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ink/ink1.xml" ContentType="application/inkml+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5"/>
    <p:sldMasterId id="2147483667" r:id="rId6"/>
  </p:sldMasterIdLst>
  <p:notesMasterIdLst>
    <p:notesMasterId r:id="rId51"/>
  </p:notesMasterIdLst>
  <p:handoutMasterIdLst>
    <p:handoutMasterId r:id="rId52"/>
  </p:handoutMasterIdLst>
  <p:sldIdLst>
    <p:sldId id="277" r:id="rId7"/>
    <p:sldId id="278" r:id="rId8"/>
    <p:sldId id="279" r:id="rId9"/>
    <p:sldId id="289" r:id="rId10"/>
    <p:sldId id="280" r:id="rId11"/>
    <p:sldId id="291" r:id="rId12"/>
    <p:sldId id="292" r:id="rId13"/>
    <p:sldId id="293" r:id="rId14"/>
    <p:sldId id="294" r:id="rId15"/>
    <p:sldId id="295" r:id="rId16"/>
    <p:sldId id="296" r:id="rId17"/>
    <p:sldId id="297" r:id="rId18"/>
    <p:sldId id="327" r:id="rId19"/>
    <p:sldId id="281" r:id="rId20"/>
    <p:sldId id="299" r:id="rId21"/>
    <p:sldId id="301" r:id="rId22"/>
    <p:sldId id="302" r:id="rId23"/>
    <p:sldId id="305" r:id="rId24"/>
    <p:sldId id="308" r:id="rId25"/>
    <p:sldId id="309" r:id="rId26"/>
    <p:sldId id="303" r:id="rId27"/>
    <p:sldId id="310" r:id="rId28"/>
    <p:sldId id="311" r:id="rId29"/>
    <p:sldId id="304" r:id="rId30"/>
    <p:sldId id="312" r:id="rId31"/>
    <p:sldId id="313" r:id="rId32"/>
    <p:sldId id="314" r:id="rId33"/>
    <p:sldId id="316" r:id="rId34"/>
    <p:sldId id="317" r:id="rId35"/>
    <p:sldId id="328" r:id="rId36"/>
    <p:sldId id="282" r:id="rId37"/>
    <p:sldId id="318" r:id="rId38"/>
    <p:sldId id="319" r:id="rId39"/>
    <p:sldId id="321" r:id="rId40"/>
    <p:sldId id="322" r:id="rId41"/>
    <p:sldId id="323" r:id="rId42"/>
    <p:sldId id="324" r:id="rId43"/>
    <p:sldId id="285" r:id="rId44"/>
    <p:sldId id="332" r:id="rId45"/>
    <p:sldId id="290" r:id="rId46"/>
    <p:sldId id="268" r:id="rId47"/>
    <p:sldId id="330" r:id="rId48"/>
    <p:sldId id="331" r:id="rId49"/>
    <p:sldId id="287" r:id="rId50"/>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94B7"/>
    <a:srgbClr val="AED633"/>
    <a:srgbClr val="78B1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50" autoAdjust="0"/>
    <p:restoredTop sz="94660"/>
  </p:normalViewPr>
  <p:slideViewPr>
    <p:cSldViewPr>
      <p:cViewPr varScale="1">
        <p:scale>
          <a:sx n="60" d="100"/>
          <a:sy n="60" d="100"/>
        </p:scale>
        <p:origin x="84" y="80"/>
      </p:cViewPr>
      <p:guideLst>
        <p:guide orient="horz" pos="2880"/>
        <p:guide pos="2160"/>
      </p:guideLst>
    </p:cSldViewPr>
  </p:slideViewPr>
  <p:notesTextViewPr>
    <p:cViewPr>
      <p:scale>
        <a:sx n="100" d="100"/>
        <a:sy n="100" d="100"/>
      </p:scale>
      <p:origin x="0" y="0"/>
    </p:cViewPr>
  </p:notesTextViewPr>
  <p:notesViewPr>
    <p:cSldViewPr>
      <p:cViewPr varScale="1">
        <p:scale>
          <a:sx n="58" d="100"/>
          <a:sy n="58" d="100"/>
        </p:scale>
        <p:origin x="1248"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D54BC4-1D44-4289-8544-A1CB1A3AC836}" type="doc">
      <dgm:prSet loTypeId="urn:microsoft.com/office/officeart/2005/8/layout/matrix1" loCatId="matrix" qsTypeId="urn:microsoft.com/office/officeart/2005/8/quickstyle/3d3" qsCatId="3D" csTypeId="urn:microsoft.com/office/officeart/2005/8/colors/accent1_2" csCatId="accent1" phldr="1"/>
      <dgm:spPr/>
      <dgm:t>
        <a:bodyPr/>
        <a:lstStyle/>
        <a:p>
          <a:endParaRPr lang="de-DE"/>
        </a:p>
      </dgm:t>
    </dgm:pt>
    <dgm:pt modelId="{45A2E9C4-493E-4C05-AC0F-764F2B596A71}">
      <dgm:prSet phldrT="[Text]"/>
      <dgm:spPr/>
      <dgm:t>
        <a:bodyPr/>
        <a:lstStyle/>
        <a:p>
          <a:r>
            <a:rPr lang="en-GB" b="1" noProof="0" dirty="0" err="1">
              <a:latin typeface="Helvetica Neue" panose="020B0604020202020204"/>
            </a:rPr>
            <a:t>Intraprenöriell</a:t>
          </a:r>
          <a:r>
            <a:rPr lang="en-GB" b="1" noProof="0" dirty="0">
              <a:latin typeface="Helvetica Neue" panose="020B0604020202020204"/>
            </a:rPr>
            <a:t> </a:t>
          </a:r>
          <a:r>
            <a:rPr lang="en-GB" b="1" noProof="0" dirty="0" err="1">
              <a:latin typeface="Helvetica Neue" panose="020B0604020202020204"/>
            </a:rPr>
            <a:t>attityd</a:t>
          </a:r>
          <a:endParaRPr lang="en-GB" b="1" noProof="0" dirty="0">
            <a:latin typeface="Helvetica Neue" panose="020B0604020202020204"/>
          </a:endParaRPr>
        </a:p>
      </dgm:t>
    </dgm:pt>
    <dgm:pt modelId="{240DDB09-2BD8-4958-9D31-EE12227464FF}" type="parTrans" cxnId="{86959A1C-B330-48DC-BA41-140FF7B1DE18}">
      <dgm:prSet/>
      <dgm:spPr/>
      <dgm:t>
        <a:bodyPr/>
        <a:lstStyle/>
        <a:p>
          <a:endParaRPr lang="de-DE">
            <a:latin typeface="Helvetica Neue" panose="020B0604020202020204"/>
          </a:endParaRPr>
        </a:p>
      </dgm:t>
    </dgm:pt>
    <dgm:pt modelId="{9C349ADF-5BF5-4C6E-AE17-C76DCFBBE7DE}" type="sibTrans" cxnId="{86959A1C-B330-48DC-BA41-140FF7B1DE18}">
      <dgm:prSet/>
      <dgm:spPr/>
      <dgm:t>
        <a:bodyPr/>
        <a:lstStyle/>
        <a:p>
          <a:endParaRPr lang="de-DE">
            <a:latin typeface="Helvetica Neue" panose="020B0604020202020204"/>
          </a:endParaRPr>
        </a:p>
      </dgm:t>
    </dgm:pt>
    <dgm:pt modelId="{26BF0903-B51B-4856-B163-C76AADE9490E}">
      <dgm:prSet phldrT="[Text]" custT="1"/>
      <dgm:spPr/>
      <dgm:t>
        <a:bodyPr/>
        <a:lstStyle/>
        <a:p>
          <a:r>
            <a:rPr lang="en-US" sz="2000" noProof="0" dirty="0" err="1">
              <a:latin typeface="Helvetica Neue" panose="020B0604020202020204"/>
            </a:rPr>
            <a:t>Förhållande</a:t>
          </a:r>
          <a:r>
            <a:rPr lang="en-US" sz="2000" noProof="0" dirty="0">
              <a:latin typeface="Helvetica Neue" panose="020B0604020202020204"/>
            </a:rPr>
            <a:t> till </a:t>
          </a:r>
          <a:r>
            <a:rPr lang="en-US" sz="2000" noProof="0" dirty="0" err="1">
              <a:latin typeface="Helvetica Neue" panose="020B0604020202020204"/>
            </a:rPr>
            <a:t>organisationen</a:t>
          </a:r>
          <a:endParaRPr lang="en-US" sz="2000" noProof="0" dirty="0">
            <a:latin typeface="Helvetica Neue" panose="020B0604020202020204"/>
          </a:endParaRPr>
        </a:p>
      </dgm:t>
    </dgm:pt>
    <dgm:pt modelId="{C0E14680-94D0-406A-9462-18D1473E4ABF}" type="parTrans" cxnId="{2260C335-5A97-492A-9651-2896010461DD}">
      <dgm:prSet/>
      <dgm:spPr/>
      <dgm:t>
        <a:bodyPr/>
        <a:lstStyle/>
        <a:p>
          <a:endParaRPr lang="de-DE">
            <a:latin typeface="Helvetica Neue" panose="020B0604020202020204"/>
          </a:endParaRPr>
        </a:p>
      </dgm:t>
    </dgm:pt>
    <dgm:pt modelId="{FD4B654C-19E3-4978-83EB-12D5D128F266}" type="sibTrans" cxnId="{2260C335-5A97-492A-9651-2896010461DD}">
      <dgm:prSet/>
      <dgm:spPr/>
      <dgm:t>
        <a:bodyPr/>
        <a:lstStyle/>
        <a:p>
          <a:endParaRPr lang="de-DE">
            <a:latin typeface="Helvetica Neue" panose="020B0604020202020204"/>
          </a:endParaRPr>
        </a:p>
      </dgm:t>
    </dgm:pt>
    <dgm:pt modelId="{BF0FB981-BD8E-469E-98DF-445DFDC3AC73}">
      <dgm:prSet phldrT="[Text]" custT="1"/>
      <dgm:spPr/>
      <dgm:t>
        <a:bodyPr/>
        <a:lstStyle/>
        <a:p>
          <a:r>
            <a:rPr lang="en-US" sz="2000" noProof="0" dirty="0" err="1">
              <a:latin typeface="Helvetica Neue" panose="020B0604020202020204"/>
            </a:rPr>
            <a:t>Belåtenhet</a:t>
          </a:r>
          <a:endParaRPr lang="en-US" sz="2000" noProof="0" dirty="0">
            <a:latin typeface="Helvetica Neue" panose="020B0604020202020204"/>
          </a:endParaRPr>
        </a:p>
      </dgm:t>
    </dgm:pt>
    <dgm:pt modelId="{5E03BBD4-6951-42DF-81B9-E1892ED580A5}" type="parTrans" cxnId="{CB22B190-E1B9-4021-B988-40AC7390F53E}">
      <dgm:prSet/>
      <dgm:spPr/>
      <dgm:t>
        <a:bodyPr/>
        <a:lstStyle/>
        <a:p>
          <a:endParaRPr lang="de-DE">
            <a:latin typeface="Helvetica Neue" panose="020B0604020202020204"/>
          </a:endParaRPr>
        </a:p>
      </dgm:t>
    </dgm:pt>
    <dgm:pt modelId="{BC83BAF3-368D-48E1-AA19-0E3C4E5C5E3D}" type="sibTrans" cxnId="{CB22B190-E1B9-4021-B988-40AC7390F53E}">
      <dgm:prSet/>
      <dgm:spPr/>
      <dgm:t>
        <a:bodyPr/>
        <a:lstStyle/>
        <a:p>
          <a:endParaRPr lang="de-DE">
            <a:latin typeface="Helvetica Neue" panose="020B0604020202020204"/>
          </a:endParaRPr>
        </a:p>
      </dgm:t>
    </dgm:pt>
    <dgm:pt modelId="{3C45D7E7-F3B5-47E3-8086-1002E55B88F6}">
      <dgm:prSet phldrT="[Text]" custT="1"/>
      <dgm:spPr/>
      <dgm:t>
        <a:bodyPr/>
        <a:lstStyle/>
        <a:p>
          <a:r>
            <a:rPr lang="en-US" sz="2000" noProof="0" dirty="0">
              <a:latin typeface="Helvetica Neue" panose="020B0604020202020204"/>
            </a:rPr>
            <a:t>Motivation</a:t>
          </a:r>
        </a:p>
      </dgm:t>
    </dgm:pt>
    <dgm:pt modelId="{1F8F0632-FDF5-454B-9FA1-32F04A9B9542}" type="parTrans" cxnId="{4E3A62CD-3A7E-4B51-9C7E-F4A15F2E115B}">
      <dgm:prSet/>
      <dgm:spPr/>
      <dgm:t>
        <a:bodyPr/>
        <a:lstStyle/>
        <a:p>
          <a:endParaRPr lang="de-DE">
            <a:latin typeface="Helvetica Neue" panose="020B0604020202020204"/>
          </a:endParaRPr>
        </a:p>
      </dgm:t>
    </dgm:pt>
    <dgm:pt modelId="{7A2AB40D-B985-4AA0-8C66-04AF9585DF0B}" type="sibTrans" cxnId="{4E3A62CD-3A7E-4B51-9C7E-F4A15F2E115B}">
      <dgm:prSet/>
      <dgm:spPr/>
      <dgm:t>
        <a:bodyPr/>
        <a:lstStyle/>
        <a:p>
          <a:endParaRPr lang="de-DE">
            <a:latin typeface="Helvetica Neue" panose="020B0604020202020204"/>
          </a:endParaRPr>
        </a:p>
      </dgm:t>
    </dgm:pt>
    <dgm:pt modelId="{5CDD3374-12F9-4F65-8C7A-8003105C416D}">
      <dgm:prSet phldrT="[Text]" custT="1"/>
      <dgm:spPr/>
      <dgm:t>
        <a:bodyPr/>
        <a:lstStyle/>
        <a:p>
          <a:r>
            <a:rPr lang="en-US" sz="2000" noProof="0" dirty="0" err="1">
              <a:latin typeface="Helvetica Neue" panose="020B0604020202020204"/>
            </a:rPr>
            <a:t>Avsikt</a:t>
          </a:r>
          <a:endParaRPr lang="en-US" sz="2000" noProof="0" dirty="0">
            <a:latin typeface="Helvetica Neue" panose="020B0604020202020204"/>
          </a:endParaRPr>
        </a:p>
      </dgm:t>
    </dgm:pt>
    <dgm:pt modelId="{55958911-D2BE-48DD-9FFE-5A110AA18E42}" type="parTrans" cxnId="{A65EE368-2B43-4BCA-9F4B-00066304139E}">
      <dgm:prSet/>
      <dgm:spPr/>
      <dgm:t>
        <a:bodyPr/>
        <a:lstStyle/>
        <a:p>
          <a:endParaRPr lang="de-DE">
            <a:latin typeface="Helvetica Neue" panose="020B0604020202020204"/>
          </a:endParaRPr>
        </a:p>
      </dgm:t>
    </dgm:pt>
    <dgm:pt modelId="{5F891955-D0A9-429B-9623-B84B0562E801}" type="sibTrans" cxnId="{A65EE368-2B43-4BCA-9F4B-00066304139E}">
      <dgm:prSet/>
      <dgm:spPr/>
      <dgm:t>
        <a:bodyPr/>
        <a:lstStyle/>
        <a:p>
          <a:endParaRPr lang="de-DE">
            <a:latin typeface="Helvetica Neue" panose="020B0604020202020204"/>
          </a:endParaRPr>
        </a:p>
      </dgm:t>
    </dgm:pt>
    <dgm:pt modelId="{5E1DB836-8DDF-4329-ADAB-2F4D0CFBA692}" type="pres">
      <dgm:prSet presAssocID="{D1D54BC4-1D44-4289-8544-A1CB1A3AC836}" presName="diagram" presStyleCnt="0">
        <dgm:presLayoutVars>
          <dgm:chMax val="1"/>
          <dgm:dir/>
          <dgm:animLvl val="ctr"/>
          <dgm:resizeHandles val="exact"/>
        </dgm:presLayoutVars>
      </dgm:prSet>
      <dgm:spPr/>
    </dgm:pt>
    <dgm:pt modelId="{89B275CC-B344-4C26-B090-45C53585703C}" type="pres">
      <dgm:prSet presAssocID="{D1D54BC4-1D44-4289-8544-A1CB1A3AC836}" presName="matrix" presStyleCnt="0"/>
      <dgm:spPr/>
    </dgm:pt>
    <dgm:pt modelId="{61CC23C8-1714-4ECA-9202-148D36C40F5B}" type="pres">
      <dgm:prSet presAssocID="{D1D54BC4-1D44-4289-8544-A1CB1A3AC836}" presName="tile1" presStyleLbl="node1" presStyleIdx="0" presStyleCnt="4"/>
      <dgm:spPr/>
    </dgm:pt>
    <dgm:pt modelId="{01FFB799-8AC8-4FAF-B818-F20D4955BAAC}" type="pres">
      <dgm:prSet presAssocID="{D1D54BC4-1D44-4289-8544-A1CB1A3AC836}" presName="tile1text" presStyleLbl="node1" presStyleIdx="0" presStyleCnt="4">
        <dgm:presLayoutVars>
          <dgm:chMax val="0"/>
          <dgm:chPref val="0"/>
          <dgm:bulletEnabled val="1"/>
        </dgm:presLayoutVars>
      </dgm:prSet>
      <dgm:spPr/>
    </dgm:pt>
    <dgm:pt modelId="{8A54877E-BA0E-45E7-8C3C-2EC604367ED4}" type="pres">
      <dgm:prSet presAssocID="{D1D54BC4-1D44-4289-8544-A1CB1A3AC836}" presName="tile2" presStyleLbl="node1" presStyleIdx="1" presStyleCnt="4"/>
      <dgm:spPr/>
    </dgm:pt>
    <dgm:pt modelId="{7A40BE07-3352-493A-A5AF-33B88294E661}" type="pres">
      <dgm:prSet presAssocID="{D1D54BC4-1D44-4289-8544-A1CB1A3AC836}" presName="tile2text" presStyleLbl="node1" presStyleIdx="1" presStyleCnt="4">
        <dgm:presLayoutVars>
          <dgm:chMax val="0"/>
          <dgm:chPref val="0"/>
          <dgm:bulletEnabled val="1"/>
        </dgm:presLayoutVars>
      </dgm:prSet>
      <dgm:spPr/>
    </dgm:pt>
    <dgm:pt modelId="{F748A8AB-F11F-4EA3-8EB2-8210B9C0B568}" type="pres">
      <dgm:prSet presAssocID="{D1D54BC4-1D44-4289-8544-A1CB1A3AC836}" presName="tile3" presStyleLbl="node1" presStyleIdx="2" presStyleCnt="4"/>
      <dgm:spPr/>
    </dgm:pt>
    <dgm:pt modelId="{CDBCA629-8455-46DF-BB88-DD9947AE1D8D}" type="pres">
      <dgm:prSet presAssocID="{D1D54BC4-1D44-4289-8544-A1CB1A3AC836}" presName="tile3text" presStyleLbl="node1" presStyleIdx="2" presStyleCnt="4">
        <dgm:presLayoutVars>
          <dgm:chMax val="0"/>
          <dgm:chPref val="0"/>
          <dgm:bulletEnabled val="1"/>
        </dgm:presLayoutVars>
      </dgm:prSet>
      <dgm:spPr/>
    </dgm:pt>
    <dgm:pt modelId="{D63B24CA-257F-4954-B48D-4CC9A36764E4}" type="pres">
      <dgm:prSet presAssocID="{D1D54BC4-1D44-4289-8544-A1CB1A3AC836}" presName="tile4" presStyleLbl="node1" presStyleIdx="3" presStyleCnt="4"/>
      <dgm:spPr/>
    </dgm:pt>
    <dgm:pt modelId="{3961793E-12C6-41B5-8E2B-01DAE75E334E}" type="pres">
      <dgm:prSet presAssocID="{D1D54BC4-1D44-4289-8544-A1CB1A3AC836}" presName="tile4text" presStyleLbl="node1" presStyleIdx="3" presStyleCnt="4">
        <dgm:presLayoutVars>
          <dgm:chMax val="0"/>
          <dgm:chPref val="0"/>
          <dgm:bulletEnabled val="1"/>
        </dgm:presLayoutVars>
      </dgm:prSet>
      <dgm:spPr/>
    </dgm:pt>
    <dgm:pt modelId="{150E6643-C312-4D37-B446-66EF3DD03E9D}" type="pres">
      <dgm:prSet presAssocID="{D1D54BC4-1D44-4289-8544-A1CB1A3AC836}" presName="centerTile" presStyleLbl="fgShp" presStyleIdx="0" presStyleCnt="1">
        <dgm:presLayoutVars>
          <dgm:chMax val="0"/>
          <dgm:chPref val="0"/>
        </dgm:presLayoutVars>
      </dgm:prSet>
      <dgm:spPr/>
    </dgm:pt>
  </dgm:ptLst>
  <dgm:cxnLst>
    <dgm:cxn modelId="{54DE4415-208C-49AA-AED4-93CFB7292624}" type="presOf" srcId="{26BF0903-B51B-4856-B163-C76AADE9490E}" destId="{61CC23C8-1714-4ECA-9202-148D36C40F5B}" srcOrd="0" destOrd="0" presId="urn:microsoft.com/office/officeart/2005/8/layout/matrix1"/>
    <dgm:cxn modelId="{86959A1C-B330-48DC-BA41-140FF7B1DE18}" srcId="{D1D54BC4-1D44-4289-8544-A1CB1A3AC836}" destId="{45A2E9C4-493E-4C05-AC0F-764F2B596A71}" srcOrd="0" destOrd="0" parTransId="{240DDB09-2BD8-4958-9D31-EE12227464FF}" sibTransId="{9C349ADF-5BF5-4C6E-AE17-C76DCFBBE7DE}"/>
    <dgm:cxn modelId="{2260C335-5A97-492A-9651-2896010461DD}" srcId="{45A2E9C4-493E-4C05-AC0F-764F2B596A71}" destId="{26BF0903-B51B-4856-B163-C76AADE9490E}" srcOrd="0" destOrd="0" parTransId="{C0E14680-94D0-406A-9462-18D1473E4ABF}" sibTransId="{FD4B654C-19E3-4978-83EB-12D5D128F266}"/>
    <dgm:cxn modelId="{733DA73B-A144-46E0-80BF-72AE0B88FA93}" type="presOf" srcId="{5CDD3374-12F9-4F65-8C7A-8003105C416D}" destId="{D63B24CA-257F-4954-B48D-4CC9A36764E4}" srcOrd="0" destOrd="0" presId="urn:microsoft.com/office/officeart/2005/8/layout/matrix1"/>
    <dgm:cxn modelId="{386AFA41-3963-4846-8571-B7A57BD45B4C}" type="presOf" srcId="{D1D54BC4-1D44-4289-8544-A1CB1A3AC836}" destId="{5E1DB836-8DDF-4329-ADAB-2F4D0CFBA692}" srcOrd="0" destOrd="0" presId="urn:microsoft.com/office/officeart/2005/8/layout/matrix1"/>
    <dgm:cxn modelId="{A65EE368-2B43-4BCA-9F4B-00066304139E}" srcId="{45A2E9C4-493E-4C05-AC0F-764F2B596A71}" destId="{5CDD3374-12F9-4F65-8C7A-8003105C416D}" srcOrd="3" destOrd="0" parTransId="{55958911-D2BE-48DD-9FFE-5A110AA18E42}" sibTransId="{5F891955-D0A9-429B-9623-B84B0562E801}"/>
    <dgm:cxn modelId="{AB504769-3F80-4488-8505-2F3E67C887EA}" type="presOf" srcId="{BF0FB981-BD8E-469E-98DF-445DFDC3AC73}" destId="{7A40BE07-3352-493A-A5AF-33B88294E661}" srcOrd="1" destOrd="0" presId="urn:microsoft.com/office/officeart/2005/8/layout/matrix1"/>
    <dgm:cxn modelId="{BEC37549-48AD-4FCD-BEE7-7B5C31FEBA26}" type="presOf" srcId="{3C45D7E7-F3B5-47E3-8086-1002E55B88F6}" destId="{CDBCA629-8455-46DF-BB88-DD9947AE1D8D}" srcOrd="1" destOrd="0" presId="urn:microsoft.com/office/officeart/2005/8/layout/matrix1"/>
    <dgm:cxn modelId="{1BDE6153-78AA-42C7-A2F0-AE1C5954BB13}" type="presOf" srcId="{BF0FB981-BD8E-469E-98DF-445DFDC3AC73}" destId="{8A54877E-BA0E-45E7-8C3C-2EC604367ED4}" srcOrd="0" destOrd="0" presId="urn:microsoft.com/office/officeart/2005/8/layout/matrix1"/>
    <dgm:cxn modelId="{A9010F77-7AFC-4073-A072-1442E7029520}" type="presOf" srcId="{3C45D7E7-F3B5-47E3-8086-1002E55B88F6}" destId="{F748A8AB-F11F-4EA3-8EB2-8210B9C0B568}" srcOrd="0" destOrd="0" presId="urn:microsoft.com/office/officeart/2005/8/layout/matrix1"/>
    <dgm:cxn modelId="{CB22B190-E1B9-4021-B988-40AC7390F53E}" srcId="{45A2E9C4-493E-4C05-AC0F-764F2B596A71}" destId="{BF0FB981-BD8E-469E-98DF-445DFDC3AC73}" srcOrd="1" destOrd="0" parTransId="{5E03BBD4-6951-42DF-81B9-E1892ED580A5}" sibTransId="{BC83BAF3-368D-48E1-AA19-0E3C4E5C5E3D}"/>
    <dgm:cxn modelId="{8C1E4A9C-0D6A-44F1-8ADF-B13D85D6E993}" type="presOf" srcId="{26BF0903-B51B-4856-B163-C76AADE9490E}" destId="{01FFB799-8AC8-4FAF-B818-F20D4955BAAC}" srcOrd="1" destOrd="0" presId="urn:microsoft.com/office/officeart/2005/8/layout/matrix1"/>
    <dgm:cxn modelId="{387E2EA1-A3A4-480E-9D8F-636E5BDB6A22}" type="presOf" srcId="{45A2E9C4-493E-4C05-AC0F-764F2B596A71}" destId="{150E6643-C312-4D37-B446-66EF3DD03E9D}" srcOrd="0" destOrd="0" presId="urn:microsoft.com/office/officeart/2005/8/layout/matrix1"/>
    <dgm:cxn modelId="{4E3A62CD-3A7E-4B51-9C7E-F4A15F2E115B}" srcId="{45A2E9C4-493E-4C05-AC0F-764F2B596A71}" destId="{3C45D7E7-F3B5-47E3-8086-1002E55B88F6}" srcOrd="2" destOrd="0" parTransId="{1F8F0632-FDF5-454B-9FA1-32F04A9B9542}" sibTransId="{7A2AB40D-B985-4AA0-8C66-04AF9585DF0B}"/>
    <dgm:cxn modelId="{BB2431ED-5CA0-42BC-86BC-DF0C7BC1D1CE}" type="presOf" srcId="{5CDD3374-12F9-4F65-8C7A-8003105C416D}" destId="{3961793E-12C6-41B5-8E2B-01DAE75E334E}" srcOrd="1" destOrd="0" presId="urn:microsoft.com/office/officeart/2005/8/layout/matrix1"/>
    <dgm:cxn modelId="{33106EFB-66E6-4548-868F-A6E1D0B75984}" type="presParOf" srcId="{5E1DB836-8DDF-4329-ADAB-2F4D0CFBA692}" destId="{89B275CC-B344-4C26-B090-45C53585703C}" srcOrd="0" destOrd="0" presId="urn:microsoft.com/office/officeart/2005/8/layout/matrix1"/>
    <dgm:cxn modelId="{BC53BE83-E678-4600-9046-D511D0197E67}" type="presParOf" srcId="{89B275CC-B344-4C26-B090-45C53585703C}" destId="{61CC23C8-1714-4ECA-9202-148D36C40F5B}" srcOrd="0" destOrd="0" presId="urn:microsoft.com/office/officeart/2005/8/layout/matrix1"/>
    <dgm:cxn modelId="{7CFB9AE9-1620-45FD-A0FC-9A3EFC619FBF}" type="presParOf" srcId="{89B275CC-B344-4C26-B090-45C53585703C}" destId="{01FFB799-8AC8-4FAF-B818-F20D4955BAAC}" srcOrd="1" destOrd="0" presId="urn:microsoft.com/office/officeart/2005/8/layout/matrix1"/>
    <dgm:cxn modelId="{43C07409-7EFC-4476-87FB-D9827A9D3C96}" type="presParOf" srcId="{89B275CC-B344-4C26-B090-45C53585703C}" destId="{8A54877E-BA0E-45E7-8C3C-2EC604367ED4}" srcOrd="2" destOrd="0" presId="urn:microsoft.com/office/officeart/2005/8/layout/matrix1"/>
    <dgm:cxn modelId="{37B03220-9EFE-46C0-BECB-9B0B9B3C0B7A}" type="presParOf" srcId="{89B275CC-B344-4C26-B090-45C53585703C}" destId="{7A40BE07-3352-493A-A5AF-33B88294E661}" srcOrd="3" destOrd="0" presId="urn:microsoft.com/office/officeart/2005/8/layout/matrix1"/>
    <dgm:cxn modelId="{58F651CD-AC4C-41DF-A9D1-98656F5ADB5D}" type="presParOf" srcId="{89B275CC-B344-4C26-B090-45C53585703C}" destId="{F748A8AB-F11F-4EA3-8EB2-8210B9C0B568}" srcOrd="4" destOrd="0" presId="urn:microsoft.com/office/officeart/2005/8/layout/matrix1"/>
    <dgm:cxn modelId="{19DDED70-EA61-42B6-959B-E0AAA8937381}" type="presParOf" srcId="{89B275CC-B344-4C26-B090-45C53585703C}" destId="{CDBCA629-8455-46DF-BB88-DD9947AE1D8D}" srcOrd="5" destOrd="0" presId="urn:microsoft.com/office/officeart/2005/8/layout/matrix1"/>
    <dgm:cxn modelId="{80EB2586-9160-41C9-A9A3-1CDEF503CBC7}" type="presParOf" srcId="{89B275CC-B344-4C26-B090-45C53585703C}" destId="{D63B24CA-257F-4954-B48D-4CC9A36764E4}" srcOrd="6" destOrd="0" presId="urn:microsoft.com/office/officeart/2005/8/layout/matrix1"/>
    <dgm:cxn modelId="{18E48544-E46A-40F1-95FD-69C89683E9CC}" type="presParOf" srcId="{89B275CC-B344-4C26-B090-45C53585703C}" destId="{3961793E-12C6-41B5-8E2B-01DAE75E334E}" srcOrd="7" destOrd="0" presId="urn:microsoft.com/office/officeart/2005/8/layout/matrix1"/>
    <dgm:cxn modelId="{E998319D-DE1B-4A89-B6BA-ACAB3453E8A5}" type="presParOf" srcId="{5E1DB836-8DDF-4329-ADAB-2F4D0CFBA692}" destId="{150E6643-C312-4D37-B446-66EF3DD03E9D}"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BBCC62-4168-45F7-9B59-3A00B7BD131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9BBD28ED-822E-4AAF-9863-41B96A812890}">
      <dgm:prSet phldrT="[Texto]" custT="1"/>
      <dgm:spPr>
        <a:solidFill>
          <a:srgbClr val="AED633"/>
        </a:solidFill>
      </dgm:spPr>
      <dgm:t>
        <a:bodyPr/>
        <a:lstStyle/>
        <a:p>
          <a:r>
            <a:rPr lang="de-DE" sz="3200" b="1" cap="small" baseline="0" noProof="0" dirty="0">
              <a:latin typeface="Helvetica Neue" panose="020B0604020202020204"/>
            </a:rPr>
            <a:t>Still</a:t>
          </a:r>
          <a:endParaRPr lang="en-US" sz="3200" b="1" cap="small" baseline="0" noProof="0" dirty="0">
            <a:latin typeface="Helvetica Neue" panose="020B0604020202020204"/>
          </a:endParaRPr>
        </a:p>
      </dgm:t>
    </dgm:pt>
    <dgm:pt modelId="{1CB79019-0CE4-43C8-AF4F-B31A2C6EFD51}" type="parTrans" cxnId="{509D4E3A-3D10-40A0-AB0A-B32E4372CD90}">
      <dgm:prSet/>
      <dgm:spPr/>
      <dgm:t>
        <a:bodyPr/>
        <a:lstStyle/>
        <a:p>
          <a:endParaRPr lang="en-US" noProof="0" dirty="0">
            <a:latin typeface="Helvetica Neue" panose="020B0604020202020204"/>
          </a:endParaRPr>
        </a:p>
      </dgm:t>
    </dgm:pt>
    <dgm:pt modelId="{BA7815DD-03D0-49E8-A08B-59C65D01C410}" type="sibTrans" cxnId="{509D4E3A-3D10-40A0-AB0A-B32E4372CD90}">
      <dgm:prSet/>
      <dgm:spPr/>
      <dgm:t>
        <a:bodyPr/>
        <a:lstStyle/>
        <a:p>
          <a:endParaRPr lang="en-US" noProof="0" dirty="0">
            <a:latin typeface="Helvetica Neue" panose="020B0604020202020204"/>
          </a:endParaRPr>
        </a:p>
      </dgm:t>
    </dgm:pt>
    <dgm:pt modelId="{D51BFEAE-B0D4-4920-ADF0-5667C068D592}">
      <dgm:prSet phldrT="[Texto]" custT="1"/>
      <dgm:spPr>
        <a:solidFill>
          <a:srgbClr val="AED633"/>
        </a:solidFill>
      </dgm:spPr>
      <dgm:t>
        <a:bodyPr/>
        <a:lstStyle/>
        <a:p>
          <a:r>
            <a:rPr lang="en-US" sz="3200" b="1" cap="small" baseline="0" noProof="0" dirty="0" err="1">
              <a:latin typeface="Helvetica Neue" panose="020B0604020202020204"/>
            </a:rPr>
            <a:t>Färdigheter</a:t>
          </a:r>
          <a:endParaRPr lang="en-US" sz="3200" b="1" cap="small" baseline="0" noProof="0" dirty="0">
            <a:latin typeface="Helvetica Neue" panose="020B0604020202020204"/>
          </a:endParaRPr>
        </a:p>
      </dgm:t>
    </dgm:pt>
    <dgm:pt modelId="{E73953A9-3C21-4C7A-B7EA-A0F968A4EEEE}" type="parTrans" cxnId="{A0042052-DEF2-460E-96D6-461A435461E9}">
      <dgm:prSet/>
      <dgm:spPr/>
      <dgm:t>
        <a:bodyPr/>
        <a:lstStyle/>
        <a:p>
          <a:endParaRPr lang="en-US" noProof="0" dirty="0">
            <a:latin typeface="Helvetica Neue" panose="020B0604020202020204"/>
          </a:endParaRPr>
        </a:p>
      </dgm:t>
    </dgm:pt>
    <dgm:pt modelId="{B4A75EF7-965B-46DA-AB53-32553BAF48B3}" type="sibTrans" cxnId="{A0042052-DEF2-460E-96D6-461A435461E9}">
      <dgm:prSet/>
      <dgm:spPr/>
      <dgm:t>
        <a:bodyPr/>
        <a:lstStyle/>
        <a:p>
          <a:endParaRPr lang="en-US" noProof="0" dirty="0">
            <a:latin typeface="Helvetica Neue" panose="020B0604020202020204"/>
          </a:endParaRPr>
        </a:p>
      </dgm:t>
    </dgm:pt>
    <dgm:pt modelId="{16BBF1F2-EF18-4932-87FC-1A3AC670B50B}">
      <dgm:prSet phldrT="[Texto]" custT="1"/>
      <dgm:spPr>
        <a:solidFill>
          <a:srgbClr val="AED633"/>
        </a:solidFill>
      </dgm:spPr>
      <dgm:t>
        <a:bodyPr/>
        <a:lstStyle/>
        <a:p>
          <a:r>
            <a:rPr lang="en-US" sz="3200" b="1" i="0" cap="small" baseline="0" noProof="0" dirty="0">
              <a:latin typeface="Helvetica Neue" panose="020B0604020202020204"/>
            </a:rPr>
            <a:t>System</a:t>
          </a:r>
        </a:p>
      </dgm:t>
    </dgm:pt>
    <dgm:pt modelId="{512C4A2E-9CE6-428C-80E0-AAE214BA27E6}" type="sibTrans" cxnId="{64697FB5-51CB-44F4-AD4E-C61824595A8A}">
      <dgm:prSet/>
      <dgm:spPr/>
      <dgm:t>
        <a:bodyPr/>
        <a:lstStyle/>
        <a:p>
          <a:endParaRPr lang="en-US" noProof="0" dirty="0">
            <a:latin typeface="Helvetica Neue" panose="020B0604020202020204"/>
          </a:endParaRPr>
        </a:p>
      </dgm:t>
    </dgm:pt>
    <dgm:pt modelId="{F4DDC1A2-7161-4520-BC48-4B12FAC6BC9D}" type="parTrans" cxnId="{64697FB5-51CB-44F4-AD4E-C61824595A8A}">
      <dgm:prSet/>
      <dgm:spPr/>
      <dgm:t>
        <a:bodyPr/>
        <a:lstStyle/>
        <a:p>
          <a:endParaRPr lang="en-US" noProof="0" dirty="0">
            <a:latin typeface="Helvetica Neue" panose="020B0604020202020204"/>
          </a:endParaRPr>
        </a:p>
      </dgm:t>
    </dgm:pt>
    <dgm:pt modelId="{A665AF82-8505-4171-BAA9-2174A3D59870}" type="pres">
      <dgm:prSet presAssocID="{33BBCC62-4168-45F7-9B59-3A00B7BD1316}" presName="linear" presStyleCnt="0">
        <dgm:presLayoutVars>
          <dgm:dir/>
          <dgm:animLvl val="lvl"/>
          <dgm:resizeHandles val="exact"/>
        </dgm:presLayoutVars>
      </dgm:prSet>
      <dgm:spPr/>
    </dgm:pt>
    <dgm:pt modelId="{F27413A5-844A-4287-A424-A551899BCB91}" type="pres">
      <dgm:prSet presAssocID="{9BBD28ED-822E-4AAF-9863-41B96A812890}" presName="parentLin" presStyleCnt="0"/>
      <dgm:spPr/>
    </dgm:pt>
    <dgm:pt modelId="{15E60A09-B80D-4920-965A-FEC7544B77FC}" type="pres">
      <dgm:prSet presAssocID="{9BBD28ED-822E-4AAF-9863-41B96A812890}" presName="parentLeftMargin" presStyleLbl="node1" presStyleIdx="0" presStyleCnt="3"/>
      <dgm:spPr/>
    </dgm:pt>
    <dgm:pt modelId="{4764129B-7761-4B95-A03D-502AE032A78A}" type="pres">
      <dgm:prSet presAssocID="{9BBD28ED-822E-4AAF-9863-41B96A812890}" presName="parentText" presStyleLbl="node1" presStyleIdx="0" presStyleCnt="3" custScaleX="107322" custScaleY="101045" custLinFactNeighborX="-24623">
        <dgm:presLayoutVars>
          <dgm:chMax val="0"/>
          <dgm:bulletEnabled val="1"/>
        </dgm:presLayoutVars>
      </dgm:prSet>
      <dgm:spPr/>
    </dgm:pt>
    <dgm:pt modelId="{5D581533-A251-49EE-8202-8190EC80410A}" type="pres">
      <dgm:prSet presAssocID="{9BBD28ED-822E-4AAF-9863-41B96A812890}" presName="negativeSpace" presStyleCnt="0"/>
      <dgm:spPr/>
    </dgm:pt>
    <dgm:pt modelId="{F758E55E-F9F3-4981-BCEE-5D7BA43DD5DB}" type="pres">
      <dgm:prSet presAssocID="{9BBD28ED-822E-4AAF-9863-41B96A812890}" presName="childText" presStyleLbl="conFgAcc1" presStyleIdx="0" presStyleCnt="3">
        <dgm:presLayoutVars>
          <dgm:bulletEnabled val="1"/>
        </dgm:presLayoutVars>
      </dgm:prSet>
      <dgm:spPr/>
    </dgm:pt>
    <dgm:pt modelId="{5C69DA75-0C34-4631-911E-F9FA646AF0AE}" type="pres">
      <dgm:prSet presAssocID="{BA7815DD-03D0-49E8-A08B-59C65D01C410}" presName="spaceBetweenRectangles" presStyleCnt="0"/>
      <dgm:spPr/>
    </dgm:pt>
    <dgm:pt modelId="{93775101-5B73-45A7-ABB2-94A0AB52997A}" type="pres">
      <dgm:prSet presAssocID="{D51BFEAE-B0D4-4920-ADF0-5667C068D592}" presName="parentLin" presStyleCnt="0"/>
      <dgm:spPr/>
    </dgm:pt>
    <dgm:pt modelId="{09C529E0-36CD-4B46-9FEB-5E228A4543D2}" type="pres">
      <dgm:prSet presAssocID="{D51BFEAE-B0D4-4920-ADF0-5667C068D592}" presName="parentLeftMargin" presStyleLbl="node1" presStyleIdx="0" presStyleCnt="3"/>
      <dgm:spPr/>
    </dgm:pt>
    <dgm:pt modelId="{5368F5F0-0155-4F7D-A6DE-89E67052E07A}" type="pres">
      <dgm:prSet presAssocID="{D51BFEAE-B0D4-4920-ADF0-5667C068D592}" presName="parentText" presStyleLbl="node1" presStyleIdx="1" presStyleCnt="3" custScaleX="107322" custScaleY="101045" custLinFactNeighborX="-24623">
        <dgm:presLayoutVars>
          <dgm:chMax val="0"/>
          <dgm:bulletEnabled val="1"/>
        </dgm:presLayoutVars>
      </dgm:prSet>
      <dgm:spPr/>
    </dgm:pt>
    <dgm:pt modelId="{A9764F67-D3D7-483F-82E4-06F03C778EE5}" type="pres">
      <dgm:prSet presAssocID="{D51BFEAE-B0D4-4920-ADF0-5667C068D592}" presName="negativeSpace" presStyleCnt="0"/>
      <dgm:spPr/>
    </dgm:pt>
    <dgm:pt modelId="{708B0FF5-326D-47CA-8907-B37CB19FA87D}" type="pres">
      <dgm:prSet presAssocID="{D51BFEAE-B0D4-4920-ADF0-5667C068D592}" presName="childText" presStyleLbl="conFgAcc1" presStyleIdx="1" presStyleCnt="3">
        <dgm:presLayoutVars>
          <dgm:bulletEnabled val="1"/>
        </dgm:presLayoutVars>
      </dgm:prSet>
      <dgm:spPr/>
    </dgm:pt>
    <dgm:pt modelId="{31907D07-1918-4532-917E-01BB0470134F}" type="pres">
      <dgm:prSet presAssocID="{B4A75EF7-965B-46DA-AB53-32553BAF48B3}" presName="spaceBetweenRectangles" presStyleCnt="0"/>
      <dgm:spPr/>
    </dgm:pt>
    <dgm:pt modelId="{C3318848-BC41-41DE-9B48-AA9AEBF2503C}" type="pres">
      <dgm:prSet presAssocID="{16BBF1F2-EF18-4932-87FC-1A3AC670B50B}" presName="parentLin" presStyleCnt="0"/>
      <dgm:spPr/>
    </dgm:pt>
    <dgm:pt modelId="{676F595F-2106-4317-A24F-E656B6F86682}" type="pres">
      <dgm:prSet presAssocID="{16BBF1F2-EF18-4932-87FC-1A3AC670B50B}" presName="parentLeftMargin" presStyleLbl="node1" presStyleIdx="1" presStyleCnt="3"/>
      <dgm:spPr/>
    </dgm:pt>
    <dgm:pt modelId="{9FC1D00B-6765-46A4-A25C-9D900E050070}" type="pres">
      <dgm:prSet presAssocID="{16BBF1F2-EF18-4932-87FC-1A3AC670B50B}" presName="parentText" presStyleLbl="node1" presStyleIdx="2" presStyleCnt="3" custScaleX="107322" custScaleY="101045" custLinFactNeighborX="-24623">
        <dgm:presLayoutVars>
          <dgm:chMax val="0"/>
          <dgm:bulletEnabled val="1"/>
        </dgm:presLayoutVars>
      </dgm:prSet>
      <dgm:spPr/>
    </dgm:pt>
    <dgm:pt modelId="{90B22043-8E45-4F69-80AC-235CDE28B01C}" type="pres">
      <dgm:prSet presAssocID="{16BBF1F2-EF18-4932-87FC-1A3AC670B50B}" presName="negativeSpace" presStyleCnt="0"/>
      <dgm:spPr/>
    </dgm:pt>
    <dgm:pt modelId="{F183DB9D-272B-4E6D-AB32-80DE8DCC5669}" type="pres">
      <dgm:prSet presAssocID="{16BBF1F2-EF18-4932-87FC-1A3AC670B50B}" presName="childText" presStyleLbl="conFgAcc1" presStyleIdx="2" presStyleCnt="3">
        <dgm:presLayoutVars>
          <dgm:bulletEnabled val="1"/>
        </dgm:presLayoutVars>
      </dgm:prSet>
      <dgm:spPr/>
    </dgm:pt>
  </dgm:ptLst>
  <dgm:cxnLst>
    <dgm:cxn modelId="{8911F20E-090C-412E-8AE7-4A4605C3EA1F}" type="presOf" srcId="{D51BFEAE-B0D4-4920-ADF0-5667C068D592}" destId="{5368F5F0-0155-4F7D-A6DE-89E67052E07A}" srcOrd="1" destOrd="0" presId="urn:microsoft.com/office/officeart/2005/8/layout/list1"/>
    <dgm:cxn modelId="{106B5926-889D-4756-94A4-4051C75E398B}" type="presOf" srcId="{9BBD28ED-822E-4AAF-9863-41B96A812890}" destId="{15E60A09-B80D-4920-965A-FEC7544B77FC}" srcOrd="0" destOrd="0" presId="urn:microsoft.com/office/officeart/2005/8/layout/list1"/>
    <dgm:cxn modelId="{AC049728-449E-4A73-BBEC-6EAD5C1D6B4F}" type="presOf" srcId="{16BBF1F2-EF18-4932-87FC-1A3AC670B50B}" destId="{676F595F-2106-4317-A24F-E656B6F86682}" srcOrd="0" destOrd="0" presId="urn:microsoft.com/office/officeart/2005/8/layout/list1"/>
    <dgm:cxn modelId="{85E64134-ED34-4EEF-B059-749A6600A63C}" type="presOf" srcId="{D51BFEAE-B0D4-4920-ADF0-5667C068D592}" destId="{09C529E0-36CD-4B46-9FEB-5E228A4543D2}" srcOrd="0" destOrd="0" presId="urn:microsoft.com/office/officeart/2005/8/layout/list1"/>
    <dgm:cxn modelId="{509D4E3A-3D10-40A0-AB0A-B32E4372CD90}" srcId="{33BBCC62-4168-45F7-9B59-3A00B7BD1316}" destId="{9BBD28ED-822E-4AAF-9863-41B96A812890}" srcOrd="0" destOrd="0" parTransId="{1CB79019-0CE4-43C8-AF4F-B31A2C6EFD51}" sibTransId="{BA7815DD-03D0-49E8-A08B-59C65D01C410}"/>
    <dgm:cxn modelId="{924F4F5B-01C5-4D92-8BF7-6B3A010486EB}" type="presOf" srcId="{16BBF1F2-EF18-4932-87FC-1A3AC670B50B}" destId="{9FC1D00B-6765-46A4-A25C-9D900E050070}" srcOrd="1" destOrd="0" presId="urn:microsoft.com/office/officeart/2005/8/layout/list1"/>
    <dgm:cxn modelId="{A0042052-DEF2-460E-96D6-461A435461E9}" srcId="{33BBCC62-4168-45F7-9B59-3A00B7BD1316}" destId="{D51BFEAE-B0D4-4920-ADF0-5667C068D592}" srcOrd="1" destOrd="0" parTransId="{E73953A9-3C21-4C7A-B7EA-A0F968A4EEEE}" sibTransId="{B4A75EF7-965B-46DA-AB53-32553BAF48B3}"/>
    <dgm:cxn modelId="{ABA792AB-901F-44C4-98DF-00A458A08913}" type="presOf" srcId="{9BBD28ED-822E-4AAF-9863-41B96A812890}" destId="{4764129B-7761-4B95-A03D-502AE032A78A}" srcOrd="1" destOrd="0" presId="urn:microsoft.com/office/officeart/2005/8/layout/list1"/>
    <dgm:cxn modelId="{64697FB5-51CB-44F4-AD4E-C61824595A8A}" srcId="{33BBCC62-4168-45F7-9B59-3A00B7BD1316}" destId="{16BBF1F2-EF18-4932-87FC-1A3AC670B50B}" srcOrd="2" destOrd="0" parTransId="{F4DDC1A2-7161-4520-BC48-4B12FAC6BC9D}" sibTransId="{512C4A2E-9CE6-428C-80E0-AAE214BA27E6}"/>
    <dgm:cxn modelId="{B314F0EB-0B51-4FED-8534-2A3CAEDAEF08}" type="presOf" srcId="{33BBCC62-4168-45F7-9B59-3A00B7BD1316}" destId="{A665AF82-8505-4171-BAA9-2174A3D59870}" srcOrd="0" destOrd="0" presId="urn:microsoft.com/office/officeart/2005/8/layout/list1"/>
    <dgm:cxn modelId="{354C5FAB-EB6A-47B0-9BDE-F60751088E25}" type="presParOf" srcId="{A665AF82-8505-4171-BAA9-2174A3D59870}" destId="{F27413A5-844A-4287-A424-A551899BCB91}" srcOrd="0" destOrd="0" presId="urn:microsoft.com/office/officeart/2005/8/layout/list1"/>
    <dgm:cxn modelId="{FDC75DFF-0FB0-4129-898E-6866745B16A5}" type="presParOf" srcId="{F27413A5-844A-4287-A424-A551899BCB91}" destId="{15E60A09-B80D-4920-965A-FEC7544B77FC}" srcOrd="0" destOrd="0" presId="urn:microsoft.com/office/officeart/2005/8/layout/list1"/>
    <dgm:cxn modelId="{913CA466-67EC-40D5-BCFA-4F5E0CBF6E98}" type="presParOf" srcId="{F27413A5-844A-4287-A424-A551899BCB91}" destId="{4764129B-7761-4B95-A03D-502AE032A78A}" srcOrd="1" destOrd="0" presId="urn:microsoft.com/office/officeart/2005/8/layout/list1"/>
    <dgm:cxn modelId="{F755C125-1C37-44D8-BA41-A57B5A9FA4F2}" type="presParOf" srcId="{A665AF82-8505-4171-BAA9-2174A3D59870}" destId="{5D581533-A251-49EE-8202-8190EC80410A}" srcOrd="1" destOrd="0" presId="urn:microsoft.com/office/officeart/2005/8/layout/list1"/>
    <dgm:cxn modelId="{AD09EDC7-2E66-4522-BCA6-1F3380752BD0}" type="presParOf" srcId="{A665AF82-8505-4171-BAA9-2174A3D59870}" destId="{F758E55E-F9F3-4981-BCEE-5D7BA43DD5DB}" srcOrd="2" destOrd="0" presId="urn:microsoft.com/office/officeart/2005/8/layout/list1"/>
    <dgm:cxn modelId="{BA5753C9-6283-4353-A736-49C9CAD69333}" type="presParOf" srcId="{A665AF82-8505-4171-BAA9-2174A3D59870}" destId="{5C69DA75-0C34-4631-911E-F9FA646AF0AE}" srcOrd="3" destOrd="0" presId="urn:microsoft.com/office/officeart/2005/8/layout/list1"/>
    <dgm:cxn modelId="{0C964C3D-59D3-4F8F-875A-050468E51190}" type="presParOf" srcId="{A665AF82-8505-4171-BAA9-2174A3D59870}" destId="{93775101-5B73-45A7-ABB2-94A0AB52997A}" srcOrd="4" destOrd="0" presId="urn:microsoft.com/office/officeart/2005/8/layout/list1"/>
    <dgm:cxn modelId="{157EB70E-DCD3-43AD-87E7-8C4AE79197E4}" type="presParOf" srcId="{93775101-5B73-45A7-ABB2-94A0AB52997A}" destId="{09C529E0-36CD-4B46-9FEB-5E228A4543D2}" srcOrd="0" destOrd="0" presId="urn:microsoft.com/office/officeart/2005/8/layout/list1"/>
    <dgm:cxn modelId="{07C10147-05F5-4B16-9F5A-2AB311743B82}" type="presParOf" srcId="{93775101-5B73-45A7-ABB2-94A0AB52997A}" destId="{5368F5F0-0155-4F7D-A6DE-89E67052E07A}" srcOrd="1" destOrd="0" presId="urn:microsoft.com/office/officeart/2005/8/layout/list1"/>
    <dgm:cxn modelId="{6853AB64-F59B-4C0E-817B-5A27F1253898}" type="presParOf" srcId="{A665AF82-8505-4171-BAA9-2174A3D59870}" destId="{A9764F67-D3D7-483F-82E4-06F03C778EE5}" srcOrd="5" destOrd="0" presId="urn:microsoft.com/office/officeart/2005/8/layout/list1"/>
    <dgm:cxn modelId="{23127F06-14ED-476F-B964-4085E94E2971}" type="presParOf" srcId="{A665AF82-8505-4171-BAA9-2174A3D59870}" destId="{708B0FF5-326D-47CA-8907-B37CB19FA87D}" srcOrd="6" destOrd="0" presId="urn:microsoft.com/office/officeart/2005/8/layout/list1"/>
    <dgm:cxn modelId="{A2A47887-D3CB-41FC-AAED-90372FB49FC7}" type="presParOf" srcId="{A665AF82-8505-4171-BAA9-2174A3D59870}" destId="{31907D07-1918-4532-917E-01BB0470134F}" srcOrd="7" destOrd="0" presId="urn:microsoft.com/office/officeart/2005/8/layout/list1"/>
    <dgm:cxn modelId="{E716382D-5C2E-4AEB-81E3-0D0D54072C9F}" type="presParOf" srcId="{A665AF82-8505-4171-BAA9-2174A3D59870}" destId="{C3318848-BC41-41DE-9B48-AA9AEBF2503C}" srcOrd="8" destOrd="0" presId="urn:microsoft.com/office/officeart/2005/8/layout/list1"/>
    <dgm:cxn modelId="{13089E78-80FB-4C8B-99A6-8320C0C857AE}" type="presParOf" srcId="{C3318848-BC41-41DE-9B48-AA9AEBF2503C}" destId="{676F595F-2106-4317-A24F-E656B6F86682}" srcOrd="0" destOrd="0" presId="urn:microsoft.com/office/officeart/2005/8/layout/list1"/>
    <dgm:cxn modelId="{9E4C889A-5017-4EB9-8CC8-5FDD4E02432F}" type="presParOf" srcId="{C3318848-BC41-41DE-9B48-AA9AEBF2503C}" destId="{9FC1D00B-6765-46A4-A25C-9D900E050070}" srcOrd="1" destOrd="0" presId="urn:microsoft.com/office/officeart/2005/8/layout/list1"/>
    <dgm:cxn modelId="{244FC83D-865B-483F-B752-E589AB1B74AF}" type="presParOf" srcId="{A665AF82-8505-4171-BAA9-2174A3D59870}" destId="{90B22043-8E45-4F69-80AC-235CDE28B01C}" srcOrd="9" destOrd="0" presId="urn:microsoft.com/office/officeart/2005/8/layout/list1"/>
    <dgm:cxn modelId="{5E71284D-7072-4632-B3EB-ADCCBB9FC065}" type="presParOf" srcId="{A665AF82-8505-4171-BAA9-2174A3D59870}" destId="{F183DB9D-272B-4E6D-AB32-80DE8DCC566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BBCC62-4168-45F7-9B59-3A00B7BD131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9BBD28ED-822E-4AAF-9863-41B96A812890}">
      <dgm:prSet phldrT="[Texto]" custT="1"/>
      <dgm:spPr>
        <a:solidFill>
          <a:srgbClr val="AED633"/>
        </a:solidFill>
      </dgm:spPr>
      <dgm:t>
        <a:bodyPr/>
        <a:lstStyle/>
        <a:p>
          <a:r>
            <a:rPr lang="en-US" sz="3200" b="1" i="0" cap="small" baseline="0" noProof="0" dirty="0" err="1">
              <a:latin typeface="Helvetica Neue" panose="020B0604020202020204"/>
            </a:rPr>
            <a:t>Struktur</a:t>
          </a:r>
          <a:endParaRPr lang="en-US" sz="3200" b="1" i="0" cap="small" baseline="0" noProof="0" dirty="0">
            <a:latin typeface="Helvetica Neue" panose="020B0604020202020204"/>
          </a:endParaRPr>
        </a:p>
      </dgm:t>
    </dgm:pt>
    <dgm:pt modelId="{1CB79019-0CE4-43C8-AF4F-B31A2C6EFD51}" type="parTrans" cxnId="{509D4E3A-3D10-40A0-AB0A-B32E4372CD90}">
      <dgm:prSet/>
      <dgm:spPr/>
      <dgm:t>
        <a:bodyPr/>
        <a:lstStyle/>
        <a:p>
          <a:endParaRPr lang="en-US" noProof="0" dirty="0">
            <a:latin typeface="Helvetica Neue" panose="020B0604020202020204"/>
          </a:endParaRPr>
        </a:p>
      </dgm:t>
    </dgm:pt>
    <dgm:pt modelId="{BA7815DD-03D0-49E8-A08B-59C65D01C410}" type="sibTrans" cxnId="{509D4E3A-3D10-40A0-AB0A-B32E4372CD90}">
      <dgm:prSet/>
      <dgm:spPr/>
      <dgm:t>
        <a:bodyPr/>
        <a:lstStyle/>
        <a:p>
          <a:endParaRPr lang="en-US" noProof="0" dirty="0">
            <a:latin typeface="Helvetica Neue" panose="020B0604020202020204"/>
          </a:endParaRPr>
        </a:p>
      </dgm:t>
    </dgm:pt>
    <dgm:pt modelId="{D51BFEAE-B0D4-4920-ADF0-5667C068D592}">
      <dgm:prSet phldrT="[Texto]" custT="1"/>
      <dgm:spPr>
        <a:solidFill>
          <a:srgbClr val="AED633"/>
        </a:solidFill>
      </dgm:spPr>
      <dgm:t>
        <a:bodyPr/>
        <a:lstStyle/>
        <a:p>
          <a:r>
            <a:rPr lang="en-US" sz="3200" b="1" i="0" cap="small" baseline="0" noProof="0" dirty="0">
              <a:latin typeface="Helvetica Neue" panose="020B0604020202020204"/>
            </a:rPr>
            <a:t>Personal</a:t>
          </a:r>
        </a:p>
      </dgm:t>
    </dgm:pt>
    <dgm:pt modelId="{E73953A9-3C21-4C7A-B7EA-A0F968A4EEEE}" type="parTrans" cxnId="{A0042052-DEF2-460E-96D6-461A435461E9}">
      <dgm:prSet/>
      <dgm:spPr/>
      <dgm:t>
        <a:bodyPr/>
        <a:lstStyle/>
        <a:p>
          <a:endParaRPr lang="en-US" noProof="0" dirty="0">
            <a:latin typeface="Helvetica Neue" panose="020B0604020202020204"/>
          </a:endParaRPr>
        </a:p>
      </dgm:t>
    </dgm:pt>
    <dgm:pt modelId="{B4A75EF7-965B-46DA-AB53-32553BAF48B3}" type="sibTrans" cxnId="{A0042052-DEF2-460E-96D6-461A435461E9}">
      <dgm:prSet/>
      <dgm:spPr/>
      <dgm:t>
        <a:bodyPr/>
        <a:lstStyle/>
        <a:p>
          <a:endParaRPr lang="en-US" noProof="0" dirty="0">
            <a:latin typeface="Helvetica Neue" panose="020B0604020202020204"/>
          </a:endParaRPr>
        </a:p>
      </dgm:t>
    </dgm:pt>
    <dgm:pt modelId="{16BBF1F2-EF18-4932-87FC-1A3AC670B50B}">
      <dgm:prSet phldrT="[Texto]" custT="1"/>
      <dgm:spPr>
        <a:solidFill>
          <a:srgbClr val="AED633"/>
        </a:solidFill>
      </dgm:spPr>
      <dgm:t>
        <a:bodyPr/>
        <a:lstStyle/>
        <a:p>
          <a:r>
            <a:rPr lang="en-US" sz="3200" b="1" i="0" cap="small" baseline="0" noProof="0" dirty="0">
              <a:latin typeface="Helvetica Neue" panose="020B0604020202020204"/>
            </a:rPr>
            <a:t>Strategi</a:t>
          </a:r>
        </a:p>
      </dgm:t>
    </dgm:pt>
    <dgm:pt modelId="{F4DDC1A2-7161-4520-BC48-4B12FAC6BC9D}" type="parTrans" cxnId="{64697FB5-51CB-44F4-AD4E-C61824595A8A}">
      <dgm:prSet/>
      <dgm:spPr/>
      <dgm:t>
        <a:bodyPr/>
        <a:lstStyle/>
        <a:p>
          <a:endParaRPr lang="en-US" noProof="0" dirty="0">
            <a:latin typeface="Helvetica Neue" panose="020B0604020202020204"/>
          </a:endParaRPr>
        </a:p>
      </dgm:t>
    </dgm:pt>
    <dgm:pt modelId="{512C4A2E-9CE6-428C-80E0-AAE214BA27E6}" type="sibTrans" cxnId="{64697FB5-51CB-44F4-AD4E-C61824595A8A}">
      <dgm:prSet/>
      <dgm:spPr/>
      <dgm:t>
        <a:bodyPr/>
        <a:lstStyle/>
        <a:p>
          <a:endParaRPr lang="en-US" noProof="0" dirty="0">
            <a:latin typeface="Helvetica Neue" panose="020B0604020202020204"/>
          </a:endParaRPr>
        </a:p>
      </dgm:t>
    </dgm:pt>
    <dgm:pt modelId="{7ED5AD93-894F-42D5-8E1C-E0CA107B3B3D}">
      <dgm:prSet custT="1"/>
      <dgm:spPr>
        <a:solidFill>
          <a:srgbClr val="AED633"/>
        </a:solidFill>
      </dgm:spPr>
      <dgm:t>
        <a:bodyPr/>
        <a:lstStyle/>
        <a:p>
          <a:pPr>
            <a:lnSpc>
              <a:spcPct val="100000"/>
            </a:lnSpc>
            <a:spcAft>
              <a:spcPts val="0"/>
            </a:spcAft>
          </a:pPr>
          <a:r>
            <a:rPr lang="en-US" sz="3200" b="1" i="0" cap="small" baseline="0" noProof="0" dirty="0" err="1">
              <a:latin typeface="Helvetica Neue" panose="020B0604020202020204"/>
            </a:rPr>
            <a:t>Delad</a:t>
          </a:r>
          <a:r>
            <a:rPr lang="en-US" sz="3200" b="1" i="0" cap="small" baseline="0" noProof="0" dirty="0">
              <a:latin typeface="Helvetica Neue" panose="020B0604020202020204"/>
            </a:rPr>
            <a:t>                                                                       </a:t>
          </a:r>
          <a:r>
            <a:rPr lang="en-US" sz="3200" b="1" i="0" cap="small" baseline="0" noProof="0" dirty="0" err="1">
              <a:latin typeface="Helvetica Neue" panose="020B0604020202020204"/>
            </a:rPr>
            <a:t>Värden</a:t>
          </a:r>
          <a:endParaRPr lang="en-US" sz="3200" b="1" i="0" cap="small" baseline="0" noProof="0" dirty="0">
            <a:latin typeface="Helvetica Neue" panose="020B0604020202020204"/>
          </a:endParaRPr>
        </a:p>
      </dgm:t>
    </dgm:pt>
    <dgm:pt modelId="{2332443C-0854-436F-B090-30ADEBDDBD99}" type="parTrans" cxnId="{19C2EE9C-069E-4C9C-BE27-54D10A023F37}">
      <dgm:prSet/>
      <dgm:spPr/>
      <dgm:t>
        <a:bodyPr/>
        <a:lstStyle/>
        <a:p>
          <a:endParaRPr lang="en-US" noProof="0" dirty="0">
            <a:latin typeface="Helvetica Neue" panose="020B0604020202020204"/>
          </a:endParaRPr>
        </a:p>
      </dgm:t>
    </dgm:pt>
    <dgm:pt modelId="{13820C2E-B246-4FB3-A20F-8749B78755E0}" type="sibTrans" cxnId="{19C2EE9C-069E-4C9C-BE27-54D10A023F37}">
      <dgm:prSet/>
      <dgm:spPr/>
      <dgm:t>
        <a:bodyPr/>
        <a:lstStyle/>
        <a:p>
          <a:endParaRPr lang="en-US" noProof="0" dirty="0">
            <a:latin typeface="Helvetica Neue" panose="020B0604020202020204"/>
          </a:endParaRPr>
        </a:p>
      </dgm:t>
    </dgm:pt>
    <dgm:pt modelId="{A665AF82-8505-4171-BAA9-2174A3D59870}" type="pres">
      <dgm:prSet presAssocID="{33BBCC62-4168-45F7-9B59-3A00B7BD1316}" presName="linear" presStyleCnt="0">
        <dgm:presLayoutVars>
          <dgm:dir/>
          <dgm:animLvl val="lvl"/>
          <dgm:resizeHandles val="exact"/>
        </dgm:presLayoutVars>
      </dgm:prSet>
      <dgm:spPr/>
    </dgm:pt>
    <dgm:pt modelId="{F27413A5-844A-4287-A424-A551899BCB91}" type="pres">
      <dgm:prSet presAssocID="{9BBD28ED-822E-4AAF-9863-41B96A812890}" presName="parentLin" presStyleCnt="0"/>
      <dgm:spPr/>
    </dgm:pt>
    <dgm:pt modelId="{15E60A09-B80D-4920-965A-FEC7544B77FC}" type="pres">
      <dgm:prSet presAssocID="{9BBD28ED-822E-4AAF-9863-41B96A812890}" presName="parentLeftMargin" presStyleLbl="node1" presStyleIdx="0" presStyleCnt="4"/>
      <dgm:spPr/>
    </dgm:pt>
    <dgm:pt modelId="{4764129B-7761-4B95-A03D-502AE032A78A}" type="pres">
      <dgm:prSet presAssocID="{9BBD28ED-822E-4AAF-9863-41B96A812890}" presName="parentText" presStyleLbl="node1" presStyleIdx="0" presStyleCnt="4" custScaleX="120616" custScaleY="138581" custLinFactNeighborX="-3769">
        <dgm:presLayoutVars>
          <dgm:chMax val="0"/>
          <dgm:bulletEnabled val="1"/>
        </dgm:presLayoutVars>
      </dgm:prSet>
      <dgm:spPr/>
    </dgm:pt>
    <dgm:pt modelId="{5D581533-A251-49EE-8202-8190EC80410A}" type="pres">
      <dgm:prSet presAssocID="{9BBD28ED-822E-4AAF-9863-41B96A812890}" presName="negativeSpace" presStyleCnt="0"/>
      <dgm:spPr/>
    </dgm:pt>
    <dgm:pt modelId="{F758E55E-F9F3-4981-BCEE-5D7BA43DD5DB}" type="pres">
      <dgm:prSet presAssocID="{9BBD28ED-822E-4AAF-9863-41B96A812890}" presName="childText" presStyleLbl="conFgAcc1" presStyleIdx="0" presStyleCnt="4">
        <dgm:presLayoutVars>
          <dgm:bulletEnabled val="1"/>
        </dgm:presLayoutVars>
      </dgm:prSet>
      <dgm:spPr/>
    </dgm:pt>
    <dgm:pt modelId="{5C69DA75-0C34-4631-911E-F9FA646AF0AE}" type="pres">
      <dgm:prSet presAssocID="{BA7815DD-03D0-49E8-A08B-59C65D01C410}" presName="spaceBetweenRectangles" presStyleCnt="0"/>
      <dgm:spPr/>
    </dgm:pt>
    <dgm:pt modelId="{93775101-5B73-45A7-ABB2-94A0AB52997A}" type="pres">
      <dgm:prSet presAssocID="{D51BFEAE-B0D4-4920-ADF0-5667C068D592}" presName="parentLin" presStyleCnt="0"/>
      <dgm:spPr/>
    </dgm:pt>
    <dgm:pt modelId="{09C529E0-36CD-4B46-9FEB-5E228A4543D2}" type="pres">
      <dgm:prSet presAssocID="{D51BFEAE-B0D4-4920-ADF0-5667C068D592}" presName="parentLeftMargin" presStyleLbl="node1" presStyleIdx="0" presStyleCnt="4"/>
      <dgm:spPr/>
    </dgm:pt>
    <dgm:pt modelId="{5368F5F0-0155-4F7D-A6DE-89E67052E07A}" type="pres">
      <dgm:prSet presAssocID="{D51BFEAE-B0D4-4920-ADF0-5667C068D592}" presName="parentText" presStyleLbl="node1" presStyleIdx="1" presStyleCnt="4" custScaleX="120616" custScaleY="138581" custLinFactNeighborX="-3769">
        <dgm:presLayoutVars>
          <dgm:chMax val="0"/>
          <dgm:bulletEnabled val="1"/>
        </dgm:presLayoutVars>
      </dgm:prSet>
      <dgm:spPr/>
    </dgm:pt>
    <dgm:pt modelId="{A9764F67-D3D7-483F-82E4-06F03C778EE5}" type="pres">
      <dgm:prSet presAssocID="{D51BFEAE-B0D4-4920-ADF0-5667C068D592}" presName="negativeSpace" presStyleCnt="0"/>
      <dgm:spPr/>
    </dgm:pt>
    <dgm:pt modelId="{708B0FF5-326D-47CA-8907-B37CB19FA87D}" type="pres">
      <dgm:prSet presAssocID="{D51BFEAE-B0D4-4920-ADF0-5667C068D592}" presName="childText" presStyleLbl="conFgAcc1" presStyleIdx="1" presStyleCnt="4">
        <dgm:presLayoutVars>
          <dgm:bulletEnabled val="1"/>
        </dgm:presLayoutVars>
      </dgm:prSet>
      <dgm:spPr/>
    </dgm:pt>
    <dgm:pt modelId="{31907D07-1918-4532-917E-01BB0470134F}" type="pres">
      <dgm:prSet presAssocID="{B4A75EF7-965B-46DA-AB53-32553BAF48B3}" presName="spaceBetweenRectangles" presStyleCnt="0"/>
      <dgm:spPr/>
    </dgm:pt>
    <dgm:pt modelId="{C3318848-BC41-41DE-9B48-AA9AEBF2503C}" type="pres">
      <dgm:prSet presAssocID="{16BBF1F2-EF18-4932-87FC-1A3AC670B50B}" presName="parentLin" presStyleCnt="0"/>
      <dgm:spPr/>
    </dgm:pt>
    <dgm:pt modelId="{676F595F-2106-4317-A24F-E656B6F86682}" type="pres">
      <dgm:prSet presAssocID="{16BBF1F2-EF18-4932-87FC-1A3AC670B50B}" presName="parentLeftMargin" presStyleLbl="node1" presStyleIdx="1" presStyleCnt="4"/>
      <dgm:spPr/>
    </dgm:pt>
    <dgm:pt modelId="{9FC1D00B-6765-46A4-A25C-9D900E050070}" type="pres">
      <dgm:prSet presAssocID="{16BBF1F2-EF18-4932-87FC-1A3AC670B50B}" presName="parentText" presStyleLbl="node1" presStyleIdx="2" presStyleCnt="4" custScaleX="120616" custScaleY="138581" custLinFactNeighborX="-3769">
        <dgm:presLayoutVars>
          <dgm:chMax val="0"/>
          <dgm:bulletEnabled val="1"/>
        </dgm:presLayoutVars>
      </dgm:prSet>
      <dgm:spPr/>
    </dgm:pt>
    <dgm:pt modelId="{90B22043-8E45-4F69-80AC-235CDE28B01C}" type="pres">
      <dgm:prSet presAssocID="{16BBF1F2-EF18-4932-87FC-1A3AC670B50B}" presName="negativeSpace" presStyleCnt="0"/>
      <dgm:spPr/>
    </dgm:pt>
    <dgm:pt modelId="{F183DB9D-272B-4E6D-AB32-80DE8DCC5669}" type="pres">
      <dgm:prSet presAssocID="{16BBF1F2-EF18-4932-87FC-1A3AC670B50B}" presName="childText" presStyleLbl="conFgAcc1" presStyleIdx="2" presStyleCnt="4">
        <dgm:presLayoutVars>
          <dgm:bulletEnabled val="1"/>
        </dgm:presLayoutVars>
      </dgm:prSet>
      <dgm:spPr/>
    </dgm:pt>
    <dgm:pt modelId="{0C595016-F6F0-442D-B397-DA64E18C3C15}" type="pres">
      <dgm:prSet presAssocID="{512C4A2E-9CE6-428C-80E0-AAE214BA27E6}" presName="spaceBetweenRectangles" presStyleCnt="0"/>
      <dgm:spPr/>
    </dgm:pt>
    <dgm:pt modelId="{DAB45742-51AB-462A-91DB-4D305D8835B0}" type="pres">
      <dgm:prSet presAssocID="{7ED5AD93-894F-42D5-8E1C-E0CA107B3B3D}" presName="parentLin" presStyleCnt="0"/>
      <dgm:spPr/>
    </dgm:pt>
    <dgm:pt modelId="{ECE0E5CA-8F5B-42D0-924F-EEF2082C35C0}" type="pres">
      <dgm:prSet presAssocID="{7ED5AD93-894F-42D5-8E1C-E0CA107B3B3D}" presName="parentLeftMargin" presStyleLbl="node1" presStyleIdx="2" presStyleCnt="4"/>
      <dgm:spPr/>
    </dgm:pt>
    <dgm:pt modelId="{B4133E9A-9CF5-41A6-B13D-39FCECFB1E57}" type="pres">
      <dgm:prSet presAssocID="{7ED5AD93-894F-42D5-8E1C-E0CA107B3B3D}" presName="parentText" presStyleLbl="node1" presStyleIdx="3" presStyleCnt="4" custScaleX="120616" custScaleY="138581" custLinFactNeighborX="-3769">
        <dgm:presLayoutVars>
          <dgm:chMax val="0"/>
          <dgm:bulletEnabled val="1"/>
        </dgm:presLayoutVars>
      </dgm:prSet>
      <dgm:spPr/>
    </dgm:pt>
    <dgm:pt modelId="{E67CA78D-3E05-4015-AE55-1AA3B924E6E7}" type="pres">
      <dgm:prSet presAssocID="{7ED5AD93-894F-42D5-8E1C-E0CA107B3B3D}" presName="negativeSpace" presStyleCnt="0"/>
      <dgm:spPr/>
    </dgm:pt>
    <dgm:pt modelId="{D2E7B4BA-2855-4A99-87D5-F78530FD9CFA}" type="pres">
      <dgm:prSet presAssocID="{7ED5AD93-894F-42D5-8E1C-E0CA107B3B3D}" presName="childText" presStyleLbl="conFgAcc1" presStyleIdx="3" presStyleCnt="4">
        <dgm:presLayoutVars>
          <dgm:bulletEnabled val="1"/>
        </dgm:presLayoutVars>
      </dgm:prSet>
      <dgm:spPr/>
    </dgm:pt>
  </dgm:ptLst>
  <dgm:cxnLst>
    <dgm:cxn modelId="{8911F20E-090C-412E-8AE7-4A4605C3EA1F}" type="presOf" srcId="{D51BFEAE-B0D4-4920-ADF0-5667C068D592}" destId="{5368F5F0-0155-4F7D-A6DE-89E67052E07A}" srcOrd="1" destOrd="0" presId="urn:microsoft.com/office/officeart/2005/8/layout/list1"/>
    <dgm:cxn modelId="{106B5926-889D-4756-94A4-4051C75E398B}" type="presOf" srcId="{9BBD28ED-822E-4AAF-9863-41B96A812890}" destId="{15E60A09-B80D-4920-965A-FEC7544B77FC}" srcOrd="0" destOrd="0" presId="urn:microsoft.com/office/officeart/2005/8/layout/list1"/>
    <dgm:cxn modelId="{AC049728-449E-4A73-BBEC-6EAD5C1D6B4F}" type="presOf" srcId="{16BBF1F2-EF18-4932-87FC-1A3AC670B50B}" destId="{676F595F-2106-4317-A24F-E656B6F86682}" srcOrd="0" destOrd="0" presId="urn:microsoft.com/office/officeart/2005/8/layout/list1"/>
    <dgm:cxn modelId="{85E64134-ED34-4EEF-B059-749A6600A63C}" type="presOf" srcId="{D51BFEAE-B0D4-4920-ADF0-5667C068D592}" destId="{09C529E0-36CD-4B46-9FEB-5E228A4543D2}" srcOrd="0" destOrd="0" presId="urn:microsoft.com/office/officeart/2005/8/layout/list1"/>
    <dgm:cxn modelId="{509D4E3A-3D10-40A0-AB0A-B32E4372CD90}" srcId="{33BBCC62-4168-45F7-9B59-3A00B7BD1316}" destId="{9BBD28ED-822E-4AAF-9863-41B96A812890}" srcOrd="0" destOrd="0" parTransId="{1CB79019-0CE4-43C8-AF4F-B31A2C6EFD51}" sibTransId="{BA7815DD-03D0-49E8-A08B-59C65D01C410}"/>
    <dgm:cxn modelId="{924F4F5B-01C5-4D92-8BF7-6B3A010486EB}" type="presOf" srcId="{16BBF1F2-EF18-4932-87FC-1A3AC670B50B}" destId="{9FC1D00B-6765-46A4-A25C-9D900E050070}" srcOrd="1" destOrd="0" presId="urn:microsoft.com/office/officeart/2005/8/layout/list1"/>
    <dgm:cxn modelId="{21C20944-BBFD-425D-8EAB-7F12C11C192E}" type="presOf" srcId="{7ED5AD93-894F-42D5-8E1C-E0CA107B3B3D}" destId="{B4133E9A-9CF5-41A6-B13D-39FCECFB1E57}" srcOrd="1" destOrd="0" presId="urn:microsoft.com/office/officeart/2005/8/layout/list1"/>
    <dgm:cxn modelId="{A0042052-DEF2-460E-96D6-461A435461E9}" srcId="{33BBCC62-4168-45F7-9B59-3A00B7BD1316}" destId="{D51BFEAE-B0D4-4920-ADF0-5667C068D592}" srcOrd="1" destOrd="0" parTransId="{E73953A9-3C21-4C7A-B7EA-A0F968A4EEEE}" sibTransId="{B4A75EF7-965B-46DA-AB53-32553BAF48B3}"/>
    <dgm:cxn modelId="{19C2EE9C-069E-4C9C-BE27-54D10A023F37}" srcId="{33BBCC62-4168-45F7-9B59-3A00B7BD1316}" destId="{7ED5AD93-894F-42D5-8E1C-E0CA107B3B3D}" srcOrd="3" destOrd="0" parTransId="{2332443C-0854-436F-B090-30ADEBDDBD99}" sibTransId="{13820C2E-B246-4FB3-A20F-8749B78755E0}"/>
    <dgm:cxn modelId="{ABA792AB-901F-44C4-98DF-00A458A08913}" type="presOf" srcId="{9BBD28ED-822E-4AAF-9863-41B96A812890}" destId="{4764129B-7761-4B95-A03D-502AE032A78A}" srcOrd="1" destOrd="0" presId="urn:microsoft.com/office/officeart/2005/8/layout/list1"/>
    <dgm:cxn modelId="{64697FB5-51CB-44F4-AD4E-C61824595A8A}" srcId="{33BBCC62-4168-45F7-9B59-3A00B7BD1316}" destId="{16BBF1F2-EF18-4932-87FC-1A3AC670B50B}" srcOrd="2" destOrd="0" parTransId="{F4DDC1A2-7161-4520-BC48-4B12FAC6BC9D}" sibTransId="{512C4A2E-9CE6-428C-80E0-AAE214BA27E6}"/>
    <dgm:cxn modelId="{6E9F5FEB-4A2A-4724-A75A-55ED14D62899}" type="presOf" srcId="{7ED5AD93-894F-42D5-8E1C-E0CA107B3B3D}" destId="{ECE0E5CA-8F5B-42D0-924F-EEF2082C35C0}" srcOrd="0" destOrd="0" presId="urn:microsoft.com/office/officeart/2005/8/layout/list1"/>
    <dgm:cxn modelId="{B314F0EB-0B51-4FED-8534-2A3CAEDAEF08}" type="presOf" srcId="{33BBCC62-4168-45F7-9B59-3A00B7BD1316}" destId="{A665AF82-8505-4171-BAA9-2174A3D59870}" srcOrd="0" destOrd="0" presId="urn:microsoft.com/office/officeart/2005/8/layout/list1"/>
    <dgm:cxn modelId="{354C5FAB-EB6A-47B0-9BDE-F60751088E25}" type="presParOf" srcId="{A665AF82-8505-4171-BAA9-2174A3D59870}" destId="{F27413A5-844A-4287-A424-A551899BCB91}" srcOrd="0" destOrd="0" presId="urn:microsoft.com/office/officeart/2005/8/layout/list1"/>
    <dgm:cxn modelId="{FDC75DFF-0FB0-4129-898E-6866745B16A5}" type="presParOf" srcId="{F27413A5-844A-4287-A424-A551899BCB91}" destId="{15E60A09-B80D-4920-965A-FEC7544B77FC}" srcOrd="0" destOrd="0" presId="urn:microsoft.com/office/officeart/2005/8/layout/list1"/>
    <dgm:cxn modelId="{913CA466-67EC-40D5-BCFA-4F5E0CBF6E98}" type="presParOf" srcId="{F27413A5-844A-4287-A424-A551899BCB91}" destId="{4764129B-7761-4B95-A03D-502AE032A78A}" srcOrd="1" destOrd="0" presId="urn:microsoft.com/office/officeart/2005/8/layout/list1"/>
    <dgm:cxn modelId="{F755C125-1C37-44D8-BA41-A57B5A9FA4F2}" type="presParOf" srcId="{A665AF82-8505-4171-BAA9-2174A3D59870}" destId="{5D581533-A251-49EE-8202-8190EC80410A}" srcOrd="1" destOrd="0" presId="urn:microsoft.com/office/officeart/2005/8/layout/list1"/>
    <dgm:cxn modelId="{AD09EDC7-2E66-4522-BCA6-1F3380752BD0}" type="presParOf" srcId="{A665AF82-8505-4171-BAA9-2174A3D59870}" destId="{F758E55E-F9F3-4981-BCEE-5D7BA43DD5DB}" srcOrd="2" destOrd="0" presId="urn:microsoft.com/office/officeart/2005/8/layout/list1"/>
    <dgm:cxn modelId="{BA5753C9-6283-4353-A736-49C9CAD69333}" type="presParOf" srcId="{A665AF82-8505-4171-BAA9-2174A3D59870}" destId="{5C69DA75-0C34-4631-911E-F9FA646AF0AE}" srcOrd="3" destOrd="0" presId="urn:microsoft.com/office/officeart/2005/8/layout/list1"/>
    <dgm:cxn modelId="{0C964C3D-59D3-4F8F-875A-050468E51190}" type="presParOf" srcId="{A665AF82-8505-4171-BAA9-2174A3D59870}" destId="{93775101-5B73-45A7-ABB2-94A0AB52997A}" srcOrd="4" destOrd="0" presId="urn:microsoft.com/office/officeart/2005/8/layout/list1"/>
    <dgm:cxn modelId="{157EB70E-DCD3-43AD-87E7-8C4AE79197E4}" type="presParOf" srcId="{93775101-5B73-45A7-ABB2-94A0AB52997A}" destId="{09C529E0-36CD-4B46-9FEB-5E228A4543D2}" srcOrd="0" destOrd="0" presId="urn:microsoft.com/office/officeart/2005/8/layout/list1"/>
    <dgm:cxn modelId="{07C10147-05F5-4B16-9F5A-2AB311743B82}" type="presParOf" srcId="{93775101-5B73-45A7-ABB2-94A0AB52997A}" destId="{5368F5F0-0155-4F7D-A6DE-89E67052E07A}" srcOrd="1" destOrd="0" presId="urn:microsoft.com/office/officeart/2005/8/layout/list1"/>
    <dgm:cxn modelId="{6853AB64-F59B-4C0E-817B-5A27F1253898}" type="presParOf" srcId="{A665AF82-8505-4171-BAA9-2174A3D59870}" destId="{A9764F67-D3D7-483F-82E4-06F03C778EE5}" srcOrd="5" destOrd="0" presId="urn:microsoft.com/office/officeart/2005/8/layout/list1"/>
    <dgm:cxn modelId="{23127F06-14ED-476F-B964-4085E94E2971}" type="presParOf" srcId="{A665AF82-8505-4171-BAA9-2174A3D59870}" destId="{708B0FF5-326D-47CA-8907-B37CB19FA87D}" srcOrd="6" destOrd="0" presId="urn:microsoft.com/office/officeart/2005/8/layout/list1"/>
    <dgm:cxn modelId="{A2A47887-D3CB-41FC-AAED-90372FB49FC7}" type="presParOf" srcId="{A665AF82-8505-4171-BAA9-2174A3D59870}" destId="{31907D07-1918-4532-917E-01BB0470134F}" srcOrd="7" destOrd="0" presId="urn:microsoft.com/office/officeart/2005/8/layout/list1"/>
    <dgm:cxn modelId="{E716382D-5C2E-4AEB-81E3-0D0D54072C9F}" type="presParOf" srcId="{A665AF82-8505-4171-BAA9-2174A3D59870}" destId="{C3318848-BC41-41DE-9B48-AA9AEBF2503C}" srcOrd="8" destOrd="0" presId="urn:microsoft.com/office/officeart/2005/8/layout/list1"/>
    <dgm:cxn modelId="{13089E78-80FB-4C8B-99A6-8320C0C857AE}" type="presParOf" srcId="{C3318848-BC41-41DE-9B48-AA9AEBF2503C}" destId="{676F595F-2106-4317-A24F-E656B6F86682}" srcOrd="0" destOrd="0" presId="urn:microsoft.com/office/officeart/2005/8/layout/list1"/>
    <dgm:cxn modelId="{9E4C889A-5017-4EB9-8CC8-5FDD4E02432F}" type="presParOf" srcId="{C3318848-BC41-41DE-9B48-AA9AEBF2503C}" destId="{9FC1D00B-6765-46A4-A25C-9D900E050070}" srcOrd="1" destOrd="0" presId="urn:microsoft.com/office/officeart/2005/8/layout/list1"/>
    <dgm:cxn modelId="{244FC83D-865B-483F-B752-E589AB1B74AF}" type="presParOf" srcId="{A665AF82-8505-4171-BAA9-2174A3D59870}" destId="{90B22043-8E45-4F69-80AC-235CDE28B01C}" srcOrd="9" destOrd="0" presId="urn:microsoft.com/office/officeart/2005/8/layout/list1"/>
    <dgm:cxn modelId="{5E71284D-7072-4632-B3EB-ADCCBB9FC065}" type="presParOf" srcId="{A665AF82-8505-4171-BAA9-2174A3D59870}" destId="{F183DB9D-272B-4E6D-AB32-80DE8DCC5669}" srcOrd="10" destOrd="0" presId="urn:microsoft.com/office/officeart/2005/8/layout/list1"/>
    <dgm:cxn modelId="{2BF7C6E1-E9C5-4848-93D7-E0B563387F2E}" type="presParOf" srcId="{A665AF82-8505-4171-BAA9-2174A3D59870}" destId="{0C595016-F6F0-442D-B397-DA64E18C3C15}" srcOrd="11" destOrd="0" presId="urn:microsoft.com/office/officeart/2005/8/layout/list1"/>
    <dgm:cxn modelId="{BE639787-9536-4A82-92AD-C72892BB17F0}" type="presParOf" srcId="{A665AF82-8505-4171-BAA9-2174A3D59870}" destId="{DAB45742-51AB-462A-91DB-4D305D8835B0}" srcOrd="12" destOrd="0" presId="urn:microsoft.com/office/officeart/2005/8/layout/list1"/>
    <dgm:cxn modelId="{793FCC64-582C-4D75-A1CC-A510877E842C}" type="presParOf" srcId="{DAB45742-51AB-462A-91DB-4D305D8835B0}" destId="{ECE0E5CA-8F5B-42D0-924F-EEF2082C35C0}" srcOrd="0" destOrd="0" presId="urn:microsoft.com/office/officeart/2005/8/layout/list1"/>
    <dgm:cxn modelId="{E9C68474-BD0E-4398-B175-0F6E6F87EF22}" type="presParOf" srcId="{DAB45742-51AB-462A-91DB-4D305D8835B0}" destId="{B4133E9A-9CF5-41A6-B13D-39FCECFB1E57}" srcOrd="1" destOrd="0" presId="urn:microsoft.com/office/officeart/2005/8/layout/list1"/>
    <dgm:cxn modelId="{C865DBC2-0145-4B4D-9A5A-E5492E49DB2E}" type="presParOf" srcId="{A665AF82-8505-4171-BAA9-2174A3D59870}" destId="{E67CA78D-3E05-4015-AE55-1AA3B924E6E7}" srcOrd="13" destOrd="0" presId="urn:microsoft.com/office/officeart/2005/8/layout/list1"/>
    <dgm:cxn modelId="{77D1A772-3204-4B53-860E-CA1E106D9496}" type="presParOf" srcId="{A665AF82-8505-4171-BAA9-2174A3D59870}" destId="{D2E7B4BA-2855-4A99-87D5-F78530FD9CFA}"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E588ED-7EBD-4940-A553-F6D0A1C66C40}"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9F68FCD2-3E48-446E-8F22-E5810A80B537}">
      <dgm:prSet phldrT="[Texto]" custT="1"/>
      <dgm:spPr>
        <a:solidFill>
          <a:srgbClr val="4D94B7"/>
        </a:solidFill>
      </dgm:spPr>
      <dgm:t>
        <a:bodyPr/>
        <a:lstStyle/>
        <a:p>
          <a:r>
            <a:rPr lang="en-US" sz="2400" noProof="0" dirty="0">
              <a:latin typeface="Helvetica Neue" panose="020B0604020202020204"/>
            </a:rPr>
            <a:t>[</a:t>
          </a:r>
          <a:r>
            <a:rPr lang="en-US" sz="2400" noProof="0" dirty="0" err="1">
              <a:latin typeface="Helvetica Neue" panose="020B0604020202020204"/>
            </a:rPr>
            <a:t>Kulturella</a:t>
          </a:r>
          <a:r>
            <a:rPr lang="en-US" sz="2400" noProof="0" dirty="0">
              <a:latin typeface="Helvetica Neue" panose="020B0604020202020204"/>
            </a:rPr>
            <a:t> </a:t>
          </a:r>
          <a:r>
            <a:rPr lang="en-US" sz="2400" noProof="0" dirty="0" err="1">
              <a:latin typeface="Helvetica Neue" panose="020B0604020202020204"/>
            </a:rPr>
            <a:t>strukturer</a:t>
          </a:r>
          <a:r>
            <a:rPr lang="en-US" sz="2400" noProof="0" dirty="0">
              <a:latin typeface="Helvetica Neue" panose="020B0604020202020204"/>
            </a:rPr>
            <a:t>]</a:t>
          </a:r>
        </a:p>
      </dgm:t>
    </dgm:pt>
    <dgm:pt modelId="{E365FBAA-F7F0-403A-8397-9FD8F939C0A5}" type="parTrans" cxnId="{3E3F5C2E-585E-46E0-9B67-4CF15D9DE66C}">
      <dgm:prSet/>
      <dgm:spPr/>
      <dgm:t>
        <a:bodyPr/>
        <a:lstStyle/>
        <a:p>
          <a:endParaRPr lang="en-US" sz="2400" noProof="0" dirty="0">
            <a:latin typeface="Helvetica Neue" panose="020B0604020202020204"/>
          </a:endParaRPr>
        </a:p>
      </dgm:t>
    </dgm:pt>
    <dgm:pt modelId="{CA4CCC53-C737-4D1A-A3D6-6E233543B85F}" type="sibTrans" cxnId="{3E3F5C2E-585E-46E0-9B67-4CF15D9DE66C}">
      <dgm:prSet custT="1"/>
      <dgm:spPr>
        <a:solidFill>
          <a:srgbClr val="4D94B7"/>
        </a:solidFill>
      </dgm:spPr>
      <dgm:t>
        <a:bodyPr/>
        <a:lstStyle/>
        <a:p>
          <a:endParaRPr lang="en-US" sz="2400" noProof="0" dirty="0">
            <a:latin typeface="Helvetica Neue" panose="020B0604020202020204"/>
          </a:endParaRPr>
        </a:p>
      </dgm:t>
    </dgm:pt>
    <dgm:pt modelId="{481B99E2-07C2-4F31-B274-5C5173450CC9}">
      <dgm:prSet phldrT="[Texto]" custT="1"/>
      <dgm:spPr>
        <a:solidFill>
          <a:srgbClr val="78B17A"/>
        </a:solidFill>
      </dgm:spPr>
      <dgm:t>
        <a:bodyPr/>
        <a:lstStyle/>
        <a:p>
          <a:r>
            <a:rPr lang="en-US" sz="2400" noProof="0" dirty="0">
              <a:latin typeface="Helvetica Neue" panose="020B0604020202020204"/>
            </a:rPr>
            <a:t>[</a:t>
          </a:r>
          <a:r>
            <a:rPr lang="en-US" sz="2400" noProof="0" dirty="0" err="1">
              <a:latin typeface="Helvetica Neue" panose="020B0604020202020204"/>
            </a:rPr>
            <a:t>Kompetensstrukturer</a:t>
          </a:r>
          <a:r>
            <a:rPr lang="en-US" sz="2400" noProof="0" dirty="0">
              <a:latin typeface="Helvetica Neue" panose="020B0604020202020204"/>
            </a:rPr>
            <a:t>]</a:t>
          </a:r>
        </a:p>
      </dgm:t>
    </dgm:pt>
    <dgm:pt modelId="{B9409D82-36F5-4F73-B775-3E85ACD12163}" type="parTrans" cxnId="{28923907-63B0-42D4-A1D0-E5764EC029D6}">
      <dgm:prSet/>
      <dgm:spPr/>
      <dgm:t>
        <a:bodyPr/>
        <a:lstStyle/>
        <a:p>
          <a:endParaRPr lang="en-US" sz="2400" noProof="0" dirty="0">
            <a:latin typeface="Helvetica Neue" panose="020B0604020202020204"/>
          </a:endParaRPr>
        </a:p>
      </dgm:t>
    </dgm:pt>
    <dgm:pt modelId="{25726D37-C14A-41C3-B5DA-0AA7BB9A5C7F}" type="sibTrans" cxnId="{28923907-63B0-42D4-A1D0-E5764EC029D6}">
      <dgm:prSet custT="1"/>
      <dgm:spPr>
        <a:solidFill>
          <a:srgbClr val="78B17A"/>
        </a:solidFill>
      </dgm:spPr>
      <dgm:t>
        <a:bodyPr/>
        <a:lstStyle/>
        <a:p>
          <a:endParaRPr lang="en-US" sz="2400" noProof="0" dirty="0">
            <a:latin typeface="Helvetica Neue" panose="020B0604020202020204"/>
          </a:endParaRPr>
        </a:p>
      </dgm:t>
    </dgm:pt>
    <dgm:pt modelId="{83888EDB-D508-422E-B9A0-24C7742CD4E7}">
      <dgm:prSet phldrT="[Texto]" custT="1"/>
      <dgm:spPr>
        <a:solidFill>
          <a:srgbClr val="AED633"/>
        </a:solidFill>
      </dgm:spPr>
      <dgm:t>
        <a:bodyPr/>
        <a:lstStyle/>
        <a:p>
          <a:r>
            <a:rPr lang="en-US" sz="2400" noProof="0" dirty="0">
              <a:latin typeface="Helvetica Neue" panose="020B0604020202020204"/>
            </a:rPr>
            <a:t>[</a:t>
          </a:r>
          <a:r>
            <a:rPr lang="en-US" sz="2400" noProof="0" dirty="0" err="1">
              <a:latin typeface="Helvetica Neue" panose="020B0604020202020204"/>
            </a:rPr>
            <a:t>Identifieringsstrukturer</a:t>
          </a:r>
          <a:r>
            <a:rPr lang="en-US" sz="2400" noProof="0" dirty="0">
              <a:latin typeface="Helvetica Neue" panose="020B0604020202020204"/>
            </a:rPr>
            <a:t>]</a:t>
          </a:r>
        </a:p>
      </dgm:t>
    </dgm:pt>
    <dgm:pt modelId="{3592B604-65E3-405B-A8EF-A2A8E584F15E}" type="parTrans" cxnId="{8DC64D60-50D3-49FA-8A32-9B8BDAE761DA}">
      <dgm:prSet/>
      <dgm:spPr/>
      <dgm:t>
        <a:bodyPr/>
        <a:lstStyle/>
        <a:p>
          <a:endParaRPr lang="en-US" sz="2400" noProof="0" dirty="0">
            <a:latin typeface="Helvetica Neue" panose="020B0604020202020204"/>
          </a:endParaRPr>
        </a:p>
      </dgm:t>
    </dgm:pt>
    <dgm:pt modelId="{C3B89293-49C3-4627-94FF-417DD0944269}" type="sibTrans" cxnId="{8DC64D60-50D3-49FA-8A32-9B8BDAE761DA}">
      <dgm:prSet/>
      <dgm:spPr/>
      <dgm:t>
        <a:bodyPr/>
        <a:lstStyle/>
        <a:p>
          <a:endParaRPr lang="en-US" sz="2400" noProof="0" dirty="0">
            <a:latin typeface="Helvetica Neue" panose="020B0604020202020204"/>
          </a:endParaRPr>
        </a:p>
      </dgm:t>
    </dgm:pt>
    <dgm:pt modelId="{86DBD685-4E9F-4113-AECB-029909B7CCA1}" type="pres">
      <dgm:prSet presAssocID="{79E588ED-7EBD-4940-A553-F6D0A1C66C40}" presName="Name0" presStyleCnt="0">
        <dgm:presLayoutVars>
          <dgm:dir/>
          <dgm:resizeHandles val="exact"/>
        </dgm:presLayoutVars>
      </dgm:prSet>
      <dgm:spPr/>
    </dgm:pt>
    <dgm:pt modelId="{450A97CA-7016-4E1E-9085-87FFAE26376F}" type="pres">
      <dgm:prSet presAssocID="{9F68FCD2-3E48-446E-8F22-E5810A80B537}" presName="node" presStyleLbl="node1" presStyleIdx="0" presStyleCnt="3" custScaleX="63497" custScaleY="69141">
        <dgm:presLayoutVars>
          <dgm:bulletEnabled val="1"/>
        </dgm:presLayoutVars>
      </dgm:prSet>
      <dgm:spPr/>
    </dgm:pt>
    <dgm:pt modelId="{B049AB22-CB79-4239-957A-264D6567709F}" type="pres">
      <dgm:prSet presAssocID="{CA4CCC53-C737-4D1A-A3D6-6E233543B85F}" presName="sibTrans" presStyleLbl="sibTrans2D1" presStyleIdx="0" presStyleCnt="2"/>
      <dgm:spPr/>
    </dgm:pt>
    <dgm:pt modelId="{C973A0D1-4934-4DA6-ABBF-9B27F8240C15}" type="pres">
      <dgm:prSet presAssocID="{CA4CCC53-C737-4D1A-A3D6-6E233543B85F}" presName="connectorText" presStyleLbl="sibTrans2D1" presStyleIdx="0" presStyleCnt="2"/>
      <dgm:spPr/>
    </dgm:pt>
    <dgm:pt modelId="{BEFF05DD-BC54-49FA-ABC3-1F8158BEDE33}" type="pres">
      <dgm:prSet presAssocID="{481B99E2-07C2-4F31-B274-5C5173450CC9}" presName="node" presStyleLbl="node1" presStyleIdx="1" presStyleCnt="3" custScaleX="99658" custScaleY="69141">
        <dgm:presLayoutVars>
          <dgm:bulletEnabled val="1"/>
        </dgm:presLayoutVars>
      </dgm:prSet>
      <dgm:spPr/>
    </dgm:pt>
    <dgm:pt modelId="{3703EE76-B3B5-46AA-A5D5-72A92C20F269}" type="pres">
      <dgm:prSet presAssocID="{25726D37-C14A-41C3-B5DA-0AA7BB9A5C7F}" presName="sibTrans" presStyleLbl="sibTrans2D1" presStyleIdx="1" presStyleCnt="2"/>
      <dgm:spPr/>
    </dgm:pt>
    <dgm:pt modelId="{C0732546-655D-4AEB-AAC0-13E6F6AC30E0}" type="pres">
      <dgm:prSet presAssocID="{25726D37-C14A-41C3-B5DA-0AA7BB9A5C7F}" presName="connectorText" presStyleLbl="sibTrans2D1" presStyleIdx="1" presStyleCnt="2"/>
      <dgm:spPr/>
    </dgm:pt>
    <dgm:pt modelId="{D74DD934-AFAA-4200-85A6-D99B1BD1E306}" type="pres">
      <dgm:prSet presAssocID="{83888EDB-D508-422E-B9A0-24C7742CD4E7}" presName="node" presStyleLbl="node1" presStyleIdx="2" presStyleCnt="3" custScaleX="109009" custScaleY="69141">
        <dgm:presLayoutVars>
          <dgm:bulletEnabled val="1"/>
        </dgm:presLayoutVars>
      </dgm:prSet>
      <dgm:spPr/>
    </dgm:pt>
  </dgm:ptLst>
  <dgm:cxnLst>
    <dgm:cxn modelId="{28923907-63B0-42D4-A1D0-E5764EC029D6}" srcId="{79E588ED-7EBD-4940-A553-F6D0A1C66C40}" destId="{481B99E2-07C2-4F31-B274-5C5173450CC9}" srcOrd="1" destOrd="0" parTransId="{B9409D82-36F5-4F73-B775-3E85ACD12163}" sibTransId="{25726D37-C14A-41C3-B5DA-0AA7BB9A5C7F}"/>
    <dgm:cxn modelId="{A312660C-7CDA-4B79-919E-A7BEBF839215}" type="presOf" srcId="{83888EDB-D508-422E-B9A0-24C7742CD4E7}" destId="{D74DD934-AFAA-4200-85A6-D99B1BD1E306}" srcOrd="0" destOrd="0" presId="urn:microsoft.com/office/officeart/2005/8/layout/process1"/>
    <dgm:cxn modelId="{7ABDEA1E-696C-479F-B0EA-EE00331FE2E5}" type="presOf" srcId="{CA4CCC53-C737-4D1A-A3D6-6E233543B85F}" destId="{C973A0D1-4934-4DA6-ABBF-9B27F8240C15}" srcOrd="1" destOrd="0" presId="urn:microsoft.com/office/officeart/2005/8/layout/process1"/>
    <dgm:cxn modelId="{6B527C28-3E06-47CD-856A-7CF5B6E4F4B8}" type="presOf" srcId="{25726D37-C14A-41C3-B5DA-0AA7BB9A5C7F}" destId="{3703EE76-B3B5-46AA-A5D5-72A92C20F269}" srcOrd="0" destOrd="0" presId="urn:microsoft.com/office/officeart/2005/8/layout/process1"/>
    <dgm:cxn modelId="{3E3F5C2E-585E-46E0-9B67-4CF15D9DE66C}" srcId="{79E588ED-7EBD-4940-A553-F6D0A1C66C40}" destId="{9F68FCD2-3E48-446E-8F22-E5810A80B537}" srcOrd="0" destOrd="0" parTransId="{E365FBAA-F7F0-403A-8397-9FD8F939C0A5}" sibTransId="{CA4CCC53-C737-4D1A-A3D6-6E233543B85F}"/>
    <dgm:cxn modelId="{8DC64D60-50D3-49FA-8A32-9B8BDAE761DA}" srcId="{79E588ED-7EBD-4940-A553-F6D0A1C66C40}" destId="{83888EDB-D508-422E-B9A0-24C7742CD4E7}" srcOrd="2" destOrd="0" parTransId="{3592B604-65E3-405B-A8EF-A2A8E584F15E}" sibTransId="{C3B89293-49C3-4627-94FF-417DD0944269}"/>
    <dgm:cxn modelId="{8676A88C-A5F3-4334-A713-ACE35D22BE5B}" type="presOf" srcId="{25726D37-C14A-41C3-B5DA-0AA7BB9A5C7F}" destId="{C0732546-655D-4AEB-AAC0-13E6F6AC30E0}" srcOrd="1" destOrd="0" presId="urn:microsoft.com/office/officeart/2005/8/layout/process1"/>
    <dgm:cxn modelId="{9FE4598E-845C-4DAA-B168-C79A2D93C7B0}" type="presOf" srcId="{79E588ED-7EBD-4940-A553-F6D0A1C66C40}" destId="{86DBD685-4E9F-4113-AECB-029909B7CCA1}" srcOrd="0" destOrd="0" presId="urn:microsoft.com/office/officeart/2005/8/layout/process1"/>
    <dgm:cxn modelId="{E5885498-13D1-47BC-8C11-D62DE6CA8E4A}" type="presOf" srcId="{CA4CCC53-C737-4D1A-A3D6-6E233543B85F}" destId="{B049AB22-CB79-4239-957A-264D6567709F}" srcOrd="0" destOrd="0" presId="urn:microsoft.com/office/officeart/2005/8/layout/process1"/>
    <dgm:cxn modelId="{A34B2CC8-C3FB-4367-B962-AD300C9D0899}" type="presOf" srcId="{9F68FCD2-3E48-446E-8F22-E5810A80B537}" destId="{450A97CA-7016-4E1E-9085-87FFAE26376F}" srcOrd="0" destOrd="0" presId="urn:microsoft.com/office/officeart/2005/8/layout/process1"/>
    <dgm:cxn modelId="{3F4665D7-1C1F-446B-8B3B-7ADA1D5F7C78}" type="presOf" srcId="{481B99E2-07C2-4F31-B274-5C5173450CC9}" destId="{BEFF05DD-BC54-49FA-ABC3-1F8158BEDE33}" srcOrd="0" destOrd="0" presId="urn:microsoft.com/office/officeart/2005/8/layout/process1"/>
    <dgm:cxn modelId="{89E3FED2-358A-45BB-BDD0-EDD1BD0C99DE}" type="presParOf" srcId="{86DBD685-4E9F-4113-AECB-029909B7CCA1}" destId="{450A97CA-7016-4E1E-9085-87FFAE26376F}" srcOrd="0" destOrd="0" presId="urn:microsoft.com/office/officeart/2005/8/layout/process1"/>
    <dgm:cxn modelId="{FCE26AD3-E2A8-406B-902B-E5B1F0AA54D9}" type="presParOf" srcId="{86DBD685-4E9F-4113-AECB-029909B7CCA1}" destId="{B049AB22-CB79-4239-957A-264D6567709F}" srcOrd="1" destOrd="0" presId="urn:microsoft.com/office/officeart/2005/8/layout/process1"/>
    <dgm:cxn modelId="{8363C24B-A1FD-4772-AE16-33FC619B18AE}" type="presParOf" srcId="{B049AB22-CB79-4239-957A-264D6567709F}" destId="{C973A0D1-4934-4DA6-ABBF-9B27F8240C15}" srcOrd="0" destOrd="0" presId="urn:microsoft.com/office/officeart/2005/8/layout/process1"/>
    <dgm:cxn modelId="{C368DB53-8C83-44F3-8BC0-38BE85B6E180}" type="presParOf" srcId="{86DBD685-4E9F-4113-AECB-029909B7CCA1}" destId="{BEFF05DD-BC54-49FA-ABC3-1F8158BEDE33}" srcOrd="2" destOrd="0" presId="urn:microsoft.com/office/officeart/2005/8/layout/process1"/>
    <dgm:cxn modelId="{07EB6A65-5135-4BD6-BC42-4435B953C78A}" type="presParOf" srcId="{86DBD685-4E9F-4113-AECB-029909B7CCA1}" destId="{3703EE76-B3B5-46AA-A5D5-72A92C20F269}" srcOrd="3" destOrd="0" presId="urn:microsoft.com/office/officeart/2005/8/layout/process1"/>
    <dgm:cxn modelId="{ABB1555D-1999-48DC-8729-6DCF48BE31AF}" type="presParOf" srcId="{3703EE76-B3B5-46AA-A5D5-72A92C20F269}" destId="{C0732546-655D-4AEB-AAC0-13E6F6AC30E0}" srcOrd="0" destOrd="0" presId="urn:microsoft.com/office/officeart/2005/8/layout/process1"/>
    <dgm:cxn modelId="{9B89F699-C273-4AEC-9948-B66A2A97752B}" type="presParOf" srcId="{86DBD685-4E9F-4113-AECB-029909B7CCA1}" destId="{D74DD934-AFAA-4200-85A6-D99B1BD1E306}"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E588ED-7EBD-4940-A553-F6D0A1C66C40}"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9F68FCD2-3E48-446E-8F22-E5810A80B537}">
      <dgm:prSet phldrT="[Texto]" custT="1"/>
      <dgm:spPr>
        <a:solidFill>
          <a:srgbClr val="4D94B7"/>
        </a:solidFill>
      </dgm:spPr>
      <dgm:t>
        <a:bodyPr/>
        <a:lstStyle/>
        <a:p>
          <a:r>
            <a:rPr lang="en-US" sz="2400" noProof="0" dirty="0">
              <a:latin typeface="Helvetica Neue" panose="020B0604020202020204"/>
            </a:rPr>
            <a:t>[</a:t>
          </a:r>
          <a:r>
            <a:rPr lang="en-US" sz="2400" noProof="0" dirty="0" err="1">
              <a:latin typeface="Helvetica Neue" panose="020B0604020202020204"/>
            </a:rPr>
            <a:t>Bearbetningsstrukturer</a:t>
          </a:r>
          <a:r>
            <a:rPr lang="en-US" sz="2400" noProof="0" dirty="0">
              <a:latin typeface="Helvetica Neue" panose="020B0604020202020204"/>
            </a:rPr>
            <a:t>]</a:t>
          </a:r>
        </a:p>
      </dgm:t>
    </dgm:pt>
    <dgm:pt modelId="{E365FBAA-F7F0-403A-8397-9FD8F939C0A5}" type="parTrans" cxnId="{3E3F5C2E-585E-46E0-9B67-4CF15D9DE66C}">
      <dgm:prSet/>
      <dgm:spPr/>
      <dgm:t>
        <a:bodyPr/>
        <a:lstStyle/>
        <a:p>
          <a:endParaRPr lang="en-US" sz="2400" noProof="0" dirty="0">
            <a:latin typeface="Helvetica Neue" panose="020B0604020202020204"/>
          </a:endParaRPr>
        </a:p>
      </dgm:t>
    </dgm:pt>
    <dgm:pt modelId="{CA4CCC53-C737-4D1A-A3D6-6E233543B85F}" type="sibTrans" cxnId="{3E3F5C2E-585E-46E0-9B67-4CF15D9DE66C}">
      <dgm:prSet custT="1"/>
      <dgm:spPr>
        <a:solidFill>
          <a:srgbClr val="4D94B7"/>
        </a:solidFill>
      </dgm:spPr>
      <dgm:t>
        <a:bodyPr/>
        <a:lstStyle/>
        <a:p>
          <a:endParaRPr lang="en-US" sz="2400" noProof="0" dirty="0">
            <a:latin typeface="Helvetica Neue" panose="020B0604020202020204"/>
          </a:endParaRPr>
        </a:p>
      </dgm:t>
    </dgm:pt>
    <dgm:pt modelId="{481B99E2-07C2-4F31-B274-5C5173450CC9}">
      <dgm:prSet phldrT="[Texto]" custT="1"/>
      <dgm:spPr>
        <a:solidFill>
          <a:srgbClr val="78B17A"/>
        </a:solidFill>
      </dgm:spPr>
      <dgm:t>
        <a:bodyPr/>
        <a:lstStyle/>
        <a:p>
          <a:r>
            <a:rPr lang="en-US" sz="2400" noProof="0" dirty="0">
              <a:latin typeface="Helvetica Neue" panose="020B0604020202020204"/>
            </a:rPr>
            <a:t>[</a:t>
          </a:r>
          <a:r>
            <a:rPr lang="en-US" sz="2400" noProof="0" dirty="0" err="1">
              <a:latin typeface="Helvetica Neue" panose="020B0604020202020204"/>
            </a:rPr>
            <a:t>Kommunikationsstrukturer</a:t>
          </a:r>
          <a:r>
            <a:rPr lang="en-US" sz="2400" noProof="0" dirty="0">
              <a:latin typeface="Helvetica Neue" panose="020B0604020202020204"/>
            </a:rPr>
            <a:t>]</a:t>
          </a:r>
        </a:p>
      </dgm:t>
    </dgm:pt>
    <dgm:pt modelId="{B9409D82-36F5-4F73-B775-3E85ACD12163}" type="parTrans" cxnId="{28923907-63B0-42D4-A1D0-E5764EC029D6}">
      <dgm:prSet/>
      <dgm:spPr/>
      <dgm:t>
        <a:bodyPr/>
        <a:lstStyle/>
        <a:p>
          <a:endParaRPr lang="en-US" sz="2400" noProof="0" dirty="0">
            <a:latin typeface="Helvetica Neue" panose="020B0604020202020204"/>
          </a:endParaRPr>
        </a:p>
      </dgm:t>
    </dgm:pt>
    <dgm:pt modelId="{25726D37-C14A-41C3-B5DA-0AA7BB9A5C7F}" type="sibTrans" cxnId="{28923907-63B0-42D4-A1D0-E5764EC029D6}">
      <dgm:prSet custT="1"/>
      <dgm:spPr>
        <a:solidFill>
          <a:srgbClr val="78B17A"/>
        </a:solidFill>
      </dgm:spPr>
      <dgm:t>
        <a:bodyPr/>
        <a:lstStyle/>
        <a:p>
          <a:endParaRPr lang="en-US" sz="2400" noProof="0" dirty="0">
            <a:latin typeface="Helvetica Neue" panose="020B0604020202020204"/>
          </a:endParaRPr>
        </a:p>
      </dgm:t>
    </dgm:pt>
    <dgm:pt modelId="{83888EDB-D508-422E-B9A0-24C7742CD4E7}">
      <dgm:prSet phldrT="[Texto]" custT="1"/>
      <dgm:spPr>
        <a:solidFill>
          <a:srgbClr val="AED633"/>
        </a:solidFill>
      </dgm:spPr>
      <dgm:t>
        <a:bodyPr/>
        <a:lstStyle/>
        <a:p>
          <a:r>
            <a:rPr lang="en-US" sz="2400" noProof="0" dirty="0">
              <a:latin typeface="Helvetica Neue" panose="020B0604020202020204"/>
            </a:rPr>
            <a:t>[…</a:t>
          </a:r>
          <a:r>
            <a:rPr lang="sv-SE" sz="2400" noProof="0" dirty="0">
              <a:latin typeface="Helvetica Neue" panose="020B0604020202020204"/>
            </a:rPr>
            <a:t>.fördjupning och utvidgning av de grundläggande strukturerna!]</a:t>
          </a:r>
          <a:endParaRPr lang="en-US" sz="2400" noProof="0" dirty="0">
            <a:latin typeface="Helvetica Neue" panose="020B0604020202020204"/>
          </a:endParaRPr>
        </a:p>
      </dgm:t>
    </dgm:pt>
    <dgm:pt modelId="{3592B604-65E3-405B-A8EF-A2A8E584F15E}" type="parTrans" cxnId="{8DC64D60-50D3-49FA-8A32-9B8BDAE761DA}">
      <dgm:prSet/>
      <dgm:spPr/>
      <dgm:t>
        <a:bodyPr/>
        <a:lstStyle/>
        <a:p>
          <a:endParaRPr lang="en-US" sz="2400" noProof="0" dirty="0">
            <a:latin typeface="Helvetica Neue" panose="020B0604020202020204"/>
          </a:endParaRPr>
        </a:p>
      </dgm:t>
    </dgm:pt>
    <dgm:pt modelId="{C3B89293-49C3-4627-94FF-417DD0944269}" type="sibTrans" cxnId="{8DC64D60-50D3-49FA-8A32-9B8BDAE761DA}">
      <dgm:prSet/>
      <dgm:spPr/>
      <dgm:t>
        <a:bodyPr/>
        <a:lstStyle/>
        <a:p>
          <a:endParaRPr lang="en-US" sz="2400" noProof="0" dirty="0">
            <a:latin typeface="Helvetica Neue" panose="020B0604020202020204"/>
          </a:endParaRPr>
        </a:p>
      </dgm:t>
    </dgm:pt>
    <dgm:pt modelId="{86DBD685-4E9F-4113-AECB-029909B7CCA1}" type="pres">
      <dgm:prSet presAssocID="{79E588ED-7EBD-4940-A553-F6D0A1C66C40}" presName="Name0" presStyleCnt="0">
        <dgm:presLayoutVars>
          <dgm:dir/>
          <dgm:resizeHandles val="exact"/>
        </dgm:presLayoutVars>
      </dgm:prSet>
      <dgm:spPr/>
    </dgm:pt>
    <dgm:pt modelId="{450A97CA-7016-4E1E-9085-87FFAE26376F}" type="pres">
      <dgm:prSet presAssocID="{9F68FCD2-3E48-446E-8F22-E5810A80B537}" presName="node" presStyleLbl="node1" presStyleIdx="0" presStyleCnt="3" custScaleX="134071" custScaleY="92576">
        <dgm:presLayoutVars>
          <dgm:bulletEnabled val="1"/>
        </dgm:presLayoutVars>
      </dgm:prSet>
      <dgm:spPr/>
    </dgm:pt>
    <dgm:pt modelId="{B049AB22-CB79-4239-957A-264D6567709F}" type="pres">
      <dgm:prSet presAssocID="{CA4CCC53-C737-4D1A-A3D6-6E233543B85F}" presName="sibTrans" presStyleLbl="sibTrans2D1" presStyleIdx="0" presStyleCnt="2"/>
      <dgm:spPr/>
    </dgm:pt>
    <dgm:pt modelId="{C973A0D1-4934-4DA6-ABBF-9B27F8240C15}" type="pres">
      <dgm:prSet presAssocID="{CA4CCC53-C737-4D1A-A3D6-6E233543B85F}" presName="connectorText" presStyleLbl="sibTrans2D1" presStyleIdx="0" presStyleCnt="2"/>
      <dgm:spPr/>
    </dgm:pt>
    <dgm:pt modelId="{BEFF05DD-BC54-49FA-ABC3-1F8158BEDE33}" type="pres">
      <dgm:prSet presAssocID="{481B99E2-07C2-4F31-B274-5C5173450CC9}" presName="node" presStyleLbl="node1" presStyleIdx="1" presStyleCnt="3" custScaleX="149809" custScaleY="94776">
        <dgm:presLayoutVars>
          <dgm:bulletEnabled val="1"/>
        </dgm:presLayoutVars>
      </dgm:prSet>
      <dgm:spPr/>
    </dgm:pt>
    <dgm:pt modelId="{3703EE76-B3B5-46AA-A5D5-72A92C20F269}" type="pres">
      <dgm:prSet presAssocID="{25726D37-C14A-41C3-B5DA-0AA7BB9A5C7F}" presName="sibTrans" presStyleLbl="sibTrans2D1" presStyleIdx="1" presStyleCnt="2"/>
      <dgm:spPr/>
    </dgm:pt>
    <dgm:pt modelId="{C0732546-655D-4AEB-AAC0-13E6F6AC30E0}" type="pres">
      <dgm:prSet presAssocID="{25726D37-C14A-41C3-B5DA-0AA7BB9A5C7F}" presName="connectorText" presStyleLbl="sibTrans2D1" presStyleIdx="1" presStyleCnt="2"/>
      <dgm:spPr/>
    </dgm:pt>
    <dgm:pt modelId="{D74DD934-AFAA-4200-85A6-D99B1BD1E306}" type="pres">
      <dgm:prSet presAssocID="{83888EDB-D508-422E-B9A0-24C7742CD4E7}" presName="node" presStyleLbl="node1" presStyleIdx="2" presStyleCnt="3" custScaleX="102689">
        <dgm:presLayoutVars>
          <dgm:bulletEnabled val="1"/>
        </dgm:presLayoutVars>
      </dgm:prSet>
      <dgm:spPr/>
    </dgm:pt>
  </dgm:ptLst>
  <dgm:cxnLst>
    <dgm:cxn modelId="{28923907-63B0-42D4-A1D0-E5764EC029D6}" srcId="{79E588ED-7EBD-4940-A553-F6D0A1C66C40}" destId="{481B99E2-07C2-4F31-B274-5C5173450CC9}" srcOrd="1" destOrd="0" parTransId="{B9409D82-36F5-4F73-B775-3E85ACD12163}" sibTransId="{25726D37-C14A-41C3-B5DA-0AA7BB9A5C7F}"/>
    <dgm:cxn modelId="{A312660C-7CDA-4B79-919E-A7BEBF839215}" type="presOf" srcId="{83888EDB-D508-422E-B9A0-24C7742CD4E7}" destId="{D74DD934-AFAA-4200-85A6-D99B1BD1E306}" srcOrd="0" destOrd="0" presId="urn:microsoft.com/office/officeart/2005/8/layout/process1"/>
    <dgm:cxn modelId="{7ABDEA1E-696C-479F-B0EA-EE00331FE2E5}" type="presOf" srcId="{CA4CCC53-C737-4D1A-A3D6-6E233543B85F}" destId="{C973A0D1-4934-4DA6-ABBF-9B27F8240C15}" srcOrd="1" destOrd="0" presId="urn:microsoft.com/office/officeart/2005/8/layout/process1"/>
    <dgm:cxn modelId="{6B527C28-3E06-47CD-856A-7CF5B6E4F4B8}" type="presOf" srcId="{25726D37-C14A-41C3-B5DA-0AA7BB9A5C7F}" destId="{3703EE76-B3B5-46AA-A5D5-72A92C20F269}" srcOrd="0" destOrd="0" presId="urn:microsoft.com/office/officeart/2005/8/layout/process1"/>
    <dgm:cxn modelId="{3E3F5C2E-585E-46E0-9B67-4CF15D9DE66C}" srcId="{79E588ED-7EBD-4940-A553-F6D0A1C66C40}" destId="{9F68FCD2-3E48-446E-8F22-E5810A80B537}" srcOrd="0" destOrd="0" parTransId="{E365FBAA-F7F0-403A-8397-9FD8F939C0A5}" sibTransId="{CA4CCC53-C737-4D1A-A3D6-6E233543B85F}"/>
    <dgm:cxn modelId="{8DC64D60-50D3-49FA-8A32-9B8BDAE761DA}" srcId="{79E588ED-7EBD-4940-A553-F6D0A1C66C40}" destId="{83888EDB-D508-422E-B9A0-24C7742CD4E7}" srcOrd="2" destOrd="0" parTransId="{3592B604-65E3-405B-A8EF-A2A8E584F15E}" sibTransId="{C3B89293-49C3-4627-94FF-417DD0944269}"/>
    <dgm:cxn modelId="{8676A88C-A5F3-4334-A713-ACE35D22BE5B}" type="presOf" srcId="{25726D37-C14A-41C3-B5DA-0AA7BB9A5C7F}" destId="{C0732546-655D-4AEB-AAC0-13E6F6AC30E0}" srcOrd="1" destOrd="0" presId="urn:microsoft.com/office/officeart/2005/8/layout/process1"/>
    <dgm:cxn modelId="{9FE4598E-845C-4DAA-B168-C79A2D93C7B0}" type="presOf" srcId="{79E588ED-7EBD-4940-A553-F6D0A1C66C40}" destId="{86DBD685-4E9F-4113-AECB-029909B7CCA1}" srcOrd="0" destOrd="0" presId="urn:microsoft.com/office/officeart/2005/8/layout/process1"/>
    <dgm:cxn modelId="{E5885498-13D1-47BC-8C11-D62DE6CA8E4A}" type="presOf" srcId="{CA4CCC53-C737-4D1A-A3D6-6E233543B85F}" destId="{B049AB22-CB79-4239-957A-264D6567709F}" srcOrd="0" destOrd="0" presId="urn:microsoft.com/office/officeart/2005/8/layout/process1"/>
    <dgm:cxn modelId="{A34B2CC8-C3FB-4367-B962-AD300C9D0899}" type="presOf" srcId="{9F68FCD2-3E48-446E-8F22-E5810A80B537}" destId="{450A97CA-7016-4E1E-9085-87FFAE26376F}" srcOrd="0" destOrd="0" presId="urn:microsoft.com/office/officeart/2005/8/layout/process1"/>
    <dgm:cxn modelId="{3F4665D7-1C1F-446B-8B3B-7ADA1D5F7C78}" type="presOf" srcId="{481B99E2-07C2-4F31-B274-5C5173450CC9}" destId="{BEFF05DD-BC54-49FA-ABC3-1F8158BEDE33}" srcOrd="0" destOrd="0" presId="urn:microsoft.com/office/officeart/2005/8/layout/process1"/>
    <dgm:cxn modelId="{89E3FED2-358A-45BB-BDD0-EDD1BD0C99DE}" type="presParOf" srcId="{86DBD685-4E9F-4113-AECB-029909B7CCA1}" destId="{450A97CA-7016-4E1E-9085-87FFAE26376F}" srcOrd="0" destOrd="0" presId="urn:microsoft.com/office/officeart/2005/8/layout/process1"/>
    <dgm:cxn modelId="{FCE26AD3-E2A8-406B-902B-E5B1F0AA54D9}" type="presParOf" srcId="{86DBD685-4E9F-4113-AECB-029909B7CCA1}" destId="{B049AB22-CB79-4239-957A-264D6567709F}" srcOrd="1" destOrd="0" presId="urn:microsoft.com/office/officeart/2005/8/layout/process1"/>
    <dgm:cxn modelId="{8363C24B-A1FD-4772-AE16-33FC619B18AE}" type="presParOf" srcId="{B049AB22-CB79-4239-957A-264D6567709F}" destId="{C973A0D1-4934-4DA6-ABBF-9B27F8240C15}" srcOrd="0" destOrd="0" presId="urn:microsoft.com/office/officeart/2005/8/layout/process1"/>
    <dgm:cxn modelId="{C368DB53-8C83-44F3-8BC0-38BE85B6E180}" type="presParOf" srcId="{86DBD685-4E9F-4113-AECB-029909B7CCA1}" destId="{BEFF05DD-BC54-49FA-ABC3-1F8158BEDE33}" srcOrd="2" destOrd="0" presId="urn:microsoft.com/office/officeart/2005/8/layout/process1"/>
    <dgm:cxn modelId="{07EB6A65-5135-4BD6-BC42-4435B953C78A}" type="presParOf" srcId="{86DBD685-4E9F-4113-AECB-029909B7CCA1}" destId="{3703EE76-B3B5-46AA-A5D5-72A92C20F269}" srcOrd="3" destOrd="0" presId="urn:microsoft.com/office/officeart/2005/8/layout/process1"/>
    <dgm:cxn modelId="{ABB1555D-1999-48DC-8729-6DCF48BE31AF}" type="presParOf" srcId="{3703EE76-B3B5-46AA-A5D5-72A92C20F269}" destId="{C0732546-655D-4AEB-AAC0-13E6F6AC30E0}" srcOrd="0" destOrd="0" presId="urn:microsoft.com/office/officeart/2005/8/layout/process1"/>
    <dgm:cxn modelId="{9B89F699-C273-4AEC-9948-B66A2A97752B}" type="presParOf" srcId="{86DBD685-4E9F-4113-AECB-029909B7CCA1}" destId="{D74DD934-AFAA-4200-85A6-D99B1BD1E306}"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CC23C8-1714-4ECA-9202-148D36C40F5B}">
      <dsp:nvSpPr>
        <dsp:cNvPr id="0" name=""/>
        <dsp:cNvSpPr/>
      </dsp:nvSpPr>
      <dsp:spPr>
        <a:xfrm rot="16200000">
          <a:off x="375400" y="-375400"/>
          <a:ext cx="2489200" cy="3240000"/>
        </a:xfrm>
        <a:prstGeom prst="round1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noProof="0" dirty="0" err="1">
              <a:latin typeface="Helvetica Neue" panose="020B0604020202020204"/>
            </a:rPr>
            <a:t>Förhållande</a:t>
          </a:r>
          <a:r>
            <a:rPr lang="en-US" sz="2000" kern="1200" noProof="0" dirty="0">
              <a:latin typeface="Helvetica Neue" panose="020B0604020202020204"/>
            </a:rPr>
            <a:t> till </a:t>
          </a:r>
          <a:r>
            <a:rPr lang="en-US" sz="2000" kern="1200" noProof="0" dirty="0" err="1">
              <a:latin typeface="Helvetica Neue" panose="020B0604020202020204"/>
            </a:rPr>
            <a:t>organisationen</a:t>
          </a:r>
          <a:endParaRPr lang="en-US" sz="2000" kern="1200" noProof="0" dirty="0">
            <a:latin typeface="Helvetica Neue" panose="020B0604020202020204"/>
          </a:endParaRPr>
        </a:p>
      </dsp:txBody>
      <dsp:txXfrm rot="5400000">
        <a:off x="-1" y="1"/>
        <a:ext cx="3240000" cy="1866900"/>
      </dsp:txXfrm>
    </dsp:sp>
    <dsp:sp modelId="{8A54877E-BA0E-45E7-8C3C-2EC604367ED4}">
      <dsp:nvSpPr>
        <dsp:cNvPr id="0" name=""/>
        <dsp:cNvSpPr/>
      </dsp:nvSpPr>
      <dsp:spPr>
        <a:xfrm>
          <a:off x="3240000" y="0"/>
          <a:ext cx="3240000" cy="2489200"/>
        </a:xfrm>
        <a:prstGeom prst="round1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noProof="0" dirty="0" err="1">
              <a:latin typeface="Helvetica Neue" panose="020B0604020202020204"/>
            </a:rPr>
            <a:t>Belåtenhet</a:t>
          </a:r>
          <a:endParaRPr lang="en-US" sz="2000" kern="1200" noProof="0" dirty="0">
            <a:latin typeface="Helvetica Neue" panose="020B0604020202020204"/>
          </a:endParaRPr>
        </a:p>
      </dsp:txBody>
      <dsp:txXfrm>
        <a:off x="3240000" y="0"/>
        <a:ext cx="3240000" cy="1866900"/>
      </dsp:txXfrm>
    </dsp:sp>
    <dsp:sp modelId="{F748A8AB-F11F-4EA3-8EB2-8210B9C0B568}">
      <dsp:nvSpPr>
        <dsp:cNvPr id="0" name=""/>
        <dsp:cNvSpPr/>
      </dsp:nvSpPr>
      <dsp:spPr>
        <a:xfrm rot="10800000">
          <a:off x="0" y="2489200"/>
          <a:ext cx="3240000" cy="2489200"/>
        </a:xfrm>
        <a:prstGeom prst="round1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noProof="0" dirty="0">
              <a:latin typeface="Helvetica Neue" panose="020B0604020202020204"/>
            </a:rPr>
            <a:t>Motivation</a:t>
          </a:r>
        </a:p>
      </dsp:txBody>
      <dsp:txXfrm rot="10800000">
        <a:off x="0" y="3111499"/>
        <a:ext cx="3240000" cy="1866900"/>
      </dsp:txXfrm>
    </dsp:sp>
    <dsp:sp modelId="{D63B24CA-257F-4954-B48D-4CC9A36764E4}">
      <dsp:nvSpPr>
        <dsp:cNvPr id="0" name=""/>
        <dsp:cNvSpPr/>
      </dsp:nvSpPr>
      <dsp:spPr>
        <a:xfrm rot="5400000">
          <a:off x="3615400" y="2113800"/>
          <a:ext cx="2489200" cy="3240000"/>
        </a:xfrm>
        <a:prstGeom prst="round1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noProof="0" dirty="0" err="1">
              <a:latin typeface="Helvetica Neue" panose="020B0604020202020204"/>
            </a:rPr>
            <a:t>Avsikt</a:t>
          </a:r>
          <a:endParaRPr lang="en-US" sz="2000" kern="1200" noProof="0" dirty="0">
            <a:latin typeface="Helvetica Neue" panose="020B0604020202020204"/>
          </a:endParaRPr>
        </a:p>
      </dsp:txBody>
      <dsp:txXfrm rot="-5400000">
        <a:off x="3240000" y="3111500"/>
        <a:ext cx="3240000" cy="1866900"/>
      </dsp:txXfrm>
    </dsp:sp>
    <dsp:sp modelId="{150E6643-C312-4D37-B446-66EF3DD03E9D}">
      <dsp:nvSpPr>
        <dsp:cNvPr id="0" name=""/>
        <dsp:cNvSpPr/>
      </dsp:nvSpPr>
      <dsp:spPr>
        <a:xfrm>
          <a:off x="2268000" y="1866900"/>
          <a:ext cx="1944000" cy="1244600"/>
        </a:xfrm>
        <a:prstGeom prst="roundRect">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1" kern="1200" noProof="0" dirty="0" err="1">
              <a:latin typeface="Helvetica Neue" panose="020B0604020202020204"/>
            </a:rPr>
            <a:t>Intraprenöriell</a:t>
          </a:r>
          <a:r>
            <a:rPr lang="en-GB" sz="1900" b="1" kern="1200" noProof="0" dirty="0">
              <a:latin typeface="Helvetica Neue" panose="020B0604020202020204"/>
            </a:rPr>
            <a:t> </a:t>
          </a:r>
          <a:r>
            <a:rPr lang="en-GB" sz="1900" b="1" kern="1200" noProof="0" dirty="0" err="1">
              <a:latin typeface="Helvetica Neue" panose="020B0604020202020204"/>
            </a:rPr>
            <a:t>attityd</a:t>
          </a:r>
          <a:endParaRPr lang="en-GB" sz="1900" b="1" kern="1200" noProof="0" dirty="0">
            <a:latin typeface="Helvetica Neue" panose="020B0604020202020204"/>
          </a:endParaRPr>
        </a:p>
      </dsp:txBody>
      <dsp:txXfrm>
        <a:off x="2328756" y="1927656"/>
        <a:ext cx="1822488" cy="11230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8E55E-F9F3-4981-BCEE-5D7BA43DD5DB}">
      <dsp:nvSpPr>
        <dsp:cNvPr id="0" name=""/>
        <dsp:cNvSpPr/>
      </dsp:nvSpPr>
      <dsp:spPr>
        <a:xfrm>
          <a:off x="0" y="582301"/>
          <a:ext cx="10944000" cy="88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64129B-7761-4B95-A03D-502AE032A78A}">
      <dsp:nvSpPr>
        <dsp:cNvPr id="0" name=""/>
        <dsp:cNvSpPr/>
      </dsp:nvSpPr>
      <dsp:spPr>
        <a:xfrm>
          <a:off x="412462" y="54904"/>
          <a:ext cx="8221723" cy="1043996"/>
        </a:xfrm>
        <a:prstGeom prst="roundRect">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560" tIns="0" rIns="289560" bIns="0" numCol="1" spcCol="1270" anchor="ctr" anchorCtr="0">
          <a:noAutofit/>
        </a:bodyPr>
        <a:lstStyle/>
        <a:p>
          <a:pPr marL="0" lvl="0" indent="0" algn="l" defTabSz="1422400">
            <a:lnSpc>
              <a:spcPct val="90000"/>
            </a:lnSpc>
            <a:spcBef>
              <a:spcPct val="0"/>
            </a:spcBef>
            <a:spcAft>
              <a:spcPct val="35000"/>
            </a:spcAft>
            <a:buNone/>
          </a:pPr>
          <a:r>
            <a:rPr lang="de-DE" sz="3200" b="1" kern="1200" cap="small" baseline="0" noProof="0" dirty="0">
              <a:latin typeface="Helvetica Neue" panose="020B0604020202020204"/>
            </a:rPr>
            <a:t>Still</a:t>
          </a:r>
          <a:endParaRPr lang="en-US" sz="3200" b="1" kern="1200" cap="small" baseline="0" noProof="0" dirty="0">
            <a:latin typeface="Helvetica Neue" panose="020B0604020202020204"/>
          </a:endParaRPr>
        </a:p>
      </dsp:txBody>
      <dsp:txXfrm>
        <a:off x="463426" y="105868"/>
        <a:ext cx="8119795" cy="942068"/>
      </dsp:txXfrm>
    </dsp:sp>
    <dsp:sp modelId="{708B0FF5-326D-47CA-8907-B37CB19FA87D}">
      <dsp:nvSpPr>
        <dsp:cNvPr id="0" name=""/>
        <dsp:cNvSpPr/>
      </dsp:nvSpPr>
      <dsp:spPr>
        <a:xfrm>
          <a:off x="0" y="2180698"/>
          <a:ext cx="10944000" cy="88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68F5F0-0155-4F7D-A6DE-89E67052E07A}">
      <dsp:nvSpPr>
        <dsp:cNvPr id="0" name=""/>
        <dsp:cNvSpPr/>
      </dsp:nvSpPr>
      <dsp:spPr>
        <a:xfrm>
          <a:off x="412462" y="1653301"/>
          <a:ext cx="8221723" cy="1043996"/>
        </a:xfrm>
        <a:prstGeom prst="roundRect">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560" tIns="0" rIns="289560" bIns="0" numCol="1" spcCol="1270" anchor="ctr" anchorCtr="0">
          <a:noAutofit/>
        </a:bodyPr>
        <a:lstStyle/>
        <a:p>
          <a:pPr marL="0" lvl="0" indent="0" algn="l" defTabSz="1422400">
            <a:lnSpc>
              <a:spcPct val="90000"/>
            </a:lnSpc>
            <a:spcBef>
              <a:spcPct val="0"/>
            </a:spcBef>
            <a:spcAft>
              <a:spcPct val="35000"/>
            </a:spcAft>
            <a:buNone/>
          </a:pPr>
          <a:r>
            <a:rPr lang="en-US" sz="3200" b="1" kern="1200" cap="small" baseline="0" noProof="0" dirty="0" err="1">
              <a:latin typeface="Helvetica Neue" panose="020B0604020202020204"/>
            </a:rPr>
            <a:t>Färdigheter</a:t>
          </a:r>
          <a:endParaRPr lang="en-US" sz="3200" b="1" kern="1200" cap="small" baseline="0" noProof="0" dirty="0">
            <a:latin typeface="Helvetica Neue" panose="020B0604020202020204"/>
          </a:endParaRPr>
        </a:p>
      </dsp:txBody>
      <dsp:txXfrm>
        <a:off x="463426" y="1704265"/>
        <a:ext cx="8119795" cy="942068"/>
      </dsp:txXfrm>
    </dsp:sp>
    <dsp:sp modelId="{F183DB9D-272B-4E6D-AB32-80DE8DCC5669}">
      <dsp:nvSpPr>
        <dsp:cNvPr id="0" name=""/>
        <dsp:cNvSpPr/>
      </dsp:nvSpPr>
      <dsp:spPr>
        <a:xfrm>
          <a:off x="0" y="3779095"/>
          <a:ext cx="10944000" cy="88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C1D00B-6765-46A4-A25C-9D900E050070}">
      <dsp:nvSpPr>
        <dsp:cNvPr id="0" name=""/>
        <dsp:cNvSpPr/>
      </dsp:nvSpPr>
      <dsp:spPr>
        <a:xfrm>
          <a:off x="412462" y="3251698"/>
          <a:ext cx="8221723" cy="1043996"/>
        </a:xfrm>
        <a:prstGeom prst="roundRect">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560" tIns="0" rIns="289560" bIns="0" numCol="1" spcCol="1270" anchor="ctr" anchorCtr="0">
          <a:noAutofit/>
        </a:bodyPr>
        <a:lstStyle/>
        <a:p>
          <a:pPr marL="0" lvl="0" indent="0" algn="l" defTabSz="1422400">
            <a:lnSpc>
              <a:spcPct val="90000"/>
            </a:lnSpc>
            <a:spcBef>
              <a:spcPct val="0"/>
            </a:spcBef>
            <a:spcAft>
              <a:spcPct val="35000"/>
            </a:spcAft>
            <a:buNone/>
          </a:pPr>
          <a:r>
            <a:rPr lang="en-US" sz="3200" b="1" i="0" kern="1200" cap="small" baseline="0" noProof="0" dirty="0">
              <a:latin typeface="Helvetica Neue" panose="020B0604020202020204"/>
            </a:rPr>
            <a:t>System</a:t>
          </a:r>
        </a:p>
      </dsp:txBody>
      <dsp:txXfrm>
        <a:off x="463426" y="3302662"/>
        <a:ext cx="8119795" cy="9420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8E55E-F9F3-4981-BCEE-5D7BA43DD5DB}">
      <dsp:nvSpPr>
        <dsp:cNvPr id="0" name=""/>
        <dsp:cNvSpPr/>
      </dsp:nvSpPr>
      <dsp:spPr>
        <a:xfrm>
          <a:off x="0" y="633076"/>
          <a:ext cx="120240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64129B-7761-4B95-A03D-502AE032A78A}">
      <dsp:nvSpPr>
        <dsp:cNvPr id="0" name=""/>
        <dsp:cNvSpPr/>
      </dsp:nvSpPr>
      <dsp:spPr>
        <a:xfrm>
          <a:off x="578540" y="31647"/>
          <a:ext cx="10152007" cy="940909"/>
        </a:xfrm>
        <a:prstGeom prst="roundRect">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8135" tIns="0" rIns="318135" bIns="0" numCol="1" spcCol="1270" anchor="ctr" anchorCtr="0">
          <a:noAutofit/>
        </a:bodyPr>
        <a:lstStyle/>
        <a:p>
          <a:pPr marL="0" lvl="0" indent="0" algn="l" defTabSz="1422400">
            <a:lnSpc>
              <a:spcPct val="90000"/>
            </a:lnSpc>
            <a:spcBef>
              <a:spcPct val="0"/>
            </a:spcBef>
            <a:spcAft>
              <a:spcPct val="35000"/>
            </a:spcAft>
            <a:buNone/>
          </a:pPr>
          <a:r>
            <a:rPr lang="en-US" sz="3200" b="1" i="0" kern="1200" cap="small" baseline="0" noProof="0" dirty="0" err="1">
              <a:latin typeface="Helvetica Neue" panose="020B0604020202020204"/>
            </a:rPr>
            <a:t>Struktur</a:t>
          </a:r>
          <a:endParaRPr lang="en-US" sz="3200" b="1" i="0" kern="1200" cap="small" baseline="0" noProof="0" dirty="0">
            <a:latin typeface="Helvetica Neue" panose="020B0604020202020204"/>
          </a:endParaRPr>
        </a:p>
      </dsp:txBody>
      <dsp:txXfrm>
        <a:off x="624471" y="77578"/>
        <a:ext cx="10060145" cy="849047"/>
      </dsp:txXfrm>
    </dsp:sp>
    <dsp:sp modelId="{708B0FF5-326D-47CA-8907-B37CB19FA87D}">
      <dsp:nvSpPr>
        <dsp:cNvPr id="0" name=""/>
        <dsp:cNvSpPr/>
      </dsp:nvSpPr>
      <dsp:spPr>
        <a:xfrm>
          <a:off x="0" y="1938306"/>
          <a:ext cx="120240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68F5F0-0155-4F7D-A6DE-89E67052E07A}">
      <dsp:nvSpPr>
        <dsp:cNvPr id="0" name=""/>
        <dsp:cNvSpPr/>
      </dsp:nvSpPr>
      <dsp:spPr>
        <a:xfrm>
          <a:off x="578540" y="1336876"/>
          <a:ext cx="10152007" cy="940909"/>
        </a:xfrm>
        <a:prstGeom prst="roundRect">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8135" tIns="0" rIns="318135" bIns="0" numCol="1" spcCol="1270" anchor="ctr" anchorCtr="0">
          <a:noAutofit/>
        </a:bodyPr>
        <a:lstStyle/>
        <a:p>
          <a:pPr marL="0" lvl="0" indent="0" algn="l" defTabSz="1422400">
            <a:lnSpc>
              <a:spcPct val="90000"/>
            </a:lnSpc>
            <a:spcBef>
              <a:spcPct val="0"/>
            </a:spcBef>
            <a:spcAft>
              <a:spcPct val="35000"/>
            </a:spcAft>
            <a:buNone/>
          </a:pPr>
          <a:r>
            <a:rPr lang="en-US" sz="3200" b="1" i="0" kern="1200" cap="small" baseline="0" noProof="0" dirty="0">
              <a:latin typeface="Helvetica Neue" panose="020B0604020202020204"/>
            </a:rPr>
            <a:t>Personal</a:t>
          </a:r>
        </a:p>
      </dsp:txBody>
      <dsp:txXfrm>
        <a:off x="624471" y="1382807"/>
        <a:ext cx="10060145" cy="849047"/>
      </dsp:txXfrm>
    </dsp:sp>
    <dsp:sp modelId="{F183DB9D-272B-4E6D-AB32-80DE8DCC5669}">
      <dsp:nvSpPr>
        <dsp:cNvPr id="0" name=""/>
        <dsp:cNvSpPr/>
      </dsp:nvSpPr>
      <dsp:spPr>
        <a:xfrm>
          <a:off x="0" y="3243536"/>
          <a:ext cx="120240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C1D00B-6765-46A4-A25C-9D900E050070}">
      <dsp:nvSpPr>
        <dsp:cNvPr id="0" name=""/>
        <dsp:cNvSpPr/>
      </dsp:nvSpPr>
      <dsp:spPr>
        <a:xfrm>
          <a:off x="578540" y="2642106"/>
          <a:ext cx="10152007" cy="940909"/>
        </a:xfrm>
        <a:prstGeom prst="roundRect">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8135" tIns="0" rIns="318135" bIns="0" numCol="1" spcCol="1270" anchor="ctr" anchorCtr="0">
          <a:noAutofit/>
        </a:bodyPr>
        <a:lstStyle/>
        <a:p>
          <a:pPr marL="0" lvl="0" indent="0" algn="l" defTabSz="1422400">
            <a:lnSpc>
              <a:spcPct val="90000"/>
            </a:lnSpc>
            <a:spcBef>
              <a:spcPct val="0"/>
            </a:spcBef>
            <a:spcAft>
              <a:spcPct val="35000"/>
            </a:spcAft>
            <a:buNone/>
          </a:pPr>
          <a:r>
            <a:rPr lang="en-US" sz="3200" b="1" i="0" kern="1200" cap="small" baseline="0" noProof="0" dirty="0">
              <a:latin typeface="Helvetica Neue" panose="020B0604020202020204"/>
            </a:rPr>
            <a:t>Strategi</a:t>
          </a:r>
        </a:p>
      </dsp:txBody>
      <dsp:txXfrm>
        <a:off x="624471" y="2688037"/>
        <a:ext cx="10060145" cy="849047"/>
      </dsp:txXfrm>
    </dsp:sp>
    <dsp:sp modelId="{D2E7B4BA-2855-4A99-87D5-F78530FD9CFA}">
      <dsp:nvSpPr>
        <dsp:cNvPr id="0" name=""/>
        <dsp:cNvSpPr/>
      </dsp:nvSpPr>
      <dsp:spPr>
        <a:xfrm>
          <a:off x="0" y="4548765"/>
          <a:ext cx="120240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133E9A-9CF5-41A6-B13D-39FCECFB1E57}">
      <dsp:nvSpPr>
        <dsp:cNvPr id="0" name=""/>
        <dsp:cNvSpPr/>
      </dsp:nvSpPr>
      <dsp:spPr>
        <a:xfrm>
          <a:off x="578540" y="3947336"/>
          <a:ext cx="10152007" cy="940909"/>
        </a:xfrm>
        <a:prstGeom prst="roundRect">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8135" tIns="0" rIns="318135" bIns="0" numCol="1" spcCol="1270" anchor="ctr" anchorCtr="0">
          <a:noAutofit/>
        </a:bodyPr>
        <a:lstStyle/>
        <a:p>
          <a:pPr marL="0" lvl="0" indent="0" algn="l" defTabSz="1422400">
            <a:lnSpc>
              <a:spcPct val="100000"/>
            </a:lnSpc>
            <a:spcBef>
              <a:spcPct val="0"/>
            </a:spcBef>
            <a:spcAft>
              <a:spcPts val="0"/>
            </a:spcAft>
            <a:buNone/>
          </a:pPr>
          <a:r>
            <a:rPr lang="en-US" sz="3200" b="1" i="0" kern="1200" cap="small" baseline="0" noProof="0" dirty="0" err="1">
              <a:latin typeface="Helvetica Neue" panose="020B0604020202020204"/>
            </a:rPr>
            <a:t>Delad</a:t>
          </a:r>
          <a:r>
            <a:rPr lang="en-US" sz="3200" b="1" i="0" kern="1200" cap="small" baseline="0" noProof="0" dirty="0">
              <a:latin typeface="Helvetica Neue" panose="020B0604020202020204"/>
            </a:rPr>
            <a:t>                                                                       </a:t>
          </a:r>
          <a:r>
            <a:rPr lang="en-US" sz="3200" b="1" i="0" kern="1200" cap="small" baseline="0" noProof="0" dirty="0" err="1">
              <a:latin typeface="Helvetica Neue" panose="020B0604020202020204"/>
            </a:rPr>
            <a:t>Värden</a:t>
          </a:r>
          <a:endParaRPr lang="en-US" sz="3200" b="1" i="0" kern="1200" cap="small" baseline="0" noProof="0" dirty="0">
            <a:latin typeface="Helvetica Neue" panose="020B0604020202020204"/>
          </a:endParaRPr>
        </a:p>
      </dsp:txBody>
      <dsp:txXfrm>
        <a:off x="624471" y="3993267"/>
        <a:ext cx="10060145" cy="8490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A97CA-7016-4E1E-9085-87FFAE26376F}">
      <dsp:nvSpPr>
        <dsp:cNvPr id="0" name=""/>
        <dsp:cNvSpPr/>
      </dsp:nvSpPr>
      <dsp:spPr>
        <a:xfrm>
          <a:off x="11453" y="1430981"/>
          <a:ext cx="2150877" cy="1405236"/>
        </a:xfrm>
        <a:prstGeom prst="roundRect">
          <a:avLst>
            <a:gd name="adj" fmla="val 10000"/>
          </a:avLst>
        </a:prstGeom>
        <a:solidFill>
          <a:srgbClr val="4D94B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noProof="0" dirty="0">
              <a:latin typeface="Helvetica Neue" panose="020B0604020202020204"/>
            </a:rPr>
            <a:t>[</a:t>
          </a:r>
          <a:r>
            <a:rPr lang="en-US" sz="2400" kern="1200" noProof="0" dirty="0" err="1">
              <a:latin typeface="Helvetica Neue" panose="020B0604020202020204"/>
            </a:rPr>
            <a:t>Kulturella</a:t>
          </a:r>
          <a:r>
            <a:rPr lang="en-US" sz="2400" kern="1200" noProof="0" dirty="0">
              <a:latin typeface="Helvetica Neue" panose="020B0604020202020204"/>
            </a:rPr>
            <a:t> </a:t>
          </a:r>
          <a:r>
            <a:rPr lang="en-US" sz="2400" kern="1200" noProof="0" dirty="0" err="1">
              <a:latin typeface="Helvetica Neue" panose="020B0604020202020204"/>
            </a:rPr>
            <a:t>strukturer</a:t>
          </a:r>
          <a:r>
            <a:rPr lang="en-US" sz="2400" kern="1200" noProof="0" dirty="0">
              <a:latin typeface="Helvetica Neue" panose="020B0604020202020204"/>
            </a:rPr>
            <a:t>]</a:t>
          </a:r>
        </a:p>
      </dsp:txBody>
      <dsp:txXfrm>
        <a:off x="52611" y="1472139"/>
        <a:ext cx="2068561" cy="1322920"/>
      </dsp:txXfrm>
    </dsp:sp>
    <dsp:sp modelId="{B049AB22-CB79-4239-957A-264D6567709F}">
      <dsp:nvSpPr>
        <dsp:cNvPr id="0" name=""/>
        <dsp:cNvSpPr/>
      </dsp:nvSpPr>
      <dsp:spPr>
        <a:xfrm>
          <a:off x="2501068" y="1713566"/>
          <a:ext cx="718122" cy="840067"/>
        </a:xfrm>
        <a:prstGeom prst="rightArrow">
          <a:avLst>
            <a:gd name="adj1" fmla="val 60000"/>
            <a:gd name="adj2" fmla="val 50000"/>
          </a:avLst>
        </a:prstGeom>
        <a:solidFill>
          <a:srgbClr val="4D94B7"/>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noProof="0" dirty="0">
            <a:latin typeface="Helvetica Neue" panose="020B0604020202020204"/>
          </a:endParaRPr>
        </a:p>
      </dsp:txBody>
      <dsp:txXfrm>
        <a:off x="2501068" y="1881579"/>
        <a:ext cx="502685" cy="504041"/>
      </dsp:txXfrm>
    </dsp:sp>
    <dsp:sp modelId="{BEFF05DD-BC54-49FA-ABC3-1F8158BEDE33}">
      <dsp:nvSpPr>
        <dsp:cNvPr id="0" name=""/>
        <dsp:cNvSpPr/>
      </dsp:nvSpPr>
      <dsp:spPr>
        <a:xfrm>
          <a:off x="3517278" y="1430981"/>
          <a:ext cx="3375783" cy="1405236"/>
        </a:xfrm>
        <a:prstGeom prst="roundRect">
          <a:avLst>
            <a:gd name="adj" fmla="val 10000"/>
          </a:avLst>
        </a:prstGeom>
        <a:solidFill>
          <a:srgbClr val="78B1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noProof="0" dirty="0">
              <a:latin typeface="Helvetica Neue" panose="020B0604020202020204"/>
            </a:rPr>
            <a:t>[</a:t>
          </a:r>
          <a:r>
            <a:rPr lang="en-US" sz="2400" kern="1200" noProof="0" dirty="0" err="1">
              <a:latin typeface="Helvetica Neue" panose="020B0604020202020204"/>
            </a:rPr>
            <a:t>Kompetensstrukturer</a:t>
          </a:r>
          <a:r>
            <a:rPr lang="en-US" sz="2400" kern="1200" noProof="0" dirty="0">
              <a:latin typeface="Helvetica Neue" panose="020B0604020202020204"/>
            </a:rPr>
            <a:t>]</a:t>
          </a:r>
        </a:p>
      </dsp:txBody>
      <dsp:txXfrm>
        <a:off x="3558436" y="1472139"/>
        <a:ext cx="3293467" cy="1322920"/>
      </dsp:txXfrm>
    </dsp:sp>
    <dsp:sp modelId="{3703EE76-B3B5-46AA-A5D5-72A92C20F269}">
      <dsp:nvSpPr>
        <dsp:cNvPr id="0" name=""/>
        <dsp:cNvSpPr/>
      </dsp:nvSpPr>
      <dsp:spPr>
        <a:xfrm>
          <a:off x="7231799" y="1713566"/>
          <a:ext cx="718122" cy="840067"/>
        </a:xfrm>
        <a:prstGeom prst="rightArrow">
          <a:avLst>
            <a:gd name="adj1" fmla="val 60000"/>
            <a:gd name="adj2" fmla="val 50000"/>
          </a:avLst>
        </a:prstGeom>
        <a:solidFill>
          <a:srgbClr val="78B17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noProof="0" dirty="0">
            <a:latin typeface="Helvetica Neue" panose="020B0604020202020204"/>
          </a:endParaRPr>
        </a:p>
      </dsp:txBody>
      <dsp:txXfrm>
        <a:off x="7231799" y="1881579"/>
        <a:ext cx="502685" cy="504041"/>
      </dsp:txXfrm>
    </dsp:sp>
    <dsp:sp modelId="{D74DD934-AFAA-4200-85A6-D99B1BD1E306}">
      <dsp:nvSpPr>
        <dsp:cNvPr id="0" name=""/>
        <dsp:cNvSpPr/>
      </dsp:nvSpPr>
      <dsp:spPr>
        <a:xfrm>
          <a:off x="8248009" y="1430981"/>
          <a:ext cx="3692536" cy="1405236"/>
        </a:xfrm>
        <a:prstGeom prst="roundRect">
          <a:avLst>
            <a:gd name="adj" fmla="val 10000"/>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noProof="0" dirty="0">
              <a:latin typeface="Helvetica Neue" panose="020B0604020202020204"/>
            </a:rPr>
            <a:t>[</a:t>
          </a:r>
          <a:r>
            <a:rPr lang="en-US" sz="2400" kern="1200" noProof="0" dirty="0" err="1">
              <a:latin typeface="Helvetica Neue" panose="020B0604020202020204"/>
            </a:rPr>
            <a:t>Identifieringsstrukturer</a:t>
          </a:r>
          <a:r>
            <a:rPr lang="en-US" sz="2400" kern="1200" noProof="0" dirty="0">
              <a:latin typeface="Helvetica Neue" panose="020B0604020202020204"/>
            </a:rPr>
            <a:t>]</a:t>
          </a:r>
        </a:p>
      </dsp:txBody>
      <dsp:txXfrm>
        <a:off x="8289167" y="1472139"/>
        <a:ext cx="3610220" cy="13229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A97CA-7016-4E1E-9085-87FFAE26376F}">
      <dsp:nvSpPr>
        <dsp:cNvPr id="0" name=""/>
        <dsp:cNvSpPr/>
      </dsp:nvSpPr>
      <dsp:spPr>
        <a:xfrm>
          <a:off x="12446" y="1447896"/>
          <a:ext cx="3572142" cy="1371406"/>
        </a:xfrm>
        <a:prstGeom prst="roundRect">
          <a:avLst>
            <a:gd name="adj" fmla="val 10000"/>
          </a:avLst>
        </a:prstGeom>
        <a:solidFill>
          <a:srgbClr val="4D94B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noProof="0" dirty="0">
              <a:latin typeface="Helvetica Neue" panose="020B0604020202020204"/>
            </a:rPr>
            <a:t>[</a:t>
          </a:r>
          <a:r>
            <a:rPr lang="en-US" sz="2400" kern="1200" noProof="0" dirty="0" err="1">
              <a:latin typeface="Helvetica Neue" panose="020B0604020202020204"/>
            </a:rPr>
            <a:t>Bearbetningsstrukturer</a:t>
          </a:r>
          <a:r>
            <a:rPr lang="en-US" sz="2400" kern="1200" noProof="0" dirty="0">
              <a:latin typeface="Helvetica Neue" panose="020B0604020202020204"/>
            </a:rPr>
            <a:t>]</a:t>
          </a:r>
        </a:p>
      </dsp:txBody>
      <dsp:txXfrm>
        <a:off x="52613" y="1488063"/>
        <a:ext cx="3491808" cy="1291072"/>
      </dsp:txXfrm>
    </dsp:sp>
    <dsp:sp modelId="{B049AB22-CB79-4239-957A-264D6567709F}">
      <dsp:nvSpPr>
        <dsp:cNvPr id="0" name=""/>
        <dsp:cNvSpPr/>
      </dsp:nvSpPr>
      <dsp:spPr>
        <a:xfrm>
          <a:off x="3851025" y="1803218"/>
          <a:ext cx="564845" cy="660762"/>
        </a:xfrm>
        <a:prstGeom prst="rightArrow">
          <a:avLst>
            <a:gd name="adj1" fmla="val 60000"/>
            <a:gd name="adj2" fmla="val 50000"/>
          </a:avLst>
        </a:prstGeom>
        <a:solidFill>
          <a:srgbClr val="4D94B7"/>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noProof="0" dirty="0">
            <a:latin typeface="Helvetica Neue" panose="020B0604020202020204"/>
          </a:endParaRPr>
        </a:p>
      </dsp:txBody>
      <dsp:txXfrm>
        <a:off x="3851025" y="1935370"/>
        <a:ext cx="395392" cy="396458"/>
      </dsp:txXfrm>
    </dsp:sp>
    <dsp:sp modelId="{BEFF05DD-BC54-49FA-ABC3-1F8158BEDE33}">
      <dsp:nvSpPr>
        <dsp:cNvPr id="0" name=""/>
        <dsp:cNvSpPr/>
      </dsp:nvSpPr>
      <dsp:spPr>
        <a:xfrm>
          <a:off x="4650335" y="1431601"/>
          <a:ext cx="3991460" cy="1403997"/>
        </a:xfrm>
        <a:prstGeom prst="roundRect">
          <a:avLst>
            <a:gd name="adj" fmla="val 10000"/>
          </a:avLst>
        </a:prstGeom>
        <a:solidFill>
          <a:srgbClr val="78B1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noProof="0" dirty="0">
              <a:latin typeface="Helvetica Neue" panose="020B0604020202020204"/>
            </a:rPr>
            <a:t>[</a:t>
          </a:r>
          <a:r>
            <a:rPr lang="en-US" sz="2400" kern="1200" noProof="0" dirty="0" err="1">
              <a:latin typeface="Helvetica Neue" panose="020B0604020202020204"/>
            </a:rPr>
            <a:t>Kommunikationsstrukturer</a:t>
          </a:r>
          <a:r>
            <a:rPr lang="en-US" sz="2400" kern="1200" noProof="0" dirty="0">
              <a:latin typeface="Helvetica Neue" panose="020B0604020202020204"/>
            </a:rPr>
            <a:t>]</a:t>
          </a:r>
        </a:p>
      </dsp:txBody>
      <dsp:txXfrm>
        <a:off x="4691457" y="1472723"/>
        <a:ext cx="3909216" cy="1321753"/>
      </dsp:txXfrm>
    </dsp:sp>
    <dsp:sp modelId="{3703EE76-B3B5-46AA-A5D5-72A92C20F269}">
      <dsp:nvSpPr>
        <dsp:cNvPr id="0" name=""/>
        <dsp:cNvSpPr/>
      </dsp:nvSpPr>
      <dsp:spPr>
        <a:xfrm>
          <a:off x="8908232" y="1803218"/>
          <a:ext cx="564845" cy="660762"/>
        </a:xfrm>
        <a:prstGeom prst="rightArrow">
          <a:avLst>
            <a:gd name="adj1" fmla="val 60000"/>
            <a:gd name="adj2" fmla="val 50000"/>
          </a:avLst>
        </a:prstGeom>
        <a:solidFill>
          <a:srgbClr val="78B17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noProof="0" dirty="0">
            <a:latin typeface="Helvetica Neue" panose="020B0604020202020204"/>
          </a:endParaRPr>
        </a:p>
      </dsp:txBody>
      <dsp:txXfrm>
        <a:off x="8908232" y="1935370"/>
        <a:ext cx="395392" cy="396458"/>
      </dsp:txXfrm>
    </dsp:sp>
    <dsp:sp modelId="{D74DD934-AFAA-4200-85A6-D99B1BD1E306}">
      <dsp:nvSpPr>
        <dsp:cNvPr id="0" name=""/>
        <dsp:cNvSpPr/>
      </dsp:nvSpPr>
      <dsp:spPr>
        <a:xfrm>
          <a:off x="9707542" y="1392907"/>
          <a:ext cx="2736011" cy="1481384"/>
        </a:xfrm>
        <a:prstGeom prst="roundRect">
          <a:avLst>
            <a:gd name="adj" fmla="val 10000"/>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noProof="0" dirty="0">
              <a:latin typeface="Helvetica Neue" panose="020B0604020202020204"/>
            </a:rPr>
            <a:t>[…</a:t>
          </a:r>
          <a:r>
            <a:rPr lang="sv-SE" sz="2400" kern="1200" noProof="0" dirty="0">
              <a:latin typeface="Helvetica Neue" panose="020B0604020202020204"/>
            </a:rPr>
            <a:t>.fördjupning och utvidgning av de grundläggande strukturerna!]</a:t>
          </a:r>
          <a:endParaRPr lang="en-US" sz="2400" kern="1200" noProof="0" dirty="0">
            <a:latin typeface="Helvetica Neue" panose="020B0604020202020204"/>
          </a:endParaRPr>
        </a:p>
      </dsp:txBody>
      <dsp:txXfrm>
        <a:off x="9750930" y="1436295"/>
        <a:ext cx="2649235" cy="1394608"/>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0FD4A1E9-7051-49EF-91BC-2A97B76EAA5A}"/>
              </a:ext>
            </a:extLst>
          </p:cNvPr>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555E0D00-43A6-421D-8C2B-460E9F9E50ED}"/>
              </a:ext>
            </a:extLst>
          </p:cNvPr>
          <p:cNvSpPr>
            <a:spLocks noGrp="1"/>
          </p:cNvSpPr>
          <p:nvPr>
            <p:ph type="dt" sz="quarter" idx="1"/>
          </p:nvPr>
        </p:nvSpPr>
        <p:spPr>
          <a:xfrm>
            <a:off x="10358438" y="0"/>
            <a:ext cx="7924800" cy="515938"/>
          </a:xfrm>
          <a:prstGeom prst="rect">
            <a:avLst/>
          </a:prstGeom>
        </p:spPr>
        <p:txBody>
          <a:bodyPr vert="horz" lIns="91440" tIns="45720" rIns="91440" bIns="45720" rtlCol="0"/>
          <a:lstStyle>
            <a:lvl1pPr algn="r">
              <a:defRPr sz="1200"/>
            </a:lvl1pPr>
          </a:lstStyle>
          <a:p>
            <a:fld id="{F9240D5D-8EE4-4EB8-8473-747DA4873899}" type="datetimeFigureOut">
              <a:rPr lang="es-ES" smtClean="0"/>
              <a:t>05/02/2024</a:t>
            </a:fld>
            <a:endParaRPr lang="es-ES"/>
          </a:p>
        </p:txBody>
      </p:sp>
      <p:sp>
        <p:nvSpPr>
          <p:cNvPr id="4" name="Marcador de pie de página 3">
            <a:extLst>
              <a:ext uri="{FF2B5EF4-FFF2-40B4-BE49-F238E27FC236}">
                <a16:creationId xmlns:a16="http://schemas.microsoft.com/office/drawing/2014/main" id="{DAD58A89-3AA8-4ECA-B189-0CF8B32E4D19}"/>
              </a:ext>
            </a:extLst>
          </p:cNvPr>
          <p:cNvSpPr>
            <a:spLocks noGrp="1"/>
          </p:cNvSpPr>
          <p:nvPr>
            <p:ph type="ftr" sz="quarter" idx="2"/>
          </p:nvPr>
        </p:nvSpPr>
        <p:spPr>
          <a:xfrm>
            <a:off x="0" y="9771063"/>
            <a:ext cx="7924800" cy="51593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D2BC1EF2-3487-4C6D-88C4-D87FE99829BC}"/>
              </a:ext>
            </a:extLst>
          </p:cNvPr>
          <p:cNvSpPr>
            <a:spLocks noGrp="1"/>
          </p:cNvSpPr>
          <p:nvPr>
            <p:ph type="sldNum" sz="quarter" idx="3"/>
          </p:nvPr>
        </p:nvSpPr>
        <p:spPr>
          <a:xfrm>
            <a:off x="10358438" y="9771063"/>
            <a:ext cx="7924800" cy="515937"/>
          </a:xfrm>
          <a:prstGeom prst="rect">
            <a:avLst/>
          </a:prstGeom>
        </p:spPr>
        <p:txBody>
          <a:bodyPr vert="horz" lIns="91440" tIns="45720" rIns="91440" bIns="45720" rtlCol="0" anchor="b"/>
          <a:lstStyle>
            <a:lvl1pPr algn="r">
              <a:defRPr sz="1200"/>
            </a:lvl1pPr>
          </a:lstStyle>
          <a:p>
            <a:fld id="{45BF278E-D6B6-4912-B86D-7823FDDBA8AD}" type="slidenum">
              <a:rPr lang="es-ES" smtClean="0"/>
              <a:t>‹Nr.›</a:t>
            </a:fld>
            <a:endParaRPr lang="es-ES"/>
          </a:p>
        </p:txBody>
      </p:sp>
    </p:spTree>
    <p:extLst>
      <p:ext uri="{BB962C8B-B14F-4D97-AF65-F5344CB8AC3E}">
        <p14:creationId xmlns:p14="http://schemas.microsoft.com/office/powerpoint/2010/main" val="413138607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05T13:55:54.985"/>
    </inkml:context>
    <inkml:brush xml:id="br0">
      <inkml:brushProperty name="width" value="0.35" units="cm"/>
      <inkml:brushProperty name="height" value="2.1" units="cm"/>
      <inkml:brushProperty name="color" value="#849398"/>
      <inkml:brushProperty name="ignorePressure" value="1"/>
      <inkml:brushProperty name="inkEffects" value="pencil"/>
    </inkml:brush>
  </inkml:definitions>
  <inkml:trace contextRef="#ctx0" brushRef="#br0">0 906,'0'-8,"0"-9,8-2,10 3,3-5,6 3,13-4,17-5,7 2,-1 6,7-3,6-4,6 4,7 2,2 1,11-6,3-5,-7 1,-5 8,-2 6,-1 5,1 6,-8-5,-9-1,6-5,6-1,-3 3,-1 3,2-4,4-5,9-2,-2-4,-3 3,8 4,3 0,-1 1,7-3,2 1,-4 5,5-3,7 1,0 3,3 4,-2 4,-7 3,-6 1,-5 1,-12 1,-5-8,-1-1,-7-1,-1 2,3-5,4-1,5 2,2 3,3 3,-1 1,12 2,8 2,-4 0,-5 1,-4-1,-11 1,-5-1,0 0,2 1,-5-1,-1 0,2 0,-4 0,0 0,-3 0,-1 0,13 0,-1 0,2-1,2 1,-8 0,-7 0,-10 0,-7 1,-5-1,-4-7,-2-4,-1 2,0 2,0 1,1 3,-8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5795B856-2DF7-4572-A0C9-5E9BAA9EEC37}" type="datetimeFigureOut">
              <a:rPr lang="es-ES" smtClean="0"/>
              <a:t>05/02/2024</a:t>
            </a:fld>
            <a:endParaRPr lang="es-ES"/>
          </a:p>
        </p:txBody>
      </p:sp>
      <p:sp>
        <p:nvSpPr>
          <p:cNvPr id="4" name="Marcador de imagen de diapositiva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224C3282-B3AE-4A99-BAF5-A2BE9A86BDC0}" type="slidenum">
              <a:rPr lang="es-ES" smtClean="0"/>
              <a:t>‹Nr.›</a:t>
            </a:fld>
            <a:endParaRPr lang="es-ES"/>
          </a:p>
        </p:txBody>
      </p:sp>
    </p:spTree>
    <p:extLst>
      <p:ext uri="{BB962C8B-B14F-4D97-AF65-F5344CB8AC3E}">
        <p14:creationId xmlns:p14="http://schemas.microsoft.com/office/powerpoint/2010/main" val="1209730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813c7b12cb_4_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813c7b12cb_4_1:notes"/>
          <p:cNvSpPr txBox="1">
            <a:spLocks noGrp="1"/>
          </p:cNvSpPr>
          <p:nvPr>
            <p:ph type="body" idx="1"/>
          </p:nvPr>
        </p:nvSpPr>
        <p:spPr>
          <a:xfrm>
            <a:off x="1828800" y="4951413"/>
            <a:ext cx="14630400" cy="4049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1" name="Google Shape;221;g1813c7b12cb_4_1:notes"/>
          <p:cNvSpPr txBox="1">
            <a:spLocks noGrp="1"/>
          </p:cNvSpPr>
          <p:nvPr>
            <p:ph type="sldNum" idx="12"/>
          </p:nvPr>
        </p:nvSpPr>
        <p:spPr>
          <a:xfrm>
            <a:off x="10358438" y="9771063"/>
            <a:ext cx="7924800" cy="516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ES"/>
              <a:t>41</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813c7b12cb_4_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813c7b12cb_4_1:notes"/>
          <p:cNvSpPr txBox="1">
            <a:spLocks noGrp="1"/>
          </p:cNvSpPr>
          <p:nvPr>
            <p:ph type="body" idx="1"/>
          </p:nvPr>
        </p:nvSpPr>
        <p:spPr>
          <a:xfrm>
            <a:off x="1828800" y="4951413"/>
            <a:ext cx="14630400" cy="4049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1" name="Google Shape;221;g1813c7b12cb_4_1:notes"/>
          <p:cNvSpPr txBox="1">
            <a:spLocks noGrp="1"/>
          </p:cNvSpPr>
          <p:nvPr>
            <p:ph type="sldNum" idx="12"/>
          </p:nvPr>
        </p:nvSpPr>
        <p:spPr>
          <a:xfrm>
            <a:off x="10358438" y="9771063"/>
            <a:ext cx="7924800" cy="516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ES"/>
              <a:t>42</a:t>
            </a:fld>
            <a:endParaRPr dirty="0"/>
          </a:p>
        </p:txBody>
      </p:sp>
    </p:spTree>
    <p:extLst>
      <p:ext uri="{BB962C8B-B14F-4D97-AF65-F5344CB8AC3E}">
        <p14:creationId xmlns:p14="http://schemas.microsoft.com/office/powerpoint/2010/main" val="1963197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813c7b12cb_4_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813c7b12cb_4_1:notes"/>
          <p:cNvSpPr txBox="1">
            <a:spLocks noGrp="1"/>
          </p:cNvSpPr>
          <p:nvPr>
            <p:ph type="body" idx="1"/>
          </p:nvPr>
        </p:nvSpPr>
        <p:spPr>
          <a:xfrm>
            <a:off x="1828800" y="4951413"/>
            <a:ext cx="14630400" cy="4049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1" name="Google Shape;221;g1813c7b12cb_4_1:notes"/>
          <p:cNvSpPr txBox="1">
            <a:spLocks noGrp="1"/>
          </p:cNvSpPr>
          <p:nvPr>
            <p:ph type="sldNum" idx="12"/>
          </p:nvPr>
        </p:nvSpPr>
        <p:spPr>
          <a:xfrm>
            <a:off x="10358438" y="9771063"/>
            <a:ext cx="7924800" cy="516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ES"/>
              <a:t>43</a:t>
            </a:fld>
            <a:endParaRPr dirty="0"/>
          </a:p>
        </p:txBody>
      </p:sp>
    </p:spTree>
    <p:extLst>
      <p:ext uri="{BB962C8B-B14F-4D97-AF65-F5344CB8AC3E}">
        <p14:creationId xmlns:p14="http://schemas.microsoft.com/office/powerpoint/2010/main" val="26010416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pic>
        <p:nvPicPr>
          <p:cNvPr id="13" name="object 2">
            <a:extLst>
              <a:ext uri="{FF2B5EF4-FFF2-40B4-BE49-F238E27FC236}">
                <a16:creationId xmlns:a16="http://schemas.microsoft.com/office/drawing/2014/main" id="{8878FF7F-ED91-46B2-8954-051B2FED1D9C}"/>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17131569" y="1028701"/>
            <a:ext cx="276224" cy="276224"/>
          </a:xfrm>
          <a:prstGeom prst="rect">
            <a:avLst/>
          </a:prstGeom>
        </p:spPr>
      </p:pic>
      <p:pic>
        <p:nvPicPr>
          <p:cNvPr id="14" name="object 3">
            <a:extLst>
              <a:ext uri="{FF2B5EF4-FFF2-40B4-BE49-F238E27FC236}">
                <a16:creationId xmlns:a16="http://schemas.microsoft.com/office/drawing/2014/main" id="{6D48BC56-F992-478C-A916-B55CB35A8BEF}"/>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880560" y="1117481"/>
            <a:ext cx="388731" cy="123825"/>
          </a:xfrm>
          <a:prstGeom prst="rect">
            <a:avLst/>
          </a:prstGeom>
        </p:spPr>
      </p:pic>
      <p:pic>
        <p:nvPicPr>
          <p:cNvPr id="15" name="object 4">
            <a:extLst>
              <a:ext uri="{FF2B5EF4-FFF2-40B4-BE49-F238E27FC236}">
                <a16:creationId xmlns:a16="http://schemas.microsoft.com/office/drawing/2014/main" id="{8CAE140C-2DC1-4C67-9B19-6471CF309ABE}"/>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a:off x="16936029" y="9135565"/>
            <a:ext cx="388731" cy="12382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900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685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1262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jpe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theme" Target="../theme/theme1.xml"/><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userDrawn="1"/>
        </p:nvPicPr>
        <p:blipFill>
          <a:blip r:embed="rId5" cstate="screen">
            <a:extLst>
              <a:ext uri="{28A0092B-C50C-407E-A947-70E740481C1C}">
                <a14:useLocalDpi xmlns:a14="http://schemas.microsoft.com/office/drawing/2010/main"/>
              </a:ext>
            </a:extLst>
          </a:blip>
          <a:stretch>
            <a:fillRect/>
          </a:stretch>
        </p:blipFill>
        <p:spPr>
          <a:xfrm>
            <a:off x="881449" y="9069571"/>
            <a:ext cx="276224" cy="276224"/>
          </a:xfrm>
          <a:prstGeom prst="rect">
            <a:avLst/>
          </a:prstGeom>
        </p:spPr>
      </p:pic>
      <p:sp>
        <p:nvSpPr>
          <p:cNvPr id="17" name="bg object 17"/>
          <p:cNvSpPr/>
          <p:nvPr userDrawn="1"/>
        </p:nvSpPr>
        <p:spPr>
          <a:xfrm>
            <a:off x="1222551" y="1174148"/>
            <a:ext cx="15678785" cy="0"/>
          </a:xfrm>
          <a:custGeom>
            <a:avLst/>
            <a:gdLst/>
            <a:ahLst/>
            <a:cxnLst/>
            <a:rect l="l" t="t" r="r" b="b"/>
            <a:pathLst>
              <a:path w="15678785">
                <a:moveTo>
                  <a:pt x="0" y="0"/>
                </a:moveTo>
                <a:lnTo>
                  <a:pt x="15678235" y="0"/>
                </a:lnTo>
              </a:path>
            </a:pathLst>
          </a:custGeom>
          <a:ln w="13546">
            <a:solidFill>
              <a:srgbClr val="AED533"/>
            </a:solidFill>
          </a:ln>
        </p:spPr>
        <p:txBody>
          <a:bodyPr wrap="square" lIns="0" tIns="0" rIns="0" bIns="0" rtlCol="0"/>
          <a:lstStyle/>
          <a:p>
            <a:endParaRPr dirty="0"/>
          </a:p>
        </p:txBody>
      </p:sp>
      <p:sp>
        <p:nvSpPr>
          <p:cNvPr id="18" name="bg object 18"/>
          <p:cNvSpPr/>
          <p:nvPr userDrawn="1"/>
        </p:nvSpPr>
        <p:spPr>
          <a:xfrm>
            <a:off x="1275071" y="9210240"/>
            <a:ext cx="15850235" cy="5080"/>
          </a:xfrm>
          <a:custGeom>
            <a:avLst/>
            <a:gdLst/>
            <a:ahLst/>
            <a:cxnLst/>
            <a:rect l="l" t="t" r="r" b="b"/>
            <a:pathLst>
              <a:path w="15850235" h="5079">
                <a:moveTo>
                  <a:pt x="0" y="0"/>
                </a:moveTo>
                <a:lnTo>
                  <a:pt x="15849653" y="4759"/>
                </a:lnTo>
              </a:path>
            </a:pathLst>
          </a:custGeom>
          <a:ln w="9524">
            <a:solidFill>
              <a:srgbClr val="AED533"/>
            </a:solidFill>
          </a:ln>
        </p:spPr>
        <p:txBody>
          <a:bodyPr wrap="square" lIns="0" tIns="0" rIns="0" bIns="0" rtlCol="0"/>
          <a:lstStyle/>
          <a:p>
            <a:endParaRPr dirty="0"/>
          </a:p>
        </p:txBody>
      </p:sp>
      <p:sp>
        <p:nvSpPr>
          <p:cNvPr id="19" name="bg object 19"/>
          <p:cNvSpPr/>
          <p:nvPr userDrawn="1"/>
        </p:nvSpPr>
        <p:spPr>
          <a:xfrm>
            <a:off x="1023876" y="1409545"/>
            <a:ext cx="0" cy="7525384"/>
          </a:xfrm>
          <a:custGeom>
            <a:avLst/>
            <a:gdLst/>
            <a:ahLst/>
            <a:cxnLst/>
            <a:rect l="l" t="t" r="r" b="b"/>
            <a:pathLst>
              <a:path h="7525384">
                <a:moveTo>
                  <a:pt x="0" y="0"/>
                </a:moveTo>
                <a:lnTo>
                  <a:pt x="0" y="7524868"/>
                </a:lnTo>
              </a:path>
            </a:pathLst>
          </a:custGeom>
          <a:ln w="9528">
            <a:solidFill>
              <a:srgbClr val="AED533"/>
            </a:solidFill>
          </a:ln>
        </p:spPr>
        <p:txBody>
          <a:bodyPr wrap="square" lIns="0" tIns="0" rIns="0" bIns="0" rtlCol="0"/>
          <a:lstStyle/>
          <a:p>
            <a:endParaRPr dirty="0"/>
          </a:p>
        </p:txBody>
      </p:sp>
      <p:sp>
        <p:nvSpPr>
          <p:cNvPr id="20" name="bg object 20"/>
          <p:cNvSpPr/>
          <p:nvPr userDrawn="1"/>
        </p:nvSpPr>
        <p:spPr>
          <a:xfrm>
            <a:off x="17270841" y="1409546"/>
            <a:ext cx="5080" cy="7525384"/>
          </a:xfrm>
          <a:custGeom>
            <a:avLst/>
            <a:gdLst/>
            <a:ahLst/>
            <a:cxnLst/>
            <a:rect l="l" t="t" r="r" b="b"/>
            <a:pathLst>
              <a:path w="5080" h="7525384">
                <a:moveTo>
                  <a:pt x="0" y="0"/>
                </a:moveTo>
                <a:lnTo>
                  <a:pt x="4758" y="7524867"/>
                </a:lnTo>
              </a:path>
            </a:pathLst>
          </a:custGeom>
          <a:ln w="9528">
            <a:solidFill>
              <a:srgbClr val="AED533"/>
            </a:solidFill>
          </a:ln>
        </p:spPr>
        <p:txBody>
          <a:bodyPr wrap="square" lIns="0" tIns="0" rIns="0" bIns="0" rtlCol="0"/>
          <a:lstStyle/>
          <a:p>
            <a:endParaRPr dirty="0"/>
          </a:p>
        </p:txBody>
      </p:sp>
      <p:pic>
        <p:nvPicPr>
          <p:cNvPr id="24" name="object 2">
            <a:extLst>
              <a:ext uri="{FF2B5EF4-FFF2-40B4-BE49-F238E27FC236}">
                <a16:creationId xmlns:a16="http://schemas.microsoft.com/office/drawing/2014/main" id="{2F526033-9EF0-4F19-BF7F-FC11CABF75E9}"/>
              </a:ext>
            </a:extLst>
          </p:cNvPr>
          <p:cNvPicPr/>
          <p:nvPr userDrawn="1"/>
        </p:nvPicPr>
        <p:blipFill>
          <a:blip r:embed="rId6" cstate="screen">
            <a:extLst>
              <a:ext uri="{28A0092B-C50C-407E-A947-70E740481C1C}">
                <a14:useLocalDpi xmlns:a14="http://schemas.microsoft.com/office/drawing/2010/main"/>
              </a:ext>
            </a:extLst>
          </a:blip>
          <a:stretch>
            <a:fillRect/>
          </a:stretch>
        </p:blipFill>
        <p:spPr>
          <a:xfrm>
            <a:off x="17131569" y="1028701"/>
            <a:ext cx="276224" cy="276224"/>
          </a:xfrm>
          <a:prstGeom prst="rect">
            <a:avLst/>
          </a:prstGeom>
        </p:spPr>
      </p:pic>
      <p:pic>
        <p:nvPicPr>
          <p:cNvPr id="25" name="object 3">
            <a:extLst>
              <a:ext uri="{FF2B5EF4-FFF2-40B4-BE49-F238E27FC236}">
                <a16:creationId xmlns:a16="http://schemas.microsoft.com/office/drawing/2014/main" id="{99A3268F-FA71-4773-AB21-492B689F29B0}"/>
              </a:ext>
            </a:extLst>
          </p:cNvPr>
          <p:cNvPicPr/>
          <p:nvPr userDrawn="1"/>
        </p:nvPicPr>
        <p:blipFill>
          <a:blip r:embed="rId7" cstate="screen">
            <a:extLst>
              <a:ext uri="{28A0092B-C50C-407E-A947-70E740481C1C}">
                <a14:useLocalDpi xmlns:a14="http://schemas.microsoft.com/office/drawing/2010/main"/>
              </a:ext>
            </a:extLst>
          </a:blip>
          <a:stretch>
            <a:fillRect/>
          </a:stretch>
        </p:blipFill>
        <p:spPr>
          <a:xfrm>
            <a:off x="880560" y="1117481"/>
            <a:ext cx="388731" cy="123825"/>
          </a:xfrm>
          <a:prstGeom prst="rect">
            <a:avLst/>
          </a:prstGeom>
        </p:spPr>
      </p:pic>
      <p:pic>
        <p:nvPicPr>
          <p:cNvPr id="26" name="object 4">
            <a:extLst>
              <a:ext uri="{FF2B5EF4-FFF2-40B4-BE49-F238E27FC236}">
                <a16:creationId xmlns:a16="http://schemas.microsoft.com/office/drawing/2014/main" id="{88ECF8A8-C411-4090-98E1-07705AA71495}"/>
              </a:ext>
            </a:extLst>
          </p:cNvPr>
          <p:cNvPicPr/>
          <p:nvPr userDrawn="1"/>
        </p:nvPicPr>
        <p:blipFill>
          <a:blip r:embed="rId8" cstate="screen">
            <a:extLst>
              <a:ext uri="{28A0092B-C50C-407E-A947-70E740481C1C}">
                <a14:useLocalDpi xmlns:a14="http://schemas.microsoft.com/office/drawing/2010/main"/>
              </a:ext>
            </a:extLst>
          </a:blip>
          <a:stretch>
            <a:fillRect/>
          </a:stretch>
        </p:blipFill>
        <p:spPr>
          <a:xfrm>
            <a:off x="16936029" y="9135565"/>
            <a:ext cx="388731" cy="123825"/>
          </a:xfrm>
          <a:prstGeom prst="rect">
            <a:avLst/>
          </a:prstGeom>
        </p:spPr>
      </p:pic>
      <p:pic>
        <p:nvPicPr>
          <p:cNvPr id="27" name="Imagen 26">
            <a:extLst>
              <a:ext uri="{FF2B5EF4-FFF2-40B4-BE49-F238E27FC236}">
                <a16:creationId xmlns:a16="http://schemas.microsoft.com/office/drawing/2014/main" id="{B92E44CC-315E-4A05-944E-DF889162E08A}"/>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295400" y="324000"/>
            <a:ext cx="1596494" cy="749022"/>
          </a:xfrm>
          <a:prstGeom prst="rect">
            <a:avLst/>
          </a:prstGeom>
        </p:spPr>
      </p:pic>
      <p:sp>
        <p:nvSpPr>
          <p:cNvPr id="2" name="CuadroTexto 1">
            <a:extLst>
              <a:ext uri="{FF2B5EF4-FFF2-40B4-BE49-F238E27FC236}">
                <a16:creationId xmlns:a16="http://schemas.microsoft.com/office/drawing/2014/main" id="{C46665AE-5A6B-B310-A184-372DA3EC2F4F}"/>
              </a:ext>
            </a:extLst>
          </p:cNvPr>
          <p:cNvSpPr txBox="1"/>
          <p:nvPr userDrawn="1"/>
        </p:nvSpPr>
        <p:spPr>
          <a:xfrm>
            <a:off x="16565968" y="8575280"/>
            <a:ext cx="670735" cy="369332"/>
          </a:xfrm>
          <a:prstGeom prst="rect">
            <a:avLst/>
          </a:prstGeom>
          <a:noFill/>
        </p:spPr>
        <p:txBody>
          <a:bodyPr wrap="square" rtlCol="0">
            <a:spAutoFit/>
          </a:bodyPr>
          <a:lstStyle/>
          <a:p>
            <a:fld id="{64CCA171-8D0F-4B05-9E2F-F99DC67072F7}" type="slidenum">
              <a:rPr lang="es-ES" smtClean="0"/>
              <a:t>‹Nr.›</a:t>
            </a:fld>
            <a:endParaRPr lang="es-ES" dirty="0"/>
          </a:p>
        </p:txBody>
      </p:sp>
      <p:sp>
        <p:nvSpPr>
          <p:cNvPr id="3" name="CuadroTexto 27">
            <a:extLst>
              <a:ext uri="{FF2B5EF4-FFF2-40B4-BE49-F238E27FC236}">
                <a16:creationId xmlns:a16="http://schemas.microsoft.com/office/drawing/2014/main" id="{F2EC116A-6710-2627-D300-58D8CC57CE90}"/>
              </a:ext>
            </a:extLst>
          </p:cNvPr>
          <p:cNvSpPr txBox="1"/>
          <p:nvPr userDrawn="1"/>
        </p:nvSpPr>
        <p:spPr>
          <a:xfrm>
            <a:off x="4032000" y="9431998"/>
            <a:ext cx="11340000" cy="576000"/>
          </a:xfrm>
          <a:prstGeom prst="rect">
            <a:avLst/>
          </a:prstGeom>
          <a:noFill/>
        </p:spPr>
        <p:txBody>
          <a:bodyPr wrap="square" rtlCol="0" anchor="ctr">
            <a:spAutoFit/>
          </a:bodyPr>
          <a:lstStyle/>
          <a:p>
            <a:pPr algn="l"/>
            <a:r>
              <a:rPr lang="en-US" sz="1100" b="0" i="0" u="none" strike="noStrike" dirty="0">
                <a:solidFill>
                  <a:srgbClr val="000000"/>
                </a:solidFill>
                <a:effectLst/>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1100" dirty="0">
              <a:latin typeface="+mn-lt"/>
            </a:endParaRPr>
          </a:p>
        </p:txBody>
      </p:sp>
      <p:pic>
        <p:nvPicPr>
          <p:cNvPr id="4" name="Grafik 3" descr="Ein Bild, das Symbol, Schrift, Grafiken, Logo enthält.&#10;&#10;Automatisch generierte Beschreibung">
            <a:extLst>
              <a:ext uri="{FF2B5EF4-FFF2-40B4-BE49-F238E27FC236}">
                <a16:creationId xmlns:a16="http://schemas.microsoft.com/office/drawing/2014/main" id="{568B550F-ABC5-D578-AEB6-5BE29C41F3C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5411600" y="9431998"/>
            <a:ext cx="1646297" cy="576000"/>
          </a:xfrm>
          <a:prstGeom prst="rect">
            <a:avLst/>
          </a:prstGeom>
        </p:spPr>
      </p:pic>
      <p:pic>
        <p:nvPicPr>
          <p:cNvPr id="5" name="Grafik 4" descr="Ein Bild, das Text, Schrift, Electric Blue (Farbe), Screenshot enthält.&#10;&#10;Automatisch generierte Beschreibung">
            <a:extLst>
              <a:ext uri="{FF2B5EF4-FFF2-40B4-BE49-F238E27FC236}">
                <a16:creationId xmlns:a16="http://schemas.microsoft.com/office/drawing/2014/main" id="{275E4B3D-267A-6D15-5959-BDDB072CC639}"/>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92000" y="9432000"/>
            <a:ext cx="3200400" cy="671428"/>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9" r:id="rId3"/>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BE8EA5C8-1E21-4F5D-B6B4-C560FBF4B43D}"/>
              </a:ext>
            </a:extLst>
          </p:cNvPr>
          <p:cNvSpPr/>
          <p:nvPr userDrawn="1"/>
        </p:nvSpPr>
        <p:spPr>
          <a:xfrm>
            <a:off x="1542056" y="1245596"/>
            <a:ext cx="14968219" cy="0"/>
          </a:xfrm>
          <a:custGeom>
            <a:avLst/>
            <a:gdLst/>
            <a:ahLst/>
            <a:cxnLst/>
            <a:rect l="l" t="t" r="r" b="b"/>
            <a:pathLst>
              <a:path w="14968219">
                <a:moveTo>
                  <a:pt x="0" y="0"/>
                </a:moveTo>
                <a:lnTo>
                  <a:pt x="14967781" y="0"/>
                </a:lnTo>
              </a:path>
            </a:pathLst>
          </a:custGeom>
          <a:ln w="37085">
            <a:solidFill>
              <a:srgbClr val="AED533"/>
            </a:solidFill>
          </a:ln>
        </p:spPr>
        <p:txBody>
          <a:bodyPr wrap="square" lIns="0" tIns="0" rIns="0" bIns="0" rtlCol="0"/>
          <a:lstStyle/>
          <a:p>
            <a:endParaRPr dirty="0"/>
          </a:p>
        </p:txBody>
      </p:sp>
      <p:sp>
        <p:nvSpPr>
          <p:cNvPr id="8" name="object 3">
            <a:extLst>
              <a:ext uri="{FF2B5EF4-FFF2-40B4-BE49-F238E27FC236}">
                <a16:creationId xmlns:a16="http://schemas.microsoft.com/office/drawing/2014/main" id="{B0F32C39-276F-418A-9B97-B0032C4F5E3C}"/>
              </a:ext>
            </a:extLst>
          </p:cNvPr>
          <p:cNvSpPr/>
          <p:nvPr userDrawn="1"/>
        </p:nvSpPr>
        <p:spPr>
          <a:xfrm>
            <a:off x="1970110" y="9032117"/>
            <a:ext cx="14615794" cy="0"/>
          </a:xfrm>
          <a:custGeom>
            <a:avLst/>
            <a:gdLst/>
            <a:ahLst/>
            <a:cxnLst/>
            <a:rect l="l" t="t" r="r" b="b"/>
            <a:pathLst>
              <a:path w="14615794">
                <a:moveTo>
                  <a:pt x="0" y="0"/>
                </a:moveTo>
                <a:lnTo>
                  <a:pt x="14615238" y="0"/>
                </a:lnTo>
              </a:path>
            </a:pathLst>
          </a:custGeom>
          <a:ln w="37085">
            <a:solidFill>
              <a:srgbClr val="AED533"/>
            </a:solidFill>
          </a:ln>
        </p:spPr>
        <p:txBody>
          <a:bodyPr wrap="square" lIns="0" tIns="0" rIns="0" bIns="0" rtlCol="0"/>
          <a:lstStyle/>
          <a:p>
            <a:endParaRPr dirty="0"/>
          </a:p>
        </p:txBody>
      </p:sp>
      <p:sp>
        <p:nvSpPr>
          <p:cNvPr id="9" name="object 4">
            <a:extLst>
              <a:ext uri="{FF2B5EF4-FFF2-40B4-BE49-F238E27FC236}">
                <a16:creationId xmlns:a16="http://schemas.microsoft.com/office/drawing/2014/main" id="{06BED2AD-DC11-4D3D-A57D-BCFCD0E2A7F8}"/>
              </a:ext>
            </a:extLst>
          </p:cNvPr>
          <p:cNvSpPr/>
          <p:nvPr userDrawn="1"/>
        </p:nvSpPr>
        <p:spPr>
          <a:xfrm>
            <a:off x="1274106" y="1627368"/>
            <a:ext cx="0" cy="6497320"/>
          </a:xfrm>
          <a:custGeom>
            <a:avLst/>
            <a:gdLst/>
            <a:ahLst/>
            <a:cxnLst/>
            <a:rect l="l" t="t" r="r" b="b"/>
            <a:pathLst>
              <a:path h="6497320">
                <a:moveTo>
                  <a:pt x="0" y="0"/>
                </a:moveTo>
                <a:lnTo>
                  <a:pt x="0" y="6497271"/>
                </a:lnTo>
              </a:path>
            </a:pathLst>
          </a:custGeom>
          <a:ln w="37085">
            <a:solidFill>
              <a:srgbClr val="4D94B6"/>
            </a:solidFill>
          </a:ln>
        </p:spPr>
        <p:txBody>
          <a:bodyPr wrap="square" lIns="0" tIns="0" rIns="0" bIns="0" rtlCol="0"/>
          <a:lstStyle/>
          <a:p>
            <a:endParaRPr dirty="0"/>
          </a:p>
        </p:txBody>
      </p:sp>
      <p:sp>
        <p:nvSpPr>
          <p:cNvPr id="10" name="object 5">
            <a:extLst>
              <a:ext uri="{FF2B5EF4-FFF2-40B4-BE49-F238E27FC236}">
                <a16:creationId xmlns:a16="http://schemas.microsoft.com/office/drawing/2014/main" id="{5EF2BBB4-B24D-414B-A13E-198014080CB7}"/>
              </a:ext>
            </a:extLst>
          </p:cNvPr>
          <p:cNvSpPr/>
          <p:nvPr userDrawn="1"/>
        </p:nvSpPr>
        <p:spPr>
          <a:xfrm>
            <a:off x="17073948" y="1809750"/>
            <a:ext cx="0" cy="6832600"/>
          </a:xfrm>
          <a:custGeom>
            <a:avLst/>
            <a:gdLst/>
            <a:ahLst/>
            <a:cxnLst/>
            <a:rect l="l" t="t" r="r" b="b"/>
            <a:pathLst>
              <a:path h="6832600">
                <a:moveTo>
                  <a:pt x="0" y="0"/>
                </a:moveTo>
                <a:lnTo>
                  <a:pt x="0" y="6832555"/>
                </a:lnTo>
              </a:path>
            </a:pathLst>
          </a:custGeom>
          <a:ln w="37085">
            <a:solidFill>
              <a:srgbClr val="AED533"/>
            </a:solidFill>
          </a:ln>
        </p:spPr>
        <p:txBody>
          <a:bodyPr wrap="square" lIns="0" tIns="0" rIns="0" bIns="0" rtlCol="0"/>
          <a:lstStyle/>
          <a:p>
            <a:endParaRPr dirty="0"/>
          </a:p>
        </p:txBody>
      </p:sp>
      <p:pic>
        <p:nvPicPr>
          <p:cNvPr id="11" name="object 6">
            <a:extLst>
              <a:ext uri="{FF2B5EF4-FFF2-40B4-BE49-F238E27FC236}">
                <a16:creationId xmlns:a16="http://schemas.microsoft.com/office/drawing/2014/main" id="{76CD63D4-EE58-4D93-AA5C-3B3B3AB4E24E}"/>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16512506" y="8916083"/>
            <a:ext cx="720646" cy="228599"/>
          </a:xfrm>
          <a:prstGeom prst="rect">
            <a:avLst/>
          </a:prstGeom>
        </p:spPr>
      </p:pic>
      <p:pic>
        <p:nvPicPr>
          <p:cNvPr id="12" name="object 7">
            <a:extLst>
              <a:ext uri="{FF2B5EF4-FFF2-40B4-BE49-F238E27FC236}">
                <a16:creationId xmlns:a16="http://schemas.microsoft.com/office/drawing/2014/main" id="{89B1340D-3E00-4BD7-961B-E87C3E8DE389}"/>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a:off x="16509838" y="723900"/>
            <a:ext cx="1085850" cy="1085850"/>
          </a:xfrm>
          <a:prstGeom prst="rect">
            <a:avLst/>
          </a:prstGeom>
        </p:spPr>
      </p:pic>
      <p:pic>
        <p:nvPicPr>
          <p:cNvPr id="13" name="object 8">
            <a:extLst>
              <a:ext uri="{FF2B5EF4-FFF2-40B4-BE49-F238E27FC236}">
                <a16:creationId xmlns:a16="http://schemas.microsoft.com/office/drawing/2014/main" id="{88424E79-4007-4876-9AF9-3C745F6F8540}"/>
              </a:ext>
            </a:extLst>
          </p:cNvPr>
          <p:cNvPicPr/>
          <p:nvPr userDrawn="1"/>
        </p:nvPicPr>
        <p:blipFill>
          <a:blip r:embed="rId5" cstate="screen">
            <a:extLst>
              <a:ext uri="{28A0092B-C50C-407E-A947-70E740481C1C}">
                <a14:useLocalDpi xmlns:a14="http://schemas.microsoft.com/office/drawing/2010/main"/>
              </a:ext>
            </a:extLst>
          </a:blip>
          <a:stretch>
            <a:fillRect/>
          </a:stretch>
        </p:blipFill>
        <p:spPr>
          <a:xfrm>
            <a:off x="693760" y="8124640"/>
            <a:ext cx="1276349" cy="1276349"/>
          </a:xfrm>
          <a:prstGeom prst="rect">
            <a:avLst/>
          </a:prstGeom>
        </p:spPr>
      </p:pic>
      <p:pic>
        <p:nvPicPr>
          <p:cNvPr id="14" name="object 9">
            <a:extLst>
              <a:ext uri="{FF2B5EF4-FFF2-40B4-BE49-F238E27FC236}">
                <a16:creationId xmlns:a16="http://schemas.microsoft.com/office/drawing/2014/main" id="{C8C4DC60-0388-4CA8-B62A-385C8A0B32B4}"/>
              </a:ext>
            </a:extLst>
          </p:cNvPr>
          <p:cNvPicPr/>
          <p:nvPr userDrawn="1"/>
        </p:nvPicPr>
        <p:blipFill>
          <a:blip r:embed="rId6" cstate="screen">
            <a:extLst>
              <a:ext uri="{28A0092B-C50C-407E-A947-70E740481C1C}">
                <a14:useLocalDpi xmlns:a14="http://schemas.microsoft.com/office/drawing/2010/main"/>
              </a:ext>
            </a:extLst>
          </a:blip>
          <a:stretch>
            <a:fillRect/>
          </a:stretch>
        </p:blipFill>
        <p:spPr>
          <a:xfrm>
            <a:off x="1162547" y="1151436"/>
            <a:ext cx="720646" cy="228599"/>
          </a:xfrm>
          <a:prstGeom prst="rect">
            <a:avLst/>
          </a:prstGeom>
        </p:spPr>
      </p:pic>
      <p:sp>
        <p:nvSpPr>
          <p:cNvPr id="6" name="CuadroTexto 5">
            <a:extLst>
              <a:ext uri="{FF2B5EF4-FFF2-40B4-BE49-F238E27FC236}">
                <a16:creationId xmlns:a16="http://schemas.microsoft.com/office/drawing/2014/main" id="{1162DEE2-DFCE-52E5-F268-D78DDE0CDA74}"/>
              </a:ext>
            </a:extLst>
          </p:cNvPr>
          <p:cNvSpPr txBox="1"/>
          <p:nvPr userDrawn="1"/>
        </p:nvSpPr>
        <p:spPr>
          <a:xfrm>
            <a:off x="16403212" y="8451621"/>
            <a:ext cx="676800" cy="369332"/>
          </a:xfrm>
          <a:prstGeom prst="rect">
            <a:avLst/>
          </a:prstGeom>
          <a:noFill/>
        </p:spPr>
        <p:txBody>
          <a:bodyPr wrap="square" rtlCol="0">
            <a:spAutoFit/>
          </a:bodyPr>
          <a:lstStyle/>
          <a:p>
            <a:fld id="{64CCA171-8D0F-4B05-9E2F-F99DC67072F7}" type="slidenum">
              <a:rPr lang="es-ES" smtClean="0"/>
              <a:t>‹Nr.›</a:t>
            </a:fld>
            <a:endParaRPr lang="es-ES" dirty="0"/>
          </a:p>
        </p:txBody>
      </p:sp>
      <p:sp>
        <p:nvSpPr>
          <p:cNvPr id="15" name="CuadroTexto 27">
            <a:extLst>
              <a:ext uri="{FF2B5EF4-FFF2-40B4-BE49-F238E27FC236}">
                <a16:creationId xmlns:a16="http://schemas.microsoft.com/office/drawing/2014/main" id="{4798A3C8-2968-3BB1-4E29-3892A12B5D53}"/>
              </a:ext>
            </a:extLst>
          </p:cNvPr>
          <p:cNvSpPr txBox="1"/>
          <p:nvPr userDrawn="1"/>
        </p:nvSpPr>
        <p:spPr>
          <a:xfrm>
            <a:off x="4032000" y="9431998"/>
            <a:ext cx="11340000" cy="576000"/>
          </a:xfrm>
          <a:prstGeom prst="rect">
            <a:avLst/>
          </a:prstGeom>
          <a:noFill/>
        </p:spPr>
        <p:txBody>
          <a:bodyPr wrap="square" rtlCol="0" anchor="ctr">
            <a:spAutoFit/>
          </a:bodyPr>
          <a:lstStyle/>
          <a:p>
            <a:pPr algn="l"/>
            <a:r>
              <a:rPr lang="en-US" sz="1100" b="0" i="0" u="none" strike="noStrike" dirty="0">
                <a:solidFill>
                  <a:srgbClr val="000000"/>
                </a:solidFill>
                <a:effectLst/>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1100" dirty="0">
              <a:latin typeface="+mn-lt"/>
            </a:endParaRPr>
          </a:p>
        </p:txBody>
      </p:sp>
      <p:pic>
        <p:nvPicPr>
          <p:cNvPr id="16" name="Grafik 15" descr="Ein Bild, das Symbol, Schrift, Grafiken, Logo enthält.&#10;&#10;Automatisch generierte Beschreibung">
            <a:extLst>
              <a:ext uri="{FF2B5EF4-FFF2-40B4-BE49-F238E27FC236}">
                <a16:creationId xmlns:a16="http://schemas.microsoft.com/office/drawing/2014/main" id="{CA7F9534-0146-EA6C-24EF-DFFC9F7756A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411600" y="9431998"/>
            <a:ext cx="1646297" cy="576000"/>
          </a:xfrm>
          <a:prstGeom prst="rect">
            <a:avLst/>
          </a:prstGeom>
        </p:spPr>
      </p:pic>
      <p:pic>
        <p:nvPicPr>
          <p:cNvPr id="17" name="Grafik 16" descr="Ein Bild, das Text, Schrift, Electric Blue (Farbe), Screenshot enthält.&#10;&#10;Automatisch generierte Beschreibung">
            <a:extLst>
              <a:ext uri="{FF2B5EF4-FFF2-40B4-BE49-F238E27FC236}">
                <a16:creationId xmlns:a16="http://schemas.microsoft.com/office/drawing/2014/main" id="{C10D5427-B7F1-AB5F-4A01-0E6C12F00D3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92000" y="9432000"/>
            <a:ext cx="3200400" cy="671428"/>
          </a:xfrm>
          <a:prstGeom prst="rect">
            <a:avLst/>
          </a:prstGeom>
        </p:spPr>
      </p:pic>
    </p:spTree>
    <p:extLst>
      <p:ext uri="{BB962C8B-B14F-4D97-AF65-F5344CB8AC3E}">
        <p14:creationId xmlns:p14="http://schemas.microsoft.com/office/powerpoint/2010/main" val="400473340"/>
      </p:ext>
    </p:extLst>
  </p:cSld>
  <p:clrMap bg1="lt1" tx1="dk1" bg2="lt2" tx2="dk2" accent1="accent1" accent2="accent2" accent3="accent3" accent4="accent4" accent5="accent5" accent6="accent6" hlink="hlink" folHlink="folHlink"/>
  <p:sldLayoutIdLst>
    <p:sldLayoutId id="214748366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hyperlink" Target="https://www.mbamanagementmodels.com/mckinseys-7-s-framework/"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customXml" Target="../ink/ink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svg"/><Relationship Id="rId7" Type="http://schemas.openxmlformats.org/officeDocument/2006/relationships/image" Target="../media/image44.svg"/><Relationship Id="rId2"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7.svg"/><Relationship Id="rId7" Type="http://schemas.openxmlformats.org/officeDocument/2006/relationships/image" Target="../media/image51.svg"/><Relationship Id="rId2" Type="http://schemas.openxmlformats.org/officeDocument/2006/relationships/image" Target="../media/image46.png"/><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53.svg"/><Relationship Id="rId7" Type="http://schemas.openxmlformats.org/officeDocument/2006/relationships/image" Target="../media/image45.png"/><Relationship Id="rId2" Type="http://schemas.openxmlformats.org/officeDocument/2006/relationships/image" Target="../media/image52.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55.svg"/><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xml"/><Relationship Id="rId5" Type="http://schemas.openxmlformats.org/officeDocument/2006/relationships/image" Target="../media/image61.png"/><Relationship Id="rId4" Type="http://schemas.openxmlformats.org/officeDocument/2006/relationships/image" Target="../media/image60.png"/></Relationships>
</file>

<file path=ppt/slides/_rels/slide3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65.jpeg"/></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Layout" Target="../diagrams/layout1.xml"/><Relationship Id="rId7" Type="http://schemas.openxmlformats.org/officeDocument/2006/relationships/image" Target="../media/image20.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23.png"/><Relationship Id="rId4" Type="http://schemas.openxmlformats.org/officeDocument/2006/relationships/diagramQuickStyle" Target="../diagrams/quickStyle1.xml"/><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1571DCB-ECCD-5255-9CF8-39737E5FD9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01586" y="2458739"/>
            <a:ext cx="6484828" cy="3042465"/>
          </a:xfrm>
          <a:prstGeom prst="rect">
            <a:avLst/>
          </a:prstGeom>
        </p:spPr>
      </p:pic>
      <p:sp>
        <p:nvSpPr>
          <p:cNvPr id="3" name="CuadroTexto 2">
            <a:extLst>
              <a:ext uri="{FF2B5EF4-FFF2-40B4-BE49-F238E27FC236}">
                <a16:creationId xmlns:a16="http://schemas.microsoft.com/office/drawing/2014/main" id="{059C829C-41D6-1410-D4AD-4579EC19C654}"/>
              </a:ext>
            </a:extLst>
          </p:cNvPr>
          <p:cNvSpPr txBox="1"/>
          <p:nvPr/>
        </p:nvSpPr>
        <p:spPr>
          <a:xfrm>
            <a:off x="3420000" y="6696000"/>
            <a:ext cx="11448000" cy="1800000"/>
          </a:xfrm>
          <a:prstGeom prst="rect">
            <a:avLst/>
          </a:prstGeom>
          <a:noFill/>
        </p:spPr>
        <p:txBody>
          <a:bodyPr wrap="square">
            <a:noAutofit/>
          </a:bodyPr>
          <a:lstStyle/>
          <a:p>
            <a:pPr lvl="0" algn="ctr">
              <a:spcBef>
                <a:spcPts val="5"/>
              </a:spcBef>
              <a:tabLst>
                <a:tab pos="1205230" algn="l"/>
                <a:tab pos="1926589" algn="l"/>
                <a:tab pos="2915920" algn="l"/>
                <a:tab pos="3444875" algn="l"/>
                <a:tab pos="4383405" algn="l"/>
                <a:tab pos="6796405" algn="l"/>
              </a:tabLst>
              <a:defRPr/>
            </a:pPr>
            <a:r>
              <a:rPr lang="sv-SE" sz="3600" b="1" spc="-114" dirty="0">
                <a:solidFill>
                  <a:srgbClr val="4D94B7"/>
                </a:solidFill>
                <a:latin typeface="Helvetica Neue" panose="020B0604020202020204"/>
                <a:ea typeface="Microsoft Sans Serif" panose="020B0604020202020204" pitchFamily="34" charset="0"/>
                <a:cs typeface="Microsoft Sans Serif" panose="020B0604020202020204" pitchFamily="34" charset="0"/>
              </a:rPr>
              <a:t>Få saker att hända 2: 
</a:t>
            </a:r>
            <a:r>
              <a:rPr lang="sv-SE" sz="3600" b="1" spc="-114" dirty="0" err="1">
                <a:solidFill>
                  <a:srgbClr val="4D94B7"/>
                </a:solidFill>
                <a:latin typeface="Helvetica Neue" panose="020B0604020202020204"/>
                <a:ea typeface="Microsoft Sans Serif" panose="020B0604020202020204" pitchFamily="34" charset="0"/>
                <a:cs typeface="Microsoft Sans Serif" panose="020B0604020202020204" pitchFamily="34" charset="0"/>
              </a:rPr>
              <a:t>Intraprenöriell</a:t>
            </a:r>
            <a:r>
              <a:rPr lang="sv-SE" sz="3600" b="1" spc="-114" dirty="0">
                <a:solidFill>
                  <a:srgbClr val="4D94B7"/>
                </a:solidFill>
                <a:latin typeface="Helvetica Neue" panose="020B0604020202020204"/>
                <a:ea typeface="Microsoft Sans Serif" panose="020B0604020202020204" pitchFamily="34" charset="0"/>
                <a:cs typeface="Microsoft Sans Serif" panose="020B0604020202020204" pitchFamily="34" charset="0"/>
              </a:rPr>
              <a:t> attityd- konflikt- och förändringshantering inom mikroföretag samt små och medelstora företag
</a:t>
            </a:r>
            <a:endParaRPr kumimoji="0" lang="en-US" sz="3600" b="1" i="0" u="none" strike="noStrike" kern="1200" cap="none" spc="0" normalizeH="0" baseline="0" dirty="0">
              <a:ln>
                <a:noFill/>
              </a:ln>
              <a:solidFill>
                <a:srgbClr val="4D94B7"/>
              </a:solidFill>
              <a:effectLst/>
              <a:uLnTx/>
              <a:uFillTx/>
              <a:latin typeface="Helvetica Neue" panose="020B0604020202020204"/>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8C8C2EF2-9C0D-41B2-79FF-9F829C18D350}"/>
              </a:ext>
            </a:extLst>
          </p:cNvPr>
          <p:cNvSpPr txBox="1"/>
          <p:nvPr/>
        </p:nvSpPr>
        <p:spPr>
          <a:xfrm>
            <a:off x="5900400" y="5630400"/>
            <a:ext cx="6483600" cy="471600"/>
          </a:xfrm>
          <a:prstGeom prst="rect">
            <a:avLst/>
          </a:prstGeom>
          <a:noFill/>
        </p:spPr>
        <p:txBody>
          <a:bodyPr wrap="square">
            <a:noAutofit/>
          </a:bodyPr>
          <a:lstStyle/>
          <a:p>
            <a:pPr algn="ctr"/>
            <a:r>
              <a:rPr lang="en-US" sz="2400" b="1" i="0" u="none" strike="noStrike" dirty="0">
                <a:solidFill>
                  <a:srgbClr val="AED633"/>
                </a:solidFill>
                <a:effectLst/>
                <a:latin typeface="Helvetica Neue" panose="020B0604020202020204"/>
                <a:ea typeface="Microsoft Sans Serif" panose="020B0604020202020204" pitchFamily="34" charset="0"/>
                <a:cs typeface="Microsoft Sans Serif" panose="020B0604020202020204" pitchFamily="34" charset="0"/>
              </a:rPr>
              <a:t>genieproject.eu</a:t>
            </a:r>
            <a:endParaRPr lang="en-US" sz="2400" b="1" dirty="0">
              <a:solidFill>
                <a:srgbClr val="AED633"/>
              </a:solidFill>
              <a:latin typeface="Helvetica Neue" panose="020B0604020202020204"/>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21467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33A6902-D9D2-B0AB-6884-5120254AD2C7}"/>
              </a:ext>
            </a:extLst>
          </p:cNvPr>
          <p:cNvSpPr txBox="1"/>
          <p:nvPr/>
        </p:nvSpPr>
        <p:spPr>
          <a:xfrm>
            <a:off x="1295400" y="3384000"/>
            <a:ext cx="7391400" cy="461665"/>
          </a:xfrm>
          <a:prstGeom prst="rect">
            <a:avLst/>
          </a:prstGeom>
          <a:noFill/>
        </p:spPr>
        <p:txBody>
          <a:bodyPr wrap="square" rtlCol="0">
            <a:noAutofit/>
          </a:bodyPr>
          <a:lstStyle/>
          <a:p>
            <a:pPr lvl="0"/>
            <a:r>
              <a:rPr lang="en-US" sz="2400" i="1" u="sng" dirty="0" err="1">
                <a:latin typeface="Helvetica Neue" panose="020B0604020202020204"/>
                <a:ea typeface="Microsoft Sans Serif" panose="020B0604020202020204" pitchFamily="34" charset="0"/>
                <a:cs typeface="Microsoft Sans Serif" panose="020B0604020202020204" pitchFamily="34" charset="0"/>
              </a:rPr>
              <a:t>Belåtenhet</a:t>
            </a:r>
            <a:endParaRPr lang="en-US" sz="2400" i="1" u="sng" dirty="0">
              <a:latin typeface="Helvetica Neue" panose="020B0604020202020204"/>
              <a:ea typeface="Microsoft Sans Serif" panose="020B0604020202020204" pitchFamily="34" charset="0"/>
              <a:cs typeface="Microsoft Sans Serif" panose="020B0604020202020204" pitchFamily="34" charset="0"/>
            </a:endParaRPr>
          </a:p>
        </p:txBody>
      </p:sp>
      <p:pic>
        <p:nvPicPr>
          <p:cNvPr id="6" name="Grafik 5">
            <a:extLst>
              <a:ext uri="{FF2B5EF4-FFF2-40B4-BE49-F238E27FC236}">
                <a16:creationId xmlns:a16="http://schemas.microsoft.com/office/drawing/2014/main" id="{B6191B50-9610-815C-4044-686156159D2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3500000" y="1548000"/>
            <a:ext cx="3600000" cy="1800000"/>
          </a:xfrm>
          <a:prstGeom prst="rect">
            <a:avLst/>
          </a:prstGeom>
        </p:spPr>
      </p:pic>
      <p:sp>
        <p:nvSpPr>
          <p:cNvPr id="30" name="CuadroTexto 3">
            <a:extLst>
              <a:ext uri="{FF2B5EF4-FFF2-40B4-BE49-F238E27FC236}">
                <a16:creationId xmlns:a16="http://schemas.microsoft.com/office/drawing/2014/main" id="{181447B6-A7FA-FC1D-8D86-F33E75059586}"/>
              </a:ext>
            </a:extLst>
          </p:cNvPr>
          <p:cNvSpPr txBox="1"/>
          <p:nvPr/>
        </p:nvSpPr>
        <p:spPr>
          <a:xfrm rot="20985544">
            <a:off x="12672000" y="5472000"/>
            <a:ext cx="4356000" cy="3250981"/>
          </a:xfrm>
          <a:prstGeom prst="foldedCorner">
            <a:avLst/>
          </a:prstGeom>
          <a:solidFill>
            <a:schemeClr val="bg1">
              <a:lumMod val="85000"/>
            </a:schemeClr>
          </a:solidFill>
          <a:ln>
            <a:solidFill>
              <a:schemeClr val="bg1"/>
            </a:solidFill>
          </a:ln>
        </p:spPr>
        <p:txBody>
          <a:bodyPr wrap="square" lIns="180000" tIns="180000" rIns="180000" bIns="180000" rtlCol="0">
            <a:noAutofit/>
          </a:bodyPr>
          <a:lstStyle/>
          <a:p>
            <a:pPr lvl="0" algn="ctr"/>
            <a:r>
              <a:rPr lang="en-US" sz="2400" b="1" dirty="0" err="1">
                <a:solidFill>
                  <a:schemeClr val="dk1"/>
                </a:solidFill>
                <a:latin typeface="Helvetica Neue" panose="020B0604020202020204"/>
                <a:ea typeface="Microsoft Sans Serif" panose="020B0604020202020204" pitchFamily="34" charset="0"/>
                <a:cs typeface="Microsoft Sans Serif" panose="020B0604020202020204" pitchFamily="34" charset="0"/>
                <a:sym typeface="Calibri"/>
              </a:rPr>
              <a:t>Påminnelse</a:t>
            </a:r>
            <a:r>
              <a:rPr lang="en-US" sz="2400" b="1" dirty="0">
                <a:solidFill>
                  <a:schemeClr val="dk1"/>
                </a:solidFill>
                <a:latin typeface="Helvetica Neue" panose="020B0604020202020204"/>
                <a:ea typeface="Microsoft Sans Serif" panose="020B0604020202020204" pitchFamily="34" charset="0"/>
                <a:cs typeface="Microsoft Sans Serif" panose="020B0604020202020204" pitchFamily="34" charset="0"/>
                <a:sym typeface="Calibri"/>
              </a:rPr>
              <a:t>!</a:t>
            </a:r>
          </a:p>
          <a:p>
            <a:pPr algn="ctr"/>
            <a:endParaRPr lang="en-US" sz="2400" dirty="0">
              <a:latin typeface="Helvetica Neue" panose="020B0604020202020204"/>
            </a:endParaRPr>
          </a:p>
          <a:p>
            <a:pPr algn="ctr"/>
            <a:r>
              <a:rPr lang="sv-SE" sz="2400" dirty="0">
                <a:latin typeface="Helvetica Neue" panose="020B0604020202020204"/>
              </a:rPr>
              <a:t>Ju mer medarbetaren är </a:t>
            </a:r>
            <a:r>
              <a:rPr lang="sv-SE" sz="2400" b="1" dirty="0">
                <a:latin typeface="Helvetica Neue" panose="020B0604020202020204"/>
              </a:rPr>
              <a:t>nöjd</a:t>
            </a:r>
            <a:r>
              <a:rPr lang="sv-SE" sz="2400" dirty="0">
                <a:latin typeface="Helvetica Neue" panose="020B0604020202020204"/>
              </a:rPr>
              <a:t>, desto mer påverkar det </a:t>
            </a:r>
            <a:r>
              <a:rPr lang="sv-SE" sz="2400" dirty="0" err="1">
                <a:latin typeface="Helvetica Neue" panose="020B0604020202020204"/>
              </a:rPr>
              <a:t>entreprenöriella</a:t>
            </a:r>
            <a:r>
              <a:rPr lang="sv-SE" sz="2400" dirty="0">
                <a:latin typeface="Helvetica Neue" panose="020B0604020202020204"/>
              </a:rPr>
              <a:t> handlingar och i slutändan </a:t>
            </a:r>
            <a:r>
              <a:rPr lang="sv-SE" sz="2400" dirty="0" err="1">
                <a:latin typeface="Helvetica Neue" panose="020B0604020202020204"/>
              </a:rPr>
              <a:t>entreprenöriellt</a:t>
            </a:r>
            <a:r>
              <a:rPr lang="sv-SE" sz="2400" dirty="0">
                <a:latin typeface="Helvetica Neue" panose="020B0604020202020204"/>
              </a:rPr>
              <a:t> beteende
</a:t>
            </a:r>
            <a:endParaRPr lang="en-US" sz="2400" dirty="0">
              <a:latin typeface="Helvetica Neue" panose="020B0604020202020204"/>
            </a:endParaRPr>
          </a:p>
        </p:txBody>
      </p:sp>
      <p:pic>
        <p:nvPicPr>
          <p:cNvPr id="31" name="Grafik 30">
            <a:extLst>
              <a:ext uri="{FF2B5EF4-FFF2-40B4-BE49-F238E27FC236}">
                <a16:creationId xmlns:a16="http://schemas.microsoft.com/office/drawing/2014/main" id="{7E7DD527-6BE3-53FF-F522-45C6E00211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8141" y="5340366"/>
            <a:ext cx="1600438" cy="1790700"/>
          </a:xfrm>
          <a:prstGeom prst="rect">
            <a:avLst/>
          </a:prstGeom>
        </p:spPr>
      </p:pic>
      <p:sp>
        <p:nvSpPr>
          <p:cNvPr id="5" name="Textfeld 4">
            <a:extLst>
              <a:ext uri="{FF2B5EF4-FFF2-40B4-BE49-F238E27FC236}">
                <a16:creationId xmlns:a16="http://schemas.microsoft.com/office/drawing/2014/main" id="{BB0EAEC9-2DA6-5CBB-EBE9-C84DA1F3580A}"/>
              </a:ext>
            </a:extLst>
          </p:cNvPr>
          <p:cNvSpPr txBox="1"/>
          <p:nvPr/>
        </p:nvSpPr>
        <p:spPr>
          <a:xfrm>
            <a:off x="1295400" y="8928000"/>
            <a:ext cx="12954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5</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7" name="CuadroTexto 1">
            <a:extLst>
              <a:ext uri="{FF2B5EF4-FFF2-40B4-BE49-F238E27FC236}">
                <a16:creationId xmlns:a16="http://schemas.microsoft.com/office/drawing/2014/main" id="{3AADE2E7-BEB3-B410-F20E-A3CA1BBA0A2B}"/>
              </a:ext>
            </a:extLst>
          </p:cNvPr>
          <p:cNvSpPr txBox="1"/>
          <p:nvPr/>
        </p:nvSpPr>
        <p:spPr>
          <a:xfrm>
            <a:off x="1296000" y="1548000"/>
            <a:ext cx="15773400"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1. </a:t>
            </a:r>
            <a:r>
              <a:rPr lang="en-US" sz="4800" b="1" dirty="0" err="1">
                <a:solidFill>
                  <a:srgbClr val="4D94B7"/>
                </a:solidFill>
                <a:latin typeface="Helvetica Neue" panose="020B0604020202020204"/>
                <a:ea typeface="Microsoft Sans Serif" panose="020B0604020202020204" pitchFamily="34" charset="0"/>
                <a:cs typeface="Microsoft Sans Serif" panose="020B0604020202020204" pitchFamily="34" charset="0"/>
              </a:rPr>
              <a:t>Intraprenöriell</a:t>
            </a:r>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 </a:t>
            </a:r>
            <a:r>
              <a:rPr lang="en-US" sz="4800" b="1" dirty="0" err="1">
                <a:solidFill>
                  <a:srgbClr val="4D94B7"/>
                </a:solidFill>
                <a:latin typeface="Helvetica Neue" panose="020B0604020202020204"/>
                <a:ea typeface="Microsoft Sans Serif" panose="020B0604020202020204" pitchFamily="34" charset="0"/>
                <a:cs typeface="Microsoft Sans Serif" panose="020B0604020202020204" pitchFamily="34" charset="0"/>
              </a:rPr>
              <a:t>attityd</a:t>
            </a:r>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
</a:t>
            </a:r>
          </a:p>
        </p:txBody>
      </p:sp>
      <p:sp>
        <p:nvSpPr>
          <p:cNvPr id="9" name="CuadroTexto 2">
            <a:extLst>
              <a:ext uri="{FF2B5EF4-FFF2-40B4-BE49-F238E27FC236}">
                <a16:creationId xmlns:a16="http://schemas.microsoft.com/office/drawing/2014/main" id="{F79176F2-1EF1-04B0-FFEC-AD3C6442C8B3}"/>
              </a:ext>
            </a:extLst>
          </p:cNvPr>
          <p:cNvSpPr txBox="1"/>
          <p:nvPr/>
        </p:nvSpPr>
        <p:spPr>
          <a:xfrm>
            <a:off x="1295400" y="2304000"/>
            <a:ext cx="15840000" cy="523220"/>
          </a:xfrm>
          <a:prstGeom prst="rect">
            <a:avLst/>
          </a:prstGeom>
          <a:noFill/>
        </p:spPr>
        <p:txBody>
          <a:bodyPr wrap="square" rtlCol="0">
            <a:noAutofit/>
          </a:bodyPr>
          <a:lstStyle/>
          <a:p>
            <a:pPr marL="628650" indent="-628650"/>
            <a:r>
              <a:rPr lang="sv-SE"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1.2 De 4 principerna för </a:t>
            </a:r>
            <a:r>
              <a:rPr lang="sv-SE" sz="2800" b="1" dirty="0" err="1">
                <a:solidFill>
                  <a:srgbClr val="AED633"/>
                </a:solidFill>
                <a:latin typeface="Helvetica Neue" panose="020B0604020202020204"/>
                <a:ea typeface="Microsoft Sans Serif" panose="020B0604020202020204" pitchFamily="34" charset="0"/>
                <a:cs typeface="Microsoft Sans Serif" panose="020B0604020202020204" pitchFamily="34" charset="0"/>
              </a:rPr>
              <a:t>intraprenöriell</a:t>
            </a:r>
            <a:r>
              <a:rPr lang="sv-SE"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 attityd
</a:t>
            </a:r>
            <a:endPar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endParaRPr>
          </a:p>
        </p:txBody>
      </p:sp>
      <p:sp>
        <p:nvSpPr>
          <p:cNvPr id="10" name="Textfeld 9">
            <a:extLst>
              <a:ext uri="{FF2B5EF4-FFF2-40B4-BE49-F238E27FC236}">
                <a16:creationId xmlns:a16="http://schemas.microsoft.com/office/drawing/2014/main" id="{F2EC3E51-6524-9839-2ADD-1EED1EA80DEC}"/>
              </a:ext>
            </a:extLst>
          </p:cNvPr>
          <p:cNvSpPr txBox="1"/>
          <p:nvPr/>
        </p:nvSpPr>
        <p:spPr>
          <a:xfrm>
            <a:off x="14688000" y="8928000"/>
            <a:ext cx="18360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Picture Source: Pixabay </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11" name="Textfeld 10">
            <a:extLst>
              <a:ext uri="{FF2B5EF4-FFF2-40B4-BE49-F238E27FC236}">
                <a16:creationId xmlns:a16="http://schemas.microsoft.com/office/drawing/2014/main" id="{704A0970-1C43-AB2D-7E5B-71CEF5FA305A}"/>
              </a:ext>
            </a:extLst>
          </p:cNvPr>
          <p:cNvSpPr txBox="1"/>
          <p:nvPr/>
        </p:nvSpPr>
        <p:spPr>
          <a:xfrm>
            <a:off x="1296000" y="4104000"/>
            <a:ext cx="10512000" cy="430887"/>
          </a:xfrm>
          <a:prstGeom prst="rect">
            <a:avLst/>
          </a:prstGeom>
          <a:noFill/>
        </p:spPr>
        <p:txBody>
          <a:bodyPr wrap="square">
            <a:noAutofit/>
          </a:bodyPr>
          <a:lstStyle/>
          <a:p>
            <a:pPr marL="542925" indent="-542925">
              <a:spcAft>
                <a:spcPts val="1800"/>
              </a:spcAft>
              <a:buSzPct val="130000"/>
              <a:buBlip>
                <a:blip r:embed="rId4"/>
              </a:buBlip>
            </a:pPr>
            <a:r>
              <a:rPr lang="sv-SE" sz="2400" dirty="0">
                <a:latin typeface="Helvetica Neue" panose="020B0604020202020204"/>
                <a:ea typeface="Microsoft Sans Serif" panose="020B0604020202020204" pitchFamily="34" charset="0"/>
                <a:cs typeface="Microsoft Sans Serif" panose="020B0604020202020204" pitchFamily="34" charset="0"/>
              </a:rPr>
              <a:t>Arbetstillfredsställelse anses vara ett viktigt element eftersom det i samband med intraprenörskap har en positiv inverkan på företagets hållbarhet och tillväxt.
De anställdas ackumulerade arbetslivserfarenheter är en del av belåtenhet.
Känslan av belåtenhet kan ökas och påverkas positivt genom att ge anställda autonom handling.
Genom att stärka relationen med organisationen och delegera ägandet kan ledningen främja belåtenhet i företaget genom belöningar och kompensation.</a:t>
            </a:r>
            <a:endParaRPr lang="en-US" sz="2400" dirty="0">
              <a:latin typeface="Helvetica Neue" panose="020B0604020202020204"/>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79333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33A6902-D9D2-B0AB-6884-5120254AD2C7}"/>
              </a:ext>
            </a:extLst>
          </p:cNvPr>
          <p:cNvSpPr txBox="1"/>
          <p:nvPr/>
        </p:nvSpPr>
        <p:spPr>
          <a:xfrm>
            <a:off x="1295400" y="3384000"/>
            <a:ext cx="7391400" cy="461665"/>
          </a:xfrm>
          <a:prstGeom prst="rect">
            <a:avLst/>
          </a:prstGeom>
          <a:noFill/>
        </p:spPr>
        <p:txBody>
          <a:bodyPr wrap="square" rtlCol="0">
            <a:noAutofit/>
          </a:bodyPr>
          <a:lstStyle/>
          <a:p>
            <a:pPr lvl="0"/>
            <a:r>
              <a:rPr lang="en-US" sz="2400" i="1" u="sng" dirty="0">
                <a:latin typeface="Helvetica Neue" panose="020B0604020202020204"/>
                <a:ea typeface="Microsoft Sans Serif" panose="020B0604020202020204" pitchFamily="34" charset="0"/>
                <a:cs typeface="Microsoft Sans Serif" panose="020B0604020202020204" pitchFamily="34" charset="0"/>
              </a:rPr>
              <a:t>Motivation</a:t>
            </a:r>
          </a:p>
        </p:txBody>
      </p:sp>
      <p:pic>
        <p:nvPicPr>
          <p:cNvPr id="6" name="Grafik 5">
            <a:extLst>
              <a:ext uri="{FF2B5EF4-FFF2-40B4-BE49-F238E27FC236}">
                <a16:creationId xmlns:a16="http://schemas.microsoft.com/office/drawing/2014/main" id="{B6191B50-9610-815C-4044-686156159D2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3500000" y="1548000"/>
            <a:ext cx="3517557" cy="1800000"/>
          </a:xfrm>
          <a:prstGeom prst="rect">
            <a:avLst/>
          </a:prstGeom>
        </p:spPr>
      </p:pic>
      <p:sp>
        <p:nvSpPr>
          <p:cNvPr id="30" name="CuadroTexto 3">
            <a:extLst>
              <a:ext uri="{FF2B5EF4-FFF2-40B4-BE49-F238E27FC236}">
                <a16:creationId xmlns:a16="http://schemas.microsoft.com/office/drawing/2014/main" id="{181447B6-A7FA-FC1D-8D86-F33E75059586}"/>
              </a:ext>
            </a:extLst>
          </p:cNvPr>
          <p:cNvSpPr txBox="1"/>
          <p:nvPr/>
        </p:nvSpPr>
        <p:spPr>
          <a:xfrm rot="20985544">
            <a:off x="12672000" y="5472000"/>
            <a:ext cx="4356000" cy="3250981"/>
          </a:xfrm>
          <a:prstGeom prst="foldedCorner">
            <a:avLst/>
          </a:prstGeom>
          <a:solidFill>
            <a:schemeClr val="bg1">
              <a:lumMod val="85000"/>
            </a:schemeClr>
          </a:solidFill>
          <a:ln>
            <a:solidFill>
              <a:schemeClr val="bg1"/>
            </a:solidFill>
          </a:ln>
        </p:spPr>
        <p:txBody>
          <a:bodyPr wrap="square" lIns="180000" tIns="180000" rIns="180000" bIns="180000" rtlCol="0">
            <a:noAutofit/>
          </a:bodyPr>
          <a:lstStyle/>
          <a:p>
            <a:pPr lvl="0" algn="ctr"/>
            <a:r>
              <a:rPr lang="en-US" sz="2400" b="1" dirty="0" err="1">
                <a:solidFill>
                  <a:schemeClr val="dk1"/>
                </a:solidFill>
                <a:latin typeface="Helvetica Neue" panose="020B0604020202020204"/>
                <a:ea typeface="Microsoft Sans Serif" panose="020B0604020202020204" pitchFamily="34" charset="0"/>
                <a:cs typeface="Microsoft Sans Serif" panose="020B0604020202020204" pitchFamily="34" charset="0"/>
                <a:sym typeface="Calibri"/>
              </a:rPr>
              <a:t>Påminnelse</a:t>
            </a:r>
            <a:r>
              <a:rPr lang="en-US" sz="2400" b="1" dirty="0">
                <a:solidFill>
                  <a:schemeClr val="dk1"/>
                </a:solidFill>
                <a:latin typeface="Helvetica Neue" panose="020B0604020202020204"/>
                <a:ea typeface="Microsoft Sans Serif" panose="020B0604020202020204" pitchFamily="34" charset="0"/>
                <a:cs typeface="Microsoft Sans Serif" panose="020B0604020202020204" pitchFamily="34" charset="0"/>
                <a:sym typeface="Calibri"/>
              </a:rPr>
              <a:t>!
</a:t>
            </a:r>
            <a:endParaRPr lang="en-US" sz="2400" dirty="0">
              <a:latin typeface="Helvetica Neue" panose="020B0604020202020204"/>
            </a:endParaRPr>
          </a:p>
          <a:p>
            <a:pPr algn="ctr"/>
            <a:r>
              <a:rPr lang="sv-SE" sz="2400" dirty="0">
                <a:latin typeface="Helvetica Neue" panose="020B0604020202020204"/>
              </a:rPr>
              <a:t>Ju mer medarbetaren är </a:t>
            </a:r>
            <a:r>
              <a:rPr lang="sv-SE" sz="2400" b="1" dirty="0">
                <a:latin typeface="Helvetica Neue" panose="020B0604020202020204"/>
              </a:rPr>
              <a:t>motiverad</a:t>
            </a:r>
            <a:r>
              <a:rPr lang="sv-SE" sz="2400" dirty="0">
                <a:latin typeface="Helvetica Neue" panose="020B0604020202020204"/>
              </a:rPr>
              <a:t>, desto mer påverkar det </a:t>
            </a:r>
            <a:r>
              <a:rPr lang="sv-SE" sz="2400" dirty="0" err="1">
                <a:latin typeface="Helvetica Neue" panose="020B0604020202020204"/>
              </a:rPr>
              <a:t>entreprenöriella</a:t>
            </a:r>
            <a:r>
              <a:rPr lang="sv-SE" sz="2400" dirty="0">
                <a:latin typeface="Helvetica Neue" panose="020B0604020202020204"/>
              </a:rPr>
              <a:t> handlingar och i slutändan </a:t>
            </a:r>
            <a:r>
              <a:rPr lang="sv-SE" sz="2400" dirty="0" err="1">
                <a:latin typeface="Helvetica Neue" panose="020B0604020202020204"/>
              </a:rPr>
              <a:t>entreprenöriellt</a:t>
            </a:r>
            <a:r>
              <a:rPr lang="sv-SE" sz="2400" dirty="0">
                <a:latin typeface="Helvetica Neue" panose="020B0604020202020204"/>
              </a:rPr>
              <a:t> beteende
</a:t>
            </a:r>
            <a:endParaRPr lang="en-US" sz="2400" dirty="0">
              <a:latin typeface="Helvetica Neue" panose="020B0604020202020204"/>
            </a:endParaRPr>
          </a:p>
        </p:txBody>
      </p:sp>
      <p:pic>
        <p:nvPicPr>
          <p:cNvPr id="31" name="Grafik 30">
            <a:extLst>
              <a:ext uri="{FF2B5EF4-FFF2-40B4-BE49-F238E27FC236}">
                <a16:creationId xmlns:a16="http://schemas.microsoft.com/office/drawing/2014/main" id="{7E7DD527-6BE3-53FF-F522-45C6E00211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8141" y="5340366"/>
            <a:ext cx="1600438" cy="1790700"/>
          </a:xfrm>
          <a:prstGeom prst="rect">
            <a:avLst/>
          </a:prstGeom>
        </p:spPr>
      </p:pic>
      <p:sp>
        <p:nvSpPr>
          <p:cNvPr id="5" name="Textfeld 4">
            <a:extLst>
              <a:ext uri="{FF2B5EF4-FFF2-40B4-BE49-F238E27FC236}">
                <a16:creationId xmlns:a16="http://schemas.microsoft.com/office/drawing/2014/main" id="{E5F86C92-DB65-A6A7-9981-129EA93BBE73}"/>
              </a:ext>
            </a:extLst>
          </p:cNvPr>
          <p:cNvSpPr txBox="1"/>
          <p:nvPr/>
        </p:nvSpPr>
        <p:spPr>
          <a:xfrm>
            <a:off x="1295400" y="8928000"/>
            <a:ext cx="12954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6</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7" name="CuadroTexto 1">
            <a:extLst>
              <a:ext uri="{FF2B5EF4-FFF2-40B4-BE49-F238E27FC236}">
                <a16:creationId xmlns:a16="http://schemas.microsoft.com/office/drawing/2014/main" id="{46071C83-650E-9381-1BE8-0276CFD6F7A0}"/>
              </a:ext>
            </a:extLst>
          </p:cNvPr>
          <p:cNvSpPr txBox="1"/>
          <p:nvPr/>
        </p:nvSpPr>
        <p:spPr>
          <a:xfrm>
            <a:off x="1296000" y="1548000"/>
            <a:ext cx="15773400"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1. </a:t>
            </a:r>
            <a:r>
              <a:rPr lang="en-US" sz="4800" b="1" dirty="0" err="1">
                <a:solidFill>
                  <a:srgbClr val="4D94B7"/>
                </a:solidFill>
                <a:latin typeface="Helvetica Neue" panose="020B0604020202020204"/>
                <a:ea typeface="Microsoft Sans Serif" panose="020B0604020202020204" pitchFamily="34" charset="0"/>
                <a:cs typeface="Microsoft Sans Serif" panose="020B0604020202020204" pitchFamily="34" charset="0"/>
              </a:rPr>
              <a:t>Intraprenöriell</a:t>
            </a:r>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 </a:t>
            </a:r>
            <a:r>
              <a:rPr lang="en-US" sz="4800" b="1" dirty="0" err="1">
                <a:solidFill>
                  <a:srgbClr val="4D94B7"/>
                </a:solidFill>
                <a:latin typeface="Helvetica Neue" panose="020B0604020202020204"/>
                <a:ea typeface="Microsoft Sans Serif" panose="020B0604020202020204" pitchFamily="34" charset="0"/>
                <a:cs typeface="Microsoft Sans Serif" panose="020B0604020202020204" pitchFamily="34" charset="0"/>
              </a:rPr>
              <a:t>attityd</a:t>
            </a:r>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
</a:t>
            </a:r>
          </a:p>
        </p:txBody>
      </p:sp>
      <p:sp>
        <p:nvSpPr>
          <p:cNvPr id="9" name="CuadroTexto 2">
            <a:extLst>
              <a:ext uri="{FF2B5EF4-FFF2-40B4-BE49-F238E27FC236}">
                <a16:creationId xmlns:a16="http://schemas.microsoft.com/office/drawing/2014/main" id="{F28FA3ED-03EE-0781-953E-DED52145B992}"/>
              </a:ext>
            </a:extLst>
          </p:cNvPr>
          <p:cNvSpPr txBox="1"/>
          <p:nvPr/>
        </p:nvSpPr>
        <p:spPr>
          <a:xfrm>
            <a:off x="1295400" y="2304000"/>
            <a:ext cx="15840000" cy="523220"/>
          </a:xfrm>
          <a:prstGeom prst="rect">
            <a:avLst/>
          </a:prstGeom>
          <a:noFill/>
        </p:spPr>
        <p:txBody>
          <a:bodyPr wrap="square" rtlCol="0">
            <a:noAutofit/>
          </a:bodyPr>
          <a:lstStyle/>
          <a:p>
            <a:pPr marL="628650" indent="-628650"/>
            <a:r>
              <a:rPr lang="sv-SE"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1.2 De 4 principerna för </a:t>
            </a:r>
            <a:r>
              <a:rPr lang="sv-SE" sz="2800" b="1" dirty="0" err="1">
                <a:solidFill>
                  <a:srgbClr val="AED633"/>
                </a:solidFill>
                <a:latin typeface="Helvetica Neue" panose="020B0604020202020204"/>
                <a:ea typeface="Microsoft Sans Serif" panose="020B0604020202020204" pitchFamily="34" charset="0"/>
                <a:cs typeface="Microsoft Sans Serif" panose="020B0604020202020204" pitchFamily="34" charset="0"/>
              </a:rPr>
              <a:t>intraprenöriell</a:t>
            </a:r>
            <a:r>
              <a:rPr lang="sv-SE"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 attityd
</a:t>
            </a:r>
            <a:endPar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endParaRPr>
          </a:p>
        </p:txBody>
      </p:sp>
      <p:sp>
        <p:nvSpPr>
          <p:cNvPr id="10" name="Textfeld 9">
            <a:extLst>
              <a:ext uri="{FF2B5EF4-FFF2-40B4-BE49-F238E27FC236}">
                <a16:creationId xmlns:a16="http://schemas.microsoft.com/office/drawing/2014/main" id="{1122F8D6-5D21-D28F-C5DA-8BB4CB2B5943}"/>
              </a:ext>
            </a:extLst>
          </p:cNvPr>
          <p:cNvSpPr txBox="1"/>
          <p:nvPr/>
        </p:nvSpPr>
        <p:spPr>
          <a:xfrm>
            <a:off x="14688000" y="8928000"/>
            <a:ext cx="18360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Picture Source: Pixabay </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13" name="Textfeld 12">
            <a:extLst>
              <a:ext uri="{FF2B5EF4-FFF2-40B4-BE49-F238E27FC236}">
                <a16:creationId xmlns:a16="http://schemas.microsoft.com/office/drawing/2014/main" id="{9875E21C-B249-0BB8-6C70-7958BBA7FB24}"/>
              </a:ext>
            </a:extLst>
          </p:cNvPr>
          <p:cNvSpPr txBox="1"/>
          <p:nvPr/>
        </p:nvSpPr>
        <p:spPr>
          <a:xfrm>
            <a:off x="1296000" y="4104000"/>
            <a:ext cx="11016000" cy="430887"/>
          </a:xfrm>
          <a:prstGeom prst="rect">
            <a:avLst/>
          </a:prstGeom>
          <a:noFill/>
        </p:spPr>
        <p:txBody>
          <a:bodyPr wrap="square">
            <a:noAutofit/>
          </a:bodyPr>
          <a:lstStyle/>
          <a:p>
            <a:pPr marL="542925" indent="-542925">
              <a:spcAft>
                <a:spcPts val="1800"/>
              </a:spcAft>
              <a:buSzPct val="130000"/>
              <a:buBlip>
                <a:blip r:embed="rId4"/>
              </a:buBlip>
            </a:pPr>
            <a:r>
              <a:rPr lang="sv-SE" sz="2400" dirty="0">
                <a:latin typeface="Helvetica Neue" panose="020B0604020202020204"/>
                <a:ea typeface="Microsoft Sans Serif" panose="020B0604020202020204" pitchFamily="34" charset="0"/>
                <a:cs typeface="Microsoft Sans Serif" panose="020B0604020202020204" pitchFamily="34" charset="0"/>
              </a:rPr>
              <a:t>Belöningar påverkar inte bara belåtenhet utan också medarbetarnas motivation att agera </a:t>
            </a:r>
            <a:r>
              <a:rPr lang="sv-SE" sz="2400" dirty="0" err="1">
                <a:latin typeface="Helvetica Neue" panose="020B0604020202020204"/>
                <a:ea typeface="Microsoft Sans Serif" panose="020B0604020202020204" pitchFamily="34" charset="0"/>
                <a:cs typeface="Microsoft Sans Serif" panose="020B0604020202020204" pitchFamily="34" charset="0"/>
              </a:rPr>
              <a:t>intraprenöriellt</a:t>
            </a:r>
            <a:r>
              <a:rPr lang="sv-SE" sz="2400" dirty="0">
                <a:latin typeface="Helvetica Neue" panose="020B0604020202020204"/>
                <a:ea typeface="Microsoft Sans Serif" panose="020B0604020202020204" pitchFamily="34" charset="0"/>
                <a:cs typeface="Microsoft Sans Serif" panose="020B0604020202020204" pitchFamily="34" charset="0"/>
              </a:rPr>
              <a:t>.
Medvetenhet har en direkt inverkan på den tid och energi som spenderas på initiativ.
Belöningssystem bör vara inbäddade i företag, eftersom detta kan     förbättra arbetskvaliteten och öka ansträngningarna och motivationen.  Detta leder till mer innovation, risktagande och i slutändan intraprenörskap.
Intraprenörer motiveras också av de utmaningar de har bemästrat. </a:t>
            </a:r>
            <a:r>
              <a:rPr lang="sv-SE" sz="2400" dirty="0" err="1">
                <a:latin typeface="Helvetica Neue" panose="020B0604020202020204"/>
                <a:ea typeface="Microsoft Sans Serif" panose="020B0604020202020204" pitchFamily="34" charset="0"/>
                <a:cs typeface="Microsoft Sans Serif" panose="020B0604020202020204" pitchFamily="34" charset="0"/>
              </a:rPr>
              <a:t>Entreprenöriella</a:t>
            </a:r>
            <a:r>
              <a:rPr lang="sv-SE" sz="2400" dirty="0">
                <a:latin typeface="Helvetica Neue" panose="020B0604020202020204"/>
                <a:ea typeface="Microsoft Sans Serif" panose="020B0604020202020204" pitchFamily="34" charset="0"/>
                <a:cs typeface="Microsoft Sans Serif" panose="020B0604020202020204" pitchFamily="34" charset="0"/>
              </a:rPr>
              <a:t> medarbetare upplever motivation från marknadsorienterade lagar eller från önskan att skapa mervärde från möjligheter. </a:t>
            </a:r>
            <a:endParaRPr lang="en-US" sz="2400" dirty="0">
              <a:latin typeface="Helvetica Neue" panose="020B0604020202020204"/>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90579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33A6902-D9D2-B0AB-6884-5120254AD2C7}"/>
              </a:ext>
            </a:extLst>
          </p:cNvPr>
          <p:cNvSpPr txBox="1"/>
          <p:nvPr/>
        </p:nvSpPr>
        <p:spPr>
          <a:xfrm>
            <a:off x="1295400" y="3384000"/>
            <a:ext cx="7391400" cy="461665"/>
          </a:xfrm>
          <a:prstGeom prst="rect">
            <a:avLst/>
          </a:prstGeom>
          <a:noFill/>
        </p:spPr>
        <p:txBody>
          <a:bodyPr wrap="square" rtlCol="0">
            <a:noAutofit/>
          </a:bodyPr>
          <a:lstStyle/>
          <a:p>
            <a:pPr lvl="0"/>
            <a:r>
              <a:rPr lang="en-US" sz="2400" i="1" u="sng" dirty="0" err="1">
                <a:latin typeface="Helvetica Neue" panose="020B0604020202020204"/>
                <a:ea typeface="Microsoft Sans Serif" panose="020B0604020202020204" pitchFamily="34" charset="0"/>
                <a:cs typeface="Microsoft Sans Serif" panose="020B0604020202020204" pitchFamily="34" charset="0"/>
              </a:rPr>
              <a:t>Avsikt</a:t>
            </a:r>
            <a:endParaRPr lang="en-US" sz="2400" i="1" u="sng" dirty="0">
              <a:latin typeface="Helvetica Neue" panose="020B0604020202020204"/>
              <a:ea typeface="Microsoft Sans Serif" panose="020B0604020202020204" pitchFamily="34" charset="0"/>
              <a:cs typeface="Microsoft Sans Serif" panose="020B0604020202020204" pitchFamily="34" charset="0"/>
            </a:endParaRPr>
          </a:p>
        </p:txBody>
      </p:sp>
      <p:pic>
        <p:nvPicPr>
          <p:cNvPr id="6" name="Grafik 5">
            <a:extLst>
              <a:ext uri="{FF2B5EF4-FFF2-40B4-BE49-F238E27FC236}">
                <a16:creationId xmlns:a16="http://schemas.microsoft.com/office/drawing/2014/main" id="{B6191B50-9610-815C-4044-686156159D2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5156000" y="1548000"/>
            <a:ext cx="1923205" cy="1800000"/>
          </a:xfrm>
          <a:prstGeom prst="rect">
            <a:avLst/>
          </a:prstGeom>
        </p:spPr>
      </p:pic>
      <p:sp>
        <p:nvSpPr>
          <p:cNvPr id="30" name="CuadroTexto 3">
            <a:extLst>
              <a:ext uri="{FF2B5EF4-FFF2-40B4-BE49-F238E27FC236}">
                <a16:creationId xmlns:a16="http://schemas.microsoft.com/office/drawing/2014/main" id="{181447B6-A7FA-FC1D-8D86-F33E75059586}"/>
              </a:ext>
            </a:extLst>
          </p:cNvPr>
          <p:cNvSpPr txBox="1"/>
          <p:nvPr/>
        </p:nvSpPr>
        <p:spPr>
          <a:xfrm rot="20985544">
            <a:off x="12672000" y="5472000"/>
            <a:ext cx="4356000" cy="3250981"/>
          </a:xfrm>
          <a:prstGeom prst="foldedCorner">
            <a:avLst/>
          </a:prstGeom>
          <a:solidFill>
            <a:schemeClr val="bg1">
              <a:lumMod val="85000"/>
            </a:schemeClr>
          </a:solidFill>
          <a:ln>
            <a:solidFill>
              <a:schemeClr val="bg1"/>
            </a:solidFill>
          </a:ln>
        </p:spPr>
        <p:txBody>
          <a:bodyPr wrap="square" lIns="180000" tIns="180000" rIns="180000" bIns="180000" rtlCol="0">
            <a:noAutofit/>
          </a:bodyPr>
          <a:lstStyle/>
          <a:p>
            <a:pPr lvl="0" algn="ctr"/>
            <a:r>
              <a:rPr lang="en-US" sz="2400" b="1" dirty="0" err="1">
                <a:solidFill>
                  <a:schemeClr val="dk1"/>
                </a:solidFill>
                <a:latin typeface="Helvetica Neue" panose="020B0604020202020204"/>
                <a:ea typeface="Microsoft Sans Serif" panose="020B0604020202020204" pitchFamily="34" charset="0"/>
                <a:cs typeface="Microsoft Sans Serif" panose="020B0604020202020204" pitchFamily="34" charset="0"/>
                <a:sym typeface="Calibri"/>
              </a:rPr>
              <a:t>Påminnelse</a:t>
            </a:r>
            <a:r>
              <a:rPr lang="en-US" sz="2400" b="1" dirty="0">
                <a:solidFill>
                  <a:schemeClr val="dk1"/>
                </a:solidFill>
                <a:latin typeface="Helvetica Neue" panose="020B0604020202020204"/>
                <a:ea typeface="Microsoft Sans Serif" panose="020B0604020202020204" pitchFamily="34" charset="0"/>
                <a:cs typeface="Microsoft Sans Serif" panose="020B0604020202020204" pitchFamily="34" charset="0"/>
                <a:sym typeface="Calibri"/>
              </a:rPr>
              <a:t>!</a:t>
            </a:r>
          </a:p>
          <a:p>
            <a:pPr algn="ctr"/>
            <a:endParaRPr lang="en-US" sz="2400" dirty="0">
              <a:latin typeface="Helvetica Neue" panose="020B0604020202020204"/>
            </a:endParaRPr>
          </a:p>
          <a:p>
            <a:pPr algn="ctr"/>
            <a:r>
              <a:rPr lang="sv-SE" sz="2400" dirty="0">
                <a:latin typeface="Helvetica Neue" panose="020B0604020202020204"/>
              </a:rPr>
              <a:t>En </a:t>
            </a:r>
            <a:r>
              <a:rPr lang="sv-SE" sz="2400" b="1" dirty="0">
                <a:latin typeface="Helvetica Neue" panose="020B0604020202020204"/>
              </a:rPr>
              <a:t>anställds avsikt </a:t>
            </a:r>
            <a:r>
              <a:rPr lang="sv-SE" sz="2400" dirty="0">
                <a:latin typeface="Helvetica Neue" panose="020B0604020202020204"/>
              </a:rPr>
              <a:t>är en stark indikator för beteenden. Med uppsatta mål kan intraprenörer styra kommunikation och engagemang 
</a:t>
            </a:r>
            <a:endParaRPr lang="en-US" sz="2400" dirty="0">
              <a:latin typeface="Helvetica Neue" panose="020B0604020202020204"/>
            </a:endParaRPr>
          </a:p>
        </p:txBody>
      </p:sp>
      <p:pic>
        <p:nvPicPr>
          <p:cNvPr id="31" name="Grafik 30">
            <a:extLst>
              <a:ext uri="{FF2B5EF4-FFF2-40B4-BE49-F238E27FC236}">
                <a16:creationId xmlns:a16="http://schemas.microsoft.com/office/drawing/2014/main" id="{7E7DD527-6BE3-53FF-F522-45C6E00211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8141" y="5340366"/>
            <a:ext cx="1600438" cy="1790700"/>
          </a:xfrm>
          <a:prstGeom prst="rect">
            <a:avLst/>
          </a:prstGeom>
        </p:spPr>
      </p:pic>
      <p:sp>
        <p:nvSpPr>
          <p:cNvPr id="5" name="Textfeld 4">
            <a:extLst>
              <a:ext uri="{FF2B5EF4-FFF2-40B4-BE49-F238E27FC236}">
                <a16:creationId xmlns:a16="http://schemas.microsoft.com/office/drawing/2014/main" id="{0E0E8332-67F2-18F5-57CA-B76C2D98E1A2}"/>
              </a:ext>
            </a:extLst>
          </p:cNvPr>
          <p:cNvSpPr txBox="1"/>
          <p:nvPr/>
        </p:nvSpPr>
        <p:spPr>
          <a:xfrm>
            <a:off x="1295400" y="8928000"/>
            <a:ext cx="12954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6</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7" name="CuadroTexto 1">
            <a:extLst>
              <a:ext uri="{FF2B5EF4-FFF2-40B4-BE49-F238E27FC236}">
                <a16:creationId xmlns:a16="http://schemas.microsoft.com/office/drawing/2014/main" id="{47E231FA-1D53-4A0B-DE5D-42BDE31EE062}"/>
              </a:ext>
            </a:extLst>
          </p:cNvPr>
          <p:cNvSpPr txBox="1"/>
          <p:nvPr/>
        </p:nvSpPr>
        <p:spPr>
          <a:xfrm>
            <a:off x="1296000" y="1548000"/>
            <a:ext cx="15773400"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1. </a:t>
            </a:r>
            <a:r>
              <a:rPr lang="en-US" sz="4800" b="1" dirty="0" err="1">
                <a:solidFill>
                  <a:srgbClr val="4D94B7"/>
                </a:solidFill>
                <a:latin typeface="Helvetica Neue" panose="020B0604020202020204"/>
                <a:ea typeface="Microsoft Sans Serif" panose="020B0604020202020204" pitchFamily="34" charset="0"/>
                <a:cs typeface="Microsoft Sans Serif" panose="020B0604020202020204" pitchFamily="34" charset="0"/>
              </a:rPr>
              <a:t>Intraprenöriell</a:t>
            </a:r>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 </a:t>
            </a:r>
            <a:r>
              <a:rPr lang="en-US" sz="4800" b="1" dirty="0" err="1">
                <a:solidFill>
                  <a:srgbClr val="4D94B7"/>
                </a:solidFill>
                <a:latin typeface="Helvetica Neue" panose="020B0604020202020204"/>
                <a:ea typeface="Microsoft Sans Serif" panose="020B0604020202020204" pitchFamily="34" charset="0"/>
                <a:cs typeface="Microsoft Sans Serif" panose="020B0604020202020204" pitchFamily="34" charset="0"/>
              </a:rPr>
              <a:t>attityd</a:t>
            </a:r>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
</a:t>
            </a:r>
          </a:p>
        </p:txBody>
      </p:sp>
      <p:sp>
        <p:nvSpPr>
          <p:cNvPr id="9" name="CuadroTexto 2">
            <a:extLst>
              <a:ext uri="{FF2B5EF4-FFF2-40B4-BE49-F238E27FC236}">
                <a16:creationId xmlns:a16="http://schemas.microsoft.com/office/drawing/2014/main" id="{CAEAB20D-E5A8-B060-2BA7-C142D6BA1322}"/>
              </a:ext>
            </a:extLst>
          </p:cNvPr>
          <p:cNvSpPr txBox="1"/>
          <p:nvPr/>
        </p:nvSpPr>
        <p:spPr>
          <a:xfrm>
            <a:off x="1295400" y="2304000"/>
            <a:ext cx="15840000" cy="523220"/>
          </a:xfrm>
          <a:prstGeom prst="rect">
            <a:avLst/>
          </a:prstGeom>
          <a:noFill/>
        </p:spPr>
        <p:txBody>
          <a:bodyPr wrap="square" rtlCol="0">
            <a:noAutofit/>
          </a:bodyPr>
          <a:lstStyle/>
          <a:p>
            <a:pPr marL="628650" indent="-628650"/>
            <a:r>
              <a:rPr lang="sv-SE"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1.2 De 4 principerna för </a:t>
            </a:r>
            <a:r>
              <a:rPr lang="sv-SE" sz="2800" b="1" dirty="0" err="1">
                <a:solidFill>
                  <a:srgbClr val="AED633"/>
                </a:solidFill>
                <a:latin typeface="Helvetica Neue" panose="020B0604020202020204"/>
                <a:ea typeface="Microsoft Sans Serif" panose="020B0604020202020204" pitchFamily="34" charset="0"/>
                <a:cs typeface="Microsoft Sans Serif" panose="020B0604020202020204" pitchFamily="34" charset="0"/>
              </a:rPr>
              <a:t>intraprenöriell</a:t>
            </a:r>
            <a:r>
              <a:rPr lang="sv-SE"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 attityd
</a:t>
            </a:r>
            <a:endPar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endParaRPr>
          </a:p>
        </p:txBody>
      </p:sp>
      <p:sp>
        <p:nvSpPr>
          <p:cNvPr id="10" name="Textfeld 9">
            <a:extLst>
              <a:ext uri="{FF2B5EF4-FFF2-40B4-BE49-F238E27FC236}">
                <a16:creationId xmlns:a16="http://schemas.microsoft.com/office/drawing/2014/main" id="{07A6851B-F6DA-D3DE-F81B-F6503848BC3E}"/>
              </a:ext>
            </a:extLst>
          </p:cNvPr>
          <p:cNvSpPr txBox="1"/>
          <p:nvPr/>
        </p:nvSpPr>
        <p:spPr>
          <a:xfrm>
            <a:off x="14688000" y="8928000"/>
            <a:ext cx="18360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Picture Source: Pixabay </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11" name="Textfeld 10">
            <a:extLst>
              <a:ext uri="{FF2B5EF4-FFF2-40B4-BE49-F238E27FC236}">
                <a16:creationId xmlns:a16="http://schemas.microsoft.com/office/drawing/2014/main" id="{9B4C1CF7-DC06-9E52-0912-46A8F4404350}"/>
              </a:ext>
            </a:extLst>
          </p:cNvPr>
          <p:cNvSpPr txBox="1"/>
          <p:nvPr/>
        </p:nvSpPr>
        <p:spPr>
          <a:xfrm>
            <a:off x="1296000" y="4104000"/>
            <a:ext cx="10512000" cy="430887"/>
          </a:xfrm>
          <a:prstGeom prst="rect">
            <a:avLst/>
          </a:prstGeom>
          <a:noFill/>
        </p:spPr>
        <p:txBody>
          <a:bodyPr wrap="square">
            <a:noAutofit/>
          </a:bodyPr>
          <a:lstStyle/>
          <a:p>
            <a:pPr marL="542925" indent="-542925">
              <a:spcAft>
                <a:spcPts val="1800"/>
              </a:spcAft>
              <a:buSzPct val="130000"/>
              <a:buBlip>
                <a:blip r:embed="rId4"/>
              </a:buBlip>
            </a:pPr>
            <a:r>
              <a:rPr lang="sv-SE" sz="2400" dirty="0" err="1">
                <a:latin typeface="Helvetica Neue" panose="020B0604020202020204"/>
                <a:ea typeface="Microsoft Sans Serif" panose="020B0604020202020204" pitchFamily="34" charset="0"/>
                <a:cs typeface="Microsoft Sans Serif" panose="020B0604020202020204" pitchFamily="34" charset="0"/>
              </a:rPr>
              <a:t>Intraprenöriell</a:t>
            </a:r>
            <a:r>
              <a:rPr lang="sv-SE" sz="2400" dirty="0">
                <a:latin typeface="Helvetica Neue" panose="020B0604020202020204"/>
                <a:ea typeface="Microsoft Sans Serif" panose="020B0604020202020204" pitchFamily="34" charset="0"/>
                <a:cs typeface="Microsoft Sans Serif" panose="020B0604020202020204" pitchFamily="34" charset="0"/>
              </a:rPr>
              <a:t> avsikt avser målet att utveckla en ny bransch, skapa en spin-off eller diversifiera sin organisation.
Avsikten enligt vilken individer agerar är en stark indikator på de beteenden som uppstår.
I vilken utsträckning intraprenörer direkt drar nytta av utvecklingen av innovativa idéer spelar ingen viktig roll. De lever ut sin passion, men använder de resurser som företaget ställer till deras förfogande</a:t>
            </a:r>
            <a:r>
              <a:rPr lang="en-US" sz="2400" dirty="0">
                <a:latin typeface="Helvetica Neue" panose="020B0604020202020204"/>
                <a:ea typeface="Microsoft Sans Serif" panose="020B0604020202020204" pitchFamily="34" charset="0"/>
                <a:cs typeface="Microsoft Sans Serif" panose="020B0604020202020204" pitchFamily="34" charset="0"/>
              </a:rPr>
              <a:t>.</a:t>
            </a:r>
          </a:p>
          <a:p>
            <a:pPr marL="542925" indent="-542925">
              <a:spcAft>
                <a:spcPts val="1800"/>
              </a:spcAft>
              <a:buSzPct val="130000"/>
              <a:buBlip>
                <a:blip r:embed="rId4"/>
              </a:buBlip>
            </a:pPr>
            <a:r>
              <a:rPr lang="sv-SE" sz="2400" dirty="0">
                <a:latin typeface="Helvetica Neue" panose="020B0604020202020204"/>
                <a:ea typeface="Microsoft Sans Serif" panose="020B0604020202020204" pitchFamily="34" charset="0"/>
                <a:cs typeface="Microsoft Sans Serif" panose="020B0604020202020204" pitchFamily="34" charset="0"/>
              </a:rPr>
              <a:t>Intraprenörernas avsikter är medvetna processer. Med uppsatta mål kan intraprenörer bland annat styra företagens kommunikation och engagemang</a:t>
            </a:r>
            <a:r>
              <a:rPr lang="en-US" sz="2400" dirty="0">
                <a:latin typeface="Helvetica Neue" panose="020B0604020202020204"/>
                <a:ea typeface="Microsoft Sans Serif" panose="020B0604020202020204" pitchFamily="34" charset="0"/>
                <a:cs typeface="Microsoft Sans Serif" panose="020B0604020202020204" pitchFamily="34" charset="0"/>
              </a:rPr>
              <a:t>.</a:t>
            </a:r>
          </a:p>
        </p:txBody>
      </p:sp>
    </p:spTree>
    <p:extLst>
      <p:ext uri="{BB962C8B-B14F-4D97-AF65-F5344CB8AC3E}">
        <p14:creationId xmlns:p14="http://schemas.microsoft.com/office/powerpoint/2010/main" val="119263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CE9C880-7A4A-94B2-756C-952EB7F9F82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344400" y="4921071"/>
            <a:ext cx="3907362" cy="390736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059C829C-41D6-1410-D4AD-4579EC19C654}"/>
              </a:ext>
            </a:extLst>
          </p:cNvPr>
          <p:cNvSpPr txBox="1"/>
          <p:nvPr/>
        </p:nvSpPr>
        <p:spPr>
          <a:xfrm>
            <a:off x="4572000" y="3888000"/>
            <a:ext cx="9144000" cy="830997"/>
          </a:xfrm>
          <a:prstGeom prst="rect">
            <a:avLst/>
          </a:prstGeom>
          <a:noFill/>
        </p:spPr>
        <p:txBody>
          <a:bodyPr wrap="square">
            <a:noAutofit/>
          </a:bodyPr>
          <a:lstStyle/>
          <a:p>
            <a:pPr lvl="0" algn="ctr">
              <a:spcBef>
                <a:spcPts val="5"/>
              </a:spcBef>
              <a:tabLst>
                <a:tab pos="1205230" algn="l"/>
                <a:tab pos="1926589" algn="l"/>
                <a:tab pos="2915920" algn="l"/>
                <a:tab pos="3444875" algn="l"/>
                <a:tab pos="4383405" algn="l"/>
                <a:tab pos="6796405" algn="l"/>
              </a:tabLst>
              <a:defRPr/>
            </a:pPr>
            <a:r>
              <a:rPr lang="en-US" sz="4800" b="1" spc="-114" dirty="0" err="1">
                <a:solidFill>
                  <a:srgbClr val="4D94B7"/>
                </a:solidFill>
                <a:latin typeface="Helvetica Neue" panose="020B0604020202020204"/>
                <a:ea typeface="Microsoft Sans Serif" panose="020B0604020202020204" pitchFamily="34" charset="0"/>
                <a:cs typeface="Microsoft Sans Serif" panose="020B0604020202020204" pitchFamily="34" charset="0"/>
              </a:rPr>
              <a:t>Förändringsledning</a:t>
            </a:r>
            <a:endParaRPr kumimoji="0" lang="en-US" sz="4800" b="1" i="0" u="none" strike="noStrike" kern="1200" cap="none" spc="0" normalizeH="0" baseline="0" dirty="0">
              <a:ln>
                <a:noFill/>
              </a:ln>
              <a:solidFill>
                <a:srgbClr val="4D94B7"/>
              </a:solidFill>
              <a:effectLst/>
              <a:uLnTx/>
              <a:uFillTx/>
              <a:latin typeface="Helvetica Neue" panose="020B0604020202020204"/>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291827B4-A53A-98D3-C6A6-037B32739B31}"/>
              </a:ext>
            </a:extLst>
          </p:cNvPr>
          <p:cNvSpPr txBox="1"/>
          <p:nvPr/>
        </p:nvSpPr>
        <p:spPr>
          <a:xfrm>
            <a:off x="1296000" y="2592000"/>
            <a:ext cx="15732000" cy="1015663"/>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6000" b="1" spc="-114" dirty="0">
                <a:solidFill>
                  <a:srgbClr val="AED633"/>
                </a:solidFill>
                <a:latin typeface="Helvetica Neue" panose="020B0604020202020204"/>
                <a:ea typeface="Microsoft Sans Serif" panose="020B0604020202020204" pitchFamily="34" charset="0"/>
                <a:cs typeface="Microsoft Sans Serif" panose="020B0604020202020204" pitchFamily="34" charset="0"/>
              </a:rPr>
              <a:t>Unit 2</a:t>
            </a:r>
            <a:endParaRPr kumimoji="0" lang="en-US" sz="6000" b="1" i="0" u="none" strike="noStrike" kern="1200" cap="none" spc="0" normalizeH="0" baseline="0" dirty="0">
              <a:ln>
                <a:noFill/>
              </a:ln>
              <a:solidFill>
                <a:srgbClr val="AED633"/>
              </a:solidFill>
              <a:effectLst/>
              <a:uLnTx/>
              <a:uFillTx/>
              <a:latin typeface="Helvetica Neue" panose="020B0604020202020204"/>
              <a:ea typeface="Microsoft Sans Serif" panose="020B0604020202020204" pitchFamily="34" charset="0"/>
              <a:cs typeface="Microsoft Sans Serif" panose="020B0604020202020204" pitchFamily="34" charset="0"/>
            </a:endParaRPr>
          </a:p>
        </p:txBody>
      </p:sp>
      <p:sp>
        <p:nvSpPr>
          <p:cNvPr id="7" name="Google Shape;114;p5">
            <a:extLst>
              <a:ext uri="{FF2B5EF4-FFF2-40B4-BE49-F238E27FC236}">
                <a16:creationId xmlns:a16="http://schemas.microsoft.com/office/drawing/2014/main" id="{75519134-3A2C-8FE9-218F-2A3DD0B43985}"/>
              </a:ext>
            </a:extLst>
          </p:cNvPr>
          <p:cNvSpPr txBox="1"/>
          <p:nvPr/>
        </p:nvSpPr>
        <p:spPr>
          <a:xfrm>
            <a:off x="1296000" y="5256000"/>
            <a:ext cx="10980000" cy="3538800"/>
          </a:xfrm>
          <a:prstGeom prst="rect">
            <a:avLst/>
          </a:prstGeom>
          <a:noFill/>
          <a:ln>
            <a:noFill/>
          </a:ln>
        </p:spPr>
        <p:txBody>
          <a:bodyPr spcFirstLastPara="1" wrap="square" lIns="91425" tIns="45700" rIns="91425" bIns="45700" anchor="t" anchorCtr="0">
            <a:noAutofit/>
          </a:bodyPr>
          <a:lstStyle/>
          <a:p>
            <a:pPr marL="628650" marR="0" lvl="0" indent="-628650" algn="l" rtl="0">
              <a:lnSpc>
                <a:spcPct val="15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a:ea typeface="Helvetica Neue"/>
                <a:cs typeface="Helvetica Neue"/>
                <a:sym typeface="Helvetica Neue"/>
              </a:rPr>
              <a:t>2.1 Definition</a:t>
            </a:r>
          </a:p>
          <a:p>
            <a:pPr marL="628650" lvl="0" indent="-628650">
              <a:lnSpc>
                <a:spcPct val="150000"/>
              </a:lnSpc>
              <a:buClr>
                <a:srgbClr val="000000"/>
              </a:buClr>
              <a:buSzPts val="2800"/>
            </a:pPr>
            <a:r>
              <a:rPr lang="en-US" sz="2800" b="1" dirty="0">
                <a:solidFill>
                  <a:srgbClr val="AED633"/>
                </a:solidFill>
                <a:latin typeface="Helvetica Neue" panose="020B0604020202020204"/>
                <a:ea typeface="Helvetica Neue"/>
                <a:cs typeface="Helvetica Neue"/>
                <a:sym typeface="Helvetica Neue"/>
              </a:rPr>
              <a:t>2.2 </a:t>
            </a:r>
            <a:r>
              <a:rPr lang="en-US" sz="2800" b="1" dirty="0" err="1">
                <a:solidFill>
                  <a:srgbClr val="AED633"/>
                </a:solidFill>
                <a:latin typeface="Helvetica Neue" panose="020B0604020202020204"/>
                <a:ea typeface="Helvetica Neue"/>
                <a:cs typeface="Helvetica Neue"/>
                <a:sym typeface="Helvetica Neue"/>
              </a:rPr>
              <a:t>Modeller</a:t>
            </a:r>
            <a:r>
              <a:rPr lang="en-US" sz="2800" b="1" dirty="0">
                <a:solidFill>
                  <a:srgbClr val="AED633"/>
                </a:solidFill>
                <a:latin typeface="Helvetica Neue" panose="020B0604020202020204"/>
                <a:ea typeface="Helvetica Neue"/>
                <a:cs typeface="Helvetica Neue"/>
                <a:sym typeface="Helvetica Neue"/>
              </a:rPr>
              <a:t> för </a:t>
            </a:r>
            <a:r>
              <a:rPr lang="en-US" sz="2800" b="1" dirty="0" err="1">
                <a:solidFill>
                  <a:srgbClr val="AED633"/>
                </a:solidFill>
                <a:latin typeface="Helvetica Neue" panose="020B0604020202020204"/>
                <a:ea typeface="Helvetica Neue"/>
                <a:cs typeface="Helvetica Neue"/>
                <a:sym typeface="Helvetica Neue"/>
              </a:rPr>
              <a:t>förändringsledning</a:t>
            </a:r>
            <a:r>
              <a:rPr lang="en-US" sz="2800" b="1" dirty="0">
                <a:solidFill>
                  <a:srgbClr val="AED633"/>
                </a:solidFill>
                <a:latin typeface="Helvetica Neue" panose="020B0604020202020204"/>
                <a:ea typeface="Helvetica Neue"/>
                <a:cs typeface="Helvetica Neue"/>
                <a:sym typeface="Helvetica Neue"/>
              </a:rPr>
              <a:t>
2.3 </a:t>
            </a:r>
            <a:r>
              <a:rPr lang="sv-SE" sz="2800" b="1" dirty="0">
                <a:solidFill>
                  <a:srgbClr val="AED633"/>
                </a:solidFill>
                <a:latin typeface="Helvetica Neue" panose="020B0604020202020204"/>
                <a:ea typeface="Helvetica Neue"/>
                <a:cs typeface="Helvetica Neue"/>
                <a:sym typeface="Helvetica Neue"/>
              </a:rPr>
              <a:t>Implementera förändringar i ditt företag</a:t>
            </a:r>
            <a:endParaRPr lang="en-US" sz="2800" b="1" dirty="0">
              <a:solidFill>
                <a:srgbClr val="AED633"/>
              </a:solidFill>
              <a:latin typeface="Helvetica Neue" panose="020B0604020202020204"/>
              <a:ea typeface="Helvetica Neue"/>
              <a:cs typeface="Helvetica Neue"/>
              <a:sym typeface="Helvetica Neue"/>
            </a:endParaRPr>
          </a:p>
          <a:p>
            <a:pPr marL="0" marR="0" lvl="0" indent="0" algn="l" rtl="0">
              <a:lnSpc>
                <a:spcPct val="150000"/>
              </a:lnSpc>
              <a:spcBef>
                <a:spcPts val="0"/>
              </a:spcBef>
              <a:spcAft>
                <a:spcPts val="0"/>
              </a:spcAft>
              <a:buClr>
                <a:srgbClr val="000000"/>
              </a:buClr>
              <a:buSzPts val="2800"/>
              <a:buFont typeface="Arial"/>
              <a:buNone/>
            </a:pPr>
            <a:endParaRPr lang="en-US" sz="2800" b="1" i="0" u="none" strike="noStrike" cap="none" dirty="0">
              <a:solidFill>
                <a:srgbClr val="AED633"/>
              </a:solidFill>
              <a:latin typeface="Helvetica Neue" panose="020B0604020202020204"/>
              <a:ea typeface="Helvetica Neue"/>
              <a:cs typeface="Helvetica Neue"/>
              <a:sym typeface="Helvetica Neue"/>
            </a:endParaRPr>
          </a:p>
          <a:p>
            <a:pPr marL="0" marR="0" lvl="0" indent="0" algn="l" rtl="0">
              <a:lnSpc>
                <a:spcPct val="150000"/>
              </a:lnSpc>
              <a:spcBef>
                <a:spcPts val="0"/>
              </a:spcBef>
              <a:spcAft>
                <a:spcPts val="0"/>
              </a:spcAft>
              <a:buClr>
                <a:srgbClr val="000000"/>
              </a:buClr>
              <a:buSzPts val="2800"/>
              <a:buFont typeface="Arial"/>
              <a:buNone/>
            </a:pPr>
            <a:endParaRPr lang="en-US" sz="2800" b="1" i="0" u="none" strike="noStrike" cap="none" dirty="0">
              <a:solidFill>
                <a:srgbClr val="AED633"/>
              </a:solidFill>
              <a:latin typeface="Helvetica Neue" panose="020B0604020202020204"/>
              <a:ea typeface="Helvetica Neue"/>
              <a:cs typeface="Helvetica Neue"/>
              <a:sym typeface="Helvetica Neue"/>
            </a:endParaRPr>
          </a:p>
        </p:txBody>
      </p:sp>
    </p:spTree>
    <p:extLst>
      <p:ext uri="{BB962C8B-B14F-4D97-AF65-F5344CB8AC3E}">
        <p14:creationId xmlns:p14="http://schemas.microsoft.com/office/powerpoint/2010/main" val="2075279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7C69ACA-7BF7-A9C9-3BE0-131DFDC66F3B}"/>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2.Förändringsledning
</a:t>
            </a:r>
          </a:p>
        </p:txBody>
      </p:sp>
      <p:sp>
        <p:nvSpPr>
          <p:cNvPr id="3" name="CuadroTexto 2">
            <a:extLst>
              <a:ext uri="{FF2B5EF4-FFF2-40B4-BE49-F238E27FC236}">
                <a16:creationId xmlns:a16="http://schemas.microsoft.com/office/drawing/2014/main" id="{16A4D055-76E7-A0A4-E559-28C375DACDD5}"/>
              </a:ext>
            </a:extLst>
          </p:cNvPr>
          <p:cNvSpPr txBox="1"/>
          <p:nvPr/>
        </p:nvSpPr>
        <p:spPr>
          <a:xfrm>
            <a:off x="1295400" y="2304000"/>
            <a:ext cx="15840000" cy="523220"/>
          </a:xfrm>
          <a:prstGeom prst="rect">
            <a:avLst/>
          </a:prstGeom>
          <a:noFill/>
        </p:spPr>
        <p:txBody>
          <a:bodyPr wrap="square" rtlCol="0">
            <a:noAutofit/>
          </a:bodyPr>
          <a:lstStyle/>
          <a:p>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2.1 Definition</a:t>
            </a:r>
          </a:p>
          <a:p>
            <a:endPar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endParaRPr>
          </a:p>
          <a:p>
            <a:endPar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1E2D339-E702-D386-1EB6-0CD6F5317270}"/>
              </a:ext>
            </a:extLst>
          </p:cNvPr>
          <p:cNvSpPr txBox="1"/>
          <p:nvPr/>
        </p:nvSpPr>
        <p:spPr>
          <a:xfrm>
            <a:off x="1295400" y="3384000"/>
            <a:ext cx="7391400" cy="1446550"/>
          </a:xfrm>
          <a:prstGeom prst="rect">
            <a:avLst/>
          </a:prstGeom>
          <a:noFill/>
        </p:spPr>
        <p:txBody>
          <a:bodyPr wrap="square" rtlCol="0">
            <a:noAutofit/>
          </a:bodyPr>
          <a:lstStyle/>
          <a:p>
            <a:pPr>
              <a:spcAft>
                <a:spcPts val="1200"/>
              </a:spcAft>
            </a:pPr>
            <a:r>
              <a:rPr lang="sv-SE" sz="2400" dirty="0">
                <a:latin typeface="Helvetica Neue" panose="020B0604020202020204"/>
                <a:ea typeface="Microsoft Sans Serif" panose="020B0604020202020204" pitchFamily="34" charset="0"/>
                <a:cs typeface="Microsoft Sans Serif" panose="020B0604020202020204" pitchFamily="34" charset="0"/>
              </a:rPr>
              <a:t>Att hantera förändringar är inte lätt, särskilt inte i småföretag. Du har många rörliga delar, för att inte tala om anställda som blir nervösa för några stora förändringar. 
</a:t>
            </a:r>
            <a:endParaRPr lang="en-US" sz="2400" dirty="0">
              <a:latin typeface="Helvetica Neue" panose="020B0604020202020204"/>
              <a:ea typeface="Microsoft Sans Serif" panose="020B0604020202020204" pitchFamily="34" charset="0"/>
              <a:cs typeface="Microsoft Sans Serif" panose="020B0604020202020204" pitchFamily="34" charset="0"/>
            </a:endParaRPr>
          </a:p>
        </p:txBody>
      </p:sp>
      <p:pic>
        <p:nvPicPr>
          <p:cNvPr id="6" name="Grafik 5">
            <a:extLst>
              <a:ext uri="{FF2B5EF4-FFF2-40B4-BE49-F238E27FC236}">
                <a16:creationId xmlns:a16="http://schemas.microsoft.com/office/drawing/2014/main" id="{643A6AAB-4981-B519-94E4-8D2ED2B8B4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4612" y="5652612"/>
            <a:ext cx="3785916" cy="2520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CuadroTexto 3">
            <a:extLst>
              <a:ext uri="{FF2B5EF4-FFF2-40B4-BE49-F238E27FC236}">
                <a16:creationId xmlns:a16="http://schemas.microsoft.com/office/drawing/2014/main" id="{362F91FA-78D0-0F36-C633-22608FB694FA}"/>
              </a:ext>
            </a:extLst>
          </p:cNvPr>
          <p:cNvSpPr txBox="1"/>
          <p:nvPr/>
        </p:nvSpPr>
        <p:spPr>
          <a:xfrm>
            <a:off x="9601200" y="6224348"/>
            <a:ext cx="7162800" cy="1785104"/>
          </a:xfrm>
          <a:prstGeom prst="rect">
            <a:avLst/>
          </a:prstGeom>
          <a:noFill/>
        </p:spPr>
        <p:txBody>
          <a:bodyPr wrap="square" rtlCol="0">
            <a:noAutofit/>
          </a:bodyPr>
          <a:lstStyle/>
          <a:p>
            <a:pPr>
              <a:spcAft>
                <a:spcPts val="1200"/>
              </a:spcAft>
            </a:pPr>
            <a:r>
              <a:rPr lang="sv-SE" sz="2400" dirty="0">
                <a:latin typeface="Helvetica Neue" panose="020B0604020202020204"/>
                <a:ea typeface="Microsoft Sans Serif" panose="020B0604020202020204" pitchFamily="34" charset="0"/>
                <a:cs typeface="Microsoft Sans Serif" panose="020B0604020202020204" pitchFamily="34" charset="0"/>
              </a:rPr>
              <a:t>Att hantera förändringar är ett av de ämnen som människor inte pratar så mycket om, men är extremt viktigt, oavsett om det är att flytta till en ny marknad eller se över organisationsstrukturen för att säkerställa företagets långsiktiga hälsa.
</a:t>
            </a:r>
            <a:endParaRPr lang="en-US" sz="2400" dirty="0">
              <a:latin typeface="Helvetica Neue" panose="020B0604020202020204"/>
              <a:ea typeface="Microsoft Sans Serif" panose="020B0604020202020204" pitchFamily="34" charset="0"/>
              <a:cs typeface="Microsoft Sans Serif" panose="020B0604020202020204" pitchFamily="34" charset="0"/>
            </a:endParaRPr>
          </a:p>
        </p:txBody>
      </p:sp>
      <p:pic>
        <p:nvPicPr>
          <p:cNvPr id="9" name="Grafik 8">
            <a:extLst>
              <a:ext uri="{FF2B5EF4-FFF2-40B4-BE49-F238E27FC236}">
                <a16:creationId xmlns:a16="http://schemas.microsoft.com/office/drawing/2014/main" id="{27AA17CD-3132-7568-C1CB-D76B27E261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8741" y="2112264"/>
            <a:ext cx="5766865" cy="2520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Textfeld 4">
            <a:extLst>
              <a:ext uri="{FF2B5EF4-FFF2-40B4-BE49-F238E27FC236}">
                <a16:creationId xmlns:a16="http://schemas.microsoft.com/office/drawing/2014/main" id="{54B89E66-F5EE-462A-BA08-1D252DB46FBA}"/>
              </a:ext>
            </a:extLst>
          </p:cNvPr>
          <p:cNvSpPr txBox="1"/>
          <p:nvPr/>
        </p:nvSpPr>
        <p:spPr>
          <a:xfrm>
            <a:off x="14688000" y="8928000"/>
            <a:ext cx="18360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Picture Source: Pixabay </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8" name="Textfeld 7">
            <a:extLst>
              <a:ext uri="{FF2B5EF4-FFF2-40B4-BE49-F238E27FC236}">
                <a16:creationId xmlns:a16="http://schemas.microsoft.com/office/drawing/2014/main" id="{FF118156-1DDF-894B-FA5A-00A04DE9F4B1}"/>
              </a:ext>
            </a:extLst>
          </p:cNvPr>
          <p:cNvSpPr txBox="1"/>
          <p:nvPr/>
        </p:nvSpPr>
        <p:spPr>
          <a:xfrm>
            <a:off x="1295400" y="8928000"/>
            <a:ext cx="12954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10</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71861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6493EB48-A0AE-DA01-4C78-45C3DCC24C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3987" y="1361301"/>
            <a:ext cx="5905500" cy="7620000"/>
          </a:xfrm>
          <a:prstGeom prst="rect">
            <a:avLst/>
          </a:prstGeom>
        </p:spPr>
      </p:pic>
      <p:sp>
        <p:nvSpPr>
          <p:cNvPr id="16" name="Textfeld 15">
            <a:extLst>
              <a:ext uri="{FF2B5EF4-FFF2-40B4-BE49-F238E27FC236}">
                <a16:creationId xmlns:a16="http://schemas.microsoft.com/office/drawing/2014/main" id="{474552CC-AF4A-63F6-422F-1A83BD289A81}"/>
              </a:ext>
            </a:extLst>
          </p:cNvPr>
          <p:cNvSpPr txBox="1"/>
          <p:nvPr/>
        </p:nvSpPr>
        <p:spPr>
          <a:xfrm>
            <a:off x="9324000" y="8928000"/>
            <a:ext cx="7956000" cy="288000"/>
          </a:xfrm>
          <a:prstGeom prst="rect">
            <a:avLst/>
          </a:prstGeom>
          <a:noFill/>
        </p:spPr>
        <p:txBody>
          <a:bodyPr wrap="square">
            <a:noAutofit/>
          </a:bodyPr>
          <a:lstStyle/>
          <a:p>
            <a:r>
              <a:rPr lang="en-US" sz="1200" dirty="0">
                <a:latin typeface="Helvetica Neue" panose="020B0604020202020204"/>
              </a:rPr>
              <a:t>Picture Source: http://www.picturequotes.com/we-cannot-direct-the-wind-but-we-can-adjust-the-sails-quote-383364</a:t>
            </a:r>
          </a:p>
        </p:txBody>
      </p:sp>
      <p:sp>
        <p:nvSpPr>
          <p:cNvPr id="5" name="Textfeld 4">
            <a:extLst>
              <a:ext uri="{FF2B5EF4-FFF2-40B4-BE49-F238E27FC236}">
                <a16:creationId xmlns:a16="http://schemas.microsoft.com/office/drawing/2014/main" id="{F5738692-69F9-5436-672A-724D25F1F99F}"/>
              </a:ext>
            </a:extLst>
          </p:cNvPr>
          <p:cNvSpPr txBox="1"/>
          <p:nvPr/>
        </p:nvSpPr>
        <p:spPr>
          <a:xfrm>
            <a:off x="1295400" y="8928000"/>
            <a:ext cx="12954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10</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6" name="CuadroTexto 1">
            <a:extLst>
              <a:ext uri="{FF2B5EF4-FFF2-40B4-BE49-F238E27FC236}">
                <a16:creationId xmlns:a16="http://schemas.microsoft.com/office/drawing/2014/main" id="{0CBC070C-F22E-8D05-06AE-0B8F4DD42213}"/>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2.Förändringsledning
</a:t>
            </a:r>
          </a:p>
        </p:txBody>
      </p:sp>
      <p:sp>
        <p:nvSpPr>
          <p:cNvPr id="7" name="CuadroTexto 2">
            <a:extLst>
              <a:ext uri="{FF2B5EF4-FFF2-40B4-BE49-F238E27FC236}">
                <a16:creationId xmlns:a16="http://schemas.microsoft.com/office/drawing/2014/main" id="{9F09AAE7-1119-B471-2D37-22CFDE484CA2}"/>
              </a:ext>
            </a:extLst>
          </p:cNvPr>
          <p:cNvSpPr txBox="1"/>
          <p:nvPr/>
        </p:nvSpPr>
        <p:spPr>
          <a:xfrm>
            <a:off x="1295400" y="2304000"/>
            <a:ext cx="15840000" cy="523220"/>
          </a:xfrm>
          <a:prstGeom prst="rect">
            <a:avLst/>
          </a:prstGeom>
          <a:noFill/>
        </p:spPr>
        <p:txBody>
          <a:bodyPr wrap="square" rtlCol="0">
            <a:noAutofit/>
          </a:bodyPr>
          <a:lstStyle/>
          <a:p>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2.1 Definition</a:t>
            </a:r>
          </a:p>
          <a:p>
            <a:endPar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endParaRPr>
          </a:p>
          <a:p>
            <a:endPar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endParaRPr>
          </a:p>
        </p:txBody>
      </p:sp>
      <p:sp>
        <p:nvSpPr>
          <p:cNvPr id="8" name="Textfeld 7">
            <a:extLst>
              <a:ext uri="{FF2B5EF4-FFF2-40B4-BE49-F238E27FC236}">
                <a16:creationId xmlns:a16="http://schemas.microsoft.com/office/drawing/2014/main" id="{09CC7A1D-25A9-496A-6E0B-8FAB7619D9AF}"/>
              </a:ext>
            </a:extLst>
          </p:cNvPr>
          <p:cNvSpPr txBox="1"/>
          <p:nvPr/>
        </p:nvSpPr>
        <p:spPr>
          <a:xfrm>
            <a:off x="1296000" y="3384000"/>
            <a:ext cx="8460000" cy="430887"/>
          </a:xfrm>
          <a:prstGeom prst="rect">
            <a:avLst/>
          </a:prstGeom>
          <a:noFill/>
        </p:spPr>
        <p:txBody>
          <a:bodyPr wrap="square">
            <a:noAutofit/>
          </a:bodyPr>
          <a:lstStyle/>
          <a:p>
            <a:pPr marL="542925" indent="-542925">
              <a:spcAft>
                <a:spcPts val="1800"/>
              </a:spcAft>
              <a:buSzPct val="130000"/>
              <a:buBlip>
                <a:blip r:embed="rId3"/>
              </a:buBlip>
            </a:pPr>
            <a:r>
              <a:rPr lang="sv-SE" sz="2400" dirty="0">
                <a:latin typeface="Helvetica Neue" panose="020B0604020202020204"/>
                <a:ea typeface="Microsoft Sans Serif" panose="020B0604020202020204" pitchFamily="34" charset="0"/>
                <a:cs typeface="Microsoft Sans Serif" panose="020B0604020202020204" pitchFamily="34" charset="0"/>
              </a:rPr>
              <a:t>Förändringsledningsprocessen innebär att förbereda individer och organisationer för organisatoriska förändringar, vilket kan inkludera antagandet av ny teknik, förändringar i efterfrågan på marknaden, svar på konkurrens, planering av företagssuccession och sammanslagningar, som exempel.</a:t>
            </a: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marL="542925" indent="-542925">
              <a:spcAft>
                <a:spcPts val="1800"/>
              </a:spcAft>
              <a:buSzPct val="130000"/>
              <a:buBlip>
                <a:blip r:embed="rId3"/>
              </a:buBlip>
            </a:pP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marL="542925" indent="-542925">
              <a:spcAft>
                <a:spcPts val="1800"/>
              </a:spcAft>
              <a:buSzPct val="130000"/>
              <a:buBlip>
                <a:blip r:embed="rId3"/>
              </a:buBlip>
            </a:pPr>
            <a:r>
              <a:rPr lang="sv-SE" sz="2400" dirty="0">
                <a:latin typeface="Helvetica Neue" panose="020B0604020202020204"/>
                <a:ea typeface="Microsoft Sans Serif" panose="020B0604020202020204" pitchFamily="34" charset="0"/>
                <a:cs typeface="Microsoft Sans Serif" panose="020B0604020202020204" pitchFamily="34" charset="0"/>
              </a:rPr>
              <a:t>Det är en av de viktigaste ledningsprinciperna som täcker hur man förbereder alla för stora förändringar i ett företag. Processen hjälper företag att nå långsiktiga syften och mål med minimal störning av organisationens personal och verksamhet.</a:t>
            </a: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marL="542925" indent="-542925">
              <a:spcAft>
                <a:spcPts val="1800"/>
              </a:spcAft>
              <a:buSzPct val="130000"/>
              <a:buBlip>
                <a:blip r:embed="rId3"/>
              </a:buBlip>
            </a:pPr>
            <a:endParaRPr lang="en-US" sz="2400" dirty="0">
              <a:latin typeface="Helvetica Neue" panose="020B0604020202020204"/>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221605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1E2D339-E702-D386-1EB6-0CD6F5317270}"/>
              </a:ext>
            </a:extLst>
          </p:cNvPr>
          <p:cNvSpPr txBox="1"/>
          <p:nvPr/>
        </p:nvSpPr>
        <p:spPr>
          <a:xfrm>
            <a:off x="1296000" y="3384000"/>
            <a:ext cx="7308000" cy="4678204"/>
          </a:xfrm>
          <a:prstGeom prst="rect">
            <a:avLst/>
          </a:prstGeom>
          <a:noFill/>
        </p:spPr>
        <p:txBody>
          <a:bodyPr wrap="square" rtlCol="0">
            <a:noAutofit/>
          </a:bodyPr>
          <a:lstStyle/>
          <a:p>
            <a:pPr>
              <a:spcAft>
                <a:spcPts val="1200"/>
              </a:spcAft>
            </a:pPr>
            <a:r>
              <a:rPr lang="sv-SE" sz="2200" dirty="0">
                <a:latin typeface="Helvetica Neue" panose="020B0604020202020204"/>
                <a:ea typeface="Microsoft Sans Serif" panose="020B0604020202020204" pitchFamily="34" charset="0"/>
                <a:cs typeface="Microsoft Sans Serif" panose="020B0604020202020204" pitchFamily="34" charset="0"/>
              </a:rPr>
              <a:t>Att genomföra organisationsförändringar är obekvämt och svårt och vi vet alla vad som sägs om förändring:
</a:t>
            </a: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algn="ctr">
              <a:spcAft>
                <a:spcPts val="1200"/>
              </a:spcAft>
              <a:tabLst>
                <a:tab pos="0" algn="l"/>
              </a:tabLst>
            </a:pPr>
            <a:r>
              <a:rPr lang="sv-SE" sz="2400" i="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	– Det är den enda konstanten i livet. Att inse att detta är sant är den enkla delen. Att acceptera förändring, särskilt när det stör vårt sätt att arbeta eller hur vi lever våra liv, är ett helt annat bollspel.
</a:t>
            </a: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a:spcAft>
                <a:spcPts val="1200"/>
              </a:spcAft>
            </a:pPr>
            <a:r>
              <a:rPr lang="sv-SE" sz="2400" dirty="0">
                <a:latin typeface="Helvetica Neue" panose="020B0604020202020204"/>
                <a:ea typeface="Microsoft Sans Serif" panose="020B0604020202020204" pitchFamily="34" charset="0"/>
                <a:cs typeface="Microsoft Sans Serif" panose="020B0604020202020204" pitchFamily="34" charset="0"/>
              </a:rPr>
              <a:t>Det betyder dock inte att det är okej (eller fördelaktigt) att tvinga förändring på dina anställda, oavsett hur stort behovet är. När förändring är ovälkommen eller införs utan ingress kommer människor att motstå den.
</a:t>
            </a:r>
            <a:endParaRPr lang="en-US" sz="2400" dirty="0">
              <a:latin typeface="Helvetica Neue" panose="020B0604020202020204"/>
              <a:ea typeface="Microsoft Sans Serif" panose="020B0604020202020204" pitchFamily="34" charset="0"/>
              <a:cs typeface="Microsoft Sans Serif" panose="020B0604020202020204" pitchFamily="34" charset="0"/>
            </a:endParaRPr>
          </a:p>
        </p:txBody>
      </p:sp>
      <p:pic>
        <p:nvPicPr>
          <p:cNvPr id="7" name="Grafik 6">
            <a:extLst>
              <a:ext uri="{FF2B5EF4-FFF2-40B4-BE49-F238E27FC236}">
                <a16:creationId xmlns:a16="http://schemas.microsoft.com/office/drawing/2014/main" id="{4BA8E19E-B540-6FC0-C5C6-8AE545AEE8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61420">
            <a:off x="8448534" y="6025670"/>
            <a:ext cx="2428531" cy="1341830"/>
          </a:xfrm>
          <a:prstGeom prst="rect">
            <a:avLst/>
          </a:prstGeom>
        </p:spPr>
      </p:pic>
      <p:sp>
        <p:nvSpPr>
          <p:cNvPr id="8" name="CuadroTexto 3">
            <a:extLst>
              <a:ext uri="{FF2B5EF4-FFF2-40B4-BE49-F238E27FC236}">
                <a16:creationId xmlns:a16="http://schemas.microsoft.com/office/drawing/2014/main" id="{8893304C-1DD1-EA2B-DAAA-3DE3F4A3427B}"/>
              </a:ext>
            </a:extLst>
          </p:cNvPr>
          <p:cNvSpPr txBox="1"/>
          <p:nvPr/>
        </p:nvSpPr>
        <p:spPr>
          <a:xfrm>
            <a:off x="11012996" y="5768379"/>
            <a:ext cx="5616000" cy="2123658"/>
          </a:xfrm>
          <a:prstGeom prst="rect">
            <a:avLst/>
          </a:prstGeom>
          <a:noFill/>
        </p:spPr>
        <p:txBody>
          <a:bodyPr wrap="square" rtlCol="0">
            <a:noAutofit/>
          </a:bodyPr>
          <a:lstStyle/>
          <a:p>
            <a:pPr>
              <a:spcAft>
                <a:spcPts val="1200"/>
              </a:spcAft>
            </a:pPr>
            <a:r>
              <a:rPr lang="sv-SE" sz="2400" b="1" dirty="0">
                <a:latin typeface="Helvetica Neue" panose="020B0604020202020204"/>
                <a:ea typeface="Microsoft Sans Serif" panose="020B0604020202020204" pitchFamily="34" charset="0"/>
                <a:cs typeface="Microsoft Sans Serif" panose="020B0604020202020204" pitchFamily="34" charset="0"/>
              </a:rPr>
              <a:t>Förändringsledningsmodeller är ramverk som vägleder organisationer när de navigerar och hanterar förändringar på arbetsplatsen</a:t>
            </a:r>
            <a:r>
              <a:rPr lang="en-US" sz="2400" dirty="0">
                <a:latin typeface="Helvetica Neue" panose="020B0604020202020204"/>
                <a:ea typeface="Microsoft Sans Serif" panose="020B0604020202020204" pitchFamily="34" charset="0"/>
                <a:cs typeface="Microsoft Sans Serif" panose="020B0604020202020204" pitchFamily="34" charset="0"/>
              </a:rPr>
              <a:t>. </a:t>
            </a:r>
            <a:r>
              <a:rPr lang="sv-SE" sz="2400" dirty="0">
                <a:latin typeface="Helvetica Neue" panose="020B0604020202020204"/>
                <a:ea typeface="Microsoft Sans Serif" panose="020B0604020202020204" pitchFamily="34" charset="0"/>
                <a:cs typeface="Microsoft Sans Serif" panose="020B0604020202020204" pitchFamily="34" charset="0"/>
              </a:rPr>
              <a:t>Många modeller finns, men följande är bland de mest populära:</a:t>
            </a:r>
            <a:endParaRPr lang="en-US" sz="2400" dirty="0">
              <a:latin typeface="Helvetica Neue" panose="020B0604020202020204"/>
              <a:ea typeface="Microsoft Sans Serif" panose="020B0604020202020204" pitchFamily="34" charset="0"/>
              <a:cs typeface="Microsoft Sans Serif" panose="020B0604020202020204" pitchFamily="34" charset="0"/>
            </a:endParaRPr>
          </a:p>
        </p:txBody>
      </p:sp>
      <p:pic>
        <p:nvPicPr>
          <p:cNvPr id="10" name="Grafik 9">
            <a:extLst>
              <a:ext uri="{FF2B5EF4-FFF2-40B4-BE49-F238E27FC236}">
                <a16:creationId xmlns:a16="http://schemas.microsoft.com/office/drawing/2014/main" id="{212F4814-3312-1540-0D51-9F3A836F60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20600" y="2123102"/>
            <a:ext cx="1980000" cy="3600000"/>
          </a:xfrm>
          <a:prstGeom prst="rect">
            <a:avLst/>
          </a:prstGeom>
          <a:effectLst>
            <a:outerShdw blurRad="50800" dist="38100" dir="2700000" algn="tl" rotWithShape="0">
              <a:prstClr val="black">
                <a:alpha val="40000"/>
              </a:prstClr>
            </a:outerShdw>
          </a:effectLst>
        </p:spPr>
      </p:pic>
      <p:sp>
        <p:nvSpPr>
          <p:cNvPr id="5" name="Textfeld 4">
            <a:extLst>
              <a:ext uri="{FF2B5EF4-FFF2-40B4-BE49-F238E27FC236}">
                <a16:creationId xmlns:a16="http://schemas.microsoft.com/office/drawing/2014/main" id="{269D8F0D-DE00-C9AC-3279-FBD5A6FD63F6}"/>
              </a:ext>
            </a:extLst>
          </p:cNvPr>
          <p:cNvSpPr txBox="1"/>
          <p:nvPr/>
        </p:nvSpPr>
        <p:spPr>
          <a:xfrm>
            <a:off x="1295400" y="8928000"/>
            <a:ext cx="12954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11</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6" name="CuadroTexto 1">
            <a:extLst>
              <a:ext uri="{FF2B5EF4-FFF2-40B4-BE49-F238E27FC236}">
                <a16:creationId xmlns:a16="http://schemas.microsoft.com/office/drawing/2014/main" id="{62664030-792F-2BDD-27E1-E85E766ACC9E}"/>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2.Förändringsledning
</a:t>
            </a:r>
          </a:p>
        </p:txBody>
      </p:sp>
      <p:sp>
        <p:nvSpPr>
          <p:cNvPr id="9" name="CuadroTexto 2">
            <a:extLst>
              <a:ext uri="{FF2B5EF4-FFF2-40B4-BE49-F238E27FC236}">
                <a16:creationId xmlns:a16="http://schemas.microsoft.com/office/drawing/2014/main" id="{3DEE63D7-6134-7C99-5CA6-5DADFA368BAA}"/>
              </a:ext>
            </a:extLst>
          </p:cNvPr>
          <p:cNvSpPr txBox="1"/>
          <p:nvPr/>
        </p:nvSpPr>
        <p:spPr>
          <a:xfrm>
            <a:off x="1295400" y="2304000"/>
            <a:ext cx="15840000" cy="523220"/>
          </a:xfrm>
          <a:prstGeom prst="rect">
            <a:avLst/>
          </a:prstGeom>
          <a:noFill/>
        </p:spPr>
        <p:txBody>
          <a:bodyPr wrap="square" rtlCol="0">
            <a:noAutofit/>
          </a:bodyPr>
          <a:lstStyle/>
          <a:p>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2.2 </a:t>
            </a:r>
            <a:r>
              <a:rPr lang="en-US" sz="2800" b="1" dirty="0" err="1">
                <a:solidFill>
                  <a:srgbClr val="AED633"/>
                </a:solidFill>
                <a:latin typeface="Helvetica Neue" panose="020B0604020202020204"/>
                <a:ea typeface="Microsoft Sans Serif" panose="020B0604020202020204" pitchFamily="34" charset="0"/>
                <a:cs typeface="Microsoft Sans Serif" panose="020B0604020202020204" pitchFamily="34" charset="0"/>
              </a:rPr>
              <a:t>Modeller</a:t>
            </a:r>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 för </a:t>
            </a:r>
            <a:r>
              <a:rPr lang="en-US" sz="2800" b="1" dirty="0" err="1">
                <a:solidFill>
                  <a:srgbClr val="AED633"/>
                </a:solidFill>
                <a:latin typeface="Helvetica Neue" panose="020B0604020202020204"/>
                <a:ea typeface="Microsoft Sans Serif" panose="020B0604020202020204" pitchFamily="34" charset="0"/>
                <a:cs typeface="Microsoft Sans Serif" panose="020B0604020202020204" pitchFamily="34" charset="0"/>
              </a:rPr>
              <a:t>förändringsledning</a:t>
            </a:r>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
</a:t>
            </a:r>
          </a:p>
          <a:p>
            <a:endPar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427144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A4D055-76E7-A0A4-E559-28C375DACDD5}"/>
              </a:ext>
            </a:extLst>
          </p:cNvPr>
          <p:cNvSpPr txBox="1"/>
          <p:nvPr/>
        </p:nvSpPr>
        <p:spPr>
          <a:xfrm>
            <a:off x="1295400" y="3384000"/>
            <a:ext cx="6629400" cy="523220"/>
          </a:xfrm>
          <a:prstGeom prst="rect">
            <a:avLst/>
          </a:prstGeom>
          <a:noFill/>
        </p:spPr>
        <p:txBody>
          <a:bodyPr wrap="square" rtlCol="0">
            <a:noAutofit/>
          </a:bodyPr>
          <a:lstStyle/>
          <a:p>
            <a:r>
              <a:rPr lang="en-US" sz="2800" b="1">
                <a:solidFill>
                  <a:srgbClr val="4D94B7"/>
                </a:solidFill>
                <a:latin typeface="Helvetica Neue" panose="020B0604020202020204"/>
                <a:ea typeface="Microsoft Sans Serif" panose="020B0604020202020204" pitchFamily="34" charset="0"/>
                <a:cs typeface="Microsoft Sans Serif" panose="020B0604020202020204" pitchFamily="34" charset="0"/>
              </a:rPr>
              <a:t>Modell 1: Lewins förändringsteori
</a:t>
            </a:r>
            <a:endParaRPr lang="en-US" sz="2800" b="1" dirty="0">
              <a:solidFill>
                <a:srgbClr val="4D94B7"/>
              </a:solidFill>
              <a:latin typeface="Helvetica Neue" panose="020B0604020202020204"/>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1E2D339-E702-D386-1EB6-0CD6F5317270}"/>
              </a:ext>
            </a:extLst>
          </p:cNvPr>
          <p:cNvSpPr txBox="1"/>
          <p:nvPr/>
        </p:nvSpPr>
        <p:spPr>
          <a:xfrm>
            <a:off x="1296000" y="3852000"/>
            <a:ext cx="15840000" cy="756000"/>
          </a:xfrm>
          <a:prstGeom prst="rect">
            <a:avLst/>
          </a:prstGeom>
          <a:noFill/>
        </p:spPr>
        <p:txBody>
          <a:bodyPr wrap="square" rtlCol="0">
            <a:noAutofit/>
          </a:bodyPr>
          <a:lstStyle/>
          <a:p>
            <a:pPr algn="ctr">
              <a:spcAft>
                <a:spcPts val="1200"/>
              </a:spcAft>
            </a:pPr>
            <a:r>
              <a:rPr lang="sv-SE" sz="2200" dirty="0">
                <a:latin typeface="Helvetica Neue" panose="020B0604020202020204"/>
                <a:ea typeface="Microsoft Sans Serif" panose="020B0604020202020204" pitchFamily="34" charset="0"/>
                <a:cs typeface="Microsoft Sans Serif" panose="020B0604020202020204" pitchFamily="34" charset="0"/>
              </a:rPr>
              <a:t>Denna organisationsförändringshanteringsteori utvecklades av den amerikanska socialpsykologen Kurt Lewin och följer en enkel och praktisk trestegsprocess för att hantera förändringar i allmänhet.
</a:t>
            </a:r>
            <a:endParaRPr lang="en-US" sz="2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9" name="Textfeld 8">
            <a:extLst>
              <a:ext uri="{FF2B5EF4-FFF2-40B4-BE49-F238E27FC236}">
                <a16:creationId xmlns:a16="http://schemas.microsoft.com/office/drawing/2014/main" id="{660E6D11-85B9-6E85-4CA6-730B3FD0A6BF}"/>
              </a:ext>
            </a:extLst>
          </p:cNvPr>
          <p:cNvSpPr txBox="1"/>
          <p:nvPr/>
        </p:nvSpPr>
        <p:spPr>
          <a:xfrm>
            <a:off x="8928000" y="8928000"/>
            <a:ext cx="8280000" cy="252000"/>
          </a:xfrm>
          <a:prstGeom prst="rect">
            <a:avLst/>
          </a:prstGeom>
          <a:noFill/>
        </p:spPr>
        <p:txBody>
          <a:bodyPr wrap="square">
            <a:noAutofit/>
          </a:bodyPr>
          <a:lstStyle/>
          <a:p>
            <a:r>
              <a:rPr lang="en-US" sz="1200" dirty="0">
                <a:latin typeface="Helvetica Neue" panose="020B0604020202020204"/>
              </a:rPr>
              <a:t>Picture Source: https://online.visual-paradigm.com/de/diagrams/templates/lewins-change-model/lewins-3-stage-model/</a:t>
            </a:r>
          </a:p>
        </p:txBody>
      </p:sp>
      <p:sp>
        <p:nvSpPr>
          <p:cNvPr id="5" name="Textfeld 4">
            <a:extLst>
              <a:ext uri="{FF2B5EF4-FFF2-40B4-BE49-F238E27FC236}">
                <a16:creationId xmlns:a16="http://schemas.microsoft.com/office/drawing/2014/main" id="{8D7B4A48-14A8-2C1A-BF69-4365F87FF0CA}"/>
              </a:ext>
            </a:extLst>
          </p:cNvPr>
          <p:cNvSpPr txBox="1"/>
          <p:nvPr/>
        </p:nvSpPr>
        <p:spPr>
          <a:xfrm>
            <a:off x="1295400" y="8928000"/>
            <a:ext cx="12954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11</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7" name="CuadroTexto 1">
            <a:extLst>
              <a:ext uri="{FF2B5EF4-FFF2-40B4-BE49-F238E27FC236}">
                <a16:creationId xmlns:a16="http://schemas.microsoft.com/office/drawing/2014/main" id="{518379E3-DBC8-6D66-A7E7-3C27E25EA849}"/>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2.Förändringsledning
</a:t>
            </a:r>
          </a:p>
        </p:txBody>
      </p:sp>
      <p:sp>
        <p:nvSpPr>
          <p:cNvPr id="8" name="CuadroTexto 2">
            <a:extLst>
              <a:ext uri="{FF2B5EF4-FFF2-40B4-BE49-F238E27FC236}">
                <a16:creationId xmlns:a16="http://schemas.microsoft.com/office/drawing/2014/main" id="{3D6E9C8A-A1BF-7B20-75BA-7BFE34326EA0}"/>
              </a:ext>
            </a:extLst>
          </p:cNvPr>
          <p:cNvSpPr txBox="1"/>
          <p:nvPr/>
        </p:nvSpPr>
        <p:spPr>
          <a:xfrm>
            <a:off x="1295400" y="2304000"/>
            <a:ext cx="15840000" cy="523220"/>
          </a:xfrm>
          <a:prstGeom prst="rect">
            <a:avLst/>
          </a:prstGeom>
          <a:noFill/>
        </p:spPr>
        <p:txBody>
          <a:bodyPr wrap="square" rtlCol="0">
            <a:noAutofit/>
          </a:bodyPr>
          <a:lstStyle/>
          <a:p>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2.2 </a:t>
            </a:r>
            <a:r>
              <a:rPr lang="en-US" sz="2800" b="1" dirty="0" err="1">
                <a:solidFill>
                  <a:srgbClr val="AED633"/>
                </a:solidFill>
                <a:latin typeface="Helvetica Neue" panose="020B0604020202020204"/>
                <a:ea typeface="Microsoft Sans Serif" panose="020B0604020202020204" pitchFamily="34" charset="0"/>
                <a:cs typeface="Microsoft Sans Serif" panose="020B0604020202020204" pitchFamily="34" charset="0"/>
              </a:rPr>
              <a:t>Modeller</a:t>
            </a:r>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 för </a:t>
            </a:r>
            <a:r>
              <a:rPr lang="en-US" sz="2800" b="1" dirty="0" err="1">
                <a:solidFill>
                  <a:srgbClr val="AED633"/>
                </a:solidFill>
                <a:latin typeface="Helvetica Neue" panose="020B0604020202020204"/>
                <a:ea typeface="Microsoft Sans Serif" panose="020B0604020202020204" pitchFamily="34" charset="0"/>
                <a:cs typeface="Microsoft Sans Serif" panose="020B0604020202020204" pitchFamily="34" charset="0"/>
              </a:rPr>
              <a:t>förändringsledning</a:t>
            </a:r>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
</a:t>
            </a:r>
          </a:p>
          <a:p>
            <a:endPar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endParaRPr>
          </a:p>
          <a:p>
            <a:endPar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endParaRPr>
          </a:p>
        </p:txBody>
      </p:sp>
      <p:sp>
        <p:nvSpPr>
          <p:cNvPr id="12" name="Pfeil: eingekerbt nach rechts 11">
            <a:extLst>
              <a:ext uri="{FF2B5EF4-FFF2-40B4-BE49-F238E27FC236}">
                <a16:creationId xmlns:a16="http://schemas.microsoft.com/office/drawing/2014/main" id="{13B1388C-7719-3ABD-4405-8EBD4C4F622C}"/>
              </a:ext>
            </a:extLst>
          </p:cNvPr>
          <p:cNvSpPr/>
          <p:nvPr/>
        </p:nvSpPr>
        <p:spPr>
          <a:xfrm>
            <a:off x="6912000" y="4752000"/>
            <a:ext cx="4626000" cy="828000"/>
          </a:xfrm>
          <a:prstGeom prst="notchedRightArrow">
            <a:avLst>
              <a:gd name="adj1" fmla="val 100000"/>
              <a:gd name="adj2" fmla="val 50000"/>
            </a:avLst>
          </a:prstGeom>
          <a:solidFill>
            <a:srgbClr val="4EC5A5"/>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err="1">
                <a:latin typeface="Helvetica neue" panose="020B0604020202020204"/>
              </a:rPr>
              <a:t>Förändring</a:t>
            </a:r>
            <a:endParaRPr lang="en-US" sz="2400" b="1" dirty="0">
              <a:latin typeface="Helvetica neue" panose="020B0604020202020204"/>
            </a:endParaRPr>
          </a:p>
        </p:txBody>
      </p:sp>
      <p:sp>
        <p:nvSpPr>
          <p:cNvPr id="13" name="Pfeil: eingekerbt nach rechts 12">
            <a:extLst>
              <a:ext uri="{FF2B5EF4-FFF2-40B4-BE49-F238E27FC236}">
                <a16:creationId xmlns:a16="http://schemas.microsoft.com/office/drawing/2014/main" id="{BEA97168-8B0E-1465-6B7F-4F12F9B6BB48}"/>
              </a:ext>
            </a:extLst>
          </p:cNvPr>
          <p:cNvSpPr/>
          <p:nvPr/>
        </p:nvSpPr>
        <p:spPr>
          <a:xfrm>
            <a:off x="11304000" y="4752000"/>
            <a:ext cx="4626000" cy="828000"/>
          </a:xfrm>
          <a:prstGeom prst="notchedRightArrow">
            <a:avLst>
              <a:gd name="adj1" fmla="val 100000"/>
              <a:gd name="adj2" fmla="val 50000"/>
            </a:avLst>
          </a:prstGeom>
          <a:solidFill>
            <a:srgbClr val="34558B"/>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err="1">
                <a:latin typeface="Helvetica neue" panose="020B0604020202020204"/>
              </a:rPr>
              <a:t>Återfrysning</a:t>
            </a:r>
            <a:endParaRPr lang="en-US" sz="2400" b="1" dirty="0">
              <a:latin typeface="Helvetica neue" panose="020B0604020202020204"/>
            </a:endParaRPr>
          </a:p>
        </p:txBody>
      </p:sp>
      <p:sp>
        <p:nvSpPr>
          <p:cNvPr id="14" name="Rechteck 13">
            <a:extLst>
              <a:ext uri="{FF2B5EF4-FFF2-40B4-BE49-F238E27FC236}">
                <a16:creationId xmlns:a16="http://schemas.microsoft.com/office/drawing/2014/main" id="{DE2E3937-A97B-47EA-9930-D7F958192B52}"/>
              </a:ext>
            </a:extLst>
          </p:cNvPr>
          <p:cNvSpPr/>
          <p:nvPr/>
        </p:nvSpPr>
        <p:spPr>
          <a:xfrm>
            <a:off x="2520000" y="5580000"/>
            <a:ext cx="4212000" cy="3204000"/>
          </a:xfrm>
          <a:prstGeom prst="rect">
            <a:avLst/>
          </a:prstGeom>
          <a:solidFill>
            <a:srgbClr val="EFF0F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t"/>
          <a:lstStyle/>
          <a:p>
            <a:pPr marL="342900" indent="-342900">
              <a:spcAft>
                <a:spcPts val="600"/>
              </a:spcAft>
              <a:buFont typeface="+mj-lt"/>
              <a:buAutoNum type="arabicPeriod"/>
            </a:pPr>
            <a:r>
              <a:rPr lang="sv-SE" sz="2000" dirty="0">
                <a:solidFill>
                  <a:schemeClr val="tx1"/>
                </a:solidFill>
                <a:latin typeface="Helvetica neue" panose="020B0604020202020204"/>
              </a:rPr>
              <a:t>Inse behovet av förändring
Bestäm vad som behöver ändras
Uppmuntra ersättning av gamla beteenden och attityder
Se till att det finns ett starkt stöd från ledningen
Hantera och förstå tvivel och oro</a:t>
            </a:r>
            <a:endParaRPr lang="en-US" sz="2000" dirty="0">
              <a:solidFill>
                <a:schemeClr val="tx1"/>
              </a:solidFill>
              <a:latin typeface="Helvetica neue" panose="020B0604020202020204"/>
            </a:endParaRPr>
          </a:p>
        </p:txBody>
      </p:sp>
      <p:sp>
        <p:nvSpPr>
          <p:cNvPr id="15" name="Rechteck 14">
            <a:extLst>
              <a:ext uri="{FF2B5EF4-FFF2-40B4-BE49-F238E27FC236}">
                <a16:creationId xmlns:a16="http://schemas.microsoft.com/office/drawing/2014/main" id="{FE891440-6B88-0CF9-A051-474CE97986AD}"/>
              </a:ext>
            </a:extLst>
          </p:cNvPr>
          <p:cNvSpPr/>
          <p:nvPr/>
        </p:nvSpPr>
        <p:spPr>
          <a:xfrm>
            <a:off x="6912000" y="5580000"/>
            <a:ext cx="4212000" cy="3204000"/>
          </a:xfrm>
          <a:prstGeom prst="rect">
            <a:avLst/>
          </a:prstGeom>
          <a:solidFill>
            <a:srgbClr val="EFF0F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t"/>
          <a:lstStyle/>
          <a:p>
            <a:pPr marL="342900" indent="-342900">
              <a:spcAft>
                <a:spcPts val="600"/>
              </a:spcAft>
              <a:buFont typeface="+mj-lt"/>
              <a:buAutoNum type="arabicPeriod"/>
            </a:pPr>
            <a:r>
              <a:rPr lang="sv-SE" sz="2000" dirty="0">
                <a:solidFill>
                  <a:schemeClr val="tx1"/>
                </a:solidFill>
                <a:latin typeface="Helvetica neue" panose="020B0604020202020204"/>
              </a:rPr>
              <a:t>Planera ändringarna
Implementera ändringarna
Hjälp anställda att lära sig nya koncept eller synpunkter</a:t>
            </a:r>
            <a:endParaRPr lang="en-US" sz="2000" dirty="0">
              <a:solidFill>
                <a:schemeClr val="tx1"/>
              </a:solidFill>
              <a:latin typeface="Helvetica neue" panose="020B0604020202020204"/>
            </a:endParaRPr>
          </a:p>
        </p:txBody>
      </p:sp>
      <p:sp>
        <p:nvSpPr>
          <p:cNvPr id="16" name="Rechteck 15">
            <a:extLst>
              <a:ext uri="{FF2B5EF4-FFF2-40B4-BE49-F238E27FC236}">
                <a16:creationId xmlns:a16="http://schemas.microsoft.com/office/drawing/2014/main" id="{7D64DA08-79B7-834A-4494-9A7CF222E1DE}"/>
              </a:ext>
            </a:extLst>
          </p:cNvPr>
          <p:cNvSpPr/>
          <p:nvPr/>
        </p:nvSpPr>
        <p:spPr>
          <a:xfrm>
            <a:off x="11304000" y="5580000"/>
            <a:ext cx="4212000" cy="3204000"/>
          </a:xfrm>
          <a:prstGeom prst="rect">
            <a:avLst/>
          </a:prstGeom>
          <a:solidFill>
            <a:srgbClr val="EFF0F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t"/>
          <a:lstStyle/>
          <a:p>
            <a:pPr marL="342900" indent="-342900">
              <a:spcAft>
                <a:spcPts val="600"/>
              </a:spcAft>
              <a:buFont typeface="+mj-lt"/>
              <a:buAutoNum type="arabicPeriod"/>
            </a:pPr>
            <a:r>
              <a:rPr lang="sv-SE" sz="2000" dirty="0">
                <a:solidFill>
                  <a:schemeClr val="tx1"/>
                </a:solidFill>
                <a:latin typeface="Helvetica neue" panose="020B0604020202020204"/>
              </a:rPr>
              <a:t>Förändringar förstärks och stabiliseras
Integrera förändringar i det normala sättet att göra saker
Utveckla sätt att upprätthålla förändringen
Fira framgång</a:t>
            </a:r>
            <a:endParaRPr lang="en-US" sz="2000" dirty="0">
              <a:solidFill>
                <a:schemeClr val="tx1"/>
              </a:solidFill>
              <a:latin typeface="Helvetica neue" panose="020B0604020202020204"/>
            </a:endParaRPr>
          </a:p>
        </p:txBody>
      </p:sp>
      <p:sp>
        <p:nvSpPr>
          <p:cNvPr id="11" name="Pfeil: eingekerbt nach rechts 10">
            <a:extLst>
              <a:ext uri="{FF2B5EF4-FFF2-40B4-BE49-F238E27FC236}">
                <a16:creationId xmlns:a16="http://schemas.microsoft.com/office/drawing/2014/main" id="{CCC07664-B159-D816-8441-D504A3187B4F}"/>
              </a:ext>
            </a:extLst>
          </p:cNvPr>
          <p:cNvSpPr/>
          <p:nvPr/>
        </p:nvSpPr>
        <p:spPr>
          <a:xfrm>
            <a:off x="2520000" y="4752000"/>
            <a:ext cx="4626000" cy="828000"/>
          </a:xfrm>
          <a:prstGeom prst="notchedRightArrow">
            <a:avLst>
              <a:gd name="adj1" fmla="val 100000"/>
              <a:gd name="adj2" fmla="val 50000"/>
            </a:avLst>
          </a:prstGeom>
          <a:solidFill>
            <a:srgbClr val="FFAF1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err="1">
                <a:latin typeface="Helvetica neue" panose="020B0604020202020204"/>
              </a:rPr>
              <a:t>Avfrysning</a:t>
            </a:r>
            <a:endParaRPr lang="en-US" sz="2400" b="1" dirty="0">
              <a:latin typeface="Helvetica neue" panose="020B0604020202020204"/>
            </a:endParaRPr>
          </a:p>
        </p:txBody>
      </p:sp>
      <p:pic>
        <p:nvPicPr>
          <p:cNvPr id="17" name="Grafik 16">
            <a:extLst>
              <a:ext uri="{FF2B5EF4-FFF2-40B4-BE49-F238E27FC236}">
                <a16:creationId xmlns:a16="http://schemas.microsoft.com/office/drawing/2014/main" id="{57D72EE6-836D-53C8-1DD5-02830E96A86F}"/>
              </a:ext>
            </a:extLst>
          </p:cNvPr>
          <p:cNvPicPr>
            <a:picLocks noChangeAspect="1"/>
          </p:cNvPicPr>
          <p:nvPr/>
        </p:nvPicPr>
        <p:blipFill>
          <a:blip r:embed="rId2"/>
          <a:stretch>
            <a:fillRect/>
          </a:stretch>
        </p:blipFill>
        <p:spPr>
          <a:xfrm>
            <a:off x="3312000" y="4824000"/>
            <a:ext cx="542591" cy="682811"/>
          </a:xfrm>
          <a:prstGeom prst="rect">
            <a:avLst/>
          </a:prstGeom>
        </p:spPr>
      </p:pic>
      <p:pic>
        <p:nvPicPr>
          <p:cNvPr id="18" name="Grafik 17">
            <a:extLst>
              <a:ext uri="{FF2B5EF4-FFF2-40B4-BE49-F238E27FC236}">
                <a16:creationId xmlns:a16="http://schemas.microsoft.com/office/drawing/2014/main" id="{44CDB069-7091-A808-A9DF-B95397EB45CC}"/>
              </a:ext>
            </a:extLst>
          </p:cNvPr>
          <p:cNvPicPr>
            <a:picLocks noChangeAspect="1"/>
          </p:cNvPicPr>
          <p:nvPr/>
        </p:nvPicPr>
        <p:blipFill>
          <a:blip r:embed="rId3"/>
          <a:stretch>
            <a:fillRect/>
          </a:stretch>
        </p:blipFill>
        <p:spPr>
          <a:xfrm>
            <a:off x="7704000" y="4824000"/>
            <a:ext cx="536494" cy="682811"/>
          </a:xfrm>
          <a:prstGeom prst="rect">
            <a:avLst/>
          </a:prstGeom>
        </p:spPr>
      </p:pic>
      <p:pic>
        <p:nvPicPr>
          <p:cNvPr id="19" name="Grafik 18">
            <a:extLst>
              <a:ext uri="{FF2B5EF4-FFF2-40B4-BE49-F238E27FC236}">
                <a16:creationId xmlns:a16="http://schemas.microsoft.com/office/drawing/2014/main" id="{0A9693DB-7B37-BB4C-0B62-87A9444DF1E8}"/>
              </a:ext>
            </a:extLst>
          </p:cNvPr>
          <p:cNvPicPr>
            <a:picLocks noChangeAspect="1"/>
          </p:cNvPicPr>
          <p:nvPr/>
        </p:nvPicPr>
        <p:blipFill>
          <a:blip r:embed="rId4"/>
          <a:stretch>
            <a:fillRect/>
          </a:stretch>
        </p:blipFill>
        <p:spPr>
          <a:xfrm>
            <a:off x="12096000" y="4824000"/>
            <a:ext cx="573074" cy="682811"/>
          </a:xfrm>
          <a:prstGeom prst="rect">
            <a:avLst/>
          </a:prstGeom>
        </p:spPr>
      </p:pic>
    </p:spTree>
    <p:extLst>
      <p:ext uri="{BB962C8B-B14F-4D97-AF65-F5344CB8AC3E}">
        <p14:creationId xmlns:p14="http://schemas.microsoft.com/office/powerpoint/2010/main" val="805411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A4D055-76E7-A0A4-E559-28C375DACDD5}"/>
              </a:ext>
            </a:extLst>
          </p:cNvPr>
          <p:cNvSpPr txBox="1"/>
          <p:nvPr/>
        </p:nvSpPr>
        <p:spPr>
          <a:xfrm>
            <a:off x="1295400" y="3384000"/>
            <a:ext cx="6629400" cy="523220"/>
          </a:xfrm>
          <a:prstGeom prst="rect">
            <a:avLst/>
          </a:prstGeom>
          <a:noFill/>
        </p:spPr>
        <p:txBody>
          <a:bodyPr wrap="square" rtlCol="0">
            <a:noAutofit/>
          </a:bodyPr>
          <a:lstStyle/>
          <a:p>
            <a:r>
              <a:rPr lang="en-US" sz="2800" b="1">
                <a:solidFill>
                  <a:srgbClr val="4D94B7"/>
                </a:solidFill>
                <a:latin typeface="Helvetica Neue" panose="020B0604020202020204"/>
                <a:ea typeface="Microsoft Sans Serif" panose="020B0604020202020204" pitchFamily="34" charset="0"/>
                <a:cs typeface="Microsoft Sans Serif" panose="020B0604020202020204" pitchFamily="34" charset="0"/>
              </a:rPr>
              <a:t>Modell 1: Lewins förändringsteori
</a:t>
            </a:r>
            <a:endParaRPr lang="en-US" sz="2800" b="1" dirty="0">
              <a:solidFill>
                <a:srgbClr val="4D94B7"/>
              </a:solidFill>
              <a:latin typeface="Helvetica Neue" panose="020B0604020202020204"/>
              <a:ea typeface="Microsoft Sans Serif" panose="020B0604020202020204" pitchFamily="34" charset="0"/>
              <a:cs typeface="Microsoft Sans Serif" panose="020B0604020202020204" pitchFamily="34" charset="0"/>
            </a:endParaRPr>
          </a:p>
        </p:txBody>
      </p:sp>
      <p:sp>
        <p:nvSpPr>
          <p:cNvPr id="18" name="CuadroTexto 3">
            <a:extLst>
              <a:ext uri="{FF2B5EF4-FFF2-40B4-BE49-F238E27FC236}">
                <a16:creationId xmlns:a16="http://schemas.microsoft.com/office/drawing/2014/main" id="{BE66CDBD-D6F8-6CFF-E404-37E7540E2CAA}"/>
              </a:ext>
            </a:extLst>
          </p:cNvPr>
          <p:cNvSpPr txBox="1"/>
          <p:nvPr/>
        </p:nvSpPr>
        <p:spPr>
          <a:xfrm rot="20985544">
            <a:off x="12482045" y="4279280"/>
            <a:ext cx="4221193" cy="4292827"/>
          </a:xfrm>
          <a:prstGeom prst="foldedCorner">
            <a:avLst/>
          </a:prstGeom>
          <a:solidFill>
            <a:schemeClr val="bg1">
              <a:lumMod val="85000"/>
            </a:schemeClr>
          </a:solidFill>
          <a:ln>
            <a:solidFill>
              <a:schemeClr val="bg1"/>
            </a:solidFill>
          </a:ln>
        </p:spPr>
        <p:txBody>
          <a:bodyPr wrap="square" lIns="180000" tIns="180000" rIns="180000" bIns="180000" rtlCol="0">
            <a:noAutofit/>
          </a:bodyPr>
          <a:lstStyle/>
          <a:p>
            <a:pPr marL="0" marR="0" lvl="0" indent="0" algn="ctr" rtl="0">
              <a:spcBef>
                <a:spcPts val="0"/>
              </a:spcBef>
              <a:spcAft>
                <a:spcPts val="0"/>
              </a:spcAft>
              <a:buNone/>
            </a:pPr>
            <a:r>
              <a:rPr lang="en-US" sz="2400" b="1" dirty="0">
                <a:solidFill>
                  <a:schemeClr val="dk1"/>
                </a:solidFill>
                <a:latin typeface="Helvetica Neue" panose="020B0604020202020204"/>
                <a:ea typeface="Microsoft Sans Serif" panose="020B0604020202020204" pitchFamily="34" charset="0"/>
                <a:cs typeface="Microsoft Sans Serif" panose="020B0604020202020204" pitchFamily="34" charset="0"/>
                <a:sym typeface="Calibri"/>
              </a:rPr>
              <a:t>Recap</a:t>
            </a:r>
          </a:p>
          <a:p>
            <a:pPr algn="ctr"/>
            <a:endParaRPr lang="en-US" sz="2200" dirty="0">
              <a:latin typeface="Helvetica Neue" panose="020B0604020202020204"/>
            </a:endParaRPr>
          </a:p>
          <a:p>
            <a:pPr algn="ctr"/>
            <a:r>
              <a:rPr lang="sv-SE" sz="2200" dirty="0">
                <a:latin typeface="Helvetica Neue" panose="020B0604020202020204"/>
              </a:rPr>
              <a:t>Börja med en fördjupad undersökning för att tydligt förstå det aktuella tillståndet och varför "förändring" måste ske.
Lyssna på människors röster, deras tvivel och oro, förbli öppen och ta itu med dessa problem och styr och anpassa dem mot förändringen.
</a:t>
            </a:r>
            <a:endParaRPr lang="en-US" sz="2200" dirty="0">
              <a:latin typeface="Helvetica Neue" panose="020B0604020202020204"/>
            </a:endParaRPr>
          </a:p>
        </p:txBody>
      </p:sp>
      <p:pic>
        <p:nvPicPr>
          <p:cNvPr id="19" name="Grafik 18">
            <a:extLst>
              <a:ext uri="{FF2B5EF4-FFF2-40B4-BE49-F238E27FC236}">
                <a16:creationId xmlns:a16="http://schemas.microsoft.com/office/drawing/2014/main" id="{D399E31E-D031-CF42-EB87-8A9A83C339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2934" y="4122369"/>
            <a:ext cx="1600438" cy="1790700"/>
          </a:xfrm>
          <a:prstGeom prst="rect">
            <a:avLst/>
          </a:prstGeom>
        </p:spPr>
      </p:pic>
      <p:sp>
        <p:nvSpPr>
          <p:cNvPr id="9" name="Textfeld 8">
            <a:extLst>
              <a:ext uri="{FF2B5EF4-FFF2-40B4-BE49-F238E27FC236}">
                <a16:creationId xmlns:a16="http://schemas.microsoft.com/office/drawing/2014/main" id="{E1EE131A-68E5-8033-68BE-BF8006BBE16E}"/>
              </a:ext>
            </a:extLst>
          </p:cNvPr>
          <p:cNvSpPr txBox="1"/>
          <p:nvPr/>
        </p:nvSpPr>
        <p:spPr>
          <a:xfrm>
            <a:off x="1295400" y="8928000"/>
            <a:ext cx="17526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11, 12</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10" name="CuadroTexto 1">
            <a:extLst>
              <a:ext uri="{FF2B5EF4-FFF2-40B4-BE49-F238E27FC236}">
                <a16:creationId xmlns:a16="http://schemas.microsoft.com/office/drawing/2014/main" id="{40E228A5-AE54-800A-26C0-5C7E41131EB2}"/>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2.Förändringsledning
</a:t>
            </a:r>
          </a:p>
        </p:txBody>
      </p:sp>
      <p:sp>
        <p:nvSpPr>
          <p:cNvPr id="11" name="CuadroTexto 2">
            <a:extLst>
              <a:ext uri="{FF2B5EF4-FFF2-40B4-BE49-F238E27FC236}">
                <a16:creationId xmlns:a16="http://schemas.microsoft.com/office/drawing/2014/main" id="{177801E8-18EF-11B5-D009-903D931A62C8}"/>
              </a:ext>
            </a:extLst>
          </p:cNvPr>
          <p:cNvSpPr txBox="1"/>
          <p:nvPr/>
        </p:nvSpPr>
        <p:spPr>
          <a:xfrm>
            <a:off x="1295400" y="2304000"/>
            <a:ext cx="15840000" cy="523220"/>
          </a:xfrm>
          <a:prstGeom prst="rect">
            <a:avLst/>
          </a:prstGeom>
          <a:noFill/>
        </p:spPr>
        <p:txBody>
          <a:bodyPr wrap="square" rtlCol="0">
            <a:noAutofit/>
          </a:bodyPr>
          <a:lstStyle/>
          <a:p>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2.2 </a:t>
            </a:r>
            <a:r>
              <a:rPr lang="en-US" sz="2800" b="1" dirty="0" err="1">
                <a:solidFill>
                  <a:srgbClr val="AED633"/>
                </a:solidFill>
                <a:latin typeface="Helvetica Neue" panose="020B0604020202020204"/>
                <a:ea typeface="Microsoft Sans Serif" panose="020B0604020202020204" pitchFamily="34" charset="0"/>
                <a:cs typeface="Microsoft Sans Serif" panose="020B0604020202020204" pitchFamily="34" charset="0"/>
              </a:rPr>
              <a:t>Modeller</a:t>
            </a:r>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 för </a:t>
            </a:r>
            <a:r>
              <a:rPr lang="en-US" sz="2800" b="1" dirty="0" err="1">
                <a:solidFill>
                  <a:srgbClr val="AED633"/>
                </a:solidFill>
                <a:latin typeface="Helvetica Neue" panose="020B0604020202020204"/>
                <a:ea typeface="Microsoft Sans Serif" panose="020B0604020202020204" pitchFamily="34" charset="0"/>
                <a:cs typeface="Microsoft Sans Serif" panose="020B0604020202020204" pitchFamily="34" charset="0"/>
              </a:rPr>
              <a:t>förändringsledning</a:t>
            </a:r>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
</a:t>
            </a:r>
          </a:p>
          <a:p>
            <a:endPar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endParaRPr>
          </a:p>
        </p:txBody>
      </p:sp>
      <p:sp>
        <p:nvSpPr>
          <p:cNvPr id="12" name="Textfeld 11">
            <a:extLst>
              <a:ext uri="{FF2B5EF4-FFF2-40B4-BE49-F238E27FC236}">
                <a16:creationId xmlns:a16="http://schemas.microsoft.com/office/drawing/2014/main" id="{1B65F778-27F5-4922-A414-C55CA3FD513E}"/>
              </a:ext>
            </a:extLst>
          </p:cNvPr>
          <p:cNvSpPr txBox="1"/>
          <p:nvPr/>
        </p:nvSpPr>
        <p:spPr>
          <a:xfrm>
            <a:off x="1296000" y="3852000"/>
            <a:ext cx="9828000" cy="430887"/>
          </a:xfrm>
          <a:prstGeom prst="rect">
            <a:avLst/>
          </a:prstGeom>
          <a:noFill/>
        </p:spPr>
        <p:txBody>
          <a:bodyPr wrap="square">
            <a:noAutofit/>
          </a:bodyPr>
          <a:lstStyle/>
          <a:p>
            <a:pPr>
              <a:buSzPct val="130000"/>
            </a:pPr>
            <a:r>
              <a:rPr lang="en-US" sz="2400" dirty="0">
                <a:latin typeface="Helvetica Neue" panose="020B0604020202020204"/>
                <a:ea typeface="Microsoft Sans Serif" panose="020B0604020202020204" pitchFamily="34" charset="0"/>
                <a:cs typeface="Microsoft Sans Serif" panose="020B0604020202020204" pitchFamily="34" charset="0"/>
              </a:rPr>
              <a:t>Steg 1 – </a:t>
            </a:r>
            <a:r>
              <a:rPr lang="en-US" sz="2400" dirty="0" err="1">
                <a:latin typeface="Helvetica Neue" panose="020B0604020202020204"/>
                <a:ea typeface="Microsoft Sans Serif" panose="020B0604020202020204" pitchFamily="34" charset="0"/>
                <a:cs typeface="Microsoft Sans Serif" panose="020B0604020202020204" pitchFamily="34" charset="0"/>
              </a:rPr>
              <a:t>Avfrysning</a:t>
            </a: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a:buSzPct val="130000"/>
            </a:pP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marL="542925" indent="-542925">
              <a:spcAft>
                <a:spcPts val="1800"/>
              </a:spcAft>
              <a:buSzPct val="130000"/>
              <a:buBlip>
                <a:blip r:embed="rId3"/>
              </a:buBlip>
            </a:pPr>
            <a:r>
              <a:rPr lang="sv-SE" sz="2400" dirty="0">
                <a:latin typeface="Helvetica Neue" panose="020B0604020202020204"/>
                <a:ea typeface="Microsoft Sans Serif" panose="020B0604020202020204" pitchFamily="34" charset="0"/>
                <a:cs typeface="Microsoft Sans Serif" panose="020B0604020202020204" pitchFamily="34" charset="0"/>
              </a:rPr>
              <a:t>Innan du kan omforma en isbit till en sfär eller någon annan form måste den först smälta, med andra ord måste du avfrysa den. Många anställda gillar inte förändring. I detta skede av processen är ditt mål att förbereda dem för förändring.
Kommunicera hur gamla procedurer, strukturer och tankeprocesser hindrar företaget från att uppnå tillväxt, bli konkurrenskraftigt och upprätthålla lönsamhet.
Ju mer de förstår logiken bakom förändringen, desto mer vet de hur det gynnar dem, desto mer sannolikt är det att de samarbetar.</a:t>
            </a: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marL="542925" indent="-542925">
              <a:spcAft>
                <a:spcPts val="1800"/>
              </a:spcAft>
              <a:buSzPct val="130000"/>
              <a:buBlip>
                <a:blip r:embed="rId3"/>
              </a:buBlip>
            </a:pP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marL="542925" indent="-542925">
              <a:spcAft>
                <a:spcPts val="1800"/>
              </a:spcAft>
              <a:buSzPct val="130000"/>
              <a:buBlip>
                <a:blip r:embed="rId3"/>
              </a:buBlip>
            </a:pPr>
            <a:endParaRPr lang="en-US" sz="2400" dirty="0">
              <a:latin typeface="Helvetica Neue" panose="020B0604020202020204"/>
              <a:ea typeface="Microsoft Sans Serif" panose="020B0604020202020204" pitchFamily="34" charset="0"/>
              <a:cs typeface="Microsoft Sans Serif" panose="020B0604020202020204" pitchFamily="34" charset="0"/>
            </a:endParaRPr>
          </a:p>
        </p:txBody>
      </p:sp>
      <p:pic>
        <p:nvPicPr>
          <p:cNvPr id="2" name="Grafik 1">
            <a:extLst>
              <a:ext uri="{FF2B5EF4-FFF2-40B4-BE49-F238E27FC236}">
                <a16:creationId xmlns:a16="http://schemas.microsoft.com/office/drawing/2014/main" id="{B2416FDD-1292-130F-DE89-E62BAFDD97B7}"/>
              </a:ext>
            </a:extLst>
          </p:cNvPr>
          <p:cNvPicPr>
            <a:picLocks noChangeAspect="1"/>
          </p:cNvPicPr>
          <p:nvPr/>
        </p:nvPicPr>
        <p:blipFill>
          <a:blip r:embed="rId4"/>
          <a:stretch>
            <a:fillRect/>
          </a:stretch>
        </p:blipFill>
        <p:spPr>
          <a:xfrm>
            <a:off x="13550902" y="1486498"/>
            <a:ext cx="3603255" cy="1080000"/>
          </a:xfrm>
          <a:prstGeom prst="rect">
            <a:avLst/>
          </a:prstGeom>
        </p:spPr>
      </p:pic>
    </p:spTree>
    <p:extLst>
      <p:ext uri="{BB962C8B-B14F-4D97-AF65-F5344CB8AC3E}">
        <p14:creationId xmlns:p14="http://schemas.microsoft.com/office/powerpoint/2010/main" val="14786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A4D055-76E7-A0A4-E559-28C375DACDD5}"/>
              </a:ext>
            </a:extLst>
          </p:cNvPr>
          <p:cNvSpPr txBox="1"/>
          <p:nvPr/>
        </p:nvSpPr>
        <p:spPr>
          <a:xfrm>
            <a:off x="1295400" y="3384000"/>
            <a:ext cx="6629400" cy="523220"/>
          </a:xfrm>
          <a:prstGeom prst="rect">
            <a:avLst/>
          </a:prstGeom>
          <a:noFill/>
        </p:spPr>
        <p:txBody>
          <a:bodyPr wrap="square" rtlCol="0">
            <a:noAutofit/>
          </a:bodyPr>
          <a:lstStyle/>
          <a:p>
            <a:r>
              <a:rPr lang="en-US" sz="2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Modell 1: </a:t>
            </a:r>
            <a:r>
              <a:rPr lang="en-US" sz="2800" b="1" dirty="0" err="1">
                <a:solidFill>
                  <a:srgbClr val="4D94B7"/>
                </a:solidFill>
                <a:latin typeface="Helvetica Neue" panose="020B0604020202020204"/>
                <a:ea typeface="Microsoft Sans Serif" panose="020B0604020202020204" pitchFamily="34" charset="0"/>
                <a:cs typeface="Microsoft Sans Serif" panose="020B0604020202020204" pitchFamily="34" charset="0"/>
              </a:rPr>
              <a:t>Lewins</a:t>
            </a:r>
            <a:r>
              <a:rPr lang="en-US" sz="2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 </a:t>
            </a:r>
            <a:r>
              <a:rPr lang="en-US" sz="2800" b="1" dirty="0" err="1">
                <a:solidFill>
                  <a:srgbClr val="4D94B7"/>
                </a:solidFill>
                <a:latin typeface="Helvetica Neue" panose="020B0604020202020204"/>
                <a:ea typeface="Microsoft Sans Serif" panose="020B0604020202020204" pitchFamily="34" charset="0"/>
                <a:cs typeface="Microsoft Sans Serif" panose="020B0604020202020204" pitchFamily="34" charset="0"/>
              </a:rPr>
              <a:t>förändringsteori</a:t>
            </a:r>
            <a:r>
              <a:rPr lang="en-US" sz="2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
</a:t>
            </a:r>
          </a:p>
        </p:txBody>
      </p:sp>
      <p:sp>
        <p:nvSpPr>
          <p:cNvPr id="9" name="CuadroTexto 3">
            <a:extLst>
              <a:ext uri="{FF2B5EF4-FFF2-40B4-BE49-F238E27FC236}">
                <a16:creationId xmlns:a16="http://schemas.microsoft.com/office/drawing/2014/main" id="{49D85159-2CE1-7631-160B-58479CD91002}"/>
              </a:ext>
            </a:extLst>
          </p:cNvPr>
          <p:cNvSpPr txBox="1"/>
          <p:nvPr/>
        </p:nvSpPr>
        <p:spPr>
          <a:xfrm rot="20985544">
            <a:off x="12401636" y="4286486"/>
            <a:ext cx="4221193" cy="3388270"/>
          </a:xfrm>
          <a:prstGeom prst="foldedCorner">
            <a:avLst/>
          </a:prstGeom>
          <a:solidFill>
            <a:schemeClr val="bg1">
              <a:lumMod val="85000"/>
            </a:schemeClr>
          </a:solidFill>
          <a:ln>
            <a:solidFill>
              <a:schemeClr val="bg1"/>
            </a:solidFill>
          </a:ln>
        </p:spPr>
        <p:txBody>
          <a:bodyPr wrap="square" lIns="180000" tIns="180000" rIns="180000" bIns="180000" rtlCol="0">
            <a:noAutofit/>
          </a:bodyPr>
          <a:lstStyle/>
          <a:p>
            <a:pPr marL="0" marR="0" lvl="0" indent="0" algn="ctr" rtl="0">
              <a:spcBef>
                <a:spcPts val="0"/>
              </a:spcBef>
              <a:spcAft>
                <a:spcPts val="0"/>
              </a:spcAft>
              <a:buNone/>
            </a:pPr>
            <a:r>
              <a:rPr lang="en-US" sz="2400" b="1" dirty="0">
                <a:solidFill>
                  <a:schemeClr val="dk1"/>
                </a:solidFill>
                <a:latin typeface="Helvetica Neue" panose="020B0604020202020204"/>
                <a:ea typeface="Microsoft Sans Serif" panose="020B0604020202020204" pitchFamily="34" charset="0"/>
                <a:cs typeface="Microsoft Sans Serif" panose="020B0604020202020204" pitchFamily="34" charset="0"/>
                <a:sym typeface="Calibri"/>
              </a:rPr>
              <a:t>Recap</a:t>
            </a:r>
          </a:p>
          <a:p>
            <a:pPr algn="ctr"/>
            <a:endParaRPr lang="en-US" sz="2200" dirty="0">
              <a:latin typeface="Helvetica Neue" panose="020B0604020202020204"/>
            </a:endParaRPr>
          </a:p>
          <a:p>
            <a:pPr algn="ctr"/>
            <a:r>
              <a:rPr lang="sv-SE" sz="2200" dirty="0">
                <a:latin typeface="Helvetica Neue" panose="020B0604020202020204"/>
              </a:rPr>
              <a:t>Beskriv fördelarna med förändring, använd alla kanaler för att kommunicera effektivt och måla en visuell bild.
Generera och fira kortsiktiga vinster för att förstärka förändringen.
</a:t>
            </a:r>
            <a:endParaRPr lang="en-US" sz="2200" dirty="0">
              <a:latin typeface="Helvetica Neue" panose="020B0604020202020204"/>
            </a:endParaRPr>
          </a:p>
        </p:txBody>
      </p:sp>
      <p:pic>
        <p:nvPicPr>
          <p:cNvPr id="17" name="Grafik 16">
            <a:extLst>
              <a:ext uri="{FF2B5EF4-FFF2-40B4-BE49-F238E27FC236}">
                <a16:creationId xmlns:a16="http://schemas.microsoft.com/office/drawing/2014/main" id="{BB01FF8A-1194-1695-DF75-E1E52A0719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2934" y="4122369"/>
            <a:ext cx="1600438" cy="1790700"/>
          </a:xfrm>
          <a:prstGeom prst="rect">
            <a:avLst/>
          </a:prstGeom>
        </p:spPr>
      </p:pic>
      <p:sp>
        <p:nvSpPr>
          <p:cNvPr id="8" name="Textfeld 7">
            <a:extLst>
              <a:ext uri="{FF2B5EF4-FFF2-40B4-BE49-F238E27FC236}">
                <a16:creationId xmlns:a16="http://schemas.microsoft.com/office/drawing/2014/main" id="{9D841416-59AA-0A70-8058-6D422793914F}"/>
              </a:ext>
            </a:extLst>
          </p:cNvPr>
          <p:cNvSpPr txBox="1"/>
          <p:nvPr/>
        </p:nvSpPr>
        <p:spPr>
          <a:xfrm>
            <a:off x="1295400" y="8928000"/>
            <a:ext cx="17526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11, 12</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10" name="CuadroTexto 1">
            <a:extLst>
              <a:ext uri="{FF2B5EF4-FFF2-40B4-BE49-F238E27FC236}">
                <a16:creationId xmlns:a16="http://schemas.microsoft.com/office/drawing/2014/main" id="{4BDB3615-B761-0FCB-EBA4-2E83EEAFFFD4}"/>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2.Förändringsledning
</a:t>
            </a:r>
          </a:p>
        </p:txBody>
      </p:sp>
      <p:sp>
        <p:nvSpPr>
          <p:cNvPr id="11" name="CuadroTexto 2">
            <a:extLst>
              <a:ext uri="{FF2B5EF4-FFF2-40B4-BE49-F238E27FC236}">
                <a16:creationId xmlns:a16="http://schemas.microsoft.com/office/drawing/2014/main" id="{2ED41D1D-E58D-744B-472D-C22E729F573C}"/>
              </a:ext>
            </a:extLst>
          </p:cNvPr>
          <p:cNvSpPr txBox="1"/>
          <p:nvPr/>
        </p:nvSpPr>
        <p:spPr>
          <a:xfrm>
            <a:off x="1295400" y="2304000"/>
            <a:ext cx="15840000" cy="523220"/>
          </a:xfrm>
          <a:prstGeom prst="rect">
            <a:avLst/>
          </a:prstGeom>
          <a:noFill/>
        </p:spPr>
        <p:txBody>
          <a:bodyPr wrap="square" rtlCol="0">
            <a:noAutofit/>
          </a:bodyPr>
          <a:lstStyle/>
          <a:p>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2.2 </a:t>
            </a:r>
            <a:r>
              <a:rPr lang="en-US" sz="2800" b="1" dirty="0" err="1">
                <a:solidFill>
                  <a:srgbClr val="AED633"/>
                </a:solidFill>
                <a:latin typeface="Helvetica Neue" panose="020B0604020202020204"/>
                <a:ea typeface="Microsoft Sans Serif" panose="020B0604020202020204" pitchFamily="34" charset="0"/>
                <a:cs typeface="Microsoft Sans Serif" panose="020B0604020202020204" pitchFamily="34" charset="0"/>
              </a:rPr>
              <a:t>Modeller</a:t>
            </a:r>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 för </a:t>
            </a:r>
            <a:r>
              <a:rPr lang="en-US" sz="2800" b="1" dirty="0" err="1">
                <a:solidFill>
                  <a:srgbClr val="AED633"/>
                </a:solidFill>
                <a:latin typeface="Helvetica Neue" panose="020B0604020202020204"/>
                <a:ea typeface="Microsoft Sans Serif" panose="020B0604020202020204" pitchFamily="34" charset="0"/>
                <a:cs typeface="Microsoft Sans Serif" panose="020B0604020202020204" pitchFamily="34" charset="0"/>
              </a:rPr>
              <a:t>förändringsledning</a:t>
            </a:r>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
</a:t>
            </a:r>
          </a:p>
        </p:txBody>
      </p:sp>
      <p:sp>
        <p:nvSpPr>
          <p:cNvPr id="13" name="Textfeld 12">
            <a:extLst>
              <a:ext uri="{FF2B5EF4-FFF2-40B4-BE49-F238E27FC236}">
                <a16:creationId xmlns:a16="http://schemas.microsoft.com/office/drawing/2014/main" id="{8BAB1253-8456-DE8E-360E-F7A2B14DE3DC}"/>
              </a:ext>
            </a:extLst>
          </p:cNvPr>
          <p:cNvSpPr txBox="1"/>
          <p:nvPr/>
        </p:nvSpPr>
        <p:spPr>
          <a:xfrm>
            <a:off x="1296000" y="3852000"/>
            <a:ext cx="9828000" cy="430887"/>
          </a:xfrm>
          <a:prstGeom prst="rect">
            <a:avLst/>
          </a:prstGeom>
          <a:noFill/>
        </p:spPr>
        <p:txBody>
          <a:bodyPr wrap="square">
            <a:noAutofit/>
          </a:bodyPr>
          <a:lstStyle/>
          <a:p>
            <a:pPr>
              <a:buSzPct val="130000"/>
            </a:pPr>
            <a:r>
              <a:rPr lang="en-US" sz="2400" dirty="0">
                <a:latin typeface="Helvetica Neue" panose="020B0604020202020204"/>
                <a:ea typeface="Microsoft Sans Serif" panose="020B0604020202020204" pitchFamily="34" charset="0"/>
                <a:cs typeface="Microsoft Sans Serif" panose="020B0604020202020204" pitchFamily="34" charset="0"/>
              </a:rPr>
              <a:t>Step 2 – </a:t>
            </a:r>
            <a:r>
              <a:rPr lang="en-GB" sz="2400" dirty="0" err="1">
                <a:effectLst/>
                <a:latin typeface="Segoe UI Web (West European)"/>
              </a:rPr>
              <a:t>Förändring</a:t>
            </a: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a:buSzPct val="130000"/>
            </a:pP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marL="542925" indent="-542925">
              <a:spcAft>
                <a:spcPts val="1800"/>
              </a:spcAft>
              <a:buSzPct val="130000"/>
              <a:buBlip>
                <a:blip r:embed="rId3"/>
              </a:buBlip>
            </a:pPr>
            <a:r>
              <a:rPr lang="sv-SE" sz="2400" dirty="0">
                <a:latin typeface="Helvetica Neue" panose="020B0604020202020204"/>
                <a:ea typeface="Microsoft Sans Serif" panose="020B0604020202020204" pitchFamily="34" charset="0"/>
                <a:cs typeface="Microsoft Sans Serif" panose="020B0604020202020204" pitchFamily="34" charset="0"/>
              </a:rPr>
              <a:t>När människor ”avfrysts" från gamla övertygelser och system är de redo att gå vidare till nästa steg - den föränderliga, även kallad flytt- eller övergångsfasen. Det är då själva förändringsprocessen sker. Medarbetarna lär sig nya metoder och rutiner.
De antar nya sätt att tänka och bete sig. Eftersom detta steg är fullt av osäkerhet, rädsla, stress och oro är kommunikation och medarbetarstöd extremt viktigt.</a:t>
            </a:r>
            <a:endParaRPr lang="en-US" sz="2400" dirty="0">
              <a:latin typeface="Helvetica Neue" panose="020B0604020202020204"/>
              <a:ea typeface="Microsoft Sans Serif" panose="020B0604020202020204" pitchFamily="34" charset="0"/>
              <a:cs typeface="Microsoft Sans Serif" panose="020B0604020202020204" pitchFamily="34" charset="0"/>
            </a:endParaRPr>
          </a:p>
        </p:txBody>
      </p:sp>
      <p:pic>
        <p:nvPicPr>
          <p:cNvPr id="2" name="Grafik 1">
            <a:extLst>
              <a:ext uri="{FF2B5EF4-FFF2-40B4-BE49-F238E27FC236}">
                <a16:creationId xmlns:a16="http://schemas.microsoft.com/office/drawing/2014/main" id="{D3FB1D9A-E9EE-50ED-6E9F-1C5902E24959}"/>
              </a:ext>
            </a:extLst>
          </p:cNvPr>
          <p:cNvPicPr>
            <a:picLocks noChangeAspect="1"/>
          </p:cNvPicPr>
          <p:nvPr/>
        </p:nvPicPr>
        <p:blipFill>
          <a:blip r:embed="rId4"/>
          <a:stretch>
            <a:fillRect/>
          </a:stretch>
        </p:blipFill>
        <p:spPr>
          <a:xfrm>
            <a:off x="13550902" y="1486498"/>
            <a:ext cx="3603255" cy="1080000"/>
          </a:xfrm>
          <a:prstGeom prst="rect">
            <a:avLst/>
          </a:prstGeom>
        </p:spPr>
      </p:pic>
    </p:spTree>
    <p:extLst>
      <p:ext uri="{BB962C8B-B14F-4D97-AF65-F5344CB8AC3E}">
        <p14:creationId xmlns:p14="http://schemas.microsoft.com/office/powerpoint/2010/main" val="332771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085FDEA-229E-2F58-EDB2-FCDD0BF64AAD}"/>
              </a:ext>
            </a:extLst>
          </p:cNvPr>
          <p:cNvSpPr txBox="1"/>
          <p:nvPr/>
        </p:nvSpPr>
        <p:spPr>
          <a:xfrm>
            <a:off x="1296000" y="1548000"/>
            <a:ext cx="3361031"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Index</a:t>
            </a:r>
          </a:p>
        </p:txBody>
      </p:sp>
      <p:sp>
        <p:nvSpPr>
          <p:cNvPr id="4" name="CuadroTexto 3">
            <a:extLst>
              <a:ext uri="{FF2B5EF4-FFF2-40B4-BE49-F238E27FC236}">
                <a16:creationId xmlns:a16="http://schemas.microsoft.com/office/drawing/2014/main" id="{A274B32F-F100-29AF-B7F1-2A2DB8C12F35}"/>
              </a:ext>
            </a:extLst>
          </p:cNvPr>
          <p:cNvSpPr txBox="1"/>
          <p:nvPr/>
        </p:nvSpPr>
        <p:spPr>
          <a:xfrm>
            <a:off x="1296000" y="3383999"/>
            <a:ext cx="720000" cy="1440000"/>
          </a:xfrm>
          <a:prstGeom prst="rect">
            <a:avLst/>
          </a:prstGeom>
          <a:noFill/>
        </p:spPr>
        <p:txBody>
          <a:bodyPr wrap="square" rtlCol="0" anchor="ctr">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1</a:t>
            </a:r>
          </a:p>
        </p:txBody>
      </p:sp>
      <p:sp>
        <p:nvSpPr>
          <p:cNvPr id="5" name="CuadroTexto 4">
            <a:extLst>
              <a:ext uri="{FF2B5EF4-FFF2-40B4-BE49-F238E27FC236}">
                <a16:creationId xmlns:a16="http://schemas.microsoft.com/office/drawing/2014/main" id="{7FCAD457-82E2-859A-8A2D-7CD00FDBED57}"/>
              </a:ext>
            </a:extLst>
          </p:cNvPr>
          <p:cNvSpPr txBox="1"/>
          <p:nvPr/>
        </p:nvSpPr>
        <p:spPr>
          <a:xfrm>
            <a:off x="1296000" y="5184000"/>
            <a:ext cx="720000" cy="1440000"/>
          </a:xfrm>
          <a:prstGeom prst="rect">
            <a:avLst/>
          </a:prstGeom>
          <a:noFill/>
        </p:spPr>
        <p:txBody>
          <a:bodyPr wrap="square" rtlCol="0" anchor="ctr">
            <a:noAutofit/>
          </a:bodyPr>
          <a:lstStyle/>
          <a:p>
            <a:r>
              <a:rPr lang="en-US" sz="4800" b="1" dirty="0">
                <a:solidFill>
                  <a:srgbClr val="78B17A"/>
                </a:solidFill>
                <a:latin typeface="Helvetica Neue" panose="020B0604020202020204"/>
                <a:ea typeface="Microsoft Sans Serif" panose="020B0604020202020204" pitchFamily="34" charset="0"/>
                <a:cs typeface="Microsoft Sans Serif" panose="020B0604020202020204" pitchFamily="34" charset="0"/>
              </a:rPr>
              <a:t>2</a:t>
            </a:r>
          </a:p>
        </p:txBody>
      </p:sp>
      <p:sp>
        <p:nvSpPr>
          <p:cNvPr id="6" name="CuadroTexto 5">
            <a:extLst>
              <a:ext uri="{FF2B5EF4-FFF2-40B4-BE49-F238E27FC236}">
                <a16:creationId xmlns:a16="http://schemas.microsoft.com/office/drawing/2014/main" id="{3A11731F-BA87-7733-D8FB-A29587F1C0E9}"/>
              </a:ext>
            </a:extLst>
          </p:cNvPr>
          <p:cNvSpPr txBox="1"/>
          <p:nvPr/>
        </p:nvSpPr>
        <p:spPr>
          <a:xfrm>
            <a:off x="1296000" y="6984000"/>
            <a:ext cx="720000" cy="1440000"/>
          </a:xfrm>
          <a:prstGeom prst="rect">
            <a:avLst/>
          </a:prstGeom>
          <a:noFill/>
        </p:spPr>
        <p:txBody>
          <a:bodyPr wrap="square" rtlCol="0" anchor="ctr">
            <a:noAutofit/>
          </a:bodyPr>
          <a:lstStyle/>
          <a:p>
            <a:r>
              <a:rPr lang="en-US" sz="4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3</a:t>
            </a:r>
          </a:p>
        </p:txBody>
      </p:sp>
      <p:sp>
        <p:nvSpPr>
          <p:cNvPr id="7" name="CuadroTexto 6">
            <a:extLst>
              <a:ext uri="{FF2B5EF4-FFF2-40B4-BE49-F238E27FC236}">
                <a16:creationId xmlns:a16="http://schemas.microsoft.com/office/drawing/2014/main" id="{9D851723-E38E-95AC-BCAE-5BCCA65E341F}"/>
              </a:ext>
            </a:extLst>
          </p:cNvPr>
          <p:cNvSpPr txBox="1"/>
          <p:nvPr/>
        </p:nvSpPr>
        <p:spPr>
          <a:xfrm>
            <a:off x="1944000" y="3384000"/>
            <a:ext cx="5580000" cy="1440000"/>
          </a:xfrm>
          <a:prstGeom prst="rect">
            <a:avLst/>
          </a:prstGeom>
          <a:noFill/>
        </p:spPr>
        <p:txBody>
          <a:bodyPr wrap="square" rtlCol="0" anchor="ctr">
            <a:noAutofit/>
          </a:bodyPr>
          <a:lstStyle/>
          <a:p>
            <a:r>
              <a:rPr lang="en-US" sz="2400" dirty="0" err="1">
                <a:latin typeface="Helvetica Neue" panose="020B0604020202020204"/>
                <a:ea typeface="Microsoft Sans Serif" panose="020B0604020202020204" pitchFamily="34" charset="0"/>
                <a:cs typeface="Microsoft Sans Serif" panose="020B0604020202020204" pitchFamily="34" charset="0"/>
              </a:rPr>
              <a:t>Intraprenöriell</a:t>
            </a:r>
            <a:r>
              <a:rPr lang="en-US" sz="2400" dirty="0">
                <a:latin typeface="Helvetica Neue" panose="020B0604020202020204"/>
                <a:ea typeface="Microsoft Sans Serif" panose="020B0604020202020204" pitchFamily="34" charset="0"/>
                <a:cs typeface="Microsoft Sans Serif" panose="020B0604020202020204" pitchFamily="34" charset="0"/>
              </a:rPr>
              <a:t> </a:t>
            </a:r>
            <a:r>
              <a:rPr lang="en-US" sz="2400" dirty="0" err="1">
                <a:latin typeface="Helvetica Neue" panose="020B0604020202020204"/>
                <a:ea typeface="Microsoft Sans Serif" panose="020B0604020202020204" pitchFamily="34" charset="0"/>
                <a:cs typeface="Microsoft Sans Serif" panose="020B0604020202020204" pitchFamily="34" charset="0"/>
              </a:rPr>
              <a:t>attityd</a:t>
            </a:r>
            <a:endParaRPr lang="en-US" sz="24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8" name="CuadroTexto 7">
            <a:extLst>
              <a:ext uri="{FF2B5EF4-FFF2-40B4-BE49-F238E27FC236}">
                <a16:creationId xmlns:a16="http://schemas.microsoft.com/office/drawing/2014/main" id="{9D7D5836-64FC-7888-8DAE-0AE7B96A690E}"/>
              </a:ext>
            </a:extLst>
          </p:cNvPr>
          <p:cNvSpPr txBox="1"/>
          <p:nvPr/>
        </p:nvSpPr>
        <p:spPr>
          <a:xfrm>
            <a:off x="1944000" y="5184000"/>
            <a:ext cx="5580000" cy="1440000"/>
          </a:xfrm>
          <a:prstGeom prst="rect">
            <a:avLst/>
          </a:prstGeom>
          <a:noFill/>
        </p:spPr>
        <p:txBody>
          <a:bodyPr wrap="square" rtlCol="0" anchor="ctr">
            <a:noAutofit/>
          </a:bodyPr>
          <a:lstStyle/>
          <a:p>
            <a:r>
              <a:rPr lang="en-US" sz="2400" dirty="0" err="1">
                <a:latin typeface="Helvetica Neue" panose="020B0604020202020204"/>
                <a:ea typeface="Microsoft Sans Serif" panose="020B0604020202020204" pitchFamily="34" charset="0"/>
                <a:cs typeface="Microsoft Sans Serif" panose="020B0604020202020204" pitchFamily="34" charset="0"/>
              </a:rPr>
              <a:t>Förändringsledning</a:t>
            </a:r>
            <a:endParaRPr lang="en-US" sz="24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90AF0EB2-5420-6545-D4D9-7FE990B98F8D}"/>
              </a:ext>
            </a:extLst>
          </p:cNvPr>
          <p:cNvSpPr txBox="1"/>
          <p:nvPr/>
        </p:nvSpPr>
        <p:spPr>
          <a:xfrm>
            <a:off x="1944000" y="6984000"/>
            <a:ext cx="5580000" cy="1440000"/>
          </a:xfrm>
          <a:prstGeom prst="rect">
            <a:avLst/>
          </a:prstGeom>
          <a:noFill/>
        </p:spPr>
        <p:txBody>
          <a:bodyPr wrap="square" rtlCol="0" anchor="ctr">
            <a:noAutofit/>
          </a:bodyPr>
          <a:lstStyle/>
          <a:p>
            <a:r>
              <a:rPr lang="en-US" sz="2400" dirty="0" err="1">
                <a:latin typeface="Helvetica Neue" panose="020B0604020202020204"/>
                <a:ea typeface="Microsoft Sans Serif" panose="020B0604020202020204" pitchFamily="34" charset="0"/>
                <a:cs typeface="Microsoft Sans Serif" panose="020B0604020202020204" pitchFamily="34" charset="0"/>
              </a:rPr>
              <a:t>Konflikthantering</a:t>
            </a:r>
            <a:endParaRPr lang="en-US" sz="24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13" name="CuadroTexto 12">
            <a:extLst>
              <a:ext uri="{FF2B5EF4-FFF2-40B4-BE49-F238E27FC236}">
                <a16:creationId xmlns:a16="http://schemas.microsoft.com/office/drawing/2014/main" id="{726B65AF-AC22-3CE1-971F-5C06CB9C1D03}"/>
              </a:ext>
            </a:extLst>
          </p:cNvPr>
          <p:cNvSpPr txBox="1"/>
          <p:nvPr/>
        </p:nvSpPr>
        <p:spPr>
          <a:xfrm>
            <a:off x="8028000" y="3384000"/>
            <a:ext cx="9000000" cy="1440000"/>
          </a:xfrm>
          <a:prstGeom prst="rect">
            <a:avLst/>
          </a:prstGeom>
          <a:noFill/>
        </p:spPr>
        <p:txBody>
          <a:bodyPr wrap="square" rtlCol="0" anchor="ctr">
            <a:noAutofit/>
          </a:bodyPr>
          <a:lstStyle/>
          <a:p>
            <a:pPr marL="542925" indent="-542925">
              <a:spcAft>
                <a:spcPts val="600"/>
              </a:spcAft>
            </a:pPr>
            <a:r>
              <a:rPr lang="sv-SE" sz="2400" dirty="0">
                <a:latin typeface="Helvetica Neue" panose="020B0604020202020204"/>
                <a:ea typeface="Microsoft Sans Serif" panose="020B0604020202020204" pitchFamily="34" charset="0"/>
                <a:cs typeface="Microsoft Sans Serif" panose="020B0604020202020204" pitchFamily="34" charset="0"/>
              </a:rPr>
              <a:t>1.1 Definition
1.2 De 4 principerna för </a:t>
            </a:r>
            <a:r>
              <a:rPr lang="sv-SE" sz="2400" dirty="0" err="1">
                <a:latin typeface="Helvetica Neue" panose="020B0604020202020204"/>
                <a:ea typeface="Microsoft Sans Serif" panose="020B0604020202020204" pitchFamily="34" charset="0"/>
                <a:cs typeface="Microsoft Sans Serif" panose="020B0604020202020204" pitchFamily="34" charset="0"/>
              </a:rPr>
              <a:t>intraprenöriell</a:t>
            </a:r>
            <a:r>
              <a:rPr lang="sv-SE" sz="2400" dirty="0">
                <a:latin typeface="Helvetica Neue" panose="020B0604020202020204"/>
                <a:ea typeface="Microsoft Sans Serif" panose="020B0604020202020204" pitchFamily="34" charset="0"/>
                <a:cs typeface="Microsoft Sans Serif" panose="020B0604020202020204" pitchFamily="34" charset="0"/>
              </a:rPr>
              <a:t> attityd: förhållande till organisationen, tillfredsställelse, motivation och avsikt</a:t>
            </a:r>
            <a:endParaRPr lang="en-US" sz="24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16" name="Abrir llave 15">
            <a:extLst>
              <a:ext uri="{FF2B5EF4-FFF2-40B4-BE49-F238E27FC236}">
                <a16:creationId xmlns:a16="http://schemas.microsoft.com/office/drawing/2014/main" id="{8C850CF1-1680-5356-7C59-420728901F57}"/>
              </a:ext>
            </a:extLst>
          </p:cNvPr>
          <p:cNvSpPr/>
          <p:nvPr/>
        </p:nvSpPr>
        <p:spPr>
          <a:xfrm>
            <a:off x="7668000" y="3382940"/>
            <a:ext cx="180000" cy="1440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US" dirty="0">
              <a:latin typeface="Helvetica Neue" panose="020B0604020202020204"/>
            </a:endParaRPr>
          </a:p>
        </p:txBody>
      </p:sp>
      <p:sp>
        <p:nvSpPr>
          <p:cNvPr id="17" name="Abrir llave 16">
            <a:extLst>
              <a:ext uri="{FF2B5EF4-FFF2-40B4-BE49-F238E27FC236}">
                <a16:creationId xmlns:a16="http://schemas.microsoft.com/office/drawing/2014/main" id="{C949B864-6D25-CADC-4098-0C7A0935461A}"/>
              </a:ext>
            </a:extLst>
          </p:cNvPr>
          <p:cNvSpPr/>
          <p:nvPr/>
        </p:nvSpPr>
        <p:spPr>
          <a:xfrm>
            <a:off x="7668000" y="6984000"/>
            <a:ext cx="180000" cy="1440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US" dirty="0">
              <a:latin typeface="Helvetica Neue" panose="020B0604020202020204"/>
            </a:endParaRPr>
          </a:p>
        </p:txBody>
      </p:sp>
      <p:sp>
        <p:nvSpPr>
          <p:cNvPr id="18" name="Abrir llave 17">
            <a:extLst>
              <a:ext uri="{FF2B5EF4-FFF2-40B4-BE49-F238E27FC236}">
                <a16:creationId xmlns:a16="http://schemas.microsoft.com/office/drawing/2014/main" id="{30D0E572-48BB-2C24-D532-8BD1C862F44F}"/>
              </a:ext>
            </a:extLst>
          </p:cNvPr>
          <p:cNvSpPr/>
          <p:nvPr/>
        </p:nvSpPr>
        <p:spPr>
          <a:xfrm>
            <a:off x="7668000" y="5184000"/>
            <a:ext cx="180000" cy="1440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US" dirty="0">
              <a:latin typeface="Helvetica Neue" panose="020B0604020202020204"/>
            </a:endParaRPr>
          </a:p>
        </p:txBody>
      </p:sp>
      <p:sp>
        <p:nvSpPr>
          <p:cNvPr id="20" name="CuadroTexto 19">
            <a:extLst>
              <a:ext uri="{FF2B5EF4-FFF2-40B4-BE49-F238E27FC236}">
                <a16:creationId xmlns:a16="http://schemas.microsoft.com/office/drawing/2014/main" id="{2E1A3309-66DC-2F2F-391A-A2A0A3DA2AFB}"/>
              </a:ext>
            </a:extLst>
          </p:cNvPr>
          <p:cNvSpPr txBox="1"/>
          <p:nvPr/>
        </p:nvSpPr>
        <p:spPr>
          <a:xfrm>
            <a:off x="8028000" y="5184000"/>
            <a:ext cx="9000000" cy="1440000"/>
          </a:xfrm>
          <a:prstGeom prst="rect">
            <a:avLst/>
          </a:prstGeom>
          <a:noFill/>
        </p:spPr>
        <p:txBody>
          <a:bodyPr wrap="square" rtlCol="0" anchor="ctr">
            <a:noAutofit/>
          </a:bodyPr>
          <a:lstStyle/>
          <a:p>
            <a:pPr>
              <a:spcAft>
                <a:spcPts val="600"/>
              </a:spcAft>
            </a:pPr>
            <a:r>
              <a:rPr lang="sv-SE" sz="2400" dirty="0">
                <a:latin typeface="Helvetica Neue" panose="020B0604020202020204"/>
                <a:ea typeface="Microsoft Sans Serif" panose="020B0604020202020204" pitchFamily="34" charset="0"/>
                <a:cs typeface="Microsoft Sans Serif" panose="020B0604020202020204" pitchFamily="34" charset="0"/>
              </a:rPr>
              <a:t>2.1 Definition
2.2 Modeller för förändringsledning
2.3 Genomföra förändringar i ditt företag</a:t>
            </a:r>
            <a:endParaRPr lang="en-US" sz="24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22" name="CuadroTexto 21">
            <a:extLst>
              <a:ext uri="{FF2B5EF4-FFF2-40B4-BE49-F238E27FC236}">
                <a16:creationId xmlns:a16="http://schemas.microsoft.com/office/drawing/2014/main" id="{AC0220DA-E80B-2D08-6E58-3307F90C3ED6}"/>
              </a:ext>
            </a:extLst>
          </p:cNvPr>
          <p:cNvSpPr txBox="1"/>
          <p:nvPr/>
        </p:nvSpPr>
        <p:spPr>
          <a:xfrm>
            <a:off x="8028000" y="6984000"/>
            <a:ext cx="9000000" cy="1440000"/>
          </a:xfrm>
          <a:prstGeom prst="rect">
            <a:avLst/>
          </a:prstGeom>
          <a:noFill/>
        </p:spPr>
        <p:txBody>
          <a:bodyPr wrap="square" rtlCol="0" anchor="ctr">
            <a:noAutofit/>
          </a:bodyPr>
          <a:lstStyle/>
          <a:p>
            <a:pPr>
              <a:spcAft>
                <a:spcPts val="600"/>
              </a:spcAft>
            </a:pPr>
            <a:r>
              <a:rPr lang="sv-SE" sz="2400" dirty="0">
                <a:latin typeface="Helvetica Neue" panose="020B0604020202020204"/>
                <a:ea typeface="Microsoft Sans Serif" panose="020B0604020202020204" pitchFamily="34" charset="0"/>
                <a:cs typeface="Microsoft Sans Serif" panose="020B0604020202020204" pitchFamily="34" charset="0"/>
              </a:rPr>
              <a:t>3.1 Definition
3.2 Harvard-modellen
3.3 Övning</a:t>
            </a:r>
            <a:endParaRPr lang="en-US" sz="2400" dirty="0">
              <a:latin typeface="Helvetica Neue" panose="020B0604020202020204"/>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059406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A4D055-76E7-A0A4-E559-28C375DACDD5}"/>
              </a:ext>
            </a:extLst>
          </p:cNvPr>
          <p:cNvSpPr txBox="1"/>
          <p:nvPr/>
        </p:nvSpPr>
        <p:spPr>
          <a:xfrm>
            <a:off x="1295400" y="3384000"/>
            <a:ext cx="6629400" cy="523220"/>
          </a:xfrm>
          <a:prstGeom prst="rect">
            <a:avLst/>
          </a:prstGeom>
          <a:noFill/>
        </p:spPr>
        <p:txBody>
          <a:bodyPr wrap="square" rtlCol="0">
            <a:noAutofit/>
          </a:bodyPr>
          <a:lstStyle/>
          <a:p>
            <a:r>
              <a:rPr lang="en-US" sz="2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Modell 1: </a:t>
            </a:r>
            <a:r>
              <a:rPr lang="en-US" sz="2800" b="1" dirty="0" err="1">
                <a:solidFill>
                  <a:srgbClr val="4D94B7"/>
                </a:solidFill>
                <a:latin typeface="Helvetica Neue" panose="020B0604020202020204"/>
                <a:ea typeface="Microsoft Sans Serif" panose="020B0604020202020204" pitchFamily="34" charset="0"/>
                <a:cs typeface="Microsoft Sans Serif" panose="020B0604020202020204" pitchFamily="34" charset="0"/>
              </a:rPr>
              <a:t>Lewins</a:t>
            </a:r>
            <a:r>
              <a:rPr lang="en-US" sz="2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 </a:t>
            </a:r>
            <a:r>
              <a:rPr lang="en-US" sz="2800" b="1" dirty="0" err="1">
                <a:solidFill>
                  <a:srgbClr val="4D94B7"/>
                </a:solidFill>
                <a:latin typeface="Helvetica Neue" panose="020B0604020202020204"/>
                <a:ea typeface="Microsoft Sans Serif" panose="020B0604020202020204" pitchFamily="34" charset="0"/>
                <a:cs typeface="Microsoft Sans Serif" panose="020B0604020202020204" pitchFamily="34" charset="0"/>
              </a:rPr>
              <a:t>förändringsteori</a:t>
            </a:r>
            <a:r>
              <a:rPr lang="en-US" sz="2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
</a:t>
            </a:r>
          </a:p>
        </p:txBody>
      </p:sp>
      <p:sp>
        <p:nvSpPr>
          <p:cNvPr id="9" name="CuadroTexto 3">
            <a:extLst>
              <a:ext uri="{FF2B5EF4-FFF2-40B4-BE49-F238E27FC236}">
                <a16:creationId xmlns:a16="http://schemas.microsoft.com/office/drawing/2014/main" id="{49D85159-2CE1-7631-160B-58479CD91002}"/>
              </a:ext>
            </a:extLst>
          </p:cNvPr>
          <p:cNvSpPr txBox="1"/>
          <p:nvPr/>
        </p:nvSpPr>
        <p:spPr>
          <a:xfrm rot="20985544">
            <a:off x="12492355" y="4278356"/>
            <a:ext cx="4221193" cy="4408798"/>
          </a:xfrm>
          <a:prstGeom prst="foldedCorner">
            <a:avLst/>
          </a:prstGeom>
          <a:solidFill>
            <a:schemeClr val="bg1">
              <a:lumMod val="85000"/>
            </a:schemeClr>
          </a:solidFill>
          <a:ln>
            <a:solidFill>
              <a:schemeClr val="bg1"/>
            </a:solidFill>
          </a:ln>
        </p:spPr>
        <p:txBody>
          <a:bodyPr wrap="square" lIns="180000" tIns="180000" rIns="180000" bIns="180000" rtlCol="0">
            <a:noAutofit/>
          </a:bodyPr>
          <a:lstStyle/>
          <a:p>
            <a:pPr marL="0" marR="0" lvl="0" indent="0" algn="ctr" rtl="0">
              <a:spcBef>
                <a:spcPts val="0"/>
              </a:spcBef>
              <a:spcAft>
                <a:spcPts val="0"/>
              </a:spcAft>
              <a:buNone/>
            </a:pPr>
            <a:r>
              <a:rPr lang="en-US" sz="2400" b="1" dirty="0">
                <a:solidFill>
                  <a:schemeClr val="dk1"/>
                </a:solidFill>
                <a:latin typeface="Helvetica Neue" panose="020B0604020202020204"/>
                <a:ea typeface="Microsoft Sans Serif" panose="020B0604020202020204" pitchFamily="34" charset="0"/>
                <a:cs typeface="Microsoft Sans Serif" panose="020B0604020202020204" pitchFamily="34" charset="0"/>
                <a:sym typeface="Calibri"/>
              </a:rPr>
              <a:t>Recap</a:t>
            </a:r>
          </a:p>
          <a:p>
            <a:pPr algn="ctr"/>
            <a:endParaRPr lang="en-US" sz="2200" dirty="0">
              <a:latin typeface="Helvetica Neue" panose="020B0604020202020204"/>
            </a:endParaRPr>
          </a:p>
          <a:p>
            <a:pPr algn="ctr"/>
            <a:r>
              <a:rPr lang="sv-SE" sz="2200" dirty="0">
                <a:latin typeface="Helvetica Neue" panose="020B0604020202020204"/>
              </a:rPr>
              <a:t>Identifiera vad som stöder förändringen, vilka hinder som finns för att upprätthålla förändringen och hur du kan upprätthålla förändringen. Ge utbildning och support och upprätta ett feedback- och belöningssystem. Anpassa &amp; justera organisationsstrukturen vid behov. 
</a:t>
            </a:r>
            <a:endParaRPr lang="en-US" sz="2200" dirty="0">
              <a:latin typeface="Helvetica Neue" panose="020B0604020202020204"/>
            </a:endParaRPr>
          </a:p>
        </p:txBody>
      </p:sp>
      <p:pic>
        <p:nvPicPr>
          <p:cNvPr id="17" name="Grafik 16">
            <a:extLst>
              <a:ext uri="{FF2B5EF4-FFF2-40B4-BE49-F238E27FC236}">
                <a16:creationId xmlns:a16="http://schemas.microsoft.com/office/drawing/2014/main" id="{BB01FF8A-1194-1695-DF75-E1E52A0719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2934" y="4122369"/>
            <a:ext cx="1600438" cy="1790700"/>
          </a:xfrm>
          <a:prstGeom prst="rect">
            <a:avLst/>
          </a:prstGeom>
        </p:spPr>
      </p:pic>
      <p:sp>
        <p:nvSpPr>
          <p:cNvPr id="8" name="Textfeld 7">
            <a:extLst>
              <a:ext uri="{FF2B5EF4-FFF2-40B4-BE49-F238E27FC236}">
                <a16:creationId xmlns:a16="http://schemas.microsoft.com/office/drawing/2014/main" id="{581E59FB-7505-A492-E5FE-00C2B533E001}"/>
              </a:ext>
            </a:extLst>
          </p:cNvPr>
          <p:cNvSpPr txBox="1"/>
          <p:nvPr/>
        </p:nvSpPr>
        <p:spPr>
          <a:xfrm>
            <a:off x="1295400" y="8928000"/>
            <a:ext cx="17526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11, 12</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10" name="CuadroTexto 1">
            <a:extLst>
              <a:ext uri="{FF2B5EF4-FFF2-40B4-BE49-F238E27FC236}">
                <a16:creationId xmlns:a16="http://schemas.microsoft.com/office/drawing/2014/main" id="{EDFA13C9-29C7-920E-9602-0113B64FB5B1}"/>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2.Förändringsledning
</a:t>
            </a:r>
          </a:p>
        </p:txBody>
      </p:sp>
      <p:sp>
        <p:nvSpPr>
          <p:cNvPr id="11" name="CuadroTexto 2">
            <a:extLst>
              <a:ext uri="{FF2B5EF4-FFF2-40B4-BE49-F238E27FC236}">
                <a16:creationId xmlns:a16="http://schemas.microsoft.com/office/drawing/2014/main" id="{874F0486-3B67-E955-10AA-48F812EBCB77}"/>
              </a:ext>
            </a:extLst>
          </p:cNvPr>
          <p:cNvSpPr txBox="1"/>
          <p:nvPr/>
        </p:nvSpPr>
        <p:spPr>
          <a:xfrm>
            <a:off x="1295400" y="2304000"/>
            <a:ext cx="15840000" cy="523220"/>
          </a:xfrm>
          <a:prstGeom prst="rect">
            <a:avLst/>
          </a:prstGeom>
          <a:noFill/>
        </p:spPr>
        <p:txBody>
          <a:bodyPr wrap="square" rtlCol="0">
            <a:noAutofit/>
          </a:bodyPr>
          <a:lstStyle/>
          <a:p>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2.2 </a:t>
            </a:r>
            <a:r>
              <a:rPr lang="en-US" sz="2800" b="1" dirty="0" err="1">
                <a:solidFill>
                  <a:srgbClr val="AED633"/>
                </a:solidFill>
                <a:latin typeface="Helvetica Neue" panose="020B0604020202020204"/>
                <a:ea typeface="Microsoft Sans Serif" panose="020B0604020202020204" pitchFamily="34" charset="0"/>
                <a:cs typeface="Microsoft Sans Serif" panose="020B0604020202020204" pitchFamily="34" charset="0"/>
              </a:rPr>
              <a:t>Modeller</a:t>
            </a:r>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 för </a:t>
            </a:r>
            <a:r>
              <a:rPr lang="en-US" sz="2800" b="1" dirty="0" err="1">
                <a:solidFill>
                  <a:srgbClr val="AED633"/>
                </a:solidFill>
                <a:latin typeface="Helvetica Neue" panose="020B0604020202020204"/>
                <a:ea typeface="Microsoft Sans Serif" panose="020B0604020202020204" pitchFamily="34" charset="0"/>
                <a:cs typeface="Microsoft Sans Serif" panose="020B0604020202020204" pitchFamily="34" charset="0"/>
              </a:rPr>
              <a:t>förändringsledning</a:t>
            </a:r>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
</a:t>
            </a:r>
          </a:p>
        </p:txBody>
      </p:sp>
      <p:sp>
        <p:nvSpPr>
          <p:cNvPr id="13" name="Textfeld 12">
            <a:extLst>
              <a:ext uri="{FF2B5EF4-FFF2-40B4-BE49-F238E27FC236}">
                <a16:creationId xmlns:a16="http://schemas.microsoft.com/office/drawing/2014/main" id="{A2E715A6-64DF-1157-80E1-BD2F461B3A2E}"/>
              </a:ext>
            </a:extLst>
          </p:cNvPr>
          <p:cNvSpPr txBox="1"/>
          <p:nvPr/>
        </p:nvSpPr>
        <p:spPr>
          <a:xfrm>
            <a:off x="1296000" y="3852000"/>
            <a:ext cx="9828000" cy="430887"/>
          </a:xfrm>
          <a:prstGeom prst="rect">
            <a:avLst/>
          </a:prstGeom>
          <a:noFill/>
        </p:spPr>
        <p:txBody>
          <a:bodyPr wrap="square">
            <a:noAutofit/>
          </a:bodyPr>
          <a:lstStyle/>
          <a:p>
            <a:pPr>
              <a:buSzPct val="130000"/>
            </a:pPr>
            <a:r>
              <a:rPr lang="en-US" sz="2400" dirty="0">
                <a:latin typeface="Helvetica Neue" panose="020B0604020202020204"/>
                <a:ea typeface="Microsoft Sans Serif" panose="020B0604020202020204" pitchFamily="34" charset="0"/>
                <a:cs typeface="Microsoft Sans Serif" panose="020B0604020202020204" pitchFamily="34" charset="0"/>
              </a:rPr>
              <a:t>Step 3 – </a:t>
            </a:r>
            <a:r>
              <a:rPr lang="en-US" sz="2400" dirty="0" err="1">
                <a:latin typeface="Helvetica Neue" panose="020B0604020202020204"/>
                <a:ea typeface="Microsoft Sans Serif" panose="020B0604020202020204" pitchFamily="34" charset="0"/>
                <a:cs typeface="Microsoft Sans Serif" panose="020B0604020202020204" pitchFamily="34" charset="0"/>
              </a:rPr>
              <a:t>Återfrysning</a:t>
            </a: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marL="542925" indent="-542925">
              <a:buSzPct val="130000"/>
              <a:buBlip>
                <a:blip r:embed="rId3"/>
              </a:buBlip>
            </a:pP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marL="542925" indent="-542925">
              <a:spcAft>
                <a:spcPts val="1800"/>
              </a:spcAft>
              <a:buSzPct val="130000"/>
              <a:buBlip>
                <a:blip r:embed="rId3"/>
              </a:buBlip>
            </a:pPr>
            <a:r>
              <a:rPr lang="sv-SE" sz="2400" dirty="0">
                <a:latin typeface="Helvetica Neue" panose="020B0604020202020204"/>
                <a:ea typeface="Microsoft Sans Serif" panose="020B0604020202020204" pitchFamily="34" charset="0"/>
                <a:cs typeface="Microsoft Sans Serif" panose="020B0604020202020204" pitchFamily="34" charset="0"/>
              </a:rPr>
              <a:t>Människor har anammat de nya arbetssätten och förändringar tar form.
Frysningsstadiet, som också ibland kallas </a:t>
            </a:r>
            <a:r>
              <a:rPr lang="sv-SE" sz="2400" dirty="0" err="1">
                <a:latin typeface="Helvetica Neue" panose="020B0604020202020204"/>
                <a:ea typeface="Microsoft Sans Serif" panose="020B0604020202020204" pitchFamily="34" charset="0"/>
                <a:cs typeface="Microsoft Sans Serif" panose="020B0604020202020204" pitchFamily="34" charset="0"/>
              </a:rPr>
              <a:t>återfrysning</a:t>
            </a:r>
            <a:r>
              <a:rPr lang="sv-SE" sz="2400" dirty="0">
                <a:latin typeface="Helvetica Neue" panose="020B0604020202020204"/>
                <a:ea typeface="Microsoft Sans Serif" panose="020B0604020202020204" pitchFamily="34" charset="0"/>
                <a:cs typeface="Microsoft Sans Serif" panose="020B0604020202020204" pitchFamily="34" charset="0"/>
              </a:rPr>
              <a:t> är, när förändringen äntligen blir en del av de anställdas "nya normala". Detta sista steg är kritiskt eftersom människor utan förstärkning kan gå tillbaka till sina gamla vanor, system och sätt att tänka.</a:t>
            </a:r>
            <a:endParaRPr lang="en-US" sz="2400" dirty="0">
              <a:latin typeface="Helvetica Neue" panose="020B0604020202020204"/>
              <a:ea typeface="Microsoft Sans Serif" panose="020B0604020202020204" pitchFamily="34" charset="0"/>
              <a:cs typeface="Microsoft Sans Serif" panose="020B0604020202020204" pitchFamily="34" charset="0"/>
            </a:endParaRPr>
          </a:p>
        </p:txBody>
      </p:sp>
      <p:pic>
        <p:nvPicPr>
          <p:cNvPr id="2" name="Grafik 1">
            <a:extLst>
              <a:ext uri="{FF2B5EF4-FFF2-40B4-BE49-F238E27FC236}">
                <a16:creationId xmlns:a16="http://schemas.microsoft.com/office/drawing/2014/main" id="{C5BCC132-5346-BC23-273A-5B6314467994}"/>
              </a:ext>
            </a:extLst>
          </p:cNvPr>
          <p:cNvPicPr>
            <a:picLocks noChangeAspect="1"/>
          </p:cNvPicPr>
          <p:nvPr/>
        </p:nvPicPr>
        <p:blipFill>
          <a:blip r:embed="rId4"/>
          <a:stretch>
            <a:fillRect/>
          </a:stretch>
        </p:blipFill>
        <p:spPr>
          <a:xfrm>
            <a:off x="13550902" y="1486498"/>
            <a:ext cx="3603255" cy="1080000"/>
          </a:xfrm>
          <a:prstGeom prst="rect">
            <a:avLst/>
          </a:prstGeom>
        </p:spPr>
      </p:pic>
    </p:spTree>
    <p:extLst>
      <p:ext uri="{BB962C8B-B14F-4D97-AF65-F5344CB8AC3E}">
        <p14:creationId xmlns:p14="http://schemas.microsoft.com/office/powerpoint/2010/main" val="403674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A4D055-76E7-A0A4-E559-28C375DACDD5}"/>
              </a:ext>
            </a:extLst>
          </p:cNvPr>
          <p:cNvSpPr txBox="1"/>
          <p:nvPr/>
        </p:nvSpPr>
        <p:spPr>
          <a:xfrm>
            <a:off x="1295400" y="3384000"/>
            <a:ext cx="6629400" cy="523220"/>
          </a:xfrm>
          <a:prstGeom prst="rect">
            <a:avLst/>
          </a:prstGeom>
          <a:noFill/>
        </p:spPr>
        <p:txBody>
          <a:bodyPr wrap="square" rtlCol="0">
            <a:noAutofit/>
          </a:bodyPr>
          <a:lstStyle/>
          <a:p>
            <a:r>
              <a:rPr lang="en-US" sz="2800" b="1">
                <a:solidFill>
                  <a:srgbClr val="4D94B7"/>
                </a:solidFill>
                <a:latin typeface="Helvetica Neue" panose="020B0604020202020204"/>
                <a:ea typeface="Microsoft Sans Serif" panose="020B0604020202020204" pitchFamily="34" charset="0"/>
                <a:cs typeface="Microsoft Sans Serif" panose="020B0604020202020204" pitchFamily="34" charset="0"/>
              </a:rPr>
              <a:t>Model 2: McKinsey’s 7-S model</a:t>
            </a:r>
            <a:endParaRPr lang="en-US" sz="2800" b="1" dirty="0">
              <a:solidFill>
                <a:srgbClr val="4D94B7"/>
              </a:solidFill>
              <a:latin typeface="Helvetica Neue" panose="020B0604020202020204"/>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1E2D339-E702-D386-1EB6-0CD6F5317270}"/>
              </a:ext>
            </a:extLst>
          </p:cNvPr>
          <p:cNvSpPr txBox="1"/>
          <p:nvPr/>
        </p:nvSpPr>
        <p:spPr>
          <a:xfrm>
            <a:off x="1296000" y="3851999"/>
            <a:ext cx="7704000" cy="2916000"/>
          </a:xfrm>
          <a:prstGeom prst="rect">
            <a:avLst/>
          </a:prstGeom>
          <a:noFill/>
        </p:spPr>
        <p:txBody>
          <a:bodyPr wrap="square" rtlCol="0">
            <a:noAutofit/>
          </a:bodyPr>
          <a:lstStyle/>
          <a:p>
            <a:pPr>
              <a:spcAft>
                <a:spcPts val="1200"/>
              </a:spcAft>
            </a:pPr>
            <a:r>
              <a:rPr lang="sv-SE" sz="2400" dirty="0">
                <a:latin typeface="Helvetica Neue" panose="020B0604020202020204"/>
                <a:ea typeface="Microsoft Sans Serif" panose="020B0604020202020204" pitchFamily="34" charset="0"/>
                <a:cs typeface="Microsoft Sans Serif" panose="020B0604020202020204" pitchFamily="34" charset="0"/>
              </a:rPr>
              <a:t>7-S-ramverket används för att definiera och analysera de väsentliga elementen i en organisation. Modellen ser en organisation på ett holistiskt sätt, med sju sammankopplade komponenter.
De sju elementen är ömsesidigt stödjande och måste därför vara helt anpassade för att en organisation ska vara effektiv. 
</a:t>
            </a:r>
            <a:endParaRPr lang="en-US" sz="24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9" name="Textfeld 8">
            <a:extLst>
              <a:ext uri="{FF2B5EF4-FFF2-40B4-BE49-F238E27FC236}">
                <a16:creationId xmlns:a16="http://schemas.microsoft.com/office/drawing/2014/main" id="{3AE5C7E6-4731-D1F1-536D-0F4B4227241C}"/>
              </a:ext>
            </a:extLst>
          </p:cNvPr>
          <p:cNvSpPr txBox="1"/>
          <p:nvPr/>
        </p:nvSpPr>
        <p:spPr>
          <a:xfrm>
            <a:off x="14004000" y="8604000"/>
            <a:ext cx="2556000" cy="216000"/>
          </a:xfrm>
          <a:prstGeom prst="rect">
            <a:avLst/>
          </a:prstGeom>
          <a:noFill/>
        </p:spPr>
        <p:txBody>
          <a:bodyPr wrap="square">
            <a:noAutofit/>
          </a:bodyPr>
          <a:lstStyle/>
          <a:p>
            <a:r>
              <a:rPr lang="en-US" sz="1200" dirty="0">
                <a:latin typeface="Helvetica Neue" panose="020B0604020202020204"/>
              </a:rPr>
              <a:t>Picture Source: </a:t>
            </a:r>
            <a:r>
              <a:rPr lang="en-US" sz="1200" dirty="0">
                <a:latin typeface="Helvetica Neue" panose="020B0604020202020204"/>
                <a:hlinkClick r:id="rId2"/>
              </a:rPr>
              <a:t>https://www.mbamanagementmodels.com/mckinseys-7-s-framework/</a:t>
            </a:r>
            <a:r>
              <a:rPr lang="en-US" sz="1200" dirty="0">
                <a:latin typeface="Helvetica Neue" panose="020B0604020202020204"/>
              </a:rPr>
              <a:t> </a:t>
            </a:r>
          </a:p>
        </p:txBody>
      </p:sp>
      <p:sp>
        <p:nvSpPr>
          <p:cNvPr id="5" name="Textfeld 4">
            <a:extLst>
              <a:ext uri="{FF2B5EF4-FFF2-40B4-BE49-F238E27FC236}">
                <a16:creationId xmlns:a16="http://schemas.microsoft.com/office/drawing/2014/main" id="{E1122AE3-6B37-7E44-BB83-8BFC863F18DA}"/>
              </a:ext>
            </a:extLst>
          </p:cNvPr>
          <p:cNvSpPr txBox="1"/>
          <p:nvPr/>
        </p:nvSpPr>
        <p:spPr>
          <a:xfrm>
            <a:off x="1295400" y="8928000"/>
            <a:ext cx="21336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11, 13</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7" name="CuadroTexto 1">
            <a:extLst>
              <a:ext uri="{FF2B5EF4-FFF2-40B4-BE49-F238E27FC236}">
                <a16:creationId xmlns:a16="http://schemas.microsoft.com/office/drawing/2014/main" id="{0F6A4274-30DF-4E82-964B-DF0CE60A7674}"/>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2.Förändringsledning
</a:t>
            </a:r>
          </a:p>
        </p:txBody>
      </p:sp>
      <p:sp>
        <p:nvSpPr>
          <p:cNvPr id="8" name="CuadroTexto 2">
            <a:extLst>
              <a:ext uri="{FF2B5EF4-FFF2-40B4-BE49-F238E27FC236}">
                <a16:creationId xmlns:a16="http://schemas.microsoft.com/office/drawing/2014/main" id="{AA696394-B583-8F9B-4209-692353B34213}"/>
              </a:ext>
            </a:extLst>
          </p:cNvPr>
          <p:cNvSpPr txBox="1"/>
          <p:nvPr/>
        </p:nvSpPr>
        <p:spPr>
          <a:xfrm>
            <a:off x="1295400" y="2304000"/>
            <a:ext cx="15840000" cy="523220"/>
          </a:xfrm>
          <a:prstGeom prst="rect">
            <a:avLst/>
          </a:prstGeom>
          <a:noFill/>
        </p:spPr>
        <p:txBody>
          <a:bodyPr wrap="square" rtlCol="0">
            <a:noAutofit/>
          </a:bodyPr>
          <a:lstStyle/>
          <a:p>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2.2 </a:t>
            </a:r>
            <a:r>
              <a:rPr lang="en-US" sz="2800" b="1" dirty="0" err="1">
                <a:solidFill>
                  <a:srgbClr val="AED633"/>
                </a:solidFill>
                <a:latin typeface="Helvetica Neue" panose="020B0604020202020204"/>
                <a:ea typeface="Microsoft Sans Serif" panose="020B0604020202020204" pitchFamily="34" charset="0"/>
                <a:cs typeface="Microsoft Sans Serif" panose="020B0604020202020204" pitchFamily="34" charset="0"/>
              </a:rPr>
              <a:t>Modeller</a:t>
            </a:r>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 för </a:t>
            </a:r>
            <a:r>
              <a:rPr lang="en-US" sz="2800" b="1" dirty="0" err="1">
                <a:solidFill>
                  <a:srgbClr val="AED633"/>
                </a:solidFill>
                <a:latin typeface="Helvetica Neue" panose="020B0604020202020204"/>
                <a:ea typeface="Microsoft Sans Serif" panose="020B0604020202020204" pitchFamily="34" charset="0"/>
                <a:cs typeface="Microsoft Sans Serif" panose="020B0604020202020204" pitchFamily="34" charset="0"/>
              </a:rPr>
              <a:t>förändringsledning</a:t>
            </a:r>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
</a:t>
            </a:r>
          </a:p>
        </p:txBody>
      </p:sp>
      <p:grpSp>
        <p:nvGrpSpPr>
          <p:cNvPr id="32" name="Gruppieren 31">
            <a:extLst>
              <a:ext uri="{FF2B5EF4-FFF2-40B4-BE49-F238E27FC236}">
                <a16:creationId xmlns:a16="http://schemas.microsoft.com/office/drawing/2014/main" id="{ADD9AEEC-6C1A-4616-D3E7-6A38DD2980B5}"/>
              </a:ext>
            </a:extLst>
          </p:cNvPr>
          <p:cNvGrpSpPr/>
          <p:nvPr/>
        </p:nvGrpSpPr>
        <p:grpSpPr>
          <a:xfrm>
            <a:off x="9288000" y="1672431"/>
            <a:ext cx="7704000" cy="7488000"/>
            <a:chOff x="9772800" y="1672431"/>
            <a:chExt cx="6696000" cy="7488000"/>
          </a:xfrm>
        </p:grpSpPr>
        <p:cxnSp>
          <p:nvCxnSpPr>
            <p:cNvPr id="10" name="Gerader Verbinder 9">
              <a:extLst>
                <a:ext uri="{FF2B5EF4-FFF2-40B4-BE49-F238E27FC236}">
                  <a16:creationId xmlns:a16="http://schemas.microsoft.com/office/drawing/2014/main" id="{438E67AF-22E2-2BEA-71F3-079A791693DA}"/>
                </a:ext>
              </a:extLst>
            </p:cNvPr>
            <p:cNvCxnSpPr>
              <a:cxnSpLocks/>
              <a:stCxn id="29" idx="6"/>
              <a:endCxn id="27" idx="2"/>
            </p:cNvCxnSpPr>
            <p:nvPr/>
          </p:nvCxnSpPr>
          <p:spPr>
            <a:xfrm>
              <a:off x="11572800" y="6820431"/>
              <a:ext cx="3096000" cy="0"/>
            </a:xfrm>
            <a:prstGeom prst="line">
              <a:avLst/>
            </a:prstGeom>
            <a:ln w="28575">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7600B63C-83D0-6644-27FD-18B49D6130E9}"/>
                </a:ext>
              </a:extLst>
            </p:cNvPr>
            <p:cNvCxnSpPr>
              <a:cxnSpLocks/>
              <a:stCxn id="25" idx="5"/>
              <a:endCxn id="27" idx="5"/>
            </p:cNvCxnSpPr>
            <p:nvPr/>
          </p:nvCxnSpPr>
          <p:spPr>
            <a:xfrm>
              <a:off x="13757196" y="3208827"/>
              <a:ext cx="2448000" cy="4248000"/>
            </a:xfrm>
            <a:prstGeom prst="line">
              <a:avLst/>
            </a:prstGeom>
            <a:ln w="28575">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80087AC4-929B-6041-3361-665CC4869EF3}"/>
                </a:ext>
              </a:extLst>
            </p:cNvPr>
            <p:cNvCxnSpPr>
              <a:cxnSpLocks/>
              <a:stCxn id="29" idx="3"/>
              <a:endCxn id="25" idx="3"/>
            </p:cNvCxnSpPr>
            <p:nvPr/>
          </p:nvCxnSpPr>
          <p:spPr>
            <a:xfrm flipV="1">
              <a:off x="10036404" y="3208827"/>
              <a:ext cx="2448000" cy="4248000"/>
            </a:xfrm>
            <a:prstGeom prst="line">
              <a:avLst/>
            </a:prstGeom>
            <a:ln w="28575">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3311E23F-9AB5-9A64-D434-88F97DC1CD44}"/>
                </a:ext>
              </a:extLst>
            </p:cNvPr>
            <p:cNvCxnSpPr>
              <a:cxnSpLocks/>
              <a:stCxn id="29" idx="5"/>
              <a:endCxn id="28" idx="2"/>
            </p:cNvCxnSpPr>
            <p:nvPr/>
          </p:nvCxnSpPr>
          <p:spPr>
            <a:xfrm>
              <a:off x="11309196" y="7456827"/>
              <a:ext cx="911604" cy="803604"/>
            </a:xfrm>
            <a:prstGeom prst="line">
              <a:avLst/>
            </a:prstGeom>
            <a:ln w="28575">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12600ED6-D758-D9E8-BAD7-D648243DC77F}"/>
                </a:ext>
              </a:extLst>
            </p:cNvPr>
            <p:cNvCxnSpPr>
              <a:cxnSpLocks/>
              <a:stCxn id="28" idx="6"/>
              <a:endCxn id="27" idx="3"/>
            </p:cNvCxnSpPr>
            <p:nvPr/>
          </p:nvCxnSpPr>
          <p:spPr>
            <a:xfrm flipV="1">
              <a:off x="14020800" y="7456827"/>
              <a:ext cx="911604" cy="803604"/>
            </a:xfrm>
            <a:prstGeom prst="line">
              <a:avLst/>
            </a:prstGeom>
            <a:ln w="28575">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C5E41DD0-1726-B2BC-A60A-0DB203A479CE}"/>
                </a:ext>
              </a:extLst>
            </p:cNvPr>
            <p:cNvCxnSpPr>
              <a:cxnSpLocks/>
              <a:stCxn id="27" idx="4"/>
              <a:endCxn id="26" idx="0"/>
            </p:cNvCxnSpPr>
            <p:nvPr/>
          </p:nvCxnSpPr>
          <p:spPr>
            <a:xfrm flipV="1">
              <a:off x="15568800" y="3076431"/>
              <a:ext cx="0" cy="4644000"/>
            </a:xfrm>
            <a:prstGeom prst="line">
              <a:avLst/>
            </a:prstGeom>
            <a:ln w="28575">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1E1A434B-1902-F3C6-9421-DDB1CF1DDD4E}"/>
                </a:ext>
              </a:extLst>
            </p:cNvPr>
            <p:cNvCxnSpPr>
              <a:cxnSpLocks/>
              <a:stCxn id="26" idx="1"/>
              <a:endCxn id="25" idx="6"/>
            </p:cNvCxnSpPr>
            <p:nvPr/>
          </p:nvCxnSpPr>
          <p:spPr>
            <a:xfrm flipH="1" flipV="1">
              <a:off x="14020800" y="2572431"/>
              <a:ext cx="911604" cy="767604"/>
            </a:xfrm>
            <a:prstGeom prst="line">
              <a:avLst/>
            </a:prstGeom>
            <a:ln w="28575">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5C52B5DF-9BF0-354B-55B7-28F75517F311}"/>
                </a:ext>
              </a:extLst>
            </p:cNvPr>
            <p:cNvCxnSpPr>
              <a:cxnSpLocks/>
              <a:stCxn id="31" idx="0"/>
              <a:endCxn id="29" idx="0"/>
            </p:cNvCxnSpPr>
            <p:nvPr/>
          </p:nvCxnSpPr>
          <p:spPr>
            <a:xfrm>
              <a:off x="10672800" y="3076431"/>
              <a:ext cx="0" cy="2844000"/>
            </a:xfrm>
            <a:prstGeom prst="line">
              <a:avLst/>
            </a:prstGeom>
            <a:ln w="28575">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281FD9E3-2342-F998-15BD-11810AD19CD5}"/>
                </a:ext>
              </a:extLst>
            </p:cNvPr>
            <p:cNvCxnSpPr>
              <a:cxnSpLocks/>
              <a:stCxn id="31" idx="7"/>
              <a:endCxn id="25" idx="2"/>
            </p:cNvCxnSpPr>
            <p:nvPr/>
          </p:nvCxnSpPr>
          <p:spPr>
            <a:xfrm flipV="1">
              <a:off x="11309196" y="2572431"/>
              <a:ext cx="911604" cy="767604"/>
            </a:xfrm>
            <a:prstGeom prst="line">
              <a:avLst/>
            </a:prstGeom>
            <a:ln w="28575">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67211985-A0F7-6F2C-A55F-F901A89528E0}"/>
                </a:ext>
              </a:extLst>
            </p:cNvPr>
            <p:cNvCxnSpPr>
              <a:cxnSpLocks/>
              <a:stCxn id="28" idx="4"/>
              <a:endCxn id="25" idx="0"/>
            </p:cNvCxnSpPr>
            <p:nvPr/>
          </p:nvCxnSpPr>
          <p:spPr>
            <a:xfrm flipV="1">
              <a:off x="13120800" y="1672431"/>
              <a:ext cx="0" cy="7488000"/>
            </a:xfrm>
            <a:prstGeom prst="line">
              <a:avLst/>
            </a:prstGeom>
            <a:ln w="28575">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4D648847-4BB5-EBC6-9189-585C429EAB73}"/>
                </a:ext>
              </a:extLst>
            </p:cNvPr>
            <p:cNvCxnSpPr>
              <a:cxnSpLocks/>
              <a:stCxn id="31" idx="1"/>
              <a:endCxn id="28" idx="5"/>
            </p:cNvCxnSpPr>
            <p:nvPr/>
          </p:nvCxnSpPr>
          <p:spPr>
            <a:xfrm>
              <a:off x="10036404" y="3340035"/>
              <a:ext cx="3720792" cy="5556792"/>
            </a:xfrm>
            <a:prstGeom prst="line">
              <a:avLst/>
            </a:prstGeom>
            <a:ln w="28575">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6580401F-7097-759C-9ECE-A81FACCCB1A7}"/>
                </a:ext>
              </a:extLst>
            </p:cNvPr>
            <p:cNvCxnSpPr>
              <a:cxnSpLocks/>
              <a:stCxn id="28" idx="3"/>
              <a:endCxn id="26" idx="7"/>
            </p:cNvCxnSpPr>
            <p:nvPr/>
          </p:nvCxnSpPr>
          <p:spPr>
            <a:xfrm flipV="1">
              <a:off x="12484404" y="3340035"/>
              <a:ext cx="3720792" cy="5556792"/>
            </a:xfrm>
            <a:prstGeom prst="line">
              <a:avLst/>
            </a:prstGeom>
            <a:ln w="28575">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44390BF9-09F4-3F36-F2E9-A7C96F279D7E}"/>
                </a:ext>
              </a:extLst>
            </p:cNvPr>
            <p:cNvCxnSpPr>
              <a:cxnSpLocks/>
              <a:stCxn id="31" idx="1"/>
              <a:endCxn id="27" idx="5"/>
            </p:cNvCxnSpPr>
            <p:nvPr/>
          </p:nvCxnSpPr>
          <p:spPr>
            <a:xfrm>
              <a:off x="10036404" y="3340035"/>
              <a:ext cx="6168792" cy="4116792"/>
            </a:xfrm>
            <a:prstGeom prst="line">
              <a:avLst/>
            </a:prstGeom>
            <a:ln w="28575">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E83A590E-94FC-E532-C05E-21F0EE608D3F}"/>
                </a:ext>
              </a:extLst>
            </p:cNvPr>
            <p:cNvCxnSpPr>
              <a:cxnSpLocks/>
              <a:stCxn id="29" idx="3"/>
              <a:endCxn id="26" idx="7"/>
            </p:cNvCxnSpPr>
            <p:nvPr/>
          </p:nvCxnSpPr>
          <p:spPr>
            <a:xfrm flipV="1">
              <a:off x="10036404" y="3340035"/>
              <a:ext cx="6168792" cy="4116792"/>
            </a:xfrm>
            <a:prstGeom prst="line">
              <a:avLst/>
            </a:prstGeom>
            <a:ln w="28575">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1E84EDB1-ACFE-28A7-BA66-D9042EB984AF}"/>
                </a:ext>
              </a:extLst>
            </p:cNvPr>
            <p:cNvCxnSpPr>
              <a:cxnSpLocks/>
              <a:stCxn id="31" idx="6"/>
              <a:endCxn id="26" idx="2"/>
            </p:cNvCxnSpPr>
            <p:nvPr/>
          </p:nvCxnSpPr>
          <p:spPr>
            <a:xfrm>
              <a:off x="11572800" y="3976431"/>
              <a:ext cx="3096000" cy="0"/>
            </a:xfrm>
            <a:prstGeom prst="line">
              <a:avLst/>
            </a:prstGeom>
            <a:ln w="28575">
              <a:solidFill>
                <a:srgbClr val="44546A"/>
              </a:solidFill>
            </a:ln>
          </p:spPr>
          <p:style>
            <a:lnRef idx="1">
              <a:schemeClr val="accent1"/>
            </a:lnRef>
            <a:fillRef idx="0">
              <a:schemeClr val="accent1"/>
            </a:fillRef>
            <a:effectRef idx="0">
              <a:schemeClr val="accent1"/>
            </a:effectRef>
            <a:fontRef idx="minor">
              <a:schemeClr val="tx1"/>
            </a:fontRef>
          </p:style>
        </p:cxnSp>
        <p:sp>
          <p:nvSpPr>
            <p:cNvPr id="25" name="Ellipse 24">
              <a:extLst>
                <a:ext uri="{FF2B5EF4-FFF2-40B4-BE49-F238E27FC236}">
                  <a16:creationId xmlns:a16="http://schemas.microsoft.com/office/drawing/2014/main" id="{6D4CC8B0-098D-B2EC-3EC1-DC00E611F8D1}"/>
                </a:ext>
              </a:extLst>
            </p:cNvPr>
            <p:cNvSpPr>
              <a:spLocks noChangeAspect="1"/>
            </p:cNvSpPr>
            <p:nvPr/>
          </p:nvSpPr>
          <p:spPr>
            <a:xfrm>
              <a:off x="12220800" y="1672431"/>
              <a:ext cx="1800000" cy="1800000"/>
            </a:xfrm>
            <a:prstGeom prst="ellipse">
              <a:avLst/>
            </a:prstGeom>
            <a:solidFill>
              <a:srgbClr val="44546A"/>
            </a:solid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cap="all" dirty="0" err="1">
                  <a:latin typeface="Helvetica neue" panose="020B0604020202020204"/>
                </a:rPr>
                <a:t>Färdigheter</a:t>
              </a:r>
              <a:endParaRPr lang="en-US" sz="1600" cap="all" dirty="0">
                <a:latin typeface="Helvetica neue" panose="020B0604020202020204"/>
              </a:endParaRPr>
            </a:p>
          </p:txBody>
        </p:sp>
        <p:sp>
          <p:nvSpPr>
            <p:cNvPr id="26" name="Ellipse 25">
              <a:extLst>
                <a:ext uri="{FF2B5EF4-FFF2-40B4-BE49-F238E27FC236}">
                  <a16:creationId xmlns:a16="http://schemas.microsoft.com/office/drawing/2014/main" id="{7E5CB6C6-6508-9070-05E0-EBC077585E49}"/>
                </a:ext>
              </a:extLst>
            </p:cNvPr>
            <p:cNvSpPr>
              <a:spLocks noChangeAspect="1"/>
            </p:cNvSpPr>
            <p:nvPr/>
          </p:nvSpPr>
          <p:spPr>
            <a:xfrm>
              <a:off x="14668800" y="3076431"/>
              <a:ext cx="1800000" cy="1800000"/>
            </a:xfrm>
            <a:prstGeom prst="ellipse">
              <a:avLst/>
            </a:prstGeom>
            <a:solidFill>
              <a:srgbClr val="44546A"/>
            </a:solid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cap="all" dirty="0">
                  <a:latin typeface="Helvetica neue" panose="020B0604020202020204"/>
                </a:rPr>
                <a:t>Personal</a:t>
              </a:r>
            </a:p>
          </p:txBody>
        </p:sp>
        <p:sp>
          <p:nvSpPr>
            <p:cNvPr id="27" name="Ellipse 26">
              <a:extLst>
                <a:ext uri="{FF2B5EF4-FFF2-40B4-BE49-F238E27FC236}">
                  <a16:creationId xmlns:a16="http://schemas.microsoft.com/office/drawing/2014/main" id="{B9E232EC-66B6-B574-CB5F-4269B3C03E71}"/>
                </a:ext>
              </a:extLst>
            </p:cNvPr>
            <p:cNvSpPr>
              <a:spLocks noChangeAspect="1"/>
            </p:cNvSpPr>
            <p:nvPr/>
          </p:nvSpPr>
          <p:spPr>
            <a:xfrm>
              <a:off x="14668800" y="5920431"/>
              <a:ext cx="1800000" cy="1800000"/>
            </a:xfrm>
            <a:prstGeom prst="ellipse">
              <a:avLst/>
            </a:prstGeom>
            <a:solidFill>
              <a:srgbClr val="44546A"/>
            </a:solid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cap="all" dirty="0" err="1">
                  <a:latin typeface="Helvetica neue" panose="020B0604020202020204"/>
                </a:rPr>
                <a:t>Stil</a:t>
              </a:r>
              <a:endParaRPr lang="en-US" sz="1600" cap="all" dirty="0">
                <a:latin typeface="Helvetica neue" panose="020B0604020202020204"/>
              </a:endParaRPr>
            </a:p>
          </p:txBody>
        </p:sp>
        <p:sp>
          <p:nvSpPr>
            <p:cNvPr id="28" name="Ellipse 27">
              <a:extLst>
                <a:ext uri="{FF2B5EF4-FFF2-40B4-BE49-F238E27FC236}">
                  <a16:creationId xmlns:a16="http://schemas.microsoft.com/office/drawing/2014/main" id="{548B6A34-7F50-B1E8-22AE-3F6730B5C584}"/>
                </a:ext>
              </a:extLst>
            </p:cNvPr>
            <p:cNvSpPr>
              <a:spLocks noChangeAspect="1"/>
            </p:cNvSpPr>
            <p:nvPr/>
          </p:nvSpPr>
          <p:spPr>
            <a:xfrm>
              <a:off x="12220800" y="7360431"/>
              <a:ext cx="1800000" cy="1800000"/>
            </a:xfrm>
            <a:prstGeom prst="ellipse">
              <a:avLst/>
            </a:prstGeom>
            <a:solidFill>
              <a:srgbClr val="44546A"/>
            </a:solid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cap="all" dirty="0">
                  <a:latin typeface="Helvetica neue" panose="020B0604020202020204"/>
                </a:rPr>
                <a:t>System</a:t>
              </a:r>
            </a:p>
          </p:txBody>
        </p:sp>
        <p:sp>
          <p:nvSpPr>
            <p:cNvPr id="29" name="Ellipse 28">
              <a:extLst>
                <a:ext uri="{FF2B5EF4-FFF2-40B4-BE49-F238E27FC236}">
                  <a16:creationId xmlns:a16="http://schemas.microsoft.com/office/drawing/2014/main" id="{29490F62-E039-97E7-AB6B-D8EC22F4ADA5}"/>
                </a:ext>
              </a:extLst>
            </p:cNvPr>
            <p:cNvSpPr>
              <a:spLocks noChangeAspect="1"/>
            </p:cNvSpPr>
            <p:nvPr/>
          </p:nvSpPr>
          <p:spPr>
            <a:xfrm>
              <a:off x="9772800" y="5920431"/>
              <a:ext cx="1800000" cy="1800000"/>
            </a:xfrm>
            <a:prstGeom prst="ellipse">
              <a:avLst/>
            </a:prstGeom>
            <a:solidFill>
              <a:srgbClr val="44546A"/>
            </a:solid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cap="all" dirty="0" err="1">
                  <a:latin typeface="Helvetica neue" panose="020B0604020202020204"/>
                </a:rPr>
                <a:t>Struktur</a:t>
              </a:r>
              <a:endParaRPr lang="en-US" sz="1600" cap="all" dirty="0">
                <a:latin typeface="Helvetica neue" panose="020B0604020202020204"/>
              </a:endParaRPr>
            </a:p>
          </p:txBody>
        </p:sp>
        <p:sp>
          <p:nvSpPr>
            <p:cNvPr id="30" name="Ellipse 29">
              <a:extLst>
                <a:ext uri="{FF2B5EF4-FFF2-40B4-BE49-F238E27FC236}">
                  <a16:creationId xmlns:a16="http://schemas.microsoft.com/office/drawing/2014/main" id="{8EA5D483-ABCB-34F2-364E-9A9E67BE444E}"/>
                </a:ext>
              </a:extLst>
            </p:cNvPr>
            <p:cNvSpPr>
              <a:spLocks noChangeAspect="1"/>
            </p:cNvSpPr>
            <p:nvPr/>
          </p:nvSpPr>
          <p:spPr>
            <a:xfrm>
              <a:off x="12220800" y="4516431"/>
              <a:ext cx="1800000" cy="1800000"/>
            </a:xfrm>
            <a:prstGeom prst="ellipse">
              <a:avLst/>
            </a:prstGeom>
            <a:solidFill>
              <a:srgbClr val="44546A"/>
            </a:solid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cap="all" dirty="0" err="1">
                  <a:latin typeface="Helvetica neue"/>
                </a:rPr>
                <a:t>Delad</a:t>
              </a:r>
              <a:r>
                <a:rPr lang="en-US" sz="1600" cap="all" dirty="0">
                  <a:latin typeface="Helvetica neue"/>
                </a:rPr>
                <a:t> </a:t>
              </a:r>
              <a:r>
                <a:rPr lang="en-US" sz="1600" cap="all" dirty="0" err="1">
                  <a:latin typeface="Helvetica neue"/>
                </a:rPr>
                <a:t>Värden</a:t>
              </a:r>
              <a:endParaRPr lang="en-US" sz="1600" cap="all" dirty="0">
                <a:latin typeface="Helvetica neue"/>
              </a:endParaRPr>
            </a:p>
          </p:txBody>
        </p:sp>
        <p:sp>
          <p:nvSpPr>
            <p:cNvPr id="31" name="Ellipse 30">
              <a:extLst>
                <a:ext uri="{FF2B5EF4-FFF2-40B4-BE49-F238E27FC236}">
                  <a16:creationId xmlns:a16="http://schemas.microsoft.com/office/drawing/2014/main" id="{3ADA21BD-91DF-C544-06AE-57658CED5466}"/>
                </a:ext>
              </a:extLst>
            </p:cNvPr>
            <p:cNvSpPr>
              <a:spLocks noChangeAspect="1"/>
            </p:cNvSpPr>
            <p:nvPr/>
          </p:nvSpPr>
          <p:spPr>
            <a:xfrm>
              <a:off x="9772800" y="3076431"/>
              <a:ext cx="1800000" cy="1800000"/>
            </a:xfrm>
            <a:prstGeom prst="ellipse">
              <a:avLst/>
            </a:prstGeom>
            <a:solidFill>
              <a:srgbClr val="44546A"/>
            </a:solid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cap="all" dirty="0">
                  <a:latin typeface="Helvetica neue" panose="020B0604020202020204"/>
                </a:rPr>
                <a:t>Strategi</a:t>
              </a:r>
            </a:p>
          </p:txBody>
        </p:sp>
      </p:grpSp>
    </p:spTree>
    <p:extLst>
      <p:ext uri="{BB962C8B-B14F-4D97-AF65-F5344CB8AC3E}">
        <p14:creationId xmlns:p14="http://schemas.microsoft.com/office/powerpoint/2010/main" val="2682981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A4D055-76E7-A0A4-E559-28C375DACDD5}"/>
              </a:ext>
            </a:extLst>
          </p:cNvPr>
          <p:cNvSpPr txBox="1"/>
          <p:nvPr/>
        </p:nvSpPr>
        <p:spPr>
          <a:xfrm>
            <a:off x="1295400" y="3384000"/>
            <a:ext cx="6629400" cy="523220"/>
          </a:xfrm>
          <a:prstGeom prst="rect">
            <a:avLst/>
          </a:prstGeom>
          <a:noFill/>
        </p:spPr>
        <p:txBody>
          <a:bodyPr wrap="square" rtlCol="0">
            <a:noAutofit/>
          </a:bodyPr>
          <a:lstStyle/>
          <a:p>
            <a:r>
              <a:rPr lang="en-US" sz="2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Modell 2: </a:t>
            </a:r>
            <a:r>
              <a:rPr lang="en-US" sz="2800" b="1" dirty="0" err="1">
                <a:solidFill>
                  <a:srgbClr val="4D94B7"/>
                </a:solidFill>
                <a:latin typeface="Helvetica Neue" panose="020B0604020202020204"/>
                <a:ea typeface="Microsoft Sans Serif" panose="020B0604020202020204" pitchFamily="34" charset="0"/>
                <a:cs typeface="Microsoft Sans Serif" panose="020B0604020202020204" pitchFamily="34" charset="0"/>
              </a:rPr>
              <a:t>McKinseys</a:t>
            </a:r>
            <a:r>
              <a:rPr lang="en-US" sz="2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 7-S-modell
</a:t>
            </a:r>
          </a:p>
        </p:txBody>
      </p:sp>
      <p:pic>
        <p:nvPicPr>
          <p:cNvPr id="6" name="Grafik 5">
            <a:extLst>
              <a:ext uri="{FF2B5EF4-FFF2-40B4-BE49-F238E27FC236}">
                <a16:creationId xmlns:a16="http://schemas.microsoft.com/office/drawing/2014/main" id="{5C00B8DB-DDF2-A04E-BC27-7091DE1A446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557" r="18556"/>
          <a:stretch/>
        </p:blipFill>
        <p:spPr>
          <a:xfrm>
            <a:off x="15773400" y="1469398"/>
            <a:ext cx="1218389" cy="1346400"/>
          </a:xfrm>
          <a:prstGeom prst="rect">
            <a:avLst/>
          </a:prstGeom>
          <a:ln>
            <a:solidFill>
              <a:schemeClr val="tx1"/>
            </a:solidFill>
          </a:ln>
        </p:spPr>
      </p:pic>
      <p:graphicFrame>
        <p:nvGraphicFramePr>
          <p:cNvPr id="5" name="Diagrama 6">
            <a:extLst>
              <a:ext uri="{FF2B5EF4-FFF2-40B4-BE49-F238E27FC236}">
                <a16:creationId xmlns:a16="http://schemas.microsoft.com/office/drawing/2014/main" id="{F2F197AF-E447-7229-72A5-D3B3DCE8DC8B}"/>
              </a:ext>
            </a:extLst>
          </p:cNvPr>
          <p:cNvGraphicFramePr/>
          <p:nvPr>
            <p:extLst>
              <p:ext uri="{D42A27DB-BD31-4B8C-83A1-F6EECF244321}">
                <p14:modId xmlns:p14="http://schemas.microsoft.com/office/powerpoint/2010/main" val="2625537597"/>
              </p:ext>
            </p:extLst>
          </p:nvPr>
        </p:nvGraphicFramePr>
        <p:xfrm>
          <a:off x="1295400" y="3851999"/>
          <a:ext cx="10944000" cy="471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feld 7">
            <a:extLst>
              <a:ext uri="{FF2B5EF4-FFF2-40B4-BE49-F238E27FC236}">
                <a16:creationId xmlns:a16="http://schemas.microsoft.com/office/drawing/2014/main" id="{D1308BFA-E9F8-9389-8EFE-ACE44AA119A4}"/>
              </a:ext>
            </a:extLst>
          </p:cNvPr>
          <p:cNvSpPr txBox="1"/>
          <p:nvPr/>
        </p:nvSpPr>
        <p:spPr>
          <a:xfrm>
            <a:off x="4500000" y="3924000"/>
            <a:ext cx="5400000" cy="1044000"/>
          </a:xfrm>
          <a:prstGeom prst="rect">
            <a:avLst/>
          </a:prstGeom>
          <a:noFill/>
        </p:spPr>
        <p:txBody>
          <a:bodyPr wrap="square" rtlCol="0" anchor="ctr">
            <a:noAutofit/>
          </a:bodyPr>
          <a:lstStyle/>
          <a:p>
            <a:r>
              <a:rPr lang="sv-SE" dirty="0">
                <a:latin typeface="Helvetica Neue" panose="020B0604020202020204"/>
                <a:ea typeface="Microsoft Sans Serif" panose="020B0604020202020204" pitchFamily="34" charset="0"/>
                <a:cs typeface="Microsoft Sans Serif" panose="020B0604020202020204" pitchFamily="34" charset="0"/>
              </a:rPr>
              <a:t>En organisations informella regler och uppförande, beteendemönster, arbetskulturen eller hur saker görs inom företaget.</a:t>
            </a:r>
            <a:endParaRPr lang="en-US" dirty="0">
              <a:latin typeface="Helvetica Neue" panose="020B0604020202020204"/>
              <a:ea typeface="Microsoft Sans Serif" panose="020B0604020202020204" pitchFamily="34" charset="0"/>
              <a:cs typeface="Microsoft Sans Serif" panose="020B0604020202020204" pitchFamily="34" charset="0"/>
            </a:endParaRPr>
          </a:p>
        </p:txBody>
      </p:sp>
      <p:sp>
        <p:nvSpPr>
          <p:cNvPr id="10" name="Textfeld 9">
            <a:extLst>
              <a:ext uri="{FF2B5EF4-FFF2-40B4-BE49-F238E27FC236}">
                <a16:creationId xmlns:a16="http://schemas.microsoft.com/office/drawing/2014/main" id="{95F29425-A2A7-E3DE-0D75-F3B8BDA35206}"/>
              </a:ext>
            </a:extLst>
          </p:cNvPr>
          <p:cNvSpPr txBox="1"/>
          <p:nvPr/>
        </p:nvSpPr>
        <p:spPr>
          <a:xfrm>
            <a:off x="4500000" y="5508000"/>
            <a:ext cx="5400000" cy="1044000"/>
          </a:xfrm>
          <a:prstGeom prst="rect">
            <a:avLst/>
          </a:prstGeom>
          <a:noFill/>
        </p:spPr>
        <p:txBody>
          <a:bodyPr wrap="square" rtlCol="0" anchor="ctr">
            <a:noAutofit/>
          </a:bodyPr>
          <a:lstStyle/>
          <a:p>
            <a:r>
              <a:rPr lang="sv-SE" dirty="0">
                <a:latin typeface="Helvetica Neue" panose="020B0604020202020204"/>
                <a:ea typeface="Microsoft Sans Serif" panose="020B0604020202020204" pitchFamily="34" charset="0"/>
                <a:cs typeface="Microsoft Sans Serif" panose="020B0604020202020204" pitchFamily="34" charset="0"/>
              </a:rPr>
              <a:t>Individuella och institutionella färdigheter som utgör en organisations kompetenser och förmågor.</a:t>
            </a:r>
            <a:endParaRPr lang="en-US" dirty="0">
              <a:latin typeface="Helvetica Neue" panose="020B0604020202020204"/>
              <a:ea typeface="Microsoft Sans Serif" panose="020B0604020202020204" pitchFamily="34" charset="0"/>
              <a:cs typeface="Microsoft Sans Serif" panose="020B0604020202020204" pitchFamily="34" charset="0"/>
            </a:endParaRPr>
          </a:p>
        </p:txBody>
      </p:sp>
      <p:sp>
        <p:nvSpPr>
          <p:cNvPr id="11" name="Textfeld 10">
            <a:extLst>
              <a:ext uri="{FF2B5EF4-FFF2-40B4-BE49-F238E27FC236}">
                <a16:creationId xmlns:a16="http://schemas.microsoft.com/office/drawing/2014/main" id="{93C54793-1FCB-1FD6-E66F-0C37942E9160}"/>
              </a:ext>
            </a:extLst>
          </p:cNvPr>
          <p:cNvSpPr txBox="1"/>
          <p:nvPr/>
        </p:nvSpPr>
        <p:spPr>
          <a:xfrm>
            <a:off x="4500000" y="7128000"/>
            <a:ext cx="5400000" cy="1044000"/>
          </a:xfrm>
          <a:prstGeom prst="rect">
            <a:avLst/>
          </a:prstGeom>
          <a:noFill/>
        </p:spPr>
        <p:txBody>
          <a:bodyPr wrap="square" rtlCol="0" anchor="ctr">
            <a:noAutofit/>
          </a:bodyPr>
          <a:lstStyle/>
          <a:p>
            <a:r>
              <a:rPr lang="sv-SE" dirty="0">
                <a:latin typeface="Helvetica Neue" panose="020B0604020202020204"/>
                <a:ea typeface="Microsoft Sans Serif" panose="020B0604020202020204" pitchFamily="34" charset="0"/>
                <a:cs typeface="Microsoft Sans Serif" panose="020B0604020202020204" pitchFamily="34" charset="0"/>
              </a:rPr>
              <a:t>Rutiner och processer som organisationen har på plats. Exempel är riskhanteringsprocesser och klienthanteringssystem.</a:t>
            </a:r>
            <a:endParaRPr lang="en-US" dirty="0">
              <a:latin typeface="Helvetica Neue" panose="020B0604020202020204"/>
              <a:ea typeface="Microsoft Sans Serif" panose="020B0604020202020204" pitchFamily="34" charset="0"/>
              <a:cs typeface="Microsoft Sans Serif" panose="020B0604020202020204" pitchFamily="34" charset="0"/>
            </a:endParaRPr>
          </a:p>
        </p:txBody>
      </p:sp>
      <p:sp>
        <p:nvSpPr>
          <p:cNvPr id="4" name="Textfeld 3">
            <a:extLst>
              <a:ext uri="{FF2B5EF4-FFF2-40B4-BE49-F238E27FC236}">
                <a16:creationId xmlns:a16="http://schemas.microsoft.com/office/drawing/2014/main" id="{D1D45A5F-795D-ABD4-69A1-AF0EAB22C3AA}"/>
              </a:ext>
            </a:extLst>
          </p:cNvPr>
          <p:cNvSpPr txBox="1"/>
          <p:nvPr/>
        </p:nvSpPr>
        <p:spPr>
          <a:xfrm>
            <a:off x="1295400" y="8928000"/>
            <a:ext cx="21336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11, 13</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7" name="CuadroTexto 1">
            <a:extLst>
              <a:ext uri="{FF2B5EF4-FFF2-40B4-BE49-F238E27FC236}">
                <a16:creationId xmlns:a16="http://schemas.microsoft.com/office/drawing/2014/main" id="{98A555C9-29BA-D4B7-B527-E8B680B8F201}"/>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2.Förändringsledning
</a:t>
            </a:r>
          </a:p>
        </p:txBody>
      </p:sp>
      <p:sp>
        <p:nvSpPr>
          <p:cNvPr id="9" name="CuadroTexto 2">
            <a:extLst>
              <a:ext uri="{FF2B5EF4-FFF2-40B4-BE49-F238E27FC236}">
                <a16:creationId xmlns:a16="http://schemas.microsoft.com/office/drawing/2014/main" id="{0742067B-0688-3710-1768-E86A3E4174E3}"/>
              </a:ext>
            </a:extLst>
          </p:cNvPr>
          <p:cNvSpPr txBox="1"/>
          <p:nvPr/>
        </p:nvSpPr>
        <p:spPr>
          <a:xfrm>
            <a:off x="1295400" y="2304000"/>
            <a:ext cx="15840000" cy="523220"/>
          </a:xfrm>
          <a:prstGeom prst="rect">
            <a:avLst/>
          </a:prstGeom>
          <a:noFill/>
        </p:spPr>
        <p:txBody>
          <a:bodyPr wrap="square" rtlCol="0">
            <a:noAutofit/>
          </a:bodyPr>
          <a:lstStyle/>
          <a:p>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2.2 </a:t>
            </a:r>
            <a:r>
              <a:rPr lang="en-US" sz="2800" b="1" dirty="0" err="1">
                <a:solidFill>
                  <a:srgbClr val="AED633"/>
                </a:solidFill>
                <a:latin typeface="Helvetica Neue" panose="020B0604020202020204"/>
                <a:ea typeface="Microsoft Sans Serif" panose="020B0604020202020204" pitchFamily="34" charset="0"/>
                <a:cs typeface="Microsoft Sans Serif" panose="020B0604020202020204" pitchFamily="34" charset="0"/>
              </a:rPr>
              <a:t>Modeller</a:t>
            </a:r>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 för </a:t>
            </a:r>
            <a:r>
              <a:rPr lang="en-US" sz="2800" b="1" dirty="0" err="1">
                <a:solidFill>
                  <a:srgbClr val="AED633"/>
                </a:solidFill>
                <a:latin typeface="Helvetica Neue" panose="020B0604020202020204"/>
                <a:ea typeface="Microsoft Sans Serif" panose="020B0604020202020204" pitchFamily="34" charset="0"/>
                <a:cs typeface="Microsoft Sans Serif" panose="020B0604020202020204" pitchFamily="34" charset="0"/>
              </a:rPr>
              <a:t>förändringsledning</a:t>
            </a:r>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
</a:t>
            </a:r>
          </a:p>
          <a:p>
            <a:endPar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327338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A4D055-76E7-A0A4-E559-28C375DACDD5}"/>
              </a:ext>
            </a:extLst>
          </p:cNvPr>
          <p:cNvSpPr txBox="1"/>
          <p:nvPr/>
        </p:nvSpPr>
        <p:spPr>
          <a:xfrm>
            <a:off x="1296000" y="3384000"/>
            <a:ext cx="6629400" cy="523220"/>
          </a:xfrm>
          <a:prstGeom prst="rect">
            <a:avLst/>
          </a:prstGeom>
          <a:noFill/>
        </p:spPr>
        <p:txBody>
          <a:bodyPr wrap="square" rtlCol="0">
            <a:noAutofit/>
          </a:bodyPr>
          <a:lstStyle/>
          <a:p>
            <a:r>
              <a:rPr lang="en-US" sz="2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Modell 2: </a:t>
            </a:r>
            <a:r>
              <a:rPr lang="en-US" sz="2800" b="1" dirty="0" err="1">
                <a:solidFill>
                  <a:srgbClr val="4D94B7"/>
                </a:solidFill>
                <a:latin typeface="Helvetica Neue" panose="020B0604020202020204"/>
                <a:ea typeface="Microsoft Sans Serif" panose="020B0604020202020204" pitchFamily="34" charset="0"/>
                <a:cs typeface="Microsoft Sans Serif" panose="020B0604020202020204" pitchFamily="34" charset="0"/>
              </a:rPr>
              <a:t>McKinseys</a:t>
            </a:r>
            <a:r>
              <a:rPr lang="en-US" sz="2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 7-S-modell
</a:t>
            </a:r>
          </a:p>
        </p:txBody>
      </p:sp>
      <p:pic>
        <p:nvPicPr>
          <p:cNvPr id="6" name="Grafik 5">
            <a:extLst>
              <a:ext uri="{FF2B5EF4-FFF2-40B4-BE49-F238E27FC236}">
                <a16:creationId xmlns:a16="http://schemas.microsoft.com/office/drawing/2014/main" id="{5C00B8DB-DDF2-A04E-BC27-7091DE1A446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557" r="18556"/>
          <a:stretch/>
        </p:blipFill>
        <p:spPr>
          <a:xfrm>
            <a:off x="15773400" y="1469398"/>
            <a:ext cx="1218389" cy="1346400"/>
          </a:xfrm>
          <a:prstGeom prst="rect">
            <a:avLst/>
          </a:prstGeom>
          <a:ln>
            <a:solidFill>
              <a:schemeClr val="tx1"/>
            </a:solidFill>
          </a:ln>
        </p:spPr>
      </p:pic>
      <p:graphicFrame>
        <p:nvGraphicFramePr>
          <p:cNvPr id="7" name="Diagrama 6">
            <a:extLst>
              <a:ext uri="{FF2B5EF4-FFF2-40B4-BE49-F238E27FC236}">
                <a16:creationId xmlns:a16="http://schemas.microsoft.com/office/drawing/2014/main" id="{89161E25-8209-B552-E93D-2200E3AAFC06}"/>
              </a:ext>
            </a:extLst>
          </p:cNvPr>
          <p:cNvGraphicFramePr/>
          <p:nvPr>
            <p:extLst>
              <p:ext uri="{D42A27DB-BD31-4B8C-83A1-F6EECF244321}">
                <p14:modId xmlns:p14="http://schemas.microsoft.com/office/powerpoint/2010/main" val="3120521565"/>
              </p:ext>
            </p:extLst>
          </p:nvPr>
        </p:nvGraphicFramePr>
        <p:xfrm>
          <a:off x="1296000" y="3852000"/>
          <a:ext cx="12024000" cy="5160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feld 3">
            <a:extLst>
              <a:ext uri="{FF2B5EF4-FFF2-40B4-BE49-F238E27FC236}">
                <a16:creationId xmlns:a16="http://schemas.microsoft.com/office/drawing/2014/main" id="{81F276C9-EE75-5F09-7114-D184F5592778}"/>
              </a:ext>
            </a:extLst>
          </p:cNvPr>
          <p:cNvSpPr txBox="1"/>
          <p:nvPr/>
        </p:nvSpPr>
        <p:spPr>
          <a:xfrm>
            <a:off x="4500000" y="3888000"/>
            <a:ext cx="7380000" cy="900000"/>
          </a:xfrm>
          <a:prstGeom prst="rect">
            <a:avLst/>
          </a:prstGeom>
          <a:noFill/>
        </p:spPr>
        <p:txBody>
          <a:bodyPr wrap="square" rtlCol="0" anchor="ctr">
            <a:noAutofit/>
          </a:bodyPr>
          <a:lstStyle/>
          <a:p>
            <a:r>
              <a:rPr lang="sv-SE" dirty="0">
                <a:latin typeface="Helvetica Neue" panose="020B0604020202020204"/>
                <a:ea typeface="Microsoft Sans Serif" panose="020B0604020202020204" pitchFamily="34" charset="0"/>
                <a:cs typeface="Microsoft Sans Serif" panose="020B0604020202020204" pitchFamily="34" charset="0"/>
              </a:rPr>
              <a:t>Organisationens struktur eller hur affärsenheter och divisioner är organiserade, inklusive auktoritetsrelationerna inom den strukturen.</a:t>
            </a:r>
            <a:endParaRPr lang="en-US" dirty="0">
              <a:latin typeface="Helvetica Neue" panose="020B0604020202020204"/>
              <a:ea typeface="Microsoft Sans Serif" panose="020B0604020202020204" pitchFamily="34" charset="0"/>
              <a:cs typeface="Microsoft Sans Serif" panose="020B0604020202020204" pitchFamily="34" charset="0"/>
            </a:endParaRPr>
          </a:p>
        </p:txBody>
      </p:sp>
      <p:sp>
        <p:nvSpPr>
          <p:cNvPr id="9" name="Textfeld 8">
            <a:extLst>
              <a:ext uri="{FF2B5EF4-FFF2-40B4-BE49-F238E27FC236}">
                <a16:creationId xmlns:a16="http://schemas.microsoft.com/office/drawing/2014/main" id="{98F58ACF-D910-C641-690F-047C80851236}"/>
              </a:ext>
            </a:extLst>
          </p:cNvPr>
          <p:cNvSpPr txBox="1"/>
          <p:nvPr/>
        </p:nvSpPr>
        <p:spPr>
          <a:xfrm>
            <a:off x="4500000" y="5184000"/>
            <a:ext cx="7380000" cy="900000"/>
          </a:xfrm>
          <a:prstGeom prst="rect">
            <a:avLst/>
          </a:prstGeom>
          <a:noFill/>
        </p:spPr>
        <p:txBody>
          <a:bodyPr wrap="square" rtlCol="0" anchor="ctr">
            <a:noAutofit/>
          </a:bodyPr>
          <a:lstStyle/>
          <a:p>
            <a:r>
              <a:rPr lang="sv-SE" dirty="0">
                <a:latin typeface="Helvetica Neue" panose="020B0604020202020204"/>
                <a:ea typeface="Microsoft Sans Serif" panose="020B0604020202020204" pitchFamily="34" charset="0"/>
                <a:cs typeface="Microsoft Sans Serif" panose="020B0604020202020204" pitchFamily="34" charset="0"/>
              </a:rPr>
              <a:t>Människorna i företaget, deras kvaliteter, hur talanger odlas och utvecklas och varje arbetsrolls egenskaper och egenskaper, såsom utbildning och attityd.</a:t>
            </a:r>
            <a:endParaRPr lang="en-US" dirty="0">
              <a:latin typeface="Helvetica Neue" panose="020B0604020202020204"/>
              <a:ea typeface="Microsoft Sans Serif" panose="020B0604020202020204" pitchFamily="34" charset="0"/>
              <a:cs typeface="Microsoft Sans Serif" panose="020B0604020202020204" pitchFamily="34" charset="0"/>
            </a:endParaRPr>
          </a:p>
        </p:txBody>
      </p:sp>
      <p:sp>
        <p:nvSpPr>
          <p:cNvPr id="10" name="Textfeld 9">
            <a:extLst>
              <a:ext uri="{FF2B5EF4-FFF2-40B4-BE49-F238E27FC236}">
                <a16:creationId xmlns:a16="http://schemas.microsoft.com/office/drawing/2014/main" id="{619519D7-FDF6-3079-31E2-AC97E1D4B21B}"/>
              </a:ext>
            </a:extLst>
          </p:cNvPr>
          <p:cNvSpPr txBox="1"/>
          <p:nvPr/>
        </p:nvSpPr>
        <p:spPr>
          <a:xfrm>
            <a:off x="4500000" y="6516000"/>
            <a:ext cx="7380000" cy="900000"/>
          </a:xfrm>
          <a:prstGeom prst="rect">
            <a:avLst/>
          </a:prstGeom>
          <a:noFill/>
        </p:spPr>
        <p:txBody>
          <a:bodyPr wrap="square" rtlCol="0" anchor="ctr">
            <a:noAutofit/>
          </a:bodyPr>
          <a:lstStyle/>
          <a:p>
            <a:r>
              <a:rPr lang="sv-SE" dirty="0">
                <a:latin typeface="Helvetica Neue" panose="020B0604020202020204"/>
                <a:ea typeface="Microsoft Sans Serif" panose="020B0604020202020204" pitchFamily="34" charset="0"/>
                <a:cs typeface="Microsoft Sans Serif" panose="020B0604020202020204" pitchFamily="34" charset="0"/>
              </a:rPr>
              <a:t>Vad företaget gör för att bygga konkurrensfördelar.</a:t>
            </a:r>
            <a:endParaRPr lang="en-US" dirty="0">
              <a:latin typeface="Helvetica Neue" panose="020B0604020202020204"/>
              <a:ea typeface="Microsoft Sans Serif" panose="020B0604020202020204" pitchFamily="34" charset="0"/>
              <a:cs typeface="Microsoft Sans Serif" panose="020B0604020202020204" pitchFamily="34" charset="0"/>
            </a:endParaRPr>
          </a:p>
        </p:txBody>
      </p:sp>
      <p:sp>
        <p:nvSpPr>
          <p:cNvPr id="11" name="Textfeld 10">
            <a:extLst>
              <a:ext uri="{FF2B5EF4-FFF2-40B4-BE49-F238E27FC236}">
                <a16:creationId xmlns:a16="http://schemas.microsoft.com/office/drawing/2014/main" id="{731575AE-8D85-5D1C-642E-C0A2B7B880FE}"/>
              </a:ext>
            </a:extLst>
          </p:cNvPr>
          <p:cNvSpPr txBox="1"/>
          <p:nvPr/>
        </p:nvSpPr>
        <p:spPr>
          <a:xfrm>
            <a:off x="4500000" y="7812000"/>
            <a:ext cx="7380000" cy="900000"/>
          </a:xfrm>
          <a:prstGeom prst="rect">
            <a:avLst/>
          </a:prstGeom>
          <a:noFill/>
        </p:spPr>
        <p:txBody>
          <a:bodyPr wrap="square" rtlCol="0" anchor="ctr">
            <a:noAutofit/>
          </a:bodyPr>
          <a:lstStyle/>
          <a:p>
            <a:r>
              <a:rPr lang="sv-SE" dirty="0">
                <a:latin typeface="Helvetica Neue" panose="020B0604020202020204"/>
                <a:ea typeface="Microsoft Sans Serif" panose="020B0604020202020204" pitchFamily="34" charset="0"/>
                <a:cs typeface="Microsoft Sans Serif" panose="020B0604020202020204" pitchFamily="34" charset="0"/>
              </a:rPr>
              <a:t>Standarder, övertygelser och principer som utgör grunden för en organisations kultur. De styr hur anställda beter sig och ger med tiden den identitet som företaget är känt för.</a:t>
            </a:r>
            <a:endParaRPr lang="en-US" dirty="0">
              <a:latin typeface="Helvetica Neue" panose="020B0604020202020204"/>
              <a:ea typeface="Microsoft Sans Serif" panose="020B0604020202020204" pitchFamily="34" charset="0"/>
              <a:cs typeface="Microsoft Sans Serif" panose="020B0604020202020204" pitchFamily="34" charset="0"/>
            </a:endParaRPr>
          </a:p>
        </p:txBody>
      </p:sp>
      <p:sp>
        <p:nvSpPr>
          <p:cNvPr id="14" name="CuadroTexto 3">
            <a:extLst>
              <a:ext uri="{FF2B5EF4-FFF2-40B4-BE49-F238E27FC236}">
                <a16:creationId xmlns:a16="http://schemas.microsoft.com/office/drawing/2014/main" id="{620C6403-29C2-CA95-AE39-8B4F39B1F128}"/>
              </a:ext>
            </a:extLst>
          </p:cNvPr>
          <p:cNvSpPr txBox="1"/>
          <p:nvPr/>
        </p:nvSpPr>
        <p:spPr>
          <a:xfrm rot="20985544">
            <a:off x="13779147" y="4132452"/>
            <a:ext cx="3234671" cy="4094963"/>
          </a:xfrm>
          <a:prstGeom prst="foldedCorner">
            <a:avLst/>
          </a:prstGeom>
          <a:solidFill>
            <a:schemeClr val="bg1">
              <a:lumMod val="85000"/>
            </a:schemeClr>
          </a:solidFill>
          <a:ln>
            <a:solidFill>
              <a:schemeClr val="bg1"/>
            </a:solidFill>
          </a:ln>
        </p:spPr>
        <p:txBody>
          <a:bodyPr wrap="square" lIns="180000" tIns="180000" rIns="180000" bIns="180000" rtlCol="0">
            <a:noAutofit/>
          </a:bodyPr>
          <a:lstStyle/>
          <a:p>
            <a:pPr lvl="0" algn="ctr"/>
            <a:r>
              <a:rPr lang="en-US" sz="2400" b="1" dirty="0" err="1">
                <a:solidFill>
                  <a:schemeClr val="dk1"/>
                </a:solidFill>
                <a:latin typeface="Helvetica Neue" panose="020B0604020202020204"/>
                <a:ea typeface="Microsoft Sans Serif" panose="020B0604020202020204" pitchFamily="34" charset="0"/>
                <a:cs typeface="Microsoft Sans Serif" panose="020B0604020202020204" pitchFamily="34" charset="0"/>
                <a:sym typeface="Calibri"/>
              </a:rPr>
              <a:t>Påminnelse</a:t>
            </a:r>
            <a:endParaRPr lang="en-US" sz="2400" b="1" dirty="0">
              <a:solidFill>
                <a:schemeClr val="dk1"/>
              </a:solidFill>
              <a:latin typeface="Helvetica Neue" panose="020B0604020202020204"/>
              <a:ea typeface="Microsoft Sans Serif" panose="020B0604020202020204" pitchFamily="34" charset="0"/>
              <a:cs typeface="Microsoft Sans Serif" panose="020B0604020202020204" pitchFamily="34" charset="0"/>
              <a:sym typeface="Calibri"/>
            </a:endParaRPr>
          </a:p>
          <a:p>
            <a:pPr lvl="0" algn="ctr"/>
            <a:endParaRPr lang="en-US" sz="2200" dirty="0">
              <a:latin typeface="Helvetica Neue" panose="020B0604020202020204"/>
            </a:endParaRPr>
          </a:p>
          <a:p>
            <a:pPr algn="ctr"/>
            <a:r>
              <a:rPr lang="sv-SE" sz="2200" dirty="0">
                <a:latin typeface="Helvetica Neue" panose="020B0604020202020204"/>
              </a:rPr>
              <a:t>Varje element är lika viktigt och värdefullt. När du använder 7-S-modellen för att diagnostisera ditt företag måste alla element fungera tillsammans och anpassas till varandra. 
</a:t>
            </a:r>
            <a:endParaRPr lang="en-US" sz="2200" dirty="0">
              <a:latin typeface="Helvetica Neue" panose="020B0604020202020204"/>
            </a:endParaRPr>
          </a:p>
        </p:txBody>
      </p:sp>
      <p:pic>
        <p:nvPicPr>
          <p:cNvPr id="15" name="Grafik 14">
            <a:extLst>
              <a:ext uri="{FF2B5EF4-FFF2-40B4-BE49-F238E27FC236}">
                <a16:creationId xmlns:a16="http://schemas.microsoft.com/office/drawing/2014/main" id="{C53F0C0C-7037-23A2-539B-58C803A78D2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725400" y="3943475"/>
            <a:ext cx="1600438" cy="1790700"/>
          </a:xfrm>
          <a:prstGeom prst="rect">
            <a:avLst/>
          </a:prstGeom>
        </p:spPr>
      </p:pic>
      <p:sp>
        <p:nvSpPr>
          <p:cNvPr id="2" name="Textfeld 1">
            <a:extLst>
              <a:ext uri="{FF2B5EF4-FFF2-40B4-BE49-F238E27FC236}">
                <a16:creationId xmlns:a16="http://schemas.microsoft.com/office/drawing/2014/main" id="{977C995E-DF5D-4DA4-9053-7C5224603FD3}"/>
              </a:ext>
            </a:extLst>
          </p:cNvPr>
          <p:cNvSpPr txBox="1"/>
          <p:nvPr/>
        </p:nvSpPr>
        <p:spPr>
          <a:xfrm>
            <a:off x="1295400" y="8928000"/>
            <a:ext cx="21336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11, 13</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5" name="CuadroTexto 1">
            <a:extLst>
              <a:ext uri="{FF2B5EF4-FFF2-40B4-BE49-F238E27FC236}">
                <a16:creationId xmlns:a16="http://schemas.microsoft.com/office/drawing/2014/main" id="{333BC3C5-3047-149D-8410-83F1DA9BCFF0}"/>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2.Förändringsledning
</a:t>
            </a:r>
          </a:p>
        </p:txBody>
      </p:sp>
      <p:sp>
        <p:nvSpPr>
          <p:cNvPr id="8" name="CuadroTexto 2">
            <a:extLst>
              <a:ext uri="{FF2B5EF4-FFF2-40B4-BE49-F238E27FC236}">
                <a16:creationId xmlns:a16="http://schemas.microsoft.com/office/drawing/2014/main" id="{4491A582-6A8D-26EC-8DA6-AC9C3AC6BE37}"/>
              </a:ext>
            </a:extLst>
          </p:cNvPr>
          <p:cNvSpPr txBox="1"/>
          <p:nvPr/>
        </p:nvSpPr>
        <p:spPr>
          <a:xfrm>
            <a:off x="1295400" y="2304000"/>
            <a:ext cx="15840000" cy="523220"/>
          </a:xfrm>
          <a:prstGeom prst="rect">
            <a:avLst/>
          </a:prstGeom>
          <a:noFill/>
        </p:spPr>
        <p:txBody>
          <a:bodyPr wrap="square" rtlCol="0">
            <a:noAutofit/>
          </a:bodyPr>
          <a:lstStyle/>
          <a:p>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2.2 </a:t>
            </a:r>
            <a:r>
              <a:rPr lang="en-US" sz="2800" b="1" dirty="0" err="1">
                <a:solidFill>
                  <a:srgbClr val="AED633"/>
                </a:solidFill>
                <a:latin typeface="Helvetica Neue" panose="020B0604020202020204"/>
                <a:ea typeface="Microsoft Sans Serif" panose="020B0604020202020204" pitchFamily="34" charset="0"/>
                <a:cs typeface="Microsoft Sans Serif" panose="020B0604020202020204" pitchFamily="34" charset="0"/>
              </a:rPr>
              <a:t>Modeller</a:t>
            </a:r>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 för </a:t>
            </a:r>
            <a:r>
              <a:rPr lang="en-US" sz="2800" b="1" dirty="0" err="1">
                <a:solidFill>
                  <a:srgbClr val="AED633"/>
                </a:solidFill>
                <a:latin typeface="Helvetica Neue" panose="020B0604020202020204"/>
                <a:ea typeface="Microsoft Sans Serif" panose="020B0604020202020204" pitchFamily="34" charset="0"/>
                <a:cs typeface="Microsoft Sans Serif" panose="020B0604020202020204" pitchFamily="34" charset="0"/>
              </a:rPr>
              <a:t>förändringsledning</a:t>
            </a:r>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
</a:t>
            </a:r>
          </a:p>
        </p:txBody>
      </p:sp>
    </p:spTree>
    <p:extLst>
      <p:ext uri="{BB962C8B-B14F-4D97-AF65-F5344CB8AC3E}">
        <p14:creationId xmlns:p14="http://schemas.microsoft.com/office/powerpoint/2010/main" val="403748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A4D055-76E7-A0A4-E559-28C375DACDD5}"/>
              </a:ext>
            </a:extLst>
          </p:cNvPr>
          <p:cNvSpPr txBox="1"/>
          <p:nvPr/>
        </p:nvSpPr>
        <p:spPr>
          <a:xfrm>
            <a:off x="1295400" y="3384000"/>
            <a:ext cx="6629400" cy="523220"/>
          </a:xfrm>
          <a:prstGeom prst="rect">
            <a:avLst/>
          </a:prstGeom>
          <a:noFill/>
        </p:spPr>
        <p:txBody>
          <a:bodyPr wrap="square" rtlCol="0">
            <a:noAutofit/>
          </a:bodyPr>
          <a:lstStyle/>
          <a:p>
            <a:r>
              <a:rPr lang="en-US" sz="2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Modell 3: </a:t>
            </a:r>
            <a:r>
              <a:rPr lang="en-US" sz="2800" b="1" dirty="0" err="1">
                <a:solidFill>
                  <a:srgbClr val="4D94B7"/>
                </a:solidFill>
                <a:latin typeface="Helvetica Neue" panose="020B0604020202020204"/>
                <a:ea typeface="Microsoft Sans Serif" panose="020B0604020202020204" pitchFamily="34" charset="0"/>
                <a:cs typeface="Microsoft Sans Serif" panose="020B0604020202020204" pitchFamily="34" charset="0"/>
              </a:rPr>
              <a:t>Kotter:s</a:t>
            </a:r>
            <a:r>
              <a:rPr lang="en-US" sz="2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 </a:t>
            </a:r>
            <a:r>
              <a:rPr lang="en-US" sz="2800" b="1" dirty="0" err="1">
                <a:solidFill>
                  <a:srgbClr val="4D94B7"/>
                </a:solidFill>
                <a:latin typeface="Helvetica Neue" panose="020B0604020202020204"/>
                <a:ea typeface="Microsoft Sans Serif" panose="020B0604020202020204" pitchFamily="34" charset="0"/>
                <a:cs typeface="Microsoft Sans Serif" panose="020B0604020202020204" pitchFamily="34" charset="0"/>
              </a:rPr>
              <a:t>förändringsmodell</a:t>
            </a:r>
            <a:endParaRPr lang="en-US" sz="2800" b="1" dirty="0">
              <a:solidFill>
                <a:srgbClr val="4D94B7"/>
              </a:solidFill>
              <a:latin typeface="Helvetica Neue" panose="020B0604020202020204"/>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1E2D339-E702-D386-1EB6-0CD6F5317270}"/>
              </a:ext>
            </a:extLst>
          </p:cNvPr>
          <p:cNvSpPr txBox="1"/>
          <p:nvPr/>
        </p:nvSpPr>
        <p:spPr>
          <a:xfrm>
            <a:off x="1296000" y="3852000"/>
            <a:ext cx="7668000" cy="3970318"/>
          </a:xfrm>
          <a:prstGeom prst="rect">
            <a:avLst/>
          </a:prstGeom>
          <a:noFill/>
        </p:spPr>
        <p:txBody>
          <a:bodyPr wrap="square" rtlCol="0">
            <a:noAutofit/>
          </a:bodyPr>
          <a:lstStyle/>
          <a:p>
            <a:pPr>
              <a:spcAft>
                <a:spcPts val="1200"/>
              </a:spcAft>
            </a:pPr>
            <a:r>
              <a:rPr lang="sv-SE" sz="2400" dirty="0">
                <a:latin typeface="Helvetica Neue" panose="020B0604020202020204"/>
                <a:ea typeface="Microsoft Sans Serif" panose="020B0604020202020204" pitchFamily="34" charset="0"/>
                <a:cs typeface="Microsoft Sans Serif" panose="020B0604020202020204" pitchFamily="34" charset="0"/>
              </a:rPr>
              <a:t>John </a:t>
            </a:r>
            <a:r>
              <a:rPr lang="sv-SE" sz="2400" dirty="0" err="1">
                <a:latin typeface="Helvetica Neue" panose="020B0604020202020204"/>
                <a:ea typeface="Microsoft Sans Serif" panose="020B0604020202020204" pitchFamily="34" charset="0"/>
                <a:cs typeface="Microsoft Sans Serif" panose="020B0604020202020204" pitchFamily="34" charset="0"/>
              </a:rPr>
              <a:t>Kotter</a:t>
            </a:r>
            <a:r>
              <a:rPr lang="sv-SE" sz="2400" dirty="0">
                <a:latin typeface="Helvetica Neue" panose="020B0604020202020204"/>
                <a:ea typeface="Microsoft Sans Serif" panose="020B0604020202020204" pitchFamily="34" charset="0"/>
                <a:cs typeface="Microsoft Sans Serif" panose="020B0604020202020204" pitchFamily="34" charset="0"/>
              </a:rPr>
              <a:t> (1996), professor vid Harvard Business </a:t>
            </a:r>
            <a:r>
              <a:rPr lang="sv-SE" sz="2400" dirty="0" err="1">
                <a:latin typeface="Helvetica Neue" panose="020B0604020202020204"/>
                <a:ea typeface="Microsoft Sans Serif" panose="020B0604020202020204" pitchFamily="34" charset="0"/>
                <a:cs typeface="Microsoft Sans Serif" panose="020B0604020202020204" pitchFamily="34" charset="0"/>
              </a:rPr>
              <a:t>School</a:t>
            </a:r>
            <a:r>
              <a:rPr lang="sv-SE" sz="2400" dirty="0">
                <a:latin typeface="Helvetica Neue" panose="020B0604020202020204"/>
                <a:ea typeface="Microsoft Sans Serif" panose="020B0604020202020204" pitchFamily="34" charset="0"/>
                <a:cs typeface="Microsoft Sans Serif" panose="020B0604020202020204" pitchFamily="34" charset="0"/>
              </a:rPr>
              <a:t> och en känd förändringsexpert, utvecklade sin modell på grundval av forskning från 100 organisationer som genomgick en förändringsprocess.
</a:t>
            </a: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a:spcAft>
                <a:spcPts val="1200"/>
              </a:spcAft>
            </a:pPr>
            <a:r>
              <a:rPr lang="sv-SE" sz="2400" dirty="0">
                <a:latin typeface="Helvetica Neue" panose="020B0604020202020204"/>
                <a:ea typeface="Microsoft Sans Serif" panose="020B0604020202020204" pitchFamily="34" charset="0"/>
                <a:cs typeface="Microsoft Sans Serif" panose="020B0604020202020204" pitchFamily="34" charset="0"/>
              </a:rPr>
              <a:t>De 8 stegen i förändringsprocessen inkluderar: att skapa en känsla av brådska, bilda kraftfulla vägledande koalitioner, utveckla en vision och en strategi, kommunicera visionen, ta bort hinder och ge anställda möjlighet till handling, skapa kortsiktiga vinster, konsolidera vinster och stärka förändring genom att förankra förändring i kulturen. 
</a:t>
            </a:r>
            <a:endParaRPr lang="en-US" sz="24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5" name="Textfeld 4">
            <a:extLst>
              <a:ext uri="{FF2B5EF4-FFF2-40B4-BE49-F238E27FC236}">
                <a16:creationId xmlns:a16="http://schemas.microsoft.com/office/drawing/2014/main" id="{4F433110-6707-02CE-C3A5-95BBAA9EDA07}"/>
              </a:ext>
            </a:extLst>
          </p:cNvPr>
          <p:cNvSpPr txBox="1"/>
          <p:nvPr/>
        </p:nvSpPr>
        <p:spPr>
          <a:xfrm>
            <a:off x="1295400" y="8928000"/>
            <a:ext cx="21336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14</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7" name="CuadroTexto 1">
            <a:extLst>
              <a:ext uri="{FF2B5EF4-FFF2-40B4-BE49-F238E27FC236}">
                <a16:creationId xmlns:a16="http://schemas.microsoft.com/office/drawing/2014/main" id="{CAAFC56C-883D-CFEC-E5B4-D2A7665378F5}"/>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2.Förändringsledning
</a:t>
            </a:r>
          </a:p>
        </p:txBody>
      </p:sp>
      <p:sp>
        <p:nvSpPr>
          <p:cNvPr id="8" name="CuadroTexto 2">
            <a:extLst>
              <a:ext uri="{FF2B5EF4-FFF2-40B4-BE49-F238E27FC236}">
                <a16:creationId xmlns:a16="http://schemas.microsoft.com/office/drawing/2014/main" id="{E1F50FEC-8211-C153-3333-20687CD64FBD}"/>
              </a:ext>
            </a:extLst>
          </p:cNvPr>
          <p:cNvSpPr txBox="1"/>
          <p:nvPr/>
        </p:nvSpPr>
        <p:spPr>
          <a:xfrm>
            <a:off x="1295400" y="2304000"/>
            <a:ext cx="15840000" cy="523220"/>
          </a:xfrm>
          <a:prstGeom prst="rect">
            <a:avLst/>
          </a:prstGeom>
          <a:noFill/>
        </p:spPr>
        <p:txBody>
          <a:bodyPr wrap="square" rtlCol="0">
            <a:noAutofit/>
          </a:bodyPr>
          <a:lstStyle/>
          <a:p>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2.2 </a:t>
            </a:r>
            <a:r>
              <a:rPr lang="en-US" sz="2800" b="1" dirty="0" err="1">
                <a:solidFill>
                  <a:srgbClr val="AED633"/>
                </a:solidFill>
                <a:latin typeface="Helvetica Neue" panose="020B0604020202020204"/>
                <a:ea typeface="Microsoft Sans Serif" panose="020B0604020202020204" pitchFamily="34" charset="0"/>
                <a:cs typeface="Microsoft Sans Serif" panose="020B0604020202020204" pitchFamily="34" charset="0"/>
              </a:rPr>
              <a:t>Modeller</a:t>
            </a:r>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 för </a:t>
            </a:r>
            <a:r>
              <a:rPr lang="en-US" sz="2800" b="1" dirty="0" err="1">
                <a:solidFill>
                  <a:srgbClr val="AED633"/>
                </a:solidFill>
                <a:latin typeface="Helvetica Neue" panose="020B0604020202020204"/>
                <a:ea typeface="Microsoft Sans Serif" panose="020B0604020202020204" pitchFamily="34" charset="0"/>
                <a:cs typeface="Microsoft Sans Serif" panose="020B0604020202020204" pitchFamily="34" charset="0"/>
              </a:rPr>
              <a:t>förändringsledning</a:t>
            </a:r>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
</a:t>
            </a:r>
          </a:p>
        </p:txBody>
      </p:sp>
      <p:grpSp>
        <p:nvGrpSpPr>
          <p:cNvPr id="2" name="Gruppieren 1">
            <a:extLst>
              <a:ext uri="{FF2B5EF4-FFF2-40B4-BE49-F238E27FC236}">
                <a16:creationId xmlns:a16="http://schemas.microsoft.com/office/drawing/2014/main" id="{CAFB8A71-A0AB-848B-A343-7D1FF3D97C21}"/>
              </a:ext>
            </a:extLst>
          </p:cNvPr>
          <p:cNvGrpSpPr>
            <a:grpSpLocks/>
          </p:cNvGrpSpPr>
          <p:nvPr/>
        </p:nvGrpSpPr>
        <p:grpSpPr>
          <a:xfrm>
            <a:off x="9324000" y="1944000"/>
            <a:ext cx="7776000" cy="7128000"/>
            <a:chOff x="9792000" y="1944000"/>
            <a:chExt cx="6552000" cy="6588000"/>
          </a:xfrm>
        </p:grpSpPr>
        <p:grpSp>
          <p:nvGrpSpPr>
            <p:cNvPr id="48" name="Gruppieren 47">
              <a:extLst>
                <a:ext uri="{FF2B5EF4-FFF2-40B4-BE49-F238E27FC236}">
                  <a16:creationId xmlns:a16="http://schemas.microsoft.com/office/drawing/2014/main" id="{5DD427D8-A761-102C-2429-D4579BF95BAD}"/>
                </a:ext>
              </a:extLst>
            </p:cNvPr>
            <p:cNvGrpSpPr/>
            <p:nvPr/>
          </p:nvGrpSpPr>
          <p:grpSpPr>
            <a:xfrm>
              <a:off x="12240000" y="1944000"/>
              <a:ext cx="1620000" cy="1620000"/>
              <a:chOff x="12240000" y="2124000"/>
              <a:chExt cx="1620000" cy="1620000"/>
            </a:xfrm>
          </p:grpSpPr>
          <p:grpSp>
            <p:nvGrpSpPr>
              <p:cNvPr id="9" name="Gruppieren 8">
                <a:extLst>
                  <a:ext uri="{FF2B5EF4-FFF2-40B4-BE49-F238E27FC236}">
                    <a16:creationId xmlns:a16="http://schemas.microsoft.com/office/drawing/2014/main" id="{F1836371-9786-500C-AA8D-68162333761A}"/>
                  </a:ext>
                </a:extLst>
              </p:cNvPr>
              <p:cNvGrpSpPr/>
              <p:nvPr/>
            </p:nvGrpSpPr>
            <p:grpSpPr>
              <a:xfrm>
                <a:off x="12240000" y="2124000"/>
                <a:ext cx="1620000" cy="1620000"/>
                <a:chOff x="4038600" y="3314700"/>
                <a:chExt cx="1440000" cy="1440000"/>
              </a:xfrm>
            </p:grpSpPr>
            <p:sp>
              <p:nvSpPr>
                <p:cNvPr id="10" name="Ellipse 9">
                  <a:extLst>
                    <a:ext uri="{FF2B5EF4-FFF2-40B4-BE49-F238E27FC236}">
                      <a16:creationId xmlns:a16="http://schemas.microsoft.com/office/drawing/2014/main" id="{94996785-994A-139D-B859-65226956BB9B}"/>
                    </a:ext>
                  </a:extLst>
                </p:cNvPr>
                <p:cNvSpPr/>
                <p:nvPr/>
              </p:nvSpPr>
              <p:spPr>
                <a:xfrm>
                  <a:off x="4038600" y="3314700"/>
                  <a:ext cx="1440000" cy="1440000"/>
                </a:xfrm>
                <a:prstGeom prst="ellipse">
                  <a:avLst/>
                </a:prstGeom>
                <a:solidFill>
                  <a:schemeClr val="bg1"/>
                </a:solid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Helvetica neue" panose="020B0604020202020204"/>
                  </a:endParaRPr>
                </a:p>
              </p:txBody>
            </p:sp>
            <p:cxnSp>
              <p:nvCxnSpPr>
                <p:cNvPr id="11" name="Gerader Verbinder 10">
                  <a:extLst>
                    <a:ext uri="{FF2B5EF4-FFF2-40B4-BE49-F238E27FC236}">
                      <a16:creationId xmlns:a16="http://schemas.microsoft.com/office/drawing/2014/main" id="{7D523CBE-21CD-9A56-F814-144C92FD771D}"/>
                    </a:ext>
                  </a:extLst>
                </p:cNvPr>
                <p:cNvCxnSpPr>
                  <a:cxnSpLocks/>
                </p:cNvCxnSpPr>
                <p:nvPr/>
              </p:nvCxnSpPr>
              <p:spPr>
                <a:xfrm flipH="1">
                  <a:off x="4191000" y="3429000"/>
                  <a:ext cx="1143000" cy="1219200"/>
                </a:xfrm>
                <a:prstGeom prst="line">
                  <a:avLst/>
                </a:prstGeom>
                <a:ln w="1873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3" name="Textfeld 32">
                <a:extLst>
                  <a:ext uri="{FF2B5EF4-FFF2-40B4-BE49-F238E27FC236}">
                    <a16:creationId xmlns:a16="http://schemas.microsoft.com/office/drawing/2014/main" id="{5D09B005-F38A-CDA2-1177-D41F75FA3237}"/>
                  </a:ext>
                </a:extLst>
              </p:cNvPr>
              <p:cNvSpPr txBox="1"/>
              <p:nvPr/>
            </p:nvSpPr>
            <p:spPr>
              <a:xfrm>
                <a:off x="12240000" y="2124000"/>
                <a:ext cx="1620000" cy="1620000"/>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all" spc="0" normalizeH="0" baseline="0" noProof="0" dirty="0">
                    <a:ln>
                      <a:noFill/>
                    </a:ln>
                    <a:solidFill>
                      <a:srgbClr val="4EC5A5"/>
                    </a:solidFill>
                    <a:effectLst/>
                    <a:uLnTx/>
                    <a:uFillTx/>
                    <a:latin typeface="Helvetica neue" panose="020B0604020202020204"/>
                    <a:ea typeface="+mn-ea"/>
                    <a:cs typeface="+mn-cs"/>
                  </a:rPr>
                  <a:t>Skapa</a:t>
                </a:r>
                <a:endParaRPr kumimoji="0" lang="sv-AX" sz="2000" b="1" i="0" u="none" strike="noStrike" kern="1200" cap="all" spc="0" normalizeH="0" baseline="0" noProof="0" dirty="0">
                  <a:ln>
                    <a:noFill/>
                  </a:ln>
                  <a:solidFill>
                    <a:srgbClr val="4EC5A5"/>
                  </a:solidFill>
                  <a:effectLst/>
                  <a:uLnTx/>
                  <a:uFillTx/>
                  <a:latin typeface="Helvetica neue"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err="1">
                    <a:ln>
                      <a:noFill/>
                    </a:ln>
                    <a:solidFill>
                      <a:srgbClr val="277762"/>
                    </a:solidFill>
                    <a:effectLst/>
                    <a:uLnTx/>
                    <a:uFillTx/>
                    <a:latin typeface="Helvetica neue" panose="020B0604020202020204"/>
                    <a:ea typeface="+mn-ea"/>
                    <a:cs typeface="+mn-cs"/>
                  </a:rPr>
                  <a:t>en</a:t>
                </a:r>
                <a:r>
                  <a:rPr kumimoji="0" lang="en-US" sz="1600" b="0" i="0" u="none" strike="noStrike" kern="1200" cap="all" spc="0" normalizeH="0" baseline="0" noProof="0" dirty="0">
                    <a:ln>
                      <a:noFill/>
                    </a:ln>
                    <a:solidFill>
                      <a:srgbClr val="277762"/>
                    </a:solidFill>
                    <a:effectLst/>
                    <a:uLnTx/>
                    <a:uFillTx/>
                    <a:latin typeface="Helvetica neue" panose="020B0604020202020204"/>
                    <a:ea typeface="+mn-ea"/>
                    <a:cs typeface="+mn-cs"/>
                  </a:rPr>
                  <a:t> </a:t>
                </a:r>
                <a:r>
                  <a:rPr kumimoji="0" lang="en-US" sz="1600" b="0" i="0" u="none" strike="noStrike" kern="1200" cap="all" spc="0" normalizeH="0" baseline="0" noProof="0" dirty="0" err="1">
                    <a:ln>
                      <a:noFill/>
                    </a:ln>
                    <a:solidFill>
                      <a:srgbClr val="277762"/>
                    </a:solidFill>
                    <a:effectLst/>
                    <a:uLnTx/>
                    <a:uFillTx/>
                    <a:latin typeface="Helvetica neue" panose="020B0604020202020204"/>
                    <a:ea typeface="+mn-ea"/>
                    <a:cs typeface="+mn-cs"/>
                  </a:rPr>
                  <a:t>känsla</a:t>
                </a:r>
                <a:r>
                  <a:rPr kumimoji="0" lang="en-US" sz="1600" b="0" i="0" u="none" strike="noStrike" kern="1200" cap="all" spc="0" normalizeH="0" baseline="0" noProof="0" dirty="0">
                    <a:ln>
                      <a:noFill/>
                    </a:ln>
                    <a:solidFill>
                      <a:srgbClr val="277762"/>
                    </a:solidFill>
                    <a:effectLst/>
                    <a:uLnTx/>
                    <a:uFillTx/>
                    <a:latin typeface="Helvetica neue" panose="020B0604020202020204"/>
                    <a:ea typeface="+mn-ea"/>
                    <a:cs typeface="+mn-cs"/>
                  </a:rPr>
                  <a:t> av </a:t>
                </a:r>
                <a:r>
                  <a:rPr kumimoji="0" lang="en-US" sz="1600" b="0" i="0" u="none" strike="noStrike" kern="1200" cap="all" spc="0" normalizeH="0" baseline="0" noProof="0" dirty="0" err="1">
                    <a:ln>
                      <a:noFill/>
                    </a:ln>
                    <a:solidFill>
                      <a:srgbClr val="277762"/>
                    </a:solidFill>
                    <a:effectLst/>
                    <a:uLnTx/>
                    <a:uFillTx/>
                    <a:latin typeface="Helvetica neue" panose="020B0604020202020204"/>
                    <a:ea typeface="+mn-ea"/>
                    <a:cs typeface="+mn-cs"/>
                  </a:rPr>
                  <a:t>brådska</a:t>
                </a:r>
                <a:endParaRPr kumimoji="0" lang="en-US" sz="1600" b="0" i="0" u="none" strike="noStrike" kern="1200" cap="all" spc="0" normalizeH="0" baseline="0" noProof="0" dirty="0">
                  <a:ln>
                    <a:noFill/>
                  </a:ln>
                  <a:solidFill>
                    <a:srgbClr val="277762"/>
                  </a:solidFill>
                  <a:effectLst/>
                  <a:uLnTx/>
                  <a:uFillTx/>
                  <a:latin typeface="Helvetica neue" panose="020B0604020202020204"/>
                  <a:ea typeface="+mn-ea"/>
                  <a:cs typeface="+mn-cs"/>
                </a:endParaRPr>
              </a:p>
            </p:txBody>
          </p:sp>
        </p:grpSp>
        <p:grpSp>
          <p:nvGrpSpPr>
            <p:cNvPr id="49" name="Gruppieren 48">
              <a:extLst>
                <a:ext uri="{FF2B5EF4-FFF2-40B4-BE49-F238E27FC236}">
                  <a16:creationId xmlns:a16="http://schemas.microsoft.com/office/drawing/2014/main" id="{4B57E410-B9F4-EEB1-6CFB-6F6E9E9328F7}"/>
                </a:ext>
              </a:extLst>
            </p:cNvPr>
            <p:cNvGrpSpPr/>
            <p:nvPr/>
          </p:nvGrpSpPr>
          <p:grpSpPr>
            <a:xfrm>
              <a:off x="14040000" y="2736000"/>
              <a:ext cx="1620000" cy="1620000"/>
              <a:chOff x="14148000" y="2628000"/>
              <a:chExt cx="1620000" cy="1620000"/>
            </a:xfrm>
          </p:grpSpPr>
          <p:grpSp>
            <p:nvGrpSpPr>
              <p:cNvPr id="12" name="Gruppieren 11">
                <a:extLst>
                  <a:ext uri="{FF2B5EF4-FFF2-40B4-BE49-F238E27FC236}">
                    <a16:creationId xmlns:a16="http://schemas.microsoft.com/office/drawing/2014/main" id="{C53512AF-0522-844E-32A9-00AE013813F9}"/>
                  </a:ext>
                </a:extLst>
              </p:cNvPr>
              <p:cNvGrpSpPr/>
              <p:nvPr/>
            </p:nvGrpSpPr>
            <p:grpSpPr>
              <a:xfrm>
                <a:off x="14148000" y="2628000"/>
                <a:ext cx="1620000" cy="1620000"/>
                <a:chOff x="4038600" y="3314700"/>
                <a:chExt cx="1440000" cy="1440000"/>
              </a:xfrm>
            </p:grpSpPr>
            <p:sp>
              <p:nvSpPr>
                <p:cNvPr id="13" name="Ellipse 12">
                  <a:extLst>
                    <a:ext uri="{FF2B5EF4-FFF2-40B4-BE49-F238E27FC236}">
                      <a16:creationId xmlns:a16="http://schemas.microsoft.com/office/drawing/2014/main" id="{4F8B3747-7B2A-29D8-5BB4-587738C85F15}"/>
                    </a:ext>
                  </a:extLst>
                </p:cNvPr>
                <p:cNvSpPr/>
                <p:nvPr/>
              </p:nvSpPr>
              <p:spPr>
                <a:xfrm>
                  <a:off x="4038600" y="3314700"/>
                  <a:ext cx="1440000" cy="1440000"/>
                </a:xfrm>
                <a:prstGeom prst="ellipse">
                  <a:avLst/>
                </a:prstGeom>
                <a:solidFill>
                  <a:schemeClr val="bg1"/>
                </a:solid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panose="020B0604020202020204"/>
                  </a:endParaRPr>
                </a:p>
              </p:txBody>
            </p:sp>
            <p:cxnSp>
              <p:nvCxnSpPr>
                <p:cNvPr id="14" name="Gerader Verbinder 13">
                  <a:extLst>
                    <a:ext uri="{FF2B5EF4-FFF2-40B4-BE49-F238E27FC236}">
                      <a16:creationId xmlns:a16="http://schemas.microsoft.com/office/drawing/2014/main" id="{8162071D-03AB-2C82-0A43-CCC149764948}"/>
                    </a:ext>
                  </a:extLst>
                </p:cNvPr>
                <p:cNvCxnSpPr>
                  <a:cxnSpLocks/>
                </p:cNvCxnSpPr>
                <p:nvPr/>
              </p:nvCxnSpPr>
              <p:spPr>
                <a:xfrm flipH="1">
                  <a:off x="4191000" y="3429000"/>
                  <a:ext cx="1143000" cy="1219200"/>
                </a:xfrm>
                <a:prstGeom prst="line">
                  <a:avLst/>
                </a:prstGeom>
                <a:ln w="1873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4" name="Textfeld 33">
                <a:extLst>
                  <a:ext uri="{FF2B5EF4-FFF2-40B4-BE49-F238E27FC236}">
                    <a16:creationId xmlns:a16="http://schemas.microsoft.com/office/drawing/2014/main" id="{04380C90-F860-F13D-891D-7233AC596BE9}"/>
                  </a:ext>
                </a:extLst>
              </p:cNvPr>
              <p:cNvSpPr txBox="1"/>
              <p:nvPr/>
            </p:nvSpPr>
            <p:spPr>
              <a:xfrm>
                <a:off x="14148000" y="2628000"/>
                <a:ext cx="1620000" cy="1620000"/>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all" spc="0" normalizeH="0" baseline="0" noProof="0" dirty="0">
                    <a:ln>
                      <a:noFill/>
                    </a:ln>
                    <a:solidFill>
                      <a:srgbClr val="4EC5A5"/>
                    </a:solidFill>
                    <a:effectLst/>
                    <a:uLnTx/>
                    <a:uFillTx/>
                    <a:latin typeface="Helvetica neue" panose="020B0604020202020204"/>
                    <a:ea typeface="+mn-ea"/>
                    <a:cs typeface="+mn-cs"/>
                  </a:rPr>
                  <a:t>Bygga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err="1">
                    <a:ln>
                      <a:noFill/>
                    </a:ln>
                    <a:solidFill>
                      <a:srgbClr val="277762"/>
                    </a:solidFill>
                    <a:effectLst/>
                    <a:uLnTx/>
                    <a:uFillTx/>
                    <a:latin typeface="Helvetica neue" panose="020B0604020202020204"/>
                    <a:ea typeface="+mn-ea"/>
                    <a:cs typeface="+mn-cs"/>
                  </a:rPr>
                  <a:t>en</a:t>
                </a:r>
                <a:r>
                  <a:rPr kumimoji="0" lang="en-US" sz="1600" b="0" i="0" u="none" strike="noStrike" kern="1200" cap="all" spc="0" normalizeH="0" baseline="0" noProof="0" dirty="0">
                    <a:ln>
                      <a:noFill/>
                    </a:ln>
                    <a:solidFill>
                      <a:srgbClr val="277762"/>
                    </a:solidFill>
                    <a:effectLst/>
                    <a:uLnTx/>
                    <a:uFillTx/>
                    <a:latin typeface="Helvetica neue" panose="020B0604020202020204"/>
                    <a:ea typeface="+mn-ea"/>
                    <a:cs typeface="+mn-cs"/>
                  </a:rPr>
                  <a:t> </a:t>
                </a:r>
                <a:r>
                  <a:rPr kumimoji="0" lang="en-US" sz="1600" b="0" i="0" u="none" strike="noStrike" kern="1200" cap="all" spc="0" normalizeH="0" baseline="0" noProof="0" dirty="0" err="1">
                    <a:ln>
                      <a:noFill/>
                    </a:ln>
                    <a:solidFill>
                      <a:srgbClr val="277762"/>
                    </a:solidFill>
                    <a:effectLst/>
                    <a:uLnTx/>
                    <a:uFillTx/>
                    <a:latin typeface="Helvetica neue" panose="020B0604020202020204"/>
                    <a:ea typeface="+mn-ea"/>
                    <a:cs typeface="+mn-cs"/>
                  </a:rPr>
                  <a:t>vägledande</a:t>
                </a:r>
                <a:r>
                  <a:rPr kumimoji="0" lang="en-US" sz="1600" b="0" i="0" u="none" strike="noStrike" kern="1200" cap="all" spc="0" normalizeH="0" baseline="0" noProof="0" dirty="0">
                    <a:ln>
                      <a:noFill/>
                    </a:ln>
                    <a:solidFill>
                      <a:srgbClr val="277762"/>
                    </a:solidFill>
                    <a:effectLst/>
                    <a:uLnTx/>
                    <a:uFillTx/>
                    <a:latin typeface="Helvetica neue" panose="020B0604020202020204"/>
                    <a:ea typeface="+mn-ea"/>
                    <a:cs typeface="+mn-cs"/>
                  </a:rPr>
                  <a:t> </a:t>
                </a:r>
                <a:r>
                  <a:rPr kumimoji="0" lang="en-US" sz="1600" b="0" i="0" u="none" strike="noStrike" kern="1200" cap="all" spc="0" normalizeH="0" baseline="0" noProof="0" dirty="0" err="1">
                    <a:ln>
                      <a:noFill/>
                    </a:ln>
                    <a:solidFill>
                      <a:srgbClr val="277762"/>
                    </a:solidFill>
                    <a:effectLst/>
                    <a:uLnTx/>
                    <a:uFillTx/>
                    <a:latin typeface="Helvetica neue" panose="020B0604020202020204"/>
                    <a:ea typeface="+mn-ea"/>
                    <a:cs typeface="+mn-cs"/>
                  </a:rPr>
                  <a:t>koalition</a:t>
                </a:r>
                <a:endParaRPr kumimoji="0" lang="en-US" sz="1600" b="0" i="0" u="none" strike="noStrike" kern="1200" cap="all" spc="0" normalizeH="0" baseline="0" noProof="0" dirty="0">
                  <a:ln>
                    <a:noFill/>
                  </a:ln>
                  <a:solidFill>
                    <a:srgbClr val="277762"/>
                  </a:solidFill>
                  <a:effectLst/>
                  <a:uLnTx/>
                  <a:uFillTx/>
                  <a:latin typeface="Helvetica neue" panose="020B0604020202020204"/>
                  <a:ea typeface="+mn-ea"/>
                  <a:cs typeface="+mn-cs"/>
                </a:endParaRPr>
              </a:p>
            </p:txBody>
          </p:sp>
        </p:grpSp>
        <p:grpSp>
          <p:nvGrpSpPr>
            <p:cNvPr id="50" name="Gruppieren 49">
              <a:extLst>
                <a:ext uri="{FF2B5EF4-FFF2-40B4-BE49-F238E27FC236}">
                  <a16:creationId xmlns:a16="http://schemas.microsoft.com/office/drawing/2014/main" id="{65C4A2C3-A070-3C2F-9EAB-B9083AE1B6BF}"/>
                </a:ext>
              </a:extLst>
            </p:cNvPr>
            <p:cNvGrpSpPr/>
            <p:nvPr/>
          </p:nvGrpSpPr>
          <p:grpSpPr>
            <a:xfrm>
              <a:off x="14724000" y="4428000"/>
              <a:ext cx="1620000" cy="1620000"/>
              <a:chOff x="14868000" y="4392000"/>
              <a:chExt cx="1620000" cy="1620000"/>
            </a:xfrm>
          </p:grpSpPr>
          <p:grpSp>
            <p:nvGrpSpPr>
              <p:cNvPr id="15" name="Gruppieren 14">
                <a:extLst>
                  <a:ext uri="{FF2B5EF4-FFF2-40B4-BE49-F238E27FC236}">
                    <a16:creationId xmlns:a16="http://schemas.microsoft.com/office/drawing/2014/main" id="{928C9EBF-6864-C09E-C5CE-0F9732D61C8A}"/>
                  </a:ext>
                </a:extLst>
              </p:cNvPr>
              <p:cNvGrpSpPr/>
              <p:nvPr/>
            </p:nvGrpSpPr>
            <p:grpSpPr>
              <a:xfrm>
                <a:off x="14868000" y="4392000"/>
                <a:ext cx="1620000" cy="1620000"/>
                <a:chOff x="4038600" y="3314700"/>
                <a:chExt cx="1440000" cy="1440000"/>
              </a:xfrm>
            </p:grpSpPr>
            <p:sp>
              <p:nvSpPr>
                <p:cNvPr id="16" name="Ellipse 15">
                  <a:extLst>
                    <a:ext uri="{FF2B5EF4-FFF2-40B4-BE49-F238E27FC236}">
                      <a16:creationId xmlns:a16="http://schemas.microsoft.com/office/drawing/2014/main" id="{742B44D9-9009-6AFA-A1D9-1E9ACFB4F63A}"/>
                    </a:ext>
                  </a:extLst>
                </p:cNvPr>
                <p:cNvSpPr/>
                <p:nvPr/>
              </p:nvSpPr>
              <p:spPr>
                <a:xfrm>
                  <a:off x="4038600" y="3314700"/>
                  <a:ext cx="1440000" cy="1440000"/>
                </a:xfrm>
                <a:prstGeom prst="ellipse">
                  <a:avLst/>
                </a:prstGeom>
                <a:solidFill>
                  <a:schemeClr val="bg1"/>
                </a:solid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panose="020B0604020202020204"/>
                  </a:endParaRPr>
                </a:p>
              </p:txBody>
            </p:sp>
            <p:cxnSp>
              <p:nvCxnSpPr>
                <p:cNvPr id="17" name="Gerader Verbinder 16">
                  <a:extLst>
                    <a:ext uri="{FF2B5EF4-FFF2-40B4-BE49-F238E27FC236}">
                      <a16:creationId xmlns:a16="http://schemas.microsoft.com/office/drawing/2014/main" id="{24E42238-8935-D0E4-356D-DBB8418252A4}"/>
                    </a:ext>
                  </a:extLst>
                </p:cNvPr>
                <p:cNvCxnSpPr>
                  <a:cxnSpLocks/>
                </p:cNvCxnSpPr>
                <p:nvPr/>
              </p:nvCxnSpPr>
              <p:spPr>
                <a:xfrm flipH="1">
                  <a:off x="4191000" y="3429000"/>
                  <a:ext cx="1143000" cy="1219200"/>
                </a:xfrm>
                <a:prstGeom prst="line">
                  <a:avLst/>
                </a:prstGeom>
                <a:ln w="1873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5" name="Textfeld 34">
                <a:extLst>
                  <a:ext uri="{FF2B5EF4-FFF2-40B4-BE49-F238E27FC236}">
                    <a16:creationId xmlns:a16="http://schemas.microsoft.com/office/drawing/2014/main" id="{E511CDED-ABF1-542A-8877-87787D7DC118}"/>
                  </a:ext>
                </a:extLst>
              </p:cNvPr>
              <p:cNvSpPr txBox="1"/>
              <p:nvPr/>
            </p:nvSpPr>
            <p:spPr>
              <a:xfrm>
                <a:off x="14868000" y="4392000"/>
                <a:ext cx="1620000" cy="1620000"/>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AX" sz="2000" b="1" i="0" u="none" strike="noStrike" kern="1200" cap="all" spc="0" normalizeH="0" baseline="0" noProof="0" dirty="0">
                    <a:ln>
                      <a:noFill/>
                    </a:ln>
                    <a:solidFill>
                      <a:srgbClr val="4EC5A5"/>
                    </a:solidFill>
                    <a:effectLst/>
                    <a:uLnTx/>
                    <a:uFillTx/>
                    <a:latin typeface="Helvetica neue" panose="020B0604020202020204"/>
                    <a:ea typeface="+mn-ea"/>
                    <a:cs typeface="+mn-cs"/>
                  </a:rPr>
                  <a:t>BILDA</a:t>
                </a:r>
                <a:endParaRPr kumimoji="0" lang="en-US" sz="2000" b="1" i="0" u="none" strike="noStrike" kern="1200" cap="all" spc="0" normalizeH="0" baseline="0" noProof="0" dirty="0">
                  <a:ln>
                    <a:noFill/>
                  </a:ln>
                  <a:solidFill>
                    <a:srgbClr val="4EC5A5"/>
                  </a:solidFill>
                  <a:effectLst/>
                  <a:uLnTx/>
                  <a:uFillTx/>
                  <a:latin typeface="Helvetica neue"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err="1">
                    <a:ln>
                      <a:noFill/>
                    </a:ln>
                    <a:solidFill>
                      <a:srgbClr val="277762"/>
                    </a:solidFill>
                    <a:effectLst/>
                    <a:uLnTx/>
                    <a:uFillTx/>
                    <a:latin typeface="Helvetica neue" panose="020B0604020202020204"/>
                    <a:ea typeface="+mn-ea"/>
                    <a:cs typeface="+mn-cs"/>
                  </a:rPr>
                  <a:t>en</a:t>
                </a:r>
                <a:r>
                  <a:rPr kumimoji="0" lang="en-US" sz="1600" b="0" i="0" u="none" strike="noStrike" kern="1200" cap="all" spc="0" normalizeH="0" baseline="0" noProof="0" dirty="0">
                    <a:ln>
                      <a:noFill/>
                    </a:ln>
                    <a:solidFill>
                      <a:srgbClr val="277762"/>
                    </a:solidFill>
                    <a:effectLst/>
                    <a:uLnTx/>
                    <a:uFillTx/>
                    <a:latin typeface="Helvetica neue" panose="020B0604020202020204"/>
                    <a:ea typeface="+mn-ea"/>
                    <a:cs typeface="+mn-cs"/>
                  </a:rPr>
                  <a:t> </a:t>
                </a:r>
                <a:r>
                  <a:rPr kumimoji="0" lang="en-US" sz="1600" b="0" i="0" u="none" strike="noStrike" kern="1200" cap="all" spc="0" normalizeH="0" baseline="0" noProof="0" dirty="0" err="1">
                    <a:ln>
                      <a:noFill/>
                    </a:ln>
                    <a:solidFill>
                      <a:srgbClr val="277762"/>
                    </a:solidFill>
                    <a:effectLst/>
                    <a:uLnTx/>
                    <a:uFillTx/>
                    <a:latin typeface="Helvetica neue" panose="020B0604020202020204"/>
                    <a:ea typeface="+mn-ea"/>
                    <a:cs typeface="+mn-cs"/>
                  </a:rPr>
                  <a:t>strategisk</a:t>
                </a:r>
                <a:r>
                  <a:rPr kumimoji="0" lang="en-US" sz="1600" b="0" i="0" u="none" strike="noStrike" kern="1200" cap="all" spc="0" normalizeH="0" baseline="0" noProof="0" dirty="0">
                    <a:ln>
                      <a:noFill/>
                    </a:ln>
                    <a:solidFill>
                      <a:srgbClr val="277762"/>
                    </a:solidFill>
                    <a:effectLst/>
                    <a:uLnTx/>
                    <a:uFillTx/>
                    <a:latin typeface="Helvetica neue" panose="020B0604020202020204"/>
                    <a:ea typeface="+mn-ea"/>
                    <a:cs typeface="+mn-cs"/>
                  </a:rPr>
                  <a:t> vision</a:t>
                </a:r>
              </a:p>
            </p:txBody>
          </p:sp>
        </p:grpSp>
        <p:grpSp>
          <p:nvGrpSpPr>
            <p:cNvPr id="51" name="Gruppieren 50">
              <a:extLst>
                <a:ext uri="{FF2B5EF4-FFF2-40B4-BE49-F238E27FC236}">
                  <a16:creationId xmlns:a16="http://schemas.microsoft.com/office/drawing/2014/main" id="{F6E7D13A-6850-CF2B-5041-3176225FA68F}"/>
                </a:ext>
              </a:extLst>
            </p:cNvPr>
            <p:cNvGrpSpPr/>
            <p:nvPr/>
          </p:nvGrpSpPr>
          <p:grpSpPr>
            <a:xfrm>
              <a:off x="14004000" y="6156000"/>
              <a:ext cx="1620000" cy="1620000"/>
              <a:chOff x="14148000" y="6444000"/>
              <a:chExt cx="1620000" cy="1620000"/>
            </a:xfrm>
          </p:grpSpPr>
          <p:grpSp>
            <p:nvGrpSpPr>
              <p:cNvPr id="27" name="Gruppieren 26">
                <a:extLst>
                  <a:ext uri="{FF2B5EF4-FFF2-40B4-BE49-F238E27FC236}">
                    <a16:creationId xmlns:a16="http://schemas.microsoft.com/office/drawing/2014/main" id="{07611FB1-A2A9-03C3-C48A-C1450C194B24}"/>
                  </a:ext>
                </a:extLst>
              </p:cNvPr>
              <p:cNvGrpSpPr/>
              <p:nvPr/>
            </p:nvGrpSpPr>
            <p:grpSpPr>
              <a:xfrm>
                <a:off x="14148000" y="6444000"/>
                <a:ext cx="1620000" cy="1620000"/>
                <a:chOff x="4038600" y="3314700"/>
                <a:chExt cx="1440000" cy="1440000"/>
              </a:xfrm>
            </p:grpSpPr>
            <p:sp>
              <p:nvSpPr>
                <p:cNvPr id="28" name="Ellipse 27">
                  <a:extLst>
                    <a:ext uri="{FF2B5EF4-FFF2-40B4-BE49-F238E27FC236}">
                      <a16:creationId xmlns:a16="http://schemas.microsoft.com/office/drawing/2014/main" id="{B28C3370-1452-6DBA-DC76-8F0EF62B16A4}"/>
                    </a:ext>
                  </a:extLst>
                </p:cNvPr>
                <p:cNvSpPr/>
                <p:nvPr/>
              </p:nvSpPr>
              <p:spPr>
                <a:xfrm>
                  <a:off x="4038600" y="3314700"/>
                  <a:ext cx="1440000" cy="1440000"/>
                </a:xfrm>
                <a:prstGeom prst="ellipse">
                  <a:avLst/>
                </a:prstGeom>
                <a:solidFill>
                  <a:schemeClr val="bg1"/>
                </a:solid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panose="020B0604020202020204"/>
                  </a:endParaRPr>
                </a:p>
              </p:txBody>
            </p:sp>
            <p:cxnSp>
              <p:nvCxnSpPr>
                <p:cNvPr id="29" name="Gerader Verbinder 28">
                  <a:extLst>
                    <a:ext uri="{FF2B5EF4-FFF2-40B4-BE49-F238E27FC236}">
                      <a16:creationId xmlns:a16="http://schemas.microsoft.com/office/drawing/2014/main" id="{AC1ABBC8-73D6-3128-D268-2C5C00BA39A4}"/>
                    </a:ext>
                  </a:extLst>
                </p:cNvPr>
                <p:cNvCxnSpPr>
                  <a:cxnSpLocks/>
                </p:cNvCxnSpPr>
                <p:nvPr/>
              </p:nvCxnSpPr>
              <p:spPr>
                <a:xfrm flipH="1">
                  <a:off x="4191000" y="3429000"/>
                  <a:ext cx="1143000" cy="1219200"/>
                </a:xfrm>
                <a:prstGeom prst="line">
                  <a:avLst/>
                </a:prstGeom>
                <a:ln w="1873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Textfeld 35">
                <a:extLst>
                  <a:ext uri="{FF2B5EF4-FFF2-40B4-BE49-F238E27FC236}">
                    <a16:creationId xmlns:a16="http://schemas.microsoft.com/office/drawing/2014/main" id="{4BE0C4EF-263B-7F9E-E5B5-B215A219B136}"/>
                  </a:ext>
                </a:extLst>
              </p:cNvPr>
              <p:cNvSpPr txBox="1"/>
              <p:nvPr/>
            </p:nvSpPr>
            <p:spPr>
              <a:xfrm>
                <a:off x="14148000" y="6444000"/>
                <a:ext cx="1620000" cy="1620000"/>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AX" sz="2000" b="1" i="0" u="none" strike="noStrike" kern="1200" cap="all" spc="0" normalizeH="0" baseline="0" noProof="0" dirty="0">
                    <a:ln>
                      <a:noFill/>
                    </a:ln>
                    <a:solidFill>
                      <a:srgbClr val="4EC5A5"/>
                    </a:solidFill>
                    <a:effectLst/>
                    <a:uLnTx/>
                    <a:uFillTx/>
                    <a:latin typeface="Helvetica neue" panose="020B0604020202020204"/>
                    <a:ea typeface="+mn-ea"/>
                    <a:cs typeface="+mn-cs"/>
                  </a:rPr>
                  <a:t>ANLITA</a:t>
                </a:r>
                <a:endParaRPr kumimoji="0" lang="en-US" sz="2000" b="1" i="0" u="none" strike="noStrike" kern="1200" cap="all" spc="0" normalizeH="0" baseline="0" noProof="0" dirty="0">
                  <a:ln>
                    <a:noFill/>
                  </a:ln>
                  <a:solidFill>
                    <a:srgbClr val="4EC5A5"/>
                  </a:solidFill>
                  <a:effectLst/>
                  <a:uLnTx/>
                  <a:uFillTx/>
                  <a:latin typeface="Helvetica neue"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err="1">
                    <a:ln>
                      <a:noFill/>
                    </a:ln>
                    <a:solidFill>
                      <a:srgbClr val="277762"/>
                    </a:solidFill>
                    <a:effectLst/>
                    <a:uLnTx/>
                    <a:uFillTx/>
                    <a:latin typeface="Helvetica neue" panose="020B0604020202020204"/>
                    <a:ea typeface="+mn-ea"/>
                    <a:cs typeface="+mn-cs"/>
                  </a:rPr>
                  <a:t>en</a:t>
                </a:r>
                <a:r>
                  <a:rPr kumimoji="0" lang="en-US" sz="1600" b="0" i="0" u="none" strike="noStrike" kern="1200" cap="all" spc="0" normalizeH="0" baseline="0" noProof="0" dirty="0">
                    <a:ln>
                      <a:noFill/>
                    </a:ln>
                    <a:solidFill>
                      <a:srgbClr val="277762"/>
                    </a:solidFill>
                    <a:effectLst/>
                    <a:uLnTx/>
                    <a:uFillTx/>
                    <a:latin typeface="Helvetica neue" panose="020B0604020202020204"/>
                    <a:ea typeface="+mn-ea"/>
                    <a:cs typeface="+mn-cs"/>
                  </a:rPr>
                  <a:t> </a:t>
                </a:r>
                <a:r>
                  <a:rPr kumimoji="0" lang="en-US" sz="1600" b="0" i="0" u="none" strike="noStrike" kern="1200" cap="all" spc="0" normalizeH="0" baseline="0" noProof="0" dirty="0" err="1">
                    <a:ln>
                      <a:noFill/>
                    </a:ln>
                    <a:solidFill>
                      <a:srgbClr val="277762"/>
                    </a:solidFill>
                    <a:effectLst/>
                    <a:uLnTx/>
                    <a:uFillTx/>
                    <a:latin typeface="Helvetica neue" panose="020B0604020202020204"/>
                    <a:ea typeface="+mn-ea"/>
                    <a:cs typeface="+mn-cs"/>
                  </a:rPr>
                  <a:t>frivillig</a:t>
                </a:r>
                <a:r>
                  <a:rPr kumimoji="0" lang="en-US" sz="1600" b="0" i="0" u="none" strike="noStrike" kern="1200" cap="all" spc="0" normalizeH="0" baseline="0" noProof="0" dirty="0">
                    <a:ln>
                      <a:noFill/>
                    </a:ln>
                    <a:solidFill>
                      <a:srgbClr val="277762"/>
                    </a:solidFill>
                    <a:effectLst/>
                    <a:uLnTx/>
                    <a:uFillTx/>
                    <a:latin typeface="Helvetica neue" panose="020B0604020202020204"/>
                    <a:ea typeface="+mn-ea"/>
                    <a:cs typeface="+mn-cs"/>
                  </a:rPr>
                  <a:t> </a:t>
                </a:r>
                <a:r>
                  <a:rPr kumimoji="0" lang="en-US" sz="1600" b="0" i="0" u="none" strike="noStrike" kern="1200" cap="all" spc="0" normalizeH="0" baseline="0" noProof="0" dirty="0" err="1">
                    <a:ln>
                      <a:noFill/>
                    </a:ln>
                    <a:solidFill>
                      <a:srgbClr val="277762"/>
                    </a:solidFill>
                    <a:effectLst/>
                    <a:uLnTx/>
                    <a:uFillTx/>
                    <a:latin typeface="Helvetica neue" panose="020B0604020202020204"/>
                    <a:ea typeface="+mn-ea"/>
                    <a:cs typeface="+mn-cs"/>
                  </a:rPr>
                  <a:t>armé</a:t>
                </a:r>
                <a:endParaRPr kumimoji="0" lang="en-US" sz="1600" b="0" i="0" u="none" strike="noStrike" kern="1200" cap="all" spc="0" normalizeH="0" baseline="0" noProof="0" dirty="0">
                  <a:ln>
                    <a:noFill/>
                  </a:ln>
                  <a:solidFill>
                    <a:srgbClr val="277762"/>
                  </a:solidFill>
                  <a:effectLst/>
                  <a:uLnTx/>
                  <a:uFillTx/>
                  <a:latin typeface="Helvetica neue" panose="020B0604020202020204"/>
                  <a:ea typeface="+mn-ea"/>
                  <a:cs typeface="+mn-cs"/>
                </a:endParaRPr>
              </a:p>
            </p:txBody>
          </p:sp>
        </p:grpSp>
        <p:grpSp>
          <p:nvGrpSpPr>
            <p:cNvPr id="52" name="Gruppieren 51">
              <a:extLst>
                <a:ext uri="{FF2B5EF4-FFF2-40B4-BE49-F238E27FC236}">
                  <a16:creationId xmlns:a16="http://schemas.microsoft.com/office/drawing/2014/main" id="{52F136EC-6CB7-8F3F-7BF4-D033BDC63D7E}"/>
                </a:ext>
              </a:extLst>
            </p:cNvPr>
            <p:cNvGrpSpPr/>
            <p:nvPr/>
          </p:nvGrpSpPr>
          <p:grpSpPr>
            <a:xfrm>
              <a:off x="12240000" y="6912000"/>
              <a:ext cx="1620000" cy="1620000"/>
              <a:chOff x="12276000" y="6840000"/>
              <a:chExt cx="1620000" cy="1620000"/>
            </a:xfrm>
          </p:grpSpPr>
          <p:grpSp>
            <p:nvGrpSpPr>
              <p:cNvPr id="30" name="Gruppieren 29">
                <a:extLst>
                  <a:ext uri="{FF2B5EF4-FFF2-40B4-BE49-F238E27FC236}">
                    <a16:creationId xmlns:a16="http://schemas.microsoft.com/office/drawing/2014/main" id="{31F7A706-36CB-249B-A513-7ECB58DB238D}"/>
                  </a:ext>
                </a:extLst>
              </p:cNvPr>
              <p:cNvGrpSpPr/>
              <p:nvPr/>
            </p:nvGrpSpPr>
            <p:grpSpPr>
              <a:xfrm>
                <a:off x="12276000" y="6840000"/>
                <a:ext cx="1620000" cy="1620000"/>
                <a:chOff x="4038600" y="3314700"/>
                <a:chExt cx="1440000" cy="1440000"/>
              </a:xfrm>
            </p:grpSpPr>
            <p:sp>
              <p:nvSpPr>
                <p:cNvPr id="31" name="Ellipse 30">
                  <a:extLst>
                    <a:ext uri="{FF2B5EF4-FFF2-40B4-BE49-F238E27FC236}">
                      <a16:creationId xmlns:a16="http://schemas.microsoft.com/office/drawing/2014/main" id="{0AB908AD-8D46-6EF7-7003-2D1538735635}"/>
                    </a:ext>
                  </a:extLst>
                </p:cNvPr>
                <p:cNvSpPr/>
                <p:nvPr/>
              </p:nvSpPr>
              <p:spPr>
                <a:xfrm>
                  <a:off x="4038600" y="3314700"/>
                  <a:ext cx="1440000" cy="1440000"/>
                </a:xfrm>
                <a:prstGeom prst="ellipse">
                  <a:avLst/>
                </a:prstGeom>
                <a:solidFill>
                  <a:schemeClr val="bg1"/>
                </a:solid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panose="020B0604020202020204"/>
                  </a:endParaRPr>
                </a:p>
              </p:txBody>
            </p:sp>
            <p:cxnSp>
              <p:nvCxnSpPr>
                <p:cNvPr id="32" name="Gerader Verbinder 31">
                  <a:extLst>
                    <a:ext uri="{FF2B5EF4-FFF2-40B4-BE49-F238E27FC236}">
                      <a16:creationId xmlns:a16="http://schemas.microsoft.com/office/drawing/2014/main" id="{321AF851-8BCF-2671-A5A7-2EA41BA4D6F1}"/>
                    </a:ext>
                  </a:extLst>
                </p:cNvPr>
                <p:cNvCxnSpPr>
                  <a:cxnSpLocks/>
                </p:cNvCxnSpPr>
                <p:nvPr/>
              </p:nvCxnSpPr>
              <p:spPr>
                <a:xfrm flipH="1">
                  <a:off x="4191000" y="3429000"/>
                  <a:ext cx="1143000" cy="1219200"/>
                </a:xfrm>
                <a:prstGeom prst="line">
                  <a:avLst/>
                </a:prstGeom>
                <a:ln w="1873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Textfeld 36">
                <a:extLst>
                  <a:ext uri="{FF2B5EF4-FFF2-40B4-BE49-F238E27FC236}">
                    <a16:creationId xmlns:a16="http://schemas.microsoft.com/office/drawing/2014/main" id="{74E7536E-AAB1-03F0-2004-252D1D990026}"/>
                  </a:ext>
                </a:extLst>
              </p:cNvPr>
              <p:cNvSpPr txBox="1"/>
              <p:nvPr/>
            </p:nvSpPr>
            <p:spPr>
              <a:xfrm>
                <a:off x="12276000" y="6840000"/>
                <a:ext cx="1620000" cy="1620000"/>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all" spc="0" normalizeH="0" baseline="0" noProof="0" dirty="0">
                    <a:ln>
                      <a:noFill/>
                    </a:ln>
                    <a:solidFill>
                      <a:srgbClr val="4EC5A5"/>
                    </a:solidFill>
                    <a:effectLst/>
                    <a:uLnTx/>
                    <a:uFillTx/>
                    <a:latin typeface="Helvetica neue" panose="020B0604020202020204"/>
                    <a:ea typeface="+mn-ea"/>
                    <a:cs typeface="+mn-cs"/>
                  </a:rPr>
                  <a:t>Möjliggöra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all" spc="0" normalizeH="0" baseline="0" noProof="0" dirty="0">
                    <a:ln>
                      <a:noFill/>
                    </a:ln>
                    <a:solidFill>
                      <a:srgbClr val="277762"/>
                    </a:solidFill>
                    <a:effectLst/>
                    <a:uLnTx/>
                    <a:uFillTx/>
                    <a:latin typeface="Helvetica neue" panose="020B0604020202020204"/>
                    <a:ea typeface="+mn-ea"/>
                    <a:cs typeface="+mn-cs"/>
                  </a:rPr>
                  <a:t>åtgärder genom att undanröja hinder</a:t>
                </a:r>
                <a:endParaRPr kumimoji="0" lang="en-US" sz="1600" b="0" i="0" u="none" strike="noStrike" kern="1200" cap="all" spc="0" normalizeH="0" baseline="0" noProof="0" dirty="0">
                  <a:ln>
                    <a:noFill/>
                  </a:ln>
                  <a:solidFill>
                    <a:srgbClr val="277762"/>
                  </a:solidFill>
                  <a:effectLst/>
                  <a:uLnTx/>
                  <a:uFillTx/>
                  <a:latin typeface="Helvetica neue" panose="020B0604020202020204"/>
                  <a:ea typeface="+mn-ea"/>
                  <a:cs typeface="+mn-cs"/>
                </a:endParaRPr>
              </a:p>
            </p:txBody>
          </p:sp>
        </p:grpSp>
        <p:grpSp>
          <p:nvGrpSpPr>
            <p:cNvPr id="53" name="Gruppieren 52">
              <a:extLst>
                <a:ext uri="{FF2B5EF4-FFF2-40B4-BE49-F238E27FC236}">
                  <a16:creationId xmlns:a16="http://schemas.microsoft.com/office/drawing/2014/main" id="{81EF35E1-5415-F33A-153A-33885EEEA458}"/>
                </a:ext>
              </a:extLst>
            </p:cNvPr>
            <p:cNvGrpSpPr/>
            <p:nvPr/>
          </p:nvGrpSpPr>
          <p:grpSpPr>
            <a:xfrm>
              <a:off x="10476000" y="6156000"/>
              <a:ext cx="1620000" cy="1620000"/>
              <a:chOff x="10368000" y="6120000"/>
              <a:chExt cx="1620000" cy="1620000"/>
            </a:xfrm>
          </p:grpSpPr>
          <p:grpSp>
            <p:nvGrpSpPr>
              <p:cNvPr id="24" name="Gruppieren 23">
                <a:extLst>
                  <a:ext uri="{FF2B5EF4-FFF2-40B4-BE49-F238E27FC236}">
                    <a16:creationId xmlns:a16="http://schemas.microsoft.com/office/drawing/2014/main" id="{6F4C5AE1-B04C-FC3A-DF36-C95340243C18}"/>
                  </a:ext>
                </a:extLst>
              </p:cNvPr>
              <p:cNvGrpSpPr/>
              <p:nvPr/>
            </p:nvGrpSpPr>
            <p:grpSpPr>
              <a:xfrm>
                <a:off x="10368000" y="6120000"/>
                <a:ext cx="1620000" cy="1620000"/>
                <a:chOff x="4038600" y="3314700"/>
                <a:chExt cx="1440000" cy="1440000"/>
              </a:xfrm>
            </p:grpSpPr>
            <p:sp>
              <p:nvSpPr>
                <p:cNvPr id="25" name="Ellipse 24">
                  <a:extLst>
                    <a:ext uri="{FF2B5EF4-FFF2-40B4-BE49-F238E27FC236}">
                      <a16:creationId xmlns:a16="http://schemas.microsoft.com/office/drawing/2014/main" id="{BF7B22D0-8AB4-0469-115E-3EE33C704D9D}"/>
                    </a:ext>
                  </a:extLst>
                </p:cNvPr>
                <p:cNvSpPr/>
                <p:nvPr/>
              </p:nvSpPr>
              <p:spPr>
                <a:xfrm>
                  <a:off x="4038600" y="3314700"/>
                  <a:ext cx="1440000" cy="1440000"/>
                </a:xfrm>
                <a:prstGeom prst="ellipse">
                  <a:avLst/>
                </a:prstGeom>
                <a:solidFill>
                  <a:schemeClr val="bg1"/>
                </a:solid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panose="020B0604020202020204"/>
                  </a:endParaRPr>
                </a:p>
              </p:txBody>
            </p:sp>
            <p:cxnSp>
              <p:nvCxnSpPr>
                <p:cNvPr id="26" name="Gerader Verbinder 25">
                  <a:extLst>
                    <a:ext uri="{FF2B5EF4-FFF2-40B4-BE49-F238E27FC236}">
                      <a16:creationId xmlns:a16="http://schemas.microsoft.com/office/drawing/2014/main" id="{0176E1E1-4069-B211-39FD-23E3E22D31BF}"/>
                    </a:ext>
                  </a:extLst>
                </p:cNvPr>
                <p:cNvCxnSpPr>
                  <a:cxnSpLocks/>
                </p:cNvCxnSpPr>
                <p:nvPr/>
              </p:nvCxnSpPr>
              <p:spPr>
                <a:xfrm flipH="1">
                  <a:off x="4191000" y="3429000"/>
                  <a:ext cx="1143000" cy="1219200"/>
                </a:xfrm>
                <a:prstGeom prst="line">
                  <a:avLst/>
                </a:prstGeom>
                <a:ln w="1873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8" name="Textfeld 37">
                <a:extLst>
                  <a:ext uri="{FF2B5EF4-FFF2-40B4-BE49-F238E27FC236}">
                    <a16:creationId xmlns:a16="http://schemas.microsoft.com/office/drawing/2014/main" id="{29974051-A5AE-9C4E-22FE-BB2C99050C0C}"/>
                  </a:ext>
                </a:extLst>
              </p:cNvPr>
              <p:cNvSpPr txBox="1"/>
              <p:nvPr/>
            </p:nvSpPr>
            <p:spPr>
              <a:xfrm>
                <a:off x="10368000" y="6120000"/>
                <a:ext cx="1620000" cy="1620000"/>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all" spc="0" normalizeH="0" baseline="0" noProof="0" dirty="0">
                    <a:ln>
                      <a:noFill/>
                    </a:ln>
                    <a:solidFill>
                      <a:srgbClr val="4EC5A5"/>
                    </a:solidFill>
                    <a:effectLst/>
                    <a:uLnTx/>
                    <a:uFillTx/>
                    <a:latin typeface="Helvetica neue" panose="020B0604020202020204"/>
                    <a:ea typeface="+mn-ea"/>
                    <a:cs typeface="+mn-cs"/>
                  </a:rPr>
                  <a:t>Generera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err="1">
                    <a:ln>
                      <a:noFill/>
                    </a:ln>
                    <a:solidFill>
                      <a:srgbClr val="277762"/>
                    </a:solidFill>
                    <a:effectLst/>
                    <a:uLnTx/>
                    <a:uFillTx/>
                    <a:latin typeface="Helvetica neue" panose="020B0604020202020204"/>
                    <a:ea typeface="+mn-ea"/>
                    <a:cs typeface="+mn-cs"/>
                  </a:rPr>
                  <a:t>kortsiktiga</a:t>
                </a:r>
                <a:r>
                  <a:rPr kumimoji="0" lang="en-US" sz="1600" b="0" i="0" u="none" strike="noStrike" kern="1200" cap="all" spc="0" normalizeH="0" baseline="0" noProof="0" dirty="0">
                    <a:ln>
                      <a:noFill/>
                    </a:ln>
                    <a:solidFill>
                      <a:srgbClr val="277762"/>
                    </a:solidFill>
                    <a:effectLst/>
                    <a:uLnTx/>
                    <a:uFillTx/>
                    <a:latin typeface="Helvetica neue" panose="020B0604020202020204"/>
                    <a:ea typeface="+mn-ea"/>
                    <a:cs typeface="+mn-cs"/>
                  </a:rPr>
                  <a:t> </a:t>
                </a:r>
                <a:r>
                  <a:rPr kumimoji="0" lang="en-US" sz="1600" b="0" i="0" u="none" strike="noStrike" kern="1200" cap="all" spc="0" normalizeH="0" baseline="0" noProof="0" dirty="0" err="1">
                    <a:ln>
                      <a:noFill/>
                    </a:ln>
                    <a:solidFill>
                      <a:srgbClr val="277762"/>
                    </a:solidFill>
                    <a:effectLst/>
                    <a:uLnTx/>
                    <a:uFillTx/>
                    <a:latin typeface="Helvetica neue" panose="020B0604020202020204"/>
                    <a:ea typeface="+mn-ea"/>
                    <a:cs typeface="+mn-cs"/>
                  </a:rPr>
                  <a:t>vinster</a:t>
                </a:r>
                <a:endParaRPr kumimoji="0" lang="en-US" sz="1600" b="0" i="0" u="none" strike="noStrike" kern="1200" cap="all" spc="0" normalizeH="0" baseline="0" noProof="0" dirty="0">
                  <a:ln>
                    <a:noFill/>
                  </a:ln>
                  <a:solidFill>
                    <a:srgbClr val="277762"/>
                  </a:solidFill>
                  <a:effectLst/>
                  <a:uLnTx/>
                  <a:uFillTx/>
                  <a:latin typeface="Helvetica neue" panose="020B0604020202020204"/>
                  <a:ea typeface="+mn-ea"/>
                  <a:cs typeface="+mn-cs"/>
                </a:endParaRPr>
              </a:p>
            </p:txBody>
          </p:sp>
        </p:grpSp>
        <p:grpSp>
          <p:nvGrpSpPr>
            <p:cNvPr id="54" name="Gruppieren 53">
              <a:extLst>
                <a:ext uri="{FF2B5EF4-FFF2-40B4-BE49-F238E27FC236}">
                  <a16:creationId xmlns:a16="http://schemas.microsoft.com/office/drawing/2014/main" id="{3C765187-1D0B-FDE2-A369-042E8F59F3C0}"/>
                </a:ext>
              </a:extLst>
            </p:cNvPr>
            <p:cNvGrpSpPr/>
            <p:nvPr/>
          </p:nvGrpSpPr>
          <p:grpSpPr>
            <a:xfrm>
              <a:off x="9792000" y="4464000"/>
              <a:ext cx="1620000" cy="1620000"/>
              <a:chOff x="9792000" y="4320000"/>
              <a:chExt cx="1620000" cy="1620000"/>
            </a:xfrm>
          </p:grpSpPr>
          <p:grpSp>
            <p:nvGrpSpPr>
              <p:cNvPr id="21" name="Gruppieren 20">
                <a:extLst>
                  <a:ext uri="{FF2B5EF4-FFF2-40B4-BE49-F238E27FC236}">
                    <a16:creationId xmlns:a16="http://schemas.microsoft.com/office/drawing/2014/main" id="{2854379E-F3A1-8022-929C-EFCE26465E60}"/>
                  </a:ext>
                </a:extLst>
              </p:cNvPr>
              <p:cNvGrpSpPr/>
              <p:nvPr/>
            </p:nvGrpSpPr>
            <p:grpSpPr>
              <a:xfrm>
                <a:off x="9792000" y="4320000"/>
                <a:ext cx="1620000" cy="1620000"/>
                <a:chOff x="4038600" y="3314700"/>
                <a:chExt cx="1440000" cy="1440000"/>
              </a:xfrm>
            </p:grpSpPr>
            <p:sp>
              <p:nvSpPr>
                <p:cNvPr id="22" name="Ellipse 21">
                  <a:extLst>
                    <a:ext uri="{FF2B5EF4-FFF2-40B4-BE49-F238E27FC236}">
                      <a16:creationId xmlns:a16="http://schemas.microsoft.com/office/drawing/2014/main" id="{4353CA1E-C8B1-0F74-9E32-0EAE55CE4ECA}"/>
                    </a:ext>
                  </a:extLst>
                </p:cNvPr>
                <p:cNvSpPr/>
                <p:nvPr/>
              </p:nvSpPr>
              <p:spPr>
                <a:xfrm>
                  <a:off x="4038600" y="3314700"/>
                  <a:ext cx="1440000" cy="1440000"/>
                </a:xfrm>
                <a:prstGeom prst="ellipse">
                  <a:avLst/>
                </a:prstGeom>
                <a:solidFill>
                  <a:schemeClr val="bg1"/>
                </a:solid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panose="020B0604020202020204"/>
                  </a:endParaRPr>
                </a:p>
              </p:txBody>
            </p:sp>
            <p:cxnSp>
              <p:nvCxnSpPr>
                <p:cNvPr id="23" name="Gerader Verbinder 22">
                  <a:extLst>
                    <a:ext uri="{FF2B5EF4-FFF2-40B4-BE49-F238E27FC236}">
                      <a16:creationId xmlns:a16="http://schemas.microsoft.com/office/drawing/2014/main" id="{9F8C324A-73B0-9EEB-EAE2-60D792C5B929}"/>
                    </a:ext>
                  </a:extLst>
                </p:cNvPr>
                <p:cNvCxnSpPr>
                  <a:cxnSpLocks/>
                </p:cNvCxnSpPr>
                <p:nvPr/>
              </p:nvCxnSpPr>
              <p:spPr>
                <a:xfrm flipH="1">
                  <a:off x="4191000" y="3429000"/>
                  <a:ext cx="1143000" cy="1219200"/>
                </a:xfrm>
                <a:prstGeom prst="line">
                  <a:avLst/>
                </a:prstGeom>
                <a:ln w="1873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9" name="Textfeld 38">
                <a:extLst>
                  <a:ext uri="{FF2B5EF4-FFF2-40B4-BE49-F238E27FC236}">
                    <a16:creationId xmlns:a16="http://schemas.microsoft.com/office/drawing/2014/main" id="{022BAB1A-1346-1ABA-DBC9-0DB1F69A099B}"/>
                  </a:ext>
                </a:extLst>
              </p:cNvPr>
              <p:cNvSpPr txBox="1"/>
              <p:nvPr/>
            </p:nvSpPr>
            <p:spPr>
              <a:xfrm>
                <a:off x="9792000" y="4320000"/>
                <a:ext cx="1620000" cy="1620000"/>
              </a:xfrm>
              <a:prstGeom prst="rect">
                <a:avLst/>
              </a:prstGeom>
              <a:noFill/>
            </p:spPr>
            <p:txBody>
              <a:bodyPr wrap="square" lIns="0" r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AX" sz="2000" b="1" i="0" u="none" strike="noStrike" kern="1200" cap="all" spc="0" normalizeH="0" baseline="0" noProof="0" dirty="0">
                    <a:ln>
                      <a:noFill/>
                    </a:ln>
                    <a:solidFill>
                      <a:srgbClr val="4EC5A5"/>
                    </a:solidFill>
                    <a:effectLst/>
                    <a:uLnTx/>
                    <a:uFillTx/>
                    <a:latin typeface="Helvetica neue" panose="020B0604020202020204"/>
                    <a:ea typeface="+mn-ea"/>
                    <a:cs typeface="+mn-cs"/>
                  </a:rPr>
                  <a:t>BIBEHÅLLA</a:t>
                </a:r>
                <a:endParaRPr kumimoji="0" lang="en-US" sz="2000" b="1" i="0" u="none" strike="noStrike" kern="1200" cap="all" spc="0" normalizeH="0" baseline="0" noProof="0" dirty="0">
                  <a:ln>
                    <a:noFill/>
                  </a:ln>
                  <a:solidFill>
                    <a:srgbClr val="4EC5A5"/>
                  </a:solidFill>
                  <a:effectLst/>
                  <a:uLnTx/>
                  <a:uFillTx/>
                  <a:latin typeface="Helvetica neue"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a:ln>
                      <a:noFill/>
                    </a:ln>
                    <a:solidFill>
                      <a:srgbClr val="277762"/>
                    </a:solidFill>
                    <a:effectLst/>
                    <a:uLnTx/>
                    <a:uFillTx/>
                    <a:latin typeface="Helvetica neue" panose="020B0604020202020204"/>
                    <a:ea typeface="+mn-ea"/>
                    <a:cs typeface="+mn-cs"/>
                  </a:rPr>
                  <a:t>Acceleration</a:t>
                </a:r>
              </a:p>
            </p:txBody>
          </p:sp>
        </p:grpSp>
        <p:grpSp>
          <p:nvGrpSpPr>
            <p:cNvPr id="47" name="Gruppieren 46">
              <a:extLst>
                <a:ext uri="{FF2B5EF4-FFF2-40B4-BE49-F238E27FC236}">
                  <a16:creationId xmlns:a16="http://schemas.microsoft.com/office/drawing/2014/main" id="{CB9917B7-194B-A73E-A825-E301668D1777}"/>
                </a:ext>
              </a:extLst>
            </p:cNvPr>
            <p:cNvGrpSpPr/>
            <p:nvPr/>
          </p:nvGrpSpPr>
          <p:grpSpPr>
            <a:xfrm>
              <a:off x="10440000" y="2736000"/>
              <a:ext cx="1620000" cy="1620000"/>
              <a:chOff x="10368000" y="2592000"/>
              <a:chExt cx="1620000" cy="1620000"/>
            </a:xfrm>
          </p:grpSpPr>
          <p:grpSp>
            <p:nvGrpSpPr>
              <p:cNvPr id="18" name="Gruppieren 17">
                <a:extLst>
                  <a:ext uri="{FF2B5EF4-FFF2-40B4-BE49-F238E27FC236}">
                    <a16:creationId xmlns:a16="http://schemas.microsoft.com/office/drawing/2014/main" id="{EB072D00-B0BB-F5F9-6AC4-CD287FEFB7CE}"/>
                  </a:ext>
                </a:extLst>
              </p:cNvPr>
              <p:cNvGrpSpPr/>
              <p:nvPr/>
            </p:nvGrpSpPr>
            <p:grpSpPr>
              <a:xfrm>
                <a:off x="10368000" y="2592000"/>
                <a:ext cx="1620000" cy="1620000"/>
                <a:chOff x="4038600" y="3314700"/>
                <a:chExt cx="1440000" cy="1440000"/>
              </a:xfrm>
            </p:grpSpPr>
            <p:sp>
              <p:nvSpPr>
                <p:cNvPr id="19" name="Ellipse 18">
                  <a:extLst>
                    <a:ext uri="{FF2B5EF4-FFF2-40B4-BE49-F238E27FC236}">
                      <a16:creationId xmlns:a16="http://schemas.microsoft.com/office/drawing/2014/main" id="{C82267B8-9A3F-F62B-E4DC-0D7014D19231}"/>
                    </a:ext>
                  </a:extLst>
                </p:cNvPr>
                <p:cNvSpPr/>
                <p:nvPr/>
              </p:nvSpPr>
              <p:spPr>
                <a:xfrm>
                  <a:off x="4038600" y="3314700"/>
                  <a:ext cx="1440000" cy="1440000"/>
                </a:xfrm>
                <a:prstGeom prst="ellipse">
                  <a:avLst/>
                </a:prstGeom>
                <a:solidFill>
                  <a:schemeClr val="bg1"/>
                </a:solid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panose="020B0604020202020204"/>
                  </a:endParaRPr>
                </a:p>
              </p:txBody>
            </p:sp>
            <p:cxnSp>
              <p:nvCxnSpPr>
                <p:cNvPr id="20" name="Gerader Verbinder 19">
                  <a:extLst>
                    <a:ext uri="{FF2B5EF4-FFF2-40B4-BE49-F238E27FC236}">
                      <a16:creationId xmlns:a16="http://schemas.microsoft.com/office/drawing/2014/main" id="{55C6C7FA-7B59-9022-1DFC-48D8E04372A7}"/>
                    </a:ext>
                  </a:extLst>
                </p:cNvPr>
                <p:cNvCxnSpPr>
                  <a:cxnSpLocks/>
                </p:cNvCxnSpPr>
                <p:nvPr/>
              </p:nvCxnSpPr>
              <p:spPr>
                <a:xfrm flipH="1">
                  <a:off x="4191000" y="3429000"/>
                  <a:ext cx="1143000" cy="1219200"/>
                </a:xfrm>
                <a:prstGeom prst="line">
                  <a:avLst/>
                </a:prstGeom>
                <a:ln w="1873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0" name="Textfeld 39">
                <a:extLst>
                  <a:ext uri="{FF2B5EF4-FFF2-40B4-BE49-F238E27FC236}">
                    <a16:creationId xmlns:a16="http://schemas.microsoft.com/office/drawing/2014/main" id="{35930614-0579-DED3-CB05-262EE31F3ACC}"/>
                  </a:ext>
                </a:extLst>
              </p:cNvPr>
              <p:cNvSpPr txBox="1"/>
              <p:nvPr/>
            </p:nvSpPr>
            <p:spPr>
              <a:xfrm>
                <a:off x="10368000" y="2592000"/>
                <a:ext cx="1620000" cy="1620000"/>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AX" sz="2000" b="1" i="0" u="none" strike="noStrike" kern="1200" cap="all" spc="0" normalizeH="0" baseline="0" noProof="0" dirty="0">
                    <a:ln>
                      <a:noFill/>
                    </a:ln>
                    <a:solidFill>
                      <a:srgbClr val="4EC5A5"/>
                    </a:solidFill>
                    <a:effectLst/>
                    <a:uLnTx/>
                    <a:uFillTx/>
                    <a:latin typeface="Helvetica neue" panose="020B0604020202020204"/>
                    <a:ea typeface="+mn-ea"/>
                    <a:cs typeface="+mn-cs"/>
                  </a:rPr>
                  <a:t>ETABLERA</a:t>
                </a:r>
                <a:endParaRPr kumimoji="0" lang="en-US" sz="2000" b="1" i="0" u="none" strike="noStrike" kern="1200" cap="all" spc="0" normalizeH="0" baseline="0" noProof="0" dirty="0">
                  <a:ln>
                    <a:noFill/>
                  </a:ln>
                  <a:solidFill>
                    <a:srgbClr val="4EC5A5"/>
                  </a:solidFill>
                  <a:effectLst/>
                  <a:uLnTx/>
                  <a:uFillTx/>
                  <a:latin typeface="Helvetica neue"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err="1">
                    <a:ln>
                      <a:noFill/>
                    </a:ln>
                    <a:solidFill>
                      <a:srgbClr val="277762"/>
                    </a:solidFill>
                    <a:effectLst/>
                    <a:uLnTx/>
                    <a:uFillTx/>
                    <a:latin typeface="Helvetica neue" panose="020B0604020202020204"/>
                    <a:ea typeface="+mn-ea"/>
                    <a:cs typeface="+mn-cs"/>
                  </a:rPr>
                  <a:t>förändring</a:t>
                </a:r>
                <a:endParaRPr kumimoji="0" lang="en-US" sz="1600" b="0" i="0" u="none" strike="noStrike" kern="1200" cap="all" spc="0" normalizeH="0" baseline="0" noProof="0" dirty="0">
                  <a:ln>
                    <a:noFill/>
                  </a:ln>
                  <a:solidFill>
                    <a:srgbClr val="277762"/>
                  </a:solidFill>
                  <a:effectLst/>
                  <a:uLnTx/>
                  <a:uFillTx/>
                  <a:latin typeface="Helvetica neue" panose="020B0604020202020204"/>
                  <a:ea typeface="+mn-ea"/>
                  <a:cs typeface="+mn-cs"/>
                </a:endParaRPr>
              </a:p>
            </p:txBody>
          </p:sp>
        </p:grpSp>
        <p:sp>
          <p:nvSpPr>
            <p:cNvPr id="41" name="Textfeld 40">
              <a:extLst>
                <a:ext uri="{FF2B5EF4-FFF2-40B4-BE49-F238E27FC236}">
                  <a16:creationId xmlns:a16="http://schemas.microsoft.com/office/drawing/2014/main" id="{29A44E81-082C-E6A8-B94F-F36C350E63E1}"/>
                </a:ext>
              </a:extLst>
            </p:cNvPr>
            <p:cNvSpPr txBox="1"/>
            <p:nvPr/>
          </p:nvSpPr>
          <p:spPr>
            <a:xfrm>
              <a:off x="11412001" y="4387421"/>
              <a:ext cx="3320775" cy="1440000"/>
            </a:xfrm>
            <a:prstGeom prst="rect">
              <a:avLst/>
            </a:prstGeom>
            <a:noFill/>
          </p:spPr>
          <p:txBody>
            <a:bodyPr wrap="square" rtlCol="0">
              <a:noAutofit/>
            </a:bodyPr>
            <a:lstStyle/>
            <a:p>
              <a:pPr algn="ctr"/>
              <a:r>
                <a:rPr lang="en-US" sz="4000" b="1" cap="all" dirty="0">
                  <a:solidFill>
                    <a:srgbClr val="277762"/>
                  </a:solidFill>
                  <a:latin typeface="Helvetica neue" panose="020B0604020202020204"/>
                </a:rPr>
                <a:t>Den </a:t>
              </a:r>
              <a:r>
                <a:rPr lang="en-US" sz="4000" b="1" cap="all" dirty="0" err="1">
                  <a:solidFill>
                    <a:srgbClr val="277762"/>
                  </a:solidFill>
                  <a:latin typeface="Helvetica neue" panose="020B0604020202020204"/>
                </a:rPr>
                <a:t>stora</a:t>
              </a:r>
              <a:endParaRPr lang="en-US" sz="4000" b="1" cap="all" dirty="0">
                <a:solidFill>
                  <a:srgbClr val="277762"/>
                </a:solidFill>
                <a:latin typeface="Helvetica neue" panose="020B0604020202020204"/>
              </a:endParaRPr>
            </a:p>
          </p:txBody>
        </p:sp>
        <p:sp>
          <p:nvSpPr>
            <p:cNvPr id="42" name="Textfeld 41">
              <a:extLst>
                <a:ext uri="{FF2B5EF4-FFF2-40B4-BE49-F238E27FC236}">
                  <a16:creationId xmlns:a16="http://schemas.microsoft.com/office/drawing/2014/main" id="{CADFF42A-5252-0BBB-3A5E-2DB8644C04A0}"/>
                </a:ext>
              </a:extLst>
            </p:cNvPr>
            <p:cNvSpPr txBox="1"/>
            <p:nvPr/>
          </p:nvSpPr>
          <p:spPr>
            <a:xfrm rot="21184205">
              <a:off x="12142328" y="4977356"/>
              <a:ext cx="1944298" cy="743464"/>
            </a:xfrm>
            <a:prstGeom prst="rect">
              <a:avLst/>
            </a:prstGeom>
            <a:noFill/>
          </p:spPr>
          <p:txBody>
            <a:bodyPr wrap="square" rtlCol="0">
              <a:prstTxWarp prst="textWave4">
                <a:avLst>
                  <a:gd name="adj1" fmla="val 0"/>
                  <a:gd name="adj2" fmla="val 0"/>
                </a:avLst>
              </a:prstTxWarp>
              <a:noAutofit/>
            </a:bodyPr>
            <a:lstStyle/>
            <a:p>
              <a:pPr algn="ctr"/>
              <a:r>
                <a:rPr lang="en-US" sz="2000" b="1" dirty="0" err="1">
                  <a:solidFill>
                    <a:srgbClr val="4EC5A5"/>
                  </a:solidFill>
                  <a:latin typeface="Bradley Hand ITC" panose="03070402050302030203" pitchFamily="66" charset="0"/>
                </a:rPr>
                <a:t>möjligheten</a:t>
              </a:r>
              <a:endParaRPr lang="en-US" sz="2000" b="1" dirty="0">
                <a:solidFill>
                  <a:srgbClr val="4EC5A5"/>
                </a:solidFill>
                <a:latin typeface="Bradley Hand ITC" panose="03070402050302030203" pitchFamily="66" charset="0"/>
              </a:endParaRPr>
            </a:p>
          </p:txBody>
        </p:sp>
        <mc:AlternateContent xmlns:mc="http://schemas.openxmlformats.org/markup-compatibility/2006" xmlns:p14="http://schemas.microsoft.com/office/powerpoint/2010/main" xmlns:aink="http://schemas.microsoft.com/office/drawing/2016/ink">
          <mc:Choice Requires="p14 aink">
            <p:contentPart p14:bwMode="auto" r:id="rId2">
              <p14:nvContentPartPr>
                <p14:cNvPr id="56" name="Freihand 55">
                  <a:extLst>
                    <a:ext uri="{FF2B5EF4-FFF2-40B4-BE49-F238E27FC236}">
                      <a16:creationId xmlns:a16="http://schemas.microsoft.com/office/drawing/2014/main" id="{B5B1C0C2-78FC-C1D5-77F2-D09557283734}"/>
                    </a:ext>
                  </a:extLst>
                </p14:cNvPr>
                <p14:cNvContentPartPr/>
                <p14:nvPr/>
              </p14:nvContentPartPr>
              <p14:xfrm>
                <a:off x="12015967" y="5513535"/>
                <a:ext cx="2184480" cy="301320"/>
              </p14:xfrm>
            </p:contentPart>
          </mc:Choice>
          <mc:Fallback xmlns="">
            <p:pic>
              <p:nvPicPr>
                <p:cNvPr id="56" name="Freihand 55">
                  <a:extLst>
                    <a:ext uri="{FF2B5EF4-FFF2-40B4-BE49-F238E27FC236}">
                      <a16:creationId xmlns:a16="http://schemas.microsoft.com/office/drawing/2014/main" id="{B5B1C0C2-78FC-C1D5-77F2-D09557283734}"/>
                    </a:ext>
                  </a:extLst>
                </p:cNvPr>
                <p:cNvPicPr/>
                <p:nvPr/>
              </p:nvPicPr>
              <p:blipFill>
                <a:blip r:embed="rId3"/>
                <a:stretch>
                  <a:fillRect/>
                </a:stretch>
              </p:blipFill>
              <p:spPr>
                <a:xfrm>
                  <a:off x="11962857" y="5164323"/>
                  <a:ext cx="2290396" cy="999411"/>
                </a:xfrm>
                <a:prstGeom prst="rect">
                  <a:avLst/>
                </a:prstGeom>
              </p:spPr>
            </p:pic>
          </mc:Fallback>
        </mc:AlternateContent>
      </p:grpSp>
    </p:spTree>
    <p:extLst>
      <p:ext uri="{BB962C8B-B14F-4D97-AF65-F5344CB8AC3E}">
        <p14:creationId xmlns:p14="http://schemas.microsoft.com/office/powerpoint/2010/main" val="1579240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A4D055-76E7-A0A4-E559-28C375DACDD5}"/>
              </a:ext>
            </a:extLst>
          </p:cNvPr>
          <p:cNvSpPr txBox="1"/>
          <p:nvPr/>
        </p:nvSpPr>
        <p:spPr>
          <a:xfrm>
            <a:off x="1295400" y="3384000"/>
            <a:ext cx="6629400" cy="523220"/>
          </a:xfrm>
          <a:prstGeom prst="rect">
            <a:avLst/>
          </a:prstGeom>
          <a:noFill/>
        </p:spPr>
        <p:txBody>
          <a:bodyPr wrap="square" rtlCol="0">
            <a:noAutofit/>
          </a:bodyPr>
          <a:lstStyle/>
          <a:p>
            <a:r>
              <a:rPr lang="en-US" sz="2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Modell 3: </a:t>
            </a:r>
            <a:r>
              <a:rPr lang="en-US" sz="2800" b="1" dirty="0" err="1">
                <a:solidFill>
                  <a:srgbClr val="4D94B7"/>
                </a:solidFill>
                <a:latin typeface="Helvetica Neue" panose="020B0604020202020204"/>
                <a:ea typeface="Microsoft Sans Serif" panose="020B0604020202020204" pitchFamily="34" charset="0"/>
                <a:cs typeface="Microsoft Sans Serif" panose="020B0604020202020204" pitchFamily="34" charset="0"/>
              </a:rPr>
              <a:t>Kotter:s</a:t>
            </a:r>
            <a:r>
              <a:rPr lang="en-US" sz="2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 </a:t>
            </a:r>
            <a:r>
              <a:rPr lang="en-US" sz="2800" b="1" dirty="0" err="1">
                <a:solidFill>
                  <a:srgbClr val="4D94B7"/>
                </a:solidFill>
                <a:latin typeface="Helvetica Neue" panose="020B0604020202020204"/>
                <a:ea typeface="Microsoft Sans Serif" panose="020B0604020202020204" pitchFamily="34" charset="0"/>
                <a:cs typeface="Microsoft Sans Serif" panose="020B0604020202020204" pitchFamily="34" charset="0"/>
              </a:rPr>
              <a:t>förändringsmodell</a:t>
            </a:r>
            <a:endParaRPr lang="en-US" sz="2800" b="1" dirty="0">
              <a:solidFill>
                <a:srgbClr val="4D94B7"/>
              </a:solidFill>
              <a:latin typeface="Helvetica Neue" panose="020B0604020202020204"/>
              <a:ea typeface="Microsoft Sans Serif" panose="020B0604020202020204" pitchFamily="34" charset="0"/>
              <a:cs typeface="Microsoft Sans Serif" panose="020B0604020202020204" pitchFamily="34" charset="0"/>
            </a:endParaRPr>
          </a:p>
        </p:txBody>
      </p:sp>
      <p:sp>
        <p:nvSpPr>
          <p:cNvPr id="5" name="Google Shape;236;p27">
            <a:extLst>
              <a:ext uri="{FF2B5EF4-FFF2-40B4-BE49-F238E27FC236}">
                <a16:creationId xmlns:a16="http://schemas.microsoft.com/office/drawing/2014/main" id="{7A03A171-1B1C-19D4-B5E5-6BA3C2287D08}"/>
              </a:ext>
            </a:extLst>
          </p:cNvPr>
          <p:cNvSpPr txBox="1"/>
          <p:nvPr/>
        </p:nvSpPr>
        <p:spPr>
          <a:xfrm>
            <a:off x="1296000" y="3960000"/>
            <a:ext cx="5112000" cy="4608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400"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rPr>
              <a:t>Steg</a:t>
            </a:r>
            <a:r>
              <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rPr>
              <a:t> 1:</a:t>
            </a: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marL="0" marR="0" lvl="0" indent="0" algn="ctr" rtl="0">
              <a:lnSpc>
                <a:spcPct val="100000"/>
              </a:lnSpc>
              <a:spcBef>
                <a:spcPts val="0"/>
              </a:spcBef>
              <a:spcAft>
                <a:spcPts val="0"/>
              </a:spcAft>
              <a:buNone/>
            </a:pPr>
            <a:endPar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endPar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lvl="0" algn="ctr"/>
            <a:r>
              <a:rPr lang="sv-SE" sz="2400" b="1"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Skapa en känsla av brådska: 
</a:t>
            </a:r>
            <a:r>
              <a:rPr lang="sv-SE" sz="2400"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Motivera medarbetarna att omfamna förändring genom att kommunicera och lyfta fram vikten av att vidta omedelbara åtgärder.
</a:t>
            </a:r>
            <a:endParaRPr lang="en-US" sz="24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7" name="Google Shape;236;p27">
            <a:extLst>
              <a:ext uri="{FF2B5EF4-FFF2-40B4-BE49-F238E27FC236}">
                <a16:creationId xmlns:a16="http://schemas.microsoft.com/office/drawing/2014/main" id="{2286A7D5-7184-5A1B-ED18-F85DEFB97823}"/>
              </a:ext>
            </a:extLst>
          </p:cNvPr>
          <p:cNvSpPr txBox="1"/>
          <p:nvPr/>
        </p:nvSpPr>
        <p:spPr>
          <a:xfrm>
            <a:off x="6588000" y="3960000"/>
            <a:ext cx="5112000" cy="4608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400"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rPr>
              <a:t>Steg</a:t>
            </a:r>
            <a:r>
              <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rPr>
              <a:t> 2:</a:t>
            </a: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marL="0" marR="0" lvl="0" indent="0" algn="ctr" rtl="0">
              <a:lnSpc>
                <a:spcPct val="100000"/>
              </a:lnSpc>
              <a:spcBef>
                <a:spcPts val="0"/>
              </a:spcBef>
              <a:spcAft>
                <a:spcPts val="0"/>
              </a:spcAft>
              <a:buNone/>
            </a:pPr>
            <a:endPar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endPar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lvl="0" algn="ctr"/>
            <a:r>
              <a:rPr lang="en-US" sz="2400" b="1" dirty="0" err="1">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Bilda</a:t>
            </a:r>
            <a:r>
              <a:rPr lang="en-US" sz="2400" b="1"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 </a:t>
            </a:r>
            <a:r>
              <a:rPr lang="en-US" sz="2400" b="1" dirty="0" err="1">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en</a:t>
            </a:r>
            <a:r>
              <a:rPr lang="en-US" sz="2400" b="1"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 </a:t>
            </a:r>
            <a:r>
              <a:rPr lang="en-US" sz="2400" b="1" dirty="0" err="1">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vägledande</a:t>
            </a:r>
            <a:r>
              <a:rPr lang="en-US" sz="2400" b="1"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 </a:t>
            </a:r>
            <a:r>
              <a:rPr lang="en-US" sz="2400" b="1" dirty="0" err="1">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koalition</a:t>
            </a:r>
            <a:r>
              <a:rPr lang="en-US" sz="2400" b="1"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 
</a:t>
            </a:r>
            <a:r>
              <a:rPr lang="sv-SE" sz="2400"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Teamet du sätter ihop kommer att kämpa för förändring inom organisationen. Dess medlemmar bör ha en rad färdigheter och erfarenheter och måste komma från olika delar av verksamheten.</a:t>
            </a:r>
            <a:endParaRPr lang="en-US" sz="24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8" name="Google Shape;236;p27">
            <a:extLst>
              <a:ext uri="{FF2B5EF4-FFF2-40B4-BE49-F238E27FC236}">
                <a16:creationId xmlns:a16="http://schemas.microsoft.com/office/drawing/2014/main" id="{8AACF094-0623-2FE6-26C5-7AF48C00D087}"/>
              </a:ext>
            </a:extLst>
          </p:cNvPr>
          <p:cNvSpPr txBox="1"/>
          <p:nvPr/>
        </p:nvSpPr>
        <p:spPr>
          <a:xfrm>
            <a:off x="11880000" y="3960000"/>
            <a:ext cx="5112000" cy="4608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400"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rPr>
              <a:t>Steg</a:t>
            </a:r>
            <a:r>
              <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rPr>
              <a:t> 3:</a:t>
            </a: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marL="0" marR="0" lvl="0" indent="0" algn="ctr" rtl="0">
              <a:lnSpc>
                <a:spcPct val="100000"/>
              </a:lnSpc>
              <a:spcBef>
                <a:spcPts val="0"/>
              </a:spcBef>
              <a:spcAft>
                <a:spcPts val="0"/>
              </a:spcAft>
              <a:buNone/>
            </a:pPr>
            <a:endPar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endPar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lvl="0" algn="ctr"/>
            <a:r>
              <a:rPr lang="en-US" sz="2400" b="1"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Forma </a:t>
            </a:r>
            <a:r>
              <a:rPr lang="en-US" sz="2400" b="1" dirty="0" err="1">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en</a:t>
            </a:r>
            <a:r>
              <a:rPr lang="en-US" sz="2400" b="1"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 </a:t>
            </a:r>
            <a:r>
              <a:rPr lang="en-US" sz="2400" b="1" dirty="0" err="1">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strategisk</a:t>
            </a:r>
            <a:r>
              <a:rPr lang="en-US" sz="2400" b="1"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 vision: 
</a:t>
            </a:r>
            <a:r>
              <a:rPr lang="sv-SE" sz="2400"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Skapa en </a:t>
            </a:r>
            <a:r>
              <a:rPr lang="sv-SE" sz="2400" dirty="0" err="1">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relaterbar</a:t>
            </a:r>
            <a:r>
              <a:rPr lang="sv-SE" sz="2400"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 inspirerande och lättförståelig vision som förmedlar hur framtiden ser ut och hur du tänker förvandla den visionen till verklighet.</a:t>
            </a:r>
            <a:endParaRPr lang="en-US" sz="2400" dirty="0">
              <a:latin typeface="Helvetica Neue" panose="020B0604020202020204"/>
              <a:ea typeface="Microsoft Sans Serif" panose="020B0604020202020204" pitchFamily="34" charset="0"/>
              <a:cs typeface="Microsoft Sans Serif" panose="020B0604020202020204" pitchFamily="34" charset="0"/>
            </a:endParaRPr>
          </a:p>
        </p:txBody>
      </p:sp>
      <p:pic>
        <p:nvPicPr>
          <p:cNvPr id="10" name="Grafik 9" descr="Kopf mit Zahnrädern">
            <a:extLst>
              <a:ext uri="{FF2B5EF4-FFF2-40B4-BE49-F238E27FC236}">
                <a16:creationId xmlns:a16="http://schemas.microsoft.com/office/drawing/2014/main" id="{D6CFB2D9-09AA-7550-D89B-5396840CE7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37000" y="4428000"/>
            <a:ext cx="630000" cy="630000"/>
          </a:xfrm>
          <a:prstGeom prst="rect">
            <a:avLst/>
          </a:prstGeom>
        </p:spPr>
      </p:pic>
      <p:pic>
        <p:nvPicPr>
          <p:cNvPr id="12" name="Grafik 11" descr="Prost">
            <a:extLst>
              <a:ext uri="{FF2B5EF4-FFF2-40B4-BE49-F238E27FC236}">
                <a16:creationId xmlns:a16="http://schemas.microsoft.com/office/drawing/2014/main" id="{67001E6F-FAA7-09CE-B59D-FC58232A1B6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29000" y="4428000"/>
            <a:ext cx="630000" cy="630000"/>
          </a:xfrm>
          <a:prstGeom prst="rect">
            <a:avLst/>
          </a:prstGeom>
        </p:spPr>
      </p:pic>
      <p:pic>
        <p:nvPicPr>
          <p:cNvPr id="15" name="Grafik 14" descr="Ziel">
            <a:extLst>
              <a:ext uri="{FF2B5EF4-FFF2-40B4-BE49-F238E27FC236}">
                <a16:creationId xmlns:a16="http://schemas.microsoft.com/office/drawing/2014/main" id="{4499CFFA-7D5A-390E-A79D-342851B98DC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121000" y="4428000"/>
            <a:ext cx="630000" cy="630000"/>
          </a:xfrm>
          <a:prstGeom prst="rect">
            <a:avLst/>
          </a:prstGeom>
        </p:spPr>
      </p:pic>
      <p:sp>
        <p:nvSpPr>
          <p:cNvPr id="4" name="Textfeld 3">
            <a:extLst>
              <a:ext uri="{FF2B5EF4-FFF2-40B4-BE49-F238E27FC236}">
                <a16:creationId xmlns:a16="http://schemas.microsoft.com/office/drawing/2014/main" id="{C32A4FDE-3E4E-2158-4E79-8F97A1B53083}"/>
              </a:ext>
            </a:extLst>
          </p:cNvPr>
          <p:cNvSpPr txBox="1"/>
          <p:nvPr/>
        </p:nvSpPr>
        <p:spPr>
          <a:xfrm>
            <a:off x="1295400" y="8928000"/>
            <a:ext cx="21336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14</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9" name="CuadroTexto 1">
            <a:extLst>
              <a:ext uri="{FF2B5EF4-FFF2-40B4-BE49-F238E27FC236}">
                <a16:creationId xmlns:a16="http://schemas.microsoft.com/office/drawing/2014/main" id="{3AA67878-7F59-50D8-B408-91E457FCAA38}"/>
              </a:ext>
            </a:extLst>
          </p:cNvPr>
          <p:cNvSpPr txBox="1"/>
          <p:nvPr/>
        </p:nvSpPr>
        <p:spPr>
          <a:xfrm>
            <a:off x="1296000" y="1548000"/>
            <a:ext cx="11200800"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2.Förändringsledning
</a:t>
            </a:r>
          </a:p>
        </p:txBody>
      </p:sp>
      <p:sp>
        <p:nvSpPr>
          <p:cNvPr id="11" name="CuadroTexto 2">
            <a:extLst>
              <a:ext uri="{FF2B5EF4-FFF2-40B4-BE49-F238E27FC236}">
                <a16:creationId xmlns:a16="http://schemas.microsoft.com/office/drawing/2014/main" id="{7AEF0A85-46A7-4477-3B58-969E69FEA31A}"/>
              </a:ext>
            </a:extLst>
          </p:cNvPr>
          <p:cNvSpPr txBox="1"/>
          <p:nvPr/>
        </p:nvSpPr>
        <p:spPr>
          <a:xfrm>
            <a:off x="1295400" y="2304000"/>
            <a:ext cx="15840000" cy="523220"/>
          </a:xfrm>
          <a:prstGeom prst="rect">
            <a:avLst/>
          </a:prstGeom>
          <a:noFill/>
        </p:spPr>
        <p:txBody>
          <a:bodyPr wrap="square" rtlCol="0">
            <a:noAutofit/>
          </a:bodyPr>
          <a:lstStyle/>
          <a:p>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2.2 </a:t>
            </a:r>
            <a:r>
              <a:rPr lang="en-US" sz="2800" b="1" dirty="0" err="1">
                <a:solidFill>
                  <a:srgbClr val="AED633"/>
                </a:solidFill>
                <a:latin typeface="Helvetica Neue" panose="020B0604020202020204"/>
                <a:ea typeface="Microsoft Sans Serif" panose="020B0604020202020204" pitchFamily="34" charset="0"/>
                <a:cs typeface="Microsoft Sans Serif" panose="020B0604020202020204" pitchFamily="34" charset="0"/>
              </a:rPr>
              <a:t>Modeller</a:t>
            </a:r>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 för </a:t>
            </a:r>
            <a:r>
              <a:rPr lang="en-US" sz="2800" b="1" dirty="0" err="1">
                <a:solidFill>
                  <a:srgbClr val="AED633"/>
                </a:solidFill>
                <a:latin typeface="Helvetica Neue" panose="020B0604020202020204"/>
                <a:ea typeface="Microsoft Sans Serif" panose="020B0604020202020204" pitchFamily="34" charset="0"/>
                <a:cs typeface="Microsoft Sans Serif" panose="020B0604020202020204" pitchFamily="34" charset="0"/>
              </a:rPr>
              <a:t>förändringsledning</a:t>
            </a:r>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
</a:t>
            </a:r>
          </a:p>
        </p:txBody>
      </p:sp>
      <p:pic>
        <p:nvPicPr>
          <p:cNvPr id="2" name="Grafik 1">
            <a:extLst>
              <a:ext uri="{FF2B5EF4-FFF2-40B4-BE49-F238E27FC236}">
                <a16:creationId xmlns:a16="http://schemas.microsoft.com/office/drawing/2014/main" id="{9C6C61E1-C02D-EC92-DF07-26596493B391}"/>
              </a:ext>
            </a:extLst>
          </p:cNvPr>
          <p:cNvPicPr>
            <a:picLocks noChangeAspect="1"/>
          </p:cNvPicPr>
          <p:nvPr/>
        </p:nvPicPr>
        <p:blipFill>
          <a:blip r:embed="rId8"/>
          <a:stretch>
            <a:fillRect/>
          </a:stretch>
        </p:blipFill>
        <p:spPr>
          <a:xfrm>
            <a:off x="15156000" y="1404000"/>
            <a:ext cx="1961425" cy="1800000"/>
          </a:xfrm>
          <a:prstGeom prst="rect">
            <a:avLst/>
          </a:prstGeom>
        </p:spPr>
      </p:pic>
    </p:spTree>
    <p:extLst>
      <p:ext uri="{BB962C8B-B14F-4D97-AF65-F5344CB8AC3E}">
        <p14:creationId xmlns:p14="http://schemas.microsoft.com/office/powerpoint/2010/main" val="2225551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A4D055-76E7-A0A4-E559-28C375DACDD5}"/>
              </a:ext>
            </a:extLst>
          </p:cNvPr>
          <p:cNvSpPr txBox="1"/>
          <p:nvPr/>
        </p:nvSpPr>
        <p:spPr>
          <a:xfrm>
            <a:off x="1295400" y="3384000"/>
            <a:ext cx="6629400" cy="523220"/>
          </a:xfrm>
          <a:prstGeom prst="rect">
            <a:avLst/>
          </a:prstGeom>
          <a:noFill/>
        </p:spPr>
        <p:txBody>
          <a:bodyPr wrap="square" rtlCol="0">
            <a:noAutofit/>
          </a:bodyPr>
          <a:lstStyle/>
          <a:p>
            <a:r>
              <a:rPr lang="en-US" sz="2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Modell 3: </a:t>
            </a:r>
            <a:r>
              <a:rPr lang="en-US" sz="2800" b="1" dirty="0" err="1">
                <a:solidFill>
                  <a:srgbClr val="4D94B7"/>
                </a:solidFill>
                <a:latin typeface="Helvetica Neue" panose="020B0604020202020204"/>
                <a:ea typeface="Microsoft Sans Serif" panose="020B0604020202020204" pitchFamily="34" charset="0"/>
                <a:cs typeface="Microsoft Sans Serif" panose="020B0604020202020204" pitchFamily="34" charset="0"/>
              </a:rPr>
              <a:t>Kotter:s</a:t>
            </a:r>
            <a:r>
              <a:rPr lang="en-US" sz="2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 </a:t>
            </a:r>
            <a:r>
              <a:rPr lang="en-US" sz="2800" b="1" dirty="0" err="1">
                <a:solidFill>
                  <a:srgbClr val="4D94B7"/>
                </a:solidFill>
                <a:latin typeface="Helvetica Neue" panose="020B0604020202020204"/>
                <a:ea typeface="Microsoft Sans Serif" panose="020B0604020202020204" pitchFamily="34" charset="0"/>
                <a:cs typeface="Microsoft Sans Serif" panose="020B0604020202020204" pitchFamily="34" charset="0"/>
              </a:rPr>
              <a:t>förändringsmodell</a:t>
            </a:r>
            <a:endParaRPr lang="en-US" sz="2800" b="1" dirty="0">
              <a:solidFill>
                <a:srgbClr val="4D94B7"/>
              </a:solidFill>
              <a:latin typeface="Helvetica Neue" panose="020B0604020202020204"/>
              <a:ea typeface="Microsoft Sans Serif" panose="020B0604020202020204" pitchFamily="34" charset="0"/>
              <a:cs typeface="Microsoft Sans Serif" panose="020B0604020202020204" pitchFamily="34" charset="0"/>
            </a:endParaRPr>
          </a:p>
        </p:txBody>
      </p:sp>
      <p:sp>
        <p:nvSpPr>
          <p:cNvPr id="5" name="Google Shape;236;p27">
            <a:extLst>
              <a:ext uri="{FF2B5EF4-FFF2-40B4-BE49-F238E27FC236}">
                <a16:creationId xmlns:a16="http://schemas.microsoft.com/office/drawing/2014/main" id="{7A03A171-1B1C-19D4-B5E5-6BA3C2287D08}"/>
              </a:ext>
            </a:extLst>
          </p:cNvPr>
          <p:cNvSpPr txBox="1"/>
          <p:nvPr/>
        </p:nvSpPr>
        <p:spPr>
          <a:xfrm>
            <a:off x="1296000" y="3960000"/>
            <a:ext cx="5112000" cy="4608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lvl="0" algn="ctr"/>
            <a:r>
              <a:rPr lang="en-US" sz="2400"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rPr>
              <a:t>Steg </a:t>
            </a:r>
            <a:r>
              <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rPr>
              <a:t>4:</a:t>
            </a: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marL="0" marR="0" lvl="0" indent="0" algn="ctr" rtl="0">
              <a:lnSpc>
                <a:spcPct val="100000"/>
              </a:lnSpc>
              <a:spcBef>
                <a:spcPts val="0"/>
              </a:spcBef>
              <a:spcAft>
                <a:spcPts val="0"/>
              </a:spcAft>
              <a:buNone/>
            </a:pPr>
            <a:endPar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endPar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lvl="0" algn="ctr"/>
            <a:r>
              <a:rPr lang="en-US" sz="2400" b="1" dirty="0" err="1">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Anlita</a:t>
            </a:r>
            <a:r>
              <a:rPr lang="en-US" sz="2400" b="1"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 </a:t>
            </a:r>
            <a:r>
              <a:rPr lang="en-US" sz="2400" b="1" dirty="0" err="1">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en</a:t>
            </a:r>
            <a:r>
              <a:rPr lang="en-US" sz="2400" b="1"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 </a:t>
            </a:r>
            <a:r>
              <a:rPr lang="en-US" sz="2400" b="1" dirty="0" err="1">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frivillig</a:t>
            </a:r>
            <a:r>
              <a:rPr lang="en-US" sz="2400" b="1"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 </a:t>
            </a:r>
            <a:r>
              <a:rPr lang="en-US" sz="2400" b="1" dirty="0" err="1">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armé</a:t>
            </a:r>
            <a:r>
              <a:rPr lang="en-US" sz="2400" b="1"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 
</a:t>
            </a:r>
            <a:r>
              <a:rPr lang="sv-SE" sz="2400"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Få inköp från alla nivåer i organisationen. Teamet eller den vägledande koalitionen du har byggt bör kommunicera visionen kontinuerligt. Målet är att hetsa människor att röra sig i samma riktning och i slutändan driva förändring.
</a:t>
            </a:r>
            <a:endParaRPr lang="en-US" sz="24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7" name="Google Shape;236;p27">
            <a:extLst>
              <a:ext uri="{FF2B5EF4-FFF2-40B4-BE49-F238E27FC236}">
                <a16:creationId xmlns:a16="http://schemas.microsoft.com/office/drawing/2014/main" id="{2286A7D5-7184-5A1B-ED18-F85DEFB97823}"/>
              </a:ext>
            </a:extLst>
          </p:cNvPr>
          <p:cNvSpPr txBox="1"/>
          <p:nvPr/>
        </p:nvSpPr>
        <p:spPr>
          <a:xfrm>
            <a:off x="6588000" y="3960000"/>
            <a:ext cx="5112000" cy="4608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400"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rPr>
              <a:t>Steg</a:t>
            </a:r>
            <a:r>
              <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rPr>
              <a:t> 5:</a:t>
            </a: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marL="0" marR="0" lvl="0" indent="0" algn="ctr" rtl="0">
              <a:lnSpc>
                <a:spcPct val="100000"/>
              </a:lnSpc>
              <a:spcBef>
                <a:spcPts val="0"/>
              </a:spcBef>
              <a:spcAft>
                <a:spcPts val="0"/>
              </a:spcAft>
              <a:buNone/>
            </a:pPr>
            <a:endPar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endPar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lvl="0" algn="ctr"/>
            <a:r>
              <a:rPr lang="sv-SE" sz="2400" b="1"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Aktivera åtgärder genom att ta bort hinder:
</a:t>
            </a:r>
            <a:r>
              <a:rPr lang="sv-SE" sz="2400"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Ta bort hinder som begränsar ditt initiativs chanser att lyckas. Dessa kan inkludera människor (hjälpa dem att förstå visionen och hur de drar nytta av den), lagstiftning och kulturella hinder (olika kulturer och hur man kan tillgodose dem).</a:t>
            </a:r>
            <a:endParaRPr lang="en-US" sz="24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8" name="Google Shape;236;p27">
            <a:extLst>
              <a:ext uri="{FF2B5EF4-FFF2-40B4-BE49-F238E27FC236}">
                <a16:creationId xmlns:a16="http://schemas.microsoft.com/office/drawing/2014/main" id="{8AACF094-0623-2FE6-26C5-7AF48C00D087}"/>
              </a:ext>
            </a:extLst>
          </p:cNvPr>
          <p:cNvSpPr txBox="1"/>
          <p:nvPr/>
        </p:nvSpPr>
        <p:spPr>
          <a:xfrm>
            <a:off x="11880000" y="3960000"/>
            <a:ext cx="5112000" cy="4608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400"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rPr>
              <a:t>Steg</a:t>
            </a:r>
            <a:r>
              <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rPr>
              <a:t> 6:</a:t>
            </a: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marL="0" marR="0" lvl="0" indent="0" algn="ctr" rtl="0">
              <a:lnSpc>
                <a:spcPct val="100000"/>
              </a:lnSpc>
              <a:spcBef>
                <a:spcPts val="0"/>
              </a:spcBef>
              <a:spcAft>
                <a:spcPts val="0"/>
              </a:spcAft>
              <a:buNone/>
            </a:pPr>
            <a:endPar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endPar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lvl="0" algn="ctr"/>
            <a:r>
              <a:rPr lang="en-US" sz="2400" b="1" dirty="0" err="1">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Generera</a:t>
            </a:r>
            <a:r>
              <a:rPr lang="en-US" sz="2400" b="1"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 </a:t>
            </a:r>
            <a:r>
              <a:rPr lang="en-US" sz="2400" b="1" dirty="0" err="1">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kortsiktiga</a:t>
            </a:r>
            <a:r>
              <a:rPr lang="en-US" sz="2400" b="1"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 </a:t>
            </a:r>
            <a:r>
              <a:rPr lang="en-US" sz="2400" b="1" dirty="0" err="1">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vinster</a:t>
            </a:r>
            <a:r>
              <a:rPr lang="en-US" sz="2400" b="1"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
</a:t>
            </a:r>
            <a:r>
              <a:rPr lang="sv-SE" sz="2400"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Att genomföra förändringar kan vara en lång och ansträngande process. Erkänn kortsiktiga vinster som exemplifierar fördelarna med förändringen tidigt och ofta, så att människor förblir motiverade.</a:t>
            </a:r>
            <a:endParaRPr lang="en-US" sz="2400" dirty="0">
              <a:latin typeface="Helvetica Neue" panose="020B0604020202020204"/>
              <a:ea typeface="Microsoft Sans Serif" panose="020B0604020202020204" pitchFamily="34" charset="0"/>
              <a:cs typeface="Microsoft Sans Serif" panose="020B0604020202020204" pitchFamily="34" charset="0"/>
            </a:endParaRPr>
          </a:p>
        </p:txBody>
      </p:sp>
      <p:pic>
        <p:nvPicPr>
          <p:cNvPr id="10" name="Grafik 9" descr="Gruppieren">
            <a:extLst>
              <a:ext uri="{FF2B5EF4-FFF2-40B4-BE49-F238E27FC236}">
                <a16:creationId xmlns:a16="http://schemas.microsoft.com/office/drawing/2014/main" id="{D6CFB2D9-09AA-7550-D89B-5396840CE7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37000" y="4428000"/>
            <a:ext cx="630000" cy="630000"/>
          </a:xfrm>
          <a:prstGeom prst="rect">
            <a:avLst/>
          </a:prstGeom>
        </p:spPr>
      </p:pic>
      <p:pic>
        <p:nvPicPr>
          <p:cNvPr id="12" name="Grafik 11" descr="Unendlichkeit">
            <a:extLst>
              <a:ext uri="{FF2B5EF4-FFF2-40B4-BE49-F238E27FC236}">
                <a16:creationId xmlns:a16="http://schemas.microsoft.com/office/drawing/2014/main" id="{67001E6F-FAA7-09CE-B59D-FC58232A1B6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829000" y="4428000"/>
            <a:ext cx="630000" cy="630000"/>
          </a:xfrm>
          <a:prstGeom prst="rect">
            <a:avLst/>
          </a:prstGeom>
        </p:spPr>
      </p:pic>
      <p:pic>
        <p:nvPicPr>
          <p:cNvPr id="15" name="Grafik 14" descr="Kranz">
            <a:extLst>
              <a:ext uri="{FF2B5EF4-FFF2-40B4-BE49-F238E27FC236}">
                <a16:creationId xmlns:a16="http://schemas.microsoft.com/office/drawing/2014/main" id="{4499CFFA-7D5A-390E-A79D-342851B98DC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4121000" y="4428000"/>
            <a:ext cx="630000" cy="630000"/>
          </a:xfrm>
          <a:prstGeom prst="rect">
            <a:avLst/>
          </a:prstGeom>
        </p:spPr>
      </p:pic>
      <p:sp>
        <p:nvSpPr>
          <p:cNvPr id="4" name="Textfeld 3">
            <a:extLst>
              <a:ext uri="{FF2B5EF4-FFF2-40B4-BE49-F238E27FC236}">
                <a16:creationId xmlns:a16="http://schemas.microsoft.com/office/drawing/2014/main" id="{FAA1ABC6-1BA7-9A17-8112-EB9AF93007CA}"/>
              </a:ext>
            </a:extLst>
          </p:cNvPr>
          <p:cNvSpPr txBox="1"/>
          <p:nvPr/>
        </p:nvSpPr>
        <p:spPr>
          <a:xfrm>
            <a:off x="1295400" y="8928000"/>
            <a:ext cx="21336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14</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9" name="CuadroTexto 1">
            <a:extLst>
              <a:ext uri="{FF2B5EF4-FFF2-40B4-BE49-F238E27FC236}">
                <a16:creationId xmlns:a16="http://schemas.microsoft.com/office/drawing/2014/main" id="{EB306D8C-9014-CA79-B562-0DF83B0E86CD}"/>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2.Förändringsledning
</a:t>
            </a:r>
          </a:p>
        </p:txBody>
      </p:sp>
      <p:sp>
        <p:nvSpPr>
          <p:cNvPr id="11" name="CuadroTexto 2">
            <a:extLst>
              <a:ext uri="{FF2B5EF4-FFF2-40B4-BE49-F238E27FC236}">
                <a16:creationId xmlns:a16="http://schemas.microsoft.com/office/drawing/2014/main" id="{BF832472-2DFF-0183-4910-1703B2AD4B67}"/>
              </a:ext>
            </a:extLst>
          </p:cNvPr>
          <p:cNvSpPr txBox="1"/>
          <p:nvPr/>
        </p:nvSpPr>
        <p:spPr>
          <a:xfrm>
            <a:off x="1295400" y="2304000"/>
            <a:ext cx="15840000" cy="523220"/>
          </a:xfrm>
          <a:prstGeom prst="rect">
            <a:avLst/>
          </a:prstGeom>
          <a:noFill/>
        </p:spPr>
        <p:txBody>
          <a:bodyPr wrap="square" rtlCol="0">
            <a:noAutofit/>
          </a:bodyPr>
          <a:lstStyle/>
          <a:p>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2.2 </a:t>
            </a:r>
            <a:r>
              <a:rPr lang="en-US" sz="2800" b="1" dirty="0" err="1">
                <a:solidFill>
                  <a:srgbClr val="AED633"/>
                </a:solidFill>
                <a:latin typeface="Helvetica Neue" panose="020B0604020202020204"/>
                <a:ea typeface="Microsoft Sans Serif" panose="020B0604020202020204" pitchFamily="34" charset="0"/>
                <a:cs typeface="Microsoft Sans Serif" panose="020B0604020202020204" pitchFamily="34" charset="0"/>
              </a:rPr>
              <a:t>Modeller</a:t>
            </a:r>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 för </a:t>
            </a:r>
            <a:r>
              <a:rPr lang="en-US" sz="2800" b="1" dirty="0" err="1">
                <a:solidFill>
                  <a:srgbClr val="AED633"/>
                </a:solidFill>
                <a:latin typeface="Helvetica Neue" panose="020B0604020202020204"/>
                <a:ea typeface="Microsoft Sans Serif" panose="020B0604020202020204" pitchFamily="34" charset="0"/>
                <a:cs typeface="Microsoft Sans Serif" panose="020B0604020202020204" pitchFamily="34" charset="0"/>
              </a:rPr>
              <a:t>förändringsledning</a:t>
            </a:r>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
</a:t>
            </a:r>
          </a:p>
        </p:txBody>
      </p:sp>
      <p:pic>
        <p:nvPicPr>
          <p:cNvPr id="2" name="Grafik 1">
            <a:extLst>
              <a:ext uri="{FF2B5EF4-FFF2-40B4-BE49-F238E27FC236}">
                <a16:creationId xmlns:a16="http://schemas.microsoft.com/office/drawing/2014/main" id="{532D6B98-C670-0801-1FF6-95800400D208}"/>
              </a:ext>
            </a:extLst>
          </p:cNvPr>
          <p:cNvPicPr>
            <a:picLocks noChangeAspect="1"/>
          </p:cNvPicPr>
          <p:nvPr/>
        </p:nvPicPr>
        <p:blipFill>
          <a:blip r:embed="rId8"/>
          <a:stretch>
            <a:fillRect/>
          </a:stretch>
        </p:blipFill>
        <p:spPr>
          <a:xfrm>
            <a:off x="15156000" y="1404000"/>
            <a:ext cx="1961425" cy="1800000"/>
          </a:xfrm>
          <a:prstGeom prst="rect">
            <a:avLst/>
          </a:prstGeom>
        </p:spPr>
      </p:pic>
    </p:spTree>
    <p:extLst>
      <p:ext uri="{BB962C8B-B14F-4D97-AF65-F5344CB8AC3E}">
        <p14:creationId xmlns:p14="http://schemas.microsoft.com/office/powerpoint/2010/main" val="3322108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A4D055-76E7-A0A4-E559-28C375DACDD5}"/>
              </a:ext>
            </a:extLst>
          </p:cNvPr>
          <p:cNvSpPr txBox="1"/>
          <p:nvPr/>
        </p:nvSpPr>
        <p:spPr>
          <a:xfrm>
            <a:off x="1295400" y="3384000"/>
            <a:ext cx="8686800" cy="523220"/>
          </a:xfrm>
          <a:prstGeom prst="rect">
            <a:avLst/>
          </a:prstGeom>
          <a:noFill/>
        </p:spPr>
        <p:txBody>
          <a:bodyPr wrap="square" rtlCol="0">
            <a:noAutofit/>
          </a:bodyPr>
          <a:lstStyle/>
          <a:p>
            <a:r>
              <a:rPr lang="en-US" sz="2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Modell 3: </a:t>
            </a:r>
            <a:r>
              <a:rPr lang="en-US" sz="2800" b="1" dirty="0" err="1">
                <a:solidFill>
                  <a:srgbClr val="4D94B7"/>
                </a:solidFill>
                <a:latin typeface="Helvetica Neue" panose="020B0604020202020204"/>
                <a:ea typeface="Microsoft Sans Serif" panose="020B0604020202020204" pitchFamily="34" charset="0"/>
                <a:cs typeface="Microsoft Sans Serif" panose="020B0604020202020204" pitchFamily="34" charset="0"/>
              </a:rPr>
              <a:t>Kotter:s</a:t>
            </a:r>
            <a:r>
              <a:rPr lang="en-US" sz="2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 </a:t>
            </a:r>
            <a:r>
              <a:rPr lang="en-US" sz="2800" b="1" dirty="0" err="1">
                <a:solidFill>
                  <a:srgbClr val="4D94B7"/>
                </a:solidFill>
                <a:latin typeface="Helvetica Neue" panose="020B0604020202020204"/>
                <a:ea typeface="Microsoft Sans Serif" panose="020B0604020202020204" pitchFamily="34" charset="0"/>
                <a:cs typeface="Microsoft Sans Serif" panose="020B0604020202020204" pitchFamily="34" charset="0"/>
              </a:rPr>
              <a:t>förändringsmodell</a:t>
            </a:r>
            <a:endParaRPr lang="en-US" sz="2800" b="1" dirty="0">
              <a:solidFill>
                <a:srgbClr val="4D94B7"/>
              </a:solidFill>
              <a:latin typeface="Helvetica Neue" panose="020B0604020202020204"/>
              <a:ea typeface="Microsoft Sans Serif" panose="020B0604020202020204" pitchFamily="34" charset="0"/>
              <a:cs typeface="Microsoft Sans Serif" panose="020B0604020202020204" pitchFamily="34" charset="0"/>
            </a:endParaRPr>
          </a:p>
        </p:txBody>
      </p:sp>
      <p:sp>
        <p:nvSpPr>
          <p:cNvPr id="5" name="Google Shape;236;p27">
            <a:extLst>
              <a:ext uri="{FF2B5EF4-FFF2-40B4-BE49-F238E27FC236}">
                <a16:creationId xmlns:a16="http://schemas.microsoft.com/office/drawing/2014/main" id="{7A03A171-1B1C-19D4-B5E5-6BA3C2287D08}"/>
              </a:ext>
            </a:extLst>
          </p:cNvPr>
          <p:cNvSpPr txBox="1"/>
          <p:nvPr/>
        </p:nvSpPr>
        <p:spPr>
          <a:xfrm>
            <a:off x="1296000" y="3960000"/>
            <a:ext cx="5112000" cy="4608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lvl="0" algn="ctr"/>
            <a:r>
              <a:rPr lang="en-US" sz="2400"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rPr>
              <a:t>Steg </a:t>
            </a:r>
            <a:r>
              <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rPr>
              <a:t>7:</a:t>
            </a: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marL="0" marR="0" lvl="0" indent="0" algn="ctr" rtl="0">
              <a:lnSpc>
                <a:spcPct val="100000"/>
              </a:lnSpc>
              <a:spcBef>
                <a:spcPts val="0"/>
              </a:spcBef>
              <a:spcAft>
                <a:spcPts val="0"/>
              </a:spcAft>
              <a:buNone/>
            </a:pPr>
            <a:endPar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endPar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endPar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lvl="0" algn="ctr"/>
            <a:r>
              <a:rPr lang="en-US" sz="2400" b="1" dirty="0" err="1">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Upprätthålla</a:t>
            </a:r>
            <a:r>
              <a:rPr lang="en-US" sz="2400" b="1"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 acceleration: 
</a:t>
            </a:r>
            <a:r>
              <a:rPr lang="sv-SE" sz="2400"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Resan kommer att bli tuff någon gång, men ge aldrig upp. Bli inte nöjd med tidiga framgångar och riskera att tappa fokus. Var obeveklig och fortsätt att driva tills målen för förändringen är på plats.
</a:t>
            </a:r>
            <a:endParaRPr lang="en-US" sz="24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7" name="Google Shape;236;p27">
            <a:extLst>
              <a:ext uri="{FF2B5EF4-FFF2-40B4-BE49-F238E27FC236}">
                <a16:creationId xmlns:a16="http://schemas.microsoft.com/office/drawing/2014/main" id="{2286A7D5-7184-5A1B-ED18-F85DEFB97823}"/>
              </a:ext>
            </a:extLst>
          </p:cNvPr>
          <p:cNvSpPr txBox="1"/>
          <p:nvPr/>
        </p:nvSpPr>
        <p:spPr>
          <a:xfrm>
            <a:off x="6588000" y="3960000"/>
            <a:ext cx="5112000" cy="4608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lvl="0" algn="ctr"/>
            <a:r>
              <a:rPr lang="en-US" sz="2400"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rPr>
              <a:t>Steg </a:t>
            </a:r>
            <a:r>
              <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rPr>
              <a:t>8:</a:t>
            </a: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marL="0" marR="0" lvl="0" indent="0" algn="ctr" rtl="0">
              <a:lnSpc>
                <a:spcPct val="100000"/>
              </a:lnSpc>
              <a:spcBef>
                <a:spcPts val="0"/>
              </a:spcBef>
              <a:spcAft>
                <a:spcPts val="0"/>
              </a:spcAft>
              <a:buNone/>
            </a:pPr>
            <a:endPar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endPar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endPar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r>
              <a:rPr lang="en-US" sz="2400" b="1" i="0" u="none" strike="noStrike" cap="none" dirty="0" err="1">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Etablera</a:t>
            </a:r>
            <a:r>
              <a:rPr lang="en-US" sz="2400" b="1" i="0" u="none" strike="noStrike" cap="none"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 </a:t>
            </a:r>
            <a:r>
              <a:rPr lang="en-US" sz="2400" b="1" i="0" u="none" strike="noStrike" cap="none" dirty="0" err="1">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förämdring</a:t>
            </a:r>
            <a:r>
              <a:rPr lang="en-US" sz="2400" b="1" i="0" u="none" strike="noStrike" cap="none"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 </a:t>
            </a:r>
          </a:p>
          <a:p>
            <a:pPr lvl="0" algn="ctr"/>
            <a:r>
              <a:rPr lang="sv-SE" sz="2400"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Förstärka förändringen genom att belöna </a:t>
            </a:r>
            <a:r>
              <a:rPr lang="sv-SE" sz="2400" dirty="0" err="1">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adoptörer</a:t>
            </a:r>
            <a:r>
              <a:rPr lang="sv-SE" sz="2400"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 och kontinuerligt kommunicera fördelarna - tills förändringen ersätter gamla vanor och blir en del av arbetsplatskulturen.
</a:t>
            </a:r>
            <a:endParaRPr lang="en-US" sz="2200" dirty="0">
              <a:latin typeface="Helvetica Neue" panose="020B0604020202020204"/>
              <a:ea typeface="Microsoft Sans Serif" panose="020B0604020202020204" pitchFamily="34" charset="0"/>
              <a:cs typeface="Microsoft Sans Serif" panose="020B0604020202020204" pitchFamily="34" charset="0"/>
            </a:endParaRPr>
          </a:p>
        </p:txBody>
      </p:sp>
      <p:pic>
        <p:nvPicPr>
          <p:cNvPr id="10" name="Grafik 9" descr="Messgerät">
            <a:extLst>
              <a:ext uri="{FF2B5EF4-FFF2-40B4-BE49-F238E27FC236}">
                <a16:creationId xmlns:a16="http://schemas.microsoft.com/office/drawing/2014/main" id="{D6CFB2D9-09AA-7550-D89B-5396840CE7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37000" y="4428000"/>
            <a:ext cx="630000" cy="630000"/>
          </a:xfrm>
          <a:prstGeom prst="rect">
            <a:avLst/>
          </a:prstGeom>
        </p:spPr>
      </p:pic>
      <p:pic>
        <p:nvPicPr>
          <p:cNvPr id="12" name="Grafik 11" descr="Übertragen">
            <a:extLst>
              <a:ext uri="{FF2B5EF4-FFF2-40B4-BE49-F238E27FC236}">
                <a16:creationId xmlns:a16="http://schemas.microsoft.com/office/drawing/2014/main" id="{67001E6F-FAA7-09CE-B59D-FC58232A1B6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829000" y="4428000"/>
            <a:ext cx="630000" cy="630000"/>
          </a:xfrm>
          <a:prstGeom prst="rect">
            <a:avLst/>
          </a:prstGeom>
        </p:spPr>
      </p:pic>
      <p:sp>
        <p:nvSpPr>
          <p:cNvPr id="4" name="CuadroTexto 3">
            <a:extLst>
              <a:ext uri="{FF2B5EF4-FFF2-40B4-BE49-F238E27FC236}">
                <a16:creationId xmlns:a16="http://schemas.microsoft.com/office/drawing/2014/main" id="{8D855F2D-1100-8965-22C2-279342C32590}"/>
              </a:ext>
            </a:extLst>
          </p:cNvPr>
          <p:cNvSpPr txBox="1"/>
          <p:nvPr/>
        </p:nvSpPr>
        <p:spPr>
          <a:xfrm rot="20985544">
            <a:off x="12487660" y="4278774"/>
            <a:ext cx="4221193" cy="4356000"/>
          </a:xfrm>
          <a:prstGeom prst="foldedCorner">
            <a:avLst/>
          </a:prstGeom>
          <a:solidFill>
            <a:schemeClr val="bg1">
              <a:lumMod val="85000"/>
            </a:schemeClr>
          </a:solidFill>
          <a:ln>
            <a:solidFill>
              <a:schemeClr val="bg1"/>
            </a:solidFill>
          </a:ln>
        </p:spPr>
        <p:txBody>
          <a:bodyPr wrap="square" lIns="180000" tIns="180000" rIns="180000" bIns="180000" rtlCol="0">
            <a:noAutofit/>
          </a:bodyPr>
          <a:lstStyle/>
          <a:p>
            <a:pPr lvl="0" algn="ctr"/>
            <a:r>
              <a:rPr lang="en-US" sz="2400" b="1" dirty="0" err="1">
                <a:solidFill>
                  <a:schemeClr val="dk1"/>
                </a:solidFill>
                <a:latin typeface="Helvetica Neue" panose="020B0604020202020204"/>
                <a:ea typeface="Microsoft Sans Serif" panose="020B0604020202020204" pitchFamily="34" charset="0"/>
                <a:cs typeface="Microsoft Sans Serif" panose="020B0604020202020204" pitchFamily="34" charset="0"/>
                <a:sym typeface="Calibri"/>
              </a:rPr>
              <a:t>Påminnelse</a:t>
            </a:r>
            <a:endParaRPr lang="en-US" sz="2200" dirty="0">
              <a:latin typeface="Helvetica Neue" panose="020B0604020202020204"/>
            </a:endParaRPr>
          </a:p>
          <a:p>
            <a:pPr algn="ctr"/>
            <a:endParaRPr lang="en-US" sz="2200" dirty="0">
              <a:latin typeface="Helvetica Neue" panose="020B0604020202020204"/>
            </a:endParaRPr>
          </a:p>
          <a:p>
            <a:pPr algn="ctr"/>
            <a:r>
              <a:rPr lang="sv-SE" sz="2200" dirty="0">
                <a:latin typeface="Helvetica Neue" panose="020B0604020202020204"/>
              </a:rPr>
              <a:t>En förändring sker alltid i en flerstegsprocess. För att förhindra fel i förändringsprocessen måste ett företag gå igenom alla steg som beskrivs ovan. I praktiken är modellen lätt att använda, eftersom alla steg beskrivs specifikt. 
</a:t>
            </a:r>
            <a:endParaRPr lang="en-US" sz="2200" dirty="0">
              <a:latin typeface="Helvetica Neue" panose="020B0604020202020204"/>
            </a:endParaRPr>
          </a:p>
        </p:txBody>
      </p:sp>
      <p:pic>
        <p:nvPicPr>
          <p:cNvPr id="9" name="Grafik 8">
            <a:extLst>
              <a:ext uri="{FF2B5EF4-FFF2-40B4-BE49-F238E27FC236}">
                <a16:creationId xmlns:a16="http://schemas.microsoft.com/office/drawing/2014/main" id="{76CAC4F9-A021-5542-9F08-3C20DE27320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52934" y="4122369"/>
            <a:ext cx="1600438" cy="1790700"/>
          </a:xfrm>
          <a:prstGeom prst="rect">
            <a:avLst/>
          </a:prstGeom>
        </p:spPr>
      </p:pic>
      <p:sp>
        <p:nvSpPr>
          <p:cNvPr id="8" name="Textfeld 7">
            <a:extLst>
              <a:ext uri="{FF2B5EF4-FFF2-40B4-BE49-F238E27FC236}">
                <a16:creationId xmlns:a16="http://schemas.microsoft.com/office/drawing/2014/main" id="{061AEFF9-D72E-C30C-53C2-4B88859F4BD6}"/>
              </a:ext>
            </a:extLst>
          </p:cNvPr>
          <p:cNvSpPr txBox="1"/>
          <p:nvPr/>
        </p:nvSpPr>
        <p:spPr>
          <a:xfrm>
            <a:off x="1295400" y="8928000"/>
            <a:ext cx="21336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14</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11" name="CuadroTexto 1">
            <a:extLst>
              <a:ext uri="{FF2B5EF4-FFF2-40B4-BE49-F238E27FC236}">
                <a16:creationId xmlns:a16="http://schemas.microsoft.com/office/drawing/2014/main" id="{D6EE8171-6627-9130-21C7-AE476D4C98F9}"/>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2.Förändringsledning
</a:t>
            </a:r>
          </a:p>
        </p:txBody>
      </p:sp>
      <p:sp>
        <p:nvSpPr>
          <p:cNvPr id="13" name="CuadroTexto 2">
            <a:extLst>
              <a:ext uri="{FF2B5EF4-FFF2-40B4-BE49-F238E27FC236}">
                <a16:creationId xmlns:a16="http://schemas.microsoft.com/office/drawing/2014/main" id="{ABB49CDB-A21F-F4BF-C66C-D2E983F8E5E7}"/>
              </a:ext>
            </a:extLst>
          </p:cNvPr>
          <p:cNvSpPr txBox="1"/>
          <p:nvPr/>
        </p:nvSpPr>
        <p:spPr>
          <a:xfrm>
            <a:off x="1295400" y="2304000"/>
            <a:ext cx="15840000" cy="523220"/>
          </a:xfrm>
          <a:prstGeom prst="rect">
            <a:avLst/>
          </a:prstGeom>
          <a:noFill/>
        </p:spPr>
        <p:txBody>
          <a:bodyPr wrap="square" rtlCol="0">
            <a:noAutofit/>
          </a:bodyPr>
          <a:lstStyle/>
          <a:p>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2.2 </a:t>
            </a:r>
            <a:r>
              <a:rPr lang="en-US" sz="2800" b="1" dirty="0" err="1">
                <a:solidFill>
                  <a:srgbClr val="AED633"/>
                </a:solidFill>
                <a:latin typeface="Helvetica Neue" panose="020B0604020202020204"/>
                <a:ea typeface="Microsoft Sans Serif" panose="020B0604020202020204" pitchFamily="34" charset="0"/>
                <a:cs typeface="Microsoft Sans Serif" panose="020B0604020202020204" pitchFamily="34" charset="0"/>
              </a:rPr>
              <a:t>Modeller</a:t>
            </a:r>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 för </a:t>
            </a:r>
            <a:r>
              <a:rPr lang="en-US" sz="2800" b="1" dirty="0" err="1">
                <a:solidFill>
                  <a:srgbClr val="AED633"/>
                </a:solidFill>
                <a:latin typeface="Helvetica Neue" panose="020B0604020202020204"/>
                <a:ea typeface="Microsoft Sans Serif" panose="020B0604020202020204" pitchFamily="34" charset="0"/>
                <a:cs typeface="Microsoft Sans Serif" panose="020B0604020202020204" pitchFamily="34" charset="0"/>
              </a:rPr>
              <a:t>förändringsledning</a:t>
            </a:r>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
</a:t>
            </a:r>
          </a:p>
        </p:txBody>
      </p:sp>
      <p:pic>
        <p:nvPicPr>
          <p:cNvPr id="2" name="Grafik 1">
            <a:extLst>
              <a:ext uri="{FF2B5EF4-FFF2-40B4-BE49-F238E27FC236}">
                <a16:creationId xmlns:a16="http://schemas.microsoft.com/office/drawing/2014/main" id="{46C878E0-17D6-7355-44B2-683EAA53689A}"/>
              </a:ext>
            </a:extLst>
          </p:cNvPr>
          <p:cNvPicPr>
            <a:picLocks noChangeAspect="1"/>
          </p:cNvPicPr>
          <p:nvPr/>
        </p:nvPicPr>
        <p:blipFill>
          <a:blip r:embed="rId7"/>
          <a:stretch>
            <a:fillRect/>
          </a:stretch>
        </p:blipFill>
        <p:spPr>
          <a:xfrm>
            <a:off x="15156000" y="1404000"/>
            <a:ext cx="1961425" cy="1800000"/>
          </a:xfrm>
          <a:prstGeom prst="rect">
            <a:avLst/>
          </a:prstGeom>
        </p:spPr>
      </p:pic>
    </p:spTree>
    <p:extLst>
      <p:ext uri="{BB962C8B-B14F-4D97-AF65-F5344CB8AC3E}">
        <p14:creationId xmlns:p14="http://schemas.microsoft.com/office/powerpoint/2010/main" val="167000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3">
            <a:extLst>
              <a:ext uri="{FF2B5EF4-FFF2-40B4-BE49-F238E27FC236}">
                <a16:creationId xmlns:a16="http://schemas.microsoft.com/office/drawing/2014/main" id="{D9F4F3BA-82E5-31BC-DD72-F299A4B7BC3E}"/>
              </a:ext>
            </a:extLst>
          </p:cNvPr>
          <p:cNvSpPr txBox="1"/>
          <p:nvPr/>
        </p:nvSpPr>
        <p:spPr>
          <a:xfrm rot="20985544">
            <a:off x="11978631" y="1797311"/>
            <a:ext cx="4221193" cy="2322239"/>
          </a:xfrm>
          <a:prstGeom prst="foldedCorner">
            <a:avLst/>
          </a:prstGeom>
          <a:solidFill>
            <a:schemeClr val="bg1">
              <a:lumMod val="85000"/>
            </a:schemeClr>
          </a:solidFill>
          <a:ln>
            <a:solidFill>
              <a:schemeClr val="bg1"/>
            </a:solidFill>
          </a:ln>
        </p:spPr>
        <p:txBody>
          <a:bodyPr wrap="square" lIns="180000" tIns="180000" rIns="180000" bIns="180000" rtlCol="0">
            <a:noAutofit/>
          </a:bodyPr>
          <a:lstStyle/>
          <a:p>
            <a:pPr marL="0" marR="0" lvl="0" indent="0" algn="ctr" rtl="0">
              <a:spcBef>
                <a:spcPts val="0"/>
              </a:spcBef>
              <a:spcAft>
                <a:spcPts val="0"/>
              </a:spcAft>
              <a:buNone/>
            </a:pPr>
            <a:r>
              <a:rPr lang="en-US" sz="2400" b="1" dirty="0" err="1">
                <a:solidFill>
                  <a:schemeClr val="dk1"/>
                </a:solidFill>
                <a:latin typeface="Helvetica Neue" panose="020B0604020202020204"/>
                <a:ea typeface="Microsoft Sans Serif" panose="020B0604020202020204" pitchFamily="34" charset="0"/>
                <a:cs typeface="Microsoft Sans Serif" panose="020B0604020202020204" pitchFamily="34" charset="0"/>
                <a:sym typeface="Calibri"/>
              </a:rPr>
              <a:t>Påminnelse</a:t>
            </a:r>
            <a:endParaRPr lang="en-US" sz="2400" b="1" dirty="0">
              <a:solidFill>
                <a:schemeClr val="dk1"/>
              </a:solidFill>
              <a:latin typeface="Helvetica Neue" panose="020B0604020202020204"/>
              <a:ea typeface="Microsoft Sans Serif" panose="020B0604020202020204" pitchFamily="34" charset="0"/>
              <a:cs typeface="Microsoft Sans Serif" panose="020B0604020202020204" pitchFamily="34" charset="0"/>
              <a:sym typeface="Calibri"/>
            </a:endParaRPr>
          </a:p>
          <a:p>
            <a:pPr algn="ctr"/>
            <a:endParaRPr lang="en-US" sz="2200" dirty="0">
              <a:latin typeface="Helvetica Neue" panose="020B0604020202020204"/>
            </a:endParaRPr>
          </a:p>
          <a:p>
            <a:pPr algn="ctr"/>
            <a:r>
              <a:rPr lang="sv-SE" sz="2200" dirty="0">
                <a:latin typeface="Helvetica Neue" panose="020B0604020202020204"/>
              </a:rPr>
              <a:t>Du kommer att stöta på flera förändringshanteringsmodeller, men i allmänhet omfattar de samma tre steg:
</a:t>
            </a:r>
            <a:endParaRPr lang="en-US" sz="2200" dirty="0">
              <a:latin typeface="Helvetica Neue" panose="020B0604020202020204"/>
            </a:endParaRPr>
          </a:p>
        </p:txBody>
      </p:sp>
      <p:pic>
        <p:nvPicPr>
          <p:cNvPr id="9" name="Grafik 8">
            <a:extLst>
              <a:ext uri="{FF2B5EF4-FFF2-40B4-BE49-F238E27FC236}">
                <a16:creationId xmlns:a16="http://schemas.microsoft.com/office/drawing/2014/main" id="{15007BCC-ED71-CBAA-5A2A-ADB200A400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4691" y="1624702"/>
            <a:ext cx="1600438" cy="1790700"/>
          </a:xfrm>
          <a:prstGeom prst="rect">
            <a:avLst/>
          </a:prstGeom>
        </p:spPr>
      </p:pic>
      <p:sp>
        <p:nvSpPr>
          <p:cNvPr id="10" name="Textfeld 9">
            <a:extLst>
              <a:ext uri="{FF2B5EF4-FFF2-40B4-BE49-F238E27FC236}">
                <a16:creationId xmlns:a16="http://schemas.microsoft.com/office/drawing/2014/main" id="{B1381158-2CB3-6E18-9526-9C2E3D24A1AF}"/>
              </a:ext>
            </a:extLst>
          </p:cNvPr>
          <p:cNvSpPr txBox="1"/>
          <p:nvPr/>
        </p:nvSpPr>
        <p:spPr>
          <a:xfrm>
            <a:off x="1295400" y="8928000"/>
            <a:ext cx="21336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10</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8" name="CuadroTexto 1">
            <a:extLst>
              <a:ext uri="{FF2B5EF4-FFF2-40B4-BE49-F238E27FC236}">
                <a16:creationId xmlns:a16="http://schemas.microsoft.com/office/drawing/2014/main" id="{A85E5A1E-3908-03BF-4D66-D5B8FF6E3B98}"/>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2.Förändringsledning
</a:t>
            </a:r>
          </a:p>
        </p:txBody>
      </p:sp>
      <p:sp>
        <p:nvSpPr>
          <p:cNvPr id="12" name="CuadroTexto 2">
            <a:extLst>
              <a:ext uri="{FF2B5EF4-FFF2-40B4-BE49-F238E27FC236}">
                <a16:creationId xmlns:a16="http://schemas.microsoft.com/office/drawing/2014/main" id="{31C24E93-E47B-8439-F939-15A5D0F1E565}"/>
              </a:ext>
            </a:extLst>
          </p:cNvPr>
          <p:cNvSpPr txBox="1"/>
          <p:nvPr/>
        </p:nvSpPr>
        <p:spPr>
          <a:xfrm>
            <a:off x="1295400" y="2304000"/>
            <a:ext cx="15840000" cy="523220"/>
          </a:xfrm>
          <a:prstGeom prst="rect">
            <a:avLst/>
          </a:prstGeom>
          <a:noFill/>
        </p:spPr>
        <p:txBody>
          <a:bodyPr wrap="square" rtlCol="0">
            <a:noAutofit/>
          </a:bodyPr>
          <a:lstStyle/>
          <a:p>
            <a:r>
              <a:rPr lang="sv-SE"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2.3 Genomföra förändringar i ditt företag
</a:t>
            </a:r>
            <a:endPar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endParaRPr>
          </a:p>
        </p:txBody>
      </p:sp>
      <p:sp>
        <p:nvSpPr>
          <p:cNvPr id="13" name="Textfeld 12">
            <a:extLst>
              <a:ext uri="{FF2B5EF4-FFF2-40B4-BE49-F238E27FC236}">
                <a16:creationId xmlns:a16="http://schemas.microsoft.com/office/drawing/2014/main" id="{DD49036C-7E9D-4A04-17F3-1162870144B7}"/>
              </a:ext>
            </a:extLst>
          </p:cNvPr>
          <p:cNvSpPr txBox="1"/>
          <p:nvPr/>
        </p:nvSpPr>
        <p:spPr>
          <a:xfrm>
            <a:off x="1296000" y="3384000"/>
            <a:ext cx="11129129" cy="430887"/>
          </a:xfrm>
          <a:prstGeom prst="rect">
            <a:avLst/>
          </a:prstGeom>
          <a:noFill/>
        </p:spPr>
        <p:txBody>
          <a:bodyPr wrap="square">
            <a:noAutofit/>
          </a:bodyPr>
          <a:lstStyle/>
          <a:p>
            <a:pPr>
              <a:spcAft>
                <a:spcPts val="600"/>
              </a:spcAft>
              <a:buSzPct val="130000"/>
            </a:pPr>
            <a:r>
              <a:rPr lang="en-US" sz="2400" b="1" dirty="0">
                <a:latin typeface="Helvetica Neue" panose="020B0604020202020204"/>
                <a:ea typeface="Microsoft Sans Serif" panose="020B0604020202020204" pitchFamily="34" charset="0"/>
                <a:cs typeface="Microsoft Sans Serif" panose="020B0604020202020204" pitchFamily="34" charset="0"/>
              </a:rPr>
              <a:t>1. </a:t>
            </a:r>
            <a:r>
              <a:rPr lang="en-US" sz="2400" b="1" dirty="0" err="1">
                <a:latin typeface="Helvetica Neue" panose="020B0604020202020204"/>
                <a:ea typeface="Microsoft Sans Serif" panose="020B0604020202020204" pitchFamily="34" charset="0"/>
                <a:cs typeface="Microsoft Sans Serif" panose="020B0604020202020204" pitchFamily="34" charset="0"/>
              </a:rPr>
              <a:t>Kommunicera</a:t>
            </a:r>
            <a:r>
              <a:rPr lang="en-US" sz="2400" b="1" dirty="0">
                <a:latin typeface="Helvetica Neue" panose="020B0604020202020204"/>
                <a:ea typeface="Microsoft Sans Serif" panose="020B0604020202020204" pitchFamily="34" charset="0"/>
                <a:cs typeface="Microsoft Sans Serif" panose="020B0604020202020204" pitchFamily="34" charset="0"/>
              </a:rPr>
              <a:t> </a:t>
            </a:r>
            <a:r>
              <a:rPr lang="en-US" sz="2400" b="1" dirty="0" err="1">
                <a:latin typeface="Helvetica Neue" panose="020B0604020202020204"/>
                <a:ea typeface="Microsoft Sans Serif" panose="020B0604020202020204" pitchFamily="34" charset="0"/>
                <a:cs typeface="Microsoft Sans Serif" panose="020B0604020202020204" pitchFamily="34" charset="0"/>
              </a:rPr>
              <a:t>förändring</a:t>
            </a:r>
            <a:r>
              <a:rPr lang="en-US" sz="2400" b="1" dirty="0">
                <a:latin typeface="Helvetica Neue" panose="020B0604020202020204"/>
                <a:ea typeface="Microsoft Sans Serif" panose="020B0604020202020204" pitchFamily="34" charset="0"/>
                <a:cs typeface="Microsoft Sans Serif" panose="020B0604020202020204" pitchFamily="34" charset="0"/>
              </a:rPr>
              <a:t> till </a:t>
            </a:r>
            <a:r>
              <a:rPr lang="en-US" sz="2400" b="1" dirty="0" err="1">
                <a:latin typeface="Helvetica Neue" panose="020B0604020202020204"/>
                <a:ea typeface="Microsoft Sans Serif" panose="020B0604020202020204" pitchFamily="34" charset="0"/>
                <a:cs typeface="Microsoft Sans Serif" panose="020B0604020202020204" pitchFamily="34" charset="0"/>
              </a:rPr>
              <a:t>medarbetarna</a:t>
            </a:r>
            <a:endParaRPr lang="en-US" sz="2400" b="1" dirty="0">
              <a:latin typeface="Helvetica Neue" panose="020B0604020202020204"/>
              <a:ea typeface="Microsoft Sans Serif" panose="020B0604020202020204" pitchFamily="34" charset="0"/>
              <a:cs typeface="Microsoft Sans Serif" panose="020B0604020202020204" pitchFamily="34" charset="0"/>
            </a:endParaRPr>
          </a:p>
          <a:p>
            <a:pPr marL="542925" indent="-542925" defTabSz="912813">
              <a:spcAft>
                <a:spcPts val="600"/>
              </a:spcAft>
              <a:buSzPct val="130000"/>
              <a:buBlip>
                <a:blip r:embed="rId3"/>
              </a:buBlip>
              <a:tabLst>
                <a:tab pos="9144000" algn="l"/>
              </a:tabLst>
            </a:pPr>
            <a:r>
              <a:rPr lang="sv-SE" sz="2400" dirty="0">
                <a:latin typeface="Helvetica Neue" panose="020B0604020202020204"/>
                <a:ea typeface="Microsoft Sans Serif" panose="020B0604020202020204" pitchFamily="34" charset="0"/>
                <a:cs typeface="Microsoft Sans Serif" panose="020B0604020202020204" pitchFamily="34" charset="0"/>
              </a:rPr>
              <a:t>Kommunicera med medarbetarna vikten av förändringen och diskutera eventuella fördelar som förändringen skulle medföra. Syftet är att odla inköp från teammedlemmar och att ta itu med eventuella kulturförändringar som kan uppstå. Förändringar av denna omfattning leder ofta till logistiska problem, och förberedelseprocessen syftar till att hantera även detta</a:t>
            </a:r>
            <a:r>
              <a:rPr lang="en-US" sz="2400" dirty="0">
                <a:latin typeface="Helvetica Neue" panose="020B0604020202020204"/>
                <a:ea typeface="Microsoft Sans Serif" panose="020B0604020202020204" pitchFamily="34" charset="0"/>
                <a:cs typeface="Microsoft Sans Serif" panose="020B0604020202020204" pitchFamily="34" charset="0"/>
              </a:rPr>
              <a:t>.</a:t>
            </a:r>
          </a:p>
          <a:p>
            <a:pPr marL="542925" indent="-542925">
              <a:buSzPct val="130000"/>
              <a:buBlip>
                <a:blip r:embed="rId3"/>
              </a:buBlip>
            </a:pPr>
            <a:endParaRPr lang="en-US" sz="24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15" name="Textfeld 14">
            <a:extLst>
              <a:ext uri="{FF2B5EF4-FFF2-40B4-BE49-F238E27FC236}">
                <a16:creationId xmlns:a16="http://schemas.microsoft.com/office/drawing/2014/main" id="{9C863C58-F08D-F133-80A8-D8B146FEDC9F}"/>
              </a:ext>
            </a:extLst>
          </p:cNvPr>
          <p:cNvSpPr txBox="1"/>
          <p:nvPr/>
        </p:nvSpPr>
        <p:spPr>
          <a:xfrm>
            <a:off x="1296000" y="6084000"/>
            <a:ext cx="15840000" cy="430887"/>
          </a:xfrm>
          <a:prstGeom prst="rect">
            <a:avLst/>
          </a:prstGeom>
          <a:noFill/>
        </p:spPr>
        <p:txBody>
          <a:bodyPr wrap="square">
            <a:noAutofit/>
          </a:bodyPr>
          <a:lstStyle/>
          <a:p>
            <a:pPr>
              <a:spcAft>
                <a:spcPts val="600"/>
              </a:spcAft>
              <a:buSzPct val="130000"/>
            </a:pPr>
            <a:r>
              <a:rPr lang="en-US" sz="2400" b="1" dirty="0">
                <a:latin typeface="Helvetica Neue" panose="020B0604020202020204"/>
                <a:ea typeface="Microsoft Sans Serif" panose="020B0604020202020204" pitchFamily="34" charset="0"/>
                <a:cs typeface="Microsoft Sans Serif" panose="020B0604020202020204" pitchFamily="34" charset="0"/>
              </a:rPr>
              <a:t>2. </a:t>
            </a:r>
            <a:r>
              <a:rPr lang="en-US" sz="2400" b="1" dirty="0" err="1">
                <a:latin typeface="Helvetica Neue" panose="020B0604020202020204"/>
                <a:ea typeface="Microsoft Sans Serif" panose="020B0604020202020204" pitchFamily="34" charset="0"/>
                <a:cs typeface="Microsoft Sans Serif" panose="020B0604020202020204" pitchFamily="34" charset="0"/>
              </a:rPr>
              <a:t>Odla</a:t>
            </a:r>
            <a:r>
              <a:rPr lang="en-US" sz="2400" b="1" dirty="0">
                <a:latin typeface="Helvetica Neue" panose="020B0604020202020204"/>
                <a:ea typeface="Microsoft Sans Serif" panose="020B0604020202020204" pitchFamily="34" charset="0"/>
                <a:cs typeface="Microsoft Sans Serif" panose="020B0604020202020204" pitchFamily="34" charset="0"/>
              </a:rPr>
              <a:t> </a:t>
            </a:r>
            <a:r>
              <a:rPr lang="en-US" sz="2400" b="1" dirty="0" err="1">
                <a:latin typeface="Helvetica Neue" panose="020B0604020202020204"/>
                <a:ea typeface="Microsoft Sans Serif" panose="020B0604020202020204" pitchFamily="34" charset="0"/>
                <a:cs typeface="Microsoft Sans Serif" panose="020B0604020202020204" pitchFamily="34" charset="0"/>
              </a:rPr>
              <a:t>en</a:t>
            </a:r>
            <a:r>
              <a:rPr lang="en-US" sz="2400" b="1" dirty="0">
                <a:latin typeface="Helvetica Neue" panose="020B0604020202020204"/>
                <a:ea typeface="Microsoft Sans Serif" panose="020B0604020202020204" pitchFamily="34" charset="0"/>
                <a:cs typeface="Microsoft Sans Serif" panose="020B0604020202020204" pitchFamily="34" charset="0"/>
              </a:rPr>
              <a:t> plan</a:t>
            </a:r>
          </a:p>
          <a:p>
            <a:pPr marL="542925" indent="-542925">
              <a:spcAft>
                <a:spcPts val="600"/>
              </a:spcAft>
              <a:buSzPct val="130000"/>
              <a:buBlip>
                <a:blip r:embed="rId3"/>
              </a:buBlip>
            </a:pPr>
            <a:r>
              <a:rPr lang="sv-SE" sz="2400" dirty="0">
                <a:latin typeface="Helvetica Neue" panose="020B0604020202020204"/>
                <a:ea typeface="Microsoft Sans Serif" panose="020B0604020202020204" pitchFamily="34" charset="0"/>
                <a:cs typeface="Microsoft Sans Serif" panose="020B0604020202020204" pitchFamily="34" charset="0"/>
              </a:rPr>
              <a:t>När alla är beredda att genomföra organisationsförändringen måste du skapa en plan för att säkerställa att allt går smidigt, maximera fördelarna med övergången samtidigt som du minimerar de negativa effekterna</a:t>
            </a:r>
            <a:r>
              <a:rPr lang="en-US" sz="2400" dirty="0">
                <a:latin typeface="Helvetica Neue" panose="020B0604020202020204"/>
                <a:ea typeface="Microsoft Sans Serif" panose="020B0604020202020204" pitchFamily="34" charset="0"/>
                <a:cs typeface="Microsoft Sans Serif" panose="020B0604020202020204" pitchFamily="34" charset="0"/>
              </a:rPr>
              <a:t>.</a:t>
            </a:r>
          </a:p>
          <a:p>
            <a:pPr marL="542925" indent="-542925">
              <a:spcAft>
                <a:spcPts val="600"/>
              </a:spcAft>
              <a:buSzPct val="130000"/>
              <a:buBlip>
                <a:blip r:embed="rId3"/>
              </a:buBlip>
            </a:pPr>
            <a:r>
              <a:rPr lang="sv-SE" sz="2400" dirty="0">
                <a:latin typeface="Helvetica Neue" panose="020B0604020202020204"/>
                <a:ea typeface="Microsoft Sans Serif" panose="020B0604020202020204" pitchFamily="34" charset="0"/>
                <a:cs typeface="Microsoft Sans Serif" panose="020B0604020202020204" pitchFamily="34" charset="0"/>
              </a:rPr>
              <a:t>Alla utvecklar mål i linje med förändringarna och etablerar konkreta </a:t>
            </a:r>
            <a:r>
              <a:rPr lang="sv-SE" sz="2400" dirty="0" err="1">
                <a:latin typeface="Helvetica Neue" panose="020B0604020202020204"/>
                <a:ea typeface="Microsoft Sans Serif" panose="020B0604020202020204" pitchFamily="34" charset="0"/>
                <a:cs typeface="Microsoft Sans Serif" panose="020B0604020202020204" pitchFamily="34" charset="0"/>
              </a:rPr>
              <a:t>framgångsmått</a:t>
            </a:r>
            <a:r>
              <a:rPr lang="sv-SE" sz="2400" dirty="0">
                <a:latin typeface="Helvetica Neue" panose="020B0604020202020204"/>
                <a:ea typeface="Microsoft Sans Serif" panose="020B0604020202020204" pitchFamily="34" charset="0"/>
                <a:cs typeface="Microsoft Sans Serif" panose="020B0604020202020204" pitchFamily="34" charset="0"/>
              </a:rPr>
              <a:t>. Därefter tilldelar de uppgifter och ansvar. De ramar in ändringen inom rätt omfattning och införlivar feedback från teammedlemmar</a:t>
            </a:r>
            <a:r>
              <a:rPr lang="en-US" sz="2400" dirty="0">
                <a:latin typeface="Helvetica Neue" panose="020B0604020202020204"/>
                <a:ea typeface="Microsoft Sans Serif" panose="020B0604020202020204" pitchFamily="34" charset="0"/>
                <a:cs typeface="Microsoft Sans Serif" panose="020B0604020202020204" pitchFamily="34" charset="0"/>
              </a:rPr>
              <a:t>.</a:t>
            </a:r>
          </a:p>
          <a:p>
            <a:pPr marL="542925" indent="-542925">
              <a:buSzPct val="130000"/>
              <a:buBlip>
                <a:blip r:embed="rId3"/>
              </a:buBlip>
            </a:pP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marL="542925" indent="-542925">
              <a:buSzPct val="130000"/>
              <a:buBlip>
                <a:blip r:embed="rId3"/>
              </a:buBlip>
            </a:pP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marL="542925" indent="-542925">
              <a:buSzPct val="130000"/>
              <a:buBlip>
                <a:blip r:embed="rId3"/>
              </a:buBlip>
            </a:pP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marL="542925" indent="-542925">
              <a:buSzPct val="130000"/>
              <a:buBlip>
                <a:blip r:embed="rId3"/>
              </a:buBlip>
            </a:pPr>
            <a:endParaRPr lang="en-US" sz="2400" dirty="0">
              <a:latin typeface="Helvetica Neue" panose="020B0604020202020204"/>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18881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Image">
            <a:extLst>
              <a:ext uri="{FF2B5EF4-FFF2-40B4-BE49-F238E27FC236}">
                <a16:creationId xmlns:a16="http://schemas.microsoft.com/office/drawing/2014/main" id="{363D20D5-B4D1-3379-95B8-7339DD8D871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353800" y="5857687"/>
            <a:ext cx="4610100" cy="2881313"/>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60B02285-5AED-EB2D-E5CA-6EE35C8893DE}"/>
              </a:ext>
            </a:extLst>
          </p:cNvPr>
          <p:cNvSpPr txBox="1"/>
          <p:nvPr/>
        </p:nvSpPr>
        <p:spPr>
          <a:xfrm>
            <a:off x="1295400" y="8928000"/>
            <a:ext cx="21336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10</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6" name="CuadroTexto 1">
            <a:extLst>
              <a:ext uri="{FF2B5EF4-FFF2-40B4-BE49-F238E27FC236}">
                <a16:creationId xmlns:a16="http://schemas.microsoft.com/office/drawing/2014/main" id="{60C11287-5C8F-9F6F-3974-30B82DEA6767}"/>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2.Förändringsledning
</a:t>
            </a:r>
          </a:p>
        </p:txBody>
      </p:sp>
      <p:sp>
        <p:nvSpPr>
          <p:cNvPr id="7" name="CuadroTexto 2">
            <a:extLst>
              <a:ext uri="{FF2B5EF4-FFF2-40B4-BE49-F238E27FC236}">
                <a16:creationId xmlns:a16="http://schemas.microsoft.com/office/drawing/2014/main" id="{8BD7E3E0-74D6-02D1-BAB8-EA292E5DD1D8}"/>
              </a:ext>
            </a:extLst>
          </p:cNvPr>
          <p:cNvSpPr txBox="1"/>
          <p:nvPr/>
        </p:nvSpPr>
        <p:spPr>
          <a:xfrm>
            <a:off x="1295400" y="2304000"/>
            <a:ext cx="15840000" cy="523220"/>
          </a:xfrm>
          <a:prstGeom prst="rect">
            <a:avLst/>
          </a:prstGeom>
          <a:noFill/>
        </p:spPr>
        <p:txBody>
          <a:bodyPr wrap="square" rtlCol="0">
            <a:noAutofit/>
          </a:bodyPr>
          <a:lstStyle/>
          <a:p>
            <a:r>
              <a:rPr lang="sv-SE"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2.3 Genomföra förändringar i ditt företag
</a:t>
            </a:r>
            <a:endPar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endParaRPr>
          </a:p>
        </p:txBody>
      </p:sp>
      <p:sp>
        <p:nvSpPr>
          <p:cNvPr id="8" name="Textfeld 7">
            <a:extLst>
              <a:ext uri="{FF2B5EF4-FFF2-40B4-BE49-F238E27FC236}">
                <a16:creationId xmlns:a16="http://schemas.microsoft.com/office/drawing/2014/main" id="{AFC2ECC7-8544-6CCD-F6BF-2961DA8B6D14}"/>
              </a:ext>
            </a:extLst>
          </p:cNvPr>
          <p:cNvSpPr txBox="1"/>
          <p:nvPr/>
        </p:nvSpPr>
        <p:spPr>
          <a:xfrm>
            <a:off x="1296000" y="3384000"/>
            <a:ext cx="15315600" cy="430887"/>
          </a:xfrm>
          <a:prstGeom prst="rect">
            <a:avLst/>
          </a:prstGeom>
          <a:noFill/>
        </p:spPr>
        <p:txBody>
          <a:bodyPr wrap="square">
            <a:noAutofit/>
          </a:bodyPr>
          <a:lstStyle/>
          <a:p>
            <a:pPr defTabSz="912813">
              <a:spcAft>
                <a:spcPts val="600"/>
              </a:spcAft>
              <a:buSzPct val="130000"/>
              <a:tabLst>
                <a:tab pos="9144000" algn="l"/>
              </a:tabLst>
            </a:pPr>
            <a:r>
              <a:rPr lang="en-US" sz="2400" b="1" dirty="0">
                <a:latin typeface="Helvetica Neue" panose="020B0604020202020204"/>
                <a:ea typeface="Microsoft Sans Serif" panose="020B0604020202020204" pitchFamily="34" charset="0"/>
                <a:cs typeface="Microsoft Sans Serif" panose="020B0604020202020204" pitchFamily="34" charset="0"/>
              </a:rPr>
              <a:t>3. </a:t>
            </a:r>
            <a:r>
              <a:rPr lang="en-US" sz="2400" b="1" dirty="0" err="1">
                <a:latin typeface="Helvetica Neue" panose="020B0604020202020204"/>
                <a:ea typeface="Microsoft Sans Serif" panose="020B0604020202020204" pitchFamily="34" charset="0"/>
                <a:cs typeface="Microsoft Sans Serif" panose="020B0604020202020204" pitchFamily="34" charset="0"/>
              </a:rPr>
              <a:t>Genomför</a:t>
            </a:r>
            <a:r>
              <a:rPr lang="en-US" sz="2400" b="1" dirty="0">
                <a:latin typeface="Helvetica Neue" panose="020B0604020202020204"/>
                <a:ea typeface="Microsoft Sans Serif" panose="020B0604020202020204" pitchFamily="34" charset="0"/>
                <a:cs typeface="Microsoft Sans Serif" panose="020B0604020202020204" pitchFamily="34" charset="0"/>
              </a:rPr>
              <a:t> </a:t>
            </a:r>
            <a:r>
              <a:rPr lang="en-US" sz="2400" b="1" dirty="0" err="1">
                <a:latin typeface="Helvetica Neue" panose="020B0604020202020204"/>
                <a:ea typeface="Microsoft Sans Serif" panose="020B0604020202020204" pitchFamily="34" charset="0"/>
                <a:cs typeface="Microsoft Sans Serif" panose="020B0604020202020204" pitchFamily="34" charset="0"/>
              </a:rPr>
              <a:t>förändringen</a:t>
            </a:r>
            <a:r>
              <a:rPr lang="en-US" sz="2400" b="1" dirty="0">
                <a:latin typeface="Helvetica Neue" panose="020B0604020202020204"/>
                <a:ea typeface="Microsoft Sans Serif" panose="020B0604020202020204" pitchFamily="34" charset="0"/>
                <a:cs typeface="Microsoft Sans Serif" panose="020B0604020202020204" pitchFamily="34" charset="0"/>
              </a:rPr>
              <a:t>
</a:t>
            </a:r>
            <a:r>
              <a:rPr lang="sv-SE" sz="2400" dirty="0">
                <a:latin typeface="Helvetica Neue" panose="020B0604020202020204"/>
                <a:ea typeface="Microsoft Sans Serif" panose="020B0604020202020204" pitchFamily="34" charset="0"/>
                <a:cs typeface="Microsoft Sans Serif" panose="020B0604020202020204" pitchFamily="34" charset="0"/>
              </a:rPr>
              <a:t>Med alla förberedda och planer på plats är det sista steget genomförandet. Den följer ramarna och stegen som beskrivs i planen, vilket ger anställda möjlighet att ta ansvar för sitt individuella ansvar. Det upprätthåller höga ansvarsnivåer för att säkerställa att alla utför i sina tilldelade roller, spårar övergångens framsteg och långsiktig efterlevnad av planen. De utvärderar resultaten och justerar vid behov.
</a:t>
            </a: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marL="542925" indent="-542925">
              <a:buSzPct val="130000"/>
              <a:buBlip>
                <a:blip r:embed="rId3"/>
              </a:buBlip>
            </a:pPr>
            <a:endParaRPr lang="en-US" sz="2400" dirty="0">
              <a:latin typeface="Helvetica Neue" panose="020B0604020202020204"/>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739147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97;p4">
            <a:extLst>
              <a:ext uri="{FF2B5EF4-FFF2-40B4-BE49-F238E27FC236}">
                <a16:creationId xmlns:a16="http://schemas.microsoft.com/office/drawing/2014/main" id="{6AB66B81-015B-8D39-A1AA-D87224B0F5C0}"/>
              </a:ext>
            </a:extLst>
          </p:cNvPr>
          <p:cNvSpPr txBox="1"/>
          <p:nvPr/>
        </p:nvSpPr>
        <p:spPr>
          <a:xfrm>
            <a:off x="1295400" y="1548000"/>
            <a:ext cx="3361031" cy="830997"/>
          </a:xfrm>
          <a:prstGeom prst="rect">
            <a:avLst/>
          </a:prstGeom>
          <a:noFill/>
          <a:ln>
            <a:noFill/>
          </a:ln>
        </p:spPr>
        <p:txBody>
          <a:bodyPr spcFirstLastPara="1" wrap="square" lIns="91425" tIns="45700" rIns="91425" bIns="45700" anchor="t" anchorCtr="0">
            <a:noAutofit/>
          </a:bodyPr>
          <a:lstStyle/>
          <a:p>
            <a:pPr lvl="0">
              <a:buClr>
                <a:srgbClr val="000000"/>
              </a:buClr>
              <a:buSzPts val="4800"/>
            </a:pPr>
            <a:r>
              <a:rPr lang="en-US" sz="4800" b="1">
                <a:solidFill>
                  <a:srgbClr val="4D94B7"/>
                </a:solidFill>
                <a:latin typeface="Helvetica Neue"/>
                <a:ea typeface="Helvetica Neue"/>
                <a:cs typeface="Helvetica Neue"/>
                <a:sym typeface="Helvetica Neue"/>
              </a:rPr>
              <a:t>Mål
</a:t>
            </a:r>
            <a:endParaRPr lang="en-US" sz="4800" b="1" i="0" u="none" strike="noStrike" cap="none" dirty="0">
              <a:solidFill>
                <a:srgbClr val="AED633"/>
              </a:solidFill>
              <a:latin typeface="Helvetica Neue"/>
              <a:ea typeface="Helvetica Neue"/>
              <a:cs typeface="Helvetica Neue"/>
              <a:sym typeface="Helvetica Neue"/>
            </a:endParaRPr>
          </a:p>
        </p:txBody>
      </p:sp>
      <p:sp>
        <p:nvSpPr>
          <p:cNvPr id="16" name="Google Shape;98;p4">
            <a:extLst>
              <a:ext uri="{FF2B5EF4-FFF2-40B4-BE49-F238E27FC236}">
                <a16:creationId xmlns:a16="http://schemas.microsoft.com/office/drawing/2014/main" id="{976A8A94-52FF-B5EA-BA9F-D8C4BE30D585}"/>
              </a:ext>
            </a:extLst>
          </p:cNvPr>
          <p:cNvSpPr txBox="1"/>
          <p:nvPr/>
        </p:nvSpPr>
        <p:spPr>
          <a:xfrm>
            <a:off x="1296000" y="4104000"/>
            <a:ext cx="9360000" cy="461624"/>
          </a:xfrm>
          <a:prstGeom prst="rect">
            <a:avLst/>
          </a:prstGeom>
          <a:noFill/>
          <a:ln>
            <a:noFill/>
          </a:ln>
        </p:spPr>
        <p:txBody>
          <a:bodyPr spcFirstLastPara="1" wrap="square" lIns="91425" tIns="45700" rIns="91425" bIns="45700" anchor="t" anchorCtr="0">
            <a:noAutofit/>
          </a:bodyPr>
          <a:lstStyle/>
          <a:p>
            <a:pPr marL="542925" indent="-542925">
              <a:spcAft>
                <a:spcPts val="1800"/>
              </a:spcAft>
              <a:buBlip>
                <a:blip r:embed="rId2"/>
              </a:buBlip>
            </a:pPr>
            <a:r>
              <a:rPr lang="sv-SE" sz="2400" dirty="0">
                <a:latin typeface="Helvetica Neue" panose="020B0604020202020204"/>
                <a:ea typeface="Microsoft Sans Serif" panose="020B0604020202020204" pitchFamily="34" charset="0"/>
                <a:cs typeface="Microsoft Sans Serif" panose="020B0604020202020204" pitchFamily="34" charset="0"/>
              </a:rPr>
              <a:t>Att vara medveten om vad som menas med </a:t>
            </a:r>
            <a:r>
              <a:rPr lang="sv-SE" sz="2400" dirty="0" err="1">
                <a:latin typeface="Helvetica Neue" panose="020B0604020202020204"/>
                <a:ea typeface="Microsoft Sans Serif" panose="020B0604020202020204" pitchFamily="34" charset="0"/>
                <a:cs typeface="Microsoft Sans Serif" panose="020B0604020202020204" pitchFamily="34" charset="0"/>
              </a:rPr>
              <a:t>intraprenöriell</a:t>
            </a:r>
            <a:r>
              <a:rPr lang="sv-SE" sz="2400" dirty="0">
                <a:latin typeface="Helvetica Neue" panose="020B0604020202020204"/>
                <a:ea typeface="Microsoft Sans Serif" panose="020B0604020202020204" pitchFamily="34" charset="0"/>
                <a:cs typeface="Microsoft Sans Serif" panose="020B0604020202020204" pitchFamily="34" charset="0"/>
              </a:rPr>
              <a:t> attityd och dess 4 principer
Att inse hur viktigt förändringsarbete är och hur du implementerar det i din verksamhet
Vad är konflikthantering och vad kan du göra om en konflikt uppstår i ditt företag </a:t>
            </a:r>
            <a:endParaRPr lang="en-US" sz="2400" dirty="0">
              <a:effectLst/>
              <a:latin typeface="Helvetica Neue" panose="020B0604020202020204" charset="0"/>
              <a:ea typeface="Calibri" panose="020F0502020204030204" pitchFamily="34" charset="0"/>
              <a:cs typeface="Times New Roman" panose="02020603050405020304" pitchFamily="18" charset="0"/>
            </a:endParaRPr>
          </a:p>
        </p:txBody>
      </p:sp>
      <p:sp>
        <p:nvSpPr>
          <p:cNvPr id="17" name="Google Shape;104;p4">
            <a:extLst>
              <a:ext uri="{FF2B5EF4-FFF2-40B4-BE49-F238E27FC236}">
                <a16:creationId xmlns:a16="http://schemas.microsoft.com/office/drawing/2014/main" id="{0FF0D717-C508-A5E5-5B4F-66DECBC565A8}"/>
              </a:ext>
            </a:extLst>
          </p:cNvPr>
          <p:cNvSpPr txBox="1"/>
          <p:nvPr/>
        </p:nvSpPr>
        <p:spPr>
          <a:xfrm>
            <a:off x="1296000" y="3384000"/>
            <a:ext cx="9144000" cy="461665"/>
          </a:xfrm>
          <a:prstGeom prst="rect">
            <a:avLst/>
          </a:prstGeom>
          <a:noFill/>
          <a:ln>
            <a:noFill/>
          </a:ln>
        </p:spPr>
        <p:txBody>
          <a:bodyPr spcFirstLastPara="1" wrap="square" lIns="91425" tIns="45700" rIns="91425" bIns="45700" anchor="t" anchorCtr="0">
            <a:noAutofit/>
          </a:bodyPr>
          <a:lstStyle/>
          <a:p>
            <a:pPr lvl="0" algn="just">
              <a:buClr>
                <a:srgbClr val="000000"/>
              </a:buClr>
              <a:buSzPts val="2400"/>
            </a:pPr>
            <a:r>
              <a:rPr lang="sv-SE" sz="2400" b="1">
                <a:solidFill>
                  <a:srgbClr val="AED633"/>
                </a:solidFill>
                <a:latin typeface="Helvetica Neue"/>
                <a:ea typeface="Helvetica Neue"/>
                <a:cs typeface="Helvetica Neue"/>
                <a:sym typeface="Helvetica Neue"/>
              </a:rPr>
              <a:t>I slutet av denna modul kommer du att kunna:
</a:t>
            </a:r>
            <a:endParaRPr lang="en-US" sz="1400" b="1" i="0" u="none" strike="noStrike" cap="none" dirty="0">
              <a:solidFill>
                <a:srgbClr val="AED633"/>
              </a:solidFill>
              <a:latin typeface="Helvetica Neue"/>
              <a:ea typeface="Helvetica Neue"/>
              <a:cs typeface="Helvetica Neue"/>
              <a:sym typeface="Helvetica Neue"/>
            </a:endParaRPr>
          </a:p>
        </p:txBody>
      </p:sp>
      <p:pic>
        <p:nvPicPr>
          <p:cNvPr id="18" name="Google Shape;105;p4">
            <a:extLst>
              <a:ext uri="{FF2B5EF4-FFF2-40B4-BE49-F238E27FC236}">
                <a16:creationId xmlns:a16="http://schemas.microsoft.com/office/drawing/2014/main" id="{916AA1D2-2C41-D213-1ECF-0F6D6AA74404}"/>
              </a:ext>
            </a:extLst>
          </p:cNvPr>
          <p:cNvPicPr preferRelativeResize="0"/>
          <p:nvPr/>
        </p:nvPicPr>
        <p:blipFill rotWithShape="1">
          <a:blip r:embed="rId3">
            <a:alphaModFix/>
          </a:blip>
          <a:srcRect/>
          <a:stretch/>
        </p:blipFill>
        <p:spPr>
          <a:xfrm>
            <a:off x="10439400" y="2740507"/>
            <a:ext cx="6060593" cy="6060593"/>
          </a:xfrm>
          <a:prstGeom prst="rect">
            <a:avLst/>
          </a:prstGeom>
          <a:noFill/>
          <a:ln>
            <a:noFill/>
          </a:ln>
        </p:spPr>
      </p:pic>
    </p:spTree>
    <p:extLst>
      <p:ext uri="{BB962C8B-B14F-4D97-AF65-F5344CB8AC3E}">
        <p14:creationId xmlns:p14="http://schemas.microsoft.com/office/powerpoint/2010/main" val="3727939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CE9C880-7A4A-94B2-756C-952EB7F9F82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344400" y="4921071"/>
            <a:ext cx="3907362" cy="390736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059C829C-41D6-1410-D4AD-4579EC19C654}"/>
              </a:ext>
            </a:extLst>
          </p:cNvPr>
          <p:cNvSpPr txBox="1"/>
          <p:nvPr/>
        </p:nvSpPr>
        <p:spPr>
          <a:xfrm>
            <a:off x="4572000" y="3888000"/>
            <a:ext cx="9144000" cy="830997"/>
          </a:xfrm>
          <a:prstGeom prst="rect">
            <a:avLst/>
          </a:prstGeom>
          <a:noFill/>
        </p:spPr>
        <p:txBody>
          <a:bodyPr wrap="square">
            <a:noAutofit/>
          </a:bodyPr>
          <a:lstStyle/>
          <a:p>
            <a:pPr lvl="0" algn="ctr">
              <a:spcBef>
                <a:spcPts val="5"/>
              </a:spcBef>
              <a:tabLst>
                <a:tab pos="1205230" algn="l"/>
                <a:tab pos="1926589" algn="l"/>
                <a:tab pos="2915920" algn="l"/>
                <a:tab pos="3444875" algn="l"/>
                <a:tab pos="4383405" algn="l"/>
                <a:tab pos="6796405" algn="l"/>
              </a:tabLst>
              <a:defRPr/>
            </a:pPr>
            <a:r>
              <a:rPr lang="en-US" sz="4800" b="1" spc="-114" dirty="0" err="1">
                <a:solidFill>
                  <a:srgbClr val="4D94B7"/>
                </a:solidFill>
                <a:latin typeface="Helvetica Neue" panose="020B0604020202020204"/>
                <a:ea typeface="Microsoft Sans Serif" panose="020B0604020202020204" pitchFamily="34" charset="0"/>
                <a:cs typeface="Microsoft Sans Serif" panose="020B0604020202020204" pitchFamily="34" charset="0"/>
              </a:rPr>
              <a:t>Konflikthantering</a:t>
            </a:r>
            <a:r>
              <a:rPr lang="en-US" sz="4800" b="1" spc="-114" dirty="0">
                <a:solidFill>
                  <a:srgbClr val="4D94B7"/>
                </a:solidFill>
                <a:latin typeface="Helvetica Neue" panose="020B0604020202020204"/>
                <a:ea typeface="Microsoft Sans Serif" panose="020B0604020202020204" pitchFamily="34" charset="0"/>
                <a:cs typeface="Microsoft Sans Serif" panose="020B0604020202020204" pitchFamily="34" charset="0"/>
              </a:rPr>
              <a:t>
</a:t>
            </a:r>
            <a:endParaRPr kumimoji="0" lang="en-US" sz="4800" b="1" i="0" u="none" strike="noStrike" kern="1200" cap="none" spc="0" normalizeH="0" baseline="0" dirty="0">
              <a:ln>
                <a:noFill/>
              </a:ln>
              <a:solidFill>
                <a:srgbClr val="4D94B7"/>
              </a:solidFill>
              <a:effectLst/>
              <a:uLnTx/>
              <a:uFillTx/>
              <a:latin typeface="Helvetica Neue" panose="020B0604020202020204"/>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291827B4-A53A-98D3-C6A6-037B32739B31}"/>
              </a:ext>
            </a:extLst>
          </p:cNvPr>
          <p:cNvSpPr txBox="1"/>
          <p:nvPr/>
        </p:nvSpPr>
        <p:spPr>
          <a:xfrm>
            <a:off x="1296000" y="2592000"/>
            <a:ext cx="15732000" cy="1015663"/>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6000" b="1" spc="-114" dirty="0">
                <a:solidFill>
                  <a:srgbClr val="AED633"/>
                </a:solidFill>
                <a:latin typeface="Helvetica Neue" panose="020B0604020202020204"/>
                <a:ea typeface="Microsoft Sans Serif" panose="020B0604020202020204" pitchFamily="34" charset="0"/>
                <a:cs typeface="Microsoft Sans Serif" panose="020B0604020202020204" pitchFamily="34" charset="0"/>
              </a:rPr>
              <a:t>Unit 3</a:t>
            </a:r>
            <a:endParaRPr kumimoji="0" lang="en-US" sz="6000" b="1" i="0" u="none" strike="noStrike" kern="1200" cap="none" spc="0" normalizeH="0" baseline="0" dirty="0">
              <a:ln>
                <a:noFill/>
              </a:ln>
              <a:solidFill>
                <a:srgbClr val="AED633"/>
              </a:solidFill>
              <a:effectLst/>
              <a:uLnTx/>
              <a:uFillTx/>
              <a:latin typeface="Helvetica Neue" panose="020B0604020202020204"/>
              <a:ea typeface="Microsoft Sans Serif" panose="020B0604020202020204" pitchFamily="34" charset="0"/>
              <a:cs typeface="Microsoft Sans Serif" panose="020B0604020202020204" pitchFamily="34" charset="0"/>
            </a:endParaRPr>
          </a:p>
        </p:txBody>
      </p:sp>
      <p:sp>
        <p:nvSpPr>
          <p:cNvPr id="7" name="Google Shape;114;p5">
            <a:extLst>
              <a:ext uri="{FF2B5EF4-FFF2-40B4-BE49-F238E27FC236}">
                <a16:creationId xmlns:a16="http://schemas.microsoft.com/office/drawing/2014/main" id="{75519134-3A2C-8FE9-218F-2A3DD0B43985}"/>
              </a:ext>
            </a:extLst>
          </p:cNvPr>
          <p:cNvSpPr txBox="1"/>
          <p:nvPr/>
        </p:nvSpPr>
        <p:spPr>
          <a:xfrm>
            <a:off x="1296000" y="5256000"/>
            <a:ext cx="10980000" cy="3538800"/>
          </a:xfrm>
          <a:prstGeom prst="rect">
            <a:avLst/>
          </a:prstGeom>
          <a:noFill/>
          <a:ln>
            <a:noFill/>
          </a:ln>
        </p:spPr>
        <p:txBody>
          <a:bodyPr spcFirstLastPara="1" wrap="square" lIns="91425" tIns="45700" rIns="91425" bIns="45700" anchor="t" anchorCtr="0">
            <a:noAutofit/>
          </a:bodyPr>
          <a:lstStyle/>
          <a:p>
            <a:pPr marL="628650" marR="0" lvl="0" indent="-628650" algn="l" rtl="0">
              <a:lnSpc>
                <a:spcPct val="150000"/>
              </a:lnSpc>
              <a:spcBef>
                <a:spcPts val="0"/>
              </a:spcBef>
              <a:spcAft>
                <a:spcPts val="0"/>
              </a:spcAft>
              <a:buClr>
                <a:srgbClr val="000000"/>
              </a:buClr>
              <a:buSzPts val="2800"/>
              <a:buFont typeface="Arial"/>
              <a:buNone/>
            </a:pPr>
            <a:r>
              <a:rPr lang="en-US" sz="2800" b="1" dirty="0">
                <a:solidFill>
                  <a:srgbClr val="AED633"/>
                </a:solidFill>
                <a:latin typeface="Helvetica Neue" panose="020B0604020202020204"/>
                <a:ea typeface="Helvetica Neue"/>
                <a:cs typeface="Helvetica Neue"/>
                <a:sym typeface="Helvetica Neue"/>
              </a:rPr>
              <a:t>3.1 Definition</a:t>
            </a:r>
          </a:p>
          <a:p>
            <a:pPr marL="628650" lvl="0" indent="-628650">
              <a:lnSpc>
                <a:spcPct val="150000"/>
              </a:lnSpc>
              <a:buClr>
                <a:srgbClr val="000000"/>
              </a:buClr>
              <a:buSzPts val="2800"/>
            </a:pPr>
            <a:r>
              <a:rPr lang="en-US" sz="2800" b="1" dirty="0">
                <a:solidFill>
                  <a:srgbClr val="AED633"/>
                </a:solidFill>
                <a:latin typeface="Helvetica Neue" panose="020B0604020202020204"/>
                <a:ea typeface="Helvetica Neue"/>
                <a:cs typeface="Helvetica Neue"/>
                <a:sym typeface="Helvetica Neue"/>
              </a:rPr>
              <a:t>3.2 Harvard-</a:t>
            </a:r>
            <a:r>
              <a:rPr lang="en-US" sz="2800" b="1" dirty="0" err="1">
                <a:solidFill>
                  <a:srgbClr val="AED633"/>
                </a:solidFill>
                <a:latin typeface="Helvetica Neue" panose="020B0604020202020204"/>
                <a:ea typeface="Helvetica Neue"/>
                <a:cs typeface="Helvetica Neue"/>
                <a:sym typeface="Helvetica Neue"/>
              </a:rPr>
              <a:t>modellen</a:t>
            </a:r>
            <a:r>
              <a:rPr lang="en-US" sz="2800" b="1" dirty="0">
                <a:solidFill>
                  <a:srgbClr val="AED633"/>
                </a:solidFill>
                <a:latin typeface="Helvetica Neue" panose="020B0604020202020204"/>
                <a:ea typeface="Helvetica Neue"/>
                <a:cs typeface="Helvetica Neue"/>
                <a:sym typeface="Helvetica Neue"/>
              </a:rPr>
              <a:t>
3.3 </a:t>
            </a:r>
            <a:r>
              <a:rPr lang="en-US" sz="2800" b="1" dirty="0" err="1">
                <a:solidFill>
                  <a:srgbClr val="AED633"/>
                </a:solidFill>
                <a:latin typeface="Helvetica Neue" panose="020B0604020202020204"/>
                <a:ea typeface="Helvetica Neue"/>
                <a:cs typeface="Helvetica Neue"/>
                <a:sym typeface="Helvetica Neue"/>
              </a:rPr>
              <a:t>Övning</a:t>
            </a:r>
            <a:endParaRPr lang="en-US" sz="2800" b="1" dirty="0">
              <a:solidFill>
                <a:srgbClr val="AED633"/>
              </a:solidFill>
              <a:latin typeface="Helvetica Neue" panose="020B0604020202020204"/>
              <a:ea typeface="Helvetica Neue"/>
              <a:cs typeface="Helvetica Neue"/>
              <a:sym typeface="Helvetica Neue"/>
            </a:endParaRPr>
          </a:p>
          <a:p>
            <a:pPr marL="628650" marR="0" lvl="0" indent="-628650" algn="l" rtl="0">
              <a:lnSpc>
                <a:spcPct val="150000"/>
              </a:lnSpc>
              <a:spcBef>
                <a:spcPts val="0"/>
              </a:spcBef>
              <a:spcAft>
                <a:spcPts val="0"/>
              </a:spcAft>
              <a:buClr>
                <a:srgbClr val="000000"/>
              </a:buClr>
              <a:buSzPts val="2800"/>
              <a:buFont typeface="Arial"/>
              <a:buNone/>
            </a:pPr>
            <a:endParaRPr lang="en-US" sz="2800" b="1" dirty="0">
              <a:solidFill>
                <a:srgbClr val="AED633"/>
              </a:solidFill>
              <a:latin typeface="Helvetica Neue" panose="020B0604020202020204"/>
              <a:ea typeface="Helvetica Neue"/>
              <a:cs typeface="Helvetica Neue"/>
              <a:sym typeface="Helvetica Neue"/>
            </a:endParaRPr>
          </a:p>
          <a:p>
            <a:pPr marL="0" marR="0" lvl="0" indent="0" algn="l" rtl="0">
              <a:lnSpc>
                <a:spcPct val="150000"/>
              </a:lnSpc>
              <a:spcBef>
                <a:spcPts val="0"/>
              </a:spcBef>
              <a:spcAft>
                <a:spcPts val="0"/>
              </a:spcAft>
              <a:buClr>
                <a:srgbClr val="000000"/>
              </a:buClr>
              <a:buSzPts val="2800"/>
              <a:buFont typeface="Arial"/>
              <a:buNone/>
            </a:pPr>
            <a:endParaRPr lang="en-US" sz="2800" b="1" i="0" u="none" strike="noStrike" cap="none" dirty="0">
              <a:solidFill>
                <a:srgbClr val="AED633"/>
              </a:solidFill>
              <a:latin typeface="Helvetica Neue" panose="020B0604020202020204"/>
              <a:ea typeface="Helvetica Neue"/>
              <a:cs typeface="Helvetica Neue"/>
              <a:sym typeface="Helvetica Neue"/>
            </a:endParaRPr>
          </a:p>
          <a:p>
            <a:pPr marL="0" marR="0" lvl="0" indent="0" algn="l" rtl="0">
              <a:lnSpc>
                <a:spcPct val="150000"/>
              </a:lnSpc>
              <a:spcBef>
                <a:spcPts val="0"/>
              </a:spcBef>
              <a:spcAft>
                <a:spcPts val="0"/>
              </a:spcAft>
              <a:buClr>
                <a:srgbClr val="000000"/>
              </a:buClr>
              <a:buSzPts val="2800"/>
              <a:buFont typeface="Arial"/>
              <a:buNone/>
            </a:pPr>
            <a:endParaRPr lang="en-US" sz="2800" b="1" i="0" u="none" strike="noStrike" cap="none" dirty="0">
              <a:solidFill>
                <a:srgbClr val="AED633"/>
              </a:solidFill>
              <a:latin typeface="Helvetica Neue" panose="020B0604020202020204"/>
              <a:ea typeface="Helvetica Neue"/>
              <a:cs typeface="Helvetica Neue"/>
              <a:sym typeface="Helvetica Neue"/>
            </a:endParaRPr>
          </a:p>
        </p:txBody>
      </p:sp>
    </p:spTree>
    <p:extLst>
      <p:ext uri="{BB962C8B-B14F-4D97-AF65-F5344CB8AC3E}">
        <p14:creationId xmlns:p14="http://schemas.microsoft.com/office/powerpoint/2010/main" val="40972969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7C69ACA-7BF7-A9C9-3BE0-131DFDC66F3B}"/>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3.Konflikthantering
</a:t>
            </a:r>
          </a:p>
        </p:txBody>
      </p:sp>
      <p:sp>
        <p:nvSpPr>
          <p:cNvPr id="3" name="CuadroTexto 2">
            <a:extLst>
              <a:ext uri="{FF2B5EF4-FFF2-40B4-BE49-F238E27FC236}">
                <a16:creationId xmlns:a16="http://schemas.microsoft.com/office/drawing/2014/main" id="{16A4D055-76E7-A0A4-E559-28C375DACDD5}"/>
              </a:ext>
            </a:extLst>
          </p:cNvPr>
          <p:cNvSpPr txBox="1"/>
          <p:nvPr/>
        </p:nvSpPr>
        <p:spPr>
          <a:xfrm>
            <a:off x="1295400" y="2304000"/>
            <a:ext cx="15840000" cy="523220"/>
          </a:xfrm>
          <a:prstGeom prst="rect">
            <a:avLst/>
          </a:prstGeom>
          <a:noFill/>
        </p:spPr>
        <p:txBody>
          <a:bodyPr wrap="square" rtlCol="0">
            <a:noAutofit/>
          </a:bodyPr>
          <a:lstStyle/>
          <a:p>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3.1 Definition</a:t>
            </a:r>
          </a:p>
        </p:txBody>
      </p:sp>
      <p:graphicFrame>
        <p:nvGraphicFramePr>
          <p:cNvPr id="5" name="Diagrama 13">
            <a:extLst>
              <a:ext uri="{FF2B5EF4-FFF2-40B4-BE49-F238E27FC236}">
                <a16:creationId xmlns:a16="http://schemas.microsoft.com/office/drawing/2014/main" id="{884BF8C3-7513-DC48-72EA-FF70360EFF5F}"/>
              </a:ext>
            </a:extLst>
          </p:cNvPr>
          <p:cNvGraphicFramePr/>
          <p:nvPr>
            <p:extLst>
              <p:ext uri="{D42A27DB-BD31-4B8C-83A1-F6EECF244321}">
                <p14:modId xmlns:p14="http://schemas.microsoft.com/office/powerpoint/2010/main" val="2072176121"/>
              </p:ext>
            </p:extLst>
          </p:nvPr>
        </p:nvGraphicFramePr>
        <p:xfrm>
          <a:off x="1296000" y="3816000"/>
          <a:ext cx="119520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3">
            <a:extLst>
              <a:ext uri="{FF2B5EF4-FFF2-40B4-BE49-F238E27FC236}">
                <a16:creationId xmlns:a16="http://schemas.microsoft.com/office/drawing/2014/main" id="{0EAD794A-FAB7-D16B-37AB-3A783B7F9C51}"/>
              </a:ext>
            </a:extLst>
          </p:cNvPr>
          <p:cNvSpPr txBox="1"/>
          <p:nvPr/>
        </p:nvSpPr>
        <p:spPr>
          <a:xfrm>
            <a:off x="1296000" y="3384000"/>
            <a:ext cx="15840000" cy="1446550"/>
          </a:xfrm>
          <a:prstGeom prst="rect">
            <a:avLst/>
          </a:prstGeom>
          <a:noFill/>
        </p:spPr>
        <p:txBody>
          <a:bodyPr wrap="square" rtlCol="0">
            <a:noAutofit/>
          </a:bodyPr>
          <a:lstStyle/>
          <a:p>
            <a:pPr>
              <a:spcAft>
                <a:spcPts val="1200"/>
              </a:spcAft>
            </a:pPr>
            <a:r>
              <a:rPr lang="sv-SE" sz="2400" dirty="0">
                <a:latin typeface="Helvetica Neue" panose="020B0604020202020204"/>
                <a:ea typeface="Microsoft Sans Serif" panose="020B0604020202020204" pitchFamily="34" charset="0"/>
                <a:cs typeface="Microsoft Sans Serif" panose="020B0604020202020204" pitchFamily="34" charset="0"/>
              </a:rPr>
              <a:t>Ett konflikthanteringssystem är ett begripligt ledningssystem som omfattar hela företaget och på grundval av en definierad strategi för att hantera konflikter omfattar ett ordnat och hållbart förfarande med följande element (funktioner): Identifiering, analys, utvärdering och hantering av alla konflikter som är relevanta för hantering, dokumentation och kommunikation av konflikthantering.
</a:t>
            </a:r>
            <a:endParaRPr lang="en-US" sz="2400" dirty="0">
              <a:latin typeface="Helvetica Neue" panose="020B0604020202020204"/>
              <a:ea typeface="Microsoft Sans Serif" panose="020B0604020202020204" pitchFamily="34" charset="0"/>
              <a:cs typeface="Microsoft Sans Serif" panose="020B0604020202020204" pitchFamily="34" charset="0"/>
            </a:endParaRPr>
          </a:p>
        </p:txBody>
      </p:sp>
      <p:graphicFrame>
        <p:nvGraphicFramePr>
          <p:cNvPr id="7" name="Diagrama 13">
            <a:extLst>
              <a:ext uri="{FF2B5EF4-FFF2-40B4-BE49-F238E27FC236}">
                <a16:creationId xmlns:a16="http://schemas.microsoft.com/office/drawing/2014/main" id="{00CE0B02-C2A0-845F-65D3-A0B236E6C5C4}"/>
              </a:ext>
            </a:extLst>
          </p:cNvPr>
          <p:cNvGraphicFramePr/>
          <p:nvPr>
            <p:extLst>
              <p:ext uri="{D42A27DB-BD31-4B8C-83A1-F6EECF244321}">
                <p14:modId xmlns:p14="http://schemas.microsoft.com/office/powerpoint/2010/main" val="1416244045"/>
              </p:ext>
            </p:extLst>
          </p:nvPr>
        </p:nvGraphicFramePr>
        <p:xfrm>
          <a:off x="4716000" y="5753100"/>
          <a:ext cx="12456000" cy="4267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Textfeld 3">
            <a:extLst>
              <a:ext uri="{FF2B5EF4-FFF2-40B4-BE49-F238E27FC236}">
                <a16:creationId xmlns:a16="http://schemas.microsoft.com/office/drawing/2014/main" id="{B4130D7B-607B-9A6E-1EC2-7B437D73093A}"/>
              </a:ext>
            </a:extLst>
          </p:cNvPr>
          <p:cNvSpPr txBox="1"/>
          <p:nvPr/>
        </p:nvSpPr>
        <p:spPr>
          <a:xfrm>
            <a:off x="1295400" y="8928000"/>
            <a:ext cx="21336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8</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42480074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Grafik 19">
            <a:extLst>
              <a:ext uri="{FF2B5EF4-FFF2-40B4-BE49-F238E27FC236}">
                <a16:creationId xmlns:a16="http://schemas.microsoft.com/office/drawing/2014/main" id="{135C7CC0-8058-B736-6A37-945D3AA96D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3453" y="2865953"/>
            <a:ext cx="6941094" cy="4555093"/>
          </a:xfrm>
          <a:prstGeom prst="rect">
            <a:avLst/>
          </a:prstGeom>
          <a:effectLst>
            <a:reflection blurRad="6350" stA="52000" endA="300" endPos="35000" dir="5400000" sy="-100000" algn="bl" rotWithShape="0"/>
          </a:effectLst>
        </p:spPr>
      </p:pic>
      <p:sp>
        <p:nvSpPr>
          <p:cNvPr id="5" name="Textfeld 4">
            <a:extLst>
              <a:ext uri="{FF2B5EF4-FFF2-40B4-BE49-F238E27FC236}">
                <a16:creationId xmlns:a16="http://schemas.microsoft.com/office/drawing/2014/main" id="{52A574DE-4D0E-337F-4140-46C80C927A85}"/>
              </a:ext>
            </a:extLst>
          </p:cNvPr>
          <p:cNvSpPr txBox="1"/>
          <p:nvPr/>
        </p:nvSpPr>
        <p:spPr>
          <a:xfrm>
            <a:off x="1295400" y="8928000"/>
            <a:ext cx="21336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8</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4" name="CuadroTexto 1">
            <a:extLst>
              <a:ext uri="{FF2B5EF4-FFF2-40B4-BE49-F238E27FC236}">
                <a16:creationId xmlns:a16="http://schemas.microsoft.com/office/drawing/2014/main" id="{4AC72B2E-CEE2-0AB8-80FB-7FBB12E51E60}"/>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3.Konflikthantering
</a:t>
            </a:r>
          </a:p>
        </p:txBody>
      </p:sp>
      <p:sp>
        <p:nvSpPr>
          <p:cNvPr id="7" name="CuadroTexto 2">
            <a:extLst>
              <a:ext uri="{FF2B5EF4-FFF2-40B4-BE49-F238E27FC236}">
                <a16:creationId xmlns:a16="http://schemas.microsoft.com/office/drawing/2014/main" id="{04C7248C-1B7A-16B4-7FB4-EEA15E385702}"/>
              </a:ext>
            </a:extLst>
          </p:cNvPr>
          <p:cNvSpPr txBox="1"/>
          <p:nvPr/>
        </p:nvSpPr>
        <p:spPr>
          <a:xfrm>
            <a:off x="1295400" y="2304000"/>
            <a:ext cx="15840000" cy="523220"/>
          </a:xfrm>
          <a:prstGeom prst="rect">
            <a:avLst/>
          </a:prstGeom>
          <a:noFill/>
        </p:spPr>
        <p:txBody>
          <a:bodyPr wrap="square" rtlCol="0">
            <a:noAutofit/>
          </a:bodyPr>
          <a:lstStyle/>
          <a:p>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3.1 Definition</a:t>
            </a:r>
          </a:p>
        </p:txBody>
      </p:sp>
      <p:sp>
        <p:nvSpPr>
          <p:cNvPr id="8" name="Textfeld 7">
            <a:extLst>
              <a:ext uri="{FF2B5EF4-FFF2-40B4-BE49-F238E27FC236}">
                <a16:creationId xmlns:a16="http://schemas.microsoft.com/office/drawing/2014/main" id="{F3B21F80-733E-F3F3-EC19-B8A5DF509CB1}"/>
              </a:ext>
            </a:extLst>
          </p:cNvPr>
          <p:cNvSpPr txBox="1"/>
          <p:nvPr/>
        </p:nvSpPr>
        <p:spPr>
          <a:xfrm>
            <a:off x="1296000" y="3384000"/>
            <a:ext cx="5790600" cy="430887"/>
          </a:xfrm>
          <a:prstGeom prst="rect">
            <a:avLst/>
          </a:prstGeom>
          <a:noFill/>
        </p:spPr>
        <p:txBody>
          <a:bodyPr wrap="square">
            <a:noAutofit/>
          </a:bodyPr>
          <a:lstStyle/>
          <a:p>
            <a:pPr defTabSz="912813">
              <a:spcAft>
                <a:spcPts val="600"/>
              </a:spcAft>
              <a:buSzPct val="130000"/>
              <a:tabLst>
                <a:tab pos="9144000" algn="l"/>
              </a:tabLst>
            </a:pPr>
            <a:r>
              <a:rPr lang="en-US" sz="2400" b="1" dirty="0">
                <a:latin typeface="Helvetica Neue" panose="020B0604020202020204"/>
                <a:ea typeface="Microsoft Sans Serif" panose="020B0604020202020204" pitchFamily="34" charset="0"/>
                <a:cs typeface="Microsoft Sans Serif" panose="020B0604020202020204" pitchFamily="34" charset="0"/>
              </a:rPr>
              <a:t>Syftet med </a:t>
            </a:r>
            <a:r>
              <a:rPr lang="en-US" sz="2400" b="1" dirty="0" err="1">
                <a:latin typeface="Helvetica Neue" panose="020B0604020202020204"/>
                <a:ea typeface="Microsoft Sans Serif" panose="020B0604020202020204" pitchFamily="34" charset="0"/>
                <a:cs typeface="Microsoft Sans Serif" panose="020B0604020202020204" pitchFamily="34" charset="0"/>
              </a:rPr>
              <a:t>konflikthantering</a:t>
            </a:r>
            <a:r>
              <a:rPr lang="en-US" sz="2400" b="1" dirty="0">
                <a:latin typeface="Helvetica Neue" panose="020B0604020202020204"/>
                <a:ea typeface="Microsoft Sans Serif" panose="020B0604020202020204" pitchFamily="34" charset="0"/>
                <a:cs typeface="Microsoft Sans Serif" panose="020B0604020202020204" pitchFamily="34" charset="0"/>
              </a:rPr>
              <a:t>
</a:t>
            </a:r>
            <a:r>
              <a:rPr lang="sv-SE" sz="2400" dirty="0">
                <a:latin typeface="Helvetica Neue" panose="020B0604020202020204"/>
                <a:ea typeface="Microsoft Sans Serif" panose="020B0604020202020204" pitchFamily="34" charset="0"/>
                <a:cs typeface="Microsoft Sans Serif" panose="020B0604020202020204" pitchFamily="34" charset="0"/>
              </a:rPr>
              <a:t>är att systematiskt hantera triggers och orsaker, inte minst för att mildra framtida konflikter.
</a:t>
            </a: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defTabSz="912813">
              <a:spcAft>
                <a:spcPts val="600"/>
              </a:spcAft>
              <a:buSzPct val="130000"/>
              <a:tabLst>
                <a:tab pos="9144000" algn="l"/>
              </a:tabLst>
            </a:pPr>
            <a:r>
              <a:rPr lang="en-US" sz="2400" dirty="0">
                <a:latin typeface="Helvetica Neue" panose="020B0604020202020204"/>
                <a:ea typeface="Microsoft Sans Serif" panose="020B0604020202020204" pitchFamily="34" charset="0"/>
                <a:cs typeface="Microsoft Sans Serif" panose="020B0604020202020204" pitchFamily="34" charset="0"/>
              </a:rPr>
              <a:t>Det </a:t>
            </a:r>
            <a:r>
              <a:rPr lang="en-US" sz="2400" dirty="0" err="1">
                <a:latin typeface="Helvetica Neue" panose="020B0604020202020204"/>
                <a:ea typeface="Microsoft Sans Serif" panose="020B0604020202020204" pitchFamily="34" charset="0"/>
                <a:cs typeface="Microsoft Sans Serif" panose="020B0604020202020204" pitchFamily="34" charset="0"/>
              </a:rPr>
              <a:t>handlar</a:t>
            </a:r>
            <a:r>
              <a:rPr lang="en-US" sz="2400" dirty="0">
                <a:latin typeface="Helvetica Neue" panose="020B0604020202020204"/>
                <a:ea typeface="Microsoft Sans Serif" panose="020B0604020202020204" pitchFamily="34" charset="0"/>
                <a:cs typeface="Microsoft Sans Serif" panose="020B0604020202020204" pitchFamily="34" charset="0"/>
              </a:rPr>
              <a:t> </a:t>
            </a:r>
            <a:r>
              <a:rPr lang="en-US" sz="2400" dirty="0" err="1">
                <a:latin typeface="Helvetica Neue" panose="020B0604020202020204"/>
                <a:ea typeface="Microsoft Sans Serif" panose="020B0604020202020204" pitchFamily="34" charset="0"/>
                <a:cs typeface="Microsoft Sans Serif" panose="020B0604020202020204" pitchFamily="34" charset="0"/>
              </a:rPr>
              <a:t>om.</a:t>
            </a:r>
            <a:r>
              <a:rPr lang="en-US" sz="2400" dirty="0">
                <a:latin typeface="Helvetica Neue" panose="020B0604020202020204"/>
                <a:ea typeface="Microsoft Sans Serif" panose="020B0604020202020204" pitchFamily="34" charset="0"/>
                <a:cs typeface="Microsoft Sans Serif" panose="020B0604020202020204" pitchFamily="34" charset="0"/>
              </a:rPr>
              <a:t>..</a:t>
            </a:r>
          </a:p>
          <a:p>
            <a:pPr marL="542925" indent="-542925" defTabSz="912813">
              <a:spcAft>
                <a:spcPts val="600"/>
              </a:spcAft>
              <a:buSzPct val="110000"/>
              <a:buBlip>
                <a:blip r:embed="rId3"/>
              </a:buBlip>
              <a:tabLst>
                <a:tab pos="9144000" algn="l"/>
              </a:tabLst>
            </a:pPr>
            <a:r>
              <a:rPr lang="sv-SE" sz="2400" dirty="0">
                <a:latin typeface="Helvetica Neue" panose="020B0604020202020204"/>
                <a:ea typeface="Microsoft Sans Serif" panose="020B0604020202020204" pitchFamily="34" charset="0"/>
                <a:cs typeface="Microsoft Sans Serif" panose="020B0604020202020204" pitchFamily="34" charset="0"/>
              </a:rPr>
              <a:t>att hantera befintliga konflikter.
att proaktivt lösa nödvändiga konflikter.
att förhindra onödiga konflikter</a:t>
            </a:r>
            <a:r>
              <a:rPr lang="en-US" sz="2400" dirty="0">
                <a:latin typeface="Helvetica Neue" panose="020B0604020202020204"/>
                <a:ea typeface="Microsoft Sans Serif" panose="020B0604020202020204" pitchFamily="34" charset="0"/>
                <a:cs typeface="Microsoft Sans Serif" panose="020B0604020202020204" pitchFamily="34" charset="0"/>
              </a:rPr>
              <a:t>.</a:t>
            </a:r>
          </a:p>
          <a:p>
            <a:pPr marL="542925" indent="-542925" defTabSz="912813">
              <a:spcAft>
                <a:spcPts val="600"/>
              </a:spcAft>
              <a:buSzPct val="130000"/>
              <a:buBlip>
                <a:blip r:embed="rId3"/>
              </a:buBlip>
              <a:tabLst>
                <a:tab pos="9144000" algn="l"/>
              </a:tabLst>
            </a:pP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marL="542925" indent="-542925" defTabSz="912813">
              <a:spcAft>
                <a:spcPts val="600"/>
              </a:spcAft>
              <a:buSzPct val="130000"/>
              <a:buBlip>
                <a:blip r:embed="rId3"/>
              </a:buBlip>
              <a:tabLst>
                <a:tab pos="9144000" algn="l"/>
              </a:tabLst>
            </a:pP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marL="542925" indent="-542925">
              <a:buSzPct val="130000"/>
              <a:buBlip>
                <a:blip r:embed="rId3"/>
              </a:buBlip>
            </a:pPr>
            <a:endParaRPr lang="en-US" sz="24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17" name="Textfeld 16">
            <a:extLst>
              <a:ext uri="{FF2B5EF4-FFF2-40B4-BE49-F238E27FC236}">
                <a16:creationId xmlns:a16="http://schemas.microsoft.com/office/drawing/2014/main" id="{6D3519B0-C840-9F96-703C-1A4B41E49C1B}"/>
              </a:ext>
            </a:extLst>
          </p:cNvPr>
          <p:cNvSpPr txBox="1"/>
          <p:nvPr/>
        </p:nvSpPr>
        <p:spPr>
          <a:xfrm>
            <a:off x="10188000" y="2268000"/>
            <a:ext cx="7020000" cy="430887"/>
          </a:xfrm>
          <a:prstGeom prst="rect">
            <a:avLst/>
          </a:prstGeom>
          <a:noFill/>
        </p:spPr>
        <p:txBody>
          <a:bodyPr wrap="square">
            <a:noAutofit/>
          </a:bodyPr>
          <a:lstStyle/>
          <a:p>
            <a:pPr defTabSz="912813">
              <a:spcAft>
                <a:spcPts val="600"/>
              </a:spcAft>
              <a:buSzPct val="130000"/>
              <a:tabLst>
                <a:tab pos="9144000" algn="l"/>
              </a:tabLst>
            </a:pPr>
            <a:r>
              <a:rPr lang="sv-SE" sz="2400" b="1" dirty="0">
                <a:latin typeface="Helvetica Neue" panose="020B0604020202020204"/>
                <a:ea typeface="Microsoft Sans Serif" panose="020B0604020202020204" pitchFamily="34" charset="0"/>
                <a:cs typeface="Microsoft Sans Serif" panose="020B0604020202020204" pitchFamily="34" charset="0"/>
              </a:rPr>
              <a:t>Vad behövs för framgångsrik konflikthantering?
</a:t>
            </a: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defTabSz="912813">
              <a:spcAft>
                <a:spcPts val="600"/>
              </a:spcAft>
              <a:buSzPct val="130000"/>
              <a:tabLst>
                <a:tab pos="9144000" algn="l"/>
              </a:tabLst>
            </a:pPr>
            <a:r>
              <a:rPr lang="sv-SE" sz="2400" dirty="0">
                <a:latin typeface="Helvetica Neue" panose="020B0604020202020204"/>
                <a:ea typeface="Microsoft Sans Serif" panose="020B0604020202020204" pitchFamily="34" charset="0"/>
                <a:cs typeface="Microsoft Sans Serif" panose="020B0604020202020204" pitchFamily="34" charset="0"/>
              </a:rPr>
              <a:t>Konflikthantering på jobbet är alltid också en uppgift för företagskulturen och naturligtvis också för de överordnade.
Men för att konflikthanteringen ska bli framgångsrik och fungera behöver den också teamets hjälp och de nödvändiga förutsättningarna på arbetsplatsen.
Således finns det några nödvändiga krav för framgångsrik konflikthantering</a:t>
            </a:r>
            <a:r>
              <a:rPr lang="en-US" sz="2400" dirty="0">
                <a:latin typeface="Helvetica Neue" panose="020B0604020202020204"/>
                <a:ea typeface="Microsoft Sans Serif" panose="020B0604020202020204" pitchFamily="34" charset="0"/>
                <a:cs typeface="Microsoft Sans Serif" panose="020B0604020202020204" pitchFamily="34" charset="0"/>
              </a:rPr>
              <a:t>:</a:t>
            </a:r>
          </a:p>
          <a:p>
            <a:pPr marL="542925" indent="-542925" defTabSz="912813">
              <a:spcAft>
                <a:spcPts val="600"/>
              </a:spcAft>
              <a:buSzPct val="110000"/>
              <a:buBlip>
                <a:blip r:embed="rId3"/>
              </a:buBlip>
              <a:tabLst>
                <a:tab pos="9144000" algn="l"/>
              </a:tabLst>
            </a:pPr>
            <a:r>
              <a:rPr lang="en-US" sz="2400" dirty="0" err="1">
                <a:latin typeface="Helvetica Neue" panose="020B0604020202020204"/>
                <a:ea typeface="Microsoft Sans Serif" panose="020B0604020202020204" pitchFamily="34" charset="0"/>
                <a:cs typeface="Microsoft Sans Serif" panose="020B0604020202020204" pitchFamily="34" charset="0"/>
              </a:rPr>
              <a:t>Konfliktfärdigheter</a:t>
            </a:r>
            <a:r>
              <a:rPr lang="en-US" sz="2400" dirty="0">
                <a:latin typeface="Helvetica Neue" panose="020B0604020202020204"/>
                <a:ea typeface="Microsoft Sans Serif" panose="020B0604020202020204" pitchFamily="34" charset="0"/>
                <a:cs typeface="Microsoft Sans Serif" panose="020B0604020202020204" pitchFamily="34" charset="0"/>
              </a:rPr>
              <a:t>
</a:t>
            </a:r>
            <a:r>
              <a:rPr lang="en-US" sz="2400" dirty="0" err="1">
                <a:latin typeface="Helvetica Neue" panose="020B0604020202020204"/>
                <a:ea typeface="Microsoft Sans Serif" panose="020B0604020202020204" pitchFamily="34" charset="0"/>
                <a:cs typeface="Microsoft Sans Serif" panose="020B0604020202020204" pitchFamily="34" charset="0"/>
              </a:rPr>
              <a:t>Kommunikation</a:t>
            </a:r>
            <a:r>
              <a:rPr lang="en-US" sz="2400" dirty="0">
                <a:latin typeface="Helvetica Neue" panose="020B0604020202020204"/>
                <a:ea typeface="Microsoft Sans Serif" panose="020B0604020202020204" pitchFamily="34" charset="0"/>
                <a:cs typeface="Microsoft Sans Serif" panose="020B0604020202020204" pitchFamily="34" charset="0"/>
              </a:rPr>
              <a:t>
</a:t>
            </a:r>
            <a:r>
              <a:rPr lang="en-US" sz="2400" dirty="0" err="1">
                <a:latin typeface="Helvetica Neue" panose="020B0604020202020204"/>
                <a:ea typeface="Microsoft Sans Serif" panose="020B0604020202020204" pitchFamily="34" charset="0"/>
                <a:cs typeface="Microsoft Sans Serif" panose="020B0604020202020204" pitchFamily="34" charset="0"/>
              </a:rPr>
              <a:t>Kompromissvilja</a:t>
            </a:r>
            <a:r>
              <a:rPr lang="en-US" sz="2400" dirty="0">
                <a:latin typeface="Helvetica Neue" panose="020B0604020202020204"/>
                <a:ea typeface="Microsoft Sans Serif" panose="020B0604020202020204" pitchFamily="34" charset="0"/>
                <a:cs typeface="Microsoft Sans Serif" panose="020B0604020202020204" pitchFamily="34" charset="0"/>
              </a:rPr>
              <a:t>
</a:t>
            </a:r>
            <a:r>
              <a:rPr lang="en-US" sz="2400" dirty="0" err="1">
                <a:latin typeface="Helvetica Neue" panose="020B0604020202020204"/>
                <a:ea typeface="Microsoft Sans Serif" panose="020B0604020202020204" pitchFamily="34" charset="0"/>
                <a:cs typeface="Microsoft Sans Serif" panose="020B0604020202020204" pitchFamily="34" charset="0"/>
              </a:rPr>
              <a:t>Kontroll</a:t>
            </a: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marL="542925" indent="-542925" defTabSz="912813">
              <a:spcAft>
                <a:spcPts val="600"/>
              </a:spcAft>
              <a:buSzPct val="130000"/>
              <a:buBlip>
                <a:blip r:embed="rId3"/>
              </a:buBlip>
              <a:tabLst>
                <a:tab pos="9144000" algn="l"/>
              </a:tabLst>
            </a:pP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marL="542925" indent="-542925" defTabSz="912813">
              <a:spcAft>
                <a:spcPts val="600"/>
              </a:spcAft>
              <a:buSzPct val="130000"/>
              <a:buBlip>
                <a:blip r:embed="rId3"/>
              </a:buBlip>
              <a:tabLst>
                <a:tab pos="9144000" algn="l"/>
              </a:tabLst>
            </a:pP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marL="542925" indent="-542925">
              <a:buSzPct val="130000"/>
              <a:buBlip>
                <a:blip r:embed="rId3"/>
              </a:buBlip>
            </a:pPr>
            <a:endParaRPr lang="en-US" sz="2400" dirty="0">
              <a:latin typeface="Helvetica Neue" panose="020B0604020202020204"/>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8174946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3">
            <a:extLst>
              <a:ext uri="{FF2B5EF4-FFF2-40B4-BE49-F238E27FC236}">
                <a16:creationId xmlns:a16="http://schemas.microsoft.com/office/drawing/2014/main" id="{0EAD794A-FAB7-D16B-37AB-3A783B7F9C51}"/>
              </a:ext>
            </a:extLst>
          </p:cNvPr>
          <p:cNvSpPr txBox="1"/>
          <p:nvPr/>
        </p:nvSpPr>
        <p:spPr>
          <a:xfrm>
            <a:off x="11455035" y="3383999"/>
            <a:ext cx="5680365" cy="4428000"/>
          </a:xfrm>
          <a:prstGeom prst="rect">
            <a:avLst/>
          </a:prstGeom>
          <a:noFill/>
        </p:spPr>
        <p:txBody>
          <a:bodyPr wrap="square" rtlCol="0" anchor="ctr">
            <a:noAutofit/>
          </a:bodyPr>
          <a:lstStyle/>
          <a:p>
            <a:pPr>
              <a:spcAft>
                <a:spcPts val="1200"/>
              </a:spcAft>
            </a:pPr>
            <a:r>
              <a:rPr lang="sv-SE" sz="2400" dirty="0">
                <a:latin typeface="Helvetica Neue" panose="020B0604020202020204"/>
                <a:ea typeface="Microsoft Sans Serif" panose="020B0604020202020204" pitchFamily="34" charset="0"/>
                <a:cs typeface="Microsoft Sans Serif" panose="020B0604020202020204" pitchFamily="34" charset="0"/>
              </a:rPr>
              <a:t>Harvard-konceptet med </a:t>
            </a:r>
            <a:r>
              <a:rPr lang="sv-SE" sz="2400" dirty="0" err="1">
                <a:latin typeface="Helvetica Neue" panose="020B0604020202020204"/>
                <a:ea typeface="Microsoft Sans Serif" panose="020B0604020202020204" pitchFamily="34" charset="0"/>
                <a:cs typeface="Microsoft Sans Serif" panose="020B0604020202020204" pitchFamily="34" charset="0"/>
              </a:rPr>
              <a:t>win</a:t>
            </a:r>
            <a:r>
              <a:rPr lang="sv-SE" sz="2400" dirty="0">
                <a:latin typeface="Helvetica Neue" panose="020B0604020202020204"/>
                <a:ea typeface="Microsoft Sans Serif" panose="020B0604020202020204" pitchFamily="34" charset="0"/>
                <a:cs typeface="Microsoft Sans Serif" panose="020B0604020202020204" pitchFamily="34" charset="0"/>
              </a:rPr>
              <a:t>-</a:t>
            </a:r>
            <a:r>
              <a:rPr lang="sv-SE" sz="2400" dirty="0" err="1">
                <a:latin typeface="Helvetica Neue" panose="020B0604020202020204"/>
                <a:ea typeface="Microsoft Sans Serif" panose="020B0604020202020204" pitchFamily="34" charset="0"/>
                <a:cs typeface="Microsoft Sans Serif" panose="020B0604020202020204" pitchFamily="34" charset="0"/>
              </a:rPr>
              <a:t>win</a:t>
            </a:r>
            <a:r>
              <a:rPr lang="sv-SE" sz="2400" dirty="0">
                <a:latin typeface="Helvetica Neue" panose="020B0604020202020204"/>
                <a:ea typeface="Microsoft Sans Serif" panose="020B0604020202020204" pitchFamily="34" charset="0"/>
                <a:cs typeface="Microsoft Sans Serif" panose="020B0604020202020204" pitchFamily="34" charset="0"/>
              </a:rPr>
              <a:t>-förhandlingar är ett bra sätt att hitta effektiva lösningar:
Förmodligen har inget koncept påverkat </a:t>
            </a:r>
            <a:r>
              <a:rPr lang="sv-SE" sz="2400" dirty="0" err="1">
                <a:latin typeface="Helvetica Neue" panose="020B0604020202020204"/>
                <a:ea typeface="Microsoft Sans Serif" panose="020B0604020202020204" pitchFamily="34" charset="0"/>
                <a:cs typeface="Microsoft Sans Serif" panose="020B0604020202020204" pitchFamily="34" charset="0"/>
              </a:rPr>
              <a:t>förhandlingsstrateger</a:t>
            </a:r>
            <a:r>
              <a:rPr lang="sv-SE" sz="2400" dirty="0">
                <a:latin typeface="Helvetica Neue" panose="020B0604020202020204"/>
                <a:ea typeface="Microsoft Sans Serif" panose="020B0604020202020204" pitchFamily="34" charset="0"/>
                <a:cs typeface="Microsoft Sans Serif" panose="020B0604020202020204" pitchFamily="34" charset="0"/>
              </a:rPr>
              <a:t> mer under de senaste 20 åren än </a:t>
            </a:r>
            <a:r>
              <a:rPr lang="sv-SE" sz="2400" dirty="0" err="1">
                <a:latin typeface="Helvetica Neue" panose="020B0604020202020204"/>
                <a:ea typeface="Microsoft Sans Serif" panose="020B0604020202020204" pitchFamily="34" charset="0"/>
                <a:cs typeface="Microsoft Sans Serif" panose="020B0604020202020204" pitchFamily="34" charset="0"/>
              </a:rPr>
              <a:t>win-win</a:t>
            </a:r>
            <a:r>
              <a:rPr lang="sv-SE" sz="2400" dirty="0">
                <a:latin typeface="Helvetica Neue" panose="020B0604020202020204"/>
                <a:ea typeface="Microsoft Sans Serif" panose="020B0604020202020204" pitchFamily="34" charset="0"/>
                <a:cs typeface="Microsoft Sans Serif" panose="020B0604020202020204" pitchFamily="34" charset="0"/>
              </a:rPr>
              <a:t> - det vill säga ett bestående resultat, ofta baserat på kompromisser, som gör båda parter nöjda.</a:t>
            </a:r>
            <a:endParaRPr lang="en-US" sz="24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9" name="Denkblase: wolkenförmig 8">
            <a:extLst>
              <a:ext uri="{FF2B5EF4-FFF2-40B4-BE49-F238E27FC236}">
                <a16:creationId xmlns:a16="http://schemas.microsoft.com/office/drawing/2014/main" id="{CFE84C5A-56E7-E292-8E62-B1D31A4ABE8C}"/>
              </a:ext>
            </a:extLst>
          </p:cNvPr>
          <p:cNvSpPr/>
          <p:nvPr/>
        </p:nvSpPr>
        <p:spPr>
          <a:xfrm rot="610544">
            <a:off x="12629858" y="1351500"/>
            <a:ext cx="4477984" cy="1905000"/>
          </a:xfrm>
          <a:prstGeom prst="cloudCallout">
            <a:avLst/>
          </a:prstGeom>
          <a:solidFill>
            <a:srgbClr val="4D94B7">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sv-SE" sz="2600" b="1" dirty="0">
                <a:effectLst>
                  <a:outerShdw blurRad="38100" dist="38100" dir="2700000" algn="tl">
                    <a:srgbClr val="000000">
                      <a:alpha val="43137"/>
                    </a:srgbClr>
                  </a:outerShdw>
                </a:effectLst>
                <a:latin typeface="Helvetica Neue" panose="020B0604020202020204"/>
              </a:rPr>
              <a:t>När problem leder till möjligheter...</a:t>
            </a:r>
            <a:endParaRPr lang="en-US" sz="2600" b="1" dirty="0">
              <a:effectLst>
                <a:outerShdw blurRad="38100" dist="38100" dir="2700000" algn="tl">
                  <a:srgbClr val="000000">
                    <a:alpha val="43137"/>
                  </a:srgbClr>
                </a:outerShdw>
              </a:effectLst>
              <a:latin typeface="Helvetica Neue" panose="020B0604020202020204"/>
            </a:endParaRPr>
          </a:p>
        </p:txBody>
      </p:sp>
      <p:sp>
        <p:nvSpPr>
          <p:cNvPr id="5" name="Textfeld 4">
            <a:extLst>
              <a:ext uri="{FF2B5EF4-FFF2-40B4-BE49-F238E27FC236}">
                <a16:creationId xmlns:a16="http://schemas.microsoft.com/office/drawing/2014/main" id="{EEB0F6C4-E748-5A3A-C512-739B894165A2}"/>
              </a:ext>
            </a:extLst>
          </p:cNvPr>
          <p:cNvSpPr txBox="1"/>
          <p:nvPr/>
        </p:nvSpPr>
        <p:spPr>
          <a:xfrm>
            <a:off x="1295400" y="8928000"/>
            <a:ext cx="21336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15</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4" name="CuadroTexto 1">
            <a:extLst>
              <a:ext uri="{FF2B5EF4-FFF2-40B4-BE49-F238E27FC236}">
                <a16:creationId xmlns:a16="http://schemas.microsoft.com/office/drawing/2014/main" id="{1981E1C2-BBB6-D62F-548C-442FF1D5D4B8}"/>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3.Konflikthantering
</a:t>
            </a:r>
          </a:p>
        </p:txBody>
      </p:sp>
      <p:sp>
        <p:nvSpPr>
          <p:cNvPr id="8" name="CuadroTexto 2">
            <a:extLst>
              <a:ext uri="{FF2B5EF4-FFF2-40B4-BE49-F238E27FC236}">
                <a16:creationId xmlns:a16="http://schemas.microsoft.com/office/drawing/2014/main" id="{DF1DFD9B-4AFB-5FB5-419F-B1717A29A6EC}"/>
              </a:ext>
            </a:extLst>
          </p:cNvPr>
          <p:cNvSpPr txBox="1"/>
          <p:nvPr/>
        </p:nvSpPr>
        <p:spPr>
          <a:xfrm>
            <a:off x="1295400" y="2304000"/>
            <a:ext cx="15840000" cy="523220"/>
          </a:xfrm>
          <a:prstGeom prst="rect">
            <a:avLst/>
          </a:prstGeom>
          <a:noFill/>
        </p:spPr>
        <p:txBody>
          <a:bodyPr wrap="square" rtlCol="0">
            <a:noAutofit/>
          </a:bodyPr>
          <a:lstStyle/>
          <a:p>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3.2 Harvard-</a:t>
            </a:r>
            <a:r>
              <a:rPr lang="en-US" sz="2800" b="1" dirty="0" err="1">
                <a:solidFill>
                  <a:srgbClr val="AED633"/>
                </a:solidFill>
                <a:latin typeface="Helvetica Neue" panose="020B0604020202020204"/>
                <a:ea typeface="Microsoft Sans Serif" panose="020B0604020202020204" pitchFamily="34" charset="0"/>
                <a:cs typeface="Microsoft Sans Serif" panose="020B0604020202020204" pitchFamily="34" charset="0"/>
              </a:rPr>
              <a:t>modellen</a:t>
            </a:r>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
</a:t>
            </a:r>
          </a:p>
        </p:txBody>
      </p:sp>
      <p:sp>
        <p:nvSpPr>
          <p:cNvPr id="10" name="Rechteck 9">
            <a:extLst>
              <a:ext uri="{FF2B5EF4-FFF2-40B4-BE49-F238E27FC236}">
                <a16:creationId xmlns:a16="http://schemas.microsoft.com/office/drawing/2014/main" id="{41E8D7F0-7C8A-2E39-BB0F-F69AB81BC744}"/>
              </a:ext>
            </a:extLst>
          </p:cNvPr>
          <p:cNvSpPr/>
          <p:nvPr/>
        </p:nvSpPr>
        <p:spPr>
          <a:xfrm>
            <a:off x="1296000" y="3384000"/>
            <a:ext cx="10080000" cy="4428000"/>
          </a:xfrm>
          <a:prstGeom prst="rect">
            <a:avLst/>
          </a:prstGeom>
          <a:solidFill>
            <a:srgbClr val="FE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panose="020B0604020202020204"/>
            </a:endParaRPr>
          </a:p>
        </p:txBody>
      </p:sp>
      <p:sp>
        <p:nvSpPr>
          <p:cNvPr id="11" name="Textfeld 10">
            <a:extLst>
              <a:ext uri="{FF2B5EF4-FFF2-40B4-BE49-F238E27FC236}">
                <a16:creationId xmlns:a16="http://schemas.microsoft.com/office/drawing/2014/main" id="{F6111433-CBCE-DFED-F417-B9F7147F7740}"/>
              </a:ext>
            </a:extLst>
          </p:cNvPr>
          <p:cNvSpPr txBox="1"/>
          <p:nvPr/>
        </p:nvSpPr>
        <p:spPr>
          <a:xfrm>
            <a:off x="1476000" y="6120000"/>
            <a:ext cx="2160000" cy="576000"/>
          </a:xfrm>
          <a:prstGeom prst="flowChartTerminator">
            <a:avLst/>
          </a:prstGeom>
          <a:solidFill>
            <a:srgbClr val="ED6723"/>
          </a:solidFill>
        </p:spPr>
        <p:txBody>
          <a:bodyPr wrap="square">
            <a:noAutofit/>
          </a:bodyPr>
          <a:lstStyle/>
          <a:p>
            <a:pPr algn="ctr"/>
            <a:r>
              <a:rPr lang="en-US" sz="2000" cap="all">
                <a:solidFill>
                  <a:schemeClr val="bg1"/>
                </a:solidFill>
                <a:latin typeface="Helvetica neue" panose="020B0604020202020204"/>
              </a:rPr>
              <a:t>FOLK
</a:t>
            </a:r>
            <a:endParaRPr lang="en-US" sz="2000" cap="all" dirty="0">
              <a:solidFill>
                <a:schemeClr val="bg1"/>
              </a:solidFill>
              <a:latin typeface="Helvetica neue" panose="020B0604020202020204"/>
            </a:endParaRPr>
          </a:p>
        </p:txBody>
      </p:sp>
      <p:sp>
        <p:nvSpPr>
          <p:cNvPr id="12" name="Textfeld 11">
            <a:extLst>
              <a:ext uri="{FF2B5EF4-FFF2-40B4-BE49-F238E27FC236}">
                <a16:creationId xmlns:a16="http://schemas.microsoft.com/office/drawing/2014/main" id="{CE21B92A-698B-5D2B-C06F-37E0E80B8E2C}"/>
              </a:ext>
            </a:extLst>
          </p:cNvPr>
          <p:cNvSpPr txBox="1"/>
          <p:nvPr/>
        </p:nvSpPr>
        <p:spPr>
          <a:xfrm>
            <a:off x="1656000" y="3564000"/>
            <a:ext cx="9360000" cy="504000"/>
          </a:xfrm>
          <a:prstGeom prst="rect">
            <a:avLst/>
          </a:prstGeom>
          <a:solidFill>
            <a:srgbClr val="212054"/>
          </a:solidFill>
        </p:spPr>
        <p:txBody>
          <a:bodyPr wrap="square">
            <a:noAutofit/>
          </a:bodyPr>
          <a:lstStyle/>
          <a:p>
            <a:pPr algn="ctr"/>
            <a:r>
              <a:rPr lang="sv-SE" sz="2400" b="1" dirty="0">
                <a:solidFill>
                  <a:schemeClr val="bg1"/>
                </a:solidFill>
                <a:latin typeface="Helvetica neue" panose="020B0604020202020204"/>
              </a:rPr>
              <a:t>De 4 grunderna för principiella förhandlingar
</a:t>
            </a:r>
            <a:endParaRPr lang="en-US" sz="2400" b="1" dirty="0">
              <a:solidFill>
                <a:schemeClr val="bg1"/>
              </a:solidFill>
              <a:latin typeface="Helvetica neue" panose="020B0604020202020204"/>
            </a:endParaRPr>
          </a:p>
        </p:txBody>
      </p:sp>
      <p:sp>
        <p:nvSpPr>
          <p:cNvPr id="13" name="Textfeld 12">
            <a:extLst>
              <a:ext uri="{FF2B5EF4-FFF2-40B4-BE49-F238E27FC236}">
                <a16:creationId xmlns:a16="http://schemas.microsoft.com/office/drawing/2014/main" id="{1CD2081C-E951-D4A7-0BCD-018C3E4E781C}"/>
              </a:ext>
            </a:extLst>
          </p:cNvPr>
          <p:cNvSpPr txBox="1"/>
          <p:nvPr/>
        </p:nvSpPr>
        <p:spPr>
          <a:xfrm>
            <a:off x="3996000" y="6120000"/>
            <a:ext cx="2160000" cy="576000"/>
          </a:xfrm>
          <a:prstGeom prst="flowChartTerminator">
            <a:avLst/>
          </a:prstGeom>
          <a:solidFill>
            <a:srgbClr val="ED6723"/>
          </a:solidFill>
        </p:spPr>
        <p:txBody>
          <a:bodyPr wrap="square">
            <a:noAutofit/>
          </a:bodyPr>
          <a:lstStyle/>
          <a:p>
            <a:pPr algn="ctr"/>
            <a:r>
              <a:rPr lang="en-US" sz="2000" cap="all" dirty="0">
                <a:solidFill>
                  <a:schemeClr val="bg1"/>
                </a:solidFill>
                <a:latin typeface="Helvetica neue" panose="020B0604020202020204"/>
              </a:rPr>
              <a:t>INTRESSEN
</a:t>
            </a:r>
          </a:p>
        </p:txBody>
      </p:sp>
      <p:sp>
        <p:nvSpPr>
          <p:cNvPr id="14" name="Textfeld 13">
            <a:extLst>
              <a:ext uri="{FF2B5EF4-FFF2-40B4-BE49-F238E27FC236}">
                <a16:creationId xmlns:a16="http://schemas.microsoft.com/office/drawing/2014/main" id="{6AD86FAD-E0D9-0DA8-8E67-5C7440B108F2}"/>
              </a:ext>
            </a:extLst>
          </p:cNvPr>
          <p:cNvSpPr txBox="1"/>
          <p:nvPr/>
        </p:nvSpPr>
        <p:spPr>
          <a:xfrm>
            <a:off x="6516000" y="6120000"/>
            <a:ext cx="2160000" cy="576000"/>
          </a:xfrm>
          <a:prstGeom prst="flowChartTerminator">
            <a:avLst/>
          </a:prstGeom>
          <a:solidFill>
            <a:srgbClr val="ED6723"/>
          </a:solidFill>
        </p:spPr>
        <p:txBody>
          <a:bodyPr wrap="square">
            <a:noAutofit/>
          </a:bodyPr>
          <a:lstStyle/>
          <a:p>
            <a:pPr algn="ctr"/>
            <a:r>
              <a:rPr lang="en-US" sz="2000" cap="all" dirty="0">
                <a:solidFill>
                  <a:schemeClr val="bg1"/>
                </a:solidFill>
                <a:latin typeface="Helvetica neue" panose="020B0604020202020204"/>
              </a:rPr>
              <a:t>ALTERNATIV
</a:t>
            </a:r>
          </a:p>
        </p:txBody>
      </p:sp>
      <p:sp>
        <p:nvSpPr>
          <p:cNvPr id="15" name="Textfeld 14">
            <a:extLst>
              <a:ext uri="{FF2B5EF4-FFF2-40B4-BE49-F238E27FC236}">
                <a16:creationId xmlns:a16="http://schemas.microsoft.com/office/drawing/2014/main" id="{EC933D1A-1AC4-8081-A43A-687D633F3D6C}"/>
              </a:ext>
            </a:extLst>
          </p:cNvPr>
          <p:cNvSpPr txBox="1"/>
          <p:nvPr/>
        </p:nvSpPr>
        <p:spPr>
          <a:xfrm>
            <a:off x="9036000" y="6120000"/>
            <a:ext cx="2160000" cy="576000"/>
          </a:xfrm>
          <a:prstGeom prst="flowChartTerminator">
            <a:avLst/>
          </a:prstGeom>
          <a:solidFill>
            <a:srgbClr val="ED6723"/>
          </a:solidFill>
        </p:spPr>
        <p:txBody>
          <a:bodyPr wrap="square">
            <a:noAutofit/>
          </a:bodyPr>
          <a:lstStyle/>
          <a:p>
            <a:pPr algn="ctr"/>
            <a:r>
              <a:rPr lang="en-US" sz="2000" cap="all">
                <a:solidFill>
                  <a:schemeClr val="bg1"/>
                </a:solidFill>
                <a:latin typeface="Helvetica neue" panose="020B0604020202020204"/>
              </a:rPr>
              <a:t>KRITERIER
</a:t>
            </a:r>
            <a:endParaRPr lang="en-US" sz="2000" cap="all" dirty="0">
              <a:solidFill>
                <a:schemeClr val="bg1"/>
              </a:solidFill>
              <a:latin typeface="Helvetica neue" panose="020B0604020202020204"/>
            </a:endParaRPr>
          </a:p>
        </p:txBody>
      </p:sp>
      <p:sp>
        <p:nvSpPr>
          <p:cNvPr id="16" name="Textfeld 15">
            <a:extLst>
              <a:ext uri="{FF2B5EF4-FFF2-40B4-BE49-F238E27FC236}">
                <a16:creationId xmlns:a16="http://schemas.microsoft.com/office/drawing/2014/main" id="{EDD51575-86A7-493D-1644-8B4F3044B1C2}"/>
              </a:ext>
            </a:extLst>
          </p:cNvPr>
          <p:cNvSpPr txBox="1"/>
          <p:nvPr/>
        </p:nvSpPr>
        <p:spPr>
          <a:xfrm>
            <a:off x="1476000" y="6768000"/>
            <a:ext cx="2160000" cy="720000"/>
          </a:xfrm>
          <a:prstGeom prst="rect">
            <a:avLst/>
          </a:prstGeom>
          <a:noFill/>
        </p:spPr>
        <p:txBody>
          <a:bodyPr wrap="square">
            <a:noAutofit/>
          </a:bodyPr>
          <a:lstStyle/>
          <a:p>
            <a:pPr algn="ctr"/>
            <a:r>
              <a:rPr lang="en-US" sz="2000">
                <a:latin typeface="Helvetica neue" panose="020B0604020202020204"/>
              </a:rPr>
              <a:t>Separera människor från problem
</a:t>
            </a:r>
            <a:endParaRPr lang="en-US" sz="2000" dirty="0">
              <a:latin typeface="Helvetica neue" panose="020B0604020202020204"/>
            </a:endParaRPr>
          </a:p>
        </p:txBody>
      </p:sp>
      <p:sp>
        <p:nvSpPr>
          <p:cNvPr id="17" name="Textfeld 16">
            <a:extLst>
              <a:ext uri="{FF2B5EF4-FFF2-40B4-BE49-F238E27FC236}">
                <a16:creationId xmlns:a16="http://schemas.microsoft.com/office/drawing/2014/main" id="{C32D57B2-E246-D545-F5DC-34DAFF73D77F}"/>
              </a:ext>
            </a:extLst>
          </p:cNvPr>
          <p:cNvSpPr txBox="1"/>
          <p:nvPr/>
        </p:nvSpPr>
        <p:spPr>
          <a:xfrm>
            <a:off x="3996000" y="6768000"/>
            <a:ext cx="2160000" cy="720000"/>
          </a:xfrm>
          <a:prstGeom prst="rect">
            <a:avLst/>
          </a:prstGeom>
          <a:noFill/>
        </p:spPr>
        <p:txBody>
          <a:bodyPr wrap="square">
            <a:noAutofit/>
          </a:bodyPr>
          <a:lstStyle/>
          <a:p>
            <a:pPr algn="ctr"/>
            <a:r>
              <a:rPr lang="sv-SE" sz="2000">
                <a:latin typeface="Helvetica neue" panose="020B0604020202020204"/>
              </a:rPr>
              <a:t>Fokusera på intressen, inte positioner
</a:t>
            </a:r>
            <a:endParaRPr lang="en-US" sz="2000" dirty="0">
              <a:latin typeface="Helvetica neue" panose="020B0604020202020204"/>
            </a:endParaRPr>
          </a:p>
        </p:txBody>
      </p:sp>
      <p:sp>
        <p:nvSpPr>
          <p:cNvPr id="18" name="Textfeld 17">
            <a:extLst>
              <a:ext uri="{FF2B5EF4-FFF2-40B4-BE49-F238E27FC236}">
                <a16:creationId xmlns:a16="http://schemas.microsoft.com/office/drawing/2014/main" id="{3706F8DF-2180-651E-F883-5A2CCFFD8E43}"/>
              </a:ext>
            </a:extLst>
          </p:cNvPr>
          <p:cNvSpPr txBox="1"/>
          <p:nvPr/>
        </p:nvSpPr>
        <p:spPr>
          <a:xfrm>
            <a:off x="6516000" y="6768000"/>
            <a:ext cx="2160000" cy="720000"/>
          </a:xfrm>
          <a:prstGeom prst="rect">
            <a:avLst/>
          </a:prstGeom>
          <a:noFill/>
        </p:spPr>
        <p:txBody>
          <a:bodyPr wrap="square">
            <a:noAutofit/>
          </a:bodyPr>
          <a:lstStyle/>
          <a:p>
            <a:pPr algn="ctr"/>
            <a:r>
              <a:rPr lang="sv-SE" sz="2000" dirty="0">
                <a:latin typeface="Helvetica neue" panose="020B0604020202020204"/>
              </a:rPr>
              <a:t>Skapa alternativ för ömsesidig nytta
</a:t>
            </a:r>
            <a:endParaRPr lang="en-US" sz="2000" dirty="0">
              <a:latin typeface="Helvetica neue" panose="020B0604020202020204"/>
            </a:endParaRPr>
          </a:p>
        </p:txBody>
      </p:sp>
      <p:sp>
        <p:nvSpPr>
          <p:cNvPr id="19" name="Textfeld 18">
            <a:extLst>
              <a:ext uri="{FF2B5EF4-FFF2-40B4-BE49-F238E27FC236}">
                <a16:creationId xmlns:a16="http://schemas.microsoft.com/office/drawing/2014/main" id="{67076D62-2B2D-C124-9B24-00304999E3E5}"/>
              </a:ext>
            </a:extLst>
          </p:cNvPr>
          <p:cNvSpPr txBox="1"/>
          <p:nvPr/>
        </p:nvSpPr>
        <p:spPr>
          <a:xfrm>
            <a:off x="9036000" y="6768000"/>
            <a:ext cx="2160000" cy="720000"/>
          </a:xfrm>
          <a:prstGeom prst="rect">
            <a:avLst/>
          </a:prstGeom>
          <a:noFill/>
        </p:spPr>
        <p:txBody>
          <a:bodyPr wrap="square">
            <a:noAutofit/>
          </a:bodyPr>
          <a:lstStyle/>
          <a:p>
            <a:pPr algn="ctr"/>
            <a:r>
              <a:rPr lang="en-US" sz="2000" dirty="0" err="1">
                <a:latin typeface="Helvetica neue" panose="020B0604020202020204"/>
              </a:rPr>
              <a:t>Använd</a:t>
            </a:r>
            <a:r>
              <a:rPr lang="en-US" sz="2000" dirty="0">
                <a:latin typeface="Helvetica neue" panose="020B0604020202020204"/>
              </a:rPr>
              <a:t> </a:t>
            </a:r>
            <a:r>
              <a:rPr lang="en-US" sz="2000" dirty="0" err="1">
                <a:latin typeface="Helvetica neue" panose="020B0604020202020204"/>
              </a:rPr>
              <a:t>objektiva</a:t>
            </a:r>
            <a:r>
              <a:rPr lang="en-US" sz="2000" dirty="0">
                <a:latin typeface="Helvetica neue" panose="020B0604020202020204"/>
              </a:rPr>
              <a:t> </a:t>
            </a:r>
            <a:r>
              <a:rPr lang="en-US" sz="2000" dirty="0" err="1">
                <a:latin typeface="Helvetica neue" panose="020B0604020202020204"/>
              </a:rPr>
              <a:t>kriterier</a:t>
            </a:r>
            <a:r>
              <a:rPr lang="en-US" sz="2000" dirty="0">
                <a:latin typeface="Helvetica neue" panose="020B0604020202020204"/>
              </a:rPr>
              <a:t>
</a:t>
            </a:r>
          </a:p>
        </p:txBody>
      </p:sp>
      <p:sp>
        <p:nvSpPr>
          <p:cNvPr id="20" name="Textfeld 19">
            <a:extLst>
              <a:ext uri="{FF2B5EF4-FFF2-40B4-BE49-F238E27FC236}">
                <a16:creationId xmlns:a16="http://schemas.microsoft.com/office/drawing/2014/main" id="{2C6DF146-246D-7DA6-F7A6-4795E368BB10}"/>
              </a:ext>
            </a:extLst>
          </p:cNvPr>
          <p:cNvSpPr txBox="1"/>
          <p:nvPr/>
        </p:nvSpPr>
        <p:spPr>
          <a:xfrm>
            <a:off x="10377487" y="8928000"/>
            <a:ext cx="6624000" cy="180000"/>
          </a:xfrm>
          <a:prstGeom prst="rect">
            <a:avLst/>
          </a:prstGeom>
          <a:noFill/>
        </p:spPr>
        <p:txBody>
          <a:bodyPr wrap="square">
            <a:noAutofit/>
          </a:bodyPr>
          <a:lstStyle/>
          <a:p>
            <a:r>
              <a:rPr lang="en-US" sz="1200" dirty="0">
                <a:latin typeface="Helvetica neue" panose="020B0604020202020204"/>
              </a:rPr>
              <a:t>Picture Source: Getting to Yes, Roger Fisher and Wiliam Ury, of the Harvard Negotiation Project</a:t>
            </a:r>
          </a:p>
        </p:txBody>
      </p:sp>
      <p:pic>
        <p:nvPicPr>
          <p:cNvPr id="21" name="Grafik 20">
            <a:extLst>
              <a:ext uri="{FF2B5EF4-FFF2-40B4-BE49-F238E27FC236}">
                <a16:creationId xmlns:a16="http://schemas.microsoft.com/office/drawing/2014/main" id="{665C5B98-E6AD-9B01-AF5D-A2E20DD6F4EB}"/>
              </a:ext>
            </a:extLst>
          </p:cNvPr>
          <p:cNvPicPr>
            <a:picLocks noChangeAspect="1"/>
          </p:cNvPicPr>
          <p:nvPr/>
        </p:nvPicPr>
        <p:blipFill rotWithShape="1">
          <a:blip r:embed="rId2"/>
          <a:srcRect l="1" r="9596"/>
          <a:stretch/>
        </p:blipFill>
        <p:spPr>
          <a:xfrm>
            <a:off x="1710000" y="4392000"/>
            <a:ext cx="1692000" cy="1475360"/>
          </a:xfrm>
          <a:prstGeom prst="rect">
            <a:avLst/>
          </a:prstGeom>
        </p:spPr>
      </p:pic>
      <p:pic>
        <p:nvPicPr>
          <p:cNvPr id="22" name="Grafik 21">
            <a:extLst>
              <a:ext uri="{FF2B5EF4-FFF2-40B4-BE49-F238E27FC236}">
                <a16:creationId xmlns:a16="http://schemas.microsoft.com/office/drawing/2014/main" id="{1B5ABE9D-CF88-EE66-2A87-63919A654A44}"/>
              </a:ext>
            </a:extLst>
          </p:cNvPr>
          <p:cNvPicPr>
            <a:picLocks noChangeAspect="1"/>
          </p:cNvPicPr>
          <p:nvPr/>
        </p:nvPicPr>
        <p:blipFill rotWithShape="1">
          <a:blip r:embed="rId3"/>
          <a:srcRect l="1" r="9596"/>
          <a:stretch/>
        </p:blipFill>
        <p:spPr>
          <a:xfrm>
            <a:off x="4536000" y="4392000"/>
            <a:ext cx="1692000" cy="1475360"/>
          </a:xfrm>
          <a:prstGeom prst="rect">
            <a:avLst/>
          </a:prstGeom>
        </p:spPr>
      </p:pic>
      <p:pic>
        <p:nvPicPr>
          <p:cNvPr id="23" name="Grafik 22">
            <a:extLst>
              <a:ext uri="{FF2B5EF4-FFF2-40B4-BE49-F238E27FC236}">
                <a16:creationId xmlns:a16="http://schemas.microsoft.com/office/drawing/2014/main" id="{25DBDA56-5E4B-37D8-49EF-D5973D10380C}"/>
              </a:ext>
            </a:extLst>
          </p:cNvPr>
          <p:cNvPicPr>
            <a:picLocks noChangeAspect="1"/>
          </p:cNvPicPr>
          <p:nvPr/>
        </p:nvPicPr>
        <p:blipFill rotWithShape="1">
          <a:blip r:embed="rId4"/>
          <a:srcRect l="1" r="9596"/>
          <a:stretch/>
        </p:blipFill>
        <p:spPr>
          <a:xfrm>
            <a:off x="6840000" y="4392000"/>
            <a:ext cx="1692000" cy="1475360"/>
          </a:xfrm>
          <a:prstGeom prst="rect">
            <a:avLst/>
          </a:prstGeom>
        </p:spPr>
      </p:pic>
      <p:pic>
        <p:nvPicPr>
          <p:cNvPr id="24" name="Grafik 23">
            <a:extLst>
              <a:ext uri="{FF2B5EF4-FFF2-40B4-BE49-F238E27FC236}">
                <a16:creationId xmlns:a16="http://schemas.microsoft.com/office/drawing/2014/main" id="{6A77D165-5E8F-4382-C194-CE2FCBCFC1CF}"/>
              </a:ext>
            </a:extLst>
          </p:cNvPr>
          <p:cNvPicPr>
            <a:picLocks noChangeAspect="1"/>
          </p:cNvPicPr>
          <p:nvPr/>
        </p:nvPicPr>
        <p:blipFill rotWithShape="1">
          <a:blip r:embed="rId5"/>
          <a:srcRect r="9890"/>
          <a:stretch/>
        </p:blipFill>
        <p:spPr>
          <a:xfrm>
            <a:off x="9396000" y="4392000"/>
            <a:ext cx="1692000" cy="1475360"/>
          </a:xfrm>
          <a:prstGeom prst="rect">
            <a:avLst/>
          </a:prstGeom>
        </p:spPr>
      </p:pic>
    </p:spTree>
    <p:extLst>
      <p:ext uri="{BB962C8B-B14F-4D97-AF65-F5344CB8AC3E}">
        <p14:creationId xmlns:p14="http://schemas.microsoft.com/office/powerpoint/2010/main" val="2886616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3">
            <a:extLst>
              <a:ext uri="{FF2B5EF4-FFF2-40B4-BE49-F238E27FC236}">
                <a16:creationId xmlns:a16="http://schemas.microsoft.com/office/drawing/2014/main" id="{0EAD794A-FAB7-D16B-37AB-3A783B7F9C51}"/>
              </a:ext>
            </a:extLst>
          </p:cNvPr>
          <p:cNvSpPr txBox="1"/>
          <p:nvPr/>
        </p:nvSpPr>
        <p:spPr>
          <a:xfrm>
            <a:off x="1296000" y="3384000"/>
            <a:ext cx="5680365" cy="396000"/>
          </a:xfrm>
          <a:prstGeom prst="rect">
            <a:avLst/>
          </a:prstGeom>
          <a:noFill/>
        </p:spPr>
        <p:txBody>
          <a:bodyPr wrap="square" rtlCol="0">
            <a:noAutofit/>
          </a:bodyPr>
          <a:lstStyle/>
          <a:p>
            <a:pPr>
              <a:spcAft>
                <a:spcPts val="1200"/>
              </a:spcAft>
            </a:pPr>
            <a:r>
              <a:rPr lang="en-US" sz="2400" b="1" dirty="0">
                <a:latin typeface="Helvetica Neue" panose="020B0604020202020204"/>
                <a:ea typeface="Microsoft Sans Serif" panose="020B0604020202020204" pitchFamily="34" charset="0"/>
                <a:cs typeface="Microsoft Sans Serif" panose="020B0604020202020204" pitchFamily="34" charset="0"/>
              </a:rPr>
              <a:t>De 4 </a:t>
            </a:r>
            <a:r>
              <a:rPr lang="en-US" sz="2400" b="1" dirty="0" err="1">
                <a:latin typeface="Helvetica Neue" panose="020B0604020202020204"/>
                <a:ea typeface="Microsoft Sans Serif" panose="020B0604020202020204" pitchFamily="34" charset="0"/>
                <a:cs typeface="Microsoft Sans Serif" panose="020B0604020202020204" pitchFamily="34" charset="0"/>
              </a:rPr>
              <a:t>principerna</a:t>
            </a:r>
            <a:r>
              <a:rPr lang="en-US" sz="2400" b="1" dirty="0">
                <a:latin typeface="Helvetica Neue" panose="020B0604020202020204"/>
                <a:ea typeface="Microsoft Sans Serif" panose="020B0604020202020204" pitchFamily="34" charset="0"/>
                <a:cs typeface="Microsoft Sans Serif" panose="020B0604020202020204" pitchFamily="34" charset="0"/>
              </a:rPr>
              <a:t>:
</a:t>
            </a:r>
          </a:p>
        </p:txBody>
      </p:sp>
      <p:sp>
        <p:nvSpPr>
          <p:cNvPr id="7" name="Textfeld 6">
            <a:extLst>
              <a:ext uri="{FF2B5EF4-FFF2-40B4-BE49-F238E27FC236}">
                <a16:creationId xmlns:a16="http://schemas.microsoft.com/office/drawing/2014/main" id="{C136C95F-A064-D3DB-81F6-EA924969CE4F}"/>
              </a:ext>
            </a:extLst>
          </p:cNvPr>
          <p:cNvSpPr txBox="1"/>
          <p:nvPr/>
        </p:nvSpPr>
        <p:spPr>
          <a:xfrm>
            <a:off x="1295400" y="8928000"/>
            <a:ext cx="21336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15</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9" name="CuadroTexto 1">
            <a:extLst>
              <a:ext uri="{FF2B5EF4-FFF2-40B4-BE49-F238E27FC236}">
                <a16:creationId xmlns:a16="http://schemas.microsoft.com/office/drawing/2014/main" id="{AD67CA42-CB51-0F84-2F07-6A6860BC12AC}"/>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3.Konflikthantering
</a:t>
            </a:r>
          </a:p>
        </p:txBody>
      </p:sp>
      <p:sp>
        <p:nvSpPr>
          <p:cNvPr id="10" name="CuadroTexto 2">
            <a:extLst>
              <a:ext uri="{FF2B5EF4-FFF2-40B4-BE49-F238E27FC236}">
                <a16:creationId xmlns:a16="http://schemas.microsoft.com/office/drawing/2014/main" id="{A6C2209A-4DAA-495D-625E-59DF42CB8712}"/>
              </a:ext>
            </a:extLst>
          </p:cNvPr>
          <p:cNvSpPr txBox="1"/>
          <p:nvPr/>
        </p:nvSpPr>
        <p:spPr>
          <a:xfrm>
            <a:off x="1295400" y="2304000"/>
            <a:ext cx="15840000" cy="523220"/>
          </a:xfrm>
          <a:prstGeom prst="rect">
            <a:avLst/>
          </a:prstGeom>
          <a:noFill/>
        </p:spPr>
        <p:txBody>
          <a:bodyPr wrap="square" rtlCol="0">
            <a:noAutofit/>
          </a:bodyPr>
          <a:lstStyle/>
          <a:p>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3.2 Harvard-</a:t>
            </a:r>
            <a:r>
              <a:rPr lang="en-US" sz="2800" b="1" dirty="0" err="1">
                <a:solidFill>
                  <a:srgbClr val="AED633"/>
                </a:solidFill>
                <a:latin typeface="Helvetica Neue" panose="020B0604020202020204"/>
                <a:ea typeface="Microsoft Sans Serif" panose="020B0604020202020204" pitchFamily="34" charset="0"/>
                <a:cs typeface="Microsoft Sans Serif" panose="020B0604020202020204" pitchFamily="34" charset="0"/>
              </a:rPr>
              <a:t>modellen</a:t>
            </a:r>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
</a:t>
            </a:r>
          </a:p>
        </p:txBody>
      </p:sp>
      <p:grpSp>
        <p:nvGrpSpPr>
          <p:cNvPr id="12" name="Gruppieren 11">
            <a:extLst>
              <a:ext uri="{FF2B5EF4-FFF2-40B4-BE49-F238E27FC236}">
                <a16:creationId xmlns:a16="http://schemas.microsoft.com/office/drawing/2014/main" id="{598FBEE2-A31F-3F98-7EB4-6D45923E6F9D}"/>
              </a:ext>
            </a:extLst>
          </p:cNvPr>
          <p:cNvGrpSpPr/>
          <p:nvPr/>
        </p:nvGrpSpPr>
        <p:grpSpPr>
          <a:xfrm>
            <a:off x="1655999" y="4500000"/>
            <a:ext cx="7092000" cy="1188000"/>
            <a:chOff x="73" y="259346"/>
            <a:chExt cx="7065351" cy="1167127"/>
          </a:xfrm>
          <a:scene3d>
            <a:camera prst="orthographicFront"/>
            <a:lightRig rig="flat" dir="t"/>
          </a:scene3d>
        </p:grpSpPr>
        <p:sp>
          <p:nvSpPr>
            <p:cNvPr id="22" name="Rechteck 21">
              <a:extLst>
                <a:ext uri="{FF2B5EF4-FFF2-40B4-BE49-F238E27FC236}">
                  <a16:creationId xmlns:a16="http://schemas.microsoft.com/office/drawing/2014/main" id="{ABDEDB76-E12E-A336-AC92-A4EB93A4A3E3}"/>
                </a:ext>
              </a:extLst>
            </p:cNvPr>
            <p:cNvSpPr/>
            <p:nvPr/>
          </p:nvSpPr>
          <p:spPr>
            <a:xfrm>
              <a:off x="73" y="259346"/>
              <a:ext cx="7065351" cy="1167127"/>
            </a:xfrm>
            <a:prstGeom prst="rect">
              <a:avLst/>
            </a:prstGeom>
            <a:solidFill>
              <a:srgbClr val="4D94B7"/>
            </a:solidFill>
            <a:sp3d prstMaterial="plastic">
              <a:bevelT w="120900" h="88900"/>
              <a:bevelB w="88900" h="31750" prst="angle"/>
            </a:sp3d>
          </p:spPr>
          <p:style>
            <a:lnRef idx="1">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de-DE"/>
            </a:p>
          </p:txBody>
        </p:sp>
        <p:sp>
          <p:nvSpPr>
            <p:cNvPr id="23" name="Textfeld 22">
              <a:extLst>
                <a:ext uri="{FF2B5EF4-FFF2-40B4-BE49-F238E27FC236}">
                  <a16:creationId xmlns:a16="http://schemas.microsoft.com/office/drawing/2014/main" id="{C60386D0-8705-8303-918D-91959E017D59}"/>
                </a:ext>
              </a:extLst>
            </p:cNvPr>
            <p:cNvSpPr txBox="1"/>
            <p:nvPr/>
          </p:nvSpPr>
          <p:spPr>
            <a:xfrm>
              <a:off x="73" y="259346"/>
              <a:ext cx="7065351" cy="116712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sv-SE" sz="2400" b="1" dirty="0">
                  <a:latin typeface="Helvetica Neue" panose="020B0604020202020204"/>
                  <a:ea typeface="Microsoft Sans Serif" panose="020B0604020202020204" pitchFamily="34" charset="0"/>
                  <a:cs typeface="Microsoft Sans Serif" panose="020B0604020202020204" pitchFamily="34" charset="0"/>
                </a:rPr>
                <a:t>Utveckla alternativ som är en </a:t>
              </a:r>
              <a:r>
                <a:rPr lang="sv-SE" sz="2400" b="1" dirty="0" err="1">
                  <a:latin typeface="Helvetica Neue" panose="020B0604020202020204"/>
                  <a:ea typeface="Microsoft Sans Serif" panose="020B0604020202020204" pitchFamily="34" charset="0"/>
                  <a:cs typeface="Microsoft Sans Serif" panose="020B0604020202020204" pitchFamily="34" charset="0"/>
                </a:rPr>
                <a:t>win</a:t>
              </a:r>
              <a:r>
                <a:rPr lang="sv-SE" sz="2400" b="1" dirty="0">
                  <a:latin typeface="Helvetica Neue" panose="020B0604020202020204"/>
                  <a:ea typeface="Microsoft Sans Serif" panose="020B0604020202020204" pitchFamily="34" charset="0"/>
                  <a:cs typeface="Microsoft Sans Serif" panose="020B0604020202020204" pitchFamily="34" charset="0"/>
                </a:rPr>
                <a:t>-</a:t>
              </a:r>
              <a:r>
                <a:rPr lang="sv-SE" sz="2400" b="1" dirty="0" err="1">
                  <a:latin typeface="Helvetica Neue" panose="020B0604020202020204"/>
                  <a:ea typeface="Microsoft Sans Serif" panose="020B0604020202020204" pitchFamily="34" charset="0"/>
                  <a:cs typeface="Microsoft Sans Serif" panose="020B0604020202020204" pitchFamily="34" charset="0"/>
                </a:rPr>
                <a:t>win</a:t>
              </a:r>
              <a:r>
                <a:rPr lang="sv-SE" sz="2400" b="1" dirty="0">
                  <a:latin typeface="Helvetica Neue" panose="020B0604020202020204"/>
                  <a:ea typeface="Microsoft Sans Serif" panose="020B0604020202020204" pitchFamily="34" charset="0"/>
                  <a:cs typeface="Microsoft Sans Serif" panose="020B0604020202020204" pitchFamily="34" charset="0"/>
                </a:rPr>
                <a:t>-situation för båda sidor!</a:t>
              </a:r>
              <a:endParaRPr lang="en-US" sz="2400" b="1" kern="1200" dirty="0">
                <a:latin typeface="Helvetica Neue" panose="020B0604020202020204"/>
                <a:ea typeface="Microsoft Sans Serif" panose="020B0604020202020204" pitchFamily="34" charset="0"/>
                <a:cs typeface="Microsoft Sans Serif" panose="020B0604020202020204" pitchFamily="34" charset="0"/>
              </a:endParaRPr>
            </a:p>
          </p:txBody>
        </p:sp>
      </p:grpSp>
      <p:grpSp>
        <p:nvGrpSpPr>
          <p:cNvPr id="13" name="Gruppieren 12">
            <a:extLst>
              <a:ext uri="{FF2B5EF4-FFF2-40B4-BE49-F238E27FC236}">
                <a16:creationId xmlns:a16="http://schemas.microsoft.com/office/drawing/2014/main" id="{476A97D7-8361-635B-3F7A-2F04FC4FA553}"/>
              </a:ext>
            </a:extLst>
          </p:cNvPr>
          <p:cNvGrpSpPr/>
          <p:nvPr/>
        </p:nvGrpSpPr>
        <p:grpSpPr>
          <a:xfrm>
            <a:off x="1655999" y="5580000"/>
            <a:ext cx="7092000" cy="2723040"/>
            <a:chOff x="73" y="1337613"/>
            <a:chExt cx="7065351" cy="2723040"/>
          </a:xfrm>
          <a:scene3d>
            <a:camera prst="orthographicFront"/>
            <a:lightRig rig="flat" dir="t"/>
          </a:scene3d>
        </p:grpSpPr>
        <p:sp>
          <p:nvSpPr>
            <p:cNvPr id="20" name="Rechteck 19">
              <a:extLst>
                <a:ext uri="{FF2B5EF4-FFF2-40B4-BE49-F238E27FC236}">
                  <a16:creationId xmlns:a16="http://schemas.microsoft.com/office/drawing/2014/main" id="{E4897849-9562-754B-2C86-D5A0679BF864}"/>
                </a:ext>
              </a:extLst>
            </p:cNvPr>
            <p:cNvSpPr/>
            <p:nvPr/>
          </p:nvSpPr>
          <p:spPr>
            <a:xfrm>
              <a:off x="73" y="1337613"/>
              <a:ext cx="7065351" cy="2723040"/>
            </a:xfrm>
            <a:prstGeom prst="rect">
              <a:avLst/>
            </a:prstGeom>
            <a:gradFill flip="none" rotWithShape="0">
              <a:gsLst>
                <a:gs pos="0">
                  <a:srgbClr val="4D94B7">
                    <a:tint val="66000"/>
                    <a:satMod val="160000"/>
                  </a:srgbClr>
                </a:gs>
                <a:gs pos="50000">
                  <a:srgbClr val="4D94B7">
                    <a:tint val="44500"/>
                    <a:satMod val="160000"/>
                  </a:srgbClr>
                </a:gs>
                <a:gs pos="100000">
                  <a:srgbClr val="4D94B7">
                    <a:tint val="23500"/>
                    <a:satMod val="160000"/>
                  </a:srgbClr>
                </a:gs>
              </a:gsLst>
              <a:path path="circle">
                <a:fillToRect t="100000" r="100000"/>
              </a:path>
              <a:tileRect l="-100000" b="-100000"/>
            </a:gradFill>
            <a:sp3d extrusionH="12700" prstMaterial="plastic">
              <a:bevelT w="50800" h="50800"/>
            </a:sp3d>
          </p:spPr>
          <p:style>
            <a:lnRef idx="1">
              <a:schemeClr val="accent1">
                <a:alpha val="90000"/>
                <a:tint val="40000"/>
                <a:hueOff val="0"/>
                <a:satOff val="0"/>
                <a:lumOff val="0"/>
                <a:alphaOff val="0"/>
              </a:schemeClr>
            </a:lnRef>
            <a:fillRef idx="1">
              <a:scrgbClr r="0" g="0" b="0"/>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21" name="Textfeld 20">
              <a:extLst>
                <a:ext uri="{FF2B5EF4-FFF2-40B4-BE49-F238E27FC236}">
                  <a16:creationId xmlns:a16="http://schemas.microsoft.com/office/drawing/2014/main" id="{38BD97B0-9533-B7BA-9CAC-1467BC7C67B2}"/>
                </a:ext>
              </a:extLst>
            </p:cNvPr>
            <p:cNvSpPr txBox="1"/>
            <p:nvPr/>
          </p:nvSpPr>
          <p:spPr>
            <a:xfrm>
              <a:off x="73" y="1337613"/>
              <a:ext cx="7065351" cy="272304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pPr marL="177800" lvl="1" defTabSz="977900">
                <a:spcBef>
                  <a:spcPct val="0"/>
                </a:spcBef>
              </a:pPr>
              <a:r>
                <a:rPr lang="sv-SE" sz="2200" dirty="0">
                  <a:latin typeface="Helvetica Neue" panose="020B0604020202020204"/>
                  <a:ea typeface="Microsoft Sans Serif" panose="020B0604020202020204" pitchFamily="34" charset="0"/>
                  <a:cs typeface="Microsoft Sans Serif" panose="020B0604020202020204" pitchFamily="34" charset="0"/>
                </a:rPr>
                <a:t>Det är viktigt i en förhandling att inte bli fixerad vid en lösning. Var medveten om dina egna mål och intressen, men ta också hänsyn till din motparts. Arbeta fram alternativa lösningar tillsammans och behåll en flexibel attityd!
</a:t>
              </a:r>
              <a:endParaRPr lang="en-US" sz="2200" kern="1200" dirty="0">
                <a:latin typeface="Helvetica Neue" panose="020B0604020202020204"/>
                <a:ea typeface="Microsoft Sans Serif" panose="020B0604020202020204" pitchFamily="34" charset="0"/>
                <a:cs typeface="Microsoft Sans Serif" panose="020B0604020202020204" pitchFamily="34" charset="0"/>
              </a:endParaRPr>
            </a:p>
          </p:txBody>
        </p:sp>
      </p:grpSp>
      <p:grpSp>
        <p:nvGrpSpPr>
          <p:cNvPr id="14" name="Gruppieren 13">
            <a:extLst>
              <a:ext uri="{FF2B5EF4-FFF2-40B4-BE49-F238E27FC236}">
                <a16:creationId xmlns:a16="http://schemas.microsoft.com/office/drawing/2014/main" id="{5ED4A95F-9029-4CF6-B08C-3C88BE20F6D6}"/>
              </a:ext>
            </a:extLst>
          </p:cNvPr>
          <p:cNvGrpSpPr/>
          <p:nvPr/>
        </p:nvGrpSpPr>
        <p:grpSpPr>
          <a:xfrm>
            <a:off x="9576000" y="4500000"/>
            <a:ext cx="7092000" cy="1188000"/>
            <a:chOff x="8054574" y="259346"/>
            <a:chExt cx="7065351" cy="1167127"/>
          </a:xfrm>
          <a:scene3d>
            <a:camera prst="orthographicFront"/>
            <a:lightRig rig="flat" dir="t"/>
          </a:scene3d>
        </p:grpSpPr>
        <p:sp>
          <p:nvSpPr>
            <p:cNvPr id="18" name="Rechteck 17">
              <a:extLst>
                <a:ext uri="{FF2B5EF4-FFF2-40B4-BE49-F238E27FC236}">
                  <a16:creationId xmlns:a16="http://schemas.microsoft.com/office/drawing/2014/main" id="{D88531D2-CDB9-DF1F-70F9-6C78109F7604}"/>
                </a:ext>
              </a:extLst>
            </p:cNvPr>
            <p:cNvSpPr/>
            <p:nvPr/>
          </p:nvSpPr>
          <p:spPr>
            <a:xfrm>
              <a:off x="8054574" y="259346"/>
              <a:ext cx="7065351" cy="1167127"/>
            </a:xfrm>
            <a:prstGeom prst="rect">
              <a:avLst/>
            </a:prstGeom>
            <a:solidFill>
              <a:srgbClr val="4D94B7"/>
            </a:solidFill>
            <a:sp3d prstMaterial="plastic">
              <a:bevelT w="120900" h="88900"/>
              <a:bevelB w="88900" h="31750" prst="angle"/>
            </a:sp3d>
          </p:spPr>
          <p:style>
            <a:lnRef idx="1">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de-DE"/>
            </a:p>
          </p:txBody>
        </p:sp>
        <p:sp>
          <p:nvSpPr>
            <p:cNvPr id="19" name="Textfeld 18">
              <a:extLst>
                <a:ext uri="{FF2B5EF4-FFF2-40B4-BE49-F238E27FC236}">
                  <a16:creationId xmlns:a16="http://schemas.microsoft.com/office/drawing/2014/main" id="{3DC1075D-E5F4-FFA2-B1AE-F9620E59C49D}"/>
                </a:ext>
              </a:extLst>
            </p:cNvPr>
            <p:cNvSpPr txBox="1"/>
            <p:nvPr/>
          </p:nvSpPr>
          <p:spPr>
            <a:xfrm>
              <a:off x="8054574" y="259346"/>
              <a:ext cx="7065351" cy="116712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sv-SE" sz="2400" b="1" dirty="0">
                  <a:latin typeface="Helvetica Neue" panose="020B0604020202020204"/>
                  <a:ea typeface="Microsoft Sans Serif" panose="020B0604020202020204" pitchFamily="34" charset="0"/>
                  <a:cs typeface="Microsoft Sans Serif" panose="020B0604020202020204" pitchFamily="34" charset="0"/>
                </a:rPr>
                <a:t>Behandla människor och problem separat!</a:t>
              </a:r>
              <a:endParaRPr lang="en-US" sz="2400" b="1" kern="1200" dirty="0">
                <a:latin typeface="Helvetica Neue" panose="020B0604020202020204"/>
                <a:ea typeface="Microsoft Sans Serif" panose="020B0604020202020204" pitchFamily="34" charset="0"/>
                <a:cs typeface="Microsoft Sans Serif" panose="020B0604020202020204" pitchFamily="34" charset="0"/>
              </a:endParaRPr>
            </a:p>
          </p:txBody>
        </p:sp>
      </p:grpSp>
      <p:grpSp>
        <p:nvGrpSpPr>
          <p:cNvPr id="15" name="Gruppieren 14">
            <a:extLst>
              <a:ext uri="{FF2B5EF4-FFF2-40B4-BE49-F238E27FC236}">
                <a16:creationId xmlns:a16="http://schemas.microsoft.com/office/drawing/2014/main" id="{50F32EC3-24E6-9C22-FF4B-7E42AA1A7925}"/>
              </a:ext>
            </a:extLst>
          </p:cNvPr>
          <p:cNvGrpSpPr/>
          <p:nvPr/>
        </p:nvGrpSpPr>
        <p:grpSpPr>
          <a:xfrm>
            <a:off x="9578500" y="5580000"/>
            <a:ext cx="7092000" cy="2723040"/>
            <a:chOff x="8054574" y="1337613"/>
            <a:chExt cx="7065351" cy="2723040"/>
          </a:xfrm>
          <a:scene3d>
            <a:camera prst="orthographicFront"/>
            <a:lightRig rig="flat" dir="t"/>
          </a:scene3d>
        </p:grpSpPr>
        <p:sp>
          <p:nvSpPr>
            <p:cNvPr id="16" name="Rechteck 15">
              <a:extLst>
                <a:ext uri="{FF2B5EF4-FFF2-40B4-BE49-F238E27FC236}">
                  <a16:creationId xmlns:a16="http://schemas.microsoft.com/office/drawing/2014/main" id="{DA6B5592-FF9F-6FBA-B832-21365D7C4C06}"/>
                </a:ext>
              </a:extLst>
            </p:cNvPr>
            <p:cNvSpPr/>
            <p:nvPr/>
          </p:nvSpPr>
          <p:spPr>
            <a:xfrm>
              <a:off x="8054574" y="1337613"/>
              <a:ext cx="7065351" cy="2723040"/>
            </a:xfrm>
            <a:prstGeom prst="rect">
              <a:avLst/>
            </a:prstGeom>
            <a:gradFill flip="none" rotWithShape="0">
              <a:gsLst>
                <a:gs pos="0">
                  <a:srgbClr val="4D94B7">
                    <a:tint val="66000"/>
                    <a:satMod val="160000"/>
                  </a:srgbClr>
                </a:gs>
                <a:gs pos="50000">
                  <a:srgbClr val="4D94B7">
                    <a:tint val="44500"/>
                    <a:satMod val="160000"/>
                  </a:srgbClr>
                </a:gs>
                <a:gs pos="100000">
                  <a:srgbClr val="4D94B7">
                    <a:tint val="23500"/>
                    <a:satMod val="160000"/>
                  </a:srgbClr>
                </a:gs>
              </a:gsLst>
              <a:path path="circle">
                <a:fillToRect l="100000" t="100000"/>
              </a:path>
              <a:tileRect r="-100000" b="-100000"/>
            </a:gradFill>
            <a:sp3d extrusionH="12700" prstMaterial="plastic">
              <a:bevelT w="50800" h="50800"/>
            </a:sp3d>
          </p:spPr>
          <p:style>
            <a:lnRef idx="1">
              <a:schemeClr val="accent1">
                <a:alpha val="90000"/>
                <a:tint val="40000"/>
                <a:hueOff val="0"/>
                <a:satOff val="0"/>
                <a:lumOff val="0"/>
                <a:alphaOff val="0"/>
              </a:schemeClr>
            </a:lnRef>
            <a:fillRef idx="1">
              <a:scrgbClr r="0" g="0" b="0"/>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17" name="Textfeld 16">
              <a:extLst>
                <a:ext uri="{FF2B5EF4-FFF2-40B4-BE49-F238E27FC236}">
                  <a16:creationId xmlns:a16="http://schemas.microsoft.com/office/drawing/2014/main" id="{6F318385-AAF6-5221-28D3-EBEEEBB21EF3}"/>
                </a:ext>
              </a:extLst>
            </p:cNvPr>
            <p:cNvSpPr txBox="1"/>
            <p:nvPr/>
          </p:nvSpPr>
          <p:spPr>
            <a:xfrm>
              <a:off x="8054574" y="1337613"/>
              <a:ext cx="7065351" cy="272304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pPr marL="177800" lvl="1" defTabSz="977900">
                <a:spcBef>
                  <a:spcPct val="0"/>
                </a:spcBef>
              </a:pPr>
              <a:r>
                <a:rPr lang="sv-SE" sz="2200" dirty="0">
                  <a:latin typeface="Helvetica Neue" panose="020B0604020202020204"/>
                  <a:ea typeface="Microsoft Sans Serif" panose="020B0604020202020204" pitchFamily="34" charset="0"/>
                  <a:cs typeface="Microsoft Sans Serif" panose="020B0604020202020204" pitchFamily="34" charset="0"/>
                </a:rPr>
                <a:t>Separata fakta- och relationsnivåer. Denna separation är viktig eftersom människor ofta tenderar att misstolka faktauttalanden eller till och med blanda dem med personliga aspekter. För att kunna fokusera på båda parters intressen krävs ett fördomsfritt och uppskattande förhållningssätt.
</a:t>
              </a:r>
              <a:endParaRPr lang="en-US" sz="2200" kern="1200" dirty="0">
                <a:latin typeface="Helvetica Neue" panose="020B0604020202020204"/>
                <a:ea typeface="Microsoft Sans Serif" panose="020B0604020202020204" pitchFamily="34" charset="0"/>
                <a:cs typeface="Microsoft Sans Serif" panose="020B0604020202020204" pitchFamily="34" charset="0"/>
              </a:endParaRPr>
            </a:p>
          </p:txBody>
        </p:sp>
      </p:grpSp>
      <p:pic>
        <p:nvPicPr>
          <p:cNvPr id="8" name="Grafik 7">
            <a:extLst>
              <a:ext uri="{FF2B5EF4-FFF2-40B4-BE49-F238E27FC236}">
                <a16:creationId xmlns:a16="http://schemas.microsoft.com/office/drawing/2014/main" id="{B32253F1-6A23-8295-E73E-2529279617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6000" y="4140000"/>
            <a:ext cx="915760" cy="1080000"/>
          </a:xfrm>
          <a:prstGeom prst="rect">
            <a:avLst/>
          </a:prstGeom>
          <a:ln>
            <a:solidFill>
              <a:srgbClr val="4D94B7"/>
            </a:solidFill>
          </a:ln>
        </p:spPr>
      </p:pic>
      <p:pic>
        <p:nvPicPr>
          <p:cNvPr id="11" name="Grafik 10">
            <a:extLst>
              <a:ext uri="{FF2B5EF4-FFF2-40B4-BE49-F238E27FC236}">
                <a16:creationId xmlns:a16="http://schemas.microsoft.com/office/drawing/2014/main" id="{324B57C4-9BD2-6AEF-B8D0-7E5BC3AC19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2000" y="4140000"/>
            <a:ext cx="915760" cy="1080000"/>
          </a:xfrm>
          <a:prstGeom prst="rect">
            <a:avLst/>
          </a:prstGeom>
          <a:ln>
            <a:solidFill>
              <a:srgbClr val="4D94B7"/>
            </a:solidFill>
          </a:ln>
        </p:spPr>
      </p:pic>
    </p:spTree>
    <p:extLst>
      <p:ext uri="{BB962C8B-B14F-4D97-AF65-F5344CB8AC3E}">
        <p14:creationId xmlns:p14="http://schemas.microsoft.com/office/powerpoint/2010/main" val="37905420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3">
            <a:extLst>
              <a:ext uri="{FF2B5EF4-FFF2-40B4-BE49-F238E27FC236}">
                <a16:creationId xmlns:a16="http://schemas.microsoft.com/office/drawing/2014/main" id="{8A976DAA-3E48-3114-DFCF-AB9019236F12}"/>
              </a:ext>
            </a:extLst>
          </p:cNvPr>
          <p:cNvSpPr txBox="1"/>
          <p:nvPr/>
        </p:nvSpPr>
        <p:spPr>
          <a:xfrm rot="20985544">
            <a:off x="9741348" y="1523669"/>
            <a:ext cx="6963125" cy="2200537"/>
          </a:xfrm>
          <a:prstGeom prst="foldedCorner">
            <a:avLst/>
          </a:prstGeom>
          <a:solidFill>
            <a:schemeClr val="bg1">
              <a:lumMod val="85000"/>
            </a:schemeClr>
          </a:solidFill>
          <a:ln>
            <a:solidFill>
              <a:schemeClr val="bg1"/>
            </a:solidFill>
          </a:ln>
        </p:spPr>
        <p:txBody>
          <a:bodyPr wrap="square" lIns="180000" tIns="180000" rIns="180000" bIns="180000" rtlCol="0">
            <a:noAutofit/>
          </a:bodyPr>
          <a:lstStyle/>
          <a:p>
            <a:pPr marL="0" marR="0" lvl="0" indent="0" algn="ctr" rtl="0">
              <a:spcBef>
                <a:spcPts val="0"/>
              </a:spcBef>
              <a:spcAft>
                <a:spcPts val="0"/>
              </a:spcAft>
              <a:buNone/>
            </a:pPr>
            <a:r>
              <a:rPr lang="en-US" sz="2200" b="1" dirty="0">
                <a:solidFill>
                  <a:schemeClr val="dk1"/>
                </a:solidFill>
                <a:latin typeface="Helvetica Neue" panose="020B0604020202020204"/>
                <a:ea typeface="Microsoft Sans Serif" panose="020B0604020202020204" pitchFamily="34" charset="0"/>
                <a:cs typeface="Microsoft Sans Serif" panose="020B0604020202020204" pitchFamily="34" charset="0"/>
                <a:sym typeface="Calibri"/>
              </a:rPr>
              <a:t>Tip!</a:t>
            </a:r>
          </a:p>
          <a:p>
            <a:pPr algn="ctr"/>
            <a:r>
              <a:rPr lang="sv-SE" sz="2200" dirty="0">
                <a:latin typeface="Helvetica Neue" panose="020B0604020202020204"/>
              </a:rPr>
              <a:t>Om du inte hittar en lösning internt är det värt att ta in en coach. Ofta löses konflikter bättre från utsidan. För det är inte konflikten i sig som är ett problem, utan oförmågan att lösa den.</a:t>
            </a:r>
            <a:endParaRPr lang="en-US" sz="2200" dirty="0">
              <a:latin typeface="Helvetica Neue" panose="020B0604020202020204"/>
            </a:endParaRPr>
          </a:p>
        </p:txBody>
      </p:sp>
      <p:pic>
        <p:nvPicPr>
          <p:cNvPr id="9" name="Grafik 8">
            <a:extLst>
              <a:ext uri="{FF2B5EF4-FFF2-40B4-BE49-F238E27FC236}">
                <a16:creationId xmlns:a16="http://schemas.microsoft.com/office/drawing/2014/main" id="{EABE7685-E689-7303-367A-57DAB4E057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0069" y="1593832"/>
            <a:ext cx="1600438" cy="1790700"/>
          </a:xfrm>
          <a:prstGeom prst="rect">
            <a:avLst/>
          </a:prstGeom>
        </p:spPr>
      </p:pic>
      <p:sp>
        <p:nvSpPr>
          <p:cNvPr id="6" name="Textfeld 5">
            <a:extLst>
              <a:ext uri="{FF2B5EF4-FFF2-40B4-BE49-F238E27FC236}">
                <a16:creationId xmlns:a16="http://schemas.microsoft.com/office/drawing/2014/main" id="{0A7FA4F3-9326-2DEE-BDD3-B7381D166E03}"/>
              </a:ext>
            </a:extLst>
          </p:cNvPr>
          <p:cNvSpPr txBox="1"/>
          <p:nvPr/>
        </p:nvSpPr>
        <p:spPr>
          <a:xfrm>
            <a:off x="1295400" y="8928000"/>
            <a:ext cx="21336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15</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4" name="CuadroTexto 1">
            <a:extLst>
              <a:ext uri="{FF2B5EF4-FFF2-40B4-BE49-F238E27FC236}">
                <a16:creationId xmlns:a16="http://schemas.microsoft.com/office/drawing/2014/main" id="{87606D02-A805-0E6F-C554-FEBBD9D72534}"/>
              </a:ext>
            </a:extLst>
          </p:cNvPr>
          <p:cNvSpPr txBox="1"/>
          <p:nvPr/>
        </p:nvSpPr>
        <p:spPr>
          <a:xfrm>
            <a:off x="1287905" y="1609854"/>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3.Konflikthantering
</a:t>
            </a:r>
          </a:p>
        </p:txBody>
      </p:sp>
      <p:sp>
        <p:nvSpPr>
          <p:cNvPr id="10" name="CuadroTexto 2">
            <a:extLst>
              <a:ext uri="{FF2B5EF4-FFF2-40B4-BE49-F238E27FC236}">
                <a16:creationId xmlns:a16="http://schemas.microsoft.com/office/drawing/2014/main" id="{AEC4CFAB-699A-0E55-A654-08F08A44FF49}"/>
              </a:ext>
            </a:extLst>
          </p:cNvPr>
          <p:cNvSpPr txBox="1"/>
          <p:nvPr/>
        </p:nvSpPr>
        <p:spPr>
          <a:xfrm>
            <a:off x="1295400" y="2304000"/>
            <a:ext cx="15840000" cy="523220"/>
          </a:xfrm>
          <a:prstGeom prst="rect">
            <a:avLst/>
          </a:prstGeom>
          <a:noFill/>
        </p:spPr>
        <p:txBody>
          <a:bodyPr wrap="square" rtlCol="0">
            <a:noAutofit/>
          </a:bodyPr>
          <a:lstStyle/>
          <a:p>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3.2 Harvard-</a:t>
            </a:r>
            <a:r>
              <a:rPr lang="en-US" sz="2800" b="1" dirty="0" err="1">
                <a:solidFill>
                  <a:srgbClr val="AED633"/>
                </a:solidFill>
                <a:latin typeface="Helvetica Neue" panose="020B0604020202020204"/>
                <a:ea typeface="Microsoft Sans Serif" panose="020B0604020202020204" pitchFamily="34" charset="0"/>
                <a:cs typeface="Microsoft Sans Serif" panose="020B0604020202020204" pitchFamily="34" charset="0"/>
              </a:rPr>
              <a:t>modellen</a:t>
            </a:r>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
</a:t>
            </a:r>
          </a:p>
        </p:txBody>
      </p:sp>
      <p:grpSp>
        <p:nvGrpSpPr>
          <p:cNvPr id="12" name="Gruppieren 11">
            <a:extLst>
              <a:ext uri="{FF2B5EF4-FFF2-40B4-BE49-F238E27FC236}">
                <a16:creationId xmlns:a16="http://schemas.microsoft.com/office/drawing/2014/main" id="{22019E3D-4736-42A5-FE54-A19921A50632}"/>
              </a:ext>
            </a:extLst>
          </p:cNvPr>
          <p:cNvGrpSpPr/>
          <p:nvPr/>
        </p:nvGrpSpPr>
        <p:grpSpPr>
          <a:xfrm>
            <a:off x="1600200" y="4500000"/>
            <a:ext cx="7147798" cy="1188000"/>
            <a:chOff x="-55516" y="10922"/>
            <a:chExt cx="7120940" cy="1440002"/>
          </a:xfrm>
          <a:scene3d>
            <a:camera prst="orthographicFront"/>
            <a:lightRig rig="flat" dir="t"/>
          </a:scene3d>
        </p:grpSpPr>
        <p:sp>
          <p:nvSpPr>
            <p:cNvPr id="22" name="Rechteck 21">
              <a:extLst>
                <a:ext uri="{FF2B5EF4-FFF2-40B4-BE49-F238E27FC236}">
                  <a16:creationId xmlns:a16="http://schemas.microsoft.com/office/drawing/2014/main" id="{19F027FF-0DED-1831-976C-C30271F70425}"/>
                </a:ext>
              </a:extLst>
            </p:cNvPr>
            <p:cNvSpPr/>
            <p:nvPr/>
          </p:nvSpPr>
          <p:spPr>
            <a:xfrm>
              <a:off x="73" y="10922"/>
              <a:ext cx="7065351" cy="1440002"/>
            </a:xfrm>
            <a:prstGeom prst="rect">
              <a:avLst/>
            </a:prstGeom>
            <a:solidFill>
              <a:srgbClr val="4D94B7"/>
            </a:solidFill>
            <a:sp3d prstMaterial="plastic">
              <a:bevelT w="120900" h="88900"/>
              <a:bevelB w="88900" h="31750" prst="angle"/>
            </a:sp3d>
          </p:spPr>
          <p:style>
            <a:lnRef idx="1">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de-DE"/>
            </a:p>
          </p:txBody>
        </p:sp>
        <p:sp>
          <p:nvSpPr>
            <p:cNvPr id="23" name="Textfeld 22">
              <a:extLst>
                <a:ext uri="{FF2B5EF4-FFF2-40B4-BE49-F238E27FC236}">
                  <a16:creationId xmlns:a16="http://schemas.microsoft.com/office/drawing/2014/main" id="{2ECDED5F-469D-51AF-DCF1-C904E74505D5}"/>
                </a:ext>
              </a:extLst>
            </p:cNvPr>
            <p:cNvSpPr txBox="1"/>
            <p:nvPr/>
          </p:nvSpPr>
          <p:spPr>
            <a:xfrm>
              <a:off x="-55516" y="10922"/>
              <a:ext cx="7065351" cy="14400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dirty="0" err="1">
                  <a:latin typeface="Helvetica Neue" panose="020B0604020202020204"/>
                  <a:ea typeface="Microsoft Sans Serif" panose="020B0604020202020204" pitchFamily="34" charset="0"/>
                  <a:cs typeface="Microsoft Sans Serif" panose="020B0604020202020204" pitchFamily="34" charset="0"/>
                </a:rPr>
                <a:t>Behandla</a:t>
              </a:r>
              <a:r>
                <a:rPr lang="en-US" sz="2400" b="1" dirty="0">
                  <a:latin typeface="Helvetica Neue" panose="020B0604020202020204"/>
                  <a:ea typeface="Microsoft Sans Serif" panose="020B0604020202020204" pitchFamily="34" charset="0"/>
                  <a:cs typeface="Microsoft Sans Serif" panose="020B0604020202020204" pitchFamily="34" charset="0"/>
                </a:rPr>
                <a:t> </a:t>
              </a:r>
              <a:r>
                <a:rPr lang="en-US" sz="2400" b="1" dirty="0" err="1">
                  <a:latin typeface="Helvetica Neue" panose="020B0604020202020204"/>
                  <a:ea typeface="Microsoft Sans Serif" panose="020B0604020202020204" pitchFamily="34" charset="0"/>
                  <a:cs typeface="Microsoft Sans Serif" panose="020B0604020202020204" pitchFamily="34" charset="0"/>
                </a:rPr>
                <a:t>intressen</a:t>
              </a:r>
              <a:r>
                <a:rPr lang="en-US" sz="2400" b="1" dirty="0">
                  <a:latin typeface="Helvetica Neue" panose="020B0604020202020204"/>
                  <a:ea typeface="Microsoft Sans Serif" panose="020B0604020202020204" pitchFamily="34" charset="0"/>
                  <a:cs typeface="Microsoft Sans Serif" panose="020B0604020202020204" pitchFamily="34" charset="0"/>
                </a:rPr>
                <a:t> - </a:t>
              </a:r>
              <a:r>
                <a:rPr lang="en-US" sz="2400" b="1" dirty="0" err="1">
                  <a:latin typeface="Helvetica Neue" panose="020B0604020202020204"/>
                  <a:ea typeface="Microsoft Sans Serif" panose="020B0604020202020204" pitchFamily="34" charset="0"/>
                  <a:cs typeface="Microsoft Sans Serif" panose="020B0604020202020204" pitchFamily="34" charset="0"/>
                </a:rPr>
                <a:t>inte</a:t>
              </a:r>
              <a:r>
                <a:rPr lang="en-US" sz="2400" b="1" dirty="0">
                  <a:latin typeface="Helvetica Neue" panose="020B0604020202020204"/>
                  <a:ea typeface="Microsoft Sans Serif" panose="020B0604020202020204" pitchFamily="34" charset="0"/>
                  <a:cs typeface="Microsoft Sans Serif" panose="020B0604020202020204" pitchFamily="34" charset="0"/>
                </a:rPr>
                <a:t> positioner!</a:t>
              </a:r>
              <a:endParaRPr lang="en-US" sz="2400" b="1" kern="1200" dirty="0">
                <a:latin typeface="Helvetica Neue" panose="020B0604020202020204"/>
                <a:ea typeface="Microsoft Sans Serif" panose="020B0604020202020204" pitchFamily="34" charset="0"/>
                <a:cs typeface="Microsoft Sans Serif" panose="020B0604020202020204" pitchFamily="34" charset="0"/>
              </a:endParaRPr>
            </a:p>
          </p:txBody>
        </p:sp>
      </p:grpSp>
      <p:grpSp>
        <p:nvGrpSpPr>
          <p:cNvPr id="13" name="Gruppieren 12">
            <a:extLst>
              <a:ext uri="{FF2B5EF4-FFF2-40B4-BE49-F238E27FC236}">
                <a16:creationId xmlns:a16="http://schemas.microsoft.com/office/drawing/2014/main" id="{2D4B482D-0084-2CA9-EA56-3FA7F1D524B0}"/>
              </a:ext>
            </a:extLst>
          </p:cNvPr>
          <p:cNvGrpSpPr/>
          <p:nvPr/>
        </p:nvGrpSpPr>
        <p:grpSpPr>
          <a:xfrm>
            <a:off x="1655999" y="5580000"/>
            <a:ext cx="7092000" cy="3276000"/>
            <a:chOff x="0" y="1447447"/>
            <a:chExt cx="7065351" cy="2613239"/>
          </a:xfrm>
          <a:scene3d>
            <a:camera prst="orthographicFront"/>
            <a:lightRig rig="flat" dir="t"/>
          </a:scene3d>
        </p:grpSpPr>
        <p:sp>
          <p:nvSpPr>
            <p:cNvPr id="20" name="Rechteck 19">
              <a:extLst>
                <a:ext uri="{FF2B5EF4-FFF2-40B4-BE49-F238E27FC236}">
                  <a16:creationId xmlns:a16="http://schemas.microsoft.com/office/drawing/2014/main" id="{57FD59AD-8095-10A0-9834-FDC72C2B5309}"/>
                </a:ext>
              </a:extLst>
            </p:cNvPr>
            <p:cNvSpPr/>
            <p:nvPr/>
          </p:nvSpPr>
          <p:spPr>
            <a:xfrm>
              <a:off x="0" y="1447447"/>
              <a:ext cx="7065351" cy="2613239"/>
            </a:xfrm>
            <a:prstGeom prst="rect">
              <a:avLst/>
            </a:prstGeom>
            <a:gradFill flip="none" rotWithShape="0">
              <a:gsLst>
                <a:gs pos="0">
                  <a:srgbClr val="4D94B7">
                    <a:tint val="66000"/>
                    <a:satMod val="160000"/>
                  </a:srgbClr>
                </a:gs>
                <a:gs pos="50000">
                  <a:srgbClr val="4D94B7">
                    <a:tint val="44500"/>
                    <a:satMod val="160000"/>
                  </a:srgbClr>
                </a:gs>
                <a:gs pos="100000">
                  <a:srgbClr val="4D94B7">
                    <a:tint val="23500"/>
                    <a:satMod val="160000"/>
                  </a:srgbClr>
                </a:gs>
              </a:gsLst>
              <a:path path="circle">
                <a:fillToRect t="100000" r="100000"/>
              </a:path>
              <a:tileRect l="-100000" b="-100000"/>
            </a:gradFill>
            <a:sp3d extrusionH="12700" prstMaterial="plastic">
              <a:bevelT w="50800" h="50800"/>
            </a:sp3d>
          </p:spPr>
          <p:style>
            <a:lnRef idx="1">
              <a:schemeClr val="accent1">
                <a:alpha val="90000"/>
                <a:tint val="40000"/>
                <a:hueOff val="0"/>
                <a:satOff val="0"/>
                <a:lumOff val="0"/>
                <a:alphaOff val="0"/>
              </a:schemeClr>
            </a:lnRef>
            <a:fillRef idx="1">
              <a:scrgbClr r="0" g="0" b="0"/>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21" name="Textfeld 20">
              <a:extLst>
                <a:ext uri="{FF2B5EF4-FFF2-40B4-BE49-F238E27FC236}">
                  <a16:creationId xmlns:a16="http://schemas.microsoft.com/office/drawing/2014/main" id="{486F1F8C-EB1E-6B6B-324C-3703FBA34A94}"/>
                </a:ext>
              </a:extLst>
            </p:cNvPr>
            <p:cNvSpPr txBox="1"/>
            <p:nvPr/>
          </p:nvSpPr>
          <p:spPr>
            <a:xfrm>
              <a:off x="0" y="1447447"/>
              <a:ext cx="7065351" cy="2613239"/>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pPr marL="177800" lvl="1" defTabSz="977900">
                <a:spcBef>
                  <a:spcPct val="0"/>
                </a:spcBef>
              </a:pPr>
              <a:r>
                <a:rPr lang="sv-SE" sz="2200" dirty="0">
                  <a:latin typeface="Helvetica Neue" panose="020B0604020202020204"/>
                  <a:ea typeface="Microsoft Sans Serif" panose="020B0604020202020204" pitchFamily="34" charset="0"/>
                  <a:cs typeface="Microsoft Sans Serif" panose="020B0604020202020204" pitchFamily="34" charset="0"/>
                </a:rPr>
                <a:t>För att uppnå ett rimligt resultat i en förhandling som tillfredsställer båda parter är det viktigt att förena båda förhandlingsparternas intressen. Det är därför nödvändigt att prata om respektive intressen så att de kan beaktas av den andra parten. Positionerna är däremot ofta svårare att få till samma nämnare och styrs därför av intressena.
</a:t>
              </a:r>
              <a:endParaRPr lang="en-US" sz="2200" kern="1200" dirty="0">
                <a:latin typeface="Helvetica Neue" panose="020B0604020202020204"/>
                <a:ea typeface="Microsoft Sans Serif" panose="020B0604020202020204" pitchFamily="34" charset="0"/>
                <a:cs typeface="Microsoft Sans Serif" panose="020B0604020202020204" pitchFamily="34" charset="0"/>
              </a:endParaRPr>
            </a:p>
          </p:txBody>
        </p:sp>
      </p:grpSp>
      <p:grpSp>
        <p:nvGrpSpPr>
          <p:cNvPr id="14" name="Gruppieren 13">
            <a:extLst>
              <a:ext uri="{FF2B5EF4-FFF2-40B4-BE49-F238E27FC236}">
                <a16:creationId xmlns:a16="http://schemas.microsoft.com/office/drawing/2014/main" id="{5C681A3B-D5E4-FD41-5C93-519ACE9CA072}"/>
              </a:ext>
            </a:extLst>
          </p:cNvPr>
          <p:cNvGrpSpPr/>
          <p:nvPr/>
        </p:nvGrpSpPr>
        <p:grpSpPr>
          <a:xfrm>
            <a:off x="9576000" y="4500000"/>
            <a:ext cx="7092000" cy="1188000"/>
            <a:chOff x="8054574" y="21605"/>
            <a:chExt cx="7065351" cy="1406557"/>
          </a:xfrm>
          <a:scene3d>
            <a:camera prst="orthographicFront"/>
            <a:lightRig rig="flat" dir="t"/>
          </a:scene3d>
        </p:grpSpPr>
        <p:sp>
          <p:nvSpPr>
            <p:cNvPr id="18" name="Rechteck 17">
              <a:extLst>
                <a:ext uri="{FF2B5EF4-FFF2-40B4-BE49-F238E27FC236}">
                  <a16:creationId xmlns:a16="http://schemas.microsoft.com/office/drawing/2014/main" id="{E478CBA6-80B9-57BD-D333-67E029A96038}"/>
                </a:ext>
              </a:extLst>
            </p:cNvPr>
            <p:cNvSpPr/>
            <p:nvPr/>
          </p:nvSpPr>
          <p:spPr>
            <a:xfrm>
              <a:off x="8054574" y="21605"/>
              <a:ext cx="7065351" cy="1406557"/>
            </a:xfrm>
            <a:prstGeom prst="rect">
              <a:avLst/>
            </a:prstGeom>
            <a:solidFill>
              <a:srgbClr val="4D94B7"/>
            </a:solidFill>
            <a:sp3d prstMaterial="plastic">
              <a:bevelT w="120900" h="88900"/>
              <a:bevelB w="88900" h="31750" prst="angle"/>
            </a:sp3d>
          </p:spPr>
          <p:style>
            <a:lnRef idx="1">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de-DE"/>
            </a:p>
          </p:txBody>
        </p:sp>
        <p:sp>
          <p:nvSpPr>
            <p:cNvPr id="19" name="Textfeld 18">
              <a:extLst>
                <a:ext uri="{FF2B5EF4-FFF2-40B4-BE49-F238E27FC236}">
                  <a16:creationId xmlns:a16="http://schemas.microsoft.com/office/drawing/2014/main" id="{CC4B8362-FF39-C9A5-1A44-1E042D71E545}"/>
                </a:ext>
              </a:extLst>
            </p:cNvPr>
            <p:cNvSpPr txBox="1"/>
            <p:nvPr/>
          </p:nvSpPr>
          <p:spPr>
            <a:xfrm>
              <a:off x="8054574" y="21605"/>
              <a:ext cx="7065351" cy="140655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sv-SE" sz="2400" b="1" dirty="0">
                  <a:latin typeface="Helvetica Neue" panose="020B0604020202020204"/>
                  <a:ea typeface="Microsoft Sans Serif" panose="020B0604020202020204" pitchFamily="34" charset="0"/>
                  <a:cs typeface="Microsoft Sans Serif" panose="020B0604020202020204" pitchFamily="34" charset="0"/>
                </a:rPr>
                <a:t>Uppnå ett rättvist och neutralt resultat för båda sidor!</a:t>
              </a:r>
              <a:endParaRPr lang="en-US" sz="2400" b="1" kern="1200" dirty="0">
                <a:latin typeface="Helvetica Neue" panose="020B0604020202020204"/>
                <a:ea typeface="Microsoft Sans Serif" panose="020B0604020202020204" pitchFamily="34" charset="0"/>
                <a:cs typeface="Microsoft Sans Serif" panose="020B0604020202020204" pitchFamily="34" charset="0"/>
              </a:endParaRPr>
            </a:p>
          </p:txBody>
        </p:sp>
      </p:grpSp>
      <p:grpSp>
        <p:nvGrpSpPr>
          <p:cNvPr id="15" name="Gruppieren 14">
            <a:extLst>
              <a:ext uri="{FF2B5EF4-FFF2-40B4-BE49-F238E27FC236}">
                <a16:creationId xmlns:a16="http://schemas.microsoft.com/office/drawing/2014/main" id="{FD2F4B6F-E6FC-8C06-F5B9-D860F42CE580}"/>
              </a:ext>
            </a:extLst>
          </p:cNvPr>
          <p:cNvGrpSpPr/>
          <p:nvPr/>
        </p:nvGrpSpPr>
        <p:grpSpPr>
          <a:xfrm>
            <a:off x="9576000" y="5580000"/>
            <a:ext cx="7092000" cy="3276000"/>
            <a:chOff x="8054574" y="1425841"/>
            <a:chExt cx="7065351" cy="2613239"/>
          </a:xfrm>
          <a:scene3d>
            <a:camera prst="orthographicFront"/>
            <a:lightRig rig="flat" dir="t"/>
          </a:scene3d>
        </p:grpSpPr>
        <p:sp>
          <p:nvSpPr>
            <p:cNvPr id="16" name="Rechteck 15">
              <a:extLst>
                <a:ext uri="{FF2B5EF4-FFF2-40B4-BE49-F238E27FC236}">
                  <a16:creationId xmlns:a16="http://schemas.microsoft.com/office/drawing/2014/main" id="{9D969C4E-1080-2D88-831A-80297768C2F5}"/>
                </a:ext>
              </a:extLst>
            </p:cNvPr>
            <p:cNvSpPr/>
            <p:nvPr/>
          </p:nvSpPr>
          <p:spPr>
            <a:xfrm>
              <a:off x="8054574" y="1425841"/>
              <a:ext cx="7065351" cy="2613239"/>
            </a:xfrm>
            <a:prstGeom prst="rect">
              <a:avLst/>
            </a:prstGeom>
            <a:gradFill flip="none" rotWithShape="0">
              <a:gsLst>
                <a:gs pos="0">
                  <a:srgbClr val="4D94B7">
                    <a:tint val="66000"/>
                    <a:satMod val="160000"/>
                  </a:srgbClr>
                </a:gs>
                <a:gs pos="50000">
                  <a:srgbClr val="4D94B7">
                    <a:tint val="44500"/>
                    <a:satMod val="160000"/>
                  </a:srgbClr>
                </a:gs>
                <a:gs pos="100000">
                  <a:srgbClr val="4D94B7">
                    <a:tint val="23500"/>
                    <a:satMod val="160000"/>
                  </a:srgbClr>
                </a:gs>
              </a:gsLst>
              <a:path path="circle">
                <a:fillToRect l="100000" t="100000"/>
              </a:path>
              <a:tileRect r="-100000" b="-100000"/>
            </a:gradFill>
            <a:sp3d extrusionH="12700" prstMaterial="plastic">
              <a:bevelT w="50800" h="50800"/>
            </a:sp3d>
          </p:spPr>
          <p:style>
            <a:lnRef idx="1">
              <a:schemeClr val="accent1">
                <a:alpha val="90000"/>
                <a:tint val="40000"/>
                <a:hueOff val="0"/>
                <a:satOff val="0"/>
                <a:lumOff val="0"/>
                <a:alphaOff val="0"/>
              </a:schemeClr>
            </a:lnRef>
            <a:fillRef idx="1">
              <a:scrgbClr r="0" g="0" b="0"/>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17" name="Textfeld 16">
              <a:extLst>
                <a:ext uri="{FF2B5EF4-FFF2-40B4-BE49-F238E27FC236}">
                  <a16:creationId xmlns:a16="http://schemas.microsoft.com/office/drawing/2014/main" id="{E2C60BFB-7537-A09A-8D08-564F3A34AD3F}"/>
                </a:ext>
              </a:extLst>
            </p:cNvPr>
            <p:cNvSpPr txBox="1"/>
            <p:nvPr/>
          </p:nvSpPr>
          <p:spPr>
            <a:xfrm>
              <a:off x="8054574" y="1425841"/>
              <a:ext cx="7065351" cy="2613239"/>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pPr marL="177800" lvl="1" defTabSz="977900">
                <a:spcBef>
                  <a:spcPct val="0"/>
                </a:spcBef>
              </a:pPr>
              <a:r>
                <a:rPr lang="sv-SE" sz="2200" dirty="0">
                  <a:latin typeface="Helvetica Neue" panose="020B0604020202020204"/>
                  <a:ea typeface="Microsoft Sans Serif" panose="020B0604020202020204" pitchFamily="34" charset="0"/>
                  <a:cs typeface="Microsoft Sans Serif" panose="020B0604020202020204" pitchFamily="34" charset="0"/>
                </a:rPr>
                <a:t>Nu måste du bestämma vilken lösning som bäst representerar dina och din motparts intressen. Inkludera båda positionerna och prata mycket med din förhandlingspartner om vad han eller hon tycker är ett rättvist och acceptabelt resultat. Men var också öppen för kritik. I slutändan bör det slutliga beslutet baseras på objektiva kriterier och förhandlingar. Glöm inte att beslutet under alla omständigheter måste vara praktiskt genomförbart.
</a:t>
              </a:r>
              <a:endParaRPr lang="en-US" sz="2200" kern="1200" dirty="0">
                <a:latin typeface="Helvetica Neue" panose="020B0604020202020204"/>
                <a:ea typeface="Microsoft Sans Serif" panose="020B0604020202020204" pitchFamily="34" charset="0"/>
                <a:cs typeface="Microsoft Sans Serif" panose="020B0604020202020204" pitchFamily="34" charset="0"/>
              </a:endParaRPr>
            </a:p>
          </p:txBody>
        </p:sp>
      </p:grpSp>
      <p:pic>
        <p:nvPicPr>
          <p:cNvPr id="8" name="Grafik 7">
            <a:extLst>
              <a:ext uri="{FF2B5EF4-FFF2-40B4-BE49-F238E27FC236}">
                <a16:creationId xmlns:a16="http://schemas.microsoft.com/office/drawing/2014/main" id="{B32253F1-6A23-8295-E73E-25292796171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296000" y="4104000"/>
            <a:ext cx="915760" cy="1079999"/>
          </a:xfrm>
          <a:prstGeom prst="rect">
            <a:avLst/>
          </a:prstGeom>
          <a:ln>
            <a:solidFill>
              <a:srgbClr val="4D94B7"/>
            </a:solidFill>
          </a:ln>
        </p:spPr>
      </p:pic>
      <p:pic>
        <p:nvPicPr>
          <p:cNvPr id="11" name="Grafik 10">
            <a:extLst>
              <a:ext uri="{FF2B5EF4-FFF2-40B4-BE49-F238E27FC236}">
                <a16:creationId xmlns:a16="http://schemas.microsoft.com/office/drawing/2014/main" id="{324B57C4-9BD2-6AEF-B8D0-7E5BC3AC192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072000" y="4104000"/>
            <a:ext cx="913655" cy="1080000"/>
          </a:xfrm>
          <a:prstGeom prst="rect">
            <a:avLst/>
          </a:prstGeom>
          <a:ln>
            <a:solidFill>
              <a:srgbClr val="4D94B7"/>
            </a:solidFill>
          </a:ln>
        </p:spPr>
      </p:pic>
    </p:spTree>
    <p:extLst>
      <p:ext uri="{BB962C8B-B14F-4D97-AF65-F5344CB8AC3E}">
        <p14:creationId xmlns:p14="http://schemas.microsoft.com/office/powerpoint/2010/main" val="13206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236;p27">
            <a:extLst>
              <a:ext uri="{FF2B5EF4-FFF2-40B4-BE49-F238E27FC236}">
                <a16:creationId xmlns:a16="http://schemas.microsoft.com/office/drawing/2014/main" id="{665C0A7C-6B57-9A6F-E982-5807F2F19585}"/>
              </a:ext>
            </a:extLst>
          </p:cNvPr>
          <p:cNvSpPr txBox="1"/>
          <p:nvPr/>
        </p:nvSpPr>
        <p:spPr>
          <a:xfrm>
            <a:off x="1848268" y="4449710"/>
            <a:ext cx="3240000" cy="4140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lvl="0" algn="ctr"/>
            <a:r>
              <a:rPr lang="en-US" sz="2400"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rPr>
              <a:t>Steg </a:t>
            </a:r>
            <a:r>
              <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rPr>
              <a:t>1:</a:t>
            </a: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marL="0" marR="0" lvl="0" indent="0" algn="ctr" rtl="0">
              <a:lnSpc>
                <a:spcPct val="100000"/>
              </a:lnSpc>
              <a:spcBef>
                <a:spcPts val="0"/>
              </a:spcBef>
              <a:spcAft>
                <a:spcPts val="0"/>
              </a:spcAft>
              <a:buNone/>
            </a:pPr>
            <a:endParaRPr lang="en-US" sz="240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lvl="0" algn="ctr"/>
            <a:r>
              <a:rPr lang="sv-SE" sz="2400"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Dela upp laget i par och be dem bestämma vem som är "A" och vem som är "B" för denna nästa övning.
</a:t>
            </a:r>
            <a:endParaRPr lang="en-US" sz="24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15" name="Google Shape;236;p27">
            <a:extLst>
              <a:ext uri="{FF2B5EF4-FFF2-40B4-BE49-F238E27FC236}">
                <a16:creationId xmlns:a16="http://schemas.microsoft.com/office/drawing/2014/main" id="{235EEC74-A95D-F3DA-FDF4-4C4017F52CD6}"/>
              </a:ext>
            </a:extLst>
          </p:cNvPr>
          <p:cNvSpPr txBox="1"/>
          <p:nvPr/>
        </p:nvSpPr>
        <p:spPr>
          <a:xfrm>
            <a:off x="5600700" y="4449710"/>
            <a:ext cx="3240000" cy="4140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lvl="0" algn="ctr"/>
            <a:r>
              <a:rPr lang="en-US" sz="2400"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rPr>
              <a:t>Steg </a:t>
            </a:r>
            <a:r>
              <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rPr>
              <a:t>2:</a:t>
            </a: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marL="0" marR="0" lvl="0" indent="0" algn="ctr" rtl="0">
              <a:lnSpc>
                <a:spcPct val="100000"/>
              </a:lnSpc>
              <a:spcBef>
                <a:spcPts val="0"/>
              </a:spcBef>
              <a:spcAft>
                <a:spcPts val="0"/>
              </a:spcAft>
              <a:buNone/>
            </a:pPr>
            <a:endPar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lvl="0" algn="ctr"/>
            <a:r>
              <a:rPr lang="sv-SE" sz="2400" dirty="0">
                <a:solidFill>
                  <a:srgbClr val="4D94B7"/>
                </a:solidFill>
                <a:latin typeface="Helvetica Neue" panose="020B0604020202020204"/>
                <a:ea typeface="Microsoft Sans Serif" panose="020B0604020202020204" pitchFamily="34" charset="0"/>
                <a:cs typeface="Microsoft Sans Serif" panose="020B0604020202020204" pitchFamily="34" charset="0"/>
                <a:sym typeface="Helvetica Neue"/>
              </a:rPr>
              <a:t>Välj ett ämne som är kontroversiellt till sin natur. 
Tänk på några relevanta ämnen när du använder den här övningen.
</a:t>
            </a:r>
            <a:endParaRPr lang="en-US" sz="2400" dirty="0">
              <a:solidFill>
                <a:srgbClr val="4D94B7"/>
              </a:solidFill>
              <a:latin typeface="Helvetica Neue" panose="020B0604020202020204"/>
              <a:ea typeface="Microsoft Sans Serif" panose="020B0604020202020204" pitchFamily="34" charset="0"/>
              <a:cs typeface="Microsoft Sans Serif" panose="020B0604020202020204" pitchFamily="34" charset="0"/>
            </a:endParaRPr>
          </a:p>
        </p:txBody>
      </p:sp>
      <p:sp>
        <p:nvSpPr>
          <p:cNvPr id="16" name="Google Shape;236;p27">
            <a:extLst>
              <a:ext uri="{FF2B5EF4-FFF2-40B4-BE49-F238E27FC236}">
                <a16:creationId xmlns:a16="http://schemas.microsoft.com/office/drawing/2014/main" id="{6FBF8CF5-731A-2794-7317-62644BD828A9}"/>
              </a:ext>
            </a:extLst>
          </p:cNvPr>
          <p:cNvSpPr txBox="1"/>
          <p:nvPr/>
        </p:nvSpPr>
        <p:spPr>
          <a:xfrm>
            <a:off x="13105564" y="4449710"/>
            <a:ext cx="3240000" cy="4140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lvl="0" algn="ctr"/>
            <a:r>
              <a:rPr lang="en-US" sz="2400"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rPr>
              <a:t>Steg </a:t>
            </a:r>
            <a:r>
              <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rPr>
              <a:t>4:</a:t>
            </a: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marL="0" marR="0" lvl="0" indent="0" algn="ctr" rtl="0">
              <a:lnSpc>
                <a:spcPct val="100000"/>
              </a:lnSpc>
              <a:spcBef>
                <a:spcPts val="0"/>
              </a:spcBef>
              <a:spcAft>
                <a:spcPts val="0"/>
              </a:spcAft>
              <a:buNone/>
            </a:pPr>
            <a:endPar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lvl="0" algn="ctr"/>
            <a:r>
              <a:rPr lang="sv-SE" sz="2400" dirty="0">
                <a:solidFill>
                  <a:srgbClr val="4D94B7"/>
                </a:solidFill>
                <a:latin typeface="Helvetica Neue" panose="020B0604020202020204"/>
                <a:ea typeface="Microsoft Sans Serif" panose="020B0604020202020204" pitchFamily="34" charset="0"/>
                <a:cs typeface="Microsoft Sans Serif" panose="020B0604020202020204" pitchFamily="34" charset="0"/>
                <a:sym typeface="Helvetica Neue"/>
              </a:rPr>
              <a:t>Efter de 5 minuterna frågar du följande:
</a:t>
            </a:r>
            <a:endParaRPr lang="en-US" sz="2400" b="0" i="0" u="none" strike="noStrike" cap="none" dirty="0">
              <a:solidFill>
                <a:srgbClr val="4D94B7"/>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lvl="0" algn="ctr"/>
            <a:r>
              <a:rPr lang="en-US" sz="2400" b="0" i="0" u="none" strike="noStrike" cap="none" dirty="0">
                <a:solidFill>
                  <a:srgbClr val="4D94B7"/>
                </a:solidFill>
                <a:latin typeface="Helvetica Neue" panose="020B0604020202020204"/>
                <a:ea typeface="Microsoft Sans Serif" panose="020B0604020202020204" pitchFamily="34" charset="0"/>
                <a:cs typeface="Microsoft Sans Serif" panose="020B0604020202020204" pitchFamily="34" charset="0"/>
                <a:sym typeface="Helvetica Neue"/>
              </a:rPr>
              <a:t>    </a:t>
            </a:r>
            <a:r>
              <a:rPr lang="sv-SE" sz="2400" dirty="0">
                <a:solidFill>
                  <a:srgbClr val="4D94B7"/>
                </a:solidFill>
                <a:latin typeface="Helvetica Neue" panose="020B0604020202020204"/>
                <a:ea typeface="Microsoft Sans Serif" panose="020B0604020202020204" pitchFamily="34" charset="0"/>
                <a:cs typeface="Microsoft Sans Serif" panose="020B0604020202020204" pitchFamily="34" charset="0"/>
                <a:sym typeface="Helvetica Neue"/>
              </a:rPr>
              <a:t>Hur hittade alla det?
    Några lärdomar?
    Hur kändes det?
</a:t>
            </a:r>
            <a:endParaRPr lang="en-US" sz="2400" dirty="0">
              <a:solidFill>
                <a:srgbClr val="4D94B7"/>
              </a:solidFill>
              <a:latin typeface="Helvetica Neue" panose="020B0604020202020204"/>
              <a:ea typeface="Microsoft Sans Serif" panose="020B0604020202020204" pitchFamily="34" charset="0"/>
              <a:cs typeface="Microsoft Sans Serif" panose="020B0604020202020204" pitchFamily="34" charset="0"/>
            </a:endParaRPr>
          </a:p>
        </p:txBody>
      </p:sp>
      <p:sp>
        <p:nvSpPr>
          <p:cNvPr id="20" name="Google Shape;236;p27">
            <a:extLst>
              <a:ext uri="{FF2B5EF4-FFF2-40B4-BE49-F238E27FC236}">
                <a16:creationId xmlns:a16="http://schemas.microsoft.com/office/drawing/2014/main" id="{8446B251-C38B-B1A1-0A81-EF4A2828324A}"/>
              </a:ext>
            </a:extLst>
          </p:cNvPr>
          <p:cNvSpPr txBox="1"/>
          <p:nvPr/>
        </p:nvSpPr>
        <p:spPr>
          <a:xfrm>
            <a:off x="9353132" y="4449710"/>
            <a:ext cx="3240000" cy="4140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lvl="0" algn="ctr"/>
            <a:r>
              <a:rPr lang="en-US" sz="2400"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rPr>
              <a:t>Steg </a:t>
            </a:r>
            <a:r>
              <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rPr>
              <a:t>3:</a:t>
            </a: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marL="0" marR="0" lvl="0" indent="0" algn="ctr" rtl="0">
              <a:lnSpc>
                <a:spcPct val="100000"/>
              </a:lnSpc>
              <a:spcBef>
                <a:spcPts val="0"/>
              </a:spcBef>
              <a:spcAft>
                <a:spcPts val="0"/>
              </a:spcAft>
              <a:buNone/>
            </a:pPr>
            <a:endPar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lvl="0" algn="ctr"/>
            <a:r>
              <a:rPr lang="sv-SE" sz="2400"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Varje par har 5 minuter på sig att vinna argumentet. Person A kommer att argumentera för motionen. Person B kommer att argumentera mot det.
</a:t>
            </a:r>
            <a:endParaRPr lang="en-US" sz="24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26" name="Denkblase: wolkenförmig 25">
            <a:extLst>
              <a:ext uri="{FF2B5EF4-FFF2-40B4-BE49-F238E27FC236}">
                <a16:creationId xmlns:a16="http://schemas.microsoft.com/office/drawing/2014/main" id="{9A4E508F-1550-5A69-02C0-23E528A3C366}"/>
              </a:ext>
            </a:extLst>
          </p:cNvPr>
          <p:cNvSpPr/>
          <p:nvPr/>
        </p:nvSpPr>
        <p:spPr>
          <a:xfrm rot="21064670">
            <a:off x="6754836" y="2810711"/>
            <a:ext cx="4538679" cy="1534241"/>
          </a:xfrm>
          <a:prstGeom prst="cloudCallout">
            <a:avLst>
              <a:gd name="adj1" fmla="val -4570"/>
              <a:gd name="adj2" fmla="val 71461"/>
            </a:avLst>
          </a:prstGeom>
          <a:solidFill>
            <a:srgbClr val="4D94B7">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r>
              <a:rPr lang="en-US" sz="2200" b="1" dirty="0" err="1">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Exempel</a:t>
            </a:r>
            <a:r>
              <a:rPr lang="en-US" sz="2200" b="1"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a:t>
            </a:r>
            <a:endParaRPr lang="en-US" sz="2200" b="1" i="0" u="none" strike="noStrike" cap="none"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lvl="0" algn="ctr"/>
            <a:r>
              <a:rPr lang="sv-SE" sz="2200"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 Företag bör erbjuda obegränsad semester till alla</a:t>
            </a:r>
            <a:endParaRPr lang="en-US" sz="2200" i="0" u="none" strike="noStrike" cap="none"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endParaRPr>
          </a:p>
        </p:txBody>
      </p:sp>
      <p:sp>
        <p:nvSpPr>
          <p:cNvPr id="27" name="CuadroTexto 3">
            <a:extLst>
              <a:ext uri="{FF2B5EF4-FFF2-40B4-BE49-F238E27FC236}">
                <a16:creationId xmlns:a16="http://schemas.microsoft.com/office/drawing/2014/main" id="{2380C9AA-FD89-706E-57AA-69A6A3C76F9C}"/>
              </a:ext>
            </a:extLst>
          </p:cNvPr>
          <p:cNvSpPr txBox="1"/>
          <p:nvPr/>
        </p:nvSpPr>
        <p:spPr>
          <a:xfrm>
            <a:off x="12646800" y="1415754"/>
            <a:ext cx="4222800" cy="2579656"/>
          </a:xfrm>
          <a:prstGeom prst="foldedCorner">
            <a:avLst/>
          </a:prstGeom>
          <a:solidFill>
            <a:schemeClr val="bg1">
              <a:lumMod val="85000"/>
            </a:schemeClr>
          </a:solidFill>
          <a:ln>
            <a:solidFill>
              <a:schemeClr val="bg1"/>
            </a:solidFill>
          </a:ln>
        </p:spPr>
        <p:txBody>
          <a:bodyPr wrap="square" lIns="180000" tIns="180000" rIns="180000" bIns="180000" rtlCol="0">
            <a:noAutofit/>
          </a:bodyPr>
          <a:lstStyle/>
          <a:p>
            <a:pPr marL="0" marR="0" lvl="0" indent="0" algn="ctr" rtl="0">
              <a:spcBef>
                <a:spcPts val="0"/>
              </a:spcBef>
              <a:spcAft>
                <a:spcPts val="0"/>
              </a:spcAft>
              <a:buNone/>
            </a:pPr>
            <a:r>
              <a:rPr lang="en-US" sz="2200" b="1" dirty="0" err="1">
                <a:solidFill>
                  <a:schemeClr val="dk1"/>
                </a:solidFill>
                <a:latin typeface="Helvetica Neue" panose="020B0604020202020204"/>
                <a:ea typeface="Microsoft Sans Serif" panose="020B0604020202020204" pitchFamily="34" charset="0"/>
                <a:cs typeface="Microsoft Sans Serif" panose="020B0604020202020204" pitchFamily="34" charset="0"/>
                <a:sym typeface="Calibri"/>
              </a:rPr>
              <a:t>Målet</a:t>
            </a:r>
            <a:endParaRPr lang="en-US" sz="2200" b="1" dirty="0">
              <a:solidFill>
                <a:schemeClr val="dk1"/>
              </a:solidFill>
              <a:latin typeface="Helvetica Neue" panose="020B0604020202020204"/>
              <a:ea typeface="Microsoft Sans Serif" panose="020B0604020202020204" pitchFamily="34" charset="0"/>
              <a:cs typeface="Microsoft Sans Serif" panose="020B0604020202020204" pitchFamily="34" charset="0"/>
              <a:sym typeface="Calibri"/>
            </a:endParaRPr>
          </a:p>
          <a:p>
            <a:pPr algn="ctr"/>
            <a:endParaRPr lang="en-US" sz="2200" dirty="0">
              <a:latin typeface="Helvetica Neue" panose="020B0604020202020204"/>
              <a:ea typeface="Microsoft Sans Serif" panose="020B0604020202020204" pitchFamily="34" charset="0"/>
              <a:cs typeface="Microsoft Sans Serif" panose="020B0604020202020204" pitchFamily="34" charset="0"/>
            </a:endParaRPr>
          </a:p>
          <a:p>
            <a:pPr algn="ctr"/>
            <a:r>
              <a:rPr lang="sv-SE" sz="2200" dirty="0">
                <a:latin typeface="Helvetica Neue" panose="020B0604020202020204"/>
                <a:ea typeface="Microsoft Sans Serif" panose="020B0604020202020204" pitchFamily="34" charset="0"/>
                <a:cs typeface="Microsoft Sans Serif" panose="020B0604020202020204" pitchFamily="34" charset="0"/>
              </a:rPr>
              <a:t>Är att få båda parter att fokusera på vad någon säger snarare än att fokusera på att bara "vinna" ett argument.</a:t>
            </a:r>
            <a:endParaRPr lang="en-US" sz="2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5" name="Textfeld 4">
            <a:extLst>
              <a:ext uri="{FF2B5EF4-FFF2-40B4-BE49-F238E27FC236}">
                <a16:creationId xmlns:a16="http://schemas.microsoft.com/office/drawing/2014/main" id="{CCFD7753-D0E9-B89B-E4D0-47C407EDC02D}"/>
              </a:ext>
            </a:extLst>
          </p:cNvPr>
          <p:cNvSpPr txBox="1"/>
          <p:nvPr/>
        </p:nvSpPr>
        <p:spPr>
          <a:xfrm>
            <a:off x="1295400" y="8928000"/>
            <a:ext cx="21336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16</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4" name="CuadroTexto 1">
            <a:extLst>
              <a:ext uri="{FF2B5EF4-FFF2-40B4-BE49-F238E27FC236}">
                <a16:creationId xmlns:a16="http://schemas.microsoft.com/office/drawing/2014/main" id="{7AB212DD-0282-0D8A-0E2B-D05FFE69ACC6}"/>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3.Konflikthantering
</a:t>
            </a:r>
          </a:p>
        </p:txBody>
      </p:sp>
      <p:sp>
        <p:nvSpPr>
          <p:cNvPr id="6" name="CuadroTexto 2">
            <a:extLst>
              <a:ext uri="{FF2B5EF4-FFF2-40B4-BE49-F238E27FC236}">
                <a16:creationId xmlns:a16="http://schemas.microsoft.com/office/drawing/2014/main" id="{B59193A7-2087-76DC-225A-7AB8C41751F4}"/>
              </a:ext>
            </a:extLst>
          </p:cNvPr>
          <p:cNvSpPr txBox="1"/>
          <p:nvPr/>
        </p:nvSpPr>
        <p:spPr>
          <a:xfrm>
            <a:off x="1295400" y="2304000"/>
            <a:ext cx="15840000" cy="523220"/>
          </a:xfrm>
          <a:prstGeom prst="rect">
            <a:avLst/>
          </a:prstGeom>
          <a:noFill/>
        </p:spPr>
        <p:txBody>
          <a:bodyPr wrap="square" rtlCol="0">
            <a:noAutofit/>
          </a:bodyPr>
          <a:lstStyle/>
          <a:p>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3.3 </a:t>
            </a:r>
            <a:r>
              <a:rPr lang="en-US" sz="2800" b="1" dirty="0" err="1">
                <a:solidFill>
                  <a:srgbClr val="AED633"/>
                </a:solidFill>
                <a:latin typeface="Helvetica Neue" panose="020B0604020202020204"/>
                <a:ea typeface="Microsoft Sans Serif" panose="020B0604020202020204" pitchFamily="34" charset="0"/>
                <a:cs typeface="Microsoft Sans Serif" panose="020B0604020202020204" pitchFamily="34" charset="0"/>
              </a:rPr>
              <a:t>Övning</a:t>
            </a:r>
            <a:endPar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endParaRPr>
          </a:p>
        </p:txBody>
      </p:sp>
      <p:pic>
        <p:nvPicPr>
          <p:cNvPr id="7" name="Grafik 6">
            <a:extLst>
              <a:ext uri="{FF2B5EF4-FFF2-40B4-BE49-F238E27FC236}">
                <a16:creationId xmlns:a16="http://schemas.microsoft.com/office/drawing/2014/main" id="{4DE3F0C5-81E7-DFBC-A76C-0B5E8BFA32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9079" y="1154454"/>
            <a:ext cx="1600438" cy="1790700"/>
          </a:xfrm>
          <a:prstGeom prst="rect">
            <a:avLst/>
          </a:prstGeom>
        </p:spPr>
      </p:pic>
    </p:spTree>
    <p:extLst>
      <p:ext uri="{BB962C8B-B14F-4D97-AF65-F5344CB8AC3E}">
        <p14:creationId xmlns:p14="http://schemas.microsoft.com/office/powerpoint/2010/main" val="98418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236;p27">
            <a:extLst>
              <a:ext uri="{FF2B5EF4-FFF2-40B4-BE49-F238E27FC236}">
                <a16:creationId xmlns:a16="http://schemas.microsoft.com/office/drawing/2014/main" id="{665C0A7C-6B57-9A6F-E982-5807F2F19585}"/>
              </a:ext>
            </a:extLst>
          </p:cNvPr>
          <p:cNvSpPr txBox="1"/>
          <p:nvPr/>
        </p:nvSpPr>
        <p:spPr>
          <a:xfrm>
            <a:off x="1848268" y="4449710"/>
            <a:ext cx="4320000" cy="4140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lvl="0" algn="ctr"/>
            <a:r>
              <a:rPr lang="en-US" sz="2400"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rPr>
              <a:t>Steg 5:
</a:t>
            </a:r>
            <a:endParaRPr lang="en-US" sz="240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lvl="0" algn="ctr"/>
            <a:r>
              <a:rPr lang="sv-SE" sz="2400"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Med samma ämne kommer båda parter att ha 5 minuter igen men den här gången får ingen av dem använda ordet ”Men”!
</a:t>
            </a:r>
            <a:endParaRPr lang="en-US" sz="2400" i="0" u="none" strike="noStrike" cap="none"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lvl="0" algn="ctr"/>
            <a:r>
              <a:rPr lang="sv-SE" sz="2400"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Varje par måste hålla en sammanställning av hur många ”men” de använde.</a:t>
            </a:r>
            <a:endParaRPr lang="en-US" sz="2400" i="0" u="none" strike="noStrike" cap="none"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endParaRPr>
          </a:p>
        </p:txBody>
      </p:sp>
      <p:sp>
        <p:nvSpPr>
          <p:cNvPr id="16" name="Google Shape;236;p27">
            <a:extLst>
              <a:ext uri="{FF2B5EF4-FFF2-40B4-BE49-F238E27FC236}">
                <a16:creationId xmlns:a16="http://schemas.microsoft.com/office/drawing/2014/main" id="{6FBF8CF5-731A-2794-7317-62644BD828A9}"/>
              </a:ext>
            </a:extLst>
          </p:cNvPr>
          <p:cNvSpPr txBox="1"/>
          <p:nvPr/>
        </p:nvSpPr>
        <p:spPr>
          <a:xfrm>
            <a:off x="11088000" y="4449710"/>
            <a:ext cx="5724000" cy="4140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lvl="0" algn="ctr"/>
            <a:r>
              <a:rPr lang="en-US" sz="2400"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rPr>
              <a:t>Steg 7:
</a:t>
            </a:r>
            <a:endPar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lvl="0" algn="ctr"/>
            <a:r>
              <a:rPr lang="en-US" sz="2400" dirty="0" err="1">
                <a:latin typeface="Helvetica Neue" panose="020B0604020202020204"/>
                <a:ea typeface="Microsoft Sans Serif" panose="020B0604020202020204" pitchFamily="34" charset="0"/>
                <a:cs typeface="Microsoft Sans Serif" panose="020B0604020202020204" pitchFamily="34" charset="0"/>
                <a:sym typeface="Helvetica Neue"/>
              </a:rPr>
              <a:t>Övergripande</a:t>
            </a:r>
            <a:r>
              <a:rPr lang="en-US" sz="2400" dirty="0">
                <a:latin typeface="Helvetica Neue" panose="020B0604020202020204"/>
                <a:ea typeface="Microsoft Sans Serif" panose="020B0604020202020204" pitchFamily="34" charset="0"/>
                <a:cs typeface="Microsoft Sans Serif" panose="020B0604020202020204" pitchFamily="34" charset="0"/>
                <a:sym typeface="Helvetica Neue"/>
              </a:rPr>
              <a:t> debrief. </a:t>
            </a:r>
            <a:r>
              <a:rPr lang="en-US" sz="2400" dirty="0" err="1">
                <a:latin typeface="Helvetica Neue" panose="020B0604020202020204"/>
                <a:ea typeface="Microsoft Sans Serif" panose="020B0604020202020204" pitchFamily="34" charset="0"/>
                <a:cs typeface="Microsoft Sans Serif" panose="020B0604020202020204" pitchFamily="34" charset="0"/>
                <a:sym typeface="Helvetica Neue"/>
              </a:rPr>
              <a:t>Fråga</a:t>
            </a:r>
            <a:r>
              <a:rPr lang="en-US" sz="2400" dirty="0">
                <a:latin typeface="Helvetica Neue" panose="020B0604020202020204"/>
                <a:ea typeface="Microsoft Sans Serif" panose="020B0604020202020204" pitchFamily="34" charset="0"/>
                <a:cs typeface="Microsoft Sans Serif" panose="020B0604020202020204" pitchFamily="34" charset="0"/>
                <a:sym typeface="Helvetica Neue"/>
              </a:rPr>
              <a:t>...
</a:t>
            </a:r>
            <a:endParaRPr lang="en-US" sz="2400" b="0" i="0" u="none" strike="noStrike" cap="none" dirty="0">
              <a:latin typeface="Helvetica Neue" panose="020B0604020202020204"/>
              <a:ea typeface="Microsoft Sans Serif" panose="020B0604020202020204" pitchFamily="34" charset="0"/>
              <a:cs typeface="Microsoft Sans Serif" panose="020B0604020202020204" pitchFamily="34" charset="0"/>
              <a:sym typeface="Helvetica Neue"/>
            </a:endParaRPr>
          </a:p>
          <a:p>
            <a:pPr lvl="0" algn="ctr"/>
            <a:r>
              <a:rPr lang="sv-SE" sz="2400" dirty="0">
                <a:latin typeface="Helvetica Neue" panose="020B0604020202020204"/>
                <a:ea typeface="Microsoft Sans Serif" panose="020B0604020202020204" pitchFamily="34" charset="0"/>
                <a:cs typeface="Microsoft Sans Serif" panose="020B0604020202020204" pitchFamily="34" charset="0"/>
                <a:sym typeface="Helvetica Neue"/>
              </a:rPr>
              <a:t>Upplevde du att du lyssnade hårdare?
 Upplevde du att du var tvungen att svara på vad den andra personen sa? Turades du om att prata eller hade du ett mer konstruktivt samtal?
Vilket lärande kan du ta med dig?
</a:t>
            </a:r>
            <a:endParaRPr lang="en-US" sz="24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20" name="Google Shape;236;p27">
            <a:extLst>
              <a:ext uri="{FF2B5EF4-FFF2-40B4-BE49-F238E27FC236}">
                <a16:creationId xmlns:a16="http://schemas.microsoft.com/office/drawing/2014/main" id="{8446B251-C38B-B1A1-0A81-EF4A2828324A}"/>
              </a:ext>
            </a:extLst>
          </p:cNvPr>
          <p:cNvSpPr txBox="1"/>
          <p:nvPr/>
        </p:nvSpPr>
        <p:spPr>
          <a:xfrm>
            <a:off x="6876000" y="4449710"/>
            <a:ext cx="3600000" cy="4140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lvl="0" algn="ctr"/>
            <a:r>
              <a:rPr lang="en-US" sz="2400"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rPr>
              <a:t>Steg 6:
</a:t>
            </a:r>
            <a:endPar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lvl="0" algn="ctr"/>
            <a:r>
              <a:rPr lang="sv-SE" sz="2400" dirty="0">
                <a:solidFill>
                  <a:srgbClr val="4D94B7"/>
                </a:solidFill>
                <a:latin typeface="Helvetica Neue" panose="020B0604020202020204"/>
                <a:ea typeface="Microsoft Sans Serif" panose="020B0604020202020204" pitchFamily="34" charset="0"/>
                <a:cs typeface="Microsoft Sans Serif" panose="020B0604020202020204" pitchFamily="34" charset="0"/>
                <a:sym typeface="Helvetica Neue"/>
              </a:rPr>
              <a:t>Återigen kommer båda parter att ha 5 minuter. Ge dem ett annat ämne och olika sidor och den här gången får de inte använda "Men”.
</a:t>
            </a:r>
            <a:r>
              <a:rPr lang="sv-SE" sz="2400" dirty="0" err="1">
                <a:solidFill>
                  <a:srgbClr val="4D94B7"/>
                </a:solidFill>
                <a:latin typeface="Helvetica Neue" panose="020B0604020202020204"/>
                <a:ea typeface="Microsoft Sans Serif" panose="020B0604020202020204" pitchFamily="34" charset="0"/>
                <a:cs typeface="Microsoft Sans Serif" panose="020B0604020202020204" pitchFamily="34" charset="0"/>
                <a:sym typeface="Helvetica Neue"/>
              </a:rPr>
              <a:t>Debrief</a:t>
            </a:r>
            <a:r>
              <a:rPr lang="sv-SE" sz="2400" dirty="0">
                <a:solidFill>
                  <a:srgbClr val="4D94B7"/>
                </a:solidFill>
                <a:latin typeface="Helvetica Neue" panose="020B0604020202020204"/>
                <a:ea typeface="Microsoft Sans Serif" panose="020B0604020202020204" pitchFamily="34" charset="0"/>
                <a:cs typeface="Microsoft Sans Serif" panose="020B0604020202020204" pitchFamily="34" charset="0"/>
                <a:sym typeface="Helvetica Neue"/>
              </a:rPr>
              <a:t> igen.
</a:t>
            </a:r>
            <a:endParaRPr lang="en-US" sz="2400" dirty="0">
              <a:solidFill>
                <a:srgbClr val="4D94B7"/>
              </a:solidFill>
              <a:latin typeface="Helvetica Neue" panose="020B0604020202020204"/>
              <a:ea typeface="Microsoft Sans Serif" panose="020B0604020202020204" pitchFamily="34" charset="0"/>
              <a:cs typeface="Microsoft Sans Serif" panose="020B0604020202020204" pitchFamily="34" charset="0"/>
            </a:endParaRPr>
          </a:p>
        </p:txBody>
      </p:sp>
      <p:sp>
        <p:nvSpPr>
          <p:cNvPr id="27" name="CuadroTexto 3">
            <a:extLst>
              <a:ext uri="{FF2B5EF4-FFF2-40B4-BE49-F238E27FC236}">
                <a16:creationId xmlns:a16="http://schemas.microsoft.com/office/drawing/2014/main" id="{2380C9AA-FD89-706E-57AA-69A6A3C76F9C}"/>
              </a:ext>
            </a:extLst>
          </p:cNvPr>
          <p:cNvSpPr txBox="1"/>
          <p:nvPr/>
        </p:nvSpPr>
        <p:spPr>
          <a:xfrm>
            <a:off x="12645053" y="1415754"/>
            <a:ext cx="4221193" cy="2579656"/>
          </a:xfrm>
          <a:prstGeom prst="foldedCorner">
            <a:avLst/>
          </a:prstGeom>
          <a:solidFill>
            <a:schemeClr val="bg1">
              <a:lumMod val="85000"/>
            </a:schemeClr>
          </a:solidFill>
          <a:ln>
            <a:solidFill>
              <a:schemeClr val="bg1"/>
            </a:solidFill>
          </a:ln>
        </p:spPr>
        <p:txBody>
          <a:bodyPr wrap="square" lIns="180000" tIns="180000" rIns="180000" bIns="180000" rtlCol="0">
            <a:noAutofit/>
          </a:bodyPr>
          <a:lstStyle/>
          <a:p>
            <a:pPr marL="0" marR="0" lvl="0" indent="0" algn="ctr" rtl="0">
              <a:spcBef>
                <a:spcPts val="0"/>
              </a:spcBef>
              <a:spcAft>
                <a:spcPts val="0"/>
              </a:spcAft>
              <a:buNone/>
            </a:pPr>
            <a:r>
              <a:rPr lang="en-US" sz="2200" b="1" dirty="0" err="1">
                <a:solidFill>
                  <a:schemeClr val="dk1"/>
                </a:solidFill>
                <a:latin typeface="Helvetica Neue" panose="020B0604020202020204"/>
                <a:ea typeface="Microsoft Sans Serif" panose="020B0604020202020204" pitchFamily="34" charset="0"/>
                <a:cs typeface="Microsoft Sans Serif" panose="020B0604020202020204" pitchFamily="34" charset="0"/>
                <a:sym typeface="Calibri"/>
              </a:rPr>
              <a:t>Målet</a:t>
            </a:r>
            <a:endParaRPr lang="en-US" sz="2200" b="1" dirty="0">
              <a:solidFill>
                <a:schemeClr val="dk1"/>
              </a:solidFill>
              <a:latin typeface="Helvetica Neue" panose="020B0604020202020204"/>
              <a:ea typeface="Microsoft Sans Serif" panose="020B0604020202020204" pitchFamily="34" charset="0"/>
              <a:cs typeface="Microsoft Sans Serif" panose="020B0604020202020204" pitchFamily="34" charset="0"/>
              <a:sym typeface="Calibri"/>
            </a:endParaRPr>
          </a:p>
          <a:p>
            <a:pPr algn="ctr"/>
            <a:endParaRPr lang="en-US" sz="2200" dirty="0">
              <a:latin typeface="Helvetica Neue" panose="020B0604020202020204"/>
              <a:ea typeface="Microsoft Sans Serif" panose="020B0604020202020204" pitchFamily="34" charset="0"/>
              <a:cs typeface="Microsoft Sans Serif" panose="020B0604020202020204" pitchFamily="34" charset="0"/>
            </a:endParaRPr>
          </a:p>
          <a:p>
            <a:pPr algn="ctr"/>
            <a:r>
              <a:rPr lang="sv-SE" sz="2200" dirty="0">
                <a:latin typeface="Helvetica Neue" panose="020B0604020202020204"/>
                <a:ea typeface="Microsoft Sans Serif" panose="020B0604020202020204" pitchFamily="34" charset="0"/>
                <a:cs typeface="Microsoft Sans Serif" panose="020B0604020202020204" pitchFamily="34" charset="0"/>
              </a:rPr>
              <a:t>Är att få båda parter att fokusera på vad någon säger snarare än att fokusera på att bara "vinna" ett argument.</a:t>
            </a:r>
            <a:endParaRPr lang="en-US" sz="2200" dirty="0">
              <a:latin typeface="Helvetica Neue" panose="020B0604020202020204"/>
              <a:ea typeface="Microsoft Sans Serif" panose="020B0604020202020204" pitchFamily="34" charset="0"/>
              <a:cs typeface="Microsoft Sans Serif" panose="020B0604020202020204" pitchFamily="34" charset="0"/>
            </a:endParaRPr>
          </a:p>
        </p:txBody>
      </p:sp>
      <p:pic>
        <p:nvPicPr>
          <p:cNvPr id="28" name="Grafik 27">
            <a:extLst>
              <a:ext uri="{FF2B5EF4-FFF2-40B4-BE49-F238E27FC236}">
                <a16:creationId xmlns:a16="http://schemas.microsoft.com/office/drawing/2014/main" id="{D90D7FBB-D9B2-18DC-600E-310AC7EBC6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9079" y="1154454"/>
            <a:ext cx="1600438" cy="1790700"/>
          </a:xfrm>
          <a:prstGeom prst="rect">
            <a:avLst/>
          </a:prstGeom>
        </p:spPr>
      </p:pic>
      <p:sp>
        <p:nvSpPr>
          <p:cNvPr id="26" name="Denkblase: wolkenförmig 25">
            <a:extLst>
              <a:ext uri="{FF2B5EF4-FFF2-40B4-BE49-F238E27FC236}">
                <a16:creationId xmlns:a16="http://schemas.microsoft.com/office/drawing/2014/main" id="{9A4E508F-1550-5A69-02C0-23E528A3C366}"/>
              </a:ext>
            </a:extLst>
          </p:cNvPr>
          <p:cNvSpPr/>
          <p:nvPr/>
        </p:nvSpPr>
        <p:spPr>
          <a:xfrm rot="211729">
            <a:off x="3655468" y="2484938"/>
            <a:ext cx="5184000" cy="2052000"/>
          </a:xfrm>
          <a:prstGeom prst="cloudCallout">
            <a:avLst/>
          </a:prstGeom>
          <a:solidFill>
            <a:srgbClr val="4D94B7"/>
          </a:solidFill>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ctr">
            <a:noAutofit/>
          </a:bodyPr>
          <a:lstStyle/>
          <a:p>
            <a:pPr lvl="0" algn="ctr"/>
            <a:r>
              <a:rPr lang="sv-SE" sz="2200" b="1" dirty="0">
                <a:solidFill>
                  <a:schemeClr val="bg1"/>
                </a:solidFill>
                <a:latin typeface="Helvetica Neue" panose="020B0604020202020204"/>
                <a:ea typeface="Microsoft Sans Serif" panose="020B0604020202020204" pitchFamily="34" charset="0"/>
                <a:cs typeface="Microsoft Sans Serif" panose="020B0604020202020204" pitchFamily="34" charset="0"/>
                <a:sym typeface="Helvetica Neue"/>
              </a:rPr>
              <a:t>Ha samma </a:t>
            </a:r>
            <a:r>
              <a:rPr lang="sv-SE" sz="2200" b="1" dirty="0" err="1">
                <a:solidFill>
                  <a:schemeClr val="bg1"/>
                </a:solidFill>
                <a:latin typeface="Helvetica Neue" panose="020B0604020202020204"/>
                <a:ea typeface="Microsoft Sans Serif" panose="020B0604020202020204" pitchFamily="34" charset="0"/>
                <a:cs typeface="Microsoft Sans Serif" panose="020B0604020202020204" pitchFamily="34" charset="0"/>
                <a:sym typeface="Helvetica Neue"/>
              </a:rPr>
              <a:t>debrief</a:t>
            </a:r>
            <a:r>
              <a:rPr lang="sv-SE" sz="2200" b="1" dirty="0">
                <a:solidFill>
                  <a:schemeClr val="bg1"/>
                </a:solidFill>
                <a:latin typeface="Helvetica Neue" panose="020B0604020202020204"/>
                <a:ea typeface="Microsoft Sans Serif" panose="020B0604020202020204" pitchFamily="34" charset="0"/>
                <a:cs typeface="Microsoft Sans Serif" panose="020B0604020202020204" pitchFamily="34" charset="0"/>
                <a:sym typeface="Helvetica Neue"/>
              </a:rPr>
              <a:t> som tidigare. Kommentarerna kommer att roa dig.
Se vem som sa flest ”men”.</a:t>
            </a:r>
            <a:endParaRPr lang="en-US" sz="2200" b="1" i="0" u="none" strike="noStrike" cap="none" dirty="0">
              <a:solidFill>
                <a:schemeClr val="bg1"/>
              </a:solidFill>
              <a:latin typeface="Helvetica Neue" panose="020B0604020202020204"/>
              <a:ea typeface="Microsoft Sans Serif" panose="020B0604020202020204" pitchFamily="34" charset="0"/>
              <a:cs typeface="Microsoft Sans Serif" panose="020B0604020202020204" pitchFamily="34" charset="0"/>
              <a:sym typeface="Helvetica Neue"/>
            </a:endParaRPr>
          </a:p>
        </p:txBody>
      </p:sp>
      <p:sp>
        <p:nvSpPr>
          <p:cNvPr id="5" name="Textfeld 4">
            <a:extLst>
              <a:ext uri="{FF2B5EF4-FFF2-40B4-BE49-F238E27FC236}">
                <a16:creationId xmlns:a16="http://schemas.microsoft.com/office/drawing/2014/main" id="{FC7123F5-5C8D-06FC-EA99-2E318B5A3585}"/>
              </a:ext>
            </a:extLst>
          </p:cNvPr>
          <p:cNvSpPr txBox="1"/>
          <p:nvPr/>
        </p:nvSpPr>
        <p:spPr>
          <a:xfrm>
            <a:off x="1295400" y="8928000"/>
            <a:ext cx="21336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16</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4" name="CuadroTexto 1">
            <a:extLst>
              <a:ext uri="{FF2B5EF4-FFF2-40B4-BE49-F238E27FC236}">
                <a16:creationId xmlns:a16="http://schemas.microsoft.com/office/drawing/2014/main" id="{2D0E16A5-FE73-8EFE-E9E1-D4C09FCFB6C8}"/>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3.Konflikthantering
</a:t>
            </a:r>
          </a:p>
        </p:txBody>
      </p:sp>
      <p:sp>
        <p:nvSpPr>
          <p:cNvPr id="6" name="CuadroTexto 2">
            <a:extLst>
              <a:ext uri="{FF2B5EF4-FFF2-40B4-BE49-F238E27FC236}">
                <a16:creationId xmlns:a16="http://schemas.microsoft.com/office/drawing/2014/main" id="{4D965E18-559A-C74E-D64F-6C2CF89D37BA}"/>
              </a:ext>
            </a:extLst>
          </p:cNvPr>
          <p:cNvSpPr txBox="1"/>
          <p:nvPr/>
        </p:nvSpPr>
        <p:spPr>
          <a:xfrm>
            <a:off x="1295400" y="2304000"/>
            <a:ext cx="15840000" cy="523220"/>
          </a:xfrm>
          <a:prstGeom prst="rect">
            <a:avLst/>
          </a:prstGeom>
          <a:noFill/>
        </p:spPr>
        <p:txBody>
          <a:bodyPr wrap="square" rtlCol="0">
            <a:noAutofit/>
          </a:bodyPr>
          <a:lstStyle/>
          <a:p>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3.3 </a:t>
            </a:r>
            <a:r>
              <a:rPr lang="en-US" sz="2800" b="1" dirty="0" err="1">
                <a:solidFill>
                  <a:srgbClr val="AED633"/>
                </a:solidFill>
                <a:latin typeface="Helvetica Neue" panose="020B0604020202020204"/>
                <a:ea typeface="Microsoft Sans Serif" panose="020B0604020202020204" pitchFamily="34" charset="0"/>
                <a:cs typeface="Microsoft Sans Serif" panose="020B0604020202020204" pitchFamily="34" charset="0"/>
              </a:rPr>
              <a:t>Övning</a:t>
            </a:r>
            <a:endPar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77704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60E8CE8-475C-0CF7-6EF0-892B466B3ABA}"/>
              </a:ext>
            </a:extLst>
          </p:cNvPr>
          <p:cNvSpPr/>
          <p:nvPr/>
        </p:nvSpPr>
        <p:spPr>
          <a:xfrm>
            <a:off x="9396000" y="1260000"/>
            <a:ext cx="7740000" cy="2664000"/>
          </a:xfrm>
          <a:prstGeom prst="snip2DiagRect">
            <a:avLst/>
          </a:prstGeom>
          <a:ln w="28575">
            <a:solidFill>
              <a:srgbClr val="4D94B7"/>
            </a:solidFill>
          </a:ln>
        </p:spPr>
        <p:txBody>
          <a:bodyPr wrap="square" tIns="0" bIns="0">
            <a:noAutofit/>
          </a:bodyPr>
          <a:lstStyle/>
          <a:p>
            <a:pPr marL="357188" indent="-357188">
              <a:defRPr/>
            </a:pPr>
            <a:r>
              <a:rPr lang="sv-SE" altLang="es-ES" sz="2400" b="1" dirty="0">
                <a:latin typeface="Helvetica Neue" panose="020B0604020202020204"/>
                <a:ea typeface="Microsoft Sans Serif" panose="020B0604020202020204" pitchFamily="34" charset="0"/>
                <a:cs typeface="Microsoft Sans Serif" panose="020B0604020202020204" pitchFamily="34" charset="0"/>
              </a:rPr>
              <a:t>3. Vilka är de 5 dimensionerna av personlighetskonceptet när det gäller intraprenörskap?</a:t>
            </a:r>
            <a:endParaRPr lang="en-US" altLang="es-ES" sz="2400" dirty="0">
              <a:latin typeface="Helvetica Neue" panose="020B0604020202020204"/>
              <a:ea typeface="Microsoft Sans Serif" panose="020B0604020202020204" pitchFamily="34" charset="0"/>
              <a:cs typeface="Microsoft Sans Serif" panose="020B0604020202020204" pitchFamily="34" charset="0"/>
            </a:endParaRPr>
          </a:p>
          <a:p>
            <a:pPr marL="342900" indent="-342900">
              <a:buBlip>
                <a:blip r:embed="rId2"/>
              </a:buBlip>
              <a:defRPr/>
            </a:pPr>
            <a:r>
              <a:rPr lang="sv-SE" altLang="es-ES" sz="2200" dirty="0">
                <a:latin typeface="Helvetica Neue" panose="020B0604020202020204"/>
                <a:ea typeface="Microsoft Sans Serif" panose="020B0604020202020204" pitchFamily="34" charset="0"/>
                <a:cs typeface="Microsoft Sans Serif" panose="020B0604020202020204" pitchFamily="34" charset="0"/>
              </a:rPr>
              <a:t>Samvetsgrannhet, behaglighet, känslomässig stabilitet, öppenhet för erfarenhet, extraversion
Lathet, envishet, instabilitet, felaktighet, introvert 
Partisk, avskild, respektlös, skör, misstroende</a:t>
            </a:r>
            <a:endParaRPr lang="en-US" altLang="es-ES" sz="24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7" name="Rectángulo 6">
            <a:extLst>
              <a:ext uri="{FF2B5EF4-FFF2-40B4-BE49-F238E27FC236}">
                <a16:creationId xmlns:a16="http://schemas.microsoft.com/office/drawing/2014/main" id="{8FF09CAC-0BB2-4D89-DCC3-82680B21E194}"/>
              </a:ext>
            </a:extLst>
          </p:cNvPr>
          <p:cNvSpPr/>
          <p:nvPr/>
        </p:nvSpPr>
        <p:spPr>
          <a:xfrm>
            <a:off x="9396000" y="3996000"/>
            <a:ext cx="7740000" cy="2592000"/>
          </a:xfrm>
          <a:prstGeom prst="snip2DiagRect">
            <a:avLst/>
          </a:prstGeom>
          <a:ln w="28575">
            <a:solidFill>
              <a:srgbClr val="4D94B7"/>
            </a:solidFill>
          </a:ln>
        </p:spPr>
        <p:txBody>
          <a:bodyPr wrap="square" tIns="0" bIns="0">
            <a:noAutofit/>
          </a:bodyPr>
          <a:lstStyle/>
          <a:p>
            <a:pPr marL="357188" indent="-357188">
              <a:defRPr/>
            </a:pPr>
            <a:r>
              <a:rPr lang="en-US" altLang="es-ES" sz="2400" b="1" dirty="0">
                <a:latin typeface="Helvetica Neue" panose="020B0604020202020204"/>
                <a:ea typeface="Microsoft Sans Serif" panose="020B0604020202020204" pitchFamily="34" charset="0"/>
                <a:cs typeface="Microsoft Sans Serif" panose="020B0604020202020204" pitchFamily="34" charset="0"/>
              </a:rPr>
              <a:t>4. </a:t>
            </a:r>
            <a:r>
              <a:rPr lang="en-US" altLang="es-ES" sz="2400" b="1" dirty="0" err="1">
                <a:latin typeface="Helvetica Neue" panose="020B0604020202020204"/>
                <a:ea typeface="Microsoft Sans Serif" panose="020B0604020202020204" pitchFamily="34" charset="0"/>
                <a:cs typeface="Microsoft Sans Serif" panose="020B0604020202020204" pitchFamily="34" charset="0"/>
              </a:rPr>
              <a:t>Vad</a:t>
            </a:r>
            <a:r>
              <a:rPr lang="en-US" altLang="es-ES" sz="2400" b="1" dirty="0">
                <a:latin typeface="Helvetica Neue" panose="020B0604020202020204"/>
                <a:ea typeface="Microsoft Sans Serif" panose="020B0604020202020204" pitchFamily="34" charset="0"/>
                <a:cs typeface="Microsoft Sans Serif" panose="020B0604020202020204" pitchFamily="34" charset="0"/>
              </a:rPr>
              <a:t> </a:t>
            </a:r>
            <a:r>
              <a:rPr lang="en-US" altLang="es-ES" sz="2400" b="1" dirty="0" err="1">
                <a:latin typeface="Helvetica Neue" panose="020B0604020202020204"/>
                <a:ea typeface="Microsoft Sans Serif" panose="020B0604020202020204" pitchFamily="34" charset="0"/>
                <a:cs typeface="Microsoft Sans Serif" panose="020B0604020202020204" pitchFamily="34" charset="0"/>
              </a:rPr>
              <a:t>är</a:t>
            </a:r>
            <a:r>
              <a:rPr lang="en-US" altLang="es-ES" sz="2400" b="1" dirty="0">
                <a:latin typeface="Helvetica Neue" panose="020B0604020202020204"/>
                <a:ea typeface="Microsoft Sans Serif" panose="020B0604020202020204" pitchFamily="34" charset="0"/>
                <a:cs typeface="Microsoft Sans Serif" panose="020B0604020202020204" pitchFamily="34" charset="0"/>
              </a:rPr>
              <a:t> </a:t>
            </a:r>
            <a:r>
              <a:rPr lang="en-US" altLang="es-ES" sz="2400" b="1" dirty="0" err="1">
                <a:latin typeface="Helvetica Neue" panose="020B0604020202020204"/>
                <a:ea typeface="Microsoft Sans Serif" panose="020B0604020202020204" pitchFamily="34" charset="0"/>
                <a:cs typeface="Microsoft Sans Serif" panose="020B0604020202020204" pitchFamily="34" charset="0"/>
              </a:rPr>
              <a:t>förändringshanteringsmodeller</a:t>
            </a:r>
            <a:r>
              <a:rPr lang="en-US" altLang="es-ES" sz="2400" b="1" dirty="0">
                <a:latin typeface="Helvetica Neue" panose="020B0604020202020204"/>
                <a:ea typeface="Microsoft Sans Serif" panose="020B0604020202020204" pitchFamily="34" charset="0"/>
                <a:cs typeface="Microsoft Sans Serif" panose="020B0604020202020204" pitchFamily="34" charset="0"/>
              </a:rPr>
              <a:t>?
</a:t>
            </a:r>
            <a:endParaRPr lang="en-US" altLang="es-ES" sz="2400" dirty="0">
              <a:latin typeface="Helvetica Neue" panose="020B0604020202020204"/>
              <a:ea typeface="Microsoft Sans Serif" panose="020B0604020202020204" pitchFamily="34" charset="0"/>
              <a:cs typeface="Microsoft Sans Serif" panose="020B0604020202020204" pitchFamily="34" charset="0"/>
            </a:endParaRPr>
          </a:p>
          <a:p>
            <a:pPr marL="342900" indent="-342900">
              <a:buBlip>
                <a:blip r:embed="rId2"/>
              </a:buBlip>
              <a:defRPr/>
            </a:pPr>
            <a:r>
              <a:rPr lang="sv-SE" altLang="es-ES" sz="2200" dirty="0">
                <a:latin typeface="Helvetica Neue" panose="020B0604020202020204"/>
                <a:ea typeface="Microsoft Sans Serif" panose="020B0604020202020204" pitchFamily="34" charset="0"/>
                <a:cs typeface="Microsoft Sans Serif" panose="020B0604020202020204" pitchFamily="34" charset="0"/>
              </a:rPr>
              <a:t>Ramverk som vägleder organisationer när de navigerar och hanterar förändringar på arbetsplatsen
Riktlinjer för hur konflikter ska genomföras
En definierad strategi för att hantera konflikter </a:t>
            </a:r>
            <a:endParaRPr lang="en-US" altLang="es-ES" sz="2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26AAD8DB-6299-CDF1-3828-A4A1DBC1C95B}"/>
              </a:ext>
            </a:extLst>
          </p:cNvPr>
          <p:cNvSpPr txBox="1"/>
          <p:nvPr/>
        </p:nvSpPr>
        <p:spPr>
          <a:xfrm>
            <a:off x="1296000" y="1548000"/>
            <a:ext cx="7740000"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Testa </a:t>
            </a:r>
            <a:r>
              <a:rPr lang="en-US" sz="4800" b="1" dirty="0" err="1">
                <a:solidFill>
                  <a:srgbClr val="4D94B7"/>
                </a:solidFill>
                <a:latin typeface="Helvetica Neue" panose="020B0604020202020204"/>
                <a:ea typeface="Microsoft Sans Serif" panose="020B0604020202020204" pitchFamily="34" charset="0"/>
                <a:cs typeface="Microsoft Sans Serif" panose="020B0604020202020204" pitchFamily="34" charset="0"/>
              </a:rPr>
              <a:t>dina</a:t>
            </a:r>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 </a:t>
            </a:r>
            <a:r>
              <a:rPr lang="en-US" sz="4800" b="1" dirty="0" err="1">
                <a:solidFill>
                  <a:srgbClr val="4D94B7"/>
                </a:solidFill>
                <a:latin typeface="Helvetica Neue" panose="020B0604020202020204"/>
                <a:ea typeface="Microsoft Sans Serif" panose="020B0604020202020204" pitchFamily="34" charset="0"/>
                <a:cs typeface="Microsoft Sans Serif" panose="020B0604020202020204" pitchFamily="34" charset="0"/>
              </a:rPr>
              <a:t>kunskaper</a:t>
            </a:r>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
</a:t>
            </a:r>
          </a:p>
        </p:txBody>
      </p:sp>
      <p:sp>
        <p:nvSpPr>
          <p:cNvPr id="10" name="CuadroTexto 9">
            <a:extLst>
              <a:ext uri="{FF2B5EF4-FFF2-40B4-BE49-F238E27FC236}">
                <a16:creationId xmlns:a16="http://schemas.microsoft.com/office/drawing/2014/main" id="{A7EDECE6-C391-5AA9-FE1E-6EC516B76B63}"/>
              </a:ext>
            </a:extLst>
          </p:cNvPr>
          <p:cNvSpPr txBox="1"/>
          <p:nvPr/>
        </p:nvSpPr>
        <p:spPr>
          <a:xfrm>
            <a:off x="1296000" y="2304000"/>
            <a:ext cx="7329600" cy="522000"/>
          </a:xfrm>
          <a:prstGeom prst="rect">
            <a:avLst/>
          </a:prstGeom>
          <a:noFill/>
        </p:spPr>
        <p:txBody>
          <a:bodyPr wrap="square" rtlCol="0">
            <a:noAutofit/>
          </a:bodyPr>
          <a:lstStyle/>
          <a:p>
            <a:r>
              <a:rPr lang="en-US" sz="2800" b="1" dirty="0" err="1">
                <a:solidFill>
                  <a:srgbClr val="AED633"/>
                </a:solidFill>
                <a:latin typeface="Helvetica Neue" panose="020B0604020202020204"/>
                <a:ea typeface="Microsoft Sans Serif" panose="020B0604020202020204" pitchFamily="34" charset="0"/>
                <a:cs typeface="Microsoft Sans Serif" panose="020B0604020202020204" pitchFamily="34" charset="0"/>
              </a:rPr>
              <a:t>Svara</a:t>
            </a:r>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a:ea typeface="Microsoft Sans Serif" panose="020B0604020202020204" pitchFamily="34" charset="0"/>
                <a:cs typeface="Microsoft Sans Serif" panose="020B0604020202020204" pitchFamily="34" charset="0"/>
              </a:rPr>
              <a:t>på</a:t>
            </a:r>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a:ea typeface="Microsoft Sans Serif" panose="020B0604020202020204" pitchFamily="34" charset="0"/>
                <a:cs typeface="Microsoft Sans Serif" panose="020B0604020202020204" pitchFamily="34" charset="0"/>
              </a:rPr>
              <a:t>följande</a:t>
            </a:r>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a:ea typeface="Microsoft Sans Serif" panose="020B0604020202020204" pitchFamily="34" charset="0"/>
                <a:cs typeface="Microsoft Sans Serif" panose="020B0604020202020204" pitchFamily="34" charset="0"/>
              </a:rPr>
              <a:t>frågor</a:t>
            </a:r>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
</a:t>
            </a:r>
          </a:p>
        </p:txBody>
      </p:sp>
      <p:sp>
        <p:nvSpPr>
          <p:cNvPr id="11" name="Rectángulo 10">
            <a:extLst>
              <a:ext uri="{FF2B5EF4-FFF2-40B4-BE49-F238E27FC236}">
                <a16:creationId xmlns:a16="http://schemas.microsoft.com/office/drawing/2014/main" id="{50E6530B-6B12-2FE3-B437-DB6FE55C1480}"/>
              </a:ext>
            </a:extLst>
          </p:cNvPr>
          <p:cNvSpPr/>
          <p:nvPr/>
        </p:nvSpPr>
        <p:spPr>
          <a:xfrm>
            <a:off x="1296000" y="3384000"/>
            <a:ext cx="7740000" cy="3024000"/>
          </a:xfrm>
          <a:prstGeom prst="snip2DiagRect">
            <a:avLst/>
          </a:prstGeom>
          <a:ln w="28575">
            <a:solidFill>
              <a:srgbClr val="4D94B7"/>
            </a:solidFill>
          </a:ln>
        </p:spPr>
        <p:txBody>
          <a:bodyPr wrap="square" tIns="0" bIns="0">
            <a:noAutofit/>
          </a:bodyPr>
          <a:lstStyle/>
          <a:p>
            <a:pPr marL="357188" indent="-357188">
              <a:defRPr/>
            </a:pPr>
            <a:r>
              <a:rPr lang="sv-SE" altLang="es-ES" sz="2400" b="1" dirty="0">
                <a:latin typeface="Helvetica Neue" panose="020B0604020202020204"/>
                <a:ea typeface="Microsoft Sans Serif" panose="020B0604020202020204" pitchFamily="34" charset="0"/>
                <a:cs typeface="Microsoft Sans Serif" panose="020B0604020202020204" pitchFamily="34" charset="0"/>
              </a:rPr>
              <a:t>1. Vilka är de 4 principerna för </a:t>
            </a:r>
            <a:r>
              <a:rPr lang="sv-SE" altLang="es-ES" sz="2400" b="1" dirty="0" err="1">
                <a:latin typeface="Helvetica Neue" panose="020B0604020202020204"/>
                <a:ea typeface="Microsoft Sans Serif" panose="020B0604020202020204" pitchFamily="34" charset="0"/>
                <a:cs typeface="Microsoft Sans Serif" panose="020B0604020202020204" pitchFamily="34" charset="0"/>
              </a:rPr>
              <a:t>intraprenöriella</a:t>
            </a:r>
            <a:r>
              <a:rPr lang="sv-SE" altLang="es-ES" sz="2400" b="1" dirty="0">
                <a:latin typeface="Helvetica Neue" panose="020B0604020202020204"/>
                <a:ea typeface="Microsoft Sans Serif" panose="020B0604020202020204" pitchFamily="34" charset="0"/>
                <a:cs typeface="Microsoft Sans Serif" panose="020B0604020202020204" pitchFamily="34" charset="0"/>
              </a:rPr>
              <a:t> attityder?</a:t>
            </a:r>
            <a:endParaRPr lang="en-US" altLang="es-ES" sz="2400" dirty="0">
              <a:latin typeface="Helvetica Neue" panose="020B0604020202020204"/>
              <a:ea typeface="Microsoft Sans Serif" panose="020B0604020202020204" pitchFamily="34" charset="0"/>
              <a:cs typeface="Microsoft Sans Serif" panose="020B0604020202020204" pitchFamily="34" charset="0"/>
            </a:endParaRPr>
          </a:p>
          <a:p>
            <a:pPr marL="342900" indent="-342900">
              <a:buBlip>
                <a:blip r:embed="rId2"/>
              </a:buBlip>
              <a:defRPr/>
            </a:pPr>
            <a:r>
              <a:rPr lang="sv-SE" altLang="es-ES" sz="2200" dirty="0">
                <a:latin typeface="Helvetica Neue" panose="020B0604020202020204"/>
                <a:ea typeface="Microsoft Sans Serif" panose="020B0604020202020204" pitchFamily="34" charset="0"/>
                <a:cs typeface="Microsoft Sans Serif" panose="020B0604020202020204" pitchFamily="34" charset="0"/>
              </a:rPr>
              <a:t>Proaktivitet, risktagande, nätverkande, innovationsförmåga
Förhållande till organisationen, tillfredsställelse, motivation, avsikt
Färdigheter, uppfattning om egna förmågor, personlig kunskap, tidigare erfarenhet</a:t>
            </a:r>
            <a:endParaRPr lang="en-US" altLang="es-ES" sz="24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14" name="Rectángulo 13">
            <a:extLst>
              <a:ext uri="{FF2B5EF4-FFF2-40B4-BE49-F238E27FC236}">
                <a16:creationId xmlns:a16="http://schemas.microsoft.com/office/drawing/2014/main" id="{F388E2A2-651A-B13A-BF81-EF89824635A0}"/>
              </a:ext>
            </a:extLst>
          </p:cNvPr>
          <p:cNvSpPr/>
          <p:nvPr/>
        </p:nvSpPr>
        <p:spPr>
          <a:xfrm>
            <a:off x="1296000" y="6552000"/>
            <a:ext cx="7740000" cy="2628000"/>
          </a:xfrm>
          <a:prstGeom prst="snip2DiagRect">
            <a:avLst/>
          </a:prstGeom>
          <a:ln w="28575">
            <a:solidFill>
              <a:srgbClr val="4D94B7"/>
            </a:solidFill>
          </a:ln>
        </p:spPr>
        <p:txBody>
          <a:bodyPr wrap="square" tIns="0" bIns="0">
            <a:noAutofit/>
          </a:bodyPr>
          <a:lstStyle/>
          <a:p>
            <a:pPr marL="357188" indent="-357188">
              <a:defRPr/>
            </a:pPr>
            <a:r>
              <a:rPr lang="sv-SE" altLang="es-ES" sz="2400" b="1" dirty="0">
                <a:latin typeface="Helvetica Neue" panose="020B0604020202020204"/>
                <a:ea typeface="Microsoft Sans Serif" panose="020B0604020202020204" pitchFamily="34" charset="0"/>
                <a:cs typeface="Microsoft Sans Serif" panose="020B0604020202020204" pitchFamily="34" charset="0"/>
              </a:rPr>
              <a:t>2. Vilka är de 4 principerna om Harvard-metoden för principiella förhandlingar?
</a:t>
            </a:r>
            <a:endParaRPr lang="en-US" altLang="es-ES" sz="2400" dirty="0">
              <a:latin typeface="Helvetica Neue" panose="020B0604020202020204"/>
              <a:ea typeface="Microsoft Sans Serif" panose="020B0604020202020204" pitchFamily="34" charset="0"/>
              <a:cs typeface="Microsoft Sans Serif" panose="020B0604020202020204" pitchFamily="34" charset="0"/>
            </a:endParaRPr>
          </a:p>
          <a:p>
            <a:pPr marL="342900" indent="-342900">
              <a:buBlip>
                <a:blip r:embed="rId2"/>
              </a:buBlip>
              <a:defRPr/>
            </a:pPr>
            <a:r>
              <a:rPr lang="sv-SE" altLang="es-ES" sz="2200" dirty="0">
                <a:latin typeface="Helvetica Neue" panose="020B0604020202020204"/>
                <a:ea typeface="Microsoft Sans Serif" panose="020B0604020202020204" pitchFamily="34" charset="0"/>
                <a:cs typeface="Microsoft Sans Serif" panose="020B0604020202020204" pitchFamily="34" charset="0"/>
              </a:rPr>
              <a:t>Koncept, motivation, implementering, stabilisering
Människor, intressen, alternativ och kriterier
Kvantitativt och mätbart, resultatorienterat, ambitiöst, planerat</a:t>
            </a:r>
            <a:endParaRPr lang="en-US" altLang="es-ES" sz="2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30" name="Rectángulo 29">
            <a:extLst>
              <a:ext uri="{FF2B5EF4-FFF2-40B4-BE49-F238E27FC236}">
                <a16:creationId xmlns:a16="http://schemas.microsoft.com/office/drawing/2014/main" id="{EFE5BD8F-EBB1-F040-DC3D-47BD1BA62050}"/>
              </a:ext>
            </a:extLst>
          </p:cNvPr>
          <p:cNvSpPr/>
          <p:nvPr/>
        </p:nvSpPr>
        <p:spPr>
          <a:xfrm>
            <a:off x="9396000" y="6660000"/>
            <a:ext cx="7740000" cy="2448000"/>
          </a:xfrm>
          <a:prstGeom prst="snip2DiagRect">
            <a:avLst/>
          </a:prstGeom>
          <a:ln w="28575">
            <a:solidFill>
              <a:srgbClr val="4D94B7"/>
            </a:solidFill>
          </a:ln>
        </p:spPr>
        <p:txBody>
          <a:bodyPr wrap="square" tIns="0" bIns="0">
            <a:noAutofit/>
          </a:bodyPr>
          <a:lstStyle/>
          <a:p>
            <a:pPr marL="357188" indent="-357188">
              <a:defRPr/>
            </a:pPr>
            <a:r>
              <a:rPr lang="sv-SE" altLang="es-ES" sz="2400" b="1" dirty="0">
                <a:latin typeface="Helvetica Neue" panose="020B0604020202020204"/>
                <a:ea typeface="Microsoft Sans Serif" panose="020B0604020202020204" pitchFamily="34" charset="0"/>
                <a:cs typeface="Microsoft Sans Serif" panose="020B0604020202020204" pitchFamily="34" charset="0"/>
              </a:rPr>
              <a:t>5. Vilka är de 3 stegen i Lewins förändringsteori?
</a:t>
            </a:r>
            <a:endParaRPr lang="en-US" altLang="es-ES" sz="2400" dirty="0">
              <a:latin typeface="Helvetica Neue" panose="020B0604020202020204"/>
              <a:ea typeface="Microsoft Sans Serif" panose="020B0604020202020204" pitchFamily="34" charset="0"/>
              <a:cs typeface="Microsoft Sans Serif" panose="020B0604020202020204" pitchFamily="34" charset="0"/>
            </a:endParaRPr>
          </a:p>
          <a:p>
            <a:pPr marL="342900" indent="-342900">
              <a:buBlip>
                <a:blip r:embed="rId2"/>
              </a:buBlip>
              <a:defRPr/>
            </a:pPr>
            <a:r>
              <a:rPr lang="sv-SE" altLang="es-ES" sz="2200" dirty="0">
                <a:latin typeface="Helvetica Neue" panose="020B0604020202020204"/>
                <a:ea typeface="Microsoft Sans Serif" panose="020B0604020202020204" pitchFamily="34" charset="0"/>
                <a:cs typeface="Microsoft Sans Serif" panose="020B0604020202020204" pitchFamily="34" charset="0"/>
              </a:rPr>
              <a:t>Struktur, stil, strategi
Bygg koalition, forma vision, upprätthålla acceleration
</a:t>
            </a:r>
            <a:r>
              <a:rPr lang="en-US" altLang="es-ES" sz="2200" dirty="0">
                <a:latin typeface="Helvetica Neue" panose="020B0604020202020204"/>
                <a:ea typeface="Microsoft Sans Serif" panose="020B0604020202020204" pitchFamily="34" charset="0"/>
                <a:cs typeface="Microsoft Sans Serif" panose="020B0604020202020204" pitchFamily="34" charset="0"/>
              </a:rPr>
              <a:t>Unfreeze, change, freeze/refreeze</a:t>
            </a:r>
          </a:p>
          <a:p>
            <a:pPr>
              <a:defRPr/>
            </a:pPr>
            <a:endParaRPr lang="en-US" altLang="es-ES" sz="2400" dirty="0">
              <a:latin typeface="Helvetica Neue" panose="020B0604020202020204"/>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41753807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60E8CE8-475C-0CF7-6EF0-892B466B3ABA}"/>
              </a:ext>
            </a:extLst>
          </p:cNvPr>
          <p:cNvSpPr/>
          <p:nvPr/>
        </p:nvSpPr>
        <p:spPr>
          <a:xfrm>
            <a:off x="9396000" y="1260000"/>
            <a:ext cx="7740000" cy="2664000"/>
          </a:xfrm>
          <a:prstGeom prst="snip2DiagRect">
            <a:avLst/>
          </a:prstGeom>
          <a:ln w="28575">
            <a:solidFill>
              <a:srgbClr val="4D94B7"/>
            </a:solidFill>
          </a:ln>
        </p:spPr>
        <p:txBody>
          <a:bodyPr wrap="square" tIns="0" bIns="0">
            <a:noAutofit/>
          </a:bodyPr>
          <a:lstStyle/>
          <a:p>
            <a:pPr marL="357188" indent="-357188">
              <a:defRPr/>
            </a:pPr>
            <a:r>
              <a:rPr lang="sv-SE" altLang="es-ES" sz="2400" b="1" dirty="0">
                <a:latin typeface="Helvetica Neue" panose="020B0604020202020204"/>
                <a:ea typeface="Microsoft Sans Serif" panose="020B0604020202020204" pitchFamily="34" charset="0"/>
                <a:cs typeface="Microsoft Sans Serif" panose="020B0604020202020204" pitchFamily="34" charset="0"/>
              </a:rPr>
              <a:t>3. Vilka är de 5 dimensionerna av personlighetskonceptet när det gäller intraprenörskap?</a:t>
            </a:r>
            <a:endParaRPr lang="en-US" altLang="es-ES" sz="2400" dirty="0">
              <a:latin typeface="Helvetica Neue" panose="020B0604020202020204"/>
              <a:ea typeface="Microsoft Sans Serif" panose="020B0604020202020204" pitchFamily="34" charset="0"/>
              <a:cs typeface="Microsoft Sans Serif" panose="020B0604020202020204" pitchFamily="34" charset="0"/>
            </a:endParaRPr>
          </a:p>
          <a:p>
            <a:pPr marL="342900" indent="-342900">
              <a:buBlip>
                <a:blip r:embed="rId2"/>
              </a:buBlip>
              <a:defRPr/>
            </a:pPr>
            <a:r>
              <a:rPr lang="sv-SE" altLang="es-ES" sz="2200" b="1" dirty="0">
                <a:latin typeface="Helvetica Neue" panose="020B0604020202020204"/>
                <a:ea typeface="Microsoft Sans Serif" panose="020B0604020202020204" pitchFamily="34" charset="0"/>
                <a:cs typeface="Microsoft Sans Serif" panose="020B0604020202020204" pitchFamily="34" charset="0"/>
              </a:rPr>
              <a:t>Samvetsgrannhet, behaglighet, känslomässig stabilitet, öppenhet för erfarenhet, extraversion</a:t>
            </a:r>
            <a:r>
              <a:rPr lang="sv-SE" altLang="es-ES" sz="2200" dirty="0">
                <a:latin typeface="Helvetica Neue" panose="020B0604020202020204"/>
                <a:ea typeface="Microsoft Sans Serif" panose="020B0604020202020204" pitchFamily="34" charset="0"/>
                <a:cs typeface="Microsoft Sans Serif" panose="020B0604020202020204" pitchFamily="34" charset="0"/>
              </a:rPr>
              <a:t>
Lathet, envishet, instabilitet, felaktighet, introvert 
Partisk, avskild, respektlös, skör, misstroende</a:t>
            </a:r>
            <a:endParaRPr lang="en-US" altLang="es-ES" sz="24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7" name="Rectángulo 6">
            <a:extLst>
              <a:ext uri="{FF2B5EF4-FFF2-40B4-BE49-F238E27FC236}">
                <a16:creationId xmlns:a16="http://schemas.microsoft.com/office/drawing/2014/main" id="{8FF09CAC-0BB2-4D89-DCC3-82680B21E194}"/>
              </a:ext>
            </a:extLst>
          </p:cNvPr>
          <p:cNvSpPr/>
          <p:nvPr/>
        </p:nvSpPr>
        <p:spPr>
          <a:xfrm>
            <a:off x="9396000" y="3996000"/>
            <a:ext cx="7740000" cy="2592000"/>
          </a:xfrm>
          <a:prstGeom prst="snip2DiagRect">
            <a:avLst/>
          </a:prstGeom>
          <a:ln w="28575">
            <a:solidFill>
              <a:srgbClr val="4D94B7"/>
            </a:solidFill>
          </a:ln>
        </p:spPr>
        <p:txBody>
          <a:bodyPr wrap="square" tIns="0" bIns="0">
            <a:noAutofit/>
          </a:bodyPr>
          <a:lstStyle/>
          <a:p>
            <a:pPr marL="357188" indent="-357188">
              <a:defRPr/>
            </a:pPr>
            <a:r>
              <a:rPr lang="en-US" altLang="es-ES" sz="2400" b="1" dirty="0">
                <a:latin typeface="Helvetica Neue" panose="020B0604020202020204"/>
                <a:ea typeface="Microsoft Sans Serif" panose="020B0604020202020204" pitchFamily="34" charset="0"/>
                <a:cs typeface="Microsoft Sans Serif" panose="020B0604020202020204" pitchFamily="34" charset="0"/>
              </a:rPr>
              <a:t>4. </a:t>
            </a:r>
            <a:r>
              <a:rPr lang="en-US" altLang="es-ES" sz="2400" b="1" dirty="0" err="1">
                <a:latin typeface="Helvetica Neue" panose="020B0604020202020204"/>
                <a:ea typeface="Microsoft Sans Serif" panose="020B0604020202020204" pitchFamily="34" charset="0"/>
                <a:cs typeface="Microsoft Sans Serif" panose="020B0604020202020204" pitchFamily="34" charset="0"/>
              </a:rPr>
              <a:t>Vad</a:t>
            </a:r>
            <a:r>
              <a:rPr lang="en-US" altLang="es-ES" sz="2400" b="1" dirty="0">
                <a:latin typeface="Helvetica Neue" panose="020B0604020202020204"/>
                <a:ea typeface="Microsoft Sans Serif" panose="020B0604020202020204" pitchFamily="34" charset="0"/>
                <a:cs typeface="Microsoft Sans Serif" panose="020B0604020202020204" pitchFamily="34" charset="0"/>
              </a:rPr>
              <a:t> </a:t>
            </a:r>
            <a:r>
              <a:rPr lang="en-US" altLang="es-ES" sz="2400" b="1" dirty="0" err="1">
                <a:latin typeface="Helvetica Neue" panose="020B0604020202020204"/>
                <a:ea typeface="Microsoft Sans Serif" panose="020B0604020202020204" pitchFamily="34" charset="0"/>
                <a:cs typeface="Microsoft Sans Serif" panose="020B0604020202020204" pitchFamily="34" charset="0"/>
              </a:rPr>
              <a:t>är</a:t>
            </a:r>
            <a:r>
              <a:rPr lang="en-US" altLang="es-ES" sz="2400" b="1" dirty="0">
                <a:latin typeface="Helvetica Neue" panose="020B0604020202020204"/>
                <a:ea typeface="Microsoft Sans Serif" panose="020B0604020202020204" pitchFamily="34" charset="0"/>
                <a:cs typeface="Microsoft Sans Serif" panose="020B0604020202020204" pitchFamily="34" charset="0"/>
              </a:rPr>
              <a:t> </a:t>
            </a:r>
            <a:r>
              <a:rPr lang="en-US" altLang="es-ES" sz="2400" b="1" dirty="0" err="1">
                <a:latin typeface="Helvetica Neue" panose="020B0604020202020204"/>
                <a:ea typeface="Microsoft Sans Serif" panose="020B0604020202020204" pitchFamily="34" charset="0"/>
                <a:cs typeface="Microsoft Sans Serif" panose="020B0604020202020204" pitchFamily="34" charset="0"/>
              </a:rPr>
              <a:t>förändringshanteringsmodeller</a:t>
            </a:r>
            <a:r>
              <a:rPr lang="en-US" altLang="es-ES" sz="2400" b="1" dirty="0">
                <a:latin typeface="Helvetica Neue" panose="020B0604020202020204"/>
                <a:ea typeface="Microsoft Sans Serif" panose="020B0604020202020204" pitchFamily="34" charset="0"/>
                <a:cs typeface="Microsoft Sans Serif" panose="020B0604020202020204" pitchFamily="34" charset="0"/>
              </a:rPr>
              <a:t>?
</a:t>
            </a:r>
            <a:endParaRPr lang="en-US" altLang="es-ES" sz="2400" dirty="0">
              <a:latin typeface="Helvetica Neue" panose="020B0604020202020204"/>
              <a:ea typeface="Microsoft Sans Serif" panose="020B0604020202020204" pitchFamily="34" charset="0"/>
              <a:cs typeface="Microsoft Sans Serif" panose="020B0604020202020204" pitchFamily="34" charset="0"/>
            </a:endParaRPr>
          </a:p>
          <a:p>
            <a:pPr marL="342900" indent="-342900">
              <a:buBlip>
                <a:blip r:embed="rId2"/>
              </a:buBlip>
              <a:defRPr/>
            </a:pPr>
            <a:r>
              <a:rPr lang="sv-SE" altLang="es-ES" sz="2200" b="1" dirty="0">
                <a:latin typeface="Helvetica Neue" panose="020B0604020202020204"/>
                <a:ea typeface="Microsoft Sans Serif" panose="020B0604020202020204" pitchFamily="34" charset="0"/>
                <a:cs typeface="Microsoft Sans Serif" panose="020B0604020202020204" pitchFamily="34" charset="0"/>
              </a:rPr>
              <a:t>Ramverk som vägleder organisationer när de navigerar och hanterar förändringar på arbetsplatsen</a:t>
            </a:r>
            <a:r>
              <a:rPr lang="sv-SE" altLang="es-ES" sz="2200" dirty="0">
                <a:latin typeface="Helvetica Neue" panose="020B0604020202020204"/>
                <a:ea typeface="Microsoft Sans Serif" panose="020B0604020202020204" pitchFamily="34" charset="0"/>
                <a:cs typeface="Microsoft Sans Serif" panose="020B0604020202020204" pitchFamily="34" charset="0"/>
              </a:rPr>
              <a:t>
Riktlinjer för hur konflikter ska genomföras
En definierad strategi för att hantera konflikter </a:t>
            </a:r>
            <a:endParaRPr lang="en-US" altLang="es-ES" sz="2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26AAD8DB-6299-CDF1-3828-A4A1DBC1C95B}"/>
              </a:ext>
            </a:extLst>
          </p:cNvPr>
          <p:cNvSpPr txBox="1"/>
          <p:nvPr/>
        </p:nvSpPr>
        <p:spPr>
          <a:xfrm>
            <a:off x="1296000" y="1548000"/>
            <a:ext cx="7740000"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Testa </a:t>
            </a:r>
            <a:r>
              <a:rPr lang="en-US" sz="4800" b="1" dirty="0" err="1">
                <a:solidFill>
                  <a:srgbClr val="4D94B7"/>
                </a:solidFill>
                <a:latin typeface="Helvetica Neue" panose="020B0604020202020204"/>
                <a:ea typeface="Microsoft Sans Serif" panose="020B0604020202020204" pitchFamily="34" charset="0"/>
                <a:cs typeface="Microsoft Sans Serif" panose="020B0604020202020204" pitchFamily="34" charset="0"/>
              </a:rPr>
              <a:t>dina</a:t>
            </a:r>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 </a:t>
            </a:r>
            <a:r>
              <a:rPr lang="en-US" sz="4800" b="1" dirty="0" err="1">
                <a:solidFill>
                  <a:srgbClr val="4D94B7"/>
                </a:solidFill>
                <a:latin typeface="Helvetica Neue" panose="020B0604020202020204"/>
                <a:ea typeface="Microsoft Sans Serif" panose="020B0604020202020204" pitchFamily="34" charset="0"/>
                <a:cs typeface="Microsoft Sans Serif" panose="020B0604020202020204" pitchFamily="34" charset="0"/>
              </a:rPr>
              <a:t>kunskaper</a:t>
            </a:r>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
</a:t>
            </a:r>
          </a:p>
        </p:txBody>
      </p:sp>
      <p:sp>
        <p:nvSpPr>
          <p:cNvPr id="10" name="CuadroTexto 9">
            <a:extLst>
              <a:ext uri="{FF2B5EF4-FFF2-40B4-BE49-F238E27FC236}">
                <a16:creationId xmlns:a16="http://schemas.microsoft.com/office/drawing/2014/main" id="{A7EDECE6-C391-5AA9-FE1E-6EC516B76B63}"/>
              </a:ext>
            </a:extLst>
          </p:cNvPr>
          <p:cNvSpPr txBox="1"/>
          <p:nvPr/>
        </p:nvSpPr>
        <p:spPr>
          <a:xfrm>
            <a:off x="1296000" y="2304000"/>
            <a:ext cx="7329600" cy="522000"/>
          </a:xfrm>
          <a:prstGeom prst="rect">
            <a:avLst/>
          </a:prstGeom>
          <a:noFill/>
        </p:spPr>
        <p:txBody>
          <a:bodyPr wrap="square" rtlCol="0">
            <a:noAutofit/>
          </a:bodyPr>
          <a:lstStyle/>
          <a:p>
            <a:r>
              <a:rPr lang="en-US" sz="2800" b="1" dirty="0" err="1">
                <a:solidFill>
                  <a:srgbClr val="AED633"/>
                </a:solidFill>
                <a:latin typeface="Helvetica Neue" panose="020B0604020202020204"/>
                <a:ea typeface="Microsoft Sans Serif" panose="020B0604020202020204" pitchFamily="34" charset="0"/>
                <a:cs typeface="Microsoft Sans Serif" panose="020B0604020202020204" pitchFamily="34" charset="0"/>
              </a:rPr>
              <a:t>Lösning</a:t>
            </a:r>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a:t>
            </a:r>
          </a:p>
        </p:txBody>
      </p:sp>
      <p:sp>
        <p:nvSpPr>
          <p:cNvPr id="11" name="Rectángulo 10">
            <a:extLst>
              <a:ext uri="{FF2B5EF4-FFF2-40B4-BE49-F238E27FC236}">
                <a16:creationId xmlns:a16="http://schemas.microsoft.com/office/drawing/2014/main" id="{50E6530B-6B12-2FE3-B437-DB6FE55C1480}"/>
              </a:ext>
            </a:extLst>
          </p:cNvPr>
          <p:cNvSpPr/>
          <p:nvPr/>
        </p:nvSpPr>
        <p:spPr>
          <a:xfrm>
            <a:off x="1296000" y="3384000"/>
            <a:ext cx="7740000" cy="3024000"/>
          </a:xfrm>
          <a:prstGeom prst="snip2DiagRect">
            <a:avLst/>
          </a:prstGeom>
          <a:ln w="28575">
            <a:solidFill>
              <a:srgbClr val="4D94B7"/>
            </a:solidFill>
          </a:ln>
        </p:spPr>
        <p:txBody>
          <a:bodyPr wrap="square" tIns="0" bIns="0">
            <a:noAutofit/>
          </a:bodyPr>
          <a:lstStyle/>
          <a:p>
            <a:pPr marL="357188" indent="-357188">
              <a:defRPr/>
            </a:pPr>
            <a:r>
              <a:rPr lang="sv-SE" altLang="es-ES" sz="2400" b="1" dirty="0">
                <a:latin typeface="Helvetica Neue" panose="020B0604020202020204"/>
                <a:ea typeface="Microsoft Sans Serif" panose="020B0604020202020204" pitchFamily="34" charset="0"/>
                <a:cs typeface="Microsoft Sans Serif" panose="020B0604020202020204" pitchFamily="34" charset="0"/>
              </a:rPr>
              <a:t>1. Vilka är de 4 principerna för </a:t>
            </a:r>
            <a:r>
              <a:rPr lang="sv-SE" altLang="es-ES" sz="2400" b="1" dirty="0" err="1">
                <a:latin typeface="Helvetica Neue" panose="020B0604020202020204"/>
                <a:ea typeface="Microsoft Sans Serif" panose="020B0604020202020204" pitchFamily="34" charset="0"/>
                <a:cs typeface="Microsoft Sans Serif" panose="020B0604020202020204" pitchFamily="34" charset="0"/>
              </a:rPr>
              <a:t>intraprenöriella</a:t>
            </a:r>
            <a:r>
              <a:rPr lang="sv-SE" altLang="es-ES" sz="2400" b="1" dirty="0">
                <a:latin typeface="Helvetica Neue" panose="020B0604020202020204"/>
                <a:ea typeface="Microsoft Sans Serif" panose="020B0604020202020204" pitchFamily="34" charset="0"/>
                <a:cs typeface="Microsoft Sans Serif" panose="020B0604020202020204" pitchFamily="34" charset="0"/>
              </a:rPr>
              <a:t> attityder?</a:t>
            </a:r>
            <a:endParaRPr lang="en-US" altLang="es-ES" sz="2400" dirty="0">
              <a:latin typeface="Helvetica Neue" panose="020B0604020202020204"/>
              <a:ea typeface="Microsoft Sans Serif" panose="020B0604020202020204" pitchFamily="34" charset="0"/>
              <a:cs typeface="Microsoft Sans Serif" panose="020B0604020202020204" pitchFamily="34" charset="0"/>
            </a:endParaRPr>
          </a:p>
          <a:p>
            <a:pPr marL="342900" indent="-342900">
              <a:buBlip>
                <a:blip r:embed="rId2"/>
              </a:buBlip>
              <a:defRPr/>
            </a:pPr>
            <a:r>
              <a:rPr lang="sv-SE" altLang="es-ES" sz="2200" dirty="0">
                <a:latin typeface="Helvetica Neue" panose="020B0604020202020204"/>
                <a:ea typeface="Microsoft Sans Serif" panose="020B0604020202020204" pitchFamily="34" charset="0"/>
                <a:cs typeface="Microsoft Sans Serif" panose="020B0604020202020204" pitchFamily="34" charset="0"/>
              </a:rPr>
              <a:t>Proaktivitet, risktagande, nätverkande, innovationsförmåga
</a:t>
            </a:r>
            <a:r>
              <a:rPr lang="sv-SE" altLang="es-ES" sz="2200" b="1" dirty="0">
                <a:latin typeface="Helvetica Neue" panose="020B0604020202020204"/>
                <a:ea typeface="Microsoft Sans Serif" panose="020B0604020202020204" pitchFamily="34" charset="0"/>
                <a:cs typeface="Microsoft Sans Serif" panose="020B0604020202020204" pitchFamily="34" charset="0"/>
              </a:rPr>
              <a:t>Förhållande till organisationen, tillfredsställelse, motivation, avsikt</a:t>
            </a:r>
            <a:r>
              <a:rPr lang="sv-SE" altLang="es-ES" sz="2200" dirty="0">
                <a:latin typeface="Helvetica Neue" panose="020B0604020202020204"/>
                <a:ea typeface="Microsoft Sans Serif" panose="020B0604020202020204" pitchFamily="34" charset="0"/>
                <a:cs typeface="Microsoft Sans Serif" panose="020B0604020202020204" pitchFamily="34" charset="0"/>
              </a:rPr>
              <a:t>
Färdigheter, uppfattning om egna förmågor, personlig kunskap, tidigare erfarenhet</a:t>
            </a:r>
            <a:endParaRPr lang="en-US" altLang="es-ES" sz="24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14" name="Rectángulo 13">
            <a:extLst>
              <a:ext uri="{FF2B5EF4-FFF2-40B4-BE49-F238E27FC236}">
                <a16:creationId xmlns:a16="http://schemas.microsoft.com/office/drawing/2014/main" id="{F388E2A2-651A-B13A-BF81-EF89824635A0}"/>
              </a:ext>
            </a:extLst>
          </p:cNvPr>
          <p:cNvSpPr/>
          <p:nvPr/>
        </p:nvSpPr>
        <p:spPr>
          <a:xfrm>
            <a:off x="1296000" y="6552000"/>
            <a:ext cx="7740000" cy="2628000"/>
          </a:xfrm>
          <a:prstGeom prst="snip2DiagRect">
            <a:avLst/>
          </a:prstGeom>
          <a:ln w="28575">
            <a:solidFill>
              <a:srgbClr val="4D94B7"/>
            </a:solidFill>
          </a:ln>
        </p:spPr>
        <p:txBody>
          <a:bodyPr wrap="square" tIns="0" bIns="0">
            <a:noAutofit/>
          </a:bodyPr>
          <a:lstStyle/>
          <a:p>
            <a:pPr marL="357188" indent="-357188">
              <a:defRPr/>
            </a:pPr>
            <a:r>
              <a:rPr lang="sv-SE" altLang="es-ES" sz="2400" b="1" dirty="0">
                <a:latin typeface="Helvetica Neue" panose="020B0604020202020204"/>
                <a:ea typeface="Microsoft Sans Serif" panose="020B0604020202020204" pitchFamily="34" charset="0"/>
                <a:cs typeface="Microsoft Sans Serif" panose="020B0604020202020204" pitchFamily="34" charset="0"/>
              </a:rPr>
              <a:t>2. Vilka är de 4 principerna om Harvard-metoden för principiella förhandlingar?
</a:t>
            </a:r>
            <a:endParaRPr lang="en-US" altLang="es-ES" sz="2400" dirty="0">
              <a:latin typeface="Helvetica Neue" panose="020B0604020202020204"/>
              <a:ea typeface="Microsoft Sans Serif" panose="020B0604020202020204" pitchFamily="34" charset="0"/>
              <a:cs typeface="Microsoft Sans Serif" panose="020B0604020202020204" pitchFamily="34" charset="0"/>
            </a:endParaRPr>
          </a:p>
          <a:p>
            <a:pPr marL="342900" indent="-342900">
              <a:buBlip>
                <a:blip r:embed="rId2"/>
              </a:buBlip>
              <a:defRPr/>
            </a:pPr>
            <a:r>
              <a:rPr lang="sv-SE" altLang="es-ES" sz="2200" dirty="0">
                <a:latin typeface="Helvetica Neue" panose="020B0604020202020204"/>
                <a:ea typeface="Microsoft Sans Serif" panose="020B0604020202020204" pitchFamily="34" charset="0"/>
                <a:cs typeface="Microsoft Sans Serif" panose="020B0604020202020204" pitchFamily="34" charset="0"/>
              </a:rPr>
              <a:t>Koncept, motivation, implementering, stabilisering
</a:t>
            </a:r>
            <a:r>
              <a:rPr lang="sv-SE" altLang="es-ES" sz="2200" b="1" dirty="0">
                <a:latin typeface="Helvetica Neue" panose="020B0604020202020204"/>
                <a:ea typeface="Microsoft Sans Serif" panose="020B0604020202020204" pitchFamily="34" charset="0"/>
                <a:cs typeface="Microsoft Sans Serif" panose="020B0604020202020204" pitchFamily="34" charset="0"/>
              </a:rPr>
              <a:t>Människor, intressen, alternativ och kriterier</a:t>
            </a:r>
            <a:r>
              <a:rPr lang="sv-SE" altLang="es-ES" sz="2200" dirty="0">
                <a:latin typeface="Helvetica Neue" panose="020B0604020202020204"/>
                <a:ea typeface="Microsoft Sans Serif" panose="020B0604020202020204" pitchFamily="34" charset="0"/>
                <a:cs typeface="Microsoft Sans Serif" panose="020B0604020202020204" pitchFamily="34" charset="0"/>
              </a:rPr>
              <a:t>
Kvantitativt och mätbart, resultatorienterat, ambitiöst, planerat</a:t>
            </a:r>
            <a:endParaRPr lang="en-US" altLang="es-ES" sz="2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30" name="Rectángulo 29">
            <a:extLst>
              <a:ext uri="{FF2B5EF4-FFF2-40B4-BE49-F238E27FC236}">
                <a16:creationId xmlns:a16="http://schemas.microsoft.com/office/drawing/2014/main" id="{EFE5BD8F-EBB1-F040-DC3D-47BD1BA62050}"/>
              </a:ext>
            </a:extLst>
          </p:cNvPr>
          <p:cNvSpPr/>
          <p:nvPr/>
        </p:nvSpPr>
        <p:spPr>
          <a:xfrm>
            <a:off x="9396000" y="6660000"/>
            <a:ext cx="7740000" cy="2448000"/>
          </a:xfrm>
          <a:prstGeom prst="snip2DiagRect">
            <a:avLst/>
          </a:prstGeom>
          <a:ln w="28575">
            <a:solidFill>
              <a:srgbClr val="4D94B7"/>
            </a:solidFill>
          </a:ln>
        </p:spPr>
        <p:txBody>
          <a:bodyPr wrap="square" tIns="0" bIns="0">
            <a:noAutofit/>
          </a:bodyPr>
          <a:lstStyle/>
          <a:p>
            <a:pPr marL="357188" indent="-357188">
              <a:defRPr/>
            </a:pPr>
            <a:r>
              <a:rPr lang="sv-SE" altLang="es-ES" sz="2400" b="1" dirty="0">
                <a:latin typeface="Helvetica Neue" panose="020B0604020202020204"/>
                <a:ea typeface="Microsoft Sans Serif" panose="020B0604020202020204" pitchFamily="34" charset="0"/>
                <a:cs typeface="Microsoft Sans Serif" panose="020B0604020202020204" pitchFamily="34" charset="0"/>
              </a:rPr>
              <a:t>5. Vilka är de 3 stegen i Lewins förändringsteori?
</a:t>
            </a:r>
            <a:endParaRPr lang="en-US" altLang="es-ES" sz="2400" dirty="0">
              <a:latin typeface="Helvetica Neue" panose="020B0604020202020204"/>
              <a:ea typeface="Microsoft Sans Serif" panose="020B0604020202020204" pitchFamily="34" charset="0"/>
              <a:cs typeface="Microsoft Sans Serif" panose="020B0604020202020204" pitchFamily="34" charset="0"/>
            </a:endParaRPr>
          </a:p>
          <a:p>
            <a:pPr marL="342900" indent="-342900">
              <a:buBlip>
                <a:blip r:embed="rId2"/>
              </a:buBlip>
              <a:defRPr/>
            </a:pPr>
            <a:r>
              <a:rPr lang="sv-SE" altLang="es-ES" sz="2200" dirty="0">
                <a:latin typeface="Helvetica Neue" panose="020B0604020202020204"/>
                <a:ea typeface="Microsoft Sans Serif" panose="020B0604020202020204" pitchFamily="34" charset="0"/>
                <a:cs typeface="Microsoft Sans Serif" panose="020B0604020202020204" pitchFamily="34" charset="0"/>
              </a:rPr>
              <a:t>Struktur, stil, strategi
Bygg koalition, forma vision, upprätthålla acceleration
</a:t>
            </a:r>
            <a:r>
              <a:rPr lang="en-US" altLang="es-ES" sz="2200" b="1" dirty="0">
                <a:latin typeface="Helvetica Neue" panose="020B0604020202020204"/>
                <a:ea typeface="Microsoft Sans Serif" panose="020B0604020202020204" pitchFamily="34" charset="0"/>
                <a:cs typeface="Microsoft Sans Serif" panose="020B0604020202020204" pitchFamily="34" charset="0"/>
              </a:rPr>
              <a:t>Unfreeze, change, freeze/refreeze</a:t>
            </a:r>
          </a:p>
          <a:p>
            <a:pPr>
              <a:defRPr/>
            </a:pPr>
            <a:endParaRPr lang="en-US" altLang="es-ES" sz="2400" dirty="0">
              <a:latin typeface="Helvetica Neue" panose="020B0604020202020204"/>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410659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CE9C880-7A4A-94B2-756C-952EB7F9F82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344400" y="4921071"/>
            <a:ext cx="3907362" cy="390736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059C829C-41D6-1410-D4AD-4579EC19C654}"/>
              </a:ext>
            </a:extLst>
          </p:cNvPr>
          <p:cNvSpPr txBox="1"/>
          <p:nvPr/>
        </p:nvSpPr>
        <p:spPr>
          <a:xfrm>
            <a:off x="4572000" y="3888000"/>
            <a:ext cx="9144000" cy="830997"/>
          </a:xfrm>
          <a:prstGeom prst="rect">
            <a:avLst/>
          </a:prstGeom>
          <a:noFill/>
        </p:spPr>
        <p:txBody>
          <a:bodyPr wrap="square">
            <a:noAutofit/>
          </a:bodyPr>
          <a:lstStyle/>
          <a:p>
            <a:pPr lvl="0" algn="ctr">
              <a:spcBef>
                <a:spcPts val="5"/>
              </a:spcBef>
              <a:tabLst>
                <a:tab pos="1205230" algn="l"/>
                <a:tab pos="1926589" algn="l"/>
                <a:tab pos="2915920" algn="l"/>
                <a:tab pos="3444875" algn="l"/>
                <a:tab pos="4383405" algn="l"/>
                <a:tab pos="6796405" algn="l"/>
              </a:tabLst>
              <a:defRPr/>
            </a:pPr>
            <a:r>
              <a:rPr lang="en-US" sz="4800" b="1" spc="-114" dirty="0" err="1">
                <a:solidFill>
                  <a:srgbClr val="4D94B7"/>
                </a:solidFill>
                <a:latin typeface="Helvetica Neue" panose="020B0604020202020204"/>
                <a:ea typeface="Microsoft Sans Serif" panose="020B0604020202020204" pitchFamily="34" charset="0"/>
                <a:cs typeface="Microsoft Sans Serif" panose="020B0604020202020204" pitchFamily="34" charset="0"/>
              </a:rPr>
              <a:t>Intraprenöriell</a:t>
            </a:r>
            <a:r>
              <a:rPr lang="en-US" sz="4800" b="1" spc="-114" dirty="0">
                <a:solidFill>
                  <a:srgbClr val="4D94B7"/>
                </a:solidFill>
                <a:latin typeface="Helvetica Neue" panose="020B0604020202020204"/>
                <a:ea typeface="Microsoft Sans Serif" panose="020B0604020202020204" pitchFamily="34" charset="0"/>
                <a:cs typeface="Microsoft Sans Serif" panose="020B0604020202020204" pitchFamily="34" charset="0"/>
              </a:rPr>
              <a:t> </a:t>
            </a:r>
            <a:r>
              <a:rPr lang="en-US" sz="4800" b="1" spc="-114" dirty="0" err="1">
                <a:solidFill>
                  <a:srgbClr val="4D94B7"/>
                </a:solidFill>
                <a:latin typeface="Helvetica Neue" panose="020B0604020202020204"/>
                <a:ea typeface="Microsoft Sans Serif" panose="020B0604020202020204" pitchFamily="34" charset="0"/>
                <a:cs typeface="Microsoft Sans Serif" panose="020B0604020202020204" pitchFamily="34" charset="0"/>
              </a:rPr>
              <a:t>attityd</a:t>
            </a:r>
            <a:r>
              <a:rPr lang="en-US" sz="4800" b="1" spc="-114" dirty="0">
                <a:solidFill>
                  <a:srgbClr val="4D94B7"/>
                </a:solidFill>
                <a:latin typeface="Helvetica Neue" panose="020B0604020202020204"/>
                <a:ea typeface="Microsoft Sans Serif" panose="020B0604020202020204" pitchFamily="34" charset="0"/>
                <a:cs typeface="Microsoft Sans Serif" panose="020B0604020202020204" pitchFamily="34" charset="0"/>
              </a:rPr>
              <a:t>
</a:t>
            </a:r>
            <a:endParaRPr kumimoji="0" lang="en-US" sz="4800" b="1" i="0" u="none" strike="noStrike" kern="1200" cap="none" spc="0" normalizeH="0" baseline="0" dirty="0">
              <a:ln>
                <a:noFill/>
              </a:ln>
              <a:solidFill>
                <a:srgbClr val="4D94B7"/>
              </a:solidFill>
              <a:effectLst/>
              <a:uLnTx/>
              <a:uFillTx/>
              <a:latin typeface="Helvetica Neue" panose="020B0604020202020204"/>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291827B4-A53A-98D3-C6A6-037B32739B31}"/>
              </a:ext>
            </a:extLst>
          </p:cNvPr>
          <p:cNvSpPr txBox="1"/>
          <p:nvPr/>
        </p:nvSpPr>
        <p:spPr>
          <a:xfrm>
            <a:off x="1296000" y="2592000"/>
            <a:ext cx="15732000" cy="1015663"/>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6000" b="1" spc="-114" dirty="0">
                <a:solidFill>
                  <a:srgbClr val="AED633"/>
                </a:solidFill>
                <a:latin typeface="Helvetica Neue" panose="020B0604020202020204"/>
                <a:ea typeface="Microsoft Sans Serif" panose="020B0604020202020204" pitchFamily="34" charset="0"/>
                <a:cs typeface="Microsoft Sans Serif" panose="020B0604020202020204" pitchFamily="34" charset="0"/>
              </a:rPr>
              <a:t>Unit 1</a:t>
            </a:r>
            <a:endParaRPr kumimoji="0" lang="en-US" sz="6000" b="1" i="0" u="none" strike="noStrike" kern="1200" cap="none" spc="0" normalizeH="0" baseline="0" dirty="0">
              <a:ln>
                <a:noFill/>
              </a:ln>
              <a:solidFill>
                <a:srgbClr val="AED633"/>
              </a:solidFill>
              <a:effectLst/>
              <a:uLnTx/>
              <a:uFillTx/>
              <a:latin typeface="Helvetica Neue" panose="020B0604020202020204"/>
              <a:ea typeface="Microsoft Sans Serif" panose="020B0604020202020204" pitchFamily="34" charset="0"/>
              <a:cs typeface="Microsoft Sans Serif" panose="020B0604020202020204" pitchFamily="34" charset="0"/>
            </a:endParaRPr>
          </a:p>
        </p:txBody>
      </p:sp>
      <p:sp>
        <p:nvSpPr>
          <p:cNvPr id="7" name="Google Shape;114;p5">
            <a:extLst>
              <a:ext uri="{FF2B5EF4-FFF2-40B4-BE49-F238E27FC236}">
                <a16:creationId xmlns:a16="http://schemas.microsoft.com/office/drawing/2014/main" id="{75519134-3A2C-8FE9-218F-2A3DD0B43985}"/>
              </a:ext>
            </a:extLst>
          </p:cNvPr>
          <p:cNvSpPr txBox="1"/>
          <p:nvPr/>
        </p:nvSpPr>
        <p:spPr>
          <a:xfrm>
            <a:off x="1296000" y="5256000"/>
            <a:ext cx="10980000" cy="3538800"/>
          </a:xfrm>
          <a:prstGeom prst="rect">
            <a:avLst/>
          </a:prstGeom>
          <a:noFill/>
          <a:ln>
            <a:noFill/>
          </a:ln>
        </p:spPr>
        <p:txBody>
          <a:bodyPr spcFirstLastPara="1" wrap="square" lIns="91425" tIns="45700" rIns="91425" bIns="45700" anchor="t" anchorCtr="0">
            <a:noAutofit/>
          </a:bodyPr>
          <a:lstStyle/>
          <a:p>
            <a:pPr marL="628650" lvl="0" indent="-628650">
              <a:lnSpc>
                <a:spcPct val="150000"/>
              </a:lnSpc>
              <a:buClr>
                <a:srgbClr val="000000"/>
              </a:buClr>
              <a:buSzPts val="2800"/>
            </a:pPr>
            <a:r>
              <a:rPr lang="sv-SE" sz="2800" b="1">
                <a:solidFill>
                  <a:srgbClr val="AED633"/>
                </a:solidFill>
                <a:latin typeface="Helvetica Neue" panose="020B0604020202020204"/>
                <a:ea typeface="Helvetica Neue"/>
                <a:cs typeface="Helvetica Neue"/>
                <a:sym typeface="Helvetica Neue"/>
              </a:rPr>
              <a:t>1.1 Definition
1.2 De 4 principerna för intraprenöriell attityd: förhållande till organisationen, tillfredsställelse, motivation och avsikt
</a:t>
            </a:r>
            <a:endParaRPr lang="en-US" sz="2800" b="1" i="0" u="none" strike="noStrike" cap="none" dirty="0">
              <a:solidFill>
                <a:srgbClr val="AED633"/>
              </a:solidFill>
              <a:latin typeface="Helvetica Neue" panose="020B0604020202020204"/>
              <a:ea typeface="Helvetica Neue"/>
              <a:cs typeface="Helvetica Neue"/>
              <a:sym typeface="Helvetica Neue"/>
            </a:endParaRPr>
          </a:p>
        </p:txBody>
      </p:sp>
    </p:spTree>
    <p:extLst>
      <p:ext uri="{BB962C8B-B14F-4D97-AF65-F5344CB8AC3E}">
        <p14:creationId xmlns:p14="http://schemas.microsoft.com/office/powerpoint/2010/main" val="36825688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DB84E59-BEE2-6728-DC07-0140C0B13519}"/>
              </a:ext>
            </a:extLst>
          </p:cNvPr>
          <p:cNvSpPr txBox="1"/>
          <p:nvPr/>
        </p:nvSpPr>
        <p:spPr>
          <a:xfrm>
            <a:off x="1295400" y="1548000"/>
            <a:ext cx="8839200" cy="830997"/>
          </a:xfrm>
          <a:prstGeom prst="rect">
            <a:avLst/>
          </a:prstGeom>
          <a:noFill/>
        </p:spPr>
        <p:txBody>
          <a:bodyPr wrap="square" rtlCol="0">
            <a:noAutofit/>
          </a:bodyPr>
          <a:lstStyle/>
          <a:p>
            <a:r>
              <a:rPr lang="en-US" sz="4800" b="1">
                <a:solidFill>
                  <a:srgbClr val="4D94B7"/>
                </a:solidFill>
                <a:latin typeface="Helvetica Neue" panose="020B0604020202020204"/>
                <a:ea typeface="Microsoft Sans Serif" panose="020B0604020202020204" pitchFamily="34" charset="0"/>
                <a:cs typeface="Microsoft Sans Serif" panose="020B0604020202020204" pitchFamily="34" charset="0"/>
              </a:rPr>
              <a:t>Sammanfattningsvis
</a:t>
            </a:r>
            <a:endPar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D22D9822-984B-62FC-5C87-1598298E3ED9}"/>
              </a:ext>
            </a:extLst>
          </p:cNvPr>
          <p:cNvSpPr txBox="1"/>
          <p:nvPr/>
        </p:nvSpPr>
        <p:spPr>
          <a:xfrm>
            <a:off x="1296000" y="2304000"/>
            <a:ext cx="7034400" cy="522000"/>
          </a:xfrm>
          <a:prstGeom prst="rect">
            <a:avLst/>
          </a:prstGeom>
          <a:noFill/>
        </p:spPr>
        <p:txBody>
          <a:bodyPr wrap="square">
            <a:noAutofit/>
          </a:bodyPr>
          <a:lstStyle/>
          <a:p>
            <a:pPr algn="just"/>
            <a:r>
              <a:rPr lang="sv-SE" sz="2800" b="1">
                <a:solidFill>
                  <a:srgbClr val="AED633"/>
                </a:solidFill>
                <a:latin typeface="Helvetica Neue" panose="020B0604020202020204"/>
                <a:ea typeface="Microsoft Sans Serif" panose="020B0604020202020204" pitchFamily="34" charset="0"/>
                <a:cs typeface="Microsoft Sans Serif" panose="020B0604020202020204" pitchFamily="34" charset="0"/>
              </a:rPr>
              <a:t>Bra gjort! Nu vet du mer om:
</a:t>
            </a:r>
            <a:endPar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endParaRPr>
          </a:p>
        </p:txBody>
      </p:sp>
      <p:pic>
        <p:nvPicPr>
          <p:cNvPr id="14" name="Google Shape;570;p12">
            <a:extLst>
              <a:ext uri="{FF2B5EF4-FFF2-40B4-BE49-F238E27FC236}">
                <a16:creationId xmlns:a16="http://schemas.microsoft.com/office/drawing/2014/main" id="{A444E22D-E0DE-1ED5-F3A3-3E868980C758}"/>
              </a:ext>
            </a:extLst>
          </p:cNvPr>
          <p:cNvPicPr preferRelativeResize="0"/>
          <p:nvPr/>
        </p:nvPicPr>
        <p:blipFill rotWithShape="1">
          <a:blip r:embed="rId2">
            <a:alphaModFix/>
          </a:blip>
          <a:srcRect/>
          <a:stretch/>
        </p:blipFill>
        <p:spPr>
          <a:xfrm>
            <a:off x="10972800" y="3372231"/>
            <a:ext cx="5601396" cy="5601396"/>
          </a:xfrm>
          <a:prstGeom prst="rect">
            <a:avLst/>
          </a:prstGeom>
          <a:noFill/>
          <a:ln>
            <a:noFill/>
          </a:ln>
        </p:spPr>
      </p:pic>
      <p:sp>
        <p:nvSpPr>
          <p:cNvPr id="15" name="Google Shape;98;p4">
            <a:extLst>
              <a:ext uri="{FF2B5EF4-FFF2-40B4-BE49-F238E27FC236}">
                <a16:creationId xmlns:a16="http://schemas.microsoft.com/office/drawing/2014/main" id="{715F212C-0A67-DAB3-7265-FB52EEEEF4C7}"/>
              </a:ext>
            </a:extLst>
          </p:cNvPr>
          <p:cNvSpPr txBox="1"/>
          <p:nvPr/>
        </p:nvSpPr>
        <p:spPr>
          <a:xfrm>
            <a:off x="1296000" y="3383999"/>
            <a:ext cx="9576000" cy="5364000"/>
          </a:xfrm>
          <a:prstGeom prst="rect">
            <a:avLst/>
          </a:prstGeom>
          <a:noFill/>
          <a:ln>
            <a:noFill/>
          </a:ln>
        </p:spPr>
        <p:txBody>
          <a:bodyPr spcFirstLastPara="1" wrap="square" lIns="91425" tIns="45700" rIns="91425" bIns="45700" anchor="t" anchorCtr="0">
            <a:noAutofit/>
          </a:bodyPr>
          <a:lstStyle/>
          <a:p>
            <a:pPr marL="628650" lvl="0" indent="-628650">
              <a:spcAft>
                <a:spcPts val="1000"/>
              </a:spcAft>
              <a:buClr>
                <a:srgbClr val="000000"/>
              </a:buClr>
              <a:buSzPct val="100000"/>
              <a:buBlip>
                <a:blip r:embed="rId3"/>
              </a:buBlip>
            </a:pPr>
            <a:r>
              <a:rPr lang="sv-SE" sz="2400" dirty="0">
                <a:solidFill>
                  <a:schemeClr val="dk1"/>
                </a:solidFill>
                <a:latin typeface="Helvetica Neue" panose="020B0604020202020204" charset="0"/>
                <a:ea typeface="Helvetica Neue"/>
                <a:cs typeface="Helvetica Neue"/>
                <a:sym typeface="Helvetica Neue"/>
              </a:rPr>
              <a:t>Vilka </a:t>
            </a:r>
            <a:r>
              <a:rPr lang="sv-SE" sz="2400" dirty="0" err="1">
                <a:solidFill>
                  <a:schemeClr val="dk1"/>
                </a:solidFill>
                <a:latin typeface="Helvetica Neue" panose="020B0604020202020204" charset="0"/>
                <a:ea typeface="Helvetica Neue"/>
                <a:cs typeface="Helvetica Neue"/>
                <a:sym typeface="Helvetica Neue"/>
              </a:rPr>
              <a:t>intraprenöriella</a:t>
            </a:r>
            <a:r>
              <a:rPr lang="sv-SE" sz="2400" dirty="0">
                <a:solidFill>
                  <a:schemeClr val="dk1"/>
                </a:solidFill>
                <a:latin typeface="Helvetica Neue" panose="020B0604020202020204" charset="0"/>
                <a:ea typeface="Helvetica Neue"/>
                <a:cs typeface="Helvetica Neue"/>
                <a:sym typeface="Helvetica Neue"/>
              </a:rPr>
              <a:t> attityder är och hur personligheten är viktig för att uppmuntra intraprenörskap.
Vad är förändringsledning och hur du kan implementera förändringsledningssystem i ditt företag/team.
Vad är konflikthantering i ett företag och hur en konflikt kan lösas inom företaget.</a:t>
            </a:r>
            <a:endParaRPr lang="en-US" sz="2400" b="0" i="0" u="none" strike="noStrike" cap="none" dirty="0">
              <a:solidFill>
                <a:schemeClr val="dk1"/>
              </a:solidFill>
              <a:latin typeface="Helvetica Neue" panose="020B0604020202020204" charset="0"/>
              <a:ea typeface="Helvetica Neue"/>
              <a:cs typeface="Helvetica Neue"/>
              <a:sym typeface="Helvetica Neue"/>
            </a:endParaRPr>
          </a:p>
        </p:txBody>
      </p:sp>
    </p:spTree>
    <p:extLst>
      <p:ext uri="{BB962C8B-B14F-4D97-AF65-F5344CB8AC3E}">
        <p14:creationId xmlns:p14="http://schemas.microsoft.com/office/powerpoint/2010/main" val="32581651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3" name="Google Shape;583;p43">
            <a:extLst>
              <a:ext uri="{FF2B5EF4-FFF2-40B4-BE49-F238E27FC236}">
                <a16:creationId xmlns:a16="http://schemas.microsoft.com/office/drawing/2014/main" id="{272896E4-B6F6-BB75-501D-E66758E57ACE}"/>
              </a:ext>
            </a:extLst>
          </p:cNvPr>
          <p:cNvSpPr txBox="1"/>
          <p:nvPr/>
        </p:nvSpPr>
        <p:spPr>
          <a:xfrm>
            <a:off x="1296000" y="1548000"/>
            <a:ext cx="8571931" cy="830956"/>
          </a:xfrm>
          <a:prstGeom prst="rect">
            <a:avLst/>
          </a:prstGeom>
          <a:noFill/>
          <a:ln>
            <a:noFill/>
          </a:ln>
        </p:spPr>
        <p:txBody>
          <a:bodyPr spcFirstLastPara="1" wrap="square" lIns="91425" tIns="45700" rIns="91425" bIns="45700" anchor="t" anchorCtr="0">
            <a:noAutofit/>
          </a:bodyPr>
          <a:lstStyle/>
          <a:p>
            <a:pPr lvl="0">
              <a:buClr>
                <a:srgbClr val="000000"/>
              </a:buClr>
              <a:buSzPts val="4800"/>
            </a:pPr>
            <a:r>
              <a:rPr lang="en-US" sz="4800" b="1">
                <a:solidFill>
                  <a:srgbClr val="4D94B7"/>
                </a:solidFill>
                <a:latin typeface="Helvetica Neue" panose="020B0604020202020204" charset="0"/>
                <a:ea typeface="Helvetica Neue"/>
                <a:cs typeface="Helvetica Neue"/>
                <a:sym typeface="Helvetica Neue"/>
              </a:rPr>
              <a:t>Bibliografi (1)
</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4" name="Google Shape;584;p43">
            <a:extLst>
              <a:ext uri="{FF2B5EF4-FFF2-40B4-BE49-F238E27FC236}">
                <a16:creationId xmlns:a16="http://schemas.microsoft.com/office/drawing/2014/main" id="{1C427F0D-946F-F48B-D92D-43A9F8449379}"/>
              </a:ext>
            </a:extLst>
          </p:cNvPr>
          <p:cNvSpPr/>
          <p:nvPr/>
        </p:nvSpPr>
        <p:spPr>
          <a:xfrm>
            <a:off x="1296000" y="3384000"/>
            <a:ext cx="15840000" cy="6063158"/>
          </a:xfrm>
          <a:prstGeom prst="rect">
            <a:avLst/>
          </a:prstGeom>
          <a:noFill/>
          <a:ln>
            <a:noFill/>
          </a:ln>
        </p:spPr>
        <p:txBody>
          <a:bodyPr spcFirstLastPara="1" wrap="square" lIns="91425" tIns="45700" rIns="91425" bIns="45700" anchor="t" anchorCtr="0">
            <a:noAutofit/>
          </a:bodyPr>
          <a:lstStyle/>
          <a:p>
            <a:pPr marL="714375" marR="0" lvl="0" indent="-714375" algn="l" rtl="0">
              <a:lnSpc>
                <a:spcPct val="100000"/>
              </a:lnSpc>
              <a:spcAft>
                <a:spcPts val="2400"/>
              </a:spcAft>
              <a:buClr>
                <a:srgbClr val="4D94B7"/>
              </a:buClr>
              <a:buSzPct val="105000"/>
              <a:buFont typeface="+mj-lt"/>
              <a:buAutoNum type="arabicParenBoth"/>
            </a:pPr>
            <a:r>
              <a:rPr lang="en-US" sz="2400" b="0" i="0" u="none" strike="noStrike" cap="none" dirty="0">
                <a:solidFill>
                  <a:srgbClr val="000000"/>
                </a:solidFill>
                <a:latin typeface="Helvetica Neue" panose="020B0604020202020204" charset="0"/>
                <a:ea typeface="Helvetica Neue"/>
                <a:cs typeface="Helvetica Neue"/>
                <a:sym typeface="Helvetica Neue"/>
              </a:rPr>
              <a:t>Woo, H. (2018). Personality traits and intrapreneurship: the mediating effect of career adaptability. Career Development International.</a:t>
            </a:r>
          </a:p>
          <a:p>
            <a:pPr marL="714375" marR="0" lvl="0" indent="-714375" algn="l" rtl="0">
              <a:lnSpc>
                <a:spcPct val="100000"/>
              </a:lnSpc>
              <a:spcAft>
                <a:spcPts val="2400"/>
              </a:spcAft>
              <a:buClr>
                <a:srgbClr val="4D94B7"/>
              </a:buClr>
              <a:buSzPct val="105000"/>
              <a:buFont typeface="+mj-lt"/>
              <a:buAutoNum type="arabicParenBoth"/>
            </a:pPr>
            <a:r>
              <a:rPr lang="en-US" sz="2400" b="0" i="0" u="none" strike="noStrike" cap="none" dirty="0">
                <a:solidFill>
                  <a:srgbClr val="000000"/>
                </a:solidFill>
                <a:latin typeface="Helvetica Neue" panose="020B0604020202020204" charset="0"/>
                <a:ea typeface="Helvetica Neue"/>
                <a:cs typeface="Helvetica Neue"/>
                <a:sym typeface="Helvetica Neue"/>
              </a:rPr>
              <a:t>Farrukh, M. et al. (2016). Intrapreneurial behavior: an empirical investigation of personality traits. Management &amp; Marketing. Challenges for the Knowledge Society, Vol. 11, No. 4, pp. 597-609. </a:t>
            </a:r>
          </a:p>
          <a:p>
            <a:pPr marL="714375" marR="0" lvl="0" indent="-714375" algn="l" rtl="0">
              <a:lnSpc>
                <a:spcPct val="100000"/>
              </a:lnSpc>
              <a:spcAft>
                <a:spcPts val="2400"/>
              </a:spcAft>
              <a:buClr>
                <a:srgbClr val="4D94B7"/>
              </a:buClr>
              <a:buSzPct val="105000"/>
              <a:buFont typeface="+mj-lt"/>
              <a:buAutoNum type="arabicParenBoth"/>
            </a:pPr>
            <a:r>
              <a:rPr lang="en-US" sz="2400" b="0" i="0" u="none" strike="noStrike" cap="none" dirty="0">
                <a:solidFill>
                  <a:srgbClr val="000000"/>
                </a:solidFill>
                <a:latin typeface="Helvetica Neue" panose="020B0604020202020204" charset="0"/>
                <a:ea typeface="Helvetica Neue"/>
                <a:cs typeface="Helvetica Neue"/>
                <a:sym typeface="Helvetica Neue"/>
              </a:rPr>
              <a:t>Neessen, P. et al. (2019). The intrapreneurial employee: toward an integrated model of intrapreneurship and research agenda. International Entrepreneurship and Management Journal.</a:t>
            </a:r>
          </a:p>
          <a:p>
            <a:pPr marL="714375" marR="0" lvl="0" indent="-714375" algn="l" rtl="0">
              <a:lnSpc>
                <a:spcPct val="100000"/>
              </a:lnSpc>
              <a:spcAft>
                <a:spcPts val="2400"/>
              </a:spcAft>
              <a:buClr>
                <a:srgbClr val="4D94B7"/>
              </a:buClr>
              <a:buSzPct val="105000"/>
              <a:buFont typeface="+mj-lt"/>
              <a:buAutoNum type="arabicParenBoth"/>
            </a:pPr>
            <a:r>
              <a:rPr lang="en-US" sz="2400" b="0" i="0" u="none" strike="noStrike" cap="none" dirty="0">
                <a:solidFill>
                  <a:srgbClr val="000000"/>
                </a:solidFill>
                <a:latin typeface="Helvetica Neue" panose="020B0604020202020204" charset="0"/>
                <a:ea typeface="Helvetica Neue"/>
                <a:cs typeface="Helvetica Neue"/>
                <a:sym typeface="Helvetica Neue"/>
              </a:rPr>
              <a:t>Mohedano-Suanes, A. &amp; Garzon, D. (2018). Intrapreneurs: Characteristics and Behavior. 10.</a:t>
            </a:r>
          </a:p>
          <a:p>
            <a:pPr marL="714375" marR="0" lvl="0" indent="-714375" algn="l" rtl="0">
              <a:lnSpc>
                <a:spcPct val="100000"/>
              </a:lnSpc>
              <a:spcAft>
                <a:spcPts val="2400"/>
              </a:spcAft>
              <a:buClr>
                <a:srgbClr val="4D94B7"/>
              </a:buClr>
              <a:buSzPct val="105000"/>
              <a:buFont typeface="+mj-lt"/>
              <a:buAutoNum type="arabicParenBoth"/>
            </a:pPr>
            <a:r>
              <a:rPr lang="en-US" sz="2400" b="0" i="0" u="none" strike="noStrike" cap="none" dirty="0">
                <a:solidFill>
                  <a:srgbClr val="000000"/>
                </a:solidFill>
                <a:latin typeface="Helvetica Neue" panose="020B0604020202020204" charset="0"/>
                <a:ea typeface="Helvetica Neue"/>
                <a:cs typeface="Helvetica Neue"/>
                <a:sym typeface="Helvetica Neue"/>
              </a:rPr>
              <a:t>Mustafa, M.J. et al. (2016). Psychological Ownership, Job Satisfaction, and Middle Manager Entrepreneurial Behavior. Journal of Leadership &amp; Organizational Studies. 23. 272-287.</a:t>
            </a:r>
          </a:p>
          <a:p>
            <a:pPr marL="714375" marR="0" lvl="0" indent="-714375" algn="l" rtl="0">
              <a:lnSpc>
                <a:spcPct val="100000"/>
              </a:lnSpc>
              <a:spcAft>
                <a:spcPts val="2400"/>
              </a:spcAft>
              <a:buClr>
                <a:srgbClr val="4D94B7"/>
              </a:buClr>
              <a:buSzPct val="105000"/>
              <a:buFont typeface="+mj-lt"/>
              <a:buAutoNum type="arabicParenBoth"/>
            </a:pPr>
            <a:r>
              <a:rPr lang="en-US" sz="2400" b="0" i="0" u="none" strike="noStrike" cap="none" dirty="0">
                <a:solidFill>
                  <a:srgbClr val="000000"/>
                </a:solidFill>
                <a:latin typeface="Helvetica Neue" panose="020B0604020202020204" charset="0"/>
                <a:ea typeface="Helvetica Neue"/>
                <a:cs typeface="Helvetica Neue"/>
                <a:sym typeface="Helvetica Neue"/>
              </a:rPr>
              <a:t>Chan, K.Y. et al. (2017). Who Wants to Be an Intrapreneur? Relations between Employees’ Entrepreneurial, Professional, and Leadership Career Motivations and Intrapreneurial Motivation in Organizations.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3" name="Google Shape;583;p43">
            <a:extLst>
              <a:ext uri="{FF2B5EF4-FFF2-40B4-BE49-F238E27FC236}">
                <a16:creationId xmlns:a16="http://schemas.microsoft.com/office/drawing/2014/main" id="{272896E4-B6F6-BB75-501D-E66758E57ACE}"/>
              </a:ext>
            </a:extLst>
          </p:cNvPr>
          <p:cNvSpPr txBox="1"/>
          <p:nvPr/>
        </p:nvSpPr>
        <p:spPr>
          <a:xfrm>
            <a:off x="1296000" y="1548000"/>
            <a:ext cx="8571931" cy="830956"/>
          </a:xfrm>
          <a:prstGeom prst="rect">
            <a:avLst/>
          </a:prstGeom>
          <a:noFill/>
          <a:ln>
            <a:noFill/>
          </a:ln>
        </p:spPr>
        <p:txBody>
          <a:bodyPr spcFirstLastPara="1" wrap="square" lIns="91425" tIns="45700" rIns="91425" bIns="45700" anchor="t" anchorCtr="0">
            <a:noAutofit/>
          </a:bodyPr>
          <a:lstStyle/>
          <a:p>
            <a:pPr lvl="0">
              <a:buClr>
                <a:srgbClr val="000000"/>
              </a:buClr>
              <a:buSzPts val="4800"/>
            </a:pPr>
            <a:r>
              <a:rPr lang="en-US" sz="4800" b="1">
                <a:solidFill>
                  <a:srgbClr val="4D94B7"/>
                </a:solidFill>
                <a:latin typeface="Helvetica Neue" panose="020B0604020202020204" charset="0"/>
                <a:ea typeface="Helvetica Neue"/>
                <a:cs typeface="Helvetica Neue"/>
                <a:sym typeface="Helvetica Neue"/>
              </a:rPr>
              <a:t>Bibliografi (2)
</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4" name="Google Shape;584;p43">
            <a:extLst>
              <a:ext uri="{FF2B5EF4-FFF2-40B4-BE49-F238E27FC236}">
                <a16:creationId xmlns:a16="http://schemas.microsoft.com/office/drawing/2014/main" id="{1C427F0D-946F-F48B-D92D-43A9F8449379}"/>
              </a:ext>
            </a:extLst>
          </p:cNvPr>
          <p:cNvSpPr/>
          <p:nvPr/>
        </p:nvSpPr>
        <p:spPr>
          <a:xfrm>
            <a:off x="1296000" y="3384000"/>
            <a:ext cx="15840000" cy="6063158"/>
          </a:xfrm>
          <a:prstGeom prst="rect">
            <a:avLst/>
          </a:prstGeom>
          <a:noFill/>
          <a:ln>
            <a:noFill/>
          </a:ln>
        </p:spPr>
        <p:txBody>
          <a:bodyPr spcFirstLastPara="1" wrap="square" lIns="91425" tIns="45700" rIns="91425" bIns="45700" anchor="t" anchorCtr="0">
            <a:noAutofit/>
          </a:bodyPr>
          <a:lstStyle/>
          <a:p>
            <a:pPr marL="714375" marR="0" lvl="0" indent="-714375" algn="l" rtl="0">
              <a:lnSpc>
                <a:spcPct val="100000"/>
              </a:lnSpc>
              <a:spcAft>
                <a:spcPts val="2400"/>
              </a:spcAft>
              <a:buClr>
                <a:srgbClr val="4D94B7"/>
              </a:buClr>
              <a:buSzPct val="105000"/>
              <a:buFont typeface="+mj-lt"/>
              <a:buAutoNum type="arabicParenBoth" startAt="7"/>
            </a:pPr>
            <a:r>
              <a:rPr lang="en-US" sz="2400" b="0" i="0" u="none" strike="noStrike" cap="none" dirty="0">
                <a:solidFill>
                  <a:srgbClr val="000000"/>
                </a:solidFill>
                <a:latin typeface="Helvetica Neue" panose="020B0604020202020204" charset="0"/>
                <a:ea typeface="Helvetica Neue"/>
                <a:cs typeface="Helvetica Neue"/>
                <a:sym typeface="Helvetica Neue"/>
              </a:rPr>
              <a:t>Zhao, H. et al. (2010). The Relationship of Personality to Entrepreneurial Intentions and Performance: A Meta-Analytic Review. Journal of Management, Vol. 36 No. 2, March 2010 381- 40.</a:t>
            </a:r>
          </a:p>
          <a:p>
            <a:pPr marL="714375" marR="0" lvl="0" indent="-714375" algn="l" rtl="0">
              <a:lnSpc>
                <a:spcPct val="100000"/>
              </a:lnSpc>
              <a:spcAft>
                <a:spcPts val="2400"/>
              </a:spcAft>
              <a:buClr>
                <a:srgbClr val="4D94B7"/>
              </a:buClr>
              <a:buSzPct val="105000"/>
              <a:buFont typeface="+mj-lt"/>
              <a:buAutoNum type="arabicParenBoth" startAt="7"/>
            </a:pPr>
            <a:r>
              <a:rPr lang="en-US" sz="2400" b="0" i="0" u="none" strike="noStrike" cap="none" dirty="0">
                <a:solidFill>
                  <a:srgbClr val="000000"/>
                </a:solidFill>
                <a:latin typeface="Helvetica Neue" panose="020B0604020202020204" charset="0"/>
                <a:ea typeface="Helvetica Neue"/>
                <a:cs typeface="Helvetica Neue"/>
                <a:sym typeface="Helvetica Neue"/>
              </a:rPr>
              <a:t>Knobloch, Thomas (2014): Konfliktmanagement in mittelständischen Unternehmen. Spektrum der Mediation 53/2014.</a:t>
            </a:r>
          </a:p>
          <a:p>
            <a:pPr marL="714375" marR="0" lvl="0" indent="-714375" algn="l" rtl="0">
              <a:lnSpc>
                <a:spcPct val="100000"/>
              </a:lnSpc>
              <a:spcAft>
                <a:spcPts val="2400"/>
              </a:spcAft>
              <a:buClr>
                <a:srgbClr val="4D94B7"/>
              </a:buClr>
              <a:buSzPct val="105000"/>
              <a:buFont typeface="+mj-lt"/>
              <a:buAutoNum type="arabicParenBoth" startAt="7"/>
            </a:pPr>
            <a:r>
              <a:rPr lang="en-US" sz="2400" b="0" i="0" u="none" strike="noStrike" cap="none" dirty="0">
                <a:solidFill>
                  <a:srgbClr val="000000"/>
                </a:solidFill>
                <a:latin typeface="Helvetica Neue" panose="020B0604020202020204" charset="0"/>
                <a:ea typeface="Helvetica Neue"/>
                <a:cs typeface="Helvetica Neue"/>
                <a:sym typeface="Helvetica Neue"/>
              </a:rPr>
              <a:t>Samantha David (2021): Intrapreneurship education– Handlungsempfehlungen zur Gestaltung eines Curriculums für Universtäten. https://epub.jku.at/obvulihs/download/pdf/6751308?originalFilename=true </a:t>
            </a:r>
          </a:p>
          <a:p>
            <a:pPr marL="714375" marR="0" lvl="0" indent="-714375" algn="l" rtl="0">
              <a:lnSpc>
                <a:spcPct val="100000"/>
              </a:lnSpc>
              <a:spcAft>
                <a:spcPts val="2400"/>
              </a:spcAft>
              <a:buClr>
                <a:srgbClr val="4D94B7"/>
              </a:buClr>
              <a:buSzPct val="105000"/>
              <a:buFont typeface="+mj-lt"/>
              <a:buAutoNum type="arabicParenBoth" startAt="7"/>
            </a:pPr>
            <a:r>
              <a:rPr lang="en-US" sz="2400" b="0" i="0" u="none" strike="noStrike" cap="none" dirty="0">
                <a:solidFill>
                  <a:srgbClr val="000000"/>
                </a:solidFill>
                <a:latin typeface="Helvetica Neue" panose="020B0604020202020204" charset="0"/>
                <a:ea typeface="Helvetica Neue"/>
                <a:cs typeface="Helvetica Neue"/>
                <a:sym typeface="Helvetica Neue"/>
              </a:rPr>
              <a:t>www.fool.com/the-ascent/small-business/human-resources/articles/change-management/</a:t>
            </a:r>
          </a:p>
          <a:p>
            <a:pPr marL="714375" marR="0" lvl="0" indent="-714375" algn="l" rtl="0">
              <a:lnSpc>
                <a:spcPct val="100000"/>
              </a:lnSpc>
              <a:spcAft>
                <a:spcPts val="2400"/>
              </a:spcAft>
              <a:buClr>
                <a:srgbClr val="4D94B7"/>
              </a:buClr>
              <a:buSzPct val="105000"/>
              <a:buFont typeface="+mj-lt"/>
              <a:buAutoNum type="arabicParenBoth" startAt="7"/>
            </a:pPr>
            <a:r>
              <a:rPr lang="en-US" sz="2400" b="0" i="0" u="none" strike="noStrike" cap="none" dirty="0">
                <a:solidFill>
                  <a:srgbClr val="000000"/>
                </a:solidFill>
                <a:latin typeface="Helvetica Neue" panose="020B0604020202020204" charset="0"/>
                <a:ea typeface="Helvetica Neue"/>
                <a:cs typeface="Helvetica Neue"/>
                <a:sym typeface="Helvetica Neue"/>
              </a:rPr>
              <a:t>www.fool.com/the-ascent/small-business/human-resources/articles/change-management-models/</a:t>
            </a:r>
          </a:p>
          <a:p>
            <a:pPr marL="714375" marR="0" lvl="0" indent="-714375" algn="l" rtl="0">
              <a:lnSpc>
                <a:spcPct val="100000"/>
              </a:lnSpc>
              <a:spcAft>
                <a:spcPts val="2400"/>
              </a:spcAft>
              <a:buClr>
                <a:srgbClr val="4D94B7"/>
              </a:buClr>
              <a:buSzPct val="105000"/>
              <a:buFont typeface="+mj-lt"/>
              <a:buAutoNum type="arabicParenBoth" startAt="7"/>
            </a:pPr>
            <a:r>
              <a:rPr lang="en-US" sz="2400" b="0" i="0" u="none" strike="noStrike" cap="none" dirty="0">
                <a:solidFill>
                  <a:srgbClr val="000000"/>
                </a:solidFill>
                <a:latin typeface="Helvetica Neue" panose="020B0604020202020204" charset="0"/>
                <a:ea typeface="Helvetica Neue"/>
                <a:cs typeface="Helvetica Neue"/>
                <a:sym typeface="Helvetica Neue"/>
              </a:rPr>
              <a:t>https://leadershipyoda.com/kurt-lewin-three-stages-of-change/ </a:t>
            </a:r>
          </a:p>
          <a:p>
            <a:pPr marL="714375" marR="0" lvl="0" indent="-714375" algn="l" rtl="0">
              <a:lnSpc>
                <a:spcPct val="100000"/>
              </a:lnSpc>
              <a:spcAft>
                <a:spcPts val="2400"/>
              </a:spcAft>
              <a:buClr>
                <a:srgbClr val="4D94B7"/>
              </a:buClr>
              <a:buSzPct val="105000"/>
              <a:buFont typeface="+mj-lt"/>
              <a:buAutoNum type="arabicParenBoth" startAt="7"/>
            </a:pPr>
            <a:r>
              <a:rPr lang="en-US" sz="2400" b="0" i="0" u="none" strike="noStrike" cap="none" dirty="0">
                <a:solidFill>
                  <a:srgbClr val="000000"/>
                </a:solidFill>
                <a:latin typeface="Helvetica Neue" panose="020B0604020202020204" charset="0"/>
                <a:ea typeface="Helvetica Neue"/>
                <a:cs typeface="Helvetica Neue"/>
                <a:sym typeface="Helvetica Neue"/>
              </a:rPr>
              <a:t>https://www.mbamanagementmodels.com/mckinseys-7-s-framework/</a:t>
            </a:r>
          </a:p>
        </p:txBody>
      </p:sp>
    </p:spTree>
    <p:extLst>
      <p:ext uri="{BB962C8B-B14F-4D97-AF65-F5344CB8AC3E}">
        <p14:creationId xmlns:p14="http://schemas.microsoft.com/office/powerpoint/2010/main" val="23474394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3" name="Google Shape;583;p43">
            <a:extLst>
              <a:ext uri="{FF2B5EF4-FFF2-40B4-BE49-F238E27FC236}">
                <a16:creationId xmlns:a16="http://schemas.microsoft.com/office/drawing/2014/main" id="{272896E4-B6F6-BB75-501D-E66758E57ACE}"/>
              </a:ext>
            </a:extLst>
          </p:cNvPr>
          <p:cNvSpPr txBox="1"/>
          <p:nvPr/>
        </p:nvSpPr>
        <p:spPr>
          <a:xfrm>
            <a:off x="1296000" y="1548000"/>
            <a:ext cx="8571931" cy="830956"/>
          </a:xfrm>
          <a:prstGeom prst="rect">
            <a:avLst/>
          </a:prstGeom>
          <a:noFill/>
          <a:ln>
            <a:noFill/>
          </a:ln>
        </p:spPr>
        <p:txBody>
          <a:bodyPr spcFirstLastPara="1" wrap="square" lIns="91425" tIns="45700" rIns="91425" bIns="45700" anchor="t" anchorCtr="0">
            <a:noAutofit/>
          </a:bodyPr>
          <a:lstStyle/>
          <a:p>
            <a:pPr lvl="0">
              <a:buClr>
                <a:srgbClr val="000000"/>
              </a:buClr>
              <a:buSzPts val="4800"/>
            </a:pPr>
            <a:r>
              <a:rPr lang="en-US" sz="4800" b="1">
                <a:solidFill>
                  <a:srgbClr val="4D94B7"/>
                </a:solidFill>
                <a:latin typeface="Helvetica Neue" panose="020B0604020202020204" charset="0"/>
                <a:ea typeface="Helvetica Neue"/>
                <a:cs typeface="Helvetica Neue"/>
                <a:sym typeface="Helvetica Neue"/>
              </a:rPr>
              <a:t>Bibliografi (3)
</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4" name="Google Shape;584;p43">
            <a:extLst>
              <a:ext uri="{FF2B5EF4-FFF2-40B4-BE49-F238E27FC236}">
                <a16:creationId xmlns:a16="http://schemas.microsoft.com/office/drawing/2014/main" id="{1C427F0D-946F-F48B-D92D-43A9F8449379}"/>
              </a:ext>
            </a:extLst>
          </p:cNvPr>
          <p:cNvSpPr/>
          <p:nvPr/>
        </p:nvSpPr>
        <p:spPr>
          <a:xfrm>
            <a:off x="1296000" y="3384000"/>
            <a:ext cx="15840000" cy="6063158"/>
          </a:xfrm>
          <a:prstGeom prst="rect">
            <a:avLst/>
          </a:prstGeom>
          <a:noFill/>
          <a:ln>
            <a:noFill/>
          </a:ln>
        </p:spPr>
        <p:txBody>
          <a:bodyPr spcFirstLastPara="1" wrap="square" lIns="91425" tIns="45700" rIns="91425" bIns="45700" anchor="t" anchorCtr="0">
            <a:noAutofit/>
          </a:bodyPr>
          <a:lstStyle/>
          <a:p>
            <a:pPr marL="714375" marR="0" lvl="0" indent="-714375" algn="l" rtl="0">
              <a:lnSpc>
                <a:spcPct val="100000"/>
              </a:lnSpc>
              <a:spcAft>
                <a:spcPts val="2400"/>
              </a:spcAft>
              <a:buClr>
                <a:srgbClr val="4D94B7"/>
              </a:buClr>
              <a:buSzPct val="105000"/>
              <a:buFont typeface="+mj-lt"/>
              <a:buAutoNum type="arabicParenBoth" startAt="14"/>
            </a:pPr>
            <a:r>
              <a:rPr lang="en-US" sz="2400" b="0" i="0" u="none" strike="noStrike" cap="none" dirty="0">
                <a:solidFill>
                  <a:srgbClr val="000000"/>
                </a:solidFill>
                <a:latin typeface="Helvetica Neue" panose="020B0604020202020204" charset="0"/>
                <a:ea typeface="Helvetica Neue"/>
                <a:cs typeface="Helvetica Neue"/>
                <a:sym typeface="Helvetica Neue"/>
              </a:rPr>
              <a:t>https://www.managementstudyguide.com/kotters-8-step-model-of-change.htm</a:t>
            </a:r>
          </a:p>
          <a:p>
            <a:pPr marL="714375" marR="0" lvl="0" indent="-714375" algn="l" rtl="0">
              <a:lnSpc>
                <a:spcPct val="100000"/>
              </a:lnSpc>
              <a:spcAft>
                <a:spcPts val="2400"/>
              </a:spcAft>
              <a:buClr>
                <a:srgbClr val="4D94B7"/>
              </a:buClr>
              <a:buSzPct val="105000"/>
              <a:buFont typeface="+mj-lt"/>
              <a:buAutoNum type="arabicParenBoth" startAt="14"/>
            </a:pPr>
            <a:r>
              <a:rPr lang="en-US" sz="2400" b="0" i="0" u="none" strike="noStrike" cap="none" dirty="0">
                <a:solidFill>
                  <a:srgbClr val="000000"/>
                </a:solidFill>
                <a:latin typeface="Helvetica Neue" panose="020B0604020202020204" charset="0"/>
                <a:ea typeface="Helvetica Neue"/>
                <a:cs typeface="Helvetica Neue"/>
                <a:sym typeface="Helvetica Neue"/>
              </a:rPr>
              <a:t>https://www.kmutoday.ch/ressort/personal-bildung/professionelles-konfliktmanagement/</a:t>
            </a:r>
          </a:p>
          <a:p>
            <a:pPr marL="714375" marR="0" lvl="0" indent="-714375" algn="l" rtl="0">
              <a:lnSpc>
                <a:spcPct val="100000"/>
              </a:lnSpc>
              <a:spcAft>
                <a:spcPts val="2400"/>
              </a:spcAft>
              <a:buClr>
                <a:srgbClr val="4D94B7"/>
              </a:buClr>
              <a:buSzPct val="105000"/>
              <a:buFont typeface="+mj-lt"/>
              <a:buAutoNum type="arabicParenBoth" startAt="14"/>
            </a:pPr>
            <a:r>
              <a:rPr lang="en-US" sz="2400" b="0" i="0" u="none" strike="noStrike" cap="none" dirty="0">
                <a:solidFill>
                  <a:srgbClr val="000000"/>
                </a:solidFill>
                <a:latin typeface="Helvetica Neue" panose="020B0604020202020204" charset="0"/>
                <a:ea typeface="Helvetica Neue"/>
                <a:cs typeface="Helvetica Neue"/>
                <a:sym typeface="Helvetica Neue"/>
              </a:rPr>
              <a:t>https://www.mtdtraining.com/blog/a-conflict-management-exercise.htm</a:t>
            </a:r>
          </a:p>
          <a:p>
            <a:pPr marL="534988" marR="0" lvl="0" indent="-534988" algn="l" rtl="0">
              <a:lnSpc>
                <a:spcPct val="100000"/>
              </a:lnSpc>
              <a:spcAft>
                <a:spcPts val="2400"/>
              </a:spcAft>
              <a:buClr>
                <a:srgbClr val="4D94B7"/>
              </a:buClr>
              <a:buSzPct val="105000"/>
              <a:buFont typeface="+mj-lt"/>
              <a:buAutoNum type="arabicParenBoth" startAt="14"/>
            </a:pPr>
            <a:endParaRPr lang="en-US" sz="2400" b="0" i="0" u="none" strike="noStrike" cap="none" dirty="0">
              <a:solidFill>
                <a:srgbClr val="000000"/>
              </a:solidFill>
              <a:latin typeface="Helvetica Neue" panose="020B0604020202020204" charset="0"/>
              <a:ea typeface="Helvetica Neue"/>
              <a:cs typeface="Helvetica Neue"/>
              <a:sym typeface="Helvetica Neue"/>
            </a:endParaRPr>
          </a:p>
        </p:txBody>
      </p:sp>
    </p:spTree>
    <p:extLst>
      <p:ext uri="{BB962C8B-B14F-4D97-AF65-F5344CB8AC3E}">
        <p14:creationId xmlns:p14="http://schemas.microsoft.com/office/powerpoint/2010/main" val="4714348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2A30407-F476-8E1F-DB07-7E4DAA7CEB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01586" y="2458739"/>
            <a:ext cx="6484828" cy="3042465"/>
          </a:xfrm>
          <a:prstGeom prst="rect">
            <a:avLst/>
          </a:prstGeom>
        </p:spPr>
      </p:pic>
      <p:sp>
        <p:nvSpPr>
          <p:cNvPr id="3" name="CuadroTexto 2">
            <a:extLst>
              <a:ext uri="{FF2B5EF4-FFF2-40B4-BE49-F238E27FC236}">
                <a16:creationId xmlns:a16="http://schemas.microsoft.com/office/drawing/2014/main" id="{58D0937A-837C-D506-AC51-4F65FDAEBA4C}"/>
              </a:ext>
            </a:extLst>
          </p:cNvPr>
          <p:cNvSpPr txBox="1"/>
          <p:nvPr/>
        </p:nvSpPr>
        <p:spPr>
          <a:xfrm>
            <a:off x="4572000" y="6724601"/>
            <a:ext cx="9144000" cy="1200329"/>
          </a:xfrm>
          <a:prstGeom prst="rect">
            <a:avLst/>
          </a:prstGeom>
          <a:noFill/>
        </p:spPr>
        <p:txBody>
          <a:bodyPr wrap="square">
            <a:noAutofit/>
          </a:bodyPr>
          <a:lstStyle/>
          <a:p>
            <a:pPr lvl="0" algn="ctr">
              <a:spcBef>
                <a:spcPts val="5"/>
              </a:spcBef>
              <a:tabLst>
                <a:tab pos="1205230" algn="l"/>
                <a:tab pos="1926589" algn="l"/>
                <a:tab pos="2915920" algn="l"/>
                <a:tab pos="3444875" algn="l"/>
                <a:tab pos="4383405" algn="l"/>
                <a:tab pos="6796405" algn="l"/>
              </a:tabLst>
              <a:defRPr/>
            </a:pPr>
            <a:r>
              <a:rPr lang="en-US" sz="7200" b="1" spc="-114">
                <a:solidFill>
                  <a:srgbClr val="4D94B7"/>
                </a:solidFill>
                <a:latin typeface="Helvetica Neue" panose="020B0604020202020204"/>
                <a:ea typeface="Microsoft Sans Serif" panose="020B0604020202020204" pitchFamily="34" charset="0"/>
                <a:cs typeface="Microsoft Sans Serif" panose="020B0604020202020204" pitchFamily="34" charset="0"/>
              </a:rPr>
              <a:t>Tack!
</a:t>
            </a:r>
            <a:endParaRPr kumimoji="0" lang="en-US" sz="7200" b="1" i="0" u="none" strike="noStrike" kern="1200" cap="none" spc="0" normalizeH="0" baseline="0" dirty="0">
              <a:ln>
                <a:noFill/>
              </a:ln>
              <a:solidFill>
                <a:srgbClr val="4D94B7"/>
              </a:solidFill>
              <a:effectLst/>
              <a:uLnTx/>
              <a:uFillTx/>
              <a:latin typeface="Helvetica Neue" panose="020B0604020202020204"/>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58819152-3D01-B1E1-F64F-05AE8538B6E2}"/>
              </a:ext>
            </a:extLst>
          </p:cNvPr>
          <p:cNvSpPr txBox="1"/>
          <p:nvPr/>
        </p:nvSpPr>
        <p:spPr>
          <a:xfrm>
            <a:off x="7696200" y="5629475"/>
            <a:ext cx="2743200" cy="830997"/>
          </a:xfrm>
          <a:prstGeom prst="rect">
            <a:avLst/>
          </a:prstGeom>
          <a:noFill/>
        </p:spPr>
        <p:txBody>
          <a:bodyPr wrap="square">
            <a:noAutofit/>
          </a:bodyPr>
          <a:lstStyle/>
          <a:p>
            <a:r>
              <a:rPr lang="en-US" sz="2400" b="1" i="0" u="none" strike="noStrike" dirty="0">
                <a:solidFill>
                  <a:srgbClr val="AED633"/>
                </a:solidFill>
                <a:effectLst/>
                <a:latin typeface="Helvetica Neue" panose="020B0604020202020204"/>
                <a:ea typeface="Microsoft Sans Serif" panose="020B0604020202020204" pitchFamily="34" charset="0"/>
                <a:cs typeface="Microsoft Sans Serif" panose="020B0604020202020204" pitchFamily="34" charset="0"/>
              </a:rPr>
              <a:t>genieproject.eu</a:t>
            </a:r>
            <a:endParaRPr lang="en-US" sz="2400" b="1" dirty="0">
              <a:solidFill>
                <a:srgbClr val="AED633"/>
              </a:solidFill>
              <a:latin typeface="Helvetica Neue" panose="020B0604020202020204"/>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701475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7C69ACA-7BF7-A9C9-3BE0-131DFDC66F3B}"/>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1. </a:t>
            </a:r>
            <a:r>
              <a:rPr lang="en-US" sz="4800" b="1" dirty="0" err="1">
                <a:solidFill>
                  <a:srgbClr val="4D94B7"/>
                </a:solidFill>
                <a:latin typeface="Helvetica Neue" panose="020B0604020202020204"/>
                <a:ea typeface="Microsoft Sans Serif" panose="020B0604020202020204" pitchFamily="34" charset="0"/>
                <a:cs typeface="Microsoft Sans Serif" panose="020B0604020202020204" pitchFamily="34" charset="0"/>
              </a:rPr>
              <a:t>Intraprenöriell</a:t>
            </a:r>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 </a:t>
            </a:r>
            <a:r>
              <a:rPr lang="en-US" sz="4800" b="1" dirty="0" err="1">
                <a:solidFill>
                  <a:srgbClr val="4D94B7"/>
                </a:solidFill>
                <a:latin typeface="Helvetica Neue" panose="020B0604020202020204"/>
                <a:ea typeface="Microsoft Sans Serif" panose="020B0604020202020204" pitchFamily="34" charset="0"/>
                <a:cs typeface="Microsoft Sans Serif" panose="020B0604020202020204" pitchFamily="34" charset="0"/>
              </a:rPr>
              <a:t>attityd</a:t>
            </a:r>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
</a:t>
            </a:r>
          </a:p>
        </p:txBody>
      </p:sp>
      <p:sp>
        <p:nvSpPr>
          <p:cNvPr id="3" name="CuadroTexto 2">
            <a:extLst>
              <a:ext uri="{FF2B5EF4-FFF2-40B4-BE49-F238E27FC236}">
                <a16:creationId xmlns:a16="http://schemas.microsoft.com/office/drawing/2014/main" id="{16A4D055-76E7-A0A4-E559-28C375DACDD5}"/>
              </a:ext>
            </a:extLst>
          </p:cNvPr>
          <p:cNvSpPr txBox="1"/>
          <p:nvPr/>
        </p:nvSpPr>
        <p:spPr>
          <a:xfrm>
            <a:off x="1295400" y="2304000"/>
            <a:ext cx="15840000" cy="523220"/>
          </a:xfrm>
          <a:prstGeom prst="rect">
            <a:avLst/>
          </a:prstGeom>
          <a:noFill/>
        </p:spPr>
        <p:txBody>
          <a:bodyPr wrap="square" rtlCol="0">
            <a:noAutofit/>
          </a:bodyPr>
          <a:lstStyle/>
          <a:p>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1.1 Definition</a:t>
            </a:r>
          </a:p>
        </p:txBody>
      </p:sp>
      <p:sp>
        <p:nvSpPr>
          <p:cNvPr id="4" name="CuadroTexto 3">
            <a:extLst>
              <a:ext uri="{FF2B5EF4-FFF2-40B4-BE49-F238E27FC236}">
                <a16:creationId xmlns:a16="http://schemas.microsoft.com/office/drawing/2014/main" id="{633A6902-D9D2-B0AB-6884-5120254AD2C7}"/>
              </a:ext>
            </a:extLst>
          </p:cNvPr>
          <p:cNvSpPr txBox="1"/>
          <p:nvPr/>
        </p:nvSpPr>
        <p:spPr>
          <a:xfrm>
            <a:off x="1296000" y="3383999"/>
            <a:ext cx="11556000" cy="5112000"/>
          </a:xfrm>
          <a:prstGeom prst="rect">
            <a:avLst/>
          </a:prstGeom>
          <a:noFill/>
        </p:spPr>
        <p:txBody>
          <a:bodyPr wrap="square" rtlCol="0">
            <a:noAutofit/>
          </a:bodyPr>
          <a:lstStyle/>
          <a:p>
            <a:pPr marL="342900" indent="-342900">
              <a:spcAft>
                <a:spcPts val="1200"/>
              </a:spcAft>
              <a:buFont typeface="Wingdings" panose="05000000000000000000" pitchFamily="2" charset="2"/>
              <a:buChar char="ü"/>
            </a:pPr>
            <a:r>
              <a:rPr lang="sv-SE" sz="2400" dirty="0">
                <a:latin typeface="Helvetica Neue" panose="020B0604020202020204"/>
                <a:ea typeface="Microsoft Sans Serif" panose="020B0604020202020204" pitchFamily="34" charset="0"/>
                <a:cs typeface="Microsoft Sans Serif" panose="020B0604020202020204" pitchFamily="34" charset="0"/>
              </a:rPr>
              <a:t>För en djupare förståelse av intraprenörskap ur ett individuellt perspektiv tittar vi först på </a:t>
            </a:r>
            <a:r>
              <a:rPr lang="sv-SE" sz="2400" dirty="0" err="1">
                <a:latin typeface="Helvetica Neue" panose="020B0604020202020204"/>
                <a:ea typeface="Microsoft Sans Serif" panose="020B0604020202020204" pitchFamily="34" charset="0"/>
                <a:cs typeface="Microsoft Sans Serif" panose="020B0604020202020204" pitchFamily="34" charset="0"/>
              </a:rPr>
              <a:t>intrapreneurens</a:t>
            </a:r>
            <a:r>
              <a:rPr lang="sv-SE" sz="2400" dirty="0">
                <a:latin typeface="Helvetica Neue" panose="020B0604020202020204"/>
                <a:ea typeface="Microsoft Sans Serif" panose="020B0604020202020204" pitchFamily="34" charset="0"/>
                <a:cs typeface="Microsoft Sans Serif" panose="020B0604020202020204" pitchFamily="34" charset="0"/>
              </a:rPr>
              <a:t> personlighet.
Personlighet spelar en roll i avsikten att bli entreprenör och även i entreprenörsframgången. 
Personlighetskonceptet innehåller stabila motiv, attityder och orienteringen av individernas erfarenheter och handlingar, så det påverkar både entreprenörskap och intraprenörskap.
Organisationsmiljön spelar en viktig roll i </a:t>
            </a:r>
            <a:r>
              <a:rPr lang="sv-SE" sz="2400" dirty="0" err="1">
                <a:latin typeface="Helvetica Neue" panose="020B0604020202020204"/>
                <a:ea typeface="Microsoft Sans Serif" panose="020B0604020202020204" pitchFamily="34" charset="0"/>
                <a:cs typeface="Microsoft Sans Serif" panose="020B0604020202020204" pitchFamily="34" charset="0"/>
              </a:rPr>
              <a:t>intraprenöriellt</a:t>
            </a:r>
            <a:r>
              <a:rPr lang="sv-SE" sz="2400" dirty="0">
                <a:latin typeface="Helvetica Neue" panose="020B0604020202020204"/>
                <a:ea typeface="Microsoft Sans Serif" panose="020B0604020202020204" pitchFamily="34" charset="0"/>
                <a:cs typeface="Microsoft Sans Serif" panose="020B0604020202020204" pitchFamily="34" charset="0"/>
              </a:rPr>
              <a:t> beteende, men det förklarar inte tillräckligt varför en individ i slutändan bestämmer sig för att bete sig </a:t>
            </a:r>
            <a:r>
              <a:rPr lang="sv-SE" sz="2400" dirty="0" err="1">
                <a:latin typeface="Helvetica Neue" panose="020B0604020202020204"/>
                <a:ea typeface="Microsoft Sans Serif" panose="020B0604020202020204" pitchFamily="34" charset="0"/>
                <a:cs typeface="Microsoft Sans Serif" panose="020B0604020202020204" pitchFamily="34" charset="0"/>
              </a:rPr>
              <a:t>entreprenöriellt</a:t>
            </a:r>
            <a:r>
              <a:rPr lang="sv-SE" sz="2400" dirty="0">
                <a:latin typeface="Helvetica Neue" panose="020B0604020202020204"/>
                <a:ea typeface="Microsoft Sans Serif" panose="020B0604020202020204" pitchFamily="34" charset="0"/>
                <a:cs typeface="Microsoft Sans Serif" panose="020B0604020202020204" pitchFamily="34" charset="0"/>
              </a:rPr>
              <a:t>. 
De mest </a:t>
            </a:r>
            <a:r>
              <a:rPr lang="sv-SE" sz="2400" dirty="0" err="1">
                <a:latin typeface="Helvetica Neue" panose="020B0604020202020204"/>
                <a:ea typeface="Microsoft Sans Serif" panose="020B0604020202020204" pitchFamily="34" charset="0"/>
                <a:cs typeface="Microsoft Sans Serif" panose="020B0604020202020204" pitchFamily="34" charset="0"/>
              </a:rPr>
              <a:t>entreprenöriella</a:t>
            </a:r>
            <a:r>
              <a:rPr lang="sv-SE" sz="2400" dirty="0">
                <a:latin typeface="Helvetica Neue" panose="020B0604020202020204"/>
                <a:ea typeface="Microsoft Sans Serif" panose="020B0604020202020204" pitchFamily="34" charset="0"/>
                <a:cs typeface="Microsoft Sans Serif" panose="020B0604020202020204" pitchFamily="34" charset="0"/>
              </a:rPr>
              <a:t> initiativen har specifika dynamiska förmågor som har en positiv inverkan på affärsresultatet.</a:t>
            </a:r>
            <a:endParaRPr lang="en-US" sz="2400" dirty="0">
              <a:latin typeface="Helvetica Neue" panose="020B0604020202020204"/>
              <a:ea typeface="Microsoft Sans Serif" panose="020B0604020202020204" pitchFamily="34" charset="0"/>
              <a:cs typeface="Microsoft Sans Serif" panose="020B0604020202020204" pitchFamily="34" charset="0"/>
            </a:endParaRPr>
          </a:p>
        </p:txBody>
      </p:sp>
      <p:pic>
        <p:nvPicPr>
          <p:cNvPr id="6" name="Grafik 5">
            <a:extLst>
              <a:ext uri="{FF2B5EF4-FFF2-40B4-BE49-F238E27FC236}">
                <a16:creationId xmlns:a16="http://schemas.microsoft.com/office/drawing/2014/main" id="{309F8652-A9A8-1B2E-6B9C-6425835A2D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28000" y="1548000"/>
            <a:ext cx="4429350" cy="7344000"/>
          </a:xfrm>
          <a:prstGeom prst="rect">
            <a:avLst/>
          </a:prstGeom>
        </p:spPr>
      </p:pic>
      <p:sp>
        <p:nvSpPr>
          <p:cNvPr id="8" name="Textfeld 7">
            <a:extLst>
              <a:ext uri="{FF2B5EF4-FFF2-40B4-BE49-F238E27FC236}">
                <a16:creationId xmlns:a16="http://schemas.microsoft.com/office/drawing/2014/main" id="{C5759A23-B710-CADA-3B59-ED28B51AC4BB}"/>
              </a:ext>
            </a:extLst>
          </p:cNvPr>
          <p:cNvSpPr txBox="1"/>
          <p:nvPr/>
        </p:nvSpPr>
        <p:spPr>
          <a:xfrm>
            <a:off x="1295400" y="8928000"/>
            <a:ext cx="12954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7</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7" name="Textfeld 6">
            <a:extLst>
              <a:ext uri="{FF2B5EF4-FFF2-40B4-BE49-F238E27FC236}">
                <a16:creationId xmlns:a16="http://schemas.microsoft.com/office/drawing/2014/main" id="{B7F2B7D5-4E7D-7018-A18E-90438084D302}"/>
              </a:ext>
            </a:extLst>
          </p:cNvPr>
          <p:cNvSpPr txBox="1"/>
          <p:nvPr/>
        </p:nvSpPr>
        <p:spPr>
          <a:xfrm>
            <a:off x="14688000" y="8928000"/>
            <a:ext cx="18360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Picture Source: Pixabay </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433620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33A6902-D9D2-B0AB-6884-5120254AD2C7}"/>
              </a:ext>
            </a:extLst>
          </p:cNvPr>
          <p:cNvSpPr txBox="1"/>
          <p:nvPr/>
        </p:nvSpPr>
        <p:spPr>
          <a:xfrm>
            <a:off x="1295400" y="3384000"/>
            <a:ext cx="6477000" cy="769441"/>
          </a:xfrm>
          <a:prstGeom prst="rect">
            <a:avLst/>
          </a:prstGeom>
          <a:noFill/>
        </p:spPr>
        <p:txBody>
          <a:bodyPr wrap="square" rtlCol="0">
            <a:noAutofit/>
          </a:bodyPr>
          <a:lstStyle/>
          <a:p>
            <a:pPr marL="342900" indent="-342900">
              <a:spcAft>
                <a:spcPts val="600"/>
              </a:spcAft>
              <a:buFont typeface="Wingdings" panose="05000000000000000000" pitchFamily="2" charset="2"/>
              <a:buChar char="ü"/>
            </a:pPr>
            <a:r>
              <a:rPr lang="sv-SE" sz="2200" dirty="0">
                <a:latin typeface="Helvetica Neue" panose="020B0604020202020204"/>
                <a:ea typeface="Microsoft Sans Serif" panose="020B0604020202020204" pitchFamily="34" charset="0"/>
                <a:cs typeface="Microsoft Sans Serif" panose="020B0604020202020204" pitchFamily="34" charset="0"/>
              </a:rPr>
              <a:t>De fem dimensionerna av personlighetskonceptet med hänvisning till intraprenörskap:</a:t>
            </a:r>
            <a:endParaRPr lang="en-US" sz="2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12" name="CuadroTexto 3">
            <a:extLst>
              <a:ext uri="{FF2B5EF4-FFF2-40B4-BE49-F238E27FC236}">
                <a16:creationId xmlns:a16="http://schemas.microsoft.com/office/drawing/2014/main" id="{67B527EA-8454-9B39-58D0-D53119803ADB}"/>
              </a:ext>
            </a:extLst>
          </p:cNvPr>
          <p:cNvSpPr txBox="1"/>
          <p:nvPr/>
        </p:nvSpPr>
        <p:spPr>
          <a:xfrm rot="20985544">
            <a:off x="2561716" y="4770104"/>
            <a:ext cx="4662868" cy="3250981"/>
          </a:xfrm>
          <a:prstGeom prst="foldedCorner">
            <a:avLst/>
          </a:prstGeom>
          <a:solidFill>
            <a:schemeClr val="bg1">
              <a:lumMod val="85000"/>
            </a:schemeClr>
          </a:solidFill>
          <a:ln>
            <a:solidFill>
              <a:schemeClr val="bg1"/>
            </a:solidFill>
          </a:ln>
        </p:spPr>
        <p:txBody>
          <a:bodyPr wrap="square" lIns="180000" tIns="180000" rIns="180000" bIns="180000" rtlCol="0">
            <a:noAutofit/>
          </a:bodyPr>
          <a:lstStyle/>
          <a:p>
            <a:pPr marL="0" marR="0" lvl="0" indent="0" algn="ctr" rtl="0">
              <a:spcBef>
                <a:spcPts val="0"/>
              </a:spcBef>
              <a:spcAft>
                <a:spcPts val="0"/>
              </a:spcAft>
              <a:buNone/>
            </a:pPr>
            <a:r>
              <a:rPr lang="en-US" sz="2400" b="1" dirty="0">
                <a:solidFill>
                  <a:schemeClr val="dk1"/>
                </a:solidFill>
                <a:latin typeface="Helvetica Neue" panose="020B0604020202020204"/>
                <a:ea typeface="Microsoft Sans Serif" panose="020B0604020202020204" pitchFamily="34" charset="0"/>
                <a:cs typeface="Microsoft Sans Serif" panose="020B0604020202020204" pitchFamily="34" charset="0"/>
                <a:sym typeface="Calibri"/>
              </a:rPr>
              <a:t>Definition: </a:t>
            </a:r>
          </a:p>
          <a:p>
            <a:pPr algn="ctr"/>
            <a:r>
              <a:rPr lang="sv-SE" sz="2400" dirty="0">
                <a:latin typeface="Helvetica Neue" panose="020B0604020202020204"/>
              </a:rPr>
              <a:t>Sammanfattningsvis kan extraversion, öppenhet och samvetsgrannhet betraktas som de personlighetsdrag som mest sannolikt kommer att påverka intraprenörskapet.
</a:t>
            </a:r>
            <a:endParaRPr lang="en-US" sz="2400" dirty="0">
              <a:latin typeface="Helvetica Neue" panose="020B0604020202020204"/>
            </a:endParaRPr>
          </a:p>
        </p:txBody>
      </p:sp>
      <p:pic>
        <p:nvPicPr>
          <p:cNvPr id="14" name="Grafik 13">
            <a:extLst>
              <a:ext uri="{FF2B5EF4-FFF2-40B4-BE49-F238E27FC236}">
                <a16:creationId xmlns:a16="http://schemas.microsoft.com/office/drawing/2014/main" id="{BE9EED40-8683-ECD2-F7FD-4DB3F31D07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8737" y="4644156"/>
            <a:ext cx="1600438" cy="1790700"/>
          </a:xfrm>
          <a:prstGeom prst="rect">
            <a:avLst/>
          </a:prstGeom>
        </p:spPr>
      </p:pic>
      <p:sp>
        <p:nvSpPr>
          <p:cNvPr id="5" name="Textfeld 4">
            <a:extLst>
              <a:ext uri="{FF2B5EF4-FFF2-40B4-BE49-F238E27FC236}">
                <a16:creationId xmlns:a16="http://schemas.microsoft.com/office/drawing/2014/main" id="{4EA4D96D-C21A-4AFD-BAB1-BBE66A9C1586}"/>
              </a:ext>
            </a:extLst>
          </p:cNvPr>
          <p:cNvSpPr txBox="1"/>
          <p:nvPr/>
        </p:nvSpPr>
        <p:spPr>
          <a:xfrm>
            <a:off x="1295400" y="8928000"/>
            <a:ext cx="12954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2</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6" name="CuadroTexto 1">
            <a:extLst>
              <a:ext uri="{FF2B5EF4-FFF2-40B4-BE49-F238E27FC236}">
                <a16:creationId xmlns:a16="http://schemas.microsoft.com/office/drawing/2014/main" id="{53123305-B1D3-E8BF-20AA-B5B588393F9B}"/>
              </a:ext>
            </a:extLst>
          </p:cNvPr>
          <p:cNvSpPr txBox="1"/>
          <p:nvPr/>
        </p:nvSpPr>
        <p:spPr>
          <a:xfrm>
            <a:off x="1296000" y="1548000"/>
            <a:ext cx="15773400"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1. </a:t>
            </a:r>
            <a:r>
              <a:rPr lang="en-US" sz="4800" b="1" dirty="0" err="1">
                <a:solidFill>
                  <a:srgbClr val="4D94B7"/>
                </a:solidFill>
                <a:latin typeface="Helvetica Neue" panose="020B0604020202020204"/>
                <a:ea typeface="Microsoft Sans Serif" panose="020B0604020202020204" pitchFamily="34" charset="0"/>
                <a:cs typeface="Microsoft Sans Serif" panose="020B0604020202020204" pitchFamily="34" charset="0"/>
              </a:rPr>
              <a:t>Intraprenöriell</a:t>
            </a:r>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 </a:t>
            </a:r>
            <a:r>
              <a:rPr lang="en-US" sz="4800" b="1" dirty="0" err="1">
                <a:solidFill>
                  <a:srgbClr val="4D94B7"/>
                </a:solidFill>
                <a:latin typeface="Helvetica Neue" panose="020B0604020202020204"/>
                <a:ea typeface="Microsoft Sans Serif" panose="020B0604020202020204" pitchFamily="34" charset="0"/>
                <a:cs typeface="Microsoft Sans Serif" panose="020B0604020202020204" pitchFamily="34" charset="0"/>
              </a:rPr>
              <a:t>attityd</a:t>
            </a:r>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
</a:t>
            </a:r>
          </a:p>
        </p:txBody>
      </p:sp>
      <p:sp>
        <p:nvSpPr>
          <p:cNvPr id="8" name="CuadroTexto 2">
            <a:extLst>
              <a:ext uri="{FF2B5EF4-FFF2-40B4-BE49-F238E27FC236}">
                <a16:creationId xmlns:a16="http://schemas.microsoft.com/office/drawing/2014/main" id="{2F604008-C79A-AE71-8F31-4D5A48CBC63D}"/>
              </a:ext>
            </a:extLst>
          </p:cNvPr>
          <p:cNvSpPr txBox="1"/>
          <p:nvPr/>
        </p:nvSpPr>
        <p:spPr>
          <a:xfrm>
            <a:off x="1295400" y="2304000"/>
            <a:ext cx="15840000" cy="523220"/>
          </a:xfrm>
          <a:prstGeom prst="rect">
            <a:avLst/>
          </a:prstGeom>
          <a:noFill/>
        </p:spPr>
        <p:txBody>
          <a:bodyPr wrap="square" rtlCol="0">
            <a:noAutofit/>
          </a:bodyPr>
          <a:lstStyle/>
          <a:p>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1.1 Definition
</a:t>
            </a:r>
          </a:p>
        </p:txBody>
      </p:sp>
      <p:sp>
        <p:nvSpPr>
          <p:cNvPr id="9" name="Sechseck 8">
            <a:extLst>
              <a:ext uri="{FF2B5EF4-FFF2-40B4-BE49-F238E27FC236}">
                <a16:creationId xmlns:a16="http://schemas.microsoft.com/office/drawing/2014/main" id="{1CD31D6E-ADE1-92A5-31A4-43E15EE58623}"/>
              </a:ext>
            </a:extLst>
          </p:cNvPr>
          <p:cNvSpPr/>
          <p:nvPr/>
        </p:nvSpPr>
        <p:spPr>
          <a:xfrm>
            <a:off x="10476000" y="3204000"/>
            <a:ext cx="3960000" cy="3240000"/>
          </a:xfrm>
          <a:prstGeom prst="hexagon">
            <a:avLst/>
          </a:prstGeom>
          <a:solidFill>
            <a:srgbClr val="AED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Helvetica Neue" panose="020B0604020202020204"/>
              </a:rPr>
              <a:t>Big </a:t>
            </a:r>
          </a:p>
          <a:p>
            <a:pPr algn="ctr"/>
            <a:r>
              <a:rPr lang="en-US" sz="3600" b="1" dirty="0">
                <a:solidFill>
                  <a:srgbClr val="002060"/>
                </a:solidFill>
                <a:latin typeface="Helvetica Neue" panose="020B0604020202020204"/>
              </a:rPr>
              <a:t>Fem</a:t>
            </a:r>
          </a:p>
        </p:txBody>
      </p:sp>
      <p:sp>
        <p:nvSpPr>
          <p:cNvPr id="10" name="Sechseck 9">
            <a:extLst>
              <a:ext uri="{FF2B5EF4-FFF2-40B4-BE49-F238E27FC236}">
                <a16:creationId xmlns:a16="http://schemas.microsoft.com/office/drawing/2014/main" id="{ADBEBB76-149D-85E2-4CAF-B9726220DF45}"/>
              </a:ext>
            </a:extLst>
          </p:cNvPr>
          <p:cNvSpPr/>
          <p:nvPr/>
        </p:nvSpPr>
        <p:spPr>
          <a:xfrm>
            <a:off x="8568000" y="1548000"/>
            <a:ext cx="3600000" cy="2880000"/>
          </a:xfrm>
          <a:prstGeom prst="hexagon">
            <a:avLst/>
          </a:prstGeom>
          <a:solidFill>
            <a:srgbClr val="4D94B7"/>
          </a:solidFill>
          <a:ln>
            <a:solidFill>
              <a:schemeClr val="bg1"/>
            </a:solidFill>
          </a:ln>
        </p:spPr>
        <p:style>
          <a:lnRef idx="2">
            <a:schemeClr val="accent3"/>
          </a:lnRef>
          <a:fillRef idx="1">
            <a:schemeClr val="lt1"/>
          </a:fillRef>
          <a:effectRef idx="0">
            <a:schemeClr val="accent3"/>
          </a:effectRef>
          <a:fontRef idx="minor">
            <a:schemeClr val="dk1"/>
          </a:fontRef>
        </p:style>
        <p:txBody>
          <a:bodyPr lIns="180000" rtlCol="0" anchor="ctr"/>
          <a:lstStyle/>
          <a:p>
            <a:pPr algn="ctr">
              <a:spcAft>
                <a:spcPts val="600"/>
              </a:spcAft>
            </a:pPr>
            <a:r>
              <a:rPr lang="en-US" b="1" u="sng" dirty="0" err="1">
                <a:solidFill>
                  <a:schemeClr val="bg1"/>
                </a:solidFill>
                <a:latin typeface="Helvetica Neue" panose="020B0604020202020204"/>
              </a:rPr>
              <a:t>Samvetsgrannhet</a:t>
            </a:r>
            <a:endParaRPr lang="en-US" b="1" u="sng" dirty="0">
              <a:solidFill>
                <a:schemeClr val="bg1"/>
              </a:solidFill>
              <a:latin typeface="Helvetica Neue" panose="020B0604020202020204"/>
            </a:endParaRPr>
          </a:p>
          <a:p>
            <a:pPr algn="ctr">
              <a:spcAft>
                <a:spcPts val="600"/>
              </a:spcAft>
            </a:pPr>
            <a:r>
              <a:rPr lang="en-US" sz="1600" dirty="0" err="1">
                <a:solidFill>
                  <a:schemeClr val="bg1"/>
                </a:solidFill>
                <a:latin typeface="Helvetica Neue" panose="020B0604020202020204"/>
              </a:rPr>
              <a:t>Pålitlighet</a:t>
            </a:r>
            <a:r>
              <a:rPr lang="en-US" sz="1600" dirty="0">
                <a:solidFill>
                  <a:schemeClr val="bg1"/>
                </a:solidFill>
                <a:latin typeface="Helvetica Neue" panose="020B0604020202020204"/>
              </a:rPr>
              <a:t>
Grus
</a:t>
            </a:r>
            <a:r>
              <a:rPr lang="en-US" sz="1600" dirty="0" err="1">
                <a:solidFill>
                  <a:schemeClr val="bg1"/>
                </a:solidFill>
                <a:latin typeface="Helvetica Neue" panose="020B0604020202020204"/>
              </a:rPr>
              <a:t>Organisation</a:t>
            </a:r>
            <a:r>
              <a:rPr lang="en-US" sz="1600" dirty="0">
                <a:solidFill>
                  <a:schemeClr val="bg1"/>
                </a:solidFill>
                <a:latin typeface="Helvetica Neue" panose="020B0604020202020204"/>
              </a:rPr>
              <a:t>
</a:t>
            </a:r>
            <a:r>
              <a:rPr lang="en-US" sz="1600" dirty="0" err="1">
                <a:solidFill>
                  <a:schemeClr val="bg1"/>
                </a:solidFill>
                <a:latin typeface="Helvetica Neue" panose="020B0604020202020204"/>
              </a:rPr>
              <a:t>Ståndaktighet</a:t>
            </a:r>
            <a:r>
              <a:rPr lang="en-US" sz="1600" dirty="0">
                <a:solidFill>
                  <a:schemeClr val="bg1"/>
                </a:solidFill>
                <a:latin typeface="Helvetica Neue" panose="020B0604020202020204"/>
              </a:rPr>
              <a:t>
</a:t>
            </a:r>
            <a:r>
              <a:rPr lang="en-US" sz="1600" dirty="0" err="1">
                <a:solidFill>
                  <a:schemeClr val="bg1"/>
                </a:solidFill>
                <a:latin typeface="Helvetica Neue" panose="020B0604020202020204"/>
              </a:rPr>
              <a:t>Planering</a:t>
            </a:r>
            <a:r>
              <a:rPr lang="en-US" sz="1600" dirty="0">
                <a:solidFill>
                  <a:schemeClr val="bg1"/>
                </a:solidFill>
                <a:latin typeface="Helvetica Neue" panose="020B0604020202020204"/>
              </a:rPr>
              <a:t>
</a:t>
            </a:r>
            <a:r>
              <a:rPr lang="en-US" sz="1600" dirty="0" err="1">
                <a:solidFill>
                  <a:schemeClr val="bg1"/>
                </a:solidFill>
                <a:latin typeface="Helvetica Neue" panose="020B0604020202020204"/>
              </a:rPr>
              <a:t>Punktlighet</a:t>
            </a:r>
            <a:r>
              <a:rPr lang="en-US" sz="1600" dirty="0">
                <a:solidFill>
                  <a:schemeClr val="bg1"/>
                </a:solidFill>
                <a:latin typeface="Helvetica Neue" panose="020B0604020202020204"/>
              </a:rPr>
              <a:t>
Ansvar</a:t>
            </a:r>
          </a:p>
        </p:txBody>
      </p:sp>
      <p:sp>
        <p:nvSpPr>
          <p:cNvPr id="11" name="Sechseck 10">
            <a:extLst>
              <a:ext uri="{FF2B5EF4-FFF2-40B4-BE49-F238E27FC236}">
                <a16:creationId xmlns:a16="http://schemas.microsoft.com/office/drawing/2014/main" id="{4BCDAC0E-95CA-F891-380F-0537B16F22A8}"/>
              </a:ext>
            </a:extLst>
          </p:cNvPr>
          <p:cNvSpPr/>
          <p:nvPr/>
        </p:nvSpPr>
        <p:spPr>
          <a:xfrm>
            <a:off x="12960000" y="1548000"/>
            <a:ext cx="3600000" cy="2880000"/>
          </a:xfrm>
          <a:prstGeom prst="hexagon">
            <a:avLst/>
          </a:prstGeom>
          <a:solidFill>
            <a:srgbClr val="4D94B7"/>
          </a:solidFill>
          <a:ln>
            <a:solidFill>
              <a:schemeClr val="bg1"/>
            </a:solidFill>
          </a:ln>
        </p:spPr>
        <p:style>
          <a:lnRef idx="2">
            <a:schemeClr val="accent4"/>
          </a:lnRef>
          <a:fillRef idx="1">
            <a:schemeClr val="lt1"/>
          </a:fillRef>
          <a:effectRef idx="0">
            <a:schemeClr val="accent4"/>
          </a:effectRef>
          <a:fontRef idx="minor">
            <a:schemeClr val="dk1"/>
          </a:fontRef>
        </p:style>
        <p:txBody>
          <a:bodyPr lIns="180000" rtlCol="0" anchor="ctr"/>
          <a:lstStyle/>
          <a:p>
            <a:pPr algn="ctr">
              <a:spcAft>
                <a:spcPts val="600"/>
              </a:spcAft>
            </a:pPr>
            <a:r>
              <a:rPr lang="en-US" b="1" u="sng" dirty="0" err="1">
                <a:solidFill>
                  <a:schemeClr val="bg1"/>
                </a:solidFill>
                <a:latin typeface="Helvetica Neue" panose="020B0604020202020204"/>
              </a:rPr>
              <a:t>Behaglighet</a:t>
            </a:r>
            <a:endParaRPr lang="en-US" sz="1600" b="1" u="sng" dirty="0">
              <a:solidFill>
                <a:schemeClr val="bg1"/>
              </a:solidFill>
              <a:latin typeface="Helvetica Neue" panose="020B0604020202020204"/>
            </a:endParaRPr>
          </a:p>
          <a:p>
            <a:pPr algn="ctr">
              <a:spcAft>
                <a:spcPts val="600"/>
              </a:spcAft>
            </a:pPr>
            <a:r>
              <a:rPr lang="sv-SE" sz="1600" dirty="0">
                <a:solidFill>
                  <a:schemeClr val="bg1"/>
                </a:solidFill>
                <a:latin typeface="Helvetica Neue" panose="020B0604020202020204"/>
              </a:rPr>
              <a:t>Samarbete
Kollegialitet
Generositet
Ärlighet
Integritet
Vänlighet
Trovärdighet</a:t>
            </a:r>
            <a:endParaRPr lang="en-US" sz="1600" dirty="0">
              <a:solidFill>
                <a:schemeClr val="bg1"/>
              </a:solidFill>
              <a:latin typeface="Helvetica Neue" panose="020B0604020202020204"/>
            </a:endParaRPr>
          </a:p>
        </p:txBody>
      </p:sp>
      <p:sp>
        <p:nvSpPr>
          <p:cNvPr id="13" name="Sechseck 12">
            <a:extLst>
              <a:ext uri="{FF2B5EF4-FFF2-40B4-BE49-F238E27FC236}">
                <a16:creationId xmlns:a16="http://schemas.microsoft.com/office/drawing/2014/main" id="{4B130A88-3A1C-BCBA-9350-D3453E58A0CF}"/>
              </a:ext>
            </a:extLst>
          </p:cNvPr>
          <p:cNvSpPr/>
          <p:nvPr/>
        </p:nvSpPr>
        <p:spPr>
          <a:xfrm>
            <a:off x="7848000" y="4536000"/>
            <a:ext cx="3600000" cy="2880000"/>
          </a:xfrm>
          <a:prstGeom prst="hexagon">
            <a:avLst/>
          </a:prstGeom>
          <a:solidFill>
            <a:srgbClr val="4D94B7"/>
          </a:solidFill>
          <a:ln>
            <a:solidFill>
              <a:schemeClr val="bg1"/>
            </a:solidFill>
          </a:ln>
        </p:spPr>
        <p:style>
          <a:lnRef idx="2">
            <a:schemeClr val="accent2"/>
          </a:lnRef>
          <a:fillRef idx="1">
            <a:schemeClr val="lt1"/>
          </a:fillRef>
          <a:effectRef idx="0">
            <a:schemeClr val="accent2"/>
          </a:effectRef>
          <a:fontRef idx="minor">
            <a:schemeClr val="dk1"/>
          </a:fontRef>
        </p:style>
        <p:txBody>
          <a:bodyPr lIns="180000" rtlCol="0" anchor="ctr"/>
          <a:lstStyle/>
          <a:p>
            <a:pPr algn="ctr">
              <a:spcAft>
                <a:spcPts val="600"/>
              </a:spcAft>
            </a:pPr>
            <a:r>
              <a:rPr lang="en-US" b="1" u="sng" dirty="0">
                <a:solidFill>
                  <a:schemeClr val="bg1"/>
                </a:solidFill>
                <a:latin typeface="Helvetica Neue" panose="020B0604020202020204"/>
              </a:rPr>
              <a:t>Extraversion</a:t>
            </a:r>
            <a:endParaRPr lang="en-US" sz="1600" b="1" u="sng" dirty="0">
              <a:solidFill>
                <a:schemeClr val="bg1"/>
              </a:solidFill>
              <a:latin typeface="Helvetica Neue" panose="020B0604020202020204"/>
            </a:endParaRPr>
          </a:p>
          <a:p>
            <a:pPr algn="ctr">
              <a:spcAft>
                <a:spcPts val="600"/>
              </a:spcAft>
            </a:pPr>
            <a:r>
              <a:rPr lang="sv-SE" sz="1600" dirty="0">
                <a:solidFill>
                  <a:schemeClr val="bg1"/>
                </a:solidFill>
                <a:latin typeface="Helvetica Neue" panose="020B0604020202020204"/>
              </a:rPr>
              <a:t>Självsäkerhet
Glädje
Kommunikation
Optimism
Ledarskap
Livlighet
Sällskaplighet</a:t>
            </a:r>
            <a:endParaRPr lang="en-US" sz="1600" dirty="0">
              <a:solidFill>
                <a:schemeClr val="bg1"/>
              </a:solidFill>
              <a:latin typeface="Helvetica Neue" panose="020B0604020202020204"/>
            </a:endParaRPr>
          </a:p>
        </p:txBody>
      </p:sp>
      <p:sp>
        <p:nvSpPr>
          <p:cNvPr id="15" name="Sechseck 14">
            <a:extLst>
              <a:ext uri="{FF2B5EF4-FFF2-40B4-BE49-F238E27FC236}">
                <a16:creationId xmlns:a16="http://schemas.microsoft.com/office/drawing/2014/main" id="{6A1E34A6-DA35-4ADB-6836-64293E879751}"/>
              </a:ext>
            </a:extLst>
          </p:cNvPr>
          <p:cNvSpPr/>
          <p:nvPr/>
        </p:nvSpPr>
        <p:spPr>
          <a:xfrm>
            <a:off x="10764000" y="6156000"/>
            <a:ext cx="3600000" cy="2880000"/>
          </a:xfrm>
          <a:prstGeom prst="hexagon">
            <a:avLst/>
          </a:prstGeom>
          <a:solidFill>
            <a:srgbClr val="4D94B7"/>
          </a:solidFill>
          <a:ln>
            <a:solidFill>
              <a:schemeClr val="bg1"/>
            </a:solidFill>
          </a:ln>
        </p:spPr>
        <p:style>
          <a:lnRef idx="2">
            <a:schemeClr val="accent1"/>
          </a:lnRef>
          <a:fillRef idx="1">
            <a:schemeClr val="lt1"/>
          </a:fillRef>
          <a:effectRef idx="0">
            <a:schemeClr val="accent1"/>
          </a:effectRef>
          <a:fontRef idx="minor">
            <a:schemeClr val="dk1"/>
          </a:fontRef>
        </p:style>
        <p:txBody>
          <a:bodyPr lIns="180000" rtlCol="0" anchor="ctr"/>
          <a:lstStyle/>
          <a:p>
            <a:pPr algn="ctr">
              <a:spcAft>
                <a:spcPts val="600"/>
              </a:spcAft>
            </a:pPr>
            <a:r>
              <a:rPr lang="en-US" b="1" u="sng" dirty="0" err="1">
                <a:solidFill>
                  <a:schemeClr val="bg1"/>
                </a:solidFill>
                <a:latin typeface="Helvetica Neue" panose="020B0604020202020204"/>
              </a:rPr>
              <a:t>Öppenhet</a:t>
            </a:r>
            <a:r>
              <a:rPr lang="en-US" b="1" u="sng" dirty="0">
                <a:solidFill>
                  <a:schemeClr val="bg1"/>
                </a:solidFill>
                <a:latin typeface="Helvetica Neue" panose="020B0604020202020204"/>
              </a:rPr>
              <a:t> för </a:t>
            </a:r>
            <a:r>
              <a:rPr lang="en-US" b="1" u="sng" dirty="0" err="1">
                <a:solidFill>
                  <a:schemeClr val="bg1"/>
                </a:solidFill>
                <a:latin typeface="Helvetica Neue" panose="020B0604020202020204"/>
              </a:rPr>
              <a:t>erfarenhet</a:t>
            </a:r>
            <a:r>
              <a:rPr lang="en-US" b="1" u="sng" dirty="0">
                <a:solidFill>
                  <a:schemeClr val="bg1"/>
                </a:solidFill>
                <a:latin typeface="Helvetica Neue" panose="020B0604020202020204"/>
              </a:rPr>
              <a:t>
</a:t>
            </a:r>
            <a:r>
              <a:rPr lang="sv-SE" sz="1600" dirty="0">
                <a:solidFill>
                  <a:schemeClr val="bg1"/>
                </a:solidFill>
                <a:latin typeface="Helvetica Neue" panose="020B0604020202020204"/>
              </a:rPr>
              <a:t>Nyfikenhet
Kreativitet
Global medvetenhet
Tillväxt tänkesätt
Fantasi
Innovation
Tolerans</a:t>
            </a:r>
            <a:endParaRPr lang="en-US" sz="1600" dirty="0">
              <a:solidFill>
                <a:schemeClr val="bg1"/>
              </a:solidFill>
              <a:latin typeface="Helvetica Neue" panose="020B0604020202020204"/>
            </a:endParaRPr>
          </a:p>
        </p:txBody>
      </p:sp>
      <p:sp>
        <p:nvSpPr>
          <p:cNvPr id="16" name="Sechseck 15">
            <a:extLst>
              <a:ext uri="{FF2B5EF4-FFF2-40B4-BE49-F238E27FC236}">
                <a16:creationId xmlns:a16="http://schemas.microsoft.com/office/drawing/2014/main" id="{7DDF5F9B-865E-0217-F6D2-D53055DEDB75}"/>
              </a:ext>
            </a:extLst>
          </p:cNvPr>
          <p:cNvSpPr/>
          <p:nvPr/>
        </p:nvSpPr>
        <p:spPr>
          <a:xfrm>
            <a:off x="13680000" y="4536000"/>
            <a:ext cx="3600000" cy="2880000"/>
          </a:xfrm>
          <a:prstGeom prst="hexagon">
            <a:avLst/>
          </a:prstGeom>
          <a:solidFill>
            <a:srgbClr val="4D94B7"/>
          </a:solidFill>
          <a:ln>
            <a:solidFill>
              <a:schemeClr val="bg1"/>
            </a:solidFill>
          </a:ln>
        </p:spPr>
        <p:style>
          <a:lnRef idx="2">
            <a:schemeClr val="accent5"/>
          </a:lnRef>
          <a:fillRef idx="1">
            <a:schemeClr val="lt1"/>
          </a:fillRef>
          <a:effectRef idx="0">
            <a:schemeClr val="accent5"/>
          </a:effectRef>
          <a:fontRef idx="minor">
            <a:schemeClr val="dk1"/>
          </a:fontRef>
        </p:style>
        <p:txBody>
          <a:bodyPr lIns="180000" rtlCol="0" anchor="ctr"/>
          <a:lstStyle/>
          <a:p>
            <a:pPr algn="ctr">
              <a:spcAft>
                <a:spcPts val="600"/>
              </a:spcAft>
            </a:pPr>
            <a:r>
              <a:rPr lang="en-US" b="1" u="sng" dirty="0" err="1">
                <a:solidFill>
                  <a:schemeClr val="bg1"/>
                </a:solidFill>
                <a:latin typeface="Helvetica Neue" panose="020B0604020202020204"/>
              </a:rPr>
              <a:t>Emotionell</a:t>
            </a:r>
            <a:r>
              <a:rPr lang="en-US" b="1" u="sng" dirty="0">
                <a:solidFill>
                  <a:schemeClr val="bg1"/>
                </a:solidFill>
                <a:latin typeface="Helvetica Neue" panose="020B0604020202020204"/>
              </a:rPr>
              <a:t> </a:t>
            </a:r>
            <a:r>
              <a:rPr lang="en-US" b="1" u="sng" dirty="0" err="1">
                <a:solidFill>
                  <a:schemeClr val="bg1"/>
                </a:solidFill>
                <a:latin typeface="Helvetica Neue" panose="020B0604020202020204"/>
              </a:rPr>
              <a:t>stabilitet</a:t>
            </a:r>
            <a:r>
              <a:rPr lang="en-US" b="1" u="sng" dirty="0">
                <a:solidFill>
                  <a:schemeClr val="bg1"/>
                </a:solidFill>
                <a:latin typeface="Helvetica Neue" panose="020B0604020202020204"/>
              </a:rPr>
              <a:t>
</a:t>
            </a:r>
            <a:r>
              <a:rPr lang="sv-SE" sz="1600" dirty="0">
                <a:solidFill>
                  <a:schemeClr val="bg1"/>
                </a:solidFill>
                <a:latin typeface="Helvetica Neue" panose="020B0604020202020204"/>
              </a:rPr>
              <a:t>Självförtroende
Hantera stress
Måtta
Elasticitet
Självkänsla
Självmedvetenhet
Självreglering</a:t>
            </a:r>
            <a:endParaRPr lang="en-US" sz="1600" dirty="0">
              <a:solidFill>
                <a:schemeClr val="bg1"/>
              </a:solidFill>
              <a:latin typeface="Helvetica Neue" panose="020B0604020202020204"/>
            </a:endParaRPr>
          </a:p>
        </p:txBody>
      </p:sp>
    </p:spTree>
    <p:extLst>
      <p:ext uri="{BB962C8B-B14F-4D97-AF65-F5344CB8AC3E}">
        <p14:creationId xmlns:p14="http://schemas.microsoft.com/office/powerpoint/2010/main" val="356375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Gerade Verbindung mit Pfeil 14">
            <a:extLst>
              <a:ext uri="{FF2B5EF4-FFF2-40B4-BE49-F238E27FC236}">
                <a16:creationId xmlns:a16="http://schemas.microsoft.com/office/drawing/2014/main" id="{A9C4967E-E64E-09EC-1B21-0935BC14C157}"/>
              </a:ext>
            </a:extLst>
          </p:cNvPr>
          <p:cNvCxnSpPr>
            <a:cxnSpLocks/>
          </p:cNvCxnSpPr>
          <p:nvPr/>
        </p:nvCxnSpPr>
        <p:spPr>
          <a:xfrm flipV="1">
            <a:off x="10608000" y="5448300"/>
            <a:ext cx="1332000" cy="828000"/>
          </a:xfrm>
          <a:prstGeom prst="straightConnector1">
            <a:avLst/>
          </a:prstGeom>
          <a:ln w="76200">
            <a:solidFill>
              <a:srgbClr val="4D94B7"/>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BBEBAE05-F85B-878C-AE15-195FA55E60C0}"/>
              </a:ext>
            </a:extLst>
          </p:cNvPr>
          <p:cNvCxnSpPr>
            <a:cxnSpLocks/>
          </p:cNvCxnSpPr>
          <p:nvPr/>
        </p:nvCxnSpPr>
        <p:spPr>
          <a:xfrm flipH="1" flipV="1">
            <a:off x="13956000" y="5448300"/>
            <a:ext cx="1332000" cy="828000"/>
          </a:xfrm>
          <a:prstGeom prst="straightConnector1">
            <a:avLst/>
          </a:prstGeom>
          <a:ln w="76200">
            <a:solidFill>
              <a:srgbClr val="4D94B7"/>
            </a:solidFill>
            <a:tailEnd type="triangle"/>
          </a:ln>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633A6902-D9D2-B0AB-6884-5120254AD2C7}"/>
              </a:ext>
            </a:extLst>
          </p:cNvPr>
          <p:cNvSpPr txBox="1"/>
          <p:nvPr/>
        </p:nvSpPr>
        <p:spPr>
          <a:xfrm>
            <a:off x="1295400" y="3384000"/>
            <a:ext cx="7164000" cy="3631763"/>
          </a:xfrm>
          <a:prstGeom prst="rect">
            <a:avLst/>
          </a:prstGeom>
          <a:noFill/>
        </p:spPr>
        <p:txBody>
          <a:bodyPr wrap="square" rtlCol="0">
            <a:noAutofit/>
          </a:bodyPr>
          <a:lstStyle/>
          <a:p>
            <a:pPr marL="342900" indent="-342900">
              <a:spcAft>
                <a:spcPts val="1200"/>
              </a:spcAft>
              <a:buFont typeface="Wingdings" panose="05000000000000000000" pitchFamily="2" charset="2"/>
              <a:buChar char="ü"/>
            </a:pPr>
            <a:r>
              <a:rPr lang="sv-SE" sz="2400" dirty="0">
                <a:latin typeface="Helvetica Neue" panose="020B0604020202020204"/>
                <a:ea typeface="Microsoft Sans Serif" panose="020B0604020202020204" pitchFamily="34" charset="0"/>
                <a:cs typeface="Microsoft Sans Serif" panose="020B0604020202020204" pitchFamily="34" charset="0"/>
              </a:rPr>
              <a:t>Som tidigare nämnts spelar organisationsmiljön en viktig roll i </a:t>
            </a:r>
            <a:r>
              <a:rPr lang="sv-SE" sz="2400" dirty="0" err="1">
                <a:latin typeface="Helvetica Neue" panose="020B0604020202020204"/>
                <a:ea typeface="Microsoft Sans Serif" panose="020B0604020202020204" pitchFamily="34" charset="0"/>
                <a:cs typeface="Microsoft Sans Serif" panose="020B0604020202020204" pitchFamily="34" charset="0"/>
              </a:rPr>
              <a:t>intraprenöriellt</a:t>
            </a:r>
            <a:r>
              <a:rPr lang="sv-SE" sz="2400" dirty="0">
                <a:latin typeface="Helvetica Neue" panose="020B0604020202020204"/>
                <a:ea typeface="Microsoft Sans Serif" panose="020B0604020202020204" pitchFamily="34" charset="0"/>
                <a:cs typeface="Microsoft Sans Serif" panose="020B0604020202020204" pitchFamily="34" charset="0"/>
              </a:rPr>
              <a:t> beteende, men det förklarar inte tillräckligt varför en individ i slutändan bestämmer sig för att bete sig </a:t>
            </a:r>
            <a:r>
              <a:rPr lang="sv-SE" sz="2400" dirty="0" err="1">
                <a:latin typeface="Helvetica Neue" panose="020B0604020202020204"/>
                <a:ea typeface="Microsoft Sans Serif" panose="020B0604020202020204" pitchFamily="34" charset="0"/>
                <a:cs typeface="Microsoft Sans Serif" panose="020B0604020202020204" pitchFamily="34" charset="0"/>
              </a:rPr>
              <a:t>entreprenöriellt</a:t>
            </a:r>
            <a:r>
              <a:rPr lang="sv-SE" sz="2400" dirty="0">
                <a:latin typeface="Helvetica Neue" panose="020B0604020202020204"/>
                <a:ea typeface="Microsoft Sans Serif" panose="020B0604020202020204" pitchFamily="34" charset="0"/>
                <a:cs typeface="Microsoft Sans Serif" panose="020B0604020202020204" pitchFamily="34" charset="0"/>
              </a:rPr>
              <a:t>.
Grafiken visar att </a:t>
            </a:r>
            <a:r>
              <a:rPr lang="sv-SE" sz="2400" dirty="0" err="1">
                <a:latin typeface="Helvetica Neue" panose="020B0604020202020204"/>
                <a:ea typeface="Microsoft Sans Serif" panose="020B0604020202020204" pitchFamily="34" charset="0"/>
                <a:cs typeface="Microsoft Sans Serif" panose="020B0604020202020204" pitchFamily="34" charset="0"/>
              </a:rPr>
              <a:t>intraprenöriellt</a:t>
            </a:r>
            <a:r>
              <a:rPr lang="sv-SE" sz="2400" dirty="0">
                <a:latin typeface="Helvetica Neue" panose="020B0604020202020204"/>
                <a:ea typeface="Microsoft Sans Serif" panose="020B0604020202020204" pitchFamily="34" charset="0"/>
                <a:cs typeface="Microsoft Sans Serif" panose="020B0604020202020204" pitchFamily="34" charset="0"/>
              </a:rPr>
              <a:t> beteende påverkas av </a:t>
            </a:r>
            <a:r>
              <a:rPr lang="sv-SE" sz="2400" dirty="0" err="1">
                <a:latin typeface="Helvetica Neue" panose="020B0604020202020204"/>
                <a:ea typeface="Microsoft Sans Serif" panose="020B0604020202020204" pitchFamily="34" charset="0"/>
                <a:cs typeface="Microsoft Sans Serif" panose="020B0604020202020204" pitchFamily="34" charset="0"/>
              </a:rPr>
              <a:t>intraprenöriella</a:t>
            </a:r>
            <a:r>
              <a:rPr lang="sv-SE" sz="2400" dirty="0">
                <a:latin typeface="Helvetica Neue" panose="020B0604020202020204"/>
                <a:ea typeface="Microsoft Sans Serif" panose="020B0604020202020204" pitchFamily="34" charset="0"/>
                <a:cs typeface="Microsoft Sans Serif" panose="020B0604020202020204" pitchFamily="34" charset="0"/>
              </a:rPr>
              <a:t> attityder och egenskaper. Därför är det viktigt att känna igen dessa som påverkande faktorer.</a:t>
            </a:r>
            <a:endParaRPr lang="en-US" sz="24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20" name="CuadroTexto 3">
            <a:extLst>
              <a:ext uri="{FF2B5EF4-FFF2-40B4-BE49-F238E27FC236}">
                <a16:creationId xmlns:a16="http://schemas.microsoft.com/office/drawing/2014/main" id="{B42D6B29-7AB8-D7EC-8B51-FFD559FB0A1C}"/>
              </a:ext>
            </a:extLst>
          </p:cNvPr>
          <p:cNvSpPr txBox="1"/>
          <p:nvPr/>
        </p:nvSpPr>
        <p:spPr>
          <a:xfrm>
            <a:off x="2160000" y="7308000"/>
            <a:ext cx="5940000" cy="1107996"/>
          </a:xfrm>
          <a:prstGeom prst="rect">
            <a:avLst/>
          </a:prstGeom>
          <a:noFill/>
        </p:spPr>
        <p:txBody>
          <a:bodyPr wrap="square" rtlCol="0">
            <a:noAutofit/>
          </a:bodyPr>
          <a:lstStyle/>
          <a:p>
            <a:pPr>
              <a:spcAft>
                <a:spcPts val="1200"/>
              </a:spcAft>
            </a:pPr>
            <a:r>
              <a:rPr lang="sv-SE" sz="2400" dirty="0">
                <a:solidFill>
                  <a:srgbClr val="4D94B7"/>
                </a:solidFill>
                <a:latin typeface="Helvetica Neue" panose="020B0604020202020204"/>
                <a:ea typeface="Microsoft Sans Serif" panose="020B0604020202020204" pitchFamily="34" charset="0"/>
                <a:cs typeface="Microsoft Sans Serif" panose="020B0604020202020204" pitchFamily="34" charset="0"/>
              </a:rPr>
              <a:t>I den här utbildningen kommer vi att koncentrera oss på </a:t>
            </a:r>
            <a:r>
              <a:rPr lang="sv-SE" sz="2400" dirty="0" err="1">
                <a:solidFill>
                  <a:srgbClr val="4D94B7"/>
                </a:solidFill>
                <a:latin typeface="Helvetica Neue" panose="020B0604020202020204"/>
                <a:ea typeface="Microsoft Sans Serif" panose="020B0604020202020204" pitchFamily="34" charset="0"/>
                <a:cs typeface="Microsoft Sans Serif" panose="020B0604020202020204" pitchFamily="34" charset="0"/>
              </a:rPr>
              <a:t>intraprenöriell</a:t>
            </a:r>
            <a:r>
              <a:rPr lang="sv-SE" sz="2400" dirty="0">
                <a:solidFill>
                  <a:srgbClr val="4D94B7"/>
                </a:solidFill>
                <a:latin typeface="Helvetica Neue" panose="020B0604020202020204"/>
                <a:ea typeface="Microsoft Sans Serif" panose="020B0604020202020204" pitchFamily="34" charset="0"/>
                <a:cs typeface="Microsoft Sans Serif" panose="020B0604020202020204" pitchFamily="34" charset="0"/>
              </a:rPr>
              <a:t> attityd och hur det kan påverka intraprenörskapet i ditt företag
</a:t>
            </a:r>
            <a:endParaRPr lang="en-US" sz="2400" dirty="0">
              <a:solidFill>
                <a:srgbClr val="4D94B7"/>
              </a:solidFill>
              <a:latin typeface="Helvetica Neue" panose="020B0604020202020204"/>
              <a:ea typeface="Microsoft Sans Serif" panose="020B0604020202020204" pitchFamily="34" charset="0"/>
              <a:cs typeface="Microsoft Sans Serif" panose="020B0604020202020204" pitchFamily="34" charset="0"/>
            </a:endParaRPr>
          </a:p>
        </p:txBody>
      </p:sp>
      <p:pic>
        <p:nvPicPr>
          <p:cNvPr id="22" name="Grafik 21" descr="Zurück RNL">
            <a:extLst>
              <a:ext uri="{FF2B5EF4-FFF2-40B4-BE49-F238E27FC236}">
                <a16:creationId xmlns:a16="http://schemas.microsoft.com/office/drawing/2014/main" id="{AE08DCDB-B9DA-B5EE-3D5E-CA9ABE2B2A4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96000" y="7308000"/>
            <a:ext cx="914400" cy="914400"/>
          </a:xfrm>
          <a:prstGeom prst="rect">
            <a:avLst/>
          </a:prstGeom>
        </p:spPr>
      </p:pic>
      <p:sp>
        <p:nvSpPr>
          <p:cNvPr id="5" name="Textfeld 4">
            <a:extLst>
              <a:ext uri="{FF2B5EF4-FFF2-40B4-BE49-F238E27FC236}">
                <a16:creationId xmlns:a16="http://schemas.microsoft.com/office/drawing/2014/main" id="{EC23783A-F494-9713-9B9A-EE225B8435FD}"/>
              </a:ext>
            </a:extLst>
          </p:cNvPr>
          <p:cNvSpPr txBox="1"/>
          <p:nvPr/>
        </p:nvSpPr>
        <p:spPr>
          <a:xfrm>
            <a:off x="1295400" y="8928000"/>
            <a:ext cx="12954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3</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6" name="CuadroTexto 1">
            <a:extLst>
              <a:ext uri="{FF2B5EF4-FFF2-40B4-BE49-F238E27FC236}">
                <a16:creationId xmlns:a16="http://schemas.microsoft.com/office/drawing/2014/main" id="{81899B57-F08B-150F-57BC-F949BA33D66A}"/>
              </a:ext>
            </a:extLst>
          </p:cNvPr>
          <p:cNvSpPr txBox="1"/>
          <p:nvPr/>
        </p:nvSpPr>
        <p:spPr>
          <a:xfrm>
            <a:off x="1296000" y="1548000"/>
            <a:ext cx="15773400"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1. </a:t>
            </a:r>
            <a:r>
              <a:rPr lang="en-US" sz="4800" b="1" dirty="0" err="1">
                <a:solidFill>
                  <a:srgbClr val="4D94B7"/>
                </a:solidFill>
                <a:latin typeface="Helvetica Neue" panose="020B0604020202020204"/>
                <a:ea typeface="Microsoft Sans Serif" panose="020B0604020202020204" pitchFamily="34" charset="0"/>
                <a:cs typeface="Microsoft Sans Serif" panose="020B0604020202020204" pitchFamily="34" charset="0"/>
              </a:rPr>
              <a:t>Intraprenöriell</a:t>
            </a:r>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 </a:t>
            </a:r>
            <a:r>
              <a:rPr lang="en-US" sz="4800" b="1" dirty="0" err="1">
                <a:solidFill>
                  <a:srgbClr val="4D94B7"/>
                </a:solidFill>
                <a:latin typeface="Helvetica Neue" panose="020B0604020202020204"/>
                <a:ea typeface="Microsoft Sans Serif" panose="020B0604020202020204" pitchFamily="34" charset="0"/>
                <a:cs typeface="Microsoft Sans Serif" panose="020B0604020202020204" pitchFamily="34" charset="0"/>
              </a:rPr>
              <a:t>attityd</a:t>
            </a:r>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
</a:t>
            </a:r>
          </a:p>
        </p:txBody>
      </p:sp>
      <p:sp>
        <p:nvSpPr>
          <p:cNvPr id="7" name="CuadroTexto 2">
            <a:extLst>
              <a:ext uri="{FF2B5EF4-FFF2-40B4-BE49-F238E27FC236}">
                <a16:creationId xmlns:a16="http://schemas.microsoft.com/office/drawing/2014/main" id="{60ED146E-E343-DD30-FE6D-B1BE6EB1E8C7}"/>
              </a:ext>
            </a:extLst>
          </p:cNvPr>
          <p:cNvSpPr txBox="1"/>
          <p:nvPr/>
        </p:nvSpPr>
        <p:spPr>
          <a:xfrm>
            <a:off x="1295400" y="2304000"/>
            <a:ext cx="15840000" cy="523220"/>
          </a:xfrm>
          <a:prstGeom prst="rect">
            <a:avLst/>
          </a:prstGeom>
          <a:noFill/>
        </p:spPr>
        <p:txBody>
          <a:bodyPr wrap="square" rtlCol="0">
            <a:noAutofit/>
          </a:bodyPr>
          <a:lstStyle/>
          <a:p>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1.1 Definition</a:t>
            </a:r>
          </a:p>
        </p:txBody>
      </p:sp>
      <p:sp>
        <p:nvSpPr>
          <p:cNvPr id="8" name="Rechteck 7">
            <a:extLst>
              <a:ext uri="{FF2B5EF4-FFF2-40B4-BE49-F238E27FC236}">
                <a16:creationId xmlns:a16="http://schemas.microsoft.com/office/drawing/2014/main" id="{19EFF8DC-14DB-84B5-3377-B90B7A66BDB5}"/>
              </a:ext>
            </a:extLst>
          </p:cNvPr>
          <p:cNvSpPr/>
          <p:nvPr/>
        </p:nvSpPr>
        <p:spPr>
          <a:xfrm>
            <a:off x="10692000" y="2988000"/>
            <a:ext cx="4572000" cy="2340000"/>
          </a:xfrm>
          <a:prstGeom prst="rect">
            <a:avLst/>
          </a:prstGeom>
          <a:solidFill>
            <a:schemeClr val="bg1"/>
          </a:solidFill>
          <a:ln>
            <a:solidFill>
              <a:srgbClr val="4D94B7"/>
            </a:solid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t"/>
          <a:lstStyle/>
          <a:p>
            <a:pPr algn="ctr"/>
            <a:r>
              <a:rPr lang="en-US" sz="2000" b="1" dirty="0" err="1">
                <a:solidFill>
                  <a:schemeClr val="tx1"/>
                </a:solidFill>
                <a:latin typeface="Helvetica neue" panose="020B0604020202020204"/>
              </a:rPr>
              <a:t>Intraprenöriellt</a:t>
            </a:r>
            <a:r>
              <a:rPr lang="en-US" sz="2000" b="1" dirty="0">
                <a:solidFill>
                  <a:schemeClr val="tx1"/>
                </a:solidFill>
                <a:latin typeface="Helvetica neue" panose="020B0604020202020204"/>
              </a:rPr>
              <a:t> </a:t>
            </a:r>
            <a:r>
              <a:rPr lang="en-US" sz="2000" b="1" dirty="0" err="1">
                <a:solidFill>
                  <a:schemeClr val="tx1"/>
                </a:solidFill>
                <a:latin typeface="Helvetica neue" panose="020B0604020202020204"/>
              </a:rPr>
              <a:t>beteende</a:t>
            </a:r>
            <a:endParaRPr lang="en-US" sz="2000" b="1" dirty="0">
              <a:solidFill>
                <a:schemeClr val="tx1"/>
              </a:solidFill>
              <a:latin typeface="Helvetica neue" panose="020B0604020202020204"/>
            </a:endParaRPr>
          </a:p>
          <a:p>
            <a:pPr marL="285750" indent="-285750">
              <a:buFont typeface="Wingdings" panose="05000000000000000000" pitchFamily="2" charset="2"/>
              <a:buChar char="§"/>
            </a:pPr>
            <a:r>
              <a:rPr lang="sv-SE" sz="2000" dirty="0">
                <a:solidFill>
                  <a:schemeClr val="tx1"/>
                </a:solidFill>
                <a:latin typeface="Helvetica neue" panose="020B0604020202020204"/>
              </a:rPr>
              <a:t>Innovationsförmåga
Proaktivitet
Erkännande av möjligheter/utnyttjande
Risktagande
Nätverkande</a:t>
            </a:r>
            <a:endParaRPr lang="en-US" sz="2000" dirty="0">
              <a:solidFill>
                <a:schemeClr val="tx1"/>
              </a:solidFill>
              <a:latin typeface="Helvetica neue" panose="020B0604020202020204"/>
            </a:endParaRPr>
          </a:p>
        </p:txBody>
      </p:sp>
      <p:sp>
        <p:nvSpPr>
          <p:cNvPr id="9" name="Rechteck 8">
            <a:extLst>
              <a:ext uri="{FF2B5EF4-FFF2-40B4-BE49-F238E27FC236}">
                <a16:creationId xmlns:a16="http://schemas.microsoft.com/office/drawing/2014/main" id="{A553D387-F3C7-31D4-3E55-B556FFF84B15}"/>
              </a:ext>
            </a:extLst>
          </p:cNvPr>
          <p:cNvSpPr/>
          <p:nvPr/>
        </p:nvSpPr>
        <p:spPr>
          <a:xfrm>
            <a:off x="8784000" y="6156000"/>
            <a:ext cx="3960000" cy="2232000"/>
          </a:xfrm>
          <a:prstGeom prst="rect">
            <a:avLst/>
          </a:prstGeom>
          <a:solidFill>
            <a:schemeClr val="bg1"/>
          </a:solidFill>
          <a:ln>
            <a:solidFill>
              <a:srgbClr val="4D94B7"/>
            </a:solid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t"/>
          <a:lstStyle/>
          <a:p>
            <a:pPr algn="ctr"/>
            <a:r>
              <a:rPr lang="en-US" sz="2000" b="1" dirty="0" err="1">
                <a:solidFill>
                  <a:schemeClr val="tx1"/>
                </a:solidFill>
                <a:latin typeface="Helvetica neue" panose="020B0604020202020204"/>
              </a:rPr>
              <a:t>Intraprenöriella</a:t>
            </a:r>
            <a:r>
              <a:rPr lang="en-US" sz="2000" b="1" dirty="0">
                <a:solidFill>
                  <a:schemeClr val="tx1"/>
                </a:solidFill>
                <a:latin typeface="Helvetica neue" panose="020B0604020202020204"/>
              </a:rPr>
              <a:t> </a:t>
            </a:r>
            <a:r>
              <a:rPr lang="en-US" sz="2000" b="1" dirty="0" err="1">
                <a:solidFill>
                  <a:schemeClr val="tx1"/>
                </a:solidFill>
                <a:latin typeface="Helvetica neue" panose="020B0604020202020204"/>
              </a:rPr>
              <a:t>attityder</a:t>
            </a:r>
            <a:r>
              <a:rPr lang="en-US" sz="2000" b="1" dirty="0">
                <a:solidFill>
                  <a:schemeClr val="tx1"/>
                </a:solidFill>
                <a:latin typeface="Helvetica neue" panose="020B0604020202020204"/>
              </a:rPr>
              <a:t>
</a:t>
            </a:r>
          </a:p>
          <a:p>
            <a:pPr marL="285750" indent="-285750">
              <a:buFont typeface="Wingdings" panose="05000000000000000000" pitchFamily="2" charset="2"/>
              <a:buChar char="§"/>
            </a:pPr>
            <a:r>
              <a:rPr lang="sv-SE" sz="2000" dirty="0">
                <a:solidFill>
                  <a:schemeClr val="tx1"/>
                </a:solidFill>
                <a:latin typeface="Helvetica neue" panose="020B0604020202020204"/>
              </a:rPr>
              <a:t>Förhållande till organisationen
Belåtenhet
Motivation
Avsikt</a:t>
            </a:r>
            <a:endParaRPr lang="en-US" sz="2000" dirty="0">
              <a:solidFill>
                <a:schemeClr val="tx1"/>
              </a:solidFill>
              <a:latin typeface="Helvetica neue" panose="020B0604020202020204"/>
            </a:endParaRPr>
          </a:p>
        </p:txBody>
      </p:sp>
      <p:sp>
        <p:nvSpPr>
          <p:cNvPr id="12" name="Rechteck 11">
            <a:extLst>
              <a:ext uri="{FF2B5EF4-FFF2-40B4-BE49-F238E27FC236}">
                <a16:creationId xmlns:a16="http://schemas.microsoft.com/office/drawing/2014/main" id="{F9E57FF1-42D0-F84A-FA51-C93980080F97}"/>
              </a:ext>
            </a:extLst>
          </p:cNvPr>
          <p:cNvSpPr/>
          <p:nvPr/>
        </p:nvSpPr>
        <p:spPr>
          <a:xfrm>
            <a:off x="13140000" y="6156000"/>
            <a:ext cx="3960000" cy="2232000"/>
          </a:xfrm>
          <a:prstGeom prst="rect">
            <a:avLst/>
          </a:prstGeom>
          <a:solidFill>
            <a:schemeClr val="bg1"/>
          </a:solidFill>
          <a:ln>
            <a:solidFill>
              <a:srgbClr val="4D94B7"/>
            </a:solid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t"/>
          <a:lstStyle/>
          <a:p>
            <a:pPr algn="ctr"/>
            <a:r>
              <a:rPr lang="en-US" sz="2000" b="1" dirty="0" err="1">
                <a:solidFill>
                  <a:schemeClr val="tx1"/>
                </a:solidFill>
                <a:latin typeface="Helvetica neue" panose="020B0604020202020204"/>
              </a:rPr>
              <a:t>Intraprenöriella</a:t>
            </a:r>
            <a:r>
              <a:rPr lang="en-US" sz="2000" b="1" dirty="0">
                <a:solidFill>
                  <a:schemeClr val="tx1"/>
                </a:solidFill>
                <a:latin typeface="Helvetica neue" panose="020B0604020202020204"/>
              </a:rPr>
              <a:t> </a:t>
            </a:r>
            <a:r>
              <a:rPr lang="en-US" sz="2000" b="1" dirty="0" err="1">
                <a:solidFill>
                  <a:schemeClr val="tx1"/>
                </a:solidFill>
                <a:latin typeface="Helvetica neue" panose="020B0604020202020204"/>
              </a:rPr>
              <a:t>egenskaper</a:t>
            </a:r>
            <a:r>
              <a:rPr lang="en-US" sz="2000" b="1" dirty="0">
                <a:solidFill>
                  <a:schemeClr val="tx1"/>
                </a:solidFill>
                <a:latin typeface="Helvetica neue" panose="020B0604020202020204"/>
              </a:rPr>
              <a:t>
</a:t>
            </a:r>
          </a:p>
          <a:p>
            <a:pPr marL="285750" indent="-285750">
              <a:buFont typeface="Wingdings" panose="05000000000000000000" pitchFamily="2" charset="2"/>
              <a:buChar char="§"/>
            </a:pPr>
            <a:r>
              <a:rPr lang="sv-SE" sz="2000" dirty="0">
                <a:solidFill>
                  <a:schemeClr val="tx1"/>
                </a:solidFill>
                <a:latin typeface="Helvetica neue" panose="020B0604020202020204"/>
              </a:rPr>
              <a:t>Färdigheter/ förmågor
Uppfattning om sina egna förmågor
Personlig kunskap
Tidigare erfarenheter</a:t>
            </a:r>
            <a:endParaRPr lang="en-US" sz="2000" dirty="0">
              <a:solidFill>
                <a:schemeClr val="tx1"/>
              </a:solidFill>
              <a:latin typeface="Helvetica neue" panose="020B0604020202020204"/>
            </a:endParaRPr>
          </a:p>
        </p:txBody>
      </p:sp>
      <p:sp>
        <p:nvSpPr>
          <p:cNvPr id="13" name="Rechteck 12">
            <a:extLst>
              <a:ext uri="{FF2B5EF4-FFF2-40B4-BE49-F238E27FC236}">
                <a16:creationId xmlns:a16="http://schemas.microsoft.com/office/drawing/2014/main" id="{D7E15BB3-5FBA-5C51-E677-D84013AD0B36}"/>
              </a:ext>
            </a:extLst>
          </p:cNvPr>
          <p:cNvSpPr/>
          <p:nvPr/>
        </p:nvSpPr>
        <p:spPr>
          <a:xfrm>
            <a:off x="8610300" y="2970513"/>
            <a:ext cx="2057400" cy="6473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err="1">
                <a:solidFill>
                  <a:schemeClr val="tx1"/>
                </a:solidFill>
                <a:latin typeface="Helvetica neue" panose="020B0604020202020204"/>
              </a:rPr>
              <a:t>Individ</a:t>
            </a:r>
            <a:endParaRPr lang="en-US" b="1" i="1" dirty="0">
              <a:solidFill>
                <a:schemeClr val="tx1"/>
              </a:solidFill>
              <a:latin typeface="Helvetica neue" panose="020B0604020202020204"/>
            </a:endParaRPr>
          </a:p>
        </p:txBody>
      </p:sp>
      <p:sp>
        <p:nvSpPr>
          <p:cNvPr id="11" name="Ellipse 10">
            <a:extLst>
              <a:ext uri="{FF2B5EF4-FFF2-40B4-BE49-F238E27FC236}">
                <a16:creationId xmlns:a16="http://schemas.microsoft.com/office/drawing/2014/main" id="{1F189CBA-773C-EF0E-D67C-96C8E1BB31C4}"/>
              </a:ext>
            </a:extLst>
          </p:cNvPr>
          <p:cNvSpPr/>
          <p:nvPr/>
        </p:nvSpPr>
        <p:spPr>
          <a:xfrm>
            <a:off x="8496000" y="5558451"/>
            <a:ext cx="4343400" cy="332499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Helvetica Neue" panose="020B0604020202020204"/>
            </a:endParaRPr>
          </a:p>
        </p:txBody>
      </p:sp>
    </p:spTree>
    <p:extLst>
      <p:ext uri="{BB962C8B-B14F-4D97-AF65-F5344CB8AC3E}">
        <p14:creationId xmlns:p14="http://schemas.microsoft.com/office/powerpoint/2010/main" val="1953426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33A6902-D9D2-B0AB-6884-5120254AD2C7}"/>
              </a:ext>
            </a:extLst>
          </p:cNvPr>
          <p:cNvSpPr txBox="1"/>
          <p:nvPr/>
        </p:nvSpPr>
        <p:spPr>
          <a:xfrm>
            <a:off x="1296000" y="3384000"/>
            <a:ext cx="8172000" cy="4462760"/>
          </a:xfrm>
          <a:prstGeom prst="rect">
            <a:avLst/>
          </a:prstGeom>
          <a:noFill/>
        </p:spPr>
        <p:txBody>
          <a:bodyPr wrap="square" rtlCol="0">
            <a:noAutofit/>
          </a:bodyPr>
          <a:lstStyle/>
          <a:p>
            <a:pPr>
              <a:spcAft>
                <a:spcPts val="1200"/>
              </a:spcAft>
            </a:pPr>
            <a:r>
              <a:rPr lang="sv-SE" sz="2400" dirty="0">
                <a:latin typeface="Helvetica Neue" panose="020B0604020202020204"/>
                <a:ea typeface="Microsoft Sans Serif" panose="020B0604020202020204" pitchFamily="34" charset="0"/>
                <a:cs typeface="Microsoft Sans Serif" panose="020B0604020202020204" pitchFamily="34" charset="0"/>
              </a:rPr>
              <a:t>En särskild relevans uppstår från </a:t>
            </a:r>
            <a:r>
              <a:rPr lang="sv-SE" sz="2400" dirty="0" err="1">
                <a:latin typeface="Helvetica Neue" panose="020B0604020202020204"/>
                <a:ea typeface="Microsoft Sans Serif" panose="020B0604020202020204" pitchFamily="34" charset="0"/>
                <a:cs typeface="Microsoft Sans Serif" panose="020B0604020202020204" pitchFamily="34" charset="0"/>
              </a:rPr>
              <a:t>intraprenöriellt</a:t>
            </a:r>
            <a:r>
              <a:rPr lang="sv-SE" sz="2400" dirty="0">
                <a:latin typeface="Helvetica Neue" panose="020B0604020202020204"/>
                <a:ea typeface="Microsoft Sans Serif" panose="020B0604020202020204" pitchFamily="34" charset="0"/>
                <a:cs typeface="Microsoft Sans Serif" panose="020B0604020202020204" pitchFamily="34" charset="0"/>
              </a:rPr>
              <a:t> beteende, eftersom det kan resultera i nya ledarskapsmöjligheter. 
Traditionellt ledarskap bygger på det kända, tryggheten och erfarenheten. </a:t>
            </a:r>
            <a:r>
              <a:rPr lang="sv-SE" sz="2400" dirty="0" err="1">
                <a:latin typeface="Helvetica Neue" panose="020B0604020202020204"/>
                <a:ea typeface="Microsoft Sans Serif" panose="020B0604020202020204" pitchFamily="34" charset="0"/>
                <a:cs typeface="Microsoft Sans Serif" panose="020B0604020202020204" pitchFamily="34" charset="0"/>
              </a:rPr>
              <a:t>Intraprenöriellt</a:t>
            </a:r>
            <a:r>
              <a:rPr lang="sv-SE" sz="2400" dirty="0">
                <a:latin typeface="Helvetica Neue" panose="020B0604020202020204"/>
                <a:ea typeface="Microsoft Sans Serif" panose="020B0604020202020204" pitchFamily="34" charset="0"/>
                <a:cs typeface="Microsoft Sans Serif" panose="020B0604020202020204" pitchFamily="34" charset="0"/>
              </a:rPr>
              <a:t> ledarskap är dock baserat på det okända. Detaljerad information behövs för att fatta beslut så att riskerna kan minimeras. Detta under förutsättning att de nödvändiga resurserna beviljas av företaget. </a:t>
            </a: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a:spcAft>
                <a:spcPts val="1200"/>
              </a:spcAft>
            </a:pPr>
            <a:r>
              <a:rPr lang="sv-SE" sz="2400" dirty="0">
                <a:latin typeface="Helvetica Neue" panose="020B0604020202020204"/>
                <a:ea typeface="Microsoft Sans Serif" panose="020B0604020202020204" pitchFamily="34" charset="0"/>
                <a:cs typeface="Microsoft Sans Serif" panose="020B0604020202020204" pitchFamily="34" charset="0"/>
              </a:rPr>
              <a:t>Det är nödvändigt för en intraprenör att ta kalkylerbara risker, experimentera, använda befintlig kunskap och få ut maximalt av de tillgängliga resurserna. Beslut justeras alltid i takt med att ny information kommer in.
</a:t>
            </a:r>
            <a:endParaRPr lang="en-US" sz="2400" dirty="0">
              <a:latin typeface="Helvetica Neue" panose="020B0604020202020204"/>
              <a:ea typeface="Microsoft Sans Serif" panose="020B0604020202020204" pitchFamily="34" charset="0"/>
              <a:cs typeface="Microsoft Sans Serif" panose="020B0604020202020204" pitchFamily="34" charset="0"/>
            </a:endParaRPr>
          </a:p>
        </p:txBody>
      </p:sp>
      <p:graphicFrame>
        <p:nvGraphicFramePr>
          <p:cNvPr id="5" name="Diagramm 4">
            <a:extLst>
              <a:ext uri="{FF2B5EF4-FFF2-40B4-BE49-F238E27FC236}">
                <a16:creationId xmlns:a16="http://schemas.microsoft.com/office/drawing/2014/main" id="{AF2C6494-4A6D-FC37-E627-52B14A63FDCB}"/>
              </a:ext>
            </a:extLst>
          </p:cNvPr>
          <p:cNvGraphicFramePr/>
          <p:nvPr>
            <p:extLst>
              <p:ext uri="{D42A27DB-BD31-4B8C-83A1-F6EECF244321}">
                <p14:modId xmlns:p14="http://schemas.microsoft.com/office/powerpoint/2010/main" val="2975448094"/>
              </p:ext>
            </p:extLst>
          </p:nvPr>
        </p:nvGraphicFramePr>
        <p:xfrm>
          <a:off x="10287000" y="3384000"/>
          <a:ext cx="6480000" cy="497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Grafik 6">
            <a:extLst>
              <a:ext uri="{FF2B5EF4-FFF2-40B4-BE49-F238E27FC236}">
                <a16:creationId xmlns:a16="http://schemas.microsoft.com/office/drawing/2014/main" id="{A304D1E4-3235-7B62-0E54-5E1EE124792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02789" y="4522847"/>
            <a:ext cx="1800000" cy="900000"/>
          </a:xfrm>
          <a:prstGeom prst="rect">
            <a:avLst/>
          </a:prstGeom>
        </p:spPr>
      </p:pic>
      <p:pic>
        <p:nvPicPr>
          <p:cNvPr id="9" name="Grafik 8">
            <a:extLst>
              <a:ext uri="{FF2B5EF4-FFF2-40B4-BE49-F238E27FC236}">
                <a16:creationId xmlns:a16="http://schemas.microsoft.com/office/drawing/2014/main" id="{EB092494-5285-FA38-018D-04B7C51C519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27878" y="6376500"/>
            <a:ext cx="1407022" cy="720000"/>
          </a:xfrm>
          <a:prstGeom prst="rect">
            <a:avLst/>
          </a:prstGeom>
        </p:spPr>
      </p:pic>
      <p:pic>
        <p:nvPicPr>
          <p:cNvPr id="11" name="Grafik 10">
            <a:extLst>
              <a:ext uri="{FF2B5EF4-FFF2-40B4-BE49-F238E27FC236}">
                <a16:creationId xmlns:a16="http://schemas.microsoft.com/office/drawing/2014/main" id="{5F442EF4-7259-539B-4306-AEA5AAB0811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249400" y="4381497"/>
            <a:ext cx="1800000" cy="900000"/>
          </a:xfrm>
          <a:prstGeom prst="rect">
            <a:avLst/>
          </a:prstGeom>
        </p:spPr>
      </p:pic>
      <p:pic>
        <p:nvPicPr>
          <p:cNvPr id="13" name="Grafik 12">
            <a:extLst>
              <a:ext uri="{FF2B5EF4-FFF2-40B4-BE49-F238E27FC236}">
                <a16:creationId xmlns:a16="http://schemas.microsoft.com/office/drawing/2014/main" id="{CC70E9CE-B2FD-C0AE-B500-7BA024A4B37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782800" y="6286500"/>
            <a:ext cx="961603" cy="900000"/>
          </a:xfrm>
          <a:prstGeom prst="rect">
            <a:avLst/>
          </a:prstGeom>
        </p:spPr>
      </p:pic>
      <p:sp>
        <p:nvSpPr>
          <p:cNvPr id="6" name="Textfeld 5">
            <a:extLst>
              <a:ext uri="{FF2B5EF4-FFF2-40B4-BE49-F238E27FC236}">
                <a16:creationId xmlns:a16="http://schemas.microsoft.com/office/drawing/2014/main" id="{B47C9FAD-1ABE-2EB1-7276-37E1A8E8B07C}"/>
              </a:ext>
            </a:extLst>
          </p:cNvPr>
          <p:cNvSpPr txBox="1"/>
          <p:nvPr/>
        </p:nvSpPr>
        <p:spPr>
          <a:xfrm>
            <a:off x="1295400" y="8928000"/>
            <a:ext cx="12954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4</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8" name="CuadroTexto 1">
            <a:extLst>
              <a:ext uri="{FF2B5EF4-FFF2-40B4-BE49-F238E27FC236}">
                <a16:creationId xmlns:a16="http://schemas.microsoft.com/office/drawing/2014/main" id="{C82F6072-E850-3697-82A2-9EBE0093EDFB}"/>
              </a:ext>
            </a:extLst>
          </p:cNvPr>
          <p:cNvSpPr txBox="1"/>
          <p:nvPr/>
        </p:nvSpPr>
        <p:spPr>
          <a:xfrm>
            <a:off x="1296000" y="1548000"/>
            <a:ext cx="15773400"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1. </a:t>
            </a:r>
            <a:r>
              <a:rPr lang="en-US" sz="4800" b="1" dirty="0" err="1">
                <a:solidFill>
                  <a:srgbClr val="4D94B7"/>
                </a:solidFill>
                <a:latin typeface="Helvetica Neue" panose="020B0604020202020204"/>
                <a:ea typeface="Microsoft Sans Serif" panose="020B0604020202020204" pitchFamily="34" charset="0"/>
                <a:cs typeface="Microsoft Sans Serif" panose="020B0604020202020204" pitchFamily="34" charset="0"/>
              </a:rPr>
              <a:t>Intraprenöriell</a:t>
            </a:r>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 </a:t>
            </a:r>
            <a:r>
              <a:rPr lang="en-US" sz="4800" b="1" dirty="0" err="1">
                <a:solidFill>
                  <a:srgbClr val="4D94B7"/>
                </a:solidFill>
                <a:latin typeface="Helvetica Neue" panose="020B0604020202020204"/>
                <a:ea typeface="Microsoft Sans Serif" panose="020B0604020202020204" pitchFamily="34" charset="0"/>
                <a:cs typeface="Microsoft Sans Serif" panose="020B0604020202020204" pitchFamily="34" charset="0"/>
              </a:rPr>
              <a:t>attityd</a:t>
            </a:r>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
</a:t>
            </a:r>
          </a:p>
        </p:txBody>
      </p:sp>
      <p:sp>
        <p:nvSpPr>
          <p:cNvPr id="10" name="CuadroTexto 2">
            <a:extLst>
              <a:ext uri="{FF2B5EF4-FFF2-40B4-BE49-F238E27FC236}">
                <a16:creationId xmlns:a16="http://schemas.microsoft.com/office/drawing/2014/main" id="{4738F876-DBB1-2C27-A8D2-1670F3606F07}"/>
              </a:ext>
            </a:extLst>
          </p:cNvPr>
          <p:cNvSpPr txBox="1"/>
          <p:nvPr/>
        </p:nvSpPr>
        <p:spPr>
          <a:xfrm>
            <a:off x="1295400" y="2304000"/>
            <a:ext cx="15840000" cy="523220"/>
          </a:xfrm>
          <a:prstGeom prst="rect">
            <a:avLst/>
          </a:prstGeom>
          <a:noFill/>
        </p:spPr>
        <p:txBody>
          <a:bodyPr wrap="square" rtlCol="0">
            <a:noAutofit/>
          </a:bodyPr>
          <a:lstStyle/>
          <a:p>
            <a:pPr marL="628650" indent="-628650"/>
            <a:r>
              <a:rPr lang="sv-SE"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1.2 De 4 principerna för </a:t>
            </a:r>
            <a:r>
              <a:rPr lang="sv-SE" sz="2800" b="1" dirty="0" err="1">
                <a:solidFill>
                  <a:srgbClr val="AED633"/>
                </a:solidFill>
                <a:latin typeface="Helvetica Neue" panose="020B0604020202020204"/>
                <a:ea typeface="Microsoft Sans Serif" panose="020B0604020202020204" pitchFamily="34" charset="0"/>
                <a:cs typeface="Microsoft Sans Serif" panose="020B0604020202020204" pitchFamily="34" charset="0"/>
              </a:rPr>
              <a:t>intraprenöriell</a:t>
            </a:r>
            <a:r>
              <a:rPr lang="sv-SE"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 attityd
</a:t>
            </a:r>
            <a:endPar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endParaRPr>
          </a:p>
        </p:txBody>
      </p:sp>
      <p:sp>
        <p:nvSpPr>
          <p:cNvPr id="12" name="Textfeld 11">
            <a:extLst>
              <a:ext uri="{FF2B5EF4-FFF2-40B4-BE49-F238E27FC236}">
                <a16:creationId xmlns:a16="http://schemas.microsoft.com/office/drawing/2014/main" id="{9EC6F967-9C3D-102E-F8EB-CD0ED178AD40}"/>
              </a:ext>
            </a:extLst>
          </p:cNvPr>
          <p:cNvSpPr txBox="1"/>
          <p:nvPr/>
        </p:nvSpPr>
        <p:spPr>
          <a:xfrm>
            <a:off x="14688000" y="8928000"/>
            <a:ext cx="18360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Picture Source: Pixabay </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991991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33A6902-D9D2-B0AB-6884-5120254AD2C7}"/>
              </a:ext>
            </a:extLst>
          </p:cNvPr>
          <p:cNvSpPr txBox="1"/>
          <p:nvPr/>
        </p:nvSpPr>
        <p:spPr>
          <a:xfrm>
            <a:off x="1295400" y="3384000"/>
            <a:ext cx="7391400" cy="461665"/>
          </a:xfrm>
          <a:prstGeom prst="rect">
            <a:avLst/>
          </a:prstGeom>
          <a:noFill/>
        </p:spPr>
        <p:txBody>
          <a:bodyPr wrap="square" rtlCol="0">
            <a:noAutofit/>
          </a:bodyPr>
          <a:lstStyle/>
          <a:p>
            <a:pPr lvl="0"/>
            <a:r>
              <a:rPr lang="en-US" sz="2400" i="1" u="sng" dirty="0" err="1">
                <a:latin typeface="Helvetica Neue" panose="020B0604020202020204"/>
                <a:ea typeface="Microsoft Sans Serif" panose="020B0604020202020204" pitchFamily="34" charset="0"/>
                <a:cs typeface="Microsoft Sans Serif" panose="020B0604020202020204" pitchFamily="34" charset="0"/>
              </a:rPr>
              <a:t>Förhållande</a:t>
            </a:r>
            <a:r>
              <a:rPr lang="en-US" sz="2400" i="1" u="sng" dirty="0">
                <a:latin typeface="Helvetica Neue" panose="020B0604020202020204"/>
                <a:ea typeface="Microsoft Sans Serif" panose="020B0604020202020204" pitchFamily="34" charset="0"/>
                <a:cs typeface="Microsoft Sans Serif" panose="020B0604020202020204" pitchFamily="34" charset="0"/>
              </a:rPr>
              <a:t> till </a:t>
            </a:r>
            <a:r>
              <a:rPr lang="en-US" sz="2400" i="1" u="sng" dirty="0" err="1">
                <a:latin typeface="Helvetica Neue" panose="020B0604020202020204"/>
                <a:ea typeface="Microsoft Sans Serif" panose="020B0604020202020204" pitchFamily="34" charset="0"/>
                <a:cs typeface="Microsoft Sans Serif" panose="020B0604020202020204" pitchFamily="34" charset="0"/>
              </a:rPr>
              <a:t>organisationen</a:t>
            </a:r>
            <a:r>
              <a:rPr lang="en-US" sz="2400" i="1" u="sng" dirty="0">
                <a:latin typeface="Helvetica Neue" panose="020B0604020202020204"/>
                <a:ea typeface="Microsoft Sans Serif" panose="020B0604020202020204" pitchFamily="34" charset="0"/>
                <a:cs typeface="Microsoft Sans Serif" panose="020B0604020202020204" pitchFamily="34" charset="0"/>
              </a:rPr>
              <a:t>
</a:t>
            </a:r>
          </a:p>
        </p:txBody>
      </p:sp>
      <p:pic>
        <p:nvPicPr>
          <p:cNvPr id="6" name="Grafik 5">
            <a:extLst>
              <a:ext uri="{FF2B5EF4-FFF2-40B4-BE49-F238E27FC236}">
                <a16:creationId xmlns:a16="http://schemas.microsoft.com/office/drawing/2014/main" id="{B6191B50-9610-815C-4044-686156159D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00000" y="1548000"/>
            <a:ext cx="3600000" cy="1800000"/>
          </a:xfrm>
          <a:prstGeom prst="rect">
            <a:avLst/>
          </a:prstGeom>
        </p:spPr>
      </p:pic>
      <p:sp>
        <p:nvSpPr>
          <p:cNvPr id="19" name="Textfeld 18">
            <a:extLst>
              <a:ext uri="{FF2B5EF4-FFF2-40B4-BE49-F238E27FC236}">
                <a16:creationId xmlns:a16="http://schemas.microsoft.com/office/drawing/2014/main" id="{C3F37EA6-2C20-9B82-0E6C-C6A9AB051C14}"/>
              </a:ext>
            </a:extLst>
          </p:cNvPr>
          <p:cNvSpPr txBox="1"/>
          <p:nvPr/>
        </p:nvSpPr>
        <p:spPr>
          <a:xfrm>
            <a:off x="1296000" y="4104000"/>
            <a:ext cx="10972200" cy="430887"/>
          </a:xfrm>
          <a:prstGeom prst="rect">
            <a:avLst/>
          </a:prstGeom>
          <a:noFill/>
        </p:spPr>
        <p:txBody>
          <a:bodyPr wrap="square">
            <a:noAutofit/>
          </a:bodyPr>
          <a:lstStyle/>
          <a:p>
            <a:pPr marL="542925" indent="-542925">
              <a:spcAft>
                <a:spcPts val="1800"/>
              </a:spcAft>
              <a:buSzPct val="130000"/>
              <a:buBlip>
                <a:blip r:embed="rId3"/>
              </a:buBlip>
            </a:pPr>
            <a:r>
              <a:rPr lang="sv-SE" sz="2400" dirty="0">
                <a:latin typeface="Helvetica Neue" panose="020B0604020202020204"/>
                <a:ea typeface="Microsoft Sans Serif" panose="020B0604020202020204" pitchFamily="34" charset="0"/>
                <a:cs typeface="Microsoft Sans Serif" panose="020B0604020202020204" pitchFamily="34" charset="0"/>
              </a:rPr>
              <a:t>Förtroende för den direkta handledaren är en viktig förutsättning för </a:t>
            </a:r>
            <a:r>
              <a:rPr lang="sv-SE" sz="2400" dirty="0" err="1">
                <a:latin typeface="Helvetica Neue" panose="020B0604020202020204"/>
                <a:ea typeface="Microsoft Sans Serif" panose="020B0604020202020204" pitchFamily="34" charset="0"/>
                <a:cs typeface="Microsoft Sans Serif" panose="020B0604020202020204" pitchFamily="34" charset="0"/>
              </a:rPr>
              <a:t>entreprenöriellt</a:t>
            </a:r>
            <a:r>
              <a:rPr lang="sv-SE" sz="2400" dirty="0">
                <a:latin typeface="Helvetica Neue" panose="020B0604020202020204"/>
                <a:ea typeface="Microsoft Sans Serif" panose="020B0604020202020204" pitchFamily="34" charset="0"/>
                <a:cs typeface="Microsoft Sans Serif" panose="020B0604020202020204" pitchFamily="34" charset="0"/>
              </a:rPr>
              <a:t> beteende.
Stöd från ägaren/företagaren är en viktig nyckelfaktor som främjar intraprenörskap.
Uppmuntrande anställda hjälper till att manifestera </a:t>
            </a:r>
            <a:r>
              <a:rPr lang="sv-SE" sz="2400" dirty="0" err="1">
                <a:latin typeface="Helvetica Neue" panose="020B0604020202020204"/>
                <a:ea typeface="Microsoft Sans Serif" panose="020B0604020202020204" pitchFamily="34" charset="0"/>
                <a:cs typeface="Microsoft Sans Serif" panose="020B0604020202020204" pitchFamily="34" charset="0"/>
              </a:rPr>
              <a:t>intraprenöriellt</a:t>
            </a:r>
            <a:r>
              <a:rPr lang="sv-SE" sz="2400" dirty="0">
                <a:latin typeface="Helvetica Neue" panose="020B0604020202020204"/>
                <a:ea typeface="Microsoft Sans Serif" panose="020B0604020202020204" pitchFamily="34" charset="0"/>
                <a:cs typeface="Microsoft Sans Serif" panose="020B0604020202020204" pitchFamily="34" charset="0"/>
              </a:rPr>
              <a:t> beteende.
"Psykologiskt ägande" ses som en medlare av förhållandet mellan en person och deras organisation. Detta skapar en känsla bland medarbetarna att organisationens mål är deras egna.
Om individer har en känsla av att vara en del av något utvärderas målen som mer positiva.</a:t>
            </a:r>
            <a:endParaRPr lang="en-US" sz="24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30" name="CuadroTexto 3">
            <a:extLst>
              <a:ext uri="{FF2B5EF4-FFF2-40B4-BE49-F238E27FC236}">
                <a16:creationId xmlns:a16="http://schemas.microsoft.com/office/drawing/2014/main" id="{181447B6-A7FA-FC1D-8D86-F33E75059586}"/>
              </a:ext>
            </a:extLst>
          </p:cNvPr>
          <p:cNvSpPr txBox="1"/>
          <p:nvPr/>
        </p:nvSpPr>
        <p:spPr>
          <a:xfrm rot="20985544">
            <a:off x="12669555" y="5444723"/>
            <a:ext cx="4662857" cy="3250981"/>
          </a:xfrm>
          <a:prstGeom prst="foldedCorner">
            <a:avLst/>
          </a:prstGeom>
          <a:solidFill>
            <a:schemeClr val="bg1">
              <a:lumMod val="85000"/>
            </a:schemeClr>
          </a:solidFill>
          <a:ln>
            <a:solidFill>
              <a:schemeClr val="bg1"/>
            </a:solidFill>
          </a:ln>
        </p:spPr>
        <p:txBody>
          <a:bodyPr wrap="square" lIns="180000" tIns="180000" rIns="180000" bIns="180000" rtlCol="0">
            <a:noAutofit/>
          </a:bodyPr>
          <a:lstStyle/>
          <a:p>
            <a:pPr lvl="0" algn="ctr"/>
            <a:r>
              <a:rPr lang="en-US" sz="2400" b="1" dirty="0" err="1">
                <a:solidFill>
                  <a:schemeClr val="dk1"/>
                </a:solidFill>
                <a:latin typeface="Helvetica Neue" panose="020B0604020202020204"/>
                <a:ea typeface="Microsoft Sans Serif" panose="020B0604020202020204" pitchFamily="34" charset="0"/>
                <a:cs typeface="Microsoft Sans Serif" panose="020B0604020202020204" pitchFamily="34" charset="0"/>
                <a:sym typeface="Calibri"/>
              </a:rPr>
              <a:t>Påminnelse</a:t>
            </a:r>
            <a:r>
              <a:rPr lang="en-US" sz="2400" b="1" dirty="0">
                <a:solidFill>
                  <a:schemeClr val="dk1"/>
                </a:solidFill>
                <a:latin typeface="Helvetica Neue" panose="020B0604020202020204"/>
                <a:ea typeface="Microsoft Sans Serif" panose="020B0604020202020204" pitchFamily="34" charset="0"/>
                <a:cs typeface="Microsoft Sans Serif" panose="020B0604020202020204" pitchFamily="34" charset="0"/>
                <a:sym typeface="Calibri"/>
              </a:rPr>
              <a:t>!</a:t>
            </a:r>
          </a:p>
          <a:p>
            <a:pPr algn="ctr"/>
            <a:endParaRPr lang="en-US" sz="2400" dirty="0">
              <a:latin typeface="Helvetica Neue" panose="020B0604020202020204"/>
            </a:endParaRPr>
          </a:p>
          <a:p>
            <a:pPr algn="ctr"/>
            <a:r>
              <a:rPr lang="sv-SE" sz="2400" dirty="0">
                <a:latin typeface="Helvetica Neue" panose="020B0604020202020204"/>
              </a:rPr>
              <a:t>Ju mer medarbetaren </a:t>
            </a:r>
            <a:r>
              <a:rPr lang="sv-SE" sz="2400" b="1" dirty="0">
                <a:latin typeface="Helvetica Neue" panose="020B0604020202020204"/>
              </a:rPr>
              <a:t>relaterar till organisationen</a:t>
            </a:r>
            <a:r>
              <a:rPr lang="sv-SE" sz="2400" dirty="0">
                <a:latin typeface="Helvetica Neue" panose="020B0604020202020204"/>
              </a:rPr>
              <a:t>, desto mer påverkar den entreprenörsåtgärder och i slutändan entreprenörsbeteende
</a:t>
            </a:r>
            <a:endParaRPr lang="en-US" sz="2400" dirty="0">
              <a:latin typeface="Helvetica Neue" panose="020B0604020202020204"/>
            </a:endParaRPr>
          </a:p>
        </p:txBody>
      </p:sp>
      <p:pic>
        <p:nvPicPr>
          <p:cNvPr id="31" name="Grafik 30">
            <a:extLst>
              <a:ext uri="{FF2B5EF4-FFF2-40B4-BE49-F238E27FC236}">
                <a16:creationId xmlns:a16="http://schemas.microsoft.com/office/drawing/2014/main" id="{7E7DD527-6BE3-53FF-F522-45C6E00211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08141" y="5340366"/>
            <a:ext cx="1600438" cy="1790700"/>
          </a:xfrm>
          <a:prstGeom prst="rect">
            <a:avLst/>
          </a:prstGeom>
        </p:spPr>
      </p:pic>
      <p:sp>
        <p:nvSpPr>
          <p:cNvPr id="5" name="Textfeld 4">
            <a:extLst>
              <a:ext uri="{FF2B5EF4-FFF2-40B4-BE49-F238E27FC236}">
                <a16:creationId xmlns:a16="http://schemas.microsoft.com/office/drawing/2014/main" id="{2E036E49-4E61-05D9-B657-98875ACDA82A}"/>
              </a:ext>
            </a:extLst>
          </p:cNvPr>
          <p:cNvSpPr txBox="1"/>
          <p:nvPr/>
        </p:nvSpPr>
        <p:spPr>
          <a:xfrm>
            <a:off x="1295400" y="8928000"/>
            <a:ext cx="12954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5</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7" name="CuadroTexto 1">
            <a:extLst>
              <a:ext uri="{FF2B5EF4-FFF2-40B4-BE49-F238E27FC236}">
                <a16:creationId xmlns:a16="http://schemas.microsoft.com/office/drawing/2014/main" id="{BF4B1EE3-40AB-92D9-6DA7-AD7A145E808C}"/>
              </a:ext>
            </a:extLst>
          </p:cNvPr>
          <p:cNvSpPr txBox="1"/>
          <p:nvPr/>
        </p:nvSpPr>
        <p:spPr>
          <a:xfrm>
            <a:off x="1296000" y="1548000"/>
            <a:ext cx="15773400"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1. </a:t>
            </a:r>
            <a:r>
              <a:rPr lang="en-US" sz="4800" b="1" dirty="0" err="1">
                <a:solidFill>
                  <a:srgbClr val="4D94B7"/>
                </a:solidFill>
                <a:latin typeface="Helvetica Neue" panose="020B0604020202020204"/>
                <a:ea typeface="Microsoft Sans Serif" panose="020B0604020202020204" pitchFamily="34" charset="0"/>
                <a:cs typeface="Microsoft Sans Serif" panose="020B0604020202020204" pitchFamily="34" charset="0"/>
              </a:rPr>
              <a:t>Intraprenöriell</a:t>
            </a:r>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 </a:t>
            </a:r>
            <a:r>
              <a:rPr lang="en-US" sz="4800" b="1" dirty="0" err="1">
                <a:solidFill>
                  <a:srgbClr val="4D94B7"/>
                </a:solidFill>
                <a:latin typeface="Helvetica Neue" panose="020B0604020202020204"/>
                <a:ea typeface="Microsoft Sans Serif" panose="020B0604020202020204" pitchFamily="34" charset="0"/>
                <a:cs typeface="Microsoft Sans Serif" panose="020B0604020202020204" pitchFamily="34" charset="0"/>
              </a:rPr>
              <a:t>attityd</a:t>
            </a:r>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
</a:t>
            </a:r>
          </a:p>
        </p:txBody>
      </p:sp>
      <p:sp>
        <p:nvSpPr>
          <p:cNvPr id="9" name="CuadroTexto 2">
            <a:extLst>
              <a:ext uri="{FF2B5EF4-FFF2-40B4-BE49-F238E27FC236}">
                <a16:creationId xmlns:a16="http://schemas.microsoft.com/office/drawing/2014/main" id="{2C882F0C-B55B-C8C0-C48F-35EE59EC2B3B}"/>
              </a:ext>
            </a:extLst>
          </p:cNvPr>
          <p:cNvSpPr txBox="1"/>
          <p:nvPr/>
        </p:nvSpPr>
        <p:spPr>
          <a:xfrm>
            <a:off x="1295400" y="2304000"/>
            <a:ext cx="15840000" cy="523220"/>
          </a:xfrm>
          <a:prstGeom prst="rect">
            <a:avLst/>
          </a:prstGeom>
          <a:noFill/>
        </p:spPr>
        <p:txBody>
          <a:bodyPr wrap="square" rtlCol="0">
            <a:noAutofit/>
          </a:bodyPr>
          <a:lstStyle/>
          <a:p>
            <a:pPr marL="628650" indent="-628650"/>
            <a:r>
              <a:rPr lang="sv-SE"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1.2 De 4 principerna för </a:t>
            </a:r>
            <a:r>
              <a:rPr lang="sv-SE" sz="2800" b="1" dirty="0" err="1">
                <a:solidFill>
                  <a:srgbClr val="AED633"/>
                </a:solidFill>
                <a:latin typeface="Helvetica Neue" panose="020B0604020202020204"/>
                <a:ea typeface="Microsoft Sans Serif" panose="020B0604020202020204" pitchFamily="34" charset="0"/>
                <a:cs typeface="Microsoft Sans Serif" panose="020B0604020202020204" pitchFamily="34" charset="0"/>
              </a:rPr>
              <a:t>intraprenöriell</a:t>
            </a:r>
            <a:r>
              <a:rPr lang="sv-SE"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 attityd
</a:t>
            </a:r>
            <a:endPar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endParaRPr>
          </a:p>
        </p:txBody>
      </p:sp>
      <p:sp>
        <p:nvSpPr>
          <p:cNvPr id="10" name="Textfeld 9">
            <a:extLst>
              <a:ext uri="{FF2B5EF4-FFF2-40B4-BE49-F238E27FC236}">
                <a16:creationId xmlns:a16="http://schemas.microsoft.com/office/drawing/2014/main" id="{773D2B97-E2C4-4B47-C0D3-2B2AE74EE156}"/>
              </a:ext>
            </a:extLst>
          </p:cNvPr>
          <p:cNvSpPr txBox="1"/>
          <p:nvPr/>
        </p:nvSpPr>
        <p:spPr>
          <a:xfrm>
            <a:off x="14688000" y="8928000"/>
            <a:ext cx="18360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Picture Source: Pixabay </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2659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p:Policy xmlns:p="office.server.policy" id="" local="true">
  <p:Name>dokument</p:Name>
  <p:Description/>
  <p:Statement/>
  <p:PolicyItems>
    <p:PolicyItem featureId="Microsoft.Office.RecordsManagement.PolicyFeatures.Expiration" staticId="0x0101000EF0B05C24659849954D56DEC08069FD|1641654227" UniqueId="132f4d7b-0655-4107-abe2-768974fa023b">
      <p:Name>Bevarande</p:Name>
      <p:Description>Automatisk schemaläggning av innehåll som ska bearbetas, och utföra en kvarhållnings åtgärd på innehåll som har nått sitt förfallodatum.</p:Description>
      <p:CustomData>
        <Schedules nextStageId="2">
          <Schedule type="Default">
            <stages>
              <data stageId="1">
                <formula id="Microsoft.Office.RecordsManagement.PolicyFeatures.Expiration.Formula.BuiltIn">
                  <number>5</number>
                  <property>Created</property>
                  <propertyId>8c06beca-0777-48f7-91c7-6da68bc07b69</propertyId>
                  <period>years</period>
                </formula>
                <action type="action" id="Microsoft.Office.RecordsManagement.PolicyFeatures.Expiration.Action.DeletePreviousDrafts"/>
              </data>
            </stages>
          </Schedule>
        </Schedules>
      </p:CustomData>
    </p:PolicyItem>
  </p:PolicyItems>
</p:Policy>
</file>

<file path=customXml/item3.xml><?xml version="1.0" encoding="utf-8"?>
<ct:contentTypeSchema xmlns:ct="http://schemas.microsoft.com/office/2006/metadata/contentType" xmlns:ma="http://schemas.microsoft.com/office/2006/metadata/properties/metaAttributes" ct:_="" ma:_="" ma:contentTypeName="dokument" ma:contentTypeID="0x0101000EF0B05C24659849954D56DEC08069FD" ma:contentTypeVersion="21" ma:contentTypeDescription="Skapa ett nytt dokument." ma:contentTypeScope="" ma:versionID="15938920fd11a15b20a4ec01fd239d70">
  <xsd:schema xmlns:xsd="http://www.w3.org/2001/XMLSchema" xmlns:xs="http://www.w3.org/2001/XMLSchema" xmlns:p="http://schemas.microsoft.com/office/2006/metadata/properties" xmlns:ns1="http://schemas.microsoft.com/sharepoint/v3" xmlns:ns2="f6553746-0384-4618-9962-7a6484f5408d" xmlns:ns3="5e4f25f3-ae99-423f-9fae-d4f11a58cf43" targetNamespace="http://schemas.microsoft.com/office/2006/metadata/properties" ma:root="true" ma:fieldsID="32b6f933b8e1f6dcac1529711787f093" ns1:_="" ns2:_="" ns3:_="">
    <xsd:import namespace="http://schemas.microsoft.com/sharepoint/v3"/>
    <xsd:import namespace="f6553746-0384-4618-9962-7a6484f5408d"/>
    <xsd:import namespace="5e4f25f3-ae99-423f-9fae-d4f11a58cf4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1:_dlc_Exempt" minOccurs="0"/>
                <xsd:element ref="ns1:_dlc_ExpireDateSaved" minOccurs="0"/>
                <xsd:element ref="ns1:_dlc_ExpireDate"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5" nillable="true" ma:displayName="Undanta från princip" ma:hidden="true" ma:internalName="_dlc_Exempt" ma:readOnly="true">
      <xsd:simpleType>
        <xsd:restriction base="dms:Unknown"/>
      </xsd:simpleType>
    </xsd:element>
    <xsd:element name="_dlc_ExpireDateSaved" ma:index="16" nillable="true" ma:displayName="Originalförfallodag" ma:hidden="true" ma:internalName="_dlc_ExpireDateSaved" ma:readOnly="true">
      <xsd:simpleType>
        <xsd:restriction base="dms:DateTime"/>
      </xsd:simpleType>
    </xsd:element>
    <xsd:element name="_dlc_ExpireDate" ma:index="17" nillable="true" ma:displayName="Förfallodatum" ma:hidden="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6553746-0384-4618-9962-7a6484f540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Bildmarkeringar" ma:readOnly="false" ma:fieldId="{5cf76f15-5ced-4ddc-b409-7134ff3c332f}" ma:taxonomyMulti="true" ma:sspId="19d4c047-6b36-4fa7-b9a8-e8d476ae0fa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e4f25f3-ae99-423f-9fae-d4f11a58cf43"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TaxCatchAll" ma:index="26" nillable="true" ma:displayName="Taxonomy Catch All Column" ma:hidden="true" ma:list="{bb7f6521-95e7-4e53-83de-3456b496cd35}" ma:internalName="TaxCatchAll" ma:showField="CatchAllData" ma:web="5e4f25f3-ae99-423f-9fae-d4f11a58cf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5e4f25f3-ae99-423f-9fae-d4f11a58cf43" xsi:nil="true"/>
    <lcf76f155ced4ddcb4097134ff3c332f xmlns="f6553746-0384-4618-9962-7a6484f5408d">
      <Terms xmlns="http://schemas.microsoft.com/office/infopath/2007/PartnerControls"/>
    </lcf76f155ced4ddcb4097134ff3c332f>
    <_dlc_ExpireDateSaved xmlns="http://schemas.microsoft.com/sharepoint/v3" xsi:nil="true"/>
    <_dlc_ExpireDate xmlns="http://schemas.microsoft.com/sharepoint/v3">2027-12-16T11:31:58+00:00</_dlc_ExpireDate>
  </documentManagement>
</p:properties>
</file>

<file path=customXml/itemProps1.xml><?xml version="1.0" encoding="utf-8"?>
<ds:datastoreItem xmlns:ds="http://schemas.openxmlformats.org/officeDocument/2006/customXml" ds:itemID="{BA653128-5D9E-40C2-8078-3E291ECEF522}">
  <ds:schemaRefs>
    <ds:schemaRef ds:uri="http://schemas.microsoft.com/sharepoint/v3/contenttype/forms"/>
  </ds:schemaRefs>
</ds:datastoreItem>
</file>

<file path=customXml/itemProps2.xml><?xml version="1.0" encoding="utf-8"?>
<ds:datastoreItem xmlns:ds="http://schemas.openxmlformats.org/officeDocument/2006/customXml" ds:itemID="{A88F30B4-2113-4082-A055-028881121752}">
  <ds:schemaRefs>
    <ds:schemaRef ds:uri="office.server.policy"/>
  </ds:schemaRefs>
</ds:datastoreItem>
</file>

<file path=customXml/itemProps3.xml><?xml version="1.0" encoding="utf-8"?>
<ds:datastoreItem xmlns:ds="http://schemas.openxmlformats.org/officeDocument/2006/customXml" ds:itemID="{CA90526B-D024-4472-9522-46352413F8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6553746-0384-4618-9962-7a6484f5408d"/>
    <ds:schemaRef ds:uri="5e4f25f3-ae99-423f-9fae-d4f11a58cf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E34CA04-D4A9-4812-B597-66D534BDF68A}">
  <ds:schemaRefs>
    <ds:schemaRef ds:uri="http://schemas.microsoft.com/office/2006/metadata/properties"/>
    <ds:schemaRef ds:uri="http://schemas.microsoft.com/office/infopath/2007/PartnerControls"/>
    <ds:schemaRef ds:uri="5e4f25f3-ae99-423f-9fae-d4f11a58cf43"/>
    <ds:schemaRef ds:uri="f6553746-0384-4618-9962-7a6484f5408d"/>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0</TotalTime>
  <Words>5043</Words>
  <Application>Microsoft Office PowerPoint</Application>
  <PresentationFormat>Benutzerdefiniert</PresentationFormat>
  <Paragraphs>438</Paragraphs>
  <Slides>44</Slides>
  <Notes>3</Notes>
  <HiddenSlides>0</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44</vt:i4>
      </vt:variant>
    </vt:vector>
  </HeadingPairs>
  <TitlesOfParts>
    <vt:vector size="53" baseType="lpstr">
      <vt:lpstr>Arial</vt:lpstr>
      <vt:lpstr>Bradley Hand ITC</vt:lpstr>
      <vt:lpstr>Calibri</vt:lpstr>
      <vt:lpstr>Helvetica Neue</vt:lpstr>
      <vt:lpstr>Helvetica Neue</vt:lpstr>
      <vt:lpstr>Segoe UI Web (West European)</vt:lpstr>
      <vt:lpstr>Wingdings</vt:lpstr>
      <vt:lpstr>Office Theme</vt:lpstr>
      <vt:lpstr>Diseño personalizado</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sin título</dc:title>
  <dc:creator>Monia Coppola</dc:creator>
  <cp:keywords>DAE2pz8_XrU,BAEXurJiHZU</cp:keywords>
  <cp:lastModifiedBy>Jennifer Voepel</cp:lastModifiedBy>
  <cp:revision>107</cp:revision>
  <dcterms:created xsi:type="dcterms:W3CDTF">2022-01-27T16:04:38Z</dcterms:created>
  <dcterms:modified xsi:type="dcterms:W3CDTF">2024-02-05T00:16:12Z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2022-01-27T00:00:00Z</vt:filetime>
  </property>
  <property fmtid="{D5CDD505-2E9C-101B-9397-08002B2CF9AE}" pid="3" name="Creator">
    <vt:lpwstr>Canva</vt:lpwstr>
  </property>
  <property fmtid="{D5CDD505-2E9C-101B-9397-08002B2CF9AE}" pid="4" name="LastSaved">
    <vt:filetime>2022-01-27T00:00:00Z</vt:filetime>
  </property>
  <property fmtid="{D5CDD505-2E9C-101B-9397-08002B2CF9AE}" pid="5" name="ContentTypeId">
    <vt:lpwstr>0x0101000EF0B05C24659849954D56DEC08069FD</vt:lpwstr>
  </property>
  <property fmtid="{D5CDD505-2E9C-101B-9397-08002B2CF9AE}" pid="6" name="_dlc_policyId">
    <vt:lpwstr>0x0101000EF0B05C24659849954D56DEC08069FD|1641654227</vt:lpwstr>
  </property>
  <property fmtid="{D5CDD505-2E9C-101B-9397-08002B2CF9AE}" pid="7" name="ItemRetentionFormula">
    <vt:lpwstr>&lt;formula id="Microsoft.Office.RecordsManagement.PolicyFeatures.Expiration.Formula.BuiltIn"&gt;&lt;number&gt;5&lt;/number&gt;&lt;property&gt;Created&lt;/property&gt;&lt;propertyId&gt;8c06beca-0777-48f7-91c7-6da68bc07b69&lt;/propertyId&gt;&lt;period&gt;years&lt;/period&gt;&lt;/formula&gt;</vt:lpwstr>
  </property>
  <property fmtid="{D5CDD505-2E9C-101B-9397-08002B2CF9AE}" pid="8" name="MediaServiceImageTags">
    <vt:lpwstr/>
  </property>
</Properties>
</file>