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7" r:id="rId2"/>
  </p:sldMasterIdLst>
  <p:notesMasterIdLst>
    <p:notesMasterId r:id="rId47"/>
  </p:notesMasterIdLst>
  <p:handoutMasterIdLst>
    <p:handoutMasterId r:id="rId48"/>
  </p:handoutMasterIdLst>
  <p:sldIdLst>
    <p:sldId id="277" r:id="rId3"/>
    <p:sldId id="278" r:id="rId4"/>
    <p:sldId id="279" r:id="rId5"/>
    <p:sldId id="289" r:id="rId6"/>
    <p:sldId id="280" r:id="rId7"/>
    <p:sldId id="291" r:id="rId8"/>
    <p:sldId id="292" r:id="rId9"/>
    <p:sldId id="293" r:id="rId10"/>
    <p:sldId id="294" r:id="rId11"/>
    <p:sldId id="295" r:id="rId12"/>
    <p:sldId id="296" r:id="rId13"/>
    <p:sldId id="297" r:id="rId14"/>
    <p:sldId id="327" r:id="rId15"/>
    <p:sldId id="281" r:id="rId16"/>
    <p:sldId id="299" r:id="rId17"/>
    <p:sldId id="301" r:id="rId18"/>
    <p:sldId id="302" r:id="rId19"/>
    <p:sldId id="305" r:id="rId20"/>
    <p:sldId id="308" r:id="rId21"/>
    <p:sldId id="309" r:id="rId22"/>
    <p:sldId id="303" r:id="rId23"/>
    <p:sldId id="310" r:id="rId24"/>
    <p:sldId id="311" r:id="rId25"/>
    <p:sldId id="304" r:id="rId26"/>
    <p:sldId id="312" r:id="rId27"/>
    <p:sldId id="313" r:id="rId28"/>
    <p:sldId id="314" r:id="rId29"/>
    <p:sldId id="316" r:id="rId30"/>
    <p:sldId id="317" r:id="rId31"/>
    <p:sldId id="328" r:id="rId32"/>
    <p:sldId id="282" r:id="rId33"/>
    <p:sldId id="318" r:id="rId34"/>
    <p:sldId id="319" r:id="rId35"/>
    <p:sldId id="321" r:id="rId36"/>
    <p:sldId id="322" r:id="rId37"/>
    <p:sldId id="323" r:id="rId38"/>
    <p:sldId id="324" r:id="rId39"/>
    <p:sldId id="285" r:id="rId40"/>
    <p:sldId id="329" r:id="rId41"/>
    <p:sldId id="290" r:id="rId42"/>
    <p:sldId id="268" r:id="rId43"/>
    <p:sldId id="330" r:id="rId44"/>
    <p:sldId id="331" r:id="rId45"/>
    <p:sldId id="287" r:id="rId46"/>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94B7"/>
    <a:srgbClr val="AED633"/>
    <a:srgbClr val="78B1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9375" autoAdjust="0"/>
    <p:restoredTop sz="94663"/>
  </p:normalViewPr>
  <p:slideViewPr>
    <p:cSldViewPr>
      <p:cViewPr varScale="1">
        <p:scale>
          <a:sx n="61" d="100"/>
          <a:sy n="61" d="100"/>
        </p:scale>
        <p:origin x="416" y="56"/>
      </p:cViewPr>
      <p:guideLst>
        <p:guide orient="horz" pos="2880"/>
        <p:guide pos="2160"/>
      </p:guideLst>
    </p:cSldViewPr>
  </p:slideViewPr>
  <p:notesTextViewPr>
    <p:cViewPr>
      <p:scale>
        <a:sx n="100" d="100"/>
        <a:sy n="100" d="100"/>
      </p:scale>
      <p:origin x="0" y="0"/>
    </p:cViewPr>
  </p:notesTextViewPr>
  <p:notesViewPr>
    <p:cSldViewPr>
      <p:cViewPr varScale="1">
        <p:scale>
          <a:sx n="58" d="100"/>
          <a:sy n="58" d="100"/>
        </p:scale>
        <p:origin x="1248"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D54BC4-1D44-4289-8544-A1CB1A3AC836}" type="doc">
      <dgm:prSet loTypeId="urn:microsoft.com/office/officeart/2005/8/layout/matrix1" loCatId="matrix" qsTypeId="urn:microsoft.com/office/officeart/2005/8/quickstyle/3d3" qsCatId="3D" csTypeId="urn:microsoft.com/office/officeart/2005/8/colors/accent1_2" csCatId="accent1" phldr="1"/>
      <dgm:spPr/>
      <dgm:t>
        <a:bodyPr/>
        <a:lstStyle/>
        <a:p>
          <a:endParaRPr lang="de-DE"/>
        </a:p>
      </dgm:t>
    </dgm:pt>
    <dgm:pt modelId="{45A2E9C4-493E-4C05-AC0F-764F2B596A71}">
      <dgm:prSet phldrT="[Text]"/>
      <dgm:spPr/>
      <dgm:t>
        <a:bodyPr/>
        <a:lstStyle/>
        <a:p>
          <a:r>
            <a:rPr lang="en-GB" b="1" noProof="0" dirty="0">
              <a:latin typeface="Helvetica Neue" panose="020B0604020202020204"/>
            </a:rPr>
            <a:t>Atteggiamento intraprendente </a:t>
          </a:r>
        </a:p>
      </dgm:t>
    </dgm:pt>
    <dgm:pt modelId="{240DDB09-2BD8-4958-9D31-EE12227464FF}" type="parTrans" cxnId="{86959A1C-B330-48DC-BA41-140FF7B1DE18}">
      <dgm:prSet/>
      <dgm:spPr/>
      <dgm:t>
        <a:bodyPr/>
        <a:lstStyle/>
        <a:p>
          <a:endParaRPr lang="de-DE">
            <a:latin typeface="Helvetica Neue" panose="020B0604020202020204"/>
          </a:endParaRPr>
        </a:p>
      </dgm:t>
    </dgm:pt>
    <dgm:pt modelId="{9C349ADF-5BF5-4C6E-AE17-C76DCFBBE7DE}" type="sibTrans" cxnId="{86959A1C-B330-48DC-BA41-140FF7B1DE18}">
      <dgm:prSet/>
      <dgm:spPr/>
      <dgm:t>
        <a:bodyPr/>
        <a:lstStyle/>
        <a:p>
          <a:endParaRPr lang="de-DE">
            <a:latin typeface="Helvetica Neue" panose="020B0604020202020204"/>
          </a:endParaRPr>
        </a:p>
      </dgm:t>
    </dgm:pt>
    <dgm:pt modelId="{26BF0903-B51B-4856-B163-C76AADE9490E}">
      <dgm:prSet phldrT="[Text]" custT="1"/>
      <dgm:spPr/>
      <dgm:t>
        <a:bodyPr/>
        <a:lstStyle/>
        <a:p>
          <a:r>
            <a:rPr lang="en-US" sz="2000" noProof="0" dirty="0">
              <a:latin typeface="Helvetica Neue" panose="020B0604020202020204"/>
            </a:rPr>
            <a:t>Relazione con l’organizzazione</a:t>
          </a:r>
        </a:p>
      </dgm:t>
    </dgm:pt>
    <dgm:pt modelId="{C0E14680-94D0-406A-9462-18D1473E4ABF}" type="parTrans" cxnId="{2260C335-5A97-492A-9651-2896010461DD}">
      <dgm:prSet/>
      <dgm:spPr/>
      <dgm:t>
        <a:bodyPr/>
        <a:lstStyle/>
        <a:p>
          <a:endParaRPr lang="de-DE">
            <a:latin typeface="Helvetica Neue" panose="020B0604020202020204"/>
          </a:endParaRPr>
        </a:p>
      </dgm:t>
    </dgm:pt>
    <dgm:pt modelId="{FD4B654C-19E3-4978-83EB-12D5D128F266}" type="sibTrans" cxnId="{2260C335-5A97-492A-9651-2896010461DD}">
      <dgm:prSet/>
      <dgm:spPr/>
      <dgm:t>
        <a:bodyPr/>
        <a:lstStyle/>
        <a:p>
          <a:endParaRPr lang="de-DE">
            <a:latin typeface="Helvetica Neue" panose="020B0604020202020204"/>
          </a:endParaRPr>
        </a:p>
      </dgm:t>
    </dgm:pt>
    <dgm:pt modelId="{BF0FB981-BD8E-469E-98DF-445DFDC3AC73}">
      <dgm:prSet phldrT="[Text]" custT="1"/>
      <dgm:spPr/>
      <dgm:t>
        <a:bodyPr/>
        <a:lstStyle/>
        <a:p>
          <a:r>
            <a:rPr lang="en-US" sz="2000" noProof="0" dirty="0">
              <a:latin typeface="Helvetica Neue" panose="020B0604020202020204"/>
            </a:rPr>
            <a:t>Soddisfazione</a:t>
          </a:r>
        </a:p>
      </dgm:t>
    </dgm:pt>
    <dgm:pt modelId="{5E03BBD4-6951-42DF-81B9-E1892ED580A5}" type="parTrans" cxnId="{CB22B190-E1B9-4021-B988-40AC7390F53E}">
      <dgm:prSet/>
      <dgm:spPr/>
      <dgm:t>
        <a:bodyPr/>
        <a:lstStyle/>
        <a:p>
          <a:endParaRPr lang="de-DE">
            <a:latin typeface="Helvetica Neue" panose="020B0604020202020204"/>
          </a:endParaRPr>
        </a:p>
      </dgm:t>
    </dgm:pt>
    <dgm:pt modelId="{BC83BAF3-368D-48E1-AA19-0E3C4E5C5E3D}" type="sibTrans" cxnId="{CB22B190-E1B9-4021-B988-40AC7390F53E}">
      <dgm:prSet/>
      <dgm:spPr/>
      <dgm:t>
        <a:bodyPr/>
        <a:lstStyle/>
        <a:p>
          <a:endParaRPr lang="de-DE">
            <a:latin typeface="Helvetica Neue" panose="020B0604020202020204"/>
          </a:endParaRPr>
        </a:p>
      </dgm:t>
    </dgm:pt>
    <dgm:pt modelId="{3C45D7E7-F3B5-47E3-8086-1002E55B88F6}">
      <dgm:prSet phldrT="[Text]" custT="1"/>
      <dgm:spPr/>
      <dgm:t>
        <a:bodyPr/>
        <a:lstStyle/>
        <a:p>
          <a:r>
            <a:rPr lang="en-US" sz="2000" noProof="0" dirty="0">
              <a:latin typeface="Helvetica Neue" panose="020B0604020202020204"/>
            </a:rPr>
            <a:t>Motivazione </a:t>
          </a:r>
        </a:p>
      </dgm:t>
    </dgm:pt>
    <dgm:pt modelId="{1F8F0632-FDF5-454B-9FA1-32F04A9B9542}" type="parTrans" cxnId="{4E3A62CD-3A7E-4B51-9C7E-F4A15F2E115B}">
      <dgm:prSet/>
      <dgm:spPr/>
      <dgm:t>
        <a:bodyPr/>
        <a:lstStyle/>
        <a:p>
          <a:endParaRPr lang="de-DE">
            <a:latin typeface="Helvetica Neue" panose="020B0604020202020204"/>
          </a:endParaRPr>
        </a:p>
      </dgm:t>
    </dgm:pt>
    <dgm:pt modelId="{7A2AB40D-B985-4AA0-8C66-04AF9585DF0B}" type="sibTrans" cxnId="{4E3A62CD-3A7E-4B51-9C7E-F4A15F2E115B}">
      <dgm:prSet/>
      <dgm:spPr/>
      <dgm:t>
        <a:bodyPr/>
        <a:lstStyle/>
        <a:p>
          <a:endParaRPr lang="de-DE">
            <a:latin typeface="Helvetica Neue" panose="020B0604020202020204"/>
          </a:endParaRPr>
        </a:p>
      </dgm:t>
    </dgm:pt>
    <dgm:pt modelId="{5CDD3374-12F9-4F65-8C7A-8003105C416D}">
      <dgm:prSet phldrT="[Text]" custT="1"/>
      <dgm:spPr/>
      <dgm:t>
        <a:bodyPr/>
        <a:lstStyle/>
        <a:p>
          <a:r>
            <a:rPr lang="en-US" sz="2000" noProof="0" dirty="0">
              <a:latin typeface="Helvetica Neue" panose="020B0604020202020204"/>
            </a:rPr>
            <a:t>Intenzione </a:t>
          </a:r>
        </a:p>
      </dgm:t>
    </dgm:pt>
    <dgm:pt modelId="{55958911-D2BE-48DD-9FFE-5A110AA18E42}" type="parTrans" cxnId="{A65EE368-2B43-4BCA-9F4B-00066304139E}">
      <dgm:prSet/>
      <dgm:spPr/>
      <dgm:t>
        <a:bodyPr/>
        <a:lstStyle/>
        <a:p>
          <a:endParaRPr lang="de-DE">
            <a:latin typeface="Helvetica Neue" panose="020B0604020202020204"/>
          </a:endParaRPr>
        </a:p>
      </dgm:t>
    </dgm:pt>
    <dgm:pt modelId="{5F891955-D0A9-429B-9623-B84B0562E801}" type="sibTrans" cxnId="{A65EE368-2B43-4BCA-9F4B-00066304139E}">
      <dgm:prSet/>
      <dgm:spPr/>
      <dgm:t>
        <a:bodyPr/>
        <a:lstStyle/>
        <a:p>
          <a:endParaRPr lang="de-DE">
            <a:latin typeface="Helvetica Neue" panose="020B0604020202020204"/>
          </a:endParaRPr>
        </a:p>
      </dgm:t>
    </dgm:pt>
    <dgm:pt modelId="{5E1DB836-8DDF-4329-ADAB-2F4D0CFBA692}" type="pres">
      <dgm:prSet presAssocID="{D1D54BC4-1D44-4289-8544-A1CB1A3AC836}" presName="diagram" presStyleCnt="0">
        <dgm:presLayoutVars>
          <dgm:chMax val="1"/>
          <dgm:dir/>
          <dgm:animLvl val="ctr"/>
          <dgm:resizeHandles val="exact"/>
        </dgm:presLayoutVars>
      </dgm:prSet>
      <dgm:spPr/>
    </dgm:pt>
    <dgm:pt modelId="{89B275CC-B344-4C26-B090-45C53585703C}" type="pres">
      <dgm:prSet presAssocID="{D1D54BC4-1D44-4289-8544-A1CB1A3AC836}" presName="matrix" presStyleCnt="0"/>
      <dgm:spPr/>
    </dgm:pt>
    <dgm:pt modelId="{61CC23C8-1714-4ECA-9202-148D36C40F5B}" type="pres">
      <dgm:prSet presAssocID="{D1D54BC4-1D44-4289-8544-A1CB1A3AC836}" presName="tile1" presStyleLbl="node1" presStyleIdx="0" presStyleCnt="4"/>
      <dgm:spPr/>
    </dgm:pt>
    <dgm:pt modelId="{01FFB799-8AC8-4FAF-B818-F20D4955BAAC}" type="pres">
      <dgm:prSet presAssocID="{D1D54BC4-1D44-4289-8544-A1CB1A3AC836}" presName="tile1text" presStyleLbl="node1" presStyleIdx="0" presStyleCnt="4">
        <dgm:presLayoutVars>
          <dgm:chMax val="0"/>
          <dgm:chPref val="0"/>
          <dgm:bulletEnabled val="1"/>
        </dgm:presLayoutVars>
      </dgm:prSet>
      <dgm:spPr/>
    </dgm:pt>
    <dgm:pt modelId="{8A54877E-BA0E-45E7-8C3C-2EC604367ED4}" type="pres">
      <dgm:prSet presAssocID="{D1D54BC4-1D44-4289-8544-A1CB1A3AC836}" presName="tile2" presStyleLbl="node1" presStyleIdx="1" presStyleCnt="4"/>
      <dgm:spPr/>
    </dgm:pt>
    <dgm:pt modelId="{7A40BE07-3352-493A-A5AF-33B88294E661}" type="pres">
      <dgm:prSet presAssocID="{D1D54BC4-1D44-4289-8544-A1CB1A3AC836}" presName="tile2text" presStyleLbl="node1" presStyleIdx="1" presStyleCnt="4">
        <dgm:presLayoutVars>
          <dgm:chMax val="0"/>
          <dgm:chPref val="0"/>
          <dgm:bulletEnabled val="1"/>
        </dgm:presLayoutVars>
      </dgm:prSet>
      <dgm:spPr/>
    </dgm:pt>
    <dgm:pt modelId="{F748A8AB-F11F-4EA3-8EB2-8210B9C0B568}" type="pres">
      <dgm:prSet presAssocID="{D1D54BC4-1D44-4289-8544-A1CB1A3AC836}" presName="tile3" presStyleLbl="node1" presStyleIdx="2" presStyleCnt="4"/>
      <dgm:spPr/>
    </dgm:pt>
    <dgm:pt modelId="{CDBCA629-8455-46DF-BB88-DD9947AE1D8D}" type="pres">
      <dgm:prSet presAssocID="{D1D54BC4-1D44-4289-8544-A1CB1A3AC836}" presName="tile3text" presStyleLbl="node1" presStyleIdx="2" presStyleCnt="4">
        <dgm:presLayoutVars>
          <dgm:chMax val="0"/>
          <dgm:chPref val="0"/>
          <dgm:bulletEnabled val="1"/>
        </dgm:presLayoutVars>
      </dgm:prSet>
      <dgm:spPr/>
    </dgm:pt>
    <dgm:pt modelId="{D63B24CA-257F-4954-B48D-4CC9A36764E4}" type="pres">
      <dgm:prSet presAssocID="{D1D54BC4-1D44-4289-8544-A1CB1A3AC836}" presName="tile4" presStyleLbl="node1" presStyleIdx="3" presStyleCnt="4"/>
      <dgm:spPr/>
    </dgm:pt>
    <dgm:pt modelId="{3961793E-12C6-41B5-8E2B-01DAE75E334E}" type="pres">
      <dgm:prSet presAssocID="{D1D54BC4-1D44-4289-8544-A1CB1A3AC836}" presName="tile4text" presStyleLbl="node1" presStyleIdx="3" presStyleCnt="4">
        <dgm:presLayoutVars>
          <dgm:chMax val="0"/>
          <dgm:chPref val="0"/>
          <dgm:bulletEnabled val="1"/>
        </dgm:presLayoutVars>
      </dgm:prSet>
      <dgm:spPr/>
    </dgm:pt>
    <dgm:pt modelId="{150E6643-C312-4D37-B446-66EF3DD03E9D}" type="pres">
      <dgm:prSet presAssocID="{D1D54BC4-1D44-4289-8544-A1CB1A3AC836}" presName="centerTile" presStyleLbl="fgShp" presStyleIdx="0" presStyleCnt="1">
        <dgm:presLayoutVars>
          <dgm:chMax val="0"/>
          <dgm:chPref val="0"/>
        </dgm:presLayoutVars>
      </dgm:prSet>
      <dgm:spPr/>
    </dgm:pt>
  </dgm:ptLst>
  <dgm:cxnLst>
    <dgm:cxn modelId="{54DE4415-208C-49AA-AED4-93CFB7292624}" type="presOf" srcId="{26BF0903-B51B-4856-B163-C76AADE9490E}" destId="{61CC23C8-1714-4ECA-9202-148D36C40F5B}" srcOrd="0" destOrd="0" presId="urn:microsoft.com/office/officeart/2005/8/layout/matrix1"/>
    <dgm:cxn modelId="{86959A1C-B330-48DC-BA41-140FF7B1DE18}" srcId="{D1D54BC4-1D44-4289-8544-A1CB1A3AC836}" destId="{45A2E9C4-493E-4C05-AC0F-764F2B596A71}" srcOrd="0" destOrd="0" parTransId="{240DDB09-2BD8-4958-9D31-EE12227464FF}" sibTransId="{9C349ADF-5BF5-4C6E-AE17-C76DCFBBE7DE}"/>
    <dgm:cxn modelId="{2260C335-5A97-492A-9651-2896010461DD}" srcId="{45A2E9C4-493E-4C05-AC0F-764F2B596A71}" destId="{26BF0903-B51B-4856-B163-C76AADE9490E}" srcOrd="0" destOrd="0" parTransId="{C0E14680-94D0-406A-9462-18D1473E4ABF}" sibTransId="{FD4B654C-19E3-4978-83EB-12D5D128F266}"/>
    <dgm:cxn modelId="{733DA73B-A144-46E0-80BF-72AE0B88FA93}" type="presOf" srcId="{5CDD3374-12F9-4F65-8C7A-8003105C416D}" destId="{D63B24CA-257F-4954-B48D-4CC9A36764E4}" srcOrd="0" destOrd="0" presId="urn:microsoft.com/office/officeart/2005/8/layout/matrix1"/>
    <dgm:cxn modelId="{386AFA41-3963-4846-8571-B7A57BD45B4C}" type="presOf" srcId="{D1D54BC4-1D44-4289-8544-A1CB1A3AC836}" destId="{5E1DB836-8DDF-4329-ADAB-2F4D0CFBA692}" srcOrd="0" destOrd="0" presId="urn:microsoft.com/office/officeart/2005/8/layout/matrix1"/>
    <dgm:cxn modelId="{A65EE368-2B43-4BCA-9F4B-00066304139E}" srcId="{45A2E9C4-493E-4C05-AC0F-764F2B596A71}" destId="{5CDD3374-12F9-4F65-8C7A-8003105C416D}" srcOrd="3" destOrd="0" parTransId="{55958911-D2BE-48DD-9FFE-5A110AA18E42}" sibTransId="{5F891955-D0A9-429B-9623-B84B0562E801}"/>
    <dgm:cxn modelId="{AB504769-3F80-4488-8505-2F3E67C887EA}" type="presOf" srcId="{BF0FB981-BD8E-469E-98DF-445DFDC3AC73}" destId="{7A40BE07-3352-493A-A5AF-33B88294E661}" srcOrd="1" destOrd="0" presId="urn:microsoft.com/office/officeart/2005/8/layout/matrix1"/>
    <dgm:cxn modelId="{BEC37549-48AD-4FCD-BEE7-7B5C31FEBA26}" type="presOf" srcId="{3C45D7E7-F3B5-47E3-8086-1002E55B88F6}" destId="{CDBCA629-8455-46DF-BB88-DD9947AE1D8D}" srcOrd="1" destOrd="0" presId="urn:microsoft.com/office/officeart/2005/8/layout/matrix1"/>
    <dgm:cxn modelId="{1BDE6153-78AA-42C7-A2F0-AE1C5954BB13}" type="presOf" srcId="{BF0FB981-BD8E-469E-98DF-445DFDC3AC73}" destId="{8A54877E-BA0E-45E7-8C3C-2EC604367ED4}" srcOrd="0" destOrd="0" presId="urn:microsoft.com/office/officeart/2005/8/layout/matrix1"/>
    <dgm:cxn modelId="{A9010F77-7AFC-4073-A072-1442E7029520}" type="presOf" srcId="{3C45D7E7-F3B5-47E3-8086-1002E55B88F6}" destId="{F748A8AB-F11F-4EA3-8EB2-8210B9C0B568}" srcOrd="0" destOrd="0" presId="urn:microsoft.com/office/officeart/2005/8/layout/matrix1"/>
    <dgm:cxn modelId="{CB22B190-E1B9-4021-B988-40AC7390F53E}" srcId="{45A2E9C4-493E-4C05-AC0F-764F2B596A71}" destId="{BF0FB981-BD8E-469E-98DF-445DFDC3AC73}" srcOrd="1" destOrd="0" parTransId="{5E03BBD4-6951-42DF-81B9-E1892ED580A5}" sibTransId="{BC83BAF3-368D-48E1-AA19-0E3C4E5C5E3D}"/>
    <dgm:cxn modelId="{8C1E4A9C-0D6A-44F1-8ADF-B13D85D6E993}" type="presOf" srcId="{26BF0903-B51B-4856-B163-C76AADE9490E}" destId="{01FFB799-8AC8-4FAF-B818-F20D4955BAAC}" srcOrd="1" destOrd="0" presId="urn:microsoft.com/office/officeart/2005/8/layout/matrix1"/>
    <dgm:cxn modelId="{387E2EA1-A3A4-480E-9D8F-636E5BDB6A22}" type="presOf" srcId="{45A2E9C4-493E-4C05-AC0F-764F2B596A71}" destId="{150E6643-C312-4D37-B446-66EF3DD03E9D}" srcOrd="0" destOrd="0" presId="urn:microsoft.com/office/officeart/2005/8/layout/matrix1"/>
    <dgm:cxn modelId="{4E3A62CD-3A7E-4B51-9C7E-F4A15F2E115B}" srcId="{45A2E9C4-493E-4C05-AC0F-764F2B596A71}" destId="{3C45D7E7-F3B5-47E3-8086-1002E55B88F6}" srcOrd="2" destOrd="0" parTransId="{1F8F0632-FDF5-454B-9FA1-32F04A9B9542}" sibTransId="{7A2AB40D-B985-4AA0-8C66-04AF9585DF0B}"/>
    <dgm:cxn modelId="{BB2431ED-5CA0-42BC-86BC-DF0C7BC1D1CE}" type="presOf" srcId="{5CDD3374-12F9-4F65-8C7A-8003105C416D}" destId="{3961793E-12C6-41B5-8E2B-01DAE75E334E}" srcOrd="1" destOrd="0" presId="urn:microsoft.com/office/officeart/2005/8/layout/matrix1"/>
    <dgm:cxn modelId="{33106EFB-66E6-4548-868F-A6E1D0B75984}" type="presParOf" srcId="{5E1DB836-8DDF-4329-ADAB-2F4D0CFBA692}" destId="{89B275CC-B344-4C26-B090-45C53585703C}" srcOrd="0" destOrd="0" presId="urn:microsoft.com/office/officeart/2005/8/layout/matrix1"/>
    <dgm:cxn modelId="{BC53BE83-E678-4600-9046-D511D0197E67}" type="presParOf" srcId="{89B275CC-B344-4C26-B090-45C53585703C}" destId="{61CC23C8-1714-4ECA-9202-148D36C40F5B}" srcOrd="0" destOrd="0" presId="urn:microsoft.com/office/officeart/2005/8/layout/matrix1"/>
    <dgm:cxn modelId="{7CFB9AE9-1620-45FD-A0FC-9A3EFC619FBF}" type="presParOf" srcId="{89B275CC-B344-4C26-B090-45C53585703C}" destId="{01FFB799-8AC8-4FAF-B818-F20D4955BAAC}" srcOrd="1" destOrd="0" presId="urn:microsoft.com/office/officeart/2005/8/layout/matrix1"/>
    <dgm:cxn modelId="{43C07409-7EFC-4476-87FB-D9827A9D3C96}" type="presParOf" srcId="{89B275CC-B344-4C26-B090-45C53585703C}" destId="{8A54877E-BA0E-45E7-8C3C-2EC604367ED4}" srcOrd="2" destOrd="0" presId="urn:microsoft.com/office/officeart/2005/8/layout/matrix1"/>
    <dgm:cxn modelId="{37B03220-9EFE-46C0-BECB-9B0B9B3C0B7A}" type="presParOf" srcId="{89B275CC-B344-4C26-B090-45C53585703C}" destId="{7A40BE07-3352-493A-A5AF-33B88294E661}" srcOrd="3" destOrd="0" presId="urn:microsoft.com/office/officeart/2005/8/layout/matrix1"/>
    <dgm:cxn modelId="{58F651CD-AC4C-41DF-A9D1-98656F5ADB5D}" type="presParOf" srcId="{89B275CC-B344-4C26-B090-45C53585703C}" destId="{F748A8AB-F11F-4EA3-8EB2-8210B9C0B568}" srcOrd="4" destOrd="0" presId="urn:microsoft.com/office/officeart/2005/8/layout/matrix1"/>
    <dgm:cxn modelId="{19DDED70-EA61-42B6-959B-E0AAA8937381}" type="presParOf" srcId="{89B275CC-B344-4C26-B090-45C53585703C}" destId="{CDBCA629-8455-46DF-BB88-DD9947AE1D8D}" srcOrd="5" destOrd="0" presId="urn:microsoft.com/office/officeart/2005/8/layout/matrix1"/>
    <dgm:cxn modelId="{80EB2586-9160-41C9-A9A3-1CDEF503CBC7}" type="presParOf" srcId="{89B275CC-B344-4C26-B090-45C53585703C}" destId="{D63B24CA-257F-4954-B48D-4CC9A36764E4}" srcOrd="6" destOrd="0" presId="urn:microsoft.com/office/officeart/2005/8/layout/matrix1"/>
    <dgm:cxn modelId="{18E48544-E46A-40F1-95FD-69C89683E9CC}" type="presParOf" srcId="{89B275CC-B344-4C26-B090-45C53585703C}" destId="{3961793E-12C6-41B5-8E2B-01DAE75E334E}" srcOrd="7" destOrd="0" presId="urn:microsoft.com/office/officeart/2005/8/layout/matrix1"/>
    <dgm:cxn modelId="{E998319D-DE1B-4A89-B6BA-ACAB3453E8A5}" type="presParOf" srcId="{5E1DB836-8DDF-4329-ADAB-2F4D0CFBA692}" destId="{150E6643-C312-4D37-B446-66EF3DD03E9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3200" b="1" cap="small" baseline="0" noProof="0" dirty="0">
              <a:latin typeface="Helvetica Neue" panose="020B0604020202020204"/>
            </a:rPr>
            <a:t>Stile</a:t>
          </a: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cap="small" baseline="0" noProof="0" dirty="0">
              <a:latin typeface="Helvetica Neue" panose="020B0604020202020204"/>
            </a:rPr>
            <a:t>Abilità</a:t>
          </a: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Sistemi </a:t>
          </a: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3"/>
      <dgm:spPr/>
    </dgm:pt>
    <dgm:pt modelId="{4764129B-7761-4B95-A03D-502AE032A78A}" type="pres">
      <dgm:prSet presAssocID="{9BBD28ED-822E-4AAF-9863-41B96A812890}" presName="parentText" presStyleLbl="node1" presStyleIdx="0" presStyleCnt="3" custScaleX="107322" custScaleY="101045" custLinFactNeighborX="-24623">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3">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3"/>
      <dgm:spPr/>
    </dgm:pt>
    <dgm:pt modelId="{5368F5F0-0155-4F7D-A6DE-89E67052E07A}" type="pres">
      <dgm:prSet presAssocID="{D51BFEAE-B0D4-4920-ADF0-5667C068D592}" presName="parentText" presStyleLbl="node1" presStyleIdx="1" presStyleCnt="3" custScaleX="107322" custScaleY="101045" custLinFactNeighborX="-24623">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3">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3"/>
      <dgm:spPr/>
    </dgm:pt>
    <dgm:pt modelId="{9FC1D00B-6765-46A4-A25C-9D900E050070}" type="pres">
      <dgm:prSet presAssocID="{16BBF1F2-EF18-4932-87FC-1A3AC670B50B}" presName="parentText" presStyleLbl="node1" presStyleIdx="2" presStyleCnt="3" custScaleX="107322" custScaleY="101045" custLinFactNeighborX="-24623">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3">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BCC62-4168-45F7-9B59-3A00B7BD131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BBD28ED-822E-4AAF-9863-41B96A812890}">
      <dgm:prSet phldrT="[Texto]" custT="1"/>
      <dgm:spPr>
        <a:solidFill>
          <a:srgbClr val="AED633"/>
        </a:solidFill>
      </dgm:spPr>
      <dgm:t>
        <a:bodyPr/>
        <a:lstStyle/>
        <a:p>
          <a:r>
            <a:rPr lang="en-US" sz="3200" b="1" i="0" cap="small" baseline="0" noProof="0" dirty="0">
              <a:latin typeface="Helvetica Neue" panose="020B0604020202020204"/>
            </a:rPr>
            <a:t>Struttura</a:t>
          </a:r>
        </a:p>
      </dgm:t>
    </dgm:pt>
    <dgm:pt modelId="{1CB79019-0CE4-43C8-AF4F-B31A2C6EFD51}" type="parTrans" cxnId="{509D4E3A-3D10-40A0-AB0A-B32E4372CD90}">
      <dgm:prSet/>
      <dgm:spPr/>
      <dgm:t>
        <a:bodyPr/>
        <a:lstStyle/>
        <a:p>
          <a:endParaRPr lang="en-US" noProof="0" dirty="0">
            <a:latin typeface="Helvetica Neue" panose="020B0604020202020204"/>
          </a:endParaRPr>
        </a:p>
      </dgm:t>
    </dgm:pt>
    <dgm:pt modelId="{BA7815DD-03D0-49E8-A08B-59C65D01C410}" type="sibTrans" cxnId="{509D4E3A-3D10-40A0-AB0A-B32E4372CD90}">
      <dgm:prSet/>
      <dgm:spPr/>
      <dgm:t>
        <a:bodyPr/>
        <a:lstStyle/>
        <a:p>
          <a:endParaRPr lang="en-US" noProof="0" dirty="0">
            <a:latin typeface="Helvetica Neue" panose="020B0604020202020204"/>
          </a:endParaRPr>
        </a:p>
      </dgm:t>
    </dgm:pt>
    <dgm:pt modelId="{D51BFEAE-B0D4-4920-ADF0-5667C068D592}">
      <dgm:prSet phldrT="[Texto]" custT="1"/>
      <dgm:spPr>
        <a:solidFill>
          <a:srgbClr val="AED633"/>
        </a:solidFill>
      </dgm:spPr>
      <dgm:t>
        <a:bodyPr/>
        <a:lstStyle/>
        <a:p>
          <a:r>
            <a:rPr lang="en-US" sz="3200" b="1" i="0" cap="small" baseline="0" noProof="0" dirty="0">
              <a:latin typeface="Helvetica Neue" panose="020B0604020202020204"/>
            </a:rPr>
            <a:t>Staff</a:t>
          </a:r>
        </a:p>
      </dgm:t>
    </dgm:pt>
    <dgm:pt modelId="{E73953A9-3C21-4C7A-B7EA-A0F968A4EEEE}" type="parTrans" cxnId="{A0042052-DEF2-460E-96D6-461A435461E9}">
      <dgm:prSet/>
      <dgm:spPr/>
      <dgm:t>
        <a:bodyPr/>
        <a:lstStyle/>
        <a:p>
          <a:endParaRPr lang="en-US" noProof="0" dirty="0">
            <a:latin typeface="Helvetica Neue" panose="020B0604020202020204"/>
          </a:endParaRPr>
        </a:p>
      </dgm:t>
    </dgm:pt>
    <dgm:pt modelId="{B4A75EF7-965B-46DA-AB53-32553BAF48B3}" type="sibTrans" cxnId="{A0042052-DEF2-460E-96D6-461A435461E9}">
      <dgm:prSet/>
      <dgm:spPr/>
      <dgm:t>
        <a:bodyPr/>
        <a:lstStyle/>
        <a:p>
          <a:endParaRPr lang="en-US" noProof="0" dirty="0">
            <a:latin typeface="Helvetica Neue" panose="020B0604020202020204"/>
          </a:endParaRPr>
        </a:p>
      </dgm:t>
    </dgm:pt>
    <dgm:pt modelId="{16BBF1F2-EF18-4932-87FC-1A3AC670B50B}">
      <dgm:prSet phldrT="[Texto]" custT="1"/>
      <dgm:spPr>
        <a:solidFill>
          <a:srgbClr val="AED633"/>
        </a:solidFill>
      </dgm:spPr>
      <dgm:t>
        <a:bodyPr/>
        <a:lstStyle/>
        <a:p>
          <a:r>
            <a:rPr lang="en-US" sz="3200" b="1" i="0" cap="small" baseline="0" noProof="0" dirty="0">
              <a:latin typeface="Helvetica Neue" panose="020B0604020202020204"/>
            </a:rPr>
            <a:t>Strategia</a:t>
          </a:r>
        </a:p>
      </dgm:t>
    </dgm:pt>
    <dgm:pt modelId="{F4DDC1A2-7161-4520-BC48-4B12FAC6BC9D}" type="parTrans" cxnId="{64697FB5-51CB-44F4-AD4E-C61824595A8A}">
      <dgm:prSet/>
      <dgm:spPr/>
      <dgm:t>
        <a:bodyPr/>
        <a:lstStyle/>
        <a:p>
          <a:endParaRPr lang="en-US" noProof="0" dirty="0">
            <a:latin typeface="Helvetica Neue" panose="020B0604020202020204"/>
          </a:endParaRPr>
        </a:p>
      </dgm:t>
    </dgm:pt>
    <dgm:pt modelId="{512C4A2E-9CE6-428C-80E0-AAE214BA27E6}" type="sibTrans" cxnId="{64697FB5-51CB-44F4-AD4E-C61824595A8A}">
      <dgm:prSet/>
      <dgm:spPr/>
      <dgm:t>
        <a:bodyPr/>
        <a:lstStyle/>
        <a:p>
          <a:endParaRPr lang="en-US" noProof="0" dirty="0">
            <a:latin typeface="Helvetica Neue" panose="020B0604020202020204"/>
          </a:endParaRPr>
        </a:p>
      </dgm:t>
    </dgm:pt>
    <dgm:pt modelId="{7ED5AD93-894F-42D5-8E1C-E0CA107B3B3D}">
      <dgm:prSet custT="1"/>
      <dgm:spPr>
        <a:solidFill>
          <a:srgbClr val="AED633"/>
        </a:solidFill>
      </dgm:spPr>
      <dgm:t>
        <a:bodyPr/>
        <a:lstStyle/>
        <a:p>
          <a:pPr>
            <a:lnSpc>
              <a:spcPct val="100000"/>
            </a:lnSpc>
            <a:spcAft>
              <a:spcPts val="0"/>
            </a:spcAft>
          </a:pPr>
          <a:r>
            <a:rPr lang="en-US" sz="3200" b="1" i="0" cap="small" baseline="0" noProof="0" dirty="0">
              <a:latin typeface="Helvetica Neue" panose="020B0604020202020204"/>
            </a:rPr>
            <a:t>Valori </a:t>
          </a:r>
        </a:p>
        <a:p>
          <a:pPr>
            <a:lnSpc>
              <a:spcPct val="100000"/>
            </a:lnSpc>
            <a:spcAft>
              <a:spcPts val="0"/>
            </a:spcAft>
          </a:pPr>
          <a:r>
            <a:rPr lang="en-US" sz="3200" b="1" i="0" cap="small" baseline="0" noProof="0" dirty="0">
              <a:latin typeface="Helvetica Neue" panose="020B0604020202020204"/>
            </a:rPr>
            <a:t>condivisi</a:t>
          </a:r>
        </a:p>
      </dgm:t>
    </dgm:pt>
    <dgm:pt modelId="{2332443C-0854-436F-B090-30ADEBDDBD99}" type="parTrans" cxnId="{19C2EE9C-069E-4C9C-BE27-54D10A023F37}">
      <dgm:prSet/>
      <dgm:spPr/>
      <dgm:t>
        <a:bodyPr/>
        <a:lstStyle/>
        <a:p>
          <a:endParaRPr lang="en-US" noProof="0" dirty="0">
            <a:latin typeface="Helvetica Neue" panose="020B0604020202020204"/>
          </a:endParaRPr>
        </a:p>
      </dgm:t>
    </dgm:pt>
    <dgm:pt modelId="{13820C2E-B246-4FB3-A20F-8749B78755E0}" type="sibTrans" cxnId="{19C2EE9C-069E-4C9C-BE27-54D10A023F37}">
      <dgm:prSet/>
      <dgm:spPr/>
      <dgm:t>
        <a:bodyPr/>
        <a:lstStyle/>
        <a:p>
          <a:endParaRPr lang="en-US" noProof="0" dirty="0">
            <a:latin typeface="Helvetica Neue" panose="020B0604020202020204"/>
          </a:endParaRPr>
        </a:p>
      </dgm:t>
    </dgm:pt>
    <dgm:pt modelId="{A665AF82-8505-4171-BAA9-2174A3D59870}" type="pres">
      <dgm:prSet presAssocID="{33BBCC62-4168-45F7-9B59-3A00B7BD1316}" presName="linear" presStyleCnt="0">
        <dgm:presLayoutVars>
          <dgm:dir/>
          <dgm:animLvl val="lvl"/>
          <dgm:resizeHandles val="exact"/>
        </dgm:presLayoutVars>
      </dgm:prSet>
      <dgm:spPr/>
    </dgm:pt>
    <dgm:pt modelId="{F27413A5-844A-4287-A424-A551899BCB91}" type="pres">
      <dgm:prSet presAssocID="{9BBD28ED-822E-4AAF-9863-41B96A812890}" presName="parentLin" presStyleCnt="0"/>
      <dgm:spPr/>
    </dgm:pt>
    <dgm:pt modelId="{15E60A09-B80D-4920-965A-FEC7544B77FC}" type="pres">
      <dgm:prSet presAssocID="{9BBD28ED-822E-4AAF-9863-41B96A812890}" presName="parentLeftMargin" presStyleLbl="node1" presStyleIdx="0" presStyleCnt="4"/>
      <dgm:spPr/>
    </dgm:pt>
    <dgm:pt modelId="{4764129B-7761-4B95-A03D-502AE032A78A}" type="pres">
      <dgm:prSet presAssocID="{9BBD28ED-822E-4AAF-9863-41B96A812890}" presName="parentText" presStyleLbl="node1" presStyleIdx="0" presStyleCnt="4" custScaleX="120616" custScaleY="138581" custLinFactNeighborX="-3769">
        <dgm:presLayoutVars>
          <dgm:chMax val="0"/>
          <dgm:bulletEnabled val="1"/>
        </dgm:presLayoutVars>
      </dgm:prSet>
      <dgm:spPr/>
    </dgm:pt>
    <dgm:pt modelId="{5D581533-A251-49EE-8202-8190EC80410A}" type="pres">
      <dgm:prSet presAssocID="{9BBD28ED-822E-4AAF-9863-41B96A812890}" presName="negativeSpace" presStyleCnt="0"/>
      <dgm:spPr/>
    </dgm:pt>
    <dgm:pt modelId="{F758E55E-F9F3-4981-BCEE-5D7BA43DD5DB}" type="pres">
      <dgm:prSet presAssocID="{9BBD28ED-822E-4AAF-9863-41B96A812890}" presName="childText" presStyleLbl="conFgAcc1" presStyleIdx="0" presStyleCnt="4">
        <dgm:presLayoutVars>
          <dgm:bulletEnabled val="1"/>
        </dgm:presLayoutVars>
      </dgm:prSet>
      <dgm:spPr/>
    </dgm:pt>
    <dgm:pt modelId="{5C69DA75-0C34-4631-911E-F9FA646AF0AE}" type="pres">
      <dgm:prSet presAssocID="{BA7815DD-03D0-49E8-A08B-59C65D01C410}" presName="spaceBetweenRectangles" presStyleCnt="0"/>
      <dgm:spPr/>
    </dgm:pt>
    <dgm:pt modelId="{93775101-5B73-45A7-ABB2-94A0AB52997A}" type="pres">
      <dgm:prSet presAssocID="{D51BFEAE-B0D4-4920-ADF0-5667C068D592}" presName="parentLin" presStyleCnt="0"/>
      <dgm:spPr/>
    </dgm:pt>
    <dgm:pt modelId="{09C529E0-36CD-4B46-9FEB-5E228A4543D2}" type="pres">
      <dgm:prSet presAssocID="{D51BFEAE-B0D4-4920-ADF0-5667C068D592}" presName="parentLeftMargin" presStyleLbl="node1" presStyleIdx="0" presStyleCnt="4"/>
      <dgm:spPr/>
    </dgm:pt>
    <dgm:pt modelId="{5368F5F0-0155-4F7D-A6DE-89E67052E07A}" type="pres">
      <dgm:prSet presAssocID="{D51BFEAE-B0D4-4920-ADF0-5667C068D592}" presName="parentText" presStyleLbl="node1" presStyleIdx="1" presStyleCnt="4" custScaleX="120616" custScaleY="138581" custLinFactNeighborX="-3769">
        <dgm:presLayoutVars>
          <dgm:chMax val="0"/>
          <dgm:bulletEnabled val="1"/>
        </dgm:presLayoutVars>
      </dgm:prSet>
      <dgm:spPr/>
    </dgm:pt>
    <dgm:pt modelId="{A9764F67-D3D7-483F-82E4-06F03C778EE5}" type="pres">
      <dgm:prSet presAssocID="{D51BFEAE-B0D4-4920-ADF0-5667C068D592}" presName="negativeSpace" presStyleCnt="0"/>
      <dgm:spPr/>
    </dgm:pt>
    <dgm:pt modelId="{708B0FF5-326D-47CA-8907-B37CB19FA87D}" type="pres">
      <dgm:prSet presAssocID="{D51BFEAE-B0D4-4920-ADF0-5667C068D592}" presName="childText" presStyleLbl="conFgAcc1" presStyleIdx="1" presStyleCnt="4">
        <dgm:presLayoutVars>
          <dgm:bulletEnabled val="1"/>
        </dgm:presLayoutVars>
      </dgm:prSet>
      <dgm:spPr/>
    </dgm:pt>
    <dgm:pt modelId="{31907D07-1918-4532-917E-01BB0470134F}" type="pres">
      <dgm:prSet presAssocID="{B4A75EF7-965B-46DA-AB53-32553BAF48B3}" presName="spaceBetweenRectangles" presStyleCnt="0"/>
      <dgm:spPr/>
    </dgm:pt>
    <dgm:pt modelId="{C3318848-BC41-41DE-9B48-AA9AEBF2503C}" type="pres">
      <dgm:prSet presAssocID="{16BBF1F2-EF18-4932-87FC-1A3AC670B50B}" presName="parentLin" presStyleCnt="0"/>
      <dgm:spPr/>
    </dgm:pt>
    <dgm:pt modelId="{676F595F-2106-4317-A24F-E656B6F86682}" type="pres">
      <dgm:prSet presAssocID="{16BBF1F2-EF18-4932-87FC-1A3AC670B50B}" presName="parentLeftMargin" presStyleLbl="node1" presStyleIdx="1" presStyleCnt="4"/>
      <dgm:spPr/>
    </dgm:pt>
    <dgm:pt modelId="{9FC1D00B-6765-46A4-A25C-9D900E050070}" type="pres">
      <dgm:prSet presAssocID="{16BBF1F2-EF18-4932-87FC-1A3AC670B50B}" presName="parentText" presStyleLbl="node1" presStyleIdx="2" presStyleCnt="4" custScaleX="120616" custScaleY="138581" custLinFactNeighborX="-3769">
        <dgm:presLayoutVars>
          <dgm:chMax val="0"/>
          <dgm:bulletEnabled val="1"/>
        </dgm:presLayoutVars>
      </dgm:prSet>
      <dgm:spPr/>
    </dgm:pt>
    <dgm:pt modelId="{90B22043-8E45-4F69-80AC-235CDE28B01C}" type="pres">
      <dgm:prSet presAssocID="{16BBF1F2-EF18-4932-87FC-1A3AC670B50B}" presName="negativeSpace" presStyleCnt="0"/>
      <dgm:spPr/>
    </dgm:pt>
    <dgm:pt modelId="{F183DB9D-272B-4E6D-AB32-80DE8DCC5669}" type="pres">
      <dgm:prSet presAssocID="{16BBF1F2-EF18-4932-87FC-1A3AC670B50B}" presName="childText" presStyleLbl="conFgAcc1" presStyleIdx="2" presStyleCnt="4">
        <dgm:presLayoutVars>
          <dgm:bulletEnabled val="1"/>
        </dgm:presLayoutVars>
      </dgm:prSet>
      <dgm:spPr/>
    </dgm:pt>
    <dgm:pt modelId="{0C595016-F6F0-442D-B397-DA64E18C3C15}" type="pres">
      <dgm:prSet presAssocID="{512C4A2E-9CE6-428C-80E0-AAE214BA27E6}" presName="spaceBetweenRectangles" presStyleCnt="0"/>
      <dgm:spPr/>
    </dgm:pt>
    <dgm:pt modelId="{DAB45742-51AB-462A-91DB-4D305D8835B0}" type="pres">
      <dgm:prSet presAssocID="{7ED5AD93-894F-42D5-8E1C-E0CA107B3B3D}" presName="parentLin" presStyleCnt="0"/>
      <dgm:spPr/>
    </dgm:pt>
    <dgm:pt modelId="{ECE0E5CA-8F5B-42D0-924F-EEF2082C35C0}" type="pres">
      <dgm:prSet presAssocID="{7ED5AD93-894F-42D5-8E1C-E0CA107B3B3D}" presName="parentLeftMargin" presStyleLbl="node1" presStyleIdx="2" presStyleCnt="4"/>
      <dgm:spPr/>
    </dgm:pt>
    <dgm:pt modelId="{B4133E9A-9CF5-41A6-B13D-39FCECFB1E57}" type="pres">
      <dgm:prSet presAssocID="{7ED5AD93-894F-42D5-8E1C-E0CA107B3B3D}" presName="parentText" presStyleLbl="node1" presStyleIdx="3" presStyleCnt="4" custScaleX="120616" custScaleY="138581" custLinFactNeighborX="-3769">
        <dgm:presLayoutVars>
          <dgm:chMax val="0"/>
          <dgm:bulletEnabled val="1"/>
        </dgm:presLayoutVars>
      </dgm:prSet>
      <dgm:spPr/>
    </dgm:pt>
    <dgm:pt modelId="{E67CA78D-3E05-4015-AE55-1AA3B924E6E7}" type="pres">
      <dgm:prSet presAssocID="{7ED5AD93-894F-42D5-8E1C-E0CA107B3B3D}" presName="negativeSpace" presStyleCnt="0"/>
      <dgm:spPr/>
    </dgm:pt>
    <dgm:pt modelId="{D2E7B4BA-2855-4A99-87D5-F78530FD9CFA}" type="pres">
      <dgm:prSet presAssocID="{7ED5AD93-894F-42D5-8E1C-E0CA107B3B3D}" presName="childText" presStyleLbl="conFgAcc1" presStyleIdx="3" presStyleCnt="4">
        <dgm:presLayoutVars>
          <dgm:bulletEnabled val="1"/>
        </dgm:presLayoutVars>
      </dgm:prSet>
      <dgm:spPr/>
    </dgm:pt>
  </dgm:ptLst>
  <dgm:cxnLst>
    <dgm:cxn modelId="{8911F20E-090C-412E-8AE7-4A4605C3EA1F}" type="presOf" srcId="{D51BFEAE-B0D4-4920-ADF0-5667C068D592}" destId="{5368F5F0-0155-4F7D-A6DE-89E67052E07A}" srcOrd="1" destOrd="0" presId="urn:microsoft.com/office/officeart/2005/8/layout/list1"/>
    <dgm:cxn modelId="{106B5926-889D-4756-94A4-4051C75E398B}" type="presOf" srcId="{9BBD28ED-822E-4AAF-9863-41B96A812890}" destId="{15E60A09-B80D-4920-965A-FEC7544B77FC}" srcOrd="0" destOrd="0" presId="urn:microsoft.com/office/officeart/2005/8/layout/list1"/>
    <dgm:cxn modelId="{AC049728-449E-4A73-BBEC-6EAD5C1D6B4F}" type="presOf" srcId="{16BBF1F2-EF18-4932-87FC-1A3AC670B50B}" destId="{676F595F-2106-4317-A24F-E656B6F86682}" srcOrd="0" destOrd="0" presId="urn:microsoft.com/office/officeart/2005/8/layout/list1"/>
    <dgm:cxn modelId="{85E64134-ED34-4EEF-B059-749A6600A63C}" type="presOf" srcId="{D51BFEAE-B0D4-4920-ADF0-5667C068D592}" destId="{09C529E0-36CD-4B46-9FEB-5E228A4543D2}" srcOrd="0" destOrd="0" presId="urn:microsoft.com/office/officeart/2005/8/layout/list1"/>
    <dgm:cxn modelId="{509D4E3A-3D10-40A0-AB0A-B32E4372CD90}" srcId="{33BBCC62-4168-45F7-9B59-3A00B7BD1316}" destId="{9BBD28ED-822E-4AAF-9863-41B96A812890}" srcOrd="0" destOrd="0" parTransId="{1CB79019-0CE4-43C8-AF4F-B31A2C6EFD51}" sibTransId="{BA7815DD-03D0-49E8-A08B-59C65D01C410}"/>
    <dgm:cxn modelId="{924F4F5B-01C5-4D92-8BF7-6B3A010486EB}" type="presOf" srcId="{16BBF1F2-EF18-4932-87FC-1A3AC670B50B}" destId="{9FC1D00B-6765-46A4-A25C-9D900E050070}" srcOrd="1" destOrd="0" presId="urn:microsoft.com/office/officeart/2005/8/layout/list1"/>
    <dgm:cxn modelId="{21C20944-BBFD-425D-8EAB-7F12C11C192E}" type="presOf" srcId="{7ED5AD93-894F-42D5-8E1C-E0CA107B3B3D}" destId="{B4133E9A-9CF5-41A6-B13D-39FCECFB1E57}" srcOrd="1" destOrd="0" presId="urn:microsoft.com/office/officeart/2005/8/layout/list1"/>
    <dgm:cxn modelId="{A0042052-DEF2-460E-96D6-461A435461E9}" srcId="{33BBCC62-4168-45F7-9B59-3A00B7BD1316}" destId="{D51BFEAE-B0D4-4920-ADF0-5667C068D592}" srcOrd="1" destOrd="0" parTransId="{E73953A9-3C21-4C7A-B7EA-A0F968A4EEEE}" sibTransId="{B4A75EF7-965B-46DA-AB53-32553BAF48B3}"/>
    <dgm:cxn modelId="{19C2EE9C-069E-4C9C-BE27-54D10A023F37}" srcId="{33BBCC62-4168-45F7-9B59-3A00B7BD1316}" destId="{7ED5AD93-894F-42D5-8E1C-E0CA107B3B3D}" srcOrd="3" destOrd="0" parTransId="{2332443C-0854-436F-B090-30ADEBDDBD99}" sibTransId="{13820C2E-B246-4FB3-A20F-8749B78755E0}"/>
    <dgm:cxn modelId="{ABA792AB-901F-44C4-98DF-00A458A08913}" type="presOf" srcId="{9BBD28ED-822E-4AAF-9863-41B96A812890}" destId="{4764129B-7761-4B95-A03D-502AE032A78A}" srcOrd="1" destOrd="0" presId="urn:microsoft.com/office/officeart/2005/8/layout/list1"/>
    <dgm:cxn modelId="{64697FB5-51CB-44F4-AD4E-C61824595A8A}" srcId="{33BBCC62-4168-45F7-9B59-3A00B7BD1316}" destId="{16BBF1F2-EF18-4932-87FC-1A3AC670B50B}" srcOrd="2" destOrd="0" parTransId="{F4DDC1A2-7161-4520-BC48-4B12FAC6BC9D}" sibTransId="{512C4A2E-9CE6-428C-80E0-AAE214BA27E6}"/>
    <dgm:cxn modelId="{6E9F5FEB-4A2A-4724-A75A-55ED14D62899}" type="presOf" srcId="{7ED5AD93-894F-42D5-8E1C-E0CA107B3B3D}" destId="{ECE0E5CA-8F5B-42D0-924F-EEF2082C35C0}" srcOrd="0" destOrd="0" presId="urn:microsoft.com/office/officeart/2005/8/layout/list1"/>
    <dgm:cxn modelId="{B314F0EB-0B51-4FED-8534-2A3CAEDAEF08}" type="presOf" srcId="{33BBCC62-4168-45F7-9B59-3A00B7BD1316}" destId="{A665AF82-8505-4171-BAA9-2174A3D59870}" srcOrd="0" destOrd="0" presId="urn:microsoft.com/office/officeart/2005/8/layout/list1"/>
    <dgm:cxn modelId="{354C5FAB-EB6A-47B0-9BDE-F60751088E25}" type="presParOf" srcId="{A665AF82-8505-4171-BAA9-2174A3D59870}" destId="{F27413A5-844A-4287-A424-A551899BCB91}" srcOrd="0" destOrd="0" presId="urn:microsoft.com/office/officeart/2005/8/layout/list1"/>
    <dgm:cxn modelId="{FDC75DFF-0FB0-4129-898E-6866745B16A5}" type="presParOf" srcId="{F27413A5-844A-4287-A424-A551899BCB91}" destId="{15E60A09-B80D-4920-965A-FEC7544B77FC}" srcOrd="0" destOrd="0" presId="urn:microsoft.com/office/officeart/2005/8/layout/list1"/>
    <dgm:cxn modelId="{913CA466-67EC-40D5-BCFA-4F5E0CBF6E98}" type="presParOf" srcId="{F27413A5-844A-4287-A424-A551899BCB91}" destId="{4764129B-7761-4B95-A03D-502AE032A78A}" srcOrd="1" destOrd="0" presId="urn:microsoft.com/office/officeart/2005/8/layout/list1"/>
    <dgm:cxn modelId="{F755C125-1C37-44D8-BA41-A57B5A9FA4F2}" type="presParOf" srcId="{A665AF82-8505-4171-BAA9-2174A3D59870}" destId="{5D581533-A251-49EE-8202-8190EC80410A}" srcOrd="1" destOrd="0" presId="urn:microsoft.com/office/officeart/2005/8/layout/list1"/>
    <dgm:cxn modelId="{AD09EDC7-2E66-4522-BCA6-1F3380752BD0}" type="presParOf" srcId="{A665AF82-8505-4171-BAA9-2174A3D59870}" destId="{F758E55E-F9F3-4981-BCEE-5D7BA43DD5DB}" srcOrd="2" destOrd="0" presId="urn:microsoft.com/office/officeart/2005/8/layout/list1"/>
    <dgm:cxn modelId="{BA5753C9-6283-4353-A736-49C9CAD69333}" type="presParOf" srcId="{A665AF82-8505-4171-BAA9-2174A3D59870}" destId="{5C69DA75-0C34-4631-911E-F9FA646AF0AE}" srcOrd="3" destOrd="0" presId="urn:microsoft.com/office/officeart/2005/8/layout/list1"/>
    <dgm:cxn modelId="{0C964C3D-59D3-4F8F-875A-050468E51190}" type="presParOf" srcId="{A665AF82-8505-4171-BAA9-2174A3D59870}" destId="{93775101-5B73-45A7-ABB2-94A0AB52997A}" srcOrd="4" destOrd="0" presId="urn:microsoft.com/office/officeart/2005/8/layout/list1"/>
    <dgm:cxn modelId="{157EB70E-DCD3-43AD-87E7-8C4AE79197E4}" type="presParOf" srcId="{93775101-5B73-45A7-ABB2-94A0AB52997A}" destId="{09C529E0-36CD-4B46-9FEB-5E228A4543D2}" srcOrd="0" destOrd="0" presId="urn:microsoft.com/office/officeart/2005/8/layout/list1"/>
    <dgm:cxn modelId="{07C10147-05F5-4B16-9F5A-2AB311743B82}" type="presParOf" srcId="{93775101-5B73-45A7-ABB2-94A0AB52997A}" destId="{5368F5F0-0155-4F7D-A6DE-89E67052E07A}" srcOrd="1" destOrd="0" presId="urn:microsoft.com/office/officeart/2005/8/layout/list1"/>
    <dgm:cxn modelId="{6853AB64-F59B-4C0E-817B-5A27F1253898}" type="presParOf" srcId="{A665AF82-8505-4171-BAA9-2174A3D59870}" destId="{A9764F67-D3D7-483F-82E4-06F03C778EE5}" srcOrd="5" destOrd="0" presId="urn:microsoft.com/office/officeart/2005/8/layout/list1"/>
    <dgm:cxn modelId="{23127F06-14ED-476F-B964-4085E94E2971}" type="presParOf" srcId="{A665AF82-8505-4171-BAA9-2174A3D59870}" destId="{708B0FF5-326D-47CA-8907-B37CB19FA87D}" srcOrd="6" destOrd="0" presId="urn:microsoft.com/office/officeart/2005/8/layout/list1"/>
    <dgm:cxn modelId="{A2A47887-D3CB-41FC-AAED-90372FB49FC7}" type="presParOf" srcId="{A665AF82-8505-4171-BAA9-2174A3D59870}" destId="{31907D07-1918-4532-917E-01BB0470134F}" srcOrd="7" destOrd="0" presId="urn:microsoft.com/office/officeart/2005/8/layout/list1"/>
    <dgm:cxn modelId="{E716382D-5C2E-4AEB-81E3-0D0D54072C9F}" type="presParOf" srcId="{A665AF82-8505-4171-BAA9-2174A3D59870}" destId="{C3318848-BC41-41DE-9B48-AA9AEBF2503C}" srcOrd="8" destOrd="0" presId="urn:microsoft.com/office/officeart/2005/8/layout/list1"/>
    <dgm:cxn modelId="{13089E78-80FB-4C8B-99A6-8320C0C857AE}" type="presParOf" srcId="{C3318848-BC41-41DE-9B48-AA9AEBF2503C}" destId="{676F595F-2106-4317-A24F-E656B6F86682}" srcOrd="0" destOrd="0" presId="urn:microsoft.com/office/officeart/2005/8/layout/list1"/>
    <dgm:cxn modelId="{9E4C889A-5017-4EB9-8CC8-5FDD4E02432F}" type="presParOf" srcId="{C3318848-BC41-41DE-9B48-AA9AEBF2503C}" destId="{9FC1D00B-6765-46A4-A25C-9D900E050070}" srcOrd="1" destOrd="0" presId="urn:microsoft.com/office/officeart/2005/8/layout/list1"/>
    <dgm:cxn modelId="{244FC83D-865B-483F-B752-E589AB1B74AF}" type="presParOf" srcId="{A665AF82-8505-4171-BAA9-2174A3D59870}" destId="{90B22043-8E45-4F69-80AC-235CDE28B01C}" srcOrd="9" destOrd="0" presId="urn:microsoft.com/office/officeart/2005/8/layout/list1"/>
    <dgm:cxn modelId="{5E71284D-7072-4632-B3EB-ADCCBB9FC065}" type="presParOf" srcId="{A665AF82-8505-4171-BAA9-2174A3D59870}" destId="{F183DB9D-272B-4E6D-AB32-80DE8DCC5669}" srcOrd="10" destOrd="0" presId="urn:microsoft.com/office/officeart/2005/8/layout/list1"/>
    <dgm:cxn modelId="{2BF7C6E1-E9C5-4848-93D7-E0B563387F2E}" type="presParOf" srcId="{A665AF82-8505-4171-BAA9-2174A3D59870}" destId="{0C595016-F6F0-442D-B397-DA64E18C3C15}" srcOrd="11" destOrd="0" presId="urn:microsoft.com/office/officeart/2005/8/layout/list1"/>
    <dgm:cxn modelId="{BE639787-9536-4A82-92AD-C72892BB17F0}" type="presParOf" srcId="{A665AF82-8505-4171-BAA9-2174A3D59870}" destId="{DAB45742-51AB-462A-91DB-4D305D8835B0}" srcOrd="12" destOrd="0" presId="urn:microsoft.com/office/officeart/2005/8/layout/list1"/>
    <dgm:cxn modelId="{793FCC64-582C-4D75-A1CC-A510877E842C}" type="presParOf" srcId="{DAB45742-51AB-462A-91DB-4D305D8835B0}" destId="{ECE0E5CA-8F5B-42D0-924F-EEF2082C35C0}" srcOrd="0" destOrd="0" presId="urn:microsoft.com/office/officeart/2005/8/layout/list1"/>
    <dgm:cxn modelId="{E9C68474-BD0E-4398-B175-0F6E6F87EF22}" type="presParOf" srcId="{DAB45742-51AB-462A-91DB-4D305D8835B0}" destId="{B4133E9A-9CF5-41A6-B13D-39FCECFB1E57}" srcOrd="1" destOrd="0" presId="urn:microsoft.com/office/officeart/2005/8/layout/list1"/>
    <dgm:cxn modelId="{C865DBC2-0145-4B4D-9A5A-E5492E49DB2E}" type="presParOf" srcId="{A665AF82-8505-4171-BAA9-2174A3D59870}" destId="{E67CA78D-3E05-4015-AE55-1AA3B924E6E7}" srcOrd="13" destOrd="0" presId="urn:microsoft.com/office/officeart/2005/8/layout/list1"/>
    <dgm:cxn modelId="{77D1A772-3204-4B53-860E-CA1E106D9496}" type="presParOf" srcId="{A665AF82-8505-4171-BAA9-2174A3D59870}" destId="{D2E7B4BA-2855-4A99-87D5-F78530FD9CF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IE" sz="2400" noProof="0" dirty="0">
              <a:latin typeface="Helvetica Neue" panose="020B0604020202020204"/>
            </a:rPr>
            <a:t>[Strutture culturali]</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it-IT" sz="2400" noProof="0" dirty="0">
              <a:latin typeface="Helvetica Neue" panose="020B0604020202020204"/>
            </a:rPr>
            <a:t>[Strutture delle Competenze]</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it-IT" sz="2400" noProof="0" dirty="0">
              <a:latin typeface="Helvetica Neue" panose="020B0604020202020204"/>
            </a:rPr>
            <a:t>[Strutture di Identificazione]</a:t>
          </a: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E588ED-7EBD-4940-A553-F6D0A1C66C4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9F68FCD2-3E48-446E-8F22-E5810A80B537}">
      <dgm:prSet phldrT="[Texto]" custT="1"/>
      <dgm:spPr>
        <a:solidFill>
          <a:srgbClr val="4D94B7"/>
        </a:solidFill>
      </dgm:spPr>
      <dgm:t>
        <a:bodyPr/>
        <a:lstStyle/>
        <a:p>
          <a:r>
            <a:rPr lang="en-IE" sz="2400" noProof="0" dirty="0">
              <a:latin typeface="Helvetica Neue" panose="020B0604020202020204"/>
            </a:rPr>
            <a:t>[Strutture di lavorazione]</a:t>
          </a:r>
        </a:p>
      </dgm:t>
    </dgm:pt>
    <dgm:pt modelId="{E365FBAA-F7F0-403A-8397-9FD8F939C0A5}" type="parTrans" cxnId="{3E3F5C2E-585E-46E0-9B67-4CF15D9DE66C}">
      <dgm:prSet/>
      <dgm:spPr/>
      <dgm:t>
        <a:bodyPr/>
        <a:lstStyle/>
        <a:p>
          <a:endParaRPr lang="en-US" sz="2400" noProof="0" dirty="0">
            <a:latin typeface="Helvetica Neue" panose="020B0604020202020204"/>
          </a:endParaRPr>
        </a:p>
      </dgm:t>
    </dgm:pt>
    <dgm:pt modelId="{CA4CCC53-C737-4D1A-A3D6-6E233543B85F}" type="sibTrans" cxnId="{3E3F5C2E-585E-46E0-9B67-4CF15D9DE66C}">
      <dgm:prSet custT="1"/>
      <dgm:spPr>
        <a:solidFill>
          <a:srgbClr val="4D94B7"/>
        </a:solidFill>
      </dgm:spPr>
      <dgm:t>
        <a:bodyPr/>
        <a:lstStyle/>
        <a:p>
          <a:endParaRPr lang="en-US" sz="2400" noProof="0" dirty="0">
            <a:latin typeface="Helvetica Neue" panose="020B0604020202020204"/>
          </a:endParaRPr>
        </a:p>
      </dgm:t>
    </dgm:pt>
    <dgm:pt modelId="{481B99E2-07C2-4F31-B274-5C5173450CC9}">
      <dgm:prSet phldrT="[Texto]" custT="1"/>
      <dgm:spPr>
        <a:solidFill>
          <a:srgbClr val="78B17A"/>
        </a:solidFill>
      </dgm:spPr>
      <dgm:t>
        <a:bodyPr/>
        <a:lstStyle/>
        <a:p>
          <a:r>
            <a:rPr lang="en-IE" sz="2400" noProof="0" dirty="0">
              <a:latin typeface="Helvetica Neue" panose="020B0604020202020204"/>
            </a:rPr>
            <a:t>[Strutture di comunicazione]</a:t>
          </a:r>
        </a:p>
      </dgm:t>
    </dgm:pt>
    <dgm:pt modelId="{B9409D82-36F5-4F73-B775-3E85ACD12163}" type="parTrans" cxnId="{28923907-63B0-42D4-A1D0-E5764EC029D6}">
      <dgm:prSet/>
      <dgm:spPr/>
      <dgm:t>
        <a:bodyPr/>
        <a:lstStyle/>
        <a:p>
          <a:endParaRPr lang="en-US" sz="2400" noProof="0" dirty="0">
            <a:latin typeface="Helvetica Neue" panose="020B0604020202020204"/>
          </a:endParaRPr>
        </a:p>
      </dgm:t>
    </dgm:pt>
    <dgm:pt modelId="{25726D37-C14A-41C3-B5DA-0AA7BB9A5C7F}" type="sibTrans" cxnId="{28923907-63B0-42D4-A1D0-E5764EC029D6}">
      <dgm:prSet custT="1"/>
      <dgm:spPr>
        <a:solidFill>
          <a:srgbClr val="78B17A"/>
        </a:solidFill>
      </dgm:spPr>
      <dgm:t>
        <a:bodyPr/>
        <a:lstStyle/>
        <a:p>
          <a:endParaRPr lang="en-US" sz="2400" noProof="0" dirty="0">
            <a:latin typeface="Helvetica Neue" panose="020B0604020202020204"/>
          </a:endParaRPr>
        </a:p>
      </dgm:t>
    </dgm:pt>
    <dgm:pt modelId="{83888EDB-D508-422E-B9A0-24C7742CD4E7}">
      <dgm:prSet phldrT="[Texto]" custT="1"/>
      <dgm:spPr>
        <a:solidFill>
          <a:srgbClr val="AED633"/>
        </a:solidFill>
      </dgm:spPr>
      <dgm:t>
        <a:bodyPr/>
        <a:lstStyle/>
        <a:p>
          <a:r>
            <a:rPr lang="it-IT" sz="2400" noProof="0" dirty="0">
              <a:latin typeface="Helvetica Neue" panose="020B0604020202020204"/>
            </a:rPr>
            <a:t>[... approfondimento e ampliamento delle strutture di base!]</a:t>
          </a:r>
          <a:endParaRPr lang="en-IE" sz="2400" noProof="0" dirty="0">
            <a:latin typeface="Helvetica Neue" panose="020B0604020202020204"/>
          </a:endParaRPr>
        </a:p>
      </dgm:t>
    </dgm:pt>
    <dgm:pt modelId="{3592B604-65E3-405B-A8EF-A2A8E584F15E}" type="parTrans" cxnId="{8DC64D60-50D3-49FA-8A32-9B8BDAE761DA}">
      <dgm:prSet/>
      <dgm:spPr/>
      <dgm:t>
        <a:bodyPr/>
        <a:lstStyle/>
        <a:p>
          <a:endParaRPr lang="en-US" sz="2400" noProof="0" dirty="0">
            <a:latin typeface="Helvetica Neue" panose="020B0604020202020204"/>
          </a:endParaRPr>
        </a:p>
      </dgm:t>
    </dgm:pt>
    <dgm:pt modelId="{C3B89293-49C3-4627-94FF-417DD0944269}" type="sibTrans" cxnId="{8DC64D60-50D3-49FA-8A32-9B8BDAE761DA}">
      <dgm:prSet/>
      <dgm:spPr/>
      <dgm:t>
        <a:bodyPr/>
        <a:lstStyle/>
        <a:p>
          <a:endParaRPr lang="en-US" sz="2400" noProof="0" dirty="0">
            <a:latin typeface="Helvetica Neue" panose="020B0604020202020204"/>
          </a:endParaRPr>
        </a:p>
      </dgm:t>
    </dgm:pt>
    <dgm:pt modelId="{86DBD685-4E9F-4113-AECB-029909B7CCA1}" type="pres">
      <dgm:prSet presAssocID="{79E588ED-7EBD-4940-A553-F6D0A1C66C40}" presName="Name0" presStyleCnt="0">
        <dgm:presLayoutVars>
          <dgm:dir/>
          <dgm:resizeHandles val="exact"/>
        </dgm:presLayoutVars>
      </dgm:prSet>
      <dgm:spPr/>
    </dgm:pt>
    <dgm:pt modelId="{450A97CA-7016-4E1E-9085-87FFAE26376F}" type="pres">
      <dgm:prSet presAssocID="{9F68FCD2-3E48-446E-8F22-E5810A80B537}" presName="node" presStyleLbl="node1" presStyleIdx="0" presStyleCnt="3">
        <dgm:presLayoutVars>
          <dgm:bulletEnabled val="1"/>
        </dgm:presLayoutVars>
      </dgm:prSet>
      <dgm:spPr/>
    </dgm:pt>
    <dgm:pt modelId="{B049AB22-CB79-4239-957A-264D6567709F}" type="pres">
      <dgm:prSet presAssocID="{CA4CCC53-C737-4D1A-A3D6-6E233543B85F}" presName="sibTrans" presStyleLbl="sibTrans2D1" presStyleIdx="0" presStyleCnt="2"/>
      <dgm:spPr/>
    </dgm:pt>
    <dgm:pt modelId="{C973A0D1-4934-4DA6-ABBF-9B27F8240C15}" type="pres">
      <dgm:prSet presAssocID="{CA4CCC53-C737-4D1A-A3D6-6E233543B85F}" presName="connectorText" presStyleLbl="sibTrans2D1" presStyleIdx="0" presStyleCnt="2"/>
      <dgm:spPr/>
    </dgm:pt>
    <dgm:pt modelId="{BEFF05DD-BC54-49FA-ABC3-1F8158BEDE33}" type="pres">
      <dgm:prSet presAssocID="{481B99E2-07C2-4F31-B274-5C5173450CC9}" presName="node" presStyleLbl="node1" presStyleIdx="1" presStyleCnt="3">
        <dgm:presLayoutVars>
          <dgm:bulletEnabled val="1"/>
        </dgm:presLayoutVars>
      </dgm:prSet>
      <dgm:spPr/>
    </dgm:pt>
    <dgm:pt modelId="{3703EE76-B3B5-46AA-A5D5-72A92C20F269}" type="pres">
      <dgm:prSet presAssocID="{25726D37-C14A-41C3-B5DA-0AA7BB9A5C7F}" presName="sibTrans" presStyleLbl="sibTrans2D1" presStyleIdx="1" presStyleCnt="2"/>
      <dgm:spPr/>
    </dgm:pt>
    <dgm:pt modelId="{C0732546-655D-4AEB-AAC0-13E6F6AC30E0}" type="pres">
      <dgm:prSet presAssocID="{25726D37-C14A-41C3-B5DA-0AA7BB9A5C7F}" presName="connectorText" presStyleLbl="sibTrans2D1" presStyleIdx="1" presStyleCnt="2"/>
      <dgm:spPr/>
    </dgm:pt>
    <dgm:pt modelId="{D74DD934-AFAA-4200-85A6-D99B1BD1E306}" type="pres">
      <dgm:prSet presAssocID="{83888EDB-D508-422E-B9A0-24C7742CD4E7}" presName="node" presStyleLbl="node1" presStyleIdx="2" presStyleCnt="3">
        <dgm:presLayoutVars>
          <dgm:bulletEnabled val="1"/>
        </dgm:presLayoutVars>
      </dgm:prSet>
      <dgm:spPr/>
    </dgm:pt>
  </dgm:ptLst>
  <dgm:cxnLst>
    <dgm:cxn modelId="{28923907-63B0-42D4-A1D0-E5764EC029D6}" srcId="{79E588ED-7EBD-4940-A553-F6D0A1C66C40}" destId="{481B99E2-07C2-4F31-B274-5C5173450CC9}" srcOrd="1" destOrd="0" parTransId="{B9409D82-36F5-4F73-B775-3E85ACD12163}" sibTransId="{25726D37-C14A-41C3-B5DA-0AA7BB9A5C7F}"/>
    <dgm:cxn modelId="{A312660C-7CDA-4B79-919E-A7BEBF839215}" type="presOf" srcId="{83888EDB-D508-422E-B9A0-24C7742CD4E7}" destId="{D74DD934-AFAA-4200-85A6-D99B1BD1E306}" srcOrd="0" destOrd="0" presId="urn:microsoft.com/office/officeart/2005/8/layout/process1"/>
    <dgm:cxn modelId="{7ABDEA1E-696C-479F-B0EA-EE00331FE2E5}" type="presOf" srcId="{CA4CCC53-C737-4D1A-A3D6-6E233543B85F}" destId="{C973A0D1-4934-4DA6-ABBF-9B27F8240C15}" srcOrd="1" destOrd="0" presId="urn:microsoft.com/office/officeart/2005/8/layout/process1"/>
    <dgm:cxn modelId="{6B527C28-3E06-47CD-856A-7CF5B6E4F4B8}" type="presOf" srcId="{25726D37-C14A-41C3-B5DA-0AA7BB9A5C7F}" destId="{3703EE76-B3B5-46AA-A5D5-72A92C20F269}" srcOrd="0" destOrd="0" presId="urn:microsoft.com/office/officeart/2005/8/layout/process1"/>
    <dgm:cxn modelId="{3E3F5C2E-585E-46E0-9B67-4CF15D9DE66C}" srcId="{79E588ED-7EBD-4940-A553-F6D0A1C66C40}" destId="{9F68FCD2-3E48-446E-8F22-E5810A80B537}" srcOrd="0" destOrd="0" parTransId="{E365FBAA-F7F0-403A-8397-9FD8F939C0A5}" sibTransId="{CA4CCC53-C737-4D1A-A3D6-6E233543B85F}"/>
    <dgm:cxn modelId="{8DC64D60-50D3-49FA-8A32-9B8BDAE761DA}" srcId="{79E588ED-7EBD-4940-A553-F6D0A1C66C40}" destId="{83888EDB-D508-422E-B9A0-24C7742CD4E7}" srcOrd="2" destOrd="0" parTransId="{3592B604-65E3-405B-A8EF-A2A8E584F15E}" sibTransId="{C3B89293-49C3-4627-94FF-417DD0944269}"/>
    <dgm:cxn modelId="{8676A88C-A5F3-4334-A713-ACE35D22BE5B}" type="presOf" srcId="{25726D37-C14A-41C3-B5DA-0AA7BB9A5C7F}" destId="{C0732546-655D-4AEB-AAC0-13E6F6AC30E0}" srcOrd="1" destOrd="0" presId="urn:microsoft.com/office/officeart/2005/8/layout/process1"/>
    <dgm:cxn modelId="{9FE4598E-845C-4DAA-B168-C79A2D93C7B0}" type="presOf" srcId="{79E588ED-7EBD-4940-A553-F6D0A1C66C40}" destId="{86DBD685-4E9F-4113-AECB-029909B7CCA1}" srcOrd="0" destOrd="0" presId="urn:microsoft.com/office/officeart/2005/8/layout/process1"/>
    <dgm:cxn modelId="{E5885498-13D1-47BC-8C11-D62DE6CA8E4A}" type="presOf" srcId="{CA4CCC53-C737-4D1A-A3D6-6E233543B85F}" destId="{B049AB22-CB79-4239-957A-264D6567709F}" srcOrd="0" destOrd="0" presId="urn:microsoft.com/office/officeart/2005/8/layout/process1"/>
    <dgm:cxn modelId="{A34B2CC8-C3FB-4367-B962-AD300C9D0899}" type="presOf" srcId="{9F68FCD2-3E48-446E-8F22-E5810A80B537}" destId="{450A97CA-7016-4E1E-9085-87FFAE26376F}" srcOrd="0" destOrd="0" presId="urn:microsoft.com/office/officeart/2005/8/layout/process1"/>
    <dgm:cxn modelId="{3F4665D7-1C1F-446B-8B3B-7ADA1D5F7C78}" type="presOf" srcId="{481B99E2-07C2-4F31-B274-5C5173450CC9}" destId="{BEFF05DD-BC54-49FA-ABC3-1F8158BEDE33}" srcOrd="0" destOrd="0" presId="urn:microsoft.com/office/officeart/2005/8/layout/process1"/>
    <dgm:cxn modelId="{89E3FED2-358A-45BB-BDD0-EDD1BD0C99DE}" type="presParOf" srcId="{86DBD685-4E9F-4113-AECB-029909B7CCA1}" destId="{450A97CA-7016-4E1E-9085-87FFAE26376F}" srcOrd="0" destOrd="0" presId="urn:microsoft.com/office/officeart/2005/8/layout/process1"/>
    <dgm:cxn modelId="{FCE26AD3-E2A8-406B-902B-E5B1F0AA54D9}" type="presParOf" srcId="{86DBD685-4E9F-4113-AECB-029909B7CCA1}" destId="{B049AB22-CB79-4239-957A-264D6567709F}" srcOrd="1" destOrd="0" presId="urn:microsoft.com/office/officeart/2005/8/layout/process1"/>
    <dgm:cxn modelId="{8363C24B-A1FD-4772-AE16-33FC619B18AE}" type="presParOf" srcId="{B049AB22-CB79-4239-957A-264D6567709F}" destId="{C973A0D1-4934-4DA6-ABBF-9B27F8240C15}" srcOrd="0" destOrd="0" presId="urn:microsoft.com/office/officeart/2005/8/layout/process1"/>
    <dgm:cxn modelId="{C368DB53-8C83-44F3-8BC0-38BE85B6E180}" type="presParOf" srcId="{86DBD685-4E9F-4113-AECB-029909B7CCA1}" destId="{BEFF05DD-BC54-49FA-ABC3-1F8158BEDE33}" srcOrd="2" destOrd="0" presId="urn:microsoft.com/office/officeart/2005/8/layout/process1"/>
    <dgm:cxn modelId="{07EB6A65-5135-4BD6-BC42-4435B953C78A}" type="presParOf" srcId="{86DBD685-4E9F-4113-AECB-029909B7CCA1}" destId="{3703EE76-B3B5-46AA-A5D5-72A92C20F269}" srcOrd="3" destOrd="0" presId="urn:microsoft.com/office/officeart/2005/8/layout/process1"/>
    <dgm:cxn modelId="{ABB1555D-1999-48DC-8729-6DCF48BE31AF}" type="presParOf" srcId="{3703EE76-B3B5-46AA-A5D5-72A92C20F269}" destId="{C0732546-655D-4AEB-AAC0-13E6F6AC30E0}" srcOrd="0" destOrd="0" presId="urn:microsoft.com/office/officeart/2005/8/layout/process1"/>
    <dgm:cxn modelId="{9B89F699-C273-4AEC-9948-B66A2A97752B}" type="presParOf" srcId="{86DBD685-4E9F-4113-AECB-029909B7CCA1}" destId="{D74DD934-AFAA-4200-85A6-D99B1BD1E306}"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C23C8-1714-4ECA-9202-148D36C40F5B}">
      <dsp:nvSpPr>
        <dsp:cNvPr id="0" name=""/>
        <dsp:cNvSpPr/>
      </dsp:nvSpPr>
      <dsp:spPr>
        <a:xfrm rot="16200000">
          <a:off x="375400" y="-3754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Relazione con l’organizzazione</a:t>
          </a:r>
        </a:p>
      </dsp:txBody>
      <dsp:txXfrm rot="5400000">
        <a:off x="-1" y="1"/>
        <a:ext cx="3240000" cy="1866900"/>
      </dsp:txXfrm>
    </dsp:sp>
    <dsp:sp modelId="{8A54877E-BA0E-45E7-8C3C-2EC604367ED4}">
      <dsp:nvSpPr>
        <dsp:cNvPr id="0" name=""/>
        <dsp:cNvSpPr/>
      </dsp:nvSpPr>
      <dsp:spPr>
        <a:xfrm>
          <a:off x="3240000" y="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Soddisfazione</a:t>
          </a:r>
        </a:p>
      </dsp:txBody>
      <dsp:txXfrm>
        <a:off x="3240000" y="0"/>
        <a:ext cx="3240000" cy="1866900"/>
      </dsp:txXfrm>
    </dsp:sp>
    <dsp:sp modelId="{F748A8AB-F11F-4EA3-8EB2-8210B9C0B568}">
      <dsp:nvSpPr>
        <dsp:cNvPr id="0" name=""/>
        <dsp:cNvSpPr/>
      </dsp:nvSpPr>
      <dsp:spPr>
        <a:xfrm rot="10800000">
          <a:off x="0" y="2489200"/>
          <a:ext cx="3240000" cy="24892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Motivazione </a:t>
          </a:r>
        </a:p>
      </dsp:txBody>
      <dsp:txXfrm rot="10800000">
        <a:off x="0" y="3111499"/>
        <a:ext cx="3240000" cy="1866900"/>
      </dsp:txXfrm>
    </dsp:sp>
    <dsp:sp modelId="{D63B24CA-257F-4954-B48D-4CC9A36764E4}">
      <dsp:nvSpPr>
        <dsp:cNvPr id="0" name=""/>
        <dsp:cNvSpPr/>
      </dsp:nvSpPr>
      <dsp:spPr>
        <a:xfrm rot="5400000">
          <a:off x="3615400" y="2113800"/>
          <a:ext cx="2489200" cy="3240000"/>
        </a:xfrm>
        <a:prstGeom prst="round1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noProof="0" dirty="0">
              <a:latin typeface="Helvetica Neue" panose="020B0604020202020204"/>
            </a:rPr>
            <a:t>Intenzione </a:t>
          </a:r>
        </a:p>
      </dsp:txBody>
      <dsp:txXfrm rot="-5400000">
        <a:off x="3240000" y="3111500"/>
        <a:ext cx="3240000" cy="1866900"/>
      </dsp:txXfrm>
    </dsp:sp>
    <dsp:sp modelId="{150E6643-C312-4D37-B446-66EF3DD03E9D}">
      <dsp:nvSpPr>
        <dsp:cNvPr id="0" name=""/>
        <dsp:cNvSpPr/>
      </dsp:nvSpPr>
      <dsp:spPr>
        <a:xfrm>
          <a:off x="2268000" y="1866900"/>
          <a:ext cx="1944000" cy="1244600"/>
        </a:xfrm>
        <a:prstGeom prst="roundRect">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latin typeface="Helvetica Neue" panose="020B0604020202020204"/>
            </a:rPr>
            <a:t>Atteggiamento intraprendente </a:t>
          </a:r>
        </a:p>
      </dsp:txBody>
      <dsp:txXfrm>
        <a:off x="2328756" y="1927656"/>
        <a:ext cx="1822488" cy="1123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582301"/>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373116" y="54904"/>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noProof="0" dirty="0">
              <a:latin typeface="Helvetica Neue" panose="020B0604020202020204"/>
            </a:rPr>
            <a:t>Stile</a:t>
          </a:r>
        </a:p>
      </dsp:txBody>
      <dsp:txXfrm>
        <a:off x="424080" y="105868"/>
        <a:ext cx="7335486" cy="942068"/>
      </dsp:txXfrm>
    </dsp:sp>
    <dsp:sp modelId="{708B0FF5-326D-47CA-8907-B37CB19FA87D}">
      <dsp:nvSpPr>
        <dsp:cNvPr id="0" name=""/>
        <dsp:cNvSpPr/>
      </dsp:nvSpPr>
      <dsp:spPr>
        <a:xfrm>
          <a:off x="0" y="2180698"/>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373116" y="1653301"/>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noProof="0" dirty="0">
              <a:latin typeface="Helvetica Neue" panose="020B0604020202020204"/>
            </a:rPr>
            <a:t>Abilità</a:t>
          </a:r>
        </a:p>
      </dsp:txBody>
      <dsp:txXfrm>
        <a:off x="424080" y="1704265"/>
        <a:ext cx="7335486" cy="942068"/>
      </dsp:txXfrm>
    </dsp:sp>
    <dsp:sp modelId="{F183DB9D-272B-4E6D-AB32-80DE8DCC5669}">
      <dsp:nvSpPr>
        <dsp:cNvPr id="0" name=""/>
        <dsp:cNvSpPr/>
      </dsp:nvSpPr>
      <dsp:spPr>
        <a:xfrm>
          <a:off x="0" y="3779095"/>
          <a:ext cx="9900000" cy="88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373116" y="3251698"/>
          <a:ext cx="7437414" cy="1043996"/>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1938" tIns="0" rIns="261938"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Sistemi </a:t>
          </a:r>
        </a:p>
      </dsp:txBody>
      <dsp:txXfrm>
        <a:off x="424080" y="3302662"/>
        <a:ext cx="7335486" cy="942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8E55E-F9F3-4981-BCEE-5D7BA43DD5DB}">
      <dsp:nvSpPr>
        <dsp:cNvPr id="0" name=""/>
        <dsp:cNvSpPr/>
      </dsp:nvSpPr>
      <dsp:spPr>
        <a:xfrm>
          <a:off x="0" y="63307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64129B-7761-4B95-A03D-502AE032A78A}">
      <dsp:nvSpPr>
        <dsp:cNvPr id="0" name=""/>
        <dsp:cNvSpPr/>
      </dsp:nvSpPr>
      <dsp:spPr>
        <a:xfrm>
          <a:off x="578540" y="31647"/>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Struttura</a:t>
          </a:r>
        </a:p>
      </dsp:txBody>
      <dsp:txXfrm>
        <a:off x="624471" y="77578"/>
        <a:ext cx="10060145" cy="849047"/>
      </dsp:txXfrm>
    </dsp:sp>
    <dsp:sp modelId="{708B0FF5-326D-47CA-8907-B37CB19FA87D}">
      <dsp:nvSpPr>
        <dsp:cNvPr id="0" name=""/>
        <dsp:cNvSpPr/>
      </dsp:nvSpPr>
      <dsp:spPr>
        <a:xfrm>
          <a:off x="0" y="193830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68F5F0-0155-4F7D-A6DE-89E67052E07A}">
      <dsp:nvSpPr>
        <dsp:cNvPr id="0" name=""/>
        <dsp:cNvSpPr/>
      </dsp:nvSpPr>
      <dsp:spPr>
        <a:xfrm>
          <a:off x="578540" y="133687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Staff</a:t>
          </a:r>
        </a:p>
      </dsp:txBody>
      <dsp:txXfrm>
        <a:off x="624471" y="1382807"/>
        <a:ext cx="10060145" cy="849047"/>
      </dsp:txXfrm>
    </dsp:sp>
    <dsp:sp modelId="{F183DB9D-272B-4E6D-AB32-80DE8DCC5669}">
      <dsp:nvSpPr>
        <dsp:cNvPr id="0" name=""/>
        <dsp:cNvSpPr/>
      </dsp:nvSpPr>
      <dsp:spPr>
        <a:xfrm>
          <a:off x="0" y="3243536"/>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1D00B-6765-46A4-A25C-9D900E050070}">
      <dsp:nvSpPr>
        <dsp:cNvPr id="0" name=""/>
        <dsp:cNvSpPr/>
      </dsp:nvSpPr>
      <dsp:spPr>
        <a:xfrm>
          <a:off x="578540" y="264210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90000"/>
            </a:lnSpc>
            <a:spcBef>
              <a:spcPct val="0"/>
            </a:spcBef>
            <a:spcAft>
              <a:spcPct val="35000"/>
            </a:spcAft>
            <a:buNone/>
          </a:pPr>
          <a:r>
            <a:rPr lang="en-US" sz="3200" b="1" i="0" kern="1200" cap="small" baseline="0" noProof="0" dirty="0">
              <a:latin typeface="Helvetica Neue" panose="020B0604020202020204"/>
            </a:rPr>
            <a:t>Strategia</a:t>
          </a:r>
        </a:p>
      </dsp:txBody>
      <dsp:txXfrm>
        <a:off x="624471" y="2688037"/>
        <a:ext cx="10060145" cy="849047"/>
      </dsp:txXfrm>
    </dsp:sp>
    <dsp:sp modelId="{D2E7B4BA-2855-4A99-87D5-F78530FD9CFA}">
      <dsp:nvSpPr>
        <dsp:cNvPr id="0" name=""/>
        <dsp:cNvSpPr/>
      </dsp:nvSpPr>
      <dsp:spPr>
        <a:xfrm>
          <a:off x="0" y="4548765"/>
          <a:ext cx="12024000"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133E9A-9CF5-41A6-B13D-39FCECFB1E57}">
      <dsp:nvSpPr>
        <dsp:cNvPr id="0" name=""/>
        <dsp:cNvSpPr/>
      </dsp:nvSpPr>
      <dsp:spPr>
        <a:xfrm>
          <a:off x="578540" y="3947336"/>
          <a:ext cx="10152007" cy="940909"/>
        </a:xfrm>
        <a:prstGeom prst="roundRect">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8135" tIns="0" rIns="318135" bIns="0" numCol="1" spcCol="1270" anchor="ctr" anchorCtr="0">
          <a:noAutofit/>
        </a:bodyPr>
        <a:lstStyle/>
        <a:p>
          <a:pPr marL="0" lvl="0" indent="0" algn="l" defTabSz="1422400">
            <a:lnSpc>
              <a:spcPct val="100000"/>
            </a:lnSpc>
            <a:spcBef>
              <a:spcPct val="0"/>
            </a:spcBef>
            <a:spcAft>
              <a:spcPts val="0"/>
            </a:spcAft>
            <a:buNone/>
          </a:pPr>
          <a:r>
            <a:rPr lang="en-US" sz="3200" b="1" i="0" kern="1200" cap="small" baseline="0" noProof="0" dirty="0">
              <a:latin typeface="Helvetica Neue" panose="020B0604020202020204"/>
            </a:rPr>
            <a:t>Valori </a:t>
          </a:r>
        </a:p>
        <a:p>
          <a:pPr marL="0" lvl="0" indent="0" algn="l" defTabSz="1422400">
            <a:lnSpc>
              <a:spcPct val="100000"/>
            </a:lnSpc>
            <a:spcBef>
              <a:spcPct val="0"/>
            </a:spcBef>
            <a:spcAft>
              <a:spcPts val="0"/>
            </a:spcAft>
            <a:buNone/>
          </a:pPr>
          <a:r>
            <a:rPr lang="en-US" sz="3200" b="1" i="0" kern="1200" cap="small" baseline="0" noProof="0" dirty="0">
              <a:latin typeface="Helvetica Neue" panose="020B0604020202020204"/>
            </a:rPr>
            <a:t>condivisi</a:t>
          </a:r>
        </a:p>
      </dsp:txBody>
      <dsp:txXfrm>
        <a:off x="624471" y="3993267"/>
        <a:ext cx="10060145" cy="849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noProof="0" dirty="0">
              <a:latin typeface="Helvetica Neue" panose="020B0604020202020204"/>
            </a:rPr>
            <a:t>[Strutture culturali]</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noProof="0" dirty="0">
              <a:latin typeface="Helvetica Neue" panose="020B0604020202020204"/>
            </a:rPr>
            <a:t>[Strutture delle Competenze]</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noProof="0" dirty="0">
              <a:latin typeface="Helvetica Neue" panose="020B0604020202020204"/>
            </a:rPr>
            <a:t>[Strutture di Identificazione]</a:t>
          </a:r>
        </a:p>
      </dsp:txBody>
      <dsp:txXfrm>
        <a:off x="8243353" y="1308286"/>
        <a:ext cx="2819516" cy="1650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A97CA-7016-4E1E-9085-87FFAE26376F}">
      <dsp:nvSpPr>
        <dsp:cNvPr id="0" name=""/>
        <dsp:cNvSpPr/>
      </dsp:nvSpPr>
      <dsp:spPr>
        <a:xfrm>
          <a:off x="9776" y="1256933"/>
          <a:ext cx="2922222" cy="1753333"/>
        </a:xfrm>
        <a:prstGeom prst="roundRect">
          <a:avLst>
            <a:gd name="adj" fmla="val 10000"/>
          </a:avLst>
        </a:prstGeom>
        <a:solidFill>
          <a:srgbClr val="4D94B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noProof="0" dirty="0">
              <a:latin typeface="Helvetica Neue" panose="020B0604020202020204"/>
            </a:rPr>
            <a:t>[Strutture di lavorazione]</a:t>
          </a:r>
        </a:p>
      </dsp:txBody>
      <dsp:txXfrm>
        <a:off x="61129" y="1308286"/>
        <a:ext cx="2819516" cy="1650627"/>
      </dsp:txXfrm>
    </dsp:sp>
    <dsp:sp modelId="{B049AB22-CB79-4239-957A-264D6567709F}">
      <dsp:nvSpPr>
        <dsp:cNvPr id="0" name=""/>
        <dsp:cNvSpPr/>
      </dsp:nvSpPr>
      <dsp:spPr>
        <a:xfrm>
          <a:off x="3224221" y="1771244"/>
          <a:ext cx="619511" cy="724711"/>
        </a:xfrm>
        <a:prstGeom prst="rightArrow">
          <a:avLst>
            <a:gd name="adj1" fmla="val 60000"/>
            <a:gd name="adj2" fmla="val 50000"/>
          </a:avLst>
        </a:prstGeom>
        <a:solidFill>
          <a:srgbClr val="4D94B7"/>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3224221" y="1916186"/>
        <a:ext cx="433658" cy="434827"/>
      </dsp:txXfrm>
    </dsp:sp>
    <dsp:sp modelId="{BEFF05DD-BC54-49FA-ABC3-1F8158BEDE33}">
      <dsp:nvSpPr>
        <dsp:cNvPr id="0" name=""/>
        <dsp:cNvSpPr/>
      </dsp:nvSpPr>
      <dsp:spPr>
        <a:xfrm>
          <a:off x="4100888" y="1256933"/>
          <a:ext cx="2922222" cy="1753333"/>
        </a:xfrm>
        <a:prstGeom prst="roundRect">
          <a:avLst>
            <a:gd name="adj" fmla="val 10000"/>
          </a:avLst>
        </a:prstGeom>
        <a:solidFill>
          <a:srgbClr val="78B17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E" sz="2400" kern="1200" noProof="0" dirty="0">
              <a:latin typeface="Helvetica Neue" panose="020B0604020202020204"/>
            </a:rPr>
            <a:t>[Strutture di comunicazione]</a:t>
          </a:r>
        </a:p>
      </dsp:txBody>
      <dsp:txXfrm>
        <a:off x="4152241" y="1308286"/>
        <a:ext cx="2819516" cy="1650627"/>
      </dsp:txXfrm>
    </dsp:sp>
    <dsp:sp modelId="{3703EE76-B3B5-46AA-A5D5-72A92C20F269}">
      <dsp:nvSpPr>
        <dsp:cNvPr id="0" name=""/>
        <dsp:cNvSpPr/>
      </dsp:nvSpPr>
      <dsp:spPr>
        <a:xfrm>
          <a:off x="7315333" y="1771244"/>
          <a:ext cx="619511" cy="724711"/>
        </a:xfrm>
        <a:prstGeom prst="rightArrow">
          <a:avLst>
            <a:gd name="adj1" fmla="val 60000"/>
            <a:gd name="adj2" fmla="val 50000"/>
          </a:avLst>
        </a:prstGeom>
        <a:solidFill>
          <a:srgbClr val="78B17A"/>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noProof="0" dirty="0">
            <a:latin typeface="Helvetica Neue" panose="020B0604020202020204"/>
          </a:endParaRPr>
        </a:p>
      </dsp:txBody>
      <dsp:txXfrm>
        <a:off x="7315333" y="1916186"/>
        <a:ext cx="433658" cy="434827"/>
      </dsp:txXfrm>
    </dsp:sp>
    <dsp:sp modelId="{D74DD934-AFAA-4200-85A6-D99B1BD1E306}">
      <dsp:nvSpPr>
        <dsp:cNvPr id="0" name=""/>
        <dsp:cNvSpPr/>
      </dsp:nvSpPr>
      <dsp:spPr>
        <a:xfrm>
          <a:off x="8192000" y="1256933"/>
          <a:ext cx="2922222" cy="1753333"/>
        </a:xfrm>
        <a:prstGeom prst="roundRect">
          <a:avLst>
            <a:gd name="adj" fmla="val 10000"/>
          </a:avLst>
        </a:prstGeom>
        <a:solidFill>
          <a:srgbClr val="AED6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noProof="0" dirty="0">
              <a:latin typeface="Helvetica Neue" panose="020B0604020202020204"/>
            </a:rPr>
            <a:t>[... approfondimento e ampliamento delle strutture di base!]</a:t>
          </a:r>
          <a:endParaRPr lang="en-IE" sz="2400" kern="1200" noProof="0" dirty="0">
            <a:latin typeface="Helvetica Neue" panose="020B0604020202020204"/>
          </a:endParaRPr>
        </a:p>
      </dsp:txBody>
      <dsp:txXfrm>
        <a:off x="8243353" y="1308286"/>
        <a:ext cx="2819516" cy="165062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D4A1E9-7051-49EF-91BC-2A97B76EAA5A}"/>
              </a:ext>
            </a:extLst>
          </p:cNvPr>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555E0D00-43A6-421D-8C2B-460E9F9E50ED}"/>
              </a:ext>
            </a:extLst>
          </p:cNvPr>
          <p:cNvSpPr>
            <a:spLocks noGrp="1"/>
          </p:cNvSpPr>
          <p:nvPr>
            <p:ph type="dt" sz="quarter" idx="1"/>
          </p:nvPr>
        </p:nvSpPr>
        <p:spPr>
          <a:xfrm>
            <a:off x="10358438" y="0"/>
            <a:ext cx="7924800" cy="515938"/>
          </a:xfrm>
          <a:prstGeom prst="rect">
            <a:avLst/>
          </a:prstGeom>
        </p:spPr>
        <p:txBody>
          <a:bodyPr vert="horz" lIns="91440" tIns="45720" rIns="91440" bIns="45720" rtlCol="0"/>
          <a:lstStyle>
            <a:lvl1pPr algn="r">
              <a:defRPr sz="1200"/>
            </a:lvl1pPr>
          </a:lstStyle>
          <a:p>
            <a:fld id="{F9240D5D-8EE4-4EB8-8473-747DA4873899}" type="datetimeFigureOut">
              <a:rPr lang="es-ES" smtClean="0"/>
              <a:t>05/02/2024</a:t>
            </a:fld>
            <a:endParaRPr lang="es-ES" dirty="0"/>
          </a:p>
        </p:txBody>
      </p:sp>
      <p:sp>
        <p:nvSpPr>
          <p:cNvPr id="4" name="Marcador de pie de página 3">
            <a:extLst>
              <a:ext uri="{FF2B5EF4-FFF2-40B4-BE49-F238E27FC236}">
                <a16:creationId xmlns:a16="http://schemas.microsoft.com/office/drawing/2014/main" id="{DAD58A89-3AA8-4ECA-B189-0CF8B32E4D19}"/>
              </a:ext>
            </a:extLst>
          </p:cNvPr>
          <p:cNvSpPr>
            <a:spLocks noGrp="1"/>
          </p:cNvSpPr>
          <p:nvPr>
            <p:ph type="ftr" sz="quarter" idx="2"/>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D2BC1EF2-3487-4C6D-88C4-D87FE99829BC}"/>
              </a:ext>
            </a:extLst>
          </p:cNvPr>
          <p:cNvSpPr>
            <a:spLocks noGrp="1"/>
          </p:cNvSpPr>
          <p:nvPr>
            <p:ph type="sldNum" sz="quarter" idx="3"/>
          </p:nvPr>
        </p:nvSpPr>
        <p:spPr>
          <a:xfrm>
            <a:off x="10358438" y="9771063"/>
            <a:ext cx="7924800" cy="515937"/>
          </a:xfrm>
          <a:prstGeom prst="rect">
            <a:avLst/>
          </a:prstGeom>
        </p:spPr>
        <p:txBody>
          <a:bodyPr vert="horz" lIns="91440" tIns="45720" rIns="91440" bIns="45720" rtlCol="0" anchor="b"/>
          <a:lstStyle>
            <a:lvl1pPr algn="r">
              <a:defRPr sz="1200"/>
            </a:lvl1pPr>
          </a:lstStyle>
          <a:p>
            <a:fld id="{45BF278E-D6B6-4912-B86D-7823FDDBA8AD}" type="slidenum">
              <a:rPr lang="es-ES" smtClean="0"/>
              <a:t>‹Nr.›</a:t>
            </a:fld>
            <a:endParaRPr lang="es-ES" dirty="0"/>
          </a:p>
        </p:txBody>
      </p:sp>
    </p:spTree>
    <p:extLst>
      <p:ext uri="{BB962C8B-B14F-4D97-AF65-F5344CB8AC3E}">
        <p14:creationId xmlns:p14="http://schemas.microsoft.com/office/powerpoint/2010/main" val="4131386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13:55:54.985"/>
    </inkml:context>
    <inkml:brush xml:id="br0">
      <inkml:brushProperty name="width" value="0.35" units="cm"/>
      <inkml:brushProperty name="height" value="2.1" units="cm"/>
      <inkml:brushProperty name="color" value="#849398"/>
      <inkml:brushProperty name="ignorePressure" value="1"/>
      <inkml:brushProperty name="inkEffects" value="pencil"/>
    </inkml:brush>
  </inkml:definitions>
  <inkml:trace contextRef="#ctx0" brushRef="#br0">0 837,'0'-7,"0"-9,7-1,8 2,3-4,4 2,12-3,14-5,6 2,-1 5,6-2,5-4,5 3,6 3,2 0,9-5,3-5,-7 2,-3 6,-3 6,0 5,1 5,-7-4,-8-1,6-5,4-1,-2 3,-1 3,2-4,3-5,8-1,-2-4,-2 3,6 3,3 0,-1 2,6-4,1 2,-3 4,5-3,5 1,0 3,3 4,-2 3,-5 3,-6 1,-4 1,-10 1,-5-7,0-2,-6 0,-1 2,3-5,3-1,4 1,2 4,2 2,0 2,9 1,8 2,-4 0,-4 1,-4-1,-9 1,-4-1,0 0,2 1,-5-1,0 0,1 0,-3 0,0 0,-3 0,0 0,10 0,0 0,1-1,2 1,-6 0,-7 0,-8 0,-6 1,-4-1,-4-7,-1-3,-1 2,0 1,0 2,1 2,-7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5795B856-2DF7-4572-A0C9-5E9BAA9EEC37}" type="datetimeFigureOut">
              <a:rPr lang="es-ES" smtClean="0"/>
              <a:t>05/02/2024</a:t>
            </a:fld>
            <a:endParaRPr lang="es-ES" dirty="0"/>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224C3282-B3AE-4A99-BAF5-A2BE9A86BDC0}" type="slidenum">
              <a:rPr lang="es-ES" smtClean="0"/>
              <a:t>‹Nr.›</a:t>
            </a:fld>
            <a:endParaRPr lang="es-ES" dirty="0"/>
          </a:p>
        </p:txBody>
      </p:sp>
    </p:spTree>
    <p:extLst>
      <p:ext uri="{BB962C8B-B14F-4D97-AF65-F5344CB8AC3E}">
        <p14:creationId xmlns:p14="http://schemas.microsoft.com/office/powerpoint/2010/main" val="120973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41</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42</a:t>
            </a:fld>
            <a:endParaRPr dirty="0"/>
          </a:p>
        </p:txBody>
      </p:sp>
    </p:spTree>
    <p:extLst>
      <p:ext uri="{BB962C8B-B14F-4D97-AF65-F5344CB8AC3E}">
        <p14:creationId xmlns:p14="http://schemas.microsoft.com/office/powerpoint/2010/main" val="1963197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813c7b12cb_4_1:notes"/>
          <p:cNvSpPr>
            <a:spLocks noGrp="1" noRot="1" noChangeAspect="1"/>
          </p:cNvSpPr>
          <p:nvPr>
            <p:ph type="sldImg" idx="2"/>
          </p:nvPr>
        </p:nvSpPr>
        <p:spPr>
          <a:xfrm>
            <a:off x="6057900" y="1285875"/>
            <a:ext cx="6172200" cy="3471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813c7b12cb_4_1:notes"/>
          <p:cNvSpPr txBox="1">
            <a:spLocks noGrp="1"/>
          </p:cNvSpPr>
          <p:nvPr>
            <p:ph type="body" idx="1"/>
          </p:nvPr>
        </p:nvSpPr>
        <p:spPr>
          <a:xfrm>
            <a:off x="1828800" y="4951413"/>
            <a:ext cx="14630400" cy="404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1" name="Google Shape;221;g1813c7b12cb_4_1:notes"/>
          <p:cNvSpPr txBox="1">
            <a:spLocks noGrp="1"/>
          </p:cNvSpPr>
          <p:nvPr>
            <p:ph type="sldNum" idx="12"/>
          </p:nvPr>
        </p:nvSpPr>
        <p:spPr>
          <a:xfrm>
            <a:off x="10358438" y="9771063"/>
            <a:ext cx="7924800" cy="516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ES"/>
              <a:t>43</a:t>
            </a:fld>
            <a:endParaRPr dirty="0"/>
          </a:p>
        </p:txBody>
      </p:sp>
    </p:spTree>
    <p:extLst>
      <p:ext uri="{BB962C8B-B14F-4D97-AF65-F5344CB8AC3E}">
        <p14:creationId xmlns:p14="http://schemas.microsoft.com/office/powerpoint/2010/main" val="260104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3" name="object 2">
            <a:extLst>
              <a:ext uri="{FF2B5EF4-FFF2-40B4-BE49-F238E27FC236}">
                <a16:creationId xmlns:a16="http://schemas.microsoft.com/office/drawing/2014/main" id="{8878FF7F-ED91-46B2-8954-051B2FED1D9C}"/>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14" name="object 3">
            <a:extLst>
              <a:ext uri="{FF2B5EF4-FFF2-40B4-BE49-F238E27FC236}">
                <a16:creationId xmlns:a16="http://schemas.microsoft.com/office/drawing/2014/main" id="{6D48BC56-F992-478C-A916-B55CB35A8BEF}"/>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15" name="object 4">
            <a:extLst>
              <a:ext uri="{FF2B5EF4-FFF2-40B4-BE49-F238E27FC236}">
                <a16:creationId xmlns:a16="http://schemas.microsoft.com/office/drawing/2014/main" id="{8CAE140C-2DC1-4C67-9B19-6471CF309ABE}"/>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390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68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6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8.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5" cstate="screen">
            <a:extLst>
              <a:ext uri="{28A0092B-C50C-407E-A947-70E740481C1C}">
                <a14:useLocalDpi xmlns:a14="http://schemas.microsoft.com/office/drawing/2010/main"/>
              </a:ext>
            </a:extLst>
          </a:blip>
          <a:stretch>
            <a:fillRect/>
          </a:stretch>
        </p:blipFill>
        <p:spPr>
          <a:xfrm>
            <a:off x="881449" y="9069571"/>
            <a:ext cx="276224" cy="276224"/>
          </a:xfrm>
          <a:prstGeom prst="rect">
            <a:avLst/>
          </a:prstGeom>
        </p:spPr>
      </p:pic>
      <p:sp>
        <p:nvSpPr>
          <p:cNvPr id="17" name="bg object 17"/>
          <p:cNvSpPr/>
          <p:nvPr userDrawn="1"/>
        </p:nvSpPr>
        <p:spPr>
          <a:xfrm>
            <a:off x="1222551" y="1174148"/>
            <a:ext cx="15678785" cy="0"/>
          </a:xfrm>
          <a:custGeom>
            <a:avLst/>
            <a:gdLst/>
            <a:ahLst/>
            <a:cxnLst/>
            <a:rect l="l" t="t" r="r" b="b"/>
            <a:pathLst>
              <a:path w="15678785">
                <a:moveTo>
                  <a:pt x="0" y="0"/>
                </a:moveTo>
                <a:lnTo>
                  <a:pt x="15678235" y="0"/>
                </a:lnTo>
              </a:path>
            </a:pathLst>
          </a:custGeom>
          <a:ln w="13546">
            <a:solidFill>
              <a:srgbClr val="AED533"/>
            </a:solidFill>
          </a:ln>
        </p:spPr>
        <p:txBody>
          <a:bodyPr wrap="square" lIns="0" tIns="0" rIns="0" bIns="0" rtlCol="0"/>
          <a:lstStyle/>
          <a:p>
            <a:endParaRPr dirty="0"/>
          </a:p>
        </p:txBody>
      </p:sp>
      <p:sp>
        <p:nvSpPr>
          <p:cNvPr id="18" name="bg object 18"/>
          <p:cNvSpPr/>
          <p:nvPr userDrawn="1"/>
        </p:nvSpPr>
        <p:spPr>
          <a:xfrm>
            <a:off x="1275071" y="9210240"/>
            <a:ext cx="15850235" cy="5080"/>
          </a:xfrm>
          <a:custGeom>
            <a:avLst/>
            <a:gdLst/>
            <a:ahLst/>
            <a:cxnLst/>
            <a:rect l="l" t="t" r="r" b="b"/>
            <a:pathLst>
              <a:path w="15850235" h="5079">
                <a:moveTo>
                  <a:pt x="0" y="0"/>
                </a:moveTo>
                <a:lnTo>
                  <a:pt x="15849653" y="4759"/>
                </a:lnTo>
              </a:path>
            </a:pathLst>
          </a:custGeom>
          <a:ln w="9524">
            <a:solidFill>
              <a:srgbClr val="AED533"/>
            </a:solidFill>
          </a:ln>
        </p:spPr>
        <p:txBody>
          <a:bodyPr wrap="square" lIns="0" tIns="0" rIns="0" bIns="0" rtlCol="0"/>
          <a:lstStyle/>
          <a:p>
            <a:endParaRPr dirty="0"/>
          </a:p>
        </p:txBody>
      </p:sp>
      <p:sp>
        <p:nvSpPr>
          <p:cNvPr id="19" name="bg object 19"/>
          <p:cNvSpPr/>
          <p:nvPr userDrawn="1"/>
        </p:nvSpPr>
        <p:spPr>
          <a:xfrm>
            <a:off x="1023876" y="1409545"/>
            <a:ext cx="0" cy="7525384"/>
          </a:xfrm>
          <a:custGeom>
            <a:avLst/>
            <a:gdLst/>
            <a:ahLst/>
            <a:cxnLst/>
            <a:rect l="l" t="t" r="r" b="b"/>
            <a:pathLst>
              <a:path h="7525384">
                <a:moveTo>
                  <a:pt x="0" y="0"/>
                </a:moveTo>
                <a:lnTo>
                  <a:pt x="0" y="7524868"/>
                </a:lnTo>
              </a:path>
            </a:pathLst>
          </a:custGeom>
          <a:ln w="9528">
            <a:solidFill>
              <a:srgbClr val="AED533"/>
            </a:solidFill>
          </a:ln>
        </p:spPr>
        <p:txBody>
          <a:bodyPr wrap="square" lIns="0" tIns="0" rIns="0" bIns="0" rtlCol="0"/>
          <a:lstStyle/>
          <a:p>
            <a:endParaRPr dirty="0"/>
          </a:p>
        </p:txBody>
      </p:sp>
      <p:sp>
        <p:nvSpPr>
          <p:cNvPr id="20" name="bg object 20"/>
          <p:cNvSpPr/>
          <p:nvPr userDrawn="1"/>
        </p:nvSpPr>
        <p:spPr>
          <a:xfrm>
            <a:off x="17270841" y="1409546"/>
            <a:ext cx="5080" cy="7525384"/>
          </a:xfrm>
          <a:custGeom>
            <a:avLst/>
            <a:gdLst/>
            <a:ahLst/>
            <a:cxnLst/>
            <a:rect l="l" t="t" r="r" b="b"/>
            <a:pathLst>
              <a:path w="5080" h="7525384">
                <a:moveTo>
                  <a:pt x="0" y="0"/>
                </a:moveTo>
                <a:lnTo>
                  <a:pt x="4758" y="7524867"/>
                </a:lnTo>
              </a:path>
            </a:pathLst>
          </a:custGeom>
          <a:ln w="9528">
            <a:solidFill>
              <a:srgbClr val="AED533"/>
            </a:solidFill>
          </a:ln>
        </p:spPr>
        <p:txBody>
          <a:bodyPr wrap="square" lIns="0" tIns="0" rIns="0" bIns="0" rtlCol="0"/>
          <a:lstStyle/>
          <a:p>
            <a:endParaRPr dirty="0"/>
          </a:p>
        </p:txBody>
      </p:sp>
      <p:pic>
        <p:nvPicPr>
          <p:cNvPr id="24" name="object 2">
            <a:extLst>
              <a:ext uri="{FF2B5EF4-FFF2-40B4-BE49-F238E27FC236}">
                <a16:creationId xmlns:a16="http://schemas.microsoft.com/office/drawing/2014/main" id="{2F526033-9EF0-4F19-BF7F-FC11CABF75E9}"/>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7131569" y="1028701"/>
            <a:ext cx="276224" cy="276224"/>
          </a:xfrm>
          <a:prstGeom prst="rect">
            <a:avLst/>
          </a:prstGeom>
        </p:spPr>
      </p:pic>
      <p:pic>
        <p:nvPicPr>
          <p:cNvPr id="25" name="object 3">
            <a:extLst>
              <a:ext uri="{FF2B5EF4-FFF2-40B4-BE49-F238E27FC236}">
                <a16:creationId xmlns:a16="http://schemas.microsoft.com/office/drawing/2014/main" id="{99A3268F-FA71-4773-AB21-492B689F29B0}"/>
              </a:ext>
            </a:extLst>
          </p:cNvPr>
          <p:cNvPicPr/>
          <p:nvPr userDrawn="1"/>
        </p:nvPicPr>
        <p:blipFill>
          <a:blip r:embed="rId7" cstate="screen">
            <a:extLst>
              <a:ext uri="{28A0092B-C50C-407E-A947-70E740481C1C}">
                <a14:useLocalDpi xmlns:a14="http://schemas.microsoft.com/office/drawing/2010/main"/>
              </a:ext>
            </a:extLst>
          </a:blip>
          <a:stretch>
            <a:fillRect/>
          </a:stretch>
        </p:blipFill>
        <p:spPr>
          <a:xfrm>
            <a:off x="880560" y="1117481"/>
            <a:ext cx="388731" cy="123825"/>
          </a:xfrm>
          <a:prstGeom prst="rect">
            <a:avLst/>
          </a:prstGeom>
        </p:spPr>
      </p:pic>
      <p:pic>
        <p:nvPicPr>
          <p:cNvPr id="26" name="object 4">
            <a:extLst>
              <a:ext uri="{FF2B5EF4-FFF2-40B4-BE49-F238E27FC236}">
                <a16:creationId xmlns:a16="http://schemas.microsoft.com/office/drawing/2014/main" id="{88ECF8A8-C411-4090-98E1-07705AA71495}"/>
              </a:ext>
            </a:extLst>
          </p:cNvPr>
          <p:cNvPicPr/>
          <p:nvPr userDrawn="1"/>
        </p:nvPicPr>
        <p:blipFill>
          <a:blip r:embed="rId8" cstate="screen">
            <a:extLst>
              <a:ext uri="{28A0092B-C50C-407E-A947-70E740481C1C}">
                <a14:useLocalDpi xmlns:a14="http://schemas.microsoft.com/office/drawing/2010/main"/>
              </a:ext>
            </a:extLst>
          </a:blip>
          <a:stretch>
            <a:fillRect/>
          </a:stretch>
        </p:blipFill>
        <p:spPr>
          <a:xfrm>
            <a:off x="16936029" y="9135565"/>
            <a:ext cx="388731" cy="123825"/>
          </a:xfrm>
          <a:prstGeom prst="rect">
            <a:avLst/>
          </a:prstGeom>
        </p:spPr>
      </p:pic>
      <p:pic>
        <p:nvPicPr>
          <p:cNvPr id="27" name="Imagen 26">
            <a:extLst>
              <a:ext uri="{FF2B5EF4-FFF2-40B4-BE49-F238E27FC236}">
                <a16:creationId xmlns:a16="http://schemas.microsoft.com/office/drawing/2014/main" id="{B92E44CC-315E-4A05-944E-DF889162E08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295400" y="324000"/>
            <a:ext cx="1596494" cy="749022"/>
          </a:xfrm>
          <a:prstGeom prst="rect">
            <a:avLst/>
          </a:prstGeom>
        </p:spPr>
      </p:pic>
      <p:sp>
        <p:nvSpPr>
          <p:cNvPr id="2" name="CuadroTexto 1">
            <a:extLst>
              <a:ext uri="{FF2B5EF4-FFF2-40B4-BE49-F238E27FC236}">
                <a16:creationId xmlns:a16="http://schemas.microsoft.com/office/drawing/2014/main" id="{C46665AE-5A6B-B310-A184-372DA3EC2F4F}"/>
              </a:ext>
            </a:extLst>
          </p:cNvPr>
          <p:cNvSpPr txBox="1"/>
          <p:nvPr userDrawn="1"/>
        </p:nvSpPr>
        <p:spPr>
          <a:xfrm>
            <a:off x="16565968" y="8575280"/>
            <a:ext cx="670735"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3" name="CuadroTexto 27">
            <a:extLst>
              <a:ext uri="{FF2B5EF4-FFF2-40B4-BE49-F238E27FC236}">
                <a16:creationId xmlns:a16="http://schemas.microsoft.com/office/drawing/2014/main" id="{C483B013-B135-DB4A-C332-946779AAC3C0}"/>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4" name="Grafik 3" descr="Ein Bild, das Symbol, Schrift, Grafiken, Logo enthält.&#10;&#10;Automatisch generierte Beschreibung">
            <a:extLst>
              <a:ext uri="{FF2B5EF4-FFF2-40B4-BE49-F238E27FC236}">
                <a16:creationId xmlns:a16="http://schemas.microsoft.com/office/drawing/2014/main" id="{B04AEB54-91A9-30EA-9C0D-6097CBAC372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5" name="Grafik 4" descr="Ein Bild, das Text, Schrift, Electric Blue (Farbe), Screenshot enthält.&#10;&#10;Automatisch generierte Beschreibung">
            <a:extLst>
              <a:ext uri="{FF2B5EF4-FFF2-40B4-BE49-F238E27FC236}">
                <a16:creationId xmlns:a16="http://schemas.microsoft.com/office/drawing/2014/main" id="{78A6E694-F771-423A-531B-89708377174E}"/>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BE8EA5C8-1E21-4F5D-B6B4-C560FBF4B43D}"/>
              </a:ext>
            </a:extLst>
          </p:cNvPr>
          <p:cNvSpPr/>
          <p:nvPr userDrawn="1"/>
        </p:nvSpPr>
        <p:spPr>
          <a:xfrm>
            <a:off x="1542056" y="1245596"/>
            <a:ext cx="14968219" cy="0"/>
          </a:xfrm>
          <a:custGeom>
            <a:avLst/>
            <a:gdLst/>
            <a:ahLst/>
            <a:cxnLst/>
            <a:rect l="l" t="t" r="r" b="b"/>
            <a:pathLst>
              <a:path w="14968219">
                <a:moveTo>
                  <a:pt x="0" y="0"/>
                </a:moveTo>
                <a:lnTo>
                  <a:pt x="14967781" y="0"/>
                </a:lnTo>
              </a:path>
            </a:pathLst>
          </a:custGeom>
          <a:ln w="37085">
            <a:solidFill>
              <a:srgbClr val="AED533"/>
            </a:solidFill>
          </a:ln>
        </p:spPr>
        <p:txBody>
          <a:bodyPr wrap="square" lIns="0" tIns="0" rIns="0" bIns="0" rtlCol="0"/>
          <a:lstStyle/>
          <a:p>
            <a:endParaRPr dirty="0"/>
          </a:p>
        </p:txBody>
      </p:sp>
      <p:sp>
        <p:nvSpPr>
          <p:cNvPr id="8" name="object 3">
            <a:extLst>
              <a:ext uri="{FF2B5EF4-FFF2-40B4-BE49-F238E27FC236}">
                <a16:creationId xmlns:a16="http://schemas.microsoft.com/office/drawing/2014/main" id="{B0F32C39-276F-418A-9B97-B0032C4F5E3C}"/>
              </a:ext>
            </a:extLst>
          </p:cNvPr>
          <p:cNvSpPr/>
          <p:nvPr userDrawn="1"/>
        </p:nvSpPr>
        <p:spPr>
          <a:xfrm>
            <a:off x="1970110" y="9032117"/>
            <a:ext cx="14615794" cy="0"/>
          </a:xfrm>
          <a:custGeom>
            <a:avLst/>
            <a:gdLst/>
            <a:ahLst/>
            <a:cxnLst/>
            <a:rect l="l" t="t" r="r" b="b"/>
            <a:pathLst>
              <a:path w="14615794">
                <a:moveTo>
                  <a:pt x="0" y="0"/>
                </a:moveTo>
                <a:lnTo>
                  <a:pt x="14615238" y="0"/>
                </a:lnTo>
              </a:path>
            </a:pathLst>
          </a:custGeom>
          <a:ln w="37085">
            <a:solidFill>
              <a:srgbClr val="AED533"/>
            </a:solidFill>
          </a:ln>
        </p:spPr>
        <p:txBody>
          <a:bodyPr wrap="square" lIns="0" tIns="0" rIns="0" bIns="0" rtlCol="0"/>
          <a:lstStyle/>
          <a:p>
            <a:endParaRPr dirty="0"/>
          </a:p>
        </p:txBody>
      </p:sp>
      <p:sp>
        <p:nvSpPr>
          <p:cNvPr id="9" name="object 4">
            <a:extLst>
              <a:ext uri="{FF2B5EF4-FFF2-40B4-BE49-F238E27FC236}">
                <a16:creationId xmlns:a16="http://schemas.microsoft.com/office/drawing/2014/main" id="{06BED2AD-DC11-4D3D-A57D-BCFCD0E2A7F8}"/>
              </a:ext>
            </a:extLst>
          </p:cNvPr>
          <p:cNvSpPr/>
          <p:nvPr userDrawn="1"/>
        </p:nvSpPr>
        <p:spPr>
          <a:xfrm>
            <a:off x="1274106" y="1627368"/>
            <a:ext cx="0" cy="6497320"/>
          </a:xfrm>
          <a:custGeom>
            <a:avLst/>
            <a:gdLst/>
            <a:ahLst/>
            <a:cxnLst/>
            <a:rect l="l" t="t" r="r" b="b"/>
            <a:pathLst>
              <a:path h="6497320">
                <a:moveTo>
                  <a:pt x="0" y="0"/>
                </a:moveTo>
                <a:lnTo>
                  <a:pt x="0" y="6497271"/>
                </a:lnTo>
              </a:path>
            </a:pathLst>
          </a:custGeom>
          <a:ln w="37085">
            <a:solidFill>
              <a:srgbClr val="4D94B6"/>
            </a:solidFill>
          </a:ln>
        </p:spPr>
        <p:txBody>
          <a:bodyPr wrap="square" lIns="0" tIns="0" rIns="0" bIns="0" rtlCol="0"/>
          <a:lstStyle/>
          <a:p>
            <a:endParaRPr dirty="0"/>
          </a:p>
        </p:txBody>
      </p:sp>
      <p:sp>
        <p:nvSpPr>
          <p:cNvPr id="10" name="object 5">
            <a:extLst>
              <a:ext uri="{FF2B5EF4-FFF2-40B4-BE49-F238E27FC236}">
                <a16:creationId xmlns:a16="http://schemas.microsoft.com/office/drawing/2014/main" id="{5EF2BBB4-B24D-414B-A13E-198014080CB7}"/>
              </a:ext>
            </a:extLst>
          </p:cNvPr>
          <p:cNvSpPr/>
          <p:nvPr userDrawn="1"/>
        </p:nvSpPr>
        <p:spPr>
          <a:xfrm>
            <a:off x="17073948" y="1809750"/>
            <a:ext cx="0" cy="6832600"/>
          </a:xfrm>
          <a:custGeom>
            <a:avLst/>
            <a:gdLst/>
            <a:ahLst/>
            <a:cxnLst/>
            <a:rect l="l" t="t" r="r" b="b"/>
            <a:pathLst>
              <a:path h="6832600">
                <a:moveTo>
                  <a:pt x="0" y="0"/>
                </a:moveTo>
                <a:lnTo>
                  <a:pt x="0" y="6832555"/>
                </a:lnTo>
              </a:path>
            </a:pathLst>
          </a:custGeom>
          <a:ln w="37085">
            <a:solidFill>
              <a:srgbClr val="AED533"/>
            </a:solidFill>
          </a:ln>
        </p:spPr>
        <p:txBody>
          <a:bodyPr wrap="square" lIns="0" tIns="0" rIns="0" bIns="0" rtlCol="0"/>
          <a:lstStyle/>
          <a:p>
            <a:endParaRPr dirty="0"/>
          </a:p>
        </p:txBody>
      </p:sp>
      <p:pic>
        <p:nvPicPr>
          <p:cNvPr id="11" name="object 6">
            <a:extLst>
              <a:ext uri="{FF2B5EF4-FFF2-40B4-BE49-F238E27FC236}">
                <a16:creationId xmlns:a16="http://schemas.microsoft.com/office/drawing/2014/main" id="{76CD63D4-EE58-4D93-AA5C-3B3B3AB4E24E}"/>
              </a:ext>
            </a:extLst>
          </p:cNvPr>
          <p:cNvPicPr/>
          <p:nvPr userDrawn="1"/>
        </p:nvPicPr>
        <p:blipFill>
          <a:blip r:embed="rId3" cstate="screen">
            <a:extLst>
              <a:ext uri="{28A0092B-C50C-407E-A947-70E740481C1C}">
                <a14:useLocalDpi xmlns:a14="http://schemas.microsoft.com/office/drawing/2010/main"/>
              </a:ext>
            </a:extLst>
          </a:blip>
          <a:stretch>
            <a:fillRect/>
          </a:stretch>
        </p:blipFill>
        <p:spPr>
          <a:xfrm>
            <a:off x="16512506" y="8916083"/>
            <a:ext cx="720646" cy="228599"/>
          </a:xfrm>
          <a:prstGeom prst="rect">
            <a:avLst/>
          </a:prstGeom>
        </p:spPr>
      </p:pic>
      <p:pic>
        <p:nvPicPr>
          <p:cNvPr id="12" name="object 7">
            <a:extLst>
              <a:ext uri="{FF2B5EF4-FFF2-40B4-BE49-F238E27FC236}">
                <a16:creationId xmlns:a16="http://schemas.microsoft.com/office/drawing/2014/main" id="{89B1340D-3E00-4BD7-961B-E87C3E8DE389}"/>
              </a:ext>
            </a:extLst>
          </p:cNvPr>
          <p:cNvPicPr/>
          <p:nvPr userDrawn="1"/>
        </p:nvPicPr>
        <p:blipFill>
          <a:blip r:embed="rId4" cstate="screen">
            <a:extLst>
              <a:ext uri="{28A0092B-C50C-407E-A947-70E740481C1C}">
                <a14:useLocalDpi xmlns:a14="http://schemas.microsoft.com/office/drawing/2010/main"/>
              </a:ext>
            </a:extLst>
          </a:blip>
          <a:stretch>
            <a:fillRect/>
          </a:stretch>
        </p:blipFill>
        <p:spPr>
          <a:xfrm>
            <a:off x="16509838" y="723900"/>
            <a:ext cx="1085850" cy="1085850"/>
          </a:xfrm>
          <a:prstGeom prst="rect">
            <a:avLst/>
          </a:prstGeom>
        </p:spPr>
      </p:pic>
      <p:pic>
        <p:nvPicPr>
          <p:cNvPr id="13" name="object 8">
            <a:extLst>
              <a:ext uri="{FF2B5EF4-FFF2-40B4-BE49-F238E27FC236}">
                <a16:creationId xmlns:a16="http://schemas.microsoft.com/office/drawing/2014/main" id="{88424E79-4007-4876-9AF9-3C745F6F8540}"/>
              </a:ext>
            </a:extLst>
          </p:cNvPr>
          <p:cNvPicPr/>
          <p:nvPr userDrawn="1"/>
        </p:nvPicPr>
        <p:blipFill>
          <a:blip r:embed="rId5" cstate="screen">
            <a:extLst>
              <a:ext uri="{28A0092B-C50C-407E-A947-70E740481C1C}">
                <a14:useLocalDpi xmlns:a14="http://schemas.microsoft.com/office/drawing/2010/main"/>
              </a:ext>
            </a:extLst>
          </a:blip>
          <a:stretch>
            <a:fillRect/>
          </a:stretch>
        </p:blipFill>
        <p:spPr>
          <a:xfrm>
            <a:off x="693760" y="8124640"/>
            <a:ext cx="1276349" cy="1276349"/>
          </a:xfrm>
          <a:prstGeom prst="rect">
            <a:avLst/>
          </a:prstGeom>
        </p:spPr>
      </p:pic>
      <p:pic>
        <p:nvPicPr>
          <p:cNvPr id="14" name="object 9">
            <a:extLst>
              <a:ext uri="{FF2B5EF4-FFF2-40B4-BE49-F238E27FC236}">
                <a16:creationId xmlns:a16="http://schemas.microsoft.com/office/drawing/2014/main" id="{C8C4DC60-0388-4CA8-B62A-385C8A0B32B4}"/>
              </a:ext>
            </a:extLst>
          </p:cNvPr>
          <p:cNvPicPr/>
          <p:nvPr userDrawn="1"/>
        </p:nvPicPr>
        <p:blipFill>
          <a:blip r:embed="rId6" cstate="screen">
            <a:extLst>
              <a:ext uri="{28A0092B-C50C-407E-A947-70E740481C1C}">
                <a14:useLocalDpi xmlns:a14="http://schemas.microsoft.com/office/drawing/2010/main"/>
              </a:ext>
            </a:extLst>
          </a:blip>
          <a:stretch>
            <a:fillRect/>
          </a:stretch>
        </p:blipFill>
        <p:spPr>
          <a:xfrm>
            <a:off x="1162547" y="1151436"/>
            <a:ext cx="720646" cy="228599"/>
          </a:xfrm>
          <a:prstGeom prst="rect">
            <a:avLst/>
          </a:prstGeom>
        </p:spPr>
      </p:pic>
      <p:sp>
        <p:nvSpPr>
          <p:cNvPr id="6" name="CuadroTexto 5">
            <a:extLst>
              <a:ext uri="{FF2B5EF4-FFF2-40B4-BE49-F238E27FC236}">
                <a16:creationId xmlns:a16="http://schemas.microsoft.com/office/drawing/2014/main" id="{1162DEE2-DFCE-52E5-F268-D78DDE0CDA74}"/>
              </a:ext>
            </a:extLst>
          </p:cNvPr>
          <p:cNvSpPr txBox="1"/>
          <p:nvPr userDrawn="1"/>
        </p:nvSpPr>
        <p:spPr>
          <a:xfrm>
            <a:off x="16403212" y="8451621"/>
            <a:ext cx="676800" cy="369332"/>
          </a:xfrm>
          <a:prstGeom prst="rect">
            <a:avLst/>
          </a:prstGeom>
          <a:noFill/>
        </p:spPr>
        <p:txBody>
          <a:bodyPr wrap="square" rtlCol="0">
            <a:spAutoFit/>
          </a:bodyPr>
          <a:lstStyle/>
          <a:p>
            <a:fld id="{64CCA171-8D0F-4B05-9E2F-F99DC67072F7}" type="slidenum">
              <a:rPr lang="es-ES" smtClean="0"/>
              <a:t>‹Nr.›</a:t>
            </a:fld>
            <a:endParaRPr lang="es-ES" dirty="0"/>
          </a:p>
        </p:txBody>
      </p:sp>
      <p:sp>
        <p:nvSpPr>
          <p:cNvPr id="15" name="CuadroTexto 27">
            <a:extLst>
              <a:ext uri="{FF2B5EF4-FFF2-40B4-BE49-F238E27FC236}">
                <a16:creationId xmlns:a16="http://schemas.microsoft.com/office/drawing/2014/main" id="{4957B6AC-9BCD-B61D-B4E7-B3DB0302F5A1}"/>
              </a:ext>
            </a:extLst>
          </p:cNvPr>
          <p:cNvSpPr txBox="1"/>
          <p:nvPr userDrawn="1"/>
        </p:nvSpPr>
        <p:spPr>
          <a:xfrm>
            <a:off x="4032000" y="9431998"/>
            <a:ext cx="11340000" cy="576000"/>
          </a:xfrm>
          <a:prstGeom prst="rect">
            <a:avLst/>
          </a:prstGeom>
          <a:noFill/>
        </p:spPr>
        <p:txBody>
          <a:bodyPr wrap="square" rtlCol="0" anchor="ctr">
            <a:spAutoFit/>
          </a:bodyPr>
          <a:lstStyle/>
          <a:p>
            <a:pPr algn="l"/>
            <a:r>
              <a:rPr lang="en-US" sz="1100" b="0" i="0" u="none" strike="noStrike" dirty="0">
                <a:solidFill>
                  <a:srgbClr val="000000"/>
                </a:solidFill>
                <a:effectLst/>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s-ES" sz="1100" dirty="0">
              <a:latin typeface="+mn-lt"/>
            </a:endParaRPr>
          </a:p>
        </p:txBody>
      </p:sp>
      <p:pic>
        <p:nvPicPr>
          <p:cNvPr id="16" name="Grafik 15" descr="Ein Bild, das Symbol, Schrift, Grafiken, Logo enthält.&#10;&#10;Automatisch generierte Beschreibung">
            <a:extLst>
              <a:ext uri="{FF2B5EF4-FFF2-40B4-BE49-F238E27FC236}">
                <a16:creationId xmlns:a16="http://schemas.microsoft.com/office/drawing/2014/main" id="{CC534C60-A6D3-E6B7-CC83-6CD924787C5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1600" y="9431998"/>
            <a:ext cx="1646297" cy="576000"/>
          </a:xfrm>
          <a:prstGeom prst="rect">
            <a:avLst/>
          </a:prstGeom>
        </p:spPr>
      </p:pic>
      <p:pic>
        <p:nvPicPr>
          <p:cNvPr id="17" name="Grafik 16" descr="Ein Bild, das Text, Schrift, Electric Blue (Farbe), Screenshot enthält.&#10;&#10;Automatisch generierte Beschreibung">
            <a:extLst>
              <a:ext uri="{FF2B5EF4-FFF2-40B4-BE49-F238E27FC236}">
                <a16:creationId xmlns:a16="http://schemas.microsoft.com/office/drawing/2014/main" id="{14429D42-B9EC-98C8-B4B7-74A44C247F6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2000" y="9432000"/>
            <a:ext cx="3200400" cy="671428"/>
          </a:xfrm>
          <a:prstGeom prst="rect">
            <a:avLst/>
          </a:prstGeom>
        </p:spPr>
      </p:pic>
    </p:spTree>
    <p:extLst>
      <p:ext uri="{BB962C8B-B14F-4D97-AF65-F5344CB8AC3E}">
        <p14:creationId xmlns:p14="http://schemas.microsoft.com/office/powerpoint/2010/main" val="400473340"/>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hyperlink" Target="https://www.mbamanagementmodels.com/mckinseys-7-s-framework/"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7.png"/><Relationship Id="rId2"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23.png"/><Relationship Id="rId4" Type="http://schemas.openxmlformats.org/officeDocument/2006/relationships/diagramQuickStyle" Target="../diagrams/quickStyle1.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1571DCB-ECCD-5255-9CF8-39737E5FD9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059C829C-41D6-1410-D4AD-4579EC19C654}"/>
              </a:ext>
            </a:extLst>
          </p:cNvPr>
          <p:cNvSpPr txBox="1"/>
          <p:nvPr/>
        </p:nvSpPr>
        <p:spPr>
          <a:xfrm>
            <a:off x="3420000" y="6696000"/>
            <a:ext cx="11448000" cy="1800000"/>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Far sì che le cose accadano 2:  </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3600" b="1" spc="-114" dirty="0">
                <a:solidFill>
                  <a:srgbClr val="4D94B7"/>
                </a:solidFill>
                <a:latin typeface="Helvetica Neue" panose="020B0604020202020204"/>
                <a:ea typeface="Microsoft Sans Serif" panose="020B0604020202020204" pitchFamily="34" charset="0"/>
                <a:cs typeface="Microsoft Sans Serif" panose="020B0604020202020204" pitchFamily="34" charset="0"/>
              </a:rPr>
              <a:t>Atteggiamento intraprendente, gestione dei conflitti e dei cambiamenti all’interno delle PMI</a:t>
            </a:r>
            <a:endParaRPr kumimoji="0" lang="it-IT" sz="3600" b="1" i="0" u="none" strike="noStrike" kern="1200" cap="none" spc="0" normalizeH="0" baseline="0" dirty="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8C8C2EF2-9C0D-41B2-79FF-9F829C18D350}"/>
              </a:ext>
            </a:extLst>
          </p:cNvPr>
          <p:cNvSpPr txBox="1"/>
          <p:nvPr/>
        </p:nvSpPr>
        <p:spPr>
          <a:xfrm>
            <a:off x="5900400" y="5630400"/>
            <a:ext cx="6483600" cy="471600"/>
          </a:xfrm>
          <a:prstGeom prst="rect">
            <a:avLst/>
          </a:prstGeom>
          <a:noFill/>
        </p:spPr>
        <p:txBody>
          <a:bodyPr wrap="square">
            <a:noAutofit/>
          </a:bodyPr>
          <a:lstStyle/>
          <a:p>
            <a:pPr algn="ctr"/>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1467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it-IT" sz="2400" i="1" u="sng" dirty="0">
                <a:latin typeface="Helvetica Neue" panose="020B0604020202020204"/>
                <a:ea typeface="Microsoft Sans Serif" panose="020B0604020202020204" pitchFamily="34" charset="0"/>
                <a:cs typeface="Microsoft Sans Serif" panose="020B0604020202020204" pitchFamily="34" charset="0"/>
              </a:rPr>
              <a:t>Soddisfazione </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600000"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algn="ctr"/>
            <a:endParaRPr lang="it-IT" sz="2400" dirty="0">
              <a:latin typeface="Helvetica Neue" panose="020B0604020202020204"/>
            </a:endParaRPr>
          </a:p>
          <a:p>
            <a:pPr algn="ctr"/>
            <a:r>
              <a:rPr lang="it-IT" sz="2400" dirty="0">
                <a:latin typeface="Helvetica Neue" panose="020B0604020202020204"/>
              </a:rPr>
              <a:t>Più il dipendente </a:t>
            </a:r>
            <a:r>
              <a:rPr lang="it-IT" sz="2400" b="1" dirty="0">
                <a:latin typeface="Helvetica Neue" panose="020B0604020202020204"/>
              </a:rPr>
              <a:t>è soddisfatto</a:t>
            </a:r>
            <a:r>
              <a:rPr lang="it-IT" sz="2400" dirty="0">
                <a:latin typeface="Helvetica Neue" panose="020B0604020202020204"/>
              </a:rPr>
              <a:t>, più influenza le azioni imprenditoriali e, in ultima analisi, il comportamento imprenditoriale</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BB0EAEC9-2DA6-5CBB-EBE9-C84DA1F3580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3AADE2E7-BEB3-B410-F20E-A3CA1BBA0A2B}"/>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9" name="CuadroTexto 2">
            <a:extLst>
              <a:ext uri="{FF2B5EF4-FFF2-40B4-BE49-F238E27FC236}">
                <a16:creationId xmlns:a16="http://schemas.microsoft.com/office/drawing/2014/main" id="{F79176F2-1EF1-04B0-FFEC-AD3C6442C8B3}"/>
              </a:ext>
            </a:extLst>
          </p:cNvPr>
          <p:cNvSpPr txBox="1"/>
          <p:nvPr/>
        </p:nvSpPr>
        <p:spPr>
          <a:xfrm>
            <a:off x="1295400" y="2304000"/>
            <a:ext cx="15840000" cy="523220"/>
          </a:xfrm>
          <a:prstGeom prst="rect">
            <a:avLst/>
          </a:prstGeom>
          <a:noFill/>
        </p:spPr>
        <p:txBody>
          <a:bodyPr wrap="square" rtlCol="0">
            <a:noAutofit/>
          </a:bodyPr>
          <a:lstStyle/>
          <a:p>
            <a:pPr marL="628650" indent="-628650"/>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I 4 principi dell'atteggiamento intraprendente</a:t>
            </a:r>
          </a:p>
        </p:txBody>
      </p:sp>
      <p:sp>
        <p:nvSpPr>
          <p:cNvPr id="10" name="Textfeld 9">
            <a:extLst>
              <a:ext uri="{FF2B5EF4-FFF2-40B4-BE49-F238E27FC236}">
                <a16:creationId xmlns:a16="http://schemas.microsoft.com/office/drawing/2014/main" id="{F2EC3E51-6524-9839-2ADD-1EED1EA80DEC}"/>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704A0970-1C43-AB2D-7E5B-71CEF5FA305A}"/>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La soddisfazione sul lavoro è considerata un elemento importante perché nel contesto dell'</a:t>
            </a:r>
            <a:r>
              <a:rPr lang="it-IT" sz="24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400" dirty="0">
                <a:latin typeface="Helvetica Neue" panose="020B0604020202020204"/>
                <a:ea typeface="Microsoft Sans Serif" panose="020B0604020202020204" pitchFamily="34" charset="0"/>
                <a:cs typeface="Microsoft Sans Serif" panose="020B0604020202020204" pitchFamily="34" charset="0"/>
              </a:rPr>
              <a:t> ha un impatto positivo sulla sostenibilità e sulla crescita dell'azienda.</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Le esperienze lavorative accumulate dei dipendenti sono una componente di soddisfazione. </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La sensazione di soddisfazione può essere accresciuta e influenzata positivamente dalla concessione di un'azione autonoma ai dipendenti. </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Rafforzando il rapporto con l'organizzazione e delegando la proprietà, il management può promuovere la soddisfazione in azienda attraverso ricompense e compensi.</a:t>
            </a:r>
          </a:p>
        </p:txBody>
      </p:sp>
    </p:spTree>
    <p:extLst>
      <p:ext uri="{BB962C8B-B14F-4D97-AF65-F5344CB8AC3E}">
        <p14:creationId xmlns:p14="http://schemas.microsoft.com/office/powerpoint/2010/main" val="179333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it-IT" sz="2400" i="1" u="sng" dirty="0">
                <a:latin typeface="Helvetica Neue" panose="020B0604020202020204"/>
                <a:ea typeface="Microsoft Sans Serif" panose="020B0604020202020204" pitchFamily="34" charset="0"/>
                <a:cs typeface="Microsoft Sans Serif" panose="020B0604020202020204" pitchFamily="34" charset="0"/>
              </a:rPr>
              <a:t>Motivazione</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3500000" y="1548000"/>
            <a:ext cx="3517557"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marL="0" marR="0" lvl="0" indent="0" algn="ctr" rtl="0">
              <a:spcBef>
                <a:spcPts val="0"/>
              </a:spcBef>
              <a:spcAft>
                <a:spcPts val="0"/>
              </a:spcAft>
              <a:buNone/>
            </a:pPr>
            <a:endPar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endParaRPr>
          </a:p>
          <a:p>
            <a:pPr algn="ctr"/>
            <a:r>
              <a:rPr lang="it-IT" sz="2400" dirty="0">
                <a:latin typeface="Helvetica Neue" panose="020B0604020202020204"/>
              </a:rPr>
              <a:t> Più il dipendente </a:t>
            </a:r>
            <a:r>
              <a:rPr lang="it-IT" sz="2400" b="1" dirty="0">
                <a:latin typeface="Helvetica Neue" panose="020B0604020202020204"/>
              </a:rPr>
              <a:t>è motivato</a:t>
            </a:r>
            <a:r>
              <a:rPr lang="it-IT" sz="2400" dirty="0">
                <a:latin typeface="Helvetica Neue" panose="020B0604020202020204"/>
              </a:rPr>
              <a:t>, più influenza le azioni imprenditoriali e, in ultima analisi, il comportamento imprenditoriale</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E5F86C92-DB65-A6A7-9981-129EA93BBE73}"/>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6071C83-650E-9381-1BE8-0276CFD6F7A0}"/>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9" name="CuadroTexto 2">
            <a:extLst>
              <a:ext uri="{FF2B5EF4-FFF2-40B4-BE49-F238E27FC236}">
                <a16:creationId xmlns:a16="http://schemas.microsoft.com/office/drawing/2014/main" id="{F28FA3ED-03EE-0781-953E-DED52145B992}"/>
              </a:ext>
            </a:extLst>
          </p:cNvPr>
          <p:cNvSpPr txBox="1"/>
          <p:nvPr/>
        </p:nvSpPr>
        <p:spPr>
          <a:xfrm>
            <a:off x="1295400" y="2304000"/>
            <a:ext cx="15840000" cy="523220"/>
          </a:xfrm>
          <a:prstGeom prst="rect">
            <a:avLst/>
          </a:prstGeom>
          <a:noFill/>
        </p:spPr>
        <p:txBody>
          <a:bodyPr wrap="square" rtlCol="0">
            <a:noAutofit/>
          </a:bodyPr>
          <a:lstStyle/>
          <a:p>
            <a:pPr marL="628650" indent="-628650"/>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I 4 principi dell'atteggiamento intraprendente</a:t>
            </a:r>
          </a:p>
        </p:txBody>
      </p:sp>
      <p:sp>
        <p:nvSpPr>
          <p:cNvPr id="10" name="Textfeld 9">
            <a:extLst>
              <a:ext uri="{FF2B5EF4-FFF2-40B4-BE49-F238E27FC236}">
                <a16:creationId xmlns:a16="http://schemas.microsoft.com/office/drawing/2014/main" id="{1122F8D6-5D21-D28F-C5DA-8BB4CB2B5943}"/>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3" name="Textfeld 12">
            <a:extLst>
              <a:ext uri="{FF2B5EF4-FFF2-40B4-BE49-F238E27FC236}">
                <a16:creationId xmlns:a16="http://schemas.microsoft.com/office/drawing/2014/main" id="{9875E21C-B249-0BB8-6C70-7958BBA7FB24}"/>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Le ricompense hanno un impatto non solo sulla soddisfazione, ma anche sulla motivazione dei dipendenti ad agire come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a:t>
            </a:r>
            <a:r>
              <a:rPr lang="it-IT" sz="2300" dirty="0">
                <a:latin typeface="Helvetica Neue" panose="020B0604020202020204"/>
                <a:ea typeface="Microsoft Sans Serif" panose="020B0604020202020204" pitchFamily="34" charset="0"/>
                <a:cs typeface="Microsoft Sans Serif" panose="020B0604020202020204" pitchFamily="34" charset="0"/>
              </a:rPr>
              <a:t>. </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La consapevolezza ha un impatto diretto sul tempo e sulle energie spese per le iniziative. </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I sistemi di ricompensa dovrebbero essere integrati nelle aziende, in quanto ciò può migliorare la qualità del lavoro e aumentare gli sforzi e la motivazione. Ciò porta a una maggiore innovazione, assunzione di rischi e, in ultima analisi,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3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Gli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a:t>
            </a:r>
            <a:r>
              <a:rPr lang="it-IT" sz="2300" dirty="0">
                <a:latin typeface="Helvetica Neue" panose="020B0604020202020204"/>
                <a:ea typeface="Microsoft Sans Serif" panose="020B0604020202020204" pitchFamily="34" charset="0"/>
                <a:cs typeface="Microsoft Sans Serif" panose="020B0604020202020204" pitchFamily="34" charset="0"/>
              </a:rPr>
              <a:t> sono anche motivati dalle sfide che hanno imparato. I dipendenti imprenditoriali sperimentano la motivazione da leggi orientate al mercato o dal desiderio di creare valore aggiunto dalle opportunità.</a:t>
            </a:r>
          </a:p>
        </p:txBody>
      </p:sp>
    </p:spTree>
    <p:extLst>
      <p:ext uri="{BB962C8B-B14F-4D97-AF65-F5344CB8AC3E}">
        <p14:creationId xmlns:p14="http://schemas.microsoft.com/office/powerpoint/2010/main" val="390579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it-IT" sz="2400" i="1" u="sng" dirty="0">
                <a:latin typeface="Helvetica Neue" panose="020B0604020202020204"/>
                <a:ea typeface="Microsoft Sans Serif" panose="020B0604020202020204" pitchFamily="34" charset="0"/>
                <a:cs typeface="Microsoft Sans Serif" panose="020B0604020202020204" pitchFamily="34" charset="0"/>
              </a:rPr>
              <a:t>Intenzione</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156000" y="1548000"/>
            <a:ext cx="1923205" cy="1800000"/>
          </a:xfrm>
          <a:prstGeom prst="rect">
            <a:avLst/>
          </a:prstGeom>
        </p:spPr>
      </p:pic>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algn="ctr"/>
            <a:endParaRPr lang="it-IT" sz="2400" dirty="0">
              <a:latin typeface="Helvetica Neue" panose="020B0604020202020204"/>
            </a:endParaRPr>
          </a:p>
          <a:p>
            <a:pPr algn="ctr"/>
            <a:r>
              <a:rPr lang="it-IT" sz="2100" b="1" dirty="0">
                <a:latin typeface="Helvetica Neue" panose="020B0604020202020204"/>
              </a:rPr>
              <a:t>L'intenzione </a:t>
            </a:r>
            <a:r>
              <a:rPr lang="it-IT" sz="2100" dirty="0">
                <a:latin typeface="Helvetica Neue" panose="020B0604020202020204"/>
              </a:rPr>
              <a:t>di un dipendente è un forte indicatore per i comportamenti. Con la definizione di obiettivi gli </a:t>
            </a:r>
            <a:r>
              <a:rPr lang="it-IT" sz="2100" dirty="0" err="1">
                <a:latin typeface="Helvetica Neue" panose="020B0604020202020204"/>
              </a:rPr>
              <a:t>intrapreneurs</a:t>
            </a:r>
            <a:r>
              <a:rPr lang="it-IT" sz="2100" dirty="0">
                <a:latin typeface="Helvetica Neue" panose="020B0604020202020204"/>
              </a:rPr>
              <a:t> possono guidare la comunicazione e l'engagement</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0E0E8332-67F2-18F5-57CA-B76C2D98E1A2}"/>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47E231FA-1D53-4A0B-DE5D-42BDE31EE062}"/>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9" name="CuadroTexto 2">
            <a:extLst>
              <a:ext uri="{FF2B5EF4-FFF2-40B4-BE49-F238E27FC236}">
                <a16:creationId xmlns:a16="http://schemas.microsoft.com/office/drawing/2014/main" id="{CAEAB20D-E5A8-B060-2BA7-C142D6BA1322}"/>
              </a:ext>
            </a:extLst>
          </p:cNvPr>
          <p:cNvSpPr txBox="1"/>
          <p:nvPr/>
        </p:nvSpPr>
        <p:spPr>
          <a:xfrm>
            <a:off x="1295400" y="2304000"/>
            <a:ext cx="15840000" cy="523220"/>
          </a:xfrm>
          <a:prstGeom prst="rect">
            <a:avLst/>
          </a:prstGeom>
          <a:noFill/>
        </p:spPr>
        <p:txBody>
          <a:bodyPr wrap="square" rtlCol="0">
            <a:noAutofit/>
          </a:bodyPr>
          <a:lstStyle/>
          <a:p>
            <a:pPr marL="628650" indent="-628650"/>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I 4 principi dell'atteggiamento intraprendente</a:t>
            </a:r>
          </a:p>
        </p:txBody>
      </p:sp>
      <p:sp>
        <p:nvSpPr>
          <p:cNvPr id="10" name="Textfeld 9">
            <a:extLst>
              <a:ext uri="{FF2B5EF4-FFF2-40B4-BE49-F238E27FC236}">
                <a16:creationId xmlns:a16="http://schemas.microsoft.com/office/drawing/2014/main" id="{07A6851B-F6DA-D3DE-F81B-F6503848BC3E}"/>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Textfeld 10">
            <a:extLst>
              <a:ext uri="{FF2B5EF4-FFF2-40B4-BE49-F238E27FC236}">
                <a16:creationId xmlns:a16="http://schemas.microsoft.com/office/drawing/2014/main" id="{9B4C1CF7-DC06-9E52-0912-46A8F4404350}"/>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L'intenzione intraprendente si riferisce all'obiettivo di sviluppare un nuovo ramo di business, creare uno spin-off o diversificare la propria organizzazione. </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L'intenzione secondo cui gli individui agiscono è un forte indicatore dei comportamenti che si verificano. </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La misura in cui gli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a:t>
            </a:r>
            <a:r>
              <a:rPr lang="it-IT" sz="2300" dirty="0">
                <a:latin typeface="Helvetica Neue" panose="020B0604020202020204"/>
                <a:ea typeface="Microsoft Sans Serif" panose="020B0604020202020204" pitchFamily="34" charset="0"/>
                <a:cs typeface="Microsoft Sans Serif" panose="020B0604020202020204" pitchFamily="34" charset="0"/>
              </a:rPr>
              <a:t> beneficiano direttamente dello sviluppo di idee innovative non svolge un ruolo significativo. Vivono la loro passione, ma utilizzano le risorse messe a loro disposizione dall'azienda.</a:t>
            </a:r>
          </a:p>
          <a:p>
            <a:pPr marL="542925" indent="-542925">
              <a:spcAft>
                <a:spcPts val="1800"/>
              </a:spcAft>
              <a:buSzPct val="130000"/>
              <a:buBlip>
                <a:blip r:embed="rId4"/>
              </a:buBlip>
            </a:pPr>
            <a:r>
              <a:rPr lang="it-IT" sz="2300" dirty="0">
                <a:latin typeface="Helvetica Neue" panose="020B0604020202020204"/>
                <a:ea typeface="Microsoft Sans Serif" panose="020B0604020202020204" pitchFamily="34" charset="0"/>
                <a:cs typeface="Microsoft Sans Serif" panose="020B0604020202020204" pitchFamily="34" charset="0"/>
              </a:rPr>
              <a:t>Le intenzioni degli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a:t>
            </a:r>
            <a:r>
              <a:rPr lang="it-IT" sz="2300" dirty="0">
                <a:latin typeface="Helvetica Neue" panose="020B0604020202020204"/>
                <a:ea typeface="Microsoft Sans Serif" panose="020B0604020202020204" pitchFamily="34" charset="0"/>
                <a:cs typeface="Microsoft Sans Serif" panose="020B0604020202020204" pitchFamily="34" charset="0"/>
              </a:rPr>
              <a:t> i sono processi coscienti. Con la definizione degli obiettivi, gli </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a:t>
            </a:r>
            <a:r>
              <a:rPr lang="it-IT" sz="2300" dirty="0">
                <a:latin typeface="Helvetica Neue" panose="020B0604020202020204"/>
                <a:ea typeface="Microsoft Sans Serif" panose="020B0604020202020204" pitchFamily="34" charset="0"/>
                <a:cs typeface="Microsoft Sans Serif" panose="020B0604020202020204" pitchFamily="34" charset="0"/>
              </a:rPr>
              <a:t> possono, tra l'altro, guidare la comunicazione e l'impegno delle aziende.</a:t>
            </a:r>
          </a:p>
        </p:txBody>
      </p:sp>
    </p:spTree>
    <p:extLst>
      <p:ext uri="{BB962C8B-B14F-4D97-AF65-F5344CB8AC3E}">
        <p14:creationId xmlns:p14="http://schemas.microsoft.com/office/powerpoint/2010/main" val="119263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panose="020B0604020202020204"/>
                <a:ea typeface="Microsoft Sans Serif" panose="020B0604020202020204" pitchFamily="34" charset="0"/>
                <a:cs typeface="Microsoft Sans Serif" panose="020B0604020202020204" pitchFamily="34" charset="0"/>
              </a:rPr>
              <a:t>Gestione del cambiamento</a:t>
            </a:r>
            <a:endParaRPr kumimoji="0" lang="it-IT" sz="4800" b="1" i="0" u="none" strike="noStrike" kern="1200" cap="none" spc="0"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6000" b="1" spc="-114">
                <a:solidFill>
                  <a:srgbClr val="AED633"/>
                </a:solidFill>
                <a:latin typeface="Helvetica Neue" panose="020B0604020202020204"/>
                <a:ea typeface="Microsoft Sans Serif" panose="020B0604020202020204" pitchFamily="34" charset="0"/>
                <a:cs typeface="Microsoft Sans Serif" panose="020B0604020202020204" pitchFamily="34" charset="0"/>
              </a:rPr>
              <a:t>Unità 2</a:t>
            </a:r>
            <a:endParaRPr kumimoji="0" lang="it-IT" sz="6000" b="1" i="0" u="none" strike="noStrike" kern="1200" cap="none" spc="0"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a:ea typeface="Helvetica Neue"/>
                <a:cs typeface="Helvetica Neue"/>
                <a:sym typeface="Helvetica Neue"/>
              </a:rPr>
              <a:t>2.1 Definizione</a:t>
            </a:r>
          </a:p>
          <a:p>
            <a:pPr marL="628650" marR="0" lvl="0" indent="-628650" algn="l" rtl="0">
              <a:lnSpc>
                <a:spcPct val="15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a:ea typeface="Helvetica Neue"/>
                <a:cs typeface="Helvetica Neue"/>
                <a:sym typeface="Helvetica Neue"/>
              </a:rPr>
              <a:t>2.2 Modelli di gestione del cambiamento </a:t>
            </a:r>
          </a:p>
          <a:p>
            <a:pPr marL="628650" marR="0" lvl="0" indent="-628650" algn="l" rtl="0">
              <a:lnSpc>
                <a:spcPct val="15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a:ea typeface="Helvetica Neue"/>
                <a:cs typeface="Helvetica Neue"/>
                <a:sym typeface="Helvetica Neue"/>
              </a:rPr>
              <a:t>2.3 Attuazione del cambiamento nella tua azienda</a:t>
            </a:r>
          </a:p>
          <a:p>
            <a:pPr marL="0" marR="0" lvl="0" indent="0" algn="l" rtl="0">
              <a:lnSpc>
                <a:spcPct val="150000"/>
              </a:lnSpc>
              <a:spcBef>
                <a:spcPts val="0"/>
              </a:spcBef>
              <a:spcAft>
                <a:spcPts val="0"/>
              </a:spcAft>
              <a:buClr>
                <a:srgbClr val="000000"/>
              </a:buClr>
              <a:buSzPts val="2800"/>
              <a:buFont typeface="Arial"/>
              <a:buNone/>
            </a:pPr>
            <a:endParaRPr lang="it-IT" sz="2800" b="1" i="0" u="none" strike="noStrike" cap="none">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2075279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Definizione</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5400" y="3384000"/>
            <a:ext cx="7391400" cy="1446550"/>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Attuare il cambiamento non è facile soprattutto nelle piccole imprese. Hai un sacco di parti in movimento, per non parlare dei dipendenti che si innervosiscono per eventuali grandi cambiamenti o turni </a:t>
            </a:r>
          </a:p>
        </p:txBody>
      </p:sp>
      <p:pic>
        <p:nvPicPr>
          <p:cNvPr id="6" name="Grafik 5">
            <a:extLst>
              <a:ext uri="{FF2B5EF4-FFF2-40B4-BE49-F238E27FC236}">
                <a16:creationId xmlns:a16="http://schemas.microsoft.com/office/drawing/2014/main" id="{643A6AAB-4981-B519-94E4-8D2ED2B8B4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4612" y="5652612"/>
            <a:ext cx="3785916" cy="252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CuadroTexto 3">
            <a:extLst>
              <a:ext uri="{FF2B5EF4-FFF2-40B4-BE49-F238E27FC236}">
                <a16:creationId xmlns:a16="http://schemas.microsoft.com/office/drawing/2014/main" id="{362F91FA-78D0-0F36-C633-22608FB694FA}"/>
              </a:ext>
            </a:extLst>
          </p:cNvPr>
          <p:cNvSpPr txBox="1"/>
          <p:nvPr/>
        </p:nvSpPr>
        <p:spPr>
          <a:xfrm>
            <a:off x="9601200" y="6224348"/>
            <a:ext cx="7162800" cy="1785104"/>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Gestire il cambiamento è uno di quegli argomenti di cui le persone non parlano molto, ma è estremamente importante, sia che si stia spostando in un nuovo mercato o rivedendo la struttura organizzativa per garantire la salute a lungo termine dell'azienda.</a:t>
            </a:r>
          </a:p>
        </p:txBody>
      </p:sp>
      <p:pic>
        <p:nvPicPr>
          <p:cNvPr id="9" name="Grafik 8">
            <a:extLst>
              <a:ext uri="{FF2B5EF4-FFF2-40B4-BE49-F238E27FC236}">
                <a16:creationId xmlns:a16="http://schemas.microsoft.com/office/drawing/2014/main" id="{27AA17CD-3132-7568-C1CB-D76B27E26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08741" y="2112264"/>
            <a:ext cx="5766865" cy="2520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Textfeld 4">
            <a:extLst>
              <a:ext uri="{FF2B5EF4-FFF2-40B4-BE49-F238E27FC236}">
                <a16:creationId xmlns:a16="http://schemas.microsoft.com/office/drawing/2014/main" id="{54B89E66-F5EE-462A-BA08-1D252DB46FBA}"/>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FF118156-1DDF-894B-FA5A-00A04DE9F4B1}"/>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71861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6493EB48-A0AE-DA01-4C78-45C3DCC24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3987" y="1361301"/>
            <a:ext cx="5905500" cy="7620000"/>
          </a:xfrm>
          <a:prstGeom prst="rect">
            <a:avLst/>
          </a:prstGeom>
        </p:spPr>
      </p:pic>
      <p:sp>
        <p:nvSpPr>
          <p:cNvPr id="16" name="Textfeld 15">
            <a:extLst>
              <a:ext uri="{FF2B5EF4-FFF2-40B4-BE49-F238E27FC236}">
                <a16:creationId xmlns:a16="http://schemas.microsoft.com/office/drawing/2014/main" id="{474552CC-AF4A-63F6-422F-1A83BD289A81}"/>
              </a:ext>
            </a:extLst>
          </p:cNvPr>
          <p:cNvSpPr txBox="1"/>
          <p:nvPr/>
        </p:nvSpPr>
        <p:spPr>
          <a:xfrm>
            <a:off x="9324000" y="8928000"/>
            <a:ext cx="7956000" cy="288000"/>
          </a:xfrm>
          <a:prstGeom prst="rect">
            <a:avLst/>
          </a:prstGeom>
          <a:noFill/>
        </p:spPr>
        <p:txBody>
          <a:bodyPr wrap="square">
            <a:noAutofit/>
          </a:bodyPr>
          <a:lstStyle/>
          <a:p>
            <a:r>
              <a:rPr lang="en-US" sz="1200" dirty="0">
                <a:latin typeface="Helvetica Neue" panose="020B0604020202020204"/>
              </a:rPr>
              <a:t>Picture Source: http://www.picturequotes.com/we-cannot-direct-the-wind-but-we-can-adjust-the-sails-quote-383364</a:t>
            </a:r>
          </a:p>
        </p:txBody>
      </p:sp>
      <p:sp>
        <p:nvSpPr>
          <p:cNvPr id="5" name="Textfeld 4">
            <a:extLst>
              <a:ext uri="{FF2B5EF4-FFF2-40B4-BE49-F238E27FC236}">
                <a16:creationId xmlns:a16="http://schemas.microsoft.com/office/drawing/2014/main" id="{F5738692-69F9-5436-672A-724D25F1F99F}"/>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0CBC070C-F22E-8D05-06AE-0B8F4DD42213}"/>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7" name="CuadroTexto 2">
            <a:extLst>
              <a:ext uri="{FF2B5EF4-FFF2-40B4-BE49-F238E27FC236}">
                <a16:creationId xmlns:a16="http://schemas.microsoft.com/office/drawing/2014/main" id="{9F09AAE7-1119-B471-2D37-22CFDE484CA2}"/>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2.1 Definizione</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8" name="Textfeld 7">
            <a:extLst>
              <a:ext uri="{FF2B5EF4-FFF2-40B4-BE49-F238E27FC236}">
                <a16:creationId xmlns:a16="http://schemas.microsoft.com/office/drawing/2014/main" id="{09CC7A1D-25A9-496A-6E0B-8FAB7619D9AF}"/>
              </a:ext>
            </a:extLst>
          </p:cNvPr>
          <p:cNvSpPr txBox="1"/>
          <p:nvPr/>
        </p:nvSpPr>
        <p:spPr>
          <a:xfrm>
            <a:off x="1296000" y="3384000"/>
            <a:ext cx="8460000" cy="430887"/>
          </a:xfrm>
          <a:prstGeom prst="rect">
            <a:avLst/>
          </a:prstGeom>
          <a:noFill/>
        </p:spPr>
        <p:txBody>
          <a:bodyPr wrap="square">
            <a:noAutofit/>
          </a:bodyPr>
          <a:lstStyle/>
          <a:p>
            <a:pPr marL="542925" indent="-542925">
              <a:spcAft>
                <a:spcPts val="1800"/>
              </a:spcAft>
              <a:buSzPct val="130000"/>
              <a:buBlip>
                <a:blip r:embed="rId3"/>
              </a:buBlip>
            </a:pPr>
            <a:r>
              <a:rPr lang="it-IT" sz="2400" dirty="0">
                <a:latin typeface="Helvetica Neue" panose="020B0604020202020204"/>
                <a:ea typeface="Microsoft Sans Serif" panose="020B0604020202020204" pitchFamily="34" charset="0"/>
                <a:cs typeface="Microsoft Sans Serif" panose="020B0604020202020204" pitchFamily="34" charset="0"/>
              </a:rPr>
              <a:t>Il processo di gestione del cambiamento comporta la preparazione di individui e organizzazioni per i cambiamenti organizzativi, che possono includere l'adozione di nuove tecnologie, cambiamenti nella domanda del mercato, risposte alla concorrenza, pianificazione della successione aziendale e fusioni, come esempi.</a:t>
            </a:r>
          </a:p>
          <a:p>
            <a:pPr marL="542925" indent="-542925">
              <a:spcAft>
                <a:spcPts val="1800"/>
              </a:spcAft>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r>
              <a:rPr lang="it-IT" sz="2400" dirty="0">
                <a:latin typeface="Helvetica Neue" panose="020B0604020202020204"/>
                <a:ea typeface="Microsoft Sans Serif" panose="020B0604020202020204" pitchFamily="34" charset="0"/>
                <a:cs typeface="Microsoft Sans Serif" panose="020B0604020202020204" pitchFamily="34" charset="0"/>
              </a:rPr>
              <a:t>È uno dei principi di gestione di base che fa riferimento a come preparare tutti a grandi cambiamenti in un'azienda. Il processo aiuta le aziende a raggiungere obiettivi e traguardi a lungo termine con una minima perturbazione del personale e delle operazioni dell'organizzazione.</a:t>
            </a:r>
          </a:p>
          <a:p>
            <a:pPr marL="542925" indent="-542925">
              <a:spcAft>
                <a:spcPts val="1800"/>
              </a:spcAft>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221605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E2D339-E702-D386-1EB6-0CD6F5317270}"/>
              </a:ext>
            </a:extLst>
          </p:cNvPr>
          <p:cNvSpPr txBox="1"/>
          <p:nvPr/>
        </p:nvSpPr>
        <p:spPr>
          <a:xfrm>
            <a:off x="1296000" y="3384000"/>
            <a:ext cx="7308000" cy="4678204"/>
          </a:xfrm>
          <a:prstGeom prst="rect">
            <a:avLst/>
          </a:prstGeom>
          <a:noFill/>
        </p:spPr>
        <p:txBody>
          <a:bodyPr wrap="square" rtlCol="0">
            <a:noAutofit/>
          </a:bodyPr>
          <a:lstStyle/>
          <a:p>
            <a:pPr>
              <a:spcAft>
                <a:spcPts val="1200"/>
              </a:spcAft>
            </a:pPr>
            <a:r>
              <a:rPr lang="it-IT" sz="2200" dirty="0">
                <a:latin typeface="Helvetica Neue" panose="020B0604020202020204"/>
                <a:ea typeface="Microsoft Sans Serif" panose="020B0604020202020204" pitchFamily="34" charset="0"/>
                <a:cs typeface="Microsoft Sans Serif" panose="020B0604020202020204" pitchFamily="34" charset="0"/>
              </a:rPr>
              <a:t>Implementare il cambiamento organizzativo è scomodo e difficile e sappiamo tutti cosa si dice sul cambiamento: </a:t>
            </a: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algn="ctr">
              <a:spcAft>
                <a:spcPts val="1200"/>
              </a:spcAft>
              <a:tabLst>
                <a:tab pos="0" algn="l"/>
              </a:tabLst>
            </a:pPr>
            <a:r>
              <a:rPr lang="it-IT" sz="2400" i="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	‘’È l'unica costante nella vita. Rendersi conto che questo è vero è la parte facile. Accettare il cambiamento, specialmente quando disturba il modo in cui lavoriamo o il modo in cui viviamo le nostre vite, è un gioco completamente </a:t>
            </a:r>
            <a:r>
              <a:rPr lang="it-IT" sz="2400" i="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diverso’</a:t>
            </a:r>
            <a:r>
              <a:rPr lang="it-IT" sz="2400" i="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Tuttavia, ciò non significa che sia giusto (o vantaggioso) forzare il cambiamento sui tuoi dipendenti, non importa quanto sia terribile il bisogno. Quando il cambiamento non è gradito o introdotto senza preambolo, la gente vi resisterà.</a:t>
            </a:r>
          </a:p>
        </p:txBody>
      </p:sp>
      <p:pic>
        <p:nvPicPr>
          <p:cNvPr id="7" name="Grafik 6">
            <a:extLst>
              <a:ext uri="{FF2B5EF4-FFF2-40B4-BE49-F238E27FC236}">
                <a16:creationId xmlns:a16="http://schemas.microsoft.com/office/drawing/2014/main" id="{4BA8E19E-B540-6FC0-C5C6-8AE545AEE8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20">
            <a:off x="8448534" y="6025670"/>
            <a:ext cx="2428531" cy="1341830"/>
          </a:xfrm>
          <a:prstGeom prst="rect">
            <a:avLst/>
          </a:prstGeom>
        </p:spPr>
      </p:pic>
      <p:sp>
        <p:nvSpPr>
          <p:cNvPr id="8" name="CuadroTexto 3">
            <a:extLst>
              <a:ext uri="{FF2B5EF4-FFF2-40B4-BE49-F238E27FC236}">
                <a16:creationId xmlns:a16="http://schemas.microsoft.com/office/drawing/2014/main" id="{8893304C-1DD1-EA2B-DAAA-3DE3F4A3427B}"/>
              </a:ext>
            </a:extLst>
          </p:cNvPr>
          <p:cNvSpPr txBox="1"/>
          <p:nvPr/>
        </p:nvSpPr>
        <p:spPr>
          <a:xfrm>
            <a:off x="11012996" y="5768379"/>
            <a:ext cx="5616000" cy="2123658"/>
          </a:xfrm>
          <a:prstGeom prst="rect">
            <a:avLst/>
          </a:prstGeom>
          <a:noFill/>
        </p:spPr>
        <p:txBody>
          <a:bodyPr wrap="square" rtlCol="0">
            <a:noAutofit/>
          </a:bodyPr>
          <a:lstStyle/>
          <a:p>
            <a:pPr>
              <a:spcAft>
                <a:spcPts val="1200"/>
              </a:spcAft>
            </a:pPr>
            <a:r>
              <a:rPr lang="it-IT" sz="2400" b="1" dirty="0">
                <a:latin typeface="Helvetica Neue" panose="020B0604020202020204"/>
                <a:ea typeface="Microsoft Sans Serif" panose="020B0604020202020204" pitchFamily="34" charset="0"/>
                <a:cs typeface="Microsoft Sans Serif" panose="020B0604020202020204" pitchFamily="34" charset="0"/>
              </a:rPr>
              <a:t>I modelli di gestione dei cambiamenti sono quadri che guidano le organizzazioni durante la navigazione e la gestione dei cambiamenti sul posto di lavoro. </a:t>
            </a:r>
            <a:r>
              <a:rPr lang="it-IT" sz="2400" dirty="0">
                <a:latin typeface="Helvetica Neue" panose="020B0604020202020204"/>
                <a:ea typeface="Microsoft Sans Serif" panose="020B0604020202020204" pitchFamily="34" charset="0"/>
                <a:cs typeface="Microsoft Sans Serif" panose="020B0604020202020204" pitchFamily="34" charset="0"/>
              </a:rPr>
              <a:t>Molti modelli esistono, ma i seguenti sono tra i più popolari</a:t>
            </a:r>
          </a:p>
        </p:txBody>
      </p:sp>
      <p:pic>
        <p:nvPicPr>
          <p:cNvPr id="10" name="Grafik 9">
            <a:extLst>
              <a:ext uri="{FF2B5EF4-FFF2-40B4-BE49-F238E27FC236}">
                <a16:creationId xmlns:a16="http://schemas.microsoft.com/office/drawing/2014/main" id="{212F4814-3312-1540-0D51-9F3A836F60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20600" y="2123102"/>
            <a:ext cx="1980000" cy="3600000"/>
          </a:xfrm>
          <a:prstGeom prst="rect">
            <a:avLst/>
          </a:prstGeom>
          <a:effectLst>
            <a:outerShdw blurRad="50800" dist="38100" dir="2700000" algn="tl" rotWithShape="0">
              <a:prstClr val="black">
                <a:alpha val="40000"/>
              </a:prstClr>
            </a:outerShdw>
          </a:effectLst>
        </p:spPr>
      </p:pic>
      <p:sp>
        <p:nvSpPr>
          <p:cNvPr id="5" name="Textfeld 4">
            <a:extLst>
              <a:ext uri="{FF2B5EF4-FFF2-40B4-BE49-F238E27FC236}">
                <a16:creationId xmlns:a16="http://schemas.microsoft.com/office/drawing/2014/main" id="{269D8F0D-DE00-C9AC-3279-FBD5A6FD63F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2664030-792F-2BDD-27E1-E85E766ACC9E}"/>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9" name="CuadroTexto 2">
            <a:extLst>
              <a:ext uri="{FF2B5EF4-FFF2-40B4-BE49-F238E27FC236}">
                <a16:creationId xmlns:a16="http://schemas.microsoft.com/office/drawing/2014/main" id="{3DEE63D7-6134-7C99-5CA6-5DADFA368BAA}"/>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427144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403776"/>
            <a:ext cx="8382000" cy="503443"/>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1: La teoria del cambiamento di Lewin</a:t>
            </a:r>
            <a:endParaRPr lang="en-US"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15840000" cy="756000"/>
          </a:xfrm>
          <a:prstGeom prst="rect">
            <a:avLst/>
          </a:prstGeom>
          <a:noFill/>
        </p:spPr>
        <p:txBody>
          <a:bodyPr wrap="square" rtlCol="0">
            <a:noAutofit/>
          </a:bodyPr>
          <a:lstStyle/>
          <a:p>
            <a:pPr algn="ctr">
              <a:spcAft>
                <a:spcPts val="1200"/>
              </a:spcAft>
            </a:pPr>
            <a:r>
              <a:rPr lang="it-IT" sz="2200" dirty="0">
                <a:latin typeface="Helvetica Neue" panose="020B0604020202020204"/>
                <a:ea typeface="Microsoft Sans Serif" panose="020B0604020202020204" pitchFamily="34" charset="0"/>
                <a:cs typeface="Microsoft Sans Serif" panose="020B0604020202020204" pitchFamily="34" charset="0"/>
              </a:rPr>
              <a:t>Sviluppata dallo psicologo sociale americano Kurt Lewin, questa teoria della gestione del cambiamento organizzativo segue un processo semplice e pratico in tre fasi per gestire il cambiamento in generale.</a:t>
            </a:r>
          </a:p>
        </p:txBody>
      </p:sp>
      <p:sp>
        <p:nvSpPr>
          <p:cNvPr id="9" name="Textfeld 8">
            <a:extLst>
              <a:ext uri="{FF2B5EF4-FFF2-40B4-BE49-F238E27FC236}">
                <a16:creationId xmlns:a16="http://schemas.microsoft.com/office/drawing/2014/main" id="{660E6D11-85B9-6E85-4CA6-730B3FD0A6BF}"/>
              </a:ext>
            </a:extLst>
          </p:cNvPr>
          <p:cNvSpPr txBox="1"/>
          <p:nvPr/>
        </p:nvSpPr>
        <p:spPr>
          <a:xfrm>
            <a:off x="8928000" y="8928000"/>
            <a:ext cx="8280000" cy="252000"/>
          </a:xfrm>
          <a:prstGeom prst="rect">
            <a:avLst/>
          </a:prstGeom>
          <a:noFill/>
        </p:spPr>
        <p:txBody>
          <a:bodyPr wrap="square">
            <a:noAutofit/>
          </a:bodyPr>
          <a:lstStyle/>
          <a:p>
            <a:r>
              <a:rPr lang="en-US" sz="1200" dirty="0">
                <a:latin typeface="Helvetica Neue" panose="020B0604020202020204"/>
              </a:rPr>
              <a:t>Picture Source: https://online.visual-paradigm.com/de/diagrams/templates/lewins-change-model/lewins-3-stage-model/</a:t>
            </a:r>
          </a:p>
        </p:txBody>
      </p:sp>
      <p:sp>
        <p:nvSpPr>
          <p:cNvPr id="5" name="Textfeld 4">
            <a:extLst>
              <a:ext uri="{FF2B5EF4-FFF2-40B4-BE49-F238E27FC236}">
                <a16:creationId xmlns:a16="http://schemas.microsoft.com/office/drawing/2014/main" id="{8D7B4A48-14A8-2C1A-BF69-4365F87FF0C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518379E3-DBC8-6D66-A7E7-3C27E25EA849}"/>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8" name="CuadroTexto 2">
            <a:extLst>
              <a:ext uri="{FF2B5EF4-FFF2-40B4-BE49-F238E27FC236}">
                <a16:creationId xmlns:a16="http://schemas.microsoft.com/office/drawing/2014/main" id="{3D6E9C8A-A1BF-7B20-75BA-7BFE34326EA0}"/>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Pfeil: eingekerbt nach rechts 11">
            <a:extLst>
              <a:ext uri="{FF2B5EF4-FFF2-40B4-BE49-F238E27FC236}">
                <a16:creationId xmlns:a16="http://schemas.microsoft.com/office/drawing/2014/main" id="{13B1388C-7719-3ABD-4405-8EBD4C4F622C}"/>
              </a:ext>
            </a:extLst>
          </p:cNvPr>
          <p:cNvSpPr/>
          <p:nvPr/>
        </p:nvSpPr>
        <p:spPr>
          <a:xfrm>
            <a:off x="6912000" y="4752000"/>
            <a:ext cx="4626000" cy="828000"/>
          </a:xfrm>
          <a:prstGeom prst="notchedRightArrow">
            <a:avLst>
              <a:gd name="adj1" fmla="val 100000"/>
              <a:gd name="adj2" fmla="val 50000"/>
            </a:avLst>
          </a:prstGeom>
          <a:solidFill>
            <a:srgbClr val="4EC5A5"/>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b="1" dirty="0">
                <a:latin typeface="Helvetica Neue" panose="020B0604020202020204"/>
              </a:rPr>
              <a:t> Cambiamento</a:t>
            </a:r>
          </a:p>
        </p:txBody>
      </p:sp>
      <p:sp>
        <p:nvSpPr>
          <p:cNvPr id="13" name="Pfeil: eingekerbt nach rechts 12">
            <a:extLst>
              <a:ext uri="{FF2B5EF4-FFF2-40B4-BE49-F238E27FC236}">
                <a16:creationId xmlns:a16="http://schemas.microsoft.com/office/drawing/2014/main" id="{BEA97168-8B0E-1465-6B7F-4F12F9B6BB48}"/>
              </a:ext>
            </a:extLst>
          </p:cNvPr>
          <p:cNvSpPr/>
          <p:nvPr/>
        </p:nvSpPr>
        <p:spPr>
          <a:xfrm>
            <a:off x="11304000" y="4752000"/>
            <a:ext cx="4626000" cy="828000"/>
          </a:xfrm>
          <a:prstGeom prst="notchedRightArrow">
            <a:avLst>
              <a:gd name="adj1" fmla="val 100000"/>
              <a:gd name="adj2" fmla="val 50000"/>
            </a:avLst>
          </a:prstGeom>
          <a:solidFill>
            <a:srgbClr val="34558B"/>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b="1" dirty="0">
                <a:latin typeface="Helvetica Neue" panose="020B0604020202020204"/>
              </a:rPr>
              <a:t>Ricongelamento </a:t>
            </a:r>
          </a:p>
        </p:txBody>
      </p:sp>
      <p:sp>
        <p:nvSpPr>
          <p:cNvPr id="14" name="Rechteck 13">
            <a:extLst>
              <a:ext uri="{FF2B5EF4-FFF2-40B4-BE49-F238E27FC236}">
                <a16:creationId xmlns:a16="http://schemas.microsoft.com/office/drawing/2014/main" id="{DE2E3937-A97B-47EA-9930-D7F958192B52}"/>
              </a:ext>
            </a:extLst>
          </p:cNvPr>
          <p:cNvSpPr/>
          <p:nvPr/>
        </p:nvSpPr>
        <p:spPr>
          <a:xfrm>
            <a:off x="2520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it-IT" dirty="0">
                <a:solidFill>
                  <a:schemeClr val="tx1"/>
                </a:solidFill>
                <a:latin typeface="Helvetica Neue" panose="020B0604020202020204"/>
              </a:rPr>
              <a:t>Riconoscere la necessità di un cambiamento</a:t>
            </a:r>
          </a:p>
          <a:p>
            <a:pPr marL="342900" indent="-342900">
              <a:spcAft>
                <a:spcPts val="600"/>
              </a:spcAft>
              <a:buFont typeface="+mj-lt"/>
              <a:buAutoNum type="arabicPeriod"/>
            </a:pPr>
            <a:r>
              <a:rPr lang="it-IT" dirty="0">
                <a:solidFill>
                  <a:schemeClr val="tx1"/>
                </a:solidFill>
                <a:latin typeface="Helvetica Neue" panose="020B0604020202020204"/>
              </a:rPr>
              <a:t>Determinare cosa deve cambiare</a:t>
            </a:r>
          </a:p>
          <a:p>
            <a:pPr marL="342900" indent="-342900">
              <a:spcAft>
                <a:spcPts val="600"/>
              </a:spcAft>
              <a:buFont typeface="+mj-lt"/>
              <a:buAutoNum type="arabicPeriod"/>
            </a:pPr>
            <a:r>
              <a:rPr lang="it-IT" dirty="0">
                <a:solidFill>
                  <a:schemeClr val="tx1"/>
                </a:solidFill>
                <a:latin typeface="Helvetica Neue" panose="020B0604020202020204"/>
              </a:rPr>
              <a:t>Incoraggiare la sostituzione di vecchi comportamenti e atteggiamenti</a:t>
            </a:r>
          </a:p>
          <a:p>
            <a:pPr marL="342900" indent="-342900">
              <a:spcAft>
                <a:spcPts val="600"/>
              </a:spcAft>
              <a:buFont typeface="+mj-lt"/>
              <a:buAutoNum type="arabicPeriod"/>
            </a:pPr>
            <a:r>
              <a:rPr lang="it-IT" dirty="0">
                <a:solidFill>
                  <a:schemeClr val="tx1"/>
                </a:solidFill>
                <a:latin typeface="Helvetica Neue" panose="020B0604020202020204"/>
              </a:rPr>
              <a:t>Garantire che vi sia un forte sostegno da parte del management</a:t>
            </a:r>
          </a:p>
          <a:p>
            <a:pPr marL="342900" indent="-342900">
              <a:spcAft>
                <a:spcPts val="600"/>
              </a:spcAft>
              <a:buFont typeface="+mj-lt"/>
              <a:buAutoNum type="arabicPeriod"/>
            </a:pPr>
            <a:r>
              <a:rPr lang="it-IT" dirty="0">
                <a:solidFill>
                  <a:schemeClr val="tx1"/>
                </a:solidFill>
                <a:latin typeface="Helvetica Neue" panose="020B0604020202020204"/>
              </a:rPr>
              <a:t>Gestire e comprendere i dubbi e le preoccupazioni</a:t>
            </a:r>
          </a:p>
        </p:txBody>
      </p:sp>
      <p:sp>
        <p:nvSpPr>
          <p:cNvPr id="15" name="Rechteck 14">
            <a:extLst>
              <a:ext uri="{FF2B5EF4-FFF2-40B4-BE49-F238E27FC236}">
                <a16:creationId xmlns:a16="http://schemas.microsoft.com/office/drawing/2014/main" id="{FE891440-6B88-0CF9-A051-474CE97986AD}"/>
              </a:ext>
            </a:extLst>
          </p:cNvPr>
          <p:cNvSpPr/>
          <p:nvPr/>
        </p:nvSpPr>
        <p:spPr>
          <a:xfrm>
            <a:off x="6912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it-IT" sz="2000" dirty="0">
                <a:solidFill>
                  <a:schemeClr val="tx1"/>
                </a:solidFill>
                <a:latin typeface="Helvetica Neue" panose="020B0604020202020204"/>
              </a:rPr>
              <a:t>Pianificare i cambiamenti</a:t>
            </a:r>
          </a:p>
          <a:p>
            <a:pPr marL="342900" indent="-342900">
              <a:spcAft>
                <a:spcPts val="600"/>
              </a:spcAft>
              <a:buFont typeface="+mj-lt"/>
              <a:buAutoNum type="arabicPeriod"/>
            </a:pPr>
            <a:r>
              <a:rPr lang="it-IT" sz="2000" dirty="0">
                <a:solidFill>
                  <a:schemeClr val="tx1"/>
                </a:solidFill>
                <a:latin typeface="Helvetica Neue" panose="020B0604020202020204"/>
              </a:rPr>
              <a:t>Implementare le modifiche</a:t>
            </a:r>
          </a:p>
          <a:p>
            <a:pPr marL="342900" indent="-342900">
              <a:spcAft>
                <a:spcPts val="600"/>
              </a:spcAft>
              <a:buFont typeface="+mj-lt"/>
              <a:buAutoNum type="arabicPeriod"/>
            </a:pPr>
            <a:r>
              <a:rPr lang="it-IT" sz="2000" dirty="0">
                <a:solidFill>
                  <a:schemeClr val="tx1"/>
                </a:solidFill>
                <a:latin typeface="Helvetica Neue" panose="020B0604020202020204"/>
              </a:rPr>
              <a:t>Aiutare i dipendenti ad apprendere nuovi concetti o punti di vista</a:t>
            </a:r>
          </a:p>
        </p:txBody>
      </p:sp>
      <p:sp>
        <p:nvSpPr>
          <p:cNvPr id="16" name="Rechteck 15">
            <a:extLst>
              <a:ext uri="{FF2B5EF4-FFF2-40B4-BE49-F238E27FC236}">
                <a16:creationId xmlns:a16="http://schemas.microsoft.com/office/drawing/2014/main" id="{7D64DA08-79B7-834A-4494-9A7CF222E1DE}"/>
              </a:ext>
            </a:extLst>
          </p:cNvPr>
          <p:cNvSpPr/>
          <p:nvPr/>
        </p:nvSpPr>
        <p:spPr>
          <a:xfrm>
            <a:off x="11304000" y="5580000"/>
            <a:ext cx="4212000" cy="3204000"/>
          </a:xfrm>
          <a:prstGeom prst="rect">
            <a:avLst/>
          </a:prstGeom>
          <a:solidFill>
            <a:srgbClr val="EFF0F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marL="342900" indent="-342900">
              <a:spcAft>
                <a:spcPts val="600"/>
              </a:spcAft>
              <a:buFont typeface="+mj-lt"/>
              <a:buAutoNum type="arabicPeriod"/>
            </a:pPr>
            <a:r>
              <a:rPr lang="it-IT" sz="2000" dirty="0">
                <a:solidFill>
                  <a:schemeClr val="tx1"/>
                </a:solidFill>
                <a:latin typeface="Helvetica Neue" panose="020B0604020202020204"/>
              </a:rPr>
              <a:t>I cambiamenti sono rafforzati e stabilizzati</a:t>
            </a:r>
          </a:p>
          <a:p>
            <a:pPr marL="342900" indent="-342900">
              <a:spcAft>
                <a:spcPts val="600"/>
              </a:spcAft>
              <a:buFont typeface="+mj-lt"/>
              <a:buAutoNum type="arabicPeriod"/>
            </a:pPr>
            <a:r>
              <a:rPr lang="it-IT" sz="2000" dirty="0">
                <a:solidFill>
                  <a:schemeClr val="tx1"/>
                </a:solidFill>
                <a:latin typeface="Helvetica Neue" panose="020B0604020202020204"/>
              </a:rPr>
              <a:t>Integrare i cambiamenti nel modo normale di fare le cose</a:t>
            </a:r>
          </a:p>
          <a:p>
            <a:pPr marL="342900" indent="-342900">
              <a:spcAft>
                <a:spcPts val="600"/>
              </a:spcAft>
              <a:buFont typeface="+mj-lt"/>
              <a:buAutoNum type="arabicPeriod"/>
            </a:pPr>
            <a:r>
              <a:rPr lang="it-IT" sz="2000" dirty="0">
                <a:solidFill>
                  <a:schemeClr val="tx1"/>
                </a:solidFill>
                <a:latin typeface="Helvetica Neue" panose="020B0604020202020204"/>
              </a:rPr>
              <a:t>Sviluppare modi per sostenere il cambiamento</a:t>
            </a:r>
          </a:p>
          <a:p>
            <a:pPr marL="342900" indent="-342900">
              <a:spcAft>
                <a:spcPts val="600"/>
              </a:spcAft>
              <a:buFont typeface="+mj-lt"/>
              <a:buAutoNum type="arabicPeriod"/>
            </a:pPr>
            <a:r>
              <a:rPr lang="it-IT" sz="2000" dirty="0">
                <a:solidFill>
                  <a:schemeClr val="tx1"/>
                </a:solidFill>
                <a:latin typeface="Helvetica Neue" panose="020B0604020202020204"/>
              </a:rPr>
              <a:t>Festeggia il successo </a:t>
            </a:r>
          </a:p>
        </p:txBody>
      </p:sp>
      <p:sp>
        <p:nvSpPr>
          <p:cNvPr id="11" name="Pfeil: eingekerbt nach rechts 10">
            <a:extLst>
              <a:ext uri="{FF2B5EF4-FFF2-40B4-BE49-F238E27FC236}">
                <a16:creationId xmlns:a16="http://schemas.microsoft.com/office/drawing/2014/main" id="{CCC07664-B159-D816-8441-D504A3187B4F}"/>
              </a:ext>
            </a:extLst>
          </p:cNvPr>
          <p:cNvSpPr/>
          <p:nvPr/>
        </p:nvSpPr>
        <p:spPr>
          <a:xfrm>
            <a:off x="2520000" y="4752000"/>
            <a:ext cx="4626000" cy="828000"/>
          </a:xfrm>
          <a:prstGeom prst="notchedRightArrow">
            <a:avLst>
              <a:gd name="adj1" fmla="val 100000"/>
              <a:gd name="adj2" fmla="val 50000"/>
            </a:avLst>
          </a:prstGeom>
          <a:solidFill>
            <a:srgbClr val="FFAF1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it-IT" sz="2400" b="1" dirty="0">
                <a:latin typeface="Helvetica Neue" panose="020B0604020202020204"/>
              </a:rPr>
              <a:t>Scongelamento</a:t>
            </a:r>
          </a:p>
        </p:txBody>
      </p:sp>
      <p:pic>
        <p:nvPicPr>
          <p:cNvPr id="17" name="Grafik 16">
            <a:extLst>
              <a:ext uri="{FF2B5EF4-FFF2-40B4-BE49-F238E27FC236}">
                <a16:creationId xmlns:a16="http://schemas.microsoft.com/office/drawing/2014/main" id="{57D72EE6-836D-53C8-1DD5-02830E96A86F}"/>
              </a:ext>
            </a:extLst>
          </p:cNvPr>
          <p:cNvPicPr>
            <a:picLocks noChangeAspect="1"/>
          </p:cNvPicPr>
          <p:nvPr/>
        </p:nvPicPr>
        <p:blipFill>
          <a:blip r:embed="rId2"/>
          <a:stretch>
            <a:fillRect/>
          </a:stretch>
        </p:blipFill>
        <p:spPr>
          <a:xfrm>
            <a:off x="3078003" y="4824000"/>
            <a:ext cx="542591" cy="682811"/>
          </a:xfrm>
          <a:prstGeom prst="rect">
            <a:avLst/>
          </a:prstGeom>
        </p:spPr>
      </p:pic>
      <p:pic>
        <p:nvPicPr>
          <p:cNvPr id="18" name="Grafik 17">
            <a:extLst>
              <a:ext uri="{FF2B5EF4-FFF2-40B4-BE49-F238E27FC236}">
                <a16:creationId xmlns:a16="http://schemas.microsoft.com/office/drawing/2014/main" id="{44CDB069-7091-A808-A9DF-B95397EB45CC}"/>
              </a:ext>
            </a:extLst>
          </p:cNvPr>
          <p:cNvPicPr>
            <a:picLocks noChangeAspect="1"/>
          </p:cNvPicPr>
          <p:nvPr/>
        </p:nvPicPr>
        <p:blipFill>
          <a:blip r:embed="rId3"/>
          <a:stretch>
            <a:fillRect/>
          </a:stretch>
        </p:blipFill>
        <p:spPr>
          <a:xfrm>
            <a:off x="7704000" y="4824000"/>
            <a:ext cx="536494" cy="682811"/>
          </a:xfrm>
          <a:prstGeom prst="rect">
            <a:avLst/>
          </a:prstGeom>
        </p:spPr>
      </p:pic>
      <p:pic>
        <p:nvPicPr>
          <p:cNvPr id="19" name="Grafik 18">
            <a:extLst>
              <a:ext uri="{FF2B5EF4-FFF2-40B4-BE49-F238E27FC236}">
                <a16:creationId xmlns:a16="http://schemas.microsoft.com/office/drawing/2014/main" id="{0A9693DB-7B37-BB4C-0B62-87A9444DF1E8}"/>
              </a:ext>
            </a:extLst>
          </p:cNvPr>
          <p:cNvPicPr>
            <a:picLocks noChangeAspect="1"/>
          </p:cNvPicPr>
          <p:nvPr/>
        </p:nvPicPr>
        <p:blipFill>
          <a:blip r:embed="rId4"/>
          <a:stretch>
            <a:fillRect/>
          </a:stretch>
        </p:blipFill>
        <p:spPr>
          <a:xfrm>
            <a:off x="11825420" y="4802094"/>
            <a:ext cx="573074" cy="682811"/>
          </a:xfrm>
          <a:prstGeom prst="rect">
            <a:avLst/>
          </a:prstGeom>
        </p:spPr>
      </p:pic>
    </p:spTree>
    <p:extLst>
      <p:ext uri="{BB962C8B-B14F-4D97-AF65-F5344CB8AC3E}">
        <p14:creationId xmlns:p14="http://schemas.microsoft.com/office/powerpoint/2010/main" val="805411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14CA457B-447E-9406-9572-6D5CF70AC8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8" name="CuadroTexto 3">
            <a:extLst>
              <a:ext uri="{FF2B5EF4-FFF2-40B4-BE49-F238E27FC236}">
                <a16:creationId xmlns:a16="http://schemas.microsoft.com/office/drawing/2014/main" id="{BE66CDBD-D6F8-6CFF-E404-37E7540E2CAA}"/>
              </a:ext>
            </a:extLst>
          </p:cNvPr>
          <p:cNvSpPr txBox="1"/>
          <p:nvPr/>
        </p:nvSpPr>
        <p:spPr>
          <a:xfrm rot="20985544">
            <a:off x="12513748" y="4276439"/>
            <a:ext cx="4221193" cy="4649472"/>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Riassunto</a:t>
            </a:r>
            <a:endParaRPr lang="it-IT" sz="2200" dirty="0">
              <a:latin typeface="Helvetica Neue" panose="020B0604020202020204"/>
            </a:endParaRPr>
          </a:p>
          <a:p>
            <a:pPr algn="ctr"/>
            <a:r>
              <a:rPr lang="it-IT" sz="2200" dirty="0">
                <a:latin typeface="Helvetica Neue" panose="020B0604020202020204"/>
              </a:rPr>
              <a:t>Inizia con un esame approfondito per capire chiaramente lo stato attuale e perché deve avvenire il "cambiamento".</a:t>
            </a:r>
          </a:p>
          <a:p>
            <a:pPr algn="ctr"/>
            <a:r>
              <a:rPr lang="it-IT" sz="2200" dirty="0">
                <a:latin typeface="Helvetica Neue" panose="020B0604020202020204"/>
              </a:rPr>
              <a:t>Ascolta le voci delle persone, i loro dubbi e preoccupazioni, rimani aperto e affronta tali preoccupazioni e guidale e allineali verso il cambiamento.</a:t>
            </a:r>
          </a:p>
          <a:p>
            <a:pPr algn="ctr"/>
            <a:endParaRPr lang="it-IT" sz="2200" dirty="0">
              <a:latin typeface="Helvetica Neue" panose="020B0604020202020204"/>
            </a:endParaRPr>
          </a:p>
        </p:txBody>
      </p:sp>
      <p:pic>
        <p:nvPicPr>
          <p:cNvPr id="19" name="Grafik 18">
            <a:extLst>
              <a:ext uri="{FF2B5EF4-FFF2-40B4-BE49-F238E27FC236}">
                <a16:creationId xmlns:a16="http://schemas.microsoft.com/office/drawing/2014/main" id="{D399E31E-D031-CF42-EB87-8A9A83C339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9" name="Textfeld 8">
            <a:extLst>
              <a:ext uri="{FF2B5EF4-FFF2-40B4-BE49-F238E27FC236}">
                <a16:creationId xmlns:a16="http://schemas.microsoft.com/office/drawing/2014/main" id="{E1EE131A-68E5-8033-68BE-BF8006BBE16E}"/>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0E228A5-AE54-800A-26C0-5C7E41131EB2}"/>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1" name="CuadroTexto 2">
            <a:extLst>
              <a:ext uri="{FF2B5EF4-FFF2-40B4-BE49-F238E27FC236}">
                <a16:creationId xmlns:a16="http://schemas.microsoft.com/office/drawing/2014/main" id="{177801E8-18EF-11B5-D009-903D931A62C8}"/>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2" name="Textfeld 11">
            <a:extLst>
              <a:ext uri="{FF2B5EF4-FFF2-40B4-BE49-F238E27FC236}">
                <a16:creationId xmlns:a16="http://schemas.microsoft.com/office/drawing/2014/main" id="{1B65F778-27F5-4922-A414-C55CA3FD513E}"/>
              </a:ext>
            </a:extLst>
          </p:cNvPr>
          <p:cNvSpPr txBox="1"/>
          <p:nvPr/>
        </p:nvSpPr>
        <p:spPr>
          <a:xfrm>
            <a:off x="1296000" y="3852000"/>
            <a:ext cx="9828000" cy="430887"/>
          </a:xfrm>
          <a:prstGeom prst="rect">
            <a:avLst/>
          </a:prstGeom>
          <a:noFill/>
        </p:spPr>
        <p:txBody>
          <a:bodyPr wrap="square">
            <a:noAutofit/>
          </a:bodyPr>
          <a:lstStyle/>
          <a:p>
            <a:pPr>
              <a:buSzPct val="130000"/>
            </a:pPr>
            <a:r>
              <a:rPr lang="it-IT" sz="2400" dirty="0">
                <a:latin typeface="Helvetica Neue" panose="020B0604020202020204"/>
                <a:ea typeface="Microsoft Sans Serif" panose="020B0604020202020204" pitchFamily="34" charset="0"/>
                <a:cs typeface="Microsoft Sans Serif" panose="020B0604020202020204" pitchFamily="34" charset="0"/>
              </a:rPr>
              <a:t>Step 1 – Scongelamento</a:t>
            </a:r>
          </a:p>
          <a:p>
            <a:pPr>
              <a:buSzPct val="130000"/>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Prima di poter rimodellare un cubetto di ghiaccio in una sfera o in qualche altra forma, deve prima sciogliersi, in altre parole, dovrai scongelarlo. A molti dipendenti non piace il cambiamento. In questa fase del processo, il tuo obiettivo è prepararli al cambiamento.</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Comunicare in che modo le vecchie procedure, strutture e processi di pensiero impediscono all'azienda di raggiungere la crescita, diventare competitiva e mantenere la redditività.</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Più comprendono la logica alla base del cambiamento, più sanno come li avvantaggia, quindi più è probabile che cooperino.</a:t>
            </a:r>
          </a:p>
          <a:p>
            <a:pPr marL="542925" indent="-542925">
              <a:spcAft>
                <a:spcPts val="1800"/>
              </a:spcAft>
              <a:buSzPct val="130000"/>
              <a:buBlip>
                <a:blip r:embed="rId4"/>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 name="CuadroTexto 2">
            <a:extLst>
              <a:ext uri="{FF2B5EF4-FFF2-40B4-BE49-F238E27FC236}">
                <a16:creationId xmlns:a16="http://schemas.microsoft.com/office/drawing/2014/main" id="{E9382E6D-ABD3-C0DA-03C6-CD9BA0DEA9AB}"/>
              </a:ext>
            </a:extLst>
          </p:cNvPr>
          <p:cNvSpPr txBox="1"/>
          <p:nvPr/>
        </p:nvSpPr>
        <p:spPr>
          <a:xfrm>
            <a:off x="1295400" y="3384000"/>
            <a:ext cx="8382000" cy="430887"/>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1: La teoria del cambiamento di Lewin</a:t>
            </a:r>
          </a:p>
        </p:txBody>
      </p:sp>
    </p:spTree>
    <p:extLst>
      <p:ext uri="{BB962C8B-B14F-4D97-AF65-F5344CB8AC3E}">
        <p14:creationId xmlns:p14="http://schemas.microsoft.com/office/powerpoint/2010/main" val="1478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3999"/>
            <a:ext cx="8229600" cy="898887"/>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1: La teoria del cambiamento di Lewin</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17796" y="4285038"/>
            <a:ext cx="4221193" cy="357006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Riassunto</a:t>
            </a:r>
            <a:endParaRPr lang="it-IT" sz="2200" dirty="0">
              <a:latin typeface="Helvetica Neue" panose="020B0604020202020204"/>
            </a:endParaRPr>
          </a:p>
          <a:p>
            <a:pPr algn="ctr"/>
            <a:r>
              <a:rPr lang="it-IT" sz="2200" dirty="0">
                <a:latin typeface="Helvetica Neue" panose="020B0604020202020204"/>
              </a:rPr>
              <a:t>Descrivi i vantaggi del cambiamento, utilizza tutti i canali per comunicare in modo efficace e dipingi un'immagine visiva.</a:t>
            </a:r>
          </a:p>
          <a:p>
            <a:pPr algn="ctr"/>
            <a:r>
              <a:rPr lang="it-IT" sz="2200" dirty="0">
                <a:latin typeface="Helvetica Neue" panose="020B0604020202020204"/>
              </a:rPr>
              <a:t>Genera e celebra vittorie a breve termine per rafforzare il cambiamento.</a:t>
            </a:r>
          </a:p>
          <a:p>
            <a:pPr algn="ctr"/>
            <a:endParaRPr lang="it-IT" sz="2200" dirty="0">
              <a:latin typeface="Helvetica Neue" panose="020B0604020202020204"/>
            </a:endParaRP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9D841416-59AA-0A70-8058-6D422793914F}"/>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4BDB3615-B761-0FCB-EBA4-2E83EEAFFFD4}"/>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1" name="CuadroTexto 2">
            <a:extLst>
              <a:ext uri="{FF2B5EF4-FFF2-40B4-BE49-F238E27FC236}">
                <a16:creationId xmlns:a16="http://schemas.microsoft.com/office/drawing/2014/main" id="{2ED41D1D-E58D-744B-472D-C22E729F573C}"/>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pic>
        <p:nvPicPr>
          <p:cNvPr id="12" name="Grafik 11">
            <a:extLst>
              <a:ext uri="{FF2B5EF4-FFF2-40B4-BE49-F238E27FC236}">
                <a16:creationId xmlns:a16="http://schemas.microsoft.com/office/drawing/2014/main" id="{E27164F9-225F-6BEC-7075-F8540523D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3" name="Textfeld 12">
            <a:extLst>
              <a:ext uri="{FF2B5EF4-FFF2-40B4-BE49-F238E27FC236}">
                <a16:creationId xmlns:a16="http://schemas.microsoft.com/office/drawing/2014/main" id="{8BAB1253-8456-DE8E-360E-F7A2B14DE3DC}"/>
              </a:ext>
            </a:extLst>
          </p:cNvPr>
          <p:cNvSpPr txBox="1"/>
          <p:nvPr/>
        </p:nvSpPr>
        <p:spPr>
          <a:xfrm>
            <a:off x="1296000" y="3852000"/>
            <a:ext cx="9828000" cy="430887"/>
          </a:xfrm>
          <a:prstGeom prst="rect">
            <a:avLst/>
          </a:prstGeom>
          <a:noFill/>
        </p:spPr>
        <p:txBody>
          <a:bodyPr wrap="square">
            <a:noAutofit/>
          </a:bodyPr>
          <a:lstStyle/>
          <a:p>
            <a:pPr>
              <a:buSzPct val="130000"/>
            </a:pPr>
            <a:r>
              <a:rPr lang="it-IT" sz="2400" dirty="0">
                <a:latin typeface="Helvetica Neue" panose="020B0604020202020204"/>
                <a:ea typeface="Microsoft Sans Serif" panose="020B0604020202020204" pitchFamily="34" charset="0"/>
                <a:cs typeface="Microsoft Sans Serif" panose="020B0604020202020204" pitchFamily="34" charset="0"/>
              </a:rPr>
              <a:t>Step 2 – Cambiamento</a:t>
            </a:r>
          </a:p>
          <a:p>
            <a:pPr>
              <a:buSzPct val="130000"/>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Una volta che le persone sono state "scongelate" da vecchie credenze e sistemi, sono pronte a procedere al passo successivo: il cambiamento, chiamato anche fase di spostamento o transizione. È quando si verifica il processo di cambiamento effettivo. I dipendenti imparano nuovi metodi e procedure.</a:t>
            </a:r>
          </a:p>
          <a:p>
            <a:pPr marL="542925" indent="-542925">
              <a:spcAft>
                <a:spcPts val="1800"/>
              </a:spcAft>
              <a:buSzPct val="130000"/>
              <a:buBlip>
                <a:blip r:embed="rId4"/>
              </a:buBlip>
            </a:pPr>
            <a:r>
              <a:rPr lang="it-IT" sz="2400" dirty="0">
                <a:latin typeface="Helvetica Neue" panose="020B0604020202020204"/>
                <a:ea typeface="Microsoft Sans Serif" panose="020B0604020202020204" pitchFamily="34" charset="0"/>
                <a:cs typeface="Microsoft Sans Serif" panose="020B0604020202020204" pitchFamily="34" charset="0"/>
              </a:rPr>
              <a:t>Adottano nuovi modi di pensare e comportarsi. Poiché questa fase è piena di incertezza, paura, stress e preoccupazione, la comunicazione e il supporto dei dipendenti sono estremamente vitali.</a:t>
            </a:r>
          </a:p>
        </p:txBody>
      </p:sp>
    </p:spTree>
    <p:extLst>
      <p:ext uri="{BB962C8B-B14F-4D97-AF65-F5344CB8AC3E}">
        <p14:creationId xmlns:p14="http://schemas.microsoft.com/office/powerpoint/2010/main" val="332771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FDEA-229E-2F58-EDB2-FCDD0BF64AAD}"/>
              </a:ext>
            </a:extLst>
          </p:cNvPr>
          <p:cNvSpPr txBox="1"/>
          <p:nvPr/>
        </p:nvSpPr>
        <p:spPr>
          <a:xfrm>
            <a:off x="1296000" y="1548000"/>
            <a:ext cx="3361031" cy="830997"/>
          </a:xfrm>
          <a:prstGeom prst="rect">
            <a:avLst/>
          </a:prstGeom>
          <a:noFill/>
        </p:spPr>
        <p:txBody>
          <a:bodyPr wrap="square" rtlCol="0">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Indice</a:t>
            </a:r>
          </a:p>
        </p:txBody>
      </p:sp>
      <p:sp>
        <p:nvSpPr>
          <p:cNvPr id="4" name="CuadroTexto 3">
            <a:extLst>
              <a:ext uri="{FF2B5EF4-FFF2-40B4-BE49-F238E27FC236}">
                <a16:creationId xmlns:a16="http://schemas.microsoft.com/office/drawing/2014/main" id="{A274B32F-F100-29AF-B7F1-2A2DB8C12F35}"/>
              </a:ext>
            </a:extLst>
          </p:cNvPr>
          <p:cNvSpPr txBox="1"/>
          <p:nvPr/>
        </p:nvSpPr>
        <p:spPr>
          <a:xfrm>
            <a:off x="1296000" y="3383999"/>
            <a:ext cx="720000" cy="1440000"/>
          </a:xfrm>
          <a:prstGeom prst="rect">
            <a:avLst/>
          </a:prstGeom>
          <a:noFill/>
        </p:spPr>
        <p:txBody>
          <a:bodyPr wrap="square" rtlCol="0" anchor="ctr">
            <a:noAutofit/>
          </a:bodyPr>
          <a:lstStyle/>
          <a:p>
            <a:r>
              <a:rPr lang="en-US"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a:t>
            </a:r>
          </a:p>
        </p:txBody>
      </p:sp>
      <p:sp>
        <p:nvSpPr>
          <p:cNvPr id="5" name="CuadroTexto 4">
            <a:extLst>
              <a:ext uri="{FF2B5EF4-FFF2-40B4-BE49-F238E27FC236}">
                <a16:creationId xmlns:a16="http://schemas.microsoft.com/office/drawing/2014/main" id="{7FCAD457-82E2-859A-8A2D-7CD00FDBED57}"/>
              </a:ext>
            </a:extLst>
          </p:cNvPr>
          <p:cNvSpPr txBox="1"/>
          <p:nvPr/>
        </p:nvSpPr>
        <p:spPr>
          <a:xfrm>
            <a:off x="1296000" y="5184000"/>
            <a:ext cx="720000" cy="1440000"/>
          </a:xfrm>
          <a:prstGeom prst="rect">
            <a:avLst/>
          </a:prstGeom>
          <a:noFill/>
        </p:spPr>
        <p:txBody>
          <a:bodyPr wrap="square" rtlCol="0" anchor="ctr">
            <a:noAutofit/>
          </a:bodyPr>
          <a:lstStyle/>
          <a:p>
            <a:r>
              <a:rPr lang="en-US" sz="4800" b="1" dirty="0">
                <a:solidFill>
                  <a:srgbClr val="78B17A"/>
                </a:solidFill>
                <a:latin typeface="Helvetica Neue" panose="020B0604020202020204"/>
                <a:ea typeface="Microsoft Sans Serif" panose="020B0604020202020204" pitchFamily="34" charset="0"/>
                <a:cs typeface="Microsoft Sans Serif" panose="020B0604020202020204" pitchFamily="34" charset="0"/>
              </a:rPr>
              <a:t>2</a:t>
            </a:r>
          </a:p>
        </p:txBody>
      </p:sp>
      <p:sp>
        <p:nvSpPr>
          <p:cNvPr id="6" name="CuadroTexto 5">
            <a:extLst>
              <a:ext uri="{FF2B5EF4-FFF2-40B4-BE49-F238E27FC236}">
                <a16:creationId xmlns:a16="http://schemas.microsoft.com/office/drawing/2014/main" id="{3A11731F-BA87-7733-D8FB-A29587F1C0E9}"/>
              </a:ext>
            </a:extLst>
          </p:cNvPr>
          <p:cNvSpPr txBox="1"/>
          <p:nvPr/>
        </p:nvSpPr>
        <p:spPr>
          <a:xfrm>
            <a:off x="1296000" y="6984000"/>
            <a:ext cx="720000" cy="1440000"/>
          </a:xfrm>
          <a:prstGeom prst="rect">
            <a:avLst/>
          </a:prstGeom>
          <a:noFill/>
        </p:spPr>
        <p:txBody>
          <a:bodyPr wrap="square" rtlCol="0" anchor="ctr">
            <a:noAutofit/>
          </a:bodyPr>
          <a:lstStyle/>
          <a:p>
            <a:r>
              <a:rPr lang="en-US" sz="4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a:t>
            </a:r>
          </a:p>
        </p:txBody>
      </p:sp>
      <p:sp>
        <p:nvSpPr>
          <p:cNvPr id="7" name="CuadroTexto 6">
            <a:extLst>
              <a:ext uri="{FF2B5EF4-FFF2-40B4-BE49-F238E27FC236}">
                <a16:creationId xmlns:a16="http://schemas.microsoft.com/office/drawing/2014/main" id="{9D851723-E38E-95AC-BCAE-5BCCA65E341F}"/>
              </a:ext>
            </a:extLst>
          </p:cNvPr>
          <p:cNvSpPr txBox="1"/>
          <p:nvPr/>
        </p:nvSpPr>
        <p:spPr>
          <a:xfrm>
            <a:off x="1944000" y="33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Atteggiamento intraprendente</a:t>
            </a:r>
          </a:p>
        </p:txBody>
      </p:sp>
      <p:sp>
        <p:nvSpPr>
          <p:cNvPr id="8" name="CuadroTexto 7">
            <a:extLst>
              <a:ext uri="{FF2B5EF4-FFF2-40B4-BE49-F238E27FC236}">
                <a16:creationId xmlns:a16="http://schemas.microsoft.com/office/drawing/2014/main" id="{9D7D5836-64FC-7888-8DAE-0AE7B96A690E}"/>
              </a:ext>
            </a:extLst>
          </p:cNvPr>
          <p:cNvSpPr txBox="1"/>
          <p:nvPr/>
        </p:nvSpPr>
        <p:spPr>
          <a:xfrm>
            <a:off x="1944000" y="51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Gestione del cambiamento</a:t>
            </a:r>
          </a:p>
        </p:txBody>
      </p:sp>
      <p:sp>
        <p:nvSpPr>
          <p:cNvPr id="9" name="CuadroTexto 8">
            <a:extLst>
              <a:ext uri="{FF2B5EF4-FFF2-40B4-BE49-F238E27FC236}">
                <a16:creationId xmlns:a16="http://schemas.microsoft.com/office/drawing/2014/main" id="{90AF0EB2-5420-6545-D4D9-7FE990B98F8D}"/>
              </a:ext>
            </a:extLst>
          </p:cNvPr>
          <p:cNvSpPr txBox="1"/>
          <p:nvPr/>
        </p:nvSpPr>
        <p:spPr>
          <a:xfrm>
            <a:off x="1944000" y="6984000"/>
            <a:ext cx="5580000" cy="1440000"/>
          </a:xfrm>
          <a:prstGeom prst="rect">
            <a:avLst/>
          </a:prstGeom>
          <a:noFill/>
        </p:spPr>
        <p:txBody>
          <a:bodyPr wrap="square" rtlCol="0" anchor="ctr">
            <a:noAutofit/>
          </a:bodyPr>
          <a:lstStyle/>
          <a:p>
            <a:r>
              <a:rPr lang="en-US" sz="2400" dirty="0">
                <a:latin typeface="Helvetica Neue" panose="020B0604020202020204"/>
                <a:ea typeface="Microsoft Sans Serif" panose="020B0604020202020204" pitchFamily="34" charset="0"/>
                <a:cs typeface="Microsoft Sans Serif" panose="020B0604020202020204" pitchFamily="34" charset="0"/>
              </a:rPr>
              <a:t>Gestione dei conflitti</a:t>
            </a:r>
          </a:p>
        </p:txBody>
      </p:sp>
      <p:sp>
        <p:nvSpPr>
          <p:cNvPr id="13" name="CuadroTexto 12">
            <a:extLst>
              <a:ext uri="{FF2B5EF4-FFF2-40B4-BE49-F238E27FC236}">
                <a16:creationId xmlns:a16="http://schemas.microsoft.com/office/drawing/2014/main" id="{726B65AF-AC22-3CE1-971F-5C06CB9C1D03}"/>
              </a:ext>
            </a:extLst>
          </p:cNvPr>
          <p:cNvSpPr txBox="1"/>
          <p:nvPr/>
        </p:nvSpPr>
        <p:spPr>
          <a:xfrm>
            <a:off x="8028000" y="3384000"/>
            <a:ext cx="9000000" cy="1440000"/>
          </a:xfrm>
          <a:prstGeom prst="rect">
            <a:avLst/>
          </a:prstGeom>
          <a:noFill/>
        </p:spPr>
        <p:txBody>
          <a:bodyPr wrap="square" rtlCol="0" anchor="ctr">
            <a:noAutofit/>
          </a:bodyPr>
          <a:lstStyle/>
          <a:p>
            <a:pPr marL="542925" indent="-542925">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1.1 Definizione</a:t>
            </a:r>
          </a:p>
          <a:p>
            <a:pPr marL="542925" indent="-542925">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1.2 </a:t>
            </a:r>
            <a:r>
              <a:rPr lang="it-IT" sz="2400" dirty="0">
                <a:latin typeface="Helvetica Neue" panose="020B0604020202020204"/>
                <a:ea typeface="Microsoft Sans Serif" panose="020B0604020202020204" pitchFamily="34" charset="0"/>
                <a:cs typeface="Microsoft Sans Serif" panose="020B0604020202020204" pitchFamily="34" charset="0"/>
              </a:rPr>
              <a:t>I 4 principi dell’atteggiamento intraprendente: relazione con l’organizzazione, soddisfazione, motivazione e intenzione</a:t>
            </a:r>
            <a:endParaRPr lang="en-U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6" name="Abrir llave 15">
            <a:extLst>
              <a:ext uri="{FF2B5EF4-FFF2-40B4-BE49-F238E27FC236}">
                <a16:creationId xmlns:a16="http://schemas.microsoft.com/office/drawing/2014/main" id="{8C850CF1-1680-5356-7C59-420728901F57}"/>
              </a:ext>
            </a:extLst>
          </p:cNvPr>
          <p:cNvSpPr/>
          <p:nvPr/>
        </p:nvSpPr>
        <p:spPr>
          <a:xfrm>
            <a:off x="7668000" y="338294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7" name="Abrir llave 16">
            <a:extLst>
              <a:ext uri="{FF2B5EF4-FFF2-40B4-BE49-F238E27FC236}">
                <a16:creationId xmlns:a16="http://schemas.microsoft.com/office/drawing/2014/main" id="{C949B864-6D25-CADC-4098-0C7A0935461A}"/>
              </a:ext>
            </a:extLst>
          </p:cNvPr>
          <p:cNvSpPr/>
          <p:nvPr/>
        </p:nvSpPr>
        <p:spPr>
          <a:xfrm>
            <a:off x="7668000" y="69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18" name="Abrir llave 17">
            <a:extLst>
              <a:ext uri="{FF2B5EF4-FFF2-40B4-BE49-F238E27FC236}">
                <a16:creationId xmlns:a16="http://schemas.microsoft.com/office/drawing/2014/main" id="{30D0E572-48BB-2C24-D532-8BD1C862F44F}"/>
              </a:ext>
            </a:extLst>
          </p:cNvPr>
          <p:cNvSpPr/>
          <p:nvPr/>
        </p:nvSpPr>
        <p:spPr>
          <a:xfrm>
            <a:off x="7668000" y="5184000"/>
            <a:ext cx="180000" cy="1440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US" dirty="0">
              <a:latin typeface="Helvetica Neue" panose="020B0604020202020204"/>
            </a:endParaRPr>
          </a:p>
        </p:txBody>
      </p:sp>
      <p:sp>
        <p:nvSpPr>
          <p:cNvPr id="20" name="CuadroTexto 19">
            <a:extLst>
              <a:ext uri="{FF2B5EF4-FFF2-40B4-BE49-F238E27FC236}">
                <a16:creationId xmlns:a16="http://schemas.microsoft.com/office/drawing/2014/main" id="{2E1A3309-66DC-2F2F-391A-A2A0A3DA2AFB}"/>
              </a:ext>
            </a:extLst>
          </p:cNvPr>
          <p:cNvSpPr txBox="1"/>
          <p:nvPr/>
        </p:nvSpPr>
        <p:spPr>
          <a:xfrm>
            <a:off x="8028000" y="5184000"/>
            <a:ext cx="9000000" cy="1440000"/>
          </a:xfrm>
          <a:prstGeom prst="rect">
            <a:avLst/>
          </a:prstGeom>
          <a:noFill/>
        </p:spPr>
        <p:txBody>
          <a:bodyPr wrap="square" rtlCol="0" anchor="ctr">
            <a:noAutofit/>
          </a:bodyPr>
          <a:lstStyle/>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2.1 Definizione</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2.2 Modelli di gestione del cambiamento</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2.3 Implementare il cambiamento nella tua azienda</a:t>
            </a:r>
          </a:p>
        </p:txBody>
      </p:sp>
      <p:sp>
        <p:nvSpPr>
          <p:cNvPr id="22" name="CuadroTexto 21">
            <a:extLst>
              <a:ext uri="{FF2B5EF4-FFF2-40B4-BE49-F238E27FC236}">
                <a16:creationId xmlns:a16="http://schemas.microsoft.com/office/drawing/2014/main" id="{AC0220DA-E80B-2D08-6E58-3307F90C3ED6}"/>
              </a:ext>
            </a:extLst>
          </p:cNvPr>
          <p:cNvSpPr txBox="1"/>
          <p:nvPr/>
        </p:nvSpPr>
        <p:spPr>
          <a:xfrm>
            <a:off x="8028000" y="6984000"/>
            <a:ext cx="9000000" cy="1440000"/>
          </a:xfrm>
          <a:prstGeom prst="rect">
            <a:avLst/>
          </a:prstGeom>
          <a:noFill/>
        </p:spPr>
        <p:txBody>
          <a:bodyPr wrap="square" rtlCol="0" anchor="ctr">
            <a:noAutofit/>
          </a:bodyPr>
          <a:lstStyle/>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3.1 Definizione</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3.2 Il modello di Harvard</a:t>
            </a:r>
          </a:p>
          <a:p>
            <a:pPr>
              <a:spcAft>
                <a:spcPts val="600"/>
              </a:spcAft>
            </a:pPr>
            <a:r>
              <a:rPr lang="en-US" sz="2400" dirty="0">
                <a:latin typeface="Helvetica Neue" panose="020B0604020202020204"/>
                <a:ea typeface="Microsoft Sans Serif" panose="020B0604020202020204" pitchFamily="34" charset="0"/>
                <a:cs typeface="Microsoft Sans Serif" panose="020B0604020202020204" pitchFamily="34" charset="0"/>
              </a:rPr>
              <a:t>3.3 Esercizio</a:t>
            </a:r>
          </a:p>
        </p:txBody>
      </p:sp>
    </p:spTree>
    <p:extLst>
      <p:ext uri="{BB962C8B-B14F-4D97-AF65-F5344CB8AC3E}">
        <p14:creationId xmlns:p14="http://schemas.microsoft.com/office/powerpoint/2010/main" val="1059406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8382000" cy="430887"/>
          </a:xfrm>
          <a:prstGeom prst="rect">
            <a:avLst/>
          </a:prstGeom>
          <a:noFill/>
        </p:spPr>
        <p:txBody>
          <a:bodyPr wrap="square" rtlCol="0">
            <a:noAutofit/>
          </a:bodyPr>
          <a:lstStyle/>
          <a:p>
            <a:r>
              <a:rPr lang="it-IT"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1: La teoria del cambiamento di Lewin</a:t>
            </a:r>
          </a:p>
        </p:txBody>
      </p:sp>
      <p:sp>
        <p:nvSpPr>
          <p:cNvPr id="9" name="CuadroTexto 3">
            <a:extLst>
              <a:ext uri="{FF2B5EF4-FFF2-40B4-BE49-F238E27FC236}">
                <a16:creationId xmlns:a16="http://schemas.microsoft.com/office/drawing/2014/main" id="{49D85159-2CE1-7631-160B-58479CD91002}"/>
              </a:ext>
            </a:extLst>
          </p:cNvPr>
          <p:cNvSpPr txBox="1"/>
          <p:nvPr/>
        </p:nvSpPr>
        <p:spPr>
          <a:xfrm rot="20985544">
            <a:off x="12498981" y="4277762"/>
            <a:ext cx="4221193" cy="4483329"/>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lvl="0" algn="ctr"/>
            <a:r>
              <a:rPr lang="it-IT"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Riassunto</a:t>
            </a:r>
            <a:endParaRPr lang="it-IT" sz="2200">
              <a:latin typeface="Helvetica Neue" panose="020B0604020202020204"/>
            </a:endParaRPr>
          </a:p>
          <a:p>
            <a:pPr algn="ctr"/>
            <a:r>
              <a:rPr lang="it-IT" sz="2200">
                <a:latin typeface="Helvetica Neue" panose="020B0604020202020204"/>
              </a:rPr>
              <a:t>Identifica ciò che supporta il cambiamento, quali sono gli ostacoli al mantenimento del cambiamento e come sostenere il cambiamento. Fornire formazione e supporto e stabilire un sistema di feedback e ricompensa. Adattare e adeguare la struttura organizzativa ove necessario. </a:t>
            </a:r>
          </a:p>
        </p:txBody>
      </p:sp>
      <p:pic>
        <p:nvPicPr>
          <p:cNvPr id="17" name="Grafik 16">
            <a:extLst>
              <a:ext uri="{FF2B5EF4-FFF2-40B4-BE49-F238E27FC236}">
                <a16:creationId xmlns:a16="http://schemas.microsoft.com/office/drawing/2014/main" id="{BB01FF8A-1194-1695-DF75-E1E52A0719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581E59FB-7505-A492-E5FE-00C2B533E001}"/>
              </a:ext>
            </a:extLst>
          </p:cNvPr>
          <p:cNvSpPr txBox="1"/>
          <p:nvPr/>
        </p:nvSpPr>
        <p:spPr>
          <a:xfrm>
            <a:off x="1295400" y="8928000"/>
            <a:ext cx="1752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0" name="CuadroTexto 1">
            <a:extLst>
              <a:ext uri="{FF2B5EF4-FFF2-40B4-BE49-F238E27FC236}">
                <a16:creationId xmlns:a16="http://schemas.microsoft.com/office/drawing/2014/main" id="{EDFA13C9-29C7-920E-9602-0113B64FB5B1}"/>
              </a:ext>
            </a:extLst>
          </p:cNvPr>
          <p:cNvSpPr txBox="1"/>
          <p:nvPr/>
        </p:nvSpPr>
        <p:spPr>
          <a:xfrm>
            <a:off x="1296000" y="1548000"/>
            <a:ext cx="158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1" name="CuadroTexto 2">
            <a:extLst>
              <a:ext uri="{FF2B5EF4-FFF2-40B4-BE49-F238E27FC236}">
                <a16:creationId xmlns:a16="http://schemas.microsoft.com/office/drawing/2014/main" id="{874F0486-3B67-E955-10AA-48F812EBCB77}"/>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pic>
        <p:nvPicPr>
          <p:cNvPr id="12" name="Grafik 11">
            <a:extLst>
              <a:ext uri="{FF2B5EF4-FFF2-40B4-BE49-F238E27FC236}">
                <a16:creationId xmlns:a16="http://schemas.microsoft.com/office/drawing/2014/main" id="{98360133-0074-8156-2D4E-3EB15E7AC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60000" y="1548000"/>
            <a:ext cx="2313549" cy="1345591"/>
          </a:xfrm>
          <a:prstGeom prst="rect">
            <a:avLst/>
          </a:prstGeom>
        </p:spPr>
      </p:pic>
      <p:sp>
        <p:nvSpPr>
          <p:cNvPr id="13" name="Textfeld 12">
            <a:extLst>
              <a:ext uri="{FF2B5EF4-FFF2-40B4-BE49-F238E27FC236}">
                <a16:creationId xmlns:a16="http://schemas.microsoft.com/office/drawing/2014/main" id="{A2E715A6-64DF-1157-80E1-BD2F461B3A2E}"/>
              </a:ext>
            </a:extLst>
          </p:cNvPr>
          <p:cNvSpPr txBox="1"/>
          <p:nvPr/>
        </p:nvSpPr>
        <p:spPr>
          <a:xfrm>
            <a:off x="1296000" y="3852000"/>
            <a:ext cx="9828000" cy="430887"/>
          </a:xfrm>
          <a:prstGeom prst="rect">
            <a:avLst/>
          </a:prstGeom>
          <a:noFill/>
        </p:spPr>
        <p:txBody>
          <a:bodyPr wrap="square">
            <a:noAutofit/>
          </a:bodyPr>
          <a:lstStyle/>
          <a:p>
            <a:pPr>
              <a:buSzPct val="130000"/>
            </a:pPr>
            <a:r>
              <a:rPr lang="it-IT" sz="2400">
                <a:latin typeface="Helvetica Neue" panose="020B0604020202020204"/>
                <a:ea typeface="Microsoft Sans Serif" panose="020B0604020202020204" pitchFamily="34" charset="0"/>
                <a:cs typeface="Microsoft Sans Serif" panose="020B0604020202020204" pitchFamily="34" charset="0"/>
              </a:rPr>
              <a:t>Step 3 – Congelamento</a:t>
            </a:r>
          </a:p>
          <a:p>
            <a:pPr marL="542925" indent="-542925">
              <a:buSzPct val="130000"/>
              <a:buBlip>
                <a:blip r:embed="rId4"/>
              </a:buBlip>
            </a:pPr>
            <a:endParaRPr lang="it-IT" sz="2400">
              <a:latin typeface="Helvetica Neue" panose="020B0604020202020204"/>
              <a:ea typeface="Microsoft Sans Serif" panose="020B0604020202020204" pitchFamily="34" charset="0"/>
              <a:cs typeface="Microsoft Sans Serif" panose="020B0604020202020204" pitchFamily="34" charset="0"/>
            </a:endParaRPr>
          </a:p>
          <a:p>
            <a:pPr marL="542925" indent="-542925">
              <a:spcAft>
                <a:spcPts val="1800"/>
              </a:spcAft>
              <a:buSzPct val="130000"/>
              <a:buBlip>
                <a:blip r:embed="rId4"/>
              </a:buBlip>
            </a:pPr>
            <a:r>
              <a:rPr lang="it-IT" sz="2400">
                <a:latin typeface="Helvetica Neue" panose="020B0604020202020204"/>
                <a:ea typeface="Microsoft Sans Serif" panose="020B0604020202020204" pitchFamily="34" charset="0"/>
                <a:cs typeface="Microsoft Sans Serif" panose="020B0604020202020204" pitchFamily="34" charset="0"/>
              </a:rPr>
              <a:t>Le persone hanno abbracciato i nuovi modi di lavorare e i cambiamenti stanno prendendo forma.</a:t>
            </a:r>
          </a:p>
          <a:p>
            <a:pPr marL="542925" indent="-542925">
              <a:spcAft>
                <a:spcPts val="1800"/>
              </a:spcAft>
              <a:buSzPct val="130000"/>
              <a:buBlip>
                <a:blip r:embed="rId4"/>
              </a:buBlip>
            </a:pPr>
            <a:r>
              <a:rPr lang="it-IT" sz="2400">
                <a:latin typeface="Helvetica Neue" panose="020B0604020202020204"/>
                <a:ea typeface="Microsoft Sans Serif" panose="020B0604020202020204" pitchFamily="34" charset="0"/>
                <a:cs typeface="Microsoft Sans Serif" panose="020B0604020202020204" pitchFamily="34" charset="0"/>
              </a:rPr>
              <a:t>La fase di congelamento, che a volte viene anche chiamata ricongelamento, è quando il cambiamento diventa finalmente parte della "nuova normalità" dei dipendenti. Questo passo finale è fondamentale perché senza rinforzo, le persone possono tornare alle loro vecchie abitudini, sistemi e modi di pensare.</a:t>
            </a:r>
          </a:p>
        </p:txBody>
      </p:sp>
    </p:spTree>
    <p:extLst>
      <p:ext uri="{BB962C8B-B14F-4D97-AF65-F5344CB8AC3E}">
        <p14:creationId xmlns:p14="http://schemas.microsoft.com/office/powerpoint/2010/main" val="403674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it-IT"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2: il modello 7-S di McKinsey</a:t>
            </a:r>
          </a:p>
          <a:p>
            <a:endParaRPr lang="it-IT" sz="2800" b="1">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1999"/>
            <a:ext cx="7704000" cy="2916000"/>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Il quadro di riferimento 7-S viene utilizzato per definire e analizzare gli elementi essenziali di un'organizzazione. Il modello vede un'organizzazione in modo olistico, con sette componenti interconnessi.</a:t>
            </a: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I sette elementi si sostengono a vicenda e devono quindi essere completamente allineati affinché un'organizzazione sia efficace. </a:t>
            </a: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Textfeld 8">
            <a:extLst>
              <a:ext uri="{FF2B5EF4-FFF2-40B4-BE49-F238E27FC236}">
                <a16:creationId xmlns:a16="http://schemas.microsoft.com/office/drawing/2014/main" id="{3AE5C7E6-4731-D1F1-536D-0F4B4227241C}"/>
              </a:ext>
            </a:extLst>
          </p:cNvPr>
          <p:cNvSpPr txBox="1"/>
          <p:nvPr/>
        </p:nvSpPr>
        <p:spPr>
          <a:xfrm>
            <a:off x="14004000" y="8604000"/>
            <a:ext cx="2556000" cy="216000"/>
          </a:xfrm>
          <a:prstGeom prst="rect">
            <a:avLst/>
          </a:prstGeom>
          <a:noFill/>
        </p:spPr>
        <p:txBody>
          <a:bodyPr wrap="square">
            <a:noAutofit/>
          </a:bodyPr>
          <a:lstStyle/>
          <a:p>
            <a:r>
              <a:rPr lang="en-US" sz="1200" dirty="0">
                <a:latin typeface="Helvetica Neue" panose="020B0604020202020204"/>
              </a:rPr>
              <a:t>Picture Source: </a:t>
            </a:r>
            <a:r>
              <a:rPr lang="en-US" sz="1200" dirty="0">
                <a:latin typeface="Helvetica Neue" panose="020B0604020202020204"/>
                <a:hlinkClick r:id="rId2"/>
              </a:rPr>
              <a:t>https://www.mbamanagementmodels.com/mckinseys-7-s-framework/</a:t>
            </a:r>
            <a:r>
              <a:rPr lang="en-US" sz="1200" dirty="0">
                <a:latin typeface="Helvetica Neue" panose="020B0604020202020204"/>
              </a:rPr>
              <a:t> </a:t>
            </a:r>
          </a:p>
        </p:txBody>
      </p:sp>
      <p:sp>
        <p:nvSpPr>
          <p:cNvPr id="5" name="Textfeld 4">
            <a:extLst>
              <a:ext uri="{FF2B5EF4-FFF2-40B4-BE49-F238E27FC236}">
                <a16:creationId xmlns:a16="http://schemas.microsoft.com/office/drawing/2014/main" id="{E1122AE3-6B37-7E44-BB83-8BFC863F18D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0F6A4274-30DF-4E82-964B-DF0CE60A7674}"/>
              </a:ext>
            </a:extLst>
          </p:cNvPr>
          <p:cNvSpPr txBox="1"/>
          <p:nvPr/>
        </p:nvSpPr>
        <p:spPr>
          <a:xfrm>
            <a:off x="1296000" y="1548000"/>
            <a:ext cx="158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8" name="CuadroTexto 2">
            <a:extLst>
              <a:ext uri="{FF2B5EF4-FFF2-40B4-BE49-F238E27FC236}">
                <a16:creationId xmlns:a16="http://schemas.microsoft.com/office/drawing/2014/main" id="{AA696394-B583-8F9B-4209-692353B34213}"/>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grpSp>
        <p:nvGrpSpPr>
          <p:cNvPr id="32" name="Gruppieren 31">
            <a:extLst>
              <a:ext uri="{FF2B5EF4-FFF2-40B4-BE49-F238E27FC236}">
                <a16:creationId xmlns:a16="http://schemas.microsoft.com/office/drawing/2014/main" id="{ADD9AEEC-6C1A-4616-D3E7-6A38DD2980B5}"/>
              </a:ext>
            </a:extLst>
          </p:cNvPr>
          <p:cNvGrpSpPr/>
          <p:nvPr/>
        </p:nvGrpSpPr>
        <p:grpSpPr>
          <a:xfrm>
            <a:off x="9772800" y="1672431"/>
            <a:ext cx="6696000" cy="7488000"/>
            <a:chOff x="9772800" y="1672431"/>
            <a:chExt cx="6696000" cy="7488000"/>
          </a:xfrm>
        </p:grpSpPr>
        <p:cxnSp>
          <p:nvCxnSpPr>
            <p:cNvPr id="10" name="Gerader Verbinder 9">
              <a:extLst>
                <a:ext uri="{FF2B5EF4-FFF2-40B4-BE49-F238E27FC236}">
                  <a16:creationId xmlns:a16="http://schemas.microsoft.com/office/drawing/2014/main" id="{438E67AF-22E2-2BEA-71F3-079A791693DA}"/>
                </a:ext>
              </a:extLst>
            </p:cNvPr>
            <p:cNvCxnSpPr>
              <a:cxnSpLocks/>
              <a:stCxn id="29" idx="6"/>
              <a:endCxn id="27" idx="2"/>
            </p:cNvCxnSpPr>
            <p:nvPr/>
          </p:nvCxnSpPr>
          <p:spPr>
            <a:xfrm>
              <a:off x="11572800" y="6820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600B63C-83D0-6644-27FD-18B49D6130E9}"/>
                </a:ext>
              </a:extLst>
            </p:cNvPr>
            <p:cNvCxnSpPr>
              <a:cxnSpLocks/>
              <a:stCxn id="25" idx="5"/>
              <a:endCxn id="27" idx="5"/>
            </p:cNvCxnSpPr>
            <p:nvPr/>
          </p:nvCxnSpPr>
          <p:spPr>
            <a:xfrm>
              <a:off x="13757196"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80087AC4-929B-6041-3361-665CC4869EF3}"/>
                </a:ext>
              </a:extLst>
            </p:cNvPr>
            <p:cNvCxnSpPr>
              <a:cxnSpLocks/>
              <a:stCxn id="29" idx="3"/>
              <a:endCxn id="25" idx="3"/>
            </p:cNvCxnSpPr>
            <p:nvPr/>
          </p:nvCxnSpPr>
          <p:spPr>
            <a:xfrm flipV="1">
              <a:off x="10036404" y="3208827"/>
              <a:ext cx="2448000" cy="424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3311E23F-9AB5-9A64-D434-88F97DC1CD44}"/>
                </a:ext>
              </a:extLst>
            </p:cNvPr>
            <p:cNvCxnSpPr>
              <a:cxnSpLocks/>
              <a:stCxn id="29" idx="5"/>
              <a:endCxn id="28" idx="2"/>
            </p:cNvCxnSpPr>
            <p:nvPr/>
          </p:nvCxnSpPr>
          <p:spPr>
            <a:xfrm>
              <a:off x="11309196"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2600ED6-D758-D9E8-BAD7-D648243DC77F}"/>
                </a:ext>
              </a:extLst>
            </p:cNvPr>
            <p:cNvCxnSpPr>
              <a:cxnSpLocks/>
              <a:stCxn id="28" idx="6"/>
              <a:endCxn id="27" idx="3"/>
            </p:cNvCxnSpPr>
            <p:nvPr/>
          </p:nvCxnSpPr>
          <p:spPr>
            <a:xfrm flipV="1">
              <a:off x="14020800" y="7456827"/>
              <a:ext cx="911604" cy="803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C5E41DD0-1726-B2BC-A60A-0DB203A479CE}"/>
                </a:ext>
              </a:extLst>
            </p:cNvPr>
            <p:cNvCxnSpPr>
              <a:cxnSpLocks/>
              <a:stCxn id="27" idx="4"/>
              <a:endCxn id="26" idx="0"/>
            </p:cNvCxnSpPr>
            <p:nvPr/>
          </p:nvCxnSpPr>
          <p:spPr>
            <a:xfrm flipV="1">
              <a:off x="15568800" y="3076431"/>
              <a:ext cx="0" cy="46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1E1A434B-1902-F3C6-9421-DDB1CF1DDD4E}"/>
                </a:ext>
              </a:extLst>
            </p:cNvPr>
            <p:cNvCxnSpPr>
              <a:cxnSpLocks/>
              <a:stCxn id="26" idx="1"/>
              <a:endCxn id="25" idx="6"/>
            </p:cNvCxnSpPr>
            <p:nvPr/>
          </p:nvCxnSpPr>
          <p:spPr>
            <a:xfrm flipH="1" flipV="1">
              <a:off x="14020800"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5C52B5DF-9BF0-354B-55B7-28F75517F311}"/>
                </a:ext>
              </a:extLst>
            </p:cNvPr>
            <p:cNvCxnSpPr>
              <a:cxnSpLocks/>
              <a:stCxn id="31" idx="0"/>
              <a:endCxn id="29" idx="0"/>
            </p:cNvCxnSpPr>
            <p:nvPr/>
          </p:nvCxnSpPr>
          <p:spPr>
            <a:xfrm>
              <a:off x="10672800" y="3076431"/>
              <a:ext cx="0" cy="2844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281FD9E3-2342-F998-15BD-11810AD19CD5}"/>
                </a:ext>
              </a:extLst>
            </p:cNvPr>
            <p:cNvCxnSpPr>
              <a:cxnSpLocks/>
              <a:stCxn id="31" idx="7"/>
              <a:endCxn id="25" idx="2"/>
            </p:cNvCxnSpPr>
            <p:nvPr/>
          </p:nvCxnSpPr>
          <p:spPr>
            <a:xfrm flipV="1">
              <a:off x="11309196" y="2572431"/>
              <a:ext cx="911604" cy="767604"/>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7211985-A0F7-6F2C-A55F-F901A89528E0}"/>
                </a:ext>
              </a:extLst>
            </p:cNvPr>
            <p:cNvCxnSpPr>
              <a:cxnSpLocks/>
              <a:stCxn id="28" idx="4"/>
              <a:endCxn id="25" idx="0"/>
            </p:cNvCxnSpPr>
            <p:nvPr/>
          </p:nvCxnSpPr>
          <p:spPr>
            <a:xfrm flipV="1">
              <a:off x="13120800" y="1672431"/>
              <a:ext cx="0" cy="748800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4D648847-4BB5-EBC6-9189-585C429EAB73}"/>
                </a:ext>
              </a:extLst>
            </p:cNvPr>
            <p:cNvCxnSpPr>
              <a:cxnSpLocks/>
              <a:stCxn id="31" idx="1"/>
              <a:endCxn id="28" idx="5"/>
            </p:cNvCxnSpPr>
            <p:nvPr/>
          </p:nvCxnSpPr>
          <p:spPr>
            <a:xfrm>
              <a:off x="10036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6580401F-7097-759C-9ECE-A81FACCCB1A7}"/>
                </a:ext>
              </a:extLst>
            </p:cNvPr>
            <p:cNvCxnSpPr>
              <a:cxnSpLocks/>
              <a:stCxn id="28" idx="3"/>
              <a:endCxn id="26" idx="7"/>
            </p:cNvCxnSpPr>
            <p:nvPr/>
          </p:nvCxnSpPr>
          <p:spPr>
            <a:xfrm flipV="1">
              <a:off x="12484404" y="3340035"/>
              <a:ext cx="3720792" cy="555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44390BF9-09F4-3F36-F2E9-A7C96F279D7E}"/>
                </a:ext>
              </a:extLst>
            </p:cNvPr>
            <p:cNvCxnSpPr>
              <a:cxnSpLocks/>
              <a:stCxn id="31" idx="1"/>
              <a:endCxn id="27" idx="5"/>
            </p:cNvCxnSpPr>
            <p:nvPr/>
          </p:nvCxnSpPr>
          <p:spPr>
            <a:xfrm>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E83A590E-94FC-E532-C05E-21F0EE608D3F}"/>
                </a:ext>
              </a:extLst>
            </p:cNvPr>
            <p:cNvCxnSpPr>
              <a:cxnSpLocks/>
              <a:stCxn id="29" idx="3"/>
              <a:endCxn id="26" idx="7"/>
            </p:cNvCxnSpPr>
            <p:nvPr/>
          </p:nvCxnSpPr>
          <p:spPr>
            <a:xfrm flipV="1">
              <a:off x="10036404" y="3340035"/>
              <a:ext cx="6168792" cy="4116792"/>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1E84EDB1-ACFE-28A7-BA66-D9042EB984AF}"/>
                </a:ext>
              </a:extLst>
            </p:cNvPr>
            <p:cNvCxnSpPr>
              <a:cxnSpLocks/>
              <a:stCxn id="31" idx="6"/>
              <a:endCxn id="26" idx="2"/>
            </p:cNvCxnSpPr>
            <p:nvPr/>
          </p:nvCxnSpPr>
          <p:spPr>
            <a:xfrm>
              <a:off x="11572800" y="3976431"/>
              <a:ext cx="3096000" cy="0"/>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25" name="Ellipse 24">
              <a:extLst>
                <a:ext uri="{FF2B5EF4-FFF2-40B4-BE49-F238E27FC236}">
                  <a16:creationId xmlns:a16="http://schemas.microsoft.com/office/drawing/2014/main" id="{6D4CC8B0-098D-B2EC-3EC1-DC00E611F8D1}"/>
                </a:ext>
              </a:extLst>
            </p:cNvPr>
            <p:cNvSpPr>
              <a:spLocks noChangeAspect="1"/>
            </p:cNvSpPr>
            <p:nvPr/>
          </p:nvSpPr>
          <p:spPr>
            <a:xfrm>
              <a:off x="12220800" y="1672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ABILITÀ</a:t>
              </a:r>
            </a:p>
          </p:txBody>
        </p:sp>
        <p:sp>
          <p:nvSpPr>
            <p:cNvPr id="26" name="Ellipse 25">
              <a:extLst>
                <a:ext uri="{FF2B5EF4-FFF2-40B4-BE49-F238E27FC236}">
                  <a16:creationId xmlns:a16="http://schemas.microsoft.com/office/drawing/2014/main" id="{7E5CB6C6-6508-9070-05E0-EBC077585E49}"/>
                </a:ext>
              </a:extLst>
            </p:cNvPr>
            <p:cNvSpPr>
              <a:spLocks noChangeAspect="1"/>
            </p:cNvSpPr>
            <p:nvPr/>
          </p:nvSpPr>
          <p:spPr>
            <a:xfrm>
              <a:off x="14668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STAFF</a:t>
              </a:r>
            </a:p>
          </p:txBody>
        </p:sp>
        <p:sp>
          <p:nvSpPr>
            <p:cNvPr id="27" name="Ellipse 26">
              <a:extLst>
                <a:ext uri="{FF2B5EF4-FFF2-40B4-BE49-F238E27FC236}">
                  <a16:creationId xmlns:a16="http://schemas.microsoft.com/office/drawing/2014/main" id="{B9E232EC-66B6-B574-CB5F-4269B3C03E71}"/>
                </a:ext>
              </a:extLst>
            </p:cNvPr>
            <p:cNvSpPr>
              <a:spLocks noChangeAspect="1"/>
            </p:cNvSpPr>
            <p:nvPr/>
          </p:nvSpPr>
          <p:spPr>
            <a:xfrm>
              <a:off x="14668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STILE</a:t>
              </a:r>
            </a:p>
          </p:txBody>
        </p:sp>
        <p:sp>
          <p:nvSpPr>
            <p:cNvPr id="28" name="Ellipse 27">
              <a:extLst>
                <a:ext uri="{FF2B5EF4-FFF2-40B4-BE49-F238E27FC236}">
                  <a16:creationId xmlns:a16="http://schemas.microsoft.com/office/drawing/2014/main" id="{548B6A34-7F50-B1E8-22AE-3F6730B5C584}"/>
                </a:ext>
              </a:extLst>
            </p:cNvPr>
            <p:cNvSpPr>
              <a:spLocks noChangeAspect="1"/>
            </p:cNvSpPr>
            <p:nvPr/>
          </p:nvSpPr>
          <p:spPr>
            <a:xfrm>
              <a:off x="12220800" y="736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SISTEMI</a:t>
              </a:r>
            </a:p>
          </p:txBody>
        </p:sp>
        <p:sp>
          <p:nvSpPr>
            <p:cNvPr id="29" name="Ellipse 28">
              <a:extLst>
                <a:ext uri="{FF2B5EF4-FFF2-40B4-BE49-F238E27FC236}">
                  <a16:creationId xmlns:a16="http://schemas.microsoft.com/office/drawing/2014/main" id="{29490F62-E039-97E7-AB6B-D8EC22F4ADA5}"/>
                </a:ext>
              </a:extLst>
            </p:cNvPr>
            <p:cNvSpPr>
              <a:spLocks noChangeAspect="1"/>
            </p:cNvSpPr>
            <p:nvPr/>
          </p:nvSpPr>
          <p:spPr>
            <a:xfrm>
              <a:off x="9772800" y="5920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STRUTTURA</a:t>
              </a:r>
            </a:p>
          </p:txBody>
        </p:sp>
        <p:sp>
          <p:nvSpPr>
            <p:cNvPr id="30" name="Ellipse 29">
              <a:extLst>
                <a:ext uri="{FF2B5EF4-FFF2-40B4-BE49-F238E27FC236}">
                  <a16:creationId xmlns:a16="http://schemas.microsoft.com/office/drawing/2014/main" id="{8EA5D483-ABCB-34F2-364E-9A9E67BE444E}"/>
                </a:ext>
              </a:extLst>
            </p:cNvPr>
            <p:cNvSpPr>
              <a:spLocks noChangeAspect="1"/>
            </p:cNvSpPr>
            <p:nvPr/>
          </p:nvSpPr>
          <p:spPr>
            <a:xfrm>
              <a:off x="12220800" y="451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a:rPr>
                <a:t>VALORI CONDIVISI</a:t>
              </a:r>
            </a:p>
          </p:txBody>
        </p:sp>
        <p:sp>
          <p:nvSpPr>
            <p:cNvPr id="31" name="Ellipse 30">
              <a:extLst>
                <a:ext uri="{FF2B5EF4-FFF2-40B4-BE49-F238E27FC236}">
                  <a16:creationId xmlns:a16="http://schemas.microsoft.com/office/drawing/2014/main" id="{3ADA21BD-91DF-C544-06AE-57658CED5466}"/>
                </a:ext>
              </a:extLst>
            </p:cNvPr>
            <p:cNvSpPr>
              <a:spLocks noChangeAspect="1"/>
            </p:cNvSpPr>
            <p:nvPr/>
          </p:nvSpPr>
          <p:spPr>
            <a:xfrm>
              <a:off x="9772800" y="3076431"/>
              <a:ext cx="1800000" cy="1800000"/>
            </a:xfrm>
            <a:prstGeom prst="ellipse">
              <a:avLst/>
            </a:prstGeom>
            <a:solidFill>
              <a:srgbClr val="44546A"/>
            </a:solid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it-IT" sz="1600">
                  <a:latin typeface="Helvetica Neue" panose="020B0604020202020204"/>
                </a:rPr>
                <a:t>STRATEGIA</a:t>
              </a:r>
            </a:p>
          </p:txBody>
        </p:sp>
      </p:grpSp>
    </p:spTree>
    <p:extLst>
      <p:ext uri="{BB962C8B-B14F-4D97-AF65-F5344CB8AC3E}">
        <p14:creationId xmlns:p14="http://schemas.microsoft.com/office/powerpoint/2010/main" val="2682981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6629400" cy="523220"/>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2: il modello 7-S di McKinsey</a:t>
            </a: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5" name="Diagrama 6">
            <a:extLst>
              <a:ext uri="{FF2B5EF4-FFF2-40B4-BE49-F238E27FC236}">
                <a16:creationId xmlns:a16="http://schemas.microsoft.com/office/drawing/2014/main" id="{F2F197AF-E447-7229-72A5-D3B3DCE8DC8B}"/>
              </a:ext>
            </a:extLst>
          </p:cNvPr>
          <p:cNvGraphicFramePr/>
          <p:nvPr>
            <p:extLst>
              <p:ext uri="{D42A27DB-BD31-4B8C-83A1-F6EECF244321}">
                <p14:modId xmlns:p14="http://schemas.microsoft.com/office/powerpoint/2010/main" val="2723097053"/>
              </p:ext>
            </p:extLst>
          </p:nvPr>
        </p:nvGraphicFramePr>
        <p:xfrm>
          <a:off x="1295400" y="3851999"/>
          <a:ext cx="9900000" cy="471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D1308BFA-E9F8-9389-8EFE-ACE44AA119A4}"/>
              </a:ext>
            </a:extLst>
          </p:cNvPr>
          <p:cNvSpPr txBox="1"/>
          <p:nvPr/>
        </p:nvSpPr>
        <p:spPr>
          <a:xfrm>
            <a:off x="3810000" y="3924000"/>
            <a:ext cx="5486400" cy="1044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Le regole e la condotta informale di un'organizzazione, i modelli di comportamento, la cultura del lavoro o il modo in cui le cose vengono fatte all'interno dell'azienda.</a:t>
            </a:r>
          </a:p>
        </p:txBody>
      </p:sp>
      <p:sp>
        <p:nvSpPr>
          <p:cNvPr id="10" name="Textfeld 9">
            <a:extLst>
              <a:ext uri="{FF2B5EF4-FFF2-40B4-BE49-F238E27FC236}">
                <a16:creationId xmlns:a16="http://schemas.microsoft.com/office/drawing/2014/main" id="{95F29425-A2A7-E3DE-0D75-F3B8BDA35206}"/>
              </a:ext>
            </a:extLst>
          </p:cNvPr>
          <p:cNvSpPr txBox="1"/>
          <p:nvPr/>
        </p:nvSpPr>
        <p:spPr>
          <a:xfrm>
            <a:off x="3960000" y="5508000"/>
            <a:ext cx="4788000" cy="1044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Competenze individuali e istituzionali che costituiscono le competenze e le capacità di un'organizzazione.</a:t>
            </a:r>
          </a:p>
        </p:txBody>
      </p:sp>
      <p:sp>
        <p:nvSpPr>
          <p:cNvPr id="11" name="Textfeld 10">
            <a:extLst>
              <a:ext uri="{FF2B5EF4-FFF2-40B4-BE49-F238E27FC236}">
                <a16:creationId xmlns:a16="http://schemas.microsoft.com/office/drawing/2014/main" id="{93C54793-1FCB-1FD6-E66F-0C37942E9160}"/>
              </a:ext>
            </a:extLst>
          </p:cNvPr>
          <p:cNvSpPr txBox="1"/>
          <p:nvPr/>
        </p:nvSpPr>
        <p:spPr>
          <a:xfrm>
            <a:off x="3960000" y="7128000"/>
            <a:ext cx="4788000" cy="1044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Procedure e processi che l'organizzazione ha in atto. Esempi sono i processi di gestione del rischio e i sistemi di gestione dei clienti.</a:t>
            </a:r>
          </a:p>
        </p:txBody>
      </p:sp>
      <p:sp>
        <p:nvSpPr>
          <p:cNvPr id="4" name="Textfeld 3">
            <a:extLst>
              <a:ext uri="{FF2B5EF4-FFF2-40B4-BE49-F238E27FC236}">
                <a16:creationId xmlns:a16="http://schemas.microsoft.com/office/drawing/2014/main" id="{D1D45A5F-795D-ABD4-69A1-AF0EAB22C3A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98A555C9-29BA-D4B7-B527-E8B680B8F201}"/>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9" name="CuadroTexto 2">
            <a:extLst>
              <a:ext uri="{FF2B5EF4-FFF2-40B4-BE49-F238E27FC236}">
                <a16:creationId xmlns:a16="http://schemas.microsoft.com/office/drawing/2014/main" id="{0742067B-0688-3710-1768-E86A3E4174E3}"/>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a:p>
            <a:endPar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2733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6000" y="3384000"/>
            <a:ext cx="6629400" cy="523220"/>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2: il modello 7-S di McKinsey</a:t>
            </a:r>
          </a:p>
          <a:p>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5C00B8DB-DDF2-A04E-BC27-7091DE1A44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57" r="18556"/>
          <a:stretch/>
        </p:blipFill>
        <p:spPr>
          <a:xfrm>
            <a:off x="15773400" y="1469398"/>
            <a:ext cx="1218389" cy="1346400"/>
          </a:xfrm>
          <a:prstGeom prst="rect">
            <a:avLst/>
          </a:prstGeom>
          <a:ln>
            <a:solidFill>
              <a:schemeClr val="tx1"/>
            </a:solidFill>
          </a:ln>
        </p:spPr>
      </p:pic>
      <p:graphicFrame>
        <p:nvGraphicFramePr>
          <p:cNvPr id="7" name="Diagrama 6">
            <a:extLst>
              <a:ext uri="{FF2B5EF4-FFF2-40B4-BE49-F238E27FC236}">
                <a16:creationId xmlns:a16="http://schemas.microsoft.com/office/drawing/2014/main" id="{89161E25-8209-B552-E93D-2200E3AAFC06}"/>
              </a:ext>
            </a:extLst>
          </p:cNvPr>
          <p:cNvGraphicFramePr/>
          <p:nvPr>
            <p:extLst>
              <p:ext uri="{D42A27DB-BD31-4B8C-83A1-F6EECF244321}">
                <p14:modId xmlns:p14="http://schemas.microsoft.com/office/powerpoint/2010/main" val="3856720994"/>
              </p:ext>
            </p:extLst>
          </p:nvPr>
        </p:nvGraphicFramePr>
        <p:xfrm>
          <a:off x="1296000" y="3852000"/>
          <a:ext cx="12024000" cy="51600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81F276C9-EE75-5F09-7114-D184F5592778}"/>
              </a:ext>
            </a:extLst>
          </p:cNvPr>
          <p:cNvSpPr txBox="1"/>
          <p:nvPr/>
        </p:nvSpPr>
        <p:spPr>
          <a:xfrm>
            <a:off x="4500000" y="3888000"/>
            <a:ext cx="7380000" cy="900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La struttura dell'organizzazione o il modo in cui sono organizzate le unità aziendali e le divisioni, comprese le relazioni di autorità all'interno di tale struttura.</a:t>
            </a:r>
          </a:p>
        </p:txBody>
      </p:sp>
      <p:sp>
        <p:nvSpPr>
          <p:cNvPr id="9" name="Textfeld 8">
            <a:extLst>
              <a:ext uri="{FF2B5EF4-FFF2-40B4-BE49-F238E27FC236}">
                <a16:creationId xmlns:a16="http://schemas.microsoft.com/office/drawing/2014/main" id="{98F58ACF-D910-C641-690F-047C80851236}"/>
              </a:ext>
            </a:extLst>
          </p:cNvPr>
          <p:cNvSpPr txBox="1"/>
          <p:nvPr/>
        </p:nvSpPr>
        <p:spPr>
          <a:xfrm>
            <a:off x="4500000" y="5184000"/>
            <a:ext cx="7380000" cy="900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Le persone in azienda, le loro qualità, come i talenti vengono cresciuti e sviluppati, e le caratteristiche e gli attributi di ogni ruolo lavorativo, come l'istruzione e l'atteggiamento.</a:t>
            </a:r>
          </a:p>
        </p:txBody>
      </p:sp>
      <p:sp>
        <p:nvSpPr>
          <p:cNvPr id="10" name="Textfeld 9">
            <a:extLst>
              <a:ext uri="{FF2B5EF4-FFF2-40B4-BE49-F238E27FC236}">
                <a16:creationId xmlns:a16="http://schemas.microsoft.com/office/drawing/2014/main" id="{619519D7-FDF6-3079-31E2-AC97E1D4B21B}"/>
              </a:ext>
            </a:extLst>
          </p:cNvPr>
          <p:cNvSpPr txBox="1"/>
          <p:nvPr/>
        </p:nvSpPr>
        <p:spPr>
          <a:xfrm>
            <a:off x="4500000" y="6516000"/>
            <a:ext cx="7380000" cy="900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Cosa sta facendo l'azienda per costruire un vantaggio competitivo.</a:t>
            </a:r>
          </a:p>
        </p:txBody>
      </p:sp>
      <p:sp>
        <p:nvSpPr>
          <p:cNvPr id="11" name="Textfeld 10">
            <a:extLst>
              <a:ext uri="{FF2B5EF4-FFF2-40B4-BE49-F238E27FC236}">
                <a16:creationId xmlns:a16="http://schemas.microsoft.com/office/drawing/2014/main" id="{731575AE-8D85-5D1C-642E-C0A2B7B880FE}"/>
              </a:ext>
            </a:extLst>
          </p:cNvPr>
          <p:cNvSpPr txBox="1"/>
          <p:nvPr/>
        </p:nvSpPr>
        <p:spPr>
          <a:xfrm>
            <a:off x="4500000" y="7812000"/>
            <a:ext cx="7380000" cy="900000"/>
          </a:xfrm>
          <a:prstGeom prst="rect">
            <a:avLst/>
          </a:prstGeom>
          <a:noFill/>
        </p:spPr>
        <p:txBody>
          <a:bodyPr wrap="square" rtlCol="0" anchor="ctr">
            <a:noAutofit/>
          </a:bodyPr>
          <a:lstStyle/>
          <a:p>
            <a:r>
              <a:rPr lang="it-IT" dirty="0">
                <a:latin typeface="Helvetica Neue" panose="020B0604020202020204"/>
                <a:ea typeface="Microsoft Sans Serif" panose="020B0604020202020204" pitchFamily="34" charset="0"/>
                <a:cs typeface="Microsoft Sans Serif" panose="020B0604020202020204" pitchFamily="34" charset="0"/>
              </a:rPr>
              <a:t>Standard, credenze e principi che costituiscono il fondamento della cultura di un'organizzazione. Guidano il comportamento dei dipendenti e, nel tempo, forniscono l'identità con cui l'azienda è conosciuta.</a:t>
            </a:r>
          </a:p>
        </p:txBody>
      </p:sp>
      <p:sp>
        <p:nvSpPr>
          <p:cNvPr id="14" name="CuadroTexto 3">
            <a:extLst>
              <a:ext uri="{FF2B5EF4-FFF2-40B4-BE49-F238E27FC236}">
                <a16:creationId xmlns:a16="http://schemas.microsoft.com/office/drawing/2014/main" id="{620C6403-29C2-CA95-AE39-8B4F39B1F128}"/>
              </a:ext>
            </a:extLst>
          </p:cNvPr>
          <p:cNvSpPr txBox="1"/>
          <p:nvPr/>
        </p:nvSpPr>
        <p:spPr>
          <a:xfrm rot="20985544">
            <a:off x="13799060" y="4130667"/>
            <a:ext cx="3234671" cy="4318971"/>
          </a:xfrm>
          <a:prstGeom prst="foldedCorner">
            <a:avLst>
              <a:gd name="adj" fmla="val 14391"/>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algn="ctr"/>
            <a:endParaRPr lang="it-IT" sz="2200" dirty="0">
              <a:latin typeface="Helvetica Neue" panose="020B0604020202020204"/>
            </a:endParaRPr>
          </a:p>
          <a:p>
            <a:pPr algn="ctr"/>
            <a:r>
              <a:rPr lang="it-IT" sz="2200" dirty="0">
                <a:latin typeface="Helvetica Neue" panose="020B0604020202020204"/>
              </a:rPr>
              <a:t>Ogni elemento è ugualmente importante e prezioso. Quando si utilizza il modello 7-S per diagnosticare la propria azienda, tutti gli elementi devono lavorare insieme e allinearsi tra loro. </a:t>
            </a:r>
          </a:p>
          <a:p>
            <a:pPr algn="ctr"/>
            <a:endParaRPr lang="it-IT" sz="2200" dirty="0">
              <a:latin typeface="Helvetica Neue" panose="020B0604020202020204"/>
            </a:endParaRPr>
          </a:p>
          <a:p>
            <a:pPr algn="ctr"/>
            <a:endParaRPr lang="it-IT" sz="2200" dirty="0">
              <a:latin typeface="Helvetica Neue" panose="020B0604020202020204"/>
            </a:endParaRPr>
          </a:p>
        </p:txBody>
      </p:sp>
      <p:pic>
        <p:nvPicPr>
          <p:cNvPr id="15" name="Grafik 14">
            <a:extLst>
              <a:ext uri="{FF2B5EF4-FFF2-40B4-BE49-F238E27FC236}">
                <a16:creationId xmlns:a16="http://schemas.microsoft.com/office/drawing/2014/main" id="{C53F0C0C-7037-23A2-539B-58C803A78D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25400" y="3943475"/>
            <a:ext cx="1600438" cy="1790700"/>
          </a:xfrm>
          <a:prstGeom prst="rect">
            <a:avLst/>
          </a:prstGeom>
        </p:spPr>
      </p:pic>
      <p:sp>
        <p:nvSpPr>
          <p:cNvPr id="2" name="Textfeld 1">
            <a:extLst>
              <a:ext uri="{FF2B5EF4-FFF2-40B4-BE49-F238E27FC236}">
                <a16:creationId xmlns:a16="http://schemas.microsoft.com/office/drawing/2014/main" id="{977C995E-DF5D-4DA4-9053-7C5224603FD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11, 13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1">
            <a:extLst>
              <a:ext uri="{FF2B5EF4-FFF2-40B4-BE49-F238E27FC236}">
                <a16:creationId xmlns:a16="http://schemas.microsoft.com/office/drawing/2014/main" id="{333BC3C5-3047-149D-8410-83F1DA9BCFF0}"/>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8" name="CuadroTexto 2">
            <a:extLst>
              <a:ext uri="{FF2B5EF4-FFF2-40B4-BE49-F238E27FC236}">
                <a16:creationId xmlns:a16="http://schemas.microsoft.com/office/drawing/2014/main" id="{4491A582-6A8D-26EC-8DA6-AC9C3AC6BE37}"/>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spTree>
    <p:extLst>
      <p:ext uri="{BB962C8B-B14F-4D97-AF65-F5344CB8AC3E}">
        <p14:creationId xmlns:p14="http://schemas.microsoft.com/office/powerpoint/2010/main" val="40374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8496600" cy="523220"/>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3: il modello del cambiamento di </a:t>
            </a:r>
            <a:r>
              <a:rPr lang="it-IT"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a:t>
            </a:r>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E1E2D339-E702-D386-1EB6-0CD6F5317270}"/>
              </a:ext>
            </a:extLst>
          </p:cNvPr>
          <p:cNvSpPr txBox="1"/>
          <p:nvPr/>
        </p:nvSpPr>
        <p:spPr>
          <a:xfrm>
            <a:off x="1296000" y="3852000"/>
            <a:ext cx="7668000" cy="3970318"/>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John </a:t>
            </a:r>
            <a:r>
              <a:rPr lang="it-IT" sz="2400" dirty="0" err="1">
                <a:latin typeface="Helvetica Neue" panose="020B0604020202020204"/>
                <a:ea typeface="Microsoft Sans Serif" panose="020B0604020202020204" pitchFamily="34" charset="0"/>
                <a:cs typeface="Microsoft Sans Serif" panose="020B0604020202020204" pitchFamily="34" charset="0"/>
              </a:rPr>
              <a:t>Kotter</a:t>
            </a:r>
            <a:r>
              <a:rPr lang="it-IT" sz="2400" dirty="0">
                <a:latin typeface="Helvetica Neue" panose="020B0604020202020204"/>
                <a:ea typeface="Microsoft Sans Serif" panose="020B0604020202020204" pitchFamily="34" charset="0"/>
                <a:cs typeface="Microsoft Sans Serif" panose="020B0604020202020204" pitchFamily="34" charset="0"/>
              </a:rPr>
              <a:t> (1996), professore della Harvard Business School e rinomato esperto di cambiamento, ha sviluppato il suo modello sulla base della ricerca di 100 organizzazioni che stavano attraversando un processo di cambiamento.</a:t>
            </a: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Le 8 fasi del processo di cambiamento includono: creare un senso di urgenza, formare potenti coalizioni guida, sviluppare una visione e una strategia, comunicare la visione, rimuovere gli ostacoli e responsabilizzare i dipendenti per l'azione, generare vittorie a breve termine, consolidare i guadagni e rafforzare il cambiamento ancorando il cambiamento nella cultura. </a:t>
            </a: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5" name="Textfeld 4">
            <a:extLst>
              <a:ext uri="{FF2B5EF4-FFF2-40B4-BE49-F238E27FC236}">
                <a16:creationId xmlns:a16="http://schemas.microsoft.com/office/drawing/2014/main" id="{4F433110-6707-02CE-C3A5-95BBAA9EDA07}"/>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CAAFC56C-883D-CFEC-E5B4-D2A7665378F5}"/>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8" name="CuadroTexto 2">
            <a:extLst>
              <a:ext uri="{FF2B5EF4-FFF2-40B4-BE49-F238E27FC236}">
                <a16:creationId xmlns:a16="http://schemas.microsoft.com/office/drawing/2014/main" id="{E1F50FEC-8211-C153-3333-20687CD64FBD}"/>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grpSp>
        <p:nvGrpSpPr>
          <p:cNvPr id="48" name="Gruppieren 47">
            <a:extLst>
              <a:ext uri="{FF2B5EF4-FFF2-40B4-BE49-F238E27FC236}">
                <a16:creationId xmlns:a16="http://schemas.microsoft.com/office/drawing/2014/main" id="{5DD427D8-A761-102C-2429-D4579BF95BAD}"/>
              </a:ext>
            </a:extLst>
          </p:cNvPr>
          <p:cNvGrpSpPr/>
          <p:nvPr/>
        </p:nvGrpSpPr>
        <p:grpSpPr>
          <a:xfrm>
            <a:off x="12240000" y="1944000"/>
            <a:ext cx="1620000" cy="1620000"/>
            <a:chOff x="12240000" y="2124000"/>
            <a:chExt cx="1620000" cy="1620000"/>
          </a:xfrm>
        </p:grpSpPr>
        <p:grpSp>
          <p:nvGrpSpPr>
            <p:cNvPr id="9" name="Gruppieren 8">
              <a:extLst>
                <a:ext uri="{FF2B5EF4-FFF2-40B4-BE49-F238E27FC236}">
                  <a16:creationId xmlns:a16="http://schemas.microsoft.com/office/drawing/2014/main" id="{F1836371-9786-500C-AA8D-68162333761A}"/>
                </a:ext>
              </a:extLst>
            </p:cNvPr>
            <p:cNvGrpSpPr/>
            <p:nvPr/>
          </p:nvGrpSpPr>
          <p:grpSpPr>
            <a:xfrm>
              <a:off x="12240000" y="2124000"/>
              <a:ext cx="1620000" cy="1620000"/>
              <a:chOff x="4038600" y="3314700"/>
              <a:chExt cx="1440000" cy="1440000"/>
            </a:xfrm>
          </p:grpSpPr>
          <p:sp>
            <p:nvSpPr>
              <p:cNvPr id="10" name="Ellipse 9">
                <a:extLst>
                  <a:ext uri="{FF2B5EF4-FFF2-40B4-BE49-F238E27FC236}">
                    <a16:creationId xmlns:a16="http://schemas.microsoft.com/office/drawing/2014/main" id="{94996785-994A-139D-B859-65226956BB9B}"/>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latin typeface="Helvetica Neue" panose="020B0604020202020204"/>
                </a:endParaRPr>
              </a:p>
            </p:txBody>
          </p:sp>
          <p:cxnSp>
            <p:nvCxnSpPr>
              <p:cNvPr id="11" name="Gerader Verbinder 10">
                <a:extLst>
                  <a:ext uri="{FF2B5EF4-FFF2-40B4-BE49-F238E27FC236}">
                    <a16:creationId xmlns:a16="http://schemas.microsoft.com/office/drawing/2014/main" id="{7D523CBE-21CD-9A56-F814-144C92FD771D}"/>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3" name="Textfeld 32">
              <a:extLst>
                <a:ext uri="{FF2B5EF4-FFF2-40B4-BE49-F238E27FC236}">
                  <a16:creationId xmlns:a16="http://schemas.microsoft.com/office/drawing/2014/main" id="{5D09B005-F38A-CDA2-1177-D41F75FA3237}"/>
                </a:ext>
              </a:extLst>
            </p:cNvPr>
            <p:cNvSpPr txBox="1"/>
            <p:nvPr/>
          </p:nvSpPr>
          <p:spPr>
            <a:xfrm>
              <a:off x="12240000" y="2124000"/>
              <a:ext cx="1620000" cy="1620000"/>
            </a:xfrm>
            <a:prstGeom prst="rect">
              <a:avLst/>
            </a:prstGeom>
            <a:noFill/>
          </p:spPr>
          <p:txBody>
            <a:bodyPr wrap="square" rtlCol="0" anchor="ctr">
              <a:noAutofit/>
            </a:bodyPr>
            <a:lstStyle/>
            <a:p>
              <a:pPr algn="ctr"/>
              <a:r>
                <a:rPr lang="it-IT" sz="2000" b="1" cap="all">
                  <a:solidFill>
                    <a:srgbClr val="4EC5A5"/>
                  </a:solidFill>
                  <a:latin typeface="Helvetica Neue" panose="020B0604020202020204"/>
                </a:rPr>
                <a:t>CreaRe</a:t>
              </a:r>
              <a:r>
                <a:rPr lang="it-IT" sz="2000" b="1" cap="all">
                  <a:latin typeface="Helvetica Neue" panose="020B0604020202020204"/>
                </a:rPr>
                <a:t> </a:t>
              </a:r>
            </a:p>
            <a:p>
              <a:pPr algn="ctr"/>
              <a:r>
                <a:rPr lang="it-IT" sz="1600" cap="all">
                  <a:solidFill>
                    <a:srgbClr val="277762"/>
                  </a:solidFill>
                  <a:latin typeface="Helvetica Neue" panose="020B0604020202020204"/>
                </a:rPr>
                <a:t>un senso di urgenza</a:t>
              </a:r>
            </a:p>
          </p:txBody>
        </p:sp>
      </p:grpSp>
      <p:grpSp>
        <p:nvGrpSpPr>
          <p:cNvPr id="49" name="Gruppieren 48">
            <a:extLst>
              <a:ext uri="{FF2B5EF4-FFF2-40B4-BE49-F238E27FC236}">
                <a16:creationId xmlns:a16="http://schemas.microsoft.com/office/drawing/2014/main" id="{4B57E410-B9F4-EEB1-6CFB-6F6E9E9328F7}"/>
              </a:ext>
            </a:extLst>
          </p:cNvPr>
          <p:cNvGrpSpPr/>
          <p:nvPr/>
        </p:nvGrpSpPr>
        <p:grpSpPr>
          <a:xfrm>
            <a:off x="14040000" y="2736000"/>
            <a:ext cx="1620000" cy="1721700"/>
            <a:chOff x="14148000" y="2628000"/>
            <a:chExt cx="1620000" cy="1721700"/>
          </a:xfrm>
        </p:grpSpPr>
        <p:grpSp>
          <p:nvGrpSpPr>
            <p:cNvPr id="12" name="Gruppieren 11">
              <a:extLst>
                <a:ext uri="{FF2B5EF4-FFF2-40B4-BE49-F238E27FC236}">
                  <a16:creationId xmlns:a16="http://schemas.microsoft.com/office/drawing/2014/main" id="{C53512AF-0522-844E-32A9-00AE013813F9}"/>
                </a:ext>
              </a:extLst>
            </p:cNvPr>
            <p:cNvGrpSpPr/>
            <p:nvPr/>
          </p:nvGrpSpPr>
          <p:grpSpPr>
            <a:xfrm>
              <a:off x="14148000" y="2628000"/>
              <a:ext cx="1620000" cy="1620000"/>
              <a:chOff x="4038600" y="3314700"/>
              <a:chExt cx="1440000" cy="1440000"/>
            </a:xfrm>
          </p:grpSpPr>
          <p:sp>
            <p:nvSpPr>
              <p:cNvPr id="13" name="Ellipse 12">
                <a:extLst>
                  <a:ext uri="{FF2B5EF4-FFF2-40B4-BE49-F238E27FC236}">
                    <a16:creationId xmlns:a16="http://schemas.microsoft.com/office/drawing/2014/main" id="{4F8B3747-7B2A-29D8-5BB4-587738C85F1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14" name="Gerader Verbinder 13">
                <a:extLst>
                  <a:ext uri="{FF2B5EF4-FFF2-40B4-BE49-F238E27FC236}">
                    <a16:creationId xmlns:a16="http://schemas.microsoft.com/office/drawing/2014/main" id="{8162071D-03AB-2C82-0A43-CCC149764948}"/>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4" name="Textfeld 33">
              <a:extLst>
                <a:ext uri="{FF2B5EF4-FFF2-40B4-BE49-F238E27FC236}">
                  <a16:creationId xmlns:a16="http://schemas.microsoft.com/office/drawing/2014/main" id="{04380C90-F860-F13D-891D-7233AC596BE9}"/>
                </a:ext>
              </a:extLst>
            </p:cNvPr>
            <p:cNvSpPr txBox="1"/>
            <p:nvPr/>
          </p:nvSpPr>
          <p:spPr>
            <a:xfrm>
              <a:off x="14148000" y="2729700"/>
              <a:ext cx="1620000" cy="1620000"/>
            </a:xfrm>
            <a:prstGeom prst="rect">
              <a:avLst/>
            </a:prstGeom>
            <a:noFill/>
          </p:spPr>
          <p:txBody>
            <a:bodyPr wrap="square" rtlCol="0" anchor="ctr">
              <a:noAutofit/>
            </a:bodyPr>
            <a:lstStyle/>
            <a:p>
              <a:pPr algn="ctr"/>
              <a:r>
                <a:rPr lang="it-IT" b="1" cap="all">
                  <a:solidFill>
                    <a:srgbClr val="4EC5A5"/>
                  </a:solidFill>
                  <a:latin typeface="Helvetica Neue" panose="020B0604020202020204"/>
                </a:rPr>
                <a:t>COSTRUIRE</a:t>
              </a:r>
            </a:p>
            <a:p>
              <a:pPr algn="ctr"/>
              <a:r>
                <a:rPr lang="it-IT" sz="1600" cap="all">
                  <a:solidFill>
                    <a:srgbClr val="277762"/>
                  </a:solidFill>
                  <a:latin typeface="Helvetica Neue" panose="020B0604020202020204"/>
                </a:rPr>
                <a:t>Una coalizione guida</a:t>
              </a:r>
            </a:p>
          </p:txBody>
        </p:sp>
      </p:grpSp>
      <p:grpSp>
        <p:nvGrpSpPr>
          <p:cNvPr id="50" name="Gruppieren 49">
            <a:extLst>
              <a:ext uri="{FF2B5EF4-FFF2-40B4-BE49-F238E27FC236}">
                <a16:creationId xmlns:a16="http://schemas.microsoft.com/office/drawing/2014/main" id="{65C4A2C3-A070-3C2F-9EAB-B9083AE1B6BF}"/>
              </a:ext>
            </a:extLst>
          </p:cNvPr>
          <p:cNvGrpSpPr/>
          <p:nvPr/>
        </p:nvGrpSpPr>
        <p:grpSpPr>
          <a:xfrm>
            <a:off x="14724000" y="4428000"/>
            <a:ext cx="1620000" cy="1620000"/>
            <a:chOff x="14868000" y="4392000"/>
            <a:chExt cx="1620000" cy="1620000"/>
          </a:xfrm>
        </p:grpSpPr>
        <p:grpSp>
          <p:nvGrpSpPr>
            <p:cNvPr id="15" name="Gruppieren 14">
              <a:extLst>
                <a:ext uri="{FF2B5EF4-FFF2-40B4-BE49-F238E27FC236}">
                  <a16:creationId xmlns:a16="http://schemas.microsoft.com/office/drawing/2014/main" id="{928C9EBF-6864-C09E-C5CE-0F9732D61C8A}"/>
                </a:ext>
              </a:extLst>
            </p:cNvPr>
            <p:cNvGrpSpPr/>
            <p:nvPr/>
          </p:nvGrpSpPr>
          <p:grpSpPr>
            <a:xfrm>
              <a:off x="14868000" y="4392000"/>
              <a:ext cx="1620000" cy="1620000"/>
              <a:chOff x="4038600" y="3314700"/>
              <a:chExt cx="1440000" cy="1440000"/>
            </a:xfrm>
          </p:grpSpPr>
          <p:sp>
            <p:nvSpPr>
              <p:cNvPr id="16" name="Ellipse 15">
                <a:extLst>
                  <a:ext uri="{FF2B5EF4-FFF2-40B4-BE49-F238E27FC236}">
                    <a16:creationId xmlns:a16="http://schemas.microsoft.com/office/drawing/2014/main" id="{742B44D9-9009-6AFA-A1D9-1E9ACFB4F63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17" name="Gerader Verbinder 16">
                <a:extLst>
                  <a:ext uri="{FF2B5EF4-FFF2-40B4-BE49-F238E27FC236}">
                    <a16:creationId xmlns:a16="http://schemas.microsoft.com/office/drawing/2014/main" id="{24E42238-8935-D0E4-356D-DBB8418252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5" name="Textfeld 34">
              <a:extLst>
                <a:ext uri="{FF2B5EF4-FFF2-40B4-BE49-F238E27FC236}">
                  <a16:creationId xmlns:a16="http://schemas.microsoft.com/office/drawing/2014/main" id="{E511CDED-ABF1-542A-8877-87787D7DC118}"/>
                </a:ext>
              </a:extLst>
            </p:cNvPr>
            <p:cNvSpPr txBox="1"/>
            <p:nvPr/>
          </p:nvSpPr>
          <p:spPr>
            <a:xfrm>
              <a:off x="14868000" y="4392000"/>
              <a:ext cx="1620000" cy="1620000"/>
            </a:xfrm>
            <a:prstGeom prst="rect">
              <a:avLst/>
            </a:prstGeom>
            <a:noFill/>
          </p:spPr>
          <p:txBody>
            <a:bodyPr wrap="square" rtlCol="0" anchor="ctr">
              <a:noAutofit/>
            </a:bodyPr>
            <a:lstStyle/>
            <a:p>
              <a:pPr algn="ctr"/>
              <a:r>
                <a:rPr lang="it-IT" sz="2000" b="1" cap="all">
                  <a:solidFill>
                    <a:srgbClr val="4EC5A5"/>
                  </a:solidFill>
                  <a:latin typeface="Helvetica Neue" panose="020B0604020202020204"/>
                </a:rPr>
                <a:t>FormARE</a:t>
              </a:r>
            </a:p>
            <a:p>
              <a:pPr algn="ctr"/>
              <a:r>
                <a:rPr lang="it-IT" sz="1600" cap="all">
                  <a:solidFill>
                    <a:srgbClr val="277762"/>
                  </a:solidFill>
                  <a:latin typeface="Helvetica Neue" panose="020B0604020202020204"/>
                </a:rPr>
                <a:t>una visione strategica</a:t>
              </a:r>
            </a:p>
          </p:txBody>
        </p:sp>
      </p:grpSp>
      <p:grpSp>
        <p:nvGrpSpPr>
          <p:cNvPr id="51" name="Gruppieren 50">
            <a:extLst>
              <a:ext uri="{FF2B5EF4-FFF2-40B4-BE49-F238E27FC236}">
                <a16:creationId xmlns:a16="http://schemas.microsoft.com/office/drawing/2014/main" id="{F6E7D13A-6850-CF2B-5041-3176225FA68F}"/>
              </a:ext>
            </a:extLst>
          </p:cNvPr>
          <p:cNvGrpSpPr/>
          <p:nvPr/>
        </p:nvGrpSpPr>
        <p:grpSpPr>
          <a:xfrm>
            <a:off x="14004000" y="6114300"/>
            <a:ext cx="1636800" cy="1661700"/>
            <a:chOff x="14148000" y="6402300"/>
            <a:chExt cx="1636800" cy="1661700"/>
          </a:xfrm>
        </p:grpSpPr>
        <p:grpSp>
          <p:nvGrpSpPr>
            <p:cNvPr id="27" name="Gruppieren 26">
              <a:extLst>
                <a:ext uri="{FF2B5EF4-FFF2-40B4-BE49-F238E27FC236}">
                  <a16:creationId xmlns:a16="http://schemas.microsoft.com/office/drawing/2014/main" id="{07611FB1-A2A9-03C3-C48A-C1450C194B24}"/>
                </a:ext>
              </a:extLst>
            </p:cNvPr>
            <p:cNvGrpSpPr/>
            <p:nvPr/>
          </p:nvGrpSpPr>
          <p:grpSpPr>
            <a:xfrm>
              <a:off x="14148000" y="6444000"/>
              <a:ext cx="1620000" cy="1620000"/>
              <a:chOff x="4038600" y="3314700"/>
              <a:chExt cx="1440000" cy="1440000"/>
            </a:xfrm>
          </p:grpSpPr>
          <p:sp>
            <p:nvSpPr>
              <p:cNvPr id="28" name="Ellipse 27">
                <a:extLst>
                  <a:ext uri="{FF2B5EF4-FFF2-40B4-BE49-F238E27FC236}">
                    <a16:creationId xmlns:a16="http://schemas.microsoft.com/office/drawing/2014/main" id="{B28C3370-1452-6DBA-DC76-8F0EF62B16A4}"/>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29" name="Gerader Verbinder 28">
                <a:extLst>
                  <a:ext uri="{FF2B5EF4-FFF2-40B4-BE49-F238E27FC236}">
                    <a16:creationId xmlns:a16="http://schemas.microsoft.com/office/drawing/2014/main" id="{AC1ABBC8-73D6-3128-D268-2C5C00BA39A4}"/>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feld 35">
              <a:extLst>
                <a:ext uri="{FF2B5EF4-FFF2-40B4-BE49-F238E27FC236}">
                  <a16:creationId xmlns:a16="http://schemas.microsoft.com/office/drawing/2014/main" id="{4BE0C4EF-263B-7F9E-E5B5-B215A219B136}"/>
                </a:ext>
              </a:extLst>
            </p:cNvPr>
            <p:cNvSpPr txBox="1"/>
            <p:nvPr/>
          </p:nvSpPr>
          <p:spPr>
            <a:xfrm>
              <a:off x="14164800" y="6402300"/>
              <a:ext cx="1620000" cy="1620000"/>
            </a:xfrm>
            <a:prstGeom prst="rect">
              <a:avLst/>
            </a:prstGeom>
            <a:noFill/>
          </p:spPr>
          <p:txBody>
            <a:bodyPr wrap="square" rtlCol="0" anchor="ctr">
              <a:noAutofit/>
            </a:bodyPr>
            <a:lstStyle/>
            <a:p>
              <a:pPr algn="ctr"/>
              <a:r>
                <a:rPr lang="it-IT" sz="1600" b="1" cap="all" dirty="0">
                  <a:solidFill>
                    <a:srgbClr val="4EC5A5"/>
                  </a:solidFill>
                  <a:latin typeface="Helvetica Neue" panose="020B0604020202020204"/>
                </a:rPr>
                <a:t>ARRUOLARE</a:t>
              </a:r>
            </a:p>
            <a:p>
              <a:pPr algn="ctr"/>
              <a:r>
                <a:rPr lang="it-IT" sz="1600" cap="all" dirty="0">
                  <a:solidFill>
                    <a:srgbClr val="277762"/>
                  </a:solidFill>
                  <a:latin typeface="Helvetica Neue" panose="020B0604020202020204"/>
                </a:rPr>
                <a:t>Un esercito di volontari</a:t>
              </a:r>
            </a:p>
          </p:txBody>
        </p:sp>
      </p:grpSp>
      <p:grpSp>
        <p:nvGrpSpPr>
          <p:cNvPr id="52" name="Gruppieren 51">
            <a:extLst>
              <a:ext uri="{FF2B5EF4-FFF2-40B4-BE49-F238E27FC236}">
                <a16:creationId xmlns:a16="http://schemas.microsoft.com/office/drawing/2014/main" id="{52F136EC-6CB7-8F3F-7BF4-D033BDC63D7E}"/>
              </a:ext>
            </a:extLst>
          </p:cNvPr>
          <p:cNvGrpSpPr/>
          <p:nvPr/>
        </p:nvGrpSpPr>
        <p:grpSpPr>
          <a:xfrm>
            <a:off x="12240000" y="6912000"/>
            <a:ext cx="1620000" cy="1736700"/>
            <a:chOff x="12276000" y="6840000"/>
            <a:chExt cx="1620000" cy="1736700"/>
          </a:xfrm>
        </p:grpSpPr>
        <p:grpSp>
          <p:nvGrpSpPr>
            <p:cNvPr id="30" name="Gruppieren 29">
              <a:extLst>
                <a:ext uri="{FF2B5EF4-FFF2-40B4-BE49-F238E27FC236}">
                  <a16:creationId xmlns:a16="http://schemas.microsoft.com/office/drawing/2014/main" id="{31F7A706-36CB-249B-A513-7ECB58DB238D}"/>
                </a:ext>
              </a:extLst>
            </p:cNvPr>
            <p:cNvGrpSpPr/>
            <p:nvPr/>
          </p:nvGrpSpPr>
          <p:grpSpPr>
            <a:xfrm>
              <a:off x="12276000" y="6840000"/>
              <a:ext cx="1620000" cy="1620000"/>
              <a:chOff x="4038600" y="3314700"/>
              <a:chExt cx="1440000" cy="1440000"/>
            </a:xfrm>
          </p:grpSpPr>
          <p:sp>
            <p:nvSpPr>
              <p:cNvPr id="31" name="Ellipse 30">
                <a:extLst>
                  <a:ext uri="{FF2B5EF4-FFF2-40B4-BE49-F238E27FC236}">
                    <a16:creationId xmlns:a16="http://schemas.microsoft.com/office/drawing/2014/main" id="{0AB908AD-8D46-6EF7-7003-2D1538735635}"/>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32" name="Gerader Verbinder 31">
                <a:extLst>
                  <a:ext uri="{FF2B5EF4-FFF2-40B4-BE49-F238E27FC236}">
                    <a16:creationId xmlns:a16="http://schemas.microsoft.com/office/drawing/2014/main" id="{321AF851-8BCF-2671-A5A7-2EA41BA4D6F1}"/>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feld 36">
              <a:extLst>
                <a:ext uri="{FF2B5EF4-FFF2-40B4-BE49-F238E27FC236}">
                  <a16:creationId xmlns:a16="http://schemas.microsoft.com/office/drawing/2014/main" id="{74E7536E-AAB1-03F0-2004-252D1D990026}"/>
                </a:ext>
              </a:extLst>
            </p:cNvPr>
            <p:cNvSpPr txBox="1"/>
            <p:nvPr/>
          </p:nvSpPr>
          <p:spPr>
            <a:xfrm>
              <a:off x="12276000" y="6956700"/>
              <a:ext cx="1620000" cy="1620000"/>
            </a:xfrm>
            <a:prstGeom prst="rect">
              <a:avLst/>
            </a:prstGeom>
            <a:noFill/>
          </p:spPr>
          <p:txBody>
            <a:bodyPr wrap="square" rtlCol="0" anchor="ctr">
              <a:noAutofit/>
            </a:bodyPr>
            <a:lstStyle/>
            <a:p>
              <a:pPr algn="ctr"/>
              <a:r>
                <a:rPr lang="it-IT" b="1" cap="all" dirty="0">
                  <a:solidFill>
                    <a:srgbClr val="4EC5A5"/>
                  </a:solidFill>
                  <a:latin typeface="Helvetica Neue" panose="020B0604020202020204"/>
                </a:rPr>
                <a:t>ABILITARE</a:t>
              </a:r>
            </a:p>
            <a:p>
              <a:pPr algn="ctr"/>
              <a:r>
                <a:rPr lang="it-IT" sz="1600" cap="all" dirty="0">
                  <a:solidFill>
                    <a:srgbClr val="277762"/>
                  </a:solidFill>
                  <a:latin typeface="Helvetica Neue" panose="020B0604020202020204"/>
                </a:rPr>
                <a:t>L’azione rimuovendo le barriere</a:t>
              </a:r>
            </a:p>
            <a:p>
              <a:pPr algn="ctr"/>
              <a:endParaRPr lang="it-IT" sz="1600" cap="all" dirty="0">
                <a:solidFill>
                  <a:srgbClr val="277762"/>
                </a:solidFill>
                <a:latin typeface="Helvetica Neue" panose="020B0604020202020204"/>
              </a:endParaRPr>
            </a:p>
          </p:txBody>
        </p:sp>
      </p:grpSp>
      <p:grpSp>
        <p:nvGrpSpPr>
          <p:cNvPr id="53" name="Gruppieren 52">
            <a:extLst>
              <a:ext uri="{FF2B5EF4-FFF2-40B4-BE49-F238E27FC236}">
                <a16:creationId xmlns:a16="http://schemas.microsoft.com/office/drawing/2014/main" id="{81EF35E1-5415-F33A-153A-33885EEEA458}"/>
              </a:ext>
            </a:extLst>
          </p:cNvPr>
          <p:cNvGrpSpPr/>
          <p:nvPr/>
        </p:nvGrpSpPr>
        <p:grpSpPr>
          <a:xfrm>
            <a:off x="10476000" y="6156000"/>
            <a:ext cx="1620000" cy="1730700"/>
            <a:chOff x="10368000" y="6120000"/>
            <a:chExt cx="1620000" cy="1730700"/>
          </a:xfrm>
        </p:grpSpPr>
        <p:grpSp>
          <p:nvGrpSpPr>
            <p:cNvPr id="24" name="Gruppieren 23">
              <a:extLst>
                <a:ext uri="{FF2B5EF4-FFF2-40B4-BE49-F238E27FC236}">
                  <a16:creationId xmlns:a16="http://schemas.microsoft.com/office/drawing/2014/main" id="{6F4C5AE1-B04C-FC3A-DF36-C95340243C18}"/>
                </a:ext>
              </a:extLst>
            </p:cNvPr>
            <p:cNvGrpSpPr/>
            <p:nvPr/>
          </p:nvGrpSpPr>
          <p:grpSpPr>
            <a:xfrm>
              <a:off x="10368000" y="6120000"/>
              <a:ext cx="1620000" cy="1620000"/>
              <a:chOff x="4038600" y="3314700"/>
              <a:chExt cx="1440000" cy="1440000"/>
            </a:xfrm>
          </p:grpSpPr>
          <p:sp>
            <p:nvSpPr>
              <p:cNvPr id="25" name="Ellipse 24">
                <a:extLst>
                  <a:ext uri="{FF2B5EF4-FFF2-40B4-BE49-F238E27FC236}">
                    <a16:creationId xmlns:a16="http://schemas.microsoft.com/office/drawing/2014/main" id="{BF7B22D0-8AB4-0469-115E-3EE33C704D9D}"/>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26" name="Gerader Verbinder 25">
                <a:extLst>
                  <a:ext uri="{FF2B5EF4-FFF2-40B4-BE49-F238E27FC236}">
                    <a16:creationId xmlns:a16="http://schemas.microsoft.com/office/drawing/2014/main" id="{0176E1E1-4069-B211-39FD-23E3E22D31BF}"/>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Textfeld 37">
              <a:extLst>
                <a:ext uri="{FF2B5EF4-FFF2-40B4-BE49-F238E27FC236}">
                  <a16:creationId xmlns:a16="http://schemas.microsoft.com/office/drawing/2014/main" id="{29974051-A5AE-9C4E-22FE-BB2C99050C0C}"/>
                </a:ext>
              </a:extLst>
            </p:cNvPr>
            <p:cNvSpPr txBox="1"/>
            <p:nvPr/>
          </p:nvSpPr>
          <p:spPr>
            <a:xfrm>
              <a:off x="10368000" y="6230700"/>
              <a:ext cx="1620000" cy="1620000"/>
            </a:xfrm>
            <a:prstGeom prst="rect">
              <a:avLst/>
            </a:prstGeom>
            <a:noFill/>
          </p:spPr>
          <p:txBody>
            <a:bodyPr wrap="square" rtlCol="0" anchor="ctr">
              <a:noAutofit/>
            </a:bodyPr>
            <a:lstStyle/>
            <a:p>
              <a:pPr algn="ctr"/>
              <a:r>
                <a:rPr lang="it-IT" b="1" cap="all" dirty="0">
                  <a:solidFill>
                    <a:srgbClr val="4EC5A5"/>
                  </a:solidFill>
                  <a:latin typeface="Helvetica Neue" panose="020B0604020202020204"/>
                </a:rPr>
                <a:t>GENERARE</a:t>
              </a:r>
            </a:p>
            <a:p>
              <a:pPr algn="ctr"/>
              <a:r>
                <a:rPr lang="it-IT" sz="1600" cap="all" dirty="0">
                  <a:solidFill>
                    <a:srgbClr val="277762"/>
                  </a:solidFill>
                  <a:latin typeface="Helvetica Neue" panose="020B0604020202020204"/>
                </a:rPr>
                <a:t>Vittorie a breve termine</a:t>
              </a:r>
            </a:p>
          </p:txBody>
        </p:sp>
      </p:grpSp>
      <p:grpSp>
        <p:nvGrpSpPr>
          <p:cNvPr id="54" name="Gruppieren 53">
            <a:extLst>
              <a:ext uri="{FF2B5EF4-FFF2-40B4-BE49-F238E27FC236}">
                <a16:creationId xmlns:a16="http://schemas.microsoft.com/office/drawing/2014/main" id="{3C765187-1D0B-FDE2-A369-042E8F59F3C0}"/>
              </a:ext>
            </a:extLst>
          </p:cNvPr>
          <p:cNvGrpSpPr/>
          <p:nvPr/>
        </p:nvGrpSpPr>
        <p:grpSpPr>
          <a:xfrm>
            <a:off x="9792000" y="4464000"/>
            <a:ext cx="1620000" cy="1620000"/>
            <a:chOff x="9792000" y="4320000"/>
            <a:chExt cx="1620000" cy="1620000"/>
          </a:xfrm>
        </p:grpSpPr>
        <p:grpSp>
          <p:nvGrpSpPr>
            <p:cNvPr id="21" name="Gruppieren 20">
              <a:extLst>
                <a:ext uri="{FF2B5EF4-FFF2-40B4-BE49-F238E27FC236}">
                  <a16:creationId xmlns:a16="http://schemas.microsoft.com/office/drawing/2014/main" id="{2854379E-F3A1-8022-929C-EFCE26465E60}"/>
                </a:ext>
              </a:extLst>
            </p:cNvPr>
            <p:cNvGrpSpPr/>
            <p:nvPr/>
          </p:nvGrpSpPr>
          <p:grpSpPr>
            <a:xfrm>
              <a:off x="9792000" y="4320000"/>
              <a:ext cx="1620000" cy="1620000"/>
              <a:chOff x="4038600" y="3314700"/>
              <a:chExt cx="1440000" cy="1440000"/>
            </a:xfrm>
          </p:grpSpPr>
          <p:sp>
            <p:nvSpPr>
              <p:cNvPr id="22" name="Ellipse 21">
                <a:extLst>
                  <a:ext uri="{FF2B5EF4-FFF2-40B4-BE49-F238E27FC236}">
                    <a16:creationId xmlns:a16="http://schemas.microsoft.com/office/drawing/2014/main" id="{4353CA1E-C8B1-0F74-9E32-0EAE55CE4ECA}"/>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23" name="Gerader Verbinder 22">
                <a:extLst>
                  <a:ext uri="{FF2B5EF4-FFF2-40B4-BE49-F238E27FC236}">
                    <a16:creationId xmlns:a16="http://schemas.microsoft.com/office/drawing/2014/main" id="{9F8C324A-73B0-9EEB-EAE2-60D792C5B929}"/>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Textfeld 38">
              <a:extLst>
                <a:ext uri="{FF2B5EF4-FFF2-40B4-BE49-F238E27FC236}">
                  <a16:creationId xmlns:a16="http://schemas.microsoft.com/office/drawing/2014/main" id="{022BAB1A-1346-1ABA-DBC9-0DB1F69A099B}"/>
                </a:ext>
              </a:extLst>
            </p:cNvPr>
            <p:cNvSpPr txBox="1"/>
            <p:nvPr/>
          </p:nvSpPr>
          <p:spPr>
            <a:xfrm>
              <a:off x="9792000" y="4320000"/>
              <a:ext cx="1620000" cy="1620000"/>
            </a:xfrm>
            <a:prstGeom prst="rect">
              <a:avLst/>
            </a:prstGeom>
            <a:noFill/>
          </p:spPr>
          <p:txBody>
            <a:bodyPr wrap="square" lIns="0" rIns="0" rtlCol="0" anchor="ctr">
              <a:noAutofit/>
            </a:bodyPr>
            <a:lstStyle/>
            <a:p>
              <a:pPr algn="ctr"/>
              <a:r>
                <a:rPr lang="it-IT" b="1" cap="all" dirty="0">
                  <a:solidFill>
                    <a:srgbClr val="4EC5A5"/>
                  </a:solidFill>
                  <a:latin typeface="Helvetica Neue" panose="020B0604020202020204"/>
                </a:rPr>
                <a:t>SOSTENERE</a:t>
              </a:r>
            </a:p>
            <a:p>
              <a:pPr algn="ctr"/>
              <a:r>
                <a:rPr lang="it-IT" sz="1400" cap="all" dirty="0">
                  <a:solidFill>
                    <a:srgbClr val="277762"/>
                  </a:solidFill>
                  <a:latin typeface="Helvetica Neue" panose="020B0604020202020204"/>
                </a:rPr>
                <a:t>L’Accelerazione</a:t>
              </a:r>
            </a:p>
          </p:txBody>
        </p:sp>
      </p:grpSp>
      <p:grpSp>
        <p:nvGrpSpPr>
          <p:cNvPr id="47" name="Gruppieren 46">
            <a:extLst>
              <a:ext uri="{FF2B5EF4-FFF2-40B4-BE49-F238E27FC236}">
                <a16:creationId xmlns:a16="http://schemas.microsoft.com/office/drawing/2014/main" id="{CB9917B7-194B-A73E-A825-E301668D1777}"/>
              </a:ext>
            </a:extLst>
          </p:cNvPr>
          <p:cNvGrpSpPr/>
          <p:nvPr/>
        </p:nvGrpSpPr>
        <p:grpSpPr>
          <a:xfrm>
            <a:off x="10440000" y="2736000"/>
            <a:ext cx="1620000" cy="1620000"/>
            <a:chOff x="10368000" y="2592000"/>
            <a:chExt cx="1620000" cy="1620000"/>
          </a:xfrm>
        </p:grpSpPr>
        <p:grpSp>
          <p:nvGrpSpPr>
            <p:cNvPr id="18" name="Gruppieren 17">
              <a:extLst>
                <a:ext uri="{FF2B5EF4-FFF2-40B4-BE49-F238E27FC236}">
                  <a16:creationId xmlns:a16="http://schemas.microsoft.com/office/drawing/2014/main" id="{EB072D00-B0BB-F5F9-6AC4-CD287FEFB7CE}"/>
                </a:ext>
              </a:extLst>
            </p:cNvPr>
            <p:cNvGrpSpPr/>
            <p:nvPr/>
          </p:nvGrpSpPr>
          <p:grpSpPr>
            <a:xfrm>
              <a:off x="10368000" y="2592000"/>
              <a:ext cx="1620000" cy="1620000"/>
              <a:chOff x="4038600" y="3314700"/>
              <a:chExt cx="1440000" cy="1440000"/>
            </a:xfrm>
          </p:grpSpPr>
          <p:sp>
            <p:nvSpPr>
              <p:cNvPr id="19" name="Ellipse 18">
                <a:extLst>
                  <a:ext uri="{FF2B5EF4-FFF2-40B4-BE49-F238E27FC236}">
                    <a16:creationId xmlns:a16="http://schemas.microsoft.com/office/drawing/2014/main" id="{C82267B8-9A3F-F62B-E4DC-0D7014D19231}"/>
                  </a:ext>
                </a:extLst>
              </p:cNvPr>
              <p:cNvSpPr/>
              <p:nvPr/>
            </p:nvSpPr>
            <p:spPr>
              <a:xfrm>
                <a:off x="4038600" y="3314700"/>
                <a:ext cx="1440000" cy="1440000"/>
              </a:xfrm>
              <a:prstGeom prst="ellipse">
                <a:avLst/>
              </a:prstGeom>
              <a:solidFill>
                <a:schemeClr val="bg1"/>
              </a:solidFill>
              <a:ln w="762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atin typeface="Helvetica Neue" panose="020B0604020202020204"/>
                </a:endParaRPr>
              </a:p>
            </p:txBody>
          </p:sp>
          <p:cxnSp>
            <p:nvCxnSpPr>
              <p:cNvPr id="20" name="Gerader Verbinder 19">
                <a:extLst>
                  <a:ext uri="{FF2B5EF4-FFF2-40B4-BE49-F238E27FC236}">
                    <a16:creationId xmlns:a16="http://schemas.microsoft.com/office/drawing/2014/main" id="{55C6C7FA-7B59-9022-1DFC-48D8E04372A7}"/>
                  </a:ext>
                </a:extLst>
              </p:cNvPr>
              <p:cNvCxnSpPr>
                <a:cxnSpLocks/>
              </p:cNvCxnSpPr>
              <p:nvPr/>
            </p:nvCxnSpPr>
            <p:spPr>
              <a:xfrm flipH="1">
                <a:off x="4191000" y="3429000"/>
                <a:ext cx="1143000" cy="1219200"/>
              </a:xfrm>
              <a:prstGeom prst="line">
                <a:avLst/>
              </a:prstGeom>
              <a:ln w="18732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0" name="Textfeld 39">
              <a:extLst>
                <a:ext uri="{FF2B5EF4-FFF2-40B4-BE49-F238E27FC236}">
                  <a16:creationId xmlns:a16="http://schemas.microsoft.com/office/drawing/2014/main" id="{35930614-0579-DED3-CB05-262EE31F3ACC}"/>
                </a:ext>
              </a:extLst>
            </p:cNvPr>
            <p:cNvSpPr txBox="1"/>
            <p:nvPr/>
          </p:nvSpPr>
          <p:spPr>
            <a:xfrm>
              <a:off x="10368000" y="2592000"/>
              <a:ext cx="1620000" cy="1620000"/>
            </a:xfrm>
            <a:prstGeom prst="rect">
              <a:avLst/>
            </a:prstGeom>
            <a:noFill/>
          </p:spPr>
          <p:txBody>
            <a:bodyPr wrap="square" rtlCol="0" anchor="ctr">
              <a:noAutofit/>
            </a:bodyPr>
            <a:lstStyle/>
            <a:p>
              <a:pPr algn="ctr"/>
              <a:r>
                <a:rPr lang="it-IT" sz="2000" b="1" cap="all" dirty="0">
                  <a:solidFill>
                    <a:srgbClr val="4EC5A5"/>
                  </a:solidFill>
                  <a:latin typeface="Helvetica Neue" panose="020B0604020202020204"/>
                </a:rPr>
                <a:t>ISTITUIRE</a:t>
              </a:r>
            </a:p>
            <a:p>
              <a:pPr algn="ctr"/>
              <a:r>
                <a:rPr lang="it-IT" sz="1500" cap="all" dirty="0">
                  <a:solidFill>
                    <a:srgbClr val="277762"/>
                  </a:solidFill>
                  <a:latin typeface="Helvetica Neue" panose="020B0604020202020204"/>
                </a:rPr>
                <a:t>Il CAMBIAMENTO</a:t>
              </a:r>
            </a:p>
          </p:txBody>
        </p:sp>
      </p:grpSp>
      <p:sp>
        <p:nvSpPr>
          <p:cNvPr id="41" name="Textfeld 40">
            <a:extLst>
              <a:ext uri="{FF2B5EF4-FFF2-40B4-BE49-F238E27FC236}">
                <a16:creationId xmlns:a16="http://schemas.microsoft.com/office/drawing/2014/main" id="{29A44E81-082C-E6A8-B94F-F36C350E63E1}"/>
              </a:ext>
            </a:extLst>
          </p:cNvPr>
          <p:cNvSpPr txBox="1"/>
          <p:nvPr/>
        </p:nvSpPr>
        <p:spPr>
          <a:xfrm>
            <a:off x="11583451" y="4387421"/>
            <a:ext cx="3312000" cy="1440000"/>
          </a:xfrm>
          <a:prstGeom prst="rect">
            <a:avLst/>
          </a:prstGeom>
          <a:noFill/>
        </p:spPr>
        <p:txBody>
          <a:bodyPr wrap="square" rtlCol="0">
            <a:noAutofit/>
          </a:bodyPr>
          <a:lstStyle/>
          <a:p>
            <a:pPr algn="ctr"/>
            <a:r>
              <a:rPr lang="it-IT" sz="4000" b="1" cap="all" dirty="0">
                <a:solidFill>
                  <a:srgbClr val="277762"/>
                </a:solidFill>
                <a:latin typeface="Helvetica Neue" panose="020B0604020202020204"/>
              </a:rPr>
              <a:t>LA GRANDE</a:t>
            </a:r>
          </a:p>
        </p:txBody>
      </p:sp>
      <p:sp>
        <p:nvSpPr>
          <p:cNvPr id="42" name="Textfeld 41">
            <a:extLst>
              <a:ext uri="{FF2B5EF4-FFF2-40B4-BE49-F238E27FC236}">
                <a16:creationId xmlns:a16="http://schemas.microsoft.com/office/drawing/2014/main" id="{CADFF42A-5252-0BBB-3A5E-2DB8644C04A0}"/>
              </a:ext>
            </a:extLst>
          </p:cNvPr>
          <p:cNvSpPr txBox="1"/>
          <p:nvPr/>
        </p:nvSpPr>
        <p:spPr>
          <a:xfrm rot="21184205">
            <a:off x="12077851" y="5006816"/>
            <a:ext cx="1944298" cy="743464"/>
          </a:xfrm>
          <a:prstGeom prst="rect">
            <a:avLst/>
          </a:prstGeom>
          <a:noFill/>
        </p:spPr>
        <p:txBody>
          <a:bodyPr wrap="square" rtlCol="0">
            <a:prstTxWarp prst="textWave4">
              <a:avLst>
                <a:gd name="adj1" fmla="val 0"/>
                <a:gd name="adj2" fmla="val 0"/>
              </a:avLst>
            </a:prstTxWarp>
            <a:noAutofit/>
          </a:bodyPr>
          <a:lstStyle/>
          <a:p>
            <a:pPr algn="ctr"/>
            <a:r>
              <a:rPr lang="it-IT" sz="2000" b="1">
                <a:solidFill>
                  <a:srgbClr val="4EC5A5"/>
                </a:solidFill>
                <a:latin typeface="Bradley Hand ITC" panose="03070402050302030203" pitchFamily="66" charset="0"/>
              </a:rPr>
              <a:t>opportunità</a:t>
            </a:r>
            <a:endParaRPr lang="it-IT" sz="1600">
              <a:solidFill>
                <a:srgbClr val="277762"/>
              </a:solidFill>
              <a:latin typeface="Bradley Hand ITC" panose="03070402050302030203" pitchFamily="66"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56" name="Freihand 55">
                <a:extLst>
                  <a:ext uri="{FF2B5EF4-FFF2-40B4-BE49-F238E27FC236}">
                    <a16:creationId xmlns:a16="http://schemas.microsoft.com/office/drawing/2014/main" id="{B5B1C0C2-78FC-C1D5-77F2-D09557283734}"/>
                  </a:ext>
                </a:extLst>
              </p14:cNvPr>
              <p14:cNvContentPartPr/>
              <p14:nvPr/>
            </p14:nvContentPartPr>
            <p14:xfrm>
              <a:off x="12015967" y="5513535"/>
              <a:ext cx="2184480" cy="301320"/>
            </p14:xfrm>
          </p:contentPart>
        </mc:Choice>
        <mc:Fallback xmlns="">
          <p:pic>
            <p:nvPicPr>
              <p:cNvPr id="56" name="Freihand 55">
                <a:extLst>
                  <a:ext uri="{FF2B5EF4-FFF2-40B4-BE49-F238E27FC236}">
                    <a16:creationId xmlns:a16="http://schemas.microsoft.com/office/drawing/2014/main" id="{B5B1C0C2-78FC-C1D5-77F2-D09557283734}"/>
                  </a:ext>
                </a:extLst>
              </p:cNvPr>
              <p:cNvPicPr/>
              <p:nvPr/>
            </p:nvPicPr>
            <p:blipFill>
              <a:blip r:embed="rId3"/>
              <a:stretch>
                <a:fillRect/>
              </a:stretch>
            </p:blipFill>
            <p:spPr>
              <a:xfrm>
                <a:off x="11952967" y="5135895"/>
                <a:ext cx="2310120" cy="1056960"/>
              </a:xfrm>
              <a:prstGeom prst="rect">
                <a:avLst/>
              </a:prstGeom>
            </p:spPr>
          </p:pic>
        </mc:Fallback>
      </mc:AlternateContent>
    </p:spTree>
    <p:extLst>
      <p:ext uri="{BB962C8B-B14F-4D97-AF65-F5344CB8AC3E}">
        <p14:creationId xmlns:p14="http://schemas.microsoft.com/office/powerpoint/2010/main" val="15792404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9448800" cy="523220"/>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3: il modello del cambiamento di </a:t>
            </a:r>
            <a:r>
              <a:rPr lang="it-IT"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a:t>
            </a:r>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1:</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Crea un senso di urgenza: </a:t>
            </a:r>
          </a:p>
          <a:p>
            <a:pPr marL="0" marR="0" lvl="0" indent="0" algn="ctr" rtl="0">
              <a:lnSpc>
                <a:spcPct val="100000"/>
              </a:lnSpc>
              <a:spcBef>
                <a:spcPts val="0"/>
              </a:spcBef>
              <a:spcAft>
                <a:spcPts val="0"/>
              </a:spcAft>
              <a:buNone/>
            </a:pPr>
            <a:r>
              <a:rPr lang="it-IT" sz="2400" b="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Motivare i dipendenti ad abbracciare il cambiamento comunicando ed evidenziando l'importanza di agire immediatamente.</a:t>
            </a:r>
          </a:p>
          <a:p>
            <a:pPr marL="0" marR="0" lvl="0" indent="0" algn="ctr" rtl="0">
              <a:lnSpc>
                <a:spcPct val="100000"/>
              </a:lnSpc>
              <a:spcBef>
                <a:spcPts val="0"/>
              </a:spcBef>
              <a:spcAft>
                <a:spcPts val="0"/>
              </a:spcAft>
              <a:buNone/>
            </a:pPr>
            <a:endParaRPr lang="it-IT" sz="2400" b="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2:</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Costruisci una coalizione guida: </a:t>
            </a:r>
          </a:p>
          <a:p>
            <a:pPr marL="0" marR="0" lvl="0" indent="0" algn="ctr" rtl="0">
              <a:lnSpc>
                <a:spcPct val="100000"/>
              </a:lnSpc>
              <a:spcBef>
                <a:spcPts val="0"/>
              </a:spcBef>
              <a:spcAft>
                <a:spcPts val="0"/>
              </a:spcAft>
              <a:buNone/>
            </a:pP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Il team che hai messo insieme sosterrà il cambiamento all'interno dell'organizzazione. I suoi membri dovrebbero possedere una serie di competenze ed esperienze e devono provenire da varie aree del business.</a:t>
            </a: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3:</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Forma una visione strategica: </a:t>
            </a:r>
          </a:p>
          <a:p>
            <a:pPr marL="0" marR="0" lvl="0" indent="0" algn="ctr" rtl="0">
              <a:lnSpc>
                <a:spcPct val="100000"/>
              </a:lnSpc>
              <a:spcBef>
                <a:spcPts val="0"/>
              </a:spcBef>
              <a:spcAft>
                <a:spcPts val="0"/>
              </a:spcAft>
              <a:buNone/>
            </a:pP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Crea una visione riconoscibile, stimolante e di facile comprensione che trasmetta come appare il futuro e come intendi trasformare quella visione in realtà.</a:t>
            </a:r>
          </a:p>
          <a:p>
            <a:pPr marL="0" marR="0" lvl="0" indent="0" algn="ctr" rtl="0">
              <a:lnSpc>
                <a:spcPct val="100000"/>
              </a:lnSpc>
              <a:spcBef>
                <a:spcPts val="0"/>
              </a:spcBef>
              <a:spcAft>
                <a:spcPts val="0"/>
              </a:spcAft>
              <a:buNone/>
            </a:pPr>
            <a:endPar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pic>
        <p:nvPicPr>
          <p:cNvPr id="10" name="Grafik 9" descr="Kopf mit Zahnräder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7000" y="4428000"/>
            <a:ext cx="630000" cy="630000"/>
          </a:xfrm>
          <a:prstGeom prst="rect">
            <a:avLst/>
          </a:prstGeom>
        </p:spPr>
      </p:pic>
      <p:pic>
        <p:nvPicPr>
          <p:cNvPr id="12" name="Grafik 11" descr="Pros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29000" y="4428000"/>
            <a:ext cx="630000" cy="630000"/>
          </a:xfrm>
          <a:prstGeom prst="rect">
            <a:avLst/>
          </a:prstGeom>
        </p:spPr>
      </p:pic>
      <p:pic>
        <p:nvPicPr>
          <p:cNvPr id="15" name="Grafik 14" descr="Ziel">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C32A4FDE-3E4E-2158-4E79-8F97A1B5308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3AA67878-7F59-50D8-B408-91E457FCAA38}"/>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1" name="CuadroTexto 2">
            <a:extLst>
              <a:ext uri="{FF2B5EF4-FFF2-40B4-BE49-F238E27FC236}">
                <a16:creationId xmlns:a16="http://schemas.microsoft.com/office/drawing/2014/main" id="{7AEF0A85-46A7-4477-3B58-969E69FEA31A}"/>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spTree>
    <p:extLst>
      <p:ext uri="{BB962C8B-B14F-4D97-AF65-F5344CB8AC3E}">
        <p14:creationId xmlns:p14="http://schemas.microsoft.com/office/powerpoint/2010/main" val="222555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8839200" cy="523220"/>
          </a:xfrm>
          <a:prstGeom prst="rect">
            <a:avLst/>
          </a:prstGeom>
          <a:noFill/>
        </p:spPr>
        <p:txBody>
          <a:bodyPr wrap="square" rtlCol="0">
            <a:noAutofit/>
          </a:bodyPr>
          <a:lstStyle/>
          <a:p>
            <a:r>
              <a:rPr lang="it-IT" sz="2800" b="1">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3: il modello del cambiamento di Kotter</a:t>
            </a:r>
          </a:p>
          <a:p>
            <a:endParaRPr lang="it-IT" sz="2800" b="1">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29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4:</a:t>
            </a:r>
            <a:endParaRPr lang="it-IT" sz="240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Arruola un esercito di volontari: </a:t>
            </a:r>
          </a:p>
          <a:p>
            <a:pPr marL="0" marR="0" lvl="0" indent="0" algn="ctr" rtl="0">
              <a:lnSpc>
                <a:spcPct val="100000"/>
              </a:lnSpc>
              <a:spcBef>
                <a:spcPts val="0"/>
              </a:spcBef>
              <a:spcAft>
                <a:spcPts val="0"/>
              </a:spcAft>
              <a:buNone/>
            </a:pPr>
            <a:r>
              <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Ottieni il buy-in da tutti i livelli dell'organizzazione. Il team o la coalizione di guida che hai costruito dovrebbe comunicare continuamente la visione. L'obiettivo è incitare le persone a muoversi nella stessa direzione e, in ultima analisi, guidare il cambiamento.</a:t>
            </a:r>
          </a:p>
          <a:p>
            <a:pPr marL="0" marR="0" lvl="0" indent="0" algn="ctr" rtl="0">
              <a:lnSpc>
                <a:spcPct val="100000"/>
              </a:lnSpc>
              <a:spcBef>
                <a:spcPts val="0"/>
              </a:spcBef>
              <a:spcAft>
                <a:spcPts val="0"/>
              </a:spcAft>
              <a:buNone/>
            </a:pPr>
            <a:endPar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5:</a:t>
            </a:r>
            <a:endParaRPr lang="it-IT" sz="240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Abilita l'azione rimuovendo le barriere:</a:t>
            </a:r>
          </a:p>
          <a:p>
            <a:pPr marL="0" marR="0" lvl="0" indent="0" algn="ctr" rtl="0">
              <a:lnSpc>
                <a:spcPct val="100000"/>
              </a:lnSpc>
              <a:spcBef>
                <a:spcPts val="0"/>
              </a:spcBef>
              <a:spcAft>
                <a:spcPts val="0"/>
              </a:spcAft>
              <a:buNone/>
            </a:pPr>
            <a:r>
              <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Rimuovi gli ostacoli che limitano le possibilità di successo della tua iniziativa. Questi possono includere persone (aiutarli a capire la visione e come ne traggono beneficio), la legislazione e le barriere culturali (culture diverse e come accoglierle).</a:t>
            </a:r>
          </a:p>
          <a:p>
            <a:pPr marL="0" marR="0" lvl="0" indent="0" algn="ctr" rtl="0">
              <a:lnSpc>
                <a:spcPct val="100000"/>
              </a:lnSpc>
              <a:spcBef>
                <a:spcPts val="0"/>
              </a:spcBef>
              <a:spcAft>
                <a:spcPts val="0"/>
              </a:spcAft>
              <a:buNone/>
            </a:pPr>
            <a:endPar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8" name="Google Shape;236;p27">
            <a:extLst>
              <a:ext uri="{FF2B5EF4-FFF2-40B4-BE49-F238E27FC236}">
                <a16:creationId xmlns:a16="http://schemas.microsoft.com/office/drawing/2014/main" id="{8AACF094-0623-2FE6-26C5-7AF48C00D087}"/>
              </a:ext>
            </a:extLst>
          </p:cNvPr>
          <p:cNvSpPr txBox="1"/>
          <p:nvPr/>
        </p:nvSpPr>
        <p:spPr>
          <a:xfrm>
            <a:off x="11880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6:</a:t>
            </a:r>
            <a:endParaRPr lang="it-IT" sz="240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Genera vittorie a breve termine:</a:t>
            </a:r>
          </a:p>
          <a:p>
            <a:pPr marL="0" marR="0" lvl="0" indent="0" algn="ctr" rtl="0">
              <a:lnSpc>
                <a:spcPct val="100000"/>
              </a:lnSpc>
              <a:spcBef>
                <a:spcPts val="0"/>
              </a:spcBef>
              <a:spcAft>
                <a:spcPts val="0"/>
              </a:spcAft>
              <a:buNone/>
            </a:pPr>
            <a:r>
              <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L'implementazione del cambiamento può essere un processo lungo ed estenuante. Riconosci le vittorie a breve termine che esemplificano i benefici del cambiamento presto e spesso, in modo che le persone rimangano motivate.</a:t>
            </a:r>
          </a:p>
          <a:p>
            <a:pPr marL="0" marR="0" lvl="0" indent="0" algn="ctr" rtl="0">
              <a:lnSpc>
                <a:spcPct val="100000"/>
              </a:lnSpc>
              <a:spcBef>
                <a:spcPts val="0"/>
              </a:spcBef>
              <a:spcAft>
                <a:spcPts val="0"/>
              </a:spcAft>
              <a:buNone/>
            </a:pPr>
            <a:endParaRPr lang="it-IT" sz="2400" i="0" u="none" strike="noStrike" cap="none">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pic>
        <p:nvPicPr>
          <p:cNvPr id="10" name="Grafik 9" descr="Gruppieren">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Unendlichkeit">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pic>
        <p:nvPicPr>
          <p:cNvPr id="15" name="Grafik 14" descr="Kranz">
            <a:extLst>
              <a:ext uri="{FF2B5EF4-FFF2-40B4-BE49-F238E27FC236}">
                <a16:creationId xmlns:a16="http://schemas.microsoft.com/office/drawing/2014/main" id="{4499CFFA-7D5A-390E-A79D-342851B98D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121000" y="4428000"/>
            <a:ext cx="630000" cy="630000"/>
          </a:xfrm>
          <a:prstGeom prst="rect">
            <a:avLst/>
          </a:prstGeom>
        </p:spPr>
      </p:pic>
      <p:sp>
        <p:nvSpPr>
          <p:cNvPr id="4" name="Textfeld 3">
            <a:extLst>
              <a:ext uri="{FF2B5EF4-FFF2-40B4-BE49-F238E27FC236}">
                <a16:creationId xmlns:a16="http://schemas.microsoft.com/office/drawing/2014/main" id="{FAA1ABC6-1BA7-9A17-8112-EB9AF93007C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EB306D8C-9014-CA79-B562-0DF83B0E86CD}"/>
              </a:ext>
            </a:extLst>
          </p:cNvPr>
          <p:cNvSpPr txBox="1"/>
          <p:nvPr/>
        </p:nvSpPr>
        <p:spPr>
          <a:xfrm>
            <a:off x="1296000" y="1548000"/>
            <a:ext cx="158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1" name="CuadroTexto 2">
            <a:extLst>
              <a:ext uri="{FF2B5EF4-FFF2-40B4-BE49-F238E27FC236}">
                <a16:creationId xmlns:a16="http://schemas.microsoft.com/office/drawing/2014/main" id="{BF832472-2DFF-0183-4910-1703B2AD4B67}"/>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spTree>
    <p:extLst>
      <p:ext uri="{BB962C8B-B14F-4D97-AF65-F5344CB8AC3E}">
        <p14:creationId xmlns:p14="http://schemas.microsoft.com/office/powerpoint/2010/main" val="3322108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A4D055-76E7-A0A4-E559-28C375DACDD5}"/>
              </a:ext>
            </a:extLst>
          </p:cNvPr>
          <p:cNvSpPr txBox="1"/>
          <p:nvPr/>
        </p:nvSpPr>
        <p:spPr>
          <a:xfrm>
            <a:off x="1295400" y="3384000"/>
            <a:ext cx="9296400" cy="523220"/>
          </a:xfrm>
          <a:prstGeom prst="rect">
            <a:avLst/>
          </a:prstGeom>
          <a:noFill/>
        </p:spPr>
        <p:txBody>
          <a:bodyPr wrap="square" rtlCol="0">
            <a:noAutofit/>
          </a:bodyPr>
          <a:lstStyle/>
          <a:p>
            <a:r>
              <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Modello 3: il modello del cambiamento di </a:t>
            </a:r>
            <a:r>
              <a:rPr lang="it-IT" sz="2800" b="1" dirty="0" err="1">
                <a:solidFill>
                  <a:srgbClr val="4D94B7"/>
                </a:solidFill>
                <a:latin typeface="Helvetica Neue" panose="020B0604020202020204"/>
                <a:ea typeface="Microsoft Sans Serif" panose="020B0604020202020204" pitchFamily="34" charset="0"/>
                <a:cs typeface="Microsoft Sans Serif" panose="020B0604020202020204" pitchFamily="34" charset="0"/>
              </a:rPr>
              <a:t>Kotter</a:t>
            </a:r>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a:p>
            <a:endParaRPr lang="it-IT" sz="2800" b="1"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pic>
        <p:nvPicPr>
          <p:cNvPr id="6" name="Grafik 5">
            <a:extLst>
              <a:ext uri="{FF2B5EF4-FFF2-40B4-BE49-F238E27FC236}">
                <a16:creationId xmlns:a16="http://schemas.microsoft.com/office/drawing/2014/main" id="{4A7BF750-CC7F-5513-D94A-829F86F9AE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0" y="1431297"/>
            <a:ext cx="1865455" cy="1800000"/>
          </a:xfrm>
          <a:prstGeom prst="rect">
            <a:avLst/>
          </a:prstGeom>
        </p:spPr>
      </p:pic>
      <p:sp>
        <p:nvSpPr>
          <p:cNvPr id="5" name="Google Shape;236;p27">
            <a:extLst>
              <a:ext uri="{FF2B5EF4-FFF2-40B4-BE49-F238E27FC236}">
                <a16:creationId xmlns:a16="http://schemas.microsoft.com/office/drawing/2014/main" id="{7A03A171-1B1C-19D4-B5E5-6BA3C2287D08}"/>
              </a:ext>
            </a:extLst>
          </p:cNvPr>
          <p:cNvSpPr txBox="1"/>
          <p:nvPr/>
        </p:nvSpPr>
        <p:spPr>
          <a:xfrm>
            <a:off x="1296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7:</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Sostieni l'accelerazione: </a:t>
            </a:r>
          </a:p>
          <a:p>
            <a:pPr marL="0" marR="0" lvl="0" indent="0" algn="ctr" rtl="0">
              <a:lnSpc>
                <a:spcPct val="100000"/>
              </a:lnSpc>
              <a:spcBef>
                <a:spcPts val="0"/>
              </a:spcBef>
              <a:spcAft>
                <a:spcPts val="0"/>
              </a:spcAft>
              <a:buNone/>
            </a:pP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Il viaggio diventerà duro ad un certo punto</a:t>
            </a:r>
            <a:r>
              <a:rPr lang="it-IT" sz="24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ma non mollare mai. Non diventare compiacente per i primi successi e rischiare di perdere la concentrazione. Sii implacabile e continua a spingere fino a quando gli obiettivi del cambiamento non sono a posto.</a:t>
            </a:r>
          </a:p>
          <a:p>
            <a:pPr marL="0" marR="0" lvl="0" indent="0" algn="ctr" rtl="0">
              <a:lnSpc>
                <a:spcPct val="100000"/>
              </a:lnSpc>
              <a:spcBef>
                <a:spcPts val="0"/>
              </a:spcBef>
              <a:spcAft>
                <a:spcPts val="0"/>
              </a:spcAft>
              <a:buNone/>
            </a:pPr>
            <a:endPar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sp>
        <p:nvSpPr>
          <p:cNvPr id="7" name="Google Shape;236;p27">
            <a:extLst>
              <a:ext uri="{FF2B5EF4-FFF2-40B4-BE49-F238E27FC236}">
                <a16:creationId xmlns:a16="http://schemas.microsoft.com/office/drawing/2014/main" id="{2286A7D5-7184-5A1B-ED18-F85DEFB97823}"/>
              </a:ext>
            </a:extLst>
          </p:cNvPr>
          <p:cNvSpPr txBox="1"/>
          <p:nvPr/>
        </p:nvSpPr>
        <p:spPr>
          <a:xfrm>
            <a:off x="6588000" y="3960000"/>
            <a:ext cx="5112000" cy="4608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8:</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1" dirty="0">
                <a:latin typeface="Helvetica Neue" panose="020B0604020202020204"/>
                <a:ea typeface="Microsoft Sans Serif" panose="020B0604020202020204" pitchFamily="34" charset="0"/>
                <a:cs typeface="Microsoft Sans Serif" panose="020B0604020202020204" pitchFamily="34" charset="0"/>
                <a:sym typeface="Helvetica Neue"/>
              </a:rPr>
              <a:t>Istituisci il cambiamento</a:t>
            </a:r>
            <a:r>
              <a:rPr lang="it-IT" sz="2400" b="1"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 </a:t>
            </a:r>
          </a:p>
          <a:p>
            <a:pPr marL="0" marR="0" lvl="0" indent="0" algn="ctr" rtl="0">
              <a:lnSpc>
                <a:spcPct val="100000"/>
              </a:lnSpc>
              <a:spcBef>
                <a:spcPts val="0"/>
              </a:spcBef>
              <a:spcAft>
                <a:spcPts val="0"/>
              </a:spcAft>
              <a:buNone/>
            </a:pP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Rafforza il cambiamento premiando gli adottanti e comunicando continuamente i benefici, fino a quando il cambiamento non sostituisce le vecchie abitudini e diventa parte della cultura del posto di lavoro.</a:t>
            </a:r>
          </a:p>
          <a:p>
            <a:pPr marL="0" marR="0" lvl="0" indent="0" algn="ctr" rtl="0">
              <a:lnSpc>
                <a:spcPct val="100000"/>
              </a:lnSpc>
              <a:spcBef>
                <a:spcPts val="0"/>
              </a:spcBef>
              <a:spcAft>
                <a:spcPts val="0"/>
              </a:spcAft>
              <a:buNone/>
            </a:pPr>
            <a:endPar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endParaRPr>
          </a:p>
        </p:txBody>
      </p:sp>
      <p:pic>
        <p:nvPicPr>
          <p:cNvPr id="10" name="Grafik 9" descr="Messgerät">
            <a:extLst>
              <a:ext uri="{FF2B5EF4-FFF2-40B4-BE49-F238E27FC236}">
                <a16:creationId xmlns:a16="http://schemas.microsoft.com/office/drawing/2014/main" id="{D6CFB2D9-09AA-7550-D89B-5396840CE72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7000" y="4428000"/>
            <a:ext cx="630000" cy="630000"/>
          </a:xfrm>
          <a:prstGeom prst="rect">
            <a:avLst/>
          </a:prstGeom>
        </p:spPr>
      </p:pic>
      <p:pic>
        <p:nvPicPr>
          <p:cNvPr id="12" name="Grafik 11" descr="Übertragen">
            <a:extLst>
              <a:ext uri="{FF2B5EF4-FFF2-40B4-BE49-F238E27FC236}">
                <a16:creationId xmlns:a16="http://schemas.microsoft.com/office/drawing/2014/main" id="{67001E6F-FAA7-09CE-B59D-FC58232A1B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829000" y="4428000"/>
            <a:ext cx="630000" cy="630000"/>
          </a:xfrm>
          <a:prstGeom prst="rect">
            <a:avLst/>
          </a:prstGeom>
        </p:spPr>
      </p:pic>
      <p:sp>
        <p:nvSpPr>
          <p:cNvPr id="4" name="CuadroTexto 3">
            <a:extLst>
              <a:ext uri="{FF2B5EF4-FFF2-40B4-BE49-F238E27FC236}">
                <a16:creationId xmlns:a16="http://schemas.microsoft.com/office/drawing/2014/main" id="{8D855F2D-1100-8965-22C2-279342C32590}"/>
              </a:ext>
            </a:extLst>
          </p:cNvPr>
          <p:cNvSpPr txBox="1"/>
          <p:nvPr/>
        </p:nvSpPr>
        <p:spPr>
          <a:xfrm rot="20985544">
            <a:off x="12487660" y="4278774"/>
            <a:ext cx="4221193" cy="4356000"/>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endParaRPr lang="it-IT" sz="2200">
              <a:latin typeface="Helvetica Neue" panose="020B0604020202020204"/>
            </a:endParaRPr>
          </a:p>
          <a:p>
            <a:pPr algn="ctr"/>
            <a:endParaRPr lang="it-IT" sz="2200">
              <a:latin typeface="Helvetica Neue" panose="020B0604020202020204"/>
            </a:endParaRPr>
          </a:p>
          <a:p>
            <a:pPr algn="ctr"/>
            <a:r>
              <a:rPr lang="it-IT" sz="2200">
                <a:latin typeface="Helvetica Neue" panose="020B0604020202020204"/>
              </a:rPr>
              <a:t>Un cambiamento avviene sempre in un processo a più fasi. Al fine di evitare errori nel processo di modifica, un'azienda deve passare attraverso tutte le fasi sopra descritte. In pratica, il modello è facile da usare, poiché tutte le fasi sono specificamente descritte. </a:t>
            </a:r>
          </a:p>
          <a:p>
            <a:pPr algn="ctr"/>
            <a:endParaRPr lang="it-IT" sz="2200">
              <a:latin typeface="Helvetica Neue" panose="020B0604020202020204"/>
            </a:endParaRPr>
          </a:p>
          <a:p>
            <a:pPr algn="ctr"/>
            <a:endParaRPr lang="it-IT" sz="2200">
              <a:latin typeface="Helvetica Neue" panose="020B0604020202020204"/>
            </a:endParaRPr>
          </a:p>
        </p:txBody>
      </p:sp>
      <p:pic>
        <p:nvPicPr>
          <p:cNvPr id="9" name="Grafik 8">
            <a:extLst>
              <a:ext uri="{FF2B5EF4-FFF2-40B4-BE49-F238E27FC236}">
                <a16:creationId xmlns:a16="http://schemas.microsoft.com/office/drawing/2014/main" id="{76CAC4F9-A021-5542-9F08-3C20DE273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2934" y="4122369"/>
            <a:ext cx="1600438" cy="1790700"/>
          </a:xfrm>
          <a:prstGeom prst="rect">
            <a:avLst/>
          </a:prstGeom>
        </p:spPr>
      </p:pic>
      <p:sp>
        <p:nvSpPr>
          <p:cNvPr id="8" name="Textfeld 7">
            <a:extLst>
              <a:ext uri="{FF2B5EF4-FFF2-40B4-BE49-F238E27FC236}">
                <a16:creationId xmlns:a16="http://schemas.microsoft.com/office/drawing/2014/main" id="{061AEFF9-D72E-C30C-53C2-4B88859F4BD6}"/>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1" name="CuadroTexto 1">
            <a:extLst>
              <a:ext uri="{FF2B5EF4-FFF2-40B4-BE49-F238E27FC236}">
                <a16:creationId xmlns:a16="http://schemas.microsoft.com/office/drawing/2014/main" id="{D6EE8171-6627-9130-21C7-AE476D4C98F9}"/>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3" name="CuadroTexto 2">
            <a:extLst>
              <a:ext uri="{FF2B5EF4-FFF2-40B4-BE49-F238E27FC236}">
                <a16:creationId xmlns:a16="http://schemas.microsoft.com/office/drawing/2014/main" id="{ABB49CDB-A21F-F4BF-C66C-D2E983F8E5E7}"/>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2.2 Modelli di gestione del cambiamento </a:t>
            </a:r>
          </a:p>
        </p:txBody>
      </p:sp>
    </p:spTree>
    <p:extLst>
      <p:ext uri="{BB962C8B-B14F-4D97-AF65-F5344CB8AC3E}">
        <p14:creationId xmlns:p14="http://schemas.microsoft.com/office/powerpoint/2010/main" val="167000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D9F4F3BA-82E5-31BC-DD72-F299A4B7BC3E}"/>
              </a:ext>
            </a:extLst>
          </p:cNvPr>
          <p:cNvSpPr txBox="1"/>
          <p:nvPr/>
        </p:nvSpPr>
        <p:spPr>
          <a:xfrm rot="20985544">
            <a:off x="11978631" y="1797311"/>
            <a:ext cx="4221193" cy="2322239"/>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algn="ctr"/>
            <a:endParaRPr lang="it-IT" sz="2200" dirty="0">
              <a:latin typeface="Helvetica Neue" panose="020B0604020202020204"/>
            </a:endParaRPr>
          </a:p>
          <a:p>
            <a:pPr algn="ctr"/>
            <a:r>
              <a:rPr lang="it-IT" sz="2200" dirty="0">
                <a:latin typeface="Helvetica Neue" panose="020B0604020202020204"/>
              </a:rPr>
              <a:t>Incontrerai più modelli di gestione delle modifiche, ma in genere comportano gli stessi tre passaggi:</a:t>
            </a:r>
          </a:p>
          <a:p>
            <a:pPr algn="ctr"/>
            <a:endParaRPr lang="it-IT" sz="2200" dirty="0">
              <a:latin typeface="Helvetica Neue" panose="020B0604020202020204"/>
            </a:endParaRPr>
          </a:p>
        </p:txBody>
      </p:sp>
      <p:pic>
        <p:nvPicPr>
          <p:cNvPr id="9" name="Grafik 8">
            <a:extLst>
              <a:ext uri="{FF2B5EF4-FFF2-40B4-BE49-F238E27FC236}">
                <a16:creationId xmlns:a16="http://schemas.microsoft.com/office/drawing/2014/main" id="{15007BCC-ED71-CBAA-5A2A-ADB200A400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4691" y="1624702"/>
            <a:ext cx="1600438" cy="1790700"/>
          </a:xfrm>
          <a:prstGeom prst="rect">
            <a:avLst/>
          </a:prstGeom>
        </p:spPr>
      </p:pic>
      <p:sp>
        <p:nvSpPr>
          <p:cNvPr id="10" name="Textfeld 9">
            <a:extLst>
              <a:ext uri="{FF2B5EF4-FFF2-40B4-BE49-F238E27FC236}">
                <a16:creationId xmlns:a16="http://schemas.microsoft.com/office/drawing/2014/main" id="{B1381158-2CB3-6E18-9526-9C2E3D24A1A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A85E5A1E-3908-03BF-4D66-D5B8FF6E3B98}"/>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12" name="CuadroTexto 2">
            <a:extLst>
              <a:ext uri="{FF2B5EF4-FFF2-40B4-BE49-F238E27FC236}">
                <a16:creationId xmlns:a16="http://schemas.microsoft.com/office/drawing/2014/main" id="{31C24E93-E47B-8439-F939-15A5D0F1E565}"/>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2.3 Implementare il cambiamento nella tua azienda</a:t>
            </a:r>
          </a:p>
        </p:txBody>
      </p:sp>
      <p:sp>
        <p:nvSpPr>
          <p:cNvPr id="13" name="Textfeld 12">
            <a:extLst>
              <a:ext uri="{FF2B5EF4-FFF2-40B4-BE49-F238E27FC236}">
                <a16:creationId xmlns:a16="http://schemas.microsoft.com/office/drawing/2014/main" id="{DD49036C-7E9D-4A04-17F3-1162870144B7}"/>
              </a:ext>
            </a:extLst>
          </p:cNvPr>
          <p:cNvSpPr txBox="1"/>
          <p:nvPr/>
        </p:nvSpPr>
        <p:spPr>
          <a:xfrm>
            <a:off x="1296000" y="3384000"/>
            <a:ext cx="11129129" cy="430887"/>
          </a:xfrm>
          <a:prstGeom prst="rect">
            <a:avLst/>
          </a:prstGeom>
          <a:noFill/>
        </p:spPr>
        <p:txBody>
          <a:bodyPr wrap="square">
            <a:noAutofit/>
          </a:bodyPr>
          <a:lstStyle/>
          <a:p>
            <a:pPr>
              <a:spcAft>
                <a:spcPts val="600"/>
              </a:spcAft>
              <a:buSzPct val="130000"/>
            </a:pPr>
            <a:r>
              <a:rPr lang="it-IT" sz="2400" b="1" dirty="0">
                <a:latin typeface="Helvetica Neue" panose="020B0604020202020204"/>
                <a:ea typeface="Microsoft Sans Serif" panose="020B0604020202020204" pitchFamily="34" charset="0"/>
                <a:cs typeface="Microsoft Sans Serif" panose="020B0604020202020204" pitchFamily="34" charset="0"/>
              </a:rPr>
              <a:t>1. Comunicare il cambiamento ai dipendenti</a:t>
            </a:r>
          </a:p>
          <a:p>
            <a:pPr marL="542925" indent="-542925" defTabSz="912813">
              <a:spcAft>
                <a:spcPts val="600"/>
              </a:spcAft>
              <a:buSzPct val="13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Comunicare con i dipendenti l'importanza del cambiamento e discutere eventuali benefici che il cambiamento porterebbe. Lo scopo è quello di coltivare il </a:t>
            </a:r>
            <a:r>
              <a:rPr lang="it-IT" sz="2400" dirty="0" err="1">
                <a:latin typeface="Helvetica Neue" panose="020B0604020202020204"/>
                <a:ea typeface="Microsoft Sans Serif" panose="020B0604020202020204" pitchFamily="34" charset="0"/>
                <a:cs typeface="Microsoft Sans Serif" panose="020B0604020202020204" pitchFamily="34" charset="0"/>
              </a:rPr>
              <a:t>buy</a:t>
            </a:r>
            <a:r>
              <a:rPr lang="it-IT" sz="2400" dirty="0">
                <a:latin typeface="Helvetica Neue" panose="020B0604020202020204"/>
                <a:ea typeface="Microsoft Sans Serif" panose="020B0604020202020204" pitchFamily="34" charset="0"/>
                <a:cs typeface="Microsoft Sans Serif" panose="020B0604020202020204" pitchFamily="34" charset="0"/>
              </a:rPr>
              <a:t>-in da parte dei membri del team e di affrontare eventuali cambiamenti culturali che potrebbero derivarne. Cambiamenti di questa portata spesso portano a problemi logistici e il processo di preparazione mira ad affrontare anche questo.</a:t>
            </a:r>
          </a:p>
          <a:p>
            <a:pPr marL="542925" indent="-542925" defTabSz="912813">
              <a:spcAft>
                <a:spcPts val="600"/>
              </a:spcAft>
              <a:buSzPct val="130000"/>
              <a:buBlip>
                <a:blip r:embed="rId3"/>
              </a:buBlip>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Textfeld 14">
            <a:extLst>
              <a:ext uri="{FF2B5EF4-FFF2-40B4-BE49-F238E27FC236}">
                <a16:creationId xmlns:a16="http://schemas.microsoft.com/office/drawing/2014/main" id="{9C863C58-F08D-F133-80A8-D8B146FEDC9F}"/>
              </a:ext>
            </a:extLst>
          </p:cNvPr>
          <p:cNvSpPr txBox="1"/>
          <p:nvPr/>
        </p:nvSpPr>
        <p:spPr>
          <a:xfrm>
            <a:off x="1296000" y="6084000"/>
            <a:ext cx="15840000" cy="430887"/>
          </a:xfrm>
          <a:prstGeom prst="rect">
            <a:avLst/>
          </a:prstGeom>
          <a:noFill/>
        </p:spPr>
        <p:txBody>
          <a:bodyPr wrap="square">
            <a:noAutofit/>
          </a:bodyPr>
          <a:lstStyle/>
          <a:p>
            <a:pPr>
              <a:spcAft>
                <a:spcPts val="600"/>
              </a:spcAft>
              <a:buSzPct val="130000"/>
            </a:pPr>
            <a:r>
              <a:rPr lang="it-IT" sz="2400" b="1" dirty="0">
                <a:latin typeface="Helvetica Neue" panose="020B0604020202020204"/>
                <a:ea typeface="Microsoft Sans Serif" panose="020B0604020202020204" pitchFamily="34" charset="0"/>
                <a:cs typeface="Microsoft Sans Serif" panose="020B0604020202020204" pitchFamily="34" charset="0"/>
              </a:rPr>
              <a:t>2. Coltivare un piano</a:t>
            </a:r>
          </a:p>
          <a:p>
            <a:pPr marL="542925" indent="-542925">
              <a:spcAft>
                <a:spcPts val="600"/>
              </a:spcAft>
              <a:buSzPct val="130000"/>
              <a:buBlip>
                <a:blip r:embed="rId3"/>
              </a:buBlip>
            </a:pPr>
            <a:r>
              <a:rPr lang="it-IT" sz="2400" dirty="0">
                <a:latin typeface="Helvetica Neue" panose="020B0604020202020204"/>
                <a:ea typeface="Microsoft Sans Serif" panose="020B0604020202020204" pitchFamily="34" charset="0"/>
                <a:cs typeface="Microsoft Sans Serif" panose="020B0604020202020204" pitchFamily="34" charset="0"/>
              </a:rPr>
              <a:t>Una volta che tutti sono pronti ad intraprendere il cambiamento organizzativo, è necessario creare un piano per garantire che tutto vada liscio, massimizzando i benefici della transizione e riducendo al minimo gli impatti negativi.</a:t>
            </a:r>
          </a:p>
          <a:p>
            <a:pPr marL="542925" indent="-542925">
              <a:spcAft>
                <a:spcPts val="600"/>
              </a:spcAft>
              <a:buSzPct val="130000"/>
              <a:buBlip>
                <a:blip r:embed="rId3"/>
              </a:buBlip>
            </a:pPr>
            <a:r>
              <a:rPr lang="it-IT" sz="2400" dirty="0">
                <a:latin typeface="Helvetica Neue" panose="020B0604020202020204"/>
                <a:ea typeface="Microsoft Sans Serif" panose="020B0604020202020204" pitchFamily="34" charset="0"/>
                <a:cs typeface="Microsoft Sans Serif" panose="020B0604020202020204" pitchFamily="34" charset="0"/>
              </a:rPr>
              <a:t>Tutti sviluppano obiettivi in linea con i cambiamenti e stabiliscono metriche di successo tangibili. Successivamente, assegnano compiti e responsabilità. Inquadrano il cambiamento nell'ambito appropriato e incorporano il feedback dei membri del team.</a:t>
            </a: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18881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mage">
            <a:extLst>
              <a:ext uri="{FF2B5EF4-FFF2-40B4-BE49-F238E27FC236}">
                <a16:creationId xmlns:a16="http://schemas.microsoft.com/office/drawing/2014/main" id="{363D20D5-B4D1-3379-95B8-7339DD8D871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353800" y="5857687"/>
            <a:ext cx="4610100" cy="2881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0B02285-5AED-EB2D-E5CA-6EE35C8893DE}"/>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10</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60C11287-5C8F-9F6F-3974-30B82DEA6767}"/>
              </a:ext>
            </a:extLst>
          </p:cNvPr>
          <p:cNvSpPr txBox="1"/>
          <p:nvPr/>
        </p:nvSpPr>
        <p:spPr>
          <a:xfrm>
            <a:off x="1296000" y="1548000"/>
            <a:ext cx="158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2. Gestione del cambiamento</a:t>
            </a:r>
          </a:p>
        </p:txBody>
      </p:sp>
      <p:sp>
        <p:nvSpPr>
          <p:cNvPr id="7" name="CuadroTexto 2">
            <a:extLst>
              <a:ext uri="{FF2B5EF4-FFF2-40B4-BE49-F238E27FC236}">
                <a16:creationId xmlns:a16="http://schemas.microsoft.com/office/drawing/2014/main" id="{8BD7E3E0-74D6-02D1-BAB8-EA292E5DD1D8}"/>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2.3 Implementare il cambiamento nella tua azienda</a:t>
            </a:r>
          </a:p>
        </p:txBody>
      </p:sp>
      <p:sp>
        <p:nvSpPr>
          <p:cNvPr id="8" name="Textfeld 7">
            <a:extLst>
              <a:ext uri="{FF2B5EF4-FFF2-40B4-BE49-F238E27FC236}">
                <a16:creationId xmlns:a16="http://schemas.microsoft.com/office/drawing/2014/main" id="{AFC2ECC7-8544-6CCD-F6BF-2961DA8B6D14}"/>
              </a:ext>
            </a:extLst>
          </p:cNvPr>
          <p:cNvSpPr txBox="1"/>
          <p:nvPr/>
        </p:nvSpPr>
        <p:spPr>
          <a:xfrm>
            <a:off x="1296000" y="3384000"/>
            <a:ext cx="15315600" cy="430887"/>
          </a:xfrm>
          <a:prstGeom prst="rect">
            <a:avLst/>
          </a:prstGeom>
          <a:noFill/>
        </p:spPr>
        <p:txBody>
          <a:bodyPr wrap="square">
            <a:noAutofit/>
          </a:bodyPr>
          <a:lstStyle/>
          <a:p>
            <a:pPr defTabSz="912813">
              <a:spcAft>
                <a:spcPts val="600"/>
              </a:spcAft>
              <a:buSzPct val="130000"/>
              <a:tabLst>
                <a:tab pos="9144000" algn="l"/>
              </a:tabLst>
            </a:pPr>
            <a:r>
              <a:rPr lang="it-IT" sz="2400" b="1" dirty="0">
                <a:latin typeface="Helvetica Neue" panose="020B0604020202020204"/>
                <a:ea typeface="Microsoft Sans Serif" panose="020B0604020202020204" pitchFamily="34" charset="0"/>
                <a:cs typeface="Microsoft Sans Serif" panose="020B0604020202020204" pitchFamily="34" charset="0"/>
              </a:rPr>
              <a:t>3. Implementare il cambiamento  </a:t>
            </a:r>
          </a:p>
          <a:p>
            <a:pPr defTabSz="912813">
              <a:spcAft>
                <a:spcPts val="600"/>
              </a:spcAft>
              <a:buSzPct val="130000"/>
              <a:tabLst>
                <a:tab pos="9144000" algn="l"/>
              </a:tabLst>
            </a:pPr>
            <a:endParaRPr lang="it-IT" sz="2400" b="1"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Con tutti che risultano essere preparati e con i piani in atto, il passo finale è l'implementazione. Segue il quadro e le fasi delineate nel piano, consentendo ai dipendenti di assumersi la responsabilità individuale. Mantiene alti livelli di responsabilità per garantire che tutti eseguano nei ruoli assegnati, monitorando l'avanzamento della transizione e l'aderenza a lungo termine al piano. Essi valutano i risultati e modificano se necessario.</a:t>
            </a: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739147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97;p4">
            <a:extLst>
              <a:ext uri="{FF2B5EF4-FFF2-40B4-BE49-F238E27FC236}">
                <a16:creationId xmlns:a16="http://schemas.microsoft.com/office/drawing/2014/main" id="{6AB66B81-015B-8D39-A1AA-D87224B0F5C0}"/>
              </a:ext>
            </a:extLst>
          </p:cNvPr>
          <p:cNvSpPr txBox="1"/>
          <p:nvPr/>
        </p:nvSpPr>
        <p:spPr>
          <a:xfrm>
            <a:off x="1295400" y="1548000"/>
            <a:ext cx="3361031"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a:ea typeface="Helvetica Neue"/>
                <a:cs typeface="Helvetica Neue"/>
                <a:sym typeface="Helvetica Neue"/>
              </a:rPr>
              <a:t>Obiettivi</a:t>
            </a:r>
            <a:endParaRPr lang="it-IT" sz="4800" b="1" i="0" u="none" strike="noStrike" cap="none">
              <a:solidFill>
                <a:srgbClr val="AED633"/>
              </a:solidFill>
              <a:latin typeface="Helvetica Neue"/>
              <a:ea typeface="Helvetica Neue"/>
              <a:cs typeface="Helvetica Neue"/>
              <a:sym typeface="Helvetica Neue"/>
            </a:endParaRPr>
          </a:p>
        </p:txBody>
      </p:sp>
      <p:sp>
        <p:nvSpPr>
          <p:cNvPr id="16" name="Google Shape;98;p4">
            <a:extLst>
              <a:ext uri="{FF2B5EF4-FFF2-40B4-BE49-F238E27FC236}">
                <a16:creationId xmlns:a16="http://schemas.microsoft.com/office/drawing/2014/main" id="{976A8A94-52FF-B5EA-BA9F-D8C4BE30D585}"/>
              </a:ext>
            </a:extLst>
          </p:cNvPr>
          <p:cNvSpPr txBox="1"/>
          <p:nvPr/>
        </p:nvSpPr>
        <p:spPr>
          <a:xfrm>
            <a:off x="1296000" y="4104000"/>
            <a:ext cx="9360000" cy="461624"/>
          </a:xfrm>
          <a:prstGeom prst="rect">
            <a:avLst/>
          </a:prstGeom>
          <a:noFill/>
          <a:ln>
            <a:noFill/>
          </a:ln>
        </p:spPr>
        <p:txBody>
          <a:bodyPr spcFirstLastPara="1" wrap="square" lIns="91425" tIns="45700" rIns="91425" bIns="45700" anchor="t" anchorCtr="0">
            <a:noAutofit/>
          </a:bodyPr>
          <a:lstStyle/>
          <a:p>
            <a:pPr marL="542925" indent="-542925">
              <a:spcAft>
                <a:spcPts val="1800"/>
              </a:spcAft>
              <a:buBlip>
                <a:blip r:embed="rId2"/>
              </a:buBlip>
            </a:pPr>
            <a:r>
              <a:rPr lang="it-IT" sz="2400">
                <a:latin typeface="Helvetica Neue" panose="020B0604020202020204"/>
                <a:ea typeface="Microsoft Sans Serif" panose="020B0604020202020204" pitchFamily="34" charset="0"/>
                <a:cs typeface="Microsoft Sans Serif" panose="020B0604020202020204" pitchFamily="34" charset="0"/>
              </a:rPr>
              <a:t>Essere consapevoli di ciò che si intende per atteggiamento intraprendente e dei suoi 4 principi</a:t>
            </a:r>
          </a:p>
          <a:p>
            <a:pPr marL="542925" indent="-542925">
              <a:spcAft>
                <a:spcPts val="1800"/>
              </a:spcAft>
              <a:buBlip>
                <a:blip r:embed="rId2"/>
              </a:buBlip>
            </a:pPr>
            <a:r>
              <a:rPr lang="it-IT" sz="2400">
                <a:latin typeface="Helvetica Neue" panose="020B0604020202020204"/>
                <a:ea typeface="Microsoft Sans Serif" panose="020B0604020202020204" pitchFamily="34" charset="0"/>
                <a:cs typeface="Microsoft Sans Serif" panose="020B0604020202020204" pitchFamily="34" charset="0"/>
              </a:rPr>
              <a:t>Capire quanto sia importante la gestione del cambiamento e come implementarlo nel tuo business </a:t>
            </a:r>
          </a:p>
          <a:p>
            <a:pPr marL="542925" indent="-542925">
              <a:spcAft>
                <a:spcPts val="1800"/>
              </a:spcAft>
              <a:buBlip>
                <a:blip r:embed="rId2"/>
              </a:buBlip>
            </a:pPr>
            <a:r>
              <a:rPr lang="it-IT" sz="2400">
                <a:latin typeface="Helvetica Neue" panose="020B0604020202020204"/>
                <a:ea typeface="Microsoft Sans Serif" panose="020B0604020202020204" pitchFamily="34" charset="0"/>
                <a:cs typeface="Microsoft Sans Serif" panose="020B0604020202020204" pitchFamily="34" charset="0"/>
              </a:rPr>
              <a:t>Capire cos'è la gestione dei conflitti e cosa puoi fare se un conflitto sorge nella tua azienda</a:t>
            </a:r>
            <a:endParaRPr lang="it-IT" sz="2400">
              <a:effectLst/>
              <a:latin typeface="Helvetica Neue" panose="020B0604020202020204" charset="0"/>
              <a:ea typeface="Calibri" panose="020F0502020204030204" pitchFamily="34" charset="0"/>
              <a:cs typeface="Times New Roman" panose="02020603050405020304" pitchFamily="18" charset="0"/>
            </a:endParaRPr>
          </a:p>
        </p:txBody>
      </p:sp>
      <p:sp>
        <p:nvSpPr>
          <p:cNvPr id="17" name="Google Shape;104;p4">
            <a:extLst>
              <a:ext uri="{FF2B5EF4-FFF2-40B4-BE49-F238E27FC236}">
                <a16:creationId xmlns:a16="http://schemas.microsoft.com/office/drawing/2014/main" id="{0FF0D717-C508-A5E5-5B4F-66DECBC565A8}"/>
              </a:ext>
            </a:extLst>
          </p:cNvPr>
          <p:cNvSpPr txBox="1"/>
          <p:nvPr/>
        </p:nvSpPr>
        <p:spPr>
          <a:xfrm>
            <a:off x="1296000" y="3384000"/>
            <a:ext cx="9144000" cy="461665"/>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it-IT" sz="2400" b="1" i="0" u="none" strike="noStrike" cap="none" dirty="0">
                <a:solidFill>
                  <a:srgbClr val="AED633"/>
                </a:solidFill>
                <a:latin typeface="Helvetica Neue"/>
                <a:ea typeface="Helvetica Neue"/>
                <a:cs typeface="Helvetica Neue"/>
                <a:sym typeface="Helvetica Neue"/>
              </a:rPr>
              <a:t>Alla fine di questo modulo sarai in grado di:</a:t>
            </a:r>
          </a:p>
        </p:txBody>
      </p:sp>
      <p:pic>
        <p:nvPicPr>
          <p:cNvPr id="18" name="Google Shape;105;p4">
            <a:extLst>
              <a:ext uri="{FF2B5EF4-FFF2-40B4-BE49-F238E27FC236}">
                <a16:creationId xmlns:a16="http://schemas.microsoft.com/office/drawing/2014/main" id="{916AA1D2-2C41-D213-1ECF-0F6D6AA74404}"/>
              </a:ext>
            </a:extLst>
          </p:cNvPr>
          <p:cNvPicPr preferRelativeResize="0"/>
          <p:nvPr/>
        </p:nvPicPr>
        <p:blipFill rotWithShape="1">
          <a:blip r:embed="rId3">
            <a:alphaModFix/>
          </a:blip>
          <a:srcRect/>
          <a:stretch/>
        </p:blipFill>
        <p:spPr>
          <a:xfrm>
            <a:off x="10439400" y="2740507"/>
            <a:ext cx="6060593" cy="6060593"/>
          </a:xfrm>
          <a:prstGeom prst="rect">
            <a:avLst/>
          </a:prstGeom>
          <a:noFill/>
          <a:ln>
            <a:noFill/>
          </a:ln>
        </p:spPr>
      </p:pic>
    </p:spTree>
    <p:extLst>
      <p:ext uri="{BB962C8B-B14F-4D97-AF65-F5344CB8AC3E}">
        <p14:creationId xmlns:p14="http://schemas.microsoft.com/office/powerpoint/2010/main" val="372793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panose="020B0604020202020204"/>
                <a:ea typeface="Microsoft Sans Serif" panose="020B0604020202020204" pitchFamily="34" charset="0"/>
                <a:cs typeface="Microsoft Sans Serif" panose="020B0604020202020204" pitchFamily="34" charset="0"/>
              </a:rPr>
              <a:t>Gestione dei conflitti</a:t>
            </a:r>
          </a:p>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endParaRPr kumimoji="0" lang="it-IT" sz="4800" b="1" i="0" u="none" strike="noStrike" kern="1200" cap="none" spc="0"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6000" b="1" spc="-114">
                <a:solidFill>
                  <a:srgbClr val="AED633"/>
                </a:solidFill>
                <a:latin typeface="Helvetica Neue" panose="020B0604020202020204"/>
                <a:ea typeface="Microsoft Sans Serif" panose="020B0604020202020204" pitchFamily="34" charset="0"/>
                <a:cs typeface="Microsoft Sans Serif" panose="020B0604020202020204" pitchFamily="34" charset="0"/>
              </a:rPr>
              <a:t>Unità 3</a:t>
            </a:r>
            <a:endParaRPr kumimoji="0" lang="it-IT" sz="6000" b="1" i="0" u="none" strike="noStrike" kern="1200" cap="none" spc="0"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it-IT" sz="2800" b="1">
                <a:solidFill>
                  <a:srgbClr val="AED633"/>
                </a:solidFill>
                <a:latin typeface="Helvetica Neue" panose="020B0604020202020204"/>
                <a:ea typeface="Helvetica Neue"/>
                <a:cs typeface="Helvetica Neue"/>
                <a:sym typeface="Helvetica Neue"/>
              </a:rPr>
              <a:t>3.1 Definizione</a:t>
            </a:r>
          </a:p>
          <a:p>
            <a:pPr marL="628650" marR="0" lvl="0" indent="-628650" algn="l" rtl="0">
              <a:lnSpc>
                <a:spcPct val="150000"/>
              </a:lnSpc>
              <a:spcBef>
                <a:spcPts val="0"/>
              </a:spcBef>
              <a:spcAft>
                <a:spcPts val="0"/>
              </a:spcAft>
              <a:buClr>
                <a:srgbClr val="000000"/>
              </a:buClr>
              <a:buSzPts val="2800"/>
              <a:buFont typeface="Arial"/>
              <a:buNone/>
            </a:pPr>
            <a:r>
              <a:rPr lang="it-IT" sz="2800" b="1">
                <a:solidFill>
                  <a:srgbClr val="AED633"/>
                </a:solidFill>
                <a:latin typeface="Helvetica Neue" panose="020B0604020202020204"/>
                <a:ea typeface="Helvetica Neue"/>
                <a:cs typeface="Helvetica Neue"/>
                <a:sym typeface="Helvetica Neue"/>
              </a:rPr>
              <a:t>3.2 Il modello di Harvard</a:t>
            </a:r>
          </a:p>
          <a:p>
            <a:pPr marL="628650" marR="0" lvl="0" indent="-628650" algn="l" rtl="0">
              <a:lnSpc>
                <a:spcPct val="150000"/>
              </a:lnSpc>
              <a:spcBef>
                <a:spcPts val="0"/>
              </a:spcBef>
              <a:spcAft>
                <a:spcPts val="0"/>
              </a:spcAft>
              <a:buClr>
                <a:srgbClr val="000000"/>
              </a:buClr>
              <a:buSzPts val="2800"/>
              <a:buFont typeface="Arial"/>
              <a:buNone/>
            </a:pPr>
            <a:r>
              <a:rPr lang="it-IT" sz="2800" b="1">
                <a:solidFill>
                  <a:srgbClr val="AED633"/>
                </a:solidFill>
                <a:latin typeface="Helvetica Neue" panose="020B0604020202020204"/>
                <a:ea typeface="Helvetica Neue"/>
                <a:cs typeface="Helvetica Neue"/>
                <a:sym typeface="Helvetica Neue"/>
              </a:rPr>
              <a:t>3.3 Esercizio</a:t>
            </a:r>
          </a:p>
          <a:p>
            <a:pPr marL="628650" marR="0" lvl="0" indent="-628650" algn="l" rtl="0">
              <a:lnSpc>
                <a:spcPct val="150000"/>
              </a:lnSpc>
              <a:spcBef>
                <a:spcPts val="0"/>
              </a:spcBef>
              <a:spcAft>
                <a:spcPts val="0"/>
              </a:spcAft>
              <a:buClr>
                <a:srgbClr val="000000"/>
              </a:buClr>
              <a:buSzPts val="2800"/>
              <a:buFont typeface="Arial"/>
              <a:buNone/>
            </a:pPr>
            <a:endParaRPr lang="it-IT" sz="2800" b="1">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it-IT" sz="2800" b="1" i="0" u="none" strike="noStrike" cap="none">
              <a:solidFill>
                <a:srgbClr val="AED633"/>
              </a:solidFill>
              <a:latin typeface="Helvetica Neue" panose="020B0604020202020204"/>
              <a:ea typeface="Helvetica Neue"/>
              <a:cs typeface="Helvetica Neue"/>
              <a:sym typeface="Helvetica Neue"/>
            </a:endParaRPr>
          </a:p>
          <a:p>
            <a:pPr marL="0" marR="0" lvl="0" indent="0" algn="l" rtl="0">
              <a:lnSpc>
                <a:spcPct val="150000"/>
              </a:lnSpc>
              <a:spcBef>
                <a:spcPts val="0"/>
              </a:spcBef>
              <a:spcAft>
                <a:spcPts val="0"/>
              </a:spcAft>
              <a:buClr>
                <a:srgbClr val="000000"/>
              </a:buClr>
              <a:buSzPts val="2800"/>
              <a:buFont typeface="Arial"/>
              <a:buNone/>
            </a:pPr>
            <a:endParaRPr lang="it-IT" sz="2800" b="1" i="0" u="none" strike="noStrike" cap="none">
              <a:solidFill>
                <a:srgbClr val="AED633"/>
              </a:solidFill>
              <a:latin typeface="Helvetica Neue" panose="020B0604020202020204"/>
              <a:ea typeface="Helvetica Neue"/>
              <a:cs typeface="Helvetica Neue"/>
              <a:sym typeface="Helvetica Neue"/>
            </a:endParaRPr>
          </a:p>
        </p:txBody>
      </p:sp>
    </p:spTree>
    <p:extLst>
      <p:ext uri="{BB962C8B-B14F-4D97-AF65-F5344CB8AC3E}">
        <p14:creationId xmlns:p14="http://schemas.microsoft.com/office/powerpoint/2010/main" val="4097296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Definizione</a:t>
            </a:r>
          </a:p>
        </p:txBody>
      </p:sp>
      <p:graphicFrame>
        <p:nvGraphicFramePr>
          <p:cNvPr id="5" name="Diagrama 13">
            <a:extLst>
              <a:ext uri="{FF2B5EF4-FFF2-40B4-BE49-F238E27FC236}">
                <a16:creationId xmlns:a16="http://schemas.microsoft.com/office/drawing/2014/main" id="{884BF8C3-7513-DC48-72EA-FF70360EFF5F}"/>
              </a:ext>
            </a:extLst>
          </p:cNvPr>
          <p:cNvGraphicFramePr/>
          <p:nvPr>
            <p:extLst>
              <p:ext uri="{D42A27DB-BD31-4B8C-83A1-F6EECF244321}">
                <p14:modId xmlns:p14="http://schemas.microsoft.com/office/powerpoint/2010/main" val="4084562420"/>
              </p:ext>
            </p:extLst>
          </p:nvPr>
        </p:nvGraphicFramePr>
        <p:xfrm>
          <a:off x="1296000" y="3816000"/>
          <a:ext cx="11124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3">
            <a:extLst>
              <a:ext uri="{FF2B5EF4-FFF2-40B4-BE49-F238E27FC236}">
                <a16:creationId xmlns:a16="http://schemas.microsoft.com/office/drawing/2014/main" id="{0EAD794A-FAB7-D16B-37AB-3A783B7F9C51}"/>
              </a:ext>
            </a:extLst>
          </p:cNvPr>
          <p:cNvSpPr txBox="1"/>
          <p:nvPr/>
        </p:nvSpPr>
        <p:spPr>
          <a:xfrm>
            <a:off x="1325880" y="3144670"/>
            <a:ext cx="15840000" cy="1446550"/>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Un sistema di gestione dei conflitti è un sistema di gestione comprensibile che comprende l'intera azienda e, sulla base di una strategia definita per affrontare i conflitti, comprende una procedura ordinata e sostenibile con i seguenti elementi (funzionalità): Identificazione, analisi, valutazione e gestione di tutti i conflitti rilevanti per la gestione, la documentazione e la comunicazione della gestione dei conflitti.</a:t>
            </a:r>
          </a:p>
          <a:p>
            <a:pPr>
              <a:spcAft>
                <a:spcPts val="1200"/>
              </a:spcAf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graphicFrame>
        <p:nvGraphicFramePr>
          <p:cNvPr id="7" name="Diagrama 13">
            <a:extLst>
              <a:ext uri="{FF2B5EF4-FFF2-40B4-BE49-F238E27FC236}">
                <a16:creationId xmlns:a16="http://schemas.microsoft.com/office/drawing/2014/main" id="{00CE0B02-C2A0-845F-65D3-A0B236E6C5C4}"/>
              </a:ext>
            </a:extLst>
          </p:cNvPr>
          <p:cNvGraphicFramePr/>
          <p:nvPr>
            <p:extLst>
              <p:ext uri="{D42A27DB-BD31-4B8C-83A1-F6EECF244321}">
                <p14:modId xmlns:p14="http://schemas.microsoft.com/office/powerpoint/2010/main" val="243428203"/>
              </p:ext>
            </p:extLst>
          </p:nvPr>
        </p:nvGraphicFramePr>
        <p:xfrm>
          <a:off x="5364000" y="5580000"/>
          <a:ext cx="11124000" cy="4267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feld 3">
            <a:extLst>
              <a:ext uri="{FF2B5EF4-FFF2-40B4-BE49-F238E27FC236}">
                <a16:creationId xmlns:a16="http://schemas.microsoft.com/office/drawing/2014/main" id="{B4130D7B-607B-9A6E-1EC2-7B437D73093A}"/>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248007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fik 19">
            <a:extLst>
              <a:ext uri="{FF2B5EF4-FFF2-40B4-BE49-F238E27FC236}">
                <a16:creationId xmlns:a16="http://schemas.microsoft.com/office/drawing/2014/main" id="{135C7CC0-8058-B736-6A37-945D3AA96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453" y="2865953"/>
            <a:ext cx="6941094" cy="4555093"/>
          </a:xfrm>
          <a:prstGeom prst="rect">
            <a:avLst/>
          </a:prstGeom>
          <a:effectLst>
            <a:reflection blurRad="6350" stA="52000" endA="300" endPos="35000" dir="5400000" sy="-100000" algn="bl" rotWithShape="0"/>
          </a:effectLst>
        </p:spPr>
      </p:pic>
      <p:sp>
        <p:nvSpPr>
          <p:cNvPr id="5" name="Textfeld 4">
            <a:extLst>
              <a:ext uri="{FF2B5EF4-FFF2-40B4-BE49-F238E27FC236}">
                <a16:creationId xmlns:a16="http://schemas.microsoft.com/office/drawing/2014/main" id="{52A574DE-4D0E-337F-4140-46C80C927A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8</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4AC72B2E-CEE2-0AB8-80FB-7FBB12E51E60}"/>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7" name="CuadroTexto 2">
            <a:extLst>
              <a:ext uri="{FF2B5EF4-FFF2-40B4-BE49-F238E27FC236}">
                <a16:creationId xmlns:a16="http://schemas.microsoft.com/office/drawing/2014/main" id="{04C7248C-1B7A-16B4-7FB4-EEA15E385702}"/>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3.1 Definizione</a:t>
            </a:r>
          </a:p>
        </p:txBody>
      </p:sp>
      <p:sp>
        <p:nvSpPr>
          <p:cNvPr id="8" name="Textfeld 7">
            <a:extLst>
              <a:ext uri="{FF2B5EF4-FFF2-40B4-BE49-F238E27FC236}">
                <a16:creationId xmlns:a16="http://schemas.microsoft.com/office/drawing/2014/main" id="{F3B21F80-733E-F3F3-EC19-B8A5DF509CB1}"/>
              </a:ext>
            </a:extLst>
          </p:cNvPr>
          <p:cNvSpPr txBox="1"/>
          <p:nvPr/>
        </p:nvSpPr>
        <p:spPr>
          <a:xfrm>
            <a:off x="1296000" y="3384000"/>
            <a:ext cx="5790600" cy="430887"/>
          </a:xfrm>
          <a:prstGeom prst="rect">
            <a:avLst/>
          </a:prstGeom>
          <a:noFill/>
        </p:spPr>
        <p:txBody>
          <a:bodyPr wrap="square">
            <a:noAutofit/>
          </a:bodyPr>
          <a:lstStyle/>
          <a:p>
            <a:pPr defTabSz="912813">
              <a:spcAft>
                <a:spcPts val="600"/>
              </a:spcAft>
              <a:buSzPct val="130000"/>
              <a:tabLst>
                <a:tab pos="9144000" algn="l"/>
              </a:tabLst>
            </a:pPr>
            <a:r>
              <a:rPr lang="it-IT" sz="2400" b="1" dirty="0">
                <a:latin typeface="Helvetica Neue" panose="020B0604020202020204"/>
                <a:ea typeface="Microsoft Sans Serif" panose="020B0604020202020204" pitchFamily="34" charset="0"/>
                <a:cs typeface="Microsoft Sans Serif" panose="020B0604020202020204" pitchFamily="34" charset="0"/>
              </a:rPr>
              <a:t>L'obiettivo della gestione dei conflitti</a:t>
            </a:r>
          </a:p>
          <a:p>
            <a:pPr defTabSz="912813">
              <a:spcAft>
                <a:spcPts val="600"/>
              </a:spcAft>
              <a:buSzPct val="130000"/>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è quello di affrontare sistematicamente i fattori scatenanti e le cause, non da ultimo al fine di mitigare i conflitti futuri.</a:t>
            </a:r>
          </a:p>
          <a:p>
            <a:pPr defTabSz="912813">
              <a:spcAft>
                <a:spcPts val="600"/>
              </a:spcAft>
              <a:buSzPct val="130000"/>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Si tratta di…</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gestire i conflitti esistenti</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risolvere in modo proattivo i conflitti necessari</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prevenire conflitti inutili</a:t>
            </a:r>
          </a:p>
          <a:p>
            <a:pPr defTabSz="912813">
              <a:spcAft>
                <a:spcPts val="600"/>
              </a:spcAft>
              <a:buSzPct val="130000"/>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7" name="Textfeld 16">
            <a:extLst>
              <a:ext uri="{FF2B5EF4-FFF2-40B4-BE49-F238E27FC236}">
                <a16:creationId xmlns:a16="http://schemas.microsoft.com/office/drawing/2014/main" id="{6D3519B0-C840-9F96-703C-1A4B41E49C1B}"/>
              </a:ext>
            </a:extLst>
          </p:cNvPr>
          <p:cNvSpPr txBox="1"/>
          <p:nvPr/>
        </p:nvSpPr>
        <p:spPr>
          <a:xfrm>
            <a:off x="10188000" y="2268000"/>
            <a:ext cx="7020000" cy="430887"/>
          </a:xfrm>
          <a:prstGeom prst="rect">
            <a:avLst/>
          </a:prstGeom>
          <a:noFill/>
        </p:spPr>
        <p:txBody>
          <a:bodyPr wrap="square">
            <a:noAutofit/>
          </a:bodyPr>
          <a:lstStyle/>
          <a:p>
            <a:pPr defTabSz="912813">
              <a:spcAft>
                <a:spcPts val="600"/>
              </a:spcAft>
              <a:buSzPct val="130000"/>
              <a:tabLst>
                <a:tab pos="9144000" algn="l"/>
              </a:tabLst>
            </a:pPr>
            <a:r>
              <a:rPr lang="it-IT" sz="2400" b="1" dirty="0">
                <a:latin typeface="Helvetica Neue" panose="020B0604020202020204"/>
                <a:ea typeface="Microsoft Sans Serif" panose="020B0604020202020204" pitchFamily="34" charset="0"/>
                <a:cs typeface="Microsoft Sans Serif" panose="020B0604020202020204" pitchFamily="34" charset="0"/>
              </a:rPr>
              <a:t>Cosa è necessario per una gestione efficace dei conflitti?</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defTabSz="912813">
              <a:spcAft>
                <a:spcPts val="600"/>
              </a:spcAft>
              <a:buSzPct val="130000"/>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La gestione dei conflitti sul lavoro è sempre anche un compito della cultura aziendale e, naturalmente, anche dei superiori.</a:t>
            </a:r>
          </a:p>
          <a:p>
            <a:pPr defTabSz="912813">
              <a:spcAft>
                <a:spcPts val="600"/>
              </a:spcAft>
              <a:buSzPct val="130000"/>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Tuttavia, affinché la gestione dei conflitti abbia successo e funzioni, ha anche bisogno dell'assistenza del team e delle condizioni necessarie sul posto di lavoro.</a:t>
            </a:r>
          </a:p>
          <a:p>
            <a:pPr defTabSz="912813">
              <a:spcAft>
                <a:spcPts val="600"/>
              </a:spcAft>
              <a:buSzPct val="130000"/>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Pertanto, ci sono alcuni requisiti necessari per una gestione efficace dei conflitti:</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Abilità conflittuali</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Comunicazione</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Disponibilità al compromesso</a:t>
            </a:r>
          </a:p>
          <a:p>
            <a:pPr marL="542925" indent="-542925" defTabSz="912813">
              <a:spcAft>
                <a:spcPts val="600"/>
              </a:spcAft>
              <a:buSzPct val="110000"/>
              <a:buBlip>
                <a:blip r:embed="rId3"/>
              </a:buBlip>
              <a:tabLst>
                <a:tab pos="9144000" algn="l"/>
              </a:tabLst>
            </a:pPr>
            <a:r>
              <a:rPr lang="it-IT" sz="2400" dirty="0">
                <a:latin typeface="Helvetica Neue" panose="020B0604020202020204"/>
                <a:ea typeface="Microsoft Sans Serif" panose="020B0604020202020204" pitchFamily="34" charset="0"/>
                <a:cs typeface="Microsoft Sans Serif" panose="020B0604020202020204" pitchFamily="34" charset="0"/>
              </a:rPr>
              <a:t>Controllo </a:t>
            </a:r>
          </a:p>
          <a:p>
            <a:pPr marL="542925" indent="-542925" defTabSz="912813">
              <a:spcAft>
                <a:spcPts val="600"/>
              </a:spcAft>
              <a:buSzPct val="130000"/>
              <a:buBlip>
                <a:blip r:embed="rId3"/>
              </a:buBlip>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defTabSz="912813">
              <a:spcAft>
                <a:spcPts val="600"/>
              </a:spcAft>
              <a:buSzPct val="130000"/>
              <a:buBlip>
                <a:blip r:embed="rId3"/>
              </a:buBlip>
              <a:tabLst>
                <a:tab pos="9144000" algn="l"/>
              </a:tabLst>
            </a:pP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542925" indent="-542925">
              <a:buSzPct val="130000"/>
              <a:buBlip>
                <a:blip r:embed="rId3"/>
              </a:buBlip>
            </a:pP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17494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1455035" y="3383999"/>
            <a:ext cx="5680365" cy="4428000"/>
          </a:xfrm>
          <a:prstGeom prst="rect">
            <a:avLst/>
          </a:prstGeom>
          <a:noFill/>
        </p:spPr>
        <p:txBody>
          <a:bodyPr wrap="square" rtlCol="0" anchor="ctr">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Il concetto di Harvard di negoziazione </a:t>
            </a:r>
            <a:r>
              <a:rPr lang="it-IT" sz="2400" dirty="0" err="1">
                <a:latin typeface="Helvetica Neue" panose="020B0604020202020204"/>
                <a:ea typeface="Microsoft Sans Serif" panose="020B0604020202020204" pitchFamily="34" charset="0"/>
                <a:cs typeface="Microsoft Sans Serif" panose="020B0604020202020204" pitchFamily="34" charset="0"/>
              </a:rPr>
              <a:t>win-win</a:t>
            </a:r>
            <a:r>
              <a:rPr lang="it-IT" sz="2400" dirty="0">
                <a:latin typeface="Helvetica Neue" panose="020B0604020202020204"/>
                <a:ea typeface="Microsoft Sans Serif" panose="020B0604020202020204" pitchFamily="34" charset="0"/>
                <a:cs typeface="Microsoft Sans Serif" panose="020B0604020202020204" pitchFamily="34" charset="0"/>
              </a:rPr>
              <a:t> è un buon modo per trovare soluzioni efficienti:</a:t>
            </a: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Probabilmente nessun concetto ha influenzato gli strateghi negoziali più negli ultimi 20 anni di </a:t>
            </a:r>
            <a:r>
              <a:rPr lang="it-IT" sz="2400" dirty="0" err="1">
                <a:latin typeface="Helvetica Neue" panose="020B0604020202020204"/>
                <a:ea typeface="Microsoft Sans Serif" panose="020B0604020202020204" pitchFamily="34" charset="0"/>
                <a:cs typeface="Microsoft Sans Serif" panose="020B0604020202020204" pitchFamily="34" charset="0"/>
              </a:rPr>
              <a:t>win-win</a:t>
            </a:r>
            <a:r>
              <a:rPr lang="it-IT" sz="2400" dirty="0">
                <a:latin typeface="Helvetica Neue" panose="020B0604020202020204"/>
                <a:ea typeface="Microsoft Sans Serif" panose="020B0604020202020204" pitchFamily="34" charset="0"/>
                <a:cs typeface="Microsoft Sans Serif" panose="020B0604020202020204" pitchFamily="34" charset="0"/>
              </a:rPr>
              <a:t> - cioè, un risultato duraturo, spesso basato sul compromesso, che rende felici entrambe le parti.</a:t>
            </a:r>
          </a:p>
        </p:txBody>
      </p:sp>
      <p:sp>
        <p:nvSpPr>
          <p:cNvPr id="9" name="Denkblase: wolkenförmig 8">
            <a:extLst>
              <a:ext uri="{FF2B5EF4-FFF2-40B4-BE49-F238E27FC236}">
                <a16:creationId xmlns:a16="http://schemas.microsoft.com/office/drawing/2014/main" id="{CFE84C5A-56E7-E292-8E62-B1D31A4ABE8C}"/>
              </a:ext>
            </a:extLst>
          </p:cNvPr>
          <p:cNvSpPr/>
          <p:nvPr/>
        </p:nvSpPr>
        <p:spPr>
          <a:xfrm rot="610544">
            <a:off x="12629858" y="1351500"/>
            <a:ext cx="4477984" cy="1905000"/>
          </a:xfrm>
          <a:prstGeom prst="cloudCallout">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it-IT" sz="2600" b="1" dirty="0">
                <a:effectLst>
                  <a:outerShdw blurRad="38100" dist="38100" dir="2700000" algn="tl">
                    <a:srgbClr val="000000">
                      <a:alpha val="43137"/>
                    </a:srgbClr>
                  </a:outerShdw>
                </a:effectLst>
                <a:latin typeface="Helvetica Neue" panose="020B0604020202020204"/>
              </a:rPr>
              <a:t>Quando i problemi diventano opportunità…</a:t>
            </a:r>
          </a:p>
        </p:txBody>
      </p:sp>
      <p:sp>
        <p:nvSpPr>
          <p:cNvPr id="5" name="Textfeld 4">
            <a:extLst>
              <a:ext uri="{FF2B5EF4-FFF2-40B4-BE49-F238E27FC236}">
                <a16:creationId xmlns:a16="http://schemas.microsoft.com/office/drawing/2014/main" id="{EEB0F6C4-E748-5A3A-C512-739B894165A2}"/>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1981E1C2-BBB6-D62F-548C-442FF1D5D4B8}"/>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8" name="CuadroTexto 2">
            <a:extLst>
              <a:ext uri="{FF2B5EF4-FFF2-40B4-BE49-F238E27FC236}">
                <a16:creationId xmlns:a16="http://schemas.microsoft.com/office/drawing/2014/main" id="{DF1DFD9B-4AFB-5FB5-419F-B1717A29A6EC}"/>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3.2 Il modello di Harvard</a:t>
            </a:r>
          </a:p>
        </p:txBody>
      </p:sp>
      <p:sp>
        <p:nvSpPr>
          <p:cNvPr id="10" name="Rechteck 9">
            <a:extLst>
              <a:ext uri="{FF2B5EF4-FFF2-40B4-BE49-F238E27FC236}">
                <a16:creationId xmlns:a16="http://schemas.microsoft.com/office/drawing/2014/main" id="{41E8D7F0-7C8A-2E39-BB0F-F69AB81BC744}"/>
              </a:ext>
            </a:extLst>
          </p:cNvPr>
          <p:cNvSpPr/>
          <p:nvPr/>
        </p:nvSpPr>
        <p:spPr>
          <a:xfrm>
            <a:off x="1296000" y="3384000"/>
            <a:ext cx="10080000" cy="4428000"/>
          </a:xfrm>
          <a:prstGeom prst="rect">
            <a:avLst/>
          </a:prstGeom>
          <a:solidFill>
            <a:srgbClr val="FE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elvetica Neue" panose="020B0604020202020204"/>
            </a:endParaRPr>
          </a:p>
        </p:txBody>
      </p:sp>
      <p:sp>
        <p:nvSpPr>
          <p:cNvPr id="11" name="Textfeld 10">
            <a:extLst>
              <a:ext uri="{FF2B5EF4-FFF2-40B4-BE49-F238E27FC236}">
                <a16:creationId xmlns:a16="http://schemas.microsoft.com/office/drawing/2014/main" id="{F6111433-CBCE-DFED-F417-B9F7147F7740}"/>
              </a:ext>
            </a:extLst>
          </p:cNvPr>
          <p:cNvSpPr txBox="1"/>
          <p:nvPr/>
        </p:nvSpPr>
        <p:spPr>
          <a:xfrm>
            <a:off x="1476000" y="6120000"/>
            <a:ext cx="2160000" cy="576000"/>
          </a:xfrm>
          <a:prstGeom prst="flowChartTerminator">
            <a:avLst/>
          </a:prstGeom>
          <a:solidFill>
            <a:srgbClr val="ED6723"/>
          </a:solidFill>
        </p:spPr>
        <p:txBody>
          <a:bodyPr wrap="square">
            <a:noAutofit/>
          </a:bodyPr>
          <a:lstStyle/>
          <a:p>
            <a:pPr algn="ctr"/>
            <a:r>
              <a:rPr lang="it-IT" sz="2000" cap="all">
                <a:solidFill>
                  <a:schemeClr val="bg1"/>
                </a:solidFill>
                <a:latin typeface="Helvetica Neue" panose="020B0604020202020204"/>
              </a:rPr>
              <a:t>PERSONE</a:t>
            </a:r>
          </a:p>
        </p:txBody>
      </p:sp>
      <p:sp>
        <p:nvSpPr>
          <p:cNvPr id="12" name="Textfeld 11">
            <a:extLst>
              <a:ext uri="{FF2B5EF4-FFF2-40B4-BE49-F238E27FC236}">
                <a16:creationId xmlns:a16="http://schemas.microsoft.com/office/drawing/2014/main" id="{CE21B92A-698B-5D2B-C06F-37E0E80B8E2C}"/>
              </a:ext>
            </a:extLst>
          </p:cNvPr>
          <p:cNvSpPr txBox="1"/>
          <p:nvPr/>
        </p:nvSpPr>
        <p:spPr>
          <a:xfrm>
            <a:off x="1656000" y="3564000"/>
            <a:ext cx="9360000" cy="504000"/>
          </a:xfrm>
          <a:prstGeom prst="rect">
            <a:avLst/>
          </a:prstGeom>
          <a:solidFill>
            <a:srgbClr val="212054"/>
          </a:solidFill>
        </p:spPr>
        <p:txBody>
          <a:bodyPr wrap="square">
            <a:noAutofit/>
          </a:bodyPr>
          <a:lstStyle/>
          <a:p>
            <a:pPr algn="ctr"/>
            <a:r>
              <a:rPr lang="it-IT" sz="2400" b="1" dirty="0">
                <a:solidFill>
                  <a:schemeClr val="bg1"/>
                </a:solidFill>
                <a:latin typeface="Helvetica Neue" panose="020B0604020202020204"/>
              </a:rPr>
              <a:t>I 4 fondamenti dei principi di negoziazione</a:t>
            </a:r>
          </a:p>
          <a:p>
            <a:endParaRPr lang="it-IT" sz="2400" b="1" dirty="0">
              <a:solidFill>
                <a:schemeClr val="bg1"/>
              </a:solidFill>
              <a:latin typeface="Helvetica Neue" panose="020B0604020202020204"/>
            </a:endParaRPr>
          </a:p>
        </p:txBody>
      </p:sp>
      <p:sp>
        <p:nvSpPr>
          <p:cNvPr id="13" name="Textfeld 12">
            <a:extLst>
              <a:ext uri="{FF2B5EF4-FFF2-40B4-BE49-F238E27FC236}">
                <a16:creationId xmlns:a16="http://schemas.microsoft.com/office/drawing/2014/main" id="{1CD2081C-E951-D4A7-0BCD-018C3E4E781C}"/>
              </a:ext>
            </a:extLst>
          </p:cNvPr>
          <p:cNvSpPr txBox="1"/>
          <p:nvPr/>
        </p:nvSpPr>
        <p:spPr>
          <a:xfrm>
            <a:off x="3996000" y="6120000"/>
            <a:ext cx="2160000" cy="576000"/>
          </a:xfrm>
          <a:prstGeom prst="flowChartTerminator">
            <a:avLst/>
          </a:prstGeom>
          <a:solidFill>
            <a:srgbClr val="ED6723"/>
          </a:solidFill>
        </p:spPr>
        <p:txBody>
          <a:bodyPr wrap="square">
            <a:noAutofit/>
          </a:bodyPr>
          <a:lstStyle/>
          <a:p>
            <a:pPr algn="ctr"/>
            <a:r>
              <a:rPr lang="it-IT" sz="2000" cap="all">
                <a:solidFill>
                  <a:schemeClr val="bg1"/>
                </a:solidFill>
                <a:latin typeface="Helvetica Neue" panose="020B0604020202020204"/>
              </a:rPr>
              <a:t>INTERESSI</a:t>
            </a:r>
          </a:p>
        </p:txBody>
      </p:sp>
      <p:sp>
        <p:nvSpPr>
          <p:cNvPr id="14" name="Textfeld 13">
            <a:extLst>
              <a:ext uri="{FF2B5EF4-FFF2-40B4-BE49-F238E27FC236}">
                <a16:creationId xmlns:a16="http://schemas.microsoft.com/office/drawing/2014/main" id="{6AD86FAD-E0D9-0DA8-8E67-5C7440B108F2}"/>
              </a:ext>
            </a:extLst>
          </p:cNvPr>
          <p:cNvSpPr txBox="1"/>
          <p:nvPr/>
        </p:nvSpPr>
        <p:spPr>
          <a:xfrm>
            <a:off x="6516000" y="6120000"/>
            <a:ext cx="2160000" cy="576000"/>
          </a:xfrm>
          <a:prstGeom prst="flowChartTerminator">
            <a:avLst/>
          </a:prstGeom>
          <a:solidFill>
            <a:srgbClr val="ED6723"/>
          </a:solidFill>
        </p:spPr>
        <p:txBody>
          <a:bodyPr wrap="square">
            <a:noAutofit/>
          </a:bodyPr>
          <a:lstStyle/>
          <a:p>
            <a:pPr algn="ctr"/>
            <a:r>
              <a:rPr lang="it-IT" sz="2000" cap="all">
                <a:solidFill>
                  <a:schemeClr val="bg1"/>
                </a:solidFill>
                <a:latin typeface="Helvetica Neue" panose="020B0604020202020204"/>
              </a:rPr>
              <a:t>OPZIONI</a:t>
            </a:r>
          </a:p>
        </p:txBody>
      </p:sp>
      <p:sp>
        <p:nvSpPr>
          <p:cNvPr id="15" name="Textfeld 14">
            <a:extLst>
              <a:ext uri="{FF2B5EF4-FFF2-40B4-BE49-F238E27FC236}">
                <a16:creationId xmlns:a16="http://schemas.microsoft.com/office/drawing/2014/main" id="{EC933D1A-1AC4-8081-A43A-687D633F3D6C}"/>
              </a:ext>
            </a:extLst>
          </p:cNvPr>
          <p:cNvSpPr txBox="1"/>
          <p:nvPr/>
        </p:nvSpPr>
        <p:spPr>
          <a:xfrm>
            <a:off x="9036000" y="6120000"/>
            <a:ext cx="2160000" cy="576000"/>
          </a:xfrm>
          <a:prstGeom prst="flowChartTerminator">
            <a:avLst/>
          </a:prstGeom>
          <a:solidFill>
            <a:srgbClr val="ED6723"/>
          </a:solidFill>
        </p:spPr>
        <p:txBody>
          <a:bodyPr wrap="square">
            <a:noAutofit/>
          </a:bodyPr>
          <a:lstStyle/>
          <a:p>
            <a:pPr algn="ctr"/>
            <a:r>
              <a:rPr lang="it-IT" sz="2000" cap="all">
                <a:solidFill>
                  <a:schemeClr val="bg1"/>
                </a:solidFill>
                <a:latin typeface="Helvetica Neue" panose="020B0604020202020204"/>
              </a:rPr>
              <a:t>CRITERI</a:t>
            </a:r>
          </a:p>
        </p:txBody>
      </p:sp>
      <p:sp>
        <p:nvSpPr>
          <p:cNvPr id="16" name="Textfeld 15">
            <a:extLst>
              <a:ext uri="{FF2B5EF4-FFF2-40B4-BE49-F238E27FC236}">
                <a16:creationId xmlns:a16="http://schemas.microsoft.com/office/drawing/2014/main" id="{EDD51575-86A7-493D-1644-8B4F3044B1C2}"/>
              </a:ext>
            </a:extLst>
          </p:cNvPr>
          <p:cNvSpPr txBox="1"/>
          <p:nvPr/>
        </p:nvSpPr>
        <p:spPr>
          <a:xfrm>
            <a:off x="1476000" y="6768000"/>
            <a:ext cx="2160000" cy="720000"/>
          </a:xfrm>
          <a:prstGeom prst="rect">
            <a:avLst/>
          </a:prstGeom>
          <a:noFill/>
        </p:spPr>
        <p:txBody>
          <a:bodyPr wrap="square">
            <a:noAutofit/>
          </a:bodyPr>
          <a:lstStyle/>
          <a:p>
            <a:pPr algn="ctr"/>
            <a:r>
              <a:rPr lang="it-IT" sz="2000">
                <a:latin typeface="Helvetica Neue" panose="020B0604020202020204"/>
              </a:rPr>
              <a:t>Separare le persone dai problemi</a:t>
            </a:r>
          </a:p>
          <a:p>
            <a:pPr algn="ctr"/>
            <a:endParaRPr lang="it-IT" sz="2000">
              <a:latin typeface="Helvetica Neue" panose="020B0604020202020204"/>
            </a:endParaRPr>
          </a:p>
        </p:txBody>
      </p:sp>
      <p:sp>
        <p:nvSpPr>
          <p:cNvPr id="17" name="Textfeld 16">
            <a:extLst>
              <a:ext uri="{FF2B5EF4-FFF2-40B4-BE49-F238E27FC236}">
                <a16:creationId xmlns:a16="http://schemas.microsoft.com/office/drawing/2014/main" id="{C32D57B2-E246-D545-F5DC-34DAFF73D77F}"/>
              </a:ext>
            </a:extLst>
          </p:cNvPr>
          <p:cNvSpPr txBox="1"/>
          <p:nvPr/>
        </p:nvSpPr>
        <p:spPr>
          <a:xfrm>
            <a:off x="3996000" y="6768000"/>
            <a:ext cx="2160000" cy="720000"/>
          </a:xfrm>
          <a:prstGeom prst="rect">
            <a:avLst/>
          </a:prstGeom>
          <a:noFill/>
        </p:spPr>
        <p:txBody>
          <a:bodyPr wrap="square">
            <a:noAutofit/>
          </a:bodyPr>
          <a:lstStyle/>
          <a:p>
            <a:pPr algn="ctr"/>
            <a:r>
              <a:rPr lang="it-IT" sz="2000">
                <a:latin typeface="Helvetica Neue" panose="020B0604020202020204"/>
              </a:rPr>
              <a:t>Concentrati sugli interessi, non sulle posizioni</a:t>
            </a:r>
          </a:p>
          <a:p>
            <a:pPr algn="ctr"/>
            <a:endParaRPr lang="it-IT" sz="2000">
              <a:latin typeface="Helvetica Neue" panose="020B0604020202020204"/>
            </a:endParaRPr>
          </a:p>
        </p:txBody>
      </p:sp>
      <p:sp>
        <p:nvSpPr>
          <p:cNvPr id="18" name="Textfeld 17">
            <a:extLst>
              <a:ext uri="{FF2B5EF4-FFF2-40B4-BE49-F238E27FC236}">
                <a16:creationId xmlns:a16="http://schemas.microsoft.com/office/drawing/2014/main" id="{3706F8DF-2180-651E-F883-5A2CCFFD8E43}"/>
              </a:ext>
            </a:extLst>
          </p:cNvPr>
          <p:cNvSpPr txBox="1"/>
          <p:nvPr/>
        </p:nvSpPr>
        <p:spPr>
          <a:xfrm>
            <a:off x="6516000" y="6768000"/>
            <a:ext cx="2160000" cy="720000"/>
          </a:xfrm>
          <a:prstGeom prst="rect">
            <a:avLst/>
          </a:prstGeom>
          <a:noFill/>
        </p:spPr>
        <p:txBody>
          <a:bodyPr wrap="square">
            <a:noAutofit/>
          </a:bodyPr>
          <a:lstStyle/>
          <a:p>
            <a:pPr algn="ctr"/>
            <a:r>
              <a:rPr lang="it-IT" sz="2000">
                <a:latin typeface="Helvetica Neue" panose="020B0604020202020204"/>
              </a:rPr>
              <a:t>Generare opzioni per il reciproco vantaggio</a:t>
            </a:r>
          </a:p>
          <a:p>
            <a:pPr algn="ctr"/>
            <a:endParaRPr lang="it-IT" sz="2000">
              <a:latin typeface="Helvetica Neue" panose="020B0604020202020204"/>
            </a:endParaRPr>
          </a:p>
        </p:txBody>
      </p:sp>
      <p:sp>
        <p:nvSpPr>
          <p:cNvPr id="19" name="Textfeld 18">
            <a:extLst>
              <a:ext uri="{FF2B5EF4-FFF2-40B4-BE49-F238E27FC236}">
                <a16:creationId xmlns:a16="http://schemas.microsoft.com/office/drawing/2014/main" id="{67076D62-2B2D-C124-9B24-00304999E3E5}"/>
              </a:ext>
            </a:extLst>
          </p:cNvPr>
          <p:cNvSpPr txBox="1"/>
          <p:nvPr/>
        </p:nvSpPr>
        <p:spPr>
          <a:xfrm>
            <a:off x="9036000" y="6768000"/>
            <a:ext cx="2160000" cy="720000"/>
          </a:xfrm>
          <a:prstGeom prst="rect">
            <a:avLst/>
          </a:prstGeom>
          <a:noFill/>
        </p:spPr>
        <p:txBody>
          <a:bodyPr wrap="square">
            <a:noAutofit/>
          </a:bodyPr>
          <a:lstStyle/>
          <a:p>
            <a:pPr algn="ctr"/>
            <a:r>
              <a:rPr lang="it-IT" sz="2000">
                <a:latin typeface="Helvetica Neue" panose="020B0604020202020204"/>
              </a:rPr>
              <a:t>Utilizzare criteri oggettivi</a:t>
            </a:r>
          </a:p>
          <a:p>
            <a:pPr algn="ctr"/>
            <a:endParaRPr lang="it-IT" sz="2000">
              <a:latin typeface="Helvetica Neue" panose="020B0604020202020204"/>
            </a:endParaRPr>
          </a:p>
        </p:txBody>
      </p:sp>
      <p:sp>
        <p:nvSpPr>
          <p:cNvPr id="20" name="Textfeld 19">
            <a:extLst>
              <a:ext uri="{FF2B5EF4-FFF2-40B4-BE49-F238E27FC236}">
                <a16:creationId xmlns:a16="http://schemas.microsoft.com/office/drawing/2014/main" id="{2C6DF146-246D-7DA6-F7A6-4795E368BB10}"/>
              </a:ext>
            </a:extLst>
          </p:cNvPr>
          <p:cNvSpPr txBox="1"/>
          <p:nvPr/>
        </p:nvSpPr>
        <p:spPr>
          <a:xfrm>
            <a:off x="10377487" y="8928000"/>
            <a:ext cx="6624000" cy="180000"/>
          </a:xfrm>
          <a:prstGeom prst="rect">
            <a:avLst/>
          </a:prstGeom>
          <a:noFill/>
        </p:spPr>
        <p:txBody>
          <a:bodyPr wrap="square">
            <a:noAutofit/>
          </a:bodyPr>
          <a:lstStyle/>
          <a:p>
            <a:r>
              <a:rPr lang="en-US" sz="1200" dirty="0">
                <a:latin typeface="Helvetica Neue" panose="020B0604020202020204"/>
              </a:rPr>
              <a:t>Picture Source: Getting to Yes, Roger Fisher and Wiliam Ury, of the Harvard Negotiation Project</a:t>
            </a:r>
          </a:p>
        </p:txBody>
      </p:sp>
      <p:pic>
        <p:nvPicPr>
          <p:cNvPr id="21" name="Grafik 20">
            <a:extLst>
              <a:ext uri="{FF2B5EF4-FFF2-40B4-BE49-F238E27FC236}">
                <a16:creationId xmlns:a16="http://schemas.microsoft.com/office/drawing/2014/main" id="{665C5B98-E6AD-9B01-AF5D-A2E20DD6F4EB}"/>
              </a:ext>
            </a:extLst>
          </p:cNvPr>
          <p:cNvPicPr>
            <a:picLocks noChangeAspect="1"/>
          </p:cNvPicPr>
          <p:nvPr/>
        </p:nvPicPr>
        <p:blipFill rotWithShape="1">
          <a:blip r:embed="rId2"/>
          <a:srcRect l="1" r="9596"/>
          <a:stretch/>
        </p:blipFill>
        <p:spPr>
          <a:xfrm>
            <a:off x="1710000" y="4392000"/>
            <a:ext cx="1692000" cy="1475360"/>
          </a:xfrm>
          <a:prstGeom prst="rect">
            <a:avLst/>
          </a:prstGeom>
        </p:spPr>
      </p:pic>
      <p:pic>
        <p:nvPicPr>
          <p:cNvPr id="22" name="Grafik 21">
            <a:extLst>
              <a:ext uri="{FF2B5EF4-FFF2-40B4-BE49-F238E27FC236}">
                <a16:creationId xmlns:a16="http://schemas.microsoft.com/office/drawing/2014/main" id="{1B5ABE9D-CF88-EE66-2A87-63919A654A44}"/>
              </a:ext>
            </a:extLst>
          </p:cNvPr>
          <p:cNvPicPr>
            <a:picLocks noChangeAspect="1"/>
          </p:cNvPicPr>
          <p:nvPr/>
        </p:nvPicPr>
        <p:blipFill rotWithShape="1">
          <a:blip r:embed="rId3"/>
          <a:srcRect l="1" r="9596"/>
          <a:stretch/>
        </p:blipFill>
        <p:spPr>
          <a:xfrm>
            <a:off x="4536000" y="4392000"/>
            <a:ext cx="1692000" cy="1475360"/>
          </a:xfrm>
          <a:prstGeom prst="rect">
            <a:avLst/>
          </a:prstGeom>
        </p:spPr>
      </p:pic>
      <p:pic>
        <p:nvPicPr>
          <p:cNvPr id="23" name="Grafik 22">
            <a:extLst>
              <a:ext uri="{FF2B5EF4-FFF2-40B4-BE49-F238E27FC236}">
                <a16:creationId xmlns:a16="http://schemas.microsoft.com/office/drawing/2014/main" id="{25DBDA56-5E4B-37D8-49EF-D5973D10380C}"/>
              </a:ext>
            </a:extLst>
          </p:cNvPr>
          <p:cNvPicPr>
            <a:picLocks noChangeAspect="1"/>
          </p:cNvPicPr>
          <p:nvPr/>
        </p:nvPicPr>
        <p:blipFill rotWithShape="1">
          <a:blip r:embed="rId4"/>
          <a:srcRect l="1" r="9596"/>
          <a:stretch/>
        </p:blipFill>
        <p:spPr>
          <a:xfrm>
            <a:off x="6840000" y="4392000"/>
            <a:ext cx="1692000" cy="1475360"/>
          </a:xfrm>
          <a:prstGeom prst="rect">
            <a:avLst/>
          </a:prstGeom>
        </p:spPr>
      </p:pic>
      <p:pic>
        <p:nvPicPr>
          <p:cNvPr id="24" name="Grafik 23">
            <a:extLst>
              <a:ext uri="{FF2B5EF4-FFF2-40B4-BE49-F238E27FC236}">
                <a16:creationId xmlns:a16="http://schemas.microsoft.com/office/drawing/2014/main" id="{6A77D165-5E8F-4382-C194-CE2FCBCFC1CF}"/>
              </a:ext>
            </a:extLst>
          </p:cNvPr>
          <p:cNvPicPr>
            <a:picLocks noChangeAspect="1"/>
          </p:cNvPicPr>
          <p:nvPr/>
        </p:nvPicPr>
        <p:blipFill rotWithShape="1">
          <a:blip r:embed="rId5"/>
          <a:srcRect r="9890"/>
          <a:stretch/>
        </p:blipFill>
        <p:spPr>
          <a:xfrm>
            <a:off x="9396000" y="4392000"/>
            <a:ext cx="1692000" cy="1475360"/>
          </a:xfrm>
          <a:prstGeom prst="rect">
            <a:avLst/>
          </a:prstGeom>
        </p:spPr>
      </p:pic>
    </p:spTree>
    <p:extLst>
      <p:ext uri="{BB962C8B-B14F-4D97-AF65-F5344CB8AC3E}">
        <p14:creationId xmlns:p14="http://schemas.microsoft.com/office/powerpoint/2010/main" val="2886616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3">
            <a:extLst>
              <a:ext uri="{FF2B5EF4-FFF2-40B4-BE49-F238E27FC236}">
                <a16:creationId xmlns:a16="http://schemas.microsoft.com/office/drawing/2014/main" id="{0EAD794A-FAB7-D16B-37AB-3A783B7F9C51}"/>
              </a:ext>
            </a:extLst>
          </p:cNvPr>
          <p:cNvSpPr txBox="1"/>
          <p:nvPr/>
        </p:nvSpPr>
        <p:spPr>
          <a:xfrm>
            <a:off x="1296000" y="3384000"/>
            <a:ext cx="5680365" cy="396000"/>
          </a:xfrm>
          <a:prstGeom prst="rect">
            <a:avLst/>
          </a:prstGeom>
          <a:noFill/>
        </p:spPr>
        <p:txBody>
          <a:bodyPr wrap="square" rtlCol="0">
            <a:noAutofit/>
          </a:bodyPr>
          <a:lstStyle/>
          <a:p>
            <a:pPr>
              <a:spcAft>
                <a:spcPts val="1200"/>
              </a:spcAft>
            </a:pPr>
            <a:r>
              <a:rPr lang="it-IT" sz="2400" b="1">
                <a:latin typeface="Helvetica Neue" panose="020B0604020202020204"/>
                <a:ea typeface="Microsoft Sans Serif" panose="020B0604020202020204" pitchFamily="34" charset="0"/>
                <a:cs typeface="Microsoft Sans Serif" panose="020B0604020202020204" pitchFamily="34" charset="0"/>
              </a:rPr>
              <a:t>I 4 principi:</a:t>
            </a:r>
          </a:p>
          <a:p>
            <a:pPr>
              <a:spcAft>
                <a:spcPts val="1200"/>
              </a:spcAft>
            </a:pPr>
            <a:endParaRPr lang="it-IT" sz="2400" b="1">
              <a:latin typeface="Helvetica Neue" panose="020B0604020202020204"/>
              <a:ea typeface="Microsoft Sans Serif" panose="020B0604020202020204" pitchFamily="34" charset="0"/>
              <a:cs typeface="Microsoft Sans Serif" panose="020B0604020202020204" pitchFamily="34" charset="0"/>
            </a:endParaRPr>
          </a:p>
        </p:txBody>
      </p:sp>
      <p:sp>
        <p:nvSpPr>
          <p:cNvPr id="7" name="Textfeld 6">
            <a:extLst>
              <a:ext uri="{FF2B5EF4-FFF2-40B4-BE49-F238E27FC236}">
                <a16:creationId xmlns:a16="http://schemas.microsoft.com/office/drawing/2014/main" id="{C136C95F-A064-D3DB-81F6-EA924969CE4F}"/>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9" name="CuadroTexto 1">
            <a:extLst>
              <a:ext uri="{FF2B5EF4-FFF2-40B4-BE49-F238E27FC236}">
                <a16:creationId xmlns:a16="http://schemas.microsoft.com/office/drawing/2014/main" id="{AD67CA42-CB51-0F84-2F07-6A6860BC12AC}"/>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10" name="CuadroTexto 2">
            <a:extLst>
              <a:ext uri="{FF2B5EF4-FFF2-40B4-BE49-F238E27FC236}">
                <a16:creationId xmlns:a16="http://schemas.microsoft.com/office/drawing/2014/main" id="{A6C2209A-4DAA-495D-625E-59DF42CB8712}"/>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3.2 Il modello di Harvard</a:t>
            </a:r>
          </a:p>
        </p:txBody>
      </p:sp>
      <p:grpSp>
        <p:nvGrpSpPr>
          <p:cNvPr id="12" name="Gruppieren 11">
            <a:extLst>
              <a:ext uri="{FF2B5EF4-FFF2-40B4-BE49-F238E27FC236}">
                <a16:creationId xmlns:a16="http://schemas.microsoft.com/office/drawing/2014/main" id="{598FBEE2-A31F-3F98-7EB4-6D45923E6F9D}"/>
              </a:ext>
            </a:extLst>
          </p:cNvPr>
          <p:cNvGrpSpPr/>
          <p:nvPr/>
        </p:nvGrpSpPr>
        <p:grpSpPr>
          <a:xfrm>
            <a:off x="1655999" y="4500000"/>
            <a:ext cx="7092000" cy="1188000"/>
            <a:chOff x="73" y="259346"/>
            <a:chExt cx="7065351" cy="1167127"/>
          </a:xfrm>
          <a:scene3d>
            <a:camera prst="orthographicFront"/>
            <a:lightRig rig="flat" dir="t"/>
          </a:scene3d>
        </p:grpSpPr>
        <p:sp>
          <p:nvSpPr>
            <p:cNvPr id="22" name="Rechteck 21">
              <a:extLst>
                <a:ext uri="{FF2B5EF4-FFF2-40B4-BE49-F238E27FC236}">
                  <a16:creationId xmlns:a16="http://schemas.microsoft.com/office/drawing/2014/main" id="{ABDEDB76-E12E-A336-AC92-A4EB93A4A3E3}"/>
                </a:ext>
              </a:extLst>
            </p:cNvPr>
            <p:cNvSpPr/>
            <p:nvPr/>
          </p:nvSpPr>
          <p:spPr>
            <a:xfrm>
              <a:off x="73"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C60386D0-8705-8303-918D-91959E017D59}"/>
                </a:ext>
              </a:extLst>
            </p:cNvPr>
            <p:cNvSpPr txBox="1"/>
            <p:nvPr/>
          </p:nvSpPr>
          <p:spPr>
            <a:xfrm>
              <a:off x="73"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b="1" kern="1200" dirty="0">
                  <a:latin typeface="Helvetica Neue" panose="020B0604020202020204"/>
                  <a:ea typeface="Microsoft Sans Serif" panose="020B0604020202020204" pitchFamily="34" charset="0"/>
                  <a:cs typeface="Microsoft Sans Serif" panose="020B0604020202020204" pitchFamily="34" charset="0"/>
                </a:rPr>
                <a:t>Sviluppa opzioni che siano una situazione vantaggiosa per entrambe le parti!</a:t>
              </a:r>
            </a:p>
          </p:txBody>
        </p:sp>
      </p:grpSp>
      <p:grpSp>
        <p:nvGrpSpPr>
          <p:cNvPr id="13" name="Gruppieren 12">
            <a:extLst>
              <a:ext uri="{FF2B5EF4-FFF2-40B4-BE49-F238E27FC236}">
                <a16:creationId xmlns:a16="http://schemas.microsoft.com/office/drawing/2014/main" id="{476A97D7-8361-635B-3F7A-2F04FC4FA553}"/>
              </a:ext>
            </a:extLst>
          </p:cNvPr>
          <p:cNvGrpSpPr/>
          <p:nvPr/>
        </p:nvGrpSpPr>
        <p:grpSpPr>
          <a:xfrm>
            <a:off x="1655999" y="5580000"/>
            <a:ext cx="7092000" cy="2723040"/>
            <a:chOff x="73" y="1337613"/>
            <a:chExt cx="7065351" cy="2723040"/>
          </a:xfrm>
          <a:scene3d>
            <a:camera prst="orthographicFront"/>
            <a:lightRig rig="flat" dir="t"/>
          </a:scene3d>
        </p:grpSpPr>
        <p:sp>
          <p:nvSpPr>
            <p:cNvPr id="20" name="Rechteck 19">
              <a:extLst>
                <a:ext uri="{FF2B5EF4-FFF2-40B4-BE49-F238E27FC236}">
                  <a16:creationId xmlns:a16="http://schemas.microsoft.com/office/drawing/2014/main" id="{E4897849-9562-754B-2C86-D5A0679BF864}"/>
                </a:ext>
              </a:extLst>
            </p:cNvPr>
            <p:cNvSpPr/>
            <p:nvPr/>
          </p:nvSpPr>
          <p:spPr>
            <a:xfrm>
              <a:off x="73"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38BD97B0-9533-B7BA-9CAC-1467BC7C67B2}"/>
                </a:ext>
              </a:extLst>
            </p:cNvPr>
            <p:cNvSpPr txBox="1"/>
            <p:nvPr/>
          </p:nvSpPr>
          <p:spPr>
            <a:xfrm>
              <a:off x="73"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pPr>
              <a:r>
                <a:rPr lang="it-IT" sz="2200" kern="1200" dirty="0">
                  <a:latin typeface="Helvetica Neue" panose="020B0604020202020204"/>
                  <a:ea typeface="Microsoft Sans Serif" panose="020B0604020202020204" pitchFamily="34" charset="0"/>
                  <a:cs typeface="Microsoft Sans Serif" panose="020B0604020202020204" pitchFamily="34" charset="0"/>
                </a:rPr>
                <a:t>È importante in un negoziato non fissarsi su una soluzione. Sii consapevole dei tuoi obiettivi e interessi, ma prendi anche in considerazione quelli della tua controparte. Elabora insieme soluzioni alternative e mantieni un atteggiamento flessibile!</a:t>
              </a:r>
            </a:p>
          </p:txBody>
        </p:sp>
      </p:grpSp>
      <p:grpSp>
        <p:nvGrpSpPr>
          <p:cNvPr id="14" name="Gruppieren 13">
            <a:extLst>
              <a:ext uri="{FF2B5EF4-FFF2-40B4-BE49-F238E27FC236}">
                <a16:creationId xmlns:a16="http://schemas.microsoft.com/office/drawing/2014/main" id="{5ED4A95F-9029-4CF6-B08C-3C88BE20F6D6}"/>
              </a:ext>
            </a:extLst>
          </p:cNvPr>
          <p:cNvGrpSpPr/>
          <p:nvPr/>
        </p:nvGrpSpPr>
        <p:grpSpPr>
          <a:xfrm>
            <a:off x="9576000" y="4500000"/>
            <a:ext cx="7092000" cy="1188000"/>
            <a:chOff x="8054574" y="259346"/>
            <a:chExt cx="7065351" cy="1167127"/>
          </a:xfrm>
          <a:scene3d>
            <a:camera prst="orthographicFront"/>
            <a:lightRig rig="flat" dir="t"/>
          </a:scene3d>
        </p:grpSpPr>
        <p:sp>
          <p:nvSpPr>
            <p:cNvPr id="18" name="Rechteck 17">
              <a:extLst>
                <a:ext uri="{FF2B5EF4-FFF2-40B4-BE49-F238E27FC236}">
                  <a16:creationId xmlns:a16="http://schemas.microsoft.com/office/drawing/2014/main" id="{D88531D2-CDB9-DF1F-70F9-6C78109F7604}"/>
                </a:ext>
              </a:extLst>
            </p:cNvPr>
            <p:cNvSpPr/>
            <p:nvPr/>
          </p:nvSpPr>
          <p:spPr>
            <a:xfrm>
              <a:off x="8054574" y="259346"/>
              <a:ext cx="7065351" cy="116712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3DC1075D-E5F4-FFA2-B1AE-F9620E59C49D}"/>
                </a:ext>
              </a:extLst>
            </p:cNvPr>
            <p:cNvSpPr txBox="1"/>
            <p:nvPr/>
          </p:nvSpPr>
          <p:spPr>
            <a:xfrm>
              <a:off x="8054574" y="259346"/>
              <a:ext cx="7065351" cy="116712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b="1" kern="1200">
                  <a:latin typeface="Helvetica Neue" panose="020B0604020202020204"/>
                  <a:ea typeface="Microsoft Sans Serif" panose="020B0604020202020204" pitchFamily="34" charset="0"/>
                  <a:cs typeface="Microsoft Sans Serif" panose="020B0604020202020204" pitchFamily="34" charset="0"/>
                </a:rPr>
                <a:t>Tratta le persone e i problemi separatamente!</a:t>
              </a:r>
            </a:p>
          </p:txBody>
        </p:sp>
      </p:grpSp>
      <p:grpSp>
        <p:nvGrpSpPr>
          <p:cNvPr id="15" name="Gruppieren 14">
            <a:extLst>
              <a:ext uri="{FF2B5EF4-FFF2-40B4-BE49-F238E27FC236}">
                <a16:creationId xmlns:a16="http://schemas.microsoft.com/office/drawing/2014/main" id="{50F32EC3-24E6-9C22-FF4B-7E42AA1A7925}"/>
              </a:ext>
            </a:extLst>
          </p:cNvPr>
          <p:cNvGrpSpPr/>
          <p:nvPr/>
        </p:nvGrpSpPr>
        <p:grpSpPr>
          <a:xfrm>
            <a:off x="9578500" y="5580000"/>
            <a:ext cx="7092000" cy="2723040"/>
            <a:chOff x="8054574" y="1337613"/>
            <a:chExt cx="7065351" cy="2723040"/>
          </a:xfrm>
          <a:scene3d>
            <a:camera prst="orthographicFront"/>
            <a:lightRig rig="flat" dir="t"/>
          </a:scene3d>
        </p:grpSpPr>
        <p:sp>
          <p:nvSpPr>
            <p:cNvPr id="16" name="Rechteck 15">
              <a:extLst>
                <a:ext uri="{FF2B5EF4-FFF2-40B4-BE49-F238E27FC236}">
                  <a16:creationId xmlns:a16="http://schemas.microsoft.com/office/drawing/2014/main" id="{DA6B5592-FF9F-6FBA-B832-21365D7C4C06}"/>
                </a:ext>
              </a:extLst>
            </p:cNvPr>
            <p:cNvSpPr/>
            <p:nvPr/>
          </p:nvSpPr>
          <p:spPr>
            <a:xfrm>
              <a:off x="8054574" y="1337613"/>
              <a:ext cx="7065351" cy="2723040"/>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6F318385-AAF6-5221-28D3-EBEEEBB21EF3}"/>
                </a:ext>
              </a:extLst>
            </p:cNvPr>
            <p:cNvSpPr txBox="1"/>
            <p:nvPr/>
          </p:nvSpPr>
          <p:spPr>
            <a:xfrm>
              <a:off x="8054574" y="1337613"/>
              <a:ext cx="7065351" cy="27230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pPr>
              <a:r>
                <a:rPr lang="it-IT" sz="2200" kern="1200" dirty="0">
                  <a:latin typeface="Helvetica Neue" panose="020B0604020202020204"/>
                  <a:ea typeface="Microsoft Sans Serif" panose="020B0604020202020204" pitchFamily="34" charset="0"/>
                  <a:cs typeface="Microsoft Sans Serif" panose="020B0604020202020204" pitchFamily="34" charset="0"/>
                </a:rPr>
                <a:t>Separare i livelli di fatto e di relazione. Questa separazione è importante perché le persone spesso tendono a interpretare erroneamente le affermazioni fattuali o addirittura a mescolarle con aspetti personali. Per essere in grado di concentrarsi sugli interessi di entrambe le parti, è necessario un approccio senza pregiudizi e riconoscente.</a:t>
              </a:r>
            </a:p>
            <a:p>
              <a:pPr marL="177800" lvl="1" indent="0" algn="l" defTabSz="977900">
                <a:spcBef>
                  <a:spcPct val="0"/>
                </a:spcBef>
                <a:buNone/>
              </a:pPr>
              <a:endParaRPr lang="it-IT" sz="2200" kern="1200" dirty="0">
                <a:latin typeface="Helvetica Neue" panose="020B0604020202020204"/>
                <a:ea typeface="Microsoft Sans Serif" panose="020B0604020202020204" pitchFamily="34" charset="0"/>
                <a:cs typeface="Microsoft Sans Serif" panose="020B0604020202020204" pitchFamily="34" charset="0"/>
              </a:endParaRP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4140000"/>
            <a:ext cx="915760" cy="1080000"/>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7520" y="4063500"/>
            <a:ext cx="915760" cy="1080000"/>
          </a:xfrm>
          <a:prstGeom prst="rect">
            <a:avLst/>
          </a:prstGeom>
          <a:ln>
            <a:solidFill>
              <a:srgbClr val="4D94B7"/>
            </a:solidFill>
          </a:ln>
        </p:spPr>
      </p:pic>
    </p:spTree>
    <p:extLst>
      <p:ext uri="{BB962C8B-B14F-4D97-AF65-F5344CB8AC3E}">
        <p14:creationId xmlns:p14="http://schemas.microsoft.com/office/powerpoint/2010/main" val="37905420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3">
            <a:extLst>
              <a:ext uri="{FF2B5EF4-FFF2-40B4-BE49-F238E27FC236}">
                <a16:creationId xmlns:a16="http://schemas.microsoft.com/office/drawing/2014/main" id="{8A976DAA-3E48-3114-DFCF-AB9019236F12}"/>
              </a:ext>
            </a:extLst>
          </p:cNvPr>
          <p:cNvSpPr txBox="1"/>
          <p:nvPr/>
        </p:nvSpPr>
        <p:spPr>
          <a:xfrm rot="20985544">
            <a:off x="9716149" y="1477751"/>
            <a:ext cx="6963125" cy="2200537"/>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Consiglio!</a:t>
            </a:r>
          </a:p>
          <a:p>
            <a:pPr algn="ctr"/>
            <a:r>
              <a:rPr lang="it-IT" sz="2200" dirty="0">
                <a:latin typeface="Helvetica Neue" panose="020B0604020202020204"/>
              </a:rPr>
              <a:t>Se non riesci a trovare una soluzione internamente, vale la pena portare un coach. Spesso i conflitti sono meglio risolti dall'esterno dal momento in cui non è il conflitto in sé che è un problema, ma l'incapacità di risolverlo.</a:t>
            </a:r>
          </a:p>
        </p:txBody>
      </p:sp>
      <p:pic>
        <p:nvPicPr>
          <p:cNvPr id="9" name="Grafik 8">
            <a:extLst>
              <a:ext uri="{FF2B5EF4-FFF2-40B4-BE49-F238E27FC236}">
                <a16:creationId xmlns:a16="http://schemas.microsoft.com/office/drawing/2014/main" id="{EABE7685-E689-7303-367A-57DAB4E057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1593832"/>
            <a:ext cx="1600438" cy="1790700"/>
          </a:xfrm>
          <a:prstGeom prst="rect">
            <a:avLst/>
          </a:prstGeom>
        </p:spPr>
      </p:pic>
      <p:sp>
        <p:nvSpPr>
          <p:cNvPr id="6" name="Textfeld 5">
            <a:extLst>
              <a:ext uri="{FF2B5EF4-FFF2-40B4-BE49-F238E27FC236}">
                <a16:creationId xmlns:a16="http://schemas.microsoft.com/office/drawing/2014/main" id="{0A7FA4F3-9326-2DEE-BDD3-B7381D166E03}"/>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87606D02-A805-0E6F-C554-FEBBD9D72534}"/>
              </a:ext>
            </a:extLst>
          </p:cNvPr>
          <p:cNvSpPr txBox="1"/>
          <p:nvPr/>
        </p:nvSpPr>
        <p:spPr>
          <a:xfrm>
            <a:off x="12954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10" name="CuadroTexto 2">
            <a:extLst>
              <a:ext uri="{FF2B5EF4-FFF2-40B4-BE49-F238E27FC236}">
                <a16:creationId xmlns:a16="http://schemas.microsoft.com/office/drawing/2014/main" id="{AEC4CFAB-699A-0E55-A654-08F08A44FF49}"/>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3.2 Il modello di Harvard</a:t>
            </a:r>
          </a:p>
        </p:txBody>
      </p:sp>
      <p:grpSp>
        <p:nvGrpSpPr>
          <p:cNvPr id="12" name="Gruppieren 11">
            <a:extLst>
              <a:ext uri="{FF2B5EF4-FFF2-40B4-BE49-F238E27FC236}">
                <a16:creationId xmlns:a16="http://schemas.microsoft.com/office/drawing/2014/main" id="{22019E3D-4736-42A5-FE54-A19921A50632}"/>
              </a:ext>
            </a:extLst>
          </p:cNvPr>
          <p:cNvGrpSpPr/>
          <p:nvPr/>
        </p:nvGrpSpPr>
        <p:grpSpPr>
          <a:xfrm>
            <a:off x="1655999" y="4500000"/>
            <a:ext cx="7092000" cy="1188000"/>
            <a:chOff x="73" y="10922"/>
            <a:chExt cx="7065351" cy="1440002"/>
          </a:xfrm>
          <a:scene3d>
            <a:camera prst="orthographicFront"/>
            <a:lightRig rig="flat" dir="t"/>
          </a:scene3d>
        </p:grpSpPr>
        <p:sp>
          <p:nvSpPr>
            <p:cNvPr id="22" name="Rechteck 21">
              <a:extLst>
                <a:ext uri="{FF2B5EF4-FFF2-40B4-BE49-F238E27FC236}">
                  <a16:creationId xmlns:a16="http://schemas.microsoft.com/office/drawing/2014/main" id="{19F027FF-0DED-1831-976C-C30271F70425}"/>
                </a:ext>
              </a:extLst>
            </p:cNvPr>
            <p:cNvSpPr/>
            <p:nvPr/>
          </p:nvSpPr>
          <p:spPr>
            <a:xfrm>
              <a:off x="73" y="10922"/>
              <a:ext cx="7065351" cy="1440002"/>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2ECDED5F-469D-51AF-DCF1-C904E74505D5}"/>
                </a:ext>
              </a:extLst>
            </p:cNvPr>
            <p:cNvSpPr txBox="1"/>
            <p:nvPr/>
          </p:nvSpPr>
          <p:spPr>
            <a:xfrm>
              <a:off x="73" y="10922"/>
              <a:ext cx="7065351" cy="144000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b="1" kern="1200">
                  <a:latin typeface="Helvetica Neue" panose="020B0604020202020204"/>
                  <a:ea typeface="Microsoft Sans Serif" panose="020B0604020202020204" pitchFamily="34" charset="0"/>
                  <a:cs typeface="Microsoft Sans Serif" panose="020B0604020202020204" pitchFamily="34" charset="0"/>
                </a:rPr>
                <a:t>Tratta gli interessi - non le posizioni!</a:t>
              </a:r>
            </a:p>
          </p:txBody>
        </p:sp>
      </p:grpSp>
      <p:grpSp>
        <p:nvGrpSpPr>
          <p:cNvPr id="13" name="Gruppieren 12">
            <a:extLst>
              <a:ext uri="{FF2B5EF4-FFF2-40B4-BE49-F238E27FC236}">
                <a16:creationId xmlns:a16="http://schemas.microsoft.com/office/drawing/2014/main" id="{2D4B482D-0084-2CA9-EA56-3FA7F1D524B0}"/>
              </a:ext>
            </a:extLst>
          </p:cNvPr>
          <p:cNvGrpSpPr/>
          <p:nvPr/>
        </p:nvGrpSpPr>
        <p:grpSpPr>
          <a:xfrm>
            <a:off x="1655999" y="5580000"/>
            <a:ext cx="7092000" cy="3276000"/>
            <a:chOff x="0" y="1447447"/>
            <a:chExt cx="7065351" cy="2613239"/>
          </a:xfrm>
          <a:scene3d>
            <a:camera prst="orthographicFront"/>
            <a:lightRig rig="flat" dir="t"/>
          </a:scene3d>
        </p:grpSpPr>
        <p:sp>
          <p:nvSpPr>
            <p:cNvPr id="20" name="Rechteck 19">
              <a:extLst>
                <a:ext uri="{FF2B5EF4-FFF2-40B4-BE49-F238E27FC236}">
                  <a16:creationId xmlns:a16="http://schemas.microsoft.com/office/drawing/2014/main" id="{57FD59AD-8095-10A0-9834-FDC72C2B5309}"/>
                </a:ext>
              </a:extLst>
            </p:cNvPr>
            <p:cNvSpPr/>
            <p:nvPr/>
          </p:nvSpPr>
          <p:spPr>
            <a:xfrm>
              <a:off x="0" y="1447447"/>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t="100000" r="100000"/>
              </a:path>
              <a:tileRect l="-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21" name="Textfeld 20">
              <a:extLst>
                <a:ext uri="{FF2B5EF4-FFF2-40B4-BE49-F238E27FC236}">
                  <a16:creationId xmlns:a16="http://schemas.microsoft.com/office/drawing/2014/main" id="{486F1F8C-EB1E-6B6B-324C-3703FBA34A94}"/>
                </a:ext>
              </a:extLst>
            </p:cNvPr>
            <p:cNvSpPr txBox="1"/>
            <p:nvPr/>
          </p:nvSpPr>
          <p:spPr>
            <a:xfrm>
              <a:off x="0" y="1447447"/>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FontTx/>
                <a:buNone/>
              </a:pPr>
              <a:r>
                <a:rPr lang="it-IT" sz="2200" kern="1200">
                  <a:latin typeface="Helvetica Neue" panose="020B0604020202020204"/>
                  <a:ea typeface="Microsoft Sans Serif" panose="020B0604020202020204" pitchFamily="34" charset="0"/>
                  <a:cs typeface="Microsoft Sans Serif" panose="020B0604020202020204" pitchFamily="34" charset="0"/>
                </a:rPr>
                <a:t>Per ottenere un risultato ragionevole in un negoziato che soddisfi entrambe le parti, è importante conciliare gli interessi di entrambi i partner negoziali. È quindi necessario parlare dei rispettivi interessi in modo che possano essere presi in considerazione dall'altra parte. Le posizioni, d'altra parte, sono spesso più difficili da portare allo stesso denominatore e sono quindi guidate dagli interessi.</a:t>
              </a:r>
            </a:p>
          </p:txBody>
        </p:sp>
      </p:grpSp>
      <p:grpSp>
        <p:nvGrpSpPr>
          <p:cNvPr id="14" name="Gruppieren 13">
            <a:extLst>
              <a:ext uri="{FF2B5EF4-FFF2-40B4-BE49-F238E27FC236}">
                <a16:creationId xmlns:a16="http://schemas.microsoft.com/office/drawing/2014/main" id="{5C681A3B-D5E4-FD41-5C93-519ACE9CA072}"/>
              </a:ext>
            </a:extLst>
          </p:cNvPr>
          <p:cNvGrpSpPr/>
          <p:nvPr/>
        </p:nvGrpSpPr>
        <p:grpSpPr>
          <a:xfrm>
            <a:off x="9576000" y="4500000"/>
            <a:ext cx="7092000" cy="1188000"/>
            <a:chOff x="8054574" y="21605"/>
            <a:chExt cx="7065351" cy="1406557"/>
          </a:xfrm>
          <a:scene3d>
            <a:camera prst="orthographicFront"/>
            <a:lightRig rig="flat" dir="t"/>
          </a:scene3d>
        </p:grpSpPr>
        <p:sp>
          <p:nvSpPr>
            <p:cNvPr id="18" name="Rechteck 17">
              <a:extLst>
                <a:ext uri="{FF2B5EF4-FFF2-40B4-BE49-F238E27FC236}">
                  <a16:creationId xmlns:a16="http://schemas.microsoft.com/office/drawing/2014/main" id="{E478CBA6-80B9-57BD-D333-67E029A96038}"/>
                </a:ext>
              </a:extLst>
            </p:cNvPr>
            <p:cNvSpPr/>
            <p:nvPr/>
          </p:nvSpPr>
          <p:spPr>
            <a:xfrm>
              <a:off x="8054574" y="21605"/>
              <a:ext cx="7065351" cy="1406557"/>
            </a:xfrm>
            <a:prstGeom prst="rect">
              <a:avLst/>
            </a:prstGeom>
            <a:solidFill>
              <a:srgbClr val="4D94B7"/>
            </a:solidFill>
            <a:sp3d prstMaterial="plastic">
              <a:bevelT w="120900" h="88900"/>
              <a:bevelB w="88900" h="31750" prst="angle"/>
            </a:sp3d>
          </p:spPr>
          <p:style>
            <a:lnRef idx="1">
              <a:schemeClr val="accen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de-DE"/>
            </a:p>
          </p:txBody>
        </p:sp>
        <p:sp>
          <p:nvSpPr>
            <p:cNvPr id="19" name="Textfeld 18">
              <a:extLst>
                <a:ext uri="{FF2B5EF4-FFF2-40B4-BE49-F238E27FC236}">
                  <a16:creationId xmlns:a16="http://schemas.microsoft.com/office/drawing/2014/main" id="{CC4B8362-FF39-C9A5-1A44-1E042D71E545}"/>
                </a:ext>
              </a:extLst>
            </p:cNvPr>
            <p:cNvSpPr txBox="1"/>
            <p:nvPr/>
          </p:nvSpPr>
          <p:spPr>
            <a:xfrm>
              <a:off x="8054574" y="21605"/>
              <a:ext cx="7065351" cy="140655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it-IT" sz="2400" b="1" kern="1200">
                  <a:latin typeface="Helvetica Neue" panose="020B0604020202020204"/>
                  <a:ea typeface="Microsoft Sans Serif" panose="020B0604020202020204" pitchFamily="34" charset="0"/>
                  <a:cs typeface="Microsoft Sans Serif" panose="020B0604020202020204" pitchFamily="34" charset="0"/>
                </a:rPr>
                <a:t>Raggiungi un risultato equo e neutrale per entrambe le parti!</a:t>
              </a:r>
            </a:p>
          </p:txBody>
        </p:sp>
      </p:grpSp>
      <p:grpSp>
        <p:nvGrpSpPr>
          <p:cNvPr id="15" name="Gruppieren 14">
            <a:extLst>
              <a:ext uri="{FF2B5EF4-FFF2-40B4-BE49-F238E27FC236}">
                <a16:creationId xmlns:a16="http://schemas.microsoft.com/office/drawing/2014/main" id="{FD2F4B6F-E6FC-8C06-F5B9-D860F42CE580}"/>
              </a:ext>
            </a:extLst>
          </p:cNvPr>
          <p:cNvGrpSpPr/>
          <p:nvPr/>
        </p:nvGrpSpPr>
        <p:grpSpPr>
          <a:xfrm>
            <a:off x="9576000" y="5580000"/>
            <a:ext cx="7092001" cy="3276000"/>
            <a:chOff x="8054574" y="1425841"/>
            <a:chExt cx="7065352" cy="2613239"/>
          </a:xfrm>
          <a:scene3d>
            <a:camera prst="orthographicFront"/>
            <a:lightRig rig="flat" dir="t"/>
          </a:scene3d>
        </p:grpSpPr>
        <p:sp>
          <p:nvSpPr>
            <p:cNvPr id="16" name="Rechteck 15">
              <a:extLst>
                <a:ext uri="{FF2B5EF4-FFF2-40B4-BE49-F238E27FC236}">
                  <a16:creationId xmlns:a16="http://schemas.microsoft.com/office/drawing/2014/main" id="{9D969C4E-1080-2D88-831A-80297768C2F5}"/>
                </a:ext>
              </a:extLst>
            </p:cNvPr>
            <p:cNvSpPr/>
            <p:nvPr/>
          </p:nvSpPr>
          <p:spPr>
            <a:xfrm>
              <a:off x="8054574" y="1425841"/>
              <a:ext cx="7065351" cy="2613239"/>
            </a:xfrm>
            <a:prstGeom prst="rect">
              <a:avLst/>
            </a:prstGeom>
            <a:gradFill flip="none" rotWithShape="0">
              <a:gsLst>
                <a:gs pos="0">
                  <a:srgbClr val="4D94B7">
                    <a:tint val="66000"/>
                    <a:satMod val="160000"/>
                  </a:srgbClr>
                </a:gs>
                <a:gs pos="50000">
                  <a:srgbClr val="4D94B7">
                    <a:tint val="44500"/>
                    <a:satMod val="160000"/>
                  </a:srgbClr>
                </a:gs>
                <a:gs pos="100000">
                  <a:srgbClr val="4D94B7">
                    <a:tint val="23500"/>
                    <a:satMod val="160000"/>
                  </a:srgbClr>
                </a:gs>
              </a:gsLst>
              <a:path path="circle">
                <a:fillToRect l="100000" t="100000"/>
              </a:path>
              <a:tileRect r="-100000" b="-100000"/>
            </a:gradFill>
            <a:sp3d extrusionH="12700" prstMaterial="plastic">
              <a:bevelT w="50800" h="50800"/>
            </a:sp3d>
          </p:spPr>
          <p:style>
            <a:lnRef idx="1">
              <a:schemeClr val="accent1">
                <a:alpha val="90000"/>
                <a:tint val="40000"/>
                <a:hueOff val="0"/>
                <a:satOff val="0"/>
                <a:lumOff val="0"/>
                <a:alphaOff val="0"/>
              </a:schemeClr>
            </a:lnRef>
            <a:fillRef idx="1">
              <a:scrgbClr r="0" g="0" b="0"/>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de-DE"/>
            </a:p>
          </p:txBody>
        </p:sp>
        <p:sp>
          <p:nvSpPr>
            <p:cNvPr id="17" name="Textfeld 16">
              <a:extLst>
                <a:ext uri="{FF2B5EF4-FFF2-40B4-BE49-F238E27FC236}">
                  <a16:creationId xmlns:a16="http://schemas.microsoft.com/office/drawing/2014/main" id="{E2C60BFB-7537-A09A-8D08-564F3A34AD3F}"/>
                </a:ext>
              </a:extLst>
            </p:cNvPr>
            <p:cNvSpPr txBox="1"/>
            <p:nvPr/>
          </p:nvSpPr>
          <p:spPr>
            <a:xfrm>
              <a:off x="8054575" y="1425841"/>
              <a:ext cx="7065351" cy="261323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7348" tIns="117348" rIns="156464" bIns="176022" numCol="1" spcCol="1270" anchor="t" anchorCtr="0">
              <a:noAutofit/>
            </a:bodyPr>
            <a:lstStyle/>
            <a:p>
              <a:pPr marL="177800" lvl="1" indent="0" algn="l" defTabSz="977900">
                <a:spcBef>
                  <a:spcPct val="0"/>
                </a:spcBef>
                <a:buNone/>
              </a:pPr>
              <a:r>
                <a:rPr lang="it-IT" sz="2200" kern="1200">
                  <a:latin typeface="Helvetica Neue" panose="020B0604020202020204"/>
                  <a:ea typeface="Microsoft Sans Serif" panose="020B0604020202020204" pitchFamily="34" charset="0"/>
                  <a:cs typeface="Microsoft Sans Serif" panose="020B0604020202020204" pitchFamily="34" charset="0"/>
                </a:rPr>
                <a:t>Ora devi decidere la soluzione che meglio rappresenta i tuoi interessi e quelli della tua controparte. Includi entrambe le posizioni e parla ampiamente con il tuo partner negoziale su ciò che pensa sia un risultato equo e accettabile. Tuttavia, sii anche aperto alle critiche. Alla fine, la decisione finale dovrebbe basarsi su criteri oggettivi e negoziati. Non dimenticare che la decisione deve in ogni caso essere praticamente attuabile.</a:t>
              </a:r>
            </a:p>
          </p:txBody>
        </p:sp>
      </p:grpSp>
      <p:pic>
        <p:nvPicPr>
          <p:cNvPr id="8" name="Grafik 7">
            <a:extLst>
              <a:ext uri="{FF2B5EF4-FFF2-40B4-BE49-F238E27FC236}">
                <a16:creationId xmlns:a16="http://schemas.microsoft.com/office/drawing/2014/main" id="{B32253F1-6A23-8295-E73E-25292796171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96000" y="4104000"/>
            <a:ext cx="915760" cy="1079999"/>
          </a:xfrm>
          <a:prstGeom prst="rect">
            <a:avLst/>
          </a:prstGeom>
          <a:ln>
            <a:solidFill>
              <a:srgbClr val="4D94B7"/>
            </a:solidFill>
          </a:ln>
        </p:spPr>
      </p:pic>
      <p:pic>
        <p:nvPicPr>
          <p:cNvPr id="11" name="Grafik 10">
            <a:extLst>
              <a:ext uri="{FF2B5EF4-FFF2-40B4-BE49-F238E27FC236}">
                <a16:creationId xmlns:a16="http://schemas.microsoft.com/office/drawing/2014/main" id="{324B57C4-9BD2-6AEF-B8D0-7E5BC3AC192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072000" y="4104000"/>
            <a:ext cx="913655" cy="1080000"/>
          </a:xfrm>
          <a:prstGeom prst="rect">
            <a:avLst/>
          </a:prstGeom>
          <a:ln>
            <a:solidFill>
              <a:srgbClr val="4D94B7"/>
            </a:solidFill>
          </a:ln>
        </p:spPr>
      </p:pic>
    </p:spTree>
    <p:extLst>
      <p:ext uri="{BB962C8B-B14F-4D97-AF65-F5344CB8AC3E}">
        <p14:creationId xmlns:p14="http://schemas.microsoft.com/office/powerpoint/2010/main" val="13206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1:</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Dividete il gruppo in coppie e chiedete loro di decidere chi è "A" e chi è "B" ai fini del prossimo esercizio.</a:t>
            </a: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5" name="Google Shape;236;p27">
            <a:extLst>
              <a:ext uri="{FF2B5EF4-FFF2-40B4-BE49-F238E27FC236}">
                <a16:creationId xmlns:a16="http://schemas.microsoft.com/office/drawing/2014/main" id="{235EEC74-A95D-F3DA-FDF4-4C4017F52CD6}"/>
              </a:ext>
            </a:extLst>
          </p:cNvPr>
          <p:cNvSpPr txBox="1"/>
          <p:nvPr/>
        </p:nvSpPr>
        <p:spPr>
          <a:xfrm>
            <a:off x="5600700"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2:</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Scegli un argomento che è di natura controversa. </a:t>
            </a:r>
          </a:p>
          <a:p>
            <a:pPr marL="0" marR="0" lvl="0" indent="0" algn="ctr" rtl="0">
              <a:lnSpc>
                <a:spcPct val="100000"/>
              </a:lnSpc>
              <a:spcBef>
                <a:spcPts val="0"/>
              </a:spcBef>
              <a:spcAft>
                <a:spcPts val="0"/>
              </a:spcAft>
              <a:buNone/>
            </a:pPr>
            <a:r>
              <a:rPr lang="it-IT"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Pensa ad alcuni argomenti rilevanti al momento dell'utilizzo di questo esercizio. </a:t>
            </a:r>
            <a:endParaRPr lang="it-IT"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3105564"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4:</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Dopo i 5 minuti chiedere quanto segue: </a:t>
            </a:r>
          </a:p>
          <a:p>
            <a:pPr marL="0" marR="0" lvl="0" indent="0" algn="ctr" rtl="0">
              <a:lnSpc>
                <a:spcPct val="100000"/>
              </a:lnSpc>
              <a:spcBef>
                <a:spcPts val="0"/>
              </a:spcBef>
              <a:spcAft>
                <a:spcPts val="0"/>
              </a:spcAft>
              <a:buNone/>
            </a:pPr>
            <a:endParaRPr lang="it-IT"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Come l'hanno trovata tutti? </a:t>
            </a:r>
          </a:p>
          <a:p>
            <a:pPr marL="0" marR="0" lvl="0" indent="0" algn="ctr" rtl="0">
              <a:lnSpc>
                <a:spcPct val="100000"/>
              </a:lnSpc>
              <a:spcBef>
                <a:spcPts val="0"/>
              </a:spcBef>
              <a:spcAft>
                <a:spcPts val="0"/>
              </a:spcAft>
              <a:buNone/>
            </a:pPr>
            <a:r>
              <a:rPr lang="it-IT"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Qualche lezione?  </a:t>
            </a:r>
          </a:p>
          <a:p>
            <a:pPr marL="0" marR="0" lvl="0" indent="0" algn="ctr" rtl="0">
              <a:lnSpc>
                <a:spcPct val="100000"/>
              </a:lnSpc>
              <a:spcBef>
                <a:spcPts val="0"/>
              </a:spcBef>
              <a:spcAft>
                <a:spcPts val="0"/>
              </a:spcAft>
              <a:buNone/>
            </a:pPr>
            <a:r>
              <a:rPr lang="it-IT" sz="2400" b="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Come ti sei sentito?</a:t>
            </a:r>
            <a:endParaRPr lang="it-IT"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9353132" y="4449710"/>
            <a:ext cx="324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3:</a:t>
            </a:r>
            <a:endParaRPr lang="it-IT" sz="2400" dirty="0">
              <a:latin typeface="Helvetica Neue" panose="020B0604020202020204"/>
              <a:ea typeface="Microsoft Sans Serif" panose="020B0604020202020204" pitchFamily="34" charset="0"/>
              <a:cs typeface="Microsoft Sans Serif" panose="020B0604020202020204" pitchFamily="34" charset="0"/>
            </a:endParaRPr>
          </a:p>
          <a:p>
            <a:pPr marL="0" marR="0" lvl="0" indent="0" algn="ctr" rtl="0">
              <a:lnSpc>
                <a:spcPct val="100000"/>
              </a:lnSpc>
              <a:spcBef>
                <a:spcPts val="0"/>
              </a:spcBef>
              <a:spcAft>
                <a:spcPts val="0"/>
              </a:spcAft>
              <a:buNone/>
            </a:pPr>
            <a:endPar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400" b="0" i="0" u="none" strike="noStrike" dirty="0">
                <a:solidFill>
                  <a:srgbClr val="000000"/>
                </a:solidFill>
                <a:effectLst/>
                <a:latin typeface="Segoe UI Web (West European)"/>
              </a:rPr>
              <a:t>Ogni coppia ha 5 minuti per vincere la discussione. La persona A sosterrà la mozione. La persona B si opporrà.</a:t>
            </a:r>
            <a:endParaRPr lang="it-IT"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6" name="Denkblase: wolkenförmig 25">
            <a:extLst>
              <a:ext uri="{FF2B5EF4-FFF2-40B4-BE49-F238E27FC236}">
                <a16:creationId xmlns:a16="http://schemas.microsoft.com/office/drawing/2014/main" id="{9A4E508F-1550-5A69-02C0-23E528A3C366}"/>
              </a:ext>
            </a:extLst>
          </p:cNvPr>
          <p:cNvSpPr/>
          <p:nvPr/>
        </p:nvSpPr>
        <p:spPr>
          <a:xfrm rot="21064670">
            <a:off x="6699514" y="2101618"/>
            <a:ext cx="4538679" cy="2247651"/>
          </a:xfrm>
          <a:prstGeom prst="cloudCallout">
            <a:avLst>
              <a:gd name="adj1" fmla="val -4570"/>
              <a:gd name="adj2" fmla="val 71461"/>
            </a:avLst>
          </a:prstGeom>
          <a:solidFill>
            <a:srgbClr val="4D94B7">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rtl="0">
              <a:lnSpc>
                <a:spcPct val="100000"/>
              </a:lnSpc>
              <a:spcBef>
                <a:spcPts val="0"/>
              </a:spcBef>
              <a:spcAft>
                <a:spcPts val="0"/>
              </a:spcAft>
              <a:buNone/>
            </a:pPr>
            <a:r>
              <a:rPr lang="it-IT" sz="2200" b="1"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Esempio:</a:t>
            </a:r>
          </a:p>
          <a:p>
            <a:pPr marL="0" marR="0" lvl="0" indent="0" algn="ctr" rtl="0">
              <a:lnSpc>
                <a:spcPct val="100000"/>
              </a:lnSpc>
              <a:spcBef>
                <a:spcPts val="0"/>
              </a:spcBef>
              <a:spcAft>
                <a:spcPts val="0"/>
              </a:spcAft>
              <a:buNone/>
            </a:pPr>
            <a:r>
              <a:rPr lang="it-IT" sz="22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Le aziende dovrebbero offrire vacanze illimitate a tutti</a:t>
            </a: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6800" y="1415754"/>
            <a:ext cx="4222800"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Obiettivo</a:t>
            </a:r>
          </a:p>
          <a:p>
            <a:pPr algn="ctr"/>
            <a:r>
              <a:rPr lang="it-IT" sz="2200" dirty="0">
                <a:latin typeface="Helvetica Neue" panose="020B0604020202020204"/>
                <a:ea typeface="Microsoft Sans Serif" panose="020B0604020202020204" pitchFamily="34" charset="0"/>
                <a:cs typeface="Microsoft Sans Serif" panose="020B0604020202020204" pitchFamily="34" charset="0"/>
              </a:rPr>
              <a:t>È quello di far sì che entrambe le parti si concentrino su ciò che qualcuno sta dicendo piuttosto che concentrarsi solo sul "vincere" una discussione.</a:t>
            </a:r>
          </a:p>
        </p:txBody>
      </p:sp>
      <p:sp>
        <p:nvSpPr>
          <p:cNvPr id="5" name="Textfeld 4">
            <a:extLst>
              <a:ext uri="{FF2B5EF4-FFF2-40B4-BE49-F238E27FC236}">
                <a16:creationId xmlns:a16="http://schemas.microsoft.com/office/drawing/2014/main" id="{CCFD7753-D0E9-B89B-E4D0-47C407EDC02D}"/>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7AB212DD-0282-0D8A-0E2B-D05FFE69ACC6}"/>
              </a:ext>
            </a:extLst>
          </p:cNvPr>
          <p:cNvSpPr txBox="1"/>
          <p:nvPr/>
        </p:nvSpPr>
        <p:spPr>
          <a:xfrm>
            <a:off x="1296000" y="1548000"/>
            <a:ext cx="158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6" name="CuadroTexto 2">
            <a:extLst>
              <a:ext uri="{FF2B5EF4-FFF2-40B4-BE49-F238E27FC236}">
                <a16:creationId xmlns:a16="http://schemas.microsoft.com/office/drawing/2014/main" id="{B59193A7-2087-76DC-225A-7AB8C41751F4}"/>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3.3 Esercizio </a:t>
            </a:r>
          </a:p>
        </p:txBody>
      </p:sp>
      <p:pic>
        <p:nvPicPr>
          <p:cNvPr id="7" name="Grafik 6">
            <a:extLst>
              <a:ext uri="{FF2B5EF4-FFF2-40B4-BE49-F238E27FC236}">
                <a16:creationId xmlns:a16="http://schemas.microsoft.com/office/drawing/2014/main" id="{4DE3F0C5-81E7-DFBC-A76C-0B5E8BFA32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Tree>
    <p:extLst>
      <p:ext uri="{BB962C8B-B14F-4D97-AF65-F5344CB8AC3E}">
        <p14:creationId xmlns:p14="http://schemas.microsoft.com/office/powerpoint/2010/main" val="98418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36;p27">
            <a:extLst>
              <a:ext uri="{FF2B5EF4-FFF2-40B4-BE49-F238E27FC236}">
                <a16:creationId xmlns:a16="http://schemas.microsoft.com/office/drawing/2014/main" id="{665C0A7C-6B57-9A6F-E982-5807F2F19585}"/>
              </a:ext>
            </a:extLst>
          </p:cNvPr>
          <p:cNvSpPr txBox="1"/>
          <p:nvPr/>
        </p:nvSpPr>
        <p:spPr>
          <a:xfrm>
            <a:off x="1848268" y="4449710"/>
            <a:ext cx="432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5:</a:t>
            </a:r>
            <a:endParaRPr lang="it-IT" sz="240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3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Utilizzando lo stesso argomento entrambe le parti avranno di nuovo 5 minuti, ma questa volta nessuno di loro è autorizzato a usare la parola </a:t>
            </a:r>
            <a:r>
              <a:rPr lang="it-IT" sz="2300"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a:t>
            </a:r>
            <a:r>
              <a:rPr lang="it-IT" sz="23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ma»</a:t>
            </a:r>
          </a:p>
          <a:p>
            <a:pPr marL="0" marR="0" lvl="0" indent="0" algn="ctr" rtl="0">
              <a:lnSpc>
                <a:spcPct val="100000"/>
              </a:lnSpc>
              <a:spcBef>
                <a:spcPts val="0"/>
              </a:spcBef>
              <a:spcAft>
                <a:spcPts val="0"/>
              </a:spcAft>
              <a:buNone/>
            </a:pPr>
            <a:r>
              <a:rPr lang="it-IT" sz="23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 </a:t>
            </a:r>
          </a:p>
          <a:p>
            <a:pPr marL="0" marR="0" lvl="0" indent="0" algn="ctr" rtl="0">
              <a:lnSpc>
                <a:spcPct val="100000"/>
              </a:lnSpc>
              <a:spcBef>
                <a:spcPts val="0"/>
              </a:spcBef>
              <a:spcAft>
                <a:spcPts val="0"/>
              </a:spcAft>
              <a:buNone/>
            </a:pPr>
            <a:r>
              <a:rPr lang="it-IT" sz="2300" i="0" u="none" strike="noStrike" cap="none" dirty="0">
                <a:solidFill>
                  <a:srgbClr val="000000"/>
                </a:solidFill>
                <a:latin typeface="Helvetica Neue" panose="020B0604020202020204"/>
                <a:ea typeface="Microsoft Sans Serif" panose="020B0604020202020204" pitchFamily="34" charset="0"/>
                <a:cs typeface="Microsoft Sans Serif" panose="020B0604020202020204" pitchFamily="34" charset="0"/>
                <a:sym typeface="Helvetica Neue"/>
              </a:rPr>
              <a:t>Ogni coppia deve tenere un conteggio di quanti sono i «ma» che hanno usato.</a:t>
            </a:r>
          </a:p>
        </p:txBody>
      </p:sp>
      <p:sp>
        <p:nvSpPr>
          <p:cNvPr id="16" name="Google Shape;236;p27">
            <a:extLst>
              <a:ext uri="{FF2B5EF4-FFF2-40B4-BE49-F238E27FC236}">
                <a16:creationId xmlns:a16="http://schemas.microsoft.com/office/drawing/2014/main" id="{6FBF8CF5-731A-2794-7317-62644BD828A9}"/>
              </a:ext>
            </a:extLst>
          </p:cNvPr>
          <p:cNvSpPr txBox="1"/>
          <p:nvPr/>
        </p:nvSpPr>
        <p:spPr>
          <a:xfrm>
            <a:off x="11088000" y="4449710"/>
            <a:ext cx="5724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7:</a:t>
            </a:r>
          </a:p>
          <a:p>
            <a:pPr marL="0" marR="0" lvl="0" indent="0" algn="ctr" rtl="0">
              <a:lnSpc>
                <a:spcPct val="100000"/>
              </a:lnSpc>
              <a:spcBef>
                <a:spcPts val="0"/>
              </a:spcBef>
              <a:spcAft>
                <a:spcPts val="0"/>
              </a:spcAft>
              <a:buNone/>
            </a:pPr>
            <a:r>
              <a:rPr lang="it-IT" sz="23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Resoconto generale. Chiedi...</a:t>
            </a:r>
          </a:p>
          <a:p>
            <a:pPr marL="0" marR="0" lvl="0" indent="0" algn="ctr" rtl="0">
              <a:lnSpc>
                <a:spcPct val="100000"/>
              </a:lnSpc>
              <a:spcBef>
                <a:spcPts val="0"/>
              </a:spcBef>
              <a:spcAft>
                <a:spcPts val="0"/>
              </a:spcAft>
              <a:buNone/>
            </a:pPr>
            <a:endParaRPr lang="it-IT" sz="23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endParaRPr>
          </a:p>
          <a:p>
            <a:pPr marL="0" marR="0" lvl="0" indent="0" algn="ctr" rtl="0">
              <a:lnSpc>
                <a:spcPct val="100000"/>
              </a:lnSpc>
              <a:spcBef>
                <a:spcPts val="0"/>
              </a:spcBef>
              <a:spcAft>
                <a:spcPts val="0"/>
              </a:spcAft>
              <a:buNone/>
            </a:pPr>
            <a:r>
              <a:rPr lang="it-IT" sz="23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Hai trovato che hai ascoltato di più? </a:t>
            </a:r>
          </a:p>
          <a:p>
            <a:pPr marL="0" marR="0" lvl="0" indent="0" algn="ctr" rtl="0">
              <a:lnSpc>
                <a:spcPct val="100000"/>
              </a:lnSpc>
              <a:spcBef>
                <a:spcPts val="0"/>
              </a:spcBef>
              <a:spcAft>
                <a:spcPts val="0"/>
              </a:spcAft>
              <a:buNone/>
            </a:pPr>
            <a:r>
              <a:rPr lang="it-IT" sz="2300" b="0" i="0" u="none" strike="noStrike" cap="none" dirty="0">
                <a:latin typeface="Helvetica Neue" panose="020B0604020202020204"/>
                <a:ea typeface="Microsoft Sans Serif" panose="020B0604020202020204" pitchFamily="34" charset="0"/>
                <a:cs typeface="Microsoft Sans Serif" panose="020B0604020202020204" pitchFamily="34" charset="0"/>
                <a:sym typeface="Helvetica Neue"/>
              </a:rPr>
              <a:t>Hai scoperto che dovevi rispondere a quello che l'altra persona stava dicendo? </a:t>
            </a:r>
            <a:r>
              <a:rPr lang="it-IT" sz="2400" b="0" i="0" u="none" strike="noStrike" dirty="0">
                <a:solidFill>
                  <a:srgbClr val="000000"/>
                </a:solidFill>
                <a:effectLst/>
                <a:latin typeface="Segoe UI Web (West European)"/>
              </a:rPr>
              <a:t>Ti sei alternata per parlare o hai avuto una conversazione più costruttiva?</a:t>
            </a:r>
          </a:p>
          <a:p>
            <a:pPr marL="0" marR="0" lvl="0" indent="0" algn="ctr" rtl="0">
              <a:lnSpc>
                <a:spcPct val="100000"/>
              </a:lnSpc>
              <a:spcBef>
                <a:spcPts val="0"/>
              </a:spcBef>
              <a:spcAft>
                <a:spcPts val="0"/>
              </a:spcAft>
              <a:buNone/>
            </a:pPr>
            <a:r>
              <a:rPr lang="it-IT" sz="2400" b="0" i="0" u="none" strike="noStrike" dirty="0">
                <a:solidFill>
                  <a:srgbClr val="000000"/>
                </a:solidFill>
                <a:effectLst/>
                <a:latin typeface="Segoe UI Web (West European)"/>
              </a:rPr>
              <a:t>Quale apprendimento puoi portare avanti?</a:t>
            </a:r>
            <a:endParaRPr lang="it-IT" sz="23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20" name="Google Shape;236;p27">
            <a:extLst>
              <a:ext uri="{FF2B5EF4-FFF2-40B4-BE49-F238E27FC236}">
                <a16:creationId xmlns:a16="http://schemas.microsoft.com/office/drawing/2014/main" id="{8446B251-C38B-B1A1-0A81-EF4A2828324A}"/>
              </a:ext>
            </a:extLst>
          </p:cNvPr>
          <p:cNvSpPr txBox="1"/>
          <p:nvPr/>
        </p:nvSpPr>
        <p:spPr>
          <a:xfrm>
            <a:off x="6876000" y="4449710"/>
            <a:ext cx="3600000" cy="3996000"/>
          </a:xfrm>
          <a:prstGeom prst="rect">
            <a:avLst/>
          </a:prstGeom>
          <a:solidFill>
            <a:schemeClr val="lt1"/>
          </a:solidFill>
          <a:ln w="38100" cap="flat" cmpd="sng">
            <a:solidFill>
              <a:srgbClr val="4D94B7"/>
            </a:solidFill>
            <a:prstDash val="solid"/>
            <a:round/>
            <a:headEnd type="none" w="sm" len="sm"/>
            <a:tailEnd type="none" w="sm" len="sm"/>
          </a:ln>
          <a:effectLst>
            <a:outerShdw blurRad="149987" dist="250190" dir="8460000" algn="ctr">
              <a:srgbClr val="000000">
                <a:alpha val="2784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it-IT" sz="2400" b="0" i="0" u="none" strike="noStrike" cap="none" dirty="0">
                <a:solidFill>
                  <a:srgbClr val="AED633"/>
                </a:solidFill>
                <a:latin typeface="Helvetica Neue" panose="020B0604020202020204"/>
                <a:ea typeface="Microsoft Sans Serif" panose="020B0604020202020204" pitchFamily="34" charset="0"/>
                <a:cs typeface="Microsoft Sans Serif" panose="020B0604020202020204" pitchFamily="34" charset="0"/>
                <a:sym typeface="Helvetica Neue"/>
              </a:rPr>
              <a:t>Step 6:</a:t>
            </a:r>
          </a:p>
          <a:p>
            <a:pPr marL="0" marR="0" lvl="0" indent="0" algn="ctr" rtl="0">
              <a:lnSpc>
                <a:spcPct val="100000"/>
              </a:lnSpc>
              <a:spcBef>
                <a:spcPts val="0"/>
              </a:spcBef>
              <a:spcAft>
                <a:spcPts val="0"/>
              </a:spcAft>
              <a:buNone/>
            </a:pPr>
            <a:r>
              <a:rPr lang="it-IT"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Ancora una volta entrambe le parti avranno 5 minuti. Dare loro un argomento diverso e questa volta non sono autorizzati a usare "Ma" o "Tuttavia" </a:t>
            </a:r>
          </a:p>
          <a:p>
            <a:pPr marL="0" marR="0" lvl="0" indent="0" algn="ctr" rtl="0">
              <a:lnSpc>
                <a:spcPct val="100000"/>
              </a:lnSpc>
              <a:spcBef>
                <a:spcPts val="0"/>
              </a:spcBef>
              <a:spcAft>
                <a:spcPts val="0"/>
              </a:spcAft>
              <a:buNone/>
            </a:pPr>
            <a:r>
              <a:rPr lang="it-IT"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Resoconto,</a:t>
            </a:r>
            <a:r>
              <a:rPr lang="it-IT" sz="2400" i="0" u="none" strike="noStrike" cap="none" dirty="0">
                <a:solidFill>
                  <a:srgbClr val="4D94B7"/>
                </a:solidFill>
                <a:latin typeface="Helvetica Neue" panose="020B0604020202020204"/>
                <a:ea typeface="Microsoft Sans Serif" panose="020B0604020202020204" pitchFamily="34" charset="0"/>
                <a:cs typeface="Microsoft Sans Serif" panose="020B0604020202020204" pitchFamily="34" charset="0"/>
                <a:sym typeface="Helvetica Neue"/>
              </a:rPr>
              <a:t> di nuovo.</a:t>
            </a:r>
            <a:endParaRPr lang="it-IT" sz="2400" dirty="0">
              <a:solidFill>
                <a:srgbClr val="4D94B7"/>
              </a:solidFill>
              <a:latin typeface="Helvetica Neue" panose="020B0604020202020204"/>
              <a:ea typeface="Microsoft Sans Serif" panose="020B0604020202020204" pitchFamily="34" charset="0"/>
              <a:cs typeface="Microsoft Sans Serif" panose="020B0604020202020204" pitchFamily="34" charset="0"/>
            </a:endParaRPr>
          </a:p>
        </p:txBody>
      </p:sp>
      <p:sp>
        <p:nvSpPr>
          <p:cNvPr id="27" name="CuadroTexto 3">
            <a:extLst>
              <a:ext uri="{FF2B5EF4-FFF2-40B4-BE49-F238E27FC236}">
                <a16:creationId xmlns:a16="http://schemas.microsoft.com/office/drawing/2014/main" id="{2380C9AA-FD89-706E-57AA-69A6A3C76F9C}"/>
              </a:ext>
            </a:extLst>
          </p:cNvPr>
          <p:cNvSpPr txBox="1"/>
          <p:nvPr/>
        </p:nvSpPr>
        <p:spPr>
          <a:xfrm>
            <a:off x="12645053" y="1415754"/>
            <a:ext cx="4221193" cy="2579656"/>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2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Obiettivo</a:t>
            </a:r>
          </a:p>
          <a:p>
            <a:pPr algn="ctr"/>
            <a:r>
              <a:rPr lang="it-IT" sz="2200" dirty="0">
                <a:latin typeface="Helvetica Neue" panose="020B0604020202020204"/>
                <a:ea typeface="Microsoft Sans Serif" panose="020B0604020202020204" pitchFamily="34" charset="0"/>
                <a:cs typeface="Microsoft Sans Serif" panose="020B0604020202020204" pitchFamily="34" charset="0"/>
              </a:rPr>
              <a:t>È quello di far sì che entrambe le parti si concentrino su ciò che qualcuno sta dicendo piuttosto che concentrarsi solo sul "vincere" una discussione.</a:t>
            </a:r>
          </a:p>
        </p:txBody>
      </p:sp>
      <p:pic>
        <p:nvPicPr>
          <p:cNvPr id="28" name="Grafik 27">
            <a:extLst>
              <a:ext uri="{FF2B5EF4-FFF2-40B4-BE49-F238E27FC236}">
                <a16:creationId xmlns:a16="http://schemas.microsoft.com/office/drawing/2014/main" id="{D90D7FBB-D9B2-18DC-600E-310AC7EBC6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19079" y="1154454"/>
            <a:ext cx="1600438" cy="1790700"/>
          </a:xfrm>
          <a:prstGeom prst="rect">
            <a:avLst/>
          </a:prstGeom>
        </p:spPr>
      </p:pic>
      <p:sp>
        <p:nvSpPr>
          <p:cNvPr id="26" name="Denkblase: wolkenförmig 25">
            <a:extLst>
              <a:ext uri="{FF2B5EF4-FFF2-40B4-BE49-F238E27FC236}">
                <a16:creationId xmlns:a16="http://schemas.microsoft.com/office/drawing/2014/main" id="{9A4E508F-1550-5A69-02C0-23E528A3C366}"/>
              </a:ext>
            </a:extLst>
          </p:cNvPr>
          <p:cNvSpPr/>
          <p:nvPr/>
        </p:nvSpPr>
        <p:spPr>
          <a:xfrm rot="211729">
            <a:off x="3666719" y="2209685"/>
            <a:ext cx="5264746" cy="2259892"/>
          </a:xfrm>
          <a:prstGeom prst="cloudCallout">
            <a:avLst/>
          </a:prstGeom>
          <a:solidFill>
            <a:srgbClr val="4D94B7"/>
          </a:solidFill>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noAutofit/>
          </a:bodyPr>
          <a:lstStyle/>
          <a:p>
            <a:pPr marL="0" marR="0" lvl="0" indent="0" algn="ctr" rtl="0">
              <a:lnSpc>
                <a:spcPct val="100000"/>
              </a:lnSpc>
              <a:spcBef>
                <a:spcPts val="0"/>
              </a:spcBef>
              <a:spcAft>
                <a:spcPts val="0"/>
              </a:spcAft>
              <a:buNone/>
            </a:pPr>
            <a:r>
              <a:rPr lang="it-IT"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Avere lo stesso </a:t>
            </a:r>
            <a:r>
              <a:rPr lang="it-IT" sz="2200" b="1" i="0" u="none" strike="noStrike" cap="none" dirty="0" err="1">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debrief</a:t>
            </a:r>
            <a:r>
              <a:rPr lang="it-IT"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 di prima. I commenti ti divertiranno.  </a:t>
            </a:r>
          </a:p>
          <a:p>
            <a:pPr marL="0" marR="0" lvl="0" indent="0" algn="ctr" rtl="0">
              <a:lnSpc>
                <a:spcPct val="100000"/>
              </a:lnSpc>
              <a:spcBef>
                <a:spcPts val="0"/>
              </a:spcBef>
              <a:spcAft>
                <a:spcPts val="0"/>
              </a:spcAft>
              <a:buNone/>
            </a:pPr>
            <a:r>
              <a:rPr lang="it-IT"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Vedi chi ha detto </a:t>
            </a:r>
            <a:r>
              <a:rPr lang="it-IT" sz="2200" b="1"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il maggior numero di «ma»</a:t>
            </a:r>
            <a:r>
              <a:rPr lang="it-IT" sz="2200" b="1" i="0" u="none" strike="noStrike" cap="none" dirty="0">
                <a:solidFill>
                  <a:schemeClr val="bg1"/>
                </a:solidFill>
                <a:latin typeface="Helvetica Neue" panose="020B0604020202020204"/>
                <a:ea typeface="Microsoft Sans Serif" panose="020B0604020202020204" pitchFamily="34" charset="0"/>
                <a:cs typeface="Microsoft Sans Serif" panose="020B0604020202020204" pitchFamily="34" charset="0"/>
                <a:sym typeface="Helvetica Neue"/>
              </a:rPr>
              <a:t>.</a:t>
            </a:r>
          </a:p>
        </p:txBody>
      </p:sp>
      <p:sp>
        <p:nvSpPr>
          <p:cNvPr id="5" name="Textfeld 4">
            <a:extLst>
              <a:ext uri="{FF2B5EF4-FFF2-40B4-BE49-F238E27FC236}">
                <a16:creationId xmlns:a16="http://schemas.microsoft.com/office/drawing/2014/main" id="{FC7123F5-5C8D-06FC-EA99-2E318B5A3585}"/>
              </a:ext>
            </a:extLst>
          </p:cNvPr>
          <p:cNvSpPr txBox="1"/>
          <p:nvPr/>
        </p:nvSpPr>
        <p:spPr>
          <a:xfrm>
            <a:off x="1295400" y="8928000"/>
            <a:ext cx="21336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16</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1">
            <a:extLst>
              <a:ext uri="{FF2B5EF4-FFF2-40B4-BE49-F238E27FC236}">
                <a16:creationId xmlns:a16="http://schemas.microsoft.com/office/drawing/2014/main" id="{2D0E16A5-FE73-8EFE-E9E1-D4C09FCFB6C8}"/>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3.Gestione dei conflitti</a:t>
            </a:r>
          </a:p>
        </p:txBody>
      </p:sp>
      <p:sp>
        <p:nvSpPr>
          <p:cNvPr id="6" name="CuadroTexto 2">
            <a:extLst>
              <a:ext uri="{FF2B5EF4-FFF2-40B4-BE49-F238E27FC236}">
                <a16:creationId xmlns:a16="http://schemas.microsoft.com/office/drawing/2014/main" id="{4D965E18-559A-C74E-D64F-6C2CF89D37BA}"/>
              </a:ext>
            </a:extLst>
          </p:cNvPr>
          <p:cNvSpPr txBox="1"/>
          <p:nvPr/>
        </p:nvSpPr>
        <p:spPr>
          <a:xfrm>
            <a:off x="1295400" y="2304000"/>
            <a:ext cx="15840000" cy="52322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3.3 Esercizio</a:t>
            </a:r>
          </a:p>
        </p:txBody>
      </p:sp>
    </p:spTree>
    <p:extLst>
      <p:ext uri="{BB962C8B-B14F-4D97-AF65-F5344CB8AC3E}">
        <p14:creationId xmlns:p14="http://schemas.microsoft.com/office/powerpoint/2010/main" val="3777042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3.  Quali sono le 5 dimensioni del concetto di personalità in relazione all’</a:t>
            </a:r>
            <a:r>
              <a:rPr lang="it-IT" altLang="es-ES" sz="2400" b="1"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altLang="es-ES" sz="2400" b="1" dirty="0">
                <a:latin typeface="Helvetica Neue" panose="020B0604020202020204"/>
                <a:ea typeface="Microsoft Sans Serif" panose="020B0604020202020204" pitchFamily="34" charset="0"/>
                <a:cs typeface="Microsoft Sans Serif" panose="020B0604020202020204" pitchFamily="34" charset="0"/>
              </a:rPr>
              <a:t>?</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Coscienziosità, collaborazione con gli altri, stabilità emotiva, apertura all’esperienza, estroversione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Pigrizia, testardaggine, instabilità, difettosità, </a:t>
            </a:r>
            <a:r>
              <a:rPr lang="it-IT" altLang="es-ES" sz="2000" dirty="0" err="1">
                <a:latin typeface="Helvetica Neue" panose="020B0604020202020204"/>
                <a:ea typeface="Microsoft Sans Serif" panose="020B0604020202020204" pitchFamily="34" charset="0"/>
                <a:cs typeface="Microsoft Sans Serif" panose="020B0604020202020204" pitchFamily="34" charset="0"/>
              </a:rPr>
              <a:t>introversionePregiudizio</a:t>
            </a:r>
            <a:r>
              <a:rPr lang="it-IT" altLang="es-ES" sz="2000" dirty="0">
                <a:latin typeface="Helvetica Neue" panose="020B0604020202020204"/>
                <a:ea typeface="Microsoft Sans Serif" panose="020B0604020202020204" pitchFamily="34" charset="0"/>
                <a:cs typeface="Microsoft Sans Serif" panose="020B0604020202020204" pitchFamily="34" charset="0"/>
              </a:rPr>
              <a:t>, distacco, mancanza di rispetto, fragilità, sfiducia</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4.	Quali sono i modelli di gestione del cambiamento?</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Quadri di riferimento che guidano le organizzazioni nella navigazione e nella gestione del cambiamento sul posto di lavoro</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Linee guida per l’implementazione dei conflitti</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Una strategia definita per comprendere e gestire i conflitti</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7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Testa le tue conoscenze: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3999"/>
            <a:ext cx="8100000" cy="830997"/>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Si prega di rispondere alle seguenti domande:</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1.  Quali sono i 4 principi dell’atteggiamento intraprendente?</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Proattività, assunzione di rischi, networking, innovatività</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Relazione con l’organizzazione, soddisfazione, motivazione, intenzione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Competenze, percezione delle proprie capacità, conoscenze personali, esperienze passate</a:t>
            </a:r>
          </a:p>
          <a:p>
            <a:pPr>
              <a:defRPr/>
            </a:pP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2.  Quali sono i 4 principi del metodo di Harvard per la negoziazione basata sui principi?</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Concetto, motivazione, attuazione, stabilizzazione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Persone, interessi, opzioni e criteri</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Quantitativo e misurabile, orientato ai risultati, ambizioso, programmato</a:t>
            </a: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5.  Quali sono le 3 fasi della teoria del cambiamento di Lewin? </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Struttura, stile, strategia</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Costruire la coalizione, formare la visione, sostenere l’accelerazione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Scongelare, cambiare, congelare/ricongelare</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4175380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60E8CE8-475C-0CF7-6EF0-892B466B3ABA}"/>
              </a:ext>
            </a:extLst>
          </p:cNvPr>
          <p:cNvSpPr/>
          <p:nvPr/>
        </p:nvSpPr>
        <p:spPr>
          <a:xfrm>
            <a:off x="9396000" y="1260000"/>
            <a:ext cx="7740000" cy="2664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3.  Quali sono le 5 dimensioni del concetto di personalità in relazione all’</a:t>
            </a:r>
            <a:r>
              <a:rPr lang="it-IT" altLang="es-ES" sz="2400" b="1"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altLang="es-ES" sz="2400" b="1" dirty="0">
                <a:latin typeface="Helvetica Neue" panose="020B0604020202020204"/>
                <a:ea typeface="Microsoft Sans Serif" panose="020B0604020202020204" pitchFamily="34" charset="0"/>
                <a:cs typeface="Microsoft Sans Serif" panose="020B0604020202020204" pitchFamily="34" charset="0"/>
              </a:rPr>
              <a:t>?</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b="1" dirty="0">
                <a:latin typeface="Helvetica Neue" panose="020B0604020202020204"/>
                <a:ea typeface="Microsoft Sans Serif" panose="020B0604020202020204" pitchFamily="34" charset="0"/>
                <a:cs typeface="Microsoft Sans Serif" panose="020B0604020202020204" pitchFamily="34" charset="0"/>
              </a:rPr>
              <a:t>Coscienziosità, collaborazione con gli altri, stabilità emotive, apertura all’esperienza, estroversione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Pigrizia, testardaggine, instabilità, difettosità, introversione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Pregiudizio, distacco, mancanza di rispetto, fragilità, sfiducia</a:t>
            </a:r>
          </a:p>
        </p:txBody>
      </p:sp>
      <p:sp>
        <p:nvSpPr>
          <p:cNvPr id="7" name="Rectángulo 6">
            <a:extLst>
              <a:ext uri="{FF2B5EF4-FFF2-40B4-BE49-F238E27FC236}">
                <a16:creationId xmlns:a16="http://schemas.microsoft.com/office/drawing/2014/main" id="{8FF09CAC-0BB2-4D89-DCC3-82680B21E194}"/>
              </a:ext>
            </a:extLst>
          </p:cNvPr>
          <p:cNvSpPr/>
          <p:nvPr/>
        </p:nvSpPr>
        <p:spPr>
          <a:xfrm>
            <a:off x="9396000" y="3996000"/>
            <a:ext cx="7740000" cy="2592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4.	Quali sono i modelli di gestione del cambiamento?</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b="1" dirty="0">
                <a:latin typeface="Helvetica Neue" panose="020B0604020202020204"/>
                <a:ea typeface="Microsoft Sans Serif" panose="020B0604020202020204" pitchFamily="34" charset="0"/>
                <a:cs typeface="Microsoft Sans Serif" panose="020B0604020202020204" pitchFamily="34" charset="0"/>
              </a:rPr>
              <a:t>Quadri di riferimento che guidano le organizzazioni nella navigazione e nella gestione del cambiamento sul posto di lavoro</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Linee guida per l’implementazione dei conflitti</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Una strategia definita per comprendere e gestire i conflitti</a:t>
            </a:r>
          </a:p>
        </p:txBody>
      </p:sp>
      <p:sp>
        <p:nvSpPr>
          <p:cNvPr id="9" name="CuadroTexto 8">
            <a:extLst>
              <a:ext uri="{FF2B5EF4-FFF2-40B4-BE49-F238E27FC236}">
                <a16:creationId xmlns:a16="http://schemas.microsoft.com/office/drawing/2014/main" id="{26AAD8DB-6299-CDF1-3828-A4A1DBC1C95B}"/>
              </a:ext>
            </a:extLst>
          </p:cNvPr>
          <p:cNvSpPr txBox="1"/>
          <p:nvPr/>
        </p:nvSpPr>
        <p:spPr>
          <a:xfrm>
            <a:off x="1296000" y="1548000"/>
            <a:ext cx="77400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Testa le tue conoscenze:</a:t>
            </a:r>
          </a:p>
        </p:txBody>
      </p:sp>
      <p:sp>
        <p:nvSpPr>
          <p:cNvPr id="10" name="CuadroTexto 9">
            <a:extLst>
              <a:ext uri="{FF2B5EF4-FFF2-40B4-BE49-F238E27FC236}">
                <a16:creationId xmlns:a16="http://schemas.microsoft.com/office/drawing/2014/main" id="{A7EDECE6-C391-5AA9-FE1E-6EC516B76B63}"/>
              </a:ext>
            </a:extLst>
          </p:cNvPr>
          <p:cNvSpPr txBox="1"/>
          <p:nvPr/>
        </p:nvSpPr>
        <p:spPr>
          <a:xfrm>
            <a:off x="1296000" y="2304000"/>
            <a:ext cx="7329600" cy="522000"/>
          </a:xfrm>
          <a:prstGeom prst="rect">
            <a:avLst/>
          </a:prstGeom>
          <a:noFill/>
        </p:spPr>
        <p:txBody>
          <a:bodyPr wrap="square" rtlCol="0">
            <a:noAutofit/>
          </a:bodyPr>
          <a:lstStyle/>
          <a:p>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Soluzioni:</a:t>
            </a:r>
          </a:p>
        </p:txBody>
      </p:sp>
      <p:sp>
        <p:nvSpPr>
          <p:cNvPr id="11" name="Rectángulo 10">
            <a:extLst>
              <a:ext uri="{FF2B5EF4-FFF2-40B4-BE49-F238E27FC236}">
                <a16:creationId xmlns:a16="http://schemas.microsoft.com/office/drawing/2014/main" id="{50E6530B-6B12-2FE3-B437-DB6FE55C1480}"/>
              </a:ext>
            </a:extLst>
          </p:cNvPr>
          <p:cNvSpPr/>
          <p:nvPr/>
        </p:nvSpPr>
        <p:spPr>
          <a:xfrm>
            <a:off x="1296000" y="3384000"/>
            <a:ext cx="7740000" cy="3024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1.  Quali sono i 4 principi dell’atteggiamento intraprendente?</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Proattività, assunzione di rischi, networking, innovatività</a:t>
            </a:r>
          </a:p>
          <a:p>
            <a:pPr marL="342900" indent="-342900">
              <a:buBlip>
                <a:blip r:embed="rId2"/>
              </a:buBlip>
              <a:defRPr/>
            </a:pPr>
            <a:r>
              <a:rPr lang="it-IT" altLang="es-ES" sz="2000" b="1" dirty="0">
                <a:latin typeface="Helvetica Neue" panose="020B0604020202020204"/>
                <a:ea typeface="Microsoft Sans Serif" panose="020B0604020202020204" pitchFamily="34" charset="0"/>
                <a:cs typeface="Microsoft Sans Serif" panose="020B0604020202020204" pitchFamily="34" charset="0"/>
              </a:rPr>
              <a:t>Relazione con l’organizzazione, soddisfazione, motivazione, intenzione</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Competenze, percezione delle proprie capacità, conoscenze personali, esperienze passate</a:t>
            </a:r>
          </a:p>
        </p:txBody>
      </p:sp>
      <p:sp>
        <p:nvSpPr>
          <p:cNvPr id="14" name="Rectángulo 13">
            <a:extLst>
              <a:ext uri="{FF2B5EF4-FFF2-40B4-BE49-F238E27FC236}">
                <a16:creationId xmlns:a16="http://schemas.microsoft.com/office/drawing/2014/main" id="{F388E2A2-651A-B13A-BF81-EF89824635A0}"/>
              </a:ext>
            </a:extLst>
          </p:cNvPr>
          <p:cNvSpPr/>
          <p:nvPr/>
        </p:nvSpPr>
        <p:spPr>
          <a:xfrm>
            <a:off x="1296000" y="6552000"/>
            <a:ext cx="7740000" cy="2628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2.  Quali sono i 4 principi del metodo di Harvard per la negoziazione basata sui principi?</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Concetto, motivazione, attuazione, stabilizzazione</a:t>
            </a:r>
          </a:p>
          <a:p>
            <a:pPr marL="342900" indent="-342900">
              <a:buBlip>
                <a:blip r:embed="rId2"/>
              </a:buBlip>
              <a:defRPr/>
            </a:pPr>
            <a:r>
              <a:rPr lang="it-IT" altLang="es-ES" sz="2000" b="1" dirty="0">
                <a:latin typeface="Helvetica Neue" panose="020B0604020202020204"/>
                <a:ea typeface="Microsoft Sans Serif" panose="020B0604020202020204" pitchFamily="34" charset="0"/>
                <a:cs typeface="Microsoft Sans Serif" panose="020B0604020202020204" pitchFamily="34" charset="0"/>
              </a:rPr>
              <a:t>Persone, interessi, opzioni e criteri</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Quantitativo e misurabile, orientato ai risultati, ambizioso, programmato</a:t>
            </a:r>
          </a:p>
        </p:txBody>
      </p:sp>
      <p:sp>
        <p:nvSpPr>
          <p:cNvPr id="30" name="Rectángulo 29">
            <a:extLst>
              <a:ext uri="{FF2B5EF4-FFF2-40B4-BE49-F238E27FC236}">
                <a16:creationId xmlns:a16="http://schemas.microsoft.com/office/drawing/2014/main" id="{EFE5BD8F-EBB1-F040-DC3D-47BD1BA62050}"/>
              </a:ext>
            </a:extLst>
          </p:cNvPr>
          <p:cNvSpPr/>
          <p:nvPr/>
        </p:nvSpPr>
        <p:spPr>
          <a:xfrm>
            <a:off x="9396000" y="6660000"/>
            <a:ext cx="7740000" cy="2448000"/>
          </a:xfrm>
          <a:prstGeom prst="snip2DiagRect">
            <a:avLst/>
          </a:prstGeom>
          <a:ln w="28575">
            <a:solidFill>
              <a:srgbClr val="4D94B7"/>
            </a:solidFill>
          </a:ln>
        </p:spPr>
        <p:txBody>
          <a:bodyPr wrap="square" tIns="0" bIns="0">
            <a:noAutofit/>
          </a:bodyPr>
          <a:lstStyle/>
          <a:p>
            <a:pPr marL="450850" indent="-450850">
              <a:defRPr/>
            </a:pPr>
            <a:r>
              <a:rPr lang="it-IT" altLang="es-ES" sz="2400" b="1" dirty="0">
                <a:latin typeface="Helvetica Neue" panose="020B0604020202020204"/>
                <a:ea typeface="Microsoft Sans Serif" panose="020B0604020202020204" pitchFamily="34" charset="0"/>
                <a:cs typeface="Microsoft Sans Serif" panose="020B0604020202020204" pitchFamily="34" charset="0"/>
              </a:rPr>
              <a:t>5.  Quali sono le 3 fasi della teoria del cambiamento di Lewin? </a:t>
            </a: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Struttura, stile, strategia</a:t>
            </a:r>
          </a:p>
          <a:p>
            <a:pPr marL="342900" indent="-342900">
              <a:buBlip>
                <a:blip r:embed="rId2"/>
              </a:buBlip>
              <a:defRPr/>
            </a:pPr>
            <a:r>
              <a:rPr lang="it-IT" altLang="es-ES" sz="2000" dirty="0">
                <a:latin typeface="Helvetica Neue" panose="020B0604020202020204"/>
                <a:ea typeface="Microsoft Sans Serif" panose="020B0604020202020204" pitchFamily="34" charset="0"/>
                <a:cs typeface="Microsoft Sans Serif" panose="020B0604020202020204" pitchFamily="34" charset="0"/>
              </a:rPr>
              <a:t>Costruire la coalizione, formare la visione, sostenere l’accelerazione</a:t>
            </a:r>
          </a:p>
          <a:p>
            <a:pPr marL="342900" indent="-342900">
              <a:buBlip>
                <a:blip r:embed="rId2"/>
              </a:buBlip>
              <a:defRPr/>
            </a:pPr>
            <a:r>
              <a:rPr lang="it-IT" altLang="es-ES" sz="2000" b="1" dirty="0">
                <a:latin typeface="Helvetica Neue" panose="020B0604020202020204"/>
                <a:ea typeface="Microsoft Sans Serif" panose="020B0604020202020204" pitchFamily="34" charset="0"/>
                <a:cs typeface="Microsoft Sans Serif" panose="020B0604020202020204" pitchFamily="34" charset="0"/>
              </a:rPr>
              <a:t>Scongelare, cambiare, congelare/ricongelare</a:t>
            </a:r>
          </a:p>
          <a:p>
            <a:pPr>
              <a:defRPr/>
            </a:pPr>
            <a:endParaRPr lang="it-IT" altLang="es-ES" sz="24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38691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CE9C880-7A4A-94B2-756C-952EB7F9F8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344400" y="4921071"/>
            <a:ext cx="3907362" cy="3907362"/>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059C829C-41D6-1410-D4AD-4579EC19C654}"/>
              </a:ext>
            </a:extLst>
          </p:cNvPr>
          <p:cNvSpPr txBox="1"/>
          <p:nvPr/>
        </p:nvSpPr>
        <p:spPr>
          <a:xfrm>
            <a:off x="4572000" y="3888000"/>
            <a:ext cx="9144000" cy="830997"/>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4800" b="1" spc="-114">
                <a:solidFill>
                  <a:srgbClr val="4D94B7"/>
                </a:solidFill>
                <a:latin typeface="Helvetica Neue" panose="020B0604020202020204"/>
                <a:ea typeface="Microsoft Sans Serif" panose="020B0604020202020204" pitchFamily="34" charset="0"/>
                <a:cs typeface="Microsoft Sans Serif" panose="020B0604020202020204" pitchFamily="34" charset="0"/>
              </a:rPr>
              <a:t>Atteggiamento intraprendente</a:t>
            </a:r>
            <a:endParaRPr kumimoji="0" lang="it-IT" sz="4800" b="1" i="0" u="none" strike="noStrike" kern="1200" cap="none" spc="0"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5" name="CuadroTexto 4">
            <a:extLst>
              <a:ext uri="{FF2B5EF4-FFF2-40B4-BE49-F238E27FC236}">
                <a16:creationId xmlns:a16="http://schemas.microsoft.com/office/drawing/2014/main" id="{291827B4-A53A-98D3-C6A6-037B32739B31}"/>
              </a:ext>
            </a:extLst>
          </p:cNvPr>
          <p:cNvSpPr txBox="1"/>
          <p:nvPr/>
        </p:nvSpPr>
        <p:spPr>
          <a:xfrm>
            <a:off x="1296000" y="2592000"/>
            <a:ext cx="15732000" cy="1015663"/>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6000" b="1" spc="-114">
                <a:solidFill>
                  <a:srgbClr val="AED633"/>
                </a:solidFill>
                <a:latin typeface="Helvetica Neue" panose="020B0604020202020204"/>
                <a:ea typeface="Microsoft Sans Serif" panose="020B0604020202020204" pitchFamily="34" charset="0"/>
                <a:cs typeface="Microsoft Sans Serif" panose="020B0604020202020204" pitchFamily="34" charset="0"/>
              </a:rPr>
              <a:t>Unità 1</a:t>
            </a:r>
            <a:endParaRPr kumimoji="0" lang="it-IT" sz="6000" b="1" i="0" u="none" strike="noStrike" kern="1200" cap="none" spc="0" normalizeH="0" baseline="0">
              <a:ln>
                <a:noFill/>
              </a:ln>
              <a:solidFill>
                <a:srgbClr val="AED633"/>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7" name="Google Shape;114;p5">
            <a:extLst>
              <a:ext uri="{FF2B5EF4-FFF2-40B4-BE49-F238E27FC236}">
                <a16:creationId xmlns:a16="http://schemas.microsoft.com/office/drawing/2014/main" id="{75519134-3A2C-8FE9-218F-2A3DD0B43985}"/>
              </a:ext>
            </a:extLst>
          </p:cNvPr>
          <p:cNvSpPr txBox="1"/>
          <p:nvPr/>
        </p:nvSpPr>
        <p:spPr>
          <a:xfrm>
            <a:off x="1296000" y="5256000"/>
            <a:ext cx="10980000" cy="35388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5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a:ea typeface="Helvetica Neue"/>
                <a:cs typeface="Helvetica Neue"/>
                <a:sym typeface="Helvetica Neue"/>
              </a:rPr>
              <a:t>1.1 Definizione</a:t>
            </a:r>
          </a:p>
          <a:p>
            <a:pPr marL="628650" marR="0" lvl="0" indent="-628650" algn="l" rtl="0">
              <a:lnSpc>
                <a:spcPct val="150000"/>
              </a:lnSpc>
              <a:spcBef>
                <a:spcPts val="0"/>
              </a:spcBef>
              <a:spcAft>
                <a:spcPts val="0"/>
              </a:spcAft>
              <a:buClr>
                <a:srgbClr val="000000"/>
              </a:buClr>
              <a:buSzPts val="2800"/>
              <a:buFont typeface="Arial"/>
              <a:buNone/>
            </a:pPr>
            <a:r>
              <a:rPr lang="it-IT" sz="2800" b="1" i="0" u="none" strike="noStrike" cap="none">
                <a:solidFill>
                  <a:srgbClr val="AED633"/>
                </a:solidFill>
                <a:latin typeface="Helvetica Neue" panose="020B0604020202020204"/>
                <a:ea typeface="Helvetica Neue"/>
                <a:cs typeface="Helvetica Neue"/>
                <a:sym typeface="Helvetica Neue"/>
              </a:rPr>
              <a:t>1.2 I 4 principi dell'atteggiamento intraprendente: relazione con l'organizzazione, soddisfazione, motivazione e intenzione</a:t>
            </a:r>
          </a:p>
        </p:txBody>
      </p:sp>
    </p:spTree>
    <p:extLst>
      <p:ext uri="{BB962C8B-B14F-4D97-AF65-F5344CB8AC3E}">
        <p14:creationId xmlns:p14="http://schemas.microsoft.com/office/powerpoint/2010/main" val="36825688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DB84E59-BEE2-6728-DC07-0140C0B13519}"/>
              </a:ext>
            </a:extLst>
          </p:cNvPr>
          <p:cNvSpPr txBox="1"/>
          <p:nvPr/>
        </p:nvSpPr>
        <p:spPr>
          <a:xfrm>
            <a:off x="1295400" y="1548000"/>
            <a:ext cx="5105400" cy="830997"/>
          </a:xfrm>
          <a:prstGeom prst="rect">
            <a:avLst/>
          </a:prstGeom>
          <a:noFill/>
        </p:spPr>
        <p:txBody>
          <a:bodyPr wrap="square" rtlCol="0">
            <a:noAutofit/>
          </a:bodyPr>
          <a:lstStyle/>
          <a:p>
            <a:r>
              <a:rPr lang="it-IT" sz="4800" b="1">
                <a:solidFill>
                  <a:srgbClr val="4D94B7"/>
                </a:solidFill>
                <a:latin typeface="Helvetica Neue" panose="020B0604020202020204"/>
                <a:ea typeface="Microsoft Sans Serif" panose="020B0604020202020204" pitchFamily="34" charset="0"/>
                <a:cs typeface="Microsoft Sans Serif" panose="020B0604020202020204" pitchFamily="34" charset="0"/>
              </a:rPr>
              <a:t>Riassumendo:</a:t>
            </a:r>
          </a:p>
        </p:txBody>
      </p:sp>
      <p:sp>
        <p:nvSpPr>
          <p:cNvPr id="3" name="CuadroTexto 2">
            <a:extLst>
              <a:ext uri="{FF2B5EF4-FFF2-40B4-BE49-F238E27FC236}">
                <a16:creationId xmlns:a16="http://schemas.microsoft.com/office/drawing/2014/main" id="{D22D9822-984B-62FC-5C87-1598298E3ED9}"/>
              </a:ext>
            </a:extLst>
          </p:cNvPr>
          <p:cNvSpPr txBox="1"/>
          <p:nvPr/>
        </p:nvSpPr>
        <p:spPr>
          <a:xfrm>
            <a:off x="1296000" y="2304000"/>
            <a:ext cx="7034400" cy="522000"/>
          </a:xfrm>
          <a:prstGeom prst="rect">
            <a:avLst/>
          </a:prstGeom>
          <a:noFill/>
        </p:spPr>
        <p:txBody>
          <a:bodyPr wrap="square">
            <a:noAutofit/>
          </a:bodyPr>
          <a:lstStyle/>
          <a:p>
            <a:pPr algn="just"/>
            <a:r>
              <a:rPr lang="it-IT" sz="2800" b="1">
                <a:solidFill>
                  <a:srgbClr val="AED633"/>
                </a:solidFill>
                <a:latin typeface="Helvetica Neue" panose="020B0604020202020204"/>
                <a:ea typeface="Microsoft Sans Serif" panose="020B0604020202020204" pitchFamily="34" charset="0"/>
                <a:cs typeface="Microsoft Sans Serif" panose="020B0604020202020204" pitchFamily="34" charset="0"/>
              </a:rPr>
              <a:t>Ben fatto! Ora sai di più su:</a:t>
            </a:r>
          </a:p>
        </p:txBody>
      </p:sp>
      <p:pic>
        <p:nvPicPr>
          <p:cNvPr id="14" name="Google Shape;570;p12">
            <a:extLst>
              <a:ext uri="{FF2B5EF4-FFF2-40B4-BE49-F238E27FC236}">
                <a16:creationId xmlns:a16="http://schemas.microsoft.com/office/drawing/2014/main" id="{A444E22D-E0DE-1ED5-F3A3-3E868980C758}"/>
              </a:ext>
            </a:extLst>
          </p:cNvPr>
          <p:cNvPicPr preferRelativeResize="0"/>
          <p:nvPr/>
        </p:nvPicPr>
        <p:blipFill rotWithShape="1">
          <a:blip r:embed="rId2">
            <a:alphaModFix/>
          </a:blip>
          <a:srcRect/>
          <a:stretch/>
        </p:blipFill>
        <p:spPr>
          <a:xfrm>
            <a:off x="10972800" y="3372231"/>
            <a:ext cx="5601396" cy="5601396"/>
          </a:xfrm>
          <a:prstGeom prst="rect">
            <a:avLst/>
          </a:prstGeom>
          <a:noFill/>
          <a:ln>
            <a:noFill/>
          </a:ln>
        </p:spPr>
      </p:pic>
      <p:sp>
        <p:nvSpPr>
          <p:cNvPr id="15" name="Google Shape;98;p4">
            <a:extLst>
              <a:ext uri="{FF2B5EF4-FFF2-40B4-BE49-F238E27FC236}">
                <a16:creationId xmlns:a16="http://schemas.microsoft.com/office/drawing/2014/main" id="{715F212C-0A67-DAB3-7265-FB52EEEEF4C7}"/>
              </a:ext>
            </a:extLst>
          </p:cNvPr>
          <p:cNvSpPr txBox="1"/>
          <p:nvPr/>
        </p:nvSpPr>
        <p:spPr>
          <a:xfrm>
            <a:off x="1296000" y="3383999"/>
            <a:ext cx="9576000" cy="5364000"/>
          </a:xfrm>
          <a:prstGeom prst="rect">
            <a:avLst/>
          </a:prstGeom>
          <a:noFill/>
          <a:ln>
            <a:noFill/>
          </a:ln>
        </p:spPr>
        <p:txBody>
          <a:bodyPr spcFirstLastPara="1" wrap="square" lIns="91425" tIns="45700" rIns="91425" bIns="45700" anchor="t" anchorCtr="0">
            <a:noAutofit/>
          </a:bodyPr>
          <a:lstStyle/>
          <a:p>
            <a:pPr marL="628650" marR="0" lvl="0" indent="-628650" algn="l" rtl="0">
              <a:lnSpc>
                <a:spcPct val="100000"/>
              </a:lnSpc>
              <a:spcBef>
                <a:spcPts val="0"/>
              </a:spcBef>
              <a:spcAft>
                <a:spcPts val="1000"/>
              </a:spcAft>
              <a:buClr>
                <a:srgbClr val="000000"/>
              </a:buClr>
              <a:buSzPct val="100000"/>
              <a:buBlip>
                <a:blip r:embed="rId3"/>
              </a:buBlip>
            </a:pPr>
            <a:r>
              <a:rPr lang="it-IT" sz="2400" b="0" i="0" u="none" strike="noStrike" cap="none">
                <a:solidFill>
                  <a:schemeClr val="dk1"/>
                </a:solidFill>
                <a:latin typeface="Helvetica Neue" panose="020B0604020202020204" charset="0"/>
                <a:ea typeface="Helvetica Neue"/>
                <a:cs typeface="Helvetica Neue"/>
                <a:sym typeface="Helvetica Neue"/>
              </a:rPr>
              <a:t>Quali sono gli atteggiamenti intraprendenti e come la personalità è importante per incoraggiare l'intrapreneurship</a:t>
            </a:r>
          </a:p>
          <a:p>
            <a:pPr marL="628650" marR="0" lvl="0" indent="-628650" algn="l" rtl="0">
              <a:lnSpc>
                <a:spcPct val="100000"/>
              </a:lnSpc>
              <a:spcBef>
                <a:spcPts val="0"/>
              </a:spcBef>
              <a:spcAft>
                <a:spcPts val="1000"/>
              </a:spcAft>
              <a:buClr>
                <a:srgbClr val="000000"/>
              </a:buClr>
              <a:buSzPct val="100000"/>
              <a:buBlip>
                <a:blip r:embed="rId3"/>
              </a:buBlip>
            </a:pPr>
            <a:r>
              <a:rPr lang="it-IT" sz="2400" b="0" i="0" u="none" strike="noStrike" cap="none">
                <a:solidFill>
                  <a:schemeClr val="dk1"/>
                </a:solidFill>
                <a:latin typeface="Helvetica Neue" panose="020B0604020202020204" charset="0"/>
                <a:ea typeface="Helvetica Neue"/>
                <a:cs typeface="Helvetica Neue"/>
                <a:sym typeface="Helvetica Neue"/>
              </a:rPr>
              <a:t>Cos'è la gestione del cambiamento e come puoi implementare i sistemi di gestione del cambiamento nella tua azienda/team</a:t>
            </a:r>
          </a:p>
          <a:p>
            <a:pPr marL="628650" marR="0" lvl="0" indent="-628650" algn="l" rtl="0">
              <a:lnSpc>
                <a:spcPct val="100000"/>
              </a:lnSpc>
              <a:spcBef>
                <a:spcPts val="0"/>
              </a:spcBef>
              <a:spcAft>
                <a:spcPts val="1000"/>
              </a:spcAft>
              <a:buClr>
                <a:srgbClr val="000000"/>
              </a:buClr>
              <a:buSzPct val="100000"/>
              <a:buBlip>
                <a:blip r:embed="rId3"/>
              </a:buBlip>
            </a:pPr>
            <a:r>
              <a:rPr lang="it-IT" sz="2400" b="0" i="0" u="none" strike="noStrike" cap="none">
                <a:solidFill>
                  <a:schemeClr val="dk1"/>
                </a:solidFill>
                <a:latin typeface="Helvetica Neue" panose="020B0604020202020204" charset="0"/>
                <a:ea typeface="Helvetica Neue"/>
                <a:cs typeface="Helvetica Neue"/>
                <a:sym typeface="Helvetica Neue"/>
              </a:rPr>
              <a:t>Cos'è la gestione dei conflitti in un'azienda e come un conflitto può essere risolto all'interno dell'azienda/team</a:t>
            </a:r>
          </a:p>
        </p:txBody>
      </p:sp>
    </p:spTree>
    <p:extLst>
      <p:ext uri="{BB962C8B-B14F-4D97-AF65-F5344CB8AC3E}">
        <p14:creationId xmlns:p14="http://schemas.microsoft.com/office/powerpoint/2010/main" val="3258165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Bibliografia (1)</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Woo, H. (2018). Personality traits and intrapreneurship: the mediating effect of career adaptability. Career Development International.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Farrukh, M. et al. (2016). Intrapreneurial behavior: an empirical investigation of personality traits. Management &amp; Marketing. Challenges for the Knowledge Society, Vol. 11, No. 4, pp. 597-609. </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Neessen, P. et al. (2019). The intrapreneurial employee: toward an integrated model of intrapreneurship and research agenda. International Entrepreneurship and Management Journal.</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Mohedano-Suanes, A. &amp; Garzon, D. (2018). Intrapreneurs: Characteristics and Behavior. 10.</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Mustafa, M.J. et al. (2016). Psychological Ownership, Job Satisfaction, and Middle Manager Entrepreneurial Behavior. Journal of Leadership &amp; Organizational Studies. 23. 272-287.</a:t>
            </a:r>
          </a:p>
          <a:p>
            <a:pPr marL="714375" marR="0" lvl="0" indent="-714375" algn="l" rtl="0">
              <a:lnSpc>
                <a:spcPct val="100000"/>
              </a:lnSpc>
              <a:spcAft>
                <a:spcPts val="2400"/>
              </a:spcAft>
              <a:buClr>
                <a:srgbClr val="4D94B7"/>
              </a:buClr>
              <a:buSzPct val="105000"/>
              <a:buFont typeface="+mj-lt"/>
              <a:buAutoNum type="arabicParenBoth"/>
            </a:pPr>
            <a:r>
              <a:rPr lang="en-US" sz="2400" b="0" i="0" u="none" strike="noStrike" cap="none" dirty="0">
                <a:solidFill>
                  <a:srgbClr val="000000"/>
                </a:solidFill>
                <a:latin typeface="Helvetica Neue" panose="020B0604020202020204" charset="0"/>
                <a:ea typeface="Helvetica Neue"/>
                <a:cs typeface="Helvetica Neue"/>
                <a:sym typeface="Helvetica Neue"/>
              </a:rPr>
              <a:t>Chan, K.Y. et al. (2017). Who Wants to Be an Intrapreneur? Relations between Employees’ Entrepreneurial, Professional, and Leadership Career Motivations and Intrapreneurial Motivation in Organizations.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3" name="Google Shape;583;p43">
            <a:extLst>
              <a:ext uri="{FF2B5EF4-FFF2-40B4-BE49-F238E27FC236}">
                <a16:creationId xmlns:a16="http://schemas.microsoft.com/office/drawing/2014/main" id="{272896E4-B6F6-BB75-501D-E66758E57AC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Bibliografia (2)</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Zhao, H. et al. (2010). The Relationship of Personality to Entrepreneurial Intentions and Performance: A Meta-Analytic Review. Journal of Management, Vol. 36 No. 2, March 2010 381- 40.</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Knobloch, Thomas (2014): Konfliktmanagement in mittelständischen Unternehmen. Spektrum der Mediation 53/2014.</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Samantha David (2021): Intrapreneurship education– Handlungsempfehlungen zur Gestaltung eines Curriculums für Universtäten. https://epub.jku.at/obvulihs/download/pdf/6751308?originalFilename=true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www.fool.com/the-ascent/small-business/human-resources/articles/change-management-models/</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https://leadershipyoda.com/kurt-lewin-three-stages-of-change/ </a:t>
            </a:r>
          </a:p>
          <a:p>
            <a:pPr marL="714375" marR="0" lvl="0" indent="-714375" algn="l" rtl="0">
              <a:lnSpc>
                <a:spcPct val="100000"/>
              </a:lnSpc>
              <a:spcAft>
                <a:spcPts val="2400"/>
              </a:spcAft>
              <a:buClr>
                <a:srgbClr val="4D94B7"/>
              </a:buClr>
              <a:buSzPct val="105000"/>
              <a:buFont typeface="+mj-lt"/>
              <a:buAutoNum type="arabicParenBoth" startAt="7"/>
            </a:pPr>
            <a:r>
              <a:rPr lang="en-US" sz="2400" b="0" i="0" u="none" strike="noStrike" cap="none" dirty="0">
                <a:solidFill>
                  <a:srgbClr val="000000"/>
                </a:solidFill>
                <a:latin typeface="Helvetica Neue" panose="020B0604020202020204" charset="0"/>
                <a:ea typeface="Helvetica Neue"/>
                <a:cs typeface="Helvetica Neue"/>
                <a:sym typeface="Helvetica Neue"/>
              </a:rPr>
              <a:t>https://www.mbamanagementmodels.com/mckinseys-7-s-framework/</a:t>
            </a:r>
          </a:p>
        </p:txBody>
      </p:sp>
    </p:spTree>
    <p:extLst>
      <p:ext uri="{BB962C8B-B14F-4D97-AF65-F5344CB8AC3E}">
        <p14:creationId xmlns:p14="http://schemas.microsoft.com/office/powerpoint/2010/main" val="234743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4" name="Google Shape;584;p43">
            <a:extLst>
              <a:ext uri="{FF2B5EF4-FFF2-40B4-BE49-F238E27FC236}">
                <a16:creationId xmlns:a16="http://schemas.microsoft.com/office/drawing/2014/main" id="{1C427F0D-946F-F48B-D92D-43A9F8449379}"/>
              </a:ext>
            </a:extLst>
          </p:cNvPr>
          <p:cNvSpPr/>
          <p:nvPr/>
        </p:nvSpPr>
        <p:spPr>
          <a:xfrm>
            <a:off x="1296000" y="3384000"/>
            <a:ext cx="15840000" cy="6063158"/>
          </a:xfrm>
          <a:prstGeom prst="rect">
            <a:avLst/>
          </a:prstGeom>
          <a:noFill/>
          <a:ln>
            <a:noFill/>
          </a:ln>
        </p:spPr>
        <p:txBody>
          <a:bodyPr spcFirstLastPara="1" wrap="square" lIns="91425" tIns="45700" rIns="91425" bIns="45700" anchor="t" anchorCtr="0">
            <a:noAutofit/>
          </a:bodyPr>
          <a:lstStyle/>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https://www.managementstudyguide.com/kotters-8-step-model-of-change.htm</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https://www.kmutoday.ch/ressort/personal-bildung/professionelles-konfliktmanagement/</a:t>
            </a:r>
          </a:p>
          <a:p>
            <a:pPr marL="714375" marR="0" lvl="0" indent="-714375" algn="l" rtl="0">
              <a:lnSpc>
                <a:spcPct val="100000"/>
              </a:lnSpc>
              <a:spcAft>
                <a:spcPts val="2400"/>
              </a:spcAft>
              <a:buClr>
                <a:srgbClr val="4D94B7"/>
              </a:buClr>
              <a:buSzPct val="105000"/>
              <a:buFont typeface="+mj-lt"/>
              <a:buAutoNum type="arabicParenBoth" startAt="14"/>
            </a:pPr>
            <a:r>
              <a:rPr lang="en-US" sz="2400" b="0" i="0" u="none" strike="noStrike" cap="none" dirty="0">
                <a:solidFill>
                  <a:srgbClr val="000000"/>
                </a:solidFill>
                <a:latin typeface="Helvetica Neue" panose="020B0604020202020204" charset="0"/>
                <a:ea typeface="Helvetica Neue"/>
                <a:cs typeface="Helvetica Neue"/>
                <a:sym typeface="Helvetica Neue"/>
              </a:rPr>
              <a:t>https://www.mtdtraining.com/blog/a-conflict-management-exercise.htm</a:t>
            </a:r>
          </a:p>
          <a:p>
            <a:pPr marL="534988" marR="0" lvl="0" indent="-534988" algn="l" rtl="0">
              <a:lnSpc>
                <a:spcPct val="100000"/>
              </a:lnSpc>
              <a:spcAft>
                <a:spcPts val="2400"/>
              </a:spcAft>
              <a:buClr>
                <a:srgbClr val="4D94B7"/>
              </a:buClr>
              <a:buSzPct val="105000"/>
              <a:buFont typeface="+mj-lt"/>
              <a:buAutoNum type="arabicParenBoth" startAt="14"/>
            </a:pPr>
            <a:endParaRPr lang="en-US" sz="2400" b="0" i="0" u="none" strike="noStrike" cap="none" dirty="0">
              <a:solidFill>
                <a:srgbClr val="000000"/>
              </a:solidFill>
              <a:latin typeface="Helvetica Neue" panose="020B0604020202020204" charset="0"/>
              <a:ea typeface="Helvetica Neue"/>
              <a:cs typeface="Helvetica Neue"/>
              <a:sym typeface="Helvetica Neue"/>
            </a:endParaRPr>
          </a:p>
        </p:txBody>
      </p:sp>
      <p:sp>
        <p:nvSpPr>
          <p:cNvPr id="2" name="Google Shape;583;p43">
            <a:extLst>
              <a:ext uri="{FF2B5EF4-FFF2-40B4-BE49-F238E27FC236}">
                <a16:creationId xmlns:a16="http://schemas.microsoft.com/office/drawing/2014/main" id="{8241C501-2F3F-881B-16A4-F9ED89FB14DE}"/>
              </a:ext>
            </a:extLst>
          </p:cNvPr>
          <p:cNvSpPr txBox="1"/>
          <p:nvPr/>
        </p:nvSpPr>
        <p:spPr>
          <a:xfrm>
            <a:off x="1296000" y="1548000"/>
            <a:ext cx="8571931"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it-IT" sz="4800" b="1" i="0" u="none" strike="noStrike" cap="none">
                <a:solidFill>
                  <a:srgbClr val="4D94B7"/>
                </a:solidFill>
                <a:latin typeface="Helvetica Neue" panose="020B0604020202020204" charset="0"/>
                <a:ea typeface="Helvetica Neue"/>
                <a:cs typeface="Helvetica Neue"/>
                <a:sym typeface="Helvetica Neue"/>
              </a:rPr>
              <a:t>Bibliografia (3)</a:t>
            </a:r>
            <a:endParaRPr lang="it-IT" sz="1400" b="0" i="0" u="none" strike="noStrike" cap="none">
              <a:solidFill>
                <a:srgbClr val="000000"/>
              </a:solidFill>
              <a:latin typeface="Helvetica Neue" panose="020B0604020202020204" charset="0"/>
              <a:ea typeface="Helvetica Neue"/>
              <a:cs typeface="Helvetica Neue"/>
              <a:sym typeface="Helvetica Neue"/>
            </a:endParaRPr>
          </a:p>
        </p:txBody>
      </p:sp>
    </p:spTree>
    <p:extLst>
      <p:ext uri="{BB962C8B-B14F-4D97-AF65-F5344CB8AC3E}">
        <p14:creationId xmlns:p14="http://schemas.microsoft.com/office/powerpoint/2010/main" val="471434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02A30407-F476-8E1F-DB07-7E4DAA7CEB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01586" y="2458739"/>
            <a:ext cx="6484828" cy="3042465"/>
          </a:xfrm>
          <a:prstGeom prst="rect">
            <a:avLst/>
          </a:prstGeom>
        </p:spPr>
      </p:pic>
      <p:sp>
        <p:nvSpPr>
          <p:cNvPr id="3" name="CuadroTexto 2">
            <a:extLst>
              <a:ext uri="{FF2B5EF4-FFF2-40B4-BE49-F238E27FC236}">
                <a16:creationId xmlns:a16="http://schemas.microsoft.com/office/drawing/2014/main" id="{58D0937A-837C-D506-AC51-4F65FDAEBA4C}"/>
              </a:ext>
            </a:extLst>
          </p:cNvPr>
          <p:cNvSpPr txBox="1"/>
          <p:nvPr/>
        </p:nvSpPr>
        <p:spPr>
          <a:xfrm>
            <a:off x="4572000" y="6724601"/>
            <a:ext cx="9144000" cy="1200329"/>
          </a:xfrm>
          <a:prstGeom prst="rect">
            <a:avLst/>
          </a:prstGeom>
          <a:noFill/>
        </p:spPr>
        <p:txBody>
          <a:bodyPr wrap="square">
            <a:no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it-IT" sz="7200" b="1" spc="-114">
                <a:solidFill>
                  <a:srgbClr val="4D94B7"/>
                </a:solidFill>
                <a:latin typeface="Helvetica Neue" panose="020B0604020202020204"/>
                <a:ea typeface="Microsoft Sans Serif" panose="020B0604020202020204" pitchFamily="34" charset="0"/>
                <a:cs typeface="Microsoft Sans Serif" panose="020B0604020202020204" pitchFamily="34" charset="0"/>
              </a:rPr>
              <a:t>Grazie!</a:t>
            </a:r>
            <a:endParaRPr kumimoji="0" lang="it-IT" sz="7200" b="1" i="0" u="none" strike="noStrike" kern="1200" cap="none" spc="0" normalizeH="0" baseline="0">
              <a:ln>
                <a:noFill/>
              </a:ln>
              <a:solidFill>
                <a:srgbClr val="4D94B7"/>
              </a:solidFill>
              <a:effectLst/>
              <a:uLnTx/>
              <a:uFillTx/>
              <a:latin typeface="Helvetica Neue" panose="020B0604020202020204"/>
              <a:ea typeface="Microsoft Sans Serif" panose="020B0604020202020204" pitchFamily="34" charset="0"/>
              <a:cs typeface="Microsoft Sans Serif" panose="020B0604020202020204" pitchFamily="34" charset="0"/>
            </a:endParaRPr>
          </a:p>
        </p:txBody>
      </p:sp>
      <p:sp>
        <p:nvSpPr>
          <p:cNvPr id="4" name="CuadroTexto 3">
            <a:extLst>
              <a:ext uri="{FF2B5EF4-FFF2-40B4-BE49-F238E27FC236}">
                <a16:creationId xmlns:a16="http://schemas.microsoft.com/office/drawing/2014/main" id="{58819152-3D01-B1E1-F64F-05AE8538B6E2}"/>
              </a:ext>
            </a:extLst>
          </p:cNvPr>
          <p:cNvSpPr txBox="1"/>
          <p:nvPr/>
        </p:nvSpPr>
        <p:spPr>
          <a:xfrm>
            <a:off x="7696200" y="5629475"/>
            <a:ext cx="2743200" cy="830997"/>
          </a:xfrm>
          <a:prstGeom prst="rect">
            <a:avLst/>
          </a:prstGeom>
          <a:noFill/>
        </p:spPr>
        <p:txBody>
          <a:bodyPr wrap="square">
            <a:noAutofit/>
          </a:bodyPr>
          <a:lstStyle/>
          <a:p>
            <a:r>
              <a:rPr lang="en-US" sz="2400" b="1" i="0" u="none" strike="noStrike" dirty="0">
                <a:solidFill>
                  <a:srgbClr val="AED633"/>
                </a:solidFill>
                <a:effectLst/>
                <a:latin typeface="Helvetica Neue" panose="020B0604020202020204"/>
                <a:ea typeface="Microsoft Sans Serif" panose="020B0604020202020204" pitchFamily="34" charset="0"/>
                <a:cs typeface="Microsoft Sans Serif" panose="020B0604020202020204" pitchFamily="34" charset="0"/>
              </a:rPr>
              <a:t>genieproject.eu</a:t>
            </a:r>
            <a:endParaRPr lang="en-US" sz="2400" b="1" dirty="0">
              <a:solidFill>
                <a:srgbClr val="AED633"/>
              </a:solidFill>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70147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7C69ACA-7BF7-A9C9-3BE0-131DFDC66F3B}"/>
              </a:ext>
            </a:extLst>
          </p:cNvPr>
          <p:cNvSpPr txBox="1"/>
          <p:nvPr/>
        </p:nvSpPr>
        <p:spPr>
          <a:xfrm>
            <a:off x="1296000" y="1548000"/>
            <a:ext cx="158400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3" name="CuadroTexto 2">
            <a:extLst>
              <a:ext uri="{FF2B5EF4-FFF2-40B4-BE49-F238E27FC236}">
                <a16:creationId xmlns:a16="http://schemas.microsoft.com/office/drawing/2014/main" id="{16A4D055-76E7-A0A4-E559-28C375DACDD5}"/>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Definizione</a:t>
            </a:r>
          </a:p>
        </p:txBody>
      </p:sp>
      <p:sp>
        <p:nvSpPr>
          <p:cNvPr id="4" name="CuadroTexto 3">
            <a:extLst>
              <a:ext uri="{FF2B5EF4-FFF2-40B4-BE49-F238E27FC236}">
                <a16:creationId xmlns:a16="http://schemas.microsoft.com/office/drawing/2014/main" id="{633A6902-D9D2-B0AB-6884-5120254AD2C7}"/>
              </a:ext>
            </a:extLst>
          </p:cNvPr>
          <p:cNvSpPr txBox="1"/>
          <p:nvPr/>
        </p:nvSpPr>
        <p:spPr>
          <a:xfrm>
            <a:off x="1296000" y="3383999"/>
            <a:ext cx="11556000" cy="5112000"/>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Per una comprensione più profonda dell'</a:t>
            </a:r>
            <a:r>
              <a:rPr lang="it-IT" sz="24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400" dirty="0">
                <a:latin typeface="Helvetica Neue" panose="020B0604020202020204"/>
                <a:ea typeface="Microsoft Sans Serif" panose="020B0604020202020204" pitchFamily="34" charset="0"/>
                <a:cs typeface="Microsoft Sans Serif" panose="020B0604020202020204" pitchFamily="34" charset="0"/>
              </a:rPr>
              <a:t> da una prospettiva individuale, guardiamo prima alla personalità dell'</a:t>
            </a:r>
            <a:r>
              <a:rPr lang="it-IT" sz="2400" dirty="0" err="1">
                <a:latin typeface="Helvetica Neue" panose="020B0604020202020204"/>
                <a:ea typeface="Microsoft Sans Serif" panose="020B0604020202020204" pitchFamily="34" charset="0"/>
                <a:cs typeface="Microsoft Sans Serif" panose="020B0604020202020204" pitchFamily="34" charset="0"/>
              </a:rPr>
              <a:t>intrapreneur</a:t>
            </a:r>
            <a:r>
              <a:rPr lang="it-IT" sz="2400" dirty="0">
                <a:latin typeface="Helvetica Neue" panose="020B0604020202020204"/>
                <a:ea typeface="Microsoft Sans Serif" panose="020B0604020202020204" pitchFamily="34" charset="0"/>
                <a:cs typeface="Microsoft Sans Serif" panose="020B0604020202020204" pitchFamily="34" charset="0"/>
              </a:rPr>
              <a:t>. </a:t>
            </a:r>
          </a:p>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La personalità gioca un ruolo nell'intenzione di diventare un imprenditore e anche nel successo imprenditoriale. </a:t>
            </a:r>
          </a:p>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Il concetto di personalità contiene motivazioni stabili, atteggiamenti e l'orientamento delle esperienze e delle azioni degli individui, quindi ha un'influenza sia sull'imprenditorialità che sull'</a:t>
            </a:r>
            <a:r>
              <a:rPr lang="it-IT" sz="24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400" dirty="0">
                <a:latin typeface="Helvetica Neue" panose="020B0604020202020204"/>
                <a:ea typeface="Microsoft Sans Serif" panose="020B0604020202020204" pitchFamily="34" charset="0"/>
                <a:cs typeface="Microsoft Sans Serif" panose="020B0604020202020204" pitchFamily="34" charset="0"/>
              </a:rPr>
              <a:t>.</a:t>
            </a:r>
          </a:p>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L'ambiente organizzativo svolge un ruolo significativo nel comportamento intraprendente, ma non spiega sufficientemente perché un individuo alla fine decide di comportarsi in modo imprenditoriale. </a:t>
            </a:r>
          </a:p>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Le iniziative più imprenditoriali hanno specifiche capacità dinamiche che hanno un impatto positivo sulla performance aziendale</a:t>
            </a:r>
          </a:p>
        </p:txBody>
      </p:sp>
      <p:pic>
        <p:nvPicPr>
          <p:cNvPr id="6" name="Grafik 5">
            <a:extLst>
              <a:ext uri="{FF2B5EF4-FFF2-40B4-BE49-F238E27FC236}">
                <a16:creationId xmlns:a16="http://schemas.microsoft.com/office/drawing/2014/main" id="{309F8652-A9A8-1B2E-6B9C-6425835A2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8000" y="1548000"/>
            <a:ext cx="4429350" cy="7344000"/>
          </a:xfrm>
          <a:prstGeom prst="rect">
            <a:avLst/>
          </a:prstGeom>
        </p:spPr>
      </p:pic>
      <p:sp>
        <p:nvSpPr>
          <p:cNvPr id="8" name="Textfeld 7">
            <a:extLst>
              <a:ext uri="{FF2B5EF4-FFF2-40B4-BE49-F238E27FC236}">
                <a16:creationId xmlns:a16="http://schemas.microsoft.com/office/drawing/2014/main" id="{C5759A23-B710-CADA-3B59-ED28B51AC4BB}"/>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7</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Textfeld 6">
            <a:extLst>
              <a:ext uri="{FF2B5EF4-FFF2-40B4-BE49-F238E27FC236}">
                <a16:creationId xmlns:a16="http://schemas.microsoft.com/office/drawing/2014/main" id="{B7F2B7D5-4E7D-7018-A18E-90438084D302}"/>
              </a:ext>
            </a:extLst>
          </p:cNvPr>
          <p:cNvSpPr txBox="1"/>
          <p:nvPr/>
        </p:nvSpPr>
        <p:spPr>
          <a:xfrm>
            <a:off x="14688000" y="8928000"/>
            <a:ext cx="1836000" cy="276999"/>
          </a:xfrm>
          <a:prstGeom prst="rect">
            <a:avLst/>
          </a:prstGeom>
          <a:noFill/>
        </p:spPr>
        <p:txBody>
          <a:bodyPr wrap="square">
            <a:noAutofit/>
          </a:bodyPr>
          <a:lstStyle/>
          <a:p>
            <a:r>
              <a:rPr lang="it-IT" sz="1200" b="0" i="0" u="none" strike="noStrike" baseline="0">
                <a:solidFill>
                  <a:srgbClr val="000000"/>
                </a:solidFill>
                <a:latin typeface="Helvetica Neue" panose="020B0604020202020204"/>
                <a:ea typeface="Microsoft Sans Serif" panose="020B0604020202020204" pitchFamily="34" charset="0"/>
                <a:cs typeface="Microsoft Sans Serif" panose="020B0604020202020204" pitchFamily="34" charset="0"/>
              </a:rPr>
              <a:t>Fonte: Pixabay </a:t>
            </a:r>
            <a:endParaRPr lang="it-IT" sz="120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43362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6477000" cy="769441"/>
          </a:xfrm>
          <a:prstGeom prst="rect">
            <a:avLst/>
          </a:prstGeom>
          <a:noFill/>
        </p:spPr>
        <p:txBody>
          <a:bodyPr wrap="square" rtlCol="0">
            <a:noAutofit/>
          </a:bodyPr>
          <a:lstStyle/>
          <a:p>
            <a:pPr marL="342900" indent="-342900">
              <a:spcAft>
                <a:spcPts val="600"/>
              </a:spcAft>
              <a:buFont typeface="Wingdings" panose="05000000000000000000" pitchFamily="2" charset="2"/>
              <a:buChar char="ü"/>
            </a:pPr>
            <a:r>
              <a:rPr lang="it-IT" sz="2200" dirty="0">
                <a:latin typeface="Helvetica Neue" panose="020B0604020202020204"/>
                <a:ea typeface="Microsoft Sans Serif" panose="020B0604020202020204" pitchFamily="34" charset="0"/>
                <a:cs typeface="Microsoft Sans Serif" panose="020B0604020202020204" pitchFamily="34" charset="0"/>
              </a:rPr>
              <a:t>Le cinque dimensioni del concetto di personalità con riferimento all'</a:t>
            </a:r>
            <a:r>
              <a:rPr lang="it-IT" sz="22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200" dirty="0">
                <a:latin typeface="Helvetica Neue" panose="020B0604020202020204"/>
                <a:ea typeface="Microsoft Sans Serif" panose="020B0604020202020204" pitchFamily="34" charset="0"/>
                <a:cs typeface="Microsoft Sans Serif" panose="020B0604020202020204" pitchFamily="34" charset="0"/>
              </a:rPr>
              <a:t>:</a:t>
            </a:r>
          </a:p>
        </p:txBody>
      </p:sp>
      <p:sp>
        <p:nvSpPr>
          <p:cNvPr id="12" name="CuadroTexto 3">
            <a:extLst>
              <a:ext uri="{FF2B5EF4-FFF2-40B4-BE49-F238E27FC236}">
                <a16:creationId xmlns:a16="http://schemas.microsoft.com/office/drawing/2014/main" id="{67B527EA-8454-9B39-58D0-D53119803ADB}"/>
              </a:ext>
            </a:extLst>
          </p:cNvPr>
          <p:cNvSpPr txBox="1"/>
          <p:nvPr/>
        </p:nvSpPr>
        <p:spPr>
          <a:xfrm rot="20985544">
            <a:off x="2561716" y="4770104"/>
            <a:ext cx="4662868"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Definizione: </a:t>
            </a:r>
          </a:p>
          <a:p>
            <a:pPr algn="ctr"/>
            <a:r>
              <a:rPr lang="it-IT" sz="2400" dirty="0">
                <a:latin typeface="Helvetica Neue" panose="020B0604020202020204"/>
              </a:rPr>
              <a:t>In sintesi, l’estroversione, l'apertura e la coscienziosità possono essere considerate come quei tratti della personalità che hanno maggiori probabilità di avere un'influenza sull'</a:t>
            </a:r>
            <a:r>
              <a:rPr lang="it-IT" sz="2400" dirty="0" err="1">
                <a:latin typeface="Helvetica Neue" panose="020B0604020202020204"/>
              </a:rPr>
              <a:t>intrapreneurship</a:t>
            </a:r>
            <a:r>
              <a:rPr lang="it-IT" sz="2400" dirty="0">
                <a:latin typeface="Helvetica Neue" panose="020B0604020202020204"/>
              </a:rPr>
              <a:t>.</a:t>
            </a:r>
          </a:p>
        </p:txBody>
      </p:sp>
      <p:pic>
        <p:nvPicPr>
          <p:cNvPr id="14" name="Grafik 13">
            <a:extLst>
              <a:ext uri="{FF2B5EF4-FFF2-40B4-BE49-F238E27FC236}">
                <a16:creationId xmlns:a16="http://schemas.microsoft.com/office/drawing/2014/main" id="{BE9EED40-8683-ECD2-F7FD-4DB3F31D07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8737" y="4644156"/>
            <a:ext cx="1600438" cy="1790700"/>
          </a:xfrm>
          <a:prstGeom prst="rect">
            <a:avLst/>
          </a:prstGeom>
        </p:spPr>
      </p:pic>
      <p:sp>
        <p:nvSpPr>
          <p:cNvPr id="5" name="Textfeld 4">
            <a:extLst>
              <a:ext uri="{FF2B5EF4-FFF2-40B4-BE49-F238E27FC236}">
                <a16:creationId xmlns:a16="http://schemas.microsoft.com/office/drawing/2014/main" id="{4EA4D96D-C21A-4AFD-BAB1-BBE66A9C1586}"/>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2</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53123305-B1D3-E8BF-20AA-B5B588393F9B}"/>
              </a:ext>
            </a:extLst>
          </p:cNvPr>
          <p:cNvSpPr txBox="1"/>
          <p:nvPr/>
        </p:nvSpPr>
        <p:spPr>
          <a:xfrm>
            <a:off x="1296000" y="1548000"/>
            <a:ext cx="8838600" cy="830997"/>
          </a:xfrm>
          <a:prstGeom prst="rect">
            <a:avLst/>
          </a:prstGeom>
          <a:noFill/>
        </p:spPr>
        <p:txBody>
          <a:bodyPr wrap="square" rtlCol="0">
            <a:noAutofit/>
          </a:bodyPr>
          <a:lstStyle/>
          <a:p>
            <a:r>
              <a:rPr lang="it-IT" sz="3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8" name="CuadroTexto 2">
            <a:extLst>
              <a:ext uri="{FF2B5EF4-FFF2-40B4-BE49-F238E27FC236}">
                <a16:creationId xmlns:a16="http://schemas.microsoft.com/office/drawing/2014/main" id="{2F604008-C79A-AE71-8F31-4D5A48CBC63D}"/>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Definizione</a:t>
            </a:r>
          </a:p>
        </p:txBody>
      </p:sp>
      <p:sp>
        <p:nvSpPr>
          <p:cNvPr id="9" name="Sechseck 8">
            <a:extLst>
              <a:ext uri="{FF2B5EF4-FFF2-40B4-BE49-F238E27FC236}">
                <a16:creationId xmlns:a16="http://schemas.microsoft.com/office/drawing/2014/main" id="{1CD31D6E-ADE1-92A5-31A4-43E15EE58623}"/>
              </a:ext>
            </a:extLst>
          </p:cNvPr>
          <p:cNvSpPr/>
          <p:nvPr/>
        </p:nvSpPr>
        <p:spPr>
          <a:xfrm>
            <a:off x="10476000" y="3204000"/>
            <a:ext cx="3960000" cy="3240000"/>
          </a:xfrm>
          <a:prstGeom prst="hexagon">
            <a:avLst/>
          </a:prstGeom>
          <a:solidFill>
            <a:srgbClr val="AED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a:solidFill>
                  <a:srgbClr val="002060"/>
                </a:solidFill>
                <a:latin typeface="Helvetica Neue" panose="020B0604020202020204"/>
              </a:rPr>
              <a:t>Big</a:t>
            </a:r>
          </a:p>
          <a:p>
            <a:pPr algn="ctr"/>
            <a:r>
              <a:rPr lang="it-IT" sz="3600" b="1">
                <a:solidFill>
                  <a:srgbClr val="002060"/>
                </a:solidFill>
                <a:latin typeface="Helvetica Neue" panose="020B0604020202020204"/>
              </a:rPr>
              <a:t>Five</a:t>
            </a:r>
          </a:p>
        </p:txBody>
      </p:sp>
      <p:sp>
        <p:nvSpPr>
          <p:cNvPr id="10" name="Sechseck 9">
            <a:extLst>
              <a:ext uri="{FF2B5EF4-FFF2-40B4-BE49-F238E27FC236}">
                <a16:creationId xmlns:a16="http://schemas.microsoft.com/office/drawing/2014/main" id="{ADBEBB76-149D-85E2-4CAF-B9726220DF45}"/>
              </a:ext>
            </a:extLst>
          </p:cNvPr>
          <p:cNvSpPr/>
          <p:nvPr/>
        </p:nvSpPr>
        <p:spPr>
          <a:xfrm>
            <a:off x="8568000" y="1548000"/>
            <a:ext cx="3600000" cy="2880000"/>
          </a:xfrm>
          <a:prstGeom prst="hexagon">
            <a:avLst/>
          </a:prstGeom>
          <a:solidFill>
            <a:srgbClr val="4D94B7"/>
          </a:solidFill>
          <a:ln>
            <a:solidFill>
              <a:schemeClr val="bg1"/>
            </a:solidFill>
          </a:ln>
        </p:spPr>
        <p:style>
          <a:lnRef idx="2">
            <a:schemeClr val="accent3"/>
          </a:lnRef>
          <a:fillRef idx="1">
            <a:schemeClr val="lt1"/>
          </a:fillRef>
          <a:effectRef idx="0">
            <a:schemeClr val="accent3"/>
          </a:effectRef>
          <a:fontRef idx="minor">
            <a:schemeClr val="dk1"/>
          </a:fontRef>
        </p:style>
        <p:txBody>
          <a:bodyPr lIns="180000" rtlCol="0" anchor="ctr"/>
          <a:lstStyle/>
          <a:p>
            <a:pPr algn="ctr">
              <a:spcAft>
                <a:spcPts val="600"/>
              </a:spcAft>
            </a:pPr>
            <a:r>
              <a:rPr lang="it-IT" b="1" u="sng" dirty="0">
                <a:solidFill>
                  <a:schemeClr val="bg1"/>
                </a:solidFill>
                <a:latin typeface="Helvetica Neue" panose="020B0604020202020204"/>
              </a:rPr>
              <a:t>Coscienziosità </a:t>
            </a:r>
            <a:endParaRPr lang="it-IT" sz="1600" b="1" u="sng" dirty="0">
              <a:solidFill>
                <a:schemeClr val="bg1"/>
              </a:solidFill>
              <a:latin typeface="Helvetica Neue" panose="020B0604020202020204"/>
            </a:endParaRPr>
          </a:p>
          <a:p>
            <a:pPr algn="ctr">
              <a:spcAft>
                <a:spcPts val="600"/>
              </a:spcAft>
            </a:pPr>
            <a:r>
              <a:rPr lang="it-IT" sz="1600" dirty="0">
                <a:solidFill>
                  <a:schemeClr val="bg1"/>
                </a:solidFill>
                <a:latin typeface="Helvetica Neue" panose="020B0604020202020204"/>
              </a:rPr>
              <a:t>Affidabilità </a:t>
            </a:r>
          </a:p>
          <a:p>
            <a:pPr algn="ctr">
              <a:spcAft>
                <a:spcPts val="600"/>
              </a:spcAft>
            </a:pPr>
            <a:r>
              <a:rPr lang="it-IT" sz="1600" dirty="0">
                <a:solidFill>
                  <a:schemeClr val="bg1"/>
                </a:solidFill>
                <a:latin typeface="Helvetica Neue" panose="020B0604020202020204"/>
              </a:rPr>
              <a:t>Grinta</a:t>
            </a:r>
          </a:p>
          <a:p>
            <a:pPr algn="ctr">
              <a:spcAft>
                <a:spcPts val="600"/>
              </a:spcAft>
            </a:pPr>
            <a:r>
              <a:rPr lang="it-IT" sz="1600" dirty="0">
                <a:solidFill>
                  <a:schemeClr val="bg1"/>
                </a:solidFill>
                <a:latin typeface="Helvetica Neue" panose="020B0604020202020204"/>
              </a:rPr>
              <a:t>Organizzazione </a:t>
            </a:r>
          </a:p>
          <a:p>
            <a:pPr algn="ctr">
              <a:spcAft>
                <a:spcPts val="600"/>
              </a:spcAft>
            </a:pPr>
            <a:r>
              <a:rPr lang="it-IT" sz="1600" dirty="0">
                <a:solidFill>
                  <a:schemeClr val="bg1"/>
                </a:solidFill>
                <a:latin typeface="Helvetica Neue" panose="020B0604020202020204"/>
              </a:rPr>
              <a:t>Persistenza </a:t>
            </a:r>
          </a:p>
          <a:p>
            <a:pPr algn="ctr">
              <a:spcAft>
                <a:spcPts val="600"/>
              </a:spcAft>
            </a:pPr>
            <a:r>
              <a:rPr lang="it-IT" sz="1600" dirty="0">
                <a:solidFill>
                  <a:schemeClr val="bg1"/>
                </a:solidFill>
                <a:latin typeface="Helvetica Neue" panose="020B0604020202020204"/>
              </a:rPr>
              <a:t>Pianificazione </a:t>
            </a:r>
          </a:p>
          <a:p>
            <a:pPr algn="ctr">
              <a:spcAft>
                <a:spcPts val="600"/>
              </a:spcAft>
            </a:pPr>
            <a:r>
              <a:rPr lang="it-IT" sz="1600" dirty="0">
                <a:solidFill>
                  <a:schemeClr val="bg1"/>
                </a:solidFill>
                <a:latin typeface="Helvetica Neue" panose="020B0604020202020204"/>
              </a:rPr>
              <a:t>Puntualità</a:t>
            </a:r>
          </a:p>
          <a:p>
            <a:pPr algn="ctr">
              <a:spcAft>
                <a:spcPts val="600"/>
              </a:spcAft>
            </a:pPr>
            <a:r>
              <a:rPr lang="it-IT" sz="1600" dirty="0">
                <a:solidFill>
                  <a:schemeClr val="bg1"/>
                </a:solidFill>
                <a:latin typeface="Helvetica Neue" panose="020B0604020202020204"/>
              </a:rPr>
              <a:t>Responsabilità </a:t>
            </a:r>
          </a:p>
        </p:txBody>
      </p:sp>
      <p:sp>
        <p:nvSpPr>
          <p:cNvPr id="11" name="Sechseck 10">
            <a:extLst>
              <a:ext uri="{FF2B5EF4-FFF2-40B4-BE49-F238E27FC236}">
                <a16:creationId xmlns:a16="http://schemas.microsoft.com/office/drawing/2014/main" id="{4BCDAC0E-95CA-F891-380F-0537B16F22A8}"/>
              </a:ext>
            </a:extLst>
          </p:cNvPr>
          <p:cNvSpPr/>
          <p:nvPr/>
        </p:nvSpPr>
        <p:spPr>
          <a:xfrm>
            <a:off x="12960000" y="1548000"/>
            <a:ext cx="3600000" cy="2880000"/>
          </a:xfrm>
          <a:prstGeom prst="hexagon">
            <a:avLst/>
          </a:prstGeom>
          <a:solidFill>
            <a:srgbClr val="4D94B7"/>
          </a:solidFill>
          <a:ln>
            <a:solidFill>
              <a:schemeClr val="bg1"/>
            </a:solidFill>
          </a:ln>
        </p:spPr>
        <p:style>
          <a:lnRef idx="2">
            <a:schemeClr val="accent4"/>
          </a:lnRef>
          <a:fillRef idx="1">
            <a:schemeClr val="lt1"/>
          </a:fillRef>
          <a:effectRef idx="0">
            <a:schemeClr val="accent4"/>
          </a:effectRef>
          <a:fontRef idx="minor">
            <a:schemeClr val="dk1"/>
          </a:fontRef>
        </p:style>
        <p:txBody>
          <a:bodyPr lIns="180000" rtlCol="0" anchor="ctr"/>
          <a:lstStyle/>
          <a:p>
            <a:pPr algn="ctr">
              <a:spcAft>
                <a:spcPts val="600"/>
              </a:spcAft>
            </a:pPr>
            <a:r>
              <a:rPr lang="it-IT" b="1" u="sng">
                <a:solidFill>
                  <a:schemeClr val="bg1"/>
                </a:solidFill>
                <a:latin typeface="Helvetica Neue" panose="020B0604020202020204"/>
              </a:rPr>
              <a:t>Gradevolezza </a:t>
            </a:r>
            <a:endParaRPr lang="it-IT" sz="1600" b="1" u="sng">
              <a:solidFill>
                <a:schemeClr val="bg1"/>
              </a:solidFill>
              <a:latin typeface="Helvetica Neue" panose="020B0604020202020204"/>
            </a:endParaRPr>
          </a:p>
          <a:p>
            <a:pPr algn="ctr">
              <a:spcAft>
                <a:spcPts val="600"/>
              </a:spcAft>
            </a:pPr>
            <a:r>
              <a:rPr lang="it-IT" sz="1600">
                <a:solidFill>
                  <a:schemeClr val="bg1"/>
                </a:solidFill>
                <a:latin typeface="Helvetica Neue" panose="020B0604020202020204"/>
              </a:rPr>
              <a:t>Collaborazione </a:t>
            </a:r>
          </a:p>
          <a:p>
            <a:pPr algn="ctr">
              <a:spcAft>
                <a:spcPts val="600"/>
              </a:spcAft>
            </a:pPr>
            <a:r>
              <a:rPr lang="it-IT" sz="1600">
                <a:solidFill>
                  <a:schemeClr val="bg1"/>
                </a:solidFill>
                <a:latin typeface="Helvetica Neue" panose="020B0604020202020204"/>
              </a:rPr>
              <a:t>Collegialità </a:t>
            </a:r>
          </a:p>
          <a:p>
            <a:pPr algn="ctr">
              <a:spcAft>
                <a:spcPts val="600"/>
              </a:spcAft>
            </a:pPr>
            <a:r>
              <a:rPr lang="it-IT" sz="1600">
                <a:solidFill>
                  <a:schemeClr val="bg1"/>
                </a:solidFill>
                <a:latin typeface="Helvetica Neue" panose="020B0604020202020204"/>
              </a:rPr>
              <a:t>Generosità </a:t>
            </a:r>
          </a:p>
          <a:p>
            <a:pPr algn="ctr">
              <a:spcAft>
                <a:spcPts val="600"/>
              </a:spcAft>
            </a:pPr>
            <a:r>
              <a:rPr lang="it-IT" sz="1600">
                <a:solidFill>
                  <a:schemeClr val="bg1"/>
                </a:solidFill>
                <a:latin typeface="Helvetica Neue" panose="020B0604020202020204"/>
              </a:rPr>
              <a:t>Onestà </a:t>
            </a:r>
          </a:p>
          <a:p>
            <a:pPr algn="ctr">
              <a:spcAft>
                <a:spcPts val="600"/>
              </a:spcAft>
            </a:pPr>
            <a:r>
              <a:rPr lang="it-IT" sz="1600">
                <a:solidFill>
                  <a:schemeClr val="bg1"/>
                </a:solidFill>
                <a:latin typeface="Helvetica Neue" panose="020B0604020202020204"/>
              </a:rPr>
              <a:t>Integrità </a:t>
            </a:r>
          </a:p>
          <a:p>
            <a:pPr algn="ctr">
              <a:spcAft>
                <a:spcPts val="600"/>
              </a:spcAft>
            </a:pPr>
            <a:r>
              <a:rPr lang="it-IT" sz="1600">
                <a:solidFill>
                  <a:schemeClr val="bg1"/>
                </a:solidFill>
                <a:latin typeface="Helvetica Neue" panose="020B0604020202020204"/>
              </a:rPr>
              <a:t>Gentilezza </a:t>
            </a:r>
          </a:p>
          <a:p>
            <a:pPr algn="ctr">
              <a:spcAft>
                <a:spcPts val="600"/>
              </a:spcAft>
            </a:pPr>
            <a:r>
              <a:rPr lang="it-IT" sz="1600">
                <a:solidFill>
                  <a:schemeClr val="bg1"/>
                </a:solidFill>
                <a:latin typeface="Helvetica Neue" panose="020B0604020202020204"/>
              </a:rPr>
              <a:t>Affidabilità </a:t>
            </a:r>
          </a:p>
        </p:txBody>
      </p:sp>
      <p:sp>
        <p:nvSpPr>
          <p:cNvPr id="13" name="Sechseck 12">
            <a:extLst>
              <a:ext uri="{FF2B5EF4-FFF2-40B4-BE49-F238E27FC236}">
                <a16:creationId xmlns:a16="http://schemas.microsoft.com/office/drawing/2014/main" id="{4B130A88-3A1C-BCBA-9350-D3453E58A0CF}"/>
              </a:ext>
            </a:extLst>
          </p:cNvPr>
          <p:cNvSpPr/>
          <p:nvPr/>
        </p:nvSpPr>
        <p:spPr>
          <a:xfrm>
            <a:off x="7848000" y="4536000"/>
            <a:ext cx="3600000" cy="2880000"/>
          </a:xfrm>
          <a:prstGeom prst="hexagon">
            <a:avLst/>
          </a:prstGeom>
          <a:solidFill>
            <a:srgbClr val="4D94B7"/>
          </a:solidFill>
          <a:ln>
            <a:solidFill>
              <a:schemeClr val="bg1"/>
            </a:solidFill>
          </a:ln>
        </p:spPr>
        <p:style>
          <a:lnRef idx="2">
            <a:schemeClr val="accent2"/>
          </a:lnRef>
          <a:fillRef idx="1">
            <a:schemeClr val="lt1"/>
          </a:fillRef>
          <a:effectRef idx="0">
            <a:schemeClr val="accent2"/>
          </a:effectRef>
          <a:fontRef idx="minor">
            <a:schemeClr val="dk1"/>
          </a:fontRef>
        </p:style>
        <p:txBody>
          <a:bodyPr lIns="180000" rtlCol="0" anchor="ctr"/>
          <a:lstStyle/>
          <a:p>
            <a:pPr algn="ctr">
              <a:spcAft>
                <a:spcPts val="600"/>
              </a:spcAft>
            </a:pPr>
            <a:r>
              <a:rPr lang="it-IT" b="1" u="sng">
                <a:solidFill>
                  <a:schemeClr val="bg1"/>
                </a:solidFill>
                <a:latin typeface="Helvetica Neue" panose="020B0604020202020204"/>
              </a:rPr>
              <a:t>Estroversione </a:t>
            </a:r>
            <a:endParaRPr lang="it-IT" sz="1600" b="1" u="sng">
              <a:solidFill>
                <a:schemeClr val="bg1"/>
              </a:solidFill>
              <a:latin typeface="Helvetica Neue" panose="020B0604020202020204"/>
            </a:endParaRPr>
          </a:p>
          <a:p>
            <a:pPr algn="ctr">
              <a:spcAft>
                <a:spcPts val="600"/>
              </a:spcAft>
            </a:pPr>
            <a:r>
              <a:rPr lang="it-IT" sz="1600">
                <a:solidFill>
                  <a:schemeClr val="bg1"/>
                </a:solidFill>
                <a:latin typeface="Helvetica Neue" panose="020B0604020202020204"/>
              </a:rPr>
              <a:t>Assertività </a:t>
            </a:r>
          </a:p>
          <a:p>
            <a:pPr algn="ctr">
              <a:spcAft>
                <a:spcPts val="600"/>
              </a:spcAft>
            </a:pPr>
            <a:r>
              <a:rPr lang="it-IT" sz="1600">
                <a:solidFill>
                  <a:schemeClr val="bg1"/>
                </a:solidFill>
                <a:latin typeface="Helvetica Neue" panose="020B0604020202020204"/>
              </a:rPr>
              <a:t>Allegria </a:t>
            </a:r>
          </a:p>
          <a:p>
            <a:pPr algn="ctr">
              <a:spcAft>
                <a:spcPts val="600"/>
              </a:spcAft>
            </a:pPr>
            <a:r>
              <a:rPr lang="it-IT" sz="1600">
                <a:solidFill>
                  <a:schemeClr val="bg1"/>
                </a:solidFill>
                <a:latin typeface="Helvetica Neue" panose="020B0604020202020204"/>
              </a:rPr>
              <a:t>Comunicazione </a:t>
            </a:r>
          </a:p>
          <a:p>
            <a:pPr algn="ctr">
              <a:spcAft>
                <a:spcPts val="600"/>
              </a:spcAft>
            </a:pPr>
            <a:r>
              <a:rPr lang="it-IT" sz="1600">
                <a:solidFill>
                  <a:schemeClr val="bg1"/>
                </a:solidFill>
                <a:latin typeface="Helvetica Neue" panose="020B0604020202020204"/>
              </a:rPr>
              <a:t>Ottimismo </a:t>
            </a:r>
          </a:p>
          <a:p>
            <a:pPr algn="ctr">
              <a:spcAft>
                <a:spcPts val="600"/>
              </a:spcAft>
            </a:pPr>
            <a:r>
              <a:rPr lang="it-IT" sz="1600">
                <a:solidFill>
                  <a:schemeClr val="bg1"/>
                </a:solidFill>
                <a:latin typeface="Helvetica Neue" panose="020B0604020202020204"/>
              </a:rPr>
              <a:t>Leadership</a:t>
            </a:r>
          </a:p>
          <a:p>
            <a:pPr algn="ctr">
              <a:spcAft>
                <a:spcPts val="600"/>
              </a:spcAft>
            </a:pPr>
            <a:r>
              <a:rPr lang="it-IT" sz="1600">
                <a:solidFill>
                  <a:schemeClr val="bg1"/>
                </a:solidFill>
                <a:latin typeface="Helvetica Neue" panose="020B0604020202020204"/>
              </a:rPr>
              <a:t>Vivacità </a:t>
            </a:r>
          </a:p>
          <a:p>
            <a:pPr algn="ctr">
              <a:spcAft>
                <a:spcPts val="600"/>
              </a:spcAft>
            </a:pPr>
            <a:r>
              <a:rPr lang="it-IT" sz="1600">
                <a:solidFill>
                  <a:schemeClr val="bg1"/>
                </a:solidFill>
                <a:latin typeface="Helvetica Neue" panose="020B0604020202020204"/>
              </a:rPr>
              <a:t>Socievolezza </a:t>
            </a:r>
          </a:p>
        </p:txBody>
      </p:sp>
      <p:sp>
        <p:nvSpPr>
          <p:cNvPr id="15" name="Sechseck 14">
            <a:extLst>
              <a:ext uri="{FF2B5EF4-FFF2-40B4-BE49-F238E27FC236}">
                <a16:creationId xmlns:a16="http://schemas.microsoft.com/office/drawing/2014/main" id="{6A1E34A6-DA35-4ADB-6836-64293E879751}"/>
              </a:ext>
            </a:extLst>
          </p:cNvPr>
          <p:cNvSpPr/>
          <p:nvPr/>
        </p:nvSpPr>
        <p:spPr>
          <a:xfrm>
            <a:off x="10764000" y="6156000"/>
            <a:ext cx="3600000" cy="2880000"/>
          </a:xfrm>
          <a:prstGeom prst="hexagon">
            <a:avLst/>
          </a:prstGeom>
          <a:solidFill>
            <a:srgbClr val="4D94B7"/>
          </a:solidFill>
          <a:ln>
            <a:solidFill>
              <a:schemeClr val="bg1"/>
            </a:solidFill>
          </a:ln>
        </p:spPr>
        <p:style>
          <a:lnRef idx="2">
            <a:schemeClr val="accent1"/>
          </a:lnRef>
          <a:fillRef idx="1">
            <a:schemeClr val="lt1"/>
          </a:fillRef>
          <a:effectRef idx="0">
            <a:schemeClr val="accent1"/>
          </a:effectRef>
          <a:fontRef idx="minor">
            <a:schemeClr val="dk1"/>
          </a:fontRef>
        </p:style>
        <p:txBody>
          <a:bodyPr lIns="180000" rtlCol="0" anchor="ctr"/>
          <a:lstStyle/>
          <a:p>
            <a:pPr algn="ctr">
              <a:spcAft>
                <a:spcPts val="600"/>
              </a:spcAft>
            </a:pPr>
            <a:r>
              <a:rPr lang="it-IT" b="1" u="sng">
                <a:solidFill>
                  <a:schemeClr val="bg1"/>
                </a:solidFill>
                <a:latin typeface="Helvetica Neue" panose="020B0604020202020204"/>
              </a:rPr>
              <a:t>Apertura all’esperienza</a:t>
            </a:r>
            <a:endParaRPr lang="it-IT" sz="1600" b="1" u="sng">
              <a:solidFill>
                <a:schemeClr val="bg1"/>
              </a:solidFill>
              <a:latin typeface="Helvetica Neue" panose="020B0604020202020204"/>
            </a:endParaRPr>
          </a:p>
          <a:p>
            <a:pPr algn="ctr">
              <a:spcAft>
                <a:spcPts val="600"/>
              </a:spcAft>
            </a:pPr>
            <a:r>
              <a:rPr lang="it-IT" sz="1600">
                <a:solidFill>
                  <a:schemeClr val="bg1"/>
                </a:solidFill>
                <a:latin typeface="Helvetica Neue" panose="020B0604020202020204"/>
              </a:rPr>
              <a:t>Curiosità</a:t>
            </a:r>
          </a:p>
          <a:p>
            <a:pPr algn="ctr">
              <a:spcAft>
                <a:spcPts val="600"/>
              </a:spcAft>
            </a:pPr>
            <a:r>
              <a:rPr lang="it-IT" sz="1600">
                <a:solidFill>
                  <a:schemeClr val="bg1"/>
                </a:solidFill>
                <a:latin typeface="Helvetica Neue" panose="020B0604020202020204"/>
              </a:rPr>
              <a:t>Creatività </a:t>
            </a:r>
          </a:p>
          <a:p>
            <a:pPr algn="ctr">
              <a:spcAft>
                <a:spcPts val="600"/>
              </a:spcAft>
            </a:pPr>
            <a:r>
              <a:rPr lang="it-IT" sz="1600">
                <a:solidFill>
                  <a:schemeClr val="bg1"/>
                </a:solidFill>
                <a:latin typeface="Helvetica Neue" panose="020B0604020202020204"/>
              </a:rPr>
              <a:t>Consapevolezza globale</a:t>
            </a:r>
          </a:p>
          <a:p>
            <a:pPr algn="ctr">
              <a:spcAft>
                <a:spcPts val="600"/>
              </a:spcAft>
            </a:pPr>
            <a:r>
              <a:rPr lang="it-IT" sz="1600">
                <a:solidFill>
                  <a:schemeClr val="bg1"/>
                </a:solidFill>
                <a:latin typeface="Helvetica Neue" panose="020B0604020202020204"/>
              </a:rPr>
              <a:t>Mindset di crescita</a:t>
            </a:r>
          </a:p>
          <a:p>
            <a:pPr algn="ctr">
              <a:spcAft>
                <a:spcPts val="600"/>
              </a:spcAft>
            </a:pPr>
            <a:r>
              <a:rPr lang="it-IT" sz="1600">
                <a:solidFill>
                  <a:schemeClr val="bg1"/>
                </a:solidFill>
                <a:latin typeface="Helvetica Neue" panose="020B0604020202020204"/>
              </a:rPr>
              <a:t>Immaginazione </a:t>
            </a:r>
          </a:p>
          <a:p>
            <a:pPr algn="ctr">
              <a:spcAft>
                <a:spcPts val="600"/>
              </a:spcAft>
            </a:pPr>
            <a:r>
              <a:rPr lang="it-IT" sz="1600">
                <a:solidFill>
                  <a:schemeClr val="bg1"/>
                </a:solidFill>
                <a:latin typeface="Helvetica Neue" panose="020B0604020202020204"/>
              </a:rPr>
              <a:t>Innovazione </a:t>
            </a:r>
          </a:p>
          <a:p>
            <a:pPr algn="ctr">
              <a:spcAft>
                <a:spcPts val="600"/>
              </a:spcAft>
            </a:pPr>
            <a:r>
              <a:rPr lang="it-IT" sz="1600">
                <a:solidFill>
                  <a:schemeClr val="bg1"/>
                </a:solidFill>
                <a:latin typeface="Helvetica Neue" panose="020B0604020202020204"/>
              </a:rPr>
              <a:t>Tolleranza </a:t>
            </a:r>
          </a:p>
        </p:txBody>
      </p:sp>
      <p:sp>
        <p:nvSpPr>
          <p:cNvPr id="16" name="Sechseck 15">
            <a:extLst>
              <a:ext uri="{FF2B5EF4-FFF2-40B4-BE49-F238E27FC236}">
                <a16:creationId xmlns:a16="http://schemas.microsoft.com/office/drawing/2014/main" id="{7DDF5F9B-865E-0217-F6D2-D53055DEDB75}"/>
              </a:ext>
            </a:extLst>
          </p:cNvPr>
          <p:cNvSpPr/>
          <p:nvPr/>
        </p:nvSpPr>
        <p:spPr>
          <a:xfrm>
            <a:off x="13680000" y="4536000"/>
            <a:ext cx="3600000" cy="2880000"/>
          </a:xfrm>
          <a:prstGeom prst="hexagon">
            <a:avLst/>
          </a:prstGeom>
          <a:solidFill>
            <a:srgbClr val="4D94B7"/>
          </a:solidFill>
          <a:ln>
            <a:solidFill>
              <a:schemeClr val="bg1"/>
            </a:solidFill>
          </a:ln>
        </p:spPr>
        <p:style>
          <a:lnRef idx="2">
            <a:schemeClr val="accent5"/>
          </a:lnRef>
          <a:fillRef idx="1">
            <a:schemeClr val="lt1"/>
          </a:fillRef>
          <a:effectRef idx="0">
            <a:schemeClr val="accent5"/>
          </a:effectRef>
          <a:fontRef idx="minor">
            <a:schemeClr val="dk1"/>
          </a:fontRef>
        </p:style>
        <p:txBody>
          <a:bodyPr lIns="180000" rtlCol="0" anchor="ctr"/>
          <a:lstStyle/>
          <a:p>
            <a:pPr algn="ctr">
              <a:spcAft>
                <a:spcPts val="600"/>
              </a:spcAft>
            </a:pPr>
            <a:r>
              <a:rPr lang="it-IT" b="1" u="sng">
                <a:solidFill>
                  <a:schemeClr val="bg1"/>
                </a:solidFill>
                <a:latin typeface="Helvetica Neue" panose="020B0604020202020204"/>
              </a:rPr>
              <a:t>Stabilità emotiva </a:t>
            </a:r>
            <a:endParaRPr lang="it-IT" sz="1600" b="1" u="sng">
              <a:solidFill>
                <a:schemeClr val="bg1"/>
              </a:solidFill>
              <a:latin typeface="Helvetica Neue" panose="020B0604020202020204"/>
            </a:endParaRPr>
          </a:p>
          <a:p>
            <a:pPr algn="ctr">
              <a:spcAft>
                <a:spcPts val="600"/>
              </a:spcAft>
            </a:pPr>
            <a:r>
              <a:rPr lang="it-IT" sz="1600">
                <a:solidFill>
                  <a:schemeClr val="bg1"/>
                </a:solidFill>
                <a:latin typeface="Helvetica Neue" panose="020B0604020202020204"/>
              </a:rPr>
              <a:t>Fiducia </a:t>
            </a:r>
          </a:p>
          <a:p>
            <a:pPr algn="ctr">
              <a:spcAft>
                <a:spcPts val="600"/>
              </a:spcAft>
            </a:pPr>
            <a:r>
              <a:rPr lang="it-IT" sz="1600">
                <a:solidFill>
                  <a:schemeClr val="bg1"/>
                </a:solidFill>
                <a:latin typeface="Helvetica Neue" panose="020B0604020202020204"/>
              </a:rPr>
              <a:t>Affrontare lo stress </a:t>
            </a:r>
          </a:p>
          <a:p>
            <a:pPr algn="ctr">
              <a:spcAft>
                <a:spcPts val="600"/>
              </a:spcAft>
            </a:pPr>
            <a:r>
              <a:rPr lang="it-IT" sz="1600">
                <a:solidFill>
                  <a:schemeClr val="bg1"/>
                </a:solidFill>
                <a:latin typeface="Helvetica Neue" panose="020B0604020202020204"/>
              </a:rPr>
              <a:t>Moderazione </a:t>
            </a:r>
          </a:p>
          <a:p>
            <a:pPr algn="ctr">
              <a:spcAft>
                <a:spcPts val="600"/>
              </a:spcAft>
            </a:pPr>
            <a:r>
              <a:rPr lang="it-IT" sz="1600">
                <a:solidFill>
                  <a:schemeClr val="bg1"/>
                </a:solidFill>
                <a:latin typeface="Helvetica Neue" panose="020B0604020202020204"/>
              </a:rPr>
              <a:t>Resilienza </a:t>
            </a:r>
          </a:p>
          <a:p>
            <a:pPr algn="ctr">
              <a:spcAft>
                <a:spcPts val="600"/>
              </a:spcAft>
            </a:pPr>
            <a:r>
              <a:rPr lang="it-IT" sz="1600">
                <a:solidFill>
                  <a:schemeClr val="bg1"/>
                </a:solidFill>
                <a:latin typeface="Helvetica Neue" panose="020B0604020202020204"/>
              </a:rPr>
              <a:t>Autostima </a:t>
            </a:r>
          </a:p>
          <a:p>
            <a:pPr algn="ctr">
              <a:spcAft>
                <a:spcPts val="600"/>
              </a:spcAft>
            </a:pPr>
            <a:r>
              <a:rPr lang="it-IT" sz="1600">
                <a:solidFill>
                  <a:schemeClr val="bg1"/>
                </a:solidFill>
                <a:latin typeface="Helvetica Neue" panose="020B0604020202020204"/>
              </a:rPr>
              <a:t>Autocoscienza </a:t>
            </a:r>
          </a:p>
          <a:p>
            <a:pPr algn="ctr">
              <a:spcAft>
                <a:spcPts val="600"/>
              </a:spcAft>
            </a:pPr>
            <a:r>
              <a:rPr lang="it-IT" sz="1600">
                <a:solidFill>
                  <a:schemeClr val="bg1"/>
                </a:solidFill>
                <a:latin typeface="Helvetica Neue" panose="020B0604020202020204"/>
              </a:rPr>
              <a:t>Autoregolamentazione </a:t>
            </a:r>
          </a:p>
        </p:txBody>
      </p:sp>
    </p:spTree>
    <p:extLst>
      <p:ext uri="{BB962C8B-B14F-4D97-AF65-F5344CB8AC3E}">
        <p14:creationId xmlns:p14="http://schemas.microsoft.com/office/powerpoint/2010/main" val="3563757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Gerade Verbindung mit Pfeil 14">
            <a:extLst>
              <a:ext uri="{FF2B5EF4-FFF2-40B4-BE49-F238E27FC236}">
                <a16:creationId xmlns:a16="http://schemas.microsoft.com/office/drawing/2014/main" id="{A9C4967E-E64E-09EC-1B21-0935BC14C157}"/>
              </a:ext>
            </a:extLst>
          </p:cNvPr>
          <p:cNvCxnSpPr>
            <a:cxnSpLocks/>
          </p:cNvCxnSpPr>
          <p:nvPr/>
        </p:nvCxnSpPr>
        <p:spPr>
          <a:xfrm flipV="1">
            <a:off x="10608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BBEBAE05-F85B-878C-AE15-195FA55E60C0}"/>
              </a:ext>
            </a:extLst>
          </p:cNvPr>
          <p:cNvCxnSpPr>
            <a:cxnSpLocks/>
          </p:cNvCxnSpPr>
          <p:nvPr/>
        </p:nvCxnSpPr>
        <p:spPr>
          <a:xfrm flipH="1" flipV="1">
            <a:off x="13956000" y="5448300"/>
            <a:ext cx="1332000" cy="828000"/>
          </a:xfrm>
          <a:prstGeom prst="straightConnector1">
            <a:avLst/>
          </a:prstGeom>
          <a:ln w="76200">
            <a:solidFill>
              <a:srgbClr val="4D94B7"/>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164000" cy="3924000"/>
          </a:xfrm>
          <a:prstGeom prst="rect">
            <a:avLst/>
          </a:prstGeom>
          <a:noFill/>
        </p:spPr>
        <p:txBody>
          <a:bodyPr wrap="square" rtlCol="0">
            <a:noAutofit/>
          </a:bodyPr>
          <a:lstStyle/>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Come accennato in precedenza, l'ambiente organizzativo svolge un ruolo significativo nel comportamento intraprendente, ma non spiega sufficientemente perché un individuo alla fine decide di comportarsi in modo imprenditoriale.</a:t>
            </a:r>
          </a:p>
          <a:p>
            <a:pPr marL="342900" indent="-342900">
              <a:spcAft>
                <a:spcPts val="1200"/>
              </a:spcAft>
              <a:buFont typeface="Wingdings" panose="05000000000000000000" pitchFamily="2" charset="2"/>
              <a:buChar char="ü"/>
            </a:pPr>
            <a:r>
              <a:rPr lang="it-IT" sz="2400" dirty="0">
                <a:latin typeface="Helvetica Neue" panose="020B0604020202020204"/>
                <a:ea typeface="Microsoft Sans Serif" panose="020B0604020202020204" pitchFamily="34" charset="0"/>
                <a:cs typeface="Microsoft Sans Serif" panose="020B0604020202020204" pitchFamily="34" charset="0"/>
              </a:rPr>
              <a:t>La grafica mostra che il comportamento intraprendente è influenzato da atteggiamenti e caratteristiche intraprendente. Pertanto, è importante riconoscerli come fattori che influenzano</a:t>
            </a:r>
          </a:p>
        </p:txBody>
      </p:sp>
      <p:sp>
        <p:nvSpPr>
          <p:cNvPr id="20" name="CuadroTexto 3">
            <a:extLst>
              <a:ext uri="{FF2B5EF4-FFF2-40B4-BE49-F238E27FC236}">
                <a16:creationId xmlns:a16="http://schemas.microsoft.com/office/drawing/2014/main" id="{B42D6B29-7AB8-D7EC-8B51-FFD559FB0A1C}"/>
              </a:ext>
            </a:extLst>
          </p:cNvPr>
          <p:cNvSpPr txBox="1"/>
          <p:nvPr/>
        </p:nvSpPr>
        <p:spPr>
          <a:xfrm>
            <a:off x="1910850" y="7288435"/>
            <a:ext cx="6624000" cy="1107996"/>
          </a:xfrm>
          <a:prstGeom prst="rect">
            <a:avLst/>
          </a:prstGeom>
          <a:noFill/>
        </p:spPr>
        <p:txBody>
          <a:bodyPr wrap="square" rtlCol="0">
            <a:noAutofit/>
          </a:bodyPr>
          <a:lstStyle/>
          <a:p>
            <a:pPr>
              <a:spcAft>
                <a:spcPts val="1200"/>
              </a:spcAft>
            </a:pPr>
            <a:r>
              <a:rPr lang="it-IT" sz="2400">
                <a:solidFill>
                  <a:srgbClr val="4D94B7"/>
                </a:solidFill>
                <a:latin typeface="Helvetica Neue" panose="020B0604020202020204"/>
                <a:ea typeface="Microsoft Sans Serif" panose="020B0604020202020204" pitchFamily="34" charset="0"/>
                <a:cs typeface="Microsoft Sans Serif" panose="020B0604020202020204" pitchFamily="34" charset="0"/>
              </a:rPr>
              <a:t>In questo corso di formazione ci concentreremo sull'atteggiamento intraprendente e su come può influenzare l'intrapreneurship nella tua azienda</a:t>
            </a:r>
          </a:p>
        </p:txBody>
      </p:sp>
      <p:pic>
        <p:nvPicPr>
          <p:cNvPr id="22" name="Grafik 21" descr="Zurück RNL">
            <a:extLst>
              <a:ext uri="{FF2B5EF4-FFF2-40B4-BE49-F238E27FC236}">
                <a16:creationId xmlns:a16="http://schemas.microsoft.com/office/drawing/2014/main" id="{AE08DCDB-B9DA-B5EE-3D5E-CA9ABE2B2A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43400" y="7404798"/>
            <a:ext cx="914400" cy="914400"/>
          </a:xfrm>
          <a:prstGeom prst="rect">
            <a:avLst/>
          </a:prstGeom>
        </p:spPr>
      </p:pic>
      <p:sp>
        <p:nvSpPr>
          <p:cNvPr id="5" name="Textfeld 4">
            <a:extLst>
              <a:ext uri="{FF2B5EF4-FFF2-40B4-BE49-F238E27FC236}">
                <a16:creationId xmlns:a16="http://schemas.microsoft.com/office/drawing/2014/main" id="{EC23783A-F494-9713-9B9A-EE225B8435FD}"/>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3</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6" name="CuadroTexto 1">
            <a:extLst>
              <a:ext uri="{FF2B5EF4-FFF2-40B4-BE49-F238E27FC236}">
                <a16:creationId xmlns:a16="http://schemas.microsoft.com/office/drawing/2014/main" id="{81899B57-F08B-150F-57BC-F949BA33D66A}"/>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7" name="CuadroTexto 2">
            <a:extLst>
              <a:ext uri="{FF2B5EF4-FFF2-40B4-BE49-F238E27FC236}">
                <a16:creationId xmlns:a16="http://schemas.microsoft.com/office/drawing/2014/main" id="{60ED146E-E343-DD30-FE6D-B1BE6EB1E8C7}"/>
              </a:ext>
            </a:extLst>
          </p:cNvPr>
          <p:cNvSpPr txBox="1"/>
          <p:nvPr/>
        </p:nvSpPr>
        <p:spPr>
          <a:xfrm>
            <a:off x="1295400" y="2304000"/>
            <a:ext cx="15840000" cy="523220"/>
          </a:xfrm>
          <a:prstGeom prst="rect">
            <a:avLst/>
          </a:prstGeom>
          <a:noFill/>
        </p:spPr>
        <p:txBody>
          <a:bodyPr wrap="square" rtlCol="0">
            <a:noAutofit/>
          </a:bodyPr>
          <a:lstStyle/>
          <a:p>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1.1 Definizione</a:t>
            </a:r>
          </a:p>
        </p:txBody>
      </p:sp>
      <p:sp>
        <p:nvSpPr>
          <p:cNvPr id="8" name="Rechteck 7">
            <a:extLst>
              <a:ext uri="{FF2B5EF4-FFF2-40B4-BE49-F238E27FC236}">
                <a16:creationId xmlns:a16="http://schemas.microsoft.com/office/drawing/2014/main" id="{19EFF8DC-14DB-84B5-3377-B90B7A66BDB5}"/>
              </a:ext>
            </a:extLst>
          </p:cNvPr>
          <p:cNvSpPr/>
          <p:nvPr/>
        </p:nvSpPr>
        <p:spPr>
          <a:xfrm>
            <a:off x="10692000" y="2378997"/>
            <a:ext cx="4572000" cy="2949003"/>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it-IT" sz="2000" b="1">
                <a:solidFill>
                  <a:schemeClr val="tx1"/>
                </a:solidFill>
                <a:latin typeface="Helvetica Neue" panose="020B0604020202020204"/>
              </a:rPr>
              <a:t>Comportamento intraprendente</a:t>
            </a:r>
          </a:p>
          <a:p>
            <a:pPr algn="ctr"/>
            <a:endParaRPr lang="it-IT" sz="2000" b="1">
              <a:solidFill>
                <a:schemeClr val="tx1"/>
              </a:solidFill>
              <a:latin typeface="Helvetica Neue" panose="020B0604020202020204"/>
            </a:endParaRPr>
          </a:p>
          <a:p>
            <a:pPr marL="285750" indent="-285750">
              <a:buFont typeface="Wingdings" panose="05000000000000000000" pitchFamily="2" charset="2"/>
              <a:buChar char="§"/>
            </a:pPr>
            <a:r>
              <a:rPr lang="it-IT" sz="2000">
                <a:solidFill>
                  <a:schemeClr val="tx1"/>
                </a:solidFill>
                <a:latin typeface="Helvetica Neue" panose="020B0604020202020204"/>
              </a:rPr>
              <a:t>Innovazione </a:t>
            </a:r>
          </a:p>
          <a:p>
            <a:pPr marL="285750" indent="-285750">
              <a:buFont typeface="Wingdings" panose="05000000000000000000" pitchFamily="2" charset="2"/>
              <a:buChar char="§"/>
            </a:pPr>
            <a:r>
              <a:rPr lang="it-IT" sz="2000">
                <a:solidFill>
                  <a:schemeClr val="tx1"/>
                </a:solidFill>
                <a:latin typeface="Helvetica Neue" panose="020B0604020202020204"/>
              </a:rPr>
              <a:t>Proattività</a:t>
            </a:r>
          </a:p>
          <a:p>
            <a:pPr marL="285750" indent="-285750">
              <a:buFont typeface="Wingdings" panose="05000000000000000000" pitchFamily="2" charset="2"/>
              <a:buChar char="§"/>
            </a:pPr>
            <a:r>
              <a:rPr lang="it-IT" sz="2000">
                <a:solidFill>
                  <a:schemeClr val="tx1"/>
                </a:solidFill>
                <a:latin typeface="Helvetica Neue" panose="020B0604020202020204"/>
              </a:rPr>
              <a:t>Riconoscimento/sfruttamento di opportunità</a:t>
            </a:r>
          </a:p>
          <a:p>
            <a:pPr marL="285750" indent="-285750">
              <a:buFont typeface="Wingdings" panose="05000000000000000000" pitchFamily="2" charset="2"/>
              <a:buChar char="§"/>
            </a:pPr>
            <a:r>
              <a:rPr lang="it-IT" sz="2000">
                <a:solidFill>
                  <a:schemeClr val="tx1"/>
                </a:solidFill>
                <a:latin typeface="Helvetica Neue" panose="020B0604020202020204"/>
              </a:rPr>
              <a:t>Assunzione di rischi</a:t>
            </a:r>
          </a:p>
          <a:p>
            <a:pPr marL="285750" indent="-285750">
              <a:buFont typeface="Wingdings" panose="05000000000000000000" pitchFamily="2" charset="2"/>
              <a:buChar char="§"/>
            </a:pPr>
            <a:r>
              <a:rPr lang="it-IT" sz="2000">
                <a:solidFill>
                  <a:schemeClr val="tx1"/>
                </a:solidFill>
                <a:latin typeface="Helvetica Neue" panose="020B0604020202020204"/>
              </a:rPr>
              <a:t>Rete di network</a:t>
            </a:r>
          </a:p>
        </p:txBody>
      </p:sp>
      <p:sp>
        <p:nvSpPr>
          <p:cNvPr id="9" name="Rechteck 8">
            <a:extLst>
              <a:ext uri="{FF2B5EF4-FFF2-40B4-BE49-F238E27FC236}">
                <a16:creationId xmlns:a16="http://schemas.microsoft.com/office/drawing/2014/main" id="{A553D387-F3C7-31D4-3E55-B556FFF84B15}"/>
              </a:ext>
            </a:extLst>
          </p:cNvPr>
          <p:cNvSpPr/>
          <p:nvPr/>
        </p:nvSpPr>
        <p:spPr>
          <a:xfrm>
            <a:off x="8784000" y="6156000"/>
            <a:ext cx="3960000" cy="2232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it-IT" sz="2000" b="1">
                <a:solidFill>
                  <a:schemeClr val="tx1"/>
                </a:solidFill>
                <a:latin typeface="Helvetica Neue" panose="020B0604020202020204"/>
              </a:rPr>
              <a:t>Atteggiamento intraprendente</a:t>
            </a:r>
          </a:p>
          <a:p>
            <a:pPr algn="ctr"/>
            <a:endParaRPr lang="it-IT" sz="2000" b="1">
              <a:solidFill>
                <a:schemeClr val="tx1"/>
              </a:solidFill>
              <a:latin typeface="Helvetica Neue" panose="020B0604020202020204"/>
            </a:endParaRPr>
          </a:p>
          <a:p>
            <a:pPr marL="285750" indent="-285750">
              <a:buFont typeface="Wingdings" panose="05000000000000000000" pitchFamily="2" charset="2"/>
              <a:buChar char="§"/>
            </a:pPr>
            <a:r>
              <a:rPr lang="it-IT" sz="2000">
                <a:solidFill>
                  <a:schemeClr val="tx1"/>
                </a:solidFill>
                <a:latin typeface="Helvetica Neue" panose="020B0604020202020204"/>
              </a:rPr>
              <a:t>Relazione con l’organizzazione</a:t>
            </a:r>
          </a:p>
          <a:p>
            <a:pPr marL="285750" indent="-285750">
              <a:buFont typeface="Wingdings" panose="05000000000000000000" pitchFamily="2" charset="2"/>
              <a:buChar char="§"/>
            </a:pPr>
            <a:r>
              <a:rPr lang="it-IT" sz="2000">
                <a:solidFill>
                  <a:schemeClr val="tx1"/>
                </a:solidFill>
                <a:latin typeface="Helvetica Neue" panose="020B0604020202020204"/>
              </a:rPr>
              <a:t>Soddisfazione </a:t>
            </a:r>
          </a:p>
          <a:p>
            <a:pPr marL="285750" indent="-285750">
              <a:buFont typeface="Wingdings" panose="05000000000000000000" pitchFamily="2" charset="2"/>
              <a:buChar char="§"/>
            </a:pPr>
            <a:r>
              <a:rPr lang="it-IT" sz="2000">
                <a:solidFill>
                  <a:schemeClr val="tx1"/>
                </a:solidFill>
                <a:latin typeface="Helvetica Neue" panose="020B0604020202020204"/>
              </a:rPr>
              <a:t>Motivazione </a:t>
            </a:r>
          </a:p>
          <a:p>
            <a:pPr marL="285750" indent="-285750">
              <a:buFont typeface="Wingdings" panose="05000000000000000000" pitchFamily="2" charset="2"/>
              <a:buChar char="§"/>
            </a:pPr>
            <a:r>
              <a:rPr lang="it-IT" sz="2000">
                <a:solidFill>
                  <a:schemeClr val="tx1"/>
                </a:solidFill>
                <a:latin typeface="Helvetica Neue" panose="020B0604020202020204"/>
              </a:rPr>
              <a:t>Intenzione</a:t>
            </a:r>
          </a:p>
        </p:txBody>
      </p:sp>
      <p:sp>
        <p:nvSpPr>
          <p:cNvPr id="12" name="Rechteck 11">
            <a:extLst>
              <a:ext uri="{FF2B5EF4-FFF2-40B4-BE49-F238E27FC236}">
                <a16:creationId xmlns:a16="http://schemas.microsoft.com/office/drawing/2014/main" id="{F9E57FF1-42D0-F84A-FA51-C93980080F97}"/>
              </a:ext>
            </a:extLst>
          </p:cNvPr>
          <p:cNvSpPr/>
          <p:nvPr/>
        </p:nvSpPr>
        <p:spPr>
          <a:xfrm>
            <a:off x="13140000" y="6156000"/>
            <a:ext cx="3960000" cy="2583000"/>
          </a:xfrm>
          <a:prstGeom prst="rect">
            <a:avLst/>
          </a:prstGeom>
          <a:solidFill>
            <a:schemeClr val="bg1"/>
          </a:solidFill>
          <a:ln>
            <a:solidFill>
              <a:srgbClr val="4D94B7"/>
            </a:solidFill>
          </a:ln>
        </p:spPr>
        <p:style>
          <a:lnRef idx="2">
            <a:schemeClr val="accent1">
              <a:shade val="50000"/>
            </a:schemeClr>
          </a:lnRef>
          <a:fillRef idx="1">
            <a:schemeClr val="accent1"/>
          </a:fillRef>
          <a:effectRef idx="0">
            <a:schemeClr val="accent1"/>
          </a:effectRef>
          <a:fontRef idx="minor">
            <a:schemeClr val="lt1"/>
          </a:fontRef>
        </p:style>
        <p:txBody>
          <a:bodyPr tIns="72000" bIns="72000" rtlCol="0" anchor="t"/>
          <a:lstStyle/>
          <a:p>
            <a:pPr algn="ctr"/>
            <a:r>
              <a:rPr lang="it-IT" sz="2000" b="1">
                <a:solidFill>
                  <a:schemeClr val="tx1"/>
                </a:solidFill>
                <a:latin typeface="Helvetica Neue" panose="020B0604020202020204"/>
              </a:rPr>
              <a:t>Comportamento intraprendente</a:t>
            </a:r>
          </a:p>
          <a:p>
            <a:pPr algn="ctr"/>
            <a:endParaRPr lang="it-IT" sz="2000" b="1">
              <a:solidFill>
                <a:schemeClr val="tx1"/>
              </a:solidFill>
              <a:latin typeface="Helvetica Neue" panose="020B0604020202020204"/>
            </a:endParaRPr>
          </a:p>
          <a:p>
            <a:pPr marL="285750" indent="-285750">
              <a:buFont typeface="Wingdings" panose="05000000000000000000" pitchFamily="2" charset="2"/>
              <a:buChar char="§"/>
            </a:pPr>
            <a:r>
              <a:rPr lang="it-IT" sz="2000">
                <a:solidFill>
                  <a:schemeClr val="tx1"/>
                </a:solidFill>
                <a:latin typeface="Helvetica Neue" panose="020B0604020202020204"/>
              </a:rPr>
              <a:t>Competenze / abilità</a:t>
            </a:r>
          </a:p>
          <a:p>
            <a:pPr marL="285750" indent="-285750">
              <a:buFont typeface="Wingdings" panose="05000000000000000000" pitchFamily="2" charset="2"/>
              <a:buChar char="§"/>
            </a:pPr>
            <a:r>
              <a:rPr lang="it-IT" sz="2000">
                <a:solidFill>
                  <a:schemeClr val="tx1"/>
                </a:solidFill>
                <a:latin typeface="Helvetica Neue" panose="020B0604020202020204"/>
              </a:rPr>
              <a:t>Percezione delle proprie capacità</a:t>
            </a:r>
          </a:p>
          <a:p>
            <a:pPr marL="285750" indent="-285750">
              <a:buFont typeface="Wingdings" panose="05000000000000000000" pitchFamily="2" charset="2"/>
              <a:buChar char="§"/>
            </a:pPr>
            <a:r>
              <a:rPr lang="it-IT" sz="2000">
                <a:solidFill>
                  <a:schemeClr val="tx1"/>
                </a:solidFill>
                <a:latin typeface="Helvetica Neue" panose="020B0604020202020204"/>
              </a:rPr>
              <a:t>Conoscenze personale </a:t>
            </a:r>
          </a:p>
          <a:p>
            <a:pPr marL="285750" indent="-285750">
              <a:buFont typeface="Wingdings" panose="05000000000000000000" pitchFamily="2" charset="2"/>
              <a:buChar char="§"/>
            </a:pPr>
            <a:r>
              <a:rPr lang="it-IT" sz="2000">
                <a:solidFill>
                  <a:schemeClr val="tx1"/>
                </a:solidFill>
                <a:latin typeface="Helvetica Neue" panose="020B0604020202020204"/>
              </a:rPr>
              <a:t>Esperienza passata </a:t>
            </a:r>
          </a:p>
        </p:txBody>
      </p:sp>
      <p:sp>
        <p:nvSpPr>
          <p:cNvPr id="13" name="Rechteck 12">
            <a:extLst>
              <a:ext uri="{FF2B5EF4-FFF2-40B4-BE49-F238E27FC236}">
                <a16:creationId xmlns:a16="http://schemas.microsoft.com/office/drawing/2014/main" id="{D7E15BB3-5FBA-5C51-E677-D84013AD0B36}"/>
              </a:ext>
            </a:extLst>
          </p:cNvPr>
          <p:cNvSpPr/>
          <p:nvPr/>
        </p:nvSpPr>
        <p:spPr>
          <a:xfrm>
            <a:off x="8610300" y="2970513"/>
            <a:ext cx="2057400" cy="6473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i="1">
                <a:solidFill>
                  <a:schemeClr val="tx1"/>
                </a:solidFill>
                <a:latin typeface="Helvetica Neue" panose="020B0604020202020204"/>
              </a:rPr>
              <a:t>Individuale</a:t>
            </a:r>
          </a:p>
        </p:txBody>
      </p:sp>
      <p:sp>
        <p:nvSpPr>
          <p:cNvPr id="11" name="Ellipse 10">
            <a:extLst>
              <a:ext uri="{FF2B5EF4-FFF2-40B4-BE49-F238E27FC236}">
                <a16:creationId xmlns:a16="http://schemas.microsoft.com/office/drawing/2014/main" id="{1F189CBA-773C-EF0E-D67C-96C8E1BB31C4}"/>
              </a:ext>
            </a:extLst>
          </p:cNvPr>
          <p:cNvSpPr/>
          <p:nvPr/>
        </p:nvSpPr>
        <p:spPr>
          <a:xfrm>
            <a:off x="8534850" y="5471293"/>
            <a:ext cx="4343400" cy="33249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Helvetica Neue" panose="020B0604020202020204"/>
            </a:endParaRPr>
          </a:p>
        </p:txBody>
      </p:sp>
    </p:spTree>
    <p:extLst>
      <p:ext uri="{BB962C8B-B14F-4D97-AF65-F5344CB8AC3E}">
        <p14:creationId xmlns:p14="http://schemas.microsoft.com/office/powerpoint/2010/main" val="1953426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564778" y="2912120"/>
            <a:ext cx="7391400" cy="4462760"/>
          </a:xfrm>
          <a:prstGeom prst="rect">
            <a:avLst/>
          </a:prstGeom>
          <a:noFill/>
        </p:spPr>
        <p:txBody>
          <a:bodyPr wrap="square" rtlCol="0">
            <a:noAutofit/>
          </a:bodyPr>
          <a:lstStyle/>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Una particolare rilevanza deriva dal comportamento intraprendente, in quanto può portare a nuove opportunità di leadership. </a:t>
            </a: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La leadership tradizionale si basa sulla sicurezza e sull'esperienza. Tuttavia, la leadership intraprendente si basa sull'ignoto. Sono necessarie informazioni dettagliate per prendere decisioni in modo che i rischi possano essere ridotti al minimo. Ciò è a condizione che le risorse necessarie siano concesse dalla società. </a:t>
            </a:r>
          </a:p>
          <a:p>
            <a:pPr>
              <a:spcAft>
                <a:spcPts val="1200"/>
              </a:spcAft>
            </a:pPr>
            <a:r>
              <a:rPr lang="it-IT" sz="2400" dirty="0">
                <a:latin typeface="Helvetica Neue" panose="020B0604020202020204"/>
                <a:ea typeface="Microsoft Sans Serif" panose="020B0604020202020204" pitchFamily="34" charset="0"/>
                <a:cs typeface="Microsoft Sans Serif" panose="020B0604020202020204" pitchFamily="34" charset="0"/>
              </a:rPr>
              <a:t>È necessario che un </a:t>
            </a:r>
            <a:r>
              <a:rPr lang="it-IT" sz="2400" dirty="0" err="1">
                <a:latin typeface="Helvetica Neue" panose="020B0604020202020204"/>
                <a:ea typeface="Microsoft Sans Serif" panose="020B0604020202020204" pitchFamily="34" charset="0"/>
                <a:cs typeface="Microsoft Sans Serif" panose="020B0604020202020204" pitchFamily="34" charset="0"/>
              </a:rPr>
              <a:t>intrapreneur</a:t>
            </a:r>
            <a:r>
              <a:rPr lang="it-IT" sz="2400" dirty="0">
                <a:latin typeface="Helvetica Neue" panose="020B0604020202020204"/>
                <a:ea typeface="Microsoft Sans Serif" panose="020B0604020202020204" pitchFamily="34" charset="0"/>
                <a:cs typeface="Microsoft Sans Serif" panose="020B0604020202020204" pitchFamily="34" charset="0"/>
              </a:rPr>
              <a:t> assuma rischi calcolabili, sperimentare, utilizzare le conoscenze esistenti e ottenere il massimo dalle risorse disponibili. Le decisioni vengono sempre adattate man mano che arrivano nuove informazioni..</a:t>
            </a:r>
          </a:p>
        </p:txBody>
      </p:sp>
      <p:graphicFrame>
        <p:nvGraphicFramePr>
          <p:cNvPr id="5" name="Diagramm 4">
            <a:extLst>
              <a:ext uri="{FF2B5EF4-FFF2-40B4-BE49-F238E27FC236}">
                <a16:creationId xmlns:a16="http://schemas.microsoft.com/office/drawing/2014/main" id="{AF2C6494-4A6D-FC37-E627-52B14A63FDCB}"/>
              </a:ext>
            </a:extLst>
          </p:cNvPr>
          <p:cNvGraphicFramePr/>
          <p:nvPr>
            <p:extLst>
              <p:ext uri="{D42A27DB-BD31-4B8C-83A1-F6EECF244321}">
                <p14:modId xmlns:p14="http://schemas.microsoft.com/office/powerpoint/2010/main" val="2232382443"/>
              </p:ext>
            </p:extLst>
          </p:nvPr>
        </p:nvGraphicFramePr>
        <p:xfrm>
          <a:off x="10287000" y="3384000"/>
          <a:ext cx="6480000" cy="497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Grafik 6">
            <a:extLst>
              <a:ext uri="{FF2B5EF4-FFF2-40B4-BE49-F238E27FC236}">
                <a16:creationId xmlns:a16="http://schemas.microsoft.com/office/drawing/2014/main" id="{A304D1E4-3235-7B62-0E54-5E1EE124792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02789" y="4522847"/>
            <a:ext cx="1800000" cy="900000"/>
          </a:xfrm>
          <a:prstGeom prst="rect">
            <a:avLst/>
          </a:prstGeom>
        </p:spPr>
      </p:pic>
      <p:pic>
        <p:nvPicPr>
          <p:cNvPr id="9" name="Grafik 8">
            <a:extLst>
              <a:ext uri="{FF2B5EF4-FFF2-40B4-BE49-F238E27FC236}">
                <a16:creationId xmlns:a16="http://schemas.microsoft.com/office/drawing/2014/main" id="{EB092494-5285-FA38-018D-04B7C51C51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27878" y="6376500"/>
            <a:ext cx="1407022" cy="720000"/>
          </a:xfrm>
          <a:prstGeom prst="rect">
            <a:avLst/>
          </a:prstGeom>
        </p:spPr>
      </p:pic>
      <p:pic>
        <p:nvPicPr>
          <p:cNvPr id="11" name="Grafik 10">
            <a:extLst>
              <a:ext uri="{FF2B5EF4-FFF2-40B4-BE49-F238E27FC236}">
                <a16:creationId xmlns:a16="http://schemas.microsoft.com/office/drawing/2014/main" id="{5F442EF4-7259-539B-4306-AEA5AAB0811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249400" y="4381497"/>
            <a:ext cx="1800000" cy="900000"/>
          </a:xfrm>
          <a:prstGeom prst="rect">
            <a:avLst/>
          </a:prstGeom>
        </p:spPr>
      </p:pic>
      <p:pic>
        <p:nvPicPr>
          <p:cNvPr id="13" name="Grafik 12">
            <a:extLst>
              <a:ext uri="{FF2B5EF4-FFF2-40B4-BE49-F238E27FC236}">
                <a16:creationId xmlns:a16="http://schemas.microsoft.com/office/drawing/2014/main" id="{CC70E9CE-B2FD-C0AE-B500-7BA024A4B37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782800" y="6286500"/>
            <a:ext cx="961603" cy="900000"/>
          </a:xfrm>
          <a:prstGeom prst="rect">
            <a:avLst/>
          </a:prstGeom>
        </p:spPr>
      </p:pic>
      <p:sp>
        <p:nvSpPr>
          <p:cNvPr id="6" name="Textfeld 5">
            <a:extLst>
              <a:ext uri="{FF2B5EF4-FFF2-40B4-BE49-F238E27FC236}">
                <a16:creationId xmlns:a16="http://schemas.microsoft.com/office/drawing/2014/main" id="{B47C9FAD-1ABE-2EB1-7276-37E1A8E8B07C}"/>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4</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8" name="CuadroTexto 1">
            <a:extLst>
              <a:ext uri="{FF2B5EF4-FFF2-40B4-BE49-F238E27FC236}">
                <a16:creationId xmlns:a16="http://schemas.microsoft.com/office/drawing/2014/main" id="{C82F6072-E850-3697-82A2-9EBE0093EDFB}"/>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10" name="CuadroTexto 2">
            <a:extLst>
              <a:ext uri="{FF2B5EF4-FFF2-40B4-BE49-F238E27FC236}">
                <a16:creationId xmlns:a16="http://schemas.microsoft.com/office/drawing/2014/main" id="{4738F876-DBB1-2C27-A8D2-1670F3606F07}"/>
              </a:ext>
            </a:extLst>
          </p:cNvPr>
          <p:cNvSpPr txBox="1"/>
          <p:nvPr/>
        </p:nvSpPr>
        <p:spPr>
          <a:xfrm>
            <a:off x="1295400" y="2304000"/>
            <a:ext cx="15840000" cy="523220"/>
          </a:xfrm>
          <a:prstGeom prst="rect">
            <a:avLst/>
          </a:prstGeom>
          <a:noFill/>
        </p:spPr>
        <p:txBody>
          <a:bodyPr wrap="square" rtlCol="0">
            <a:noAutofit/>
          </a:bodyPr>
          <a:lstStyle/>
          <a:p>
            <a:pPr marL="628650" indent="-628650"/>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I 4 principi dell'atteggiamento intraprendente</a:t>
            </a:r>
          </a:p>
        </p:txBody>
      </p:sp>
      <p:sp>
        <p:nvSpPr>
          <p:cNvPr id="12" name="Textfeld 11">
            <a:extLst>
              <a:ext uri="{FF2B5EF4-FFF2-40B4-BE49-F238E27FC236}">
                <a16:creationId xmlns:a16="http://schemas.microsoft.com/office/drawing/2014/main" id="{9EC6F967-9C3D-102E-F8EB-CD0ED178AD40}"/>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99199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33A6902-D9D2-B0AB-6884-5120254AD2C7}"/>
              </a:ext>
            </a:extLst>
          </p:cNvPr>
          <p:cNvSpPr txBox="1"/>
          <p:nvPr/>
        </p:nvSpPr>
        <p:spPr>
          <a:xfrm>
            <a:off x="1295400" y="3384000"/>
            <a:ext cx="7391400" cy="461665"/>
          </a:xfrm>
          <a:prstGeom prst="rect">
            <a:avLst/>
          </a:prstGeom>
          <a:noFill/>
        </p:spPr>
        <p:txBody>
          <a:bodyPr wrap="square" rtlCol="0">
            <a:noAutofit/>
          </a:bodyPr>
          <a:lstStyle/>
          <a:p>
            <a:pPr lvl="0"/>
            <a:r>
              <a:rPr lang="it-IT" sz="2400" i="1" u="sng" dirty="0">
                <a:latin typeface="Helvetica Neue" panose="020B0604020202020204"/>
                <a:ea typeface="Microsoft Sans Serif" panose="020B0604020202020204" pitchFamily="34" charset="0"/>
                <a:cs typeface="Microsoft Sans Serif" panose="020B0604020202020204" pitchFamily="34" charset="0"/>
              </a:rPr>
              <a:t>Relazione con l’organizzazione</a:t>
            </a:r>
          </a:p>
        </p:txBody>
      </p:sp>
      <p:pic>
        <p:nvPicPr>
          <p:cNvPr id="6" name="Grafik 5">
            <a:extLst>
              <a:ext uri="{FF2B5EF4-FFF2-40B4-BE49-F238E27FC236}">
                <a16:creationId xmlns:a16="http://schemas.microsoft.com/office/drawing/2014/main" id="{B6191B50-9610-815C-4044-686156159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0000" y="1548000"/>
            <a:ext cx="3600000" cy="1800000"/>
          </a:xfrm>
          <a:prstGeom prst="rect">
            <a:avLst/>
          </a:prstGeom>
        </p:spPr>
      </p:pic>
      <p:sp>
        <p:nvSpPr>
          <p:cNvPr id="19" name="Textfeld 18">
            <a:extLst>
              <a:ext uri="{FF2B5EF4-FFF2-40B4-BE49-F238E27FC236}">
                <a16:creationId xmlns:a16="http://schemas.microsoft.com/office/drawing/2014/main" id="{C3F37EA6-2C20-9B82-0E6C-C6A9AB051C14}"/>
              </a:ext>
            </a:extLst>
          </p:cNvPr>
          <p:cNvSpPr txBox="1"/>
          <p:nvPr/>
        </p:nvSpPr>
        <p:spPr>
          <a:xfrm>
            <a:off x="1296000" y="4104000"/>
            <a:ext cx="10512000" cy="430887"/>
          </a:xfrm>
          <a:prstGeom prst="rect">
            <a:avLst/>
          </a:prstGeom>
          <a:noFill/>
        </p:spPr>
        <p:txBody>
          <a:bodyPr wrap="square">
            <a:noAutofit/>
          </a:bodyPr>
          <a:lstStyle/>
          <a:p>
            <a:pPr marL="542925" indent="-542925">
              <a:spcAft>
                <a:spcPts val="1800"/>
              </a:spcAft>
              <a:buSzPct val="130000"/>
              <a:buBlip>
                <a:blip r:embed="rId3"/>
              </a:buBlip>
            </a:pPr>
            <a:r>
              <a:rPr lang="it-IT" sz="2300" dirty="0">
                <a:latin typeface="Helvetica Neue" panose="020B0604020202020204"/>
                <a:ea typeface="Microsoft Sans Serif" panose="020B0604020202020204" pitchFamily="34" charset="0"/>
                <a:cs typeface="Microsoft Sans Serif" panose="020B0604020202020204" pitchFamily="34" charset="0"/>
              </a:rPr>
              <a:t>La fiducia nel supervisore diretto è un prerequisito importante per il comportamento imprenditoriale. </a:t>
            </a:r>
          </a:p>
          <a:p>
            <a:pPr marL="542925" indent="-542925">
              <a:spcAft>
                <a:spcPts val="1800"/>
              </a:spcAft>
              <a:buSzPct val="130000"/>
              <a:buBlip>
                <a:blip r:embed="rId3"/>
              </a:buBlip>
            </a:pPr>
            <a:r>
              <a:rPr lang="it-IT" sz="2300" dirty="0">
                <a:latin typeface="Helvetica Neue" panose="020B0604020202020204"/>
                <a:ea typeface="Microsoft Sans Serif" panose="020B0604020202020204" pitchFamily="34" charset="0"/>
                <a:cs typeface="Microsoft Sans Serif" panose="020B0604020202020204" pitchFamily="34" charset="0"/>
              </a:rPr>
              <a:t>Il supporto da parte del proprietario/imprenditore è un importante elemento chiave che promuove l'</a:t>
            </a:r>
            <a:r>
              <a:rPr lang="it-IT" sz="2300" dirty="0" err="1">
                <a:latin typeface="Helvetica Neue" panose="020B0604020202020204"/>
                <a:ea typeface="Microsoft Sans Serif" panose="020B0604020202020204" pitchFamily="34" charset="0"/>
                <a:cs typeface="Microsoft Sans Serif" panose="020B0604020202020204" pitchFamily="34" charset="0"/>
              </a:rPr>
              <a:t>intrapreneurship</a:t>
            </a:r>
            <a:r>
              <a:rPr lang="it-IT" sz="2300" dirty="0">
                <a:latin typeface="Helvetica Neue" panose="020B0604020202020204"/>
                <a:ea typeface="Microsoft Sans Serif" panose="020B0604020202020204" pitchFamily="34" charset="0"/>
                <a:cs typeface="Microsoft Sans Serif" panose="020B0604020202020204" pitchFamily="34" charset="0"/>
              </a:rPr>
              <a:t>.</a:t>
            </a:r>
          </a:p>
          <a:p>
            <a:pPr marL="542925" indent="-542925">
              <a:spcAft>
                <a:spcPts val="1800"/>
              </a:spcAft>
              <a:buSzPct val="130000"/>
              <a:buBlip>
                <a:blip r:embed="rId3"/>
              </a:buBlip>
            </a:pPr>
            <a:r>
              <a:rPr lang="it-IT" sz="2300" dirty="0">
                <a:latin typeface="Helvetica Neue" panose="020B0604020202020204"/>
                <a:ea typeface="Microsoft Sans Serif" panose="020B0604020202020204" pitchFamily="34" charset="0"/>
                <a:cs typeface="Microsoft Sans Serif" panose="020B0604020202020204" pitchFamily="34" charset="0"/>
              </a:rPr>
              <a:t>Incoraggiare i dipendenti aiuta a manifestare comportamenti intraprendenti.</a:t>
            </a:r>
          </a:p>
          <a:p>
            <a:pPr marL="542925" indent="-542925">
              <a:spcAft>
                <a:spcPts val="1800"/>
              </a:spcAft>
              <a:buSzPct val="130000"/>
              <a:buBlip>
                <a:blip r:embed="rId3"/>
              </a:buBlip>
            </a:pPr>
            <a:r>
              <a:rPr lang="it-IT" sz="2300" dirty="0">
                <a:latin typeface="Helvetica Neue" panose="020B0604020202020204"/>
                <a:ea typeface="Microsoft Sans Serif" panose="020B0604020202020204" pitchFamily="34" charset="0"/>
                <a:cs typeface="Microsoft Sans Serif" panose="020B0604020202020204" pitchFamily="34" charset="0"/>
              </a:rPr>
              <a:t>La "proprietà psicologica" è vista come un mediatore della relazione tra una persona e la sua organizzazione. Questo crea una sensazione tra i dipendenti che gli obiettivi organizzativi sono propri.</a:t>
            </a:r>
          </a:p>
          <a:p>
            <a:pPr marL="542925" indent="-542925">
              <a:spcAft>
                <a:spcPts val="1800"/>
              </a:spcAft>
              <a:buSzPct val="130000"/>
              <a:buBlip>
                <a:blip r:embed="rId3"/>
              </a:buBlip>
            </a:pPr>
            <a:r>
              <a:rPr lang="it-IT" sz="2300" dirty="0">
                <a:latin typeface="Helvetica Neue" panose="020B0604020202020204"/>
                <a:ea typeface="Microsoft Sans Serif" panose="020B0604020202020204" pitchFamily="34" charset="0"/>
                <a:cs typeface="Microsoft Sans Serif" panose="020B0604020202020204" pitchFamily="34" charset="0"/>
              </a:rPr>
              <a:t>Se le persone hanno la sensazione di essere parte di qualcosa, gli obiettivi vengono valutati come più positivi.</a:t>
            </a:r>
          </a:p>
        </p:txBody>
      </p:sp>
      <p:sp>
        <p:nvSpPr>
          <p:cNvPr id="30" name="CuadroTexto 3">
            <a:extLst>
              <a:ext uri="{FF2B5EF4-FFF2-40B4-BE49-F238E27FC236}">
                <a16:creationId xmlns:a16="http://schemas.microsoft.com/office/drawing/2014/main" id="{181447B6-A7FA-FC1D-8D86-F33E75059586}"/>
              </a:ext>
            </a:extLst>
          </p:cNvPr>
          <p:cNvSpPr txBox="1"/>
          <p:nvPr/>
        </p:nvSpPr>
        <p:spPr>
          <a:xfrm rot="20985544">
            <a:off x="12672000" y="5472000"/>
            <a:ext cx="4356000" cy="3250981"/>
          </a:xfrm>
          <a:prstGeom prst="foldedCorner">
            <a:avLst/>
          </a:prstGeom>
          <a:solidFill>
            <a:schemeClr val="bg1">
              <a:lumMod val="85000"/>
            </a:schemeClr>
          </a:solidFill>
          <a:ln>
            <a:solidFill>
              <a:schemeClr val="bg1"/>
            </a:solidFill>
          </a:ln>
        </p:spPr>
        <p:txBody>
          <a:bodyPr wrap="square" lIns="180000" tIns="180000" rIns="180000" bIns="180000" rtlCol="0">
            <a:noAutofit/>
          </a:bodyPr>
          <a:lstStyle/>
          <a:p>
            <a:pPr marL="0" marR="0" lvl="0" indent="0" algn="ctr" rtl="0">
              <a:spcBef>
                <a:spcPts val="0"/>
              </a:spcBef>
              <a:spcAft>
                <a:spcPts val="0"/>
              </a:spcAft>
              <a:buNone/>
            </a:pPr>
            <a:r>
              <a:rPr lang="it-IT" sz="2400" b="1" dirty="0">
                <a:solidFill>
                  <a:schemeClr val="dk1"/>
                </a:solidFill>
                <a:latin typeface="Helvetica Neue" panose="020B0604020202020204"/>
                <a:ea typeface="Microsoft Sans Serif" panose="020B0604020202020204" pitchFamily="34" charset="0"/>
                <a:cs typeface="Microsoft Sans Serif" panose="020B0604020202020204" pitchFamily="34" charset="0"/>
                <a:sym typeface="Calibri"/>
              </a:rPr>
              <a:t>Ricorda!</a:t>
            </a:r>
          </a:p>
          <a:p>
            <a:pPr algn="ctr"/>
            <a:endParaRPr lang="it-IT" sz="2400" dirty="0">
              <a:latin typeface="Helvetica Neue" panose="020B0604020202020204"/>
            </a:endParaRPr>
          </a:p>
          <a:p>
            <a:pPr algn="ctr"/>
            <a:r>
              <a:rPr lang="it-IT" sz="2400" dirty="0">
                <a:latin typeface="Helvetica Neue" panose="020B0604020202020204"/>
              </a:rPr>
              <a:t>Più il dipendente si </a:t>
            </a:r>
            <a:r>
              <a:rPr lang="it-IT" sz="2400" b="1" dirty="0">
                <a:latin typeface="Helvetica Neue" panose="020B0604020202020204"/>
              </a:rPr>
              <a:t>riferisce all'organizzazione</a:t>
            </a:r>
            <a:r>
              <a:rPr lang="it-IT" sz="2400" dirty="0">
                <a:latin typeface="Helvetica Neue" panose="020B0604020202020204"/>
              </a:rPr>
              <a:t>, più influenza le azioni imprenditoriali e, in ultima analisi, il comportamento imprenditoriale</a:t>
            </a:r>
          </a:p>
        </p:txBody>
      </p:sp>
      <p:pic>
        <p:nvPicPr>
          <p:cNvPr id="31" name="Grafik 30">
            <a:extLst>
              <a:ext uri="{FF2B5EF4-FFF2-40B4-BE49-F238E27FC236}">
                <a16:creationId xmlns:a16="http://schemas.microsoft.com/office/drawing/2014/main" id="{7E7DD527-6BE3-53FF-F522-45C6E00211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08141" y="5340366"/>
            <a:ext cx="1600438" cy="1790700"/>
          </a:xfrm>
          <a:prstGeom prst="rect">
            <a:avLst/>
          </a:prstGeom>
        </p:spPr>
      </p:pic>
      <p:sp>
        <p:nvSpPr>
          <p:cNvPr id="5" name="Textfeld 4">
            <a:extLst>
              <a:ext uri="{FF2B5EF4-FFF2-40B4-BE49-F238E27FC236}">
                <a16:creationId xmlns:a16="http://schemas.microsoft.com/office/drawing/2014/main" id="{2E036E49-4E61-05D9-B657-98875ACDA82A}"/>
              </a:ext>
            </a:extLst>
          </p:cNvPr>
          <p:cNvSpPr txBox="1"/>
          <p:nvPr/>
        </p:nvSpPr>
        <p:spPr>
          <a:xfrm>
            <a:off x="1295400" y="8928000"/>
            <a:ext cx="12954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Source no.: 5</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
        <p:nvSpPr>
          <p:cNvPr id="7" name="CuadroTexto 1">
            <a:extLst>
              <a:ext uri="{FF2B5EF4-FFF2-40B4-BE49-F238E27FC236}">
                <a16:creationId xmlns:a16="http://schemas.microsoft.com/office/drawing/2014/main" id="{BF4B1EE3-40AB-92D9-6DA7-AD7A145E808C}"/>
              </a:ext>
            </a:extLst>
          </p:cNvPr>
          <p:cNvSpPr txBox="1"/>
          <p:nvPr/>
        </p:nvSpPr>
        <p:spPr>
          <a:xfrm>
            <a:off x="1296000" y="1548000"/>
            <a:ext cx="15773400" cy="830997"/>
          </a:xfrm>
          <a:prstGeom prst="rect">
            <a:avLst/>
          </a:prstGeom>
          <a:noFill/>
        </p:spPr>
        <p:txBody>
          <a:bodyPr wrap="square" rtlCol="0">
            <a:noAutofit/>
          </a:bodyPr>
          <a:lstStyle/>
          <a:p>
            <a:r>
              <a:rPr lang="it-IT" sz="4800" b="1" dirty="0">
                <a:solidFill>
                  <a:srgbClr val="4D94B7"/>
                </a:solidFill>
                <a:latin typeface="Helvetica Neue" panose="020B0604020202020204"/>
                <a:ea typeface="Microsoft Sans Serif" panose="020B0604020202020204" pitchFamily="34" charset="0"/>
                <a:cs typeface="Microsoft Sans Serif" panose="020B0604020202020204" pitchFamily="34" charset="0"/>
              </a:rPr>
              <a:t>1. Atteggiamento intraprendente</a:t>
            </a:r>
          </a:p>
        </p:txBody>
      </p:sp>
      <p:sp>
        <p:nvSpPr>
          <p:cNvPr id="9" name="CuadroTexto 2">
            <a:extLst>
              <a:ext uri="{FF2B5EF4-FFF2-40B4-BE49-F238E27FC236}">
                <a16:creationId xmlns:a16="http://schemas.microsoft.com/office/drawing/2014/main" id="{2C882F0C-B55B-C8C0-C48F-35EE59EC2B3B}"/>
              </a:ext>
            </a:extLst>
          </p:cNvPr>
          <p:cNvSpPr txBox="1"/>
          <p:nvPr/>
        </p:nvSpPr>
        <p:spPr>
          <a:xfrm>
            <a:off x="1295400" y="2304000"/>
            <a:ext cx="15840000" cy="523220"/>
          </a:xfrm>
          <a:prstGeom prst="rect">
            <a:avLst/>
          </a:prstGeom>
          <a:noFill/>
        </p:spPr>
        <p:txBody>
          <a:bodyPr wrap="square" rtlCol="0">
            <a:noAutofit/>
          </a:bodyPr>
          <a:lstStyle/>
          <a:p>
            <a:pPr marL="628650" indent="-628650"/>
            <a:r>
              <a:rPr lang="it-IT" sz="2800" b="1" dirty="0">
                <a:solidFill>
                  <a:srgbClr val="AED633"/>
                </a:solidFill>
                <a:latin typeface="Helvetica Neue" panose="020B0604020202020204"/>
                <a:ea typeface="Microsoft Sans Serif" panose="020B0604020202020204" pitchFamily="34" charset="0"/>
                <a:cs typeface="Microsoft Sans Serif" panose="020B0604020202020204" pitchFamily="34" charset="0"/>
              </a:rPr>
              <a:t>1.2 I 4 principi dell'atteggiamento intraprendente</a:t>
            </a:r>
          </a:p>
        </p:txBody>
      </p:sp>
      <p:sp>
        <p:nvSpPr>
          <p:cNvPr id="10" name="Textfeld 9">
            <a:extLst>
              <a:ext uri="{FF2B5EF4-FFF2-40B4-BE49-F238E27FC236}">
                <a16:creationId xmlns:a16="http://schemas.microsoft.com/office/drawing/2014/main" id="{773D2B97-E2C4-4B47-C0D3-2B2AE74EE156}"/>
              </a:ext>
            </a:extLst>
          </p:cNvPr>
          <p:cNvSpPr txBox="1"/>
          <p:nvPr/>
        </p:nvSpPr>
        <p:spPr>
          <a:xfrm>
            <a:off x="14688000" y="8928000"/>
            <a:ext cx="1836000" cy="276999"/>
          </a:xfrm>
          <a:prstGeom prst="rect">
            <a:avLst/>
          </a:prstGeom>
          <a:noFill/>
        </p:spPr>
        <p:txBody>
          <a:bodyPr wrap="square">
            <a:noAutofit/>
          </a:bodyPr>
          <a:lstStyle/>
          <a:p>
            <a:r>
              <a:rPr lang="en-US" sz="1200" b="0" i="0" u="none" strike="noStrike" baseline="0" dirty="0">
                <a:solidFill>
                  <a:srgbClr val="000000"/>
                </a:solidFill>
                <a:latin typeface="Helvetica Neue" panose="020B0604020202020204"/>
                <a:ea typeface="Microsoft Sans Serif" panose="020B0604020202020204" pitchFamily="34" charset="0"/>
                <a:cs typeface="Microsoft Sans Serif" panose="020B0604020202020204" pitchFamily="34" charset="0"/>
              </a:rPr>
              <a:t>Picture Source: Pixabay </a:t>
            </a:r>
            <a:endParaRPr lang="en-US" sz="1200" dirty="0">
              <a:latin typeface="Helvetica Neue" panose="020B0604020202020204"/>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2659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5408</Words>
  <Application>Microsoft Office PowerPoint</Application>
  <PresentationFormat>Benutzerdefiniert</PresentationFormat>
  <Paragraphs>574</Paragraphs>
  <Slides>44</Slides>
  <Notes>3</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44</vt:i4>
      </vt:variant>
    </vt:vector>
  </HeadingPairs>
  <TitlesOfParts>
    <vt:vector size="52" baseType="lpstr">
      <vt:lpstr>Arial</vt:lpstr>
      <vt:lpstr>Bradley Hand ITC</vt:lpstr>
      <vt:lpstr>Calibri</vt:lpstr>
      <vt:lpstr>Helvetica Neue</vt:lpstr>
      <vt:lpstr>Segoe UI Web (West European)</vt:lpstr>
      <vt:lpstr>Wingdings</vt:lpstr>
      <vt:lpstr>Office Theme</vt:lpstr>
      <vt:lpstr>Diseño personalizado</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sin título</dc:title>
  <dc:creator>Monia Coppola</dc:creator>
  <cp:keywords>DAE2pz8_XrU,BAEXurJiHZU</cp:keywords>
  <cp:lastModifiedBy>Jennifer Voepel</cp:lastModifiedBy>
  <cp:revision>98</cp:revision>
  <dcterms:created xsi:type="dcterms:W3CDTF">2022-01-27T16:04:38Z</dcterms:created>
  <dcterms:modified xsi:type="dcterms:W3CDTF">2024-02-05T00:18:29Z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2022-01-27T00:00:00Z</vt:filetime>
  </property>
  <property fmtid="{D5CDD505-2E9C-101B-9397-08002B2CF9AE}" pid="3" name="Creator">
    <vt:lpwstr>Canva</vt:lpwstr>
  </property>
  <property fmtid="{D5CDD505-2E9C-101B-9397-08002B2CF9AE}" pid="4" name="LastSaved">
    <vt:filetime>2022-01-27T00:00:00Z</vt:filetime>
  </property>
</Properties>
</file>