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2" r:id="rId2"/>
  </p:sldMasterIdLst>
  <p:notesMasterIdLst>
    <p:notesMasterId r:id="rId47"/>
  </p:notesMasterIdLst>
  <p:handoutMasterIdLst>
    <p:handoutMasterId r:id="rId4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00" r:id="rId41"/>
    <p:sldId id="295" r:id="rId42"/>
    <p:sldId id="296" r:id="rId43"/>
    <p:sldId id="297" r:id="rId44"/>
    <p:sldId id="298" r:id="rId45"/>
    <p:sldId id="299" r:id="rId46"/>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djXLDEuIoxjlFWc2fcUkr3mqp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80"/>
      </p:cViewPr>
      <p:guideLst>
        <p:guide orient="horz" pos="2880"/>
        <p:guide pos="2160"/>
      </p:guideLst>
    </p:cSldViewPr>
  </p:slideViewPr>
  <p:notesTextViewPr>
    <p:cViewPr>
      <p:scale>
        <a:sx n="1" d="1"/>
        <a:sy n="1" d="1"/>
      </p:scale>
      <p:origin x="0" y="0"/>
    </p:cViewPr>
  </p:notesTextViewPr>
  <p:notesViewPr>
    <p:cSldViewPr snapToGrid="0">
      <p:cViewPr varScale="1">
        <p:scale>
          <a:sx n="75" d="100"/>
          <a:sy n="75" d="100"/>
        </p:scale>
        <p:origin x="45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57"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D2D78FA-0BF0-30BD-2820-627DF577CD5F}"/>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9E412A94-C600-0F94-3B45-079F6031CEF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51516B2D-09A4-4206-8ECC-B0B76F437848}" type="datetimeFigureOut">
              <a:rPr lang="de-DE" smtClean="0"/>
              <a:t>05.02.2024</a:t>
            </a:fld>
            <a:endParaRPr lang="de-DE" dirty="0"/>
          </a:p>
        </p:txBody>
      </p:sp>
      <p:sp>
        <p:nvSpPr>
          <p:cNvPr id="4" name="Fußzeilenplatzhalter 3">
            <a:extLst>
              <a:ext uri="{FF2B5EF4-FFF2-40B4-BE49-F238E27FC236}">
                <a16:creationId xmlns:a16="http://schemas.microsoft.com/office/drawing/2014/main" id="{9A946323-AA04-D533-B7BF-AF6F55F0873D}"/>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3B98CE3-2C3B-E30F-E306-1214606FD17A}"/>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EFFBADAF-B129-4CC7-9E19-726CB8AAB006}" type="slidenum">
              <a:rPr lang="de-DE" smtClean="0"/>
              <a:t>‹Nr.›</a:t>
            </a:fld>
            <a:endParaRPr lang="de-DE"/>
          </a:p>
        </p:txBody>
      </p:sp>
    </p:spTree>
    <p:extLst>
      <p:ext uri="{BB962C8B-B14F-4D97-AF65-F5344CB8AC3E}">
        <p14:creationId xmlns:p14="http://schemas.microsoft.com/office/powerpoint/2010/main" val="130386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15024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08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69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17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5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01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50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475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970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572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76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51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 name="Google Shape;54;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931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237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233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025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01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482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347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992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074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191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41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0105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916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748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247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332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548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3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231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1285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3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193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3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258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3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9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49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4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267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41: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78" name="Google Shape;678;p41: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2480027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4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42: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85" name="Google Shape;685;p42: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3560050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92" name="Google Shape;692;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1885849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4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4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60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94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57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69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9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52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pic>
        <p:nvPicPr>
          <p:cNvPr id="26" name="Google Shape;26;p47"/>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27" name="Google Shape;27;p47"/>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28" name="Google Shape;28;p47"/>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5"/>
          <p:cNvPicPr preferRelativeResize="0"/>
          <p:nvPr/>
        </p:nvPicPr>
        <p:blipFill rotWithShape="1">
          <a:blip r:embed="rId5">
            <a:alphaModFix/>
          </a:blip>
          <a:srcRect/>
          <a:stretch/>
        </p:blipFill>
        <p:spPr>
          <a:xfrm>
            <a:off x="881449" y="9069571"/>
            <a:ext cx="276224" cy="276224"/>
          </a:xfrm>
          <a:prstGeom prst="rect">
            <a:avLst/>
          </a:prstGeom>
          <a:noFill/>
          <a:ln>
            <a:noFill/>
          </a:ln>
        </p:spPr>
      </p:pic>
      <p:sp>
        <p:nvSpPr>
          <p:cNvPr id="11" name="Google Shape;11;p45"/>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45"/>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45"/>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45"/>
          <p:cNvPicPr preferRelativeResize="0"/>
          <p:nvPr/>
        </p:nvPicPr>
        <p:blipFill rotWithShape="1">
          <a:blip r:embed="rId6">
            <a:alphaModFix/>
          </a:blip>
          <a:srcRect/>
          <a:stretch/>
        </p:blipFill>
        <p:spPr>
          <a:xfrm>
            <a:off x="17131569" y="1028701"/>
            <a:ext cx="276224" cy="276224"/>
          </a:xfrm>
          <a:prstGeom prst="rect">
            <a:avLst/>
          </a:prstGeom>
          <a:noFill/>
          <a:ln>
            <a:noFill/>
          </a:ln>
        </p:spPr>
      </p:pic>
      <p:pic>
        <p:nvPicPr>
          <p:cNvPr id="17" name="Google Shape;17;p45"/>
          <p:cNvPicPr preferRelativeResize="0"/>
          <p:nvPr/>
        </p:nvPicPr>
        <p:blipFill rotWithShape="1">
          <a:blip r:embed="rId7">
            <a:alphaModFix/>
          </a:blip>
          <a:srcRect/>
          <a:stretch/>
        </p:blipFill>
        <p:spPr>
          <a:xfrm>
            <a:off x="880560" y="1117481"/>
            <a:ext cx="388731" cy="123825"/>
          </a:xfrm>
          <a:prstGeom prst="rect">
            <a:avLst/>
          </a:prstGeom>
          <a:noFill/>
          <a:ln>
            <a:noFill/>
          </a:ln>
        </p:spPr>
      </p:pic>
      <p:pic>
        <p:nvPicPr>
          <p:cNvPr id="18" name="Google Shape;18;p45"/>
          <p:cNvPicPr preferRelativeResize="0"/>
          <p:nvPr/>
        </p:nvPicPr>
        <p:blipFill rotWithShape="1">
          <a:blip r:embed="rId8">
            <a:alphaModFix/>
          </a:blip>
          <a:srcRect/>
          <a:stretch/>
        </p:blipFill>
        <p:spPr>
          <a:xfrm>
            <a:off x="16936029" y="9135565"/>
            <a:ext cx="388731" cy="123825"/>
          </a:xfrm>
          <a:prstGeom prst="rect">
            <a:avLst/>
          </a:prstGeom>
          <a:noFill/>
          <a:ln>
            <a:noFill/>
          </a:ln>
        </p:spPr>
      </p:pic>
      <p:pic>
        <p:nvPicPr>
          <p:cNvPr id="19" name="Google Shape;19;p45"/>
          <p:cNvPicPr preferRelativeResize="0"/>
          <p:nvPr/>
        </p:nvPicPr>
        <p:blipFill rotWithShape="1">
          <a:blip r:embed="rId9">
            <a:alphaModFix/>
          </a:blip>
          <a:srcRect/>
          <a:stretch/>
        </p:blipFill>
        <p:spPr>
          <a:xfrm>
            <a:off x="1295400" y="324000"/>
            <a:ext cx="1596494" cy="749022"/>
          </a:xfrm>
          <a:prstGeom prst="rect">
            <a:avLst/>
          </a:prstGeom>
          <a:noFill/>
          <a:ln>
            <a:noFill/>
          </a:ln>
        </p:spPr>
      </p:pic>
      <p:sp>
        <p:nvSpPr>
          <p:cNvPr id="23" name="Google Shape;23;p45"/>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‹Nr.›</a:t>
            </a:fld>
            <a:endParaRPr sz="1800">
              <a:solidFill>
                <a:schemeClr val="dk1"/>
              </a:solidFill>
              <a:latin typeface="Calibri"/>
              <a:ea typeface="Calibri"/>
              <a:cs typeface="Calibri"/>
              <a:sym typeface="Calibri"/>
            </a:endParaRPr>
          </a:p>
        </p:txBody>
      </p:sp>
      <p:sp>
        <p:nvSpPr>
          <p:cNvPr id="2" name="CuadroTexto 27">
            <a:extLst>
              <a:ext uri="{FF2B5EF4-FFF2-40B4-BE49-F238E27FC236}">
                <a16:creationId xmlns:a16="http://schemas.microsoft.com/office/drawing/2014/main" id="{20F9009E-DB33-6CFB-50F3-C8502FF5BF77}"/>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BFC668D8-187B-9C9B-50AE-1C937FACEB6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518C119E-A379-ADA5-E636-F2584CFE224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
        <p:nvSpPr>
          <p:cNvPr id="5" name="bg object 18">
            <a:extLst>
              <a:ext uri="{FF2B5EF4-FFF2-40B4-BE49-F238E27FC236}">
                <a16:creationId xmlns:a16="http://schemas.microsoft.com/office/drawing/2014/main" id="{0A02E2DB-9191-5C7C-6AA8-DA9F411B29E2}"/>
              </a:ext>
            </a:extLst>
          </p:cNvPr>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49"/>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49"/>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49"/>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49"/>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 name="Google Shape;35;p49"/>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36" name="Google Shape;36;p49"/>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37" name="Google Shape;37;p49"/>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38" name="Google Shape;38;p49"/>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43" name="Google Shape;43;p49"/>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‹Nr.›</a:t>
            </a:fld>
            <a:endParaRPr sz="1800">
              <a:solidFill>
                <a:schemeClr val="dk1"/>
              </a:solidFill>
              <a:latin typeface="Calibri"/>
              <a:ea typeface="Calibri"/>
              <a:cs typeface="Calibri"/>
              <a:sym typeface="Calibri"/>
            </a:endParaRPr>
          </a:p>
        </p:txBody>
      </p:sp>
      <p:sp>
        <p:nvSpPr>
          <p:cNvPr id="2" name="CuadroTexto 27">
            <a:extLst>
              <a:ext uri="{FF2B5EF4-FFF2-40B4-BE49-F238E27FC236}">
                <a16:creationId xmlns:a16="http://schemas.microsoft.com/office/drawing/2014/main" id="{2577A7C8-DBEA-A1B5-CF0E-203DF59073D3}"/>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D1CB5D2A-2CB6-DBED-EB23-0B8512F20F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EDB0F51D-7FFD-9B5D-C4BE-5F562B245F6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www.mbamanagementmodels.com/mckinseys-7-s-framewor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0" name="Google Shape;50;p1"/>
          <p:cNvSpPr txBox="1"/>
          <p:nvPr/>
        </p:nvSpPr>
        <p:spPr>
          <a:xfrm>
            <a:off x="3420000" y="6696000"/>
            <a:ext cx="11448000" cy="18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3600"/>
              <a:buFont typeface="Helvetica Neue"/>
              <a:buNone/>
            </a:pPr>
            <a:r>
              <a:rPr lang="hr-HR" sz="3600" b="1" dirty="0">
                <a:solidFill>
                  <a:srgbClr val="4D94B7"/>
                </a:solidFill>
                <a:latin typeface="Helvetica Neue" panose="020B0604020202020204" charset="0"/>
                <a:ea typeface="Helvetica Neue"/>
                <a:cs typeface="Helvetica Neue"/>
                <a:sym typeface="Helvetica Neue"/>
              </a:rPr>
              <a:t>Od ideje do realizacije 2: </a:t>
            </a:r>
            <a:endParaRPr lang="hr-HR" dirty="0">
              <a:latin typeface="Helvetica Neue" panose="020B0604020202020204" charset="0"/>
            </a:endParaRPr>
          </a:p>
          <a:p>
            <a:pPr marL="0" marR="0" lvl="0" indent="0" algn="ctr" rtl="0">
              <a:lnSpc>
                <a:spcPct val="100000"/>
              </a:lnSpc>
              <a:spcBef>
                <a:spcPts val="5"/>
              </a:spcBef>
              <a:spcAft>
                <a:spcPts val="0"/>
              </a:spcAft>
              <a:buClr>
                <a:srgbClr val="4D94B7"/>
              </a:buClr>
              <a:buSzPts val="3600"/>
              <a:buFont typeface="Helvetica Neue"/>
              <a:buNone/>
            </a:pPr>
            <a:r>
              <a:rPr lang="hr-HR" sz="3600" b="1" dirty="0">
                <a:solidFill>
                  <a:srgbClr val="4D94B7"/>
                </a:solidFill>
                <a:latin typeface="Helvetica Neue" panose="020B0604020202020204" charset="0"/>
                <a:ea typeface="Helvetica Neue"/>
                <a:cs typeface="Helvetica Neue"/>
                <a:sym typeface="Helvetica Neue"/>
              </a:rPr>
              <a:t>Intrapoduzetnički stav, upravljanje konfliktima i promjenama u MMSP</a:t>
            </a:r>
            <a:endParaRPr lang="de-DE" sz="3600" b="1">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5"/>
              </a:spcBef>
              <a:spcAft>
                <a:spcPts val="0"/>
              </a:spcAft>
              <a:buClr>
                <a:srgbClr val="4D94B7"/>
              </a:buClr>
              <a:buSzPts val="3600"/>
              <a:buFont typeface="Helvetica Neue"/>
              <a:buNone/>
            </a:pPr>
            <a:endParaRPr lang="hr-HR" sz="36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51" name="Google Shape;51;p1"/>
          <p:cNvSpPr txBox="1"/>
          <p:nvPr/>
        </p:nvSpPr>
        <p:spPr>
          <a:xfrm>
            <a:off x="5900400" y="5630400"/>
            <a:ext cx="6483600" cy="47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a:solidFill>
                  <a:srgbClr val="AED633"/>
                </a:solidFill>
                <a:latin typeface="Helvetica Neue" panose="020B0604020202020204" charset="0"/>
                <a:ea typeface="Helvetica Neue"/>
                <a:cs typeface="Helvetica Neue"/>
                <a:sym typeface="Helvetica Neue"/>
              </a:rPr>
              <a:t>genieproject.eu</a:t>
            </a:r>
            <a:endParaRPr sz="2400" b="1">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p:nvPr/>
        </p:nvSpPr>
        <p:spPr>
          <a:xfrm>
            <a:off x="1295400" y="3384000"/>
            <a:ext cx="7391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400" i="1" u="sng" dirty="0">
                <a:solidFill>
                  <a:schemeClr val="dk1"/>
                </a:solidFill>
                <a:latin typeface="Helvetica Neue" panose="020B0604020202020204" charset="0"/>
                <a:ea typeface="Helvetica Neue"/>
                <a:cs typeface="Helvetica Neue"/>
                <a:sym typeface="Helvetica Neue"/>
              </a:rPr>
              <a:t>Zadovoljstvo</a:t>
            </a:r>
            <a:endParaRPr dirty="0">
              <a:latin typeface="Helvetica Neue" panose="020B0604020202020204" charset="0"/>
            </a:endParaRPr>
          </a:p>
        </p:txBody>
      </p:sp>
      <p:pic>
        <p:nvPicPr>
          <p:cNvPr id="170" name="Google Shape;170;p10"/>
          <p:cNvPicPr preferRelativeResize="0"/>
          <p:nvPr/>
        </p:nvPicPr>
        <p:blipFill rotWithShape="1">
          <a:blip r:embed="rId3">
            <a:alphaModFix/>
          </a:blip>
          <a:srcRect/>
          <a:stretch/>
        </p:blipFill>
        <p:spPr>
          <a:xfrm>
            <a:off x="13500000" y="1548000"/>
            <a:ext cx="3600000" cy="1800000"/>
          </a:xfrm>
          <a:prstGeom prst="rect">
            <a:avLst/>
          </a:prstGeom>
          <a:noFill/>
          <a:ln>
            <a:noFill/>
          </a:ln>
        </p:spPr>
      </p:pic>
      <p:sp>
        <p:nvSpPr>
          <p:cNvPr id="171" name="Google Shape;171;p10"/>
          <p:cNvSpPr/>
          <p:nvPr/>
        </p:nvSpPr>
        <p:spPr>
          <a:xfrm rot="-614456">
            <a:off x="12672000" y="5472000"/>
            <a:ext cx="4356000" cy="3250981"/>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Podsjetnik</a:t>
            </a:r>
            <a:r>
              <a:rPr lang="en-US" sz="2400" b="1" dirty="0">
                <a:solidFill>
                  <a:schemeClr val="dk1"/>
                </a:solidFill>
                <a:latin typeface="Helvetica Neue" panose="020B0604020202020204" charset="0"/>
                <a:ea typeface="Helvetica Neue"/>
                <a:cs typeface="Helvetica Neue"/>
                <a:sym typeface="Helvetica Neue"/>
              </a:rPr>
              <a:t>!</a:t>
            </a:r>
            <a:endParaRPr lang="hr-HR" sz="2400" b="1"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Clr>
                <a:schemeClr val="dk1"/>
              </a:buClr>
              <a:buSzPts val="2400"/>
              <a:buFont typeface="Helvetica Neue"/>
              <a:buNone/>
            </a:pPr>
            <a:endParaRPr sz="2400" dirty="0">
              <a:latin typeface="Helvetica Neue" panose="020B0604020202020204" charset="0"/>
            </a:endParaRPr>
          </a:p>
          <a:p>
            <a:pPr lvl="0" algn="ctr"/>
            <a:r>
              <a:rPr lang="hr-HR" sz="2400" dirty="0">
                <a:solidFill>
                  <a:schemeClr val="dk1"/>
                </a:solidFill>
                <a:latin typeface="Helvetica Neue" panose="020B0604020202020204" charset="0"/>
                <a:ea typeface="Helvetica Neue"/>
                <a:cs typeface="Helvetica Neue"/>
                <a:sym typeface="Helvetica Neue"/>
              </a:rPr>
              <a:t>Što je zaposlenik </a:t>
            </a:r>
            <a:r>
              <a:rPr lang="hr-HR" sz="2400" b="1" dirty="0">
                <a:solidFill>
                  <a:schemeClr val="dk1"/>
                </a:solidFill>
                <a:latin typeface="Helvetica Neue" panose="020B0604020202020204" charset="0"/>
                <a:ea typeface="Helvetica Neue"/>
                <a:cs typeface="Helvetica Neue"/>
                <a:sym typeface="Helvetica Neue"/>
              </a:rPr>
              <a:t>zadovoljniji</a:t>
            </a:r>
            <a:r>
              <a:rPr lang="hr-HR" sz="2400" dirty="0">
                <a:solidFill>
                  <a:schemeClr val="dk1"/>
                </a:solidFill>
                <a:latin typeface="Helvetica Neue" panose="020B0604020202020204" charset="0"/>
                <a:ea typeface="Helvetica Neue"/>
                <a:cs typeface="Helvetica Neue"/>
                <a:sym typeface="Helvetica Neue"/>
              </a:rPr>
              <a:t>, to više utječe na poduzetničke aktivnosti i u konačnici na poduzetničko ponašanje</a:t>
            </a:r>
            <a:endParaRPr sz="2400" dirty="0">
              <a:latin typeface="Helvetica Neue" panose="020B0604020202020204" charset="0"/>
            </a:endParaRPr>
          </a:p>
        </p:txBody>
      </p:sp>
      <p:pic>
        <p:nvPicPr>
          <p:cNvPr id="172" name="Google Shape;172;p10"/>
          <p:cNvPicPr preferRelativeResize="0"/>
          <p:nvPr/>
        </p:nvPicPr>
        <p:blipFill rotWithShape="1">
          <a:blip r:embed="rId4">
            <a:alphaModFix/>
          </a:blip>
          <a:srcRect/>
          <a:stretch/>
        </p:blipFill>
        <p:spPr>
          <a:xfrm>
            <a:off x="11508141" y="5340366"/>
            <a:ext cx="1600438" cy="1790700"/>
          </a:xfrm>
          <a:prstGeom prst="rect">
            <a:avLst/>
          </a:prstGeom>
          <a:noFill/>
          <a:ln>
            <a:noFill/>
          </a:ln>
        </p:spPr>
      </p:pic>
      <p:sp>
        <p:nvSpPr>
          <p:cNvPr id="173" name="Google Shape;173;p10"/>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5</a:t>
            </a:r>
            <a:endParaRPr sz="1200" dirty="0">
              <a:solidFill>
                <a:schemeClr val="dk1"/>
              </a:solidFill>
              <a:latin typeface="Helvetica Neue" panose="020B0604020202020204" charset="0"/>
              <a:ea typeface="Helvetica Neue"/>
              <a:cs typeface="Helvetica Neue"/>
              <a:sym typeface="Helvetica Neue"/>
            </a:endParaRPr>
          </a:p>
        </p:txBody>
      </p:sp>
      <p:sp>
        <p:nvSpPr>
          <p:cNvPr id="174" name="Google Shape;174;p10"/>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1. Intrap</a:t>
            </a:r>
            <a:r>
              <a:rPr lang="hr-HR" sz="4800" b="1" dirty="0">
                <a:solidFill>
                  <a:srgbClr val="4D94B7"/>
                </a:solidFill>
                <a:latin typeface="Helvetica Neue" panose="020B0604020202020204" charset="0"/>
                <a:ea typeface="Helvetica Neue"/>
                <a:cs typeface="Helvetica Neue"/>
                <a:sym typeface="Helvetica Neue"/>
              </a:rPr>
              <a:t>oduzetnički stav</a:t>
            </a:r>
            <a:endParaRPr dirty="0">
              <a:latin typeface="Helvetica Neue" panose="020B0604020202020204" charset="0"/>
            </a:endParaRPr>
          </a:p>
        </p:txBody>
      </p:sp>
      <p:sp>
        <p:nvSpPr>
          <p:cNvPr id="175" name="Google Shape;175;p10"/>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lvl="0" indent="-628650"/>
            <a:r>
              <a:rPr lang="en-US" sz="2800" b="1" dirty="0">
                <a:solidFill>
                  <a:srgbClr val="AED633"/>
                </a:solidFill>
                <a:latin typeface="Helvetica Neue" panose="020B0604020202020204" charset="0"/>
                <a:ea typeface="Helvetica Neue"/>
                <a:cs typeface="Helvetica Neue"/>
                <a:sym typeface="Helvetica Neue"/>
              </a:rPr>
              <a:t>1.</a:t>
            </a:r>
            <a:r>
              <a:rPr lang="hr-HR" sz="2800" b="1" dirty="0">
                <a:solidFill>
                  <a:srgbClr val="AED633"/>
                </a:solidFill>
                <a:latin typeface="Helvetica Neue" panose="020B0604020202020204" charset="0"/>
                <a:ea typeface="Helvetica Neue"/>
                <a:cs typeface="Helvetica Neue"/>
                <a:sym typeface="Helvetica Neue"/>
              </a:rPr>
              <a:t>2</a:t>
            </a:r>
            <a:r>
              <a:rPr lang="en-US" sz="2800" b="1" dirty="0">
                <a:solidFill>
                  <a:srgbClr val="AED633"/>
                </a:solidFill>
                <a:latin typeface="Helvetica Neue" panose="020B0604020202020204" charset="0"/>
                <a:ea typeface="Helvetica Neue"/>
                <a:cs typeface="Helvetica Neue"/>
                <a:sym typeface="Helvetica Neue"/>
              </a:rPr>
              <a:t> </a:t>
            </a:r>
            <a:r>
              <a:rPr lang="hr-HR" sz="2800" b="1" dirty="0">
                <a:solidFill>
                  <a:srgbClr val="AED633"/>
                </a:solidFill>
                <a:latin typeface="Helvetica Neue" panose="020B0604020202020204" charset="0"/>
                <a:ea typeface="Helvetica Neue"/>
                <a:cs typeface="Helvetica Neue"/>
                <a:sym typeface="Helvetica Neue"/>
              </a:rPr>
              <a:t>Četiri načela intrapoduzetničkog stava</a:t>
            </a:r>
            <a:endParaRPr lang="hr-HR" dirty="0">
              <a:latin typeface="Helvetica Neue" panose="020B0604020202020204" charset="0"/>
            </a:endParaRPr>
          </a:p>
        </p:txBody>
      </p:sp>
      <p:sp>
        <p:nvSpPr>
          <p:cNvPr id="176" name="Google Shape;176;p10"/>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slike</a:t>
            </a:r>
            <a:r>
              <a:rPr lang="en-US" sz="1200" b="0" i="0" u="none" strike="noStrike" dirty="0">
                <a:solidFill>
                  <a:srgbClr val="000000"/>
                </a:solidFill>
                <a:latin typeface="Helvetica Neue" panose="020B0604020202020204" charset="0"/>
                <a:ea typeface="Helvetica Neue"/>
                <a:cs typeface="Helvetica Neue"/>
                <a:sym typeface="Helvetica Neue"/>
              </a:rPr>
              <a:t>: Pixabay </a:t>
            </a:r>
            <a:endParaRPr sz="1200" dirty="0">
              <a:solidFill>
                <a:schemeClr val="dk1"/>
              </a:solidFill>
              <a:latin typeface="Helvetica Neue" panose="020B0604020202020204" charset="0"/>
              <a:ea typeface="Helvetica Neue"/>
              <a:cs typeface="Helvetica Neue"/>
              <a:sym typeface="Helvetica Neue"/>
            </a:endParaRPr>
          </a:p>
        </p:txBody>
      </p:sp>
      <p:sp>
        <p:nvSpPr>
          <p:cNvPr id="177" name="Google Shape;177;p10"/>
          <p:cNvSpPr txBox="1"/>
          <p:nvPr/>
        </p:nvSpPr>
        <p:spPr>
          <a:xfrm>
            <a:off x="1296000" y="4104000"/>
            <a:ext cx="10512000" cy="430887"/>
          </a:xfrm>
          <a:prstGeom prst="rect">
            <a:avLst/>
          </a:prstGeom>
          <a:noFill/>
          <a:ln>
            <a:noFill/>
          </a:ln>
        </p:spPr>
        <p:txBody>
          <a:bodyPr spcFirstLastPara="1" wrap="square" lIns="91425" tIns="45700" rIns="91425" bIns="45700" anchor="t" anchorCtr="0">
            <a:noAutofit/>
          </a:bodyPr>
          <a:lstStyle/>
          <a:p>
            <a:pPr marL="542925" lvl="0" indent="-542925">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Zadovoljstvo poslom smatra se važnim elementom jer u kontekstu poduzetništva unutar organizacije ima pozitivan učinak na održivost i rast poduzeća.</a:t>
            </a:r>
            <a:endParaRPr lang="hr-HR" sz="2400" dirty="0">
              <a:latin typeface="Helvetica Neue" panose="020B0604020202020204" charset="0"/>
            </a:endParaRPr>
          </a:p>
          <a:p>
            <a:pPr marL="542925" lvl="0" indent="-542925">
              <a:spcBef>
                <a:spcPts val="1800"/>
              </a:spcBef>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Nakupljeno radno iskustvo zaposlenika komponenta su zadovoljstva.</a:t>
            </a:r>
            <a:endParaRPr lang="hr-HR" sz="2400" dirty="0">
              <a:latin typeface="Helvetica Neue" panose="020B0604020202020204" charset="0"/>
            </a:endParaRPr>
          </a:p>
          <a:p>
            <a:pPr marL="542925" lvl="0" indent="-542925">
              <a:spcBef>
                <a:spcPts val="1800"/>
              </a:spcBef>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Osjećaj zadovoljstva može se povećati i na njega pozitivno utjecati dopuštanjem zaposlenicima da samostalno djeluju.</a:t>
            </a:r>
            <a:endParaRPr lang="hr-HR" sz="2400" dirty="0">
              <a:latin typeface="Helvetica Neue" panose="020B0604020202020204" charset="0"/>
            </a:endParaRPr>
          </a:p>
          <a:p>
            <a:pPr marL="542925" lvl="0" indent="-542925">
              <a:spcBef>
                <a:spcPts val="1800"/>
              </a:spcBef>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Jačanjem odnosa s organizacijom i delegiranjem vlasništva, menadžment može promovirati zadovoljstvo u poduzeću kroz nagrade i naknade.</a:t>
            </a:r>
            <a:endParaRPr lang="hr-HR" sz="2400"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ppt_w</p:attrName>
                                        </p:attrNameLst>
                                      </p:cBhvr>
                                      <p:tavLst>
                                        <p:tav tm="0">
                                          <p:val>
                                            <p:strVal val="0"/>
                                          </p:val>
                                        </p:tav>
                                        <p:tav tm="100000">
                                          <p:val>
                                            <p:strVal val="#ppt_w"/>
                                          </p:val>
                                        </p:tav>
                                      </p:tavLst>
                                    </p:anim>
                                    <p:anim calcmode="lin" valueType="num">
                                      <p:cBhvr additive="base">
                                        <p:cTn id="8" dur="500"/>
                                        <p:tgtEl>
                                          <p:spTgt spid="17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p:nvPr/>
        </p:nvSpPr>
        <p:spPr>
          <a:xfrm>
            <a:off x="1295400" y="3384000"/>
            <a:ext cx="7391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400" i="1" u="sng" dirty="0">
                <a:solidFill>
                  <a:schemeClr val="dk1"/>
                </a:solidFill>
                <a:latin typeface="Helvetica Neue" panose="020B0604020202020204" charset="0"/>
                <a:ea typeface="Helvetica Neue"/>
                <a:cs typeface="Helvetica Neue"/>
                <a:sym typeface="Helvetica Neue"/>
              </a:rPr>
              <a:t>Motivacija</a:t>
            </a:r>
            <a:endParaRPr lang="hr-HR" dirty="0">
              <a:latin typeface="Helvetica Neue" panose="020B0604020202020204" charset="0"/>
            </a:endParaRPr>
          </a:p>
        </p:txBody>
      </p:sp>
      <p:pic>
        <p:nvPicPr>
          <p:cNvPr id="183" name="Google Shape;183;p11"/>
          <p:cNvPicPr preferRelativeResize="0"/>
          <p:nvPr/>
        </p:nvPicPr>
        <p:blipFill rotWithShape="1">
          <a:blip r:embed="rId3">
            <a:alphaModFix/>
          </a:blip>
          <a:srcRect/>
          <a:stretch/>
        </p:blipFill>
        <p:spPr>
          <a:xfrm>
            <a:off x="13500000" y="1548000"/>
            <a:ext cx="3517557" cy="1800000"/>
          </a:xfrm>
          <a:prstGeom prst="rect">
            <a:avLst/>
          </a:prstGeom>
          <a:noFill/>
          <a:ln>
            <a:noFill/>
          </a:ln>
        </p:spPr>
      </p:pic>
      <p:sp>
        <p:nvSpPr>
          <p:cNvPr id="184" name="Google Shape;184;p11"/>
          <p:cNvSpPr/>
          <p:nvPr/>
        </p:nvSpPr>
        <p:spPr>
          <a:xfrm rot="-614456">
            <a:off x="12672000" y="5472000"/>
            <a:ext cx="4356000" cy="3250981"/>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Podsjetnik</a:t>
            </a:r>
            <a:r>
              <a:rPr lang="en-US" sz="2400" b="1" dirty="0">
                <a:solidFill>
                  <a:schemeClr val="dk1"/>
                </a:solidFill>
                <a:latin typeface="Helvetica Neue" panose="020B0604020202020204" charset="0"/>
                <a:ea typeface="Helvetica Neue"/>
                <a:cs typeface="Helvetica Neue"/>
                <a:sym typeface="Helvetica Neue"/>
              </a:rPr>
              <a:t>!</a:t>
            </a:r>
            <a:endParaRPr sz="2400" dirty="0">
              <a:latin typeface="Helvetica Neue" panose="020B0604020202020204" charset="0"/>
            </a:endParaRPr>
          </a:p>
          <a:p>
            <a:pPr marL="0" marR="0" lvl="0" indent="0" algn="ctr" rtl="0">
              <a:spcBef>
                <a:spcPts val="0"/>
              </a:spcBef>
              <a:spcAft>
                <a:spcPts val="0"/>
              </a:spcAft>
              <a:buNone/>
            </a:pPr>
            <a:endParaRPr sz="2400" dirty="0">
              <a:solidFill>
                <a:schemeClr val="dk1"/>
              </a:solidFill>
              <a:latin typeface="Helvetica Neue" panose="020B0604020202020204" charset="0"/>
              <a:ea typeface="Helvetica Neue"/>
              <a:cs typeface="Helvetica Neue"/>
              <a:sym typeface="Helvetica Neue"/>
            </a:endParaRPr>
          </a:p>
          <a:p>
            <a:pPr lvl="0" algn="ctr"/>
            <a:r>
              <a:rPr lang="hr-HR" sz="2400" dirty="0">
                <a:solidFill>
                  <a:schemeClr val="dk1"/>
                </a:solidFill>
                <a:latin typeface="Helvetica Neue" panose="020B0604020202020204" charset="0"/>
                <a:ea typeface="Helvetica Neue"/>
                <a:cs typeface="Helvetica Neue"/>
                <a:sym typeface="Helvetica Neue"/>
              </a:rPr>
              <a:t>Što je zaposlenik više </a:t>
            </a:r>
            <a:r>
              <a:rPr lang="hr-HR" sz="2400" b="1" dirty="0">
                <a:solidFill>
                  <a:schemeClr val="dk1"/>
                </a:solidFill>
                <a:latin typeface="Helvetica Neue" panose="020B0604020202020204" charset="0"/>
                <a:ea typeface="Helvetica Neue"/>
                <a:cs typeface="Helvetica Neue"/>
                <a:sym typeface="Helvetica Neue"/>
              </a:rPr>
              <a:t>motiviran</a:t>
            </a:r>
            <a:r>
              <a:rPr lang="hr-HR" sz="2400" dirty="0">
                <a:solidFill>
                  <a:schemeClr val="dk1"/>
                </a:solidFill>
                <a:latin typeface="Helvetica Neue" panose="020B0604020202020204" charset="0"/>
                <a:ea typeface="Helvetica Neue"/>
                <a:cs typeface="Helvetica Neue"/>
                <a:sym typeface="Helvetica Neue"/>
              </a:rPr>
              <a:t>, to više utječe na poduzetničke akcije i u konačnici na poduzetničko ponašanje</a:t>
            </a:r>
            <a:endParaRPr lang="hr-HR" sz="2400" dirty="0">
              <a:latin typeface="Helvetica Neue" panose="020B0604020202020204" charset="0"/>
            </a:endParaRPr>
          </a:p>
        </p:txBody>
      </p:sp>
      <p:pic>
        <p:nvPicPr>
          <p:cNvPr id="185" name="Google Shape;185;p11"/>
          <p:cNvPicPr preferRelativeResize="0"/>
          <p:nvPr/>
        </p:nvPicPr>
        <p:blipFill rotWithShape="1">
          <a:blip r:embed="rId4">
            <a:alphaModFix/>
          </a:blip>
          <a:srcRect/>
          <a:stretch/>
        </p:blipFill>
        <p:spPr>
          <a:xfrm>
            <a:off x="11508141" y="5340366"/>
            <a:ext cx="1600438" cy="1790700"/>
          </a:xfrm>
          <a:prstGeom prst="rect">
            <a:avLst/>
          </a:prstGeom>
          <a:noFill/>
          <a:ln>
            <a:noFill/>
          </a:ln>
        </p:spPr>
      </p:pic>
      <p:sp>
        <p:nvSpPr>
          <p:cNvPr id="186" name="Google Shape;186;p11"/>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6</a:t>
            </a:r>
            <a:endParaRPr sz="1200" dirty="0">
              <a:solidFill>
                <a:schemeClr val="dk1"/>
              </a:solidFill>
              <a:latin typeface="Helvetica Neue" panose="020B0604020202020204" charset="0"/>
              <a:ea typeface="Helvetica Neue"/>
              <a:cs typeface="Helvetica Neue"/>
              <a:sym typeface="Helvetica Neue"/>
            </a:endParaRPr>
          </a:p>
        </p:txBody>
      </p:sp>
      <p:sp>
        <p:nvSpPr>
          <p:cNvPr id="187" name="Google Shape;187;p11"/>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1. Intrap</a:t>
            </a:r>
            <a:r>
              <a:rPr lang="hr-HR" sz="4800" b="1" dirty="0">
                <a:solidFill>
                  <a:srgbClr val="4D94B7"/>
                </a:solidFill>
                <a:latin typeface="Helvetica Neue" panose="020B0604020202020204" charset="0"/>
                <a:ea typeface="Helvetica Neue"/>
                <a:cs typeface="Helvetica Neue"/>
                <a:sym typeface="Helvetica Neue"/>
              </a:rPr>
              <a:t>oduzetnički stav</a:t>
            </a:r>
            <a:endParaRPr dirty="0">
              <a:latin typeface="Helvetica Neue" panose="020B0604020202020204" charset="0"/>
            </a:endParaRPr>
          </a:p>
        </p:txBody>
      </p:sp>
      <p:sp>
        <p:nvSpPr>
          <p:cNvPr id="188" name="Google Shape;188;p11"/>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lvl="0" indent="-628650"/>
            <a:r>
              <a:rPr lang="en-US" sz="2800" b="1" dirty="0">
                <a:solidFill>
                  <a:srgbClr val="AED633"/>
                </a:solidFill>
                <a:latin typeface="Helvetica Neue" panose="020B0604020202020204" charset="0"/>
                <a:ea typeface="Helvetica Neue"/>
                <a:cs typeface="Helvetica Neue"/>
                <a:sym typeface="Helvetica Neue"/>
              </a:rPr>
              <a:t>1.</a:t>
            </a:r>
            <a:r>
              <a:rPr lang="hr-HR" sz="2800" b="1" dirty="0">
                <a:solidFill>
                  <a:srgbClr val="AED633"/>
                </a:solidFill>
                <a:latin typeface="Helvetica Neue" panose="020B0604020202020204" charset="0"/>
                <a:ea typeface="Helvetica Neue"/>
                <a:cs typeface="Helvetica Neue"/>
                <a:sym typeface="Helvetica Neue"/>
              </a:rPr>
              <a:t>2</a:t>
            </a:r>
            <a:r>
              <a:rPr lang="en-US" sz="2800" b="1" dirty="0">
                <a:solidFill>
                  <a:srgbClr val="AED633"/>
                </a:solidFill>
                <a:latin typeface="Helvetica Neue" panose="020B0604020202020204" charset="0"/>
                <a:ea typeface="Helvetica Neue"/>
                <a:cs typeface="Helvetica Neue"/>
                <a:sym typeface="Helvetica Neue"/>
              </a:rPr>
              <a:t> </a:t>
            </a:r>
            <a:r>
              <a:rPr lang="hr-HR" sz="2800" b="1" dirty="0">
                <a:solidFill>
                  <a:srgbClr val="AED633"/>
                </a:solidFill>
                <a:latin typeface="Helvetica Neue" panose="020B0604020202020204" charset="0"/>
                <a:ea typeface="Helvetica Neue"/>
                <a:cs typeface="Helvetica Neue"/>
                <a:sym typeface="Helvetica Neue"/>
              </a:rPr>
              <a:t>Četiri načela intrapoduzetničkog stava</a:t>
            </a:r>
            <a:endParaRPr lang="hr-HR" dirty="0">
              <a:latin typeface="Helvetica Neue" panose="020B0604020202020204" charset="0"/>
            </a:endParaRPr>
          </a:p>
        </p:txBody>
      </p:sp>
      <p:sp>
        <p:nvSpPr>
          <p:cNvPr id="189" name="Google Shape;189;p11"/>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slike</a:t>
            </a:r>
            <a:r>
              <a:rPr lang="en-US" sz="1200" b="0" i="0" u="none" strike="noStrike" dirty="0">
                <a:solidFill>
                  <a:srgbClr val="000000"/>
                </a:solidFill>
                <a:latin typeface="Helvetica Neue" panose="020B0604020202020204" charset="0"/>
                <a:ea typeface="Helvetica Neue"/>
                <a:cs typeface="Helvetica Neue"/>
                <a:sym typeface="Helvetica Neue"/>
              </a:rPr>
              <a:t>: Pixabay </a:t>
            </a:r>
            <a:endParaRPr sz="1200" dirty="0">
              <a:solidFill>
                <a:schemeClr val="dk1"/>
              </a:solidFill>
              <a:latin typeface="Helvetica Neue" panose="020B0604020202020204" charset="0"/>
              <a:ea typeface="Helvetica Neue"/>
              <a:cs typeface="Helvetica Neue"/>
              <a:sym typeface="Helvetica Neue"/>
            </a:endParaRPr>
          </a:p>
        </p:txBody>
      </p:sp>
      <p:sp>
        <p:nvSpPr>
          <p:cNvPr id="190" name="Google Shape;190;p11"/>
          <p:cNvSpPr txBox="1"/>
          <p:nvPr/>
        </p:nvSpPr>
        <p:spPr>
          <a:xfrm>
            <a:off x="1296000" y="4104000"/>
            <a:ext cx="10512000" cy="430887"/>
          </a:xfrm>
          <a:prstGeom prst="rect">
            <a:avLst/>
          </a:prstGeom>
          <a:noFill/>
          <a:ln>
            <a:noFill/>
          </a:ln>
        </p:spPr>
        <p:txBody>
          <a:bodyPr spcFirstLastPara="1" wrap="square" lIns="91425" tIns="45700" rIns="91425" bIns="45700" anchor="t" anchorCtr="0">
            <a:noAutofit/>
          </a:bodyPr>
          <a:lstStyle/>
          <a:p>
            <a:pPr marL="542925" lvl="0" indent="-542925">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Nagrade utječu ne samo na zadovoljstvo, već i na motivaciju zaposlenika za poduzetničko djelovanje unutar organizacije.</a:t>
            </a:r>
            <a:endParaRPr lang="hr-HR" sz="2400" dirty="0">
              <a:latin typeface="Helvetica Neue" panose="020B0604020202020204" charset="0"/>
            </a:endParaRPr>
          </a:p>
          <a:p>
            <a:pPr marL="542925" lvl="0" indent="-542925">
              <a:spcBef>
                <a:spcPts val="1800"/>
              </a:spcBef>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Svijest ima izravan utjecaj na vrijeme i energiju utrošenu na inicijative.</a:t>
            </a:r>
            <a:endParaRPr lang="hr-HR" sz="2400" dirty="0">
              <a:latin typeface="Helvetica Neue" panose="020B0604020202020204" charset="0"/>
            </a:endParaRPr>
          </a:p>
          <a:p>
            <a:pPr marL="542925" lvl="0" indent="-542925">
              <a:spcBef>
                <a:spcPts val="1800"/>
              </a:spcBef>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Sustave nagrađivanja treba ugraditi u poduzeća jer se time može poboljšati kvaliteta rada te povećati napor i motivacija. To dovodi do više inovacija, preuzimanja rizika i konačno poduzetništva unutar organizacije.</a:t>
            </a:r>
            <a:endParaRPr lang="hr-HR" sz="2400" dirty="0">
              <a:latin typeface="Helvetica Neue" panose="020B0604020202020204" charset="0"/>
            </a:endParaRPr>
          </a:p>
          <a:p>
            <a:pPr marL="542925" lvl="0" indent="-542925">
              <a:spcBef>
                <a:spcPts val="1800"/>
              </a:spcBef>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Intrapoduzetnici su također motivirani izazovima koje su svladali. Poduzetni zaposlenici doživljavaju motivaciju iz tržišno orijentiranih zakona ili iz želje za stvaranjem dodane vrijednosti iz prilika.</a:t>
            </a:r>
            <a:endParaRPr lang="hr-HR" sz="2400"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p:tgtEl>
                                          <p:spTgt spid="184"/>
                                        </p:tgtEl>
                                        <p:attrNameLst>
                                          <p:attrName>ppt_w</p:attrName>
                                        </p:attrNameLst>
                                      </p:cBhvr>
                                      <p:tavLst>
                                        <p:tav tm="0">
                                          <p:val>
                                            <p:strVal val="0"/>
                                          </p:val>
                                        </p:tav>
                                        <p:tav tm="100000">
                                          <p:val>
                                            <p:strVal val="#ppt_w"/>
                                          </p:val>
                                        </p:tav>
                                      </p:tavLst>
                                    </p:anim>
                                    <p:anim calcmode="lin" valueType="num">
                                      <p:cBhvr additive="base">
                                        <p:cTn id="8" dur="500"/>
                                        <p:tgtEl>
                                          <p:spTgt spid="1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p:nvPr/>
        </p:nvSpPr>
        <p:spPr>
          <a:xfrm>
            <a:off x="1295400" y="3384000"/>
            <a:ext cx="7391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400" i="1" u="sng" dirty="0">
                <a:solidFill>
                  <a:schemeClr val="dk1"/>
                </a:solidFill>
                <a:latin typeface="Helvetica Neue" panose="020B0604020202020204" charset="0"/>
                <a:ea typeface="Helvetica Neue"/>
                <a:cs typeface="Helvetica Neue"/>
                <a:sym typeface="Helvetica Neue"/>
              </a:rPr>
              <a:t>Namjera</a:t>
            </a:r>
            <a:endParaRPr lang="hr-HR" dirty="0">
              <a:latin typeface="Helvetica Neue" panose="020B0604020202020204" charset="0"/>
            </a:endParaRPr>
          </a:p>
        </p:txBody>
      </p:sp>
      <p:pic>
        <p:nvPicPr>
          <p:cNvPr id="196" name="Google Shape;196;p12"/>
          <p:cNvPicPr preferRelativeResize="0"/>
          <p:nvPr/>
        </p:nvPicPr>
        <p:blipFill rotWithShape="1">
          <a:blip r:embed="rId3">
            <a:alphaModFix/>
          </a:blip>
          <a:srcRect/>
          <a:stretch/>
        </p:blipFill>
        <p:spPr>
          <a:xfrm>
            <a:off x="15156000" y="1548000"/>
            <a:ext cx="1923205" cy="1800000"/>
          </a:xfrm>
          <a:prstGeom prst="rect">
            <a:avLst/>
          </a:prstGeom>
          <a:noFill/>
          <a:ln>
            <a:noFill/>
          </a:ln>
        </p:spPr>
      </p:pic>
      <p:sp>
        <p:nvSpPr>
          <p:cNvPr id="197" name="Google Shape;197;p12"/>
          <p:cNvSpPr/>
          <p:nvPr/>
        </p:nvSpPr>
        <p:spPr>
          <a:xfrm rot="-614456">
            <a:off x="12672000" y="5472000"/>
            <a:ext cx="4356000" cy="3250981"/>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Podsjetnik</a:t>
            </a:r>
            <a:r>
              <a:rPr lang="en-US" sz="2400" b="1" dirty="0">
                <a:solidFill>
                  <a:schemeClr val="dk1"/>
                </a:solidFill>
                <a:latin typeface="Helvetica Neue" panose="020B0604020202020204" charset="0"/>
                <a:ea typeface="Helvetica Neue"/>
                <a:cs typeface="Helvetica Neue"/>
                <a:sym typeface="Helvetica Neue"/>
              </a:rPr>
              <a:t>!</a:t>
            </a:r>
            <a:endParaRPr sz="2400" dirty="0">
              <a:latin typeface="Helvetica Neue" panose="020B0604020202020204" charset="0"/>
            </a:endParaRPr>
          </a:p>
          <a:p>
            <a:pPr marL="0" marR="0" lvl="0" indent="0" algn="ctr" rtl="0">
              <a:spcBef>
                <a:spcPts val="0"/>
              </a:spcBef>
              <a:spcAft>
                <a:spcPts val="0"/>
              </a:spcAft>
              <a:buNone/>
            </a:pPr>
            <a:endParaRPr sz="2400" dirty="0">
              <a:solidFill>
                <a:schemeClr val="dk1"/>
              </a:solidFill>
              <a:latin typeface="Helvetica Neue" panose="020B0604020202020204" charset="0"/>
              <a:ea typeface="Helvetica Neue"/>
              <a:cs typeface="Helvetica Neue"/>
              <a:sym typeface="Helvetica Neue"/>
            </a:endParaRPr>
          </a:p>
          <a:p>
            <a:pPr lvl="0" algn="ctr"/>
            <a:r>
              <a:rPr lang="hr-HR" sz="2400" b="1" dirty="0">
                <a:solidFill>
                  <a:schemeClr val="dk1"/>
                </a:solidFill>
                <a:latin typeface="Helvetica Neue" panose="020B0604020202020204" charset="0"/>
                <a:ea typeface="Helvetica Neue"/>
                <a:cs typeface="Helvetica Neue"/>
                <a:sym typeface="Helvetica Neue"/>
              </a:rPr>
              <a:t>Namjera</a:t>
            </a:r>
            <a:r>
              <a:rPr lang="hr-HR" sz="2400" dirty="0">
                <a:solidFill>
                  <a:schemeClr val="dk1"/>
                </a:solidFill>
                <a:latin typeface="Helvetica Neue" panose="020B0604020202020204" charset="0"/>
                <a:ea typeface="Helvetica Neue"/>
                <a:cs typeface="Helvetica Neue"/>
                <a:sym typeface="Helvetica Neue"/>
              </a:rPr>
              <a:t> zaposlenika snažan je pokazatelj ponašanja. Postavljanjem ciljeva intrapoduzetnici mogu usmjeravati komunikaciju i angažman</a:t>
            </a:r>
            <a:endParaRPr lang="hr-HR" sz="2400" dirty="0">
              <a:latin typeface="Helvetica Neue" panose="020B0604020202020204" charset="0"/>
            </a:endParaRPr>
          </a:p>
        </p:txBody>
      </p:sp>
      <p:pic>
        <p:nvPicPr>
          <p:cNvPr id="198" name="Google Shape;198;p12"/>
          <p:cNvPicPr preferRelativeResize="0"/>
          <p:nvPr/>
        </p:nvPicPr>
        <p:blipFill rotWithShape="1">
          <a:blip r:embed="rId4">
            <a:alphaModFix/>
          </a:blip>
          <a:srcRect/>
          <a:stretch/>
        </p:blipFill>
        <p:spPr>
          <a:xfrm>
            <a:off x="11617486" y="4989982"/>
            <a:ext cx="1600438" cy="1790700"/>
          </a:xfrm>
          <a:prstGeom prst="rect">
            <a:avLst/>
          </a:prstGeom>
          <a:noFill/>
          <a:ln>
            <a:noFill/>
          </a:ln>
        </p:spPr>
      </p:pic>
      <p:sp>
        <p:nvSpPr>
          <p:cNvPr id="199" name="Google Shape;199;p12"/>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6</a:t>
            </a:r>
            <a:endParaRPr sz="1200" dirty="0">
              <a:solidFill>
                <a:schemeClr val="dk1"/>
              </a:solidFill>
              <a:latin typeface="Helvetica Neue" panose="020B0604020202020204" charset="0"/>
              <a:ea typeface="Helvetica Neue"/>
              <a:cs typeface="Helvetica Neue"/>
              <a:sym typeface="Helvetica Neue"/>
            </a:endParaRPr>
          </a:p>
        </p:txBody>
      </p:sp>
      <p:sp>
        <p:nvSpPr>
          <p:cNvPr id="200" name="Google Shape;200;p12"/>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1. Intrap</a:t>
            </a:r>
            <a:r>
              <a:rPr lang="hr-HR" sz="4800" b="1" dirty="0">
                <a:solidFill>
                  <a:srgbClr val="4D94B7"/>
                </a:solidFill>
                <a:latin typeface="Helvetica Neue" panose="020B0604020202020204" charset="0"/>
                <a:ea typeface="Helvetica Neue"/>
                <a:cs typeface="Helvetica Neue"/>
                <a:sym typeface="Helvetica Neue"/>
              </a:rPr>
              <a:t>oduzetnički stav</a:t>
            </a:r>
            <a:endParaRPr dirty="0">
              <a:latin typeface="Helvetica Neue" panose="020B0604020202020204" charset="0"/>
            </a:endParaRPr>
          </a:p>
        </p:txBody>
      </p:sp>
      <p:sp>
        <p:nvSpPr>
          <p:cNvPr id="201" name="Google Shape;201;p12"/>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marR="0" lvl="0" indent="-62865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1.2 </a:t>
            </a:r>
            <a:r>
              <a:rPr lang="hr-HR" sz="2800" b="1" dirty="0">
                <a:solidFill>
                  <a:srgbClr val="AED633"/>
                </a:solidFill>
                <a:latin typeface="Helvetica Neue" panose="020B0604020202020204" charset="0"/>
                <a:ea typeface="Helvetica Neue"/>
                <a:cs typeface="Helvetica Neue"/>
                <a:sym typeface="Helvetica Neue"/>
              </a:rPr>
              <a:t>Četiri načela intrapoduzetničkog stava</a:t>
            </a:r>
            <a:endParaRPr dirty="0">
              <a:latin typeface="Helvetica Neue" panose="020B0604020202020204" charset="0"/>
            </a:endParaRPr>
          </a:p>
        </p:txBody>
      </p:sp>
      <p:sp>
        <p:nvSpPr>
          <p:cNvPr id="202" name="Google Shape;202;p12"/>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slike:</a:t>
            </a:r>
            <a:r>
              <a:rPr lang="en-US" sz="1200" b="0" i="0" u="none" strike="noStrike" dirty="0">
                <a:solidFill>
                  <a:srgbClr val="000000"/>
                </a:solidFill>
                <a:latin typeface="Helvetica Neue" panose="020B0604020202020204" charset="0"/>
                <a:ea typeface="Helvetica Neue"/>
                <a:cs typeface="Helvetica Neue"/>
                <a:sym typeface="Helvetica Neue"/>
              </a:rPr>
              <a:t> Pixabay </a:t>
            </a:r>
            <a:endParaRPr sz="1200" dirty="0">
              <a:solidFill>
                <a:schemeClr val="dk1"/>
              </a:solidFill>
              <a:latin typeface="Helvetica Neue" panose="020B0604020202020204" charset="0"/>
              <a:ea typeface="Helvetica Neue"/>
              <a:cs typeface="Helvetica Neue"/>
              <a:sym typeface="Helvetica Neue"/>
            </a:endParaRPr>
          </a:p>
        </p:txBody>
      </p:sp>
      <p:sp>
        <p:nvSpPr>
          <p:cNvPr id="203" name="Google Shape;203;p12"/>
          <p:cNvSpPr txBox="1"/>
          <p:nvPr/>
        </p:nvSpPr>
        <p:spPr>
          <a:xfrm>
            <a:off x="1295400" y="4104000"/>
            <a:ext cx="10512000" cy="4990447"/>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Intrapoduzetničke namjere odnose se na cilj razvoja nove grane poslovanja, izdvojenih poduzeća ili diversifikacija vlastite organizacije.</a:t>
            </a:r>
            <a:endParaRPr lang="hr-HR" sz="2400" dirty="0">
              <a:latin typeface="Helvetica Neue" panose="020B0604020202020204" charset="0"/>
            </a:endParaRPr>
          </a:p>
          <a:p>
            <a:pPr marL="542925" lvl="0" indent="-542925">
              <a:spcBef>
                <a:spcPts val="1800"/>
              </a:spcBef>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Namjera prema kojoj pojedinci djeluju snažan je pokazatelj ponašanja koja se javljaju.</a:t>
            </a:r>
            <a:endParaRPr lang="hr-HR" sz="2400" dirty="0">
              <a:latin typeface="Helvetica Neue" panose="020B0604020202020204" charset="0"/>
            </a:endParaRPr>
          </a:p>
          <a:p>
            <a:pPr marL="542925" lvl="0" indent="-542925">
              <a:spcBef>
                <a:spcPts val="1800"/>
              </a:spcBef>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Razina do koje intrapoduzetnici izravno profitiraju od razvoja inovativnih ideja ne igra značajnu ulogu. Oni žive svoju strast, ali koriste resurse koje im tvrtka stavlja na raspolaganje.</a:t>
            </a:r>
            <a:endParaRPr lang="hr-HR" sz="2400" dirty="0">
              <a:latin typeface="Helvetica Neue" panose="020B0604020202020204" charset="0"/>
            </a:endParaRPr>
          </a:p>
          <a:p>
            <a:pPr marL="542925" lvl="0" indent="-542925">
              <a:spcBef>
                <a:spcPts val="1800"/>
              </a:spcBef>
              <a:buClr>
                <a:schemeClr val="dk1"/>
              </a:buClr>
              <a:buSzPct val="130000"/>
              <a:buBlip>
                <a:blip r:embed="rId5"/>
              </a:buBlip>
            </a:pPr>
            <a:r>
              <a:rPr lang="hr-HR" sz="2400" dirty="0">
                <a:solidFill>
                  <a:schemeClr val="dk1"/>
                </a:solidFill>
                <a:latin typeface="Helvetica Neue" panose="020B0604020202020204" charset="0"/>
                <a:ea typeface="Helvetica Neue"/>
                <a:cs typeface="Helvetica Neue"/>
                <a:sym typeface="Helvetica Neue"/>
              </a:rPr>
              <a:t>Namjere intrapoduzetnika su svjesni procesi. Postavljanjem ciljeva intrapoduzetnici mogu, između ostalog, usmjeravati komunikaciju i angažman tvrtki.</a:t>
            </a:r>
            <a:endParaRPr lang="hr-HR" sz="2400"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p:tgtEl>
                                          <p:spTgt spid="197"/>
                                        </p:tgtEl>
                                        <p:attrNameLst>
                                          <p:attrName>ppt_w</p:attrName>
                                        </p:attrNameLst>
                                      </p:cBhvr>
                                      <p:tavLst>
                                        <p:tav tm="0">
                                          <p:val>
                                            <p:strVal val="0"/>
                                          </p:val>
                                        </p:tav>
                                        <p:tav tm="100000">
                                          <p:val>
                                            <p:strVal val="#ppt_w"/>
                                          </p:val>
                                        </p:tav>
                                      </p:tavLst>
                                    </p:anim>
                                    <p:anim calcmode="lin" valueType="num">
                                      <p:cBhvr additive="base">
                                        <p:cTn id="8" dur="500"/>
                                        <p:tgtEl>
                                          <p:spTgt spid="1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3"/>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209" name="Google Shape;209;p13"/>
          <p:cNvSpPr txBox="1"/>
          <p:nvPr/>
        </p:nvSpPr>
        <p:spPr>
          <a:xfrm>
            <a:off x="4572000" y="3888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hr-HR" sz="4800" b="1" dirty="0">
                <a:solidFill>
                  <a:srgbClr val="4D94B7"/>
                </a:solidFill>
                <a:latin typeface="Helvetica Neue" panose="020B0604020202020204" charset="0"/>
                <a:ea typeface="Helvetica Neue"/>
                <a:cs typeface="Helvetica Neue"/>
                <a:sym typeface="Helvetica Neue"/>
              </a:rPr>
              <a:t>Upravljanje promjenama</a:t>
            </a:r>
            <a:endParaRPr sz="48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210" name="Google Shape;210;p13"/>
          <p:cNvSpPr txBox="1"/>
          <p:nvPr/>
        </p:nvSpPr>
        <p:spPr>
          <a:xfrm>
            <a:off x="1296000" y="2592000"/>
            <a:ext cx="1573200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dirty="0">
                <a:solidFill>
                  <a:srgbClr val="AED633"/>
                </a:solidFill>
                <a:latin typeface="Helvetica Neue" panose="020B0604020202020204" charset="0"/>
                <a:ea typeface="Helvetica Neue"/>
                <a:cs typeface="Helvetica Neue"/>
                <a:sym typeface="Helvetica Neue"/>
              </a:rPr>
              <a:t>Cjelina</a:t>
            </a:r>
            <a:r>
              <a:rPr lang="en-US" sz="6000" b="1" dirty="0">
                <a:solidFill>
                  <a:srgbClr val="AED633"/>
                </a:solidFill>
                <a:latin typeface="Helvetica Neue" panose="020B0604020202020204" charset="0"/>
                <a:ea typeface="Helvetica Neue"/>
                <a:cs typeface="Helvetica Neue"/>
                <a:sym typeface="Helvetica Neue"/>
              </a:rPr>
              <a:t> 2</a:t>
            </a:r>
            <a:endParaRPr sz="6000" b="1" i="0" u="none" strike="noStrike" cap="none" dirty="0">
              <a:solidFill>
                <a:srgbClr val="AED633"/>
              </a:solidFill>
              <a:latin typeface="Helvetica Neue" panose="020B0604020202020204" charset="0"/>
              <a:ea typeface="Helvetica Neue"/>
              <a:cs typeface="Helvetica Neue"/>
              <a:sym typeface="Helvetica Neue"/>
            </a:endParaRPr>
          </a:p>
        </p:txBody>
      </p:sp>
      <p:sp>
        <p:nvSpPr>
          <p:cNvPr id="211" name="Google Shape;211;p13"/>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hr-HR" sz="2800" b="1" i="0" u="none" strike="noStrike" cap="none" dirty="0">
                <a:solidFill>
                  <a:srgbClr val="AED633"/>
                </a:solidFill>
                <a:latin typeface="Helvetica Neue" panose="020B0604020202020204" charset="0"/>
                <a:ea typeface="Helvetica Neue"/>
                <a:cs typeface="Helvetica Neue"/>
                <a:sym typeface="Helvetica Neue"/>
              </a:rPr>
              <a:t>2.1 Definicija</a:t>
            </a:r>
            <a:endParaRPr lang="hr-HR" dirty="0">
              <a:latin typeface="Helvetica Neue" panose="020B0604020202020204" charset="0"/>
            </a:endParaRPr>
          </a:p>
          <a:p>
            <a:pPr marL="628650" marR="0" lvl="0" indent="-628650" algn="l" rtl="0">
              <a:lnSpc>
                <a:spcPct val="150000"/>
              </a:lnSpc>
              <a:spcBef>
                <a:spcPts val="0"/>
              </a:spcBef>
              <a:spcAft>
                <a:spcPts val="0"/>
              </a:spcAft>
              <a:buClr>
                <a:srgbClr val="000000"/>
              </a:buClr>
              <a:buSzPts val="2800"/>
              <a:buFont typeface="Arial"/>
              <a:buNone/>
            </a:pPr>
            <a:r>
              <a:rPr lang="hr-HR" sz="2800" b="1" i="0" u="none" strike="noStrike" cap="none" dirty="0">
                <a:solidFill>
                  <a:srgbClr val="AED633"/>
                </a:solidFill>
                <a:latin typeface="Helvetica Neue" panose="020B0604020202020204" charset="0"/>
                <a:ea typeface="Helvetica Neue"/>
                <a:cs typeface="Helvetica Neue"/>
                <a:sym typeface="Helvetica Neue"/>
              </a:rPr>
              <a:t>2.2 Modeli upravljanja promjenama</a:t>
            </a:r>
            <a:endParaRPr lang="hr-HR" dirty="0">
              <a:latin typeface="Helvetica Neue" panose="020B0604020202020204" charset="0"/>
            </a:endParaRPr>
          </a:p>
          <a:p>
            <a:pPr marL="628650" marR="0" lvl="0" indent="-628650" algn="l" rtl="0">
              <a:lnSpc>
                <a:spcPct val="150000"/>
              </a:lnSpc>
              <a:spcBef>
                <a:spcPts val="0"/>
              </a:spcBef>
              <a:spcAft>
                <a:spcPts val="0"/>
              </a:spcAft>
              <a:buClr>
                <a:srgbClr val="000000"/>
              </a:buClr>
              <a:buSzPts val="2800"/>
              <a:buFont typeface="Arial"/>
              <a:buNone/>
            </a:pPr>
            <a:r>
              <a:rPr lang="hr-HR" sz="2800" b="1" i="0" u="none" strike="noStrike" cap="none" dirty="0">
                <a:solidFill>
                  <a:srgbClr val="AED633"/>
                </a:solidFill>
                <a:latin typeface="Helvetica Neue" panose="020B0604020202020204" charset="0"/>
                <a:ea typeface="Helvetica Neue"/>
                <a:cs typeface="Helvetica Neue"/>
                <a:sym typeface="Helvetica Neue"/>
              </a:rPr>
              <a:t>2.3 Provođenje promjena u vašem poduzeću</a:t>
            </a:r>
            <a:endParaRPr lang="hr-HR" sz="2800" b="1" dirty="0">
              <a:solidFill>
                <a:srgbClr val="AED633"/>
              </a:solidFill>
              <a:latin typeface="Helvetica Neue" panose="020B0604020202020204" charset="0"/>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dirty="0">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217" name="Google Shape;217;p14"/>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2.1 Definicija</a:t>
            </a:r>
            <a:endParaRPr lang="hr-HR" dirty="0">
              <a:latin typeface="Helvetica Neue" panose="020B0604020202020204" charset="0"/>
            </a:endParaRPr>
          </a:p>
          <a:p>
            <a:pPr marL="0" marR="0" lvl="0" indent="0" algn="l" rtl="0">
              <a:spcBef>
                <a:spcPts val="0"/>
              </a:spcBef>
              <a:spcAft>
                <a:spcPts val="0"/>
              </a:spcAft>
              <a:buNone/>
            </a:pPr>
            <a:endParaRPr sz="2800" b="1" dirty="0">
              <a:solidFill>
                <a:srgbClr val="AED633"/>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endParaRPr sz="2800" b="1" dirty="0">
              <a:solidFill>
                <a:srgbClr val="AED633"/>
              </a:solidFill>
              <a:latin typeface="Helvetica Neue" panose="020B0604020202020204" charset="0"/>
              <a:ea typeface="Helvetica Neue"/>
              <a:cs typeface="Helvetica Neue"/>
              <a:sym typeface="Helvetica Neue"/>
            </a:endParaRPr>
          </a:p>
        </p:txBody>
      </p:sp>
      <p:sp>
        <p:nvSpPr>
          <p:cNvPr id="218" name="Google Shape;218;p14"/>
          <p:cNvSpPr txBox="1"/>
          <p:nvPr/>
        </p:nvSpPr>
        <p:spPr>
          <a:xfrm>
            <a:off x="1295400" y="3384000"/>
            <a:ext cx="7391400" cy="1607100"/>
          </a:xfrm>
          <a:prstGeom prst="rect">
            <a:avLst/>
          </a:prstGeom>
          <a:noFill/>
          <a:ln>
            <a:noFill/>
          </a:ln>
        </p:spPr>
        <p:txBody>
          <a:bodyPr spcFirstLastPara="1" wrap="square" lIns="91425" tIns="45700" rIns="91425" bIns="45700" anchor="t" anchorCtr="0">
            <a:noAutofit/>
          </a:bodyPr>
          <a:lstStyle/>
          <a:p>
            <a:pPr lvl="0"/>
            <a:r>
              <a:rPr lang="hr-HR" sz="2400" dirty="0">
                <a:solidFill>
                  <a:schemeClr val="dk1"/>
                </a:solidFill>
                <a:latin typeface="Helvetica Neue" panose="020B0604020202020204" charset="0"/>
                <a:ea typeface="Helvetica Neue"/>
                <a:cs typeface="Helvetica Neue"/>
                <a:sym typeface="Helvetica Neue"/>
              </a:rPr>
              <a:t>Provođenje promjena nije jednostavno, osobito u malim poduzećima. Ima mnogo pokretnih dijelova kao i zaposlenici koji su nervozni zbog velikih promjena ili pomaka.</a:t>
            </a:r>
            <a:endParaRPr lang="hr-HR" dirty="0">
              <a:latin typeface="Helvetica Neue" panose="020B0604020202020204" charset="0"/>
            </a:endParaRPr>
          </a:p>
        </p:txBody>
      </p:sp>
      <p:pic>
        <p:nvPicPr>
          <p:cNvPr id="219" name="Google Shape;219;p14"/>
          <p:cNvPicPr preferRelativeResize="0"/>
          <p:nvPr/>
        </p:nvPicPr>
        <p:blipFill rotWithShape="1">
          <a:blip r:embed="rId3">
            <a:alphaModFix/>
          </a:blip>
          <a:srcRect/>
          <a:stretch/>
        </p:blipFill>
        <p:spPr>
          <a:xfrm>
            <a:off x="2614612" y="5652612"/>
            <a:ext cx="3785916" cy="252000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220" name="Google Shape;220;p14"/>
          <p:cNvSpPr txBox="1"/>
          <p:nvPr/>
        </p:nvSpPr>
        <p:spPr>
          <a:xfrm>
            <a:off x="9601200" y="6224348"/>
            <a:ext cx="7162800" cy="1948264"/>
          </a:xfrm>
          <a:prstGeom prst="rect">
            <a:avLst/>
          </a:prstGeom>
          <a:noFill/>
          <a:ln>
            <a:noFill/>
          </a:ln>
        </p:spPr>
        <p:txBody>
          <a:bodyPr spcFirstLastPara="1" wrap="square" lIns="91425" tIns="45700" rIns="91425" bIns="45700" anchor="t" anchorCtr="0">
            <a:noAutofit/>
          </a:bodyPr>
          <a:lstStyle/>
          <a:p>
            <a:pPr lvl="0"/>
            <a:r>
              <a:rPr lang="hr-HR" sz="2400" dirty="0">
                <a:solidFill>
                  <a:schemeClr val="dk1"/>
                </a:solidFill>
                <a:latin typeface="Helvetica Neue" panose="020B0604020202020204" charset="0"/>
                <a:ea typeface="Helvetica Neue"/>
                <a:cs typeface="Helvetica Neue"/>
                <a:sym typeface="Helvetica Neue"/>
              </a:rPr>
              <a:t>Upravljanje promjenama jedna je od onih tema o kojima ljudi ne govore previše, ali je iznimno važna, bilo da se radi o prelasku na novo tržište ili reviziji organizacijske strukture kako bi se osiguralo dugoročno zdravlje tvrtke.</a:t>
            </a:r>
            <a:endParaRPr lang="hr-HR" dirty="0">
              <a:latin typeface="Helvetica Neue" panose="020B0604020202020204" charset="0"/>
            </a:endParaRPr>
          </a:p>
        </p:txBody>
      </p:sp>
      <p:pic>
        <p:nvPicPr>
          <p:cNvPr id="221" name="Google Shape;221;p14"/>
          <p:cNvPicPr preferRelativeResize="0"/>
          <p:nvPr/>
        </p:nvPicPr>
        <p:blipFill rotWithShape="1">
          <a:blip r:embed="rId4">
            <a:alphaModFix/>
          </a:blip>
          <a:srcRect/>
          <a:stretch/>
        </p:blipFill>
        <p:spPr>
          <a:xfrm>
            <a:off x="10008741" y="2112264"/>
            <a:ext cx="5766865" cy="25200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
        <p:nvSpPr>
          <p:cNvPr id="222" name="Google Shape;222;p14"/>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slike</a:t>
            </a:r>
            <a:r>
              <a:rPr lang="en-US" sz="1200" b="0" i="0" u="none" strike="noStrike" dirty="0">
                <a:solidFill>
                  <a:srgbClr val="000000"/>
                </a:solidFill>
                <a:latin typeface="Helvetica Neue" panose="020B0604020202020204" charset="0"/>
                <a:ea typeface="Helvetica Neue"/>
                <a:cs typeface="Helvetica Neue"/>
                <a:sym typeface="Helvetica Neue"/>
              </a:rPr>
              <a:t>: Pixabay </a:t>
            </a:r>
            <a:endParaRPr sz="1200" dirty="0">
              <a:solidFill>
                <a:schemeClr val="dk1"/>
              </a:solidFill>
              <a:latin typeface="Helvetica Neue" panose="020B0604020202020204" charset="0"/>
              <a:ea typeface="Helvetica Neue"/>
              <a:cs typeface="Helvetica Neue"/>
              <a:sym typeface="Helvetica Neue"/>
            </a:endParaRPr>
          </a:p>
        </p:txBody>
      </p:sp>
      <p:sp>
        <p:nvSpPr>
          <p:cNvPr id="223" name="Google Shape;223;p14"/>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10</a:t>
            </a:r>
            <a:endParaRPr sz="12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5"/>
          <p:cNvPicPr preferRelativeResize="0"/>
          <p:nvPr/>
        </p:nvPicPr>
        <p:blipFill rotWithShape="1">
          <a:blip r:embed="rId3">
            <a:alphaModFix/>
          </a:blip>
          <a:srcRect/>
          <a:stretch/>
        </p:blipFill>
        <p:spPr>
          <a:xfrm>
            <a:off x="10513987" y="1361301"/>
            <a:ext cx="5905500" cy="7620000"/>
          </a:xfrm>
          <a:prstGeom prst="rect">
            <a:avLst/>
          </a:prstGeom>
          <a:noFill/>
          <a:ln>
            <a:noFill/>
          </a:ln>
        </p:spPr>
      </p:pic>
      <p:sp>
        <p:nvSpPr>
          <p:cNvPr id="229" name="Google Shape;229;p15"/>
          <p:cNvSpPr txBox="1"/>
          <p:nvPr/>
        </p:nvSpPr>
        <p:spPr>
          <a:xfrm>
            <a:off x="9324000" y="8928000"/>
            <a:ext cx="7956000" cy="28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dirty="0">
                <a:solidFill>
                  <a:schemeClr val="dk1"/>
                </a:solidFill>
                <a:latin typeface="Helvetica Neue" panose="020B0604020202020204" charset="0"/>
                <a:ea typeface="Helvetica Neue"/>
                <a:cs typeface="Helvetica Neue"/>
                <a:sym typeface="Helvetica Neue"/>
              </a:rPr>
              <a:t>Izvor slike</a:t>
            </a:r>
            <a:r>
              <a:rPr lang="en-US" sz="1200" dirty="0">
                <a:solidFill>
                  <a:schemeClr val="dk1"/>
                </a:solidFill>
                <a:latin typeface="Helvetica Neue" panose="020B0604020202020204" charset="0"/>
                <a:ea typeface="Helvetica Neue"/>
                <a:cs typeface="Helvetica Neue"/>
                <a:sym typeface="Helvetica Neue"/>
              </a:rPr>
              <a:t>: http://www.picturequotes.com/we-cannot-direct-the-wind-but-we-can-adjust-the-sails-quote-383364</a:t>
            </a:r>
            <a:endParaRPr dirty="0">
              <a:latin typeface="Helvetica Neue" panose="020B0604020202020204" charset="0"/>
            </a:endParaRPr>
          </a:p>
        </p:txBody>
      </p:sp>
      <p:sp>
        <p:nvSpPr>
          <p:cNvPr id="231" name="Google Shape;231;p15"/>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232" name="Google Shape;232;p15"/>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2.1 Definicija</a:t>
            </a:r>
            <a:endParaRPr lang="hr-HR" dirty="0">
              <a:latin typeface="Helvetica Neue" panose="020B0604020202020204" charset="0"/>
            </a:endParaRPr>
          </a:p>
          <a:p>
            <a:pPr marL="0" marR="0" lvl="0" indent="0" algn="l" rtl="0">
              <a:spcBef>
                <a:spcPts val="0"/>
              </a:spcBef>
              <a:spcAft>
                <a:spcPts val="0"/>
              </a:spcAft>
              <a:buNone/>
            </a:pPr>
            <a:endParaRPr sz="2800" b="1" dirty="0">
              <a:solidFill>
                <a:srgbClr val="AED633"/>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endParaRPr sz="2800" b="1" dirty="0">
              <a:solidFill>
                <a:srgbClr val="AED633"/>
              </a:solidFill>
              <a:latin typeface="Helvetica Neue" panose="020B0604020202020204" charset="0"/>
              <a:ea typeface="Helvetica Neue"/>
              <a:cs typeface="Helvetica Neue"/>
              <a:sym typeface="Helvetica Neue"/>
            </a:endParaRPr>
          </a:p>
        </p:txBody>
      </p:sp>
      <p:sp>
        <p:nvSpPr>
          <p:cNvPr id="233" name="Google Shape;233;p15"/>
          <p:cNvSpPr txBox="1"/>
          <p:nvPr/>
        </p:nvSpPr>
        <p:spPr>
          <a:xfrm>
            <a:off x="1296000" y="3384001"/>
            <a:ext cx="8460000" cy="4750350"/>
          </a:xfrm>
          <a:prstGeom prst="rect">
            <a:avLst/>
          </a:prstGeom>
          <a:noFill/>
          <a:ln>
            <a:noFill/>
          </a:ln>
        </p:spPr>
        <p:txBody>
          <a:bodyPr spcFirstLastPara="1" wrap="square" lIns="91425" tIns="45700" rIns="91425" bIns="45700" anchor="t" anchorCtr="0">
            <a:noAutofit/>
          </a:bodyPr>
          <a:lstStyle/>
          <a:p>
            <a:pPr marL="542925" lvl="0" indent="-542925">
              <a:buClr>
                <a:schemeClr val="dk1"/>
              </a:buClr>
              <a:buSzPct val="130000"/>
              <a:buBlip>
                <a:blip r:embed="rId4"/>
              </a:buBlip>
            </a:pPr>
            <a:r>
              <a:rPr lang="hr-HR" sz="2400" dirty="0">
                <a:solidFill>
                  <a:schemeClr val="dk1"/>
                </a:solidFill>
                <a:latin typeface="Helvetica Neue" panose="020B0604020202020204" charset="0"/>
                <a:ea typeface="Helvetica Neue"/>
                <a:cs typeface="Helvetica Neue"/>
                <a:sym typeface="Helvetica Neue"/>
              </a:rPr>
              <a:t>Proces upravljanja promjenama uključuje pripremu pojedinaca i organizacija za organizacijske promjene, koje mogu uključivati npr. usvajanje nove tehnologije, promjene u potražnji na tržištu, odgovore na konkurenciju, planiranje poslovnog nasljeđivanja i spajanja.</a:t>
            </a:r>
          </a:p>
          <a:p>
            <a:pPr marL="342900" lvl="0" indent="-342900">
              <a:buClr>
                <a:schemeClr val="dk1"/>
              </a:buClr>
              <a:buSzPct val="130000"/>
              <a:buBlip>
                <a:blip r:embed="rId4"/>
              </a:buBlip>
            </a:pPr>
            <a:endParaRPr sz="2400" dirty="0">
              <a:solidFill>
                <a:schemeClr val="dk1"/>
              </a:solidFill>
              <a:latin typeface="Helvetica Neue" panose="020B0604020202020204" charset="0"/>
              <a:ea typeface="Helvetica Neue"/>
              <a:cs typeface="Helvetica Neue"/>
              <a:sym typeface="Helvetica Neue"/>
            </a:endParaRPr>
          </a:p>
          <a:p>
            <a:pPr marL="542925" lvl="0" indent="-542925">
              <a:spcBef>
                <a:spcPts val="1800"/>
              </a:spcBef>
              <a:buClr>
                <a:schemeClr val="dk1"/>
              </a:buClr>
              <a:buSzPct val="130000"/>
              <a:buBlip>
                <a:blip r:embed="rId4"/>
              </a:buBlip>
            </a:pPr>
            <a:r>
              <a:rPr lang="hr-HR" sz="2400" dirty="0">
                <a:solidFill>
                  <a:schemeClr val="dk1"/>
                </a:solidFill>
                <a:latin typeface="Helvetica Neue" panose="020B0604020202020204" charset="0"/>
                <a:ea typeface="Helvetica Neue"/>
                <a:cs typeface="Helvetica Neue"/>
                <a:sym typeface="Helvetica Neue"/>
              </a:rPr>
              <a:t>To je jedno od temeljnih načela upravljanja koje se odnosi na pripremu za velike promjene u tvrtki. Proces pomaže tvrtkama da postignu dugoročne ciljeve uz minimalne poremećaje za osoblje i operacije organizacije.</a:t>
            </a:r>
          </a:p>
          <a:p>
            <a:pPr marL="542925" marR="0" lvl="0" indent="-344805" algn="l" rtl="0">
              <a:spcBef>
                <a:spcPts val="1800"/>
              </a:spcBef>
              <a:spcAft>
                <a:spcPts val="0"/>
              </a:spcAft>
              <a:buClr>
                <a:schemeClr val="dk1"/>
              </a:buClr>
              <a:buSzPts val="3120"/>
              <a:buBlip>
                <a:blip r:embed="rId4"/>
              </a:buBlip>
            </a:pPr>
            <a:endParaRPr sz="2400" dirty="0">
              <a:solidFill>
                <a:schemeClr val="dk1"/>
              </a:solidFill>
              <a:latin typeface="Helvetica Neue" panose="020B0604020202020204" charset="0"/>
              <a:ea typeface="Helvetica Neue"/>
              <a:cs typeface="Helvetica Neue"/>
              <a:sym typeface="Helvetica Neue"/>
            </a:endParaRPr>
          </a:p>
        </p:txBody>
      </p:sp>
      <p:sp>
        <p:nvSpPr>
          <p:cNvPr id="2" name="Google Shape;223;p14">
            <a:extLst>
              <a:ext uri="{FF2B5EF4-FFF2-40B4-BE49-F238E27FC236}">
                <a16:creationId xmlns:a16="http://schemas.microsoft.com/office/drawing/2014/main" id="{CC9AB123-F863-C311-3F6A-9D2F693B4E5E}"/>
              </a:ext>
            </a:extLst>
          </p:cNvPr>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10</a:t>
            </a:r>
            <a:endParaRPr sz="12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p:nvPr/>
        </p:nvSpPr>
        <p:spPr>
          <a:xfrm>
            <a:off x="1296000" y="3383999"/>
            <a:ext cx="7308000" cy="5302801"/>
          </a:xfrm>
          <a:prstGeom prst="rect">
            <a:avLst/>
          </a:prstGeom>
          <a:noFill/>
          <a:ln>
            <a:noFill/>
          </a:ln>
        </p:spPr>
        <p:txBody>
          <a:bodyPr spcFirstLastPara="1" wrap="square" lIns="91425" tIns="45700" rIns="91425" bIns="45700" anchor="t" anchorCtr="0">
            <a:noAutofit/>
          </a:bodyPr>
          <a:lstStyle/>
          <a:p>
            <a:pPr lvl="0"/>
            <a:r>
              <a:rPr lang="hr-HR" sz="2200" dirty="0">
                <a:solidFill>
                  <a:schemeClr val="dk1"/>
                </a:solidFill>
                <a:latin typeface="Helvetica Neue" panose="020B0604020202020204" charset="0"/>
                <a:ea typeface="Helvetica Neue"/>
                <a:cs typeface="Helvetica Neue"/>
                <a:sym typeface="Helvetica Neue"/>
              </a:rPr>
              <a:t>Provođenje organizacijskih promjena je neugodno i teško, a poznato je što se kaže o promjenama:</a:t>
            </a:r>
          </a:p>
          <a:p>
            <a:pPr lvl="0"/>
            <a:endParaRPr sz="2400" dirty="0">
              <a:solidFill>
                <a:schemeClr val="dk1"/>
              </a:solidFill>
              <a:latin typeface="Helvetica Neue" panose="020B0604020202020204" charset="0"/>
              <a:ea typeface="Helvetica Neue"/>
              <a:cs typeface="Helvetica Neue"/>
              <a:sym typeface="Helvetica Neue"/>
            </a:endParaRPr>
          </a:p>
          <a:p>
            <a:pPr lvl="0" algn="ctr">
              <a:spcBef>
                <a:spcPts val="1200"/>
              </a:spcBef>
            </a:pPr>
            <a:r>
              <a:rPr lang="hr-HR" sz="2400" i="1" dirty="0">
                <a:solidFill>
                  <a:srgbClr val="4D94B7"/>
                </a:solidFill>
                <a:latin typeface="Helvetica Neue" panose="020B0604020202020204" charset="0"/>
                <a:ea typeface="Helvetica Neue"/>
                <a:cs typeface="Helvetica Neue"/>
                <a:sym typeface="Helvetica Neue"/>
              </a:rPr>
              <a:t>“To je jedina konstanta u životu. Lakši je dio</a:t>
            </a:r>
            <a:r>
              <a:rPr lang="de-DE" sz="2400" i="1" dirty="0">
                <a:solidFill>
                  <a:srgbClr val="4D94B7"/>
                </a:solidFill>
                <a:latin typeface="Helvetica Neue" panose="020B0604020202020204" charset="0"/>
                <a:ea typeface="Helvetica Neue"/>
                <a:cs typeface="Helvetica Neue"/>
                <a:sym typeface="Helvetica Neue"/>
              </a:rPr>
              <a:t> </a:t>
            </a:r>
            <a:r>
              <a:rPr lang="hr-HR" sz="2400" i="1" dirty="0">
                <a:solidFill>
                  <a:srgbClr val="4D94B7"/>
                </a:solidFill>
                <a:latin typeface="Helvetica Neue" panose="020B0604020202020204" charset="0"/>
                <a:ea typeface="Helvetica Neue"/>
                <a:cs typeface="Helvetica Neue"/>
                <a:sym typeface="Helvetica Neue"/>
              </a:rPr>
              <a:t>shvatiti da je to istina. Prihvaćanje promjena, osobito kada one ometaju način na koji radimo ili živimo svoje živote, sasvim je drugačija situacija.”</a:t>
            </a:r>
          </a:p>
          <a:p>
            <a:pPr lvl="0" algn="ctr">
              <a:spcBef>
                <a:spcPts val="1200"/>
              </a:spcBef>
            </a:pPr>
            <a:endParaRPr sz="2400" dirty="0">
              <a:solidFill>
                <a:schemeClr val="dk1"/>
              </a:solidFill>
              <a:latin typeface="Helvetica Neue" panose="020B0604020202020204" charset="0"/>
              <a:ea typeface="Helvetica Neue"/>
              <a:cs typeface="Helvetica Neue"/>
              <a:sym typeface="Helvetica Neue"/>
            </a:endParaRPr>
          </a:p>
          <a:p>
            <a:pPr lvl="0">
              <a:spcBef>
                <a:spcPts val="1200"/>
              </a:spcBef>
            </a:pPr>
            <a:r>
              <a:rPr lang="hr-HR" sz="2400" dirty="0">
                <a:solidFill>
                  <a:schemeClr val="dk1"/>
                </a:solidFill>
                <a:latin typeface="Helvetica Neue" panose="020B0604020202020204" charset="0"/>
                <a:ea typeface="Helvetica Neue"/>
                <a:cs typeface="Helvetica Neue"/>
                <a:sym typeface="Helvetica Neue"/>
              </a:rPr>
              <a:t>Međutim, to ne znači da je u redu (ili korisno) prisiljavati svoje zaposlenike na promjene, bez obzira na to koliko je to strašno. Kada promjena nije dobrodošla ili je uvedena bez uvoda, ljudi će joj se opirati.</a:t>
            </a:r>
            <a:endParaRPr lang="hr-HR" dirty="0">
              <a:latin typeface="Helvetica Neue" panose="020B0604020202020204" charset="0"/>
            </a:endParaRPr>
          </a:p>
        </p:txBody>
      </p:sp>
      <p:pic>
        <p:nvPicPr>
          <p:cNvPr id="240" name="Google Shape;240;p16"/>
          <p:cNvPicPr preferRelativeResize="0"/>
          <p:nvPr/>
        </p:nvPicPr>
        <p:blipFill rotWithShape="1">
          <a:blip r:embed="rId3">
            <a:alphaModFix/>
          </a:blip>
          <a:srcRect/>
          <a:stretch/>
        </p:blipFill>
        <p:spPr>
          <a:xfrm rot="-938580">
            <a:off x="8448534" y="6025670"/>
            <a:ext cx="2428531" cy="1341830"/>
          </a:xfrm>
          <a:prstGeom prst="rect">
            <a:avLst/>
          </a:prstGeom>
          <a:noFill/>
          <a:ln>
            <a:noFill/>
          </a:ln>
        </p:spPr>
      </p:pic>
      <p:sp>
        <p:nvSpPr>
          <p:cNvPr id="241" name="Google Shape;241;p16"/>
          <p:cNvSpPr txBox="1"/>
          <p:nvPr/>
        </p:nvSpPr>
        <p:spPr>
          <a:xfrm>
            <a:off x="11012996" y="5768379"/>
            <a:ext cx="5616000" cy="2293826"/>
          </a:xfrm>
          <a:prstGeom prst="rect">
            <a:avLst/>
          </a:prstGeom>
          <a:noFill/>
          <a:ln>
            <a:noFill/>
          </a:ln>
        </p:spPr>
        <p:txBody>
          <a:bodyPr spcFirstLastPara="1" wrap="square" lIns="91425" tIns="45700" rIns="91425" bIns="45700" anchor="t" anchorCtr="0">
            <a:noAutofit/>
          </a:bodyPr>
          <a:lstStyle/>
          <a:p>
            <a:pPr lvl="0"/>
            <a:r>
              <a:rPr lang="hr-HR" sz="2400" b="1" dirty="0">
                <a:solidFill>
                  <a:schemeClr val="dk1"/>
                </a:solidFill>
                <a:latin typeface="Helvetica Neue" panose="020B0604020202020204" charset="0"/>
                <a:ea typeface="Helvetica Neue"/>
                <a:cs typeface="Helvetica Neue"/>
                <a:sym typeface="Helvetica Neue"/>
              </a:rPr>
              <a:t>Modeli upravljanja promjenama su okviri koji vode organizacije prilikom kretanja i upravljanja promjenama na radnom mjestu</a:t>
            </a:r>
            <a:r>
              <a:rPr lang="hr-HR" sz="2400" dirty="0">
                <a:solidFill>
                  <a:schemeClr val="dk1"/>
                </a:solidFill>
                <a:latin typeface="Helvetica Neue" panose="020B0604020202020204" charset="0"/>
                <a:ea typeface="Helvetica Neue"/>
                <a:cs typeface="Helvetica Neue"/>
                <a:sym typeface="Helvetica Neue"/>
              </a:rPr>
              <a:t>. Postoje mnogi modeli, ali sljedeći su među najpopularnijima.</a:t>
            </a:r>
            <a:endParaRPr lang="hr-HR" dirty="0">
              <a:latin typeface="Helvetica Neue" panose="020B0604020202020204" charset="0"/>
            </a:endParaRPr>
          </a:p>
        </p:txBody>
      </p:sp>
      <p:pic>
        <p:nvPicPr>
          <p:cNvPr id="242" name="Google Shape;242;p16"/>
          <p:cNvPicPr preferRelativeResize="0"/>
          <p:nvPr/>
        </p:nvPicPr>
        <p:blipFill rotWithShape="1">
          <a:blip r:embed="rId4">
            <a:alphaModFix/>
          </a:blip>
          <a:srcRect/>
          <a:stretch/>
        </p:blipFill>
        <p:spPr>
          <a:xfrm>
            <a:off x="12420600" y="2123102"/>
            <a:ext cx="1980000" cy="3600000"/>
          </a:xfrm>
          <a:prstGeom prst="rect">
            <a:avLst/>
          </a:prstGeom>
          <a:noFill/>
          <a:ln>
            <a:noFill/>
          </a:ln>
          <a:effectLst>
            <a:outerShdw blurRad="50800" dist="38100" dir="2700000" algn="tl" rotWithShape="0">
              <a:srgbClr val="000000">
                <a:alpha val="40000"/>
              </a:srgbClr>
            </a:outerShdw>
          </a:effectLst>
        </p:spPr>
      </p:pic>
      <p:sp>
        <p:nvSpPr>
          <p:cNvPr id="243" name="Google Shape;243;p16"/>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11</a:t>
            </a:r>
            <a:endParaRPr sz="1200" dirty="0">
              <a:solidFill>
                <a:schemeClr val="dk1"/>
              </a:solidFill>
              <a:latin typeface="Helvetica Neue" panose="020B0604020202020204" charset="0"/>
              <a:ea typeface="Helvetica Neue"/>
              <a:cs typeface="Helvetica Neue"/>
              <a:sym typeface="Helvetica Neue"/>
            </a:endParaRPr>
          </a:p>
        </p:txBody>
      </p:sp>
      <p:sp>
        <p:nvSpPr>
          <p:cNvPr id="244" name="Google Shape;244;p16"/>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245" name="Google Shape;245;p16"/>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sz="2800" b="1" dirty="0">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17"/>
          <p:cNvSpPr txBox="1"/>
          <p:nvPr/>
        </p:nvSpPr>
        <p:spPr>
          <a:xfrm>
            <a:off x="1296000" y="3852000"/>
            <a:ext cx="15840000" cy="756000"/>
          </a:xfrm>
          <a:prstGeom prst="rect">
            <a:avLst/>
          </a:prstGeom>
          <a:noFill/>
          <a:ln>
            <a:noFill/>
          </a:ln>
        </p:spPr>
        <p:txBody>
          <a:bodyPr spcFirstLastPara="1" wrap="square" lIns="91425" tIns="45700" rIns="91425" bIns="45700" anchor="t" anchorCtr="0">
            <a:noAutofit/>
          </a:bodyPr>
          <a:lstStyle/>
          <a:p>
            <a:pPr lvl="0" algn="ctr"/>
            <a:r>
              <a:rPr lang="hr-HR" sz="2200" dirty="0">
                <a:solidFill>
                  <a:schemeClr val="dk1"/>
                </a:solidFill>
                <a:latin typeface="Helvetica Neue" panose="020B0604020202020204" charset="0"/>
                <a:ea typeface="Helvetica Neue"/>
                <a:cs typeface="Helvetica Neue"/>
                <a:sym typeface="Helvetica Neue"/>
              </a:rPr>
              <a:t>Razvio ju je američki socijalni psiholog </a:t>
            </a:r>
            <a:r>
              <a:rPr lang="en-GB" sz="2200" dirty="0">
                <a:solidFill>
                  <a:schemeClr val="dk1"/>
                </a:solidFill>
                <a:latin typeface="Helvetica Neue" panose="020B0604020202020204" charset="0"/>
                <a:ea typeface="Helvetica Neue"/>
                <a:cs typeface="Helvetica Neue"/>
                <a:sym typeface="Helvetica Neue"/>
              </a:rPr>
              <a:t>Kurt Lewin</a:t>
            </a:r>
            <a:r>
              <a:rPr lang="hr-HR" sz="2200" dirty="0">
                <a:solidFill>
                  <a:schemeClr val="dk1"/>
                </a:solidFill>
                <a:latin typeface="Helvetica Neue" panose="020B0604020202020204" charset="0"/>
                <a:ea typeface="Helvetica Neue"/>
                <a:cs typeface="Helvetica Neue"/>
                <a:sym typeface="Helvetica Neue"/>
              </a:rPr>
              <a:t>, ova teorija upravljanja organizacijskim promjenama slijedi jednostavan i praktičan proces u tri koraka za općenito upravljanje promjenama.</a:t>
            </a:r>
          </a:p>
        </p:txBody>
      </p:sp>
      <p:sp>
        <p:nvSpPr>
          <p:cNvPr id="252" name="Google Shape;252;p17"/>
          <p:cNvSpPr txBox="1"/>
          <p:nvPr/>
        </p:nvSpPr>
        <p:spPr>
          <a:xfrm>
            <a:off x="8928000" y="8928000"/>
            <a:ext cx="8280000" cy="25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dirty="0">
                <a:solidFill>
                  <a:schemeClr val="dk1"/>
                </a:solidFill>
                <a:latin typeface="Helvetica Neue" panose="020B0604020202020204" charset="0"/>
                <a:ea typeface="Helvetica Neue"/>
                <a:cs typeface="Helvetica Neue"/>
                <a:sym typeface="Helvetica Neue"/>
              </a:rPr>
              <a:t>Izvor slike</a:t>
            </a:r>
            <a:r>
              <a:rPr lang="en-US" sz="1200" dirty="0">
                <a:solidFill>
                  <a:schemeClr val="dk1"/>
                </a:solidFill>
                <a:latin typeface="Helvetica Neue" panose="020B0604020202020204" charset="0"/>
                <a:ea typeface="Helvetica Neue"/>
                <a:cs typeface="Helvetica Neue"/>
                <a:sym typeface="Helvetica Neue"/>
              </a:rPr>
              <a:t>: https://online.visual-paradigm.com/de/diagrams/templates/lewins-change-model/lewins-3-stage-model/</a:t>
            </a:r>
            <a:endParaRPr dirty="0">
              <a:latin typeface="Helvetica Neue" panose="020B0604020202020204" charset="0"/>
            </a:endParaRPr>
          </a:p>
        </p:txBody>
      </p:sp>
      <p:sp>
        <p:nvSpPr>
          <p:cNvPr id="253" name="Google Shape;253;p17"/>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11</a:t>
            </a:r>
            <a:endParaRPr sz="1200" dirty="0">
              <a:solidFill>
                <a:schemeClr val="dk1"/>
              </a:solidFill>
              <a:latin typeface="Helvetica Neue" panose="020B0604020202020204" charset="0"/>
              <a:ea typeface="Helvetica Neue"/>
              <a:cs typeface="Helvetica Neue"/>
              <a:sym typeface="Helvetica Neue"/>
            </a:endParaRPr>
          </a:p>
        </p:txBody>
      </p:sp>
      <p:sp>
        <p:nvSpPr>
          <p:cNvPr id="254" name="Google Shape;254;p17"/>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255" name="Google Shape;255;p17"/>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a:p>
            <a:pPr marL="0" marR="0" lvl="0" indent="0" algn="l" rtl="0">
              <a:spcBef>
                <a:spcPts val="0"/>
              </a:spcBef>
              <a:spcAft>
                <a:spcPts val="0"/>
              </a:spcAft>
              <a:buNone/>
            </a:pPr>
            <a:endParaRPr sz="2800" b="1" dirty="0">
              <a:solidFill>
                <a:srgbClr val="AED633"/>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endParaRPr sz="2800" b="1" dirty="0">
              <a:solidFill>
                <a:srgbClr val="AED633"/>
              </a:solidFill>
              <a:latin typeface="Helvetica Neue" panose="020B0604020202020204" charset="0"/>
              <a:ea typeface="Helvetica Neue"/>
              <a:cs typeface="Helvetica Neue"/>
              <a:sym typeface="Helvetica Neue"/>
            </a:endParaRPr>
          </a:p>
        </p:txBody>
      </p:sp>
      <p:sp>
        <p:nvSpPr>
          <p:cNvPr id="256" name="Google Shape;256;p17"/>
          <p:cNvSpPr/>
          <p:nvPr/>
        </p:nvSpPr>
        <p:spPr>
          <a:xfrm>
            <a:off x="6912000" y="4752000"/>
            <a:ext cx="4626000" cy="828000"/>
          </a:xfrm>
          <a:prstGeom prst="notchedRightArrow">
            <a:avLst>
              <a:gd name="adj1" fmla="val 100000"/>
              <a:gd name="adj2" fmla="val 50000"/>
            </a:avLst>
          </a:prstGeom>
          <a:solidFill>
            <a:srgbClr val="4EC5A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400" b="1" dirty="0">
                <a:solidFill>
                  <a:schemeClr val="lt1"/>
                </a:solidFill>
                <a:latin typeface="Helvetica Neue" panose="020B0604020202020204" charset="0"/>
                <a:ea typeface="Helvetica Neue"/>
                <a:cs typeface="Helvetica Neue"/>
                <a:sym typeface="Helvetica Neue"/>
              </a:rPr>
              <a:t>Promijeni</a:t>
            </a:r>
            <a:endParaRPr dirty="0">
              <a:latin typeface="Helvetica Neue" panose="020B0604020202020204" charset="0"/>
            </a:endParaRPr>
          </a:p>
        </p:txBody>
      </p:sp>
      <p:sp>
        <p:nvSpPr>
          <p:cNvPr id="257" name="Google Shape;257;p17"/>
          <p:cNvSpPr/>
          <p:nvPr/>
        </p:nvSpPr>
        <p:spPr>
          <a:xfrm>
            <a:off x="11304000" y="4752000"/>
            <a:ext cx="4626000" cy="828000"/>
          </a:xfrm>
          <a:prstGeom prst="notchedRightArrow">
            <a:avLst>
              <a:gd name="adj1" fmla="val 100000"/>
              <a:gd name="adj2" fmla="val 50000"/>
            </a:avLst>
          </a:prstGeom>
          <a:solidFill>
            <a:srgbClr val="34558B"/>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400" b="1" dirty="0">
                <a:solidFill>
                  <a:schemeClr val="lt1"/>
                </a:solidFill>
                <a:latin typeface="Helvetica Neue" panose="020B0604020202020204" charset="0"/>
                <a:ea typeface="Helvetica Neue"/>
                <a:cs typeface="Helvetica Neue"/>
                <a:sym typeface="Helvetica Neue"/>
              </a:rPr>
              <a:t>Ponovno zamrzni</a:t>
            </a:r>
            <a:endParaRPr dirty="0">
              <a:latin typeface="Helvetica Neue" panose="020B0604020202020204" charset="0"/>
            </a:endParaRPr>
          </a:p>
        </p:txBody>
      </p:sp>
      <p:sp>
        <p:nvSpPr>
          <p:cNvPr id="258" name="Google Shape;258;p17"/>
          <p:cNvSpPr/>
          <p:nvPr/>
        </p:nvSpPr>
        <p:spPr>
          <a:xfrm>
            <a:off x="2520000" y="5580000"/>
            <a:ext cx="4212000" cy="3204000"/>
          </a:xfrm>
          <a:prstGeom prst="rect">
            <a:avLst/>
          </a:prstGeom>
          <a:solidFill>
            <a:srgbClr val="EFF0F1"/>
          </a:solidFill>
          <a:ln>
            <a:noFill/>
          </a:ln>
        </p:spPr>
        <p:txBody>
          <a:bodyPr spcFirstLastPara="1" wrap="square" lIns="91425" tIns="72000" rIns="91425" bIns="72000" anchor="t" anchorCtr="0">
            <a:noAutofit/>
          </a:bodyPr>
          <a:lstStyle/>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Prepoznajte potrebu za promjenom</a:t>
            </a:r>
          </a:p>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Odredite što treba promijeniti</a:t>
            </a:r>
          </a:p>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Potaknite zamjenu starih ponašanja i stavova</a:t>
            </a:r>
          </a:p>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Osigurajte snažnu podršku uprave</a:t>
            </a:r>
          </a:p>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Upravljajte i shvatite sumnje i brige</a:t>
            </a:r>
            <a:endParaRPr lang="hr-HR" dirty="0">
              <a:latin typeface="Helvetica Neue" panose="020B0604020202020204" charset="0"/>
            </a:endParaRPr>
          </a:p>
        </p:txBody>
      </p:sp>
      <p:sp>
        <p:nvSpPr>
          <p:cNvPr id="259" name="Google Shape;259;p17"/>
          <p:cNvSpPr/>
          <p:nvPr/>
        </p:nvSpPr>
        <p:spPr>
          <a:xfrm>
            <a:off x="6912000" y="5580000"/>
            <a:ext cx="4212000" cy="3204000"/>
          </a:xfrm>
          <a:prstGeom prst="rect">
            <a:avLst/>
          </a:prstGeom>
          <a:solidFill>
            <a:srgbClr val="EFF0F1"/>
          </a:solidFill>
          <a:ln>
            <a:noFill/>
          </a:ln>
        </p:spPr>
        <p:txBody>
          <a:bodyPr spcFirstLastPara="1" wrap="square" lIns="91425" tIns="72000" rIns="91425" bIns="72000" anchor="t" anchorCtr="0">
            <a:noAutofit/>
          </a:bodyPr>
          <a:lstStyle/>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Planirajte promjene</a:t>
            </a:r>
          </a:p>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Provedite promjene</a:t>
            </a:r>
          </a:p>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Pomozite zaposlenicima da nauče nove koncepte ili gledišta</a:t>
            </a:r>
            <a:endParaRPr lang="hr-HR" dirty="0">
              <a:latin typeface="Helvetica Neue" panose="020B0604020202020204" charset="0"/>
            </a:endParaRPr>
          </a:p>
        </p:txBody>
      </p:sp>
      <p:sp>
        <p:nvSpPr>
          <p:cNvPr id="260" name="Google Shape;260;p17"/>
          <p:cNvSpPr/>
          <p:nvPr/>
        </p:nvSpPr>
        <p:spPr>
          <a:xfrm>
            <a:off x="11304000" y="5580000"/>
            <a:ext cx="4212000" cy="3204000"/>
          </a:xfrm>
          <a:prstGeom prst="rect">
            <a:avLst/>
          </a:prstGeom>
          <a:solidFill>
            <a:srgbClr val="EFF0F1"/>
          </a:solidFill>
          <a:ln>
            <a:noFill/>
          </a:ln>
        </p:spPr>
        <p:txBody>
          <a:bodyPr spcFirstLastPara="1" wrap="square" lIns="91425" tIns="72000" rIns="91425" bIns="72000" anchor="t" anchorCtr="0">
            <a:noAutofit/>
          </a:bodyPr>
          <a:lstStyle/>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Promjene su pojačane i stabilizirane</a:t>
            </a:r>
          </a:p>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Integrirajte promjene u uobičajeni način obavljanja stvari</a:t>
            </a:r>
          </a:p>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Razvijte načine za održavanje promjene</a:t>
            </a:r>
          </a:p>
          <a:p>
            <a:pPr marL="342900" lvl="0" indent="-342900">
              <a:buClr>
                <a:schemeClr val="dk1"/>
              </a:buClr>
              <a:buSzPts val="2000"/>
              <a:buFont typeface="Calibri"/>
              <a:buAutoNum type="arabicPeriod"/>
            </a:pPr>
            <a:r>
              <a:rPr lang="hr-HR" sz="2000" dirty="0">
                <a:solidFill>
                  <a:schemeClr val="dk1"/>
                </a:solidFill>
                <a:latin typeface="Helvetica Neue" panose="020B0604020202020204" charset="0"/>
                <a:ea typeface="Helvetica Neue"/>
                <a:cs typeface="Helvetica Neue"/>
                <a:sym typeface="Helvetica Neue"/>
              </a:rPr>
              <a:t>Proslavite uspjeh</a:t>
            </a:r>
            <a:endParaRPr lang="hr-HR" dirty="0">
              <a:latin typeface="Helvetica Neue" panose="020B0604020202020204" charset="0"/>
            </a:endParaRPr>
          </a:p>
        </p:txBody>
      </p:sp>
      <p:sp>
        <p:nvSpPr>
          <p:cNvPr id="261" name="Google Shape;261;p17"/>
          <p:cNvSpPr/>
          <p:nvPr/>
        </p:nvSpPr>
        <p:spPr>
          <a:xfrm>
            <a:off x="2520000" y="4752000"/>
            <a:ext cx="4626000" cy="828000"/>
          </a:xfrm>
          <a:prstGeom prst="notchedRightArrow">
            <a:avLst>
              <a:gd name="adj1" fmla="val 100000"/>
              <a:gd name="adj2" fmla="val 50000"/>
            </a:avLst>
          </a:prstGeom>
          <a:solidFill>
            <a:srgbClr val="FF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400" b="1" dirty="0">
                <a:solidFill>
                  <a:schemeClr val="lt1"/>
                </a:solidFill>
                <a:latin typeface="Helvetica Neue" panose="020B0604020202020204" charset="0"/>
                <a:ea typeface="Helvetica Neue"/>
                <a:cs typeface="Helvetica Neue"/>
                <a:sym typeface="Helvetica Neue"/>
              </a:rPr>
              <a:t>Odmrzni</a:t>
            </a:r>
            <a:endParaRPr dirty="0">
              <a:latin typeface="Helvetica Neue" panose="020B0604020202020204" charset="0"/>
            </a:endParaRPr>
          </a:p>
        </p:txBody>
      </p:sp>
      <p:pic>
        <p:nvPicPr>
          <p:cNvPr id="262" name="Google Shape;262;p17"/>
          <p:cNvPicPr preferRelativeResize="0"/>
          <p:nvPr/>
        </p:nvPicPr>
        <p:blipFill rotWithShape="1">
          <a:blip r:embed="rId3">
            <a:alphaModFix/>
          </a:blip>
          <a:srcRect/>
          <a:stretch/>
        </p:blipFill>
        <p:spPr>
          <a:xfrm>
            <a:off x="3312000" y="4824000"/>
            <a:ext cx="542591" cy="682811"/>
          </a:xfrm>
          <a:prstGeom prst="rect">
            <a:avLst/>
          </a:prstGeom>
          <a:noFill/>
          <a:ln>
            <a:noFill/>
          </a:ln>
        </p:spPr>
      </p:pic>
      <p:pic>
        <p:nvPicPr>
          <p:cNvPr id="263" name="Google Shape;263;p17"/>
          <p:cNvPicPr preferRelativeResize="0"/>
          <p:nvPr/>
        </p:nvPicPr>
        <p:blipFill rotWithShape="1">
          <a:blip r:embed="rId4">
            <a:alphaModFix/>
          </a:blip>
          <a:srcRect/>
          <a:stretch/>
        </p:blipFill>
        <p:spPr>
          <a:xfrm>
            <a:off x="7704000" y="4824000"/>
            <a:ext cx="536494" cy="682811"/>
          </a:xfrm>
          <a:prstGeom prst="rect">
            <a:avLst/>
          </a:prstGeom>
          <a:noFill/>
          <a:ln>
            <a:noFill/>
          </a:ln>
        </p:spPr>
      </p:pic>
      <p:pic>
        <p:nvPicPr>
          <p:cNvPr id="264" name="Google Shape;264;p17"/>
          <p:cNvPicPr preferRelativeResize="0"/>
          <p:nvPr/>
        </p:nvPicPr>
        <p:blipFill rotWithShape="1">
          <a:blip r:embed="rId5">
            <a:alphaModFix/>
          </a:blip>
          <a:srcRect/>
          <a:stretch/>
        </p:blipFill>
        <p:spPr>
          <a:xfrm>
            <a:off x="11718000" y="4802972"/>
            <a:ext cx="573074" cy="682811"/>
          </a:xfrm>
          <a:prstGeom prst="rect">
            <a:avLst/>
          </a:prstGeom>
          <a:noFill/>
          <a:ln>
            <a:noFill/>
          </a:ln>
        </p:spPr>
      </p:pic>
      <p:sp>
        <p:nvSpPr>
          <p:cNvPr id="17" name="Google Shape;250;p17"/>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1: Lewin</a:t>
            </a:r>
            <a:r>
              <a:rPr lang="hr-HR" sz="2800" b="1" dirty="0">
                <a:solidFill>
                  <a:srgbClr val="4D94B7"/>
                </a:solidFill>
                <a:latin typeface="Helvetica Neue" panose="020B0604020202020204" charset="0"/>
                <a:ea typeface="Helvetica Neue"/>
                <a:cs typeface="Helvetica Neue"/>
                <a:sym typeface="Helvetica Neue"/>
              </a:rPr>
              <a:t>ova teorija promjene</a:t>
            </a:r>
            <a:r>
              <a:rPr lang="en-US" sz="2800" b="1" dirty="0">
                <a:solidFill>
                  <a:srgbClr val="4D94B7"/>
                </a:solidFill>
                <a:latin typeface="Helvetica Neue" panose="020B0604020202020204" charset="0"/>
                <a:ea typeface="Helvetica Neue"/>
                <a:cs typeface="Helvetica Neue"/>
                <a:sym typeface="Helvetica Neue"/>
              </a:rPr>
              <a:t> </a:t>
            </a:r>
            <a:endParaRPr dirty="0">
              <a:latin typeface="Helvetica Neue" panose="020B06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1: Lewin</a:t>
            </a:r>
            <a:r>
              <a:rPr lang="hr-HR" sz="2800" b="1" dirty="0">
                <a:solidFill>
                  <a:srgbClr val="4D94B7"/>
                </a:solidFill>
                <a:latin typeface="Helvetica Neue" panose="020B0604020202020204" charset="0"/>
                <a:ea typeface="Helvetica Neue"/>
                <a:cs typeface="Helvetica Neue"/>
                <a:sym typeface="Helvetica Neue"/>
              </a:rPr>
              <a:t>ova teorija promjene</a:t>
            </a:r>
            <a:endParaRPr dirty="0">
              <a:latin typeface="Helvetica Neue" panose="020B0604020202020204" charset="0"/>
            </a:endParaRPr>
          </a:p>
        </p:txBody>
      </p:sp>
      <p:sp>
        <p:nvSpPr>
          <p:cNvPr id="271" name="Google Shape;271;p18"/>
          <p:cNvSpPr/>
          <p:nvPr/>
        </p:nvSpPr>
        <p:spPr>
          <a:xfrm rot="-614456">
            <a:off x="12482045" y="4279280"/>
            <a:ext cx="4221193" cy="4292827"/>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Sažetak</a:t>
            </a:r>
            <a:endParaRPr dirty="0">
              <a:latin typeface="Helvetica Neue" panose="020B0604020202020204" charset="0"/>
            </a:endParaRPr>
          </a:p>
          <a:p>
            <a:pPr marL="0" marR="0" lvl="0" indent="0" algn="ctr" rtl="0">
              <a:spcBef>
                <a:spcPts val="0"/>
              </a:spcBef>
              <a:spcAft>
                <a:spcPts val="0"/>
              </a:spcAft>
              <a:buNone/>
            </a:pPr>
            <a:endParaRPr sz="2200" dirty="0">
              <a:solidFill>
                <a:schemeClr val="dk1"/>
              </a:solidFill>
              <a:latin typeface="Helvetica Neue" panose="020B0604020202020204" charset="0"/>
              <a:ea typeface="Helvetica Neue"/>
              <a:cs typeface="Helvetica Neue"/>
              <a:sym typeface="Helvetica Neue"/>
            </a:endParaRPr>
          </a:p>
          <a:p>
            <a:pPr lvl="0" algn="ctr"/>
            <a:r>
              <a:rPr lang="hr-HR" sz="2200" dirty="0">
                <a:solidFill>
                  <a:schemeClr val="dk1"/>
                </a:solidFill>
                <a:latin typeface="Helvetica Neue" panose="020B0604020202020204" charset="0"/>
                <a:ea typeface="Helvetica Neue"/>
                <a:cs typeface="Helvetica Neue"/>
                <a:sym typeface="Helvetica Neue"/>
              </a:rPr>
              <a:t>Započnite s dubinskim ispitivanjem kako biste jasno razumjeli trenutno stanje i zašto se mora dogoditi "promjena". Slušajte glasove ljudi, njihove sumnje i brige, ostanite otvoreni i pozabavite se tim zabrinutostima, navodite ih i usmjerite prema promjeni.</a:t>
            </a:r>
            <a:endParaRPr lang="hr-HR" dirty="0">
              <a:latin typeface="Helvetica Neue" panose="020B0604020202020204" charset="0"/>
            </a:endParaRPr>
          </a:p>
        </p:txBody>
      </p:sp>
      <p:pic>
        <p:nvPicPr>
          <p:cNvPr id="272" name="Google Shape;272;p18"/>
          <p:cNvPicPr preferRelativeResize="0"/>
          <p:nvPr/>
        </p:nvPicPr>
        <p:blipFill rotWithShape="1">
          <a:blip r:embed="rId3">
            <a:alphaModFix/>
          </a:blip>
          <a:srcRect/>
          <a:stretch/>
        </p:blipFill>
        <p:spPr>
          <a:xfrm>
            <a:off x="11152934" y="4122369"/>
            <a:ext cx="1600438" cy="1790700"/>
          </a:xfrm>
          <a:prstGeom prst="rect">
            <a:avLst/>
          </a:prstGeom>
          <a:noFill/>
          <a:ln>
            <a:noFill/>
          </a:ln>
        </p:spPr>
      </p:pic>
      <p:sp>
        <p:nvSpPr>
          <p:cNvPr id="274" name="Google Shape;274;p18"/>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275" name="Google Shape;275;p18"/>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a:p>
            <a:pPr marL="0" marR="0" lvl="0" indent="0" algn="l" rtl="0">
              <a:spcBef>
                <a:spcPts val="0"/>
              </a:spcBef>
              <a:spcAft>
                <a:spcPts val="0"/>
              </a:spcAft>
              <a:buNone/>
            </a:pPr>
            <a:endParaRPr sz="2800" b="1" dirty="0">
              <a:solidFill>
                <a:srgbClr val="AED633"/>
              </a:solidFill>
              <a:latin typeface="Helvetica Neue" panose="020B0604020202020204" charset="0"/>
              <a:ea typeface="Helvetica Neue"/>
              <a:cs typeface="Helvetica Neue"/>
              <a:sym typeface="Helvetica Neue"/>
            </a:endParaRPr>
          </a:p>
        </p:txBody>
      </p:sp>
      <p:sp>
        <p:nvSpPr>
          <p:cNvPr id="276" name="Google Shape;276;p18"/>
          <p:cNvSpPr txBox="1"/>
          <p:nvPr/>
        </p:nvSpPr>
        <p:spPr>
          <a:xfrm>
            <a:off x="1295400" y="3852000"/>
            <a:ext cx="98280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400" dirty="0">
                <a:solidFill>
                  <a:schemeClr val="dk1"/>
                </a:solidFill>
                <a:latin typeface="Helvetica Neue" panose="020B0604020202020204" charset="0"/>
                <a:ea typeface="Helvetica Neue"/>
                <a:cs typeface="Helvetica Neue"/>
                <a:sym typeface="Helvetica Neue"/>
              </a:rPr>
              <a:t>Korak </a:t>
            </a:r>
            <a:r>
              <a:rPr lang="en-US" sz="2400" dirty="0">
                <a:solidFill>
                  <a:schemeClr val="dk1"/>
                </a:solidFill>
                <a:latin typeface="Helvetica Neue" panose="020B0604020202020204" charset="0"/>
                <a:ea typeface="Helvetica Neue"/>
                <a:cs typeface="Helvetica Neue"/>
                <a:sym typeface="Helvetica Neue"/>
              </a:rPr>
              <a:t>1 – </a:t>
            </a:r>
            <a:r>
              <a:rPr lang="hr-HR" sz="2400" dirty="0">
                <a:solidFill>
                  <a:schemeClr val="dk1"/>
                </a:solidFill>
                <a:latin typeface="Helvetica Neue" panose="020B0604020202020204" charset="0"/>
                <a:ea typeface="Helvetica Neue"/>
                <a:cs typeface="Helvetica Neue"/>
                <a:sym typeface="Helvetica Neue"/>
              </a:rPr>
              <a:t>Odmrzni</a:t>
            </a:r>
            <a:endParaRPr sz="2400" dirty="0">
              <a:latin typeface="Helvetica Neue" panose="020B0604020202020204" charset="0"/>
            </a:endParaRPr>
          </a:p>
          <a:p>
            <a:pPr marL="0" marR="0" lvl="0" indent="0" algn="l" rtl="0">
              <a:spcBef>
                <a:spcPts val="0"/>
              </a:spcBef>
              <a:spcAft>
                <a:spcPts val="0"/>
              </a:spcAft>
              <a:buNone/>
            </a:pPr>
            <a:endParaRPr sz="2400" dirty="0">
              <a:solidFill>
                <a:schemeClr val="dk1"/>
              </a:solidFill>
              <a:latin typeface="Helvetica Neue" panose="020B0604020202020204" charset="0"/>
              <a:ea typeface="Helvetica Neue"/>
              <a:cs typeface="Helvetica Neue"/>
              <a:sym typeface="Helvetica Neue"/>
            </a:endParaRPr>
          </a:p>
          <a:p>
            <a:pPr marL="542925" lvl="0" indent="-542925">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Prije nego što preoblikujete kocku leda u sferu ili neki drugi oblik, ona se prvo mora otopiti, drugim riječima, morat ćete je odmrznuti. Mnogi zaposlenici ne vole promjene. U ovoj fazi procesa vaš je cilj pripremiti ih za promjenu.</a:t>
            </a:r>
            <a:endParaRPr lang="hr-HR" sz="2400" dirty="0">
              <a:latin typeface="Helvetica Neue" panose="020B0604020202020204" charset="0"/>
            </a:endParaRPr>
          </a:p>
          <a:p>
            <a:pPr marL="542925" lvl="0" indent="-542925">
              <a:spcBef>
                <a:spcPts val="1800"/>
              </a:spcBef>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Objasnite kako stare procedure, strukture i misaoni procesi sprječavaju tvrtku u postizanju rasta, konkurentnosti i održavanju profitabilnosti.</a:t>
            </a:r>
            <a:endParaRPr lang="hr-HR" sz="2400" dirty="0">
              <a:latin typeface="Helvetica Neue" panose="020B0604020202020204" charset="0"/>
            </a:endParaRPr>
          </a:p>
          <a:p>
            <a:pPr marL="542925" lvl="0" indent="-542925">
              <a:spcBef>
                <a:spcPts val="1800"/>
              </a:spcBef>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Što više razumiju razlog promjene, što više znaju kako im to koristi, vjerojatnije je da će surađivati.</a:t>
            </a:r>
            <a:endParaRPr lang="hr-HR" sz="2400" dirty="0">
              <a:latin typeface="Helvetica Neue" panose="020B0604020202020204" charset="0"/>
            </a:endParaRPr>
          </a:p>
          <a:p>
            <a:pPr marL="542925" marR="0" lvl="0" indent="-344805" algn="l" rtl="0">
              <a:spcBef>
                <a:spcPts val="18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18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18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p:txBody>
      </p:sp>
      <p:sp>
        <p:nvSpPr>
          <p:cNvPr id="10" name="Google Shape;273;p18"/>
          <p:cNvSpPr txBox="1"/>
          <p:nvPr/>
        </p:nvSpPr>
        <p:spPr>
          <a:xfrm>
            <a:off x="1295400" y="8928000"/>
            <a:ext cx="1752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11, 12</a:t>
            </a:r>
            <a:endParaRPr sz="1200" dirty="0">
              <a:solidFill>
                <a:schemeClr val="dk1"/>
              </a:solidFill>
              <a:latin typeface="Helvetica Neue" panose="020B0604020202020204" charset="0"/>
              <a:ea typeface="Helvetica Neue"/>
              <a:cs typeface="Helvetica Neue"/>
              <a:sym typeface="Helvetica Neue"/>
            </a:endParaRPr>
          </a:p>
        </p:txBody>
      </p:sp>
      <p:pic>
        <p:nvPicPr>
          <p:cNvPr id="2" name="Grafik 1">
            <a:extLst>
              <a:ext uri="{FF2B5EF4-FFF2-40B4-BE49-F238E27FC236}">
                <a16:creationId xmlns:a16="http://schemas.microsoft.com/office/drawing/2014/main" id="{72B69FAF-6B09-BA0C-4D97-CDB6065F96B4}"/>
              </a:ext>
            </a:extLst>
          </p:cNvPr>
          <p:cNvPicPr preferRelativeResize="0">
            <a:picLocks noChangeAspect="1"/>
          </p:cNvPicPr>
          <p:nvPr/>
        </p:nvPicPr>
        <p:blipFill>
          <a:blip r:embed="rId5"/>
          <a:stretch>
            <a:fillRect/>
          </a:stretch>
        </p:blipFill>
        <p:spPr>
          <a:xfrm>
            <a:off x="14817000" y="1579025"/>
            <a:ext cx="2318400" cy="693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base">
                                        <p:cTn id="7" dur="500"/>
                                        <p:tgtEl>
                                          <p:spTgt spid="271"/>
                                        </p:tgtEl>
                                        <p:attrNameLst>
                                          <p:attrName>ppt_w</p:attrName>
                                        </p:attrNameLst>
                                      </p:cBhvr>
                                      <p:tavLst>
                                        <p:tav tm="0">
                                          <p:val>
                                            <p:strVal val="0"/>
                                          </p:val>
                                        </p:tav>
                                        <p:tav tm="100000">
                                          <p:val>
                                            <p:strVal val="#ppt_w"/>
                                          </p:val>
                                        </p:tav>
                                      </p:tavLst>
                                    </p:anim>
                                    <p:anim calcmode="lin" valueType="num">
                                      <p:cBhvr additive="base">
                                        <p:cTn id="8" dur="500"/>
                                        <p:tgtEl>
                                          <p:spTgt spid="27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1: Lewin</a:t>
            </a:r>
            <a:r>
              <a:rPr lang="hr-HR" sz="2800" b="1" dirty="0">
                <a:solidFill>
                  <a:srgbClr val="4D94B7"/>
                </a:solidFill>
                <a:latin typeface="Helvetica Neue" panose="020B0604020202020204" charset="0"/>
                <a:ea typeface="Helvetica Neue"/>
                <a:cs typeface="Helvetica Neue"/>
                <a:sym typeface="Helvetica Neue"/>
              </a:rPr>
              <a:t>ova teorija promjene</a:t>
            </a:r>
            <a:endParaRPr dirty="0">
              <a:latin typeface="Helvetica Neue" panose="020B0604020202020204" charset="0"/>
            </a:endParaRPr>
          </a:p>
        </p:txBody>
      </p:sp>
      <p:sp>
        <p:nvSpPr>
          <p:cNvPr id="282" name="Google Shape;282;p19"/>
          <p:cNvSpPr/>
          <p:nvPr/>
        </p:nvSpPr>
        <p:spPr>
          <a:xfrm rot="-614456">
            <a:off x="12401636" y="4286486"/>
            <a:ext cx="4221193" cy="3388270"/>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Sažetak</a:t>
            </a:r>
            <a:endParaRPr dirty="0">
              <a:latin typeface="Helvetica Neue" panose="020B0604020202020204" charset="0"/>
            </a:endParaRPr>
          </a:p>
          <a:p>
            <a:pPr marL="0" marR="0" lvl="0" indent="0" algn="ctr" rtl="0">
              <a:spcBef>
                <a:spcPts val="0"/>
              </a:spcBef>
              <a:spcAft>
                <a:spcPts val="0"/>
              </a:spcAft>
              <a:buNone/>
            </a:pPr>
            <a:endParaRPr lang="hr-HR" sz="2200" dirty="0">
              <a:solidFill>
                <a:schemeClr val="dk1"/>
              </a:solidFill>
              <a:latin typeface="Helvetica Neue" panose="020B0604020202020204" charset="0"/>
              <a:ea typeface="Helvetica Neue"/>
              <a:cs typeface="Helvetica Neue"/>
              <a:sym typeface="Helvetica Neue"/>
            </a:endParaRPr>
          </a:p>
          <a:p>
            <a:pPr lvl="0" algn="ctr"/>
            <a:r>
              <a:rPr lang="hr-HR" sz="2200" dirty="0">
                <a:solidFill>
                  <a:schemeClr val="dk1"/>
                </a:solidFill>
                <a:latin typeface="Helvetica Neue" panose="020B0604020202020204" charset="0"/>
                <a:ea typeface="Helvetica Neue"/>
                <a:cs typeface="Helvetica Neue"/>
                <a:sym typeface="Helvetica Neue"/>
              </a:rPr>
              <a:t>Opišite koristi promjene, koristite sve kanale za učinkovitu komunikaciju i nacrtajte vizualnu sliku.</a:t>
            </a:r>
          </a:p>
          <a:p>
            <a:pPr lvl="0" algn="ctr"/>
            <a:r>
              <a:rPr lang="hr-HR" sz="2200" dirty="0">
                <a:solidFill>
                  <a:schemeClr val="dk1"/>
                </a:solidFill>
                <a:latin typeface="Helvetica Neue" panose="020B0604020202020204" charset="0"/>
                <a:ea typeface="Helvetica Neue"/>
                <a:cs typeface="Helvetica Neue"/>
                <a:sym typeface="Helvetica Neue"/>
              </a:rPr>
              <a:t>Stvorite i slavite kratkoročne pobjede kako biste ojačali promjenu.</a:t>
            </a:r>
            <a:endParaRPr lang="hr-HR" dirty="0">
              <a:latin typeface="Helvetica Neue" panose="020B0604020202020204" charset="0"/>
            </a:endParaRPr>
          </a:p>
        </p:txBody>
      </p:sp>
      <p:pic>
        <p:nvPicPr>
          <p:cNvPr id="283" name="Google Shape;283;p19"/>
          <p:cNvPicPr preferRelativeResize="0"/>
          <p:nvPr/>
        </p:nvPicPr>
        <p:blipFill rotWithShape="1">
          <a:blip r:embed="rId3">
            <a:alphaModFix/>
          </a:blip>
          <a:srcRect/>
          <a:stretch/>
        </p:blipFill>
        <p:spPr>
          <a:xfrm>
            <a:off x="11152934" y="4122369"/>
            <a:ext cx="1600438" cy="1790700"/>
          </a:xfrm>
          <a:prstGeom prst="rect">
            <a:avLst/>
          </a:prstGeom>
          <a:noFill/>
          <a:ln>
            <a:noFill/>
          </a:ln>
        </p:spPr>
      </p:pic>
      <p:sp>
        <p:nvSpPr>
          <p:cNvPr id="284" name="Google Shape;284;p19"/>
          <p:cNvSpPr txBox="1"/>
          <p:nvPr/>
        </p:nvSpPr>
        <p:spPr>
          <a:xfrm>
            <a:off x="1295400" y="8928000"/>
            <a:ext cx="1752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11, 12</a:t>
            </a:r>
            <a:endParaRPr sz="1200" dirty="0">
              <a:solidFill>
                <a:schemeClr val="dk1"/>
              </a:solidFill>
              <a:latin typeface="Helvetica Neue" panose="020B0604020202020204" charset="0"/>
              <a:ea typeface="Helvetica Neue"/>
              <a:cs typeface="Helvetica Neue"/>
              <a:sym typeface="Helvetica Neue"/>
            </a:endParaRPr>
          </a:p>
        </p:txBody>
      </p:sp>
      <p:sp>
        <p:nvSpPr>
          <p:cNvPr id="285" name="Google Shape;285;p19"/>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286" name="Google Shape;286;p19"/>
          <p:cNvSpPr txBox="1"/>
          <p:nvPr/>
        </p:nvSpPr>
        <p:spPr>
          <a:xfrm>
            <a:off x="12960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p:txBody>
      </p:sp>
      <p:sp>
        <p:nvSpPr>
          <p:cNvPr id="288" name="Google Shape;288;p19"/>
          <p:cNvSpPr txBox="1"/>
          <p:nvPr/>
        </p:nvSpPr>
        <p:spPr>
          <a:xfrm>
            <a:off x="1296000" y="3852000"/>
            <a:ext cx="98280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400" dirty="0">
                <a:solidFill>
                  <a:schemeClr val="dk1"/>
                </a:solidFill>
                <a:latin typeface="Helvetica Neue" panose="020B0604020202020204" charset="0"/>
                <a:ea typeface="Helvetica Neue"/>
                <a:cs typeface="Helvetica Neue"/>
                <a:sym typeface="Helvetica Neue"/>
              </a:rPr>
              <a:t>Korak</a:t>
            </a:r>
            <a:r>
              <a:rPr lang="en-US" sz="2400" dirty="0">
                <a:solidFill>
                  <a:schemeClr val="dk1"/>
                </a:solidFill>
                <a:latin typeface="Helvetica Neue" panose="020B0604020202020204" charset="0"/>
                <a:ea typeface="Helvetica Neue"/>
                <a:cs typeface="Helvetica Neue"/>
                <a:sym typeface="Helvetica Neue"/>
              </a:rPr>
              <a:t> 2 – </a:t>
            </a:r>
            <a:r>
              <a:rPr lang="hr-HR" sz="2400" dirty="0">
                <a:solidFill>
                  <a:schemeClr val="dk1"/>
                </a:solidFill>
                <a:latin typeface="Helvetica Neue" panose="020B0604020202020204" charset="0"/>
                <a:ea typeface="Helvetica Neue"/>
                <a:cs typeface="Helvetica Neue"/>
                <a:sym typeface="Helvetica Neue"/>
              </a:rPr>
              <a:t>Mijenjanje</a:t>
            </a:r>
            <a:endParaRPr sz="2400" dirty="0">
              <a:latin typeface="Helvetica Neue" panose="020B0604020202020204" charset="0"/>
            </a:endParaRPr>
          </a:p>
          <a:p>
            <a:pPr marL="0" marR="0" lvl="0" indent="0" algn="l" rtl="0">
              <a:spcBef>
                <a:spcPts val="0"/>
              </a:spcBef>
              <a:spcAft>
                <a:spcPts val="0"/>
              </a:spcAft>
              <a:buNone/>
            </a:pPr>
            <a:endParaRPr sz="2400" dirty="0">
              <a:solidFill>
                <a:schemeClr val="dk1"/>
              </a:solidFill>
              <a:latin typeface="Helvetica Neue" panose="020B0604020202020204" charset="0"/>
              <a:ea typeface="Helvetica Neue"/>
              <a:cs typeface="Helvetica Neue"/>
              <a:sym typeface="Helvetica Neue"/>
            </a:endParaRPr>
          </a:p>
          <a:p>
            <a:pPr marL="542925" lvl="0" indent="-542925">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Nakon što se ljudi "odmrznu" od starih uvjerenja i sustava, spremni su za nastavak sljedećeg koraka - promjene, koji se također naziva pokretna ili prijelazna faza. Tada se događa stvarni proces promjene. Zaposlenici uče nove metode i postupke.</a:t>
            </a:r>
            <a:endParaRPr lang="hr-HR" sz="2400" dirty="0">
              <a:latin typeface="Helvetica Neue" panose="020B0604020202020204" charset="0"/>
            </a:endParaRPr>
          </a:p>
          <a:p>
            <a:pPr marL="542925" lvl="0" indent="-542925">
              <a:spcBef>
                <a:spcPts val="1800"/>
              </a:spcBef>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Usvajaju nove načine razmišljanja i ponašanja. Budući da je ova faza prepuna neizvjesnosti, straha, stresa i brige, komunikacija i podrška zaposlenika su izuzetno važni.</a:t>
            </a:r>
            <a:endParaRPr lang="hr-HR" sz="2400" dirty="0">
              <a:latin typeface="Helvetica Neue" panose="020B0604020202020204" charset="0"/>
            </a:endParaRPr>
          </a:p>
          <a:p>
            <a:pPr marL="542925" marR="0" lvl="0" indent="-344805" algn="l" rtl="0">
              <a:spcBef>
                <a:spcPts val="18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p:txBody>
      </p:sp>
      <p:pic>
        <p:nvPicPr>
          <p:cNvPr id="2" name="Grafik 1">
            <a:extLst>
              <a:ext uri="{FF2B5EF4-FFF2-40B4-BE49-F238E27FC236}">
                <a16:creationId xmlns:a16="http://schemas.microsoft.com/office/drawing/2014/main" id="{FAD6DCC8-E97C-2CEA-A095-475B5204072C}"/>
              </a:ext>
            </a:extLst>
          </p:cNvPr>
          <p:cNvPicPr preferRelativeResize="0">
            <a:picLocks noChangeAspect="1"/>
          </p:cNvPicPr>
          <p:nvPr/>
        </p:nvPicPr>
        <p:blipFill>
          <a:blip r:embed="rId5"/>
          <a:stretch>
            <a:fillRect/>
          </a:stretch>
        </p:blipFill>
        <p:spPr>
          <a:xfrm>
            <a:off x="14817000" y="1579025"/>
            <a:ext cx="2318400" cy="693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 calcmode="lin" valueType="num">
                                      <p:cBhvr additive="base">
                                        <p:cTn id="7" dur="500"/>
                                        <p:tgtEl>
                                          <p:spTgt spid="282"/>
                                        </p:tgtEl>
                                        <p:attrNameLst>
                                          <p:attrName>ppt_w</p:attrName>
                                        </p:attrNameLst>
                                      </p:cBhvr>
                                      <p:tavLst>
                                        <p:tav tm="0">
                                          <p:val>
                                            <p:strVal val="0"/>
                                          </p:val>
                                        </p:tav>
                                        <p:tav tm="100000">
                                          <p:val>
                                            <p:strVal val="#ppt_w"/>
                                          </p:val>
                                        </p:tav>
                                      </p:tavLst>
                                    </p:anim>
                                    <p:anim calcmode="lin" valueType="num">
                                      <p:cBhvr additive="base">
                                        <p:cTn id="8" dur="500"/>
                                        <p:tgtEl>
                                          <p:spTgt spid="28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4800" b="1" dirty="0">
                <a:solidFill>
                  <a:srgbClr val="4D94B7"/>
                </a:solidFill>
                <a:latin typeface="Helvetica Neue" panose="020B0604020202020204" charset="0"/>
                <a:ea typeface="Helvetica Neue"/>
                <a:cs typeface="Helvetica Neue"/>
                <a:sym typeface="Helvetica Neue"/>
              </a:rPr>
              <a:t>Sadržaj</a:t>
            </a:r>
            <a:endParaRPr dirty="0">
              <a:latin typeface="Helvetica Neue" panose="020B0604020202020204" charset="0"/>
            </a:endParaRPr>
          </a:p>
        </p:txBody>
      </p:sp>
      <p:sp>
        <p:nvSpPr>
          <p:cNvPr id="57" name="Google Shape;57;p2"/>
          <p:cNvSpPr txBox="1"/>
          <p:nvPr/>
        </p:nvSpPr>
        <p:spPr>
          <a:xfrm>
            <a:off x="1296000" y="3383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800" b="1">
                <a:solidFill>
                  <a:srgbClr val="4D94B7"/>
                </a:solidFill>
                <a:latin typeface="Helvetica Neue" panose="020B0604020202020204" charset="0"/>
                <a:ea typeface="Helvetica Neue"/>
                <a:cs typeface="Helvetica Neue"/>
                <a:sym typeface="Helvetica Neue"/>
              </a:rPr>
              <a:t>1</a:t>
            </a:r>
            <a:endParaRPr>
              <a:latin typeface="Helvetica Neue" panose="020B0604020202020204" charset="0"/>
            </a:endParaRPr>
          </a:p>
        </p:txBody>
      </p:sp>
      <p:sp>
        <p:nvSpPr>
          <p:cNvPr id="58" name="Google Shape;58;p2"/>
          <p:cNvSpPr txBox="1"/>
          <p:nvPr/>
        </p:nvSpPr>
        <p:spPr>
          <a:xfrm>
            <a:off x="1296000" y="5184000"/>
            <a:ext cx="72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800" b="1" dirty="0">
                <a:solidFill>
                  <a:srgbClr val="78B17A"/>
                </a:solidFill>
                <a:latin typeface="Helvetica Neue" panose="020B0604020202020204" charset="0"/>
                <a:ea typeface="Helvetica Neue"/>
                <a:cs typeface="Helvetica Neue"/>
                <a:sym typeface="Helvetica Neue"/>
              </a:rPr>
              <a:t>2</a:t>
            </a:r>
            <a:endParaRPr dirty="0">
              <a:latin typeface="Helvetica Neue" panose="020B0604020202020204" charset="0"/>
            </a:endParaRPr>
          </a:p>
        </p:txBody>
      </p:sp>
      <p:sp>
        <p:nvSpPr>
          <p:cNvPr id="59" name="Google Shape;59;p2"/>
          <p:cNvSpPr txBox="1"/>
          <p:nvPr/>
        </p:nvSpPr>
        <p:spPr>
          <a:xfrm>
            <a:off x="1296000" y="6984000"/>
            <a:ext cx="72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800" b="1" dirty="0">
                <a:solidFill>
                  <a:srgbClr val="AED633"/>
                </a:solidFill>
                <a:latin typeface="Helvetica Neue" panose="020B0604020202020204" charset="0"/>
                <a:ea typeface="Helvetica Neue"/>
                <a:cs typeface="Helvetica Neue"/>
                <a:sym typeface="Helvetica Neue"/>
              </a:rPr>
              <a:t>3</a:t>
            </a:r>
            <a:endParaRPr dirty="0">
              <a:latin typeface="Helvetica Neue" panose="020B0604020202020204" charset="0"/>
            </a:endParaRPr>
          </a:p>
        </p:txBody>
      </p:sp>
      <p:sp>
        <p:nvSpPr>
          <p:cNvPr id="60" name="Google Shape;60;p2"/>
          <p:cNvSpPr txBox="1"/>
          <p:nvPr/>
        </p:nvSpPr>
        <p:spPr>
          <a:xfrm>
            <a:off x="1944000" y="3384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dk1"/>
                </a:solidFill>
                <a:latin typeface="Helvetica Neue" panose="020B0604020202020204" charset="0"/>
                <a:ea typeface="Helvetica Neue"/>
                <a:cs typeface="Helvetica Neue"/>
                <a:sym typeface="Helvetica Neue"/>
              </a:rPr>
              <a:t>Intrap</a:t>
            </a:r>
            <a:r>
              <a:rPr lang="hr-HR" sz="2400" dirty="0">
                <a:solidFill>
                  <a:schemeClr val="dk1"/>
                </a:solidFill>
                <a:latin typeface="Helvetica Neue" panose="020B0604020202020204" charset="0"/>
                <a:ea typeface="Helvetica Neue"/>
                <a:cs typeface="Helvetica Neue"/>
                <a:sym typeface="Helvetica Neue"/>
              </a:rPr>
              <a:t>oduzetnički stav</a:t>
            </a:r>
            <a:endParaRPr dirty="0">
              <a:latin typeface="Helvetica Neue" panose="020B0604020202020204" charset="0"/>
            </a:endParaRPr>
          </a:p>
        </p:txBody>
      </p:sp>
      <p:sp>
        <p:nvSpPr>
          <p:cNvPr id="61" name="Google Shape;61;p2"/>
          <p:cNvSpPr txBox="1"/>
          <p:nvPr/>
        </p:nvSpPr>
        <p:spPr>
          <a:xfrm>
            <a:off x="1944000" y="5184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r-HR" sz="2400" dirty="0">
                <a:solidFill>
                  <a:schemeClr val="dk1"/>
                </a:solidFill>
                <a:latin typeface="Helvetica Neue" panose="020B0604020202020204" charset="0"/>
                <a:ea typeface="Helvetica Neue"/>
                <a:cs typeface="Helvetica Neue"/>
                <a:sym typeface="Helvetica Neue"/>
              </a:rPr>
              <a:t>Upravljanje promjenama</a:t>
            </a:r>
            <a:endParaRPr dirty="0">
              <a:latin typeface="Helvetica Neue" panose="020B0604020202020204" charset="0"/>
            </a:endParaRPr>
          </a:p>
        </p:txBody>
      </p:sp>
      <p:sp>
        <p:nvSpPr>
          <p:cNvPr id="62" name="Google Shape;62;p2"/>
          <p:cNvSpPr txBox="1"/>
          <p:nvPr/>
        </p:nvSpPr>
        <p:spPr>
          <a:xfrm>
            <a:off x="1944000" y="6984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r-HR" sz="2400" dirty="0">
                <a:solidFill>
                  <a:schemeClr val="dk1"/>
                </a:solidFill>
                <a:latin typeface="Helvetica Neue" panose="020B0604020202020204" charset="0"/>
                <a:ea typeface="Helvetica Neue"/>
                <a:cs typeface="Helvetica Neue"/>
                <a:sym typeface="Helvetica Neue"/>
              </a:rPr>
              <a:t>Upravljanje konfliktima</a:t>
            </a:r>
            <a:endParaRPr dirty="0">
              <a:latin typeface="Helvetica Neue" panose="020B0604020202020204" charset="0"/>
            </a:endParaRPr>
          </a:p>
        </p:txBody>
      </p:sp>
      <p:sp>
        <p:nvSpPr>
          <p:cNvPr id="63" name="Google Shape;63;p2"/>
          <p:cNvSpPr txBox="1"/>
          <p:nvPr/>
        </p:nvSpPr>
        <p:spPr>
          <a:xfrm>
            <a:off x="8028000" y="3384000"/>
            <a:ext cx="9000000" cy="1440000"/>
          </a:xfrm>
          <a:prstGeom prst="rect">
            <a:avLst/>
          </a:prstGeom>
          <a:noFill/>
          <a:ln>
            <a:noFill/>
          </a:ln>
        </p:spPr>
        <p:txBody>
          <a:bodyPr spcFirstLastPara="1" wrap="square" lIns="91425" tIns="45700" rIns="91425" bIns="45700" anchor="ctr" anchorCtr="0">
            <a:noAutofit/>
          </a:bodyPr>
          <a:lstStyle/>
          <a:p>
            <a:pPr marL="542925" marR="0" lvl="0" indent="-542925" algn="l" rtl="0">
              <a:spcBef>
                <a:spcPts val="0"/>
              </a:spcBef>
              <a:spcAft>
                <a:spcPts val="0"/>
              </a:spcAft>
              <a:buNone/>
            </a:pPr>
            <a:r>
              <a:rPr lang="en-US" sz="2400" dirty="0">
                <a:solidFill>
                  <a:schemeClr val="dk1"/>
                </a:solidFill>
                <a:latin typeface="Helvetica Neue" panose="020B0604020202020204" charset="0"/>
                <a:ea typeface="Helvetica Neue"/>
                <a:cs typeface="Helvetica Neue"/>
                <a:sym typeface="Helvetica Neue"/>
              </a:rPr>
              <a:t>1.1 </a:t>
            </a:r>
            <a:r>
              <a:rPr lang="hr-HR" sz="2400" dirty="0">
                <a:solidFill>
                  <a:schemeClr val="dk1"/>
                </a:solidFill>
                <a:latin typeface="Helvetica Neue" panose="020B0604020202020204" charset="0"/>
                <a:ea typeface="Helvetica Neue"/>
                <a:cs typeface="Helvetica Neue"/>
                <a:sym typeface="Helvetica Neue"/>
              </a:rPr>
              <a:t>Definicija</a:t>
            </a:r>
            <a:endParaRPr lang="hr-HR" dirty="0">
              <a:latin typeface="Helvetica Neue" panose="020B0604020202020204" charset="0"/>
            </a:endParaRPr>
          </a:p>
          <a:p>
            <a:pPr marL="542925" marR="0" lvl="0" indent="-542925" algn="l" rtl="0">
              <a:spcBef>
                <a:spcPts val="600"/>
              </a:spcBef>
              <a:spcAft>
                <a:spcPts val="0"/>
              </a:spcAft>
              <a:buNone/>
            </a:pPr>
            <a:r>
              <a:rPr lang="hr-HR" sz="2400" dirty="0">
                <a:solidFill>
                  <a:schemeClr val="dk1"/>
                </a:solidFill>
                <a:latin typeface="Helvetica Neue" panose="020B0604020202020204" charset="0"/>
                <a:ea typeface="Helvetica Neue"/>
                <a:cs typeface="Helvetica Neue"/>
                <a:sym typeface="Helvetica Neue"/>
              </a:rPr>
              <a:t>1.2 Četiri načela intrapoduzetničkog stava: odnos prema organizaciji, zadovoljstvo, motivacija i namjera</a:t>
            </a:r>
            <a:endParaRPr lang="hr-HR" dirty="0">
              <a:latin typeface="Helvetica Neue" panose="020B0604020202020204" charset="0"/>
            </a:endParaRPr>
          </a:p>
        </p:txBody>
      </p:sp>
      <p:sp>
        <p:nvSpPr>
          <p:cNvPr id="64" name="Google Shape;64;p2"/>
          <p:cNvSpPr/>
          <p:nvPr/>
        </p:nvSpPr>
        <p:spPr>
          <a:xfrm>
            <a:off x="7668000" y="338294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Helvetica Neue" panose="020B0604020202020204" charset="0"/>
              <a:ea typeface="Helvetica Neue"/>
              <a:cs typeface="Helvetica Neue"/>
              <a:sym typeface="Helvetica Neue"/>
            </a:endParaRPr>
          </a:p>
        </p:txBody>
      </p:sp>
      <p:sp>
        <p:nvSpPr>
          <p:cNvPr id="65" name="Google Shape;65;p2"/>
          <p:cNvSpPr/>
          <p:nvPr/>
        </p:nvSpPr>
        <p:spPr>
          <a:xfrm>
            <a:off x="7668000" y="6984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Helvetica Neue" panose="020B0604020202020204" charset="0"/>
              <a:ea typeface="Helvetica Neue"/>
              <a:cs typeface="Helvetica Neue"/>
              <a:sym typeface="Helvetica Neue"/>
            </a:endParaRPr>
          </a:p>
        </p:txBody>
      </p:sp>
      <p:sp>
        <p:nvSpPr>
          <p:cNvPr id="66" name="Google Shape;66;p2"/>
          <p:cNvSpPr/>
          <p:nvPr/>
        </p:nvSpPr>
        <p:spPr>
          <a:xfrm>
            <a:off x="7668000" y="5184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Helvetica Neue" panose="020B0604020202020204" charset="0"/>
              <a:ea typeface="Helvetica Neue"/>
              <a:cs typeface="Helvetica Neue"/>
              <a:sym typeface="Helvetica Neue"/>
            </a:endParaRPr>
          </a:p>
        </p:txBody>
      </p:sp>
      <p:sp>
        <p:nvSpPr>
          <p:cNvPr id="67" name="Google Shape;67;p2"/>
          <p:cNvSpPr txBox="1"/>
          <p:nvPr/>
        </p:nvSpPr>
        <p:spPr>
          <a:xfrm>
            <a:off x="8028000" y="5184000"/>
            <a:ext cx="900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dk1"/>
                </a:solidFill>
                <a:latin typeface="Helvetica Neue" panose="020B0604020202020204" charset="0"/>
                <a:ea typeface="Helvetica Neue"/>
                <a:cs typeface="Helvetica Neue"/>
                <a:sym typeface="Helvetica Neue"/>
              </a:rPr>
              <a:t>2.1 </a:t>
            </a:r>
            <a:r>
              <a:rPr lang="hr-HR" sz="2400" dirty="0">
                <a:solidFill>
                  <a:schemeClr val="dk1"/>
                </a:solidFill>
                <a:latin typeface="Helvetica Neue" panose="020B0604020202020204" charset="0"/>
                <a:ea typeface="Helvetica Neue"/>
                <a:cs typeface="Helvetica Neue"/>
                <a:sym typeface="Helvetica Neue"/>
              </a:rPr>
              <a:t>Definicija</a:t>
            </a:r>
          </a:p>
          <a:p>
            <a:pPr marL="0" marR="0" lvl="0" indent="0" algn="l" rtl="0">
              <a:spcBef>
                <a:spcPts val="0"/>
              </a:spcBef>
              <a:spcAft>
                <a:spcPts val="0"/>
              </a:spcAft>
              <a:buNone/>
            </a:pPr>
            <a:r>
              <a:rPr lang="hr-HR" sz="2400" dirty="0">
                <a:solidFill>
                  <a:schemeClr val="dk1"/>
                </a:solidFill>
                <a:latin typeface="Helvetica Neue" panose="020B0604020202020204" charset="0"/>
                <a:ea typeface="Helvetica Neue"/>
                <a:cs typeface="Helvetica Neue"/>
                <a:sym typeface="Helvetica Neue"/>
              </a:rPr>
              <a:t>2.2 Modeli upravljanja promjenama</a:t>
            </a:r>
            <a:endParaRPr lang="hr-HR" dirty="0">
              <a:latin typeface="Helvetica Neue" panose="020B0604020202020204" charset="0"/>
            </a:endParaRPr>
          </a:p>
          <a:p>
            <a:pPr marL="0" marR="0" lvl="0" indent="0" algn="l" rtl="0">
              <a:spcBef>
                <a:spcPts val="600"/>
              </a:spcBef>
              <a:spcAft>
                <a:spcPts val="0"/>
              </a:spcAft>
              <a:buNone/>
            </a:pPr>
            <a:r>
              <a:rPr lang="hr-HR" sz="2400" dirty="0">
                <a:solidFill>
                  <a:schemeClr val="dk1"/>
                </a:solidFill>
                <a:latin typeface="Helvetica Neue" panose="020B0604020202020204" charset="0"/>
                <a:ea typeface="Helvetica Neue"/>
                <a:cs typeface="Helvetica Neue"/>
                <a:sym typeface="Helvetica Neue"/>
              </a:rPr>
              <a:t>2.3 Provođenje promjena u vašem poduzeću</a:t>
            </a:r>
            <a:endParaRPr lang="hr-HR" dirty="0">
              <a:latin typeface="Helvetica Neue" panose="020B0604020202020204" charset="0"/>
            </a:endParaRPr>
          </a:p>
        </p:txBody>
      </p:sp>
      <p:sp>
        <p:nvSpPr>
          <p:cNvPr id="68" name="Google Shape;68;p2"/>
          <p:cNvSpPr txBox="1"/>
          <p:nvPr/>
        </p:nvSpPr>
        <p:spPr>
          <a:xfrm>
            <a:off x="8028000" y="6984000"/>
            <a:ext cx="900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dk1"/>
                </a:solidFill>
                <a:latin typeface="Helvetica Neue" panose="020B0604020202020204" charset="0"/>
                <a:ea typeface="Helvetica Neue"/>
                <a:cs typeface="Helvetica Neue"/>
                <a:sym typeface="Helvetica Neue"/>
              </a:rPr>
              <a:t>3.1 </a:t>
            </a:r>
            <a:r>
              <a:rPr lang="hr-HR" sz="2400" dirty="0">
                <a:solidFill>
                  <a:schemeClr val="dk1"/>
                </a:solidFill>
                <a:latin typeface="Helvetica Neue" panose="020B0604020202020204" charset="0"/>
                <a:ea typeface="Helvetica Neue"/>
                <a:cs typeface="Helvetica Neue"/>
                <a:sym typeface="Helvetica Neue"/>
              </a:rPr>
              <a:t>Definicija</a:t>
            </a:r>
            <a:endParaRPr lang="hr-HR" dirty="0">
              <a:latin typeface="Helvetica Neue" panose="020B0604020202020204" charset="0"/>
            </a:endParaRPr>
          </a:p>
          <a:p>
            <a:pPr marL="0" marR="0" lvl="0" indent="0" algn="l" rtl="0">
              <a:spcBef>
                <a:spcPts val="600"/>
              </a:spcBef>
              <a:spcAft>
                <a:spcPts val="0"/>
              </a:spcAft>
              <a:buNone/>
            </a:pPr>
            <a:r>
              <a:rPr lang="hr-HR" sz="2400" dirty="0">
                <a:solidFill>
                  <a:schemeClr val="dk1"/>
                </a:solidFill>
                <a:latin typeface="Helvetica Neue" panose="020B0604020202020204" charset="0"/>
                <a:ea typeface="Helvetica Neue"/>
                <a:cs typeface="Helvetica Neue"/>
                <a:sym typeface="Helvetica Neue"/>
              </a:rPr>
              <a:t>3.2 Harvardski model</a:t>
            </a:r>
            <a:endParaRPr lang="hr-HR" dirty="0">
              <a:latin typeface="Helvetica Neue" panose="020B0604020202020204" charset="0"/>
            </a:endParaRPr>
          </a:p>
          <a:p>
            <a:pPr marL="0" marR="0" lvl="0" indent="0" algn="l" rtl="0">
              <a:spcBef>
                <a:spcPts val="600"/>
              </a:spcBef>
              <a:spcAft>
                <a:spcPts val="0"/>
              </a:spcAft>
              <a:buNone/>
            </a:pPr>
            <a:r>
              <a:rPr lang="hr-HR" sz="2400" dirty="0">
                <a:solidFill>
                  <a:schemeClr val="dk1"/>
                </a:solidFill>
                <a:latin typeface="Helvetica Neue" panose="020B0604020202020204" charset="0"/>
                <a:ea typeface="Helvetica Neue"/>
                <a:cs typeface="Helvetica Neue"/>
                <a:sym typeface="Helvetica Neue"/>
              </a:rPr>
              <a:t>3.3 Vježba</a:t>
            </a:r>
            <a:endParaRPr lang="hr-HR" dirty="0">
              <a:latin typeface="Helvetica Neue"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0"/>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1: Lewin</a:t>
            </a:r>
            <a:r>
              <a:rPr lang="hr-HR" sz="2800" b="1" dirty="0">
                <a:solidFill>
                  <a:srgbClr val="4D94B7"/>
                </a:solidFill>
                <a:latin typeface="Helvetica Neue" panose="020B0604020202020204" charset="0"/>
                <a:ea typeface="Helvetica Neue"/>
                <a:cs typeface="Helvetica Neue"/>
                <a:sym typeface="Helvetica Neue"/>
              </a:rPr>
              <a:t>ova teorija promjene</a:t>
            </a:r>
            <a:endParaRPr dirty="0">
              <a:latin typeface="Helvetica Neue" panose="020B0604020202020204" charset="0"/>
            </a:endParaRPr>
          </a:p>
        </p:txBody>
      </p:sp>
      <p:sp>
        <p:nvSpPr>
          <p:cNvPr id="294" name="Google Shape;294;p20"/>
          <p:cNvSpPr/>
          <p:nvPr/>
        </p:nvSpPr>
        <p:spPr>
          <a:xfrm rot="-614456">
            <a:off x="12464457" y="4280856"/>
            <a:ext cx="4221193" cy="4094963"/>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Sažetak</a:t>
            </a:r>
            <a:endParaRPr sz="2400" dirty="0">
              <a:latin typeface="Helvetica Neue" panose="020B0604020202020204" charset="0"/>
            </a:endParaRPr>
          </a:p>
          <a:p>
            <a:pPr marL="0" marR="0" lvl="0" indent="0" algn="ctr" rtl="0">
              <a:spcBef>
                <a:spcPts val="0"/>
              </a:spcBef>
              <a:spcAft>
                <a:spcPts val="0"/>
              </a:spcAft>
              <a:buNone/>
            </a:pPr>
            <a:endParaRPr sz="2400" dirty="0">
              <a:solidFill>
                <a:schemeClr val="dk1"/>
              </a:solidFill>
              <a:latin typeface="Helvetica Neue" panose="020B0604020202020204" charset="0"/>
              <a:ea typeface="Helvetica Neue"/>
              <a:cs typeface="Helvetica Neue"/>
              <a:sym typeface="Helvetica Neue"/>
            </a:endParaRPr>
          </a:p>
          <a:p>
            <a:pPr lvl="0" algn="ctr"/>
            <a:r>
              <a:rPr lang="hr-HR" sz="2200" dirty="0">
                <a:solidFill>
                  <a:schemeClr val="dk1"/>
                </a:solidFill>
                <a:latin typeface="Helvetica Neue" panose="020B0604020202020204" charset="0"/>
                <a:ea typeface="Helvetica Neue"/>
                <a:cs typeface="Helvetica Neue"/>
                <a:sym typeface="Helvetica Neue"/>
              </a:rPr>
              <a:t>Identificirajte što podržava promjenu, koje su prepreke održavanju promjene i kako održati promjenu. Omogućite obuku i podršku te uspostavite sustav povratnih informacija i nagrađivanja. Prilagodite</a:t>
            </a:r>
          </a:p>
          <a:p>
            <a:pPr lvl="0" algn="ctr"/>
            <a:r>
              <a:rPr lang="hr-HR" sz="2200" dirty="0">
                <a:solidFill>
                  <a:schemeClr val="dk1"/>
                </a:solidFill>
                <a:latin typeface="Helvetica Neue" panose="020B0604020202020204" charset="0"/>
                <a:ea typeface="Helvetica Neue"/>
                <a:cs typeface="Helvetica Neue"/>
                <a:sym typeface="Helvetica Neue"/>
              </a:rPr>
              <a:t>organizacijsku strukturu gdje je to potrebno.</a:t>
            </a:r>
            <a:endParaRPr lang="hr-HR" sz="2200" dirty="0">
              <a:latin typeface="Helvetica Neue" panose="020B0604020202020204" charset="0"/>
            </a:endParaRPr>
          </a:p>
        </p:txBody>
      </p:sp>
      <p:pic>
        <p:nvPicPr>
          <p:cNvPr id="295" name="Google Shape;295;p20"/>
          <p:cNvPicPr preferRelativeResize="0"/>
          <p:nvPr/>
        </p:nvPicPr>
        <p:blipFill rotWithShape="1">
          <a:blip r:embed="rId3">
            <a:alphaModFix/>
          </a:blip>
          <a:srcRect/>
          <a:stretch/>
        </p:blipFill>
        <p:spPr>
          <a:xfrm>
            <a:off x="11152934" y="4122369"/>
            <a:ext cx="1600438" cy="1790700"/>
          </a:xfrm>
          <a:prstGeom prst="rect">
            <a:avLst/>
          </a:prstGeom>
          <a:noFill/>
          <a:ln>
            <a:noFill/>
          </a:ln>
        </p:spPr>
      </p:pic>
      <p:sp>
        <p:nvSpPr>
          <p:cNvPr id="296" name="Google Shape;296;p20"/>
          <p:cNvSpPr txBox="1"/>
          <p:nvPr/>
        </p:nvSpPr>
        <p:spPr>
          <a:xfrm>
            <a:off x="1295400" y="8928000"/>
            <a:ext cx="1752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 </a:t>
            </a:r>
            <a:r>
              <a:rPr lang="en-US" sz="1200" b="0" i="0" u="none" strike="noStrike" dirty="0">
                <a:solidFill>
                  <a:srgbClr val="000000"/>
                </a:solidFill>
                <a:latin typeface="Helvetica Neue" panose="020B0604020202020204" charset="0"/>
                <a:ea typeface="Helvetica Neue"/>
                <a:cs typeface="Helvetica Neue"/>
                <a:sym typeface="Helvetica Neue"/>
              </a:rPr>
              <a:t>11, 12</a:t>
            </a:r>
            <a:endParaRPr sz="1200" dirty="0">
              <a:solidFill>
                <a:schemeClr val="dk1"/>
              </a:solidFill>
              <a:latin typeface="Helvetica Neue" panose="020B0604020202020204" charset="0"/>
              <a:ea typeface="Helvetica Neue"/>
              <a:cs typeface="Helvetica Neue"/>
              <a:sym typeface="Helvetica Neue"/>
            </a:endParaRPr>
          </a:p>
        </p:txBody>
      </p:sp>
      <p:sp>
        <p:nvSpPr>
          <p:cNvPr id="297" name="Google Shape;297;p20"/>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298" name="Google Shape;298;p20"/>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p:txBody>
      </p:sp>
      <p:sp>
        <p:nvSpPr>
          <p:cNvPr id="300" name="Google Shape;300;p20"/>
          <p:cNvSpPr txBox="1"/>
          <p:nvPr/>
        </p:nvSpPr>
        <p:spPr>
          <a:xfrm>
            <a:off x="1296000" y="3852000"/>
            <a:ext cx="98280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400" dirty="0">
                <a:solidFill>
                  <a:schemeClr val="dk1"/>
                </a:solidFill>
                <a:latin typeface="Helvetica Neue" panose="020B0604020202020204" charset="0"/>
                <a:ea typeface="Helvetica Neue"/>
                <a:cs typeface="Helvetica Neue"/>
                <a:sym typeface="Helvetica Neue"/>
              </a:rPr>
              <a:t>Korak</a:t>
            </a:r>
            <a:r>
              <a:rPr lang="en-US" sz="2400" dirty="0">
                <a:solidFill>
                  <a:schemeClr val="dk1"/>
                </a:solidFill>
                <a:latin typeface="Helvetica Neue" panose="020B0604020202020204" charset="0"/>
                <a:ea typeface="Helvetica Neue"/>
                <a:cs typeface="Helvetica Neue"/>
                <a:sym typeface="Helvetica Neue"/>
              </a:rPr>
              <a:t> 3 – </a:t>
            </a:r>
            <a:r>
              <a:rPr lang="hr-HR" sz="2400" dirty="0">
                <a:solidFill>
                  <a:schemeClr val="dk1"/>
                </a:solidFill>
                <a:latin typeface="Helvetica Neue" panose="020B0604020202020204" charset="0"/>
                <a:ea typeface="Helvetica Neue"/>
                <a:cs typeface="Helvetica Neue"/>
                <a:sym typeface="Helvetica Neue"/>
              </a:rPr>
              <a:t>Zamrzavanje</a:t>
            </a:r>
            <a:endParaRPr sz="2400" dirty="0">
              <a:latin typeface="Helvetica Neue" panose="020B0604020202020204" charset="0"/>
            </a:endParaRPr>
          </a:p>
          <a:p>
            <a:pPr marL="542925" marR="0" lvl="0" indent="-344805" algn="l" rtl="0">
              <a:spcBef>
                <a:spcPts val="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lvl="0" indent="-542925">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Ljudi su prihvatili nove načine rada i promjene poprimaju oblik.</a:t>
            </a:r>
            <a:endParaRPr lang="hr-HR" sz="2400" dirty="0">
              <a:latin typeface="Helvetica Neue" panose="020B0604020202020204" charset="0"/>
            </a:endParaRPr>
          </a:p>
          <a:p>
            <a:pPr marL="542925" lvl="0" indent="-542925">
              <a:spcBef>
                <a:spcPts val="1800"/>
              </a:spcBef>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Faza zamrzavanja, koja se ponekad naziva i ponovnim zamrzavanjem, je kada promjena konačno postane dio "nove normale" zaposlenika. Ovaj posljednji korak je kritičan jer se bez osnaživanja ljudi mogu vratiti svojim starim navikama, sustavima i načinima razmišljanja.</a:t>
            </a:r>
            <a:endParaRPr lang="hr-HR" sz="2400" dirty="0">
              <a:latin typeface="Helvetica Neue" panose="020B0604020202020204" charset="0"/>
            </a:endParaRPr>
          </a:p>
          <a:p>
            <a:pPr marL="542925" marR="0" lvl="0" indent="-344805" algn="l" rtl="0">
              <a:spcBef>
                <a:spcPts val="18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p:txBody>
      </p:sp>
      <p:pic>
        <p:nvPicPr>
          <p:cNvPr id="2" name="Grafik 1">
            <a:extLst>
              <a:ext uri="{FF2B5EF4-FFF2-40B4-BE49-F238E27FC236}">
                <a16:creationId xmlns:a16="http://schemas.microsoft.com/office/drawing/2014/main" id="{07BFBE12-8248-1A1A-CF6A-3BBA66349C84}"/>
              </a:ext>
            </a:extLst>
          </p:cNvPr>
          <p:cNvPicPr preferRelativeResize="0">
            <a:picLocks noChangeAspect="1"/>
          </p:cNvPicPr>
          <p:nvPr/>
        </p:nvPicPr>
        <p:blipFill>
          <a:blip r:embed="rId5"/>
          <a:stretch>
            <a:fillRect/>
          </a:stretch>
        </p:blipFill>
        <p:spPr>
          <a:xfrm>
            <a:off x="14817000" y="1579025"/>
            <a:ext cx="2318400" cy="693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additive="base">
                                        <p:cTn id="7" dur="500"/>
                                        <p:tgtEl>
                                          <p:spTgt spid="294"/>
                                        </p:tgtEl>
                                        <p:attrNameLst>
                                          <p:attrName>ppt_w</p:attrName>
                                        </p:attrNameLst>
                                      </p:cBhvr>
                                      <p:tavLst>
                                        <p:tav tm="0">
                                          <p:val>
                                            <p:strVal val="0"/>
                                          </p:val>
                                        </p:tav>
                                        <p:tav tm="100000">
                                          <p:val>
                                            <p:strVal val="#ppt_w"/>
                                          </p:val>
                                        </p:tav>
                                      </p:tavLst>
                                    </p:anim>
                                    <p:anim calcmode="lin" valueType="num">
                                      <p:cBhvr additive="base">
                                        <p:cTn id="8" dur="500"/>
                                        <p:tgtEl>
                                          <p:spTgt spid="2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4D94B7"/>
                </a:solidFill>
                <a:latin typeface="Helvetica Neue" panose="020B0604020202020204" charset="0"/>
                <a:ea typeface="Helvetica Neue"/>
                <a:cs typeface="Helvetica Neue"/>
                <a:sym typeface="Helvetica Neue"/>
              </a:rPr>
              <a:t>Model 2: McKinseyev 7-S model</a:t>
            </a:r>
            <a:endParaRPr lang="hr-HR" dirty="0">
              <a:latin typeface="Helvetica Neue" panose="020B0604020202020204" charset="0"/>
            </a:endParaRPr>
          </a:p>
        </p:txBody>
      </p:sp>
      <p:sp>
        <p:nvSpPr>
          <p:cNvPr id="306" name="Google Shape;306;p21"/>
          <p:cNvSpPr txBox="1"/>
          <p:nvPr/>
        </p:nvSpPr>
        <p:spPr>
          <a:xfrm>
            <a:off x="1296000" y="3851999"/>
            <a:ext cx="7704000" cy="2916000"/>
          </a:xfrm>
          <a:prstGeom prst="rect">
            <a:avLst/>
          </a:prstGeom>
          <a:noFill/>
          <a:ln>
            <a:noFill/>
          </a:ln>
        </p:spPr>
        <p:txBody>
          <a:bodyPr spcFirstLastPara="1" wrap="square" lIns="91425" tIns="45700" rIns="91425" bIns="45700" anchor="t" anchorCtr="0">
            <a:noAutofit/>
          </a:bodyPr>
          <a:lstStyle/>
          <a:p>
            <a:pPr lvl="0"/>
            <a:r>
              <a:rPr lang="hr-HR" sz="2400" dirty="0">
                <a:solidFill>
                  <a:schemeClr val="dk1"/>
                </a:solidFill>
                <a:latin typeface="Helvetica Neue" panose="020B0604020202020204" charset="0"/>
                <a:ea typeface="Helvetica Neue"/>
                <a:cs typeface="Helvetica Neue"/>
                <a:sym typeface="Helvetica Neue"/>
              </a:rPr>
              <a:t>Okvir 7-S koristi se za definiranje i analizu bitnih elemenata organizacije. Model promatra organizaciju na holistički način, sa sedam međusobno povezanih komponenti.</a:t>
            </a:r>
            <a:endParaRPr lang="hr-HR" dirty="0">
              <a:latin typeface="Helvetica Neue" panose="020B0604020202020204" charset="0"/>
            </a:endParaRPr>
          </a:p>
          <a:p>
            <a:pPr lvl="0">
              <a:spcBef>
                <a:spcPts val="1200"/>
              </a:spcBef>
            </a:pPr>
            <a:r>
              <a:rPr lang="hr-HR" sz="2400" dirty="0">
                <a:solidFill>
                  <a:schemeClr val="dk1"/>
                </a:solidFill>
                <a:latin typeface="Helvetica Neue" panose="020B0604020202020204" charset="0"/>
                <a:ea typeface="Helvetica Neue"/>
                <a:cs typeface="Helvetica Neue"/>
                <a:sym typeface="Helvetica Neue"/>
              </a:rPr>
              <a:t>Sedam elemenata međusobno se podupiru i stoga moraju biti u potpunosti usklađeni kako bi organizacija bila učinkovita.</a:t>
            </a:r>
            <a:endParaRPr lang="hr-HR" dirty="0">
              <a:latin typeface="Helvetica Neue" panose="020B0604020202020204" charset="0"/>
            </a:endParaRPr>
          </a:p>
        </p:txBody>
      </p:sp>
      <p:sp>
        <p:nvSpPr>
          <p:cNvPr id="307" name="Google Shape;307;p21"/>
          <p:cNvSpPr txBox="1"/>
          <p:nvPr/>
        </p:nvSpPr>
        <p:spPr>
          <a:xfrm>
            <a:off x="14004000" y="8604000"/>
            <a:ext cx="2628000" cy="2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dirty="0">
                <a:solidFill>
                  <a:schemeClr val="dk1"/>
                </a:solidFill>
                <a:latin typeface="Helvetica Neue" panose="020B0604020202020204" charset="0"/>
                <a:ea typeface="Helvetica Neue"/>
                <a:cs typeface="Helvetica Neue"/>
                <a:sym typeface="Helvetica Neue"/>
              </a:rPr>
              <a:t>Izvor slike</a:t>
            </a:r>
            <a:r>
              <a:rPr lang="en-US" sz="1200" dirty="0">
                <a:solidFill>
                  <a:schemeClr val="dk1"/>
                </a:solidFill>
                <a:latin typeface="Helvetica Neue" panose="020B0604020202020204" charset="0"/>
                <a:ea typeface="Helvetica Neue"/>
                <a:cs typeface="Helvetica Neue"/>
                <a:sym typeface="Helvetica Neue"/>
              </a:rPr>
              <a:t>: </a:t>
            </a:r>
            <a:r>
              <a:rPr lang="en-US" sz="1200" u="sng" dirty="0">
                <a:solidFill>
                  <a:schemeClr val="dk1"/>
                </a:solidFill>
                <a:latin typeface="Helvetica Neue" panose="020B0604020202020204" charset="0"/>
                <a:ea typeface="Helvetica Neue"/>
                <a:cs typeface="Helvetica Neue"/>
                <a:sym typeface="Helvetica Neue"/>
                <a:hlinkClick r:id="rId3">
                  <a:extLst>
                    <a:ext uri="{A12FA001-AC4F-418D-AE19-62706E023703}">
                      <ahyp:hlinkClr xmlns:ahyp="http://schemas.microsoft.com/office/drawing/2018/hyperlinkcolor" val="tx"/>
                    </a:ext>
                  </a:extLst>
                </a:hlinkClick>
              </a:rPr>
              <a:t>https://www.mbamanagementmodels.com/mckinseys-7-s-framework/</a:t>
            </a:r>
            <a:endParaRPr lang="en-US" sz="1200" u="sng" dirty="0">
              <a:solidFill>
                <a:schemeClr val="dk1"/>
              </a:solidFill>
              <a:latin typeface="Helvetica Neue" panose="020B0604020202020204" charset="0"/>
              <a:ea typeface="Helvetica Neue"/>
              <a:cs typeface="Helvetica Neue"/>
              <a:sym typeface="Helvetica Neue"/>
            </a:endParaRPr>
          </a:p>
        </p:txBody>
      </p:sp>
      <p:sp>
        <p:nvSpPr>
          <p:cNvPr id="308" name="Google Shape;308;p21"/>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11, 13</a:t>
            </a:r>
            <a:endParaRPr sz="1200" dirty="0">
              <a:solidFill>
                <a:schemeClr val="dk1"/>
              </a:solidFill>
              <a:latin typeface="Helvetica Neue" panose="020B0604020202020204" charset="0"/>
              <a:ea typeface="Helvetica Neue"/>
              <a:cs typeface="Helvetica Neue"/>
              <a:sym typeface="Helvetica Neue"/>
            </a:endParaRPr>
          </a:p>
        </p:txBody>
      </p:sp>
      <p:sp>
        <p:nvSpPr>
          <p:cNvPr id="309" name="Google Shape;309;p21"/>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310" name="Google Shape;310;p21"/>
          <p:cNvSpPr txBox="1"/>
          <p:nvPr/>
        </p:nvSpPr>
        <p:spPr>
          <a:xfrm>
            <a:off x="12960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p:txBody>
      </p:sp>
      <p:grpSp>
        <p:nvGrpSpPr>
          <p:cNvPr id="311" name="Google Shape;311;p21"/>
          <p:cNvGrpSpPr/>
          <p:nvPr/>
        </p:nvGrpSpPr>
        <p:grpSpPr>
          <a:xfrm>
            <a:off x="9772800" y="1672431"/>
            <a:ext cx="6696000" cy="7488000"/>
            <a:chOff x="9772800" y="1672431"/>
            <a:chExt cx="6696000" cy="7488000"/>
          </a:xfrm>
        </p:grpSpPr>
        <p:cxnSp>
          <p:nvCxnSpPr>
            <p:cNvPr id="312" name="Google Shape;312;p21"/>
            <p:cNvCxnSpPr>
              <a:stCxn id="313" idx="6"/>
              <a:endCxn id="314" idx="2"/>
            </p:cNvCxnSpPr>
            <p:nvPr/>
          </p:nvCxnSpPr>
          <p:spPr>
            <a:xfrm>
              <a:off x="11572800" y="6820431"/>
              <a:ext cx="3096000" cy="0"/>
            </a:xfrm>
            <a:prstGeom prst="straightConnector1">
              <a:avLst/>
            </a:prstGeom>
            <a:noFill/>
            <a:ln w="28575" cap="flat" cmpd="sng">
              <a:solidFill>
                <a:srgbClr val="44546A"/>
              </a:solidFill>
              <a:prstDash val="solid"/>
              <a:round/>
              <a:headEnd type="none" w="sm" len="sm"/>
              <a:tailEnd type="none" w="sm" len="sm"/>
            </a:ln>
          </p:spPr>
        </p:cxnSp>
        <p:cxnSp>
          <p:nvCxnSpPr>
            <p:cNvPr id="315" name="Google Shape;315;p21"/>
            <p:cNvCxnSpPr>
              <a:stCxn id="316" idx="5"/>
              <a:endCxn id="314" idx="5"/>
            </p:cNvCxnSpPr>
            <p:nvPr/>
          </p:nvCxnSpPr>
          <p:spPr>
            <a:xfrm>
              <a:off x="13757196" y="3208827"/>
              <a:ext cx="2448000" cy="4248000"/>
            </a:xfrm>
            <a:prstGeom prst="straightConnector1">
              <a:avLst/>
            </a:prstGeom>
            <a:noFill/>
            <a:ln w="28575" cap="flat" cmpd="sng">
              <a:solidFill>
                <a:srgbClr val="44546A"/>
              </a:solidFill>
              <a:prstDash val="solid"/>
              <a:round/>
              <a:headEnd type="none" w="sm" len="sm"/>
              <a:tailEnd type="none" w="sm" len="sm"/>
            </a:ln>
          </p:spPr>
        </p:cxnSp>
        <p:cxnSp>
          <p:nvCxnSpPr>
            <p:cNvPr id="317" name="Google Shape;317;p21"/>
            <p:cNvCxnSpPr>
              <a:stCxn id="313" idx="3"/>
              <a:endCxn id="316" idx="3"/>
            </p:cNvCxnSpPr>
            <p:nvPr/>
          </p:nvCxnSpPr>
          <p:spPr>
            <a:xfrm rot="10800000" flipH="1">
              <a:off x="10036404" y="3208827"/>
              <a:ext cx="2448000" cy="4248000"/>
            </a:xfrm>
            <a:prstGeom prst="straightConnector1">
              <a:avLst/>
            </a:prstGeom>
            <a:noFill/>
            <a:ln w="28575" cap="flat" cmpd="sng">
              <a:solidFill>
                <a:srgbClr val="44546A"/>
              </a:solidFill>
              <a:prstDash val="solid"/>
              <a:round/>
              <a:headEnd type="none" w="sm" len="sm"/>
              <a:tailEnd type="none" w="sm" len="sm"/>
            </a:ln>
          </p:spPr>
        </p:cxnSp>
        <p:cxnSp>
          <p:nvCxnSpPr>
            <p:cNvPr id="318" name="Google Shape;318;p21"/>
            <p:cNvCxnSpPr>
              <a:stCxn id="313" idx="5"/>
              <a:endCxn id="319" idx="2"/>
            </p:cNvCxnSpPr>
            <p:nvPr/>
          </p:nvCxnSpPr>
          <p:spPr>
            <a:xfrm>
              <a:off x="11309196" y="7456827"/>
              <a:ext cx="911700" cy="803700"/>
            </a:xfrm>
            <a:prstGeom prst="straightConnector1">
              <a:avLst/>
            </a:prstGeom>
            <a:noFill/>
            <a:ln w="28575" cap="flat" cmpd="sng">
              <a:solidFill>
                <a:srgbClr val="44546A"/>
              </a:solidFill>
              <a:prstDash val="solid"/>
              <a:round/>
              <a:headEnd type="none" w="sm" len="sm"/>
              <a:tailEnd type="none" w="sm" len="sm"/>
            </a:ln>
          </p:spPr>
        </p:cxnSp>
        <p:cxnSp>
          <p:nvCxnSpPr>
            <p:cNvPr id="320" name="Google Shape;320;p21"/>
            <p:cNvCxnSpPr>
              <a:stCxn id="319" idx="6"/>
              <a:endCxn id="314" idx="3"/>
            </p:cNvCxnSpPr>
            <p:nvPr/>
          </p:nvCxnSpPr>
          <p:spPr>
            <a:xfrm rot="10800000" flipH="1">
              <a:off x="14020800" y="7456731"/>
              <a:ext cx="911700" cy="803700"/>
            </a:xfrm>
            <a:prstGeom prst="straightConnector1">
              <a:avLst/>
            </a:prstGeom>
            <a:noFill/>
            <a:ln w="28575" cap="flat" cmpd="sng">
              <a:solidFill>
                <a:srgbClr val="44546A"/>
              </a:solidFill>
              <a:prstDash val="solid"/>
              <a:round/>
              <a:headEnd type="none" w="sm" len="sm"/>
              <a:tailEnd type="none" w="sm" len="sm"/>
            </a:ln>
          </p:spPr>
        </p:cxnSp>
        <p:cxnSp>
          <p:nvCxnSpPr>
            <p:cNvPr id="321" name="Google Shape;321;p21"/>
            <p:cNvCxnSpPr>
              <a:stCxn id="314" idx="4"/>
              <a:endCxn id="322" idx="0"/>
            </p:cNvCxnSpPr>
            <p:nvPr/>
          </p:nvCxnSpPr>
          <p:spPr>
            <a:xfrm rot="10800000">
              <a:off x="15568800" y="3076431"/>
              <a:ext cx="0" cy="4644000"/>
            </a:xfrm>
            <a:prstGeom prst="straightConnector1">
              <a:avLst/>
            </a:prstGeom>
            <a:noFill/>
            <a:ln w="28575" cap="flat" cmpd="sng">
              <a:solidFill>
                <a:srgbClr val="44546A"/>
              </a:solidFill>
              <a:prstDash val="solid"/>
              <a:round/>
              <a:headEnd type="none" w="sm" len="sm"/>
              <a:tailEnd type="none" w="sm" len="sm"/>
            </a:ln>
          </p:spPr>
        </p:cxnSp>
        <p:cxnSp>
          <p:nvCxnSpPr>
            <p:cNvPr id="323" name="Google Shape;323;p21"/>
            <p:cNvCxnSpPr>
              <a:stCxn id="322" idx="1"/>
              <a:endCxn id="316" idx="6"/>
            </p:cNvCxnSpPr>
            <p:nvPr/>
          </p:nvCxnSpPr>
          <p:spPr>
            <a:xfrm rot="10800000">
              <a:off x="14020704" y="2572335"/>
              <a:ext cx="911700" cy="767700"/>
            </a:xfrm>
            <a:prstGeom prst="straightConnector1">
              <a:avLst/>
            </a:prstGeom>
            <a:noFill/>
            <a:ln w="28575" cap="flat" cmpd="sng">
              <a:solidFill>
                <a:srgbClr val="44546A"/>
              </a:solidFill>
              <a:prstDash val="solid"/>
              <a:round/>
              <a:headEnd type="none" w="sm" len="sm"/>
              <a:tailEnd type="none" w="sm" len="sm"/>
            </a:ln>
          </p:spPr>
        </p:cxnSp>
        <p:cxnSp>
          <p:nvCxnSpPr>
            <p:cNvPr id="324" name="Google Shape;324;p21"/>
            <p:cNvCxnSpPr>
              <a:stCxn id="325" idx="0"/>
              <a:endCxn id="313" idx="0"/>
            </p:cNvCxnSpPr>
            <p:nvPr/>
          </p:nvCxnSpPr>
          <p:spPr>
            <a:xfrm>
              <a:off x="10672800" y="3076431"/>
              <a:ext cx="0" cy="2844000"/>
            </a:xfrm>
            <a:prstGeom prst="straightConnector1">
              <a:avLst/>
            </a:prstGeom>
            <a:noFill/>
            <a:ln w="28575" cap="flat" cmpd="sng">
              <a:solidFill>
                <a:srgbClr val="44546A"/>
              </a:solidFill>
              <a:prstDash val="solid"/>
              <a:round/>
              <a:headEnd type="none" w="sm" len="sm"/>
              <a:tailEnd type="none" w="sm" len="sm"/>
            </a:ln>
          </p:spPr>
        </p:cxnSp>
        <p:cxnSp>
          <p:nvCxnSpPr>
            <p:cNvPr id="326" name="Google Shape;326;p21"/>
            <p:cNvCxnSpPr>
              <a:stCxn id="325" idx="7"/>
              <a:endCxn id="316" idx="2"/>
            </p:cNvCxnSpPr>
            <p:nvPr/>
          </p:nvCxnSpPr>
          <p:spPr>
            <a:xfrm rot="10800000" flipH="1">
              <a:off x="11309196" y="2572335"/>
              <a:ext cx="911700" cy="767700"/>
            </a:xfrm>
            <a:prstGeom prst="straightConnector1">
              <a:avLst/>
            </a:prstGeom>
            <a:noFill/>
            <a:ln w="28575" cap="flat" cmpd="sng">
              <a:solidFill>
                <a:srgbClr val="44546A"/>
              </a:solidFill>
              <a:prstDash val="solid"/>
              <a:round/>
              <a:headEnd type="none" w="sm" len="sm"/>
              <a:tailEnd type="none" w="sm" len="sm"/>
            </a:ln>
          </p:spPr>
        </p:cxnSp>
        <p:cxnSp>
          <p:nvCxnSpPr>
            <p:cNvPr id="327" name="Google Shape;327;p21"/>
            <p:cNvCxnSpPr>
              <a:stCxn id="319" idx="4"/>
              <a:endCxn id="316" idx="0"/>
            </p:cNvCxnSpPr>
            <p:nvPr/>
          </p:nvCxnSpPr>
          <p:spPr>
            <a:xfrm rot="10800000">
              <a:off x="13120800" y="1672431"/>
              <a:ext cx="0" cy="7488000"/>
            </a:xfrm>
            <a:prstGeom prst="straightConnector1">
              <a:avLst/>
            </a:prstGeom>
            <a:noFill/>
            <a:ln w="28575" cap="flat" cmpd="sng">
              <a:solidFill>
                <a:srgbClr val="44546A"/>
              </a:solidFill>
              <a:prstDash val="solid"/>
              <a:round/>
              <a:headEnd type="none" w="sm" len="sm"/>
              <a:tailEnd type="none" w="sm" len="sm"/>
            </a:ln>
          </p:spPr>
        </p:cxnSp>
        <p:cxnSp>
          <p:nvCxnSpPr>
            <p:cNvPr id="328" name="Google Shape;328;p21"/>
            <p:cNvCxnSpPr>
              <a:stCxn id="325" idx="1"/>
              <a:endCxn id="319" idx="5"/>
            </p:cNvCxnSpPr>
            <p:nvPr/>
          </p:nvCxnSpPr>
          <p:spPr>
            <a:xfrm>
              <a:off x="10036404" y="3340035"/>
              <a:ext cx="3720900" cy="5556900"/>
            </a:xfrm>
            <a:prstGeom prst="straightConnector1">
              <a:avLst/>
            </a:prstGeom>
            <a:noFill/>
            <a:ln w="28575" cap="flat" cmpd="sng">
              <a:solidFill>
                <a:srgbClr val="44546A"/>
              </a:solidFill>
              <a:prstDash val="solid"/>
              <a:round/>
              <a:headEnd type="none" w="sm" len="sm"/>
              <a:tailEnd type="none" w="sm" len="sm"/>
            </a:ln>
          </p:spPr>
        </p:cxnSp>
        <p:cxnSp>
          <p:nvCxnSpPr>
            <p:cNvPr id="329" name="Google Shape;329;p21"/>
            <p:cNvCxnSpPr>
              <a:stCxn id="319" idx="3"/>
              <a:endCxn id="322" idx="7"/>
            </p:cNvCxnSpPr>
            <p:nvPr/>
          </p:nvCxnSpPr>
          <p:spPr>
            <a:xfrm rot="10800000" flipH="1">
              <a:off x="12484404" y="3339927"/>
              <a:ext cx="3720900" cy="5556900"/>
            </a:xfrm>
            <a:prstGeom prst="straightConnector1">
              <a:avLst/>
            </a:prstGeom>
            <a:noFill/>
            <a:ln w="28575" cap="flat" cmpd="sng">
              <a:solidFill>
                <a:srgbClr val="44546A"/>
              </a:solidFill>
              <a:prstDash val="solid"/>
              <a:round/>
              <a:headEnd type="none" w="sm" len="sm"/>
              <a:tailEnd type="none" w="sm" len="sm"/>
            </a:ln>
          </p:spPr>
        </p:cxnSp>
        <p:cxnSp>
          <p:nvCxnSpPr>
            <p:cNvPr id="330" name="Google Shape;330;p21"/>
            <p:cNvCxnSpPr>
              <a:stCxn id="325" idx="1"/>
              <a:endCxn id="314" idx="5"/>
            </p:cNvCxnSpPr>
            <p:nvPr/>
          </p:nvCxnSpPr>
          <p:spPr>
            <a:xfrm>
              <a:off x="10036404" y="3340035"/>
              <a:ext cx="6168900" cy="4116900"/>
            </a:xfrm>
            <a:prstGeom prst="straightConnector1">
              <a:avLst/>
            </a:prstGeom>
            <a:noFill/>
            <a:ln w="28575" cap="flat" cmpd="sng">
              <a:solidFill>
                <a:srgbClr val="44546A"/>
              </a:solidFill>
              <a:prstDash val="solid"/>
              <a:round/>
              <a:headEnd type="none" w="sm" len="sm"/>
              <a:tailEnd type="none" w="sm" len="sm"/>
            </a:ln>
          </p:spPr>
        </p:cxnSp>
        <p:cxnSp>
          <p:nvCxnSpPr>
            <p:cNvPr id="331" name="Google Shape;331;p21"/>
            <p:cNvCxnSpPr>
              <a:stCxn id="313" idx="3"/>
              <a:endCxn id="322" idx="7"/>
            </p:cNvCxnSpPr>
            <p:nvPr/>
          </p:nvCxnSpPr>
          <p:spPr>
            <a:xfrm rot="10800000" flipH="1">
              <a:off x="10036404" y="3339927"/>
              <a:ext cx="6168900" cy="4116900"/>
            </a:xfrm>
            <a:prstGeom prst="straightConnector1">
              <a:avLst/>
            </a:prstGeom>
            <a:noFill/>
            <a:ln w="28575" cap="flat" cmpd="sng">
              <a:solidFill>
                <a:srgbClr val="44546A"/>
              </a:solidFill>
              <a:prstDash val="solid"/>
              <a:round/>
              <a:headEnd type="none" w="sm" len="sm"/>
              <a:tailEnd type="none" w="sm" len="sm"/>
            </a:ln>
          </p:spPr>
        </p:cxnSp>
        <p:cxnSp>
          <p:nvCxnSpPr>
            <p:cNvPr id="332" name="Google Shape;332;p21"/>
            <p:cNvCxnSpPr>
              <a:stCxn id="325" idx="6"/>
              <a:endCxn id="322" idx="2"/>
            </p:cNvCxnSpPr>
            <p:nvPr/>
          </p:nvCxnSpPr>
          <p:spPr>
            <a:xfrm>
              <a:off x="11572800" y="3976431"/>
              <a:ext cx="3096000" cy="0"/>
            </a:xfrm>
            <a:prstGeom prst="straightConnector1">
              <a:avLst/>
            </a:prstGeom>
            <a:noFill/>
            <a:ln w="28575" cap="flat" cmpd="sng">
              <a:solidFill>
                <a:srgbClr val="44546A"/>
              </a:solidFill>
              <a:prstDash val="solid"/>
              <a:round/>
              <a:headEnd type="none" w="sm" len="sm"/>
              <a:tailEnd type="none" w="sm" len="sm"/>
            </a:ln>
          </p:spPr>
        </p:cxnSp>
        <p:sp>
          <p:nvSpPr>
            <p:cNvPr id="316" name="Google Shape;316;p21"/>
            <p:cNvSpPr/>
            <p:nvPr/>
          </p:nvSpPr>
          <p:spPr>
            <a:xfrm>
              <a:off x="12220800" y="1672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r-HR" sz="1600" dirty="0">
                  <a:solidFill>
                    <a:schemeClr val="lt1"/>
                  </a:solidFill>
                  <a:latin typeface="Helvetica Neue" panose="020B0604020202020204" charset="0"/>
                  <a:ea typeface="Helvetica Neue"/>
                  <a:cs typeface="Helvetica Neue"/>
                  <a:sym typeface="Helvetica Neue"/>
                </a:rPr>
                <a:t>VJEŠTINE</a:t>
              </a:r>
              <a:endParaRPr dirty="0">
                <a:latin typeface="Helvetica Neue" panose="020B0604020202020204" charset="0"/>
              </a:endParaRPr>
            </a:p>
          </p:txBody>
        </p:sp>
        <p:sp>
          <p:nvSpPr>
            <p:cNvPr id="322" name="Google Shape;322;p21"/>
            <p:cNvSpPr/>
            <p:nvPr/>
          </p:nvSpPr>
          <p:spPr>
            <a:xfrm>
              <a:off x="14668800" y="3076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r-HR" sz="1600" dirty="0">
                  <a:solidFill>
                    <a:schemeClr val="lt1"/>
                  </a:solidFill>
                  <a:latin typeface="Helvetica Neue" panose="020B0604020202020204" charset="0"/>
                  <a:ea typeface="Helvetica Neue"/>
                  <a:cs typeface="Helvetica Neue"/>
                  <a:sym typeface="Helvetica Neue"/>
                </a:rPr>
                <a:t>OSOBLJE</a:t>
              </a:r>
              <a:endParaRPr dirty="0">
                <a:latin typeface="Helvetica Neue" panose="020B0604020202020204" charset="0"/>
              </a:endParaRPr>
            </a:p>
          </p:txBody>
        </p:sp>
        <p:sp>
          <p:nvSpPr>
            <p:cNvPr id="314" name="Google Shape;314;p21"/>
            <p:cNvSpPr/>
            <p:nvPr/>
          </p:nvSpPr>
          <p:spPr>
            <a:xfrm>
              <a:off x="14668800" y="5920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Helvetica Neue" panose="020B0604020202020204" charset="0"/>
                  <a:ea typeface="Helvetica Neue"/>
                  <a:cs typeface="Helvetica Neue"/>
                  <a:sym typeface="Helvetica Neue"/>
                </a:rPr>
                <a:t>ST</a:t>
              </a:r>
              <a:r>
                <a:rPr lang="hr-HR" sz="1600" dirty="0">
                  <a:solidFill>
                    <a:schemeClr val="lt1"/>
                  </a:solidFill>
                  <a:latin typeface="Helvetica Neue" panose="020B0604020202020204" charset="0"/>
                  <a:ea typeface="Helvetica Neue"/>
                  <a:cs typeface="Helvetica Neue"/>
                  <a:sym typeface="Helvetica Neue"/>
                </a:rPr>
                <a:t>IL</a:t>
              </a:r>
              <a:endParaRPr dirty="0">
                <a:latin typeface="Helvetica Neue" panose="020B0604020202020204" charset="0"/>
              </a:endParaRPr>
            </a:p>
          </p:txBody>
        </p:sp>
        <p:sp>
          <p:nvSpPr>
            <p:cNvPr id="319" name="Google Shape;319;p21"/>
            <p:cNvSpPr/>
            <p:nvPr/>
          </p:nvSpPr>
          <p:spPr>
            <a:xfrm>
              <a:off x="12220800" y="7360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Helvetica Neue" panose="020B0604020202020204" charset="0"/>
                  <a:ea typeface="Helvetica Neue"/>
                  <a:cs typeface="Helvetica Neue"/>
                  <a:sym typeface="Helvetica Neue"/>
                </a:rPr>
                <a:t>S</a:t>
              </a:r>
              <a:r>
                <a:rPr lang="hr-HR" sz="1600" dirty="0">
                  <a:solidFill>
                    <a:schemeClr val="lt1"/>
                  </a:solidFill>
                  <a:latin typeface="Helvetica Neue" panose="020B0604020202020204" charset="0"/>
                  <a:ea typeface="Helvetica Neue"/>
                  <a:cs typeface="Helvetica Neue"/>
                  <a:sym typeface="Helvetica Neue"/>
                </a:rPr>
                <a:t>USTAVI</a:t>
              </a:r>
              <a:endParaRPr dirty="0">
                <a:latin typeface="Helvetica Neue" panose="020B0604020202020204" charset="0"/>
              </a:endParaRPr>
            </a:p>
          </p:txBody>
        </p:sp>
        <p:sp>
          <p:nvSpPr>
            <p:cNvPr id="313" name="Google Shape;313;p21"/>
            <p:cNvSpPr/>
            <p:nvPr/>
          </p:nvSpPr>
          <p:spPr>
            <a:xfrm>
              <a:off x="9772800" y="5920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Helvetica Neue" panose="020B0604020202020204" charset="0"/>
                  <a:ea typeface="Helvetica Neue"/>
                  <a:cs typeface="Helvetica Neue"/>
                  <a:sym typeface="Helvetica Neue"/>
                </a:rPr>
                <a:t>STRU</a:t>
              </a:r>
              <a:r>
                <a:rPr lang="hr-HR" sz="1600" dirty="0">
                  <a:solidFill>
                    <a:schemeClr val="lt1"/>
                  </a:solidFill>
                  <a:latin typeface="Helvetica Neue" panose="020B0604020202020204" charset="0"/>
                  <a:ea typeface="Helvetica Neue"/>
                  <a:cs typeface="Helvetica Neue"/>
                  <a:sym typeface="Helvetica Neue"/>
                </a:rPr>
                <a:t>KTURA</a:t>
              </a:r>
              <a:endParaRPr dirty="0">
                <a:latin typeface="Helvetica Neue" panose="020B0604020202020204" charset="0"/>
              </a:endParaRPr>
            </a:p>
          </p:txBody>
        </p:sp>
        <p:sp>
          <p:nvSpPr>
            <p:cNvPr id="333" name="Google Shape;333;p21"/>
            <p:cNvSpPr/>
            <p:nvPr/>
          </p:nvSpPr>
          <p:spPr>
            <a:xfrm>
              <a:off x="12083153" y="4498376"/>
              <a:ext cx="2075099"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r-HR" sz="1600" dirty="0">
                  <a:solidFill>
                    <a:schemeClr val="lt1"/>
                  </a:solidFill>
                  <a:latin typeface="Helvetica Neue" panose="020B0604020202020204" charset="0"/>
                  <a:ea typeface="Helvetica Neue"/>
                  <a:cs typeface="Helvetica Neue"/>
                  <a:sym typeface="Helvetica Neue"/>
                </a:rPr>
                <a:t>ZAJEDNIČKE VRIJEDNOSTI</a:t>
              </a:r>
              <a:endParaRPr dirty="0">
                <a:latin typeface="Helvetica Neue" panose="020B0604020202020204" charset="0"/>
              </a:endParaRPr>
            </a:p>
          </p:txBody>
        </p:sp>
        <p:sp>
          <p:nvSpPr>
            <p:cNvPr id="325" name="Google Shape;325;p21"/>
            <p:cNvSpPr/>
            <p:nvPr/>
          </p:nvSpPr>
          <p:spPr>
            <a:xfrm>
              <a:off x="9772800" y="3076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Helvetica Neue" panose="020B0604020202020204" charset="0"/>
                  <a:ea typeface="Helvetica Neue"/>
                  <a:cs typeface="Helvetica Neue"/>
                  <a:sym typeface="Helvetica Neue"/>
                </a:rPr>
                <a:t>STRATEG</a:t>
              </a:r>
              <a:r>
                <a:rPr lang="hr-HR" sz="1600" dirty="0">
                  <a:solidFill>
                    <a:schemeClr val="lt1"/>
                  </a:solidFill>
                  <a:latin typeface="Helvetica Neue" panose="020B0604020202020204" charset="0"/>
                  <a:ea typeface="Helvetica Neue"/>
                  <a:cs typeface="Helvetica Neue"/>
                  <a:sym typeface="Helvetica Neue"/>
                </a:rPr>
                <a:t>IJA</a:t>
              </a:r>
              <a:endParaRPr dirty="0">
                <a:latin typeface="Helvetica Neue" panose="020B060402020202020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2: McKinsey</a:t>
            </a:r>
            <a:r>
              <a:rPr lang="hr-HR" sz="2800" b="1" dirty="0">
                <a:solidFill>
                  <a:srgbClr val="4D94B7"/>
                </a:solidFill>
                <a:latin typeface="Helvetica Neue" panose="020B0604020202020204" charset="0"/>
                <a:ea typeface="Helvetica Neue"/>
                <a:cs typeface="Helvetica Neue"/>
                <a:sym typeface="Helvetica Neue"/>
              </a:rPr>
              <a:t>ev</a:t>
            </a:r>
            <a:r>
              <a:rPr lang="en-US" sz="2800" b="1" dirty="0">
                <a:solidFill>
                  <a:srgbClr val="4D94B7"/>
                </a:solidFill>
                <a:latin typeface="Helvetica Neue" panose="020B0604020202020204" charset="0"/>
                <a:ea typeface="Helvetica Neue"/>
                <a:cs typeface="Helvetica Neue"/>
                <a:sym typeface="Helvetica Neue"/>
              </a:rPr>
              <a:t> 7-S model</a:t>
            </a:r>
            <a:endParaRPr dirty="0">
              <a:latin typeface="Helvetica Neue" panose="020B0604020202020204" charset="0"/>
            </a:endParaRPr>
          </a:p>
        </p:txBody>
      </p:sp>
      <p:grpSp>
        <p:nvGrpSpPr>
          <p:cNvPr id="340" name="Google Shape;340;p22"/>
          <p:cNvGrpSpPr/>
          <p:nvPr/>
        </p:nvGrpSpPr>
        <p:grpSpPr>
          <a:xfrm>
            <a:off x="1295400" y="3851999"/>
            <a:ext cx="9900000" cy="4716000"/>
            <a:chOff x="0" y="54904"/>
            <a:chExt cx="9900000" cy="4606191"/>
          </a:xfrm>
        </p:grpSpPr>
        <p:sp>
          <p:nvSpPr>
            <p:cNvPr id="341" name="Google Shape;341;p22"/>
            <p:cNvSpPr/>
            <p:nvPr/>
          </p:nvSpPr>
          <p:spPr>
            <a:xfrm>
              <a:off x="0" y="582301"/>
              <a:ext cx="9900000" cy="882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42" name="Google Shape;342;p22"/>
            <p:cNvSpPr/>
            <p:nvPr/>
          </p:nvSpPr>
          <p:spPr>
            <a:xfrm>
              <a:off x="373116" y="54904"/>
              <a:ext cx="7437414" cy="1043996"/>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43" name="Google Shape;343;p22"/>
            <p:cNvSpPr txBox="1"/>
            <p:nvPr/>
          </p:nvSpPr>
          <p:spPr>
            <a:xfrm>
              <a:off x="424080" y="105868"/>
              <a:ext cx="7335486" cy="942068"/>
            </a:xfrm>
            <a:prstGeom prst="rect">
              <a:avLst/>
            </a:prstGeom>
            <a:noFill/>
            <a:ln>
              <a:noFill/>
            </a:ln>
          </p:spPr>
          <p:txBody>
            <a:bodyPr spcFirstLastPara="1" wrap="square" lIns="261925" tIns="0" rIns="261925"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hr-HR" sz="3200" b="1" cap="small" dirty="0">
                  <a:solidFill>
                    <a:schemeClr val="lt1"/>
                  </a:solidFill>
                  <a:latin typeface="Helvetica Neue" panose="020B0604020202020204" charset="0"/>
                  <a:ea typeface="Helvetica Neue"/>
                  <a:cs typeface="Helvetica Neue"/>
                  <a:sym typeface="Helvetica Neue"/>
                </a:rPr>
                <a:t>Stil</a:t>
              </a:r>
              <a:endParaRPr lang="hr-HR" dirty="0">
                <a:latin typeface="Helvetica Neue" panose="020B0604020202020204" charset="0"/>
              </a:endParaRPr>
            </a:p>
          </p:txBody>
        </p:sp>
        <p:sp>
          <p:nvSpPr>
            <p:cNvPr id="344" name="Google Shape;344;p22"/>
            <p:cNvSpPr/>
            <p:nvPr/>
          </p:nvSpPr>
          <p:spPr>
            <a:xfrm>
              <a:off x="0" y="2180698"/>
              <a:ext cx="9900000" cy="882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45" name="Google Shape;345;p22"/>
            <p:cNvSpPr/>
            <p:nvPr/>
          </p:nvSpPr>
          <p:spPr>
            <a:xfrm>
              <a:off x="373116" y="1653301"/>
              <a:ext cx="7437414" cy="1043996"/>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46" name="Google Shape;346;p22"/>
            <p:cNvSpPr txBox="1"/>
            <p:nvPr/>
          </p:nvSpPr>
          <p:spPr>
            <a:xfrm>
              <a:off x="424080" y="1704265"/>
              <a:ext cx="7335486" cy="942068"/>
            </a:xfrm>
            <a:prstGeom prst="rect">
              <a:avLst/>
            </a:prstGeom>
            <a:noFill/>
            <a:ln>
              <a:noFill/>
            </a:ln>
          </p:spPr>
          <p:txBody>
            <a:bodyPr spcFirstLastPara="1" wrap="square" lIns="261925" tIns="0" rIns="261925"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hr-HR" sz="3200" b="1" cap="small" dirty="0">
                  <a:solidFill>
                    <a:schemeClr val="lt1"/>
                  </a:solidFill>
                  <a:latin typeface="Helvetica Neue" panose="020B0604020202020204" charset="0"/>
                  <a:ea typeface="Helvetica Neue"/>
                  <a:cs typeface="Helvetica Neue"/>
                  <a:sym typeface="Helvetica Neue"/>
                </a:rPr>
                <a:t>Vještine</a:t>
              </a:r>
              <a:endParaRPr dirty="0">
                <a:latin typeface="Helvetica Neue" panose="020B0604020202020204" charset="0"/>
              </a:endParaRPr>
            </a:p>
          </p:txBody>
        </p:sp>
        <p:sp>
          <p:nvSpPr>
            <p:cNvPr id="347" name="Google Shape;347;p22"/>
            <p:cNvSpPr/>
            <p:nvPr/>
          </p:nvSpPr>
          <p:spPr>
            <a:xfrm>
              <a:off x="0" y="3779095"/>
              <a:ext cx="9900000" cy="882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48" name="Google Shape;348;p22"/>
            <p:cNvSpPr/>
            <p:nvPr/>
          </p:nvSpPr>
          <p:spPr>
            <a:xfrm>
              <a:off x="373116" y="3251698"/>
              <a:ext cx="7437414" cy="1043996"/>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49" name="Google Shape;349;p22"/>
            <p:cNvSpPr txBox="1"/>
            <p:nvPr/>
          </p:nvSpPr>
          <p:spPr>
            <a:xfrm>
              <a:off x="424080" y="3302662"/>
              <a:ext cx="7335486" cy="942068"/>
            </a:xfrm>
            <a:prstGeom prst="rect">
              <a:avLst/>
            </a:prstGeom>
            <a:noFill/>
            <a:ln>
              <a:noFill/>
            </a:ln>
          </p:spPr>
          <p:txBody>
            <a:bodyPr spcFirstLastPara="1" wrap="square" lIns="261925" tIns="0" rIns="261925"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en-US" sz="3200" b="1" i="0" cap="small" dirty="0">
                  <a:solidFill>
                    <a:schemeClr val="lt1"/>
                  </a:solidFill>
                  <a:latin typeface="Helvetica Neue" panose="020B0604020202020204" charset="0"/>
                  <a:ea typeface="Helvetica Neue"/>
                  <a:cs typeface="Helvetica Neue"/>
                  <a:sym typeface="Helvetica Neue"/>
                </a:rPr>
                <a:t>S</a:t>
              </a:r>
              <a:r>
                <a:rPr lang="hr-HR" sz="3200" b="1" i="0" cap="small" dirty="0">
                  <a:solidFill>
                    <a:schemeClr val="lt1"/>
                  </a:solidFill>
                  <a:latin typeface="Helvetica Neue" panose="020B0604020202020204" charset="0"/>
                  <a:ea typeface="Helvetica Neue"/>
                  <a:cs typeface="Helvetica Neue"/>
                  <a:sym typeface="Helvetica Neue"/>
                </a:rPr>
                <a:t>ustavi</a:t>
              </a:r>
              <a:endParaRPr dirty="0">
                <a:latin typeface="Helvetica Neue" panose="020B0604020202020204" charset="0"/>
              </a:endParaRPr>
            </a:p>
          </p:txBody>
        </p:sp>
      </p:grpSp>
      <p:sp>
        <p:nvSpPr>
          <p:cNvPr id="350" name="Google Shape;350;p22"/>
          <p:cNvSpPr txBox="1"/>
          <p:nvPr/>
        </p:nvSpPr>
        <p:spPr>
          <a:xfrm>
            <a:off x="3960000" y="3924000"/>
            <a:ext cx="4788000" cy="1044000"/>
          </a:xfrm>
          <a:prstGeom prst="rect">
            <a:avLst/>
          </a:prstGeom>
          <a:noFill/>
          <a:ln>
            <a:noFill/>
          </a:ln>
        </p:spPr>
        <p:txBody>
          <a:bodyPr spcFirstLastPara="1" wrap="square" lIns="91425" tIns="45700" rIns="91425" bIns="45700" anchor="ctr" anchorCtr="0">
            <a:noAutofit/>
          </a:bodyPr>
          <a:lstStyle/>
          <a:p>
            <a:pPr lvl="0"/>
            <a:r>
              <a:rPr lang="hr-HR" sz="1800" dirty="0">
                <a:solidFill>
                  <a:schemeClr val="dk1"/>
                </a:solidFill>
                <a:latin typeface="Helvetica Neue" panose="020B0604020202020204" charset="0"/>
                <a:ea typeface="Helvetica Neue"/>
                <a:cs typeface="Helvetica Neue"/>
                <a:sym typeface="Helvetica Neue"/>
              </a:rPr>
              <a:t>Neformalna pravila i ponašanje organizacije, obrasci ponašanja, radna kultura ili način na koji se stvari rade unutar tvrtke.</a:t>
            </a:r>
            <a:endParaRPr lang="hr-HR" dirty="0">
              <a:latin typeface="Helvetica Neue" panose="020B0604020202020204" charset="0"/>
            </a:endParaRPr>
          </a:p>
        </p:txBody>
      </p:sp>
      <p:sp>
        <p:nvSpPr>
          <p:cNvPr id="351" name="Google Shape;351;p22"/>
          <p:cNvSpPr txBox="1"/>
          <p:nvPr/>
        </p:nvSpPr>
        <p:spPr>
          <a:xfrm>
            <a:off x="3960000" y="5508000"/>
            <a:ext cx="4788000" cy="1044000"/>
          </a:xfrm>
          <a:prstGeom prst="rect">
            <a:avLst/>
          </a:prstGeom>
          <a:noFill/>
          <a:ln>
            <a:noFill/>
          </a:ln>
        </p:spPr>
        <p:txBody>
          <a:bodyPr spcFirstLastPara="1" wrap="square" lIns="91425" tIns="45700" rIns="91425" bIns="45700" anchor="ctr" anchorCtr="0">
            <a:noAutofit/>
          </a:bodyPr>
          <a:lstStyle/>
          <a:p>
            <a:pPr lvl="0"/>
            <a:r>
              <a:rPr lang="hr-HR" sz="1800" dirty="0">
                <a:solidFill>
                  <a:schemeClr val="dk1"/>
                </a:solidFill>
                <a:latin typeface="Helvetica Neue" panose="020B0604020202020204" charset="0"/>
                <a:ea typeface="Helvetica Neue"/>
                <a:cs typeface="Helvetica Neue"/>
                <a:sym typeface="Helvetica Neue"/>
              </a:rPr>
              <a:t>Individualne i institucionalne vještine koje čine kompetencije i sposobnosti organizacije.</a:t>
            </a:r>
            <a:endParaRPr lang="hr-HR" dirty="0">
              <a:latin typeface="Helvetica Neue" panose="020B0604020202020204" charset="0"/>
            </a:endParaRPr>
          </a:p>
        </p:txBody>
      </p:sp>
      <p:sp>
        <p:nvSpPr>
          <p:cNvPr id="352" name="Google Shape;352;p22"/>
          <p:cNvSpPr txBox="1"/>
          <p:nvPr/>
        </p:nvSpPr>
        <p:spPr>
          <a:xfrm>
            <a:off x="3960000" y="7128000"/>
            <a:ext cx="4788000" cy="1044000"/>
          </a:xfrm>
          <a:prstGeom prst="rect">
            <a:avLst/>
          </a:prstGeom>
          <a:noFill/>
          <a:ln>
            <a:noFill/>
          </a:ln>
        </p:spPr>
        <p:txBody>
          <a:bodyPr spcFirstLastPara="1" wrap="square" lIns="91425" tIns="45700" rIns="91425" bIns="45700" anchor="ctr" anchorCtr="0">
            <a:noAutofit/>
          </a:bodyPr>
          <a:lstStyle/>
          <a:p>
            <a:pPr lvl="0"/>
            <a:r>
              <a:rPr lang="hr-HR" sz="1800" dirty="0">
                <a:solidFill>
                  <a:schemeClr val="dk1"/>
                </a:solidFill>
                <a:latin typeface="Helvetica Neue" panose="020B0604020202020204" charset="0"/>
                <a:ea typeface="Helvetica Neue"/>
                <a:cs typeface="Helvetica Neue"/>
                <a:sym typeface="Helvetica Neue"/>
              </a:rPr>
              <a:t>Postupci i procesi koje organizacija ima. Primjeri su procesi upravljanja rizikom i sustavi upravljanja klijentima.</a:t>
            </a:r>
            <a:endParaRPr lang="hr-HR" dirty="0">
              <a:latin typeface="Helvetica Neue" panose="020B0604020202020204" charset="0"/>
            </a:endParaRPr>
          </a:p>
        </p:txBody>
      </p:sp>
      <p:sp>
        <p:nvSpPr>
          <p:cNvPr id="353" name="Google Shape;353;p22"/>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11, 13</a:t>
            </a:r>
            <a:endParaRPr sz="1200" dirty="0">
              <a:solidFill>
                <a:schemeClr val="dk1"/>
              </a:solidFill>
              <a:latin typeface="Helvetica Neue" panose="020B0604020202020204" charset="0"/>
              <a:ea typeface="Helvetica Neue"/>
              <a:cs typeface="Helvetica Neue"/>
              <a:sym typeface="Helvetica Neue"/>
            </a:endParaRPr>
          </a:p>
        </p:txBody>
      </p:sp>
      <p:sp>
        <p:nvSpPr>
          <p:cNvPr id="354" name="Google Shape;354;p22"/>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355" name="Google Shape;355;p22"/>
          <p:cNvSpPr txBox="1"/>
          <p:nvPr/>
        </p:nvSpPr>
        <p:spPr>
          <a:xfrm>
            <a:off x="1295400" y="2304000"/>
            <a:ext cx="1389770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a:p>
            <a:pPr marL="0" marR="0" lvl="0" indent="0" algn="l" rtl="0">
              <a:spcBef>
                <a:spcPts val="0"/>
              </a:spcBef>
              <a:spcAft>
                <a:spcPts val="0"/>
              </a:spcAft>
              <a:buNone/>
            </a:pPr>
            <a:endParaRPr sz="2800" b="1" dirty="0">
              <a:solidFill>
                <a:srgbClr val="AED633"/>
              </a:solidFill>
              <a:latin typeface="Helvetica Neue" panose="020B0604020202020204" charset="0"/>
              <a:ea typeface="Helvetica Neue"/>
              <a:cs typeface="Helvetica Neue"/>
              <a:sym typeface="Helvetica Neue"/>
            </a:endParaRPr>
          </a:p>
        </p:txBody>
      </p:sp>
      <p:pic>
        <p:nvPicPr>
          <p:cNvPr id="25" name="Grafik 24">
            <a:extLst>
              <a:ext uri="{FF2B5EF4-FFF2-40B4-BE49-F238E27FC236}">
                <a16:creationId xmlns:a16="http://schemas.microsoft.com/office/drawing/2014/main" id="{F8EA0546-E228-5DBA-E962-D29228D04B16}"/>
              </a:ext>
            </a:extLst>
          </p:cNvPr>
          <p:cNvPicPr>
            <a:picLocks noChangeAspect="1"/>
          </p:cNvPicPr>
          <p:nvPr/>
        </p:nvPicPr>
        <p:blipFill>
          <a:blip r:embed="rId3"/>
          <a:stretch>
            <a:fillRect/>
          </a:stretch>
        </p:blipFill>
        <p:spPr>
          <a:xfrm>
            <a:off x="15775200" y="1468800"/>
            <a:ext cx="1204445" cy="1346400"/>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2: McKinsey</a:t>
            </a:r>
            <a:r>
              <a:rPr lang="hr-HR" sz="2800" b="1" dirty="0">
                <a:solidFill>
                  <a:srgbClr val="4D94B7"/>
                </a:solidFill>
                <a:latin typeface="Helvetica Neue" panose="020B0604020202020204" charset="0"/>
                <a:ea typeface="Helvetica Neue"/>
                <a:cs typeface="Helvetica Neue"/>
                <a:sym typeface="Helvetica Neue"/>
              </a:rPr>
              <a:t>ev</a:t>
            </a:r>
            <a:r>
              <a:rPr lang="en-US" sz="2800" b="1" dirty="0">
                <a:solidFill>
                  <a:srgbClr val="4D94B7"/>
                </a:solidFill>
                <a:latin typeface="Helvetica Neue" panose="020B0604020202020204" charset="0"/>
                <a:ea typeface="Helvetica Neue"/>
                <a:cs typeface="Helvetica Neue"/>
                <a:sym typeface="Helvetica Neue"/>
              </a:rPr>
              <a:t> 7-S model</a:t>
            </a:r>
            <a:endParaRPr dirty="0">
              <a:latin typeface="Helvetica Neue" panose="020B0604020202020204" charset="0"/>
            </a:endParaRPr>
          </a:p>
        </p:txBody>
      </p:sp>
      <p:grpSp>
        <p:nvGrpSpPr>
          <p:cNvPr id="362" name="Google Shape;362;p23"/>
          <p:cNvGrpSpPr/>
          <p:nvPr/>
        </p:nvGrpSpPr>
        <p:grpSpPr>
          <a:xfrm>
            <a:off x="1296000" y="3852000"/>
            <a:ext cx="12024000" cy="5158800"/>
            <a:chOff x="0" y="31647"/>
            <a:chExt cx="12024000" cy="5096718"/>
          </a:xfrm>
        </p:grpSpPr>
        <p:sp>
          <p:nvSpPr>
            <p:cNvPr id="363" name="Google Shape;363;p23"/>
            <p:cNvSpPr/>
            <p:nvPr/>
          </p:nvSpPr>
          <p:spPr>
            <a:xfrm>
              <a:off x="0" y="633076"/>
              <a:ext cx="12024000" cy="579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64" name="Google Shape;364;p23"/>
            <p:cNvSpPr/>
            <p:nvPr/>
          </p:nvSpPr>
          <p:spPr>
            <a:xfrm>
              <a:off x="578540" y="31647"/>
              <a:ext cx="10152007" cy="940909"/>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65" name="Google Shape;365;p23"/>
            <p:cNvSpPr txBox="1"/>
            <p:nvPr/>
          </p:nvSpPr>
          <p:spPr>
            <a:xfrm>
              <a:off x="624471" y="77578"/>
              <a:ext cx="10060145" cy="849047"/>
            </a:xfrm>
            <a:prstGeom prst="rect">
              <a:avLst/>
            </a:prstGeom>
            <a:noFill/>
            <a:ln>
              <a:noFill/>
            </a:ln>
          </p:spPr>
          <p:txBody>
            <a:bodyPr spcFirstLastPara="1" wrap="square" lIns="318125" tIns="0" rIns="318125"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hr-HR" sz="3200" b="1" i="0" cap="small" dirty="0">
                  <a:solidFill>
                    <a:schemeClr val="lt1"/>
                  </a:solidFill>
                  <a:latin typeface="Helvetica Neue" panose="020B0604020202020204" charset="0"/>
                  <a:ea typeface="Helvetica Neue"/>
                  <a:cs typeface="Helvetica Neue"/>
                  <a:sym typeface="Helvetica Neue"/>
                </a:rPr>
                <a:t>Stru</a:t>
              </a:r>
              <a:r>
                <a:rPr lang="hr-HR" sz="3200" b="1" cap="small" dirty="0">
                  <a:solidFill>
                    <a:schemeClr val="lt1"/>
                  </a:solidFill>
                  <a:latin typeface="Helvetica Neue" panose="020B0604020202020204" charset="0"/>
                  <a:ea typeface="Helvetica Neue"/>
                  <a:cs typeface="Helvetica Neue"/>
                  <a:sym typeface="Helvetica Neue"/>
                </a:rPr>
                <a:t>ktura</a:t>
              </a:r>
              <a:endParaRPr lang="hr-HR" dirty="0">
                <a:latin typeface="Helvetica Neue" panose="020B0604020202020204" charset="0"/>
              </a:endParaRPr>
            </a:p>
          </p:txBody>
        </p:sp>
        <p:sp>
          <p:nvSpPr>
            <p:cNvPr id="366" name="Google Shape;366;p23"/>
            <p:cNvSpPr/>
            <p:nvPr/>
          </p:nvSpPr>
          <p:spPr>
            <a:xfrm>
              <a:off x="0" y="1938306"/>
              <a:ext cx="12024000" cy="579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67" name="Google Shape;367;p23"/>
            <p:cNvSpPr/>
            <p:nvPr/>
          </p:nvSpPr>
          <p:spPr>
            <a:xfrm>
              <a:off x="578540" y="1336876"/>
              <a:ext cx="10152007" cy="940909"/>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68" name="Google Shape;368;p23"/>
            <p:cNvSpPr txBox="1"/>
            <p:nvPr/>
          </p:nvSpPr>
          <p:spPr>
            <a:xfrm>
              <a:off x="624471" y="1382807"/>
              <a:ext cx="10060145" cy="849047"/>
            </a:xfrm>
            <a:prstGeom prst="rect">
              <a:avLst/>
            </a:prstGeom>
            <a:noFill/>
            <a:ln>
              <a:noFill/>
            </a:ln>
          </p:spPr>
          <p:txBody>
            <a:bodyPr spcFirstLastPara="1" wrap="square" lIns="318125" tIns="0" rIns="318125"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hr-HR" sz="3200" b="1" i="0" cap="small" dirty="0">
                  <a:solidFill>
                    <a:schemeClr val="lt1"/>
                  </a:solidFill>
                  <a:latin typeface="Helvetica Neue" panose="020B0604020202020204" charset="0"/>
                  <a:ea typeface="Helvetica Neue"/>
                  <a:cs typeface="Helvetica Neue"/>
                  <a:sym typeface="Helvetica Neue"/>
                </a:rPr>
                <a:t>Osoblje</a:t>
              </a:r>
              <a:endParaRPr dirty="0">
                <a:latin typeface="Helvetica Neue" panose="020B0604020202020204" charset="0"/>
              </a:endParaRPr>
            </a:p>
          </p:txBody>
        </p:sp>
        <p:sp>
          <p:nvSpPr>
            <p:cNvPr id="369" name="Google Shape;369;p23"/>
            <p:cNvSpPr/>
            <p:nvPr/>
          </p:nvSpPr>
          <p:spPr>
            <a:xfrm>
              <a:off x="0" y="3243536"/>
              <a:ext cx="12024000" cy="579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70" name="Google Shape;370;p23"/>
            <p:cNvSpPr/>
            <p:nvPr/>
          </p:nvSpPr>
          <p:spPr>
            <a:xfrm>
              <a:off x="578540" y="2642106"/>
              <a:ext cx="10152007" cy="940909"/>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71" name="Google Shape;371;p23"/>
            <p:cNvSpPr txBox="1"/>
            <p:nvPr/>
          </p:nvSpPr>
          <p:spPr>
            <a:xfrm>
              <a:off x="624471" y="2688037"/>
              <a:ext cx="10060145" cy="849047"/>
            </a:xfrm>
            <a:prstGeom prst="rect">
              <a:avLst/>
            </a:prstGeom>
            <a:noFill/>
            <a:ln>
              <a:noFill/>
            </a:ln>
          </p:spPr>
          <p:txBody>
            <a:bodyPr spcFirstLastPara="1" wrap="square" lIns="318125" tIns="0" rIns="318125"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hr-HR" sz="3200" b="1" i="0" cap="small" dirty="0">
                  <a:solidFill>
                    <a:schemeClr val="lt1"/>
                  </a:solidFill>
                  <a:latin typeface="Helvetica Neue" panose="020B0604020202020204" charset="0"/>
                  <a:ea typeface="Helvetica Neue"/>
                  <a:cs typeface="Helvetica Neue"/>
                  <a:sym typeface="Helvetica Neue"/>
                </a:rPr>
                <a:t>Strategija</a:t>
              </a:r>
              <a:endParaRPr lang="hr-HR" dirty="0">
                <a:latin typeface="Helvetica Neue" panose="020B0604020202020204" charset="0"/>
              </a:endParaRPr>
            </a:p>
          </p:txBody>
        </p:sp>
        <p:sp>
          <p:nvSpPr>
            <p:cNvPr id="372" name="Google Shape;372;p23"/>
            <p:cNvSpPr/>
            <p:nvPr/>
          </p:nvSpPr>
          <p:spPr>
            <a:xfrm>
              <a:off x="0" y="4548765"/>
              <a:ext cx="12024000" cy="579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73" name="Google Shape;373;p23"/>
            <p:cNvSpPr/>
            <p:nvPr/>
          </p:nvSpPr>
          <p:spPr>
            <a:xfrm>
              <a:off x="578540" y="3947336"/>
              <a:ext cx="10152007" cy="940909"/>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374" name="Google Shape;374;p23"/>
            <p:cNvSpPr txBox="1"/>
            <p:nvPr/>
          </p:nvSpPr>
          <p:spPr>
            <a:xfrm>
              <a:off x="624471" y="3993267"/>
              <a:ext cx="10060145" cy="849047"/>
            </a:xfrm>
            <a:prstGeom prst="rect">
              <a:avLst/>
            </a:prstGeom>
            <a:noFill/>
            <a:ln>
              <a:noFill/>
            </a:ln>
          </p:spPr>
          <p:txBody>
            <a:bodyPr spcFirstLastPara="1" wrap="square" lIns="318125" tIns="0" rIns="318125" bIns="0" anchor="ctr" anchorCtr="0">
              <a:noAutofit/>
            </a:bodyPr>
            <a:lstStyle/>
            <a:p>
              <a:pPr marL="0" marR="0" lvl="0" indent="0" algn="l" rtl="0">
                <a:lnSpc>
                  <a:spcPct val="100000"/>
                </a:lnSpc>
                <a:spcBef>
                  <a:spcPts val="0"/>
                </a:spcBef>
                <a:spcAft>
                  <a:spcPts val="0"/>
                </a:spcAft>
                <a:buClr>
                  <a:schemeClr val="lt1"/>
                </a:buClr>
                <a:buSzPts val="3200"/>
                <a:buFont typeface="Helvetica Neue"/>
                <a:buNone/>
              </a:pPr>
              <a:r>
                <a:rPr lang="hr-HR" sz="3200" b="1" i="0" cap="small" dirty="0">
                  <a:solidFill>
                    <a:schemeClr val="lt1"/>
                  </a:solidFill>
                  <a:latin typeface="Helvetica Neue" panose="020B0604020202020204" charset="0"/>
                  <a:ea typeface="Helvetica Neue"/>
                  <a:cs typeface="Helvetica Neue"/>
                  <a:sym typeface="Helvetica Neue"/>
                </a:rPr>
                <a:t>Zajedničke </a:t>
              </a:r>
              <a:endParaRPr lang="hr-HR" dirty="0">
                <a:latin typeface="Helvetica Neue" panose="020B0604020202020204" charset="0"/>
              </a:endParaRPr>
            </a:p>
            <a:p>
              <a:pPr marL="0" marR="0" lvl="0" indent="0" algn="l" rtl="0">
                <a:lnSpc>
                  <a:spcPct val="100000"/>
                </a:lnSpc>
                <a:spcBef>
                  <a:spcPts val="0"/>
                </a:spcBef>
                <a:spcAft>
                  <a:spcPts val="0"/>
                </a:spcAft>
                <a:buClr>
                  <a:schemeClr val="lt1"/>
                </a:buClr>
                <a:buSzPts val="3200"/>
                <a:buFont typeface="Helvetica Neue"/>
                <a:buNone/>
              </a:pPr>
              <a:r>
                <a:rPr lang="hr-HR" sz="3200" b="1" i="0" cap="small" dirty="0">
                  <a:solidFill>
                    <a:schemeClr val="lt1"/>
                  </a:solidFill>
                  <a:latin typeface="Helvetica Neue" panose="020B0604020202020204" charset="0"/>
                  <a:ea typeface="Helvetica Neue"/>
                  <a:cs typeface="Helvetica Neue"/>
                  <a:sym typeface="Helvetica Neue"/>
                </a:rPr>
                <a:t>vrijednosti</a:t>
              </a:r>
              <a:endParaRPr lang="hr-HR" dirty="0">
                <a:latin typeface="Helvetica Neue" panose="020B0604020202020204" charset="0"/>
              </a:endParaRPr>
            </a:p>
          </p:txBody>
        </p:sp>
      </p:grpSp>
      <p:sp>
        <p:nvSpPr>
          <p:cNvPr id="375" name="Google Shape;375;p23"/>
          <p:cNvSpPr txBox="1"/>
          <p:nvPr/>
        </p:nvSpPr>
        <p:spPr>
          <a:xfrm>
            <a:off x="4500000" y="3888000"/>
            <a:ext cx="7380000" cy="900000"/>
          </a:xfrm>
          <a:prstGeom prst="rect">
            <a:avLst/>
          </a:prstGeom>
          <a:noFill/>
          <a:ln>
            <a:noFill/>
          </a:ln>
        </p:spPr>
        <p:txBody>
          <a:bodyPr spcFirstLastPara="1" wrap="square" lIns="91425" tIns="45700" rIns="91425" bIns="45700" anchor="ctr" anchorCtr="0">
            <a:noAutofit/>
          </a:bodyPr>
          <a:lstStyle/>
          <a:p>
            <a:pPr lvl="0"/>
            <a:r>
              <a:rPr lang="hr-HR" sz="1800" dirty="0">
                <a:solidFill>
                  <a:schemeClr val="dk1"/>
                </a:solidFill>
                <a:latin typeface="Helvetica Neue" panose="020B0604020202020204" charset="0"/>
                <a:ea typeface="Helvetica Neue"/>
                <a:cs typeface="Helvetica Neue"/>
                <a:sym typeface="Helvetica Neue"/>
              </a:rPr>
              <a:t>Struktura organizacije ili način na koji su poslovne jedinice i odjeli organizirani, uključujući odnose autoriteta unutar te strukture.</a:t>
            </a:r>
            <a:endParaRPr lang="hr-HR" dirty="0">
              <a:latin typeface="Helvetica Neue" panose="020B0604020202020204" charset="0"/>
            </a:endParaRPr>
          </a:p>
        </p:txBody>
      </p:sp>
      <p:sp>
        <p:nvSpPr>
          <p:cNvPr id="376" name="Google Shape;376;p23"/>
          <p:cNvSpPr txBox="1"/>
          <p:nvPr/>
        </p:nvSpPr>
        <p:spPr>
          <a:xfrm>
            <a:off x="4500000" y="5184000"/>
            <a:ext cx="7380000" cy="900000"/>
          </a:xfrm>
          <a:prstGeom prst="rect">
            <a:avLst/>
          </a:prstGeom>
          <a:noFill/>
          <a:ln>
            <a:noFill/>
          </a:ln>
        </p:spPr>
        <p:txBody>
          <a:bodyPr spcFirstLastPara="1" wrap="square" lIns="91425" tIns="45700" rIns="91425" bIns="45700" anchor="ctr" anchorCtr="0">
            <a:noAutofit/>
          </a:bodyPr>
          <a:lstStyle/>
          <a:p>
            <a:pPr lvl="0"/>
            <a:r>
              <a:rPr lang="hr-HR" sz="1800" dirty="0">
                <a:solidFill>
                  <a:schemeClr val="dk1"/>
                </a:solidFill>
                <a:latin typeface="Helvetica Neue" panose="020B0604020202020204" charset="0"/>
                <a:ea typeface="Helvetica Neue"/>
                <a:cs typeface="Helvetica Neue"/>
                <a:sym typeface="Helvetica Neue"/>
              </a:rPr>
              <a:t>Ljudi u tvrtki, njihove kvalitete, kako talenti rastu i razvijaju se te karakteristike svake radne uloge, kao što su obrazovanje i stav</a:t>
            </a:r>
            <a:r>
              <a:rPr lang="en-US" sz="1800" dirty="0">
                <a:solidFill>
                  <a:schemeClr val="dk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377" name="Google Shape;377;p23"/>
          <p:cNvSpPr txBox="1"/>
          <p:nvPr/>
        </p:nvSpPr>
        <p:spPr>
          <a:xfrm>
            <a:off x="4500000" y="6516000"/>
            <a:ext cx="7380000" cy="900000"/>
          </a:xfrm>
          <a:prstGeom prst="rect">
            <a:avLst/>
          </a:prstGeom>
          <a:noFill/>
          <a:ln>
            <a:noFill/>
          </a:ln>
        </p:spPr>
        <p:txBody>
          <a:bodyPr spcFirstLastPara="1" wrap="square" lIns="91425" tIns="45700" rIns="91425" bIns="45700" anchor="ctr" anchorCtr="0">
            <a:noAutofit/>
          </a:bodyPr>
          <a:lstStyle/>
          <a:p>
            <a:pPr lvl="0"/>
            <a:r>
              <a:rPr lang="pl-PL" sz="1800" dirty="0">
                <a:solidFill>
                  <a:schemeClr val="dk1"/>
                </a:solidFill>
                <a:latin typeface="Helvetica Neue" panose="020B0604020202020204" charset="0"/>
                <a:ea typeface="Helvetica Neue"/>
                <a:cs typeface="Helvetica Neue"/>
                <a:sym typeface="Helvetica Neue"/>
              </a:rPr>
              <a:t>Što tvrtka radi kako bi izgradila konkurentsku prednost</a:t>
            </a:r>
            <a:r>
              <a:rPr lang="en-US" sz="1800" dirty="0">
                <a:solidFill>
                  <a:schemeClr val="dk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378" name="Google Shape;378;p23"/>
          <p:cNvSpPr txBox="1"/>
          <p:nvPr/>
        </p:nvSpPr>
        <p:spPr>
          <a:xfrm>
            <a:off x="4500000" y="7812000"/>
            <a:ext cx="7480616" cy="900000"/>
          </a:xfrm>
          <a:prstGeom prst="rect">
            <a:avLst/>
          </a:prstGeom>
          <a:noFill/>
          <a:ln>
            <a:noFill/>
          </a:ln>
        </p:spPr>
        <p:txBody>
          <a:bodyPr spcFirstLastPara="1" wrap="square" lIns="91425" tIns="45700" rIns="91425" bIns="45700" anchor="ctr" anchorCtr="0">
            <a:noAutofit/>
          </a:bodyPr>
          <a:lstStyle/>
          <a:p>
            <a:pPr lvl="0"/>
            <a:r>
              <a:rPr lang="hr-HR" sz="1800" dirty="0">
                <a:solidFill>
                  <a:schemeClr val="dk1"/>
                </a:solidFill>
                <a:latin typeface="Helvetica Neue" panose="020B0604020202020204" charset="0"/>
                <a:ea typeface="Helvetica Neue"/>
                <a:cs typeface="Helvetica Neue"/>
                <a:sym typeface="Helvetica Neue"/>
              </a:rPr>
              <a:t>Standardi, uvjerenja i načela koji čine temelj kulture organizacije. Oni usmjeravaju kako se zaposlenici ponašaju i, s vremenom, osiguravaju identitet po kojem je tvrtka poznata.</a:t>
            </a:r>
            <a:endParaRPr lang="hr-HR" dirty="0">
              <a:latin typeface="Helvetica Neue" panose="020B0604020202020204" charset="0"/>
            </a:endParaRPr>
          </a:p>
        </p:txBody>
      </p:sp>
      <p:sp>
        <p:nvSpPr>
          <p:cNvPr id="379" name="Google Shape;379;p23"/>
          <p:cNvSpPr/>
          <p:nvPr/>
        </p:nvSpPr>
        <p:spPr>
          <a:xfrm rot="-614456">
            <a:off x="13779147" y="4132452"/>
            <a:ext cx="3234671" cy="4094963"/>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Podsjetnik</a:t>
            </a:r>
            <a:endParaRPr dirty="0">
              <a:latin typeface="Helvetica Neue" panose="020B0604020202020204" charset="0"/>
            </a:endParaRPr>
          </a:p>
          <a:p>
            <a:pPr marL="0" marR="0" lvl="0" indent="0" algn="ctr" rtl="0">
              <a:spcBef>
                <a:spcPts val="0"/>
              </a:spcBef>
              <a:spcAft>
                <a:spcPts val="0"/>
              </a:spcAft>
              <a:buNone/>
            </a:pPr>
            <a:endParaRPr sz="2200" dirty="0">
              <a:solidFill>
                <a:schemeClr val="dk1"/>
              </a:solidFill>
              <a:latin typeface="Helvetica Neue" panose="020B0604020202020204" charset="0"/>
              <a:ea typeface="Helvetica Neue"/>
              <a:cs typeface="Helvetica Neue"/>
              <a:sym typeface="Helvetica Neue"/>
            </a:endParaRPr>
          </a:p>
          <a:p>
            <a:pPr lvl="0" algn="ctr"/>
            <a:r>
              <a:rPr lang="hr-HR" sz="2200" dirty="0">
                <a:solidFill>
                  <a:schemeClr val="dk1"/>
                </a:solidFill>
                <a:latin typeface="Helvetica Neue" panose="020B0604020202020204" charset="0"/>
                <a:ea typeface="Helvetica Neue"/>
                <a:cs typeface="Helvetica Neue"/>
                <a:sym typeface="Helvetica Neue"/>
              </a:rPr>
              <a:t>Svaki element je jednako važan i vrijedan. Kada koristite model 7-S za dijagnosticiranje svoje tvrtke, svi elementi moraju raditi zajedno i međusobno se uskladiti.</a:t>
            </a:r>
            <a:endParaRPr lang="hr-HR" dirty="0">
              <a:latin typeface="Helvetica Neue" panose="020B0604020202020204" charset="0"/>
            </a:endParaRPr>
          </a:p>
        </p:txBody>
      </p:sp>
      <p:pic>
        <p:nvPicPr>
          <p:cNvPr id="380" name="Google Shape;380;p23"/>
          <p:cNvPicPr preferRelativeResize="0"/>
          <p:nvPr/>
        </p:nvPicPr>
        <p:blipFill rotWithShape="1">
          <a:blip r:embed="rId3">
            <a:alphaModFix/>
          </a:blip>
          <a:srcRect/>
          <a:stretch/>
        </p:blipFill>
        <p:spPr>
          <a:xfrm>
            <a:off x="12725400" y="3943475"/>
            <a:ext cx="1600438" cy="1790700"/>
          </a:xfrm>
          <a:prstGeom prst="rect">
            <a:avLst/>
          </a:prstGeom>
          <a:noFill/>
          <a:ln>
            <a:noFill/>
          </a:ln>
        </p:spPr>
      </p:pic>
      <p:sp>
        <p:nvSpPr>
          <p:cNvPr id="381" name="Google Shape;381;p23"/>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 </a:t>
            </a:r>
            <a:r>
              <a:rPr lang="en-US" sz="1200" b="0" i="0" u="none" strike="noStrike" dirty="0">
                <a:solidFill>
                  <a:srgbClr val="000000"/>
                </a:solidFill>
                <a:latin typeface="Helvetica Neue" panose="020B0604020202020204" charset="0"/>
                <a:ea typeface="Helvetica Neue"/>
                <a:cs typeface="Helvetica Neue"/>
                <a:sym typeface="Helvetica Neue"/>
              </a:rPr>
              <a:t>11, 13</a:t>
            </a:r>
            <a:endParaRPr sz="1200" dirty="0">
              <a:solidFill>
                <a:schemeClr val="dk1"/>
              </a:solidFill>
              <a:latin typeface="Helvetica Neue" panose="020B0604020202020204" charset="0"/>
              <a:ea typeface="Helvetica Neue"/>
              <a:cs typeface="Helvetica Neue"/>
              <a:sym typeface="Helvetica Neue"/>
            </a:endParaRPr>
          </a:p>
        </p:txBody>
      </p:sp>
      <p:sp>
        <p:nvSpPr>
          <p:cNvPr id="382" name="Google Shape;382;p23"/>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383" name="Google Shape;383;p23"/>
          <p:cNvSpPr txBox="1"/>
          <p:nvPr/>
        </p:nvSpPr>
        <p:spPr>
          <a:xfrm>
            <a:off x="12960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p:txBody>
      </p:sp>
      <p:pic>
        <p:nvPicPr>
          <p:cNvPr id="2" name="Grafik 1">
            <a:extLst>
              <a:ext uri="{FF2B5EF4-FFF2-40B4-BE49-F238E27FC236}">
                <a16:creationId xmlns:a16="http://schemas.microsoft.com/office/drawing/2014/main" id="{67DB4678-44E1-24D0-C016-C1D2766218BF}"/>
              </a:ext>
            </a:extLst>
          </p:cNvPr>
          <p:cNvPicPr>
            <a:picLocks noChangeAspect="1"/>
          </p:cNvPicPr>
          <p:nvPr/>
        </p:nvPicPr>
        <p:blipFill>
          <a:blip r:embed="rId4"/>
          <a:stretch>
            <a:fillRect/>
          </a:stretch>
        </p:blipFill>
        <p:spPr>
          <a:xfrm>
            <a:off x="15775200" y="1468800"/>
            <a:ext cx="1204445" cy="13464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500"/>
                                        <p:tgtEl>
                                          <p:spTgt spid="379"/>
                                        </p:tgtEl>
                                        <p:attrNameLst>
                                          <p:attrName>ppt_w</p:attrName>
                                        </p:attrNameLst>
                                      </p:cBhvr>
                                      <p:tavLst>
                                        <p:tav tm="0">
                                          <p:val>
                                            <p:strVal val="0"/>
                                          </p:val>
                                        </p:tav>
                                        <p:tav tm="100000">
                                          <p:val>
                                            <p:strVal val="#ppt_w"/>
                                          </p:val>
                                        </p:tav>
                                      </p:tavLst>
                                    </p:anim>
                                    <p:anim calcmode="lin" valueType="num">
                                      <p:cBhvr additive="base">
                                        <p:cTn id="8" dur="500"/>
                                        <p:tgtEl>
                                          <p:spTgt spid="37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4"/>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3: Kotter</a:t>
            </a:r>
            <a:r>
              <a:rPr lang="hr-HR" sz="2800" b="1" dirty="0">
                <a:solidFill>
                  <a:srgbClr val="4D94B7"/>
                </a:solidFill>
                <a:latin typeface="Helvetica Neue" panose="020B0604020202020204" charset="0"/>
                <a:ea typeface="Helvetica Neue"/>
                <a:cs typeface="Helvetica Neue"/>
                <a:sym typeface="Helvetica Neue"/>
              </a:rPr>
              <a:t>ov model promjene</a:t>
            </a:r>
            <a:endParaRPr dirty="0">
              <a:latin typeface="Helvetica Neue" panose="020B0604020202020204" charset="0"/>
            </a:endParaRPr>
          </a:p>
        </p:txBody>
      </p:sp>
      <p:sp>
        <p:nvSpPr>
          <p:cNvPr id="389" name="Google Shape;389;p24"/>
          <p:cNvSpPr txBox="1"/>
          <p:nvPr/>
        </p:nvSpPr>
        <p:spPr>
          <a:xfrm>
            <a:off x="1295700" y="3852000"/>
            <a:ext cx="7668000" cy="4577635"/>
          </a:xfrm>
          <a:prstGeom prst="rect">
            <a:avLst/>
          </a:prstGeom>
          <a:noFill/>
          <a:ln>
            <a:noFill/>
          </a:ln>
        </p:spPr>
        <p:txBody>
          <a:bodyPr spcFirstLastPara="1" wrap="square" lIns="91425" tIns="45700" rIns="91425" bIns="45700" anchor="t" anchorCtr="0">
            <a:noAutofit/>
          </a:bodyPr>
          <a:lstStyle/>
          <a:p>
            <a:pPr lvl="0"/>
            <a:r>
              <a:rPr lang="hr-HR" sz="2400" dirty="0">
                <a:solidFill>
                  <a:schemeClr val="dk1"/>
                </a:solidFill>
                <a:latin typeface="Helvetica Neue" panose="020B0604020202020204" charset="0"/>
                <a:ea typeface="Helvetica Neue"/>
                <a:cs typeface="Helvetica Neue"/>
                <a:sym typeface="Helvetica Neue"/>
              </a:rPr>
              <a:t>John </a:t>
            </a:r>
            <a:r>
              <a:rPr lang="en-GB" sz="2400" dirty="0">
                <a:solidFill>
                  <a:schemeClr val="dk1"/>
                </a:solidFill>
                <a:latin typeface="Helvetica Neue" panose="020B0604020202020204" charset="0"/>
                <a:ea typeface="Helvetica Neue"/>
                <a:cs typeface="Helvetica Neue"/>
                <a:sym typeface="Helvetica Neue"/>
              </a:rPr>
              <a:t>Kotter</a:t>
            </a:r>
            <a:r>
              <a:rPr lang="hr-HR" sz="2400" dirty="0">
                <a:solidFill>
                  <a:schemeClr val="dk1"/>
                </a:solidFill>
                <a:latin typeface="Helvetica Neue" panose="020B0604020202020204" charset="0"/>
                <a:ea typeface="Helvetica Neue"/>
                <a:cs typeface="Helvetica Neue"/>
                <a:sym typeface="Helvetica Neue"/>
              </a:rPr>
              <a:t> (1996.), profesor na </a:t>
            </a:r>
            <a:r>
              <a:rPr lang="en-GB" sz="2400" dirty="0">
                <a:solidFill>
                  <a:schemeClr val="dk1"/>
                </a:solidFill>
                <a:latin typeface="Helvetica Neue" panose="020B0604020202020204" charset="0"/>
                <a:ea typeface="Helvetica Neue"/>
                <a:cs typeface="Helvetica Neue"/>
                <a:sym typeface="Helvetica Neue"/>
              </a:rPr>
              <a:t>Harvard Business School </a:t>
            </a:r>
            <a:r>
              <a:rPr lang="hr-HR" sz="2400" dirty="0">
                <a:solidFill>
                  <a:schemeClr val="dk1"/>
                </a:solidFill>
                <a:latin typeface="Helvetica Neue" panose="020B0604020202020204" charset="0"/>
                <a:ea typeface="Helvetica Neue"/>
                <a:cs typeface="Helvetica Neue"/>
                <a:sym typeface="Helvetica Neue"/>
              </a:rPr>
              <a:t>i poznati stručnjak za promjene, razvio je svoj model na temelju istraživanja 100 organizacija koje su prolazile kroz proces promjena.</a:t>
            </a:r>
          </a:p>
          <a:p>
            <a:pPr lvl="0"/>
            <a:endParaRPr lang="hr-HR" sz="2400" dirty="0">
              <a:solidFill>
                <a:schemeClr val="dk1"/>
              </a:solidFill>
              <a:latin typeface="Helvetica Neue" panose="020B0604020202020204" charset="0"/>
              <a:ea typeface="Helvetica Neue"/>
              <a:cs typeface="Helvetica Neue"/>
              <a:sym typeface="Helvetica Neue"/>
            </a:endParaRPr>
          </a:p>
          <a:p>
            <a:pPr lvl="0">
              <a:spcBef>
                <a:spcPts val="1200"/>
              </a:spcBef>
            </a:pPr>
            <a:r>
              <a:rPr lang="hr-HR" sz="2400" dirty="0">
                <a:solidFill>
                  <a:schemeClr val="dk1"/>
                </a:solidFill>
                <a:latin typeface="Helvetica Neue" panose="020B0604020202020204" charset="0"/>
                <a:ea typeface="Helvetica Neue"/>
                <a:cs typeface="Helvetica Neue"/>
                <a:sym typeface="Helvetica Neue"/>
              </a:rPr>
              <a:t>Osam koraka u procesu promjene uključuje: stvaranje osjećaja hitnosti, izgradnju snažnih vodećih koalicija, razvoj vizije i strategije, komuniciranje vizije, uklanjanje prepreka i osnaživanje zaposlenika za djelovanje, stvaranje kratkoročnih dobitaka, konsolidiranje dobitaka i jačanje promjene u kulturi.</a:t>
            </a:r>
            <a:endParaRPr lang="hr-HR" dirty="0">
              <a:latin typeface="Helvetica Neue" panose="020B0604020202020204" charset="0"/>
            </a:endParaRPr>
          </a:p>
        </p:txBody>
      </p:sp>
      <p:sp>
        <p:nvSpPr>
          <p:cNvPr id="390" name="Google Shape;390;p24"/>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 </a:t>
            </a:r>
            <a:r>
              <a:rPr lang="en-US" sz="1200" b="0" i="0" u="none" strike="noStrike" dirty="0">
                <a:solidFill>
                  <a:srgbClr val="000000"/>
                </a:solidFill>
                <a:latin typeface="Helvetica Neue" panose="020B0604020202020204" charset="0"/>
                <a:ea typeface="Helvetica Neue"/>
                <a:cs typeface="Helvetica Neue"/>
                <a:sym typeface="Helvetica Neue"/>
              </a:rPr>
              <a:t>14</a:t>
            </a:r>
            <a:endParaRPr sz="1200" dirty="0">
              <a:solidFill>
                <a:schemeClr val="dk1"/>
              </a:solidFill>
              <a:latin typeface="Helvetica Neue" panose="020B0604020202020204" charset="0"/>
              <a:ea typeface="Helvetica Neue"/>
              <a:cs typeface="Helvetica Neue"/>
              <a:sym typeface="Helvetica Neue"/>
            </a:endParaRPr>
          </a:p>
        </p:txBody>
      </p:sp>
      <p:sp>
        <p:nvSpPr>
          <p:cNvPr id="391" name="Google Shape;391;p24"/>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392" name="Google Shape;392;p24"/>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p:txBody>
      </p:sp>
      <p:grpSp>
        <p:nvGrpSpPr>
          <p:cNvPr id="393" name="Google Shape;393;p24"/>
          <p:cNvGrpSpPr/>
          <p:nvPr/>
        </p:nvGrpSpPr>
        <p:grpSpPr>
          <a:xfrm>
            <a:off x="12240000" y="1944000"/>
            <a:ext cx="1620000" cy="1620000"/>
            <a:chOff x="12240000" y="2124000"/>
            <a:chExt cx="1620000" cy="1620000"/>
          </a:xfrm>
        </p:grpSpPr>
        <p:grpSp>
          <p:nvGrpSpPr>
            <p:cNvPr id="394" name="Google Shape;394;p24"/>
            <p:cNvGrpSpPr/>
            <p:nvPr/>
          </p:nvGrpSpPr>
          <p:grpSpPr>
            <a:xfrm>
              <a:off x="12240000" y="2124000"/>
              <a:ext cx="1620000" cy="1620000"/>
              <a:chOff x="4038600" y="3314700"/>
              <a:chExt cx="1440000" cy="1440000"/>
            </a:xfrm>
          </p:grpSpPr>
          <p:sp>
            <p:nvSpPr>
              <p:cNvPr id="395" name="Google Shape;395;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Helvetica Neue" panose="020B0604020202020204" charset="0"/>
                  <a:ea typeface="Helvetica Neue"/>
                  <a:cs typeface="Helvetica Neue"/>
                  <a:sym typeface="Helvetica Neue"/>
                </a:endParaRPr>
              </a:p>
            </p:txBody>
          </p:sp>
          <p:cxnSp>
            <p:nvCxnSpPr>
              <p:cNvPr id="396" name="Google Shape;396;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397" name="Google Shape;397;p24"/>
            <p:cNvSpPr txBox="1"/>
            <p:nvPr/>
          </p:nvSpPr>
          <p:spPr>
            <a:xfrm>
              <a:off x="12240000" y="2124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000" b="1" cap="none" dirty="0">
                  <a:solidFill>
                    <a:srgbClr val="4EC5A5"/>
                  </a:solidFill>
                  <a:latin typeface="Helvetica Neue" panose="020B0604020202020204" charset="0"/>
                  <a:ea typeface="Helvetica Neue"/>
                  <a:cs typeface="Helvetica Neue"/>
                  <a:sym typeface="Helvetica Neue"/>
                </a:rPr>
                <a:t>STVORITE</a:t>
              </a:r>
              <a:r>
                <a:rPr lang="en-US" sz="2000" b="1" cap="none" dirty="0">
                  <a:solidFill>
                    <a:schemeClr val="dk1"/>
                  </a:solidFill>
                  <a:latin typeface="Helvetica Neue" panose="020B0604020202020204" charset="0"/>
                  <a:ea typeface="Helvetica Neue"/>
                  <a:cs typeface="Helvetica Neue"/>
                  <a:sym typeface="Helvetica Neue"/>
                </a:rPr>
                <a:t> </a:t>
              </a:r>
              <a:endParaRPr dirty="0">
                <a:latin typeface="Helvetica Neue" panose="020B0604020202020204" charset="0"/>
              </a:endParaRPr>
            </a:p>
            <a:p>
              <a:pPr marL="0" marR="0" lvl="0" indent="0" algn="ctr" rtl="0">
                <a:spcBef>
                  <a:spcPts val="0"/>
                </a:spcBef>
                <a:spcAft>
                  <a:spcPts val="0"/>
                </a:spcAft>
                <a:buNone/>
              </a:pPr>
              <a:r>
                <a:rPr lang="hr-HR" sz="1600" cap="none" dirty="0">
                  <a:solidFill>
                    <a:srgbClr val="277762"/>
                  </a:solidFill>
                  <a:latin typeface="Helvetica Neue" panose="020B0604020202020204" charset="0"/>
                  <a:ea typeface="Helvetica Neue"/>
                  <a:cs typeface="Helvetica Neue"/>
                  <a:sym typeface="Helvetica Neue"/>
                </a:rPr>
                <a:t>O</a:t>
              </a:r>
              <a:r>
                <a:rPr lang="en-US" sz="1600" cap="none" dirty="0">
                  <a:solidFill>
                    <a:srgbClr val="277762"/>
                  </a:solidFill>
                  <a:latin typeface="Helvetica Neue" panose="020B0604020202020204" charset="0"/>
                  <a:ea typeface="Helvetica Neue"/>
                  <a:cs typeface="Helvetica Neue"/>
                  <a:sym typeface="Helvetica Neue"/>
                </a:rPr>
                <a:t>S</a:t>
              </a:r>
              <a:r>
                <a:rPr lang="hr-HR" sz="1600" cap="none" dirty="0">
                  <a:solidFill>
                    <a:srgbClr val="277762"/>
                  </a:solidFill>
                  <a:latin typeface="Helvetica Neue" panose="020B0604020202020204" charset="0"/>
                  <a:ea typeface="Helvetica Neue"/>
                  <a:cs typeface="Helvetica Neue"/>
                  <a:sym typeface="Helvetica Neue"/>
                </a:rPr>
                <a:t>JEĆAJ HITNOSTI</a:t>
              </a:r>
              <a:endParaRPr dirty="0">
                <a:latin typeface="Helvetica Neue" panose="020B0604020202020204" charset="0"/>
              </a:endParaRPr>
            </a:p>
          </p:txBody>
        </p:sp>
      </p:grpSp>
      <p:grpSp>
        <p:nvGrpSpPr>
          <p:cNvPr id="398" name="Google Shape;398;p24"/>
          <p:cNvGrpSpPr/>
          <p:nvPr/>
        </p:nvGrpSpPr>
        <p:grpSpPr>
          <a:xfrm>
            <a:off x="14040000" y="2736000"/>
            <a:ext cx="1847700" cy="1620000"/>
            <a:chOff x="14148000" y="2628000"/>
            <a:chExt cx="1620000" cy="1620000"/>
          </a:xfrm>
        </p:grpSpPr>
        <p:grpSp>
          <p:nvGrpSpPr>
            <p:cNvPr id="399" name="Google Shape;399;p24"/>
            <p:cNvGrpSpPr/>
            <p:nvPr/>
          </p:nvGrpSpPr>
          <p:grpSpPr>
            <a:xfrm>
              <a:off x="14148000" y="2628000"/>
              <a:ext cx="1620000" cy="1620000"/>
              <a:chOff x="4038600" y="3314700"/>
              <a:chExt cx="1440000" cy="1440000"/>
            </a:xfrm>
          </p:grpSpPr>
          <p:sp>
            <p:nvSpPr>
              <p:cNvPr id="400" name="Google Shape;400;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panose="020B0604020202020204" charset="0"/>
                  <a:ea typeface="Helvetica Neue"/>
                  <a:cs typeface="Helvetica Neue"/>
                  <a:sym typeface="Helvetica Neue"/>
                </a:endParaRPr>
              </a:p>
            </p:txBody>
          </p:sp>
          <p:cxnSp>
            <p:nvCxnSpPr>
              <p:cNvPr id="401" name="Google Shape;401;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02" name="Google Shape;402;p24"/>
            <p:cNvSpPr txBox="1"/>
            <p:nvPr/>
          </p:nvSpPr>
          <p:spPr>
            <a:xfrm>
              <a:off x="14148000" y="2628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000" b="1" cap="none" dirty="0">
                  <a:solidFill>
                    <a:srgbClr val="4EC5A5"/>
                  </a:solidFill>
                  <a:latin typeface="Helvetica Neue" panose="020B0604020202020204" charset="0"/>
                  <a:ea typeface="Helvetica Neue"/>
                  <a:cs typeface="Helvetica Neue"/>
                  <a:sym typeface="Helvetica Neue"/>
                </a:rPr>
                <a:t>IZGRADITE</a:t>
              </a:r>
            </a:p>
            <a:p>
              <a:pPr marL="0" marR="0" lvl="0" indent="0" algn="ctr" rtl="0">
                <a:spcBef>
                  <a:spcPts val="0"/>
                </a:spcBef>
                <a:spcAft>
                  <a:spcPts val="0"/>
                </a:spcAft>
                <a:buNone/>
              </a:pPr>
              <a:r>
                <a:rPr lang="hr-HR" sz="1600" cap="none" dirty="0">
                  <a:solidFill>
                    <a:srgbClr val="277762"/>
                  </a:solidFill>
                  <a:latin typeface="Helvetica Neue" panose="020B0604020202020204" charset="0"/>
                  <a:ea typeface="Helvetica Neue"/>
                  <a:cs typeface="Helvetica Neue"/>
                  <a:sym typeface="Helvetica Neue"/>
                </a:rPr>
                <a:t>VODEĆU KOALICIJU</a:t>
              </a:r>
              <a:endParaRPr dirty="0">
                <a:latin typeface="Helvetica Neue" panose="020B0604020202020204" charset="0"/>
              </a:endParaRPr>
            </a:p>
          </p:txBody>
        </p:sp>
      </p:grpSp>
      <p:grpSp>
        <p:nvGrpSpPr>
          <p:cNvPr id="403" name="Google Shape;403;p24"/>
          <p:cNvGrpSpPr/>
          <p:nvPr/>
        </p:nvGrpSpPr>
        <p:grpSpPr>
          <a:xfrm>
            <a:off x="14724000" y="4428000"/>
            <a:ext cx="1868550" cy="1620000"/>
            <a:chOff x="14868000" y="4392000"/>
            <a:chExt cx="1620000" cy="1620000"/>
          </a:xfrm>
        </p:grpSpPr>
        <p:grpSp>
          <p:nvGrpSpPr>
            <p:cNvPr id="404" name="Google Shape;404;p24"/>
            <p:cNvGrpSpPr/>
            <p:nvPr/>
          </p:nvGrpSpPr>
          <p:grpSpPr>
            <a:xfrm>
              <a:off x="14868000" y="4392000"/>
              <a:ext cx="1620000" cy="1620000"/>
              <a:chOff x="4038600" y="3314700"/>
              <a:chExt cx="1440000" cy="1440000"/>
            </a:xfrm>
          </p:grpSpPr>
          <p:sp>
            <p:nvSpPr>
              <p:cNvPr id="405" name="Google Shape;405;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panose="020B0604020202020204" charset="0"/>
                  <a:ea typeface="Helvetica Neue"/>
                  <a:cs typeface="Helvetica Neue"/>
                  <a:sym typeface="Helvetica Neue"/>
                </a:endParaRPr>
              </a:p>
            </p:txBody>
          </p:sp>
          <p:cxnSp>
            <p:nvCxnSpPr>
              <p:cNvPr id="406" name="Google Shape;406;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07" name="Google Shape;407;p24"/>
            <p:cNvSpPr txBox="1"/>
            <p:nvPr/>
          </p:nvSpPr>
          <p:spPr>
            <a:xfrm>
              <a:off x="14868000" y="4392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cap="none" dirty="0">
                  <a:solidFill>
                    <a:srgbClr val="4EC5A5"/>
                  </a:solidFill>
                  <a:latin typeface="Helvetica Neue" panose="020B0604020202020204" charset="0"/>
                  <a:ea typeface="Helvetica Neue"/>
                  <a:cs typeface="Helvetica Neue"/>
                  <a:sym typeface="Helvetica Neue"/>
                </a:rPr>
                <a:t>FORM</a:t>
              </a:r>
              <a:r>
                <a:rPr lang="hr-HR" sz="2000" b="1" cap="none" dirty="0">
                  <a:solidFill>
                    <a:srgbClr val="4EC5A5"/>
                  </a:solidFill>
                  <a:latin typeface="Helvetica Neue" panose="020B0604020202020204" charset="0"/>
                  <a:ea typeface="Helvetica Neue"/>
                  <a:cs typeface="Helvetica Neue"/>
                  <a:sym typeface="Helvetica Neue"/>
                </a:rPr>
                <a:t>IRAJTE</a:t>
              </a:r>
              <a:endParaRPr dirty="0">
                <a:latin typeface="Helvetica Neue" panose="020B0604020202020204" charset="0"/>
              </a:endParaRPr>
            </a:p>
            <a:p>
              <a:pPr marL="0" marR="0" lvl="0" indent="0" algn="ctr" rtl="0">
                <a:spcBef>
                  <a:spcPts val="0"/>
                </a:spcBef>
                <a:spcAft>
                  <a:spcPts val="0"/>
                </a:spcAft>
                <a:buNone/>
              </a:pPr>
              <a:r>
                <a:rPr lang="en-US" sz="1600" cap="none" dirty="0">
                  <a:solidFill>
                    <a:srgbClr val="277762"/>
                  </a:solidFill>
                  <a:latin typeface="Helvetica Neue" panose="020B0604020202020204" charset="0"/>
                  <a:ea typeface="Helvetica Neue"/>
                  <a:cs typeface="Helvetica Neue"/>
                  <a:sym typeface="Helvetica Neue"/>
                </a:rPr>
                <a:t>STRATE</a:t>
              </a:r>
              <a:r>
                <a:rPr lang="hr-HR" sz="1600" cap="none" dirty="0">
                  <a:solidFill>
                    <a:srgbClr val="277762"/>
                  </a:solidFill>
                  <a:latin typeface="Helvetica Neue" panose="020B0604020202020204" charset="0"/>
                  <a:ea typeface="Helvetica Neue"/>
                  <a:cs typeface="Helvetica Neue"/>
                  <a:sym typeface="Helvetica Neue"/>
                </a:rPr>
                <a:t>ŠKU</a:t>
              </a:r>
              <a:r>
                <a:rPr lang="en-US" sz="1600" cap="none" dirty="0">
                  <a:solidFill>
                    <a:srgbClr val="277762"/>
                  </a:solidFill>
                  <a:latin typeface="Helvetica Neue" panose="020B0604020202020204" charset="0"/>
                  <a:ea typeface="Helvetica Neue"/>
                  <a:cs typeface="Helvetica Neue"/>
                  <a:sym typeface="Helvetica Neue"/>
                </a:rPr>
                <a:t> VI</a:t>
              </a:r>
              <a:r>
                <a:rPr lang="hr-HR" sz="1600" cap="none" dirty="0">
                  <a:solidFill>
                    <a:srgbClr val="277762"/>
                  </a:solidFill>
                  <a:latin typeface="Helvetica Neue" panose="020B0604020202020204" charset="0"/>
                  <a:ea typeface="Helvetica Neue"/>
                  <a:cs typeface="Helvetica Neue"/>
                  <a:sym typeface="Helvetica Neue"/>
                </a:rPr>
                <a:t>ZIJU</a:t>
              </a:r>
              <a:endParaRPr dirty="0">
                <a:latin typeface="Helvetica Neue" panose="020B0604020202020204" charset="0"/>
              </a:endParaRPr>
            </a:p>
          </p:txBody>
        </p:sp>
      </p:grpSp>
      <p:grpSp>
        <p:nvGrpSpPr>
          <p:cNvPr id="408" name="Google Shape;408;p24"/>
          <p:cNvGrpSpPr/>
          <p:nvPr/>
        </p:nvGrpSpPr>
        <p:grpSpPr>
          <a:xfrm>
            <a:off x="14004000" y="6156000"/>
            <a:ext cx="1906004" cy="1620000"/>
            <a:chOff x="14148000" y="6444000"/>
            <a:chExt cx="1736054" cy="1620000"/>
          </a:xfrm>
        </p:grpSpPr>
        <p:grpSp>
          <p:nvGrpSpPr>
            <p:cNvPr id="409" name="Google Shape;409;p24"/>
            <p:cNvGrpSpPr/>
            <p:nvPr/>
          </p:nvGrpSpPr>
          <p:grpSpPr>
            <a:xfrm>
              <a:off x="14148000" y="6444000"/>
              <a:ext cx="1620000" cy="1620000"/>
              <a:chOff x="4038600" y="3314700"/>
              <a:chExt cx="1440000" cy="1440000"/>
            </a:xfrm>
          </p:grpSpPr>
          <p:sp>
            <p:nvSpPr>
              <p:cNvPr id="410" name="Google Shape;410;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panose="020B0604020202020204" charset="0"/>
                  <a:ea typeface="Helvetica Neue"/>
                  <a:cs typeface="Helvetica Neue"/>
                  <a:sym typeface="Helvetica Neue"/>
                </a:endParaRPr>
              </a:p>
            </p:txBody>
          </p:sp>
          <p:cxnSp>
            <p:nvCxnSpPr>
              <p:cNvPr id="411" name="Google Shape;411;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12" name="Google Shape;412;p24"/>
            <p:cNvSpPr txBox="1"/>
            <p:nvPr/>
          </p:nvSpPr>
          <p:spPr>
            <a:xfrm>
              <a:off x="14148000" y="6444000"/>
              <a:ext cx="1736054"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000" b="1" cap="none" dirty="0">
                  <a:solidFill>
                    <a:srgbClr val="4EC5A5"/>
                  </a:solidFill>
                  <a:latin typeface="Helvetica Neue" panose="020B0604020202020204" charset="0"/>
                  <a:ea typeface="Helvetica Neue"/>
                  <a:cs typeface="Helvetica Neue"/>
                  <a:sym typeface="Helvetica Neue"/>
                </a:rPr>
                <a:t>UKLJUČITE SE</a:t>
              </a:r>
            </a:p>
            <a:p>
              <a:pPr marL="0" marR="0" lvl="0" indent="0" algn="ctr" rtl="0">
                <a:spcBef>
                  <a:spcPts val="0"/>
                </a:spcBef>
                <a:spcAft>
                  <a:spcPts val="0"/>
                </a:spcAft>
                <a:buNone/>
              </a:pPr>
              <a:r>
                <a:rPr lang="hr-HR" sz="1600" cap="none" dirty="0">
                  <a:solidFill>
                    <a:srgbClr val="277762"/>
                  </a:solidFill>
                  <a:latin typeface="Helvetica Neue" panose="020B0604020202020204" charset="0"/>
                  <a:ea typeface="Helvetica Neue"/>
                  <a:cs typeface="Helvetica Neue"/>
                  <a:sym typeface="Helvetica Neue"/>
                </a:rPr>
                <a:t>U</a:t>
              </a:r>
              <a:r>
                <a:rPr lang="en-US" sz="1600" cap="none" dirty="0">
                  <a:solidFill>
                    <a:srgbClr val="277762"/>
                  </a:solidFill>
                  <a:latin typeface="Helvetica Neue" panose="020B0604020202020204" charset="0"/>
                  <a:ea typeface="Helvetica Neue"/>
                  <a:cs typeface="Helvetica Neue"/>
                  <a:sym typeface="Helvetica Neue"/>
                </a:rPr>
                <a:t> </a:t>
              </a:r>
              <a:r>
                <a:rPr lang="hr-HR" sz="1600" cap="none" dirty="0">
                  <a:solidFill>
                    <a:srgbClr val="277762"/>
                  </a:solidFill>
                  <a:latin typeface="Helvetica Neue" panose="020B0604020202020204" charset="0"/>
                  <a:ea typeface="Helvetica Neue"/>
                  <a:cs typeface="Helvetica Neue"/>
                  <a:sym typeface="Helvetica Neue"/>
                </a:rPr>
                <a:t>DOBROVOLJNU VOJSK</a:t>
              </a:r>
              <a:r>
                <a:rPr lang="en-US" sz="1600" cap="none" dirty="0">
                  <a:solidFill>
                    <a:srgbClr val="277762"/>
                  </a:solidFill>
                  <a:latin typeface="Helvetica Neue" panose="020B0604020202020204" charset="0"/>
                  <a:ea typeface="Helvetica Neue"/>
                  <a:cs typeface="Helvetica Neue"/>
                  <a:sym typeface="Helvetica Neue"/>
                </a:rPr>
                <a:t>U</a:t>
              </a:r>
              <a:endParaRPr dirty="0">
                <a:latin typeface="Helvetica Neue" panose="020B0604020202020204" charset="0"/>
              </a:endParaRPr>
            </a:p>
          </p:txBody>
        </p:sp>
      </p:grpSp>
      <p:grpSp>
        <p:nvGrpSpPr>
          <p:cNvPr id="413" name="Google Shape;413;p24"/>
          <p:cNvGrpSpPr/>
          <p:nvPr/>
        </p:nvGrpSpPr>
        <p:grpSpPr>
          <a:xfrm>
            <a:off x="12087946" y="6980610"/>
            <a:ext cx="1800000" cy="1620000"/>
            <a:chOff x="12276000" y="6840000"/>
            <a:chExt cx="1620000" cy="1620000"/>
          </a:xfrm>
        </p:grpSpPr>
        <p:grpSp>
          <p:nvGrpSpPr>
            <p:cNvPr id="414" name="Google Shape;414;p24"/>
            <p:cNvGrpSpPr/>
            <p:nvPr/>
          </p:nvGrpSpPr>
          <p:grpSpPr>
            <a:xfrm>
              <a:off x="12276000" y="6840000"/>
              <a:ext cx="1620000" cy="1620000"/>
              <a:chOff x="4038600" y="3314700"/>
              <a:chExt cx="1440000" cy="1440000"/>
            </a:xfrm>
          </p:grpSpPr>
          <p:sp>
            <p:nvSpPr>
              <p:cNvPr id="415" name="Google Shape;415;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panose="020B0604020202020204" charset="0"/>
                  <a:ea typeface="Helvetica Neue"/>
                  <a:cs typeface="Helvetica Neue"/>
                  <a:sym typeface="Helvetica Neue"/>
                </a:endParaRPr>
              </a:p>
            </p:txBody>
          </p:sp>
          <p:cxnSp>
            <p:nvCxnSpPr>
              <p:cNvPr id="416" name="Google Shape;416;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17" name="Google Shape;417;p24"/>
            <p:cNvSpPr txBox="1"/>
            <p:nvPr/>
          </p:nvSpPr>
          <p:spPr>
            <a:xfrm>
              <a:off x="12276000" y="6840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000" b="1" cap="none" dirty="0">
                  <a:solidFill>
                    <a:srgbClr val="4EC5A5"/>
                  </a:solidFill>
                  <a:latin typeface="Helvetica Neue" panose="020B0604020202020204" charset="0"/>
                  <a:ea typeface="Helvetica Neue"/>
                  <a:cs typeface="Helvetica Neue"/>
                  <a:sym typeface="Helvetica Neue"/>
                </a:rPr>
                <a:t>OMOGUĆITE</a:t>
              </a:r>
              <a:endParaRPr dirty="0">
                <a:latin typeface="Helvetica Neue" panose="020B0604020202020204" charset="0"/>
              </a:endParaRPr>
            </a:p>
            <a:p>
              <a:pPr marL="0" marR="0" lvl="0" indent="0" algn="ctr" rtl="0">
                <a:spcBef>
                  <a:spcPts val="0"/>
                </a:spcBef>
                <a:spcAft>
                  <a:spcPts val="0"/>
                </a:spcAft>
                <a:buNone/>
              </a:pPr>
              <a:r>
                <a:rPr lang="hr-HR" sz="1600" cap="none" dirty="0">
                  <a:solidFill>
                    <a:srgbClr val="277762"/>
                  </a:solidFill>
                  <a:latin typeface="Helvetica Neue" panose="020B0604020202020204" charset="0"/>
                  <a:ea typeface="Helvetica Neue"/>
                  <a:cs typeface="Helvetica Neue"/>
                  <a:sym typeface="Helvetica Neue"/>
                </a:rPr>
                <a:t>DJELOVANJE</a:t>
              </a:r>
              <a:r>
                <a:rPr lang="en-US" sz="1600" cap="none" dirty="0">
                  <a:solidFill>
                    <a:srgbClr val="277762"/>
                  </a:solidFill>
                  <a:latin typeface="Helvetica Neue" panose="020B0604020202020204" charset="0"/>
                  <a:ea typeface="Helvetica Neue"/>
                  <a:cs typeface="Helvetica Neue"/>
                  <a:sym typeface="Helvetica Neue"/>
                </a:rPr>
                <a:t> </a:t>
              </a:r>
              <a:r>
                <a:rPr lang="hr-HR" sz="1600" cap="none" dirty="0">
                  <a:solidFill>
                    <a:srgbClr val="277762"/>
                  </a:solidFill>
                  <a:latin typeface="Helvetica Neue" panose="020B0604020202020204" charset="0"/>
                  <a:ea typeface="Helvetica Neue"/>
                  <a:cs typeface="Helvetica Neue"/>
                  <a:sym typeface="Helvetica Neue"/>
                </a:rPr>
                <a:t>UKLANJANJEM PREPREKA</a:t>
              </a:r>
              <a:endParaRPr dirty="0">
                <a:latin typeface="Helvetica Neue" panose="020B0604020202020204" charset="0"/>
              </a:endParaRPr>
            </a:p>
          </p:txBody>
        </p:sp>
      </p:grpSp>
      <p:grpSp>
        <p:nvGrpSpPr>
          <p:cNvPr id="418" name="Google Shape;418;p24"/>
          <p:cNvGrpSpPr/>
          <p:nvPr/>
        </p:nvGrpSpPr>
        <p:grpSpPr>
          <a:xfrm>
            <a:off x="10165927" y="6156000"/>
            <a:ext cx="1930071" cy="1620000"/>
            <a:chOff x="10368000" y="6120000"/>
            <a:chExt cx="1620000" cy="1620000"/>
          </a:xfrm>
        </p:grpSpPr>
        <p:grpSp>
          <p:nvGrpSpPr>
            <p:cNvPr id="419" name="Google Shape;419;p24"/>
            <p:cNvGrpSpPr/>
            <p:nvPr/>
          </p:nvGrpSpPr>
          <p:grpSpPr>
            <a:xfrm>
              <a:off x="10368000" y="6120000"/>
              <a:ext cx="1620000" cy="1620000"/>
              <a:chOff x="4038600" y="3314700"/>
              <a:chExt cx="1440000" cy="1440000"/>
            </a:xfrm>
          </p:grpSpPr>
          <p:sp>
            <p:nvSpPr>
              <p:cNvPr id="420" name="Google Shape;420;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panose="020B0604020202020204" charset="0"/>
                  <a:ea typeface="Helvetica Neue"/>
                  <a:cs typeface="Helvetica Neue"/>
                  <a:sym typeface="Helvetica Neue"/>
                </a:endParaRPr>
              </a:p>
            </p:txBody>
          </p:sp>
          <p:cxnSp>
            <p:nvCxnSpPr>
              <p:cNvPr id="421" name="Google Shape;421;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22" name="Google Shape;422;p24"/>
            <p:cNvSpPr txBox="1"/>
            <p:nvPr/>
          </p:nvSpPr>
          <p:spPr>
            <a:xfrm>
              <a:off x="10388201" y="6120000"/>
              <a:ext cx="1599799"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000" b="1" cap="none" dirty="0">
                  <a:solidFill>
                    <a:srgbClr val="4EC5A5"/>
                  </a:solidFill>
                  <a:latin typeface="Helvetica Neue" panose="020B0604020202020204" charset="0"/>
                  <a:ea typeface="Helvetica Neue"/>
                  <a:cs typeface="Helvetica Neue"/>
                  <a:sym typeface="Helvetica Neue"/>
                </a:rPr>
                <a:t>OSTVARITE</a:t>
              </a:r>
              <a:endParaRPr dirty="0">
                <a:latin typeface="Helvetica Neue" panose="020B0604020202020204" charset="0"/>
              </a:endParaRPr>
            </a:p>
            <a:p>
              <a:pPr marL="0" marR="0" lvl="0" indent="0" algn="ctr" rtl="0">
                <a:spcBef>
                  <a:spcPts val="0"/>
                </a:spcBef>
                <a:spcAft>
                  <a:spcPts val="0"/>
                </a:spcAft>
                <a:buNone/>
              </a:pPr>
              <a:r>
                <a:rPr lang="hr-HR" sz="1600" cap="none" dirty="0">
                  <a:solidFill>
                    <a:srgbClr val="277762"/>
                  </a:solidFill>
                  <a:latin typeface="Helvetica Neue" panose="020B0604020202020204" charset="0"/>
                  <a:ea typeface="Helvetica Neue"/>
                  <a:cs typeface="Helvetica Neue"/>
                  <a:sym typeface="Helvetica Neue"/>
                </a:rPr>
                <a:t>KRATKOROČNE DOBITKE</a:t>
              </a:r>
              <a:endParaRPr dirty="0">
                <a:latin typeface="Helvetica Neue" panose="020B0604020202020204" charset="0"/>
              </a:endParaRPr>
            </a:p>
          </p:txBody>
        </p:sp>
      </p:grpSp>
      <p:grpSp>
        <p:nvGrpSpPr>
          <p:cNvPr id="423" name="Google Shape;423;p24"/>
          <p:cNvGrpSpPr/>
          <p:nvPr/>
        </p:nvGrpSpPr>
        <p:grpSpPr>
          <a:xfrm>
            <a:off x="9792000" y="4464000"/>
            <a:ext cx="1620000" cy="1620000"/>
            <a:chOff x="9792000" y="4320000"/>
            <a:chExt cx="1620000" cy="1620000"/>
          </a:xfrm>
        </p:grpSpPr>
        <p:grpSp>
          <p:nvGrpSpPr>
            <p:cNvPr id="424" name="Google Shape;424;p24"/>
            <p:cNvGrpSpPr/>
            <p:nvPr/>
          </p:nvGrpSpPr>
          <p:grpSpPr>
            <a:xfrm>
              <a:off x="9792000" y="4320000"/>
              <a:ext cx="1620000" cy="1620000"/>
              <a:chOff x="4038600" y="3314700"/>
              <a:chExt cx="1440000" cy="1440000"/>
            </a:xfrm>
          </p:grpSpPr>
          <p:sp>
            <p:nvSpPr>
              <p:cNvPr id="425" name="Google Shape;425;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panose="020B0604020202020204" charset="0"/>
                  <a:ea typeface="Helvetica Neue"/>
                  <a:cs typeface="Helvetica Neue"/>
                  <a:sym typeface="Helvetica Neue"/>
                </a:endParaRPr>
              </a:p>
            </p:txBody>
          </p:sp>
          <p:cxnSp>
            <p:nvCxnSpPr>
              <p:cNvPr id="426" name="Google Shape;426;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27" name="Google Shape;427;p24"/>
            <p:cNvSpPr txBox="1"/>
            <p:nvPr/>
          </p:nvSpPr>
          <p:spPr>
            <a:xfrm>
              <a:off x="9792000" y="4320000"/>
              <a:ext cx="1620000" cy="16200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hr-HR" sz="2000" b="1" cap="none" dirty="0">
                  <a:solidFill>
                    <a:srgbClr val="4EC5A5"/>
                  </a:solidFill>
                  <a:latin typeface="Helvetica Neue" panose="020B0604020202020204" charset="0"/>
                  <a:ea typeface="Helvetica Neue"/>
                  <a:cs typeface="Helvetica Neue"/>
                  <a:sym typeface="Helvetica Neue"/>
                </a:rPr>
                <a:t>ODRŽITE</a:t>
              </a:r>
              <a:endParaRPr dirty="0">
                <a:latin typeface="Helvetica Neue" panose="020B0604020202020204" charset="0"/>
              </a:endParaRPr>
            </a:p>
            <a:p>
              <a:pPr marL="0" marR="0" lvl="0" indent="0" algn="ctr" rtl="0">
                <a:spcBef>
                  <a:spcPts val="0"/>
                </a:spcBef>
                <a:spcAft>
                  <a:spcPts val="0"/>
                </a:spcAft>
                <a:buNone/>
              </a:pPr>
              <a:r>
                <a:rPr lang="hr-HR" sz="1600" cap="none" dirty="0">
                  <a:solidFill>
                    <a:srgbClr val="277762"/>
                  </a:solidFill>
                  <a:latin typeface="Helvetica Neue" panose="020B0604020202020204" charset="0"/>
                  <a:ea typeface="Helvetica Neue"/>
                  <a:cs typeface="Helvetica Neue"/>
                  <a:sym typeface="Helvetica Neue"/>
                </a:rPr>
                <a:t>UBRZANJE</a:t>
              </a:r>
              <a:endParaRPr dirty="0">
                <a:latin typeface="Helvetica Neue" panose="020B0604020202020204" charset="0"/>
              </a:endParaRPr>
            </a:p>
          </p:txBody>
        </p:sp>
      </p:grpSp>
      <p:grpSp>
        <p:nvGrpSpPr>
          <p:cNvPr id="428" name="Google Shape;428;p24"/>
          <p:cNvGrpSpPr/>
          <p:nvPr/>
        </p:nvGrpSpPr>
        <p:grpSpPr>
          <a:xfrm>
            <a:off x="10440000" y="2736000"/>
            <a:ext cx="1620000" cy="1620000"/>
            <a:chOff x="10368000" y="2592000"/>
            <a:chExt cx="1620000" cy="1620000"/>
          </a:xfrm>
        </p:grpSpPr>
        <p:grpSp>
          <p:nvGrpSpPr>
            <p:cNvPr id="429" name="Google Shape;429;p24"/>
            <p:cNvGrpSpPr/>
            <p:nvPr/>
          </p:nvGrpSpPr>
          <p:grpSpPr>
            <a:xfrm>
              <a:off x="10368000" y="2592000"/>
              <a:ext cx="1620000" cy="1620000"/>
              <a:chOff x="4038600" y="3314700"/>
              <a:chExt cx="1440000" cy="1440000"/>
            </a:xfrm>
          </p:grpSpPr>
          <p:sp>
            <p:nvSpPr>
              <p:cNvPr id="430" name="Google Shape;430;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panose="020B0604020202020204" charset="0"/>
                  <a:ea typeface="Helvetica Neue"/>
                  <a:cs typeface="Helvetica Neue"/>
                  <a:sym typeface="Helvetica Neue"/>
                </a:endParaRPr>
              </a:p>
            </p:txBody>
          </p:sp>
          <p:cxnSp>
            <p:nvCxnSpPr>
              <p:cNvPr id="431" name="Google Shape;431;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32" name="Google Shape;432;p24"/>
            <p:cNvSpPr txBox="1"/>
            <p:nvPr/>
          </p:nvSpPr>
          <p:spPr>
            <a:xfrm>
              <a:off x="10368000" y="2592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000" b="1" cap="none" dirty="0">
                  <a:solidFill>
                    <a:srgbClr val="4EC5A5"/>
                  </a:solidFill>
                  <a:latin typeface="Helvetica Neue" panose="020B0604020202020204" charset="0"/>
                  <a:ea typeface="Helvetica Neue"/>
                  <a:cs typeface="Helvetica Neue"/>
                  <a:sym typeface="Helvetica Neue"/>
                </a:rPr>
                <a:t>UVODITE</a:t>
              </a:r>
              <a:endParaRPr dirty="0">
                <a:latin typeface="Helvetica Neue" panose="020B0604020202020204" charset="0"/>
              </a:endParaRPr>
            </a:p>
            <a:p>
              <a:pPr marL="0" marR="0" lvl="0" indent="0" algn="ctr" rtl="0">
                <a:spcBef>
                  <a:spcPts val="0"/>
                </a:spcBef>
                <a:spcAft>
                  <a:spcPts val="0"/>
                </a:spcAft>
                <a:buNone/>
              </a:pPr>
              <a:r>
                <a:rPr lang="hr-HR" sz="1600" cap="none" dirty="0">
                  <a:solidFill>
                    <a:srgbClr val="277762"/>
                  </a:solidFill>
                  <a:latin typeface="Helvetica Neue" panose="020B0604020202020204" charset="0"/>
                  <a:ea typeface="Helvetica Neue"/>
                  <a:cs typeface="Helvetica Neue"/>
                  <a:sym typeface="Helvetica Neue"/>
                </a:rPr>
                <a:t>PROMJENU</a:t>
              </a:r>
              <a:endParaRPr dirty="0">
                <a:latin typeface="Helvetica Neue" panose="020B0604020202020204" charset="0"/>
              </a:endParaRPr>
            </a:p>
          </p:txBody>
        </p:sp>
      </p:grpSp>
      <p:sp>
        <p:nvSpPr>
          <p:cNvPr id="433" name="Google Shape;433;p24"/>
          <p:cNvSpPr txBox="1"/>
          <p:nvPr/>
        </p:nvSpPr>
        <p:spPr>
          <a:xfrm>
            <a:off x="11763505" y="4387421"/>
            <a:ext cx="2568039" cy="144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4000" b="1" cap="none" dirty="0">
                <a:solidFill>
                  <a:srgbClr val="277762"/>
                </a:solidFill>
                <a:latin typeface="Helvetica Neue" panose="020B0604020202020204" charset="0"/>
                <a:ea typeface="Helvetica Neue"/>
                <a:cs typeface="Helvetica Neue"/>
                <a:sym typeface="Helvetica Neue"/>
              </a:rPr>
              <a:t>VELIKA</a:t>
            </a:r>
            <a:endParaRPr dirty="0">
              <a:latin typeface="Helvetica Neue" panose="020B0604020202020204" charset="0"/>
            </a:endParaRPr>
          </a:p>
        </p:txBody>
      </p:sp>
      <p:sp>
        <p:nvSpPr>
          <p:cNvPr id="434" name="Google Shape;434;p24"/>
          <p:cNvSpPr/>
          <p:nvPr/>
        </p:nvSpPr>
        <p:spPr>
          <a:xfrm rot="-415795">
            <a:off x="12142328" y="4977356"/>
            <a:ext cx="1944298" cy="743464"/>
          </a:xfrm>
          <a:prstGeom prst="rect">
            <a:avLst/>
          </a:prstGeom>
        </p:spPr>
        <p:txBody>
          <a:bodyPr>
            <a:prstTxWarp prst="textPlain">
              <a:avLst/>
            </a:prstTxWarp>
          </a:bodyPr>
          <a:lstStyle/>
          <a:p>
            <a:pPr lvl="0" algn="ctr"/>
            <a:r>
              <a:rPr lang="hr-HR" b="1" i="0" dirty="0">
                <a:ln>
                  <a:noFill/>
                </a:ln>
                <a:solidFill>
                  <a:srgbClr val="4EC5A5"/>
                </a:solidFill>
                <a:latin typeface="Helvetica Neue" panose="020B0604020202020204" charset="0"/>
              </a:rPr>
              <a:t>prilika</a:t>
            </a:r>
          </a:p>
        </p:txBody>
      </p:sp>
      <p:pic>
        <p:nvPicPr>
          <p:cNvPr id="435" name="Google Shape;435;p24"/>
          <p:cNvPicPr preferRelativeResize="0"/>
          <p:nvPr/>
        </p:nvPicPr>
        <p:blipFill rotWithShape="1">
          <a:blip r:embed="rId3">
            <a:alphaModFix/>
          </a:blip>
          <a:srcRect/>
          <a:stretch/>
        </p:blipFill>
        <p:spPr>
          <a:xfrm>
            <a:off x="11952967" y="5135895"/>
            <a:ext cx="2310120" cy="10569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5"/>
          <p:cNvSpPr txBox="1"/>
          <p:nvPr/>
        </p:nvSpPr>
        <p:spPr>
          <a:xfrm>
            <a:off x="12960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3: Kotter</a:t>
            </a:r>
            <a:r>
              <a:rPr lang="hr-HR" sz="2800" b="1" dirty="0">
                <a:solidFill>
                  <a:srgbClr val="4D94B7"/>
                </a:solidFill>
                <a:latin typeface="Helvetica Neue" panose="020B0604020202020204" charset="0"/>
                <a:ea typeface="Helvetica Neue"/>
                <a:cs typeface="Helvetica Neue"/>
                <a:sym typeface="Helvetica Neue"/>
              </a:rPr>
              <a:t>ov</a:t>
            </a:r>
            <a:r>
              <a:rPr lang="en-US" sz="2800" b="1" dirty="0">
                <a:solidFill>
                  <a:srgbClr val="4D94B7"/>
                </a:solidFill>
                <a:latin typeface="Helvetica Neue" panose="020B0604020202020204" charset="0"/>
                <a:ea typeface="Helvetica Neue"/>
                <a:cs typeface="Helvetica Neue"/>
                <a:sym typeface="Helvetica Neue"/>
              </a:rPr>
              <a:t> model</a:t>
            </a:r>
            <a:r>
              <a:rPr lang="hr-HR" sz="2800" b="1" dirty="0">
                <a:solidFill>
                  <a:srgbClr val="4D94B7"/>
                </a:solidFill>
                <a:latin typeface="Helvetica Neue" panose="020B0604020202020204" charset="0"/>
                <a:ea typeface="Helvetica Neue"/>
                <a:cs typeface="Helvetica Neue"/>
                <a:sym typeface="Helvetica Neue"/>
              </a:rPr>
              <a:t> promjene</a:t>
            </a:r>
            <a:endParaRPr dirty="0">
              <a:latin typeface="Helvetica Neue" panose="020B0604020202020204" charset="0"/>
            </a:endParaRPr>
          </a:p>
        </p:txBody>
      </p:sp>
      <p:sp>
        <p:nvSpPr>
          <p:cNvPr id="442" name="Google Shape;442;p25"/>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1:</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hr-HR" sz="2400" b="1" i="0" u="none" strike="noStrike" cap="none" dirty="0">
                <a:solidFill>
                  <a:srgbClr val="000000"/>
                </a:solidFill>
                <a:latin typeface="Helvetica Neue" panose="020B0604020202020204" charset="0"/>
                <a:ea typeface="Helvetica Neue"/>
                <a:cs typeface="Helvetica Neue"/>
                <a:sym typeface="Helvetica Neue"/>
              </a:rPr>
              <a:t>Stvorite osjećaj hitnosti:</a:t>
            </a:r>
            <a:r>
              <a:rPr lang="hr-HR" sz="2400" b="0" i="0" u="none" strike="noStrike" cap="none" dirty="0">
                <a:solidFill>
                  <a:srgbClr val="000000"/>
                </a:solidFill>
                <a:latin typeface="Helvetica Neue" panose="020B0604020202020204" charset="0"/>
                <a:ea typeface="Helvetica Neue"/>
                <a:cs typeface="Helvetica Neue"/>
                <a:sym typeface="Helvetica Neue"/>
              </a:rPr>
              <a:t> </a:t>
            </a:r>
            <a:endParaRPr lang="hr-HR" sz="2400" dirty="0">
              <a:latin typeface="Helvetica Neue" panose="020B0604020202020204" charset="0"/>
            </a:endParaRPr>
          </a:p>
          <a:p>
            <a:pPr lvl="0" algn="ctr">
              <a:buSzPts val="2400"/>
            </a:pPr>
            <a:r>
              <a:rPr lang="hr-HR" sz="2400" dirty="0">
                <a:latin typeface="Helvetica Neue" panose="020B0604020202020204" charset="0"/>
                <a:ea typeface="Helvetica Neue"/>
                <a:cs typeface="Helvetica Neue"/>
                <a:sym typeface="Helvetica Neue"/>
              </a:rPr>
              <a:t>Motivirajte zaposlenike da prihvate promjene komuniciranjem i naglašavanjem važnosti poduzimanja trenutnih radnji.</a:t>
            </a:r>
            <a:endParaRPr lang="hr-HR" sz="2400" dirty="0">
              <a:solidFill>
                <a:schemeClr val="dk1"/>
              </a:solidFill>
              <a:latin typeface="Helvetica Neue" panose="020B0604020202020204" charset="0"/>
              <a:ea typeface="Helvetica Neue"/>
              <a:cs typeface="Helvetica Neue"/>
              <a:sym typeface="Helvetica Neue"/>
            </a:endParaRPr>
          </a:p>
        </p:txBody>
      </p:sp>
      <p:sp>
        <p:nvSpPr>
          <p:cNvPr id="443" name="Google Shape;443;p25"/>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2:</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hr-HR" sz="2400" b="1" i="0" u="none" strike="noStrike" cap="none" dirty="0">
                <a:solidFill>
                  <a:srgbClr val="000000"/>
                </a:solidFill>
                <a:latin typeface="Helvetica Neue" panose="020B0604020202020204" charset="0"/>
                <a:ea typeface="Helvetica Neue"/>
                <a:cs typeface="Helvetica Neue"/>
                <a:sym typeface="Helvetica Neue"/>
              </a:rPr>
              <a:t>Izgradite vodeću koaliciju: </a:t>
            </a:r>
            <a:endParaRPr lang="hr-HR" sz="2400" dirty="0">
              <a:latin typeface="Helvetica Neue" panose="020B0604020202020204" charset="0"/>
            </a:endParaRPr>
          </a:p>
          <a:p>
            <a:pPr lvl="0" algn="ctr">
              <a:buSzPts val="2400"/>
            </a:pPr>
            <a:r>
              <a:rPr lang="hr-HR" sz="2400" dirty="0">
                <a:latin typeface="Helvetica Neue" panose="020B0604020202020204" charset="0"/>
                <a:ea typeface="Helvetica Neue"/>
                <a:cs typeface="Helvetica Neue"/>
                <a:sym typeface="Helvetica Neue"/>
              </a:rPr>
              <a:t>Tim koji sastavite zagovarat će promjene unutar organizacije. Njegovi članovi trebaju posjedovati niz vještina i iskustva te moraju dolaziti iz različitih područja poslovanja.</a:t>
            </a:r>
            <a:endParaRPr lang="hr-HR" sz="2400" dirty="0">
              <a:solidFill>
                <a:schemeClr val="dk1"/>
              </a:solidFill>
              <a:latin typeface="Helvetica Neue" panose="020B0604020202020204" charset="0"/>
              <a:ea typeface="Helvetica Neue"/>
              <a:cs typeface="Helvetica Neue"/>
              <a:sym typeface="Helvetica Neue"/>
            </a:endParaRPr>
          </a:p>
        </p:txBody>
      </p:sp>
      <p:sp>
        <p:nvSpPr>
          <p:cNvPr id="444" name="Google Shape;444;p25"/>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3:</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hr-HR" sz="2400" b="1" i="0" u="none" strike="noStrike" cap="none" dirty="0">
                <a:solidFill>
                  <a:srgbClr val="000000"/>
                </a:solidFill>
                <a:latin typeface="Helvetica Neue" panose="020B0604020202020204" charset="0"/>
                <a:ea typeface="Helvetica Neue"/>
                <a:cs typeface="Helvetica Neue"/>
                <a:sym typeface="Helvetica Neue"/>
              </a:rPr>
              <a:t>Formirajte stratešku viziju: </a:t>
            </a:r>
            <a:endParaRPr lang="hr-HR" sz="2400" dirty="0">
              <a:latin typeface="Helvetica Neue" panose="020B0604020202020204" charset="0"/>
            </a:endParaRPr>
          </a:p>
          <a:p>
            <a:pPr lvl="0" algn="ctr">
              <a:buSzPts val="2400"/>
            </a:pPr>
            <a:r>
              <a:rPr lang="hr-HR" sz="2400" dirty="0">
                <a:latin typeface="Helvetica Neue" panose="020B0604020202020204" charset="0"/>
                <a:ea typeface="Helvetica Neue"/>
                <a:cs typeface="Helvetica Neue"/>
                <a:sym typeface="Helvetica Neue"/>
              </a:rPr>
              <a:t>Stvorite pristupačnu, inspirativnu i lako razumljivu viziju koja prenosi kako budućnost izgleda i kako tu viziju namjeravate pretvoriti u stvarnost.</a:t>
            </a:r>
            <a:endParaRPr lang="hr-HR" sz="2400" dirty="0">
              <a:solidFill>
                <a:schemeClr val="dk1"/>
              </a:solidFill>
              <a:latin typeface="Helvetica Neue" panose="020B0604020202020204" charset="0"/>
              <a:ea typeface="Helvetica Neue"/>
              <a:cs typeface="Helvetica Neue"/>
              <a:sym typeface="Helvetica Neue"/>
            </a:endParaRPr>
          </a:p>
        </p:txBody>
      </p:sp>
      <p:pic>
        <p:nvPicPr>
          <p:cNvPr id="445" name="Google Shape;445;p25" descr="Kopf mit Zahnrädern"/>
          <p:cNvPicPr preferRelativeResize="0"/>
          <p:nvPr/>
        </p:nvPicPr>
        <p:blipFill rotWithShape="1">
          <a:blip r:embed="rId3">
            <a:alphaModFix/>
          </a:blip>
          <a:srcRect/>
          <a:stretch/>
        </p:blipFill>
        <p:spPr>
          <a:xfrm>
            <a:off x="3537000" y="4428000"/>
            <a:ext cx="630000" cy="630000"/>
          </a:xfrm>
          <a:prstGeom prst="rect">
            <a:avLst/>
          </a:prstGeom>
          <a:noFill/>
          <a:ln>
            <a:noFill/>
          </a:ln>
        </p:spPr>
      </p:pic>
      <p:pic>
        <p:nvPicPr>
          <p:cNvPr id="446" name="Google Shape;446;p25" descr="Prost"/>
          <p:cNvPicPr preferRelativeResize="0"/>
          <p:nvPr/>
        </p:nvPicPr>
        <p:blipFill rotWithShape="1">
          <a:blip r:embed="rId4">
            <a:alphaModFix/>
          </a:blip>
          <a:srcRect/>
          <a:stretch/>
        </p:blipFill>
        <p:spPr>
          <a:xfrm>
            <a:off x="8829000" y="4428000"/>
            <a:ext cx="630000" cy="630000"/>
          </a:xfrm>
          <a:prstGeom prst="rect">
            <a:avLst/>
          </a:prstGeom>
          <a:noFill/>
          <a:ln>
            <a:noFill/>
          </a:ln>
        </p:spPr>
      </p:pic>
      <p:pic>
        <p:nvPicPr>
          <p:cNvPr id="447" name="Google Shape;447;p25" descr="Ziel"/>
          <p:cNvPicPr preferRelativeResize="0"/>
          <p:nvPr/>
        </p:nvPicPr>
        <p:blipFill rotWithShape="1">
          <a:blip r:embed="rId5">
            <a:alphaModFix/>
          </a:blip>
          <a:srcRect/>
          <a:stretch/>
        </p:blipFill>
        <p:spPr>
          <a:xfrm>
            <a:off x="14121000" y="4428000"/>
            <a:ext cx="630000" cy="630000"/>
          </a:xfrm>
          <a:prstGeom prst="rect">
            <a:avLst/>
          </a:prstGeom>
          <a:noFill/>
          <a:ln>
            <a:noFill/>
          </a:ln>
        </p:spPr>
      </p:pic>
      <p:sp>
        <p:nvSpPr>
          <p:cNvPr id="448" name="Google Shape;448;p25"/>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14</a:t>
            </a:r>
            <a:endParaRPr sz="1200" dirty="0">
              <a:solidFill>
                <a:schemeClr val="dk1"/>
              </a:solidFill>
              <a:latin typeface="Helvetica Neue" panose="020B0604020202020204" charset="0"/>
              <a:ea typeface="Helvetica Neue"/>
              <a:cs typeface="Helvetica Neue"/>
              <a:sym typeface="Helvetica Neue"/>
            </a:endParaRPr>
          </a:p>
        </p:txBody>
      </p:sp>
      <p:sp>
        <p:nvSpPr>
          <p:cNvPr id="449" name="Google Shape;449;p25"/>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450" name="Google Shape;450;p25"/>
          <p:cNvSpPr txBox="1"/>
          <p:nvPr/>
        </p:nvSpPr>
        <p:spPr>
          <a:xfrm>
            <a:off x="12960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p:txBody>
      </p:sp>
      <p:pic>
        <p:nvPicPr>
          <p:cNvPr id="2" name="Grafik 1">
            <a:extLst>
              <a:ext uri="{FF2B5EF4-FFF2-40B4-BE49-F238E27FC236}">
                <a16:creationId xmlns:a16="http://schemas.microsoft.com/office/drawing/2014/main" id="{C3B9D330-55C8-414D-8993-C8D59C523D5D}"/>
              </a:ext>
            </a:extLst>
          </p:cNvPr>
          <p:cNvPicPr>
            <a:picLocks noChangeAspect="1"/>
          </p:cNvPicPr>
          <p:nvPr/>
        </p:nvPicPr>
        <p:blipFill>
          <a:blip r:embed="rId6"/>
          <a:stretch>
            <a:fillRect/>
          </a:stretch>
        </p:blipFill>
        <p:spPr>
          <a:xfrm>
            <a:off x="15238800" y="1432800"/>
            <a:ext cx="1840725" cy="1800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6"/>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3: Kotter</a:t>
            </a:r>
            <a:r>
              <a:rPr lang="hr-HR" sz="2800" b="1" dirty="0">
                <a:solidFill>
                  <a:srgbClr val="4D94B7"/>
                </a:solidFill>
                <a:latin typeface="Helvetica Neue" panose="020B0604020202020204" charset="0"/>
                <a:ea typeface="Helvetica Neue"/>
                <a:cs typeface="Helvetica Neue"/>
                <a:sym typeface="Helvetica Neue"/>
              </a:rPr>
              <a:t>ov</a:t>
            </a:r>
            <a:r>
              <a:rPr lang="en-US" sz="2800" b="1" dirty="0">
                <a:solidFill>
                  <a:srgbClr val="4D94B7"/>
                </a:solidFill>
                <a:latin typeface="Helvetica Neue" panose="020B0604020202020204" charset="0"/>
                <a:ea typeface="Helvetica Neue"/>
                <a:cs typeface="Helvetica Neue"/>
                <a:sym typeface="Helvetica Neue"/>
              </a:rPr>
              <a:t> model</a:t>
            </a:r>
            <a:r>
              <a:rPr lang="hr-HR" sz="2800" b="1" dirty="0">
                <a:solidFill>
                  <a:srgbClr val="4D94B7"/>
                </a:solidFill>
                <a:latin typeface="Helvetica Neue" panose="020B0604020202020204" charset="0"/>
                <a:ea typeface="Helvetica Neue"/>
                <a:cs typeface="Helvetica Neue"/>
                <a:sym typeface="Helvetica Neue"/>
              </a:rPr>
              <a:t> promjene</a:t>
            </a:r>
            <a:endParaRPr dirty="0">
              <a:latin typeface="Helvetica Neue" panose="020B0604020202020204" charset="0"/>
            </a:endParaRPr>
          </a:p>
        </p:txBody>
      </p:sp>
      <p:sp>
        <p:nvSpPr>
          <p:cNvPr id="457" name="Google Shape;457;p26"/>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 </a:t>
            </a:r>
            <a:r>
              <a:rPr lang="en-US" sz="2400" b="0" i="0" u="none" strike="noStrike" cap="none" dirty="0">
                <a:solidFill>
                  <a:srgbClr val="AED633"/>
                </a:solidFill>
                <a:latin typeface="Helvetica Neue" panose="020B0604020202020204" charset="0"/>
                <a:ea typeface="Helvetica Neue"/>
                <a:cs typeface="Helvetica Neue"/>
                <a:sym typeface="Helvetica Neue"/>
              </a:rPr>
              <a:t>4:</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hr-HR" sz="2400" b="1" i="0" u="none" strike="noStrike" cap="none" dirty="0">
                <a:solidFill>
                  <a:srgbClr val="000000"/>
                </a:solidFill>
                <a:latin typeface="Helvetica Neue" panose="020B0604020202020204" charset="0"/>
                <a:ea typeface="Helvetica Neue"/>
                <a:cs typeface="Helvetica Neue"/>
                <a:sym typeface="Helvetica Neue"/>
              </a:rPr>
              <a:t>Uključite se u dobrovoljnu vojsku: </a:t>
            </a:r>
            <a:endParaRPr lang="hr-HR" sz="2400" dirty="0">
              <a:latin typeface="Helvetica Neue" panose="020B0604020202020204" charset="0"/>
            </a:endParaRPr>
          </a:p>
          <a:p>
            <a:pPr lvl="0" algn="ctr">
              <a:buSzPts val="2400"/>
            </a:pPr>
            <a:r>
              <a:rPr lang="hr-HR" sz="2400" dirty="0">
                <a:latin typeface="Helvetica Neue" panose="020B0604020202020204" charset="0"/>
                <a:ea typeface="Helvetica Neue"/>
                <a:cs typeface="Helvetica Neue"/>
                <a:sym typeface="Helvetica Neue"/>
              </a:rPr>
              <a:t>Pristupite svim razinama organizacije. Tim ili vodeća koalicija koju ste izgradili trebali bi neprestano komunicirati viziju. Cilj je potaknuti ljude da krenu u istom smjeru i, u konačnici, potaknuti promjenu.</a:t>
            </a:r>
            <a:endParaRPr lang="hr-HR" sz="2400" dirty="0">
              <a:solidFill>
                <a:schemeClr val="dk1"/>
              </a:solidFill>
              <a:latin typeface="Helvetica Neue" panose="020B0604020202020204" charset="0"/>
              <a:ea typeface="Helvetica Neue"/>
              <a:cs typeface="Helvetica Neue"/>
              <a:sym typeface="Helvetica Neue"/>
            </a:endParaRPr>
          </a:p>
        </p:txBody>
      </p:sp>
      <p:sp>
        <p:nvSpPr>
          <p:cNvPr id="458" name="Google Shape;458;p26"/>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5:</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hr-HR" sz="2400" b="1" i="0" u="none" strike="noStrike" cap="none" dirty="0">
                <a:solidFill>
                  <a:srgbClr val="000000"/>
                </a:solidFill>
                <a:latin typeface="Helvetica Neue" panose="020B0604020202020204" charset="0"/>
                <a:ea typeface="Helvetica Neue"/>
                <a:cs typeface="Helvetica Neue"/>
                <a:sym typeface="Helvetica Neue"/>
              </a:rPr>
              <a:t>Omogućite djelovanje uklanjanjem prepreka:</a:t>
            </a:r>
            <a:endParaRPr lang="hr-HR" sz="2400" dirty="0">
              <a:latin typeface="Helvetica Neue" panose="020B0604020202020204" charset="0"/>
            </a:endParaRPr>
          </a:p>
          <a:p>
            <a:pPr lvl="0" algn="ctr">
              <a:buSzPts val="2400"/>
            </a:pPr>
            <a:r>
              <a:rPr lang="hr-HR" sz="2400" dirty="0">
                <a:latin typeface="Helvetica Neue" panose="020B0604020202020204" charset="0"/>
                <a:ea typeface="Helvetica Neue"/>
                <a:cs typeface="Helvetica Neue"/>
                <a:sym typeface="Helvetica Neue"/>
              </a:rPr>
              <a:t>Uklonite prepreke koje ograničavaju šanse za uspjeh vaše inicijative. To može uključivati ljude (pomoći im da razumiju viziju i koristi koje imaju od nje), zakonodavstvo i kulturne prepreke (različite kulture i kako im se prilagoditi).</a:t>
            </a:r>
            <a:endParaRPr lang="hr-HR" sz="2400" dirty="0">
              <a:solidFill>
                <a:schemeClr val="dk1"/>
              </a:solidFill>
              <a:latin typeface="Helvetica Neue" panose="020B0604020202020204" charset="0"/>
              <a:ea typeface="Helvetica Neue"/>
              <a:cs typeface="Helvetica Neue"/>
              <a:sym typeface="Helvetica Neue"/>
            </a:endParaRPr>
          </a:p>
        </p:txBody>
      </p:sp>
      <p:sp>
        <p:nvSpPr>
          <p:cNvPr id="459" name="Google Shape;459;p26"/>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6:</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hr-HR" sz="2400" b="1" i="0" u="none" strike="noStrike" cap="none" dirty="0">
                <a:solidFill>
                  <a:srgbClr val="000000"/>
                </a:solidFill>
                <a:latin typeface="Helvetica Neue" panose="020B0604020202020204" charset="0"/>
                <a:ea typeface="Helvetica Neue"/>
                <a:cs typeface="Helvetica Neue"/>
                <a:sym typeface="Helvetica Neue"/>
              </a:rPr>
              <a:t>Ostvarite kratkoročne dobitke:</a:t>
            </a:r>
            <a:endParaRPr lang="hr-HR" sz="2400" dirty="0">
              <a:latin typeface="Helvetica Neue" panose="020B0604020202020204" charset="0"/>
            </a:endParaRPr>
          </a:p>
          <a:p>
            <a:pPr lvl="0" algn="ctr">
              <a:buSzPts val="2400"/>
            </a:pPr>
            <a:r>
              <a:rPr lang="hr-HR" sz="2400" dirty="0">
                <a:latin typeface="Helvetica Neue" panose="020B0604020202020204" charset="0"/>
                <a:ea typeface="Helvetica Neue"/>
                <a:cs typeface="Helvetica Neue"/>
                <a:sym typeface="Helvetica Neue"/>
              </a:rPr>
              <a:t>Provođenje promjena može biti dug i naporan proces. Rano i često prepoznajte kratkoročne dobitke koji pokazuju koristi promjene kako bi ljudi ostali motivirani.</a:t>
            </a:r>
            <a:endParaRPr lang="hr-HR" sz="2400" dirty="0">
              <a:solidFill>
                <a:schemeClr val="dk1"/>
              </a:solidFill>
              <a:latin typeface="Helvetica Neue" panose="020B0604020202020204" charset="0"/>
              <a:ea typeface="Helvetica Neue"/>
              <a:cs typeface="Helvetica Neue"/>
              <a:sym typeface="Helvetica Neue"/>
            </a:endParaRPr>
          </a:p>
        </p:txBody>
      </p:sp>
      <p:pic>
        <p:nvPicPr>
          <p:cNvPr id="460" name="Google Shape;460;p26" descr="Gruppieren"/>
          <p:cNvPicPr preferRelativeResize="0"/>
          <p:nvPr/>
        </p:nvPicPr>
        <p:blipFill rotWithShape="1">
          <a:blip r:embed="rId3">
            <a:alphaModFix/>
          </a:blip>
          <a:srcRect/>
          <a:stretch/>
        </p:blipFill>
        <p:spPr>
          <a:xfrm>
            <a:off x="3537000" y="4428000"/>
            <a:ext cx="630000" cy="630000"/>
          </a:xfrm>
          <a:prstGeom prst="rect">
            <a:avLst/>
          </a:prstGeom>
          <a:noFill/>
          <a:ln>
            <a:noFill/>
          </a:ln>
        </p:spPr>
      </p:pic>
      <p:pic>
        <p:nvPicPr>
          <p:cNvPr id="461" name="Google Shape;461;p26" descr="Unendlichkeit"/>
          <p:cNvPicPr preferRelativeResize="0"/>
          <p:nvPr/>
        </p:nvPicPr>
        <p:blipFill rotWithShape="1">
          <a:blip r:embed="rId4">
            <a:alphaModFix/>
          </a:blip>
          <a:srcRect/>
          <a:stretch/>
        </p:blipFill>
        <p:spPr>
          <a:xfrm>
            <a:off x="8829000" y="4428000"/>
            <a:ext cx="630000" cy="630000"/>
          </a:xfrm>
          <a:prstGeom prst="rect">
            <a:avLst/>
          </a:prstGeom>
          <a:noFill/>
          <a:ln>
            <a:noFill/>
          </a:ln>
        </p:spPr>
      </p:pic>
      <p:pic>
        <p:nvPicPr>
          <p:cNvPr id="462" name="Google Shape;462;p26" descr="Kranz"/>
          <p:cNvPicPr preferRelativeResize="0"/>
          <p:nvPr/>
        </p:nvPicPr>
        <p:blipFill rotWithShape="1">
          <a:blip r:embed="rId5">
            <a:alphaModFix/>
          </a:blip>
          <a:srcRect/>
          <a:stretch/>
        </p:blipFill>
        <p:spPr>
          <a:xfrm>
            <a:off x="14121000" y="4428000"/>
            <a:ext cx="630000" cy="630000"/>
          </a:xfrm>
          <a:prstGeom prst="rect">
            <a:avLst/>
          </a:prstGeom>
          <a:noFill/>
          <a:ln>
            <a:noFill/>
          </a:ln>
        </p:spPr>
      </p:pic>
      <p:sp>
        <p:nvSpPr>
          <p:cNvPr id="463" name="Google Shape;463;p26"/>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14</a:t>
            </a:r>
            <a:endParaRPr sz="1200" dirty="0">
              <a:solidFill>
                <a:schemeClr val="dk1"/>
              </a:solidFill>
              <a:latin typeface="Helvetica Neue" panose="020B0604020202020204" charset="0"/>
              <a:ea typeface="Helvetica Neue"/>
              <a:cs typeface="Helvetica Neue"/>
              <a:sym typeface="Helvetica Neue"/>
            </a:endParaRPr>
          </a:p>
        </p:txBody>
      </p:sp>
      <p:sp>
        <p:nvSpPr>
          <p:cNvPr id="464" name="Google Shape;464;p26"/>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465" name="Google Shape;465;p26"/>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p:txBody>
      </p:sp>
      <p:pic>
        <p:nvPicPr>
          <p:cNvPr id="2" name="Grafik 1">
            <a:extLst>
              <a:ext uri="{FF2B5EF4-FFF2-40B4-BE49-F238E27FC236}">
                <a16:creationId xmlns:a16="http://schemas.microsoft.com/office/drawing/2014/main" id="{954CA83A-E6C4-5088-6FB2-12197DBD1190}"/>
              </a:ext>
            </a:extLst>
          </p:cNvPr>
          <p:cNvPicPr>
            <a:picLocks noChangeAspect="1"/>
          </p:cNvPicPr>
          <p:nvPr/>
        </p:nvPicPr>
        <p:blipFill>
          <a:blip r:embed="rId6"/>
          <a:stretch>
            <a:fillRect/>
          </a:stretch>
        </p:blipFill>
        <p:spPr>
          <a:xfrm>
            <a:off x="15238800" y="1432800"/>
            <a:ext cx="1840725" cy="1800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7"/>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4D94B7"/>
                </a:solidFill>
                <a:latin typeface="Helvetica Neue" panose="020B0604020202020204" charset="0"/>
                <a:ea typeface="Helvetica Neue"/>
                <a:cs typeface="Helvetica Neue"/>
                <a:sym typeface="Helvetica Neue"/>
              </a:rPr>
              <a:t>Model 3: Kotter</a:t>
            </a:r>
            <a:r>
              <a:rPr lang="hr-HR" sz="2800" b="1" dirty="0">
                <a:solidFill>
                  <a:srgbClr val="4D94B7"/>
                </a:solidFill>
                <a:latin typeface="Helvetica Neue" panose="020B0604020202020204" charset="0"/>
                <a:ea typeface="Helvetica Neue"/>
                <a:cs typeface="Helvetica Neue"/>
                <a:sym typeface="Helvetica Neue"/>
              </a:rPr>
              <a:t>ov</a:t>
            </a:r>
            <a:r>
              <a:rPr lang="en-US" sz="2800" b="1" dirty="0">
                <a:solidFill>
                  <a:srgbClr val="4D94B7"/>
                </a:solidFill>
                <a:latin typeface="Helvetica Neue" panose="020B0604020202020204" charset="0"/>
                <a:ea typeface="Helvetica Neue"/>
                <a:cs typeface="Helvetica Neue"/>
                <a:sym typeface="Helvetica Neue"/>
              </a:rPr>
              <a:t> model</a:t>
            </a:r>
            <a:r>
              <a:rPr lang="hr-HR" sz="2800" b="1" dirty="0">
                <a:solidFill>
                  <a:srgbClr val="4D94B7"/>
                </a:solidFill>
                <a:latin typeface="Helvetica Neue" panose="020B0604020202020204" charset="0"/>
                <a:ea typeface="Helvetica Neue"/>
                <a:cs typeface="Helvetica Neue"/>
                <a:sym typeface="Helvetica Neue"/>
              </a:rPr>
              <a:t> promjene</a:t>
            </a:r>
            <a:endParaRPr dirty="0">
              <a:latin typeface="Helvetica Neue" panose="020B0604020202020204" charset="0"/>
            </a:endParaRPr>
          </a:p>
        </p:txBody>
      </p:sp>
      <p:sp>
        <p:nvSpPr>
          <p:cNvPr id="472" name="Google Shape;472;p27"/>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7:</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hr-H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hr-HR" sz="2400" b="1" i="0" u="none" strike="noStrike" cap="none" dirty="0">
                <a:solidFill>
                  <a:srgbClr val="000000"/>
                </a:solidFill>
                <a:latin typeface="Helvetica Neue" panose="020B0604020202020204" charset="0"/>
                <a:ea typeface="Helvetica Neue"/>
                <a:cs typeface="Helvetica Neue"/>
                <a:sym typeface="Helvetica Neue"/>
              </a:rPr>
              <a:t>Održite ubrzanje: </a:t>
            </a:r>
            <a:endParaRPr lang="hr-HR" sz="2400" dirty="0">
              <a:latin typeface="Helvetica Neue" panose="020B0604020202020204" charset="0"/>
            </a:endParaRPr>
          </a:p>
          <a:p>
            <a:pPr lvl="0" algn="ctr">
              <a:buSzPts val="2400"/>
            </a:pPr>
            <a:r>
              <a:rPr lang="hr-HR" sz="2400" dirty="0">
                <a:latin typeface="Helvetica Neue" panose="020B0604020202020204" charset="0"/>
                <a:ea typeface="Helvetica Neue"/>
                <a:cs typeface="Helvetica Neue"/>
                <a:sym typeface="Helvetica Neue"/>
              </a:rPr>
              <a:t>Putovanje će u jednom trenutku postati teško, ali nemojte odustati. Nemojte biti zadovoljni ranim uspjesima i riskirati gubitak fokusa. Budite neumoljivi i nastavite gurati dok se ciljevi promjene ne postignu.</a:t>
            </a:r>
            <a:endParaRPr lang="hr-HR" sz="2400" dirty="0">
              <a:solidFill>
                <a:schemeClr val="dk1"/>
              </a:solidFill>
              <a:latin typeface="Helvetica Neue" panose="020B0604020202020204" charset="0"/>
              <a:ea typeface="Helvetica Neue"/>
              <a:cs typeface="Helvetica Neue"/>
              <a:sym typeface="Helvetica Neue"/>
            </a:endParaRPr>
          </a:p>
        </p:txBody>
      </p:sp>
      <p:sp>
        <p:nvSpPr>
          <p:cNvPr id="473" name="Google Shape;473;p27"/>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8:</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hr-HR" sz="2400" b="1" i="0" u="none" strike="noStrike" cap="none" dirty="0">
                <a:solidFill>
                  <a:srgbClr val="000000"/>
                </a:solidFill>
                <a:latin typeface="Helvetica Neue" panose="020B0604020202020204" charset="0"/>
                <a:ea typeface="Helvetica Neue"/>
                <a:cs typeface="Helvetica Neue"/>
                <a:sym typeface="Helvetica Neue"/>
              </a:rPr>
              <a:t>Uvodite promjenu: </a:t>
            </a:r>
            <a:endParaRPr lang="hr-HR" sz="2400" dirty="0">
              <a:latin typeface="Helvetica Neue" panose="020B0604020202020204" charset="0"/>
            </a:endParaRPr>
          </a:p>
          <a:p>
            <a:pPr lvl="0" algn="ctr">
              <a:buSzPts val="2400"/>
            </a:pPr>
            <a:r>
              <a:rPr lang="hr-HR" sz="2400" dirty="0">
                <a:latin typeface="Helvetica Neue" panose="020B0604020202020204" charset="0"/>
                <a:ea typeface="Helvetica Neue"/>
                <a:cs typeface="Helvetica Neue"/>
                <a:sym typeface="Helvetica Neue"/>
              </a:rPr>
              <a:t>Pojačajte promjenu nagrađivanjem onih koji je usvajaju i stalnim komuniciranjem prednosti sve dok promjena ne zamijeni stare navike i postane dio kulture na radnom mjestu.</a:t>
            </a:r>
            <a:endParaRPr lang="hr-HR" sz="2400" dirty="0">
              <a:solidFill>
                <a:schemeClr val="dk1"/>
              </a:solidFill>
              <a:latin typeface="Helvetica Neue" panose="020B0604020202020204" charset="0"/>
              <a:ea typeface="Helvetica Neue"/>
              <a:cs typeface="Helvetica Neue"/>
              <a:sym typeface="Helvetica Neue"/>
            </a:endParaRPr>
          </a:p>
        </p:txBody>
      </p:sp>
      <p:pic>
        <p:nvPicPr>
          <p:cNvPr id="474" name="Google Shape;474;p27" descr="Messgerät"/>
          <p:cNvPicPr preferRelativeResize="0"/>
          <p:nvPr/>
        </p:nvPicPr>
        <p:blipFill rotWithShape="1">
          <a:blip r:embed="rId3">
            <a:alphaModFix/>
          </a:blip>
          <a:srcRect/>
          <a:stretch/>
        </p:blipFill>
        <p:spPr>
          <a:xfrm>
            <a:off x="3537000" y="4428000"/>
            <a:ext cx="630000" cy="630000"/>
          </a:xfrm>
          <a:prstGeom prst="rect">
            <a:avLst/>
          </a:prstGeom>
          <a:noFill/>
          <a:ln>
            <a:noFill/>
          </a:ln>
        </p:spPr>
      </p:pic>
      <p:pic>
        <p:nvPicPr>
          <p:cNvPr id="475" name="Google Shape;475;p27" descr="Übertragen"/>
          <p:cNvPicPr preferRelativeResize="0"/>
          <p:nvPr/>
        </p:nvPicPr>
        <p:blipFill rotWithShape="1">
          <a:blip r:embed="rId4">
            <a:alphaModFix/>
          </a:blip>
          <a:srcRect/>
          <a:stretch/>
        </p:blipFill>
        <p:spPr>
          <a:xfrm>
            <a:off x="8829000" y="4428000"/>
            <a:ext cx="630000" cy="630000"/>
          </a:xfrm>
          <a:prstGeom prst="rect">
            <a:avLst/>
          </a:prstGeom>
          <a:noFill/>
          <a:ln>
            <a:noFill/>
          </a:ln>
        </p:spPr>
      </p:pic>
      <p:sp>
        <p:nvSpPr>
          <p:cNvPr id="476" name="Google Shape;476;p27"/>
          <p:cNvSpPr/>
          <p:nvPr/>
        </p:nvSpPr>
        <p:spPr>
          <a:xfrm rot="-614456">
            <a:off x="12487660" y="4278774"/>
            <a:ext cx="4221193" cy="4356000"/>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Podsjetnik</a:t>
            </a:r>
            <a:endParaRPr dirty="0">
              <a:latin typeface="Helvetica Neue" panose="020B0604020202020204" charset="0"/>
            </a:endParaRPr>
          </a:p>
          <a:p>
            <a:pPr marL="0" marR="0" lvl="0" indent="0" algn="ctr" rtl="0">
              <a:spcBef>
                <a:spcPts val="0"/>
              </a:spcBef>
              <a:spcAft>
                <a:spcPts val="0"/>
              </a:spcAft>
              <a:buNone/>
            </a:pPr>
            <a:endParaRPr sz="22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endParaRPr sz="2200" dirty="0">
              <a:solidFill>
                <a:schemeClr val="dk1"/>
              </a:solidFill>
              <a:latin typeface="Helvetica Neue" panose="020B0604020202020204" charset="0"/>
              <a:ea typeface="Helvetica Neue"/>
              <a:cs typeface="Helvetica Neue"/>
              <a:sym typeface="Helvetica Neue"/>
            </a:endParaRPr>
          </a:p>
          <a:p>
            <a:pPr lvl="0" algn="ctr"/>
            <a:r>
              <a:rPr lang="hr-HR" sz="2200" dirty="0">
                <a:solidFill>
                  <a:schemeClr val="dk1"/>
                </a:solidFill>
                <a:latin typeface="Helvetica Neue" panose="020B0604020202020204" charset="0"/>
                <a:ea typeface="Helvetica Neue"/>
                <a:cs typeface="Helvetica Neue"/>
                <a:sym typeface="Helvetica Neue"/>
              </a:rPr>
              <a:t>Promjena se uvijek odvija u višefaznom procesu. Kako bi se spriječile pogreške u procesu promjena, tvrtka mora proći sve gore opisane faze. U praksi je model jednostavan za korištenje jer su sve faze posebno opisane.</a:t>
            </a:r>
            <a:endParaRPr lang="hr-HR" dirty="0">
              <a:latin typeface="Helvetica Neue" panose="020B0604020202020204" charset="0"/>
            </a:endParaRPr>
          </a:p>
        </p:txBody>
      </p:sp>
      <p:pic>
        <p:nvPicPr>
          <p:cNvPr id="477" name="Google Shape;477;p27"/>
          <p:cNvPicPr preferRelativeResize="0"/>
          <p:nvPr/>
        </p:nvPicPr>
        <p:blipFill rotWithShape="1">
          <a:blip r:embed="rId5">
            <a:alphaModFix/>
          </a:blip>
          <a:srcRect/>
          <a:stretch/>
        </p:blipFill>
        <p:spPr>
          <a:xfrm>
            <a:off x="11152934" y="4122369"/>
            <a:ext cx="1600438" cy="1790700"/>
          </a:xfrm>
          <a:prstGeom prst="rect">
            <a:avLst/>
          </a:prstGeom>
          <a:noFill/>
          <a:ln>
            <a:noFill/>
          </a:ln>
        </p:spPr>
      </p:pic>
      <p:sp>
        <p:nvSpPr>
          <p:cNvPr id="478" name="Google Shape;478;p27"/>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14</a:t>
            </a:r>
            <a:endParaRPr sz="1200" dirty="0">
              <a:solidFill>
                <a:schemeClr val="dk1"/>
              </a:solidFill>
              <a:latin typeface="Helvetica Neue" panose="020B0604020202020204" charset="0"/>
              <a:ea typeface="Helvetica Neue"/>
              <a:cs typeface="Helvetica Neue"/>
              <a:sym typeface="Helvetica Neue"/>
            </a:endParaRPr>
          </a:p>
        </p:txBody>
      </p:sp>
      <p:sp>
        <p:nvSpPr>
          <p:cNvPr id="479" name="Google Shape;479;p27"/>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480" name="Google Shape;480;p27"/>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2.2 </a:t>
            </a:r>
            <a:r>
              <a:rPr lang="hr-HR" sz="2800" b="1" dirty="0">
                <a:solidFill>
                  <a:srgbClr val="AED633"/>
                </a:solidFill>
                <a:latin typeface="Helvetica Neue" panose="020B0604020202020204" charset="0"/>
                <a:ea typeface="Helvetica Neue"/>
                <a:cs typeface="Helvetica Neue"/>
                <a:sym typeface="Helvetica Neue"/>
              </a:rPr>
              <a:t>Modeli upravljanja promjenama</a:t>
            </a:r>
            <a:endParaRPr dirty="0">
              <a:latin typeface="Helvetica Neue" panose="020B0604020202020204" charset="0"/>
            </a:endParaRPr>
          </a:p>
        </p:txBody>
      </p:sp>
      <p:pic>
        <p:nvPicPr>
          <p:cNvPr id="2" name="Grafik 1">
            <a:extLst>
              <a:ext uri="{FF2B5EF4-FFF2-40B4-BE49-F238E27FC236}">
                <a16:creationId xmlns:a16="http://schemas.microsoft.com/office/drawing/2014/main" id="{B3603561-B304-4033-8ED4-2FE61824F412}"/>
              </a:ext>
            </a:extLst>
          </p:cNvPr>
          <p:cNvPicPr>
            <a:picLocks noChangeAspect="1"/>
          </p:cNvPicPr>
          <p:nvPr/>
        </p:nvPicPr>
        <p:blipFill>
          <a:blip r:embed="rId6"/>
          <a:stretch>
            <a:fillRect/>
          </a:stretch>
        </p:blipFill>
        <p:spPr>
          <a:xfrm>
            <a:off x="15238800" y="1432800"/>
            <a:ext cx="1840725" cy="18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ppt_w</p:attrName>
                                        </p:attrNameLst>
                                      </p:cBhvr>
                                      <p:tavLst>
                                        <p:tav tm="0">
                                          <p:val>
                                            <p:strVal val="0"/>
                                          </p:val>
                                        </p:tav>
                                        <p:tav tm="100000">
                                          <p:val>
                                            <p:strVal val="#ppt_w"/>
                                          </p:val>
                                        </p:tav>
                                      </p:tavLst>
                                    </p:anim>
                                    <p:anim calcmode="lin" valueType="num">
                                      <p:cBhvr additive="base">
                                        <p:cTn id="8" dur="500"/>
                                        <p:tgtEl>
                                          <p:spTgt spid="4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8"/>
          <p:cNvSpPr/>
          <p:nvPr/>
        </p:nvSpPr>
        <p:spPr>
          <a:xfrm rot="-614456">
            <a:off x="11978631" y="1797311"/>
            <a:ext cx="4221193" cy="2322239"/>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Podsjetnik</a:t>
            </a:r>
            <a:endParaRPr dirty="0">
              <a:latin typeface="Helvetica Neue" panose="020B0604020202020204" charset="0"/>
            </a:endParaRPr>
          </a:p>
          <a:p>
            <a:pPr marL="0" marR="0" lvl="0" indent="0" algn="ctr" rtl="0">
              <a:spcBef>
                <a:spcPts val="0"/>
              </a:spcBef>
              <a:spcAft>
                <a:spcPts val="0"/>
              </a:spcAft>
              <a:buNone/>
            </a:pPr>
            <a:endParaRPr sz="2200" dirty="0">
              <a:solidFill>
                <a:schemeClr val="dk1"/>
              </a:solidFill>
              <a:latin typeface="Helvetica Neue" panose="020B0604020202020204" charset="0"/>
              <a:ea typeface="Helvetica Neue"/>
              <a:cs typeface="Helvetica Neue"/>
              <a:sym typeface="Helvetica Neue"/>
            </a:endParaRPr>
          </a:p>
          <a:p>
            <a:pPr lvl="0" algn="ctr"/>
            <a:r>
              <a:rPr lang="hr-HR" sz="2200" dirty="0">
                <a:solidFill>
                  <a:schemeClr val="dk1"/>
                </a:solidFill>
                <a:latin typeface="Helvetica Neue" panose="020B0604020202020204" charset="0"/>
                <a:ea typeface="Helvetica Neue"/>
                <a:cs typeface="Helvetica Neue"/>
                <a:sym typeface="Helvetica Neue"/>
              </a:rPr>
              <a:t>Naići ćete na više modela upravljanja promjenama, ali općenito, oni uključuju ista tri koraka:</a:t>
            </a:r>
            <a:endParaRPr lang="hr-HR" dirty="0">
              <a:latin typeface="Helvetica Neue" panose="020B0604020202020204" charset="0"/>
            </a:endParaRPr>
          </a:p>
        </p:txBody>
      </p:sp>
      <p:pic>
        <p:nvPicPr>
          <p:cNvPr id="486" name="Google Shape;486;p28"/>
          <p:cNvPicPr preferRelativeResize="0"/>
          <p:nvPr/>
        </p:nvPicPr>
        <p:blipFill rotWithShape="1">
          <a:blip r:embed="rId3">
            <a:alphaModFix/>
          </a:blip>
          <a:srcRect/>
          <a:stretch/>
        </p:blipFill>
        <p:spPr>
          <a:xfrm>
            <a:off x="10824691" y="1624702"/>
            <a:ext cx="1600438" cy="1790700"/>
          </a:xfrm>
          <a:prstGeom prst="rect">
            <a:avLst/>
          </a:prstGeom>
          <a:noFill/>
          <a:ln>
            <a:noFill/>
          </a:ln>
        </p:spPr>
      </p:pic>
      <p:sp>
        <p:nvSpPr>
          <p:cNvPr id="488" name="Google Shape;488;p28"/>
          <p:cNvSpPr txBox="1"/>
          <p:nvPr/>
        </p:nvSpPr>
        <p:spPr>
          <a:xfrm>
            <a:off x="1296000" y="1548000"/>
            <a:ext cx="846468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489" name="Google Shape;489;p28"/>
          <p:cNvSpPr txBox="1"/>
          <p:nvPr/>
        </p:nvSpPr>
        <p:spPr>
          <a:xfrm>
            <a:off x="1295400" y="2304000"/>
            <a:ext cx="861414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2.3 </a:t>
            </a:r>
            <a:r>
              <a:rPr lang="hr-HR" sz="2800" b="1" dirty="0">
                <a:solidFill>
                  <a:srgbClr val="AED633"/>
                </a:solidFill>
                <a:latin typeface="Helvetica Neue" panose="020B0604020202020204" charset="0"/>
                <a:ea typeface="Helvetica Neue"/>
                <a:cs typeface="Helvetica Neue"/>
                <a:sym typeface="Helvetica Neue"/>
              </a:rPr>
              <a:t> Provođenje promjena u vašem poduzeću</a:t>
            </a:r>
            <a:endParaRPr dirty="0">
              <a:latin typeface="Helvetica Neue" panose="020B0604020202020204" charset="0"/>
            </a:endParaRPr>
          </a:p>
        </p:txBody>
      </p:sp>
      <p:sp>
        <p:nvSpPr>
          <p:cNvPr id="490" name="Google Shape;490;p28"/>
          <p:cNvSpPr txBox="1"/>
          <p:nvPr/>
        </p:nvSpPr>
        <p:spPr>
          <a:xfrm>
            <a:off x="1295999" y="3384000"/>
            <a:ext cx="11124000" cy="535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1. </a:t>
            </a:r>
            <a:r>
              <a:rPr lang="hr-HR" sz="2400" b="1" dirty="0">
                <a:solidFill>
                  <a:schemeClr val="dk1"/>
                </a:solidFill>
                <a:latin typeface="Helvetica Neue" panose="020B0604020202020204" charset="0"/>
                <a:ea typeface="Helvetica Neue"/>
                <a:cs typeface="Helvetica Neue"/>
                <a:sym typeface="Helvetica Neue"/>
              </a:rPr>
              <a:t>Komunicirajte promjenu zaposlenicima</a:t>
            </a:r>
            <a:endParaRPr lang="hr-HR" dirty="0">
              <a:latin typeface="Helvetica Neue" panose="020B0604020202020204" charset="0"/>
            </a:endParaRPr>
          </a:p>
          <a:p>
            <a:pPr marL="542925" lvl="0" indent="-542925">
              <a:spcBef>
                <a:spcPts val="600"/>
              </a:spcBef>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Komuniciranje sa zaposlenicima o važnosti promjene i rasprava o svim prednostima koje bi promjena donijela. Svrha je njegovanje prihvaćanja članova tima i rješavanje svih promjena kulture koje bi mogle proizaći. Promjene ovih razmjera često dovode do logističkih problema, a proces pripreme ima za cilj riješiti i to.</a:t>
            </a:r>
          </a:p>
        </p:txBody>
      </p:sp>
      <p:sp>
        <p:nvSpPr>
          <p:cNvPr id="491" name="Google Shape;491;p28"/>
          <p:cNvSpPr txBox="1"/>
          <p:nvPr/>
        </p:nvSpPr>
        <p:spPr>
          <a:xfrm>
            <a:off x="1296000" y="6084000"/>
            <a:ext cx="158400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2. </a:t>
            </a:r>
            <a:r>
              <a:rPr lang="hr-HR" sz="2400" b="1" dirty="0">
                <a:solidFill>
                  <a:schemeClr val="dk1"/>
                </a:solidFill>
                <a:latin typeface="Helvetica Neue" panose="020B0604020202020204" charset="0"/>
                <a:ea typeface="Helvetica Neue"/>
                <a:cs typeface="Helvetica Neue"/>
                <a:sym typeface="Helvetica Neue"/>
              </a:rPr>
              <a:t>Njegujte plan</a:t>
            </a:r>
            <a:endParaRPr dirty="0">
              <a:latin typeface="Helvetica Neue" panose="020B0604020202020204" charset="0"/>
            </a:endParaRPr>
          </a:p>
          <a:p>
            <a:pPr marL="542925" lvl="0" indent="-542925">
              <a:spcBef>
                <a:spcPts val="600"/>
              </a:spcBef>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Nakon što su svi spremni poduzeti organizacijsku promjenu, morate izraditi plan kako biste osigurali da sve ide glatko, maksimizirajući prednosti prijelaza uz minimaliziranje negativnih učinaka.</a:t>
            </a:r>
            <a:endParaRPr lang="hr-HR" dirty="0">
              <a:latin typeface="Helvetica Neue" panose="020B0604020202020204" charset="0"/>
            </a:endParaRPr>
          </a:p>
          <a:p>
            <a:pPr marL="542925" lvl="0" indent="-542925">
              <a:spcBef>
                <a:spcPts val="600"/>
              </a:spcBef>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Svatko razvija ciljeve u skladu s promjenama i uspostavlja opipljive pokazatelje uspjeha. Zatim se dodjeljuju dužnosti i odgovornosti. Oni uokviruju promjenu unutar odgovarajućeg opsega i uključuju povratne informacije od članova tima.</a:t>
            </a:r>
            <a:endParaRPr lang="hr-HR" dirty="0">
              <a:latin typeface="Helvetica Neue" panose="020B0604020202020204" charset="0"/>
            </a:endParaRPr>
          </a:p>
          <a:p>
            <a:pPr marL="542925" marR="0" lvl="0" indent="-344805" algn="l" rtl="0">
              <a:spcBef>
                <a:spcPts val="6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p:txBody>
      </p:sp>
      <p:sp>
        <p:nvSpPr>
          <p:cNvPr id="9" name="Google Shape;487;p28"/>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10</a:t>
            </a:r>
            <a:endParaRPr sz="12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additive="base">
                                        <p:cTn id="7" dur="500"/>
                                        <p:tgtEl>
                                          <p:spTgt spid="485"/>
                                        </p:tgtEl>
                                        <p:attrNameLst>
                                          <p:attrName>ppt_w</p:attrName>
                                        </p:attrNameLst>
                                      </p:cBhvr>
                                      <p:tavLst>
                                        <p:tav tm="0">
                                          <p:val>
                                            <p:strVal val="0"/>
                                          </p:val>
                                        </p:tav>
                                        <p:tav tm="100000">
                                          <p:val>
                                            <p:strVal val="#ppt_w"/>
                                          </p:val>
                                        </p:tav>
                                      </p:tavLst>
                                    </p:anim>
                                    <p:anim calcmode="lin" valueType="num">
                                      <p:cBhvr additive="base">
                                        <p:cTn id="8" dur="500"/>
                                        <p:tgtEl>
                                          <p:spTgt spid="4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29" descr="Image"/>
          <p:cNvPicPr preferRelativeResize="0"/>
          <p:nvPr/>
        </p:nvPicPr>
        <p:blipFill rotWithShape="1">
          <a:blip r:embed="rId3">
            <a:alphaModFix/>
          </a:blip>
          <a:srcRect/>
          <a:stretch/>
        </p:blipFill>
        <p:spPr>
          <a:xfrm>
            <a:off x="11353800" y="5857687"/>
            <a:ext cx="4610100" cy="2881313"/>
          </a:xfrm>
          <a:prstGeom prst="rect">
            <a:avLst/>
          </a:prstGeom>
          <a:noFill/>
          <a:ln>
            <a:noFill/>
          </a:ln>
        </p:spPr>
      </p:pic>
      <p:sp>
        <p:nvSpPr>
          <p:cNvPr id="497" name="Google Shape;497;p29"/>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10</a:t>
            </a:r>
            <a:endParaRPr sz="1200" dirty="0">
              <a:solidFill>
                <a:schemeClr val="dk1"/>
              </a:solidFill>
              <a:latin typeface="Helvetica Neue" panose="020B0604020202020204" charset="0"/>
              <a:ea typeface="Helvetica Neue"/>
              <a:cs typeface="Helvetica Neue"/>
              <a:sym typeface="Helvetica Neue"/>
            </a:endParaRPr>
          </a:p>
        </p:txBody>
      </p:sp>
      <p:sp>
        <p:nvSpPr>
          <p:cNvPr id="498" name="Google Shape;498;p29"/>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2.</a:t>
            </a:r>
            <a:r>
              <a:rPr lang="hr-HR" sz="4800" b="1" dirty="0">
                <a:solidFill>
                  <a:srgbClr val="4D94B7"/>
                </a:solidFill>
                <a:latin typeface="Helvetica Neue" panose="020B0604020202020204" charset="0"/>
                <a:ea typeface="Helvetica Neue"/>
                <a:cs typeface="Helvetica Neue"/>
                <a:sym typeface="Helvetica Neue"/>
              </a:rPr>
              <a:t> Upravljanje promjenama</a:t>
            </a:r>
            <a:endParaRPr dirty="0">
              <a:latin typeface="Helvetica Neue" panose="020B0604020202020204" charset="0"/>
            </a:endParaRPr>
          </a:p>
        </p:txBody>
      </p:sp>
      <p:sp>
        <p:nvSpPr>
          <p:cNvPr id="499" name="Google Shape;499;p29"/>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2.3 </a:t>
            </a:r>
            <a:r>
              <a:rPr lang="hr-HR" sz="2800" b="1" dirty="0">
                <a:solidFill>
                  <a:srgbClr val="AED633"/>
                </a:solidFill>
                <a:latin typeface="Helvetica Neue" panose="020B0604020202020204" charset="0"/>
                <a:ea typeface="Helvetica Neue"/>
                <a:cs typeface="Helvetica Neue"/>
                <a:sym typeface="Helvetica Neue"/>
              </a:rPr>
              <a:t>Provođenje promjena u vašem poduzeću</a:t>
            </a:r>
            <a:endParaRPr dirty="0">
              <a:latin typeface="Helvetica Neue" panose="020B0604020202020204" charset="0"/>
            </a:endParaRPr>
          </a:p>
        </p:txBody>
      </p:sp>
      <p:sp>
        <p:nvSpPr>
          <p:cNvPr id="500" name="Google Shape;500;p29"/>
          <p:cNvSpPr txBox="1"/>
          <p:nvPr/>
        </p:nvSpPr>
        <p:spPr>
          <a:xfrm>
            <a:off x="1296000" y="3384000"/>
            <a:ext cx="153156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3. </a:t>
            </a:r>
            <a:r>
              <a:rPr lang="hr-HR" sz="2400" b="1" dirty="0">
                <a:solidFill>
                  <a:schemeClr val="dk1"/>
                </a:solidFill>
                <a:latin typeface="Helvetica Neue" panose="020B0604020202020204" charset="0"/>
                <a:ea typeface="Helvetica Neue"/>
                <a:cs typeface="Helvetica Neue"/>
                <a:sym typeface="Helvetica Neue"/>
              </a:rPr>
              <a:t>Provedite promjenu</a:t>
            </a:r>
            <a:endParaRPr dirty="0">
              <a:latin typeface="Helvetica Neue" panose="020B0604020202020204" charset="0"/>
            </a:endParaRPr>
          </a:p>
          <a:p>
            <a:pPr marL="542925" lvl="0" indent="-542925">
              <a:spcBef>
                <a:spcPts val="600"/>
              </a:spcBef>
              <a:buClr>
                <a:schemeClr val="dk1"/>
              </a:buClr>
              <a:buSzPts val="3120"/>
              <a:buBlip>
                <a:blip r:embed="rId4"/>
              </a:buBlip>
            </a:pPr>
            <a:r>
              <a:rPr lang="hr-HR" sz="2400" dirty="0">
                <a:solidFill>
                  <a:schemeClr val="dk1"/>
                </a:solidFill>
                <a:latin typeface="Helvetica Neue" panose="020B0604020202020204" charset="0"/>
                <a:ea typeface="Helvetica Neue"/>
                <a:cs typeface="Helvetica Neue"/>
                <a:sym typeface="Helvetica Neue"/>
              </a:rPr>
              <a:t>Kad su svi spremni i planovi na mjestu, posljednji korak je implementacija. Ona slijedi okvir i korake navedene u planu, osnažujući zaposlenike da preuzmu vlasništvo nad svojim pojedinačnim odgovornostima. Održava visoku razinu odgovornosti kako bi se osiguralo da svi izvršavaju svoje dodijeljene uloge, prateći napredak prijelaza i dugoročno pridržavanje plana. Oni procjenjuju rezultate i prilagođavaju ih prema potrebi.</a:t>
            </a:r>
            <a:endParaRPr lang="hr-HR" dirty="0">
              <a:latin typeface="Helvetica Neue" panose="020B0604020202020204" charset="0"/>
            </a:endParaRPr>
          </a:p>
          <a:p>
            <a:pPr marL="542925" marR="0" lvl="0" indent="-344805" algn="l" rtl="0">
              <a:spcBef>
                <a:spcPts val="6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panose="020B0604020202020204" charset="0"/>
                <a:ea typeface="Helvetica Neue"/>
                <a:cs typeface="Helvetica Neue"/>
                <a:sym typeface="Helvetica Neue"/>
              </a:rPr>
              <a:t>Ciljevi</a:t>
            </a:r>
            <a:endParaRPr sz="4800" b="1" i="0" u="none" strike="noStrike" cap="none" dirty="0">
              <a:solidFill>
                <a:srgbClr val="AED633"/>
              </a:solidFill>
              <a:latin typeface="Helvetica Neue" panose="020B0604020202020204" charset="0"/>
              <a:ea typeface="Helvetica Neue"/>
              <a:cs typeface="Helvetica Neue"/>
              <a:sym typeface="Helvetica Neue"/>
            </a:endParaRPr>
          </a:p>
        </p:txBody>
      </p:sp>
      <p:sp>
        <p:nvSpPr>
          <p:cNvPr id="74" name="Google Shape;74;p3"/>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ts val="2400"/>
              <a:buBlip>
                <a:blip r:embed="rId3"/>
              </a:buBlip>
            </a:pPr>
            <a:r>
              <a:rPr lang="hr-HR" sz="2400" dirty="0">
                <a:solidFill>
                  <a:schemeClr val="dk1"/>
                </a:solidFill>
                <a:latin typeface="Helvetica Neue" panose="020B0604020202020204" charset="0"/>
                <a:ea typeface="Helvetica Neue"/>
                <a:cs typeface="Helvetica Neue"/>
                <a:sym typeface="Helvetica Neue"/>
              </a:rPr>
              <a:t>Shvatiti što je intrapoduzetnički stav i koja su njegova četiri načela</a:t>
            </a:r>
            <a:endParaRPr lang="hr-HR" sz="2400" dirty="0">
              <a:latin typeface="Helvetica Neue" panose="020B0604020202020204" charset="0"/>
            </a:endParaRPr>
          </a:p>
          <a:p>
            <a:pPr marL="542925" lvl="0" indent="-542925">
              <a:spcBef>
                <a:spcPts val="1800"/>
              </a:spcBef>
              <a:buClr>
                <a:schemeClr val="dk1"/>
              </a:buClr>
              <a:buSzPts val="2400"/>
              <a:buBlip>
                <a:blip r:embed="rId3"/>
              </a:buBlip>
            </a:pPr>
            <a:r>
              <a:rPr lang="hr-HR" sz="2400" dirty="0">
                <a:solidFill>
                  <a:schemeClr val="dk1"/>
                </a:solidFill>
                <a:latin typeface="Helvetica Neue" panose="020B0604020202020204" charset="0"/>
                <a:ea typeface="Helvetica Neue"/>
                <a:cs typeface="Helvetica Neue"/>
                <a:sym typeface="Helvetica Neue"/>
              </a:rPr>
              <a:t>Shvatiti koliko je važno upravljanje promjenama i kako ga implementirati u svoje poslovanje</a:t>
            </a:r>
          </a:p>
          <a:p>
            <a:pPr marL="542925" lvl="0" indent="-542925">
              <a:spcBef>
                <a:spcPts val="1800"/>
              </a:spcBef>
              <a:buClr>
                <a:schemeClr val="dk1"/>
              </a:buClr>
              <a:buSzPts val="2400"/>
              <a:buBlip>
                <a:blip r:embed="rId3"/>
              </a:buBlip>
            </a:pPr>
            <a:r>
              <a:rPr lang="hr-HR" sz="2400" dirty="0">
                <a:solidFill>
                  <a:schemeClr val="dk1"/>
                </a:solidFill>
                <a:latin typeface="Helvetica Neue" panose="020B0604020202020204" charset="0"/>
                <a:ea typeface="Helvetica Neue"/>
                <a:cs typeface="Helvetica Neue"/>
                <a:sym typeface="Helvetica Neue"/>
              </a:rPr>
              <a:t>Što je upravljanje konfliktima i što možete učiniti ako do konflikta dođe u vašoj tvrtki</a:t>
            </a:r>
          </a:p>
        </p:txBody>
      </p:sp>
      <p:sp>
        <p:nvSpPr>
          <p:cNvPr id="75" name="Google Shape;75;p3"/>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hr-HR" sz="2400" b="1" i="0" u="none" strike="noStrike" cap="none" dirty="0">
                <a:solidFill>
                  <a:srgbClr val="AED633"/>
                </a:solidFill>
                <a:latin typeface="Helvetica Neue" panose="020B0604020202020204" charset="0"/>
                <a:ea typeface="Helvetica Neue"/>
                <a:cs typeface="Helvetica Neue"/>
                <a:sym typeface="Helvetica Neue"/>
              </a:rPr>
              <a:t>Na kraju ovog modula moći ćete</a:t>
            </a:r>
            <a:r>
              <a:rPr lang="en-US" sz="2400" b="1" i="0" u="none" strike="noStrike" cap="none" dirty="0">
                <a:solidFill>
                  <a:srgbClr val="AED633"/>
                </a:solidFill>
                <a:latin typeface="Helvetica Neue" panose="020B0604020202020204" charset="0"/>
                <a:ea typeface="Helvetica Neue"/>
                <a:cs typeface="Helvetica Neue"/>
                <a:sym typeface="Helvetica Neue"/>
              </a:rPr>
              <a:t>:</a:t>
            </a:r>
            <a:endParaRPr sz="1400" b="1" i="0" u="none" strike="noStrike" cap="none" dirty="0">
              <a:solidFill>
                <a:srgbClr val="AED633"/>
              </a:solidFill>
              <a:latin typeface="Helvetica Neue" panose="020B0604020202020204" charset="0"/>
              <a:ea typeface="Helvetica Neue"/>
              <a:cs typeface="Helvetica Neue"/>
              <a:sym typeface="Helvetica Neue"/>
            </a:endParaRPr>
          </a:p>
        </p:txBody>
      </p:sp>
      <p:pic>
        <p:nvPicPr>
          <p:cNvPr id="76" name="Google Shape;76;p3"/>
          <p:cNvPicPr preferRelativeResize="0"/>
          <p:nvPr/>
        </p:nvPicPr>
        <p:blipFill rotWithShape="1">
          <a:blip r:embed="rId4">
            <a:alphaModFix/>
          </a:blip>
          <a:srcRect/>
          <a:stretch/>
        </p:blipFill>
        <p:spPr>
          <a:xfrm>
            <a:off x="10439400" y="2740507"/>
            <a:ext cx="6060593" cy="60605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30"/>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506" name="Google Shape;506;p30"/>
          <p:cNvSpPr txBox="1"/>
          <p:nvPr/>
        </p:nvSpPr>
        <p:spPr>
          <a:xfrm>
            <a:off x="4572000" y="3888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hr-HR" sz="4800" b="1" dirty="0">
                <a:solidFill>
                  <a:srgbClr val="4D94B7"/>
                </a:solidFill>
                <a:latin typeface="Helvetica Neue" panose="020B0604020202020204" charset="0"/>
                <a:ea typeface="Helvetica Neue"/>
                <a:cs typeface="Helvetica Neue"/>
                <a:sym typeface="Helvetica Neue"/>
              </a:rPr>
              <a:t>Upravljanje konfliktima</a:t>
            </a:r>
            <a:endParaRPr dirty="0">
              <a:latin typeface="Helvetica Neue" panose="020B0604020202020204" charset="0"/>
            </a:endParaRPr>
          </a:p>
          <a:p>
            <a:pPr marL="0" marR="0" lvl="0" indent="0" algn="ctr" rtl="0">
              <a:lnSpc>
                <a:spcPct val="100000"/>
              </a:lnSpc>
              <a:spcBef>
                <a:spcPts val="5"/>
              </a:spcBef>
              <a:spcAft>
                <a:spcPts val="0"/>
              </a:spcAft>
              <a:buClr>
                <a:schemeClr val="dk1"/>
              </a:buClr>
              <a:buSzPts val="4800"/>
              <a:buFont typeface="Calibri"/>
              <a:buNone/>
            </a:pPr>
            <a:endParaRPr sz="48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507" name="Google Shape;507;p30"/>
          <p:cNvSpPr txBox="1"/>
          <p:nvPr/>
        </p:nvSpPr>
        <p:spPr>
          <a:xfrm>
            <a:off x="1296000" y="2592000"/>
            <a:ext cx="1573200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dirty="0">
                <a:solidFill>
                  <a:srgbClr val="AED633"/>
                </a:solidFill>
                <a:latin typeface="Helvetica Neue" panose="020B0604020202020204" charset="0"/>
                <a:ea typeface="Helvetica Neue"/>
                <a:cs typeface="Helvetica Neue"/>
                <a:sym typeface="Helvetica Neue"/>
              </a:rPr>
              <a:t>Cjelina</a:t>
            </a:r>
            <a:r>
              <a:rPr lang="en-US" sz="6000" b="1" dirty="0">
                <a:solidFill>
                  <a:srgbClr val="AED633"/>
                </a:solidFill>
                <a:latin typeface="Helvetica Neue" panose="020B0604020202020204" charset="0"/>
                <a:ea typeface="Helvetica Neue"/>
                <a:cs typeface="Helvetica Neue"/>
                <a:sym typeface="Helvetica Neue"/>
              </a:rPr>
              <a:t> 3</a:t>
            </a:r>
            <a:endParaRPr sz="6000" b="1" i="0" u="none" strike="noStrike" cap="none" dirty="0">
              <a:solidFill>
                <a:srgbClr val="AED633"/>
              </a:solidFill>
              <a:latin typeface="Helvetica Neue" panose="020B0604020202020204" charset="0"/>
              <a:ea typeface="Helvetica Neue"/>
              <a:cs typeface="Helvetica Neue"/>
              <a:sym typeface="Helvetica Neue"/>
            </a:endParaRPr>
          </a:p>
        </p:txBody>
      </p:sp>
      <p:sp>
        <p:nvSpPr>
          <p:cNvPr id="508" name="Google Shape;508;p30"/>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en-US" sz="2800" b="1" dirty="0">
                <a:solidFill>
                  <a:srgbClr val="AED633"/>
                </a:solidFill>
                <a:latin typeface="Helvetica Neue" panose="020B0604020202020204" charset="0"/>
                <a:ea typeface="Helvetica Neue"/>
                <a:cs typeface="Helvetica Neue"/>
                <a:sym typeface="Helvetica Neue"/>
              </a:rPr>
              <a:t>3.1 </a:t>
            </a:r>
            <a:r>
              <a:rPr lang="hr-HR" sz="2800" b="1" dirty="0">
                <a:solidFill>
                  <a:srgbClr val="AED633"/>
                </a:solidFill>
                <a:latin typeface="Helvetica Neue" panose="020B0604020202020204" charset="0"/>
                <a:ea typeface="Helvetica Neue"/>
                <a:cs typeface="Helvetica Neue"/>
                <a:sym typeface="Helvetica Neue"/>
              </a:rPr>
              <a:t>Definicija</a:t>
            </a:r>
            <a:endParaRPr lang="hr-HR" dirty="0">
              <a:latin typeface="Helvetica Neue" panose="020B0604020202020204" charset="0"/>
            </a:endParaRPr>
          </a:p>
          <a:p>
            <a:pPr marL="628650" marR="0" lvl="0" indent="-628650" algn="l" rtl="0">
              <a:lnSpc>
                <a:spcPct val="150000"/>
              </a:lnSpc>
              <a:spcBef>
                <a:spcPts val="0"/>
              </a:spcBef>
              <a:spcAft>
                <a:spcPts val="0"/>
              </a:spcAft>
              <a:buClr>
                <a:srgbClr val="000000"/>
              </a:buClr>
              <a:buSzPts val="2800"/>
              <a:buFont typeface="Arial"/>
              <a:buNone/>
            </a:pPr>
            <a:r>
              <a:rPr lang="hr-HR" sz="2800" b="1" dirty="0">
                <a:solidFill>
                  <a:srgbClr val="AED633"/>
                </a:solidFill>
                <a:latin typeface="Helvetica Neue" panose="020B0604020202020204" charset="0"/>
                <a:ea typeface="Helvetica Neue"/>
                <a:cs typeface="Helvetica Neue"/>
                <a:sym typeface="Helvetica Neue"/>
              </a:rPr>
              <a:t>3.2 Harvardski model</a:t>
            </a:r>
            <a:endParaRPr lang="hr-HR" dirty="0">
              <a:latin typeface="Helvetica Neue" panose="020B0604020202020204" charset="0"/>
            </a:endParaRPr>
          </a:p>
          <a:p>
            <a:pPr marL="628650" marR="0" lvl="0" indent="-628650" algn="l" rtl="0">
              <a:lnSpc>
                <a:spcPct val="150000"/>
              </a:lnSpc>
              <a:spcBef>
                <a:spcPts val="0"/>
              </a:spcBef>
              <a:spcAft>
                <a:spcPts val="0"/>
              </a:spcAft>
              <a:buClr>
                <a:srgbClr val="000000"/>
              </a:buClr>
              <a:buSzPts val="2800"/>
              <a:buFont typeface="Arial"/>
              <a:buNone/>
            </a:pPr>
            <a:r>
              <a:rPr lang="hr-HR" sz="2800" b="1" dirty="0">
                <a:solidFill>
                  <a:srgbClr val="AED633"/>
                </a:solidFill>
                <a:latin typeface="Helvetica Neue" panose="020B0604020202020204" charset="0"/>
                <a:ea typeface="Helvetica Neue"/>
                <a:cs typeface="Helvetica Neue"/>
                <a:sym typeface="Helvetica Neue"/>
              </a:rPr>
              <a:t>3.3 Vježba</a:t>
            </a:r>
            <a:endParaRPr lang="hr-HR" dirty="0">
              <a:latin typeface="Helvetica Neue" panose="020B0604020202020204" charset="0"/>
            </a:endParaRPr>
          </a:p>
          <a:p>
            <a:pPr marL="628650" marR="0" lvl="0" indent="-628650" algn="l" rtl="0">
              <a:lnSpc>
                <a:spcPct val="150000"/>
              </a:lnSpc>
              <a:spcBef>
                <a:spcPts val="0"/>
              </a:spcBef>
              <a:spcAft>
                <a:spcPts val="0"/>
              </a:spcAft>
              <a:buClr>
                <a:srgbClr val="000000"/>
              </a:buClr>
              <a:buSzPts val="2800"/>
              <a:buFont typeface="Arial"/>
              <a:buNone/>
            </a:pPr>
            <a:endParaRPr sz="2800" b="1" dirty="0">
              <a:solidFill>
                <a:srgbClr val="AED633"/>
              </a:solidFill>
              <a:latin typeface="Helvetica Neue" panose="020B0604020202020204" charset="0"/>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dirty="0">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1"/>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3.</a:t>
            </a:r>
            <a:r>
              <a:rPr lang="hr-HR" sz="4800" b="1" dirty="0">
                <a:solidFill>
                  <a:srgbClr val="4D94B7"/>
                </a:solidFill>
                <a:latin typeface="Helvetica Neue" panose="020B0604020202020204" charset="0"/>
                <a:ea typeface="Helvetica Neue"/>
                <a:cs typeface="Helvetica Neue"/>
                <a:sym typeface="Helvetica Neue"/>
              </a:rPr>
              <a:t> Upravljanje konfliktima</a:t>
            </a:r>
            <a:endParaRPr dirty="0">
              <a:latin typeface="Helvetica Neue" panose="020B0604020202020204" charset="0"/>
            </a:endParaRPr>
          </a:p>
        </p:txBody>
      </p:sp>
      <p:sp>
        <p:nvSpPr>
          <p:cNvPr id="514" name="Google Shape;514;p31"/>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3.1 Definicija</a:t>
            </a:r>
            <a:endParaRPr lang="hr-HR" dirty="0">
              <a:latin typeface="Helvetica Neue" panose="020B0604020202020204" charset="0"/>
            </a:endParaRPr>
          </a:p>
        </p:txBody>
      </p:sp>
      <p:grpSp>
        <p:nvGrpSpPr>
          <p:cNvPr id="515" name="Google Shape;515;p31"/>
          <p:cNvGrpSpPr/>
          <p:nvPr/>
        </p:nvGrpSpPr>
        <p:grpSpPr>
          <a:xfrm>
            <a:off x="1305776" y="5072933"/>
            <a:ext cx="11104446" cy="1753333"/>
            <a:chOff x="9776" y="1256933"/>
            <a:chExt cx="11104446" cy="1753333"/>
          </a:xfrm>
        </p:grpSpPr>
        <p:sp>
          <p:nvSpPr>
            <p:cNvPr id="516" name="Google Shape;516;p31"/>
            <p:cNvSpPr/>
            <p:nvPr/>
          </p:nvSpPr>
          <p:spPr>
            <a:xfrm>
              <a:off x="9776" y="1256933"/>
              <a:ext cx="2922222" cy="1753333"/>
            </a:xfrm>
            <a:prstGeom prst="roundRect">
              <a:avLst>
                <a:gd name="adj" fmla="val 10000"/>
              </a:avLst>
            </a:prstGeom>
            <a:solidFill>
              <a:srgbClr val="4D94B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17" name="Google Shape;517;p31"/>
            <p:cNvSpPr txBox="1"/>
            <p:nvPr/>
          </p:nvSpPr>
          <p:spPr>
            <a:xfrm>
              <a:off x="61129"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en-US" sz="2400" dirty="0">
                  <a:solidFill>
                    <a:schemeClr val="lt1"/>
                  </a:solidFill>
                  <a:latin typeface="Helvetica Neue" panose="020B0604020202020204" charset="0"/>
                  <a:ea typeface="Helvetica Neue"/>
                  <a:cs typeface="Helvetica Neue"/>
                  <a:sym typeface="Helvetica Neue"/>
                </a:rPr>
                <a:t>[</a:t>
              </a:r>
              <a:r>
                <a:rPr lang="hr-HR" sz="2400" dirty="0">
                  <a:solidFill>
                    <a:schemeClr val="lt1"/>
                  </a:solidFill>
                  <a:latin typeface="Helvetica Neue" panose="020B0604020202020204" charset="0"/>
                  <a:ea typeface="Helvetica Neue"/>
                  <a:cs typeface="Helvetica Neue"/>
                  <a:sym typeface="Helvetica Neue"/>
                </a:rPr>
                <a:t>Kulturne strukture</a:t>
              </a:r>
              <a:r>
                <a:rPr lang="en-US" sz="2400" dirty="0">
                  <a:solidFill>
                    <a:schemeClr val="lt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518" name="Google Shape;518;p31"/>
            <p:cNvSpPr/>
            <p:nvPr/>
          </p:nvSpPr>
          <p:spPr>
            <a:xfrm>
              <a:off x="3224221" y="1771244"/>
              <a:ext cx="619511" cy="724711"/>
            </a:xfrm>
            <a:prstGeom prst="rightArrow">
              <a:avLst>
                <a:gd name="adj1" fmla="val 60000"/>
                <a:gd name="adj2" fmla="val 50000"/>
              </a:avLst>
            </a:prstGeom>
            <a:solidFill>
              <a:srgbClr val="4D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19" name="Google Shape;519;p31"/>
            <p:cNvSpPr txBox="1"/>
            <p:nvPr/>
          </p:nvSpPr>
          <p:spPr>
            <a:xfrm>
              <a:off x="3224221" y="1916186"/>
              <a:ext cx="433658" cy="434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lt1"/>
                </a:solidFill>
                <a:latin typeface="Helvetica Neue" panose="020B0604020202020204" charset="0"/>
                <a:ea typeface="Helvetica Neue"/>
                <a:cs typeface="Helvetica Neue"/>
                <a:sym typeface="Helvetica Neue"/>
              </a:endParaRPr>
            </a:p>
          </p:txBody>
        </p:sp>
        <p:sp>
          <p:nvSpPr>
            <p:cNvPr id="520" name="Google Shape;520;p31"/>
            <p:cNvSpPr/>
            <p:nvPr/>
          </p:nvSpPr>
          <p:spPr>
            <a:xfrm>
              <a:off x="4100888" y="1256933"/>
              <a:ext cx="2922222" cy="1753333"/>
            </a:xfrm>
            <a:prstGeom prst="roundRect">
              <a:avLst>
                <a:gd name="adj" fmla="val 10000"/>
              </a:avLst>
            </a:prstGeom>
            <a:solidFill>
              <a:srgbClr val="78B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21" name="Google Shape;521;p31"/>
            <p:cNvSpPr txBox="1"/>
            <p:nvPr/>
          </p:nvSpPr>
          <p:spPr>
            <a:xfrm>
              <a:off x="4152241"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en-US" sz="2400" dirty="0">
                  <a:solidFill>
                    <a:schemeClr val="lt1"/>
                  </a:solidFill>
                  <a:latin typeface="Helvetica Neue" panose="020B0604020202020204" charset="0"/>
                  <a:ea typeface="Helvetica Neue"/>
                  <a:cs typeface="Helvetica Neue"/>
                  <a:sym typeface="Helvetica Neue"/>
                </a:rPr>
                <a:t>[</a:t>
              </a:r>
              <a:r>
                <a:rPr lang="hr-HR" sz="2400" dirty="0">
                  <a:solidFill>
                    <a:schemeClr val="lt1"/>
                  </a:solidFill>
                  <a:latin typeface="Helvetica Neue" panose="020B0604020202020204" charset="0"/>
                  <a:ea typeface="Helvetica Neue"/>
                  <a:cs typeface="Helvetica Neue"/>
                  <a:sym typeface="Helvetica Neue"/>
                </a:rPr>
                <a:t>Strukture kompetencija</a:t>
              </a:r>
              <a:r>
                <a:rPr lang="en-US" sz="2400" dirty="0">
                  <a:solidFill>
                    <a:schemeClr val="lt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522" name="Google Shape;522;p31"/>
            <p:cNvSpPr/>
            <p:nvPr/>
          </p:nvSpPr>
          <p:spPr>
            <a:xfrm>
              <a:off x="7315333" y="1771244"/>
              <a:ext cx="619511" cy="724711"/>
            </a:xfrm>
            <a:prstGeom prst="rightArrow">
              <a:avLst>
                <a:gd name="adj1" fmla="val 60000"/>
                <a:gd name="adj2" fmla="val 50000"/>
              </a:avLst>
            </a:prstGeom>
            <a:solidFill>
              <a:srgbClr val="78B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23" name="Google Shape;523;p31"/>
            <p:cNvSpPr txBox="1"/>
            <p:nvPr/>
          </p:nvSpPr>
          <p:spPr>
            <a:xfrm>
              <a:off x="7315333" y="1916186"/>
              <a:ext cx="433658" cy="434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lt1"/>
                </a:solidFill>
                <a:latin typeface="Helvetica Neue" panose="020B0604020202020204" charset="0"/>
                <a:ea typeface="Helvetica Neue"/>
                <a:cs typeface="Helvetica Neue"/>
                <a:sym typeface="Helvetica Neue"/>
              </a:endParaRPr>
            </a:p>
          </p:txBody>
        </p:sp>
        <p:sp>
          <p:nvSpPr>
            <p:cNvPr id="524" name="Google Shape;524;p31"/>
            <p:cNvSpPr/>
            <p:nvPr/>
          </p:nvSpPr>
          <p:spPr>
            <a:xfrm>
              <a:off x="8192000" y="1256933"/>
              <a:ext cx="2922222" cy="1753333"/>
            </a:xfrm>
            <a:prstGeom prst="roundRect">
              <a:avLst>
                <a:gd name="adj" fmla="val 10000"/>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25" name="Google Shape;525;p31"/>
            <p:cNvSpPr txBox="1"/>
            <p:nvPr/>
          </p:nvSpPr>
          <p:spPr>
            <a:xfrm>
              <a:off x="8243353"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en-US" sz="2400" dirty="0">
                  <a:solidFill>
                    <a:schemeClr val="lt1"/>
                  </a:solidFill>
                  <a:latin typeface="Helvetica Neue" panose="020B0604020202020204" charset="0"/>
                  <a:ea typeface="Helvetica Neue"/>
                  <a:cs typeface="Helvetica Neue"/>
                  <a:sym typeface="Helvetica Neue"/>
                </a:rPr>
                <a:t>[</a:t>
              </a:r>
              <a:r>
                <a:rPr lang="hr-HR" sz="2400" dirty="0">
                  <a:solidFill>
                    <a:schemeClr val="lt1"/>
                  </a:solidFill>
                  <a:latin typeface="Helvetica Neue" panose="020B0604020202020204" charset="0"/>
                  <a:ea typeface="Helvetica Neue"/>
                  <a:cs typeface="Helvetica Neue"/>
                  <a:sym typeface="Helvetica Neue"/>
                </a:rPr>
                <a:t>Identifikacijske strukture</a:t>
              </a:r>
              <a:r>
                <a:rPr lang="en-US" sz="2400" dirty="0">
                  <a:solidFill>
                    <a:schemeClr val="lt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grpSp>
      <p:sp>
        <p:nvSpPr>
          <p:cNvPr id="526" name="Google Shape;526;p31"/>
          <p:cNvSpPr txBox="1"/>
          <p:nvPr/>
        </p:nvSpPr>
        <p:spPr>
          <a:xfrm>
            <a:off x="1296000" y="3384000"/>
            <a:ext cx="15840000" cy="1446550"/>
          </a:xfrm>
          <a:prstGeom prst="rect">
            <a:avLst/>
          </a:prstGeom>
          <a:noFill/>
          <a:ln>
            <a:noFill/>
          </a:ln>
        </p:spPr>
        <p:txBody>
          <a:bodyPr spcFirstLastPara="1" wrap="square" lIns="91425" tIns="45700" rIns="91425" bIns="45700" anchor="t" anchorCtr="0">
            <a:noAutofit/>
          </a:bodyPr>
          <a:lstStyle/>
          <a:p>
            <a:pPr lvl="0"/>
            <a:r>
              <a:rPr lang="hr-HR" sz="2400" dirty="0">
                <a:solidFill>
                  <a:schemeClr val="dk1"/>
                </a:solidFill>
                <a:latin typeface="Helvetica Neue" panose="020B0604020202020204" charset="0"/>
                <a:ea typeface="Helvetica Neue"/>
                <a:cs typeface="Helvetica Neue"/>
                <a:sym typeface="Helvetica Neue"/>
              </a:rPr>
              <a:t>Sustav upravljanja konfliktima je sveobuhvatan sustav upravljanja koji obuhvaća cjelokupno poduzeće, a na temelju definirane strategije rješavanja konflikata sastoji se od uređene i održive procedure sa sljedećim elementima (funkcionalnostima): identifikacija, analiza, evaluacija i postupanje sa svim konfliktima relevantnim za upravljanje, dokumentacija i komunikacija upravljanja konfliktima.</a:t>
            </a:r>
            <a:endParaRPr lang="hr-HR" dirty="0">
              <a:latin typeface="Helvetica Neue" panose="020B0604020202020204" charset="0"/>
            </a:endParaRPr>
          </a:p>
        </p:txBody>
      </p:sp>
      <p:grpSp>
        <p:nvGrpSpPr>
          <p:cNvPr id="527" name="Google Shape;527;p31"/>
          <p:cNvGrpSpPr/>
          <p:nvPr/>
        </p:nvGrpSpPr>
        <p:grpSpPr>
          <a:xfrm>
            <a:off x="5373776" y="6836933"/>
            <a:ext cx="11104446" cy="1753333"/>
            <a:chOff x="9776" y="1256933"/>
            <a:chExt cx="11104446" cy="1753333"/>
          </a:xfrm>
        </p:grpSpPr>
        <p:sp>
          <p:nvSpPr>
            <p:cNvPr id="528" name="Google Shape;528;p31"/>
            <p:cNvSpPr/>
            <p:nvPr/>
          </p:nvSpPr>
          <p:spPr>
            <a:xfrm>
              <a:off x="9776" y="1256933"/>
              <a:ext cx="2922222" cy="1753333"/>
            </a:xfrm>
            <a:prstGeom prst="roundRect">
              <a:avLst>
                <a:gd name="adj" fmla="val 10000"/>
              </a:avLst>
            </a:prstGeom>
            <a:solidFill>
              <a:srgbClr val="4D94B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29" name="Google Shape;529;p31"/>
            <p:cNvSpPr txBox="1"/>
            <p:nvPr/>
          </p:nvSpPr>
          <p:spPr>
            <a:xfrm>
              <a:off x="61129"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en-US" sz="2400" dirty="0">
                  <a:solidFill>
                    <a:schemeClr val="lt1"/>
                  </a:solidFill>
                  <a:latin typeface="Helvetica Neue" panose="020B0604020202020204" charset="0"/>
                  <a:ea typeface="Helvetica Neue"/>
                  <a:cs typeface="Helvetica Neue"/>
                  <a:sym typeface="Helvetica Neue"/>
                </a:rPr>
                <a:t>[</a:t>
              </a:r>
              <a:r>
                <a:rPr lang="hr-HR" sz="2400" dirty="0">
                  <a:solidFill>
                    <a:schemeClr val="lt1"/>
                  </a:solidFill>
                  <a:latin typeface="Helvetica Neue" panose="020B0604020202020204" charset="0"/>
                  <a:ea typeface="Helvetica Neue"/>
                  <a:cs typeface="Helvetica Neue"/>
                  <a:sym typeface="Helvetica Neue"/>
                </a:rPr>
                <a:t>Strukture obrade</a:t>
              </a:r>
              <a:r>
                <a:rPr lang="en-US" sz="2400" dirty="0">
                  <a:solidFill>
                    <a:schemeClr val="lt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530" name="Google Shape;530;p31"/>
            <p:cNvSpPr/>
            <p:nvPr/>
          </p:nvSpPr>
          <p:spPr>
            <a:xfrm>
              <a:off x="3224221" y="1771244"/>
              <a:ext cx="619511" cy="724711"/>
            </a:xfrm>
            <a:prstGeom prst="rightArrow">
              <a:avLst>
                <a:gd name="adj1" fmla="val 60000"/>
                <a:gd name="adj2" fmla="val 50000"/>
              </a:avLst>
            </a:prstGeom>
            <a:solidFill>
              <a:srgbClr val="4D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31" name="Google Shape;531;p31"/>
            <p:cNvSpPr txBox="1"/>
            <p:nvPr/>
          </p:nvSpPr>
          <p:spPr>
            <a:xfrm>
              <a:off x="3224221" y="1916186"/>
              <a:ext cx="433658" cy="434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lt1"/>
                </a:solidFill>
                <a:latin typeface="Helvetica Neue" panose="020B0604020202020204" charset="0"/>
                <a:ea typeface="Helvetica Neue"/>
                <a:cs typeface="Helvetica Neue"/>
                <a:sym typeface="Helvetica Neue"/>
              </a:endParaRPr>
            </a:p>
          </p:txBody>
        </p:sp>
        <p:sp>
          <p:nvSpPr>
            <p:cNvPr id="532" name="Google Shape;532;p31"/>
            <p:cNvSpPr/>
            <p:nvPr/>
          </p:nvSpPr>
          <p:spPr>
            <a:xfrm>
              <a:off x="4100888" y="1256933"/>
              <a:ext cx="2922222" cy="1753333"/>
            </a:xfrm>
            <a:prstGeom prst="roundRect">
              <a:avLst>
                <a:gd name="adj" fmla="val 10000"/>
              </a:avLst>
            </a:prstGeom>
            <a:solidFill>
              <a:srgbClr val="78B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33" name="Google Shape;533;p31"/>
            <p:cNvSpPr txBox="1"/>
            <p:nvPr/>
          </p:nvSpPr>
          <p:spPr>
            <a:xfrm>
              <a:off x="4152241"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en-US" sz="2400" dirty="0">
                  <a:solidFill>
                    <a:schemeClr val="lt1"/>
                  </a:solidFill>
                  <a:latin typeface="Helvetica Neue" panose="020B0604020202020204" charset="0"/>
                  <a:ea typeface="Helvetica Neue"/>
                  <a:cs typeface="Helvetica Neue"/>
                  <a:sym typeface="Helvetica Neue"/>
                </a:rPr>
                <a:t>[</a:t>
              </a:r>
              <a:r>
                <a:rPr lang="hr-HR" sz="2400" dirty="0">
                  <a:solidFill>
                    <a:schemeClr val="lt1"/>
                  </a:solidFill>
                  <a:latin typeface="Helvetica Neue" panose="020B0604020202020204" charset="0"/>
                  <a:ea typeface="Helvetica Neue"/>
                  <a:cs typeface="Helvetica Neue"/>
                  <a:sym typeface="Helvetica Neue"/>
                </a:rPr>
                <a:t>Komunikacijske strukture</a:t>
              </a:r>
              <a:r>
                <a:rPr lang="en-US" sz="2400" dirty="0">
                  <a:solidFill>
                    <a:schemeClr val="lt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534" name="Google Shape;534;p31"/>
            <p:cNvSpPr/>
            <p:nvPr/>
          </p:nvSpPr>
          <p:spPr>
            <a:xfrm>
              <a:off x="7315333" y="1771244"/>
              <a:ext cx="619511" cy="724711"/>
            </a:xfrm>
            <a:prstGeom prst="rightArrow">
              <a:avLst>
                <a:gd name="adj1" fmla="val 60000"/>
                <a:gd name="adj2" fmla="val 50000"/>
              </a:avLst>
            </a:prstGeom>
            <a:solidFill>
              <a:srgbClr val="78B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35" name="Google Shape;535;p31"/>
            <p:cNvSpPr txBox="1"/>
            <p:nvPr/>
          </p:nvSpPr>
          <p:spPr>
            <a:xfrm>
              <a:off x="7315333" y="1916186"/>
              <a:ext cx="433658" cy="434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lt1"/>
                </a:solidFill>
                <a:latin typeface="Helvetica Neue" panose="020B0604020202020204" charset="0"/>
                <a:ea typeface="Helvetica Neue"/>
                <a:cs typeface="Helvetica Neue"/>
                <a:sym typeface="Helvetica Neue"/>
              </a:endParaRPr>
            </a:p>
          </p:txBody>
        </p:sp>
        <p:sp>
          <p:nvSpPr>
            <p:cNvPr id="536" name="Google Shape;536;p31"/>
            <p:cNvSpPr/>
            <p:nvPr/>
          </p:nvSpPr>
          <p:spPr>
            <a:xfrm>
              <a:off x="8192000" y="1256933"/>
              <a:ext cx="2922222" cy="1753333"/>
            </a:xfrm>
            <a:prstGeom prst="roundRect">
              <a:avLst>
                <a:gd name="adj" fmla="val 10000"/>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37" name="Google Shape;537;p31"/>
            <p:cNvSpPr txBox="1"/>
            <p:nvPr/>
          </p:nvSpPr>
          <p:spPr>
            <a:xfrm>
              <a:off x="8243353"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en-US" sz="2400" dirty="0">
                  <a:solidFill>
                    <a:schemeClr val="lt1"/>
                  </a:solidFill>
                  <a:latin typeface="Helvetica Neue" panose="020B0604020202020204" charset="0"/>
                  <a:ea typeface="Helvetica Neue"/>
                  <a:cs typeface="Helvetica Neue"/>
                  <a:sym typeface="Helvetica Neue"/>
                </a:rPr>
                <a:t>[...</a:t>
              </a:r>
              <a:r>
                <a:rPr lang="hr-HR" sz="2400" dirty="0">
                  <a:solidFill>
                    <a:schemeClr val="lt1"/>
                  </a:solidFill>
                  <a:latin typeface="Helvetica Neue" panose="020B0604020202020204" charset="0"/>
                  <a:ea typeface="Helvetica Neue"/>
                  <a:cs typeface="Helvetica Neue"/>
                  <a:sym typeface="Helvetica Neue"/>
                </a:rPr>
                <a:t>produbljivanje i širenje osnovnih struktura</a:t>
              </a:r>
              <a:r>
                <a:rPr lang="en-US" sz="2400" dirty="0">
                  <a:solidFill>
                    <a:schemeClr val="lt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grpSp>
      <p:sp>
        <p:nvSpPr>
          <p:cNvPr id="538" name="Google Shape;538;p31"/>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8</a:t>
            </a:r>
            <a:endParaRPr sz="12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32"/>
          <p:cNvPicPr preferRelativeResize="0"/>
          <p:nvPr/>
        </p:nvPicPr>
        <p:blipFill rotWithShape="1">
          <a:blip r:embed="rId3">
            <a:alphaModFix/>
          </a:blip>
          <a:srcRect/>
          <a:stretch/>
        </p:blipFill>
        <p:spPr>
          <a:xfrm>
            <a:off x="5673453" y="2865953"/>
            <a:ext cx="6941094" cy="4555093"/>
          </a:xfrm>
          <a:prstGeom prst="rect">
            <a:avLst/>
          </a:prstGeom>
          <a:noFill/>
          <a:ln>
            <a:noFill/>
          </a:ln>
          <a:effectLst>
            <a:reflection stA="52000" endA="300" endPos="35000" sy="-100000" algn="bl" rotWithShape="0"/>
          </a:effectLst>
        </p:spPr>
      </p:pic>
      <p:sp>
        <p:nvSpPr>
          <p:cNvPr id="544" name="Google Shape;544;p32"/>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 </a:t>
            </a:r>
            <a:r>
              <a:rPr lang="en-US" sz="1200" b="0" i="0" u="none" strike="noStrike" dirty="0">
                <a:solidFill>
                  <a:srgbClr val="000000"/>
                </a:solidFill>
                <a:latin typeface="Helvetica Neue" panose="020B0604020202020204" charset="0"/>
                <a:ea typeface="Helvetica Neue"/>
                <a:cs typeface="Helvetica Neue"/>
                <a:sym typeface="Helvetica Neue"/>
              </a:rPr>
              <a:t>8</a:t>
            </a:r>
            <a:endParaRPr sz="1200" dirty="0">
              <a:solidFill>
                <a:schemeClr val="dk1"/>
              </a:solidFill>
              <a:latin typeface="Helvetica Neue" panose="020B0604020202020204" charset="0"/>
              <a:ea typeface="Helvetica Neue"/>
              <a:cs typeface="Helvetica Neue"/>
              <a:sym typeface="Helvetica Neue"/>
            </a:endParaRPr>
          </a:p>
        </p:txBody>
      </p:sp>
      <p:sp>
        <p:nvSpPr>
          <p:cNvPr id="545" name="Google Shape;545;p32"/>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3.</a:t>
            </a:r>
            <a:r>
              <a:rPr lang="hr-HR" sz="4800" b="1" dirty="0">
                <a:solidFill>
                  <a:srgbClr val="4D94B7"/>
                </a:solidFill>
                <a:latin typeface="Helvetica Neue" panose="020B0604020202020204" charset="0"/>
                <a:ea typeface="Helvetica Neue"/>
                <a:cs typeface="Helvetica Neue"/>
                <a:sym typeface="Helvetica Neue"/>
              </a:rPr>
              <a:t> Upravljanje konfliktima</a:t>
            </a:r>
            <a:endParaRPr dirty="0">
              <a:latin typeface="Helvetica Neue" panose="020B0604020202020204" charset="0"/>
            </a:endParaRPr>
          </a:p>
        </p:txBody>
      </p:sp>
      <p:sp>
        <p:nvSpPr>
          <p:cNvPr id="546" name="Google Shape;546;p32"/>
          <p:cNvSpPr txBox="1"/>
          <p:nvPr/>
        </p:nvSpPr>
        <p:spPr>
          <a:xfrm>
            <a:off x="1295400" y="2304000"/>
            <a:ext cx="378696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3.1 Definicija</a:t>
            </a:r>
            <a:endParaRPr lang="hr-HR" dirty="0">
              <a:latin typeface="Helvetica Neue" panose="020B0604020202020204" charset="0"/>
            </a:endParaRPr>
          </a:p>
        </p:txBody>
      </p:sp>
      <p:sp>
        <p:nvSpPr>
          <p:cNvPr id="547" name="Google Shape;547;p32"/>
          <p:cNvSpPr txBox="1"/>
          <p:nvPr/>
        </p:nvSpPr>
        <p:spPr>
          <a:xfrm>
            <a:off x="1296000" y="3384000"/>
            <a:ext cx="5790600" cy="430887"/>
          </a:xfrm>
          <a:prstGeom prst="rect">
            <a:avLst/>
          </a:prstGeom>
          <a:noFill/>
          <a:ln>
            <a:noFill/>
          </a:ln>
        </p:spPr>
        <p:txBody>
          <a:bodyPr spcFirstLastPara="1" wrap="square" lIns="91425" tIns="45700" rIns="91425" bIns="45700" anchor="t" anchorCtr="0">
            <a:noAutofit/>
          </a:bodyPr>
          <a:lstStyle/>
          <a:p>
            <a:pPr marL="0" marR="0" lvl="0" indent="0" algn="l" rtl="0">
              <a:spcAft>
                <a:spcPts val="600"/>
              </a:spcAft>
              <a:buNone/>
            </a:pPr>
            <a:r>
              <a:rPr lang="hr-HR" sz="2400" b="1" dirty="0">
                <a:solidFill>
                  <a:schemeClr val="dk1"/>
                </a:solidFill>
                <a:latin typeface="Helvetica Neue" panose="020B0604020202020204" charset="0"/>
                <a:ea typeface="Helvetica Neue"/>
                <a:cs typeface="Helvetica Neue"/>
                <a:sym typeface="Helvetica Neue"/>
              </a:rPr>
              <a:t>Cilj upravljanja konfliktima</a:t>
            </a:r>
            <a:endParaRPr dirty="0">
              <a:latin typeface="Helvetica Neue" panose="020B0604020202020204" charset="0"/>
            </a:endParaRPr>
          </a:p>
          <a:p>
            <a:pPr lvl="0">
              <a:spcAft>
                <a:spcPts val="600"/>
              </a:spcAft>
            </a:pPr>
            <a:r>
              <a:rPr lang="hr-HR" sz="2400" dirty="0">
                <a:solidFill>
                  <a:schemeClr val="dk1"/>
                </a:solidFill>
                <a:latin typeface="Helvetica Neue" panose="020B0604020202020204" charset="0"/>
                <a:ea typeface="Helvetica Neue"/>
                <a:cs typeface="Helvetica Neue"/>
                <a:sym typeface="Helvetica Neue"/>
              </a:rPr>
              <a:t>je sustavno se baviti okidačima i uzrocima, ne samo kako bi se ublažili budući sukobi.</a:t>
            </a:r>
            <a:endParaRPr lang="hr-HR" dirty="0">
              <a:latin typeface="Helvetica Neue" panose="020B0604020202020204" charset="0"/>
            </a:endParaRPr>
          </a:p>
          <a:p>
            <a:pPr marL="542925" marR="0" lvl="0" indent="-344805" algn="l" rtl="0">
              <a:spcAft>
                <a:spcPts val="600"/>
              </a:spcAft>
              <a:buClr>
                <a:schemeClr val="dk1"/>
              </a:buClr>
              <a:buSzPts val="3120"/>
              <a:buFont typeface="Calibri"/>
              <a:buNone/>
            </a:pPr>
            <a:endParaRPr lang="hr-HR" sz="2400" dirty="0">
              <a:solidFill>
                <a:schemeClr val="dk1"/>
              </a:solidFill>
              <a:latin typeface="Helvetica Neue" panose="020B0604020202020204" charset="0"/>
              <a:ea typeface="Helvetica Neue"/>
              <a:cs typeface="Helvetica Neue"/>
              <a:sym typeface="Helvetica Neue"/>
            </a:endParaRPr>
          </a:p>
          <a:p>
            <a:pPr marL="0" marR="0" lvl="0" indent="0" algn="l" rtl="0">
              <a:spcAft>
                <a:spcPts val="600"/>
              </a:spcAft>
              <a:buNone/>
            </a:pPr>
            <a:r>
              <a:rPr lang="hr-HR" sz="2400" dirty="0">
                <a:solidFill>
                  <a:schemeClr val="dk1"/>
                </a:solidFill>
                <a:latin typeface="Helvetica Neue" panose="020B0604020202020204" charset="0"/>
                <a:ea typeface="Helvetica Neue"/>
                <a:cs typeface="Helvetica Neue"/>
                <a:sym typeface="Helvetica Neue"/>
              </a:rPr>
              <a:t>Radi se o ...</a:t>
            </a:r>
            <a:endParaRPr lang="hr-HR" dirty="0">
              <a:latin typeface="Helvetica Neue" panose="020B0604020202020204" charset="0"/>
            </a:endParaRPr>
          </a:p>
          <a:p>
            <a:pPr marL="542925" marR="0" lvl="0" indent="-542925" algn="l" rtl="0">
              <a:spcAft>
                <a:spcPts val="600"/>
              </a:spcAft>
              <a:buClr>
                <a:schemeClr val="dk1"/>
              </a:buClr>
              <a:buSzPts val="2640"/>
              <a:buBlip>
                <a:blip r:embed="rId4"/>
              </a:buBlip>
            </a:pPr>
            <a:r>
              <a:rPr lang="hr-HR" sz="2400" dirty="0">
                <a:solidFill>
                  <a:schemeClr val="dk1"/>
                </a:solidFill>
                <a:latin typeface="Helvetica Neue" panose="020B0604020202020204" charset="0"/>
                <a:ea typeface="Helvetica Neue"/>
                <a:cs typeface="Helvetica Neue"/>
                <a:sym typeface="Helvetica Neue"/>
              </a:rPr>
              <a:t>upravljanju postojećim konfliktima.</a:t>
            </a:r>
            <a:endParaRPr lang="hr-HR" dirty="0">
              <a:latin typeface="Helvetica Neue" panose="020B0604020202020204" charset="0"/>
            </a:endParaRPr>
          </a:p>
          <a:p>
            <a:pPr marL="542925" marR="0" lvl="0" indent="-542925" algn="l" rtl="0">
              <a:spcAft>
                <a:spcPts val="600"/>
              </a:spcAft>
              <a:buClr>
                <a:schemeClr val="dk1"/>
              </a:buClr>
              <a:buSzPts val="2640"/>
              <a:buBlip>
                <a:blip r:embed="rId4"/>
              </a:buBlip>
            </a:pPr>
            <a:r>
              <a:rPr lang="hr-HR" sz="2400" dirty="0">
                <a:solidFill>
                  <a:schemeClr val="dk1"/>
                </a:solidFill>
                <a:latin typeface="Helvetica Neue" panose="020B0604020202020204" charset="0"/>
                <a:ea typeface="Helvetica Neue"/>
                <a:cs typeface="Helvetica Neue"/>
                <a:sym typeface="Helvetica Neue"/>
              </a:rPr>
              <a:t>proaktivnom rješavanju potrebnih konflikata.</a:t>
            </a:r>
            <a:endParaRPr lang="hr-HR" dirty="0">
              <a:latin typeface="Helvetica Neue" panose="020B0604020202020204" charset="0"/>
            </a:endParaRPr>
          </a:p>
          <a:p>
            <a:pPr marL="542925" marR="0" lvl="0" indent="-542925" algn="l" rtl="0">
              <a:spcAft>
                <a:spcPts val="600"/>
              </a:spcAft>
              <a:buClr>
                <a:schemeClr val="dk1"/>
              </a:buClr>
              <a:buSzPts val="2640"/>
              <a:buBlip>
                <a:blip r:embed="rId4"/>
              </a:buBlip>
            </a:pPr>
            <a:r>
              <a:rPr lang="hr-HR" sz="2400" dirty="0">
                <a:solidFill>
                  <a:schemeClr val="dk1"/>
                </a:solidFill>
                <a:latin typeface="Helvetica Neue" panose="020B0604020202020204" charset="0"/>
                <a:ea typeface="Helvetica Neue"/>
                <a:cs typeface="Helvetica Neue"/>
                <a:sym typeface="Helvetica Neue"/>
              </a:rPr>
              <a:t>sprječavanju nepotrebnih konflikata</a:t>
            </a:r>
            <a:r>
              <a:rPr lang="en-US" sz="2400" dirty="0">
                <a:solidFill>
                  <a:schemeClr val="dk1"/>
                </a:solidFill>
                <a:latin typeface="Helvetica Neue" panose="020B0604020202020204" charset="0"/>
                <a:ea typeface="Helvetica Neue"/>
                <a:cs typeface="Helvetica Neue"/>
                <a:sym typeface="Helvetica Neue"/>
              </a:rPr>
              <a:t>.</a:t>
            </a:r>
            <a:endParaRPr dirty="0">
              <a:latin typeface="Helvetica Neue" panose="020B0604020202020204" charset="0"/>
            </a:endParaRPr>
          </a:p>
          <a:p>
            <a:pPr marL="542925" marR="0" lvl="0" indent="-344805" algn="l" rtl="0">
              <a:spcAft>
                <a:spcPts val="60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p:txBody>
      </p:sp>
      <p:sp>
        <p:nvSpPr>
          <p:cNvPr id="548" name="Google Shape;548;p32"/>
          <p:cNvSpPr txBox="1"/>
          <p:nvPr/>
        </p:nvSpPr>
        <p:spPr>
          <a:xfrm>
            <a:off x="10188000" y="2268000"/>
            <a:ext cx="7020000" cy="430887"/>
          </a:xfrm>
          <a:prstGeom prst="rect">
            <a:avLst/>
          </a:prstGeom>
          <a:noFill/>
          <a:ln>
            <a:noFill/>
          </a:ln>
        </p:spPr>
        <p:txBody>
          <a:bodyPr spcFirstLastPara="1" wrap="square" lIns="91425" tIns="45700" rIns="91425" bIns="45700" anchor="t" anchorCtr="0">
            <a:noAutofit/>
          </a:bodyPr>
          <a:lstStyle/>
          <a:p>
            <a:pPr marL="0" marR="0" lvl="0" indent="0" algn="l" rtl="0">
              <a:spcAft>
                <a:spcPts val="600"/>
              </a:spcAft>
              <a:buNone/>
            </a:pPr>
            <a:r>
              <a:rPr lang="hr-HR" sz="2400" b="1" dirty="0">
                <a:solidFill>
                  <a:schemeClr val="dk1"/>
                </a:solidFill>
                <a:latin typeface="Helvetica Neue" panose="020B0604020202020204" charset="0"/>
                <a:ea typeface="Helvetica Neue"/>
                <a:cs typeface="Helvetica Neue"/>
                <a:sym typeface="Helvetica Neue"/>
              </a:rPr>
              <a:t>Što je potrebno za uspješno upravljanje konfliktima</a:t>
            </a:r>
            <a:r>
              <a:rPr lang="en-US" sz="2400" b="1" dirty="0">
                <a:solidFill>
                  <a:schemeClr val="dk1"/>
                </a:solidFill>
                <a:latin typeface="Helvetica Neue" panose="020B0604020202020204" charset="0"/>
                <a:ea typeface="Helvetica Neue"/>
                <a:cs typeface="Helvetica Neue"/>
                <a:sym typeface="Helvetica Neue"/>
              </a:rPr>
              <a:t>?</a:t>
            </a:r>
            <a:endParaRPr sz="2400" dirty="0">
              <a:latin typeface="Helvetica Neue" panose="020B0604020202020204" charset="0"/>
            </a:endParaRPr>
          </a:p>
          <a:p>
            <a:pPr marL="542925" marR="0" lvl="0" indent="-344805" algn="l" rtl="0">
              <a:spcAft>
                <a:spcPts val="60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lvl="0">
              <a:spcAft>
                <a:spcPts val="600"/>
              </a:spcAft>
            </a:pPr>
            <a:r>
              <a:rPr lang="hr-HR" sz="2400" dirty="0">
                <a:solidFill>
                  <a:schemeClr val="dk1"/>
                </a:solidFill>
                <a:latin typeface="Helvetica Neue" panose="020B0604020202020204" charset="0"/>
                <a:ea typeface="Helvetica Neue"/>
                <a:cs typeface="Helvetica Neue"/>
                <a:sym typeface="Helvetica Neue"/>
              </a:rPr>
              <a:t>Upravljanje konfliktima na poslu uvijek je i zadatak korporativne kulture i nadređenih.</a:t>
            </a:r>
            <a:endParaRPr lang="hr-HR" sz="2400" dirty="0">
              <a:latin typeface="Helvetica Neue" panose="020B0604020202020204" charset="0"/>
            </a:endParaRPr>
          </a:p>
          <a:p>
            <a:pPr lvl="0">
              <a:spcAft>
                <a:spcPts val="600"/>
              </a:spcAft>
            </a:pPr>
            <a:r>
              <a:rPr lang="hr-HR" sz="2400" dirty="0">
                <a:solidFill>
                  <a:schemeClr val="dk1"/>
                </a:solidFill>
                <a:latin typeface="Helvetica Neue" panose="020B0604020202020204" charset="0"/>
                <a:ea typeface="Helvetica Neue"/>
                <a:cs typeface="Helvetica Neue"/>
                <a:sym typeface="Helvetica Neue"/>
              </a:rPr>
              <a:t>No, kako bi upravljanje konfliktima bilo uspješno i funkcioniralo potrebna je i pomoć tima te potrebni uvjeti na radnom mjestu.</a:t>
            </a:r>
            <a:endParaRPr lang="hr-HR" sz="2400" dirty="0">
              <a:latin typeface="Helvetica Neue" panose="020B0604020202020204" charset="0"/>
            </a:endParaRPr>
          </a:p>
          <a:p>
            <a:pPr lvl="0">
              <a:spcAft>
                <a:spcPts val="600"/>
              </a:spcAft>
            </a:pPr>
            <a:r>
              <a:rPr lang="hr-HR" sz="2400" dirty="0">
                <a:solidFill>
                  <a:schemeClr val="dk1"/>
                </a:solidFill>
                <a:latin typeface="Helvetica Neue" panose="020B0604020202020204" charset="0"/>
                <a:ea typeface="Helvetica Neue"/>
                <a:cs typeface="Helvetica Neue"/>
                <a:sym typeface="Helvetica Neue"/>
              </a:rPr>
              <a:t>Stoga, postoje neki potrebni zahtjevi za uspješno upravljanje konfliktima:</a:t>
            </a:r>
            <a:endParaRPr lang="hr-HR" sz="2400" dirty="0">
              <a:latin typeface="Helvetica Neue" panose="020B0604020202020204" charset="0"/>
            </a:endParaRPr>
          </a:p>
          <a:p>
            <a:pPr marL="542925" marR="0" lvl="0" indent="-542925" algn="l" rtl="0">
              <a:spcAft>
                <a:spcPts val="600"/>
              </a:spcAft>
              <a:buClr>
                <a:schemeClr val="dk1"/>
              </a:buClr>
              <a:buSzPts val="2640"/>
              <a:buBlip>
                <a:blip r:embed="rId4"/>
              </a:buBlip>
            </a:pPr>
            <a:r>
              <a:rPr lang="hr-HR" sz="2400" dirty="0">
                <a:solidFill>
                  <a:schemeClr val="dk1"/>
                </a:solidFill>
                <a:latin typeface="Helvetica Neue" panose="020B0604020202020204" charset="0"/>
                <a:ea typeface="Helvetica Neue"/>
                <a:cs typeface="Helvetica Neue"/>
                <a:sym typeface="Helvetica Neue"/>
              </a:rPr>
              <a:t>Vještine rješavanja konfliktima</a:t>
            </a:r>
            <a:endParaRPr lang="hr-HR" sz="2400" dirty="0">
              <a:latin typeface="Helvetica Neue" panose="020B0604020202020204" charset="0"/>
            </a:endParaRPr>
          </a:p>
          <a:p>
            <a:pPr marL="542925" marR="0" lvl="0" indent="-542925" algn="l" rtl="0">
              <a:spcAft>
                <a:spcPts val="600"/>
              </a:spcAft>
              <a:buClr>
                <a:schemeClr val="dk1"/>
              </a:buClr>
              <a:buSzPts val="2640"/>
              <a:buBlip>
                <a:blip r:embed="rId4"/>
              </a:buBlip>
            </a:pPr>
            <a:r>
              <a:rPr lang="hr-HR" sz="2400" dirty="0">
                <a:solidFill>
                  <a:schemeClr val="dk1"/>
                </a:solidFill>
                <a:latin typeface="Helvetica Neue" panose="020B0604020202020204" charset="0"/>
                <a:ea typeface="Helvetica Neue"/>
                <a:cs typeface="Helvetica Neue"/>
                <a:sym typeface="Helvetica Neue"/>
              </a:rPr>
              <a:t>Komunikacija</a:t>
            </a:r>
          </a:p>
          <a:p>
            <a:pPr marL="542925" marR="0" lvl="0" indent="-542925" algn="l" rtl="0">
              <a:spcAft>
                <a:spcPts val="600"/>
              </a:spcAft>
              <a:buClr>
                <a:schemeClr val="dk1"/>
              </a:buClr>
              <a:buSzPts val="2640"/>
              <a:buBlip>
                <a:blip r:embed="rId4"/>
              </a:buBlip>
            </a:pPr>
            <a:r>
              <a:rPr lang="hr-HR" sz="2400" dirty="0">
                <a:solidFill>
                  <a:schemeClr val="dk1"/>
                </a:solidFill>
                <a:latin typeface="Helvetica Neue" panose="020B0604020202020204" charset="0"/>
                <a:ea typeface="Helvetica Neue"/>
                <a:cs typeface="Helvetica Neue"/>
                <a:sym typeface="Helvetica Neue"/>
              </a:rPr>
              <a:t>Spremnost na kompromis</a:t>
            </a:r>
          </a:p>
          <a:p>
            <a:pPr marL="542925" marR="0" lvl="0" indent="-542925" algn="l" rtl="0">
              <a:spcAft>
                <a:spcPts val="600"/>
              </a:spcAft>
              <a:buClr>
                <a:schemeClr val="dk1"/>
              </a:buClr>
              <a:buSzPts val="2640"/>
              <a:buBlip>
                <a:blip r:embed="rId4"/>
              </a:buBlip>
            </a:pPr>
            <a:r>
              <a:rPr lang="hr-HR" sz="2400" dirty="0">
                <a:solidFill>
                  <a:schemeClr val="dk1"/>
                </a:solidFill>
                <a:latin typeface="Helvetica Neue" panose="020B0604020202020204" charset="0"/>
                <a:ea typeface="Helvetica Neue"/>
                <a:cs typeface="Helvetica Neue"/>
                <a:sym typeface="Helvetica Neue"/>
              </a:rPr>
              <a:t>Kontrola</a:t>
            </a:r>
            <a:endParaRPr lang="hr-HR" sz="2400" dirty="0">
              <a:latin typeface="Helvetica Neue" panose="020B0604020202020204" charset="0"/>
            </a:endParaRPr>
          </a:p>
          <a:p>
            <a:pPr marL="542925" marR="0" lvl="0" indent="-344805" algn="l" rtl="0">
              <a:spcBef>
                <a:spcPts val="6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sz="24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3"/>
          <p:cNvSpPr txBox="1"/>
          <p:nvPr/>
        </p:nvSpPr>
        <p:spPr>
          <a:xfrm>
            <a:off x="11455035" y="3383999"/>
            <a:ext cx="5680365" cy="4428000"/>
          </a:xfrm>
          <a:prstGeom prst="rect">
            <a:avLst/>
          </a:prstGeom>
          <a:noFill/>
          <a:ln>
            <a:noFill/>
          </a:ln>
        </p:spPr>
        <p:txBody>
          <a:bodyPr spcFirstLastPara="1" wrap="square" lIns="91425" tIns="45700" rIns="91425" bIns="45700" anchor="ctr" anchorCtr="0">
            <a:noAutofit/>
          </a:bodyPr>
          <a:lstStyle/>
          <a:p>
            <a:pPr lvl="0"/>
            <a:r>
              <a:rPr lang="hr-HR" sz="2400" dirty="0">
                <a:solidFill>
                  <a:schemeClr val="dk1"/>
                </a:solidFill>
                <a:latin typeface="Helvetica Neue" panose="020B0604020202020204" charset="0"/>
                <a:ea typeface="Helvetica Neue"/>
                <a:cs typeface="Helvetica Neue"/>
                <a:sym typeface="Helvetica Neue"/>
              </a:rPr>
              <a:t>Harvardski koncept </a:t>
            </a:r>
            <a:r>
              <a:rPr lang="en-GB" sz="2400" i="1" dirty="0">
                <a:solidFill>
                  <a:schemeClr val="dk1"/>
                </a:solidFill>
                <a:latin typeface="Helvetica Neue" panose="020B0604020202020204" charset="0"/>
                <a:ea typeface="Helvetica Neue"/>
                <a:cs typeface="Helvetica Neue"/>
                <a:sym typeface="Helvetica Neue"/>
              </a:rPr>
              <a:t>win-win</a:t>
            </a:r>
            <a:r>
              <a:rPr lang="en-GB" sz="2400" dirty="0">
                <a:solidFill>
                  <a:schemeClr val="dk1"/>
                </a:solidFill>
                <a:latin typeface="Helvetica Neue" panose="020B0604020202020204" charset="0"/>
                <a:ea typeface="Helvetica Neue"/>
                <a:cs typeface="Helvetica Neue"/>
                <a:sym typeface="Helvetica Neue"/>
              </a:rPr>
              <a:t> </a:t>
            </a:r>
            <a:r>
              <a:rPr lang="hr-HR" sz="2400" dirty="0">
                <a:solidFill>
                  <a:schemeClr val="dk1"/>
                </a:solidFill>
                <a:latin typeface="Helvetica Neue" panose="020B0604020202020204" charset="0"/>
                <a:ea typeface="Helvetica Neue"/>
                <a:cs typeface="Helvetica Neue"/>
                <a:sym typeface="Helvetica Neue"/>
              </a:rPr>
              <a:t>pregovaranja dobar je način za pronalaženje učinkovitih rješenja:</a:t>
            </a:r>
          </a:p>
          <a:p>
            <a:pPr lvl="0"/>
            <a:r>
              <a:rPr lang="hr-HR" sz="2400" dirty="0">
                <a:solidFill>
                  <a:schemeClr val="dk1"/>
                </a:solidFill>
                <a:latin typeface="Helvetica Neue" panose="020B0604020202020204" charset="0"/>
                <a:ea typeface="Helvetica Neue"/>
                <a:cs typeface="Helvetica Neue"/>
                <a:sym typeface="Helvetica Neue"/>
              </a:rPr>
              <a:t>Vjerojatno niti jedan koncept nije više utjecao na pregovaračke stratege u proteklih 20 godina nego </a:t>
            </a:r>
            <a:r>
              <a:rPr lang="en-GB" sz="2400" i="1" dirty="0">
                <a:solidFill>
                  <a:schemeClr val="dk1"/>
                </a:solidFill>
                <a:latin typeface="Helvetica Neue" panose="020B0604020202020204" charset="0"/>
                <a:ea typeface="Helvetica Neue"/>
                <a:cs typeface="Helvetica Neue"/>
                <a:sym typeface="Helvetica Neue"/>
              </a:rPr>
              <a:t>win-win</a:t>
            </a:r>
            <a:r>
              <a:rPr lang="hr-HR" sz="2400" dirty="0">
                <a:solidFill>
                  <a:schemeClr val="dk1"/>
                </a:solidFill>
                <a:latin typeface="Helvetica Neue" panose="020B0604020202020204" charset="0"/>
                <a:ea typeface="Helvetica Neue"/>
                <a:cs typeface="Helvetica Neue"/>
                <a:sym typeface="Helvetica Neue"/>
              </a:rPr>
              <a:t> – to jest, trajni ishod, često temeljen na kompromisu, koji čini obje strane sretnima.</a:t>
            </a:r>
            <a:endParaRPr lang="hr-HR" dirty="0">
              <a:latin typeface="Helvetica Neue" panose="020B0604020202020204" charset="0"/>
            </a:endParaRPr>
          </a:p>
        </p:txBody>
      </p:sp>
      <p:sp>
        <p:nvSpPr>
          <p:cNvPr id="554" name="Google Shape;554;p33"/>
          <p:cNvSpPr/>
          <p:nvPr/>
        </p:nvSpPr>
        <p:spPr>
          <a:xfrm rot="610544">
            <a:off x="12629858" y="1351500"/>
            <a:ext cx="4477984" cy="1905000"/>
          </a:xfrm>
          <a:prstGeom prst="cloudCallout">
            <a:avLst>
              <a:gd name="adj1" fmla="val -20833"/>
              <a:gd name="adj2" fmla="val 62500"/>
            </a:avLst>
          </a:prstGeom>
          <a:solidFill>
            <a:srgbClr val="4D94B7">
              <a:alpha val="4588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600" b="1" dirty="0">
                <a:solidFill>
                  <a:schemeClr val="lt1"/>
                </a:solidFill>
                <a:latin typeface="Helvetica Neue" panose="020B0604020202020204" charset="0"/>
                <a:ea typeface="Helvetica Neue"/>
                <a:cs typeface="Helvetica Neue"/>
                <a:sym typeface="Helvetica Neue"/>
              </a:rPr>
              <a:t>Kad problemi dovedu do prilika</a:t>
            </a:r>
            <a:r>
              <a:rPr lang="en-US" sz="2600" b="1" dirty="0">
                <a:solidFill>
                  <a:schemeClr val="lt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555" name="Google Shape;555;p33"/>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15</a:t>
            </a:r>
            <a:endParaRPr sz="1200" dirty="0">
              <a:solidFill>
                <a:schemeClr val="dk1"/>
              </a:solidFill>
              <a:latin typeface="Helvetica Neue" panose="020B0604020202020204" charset="0"/>
              <a:ea typeface="Helvetica Neue"/>
              <a:cs typeface="Helvetica Neue"/>
              <a:sym typeface="Helvetica Neue"/>
            </a:endParaRPr>
          </a:p>
        </p:txBody>
      </p:sp>
      <p:sp>
        <p:nvSpPr>
          <p:cNvPr id="556" name="Google Shape;556;p33"/>
          <p:cNvSpPr txBox="1"/>
          <p:nvPr/>
        </p:nvSpPr>
        <p:spPr>
          <a:xfrm>
            <a:off x="1296000" y="1548000"/>
            <a:ext cx="77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3.</a:t>
            </a:r>
            <a:r>
              <a:rPr lang="hr-HR" sz="4800" b="1" dirty="0">
                <a:solidFill>
                  <a:srgbClr val="4D94B7"/>
                </a:solidFill>
                <a:latin typeface="Helvetica Neue" panose="020B0604020202020204" charset="0"/>
                <a:ea typeface="Helvetica Neue"/>
                <a:cs typeface="Helvetica Neue"/>
                <a:sym typeface="Helvetica Neue"/>
              </a:rPr>
              <a:t> Upravljanje konfliktima</a:t>
            </a:r>
            <a:endParaRPr dirty="0">
              <a:latin typeface="Helvetica Neue" panose="020B0604020202020204" charset="0"/>
            </a:endParaRPr>
          </a:p>
        </p:txBody>
      </p:sp>
      <p:sp>
        <p:nvSpPr>
          <p:cNvPr id="557" name="Google Shape;557;p33"/>
          <p:cNvSpPr txBox="1"/>
          <p:nvPr/>
        </p:nvSpPr>
        <p:spPr>
          <a:xfrm>
            <a:off x="1295400" y="2304000"/>
            <a:ext cx="701926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3.2 </a:t>
            </a:r>
            <a:r>
              <a:rPr lang="hr-HR" sz="2800" b="1" dirty="0">
                <a:solidFill>
                  <a:srgbClr val="AED633"/>
                </a:solidFill>
                <a:latin typeface="Helvetica Neue" panose="020B0604020202020204" charset="0"/>
                <a:ea typeface="Helvetica Neue"/>
                <a:cs typeface="Helvetica Neue"/>
                <a:sym typeface="Helvetica Neue"/>
              </a:rPr>
              <a:t>Harvardski model</a:t>
            </a:r>
            <a:endParaRPr lang="hr-HR" dirty="0">
              <a:latin typeface="Helvetica Neue" panose="020B0604020202020204" charset="0"/>
            </a:endParaRPr>
          </a:p>
        </p:txBody>
      </p:sp>
      <p:sp>
        <p:nvSpPr>
          <p:cNvPr id="558" name="Google Shape;558;p33"/>
          <p:cNvSpPr/>
          <p:nvPr/>
        </p:nvSpPr>
        <p:spPr>
          <a:xfrm>
            <a:off x="1296000" y="3384000"/>
            <a:ext cx="10080000" cy="4428000"/>
          </a:xfrm>
          <a:prstGeom prst="rect">
            <a:avLst/>
          </a:prstGeom>
          <a:solidFill>
            <a:srgbClr val="FEF9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panose="020B0604020202020204" charset="0"/>
              <a:ea typeface="Helvetica Neue"/>
              <a:cs typeface="Helvetica Neue"/>
              <a:sym typeface="Helvetica Neue"/>
            </a:endParaRPr>
          </a:p>
        </p:txBody>
      </p:sp>
      <p:sp>
        <p:nvSpPr>
          <p:cNvPr id="559" name="Google Shape;559;p33"/>
          <p:cNvSpPr/>
          <p:nvPr/>
        </p:nvSpPr>
        <p:spPr>
          <a:xfrm>
            <a:off x="1476000" y="6120000"/>
            <a:ext cx="2160000" cy="576000"/>
          </a:xfrm>
          <a:prstGeom prst="flowChartTerminator">
            <a:avLst/>
          </a:prstGeom>
          <a:solidFill>
            <a:srgbClr val="ED67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2000" cap="none" dirty="0">
                <a:solidFill>
                  <a:schemeClr val="lt1"/>
                </a:solidFill>
                <a:latin typeface="Helvetica Neue" panose="020B0604020202020204" charset="0"/>
                <a:ea typeface="Helvetica Neue"/>
                <a:cs typeface="Helvetica Neue"/>
                <a:sym typeface="Helvetica Neue"/>
              </a:rPr>
              <a:t>LJUDI</a:t>
            </a:r>
            <a:endParaRPr dirty="0">
              <a:latin typeface="Helvetica Neue" panose="020B0604020202020204" charset="0"/>
            </a:endParaRPr>
          </a:p>
        </p:txBody>
      </p:sp>
      <p:sp>
        <p:nvSpPr>
          <p:cNvPr id="560" name="Google Shape;560;p33"/>
          <p:cNvSpPr txBox="1"/>
          <p:nvPr/>
        </p:nvSpPr>
        <p:spPr>
          <a:xfrm>
            <a:off x="1656000" y="3564000"/>
            <a:ext cx="9360000" cy="504000"/>
          </a:xfrm>
          <a:prstGeom prst="rect">
            <a:avLst/>
          </a:prstGeom>
          <a:solidFill>
            <a:srgbClr val="21205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2400" b="1" dirty="0">
                <a:solidFill>
                  <a:schemeClr val="lt1"/>
                </a:solidFill>
                <a:latin typeface="Helvetica Neue" panose="020B0604020202020204" charset="0"/>
                <a:ea typeface="Helvetica Neue"/>
                <a:cs typeface="Helvetica Neue"/>
                <a:sym typeface="Helvetica Neue"/>
              </a:rPr>
              <a:t>Četiri temelja principijelnog pregovaranja</a:t>
            </a:r>
            <a:endParaRPr dirty="0">
              <a:latin typeface="Helvetica Neue" panose="020B0604020202020204" charset="0"/>
            </a:endParaRPr>
          </a:p>
          <a:p>
            <a:pPr marL="0" marR="0" lvl="0" indent="0" algn="l" rtl="0">
              <a:spcBef>
                <a:spcPts val="0"/>
              </a:spcBef>
              <a:spcAft>
                <a:spcPts val="0"/>
              </a:spcAft>
              <a:buNone/>
            </a:pPr>
            <a:endParaRPr sz="2400" b="1" dirty="0">
              <a:solidFill>
                <a:schemeClr val="lt1"/>
              </a:solidFill>
              <a:latin typeface="Helvetica Neue" panose="020B0604020202020204" charset="0"/>
              <a:ea typeface="Helvetica Neue"/>
              <a:cs typeface="Helvetica Neue"/>
              <a:sym typeface="Helvetica Neue"/>
            </a:endParaRPr>
          </a:p>
        </p:txBody>
      </p:sp>
      <p:sp>
        <p:nvSpPr>
          <p:cNvPr id="561" name="Google Shape;561;p33"/>
          <p:cNvSpPr/>
          <p:nvPr/>
        </p:nvSpPr>
        <p:spPr>
          <a:xfrm>
            <a:off x="3996000" y="6120000"/>
            <a:ext cx="2160000" cy="576000"/>
          </a:xfrm>
          <a:prstGeom prst="flowChartTerminator">
            <a:avLst/>
          </a:prstGeom>
          <a:solidFill>
            <a:srgbClr val="ED67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cap="none" dirty="0">
                <a:solidFill>
                  <a:schemeClr val="lt1"/>
                </a:solidFill>
                <a:latin typeface="Helvetica Neue" panose="020B0604020202020204" charset="0"/>
                <a:ea typeface="Helvetica Neue"/>
                <a:cs typeface="Helvetica Neue"/>
                <a:sym typeface="Helvetica Neue"/>
              </a:rPr>
              <a:t>INTERES</a:t>
            </a:r>
            <a:r>
              <a:rPr lang="hr-HR" sz="2000" cap="none" dirty="0">
                <a:solidFill>
                  <a:schemeClr val="lt1"/>
                </a:solidFill>
                <a:latin typeface="Helvetica Neue" panose="020B0604020202020204" charset="0"/>
                <a:ea typeface="Helvetica Neue"/>
                <a:cs typeface="Helvetica Neue"/>
                <a:sym typeface="Helvetica Neue"/>
              </a:rPr>
              <a:t>I</a:t>
            </a:r>
            <a:endParaRPr dirty="0">
              <a:latin typeface="Helvetica Neue" panose="020B0604020202020204" charset="0"/>
            </a:endParaRPr>
          </a:p>
        </p:txBody>
      </p:sp>
      <p:sp>
        <p:nvSpPr>
          <p:cNvPr id="562" name="Google Shape;562;p33"/>
          <p:cNvSpPr/>
          <p:nvPr/>
        </p:nvSpPr>
        <p:spPr>
          <a:xfrm>
            <a:off x="6516000" y="6120000"/>
            <a:ext cx="2160000" cy="576000"/>
          </a:xfrm>
          <a:prstGeom prst="flowChartTerminator">
            <a:avLst/>
          </a:prstGeom>
          <a:solidFill>
            <a:srgbClr val="ED67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cap="none" dirty="0">
                <a:solidFill>
                  <a:schemeClr val="lt1"/>
                </a:solidFill>
                <a:latin typeface="Helvetica Neue" panose="020B0604020202020204" charset="0"/>
                <a:ea typeface="Helvetica Neue"/>
                <a:cs typeface="Helvetica Neue"/>
                <a:sym typeface="Helvetica Neue"/>
              </a:rPr>
              <a:t>OP</a:t>
            </a:r>
            <a:r>
              <a:rPr lang="hr-HR" sz="2000" cap="none" dirty="0">
                <a:solidFill>
                  <a:schemeClr val="lt1"/>
                </a:solidFill>
                <a:latin typeface="Helvetica Neue" panose="020B0604020202020204" charset="0"/>
                <a:ea typeface="Helvetica Neue"/>
                <a:cs typeface="Helvetica Neue"/>
                <a:sym typeface="Helvetica Neue"/>
              </a:rPr>
              <a:t>CIJE</a:t>
            </a:r>
            <a:endParaRPr dirty="0">
              <a:latin typeface="Helvetica Neue" panose="020B0604020202020204" charset="0"/>
            </a:endParaRPr>
          </a:p>
        </p:txBody>
      </p:sp>
      <p:sp>
        <p:nvSpPr>
          <p:cNvPr id="563" name="Google Shape;563;p33"/>
          <p:cNvSpPr/>
          <p:nvPr/>
        </p:nvSpPr>
        <p:spPr>
          <a:xfrm>
            <a:off x="9036000" y="6120000"/>
            <a:ext cx="2160000" cy="576000"/>
          </a:xfrm>
          <a:prstGeom prst="flowChartTerminator">
            <a:avLst/>
          </a:prstGeom>
          <a:solidFill>
            <a:srgbClr val="ED67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2000" cap="none" dirty="0">
                <a:solidFill>
                  <a:schemeClr val="lt1"/>
                </a:solidFill>
                <a:latin typeface="Helvetica Neue" panose="020B0604020202020204" charset="0"/>
                <a:ea typeface="Helvetica Neue"/>
                <a:cs typeface="Helvetica Neue"/>
                <a:sym typeface="Helvetica Neue"/>
              </a:rPr>
              <a:t>KRITERIJI</a:t>
            </a:r>
            <a:endParaRPr dirty="0">
              <a:latin typeface="Helvetica Neue" panose="020B0604020202020204" charset="0"/>
            </a:endParaRPr>
          </a:p>
        </p:txBody>
      </p:sp>
      <p:sp>
        <p:nvSpPr>
          <p:cNvPr id="564" name="Google Shape;564;p33"/>
          <p:cNvSpPr txBox="1"/>
          <p:nvPr/>
        </p:nvSpPr>
        <p:spPr>
          <a:xfrm>
            <a:off x="1476000" y="6768000"/>
            <a:ext cx="2160000" cy="72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2000" dirty="0">
                <a:solidFill>
                  <a:schemeClr val="dk1"/>
                </a:solidFill>
                <a:latin typeface="Helvetica Neue" panose="020B0604020202020204" charset="0"/>
                <a:ea typeface="Helvetica Neue"/>
                <a:cs typeface="Helvetica Neue"/>
                <a:sym typeface="Helvetica Neue"/>
              </a:rPr>
              <a:t>Odvojite ljude od problema</a:t>
            </a:r>
            <a:endParaRPr lang="hr-HR" dirty="0">
              <a:latin typeface="Helvetica Neue" panose="020B0604020202020204" charset="0"/>
            </a:endParaRPr>
          </a:p>
        </p:txBody>
      </p:sp>
      <p:sp>
        <p:nvSpPr>
          <p:cNvPr id="565" name="Google Shape;565;p33"/>
          <p:cNvSpPr txBox="1"/>
          <p:nvPr/>
        </p:nvSpPr>
        <p:spPr>
          <a:xfrm>
            <a:off x="3996000" y="6767999"/>
            <a:ext cx="2160000" cy="93300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2000" dirty="0">
                <a:solidFill>
                  <a:schemeClr val="dk1"/>
                </a:solidFill>
                <a:latin typeface="Helvetica Neue" panose="020B0604020202020204" charset="0"/>
                <a:ea typeface="Helvetica Neue"/>
                <a:cs typeface="Helvetica Neue"/>
                <a:sym typeface="Helvetica Neue"/>
              </a:rPr>
              <a:t>Fokusirajte se na interese, ne na pozicije</a:t>
            </a:r>
            <a:endParaRPr lang="hr-HR" dirty="0">
              <a:latin typeface="Helvetica Neue" panose="020B0604020202020204" charset="0"/>
            </a:endParaRPr>
          </a:p>
        </p:txBody>
      </p:sp>
      <p:sp>
        <p:nvSpPr>
          <p:cNvPr id="566" name="Google Shape;566;p33"/>
          <p:cNvSpPr txBox="1"/>
          <p:nvPr/>
        </p:nvSpPr>
        <p:spPr>
          <a:xfrm>
            <a:off x="6516000" y="6768000"/>
            <a:ext cx="2160000" cy="104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2000" dirty="0">
                <a:solidFill>
                  <a:schemeClr val="dk1"/>
                </a:solidFill>
                <a:latin typeface="Helvetica Neue" panose="020B0604020202020204" charset="0"/>
                <a:ea typeface="Helvetica Neue"/>
                <a:cs typeface="Helvetica Neue"/>
                <a:sym typeface="Helvetica Neue"/>
              </a:rPr>
              <a:t>Predložite opcije za obostranu korist</a:t>
            </a:r>
            <a:endParaRPr dirty="0">
              <a:latin typeface="Helvetica Neue" panose="020B0604020202020204" charset="0"/>
            </a:endParaRPr>
          </a:p>
        </p:txBody>
      </p:sp>
      <p:sp>
        <p:nvSpPr>
          <p:cNvPr id="567" name="Google Shape;567;p33"/>
          <p:cNvSpPr txBox="1"/>
          <p:nvPr/>
        </p:nvSpPr>
        <p:spPr>
          <a:xfrm>
            <a:off x="9036000" y="6767999"/>
            <a:ext cx="2160000" cy="1043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2000" dirty="0">
                <a:solidFill>
                  <a:schemeClr val="dk1"/>
                </a:solidFill>
                <a:latin typeface="Helvetica Neue" panose="020B0604020202020204" charset="0"/>
                <a:ea typeface="Helvetica Neue"/>
                <a:cs typeface="Helvetica Neue"/>
                <a:sym typeface="Helvetica Neue"/>
              </a:rPr>
              <a:t>Koristite objektivne kriterije</a:t>
            </a:r>
            <a:endParaRPr dirty="0">
              <a:latin typeface="Helvetica Neue" panose="020B0604020202020204" charset="0"/>
            </a:endParaRPr>
          </a:p>
        </p:txBody>
      </p:sp>
      <p:sp>
        <p:nvSpPr>
          <p:cNvPr id="568" name="Google Shape;568;p33"/>
          <p:cNvSpPr txBox="1"/>
          <p:nvPr/>
        </p:nvSpPr>
        <p:spPr>
          <a:xfrm>
            <a:off x="10377487" y="8928000"/>
            <a:ext cx="6624000" cy="18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dirty="0">
                <a:solidFill>
                  <a:schemeClr val="dk1"/>
                </a:solidFill>
                <a:latin typeface="Helvetica Neue" panose="020B0604020202020204" charset="0"/>
                <a:ea typeface="Helvetica Neue"/>
                <a:cs typeface="Helvetica Neue"/>
                <a:sym typeface="Helvetica Neue"/>
              </a:rPr>
              <a:t>Izvor slike</a:t>
            </a:r>
            <a:r>
              <a:rPr lang="en-US" sz="1200" dirty="0">
                <a:solidFill>
                  <a:schemeClr val="dk1"/>
                </a:solidFill>
                <a:latin typeface="Helvetica Neue" panose="020B0604020202020204" charset="0"/>
                <a:ea typeface="Helvetica Neue"/>
                <a:cs typeface="Helvetica Neue"/>
                <a:sym typeface="Helvetica Neue"/>
              </a:rPr>
              <a:t>: Getting to Yes, Roger Fisher and </a:t>
            </a:r>
            <a:r>
              <a:rPr lang="en-US" sz="1200" dirty="0" err="1">
                <a:solidFill>
                  <a:schemeClr val="dk1"/>
                </a:solidFill>
                <a:latin typeface="Helvetica Neue" panose="020B0604020202020204" charset="0"/>
                <a:ea typeface="Helvetica Neue"/>
                <a:cs typeface="Helvetica Neue"/>
                <a:sym typeface="Helvetica Neue"/>
              </a:rPr>
              <a:t>Wiliam</a:t>
            </a:r>
            <a:r>
              <a:rPr lang="en-US" sz="1200" dirty="0">
                <a:solidFill>
                  <a:schemeClr val="dk1"/>
                </a:solidFill>
                <a:latin typeface="Helvetica Neue" panose="020B0604020202020204" charset="0"/>
                <a:ea typeface="Helvetica Neue"/>
                <a:cs typeface="Helvetica Neue"/>
                <a:sym typeface="Helvetica Neue"/>
              </a:rPr>
              <a:t> </a:t>
            </a:r>
            <a:r>
              <a:rPr lang="en-US" sz="1200" dirty="0" err="1">
                <a:solidFill>
                  <a:schemeClr val="dk1"/>
                </a:solidFill>
                <a:latin typeface="Helvetica Neue" panose="020B0604020202020204" charset="0"/>
                <a:ea typeface="Helvetica Neue"/>
                <a:cs typeface="Helvetica Neue"/>
                <a:sym typeface="Helvetica Neue"/>
              </a:rPr>
              <a:t>Ury</a:t>
            </a:r>
            <a:r>
              <a:rPr lang="en-US" sz="1200" dirty="0">
                <a:solidFill>
                  <a:schemeClr val="dk1"/>
                </a:solidFill>
                <a:latin typeface="Helvetica Neue" panose="020B0604020202020204" charset="0"/>
                <a:ea typeface="Helvetica Neue"/>
                <a:cs typeface="Helvetica Neue"/>
                <a:sym typeface="Helvetica Neue"/>
              </a:rPr>
              <a:t>, of the Harvard Negotiation Project</a:t>
            </a:r>
            <a:endParaRPr dirty="0">
              <a:latin typeface="Helvetica Neue" panose="020B0604020202020204" charset="0"/>
            </a:endParaRPr>
          </a:p>
        </p:txBody>
      </p:sp>
      <p:pic>
        <p:nvPicPr>
          <p:cNvPr id="569" name="Google Shape;569;p33"/>
          <p:cNvPicPr preferRelativeResize="0"/>
          <p:nvPr/>
        </p:nvPicPr>
        <p:blipFill rotWithShape="1">
          <a:blip r:embed="rId3">
            <a:alphaModFix/>
          </a:blip>
          <a:srcRect l="1" r="9596"/>
          <a:stretch/>
        </p:blipFill>
        <p:spPr>
          <a:xfrm>
            <a:off x="1710000" y="4392000"/>
            <a:ext cx="1692000" cy="1475360"/>
          </a:xfrm>
          <a:prstGeom prst="rect">
            <a:avLst/>
          </a:prstGeom>
          <a:noFill/>
          <a:ln>
            <a:noFill/>
          </a:ln>
        </p:spPr>
      </p:pic>
      <p:pic>
        <p:nvPicPr>
          <p:cNvPr id="570" name="Google Shape;570;p33"/>
          <p:cNvPicPr preferRelativeResize="0"/>
          <p:nvPr/>
        </p:nvPicPr>
        <p:blipFill rotWithShape="1">
          <a:blip r:embed="rId4">
            <a:alphaModFix/>
          </a:blip>
          <a:srcRect l="1" r="9596"/>
          <a:stretch/>
        </p:blipFill>
        <p:spPr>
          <a:xfrm>
            <a:off x="4536000" y="4392000"/>
            <a:ext cx="1692000" cy="1475360"/>
          </a:xfrm>
          <a:prstGeom prst="rect">
            <a:avLst/>
          </a:prstGeom>
          <a:noFill/>
          <a:ln>
            <a:noFill/>
          </a:ln>
        </p:spPr>
      </p:pic>
      <p:pic>
        <p:nvPicPr>
          <p:cNvPr id="571" name="Google Shape;571;p33"/>
          <p:cNvPicPr preferRelativeResize="0"/>
          <p:nvPr/>
        </p:nvPicPr>
        <p:blipFill rotWithShape="1">
          <a:blip r:embed="rId5">
            <a:alphaModFix/>
          </a:blip>
          <a:srcRect l="1" r="9596"/>
          <a:stretch/>
        </p:blipFill>
        <p:spPr>
          <a:xfrm>
            <a:off x="6840000" y="4392000"/>
            <a:ext cx="1692000" cy="1475360"/>
          </a:xfrm>
          <a:prstGeom prst="rect">
            <a:avLst/>
          </a:prstGeom>
          <a:noFill/>
          <a:ln>
            <a:noFill/>
          </a:ln>
        </p:spPr>
      </p:pic>
      <p:pic>
        <p:nvPicPr>
          <p:cNvPr id="572" name="Google Shape;572;p33"/>
          <p:cNvPicPr preferRelativeResize="0"/>
          <p:nvPr/>
        </p:nvPicPr>
        <p:blipFill rotWithShape="1">
          <a:blip r:embed="rId6">
            <a:alphaModFix/>
          </a:blip>
          <a:srcRect r="9890"/>
          <a:stretch/>
        </p:blipFill>
        <p:spPr>
          <a:xfrm>
            <a:off x="9396000" y="4392000"/>
            <a:ext cx="1692000" cy="147536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4"/>
          <p:cNvSpPr txBox="1"/>
          <p:nvPr/>
        </p:nvSpPr>
        <p:spPr>
          <a:xfrm>
            <a:off x="1296000" y="3384000"/>
            <a:ext cx="5680365" cy="39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400" b="1" dirty="0">
                <a:solidFill>
                  <a:schemeClr val="dk1"/>
                </a:solidFill>
                <a:latin typeface="Helvetica Neue" panose="020B0604020202020204" charset="0"/>
                <a:ea typeface="Helvetica Neue"/>
                <a:cs typeface="Helvetica Neue"/>
                <a:sym typeface="Helvetica Neue"/>
              </a:rPr>
              <a:t>Četiri načela</a:t>
            </a:r>
            <a:r>
              <a:rPr lang="en-US" sz="2400" b="1" dirty="0">
                <a:solidFill>
                  <a:schemeClr val="dk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578" name="Google Shape;578;p34"/>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15</a:t>
            </a:r>
            <a:endParaRPr sz="1200" dirty="0">
              <a:solidFill>
                <a:schemeClr val="dk1"/>
              </a:solidFill>
              <a:latin typeface="Helvetica Neue" panose="020B0604020202020204" charset="0"/>
              <a:ea typeface="Helvetica Neue"/>
              <a:cs typeface="Helvetica Neue"/>
              <a:sym typeface="Helvetica Neue"/>
            </a:endParaRPr>
          </a:p>
        </p:txBody>
      </p:sp>
      <p:sp>
        <p:nvSpPr>
          <p:cNvPr id="579" name="Google Shape;579;p34"/>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3.</a:t>
            </a:r>
            <a:r>
              <a:rPr lang="hr-HR" sz="4800" b="1" dirty="0">
                <a:solidFill>
                  <a:srgbClr val="4D94B7"/>
                </a:solidFill>
                <a:latin typeface="Helvetica Neue" panose="020B0604020202020204" charset="0"/>
                <a:ea typeface="Helvetica Neue"/>
                <a:cs typeface="Helvetica Neue"/>
                <a:sym typeface="Helvetica Neue"/>
              </a:rPr>
              <a:t> Upravljanje konfliktima</a:t>
            </a:r>
            <a:endParaRPr dirty="0">
              <a:latin typeface="Helvetica Neue" panose="020B0604020202020204" charset="0"/>
            </a:endParaRPr>
          </a:p>
        </p:txBody>
      </p:sp>
      <p:sp>
        <p:nvSpPr>
          <p:cNvPr id="580" name="Google Shape;580;p34"/>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3.2 </a:t>
            </a:r>
            <a:r>
              <a:rPr lang="hr-HR" sz="2800" b="1" dirty="0">
                <a:solidFill>
                  <a:srgbClr val="AED633"/>
                </a:solidFill>
                <a:latin typeface="Helvetica Neue" panose="020B0604020202020204" charset="0"/>
                <a:ea typeface="Helvetica Neue"/>
                <a:cs typeface="Helvetica Neue"/>
                <a:sym typeface="Helvetica Neue"/>
              </a:rPr>
              <a:t>Harvardski model</a:t>
            </a:r>
            <a:endParaRPr lang="hr-HR" dirty="0">
              <a:latin typeface="Helvetica Neue" panose="020B0604020202020204" charset="0"/>
            </a:endParaRPr>
          </a:p>
        </p:txBody>
      </p:sp>
      <p:grpSp>
        <p:nvGrpSpPr>
          <p:cNvPr id="581" name="Google Shape;581;p34"/>
          <p:cNvGrpSpPr/>
          <p:nvPr/>
        </p:nvGrpSpPr>
        <p:grpSpPr>
          <a:xfrm>
            <a:off x="1655999" y="4500000"/>
            <a:ext cx="7092000" cy="1188000"/>
            <a:chOff x="73" y="259346"/>
            <a:chExt cx="7065351" cy="1167127"/>
          </a:xfrm>
        </p:grpSpPr>
        <p:sp>
          <p:nvSpPr>
            <p:cNvPr id="582" name="Google Shape;582;p34"/>
            <p:cNvSpPr/>
            <p:nvPr/>
          </p:nvSpPr>
          <p:spPr>
            <a:xfrm>
              <a:off x="73" y="259346"/>
              <a:ext cx="7065351" cy="1167127"/>
            </a:xfrm>
            <a:prstGeom prst="rect">
              <a:avLst/>
            </a:prstGeom>
            <a:solidFill>
              <a:srgbClr val="4D94B7"/>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83" name="Google Shape;583;p34"/>
            <p:cNvSpPr txBox="1"/>
            <p:nvPr/>
          </p:nvSpPr>
          <p:spPr>
            <a:xfrm>
              <a:off x="73" y="259346"/>
              <a:ext cx="7065351" cy="1167127"/>
            </a:xfrm>
            <a:prstGeom prst="rect">
              <a:avLst/>
            </a:prstGeom>
            <a:noFill/>
            <a:ln>
              <a:noFill/>
            </a:ln>
          </p:spPr>
          <p:txBody>
            <a:bodyPr spcFirstLastPara="1" wrap="square" lIns="170675" tIns="97525" rIns="170675" bIns="97525" anchor="ctr" anchorCtr="0">
              <a:noAutofit/>
            </a:bodyPr>
            <a:lstStyle/>
            <a:p>
              <a:pPr lvl="0" algn="ctr">
                <a:lnSpc>
                  <a:spcPct val="90000"/>
                </a:lnSpc>
                <a:buClr>
                  <a:schemeClr val="lt1"/>
                </a:buClr>
                <a:buSzPts val="2400"/>
              </a:pPr>
              <a:r>
                <a:rPr lang="pl-PL" sz="2400" b="1" dirty="0">
                  <a:solidFill>
                    <a:schemeClr val="lt1"/>
                  </a:solidFill>
                  <a:latin typeface="Helvetica Neue" panose="020B0604020202020204" charset="0"/>
                  <a:ea typeface="Helvetica Neue"/>
                  <a:cs typeface="Helvetica Neue"/>
                  <a:sym typeface="Helvetica Neue"/>
                </a:rPr>
                <a:t>    Razvijte opcije koje su dobitna situacija za obje strane!</a:t>
              </a:r>
              <a:endParaRPr dirty="0">
                <a:latin typeface="Helvetica Neue" panose="020B0604020202020204" charset="0"/>
              </a:endParaRPr>
            </a:p>
          </p:txBody>
        </p:sp>
      </p:grpSp>
      <p:grpSp>
        <p:nvGrpSpPr>
          <p:cNvPr id="584" name="Google Shape;584;p34"/>
          <p:cNvGrpSpPr/>
          <p:nvPr/>
        </p:nvGrpSpPr>
        <p:grpSpPr>
          <a:xfrm>
            <a:off x="1655999" y="5580000"/>
            <a:ext cx="7092000" cy="2723040"/>
            <a:chOff x="73" y="1337613"/>
            <a:chExt cx="7065351" cy="2723040"/>
          </a:xfrm>
        </p:grpSpPr>
        <p:sp>
          <p:nvSpPr>
            <p:cNvPr id="585" name="Google Shape;585;p34"/>
            <p:cNvSpPr/>
            <p:nvPr/>
          </p:nvSpPr>
          <p:spPr>
            <a:xfrm>
              <a:off x="73" y="1337613"/>
              <a:ext cx="7065351" cy="2723040"/>
            </a:xfrm>
            <a:prstGeom prst="rect">
              <a:avLst/>
            </a:prstGeom>
            <a:gradFill>
              <a:gsLst>
                <a:gs pos="0">
                  <a:srgbClr val="98C3E0"/>
                </a:gs>
                <a:gs pos="50000">
                  <a:srgbClr val="C0D8E9"/>
                </a:gs>
                <a:gs pos="100000">
                  <a:srgbClr val="E0EBF3"/>
                </a:gs>
              </a:gsLst>
              <a:path path="circle">
                <a:fillToRect t="100000" r="100000"/>
              </a:path>
              <a:tileRect l="-100000" b="-100000"/>
            </a:gradFill>
            <a:ln w="9525" cap="flat" cmpd="sng">
              <a:solidFill>
                <a:srgbClr val="C9D1E1">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86" name="Google Shape;586;p34"/>
            <p:cNvSpPr txBox="1"/>
            <p:nvPr/>
          </p:nvSpPr>
          <p:spPr>
            <a:xfrm>
              <a:off x="73" y="1337613"/>
              <a:ext cx="7065351" cy="2723040"/>
            </a:xfrm>
            <a:prstGeom prst="rect">
              <a:avLst/>
            </a:prstGeom>
            <a:noFill/>
            <a:ln>
              <a:noFill/>
            </a:ln>
          </p:spPr>
          <p:txBody>
            <a:bodyPr spcFirstLastPara="1" wrap="square" lIns="117325" tIns="117325" rIns="156450" bIns="176000" anchor="t" anchorCtr="0">
              <a:noAutofit/>
            </a:bodyPr>
            <a:lstStyle/>
            <a:p>
              <a:pPr marL="177800" lvl="1">
                <a:buClr>
                  <a:schemeClr val="dk1"/>
                </a:buClr>
                <a:buSzPts val="2200"/>
              </a:pPr>
              <a:r>
                <a:rPr lang="hr-HR" sz="2200" dirty="0">
                  <a:solidFill>
                    <a:schemeClr val="dk1"/>
                  </a:solidFill>
                  <a:latin typeface="Helvetica Neue" panose="020B0604020202020204" charset="0"/>
                  <a:ea typeface="Helvetica Neue"/>
                  <a:cs typeface="Helvetica Neue"/>
                  <a:sym typeface="Helvetica Neue"/>
                </a:rPr>
                <a:t>U pregovorima je važno ne usredotočiti se na jedno rješenje. Budite svjesni vlastitih ciljeva i interesa, ali uzmite u obzir i interese druge strane. Razradite zajedno alternativna rješenja i zadržite fleksibilan stav!</a:t>
              </a:r>
              <a:endParaRPr lang="hr-HR" dirty="0">
                <a:latin typeface="Helvetica Neue" panose="020B0604020202020204" charset="0"/>
              </a:endParaRPr>
            </a:p>
          </p:txBody>
        </p:sp>
      </p:grpSp>
      <p:grpSp>
        <p:nvGrpSpPr>
          <p:cNvPr id="587" name="Google Shape;587;p34"/>
          <p:cNvGrpSpPr/>
          <p:nvPr/>
        </p:nvGrpSpPr>
        <p:grpSpPr>
          <a:xfrm>
            <a:off x="9576000" y="4500000"/>
            <a:ext cx="7092000" cy="1188000"/>
            <a:chOff x="8054574" y="259346"/>
            <a:chExt cx="7065351" cy="1167127"/>
          </a:xfrm>
        </p:grpSpPr>
        <p:sp>
          <p:nvSpPr>
            <p:cNvPr id="588" name="Google Shape;588;p34"/>
            <p:cNvSpPr/>
            <p:nvPr/>
          </p:nvSpPr>
          <p:spPr>
            <a:xfrm>
              <a:off x="8054574" y="259346"/>
              <a:ext cx="7065351" cy="1167127"/>
            </a:xfrm>
            <a:prstGeom prst="rect">
              <a:avLst/>
            </a:prstGeom>
            <a:solidFill>
              <a:srgbClr val="4D94B7"/>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89" name="Google Shape;589;p34"/>
            <p:cNvSpPr txBox="1"/>
            <p:nvPr/>
          </p:nvSpPr>
          <p:spPr>
            <a:xfrm>
              <a:off x="8054574" y="259346"/>
              <a:ext cx="7065351" cy="1167127"/>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hr-HR" sz="2400" b="1" dirty="0">
                  <a:solidFill>
                    <a:schemeClr val="lt1"/>
                  </a:solidFill>
                  <a:latin typeface="Helvetica Neue" panose="020B0604020202020204" charset="0"/>
                  <a:ea typeface="Helvetica Neue"/>
                  <a:cs typeface="Helvetica Neue"/>
                  <a:sym typeface="Helvetica Neue"/>
                </a:rPr>
                <a:t>Odvojeno tretirajte ljude i probleme</a:t>
              </a:r>
              <a:r>
                <a:rPr lang="en-US" sz="2400" b="1" dirty="0">
                  <a:solidFill>
                    <a:schemeClr val="lt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grpSp>
      <p:grpSp>
        <p:nvGrpSpPr>
          <p:cNvPr id="590" name="Google Shape;590;p34"/>
          <p:cNvGrpSpPr/>
          <p:nvPr/>
        </p:nvGrpSpPr>
        <p:grpSpPr>
          <a:xfrm>
            <a:off x="9578500" y="5580000"/>
            <a:ext cx="7092000" cy="2723040"/>
            <a:chOff x="8054574" y="1337613"/>
            <a:chExt cx="7065351" cy="2723040"/>
          </a:xfrm>
        </p:grpSpPr>
        <p:sp>
          <p:nvSpPr>
            <p:cNvPr id="591" name="Google Shape;591;p34"/>
            <p:cNvSpPr/>
            <p:nvPr/>
          </p:nvSpPr>
          <p:spPr>
            <a:xfrm>
              <a:off x="8054574" y="1337613"/>
              <a:ext cx="7065351" cy="2723040"/>
            </a:xfrm>
            <a:prstGeom prst="rect">
              <a:avLst/>
            </a:prstGeom>
            <a:gradFill>
              <a:gsLst>
                <a:gs pos="0">
                  <a:srgbClr val="98C3E0"/>
                </a:gs>
                <a:gs pos="50000">
                  <a:srgbClr val="C0D8E9"/>
                </a:gs>
                <a:gs pos="100000">
                  <a:srgbClr val="E0EBF3"/>
                </a:gs>
              </a:gsLst>
              <a:path path="circle">
                <a:fillToRect l="100000" t="100000"/>
              </a:path>
              <a:tileRect r="-100000" b="-100000"/>
            </a:gradFill>
            <a:ln w="9525" cap="flat" cmpd="sng">
              <a:solidFill>
                <a:srgbClr val="C9D1E1">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592" name="Google Shape;592;p34"/>
            <p:cNvSpPr txBox="1"/>
            <p:nvPr/>
          </p:nvSpPr>
          <p:spPr>
            <a:xfrm>
              <a:off x="8054574" y="1337613"/>
              <a:ext cx="7065351" cy="2723040"/>
            </a:xfrm>
            <a:prstGeom prst="rect">
              <a:avLst/>
            </a:prstGeom>
            <a:noFill/>
            <a:ln>
              <a:noFill/>
            </a:ln>
          </p:spPr>
          <p:txBody>
            <a:bodyPr spcFirstLastPara="1" wrap="square" lIns="117325" tIns="117325" rIns="156450" bIns="176000" anchor="t" anchorCtr="0">
              <a:noAutofit/>
            </a:bodyPr>
            <a:lstStyle/>
            <a:p>
              <a:pPr marL="177800" lvl="1">
                <a:buClr>
                  <a:schemeClr val="dk1"/>
                </a:buClr>
                <a:buSzPts val="2200"/>
              </a:pPr>
              <a:r>
                <a:rPr lang="hr-HR" sz="2200" dirty="0">
                  <a:solidFill>
                    <a:schemeClr val="dk1"/>
                  </a:solidFill>
                  <a:latin typeface="Helvetica Neue" panose="020B0604020202020204" charset="0"/>
                  <a:ea typeface="Helvetica Neue"/>
                  <a:cs typeface="Helvetica Neue"/>
                  <a:sym typeface="Helvetica Neue"/>
                </a:rPr>
                <a:t>Odvojite činjenične razine i razine odnosa. Ovo odvajanje je važno jer su ljudi često skloni pogrešno tumačiti činjenične izjave ili ih čak miješati s osobnim aspektima. Kako bi se mogli fokusirati na interese obiju strana, potreban je uvažavajući pristup, bez predrasuda.</a:t>
              </a:r>
              <a:endParaRPr lang="hr-HR" dirty="0">
                <a:latin typeface="Helvetica Neue" panose="020B0604020202020204" charset="0"/>
              </a:endParaRPr>
            </a:p>
          </p:txBody>
        </p:sp>
      </p:grpSp>
      <p:pic>
        <p:nvPicPr>
          <p:cNvPr id="593" name="Google Shape;593;p34"/>
          <p:cNvPicPr preferRelativeResize="0"/>
          <p:nvPr/>
        </p:nvPicPr>
        <p:blipFill rotWithShape="1">
          <a:blip r:embed="rId3">
            <a:alphaModFix/>
          </a:blip>
          <a:srcRect/>
          <a:stretch/>
        </p:blipFill>
        <p:spPr>
          <a:xfrm>
            <a:off x="1195619" y="4140000"/>
            <a:ext cx="915760" cy="1080000"/>
          </a:xfrm>
          <a:prstGeom prst="rect">
            <a:avLst/>
          </a:prstGeom>
          <a:noFill/>
          <a:ln w="9525" cap="flat" cmpd="sng">
            <a:solidFill>
              <a:srgbClr val="4D94B7"/>
            </a:solidFill>
            <a:prstDash val="solid"/>
            <a:round/>
            <a:headEnd type="none" w="sm" len="sm"/>
            <a:tailEnd type="none" w="sm" len="sm"/>
          </a:ln>
        </p:spPr>
      </p:pic>
      <p:pic>
        <p:nvPicPr>
          <p:cNvPr id="594" name="Google Shape;594;p34"/>
          <p:cNvPicPr preferRelativeResize="0"/>
          <p:nvPr/>
        </p:nvPicPr>
        <p:blipFill rotWithShape="1">
          <a:blip r:embed="rId4">
            <a:alphaModFix/>
          </a:blip>
          <a:srcRect/>
          <a:stretch/>
        </p:blipFill>
        <p:spPr>
          <a:xfrm>
            <a:off x="9072000" y="4140000"/>
            <a:ext cx="915760" cy="1080000"/>
          </a:xfrm>
          <a:prstGeom prst="rect">
            <a:avLst/>
          </a:prstGeom>
          <a:noFill/>
          <a:ln w="9525" cap="flat" cmpd="sng">
            <a:solidFill>
              <a:srgbClr val="4D94B7"/>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5"/>
          <p:cNvSpPr/>
          <p:nvPr/>
        </p:nvSpPr>
        <p:spPr>
          <a:xfrm rot="-614456">
            <a:off x="10239240" y="1500012"/>
            <a:ext cx="6963125" cy="2200537"/>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200"/>
              <a:buFont typeface="Helvetica Neue"/>
              <a:buNone/>
            </a:pPr>
            <a:r>
              <a:rPr lang="hr-HR" sz="2200" b="1" dirty="0">
                <a:solidFill>
                  <a:schemeClr val="dk1"/>
                </a:solidFill>
                <a:latin typeface="Helvetica Neue" panose="020B0604020202020204" charset="0"/>
                <a:ea typeface="Helvetica Neue"/>
                <a:cs typeface="Helvetica Neue"/>
                <a:sym typeface="Helvetica Neue"/>
              </a:rPr>
              <a:t>Savjet!</a:t>
            </a:r>
            <a:endParaRPr lang="hr-HR" dirty="0">
              <a:latin typeface="Helvetica Neue" panose="020B0604020202020204" charset="0"/>
            </a:endParaRPr>
          </a:p>
          <a:p>
            <a:pPr lvl="0" algn="ctr"/>
            <a:r>
              <a:rPr lang="hr-HR" sz="2200" dirty="0">
                <a:solidFill>
                  <a:schemeClr val="dk1"/>
                </a:solidFill>
                <a:latin typeface="Helvetica Neue" panose="020B0604020202020204" charset="0"/>
                <a:ea typeface="Helvetica Neue"/>
                <a:cs typeface="Helvetica Neue"/>
                <a:sym typeface="Helvetica Neue"/>
              </a:rPr>
              <a:t>Ako ne možete pronaći rješenje interno, isplati se dovesti trenera. Često se sukobi bolje rješavaju izvana jer nije problem sam sukob, nego nesposobnost da se on riješi.</a:t>
            </a:r>
            <a:endParaRPr lang="hr-HR" dirty="0">
              <a:latin typeface="Helvetica Neue" panose="020B0604020202020204" charset="0"/>
            </a:endParaRPr>
          </a:p>
        </p:txBody>
      </p:sp>
      <p:pic>
        <p:nvPicPr>
          <p:cNvPr id="600" name="Google Shape;600;p35"/>
          <p:cNvPicPr preferRelativeResize="0"/>
          <p:nvPr/>
        </p:nvPicPr>
        <p:blipFill rotWithShape="1">
          <a:blip r:embed="rId3">
            <a:alphaModFix/>
          </a:blip>
          <a:srcRect/>
          <a:stretch/>
        </p:blipFill>
        <p:spPr>
          <a:xfrm>
            <a:off x="9185436" y="1058957"/>
            <a:ext cx="1600438" cy="1790700"/>
          </a:xfrm>
          <a:prstGeom prst="rect">
            <a:avLst/>
          </a:prstGeom>
          <a:noFill/>
          <a:ln>
            <a:noFill/>
          </a:ln>
        </p:spPr>
      </p:pic>
      <p:sp>
        <p:nvSpPr>
          <p:cNvPr id="601" name="Google Shape;601;p35"/>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15</a:t>
            </a:r>
            <a:endParaRPr sz="1200" dirty="0">
              <a:solidFill>
                <a:schemeClr val="dk1"/>
              </a:solidFill>
              <a:latin typeface="Helvetica Neue" panose="020B0604020202020204" charset="0"/>
              <a:ea typeface="Helvetica Neue"/>
              <a:cs typeface="Helvetica Neue"/>
              <a:sym typeface="Helvetica Neue"/>
            </a:endParaRPr>
          </a:p>
        </p:txBody>
      </p:sp>
      <p:sp>
        <p:nvSpPr>
          <p:cNvPr id="602" name="Google Shape;602;p35"/>
          <p:cNvSpPr txBox="1"/>
          <p:nvPr/>
        </p:nvSpPr>
        <p:spPr>
          <a:xfrm>
            <a:off x="1296000" y="1548000"/>
            <a:ext cx="7776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3.</a:t>
            </a:r>
            <a:r>
              <a:rPr lang="hr-HR" sz="4800" b="1" dirty="0">
                <a:solidFill>
                  <a:srgbClr val="4D94B7"/>
                </a:solidFill>
                <a:latin typeface="Helvetica Neue" panose="020B0604020202020204" charset="0"/>
                <a:ea typeface="Helvetica Neue"/>
                <a:cs typeface="Helvetica Neue"/>
                <a:sym typeface="Helvetica Neue"/>
              </a:rPr>
              <a:t> Upravljanje konfliktima</a:t>
            </a:r>
            <a:endParaRPr dirty="0">
              <a:latin typeface="Helvetica Neue" panose="020B0604020202020204" charset="0"/>
            </a:endParaRPr>
          </a:p>
        </p:txBody>
      </p:sp>
      <p:sp>
        <p:nvSpPr>
          <p:cNvPr id="603" name="Google Shape;603;p35"/>
          <p:cNvSpPr txBox="1"/>
          <p:nvPr/>
        </p:nvSpPr>
        <p:spPr>
          <a:xfrm>
            <a:off x="1296000" y="2304000"/>
            <a:ext cx="644510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3.2 Harvardski model</a:t>
            </a:r>
            <a:endParaRPr lang="hr-HR" dirty="0">
              <a:latin typeface="Helvetica Neue" panose="020B0604020202020204" charset="0"/>
            </a:endParaRPr>
          </a:p>
        </p:txBody>
      </p:sp>
      <p:grpSp>
        <p:nvGrpSpPr>
          <p:cNvPr id="604" name="Google Shape;604;p35"/>
          <p:cNvGrpSpPr/>
          <p:nvPr/>
        </p:nvGrpSpPr>
        <p:grpSpPr>
          <a:xfrm>
            <a:off x="1655999" y="4500000"/>
            <a:ext cx="7092000" cy="1188000"/>
            <a:chOff x="73" y="10922"/>
            <a:chExt cx="7065351" cy="1440002"/>
          </a:xfrm>
        </p:grpSpPr>
        <p:sp>
          <p:nvSpPr>
            <p:cNvPr id="605" name="Google Shape;605;p35"/>
            <p:cNvSpPr/>
            <p:nvPr/>
          </p:nvSpPr>
          <p:spPr>
            <a:xfrm>
              <a:off x="73" y="10922"/>
              <a:ext cx="7065351" cy="1440002"/>
            </a:xfrm>
            <a:prstGeom prst="rect">
              <a:avLst/>
            </a:prstGeom>
            <a:solidFill>
              <a:srgbClr val="4D94B7"/>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606" name="Google Shape;606;p35"/>
            <p:cNvSpPr txBox="1"/>
            <p:nvPr/>
          </p:nvSpPr>
          <p:spPr>
            <a:xfrm>
              <a:off x="73" y="10922"/>
              <a:ext cx="7065351" cy="1440002"/>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hr-HR" sz="2400" b="1" dirty="0">
                  <a:solidFill>
                    <a:schemeClr val="lt1"/>
                  </a:solidFill>
                  <a:latin typeface="Helvetica Neue" panose="020B0604020202020204" charset="0"/>
                  <a:ea typeface="Helvetica Neue"/>
                  <a:cs typeface="Helvetica Neue"/>
                  <a:sym typeface="Helvetica Neue"/>
                </a:rPr>
                <a:t>Tretirajte interese - ne pozicije!</a:t>
              </a:r>
              <a:endParaRPr lang="hr-HR" dirty="0">
                <a:latin typeface="Helvetica Neue" panose="020B0604020202020204" charset="0"/>
              </a:endParaRPr>
            </a:p>
          </p:txBody>
        </p:sp>
      </p:grpSp>
      <p:grpSp>
        <p:nvGrpSpPr>
          <p:cNvPr id="607" name="Google Shape;607;p35"/>
          <p:cNvGrpSpPr/>
          <p:nvPr/>
        </p:nvGrpSpPr>
        <p:grpSpPr>
          <a:xfrm>
            <a:off x="1655999" y="5580000"/>
            <a:ext cx="7092000" cy="3276000"/>
            <a:chOff x="0" y="1447447"/>
            <a:chExt cx="7065351" cy="2613239"/>
          </a:xfrm>
        </p:grpSpPr>
        <p:sp>
          <p:nvSpPr>
            <p:cNvPr id="608" name="Google Shape;608;p35"/>
            <p:cNvSpPr/>
            <p:nvPr/>
          </p:nvSpPr>
          <p:spPr>
            <a:xfrm>
              <a:off x="0" y="1447447"/>
              <a:ext cx="7065351" cy="2613239"/>
            </a:xfrm>
            <a:prstGeom prst="rect">
              <a:avLst/>
            </a:prstGeom>
            <a:gradFill>
              <a:gsLst>
                <a:gs pos="0">
                  <a:srgbClr val="98C3E0"/>
                </a:gs>
                <a:gs pos="50000">
                  <a:srgbClr val="C0D8E9"/>
                </a:gs>
                <a:gs pos="100000">
                  <a:srgbClr val="E0EBF3"/>
                </a:gs>
              </a:gsLst>
              <a:path path="circle">
                <a:fillToRect t="100000" r="100000"/>
              </a:path>
              <a:tileRect l="-100000" b="-100000"/>
            </a:gradFill>
            <a:ln w="9525" cap="flat" cmpd="sng">
              <a:solidFill>
                <a:srgbClr val="C9D1E1">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609" name="Google Shape;609;p35"/>
            <p:cNvSpPr txBox="1"/>
            <p:nvPr/>
          </p:nvSpPr>
          <p:spPr>
            <a:xfrm>
              <a:off x="0" y="1447447"/>
              <a:ext cx="7065351" cy="2613239"/>
            </a:xfrm>
            <a:prstGeom prst="rect">
              <a:avLst/>
            </a:prstGeom>
            <a:noFill/>
            <a:ln>
              <a:noFill/>
            </a:ln>
          </p:spPr>
          <p:txBody>
            <a:bodyPr spcFirstLastPara="1" wrap="square" lIns="117325" tIns="117325" rIns="156450" bIns="176000" anchor="t" anchorCtr="0">
              <a:noAutofit/>
            </a:bodyPr>
            <a:lstStyle/>
            <a:p>
              <a:pPr marL="177800" lvl="1">
                <a:buClr>
                  <a:schemeClr val="dk1"/>
                </a:buClr>
                <a:buSzPts val="2200"/>
              </a:pPr>
              <a:r>
                <a:rPr lang="hr-HR" sz="2200" dirty="0">
                  <a:solidFill>
                    <a:schemeClr val="dk1"/>
                  </a:solidFill>
                  <a:latin typeface="Helvetica Neue" panose="020B0604020202020204" charset="0"/>
                  <a:ea typeface="Helvetica Neue"/>
                  <a:cs typeface="Helvetica Neue"/>
                  <a:sym typeface="Helvetica Neue"/>
                </a:rPr>
                <a:t>Kako bi se postigao razuman rezultat u pregovorima koji zadovoljava obje strane, važno je pomiriti interese obaju pregovaračkih partnera. Stoga je nužno razgovarati o pojedinačnim interesima kako bi ih druga strana mogla uzeti u obzir. Pozicije je, pak, često teže dovesti pod isti nazivnik pa su vođene interesima.</a:t>
              </a:r>
              <a:endParaRPr lang="hr-HR" dirty="0">
                <a:latin typeface="Helvetica Neue" panose="020B0604020202020204" charset="0"/>
              </a:endParaRPr>
            </a:p>
          </p:txBody>
        </p:sp>
      </p:grpSp>
      <p:grpSp>
        <p:nvGrpSpPr>
          <p:cNvPr id="610" name="Google Shape;610;p35"/>
          <p:cNvGrpSpPr/>
          <p:nvPr/>
        </p:nvGrpSpPr>
        <p:grpSpPr>
          <a:xfrm>
            <a:off x="9576000" y="4500000"/>
            <a:ext cx="7092000" cy="1188000"/>
            <a:chOff x="8054574" y="21605"/>
            <a:chExt cx="7065351" cy="1406557"/>
          </a:xfrm>
        </p:grpSpPr>
        <p:sp>
          <p:nvSpPr>
            <p:cNvPr id="611" name="Google Shape;611;p35"/>
            <p:cNvSpPr/>
            <p:nvPr/>
          </p:nvSpPr>
          <p:spPr>
            <a:xfrm>
              <a:off x="8054574" y="21605"/>
              <a:ext cx="7065351" cy="1406557"/>
            </a:xfrm>
            <a:prstGeom prst="rect">
              <a:avLst/>
            </a:prstGeom>
            <a:solidFill>
              <a:srgbClr val="4D94B7"/>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612" name="Google Shape;612;p35"/>
            <p:cNvSpPr txBox="1"/>
            <p:nvPr/>
          </p:nvSpPr>
          <p:spPr>
            <a:xfrm>
              <a:off x="8054574" y="21605"/>
              <a:ext cx="7065351" cy="1406557"/>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hr-HR" sz="2400" b="1" dirty="0">
                  <a:solidFill>
                    <a:schemeClr val="lt1"/>
                  </a:solidFill>
                  <a:latin typeface="Helvetica Neue" panose="020B0604020202020204" charset="0"/>
                  <a:ea typeface="Helvetica Neue"/>
                  <a:cs typeface="Helvetica Neue"/>
                  <a:sym typeface="Helvetica Neue"/>
                </a:rPr>
                <a:t>     Ostvarite pošten i neutralan rezultat za obje strane</a:t>
              </a:r>
              <a:r>
                <a:rPr lang="en-US" sz="2400" b="1" dirty="0">
                  <a:solidFill>
                    <a:schemeClr val="lt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grpSp>
      <p:grpSp>
        <p:nvGrpSpPr>
          <p:cNvPr id="613" name="Google Shape;613;p35"/>
          <p:cNvGrpSpPr/>
          <p:nvPr/>
        </p:nvGrpSpPr>
        <p:grpSpPr>
          <a:xfrm>
            <a:off x="9576000" y="5580000"/>
            <a:ext cx="7092000" cy="3276000"/>
            <a:chOff x="8054574" y="1425841"/>
            <a:chExt cx="7065351" cy="2613239"/>
          </a:xfrm>
        </p:grpSpPr>
        <p:sp>
          <p:nvSpPr>
            <p:cNvPr id="614" name="Google Shape;614;p35"/>
            <p:cNvSpPr/>
            <p:nvPr/>
          </p:nvSpPr>
          <p:spPr>
            <a:xfrm>
              <a:off x="8054574" y="1425841"/>
              <a:ext cx="7065351" cy="2613239"/>
            </a:xfrm>
            <a:prstGeom prst="rect">
              <a:avLst/>
            </a:prstGeom>
            <a:gradFill>
              <a:gsLst>
                <a:gs pos="0">
                  <a:srgbClr val="98C3E0"/>
                </a:gs>
                <a:gs pos="50000">
                  <a:srgbClr val="C0D8E9"/>
                </a:gs>
                <a:gs pos="100000">
                  <a:srgbClr val="E0EBF3"/>
                </a:gs>
              </a:gsLst>
              <a:path path="circle">
                <a:fillToRect l="100000" t="100000"/>
              </a:path>
              <a:tileRect r="-100000" b="-100000"/>
            </a:gradFill>
            <a:ln w="9525" cap="flat" cmpd="sng">
              <a:solidFill>
                <a:srgbClr val="C9D1E1">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615" name="Google Shape;615;p35"/>
            <p:cNvSpPr txBox="1"/>
            <p:nvPr/>
          </p:nvSpPr>
          <p:spPr>
            <a:xfrm>
              <a:off x="8054574" y="1425841"/>
              <a:ext cx="7065351" cy="2613239"/>
            </a:xfrm>
            <a:prstGeom prst="rect">
              <a:avLst/>
            </a:prstGeom>
            <a:noFill/>
            <a:ln>
              <a:noFill/>
            </a:ln>
          </p:spPr>
          <p:txBody>
            <a:bodyPr spcFirstLastPara="1" wrap="square" lIns="117325" tIns="117325" rIns="156450" bIns="176000" anchor="t" anchorCtr="0">
              <a:noAutofit/>
            </a:bodyPr>
            <a:lstStyle/>
            <a:p>
              <a:pPr marL="177800" lvl="1">
                <a:buClr>
                  <a:schemeClr val="dk1"/>
                </a:buClr>
                <a:buSzPts val="2200"/>
              </a:pPr>
              <a:r>
                <a:rPr lang="hr-HR" sz="2200" dirty="0">
                  <a:solidFill>
                    <a:schemeClr val="dk1"/>
                  </a:solidFill>
                  <a:latin typeface="Helvetica Neue" panose="020B0604020202020204" charset="0"/>
                  <a:ea typeface="Helvetica Neue"/>
                  <a:cs typeface="Helvetica Neue"/>
                  <a:sym typeface="Helvetica Neue"/>
                </a:rPr>
                <a:t>Sada se morate odlučiti za rješenje koje najbolje predstavlja vaše interese i interese vašeg partnera. Uključite obje pozicije i opširno razgovarajte sa svojim pregovaračkim partnerom o tome što on ili ona misli da je pošten i prihvatljiv ishod. Međutim, također budite otvoreni za kritiku. Na kraju, konačna odluka trebala bi se temeljiti na objektivnim kriterijima i pregovorima. Ne zaboravite da odluka u svakom slučaju mora biti praktično provediva.</a:t>
              </a:r>
              <a:endParaRPr lang="hr-HR" dirty="0">
                <a:latin typeface="Helvetica Neue" panose="020B0604020202020204" charset="0"/>
              </a:endParaRPr>
            </a:p>
          </p:txBody>
        </p:sp>
      </p:grpSp>
      <p:pic>
        <p:nvPicPr>
          <p:cNvPr id="616" name="Google Shape;616;p35"/>
          <p:cNvPicPr preferRelativeResize="0"/>
          <p:nvPr/>
        </p:nvPicPr>
        <p:blipFill rotWithShape="1">
          <a:blip r:embed="rId4">
            <a:alphaModFix/>
          </a:blip>
          <a:srcRect/>
          <a:stretch/>
        </p:blipFill>
        <p:spPr>
          <a:xfrm>
            <a:off x="1296000" y="4104000"/>
            <a:ext cx="915760" cy="1079999"/>
          </a:xfrm>
          <a:prstGeom prst="rect">
            <a:avLst/>
          </a:prstGeom>
          <a:noFill/>
          <a:ln w="9525" cap="flat" cmpd="sng">
            <a:solidFill>
              <a:srgbClr val="4D94B7"/>
            </a:solidFill>
            <a:prstDash val="solid"/>
            <a:round/>
            <a:headEnd type="none" w="sm" len="sm"/>
            <a:tailEnd type="none" w="sm" len="sm"/>
          </a:ln>
        </p:spPr>
      </p:pic>
      <p:pic>
        <p:nvPicPr>
          <p:cNvPr id="617" name="Google Shape;617;p35"/>
          <p:cNvPicPr preferRelativeResize="0"/>
          <p:nvPr/>
        </p:nvPicPr>
        <p:blipFill rotWithShape="1">
          <a:blip r:embed="rId5">
            <a:alphaModFix/>
          </a:blip>
          <a:srcRect/>
          <a:stretch/>
        </p:blipFill>
        <p:spPr>
          <a:xfrm>
            <a:off x="9072000" y="4104000"/>
            <a:ext cx="913655" cy="1080000"/>
          </a:xfrm>
          <a:prstGeom prst="rect">
            <a:avLst/>
          </a:prstGeom>
          <a:noFill/>
          <a:ln w="9525" cap="flat" cmpd="sng">
            <a:solidFill>
              <a:srgbClr val="4D94B7"/>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 calcmode="lin" valueType="num">
                                      <p:cBhvr additive="base">
                                        <p:cTn id="7" dur="500"/>
                                        <p:tgtEl>
                                          <p:spTgt spid="599"/>
                                        </p:tgtEl>
                                        <p:attrNameLst>
                                          <p:attrName>ppt_w</p:attrName>
                                        </p:attrNameLst>
                                      </p:cBhvr>
                                      <p:tavLst>
                                        <p:tav tm="0">
                                          <p:val>
                                            <p:strVal val="0"/>
                                          </p:val>
                                        </p:tav>
                                        <p:tav tm="100000">
                                          <p:val>
                                            <p:strVal val="#ppt_w"/>
                                          </p:val>
                                        </p:tav>
                                      </p:tavLst>
                                    </p:anim>
                                    <p:anim calcmode="lin" valueType="num">
                                      <p:cBhvr additive="base">
                                        <p:cTn id="8" dur="500"/>
                                        <p:tgtEl>
                                          <p:spTgt spid="5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6"/>
          <p:cNvSpPr txBox="1"/>
          <p:nvPr/>
        </p:nvSpPr>
        <p:spPr>
          <a:xfrm>
            <a:off x="1848268"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1:</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i="0" u="none" strike="noStrike" cap="none" dirty="0">
              <a:solidFill>
                <a:srgbClr val="AED633"/>
              </a:solidFill>
              <a:latin typeface="Helvetica Neue" panose="020B0604020202020204" charset="0"/>
              <a:ea typeface="Helvetica Neue"/>
              <a:cs typeface="Helvetica Neue"/>
              <a:sym typeface="Helvetica Neue"/>
            </a:endParaRPr>
          </a:p>
          <a:p>
            <a:pPr lvl="0" algn="ctr">
              <a:buSzPts val="2400"/>
            </a:pPr>
            <a:r>
              <a:rPr lang="hr-HR" sz="2400" dirty="0">
                <a:latin typeface="Helvetica Neue" panose="020B0604020202020204" charset="0"/>
                <a:ea typeface="Helvetica Neue"/>
                <a:cs typeface="Helvetica Neue"/>
                <a:sym typeface="Helvetica Neue"/>
              </a:rPr>
              <a:t>Podijelite tim u parove i zamolite ih da odluče tko je "A", a tko "B" za potrebe sljedeće vježbe.</a:t>
            </a:r>
            <a:endParaRPr lang="hr-HR" sz="2400" dirty="0">
              <a:solidFill>
                <a:schemeClr val="dk1"/>
              </a:solidFill>
              <a:latin typeface="Helvetica Neue" panose="020B0604020202020204" charset="0"/>
              <a:ea typeface="Helvetica Neue"/>
              <a:cs typeface="Helvetica Neue"/>
              <a:sym typeface="Helvetica Neue"/>
            </a:endParaRPr>
          </a:p>
        </p:txBody>
      </p:sp>
      <p:sp>
        <p:nvSpPr>
          <p:cNvPr id="623" name="Google Shape;623;p36"/>
          <p:cNvSpPr txBox="1"/>
          <p:nvPr/>
        </p:nvSpPr>
        <p:spPr>
          <a:xfrm>
            <a:off x="5600700"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2:</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lvl="0" algn="ctr">
              <a:buClr>
                <a:srgbClr val="4D94B7"/>
              </a:buClr>
              <a:buSzPts val="2400"/>
            </a:pPr>
            <a:r>
              <a:rPr lang="hr-HR" sz="2400" dirty="0">
                <a:solidFill>
                  <a:srgbClr val="4D94B7"/>
                </a:solidFill>
                <a:latin typeface="Helvetica Neue" panose="020B0604020202020204" charset="0"/>
                <a:ea typeface="Helvetica Neue"/>
                <a:cs typeface="Helvetica Neue"/>
                <a:sym typeface="Helvetica Neue"/>
              </a:rPr>
              <a:t>Odaberite temu koja je po prirodi kontroverzna. Razmislite o nekim relevantnim temama u trenutku kada koristite ovu vježbu.</a:t>
            </a:r>
          </a:p>
        </p:txBody>
      </p:sp>
      <p:sp>
        <p:nvSpPr>
          <p:cNvPr id="624" name="Google Shape;624;p36"/>
          <p:cNvSpPr txBox="1"/>
          <p:nvPr/>
        </p:nvSpPr>
        <p:spPr>
          <a:xfrm>
            <a:off x="13105564"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4:</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lvl="0" algn="ctr">
              <a:buClr>
                <a:srgbClr val="4D94B7"/>
              </a:buClr>
              <a:buSzPts val="2400"/>
            </a:pPr>
            <a:r>
              <a:rPr lang="hr-HR" sz="2400" dirty="0">
                <a:solidFill>
                  <a:srgbClr val="4D94B7"/>
                </a:solidFill>
                <a:latin typeface="Helvetica Neue" panose="020B0604020202020204" charset="0"/>
                <a:ea typeface="Helvetica Neue"/>
                <a:cs typeface="Helvetica Neue"/>
                <a:sym typeface="Helvetica Neue"/>
              </a:rPr>
              <a:t>Nakon 5 minuta pitajte sljedeće:  </a:t>
            </a:r>
          </a:p>
          <a:p>
            <a:pPr lvl="0" algn="ctr">
              <a:buClr>
                <a:srgbClr val="4D94B7"/>
              </a:buClr>
              <a:buSzPts val="2400"/>
            </a:pPr>
            <a:r>
              <a:rPr lang="hr-HR" sz="2400" dirty="0">
                <a:solidFill>
                  <a:srgbClr val="4D94B7"/>
                </a:solidFill>
                <a:latin typeface="Helvetica Neue" panose="020B0604020202020204" charset="0"/>
                <a:ea typeface="Helvetica Neue"/>
                <a:cs typeface="Helvetica Neue"/>
                <a:sym typeface="Helvetica Neue"/>
              </a:rPr>
              <a:t>   Kako su ga svi pronašli?     </a:t>
            </a:r>
          </a:p>
          <a:p>
            <a:pPr lvl="0" algn="ctr">
              <a:buClr>
                <a:srgbClr val="4D94B7"/>
              </a:buClr>
              <a:buSzPts val="2400"/>
            </a:pPr>
            <a:r>
              <a:rPr lang="hr-HR" sz="2400" dirty="0">
                <a:solidFill>
                  <a:srgbClr val="4D94B7"/>
                </a:solidFill>
                <a:latin typeface="Helvetica Neue" panose="020B0604020202020204" charset="0"/>
                <a:ea typeface="Helvetica Neue"/>
                <a:cs typeface="Helvetica Neue"/>
                <a:sym typeface="Helvetica Neue"/>
              </a:rPr>
              <a:t>Ima li lekcija?    </a:t>
            </a:r>
          </a:p>
          <a:p>
            <a:pPr lvl="0" algn="ctr">
              <a:buClr>
                <a:srgbClr val="4D94B7"/>
              </a:buClr>
              <a:buSzPts val="2400"/>
            </a:pPr>
            <a:r>
              <a:rPr lang="hr-HR" sz="2400" dirty="0">
                <a:solidFill>
                  <a:srgbClr val="4D94B7"/>
                </a:solidFill>
                <a:latin typeface="Helvetica Neue" panose="020B0604020202020204" charset="0"/>
                <a:ea typeface="Helvetica Neue"/>
                <a:cs typeface="Helvetica Neue"/>
                <a:sym typeface="Helvetica Neue"/>
              </a:rPr>
              <a:t> Kako ste se osjećali?</a:t>
            </a:r>
          </a:p>
        </p:txBody>
      </p:sp>
      <p:sp>
        <p:nvSpPr>
          <p:cNvPr id="625" name="Google Shape;625;p36"/>
          <p:cNvSpPr txBox="1"/>
          <p:nvPr/>
        </p:nvSpPr>
        <p:spPr>
          <a:xfrm>
            <a:off x="9353132"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3:</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lvl="0" algn="ctr">
              <a:buSzPts val="2400"/>
            </a:pPr>
            <a:r>
              <a:rPr lang="hr-HR" sz="2400" dirty="0">
                <a:latin typeface="Helvetica Neue" panose="020B0604020202020204" charset="0"/>
                <a:ea typeface="Helvetica Neue"/>
                <a:cs typeface="Helvetica Neue"/>
                <a:sym typeface="Helvetica Neue"/>
              </a:rPr>
              <a:t>Svaki par ima 5 minuta da pobijedi u raspravi. Osoba A će se zalagati za prijedlog. Osoba B će se protiviti tome.</a:t>
            </a:r>
            <a:endParaRPr lang="hr-HR" sz="2400" dirty="0">
              <a:solidFill>
                <a:schemeClr val="dk1"/>
              </a:solidFill>
              <a:latin typeface="Helvetica Neue" panose="020B0604020202020204" charset="0"/>
              <a:ea typeface="Helvetica Neue"/>
              <a:cs typeface="Helvetica Neue"/>
              <a:sym typeface="Helvetica Neue"/>
            </a:endParaRPr>
          </a:p>
        </p:txBody>
      </p:sp>
      <p:sp>
        <p:nvSpPr>
          <p:cNvPr id="626" name="Google Shape;626;p36"/>
          <p:cNvSpPr/>
          <p:nvPr/>
        </p:nvSpPr>
        <p:spPr>
          <a:xfrm rot="-535330">
            <a:off x="6754836" y="2810711"/>
            <a:ext cx="4538679" cy="1534241"/>
          </a:xfrm>
          <a:prstGeom prst="cloudCallout">
            <a:avLst>
              <a:gd name="adj1" fmla="val -4570"/>
              <a:gd name="adj2" fmla="val 71461"/>
            </a:avLst>
          </a:prstGeom>
          <a:solidFill>
            <a:srgbClr val="4D94B7">
              <a:alpha val="4588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Helvetica Neue"/>
              <a:buNone/>
            </a:pPr>
            <a:r>
              <a:rPr lang="hr-HR" sz="2200" b="1" i="0" u="none" strike="noStrike" cap="none" dirty="0">
                <a:solidFill>
                  <a:srgbClr val="000000"/>
                </a:solidFill>
                <a:latin typeface="Helvetica Neue" panose="020B0604020202020204" charset="0"/>
                <a:ea typeface="Helvetica Neue"/>
                <a:cs typeface="Helvetica Neue"/>
                <a:sym typeface="Helvetica Neue"/>
              </a:rPr>
              <a:t>Primjer</a:t>
            </a:r>
            <a:r>
              <a:rPr lang="en-US" sz="2200" b="1" i="0" u="none" strike="noStrike" cap="none" dirty="0">
                <a:solidFill>
                  <a:srgbClr val="000000"/>
                </a:solidFill>
                <a:latin typeface="Helvetica Neue" panose="020B0604020202020204" charset="0"/>
                <a:ea typeface="Helvetica Neue"/>
                <a:cs typeface="Helvetica Neue"/>
                <a:sym typeface="Helvetica Neue"/>
              </a:rPr>
              <a:t>:</a:t>
            </a:r>
            <a:endParaRPr sz="2200" dirty="0">
              <a:latin typeface="Helvetica Neue" panose="020B0604020202020204" charset="0"/>
            </a:endParaRPr>
          </a:p>
          <a:p>
            <a:pPr lvl="0" algn="ctr">
              <a:buSzPts val="2200"/>
            </a:pPr>
            <a:r>
              <a:rPr lang="en-US" sz="2200" i="0" u="none" strike="noStrike" cap="none" dirty="0">
                <a:solidFill>
                  <a:srgbClr val="000000"/>
                </a:solidFill>
                <a:latin typeface="Helvetica Neue" panose="020B0604020202020204" charset="0"/>
                <a:ea typeface="Helvetica Neue"/>
                <a:cs typeface="Helvetica Neue"/>
                <a:sym typeface="Helvetica Neue"/>
              </a:rPr>
              <a:t>    </a:t>
            </a:r>
            <a:r>
              <a:rPr lang="hr-HR" sz="2200" dirty="0">
                <a:latin typeface="Helvetica Neue" panose="020B0604020202020204" charset="0"/>
                <a:ea typeface="Helvetica Neue"/>
                <a:cs typeface="Helvetica Neue"/>
                <a:sym typeface="Helvetica Neue"/>
              </a:rPr>
              <a:t>Tvrtke bi trebale ponuditi neograničene praznike svima</a:t>
            </a:r>
            <a:endParaRPr lang="hr-HR" sz="2200" dirty="0">
              <a:latin typeface="Helvetica Neue" panose="020B0604020202020204" charset="0"/>
            </a:endParaRPr>
          </a:p>
        </p:txBody>
      </p:sp>
      <p:sp>
        <p:nvSpPr>
          <p:cNvPr id="627" name="Google Shape;627;p36"/>
          <p:cNvSpPr/>
          <p:nvPr/>
        </p:nvSpPr>
        <p:spPr>
          <a:xfrm>
            <a:off x="12646800" y="1415754"/>
            <a:ext cx="4222800" cy="2579656"/>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200"/>
              <a:buFont typeface="Helvetica Neue"/>
              <a:buNone/>
            </a:pPr>
            <a:r>
              <a:rPr lang="hr-HR" sz="2200" b="1" dirty="0">
                <a:solidFill>
                  <a:schemeClr val="dk1"/>
                </a:solidFill>
                <a:latin typeface="Helvetica Neue" panose="020B0604020202020204" charset="0"/>
                <a:ea typeface="Helvetica Neue"/>
                <a:cs typeface="Helvetica Neue"/>
                <a:sym typeface="Helvetica Neue"/>
              </a:rPr>
              <a:t>Cilj</a:t>
            </a:r>
            <a:endParaRPr sz="2200" dirty="0">
              <a:latin typeface="Helvetica Neue" panose="020B0604020202020204" charset="0"/>
            </a:endParaRPr>
          </a:p>
          <a:p>
            <a:pPr marL="0" marR="0" lvl="0" indent="0" algn="ctr" rtl="0">
              <a:spcBef>
                <a:spcPts val="0"/>
              </a:spcBef>
              <a:spcAft>
                <a:spcPts val="0"/>
              </a:spcAft>
              <a:buNone/>
            </a:pPr>
            <a:endParaRPr sz="2200" dirty="0">
              <a:solidFill>
                <a:schemeClr val="dk1"/>
              </a:solidFill>
              <a:latin typeface="Helvetica Neue" panose="020B0604020202020204" charset="0"/>
              <a:ea typeface="Helvetica Neue"/>
              <a:cs typeface="Helvetica Neue"/>
              <a:sym typeface="Helvetica Neue"/>
            </a:endParaRPr>
          </a:p>
          <a:p>
            <a:pPr lvl="0" algn="ctr"/>
            <a:r>
              <a:rPr lang="hr-HR" sz="2200" dirty="0">
                <a:solidFill>
                  <a:schemeClr val="dk1"/>
                </a:solidFill>
                <a:latin typeface="Helvetica Neue" panose="020B0604020202020204" charset="0"/>
                <a:ea typeface="Helvetica Neue"/>
                <a:cs typeface="Helvetica Neue"/>
                <a:sym typeface="Helvetica Neue"/>
              </a:rPr>
              <a:t>je da se obje strane usredotoče na ono što netko govori umjesto da se fokusiraju samo na "pobjedu" u raspravi.</a:t>
            </a:r>
            <a:endParaRPr lang="hr-HR" sz="2200" dirty="0">
              <a:latin typeface="Helvetica Neue" panose="020B0604020202020204" charset="0"/>
            </a:endParaRPr>
          </a:p>
        </p:txBody>
      </p:sp>
      <p:sp>
        <p:nvSpPr>
          <p:cNvPr id="628" name="Google Shape;628;p36"/>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16</a:t>
            </a:r>
            <a:endParaRPr sz="1200" dirty="0">
              <a:solidFill>
                <a:schemeClr val="dk1"/>
              </a:solidFill>
              <a:latin typeface="Helvetica Neue" panose="020B0604020202020204" charset="0"/>
              <a:ea typeface="Helvetica Neue"/>
              <a:cs typeface="Helvetica Neue"/>
              <a:sym typeface="Helvetica Neue"/>
            </a:endParaRPr>
          </a:p>
        </p:txBody>
      </p:sp>
      <p:sp>
        <p:nvSpPr>
          <p:cNvPr id="629" name="Google Shape;629;p36"/>
          <p:cNvSpPr txBox="1"/>
          <p:nvPr/>
        </p:nvSpPr>
        <p:spPr>
          <a:xfrm>
            <a:off x="1296000" y="1548000"/>
            <a:ext cx="8400893"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3.</a:t>
            </a:r>
            <a:r>
              <a:rPr lang="hr-HR" sz="4800" b="1" dirty="0">
                <a:solidFill>
                  <a:srgbClr val="4D94B7"/>
                </a:solidFill>
                <a:latin typeface="Helvetica Neue" panose="020B0604020202020204" charset="0"/>
                <a:ea typeface="Helvetica Neue"/>
                <a:cs typeface="Helvetica Neue"/>
                <a:sym typeface="Helvetica Neue"/>
              </a:rPr>
              <a:t> Upravljanje konfliktima</a:t>
            </a:r>
            <a:endParaRPr dirty="0">
              <a:latin typeface="Helvetica Neue" panose="020B0604020202020204" charset="0"/>
            </a:endParaRPr>
          </a:p>
        </p:txBody>
      </p:sp>
      <p:sp>
        <p:nvSpPr>
          <p:cNvPr id="630" name="Google Shape;630;p36"/>
          <p:cNvSpPr txBox="1"/>
          <p:nvPr/>
        </p:nvSpPr>
        <p:spPr>
          <a:xfrm>
            <a:off x="1295400" y="2304000"/>
            <a:ext cx="512666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3.3 </a:t>
            </a:r>
            <a:r>
              <a:rPr lang="hr-HR" sz="2800" b="1" dirty="0">
                <a:solidFill>
                  <a:srgbClr val="AED633"/>
                </a:solidFill>
                <a:latin typeface="Helvetica Neue" panose="020B0604020202020204" charset="0"/>
                <a:ea typeface="Helvetica Neue"/>
                <a:cs typeface="Helvetica Neue"/>
                <a:sym typeface="Helvetica Neue"/>
              </a:rPr>
              <a:t>Vježba</a:t>
            </a:r>
            <a:endParaRPr dirty="0">
              <a:latin typeface="Helvetica Neue" panose="020B0604020202020204" charset="0"/>
            </a:endParaRPr>
          </a:p>
        </p:txBody>
      </p:sp>
      <p:pic>
        <p:nvPicPr>
          <p:cNvPr id="631" name="Google Shape;631;p36"/>
          <p:cNvPicPr preferRelativeResize="0"/>
          <p:nvPr/>
        </p:nvPicPr>
        <p:blipFill rotWithShape="1">
          <a:blip r:embed="rId3">
            <a:alphaModFix/>
          </a:blip>
          <a:srcRect/>
          <a:stretch/>
        </p:blipFill>
        <p:spPr>
          <a:xfrm>
            <a:off x="11419079" y="1154454"/>
            <a:ext cx="1600438" cy="1790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27"/>
                                        </p:tgtEl>
                                        <p:attrNameLst>
                                          <p:attrName>style.visibility</p:attrName>
                                        </p:attrNameLst>
                                      </p:cBhvr>
                                      <p:to>
                                        <p:strVal val="visible"/>
                                      </p:to>
                                    </p:set>
                                    <p:anim calcmode="lin" valueType="num">
                                      <p:cBhvr additive="base">
                                        <p:cTn id="7" dur="500"/>
                                        <p:tgtEl>
                                          <p:spTgt spid="627"/>
                                        </p:tgtEl>
                                        <p:attrNameLst>
                                          <p:attrName>ppt_w</p:attrName>
                                        </p:attrNameLst>
                                      </p:cBhvr>
                                      <p:tavLst>
                                        <p:tav tm="0">
                                          <p:val>
                                            <p:strVal val="0"/>
                                          </p:val>
                                        </p:tav>
                                        <p:tav tm="100000">
                                          <p:val>
                                            <p:strVal val="#ppt_w"/>
                                          </p:val>
                                        </p:tav>
                                      </p:tavLst>
                                    </p:anim>
                                    <p:anim calcmode="lin" valueType="num">
                                      <p:cBhvr additive="base">
                                        <p:cTn id="8" dur="500"/>
                                        <p:tgtEl>
                                          <p:spTgt spid="6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txBox="1"/>
          <p:nvPr/>
        </p:nvSpPr>
        <p:spPr>
          <a:xfrm>
            <a:off x="1848268" y="4449710"/>
            <a:ext cx="432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5:</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i="0" u="none" strike="noStrike" cap="none" dirty="0">
              <a:solidFill>
                <a:srgbClr val="AED633"/>
              </a:solidFill>
              <a:latin typeface="Helvetica Neue" panose="020B0604020202020204" charset="0"/>
              <a:ea typeface="Helvetica Neue"/>
              <a:cs typeface="Helvetica Neue"/>
              <a:sym typeface="Helvetica Neue"/>
            </a:endParaRPr>
          </a:p>
          <a:p>
            <a:pPr lvl="0" algn="ctr">
              <a:buSzPts val="2400"/>
            </a:pPr>
            <a:r>
              <a:rPr lang="hr-HR" sz="2400" dirty="0">
                <a:latin typeface="Helvetica Neue" panose="020B0604020202020204" charset="0"/>
                <a:ea typeface="Helvetica Neue"/>
                <a:cs typeface="Helvetica Neue"/>
                <a:sym typeface="Helvetica Neue"/>
              </a:rPr>
              <a:t>Korištenjem iste teme obje strane će ponovno imati 5 minuta, ali ovaj put nijedna od njih ne smije upotrijebiti riječ „ali„</a:t>
            </a:r>
          </a:p>
          <a:p>
            <a:pPr lvl="0" algn="ctr">
              <a:buSzPts val="2400"/>
            </a:pPr>
            <a:endParaRPr lang="hr-HR" sz="2400" dirty="0">
              <a:latin typeface="Helvetica Neue" panose="020B0604020202020204" charset="0"/>
              <a:ea typeface="Helvetica Neue"/>
              <a:cs typeface="Helvetica Neue"/>
              <a:sym typeface="Helvetica Neue"/>
            </a:endParaRPr>
          </a:p>
          <a:p>
            <a:pPr lvl="0" algn="ctr">
              <a:buSzPts val="2400"/>
            </a:pPr>
            <a:r>
              <a:rPr lang="hr-HR" sz="2400" dirty="0">
                <a:latin typeface="Helvetica Neue" panose="020B0604020202020204" charset="0"/>
                <a:ea typeface="Helvetica Neue"/>
                <a:cs typeface="Helvetica Neue"/>
                <a:sym typeface="Helvetica Neue"/>
              </a:rPr>
              <a:t>Svaki par mora voditi računa o tome koliko je upotrijebio „ali”.</a:t>
            </a:r>
            <a:endParaRPr lang="hr-HR" dirty="0">
              <a:latin typeface="Helvetica Neue" panose="020B0604020202020204" charset="0"/>
            </a:endParaRPr>
          </a:p>
        </p:txBody>
      </p:sp>
      <p:sp>
        <p:nvSpPr>
          <p:cNvPr id="637" name="Google Shape;637;p37"/>
          <p:cNvSpPr txBox="1"/>
          <p:nvPr/>
        </p:nvSpPr>
        <p:spPr>
          <a:xfrm>
            <a:off x="11088000" y="4449710"/>
            <a:ext cx="5724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7:</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lvl="0" algn="ctr">
              <a:buClr>
                <a:schemeClr val="dk1"/>
              </a:buClr>
              <a:buSzPts val="2400"/>
            </a:pPr>
            <a:r>
              <a:rPr lang="hr-HR" sz="2400" dirty="0">
                <a:solidFill>
                  <a:schemeClr val="dk1"/>
                </a:solidFill>
                <a:latin typeface="Helvetica Neue" panose="020B0604020202020204" charset="0"/>
                <a:ea typeface="Helvetica Neue"/>
                <a:cs typeface="Helvetica Neue"/>
                <a:sym typeface="Helvetica Neue"/>
              </a:rPr>
              <a:t>Sveukupni izvještaj. Pitajte...</a:t>
            </a:r>
          </a:p>
          <a:p>
            <a:pPr lvl="0" algn="ctr">
              <a:buClr>
                <a:schemeClr val="dk1"/>
              </a:buClr>
              <a:buSzPts val="2400"/>
            </a:pPr>
            <a:endParaRPr lang="hr-HR" sz="2400" dirty="0">
              <a:solidFill>
                <a:schemeClr val="dk1"/>
              </a:solidFill>
              <a:latin typeface="Helvetica Neue" panose="020B0604020202020204" charset="0"/>
              <a:ea typeface="Helvetica Neue"/>
              <a:cs typeface="Helvetica Neue"/>
              <a:sym typeface="Helvetica Neue"/>
            </a:endParaRPr>
          </a:p>
          <a:p>
            <a:pPr lvl="0" algn="ctr">
              <a:buClr>
                <a:schemeClr val="dk1"/>
              </a:buClr>
              <a:buSzPts val="2400"/>
            </a:pPr>
            <a:r>
              <a:rPr lang="hr-HR" sz="2400" dirty="0">
                <a:solidFill>
                  <a:schemeClr val="dk1"/>
                </a:solidFill>
                <a:latin typeface="Helvetica Neue" panose="020B0604020202020204" charset="0"/>
                <a:ea typeface="Helvetica Neue"/>
                <a:cs typeface="Helvetica Neue"/>
                <a:sym typeface="Helvetica Neue"/>
              </a:rPr>
              <a:t>Jeste li otkrili da ste pažljivije slušali?  Jeste li otkrili da morate odgovoriti na ono što je druga osoba govorila? Jeste li naizmjenično razgovarali ili ste imali konstruktivniji razgovor?</a:t>
            </a:r>
          </a:p>
          <a:p>
            <a:pPr lvl="0" algn="ctr">
              <a:buClr>
                <a:schemeClr val="dk1"/>
              </a:buClr>
              <a:buSzPts val="2400"/>
            </a:pPr>
            <a:r>
              <a:rPr lang="hr-HR" sz="2400" dirty="0">
                <a:solidFill>
                  <a:schemeClr val="dk1"/>
                </a:solidFill>
                <a:latin typeface="Helvetica Neue" panose="020B0604020202020204" charset="0"/>
                <a:ea typeface="Helvetica Neue"/>
                <a:cs typeface="Helvetica Neue"/>
                <a:sym typeface="Helvetica Neue"/>
              </a:rPr>
              <a:t>Što ste naučili iz ovoga?</a:t>
            </a:r>
          </a:p>
        </p:txBody>
      </p:sp>
      <p:sp>
        <p:nvSpPr>
          <p:cNvPr id="638" name="Google Shape;638;p37"/>
          <p:cNvSpPr txBox="1"/>
          <p:nvPr/>
        </p:nvSpPr>
        <p:spPr>
          <a:xfrm>
            <a:off x="6876000" y="4449710"/>
            <a:ext cx="360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hr-HR" sz="2400" b="0" i="0" u="none" strike="noStrike" cap="none" dirty="0">
                <a:solidFill>
                  <a:srgbClr val="AED633"/>
                </a:solidFill>
                <a:latin typeface="Helvetica Neue" panose="020B0604020202020204" charset="0"/>
                <a:ea typeface="Helvetica Neue"/>
                <a:cs typeface="Helvetica Neue"/>
                <a:sym typeface="Helvetica Neue"/>
              </a:rPr>
              <a:t>Korak</a:t>
            </a:r>
            <a:r>
              <a:rPr lang="en-US" sz="2400" b="0" i="0" u="none" strike="noStrike" cap="none" dirty="0">
                <a:solidFill>
                  <a:srgbClr val="AED633"/>
                </a:solidFill>
                <a:latin typeface="Helvetica Neue" panose="020B0604020202020204" charset="0"/>
                <a:ea typeface="Helvetica Neue"/>
                <a:cs typeface="Helvetica Neue"/>
                <a:sym typeface="Helvetica Neue"/>
              </a:rPr>
              <a:t> 6:</a:t>
            </a:r>
            <a:endParaRPr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hr-HR" sz="2400" b="0" i="0" u="none" strike="noStrike" cap="none" dirty="0">
              <a:solidFill>
                <a:srgbClr val="AED633"/>
              </a:solidFill>
              <a:latin typeface="Helvetica Neue" panose="020B0604020202020204" charset="0"/>
              <a:ea typeface="Helvetica Neue"/>
              <a:cs typeface="Helvetica Neue"/>
              <a:sym typeface="Helvetica Neue"/>
            </a:endParaRPr>
          </a:p>
          <a:p>
            <a:pPr lvl="0" algn="ctr">
              <a:buClr>
                <a:srgbClr val="4D94B7"/>
              </a:buClr>
              <a:buSzPts val="2400"/>
            </a:pPr>
            <a:r>
              <a:rPr lang="hr-HR" sz="2400" dirty="0">
                <a:solidFill>
                  <a:srgbClr val="4D94B7"/>
                </a:solidFill>
                <a:latin typeface="Helvetica Neue" panose="020B0604020202020204" charset="0"/>
                <a:ea typeface="Helvetica Neue"/>
                <a:cs typeface="Helvetica Neue"/>
                <a:sym typeface="Helvetica Neue"/>
              </a:rPr>
              <a:t>Još jednom će obje strane imati 5 minuta. Dajte im drugu temu i različite strane i ovaj put ne smiju koristiti „ali" ili „međutim„</a:t>
            </a:r>
          </a:p>
          <a:p>
            <a:pPr lvl="0" algn="ctr">
              <a:buClr>
                <a:srgbClr val="4D94B7"/>
              </a:buClr>
              <a:buSzPts val="2400"/>
            </a:pPr>
            <a:r>
              <a:rPr lang="hr-HR" sz="2400" dirty="0">
                <a:solidFill>
                  <a:srgbClr val="4D94B7"/>
                </a:solidFill>
                <a:latin typeface="Helvetica Neue" panose="020B0604020202020204" charset="0"/>
                <a:ea typeface="Helvetica Neue"/>
                <a:cs typeface="Helvetica Neue"/>
                <a:sym typeface="Helvetica Neue"/>
              </a:rPr>
              <a:t>Ponovno ispitivanje.</a:t>
            </a:r>
          </a:p>
        </p:txBody>
      </p:sp>
      <p:sp>
        <p:nvSpPr>
          <p:cNvPr id="639" name="Google Shape;639;p37"/>
          <p:cNvSpPr/>
          <p:nvPr/>
        </p:nvSpPr>
        <p:spPr>
          <a:xfrm>
            <a:off x="12645053" y="1415754"/>
            <a:ext cx="4221193" cy="2579656"/>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200"/>
              <a:buFont typeface="Helvetica Neue"/>
              <a:buNone/>
            </a:pPr>
            <a:r>
              <a:rPr lang="hr-HR" sz="2200" b="1" dirty="0">
                <a:solidFill>
                  <a:schemeClr val="dk1"/>
                </a:solidFill>
                <a:latin typeface="Helvetica Neue" panose="020B0604020202020204" charset="0"/>
                <a:ea typeface="Helvetica Neue"/>
                <a:cs typeface="Helvetica Neue"/>
                <a:sym typeface="Helvetica Neue"/>
              </a:rPr>
              <a:t>Cilj</a:t>
            </a:r>
            <a:endParaRPr dirty="0">
              <a:latin typeface="Helvetica Neue" panose="020B0604020202020204" charset="0"/>
            </a:endParaRPr>
          </a:p>
          <a:p>
            <a:pPr marL="0" marR="0" lvl="0" indent="0" algn="ctr" rtl="0">
              <a:spcBef>
                <a:spcPts val="0"/>
              </a:spcBef>
              <a:spcAft>
                <a:spcPts val="0"/>
              </a:spcAft>
              <a:buNone/>
            </a:pPr>
            <a:endParaRPr sz="2200" dirty="0">
              <a:solidFill>
                <a:schemeClr val="dk1"/>
              </a:solidFill>
              <a:latin typeface="Helvetica Neue" panose="020B0604020202020204" charset="0"/>
              <a:ea typeface="Helvetica Neue"/>
              <a:cs typeface="Helvetica Neue"/>
              <a:sym typeface="Helvetica Neue"/>
            </a:endParaRPr>
          </a:p>
          <a:p>
            <a:pPr lvl="0" algn="ctr"/>
            <a:r>
              <a:rPr lang="hr-HR" sz="2200" dirty="0">
                <a:solidFill>
                  <a:schemeClr val="dk1"/>
                </a:solidFill>
                <a:latin typeface="Helvetica Neue" panose="020B0604020202020204" charset="0"/>
                <a:ea typeface="Helvetica Neue"/>
                <a:cs typeface="Helvetica Neue"/>
                <a:sym typeface="Helvetica Neue"/>
              </a:rPr>
              <a:t>je da se obje strane usredotoče na ono što netko govori umjesto da se fokusiraju samo na "pobjedu" u raspravi.</a:t>
            </a:r>
          </a:p>
        </p:txBody>
      </p:sp>
      <p:pic>
        <p:nvPicPr>
          <p:cNvPr id="640" name="Google Shape;640;p37"/>
          <p:cNvPicPr preferRelativeResize="0"/>
          <p:nvPr/>
        </p:nvPicPr>
        <p:blipFill rotWithShape="1">
          <a:blip r:embed="rId3">
            <a:alphaModFix/>
          </a:blip>
          <a:srcRect/>
          <a:stretch/>
        </p:blipFill>
        <p:spPr>
          <a:xfrm>
            <a:off x="11419079" y="1154454"/>
            <a:ext cx="1600438" cy="1790700"/>
          </a:xfrm>
          <a:prstGeom prst="rect">
            <a:avLst/>
          </a:prstGeom>
          <a:noFill/>
          <a:ln>
            <a:noFill/>
          </a:ln>
        </p:spPr>
      </p:pic>
      <p:sp>
        <p:nvSpPr>
          <p:cNvPr id="641" name="Google Shape;641;p37"/>
          <p:cNvSpPr/>
          <p:nvPr/>
        </p:nvSpPr>
        <p:spPr>
          <a:xfrm rot="211729">
            <a:off x="3655468" y="2484938"/>
            <a:ext cx="5184000" cy="2052000"/>
          </a:xfrm>
          <a:prstGeom prst="cloudCallout">
            <a:avLst>
              <a:gd name="adj1" fmla="val -20833"/>
              <a:gd name="adj2" fmla="val 62500"/>
            </a:avLst>
          </a:prstGeom>
          <a:solidFill>
            <a:srgbClr val="4D94B7"/>
          </a:solidFill>
          <a:ln w="25400" cap="flat" cmpd="sng">
            <a:solidFill>
              <a:srgbClr val="395E89"/>
            </a:solidFill>
            <a:prstDash val="solid"/>
            <a:round/>
            <a:headEnd type="none" w="sm" len="sm"/>
            <a:tailEnd type="none" w="sm" len="sm"/>
          </a:ln>
        </p:spPr>
        <p:txBody>
          <a:bodyPr spcFirstLastPara="1" wrap="square" lIns="0" tIns="108000" rIns="0" bIns="0" anchor="ctr" anchorCtr="0">
            <a:noAutofit/>
          </a:bodyPr>
          <a:lstStyle/>
          <a:p>
            <a:pPr lvl="0" algn="ctr">
              <a:buClr>
                <a:schemeClr val="lt1"/>
              </a:buClr>
              <a:buSzPts val="2200"/>
            </a:pPr>
            <a:r>
              <a:rPr lang="hr-HR" sz="2200" b="1" dirty="0">
                <a:solidFill>
                  <a:schemeClr val="lt1"/>
                </a:solidFill>
                <a:latin typeface="Helvetica Neue" panose="020B0604020202020204" charset="0"/>
                <a:ea typeface="Helvetica Neue"/>
                <a:cs typeface="Helvetica Neue"/>
                <a:sym typeface="Helvetica Neue"/>
              </a:rPr>
              <a:t>Imajte isto ispitivanje kao i prije. Komentari će vas zabaviti. Pogledajte tko je rekao najviše ali.</a:t>
            </a:r>
            <a:endParaRPr lang="hr-HR" dirty="0">
              <a:latin typeface="Helvetica Neue" panose="020B0604020202020204" charset="0"/>
            </a:endParaRPr>
          </a:p>
        </p:txBody>
      </p:sp>
      <p:sp>
        <p:nvSpPr>
          <p:cNvPr id="642" name="Google Shape;642;p37"/>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16</a:t>
            </a:r>
            <a:endParaRPr sz="1200" dirty="0">
              <a:solidFill>
                <a:schemeClr val="dk1"/>
              </a:solidFill>
              <a:latin typeface="Helvetica Neue" panose="020B0604020202020204" charset="0"/>
              <a:ea typeface="Helvetica Neue"/>
              <a:cs typeface="Helvetica Neue"/>
              <a:sym typeface="Helvetica Neue"/>
            </a:endParaRPr>
          </a:p>
        </p:txBody>
      </p:sp>
      <p:sp>
        <p:nvSpPr>
          <p:cNvPr id="643" name="Google Shape;643;p37"/>
          <p:cNvSpPr txBox="1"/>
          <p:nvPr/>
        </p:nvSpPr>
        <p:spPr>
          <a:xfrm>
            <a:off x="1295400" y="1548000"/>
            <a:ext cx="760230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3.</a:t>
            </a:r>
            <a:r>
              <a:rPr lang="hr-HR" sz="4800" b="1" dirty="0">
                <a:solidFill>
                  <a:srgbClr val="4D94B7"/>
                </a:solidFill>
                <a:latin typeface="Helvetica Neue" panose="020B0604020202020204" charset="0"/>
                <a:ea typeface="Helvetica Neue"/>
                <a:cs typeface="Helvetica Neue"/>
                <a:sym typeface="Helvetica Neue"/>
              </a:rPr>
              <a:t> Upravljanje konfliktima</a:t>
            </a:r>
            <a:endParaRPr lang="hr-HR" dirty="0">
              <a:latin typeface="Helvetica Neue" panose="020B0604020202020204" charset="0"/>
            </a:endParaRPr>
          </a:p>
        </p:txBody>
      </p:sp>
      <p:sp>
        <p:nvSpPr>
          <p:cNvPr id="644" name="Google Shape;644;p37"/>
          <p:cNvSpPr txBox="1"/>
          <p:nvPr/>
        </p:nvSpPr>
        <p:spPr>
          <a:xfrm>
            <a:off x="1295400" y="2304000"/>
            <a:ext cx="261738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3.3 </a:t>
            </a:r>
            <a:r>
              <a:rPr lang="hr-HR" sz="2800" b="1" dirty="0">
                <a:solidFill>
                  <a:srgbClr val="AED633"/>
                </a:solidFill>
                <a:latin typeface="Helvetica Neue" panose="020B0604020202020204" charset="0"/>
                <a:ea typeface="Helvetica Neue"/>
                <a:cs typeface="Helvetica Neue"/>
                <a:sym typeface="Helvetica Neue"/>
              </a:rPr>
              <a:t>Cilj</a:t>
            </a:r>
            <a:endParaRPr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39"/>
                                        </p:tgtEl>
                                        <p:attrNameLst>
                                          <p:attrName>style.visibility</p:attrName>
                                        </p:attrNameLst>
                                      </p:cBhvr>
                                      <p:to>
                                        <p:strVal val="visible"/>
                                      </p:to>
                                    </p:set>
                                    <p:anim calcmode="lin" valueType="num">
                                      <p:cBhvr additive="base">
                                        <p:cTn id="7" dur="500"/>
                                        <p:tgtEl>
                                          <p:spTgt spid="639"/>
                                        </p:tgtEl>
                                        <p:attrNameLst>
                                          <p:attrName>ppt_w</p:attrName>
                                        </p:attrNameLst>
                                      </p:cBhvr>
                                      <p:tavLst>
                                        <p:tav tm="0">
                                          <p:val>
                                            <p:strVal val="0"/>
                                          </p:val>
                                        </p:tav>
                                        <p:tav tm="100000">
                                          <p:val>
                                            <p:strVal val="#ppt_w"/>
                                          </p:val>
                                        </p:tav>
                                      </p:tavLst>
                                    </p:anim>
                                    <p:anim calcmode="lin" valueType="num">
                                      <p:cBhvr additive="base">
                                        <p:cTn id="8" dur="500"/>
                                        <p:tgtEl>
                                          <p:spTgt spid="6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8"/>
          <p:cNvSpPr/>
          <p:nvPr/>
        </p:nvSpPr>
        <p:spPr>
          <a:xfrm>
            <a:off x="9396000" y="1259999"/>
            <a:ext cx="7740000" cy="3708000"/>
          </a:xfrm>
          <a:prstGeom prst="snip2DiagRect">
            <a:avLst>
              <a:gd name="adj1" fmla="val 0"/>
              <a:gd name="adj2" fmla="val 14566"/>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3. </a:t>
            </a:r>
            <a:r>
              <a:rPr lang="hr-HR" sz="2400" b="1" dirty="0">
                <a:solidFill>
                  <a:schemeClr val="dk1"/>
                </a:solidFill>
                <a:latin typeface="Helvetica Neue" panose="020B0604020202020204" charset="0"/>
                <a:ea typeface="Helvetica Neue"/>
                <a:cs typeface="Helvetica Neue"/>
                <a:sym typeface="Helvetica Neue"/>
              </a:rPr>
              <a:t>Kojih je pet dimenzija koncepta osobnosti u odnosu na poduzetništvo unutar organizacije</a:t>
            </a:r>
            <a:r>
              <a:rPr lang="en-US" sz="2400" b="1" dirty="0">
                <a:solidFill>
                  <a:schemeClr val="dk1"/>
                </a:solidFill>
                <a:latin typeface="Helvetica Neue" panose="020B0604020202020204" charset="0"/>
                <a:ea typeface="Helvetica Neue"/>
                <a:cs typeface="Helvetica Neue"/>
                <a:sym typeface="Helvetica Neue"/>
              </a:rPr>
              <a:t>?</a:t>
            </a:r>
          </a:p>
          <a:p>
            <a:pPr marL="357188" marR="0" lvl="0" indent="-357188" algn="l" rtl="0">
              <a:spcBef>
                <a:spcPts val="0"/>
              </a:spcBef>
              <a:spcAft>
                <a:spcPts val="0"/>
              </a:spcAft>
              <a:buNone/>
            </a:pPr>
            <a:endParaRPr dirty="0">
              <a:latin typeface="Helvetica Neue" panose="020B0604020202020204" charset="0"/>
            </a:endParaRPr>
          </a:p>
          <a:p>
            <a:pPr marL="0" marR="0" lvl="0" indent="0" algn="l" rtl="0">
              <a:spcBef>
                <a:spcPts val="0"/>
              </a:spcBef>
              <a:spcAft>
                <a:spcPts val="0"/>
              </a:spcAft>
              <a:buNone/>
            </a:pPr>
            <a:endParaRPr sz="800" dirty="0">
              <a:solidFill>
                <a:schemeClr val="dk1"/>
              </a:solidFill>
              <a:latin typeface="Helvetica Neue" panose="020B0604020202020204" charset="0"/>
              <a:ea typeface="Helvetica Neue"/>
              <a:cs typeface="Helvetica Neue"/>
              <a:sym typeface="Helvetica Neue"/>
            </a:endParaRPr>
          </a:p>
          <a:p>
            <a:pPr marL="342900" lvl="0" indent="-342900">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Savjesnost, udobnost, emocionalna stabilnost, otvorenost prema iskustvu, ekstraverzija</a:t>
            </a:r>
          </a:p>
          <a:p>
            <a:pPr marL="342900" lvl="0" indent="-342900">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Lijenost, tvrdoglavost, nestabilnost, mane, introvertnost</a:t>
            </a:r>
          </a:p>
          <a:p>
            <a:pPr marL="342900" lvl="0" indent="-342900">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Pristranost, povučenost, manjak poštovanja, krhkost, nepovjerljivost</a:t>
            </a:r>
          </a:p>
        </p:txBody>
      </p:sp>
      <p:sp>
        <p:nvSpPr>
          <p:cNvPr id="650" name="Google Shape;650;p38"/>
          <p:cNvSpPr/>
          <p:nvPr/>
        </p:nvSpPr>
        <p:spPr>
          <a:xfrm>
            <a:off x="9396000" y="5040000"/>
            <a:ext cx="7740000" cy="216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4. </a:t>
            </a:r>
            <a:r>
              <a:rPr lang="hr-HR" sz="2400" b="1" dirty="0">
                <a:solidFill>
                  <a:schemeClr val="dk1"/>
                </a:solidFill>
                <a:latin typeface="Helvetica Neue" panose="020B0604020202020204" charset="0"/>
                <a:ea typeface="Helvetica Neue"/>
                <a:cs typeface="Helvetica Neue"/>
                <a:sym typeface="Helvetica Neue"/>
              </a:rPr>
              <a:t>Koji su modeli upravljanja promjenama</a:t>
            </a:r>
            <a:r>
              <a:rPr lang="en-US" sz="2400" b="1" dirty="0">
                <a:solidFill>
                  <a:schemeClr val="dk1"/>
                </a:solidFill>
                <a:latin typeface="Helvetica Neue" panose="020B0604020202020204" charset="0"/>
                <a:ea typeface="Helvetica Neue"/>
                <a:cs typeface="Helvetica Neue"/>
                <a:sym typeface="Helvetica Neue"/>
              </a:rPr>
              <a:t>?</a:t>
            </a:r>
            <a:endParaRPr sz="2400" dirty="0">
              <a:latin typeface="Helvetica Neue" panose="020B0604020202020204" charset="0"/>
            </a:endParaRPr>
          </a:p>
          <a:p>
            <a:pPr marL="0" marR="0" lvl="0" indent="0" algn="l" rtl="0">
              <a:spcBef>
                <a:spcPts val="0"/>
              </a:spcBef>
              <a:spcAft>
                <a:spcPts val="0"/>
              </a:spcAft>
              <a:buNone/>
            </a:pPr>
            <a:endParaRPr dirty="0">
              <a:solidFill>
                <a:schemeClr val="dk1"/>
              </a:solidFill>
              <a:latin typeface="Helvetica Neue" panose="020B0604020202020204" charset="0"/>
              <a:ea typeface="Helvetica Neue"/>
              <a:cs typeface="Helvetica Neue"/>
              <a:sym typeface="Helvetica Neue"/>
            </a:endParaRPr>
          </a:p>
          <a:p>
            <a:pPr marL="342900" lvl="0" indent="-342900">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Okviri koji vode organizacije pri upravljanju promjenama na radnom mjestu</a:t>
            </a:r>
          </a:p>
          <a:p>
            <a:pPr marL="342900" lvl="0" indent="-342900">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Smjernice kako implementirati konflikte</a:t>
            </a:r>
            <a:endParaRPr lang="hr-HR" sz="22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Definirana strategija za rješavanje konflikata </a:t>
            </a:r>
            <a:endParaRPr lang="hr-HR" sz="2200" dirty="0">
              <a:latin typeface="Helvetica Neue" panose="020B0604020202020204" charset="0"/>
            </a:endParaRPr>
          </a:p>
        </p:txBody>
      </p:sp>
      <p:sp>
        <p:nvSpPr>
          <p:cNvPr id="651" name="Google Shape;651;p38"/>
          <p:cNvSpPr txBox="1"/>
          <p:nvPr/>
        </p:nvSpPr>
        <p:spPr>
          <a:xfrm>
            <a:off x="1296000" y="1548000"/>
            <a:ext cx="710372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4800" b="1" dirty="0">
                <a:solidFill>
                  <a:srgbClr val="4D94B7"/>
                </a:solidFill>
                <a:latin typeface="Helvetica Neue" panose="020B0604020202020204" charset="0"/>
                <a:ea typeface="Helvetica Neue"/>
                <a:cs typeface="Helvetica Neue"/>
                <a:sym typeface="Helvetica Neue"/>
              </a:rPr>
              <a:t>Provjerite svoje znanje</a:t>
            </a:r>
            <a:r>
              <a:rPr lang="en-US" sz="4800" b="1" dirty="0">
                <a:solidFill>
                  <a:srgbClr val="4D94B7"/>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652" name="Google Shape;652;p38"/>
          <p:cNvSpPr txBox="1"/>
          <p:nvPr/>
        </p:nvSpPr>
        <p:spPr>
          <a:xfrm>
            <a:off x="1296000" y="2304000"/>
            <a:ext cx="7329600" cy="52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Molimo odgovorite na sljedeća pitanja</a:t>
            </a:r>
            <a:r>
              <a:rPr lang="en-US" sz="2800" b="1" dirty="0">
                <a:solidFill>
                  <a:srgbClr val="AED633"/>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653" name="Google Shape;653;p38"/>
          <p:cNvSpPr/>
          <p:nvPr/>
        </p:nvSpPr>
        <p:spPr>
          <a:xfrm>
            <a:off x="1296000" y="3384000"/>
            <a:ext cx="7740000" cy="3204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1. </a:t>
            </a:r>
            <a:r>
              <a:rPr lang="hr-HR" sz="2400" b="1" dirty="0">
                <a:solidFill>
                  <a:schemeClr val="dk1"/>
                </a:solidFill>
                <a:latin typeface="Helvetica Neue" panose="020B0604020202020204" charset="0"/>
                <a:ea typeface="Helvetica Neue"/>
                <a:cs typeface="Helvetica Neue"/>
                <a:sym typeface="Helvetica Neue"/>
              </a:rPr>
              <a:t>Koja su četiri načela intrapoduzetničkih stavova?</a:t>
            </a:r>
            <a:endParaRPr lang="hr-HR" dirty="0">
              <a:latin typeface="Helvetica Neue" panose="020B0604020202020204" charset="0"/>
            </a:endParaRPr>
          </a:p>
          <a:p>
            <a:pPr marL="0" marR="0" lvl="0" indent="0" algn="l" rtl="0">
              <a:spcBef>
                <a:spcPts val="0"/>
              </a:spcBef>
              <a:spcAft>
                <a:spcPts val="0"/>
              </a:spcAft>
              <a:buNone/>
            </a:pPr>
            <a:endParaRPr lang="hr-HR"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Proaktivnost, preuzimanje rizika, umreženost, inovativnost</a:t>
            </a:r>
            <a:endParaRPr lang="hr-HR"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Odnos prema organizaciji, zadovoljstvo, motivacija, namjera</a:t>
            </a:r>
            <a:endParaRPr lang="hr-HR"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Vještine, percepcija vlastitih sposobnosti, osobno znanje, prošlo iskustvo</a:t>
            </a:r>
            <a:endParaRPr lang="hr-HR" dirty="0">
              <a:latin typeface="Helvetica Neue" panose="020B0604020202020204" charset="0"/>
            </a:endParaRPr>
          </a:p>
          <a:p>
            <a:pPr marL="0" marR="0" lvl="0" indent="0" algn="l" rtl="0">
              <a:spcBef>
                <a:spcPts val="0"/>
              </a:spcBef>
              <a:spcAft>
                <a:spcPts val="0"/>
              </a:spcAft>
              <a:buNone/>
            </a:pPr>
            <a:endParaRPr sz="2400" dirty="0">
              <a:solidFill>
                <a:schemeClr val="dk1"/>
              </a:solidFill>
              <a:latin typeface="Helvetica Neue" panose="020B0604020202020204" charset="0"/>
              <a:ea typeface="Helvetica Neue"/>
              <a:cs typeface="Helvetica Neue"/>
              <a:sym typeface="Helvetica Neue"/>
            </a:endParaRPr>
          </a:p>
        </p:txBody>
      </p:sp>
      <p:sp>
        <p:nvSpPr>
          <p:cNvPr id="654" name="Google Shape;654;p38"/>
          <p:cNvSpPr/>
          <p:nvPr/>
        </p:nvSpPr>
        <p:spPr>
          <a:xfrm>
            <a:off x="1296000" y="6660000"/>
            <a:ext cx="7740000" cy="252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2. </a:t>
            </a:r>
            <a:r>
              <a:rPr lang="hr-HR" sz="2400" b="1" dirty="0">
                <a:solidFill>
                  <a:schemeClr val="dk1"/>
                </a:solidFill>
                <a:latin typeface="Helvetica Neue" panose="020B0604020202020204" charset="0"/>
                <a:ea typeface="Helvetica Neue"/>
                <a:cs typeface="Helvetica Neue"/>
                <a:sym typeface="Helvetica Neue"/>
              </a:rPr>
              <a:t>Koja su četiri načela Harvardske metode principijelnog pregovaranja?</a:t>
            </a:r>
            <a:endParaRPr lang="hr-HR" sz="2400" dirty="0">
              <a:latin typeface="Helvetica Neue" panose="020B0604020202020204" charset="0"/>
            </a:endParaRPr>
          </a:p>
          <a:p>
            <a:pPr marL="0" marR="0" lvl="0" indent="0" algn="l" rtl="0">
              <a:spcBef>
                <a:spcPts val="0"/>
              </a:spcBef>
              <a:spcAft>
                <a:spcPts val="0"/>
              </a:spcAft>
              <a:buNone/>
            </a:pPr>
            <a:endParaRPr lang="hr-HR"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Koncept, motivacija, provedba, stabilizacija</a:t>
            </a:r>
            <a:endParaRPr lang="hr-HR" sz="22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Ljudi, interesi, opcije i kriteriji</a:t>
            </a:r>
            <a:endParaRPr lang="hr-HR" sz="22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Kvantitativni i mjerljivi, usmjereni na rezultate, ambiciozni, isplanirani</a:t>
            </a:r>
            <a:endParaRPr lang="hr-HR" sz="2200" dirty="0">
              <a:latin typeface="Helvetica Neue" panose="020B0604020202020204" charset="0"/>
            </a:endParaRPr>
          </a:p>
        </p:txBody>
      </p:sp>
      <p:sp>
        <p:nvSpPr>
          <p:cNvPr id="655" name="Google Shape;655;p38"/>
          <p:cNvSpPr/>
          <p:nvPr/>
        </p:nvSpPr>
        <p:spPr>
          <a:xfrm>
            <a:off x="9396000" y="7272000"/>
            <a:ext cx="7740000" cy="1836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5. </a:t>
            </a:r>
            <a:r>
              <a:rPr lang="hr-HR" sz="2400" b="1" dirty="0">
                <a:solidFill>
                  <a:schemeClr val="dk1"/>
                </a:solidFill>
                <a:latin typeface="Helvetica Neue" panose="020B0604020202020204" charset="0"/>
                <a:ea typeface="Helvetica Neue"/>
                <a:cs typeface="Helvetica Neue"/>
                <a:sym typeface="Helvetica Neue"/>
              </a:rPr>
              <a:t>Koja su tri koraka</a:t>
            </a:r>
            <a:r>
              <a:rPr lang="en-US" sz="2400" b="1" dirty="0">
                <a:solidFill>
                  <a:schemeClr val="dk1"/>
                </a:solidFill>
                <a:latin typeface="Helvetica Neue" panose="020B0604020202020204" charset="0"/>
                <a:ea typeface="Helvetica Neue"/>
                <a:cs typeface="Helvetica Neue"/>
                <a:sym typeface="Helvetica Neue"/>
              </a:rPr>
              <a:t> Lewin</a:t>
            </a:r>
            <a:r>
              <a:rPr lang="hr-HR" sz="2400" b="1" dirty="0">
                <a:solidFill>
                  <a:schemeClr val="dk1"/>
                </a:solidFill>
                <a:latin typeface="Helvetica Neue" panose="020B0604020202020204" charset="0"/>
                <a:ea typeface="Helvetica Neue"/>
                <a:cs typeface="Helvetica Neue"/>
                <a:sym typeface="Helvetica Neue"/>
              </a:rPr>
              <a:t>ove teorije promjena</a:t>
            </a:r>
            <a:r>
              <a:rPr lang="en-US" sz="2400" b="1" dirty="0">
                <a:solidFill>
                  <a:schemeClr val="dk1"/>
                </a:solidFill>
                <a:latin typeface="Helvetica Neue" panose="020B0604020202020204" charset="0"/>
                <a:ea typeface="Helvetica Neue"/>
                <a:cs typeface="Helvetica Neue"/>
                <a:sym typeface="Helvetica Neue"/>
              </a:rPr>
              <a:t>?</a:t>
            </a:r>
            <a:endParaRPr sz="2400" dirty="0">
              <a:latin typeface="Helvetica Neue" panose="020B0604020202020204" charset="0"/>
            </a:endParaRPr>
          </a:p>
          <a:p>
            <a:pPr marL="0" marR="0" lvl="0" indent="0" algn="l" rtl="0">
              <a:spcBef>
                <a:spcPts val="0"/>
              </a:spcBef>
              <a:spcAft>
                <a:spcPts val="0"/>
              </a:spcAft>
              <a:buNone/>
            </a:pPr>
            <a:endParaRPr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Struktura, stil, strategija</a:t>
            </a:r>
            <a:endParaRPr lang="hr-HR" sz="22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Izgraditi koaliciju, formirati viziju, održati ubrzanje</a:t>
            </a: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Odmrzavanje, promjena, ponovno zamrzavanje</a:t>
            </a:r>
            <a:endParaRPr lang="hr-HR" sz="2200" dirty="0">
              <a:latin typeface="Helvetica Neue" panose="020B060402020202020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8"/>
          <p:cNvSpPr/>
          <p:nvPr/>
        </p:nvSpPr>
        <p:spPr>
          <a:xfrm>
            <a:off x="9396000" y="1259999"/>
            <a:ext cx="7740000" cy="3708000"/>
          </a:xfrm>
          <a:prstGeom prst="snip2DiagRect">
            <a:avLst>
              <a:gd name="adj1" fmla="val 0"/>
              <a:gd name="adj2" fmla="val 14566"/>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3. </a:t>
            </a:r>
            <a:r>
              <a:rPr lang="hr-HR" sz="2400" b="1" dirty="0">
                <a:solidFill>
                  <a:schemeClr val="dk1"/>
                </a:solidFill>
                <a:latin typeface="Helvetica Neue" panose="020B0604020202020204" charset="0"/>
                <a:ea typeface="Helvetica Neue"/>
                <a:cs typeface="Helvetica Neue"/>
                <a:sym typeface="Helvetica Neue"/>
              </a:rPr>
              <a:t>Kojih je pet dimenzija koncepta osobnosti u odnosu na poduzetništvo unutar organizacije</a:t>
            </a:r>
            <a:r>
              <a:rPr lang="en-US" sz="2400" b="1" dirty="0">
                <a:solidFill>
                  <a:schemeClr val="dk1"/>
                </a:solidFill>
                <a:latin typeface="Helvetica Neue" panose="020B0604020202020204" charset="0"/>
                <a:ea typeface="Helvetica Neue"/>
                <a:cs typeface="Helvetica Neue"/>
                <a:sym typeface="Helvetica Neue"/>
              </a:rPr>
              <a:t>?</a:t>
            </a:r>
          </a:p>
          <a:p>
            <a:pPr marL="357188" marR="0" lvl="0" indent="-357188" algn="l" rtl="0">
              <a:spcBef>
                <a:spcPts val="0"/>
              </a:spcBef>
              <a:spcAft>
                <a:spcPts val="0"/>
              </a:spcAft>
              <a:buNone/>
            </a:pPr>
            <a:endParaRPr dirty="0">
              <a:latin typeface="Helvetica Neue" panose="020B0604020202020204" charset="0"/>
            </a:endParaRPr>
          </a:p>
          <a:p>
            <a:pPr marL="342900" lvl="0" indent="-342900">
              <a:buClr>
                <a:schemeClr val="dk1"/>
              </a:buClr>
              <a:buSzPts val="2200"/>
              <a:buBlip>
                <a:blip r:embed="rId3"/>
              </a:buBlip>
            </a:pPr>
            <a:r>
              <a:rPr lang="hr-HR" sz="2200" b="1" dirty="0">
                <a:solidFill>
                  <a:schemeClr val="dk1"/>
                </a:solidFill>
                <a:latin typeface="Helvetica Neue" panose="020B0604020202020204" charset="0"/>
                <a:ea typeface="Helvetica Neue"/>
                <a:cs typeface="Helvetica Neue"/>
                <a:sym typeface="Helvetica Neue"/>
              </a:rPr>
              <a:t>Savjesnost, udobnost, emocionalna stabilnost, otvorenost prema iskustvu, ekstraverzija</a:t>
            </a:r>
          </a:p>
          <a:p>
            <a:pPr marL="342900" lvl="0" indent="-342900">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Lijenost, tvrdoglavost, nestabilnost, mane, introvertnost</a:t>
            </a:r>
          </a:p>
          <a:p>
            <a:pPr marL="342900" lvl="0" indent="-342900">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Pristranost, povučenost, manjak poštovanja, krhkost, nepovjerljivost</a:t>
            </a:r>
          </a:p>
        </p:txBody>
      </p:sp>
      <p:sp>
        <p:nvSpPr>
          <p:cNvPr id="650" name="Google Shape;650;p38"/>
          <p:cNvSpPr/>
          <p:nvPr/>
        </p:nvSpPr>
        <p:spPr>
          <a:xfrm>
            <a:off x="9396000" y="5040000"/>
            <a:ext cx="7740000" cy="216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4. </a:t>
            </a:r>
            <a:r>
              <a:rPr lang="hr-HR" sz="2400" b="1" dirty="0">
                <a:solidFill>
                  <a:schemeClr val="dk1"/>
                </a:solidFill>
                <a:latin typeface="Helvetica Neue" panose="020B0604020202020204" charset="0"/>
                <a:ea typeface="Helvetica Neue"/>
                <a:cs typeface="Helvetica Neue"/>
                <a:sym typeface="Helvetica Neue"/>
              </a:rPr>
              <a:t>Koji su modeli upravljanja promjenama</a:t>
            </a:r>
            <a:r>
              <a:rPr lang="en-US" sz="2400" b="1" dirty="0">
                <a:solidFill>
                  <a:schemeClr val="dk1"/>
                </a:solidFill>
                <a:latin typeface="Helvetica Neue" panose="020B0604020202020204" charset="0"/>
                <a:ea typeface="Helvetica Neue"/>
                <a:cs typeface="Helvetica Neue"/>
                <a:sym typeface="Helvetica Neue"/>
              </a:rPr>
              <a:t>?</a:t>
            </a:r>
            <a:endParaRPr sz="2400" dirty="0">
              <a:latin typeface="Helvetica Neue" panose="020B0604020202020204" charset="0"/>
            </a:endParaRPr>
          </a:p>
          <a:p>
            <a:pPr marL="0" marR="0" lvl="0" indent="0" algn="l" rtl="0">
              <a:spcBef>
                <a:spcPts val="0"/>
              </a:spcBef>
              <a:spcAft>
                <a:spcPts val="0"/>
              </a:spcAft>
              <a:buNone/>
            </a:pPr>
            <a:endParaRPr dirty="0">
              <a:solidFill>
                <a:schemeClr val="dk1"/>
              </a:solidFill>
              <a:latin typeface="Helvetica Neue" panose="020B0604020202020204" charset="0"/>
              <a:ea typeface="Helvetica Neue"/>
              <a:cs typeface="Helvetica Neue"/>
              <a:sym typeface="Helvetica Neue"/>
            </a:endParaRPr>
          </a:p>
          <a:p>
            <a:pPr marL="342900" lvl="0" indent="-342900">
              <a:buClr>
                <a:schemeClr val="dk1"/>
              </a:buClr>
              <a:buSzPts val="2200"/>
              <a:buBlip>
                <a:blip r:embed="rId3"/>
              </a:buBlip>
            </a:pPr>
            <a:r>
              <a:rPr lang="hr-HR" sz="2200" b="1" dirty="0">
                <a:solidFill>
                  <a:schemeClr val="dk1"/>
                </a:solidFill>
                <a:latin typeface="Helvetica Neue" panose="020B0604020202020204" charset="0"/>
                <a:ea typeface="Helvetica Neue"/>
                <a:cs typeface="Helvetica Neue"/>
                <a:sym typeface="Helvetica Neue"/>
              </a:rPr>
              <a:t>Okviri koji vode organizacije pri upravljanju promjenama na radnom mjestu</a:t>
            </a:r>
          </a:p>
          <a:p>
            <a:pPr marL="342900" lvl="0" indent="-342900">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Smjernice kako implementirati konflikte</a:t>
            </a:r>
            <a:endParaRPr lang="hr-HR" sz="22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Definirana strategija za rješavanje konflikata </a:t>
            </a:r>
            <a:endParaRPr lang="hr-HR" sz="2200" dirty="0">
              <a:latin typeface="Helvetica Neue" panose="020B0604020202020204" charset="0"/>
            </a:endParaRPr>
          </a:p>
        </p:txBody>
      </p:sp>
      <p:sp>
        <p:nvSpPr>
          <p:cNvPr id="651" name="Google Shape;651;p38"/>
          <p:cNvSpPr txBox="1"/>
          <p:nvPr/>
        </p:nvSpPr>
        <p:spPr>
          <a:xfrm>
            <a:off x="1296000" y="1548000"/>
            <a:ext cx="710372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4800" b="1" dirty="0">
                <a:solidFill>
                  <a:srgbClr val="4D94B7"/>
                </a:solidFill>
                <a:latin typeface="Helvetica Neue" panose="020B0604020202020204" charset="0"/>
                <a:ea typeface="Helvetica Neue"/>
                <a:cs typeface="Helvetica Neue"/>
                <a:sym typeface="Helvetica Neue"/>
              </a:rPr>
              <a:t>Provjerite svoje znanje</a:t>
            </a:r>
            <a:r>
              <a:rPr lang="en-US" sz="4800" b="1" dirty="0">
                <a:solidFill>
                  <a:srgbClr val="4D94B7"/>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652" name="Google Shape;652;p38"/>
          <p:cNvSpPr txBox="1"/>
          <p:nvPr/>
        </p:nvSpPr>
        <p:spPr>
          <a:xfrm>
            <a:off x="1296000" y="2304000"/>
            <a:ext cx="7329600" cy="52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Rješenja</a:t>
            </a:r>
          </a:p>
        </p:txBody>
      </p:sp>
      <p:sp>
        <p:nvSpPr>
          <p:cNvPr id="653" name="Google Shape;653;p38"/>
          <p:cNvSpPr/>
          <p:nvPr/>
        </p:nvSpPr>
        <p:spPr>
          <a:xfrm>
            <a:off x="1296000" y="3384000"/>
            <a:ext cx="7740000" cy="3204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1. </a:t>
            </a:r>
            <a:r>
              <a:rPr lang="hr-HR" sz="2400" b="1" dirty="0">
                <a:solidFill>
                  <a:schemeClr val="dk1"/>
                </a:solidFill>
                <a:latin typeface="Helvetica Neue" panose="020B0604020202020204" charset="0"/>
                <a:ea typeface="Helvetica Neue"/>
                <a:cs typeface="Helvetica Neue"/>
                <a:sym typeface="Helvetica Neue"/>
              </a:rPr>
              <a:t>Koja su četiri načela intrapoduzetničkih stavova?</a:t>
            </a:r>
            <a:endParaRPr lang="hr-HR" dirty="0">
              <a:latin typeface="Helvetica Neue" panose="020B0604020202020204" charset="0"/>
            </a:endParaRPr>
          </a:p>
          <a:p>
            <a:pPr marL="0" marR="0" lvl="0" indent="0" algn="l" rtl="0">
              <a:spcBef>
                <a:spcPts val="0"/>
              </a:spcBef>
              <a:spcAft>
                <a:spcPts val="0"/>
              </a:spcAft>
              <a:buNone/>
            </a:pPr>
            <a:endParaRPr lang="hr-HR"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Proaktivnost, preuzimanje rizika, umreženost, inovativnost</a:t>
            </a:r>
            <a:endParaRPr lang="hr-HR"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b="1" dirty="0">
                <a:solidFill>
                  <a:schemeClr val="dk1"/>
                </a:solidFill>
                <a:latin typeface="Helvetica Neue" panose="020B0604020202020204" charset="0"/>
                <a:ea typeface="Helvetica Neue"/>
                <a:cs typeface="Helvetica Neue"/>
                <a:sym typeface="Helvetica Neue"/>
              </a:rPr>
              <a:t>Odnos prema organizaciji, zadovoljstvo, motivacija, namjera</a:t>
            </a:r>
            <a:endParaRPr lang="hr-HR" b="1"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Vještine, percepcija vlastitih sposobnosti, osobno znanje, prošlo iskustvo</a:t>
            </a:r>
            <a:endParaRPr lang="hr-HR" dirty="0">
              <a:latin typeface="Helvetica Neue" panose="020B0604020202020204" charset="0"/>
            </a:endParaRPr>
          </a:p>
          <a:p>
            <a:pPr marL="0" marR="0" lvl="0" indent="0" algn="l" rtl="0">
              <a:spcBef>
                <a:spcPts val="0"/>
              </a:spcBef>
              <a:spcAft>
                <a:spcPts val="0"/>
              </a:spcAft>
              <a:buNone/>
            </a:pPr>
            <a:endParaRPr sz="2400" dirty="0">
              <a:solidFill>
                <a:schemeClr val="dk1"/>
              </a:solidFill>
              <a:latin typeface="Helvetica Neue" panose="020B0604020202020204" charset="0"/>
              <a:ea typeface="Helvetica Neue"/>
              <a:cs typeface="Helvetica Neue"/>
              <a:sym typeface="Helvetica Neue"/>
            </a:endParaRPr>
          </a:p>
        </p:txBody>
      </p:sp>
      <p:sp>
        <p:nvSpPr>
          <p:cNvPr id="654" name="Google Shape;654;p38"/>
          <p:cNvSpPr/>
          <p:nvPr/>
        </p:nvSpPr>
        <p:spPr>
          <a:xfrm>
            <a:off x="1296000" y="6660000"/>
            <a:ext cx="7740000" cy="252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2. </a:t>
            </a:r>
            <a:r>
              <a:rPr lang="hr-HR" sz="2400" b="1" dirty="0">
                <a:solidFill>
                  <a:schemeClr val="dk1"/>
                </a:solidFill>
                <a:latin typeface="Helvetica Neue" panose="020B0604020202020204" charset="0"/>
                <a:ea typeface="Helvetica Neue"/>
                <a:cs typeface="Helvetica Neue"/>
                <a:sym typeface="Helvetica Neue"/>
              </a:rPr>
              <a:t>Koja su četiri načela Harvardske metode principijelnog pregovaranja?</a:t>
            </a:r>
            <a:endParaRPr lang="hr-HR" sz="2400" dirty="0">
              <a:latin typeface="Helvetica Neue" panose="020B0604020202020204" charset="0"/>
            </a:endParaRPr>
          </a:p>
          <a:p>
            <a:pPr marL="0" marR="0" lvl="0" indent="0" algn="l" rtl="0">
              <a:spcBef>
                <a:spcPts val="0"/>
              </a:spcBef>
              <a:spcAft>
                <a:spcPts val="0"/>
              </a:spcAft>
              <a:buNone/>
            </a:pPr>
            <a:endParaRPr lang="hr-HR"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Koncept, motivacija, provedba, stabilizacija</a:t>
            </a:r>
            <a:endParaRPr lang="hr-HR" sz="22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b="1" dirty="0">
                <a:solidFill>
                  <a:schemeClr val="dk1"/>
                </a:solidFill>
                <a:latin typeface="Helvetica Neue" panose="020B0604020202020204" charset="0"/>
                <a:ea typeface="Helvetica Neue"/>
                <a:cs typeface="Helvetica Neue"/>
                <a:sym typeface="Helvetica Neue"/>
              </a:rPr>
              <a:t>Ljudi, interesi, opcije i kriteriji</a:t>
            </a:r>
            <a:endParaRPr lang="hr-HR" sz="2200" b="1"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Kvantitativni i mjerljivi, usmjereni na rezultate, ambiciozni, isplanirani</a:t>
            </a:r>
            <a:endParaRPr lang="hr-HR" sz="2200" dirty="0">
              <a:latin typeface="Helvetica Neue" panose="020B0604020202020204" charset="0"/>
            </a:endParaRPr>
          </a:p>
        </p:txBody>
      </p:sp>
      <p:sp>
        <p:nvSpPr>
          <p:cNvPr id="655" name="Google Shape;655;p38"/>
          <p:cNvSpPr/>
          <p:nvPr/>
        </p:nvSpPr>
        <p:spPr>
          <a:xfrm>
            <a:off x="9396000" y="7272000"/>
            <a:ext cx="7740000" cy="1836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en-US" sz="2400" b="1" dirty="0">
                <a:solidFill>
                  <a:schemeClr val="dk1"/>
                </a:solidFill>
                <a:latin typeface="Helvetica Neue" panose="020B0604020202020204" charset="0"/>
                <a:ea typeface="Helvetica Neue"/>
                <a:cs typeface="Helvetica Neue"/>
                <a:sym typeface="Helvetica Neue"/>
              </a:rPr>
              <a:t>5. </a:t>
            </a:r>
            <a:r>
              <a:rPr lang="hr-HR" sz="2400" b="1" dirty="0">
                <a:solidFill>
                  <a:schemeClr val="dk1"/>
                </a:solidFill>
                <a:latin typeface="Helvetica Neue" panose="020B0604020202020204" charset="0"/>
                <a:ea typeface="Helvetica Neue"/>
                <a:cs typeface="Helvetica Neue"/>
                <a:sym typeface="Helvetica Neue"/>
              </a:rPr>
              <a:t>Koja su tri koraka</a:t>
            </a:r>
            <a:r>
              <a:rPr lang="en-US" sz="2400" b="1" dirty="0">
                <a:solidFill>
                  <a:schemeClr val="dk1"/>
                </a:solidFill>
                <a:latin typeface="Helvetica Neue" panose="020B0604020202020204" charset="0"/>
                <a:ea typeface="Helvetica Neue"/>
                <a:cs typeface="Helvetica Neue"/>
                <a:sym typeface="Helvetica Neue"/>
              </a:rPr>
              <a:t> Lewin</a:t>
            </a:r>
            <a:r>
              <a:rPr lang="hr-HR" sz="2400" b="1" dirty="0">
                <a:solidFill>
                  <a:schemeClr val="dk1"/>
                </a:solidFill>
                <a:latin typeface="Helvetica Neue" panose="020B0604020202020204" charset="0"/>
                <a:ea typeface="Helvetica Neue"/>
                <a:cs typeface="Helvetica Neue"/>
                <a:sym typeface="Helvetica Neue"/>
              </a:rPr>
              <a:t>ove teorije promjena</a:t>
            </a:r>
            <a:r>
              <a:rPr lang="en-US" sz="2400" b="1" dirty="0">
                <a:solidFill>
                  <a:schemeClr val="dk1"/>
                </a:solidFill>
                <a:latin typeface="Helvetica Neue" panose="020B0604020202020204" charset="0"/>
                <a:ea typeface="Helvetica Neue"/>
                <a:cs typeface="Helvetica Neue"/>
                <a:sym typeface="Helvetica Neue"/>
              </a:rPr>
              <a:t>?</a:t>
            </a:r>
            <a:endParaRPr sz="2400" dirty="0">
              <a:latin typeface="Helvetica Neue" panose="020B0604020202020204" charset="0"/>
            </a:endParaRPr>
          </a:p>
          <a:p>
            <a:pPr marL="0" marR="0" lvl="0" indent="0" algn="l" rtl="0">
              <a:spcBef>
                <a:spcPts val="0"/>
              </a:spcBef>
              <a:spcAft>
                <a:spcPts val="0"/>
              </a:spcAft>
              <a:buNone/>
            </a:pPr>
            <a:endParaRPr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Struktura, stil, strategija</a:t>
            </a:r>
            <a:endParaRPr lang="hr-HR" sz="22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hr-HR" sz="2200" dirty="0">
                <a:solidFill>
                  <a:schemeClr val="dk1"/>
                </a:solidFill>
                <a:latin typeface="Helvetica Neue" panose="020B0604020202020204" charset="0"/>
                <a:ea typeface="Helvetica Neue"/>
                <a:cs typeface="Helvetica Neue"/>
                <a:sym typeface="Helvetica Neue"/>
              </a:rPr>
              <a:t>Izgraditi koaliciju, formirati viziju, održati ubrzanje</a:t>
            </a:r>
          </a:p>
          <a:p>
            <a:pPr marL="342900" marR="0" lvl="0" indent="-342900" algn="l" rtl="0">
              <a:spcBef>
                <a:spcPts val="0"/>
              </a:spcBef>
              <a:spcAft>
                <a:spcPts val="0"/>
              </a:spcAft>
              <a:buClr>
                <a:schemeClr val="dk1"/>
              </a:buClr>
              <a:buSzPts val="2200"/>
              <a:buBlip>
                <a:blip r:embed="rId3"/>
              </a:buBlip>
            </a:pPr>
            <a:r>
              <a:rPr lang="hr-HR" sz="2200" b="1" dirty="0">
                <a:solidFill>
                  <a:schemeClr val="dk1"/>
                </a:solidFill>
                <a:latin typeface="Helvetica Neue" panose="020B0604020202020204" charset="0"/>
                <a:ea typeface="Helvetica Neue"/>
                <a:cs typeface="Helvetica Neue"/>
                <a:sym typeface="Helvetica Neue"/>
              </a:rPr>
              <a:t>Odmrzavanje, promjena, ponovno zamrzavanje</a:t>
            </a:r>
            <a:endParaRPr lang="hr-HR" sz="2200" b="1" dirty="0">
              <a:latin typeface="Helvetica Neue" panose="020B0604020202020204" charset="0"/>
            </a:endParaRPr>
          </a:p>
        </p:txBody>
      </p:sp>
    </p:spTree>
    <p:extLst>
      <p:ext uri="{BB962C8B-B14F-4D97-AF65-F5344CB8AC3E}">
        <p14:creationId xmlns:p14="http://schemas.microsoft.com/office/powerpoint/2010/main" val="184171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82" name="Google Shape;82;p4"/>
          <p:cNvSpPr txBox="1"/>
          <p:nvPr/>
        </p:nvSpPr>
        <p:spPr>
          <a:xfrm>
            <a:off x="4572000" y="3888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dirty="0">
                <a:solidFill>
                  <a:srgbClr val="4D94B7"/>
                </a:solidFill>
                <a:latin typeface="Helvetica Neue" panose="020B0604020202020204" charset="0"/>
                <a:ea typeface="Helvetica Neue"/>
                <a:cs typeface="Helvetica Neue"/>
                <a:sym typeface="Helvetica Neue"/>
              </a:rPr>
              <a:t>Intrap</a:t>
            </a:r>
            <a:r>
              <a:rPr lang="hr-HR" sz="4800" b="1" dirty="0">
                <a:solidFill>
                  <a:srgbClr val="4D94B7"/>
                </a:solidFill>
                <a:latin typeface="Helvetica Neue" panose="020B0604020202020204" charset="0"/>
                <a:ea typeface="Helvetica Neue"/>
                <a:cs typeface="Helvetica Neue"/>
                <a:sym typeface="Helvetica Neue"/>
              </a:rPr>
              <a:t>oduzetnički stav</a:t>
            </a:r>
            <a:endParaRPr sz="48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83" name="Google Shape;83;p4"/>
          <p:cNvSpPr txBox="1"/>
          <p:nvPr/>
        </p:nvSpPr>
        <p:spPr>
          <a:xfrm>
            <a:off x="1296000" y="2592000"/>
            <a:ext cx="1573200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dirty="0">
                <a:solidFill>
                  <a:srgbClr val="AED633"/>
                </a:solidFill>
                <a:latin typeface="Helvetica Neue" panose="020B0604020202020204" charset="0"/>
                <a:ea typeface="Helvetica Neue"/>
                <a:cs typeface="Helvetica Neue"/>
                <a:sym typeface="Helvetica Neue"/>
              </a:rPr>
              <a:t>Cjelina</a:t>
            </a:r>
            <a:r>
              <a:rPr lang="en-US" sz="6000" b="1" dirty="0">
                <a:solidFill>
                  <a:srgbClr val="AED633"/>
                </a:solidFill>
                <a:latin typeface="Helvetica Neue" panose="020B0604020202020204" charset="0"/>
                <a:ea typeface="Helvetica Neue"/>
                <a:cs typeface="Helvetica Neue"/>
                <a:sym typeface="Helvetica Neue"/>
              </a:rPr>
              <a:t> 1</a:t>
            </a:r>
            <a:endParaRPr sz="6000" b="1" i="0" u="none" strike="noStrike" cap="none" dirty="0">
              <a:solidFill>
                <a:srgbClr val="AED633"/>
              </a:solidFill>
              <a:latin typeface="Helvetica Neue" panose="020B0604020202020204" charset="0"/>
              <a:ea typeface="Helvetica Neue"/>
              <a:cs typeface="Helvetica Neue"/>
              <a:sym typeface="Helvetica Neue"/>
            </a:endParaRPr>
          </a:p>
        </p:txBody>
      </p:sp>
      <p:sp>
        <p:nvSpPr>
          <p:cNvPr id="84" name="Google Shape;84;p4"/>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1.1 </a:t>
            </a:r>
            <a:r>
              <a:rPr lang="hr-HR" sz="2800" b="1" i="0" u="none" strike="noStrike" cap="none" dirty="0">
                <a:solidFill>
                  <a:srgbClr val="AED633"/>
                </a:solidFill>
                <a:latin typeface="Helvetica Neue" panose="020B0604020202020204" charset="0"/>
                <a:ea typeface="Helvetica Neue"/>
                <a:cs typeface="Helvetica Neue"/>
                <a:sym typeface="Helvetica Neue"/>
              </a:rPr>
              <a:t>Definicija</a:t>
            </a:r>
            <a:endParaRPr lang="hr-HR" dirty="0">
              <a:latin typeface="Helvetica Neue" panose="020B0604020202020204" charset="0"/>
            </a:endParaRPr>
          </a:p>
          <a:p>
            <a:pPr marL="628650" lvl="0" indent="-628650">
              <a:lnSpc>
                <a:spcPct val="150000"/>
              </a:lnSpc>
              <a:buSzPts val="2800"/>
            </a:pPr>
            <a:r>
              <a:rPr lang="hr-HR" sz="2800" b="1" i="0" u="none" strike="noStrike" cap="none" dirty="0">
                <a:solidFill>
                  <a:srgbClr val="AED633"/>
                </a:solidFill>
                <a:latin typeface="Helvetica Neue" panose="020B0604020202020204" charset="0"/>
                <a:ea typeface="Helvetica Neue"/>
                <a:cs typeface="Helvetica Neue"/>
                <a:sym typeface="Helvetica Neue"/>
              </a:rPr>
              <a:t>1.2 </a:t>
            </a:r>
            <a:r>
              <a:rPr lang="hr-HR" sz="2800" b="1" dirty="0">
                <a:solidFill>
                  <a:srgbClr val="AED633"/>
                </a:solidFill>
                <a:latin typeface="Helvetica Neue" panose="020B0604020202020204" charset="0"/>
                <a:ea typeface="Helvetica Neue"/>
                <a:cs typeface="Helvetica Neue"/>
                <a:sym typeface="Helvetica Neue"/>
              </a:rPr>
              <a:t>Četiri načela intrapoduzetničkog stava: odnos prema organizaciji, zadovoljstvo, motivacija i namjera</a:t>
            </a:r>
            <a:endParaRPr lang="hr-HR" dirty="0">
              <a:latin typeface="Helvetica Neue" panose="020B060402020202020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0"/>
          <p:cNvSpPr txBox="1"/>
          <p:nvPr/>
        </p:nvSpPr>
        <p:spPr>
          <a:xfrm>
            <a:off x="1295400" y="1548000"/>
            <a:ext cx="389443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4800" b="1" dirty="0">
                <a:solidFill>
                  <a:srgbClr val="4D94B7"/>
                </a:solidFill>
                <a:latin typeface="Helvetica Neue" panose="020B0604020202020204" charset="0"/>
                <a:ea typeface="Helvetica Neue"/>
                <a:cs typeface="Helvetica Neue"/>
                <a:sym typeface="Helvetica Neue"/>
              </a:rPr>
              <a:t>Sažetak</a:t>
            </a:r>
            <a:endParaRPr lang="hr-HR" dirty="0">
              <a:latin typeface="Helvetica Neue" panose="020B0604020202020204" charset="0"/>
            </a:endParaRPr>
          </a:p>
        </p:txBody>
      </p:sp>
      <p:sp>
        <p:nvSpPr>
          <p:cNvPr id="672" name="Google Shape;672;p40"/>
          <p:cNvSpPr txBox="1"/>
          <p:nvPr/>
        </p:nvSpPr>
        <p:spPr>
          <a:xfrm>
            <a:off x="1296000" y="2304000"/>
            <a:ext cx="7034400" cy="522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Dobro urađeno</a:t>
            </a:r>
            <a:r>
              <a:rPr lang="en-US" sz="2800" b="1" dirty="0">
                <a:solidFill>
                  <a:srgbClr val="AED633"/>
                </a:solidFill>
                <a:latin typeface="Helvetica Neue" panose="020B0604020202020204" charset="0"/>
                <a:ea typeface="Helvetica Neue"/>
                <a:cs typeface="Helvetica Neue"/>
                <a:sym typeface="Helvetica Neue"/>
              </a:rPr>
              <a:t>! </a:t>
            </a:r>
            <a:r>
              <a:rPr lang="hr-HR" sz="2800" b="1" dirty="0">
                <a:solidFill>
                  <a:srgbClr val="AED633"/>
                </a:solidFill>
                <a:latin typeface="Helvetica Neue" panose="020B0604020202020204" charset="0"/>
                <a:ea typeface="Helvetica Neue"/>
                <a:cs typeface="Helvetica Neue"/>
                <a:sym typeface="Helvetica Neue"/>
              </a:rPr>
              <a:t>Sada znate više o</a:t>
            </a:r>
            <a:r>
              <a:rPr lang="en-US" sz="2800" b="1" dirty="0">
                <a:solidFill>
                  <a:srgbClr val="AED633"/>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pic>
        <p:nvPicPr>
          <p:cNvPr id="673" name="Google Shape;673;p40"/>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674" name="Google Shape;674;p40"/>
          <p:cNvSpPr txBox="1"/>
          <p:nvPr/>
        </p:nvSpPr>
        <p:spPr>
          <a:xfrm>
            <a:off x="1296000" y="3383999"/>
            <a:ext cx="9576000" cy="5364000"/>
          </a:xfrm>
          <a:prstGeom prst="rect">
            <a:avLst/>
          </a:prstGeom>
          <a:noFill/>
          <a:ln>
            <a:noFill/>
          </a:ln>
        </p:spPr>
        <p:txBody>
          <a:bodyPr spcFirstLastPara="1" wrap="square" lIns="91425" tIns="45700" rIns="91425" bIns="45700" anchor="t" anchorCtr="0">
            <a:noAutofit/>
          </a:bodyPr>
          <a:lstStyle/>
          <a:p>
            <a:pPr marL="628650" lvl="0" indent="-628650">
              <a:buSzPts val="2400"/>
              <a:buBlip>
                <a:blip r:embed="rId4"/>
              </a:buBlip>
            </a:pPr>
            <a:r>
              <a:rPr lang="hr-HR" sz="2400" dirty="0">
                <a:solidFill>
                  <a:schemeClr val="dk1"/>
                </a:solidFill>
                <a:latin typeface="Helvetica Neue" panose="020B0604020202020204" charset="0"/>
                <a:ea typeface="Helvetica Neue"/>
                <a:cs typeface="Helvetica Neue"/>
                <a:sym typeface="Helvetica Neue"/>
              </a:rPr>
              <a:t>Što su intrapoduzetnički stavovi i koliko je osobnost važna za poticanje poduzetništva unutar organizacije.</a:t>
            </a:r>
            <a:endParaRPr lang="hr-HR" dirty="0">
              <a:latin typeface="Helvetica Neue" panose="020B0604020202020204" charset="0"/>
            </a:endParaRPr>
          </a:p>
          <a:p>
            <a:pPr marL="628650" lvl="0" indent="-628650">
              <a:spcBef>
                <a:spcPts val="1000"/>
              </a:spcBef>
              <a:buSzPts val="2400"/>
              <a:buBlip>
                <a:blip r:embed="rId4"/>
              </a:buBlip>
            </a:pPr>
            <a:r>
              <a:rPr lang="hr-HR" sz="2400" dirty="0">
                <a:solidFill>
                  <a:schemeClr val="dk1"/>
                </a:solidFill>
                <a:latin typeface="Helvetica Neue" panose="020B0604020202020204" charset="0"/>
                <a:ea typeface="Helvetica Neue"/>
                <a:cs typeface="Helvetica Neue"/>
                <a:sym typeface="Helvetica Neue"/>
              </a:rPr>
              <a:t>Što je upravljanje promjenama i kako možete implementirati sustave upravljanja promjenama u svoju tvrtku/tim.</a:t>
            </a:r>
            <a:endParaRPr lang="hr-HR" dirty="0">
              <a:latin typeface="Helvetica Neue" panose="020B0604020202020204" charset="0"/>
            </a:endParaRPr>
          </a:p>
          <a:p>
            <a:pPr marL="628650" lvl="0" indent="-628650">
              <a:spcBef>
                <a:spcPts val="1000"/>
              </a:spcBef>
              <a:buSzPts val="2400"/>
              <a:buBlip>
                <a:blip r:embed="rId4"/>
              </a:buBlip>
            </a:pPr>
            <a:r>
              <a:rPr lang="hr-HR" sz="2400" dirty="0">
                <a:solidFill>
                  <a:schemeClr val="dk1"/>
                </a:solidFill>
                <a:latin typeface="Helvetica Neue" panose="020B0604020202020204" charset="0"/>
                <a:ea typeface="Helvetica Neue"/>
                <a:cs typeface="Helvetica Neue"/>
                <a:sym typeface="Helvetica Neue"/>
              </a:rPr>
              <a:t>Što je upravljanje konfliktima u poduzeću i kako se konflikt može riješiti unutar poduzeća.</a:t>
            </a:r>
            <a:endParaRPr lang="hr-HR" dirty="0">
              <a:latin typeface="Helvetica Neue" panose="020B0604020202020204" charset="0"/>
            </a:endParaRPr>
          </a:p>
          <a:p>
            <a:pPr marL="628650" marR="0" lvl="0" indent="-476250" algn="l" rtl="0">
              <a:lnSpc>
                <a:spcPct val="100000"/>
              </a:lnSpc>
              <a:spcBef>
                <a:spcPts val="1000"/>
              </a:spcBef>
              <a:spcAft>
                <a:spcPts val="1000"/>
              </a:spcAft>
              <a:buClr>
                <a:srgbClr val="000000"/>
              </a:buClr>
              <a:buSzPts val="2400"/>
              <a:buFont typeface="Calibri"/>
              <a:buNone/>
            </a:pP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1"/>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panose="020B0604020202020204" charset="0"/>
                <a:ea typeface="Helvetica Neue"/>
                <a:cs typeface="Helvetica Neue"/>
                <a:sym typeface="Helvetica Neue"/>
              </a:rPr>
              <a:t>Literatura</a:t>
            </a:r>
            <a:r>
              <a:rPr lang="en-US" sz="4800" b="1" i="0" u="none" strike="noStrike" cap="none" dirty="0">
                <a:solidFill>
                  <a:srgbClr val="4D94B7"/>
                </a:solidFill>
                <a:latin typeface="Helvetica Neue" panose="020B0604020202020204" charset="0"/>
                <a:ea typeface="Helvetica Neue"/>
                <a:cs typeface="Helvetica Neue"/>
                <a:sym typeface="Helvetica Neue"/>
              </a:rPr>
              <a:t> (1)</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681" name="Google Shape;681;p41"/>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Bef>
                <a:spcPts val="0"/>
              </a:spcBef>
              <a:spcAft>
                <a:spcPts val="0"/>
              </a:spcAft>
              <a:buClr>
                <a:srgbClr val="4D94B7"/>
              </a:buClr>
              <a:buSzPts val="2520"/>
              <a:buFont typeface="Calibri"/>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Woo, H. (2018). Personality traits and intrapreneurship: the mediating effect of career adaptability. Career Development International.</a:t>
            </a:r>
            <a:endParaRPr sz="2400" dirty="0">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Farrukh, M. et al. (2016). Intrapreneurial behavior: an empirical investigation of personality traits. Management &amp; Marketing. Challenges for the Knowledge Society, Vol. 11, No. 4, pp. 597-609. </a:t>
            </a:r>
            <a:endParaRPr sz="2400" dirty="0">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a:pPr>
            <a:r>
              <a:rPr lang="en-US" sz="2400" b="0" i="0" u="none" strike="noStrike" cap="none" dirty="0" err="1">
                <a:solidFill>
                  <a:srgbClr val="000000"/>
                </a:solidFill>
                <a:latin typeface="Helvetica Neue" panose="020B0604020202020204" charset="0"/>
                <a:ea typeface="Helvetica Neue"/>
                <a:cs typeface="Helvetica Neue"/>
                <a:sym typeface="Helvetica Neue"/>
              </a:rPr>
              <a:t>Neessen</a:t>
            </a:r>
            <a:r>
              <a:rPr lang="en-US" sz="2400" b="0" i="0" u="none" strike="noStrike" cap="none" dirty="0">
                <a:solidFill>
                  <a:srgbClr val="000000"/>
                </a:solidFill>
                <a:latin typeface="Helvetica Neue" panose="020B0604020202020204" charset="0"/>
                <a:ea typeface="Helvetica Neue"/>
                <a:cs typeface="Helvetica Neue"/>
                <a:sym typeface="Helvetica Neue"/>
              </a:rPr>
              <a:t>, P. et al. (2019). The intrapreneurial employee: toward an integrated model of intrapreneurship and research agenda. International Entrepreneurship and Management Journal.</a:t>
            </a:r>
            <a:endParaRPr sz="2400" dirty="0">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a:pPr>
            <a:r>
              <a:rPr lang="en-US" sz="2400" b="0" i="0" u="none" strike="noStrike" cap="none" dirty="0" err="1">
                <a:solidFill>
                  <a:srgbClr val="000000"/>
                </a:solidFill>
                <a:latin typeface="Helvetica Neue" panose="020B0604020202020204" charset="0"/>
                <a:ea typeface="Helvetica Neue"/>
                <a:cs typeface="Helvetica Neue"/>
                <a:sym typeface="Helvetica Neue"/>
              </a:rPr>
              <a:t>Mohedano-Suanes</a:t>
            </a:r>
            <a:r>
              <a:rPr lang="en-US" sz="2400" b="0" i="0" u="none" strike="noStrike" cap="none" dirty="0">
                <a:solidFill>
                  <a:srgbClr val="000000"/>
                </a:solidFill>
                <a:latin typeface="Helvetica Neue" panose="020B0604020202020204" charset="0"/>
                <a:ea typeface="Helvetica Neue"/>
                <a:cs typeface="Helvetica Neue"/>
                <a:sym typeface="Helvetica Neue"/>
              </a:rPr>
              <a:t>, A. &amp; Garzon, D. (2018). Intrapreneurs: Characteristics and Behavior. 10.</a:t>
            </a:r>
            <a:endParaRPr sz="2400" dirty="0">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Mustafa, M.J. et al. (2016). Psychological Ownership, Job Satisfaction, and Middle Manager Entrepreneurial Behavior. Journal of Leadership &amp; Organizational Studies. 23. 272-287.</a:t>
            </a:r>
            <a:endParaRPr sz="2400" dirty="0">
              <a:latin typeface="Helvetica Neue" panose="020B0604020202020204" charset="0"/>
            </a:endParaRPr>
          </a:p>
          <a:p>
            <a:pPr marL="714375" marR="0" lvl="0" indent="-714375" algn="l" rtl="0">
              <a:lnSpc>
                <a:spcPct val="100000"/>
              </a:lnSpc>
              <a:spcBef>
                <a:spcPts val="2400"/>
              </a:spcBef>
              <a:spcAft>
                <a:spcPts val="2400"/>
              </a:spcAft>
              <a:buClr>
                <a:srgbClr val="4D94B7"/>
              </a:buClr>
              <a:buSzPts val="2520"/>
              <a:buFont typeface="Calibri"/>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Chan, K.Y. et al. (2017). Who Wants to Be an Intrapreneur? Relations between Employees’ Entrepreneurial, Professional, and Leadership Career Motivations and Intrapreneurial Motivation in Organizations.</a:t>
            </a:r>
            <a:endParaRPr sz="2400" dirty="0">
              <a:latin typeface="Helvetica Neue" panose="020B060402020202020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2"/>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panose="020B0604020202020204" charset="0"/>
                <a:ea typeface="Helvetica Neue"/>
                <a:cs typeface="Helvetica Neue"/>
                <a:sym typeface="Helvetica Neue"/>
              </a:rPr>
              <a:t>Literatura</a:t>
            </a:r>
            <a:r>
              <a:rPr lang="en-US" sz="4800" b="1" i="0" u="none" strike="noStrike" cap="none" dirty="0">
                <a:solidFill>
                  <a:srgbClr val="4D94B7"/>
                </a:solidFill>
                <a:latin typeface="Helvetica Neue" panose="020B0604020202020204" charset="0"/>
                <a:ea typeface="Helvetica Neue"/>
                <a:cs typeface="Helvetica Neue"/>
                <a:sym typeface="Helvetica Neue"/>
              </a:rPr>
              <a:t> (2)</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688" name="Google Shape;688;p42"/>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Bef>
                <a:spcPts val="0"/>
              </a:spcBef>
              <a:spcAft>
                <a:spcPts val="0"/>
              </a:spcAft>
              <a:buClr>
                <a:srgbClr val="4D94B7"/>
              </a:buClr>
              <a:buSzPts val="2520"/>
              <a:buFont typeface="Calibri"/>
              <a:buAutoNum type="arabicParenBoth" startAt="7"/>
            </a:pPr>
            <a:r>
              <a:rPr lang="en-US" sz="2400" b="0" i="0" u="none" strike="noStrike" cap="none">
                <a:solidFill>
                  <a:srgbClr val="000000"/>
                </a:solidFill>
                <a:latin typeface="Helvetica Neue" panose="020B0604020202020204" charset="0"/>
                <a:ea typeface="Helvetica Neue"/>
                <a:cs typeface="Helvetica Neue"/>
                <a:sym typeface="Helvetica Neue"/>
              </a:rPr>
              <a:t>Zhao, H. et al. (2010). The Relationship of Personality to Entrepreneurial Intentions and Performance: A Meta-Analytic Review. Journal of Management, Vol. 36 No. 2, March 2010 381- 40.</a:t>
            </a:r>
            <a:endParaRPr>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en-US" sz="2400" b="0" i="0" u="none" strike="noStrike" cap="none">
                <a:solidFill>
                  <a:srgbClr val="000000"/>
                </a:solidFill>
                <a:latin typeface="Helvetica Neue" panose="020B0604020202020204" charset="0"/>
                <a:ea typeface="Helvetica Neue"/>
                <a:cs typeface="Helvetica Neue"/>
                <a:sym typeface="Helvetica Neue"/>
              </a:rPr>
              <a:t>Knobloch, Thomas (2014): Konfliktmanagement in mittelständischen Unternehmen. Spektrum der Mediation 53/2014.</a:t>
            </a:r>
            <a:endParaRPr>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en-US" sz="2400" b="0" i="0" u="none" strike="noStrike" cap="none">
                <a:solidFill>
                  <a:srgbClr val="000000"/>
                </a:solidFill>
                <a:latin typeface="Helvetica Neue" panose="020B0604020202020204" charset="0"/>
                <a:ea typeface="Helvetica Neue"/>
                <a:cs typeface="Helvetica Neue"/>
                <a:sym typeface="Helvetica Neue"/>
              </a:rPr>
              <a:t>Samantha David (2021): Intrapreneurship education– Handlungsempfehlungen zur Gestaltung eines Curriculums für Universtäten. https://epub.jku.at/obvulihs/download/pdf/6751308?originalFilename=true </a:t>
            </a:r>
            <a:endParaRPr>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en-US" sz="2400" b="0" i="0" u="none" strike="noStrike" cap="none">
                <a:solidFill>
                  <a:srgbClr val="000000"/>
                </a:solidFill>
                <a:latin typeface="Helvetica Neue" panose="020B0604020202020204" charset="0"/>
                <a:ea typeface="Helvetica Neue"/>
                <a:cs typeface="Helvetica Neue"/>
                <a:sym typeface="Helvetica Neue"/>
              </a:rPr>
              <a:t>www.fool.com/the-ascent/small-business/human-resources/articles/change-management/</a:t>
            </a:r>
            <a:endParaRPr>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en-US" sz="2400" b="0" i="0" u="none" strike="noStrike" cap="none">
                <a:solidFill>
                  <a:srgbClr val="000000"/>
                </a:solidFill>
                <a:latin typeface="Helvetica Neue" panose="020B0604020202020204" charset="0"/>
                <a:ea typeface="Helvetica Neue"/>
                <a:cs typeface="Helvetica Neue"/>
                <a:sym typeface="Helvetica Neue"/>
              </a:rPr>
              <a:t>www.fool.com/the-ascent/small-business/human-resources/articles/change-management-models/</a:t>
            </a:r>
            <a:endParaRPr>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en-US" sz="2400" b="0" i="0" u="none" strike="noStrike" cap="none">
                <a:solidFill>
                  <a:srgbClr val="000000"/>
                </a:solidFill>
                <a:latin typeface="Helvetica Neue" panose="020B0604020202020204" charset="0"/>
                <a:ea typeface="Helvetica Neue"/>
                <a:cs typeface="Helvetica Neue"/>
                <a:sym typeface="Helvetica Neue"/>
              </a:rPr>
              <a:t>https://leadershipyoda.com/kurt-lewin-three-stages-of-change/ </a:t>
            </a:r>
            <a:endParaRPr>
              <a:latin typeface="Helvetica Neue" panose="020B0604020202020204" charset="0"/>
            </a:endParaRPr>
          </a:p>
          <a:p>
            <a:pPr marL="714375" marR="0" lvl="0" indent="-714375" algn="l" rtl="0">
              <a:lnSpc>
                <a:spcPct val="100000"/>
              </a:lnSpc>
              <a:spcBef>
                <a:spcPts val="2400"/>
              </a:spcBef>
              <a:spcAft>
                <a:spcPts val="2400"/>
              </a:spcAft>
              <a:buClr>
                <a:srgbClr val="4D94B7"/>
              </a:buClr>
              <a:buSzPts val="2520"/>
              <a:buFont typeface="Calibri"/>
              <a:buAutoNum type="arabicParenBoth" startAt="7"/>
            </a:pPr>
            <a:r>
              <a:rPr lang="en-US" sz="2400" b="0" i="0" u="none" strike="noStrike" cap="none">
                <a:solidFill>
                  <a:srgbClr val="000000"/>
                </a:solidFill>
                <a:latin typeface="Helvetica Neue" panose="020B0604020202020204" charset="0"/>
                <a:ea typeface="Helvetica Neue"/>
                <a:cs typeface="Helvetica Neue"/>
                <a:sym typeface="Helvetica Neue"/>
              </a:rPr>
              <a:t>https://www.mbamanagementmodels.com/mckinseys-7-s-framework/</a:t>
            </a:r>
            <a:endParaRPr>
              <a:latin typeface="Helvetica Neue" panose="020B060402020202020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3"/>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panose="020B0604020202020204" charset="0"/>
                <a:ea typeface="Helvetica Neue"/>
                <a:cs typeface="Helvetica Neue"/>
                <a:sym typeface="Helvetica Neue"/>
              </a:rPr>
              <a:t>Literatura</a:t>
            </a:r>
            <a:r>
              <a:rPr lang="en-US" sz="4800" b="1" i="0" u="none" strike="noStrike" cap="none" dirty="0">
                <a:solidFill>
                  <a:srgbClr val="4D94B7"/>
                </a:solidFill>
                <a:latin typeface="Helvetica Neue" panose="020B0604020202020204" charset="0"/>
                <a:ea typeface="Helvetica Neue"/>
                <a:cs typeface="Helvetica Neue"/>
                <a:sym typeface="Helvetica Neue"/>
              </a:rPr>
              <a:t> (3)</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695" name="Google Shape;695;p43"/>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Bef>
                <a:spcPts val="0"/>
              </a:spcBef>
              <a:spcAft>
                <a:spcPts val="0"/>
              </a:spcAft>
              <a:buClr>
                <a:srgbClr val="4D94B7"/>
              </a:buClr>
              <a:buSzPts val="2520"/>
              <a:buFont typeface="Calibri"/>
              <a:buAutoNum type="arabicParenBoth" startAt="14"/>
            </a:pPr>
            <a:r>
              <a:rPr lang="en-US" sz="2400" b="0" i="0" u="none" strike="noStrike" cap="none">
                <a:solidFill>
                  <a:srgbClr val="000000"/>
                </a:solidFill>
                <a:latin typeface="Helvetica Neue" panose="020B0604020202020204" charset="0"/>
                <a:ea typeface="Helvetica Neue"/>
                <a:cs typeface="Helvetica Neue"/>
                <a:sym typeface="Helvetica Neue"/>
              </a:rPr>
              <a:t>https://www.managementstudyguide.com/kotters-8-step-model-of-change.htm</a:t>
            </a:r>
            <a:endParaRPr>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startAt="14"/>
            </a:pPr>
            <a:r>
              <a:rPr lang="en-US" sz="2400" b="0" i="0" u="none" strike="noStrike" cap="none">
                <a:solidFill>
                  <a:srgbClr val="000000"/>
                </a:solidFill>
                <a:latin typeface="Helvetica Neue" panose="020B0604020202020204" charset="0"/>
                <a:ea typeface="Helvetica Neue"/>
                <a:cs typeface="Helvetica Neue"/>
                <a:sym typeface="Helvetica Neue"/>
              </a:rPr>
              <a:t>https://www.kmutoday.ch/ressort/personal-bildung/professionelles-konfliktmanagement/</a:t>
            </a:r>
            <a:endParaRPr>
              <a:latin typeface="Helvetica Neue" panose="020B0604020202020204" charset="0"/>
            </a:endParaRPr>
          </a:p>
          <a:p>
            <a:pPr marL="714375" marR="0" lvl="0" indent="-714375" algn="l" rtl="0">
              <a:lnSpc>
                <a:spcPct val="100000"/>
              </a:lnSpc>
              <a:spcBef>
                <a:spcPts val="2400"/>
              </a:spcBef>
              <a:spcAft>
                <a:spcPts val="0"/>
              </a:spcAft>
              <a:buClr>
                <a:srgbClr val="4D94B7"/>
              </a:buClr>
              <a:buSzPts val="2520"/>
              <a:buFont typeface="Calibri"/>
              <a:buAutoNum type="arabicParenBoth" startAt="14"/>
            </a:pPr>
            <a:r>
              <a:rPr lang="en-US" sz="2400" b="0" i="0" u="none" strike="noStrike" cap="none">
                <a:solidFill>
                  <a:srgbClr val="000000"/>
                </a:solidFill>
                <a:latin typeface="Helvetica Neue" panose="020B0604020202020204" charset="0"/>
                <a:ea typeface="Helvetica Neue"/>
                <a:cs typeface="Helvetica Neue"/>
                <a:sym typeface="Helvetica Neue"/>
              </a:rPr>
              <a:t>https://www.mtdtraining.com/blog/a-conflict-management-exercise.htm</a:t>
            </a:r>
            <a:endParaRPr>
              <a:latin typeface="Helvetica Neue" panose="020B0604020202020204" charset="0"/>
            </a:endParaRPr>
          </a:p>
          <a:p>
            <a:pPr marL="534988" marR="0" lvl="0" indent="-374967" algn="l" rtl="0">
              <a:lnSpc>
                <a:spcPct val="100000"/>
              </a:lnSpc>
              <a:spcBef>
                <a:spcPts val="2400"/>
              </a:spcBef>
              <a:spcAft>
                <a:spcPts val="2400"/>
              </a:spcAft>
              <a:buClr>
                <a:srgbClr val="4D94B7"/>
              </a:buClr>
              <a:buSzPts val="2520"/>
              <a:buFont typeface="Calibri"/>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44"/>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701" name="Google Shape;701;p44"/>
          <p:cNvSpPr txBox="1"/>
          <p:nvPr/>
        </p:nvSpPr>
        <p:spPr>
          <a:xfrm>
            <a:off x="4572000" y="6724601"/>
            <a:ext cx="914400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hr-HR" sz="7200" b="1" dirty="0">
                <a:solidFill>
                  <a:srgbClr val="4D94B7"/>
                </a:solidFill>
                <a:latin typeface="Helvetica Neue" panose="020B0604020202020204" charset="0"/>
                <a:ea typeface="Helvetica Neue"/>
                <a:cs typeface="Helvetica Neue"/>
                <a:sym typeface="Helvetica Neue"/>
              </a:rPr>
              <a:t>Hvala!</a:t>
            </a:r>
            <a:endParaRPr sz="72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702" name="Google Shape;702;p44"/>
          <p:cNvSpPr txBox="1"/>
          <p:nvPr/>
        </p:nvSpPr>
        <p:spPr>
          <a:xfrm>
            <a:off x="7696200" y="5629475"/>
            <a:ext cx="27432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a:solidFill>
                  <a:srgbClr val="AED633"/>
                </a:solidFill>
                <a:latin typeface="Helvetica Neue" panose="020B0604020202020204" charset="0"/>
                <a:ea typeface="Helvetica Neue"/>
                <a:cs typeface="Helvetica Neue"/>
                <a:sym typeface="Helvetica Neue"/>
              </a:rPr>
              <a:t>genieproject.eu</a:t>
            </a:r>
            <a:endParaRPr sz="2400" b="1">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1. Intrap</a:t>
            </a:r>
            <a:r>
              <a:rPr lang="hr-HR" sz="4800" b="1" dirty="0">
                <a:solidFill>
                  <a:srgbClr val="4D94B7"/>
                </a:solidFill>
                <a:latin typeface="Helvetica Neue" panose="020B0604020202020204" charset="0"/>
                <a:ea typeface="Helvetica Neue"/>
                <a:cs typeface="Helvetica Neue"/>
                <a:sym typeface="Helvetica Neue"/>
              </a:rPr>
              <a:t>oduzetnički stav</a:t>
            </a:r>
            <a:endParaRPr dirty="0">
              <a:latin typeface="Helvetica Neue" panose="020B0604020202020204" charset="0"/>
            </a:endParaRPr>
          </a:p>
        </p:txBody>
      </p:sp>
      <p:sp>
        <p:nvSpPr>
          <p:cNvPr id="90" name="Google Shape;90;p5"/>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1.1 Definicija</a:t>
            </a:r>
            <a:endParaRPr lang="hr-HR" dirty="0">
              <a:latin typeface="Helvetica Neue" panose="020B0604020202020204" charset="0"/>
            </a:endParaRPr>
          </a:p>
        </p:txBody>
      </p:sp>
      <p:sp>
        <p:nvSpPr>
          <p:cNvPr id="91" name="Google Shape;91;p5"/>
          <p:cNvSpPr txBox="1"/>
          <p:nvPr/>
        </p:nvSpPr>
        <p:spPr>
          <a:xfrm>
            <a:off x="1295400" y="3384000"/>
            <a:ext cx="11556000" cy="5757003"/>
          </a:xfrm>
          <a:prstGeom prst="rect">
            <a:avLst/>
          </a:prstGeom>
          <a:noFill/>
          <a:ln>
            <a:noFill/>
          </a:ln>
        </p:spPr>
        <p:txBody>
          <a:bodyPr spcFirstLastPara="1" wrap="square" lIns="91425" tIns="45700" rIns="91425" bIns="45700" anchor="t" anchorCtr="0">
            <a:noAutofit/>
          </a:bodyPr>
          <a:lstStyle/>
          <a:p>
            <a:pPr marL="342900" lvl="0" indent="-342900">
              <a:buClr>
                <a:schemeClr val="dk1"/>
              </a:buClr>
              <a:buSzPts val="2400"/>
              <a:buFont typeface="Noto Sans Symbols"/>
              <a:buChar char="✔"/>
            </a:pPr>
            <a:r>
              <a:rPr lang="hr-HR" sz="2400" dirty="0">
                <a:solidFill>
                  <a:schemeClr val="dk1"/>
                </a:solidFill>
                <a:latin typeface="Helvetica Neue" panose="020B0604020202020204" charset="0"/>
                <a:ea typeface="Helvetica Neue"/>
                <a:cs typeface="Helvetica Neue"/>
                <a:sym typeface="Helvetica Neue"/>
              </a:rPr>
              <a:t>Za dublje razumijevanje poduzetništva unutar organizacije iz individualne perspektive, najprije se promatra osobnost intrapoduzetnika (poduzetnika unutar organizacije).</a:t>
            </a:r>
            <a:endParaRPr lang="hr-HR" sz="2400" dirty="0">
              <a:latin typeface="Helvetica Neue" panose="020B0604020202020204" charset="0"/>
            </a:endParaRPr>
          </a:p>
          <a:p>
            <a:pPr marL="342900" lvl="0" indent="-342900">
              <a:spcBef>
                <a:spcPts val="1200"/>
              </a:spcBef>
              <a:buClr>
                <a:schemeClr val="dk1"/>
              </a:buClr>
              <a:buSzPts val="2400"/>
              <a:buFont typeface="Noto Sans Symbols"/>
              <a:buChar char="✔"/>
            </a:pPr>
            <a:r>
              <a:rPr lang="hr-HR" sz="2400" dirty="0">
                <a:solidFill>
                  <a:schemeClr val="dk1"/>
                </a:solidFill>
                <a:latin typeface="Helvetica Neue" panose="020B0604020202020204" charset="0"/>
                <a:ea typeface="Helvetica Neue"/>
                <a:cs typeface="Helvetica Neue"/>
                <a:sym typeface="Helvetica Neue"/>
              </a:rPr>
              <a:t>Osobnost igra ulogu u namjeri da se postane poduzetnik, ali i u poduzetničkom uspjehu.</a:t>
            </a:r>
            <a:endParaRPr lang="hr-HR" sz="2400" dirty="0">
              <a:latin typeface="Helvetica Neue" panose="020B0604020202020204" charset="0"/>
            </a:endParaRPr>
          </a:p>
          <a:p>
            <a:pPr marL="342900" lvl="0" indent="-342900">
              <a:spcBef>
                <a:spcPts val="1200"/>
              </a:spcBef>
              <a:buClr>
                <a:schemeClr val="dk1"/>
              </a:buClr>
              <a:buSzPts val="2400"/>
              <a:buFont typeface="Noto Sans Symbols"/>
              <a:buChar char="✔"/>
            </a:pPr>
            <a:r>
              <a:rPr lang="hr-HR" sz="2400" dirty="0">
                <a:solidFill>
                  <a:schemeClr val="dk1"/>
                </a:solidFill>
                <a:latin typeface="Helvetica Neue" panose="020B0604020202020204" charset="0"/>
                <a:ea typeface="Helvetica Neue"/>
                <a:cs typeface="Helvetica Neue"/>
                <a:sym typeface="Helvetica Neue"/>
              </a:rPr>
              <a:t>Koncept osobnosti sadrži stabilne motive, stavove i usmjerenja doživljaja i djelovanja pojedinaca, pa ima utjecaja i na poduzetništvo i na poduzetništvo unutar organizacije (intrapoduzetništvo).</a:t>
            </a:r>
            <a:endParaRPr lang="hr-HR" sz="2400" dirty="0">
              <a:latin typeface="Helvetica Neue" panose="020B0604020202020204" charset="0"/>
            </a:endParaRPr>
          </a:p>
          <a:p>
            <a:pPr marL="342900" lvl="0" indent="-342900">
              <a:spcBef>
                <a:spcPts val="1200"/>
              </a:spcBef>
              <a:buClr>
                <a:schemeClr val="dk1"/>
              </a:buClr>
              <a:buSzPts val="2400"/>
              <a:buFont typeface="Noto Sans Symbols"/>
              <a:buChar char="✔"/>
            </a:pPr>
            <a:r>
              <a:rPr lang="hr-HR" sz="2400" dirty="0">
                <a:solidFill>
                  <a:schemeClr val="dk1"/>
                </a:solidFill>
                <a:latin typeface="Helvetica Neue" panose="020B0604020202020204" charset="0"/>
                <a:ea typeface="Helvetica Neue"/>
                <a:cs typeface="Helvetica Neue"/>
                <a:sym typeface="Helvetica Neue"/>
              </a:rPr>
              <a:t>Organizacijsko okruženje ima značajnu ulogu u intrapoduzetničkom ponašanju, ali ne objašnjava dovoljno zašto se pojedinac u konačnici odlučuje ponašati poduzetnički.</a:t>
            </a:r>
            <a:endParaRPr lang="hr-HR" sz="2400" dirty="0">
              <a:latin typeface="Helvetica Neue" panose="020B0604020202020204" charset="0"/>
            </a:endParaRPr>
          </a:p>
          <a:p>
            <a:pPr marL="342900" lvl="0" indent="-342900">
              <a:spcBef>
                <a:spcPts val="1200"/>
              </a:spcBef>
              <a:buClr>
                <a:schemeClr val="dk1"/>
              </a:buClr>
              <a:buSzPts val="2400"/>
              <a:buFont typeface="Noto Sans Symbols"/>
              <a:buChar char="✔"/>
            </a:pPr>
            <a:r>
              <a:rPr lang="hr-HR" sz="2400" dirty="0">
                <a:solidFill>
                  <a:schemeClr val="dk1"/>
                </a:solidFill>
                <a:latin typeface="Helvetica Neue" panose="020B0604020202020204" charset="0"/>
                <a:ea typeface="Helvetica Neue"/>
                <a:cs typeface="Helvetica Neue"/>
                <a:sym typeface="Helvetica Neue"/>
              </a:rPr>
              <a:t>Većina poduzetničkih inicijativa ima specifične dinamičke mogućnosti koje pozitivno utječu na poslovnu izvedbu.</a:t>
            </a:r>
            <a:endParaRPr lang="hr-HR" sz="2400" dirty="0">
              <a:latin typeface="Helvetica Neue" panose="020B0604020202020204" charset="0"/>
            </a:endParaRPr>
          </a:p>
        </p:txBody>
      </p:sp>
      <p:pic>
        <p:nvPicPr>
          <p:cNvPr id="92" name="Google Shape;92;p5"/>
          <p:cNvPicPr preferRelativeResize="0"/>
          <p:nvPr/>
        </p:nvPicPr>
        <p:blipFill rotWithShape="1">
          <a:blip r:embed="rId3">
            <a:alphaModFix/>
          </a:blip>
          <a:srcRect/>
          <a:stretch/>
        </p:blipFill>
        <p:spPr>
          <a:xfrm>
            <a:off x="12528000" y="1548000"/>
            <a:ext cx="4429350" cy="7344000"/>
          </a:xfrm>
          <a:prstGeom prst="rect">
            <a:avLst/>
          </a:prstGeom>
          <a:noFill/>
          <a:ln>
            <a:noFill/>
          </a:ln>
        </p:spPr>
      </p:pic>
      <p:sp>
        <p:nvSpPr>
          <p:cNvPr id="93" name="Google Shape;93;p5"/>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7</a:t>
            </a:r>
            <a:endParaRPr sz="1200" dirty="0">
              <a:solidFill>
                <a:schemeClr val="dk1"/>
              </a:solidFill>
              <a:latin typeface="Helvetica Neue" panose="020B0604020202020204" charset="0"/>
              <a:ea typeface="Helvetica Neue"/>
              <a:cs typeface="Helvetica Neue"/>
              <a:sym typeface="Helvetica Neue"/>
            </a:endParaRPr>
          </a:p>
        </p:txBody>
      </p:sp>
      <p:sp>
        <p:nvSpPr>
          <p:cNvPr id="94" name="Google Shape;94;p5"/>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dirty="0">
                <a:solidFill>
                  <a:srgbClr val="000000"/>
                </a:solidFill>
                <a:latin typeface="Helvetica Neue" panose="020B0604020202020204" charset="0"/>
                <a:ea typeface="Helvetica Neue"/>
                <a:cs typeface="Helvetica Neue"/>
                <a:sym typeface="Helvetica Neue"/>
              </a:rPr>
              <a:t>Picture Source: Pixabay </a:t>
            </a:r>
            <a:endParaRPr sz="12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p:nvPr/>
        </p:nvSpPr>
        <p:spPr>
          <a:xfrm>
            <a:off x="1295400" y="3384000"/>
            <a:ext cx="6477000" cy="769441"/>
          </a:xfrm>
          <a:prstGeom prst="rect">
            <a:avLst/>
          </a:prstGeom>
          <a:noFill/>
          <a:ln>
            <a:noFill/>
          </a:ln>
        </p:spPr>
        <p:txBody>
          <a:bodyPr spcFirstLastPara="1" wrap="square" lIns="91425" tIns="45700" rIns="91425" bIns="45700" anchor="t" anchorCtr="0">
            <a:noAutofit/>
          </a:bodyPr>
          <a:lstStyle/>
          <a:p>
            <a:pPr marL="342900" lvl="0" indent="-342900">
              <a:buClr>
                <a:schemeClr val="dk1"/>
              </a:buClr>
              <a:buSzPts val="2200"/>
              <a:buFont typeface="Noto Sans Symbols"/>
              <a:buChar char="✔"/>
            </a:pPr>
            <a:r>
              <a:rPr lang="hr-HR" sz="2400" dirty="0">
                <a:solidFill>
                  <a:schemeClr val="dk1"/>
                </a:solidFill>
                <a:latin typeface="Helvetica Neue" panose="020B0604020202020204" charset="0"/>
                <a:ea typeface="Helvetica Neue"/>
                <a:cs typeface="Helvetica Neue"/>
                <a:sym typeface="Helvetica Neue"/>
              </a:rPr>
              <a:t>Pet dimenzija koncepta osobnosti u odnosu na poduzetništvo unutar organizacije:</a:t>
            </a:r>
            <a:endParaRPr lang="hr-HR" sz="2400" dirty="0">
              <a:latin typeface="Helvetica Neue" panose="020B0604020202020204" charset="0"/>
            </a:endParaRPr>
          </a:p>
        </p:txBody>
      </p:sp>
      <p:sp>
        <p:nvSpPr>
          <p:cNvPr id="100" name="Google Shape;100;p6"/>
          <p:cNvSpPr/>
          <p:nvPr/>
        </p:nvSpPr>
        <p:spPr>
          <a:xfrm rot="-614456">
            <a:off x="2561716" y="4770104"/>
            <a:ext cx="4662868" cy="3250981"/>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Definicija: </a:t>
            </a:r>
          </a:p>
          <a:p>
            <a:pPr marL="0" marR="0" lvl="0" indent="0" algn="ctr" rtl="0">
              <a:spcBef>
                <a:spcPts val="0"/>
              </a:spcBef>
              <a:spcAft>
                <a:spcPts val="0"/>
              </a:spcAft>
              <a:buClr>
                <a:schemeClr val="dk1"/>
              </a:buClr>
              <a:buSzPts val="2400"/>
              <a:buFont typeface="Helvetica Neue"/>
              <a:buNone/>
            </a:pPr>
            <a:endParaRPr lang="hr-HR" sz="2400" dirty="0">
              <a:latin typeface="Helvetica Neue" panose="020B0604020202020204" charset="0"/>
            </a:endParaRPr>
          </a:p>
          <a:p>
            <a:pPr lvl="0" algn="ctr"/>
            <a:r>
              <a:rPr lang="hr-HR" sz="2400" dirty="0">
                <a:solidFill>
                  <a:schemeClr val="dk1"/>
                </a:solidFill>
                <a:latin typeface="Helvetica Neue" panose="020B0604020202020204" charset="0"/>
                <a:ea typeface="Helvetica Neue"/>
                <a:cs typeface="Helvetica Neue"/>
                <a:sym typeface="Helvetica Neue"/>
              </a:rPr>
              <a:t>Ukratko, ekstraverzija, otvorenost i savjesnost mogu se smatrati onim osobinama ličnosti koje će najvjerojatnije utjecati na poduzetništvo unutar organizacije.</a:t>
            </a:r>
            <a:endParaRPr lang="hr-HR" sz="2400" dirty="0">
              <a:latin typeface="Helvetica Neue" panose="020B0604020202020204" charset="0"/>
            </a:endParaRPr>
          </a:p>
        </p:txBody>
      </p:sp>
      <p:pic>
        <p:nvPicPr>
          <p:cNvPr id="101" name="Google Shape;101;p6"/>
          <p:cNvPicPr preferRelativeResize="0"/>
          <p:nvPr/>
        </p:nvPicPr>
        <p:blipFill rotWithShape="1">
          <a:blip r:embed="rId3">
            <a:alphaModFix/>
          </a:blip>
          <a:srcRect/>
          <a:stretch/>
        </p:blipFill>
        <p:spPr>
          <a:xfrm>
            <a:off x="1328737" y="4644156"/>
            <a:ext cx="1600438" cy="1790700"/>
          </a:xfrm>
          <a:prstGeom prst="rect">
            <a:avLst/>
          </a:prstGeom>
          <a:noFill/>
          <a:ln>
            <a:noFill/>
          </a:ln>
        </p:spPr>
      </p:pic>
      <p:sp>
        <p:nvSpPr>
          <p:cNvPr id="102" name="Google Shape;102;p6"/>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2</a:t>
            </a:r>
            <a:endParaRPr sz="1200" dirty="0">
              <a:solidFill>
                <a:schemeClr val="dk1"/>
              </a:solidFill>
              <a:latin typeface="Helvetica Neue" panose="020B0604020202020204" charset="0"/>
              <a:ea typeface="Helvetica Neue"/>
              <a:cs typeface="Helvetica Neue"/>
              <a:sym typeface="Helvetica Neue"/>
            </a:endParaRPr>
          </a:p>
        </p:txBody>
      </p:sp>
      <p:sp>
        <p:nvSpPr>
          <p:cNvPr id="103" name="Google Shape;103;p6"/>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1. Intrap</a:t>
            </a:r>
            <a:r>
              <a:rPr lang="hr-HR" sz="4800" b="1" dirty="0">
                <a:solidFill>
                  <a:srgbClr val="4D94B7"/>
                </a:solidFill>
                <a:latin typeface="Helvetica Neue" panose="020B0604020202020204" charset="0"/>
                <a:ea typeface="Helvetica Neue"/>
                <a:cs typeface="Helvetica Neue"/>
                <a:sym typeface="Helvetica Neue"/>
              </a:rPr>
              <a:t>oduzetnički stav</a:t>
            </a:r>
            <a:endParaRPr dirty="0">
              <a:latin typeface="Helvetica Neue" panose="020B0604020202020204" charset="0"/>
            </a:endParaRPr>
          </a:p>
        </p:txBody>
      </p:sp>
      <p:sp>
        <p:nvSpPr>
          <p:cNvPr id="104" name="Google Shape;104;p6"/>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1.1 Definicija</a:t>
            </a:r>
            <a:endParaRPr lang="hr-HR" dirty="0">
              <a:latin typeface="Helvetica Neue" panose="020B0604020202020204" charset="0"/>
            </a:endParaRPr>
          </a:p>
        </p:txBody>
      </p:sp>
      <p:sp>
        <p:nvSpPr>
          <p:cNvPr id="105" name="Google Shape;105;p6"/>
          <p:cNvSpPr/>
          <p:nvPr/>
        </p:nvSpPr>
        <p:spPr>
          <a:xfrm>
            <a:off x="10476000" y="3204000"/>
            <a:ext cx="3960000" cy="3240000"/>
          </a:xfrm>
          <a:prstGeom prst="hexagon">
            <a:avLst>
              <a:gd name="adj" fmla="val 25000"/>
              <a:gd name="vf" fmla="val 115470"/>
            </a:avLst>
          </a:prstGeom>
          <a:solidFill>
            <a:srgbClr val="AED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3600" b="1" dirty="0">
                <a:solidFill>
                  <a:srgbClr val="002060"/>
                </a:solidFill>
                <a:latin typeface="Helvetica Neue" panose="020B0604020202020204" charset="0"/>
                <a:ea typeface="Helvetica Neue"/>
                <a:cs typeface="Helvetica Neue"/>
                <a:sym typeface="Helvetica Neue"/>
              </a:rPr>
              <a:t>Velikih</a:t>
            </a:r>
            <a:endParaRPr sz="3600" dirty="0">
              <a:latin typeface="Helvetica Neue" panose="020B0604020202020204" charset="0"/>
            </a:endParaRPr>
          </a:p>
          <a:p>
            <a:pPr marL="0" marR="0" lvl="0" indent="0" algn="ctr" rtl="0">
              <a:spcBef>
                <a:spcPts val="0"/>
              </a:spcBef>
              <a:spcAft>
                <a:spcPts val="0"/>
              </a:spcAft>
              <a:buNone/>
            </a:pPr>
            <a:r>
              <a:rPr lang="hr-HR" sz="3600" b="1" dirty="0">
                <a:solidFill>
                  <a:srgbClr val="002060"/>
                </a:solidFill>
                <a:latin typeface="Helvetica Neue" panose="020B0604020202020204" charset="0"/>
                <a:ea typeface="Helvetica Neue"/>
                <a:cs typeface="Helvetica Neue"/>
                <a:sym typeface="Helvetica Neue"/>
              </a:rPr>
              <a:t>Pet</a:t>
            </a:r>
            <a:endParaRPr sz="3600" dirty="0">
              <a:latin typeface="Helvetica Neue" panose="020B0604020202020204" charset="0"/>
            </a:endParaRPr>
          </a:p>
        </p:txBody>
      </p:sp>
      <p:sp>
        <p:nvSpPr>
          <p:cNvPr id="106" name="Google Shape;106;p6"/>
          <p:cNvSpPr/>
          <p:nvPr/>
        </p:nvSpPr>
        <p:spPr>
          <a:xfrm>
            <a:off x="8568000" y="1548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hr-HR" sz="1800" b="1" u="sng" dirty="0">
                <a:solidFill>
                  <a:schemeClr val="lt1"/>
                </a:solidFill>
                <a:latin typeface="Helvetica Neue" panose="020B0604020202020204" charset="0"/>
                <a:ea typeface="Helvetica Neue"/>
                <a:cs typeface="Helvetica Neue"/>
                <a:sym typeface="Helvetica Neue"/>
              </a:rPr>
              <a:t>Savjesnost</a:t>
            </a:r>
            <a:endParaRPr sz="1800" b="1" u="sng" dirty="0">
              <a:solidFill>
                <a:schemeClr val="lt1"/>
              </a:solidFill>
              <a:latin typeface="Helvetica Neue" panose="020B0604020202020204" charset="0"/>
              <a:ea typeface="Helvetica Neue"/>
              <a:cs typeface="Helvetica Neue"/>
              <a:sym typeface="Helvetica Neue"/>
            </a:endParaRP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Pouzdanost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Borbenost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Organizacija</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Upornost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Planiranje</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Točnost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Odgovornost</a:t>
            </a:r>
            <a:endParaRPr lang="hr-HR" sz="1600" dirty="0">
              <a:latin typeface="Helvetica Neue" panose="020B0604020202020204" charset="0"/>
            </a:endParaRPr>
          </a:p>
        </p:txBody>
      </p:sp>
      <p:sp>
        <p:nvSpPr>
          <p:cNvPr id="107" name="Google Shape;107;p6"/>
          <p:cNvSpPr/>
          <p:nvPr/>
        </p:nvSpPr>
        <p:spPr>
          <a:xfrm>
            <a:off x="12960000" y="1548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hr-HR" sz="1800" b="1" u="sng" dirty="0">
                <a:solidFill>
                  <a:schemeClr val="lt1"/>
                </a:solidFill>
                <a:latin typeface="Helvetica Neue" panose="020B0604020202020204" charset="0"/>
                <a:ea typeface="Helvetica Neue"/>
                <a:cs typeface="Helvetica Neue"/>
                <a:sym typeface="Helvetica Neue"/>
              </a:rPr>
              <a:t>Ugodnost</a:t>
            </a:r>
            <a:endParaRPr sz="1800" b="1" u="sng" dirty="0">
              <a:solidFill>
                <a:schemeClr val="lt1"/>
              </a:solidFill>
              <a:latin typeface="Helvetica Neue" panose="020B0604020202020204" charset="0"/>
              <a:ea typeface="Helvetica Neue"/>
              <a:cs typeface="Helvetica Neue"/>
              <a:sym typeface="Helvetica Neue"/>
            </a:endParaRP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Suradnja</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Kolegijalnost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Velikodušnost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Poštenje</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Integritet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Ljubaznost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Pouzdanost</a:t>
            </a:r>
            <a:endParaRPr lang="hr-HR" sz="1600" dirty="0">
              <a:latin typeface="Helvetica Neue" panose="020B0604020202020204" charset="0"/>
            </a:endParaRPr>
          </a:p>
        </p:txBody>
      </p:sp>
      <p:sp>
        <p:nvSpPr>
          <p:cNvPr id="108" name="Google Shape;108;p6"/>
          <p:cNvSpPr/>
          <p:nvPr/>
        </p:nvSpPr>
        <p:spPr>
          <a:xfrm>
            <a:off x="7848000" y="4536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hr-HR" sz="1800" b="1" u="sng" dirty="0">
                <a:solidFill>
                  <a:schemeClr val="lt1"/>
                </a:solidFill>
                <a:latin typeface="Helvetica Neue" panose="020B0604020202020204" charset="0"/>
                <a:ea typeface="Helvetica Neue"/>
                <a:cs typeface="Helvetica Neue"/>
                <a:sym typeface="Helvetica Neue"/>
              </a:rPr>
              <a:t>Ekstraverzija</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Asertivnost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Vedrina</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Komunikacija</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Optimizam</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 Vodstvo</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Živost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Društvenost</a:t>
            </a:r>
            <a:endParaRPr lang="hr-HR" sz="1600" dirty="0">
              <a:latin typeface="Helvetica Neue" panose="020B0604020202020204" charset="0"/>
            </a:endParaRPr>
          </a:p>
        </p:txBody>
      </p:sp>
      <p:sp>
        <p:nvSpPr>
          <p:cNvPr id="109" name="Google Shape;109;p6"/>
          <p:cNvSpPr/>
          <p:nvPr/>
        </p:nvSpPr>
        <p:spPr>
          <a:xfrm>
            <a:off x="10764000" y="6156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hr-HR" sz="1800" b="1" u="sng" dirty="0">
                <a:solidFill>
                  <a:schemeClr val="lt1"/>
                </a:solidFill>
                <a:latin typeface="Helvetica Neue" panose="020B0604020202020204" charset="0"/>
                <a:ea typeface="Helvetica Neue"/>
                <a:cs typeface="Helvetica Neue"/>
                <a:sym typeface="Helvetica Neue"/>
              </a:rPr>
              <a:t>Otvorenost prema iskustvu</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Znatiželja</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Kreativnost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Globalna svijest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Mentalni sklop rasta</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Mašta</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Inovacija</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Tolerancija</a:t>
            </a:r>
            <a:endParaRPr lang="hr-HR" sz="1600" dirty="0">
              <a:latin typeface="Helvetica Neue" panose="020B0604020202020204" charset="0"/>
            </a:endParaRPr>
          </a:p>
        </p:txBody>
      </p:sp>
      <p:sp>
        <p:nvSpPr>
          <p:cNvPr id="110" name="Google Shape;110;p6"/>
          <p:cNvSpPr/>
          <p:nvPr/>
        </p:nvSpPr>
        <p:spPr>
          <a:xfrm>
            <a:off x="13680000" y="4536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hr-HR" sz="1800" b="1" u="sng" dirty="0">
                <a:solidFill>
                  <a:schemeClr val="lt1"/>
                </a:solidFill>
                <a:latin typeface="Helvetica Neue" panose="020B0604020202020204" charset="0"/>
                <a:ea typeface="Helvetica Neue"/>
                <a:cs typeface="Helvetica Neue"/>
                <a:sym typeface="Helvetica Neue"/>
              </a:rPr>
              <a:t>Emocionalna stabilnost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Samouvjerenost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Suočavanje sa stresom</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Umjerenost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Otpornost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Samopoštovanje</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Samosvijest</a:t>
            </a:r>
          </a:p>
          <a:p>
            <a:pPr lvl="0" algn="ctr">
              <a:spcBef>
                <a:spcPts val="600"/>
              </a:spcBef>
            </a:pPr>
            <a:r>
              <a:rPr lang="hr-HR" sz="1600" dirty="0">
                <a:solidFill>
                  <a:schemeClr val="lt1"/>
                </a:solidFill>
                <a:latin typeface="Helvetica Neue" panose="020B0604020202020204" charset="0"/>
                <a:ea typeface="Helvetica Neue"/>
                <a:cs typeface="Helvetica Neue"/>
                <a:sym typeface="Helvetica Neue"/>
              </a:rPr>
              <a:t>Samoregulacija</a:t>
            </a:r>
            <a:endParaRPr lang="hr-HR" sz="1600"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ppt_w</p:attrName>
                                        </p:attrNameLst>
                                      </p:cBhvr>
                                      <p:tavLst>
                                        <p:tav tm="0">
                                          <p:val>
                                            <p:strVal val="0"/>
                                          </p:val>
                                        </p:tav>
                                        <p:tav tm="100000">
                                          <p:val>
                                            <p:strVal val="#ppt_w"/>
                                          </p:val>
                                        </p:tav>
                                      </p:tavLst>
                                    </p:anim>
                                    <p:anim calcmode="lin" valueType="num">
                                      <p:cBhvr additive="base">
                                        <p:cTn id="8" dur="500"/>
                                        <p:tgtEl>
                                          <p:spTgt spid="10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7"/>
          <p:cNvCxnSpPr/>
          <p:nvPr/>
        </p:nvCxnSpPr>
        <p:spPr>
          <a:xfrm rot="10800000" flipH="1">
            <a:off x="10608000" y="5448300"/>
            <a:ext cx="1332000" cy="828000"/>
          </a:xfrm>
          <a:prstGeom prst="straightConnector1">
            <a:avLst/>
          </a:prstGeom>
          <a:noFill/>
          <a:ln w="76200" cap="flat" cmpd="sng">
            <a:solidFill>
              <a:srgbClr val="4D94B7"/>
            </a:solidFill>
            <a:prstDash val="solid"/>
            <a:round/>
            <a:headEnd type="none" w="sm" len="sm"/>
            <a:tailEnd type="triangle" w="med" len="med"/>
          </a:ln>
        </p:spPr>
      </p:cxnSp>
      <p:cxnSp>
        <p:nvCxnSpPr>
          <p:cNvPr id="116" name="Google Shape;116;p7"/>
          <p:cNvCxnSpPr/>
          <p:nvPr/>
        </p:nvCxnSpPr>
        <p:spPr>
          <a:xfrm rot="10800000">
            <a:off x="13956000" y="5448300"/>
            <a:ext cx="1332000" cy="828000"/>
          </a:xfrm>
          <a:prstGeom prst="straightConnector1">
            <a:avLst/>
          </a:prstGeom>
          <a:noFill/>
          <a:ln w="76200" cap="flat" cmpd="sng">
            <a:solidFill>
              <a:srgbClr val="4D94B7"/>
            </a:solidFill>
            <a:prstDash val="solid"/>
            <a:round/>
            <a:headEnd type="none" w="sm" len="sm"/>
            <a:tailEnd type="triangle" w="med" len="med"/>
          </a:ln>
        </p:spPr>
      </p:cxnSp>
      <p:sp>
        <p:nvSpPr>
          <p:cNvPr id="117" name="Google Shape;117;p7"/>
          <p:cNvSpPr txBox="1"/>
          <p:nvPr/>
        </p:nvSpPr>
        <p:spPr>
          <a:xfrm>
            <a:off x="1295400" y="3384000"/>
            <a:ext cx="7164000" cy="3631763"/>
          </a:xfrm>
          <a:prstGeom prst="rect">
            <a:avLst/>
          </a:prstGeom>
          <a:noFill/>
          <a:ln>
            <a:noFill/>
          </a:ln>
        </p:spPr>
        <p:txBody>
          <a:bodyPr spcFirstLastPara="1" wrap="square" lIns="91425" tIns="45700" rIns="91425" bIns="45700" anchor="t" anchorCtr="0">
            <a:noAutofit/>
          </a:bodyPr>
          <a:lstStyle/>
          <a:p>
            <a:pPr marL="342900" lvl="0" indent="-342900">
              <a:buClr>
                <a:schemeClr val="dk1"/>
              </a:buClr>
              <a:buSzPts val="2400"/>
              <a:buFont typeface="Noto Sans Symbols"/>
              <a:buChar char="✔"/>
            </a:pPr>
            <a:r>
              <a:rPr lang="hr-HR" sz="2400" dirty="0">
                <a:solidFill>
                  <a:schemeClr val="dk1"/>
                </a:solidFill>
                <a:latin typeface="Helvetica Neue" panose="020B0604020202020204" charset="0"/>
                <a:ea typeface="Helvetica Neue"/>
                <a:cs typeface="Helvetica Neue"/>
                <a:sym typeface="Helvetica Neue"/>
              </a:rPr>
              <a:t>Kao što je ranije spomenuto, organizacijsko okruženje igra značajnu ulogu u intrapoduzetničkom ponašanju, ali ne objašnjava dovoljno zašto se pojedinac u konačnici odlučuje ponašati poduzetnički.</a:t>
            </a:r>
          </a:p>
          <a:p>
            <a:pPr marL="342900" lvl="0" indent="-342900">
              <a:buClr>
                <a:schemeClr val="dk1"/>
              </a:buClr>
              <a:buSzPts val="2400"/>
              <a:buFont typeface="Noto Sans Symbols"/>
              <a:buChar char="✔"/>
            </a:pPr>
            <a:r>
              <a:rPr lang="hr-HR" sz="2400" dirty="0">
                <a:solidFill>
                  <a:schemeClr val="dk1"/>
                </a:solidFill>
                <a:latin typeface="Helvetica Neue" panose="020B0604020202020204" charset="0"/>
                <a:ea typeface="Helvetica Neue"/>
                <a:cs typeface="Helvetica Neue"/>
                <a:sym typeface="Helvetica Neue"/>
              </a:rPr>
              <a:t>Grafikon pokazuje da na intrapoduzetničko ponašanje utječu intrapoduzetnički stavovi i karakteristike. Stoga je važno prepoznati ih kao čimbenike utjecaja.</a:t>
            </a:r>
            <a:endParaRPr lang="hr-HR" dirty="0">
              <a:latin typeface="Helvetica Neue" panose="020B0604020202020204" charset="0"/>
            </a:endParaRPr>
          </a:p>
        </p:txBody>
      </p:sp>
      <p:sp>
        <p:nvSpPr>
          <p:cNvPr id="118" name="Google Shape;118;p7"/>
          <p:cNvSpPr txBox="1"/>
          <p:nvPr/>
        </p:nvSpPr>
        <p:spPr>
          <a:xfrm>
            <a:off x="2160000" y="7308000"/>
            <a:ext cx="5940000" cy="1575450"/>
          </a:xfrm>
          <a:prstGeom prst="rect">
            <a:avLst/>
          </a:prstGeom>
          <a:noFill/>
          <a:ln>
            <a:noFill/>
          </a:ln>
        </p:spPr>
        <p:txBody>
          <a:bodyPr spcFirstLastPara="1" wrap="square" lIns="91425" tIns="45700" rIns="91425" bIns="45700" anchor="t" anchorCtr="0">
            <a:noAutofit/>
          </a:bodyPr>
          <a:lstStyle/>
          <a:p>
            <a:pPr lvl="0"/>
            <a:r>
              <a:rPr lang="hr-HR" sz="2400" dirty="0">
                <a:solidFill>
                  <a:srgbClr val="4D94B7"/>
                </a:solidFill>
                <a:latin typeface="Helvetica Neue" panose="020B0604020202020204" charset="0"/>
                <a:ea typeface="Helvetica Neue"/>
                <a:cs typeface="Helvetica Neue"/>
                <a:sym typeface="Helvetica Neue"/>
              </a:rPr>
              <a:t>U ovom modulu naglasak je na intrapoduzetničkom stavu i kako on može utjecati na poduzetništvo unutar vaše tvrtke</a:t>
            </a:r>
            <a:endParaRPr lang="hr-HR" dirty="0">
              <a:latin typeface="Helvetica Neue" panose="020B0604020202020204" charset="0"/>
            </a:endParaRPr>
          </a:p>
        </p:txBody>
      </p:sp>
      <p:pic>
        <p:nvPicPr>
          <p:cNvPr id="119" name="Google Shape;119;p7" descr="Zurück RNL"/>
          <p:cNvPicPr preferRelativeResize="0"/>
          <p:nvPr/>
        </p:nvPicPr>
        <p:blipFill rotWithShape="1">
          <a:blip r:embed="rId3">
            <a:alphaModFix/>
          </a:blip>
          <a:srcRect/>
          <a:stretch/>
        </p:blipFill>
        <p:spPr>
          <a:xfrm>
            <a:off x="1296000" y="7308000"/>
            <a:ext cx="914400" cy="914400"/>
          </a:xfrm>
          <a:prstGeom prst="rect">
            <a:avLst/>
          </a:prstGeom>
          <a:noFill/>
          <a:ln>
            <a:noFill/>
          </a:ln>
        </p:spPr>
      </p:pic>
      <p:sp>
        <p:nvSpPr>
          <p:cNvPr id="120" name="Google Shape;120;p7"/>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 </a:t>
            </a:r>
            <a:r>
              <a:rPr lang="en-US" sz="1200" b="0" i="0" u="none" strike="noStrike" dirty="0">
                <a:solidFill>
                  <a:srgbClr val="000000"/>
                </a:solidFill>
                <a:latin typeface="Helvetica Neue" panose="020B0604020202020204" charset="0"/>
                <a:ea typeface="Helvetica Neue"/>
                <a:cs typeface="Helvetica Neue"/>
                <a:sym typeface="Helvetica Neue"/>
              </a:rPr>
              <a:t>3</a:t>
            </a:r>
            <a:endParaRPr sz="1200" dirty="0">
              <a:solidFill>
                <a:schemeClr val="dk1"/>
              </a:solidFill>
              <a:latin typeface="Helvetica Neue" panose="020B0604020202020204" charset="0"/>
              <a:ea typeface="Helvetica Neue"/>
              <a:cs typeface="Helvetica Neue"/>
              <a:sym typeface="Helvetica Neue"/>
            </a:endParaRPr>
          </a:p>
        </p:txBody>
      </p:sp>
      <p:sp>
        <p:nvSpPr>
          <p:cNvPr id="121" name="Google Shape;121;p7"/>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1. Intrap</a:t>
            </a:r>
            <a:r>
              <a:rPr lang="hr-HR" sz="4800" b="1" dirty="0">
                <a:solidFill>
                  <a:srgbClr val="4D94B7"/>
                </a:solidFill>
                <a:latin typeface="Helvetica Neue" panose="020B0604020202020204" charset="0"/>
                <a:ea typeface="Helvetica Neue"/>
                <a:cs typeface="Helvetica Neue"/>
                <a:sym typeface="Helvetica Neue"/>
              </a:rPr>
              <a:t>oduzetnički stav</a:t>
            </a:r>
            <a:endParaRPr dirty="0">
              <a:latin typeface="Helvetica Neue" panose="020B0604020202020204" charset="0"/>
            </a:endParaRPr>
          </a:p>
        </p:txBody>
      </p:sp>
      <p:sp>
        <p:nvSpPr>
          <p:cNvPr id="122" name="Google Shape;122;p7"/>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800" b="1" dirty="0">
                <a:solidFill>
                  <a:srgbClr val="AED633"/>
                </a:solidFill>
                <a:latin typeface="Helvetica Neue" panose="020B0604020202020204" charset="0"/>
                <a:ea typeface="Helvetica Neue"/>
                <a:cs typeface="Helvetica Neue"/>
                <a:sym typeface="Helvetica Neue"/>
              </a:rPr>
              <a:t>1.1 Definicija</a:t>
            </a:r>
            <a:endParaRPr lang="hr-HR" dirty="0">
              <a:latin typeface="Helvetica Neue" panose="020B0604020202020204" charset="0"/>
            </a:endParaRPr>
          </a:p>
        </p:txBody>
      </p:sp>
      <p:sp>
        <p:nvSpPr>
          <p:cNvPr id="123" name="Google Shape;123;p7"/>
          <p:cNvSpPr/>
          <p:nvPr/>
        </p:nvSpPr>
        <p:spPr>
          <a:xfrm>
            <a:off x="10716000" y="2730840"/>
            <a:ext cx="4572000" cy="271746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72000" rIns="91425" bIns="72000" anchor="t" anchorCtr="0">
            <a:noAutofit/>
          </a:bodyPr>
          <a:lstStyle/>
          <a:p>
            <a:pPr marL="0" marR="0" lvl="0" indent="0" algn="ctr" rtl="0">
              <a:spcBef>
                <a:spcPts val="0"/>
              </a:spcBef>
              <a:spcAft>
                <a:spcPts val="0"/>
              </a:spcAft>
              <a:buNone/>
            </a:pPr>
            <a:r>
              <a:rPr lang="hr-HR" sz="2000" b="1" dirty="0">
                <a:solidFill>
                  <a:schemeClr val="dk1"/>
                </a:solidFill>
                <a:latin typeface="Helvetica Neue" panose="020B0604020202020204" charset="0"/>
                <a:ea typeface="Helvetica Neue"/>
                <a:cs typeface="Helvetica Neue"/>
                <a:sym typeface="Helvetica Neue"/>
              </a:rPr>
              <a:t>Intrapoduzetničko ponašanje</a:t>
            </a:r>
            <a:endParaRPr lang="hr-HR" sz="2000" dirty="0">
              <a:latin typeface="Helvetica Neue" panose="020B0604020202020204" charset="0"/>
            </a:endParaRPr>
          </a:p>
          <a:p>
            <a:pPr marL="0" marR="0" lvl="0" indent="0" algn="ctr" rtl="0">
              <a:spcBef>
                <a:spcPts val="0"/>
              </a:spcBef>
              <a:spcAft>
                <a:spcPts val="0"/>
              </a:spcAft>
              <a:buNone/>
            </a:pPr>
            <a:endParaRPr lang="hr-HR" sz="2000" b="1" dirty="0">
              <a:solidFill>
                <a:schemeClr val="dk1"/>
              </a:solidFill>
              <a:latin typeface="Helvetica Neue" panose="020B0604020202020204" charset="0"/>
              <a:ea typeface="Helvetica Neue"/>
              <a:cs typeface="Helvetica Neue"/>
              <a:sym typeface="Helvetica Neue"/>
            </a:endParaRPr>
          </a:p>
          <a:p>
            <a:pPr marL="285750" marR="0" lvl="0" indent="-285750" algn="l" rtl="0">
              <a:spcBef>
                <a:spcPts val="0"/>
              </a:spcBef>
              <a:spcAft>
                <a:spcPts val="0"/>
              </a:spcAft>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Inovativnost</a:t>
            </a:r>
            <a:endParaRPr lang="hr-HR"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Proaktivnost</a:t>
            </a:r>
            <a:endParaRPr lang="hr-HR"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Prepoznavanje/iskorištavanje mogućnosti</a:t>
            </a:r>
            <a:endParaRPr lang="hr-HR"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Preuzimanje rizika</a:t>
            </a:r>
          </a:p>
          <a:p>
            <a:pPr marL="285750" marR="0" lvl="0" indent="-285750" algn="l" rtl="0">
              <a:spcBef>
                <a:spcPts val="0"/>
              </a:spcBef>
              <a:spcAft>
                <a:spcPts val="0"/>
              </a:spcAft>
              <a:buClr>
                <a:schemeClr val="dk1"/>
              </a:buClr>
              <a:buSzPts val="2000"/>
              <a:buFont typeface="Noto Sans Symbols"/>
              <a:buChar char="▪"/>
            </a:pPr>
            <a:r>
              <a:rPr lang="hr-HR" sz="2000" dirty="0">
                <a:solidFill>
                  <a:schemeClr val="dk1"/>
                </a:solidFill>
                <a:latin typeface="Helvetica Neue" panose="020B0604020202020204" charset="0"/>
                <a:sym typeface="Helvetica Neue"/>
              </a:rPr>
              <a:t>Umrežavanje</a:t>
            </a:r>
            <a:endParaRPr lang="hr-HR" sz="2000" dirty="0">
              <a:latin typeface="Helvetica Neue" panose="020B0604020202020204" charset="0"/>
            </a:endParaRPr>
          </a:p>
        </p:txBody>
      </p:sp>
      <p:sp>
        <p:nvSpPr>
          <p:cNvPr id="124" name="Google Shape;124;p7"/>
          <p:cNvSpPr/>
          <p:nvPr/>
        </p:nvSpPr>
        <p:spPr>
          <a:xfrm>
            <a:off x="8784000" y="6156000"/>
            <a:ext cx="3960000" cy="2232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72000" rIns="91425" bIns="72000" anchor="t" anchorCtr="0">
            <a:noAutofit/>
          </a:bodyPr>
          <a:lstStyle/>
          <a:p>
            <a:pPr marL="0" marR="0" lvl="0" indent="0" algn="ctr" rtl="0">
              <a:spcBef>
                <a:spcPts val="0"/>
              </a:spcBef>
              <a:spcAft>
                <a:spcPts val="0"/>
              </a:spcAft>
              <a:buNone/>
            </a:pPr>
            <a:r>
              <a:rPr lang="en-US" sz="2000" b="1" dirty="0">
                <a:solidFill>
                  <a:schemeClr val="dk1"/>
                </a:solidFill>
                <a:latin typeface="Helvetica Neue" panose="020B0604020202020204" charset="0"/>
                <a:ea typeface="Helvetica Neue"/>
                <a:cs typeface="Helvetica Neue"/>
                <a:sym typeface="Helvetica Neue"/>
              </a:rPr>
              <a:t>Intrap</a:t>
            </a:r>
            <a:r>
              <a:rPr lang="hr-HR" sz="2000" b="1" dirty="0">
                <a:solidFill>
                  <a:schemeClr val="dk1"/>
                </a:solidFill>
                <a:latin typeface="Helvetica Neue" panose="020B0604020202020204" charset="0"/>
                <a:ea typeface="Helvetica Neue"/>
                <a:cs typeface="Helvetica Neue"/>
                <a:sym typeface="Helvetica Neue"/>
              </a:rPr>
              <a:t>oduzetnički stav</a:t>
            </a:r>
            <a:endParaRPr sz="2000" dirty="0">
              <a:latin typeface="Helvetica Neue" panose="020B0604020202020204" charset="0"/>
            </a:endParaRPr>
          </a:p>
          <a:p>
            <a:pPr marL="0" marR="0" lvl="0" indent="0" algn="ctr" rtl="0">
              <a:spcBef>
                <a:spcPts val="0"/>
              </a:spcBef>
              <a:spcAft>
                <a:spcPts val="0"/>
              </a:spcAft>
              <a:buNone/>
            </a:pPr>
            <a:endParaRPr sz="2000" b="1" dirty="0">
              <a:solidFill>
                <a:schemeClr val="dk1"/>
              </a:solidFill>
              <a:latin typeface="Helvetica Neue" panose="020B0604020202020204" charset="0"/>
              <a:ea typeface="Helvetica Neue"/>
              <a:cs typeface="Helvetica Neue"/>
              <a:sym typeface="Helvetica Neue"/>
            </a:endParaRPr>
          </a:p>
          <a:p>
            <a:pPr marL="285750" lvl="0" indent="-285750">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Odnos prema organizaciji</a:t>
            </a:r>
          </a:p>
          <a:p>
            <a:pPr marL="285750" lvl="0" indent="-285750">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Zadovoljstvo</a:t>
            </a:r>
          </a:p>
          <a:p>
            <a:pPr marL="285750" lvl="0" indent="-285750">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Motivacija</a:t>
            </a:r>
          </a:p>
          <a:p>
            <a:pPr marL="285750" lvl="0" indent="-285750">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Namjera</a:t>
            </a:r>
            <a:endParaRPr lang="hr-HR" sz="2000" dirty="0">
              <a:latin typeface="Helvetica Neue" panose="020B0604020202020204" charset="0"/>
            </a:endParaRPr>
          </a:p>
        </p:txBody>
      </p:sp>
      <p:sp>
        <p:nvSpPr>
          <p:cNvPr id="125" name="Google Shape;125;p7"/>
          <p:cNvSpPr/>
          <p:nvPr/>
        </p:nvSpPr>
        <p:spPr>
          <a:xfrm>
            <a:off x="13140000" y="6156000"/>
            <a:ext cx="3960000" cy="2232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72000" rIns="91425" bIns="72000" anchor="t" anchorCtr="0">
            <a:noAutofit/>
          </a:bodyPr>
          <a:lstStyle/>
          <a:p>
            <a:pPr marL="0" marR="0" lvl="0" indent="0" algn="ctr" rtl="0">
              <a:spcBef>
                <a:spcPts val="0"/>
              </a:spcBef>
              <a:spcAft>
                <a:spcPts val="0"/>
              </a:spcAft>
              <a:buNone/>
            </a:pPr>
            <a:r>
              <a:rPr lang="hr-HR" sz="2000" b="1" dirty="0">
                <a:solidFill>
                  <a:schemeClr val="dk1"/>
                </a:solidFill>
                <a:latin typeface="Helvetica Neue" panose="020B0604020202020204" charset="0"/>
                <a:ea typeface="Helvetica Neue"/>
                <a:cs typeface="Helvetica Neue"/>
                <a:sym typeface="Helvetica Neue"/>
              </a:rPr>
              <a:t>Intrapoduzetničke osobine</a:t>
            </a:r>
            <a:endParaRPr lang="hr-HR" sz="2000" dirty="0">
              <a:latin typeface="Helvetica Neue" panose="020B0604020202020204" charset="0"/>
            </a:endParaRPr>
          </a:p>
          <a:p>
            <a:pPr marL="0" marR="0" lvl="0" indent="0" algn="ctr" rtl="0">
              <a:spcBef>
                <a:spcPts val="0"/>
              </a:spcBef>
              <a:spcAft>
                <a:spcPts val="0"/>
              </a:spcAft>
              <a:buNone/>
            </a:pPr>
            <a:endParaRPr lang="hr-HR" sz="2000" b="1" dirty="0">
              <a:solidFill>
                <a:schemeClr val="dk1"/>
              </a:solidFill>
              <a:latin typeface="Helvetica Neue" panose="020B0604020202020204" charset="0"/>
              <a:ea typeface="Helvetica Neue"/>
              <a:cs typeface="Helvetica Neue"/>
              <a:sym typeface="Helvetica Neue"/>
            </a:endParaRPr>
          </a:p>
          <a:p>
            <a:pPr marL="285750" lvl="0" indent="-285750">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Vještine i sposobnosti</a:t>
            </a:r>
          </a:p>
          <a:p>
            <a:pPr marL="285750" lvl="0" indent="-285750">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Percepcija vlastitih mogućnosti</a:t>
            </a:r>
          </a:p>
          <a:p>
            <a:pPr marL="285750" lvl="0" indent="-285750">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Osobno znanje</a:t>
            </a:r>
          </a:p>
          <a:p>
            <a:pPr marL="285750" lvl="0" indent="-285750">
              <a:buClr>
                <a:schemeClr val="dk1"/>
              </a:buClr>
              <a:buSzPts val="2000"/>
              <a:buFont typeface="Noto Sans Symbols"/>
              <a:buChar char="▪"/>
            </a:pPr>
            <a:r>
              <a:rPr lang="hr-HR" sz="2000" dirty="0">
                <a:solidFill>
                  <a:schemeClr val="dk1"/>
                </a:solidFill>
                <a:latin typeface="Helvetica Neue" panose="020B0604020202020204" charset="0"/>
                <a:ea typeface="Helvetica Neue"/>
                <a:cs typeface="Helvetica Neue"/>
                <a:sym typeface="Helvetica Neue"/>
              </a:rPr>
              <a:t>Prošlo iskustvo</a:t>
            </a:r>
            <a:endParaRPr lang="hr-HR" sz="2000" dirty="0">
              <a:latin typeface="Helvetica Neue" panose="020B0604020202020204" charset="0"/>
            </a:endParaRPr>
          </a:p>
        </p:txBody>
      </p:sp>
      <p:sp>
        <p:nvSpPr>
          <p:cNvPr id="126" name="Google Shape;126;p7"/>
          <p:cNvSpPr/>
          <p:nvPr/>
        </p:nvSpPr>
        <p:spPr>
          <a:xfrm>
            <a:off x="8610300" y="2970513"/>
            <a:ext cx="2057400" cy="6473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1800" b="1" i="1" dirty="0">
                <a:solidFill>
                  <a:schemeClr val="dk1"/>
                </a:solidFill>
                <a:latin typeface="Helvetica Neue" panose="020B0604020202020204" charset="0"/>
                <a:ea typeface="Helvetica Neue"/>
                <a:cs typeface="Helvetica Neue"/>
                <a:sym typeface="Helvetica Neue"/>
              </a:rPr>
              <a:t>Pojedinac</a:t>
            </a:r>
            <a:endParaRPr dirty="0">
              <a:latin typeface="Helvetica Neue" panose="020B0604020202020204" charset="0"/>
            </a:endParaRPr>
          </a:p>
        </p:txBody>
      </p:sp>
      <p:sp>
        <p:nvSpPr>
          <p:cNvPr id="127" name="Google Shape;127;p7"/>
          <p:cNvSpPr/>
          <p:nvPr/>
        </p:nvSpPr>
        <p:spPr>
          <a:xfrm>
            <a:off x="8496000" y="5558451"/>
            <a:ext cx="4343400" cy="3324999"/>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panose="020B0604020202020204" charset="0"/>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p:nvPr/>
        </p:nvSpPr>
        <p:spPr>
          <a:xfrm>
            <a:off x="1548000" y="3384000"/>
            <a:ext cx="7391400" cy="5570853"/>
          </a:xfrm>
          <a:prstGeom prst="rect">
            <a:avLst/>
          </a:prstGeom>
          <a:noFill/>
          <a:ln>
            <a:noFill/>
          </a:ln>
        </p:spPr>
        <p:txBody>
          <a:bodyPr spcFirstLastPara="1" wrap="square" lIns="91425" tIns="45700" rIns="91425" bIns="45700" anchor="t" anchorCtr="0">
            <a:noAutofit/>
          </a:bodyPr>
          <a:lstStyle/>
          <a:p>
            <a:pPr lvl="0"/>
            <a:r>
              <a:rPr lang="hr-HR" sz="2400" dirty="0">
                <a:solidFill>
                  <a:schemeClr val="dk1"/>
                </a:solidFill>
                <a:latin typeface="Helvetica Neue" panose="020B0604020202020204" charset="0"/>
                <a:ea typeface="Helvetica Neue"/>
                <a:cs typeface="Helvetica Neue"/>
                <a:sym typeface="Helvetica Neue"/>
              </a:rPr>
              <a:t>Posebna važnost proizlazi iz intrapoduzetničkog ponašanja jer može rezultirati novim prilikama za vodstvo.</a:t>
            </a:r>
            <a:endParaRPr lang="hr-HR" dirty="0">
              <a:latin typeface="Helvetica Neue" panose="020B0604020202020204" charset="0"/>
            </a:endParaRPr>
          </a:p>
          <a:p>
            <a:pPr lvl="0">
              <a:spcBef>
                <a:spcPts val="1200"/>
              </a:spcBef>
            </a:pPr>
            <a:r>
              <a:rPr lang="hr-HR" sz="2400" dirty="0">
                <a:solidFill>
                  <a:schemeClr val="dk1"/>
                </a:solidFill>
                <a:latin typeface="Helvetica Neue" panose="020B0604020202020204" charset="0"/>
                <a:ea typeface="Helvetica Neue"/>
                <a:cs typeface="Helvetica Neue"/>
                <a:sym typeface="Helvetica Neue"/>
              </a:rPr>
              <a:t>Tradicionalno vodstvo temelji se na znanju, sigurnosti i iskustvu. Međutim, intrapoduzetničko vodstvo temelji se na nepoznatom. Za donošenje odluka potrebne su detaljne informacije kako bi se rizici sveli na minimum. Ovo je pod uvjetom da je tvrtka odobrila potrebna sredstva.</a:t>
            </a:r>
            <a:endParaRPr lang="hr-HR" dirty="0">
              <a:latin typeface="Helvetica Neue" panose="020B0604020202020204" charset="0"/>
            </a:endParaRPr>
          </a:p>
          <a:p>
            <a:pPr lvl="0">
              <a:spcBef>
                <a:spcPts val="1200"/>
              </a:spcBef>
            </a:pPr>
            <a:r>
              <a:rPr lang="hr-HR" sz="2400" dirty="0">
                <a:solidFill>
                  <a:schemeClr val="dk1"/>
                </a:solidFill>
                <a:latin typeface="Helvetica Neue" panose="020B0604020202020204" charset="0"/>
                <a:ea typeface="Helvetica Neue"/>
                <a:cs typeface="Helvetica Neue"/>
                <a:sym typeface="Helvetica Neue"/>
              </a:rPr>
              <a:t>Potrebno je da intrapoduzetnik preuzima proračunljive rizike, eksperimentira, koristi postojeće znanje i izvlači maksimum iz raspoloživih resursa. Odluke se uvijek prilagođavaju kako pristižu nove informacije.</a:t>
            </a:r>
            <a:endParaRPr lang="hr-HR" dirty="0">
              <a:latin typeface="Helvetica Neue" panose="020B0604020202020204" charset="0"/>
            </a:endParaRPr>
          </a:p>
        </p:txBody>
      </p:sp>
      <p:grpSp>
        <p:nvGrpSpPr>
          <p:cNvPr id="133" name="Google Shape;133;p8"/>
          <p:cNvGrpSpPr/>
          <p:nvPr/>
        </p:nvGrpSpPr>
        <p:grpSpPr>
          <a:xfrm>
            <a:off x="10286999" y="3384000"/>
            <a:ext cx="6480001" cy="4978400"/>
            <a:chOff x="-1" y="0"/>
            <a:chExt cx="6480001" cy="4978400"/>
          </a:xfrm>
        </p:grpSpPr>
        <p:sp>
          <p:nvSpPr>
            <p:cNvPr id="134" name="Google Shape;134;p8"/>
            <p:cNvSpPr/>
            <p:nvPr/>
          </p:nvSpPr>
          <p:spPr>
            <a:xfrm rot="-5400000">
              <a:off x="375400" y="-375400"/>
              <a:ext cx="2489200" cy="3240000"/>
            </a:xfrm>
            <a:prstGeom prst="round1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135" name="Google Shape;135;p8"/>
            <p:cNvSpPr txBox="1"/>
            <p:nvPr/>
          </p:nvSpPr>
          <p:spPr>
            <a:xfrm>
              <a:off x="-1" y="1"/>
              <a:ext cx="3240000" cy="1866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Helvetica Neue"/>
                <a:buNone/>
              </a:pPr>
              <a:r>
                <a:rPr lang="hr-HR" sz="2000" dirty="0">
                  <a:solidFill>
                    <a:schemeClr val="lt1"/>
                  </a:solidFill>
                  <a:latin typeface="Helvetica Neue" panose="020B0604020202020204" charset="0"/>
                  <a:ea typeface="Helvetica Neue"/>
                  <a:cs typeface="Helvetica Neue"/>
                  <a:sym typeface="Helvetica Neue"/>
                </a:rPr>
                <a:t>Odnos prema organizaciji</a:t>
              </a:r>
              <a:endParaRPr dirty="0">
                <a:latin typeface="Helvetica Neue" panose="020B0604020202020204" charset="0"/>
              </a:endParaRPr>
            </a:p>
          </p:txBody>
        </p:sp>
        <p:sp>
          <p:nvSpPr>
            <p:cNvPr id="136" name="Google Shape;136;p8"/>
            <p:cNvSpPr/>
            <p:nvPr/>
          </p:nvSpPr>
          <p:spPr>
            <a:xfrm>
              <a:off x="3240000" y="0"/>
              <a:ext cx="3240000" cy="2489200"/>
            </a:xfrm>
            <a:prstGeom prst="round1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137" name="Google Shape;137;p8"/>
            <p:cNvSpPr txBox="1"/>
            <p:nvPr/>
          </p:nvSpPr>
          <p:spPr>
            <a:xfrm>
              <a:off x="3240000" y="0"/>
              <a:ext cx="3240000" cy="1866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Helvetica Neue"/>
                <a:buNone/>
              </a:pPr>
              <a:r>
                <a:rPr lang="hr-HR" sz="2000" dirty="0">
                  <a:solidFill>
                    <a:schemeClr val="lt1"/>
                  </a:solidFill>
                  <a:latin typeface="Helvetica Neue" panose="020B0604020202020204" charset="0"/>
                  <a:ea typeface="Helvetica Neue"/>
                  <a:cs typeface="Helvetica Neue"/>
                  <a:sym typeface="Helvetica Neue"/>
                </a:rPr>
                <a:t>Zadovoljstvo</a:t>
              </a:r>
              <a:endParaRPr dirty="0">
                <a:latin typeface="Helvetica Neue" panose="020B0604020202020204" charset="0"/>
              </a:endParaRPr>
            </a:p>
          </p:txBody>
        </p:sp>
        <p:sp>
          <p:nvSpPr>
            <p:cNvPr id="138" name="Google Shape;138;p8"/>
            <p:cNvSpPr/>
            <p:nvPr/>
          </p:nvSpPr>
          <p:spPr>
            <a:xfrm rot="10800000">
              <a:off x="0" y="2489200"/>
              <a:ext cx="3240000" cy="2489200"/>
            </a:xfrm>
            <a:prstGeom prst="round1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139" name="Google Shape;139;p8"/>
            <p:cNvSpPr txBox="1"/>
            <p:nvPr/>
          </p:nvSpPr>
          <p:spPr>
            <a:xfrm>
              <a:off x="0" y="3111499"/>
              <a:ext cx="3240000" cy="1866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Helvetica Neue"/>
                <a:buNone/>
              </a:pPr>
              <a:r>
                <a:rPr lang="hr-HR" sz="2000" dirty="0">
                  <a:solidFill>
                    <a:schemeClr val="lt1"/>
                  </a:solidFill>
                  <a:latin typeface="Helvetica Neue" panose="020B0604020202020204" charset="0"/>
                  <a:ea typeface="Helvetica Neue"/>
                  <a:cs typeface="Helvetica Neue"/>
                  <a:sym typeface="Helvetica Neue"/>
                </a:rPr>
                <a:t>Motivacija</a:t>
              </a:r>
              <a:endParaRPr lang="hr-HR" dirty="0">
                <a:latin typeface="Helvetica Neue" panose="020B0604020202020204" charset="0"/>
              </a:endParaRPr>
            </a:p>
          </p:txBody>
        </p:sp>
        <p:sp>
          <p:nvSpPr>
            <p:cNvPr id="140" name="Google Shape;140;p8"/>
            <p:cNvSpPr/>
            <p:nvPr/>
          </p:nvSpPr>
          <p:spPr>
            <a:xfrm rot="5400000">
              <a:off x="3615400" y="2113800"/>
              <a:ext cx="2489200" cy="3240000"/>
            </a:xfrm>
            <a:prstGeom prst="round1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141" name="Google Shape;141;p8"/>
            <p:cNvSpPr txBox="1"/>
            <p:nvPr/>
          </p:nvSpPr>
          <p:spPr>
            <a:xfrm>
              <a:off x="3240000" y="3111500"/>
              <a:ext cx="3240000" cy="1866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Helvetica Neue"/>
                <a:buNone/>
              </a:pPr>
              <a:r>
                <a:rPr lang="hr-HR" sz="2000" dirty="0">
                  <a:solidFill>
                    <a:schemeClr val="lt1"/>
                  </a:solidFill>
                  <a:latin typeface="Helvetica Neue" panose="020B0604020202020204" charset="0"/>
                  <a:ea typeface="Helvetica Neue"/>
                  <a:cs typeface="Helvetica Neue"/>
                  <a:sym typeface="Helvetica Neue"/>
                </a:rPr>
                <a:t>Namjera</a:t>
              </a:r>
              <a:endParaRPr dirty="0">
                <a:latin typeface="Helvetica Neue" panose="020B0604020202020204" charset="0"/>
              </a:endParaRPr>
            </a:p>
          </p:txBody>
        </p:sp>
        <p:sp>
          <p:nvSpPr>
            <p:cNvPr id="142" name="Google Shape;142;p8"/>
            <p:cNvSpPr/>
            <p:nvPr/>
          </p:nvSpPr>
          <p:spPr>
            <a:xfrm>
              <a:off x="2268000" y="1866900"/>
              <a:ext cx="1944000" cy="1244600"/>
            </a:xfrm>
            <a:prstGeom prst="roundRect">
              <a:avLst>
                <a:gd name="adj" fmla="val 16667"/>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143" name="Google Shape;143;p8"/>
            <p:cNvSpPr txBox="1"/>
            <p:nvPr/>
          </p:nvSpPr>
          <p:spPr>
            <a:xfrm>
              <a:off x="2025502" y="1927656"/>
              <a:ext cx="2375498" cy="112308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Helvetica Neue"/>
                <a:buNone/>
              </a:pPr>
              <a:r>
                <a:rPr lang="hr-HR" sz="1800" b="1" dirty="0">
                  <a:solidFill>
                    <a:schemeClr val="dk1"/>
                  </a:solidFill>
                  <a:latin typeface="Helvetica Neue" panose="020B0604020202020204" charset="0"/>
                  <a:ea typeface="Helvetica Neue"/>
                  <a:cs typeface="Helvetica Neue"/>
                  <a:sym typeface="Helvetica Neue"/>
                </a:rPr>
                <a:t>Intrapoduzetnički stav</a:t>
              </a:r>
              <a:endParaRPr lang="hr-HR" dirty="0">
                <a:latin typeface="Helvetica Neue" panose="020B0604020202020204" charset="0"/>
              </a:endParaRPr>
            </a:p>
          </p:txBody>
        </p:sp>
      </p:grpSp>
      <p:pic>
        <p:nvPicPr>
          <p:cNvPr id="144" name="Google Shape;144;p8"/>
          <p:cNvPicPr preferRelativeResize="0"/>
          <p:nvPr/>
        </p:nvPicPr>
        <p:blipFill rotWithShape="1">
          <a:blip r:embed="rId3">
            <a:alphaModFix/>
          </a:blip>
          <a:srcRect/>
          <a:stretch/>
        </p:blipFill>
        <p:spPr>
          <a:xfrm>
            <a:off x="10702789" y="4522847"/>
            <a:ext cx="1800000" cy="900000"/>
          </a:xfrm>
          <a:prstGeom prst="rect">
            <a:avLst/>
          </a:prstGeom>
          <a:noFill/>
          <a:ln>
            <a:noFill/>
          </a:ln>
        </p:spPr>
      </p:pic>
      <p:pic>
        <p:nvPicPr>
          <p:cNvPr id="145" name="Google Shape;145;p8"/>
          <p:cNvPicPr preferRelativeResize="0"/>
          <p:nvPr/>
        </p:nvPicPr>
        <p:blipFill rotWithShape="1">
          <a:blip r:embed="rId4">
            <a:alphaModFix/>
          </a:blip>
          <a:srcRect/>
          <a:stretch/>
        </p:blipFill>
        <p:spPr>
          <a:xfrm>
            <a:off x="11127878" y="6376500"/>
            <a:ext cx="1407022" cy="720000"/>
          </a:xfrm>
          <a:prstGeom prst="rect">
            <a:avLst/>
          </a:prstGeom>
          <a:noFill/>
          <a:ln>
            <a:noFill/>
          </a:ln>
        </p:spPr>
      </p:pic>
      <p:pic>
        <p:nvPicPr>
          <p:cNvPr id="146" name="Google Shape;146;p8"/>
          <p:cNvPicPr preferRelativeResize="0"/>
          <p:nvPr/>
        </p:nvPicPr>
        <p:blipFill rotWithShape="1">
          <a:blip r:embed="rId5">
            <a:alphaModFix/>
          </a:blip>
          <a:srcRect/>
          <a:stretch/>
        </p:blipFill>
        <p:spPr>
          <a:xfrm>
            <a:off x="14249400" y="4381497"/>
            <a:ext cx="1800000" cy="900000"/>
          </a:xfrm>
          <a:prstGeom prst="rect">
            <a:avLst/>
          </a:prstGeom>
          <a:noFill/>
          <a:ln>
            <a:noFill/>
          </a:ln>
        </p:spPr>
      </p:pic>
      <p:pic>
        <p:nvPicPr>
          <p:cNvPr id="147" name="Google Shape;147;p8"/>
          <p:cNvPicPr preferRelativeResize="0"/>
          <p:nvPr/>
        </p:nvPicPr>
        <p:blipFill rotWithShape="1">
          <a:blip r:embed="rId6">
            <a:alphaModFix/>
          </a:blip>
          <a:srcRect/>
          <a:stretch/>
        </p:blipFill>
        <p:spPr>
          <a:xfrm>
            <a:off x="14782800" y="6286500"/>
            <a:ext cx="961603" cy="900000"/>
          </a:xfrm>
          <a:prstGeom prst="rect">
            <a:avLst/>
          </a:prstGeom>
          <a:noFill/>
          <a:ln>
            <a:noFill/>
          </a:ln>
        </p:spPr>
      </p:pic>
      <p:sp>
        <p:nvSpPr>
          <p:cNvPr id="148" name="Google Shape;148;p8"/>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a:t>
            </a:r>
            <a:r>
              <a:rPr lang="en-US" sz="1200" b="0" i="0" u="none" strike="noStrike" dirty="0">
                <a:solidFill>
                  <a:srgbClr val="000000"/>
                </a:solidFill>
                <a:latin typeface="Helvetica Neue" panose="020B0604020202020204" charset="0"/>
                <a:ea typeface="Helvetica Neue"/>
                <a:cs typeface="Helvetica Neue"/>
                <a:sym typeface="Helvetica Neue"/>
              </a:rPr>
              <a:t> 4</a:t>
            </a:r>
            <a:endParaRPr sz="1200" dirty="0">
              <a:solidFill>
                <a:schemeClr val="dk1"/>
              </a:solidFill>
              <a:latin typeface="Helvetica Neue" panose="020B0604020202020204" charset="0"/>
              <a:ea typeface="Helvetica Neue"/>
              <a:cs typeface="Helvetica Neue"/>
              <a:sym typeface="Helvetica Neue"/>
            </a:endParaRPr>
          </a:p>
        </p:txBody>
      </p:sp>
      <p:sp>
        <p:nvSpPr>
          <p:cNvPr id="149" name="Google Shape;149;p8"/>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1. Intrap</a:t>
            </a:r>
            <a:r>
              <a:rPr lang="hr-HR" sz="4800" b="1" dirty="0">
                <a:solidFill>
                  <a:srgbClr val="4D94B7"/>
                </a:solidFill>
                <a:latin typeface="Helvetica Neue" panose="020B0604020202020204" charset="0"/>
                <a:ea typeface="Helvetica Neue"/>
                <a:cs typeface="Helvetica Neue"/>
                <a:sym typeface="Helvetica Neue"/>
              </a:rPr>
              <a:t>oduzetnički stav</a:t>
            </a:r>
            <a:endParaRPr dirty="0">
              <a:latin typeface="Helvetica Neue" panose="020B0604020202020204" charset="0"/>
            </a:endParaRPr>
          </a:p>
        </p:txBody>
      </p:sp>
      <p:sp>
        <p:nvSpPr>
          <p:cNvPr id="150" name="Google Shape;150;p8"/>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marR="0" lvl="0" indent="-628650" algn="l" rtl="0">
              <a:spcBef>
                <a:spcPts val="0"/>
              </a:spcBef>
              <a:spcAft>
                <a:spcPts val="0"/>
              </a:spcAft>
              <a:buNone/>
            </a:pPr>
            <a:r>
              <a:rPr lang="en-US" sz="2800" b="1" dirty="0">
                <a:solidFill>
                  <a:srgbClr val="AED633"/>
                </a:solidFill>
                <a:latin typeface="Helvetica Neue" panose="020B0604020202020204" charset="0"/>
                <a:ea typeface="Helvetica Neue"/>
                <a:cs typeface="Helvetica Neue"/>
                <a:sym typeface="Helvetica Neue"/>
              </a:rPr>
              <a:t>1.2 </a:t>
            </a:r>
            <a:r>
              <a:rPr lang="hr-HR" sz="2800" b="1" dirty="0">
                <a:solidFill>
                  <a:srgbClr val="AED633"/>
                </a:solidFill>
                <a:latin typeface="Helvetica Neue" panose="020B0604020202020204" charset="0"/>
                <a:ea typeface="Helvetica Neue"/>
                <a:cs typeface="Helvetica Neue"/>
                <a:sym typeface="Helvetica Neue"/>
              </a:rPr>
              <a:t>Četiri načela intrapoduzetničkog stava</a:t>
            </a:r>
            <a:endParaRPr dirty="0">
              <a:latin typeface="Helvetica Neue" panose="020B0604020202020204" charset="0"/>
            </a:endParaRPr>
          </a:p>
        </p:txBody>
      </p:sp>
      <p:sp>
        <p:nvSpPr>
          <p:cNvPr id="151" name="Google Shape;151;p8"/>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dirty="0">
                <a:solidFill>
                  <a:srgbClr val="000000"/>
                </a:solidFill>
                <a:latin typeface="Helvetica Neue" panose="020B0604020202020204" charset="0"/>
                <a:ea typeface="Helvetica Neue"/>
                <a:cs typeface="Helvetica Neue"/>
                <a:sym typeface="Helvetica Neue"/>
              </a:rPr>
              <a:t>Picture Source: Pixabay </a:t>
            </a:r>
            <a:endParaRPr sz="12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p:nvPr/>
        </p:nvSpPr>
        <p:spPr>
          <a:xfrm>
            <a:off x="1295400" y="3384000"/>
            <a:ext cx="7391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400" i="1" u="sng" dirty="0">
                <a:solidFill>
                  <a:schemeClr val="dk1"/>
                </a:solidFill>
                <a:latin typeface="Helvetica Neue" panose="020B0604020202020204" charset="0"/>
                <a:ea typeface="Helvetica Neue"/>
                <a:cs typeface="Helvetica Neue"/>
                <a:sym typeface="Helvetica Neue"/>
              </a:rPr>
              <a:t>Odnos prema organizaciji</a:t>
            </a:r>
            <a:endParaRPr dirty="0">
              <a:latin typeface="Helvetica Neue" panose="020B0604020202020204" charset="0"/>
            </a:endParaRPr>
          </a:p>
        </p:txBody>
      </p:sp>
      <p:pic>
        <p:nvPicPr>
          <p:cNvPr id="157" name="Google Shape;157;p9"/>
          <p:cNvPicPr preferRelativeResize="0"/>
          <p:nvPr/>
        </p:nvPicPr>
        <p:blipFill rotWithShape="1">
          <a:blip r:embed="rId3">
            <a:alphaModFix/>
          </a:blip>
          <a:srcRect/>
          <a:stretch/>
        </p:blipFill>
        <p:spPr>
          <a:xfrm>
            <a:off x="13500000" y="1548000"/>
            <a:ext cx="3600000" cy="1800000"/>
          </a:xfrm>
          <a:prstGeom prst="rect">
            <a:avLst/>
          </a:prstGeom>
          <a:noFill/>
          <a:ln>
            <a:noFill/>
          </a:ln>
        </p:spPr>
      </p:pic>
      <p:sp>
        <p:nvSpPr>
          <p:cNvPr id="158" name="Google Shape;158;p9"/>
          <p:cNvSpPr txBox="1"/>
          <p:nvPr/>
        </p:nvSpPr>
        <p:spPr>
          <a:xfrm>
            <a:off x="1295400" y="4104000"/>
            <a:ext cx="10584000" cy="430887"/>
          </a:xfrm>
          <a:prstGeom prst="rect">
            <a:avLst/>
          </a:prstGeom>
          <a:noFill/>
          <a:ln>
            <a:noFill/>
          </a:ln>
        </p:spPr>
        <p:txBody>
          <a:bodyPr spcFirstLastPara="1" wrap="square" lIns="91425" tIns="45700" rIns="91425" bIns="45700" anchor="t" anchorCtr="0">
            <a:noAutofit/>
          </a:bodyPr>
          <a:lstStyle/>
          <a:p>
            <a:pPr marL="542925" lvl="0" indent="-542925">
              <a:buClr>
                <a:schemeClr val="dk1"/>
              </a:buClr>
              <a:buSzPct val="130000"/>
              <a:buBlip>
                <a:blip r:embed="rId4"/>
              </a:buBlip>
            </a:pPr>
            <a:r>
              <a:rPr lang="hr-HR" sz="2400" dirty="0">
                <a:solidFill>
                  <a:schemeClr val="dk1"/>
                </a:solidFill>
                <a:latin typeface="Helvetica Neue" panose="020B0604020202020204" charset="0"/>
                <a:ea typeface="Helvetica Neue"/>
                <a:cs typeface="Helvetica Neue"/>
                <a:sym typeface="Helvetica Neue"/>
              </a:rPr>
              <a:t>Povjerenje u neposrednog rukovoditelja važan je preduvjet za poduzetničko ponašanje.</a:t>
            </a:r>
            <a:endParaRPr lang="hr-HR" sz="2400" dirty="0">
              <a:latin typeface="Helvetica Neue" panose="020B0604020202020204" charset="0"/>
            </a:endParaRPr>
          </a:p>
          <a:p>
            <a:pPr marL="542925" lvl="0" indent="-542925">
              <a:spcBef>
                <a:spcPts val="1800"/>
              </a:spcBef>
              <a:buClr>
                <a:schemeClr val="dk1"/>
              </a:buClr>
              <a:buSzPct val="130000"/>
              <a:buBlip>
                <a:blip r:embed="rId4"/>
              </a:buBlip>
            </a:pPr>
            <a:r>
              <a:rPr lang="hr-HR" sz="2400" dirty="0">
                <a:solidFill>
                  <a:schemeClr val="dk1"/>
                </a:solidFill>
                <a:latin typeface="Helvetica Neue" panose="020B0604020202020204" charset="0"/>
                <a:ea typeface="Helvetica Neue"/>
                <a:cs typeface="Helvetica Neue"/>
                <a:sym typeface="Helvetica Neue"/>
              </a:rPr>
              <a:t>Podrška vlasnika/poduzetnika je važan ključni element koji promiče poduzetništvo unutar organizacije.</a:t>
            </a:r>
            <a:endParaRPr lang="hr-HR" sz="2400" dirty="0">
              <a:latin typeface="Helvetica Neue" panose="020B0604020202020204" charset="0"/>
            </a:endParaRPr>
          </a:p>
          <a:p>
            <a:pPr marL="542925" lvl="0" indent="-542925">
              <a:spcBef>
                <a:spcPts val="1800"/>
              </a:spcBef>
              <a:buClr>
                <a:schemeClr val="dk1"/>
              </a:buClr>
              <a:buSzPct val="130000"/>
              <a:buBlip>
                <a:blip r:embed="rId4"/>
              </a:buBlip>
            </a:pPr>
            <a:r>
              <a:rPr lang="hr-HR" sz="2400" dirty="0">
                <a:solidFill>
                  <a:schemeClr val="dk1"/>
                </a:solidFill>
                <a:latin typeface="Helvetica Neue" panose="020B0604020202020204" charset="0"/>
                <a:ea typeface="Helvetica Neue"/>
                <a:cs typeface="Helvetica Neue"/>
                <a:sym typeface="Helvetica Neue"/>
              </a:rPr>
              <a:t>Poticanje zaposlenika pomaže manifestirati intrapoduzetničko ponašanje.</a:t>
            </a:r>
            <a:endParaRPr lang="hr-HR" sz="2400" dirty="0">
              <a:latin typeface="Helvetica Neue" panose="020B0604020202020204" charset="0"/>
            </a:endParaRPr>
          </a:p>
          <a:p>
            <a:pPr marL="542925" lvl="0" indent="-542925">
              <a:spcBef>
                <a:spcPts val="1800"/>
              </a:spcBef>
              <a:buClr>
                <a:schemeClr val="dk1"/>
              </a:buClr>
              <a:buSzPct val="130000"/>
              <a:buBlip>
                <a:blip r:embed="rId4"/>
              </a:buBlip>
            </a:pPr>
            <a:r>
              <a:rPr lang="hr-HR" sz="2400" dirty="0">
                <a:solidFill>
                  <a:schemeClr val="dk1"/>
                </a:solidFill>
                <a:latin typeface="Helvetica Neue" panose="020B0604020202020204" charset="0"/>
                <a:ea typeface="Helvetica Neue"/>
                <a:cs typeface="Helvetica Neue"/>
                <a:sym typeface="Helvetica Neue"/>
              </a:rPr>
              <a:t>„Psihološko vlasništvo” se smatra posrednikom u odnosu između osobe i njezine organizacije. To stvara osjećaj među zaposlenicima da su organizacijski ciljevi njihovi vlastiti.</a:t>
            </a:r>
            <a:endParaRPr lang="hr-HR" sz="2400" dirty="0">
              <a:latin typeface="Helvetica Neue" panose="020B0604020202020204" charset="0"/>
            </a:endParaRPr>
          </a:p>
          <a:p>
            <a:pPr marL="542925" lvl="0" indent="-542925">
              <a:spcBef>
                <a:spcPts val="1800"/>
              </a:spcBef>
              <a:buClr>
                <a:schemeClr val="dk1"/>
              </a:buClr>
              <a:buSzPct val="130000"/>
              <a:buBlip>
                <a:blip r:embed="rId4"/>
              </a:buBlip>
            </a:pPr>
            <a:r>
              <a:rPr lang="hr-HR" sz="2400" dirty="0">
                <a:solidFill>
                  <a:schemeClr val="dk1"/>
                </a:solidFill>
                <a:latin typeface="Helvetica Neue" panose="020B0604020202020204" charset="0"/>
                <a:ea typeface="Helvetica Neue"/>
                <a:cs typeface="Helvetica Neue"/>
                <a:sym typeface="Helvetica Neue"/>
              </a:rPr>
              <a:t>Ako pojedinci imaju osjećaj da su dio nečega, ciljevi se ocjenjuju pozitivnijima.</a:t>
            </a:r>
            <a:endParaRPr lang="hr-HR" sz="2400" dirty="0">
              <a:latin typeface="Helvetica Neue" panose="020B0604020202020204" charset="0"/>
            </a:endParaRPr>
          </a:p>
        </p:txBody>
      </p:sp>
      <p:sp>
        <p:nvSpPr>
          <p:cNvPr id="159" name="Google Shape;159;p9"/>
          <p:cNvSpPr/>
          <p:nvPr/>
        </p:nvSpPr>
        <p:spPr>
          <a:xfrm rot="-614456">
            <a:off x="12672000" y="5472000"/>
            <a:ext cx="4356000" cy="3250981"/>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hr-HR" sz="2400" b="1" dirty="0">
                <a:solidFill>
                  <a:schemeClr val="dk1"/>
                </a:solidFill>
                <a:latin typeface="Helvetica Neue" panose="020B0604020202020204" charset="0"/>
                <a:ea typeface="Helvetica Neue"/>
                <a:cs typeface="Helvetica Neue"/>
                <a:sym typeface="Helvetica Neue"/>
              </a:rPr>
              <a:t>Podsjetnik!</a:t>
            </a:r>
            <a:endParaRPr lang="hr-HR" sz="2400" dirty="0">
              <a:latin typeface="Helvetica Neue" panose="020B0604020202020204" charset="0"/>
            </a:endParaRPr>
          </a:p>
          <a:p>
            <a:pPr marL="0" marR="0" lvl="0" indent="0" algn="ctr" rtl="0">
              <a:spcBef>
                <a:spcPts val="0"/>
              </a:spcBef>
              <a:spcAft>
                <a:spcPts val="0"/>
              </a:spcAft>
              <a:buNone/>
            </a:pPr>
            <a:endParaRPr lang="hr-HR" sz="2400" dirty="0">
              <a:solidFill>
                <a:schemeClr val="dk1"/>
              </a:solidFill>
              <a:latin typeface="Helvetica Neue" panose="020B0604020202020204" charset="0"/>
              <a:ea typeface="Helvetica Neue"/>
              <a:cs typeface="Helvetica Neue"/>
              <a:sym typeface="Helvetica Neue"/>
            </a:endParaRPr>
          </a:p>
          <a:p>
            <a:pPr lvl="0" algn="ctr"/>
            <a:r>
              <a:rPr lang="hr-HR" sz="2400" dirty="0">
                <a:solidFill>
                  <a:schemeClr val="dk1"/>
                </a:solidFill>
                <a:latin typeface="Helvetica Neue" panose="020B0604020202020204" charset="0"/>
                <a:ea typeface="Helvetica Neue"/>
                <a:cs typeface="Helvetica Neue"/>
                <a:sym typeface="Helvetica Neue"/>
              </a:rPr>
              <a:t>Što je zaposlenik više </a:t>
            </a:r>
            <a:r>
              <a:rPr lang="hr-HR" sz="2400" b="1" dirty="0">
                <a:solidFill>
                  <a:schemeClr val="dk1"/>
                </a:solidFill>
                <a:latin typeface="Helvetica Neue" panose="020B0604020202020204" charset="0"/>
                <a:ea typeface="Helvetica Neue"/>
                <a:cs typeface="Helvetica Neue"/>
                <a:sym typeface="Helvetica Neue"/>
              </a:rPr>
              <a:t>povezan s organizacijom</a:t>
            </a:r>
            <a:r>
              <a:rPr lang="hr-HR" sz="2400" dirty="0">
                <a:solidFill>
                  <a:schemeClr val="dk1"/>
                </a:solidFill>
                <a:latin typeface="Helvetica Neue" panose="020B0604020202020204" charset="0"/>
                <a:ea typeface="Helvetica Neue"/>
                <a:cs typeface="Helvetica Neue"/>
                <a:sym typeface="Helvetica Neue"/>
              </a:rPr>
              <a:t>, to više utječe na poduzetničke aktivnosti i u konačnici na poduzetničko ponašanje</a:t>
            </a:r>
            <a:endParaRPr lang="hr-HR" sz="2400" dirty="0">
              <a:latin typeface="Helvetica Neue" panose="020B0604020202020204" charset="0"/>
            </a:endParaRPr>
          </a:p>
        </p:txBody>
      </p:sp>
      <p:pic>
        <p:nvPicPr>
          <p:cNvPr id="160" name="Google Shape;160;p9"/>
          <p:cNvPicPr preferRelativeResize="0"/>
          <p:nvPr/>
        </p:nvPicPr>
        <p:blipFill rotWithShape="1">
          <a:blip r:embed="rId5">
            <a:alphaModFix/>
          </a:blip>
          <a:srcRect/>
          <a:stretch/>
        </p:blipFill>
        <p:spPr>
          <a:xfrm>
            <a:off x="11508141" y="5340366"/>
            <a:ext cx="1600438" cy="1790700"/>
          </a:xfrm>
          <a:prstGeom prst="rect">
            <a:avLst/>
          </a:prstGeom>
          <a:noFill/>
          <a:ln>
            <a:noFill/>
          </a:ln>
        </p:spPr>
      </p:pic>
      <p:sp>
        <p:nvSpPr>
          <p:cNvPr id="161" name="Google Shape;161;p9"/>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br.: </a:t>
            </a:r>
            <a:r>
              <a:rPr lang="en-US" sz="1200" b="0" i="0" u="none" strike="noStrike" dirty="0">
                <a:solidFill>
                  <a:srgbClr val="000000"/>
                </a:solidFill>
                <a:latin typeface="Helvetica Neue" panose="020B0604020202020204" charset="0"/>
                <a:ea typeface="Helvetica Neue"/>
                <a:cs typeface="Helvetica Neue"/>
                <a:sym typeface="Helvetica Neue"/>
              </a:rPr>
              <a:t>5</a:t>
            </a:r>
            <a:endParaRPr sz="1200" dirty="0">
              <a:solidFill>
                <a:schemeClr val="dk1"/>
              </a:solidFill>
              <a:latin typeface="Helvetica Neue" panose="020B0604020202020204" charset="0"/>
              <a:ea typeface="Helvetica Neue"/>
              <a:cs typeface="Helvetica Neue"/>
              <a:sym typeface="Helvetica Neue"/>
            </a:endParaRPr>
          </a:p>
        </p:txBody>
      </p:sp>
      <p:sp>
        <p:nvSpPr>
          <p:cNvPr id="162" name="Google Shape;162;p9"/>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panose="020B0604020202020204" charset="0"/>
                <a:ea typeface="Helvetica Neue"/>
                <a:cs typeface="Helvetica Neue"/>
                <a:sym typeface="Helvetica Neue"/>
              </a:rPr>
              <a:t>1. Intrap</a:t>
            </a:r>
            <a:r>
              <a:rPr lang="hr-HR" sz="4800" b="1" dirty="0">
                <a:solidFill>
                  <a:srgbClr val="4D94B7"/>
                </a:solidFill>
                <a:latin typeface="Helvetica Neue" panose="020B0604020202020204" charset="0"/>
                <a:ea typeface="Helvetica Neue"/>
                <a:cs typeface="Helvetica Neue"/>
                <a:sym typeface="Helvetica Neue"/>
              </a:rPr>
              <a:t>oduzetnički stav</a:t>
            </a:r>
            <a:endParaRPr dirty="0">
              <a:latin typeface="Helvetica Neue" panose="020B0604020202020204" charset="0"/>
            </a:endParaRPr>
          </a:p>
        </p:txBody>
      </p:sp>
      <p:sp>
        <p:nvSpPr>
          <p:cNvPr id="163" name="Google Shape;163;p9"/>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lvl="0" indent="-628650"/>
            <a:r>
              <a:rPr lang="hr-HR" sz="2800" b="1" dirty="0">
                <a:solidFill>
                  <a:srgbClr val="AED633"/>
                </a:solidFill>
                <a:latin typeface="Helvetica Neue" panose="020B0604020202020204" charset="0"/>
                <a:ea typeface="Helvetica Neue"/>
                <a:cs typeface="Helvetica Neue"/>
                <a:sym typeface="Helvetica Neue"/>
              </a:rPr>
              <a:t>1.2 Četiri načela intrapoduzetničkog stava</a:t>
            </a:r>
            <a:endParaRPr lang="hr-HR" dirty="0">
              <a:latin typeface="Helvetica Neue" panose="020B0604020202020204" charset="0"/>
            </a:endParaRPr>
          </a:p>
        </p:txBody>
      </p:sp>
      <p:sp>
        <p:nvSpPr>
          <p:cNvPr id="164" name="Google Shape;164;p9"/>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200" b="0" i="0" u="none" strike="noStrike" dirty="0">
                <a:solidFill>
                  <a:srgbClr val="000000"/>
                </a:solidFill>
                <a:latin typeface="Helvetica Neue" panose="020B0604020202020204" charset="0"/>
                <a:ea typeface="Helvetica Neue"/>
                <a:cs typeface="Helvetica Neue"/>
                <a:sym typeface="Helvetica Neue"/>
              </a:rPr>
              <a:t>Izvor slike</a:t>
            </a:r>
            <a:r>
              <a:rPr lang="en-US" sz="1200" b="0" i="0" u="none" strike="noStrike" dirty="0">
                <a:solidFill>
                  <a:srgbClr val="000000"/>
                </a:solidFill>
                <a:latin typeface="Helvetica Neue" panose="020B0604020202020204" charset="0"/>
                <a:ea typeface="Helvetica Neue"/>
                <a:cs typeface="Helvetica Neue"/>
                <a:sym typeface="Helvetica Neue"/>
              </a:rPr>
              <a:t>: Pixabay </a:t>
            </a:r>
            <a:endParaRPr sz="12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p:tgtEl>
                                          <p:spTgt spid="159"/>
                                        </p:tgtEl>
                                        <p:attrNameLst>
                                          <p:attrName>ppt_w</p:attrName>
                                        </p:attrNameLst>
                                      </p:cBhvr>
                                      <p:tavLst>
                                        <p:tav tm="0">
                                          <p:val>
                                            <p:strVal val="0"/>
                                          </p:val>
                                        </p:tav>
                                        <p:tav tm="100000">
                                          <p:val>
                                            <p:strVal val="#ppt_w"/>
                                          </p:val>
                                        </p:tav>
                                      </p:tavLst>
                                    </p:anim>
                                    <p:anim calcmode="lin" valueType="num">
                                      <p:cBhvr additive="base">
                                        <p:cTn id="8" dur="500"/>
                                        <p:tgtEl>
                                          <p:spTgt spid="1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4678</Words>
  <Application>Microsoft Office PowerPoint</Application>
  <PresentationFormat>Benutzerdefiniert</PresentationFormat>
  <Paragraphs>598</Paragraphs>
  <Slides>44</Slides>
  <Notes>44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44</vt:i4>
      </vt:variant>
    </vt:vector>
  </HeadingPairs>
  <TitlesOfParts>
    <vt:vector size="50" baseType="lpstr">
      <vt:lpstr>Arial</vt:lpstr>
      <vt:lpstr>Calibri</vt:lpstr>
      <vt:lpstr>Helvetica Neue</vt:lpstr>
      <vt:lpstr>Noto Sans Symbols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Jennifer Voepel</cp:lastModifiedBy>
  <cp:revision>92</cp:revision>
  <dcterms:created xsi:type="dcterms:W3CDTF">2022-01-27T16:04:38Z</dcterms:created>
  <dcterms:modified xsi:type="dcterms:W3CDTF">2024-02-05T00:15:50Z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