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47"/>
  </p:notesMasterIdLst>
  <p:handoutMasterIdLst>
    <p:handoutMasterId r:id="rId48"/>
  </p:handoutMasterIdLst>
  <p:sldIdLst>
    <p:sldId id="277" r:id="rId3"/>
    <p:sldId id="278" r:id="rId4"/>
    <p:sldId id="279" r:id="rId5"/>
    <p:sldId id="289" r:id="rId6"/>
    <p:sldId id="280" r:id="rId7"/>
    <p:sldId id="291" r:id="rId8"/>
    <p:sldId id="292" r:id="rId9"/>
    <p:sldId id="293" r:id="rId10"/>
    <p:sldId id="294" r:id="rId11"/>
    <p:sldId id="295" r:id="rId12"/>
    <p:sldId id="296" r:id="rId13"/>
    <p:sldId id="297" r:id="rId14"/>
    <p:sldId id="327" r:id="rId15"/>
    <p:sldId id="281" r:id="rId16"/>
    <p:sldId id="299" r:id="rId17"/>
    <p:sldId id="301" r:id="rId18"/>
    <p:sldId id="302" r:id="rId19"/>
    <p:sldId id="305" r:id="rId20"/>
    <p:sldId id="308" r:id="rId21"/>
    <p:sldId id="309" r:id="rId22"/>
    <p:sldId id="303" r:id="rId23"/>
    <p:sldId id="310" r:id="rId24"/>
    <p:sldId id="311" r:id="rId25"/>
    <p:sldId id="304" r:id="rId26"/>
    <p:sldId id="312" r:id="rId27"/>
    <p:sldId id="313" r:id="rId28"/>
    <p:sldId id="314" r:id="rId29"/>
    <p:sldId id="316" r:id="rId30"/>
    <p:sldId id="317" r:id="rId31"/>
    <p:sldId id="328" r:id="rId32"/>
    <p:sldId id="282" r:id="rId33"/>
    <p:sldId id="318" r:id="rId34"/>
    <p:sldId id="319" r:id="rId35"/>
    <p:sldId id="321" r:id="rId36"/>
    <p:sldId id="322" r:id="rId37"/>
    <p:sldId id="323" r:id="rId38"/>
    <p:sldId id="324" r:id="rId39"/>
    <p:sldId id="332" r:id="rId40"/>
    <p:sldId id="333" r:id="rId41"/>
    <p:sldId id="290" r:id="rId42"/>
    <p:sldId id="268" r:id="rId43"/>
    <p:sldId id="330" r:id="rId44"/>
    <p:sldId id="331" r:id="rId45"/>
    <p:sldId id="287" r:id="rId46"/>
  </p:sldIdLst>
  <p:sldSz cx="18288000" cy="10287000"/>
  <p:notesSz cx="18288000" cy="10287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660"/>
  </p:normalViewPr>
  <p:slideViewPr>
    <p:cSldViewPr>
      <p:cViewPr varScale="1">
        <p:scale>
          <a:sx n="60" d="100"/>
          <a:sy n="60" d="100"/>
        </p:scale>
        <p:origin x="84" y="80"/>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54BC4-1D44-4289-8544-A1CB1A3AC836}"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a:p>
      </dgm:t>
    </dgm:pt>
    <dgm:pt modelId="{45A2E9C4-493E-4C05-AC0F-764F2B596A71}">
      <dgm:prSet phldrT="[Text]" custT="1"/>
      <dgm:spPr/>
      <dgm:t>
        <a:bodyPr/>
        <a:lstStyle/>
        <a:p>
          <a:pPr>
            <a:defRPr b="1">
              <a:latin typeface="Helvetica Neue" panose="020B0604020202020204"/>
            </a:defRPr>
          </a:pPr>
          <a:r>
            <a:rPr sz="1800" dirty="0" err="1"/>
            <a:t>Actitud</a:t>
          </a:r>
          <a:r>
            <a:rPr sz="1800" dirty="0"/>
            <a:t> </a:t>
          </a:r>
          <a:r>
            <a:rPr lang="es-ES" sz="1800" dirty="0"/>
            <a:t>intraemprendedora</a:t>
          </a:r>
          <a:endParaRPr sz="1800" dirty="0"/>
        </a:p>
      </dgm:t>
    </dgm:pt>
    <dgm:pt modelId="{240DDB09-2BD8-4958-9D31-EE12227464FF}" type="parTrans" cxnId="{86959A1C-B330-48DC-BA41-140FF7B1DE18}">
      <dgm:prSet/>
      <dgm:spPr/>
      <dgm:t>
        <a:bodyPr/>
        <a:lstStyle/>
        <a:p>
          <a:endParaRPr>
            <a:latin typeface="Helvetica Neue" panose="020B0604020202020204"/>
          </a:endParaRPr>
        </a:p>
      </dgm:t>
    </dgm:pt>
    <dgm:pt modelId="{9C349ADF-5BF5-4C6E-AE17-C76DCFBBE7DE}" type="sibTrans" cxnId="{86959A1C-B330-48DC-BA41-140FF7B1DE18}">
      <dgm:prSet/>
      <dgm:spPr/>
      <dgm:t>
        <a:bodyPr/>
        <a:lstStyle/>
        <a:p>
          <a:endParaRPr>
            <a:latin typeface="Helvetica Neue" panose="020B0604020202020204"/>
          </a:endParaRPr>
        </a:p>
      </dgm:t>
    </dgm:pt>
    <dgm:pt modelId="{26BF0903-B51B-4856-B163-C76AADE9490E}">
      <dgm:prSet phldrT="[Text]" custT="1"/>
      <dgm:spPr/>
      <dgm:t>
        <a:bodyPr/>
        <a:lstStyle/>
        <a:p>
          <a:pPr>
            <a:defRPr sz="2000">
              <a:latin typeface="Helvetica Neue" panose="020B0604020202020204"/>
            </a:defRPr>
          </a:pPr>
          <a:r>
            <a:rPr sz="2000" dirty="0" err="1"/>
            <a:t>Relación</a:t>
          </a:r>
          <a:r>
            <a:rPr sz="2000" dirty="0"/>
            <a:t> con la </a:t>
          </a:r>
          <a:r>
            <a:rPr sz="2000" dirty="0" err="1"/>
            <a:t>organización</a:t>
          </a:r>
          <a:endParaRPr sz="2000" dirty="0"/>
        </a:p>
      </dgm:t>
    </dgm:pt>
    <dgm:pt modelId="{C0E14680-94D0-406A-9462-18D1473E4ABF}" type="parTrans" cxnId="{2260C335-5A97-492A-9651-2896010461DD}">
      <dgm:prSet/>
      <dgm:spPr/>
      <dgm:t>
        <a:bodyPr/>
        <a:lstStyle/>
        <a:p>
          <a:endParaRPr>
            <a:latin typeface="Helvetica Neue" panose="020B0604020202020204"/>
          </a:endParaRPr>
        </a:p>
      </dgm:t>
    </dgm:pt>
    <dgm:pt modelId="{FD4B654C-19E3-4978-83EB-12D5D128F266}" type="sibTrans" cxnId="{2260C335-5A97-492A-9651-2896010461DD}">
      <dgm:prSet/>
      <dgm:spPr/>
      <dgm:t>
        <a:bodyPr/>
        <a:lstStyle/>
        <a:p>
          <a:endParaRPr>
            <a:latin typeface="Helvetica Neue" panose="020B0604020202020204"/>
          </a:endParaRPr>
        </a:p>
      </dgm:t>
    </dgm:pt>
    <dgm:pt modelId="{BF0FB981-BD8E-469E-98DF-445DFDC3AC73}">
      <dgm:prSet phldrT="[Text]" custT="1"/>
      <dgm:spPr/>
      <dgm:t>
        <a:bodyPr/>
        <a:lstStyle/>
        <a:p>
          <a:pPr>
            <a:defRPr sz="2000">
              <a:latin typeface="Helvetica Neue" panose="020B0604020202020204"/>
            </a:defRPr>
          </a:pPr>
          <a:r>
            <a:rPr sz="2000" dirty="0" err="1"/>
            <a:t>Satisfacción</a:t>
          </a:r>
          <a:endParaRPr sz="2000" dirty="0"/>
        </a:p>
      </dgm:t>
    </dgm:pt>
    <dgm:pt modelId="{5E03BBD4-6951-42DF-81B9-E1892ED580A5}" type="parTrans" cxnId="{CB22B190-E1B9-4021-B988-40AC7390F53E}">
      <dgm:prSet/>
      <dgm:spPr/>
      <dgm:t>
        <a:bodyPr/>
        <a:lstStyle/>
        <a:p>
          <a:endParaRPr>
            <a:latin typeface="Helvetica Neue" panose="020B0604020202020204"/>
          </a:endParaRPr>
        </a:p>
      </dgm:t>
    </dgm:pt>
    <dgm:pt modelId="{BC83BAF3-368D-48E1-AA19-0E3C4E5C5E3D}" type="sibTrans" cxnId="{CB22B190-E1B9-4021-B988-40AC7390F53E}">
      <dgm:prSet/>
      <dgm:spPr/>
      <dgm:t>
        <a:bodyPr/>
        <a:lstStyle/>
        <a:p>
          <a:endParaRPr>
            <a:latin typeface="Helvetica Neue" panose="020B0604020202020204"/>
          </a:endParaRPr>
        </a:p>
      </dgm:t>
    </dgm:pt>
    <dgm:pt modelId="{3C45D7E7-F3B5-47E3-8086-1002E55B88F6}">
      <dgm:prSet phldrT="[Text]" custT="1"/>
      <dgm:spPr/>
      <dgm:t>
        <a:bodyPr/>
        <a:lstStyle/>
        <a:p>
          <a:pPr>
            <a:defRPr sz="2000">
              <a:latin typeface="Helvetica Neue" panose="020B0604020202020204"/>
            </a:defRPr>
          </a:pPr>
          <a:r>
            <a:rPr sz="2000" dirty="0" err="1"/>
            <a:t>Motivación</a:t>
          </a:r>
          <a:endParaRPr sz="2000" dirty="0"/>
        </a:p>
      </dgm:t>
    </dgm:pt>
    <dgm:pt modelId="{1F8F0632-FDF5-454B-9FA1-32F04A9B9542}" type="parTrans" cxnId="{4E3A62CD-3A7E-4B51-9C7E-F4A15F2E115B}">
      <dgm:prSet/>
      <dgm:spPr/>
      <dgm:t>
        <a:bodyPr/>
        <a:lstStyle/>
        <a:p>
          <a:endParaRPr>
            <a:latin typeface="Helvetica Neue" panose="020B0604020202020204"/>
          </a:endParaRPr>
        </a:p>
      </dgm:t>
    </dgm:pt>
    <dgm:pt modelId="{7A2AB40D-B985-4AA0-8C66-04AF9585DF0B}" type="sibTrans" cxnId="{4E3A62CD-3A7E-4B51-9C7E-F4A15F2E115B}">
      <dgm:prSet/>
      <dgm:spPr/>
      <dgm:t>
        <a:bodyPr/>
        <a:lstStyle/>
        <a:p>
          <a:endParaRPr>
            <a:latin typeface="Helvetica Neue" panose="020B0604020202020204"/>
          </a:endParaRPr>
        </a:p>
      </dgm:t>
    </dgm:pt>
    <dgm:pt modelId="{5CDD3374-12F9-4F65-8C7A-8003105C416D}">
      <dgm:prSet phldrT="[Text]" custT="1"/>
      <dgm:spPr/>
      <dgm:t>
        <a:bodyPr/>
        <a:lstStyle/>
        <a:p>
          <a:pPr>
            <a:defRPr sz="2000">
              <a:latin typeface="Helvetica Neue" panose="020B0604020202020204"/>
            </a:defRPr>
          </a:pPr>
          <a:r>
            <a:rPr sz="2000" dirty="0" err="1"/>
            <a:t>Intención</a:t>
          </a:r>
          <a:endParaRPr sz="2000" dirty="0"/>
        </a:p>
      </dgm:t>
    </dgm:pt>
    <dgm:pt modelId="{55958911-D2BE-48DD-9FFE-5A110AA18E42}" type="parTrans" cxnId="{A65EE368-2B43-4BCA-9F4B-00066304139E}">
      <dgm:prSet/>
      <dgm:spPr/>
      <dgm:t>
        <a:bodyPr/>
        <a:lstStyle/>
        <a:p>
          <a:endParaRPr>
            <a:latin typeface="Helvetica Neue" panose="020B0604020202020204"/>
          </a:endParaRPr>
        </a:p>
      </dgm:t>
    </dgm:pt>
    <dgm:pt modelId="{5F891955-D0A9-429B-9623-B84B0562E801}" type="sibTrans" cxnId="{A65EE368-2B43-4BCA-9F4B-00066304139E}">
      <dgm:prSet/>
      <dgm:spPr/>
      <dgm:t>
        <a:bodyPr/>
        <a:lstStyle/>
        <a:p>
          <a:endParaRPr>
            <a:latin typeface="Helvetica Neue" panose="020B0604020202020204"/>
          </a:endParaRPr>
        </a:p>
      </dgm:t>
    </dgm:pt>
    <dgm:pt modelId="{5E1DB836-8DDF-4329-ADAB-2F4D0CFBA692}" type="pres">
      <dgm:prSet presAssocID="{D1D54BC4-1D44-4289-8544-A1CB1A3AC836}" presName="diagram" presStyleCnt="0">
        <dgm:presLayoutVars>
          <dgm:chMax val="1"/>
          <dgm:dir/>
          <dgm:animLvl val="ctr"/>
          <dgm:resizeHandles val="exact"/>
        </dgm:presLayoutVars>
      </dgm:prSet>
      <dgm:spPr/>
    </dgm:pt>
    <dgm:pt modelId="{89B275CC-B344-4C26-B090-45C53585703C}" type="pres">
      <dgm:prSet presAssocID="{D1D54BC4-1D44-4289-8544-A1CB1A3AC836}" presName="matrix" presStyleCnt="0"/>
      <dgm:spPr/>
    </dgm:pt>
    <dgm:pt modelId="{61CC23C8-1714-4ECA-9202-148D36C40F5B}" type="pres">
      <dgm:prSet presAssocID="{D1D54BC4-1D44-4289-8544-A1CB1A3AC836}" presName="tile1" presStyleLbl="node1" presStyleIdx="0" presStyleCnt="4"/>
      <dgm:spPr/>
    </dgm:pt>
    <dgm:pt modelId="{01FFB799-8AC8-4FAF-B818-F20D4955BAAC}" type="pres">
      <dgm:prSet presAssocID="{D1D54BC4-1D44-4289-8544-A1CB1A3AC836}" presName="tile1text" presStyleLbl="node1" presStyleIdx="0" presStyleCnt="4">
        <dgm:presLayoutVars>
          <dgm:chMax val="0"/>
          <dgm:chPref val="0"/>
          <dgm:bulletEnabled val="1"/>
        </dgm:presLayoutVars>
      </dgm:prSet>
      <dgm:spPr/>
    </dgm:pt>
    <dgm:pt modelId="{8A54877E-BA0E-45E7-8C3C-2EC604367ED4}" type="pres">
      <dgm:prSet presAssocID="{D1D54BC4-1D44-4289-8544-A1CB1A3AC836}" presName="tile2" presStyleLbl="node1" presStyleIdx="1" presStyleCnt="4"/>
      <dgm:spPr/>
    </dgm:pt>
    <dgm:pt modelId="{7A40BE07-3352-493A-A5AF-33B88294E661}" type="pres">
      <dgm:prSet presAssocID="{D1D54BC4-1D44-4289-8544-A1CB1A3AC836}" presName="tile2text" presStyleLbl="node1" presStyleIdx="1" presStyleCnt="4">
        <dgm:presLayoutVars>
          <dgm:chMax val="0"/>
          <dgm:chPref val="0"/>
          <dgm:bulletEnabled val="1"/>
        </dgm:presLayoutVars>
      </dgm:prSet>
      <dgm:spPr/>
    </dgm:pt>
    <dgm:pt modelId="{F748A8AB-F11F-4EA3-8EB2-8210B9C0B568}" type="pres">
      <dgm:prSet presAssocID="{D1D54BC4-1D44-4289-8544-A1CB1A3AC836}" presName="tile3" presStyleLbl="node1" presStyleIdx="2" presStyleCnt="4"/>
      <dgm:spPr/>
    </dgm:pt>
    <dgm:pt modelId="{CDBCA629-8455-46DF-BB88-DD9947AE1D8D}" type="pres">
      <dgm:prSet presAssocID="{D1D54BC4-1D44-4289-8544-A1CB1A3AC836}" presName="tile3text" presStyleLbl="node1" presStyleIdx="2" presStyleCnt="4">
        <dgm:presLayoutVars>
          <dgm:chMax val="0"/>
          <dgm:chPref val="0"/>
          <dgm:bulletEnabled val="1"/>
        </dgm:presLayoutVars>
      </dgm:prSet>
      <dgm:spPr/>
    </dgm:pt>
    <dgm:pt modelId="{D63B24CA-257F-4954-B48D-4CC9A36764E4}" type="pres">
      <dgm:prSet presAssocID="{D1D54BC4-1D44-4289-8544-A1CB1A3AC836}" presName="tile4" presStyleLbl="node1" presStyleIdx="3" presStyleCnt="4"/>
      <dgm:spPr/>
    </dgm:pt>
    <dgm:pt modelId="{3961793E-12C6-41B5-8E2B-01DAE75E334E}" type="pres">
      <dgm:prSet presAssocID="{D1D54BC4-1D44-4289-8544-A1CB1A3AC836}" presName="tile4text" presStyleLbl="node1" presStyleIdx="3" presStyleCnt="4">
        <dgm:presLayoutVars>
          <dgm:chMax val="0"/>
          <dgm:chPref val="0"/>
          <dgm:bulletEnabled val="1"/>
        </dgm:presLayoutVars>
      </dgm:prSet>
      <dgm:spPr/>
    </dgm:pt>
    <dgm:pt modelId="{150E6643-C312-4D37-B446-66EF3DD03E9D}" type="pres">
      <dgm:prSet presAssocID="{D1D54BC4-1D44-4289-8544-A1CB1A3AC836}" presName="centerTile" presStyleLbl="fgShp" presStyleIdx="0" presStyleCnt="1" custScaleX="122222" custScaleY="78097">
        <dgm:presLayoutVars>
          <dgm:chMax val="0"/>
          <dgm:chPref val="0"/>
        </dgm:presLayoutVars>
      </dgm:prSet>
      <dgm:spPr/>
    </dgm:pt>
  </dgm:ptLst>
  <dgm:cxnLst>
    <dgm:cxn modelId="{54DE4415-208C-49AA-AED4-93CFB7292624}" type="presOf" srcId="{26BF0903-B51B-4856-B163-C76AADE9490E}" destId="{61CC23C8-1714-4ECA-9202-148D36C40F5B}" srcOrd="0" destOrd="0" presId="urn:microsoft.com/office/officeart/2005/8/layout/matrix1"/>
    <dgm:cxn modelId="{86959A1C-B330-48DC-BA41-140FF7B1DE18}" srcId="{D1D54BC4-1D44-4289-8544-A1CB1A3AC836}" destId="{45A2E9C4-493E-4C05-AC0F-764F2B596A71}" srcOrd="0" destOrd="0" parTransId="{240DDB09-2BD8-4958-9D31-EE12227464FF}" sibTransId="{9C349ADF-5BF5-4C6E-AE17-C76DCFBBE7DE}"/>
    <dgm:cxn modelId="{2260C335-5A97-492A-9651-2896010461DD}" srcId="{45A2E9C4-493E-4C05-AC0F-764F2B596A71}" destId="{26BF0903-B51B-4856-B163-C76AADE9490E}" srcOrd="0" destOrd="0" parTransId="{C0E14680-94D0-406A-9462-18D1473E4ABF}" sibTransId="{FD4B654C-19E3-4978-83EB-12D5D128F266}"/>
    <dgm:cxn modelId="{733DA73B-A144-46E0-80BF-72AE0B88FA93}" type="presOf" srcId="{5CDD3374-12F9-4F65-8C7A-8003105C416D}" destId="{D63B24CA-257F-4954-B48D-4CC9A36764E4}" srcOrd="0" destOrd="0" presId="urn:microsoft.com/office/officeart/2005/8/layout/matrix1"/>
    <dgm:cxn modelId="{386AFA41-3963-4846-8571-B7A57BD45B4C}" type="presOf" srcId="{D1D54BC4-1D44-4289-8544-A1CB1A3AC836}" destId="{5E1DB836-8DDF-4329-ADAB-2F4D0CFBA692}" srcOrd="0" destOrd="0" presId="urn:microsoft.com/office/officeart/2005/8/layout/matrix1"/>
    <dgm:cxn modelId="{A65EE368-2B43-4BCA-9F4B-00066304139E}" srcId="{45A2E9C4-493E-4C05-AC0F-764F2B596A71}" destId="{5CDD3374-12F9-4F65-8C7A-8003105C416D}" srcOrd="3" destOrd="0" parTransId="{55958911-D2BE-48DD-9FFE-5A110AA18E42}" sibTransId="{5F891955-D0A9-429B-9623-B84B0562E801}"/>
    <dgm:cxn modelId="{AB504769-3F80-4488-8505-2F3E67C887EA}" type="presOf" srcId="{BF0FB981-BD8E-469E-98DF-445DFDC3AC73}" destId="{7A40BE07-3352-493A-A5AF-33B88294E661}" srcOrd="1" destOrd="0" presId="urn:microsoft.com/office/officeart/2005/8/layout/matrix1"/>
    <dgm:cxn modelId="{BEC37549-48AD-4FCD-BEE7-7B5C31FEBA26}" type="presOf" srcId="{3C45D7E7-F3B5-47E3-8086-1002E55B88F6}" destId="{CDBCA629-8455-46DF-BB88-DD9947AE1D8D}" srcOrd="1" destOrd="0" presId="urn:microsoft.com/office/officeart/2005/8/layout/matrix1"/>
    <dgm:cxn modelId="{1BDE6153-78AA-42C7-A2F0-AE1C5954BB13}" type="presOf" srcId="{BF0FB981-BD8E-469E-98DF-445DFDC3AC73}" destId="{8A54877E-BA0E-45E7-8C3C-2EC604367ED4}" srcOrd="0" destOrd="0" presId="urn:microsoft.com/office/officeart/2005/8/layout/matrix1"/>
    <dgm:cxn modelId="{A9010F77-7AFC-4073-A072-1442E7029520}" type="presOf" srcId="{3C45D7E7-F3B5-47E3-8086-1002E55B88F6}" destId="{F748A8AB-F11F-4EA3-8EB2-8210B9C0B568}" srcOrd="0" destOrd="0" presId="urn:microsoft.com/office/officeart/2005/8/layout/matrix1"/>
    <dgm:cxn modelId="{CB22B190-E1B9-4021-B988-40AC7390F53E}" srcId="{45A2E9C4-493E-4C05-AC0F-764F2B596A71}" destId="{BF0FB981-BD8E-469E-98DF-445DFDC3AC73}" srcOrd="1" destOrd="0" parTransId="{5E03BBD4-6951-42DF-81B9-E1892ED580A5}" sibTransId="{BC83BAF3-368D-48E1-AA19-0E3C4E5C5E3D}"/>
    <dgm:cxn modelId="{8C1E4A9C-0D6A-44F1-8ADF-B13D85D6E993}" type="presOf" srcId="{26BF0903-B51B-4856-B163-C76AADE9490E}" destId="{01FFB799-8AC8-4FAF-B818-F20D4955BAAC}" srcOrd="1" destOrd="0" presId="urn:microsoft.com/office/officeart/2005/8/layout/matrix1"/>
    <dgm:cxn modelId="{387E2EA1-A3A4-480E-9D8F-636E5BDB6A22}" type="presOf" srcId="{45A2E9C4-493E-4C05-AC0F-764F2B596A71}" destId="{150E6643-C312-4D37-B446-66EF3DD03E9D}" srcOrd="0" destOrd="0" presId="urn:microsoft.com/office/officeart/2005/8/layout/matrix1"/>
    <dgm:cxn modelId="{4E3A62CD-3A7E-4B51-9C7E-F4A15F2E115B}" srcId="{45A2E9C4-493E-4C05-AC0F-764F2B596A71}" destId="{3C45D7E7-F3B5-47E3-8086-1002E55B88F6}" srcOrd="2" destOrd="0" parTransId="{1F8F0632-FDF5-454B-9FA1-32F04A9B9542}" sibTransId="{7A2AB40D-B985-4AA0-8C66-04AF9585DF0B}"/>
    <dgm:cxn modelId="{BB2431ED-5CA0-42BC-86BC-DF0C7BC1D1CE}" type="presOf" srcId="{5CDD3374-12F9-4F65-8C7A-8003105C416D}" destId="{3961793E-12C6-41B5-8E2B-01DAE75E334E}" srcOrd="1" destOrd="0" presId="urn:microsoft.com/office/officeart/2005/8/layout/matrix1"/>
    <dgm:cxn modelId="{33106EFB-66E6-4548-868F-A6E1D0B75984}" type="presParOf" srcId="{5E1DB836-8DDF-4329-ADAB-2F4D0CFBA692}" destId="{89B275CC-B344-4C26-B090-45C53585703C}" srcOrd="0" destOrd="0" presId="urn:microsoft.com/office/officeart/2005/8/layout/matrix1"/>
    <dgm:cxn modelId="{BC53BE83-E678-4600-9046-D511D0197E67}" type="presParOf" srcId="{89B275CC-B344-4C26-B090-45C53585703C}" destId="{61CC23C8-1714-4ECA-9202-148D36C40F5B}" srcOrd="0" destOrd="0" presId="urn:microsoft.com/office/officeart/2005/8/layout/matrix1"/>
    <dgm:cxn modelId="{7CFB9AE9-1620-45FD-A0FC-9A3EFC619FBF}" type="presParOf" srcId="{89B275CC-B344-4C26-B090-45C53585703C}" destId="{01FFB799-8AC8-4FAF-B818-F20D4955BAAC}" srcOrd="1" destOrd="0" presId="urn:microsoft.com/office/officeart/2005/8/layout/matrix1"/>
    <dgm:cxn modelId="{43C07409-7EFC-4476-87FB-D9827A9D3C96}" type="presParOf" srcId="{89B275CC-B344-4C26-B090-45C53585703C}" destId="{8A54877E-BA0E-45E7-8C3C-2EC604367ED4}" srcOrd="2" destOrd="0" presId="urn:microsoft.com/office/officeart/2005/8/layout/matrix1"/>
    <dgm:cxn modelId="{37B03220-9EFE-46C0-BECB-9B0B9B3C0B7A}" type="presParOf" srcId="{89B275CC-B344-4C26-B090-45C53585703C}" destId="{7A40BE07-3352-493A-A5AF-33B88294E661}" srcOrd="3" destOrd="0" presId="urn:microsoft.com/office/officeart/2005/8/layout/matrix1"/>
    <dgm:cxn modelId="{58F651CD-AC4C-41DF-A9D1-98656F5ADB5D}" type="presParOf" srcId="{89B275CC-B344-4C26-B090-45C53585703C}" destId="{F748A8AB-F11F-4EA3-8EB2-8210B9C0B568}" srcOrd="4" destOrd="0" presId="urn:microsoft.com/office/officeart/2005/8/layout/matrix1"/>
    <dgm:cxn modelId="{19DDED70-EA61-42B6-959B-E0AAA8937381}" type="presParOf" srcId="{89B275CC-B344-4C26-B090-45C53585703C}" destId="{CDBCA629-8455-46DF-BB88-DD9947AE1D8D}" srcOrd="5" destOrd="0" presId="urn:microsoft.com/office/officeart/2005/8/layout/matrix1"/>
    <dgm:cxn modelId="{80EB2586-9160-41C9-A9A3-1CDEF503CBC7}" type="presParOf" srcId="{89B275CC-B344-4C26-B090-45C53585703C}" destId="{D63B24CA-257F-4954-B48D-4CC9A36764E4}" srcOrd="6" destOrd="0" presId="urn:microsoft.com/office/officeart/2005/8/layout/matrix1"/>
    <dgm:cxn modelId="{18E48544-E46A-40F1-95FD-69C89683E9CC}" type="presParOf" srcId="{89B275CC-B344-4C26-B090-45C53585703C}" destId="{3961793E-12C6-41B5-8E2B-01DAE75E334E}" srcOrd="7" destOrd="0" presId="urn:microsoft.com/office/officeart/2005/8/layout/matrix1"/>
    <dgm:cxn modelId="{E998319D-DE1B-4A89-B6BA-ACAB3453E8A5}" type="presParOf" srcId="{5E1DB836-8DDF-4329-ADAB-2F4D0CFBA692}" destId="{150E6643-C312-4D37-B446-66EF3DD03E9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a:p>
      </dgm:t>
    </dgm:pt>
    <dgm:pt modelId="{9BBD28ED-822E-4AAF-9863-41B96A812890}">
      <dgm:prSet phldrT="[Texto]" custT="1"/>
      <dgm:spPr>
        <a:solidFill>
          <a:srgbClr val="AED633"/>
        </a:solidFill>
      </dgm:spPr>
      <dgm:t>
        <a:bodyPr/>
        <a:lstStyle/>
        <a:p>
          <a:pPr>
            <a:defRPr sz="3200" b="1" cap="small">
              <a:latin typeface="Helvetica Neue" panose="020B0604020202020204"/>
            </a:defRPr>
          </a:pPr>
          <a:r>
            <a:t>Estilo</a:t>
          </a:r>
        </a:p>
      </dgm:t>
    </dgm:pt>
    <dgm:pt modelId="{1CB79019-0CE4-43C8-AF4F-B31A2C6EFD51}" type="parTrans" cxnId="{509D4E3A-3D10-40A0-AB0A-B32E4372CD90}">
      <dgm:prSet/>
      <dgm:spPr/>
      <dgm:t>
        <a:bodyPr/>
        <a:lstStyle/>
        <a:p>
          <a:endParaRPr>
            <a:latin typeface="Helvetica Neue" panose="020B0604020202020204"/>
          </a:endParaRPr>
        </a:p>
      </dgm:t>
    </dgm:pt>
    <dgm:pt modelId="{BA7815DD-03D0-49E8-A08B-59C65D01C410}" type="sibTrans" cxnId="{509D4E3A-3D10-40A0-AB0A-B32E4372CD90}">
      <dgm:prSet/>
      <dgm:spPr/>
      <dgm:t>
        <a:bodyPr/>
        <a:lstStyle/>
        <a:p>
          <a:endParaRPr>
            <a:latin typeface="Helvetica Neue" panose="020B0604020202020204"/>
          </a:endParaRPr>
        </a:p>
      </dgm:t>
    </dgm:pt>
    <dgm:pt modelId="{D51BFEAE-B0D4-4920-ADF0-5667C068D592}">
      <dgm:prSet phldrT="[Texto]" custT="1"/>
      <dgm:spPr>
        <a:solidFill>
          <a:srgbClr val="AED633"/>
        </a:solidFill>
      </dgm:spPr>
      <dgm:t>
        <a:bodyPr/>
        <a:lstStyle/>
        <a:p>
          <a:pPr>
            <a:defRPr sz="3200" b="1" cap="small">
              <a:latin typeface="Helvetica Neue" panose="020B0604020202020204"/>
            </a:defRPr>
          </a:pPr>
          <a:r>
            <a:rPr dirty="0" err="1"/>
            <a:t>Habilidades</a:t>
          </a:r>
          <a:endParaRPr dirty="0"/>
        </a:p>
      </dgm:t>
    </dgm:pt>
    <dgm:pt modelId="{E73953A9-3C21-4C7A-B7EA-A0F968A4EEEE}" type="parTrans" cxnId="{A0042052-DEF2-460E-96D6-461A435461E9}">
      <dgm:prSet/>
      <dgm:spPr/>
      <dgm:t>
        <a:bodyPr/>
        <a:lstStyle/>
        <a:p>
          <a:endParaRPr>
            <a:latin typeface="Helvetica Neue" panose="020B0604020202020204"/>
          </a:endParaRPr>
        </a:p>
      </dgm:t>
    </dgm:pt>
    <dgm:pt modelId="{B4A75EF7-965B-46DA-AB53-32553BAF48B3}" type="sibTrans" cxnId="{A0042052-DEF2-460E-96D6-461A435461E9}">
      <dgm:prSet/>
      <dgm:spPr/>
      <dgm:t>
        <a:bodyPr/>
        <a:lstStyle/>
        <a:p>
          <a:endParaRPr>
            <a:latin typeface="Helvetica Neue" panose="020B0604020202020204"/>
          </a:endParaRPr>
        </a:p>
      </dgm:t>
    </dgm:pt>
    <dgm:pt modelId="{16BBF1F2-EF18-4932-87FC-1A3AC670B50B}">
      <dgm:prSet phldrT="[Texto]" custT="1"/>
      <dgm:spPr>
        <a:solidFill>
          <a:srgbClr val="AED633"/>
        </a:solidFill>
      </dgm:spPr>
      <dgm:t>
        <a:bodyPr/>
        <a:lstStyle/>
        <a:p>
          <a:pPr>
            <a:defRPr sz="3200" b="1" cap="small">
              <a:latin typeface="Helvetica Neue" panose="020B0604020202020204"/>
            </a:defRPr>
          </a:pPr>
          <a:r>
            <a:t>Sistemas</a:t>
          </a:r>
        </a:p>
      </dgm:t>
    </dgm:pt>
    <dgm:pt modelId="{F4DDC1A2-7161-4520-BC48-4B12FAC6BC9D}" type="parTrans" cxnId="{64697FB5-51CB-44F4-AD4E-C61824595A8A}">
      <dgm:prSet/>
      <dgm:spPr/>
      <dgm:t>
        <a:bodyPr/>
        <a:lstStyle/>
        <a:p>
          <a:endParaRPr>
            <a:latin typeface="Helvetica Neue" panose="020B0604020202020204"/>
          </a:endParaRPr>
        </a:p>
      </dgm:t>
    </dgm:pt>
    <dgm:pt modelId="{512C4A2E-9CE6-428C-80E0-AAE214BA27E6}" type="sibTrans" cxnId="{64697FB5-51CB-44F4-AD4E-C61824595A8A}">
      <dgm:prSet/>
      <dgm:spPr/>
      <dgm:t>
        <a:bodyPr/>
        <a:lstStyle/>
        <a:p>
          <a:endParaRPr>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custScaleX="120616" custScaleY="101045" custLinFactNeighborX="-2462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custScaleX="120616" custScaleY="101045" custLinFactNeighborX="-2462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custScaleX="120616" custScaleY="101045" custLinFactNeighborX="-2462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a:p>
      </dgm:t>
    </dgm:pt>
    <dgm:pt modelId="{9BBD28ED-822E-4AAF-9863-41B96A812890}">
      <dgm:prSet phldrT="[Texto]" custT="1"/>
      <dgm:spPr>
        <a:solidFill>
          <a:srgbClr val="AED633"/>
        </a:solidFill>
      </dgm:spPr>
      <dgm:t>
        <a:bodyPr/>
        <a:lstStyle/>
        <a:p>
          <a:pPr>
            <a:defRPr sz="3200" b="1" cap="small">
              <a:latin typeface="Helvetica Neue" panose="020B0604020202020204"/>
            </a:defRPr>
          </a:pPr>
          <a:r>
            <a:t>Estructura</a:t>
          </a:r>
        </a:p>
      </dgm:t>
    </dgm:pt>
    <dgm:pt modelId="{1CB79019-0CE4-43C8-AF4F-B31A2C6EFD51}" type="parTrans" cxnId="{509D4E3A-3D10-40A0-AB0A-B32E4372CD90}">
      <dgm:prSet/>
      <dgm:spPr/>
      <dgm:t>
        <a:bodyPr/>
        <a:lstStyle/>
        <a:p>
          <a:endParaRPr>
            <a:latin typeface="Helvetica Neue" panose="020B0604020202020204"/>
          </a:endParaRPr>
        </a:p>
      </dgm:t>
    </dgm:pt>
    <dgm:pt modelId="{BA7815DD-03D0-49E8-A08B-59C65D01C410}" type="sibTrans" cxnId="{509D4E3A-3D10-40A0-AB0A-B32E4372CD90}">
      <dgm:prSet/>
      <dgm:spPr/>
      <dgm:t>
        <a:bodyPr/>
        <a:lstStyle/>
        <a:p>
          <a:endParaRPr>
            <a:latin typeface="Helvetica Neue" panose="020B0604020202020204"/>
          </a:endParaRPr>
        </a:p>
      </dgm:t>
    </dgm:pt>
    <dgm:pt modelId="{D51BFEAE-B0D4-4920-ADF0-5667C068D592}">
      <dgm:prSet phldrT="[Texto]" custT="1"/>
      <dgm:spPr>
        <a:solidFill>
          <a:srgbClr val="AED633"/>
        </a:solidFill>
      </dgm:spPr>
      <dgm:t>
        <a:bodyPr/>
        <a:lstStyle/>
        <a:p>
          <a:pPr>
            <a:defRPr sz="3200" b="1" cap="small">
              <a:latin typeface="Helvetica Neue" panose="020B0604020202020204"/>
            </a:defRPr>
          </a:pPr>
          <a:r>
            <a:t>Personal</a:t>
          </a:r>
        </a:p>
      </dgm:t>
    </dgm:pt>
    <dgm:pt modelId="{E73953A9-3C21-4C7A-B7EA-A0F968A4EEEE}" type="parTrans" cxnId="{A0042052-DEF2-460E-96D6-461A435461E9}">
      <dgm:prSet/>
      <dgm:spPr/>
      <dgm:t>
        <a:bodyPr/>
        <a:lstStyle/>
        <a:p>
          <a:endParaRPr>
            <a:latin typeface="Helvetica Neue" panose="020B0604020202020204"/>
          </a:endParaRPr>
        </a:p>
      </dgm:t>
    </dgm:pt>
    <dgm:pt modelId="{B4A75EF7-965B-46DA-AB53-32553BAF48B3}" type="sibTrans" cxnId="{A0042052-DEF2-460E-96D6-461A435461E9}">
      <dgm:prSet/>
      <dgm:spPr/>
      <dgm:t>
        <a:bodyPr/>
        <a:lstStyle/>
        <a:p>
          <a:endParaRPr>
            <a:latin typeface="Helvetica Neue" panose="020B0604020202020204"/>
          </a:endParaRPr>
        </a:p>
      </dgm:t>
    </dgm:pt>
    <dgm:pt modelId="{16BBF1F2-EF18-4932-87FC-1A3AC670B50B}">
      <dgm:prSet phldrT="[Texto]" custT="1"/>
      <dgm:spPr>
        <a:solidFill>
          <a:srgbClr val="AED633"/>
        </a:solidFill>
      </dgm:spPr>
      <dgm:t>
        <a:bodyPr/>
        <a:lstStyle/>
        <a:p>
          <a:pPr>
            <a:defRPr sz="3200" b="1" cap="small">
              <a:latin typeface="Helvetica Neue" panose="020B0604020202020204"/>
            </a:defRPr>
          </a:pPr>
          <a:r>
            <a:t>Estrategia</a:t>
          </a:r>
        </a:p>
      </dgm:t>
    </dgm:pt>
    <dgm:pt modelId="{F4DDC1A2-7161-4520-BC48-4B12FAC6BC9D}" type="parTrans" cxnId="{64697FB5-51CB-44F4-AD4E-C61824595A8A}">
      <dgm:prSet/>
      <dgm:spPr/>
      <dgm:t>
        <a:bodyPr/>
        <a:lstStyle/>
        <a:p>
          <a:endParaRPr>
            <a:latin typeface="Helvetica Neue" panose="020B0604020202020204"/>
          </a:endParaRPr>
        </a:p>
      </dgm:t>
    </dgm:pt>
    <dgm:pt modelId="{512C4A2E-9CE6-428C-80E0-AAE214BA27E6}" type="sibTrans" cxnId="{64697FB5-51CB-44F4-AD4E-C61824595A8A}">
      <dgm:prSet/>
      <dgm:spPr/>
      <dgm:t>
        <a:bodyPr/>
        <a:lstStyle/>
        <a:p>
          <a:endParaRPr>
            <a:latin typeface="Helvetica Neue" panose="020B0604020202020204"/>
          </a:endParaRPr>
        </a:p>
      </dgm:t>
    </dgm:pt>
    <dgm:pt modelId="{7ED5AD93-894F-42D5-8E1C-E0CA107B3B3D}">
      <dgm:prSet custT="1"/>
      <dgm:spPr>
        <a:solidFill>
          <a:srgbClr val="AED633"/>
        </a:solidFill>
      </dgm:spPr>
      <dgm:t>
        <a:bodyPr/>
        <a:lstStyle/>
        <a:p>
          <a:pPr>
            <a:lnSpc>
              <a:spcPct val="100000"/>
            </a:lnSpc>
            <a:spcAft>
              <a:spcPts val="0"/>
            </a:spcAft>
            <a:defRPr sz="3200" b="1" cap="small">
              <a:latin typeface="Helvetica Neue" panose="020B0604020202020204"/>
            </a:defRPr>
          </a:pPr>
          <a:r>
            <a:rPr lang="es-ES" dirty="0"/>
            <a:t>Valores</a:t>
          </a:r>
          <a:br>
            <a:rPr lang="es-ES" dirty="0"/>
          </a:br>
          <a:r>
            <a:rPr lang="es-ES" dirty="0"/>
            <a:t>Compartidos</a:t>
          </a:r>
          <a:endParaRPr dirty="0"/>
        </a:p>
      </dgm:t>
    </dgm:pt>
    <dgm:pt modelId="{2332443C-0854-436F-B090-30ADEBDDBD99}" type="parTrans" cxnId="{19C2EE9C-069E-4C9C-BE27-54D10A023F37}">
      <dgm:prSet/>
      <dgm:spPr/>
      <dgm:t>
        <a:bodyPr/>
        <a:lstStyle/>
        <a:p>
          <a:endParaRPr>
            <a:latin typeface="Helvetica Neue" panose="020B0604020202020204"/>
          </a:endParaRPr>
        </a:p>
      </dgm:t>
    </dgm:pt>
    <dgm:pt modelId="{13820C2E-B246-4FB3-A20F-8749B78755E0}" type="sibTrans" cxnId="{19C2EE9C-069E-4C9C-BE27-54D10A023F37}">
      <dgm:prSet/>
      <dgm:spPr/>
      <dgm:t>
        <a:bodyPr/>
        <a:lstStyle/>
        <a:p>
          <a:endParaRPr>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custScaleX="120616" custScaleY="138581" custLinFactNeighborX="-3769">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custScaleX="120616" custScaleY="138581" custLinFactNeighborX="-3769">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custScaleX="120616" custScaleY="138581" custLinFactNeighborX="-3769">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0C595016-F6F0-442D-B397-DA64E18C3C15}" type="pres">
      <dgm:prSet presAssocID="{512C4A2E-9CE6-428C-80E0-AAE214BA27E6}" presName="spaceBetweenRectangles" presStyleCnt="0"/>
      <dgm:spPr/>
    </dgm:pt>
    <dgm:pt modelId="{DAB45742-51AB-462A-91DB-4D305D8835B0}" type="pres">
      <dgm:prSet presAssocID="{7ED5AD93-894F-42D5-8E1C-E0CA107B3B3D}" presName="parentLin" presStyleCnt="0"/>
      <dgm:spPr/>
    </dgm:pt>
    <dgm:pt modelId="{ECE0E5CA-8F5B-42D0-924F-EEF2082C35C0}" type="pres">
      <dgm:prSet presAssocID="{7ED5AD93-894F-42D5-8E1C-E0CA107B3B3D}" presName="parentLeftMargin" presStyleLbl="node1" presStyleIdx="2" presStyleCnt="4"/>
      <dgm:spPr/>
    </dgm:pt>
    <dgm:pt modelId="{B4133E9A-9CF5-41A6-B13D-39FCECFB1E57}" type="pres">
      <dgm:prSet presAssocID="{7ED5AD93-894F-42D5-8E1C-E0CA107B3B3D}" presName="parentText" presStyleLbl="node1" presStyleIdx="3" presStyleCnt="4" custScaleX="120616" custScaleY="138581" custLinFactNeighborX="-3769">
        <dgm:presLayoutVars>
          <dgm:chMax val="0"/>
          <dgm:bulletEnabled val="1"/>
        </dgm:presLayoutVars>
      </dgm:prSet>
      <dgm:spPr/>
    </dgm:pt>
    <dgm:pt modelId="{E67CA78D-3E05-4015-AE55-1AA3B924E6E7}" type="pres">
      <dgm:prSet presAssocID="{7ED5AD93-894F-42D5-8E1C-E0CA107B3B3D}" presName="negativeSpace" presStyleCnt="0"/>
      <dgm:spPr/>
    </dgm:pt>
    <dgm:pt modelId="{D2E7B4BA-2855-4A99-87D5-F78530FD9CFA}" type="pres">
      <dgm:prSet presAssocID="{7ED5AD93-894F-42D5-8E1C-E0CA107B3B3D}"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21C20944-BBFD-425D-8EAB-7F12C11C192E}" type="presOf" srcId="{7ED5AD93-894F-42D5-8E1C-E0CA107B3B3D}" destId="{B4133E9A-9CF5-41A6-B13D-39FCECFB1E57}"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19C2EE9C-069E-4C9C-BE27-54D10A023F37}" srcId="{33BBCC62-4168-45F7-9B59-3A00B7BD1316}" destId="{7ED5AD93-894F-42D5-8E1C-E0CA107B3B3D}" srcOrd="3" destOrd="0" parTransId="{2332443C-0854-436F-B090-30ADEBDDBD99}" sibTransId="{13820C2E-B246-4FB3-A20F-8749B78755E0}"/>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6E9F5FEB-4A2A-4724-A75A-55ED14D62899}" type="presOf" srcId="{7ED5AD93-894F-42D5-8E1C-E0CA107B3B3D}" destId="{ECE0E5CA-8F5B-42D0-924F-EEF2082C35C0}" srcOrd="0" destOrd="0" presId="urn:microsoft.com/office/officeart/2005/8/layout/list1"/>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2BF7C6E1-E9C5-4848-93D7-E0B563387F2E}" type="presParOf" srcId="{A665AF82-8505-4171-BAA9-2174A3D59870}" destId="{0C595016-F6F0-442D-B397-DA64E18C3C15}" srcOrd="11" destOrd="0" presId="urn:microsoft.com/office/officeart/2005/8/layout/list1"/>
    <dgm:cxn modelId="{BE639787-9536-4A82-92AD-C72892BB17F0}" type="presParOf" srcId="{A665AF82-8505-4171-BAA9-2174A3D59870}" destId="{DAB45742-51AB-462A-91DB-4D305D8835B0}" srcOrd="12" destOrd="0" presId="urn:microsoft.com/office/officeart/2005/8/layout/list1"/>
    <dgm:cxn modelId="{793FCC64-582C-4D75-A1CC-A510877E842C}" type="presParOf" srcId="{DAB45742-51AB-462A-91DB-4D305D8835B0}" destId="{ECE0E5CA-8F5B-42D0-924F-EEF2082C35C0}" srcOrd="0" destOrd="0" presId="urn:microsoft.com/office/officeart/2005/8/layout/list1"/>
    <dgm:cxn modelId="{E9C68474-BD0E-4398-B175-0F6E6F87EF22}" type="presParOf" srcId="{DAB45742-51AB-462A-91DB-4D305D8835B0}" destId="{B4133E9A-9CF5-41A6-B13D-39FCECFB1E57}" srcOrd="1" destOrd="0" presId="urn:microsoft.com/office/officeart/2005/8/layout/list1"/>
    <dgm:cxn modelId="{C865DBC2-0145-4B4D-9A5A-E5492E49DB2E}" type="presParOf" srcId="{A665AF82-8505-4171-BAA9-2174A3D59870}" destId="{E67CA78D-3E05-4015-AE55-1AA3B924E6E7}" srcOrd="13" destOrd="0" presId="urn:microsoft.com/office/officeart/2005/8/layout/list1"/>
    <dgm:cxn modelId="{77D1A772-3204-4B53-860E-CA1E106D9496}" type="presParOf" srcId="{A665AF82-8505-4171-BAA9-2174A3D59870}" destId="{D2E7B4BA-2855-4A99-87D5-F78530FD9CF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9F68FCD2-3E48-446E-8F22-E5810A80B537}">
      <dgm:prSet phldrT="[Texto]" custT="1"/>
      <dgm:spPr>
        <a:solidFill>
          <a:srgbClr val="4D94B7"/>
        </a:solidFill>
      </dgm:spPr>
      <dgm:t>
        <a:bodyPr/>
        <a:lstStyle/>
        <a:p>
          <a:pPr>
            <a:defRPr sz="2400">
              <a:latin typeface="Helvetica Neue" panose="020B0604020202020204"/>
            </a:defRPr>
          </a:pPr>
          <a:r>
            <a:rPr sz="2400" dirty="0"/>
            <a:t>[</a:t>
          </a:r>
          <a:r>
            <a:rPr sz="2400" dirty="0" err="1"/>
            <a:t>Estructuras</a:t>
          </a:r>
          <a:r>
            <a:rPr sz="2400" dirty="0"/>
            <a:t> </a:t>
          </a:r>
          <a:r>
            <a:rPr sz="2400" dirty="0" err="1"/>
            <a:t>culturales</a:t>
          </a:r>
          <a:r>
            <a:rPr sz="2400" dirty="0"/>
            <a:t>]</a:t>
          </a:r>
        </a:p>
      </dgm:t>
    </dgm:pt>
    <dgm:pt modelId="{E365FBAA-F7F0-403A-8397-9FD8F939C0A5}" type="parTrans" cxnId="{3E3F5C2E-585E-46E0-9B67-4CF15D9DE66C}">
      <dgm:prSet/>
      <dgm:spPr/>
      <dgm:t>
        <a:bodyPr/>
        <a:lstStyle/>
        <a:p>
          <a:endParaRPr sz="240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sz="2400">
            <a:latin typeface="Helvetica Neue" panose="020B0604020202020204"/>
          </a:endParaRPr>
        </a:p>
      </dgm:t>
    </dgm:pt>
    <dgm:pt modelId="{481B99E2-07C2-4F31-B274-5C5173450CC9}">
      <dgm:prSet phldrT="[Texto]" custT="1"/>
      <dgm:spPr>
        <a:solidFill>
          <a:srgbClr val="78B17A"/>
        </a:solidFill>
      </dgm:spPr>
      <dgm:t>
        <a:bodyPr/>
        <a:lstStyle/>
        <a:p>
          <a:pPr>
            <a:defRPr sz="2400">
              <a:latin typeface="Helvetica Neue" panose="020B0604020202020204"/>
            </a:defRPr>
          </a:pPr>
          <a:r>
            <a:rPr sz="2400" dirty="0"/>
            <a:t>[</a:t>
          </a:r>
          <a:r>
            <a:rPr sz="2400" dirty="0" err="1"/>
            <a:t>Estructuras</a:t>
          </a:r>
          <a:r>
            <a:rPr sz="2400" dirty="0"/>
            <a:t> de </a:t>
          </a:r>
          <a:r>
            <a:rPr sz="2400" dirty="0" err="1"/>
            <a:t>competencia</a:t>
          </a:r>
          <a:r>
            <a:rPr sz="2400" dirty="0"/>
            <a:t>]</a:t>
          </a:r>
        </a:p>
      </dgm:t>
    </dgm:pt>
    <dgm:pt modelId="{B9409D82-36F5-4F73-B775-3E85ACD12163}" type="parTrans" cxnId="{28923907-63B0-42D4-A1D0-E5764EC029D6}">
      <dgm:prSet/>
      <dgm:spPr/>
      <dgm:t>
        <a:bodyPr/>
        <a:lstStyle/>
        <a:p>
          <a:endParaRPr sz="240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sz="2400">
            <a:latin typeface="Helvetica Neue" panose="020B0604020202020204"/>
          </a:endParaRPr>
        </a:p>
      </dgm:t>
    </dgm:pt>
    <dgm:pt modelId="{83888EDB-D508-422E-B9A0-24C7742CD4E7}">
      <dgm:prSet phldrT="[Texto]" custT="1"/>
      <dgm:spPr>
        <a:solidFill>
          <a:srgbClr val="AED633"/>
        </a:solidFill>
      </dgm:spPr>
      <dgm:t>
        <a:bodyPr/>
        <a:lstStyle/>
        <a:p>
          <a:pPr>
            <a:defRPr sz="2400">
              <a:latin typeface="Helvetica Neue" panose="020B0604020202020204"/>
            </a:defRPr>
          </a:pPr>
          <a:r>
            <a:rPr sz="2400" dirty="0"/>
            <a:t>[</a:t>
          </a:r>
          <a:r>
            <a:rPr sz="2400" dirty="0" err="1"/>
            <a:t>Estructuras</a:t>
          </a:r>
          <a:r>
            <a:rPr sz="2400" dirty="0"/>
            <a:t> de </a:t>
          </a:r>
          <a:r>
            <a:rPr sz="2400" dirty="0" err="1"/>
            <a:t>identificación</a:t>
          </a:r>
          <a:r>
            <a:rPr sz="2400" dirty="0"/>
            <a:t>]</a:t>
          </a:r>
        </a:p>
      </dgm:t>
    </dgm:pt>
    <dgm:pt modelId="{3592B604-65E3-405B-A8EF-A2A8E584F15E}" type="parTrans" cxnId="{8DC64D60-50D3-49FA-8A32-9B8BDAE761DA}">
      <dgm:prSet/>
      <dgm:spPr/>
      <dgm:t>
        <a:bodyPr/>
        <a:lstStyle/>
        <a:p>
          <a:endParaRPr sz="2400">
            <a:latin typeface="Helvetica Neue" panose="020B0604020202020204"/>
          </a:endParaRPr>
        </a:p>
      </dgm:t>
    </dgm:pt>
    <dgm:pt modelId="{C3B89293-49C3-4627-94FF-417DD0944269}" type="sibTrans" cxnId="{8DC64D60-50D3-49FA-8A32-9B8BDAE761DA}">
      <dgm:prSet/>
      <dgm:spPr/>
      <dgm:t>
        <a:bodyPr/>
        <a:lstStyle/>
        <a:p>
          <a:endParaRPr sz="240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a:p>
      </dgm:t>
    </dgm:pt>
    <dgm:pt modelId="{9F68FCD2-3E48-446E-8F22-E5810A80B537}">
      <dgm:prSet phldrT="[Texto]" custT="1"/>
      <dgm:spPr>
        <a:solidFill>
          <a:srgbClr val="4D94B7"/>
        </a:solidFill>
      </dgm:spPr>
      <dgm:t>
        <a:bodyPr/>
        <a:lstStyle/>
        <a:p>
          <a:pPr>
            <a:defRPr sz="2400">
              <a:latin typeface="Helvetica Neue" panose="020B0604020202020204"/>
            </a:defRPr>
          </a:pPr>
          <a:r>
            <a:rPr sz="2400" dirty="0"/>
            <a:t>[</a:t>
          </a:r>
          <a:r>
            <a:rPr sz="2400" dirty="0" err="1"/>
            <a:t>Estructuras</a:t>
          </a:r>
          <a:r>
            <a:rPr sz="2400" dirty="0"/>
            <a:t> de </a:t>
          </a:r>
          <a:r>
            <a:rPr sz="2400" dirty="0" err="1"/>
            <a:t>procesamiento</a:t>
          </a:r>
          <a:r>
            <a:rPr sz="2400" dirty="0"/>
            <a:t>]</a:t>
          </a:r>
        </a:p>
      </dgm:t>
    </dgm:pt>
    <dgm:pt modelId="{E365FBAA-F7F0-403A-8397-9FD8F939C0A5}" type="parTrans" cxnId="{3E3F5C2E-585E-46E0-9B67-4CF15D9DE66C}">
      <dgm:prSet/>
      <dgm:spPr/>
      <dgm:t>
        <a:bodyPr/>
        <a:lstStyle/>
        <a:p>
          <a:endParaRPr sz="240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sz="2400">
            <a:latin typeface="Helvetica Neue" panose="020B0604020202020204"/>
          </a:endParaRPr>
        </a:p>
      </dgm:t>
    </dgm:pt>
    <dgm:pt modelId="{481B99E2-07C2-4F31-B274-5C5173450CC9}">
      <dgm:prSet phldrT="[Texto]" custT="1"/>
      <dgm:spPr>
        <a:solidFill>
          <a:srgbClr val="78B17A"/>
        </a:solidFill>
      </dgm:spPr>
      <dgm:t>
        <a:bodyPr/>
        <a:lstStyle/>
        <a:p>
          <a:pPr>
            <a:defRPr sz="2400">
              <a:latin typeface="Helvetica Neue" panose="020B0604020202020204"/>
            </a:defRPr>
          </a:pPr>
          <a:r>
            <a:rPr sz="2400" dirty="0"/>
            <a:t>[</a:t>
          </a:r>
          <a:r>
            <a:rPr sz="2400" dirty="0" err="1"/>
            <a:t>Estructuras</a:t>
          </a:r>
          <a:r>
            <a:rPr sz="2400" dirty="0"/>
            <a:t> de </a:t>
          </a:r>
          <a:r>
            <a:rPr sz="2400" dirty="0" err="1"/>
            <a:t>comunicación</a:t>
          </a:r>
          <a:r>
            <a:rPr sz="2400" dirty="0"/>
            <a:t>]</a:t>
          </a:r>
        </a:p>
      </dgm:t>
    </dgm:pt>
    <dgm:pt modelId="{B9409D82-36F5-4F73-B775-3E85ACD12163}" type="parTrans" cxnId="{28923907-63B0-42D4-A1D0-E5764EC029D6}">
      <dgm:prSet/>
      <dgm:spPr/>
      <dgm:t>
        <a:bodyPr/>
        <a:lstStyle/>
        <a:p>
          <a:endParaRPr sz="240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sz="2400">
            <a:latin typeface="Helvetica Neue" panose="020B0604020202020204"/>
          </a:endParaRPr>
        </a:p>
      </dgm:t>
    </dgm:pt>
    <dgm:pt modelId="{83888EDB-D508-422E-B9A0-24C7742CD4E7}">
      <dgm:prSet phldrT="[Texto]" custT="1"/>
      <dgm:spPr>
        <a:solidFill>
          <a:srgbClr val="AED633"/>
        </a:solidFill>
      </dgm:spPr>
      <dgm:t>
        <a:bodyPr/>
        <a:lstStyle/>
        <a:p>
          <a:pPr>
            <a:defRPr sz="2400">
              <a:latin typeface="Helvetica Neue" panose="020B0604020202020204"/>
            </a:defRPr>
          </a:pPr>
          <a:r>
            <a:rPr sz="2400" dirty="0"/>
            <a:t>[¡</a:t>
          </a:r>
          <a:r>
            <a:rPr sz="2400" dirty="0" err="1"/>
            <a:t>profundización</a:t>
          </a:r>
          <a:r>
            <a:rPr sz="2400" dirty="0"/>
            <a:t> y </a:t>
          </a:r>
          <a:r>
            <a:rPr sz="2400" dirty="0" err="1"/>
            <a:t>expansión</a:t>
          </a:r>
          <a:r>
            <a:rPr sz="2400" dirty="0"/>
            <a:t> de las </a:t>
          </a:r>
          <a:r>
            <a:rPr sz="2400" dirty="0" err="1"/>
            <a:t>estructuras</a:t>
          </a:r>
          <a:r>
            <a:rPr sz="2400" dirty="0"/>
            <a:t> </a:t>
          </a:r>
          <a:r>
            <a:rPr sz="2400" dirty="0" err="1"/>
            <a:t>básicas</a:t>
          </a:r>
          <a:r>
            <a:rPr sz="2400" dirty="0"/>
            <a:t>!]</a:t>
          </a:r>
        </a:p>
      </dgm:t>
    </dgm:pt>
    <dgm:pt modelId="{3592B604-65E3-405B-A8EF-A2A8E584F15E}" type="parTrans" cxnId="{8DC64D60-50D3-49FA-8A32-9B8BDAE761DA}">
      <dgm:prSet/>
      <dgm:spPr/>
      <dgm:t>
        <a:bodyPr/>
        <a:lstStyle/>
        <a:p>
          <a:endParaRPr sz="2400">
            <a:latin typeface="Helvetica Neue" panose="020B0604020202020204"/>
          </a:endParaRPr>
        </a:p>
      </dgm:t>
    </dgm:pt>
    <dgm:pt modelId="{C3B89293-49C3-4627-94FF-417DD0944269}" type="sibTrans" cxnId="{8DC64D60-50D3-49FA-8A32-9B8BDAE761DA}">
      <dgm:prSet/>
      <dgm:spPr/>
      <dgm:t>
        <a:bodyPr/>
        <a:lstStyle/>
        <a:p>
          <a:endParaRPr sz="240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23C8-1714-4ECA-9202-148D36C40F5B}">
      <dsp:nvSpPr>
        <dsp:cNvPr id="0" name=""/>
        <dsp:cNvSpPr/>
      </dsp:nvSpPr>
      <dsp:spPr>
        <a:xfrm rot="16200000">
          <a:off x="375400" y="-3754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a:latin typeface="Helvetica Neue" panose="020B0604020202020204"/>
            </a:defRPr>
          </a:pPr>
          <a:r>
            <a:rPr sz="2000" kern="1200" dirty="0" err="1"/>
            <a:t>Relación</a:t>
          </a:r>
          <a:r>
            <a:rPr sz="2000" kern="1200" dirty="0"/>
            <a:t> con la </a:t>
          </a:r>
          <a:r>
            <a:rPr sz="2000" kern="1200" dirty="0" err="1"/>
            <a:t>organización</a:t>
          </a:r>
          <a:endParaRPr sz="2000" kern="1200" dirty="0"/>
        </a:p>
      </dsp:txBody>
      <dsp:txXfrm rot="5400000">
        <a:off x="-1" y="1"/>
        <a:ext cx="3240000" cy="1866900"/>
      </dsp:txXfrm>
    </dsp:sp>
    <dsp:sp modelId="{8A54877E-BA0E-45E7-8C3C-2EC604367ED4}">
      <dsp:nvSpPr>
        <dsp:cNvPr id="0" name=""/>
        <dsp:cNvSpPr/>
      </dsp:nvSpPr>
      <dsp:spPr>
        <a:xfrm>
          <a:off x="3240000" y="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a:latin typeface="Helvetica Neue" panose="020B0604020202020204"/>
            </a:defRPr>
          </a:pPr>
          <a:r>
            <a:rPr sz="2000" kern="1200" dirty="0" err="1"/>
            <a:t>Satisfacción</a:t>
          </a:r>
          <a:endParaRPr sz="2000" kern="1200" dirty="0"/>
        </a:p>
      </dsp:txBody>
      <dsp:txXfrm>
        <a:off x="3240000" y="0"/>
        <a:ext cx="3240000" cy="1866900"/>
      </dsp:txXfrm>
    </dsp:sp>
    <dsp:sp modelId="{F748A8AB-F11F-4EA3-8EB2-8210B9C0B568}">
      <dsp:nvSpPr>
        <dsp:cNvPr id="0" name=""/>
        <dsp:cNvSpPr/>
      </dsp:nvSpPr>
      <dsp:spPr>
        <a:xfrm rot="10800000">
          <a:off x="0" y="248920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a:latin typeface="Helvetica Neue" panose="020B0604020202020204"/>
            </a:defRPr>
          </a:pPr>
          <a:r>
            <a:rPr sz="2000" kern="1200" dirty="0" err="1"/>
            <a:t>Motivación</a:t>
          </a:r>
          <a:endParaRPr sz="2000" kern="1200" dirty="0"/>
        </a:p>
      </dsp:txBody>
      <dsp:txXfrm rot="10800000">
        <a:off x="0" y="3111499"/>
        <a:ext cx="3240000" cy="1866900"/>
      </dsp:txXfrm>
    </dsp:sp>
    <dsp:sp modelId="{D63B24CA-257F-4954-B48D-4CC9A36764E4}">
      <dsp:nvSpPr>
        <dsp:cNvPr id="0" name=""/>
        <dsp:cNvSpPr/>
      </dsp:nvSpPr>
      <dsp:spPr>
        <a:xfrm rot="5400000">
          <a:off x="3615400" y="21138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defRPr sz="2000">
              <a:latin typeface="Helvetica Neue" panose="020B0604020202020204"/>
            </a:defRPr>
          </a:pPr>
          <a:r>
            <a:rPr sz="2000" kern="1200" dirty="0" err="1"/>
            <a:t>Intención</a:t>
          </a:r>
          <a:endParaRPr sz="2000" kern="1200" dirty="0"/>
        </a:p>
      </dsp:txBody>
      <dsp:txXfrm rot="-5400000">
        <a:off x="3240000" y="3111500"/>
        <a:ext cx="3240000" cy="1866900"/>
      </dsp:txXfrm>
    </dsp:sp>
    <dsp:sp modelId="{150E6643-C312-4D37-B446-66EF3DD03E9D}">
      <dsp:nvSpPr>
        <dsp:cNvPr id="0" name=""/>
        <dsp:cNvSpPr/>
      </dsp:nvSpPr>
      <dsp:spPr>
        <a:xfrm>
          <a:off x="2052002" y="2003202"/>
          <a:ext cx="2375995" cy="971995"/>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defRPr b="1">
              <a:latin typeface="Helvetica Neue" panose="020B0604020202020204"/>
            </a:defRPr>
          </a:pPr>
          <a:r>
            <a:rPr sz="1800" kern="1200" dirty="0" err="1"/>
            <a:t>Actitud</a:t>
          </a:r>
          <a:r>
            <a:rPr sz="1800" kern="1200" dirty="0"/>
            <a:t> </a:t>
          </a:r>
          <a:r>
            <a:rPr lang="es-ES" sz="1800" kern="1200" dirty="0"/>
            <a:t>intraemprendedora</a:t>
          </a:r>
          <a:endParaRPr sz="1800" kern="1200" dirty="0"/>
        </a:p>
      </dsp:txBody>
      <dsp:txXfrm>
        <a:off x="2099451" y="2050651"/>
        <a:ext cx="2281097" cy="877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600764"/>
          <a:ext cx="12024000"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453166" y="13093"/>
          <a:ext cx="10152007" cy="116331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a:t>Estilo</a:t>
          </a:r>
        </a:p>
      </dsp:txBody>
      <dsp:txXfrm>
        <a:off x="509954" y="69881"/>
        <a:ext cx="10038431" cy="1049734"/>
      </dsp:txXfrm>
    </dsp:sp>
    <dsp:sp modelId="{708B0FF5-326D-47CA-8907-B37CB19FA87D}">
      <dsp:nvSpPr>
        <dsp:cNvPr id="0" name=""/>
        <dsp:cNvSpPr/>
      </dsp:nvSpPr>
      <dsp:spPr>
        <a:xfrm>
          <a:off x="0" y="2381835"/>
          <a:ext cx="12024000"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453166" y="1794164"/>
          <a:ext cx="10152007" cy="116331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dirty="0" err="1"/>
            <a:t>Habilidades</a:t>
          </a:r>
          <a:endParaRPr sz="3600" kern="1200" dirty="0"/>
        </a:p>
      </dsp:txBody>
      <dsp:txXfrm>
        <a:off x="509954" y="1850952"/>
        <a:ext cx="10038431" cy="1049734"/>
      </dsp:txXfrm>
    </dsp:sp>
    <dsp:sp modelId="{F183DB9D-272B-4E6D-AB32-80DE8DCC5669}">
      <dsp:nvSpPr>
        <dsp:cNvPr id="0" name=""/>
        <dsp:cNvSpPr/>
      </dsp:nvSpPr>
      <dsp:spPr>
        <a:xfrm>
          <a:off x="0" y="4162906"/>
          <a:ext cx="12024000" cy="98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453166" y="3575235"/>
          <a:ext cx="10152007" cy="1163310"/>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a:t>Sistemas</a:t>
          </a:r>
        </a:p>
      </dsp:txBody>
      <dsp:txXfrm>
        <a:off x="509954" y="3632023"/>
        <a:ext cx="10038431" cy="1049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63307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578540" y="31647"/>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a:t>Estructura</a:t>
          </a:r>
        </a:p>
      </dsp:txBody>
      <dsp:txXfrm>
        <a:off x="624471" y="77578"/>
        <a:ext cx="10060145" cy="849047"/>
      </dsp:txXfrm>
    </dsp:sp>
    <dsp:sp modelId="{708B0FF5-326D-47CA-8907-B37CB19FA87D}">
      <dsp:nvSpPr>
        <dsp:cNvPr id="0" name=""/>
        <dsp:cNvSpPr/>
      </dsp:nvSpPr>
      <dsp:spPr>
        <a:xfrm>
          <a:off x="0" y="193830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578540" y="133687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a:t>Personal</a:t>
          </a:r>
        </a:p>
      </dsp:txBody>
      <dsp:txXfrm>
        <a:off x="624471" y="1382807"/>
        <a:ext cx="10060145" cy="849047"/>
      </dsp:txXfrm>
    </dsp:sp>
    <dsp:sp modelId="{F183DB9D-272B-4E6D-AB32-80DE8DCC5669}">
      <dsp:nvSpPr>
        <dsp:cNvPr id="0" name=""/>
        <dsp:cNvSpPr/>
      </dsp:nvSpPr>
      <dsp:spPr>
        <a:xfrm>
          <a:off x="0" y="324353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578540" y="264210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90000"/>
            </a:lnSpc>
            <a:spcBef>
              <a:spcPct val="0"/>
            </a:spcBef>
            <a:spcAft>
              <a:spcPct val="35000"/>
            </a:spcAft>
            <a:buNone/>
            <a:defRPr sz="3200" b="1" cap="small">
              <a:latin typeface="Helvetica Neue" panose="020B0604020202020204"/>
            </a:defRPr>
          </a:pPr>
          <a:r>
            <a:rPr sz="3600" kern="1200"/>
            <a:t>Estrategia</a:t>
          </a:r>
        </a:p>
      </dsp:txBody>
      <dsp:txXfrm>
        <a:off x="624471" y="2688037"/>
        <a:ext cx="10060145" cy="849047"/>
      </dsp:txXfrm>
    </dsp:sp>
    <dsp:sp modelId="{D2E7B4BA-2855-4A99-87D5-F78530FD9CFA}">
      <dsp:nvSpPr>
        <dsp:cNvPr id="0" name=""/>
        <dsp:cNvSpPr/>
      </dsp:nvSpPr>
      <dsp:spPr>
        <a:xfrm>
          <a:off x="0" y="4548765"/>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33E9A-9CF5-41A6-B13D-39FCECFB1E57}">
      <dsp:nvSpPr>
        <dsp:cNvPr id="0" name=""/>
        <dsp:cNvSpPr/>
      </dsp:nvSpPr>
      <dsp:spPr>
        <a:xfrm>
          <a:off x="578540" y="394733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600200">
            <a:lnSpc>
              <a:spcPct val="100000"/>
            </a:lnSpc>
            <a:spcBef>
              <a:spcPct val="0"/>
            </a:spcBef>
            <a:spcAft>
              <a:spcPts val="0"/>
            </a:spcAft>
            <a:buNone/>
            <a:defRPr sz="3200" b="1" cap="small">
              <a:latin typeface="Helvetica Neue" panose="020B0604020202020204"/>
            </a:defRPr>
          </a:pPr>
          <a:r>
            <a:rPr lang="es-ES" sz="3600" kern="1200" dirty="0"/>
            <a:t>Valores</a:t>
          </a:r>
          <a:br>
            <a:rPr lang="es-ES" sz="3600" kern="1200" dirty="0"/>
          </a:br>
          <a:r>
            <a:rPr lang="es-ES" sz="3600" kern="1200" dirty="0"/>
            <a:t>Compartidos</a:t>
          </a:r>
          <a:endParaRPr sz="3600" kern="1200" dirty="0"/>
        </a:p>
      </dsp:txBody>
      <dsp:txXfrm>
        <a:off x="624471" y="3993267"/>
        <a:ext cx="10060145" cy="849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Estructuras</a:t>
          </a:r>
          <a:r>
            <a:rPr sz="2400" kern="1200" dirty="0"/>
            <a:t> </a:t>
          </a:r>
          <a:r>
            <a:rPr sz="2400" kern="1200" dirty="0" err="1"/>
            <a:t>culturales</a:t>
          </a:r>
          <a:r>
            <a:rPr sz="2400" kern="1200" dirty="0"/>
            <a:t>]</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sz="2400" kern="120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Estructuras</a:t>
          </a:r>
          <a:r>
            <a:rPr sz="2400" kern="1200" dirty="0"/>
            <a:t> de </a:t>
          </a:r>
          <a:r>
            <a:rPr sz="2400" kern="1200" dirty="0" err="1"/>
            <a:t>competencia</a:t>
          </a:r>
          <a:r>
            <a:rPr sz="2400" kern="1200" dirty="0"/>
            <a:t>]</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sz="2400" kern="120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Estructuras</a:t>
          </a:r>
          <a:r>
            <a:rPr sz="2400" kern="1200" dirty="0"/>
            <a:t> de </a:t>
          </a:r>
          <a:r>
            <a:rPr sz="2400" kern="1200" dirty="0" err="1"/>
            <a:t>identificación</a:t>
          </a:r>
          <a:r>
            <a:rPr sz="2400" kern="1200" dirty="0"/>
            <a:t>]</a:t>
          </a:r>
        </a:p>
      </dsp:txBody>
      <dsp:txXfrm>
        <a:off x="8243353" y="1308286"/>
        <a:ext cx="2819516" cy="1650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Estructuras</a:t>
          </a:r>
          <a:r>
            <a:rPr sz="2400" kern="1200" dirty="0"/>
            <a:t> de </a:t>
          </a:r>
          <a:r>
            <a:rPr sz="2400" kern="1200" dirty="0" err="1"/>
            <a:t>procesamiento</a:t>
          </a:r>
          <a:r>
            <a:rPr sz="2400" kern="1200" dirty="0"/>
            <a:t>]</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sz="2400" kern="120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Estructuras</a:t>
          </a:r>
          <a:r>
            <a:rPr sz="2400" kern="1200" dirty="0"/>
            <a:t> de </a:t>
          </a:r>
          <a:r>
            <a:rPr sz="2400" kern="1200" dirty="0" err="1"/>
            <a:t>comunicación</a:t>
          </a:r>
          <a:r>
            <a:rPr sz="2400" kern="1200" dirty="0"/>
            <a:t>]</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sz="2400" kern="120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sz="2400">
              <a:latin typeface="Helvetica Neue" panose="020B0604020202020204"/>
            </a:defRPr>
          </a:pPr>
          <a:r>
            <a:rPr sz="2400" kern="1200" dirty="0"/>
            <a:t>[¡</a:t>
          </a:r>
          <a:r>
            <a:rPr sz="2400" kern="1200" dirty="0" err="1"/>
            <a:t>profundización</a:t>
          </a:r>
          <a:r>
            <a:rPr sz="2400" kern="1200" dirty="0"/>
            <a:t> y </a:t>
          </a:r>
          <a:r>
            <a:rPr sz="2400" kern="1200" dirty="0" err="1"/>
            <a:t>expansión</a:t>
          </a:r>
          <a:r>
            <a:rPr sz="2400" kern="1200" dirty="0"/>
            <a:t> de las </a:t>
          </a:r>
          <a:r>
            <a:rPr sz="2400" kern="1200" dirty="0" err="1"/>
            <a:t>estructuras</a:t>
          </a:r>
          <a:r>
            <a:rPr sz="2400" kern="1200" dirty="0"/>
            <a:t> </a:t>
          </a:r>
          <a:r>
            <a:rPr sz="2400" kern="1200" dirty="0" err="1"/>
            <a:t>básicas</a:t>
          </a:r>
          <a:r>
            <a:rPr sz="2400" kern="1200" dirty="0"/>
            <a:t>!]</a:t>
          </a:r>
        </a:p>
      </dsp:txBody>
      <dsp:txXfrm>
        <a:off x="8243353" y="1308286"/>
        <a:ext cx="2819516" cy="16506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3:55:54.985"/>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0 837,'0'-7,"0"-9,7-1,8 2,3-4,4 2,12-3,14-5,6 2,-1 5,6-2,5-4,5 3,6 3,2 0,9-5,3-5,-7 2,-3 6,-3 6,0 5,1 5,-7-4,-8-1,6-5,4-1,-2 3,-1 3,2-4,3-5,8-1,-2-4,-2 3,6 3,3 0,-1 2,6-4,1 2,-3 4,5-3,5 1,0 3,3 4,-2 3,-5 3,-6 1,-4 1,-10 1,-5-7,0-2,-6 0,-1 2,3-5,3-1,4 1,2 4,2 2,0 2,9 1,8 2,-4 0,-4 1,-4-1,-9 1,-4-1,0 0,2 1,-5-1,0 0,1 0,-3 0,0 0,-3 0,0 0,10 0,0 0,1-1,2 1,-6 0,-7 0,-8 0,-6 1,-4-1,-4-7,-1-3,-1 2,0 1,0 2,1 2,-7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a:lstStyle>
            <a:lvl1pPr algn="l">
              <a:defRPr sz="1200"/>
            </a:lvl1pPr>
          </a:lstStyle>
          <a:p>
            <a:endParaRPr/>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a:lstStyle>
            <a:lvl1pPr algn="r">
              <a:defRPr sz="1200"/>
            </a:lvl1pPr>
          </a:lstStyle>
          <a:p>
            <a:fld id="{5795B856-2DF7-4572-A0C9-5E9BAA9EEC37}" type="datetimeFigureOut">
              <a:rPr lang="es-ES" smtClean="0"/>
              <a:t>05/02/2024</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anchor="ctr"/>
          <a:lstStyle/>
          <a:p>
            <a:endParaRPr/>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a:lstStyle/>
          <a:p>
            <a:pPr lvl="0"/>
            <a:r>
              <a:t>Haga clic para modificar los estilos de texto del patrón</a:t>
            </a:r>
          </a:p>
          <a:p>
            <a:pPr lvl="1"/>
            <a:r>
              <a:t>Segundo nivel</a:t>
            </a:r>
          </a:p>
          <a:p>
            <a:pPr lvl="2"/>
            <a:r>
              <a:t>Tercer nivel</a:t>
            </a:r>
          </a:p>
          <a:p>
            <a:pPr lvl="3"/>
            <a:r>
              <a:t>Cuarto nivel</a:t>
            </a:r>
          </a:p>
          <a:p>
            <a:pPr lvl="4"/>
            <a:r>
              <a:t>Nivel de Quinto</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anchor="b"/>
          <a:lstStyle>
            <a:lvl1pPr algn="l">
              <a:defRPr sz="1200"/>
            </a:lvl1pPr>
          </a:lstStyle>
          <a:p>
            <a:endParaRPr/>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anchor="b"/>
          <a:lstStyle>
            <a:lvl1pPr algn="r">
              <a:defRPr sz="1200"/>
            </a:lvl1pPr>
          </a:lstStyle>
          <a:p>
            <a:fld id="{224C3282-B3AE-4A99-BAF5-A2BE9A86BDC0}" type="slidenum">
              <a:rPr lang="es-ES" smtClean="0"/>
              <a:t>‹Nr.›</a:t>
            </a:fld>
            <a:endParaRPr lang="es-ES"/>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42</a:t>
            </a:fld>
            <a:endParaRPr lang="es-ES"/>
          </a:p>
        </p:txBody>
      </p:sp>
    </p:spTree>
    <p:extLst>
      <p:ext uri="{BB962C8B-B14F-4D97-AF65-F5344CB8AC3E}">
        <p14:creationId xmlns:p14="http://schemas.microsoft.com/office/powerpoint/2010/main" val="19631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43</a:t>
            </a:fld>
            <a:endParaRPr lang="es-ES"/>
          </a:p>
        </p:txBody>
      </p:sp>
    </p:spTree>
    <p:extLst>
      <p:ext uri="{BB962C8B-B14F-4D97-AF65-F5344CB8AC3E}">
        <p14:creationId xmlns:p14="http://schemas.microsoft.com/office/powerpoint/2010/main" val="260104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a:lstStyle/>
          <a:p>
            <a:endParaRPr/>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a:lstStyle/>
          <a:p>
            <a:endParaRPr/>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a:lstStyle/>
          <a:p>
            <a:endParaRPr/>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a:spAutoFit/>
          </a:bodyPr>
          <a:lstStyle/>
          <a:p>
            <a:fld id="{64CCA171-8D0F-4B05-9E2F-F99DC67072F7}" type="slidenum">
              <a:rPr lang="es-ES" smtClean="0"/>
              <a:t>‹Nr.›</a:t>
            </a:fld>
            <a:endParaRPr lang="es-ES"/>
          </a:p>
        </p:txBody>
      </p:sp>
      <p:sp>
        <p:nvSpPr>
          <p:cNvPr id="3" name="CuadroTexto 27">
            <a:extLst>
              <a:ext uri="{FF2B5EF4-FFF2-40B4-BE49-F238E27FC236}">
                <a16:creationId xmlns:a16="http://schemas.microsoft.com/office/drawing/2014/main" id="{780F38A0-F1DA-A660-AABA-94FD50E829F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3FA016A9-A62F-F1E7-2640-1917DEB0DCA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93677145-B9A2-62EB-126E-BB944C1E850B}"/>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
        <p:nvSpPr>
          <p:cNvPr id="6" name="bg object 18">
            <a:extLst>
              <a:ext uri="{FF2B5EF4-FFF2-40B4-BE49-F238E27FC236}">
                <a16:creationId xmlns:a16="http://schemas.microsoft.com/office/drawing/2014/main" id="{B071C230-AE89-9088-D917-4DCD49324C31}"/>
              </a:ext>
            </a:extLst>
          </p:cNvPr>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a:lstStyle/>
          <a:p>
            <a:endParaRPr/>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a:lstStyle/>
          <a:p>
            <a:endParaRPr/>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a:lstStyle/>
          <a:p>
            <a:endParaRPr/>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a:lstStyle/>
          <a:p>
            <a:endParaRPr/>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a:spAutoFit/>
          </a:bodyPr>
          <a:lstStyle/>
          <a:p>
            <a:fld id="{64CCA171-8D0F-4B05-9E2F-F99DC67072F7}" type="slidenum">
              <a:rPr lang="es-ES" smtClean="0"/>
              <a:t>‹Nr.›</a:t>
            </a:fld>
            <a:endParaRPr lang="es-ES"/>
          </a:p>
        </p:txBody>
      </p:sp>
      <p:sp>
        <p:nvSpPr>
          <p:cNvPr id="15" name="CuadroTexto 27">
            <a:extLst>
              <a:ext uri="{FF2B5EF4-FFF2-40B4-BE49-F238E27FC236}">
                <a16:creationId xmlns:a16="http://schemas.microsoft.com/office/drawing/2014/main" id="{18217F97-7D99-35FB-1F66-F1ACBC57EAB2}"/>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B4DCE2D1-DFFB-8C16-D8D2-70AC39399F2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B8AD4597-7018-B231-BF75-871F595AED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hyperlink" Target="https://www.mbamanagementmodels.com/mckinseys-7-s-framewor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Hacer</a:t>
            </a:r>
            <a:r>
              <a:rPr dirty="0"/>
              <a:t> que las </a:t>
            </a:r>
            <a:r>
              <a:rPr dirty="0" err="1"/>
              <a:t>cosas</a:t>
            </a:r>
            <a:r>
              <a:rPr dirty="0"/>
              <a:t> </a:t>
            </a:r>
            <a:r>
              <a:rPr dirty="0" err="1"/>
              <a:t>sucedan</a:t>
            </a:r>
            <a:r>
              <a:rPr dirty="0"/>
              <a:t> 2: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Actitud</a:t>
            </a:r>
            <a:r>
              <a:rPr dirty="0"/>
              <a:t> </a:t>
            </a:r>
            <a:r>
              <a:rPr dirty="0" err="1"/>
              <a:t>intraempresarial</a:t>
            </a:r>
            <a:r>
              <a:rPr dirty="0"/>
              <a:t>, </a:t>
            </a:r>
            <a:r>
              <a:rPr dirty="0" err="1"/>
              <a:t>gestión</a:t>
            </a:r>
            <a:r>
              <a:rPr dirty="0"/>
              <a:t> de </a:t>
            </a:r>
            <a:r>
              <a:rPr dirty="0" err="1"/>
              <a:t>conflictos</a:t>
            </a:r>
            <a:r>
              <a:rPr dirty="0"/>
              <a:t> y </a:t>
            </a:r>
            <a:r>
              <a:rPr dirty="0" err="1"/>
              <a:t>cambios</a:t>
            </a:r>
            <a:r>
              <a:rPr dirty="0"/>
              <a:t> </a:t>
            </a:r>
            <a:r>
              <a:rPr dirty="0" err="1"/>
              <a:t>en</a:t>
            </a:r>
            <a:r>
              <a:rPr dirty="0"/>
              <a:t> las </a:t>
            </a:r>
            <a:r>
              <a:rPr lang="es-ES" dirty="0" err="1"/>
              <a:t>mipymes</a:t>
            </a:r>
            <a:endParaRPr kumimoji="0" sz="3600" b="1" i="0" u="none" strike="noStrike" kern="1200" cap="none"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noAutofit/>
          </a:bodyPr>
          <a:lstStyle/>
          <a:p>
            <a:pPr algn="ctr">
              <a:defRPr sz="2400" b="1">
                <a:solidFill>
                  <a:srgbClr val="AED633"/>
                </a:solidFill>
                <a:effectLst/>
                <a:latin typeface="Helvetica Neue" panose="020B0604020202020204"/>
                <a:ea typeface="Microsoft Sans Serif" panose="020B0604020202020204" pitchFamily="34" charset="0"/>
                <a:cs typeface="Microsoft Sans Serif" panose="020B0604020202020204" pitchFamily="34" charset="0"/>
              </a:defRPr>
            </a:pPr>
            <a:r>
              <a:rPr lang="de-DE"/>
              <a:t>g</a:t>
            </a:r>
            <a:r>
              <a:t>enieproject.eu</a:t>
            </a:r>
            <a:endParaRPr sz="2400" b="1">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a:noAutofit/>
          </a:bodyPr>
          <a:lstStyle/>
          <a:p>
            <a:pPr lvl="0">
              <a:defRPr sz="2400" i="1" u="sng">
                <a:latin typeface="Helvetica Neue" panose="020B0604020202020204"/>
                <a:ea typeface="Microsoft Sans Serif" panose="020B0604020202020204" pitchFamily="34" charset="0"/>
                <a:cs typeface="Microsoft Sans Serif" panose="020B0604020202020204" pitchFamily="34" charset="0"/>
              </a:defRPr>
            </a:pPr>
            <a:r>
              <a:rPr dirty="0" err="1"/>
              <a:t>Satisfacción</a:t>
            </a:r>
            <a:endParaRPr dirty="0"/>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600000"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t>¡Recuerda!</a:t>
            </a:r>
          </a:p>
          <a:p>
            <a:pPr algn="ctr"/>
            <a:endParaRPr sz="2400">
              <a:latin typeface="Helvetica Neue" panose="020B0604020202020204"/>
            </a:endParaRPr>
          </a:p>
          <a:p>
            <a:pPr algn="ctr">
              <a:defRPr sz="2400">
                <a:latin typeface="Helvetica Neue" panose="020B0604020202020204"/>
              </a:defRPr>
            </a:pPr>
            <a:r>
              <a:t>Cuanto más </a:t>
            </a:r>
            <a:r>
              <a:rPr b="1"/>
              <a:t>satisfecho</a:t>
            </a:r>
            <a:r>
              <a:t> el empleado, más influye en las acciones empresariales y, en última instancia, en el comportamiento empresarial</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BB0EAEC9-2DA6-5CBB-EBE9-C84DA1F3580A}"/>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5</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3AADE2E7-BEB3-B410-F20E-A3CA1BBA0A2B}"/>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9" name="CuadroTexto 2">
            <a:extLst>
              <a:ext uri="{FF2B5EF4-FFF2-40B4-BE49-F238E27FC236}">
                <a16:creationId xmlns:a16="http://schemas.microsoft.com/office/drawing/2014/main" id="{F79176F2-1EF1-04B0-FFEC-AD3C6442C8B3}"/>
              </a:ext>
            </a:extLst>
          </p:cNvPr>
          <p:cNvSpPr txBox="1"/>
          <p:nvPr/>
        </p:nvSpPr>
        <p:spPr>
          <a:xfrm>
            <a:off x="1295400" y="2304000"/>
            <a:ext cx="15840000" cy="523220"/>
          </a:xfrm>
          <a:prstGeom prst="rect">
            <a:avLst/>
          </a:prstGeom>
          <a:noFill/>
        </p:spPr>
        <p:txBody>
          <a:bodyPr wrap="square">
            <a:noAutofit/>
          </a:bodyPr>
          <a:lstStyle/>
          <a:p>
            <a:pPr marL="628650" indent="-628650">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1.2 Los 4 </a:t>
            </a:r>
            <a:r>
              <a:rPr dirty="0" err="1"/>
              <a:t>principios</a:t>
            </a:r>
            <a:r>
              <a:rPr dirty="0"/>
              <a:t> de la </a:t>
            </a:r>
            <a:r>
              <a:rPr dirty="0" err="1"/>
              <a:t>actitud</a:t>
            </a:r>
            <a:r>
              <a:rPr dirty="0"/>
              <a:t> </a:t>
            </a:r>
            <a:r>
              <a:rPr dirty="0" err="1"/>
              <a:t>intraempresarial</a:t>
            </a:r>
            <a:endParaRPr dirty="0"/>
          </a:p>
        </p:txBody>
      </p:sp>
      <p:sp>
        <p:nvSpPr>
          <p:cNvPr id="10" name="Textfeld 9">
            <a:extLst>
              <a:ext uri="{FF2B5EF4-FFF2-40B4-BE49-F238E27FC236}">
                <a16:creationId xmlns:a16="http://schemas.microsoft.com/office/drawing/2014/main" id="{F2EC3E51-6524-9839-2ADD-1EED1EA80DEC}"/>
              </a:ext>
            </a:extLst>
          </p:cNvPr>
          <p:cNvSpPr txBox="1"/>
          <p:nvPr/>
        </p:nvSpPr>
        <p:spPr>
          <a:xfrm>
            <a:off x="14688000" y="8928000"/>
            <a:ext cx="2381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rPr dirty="0"/>
              <a:t>Fuente de la imagen: </a:t>
            </a:r>
            <a:r>
              <a:rPr dirty="0" err="1"/>
              <a:t>Pixabay</a:t>
            </a:r>
            <a:r>
              <a:rPr dirty="0"/>
              <a:t> </a:t>
            </a:r>
            <a:endParaRPr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704A0970-1C43-AB2D-7E5B-71CEF5FA305A}"/>
              </a:ext>
            </a:extLst>
          </p:cNvPr>
          <p:cNvSpPr txBox="1"/>
          <p:nvPr/>
        </p:nvSpPr>
        <p:spPr>
          <a:xfrm>
            <a:off x="1296000" y="4104000"/>
            <a:ext cx="10512000" cy="4635000"/>
          </a:xfrm>
          <a:prstGeom prst="rect">
            <a:avLst/>
          </a:prstGeom>
          <a:noFill/>
        </p:spPr>
        <p:txBody>
          <a:bodyPr wrap="square">
            <a:noAutofit/>
          </a:bodyPr>
          <a:lstStyle/>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satisfacción</a:t>
            </a:r>
            <a:r>
              <a:rPr dirty="0"/>
              <a:t> </a:t>
            </a:r>
            <a:r>
              <a:rPr dirty="0" err="1"/>
              <a:t>laboral</a:t>
            </a:r>
            <a:r>
              <a:rPr dirty="0"/>
              <a:t> se </a:t>
            </a:r>
            <a:r>
              <a:rPr dirty="0" err="1"/>
              <a:t>considera</a:t>
            </a:r>
            <a:r>
              <a:rPr dirty="0"/>
              <a:t> un </a:t>
            </a:r>
            <a:r>
              <a:rPr dirty="0" err="1"/>
              <a:t>elemento</a:t>
            </a:r>
            <a:r>
              <a:rPr dirty="0"/>
              <a:t> </a:t>
            </a:r>
            <a:r>
              <a:rPr dirty="0" err="1"/>
              <a:t>importante</a:t>
            </a:r>
            <a:r>
              <a:rPr dirty="0"/>
              <a:t> </a:t>
            </a:r>
            <a:r>
              <a:rPr dirty="0" err="1"/>
              <a:t>porque</a:t>
            </a:r>
            <a:r>
              <a:rPr dirty="0"/>
              <a:t> </a:t>
            </a:r>
            <a:r>
              <a:rPr dirty="0" err="1"/>
              <a:t>en</a:t>
            </a:r>
            <a:r>
              <a:rPr dirty="0"/>
              <a:t> </a:t>
            </a:r>
            <a:r>
              <a:rPr dirty="0" err="1"/>
              <a:t>el</a:t>
            </a:r>
            <a:r>
              <a:rPr dirty="0"/>
              <a:t> </a:t>
            </a:r>
            <a:r>
              <a:rPr dirty="0" err="1"/>
              <a:t>contexto</a:t>
            </a:r>
            <a:r>
              <a:rPr dirty="0"/>
              <a:t> del </a:t>
            </a:r>
            <a:r>
              <a:rPr dirty="0" err="1"/>
              <a:t>intraemprendimiento</a:t>
            </a:r>
            <a:r>
              <a:rPr dirty="0"/>
              <a:t> </a:t>
            </a:r>
            <a:r>
              <a:rPr dirty="0" err="1"/>
              <a:t>tiene</a:t>
            </a:r>
            <a:r>
              <a:rPr dirty="0"/>
              <a:t> un </a:t>
            </a:r>
            <a:r>
              <a:rPr dirty="0" err="1"/>
              <a:t>impacto</a:t>
            </a:r>
            <a:r>
              <a:rPr dirty="0"/>
              <a:t> </a:t>
            </a:r>
            <a:r>
              <a:rPr dirty="0" err="1"/>
              <a:t>positivo</a:t>
            </a:r>
            <a:r>
              <a:rPr dirty="0"/>
              <a:t> </a:t>
            </a:r>
            <a:r>
              <a:rPr dirty="0" err="1"/>
              <a:t>en</a:t>
            </a:r>
            <a:r>
              <a:rPr dirty="0"/>
              <a:t> la </a:t>
            </a:r>
            <a:r>
              <a:rPr dirty="0" err="1"/>
              <a:t>sostenibilidad</a:t>
            </a:r>
            <a:r>
              <a:rPr dirty="0"/>
              <a:t> y </a:t>
            </a:r>
            <a:r>
              <a:rPr dirty="0" err="1"/>
              <a:t>el</a:t>
            </a:r>
            <a:r>
              <a:rPr dirty="0"/>
              <a:t> </a:t>
            </a:r>
            <a:r>
              <a:rPr dirty="0" err="1"/>
              <a:t>crecimiento</a:t>
            </a:r>
            <a:r>
              <a:rPr dirty="0"/>
              <a:t> de la </a:t>
            </a:r>
            <a:r>
              <a:rPr dirty="0" err="1"/>
              <a:t>empresa</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Las </a:t>
            </a:r>
            <a:r>
              <a:rPr dirty="0" err="1"/>
              <a:t>experiencias</a:t>
            </a:r>
            <a:r>
              <a:rPr dirty="0"/>
              <a:t> de </a:t>
            </a:r>
            <a:r>
              <a:rPr dirty="0" err="1"/>
              <a:t>trabajo</a:t>
            </a:r>
            <a:r>
              <a:rPr dirty="0"/>
              <a:t> </a:t>
            </a:r>
            <a:r>
              <a:rPr dirty="0" err="1"/>
              <a:t>acumuladas</a:t>
            </a:r>
            <a:r>
              <a:rPr dirty="0"/>
              <a:t> de los </a:t>
            </a:r>
            <a:r>
              <a:rPr dirty="0" err="1"/>
              <a:t>empleados</a:t>
            </a:r>
            <a:r>
              <a:rPr dirty="0"/>
              <a:t> son un </a:t>
            </a:r>
            <a:r>
              <a:rPr dirty="0" err="1"/>
              <a:t>componente</a:t>
            </a:r>
            <a:r>
              <a:rPr dirty="0"/>
              <a:t> de </a:t>
            </a:r>
            <a:r>
              <a:rPr dirty="0" err="1"/>
              <a:t>satisfacción</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sensación</a:t>
            </a:r>
            <a:r>
              <a:rPr dirty="0"/>
              <a:t> de </a:t>
            </a:r>
            <a:r>
              <a:rPr dirty="0" err="1"/>
              <a:t>satisfacción</a:t>
            </a:r>
            <a:r>
              <a:rPr dirty="0"/>
              <a:t> </a:t>
            </a:r>
            <a:r>
              <a:rPr dirty="0" err="1"/>
              <a:t>puede</a:t>
            </a:r>
            <a:r>
              <a:rPr dirty="0"/>
              <a:t> ser </a:t>
            </a:r>
            <a:r>
              <a:rPr dirty="0" err="1"/>
              <a:t>aumentada</a:t>
            </a:r>
            <a:r>
              <a:rPr dirty="0"/>
              <a:t> e </a:t>
            </a:r>
            <a:r>
              <a:rPr dirty="0" err="1"/>
              <a:t>influenciada</a:t>
            </a:r>
            <a:r>
              <a:rPr dirty="0"/>
              <a:t> </a:t>
            </a:r>
            <a:r>
              <a:rPr dirty="0" err="1"/>
              <a:t>positivamente</a:t>
            </a:r>
            <a:r>
              <a:rPr dirty="0"/>
              <a:t> al </a:t>
            </a:r>
            <a:r>
              <a:rPr dirty="0" err="1"/>
              <a:t>otorgar</a:t>
            </a:r>
            <a:r>
              <a:rPr dirty="0"/>
              <a:t> a los </a:t>
            </a:r>
            <a:r>
              <a:rPr dirty="0" err="1"/>
              <a:t>empleados</a:t>
            </a:r>
            <a:r>
              <a:rPr dirty="0"/>
              <a:t> una </a:t>
            </a:r>
            <a:r>
              <a:rPr dirty="0" err="1"/>
              <a:t>acción</a:t>
            </a:r>
            <a:r>
              <a:rPr dirty="0"/>
              <a:t> </a:t>
            </a:r>
            <a:r>
              <a:rPr dirty="0" err="1"/>
              <a:t>autónoma</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Fortaleciendo</a:t>
            </a:r>
            <a:r>
              <a:rPr dirty="0"/>
              <a:t> la </a:t>
            </a:r>
            <a:r>
              <a:rPr dirty="0" err="1"/>
              <a:t>relación</a:t>
            </a:r>
            <a:r>
              <a:rPr dirty="0"/>
              <a:t> con la </a:t>
            </a:r>
            <a:r>
              <a:rPr dirty="0" err="1"/>
              <a:t>organización</a:t>
            </a:r>
            <a:r>
              <a:rPr dirty="0"/>
              <a:t> y </a:t>
            </a:r>
            <a:r>
              <a:rPr dirty="0" err="1"/>
              <a:t>delegando</a:t>
            </a:r>
            <a:r>
              <a:rPr dirty="0"/>
              <a:t> la </a:t>
            </a:r>
            <a:r>
              <a:rPr dirty="0" err="1"/>
              <a:t>propiedad</a:t>
            </a:r>
            <a:r>
              <a:rPr dirty="0"/>
              <a:t>, la </a:t>
            </a:r>
            <a:r>
              <a:rPr dirty="0" err="1"/>
              <a:t>gerencia</a:t>
            </a:r>
            <a:r>
              <a:rPr dirty="0"/>
              <a:t> </a:t>
            </a:r>
            <a:r>
              <a:rPr dirty="0" err="1"/>
              <a:t>puede</a:t>
            </a:r>
            <a:r>
              <a:rPr dirty="0"/>
              <a:t> </a:t>
            </a:r>
            <a:r>
              <a:rPr dirty="0" err="1"/>
              <a:t>promover</a:t>
            </a:r>
            <a:r>
              <a:rPr dirty="0"/>
              <a:t> la </a:t>
            </a:r>
            <a:r>
              <a:rPr dirty="0" err="1"/>
              <a:t>satisfacción</a:t>
            </a:r>
            <a:r>
              <a:rPr dirty="0"/>
              <a:t> </a:t>
            </a:r>
            <a:r>
              <a:rPr dirty="0" err="1"/>
              <a:t>en</a:t>
            </a:r>
            <a:r>
              <a:rPr dirty="0"/>
              <a:t> la </a:t>
            </a:r>
            <a:r>
              <a:rPr dirty="0" err="1"/>
              <a:t>empresa</a:t>
            </a:r>
            <a:r>
              <a:rPr dirty="0"/>
              <a:t> a </a:t>
            </a:r>
            <a:r>
              <a:rPr dirty="0" err="1"/>
              <a:t>través</a:t>
            </a:r>
            <a:r>
              <a:rPr dirty="0"/>
              <a:t> de </a:t>
            </a:r>
            <a:r>
              <a:rPr dirty="0" err="1"/>
              <a:t>recompensas</a:t>
            </a:r>
            <a:r>
              <a:rPr dirty="0"/>
              <a:t> y </a:t>
            </a:r>
            <a:r>
              <a:rPr dirty="0" err="1"/>
              <a:t>compensaciones</a:t>
            </a:r>
            <a:r>
              <a:rPr dirty="0"/>
              <a:t>.</a:t>
            </a:r>
          </a:p>
        </p:txBody>
      </p:sp>
    </p:spTree>
    <p:extLst>
      <p:ext uri="{BB962C8B-B14F-4D97-AF65-F5344CB8AC3E}">
        <p14:creationId xmlns:p14="http://schemas.microsoft.com/office/powerpoint/2010/main" val="17933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a:noAutofit/>
          </a:bodyPr>
          <a:lstStyle/>
          <a:p>
            <a:pPr lvl="0">
              <a:defRPr sz="2400" i="1" u="sng">
                <a:latin typeface="Helvetica Neue" panose="020B0604020202020204"/>
                <a:ea typeface="Microsoft Sans Serif" panose="020B0604020202020204" pitchFamily="34" charset="0"/>
                <a:cs typeface="Microsoft Sans Serif" panose="020B0604020202020204" pitchFamily="34" charset="0"/>
              </a:defRPr>
            </a:pPr>
            <a:r>
              <a:rPr dirty="0" err="1"/>
              <a:t>Motivación</a:t>
            </a:r>
            <a:endParaRPr dirty="0"/>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517557"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t>¡Recuerda!</a:t>
            </a:r>
          </a:p>
          <a:p>
            <a:pPr algn="ctr"/>
            <a:endParaRPr sz="2400">
              <a:latin typeface="Helvetica Neue" panose="020B0604020202020204"/>
            </a:endParaRPr>
          </a:p>
          <a:p>
            <a:pPr algn="ctr">
              <a:defRPr sz="2400">
                <a:latin typeface="Helvetica Neue" panose="020B0604020202020204"/>
              </a:defRPr>
            </a:pPr>
            <a:r>
              <a:t>Cuanto más </a:t>
            </a:r>
            <a:r>
              <a:rPr b="1"/>
              <a:t>motivado</a:t>
            </a:r>
            <a:r>
              <a:t> esté el empleado, más influye en las acciones empresariales y, en última instancia, en el comportamiento empresarial</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E5F86C92-DB65-A6A7-9981-129EA93BBE73}"/>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6</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6071C83-650E-9381-1BE8-0276CFD6F7A0}"/>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9" name="CuadroTexto 2">
            <a:extLst>
              <a:ext uri="{FF2B5EF4-FFF2-40B4-BE49-F238E27FC236}">
                <a16:creationId xmlns:a16="http://schemas.microsoft.com/office/drawing/2014/main" id="{F28FA3ED-03EE-0781-953E-DED52145B992}"/>
              </a:ext>
            </a:extLst>
          </p:cNvPr>
          <p:cNvSpPr txBox="1"/>
          <p:nvPr/>
        </p:nvSpPr>
        <p:spPr>
          <a:xfrm>
            <a:off x="1295400" y="2304000"/>
            <a:ext cx="15840000" cy="523220"/>
          </a:xfrm>
          <a:prstGeom prst="rect">
            <a:avLst/>
          </a:prstGeom>
          <a:noFill/>
        </p:spPr>
        <p:txBody>
          <a:bodyPr wrap="square">
            <a:noAutofit/>
          </a:bodyPr>
          <a:lstStyle/>
          <a:p>
            <a:pPr marL="628650" indent="-628650">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1.2 Los 4 principios de la actitud intraempresarial</a:t>
            </a:r>
          </a:p>
        </p:txBody>
      </p:sp>
      <p:sp>
        <p:nvSpPr>
          <p:cNvPr id="10" name="Textfeld 9">
            <a:extLst>
              <a:ext uri="{FF2B5EF4-FFF2-40B4-BE49-F238E27FC236}">
                <a16:creationId xmlns:a16="http://schemas.microsoft.com/office/drawing/2014/main" id="{1122F8D6-5D21-D28F-C5DA-8BB4CB2B5943}"/>
              </a:ext>
            </a:extLst>
          </p:cNvPr>
          <p:cNvSpPr txBox="1"/>
          <p:nvPr/>
        </p:nvSpPr>
        <p:spPr>
          <a:xfrm>
            <a:off x="14688000" y="8928000"/>
            <a:ext cx="18360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de la imagen: Pixabay </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3" name="Textfeld 12">
            <a:extLst>
              <a:ext uri="{FF2B5EF4-FFF2-40B4-BE49-F238E27FC236}">
                <a16:creationId xmlns:a16="http://schemas.microsoft.com/office/drawing/2014/main" id="{9875E21C-B249-0BB8-6C70-7958BBA7FB24}"/>
              </a:ext>
            </a:extLst>
          </p:cNvPr>
          <p:cNvSpPr txBox="1"/>
          <p:nvPr/>
        </p:nvSpPr>
        <p:spPr>
          <a:xfrm>
            <a:off x="1296000" y="4104000"/>
            <a:ext cx="11052000" cy="430887"/>
          </a:xfrm>
          <a:prstGeom prst="rect">
            <a:avLst/>
          </a:prstGeom>
          <a:noFill/>
        </p:spPr>
        <p:txBody>
          <a:bodyPr wrap="square">
            <a:noAutofit/>
          </a:bodyPr>
          <a:lstStyle/>
          <a:p>
            <a:pPr marL="542925" indent="-542925">
              <a:spcAft>
                <a:spcPts val="12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Las </a:t>
            </a:r>
            <a:r>
              <a:rPr dirty="0" err="1"/>
              <a:t>recompensas</a:t>
            </a:r>
            <a:r>
              <a:rPr dirty="0"/>
              <a:t> </a:t>
            </a:r>
            <a:r>
              <a:rPr dirty="0" err="1"/>
              <a:t>tienen</a:t>
            </a:r>
            <a:r>
              <a:rPr dirty="0"/>
              <a:t> un </a:t>
            </a:r>
            <a:r>
              <a:rPr dirty="0" err="1"/>
              <a:t>impacto</a:t>
            </a:r>
            <a:r>
              <a:rPr dirty="0"/>
              <a:t> no solo </a:t>
            </a:r>
            <a:r>
              <a:rPr dirty="0" err="1"/>
              <a:t>en</a:t>
            </a:r>
            <a:r>
              <a:rPr dirty="0"/>
              <a:t> la </a:t>
            </a:r>
            <a:r>
              <a:rPr dirty="0" err="1"/>
              <a:t>satisfacción</a:t>
            </a:r>
            <a:r>
              <a:rPr dirty="0"/>
              <a:t>, </a:t>
            </a:r>
            <a:r>
              <a:rPr dirty="0" err="1"/>
              <a:t>sino</a:t>
            </a:r>
            <a:r>
              <a:rPr dirty="0"/>
              <a:t> </a:t>
            </a:r>
            <a:r>
              <a:rPr dirty="0" err="1"/>
              <a:t>también</a:t>
            </a:r>
            <a:r>
              <a:rPr dirty="0"/>
              <a:t> </a:t>
            </a:r>
            <a:r>
              <a:rPr dirty="0" err="1"/>
              <a:t>en</a:t>
            </a:r>
            <a:r>
              <a:rPr dirty="0"/>
              <a:t> la </a:t>
            </a:r>
            <a:r>
              <a:rPr dirty="0" err="1"/>
              <a:t>motivación</a:t>
            </a:r>
            <a:r>
              <a:rPr dirty="0"/>
              <a:t> de los </a:t>
            </a:r>
            <a:r>
              <a:rPr dirty="0" err="1"/>
              <a:t>empleados</a:t>
            </a:r>
            <a:r>
              <a:rPr dirty="0"/>
              <a:t> para </a:t>
            </a:r>
            <a:r>
              <a:rPr dirty="0" err="1"/>
              <a:t>actuar</a:t>
            </a:r>
            <a:r>
              <a:rPr dirty="0"/>
              <a:t> </a:t>
            </a:r>
            <a:r>
              <a:rPr lang="es-ES" dirty="0"/>
              <a:t>intraemprendedora</a:t>
            </a:r>
            <a:r>
              <a:rPr dirty="0" err="1"/>
              <a:t>mente</a:t>
            </a:r>
            <a:r>
              <a:rPr dirty="0"/>
              <a:t>.</a:t>
            </a:r>
          </a:p>
          <a:p>
            <a:pPr marL="542925" indent="-542925">
              <a:spcAft>
                <a:spcPts val="12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conciencia</a:t>
            </a:r>
            <a:r>
              <a:rPr dirty="0"/>
              <a:t> </a:t>
            </a:r>
            <a:r>
              <a:rPr dirty="0" err="1"/>
              <a:t>tiene</a:t>
            </a:r>
            <a:r>
              <a:rPr dirty="0"/>
              <a:t> un </a:t>
            </a:r>
            <a:r>
              <a:rPr dirty="0" err="1"/>
              <a:t>impacto</a:t>
            </a:r>
            <a:r>
              <a:rPr dirty="0"/>
              <a:t> </a:t>
            </a:r>
            <a:r>
              <a:rPr dirty="0" err="1"/>
              <a:t>directo</a:t>
            </a:r>
            <a:r>
              <a:rPr dirty="0"/>
              <a:t> </a:t>
            </a:r>
            <a:r>
              <a:rPr dirty="0" err="1"/>
              <a:t>en</a:t>
            </a:r>
            <a:r>
              <a:rPr dirty="0"/>
              <a:t> </a:t>
            </a:r>
            <a:r>
              <a:rPr dirty="0" err="1"/>
              <a:t>el</a:t>
            </a:r>
            <a:r>
              <a:rPr dirty="0"/>
              <a:t> </a:t>
            </a:r>
            <a:r>
              <a:rPr dirty="0" err="1"/>
              <a:t>tiempo</a:t>
            </a:r>
            <a:r>
              <a:rPr dirty="0"/>
              <a:t> y la </a:t>
            </a:r>
            <a:r>
              <a:rPr dirty="0" err="1"/>
              <a:t>energía</a:t>
            </a:r>
            <a:r>
              <a:rPr dirty="0"/>
              <a:t> </a:t>
            </a:r>
            <a:r>
              <a:rPr dirty="0" err="1"/>
              <a:t>gastados</a:t>
            </a:r>
            <a:r>
              <a:rPr dirty="0"/>
              <a:t> </a:t>
            </a:r>
            <a:r>
              <a:rPr dirty="0" err="1"/>
              <a:t>en</a:t>
            </a:r>
            <a:r>
              <a:rPr dirty="0"/>
              <a:t> las </a:t>
            </a:r>
            <a:r>
              <a:rPr dirty="0" err="1"/>
              <a:t>iniciativas</a:t>
            </a:r>
            <a:r>
              <a:rPr dirty="0"/>
              <a:t>.</a:t>
            </a:r>
          </a:p>
          <a:p>
            <a:pPr marL="542925" indent="-542925">
              <a:spcAft>
                <a:spcPts val="12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Los </a:t>
            </a:r>
            <a:r>
              <a:rPr dirty="0" err="1"/>
              <a:t>sistemas</a:t>
            </a:r>
            <a:r>
              <a:rPr dirty="0"/>
              <a:t> de </a:t>
            </a:r>
            <a:r>
              <a:rPr dirty="0" err="1"/>
              <a:t>recompensa</a:t>
            </a:r>
            <a:r>
              <a:rPr dirty="0"/>
              <a:t> </a:t>
            </a:r>
            <a:r>
              <a:rPr dirty="0" err="1"/>
              <a:t>deben</a:t>
            </a:r>
            <a:r>
              <a:rPr dirty="0"/>
              <a:t> </a:t>
            </a:r>
            <a:r>
              <a:rPr dirty="0" err="1"/>
              <a:t>integrarse</a:t>
            </a:r>
            <a:r>
              <a:rPr dirty="0"/>
              <a:t> </a:t>
            </a:r>
            <a:r>
              <a:rPr dirty="0" err="1"/>
              <a:t>en</a:t>
            </a:r>
            <a:r>
              <a:rPr dirty="0"/>
              <a:t> las </a:t>
            </a:r>
            <a:r>
              <a:rPr dirty="0" err="1"/>
              <a:t>empresas</a:t>
            </a:r>
            <a:r>
              <a:rPr dirty="0"/>
              <a:t>, </a:t>
            </a:r>
            <a:r>
              <a:rPr dirty="0" err="1"/>
              <a:t>ya</a:t>
            </a:r>
            <a:r>
              <a:rPr dirty="0"/>
              <a:t> que </a:t>
            </a:r>
            <a:r>
              <a:rPr dirty="0" err="1"/>
              <a:t>esto</a:t>
            </a:r>
            <a:r>
              <a:rPr dirty="0"/>
              <a:t> </a:t>
            </a:r>
            <a:r>
              <a:rPr dirty="0" err="1"/>
              <a:t>puede</a:t>
            </a:r>
            <a:r>
              <a:rPr dirty="0"/>
              <a:t> </a:t>
            </a:r>
            <a:r>
              <a:rPr dirty="0" err="1"/>
              <a:t>mejorar</a:t>
            </a:r>
            <a:r>
              <a:rPr dirty="0"/>
              <a:t> la </a:t>
            </a:r>
            <a:r>
              <a:rPr dirty="0" err="1"/>
              <a:t>calidad</a:t>
            </a:r>
            <a:r>
              <a:rPr dirty="0"/>
              <a:t> del </a:t>
            </a:r>
            <a:r>
              <a:rPr dirty="0" err="1"/>
              <a:t>trabajo</a:t>
            </a:r>
            <a:r>
              <a:rPr dirty="0"/>
              <a:t> y </a:t>
            </a:r>
            <a:r>
              <a:rPr dirty="0" err="1"/>
              <a:t>aumentar</a:t>
            </a:r>
            <a:r>
              <a:rPr dirty="0"/>
              <a:t> los </a:t>
            </a:r>
            <a:r>
              <a:rPr dirty="0" err="1"/>
              <a:t>esfuerzos</a:t>
            </a:r>
            <a:r>
              <a:rPr dirty="0"/>
              <a:t> y la </a:t>
            </a:r>
            <a:r>
              <a:rPr dirty="0" err="1"/>
              <a:t>motivación</a:t>
            </a:r>
            <a:r>
              <a:rPr dirty="0"/>
              <a:t>. </a:t>
            </a:r>
            <a:r>
              <a:rPr dirty="0" err="1"/>
              <a:t>Esto</a:t>
            </a:r>
            <a:r>
              <a:rPr dirty="0"/>
              <a:t> conduce a </a:t>
            </a:r>
            <a:r>
              <a:rPr dirty="0" err="1"/>
              <a:t>más</a:t>
            </a:r>
            <a:r>
              <a:rPr dirty="0"/>
              <a:t> </a:t>
            </a:r>
            <a:r>
              <a:rPr dirty="0" err="1"/>
              <a:t>innovación</a:t>
            </a:r>
            <a:r>
              <a:rPr dirty="0"/>
              <a:t>, </a:t>
            </a:r>
            <a:r>
              <a:rPr dirty="0" err="1"/>
              <a:t>toma</a:t>
            </a:r>
            <a:r>
              <a:rPr dirty="0"/>
              <a:t> de </a:t>
            </a:r>
            <a:r>
              <a:rPr dirty="0" err="1"/>
              <a:t>riesgos</a:t>
            </a:r>
            <a:r>
              <a:rPr dirty="0"/>
              <a:t> y, </a:t>
            </a:r>
            <a:r>
              <a:rPr dirty="0" err="1"/>
              <a:t>en</a:t>
            </a:r>
            <a:r>
              <a:rPr dirty="0"/>
              <a:t> </a:t>
            </a:r>
            <a:r>
              <a:rPr dirty="0" err="1"/>
              <a:t>última</a:t>
            </a:r>
            <a:r>
              <a:rPr dirty="0"/>
              <a:t> </a:t>
            </a:r>
            <a:r>
              <a:rPr dirty="0" err="1"/>
              <a:t>instancia</a:t>
            </a:r>
            <a:r>
              <a:rPr dirty="0"/>
              <a:t>, </a:t>
            </a:r>
            <a:r>
              <a:rPr dirty="0" err="1"/>
              <a:t>intraemprendimiento</a:t>
            </a:r>
            <a:r>
              <a:rPr dirty="0"/>
              <a:t>.</a:t>
            </a:r>
          </a:p>
          <a:p>
            <a:pPr marL="542925" indent="-542925">
              <a:spcAft>
                <a:spcPts val="12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Los </a:t>
            </a:r>
            <a:r>
              <a:rPr dirty="0" err="1"/>
              <a:t>intraemprendedores</a:t>
            </a:r>
            <a:r>
              <a:rPr dirty="0"/>
              <a:t> </a:t>
            </a:r>
            <a:r>
              <a:rPr dirty="0" err="1"/>
              <a:t>también</a:t>
            </a:r>
            <a:r>
              <a:rPr dirty="0"/>
              <a:t> </a:t>
            </a:r>
            <a:r>
              <a:rPr dirty="0" err="1"/>
              <a:t>están</a:t>
            </a:r>
            <a:r>
              <a:rPr dirty="0"/>
              <a:t> </a:t>
            </a:r>
            <a:r>
              <a:rPr dirty="0" err="1"/>
              <a:t>motivados</a:t>
            </a:r>
            <a:r>
              <a:rPr dirty="0"/>
              <a:t> por los </a:t>
            </a:r>
            <a:r>
              <a:rPr dirty="0" err="1"/>
              <a:t>desafíos</a:t>
            </a:r>
            <a:r>
              <a:rPr dirty="0"/>
              <a:t> que </a:t>
            </a:r>
            <a:r>
              <a:rPr dirty="0" err="1"/>
              <a:t>han</a:t>
            </a:r>
            <a:r>
              <a:rPr dirty="0"/>
              <a:t> </a:t>
            </a:r>
            <a:r>
              <a:rPr dirty="0" err="1"/>
              <a:t>dominado</a:t>
            </a:r>
            <a:r>
              <a:rPr dirty="0"/>
              <a:t>. Los </a:t>
            </a:r>
            <a:r>
              <a:rPr dirty="0" err="1"/>
              <a:t>empleados</a:t>
            </a:r>
            <a:r>
              <a:rPr dirty="0"/>
              <a:t> </a:t>
            </a:r>
            <a:r>
              <a:rPr dirty="0" err="1"/>
              <a:t>emprendedores</a:t>
            </a:r>
            <a:r>
              <a:rPr dirty="0"/>
              <a:t> </a:t>
            </a:r>
            <a:r>
              <a:rPr dirty="0" err="1"/>
              <a:t>experimentan</a:t>
            </a:r>
            <a:r>
              <a:rPr dirty="0"/>
              <a:t> la </a:t>
            </a:r>
            <a:r>
              <a:rPr dirty="0" err="1"/>
              <a:t>motivación</a:t>
            </a:r>
            <a:r>
              <a:rPr dirty="0"/>
              <a:t> de las </a:t>
            </a:r>
            <a:r>
              <a:rPr dirty="0" err="1"/>
              <a:t>leyes</a:t>
            </a:r>
            <a:r>
              <a:rPr dirty="0"/>
              <a:t> </a:t>
            </a:r>
            <a:r>
              <a:rPr dirty="0" err="1"/>
              <a:t>orientadas</a:t>
            </a:r>
            <a:r>
              <a:rPr dirty="0"/>
              <a:t> al mercado o del </a:t>
            </a:r>
            <a:r>
              <a:rPr dirty="0" err="1"/>
              <a:t>deseo</a:t>
            </a:r>
            <a:r>
              <a:rPr dirty="0"/>
              <a:t> de </a:t>
            </a:r>
            <a:r>
              <a:rPr dirty="0" err="1"/>
              <a:t>crear</a:t>
            </a:r>
            <a:r>
              <a:rPr dirty="0"/>
              <a:t> valor </a:t>
            </a:r>
            <a:r>
              <a:rPr dirty="0" err="1"/>
              <a:t>añadido</a:t>
            </a:r>
            <a:r>
              <a:rPr dirty="0"/>
              <a:t> a </a:t>
            </a:r>
            <a:r>
              <a:rPr dirty="0" err="1"/>
              <a:t>partir</a:t>
            </a:r>
            <a:r>
              <a:rPr dirty="0"/>
              <a:t> de las </a:t>
            </a:r>
            <a:r>
              <a:rPr dirty="0" err="1"/>
              <a:t>oportunidades</a:t>
            </a:r>
            <a:r>
              <a:rPr dirty="0"/>
              <a:t>. </a:t>
            </a:r>
          </a:p>
        </p:txBody>
      </p:sp>
    </p:spTree>
    <p:extLst>
      <p:ext uri="{BB962C8B-B14F-4D97-AF65-F5344CB8AC3E}">
        <p14:creationId xmlns:p14="http://schemas.microsoft.com/office/powerpoint/2010/main" val="39057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a:noAutofit/>
          </a:bodyPr>
          <a:lstStyle/>
          <a:p>
            <a:pPr lvl="0">
              <a:defRPr sz="2400" i="1" u="sng">
                <a:latin typeface="Helvetica Neue" panose="020B0604020202020204"/>
                <a:ea typeface="Microsoft Sans Serif" panose="020B0604020202020204" pitchFamily="34" charset="0"/>
                <a:cs typeface="Microsoft Sans Serif" panose="020B0604020202020204" pitchFamily="34" charset="0"/>
              </a:defRPr>
            </a:pPr>
            <a:r>
              <a:rPr dirty="0" err="1"/>
              <a:t>Intención</a:t>
            </a:r>
            <a:endParaRPr dirty="0"/>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156000" y="1548000"/>
            <a:ext cx="1923205"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a:t>¡</a:t>
            </a:r>
            <a:r>
              <a:rPr dirty="0" err="1"/>
              <a:t>Recuerda</a:t>
            </a:r>
            <a:r>
              <a:rPr dirty="0"/>
              <a:t>!</a:t>
            </a:r>
          </a:p>
          <a:p>
            <a:pPr algn="ctr"/>
            <a:endParaRPr sz="2400" dirty="0">
              <a:latin typeface="Helvetica Neue" panose="020B0604020202020204"/>
            </a:endParaRPr>
          </a:p>
          <a:p>
            <a:pPr algn="ctr">
              <a:defRPr sz="2400">
                <a:latin typeface="Helvetica Neue" panose="020B0604020202020204"/>
              </a:defRPr>
            </a:pPr>
            <a:r>
              <a:rPr sz="2000" dirty="0"/>
              <a:t>La </a:t>
            </a:r>
            <a:r>
              <a:rPr sz="2000" b="1" dirty="0" err="1"/>
              <a:t>intención</a:t>
            </a:r>
            <a:r>
              <a:rPr sz="2000" b="1" dirty="0"/>
              <a:t> </a:t>
            </a:r>
            <a:r>
              <a:rPr sz="2000" dirty="0"/>
              <a:t>de un </a:t>
            </a:r>
            <a:r>
              <a:rPr sz="2000" dirty="0" err="1"/>
              <a:t>empleado</a:t>
            </a:r>
            <a:r>
              <a:rPr sz="2000" dirty="0"/>
              <a:t> es un </a:t>
            </a:r>
            <a:r>
              <a:rPr sz="2000" dirty="0" err="1"/>
              <a:t>fuerte</a:t>
            </a:r>
            <a:r>
              <a:rPr sz="2000" dirty="0"/>
              <a:t> </a:t>
            </a:r>
            <a:r>
              <a:rPr sz="2000" dirty="0" err="1"/>
              <a:t>indicador</a:t>
            </a:r>
            <a:r>
              <a:rPr sz="2000" dirty="0"/>
              <a:t> de </a:t>
            </a:r>
            <a:r>
              <a:rPr sz="2000" dirty="0" err="1"/>
              <a:t>comportamientos</a:t>
            </a:r>
            <a:r>
              <a:rPr sz="2000" dirty="0"/>
              <a:t>. Con </a:t>
            </a:r>
            <a:r>
              <a:rPr sz="2000" dirty="0" err="1"/>
              <a:t>el</a:t>
            </a:r>
            <a:r>
              <a:rPr sz="2000" dirty="0"/>
              <a:t> </a:t>
            </a:r>
            <a:r>
              <a:rPr sz="2000" dirty="0" err="1"/>
              <a:t>establecimiento</a:t>
            </a:r>
            <a:r>
              <a:rPr sz="2000" dirty="0"/>
              <a:t> de </a:t>
            </a:r>
            <a:r>
              <a:rPr sz="2000" dirty="0" err="1"/>
              <a:t>metas</a:t>
            </a:r>
            <a:r>
              <a:rPr sz="2000" dirty="0"/>
              <a:t>, los </a:t>
            </a:r>
            <a:r>
              <a:rPr sz="2000" dirty="0" err="1"/>
              <a:t>intraemprendedores</a:t>
            </a:r>
            <a:r>
              <a:rPr sz="2000" dirty="0"/>
              <a:t> </a:t>
            </a:r>
            <a:r>
              <a:rPr sz="2000" dirty="0" err="1"/>
              <a:t>pueden</a:t>
            </a:r>
            <a:r>
              <a:rPr sz="2000" dirty="0"/>
              <a:t> </a:t>
            </a:r>
            <a:r>
              <a:rPr sz="2000" dirty="0" err="1"/>
              <a:t>dirigir</a:t>
            </a:r>
            <a:r>
              <a:rPr sz="2000" dirty="0"/>
              <a:t> la </a:t>
            </a:r>
            <a:r>
              <a:rPr sz="2000" dirty="0" err="1"/>
              <a:t>comunicación</a:t>
            </a:r>
            <a:r>
              <a:rPr sz="2000" dirty="0"/>
              <a:t> y </a:t>
            </a:r>
            <a:r>
              <a:rPr sz="2000" dirty="0" err="1"/>
              <a:t>el</a:t>
            </a:r>
            <a:r>
              <a:rPr sz="2000" dirty="0"/>
              <a:t> </a:t>
            </a:r>
            <a:r>
              <a:rPr sz="2000" dirty="0" err="1"/>
              <a:t>compromiso</a:t>
            </a:r>
            <a:r>
              <a:rPr sz="2000" dirty="0"/>
              <a:t> </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0E0E8332-67F2-18F5-57CA-B76C2D98E1A2}"/>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6</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7E231FA-1D53-4A0B-DE5D-42BDE31EE062}"/>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9" name="CuadroTexto 2">
            <a:extLst>
              <a:ext uri="{FF2B5EF4-FFF2-40B4-BE49-F238E27FC236}">
                <a16:creationId xmlns:a16="http://schemas.microsoft.com/office/drawing/2014/main" id="{CAEAB20D-E5A8-B060-2BA7-C142D6BA1322}"/>
              </a:ext>
            </a:extLst>
          </p:cNvPr>
          <p:cNvSpPr txBox="1"/>
          <p:nvPr/>
        </p:nvSpPr>
        <p:spPr>
          <a:xfrm>
            <a:off x="1295400" y="2304000"/>
            <a:ext cx="15840000" cy="523220"/>
          </a:xfrm>
          <a:prstGeom prst="rect">
            <a:avLst/>
          </a:prstGeom>
          <a:noFill/>
        </p:spPr>
        <p:txBody>
          <a:bodyPr wrap="square">
            <a:noAutofit/>
          </a:bodyPr>
          <a:lstStyle/>
          <a:p>
            <a:pPr marL="628650" indent="-628650">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1.2 Los 4 </a:t>
            </a:r>
            <a:r>
              <a:rPr dirty="0" err="1"/>
              <a:t>principios</a:t>
            </a:r>
            <a:r>
              <a:rPr dirty="0"/>
              <a:t> de la </a:t>
            </a:r>
            <a:r>
              <a:rPr dirty="0" err="1"/>
              <a:t>actitud</a:t>
            </a:r>
            <a:r>
              <a:rPr dirty="0"/>
              <a:t> </a:t>
            </a:r>
            <a:r>
              <a:rPr lang="es-ES" dirty="0"/>
              <a:t>intraemprendedora</a:t>
            </a:r>
            <a:endParaRPr dirty="0"/>
          </a:p>
        </p:txBody>
      </p:sp>
      <p:sp>
        <p:nvSpPr>
          <p:cNvPr id="10" name="Textfeld 9">
            <a:extLst>
              <a:ext uri="{FF2B5EF4-FFF2-40B4-BE49-F238E27FC236}">
                <a16:creationId xmlns:a16="http://schemas.microsoft.com/office/drawing/2014/main" id="{07A6851B-F6DA-D3DE-F81B-F6503848BC3E}"/>
              </a:ext>
            </a:extLst>
          </p:cNvPr>
          <p:cNvSpPr txBox="1"/>
          <p:nvPr/>
        </p:nvSpPr>
        <p:spPr>
          <a:xfrm>
            <a:off x="14688000" y="8928000"/>
            <a:ext cx="18360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de la imagen: Pixabay </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9B4C1CF7-DC06-9E52-0912-46A8F4404350}"/>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intención</a:t>
            </a:r>
            <a:r>
              <a:rPr dirty="0"/>
              <a:t> </a:t>
            </a:r>
            <a:r>
              <a:rPr dirty="0" err="1"/>
              <a:t>intraempresarial</a:t>
            </a:r>
            <a:r>
              <a:rPr dirty="0"/>
              <a:t> se </a:t>
            </a:r>
            <a:r>
              <a:rPr dirty="0" err="1"/>
              <a:t>refiere</a:t>
            </a:r>
            <a:r>
              <a:rPr dirty="0"/>
              <a:t> al </a:t>
            </a:r>
            <a:r>
              <a:rPr dirty="0" err="1"/>
              <a:t>objetivo</a:t>
            </a:r>
            <a:r>
              <a:rPr dirty="0"/>
              <a:t> de </a:t>
            </a:r>
            <a:r>
              <a:rPr dirty="0" err="1"/>
              <a:t>desarrollar</a:t>
            </a:r>
            <a:r>
              <a:rPr dirty="0"/>
              <a:t> </a:t>
            </a:r>
            <a:r>
              <a:rPr dirty="0" err="1"/>
              <a:t>nueva</a:t>
            </a:r>
            <a:r>
              <a:rPr lang="es-ES" dirty="0"/>
              <a:t>s</a:t>
            </a:r>
            <a:r>
              <a:rPr dirty="0"/>
              <a:t> </a:t>
            </a:r>
            <a:r>
              <a:rPr dirty="0" err="1"/>
              <a:t>rama</a:t>
            </a:r>
            <a:r>
              <a:rPr lang="es-ES" dirty="0"/>
              <a:t>s</a:t>
            </a:r>
            <a:r>
              <a:rPr dirty="0"/>
              <a:t> de </a:t>
            </a:r>
            <a:r>
              <a:rPr dirty="0" err="1"/>
              <a:t>negocio</a:t>
            </a:r>
            <a:r>
              <a:rPr dirty="0"/>
              <a:t>, </a:t>
            </a:r>
            <a:r>
              <a:rPr dirty="0" err="1"/>
              <a:t>crear</a:t>
            </a:r>
            <a:r>
              <a:rPr dirty="0"/>
              <a:t> un spin-off o </a:t>
            </a:r>
            <a:r>
              <a:rPr dirty="0" err="1"/>
              <a:t>diversificar</a:t>
            </a:r>
            <a:r>
              <a:rPr dirty="0"/>
              <a:t> la </a:t>
            </a:r>
            <a:r>
              <a:rPr dirty="0" err="1"/>
              <a:t>propia</a:t>
            </a:r>
            <a:r>
              <a:rPr dirty="0"/>
              <a:t> </a:t>
            </a:r>
            <a:r>
              <a:rPr dirty="0" err="1"/>
              <a:t>organización</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intención</a:t>
            </a:r>
            <a:r>
              <a:rPr dirty="0"/>
              <a:t> </a:t>
            </a:r>
            <a:r>
              <a:rPr dirty="0" err="1"/>
              <a:t>según</a:t>
            </a:r>
            <a:r>
              <a:rPr dirty="0"/>
              <a:t> la </a:t>
            </a:r>
            <a:r>
              <a:rPr dirty="0" err="1"/>
              <a:t>cual</a:t>
            </a:r>
            <a:r>
              <a:rPr dirty="0"/>
              <a:t> los </a:t>
            </a:r>
            <a:r>
              <a:rPr dirty="0" err="1"/>
              <a:t>individuos</a:t>
            </a:r>
            <a:r>
              <a:rPr dirty="0"/>
              <a:t> </a:t>
            </a:r>
            <a:r>
              <a:rPr dirty="0" err="1"/>
              <a:t>actúan</a:t>
            </a:r>
            <a:r>
              <a:rPr dirty="0"/>
              <a:t> es un </a:t>
            </a:r>
            <a:r>
              <a:rPr dirty="0" err="1"/>
              <a:t>fuerte</a:t>
            </a:r>
            <a:r>
              <a:rPr dirty="0"/>
              <a:t> </a:t>
            </a:r>
            <a:r>
              <a:rPr dirty="0" err="1"/>
              <a:t>indicador</a:t>
            </a:r>
            <a:r>
              <a:rPr dirty="0"/>
              <a:t> de los </a:t>
            </a:r>
            <a:r>
              <a:rPr dirty="0" err="1"/>
              <a:t>comportamientos</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grado</a:t>
            </a:r>
            <a:r>
              <a:rPr dirty="0"/>
              <a:t> </a:t>
            </a:r>
            <a:r>
              <a:rPr dirty="0" err="1"/>
              <a:t>en</a:t>
            </a:r>
            <a:r>
              <a:rPr dirty="0"/>
              <a:t> que los </a:t>
            </a:r>
            <a:r>
              <a:rPr dirty="0" err="1"/>
              <a:t>intraemprendedores</a:t>
            </a:r>
            <a:r>
              <a:rPr dirty="0"/>
              <a:t> se </a:t>
            </a:r>
            <a:r>
              <a:rPr dirty="0" err="1"/>
              <a:t>benefician</a:t>
            </a:r>
            <a:r>
              <a:rPr dirty="0"/>
              <a:t> </a:t>
            </a:r>
            <a:r>
              <a:rPr dirty="0" err="1"/>
              <a:t>directamente</a:t>
            </a:r>
            <a:r>
              <a:rPr dirty="0"/>
              <a:t> del </a:t>
            </a:r>
            <a:r>
              <a:rPr dirty="0" err="1"/>
              <a:t>desarrollo</a:t>
            </a:r>
            <a:r>
              <a:rPr dirty="0"/>
              <a:t> de ideas </a:t>
            </a:r>
            <a:r>
              <a:rPr dirty="0" err="1"/>
              <a:t>innovadoras</a:t>
            </a:r>
            <a:r>
              <a:rPr dirty="0"/>
              <a:t> no </a:t>
            </a:r>
            <a:r>
              <a:rPr dirty="0" err="1"/>
              <a:t>desempeña</a:t>
            </a:r>
            <a:r>
              <a:rPr dirty="0"/>
              <a:t> un </a:t>
            </a:r>
            <a:r>
              <a:rPr dirty="0" err="1"/>
              <a:t>papel</a:t>
            </a:r>
            <a:r>
              <a:rPr dirty="0"/>
              <a:t> </a:t>
            </a:r>
            <a:r>
              <a:rPr dirty="0" err="1"/>
              <a:t>significativo</a:t>
            </a:r>
            <a:r>
              <a:rPr dirty="0"/>
              <a:t>. </a:t>
            </a:r>
            <a:r>
              <a:rPr dirty="0" err="1"/>
              <a:t>Viven</a:t>
            </a:r>
            <a:r>
              <a:rPr dirty="0"/>
              <a:t> </a:t>
            </a:r>
            <a:r>
              <a:rPr dirty="0" err="1"/>
              <a:t>su</a:t>
            </a:r>
            <a:r>
              <a:rPr dirty="0"/>
              <a:t> </a:t>
            </a:r>
            <a:r>
              <a:rPr dirty="0" err="1"/>
              <a:t>pasión</a:t>
            </a:r>
            <a:r>
              <a:rPr dirty="0"/>
              <a:t>, </a:t>
            </a:r>
            <a:r>
              <a:rPr dirty="0" err="1"/>
              <a:t>pero</a:t>
            </a:r>
            <a:r>
              <a:rPr dirty="0"/>
              <a:t> </a:t>
            </a:r>
            <a:r>
              <a:rPr dirty="0" err="1"/>
              <a:t>utilizan</a:t>
            </a:r>
            <a:r>
              <a:rPr dirty="0"/>
              <a:t> los </a:t>
            </a:r>
            <a:r>
              <a:rPr dirty="0" err="1"/>
              <a:t>recursos</a:t>
            </a:r>
            <a:r>
              <a:rPr dirty="0"/>
              <a:t> </a:t>
            </a:r>
            <a:r>
              <a:rPr dirty="0" err="1"/>
              <a:t>puestos</a:t>
            </a:r>
            <a:r>
              <a:rPr dirty="0"/>
              <a:t> a </a:t>
            </a:r>
            <a:r>
              <a:rPr dirty="0" err="1"/>
              <a:t>su</a:t>
            </a:r>
            <a:r>
              <a:rPr dirty="0"/>
              <a:t> </a:t>
            </a:r>
            <a:r>
              <a:rPr dirty="0" err="1"/>
              <a:t>disposición</a:t>
            </a:r>
            <a:r>
              <a:rPr dirty="0"/>
              <a:t> por la </a:t>
            </a:r>
            <a:r>
              <a:rPr dirty="0" err="1"/>
              <a:t>empresa</a:t>
            </a:r>
            <a:r>
              <a:rPr dirty="0"/>
              <a:t>.</a:t>
            </a:r>
          </a:p>
          <a:p>
            <a:pPr marL="542925" indent="-542925">
              <a:spcAft>
                <a:spcPts val="1800"/>
              </a:spcAft>
              <a:buSzPct val="130000"/>
              <a:buBlip>
                <a:blip r:embed="rId4"/>
              </a:buBlip>
              <a:defRPr sz="2400">
                <a:latin typeface="Helvetica Neue" panose="020B0604020202020204"/>
                <a:ea typeface="Microsoft Sans Serif" panose="020B0604020202020204" pitchFamily="34" charset="0"/>
                <a:cs typeface="Microsoft Sans Serif" panose="020B0604020202020204" pitchFamily="34" charset="0"/>
              </a:defRPr>
            </a:pPr>
            <a:r>
              <a:rPr dirty="0"/>
              <a:t>Las </a:t>
            </a:r>
            <a:r>
              <a:rPr dirty="0" err="1"/>
              <a:t>intenciones</a:t>
            </a:r>
            <a:r>
              <a:rPr dirty="0"/>
              <a:t> de los </a:t>
            </a:r>
            <a:r>
              <a:rPr dirty="0" err="1"/>
              <a:t>intraemprendedores</a:t>
            </a:r>
            <a:r>
              <a:rPr dirty="0"/>
              <a:t> son </a:t>
            </a:r>
            <a:r>
              <a:rPr dirty="0" err="1"/>
              <a:t>procesos</a:t>
            </a:r>
            <a:r>
              <a:rPr dirty="0"/>
              <a:t> </a:t>
            </a:r>
            <a:r>
              <a:rPr dirty="0" err="1"/>
              <a:t>conscientes</a:t>
            </a:r>
            <a:r>
              <a:rPr dirty="0"/>
              <a:t>. </a:t>
            </a:r>
            <a:r>
              <a:rPr lang="es-ES" dirty="0"/>
              <a:t>Al establecer </a:t>
            </a:r>
            <a:r>
              <a:rPr dirty="0" err="1"/>
              <a:t>objetivos</a:t>
            </a:r>
            <a:r>
              <a:rPr dirty="0"/>
              <a:t>, los </a:t>
            </a:r>
            <a:r>
              <a:rPr dirty="0" err="1"/>
              <a:t>intraemprendedores</a:t>
            </a:r>
            <a:r>
              <a:rPr dirty="0"/>
              <a:t> </a:t>
            </a:r>
            <a:r>
              <a:rPr dirty="0" err="1"/>
              <a:t>pueden</a:t>
            </a:r>
            <a:r>
              <a:rPr lang="es-ES" dirty="0"/>
              <a:t> </a:t>
            </a:r>
            <a:r>
              <a:rPr dirty="0" err="1"/>
              <a:t>dirigir</a:t>
            </a:r>
            <a:r>
              <a:rPr dirty="0"/>
              <a:t> la </a:t>
            </a:r>
            <a:r>
              <a:rPr dirty="0" err="1"/>
              <a:t>comunicación</a:t>
            </a:r>
            <a:r>
              <a:rPr dirty="0"/>
              <a:t> y </a:t>
            </a:r>
            <a:r>
              <a:rPr dirty="0" err="1"/>
              <a:t>el</a:t>
            </a:r>
            <a:r>
              <a:rPr dirty="0"/>
              <a:t> </a:t>
            </a:r>
            <a:r>
              <a:rPr dirty="0" err="1"/>
              <a:t>compromiso</a:t>
            </a:r>
            <a:r>
              <a:rPr dirty="0"/>
              <a:t> de las </a:t>
            </a:r>
            <a:r>
              <a:rPr dirty="0" err="1"/>
              <a:t>empresas</a:t>
            </a:r>
            <a:r>
              <a:rPr dirty="0"/>
              <a:t>.</a:t>
            </a:r>
          </a:p>
        </p:txBody>
      </p:sp>
    </p:spTree>
    <p:extLst>
      <p:ext uri="{BB962C8B-B14F-4D97-AF65-F5344CB8AC3E}">
        <p14:creationId xmlns:p14="http://schemas.microsoft.com/office/powerpoint/2010/main" val="11926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Gestión del cambio</a:t>
            </a:r>
            <a:endParaRPr kumimoji="0" sz="4800" b="1" i="0" u="none" strike="noStrike" kern="1200" cap="none"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Unidad 2</a:t>
            </a:r>
            <a:endParaRPr kumimoji="0" sz="6000" b="1" i="0" u="none" strike="noStrike" kern="1200" cap="none"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rPr dirty="0"/>
              <a:t>2.1 </a:t>
            </a:r>
            <a:r>
              <a:rPr dirty="0" err="1"/>
              <a:t>Definición</a:t>
            </a:r>
            <a:endParaRPr dirty="0"/>
          </a:p>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rPr dirty="0"/>
              <a:t>2.2 </a:t>
            </a:r>
            <a:r>
              <a:rPr dirty="0" err="1"/>
              <a:t>Modelos</a:t>
            </a:r>
            <a:r>
              <a:rPr dirty="0"/>
              <a:t> de </a:t>
            </a:r>
            <a:r>
              <a:rPr dirty="0" err="1"/>
              <a:t>gestión</a:t>
            </a:r>
            <a:r>
              <a:rPr dirty="0"/>
              <a:t> del </a:t>
            </a:r>
            <a:r>
              <a:rPr dirty="0" err="1"/>
              <a:t>cambio</a:t>
            </a:r>
            <a:endParaRPr dirty="0"/>
          </a:p>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rPr dirty="0"/>
              <a:t>2.3 </a:t>
            </a:r>
            <a:r>
              <a:rPr dirty="0" err="1"/>
              <a:t>Implementación</a:t>
            </a:r>
            <a:r>
              <a:rPr dirty="0"/>
              <a:t> de </a:t>
            </a:r>
            <a:r>
              <a:rPr dirty="0" err="1"/>
              <a:t>cambios</a:t>
            </a:r>
            <a:endParaRPr sz="2800" b="1"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207527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2.1 </a:t>
            </a:r>
            <a:r>
              <a:rPr dirty="0" err="1"/>
              <a:t>Definición</a:t>
            </a:r>
            <a:endParaRPr dirty="0"/>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5400" y="3384000"/>
            <a:ext cx="7543800" cy="1446550"/>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err="1"/>
              <a:t>Implementar</a:t>
            </a:r>
            <a:r>
              <a:rPr dirty="0"/>
              <a:t> </a:t>
            </a:r>
            <a:r>
              <a:rPr dirty="0" err="1"/>
              <a:t>el</a:t>
            </a:r>
            <a:r>
              <a:rPr dirty="0"/>
              <a:t> </a:t>
            </a:r>
            <a:r>
              <a:rPr dirty="0" err="1"/>
              <a:t>cambio</a:t>
            </a:r>
            <a:r>
              <a:rPr dirty="0"/>
              <a:t> no es </a:t>
            </a:r>
            <a:r>
              <a:rPr dirty="0" err="1"/>
              <a:t>fácil</a:t>
            </a:r>
            <a:r>
              <a:rPr dirty="0"/>
              <a:t>, </a:t>
            </a:r>
            <a:r>
              <a:rPr dirty="0" err="1"/>
              <a:t>especialmente</a:t>
            </a:r>
            <a:r>
              <a:rPr dirty="0"/>
              <a:t> </a:t>
            </a:r>
            <a:r>
              <a:rPr dirty="0" err="1"/>
              <a:t>en</a:t>
            </a:r>
            <a:r>
              <a:rPr dirty="0"/>
              <a:t> las </a:t>
            </a:r>
            <a:r>
              <a:rPr dirty="0" err="1"/>
              <a:t>pequeñas</a:t>
            </a:r>
            <a:r>
              <a:rPr dirty="0"/>
              <a:t> </a:t>
            </a:r>
            <a:r>
              <a:rPr dirty="0" err="1"/>
              <a:t>empresas</a:t>
            </a:r>
            <a:r>
              <a:rPr dirty="0"/>
              <a:t>. </a:t>
            </a:r>
            <a:r>
              <a:rPr lang="es-ES" dirty="0"/>
              <a:t>Tienen </a:t>
            </a:r>
            <a:r>
              <a:rPr dirty="0"/>
              <a:t>un </a:t>
            </a:r>
            <a:r>
              <a:rPr dirty="0" err="1"/>
              <a:t>montón</a:t>
            </a:r>
            <a:r>
              <a:rPr dirty="0"/>
              <a:t> de </a:t>
            </a:r>
            <a:r>
              <a:rPr dirty="0" err="1"/>
              <a:t>partes</a:t>
            </a:r>
            <a:r>
              <a:rPr dirty="0"/>
              <a:t> </a:t>
            </a:r>
            <a:r>
              <a:rPr dirty="0" err="1"/>
              <a:t>móviles</a:t>
            </a:r>
            <a:r>
              <a:rPr dirty="0"/>
              <a:t>, por no </a:t>
            </a:r>
            <a:r>
              <a:rPr dirty="0" err="1"/>
              <a:t>hablar</a:t>
            </a:r>
            <a:r>
              <a:rPr dirty="0"/>
              <a:t> de </a:t>
            </a:r>
            <a:r>
              <a:rPr dirty="0" err="1"/>
              <a:t>empleados</a:t>
            </a:r>
            <a:r>
              <a:rPr dirty="0"/>
              <a:t> que </a:t>
            </a:r>
            <a:r>
              <a:rPr lang="es-ES" dirty="0"/>
              <a:t>pueden ponerse nerviosos</a:t>
            </a:r>
            <a:r>
              <a:rPr dirty="0"/>
              <a:t> por los </a:t>
            </a:r>
            <a:r>
              <a:rPr dirty="0" err="1"/>
              <a:t>grandes</a:t>
            </a:r>
            <a:r>
              <a:rPr dirty="0"/>
              <a:t> </a:t>
            </a:r>
            <a:r>
              <a:rPr dirty="0" err="1"/>
              <a:t>cambios</a:t>
            </a:r>
            <a:r>
              <a:rPr dirty="0"/>
              <a:t> o </a:t>
            </a:r>
            <a:r>
              <a:rPr dirty="0" err="1"/>
              <a:t>turnos</a:t>
            </a:r>
            <a:r>
              <a:rPr dirty="0"/>
              <a:t>. </a:t>
            </a:r>
          </a:p>
        </p:txBody>
      </p:sp>
      <p:pic>
        <p:nvPicPr>
          <p:cNvPr id="6" name="Grafik 5">
            <a:extLst>
              <a:ext uri="{FF2B5EF4-FFF2-40B4-BE49-F238E27FC236}">
                <a16:creationId xmlns:a16="http://schemas.microsoft.com/office/drawing/2014/main" id="{643A6AAB-4981-B519-94E4-8D2ED2B8B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12" y="5652612"/>
            <a:ext cx="378591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3">
            <a:extLst>
              <a:ext uri="{FF2B5EF4-FFF2-40B4-BE49-F238E27FC236}">
                <a16:creationId xmlns:a16="http://schemas.microsoft.com/office/drawing/2014/main" id="{362F91FA-78D0-0F36-C633-22608FB694FA}"/>
              </a:ext>
            </a:extLst>
          </p:cNvPr>
          <p:cNvSpPr txBox="1"/>
          <p:nvPr/>
        </p:nvSpPr>
        <p:spPr>
          <a:xfrm>
            <a:off x="9601200" y="6224348"/>
            <a:ext cx="7162800" cy="1785104"/>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err="1"/>
              <a:t>Gestionar</a:t>
            </a:r>
            <a:r>
              <a:rPr dirty="0"/>
              <a:t> </a:t>
            </a:r>
            <a:r>
              <a:rPr dirty="0" err="1"/>
              <a:t>el</a:t>
            </a:r>
            <a:r>
              <a:rPr dirty="0"/>
              <a:t> </a:t>
            </a:r>
            <a:r>
              <a:rPr dirty="0" err="1"/>
              <a:t>cambio</a:t>
            </a:r>
            <a:r>
              <a:rPr dirty="0"/>
              <a:t> es uno de </a:t>
            </a:r>
            <a:r>
              <a:rPr dirty="0" err="1"/>
              <a:t>esos</a:t>
            </a:r>
            <a:r>
              <a:rPr dirty="0"/>
              <a:t> </a:t>
            </a:r>
            <a:r>
              <a:rPr dirty="0" err="1"/>
              <a:t>temas</a:t>
            </a:r>
            <a:r>
              <a:rPr dirty="0"/>
              <a:t> de los que la </a:t>
            </a:r>
            <a:r>
              <a:rPr dirty="0" err="1"/>
              <a:t>gente</a:t>
            </a:r>
            <a:r>
              <a:rPr dirty="0"/>
              <a:t> no </a:t>
            </a:r>
            <a:r>
              <a:rPr dirty="0" err="1"/>
              <a:t>habla</a:t>
            </a:r>
            <a:r>
              <a:rPr dirty="0"/>
              <a:t> </a:t>
            </a:r>
            <a:r>
              <a:rPr dirty="0" err="1"/>
              <a:t>mucho</a:t>
            </a:r>
            <a:r>
              <a:rPr dirty="0"/>
              <a:t>, </a:t>
            </a:r>
            <a:r>
              <a:rPr dirty="0" err="1"/>
              <a:t>pero</a:t>
            </a:r>
            <a:r>
              <a:rPr dirty="0"/>
              <a:t> es </a:t>
            </a:r>
            <a:r>
              <a:rPr dirty="0" err="1"/>
              <a:t>extremadamente</a:t>
            </a:r>
            <a:r>
              <a:rPr dirty="0"/>
              <a:t> </a:t>
            </a:r>
            <a:r>
              <a:rPr dirty="0" err="1"/>
              <a:t>importante</a:t>
            </a:r>
            <a:r>
              <a:rPr dirty="0"/>
              <a:t>, </a:t>
            </a:r>
            <a:r>
              <a:rPr dirty="0" err="1"/>
              <a:t>ya</a:t>
            </a:r>
            <a:r>
              <a:rPr dirty="0"/>
              <a:t> sea </a:t>
            </a:r>
            <a:r>
              <a:rPr dirty="0" err="1"/>
              <a:t>cambiando</a:t>
            </a:r>
            <a:r>
              <a:rPr dirty="0"/>
              <a:t> a un nuevo mercado o </a:t>
            </a:r>
            <a:r>
              <a:rPr lang="es-ES" dirty="0"/>
              <a:t>cambiando</a:t>
            </a:r>
            <a:r>
              <a:rPr dirty="0"/>
              <a:t> la </a:t>
            </a:r>
            <a:r>
              <a:rPr dirty="0" err="1"/>
              <a:t>estructura</a:t>
            </a:r>
            <a:r>
              <a:rPr dirty="0"/>
              <a:t> </a:t>
            </a:r>
            <a:r>
              <a:rPr dirty="0" err="1"/>
              <a:t>organizacional</a:t>
            </a:r>
            <a:r>
              <a:rPr dirty="0"/>
              <a:t> para </a:t>
            </a:r>
            <a:r>
              <a:rPr dirty="0" err="1"/>
              <a:t>garantizar</a:t>
            </a:r>
            <a:r>
              <a:rPr dirty="0"/>
              <a:t> la </a:t>
            </a:r>
            <a:r>
              <a:rPr dirty="0" err="1"/>
              <a:t>salud</a:t>
            </a:r>
            <a:r>
              <a:rPr dirty="0"/>
              <a:t> a largo </a:t>
            </a:r>
            <a:r>
              <a:rPr dirty="0" err="1"/>
              <a:t>plazo</a:t>
            </a:r>
            <a:r>
              <a:rPr dirty="0"/>
              <a:t> de la </a:t>
            </a:r>
            <a:r>
              <a:rPr dirty="0" err="1"/>
              <a:t>empresa</a:t>
            </a:r>
            <a:r>
              <a:rPr dirty="0"/>
              <a:t>.</a:t>
            </a:r>
          </a:p>
        </p:txBody>
      </p:sp>
      <p:pic>
        <p:nvPicPr>
          <p:cNvPr id="9" name="Grafik 8">
            <a:extLst>
              <a:ext uri="{FF2B5EF4-FFF2-40B4-BE49-F238E27FC236}">
                <a16:creationId xmlns:a16="http://schemas.microsoft.com/office/drawing/2014/main" id="{27AA17CD-3132-7568-C1CB-D76B27E26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741" y="2112264"/>
            <a:ext cx="5766865"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feld 4">
            <a:extLst>
              <a:ext uri="{FF2B5EF4-FFF2-40B4-BE49-F238E27FC236}">
                <a16:creationId xmlns:a16="http://schemas.microsoft.com/office/drawing/2014/main" id="{54B89E66-F5EE-462A-BA08-1D252DB46FBA}"/>
              </a:ext>
            </a:extLst>
          </p:cNvPr>
          <p:cNvSpPr txBox="1"/>
          <p:nvPr/>
        </p:nvSpPr>
        <p:spPr>
          <a:xfrm>
            <a:off x="14688000" y="8928000"/>
            <a:ext cx="18360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de la imagen: Pixabay </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FF118156-1DDF-894B-FA5A-00A04DE9F4B1}"/>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10</a:t>
            </a:r>
            <a:endParaRPr sz="120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18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6493EB48-A0AE-DA01-4C78-45C3DCC24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987" y="1361301"/>
            <a:ext cx="5905500" cy="7620000"/>
          </a:xfrm>
          <a:prstGeom prst="rect">
            <a:avLst/>
          </a:prstGeom>
        </p:spPr>
      </p:pic>
      <p:sp>
        <p:nvSpPr>
          <p:cNvPr id="16" name="Textfeld 15">
            <a:extLst>
              <a:ext uri="{FF2B5EF4-FFF2-40B4-BE49-F238E27FC236}">
                <a16:creationId xmlns:a16="http://schemas.microsoft.com/office/drawing/2014/main" id="{474552CC-AF4A-63F6-422F-1A83BD289A81}"/>
              </a:ext>
            </a:extLst>
          </p:cNvPr>
          <p:cNvSpPr txBox="1"/>
          <p:nvPr/>
        </p:nvSpPr>
        <p:spPr>
          <a:xfrm>
            <a:off x="8915400" y="8927999"/>
            <a:ext cx="8364600" cy="430887"/>
          </a:xfrm>
          <a:prstGeom prst="rect">
            <a:avLst/>
          </a:prstGeom>
          <a:noFill/>
        </p:spPr>
        <p:txBody>
          <a:bodyPr wrap="square">
            <a:noAutofit/>
          </a:bodyPr>
          <a:lstStyle/>
          <a:p>
            <a:pPr>
              <a:defRPr sz="1200">
                <a:latin typeface="Helvetica Neue" panose="020B0604020202020204"/>
              </a:defRPr>
            </a:pPr>
            <a:r>
              <a:rPr dirty="0"/>
              <a:t>Fuente de la imagen: http://www.picturequotes.com/we-cannot-direct-the-wind-but-we-can-adjust-the-sails-quote-383364</a:t>
            </a:r>
          </a:p>
        </p:txBody>
      </p:sp>
      <p:sp>
        <p:nvSpPr>
          <p:cNvPr id="5" name="Textfeld 4">
            <a:extLst>
              <a:ext uri="{FF2B5EF4-FFF2-40B4-BE49-F238E27FC236}">
                <a16:creationId xmlns:a16="http://schemas.microsoft.com/office/drawing/2014/main" id="{F5738692-69F9-5436-672A-724D25F1F99F}"/>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10</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0CBC070C-F22E-8D05-06AE-0B8F4DD42213}"/>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7" name="CuadroTexto 2">
            <a:extLst>
              <a:ext uri="{FF2B5EF4-FFF2-40B4-BE49-F238E27FC236}">
                <a16:creationId xmlns:a16="http://schemas.microsoft.com/office/drawing/2014/main" id="{9F09AAE7-1119-B471-2D37-22CFDE484CA2}"/>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2.1 </a:t>
            </a:r>
            <a:r>
              <a:rPr dirty="0" err="1"/>
              <a:t>Definición</a:t>
            </a:r>
            <a:endParaRPr dirty="0"/>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09CC7A1D-25A9-496A-6E0B-8FAB7619D9AF}"/>
              </a:ext>
            </a:extLst>
          </p:cNvPr>
          <p:cNvSpPr txBox="1"/>
          <p:nvPr/>
        </p:nvSpPr>
        <p:spPr>
          <a:xfrm>
            <a:off x="1296000" y="3384000"/>
            <a:ext cx="8460000" cy="430887"/>
          </a:xfrm>
          <a:prstGeom prst="rect">
            <a:avLst/>
          </a:prstGeom>
          <a:noFill/>
        </p:spPr>
        <p:txBody>
          <a:bodyPr wrap="square">
            <a:noAutofit/>
          </a:bodyPr>
          <a:lstStyle/>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proceso</a:t>
            </a:r>
            <a:r>
              <a:rPr dirty="0"/>
              <a:t> de </a:t>
            </a:r>
            <a:r>
              <a:rPr dirty="0" err="1"/>
              <a:t>gestión</a:t>
            </a:r>
            <a:r>
              <a:rPr dirty="0"/>
              <a:t> del </a:t>
            </a:r>
            <a:r>
              <a:rPr dirty="0" err="1"/>
              <a:t>cambio</a:t>
            </a:r>
            <a:r>
              <a:rPr dirty="0"/>
              <a:t> </a:t>
            </a:r>
            <a:r>
              <a:rPr dirty="0" err="1"/>
              <a:t>implica</a:t>
            </a:r>
            <a:r>
              <a:rPr dirty="0"/>
              <a:t> la </a:t>
            </a:r>
            <a:r>
              <a:rPr dirty="0" err="1"/>
              <a:t>preparación</a:t>
            </a:r>
            <a:r>
              <a:rPr dirty="0"/>
              <a:t> de </a:t>
            </a:r>
            <a:r>
              <a:rPr dirty="0" err="1"/>
              <a:t>individuos</a:t>
            </a:r>
            <a:r>
              <a:rPr dirty="0"/>
              <a:t> y </a:t>
            </a:r>
            <a:r>
              <a:rPr dirty="0" err="1"/>
              <a:t>organizaciones</a:t>
            </a:r>
            <a:r>
              <a:rPr dirty="0"/>
              <a:t> para los </a:t>
            </a:r>
            <a:r>
              <a:rPr dirty="0" err="1"/>
              <a:t>cambios</a:t>
            </a:r>
            <a:r>
              <a:rPr dirty="0"/>
              <a:t> </a:t>
            </a:r>
            <a:r>
              <a:rPr dirty="0" err="1"/>
              <a:t>organizacionales</a:t>
            </a:r>
            <a:r>
              <a:rPr dirty="0"/>
              <a:t>, que </a:t>
            </a:r>
            <a:r>
              <a:rPr dirty="0" err="1"/>
              <a:t>pueden</a:t>
            </a:r>
            <a:r>
              <a:rPr dirty="0"/>
              <a:t> </a:t>
            </a:r>
            <a:r>
              <a:rPr dirty="0" err="1"/>
              <a:t>incluir</a:t>
            </a:r>
            <a:r>
              <a:rPr dirty="0"/>
              <a:t> la </a:t>
            </a:r>
            <a:r>
              <a:rPr dirty="0" err="1"/>
              <a:t>adopción</a:t>
            </a:r>
            <a:r>
              <a:rPr dirty="0"/>
              <a:t> de </a:t>
            </a:r>
            <a:r>
              <a:rPr dirty="0" err="1"/>
              <a:t>nuevas</a:t>
            </a:r>
            <a:r>
              <a:rPr dirty="0"/>
              <a:t> </a:t>
            </a:r>
            <a:r>
              <a:rPr dirty="0" err="1"/>
              <a:t>tecnologías</a:t>
            </a:r>
            <a:r>
              <a:rPr dirty="0"/>
              <a:t>, </a:t>
            </a:r>
            <a:r>
              <a:rPr dirty="0" err="1"/>
              <a:t>cambios</a:t>
            </a:r>
            <a:r>
              <a:rPr dirty="0"/>
              <a:t> </a:t>
            </a:r>
            <a:r>
              <a:rPr dirty="0" err="1"/>
              <a:t>en</a:t>
            </a:r>
            <a:r>
              <a:rPr dirty="0"/>
              <a:t> la </a:t>
            </a:r>
            <a:r>
              <a:rPr dirty="0" err="1"/>
              <a:t>demanda</a:t>
            </a:r>
            <a:r>
              <a:rPr dirty="0"/>
              <a:t> del mercado, </a:t>
            </a:r>
            <a:r>
              <a:rPr dirty="0" err="1"/>
              <a:t>respuestas</a:t>
            </a:r>
            <a:r>
              <a:rPr dirty="0"/>
              <a:t> a la </a:t>
            </a:r>
            <a:r>
              <a:rPr dirty="0" err="1"/>
              <a:t>competencia</a:t>
            </a:r>
            <a:r>
              <a:rPr dirty="0"/>
              <a:t>, </a:t>
            </a:r>
            <a:r>
              <a:rPr dirty="0" err="1"/>
              <a:t>planificación</a:t>
            </a:r>
            <a:r>
              <a:rPr dirty="0"/>
              <a:t> de la </a:t>
            </a:r>
            <a:r>
              <a:rPr dirty="0" err="1"/>
              <a:t>sucesión</a:t>
            </a:r>
            <a:r>
              <a:rPr dirty="0"/>
              <a:t> de </a:t>
            </a:r>
            <a:r>
              <a:rPr dirty="0" err="1"/>
              <a:t>negocios</a:t>
            </a:r>
            <a:r>
              <a:rPr dirty="0"/>
              <a:t> y </a:t>
            </a:r>
            <a:r>
              <a:rPr dirty="0" err="1"/>
              <a:t>fusiones</a:t>
            </a:r>
            <a:r>
              <a:rPr dirty="0"/>
              <a:t>, </a:t>
            </a:r>
            <a:r>
              <a:rPr dirty="0" err="1"/>
              <a:t>como</a:t>
            </a:r>
            <a:r>
              <a:rPr dirty="0"/>
              <a:t> </a:t>
            </a:r>
            <a:r>
              <a:rPr dirty="0" err="1"/>
              <a:t>ejemplos</a:t>
            </a:r>
            <a:r>
              <a:rPr dirty="0"/>
              <a:t>.</a:t>
            </a: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Es uno de los </a:t>
            </a:r>
            <a:r>
              <a:rPr dirty="0" err="1"/>
              <a:t>principios</a:t>
            </a:r>
            <a:r>
              <a:rPr dirty="0"/>
              <a:t> </a:t>
            </a:r>
            <a:r>
              <a:rPr dirty="0" err="1"/>
              <a:t>básicos</a:t>
            </a:r>
            <a:r>
              <a:rPr dirty="0"/>
              <a:t> de </a:t>
            </a:r>
            <a:r>
              <a:rPr dirty="0" err="1"/>
              <a:t>gestión</a:t>
            </a:r>
            <a:r>
              <a:rPr dirty="0"/>
              <a:t> que </a:t>
            </a:r>
            <a:r>
              <a:rPr dirty="0" err="1"/>
              <a:t>cubre</a:t>
            </a:r>
            <a:r>
              <a:rPr dirty="0"/>
              <a:t> </a:t>
            </a:r>
            <a:r>
              <a:rPr dirty="0" err="1"/>
              <a:t>cómo</a:t>
            </a:r>
            <a:r>
              <a:rPr dirty="0"/>
              <a:t> </a:t>
            </a:r>
            <a:r>
              <a:rPr dirty="0" err="1"/>
              <a:t>preparar</a:t>
            </a:r>
            <a:r>
              <a:rPr dirty="0"/>
              <a:t> a </a:t>
            </a:r>
            <a:r>
              <a:rPr dirty="0" err="1"/>
              <a:t>todos</a:t>
            </a:r>
            <a:r>
              <a:rPr dirty="0"/>
              <a:t> para los </a:t>
            </a:r>
            <a:r>
              <a:rPr dirty="0" err="1"/>
              <a:t>cambios</a:t>
            </a:r>
            <a:r>
              <a:rPr dirty="0"/>
              <a:t> </a:t>
            </a:r>
            <a:r>
              <a:rPr dirty="0" err="1"/>
              <a:t>importantes</a:t>
            </a:r>
            <a:r>
              <a:rPr dirty="0"/>
              <a:t> </a:t>
            </a:r>
            <a:r>
              <a:rPr dirty="0" err="1"/>
              <a:t>en</a:t>
            </a:r>
            <a:r>
              <a:rPr dirty="0"/>
              <a:t> una </a:t>
            </a:r>
            <a:r>
              <a:rPr dirty="0" err="1"/>
              <a:t>empresa</a:t>
            </a:r>
            <a:r>
              <a:rPr dirty="0"/>
              <a:t>. El </a:t>
            </a:r>
            <a:r>
              <a:rPr dirty="0" err="1"/>
              <a:t>proceso</a:t>
            </a:r>
            <a:r>
              <a:rPr dirty="0"/>
              <a:t> </a:t>
            </a:r>
            <a:r>
              <a:rPr dirty="0" err="1"/>
              <a:t>ayuda</a:t>
            </a:r>
            <a:r>
              <a:rPr dirty="0"/>
              <a:t> a las </a:t>
            </a:r>
            <a:r>
              <a:rPr dirty="0" err="1"/>
              <a:t>empresas</a:t>
            </a:r>
            <a:r>
              <a:rPr dirty="0"/>
              <a:t> a </a:t>
            </a:r>
            <a:r>
              <a:rPr dirty="0" err="1"/>
              <a:t>alcanzar</a:t>
            </a:r>
            <a:r>
              <a:rPr dirty="0"/>
              <a:t> </a:t>
            </a:r>
            <a:r>
              <a:rPr dirty="0" err="1"/>
              <a:t>metas</a:t>
            </a:r>
            <a:r>
              <a:rPr dirty="0"/>
              <a:t> y </a:t>
            </a:r>
            <a:r>
              <a:rPr dirty="0" err="1"/>
              <a:t>objetivos</a:t>
            </a:r>
            <a:r>
              <a:rPr dirty="0"/>
              <a:t> a largo </a:t>
            </a:r>
            <a:r>
              <a:rPr dirty="0" err="1"/>
              <a:t>plazo</a:t>
            </a:r>
            <a:r>
              <a:rPr dirty="0"/>
              <a:t> con una </a:t>
            </a:r>
            <a:r>
              <a:rPr dirty="0" err="1"/>
              <a:t>interrupción</a:t>
            </a:r>
            <a:r>
              <a:rPr dirty="0"/>
              <a:t> </a:t>
            </a:r>
            <a:r>
              <a:rPr dirty="0" err="1"/>
              <a:t>mínima</a:t>
            </a:r>
            <a:r>
              <a:rPr dirty="0"/>
              <a:t> del personal y las </a:t>
            </a:r>
            <a:r>
              <a:rPr dirty="0" err="1"/>
              <a:t>operaciones</a:t>
            </a:r>
            <a:r>
              <a:rPr dirty="0"/>
              <a:t> de la </a:t>
            </a:r>
            <a:r>
              <a:rPr dirty="0" err="1"/>
              <a:t>organización</a:t>
            </a:r>
            <a:r>
              <a:rPr dirty="0"/>
              <a:t>.</a:t>
            </a: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2160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E2D339-E702-D386-1EB6-0CD6F5317270}"/>
              </a:ext>
            </a:extLst>
          </p:cNvPr>
          <p:cNvSpPr txBox="1"/>
          <p:nvPr/>
        </p:nvSpPr>
        <p:spPr>
          <a:xfrm>
            <a:off x="1295999" y="3384000"/>
            <a:ext cx="8352000" cy="1908000"/>
          </a:xfrm>
          <a:prstGeom prst="rect">
            <a:avLst/>
          </a:prstGeom>
          <a:noFill/>
        </p:spPr>
        <p:txBody>
          <a:bodyPr wrap="square">
            <a:noAutofit/>
          </a:bodyPr>
          <a:lstStyle/>
          <a:p>
            <a:pPr>
              <a:spcAft>
                <a:spcPts val="1200"/>
              </a:spcAft>
              <a:defRPr>
                <a:latin typeface="Helvetica Neue" panose="020B0604020202020204"/>
                <a:ea typeface="Microsoft Sans Serif" panose="020B0604020202020204" pitchFamily="34" charset="0"/>
                <a:cs typeface="Microsoft Sans Serif" panose="020B0604020202020204" pitchFamily="34" charset="0"/>
              </a:defRPr>
            </a:pPr>
            <a:r>
              <a:rPr sz="2400" dirty="0" err="1"/>
              <a:t>Implementar</a:t>
            </a:r>
            <a:r>
              <a:rPr sz="2400" dirty="0"/>
              <a:t> </a:t>
            </a:r>
            <a:r>
              <a:rPr sz="2400" dirty="0" err="1"/>
              <a:t>el</a:t>
            </a:r>
            <a:r>
              <a:rPr sz="2400" dirty="0"/>
              <a:t> </a:t>
            </a:r>
            <a:r>
              <a:rPr sz="2400" dirty="0" err="1"/>
              <a:t>cambio</a:t>
            </a:r>
            <a:r>
              <a:rPr sz="2400" dirty="0"/>
              <a:t> </a:t>
            </a:r>
            <a:r>
              <a:rPr sz="2400" dirty="0" err="1"/>
              <a:t>organizacional</a:t>
            </a:r>
            <a:r>
              <a:rPr sz="2400" dirty="0"/>
              <a:t> es </a:t>
            </a:r>
            <a:r>
              <a:rPr sz="2400" dirty="0" err="1"/>
              <a:t>incómodo</a:t>
            </a:r>
            <a:r>
              <a:rPr sz="2400" dirty="0"/>
              <a:t> y </a:t>
            </a:r>
            <a:r>
              <a:rPr sz="2400" dirty="0" err="1"/>
              <a:t>difícil</a:t>
            </a:r>
            <a:r>
              <a:rPr sz="2400" dirty="0"/>
              <a:t> :</a:t>
            </a:r>
          </a:p>
          <a:p>
            <a:pPr>
              <a:spcAft>
                <a:spcPts val="1200"/>
              </a:spcAft>
            </a:pPr>
            <a:endParaRPr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de-DE"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de-DE"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de-DE"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de-DE"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sz="2400" dirty="0"/>
              <a:t>Sin embargo, </a:t>
            </a:r>
            <a:r>
              <a:rPr sz="2400" dirty="0" err="1"/>
              <a:t>eso</a:t>
            </a:r>
            <a:r>
              <a:rPr sz="2400" dirty="0"/>
              <a:t> no </a:t>
            </a:r>
            <a:r>
              <a:rPr sz="2400" dirty="0" err="1"/>
              <a:t>significa</a:t>
            </a:r>
            <a:r>
              <a:rPr sz="2400" dirty="0"/>
              <a:t> que </a:t>
            </a:r>
            <a:r>
              <a:rPr sz="2400" dirty="0" err="1"/>
              <a:t>esté</a:t>
            </a:r>
            <a:r>
              <a:rPr sz="2400" dirty="0"/>
              <a:t> bien (o </a:t>
            </a:r>
            <a:r>
              <a:rPr sz="2400" dirty="0" err="1"/>
              <a:t>beneficioso</a:t>
            </a:r>
            <a:r>
              <a:rPr sz="2400" dirty="0"/>
              <a:t>) </a:t>
            </a:r>
            <a:r>
              <a:rPr sz="2400" dirty="0" err="1"/>
              <a:t>forzar</a:t>
            </a:r>
            <a:r>
              <a:rPr sz="2400" dirty="0"/>
              <a:t> </a:t>
            </a:r>
            <a:r>
              <a:rPr sz="2400" dirty="0" err="1"/>
              <a:t>el</a:t>
            </a:r>
            <a:r>
              <a:rPr sz="2400" dirty="0"/>
              <a:t> </a:t>
            </a:r>
            <a:r>
              <a:rPr sz="2400" dirty="0" err="1"/>
              <a:t>cambio</a:t>
            </a:r>
            <a:r>
              <a:rPr sz="2400" dirty="0"/>
              <a:t> a sus </a:t>
            </a:r>
            <a:r>
              <a:rPr sz="2400" dirty="0" err="1"/>
              <a:t>empleados</a:t>
            </a:r>
            <a:r>
              <a:rPr sz="2400" dirty="0"/>
              <a:t>, sin </a:t>
            </a:r>
            <a:r>
              <a:rPr sz="2400" dirty="0" err="1"/>
              <a:t>importar</a:t>
            </a:r>
            <a:r>
              <a:rPr sz="2400" dirty="0"/>
              <a:t> </a:t>
            </a:r>
            <a:r>
              <a:rPr sz="2400" dirty="0" err="1"/>
              <a:t>cuán</a:t>
            </a:r>
            <a:r>
              <a:rPr sz="2400" dirty="0"/>
              <a:t> grave sea la </a:t>
            </a:r>
            <a:r>
              <a:rPr sz="2400" dirty="0" err="1"/>
              <a:t>necesidad</a:t>
            </a:r>
            <a:r>
              <a:rPr sz="2400" dirty="0"/>
              <a:t>. </a:t>
            </a:r>
            <a:r>
              <a:rPr sz="2400" dirty="0" err="1"/>
              <a:t>Cuando</a:t>
            </a:r>
            <a:r>
              <a:rPr sz="2400" dirty="0"/>
              <a:t> </a:t>
            </a:r>
            <a:r>
              <a:rPr sz="2400" dirty="0" err="1"/>
              <a:t>el</a:t>
            </a:r>
            <a:r>
              <a:rPr sz="2400" dirty="0"/>
              <a:t> </a:t>
            </a:r>
            <a:r>
              <a:rPr sz="2400" dirty="0" err="1"/>
              <a:t>cambio</a:t>
            </a:r>
            <a:r>
              <a:rPr sz="2400" dirty="0"/>
              <a:t> no es </a:t>
            </a:r>
            <a:r>
              <a:rPr sz="2400" dirty="0" err="1"/>
              <a:t>bienvenido</a:t>
            </a:r>
            <a:r>
              <a:rPr sz="2400" dirty="0"/>
              <a:t> o se introduce sin </a:t>
            </a:r>
            <a:r>
              <a:rPr sz="2400" dirty="0" err="1"/>
              <a:t>preámbulo</a:t>
            </a:r>
            <a:r>
              <a:rPr sz="2400" dirty="0"/>
              <a:t>, la </a:t>
            </a:r>
            <a:r>
              <a:rPr sz="2400" dirty="0" err="1"/>
              <a:t>gente</a:t>
            </a:r>
            <a:r>
              <a:rPr sz="2400" dirty="0"/>
              <a:t> se </a:t>
            </a:r>
            <a:r>
              <a:rPr sz="2400" dirty="0" err="1"/>
              <a:t>resistirá</a:t>
            </a:r>
            <a:r>
              <a:rPr sz="2400" dirty="0"/>
              <a:t>.</a:t>
            </a:r>
          </a:p>
        </p:txBody>
      </p:sp>
      <p:pic>
        <p:nvPicPr>
          <p:cNvPr id="7" name="Grafik 6">
            <a:extLst>
              <a:ext uri="{FF2B5EF4-FFF2-40B4-BE49-F238E27FC236}">
                <a16:creationId xmlns:a16="http://schemas.microsoft.com/office/drawing/2014/main" id="{4BA8E19E-B540-6FC0-C5C6-8AE545AEE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20">
            <a:off x="8448534" y="5897864"/>
            <a:ext cx="2428531" cy="1341830"/>
          </a:xfrm>
          <a:prstGeom prst="rect">
            <a:avLst/>
          </a:prstGeom>
        </p:spPr>
      </p:pic>
      <p:sp>
        <p:nvSpPr>
          <p:cNvPr id="8" name="CuadroTexto 3">
            <a:extLst>
              <a:ext uri="{FF2B5EF4-FFF2-40B4-BE49-F238E27FC236}">
                <a16:creationId xmlns:a16="http://schemas.microsoft.com/office/drawing/2014/main" id="{8893304C-1DD1-EA2B-DAAA-3DE3F4A3427B}"/>
              </a:ext>
            </a:extLst>
          </p:cNvPr>
          <p:cNvSpPr txBox="1"/>
          <p:nvPr/>
        </p:nvSpPr>
        <p:spPr>
          <a:xfrm>
            <a:off x="11012996" y="5768379"/>
            <a:ext cx="5616000" cy="2123658"/>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b="1" dirty="0"/>
              <a:t>Los </a:t>
            </a:r>
            <a:r>
              <a:rPr b="1" dirty="0" err="1"/>
              <a:t>modelos</a:t>
            </a:r>
            <a:r>
              <a:rPr b="1" dirty="0"/>
              <a:t> de </a:t>
            </a:r>
            <a:r>
              <a:rPr b="1" dirty="0" err="1"/>
              <a:t>gestión</a:t>
            </a:r>
            <a:r>
              <a:rPr b="1" dirty="0"/>
              <a:t> del </a:t>
            </a:r>
            <a:r>
              <a:rPr b="1" dirty="0" err="1"/>
              <a:t>cambio</a:t>
            </a:r>
            <a:r>
              <a:rPr b="1" dirty="0"/>
              <a:t> son </a:t>
            </a:r>
            <a:r>
              <a:rPr b="1" dirty="0" err="1"/>
              <a:t>marcos</a:t>
            </a:r>
            <a:r>
              <a:rPr b="1" dirty="0"/>
              <a:t> que </a:t>
            </a:r>
            <a:r>
              <a:rPr b="1" dirty="0" err="1"/>
              <a:t>guían</a:t>
            </a:r>
            <a:r>
              <a:rPr b="1" dirty="0"/>
              <a:t> a las </a:t>
            </a:r>
            <a:r>
              <a:rPr b="1" dirty="0" err="1"/>
              <a:t>organizaciones</a:t>
            </a:r>
            <a:r>
              <a:rPr b="1" dirty="0"/>
              <a:t> a la hora de </a:t>
            </a:r>
            <a:r>
              <a:rPr b="1" dirty="0" err="1"/>
              <a:t>navegar</a:t>
            </a:r>
            <a:r>
              <a:rPr b="1" dirty="0"/>
              <a:t> y </a:t>
            </a:r>
            <a:r>
              <a:rPr b="1" dirty="0" err="1"/>
              <a:t>gestionar</a:t>
            </a:r>
            <a:r>
              <a:rPr b="1" dirty="0"/>
              <a:t> </a:t>
            </a:r>
            <a:r>
              <a:rPr b="1" dirty="0" err="1"/>
              <a:t>el</a:t>
            </a:r>
            <a:r>
              <a:rPr b="1" dirty="0"/>
              <a:t> </a:t>
            </a:r>
            <a:r>
              <a:rPr b="1" dirty="0" err="1"/>
              <a:t>cambio</a:t>
            </a:r>
            <a:r>
              <a:rPr b="1" dirty="0"/>
              <a:t> </a:t>
            </a:r>
            <a:r>
              <a:rPr b="1" dirty="0" err="1"/>
              <a:t>en</a:t>
            </a:r>
            <a:r>
              <a:rPr b="1" dirty="0"/>
              <a:t> </a:t>
            </a:r>
            <a:r>
              <a:rPr b="1" dirty="0" err="1"/>
              <a:t>el</a:t>
            </a:r>
            <a:r>
              <a:rPr b="1" dirty="0"/>
              <a:t> </a:t>
            </a:r>
            <a:r>
              <a:rPr b="1" dirty="0" err="1"/>
              <a:t>lugar</a:t>
            </a:r>
            <a:r>
              <a:rPr b="1" dirty="0"/>
              <a:t> de </a:t>
            </a:r>
            <a:r>
              <a:rPr b="1" dirty="0" err="1"/>
              <a:t>trabajo</a:t>
            </a:r>
            <a:r>
              <a:rPr dirty="0"/>
              <a:t>. </a:t>
            </a:r>
            <a:r>
              <a:rPr dirty="0" err="1"/>
              <a:t>Existen</a:t>
            </a:r>
            <a:r>
              <a:rPr dirty="0"/>
              <a:t> </a:t>
            </a:r>
            <a:r>
              <a:rPr dirty="0" err="1"/>
              <a:t>muchos</a:t>
            </a:r>
            <a:r>
              <a:rPr dirty="0"/>
              <a:t> </a:t>
            </a:r>
            <a:r>
              <a:rPr dirty="0" err="1"/>
              <a:t>modelos</a:t>
            </a:r>
            <a:r>
              <a:rPr dirty="0"/>
              <a:t>, </a:t>
            </a:r>
            <a:r>
              <a:rPr dirty="0" err="1"/>
              <a:t>pero</a:t>
            </a:r>
            <a:r>
              <a:rPr dirty="0"/>
              <a:t> los </a:t>
            </a:r>
            <a:r>
              <a:rPr dirty="0" err="1"/>
              <a:t>siguientes</a:t>
            </a:r>
            <a:r>
              <a:rPr dirty="0"/>
              <a:t> se </a:t>
            </a:r>
            <a:r>
              <a:rPr dirty="0" err="1"/>
              <a:t>encuentran</a:t>
            </a:r>
            <a:r>
              <a:rPr dirty="0"/>
              <a:t> entre los </a:t>
            </a:r>
            <a:r>
              <a:rPr dirty="0" err="1"/>
              <a:t>más</a:t>
            </a:r>
            <a:r>
              <a:rPr dirty="0"/>
              <a:t> </a:t>
            </a:r>
            <a:r>
              <a:rPr dirty="0" err="1"/>
              <a:t>populares</a:t>
            </a:r>
            <a:r>
              <a:rPr dirty="0"/>
              <a:t>.</a:t>
            </a:r>
          </a:p>
        </p:txBody>
      </p:sp>
      <p:pic>
        <p:nvPicPr>
          <p:cNvPr id="10" name="Grafik 9">
            <a:extLst>
              <a:ext uri="{FF2B5EF4-FFF2-40B4-BE49-F238E27FC236}">
                <a16:creationId xmlns:a16="http://schemas.microsoft.com/office/drawing/2014/main" id="{212F4814-3312-1540-0D51-9F3A836F6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2123102"/>
            <a:ext cx="1980000" cy="3600000"/>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269D8F0D-DE00-C9AC-3279-FBD5A6FD63F6}"/>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2664030-792F-2BDD-27E1-E85E766ACC9E}"/>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9" name="CuadroTexto 2">
            <a:extLst>
              <a:ext uri="{FF2B5EF4-FFF2-40B4-BE49-F238E27FC236}">
                <a16:creationId xmlns:a16="http://schemas.microsoft.com/office/drawing/2014/main" id="{3DEE63D7-6134-7C99-5CA6-5DADFA368BAA}"/>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p:txBody>
      </p:sp>
      <p:sp>
        <p:nvSpPr>
          <p:cNvPr id="3" name="CuadroTexto 3">
            <a:extLst>
              <a:ext uri="{FF2B5EF4-FFF2-40B4-BE49-F238E27FC236}">
                <a16:creationId xmlns:a16="http://schemas.microsoft.com/office/drawing/2014/main" id="{D219B698-759A-825A-5E8B-C75F34F14D7C}"/>
              </a:ext>
            </a:extLst>
          </p:cNvPr>
          <p:cNvSpPr txBox="1"/>
          <p:nvPr/>
        </p:nvSpPr>
        <p:spPr>
          <a:xfrm>
            <a:off x="1296000" y="4500000"/>
            <a:ext cx="7308000" cy="1908000"/>
          </a:xfrm>
          <a:prstGeom prst="rect">
            <a:avLst/>
          </a:prstGeom>
          <a:noFill/>
        </p:spPr>
        <p:txBody>
          <a:bodyPr wrap="square">
            <a:noAutofit/>
          </a:bodyPr>
          <a:lstStyle/>
          <a:p>
            <a:pPr algn="ctr">
              <a:spcAft>
                <a:spcPts val="1200"/>
              </a:spcAft>
              <a:tabLst>
                <a:tab pos="0" algn="l"/>
              </a:tabLst>
              <a:defRPr sz="2400" i="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sz="2400" dirty="0"/>
              <a:t>	</a:t>
            </a:r>
            <a:r>
              <a:rPr lang="es-ES" sz="2400" dirty="0"/>
              <a:t>"</a:t>
            </a:r>
            <a:r>
              <a:rPr sz="2400" dirty="0"/>
              <a:t>Es la </a:t>
            </a:r>
            <a:r>
              <a:rPr sz="2400" dirty="0" err="1"/>
              <a:t>única</a:t>
            </a:r>
            <a:r>
              <a:rPr sz="2400" dirty="0"/>
              <a:t> </a:t>
            </a:r>
            <a:r>
              <a:rPr sz="2400" dirty="0" err="1"/>
              <a:t>constante</a:t>
            </a:r>
            <a:r>
              <a:rPr sz="2400" dirty="0"/>
              <a:t> </a:t>
            </a:r>
            <a:r>
              <a:rPr sz="2400" dirty="0" err="1"/>
              <a:t>en</a:t>
            </a:r>
            <a:r>
              <a:rPr sz="2400" dirty="0"/>
              <a:t> la </a:t>
            </a:r>
            <a:r>
              <a:rPr sz="2400" dirty="0" err="1"/>
              <a:t>vida</a:t>
            </a:r>
            <a:r>
              <a:rPr sz="2400" dirty="0"/>
              <a:t>. </a:t>
            </a:r>
            <a:r>
              <a:rPr sz="2400" dirty="0" err="1"/>
              <a:t>Darse</a:t>
            </a:r>
            <a:r>
              <a:rPr sz="2400" dirty="0"/>
              <a:t> </a:t>
            </a:r>
            <a:r>
              <a:rPr sz="2400" dirty="0" err="1"/>
              <a:t>cuenta</a:t>
            </a:r>
            <a:r>
              <a:rPr lang="de-DE" sz="2400" dirty="0"/>
              <a:t> </a:t>
            </a:r>
            <a:r>
              <a:rPr sz="2400" dirty="0"/>
              <a:t>de </a:t>
            </a:r>
            <a:r>
              <a:rPr sz="2400" dirty="0" err="1"/>
              <a:t>esto</a:t>
            </a:r>
            <a:r>
              <a:rPr sz="2400" dirty="0"/>
              <a:t> es la </a:t>
            </a:r>
            <a:r>
              <a:rPr sz="2400" dirty="0" err="1"/>
              <a:t>parte</a:t>
            </a:r>
            <a:r>
              <a:rPr sz="2400" dirty="0"/>
              <a:t> </a:t>
            </a:r>
            <a:r>
              <a:rPr sz="2400" dirty="0" err="1"/>
              <a:t>fácil</a:t>
            </a:r>
            <a:r>
              <a:rPr sz="2400" dirty="0"/>
              <a:t>. </a:t>
            </a:r>
            <a:r>
              <a:rPr sz="2400" dirty="0" err="1"/>
              <a:t>Aceptar</a:t>
            </a:r>
            <a:r>
              <a:rPr sz="2400" dirty="0"/>
              <a:t> </a:t>
            </a:r>
            <a:r>
              <a:rPr sz="2400" dirty="0" err="1"/>
              <a:t>el</a:t>
            </a:r>
            <a:r>
              <a:rPr sz="2400" dirty="0"/>
              <a:t> </a:t>
            </a:r>
            <a:r>
              <a:rPr sz="2400" dirty="0" err="1"/>
              <a:t>cambio</a:t>
            </a:r>
            <a:r>
              <a:rPr sz="2400" dirty="0"/>
              <a:t>, </a:t>
            </a:r>
            <a:r>
              <a:rPr sz="2400" dirty="0" err="1"/>
              <a:t>especialmente</a:t>
            </a:r>
            <a:r>
              <a:rPr sz="2400" dirty="0"/>
              <a:t> </a:t>
            </a:r>
            <a:r>
              <a:rPr sz="2400" dirty="0" err="1"/>
              <a:t>cuando</a:t>
            </a:r>
            <a:r>
              <a:rPr sz="2400" dirty="0"/>
              <a:t> </a:t>
            </a:r>
            <a:r>
              <a:rPr sz="2400" dirty="0" err="1"/>
              <a:t>interrumpe</a:t>
            </a:r>
            <a:r>
              <a:rPr sz="2400" dirty="0"/>
              <a:t> la forma </a:t>
            </a:r>
            <a:r>
              <a:rPr sz="2400" dirty="0" err="1"/>
              <a:t>en</a:t>
            </a:r>
            <a:r>
              <a:rPr sz="2400" dirty="0"/>
              <a:t> que </a:t>
            </a:r>
            <a:r>
              <a:rPr sz="2400" dirty="0" err="1"/>
              <a:t>trabajamos</a:t>
            </a:r>
            <a:r>
              <a:rPr sz="2400" dirty="0"/>
              <a:t> o </a:t>
            </a:r>
            <a:r>
              <a:rPr sz="2400" dirty="0" err="1"/>
              <a:t>cómo</a:t>
            </a:r>
            <a:r>
              <a:rPr sz="2400" dirty="0"/>
              <a:t> </a:t>
            </a:r>
            <a:r>
              <a:rPr sz="2400" dirty="0" err="1"/>
              <a:t>vivimos</a:t>
            </a:r>
            <a:r>
              <a:rPr sz="2400" dirty="0"/>
              <a:t> </a:t>
            </a:r>
            <a:r>
              <a:rPr sz="2400" dirty="0" err="1"/>
              <a:t>nuestras</a:t>
            </a:r>
            <a:r>
              <a:rPr sz="2400" dirty="0"/>
              <a:t> </a:t>
            </a:r>
            <a:r>
              <a:rPr sz="2400" dirty="0" err="1"/>
              <a:t>vidas</a:t>
            </a:r>
            <a:r>
              <a:rPr sz="2400" dirty="0"/>
              <a:t>, es un </a:t>
            </a:r>
            <a:r>
              <a:rPr sz="2400" dirty="0" err="1"/>
              <a:t>juego</a:t>
            </a:r>
            <a:r>
              <a:rPr sz="2400" dirty="0"/>
              <a:t> </a:t>
            </a:r>
            <a:r>
              <a:rPr sz="2400" dirty="0" err="1"/>
              <a:t>completamente</a:t>
            </a:r>
            <a:r>
              <a:rPr sz="2400" dirty="0"/>
              <a:t> </a:t>
            </a:r>
            <a:r>
              <a:rPr sz="2400" dirty="0" err="1"/>
              <a:t>diferente</a:t>
            </a:r>
            <a:r>
              <a:rPr lang="es-ES" sz="2400" dirty="0"/>
              <a:t>"</a:t>
            </a:r>
            <a:r>
              <a:rPr sz="2400" dirty="0"/>
              <a:t>.</a:t>
            </a:r>
          </a:p>
        </p:txBody>
      </p:sp>
    </p:spTree>
    <p:extLst>
      <p:ext uri="{BB962C8B-B14F-4D97-AF65-F5344CB8AC3E}">
        <p14:creationId xmlns:p14="http://schemas.microsoft.com/office/powerpoint/2010/main" val="142714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1: </a:t>
            </a:r>
            <a:r>
              <a:rPr dirty="0" err="1"/>
              <a:t>Teoría</a:t>
            </a:r>
            <a:r>
              <a:rPr dirty="0"/>
              <a:t> del </a:t>
            </a:r>
            <a:r>
              <a:rPr dirty="0" err="1"/>
              <a:t>cambio</a:t>
            </a:r>
            <a:r>
              <a:rPr dirty="0"/>
              <a:t> de Lewin</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15840000" cy="756000"/>
          </a:xfrm>
          <a:prstGeom prst="rect">
            <a:avLst/>
          </a:prstGeom>
          <a:noFill/>
        </p:spPr>
        <p:txBody>
          <a:bodyPr wrap="square">
            <a:noAutofit/>
          </a:bodyPr>
          <a:lstStyle/>
          <a:p>
            <a:pPr algn="ctr">
              <a:spcAft>
                <a:spcPts val="1200"/>
              </a:spcAft>
              <a:defRPr sz="2200">
                <a:latin typeface="Helvetica Neue" panose="020B0604020202020204"/>
                <a:ea typeface="Microsoft Sans Serif" panose="020B0604020202020204" pitchFamily="34" charset="0"/>
                <a:cs typeface="Microsoft Sans Serif" panose="020B0604020202020204" pitchFamily="34" charset="0"/>
              </a:defRPr>
            </a:pPr>
            <a:r>
              <a:rPr dirty="0" err="1"/>
              <a:t>Desarrollada</a:t>
            </a:r>
            <a:r>
              <a:rPr dirty="0"/>
              <a:t> por </a:t>
            </a:r>
            <a:r>
              <a:rPr dirty="0" err="1"/>
              <a:t>el</a:t>
            </a:r>
            <a:r>
              <a:rPr dirty="0"/>
              <a:t> </a:t>
            </a:r>
            <a:r>
              <a:rPr dirty="0" err="1"/>
              <a:t>psicólogo</a:t>
            </a:r>
            <a:r>
              <a:rPr dirty="0"/>
              <a:t> social </a:t>
            </a:r>
            <a:r>
              <a:rPr dirty="0" err="1"/>
              <a:t>estadounidense</a:t>
            </a:r>
            <a:r>
              <a:rPr dirty="0"/>
              <a:t> Kurt Lewin, </a:t>
            </a:r>
            <a:r>
              <a:rPr dirty="0" err="1"/>
              <a:t>esta</a:t>
            </a:r>
            <a:r>
              <a:rPr dirty="0"/>
              <a:t> </a:t>
            </a:r>
            <a:r>
              <a:rPr dirty="0" err="1"/>
              <a:t>teoría</a:t>
            </a:r>
            <a:r>
              <a:rPr dirty="0"/>
              <a:t> de la </a:t>
            </a:r>
            <a:r>
              <a:rPr dirty="0" err="1"/>
              <a:t>gestión</a:t>
            </a:r>
            <a:r>
              <a:rPr dirty="0"/>
              <a:t> del </a:t>
            </a:r>
            <a:r>
              <a:rPr dirty="0" err="1"/>
              <a:t>cambio</a:t>
            </a:r>
            <a:r>
              <a:rPr dirty="0"/>
              <a:t> </a:t>
            </a:r>
            <a:r>
              <a:rPr dirty="0" err="1"/>
              <a:t>organizacional</a:t>
            </a:r>
            <a:r>
              <a:rPr dirty="0"/>
              <a:t> </a:t>
            </a:r>
            <a:r>
              <a:rPr dirty="0" err="1"/>
              <a:t>sigue</a:t>
            </a:r>
            <a:r>
              <a:rPr dirty="0"/>
              <a:t> un </a:t>
            </a:r>
            <a:r>
              <a:rPr dirty="0" err="1"/>
              <a:t>proceso</a:t>
            </a:r>
            <a:r>
              <a:rPr dirty="0"/>
              <a:t> simple y </a:t>
            </a:r>
            <a:r>
              <a:rPr dirty="0" err="1"/>
              <a:t>práctico</a:t>
            </a:r>
            <a:r>
              <a:rPr dirty="0"/>
              <a:t> de </a:t>
            </a:r>
            <a:r>
              <a:rPr dirty="0" err="1"/>
              <a:t>tres</a:t>
            </a:r>
            <a:r>
              <a:rPr dirty="0"/>
              <a:t> pasos para </a:t>
            </a:r>
            <a:r>
              <a:rPr dirty="0" err="1"/>
              <a:t>manejar</a:t>
            </a:r>
            <a:r>
              <a:rPr dirty="0"/>
              <a:t> </a:t>
            </a:r>
            <a:r>
              <a:rPr dirty="0" err="1"/>
              <a:t>el</a:t>
            </a:r>
            <a:r>
              <a:rPr dirty="0"/>
              <a:t> </a:t>
            </a:r>
            <a:r>
              <a:rPr dirty="0" err="1"/>
              <a:t>cambio</a:t>
            </a:r>
            <a:r>
              <a:rPr dirty="0"/>
              <a:t> </a:t>
            </a:r>
            <a:r>
              <a:rPr dirty="0" err="1"/>
              <a:t>en</a:t>
            </a:r>
            <a:r>
              <a:rPr dirty="0"/>
              <a:t> general.</a:t>
            </a:r>
          </a:p>
          <a:p>
            <a:pPr>
              <a:spcAft>
                <a:spcPts val="1200"/>
              </a:spcAft>
            </a:pPr>
            <a:endParaRPr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660E6D11-85B9-6E85-4CA6-730B3FD0A6BF}"/>
              </a:ext>
            </a:extLst>
          </p:cNvPr>
          <p:cNvSpPr txBox="1"/>
          <p:nvPr/>
        </p:nvSpPr>
        <p:spPr>
          <a:xfrm>
            <a:off x="8610600" y="8928000"/>
            <a:ext cx="8597400" cy="276998"/>
          </a:xfrm>
          <a:prstGeom prst="rect">
            <a:avLst/>
          </a:prstGeom>
          <a:noFill/>
        </p:spPr>
        <p:txBody>
          <a:bodyPr wrap="square">
            <a:noAutofit/>
          </a:bodyPr>
          <a:lstStyle/>
          <a:p>
            <a:pPr>
              <a:defRPr sz="1200">
                <a:latin typeface="Helvetica Neue" panose="020B0604020202020204"/>
              </a:defRPr>
            </a:pPr>
            <a:r>
              <a:rPr dirty="0"/>
              <a:t>Fuente de la imagen: https://online.visual-paradigm.com/de/diagrams/templates/lewins-change-model/lewins-3-stage-model/</a:t>
            </a:r>
          </a:p>
        </p:txBody>
      </p:sp>
      <p:sp>
        <p:nvSpPr>
          <p:cNvPr id="5" name="Textfeld 4">
            <a:extLst>
              <a:ext uri="{FF2B5EF4-FFF2-40B4-BE49-F238E27FC236}">
                <a16:creationId xmlns:a16="http://schemas.microsoft.com/office/drawing/2014/main" id="{8D7B4A48-14A8-2C1A-BF69-4365F87FF0CA}"/>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518379E3-DBC8-6D66-A7E7-3C27E25EA849}"/>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8" name="CuadroTexto 2">
            <a:extLst>
              <a:ext uri="{FF2B5EF4-FFF2-40B4-BE49-F238E27FC236}">
                <a16:creationId xmlns:a16="http://schemas.microsoft.com/office/drawing/2014/main" id="{3D6E9C8A-A1BF-7B20-75BA-7BFE34326EA0}"/>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Pfeil: eingekerbt nach rechts 11">
            <a:extLst>
              <a:ext uri="{FF2B5EF4-FFF2-40B4-BE49-F238E27FC236}">
                <a16:creationId xmlns:a16="http://schemas.microsoft.com/office/drawing/2014/main" id="{13B1388C-7719-3ABD-4405-8EBD4C4F622C}"/>
              </a:ext>
            </a:extLst>
          </p:cNvPr>
          <p:cNvSpPr/>
          <p:nvPr/>
        </p:nvSpPr>
        <p:spPr>
          <a:xfrm>
            <a:off x="6912000" y="4752000"/>
            <a:ext cx="4626000" cy="828000"/>
          </a:xfrm>
          <a:prstGeom prst="notchedRightArrow">
            <a:avLst>
              <a:gd name="adj1" fmla="val 100000"/>
              <a:gd name="adj2" fmla="val 50000"/>
            </a:avLst>
          </a:prstGeom>
          <a:solidFill>
            <a:srgbClr val="4EC5A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sz="2400" b="1">
                <a:latin typeface="Helvetica neue" panose="020B0604020202020204"/>
              </a:defRPr>
            </a:pPr>
            <a:r>
              <a:rPr lang="es-ES" dirty="0"/>
              <a:t>Cambio</a:t>
            </a:r>
            <a:endParaRPr dirty="0"/>
          </a:p>
        </p:txBody>
      </p:sp>
      <p:sp>
        <p:nvSpPr>
          <p:cNvPr id="13" name="Pfeil: eingekerbt nach rechts 12">
            <a:extLst>
              <a:ext uri="{FF2B5EF4-FFF2-40B4-BE49-F238E27FC236}">
                <a16:creationId xmlns:a16="http://schemas.microsoft.com/office/drawing/2014/main" id="{BEA97168-8B0E-1465-6B7F-4F12F9B6BB48}"/>
              </a:ext>
            </a:extLst>
          </p:cNvPr>
          <p:cNvSpPr/>
          <p:nvPr/>
        </p:nvSpPr>
        <p:spPr>
          <a:xfrm>
            <a:off x="11304000" y="4752000"/>
            <a:ext cx="4626000" cy="828000"/>
          </a:xfrm>
          <a:prstGeom prst="notchedRightArrow">
            <a:avLst>
              <a:gd name="adj1" fmla="val 100000"/>
              <a:gd name="adj2" fmla="val 50000"/>
            </a:avLst>
          </a:prstGeom>
          <a:solidFill>
            <a:srgbClr val="34558B"/>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sz="2400" b="1">
                <a:latin typeface="Helvetica neue" panose="020B0604020202020204"/>
              </a:defRPr>
            </a:pPr>
            <a:r>
              <a:rPr lang="es-ES" sz="2100" dirty="0"/>
              <a:t>Recongelación</a:t>
            </a:r>
            <a:endParaRPr sz="2100" dirty="0"/>
          </a:p>
        </p:txBody>
      </p:sp>
      <p:sp>
        <p:nvSpPr>
          <p:cNvPr id="14" name="Rechteck 13">
            <a:extLst>
              <a:ext uri="{FF2B5EF4-FFF2-40B4-BE49-F238E27FC236}">
                <a16:creationId xmlns:a16="http://schemas.microsoft.com/office/drawing/2014/main" id="{DE2E3937-A97B-47EA-9930-D7F958192B52}"/>
              </a:ext>
            </a:extLst>
          </p:cNvPr>
          <p:cNvSpPr/>
          <p:nvPr/>
        </p:nvSpPr>
        <p:spPr>
          <a:xfrm>
            <a:off x="2520000" y="5580000"/>
            <a:ext cx="4212000" cy="3348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marL="342900" indent="-342900">
              <a:spcAft>
                <a:spcPts val="600"/>
              </a:spcAft>
              <a:buFont typeface="+mj-lt"/>
              <a:buAutoNum type="arabicPeriod"/>
              <a:defRPr sz="2000">
                <a:solidFill>
                  <a:schemeClr val="tx1"/>
                </a:solidFill>
                <a:latin typeface="Helvetica neue" panose="020B0604020202020204"/>
              </a:defRPr>
            </a:pPr>
            <a:r>
              <a:rPr sz="1900" dirty="0" err="1"/>
              <a:t>Reconocer</a:t>
            </a:r>
            <a:r>
              <a:rPr sz="1900" dirty="0"/>
              <a:t> la </a:t>
            </a:r>
            <a:r>
              <a:rPr sz="1900" dirty="0" err="1"/>
              <a:t>necesidad</a:t>
            </a:r>
            <a:r>
              <a:rPr sz="1900" dirty="0"/>
              <a:t> de </a:t>
            </a:r>
            <a:r>
              <a:rPr sz="1900" dirty="0" err="1"/>
              <a:t>cambio</a:t>
            </a:r>
            <a:endParaRPr sz="1900" dirty="0"/>
          </a:p>
          <a:p>
            <a:pPr marL="342900" indent="-342900">
              <a:spcAft>
                <a:spcPts val="600"/>
              </a:spcAft>
              <a:buFont typeface="+mj-lt"/>
              <a:buAutoNum type="arabicPeriod"/>
              <a:defRPr sz="2000">
                <a:solidFill>
                  <a:schemeClr val="tx1"/>
                </a:solidFill>
                <a:latin typeface="Helvetica neue" panose="020B0604020202020204"/>
              </a:defRPr>
            </a:pPr>
            <a:r>
              <a:rPr sz="1900" dirty="0" err="1"/>
              <a:t>Determinar</a:t>
            </a:r>
            <a:r>
              <a:rPr sz="1900" dirty="0"/>
              <a:t> lo que </a:t>
            </a:r>
            <a:r>
              <a:rPr sz="1900" dirty="0" err="1"/>
              <a:t>necesita</a:t>
            </a:r>
            <a:r>
              <a:rPr sz="1900" dirty="0"/>
              <a:t> </a:t>
            </a:r>
            <a:r>
              <a:rPr sz="1900" dirty="0" err="1"/>
              <a:t>cambiar</a:t>
            </a:r>
            <a:r>
              <a:rPr lang="es-ES" sz="1900" dirty="0"/>
              <a:t>se</a:t>
            </a:r>
            <a:endParaRPr sz="1900" dirty="0"/>
          </a:p>
          <a:p>
            <a:pPr marL="342900" indent="-342900">
              <a:spcAft>
                <a:spcPts val="600"/>
              </a:spcAft>
              <a:buFont typeface="+mj-lt"/>
              <a:buAutoNum type="arabicPeriod"/>
              <a:defRPr sz="2000">
                <a:solidFill>
                  <a:schemeClr val="tx1"/>
                </a:solidFill>
                <a:latin typeface="Helvetica neue" panose="020B0604020202020204"/>
              </a:defRPr>
            </a:pPr>
            <a:r>
              <a:rPr sz="1900" dirty="0" err="1"/>
              <a:t>Fomentar</a:t>
            </a:r>
            <a:r>
              <a:rPr sz="1900" dirty="0"/>
              <a:t> </a:t>
            </a:r>
            <a:r>
              <a:rPr sz="1900" dirty="0" err="1"/>
              <a:t>el</a:t>
            </a:r>
            <a:r>
              <a:rPr sz="1900" dirty="0"/>
              <a:t> </a:t>
            </a:r>
            <a:r>
              <a:rPr sz="1900" dirty="0" err="1"/>
              <a:t>reemplazo</a:t>
            </a:r>
            <a:r>
              <a:rPr sz="1900" dirty="0"/>
              <a:t> de </a:t>
            </a:r>
            <a:r>
              <a:rPr sz="1900" dirty="0" err="1"/>
              <a:t>viejas</a:t>
            </a:r>
            <a:r>
              <a:rPr sz="1900" dirty="0"/>
              <a:t> </a:t>
            </a:r>
            <a:r>
              <a:rPr sz="1900" dirty="0" err="1"/>
              <a:t>conductas</a:t>
            </a:r>
            <a:r>
              <a:rPr sz="1900" dirty="0"/>
              <a:t> y </a:t>
            </a:r>
            <a:r>
              <a:rPr sz="1900" dirty="0" err="1"/>
              <a:t>actitudes</a:t>
            </a:r>
            <a:endParaRPr sz="1900" dirty="0"/>
          </a:p>
          <a:p>
            <a:pPr marL="342900" indent="-342900">
              <a:spcAft>
                <a:spcPts val="600"/>
              </a:spcAft>
              <a:buFont typeface="+mj-lt"/>
              <a:buAutoNum type="arabicPeriod"/>
              <a:defRPr sz="2000">
                <a:solidFill>
                  <a:schemeClr val="tx1"/>
                </a:solidFill>
                <a:latin typeface="Helvetica neue" panose="020B0604020202020204"/>
              </a:defRPr>
            </a:pPr>
            <a:r>
              <a:rPr sz="1900" dirty="0" err="1"/>
              <a:t>Aseg</a:t>
            </a:r>
            <a:r>
              <a:rPr lang="es-ES" sz="1900" dirty="0" err="1"/>
              <a:t>urarse</a:t>
            </a:r>
            <a:r>
              <a:rPr sz="1900" dirty="0"/>
              <a:t> de que </a:t>
            </a:r>
            <a:r>
              <a:rPr sz="1900" dirty="0" err="1"/>
              <a:t>haya</a:t>
            </a:r>
            <a:r>
              <a:rPr sz="1900" dirty="0"/>
              <a:t> un </a:t>
            </a:r>
            <a:r>
              <a:rPr sz="1900" dirty="0" err="1"/>
              <a:t>fuerte</a:t>
            </a:r>
            <a:r>
              <a:rPr sz="1900" dirty="0"/>
              <a:t> </a:t>
            </a:r>
            <a:r>
              <a:rPr sz="1900" dirty="0" err="1"/>
              <a:t>apoyo</a:t>
            </a:r>
            <a:r>
              <a:rPr sz="1900" dirty="0"/>
              <a:t> de la </a:t>
            </a:r>
            <a:r>
              <a:rPr sz="1900" dirty="0" err="1"/>
              <a:t>administración</a:t>
            </a:r>
            <a:endParaRPr sz="1900" dirty="0"/>
          </a:p>
          <a:p>
            <a:pPr marL="342900" indent="-342900">
              <a:spcAft>
                <a:spcPts val="600"/>
              </a:spcAft>
              <a:buFont typeface="+mj-lt"/>
              <a:buAutoNum type="arabicPeriod"/>
              <a:defRPr sz="2000">
                <a:solidFill>
                  <a:schemeClr val="tx1"/>
                </a:solidFill>
                <a:latin typeface="Helvetica neue" panose="020B0604020202020204"/>
              </a:defRPr>
            </a:pPr>
            <a:r>
              <a:rPr sz="1900" dirty="0" err="1"/>
              <a:t>Gestionar</a:t>
            </a:r>
            <a:r>
              <a:rPr sz="1900" dirty="0"/>
              <a:t> y </a:t>
            </a:r>
            <a:r>
              <a:rPr sz="1900" dirty="0" err="1"/>
              <a:t>entender</a:t>
            </a:r>
            <a:r>
              <a:rPr sz="1900" dirty="0"/>
              <a:t> las </a:t>
            </a:r>
            <a:r>
              <a:rPr sz="1900" dirty="0" err="1"/>
              <a:t>dudas</a:t>
            </a:r>
            <a:r>
              <a:rPr sz="1900" dirty="0"/>
              <a:t> y </a:t>
            </a:r>
            <a:r>
              <a:rPr sz="1900" dirty="0" err="1"/>
              <a:t>preocupaciones</a:t>
            </a:r>
            <a:endParaRPr sz="1900" dirty="0"/>
          </a:p>
        </p:txBody>
      </p:sp>
      <p:sp>
        <p:nvSpPr>
          <p:cNvPr id="15" name="Rechteck 14">
            <a:extLst>
              <a:ext uri="{FF2B5EF4-FFF2-40B4-BE49-F238E27FC236}">
                <a16:creationId xmlns:a16="http://schemas.microsoft.com/office/drawing/2014/main" id="{FE891440-6B88-0CF9-A051-474CE97986AD}"/>
              </a:ext>
            </a:extLst>
          </p:cNvPr>
          <p:cNvSpPr/>
          <p:nvPr/>
        </p:nvSpPr>
        <p:spPr>
          <a:xfrm>
            <a:off x="6912000" y="5580000"/>
            <a:ext cx="4212000" cy="3348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marL="342900" indent="-342900">
              <a:spcAft>
                <a:spcPts val="600"/>
              </a:spcAft>
              <a:buFont typeface="+mj-lt"/>
              <a:buAutoNum type="arabicPeriod"/>
              <a:defRPr sz="2000">
                <a:solidFill>
                  <a:schemeClr val="tx1"/>
                </a:solidFill>
                <a:latin typeface="Helvetica neue" panose="020B0604020202020204"/>
              </a:defRPr>
            </a:pPr>
            <a:r>
              <a:rPr dirty="0" err="1"/>
              <a:t>Planificar</a:t>
            </a:r>
            <a:r>
              <a:rPr dirty="0"/>
              <a:t> los </a:t>
            </a:r>
            <a:r>
              <a:rPr dirty="0" err="1"/>
              <a:t>cambios</a:t>
            </a:r>
            <a:endParaRPr dirty="0"/>
          </a:p>
          <a:p>
            <a:pPr marL="342900" indent="-342900">
              <a:spcAft>
                <a:spcPts val="600"/>
              </a:spcAft>
              <a:buFont typeface="+mj-lt"/>
              <a:buAutoNum type="arabicPeriod"/>
              <a:defRPr sz="2000">
                <a:solidFill>
                  <a:schemeClr val="tx1"/>
                </a:solidFill>
                <a:latin typeface="Helvetica neue" panose="020B0604020202020204"/>
              </a:defRPr>
            </a:pPr>
            <a:r>
              <a:rPr dirty="0" err="1"/>
              <a:t>Implementar</a:t>
            </a:r>
            <a:r>
              <a:rPr dirty="0"/>
              <a:t> los </a:t>
            </a:r>
            <a:r>
              <a:rPr dirty="0" err="1"/>
              <a:t>cambios</a:t>
            </a:r>
            <a:endParaRPr dirty="0"/>
          </a:p>
          <a:p>
            <a:pPr marL="342900" indent="-342900">
              <a:spcAft>
                <a:spcPts val="600"/>
              </a:spcAft>
              <a:buFont typeface="+mj-lt"/>
              <a:buAutoNum type="arabicPeriod"/>
              <a:defRPr sz="2000">
                <a:solidFill>
                  <a:schemeClr val="tx1"/>
                </a:solidFill>
                <a:latin typeface="Helvetica neue" panose="020B0604020202020204"/>
              </a:defRPr>
            </a:pPr>
            <a:r>
              <a:rPr dirty="0" err="1"/>
              <a:t>Ayudar</a:t>
            </a:r>
            <a:r>
              <a:rPr dirty="0"/>
              <a:t> a los </a:t>
            </a:r>
            <a:r>
              <a:rPr dirty="0" err="1"/>
              <a:t>empleados</a:t>
            </a:r>
            <a:r>
              <a:rPr dirty="0"/>
              <a:t> a </a:t>
            </a:r>
            <a:r>
              <a:rPr dirty="0" err="1"/>
              <a:t>aprender</a:t>
            </a:r>
            <a:r>
              <a:rPr dirty="0"/>
              <a:t> </a:t>
            </a:r>
            <a:r>
              <a:rPr dirty="0" err="1"/>
              <a:t>nuevos</a:t>
            </a:r>
            <a:r>
              <a:rPr dirty="0"/>
              <a:t> </a:t>
            </a:r>
            <a:r>
              <a:rPr dirty="0" err="1"/>
              <a:t>conceptos</a:t>
            </a:r>
            <a:r>
              <a:rPr dirty="0"/>
              <a:t> o puntos de vista</a:t>
            </a:r>
          </a:p>
        </p:txBody>
      </p:sp>
      <p:sp>
        <p:nvSpPr>
          <p:cNvPr id="16" name="Rechteck 15">
            <a:extLst>
              <a:ext uri="{FF2B5EF4-FFF2-40B4-BE49-F238E27FC236}">
                <a16:creationId xmlns:a16="http://schemas.microsoft.com/office/drawing/2014/main" id="{7D64DA08-79B7-834A-4494-9A7CF222E1DE}"/>
              </a:ext>
            </a:extLst>
          </p:cNvPr>
          <p:cNvSpPr/>
          <p:nvPr/>
        </p:nvSpPr>
        <p:spPr>
          <a:xfrm>
            <a:off x="11304000" y="5580000"/>
            <a:ext cx="4212000" cy="3348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marL="342900" indent="-342900">
              <a:spcAft>
                <a:spcPts val="600"/>
              </a:spcAft>
              <a:buFont typeface="+mj-lt"/>
              <a:buAutoNum type="arabicPeriod"/>
              <a:defRPr sz="2000">
                <a:solidFill>
                  <a:schemeClr val="tx1"/>
                </a:solidFill>
                <a:latin typeface="Helvetica neue" panose="020B0604020202020204"/>
              </a:defRPr>
            </a:pPr>
            <a:r>
              <a:rPr lang="es-ES" dirty="0"/>
              <a:t>Cambios reforzados y estabilizados</a:t>
            </a:r>
            <a:endParaRPr dirty="0"/>
          </a:p>
          <a:p>
            <a:pPr marL="342900" indent="-342900">
              <a:spcAft>
                <a:spcPts val="600"/>
              </a:spcAft>
              <a:buFont typeface="+mj-lt"/>
              <a:buAutoNum type="arabicPeriod"/>
              <a:defRPr sz="2000">
                <a:solidFill>
                  <a:schemeClr val="tx1"/>
                </a:solidFill>
                <a:latin typeface="Helvetica neue" panose="020B0604020202020204"/>
              </a:defRPr>
            </a:pPr>
            <a:r>
              <a:rPr dirty="0" err="1"/>
              <a:t>Integrar</a:t>
            </a:r>
            <a:r>
              <a:rPr dirty="0"/>
              <a:t> los </a:t>
            </a:r>
            <a:r>
              <a:rPr dirty="0" err="1"/>
              <a:t>cambios</a:t>
            </a:r>
            <a:r>
              <a:rPr dirty="0"/>
              <a:t> </a:t>
            </a:r>
            <a:r>
              <a:rPr dirty="0" err="1"/>
              <a:t>en</a:t>
            </a:r>
            <a:r>
              <a:rPr dirty="0"/>
              <a:t> la forma normal de </a:t>
            </a:r>
            <a:r>
              <a:rPr dirty="0" err="1"/>
              <a:t>hacer</a:t>
            </a:r>
            <a:r>
              <a:rPr dirty="0"/>
              <a:t> las </a:t>
            </a:r>
            <a:r>
              <a:rPr dirty="0" err="1"/>
              <a:t>cosas</a:t>
            </a:r>
            <a:endParaRPr dirty="0"/>
          </a:p>
          <a:p>
            <a:pPr marL="342900" indent="-342900">
              <a:spcAft>
                <a:spcPts val="600"/>
              </a:spcAft>
              <a:buFont typeface="+mj-lt"/>
              <a:buAutoNum type="arabicPeriod"/>
              <a:defRPr sz="2000">
                <a:solidFill>
                  <a:schemeClr val="tx1"/>
                </a:solidFill>
                <a:latin typeface="Helvetica neue" panose="020B0604020202020204"/>
              </a:defRPr>
            </a:pPr>
            <a:r>
              <a:rPr dirty="0" err="1"/>
              <a:t>Desarrollar</a:t>
            </a:r>
            <a:r>
              <a:rPr dirty="0"/>
              <a:t> </a:t>
            </a:r>
            <a:r>
              <a:rPr dirty="0" err="1"/>
              <a:t>formas</a:t>
            </a:r>
            <a:r>
              <a:rPr dirty="0"/>
              <a:t> de </a:t>
            </a:r>
            <a:r>
              <a:rPr dirty="0" err="1"/>
              <a:t>sostener</a:t>
            </a:r>
            <a:r>
              <a:rPr dirty="0"/>
              <a:t> </a:t>
            </a:r>
            <a:r>
              <a:rPr dirty="0" err="1"/>
              <a:t>el</a:t>
            </a:r>
            <a:r>
              <a:rPr dirty="0"/>
              <a:t> </a:t>
            </a:r>
            <a:r>
              <a:rPr dirty="0" err="1"/>
              <a:t>cambio</a:t>
            </a:r>
            <a:endParaRPr dirty="0"/>
          </a:p>
          <a:p>
            <a:pPr marL="342900" indent="-342900">
              <a:spcAft>
                <a:spcPts val="600"/>
              </a:spcAft>
              <a:buFont typeface="+mj-lt"/>
              <a:buAutoNum type="arabicPeriod"/>
              <a:defRPr sz="2000">
                <a:solidFill>
                  <a:schemeClr val="tx1"/>
                </a:solidFill>
                <a:latin typeface="Helvetica neue" panose="020B0604020202020204"/>
              </a:defRPr>
            </a:pPr>
            <a:r>
              <a:rPr dirty="0" err="1"/>
              <a:t>Celebra</a:t>
            </a:r>
            <a:r>
              <a:rPr lang="es-ES" dirty="0"/>
              <a:t>r</a:t>
            </a:r>
            <a:r>
              <a:rPr dirty="0"/>
              <a:t> </a:t>
            </a:r>
            <a:r>
              <a:rPr dirty="0" err="1"/>
              <a:t>el</a:t>
            </a:r>
            <a:r>
              <a:rPr dirty="0"/>
              <a:t> </a:t>
            </a:r>
            <a:r>
              <a:rPr dirty="0" err="1"/>
              <a:t>éxito</a:t>
            </a:r>
            <a:endParaRPr dirty="0"/>
          </a:p>
        </p:txBody>
      </p:sp>
      <p:sp>
        <p:nvSpPr>
          <p:cNvPr id="11" name="Pfeil: eingekerbt nach rechts 10">
            <a:extLst>
              <a:ext uri="{FF2B5EF4-FFF2-40B4-BE49-F238E27FC236}">
                <a16:creationId xmlns:a16="http://schemas.microsoft.com/office/drawing/2014/main" id="{CCC07664-B159-D816-8441-D504A3187B4F}"/>
              </a:ext>
            </a:extLst>
          </p:cNvPr>
          <p:cNvSpPr/>
          <p:nvPr/>
        </p:nvSpPr>
        <p:spPr>
          <a:xfrm>
            <a:off x="2520000" y="4752000"/>
            <a:ext cx="4626000" cy="828000"/>
          </a:xfrm>
          <a:prstGeom prst="notchedRightArrow">
            <a:avLst>
              <a:gd name="adj1" fmla="val 100000"/>
              <a:gd name="adj2" fmla="val 50000"/>
            </a:avLst>
          </a:prstGeom>
          <a:solidFill>
            <a:srgbClr val="FFAF12"/>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sz="2400" b="1">
                <a:latin typeface="Helvetica neue" panose="020B0604020202020204"/>
              </a:defRPr>
            </a:pPr>
            <a:r>
              <a:rPr sz="2200" dirty="0"/>
              <a:t>D</a:t>
            </a:r>
            <a:r>
              <a:rPr lang="es-ES" sz="2100" dirty="0" err="1"/>
              <a:t>escongelación</a:t>
            </a:r>
            <a:endParaRPr sz="2100" dirty="0"/>
          </a:p>
        </p:txBody>
      </p:sp>
      <p:pic>
        <p:nvPicPr>
          <p:cNvPr id="17" name="Grafik 16">
            <a:extLst>
              <a:ext uri="{FF2B5EF4-FFF2-40B4-BE49-F238E27FC236}">
                <a16:creationId xmlns:a16="http://schemas.microsoft.com/office/drawing/2014/main" id="{57D72EE6-836D-53C8-1DD5-02830E96A86F}"/>
              </a:ext>
            </a:extLst>
          </p:cNvPr>
          <p:cNvPicPr>
            <a:picLocks noChangeAspect="1"/>
          </p:cNvPicPr>
          <p:nvPr/>
        </p:nvPicPr>
        <p:blipFill>
          <a:blip r:embed="rId2"/>
          <a:stretch>
            <a:fillRect/>
          </a:stretch>
        </p:blipFill>
        <p:spPr>
          <a:xfrm>
            <a:off x="3312000" y="4824000"/>
            <a:ext cx="542591" cy="682811"/>
          </a:xfrm>
          <a:prstGeom prst="rect">
            <a:avLst/>
          </a:prstGeom>
        </p:spPr>
      </p:pic>
      <p:pic>
        <p:nvPicPr>
          <p:cNvPr id="18" name="Grafik 17">
            <a:extLst>
              <a:ext uri="{FF2B5EF4-FFF2-40B4-BE49-F238E27FC236}">
                <a16:creationId xmlns:a16="http://schemas.microsoft.com/office/drawing/2014/main" id="{44CDB069-7091-A808-A9DF-B95397EB45CC}"/>
              </a:ext>
            </a:extLst>
          </p:cNvPr>
          <p:cNvPicPr>
            <a:picLocks noChangeAspect="1"/>
          </p:cNvPicPr>
          <p:nvPr/>
        </p:nvPicPr>
        <p:blipFill>
          <a:blip r:embed="rId3"/>
          <a:stretch>
            <a:fillRect/>
          </a:stretch>
        </p:blipFill>
        <p:spPr>
          <a:xfrm>
            <a:off x="7704000" y="4824000"/>
            <a:ext cx="536494" cy="682811"/>
          </a:xfrm>
          <a:prstGeom prst="rect">
            <a:avLst/>
          </a:prstGeom>
        </p:spPr>
      </p:pic>
      <p:pic>
        <p:nvPicPr>
          <p:cNvPr id="19" name="Grafik 18">
            <a:extLst>
              <a:ext uri="{FF2B5EF4-FFF2-40B4-BE49-F238E27FC236}">
                <a16:creationId xmlns:a16="http://schemas.microsoft.com/office/drawing/2014/main" id="{0A9693DB-7B37-BB4C-0B62-87A9444DF1E8}"/>
              </a:ext>
            </a:extLst>
          </p:cNvPr>
          <p:cNvPicPr>
            <a:picLocks noChangeAspect="1"/>
          </p:cNvPicPr>
          <p:nvPr/>
        </p:nvPicPr>
        <p:blipFill>
          <a:blip r:embed="rId4"/>
          <a:stretch>
            <a:fillRect/>
          </a:stretch>
        </p:blipFill>
        <p:spPr>
          <a:xfrm>
            <a:off x="12096000" y="4824000"/>
            <a:ext cx="573074" cy="682811"/>
          </a:xfrm>
          <a:prstGeom prst="rect">
            <a:avLst/>
          </a:prstGeom>
        </p:spPr>
      </p:pic>
    </p:spTree>
    <p:extLst>
      <p:ext uri="{BB962C8B-B14F-4D97-AF65-F5344CB8AC3E}">
        <p14:creationId xmlns:p14="http://schemas.microsoft.com/office/powerpoint/2010/main" val="80541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1: </a:t>
            </a:r>
            <a:r>
              <a:rPr dirty="0" err="1"/>
              <a:t>Teoría</a:t>
            </a:r>
            <a:r>
              <a:rPr dirty="0"/>
              <a:t> del </a:t>
            </a:r>
            <a:r>
              <a:rPr dirty="0" err="1"/>
              <a:t>cambio</a:t>
            </a:r>
            <a:r>
              <a:rPr dirty="0"/>
              <a:t> de Lewin</a:t>
            </a:r>
          </a:p>
        </p:txBody>
      </p:sp>
      <p:sp>
        <p:nvSpPr>
          <p:cNvPr id="18" name="CuadroTexto 3">
            <a:extLst>
              <a:ext uri="{FF2B5EF4-FFF2-40B4-BE49-F238E27FC236}">
                <a16:creationId xmlns:a16="http://schemas.microsoft.com/office/drawing/2014/main" id="{BE66CDBD-D6F8-6CFF-E404-37E7540E2CAA}"/>
              </a:ext>
            </a:extLst>
          </p:cNvPr>
          <p:cNvSpPr txBox="1"/>
          <p:nvPr/>
        </p:nvSpPr>
        <p:spPr>
          <a:xfrm rot="20985544">
            <a:off x="12482045" y="4279280"/>
            <a:ext cx="4221193" cy="4292827"/>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defRPr sz="2200">
                <a:latin typeface="Helvetica Neue" panose="020B0604020202020204"/>
              </a:defRPr>
            </a:pPr>
            <a:r>
              <a:rPr sz="2000" dirty="0" err="1"/>
              <a:t>Comien</a:t>
            </a:r>
            <a:r>
              <a:rPr lang="es-ES" sz="2000" dirty="0" err="1"/>
              <a:t>za</a:t>
            </a:r>
            <a:r>
              <a:rPr sz="2000" dirty="0"/>
              <a:t> con un examen </a:t>
            </a:r>
            <a:r>
              <a:rPr sz="2000" dirty="0" err="1"/>
              <a:t>en</a:t>
            </a:r>
            <a:r>
              <a:rPr sz="2000" dirty="0"/>
              <a:t> </a:t>
            </a:r>
            <a:r>
              <a:rPr sz="2000" dirty="0" err="1"/>
              <a:t>profundidad</a:t>
            </a:r>
            <a:r>
              <a:rPr sz="2000" dirty="0"/>
              <a:t> para </a:t>
            </a:r>
            <a:r>
              <a:rPr sz="2000" dirty="0" err="1"/>
              <a:t>comprender</a:t>
            </a:r>
            <a:r>
              <a:rPr sz="2000" dirty="0"/>
              <a:t> </a:t>
            </a:r>
            <a:r>
              <a:rPr sz="2000" dirty="0" err="1"/>
              <a:t>claramente</a:t>
            </a:r>
            <a:r>
              <a:rPr sz="2000" dirty="0"/>
              <a:t> </a:t>
            </a:r>
            <a:r>
              <a:rPr sz="2000" dirty="0" err="1"/>
              <a:t>el</a:t>
            </a:r>
            <a:r>
              <a:rPr sz="2000" dirty="0"/>
              <a:t> </a:t>
            </a:r>
            <a:r>
              <a:rPr sz="2000" dirty="0" err="1"/>
              <a:t>estado</a:t>
            </a:r>
            <a:r>
              <a:rPr sz="2000" dirty="0"/>
              <a:t> actual y por </a:t>
            </a:r>
            <a:r>
              <a:rPr sz="2000" dirty="0" err="1"/>
              <a:t>qué</a:t>
            </a:r>
            <a:r>
              <a:rPr sz="2000" dirty="0"/>
              <a:t> debe </a:t>
            </a:r>
            <a:r>
              <a:rPr sz="2000" dirty="0" err="1"/>
              <a:t>ocurrir</a:t>
            </a:r>
            <a:r>
              <a:rPr sz="2000" dirty="0"/>
              <a:t> </a:t>
            </a:r>
            <a:r>
              <a:rPr lang="es-ES" sz="2000" dirty="0"/>
              <a:t>"</a:t>
            </a:r>
            <a:r>
              <a:rPr sz="2000" dirty="0" err="1"/>
              <a:t>cambio</a:t>
            </a:r>
            <a:r>
              <a:rPr lang="es-ES" sz="2000" dirty="0"/>
              <a:t>"</a:t>
            </a:r>
            <a:r>
              <a:rPr sz="2000" dirty="0"/>
              <a:t>.</a:t>
            </a:r>
          </a:p>
          <a:p>
            <a:pPr algn="ctr">
              <a:defRPr sz="2200">
                <a:latin typeface="Helvetica Neue" panose="020B0604020202020204"/>
              </a:defRPr>
            </a:pPr>
            <a:r>
              <a:rPr sz="2000" dirty="0" err="1"/>
              <a:t>Escuch</a:t>
            </a:r>
            <a:r>
              <a:rPr lang="es-ES" sz="2000" dirty="0"/>
              <a:t>a</a:t>
            </a:r>
            <a:r>
              <a:rPr sz="2000" dirty="0"/>
              <a:t> las voces de las personas, sus </a:t>
            </a:r>
            <a:r>
              <a:rPr sz="2000" dirty="0" err="1"/>
              <a:t>dudas</a:t>
            </a:r>
            <a:r>
              <a:rPr sz="2000" dirty="0"/>
              <a:t> y </a:t>
            </a:r>
            <a:r>
              <a:rPr sz="2000" dirty="0" err="1"/>
              <a:t>preocupaciones</a:t>
            </a:r>
            <a:r>
              <a:rPr sz="2000" dirty="0"/>
              <a:t>, abord</a:t>
            </a:r>
            <a:r>
              <a:rPr lang="es-ES" sz="2000" dirty="0"/>
              <a:t>a</a:t>
            </a:r>
            <a:r>
              <a:rPr sz="2000" dirty="0"/>
              <a:t> </a:t>
            </a:r>
            <a:r>
              <a:rPr sz="2000" dirty="0" err="1"/>
              <a:t>esas</a:t>
            </a:r>
            <a:r>
              <a:rPr sz="2000" dirty="0"/>
              <a:t> </a:t>
            </a:r>
            <a:r>
              <a:rPr sz="2000" dirty="0" err="1"/>
              <a:t>preocupaciones</a:t>
            </a:r>
            <a:r>
              <a:rPr sz="2000" dirty="0"/>
              <a:t>, y </a:t>
            </a:r>
            <a:r>
              <a:rPr sz="2000" dirty="0" err="1"/>
              <a:t>guí</a:t>
            </a:r>
            <a:r>
              <a:rPr lang="es-ES" sz="2000" dirty="0"/>
              <a:t>a</a:t>
            </a:r>
            <a:r>
              <a:rPr sz="2000" dirty="0"/>
              <a:t> </a:t>
            </a:r>
            <a:r>
              <a:rPr sz="2000" dirty="0" err="1"/>
              <a:t>hacia</a:t>
            </a:r>
            <a:r>
              <a:rPr sz="2000" dirty="0"/>
              <a:t> </a:t>
            </a:r>
            <a:r>
              <a:rPr sz="2000" dirty="0" err="1"/>
              <a:t>el</a:t>
            </a:r>
            <a:r>
              <a:rPr sz="2000" dirty="0"/>
              <a:t> </a:t>
            </a:r>
            <a:r>
              <a:rPr sz="2000" dirty="0" err="1"/>
              <a:t>cambio</a:t>
            </a:r>
            <a:r>
              <a:rPr sz="2000" dirty="0"/>
              <a:t>.</a:t>
            </a:r>
          </a:p>
        </p:txBody>
      </p:sp>
      <p:pic>
        <p:nvPicPr>
          <p:cNvPr id="19" name="Grafik 18">
            <a:extLst>
              <a:ext uri="{FF2B5EF4-FFF2-40B4-BE49-F238E27FC236}">
                <a16:creationId xmlns:a16="http://schemas.microsoft.com/office/drawing/2014/main" id="{D399E31E-D031-CF42-EB87-8A9A83C339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9" name="Textfeld 8">
            <a:extLst>
              <a:ext uri="{FF2B5EF4-FFF2-40B4-BE49-F238E27FC236}">
                <a16:creationId xmlns:a16="http://schemas.microsoft.com/office/drawing/2014/main" id="{E1EE131A-68E5-8033-68BE-BF8006BBE16E}"/>
              </a:ext>
            </a:extLst>
          </p:cNvPr>
          <p:cNvSpPr txBox="1"/>
          <p:nvPr/>
        </p:nvSpPr>
        <p:spPr>
          <a:xfrm>
            <a:off x="1295400" y="8928000"/>
            <a:ext cx="1752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12</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0E228A5-AE54-800A-26C0-5C7E41131EB2}"/>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1" name="CuadroTexto 2">
            <a:extLst>
              <a:ext uri="{FF2B5EF4-FFF2-40B4-BE49-F238E27FC236}">
                <a16:creationId xmlns:a16="http://schemas.microsoft.com/office/drawing/2014/main" id="{177801E8-18EF-11B5-D009-903D931A62C8}"/>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Textfeld 11">
            <a:extLst>
              <a:ext uri="{FF2B5EF4-FFF2-40B4-BE49-F238E27FC236}">
                <a16:creationId xmlns:a16="http://schemas.microsoft.com/office/drawing/2014/main" id="{1B65F778-27F5-4922-A414-C55CA3FD513E}"/>
              </a:ext>
            </a:extLst>
          </p:cNvPr>
          <p:cNvSpPr txBox="1"/>
          <p:nvPr/>
        </p:nvSpPr>
        <p:spPr>
          <a:xfrm>
            <a:off x="1296000" y="3852000"/>
            <a:ext cx="9828000" cy="430887"/>
          </a:xfrm>
          <a:prstGeom prst="rect">
            <a:avLst/>
          </a:prstGeom>
          <a:noFill/>
        </p:spPr>
        <p:txBody>
          <a:bodyPr wrap="square">
            <a:noAutofit/>
          </a:bodyPr>
          <a:lstStyle/>
          <a:p>
            <a:pPr>
              <a:buSzPct val="130000"/>
              <a:defRPr sz="2400">
                <a:latin typeface="Helvetica Neue" panose="020B0604020202020204"/>
                <a:ea typeface="Microsoft Sans Serif" panose="020B0604020202020204" pitchFamily="34" charset="0"/>
                <a:cs typeface="Microsoft Sans Serif" panose="020B0604020202020204" pitchFamily="34" charset="0"/>
              </a:defRPr>
            </a:pPr>
            <a:r>
              <a:rPr dirty="0"/>
              <a:t>Paso 1 — </a:t>
            </a:r>
            <a:r>
              <a:rPr dirty="0" err="1"/>
              <a:t>Descongelación</a:t>
            </a:r>
            <a:endParaRPr dirty="0"/>
          </a:p>
          <a:p>
            <a:pPr>
              <a:buSzPct val="130000"/>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Antes de </a:t>
            </a:r>
            <a:r>
              <a:rPr dirty="0" err="1"/>
              <a:t>volver</a:t>
            </a:r>
            <a:r>
              <a:rPr dirty="0"/>
              <a:t> a </a:t>
            </a:r>
            <a:r>
              <a:rPr dirty="0" err="1"/>
              <a:t>moldear</a:t>
            </a:r>
            <a:r>
              <a:rPr dirty="0"/>
              <a:t> un </a:t>
            </a:r>
            <a:r>
              <a:rPr dirty="0" err="1"/>
              <a:t>cubo</a:t>
            </a:r>
            <a:r>
              <a:rPr dirty="0"/>
              <a:t> de </a:t>
            </a:r>
            <a:r>
              <a:rPr dirty="0" err="1"/>
              <a:t>hielo</a:t>
            </a:r>
            <a:r>
              <a:rPr dirty="0"/>
              <a:t> </a:t>
            </a:r>
            <a:r>
              <a:rPr dirty="0" err="1"/>
              <a:t>en</a:t>
            </a:r>
            <a:r>
              <a:rPr dirty="0"/>
              <a:t> una </a:t>
            </a:r>
            <a:r>
              <a:rPr dirty="0" err="1"/>
              <a:t>esfera</a:t>
            </a:r>
            <a:r>
              <a:rPr dirty="0"/>
              <a:t> o </a:t>
            </a:r>
            <a:r>
              <a:rPr dirty="0" err="1"/>
              <a:t>alguna</a:t>
            </a:r>
            <a:r>
              <a:rPr dirty="0"/>
              <a:t> </a:t>
            </a:r>
            <a:r>
              <a:rPr dirty="0" err="1"/>
              <a:t>otra</a:t>
            </a:r>
            <a:r>
              <a:rPr dirty="0"/>
              <a:t> forma, primero </a:t>
            </a:r>
            <a:r>
              <a:rPr dirty="0" err="1"/>
              <a:t>tiene</a:t>
            </a:r>
            <a:r>
              <a:rPr dirty="0"/>
              <a:t> que </a:t>
            </a:r>
            <a:r>
              <a:rPr dirty="0" err="1"/>
              <a:t>descongelar</a:t>
            </a:r>
            <a:r>
              <a:rPr lang="es-ES" dirty="0"/>
              <a:t>se</a:t>
            </a:r>
            <a:r>
              <a:rPr dirty="0"/>
              <a:t>. A </a:t>
            </a:r>
            <a:r>
              <a:rPr dirty="0" err="1"/>
              <a:t>muchos</a:t>
            </a:r>
            <a:r>
              <a:rPr dirty="0"/>
              <a:t> </a:t>
            </a:r>
            <a:r>
              <a:rPr dirty="0" err="1"/>
              <a:t>empleados</a:t>
            </a:r>
            <a:r>
              <a:rPr dirty="0"/>
              <a:t> no les </a:t>
            </a:r>
            <a:r>
              <a:rPr dirty="0" err="1"/>
              <a:t>gusta</a:t>
            </a:r>
            <a:r>
              <a:rPr dirty="0"/>
              <a:t> </a:t>
            </a:r>
            <a:r>
              <a:rPr dirty="0" err="1"/>
              <a:t>el</a:t>
            </a:r>
            <a:r>
              <a:rPr dirty="0"/>
              <a:t> </a:t>
            </a:r>
            <a:r>
              <a:rPr dirty="0" err="1"/>
              <a:t>cambio</a:t>
            </a:r>
            <a:r>
              <a:rPr dirty="0"/>
              <a:t>. </a:t>
            </a:r>
            <a:r>
              <a:rPr dirty="0" err="1"/>
              <a:t>En</a:t>
            </a:r>
            <a:r>
              <a:rPr dirty="0"/>
              <a:t> </a:t>
            </a:r>
            <a:r>
              <a:rPr dirty="0" err="1"/>
              <a:t>esta</a:t>
            </a:r>
            <a:r>
              <a:rPr dirty="0"/>
              <a:t> </a:t>
            </a:r>
            <a:r>
              <a:rPr dirty="0" err="1"/>
              <a:t>etapa</a:t>
            </a:r>
            <a:r>
              <a:rPr dirty="0"/>
              <a:t> del </a:t>
            </a:r>
            <a:r>
              <a:rPr dirty="0" err="1"/>
              <a:t>proceso</a:t>
            </a:r>
            <a:r>
              <a:rPr dirty="0"/>
              <a:t>, </a:t>
            </a:r>
            <a:r>
              <a:rPr dirty="0" err="1"/>
              <a:t>su</a:t>
            </a:r>
            <a:r>
              <a:rPr dirty="0"/>
              <a:t> </a:t>
            </a:r>
            <a:r>
              <a:rPr dirty="0" err="1"/>
              <a:t>objetivo</a:t>
            </a:r>
            <a:r>
              <a:rPr dirty="0"/>
              <a:t> es </a:t>
            </a:r>
            <a:r>
              <a:rPr dirty="0" err="1"/>
              <a:t>prepararlos</a:t>
            </a:r>
            <a:r>
              <a:rPr dirty="0"/>
              <a:t> para </a:t>
            </a:r>
            <a:r>
              <a:rPr dirty="0" err="1"/>
              <a:t>el</a:t>
            </a:r>
            <a:r>
              <a:rPr dirty="0"/>
              <a:t> </a:t>
            </a:r>
            <a:r>
              <a:rPr dirty="0" err="1"/>
              <a:t>cambio</a:t>
            </a:r>
            <a:r>
              <a:rPr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Comunica</a:t>
            </a:r>
            <a:r>
              <a:rPr dirty="0"/>
              <a:t> </a:t>
            </a:r>
            <a:r>
              <a:rPr dirty="0" err="1"/>
              <a:t>cómo</a:t>
            </a:r>
            <a:r>
              <a:rPr dirty="0"/>
              <a:t> los </a:t>
            </a:r>
            <a:r>
              <a:rPr dirty="0" err="1"/>
              <a:t>procedimientos</a:t>
            </a:r>
            <a:r>
              <a:rPr dirty="0"/>
              <a:t> </a:t>
            </a:r>
            <a:r>
              <a:rPr dirty="0" err="1"/>
              <a:t>antiguos</a:t>
            </a:r>
            <a:r>
              <a:rPr dirty="0"/>
              <a:t>, las </a:t>
            </a:r>
            <a:r>
              <a:rPr dirty="0" err="1"/>
              <a:t>estructuras</a:t>
            </a:r>
            <a:r>
              <a:rPr dirty="0"/>
              <a:t> y los </a:t>
            </a:r>
            <a:r>
              <a:rPr dirty="0" err="1"/>
              <a:t>procesos</a:t>
            </a:r>
            <a:r>
              <a:rPr dirty="0"/>
              <a:t> de </a:t>
            </a:r>
            <a:r>
              <a:rPr dirty="0" err="1"/>
              <a:t>pensamiento</a:t>
            </a:r>
            <a:r>
              <a:rPr dirty="0"/>
              <a:t> </a:t>
            </a:r>
            <a:r>
              <a:rPr dirty="0" err="1"/>
              <a:t>impiden</a:t>
            </a:r>
            <a:r>
              <a:rPr dirty="0"/>
              <a:t> a la </a:t>
            </a:r>
            <a:r>
              <a:rPr dirty="0" err="1"/>
              <a:t>empresa</a:t>
            </a:r>
            <a:r>
              <a:rPr dirty="0"/>
              <a:t> </a:t>
            </a:r>
            <a:r>
              <a:rPr dirty="0" err="1"/>
              <a:t>alcanzar</a:t>
            </a:r>
            <a:r>
              <a:rPr dirty="0"/>
              <a:t> </a:t>
            </a:r>
            <a:r>
              <a:rPr dirty="0" err="1"/>
              <a:t>el</a:t>
            </a:r>
            <a:r>
              <a:rPr dirty="0"/>
              <a:t> </a:t>
            </a:r>
            <a:r>
              <a:rPr dirty="0" err="1"/>
              <a:t>crecimiento</a:t>
            </a:r>
            <a:r>
              <a:rPr dirty="0"/>
              <a:t>, </a:t>
            </a:r>
            <a:r>
              <a:rPr dirty="0" err="1"/>
              <a:t>convertirse</a:t>
            </a:r>
            <a:r>
              <a:rPr dirty="0"/>
              <a:t> </a:t>
            </a:r>
            <a:r>
              <a:rPr dirty="0" err="1"/>
              <a:t>en</a:t>
            </a:r>
            <a:r>
              <a:rPr dirty="0"/>
              <a:t> </a:t>
            </a:r>
            <a:r>
              <a:rPr dirty="0" err="1"/>
              <a:t>competitiva</a:t>
            </a:r>
            <a:r>
              <a:rPr dirty="0"/>
              <a:t> y </a:t>
            </a:r>
            <a:r>
              <a:rPr dirty="0" err="1"/>
              <a:t>mantener</a:t>
            </a:r>
            <a:r>
              <a:rPr dirty="0"/>
              <a:t> la </a:t>
            </a:r>
            <a:r>
              <a:rPr dirty="0" err="1"/>
              <a:t>rentabilidad</a:t>
            </a:r>
            <a:r>
              <a:rPr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Cuanto</a:t>
            </a:r>
            <a:r>
              <a:rPr dirty="0"/>
              <a:t> </a:t>
            </a:r>
            <a:r>
              <a:rPr dirty="0" err="1"/>
              <a:t>más</a:t>
            </a:r>
            <a:r>
              <a:rPr dirty="0"/>
              <a:t> </a:t>
            </a:r>
            <a:r>
              <a:rPr dirty="0" err="1"/>
              <a:t>entiend</a:t>
            </a:r>
            <a:r>
              <a:rPr lang="es-ES" dirty="0"/>
              <a:t>a</a:t>
            </a:r>
            <a:r>
              <a:rPr dirty="0"/>
              <a:t>n la </a:t>
            </a:r>
            <a:r>
              <a:rPr dirty="0" err="1"/>
              <a:t>razón</a:t>
            </a:r>
            <a:r>
              <a:rPr dirty="0"/>
              <a:t> </a:t>
            </a:r>
            <a:r>
              <a:rPr dirty="0" err="1"/>
              <a:t>detrás</a:t>
            </a:r>
            <a:r>
              <a:rPr dirty="0"/>
              <a:t> del </a:t>
            </a:r>
            <a:r>
              <a:rPr dirty="0" err="1"/>
              <a:t>cambio</a:t>
            </a:r>
            <a:r>
              <a:rPr dirty="0"/>
              <a:t>, </a:t>
            </a:r>
            <a:r>
              <a:rPr dirty="0" err="1"/>
              <a:t>más</a:t>
            </a:r>
            <a:r>
              <a:rPr dirty="0"/>
              <a:t> sab</a:t>
            </a:r>
            <a:r>
              <a:rPr lang="es-ES" dirty="0" err="1"/>
              <a:t>rán</a:t>
            </a:r>
            <a:r>
              <a:rPr dirty="0"/>
              <a:t> </a:t>
            </a:r>
            <a:r>
              <a:rPr dirty="0" err="1"/>
              <a:t>cómo</a:t>
            </a:r>
            <a:r>
              <a:rPr dirty="0"/>
              <a:t> les beneficia, </a:t>
            </a:r>
            <a:r>
              <a:rPr dirty="0" err="1"/>
              <a:t>entonces</a:t>
            </a:r>
            <a:r>
              <a:rPr dirty="0"/>
              <a:t> </a:t>
            </a:r>
            <a:r>
              <a:rPr dirty="0" err="1"/>
              <a:t>más</a:t>
            </a:r>
            <a:r>
              <a:rPr dirty="0"/>
              <a:t> </a:t>
            </a:r>
            <a:r>
              <a:rPr dirty="0" err="1"/>
              <a:t>probabilidades</a:t>
            </a:r>
            <a:r>
              <a:rPr dirty="0"/>
              <a:t> t</a:t>
            </a:r>
            <a:r>
              <a:rPr lang="es-ES" dirty="0" err="1"/>
              <a:t>endrá</a:t>
            </a:r>
            <a:r>
              <a:rPr dirty="0"/>
              <a:t>n de </a:t>
            </a:r>
            <a:r>
              <a:rPr dirty="0" err="1"/>
              <a:t>cooperar</a:t>
            </a:r>
            <a:r>
              <a:rPr dirty="0"/>
              <a:t>.</a:t>
            </a: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6ACF9302-B5F1-2863-6ACE-91EE4569AA15}"/>
              </a:ext>
            </a:extLst>
          </p:cNvPr>
          <p:cNvPicPr>
            <a:picLocks noChangeAspect="1"/>
          </p:cNvPicPr>
          <p:nvPr/>
        </p:nvPicPr>
        <p:blipFill>
          <a:blip r:embed="rId4"/>
          <a:stretch>
            <a:fillRect/>
          </a:stretch>
        </p:blipFill>
        <p:spPr>
          <a:xfrm>
            <a:off x="13834929" y="1559109"/>
            <a:ext cx="3300771" cy="1044000"/>
          </a:xfrm>
          <a:prstGeom prst="rect">
            <a:avLst/>
          </a:prstGeom>
        </p:spPr>
      </p:pic>
    </p:spTree>
    <p:extLst>
      <p:ext uri="{BB962C8B-B14F-4D97-AF65-F5344CB8AC3E}">
        <p14:creationId xmlns:p14="http://schemas.microsoft.com/office/powerpoint/2010/main" val="1478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1: </a:t>
            </a:r>
            <a:r>
              <a:rPr dirty="0" err="1"/>
              <a:t>Teoría</a:t>
            </a:r>
            <a:r>
              <a:rPr dirty="0"/>
              <a:t> del </a:t>
            </a:r>
            <a:r>
              <a:rPr dirty="0" err="1"/>
              <a:t>cambio</a:t>
            </a:r>
            <a:r>
              <a:rPr dirty="0"/>
              <a:t> de Lewin</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01636" y="4286486"/>
            <a:ext cx="4221193" cy="3388270"/>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defRPr sz="2200">
                <a:latin typeface="Helvetica Neue" panose="020B0604020202020204"/>
              </a:defRPr>
            </a:pPr>
            <a:r>
              <a:rPr sz="2000" dirty="0" err="1"/>
              <a:t>Describ</a:t>
            </a:r>
            <a:r>
              <a:rPr lang="es-ES" sz="2000" dirty="0"/>
              <a:t>e</a:t>
            </a:r>
            <a:r>
              <a:rPr sz="2000" dirty="0"/>
              <a:t> los </a:t>
            </a:r>
            <a:r>
              <a:rPr sz="2000" dirty="0" err="1"/>
              <a:t>beneficios</a:t>
            </a:r>
            <a:r>
              <a:rPr sz="2000" dirty="0"/>
              <a:t> del </a:t>
            </a:r>
            <a:r>
              <a:rPr sz="2000" dirty="0" err="1"/>
              <a:t>cambio</a:t>
            </a:r>
            <a:r>
              <a:rPr sz="2000" dirty="0"/>
              <a:t>, us</a:t>
            </a:r>
            <a:r>
              <a:rPr lang="es-ES" sz="2000" dirty="0"/>
              <a:t>a</a:t>
            </a:r>
            <a:r>
              <a:rPr sz="2000" dirty="0"/>
              <a:t> </a:t>
            </a:r>
            <a:r>
              <a:rPr sz="2000" dirty="0" err="1"/>
              <a:t>todos</a:t>
            </a:r>
            <a:r>
              <a:rPr sz="2000" dirty="0"/>
              <a:t> los </a:t>
            </a:r>
            <a:r>
              <a:rPr sz="2000" dirty="0" err="1"/>
              <a:t>canales</a:t>
            </a:r>
            <a:r>
              <a:rPr sz="2000" dirty="0"/>
              <a:t> para </a:t>
            </a:r>
            <a:r>
              <a:rPr sz="2000" dirty="0" err="1"/>
              <a:t>comunicarse</a:t>
            </a:r>
            <a:r>
              <a:rPr sz="2000" dirty="0"/>
              <a:t> de </a:t>
            </a:r>
            <a:r>
              <a:rPr sz="2000" dirty="0" err="1"/>
              <a:t>manera</a:t>
            </a:r>
            <a:r>
              <a:rPr sz="2000" dirty="0"/>
              <a:t> </a:t>
            </a:r>
            <a:r>
              <a:rPr sz="2000" dirty="0" err="1"/>
              <a:t>efectiva</a:t>
            </a:r>
            <a:r>
              <a:rPr sz="2000" dirty="0"/>
              <a:t> y pint</a:t>
            </a:r>
            <a:r>
              <a:rPr lang="es-ES" sz="2000" dirty="0"/>
              <a:t>a</a:t>
            </a:r>
            <a:r>
              <a:rPr sz="2000" dirty="0"/>
              <a:t> una imagen visual.</a:t>
            </a:r>
          </a:p>
          <a:p>
            <a:pPr algn="ctr">
              <a:defRPr sz="2200">
                <a:latin typeface="Helvetica Neue" panose="020B0604020202020204"/>
              </a:defRPr>
            </a:pPr>
            <a:r>
              <a:rPr sz="2000" dirty="0" err="1"/>
              <a:t>Generar</a:t>
            </a:r>
            <a:r>
              <a:rPr sz="2000" dirty="0"/>
              <a:t> y </a:t>
            </a:r>
            <a:r>
              <a:rPr sz="2000" dirty="0" err="1"/>
              <a:t>celebrar</a:t>
            </a:r>
            <a:r>
              <a:rPr sz="2000" dirty="0"/>
              <a:t> </a:t>
            </a:r>
            <a:r>
              <a:rPr sz="2000" dirty="0" err="1"/>
              <a:t>victorias</a:t>
            </a:r>
            <a:r>
              <a:rPr sz="2000" dirty="0"/>
              <a:t> a </a:t>
            </a:r>
            <a:r>
              <a:rPr sz="2000" dirty="0" err="1"/>
              <a:t>corto</a:t>
            </a:r>
            <a:r>
              <a:rPr sz="2000" dirty="0"/>
              <a:t> </a:t>
            </a:r>
            <a:r>
              <a:rPr sz="2000" dirty="0" err="1"/>
              <a:t>plazo</a:t>
            </a:r>
            <a:r>
              <a:rPr sz="2000" dirty="0"/>
              <a:t> para </a:t>
            </a:r>
            <a:r>
              <a:rPr sz="2000" dirty="0" err="1"/>
              <a:t>reforzar</a:t>
            </a:r>
            <a:r>
              <a:rPr sz="2000" dirty="0"/>
              <a:t> </a:t>
            </a:r>
            <a:r>
              <a:rPr sz="2000" dirty="0" err="1"/>
              <a:t>el</a:t>
            </a:r>
            <a:r>
              <a:rPr sz="2000" dirty="0"/>
              <a:t> </a:t>
            </a:r>
            <a:r>
              <a:rPr sz="2000" dirty="0" err="1"/>
              <a:t>cambio</a:t>
            </a:r>
            <a:r>
              <a:rPr sz="2000" dirty="0"/>
              <a:t>.</a:t>
            </a: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9D841416-59AA-0A70-8058-6D422793914F}"/>
              </a:ext>
            </a:extLst>
          </p:cNvPr>
          <p:cNvSpPr txBox="1"/>
          <p:nvPr/>
        </p:nvSpPr>
        <p:spPr>
          <a:xfrm>
            <a:off x="1295400" y="8928000"/>
            <a:ext cx="1752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12</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BDB3615-B761-0FCB-EBA4-2E83EEAFFFD4}"/>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1" name="CuadroTexto 2">
            <a:extLst>
              <a:ext uri="{FF2B5EF4-FFF2-40B4-BE49-F238E27FC236}">
                <a16:creationId xmlns:a16="http://schemas.microsoft.com/office/drawing/2014/main" id="{2ED41D1D-E58D-744B-472D-C22E729F573C}"/>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p:txBody>
      </p:sp>
      <p:sp>
        <p:nvSpPr>
          <p:cNvPr id="13" name="Textfeld 12">
            <a:extLst>
              <a:ext uri="{FF2B5EF4-FFF2-40B4-BE49-F238E27FC236}">
                <a16:creationId xmlns:a16="http://schemas.microsoft.com/office/drawing/2014/main" id="{8BAB1253-8456-DE8E-360E-F7A2B14DE3DC}"/>
              </a:ext>
            </a:extLst>
          </p:cNvPr>
          <p:cNvSpPr txBox="1"/>
          <p:nvPr/>
        </p:nvSpPr>
        <p:spPr>
          <a:xfrm>
            <a:off x="1296000" y="3852000"/>
            <a:ext cx="9828000" cy="430887"/>
          </a:xfrm>
          <a:prstGeom prst="rect">
            <a:avLst/>
          </a:prstGeom>
          <a:noFill/>
        </p:spPr>
        <p:txBody>
          <a:bodyPr wrap="square">
            <a:noAutofit/>
          </a:bodyPr>
          <a:lstStyle/>
          <a:p>
            <a:pPr>
              <a:buSzPct val="130000"/>
              <a:defRPr sz="2400">
                <a:latin typeface="Helvetica Neue" panose="020B0604020202020204"/>
                <a:ea typeface="Microsoft Sans Serif" panose="020B0604020202020204" pitchFamily="34" charset="0"/>
                <a:cs typeface="Microsoft Sans Serif" panose="020B0604020202020204" pitchFamily="34" charset="0"/>
              </a:defRPr>
            </a:pPr>
            <a:r>
              <a:rPr dirty="0"/>
              <a:t>Paso 2 — </a:t>
            </a:r>
            <a:r>
              <a:rPr dirty="0" err="1"/>
              <a:t>Cambi</a:t>
            </a:r>
            <a:r>
              <a:rPr lang="es-ES" dirty="0"/>
              <a:t>o</a:t>
            </a:r>
            <a:endParaRPr dirty="0"/>
          </a:p>
          <a:p>
            <a:pPr>
              <a:buSzPct val="130000"/>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lang="es-ES" dirty="0"/>
              <a:t>Una vez </a:t>
            </a:r>
            <a:r>
              <a:rPr lang="es-ES" dirty="0" err="1"/>
              <a:t>lass</a:t>
            </a:r>
            <a:r>
              <a:rPr lang="es-ES" dirty="0"/>
              <a:t> viejas creencias y sistemas han sido “descongeladas”</a:t>
            </a:r>
            <a:r>
              <a:rPr dirty="0"/>
              <a:t>, </a:t>
            </a:r>
            <a:r>
              <a:rPr dirty="0" err="1"/>
              <a:t>están</a:t>
            </a:r>
            <a:r>
              <a:rPr dirty="0"/>
              <a:t> </a:t>
            </a:r>
            <a:r>
              <a:rPr dirty="0" err="1"/>
              <a:t>listas</a:t>
            </a:r>
            <a:r>
              <a:rPr dirty="0"/>
              <a:t> para </a:t>
            </a:r>
            <a:r>
              <a:rPr dirty="0" err="1"/>
              <a:t>proceder</a:t>
            </a:r>
            <a:r>
              <a:rPr dirty="0"/>
              <a:t> al </a:t>
            </a:r>
            <a:r>
              <a:rPr dirty="0" err="1"/>
              <a:t>siguiente</a:t>
            </a:r>
            <a:r>
              <a:rPr dirty="0"/>
              <a:t> paso: </a:t>
            </a:r>
            <a:r>
              <a:rPr dirty="0" err="1"/>
              <a:t>el</a:t>
            </a:r>
            <a:r>
              <a:rPr dirty="0"/>
              <a:t> </a:t>
            </a:r>
            <a:r>
              <a:rPr dirty="0" err="1"/>
              <a:t>cambio</a:t>
            </a:r>
            <a:r>
              <a:rPr dirty="0"/>
              <a:t>, </a:t>
            </a:r>
            <a:r>
              <a:rPr dirty="0" err="1"/>
              <a:t>también</a:t>
            </a:r>
            <a:r>
              <a:rPr dirty="0"/>
              <a:t> </a:t>
            </a:r>
            <a:r>
              <a:rPr dirty="0" err="1"/>
              <a:t>llamado</a:t>
            </a:r>
            <a:r>
              <a:rPr dirty="0"/>
              <a:t> </a:t>
            </a:r>
            <a:r>
              <a:rPr dirty="0" err="1"/>
              <a:t>fase</a:t>
            </a:r>
            <a:r>
              <a:rPr dirty="0"/>
              <a:t> de </a:t>
            </a:r>
            <a:r>
              <a:rPr dirty="0" err="1"/>
              <a:t>movimiento</a:t>
            </a:r>
            <a:r>
              <a:rPr dirty="0"/>
              <a:t> o </a:t>
            </a:r>
            <a:r>
              <a:rPr dirty="0" err="1"/>
              <a:t>transición</a:t>
            </a:r>
            <a:r>
              <a:rPr dirty="0"/>
              <a:t>. Es </a:t>
            </a:r>
            <a:r>
              <a:rPr dirty="0" err="1"/>
              <a:t>cuando</a:t>
            </a:r>
            <a:r>
              <a:rPr dirty="0"/>
              <a:t> se produce </a:t>
            </a:r>
            <a:r>
              <a:rPr dirty="0" err="1"/>
              <a:t>el</a:t>
            </a:r>
            <a:r>
              <a:rPr dirty="0"/>
              <a:t> </a:t>
            </a:r>
            <a:r>
              <a:rPr dirty="0" err="1"/>
              <a:t>proceso</a:t>
            </a:r>
            <a:r>
              <a:rPr dirty="0"/>
              <a:t> de </a:t>
            </a:r>
            <a:r>
              <a:rPr dirty="0" err="1"/>
              <a:t>cambio</a:t>
            </a:r>
            <a:r>
              <a:rPr dirty="0"/>
              <a:t> real. Los </a:t>
            </a:r>
            <a:r>
              <a:rPr dirty="0" err="1"/>
              <a:t>empleados</a:t>
            </a:r>
            <a:r>
              <a:rPr dirty="0"/>
              <a:t> </a:t>
            </a:r>
            <a:r>
              <a:rPr dirty="0" err="1"/>
              <a:t>aprenden</a:t>
            </a:r>
            <a:r>
              <a:rPr dirty="0"/>
              <a:t> </a:t>
            </a:r>
            <a:r>
              <a:rPr dirty="0" err="1"/>
              <a:t>nuevos</a:t>
            </a:r>
            <a:r>
              <a:rPr dirty="0"/>
              <a:t> </a:t>
            </a:r>
            <a:r>
              <a:rPr dirty="0" err="1"/>
              <a:t>métodos</a:t>
            </a:r>
            <a:r>
              <a:rPr dirty="0"/>
              <a:t> y </a:t>
            </a:r>
            <a:r>
              <a:rPr dirty="0" err="1"/>
              <a:t>procedimientos</a:t>
            </a:r>
            <a:r>
              <a:rPr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Adoptan</a:t>
            </a:r>
            <a:r>
              <a:rPr dirty="0"/>
              <a:t> </a:t>
            </a:r>
            <a:r>
              <a:rPr dirty="0" err="1"/>
              <a:t>nuevas</a:t>
            </a:r>
            <a:r>
              <a:rPr dirty="0"/>
              <a:t> </a:t>
            </a:r>
            <a:r>
              <a:rPr dirty="0" err="1"/>
              <a:t>formas</a:t>
            </a:r>
            <a:r>
              <a:rPr dirty="0"/>
              <a:t> de </a:t>
            </a:r>
            <a:r>
              <a:rPr dirty="0" err="1"/>
              <a:t>pensar</a:t>
            </a:r>
            <a:r>
              <a:rPr dirty="0"/>
              <a:t> y </a:t>
            </a:r>
            <a:r>
              <a:rPr dirty="0" err="1"/>
              <a:t>comportarse</a:t>
            </a:r>
            <a:r>
              <a:rPr dirty="0"/>
              <a:t>. Como </a:t>
            </a:r>
            <a:r>
              <a:rPr dirty="0" err="1"/>
              <a:t>esta</a:t>
            </a:r>
            <a:r>
              <a:rPr dirty="0"/>
              <a:t> </a:t>
            </a:r>
            <a:r>
              <a:rPr dirty="0" err="1"/>
              <a:t>etapa</a:t>
            </a:r>
            <a:r>
              <a:rPr dirty="0"/>
              <a:t> </a:t>
            </a:r>
            <a:r>
              <a:rPr dirty="0" err="1"/>
              <a:t>está</a:t>
            </a:r>
            <a:r>
              <a:rPr dirty="0"/>
              <a:t> </a:t>
            </a:r>
            <a:r>
              <a:rPr dirty="0" err="1"/>
              <a:t>plagada</a:t>
            </a:r>
            <a:r>
              <a:rPr dirty="0"/>
              <a:t> de </a:t>
            </a:r>
            <a:r>
              <a:rPr dirty="0" err="1"/>
              <a:t>incertidumbre</a:t>
            </a:r>
            <a:r>
              <a:rPr dirty="0"/>
              <a:t>, </a:t>
            </a:r>
            <a:r>
              <a:rPr dirty="0" err="1"/>
              <a:t>miedo</a:t>
            </a:r>
            <a:r>
              <a:rPr dirty="0"/>
              <a:t>, </a:t>
            </a:r>
            <a:r>
              <a:rPr dirty="0" err="1"/>
              <a:t>estrés</a:t>
            </a:r>
            <a:r>
              <a:rPr dirty="0"/>
              <a:t> y </a:t>
            </a:r>
            <a:r>
              <a:rPr dirty="0" err="1"/>
              <a:t>preocupación</a:t>
            </a:r>
            <a:r>
              <a:rPr dirty="0"/>
              <a:t>, la </a:t>
            </a:r>
            <a:r>
              <a:rPr dirty="0" err="1"/>
              <a:t>comunicación</a:t>
            </a:r>
            <a:r>
              <a:rPr dirty="0"/>
              <a:t> y </a:t>
            </a:r>
            <a:r>
              <a:rPr dirty="0" err="1"/>
              <a:t>el</a:t>
            </a:r>
            <a:r>
              <a:rPr dirty="0"/>
              <a:t> </a:t>
            </a:r>
            <a:r>
              <a:rPr dirty="0" err="1"/>
              <a:t>apoyo</a:t>
            </a:r>
            <a:r>
              <a:rPr dirty="0"/>
              <a:t> de los </a:t>
            </a:r>
            <a:r>
              <a:rPr dirty="0" err="1"/>
              <a:t>empleados</a:t>
            </a:r>
            <a:r>
              <a:rPr dirty="0"/>
              <a:t> son </a:t>
            </a:r>
            <a:r>
              <a:rPr dirty="0" err="1"/>
              <a:t>extremadamente</a:t>
            </a:r>
            <a:r>
              <a:rPr dirty="0"/>
              <a:t> </a:t>
            </a:r>
            <a:r>
              <a:rPr dirty="0" err="1"/>
              <a:t>vitales</a:t>
            </a:r>
            <a:r>
              <a:rPr dirty="0"/>
              <a:t>.</a:t>
            </a:r>
          </a:p>
          <a:p>
            <a:pPr marL="542925" indent="-542925">
              <a:spcAft>
                <a:spcPts val="1800"/>
              </a:spcAft>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279B0E55-4F66-00E4-A7AB-678F87A22C8E}"/>
              </a:ext>
            </a:extLst>
          </p:cNvPr>
          <p:cNvPicPr>
            <a:picLocks noChangeAspect="1"/>
          </p:cNvPicPr>
          <p:nvPr/>
        </p:nvPicPr>
        <p:blipFill>
          <a:blip r:embed="rId4"/>
          <a:stretch>
            <a:fillRect/>
          </a:stretch>
        </p:blipFill>
        <p:spPr>
          <a:xfrm>
            <a:off x="13834929" y="1559109"/>
            <a:ext cx="3300771" cy="1044000"/>
          </a:xfrm>
          <a:prstGeom prst="rect">
            <a:avLst/>
          </a:prstGeom>
        </p:spPr>
      </p:pic>
    </p:spTree>
    <p:extLst>
      <p:ext uri="{BB962C8B-B14F-4D97-AF65-F5344CB8AC3E}">
        <p14:creationId xmlns:p14="http://schemas.microsoft.com/office/powerpoint/2010/main" val="3327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Índice</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3999"/>
            <a:ext cx="720000" cy="1440000"/>
          </a:xfrm>
          <a:prstGeom prst="rect">
            <a:avLst/>
          </a:prstGeom>
          <a:noFill/>
        </p:spPr>
        <p:txBody>
          <a:bodyPr wrap="square" anchor="ctr">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184000"/>
            <a:ext cx="720000" cy="1440000"/>
          </a:xfrm>
          <a:prstGeom prst="rect">
            <a:avLst/>
          </a:prstGeom>
          <a:noFill/>
        </p:spPr>
        <p:txBody>
          <a:bodyPr wrap="square" anchor="ctr">
            <a:noAutofit/>
          </a:bodyPr>
          <a:lstStyle/>
          <a:p>
            <a:pPr>
              <a:defRPr sz="4800" b="1">
                <a:solidFill>
                  <a:srgbClr val="78B17A"/>
                </a:solidFill>
                <a:latin typeface="Helvetica Neue" panose="020B0604020202020204"/>
                <a:ea typeface="Microsoft Sans Serif" panose="020B0604020202020204" pitchFamily="34" charset="0"/>
                <a:cs typeface="Microsoft Sans Serif" panose="020B0604020202020204" pitchFamily="34" charset="0"/>
              </a:defRPr>
            </a:pPr>
            <a: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984000"/>
            <a:ext cx="720000" cy="1440000"/>
          </a:xfrm>
          <a:prstGeom prst="rect">
            <a:avLst/>
          </a:prstGeom>
          <a:noFill/>
        </p:spPr>
        <p:txBody>
          <a:bodyPr wrap="square" anchor="ctr">
            <a:noAutofit/>
          </a:bodyPr>
          <a:lstStyle/>
          <a:p>
            <a:pPr>
              <a:defRPr sz="4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440000"/>
          </a:xfrm>
          <a:prstGeom prst="rect">
            <a:avLst/>
          </a:prstGeom>
          <a:noFill/>
        </p:spPr>
        <p:txBody>
          <a:bodyPr wrap="square" anchor="ctr">
            <a:noAutofit/>
          </a:bodyPr>
          <a:lstStyle/>
          <a:p>
            <a:pPr>
              <a:defRPr sz="2400">
                <a:latin typeface="Helvetica Neue" panose="020B0604020202020204"/>
                <a:ea typeface="Microsoft Sans Serif" panose="020B0604020202020204" pitchFamily="34" charset="0"/>
                <a:cs typeface="Microsoft Sans Serif" panose="020B0604020202020204" pitchFamily="34" charset="0"/>
              </a:defRPr>
            </a:pPr>
            <a:r>
              <a:rPr dirty="0" err="1"/>
              <a:t>Actitud</a:t>
            </a:r>
            <a:r>
              <a:rPr dirty="0"/>
              <a:t> </a:t>
            </a:r>
            <a:r>
              <a:rPr lang="es-ES" dirty="0"/>
              <a:t>intraemprendedora	</a:t>
            </a:r>
            <a:endParaRPr dirty="0"/>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184000"/>
            <a:ext cx="5580000" cy="1440000"/>
          </a:xfrm>
          <a:prstGeom prst="rect">
            <a:avLst/>
          </a:prstGeom>
          <a:noFill/>
        </p:spPr>
        <p:txBody>
          <a:bodyPr wrap="square" anchor="ctr">
            <a:noAutofit/>
          </a:bodyPr>
          <a:lstStyle/>
          <a:p>
            <a:pPr>
              <a:defRPr sz="2400">
                <a:latin typeface="Helvetica Neue" panose="020B0604020202020204"/>
                <a:ea typeface="Microsoft Sans Serif" panose="020B0604020202020204" pitchFamily="34" charset="0"/>
                <a:cs typeface="Microsoft Sans Serif" panose="020B0604020202020204" pitchFamily="34" charset="0"/>
              </a:defRPr>
            </a:pPr>
            <a:r>
              <a:t>Gestión del cambio</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984000"/>
            <a:ext cx="5580000" cy="1440000"/>
          </a:xfrm>
          <a:prstGeom prst="rect">
            <a:avLst/>
          </a:prstGeom>
          <a:noFill/>
        </p:spPr>
        <p:txBody>
          <a:bodyPr wrap="square" anchor="ctr">
            <a:noAutofit/>
          </a:bodyPr>
          <a:lstStyle/>
          <a:p>
            <a:pPr>
              <a:defRPr sz="2400">
                <a:latin typeface="Helvetica Neue" panose="020B0604020202020204"/>
                <a:ea typeface="Microsoft Sans Serif" panose="020B0604020202020204" pitchFamily="34" charset="0"/>
                <a:cs typeface="Microsoft Sans Serif" panose="020B0604020202020204" pitchFamily="34" charset="0"/>
              </a:defRPr>
            </a:pPr>
            <a:r>
              <a:t>Gestión de conflictos</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440000"/>
          </a:xfrm>
          <a:prstGeom prst="rect">
            <a:avLst/>
          </a:prstGeom>
          <a:noFill/>
        </p:spPr>
        <p:txBody>
          <a:bodyPr wrap="square" anchor="ctr">
            <a:noAutofit/>
          </a:bodyPr>
          <a:lstStyle/>
          <a:p>
            <a:pPr marL="542925" indent="-542925">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rPr dirty="0"/>
              <a:t>1.1 </a:t>
            </a:r>
            <a:r>
              <a:rPr dirty="0" err="1"/>
              <a:t>Definición</a:t>
            </a:r>
            <a:endParaRPr dirty="0"/>
          </a:p>
          <a:p>
            <a:pPr marL="542925" indent="-542925">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rPr dirty="0"/>
              <a:t>1.2 Los 4 </a:t>
            </a:r>
            <a:r>
              <a:rPr dirty="0" err="1"/>
              <a:t>principios</a:t>
            </a:r>
            <a:r>
              <a:rPr dirty="0"/>
              <a:t> de la </a:t>
            </a:r>
            <a:r>
              <a:rPr dirty="0" err="1"/>
              <a:t>actitud</a:t>
            </a:r>
            <a:r>
              <a:rPr dirty="0"/>
              <a:t> </a:t>
            </a:r>
            <a:r>
              <a:rPr lang="es-ES" dirty="0"/>
              <a:t>intraemprendedora</a:t>
            </a:r>
            <a:r>
              <a:rPr dirty="0"/>
              <a:t>: </a:t>
            </a:r>
            <a:r>
              <a:rPr dirty="0" err="1"/>
              <a:t>relación</a:t>
            </a:r>
            <a:r>
              <a:rPr dirty="0"/>
              <a:t> con la </a:t>
            </a:r>
            <a:r>
              <a:rPr dirty="0" err="1"/>
              <a:t>organización</a:t>
            </a:r>
            <a:r>
              <a:rPr dirty="0"/>
              <a:t>, </a:t>
            </a:r>
            <a:r>
              <a:rPr dirty="0" err="1"/>
              <a:t>satisfacción</a:t>
            </a:r>
            <a:r>
              <a:rPr dirty="0"/>
              <a:t>, </a:t>
            </a:r>
            <a:r>
              <a:rPr dirty="0" err="1"/>
              <a:t>motivación</a:t>
            </a:r>
            <a:r>
              <a:rPr dirty="0"/>
              <a:t> e </a:t>
            </a:r>
            <a:r>
              <a:rPr dirty="0" err="1"/>
              <a:t>intención</a:t>
            </a:r>
            <a:endParaRPr dirty="0"/>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294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anchor="ctr">
            <a:noAutofit/>
          </a:bodyPr>
          <a:lstStyle/>
          <a:p>
            <a:pPr algn="ctr"/>
            <a:endParaRPr>
              <a:latin typeface="Helvetica Neue" panose="020B0604020202020204"/>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9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anchor="ctr">
            <a:noAutofit/>
          </a:bodyPr>
          <a:lstStyle/>
          <a:p>
            <a:pPr algn="ctr"/>
            <a:endParaRPr>
              <a:latin typeface="Helvetica Neue" panose="020B0604020202020204"/>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1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anchor="ctr">
            <a:noAutofit/>
          </a:bodyPr>
          <a:lstStyle/>
          <a:p>
            <a:pPr algn="ctr"/>
            <a:endParaRPr>
              <a:latin typeface="Helvetica Neue" panose="020B0604020202020204"/>
            </a:endParaRPr>
          </a:p>
        </p:txBody>
      </p:sp>
      <p:sp>
        <p:nvSpPr>
          <p:cNvPr id="20" name="CuadroTexto 19">
            <a:extLst>
              <a:ext uri="{FF2B5EF4-FFF2-40B4-BE49-F238E27FC236}">
                <a16:creationId xmlns:a16="http://schemas.microsoft.com/office/drawing/2014/main" id="{2E1A3309-66DC-2F2F-391A-A2A0A3DA2AFB}"/>
              </a:ext>
            </a:extLst>
          </p:cNvPr>
          <p:cNvSpPr txBox="1"/>
          <p:nvPr/>
        </p:nvSpPr>
        <p:spPr>
          <a:xfrm>
            <a:off x="8028000" y="5184000"/>
            <a:ext cx="9000000" cy="1440000"/>
          </a:xfrm>
          <a:prstGeom prst="rect">
            <a:avLst/>
          </a:prstGeom>
          <a:noFill/>
        </p:spPr>
        <p:txBody>
          <a:bodyPr wrap="square" anchor="ctr">
            <a:noAutofit/>
          </a:bodyPr>
          <a:lstStyle/>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rPr dirty="0"/>
              <a:t>2.1 </a:t>
            </a:r>
            <a:r>
              <a:rPr dirty="0" err="1"/>
              <a:t>Definición</a:t>
            </a:r>
            <a:endParaRPr dirty="0"/>
          </a:p>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rPr dirty="0"/>
              <a:t>2.3 </a:t>
            </a:r>
            <a:r>
              <a:rPr dirty="0" err="1"/>
              <a:t>Implementación</a:t>
            </a:r>
            <a:r>
              <a:rPr dirty="0"/>
              <a:t> de </a:t>
            </a:r>
            <a:r>
              <a:rPr dirty="0" err="1"/>
              <a:t>cambios</a:t>
            </a:r>
            <a:r>
              <a:rPr dirty="0"/>
              <a:t> </a:t>
            </a:r>
            <a:r>
              <a:rPr dirty="0" err="1"/>
              <a:t>en</a:t>
            </a:r>
            <a:r>
              <a:rPr dirty="0"/>
              <a:t> </a:t>
            </a:r>
            <a:r>
              <a:rPr lang="es-ES" dirty="0"/>
              <a:t>t</a:t>
            </a:r>
            <a:r>
              <a:rPr dirty="0"/>
              <a:t>u </a:t>
            </a:r>
            <a:r>
              <a:rPr dirty="0" err="1"/>
              <a:t>empresa</a:t>
            </a:r>
            <a:endParaRPr dirty="0"/>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984000"/>
            <a:ext cx="9000000" cy="1440000"/>
          </a:xfrm>
          <a:prstGeom prst="rect">
            <a:avLst/>
          </a:prstGeom>
          <a:noFill/>
        </p:spPr>
        <p:txBody>
          <a:bodyPr wrap="square" anchor="ctr">
            <a:noAutofit/>
          </a:bodyPr>
          <a:lstStyle/>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t>3.1 Definición</a:t>
            </a:r>
          </a:p>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t>3.2 El modelo de Harvard</a:t>
            </a:r>
          </a:p>
          <a:p>
            <a:pPr>
              <a:spcAft>
                <a:spcPts val="600"/>
              </a:spcAft>
              <a:defRPr sz="2400">
                <a:latin typeface="Helvetica Neue" panose="020B0604020202020204"/>
                <a:ea typeface="Microsoft Sans Serif" panose="020B0604020202020204" pitchFamily="34" charset="0"/>
                <a:cs typeface="Microsoft Sans Serif" panose="020B0604020202020204" pitchFamily="34" charset="0"/>
              </a:defRPr>
            </a:pPr>
            <a:r>
              <a:t>3.3 Ejercicio</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1: </a:t>
            </a:r>
            <a:r>
              <a:rPr dirty="0" err="1"/>
              <a:t>Teoría</a:t>
            </a:r>
            <a:r>
              <a:rPr dirty="0"/>
              <a:t> del </a:t>
            </a:r>
            <a:r>
              <a:rPr dirty="0" err="1"/>
              <a:t>cambio</a:t>
            </a:r>
            <a:r>
              <a:rPr dirty="0"/>
              <a:t> de Lewin</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64457" y="4280856"/>
            <a:ext cx="4221193" cy="4094963"/>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defRPr sz="2200">
                <a:latin typeface="Helvetica Neue" panose="020B0604020202020204"/>
              </a:defRPr>
            </a:pPr>
            <a:r>
              <a:rPr sz="2000" dirty="0" err="1"/>
              <a:t>Identifi</a:t>
            </a:r>
            <a:r>
              <a:rPr lang="es-ES" sz="2000" dirty="0"/>
              <a:t>ca</a:t>
            </a:r>
            <a:r>
              <a:rPr sz="2000" dirty="0"/>
              <a:t> </a:t>
            </a:r>
            <a:r>
              <a:rPr sz="2000" dirty="0" err="1"/>
              <a:t>qué</a:t>
            </a:r>
            <a:r>
              <a:rPr sz="2000" dirty="0"/>
              <a:t> </a:t>
            </a:r>
            <a:r>
              <a:rPr sz="2000" dirty="0" err="1"/>
              <a:t>apoya</a:t>
            </a:r>
            <a:r>
              <a:rPr sz="2000" dirty="0"/>
              <a:t> </a:t>
            </a:r>
            <a:r>
              <a:rPr sz="2000" dirty="0" err="1"/>
              <a:t>el</a:t>
            </a:r>
            <a:r>
              <a:rPr sz="2000" dirty="0"/>
              <a:t> </a:t>
            </a:r>
            <a:r>
              <a:rPr sz="2000" dirty="0" err="1"/>
              <a:t>cambio</a:t>
            </a:r>
            <a:r>
              <a:rPr sz="2000" dirty="0"/>
              <a:t>, </a:t>
            </a:r>
            <a:r>
              <a:rPr sz="2000" dirty="0" err="1"/>
              <a:t>qué</a:t>
            </a:r>
            <a:r>
              <a:rPr sz="2000" dirty="0"/>
              <a:t> barreras hay para </a:t>
            </a:r>
            <a:r>
              <a:rPr sz="2000" dirty="0" err="1"/>
              <a:t>mantener</a:t>
            </a:r>
            <a:r>
              <a:rPr sz="2000" dirty="0"/>
              <a:t> </a:t>
            </a:r>
            <a:r>
              <a:rPr sz="2000" dirty="0" err="1"/>
              <a:t>el</a:t>
            </a:r>
            <a:r>
              <a:rPr sz="2000" dirty="0"/>
              <a:t> </a:t>
            </a:r>
            <a:r>
              <a:rPr sz="2000" dirty="0" err="1"/>
              <a:t>cambio</a:t>
            </a:r>
            <a:r>
              <a:rPr sz="2000" dirty="0"/>
              <a:t> y </a:t>
            </a:r>
            <a:r>
              <a:rPr sz="2000" dirty="0" err="1"/>
              <a:t>cómo</a:t>
            </a:r>
            <a:r>
              <a:rPr sz="2000" dirty="0"/>
              <a:t> </a:t>
            </a:r>
            <a:r>
              <a:rPr sz="2000" dirty="0" err="1"/>
              <a:t>sostener</a:t>
            </a:r>
            <a:r>
              <a:rPr sz="2000" dirty="0"/>
              <a:t> </a:t>
            </a:r>
            <a:r>
              <a:rPr sz="2000" dirty="0" err="1"/>
              <a:t>el</a:t>
            </a:r>
            <a:r>
              <a:rPr sz="2000" dirty="0"/>
              <a:t> </a:t>
            </a:r>
            <a:r>
              <a:rPr sz="2000" dirty="0" err="1"/>
              <a:t>cambio</a:t>
            </a:r>
            <a:r>
              <a:rPr sz="2000" dirty="0"/>
              <a:t>. </a:t>
            </a:r>
            <a:r>
              <a:rPr sz="2000" dirty="0" err="1"/>
              <a:t>Proporciona</a:t>
            </a:r>
            <a:r>
              <a:rPr sz="2000" dirty="0"/>
              <a:t> </a:t>
            </a:r>
            <a:r>
              <a:rPr lang="es-ES" sz="2000" dirty="0"/>
              <a:t>formación</a:t>
            </a:r>
            <a:r>
              <a:rPr sz="2000" dirty="0"/>
              <a:t> y </a:t>
            </a:r>
            <a:r>
              <a:rPr sz="2000" dirty="0" err="1"/>
              <a:t>apoyo</a:t>
            </a:r>
            <a:r>
              <a:rPr sz="2000" dirty="0"/>
              <a:t>, y </a:t>
            </a:r>
            <a:r>
              <a:rPr sz="2000" dirty="0" err="1"/>
              <a:t>establece</a:t>
            </a:r>
            <a:r>
              <a:rPr sz="2000" dirty="0"/>
              <a:t> un </a:t>
            </a:r>
            <a:r>
              <a:rPr sz="2000" dirty="0" err="1"/>
              <a:t>sistema</a:t>
            </a:r>
            <a:r>
              <a:rPr sz="2000" dirty="0"/>
              <a:t> de </a:t>
            </a:r>
            <a:r>
              <a:rPr lang="es-ES" sz="2000" dirty="0" err="1"/>
              <a:t>feedback</a:t>
            </a:r>
            <a:r>
              <a:rPr sz="2000" dirty="0"/>
              <a:t> y </a:t>
            </a:r>
            <a:r>
              <a:rPr sz="2000" dirty="0" err="1"/>
              <a:t>recompensa</a:t>
            </a:r>
            <a:r>
              <a:rPr lang="es-ES" sz="2000" dirty="0"/>
              <a:t>s.</a:t>
            </a:r>
            <a:r>
              <a:rPr sz="2000" dirty="0"/>
              <a:t> </a:t>
            </a:r>
            <a:r>
              <a:rPr sz="2000" dirty="0" err="1"/>
              <a:t>Adapta</a:t>
            </a:r>
            <a:r>
              <a:rPr sz="2000" dirty="0"/>
              <a:t> y </a:t>
            </a:r>
            <a:r>
              <a:rPr sz="2000" dirty="0" err="1"/>
              <a:t>ajustar</a:t>
            </a:r>
            <a:r>
              <a:rPr sz="2000" dirty="0"/>
              <a:t> la </a:t>
            </a:r>
            <a:r>
              <a:rPr sz="2000" dirty="0" err="1"/>
              <a:t>estructura</a:t>
            </a:r>
            <a:r>
              <a:rPr sz="2000" dirty="0"/>
              <a:t> de la </a:t>
            </a:r>
            <a:r>
              <a:rPr sz="2000" dirty="0" err="1"/>
              <a:t>organización</a:t>
            </a:r>
            <a:r>
              <a:rPr sz="2000" dirty="0"/>
              <a:t> </a:t>
            </a:r>
            <a:r>
              <a:rPr sz="2000" dirty="0" err="1"/>
              <a:t>cuando</a:t>
            </a:r>
            <a:r>
              <a:rPr sz="2000" dirty="0"/>
              <a:t> sea </a:t>
            </a:r>
            <a:r>
              <a:rPr sz="2000" dirty="0" err="1"/>
              <a:t>necesario</a:t>
            </a:r>
            <a:r>
              <a:rPr sz="2000" dirty="0"/>
              <a:t>. </a:t>
            </a: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581E59FB-7505-A492-E5FE-00C2B533E001}"/>
              </a:ext>
            </a:extLst>
          </p:cNvPr>
          <p:cNvSpPr txBox="1"/>
          <p:nvPr/>
        </p:nvSpPr>
        <p:spPr>
          <a:xfrm>
            <a:off x="1295400" y="8928000"/>
            <a:ext cx="1752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12</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EDFA13C9-29C7-920E-9602-0113B64FB5B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1" name="CuadroTexto 2">
            <a:extLst>
              <a:ext uri="{FF2B5EF4-FFF2-40B4-BE49-F238E27FC236}">
                <a16:creationId xmlns:a16="http://schemas.microsoft.com/office/drawing/2014/main" id="{874F0486-3B67-E955-10AA-48F812EBCB77}"/>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p:txBody>
      </p:sp>
      <p:sp>
        <p:nvSpPr>
          <p:cNvPr id="13" name="Textfeld 12">
            <a:extLst>
              <a:ext uri="{FF2B5EF4-FFF2-40B4-BE49-F238E27FC236}">
                <a16:creationId xmlns:a16="http://schemas.microsoft.com/office/drawing/2014/main" id="{A2E715A6-64DF-1157-80E1-BD2F461B3A2E}"/>
              </a:ext>
            </a:extLst>
          </p:cNvPr>
          <p:cNvSpPr txBox="1"/>
          <p:nvPr/>
        </p:nvSpPr>
        <p:spPr>
          <a:xfrm>
            <a:off x="1296000" y="3852000"/>
            <a:ext cx="9828000" cy="430887"/>
          </a:xfrm>
          <a:prstGeom prst="rect">
            <a:avLst/>
          </a:prstGeom>
          <a:noFill/>
        </p:spPr>
        <p:txBody>
          <a:bodyPr wrap="square">
            <a:noAutofit/>
          </a:bodyPr>
          <a:lstStyle/>
          <a:p>
            <a:pPr>
              <a:buSzPct val="130000"/>
              <a:defRPr sz="2400">
                <a:latin typeface="Helvetica Neue" panose="020B0604020202020204"/>
                <a:ea typeface="Microsoft Sans Serif" panose="020B0604020202020204" pitchFamily="34" charset="0"/>
                <a:cs typeface="Microsoft Sans Serif" panose="020B0604020202020204" pitchFamily="34" charset="0"/>
              </a:defRPr>
            </a:pPr>
            <a:r>
              <a:rPr dirty="0"/>
              <a:t>Paso 3 — </a:t>
            </a:r>
            <a:r>
              <a:rPr dirty="0" err="1"/>
              <a:t>Congelación</a:t>
            </a:r>
            <a:endParaRPr dirty="0"/>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gente</a:t>
            </a:r>
            <a:r>
              <a:rPr dirty="0"/>
              <a:t> ha </a:t>
            </a:r>
            <a:r>
              <a:rPr dirty="0" err="1"/>
              <a:t>adoptado</a:t>
            </a:r>
            <a:r>
              <a:rPr dirty="0"/>
              <a:t> las </a:t>
            </a:r>
            <a:r>
              <a:rPr dirty="0" err="1"/>
              <a:t>nuevas</a:t>
            </a:r>
            <a:r>
              <a:rPr dirty="0"/>
              <a:t> </a:t>
            </a:r>
            <a:r>
              <a:rPr dirty="0" err="1"/>
              <a:t>formas</a:t>
            </a:r>
            <a:r>
              <a:rPr dirty="0"/>
              <a:t> de </a:t>
            </a:r>
            <a:r>
              <a:rPr dirty="0" err="1"/>
              <a:t>trabajar</a:t>
            </a:r>
            <a:r>
              <a:rPr dirty="0"/>
              <a:t> y los </a:t>
            </a:r>
            <a:r>
              <a:rPr dirty="0" err="1"/>
              <a:t>cambios</a:t>
            </a:r>
            <a:r>
              <a:rPr dirty="0"/>
              <a:t> </a:t>
            </a:r>
            <a:r>
              <a:rPr dirty="0" err="1"/>
              <a:t>están</a:t>
            </a:r>
            <a:r>
              <a:rPr dirty="0"/>
              <a:t> </a:t>
            </a:r>
            <a:r>
              <a:rPr dirty="0" err="1"/>
              <a:t>tomando</a:t>
            </a:r>
            <a:r>
              <a:rPr dirty="0"/>
              <a:t> forma.</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etapa</a:t>
            </a:r>
            <a:r>
              <a:rPr dirty="0"/>
              <a:t> de </a:t>
            </a:r>
            <a:r>
              <a:rPr dirty="0" err="1"/>
              <a:t>congelación</a:t>
            </a:r>
            <a:r>
              <a:rPr dirty="0"/>
              <a:t>, que a </a:t>
            </a:r>
            <a:r>
              <a:rPr dirty="0" err="1"/>
              <a:t>veces</a:t>
            </a:r>
            <a:r>
              <a:rPr dirty="0"/>
              <a:t> </a:t>
            </a:r>
            <a:r>
              <a:rPr dirty="0" err="1"/>
              <a:t>también</a:t>
            </a:r>
            <a:r>
              <a:rPr dirty="0"/>
              <a:t> se </a:t>
            </a:r>
            <a:r>
              <a:rPr dirty="0" err="1"/>
              <a:t>denomina</a:t>
            </a:r>
            <a:r>
              <a:rPr dirty="0"/>
              <a:t> </a:t>
            </a:r>
            <a:r>
              <a:rPr dirty="0" err="1"/>
              <a:t>recongelación</a:t>
            </a:r>
            <a:r>
              <a:rPr dirty="0"/>
              <a:t>, es </a:t>
            </a:r>
            <a:r>
              <a:rPr dirty="0" err="1"/>
              <a:t>cuando</a:t>
            </a:r>
            <a:r>
              <a:rPr dirty="0"/>
              <a:t> </a:t>
            </a:r>
            <a:r>
              <a:rPr dirty="0" err="1"/>
              <a:t>el</a:t>
            </a:r>
            <a:r>
              <a:rPr dirty="0"/>
              <a:t> </a:t>
            </a:r>
            <a:r>
              <a:rPr dirty="0" err="1"/>
              <a:t>cambio</a:t>
            </a:r>
            <a:r>
              <a:rPr dirty="0"/>
              <a:t> </a:t>
            </a:r>
            <a:r>
              <a:rPr dirty="0" err="1"/>
              <a:t>finalmente</a:t>
            </a:r>
            <a:r>
              <a:rPr dirty="0"/>
              <a:t> se </a:t>
            </a:r>
            <a:r>
              <a:rPr dirty="0" err="1"/>
              <a:t>convierte</a:t>
            </a:r>
            <a:r>
              <a:rPr dirty="0"/>
              <a:t> </a:t>
            </a:r>
            <a:r>
              <a:rPr dirty="0" err="1"/>
              <a:t>en</a:t>
            </a:r>
            <a:r>
              <a:rPr dirty="0"/>
              <a:t> </a:t>
            </a:r>
            <a:r>
              <a:rPr dirty="0" err="1"/>
              <a:t>parte</a:t>
            </a:r>
            <a:r>
              <a:rPr dirty="0"/>
              <a:t> de la </a:t>
            </a:r>
            <a:r>
              <a:rPr lang="es-ES" dirty="0"/>
              <a:t>"</a:t>
            </a:r>
            <a:r>
              <a:rPr dirty="0" err="1"/>
              <a:t>nueva</a:t>
            </a:r>
            <a:r>
              <a:rPr dirty="0"/>
              <a:t> </a:t>
            </a:r>
            <a:r>
              <a:rPr dirty="0" err="1"/>
              <a:t>normalidad</a:t>
            </a:r>
            <a:r>
              <a:rPr lang="es-ES" dirty="0"/>
              <a:t>"</a:t>
            </a:r>
            <a:r>
              <a:rPr dirty="0"/>
              <a:t> de los </a:t>
            </a:r>
            <a:r>
              <a:rPr dirty="0" err="1"/>
              <a:t>empleados</a:t>
            </a:r>
            <a:r>
              <a:rPr dirty="0"/>
              <a:t>. Este paso final es </a:t>
            </a:r>
            <a:r>
              <a:rPr dirty="0" err="1"/>
              <a:t>crítico</a:t>
            </a:r>
            <a:r>
              <a:rPr dirty="0"/>
              <a:t> </a:t>
            </a:r>
            <a:r>
              <a:rPr dirty="0" err="1"/>
              <a:t>porque</a:t>
            </a:r>
            <a:r>
              <a:rPr dirty="0"/>
              <a:t> sin </a:t>
            </a:r>
            <a:r>
              <a:rPr dirty="0" err="1"/>
              <a:t>refuerzo</a:t>
            </a:r>
            <a:r>
              <a:rPr dirty="0"/>
              <a:t>, las personas </a:t>
            </a:r>
            <a:r>
              <a:rPr dirty="0" err="1"/>
              <a:t>pueden</a:t>
            </a:r>
            <a:r>
              <a:rPr dirty="0"/>
              <a:t> </a:t>
            </a:r>
            <a:r>
              <a:rPr dirty="0" err="1"/>
              <a:t>volver</a:t>
            </a:r>
            <a:r>
              <a:rPr dirty="0"/>
              <a:t> a sus </a:t>
            </a:r>
            <a:r>
              <a:rPr dirty="0" err="1"/>
              <a:t>viejos</a:t>
            </a:r>
            <a:r>
              <a:rPr dirty="0"/>
              <a:t> </a:t>
            </a:r>
            <a:r>
              <a:rPr dirty="0" err="1"/>
              <a:t>hábitos</a:t>
            </a:r>
            <a:r>
              <a:rPr dirty="0"/>
              <a:t>, </a:t>
            </a:r>
            <a:r>
              <a:rPr dirty="0" err="1"/>
              <a:t>sistemas</a:t>
            </a:r>
            <a:r>
              <a:rPr dirty="0"/>
              <a:t> y </a:t>
            </a:r>
            <a:r>
              <a:rPr dirty="0" err="1"/>
              <a:t>formas</a:t>
            </a:r>
            <a:r>
              <a:rPr dirty="0"/>
              <a:t> de </a:t>
            </a:r>
            <a:r>
              <a:rPr dirty="0" err="1"/>
              <a:t>pensar</a:t>
            </a:r>
            <a:r>
              <a:rPr dirty="0"/>
              <a:t>.</a:t>
            </a:r>
          </a:p>
          <a:p>
            <a:pPr>
              <a:buSzPct val="130000"/>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2" name="Grafik 1">
            <a:extLst>
              <a:ext uri="{FF2B5EF4-FFF2-40B4-BE49-F238E27FC236}">
                <a16:creationId xmlns:a16="http://schemas.microsoft.com/office/drawing/2014/main" id="{382A311C-ADBC-D46D-58C3-5A576C59C473}"/>
              </a:ext>
            </a:extLst>
          </p:cNvPr>
          <p:cNvPicPr>
            <a:picLocks noChangeAspect="1"/>
          </p:cNvPicPr>
          <p:nvPr/>
        </p:nvPicPr>
        <p:blipFill>
          <a:blip r:embed="rId4"/>
          <a:stretch>
            <a:fillRect/>
          </a:stretch>
        </p:blipFill>
        <p:spPr>
          <a:xfrm>
            <a:off x="13834929" y="1559109"/>
            <a:ext cx="3300771" cy="1044000"/>
          </a:xfrm>
          <a:prstGeom prst="rect">
            <a:avLst/>
          </a:prstGeom>
        </p:spPr>
      </p:pic>
    </p:spTree>
    <p:extLst>
      <p:ext uri="{BB962C8B-B14F-4D97-AF65-F5344CB8AC3E}">
        <p14:creationId xmlns:p14="http://schemas.microsoft.com/office/powerpoint/2010/main" val="40367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2: El </a:t>
            </a:r>
            <a:r>
              <a:rPr dirty="0" err="1"/>
              <a:t>modelo</a:t>
            </a:r>
            <a:r>
              <a:rPr dirty="0"/>
              <a:t> 7-S de McKinsey</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1999"/>
            <a:ext cx="7704000" cy="2916000"/>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marco</a:t>
            </a:r>
            <a:r>
              <a:rPr dirty="0"/>
              <a:t> 7-S</a:t>
            </a:r>
            <a:r>
              <a:rPr lang="es-ES" dirty="0"/>
              <a:t> (por los términos en inglés)</a:t>
            </a:r>
            <a:r>
              <a:rPr dirty="0"/>
              <a:t> se </a:t>
            </a:r>
            <a:r>
              <a:rPr dirty="0" err="1"/>
              <a:t>utiliza</a:t>
            </a:r>
            <a:r>
              <a:rPr dirty="0"/>
              <a:t> para </a:t>
            </a:r>
            <a:r>
              <a:rPr dirty="0" err="1"/>
              <a:t>definir</a:t>
            </a:r>
            <a:r>
              <a:rPr dirty="0"/>
              <a:t> y </a:t>
            </a:r>
            <a:r>
              <a:rPr dirty="0" err="1"/>
              <a:t>analizar</a:t>
            </a:r>
            <a:r>
              <a:rPr dirty="0"/>
              <a:t> los </a:t>
            </a:r>
            <a:r>
              <a:rPr dirty="0" err="1"/>
              <a:t>elementos</a:t>
            </a:r>
            <a:r>
              <a:rPr dirty="0"/>
              <a:t> </a:t>
            </a:r>
            <a:r>
              <a:rPr dirty="0" err="1"/>
              <a:t>esenciales</a:t>
            </a:r>
            <a:r>
              <a:rPr dirty="0"/>
              <a:t> de una </a:t>
            </a:r>
            <a:r>
              <a:rPr dirty="0" err="1"/>
              <a:t>organización</a:t>
            </a:r>
            <a:r>
              <a:rPr dirty="0"/>
              <a:t>. El </a:t>
            </a:r>
            <a:r>
              <a:rPr dirty="0" err="1"/>
              <a:t>modelo</a:t>
            </a:r>
            <a:r>
              <a:rPr dirty="0"/>
              <a:t> </a:t>
            </a:r>
            <a:r>
              <a:rPr lang="es-ES" dirty="0"/>
              <a:t>contempla</a:t>
            </a:r>
            <a:r>
              <a:rPr dirty="0"/>
              <a:t> una </a:t>
            </a:r>
            <a:r>
              <a:rPr dirty="0" err="1"/>
              <a:t>organización</a:t>
            </a:r>
            <a:r>
              <a:rPr dirty="0"/>
              <a:t> de una </a:t>
            </a:r>
            <a:r>
              <a:rPr dirty="0" err="1"/>
              <a:t>manera</a:t>
            </a:r>
            <a:r>
              <a:rPr dirty="0"/>
              <a:t> </a:t>
            </a:r>
            <a:r>
              <a:rPr dirty="0" err="1"/>
              <a:t>holística</a:t>
            </a:r>
            <a:r>
              <a:rPr dirty="0"/>
              <a:t>, con </a:t>
            </a:r>
            <a:r>
              <a:rPr dirty="0" err="1"/>
              <a:t>siete</a:t>
            </a:r>
            <a:r>
              <a:rPr dirty="0"/>
              <a:t> </a:t>
            </a:r>
            <a:r>
              <a:rPr dirty="0" err="1"/>
              <a:t>componentes</a:t>
            </a:r>
            <a:r>
              <a:rPr dirty="0"/>
              <a:t> </a:t>
            </a:r>
            <a:r>
              <a:rPr dirty="0" err="1"/>
              <a:t>interconectados</a:t>
            </a:r>
            <a:r>
              <a:rPr dirty="0"/>
              <a:t>.</a:t>
            </a: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Los </a:t>
            </a:r>
            <a:r>
              <a:rPr dirty="0" err="1"/>
              <a:t>siete</a:t>
            </a:r>
            <a:r>
              <a:rPr dirty="0"/>
              <a:t> </a:t>
            </a:r>
            <a:r>
              <a:rPr dirty="0" err="1"/>
              <a:t>elementos</a:t>
            </a:r>
            <a:r>
              <a:rPr dirty="0"/>
              <a:t> se </a:t>
            </a:r>
            <a:r>
              <a:rPr dirty="0" err="1"/>
              <a:t>apoyan</a:t>
            </a:r>
            <a:r>
              <a:rPr dirty="0"/>
              <a:t> </a:t>
            </a:r>
            <a:r>
              <a:rPr dirty="0" err="1"/>
              <a:t>mutuamente</a:t>
            </a:r>
            <a:r>
              <a:rPr dirty="0"/>
              <a:t> y, por lo tanto, </a:t>
            </a:r>
            <a:r>
              <a:rPr dirty="0" err="1"/>
              <a:t>deben</a:t>
            </a:r>
            <a:r>
              <a:rPr dirty="0"/>
              <a:t> </a:t>
            </a:r>
            <a:r>
              <a:rPr dirty="0" err="1"/>
              <a:t>estar</a:t>
            </a:r>
            <a:r>
              <a:rPr dirty="0"/>
              <a:t> </a:t>
            </a:r>
            <a:r>
              <a:rPr dirty="0" err="1"/>
              <a:t>plenamente</a:t>
            </a:r>
            <a:r>
              <a:rPr dirty="0"/>
              <a:t> </a:t>
            </a:r>
            <a:r>
              <a:rPr dirty="0" err="1"/>
              <a:t>alineados</a:t>
            </a:r>
            <a:r>
              <a:rPr dirty="0"/>
              <a:t> para que una </a:t>
            </a:r>
            <a:r>
              <a:rPr dirty="0" err="1"/>
              <a:t>organización</a:t>
            </a:r>
            <a:r>
              <a:rPr dirty="0"/>
              <a:t> sea </a:t>
            </a:r>
            <a:r>
              <a:rPr dirty="0" err="1"/>
              <a:t>eficaz</a:t>
            </a:r>
            <a:r>
              <a:rPr dirty="0"/>
              <a:t>. </a:t>
            </a:r>
          </a:p>
        </p:txBody>
      </p:sp>
      <p:sp>
        <p:nvSpPr>
          <p:cNvPr id="9" name="Textfeld 8">
            <a:extLst>
              <a:ext uri="{FF2B5EF4-FFF2-40B4-BE49-F238E27FC236}">
                <a16:creationId xmlns:a16="http://schemas.microsoft.com/office/drawing/2014/main" id="{3AE5C7E6-4731-D1F1-536D-0F4B4227241C}"/>
              </a:ext>
            </a:extLst>
          </p:cNvPr>
          <p:cNvSpPr txBox="1"/>
          <p:nvPr/>
        </p:nvSpPr>
        <p:spPr>
          <a:xfrm>
            <a:off x="14004000" y="8604000"/>
            <a:ext cx="2556000" cy="216000"/>
          </a:xfrm>
          <a:prstGeom prst="rect">
            <a:avLst/>
          </a:prstGeom>
          <a:noFill/>
        </p:spPr>
        <p:txBody>
          <a:bodyPr wrap="square">
            <a:noAutofit/>
          </a:bodyPr>
          <a:lstStyle/>
          <a:p>
            <a:pPr>
              <a:defRPr sz="1200">
                <a:latin typeface="Helvetica Neue" panose="020B0604020202020204"/>
              </a:defRPr>
            </a:pPr>
            <a:r>
              <a:t>Fuente de la imagen: </a:t>
            </a:r>
            <a:r>
              <a:rPr>
                <a:hlinkClick r:id="rId2"/>
              </a:rPr>
              <a:t>https://www.mbamanagementmodels.com/mckinseys-7-s-framework/</a:t>
            </a:r>
            <a:r>
              <a:t> </a:t>
            </a:r>
          </a:p>
        </p:txBody>
      </p:sp>
      <p:sp>
        <p:nvSpPr>
          <p:cNvPr id="5" name="Textfeld 4">
            <a:extLst>
              <a:ext uri="{FF2B5EF4-FFF2-40B4-BE49-F238E27FC236}">
                <a16:creationId xmlns:a16="http://schemas.microsoft.com/office/drawing/2014/main" id="{E1122AE3-6B37-7E44-BB83-8BFC863F18DA}"/>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13</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0F6A4274-30DF-4E82-964B-DF0CE60A7674}"/>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8" name="CuadroTexto 2">
            <a:extLst>
              <a:ext uri="{FF2B5EF4-FFF2-40B4-BE49-F238E27FC236}">
                <a16:creationId xmlns:a16="http://schemas.microsoft.com/office/drawing/2014/main" id="{AA696394-B583-8F9B-4209-692353B34213}"/>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p:txBody>
      </p:sp>
      <p:grpSp>
        <p:nvGrpSpPr>
          <p:cNvPr id="32" name="Gruppieren 31">
            <a:extLst>
              <a:ext uri="{FF2B5EF4-FFF2-40B4-BE49-F238E27FC236}">
                <a16:creationId xmlns:a16="http://schemas.microsoft.com/office/drawing/2014/main" id="{ADD9AEEC-6C1A-4616-D3E7-6A38DD2980B5}"/>
              </a:ext>
            </a:extLst>
          </p:cNvPr>
          <p:cNvGrpSpPr/>
          <p:nvPr/>
        </p:nvGrpSpPr>
        <p:grpSpPr>
          <a:xfrm>
            <a:off x="9288002" y="1181100"/>
            <a:ext cx="7552198" cy="8041217"/>
            <a:chOff x="9772800" y="1672431"/>
            <a:chExt cx="6696000" cy="7488000"/>
          </a:xfrm>
        </p:grpSpPr>
        <p:cxnSp>
          <p:nvCxnSpPr>
            <p:cNvPr id="10" name="Gerader Verbinder 9">
              <a:extLst>
                <a:ext uri="{FF2B5EF4-FFF2-40B4-BE49-F238E27FC236}">
                  <a16:creationId xmlns:a16="http://schemas.microsoft.com/office/drawing/2014/main" id="{438E67AF-22E2-2BEA-71F3-079A791693DA}"/>
                </a:ext>
              </a:extLst>
            </p:cNvPr>
            <p:cNvCxnSpPr>
              <a:cxnSpLocks/>
              <a:stCxn id="29" idx="6"/>
              <a:endCxn id="27" idx="2"/>
            </p:cNvCxnSpPr>
            <p:nvPr/>
          </p:nvCxnSpPr>
          <p:spPr>
            <a:xfrm>
              <a:off x="11572800" y="6820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600B63C-83D0-6644-27FD-18B49D6130E9}"/>
                </a:ext>
              </a:extLst>
            </p:cNvPr>
            <p:cNvCxnSpPr>
              <a:cxnSpLocks/>
              <a:stCxn id="25" idx="5"/>
              <a:endCxn id="27" idx="5"/>
            </p:cNvCxnSpPr>
            <p:nvPr/>
          </p:nvCxnSpPr>
          <p:spPr>
            <a:xfrm>
              <a:off x="13757196"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0087AC4-929B-6041-3361-665CC4869EF3}"/>
                </a:ext>
              </a:extLst>
            </p:cNvPr>
            <p:cNvCxnSpPr>
              <a:cxnSpLocks/>
              <a:stCxn id="29" idx="3"/>
              <a:endCxn id="25" idx="3"/>
            </p:cNvCxnSpPr>
            <p:nvPr/>
          </p:nvCxnSpPr>
          <p:spPr>
            <a:xfrm flipV="1">
              <a:off x="10036404"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311E23F-9AB5-9A64-D434-88F97DC1CD44}"/>
                </a:ext>
              </a:extLst>
            </p:cNvPr>
            <p:cNvCxnSpPr>
              <a:cxnSpLocks/>
              <a:stCxn id="29" idx="5"/>
              <a:endCxn id="28" idx="2"/>
            </p:cNvCxnSpPr>
            <p:nvPr/>
          </p:nvCxnSpPr>
          <p:spPr>
            <a:xfrm>
              <a:off x="11309196"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2600ED6-D758-D9E8-BAD7-D648243DC77F}"/>
                </a:ext>
              </a:extLst>
            </p:cNvPr>
            <p:cNvCxnSpPr>
              <a:cxnSpLocks/>
              <a:stCxn id="28" idx="6"/>
              <a:endCxn id="27" idx="3"/>
            </p:cNvCxnSpPr>
            <p:nvPr/>
          </p:nvCxnSpPr>
          <p:spPr>
            <a:xfrm flipV="1">
              <a:off x="14020800"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5E41DD0-1726-B2BC-A60A-0DB203A479CE}"/>
                </a:ext>
              </a:extLst>
            </p:cNvPr>
            <p:cNvCxnSpPr>
              <a:cxnSpLocks/>
              <a:stCxn id="27" idx="4"/>
              <a:endCxn id="26" idx="0"/>
            </p:cNvCxnSpPr>
            <p:nvPr/>
          </p:nvCxnSpPr>
          <p:spPr>
            <a:xfrm flipV="1">
              <a:off x="15568800" y="3076431"/>
              <a:ext cx="0" cy="46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E1A434B-1902-F3C6-9421-DDB1CF1DDD4E}"/>
                </a:ext>
              </a:extLst>
            </p:cNvPr>
            <p:cNvCxnSpPr>
              <a:cxnSpLocks/>
              <a:stCxn id="26" idx="1"/>
              <a:endCxn id="25" idx="6"/>
            </p:cNvCxnSpPr>
            <p:nvPr/>
          </p:nvCxnSpPr>
          <p:spPr>
            <a:xfrm flipH="1" flipV="1">
              <a:off x="14020800"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C52B5DF-9BF0-354B-55B7-28F75517F311}"/>
                </a:ext>
              </a:extLst>
            </p:cNvPr>
            <p:cNvCxnSpPr>
              <a:cxnSpLocks/>
              <a:stCxn id="31" idx="0"/>
              <a:endCxn id="29" idx="0"/>
            </p:cNvCxnSpPr>
            <p:nvPr/>
          </p:nvCxnSpPr>
          <p:spPr>
            <a:xfrm>
              <a:off x="10672800" y="3076431"/>
              <a:ext cx="0" cy="28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81FD9E3-2342-F998-15BD-11810AD19CD5}"/>
                </a:ext>
              </a:extLst>
            </p:cNvPr>
            <p:cNvCxnSpPr>
              <a:cxnSpLocks/>
              <a:stCxn id="31" idx="7"/>
              <a:endCxn id="25" idx="2"/>
            </p:cNvCxnSpPr>
            <p:nvPr/>
          </p:nvCxnSpPr>
          <p:spPr>
            <a:xfrm flipV="1">
              <a:off x="11309196"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7211985-A0F7-6F2C-A55F-F901A89528E0}"/>
                </a:ext>
              </a:extLst>
            </p:cNvPr>
            <p:cNvCxnSpPr>
              <a:cxnSpLocks/>
              <a:stCxn id="28" idx="4"/>
              <a:endCxn id="25" idx="0"/>
            </p:cNvCxnSpPr>
            <p:nvPr/>
          </p:nvCxnSpPr>
          <p:spPr>
            <a:xfrm flipV="1">
              <a:off x="13120800" y="1672431"/>
              <a:ext cx="0" cy="748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D648847-4BB5-EBC6-9189-585C429EAB73}"/>
                </a:ext>
              </a:extLst>
            </p:cNvPr>
            <p:cNvCxnSpPr>
              <a:cxnSpLocks/>
              <a:stCxn id="31" idx="1"/>
              <a:endCxn id="28" idx="5"/>
            </p:cNvCxnSpPr>
            <p:nvPr/>
          </p:nvCxnSpPr>
          <p:spPr>
            <a:xfrm>
              <a:off x="10036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580401F-7097-759C-9ECE-A81FACCCB1A7}"/>
                </a:ext>
              </a:extLst>
            </p:cNvPr>
            <p:cNvCxnSpPr>
              <a:cxnSpLocks/>
              <a:stCxn id="28" idx="3"/>
              <a:endCxn id="26" idx="7"/>
            </p:cNvCxnSpPr>
            <p:nvPr/>
          </p:nvCxnSpPr>
          <p:spPr>
            <a:xfrm flipV="1">
              <a:off x="12484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390BF9-09F4-3F36-F2E9-A7C96F279D7E}"/>
                </a:ext>
              </a:extLst>
            </p:cNvPr>
            <p:cNvCxnSpPr>
              <a:cxnSpLocks/>
              <a:stCxn id="31" idx="1"/>
              <a:endCxn id="27" idx="5"/>
            </p:cNvCxnSpPr>
            <p:nvPr/>
          </p:nvCxnSpPr>
          <p:spPr>
            <a:xfrm>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83A590E-94FC-E532-C05E-21F0EE608D3F}"/>
                </a:ext>
              </a:extLst>
            </p:cNvPr>
            <p:cNvCxnSpPr>
              <a:cxnSpLocks/>
              <a:stCxn id="29" idx="3"/>
              <a:endCxn id="26" idx="7"/>
            </p:cNvCxnSpPr>
            <p:nvPr/>
          </p:nvCxnSpPr>
          <p:spPr>
            <a:xfrm flipV="1">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E84EDB1-ACFE-28A7-BA66-D9042EB984AF}"/>
                </a:ext>
              </a:extLst>
            </p:cNvPr>
            <p:cNvCxnSpPr>
              <a:cxnSpLocks/>
              <a:stCxn id="31" idx="6"/>
              <a:endCxn id="26" idx="2"/>
            </p:cNvCxnSpPr>
            <p:nvPr/>
          </p:nvCxnSpPr>
          <p:spPr>
            <a:xfrm>
              <a:off x="11572800" y="3976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6D4CC8B0-098D-B2EC-3EC1-DC00E611F8D1}"/>
                </a:ext>
              </a:extLst>
            </p:cNvPr>
            <p:cNvSpPr>
              <a:spLocks noChangeAspect="1"/>
            </p:cNvSpPr>
            <p:nvPr/>
          </p:nvSpPr>
          <p:spPr>
            <a:xfrm>
              <a:off x="12220800" y="1672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t>HABILIDADES</a:t>
              </a:r>
            </a:p>
          </p:txBody>
        </p:sp>
        <p:sp>
          <p:nvSpPr>
            <p:cNvPr id="26" name="Ellipse 25">
              <a:extLst>
                <a:ext uri="{FF2B5EF4-FFF2-40B4-BE49-F238E27FC236}">
                  <a16:creationId xmlns:a16="http://schemas.microsoft.com/office/drawing/2014/main" id="{7E5CB6C6-6508-9070-05E0-EBC077585E49}"/>
                </a:ext>
              </a:extLst>
            </p:cNvPr>
            <p:cNvSpPr>
              <a:spLocks noChangeAspect="1"/>
            </p:cNvSpPr>
            <p:nvPr/>
          </p:nvSpPr>
          <p:spPr>
            <a:xfrm>
              <a:off x="14668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t>PERSONAL</a:t>
              </a:r>
            </a:p>
          </p:txBody>
        </p:sp>
        <p:sp>
          <p:nvSpPr>
            <p:cNvPr id="27" name="Ellipse 26">
              <a:extLst>
                <a:ext uri="{FF2B5EF4-FFF2-40B4-BE49-F238E27FC236}">
                  <a16:creationId xmlns:a16="http://schemas.microsoft.com/office/drawing/2014/main" id="{B9E232EC-66B6-B574-CB5F-4269B3C03E71}"/>
                </a:ext>
              </a:extLst>
            </p:cNvPr>
            <p:cNvSpPr>
              <a:spLocks noChangeAspect="1"/>
            </p:cNvSpPr>
            <p:nvPr/>
          </p:nvSpPr>
          <p:spPr>
            <a:xfrm>
              <a:off x="14668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t>ESTILO</a:t>
              </a:r>
            </a:p>
          </p:txBody>
        </p:sp>
        <p:sp>
          <p:nvSpPr>
            <p:cNvPr id="28" name="Ellipse 27">
              <a:extLst>
                <a:ext uri="{FF2B5EF4-FFF2-40B4-BE49-F238E27FC236}">
                  <a16:creationId xmlns:a16="http://schemas.microsoft.com/office/drawing/2014/main" id="{548B6A34-7F50-B1E8-22AE-3F6730B5C584}"/>
                </a:ext>
              </a:extLst>
            </p:cNvPr>
            <p:cNvSpPr>
              <a:spLocks noChangeAspect="1"/>
            </p:cNvSpPr>
            <p:nvPr/>
          </p:nvSpPr>
          <p:spPr>
            <a:xfrm>
              <a:off x="12220800" y="736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t>SISTEMAS</a:t>
              </a:r>
            </a:p>
          </p:txBody>
        </p:sp>
        <p:sp>
          <p:nvSpPr>
            <p:cNvPr id="29" name="Ellipse 28">
              <a:extLst>
                <a:ext uri="{FF2B5EF4-FFF2-40B4-BE49-F238E27FC236}">
                  <a16:creationId xmlns:a16="http://schemas.microsoft.com/office/drawing/2014/main" id="{29490F62-E039-97E7-AB6B-D8EC22F4ADA5}"/>
                </a:ext>
              </a:extLst>
            </p:cNvPr>
            <p:cNvSpPr>
              <a:spLocks noChangeAspect="1"/>
            </p:cNvSpPr>
            <p:nvPr/>
          </p:nvSpPr>
          <p:spPr>
            <a:xfrm>
              <a:off x="9772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rPr dirty="0"/>
                <a:t>ESTRUCTURA</a:t>
              </a:r>
            </a:p>
          </p:txBody>
        </p:sp>
        <p:sp>
          <p:nvSpPr>
            <p:cNvPr id="30" name="Ellipse 29">
              <a:extLst>
                <a:ext uri="{FF2B5EF4-FFF2-40B4-BE49-F238E27FC236}">
                  <a16:creationId xmlns:a16="http://schemas.microsoft.com/office/drawing/2014/main" id="{8EA5D483-ABCB-34F2-364E-9A9E67BE444E}"/>
                </a:ext>
              </a:extLst>
            </p:cNvPr>
            <p:cNvSpPr>
              <a:spLocks noChangeAspect="1"/>
            </p:cNvSpPr>
            <p:nvPr/>
          </p:nvSpPr>
          <p:spPr>
            <a:xfrm>
              <a:off x="12096342" y="4404299"/>
              <a:ext cx="1924460" cy="1924702"/>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a:defRPr>
              </a:pPr>
              <a:r>
                <a:rPr dirty="0"/>
                <a:t>VALORES</a:t>
              </a:r>
              <a:r>
                <a:rPr lang="es-ES" dirty="0"/>
                <a:t> COMPARTIDOS</a:t>
              </a:r>
              <a:endParaRPr dirty="0"/>
            </a:p>
          </p:txBody>
        </p:sp>
        <p:sp>
          <p:nvSpPr>
            <p:cNvPr id="31" name="Ellipse 30">
              <a:extLst>
                <a:ext uri="{FF2B5EF4-FFF2-40B4-BE49-F238E27FC236}">
                  <a16:creationId xmlns:a16="http://schemas.microsoft.com/office/drawing/2014/main" id="{3ADA21BD-91DF-C544-06AE-57658CED5466}"/>
                </a:ext>
              </a:extLst>
            </p:cNvPr>
            <p:cNvSpPr>
              <a:spLocks noChangeAspect="1"/>
            </p:cNvSpPr>
            <p:nvPr/>
          </p:nvSpPr>
          <p:spPr>
            <a:xfrm>
              <a:off x="9772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sz="1600">
                  <a:latin typeface="Helvetica neue" panose="020B0604020202020204"/>
                </a:defRPr>
              </a:pPr>
              <a:r>
                <a:rPr dirty="0"/>
                <a:t>ESTRATEGIA</a:t>
              </a:r>
            </a:p>
          </p:txBody>
        </p:sp>
      </p:grpSp>
    </p:spTree>
    <p:extLst>
      <p:ext uri="{BB962C8B-B14F-4D97-AF65-F5344CB8AC3E}">
        <p14:creationId xmlns:p14="http://schemas.microsoft.com/office/powerpoint/2010/main" val="268298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2: El </a:t>
            </a:r>
            <a:r>
              <a:rPr dirty="0" err="1"/>
              <a:t>modelo</a:t>
            </a:r>
            <a:r>
              <a:rPr dirty="0"/>
              <a:t> 7-S de McKinsey</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5" name="Diagrama 6">
            <a:extLst>
              <a:ext uri="{FF2B5EF4-FFF2-40B4-BE49-F238E27FC236}">
                <a16:creationId xmlns:a16="http://schemas.microsoft.com/office/drawing/2014/main" id="{F2F197AF-E447-7229-72A5-D3B3DCE8DC8B}"/>
              </a:ext>
            </a:extLst>
          </p:cNvPr>
          <p:cNvGraphicFramePr/>
          <p:nvPr>
            <p:extLst>
              <p:ext uri="{D42A27DB-BD31-4B8C-83A1-F6EECF244321}">
                <p14:modId xmlns:p14="http://schemas.microsoft.com/office/powerpoint/2010/main" val="1347503789"/>
              </p:ext>
            </p:extLst>
          </p:nvPr>
        </p:nvGraphicFramePr>
        <p:xfrm>
          <a:off x="1295400" y="3851999"/>
          <a:ext cx="12024000" cy="515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D1308BFA-E9F8-9389-8EFE-ACE44AA119A4}"/>
              </a:ext>
            </a:extLst>
          </p:cNvPr>
          <p:cNvSpPr txBox="1"/>
          <p:nvPr/>
        </p:nvSpPr>
        <p:spPr>
          <a:xfrm>
            <a:off x="4824000" y="3924000"/>
            <a:ext cx="6840000" cy="1044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a:t>Las </a:t>
            </a:r>
            <a:r>
              <a:rPr dirty="0" err="1"/>
              <a:t>reglas</a:t>
            </a:r>
            <a:r>
              <a:rPr dirty="0"/>
              <a:t> y </a:t>
            </a:r>
            <a:r>
              <a:rPr dirty="0" err="1"/>
              <a:t>conductas</a:t>
            </a:r>
            <a:r>
              <a:rPr dirty="0"/>
              <a:t> </a:t>
            </a:r>
            <a:r>
              <a:rPr dirty="0" err="1"/>
              <a:t>informales</a:t>
            </a:r>
            <a:r>
              <a:rPr dirty="0"/>
              <a:t> de una </a:t>
            </a:r>
            <a:r>
              <a:rPr dirty="0" err="1"/>
              <a:t>organización</a:t>
            </a:r>
            <a:r>
              <a:rPr dirty="0"/>
              <a:t>, los </a:t>
            </a:r>
            <a:r>
              <a:rPr dirty="0" err="1"/>
              <a:t>patrones</a:t>
            </a:r>
            <a:r>
              <a:rPr dirty="0"/>
              <a:t> de </a:t>
            </a:r>
            <a:r>
              <a:rPr dirty="0" err="1"/>
              <a:t>comportamiento</a:t>
            </a:r>
            <a:r>
              <a:rPr dirty="0"/>
              <a:t>, la </a:t>
            </a:r>
            <a:r>
              <a:rPr dirty="0" err="1"/>
              <a:t>cultura</a:t>
            </a:r>
            <a:r>
              <a:rPr dirty="0"/>
              <a:t> de </a:t>
            </a:r>
            <a:r>
              <a:rPr dirty="0" err="1"/>
              <a:t>trabajo</a:t>
            </a:r>
            <a:r>
              <a:rPr dirty="0"/>
              <a:t> o </a:t>
            </a:r>
            <a:r>
              <a:rPr dirty="0" err="1"/>
              <a:t>cómo</a:t>
            </a:r>
            <a:r>
              <a:rPr dirty="0"/>
              <a:t> se </a:t>
            </a:r>
            <a:r>
              <a:rPr dirty="0" err="1"/>
              <a:t>hacen</a:t>
            </a:r>
            <a:r>
              <a:rPr dirty="0"/>
              <a:t> las </a:t>
            </a:r>
            <a:r>
              <a:rPr dirty="0" err="1"/>
              <a:t>cosas</a:t>
            </a:r>
            <a:r>
              <a:rPr dirty="0"/>
              <a:t> dentro de la </a:t>
            </a:r>
            <a:r>
              <a:rPr dirty="0" err="1"/>
              <a:t>empresa</a:t>
            </a:r>
            <a:r>
              <a:rPr dirty="0"/>
              <a:t>.</a:t>
            </a:r>
          </a:p>
        </p:txBody>
      </p:sp>
      <p:sp>
        <p:nvSpPr>
          <p:cNvPr id="10" name="Textfeld 9">
            <a:extLst>
              <a:ext uri="{FF2B5EF4-FFF2-40B4-BE49-F238E27FC236}">
                <a16:creationId xmlns:a16="http://schemas.microsoft.com/office/drawing/2014/main" id="{95F29425-A2A7-E3DE-0D75-F3B8BDA35206}"/>
              </a:ext>
            </a:extLst>
          </p:cNvPr>
          <p:cNvSpPr txBox="1"/>
          <p:nvPr/>
        </p:nvSpPr>
        <p:spPr>
          <a:xfrm>
            <a:off x="4824000" y="5688000"/>
            <a:ext cx="6840000" cy="1044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err="1"/>
              <a:t>Habilidades</a:t>
            </a:r>
            <a:r>
              <a:rPr dirty="0"/>
              <a:t> </a:t>
            </a:r>
            <a:r>
              <a:rPr dirty="0" err="1"/>
              <a:t>individuales</a:t>
            </a:r>
            <a:r>
              <a:rPr dirty="0"/>
              <a:t> e </a:t>
            </a:r>
            <a:r>
              <a:rPr dirty="0" err="1"/>
              <a:t>institucionales</a:t>
            </a:r>
            <a:r>
              <a:rPr dirty="0"/>
              <a:t> que </a:t>
            </a:r>
            <a:r>
              <a:rPr dirty="0" err="1"/>
              <a:t>conforman</a:t>
            </a:r>
            <a:r>
              <a:rPr dirty="0"/>
              <a:t> las </a:t>
            </a:r>
            <a:r>
              <a:rPr dirty="0" err="1"/>
              <a:t>competencias</a:t>
            </a:r>
            <a:r>
              <a:rPr dirty="0"/>
              <a:t> y </a:t>
            </a:r>
            <a:r>
              <a:rPr dirty="0" err="1"/>
              <a:t>capacidades</a:t>
            </a:r>
            <a:r>
              <a:rPr dirty="0"/>
              <a:t> de una </a:t>
            </a:r>
            <a:r>
              <a:rPr dirty="0" err="1"/>
              <a:t>organización</a:t>
            </a:r>
            <a:r>
              <a:rPr dirty="0"/>
              <a:t>.</a:t>
            </a:r>
          </a:p>
        </p:txBody>
      </p:sp>
      <p:sp>
        <p:nvSpPr>
          <p:cNvPr id="11" name="Textfeld 10">
            <a:extLst>
              <a:ext uri="{FF2B5EF4-FFF2-40B4-BE49-F238E27FC236}">
                <a16:creationId xmlns:a16="http://schemas.microsoft.com/office/drawing/2014/main" id="{93C54793-1FCB-1FD6-E66F-0C37942E9160}"/>
              </a:ext>
            </a:extLst>
          </p:cNvPr>
          <p:cNvSpPr txBox="1"/>
          <p:nvPr/>
        </p:nvSpPr>
        <p:spPr>
          <a:xfrm>
            <a:off x="4824000" y="7488000"/>
            <a:ext cx="6840000" cy="1044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err="1"/>
              <a:t>Procedimientos</a:t>
            </a:r>
            <a:r>
              <a:rPr dirty="0"/>
              <a:t> y </a:t>
            </a:r>
            <a:r>
              <a:rPr dirty="0" err="1"/>
              <a:t>procesos</a:t>
            </a:r>
            <a:r>
              <a:rPr dirty="0"/>
              <a:t> que la </a:t>
            </a:r>
            <a:r>
              <a:rPr dirty="0" err="1"/>
              <a:t>organización</a:t>
            </a:r>
            <a:r>
              <a:rPr dirty="0"/>
              <a:t> </a:t>
            </a:r>
            <a:r>
              <a:rPr dirty="0" err="1"/>
              <a:t>tiene</a:t>
            </a:r>
            <a:r>
              <a:rPr dirty="0"/>
              <a:t> </a:t>
            </a:r>
            <a:r>
              <a:rPr dirty="0" err="1"/>
              <a:t>en</a:t>
            </a:r>
            <a:r>
              <a:rPr dirty="0"/>
              <a:t> </a:t>
            </a:r>
            <a:r>
              <a:rPr dirty="0" err="1"/>
              <a:t>su</a:t>
            </a:r>
            <a:r>
              <a:rPr dirty="0"/>
              <a:t> </a:t>
            </a:r>
            <a:r>
              <a:rPr dirty="0" err="1"/>
              <a:t>lugar</a:t>
            </a:r>
            <a:r>
              <a:rPr dirty="0"/>
              <a:t>. Los </a:t>
            </a:r>
            <a:r>
              <a:rPr dirty="0" err="1"/>
              <a:t>ejemplos</a:t>
            </a:r>
            <a:r>
              <a:rPr dirty="0"/>
              <a:t> son los </a:t>
            </a:r>
            <a:r>
              <a:rPr dirty="0" err="1"/>
              <a:t>procesos</a:t>
            </a:r>
            <a:r>
              <a:rPr dirty="0"/>
              <a:t> de </a:t>
            </a:r>
            <a:r>
              <a:rPr dirty="0" err="1"/>
              <a:t>gestión</a:t>
            </a:r>
            <a:r>
              <a:rPr dirty="0"/>
              <a:t> de </a:t>
            </a:r>
            <a:r>
              <a:rPr dirty="0" err="1"/>
              <a:t>riesgos</a:t>
            </a:r>
            <a:r>
              <a:rPr dirty="0"/>
              <a:t> y los </a:t>
            </a:r>
            <a:r>
              <a:rPr dirty="0" err="1"/>
              <a:t>sistemas</a:t>
            </a:r>
            <a:r>
              <a:rPr dirty="0"/>
              <a:t> de </a:t>
            </a:r>
            <a:r>
              <a:rPr dirty="0" err="1"/>
              <a:t>gestión</a:t>
            </a:r>
            <a:r>
              <a:rPr dirty="0"/>
              <a:t> de </a:t>
            </a:r>
            <a:r>
              <a:rPr dirty="0" err="1"/>
              <a:t>clientes</a:t>
            </a:r>
            <a:r>
              <a:rPr dirty="0"/>
              <a:t>.</a:t>
            </a:r>
          </a:p>
        </p:txBody>
      </p:sp>
      <p:sp>
        <p:nvSpPr>
          <p:cNvPr id="4" name="Textfeld 3">
            <a:extLst>
              <a:ext uri="{FF2B5EF4-FFF2-40B4-BE49-F238E27FC236}">
                <a16:creationId xmlns:a16="http://schemas.microsoft.com/office/drawing/2014/main" id="{D1D45A5F-795D-ABD4-69A1-AF0EAB22C3AA}"/>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13</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98A555C9-29BA-D4B7-B527-E8B680B8F201}"/>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9" name="CuadroTexto 2">
            <a:extLst>
              <a:ext uri="{FF2B5EF4-FFF2-40B4-BE49-F238E27FC236}">
                <a16:creationId xmlns:a16="http://schemas.microsoft.com/office/drawing/2014/main" id="{0742067B-0688-3710-1768-E86A3E4174E3}"/>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a:p>
            <a:endParaRPr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733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6000" y="3384000"/>
            <a:ext cx="6629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Modelo 2: El modelo 7-S de McKinsey</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7" name="Diagrama 6">
            <a:extLst>
              <a:ext uri="{FF2B5EF4-FFF2-40B4-BE49-F238E27FC236}">
                <a16:creationId xmlns:a16="http://schemas.microsoft.com/office/drawing/2014/main" id="{89161E25-8209-B552-E93D-2200E3AAFC06}"/>
              </a:ext>
            </a:extLst>
          </p:cNvPr>
          <p:cNvGraphicFramePr/>
          <p:nvPr>
            <p:extLst>
              <p:ext uri="{D42A27DB-BD31-4B8C-83A1-F6EECF244321}">
                <p14:modId xmlns:p14="http://schemas.microsoft.com/office/powerpoint/2010/main" val="3178034334"/>
              </p:ext>
            </p:extLst>
          </p:nvPr>
        </p:nvGraphicFramePr>
        <p:xfrm>
          <a:off x="1296000" y="3852000"/>
          <a:ext cx="12024000" cy="51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81F276C9-EE75-5F09-7114-D184F5592778}"/>
              </a:ext>
            </a:extLst>
          </p:cNvPr>
          <p:cNvSpPr txBox="1"/>
          <p:nvPr/>
        </p:nvSpPr>
        <p:spPr>
          <a:xfrm>
            <a:off x="5105400" y="3888000"/>
            <a:ext cx="6774600" cy="900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estructura</a:t>
            </a:r>
            <a:r>
              <a:rPr dirty="0"/>
              <a:t> de la </a:t>
            </a:r>
            <a:r>
              <a:rPr dirty="0" err="1"/>
              <a:t>organización</a:t>
            </a:r>
            <a:r>
              <a:rPr dirty="0"/>
              <a:t> o </a:t>
            </a:r>
            <a:r>
              <a:rPr dirty="0" err="1"/>
              <a:t>cómo</a:t>
            </a:r>
            <a:r>
              <a:rPr dirty="0"/>
              <a:t> se </a:t>
            </a:r>
            <a:r>
              <a:rPr dirty="0" err="1"/>
              <a:t>organizan</a:t>
            </a:r>
            <a:r>
              <a:rPr dirty="0"/>
              <a:t> las </a:t>
            </a:r>
            <a:r>
              <a:rPr dirty="0" err="1"/>
              <a:t>unidades</a:t>
            </a:r>
            <a:r>
              <a:rPr dirty="0"/>
              <a:t> de </a:t>
            </a:r>
            <a:r>
              <a:rPr dirty="0" err="1"/>
              <a:t>negocio</a:t>
            </a:r>
            <a:r>
              <a:rPr dirty="0"/>
              <a:t> y las </a:t>
            </a:r>
            <a:r>
              <a:rPr dirty="0" err="1"/>
              <a:t>divisiones</a:t>
            </a:r>
            <a:r>
              <a:rPr dirty="0"/>
              <a:t>, </a:t>
            </a:r>
            <a:r>
              <a:rPr dirty="0" err="1"/>
              <a:t>incluidas</a:t>
            </a:r>
            <a:r>
              <a:rPr dirty="0"/>
              <a:t> las </a:t>
            </a:r>
            <a:r>
              <a:rPr dirty="0" err="1"/>
              <a:t>relaciones</a:t>
            </a:r>
            <a:r>
              <a:rPr dirty="0"/>
              <a:t> de </a:t>
            </a:r>
            <a:r>
              <a:rPr dirty="0" err="1"/>
              <a:t>autoridad</a:t>
            </a:r>
            <a:r>
              <a:rPr dirty="0"/>
              <a:t> dentro de </a:t>
            </a:r>
            <a:r>
              <a:rPr dirty="0" err="1"/>
              <a:t>esa</a:t>
            </a:r>
            <a:r>
              <a:rPr dirty="0"/>
              <a:t> </a:t>
            </a:r>
            <a:r>
              <a:rPr dirty="0" err="1"/>
              <a:t>estructura</a:t>
            </a:r>
            <a:r>
              <a:rPr dirty="0"/>
              <a:t>.</a:t>
            </a:r>
          </a:p>
        </p:txBody>
      </p:sp>
      <p:sp>
        <p:nvSpPr>
          <p:cNvPr id="9" name="Textfeld 8">
            <a:extLst>
              <a:ext uri="{FF2B5EF4-FFF2-40B4-BE49-F238E27FC236}">
                <a16:creationId xmlns:a16="http://schemas.microsoft.com/office/drawing/2014/main" id="{98F58ACF-D910-C641-690F-047C80851236}"/>
              </a:ext>
            </a:extLst>
          </p:cNvPr>
          <p:cNvSpPr txBox="1"/>
          <p:nvPr/>
        </p:nvSpPr>
        <p:spPr>
          <a:xfrm>
            <a:off x="5105400" y="5184000"/>
            <a:ext cx="6774600" cy="900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a:t>Las personas </a:t>
            </a:r>
            <a:r>
              <a:rPr dirty="0" err="1"/>
              <a:t>en</a:t>
            </a:r>
            <a:r>
              <a:rPr dirty="0"/>
              <a:t> la </a:t>
            </a:r>
            <a:r>
              <a:rPr dirty="0" err="1"/>
              <a:t>empresa</a:t>
            </a:r>
            <a:r>
              <a:rPr dirty="0"/>
              <a:t>, sus </a:t>
            </a:r>
            <a:r>
              <a:rPr dirty="0" err="1"/>
              <a:t>cualidades</a:t>
            </a:r>
            <a:r>
              <a:rPr dirty="0"/>
              <a:t>, </a:t>
            </a:r>
            <a:r>
              <a:rPr dirty="0" err="1"/>
              <a:t>cómo</a:t>
            </a:r>
            <a:r>
              <a:rPr dirty="0"/>
              <a:t> se </a:t>
            </a:r>
            <a:r>
              <a:rPr dirty="0" err="1"/>
              <a:t>cultivan</a:t>
            </a:r>
            <a:r>
              <a:rPr dirty="0"/>
              <a:t> y </a:t>
            </a:r>
            <a:r>
              <a:rPr dirty="0" err="1"/>
              <a:t>desarrollan</a:t>
            </a:r>
            <a:r>
              <a:rPr dirty="0"/>
              <a:t> los </a:t>
            </a:r>
            <a:r>
              <a:rPr dirty="0" err="1"/>
              <a:t>talentos</a:t>
            </a:r>
            <a:r>
              <a:rPr dirty="0"/>
              <a:t>, y las </a:t>
            </a:r>
            <a:r>
              <a:rPr dirty="0" err="1"/>
              <a:t>características</a:t>
            </a:r>
            <a:r>
              <a:rPr dirty="0"/>
              <a:t> y </a:t>
            </a:r>
            <a:r>
              <a:rPr dirty="0" err="1"/>
              <a:t>atributos</a:t>
            </a:r>
            <a:r>
              <a:rPr dirty="0"/>
              <a:t> de </a:t>
            </a:r>
            <a:r>
              <a:rPr dirty="0" err="1"/>
              <a:t>cada</a:t>
            </a:r>
            <a:r>
              <a:rPr dirty="0"/>
              <a:t> </a:t>
            </a:r>
            <a:r>
              <a:rPr dirty="0" err="1"/>
              <a:t>rol</a:t>
            </a:r>
            <a:r>
              <a:rPr dirty="0"/>
              <a:t> de </a:t>
            </a:r>
            <a:r>
              <a:rPr dirty="0" err="1"/>
              <a:t>trabajo</a:t>
            </a:r>
            <a:r>
              <a:rPr dirty="0"/>
              <a:t>, </a:t>
            </a:r>
            <a:r>
              <a:rPr dirty="0" err="1"/>
              <a:t>como</a:t>
            </a:r>
            <a:r>
              <a:rPr dirty="0"/>
              <a:t> la </a:t>
            </a:r>
            <a:r>
              <a:rPr dirty="0" err="1"/>
              <a:t>educación</a:t>
            </a:r>
            <a:r>
              <a:rPr dirty="0"/>
              <a:t> y la </a:t>
            </a:r>
            <a:r>
              <a:rPr dirty="0" err="1"/>
              <a:t>actitud</a:t>
            </a:r>
            <a:r>
              <a:rPr dirty="0"/>
              <a:t>.</a:t>
            </a:r>
          </a:p>
        </p:txBody>
      </p:sp>
      <p:sp>
        <p:nvSpPr>
          <p:cNvPr id="10" name="Textfeld 9">
            <a:extLst>
              <a:ext uri="{FF2B5EF4-FFF2-40B4-BE49-F238E27FC236}">
                <a16:creationId xmlns:a16="http://schemas.microsoft.com/office/drawing/2014/main" id="{619519D7-FDF6-3079-31E2-AC97E1D4B21B}"/>
              </a:ext>
            </a:extLst>
          </p:cNvPr>
          <p:cNvSpPr txBox="1"/>
          <p:nvPr/>
        </p:nvSpPr>
        <p:spPr>
          <a:xfrm>
            <a:off x="5105400" y="6516000"/>
            <a:ext cx="6774600" cy="900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a:t>Lo que la </a:t>
            </a:r>
            <a:r>
              <a:rPr dirty="0" err="1"/>
              <a:t>compañía</a:t>
            </a:r>
            <a:r>
              <a:rPr dirty="0"/>
              <a:t> </a:t>
            </a:r>
            <a:r>
              <a:rPr dirty="0" err="1"/>
              <a:t>está</a:t>
            </a:r>
            <a:r>
              <a:rPr dirty="0"/>
              <a:t> </a:t>
            </a:r>
            <a:r>
              <a:rPr dirty="0" err="1"/>
              <a:t>haciendo</a:t>
            </a:r>
            <a:r>
              <a:rPr dirty="0"/>
              <a:t> para </a:t>
            </a:r>
            <a:r>
              <a:rPr dirty="0" err="1"/>
              <a:t>construir</a:t>
            </a:r>
            <a:r>
              <a:rPr dirty="0"/>
              <a:t> una </a:t>
            </a:r>
            <a:r>
              <a:rPr dirty="0" err="1"/>
              <a:t>ventaja</a:t>
            </a:r>
            <a:r>
              <a:rPr dirty="0"/>
              <a:t> </a:t>
            </a:r>
            <a:r>
              <a:rPr dirty="0" err="1"/>
              <a:t>competitiva</a:t>
            </a:r>
            <a:r>
              <a:rPr dirty="0"/>
              <a:t>.</a:t>
            </a:r>
          </a:p>
        </p:txBody>
      </p:sp>
      <p:sp>
        <p:nvSpPr>
          <p:cNvPr id="11" name="Textfeld 10">
            <a:extLst>
              <a:ext uri="{FF2B5EF4-FFF2-40B4-BE49-F238E27FC236}">
                <a16:creationId xmlns:a16="http://schemas.microsoft.com/office/drawing/2014/main" id="{731575AE-8D85-5D1C-642E-C0A2B7B880FE}"/>
              </a:ext>
            </a:extLst>
          </p:cNvPr>
          <p:cNvSpPr txBox="1"/>
          <p:nvPr/>
        </p:nvSpPr>
        <p:spPr>
          <a:xfrm>
            <a:off x="5105400" y="7812000"/>
            <a:ext cx="6774600" cy="900000"/>
          </a:xfrm>
          <a:prstGeom prst="rect">
            <a:avLst/>
          </a:prstGeom>
          <a:noFill/>
        </p:spPr>
        <p:txBody>
          <a:bodyPr wrap="square" anchor="ctr">
            <a:noAutofit/>
          </a:bodyPr>
          <a:lstStyle/>
          <a:p>
            <a:pPr>
              <a:defRPr>
                <a:latin typeface="Helvetica Neue" panose="020B0604020202020204"/>
                <a:ea typeface="Microsoft Sans Serif" panose="020B0604020202020204" pitchFamily="34" charset="0"/>
                <a:cs typeface="Microsoft Sans Serif" panose="020B0604020202020204" pitchFamily="34" charset="0"/>
              </a:defRPr>
            </a:pPr>
            <a:r>
              <a:rPr dirty="0" err="1"/>
              <a:t>Estándares</a:t>
            </a:r>
            <a:r>
              <a:rPr dirty="0"/>
              <a:t>, </a:t>
            </a:r>
            <a:r>
              <a:rPr dirty="0" err="1"/>
              <a:t>creencias</a:t>
            </a:r>
            <a:r>
              <a:rPr dirty="0"/>
              <a:t> y </a:t>
            </a:r>
            <a:r>
              <a:rPr dirty="0" err="1"/>
              <a:t>principios</a:t>
            </a:r>
            <a:r>
              <a:rPr dirty="0"/>
              <a:t> que </a:t>
            </a:r>
            <a:r>
              <a:rPr dirty="0" err="1"/>
              <a:t>forman</a:t>
            </a:r>
            <a:r>
              <a:rPr dirty="0"/>
              <a:t> </a:t>
            </a:r>
            <a:r>
              <a:rPr dirty="0" err="1"/>
              <a:t>cultura</a:t>
            </a:r>
            <a:r>
              <a:rPr dirty="0"/>
              <a:t> de una </a:t>
            </a:r>
            <a:r>
              <a:rPr dirty="0" err="1"/>
              <a:t>organización</a:t>
            </a:r>
            <a:r>
              <a:rPr dirty="0"/>
              <a:t>. </a:t>
            </a:r>
            <a:r>
              <a:rPr dirty="0" err="1"/>
              <a:t>Guían</a:t>
            </a:r>
            <a:r>
              <a:rPr dirty="0"/>
              <a:t> </a:t>
            </a:r>
            <a:r>
              <a:rPr dirty="0" err="1"/>
              <a:t>cómo</a:t>
            </a:r>
            <a:r>
              <a:rPr dirty="0"/>
              <a:t> se </a:t>
            </a:r>
            <a:r>
              <a:rPr dirty="0" err="1"/>
              <a:t>comportan</a:t>
            </a:r>
            <a:r>
              <a:rPr dirty="0"/>
              <a:t> los </a:t>
            </a:r>
            <a:r>
              <a:rPr dirty="0" err="1"/>
              <a:t>empleados</a:t>
            </a:r>
            <a:r>
              <a:rPr dirty="0"/>
              <a:t> y, con </a:t>
            </a:r>
            <a:r>
              <a:rPr dirty="0" err="1"/>
              <a:t>el</a:t>
            </a:r>
            <a:r>
              <a:rPr dirty="0"/>
              <a:t> </a:t>
            </a:r>
            <a:r>
              <a:rPr dirty="0" err="1"/>
              <a:t>tiempo</a:t>
            </a:r>
            <a:r>
              <a:rPr dirty="0"/>
              <a:t>, </a:t>
            </a:r>
            <a:r>
              <a:rPr dirty="0" err="1"/>
              <a:t>proporcionan</a:t>
            </a:r>
            <a:r>
              <a:rPr dirty="0"/>
              <a:t> la </a:t>
            </a:r>
            <a:r>
              <a:rPr dirty="0" err="1"/>
              <a:t>identidad</a:t>
            </a:r>
            <a:r>
              <a:rPr dirty="0"/>
              <a:t> </a:t>
            </a:r>
            <a:r>
              <a:rPr lang="es-ES" dirty="0"/>
              <a:t>de la </a:t>
            </a:r>
            <a:r>
              <a:rPr dirty="0" err="1"/>
              <a:t>empresa</a:t>
            </a:r>
            <a:r>
              <a:rPr dirty="0"/>
              <a:t>.</a:t>
            </a:r>
          </a:p>
        </p:txBody>
      </p:sp>
      <p:sp>
        <p:nvSpPr>
          <p:cNvPr id="14" name="CuadroTexto 3">
            <a:extLst>
              <a:ext uri="{FF2B5EF4-FFF2-40B4-BE49-F238E27FC236}">
                <a16:creationId xmlns:a16="http://schemas.microsoft.com/office/drawing/2014/main" id="{620C6403-29C2-CA95-AE39-8B4F39B1F128}"/>
              </a:ext>
            </a:extLst>
          </p:cNvPr>
          <p:cNvSpPr txBox="1"/>
          <p:nvPr/>
        </p:nvSpPr>
        <p:spPr>
          <a:xfrm rot="20985544">
            <a:off x="13779147" y="4132452"/>
            <a:ext cx="3234671" cy="4094963"/>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defRPr sz="2200">
                <a:latin typeface="Helvetica Neue" panose="020B0604020202020204"/>
              </a:defRPr>
            </a:pPr>
            <a:r>
              <a:rPr dirty="0" err="1"/>
              <a:t>Cada</a:t>
            </a:r>
            <a:r>
              <a:rPr dirty="0"/>
              <a:t> </a:t>
            </a:r>
            <a:r>
              <a:rPr dirty="0" err="1"/>
              <a:t>elemento</a:t>
            </a:r>
            <a:r>
              <a:rPr dirty="0"/>
              <a:t> es </a:t>
            </a:r>
            <a:r>
              <a:rPr dirty="0" err="1"/>
              <a:t>igualmente</a:t>
            </a:r>
            <a:r>
              <a:rPr dirty="0"/>
              <a:t> </a:t>
            </a:r>
            <a:r>
              <a:rPr dirty="0" err="1"/>
              <a:t>importante</a:t>
            </a:r>
            <a:r>
              <a:rPr dirty="0"/>
              <a:t> y </a:t>
            </a:r>
            <a:r>
              <a:rPr dirty="0" err="1"/>
              <a:t>valioso</a:t>
            </a:r>
            <a:r>
              <a:rPr dirty="0"/>
              <a:t>. Al usar </a:t>
            </a:r>
            <a:r>
              <a:rPr dirty="0" err="1"/>
              <a:t>el</a:t>
            </a:r>
            <a:r>
              <a:rPr dirty="0"/>
              <a:t> </a:t>
            </a:r>
            <a:r>
              <a:rPr dirty="0" err="1"/>
              <a:t>modelo</a:t>
            </a:r>
            <a:r>
              <a:rPr dirty="0"/>
              <a:t> 7-S para </a:t>
            </a:r>
            <a:r>
              <a:rPr dirty="0" err="1"/>
              <a:t>diagnosticar</a:t>
            </a:r>
            <a:r>
              <a:rPr dirty="0"/>
              <a:t> </a:t>
            </a:r>
            <a:r>
              <a:rPr lang="es-ES" dirty="0"/>
              <a:t>t</a:t>
            </a:r>
            <a:r>
              <a:rPr dirty="0"/>
              <a:t>u </a:t>
            </a:r>
            <a:r>
              <a:rPr dirty="0" err="1"/>
              <a:t>empresa</a:t>
            </a:r>
            <a:r>
              <a:rPr dirty="0"/>
              <a:t>, </a:t>
            </a:r>
            <a:r>
              <a:rPr dirty="0" err="1"/>
              <a:t>todos</a:t>
            </a:r>
            <a:r>
              <a:rPr dirty="0"/>
              <a:t> los </a:t>
            </a:r>
            <a:r>
              <a:rPr dirty="0" err="1"/>
              <a:t>elementos</a:t>
            </a:r>
            <a:r>
              <a:rPr dirty="0"/>
              <a:t> </a:t>
            </a:r>
            <a:r>
              <a:rPr dirty="0" err="1"/>
              <a:t>deben</a:t>
            </a:r>
            <a:r>
              <a:rPr dirty="0"/>
              <a:t> </a:t>
            </a:r>
            <a:r>
              <a:rPr dirty="0" err="1"/>
              <a:t>trabajar</a:t>
            </a:r>
            <a:r>
              <a:rPr dirty="0"/>
              <a:t> </a:t>
            </a:r>
            <a:r>
              <a:rPr dirty="0" err="1"/>
              <a:t>juntos</a:t>
            </a:r>
            <a:r>
              <a:rPr dirty="0"/>
              <a:t> y </a:t>
            </a:r>
            <a:r>
              <a:rPr dirty="0" err="1"/>
              <a:t>alinearse</a:t>
            </a:r>
            <a:r>
              <a:rPr dirty="0"/>
              <a:t> entre </a:t>
            </a:r>
            <a:r>
              <a:rPr dirty="0" err="1"/>
              <a:t>sí</a:t>
            </a:r>
            <a:r>
              <a:rPr dirty="0"/>
              <a:t>. </a:t>
            </a:r>
          </a:p>
        </p:txBody>
      </p:sp>
      <p:pic>
        <p:nvPicPr>
          <p:cNvPr id="15" name="Grafik 14">
            <a:extLst>
              <a:ext uri="{FF2B5EF4-FFF2-40B4-BE49-F238E27FC236}">
                <a16:creationId xmlns:a16="http://schemas.microsoft.com/office/drawing/2014/main" id="{C53F0C0C-7037-23A2-539B-58C803A78D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25400" y="3943475"/>
            <a:ext cx="1600438" cy="1790700"/>
          </a:xfrm>
          <a:prstGeom prst="rect">
            <a:avLst/>
          </a:prstGeom>
        </p:spPr>
      </p:pic>
      <p:sp>
        <p:nvSpPr>
          <p:cNvPr id="2" name="Textfeld 1">
            <a:extLst>
              <a:ext uri="{FF2B5EF4-FFF2-40B4-BE49-F238E27FC236}">
                <a16:creationId xmlns:a16="http://schemas.microsoft.com/office/drawing/2014/main" id="{977C995E-DF5D-4DA4-9053-7C5224603FD3}"/>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11, 13</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333BC3C5-3047-149D-8410-83F1DA9BCFF0}"/>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8" name="CuadroTexto 2">
            <a:extLst>
              <a:ext uri="{FF2B5EF4-FFF2-40B4-BE49-F238E27FC236}">
                <a16:creationId xmlns:a16="http://schemas.microsoft.com/office/drawing/2014/main" id="{4491A582-6A8D-26EC-8DA6-AC9C3AC6BE37}"/>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2.2 Modelos de gestión del cambio</a:t>
            </a:r>
          </a:p>
        </p:txBody>
      </p:sp>
    </p:spTree>
    <p:extLst>
      <p:ext uri="{BB962C8B-B14F-4D97-AF65-F5344CB8AC3E}">
        <p14:creationId xmlns:p14="http://schemas.microsoft.com/office/powerpoint/2010/main" val="40374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72390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3: </a:t>
            </a:r>
            <a:r>
              <a:rPr lang="es-ES" dirty="0"/>
              <a:t>Modelo de cambio </a:t>
            </a:r>
            <a:r>
              <a:rPr dirty="0"/>
              <a:t>de Kotter</a:t>
            </a: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7989450" cy="3970318"/>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lang="es-ES" sz="2400" dirty="0"/>
              <a:t>John Kotter (1996), profesor de Harvard Business School y reconocido experto en cambio, desarrolló su modelo sobre la base de la investigación de 100 organizaciones que estaban pasando por un proceso de cambio.</a:t>
            </a:r>
          </a:p>
          <a:p>
            <a:pPr>
              <a:spcAft>
                <a:spcPts val="1200"/>
              </a:spcAft>
            </a:pPr>
            <a:endParaRPr lang="es-ES"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lang="es-ES" sz="2400" dirty="0"/>
              <a:t>Los 8 pasos en el proceso de cambio incluyen: crear un sentido de urgencia, formar poderosas coaliciones orientadoras, desarrollar una visión y una estrategia, comunicar la visión, eliminar obstáculos y empoderar a los empleados para la acción, crear victorias a corto plazo, consolidar ganancias y fortalecer el cambio anclando el cambio en la cultura. </a:t>
            </a:r>
          </a:p>
        </p:txBody>
      </p:sp>
      <p:sp>
        <p:nvSpPr>
          <p:cNvPr id="5" name="Textfeld 4">
            <a:extLst>
              <a:ext uri="{FF2B5EF4-FFF2-40B4-BE49-F238E27FC236}">
                <a16:creationId xmlns:a16="http://schemas.microsoft.com/office/drawing/2014/main" id="{4F433110-6707-02CE-C3A5-95BBAA9EDA07}"/>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14</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CAAFC56C-883D-CFEC-E5B4-D2A7665378F5}"/>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8" name="CuadroTexto 2">
            <a:extLst>
              <a:ext uri="{FF2B5EF4-FFF2-40B4-BE49-F238E27FC236}">
                <a16:creationId xmlns:a16="http://schemas.microsoft.com/office/drawing/2014/main" id="{E1F50FEC-8211-C153-3333-20687CD64FBD}"/>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2.2 </a:t>
            </a:r>
            <a:r>
              <a:rPr dirty="0" err="1"/>
              <a:t>Modelos</a:t>
            </a:r>
            <a:r>
              <a:rPr dirty="0"/>
              <a:t> de </a:t>
            </a:r>
            <a:r>
              <a:rPr dirty="0" err="1"/>
              <a:t>gestión</a:t>
            </a:r>
            <a:r>
              <a:rPr dirty="0"/>
              <a:t> del </a:t>
            </a:r>
            <a:r>
              <a:rPr dirty="0" err="1"/>
              <a:t>cambio</a:t>
            </a:r>
            <a:endParaRPr dirty="0"/>
          </a:p>
        </p:txBody>
      </p:sp>
      <p:grpSp>
        <p:nvGrpSpPr>
          <p:cNvPr id="48" name="Gruppieren 47">
            <a:extLst>
              <a:ext uri="{FF2B5EF4-FFF2-40B4-BE49-F238E27FC236}">
                <a16:creationId xmlns:a16="http://schemas.microsoft.com/office/drawing/2014/main" id="{5DD427D8-A761-102C-2429-D4579BF95BAD}"/>
              </a:ext>
            </a:extLst>
          </p:cNvPr>
          <p:cNvGrpSpPr/>
          <p:nvPr/>
        </p:nvGrpSpPr>
        <p:grpSpPr>
          <a:xfrm>
            <a:off x="12240000" y="1944000"/>
            <a:ext cx="1620000" cy="1620000"/>
            <a:chOff x="12240000" y="2124000"/>
            <a:chExt cx="1620000" cy="1620000"/>
          </a:xfrm>
        </p:grpSpPr>
        <p:grpSp>
          <p:nvGrpSpPr>
            <p:cNvPr id="9" name="Gruppieren 8">
              <a:extLst>
                <a:ext uri="{FF2B5EF4-FFF2-40B4-BE49-F238E27FC236}">
                  <a16:creationId xmlns:a16="http://schemas.microsoft.com/office/drawing/2014/main" id="{F1836371-9786-500C-AA8D-68162333761A}"/>
                </a:ext>
              </a:extLst>
            </p:cNvPr>
            <p:cNvGrpSpPr/>
            <p:nvPr/>
          </p:nvGrpSpPr>
          <p:grpSpPr>
            <a:xfrm>
              <a:off x="12240000" y="2124000"/>
              <a:ext cx="1620000" cy="1620000"/>
              <a:chOff x="4038600" y="3314700"/>
              <a:chExt cx="1440000" cy="1440000"/>
            </a:xfrm>
          </p:grpSpPr>
          <p:sp>
            <p:nvSpPr>
              <p:cNvPr id="10" name="Ellipse 9">
                <a:extLst>
                  <a:ext uri="{FF2B5EF4-FFF2-40B4-BE49-F238E27FC236}">
                    <a16:creationId xmlns:a16="http://schemas.microsoft.com/office/drawing/2014/main" id="{94996785-994A-139D-B859-65226956BB9B}"/>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latin typeface="Helvetica neue" panose="020B0604020202020204"/>
                </a:endParaRPr>
              </a:p>
            </p:txBody>
          </p:sp>
          <p:cxnSp>
            <p:nvCxnSpPr>
              <p:cNvPr id="11" name="Gerader Verbinder 10">
                <a:extLst>
                  <a:ext uri="{FF2B5EF4-FFF2-40B4-BE49-F238E27FC236}">
                    <a16:creationId xmlns:a16="http://schemas.microsoft.com/office/drawing/2014/main" id="{7D523CBE-21CD-9A56-F814-144C92FD771D}"/>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feld 32">
              <a:extLst>
                <a:ext uri="{FF2B5EF4-FFF2-40B4-BE49-F238E27FC236}">
                  <a16:creationId xmlns:a16="http://schemas.microsoft.com/office/drawing/2014/main" id="{5D09B005-F38A-CDA2-1177-D41F75FA3237}"/>
                </a:ext>
              </a:extLst>
            </p:cNvPr>
            <p:cNvSpPr txBox="1"/>
            <p:nvPr/>
          </p:nvSpPr>
          <p:spPr>
            <a:xfrm>
              <a:off x="12240000" y="2124000"/>
              <a:ext cx="1620000" cy="1620000"/>
            </a:xfrm>
            <a:prstGeom prst="rect">
              <a:avLst/>
            </a:prstGeom>
            <a:noFill/>
          </p:spPr>
          <p:txBody>
            <a:bodyPr wrap="square" anchor="ctr">
              <a:noAutofit/>
            </a:bodyPr>
            <a:lstStyle/>
            <a:p>
              <a:pPr algn="ctr">
                <a:defRPr sz="2000" b="1" cap="all">
                  <a:latin typeface="Helvetica neue" panose="020B0604020202020204"/>
                </a:defRPr>
              </a:pPr>
              <a:r>
                <a:rPr>
                  <a:solidFill>
                    <a:srgbClr val="4EC5A5"/>
                  </a:solidFill>
                </a:rPr>
                <a:t>Crear</a:t>
              </a:r>
              <a:r>
                <a:t> </a:t>
              </a:r>
            </a:p>
            <a:p>
              <a:pPr algn="ctr">
                <a:defRPr sz="1600" cap="all">
                  <a:solidFill>
                    <a:srgbClr val="277762"/>
                  </a:solidFill>
                  <a:latin typeface="Helvetica neue" panose="020B0604020202020204"/>
                </a:defRPr>
              </a:pPr>
              <a:r>
                <a:t>un sentido de urgencia</a:t>
              </a:r>
            </a:p>
          </p:txBody>
        </p:sp>
      </p:grpSp>
      <p:grpSp>
        <p:nvGrpSpPr>
          <p:cNvPr id="49" name="Gruppieren 48">
            <a:extLst>
              <a:ext uri="{FF2B5EF4-FFF2-40B4-BE49-F238E27FC236}">
                <a16:creationId xmlns:a16="http://schemas.microsoft.com/office/drawing/2014/main" id="{4B57E410-B9F4-EEB1-6CFB-6F6E9E9328F7}"/>
              </a:ext>
            </a:extLst>
          </p:cNvPr>
          <p:cNvGrpSpPr/>
          <p:nvPr/>
        </p:nvGrpSpPr>
        <p:grpSpPr>
          <a:xfrm>
            <a:off x="14040000" y="2736000"/>
            <a:ext cx="1733400" cy="1620000"/>
            <a:chOff x="14148000" y="2628000"/>
            <a:chExt cx="1733400" cy="1620000"/>
          </a:xfrm>
        </p:grpSpPr>
        <p:grpSp>
          <p:nvGrpSpPr>
            <p:cNvPr id="12" name="Gruppieren 11">
              <a:extLst>
                <a:ext uri="{FF2B5EF4-FFF2-40B4-BE49-F238E27FC236}">
                  <a16:creationId xmlns:a16="http://schemas.microsoft.com/office/drawing/2014/main" id="{C53512AF-0522-844E-32A9-00AE013813F9}"/>
                </a:ext>
              </a:extLst>
            </p:cNvPr>
            <p:cNvGrpSpPr/>
            <p:nvPr/>
          </p:nvGrpSpPr>
          <p:grpSpPr>
            <a:xfrm>
              <a:off x="14148000" y="2628000"/>
              <a:ext cx="1620000" cy="1620000"/>
              <a:chOff x="4038600" y="3314700"/>
              <a:chExt cx="1440000" cy="1440000"/>
            </a:xfrm>
          </p:grpSpPr>
          <p:sp>
            <p:nvSpPr>
              <p:cNvPr id="13" name="Ellipse 12">
                <a:extLst>
                  <a:ext uri="{FF2B5EF4-FFF2-40B4-BE49-F238E27FC236}">
                    <a16:creationId xmlns:a16="http://schemas.microsoft.com/office/drawing/2014/main" id="{4F8B3747-7B2A-29D8-5BB4-587738C85F1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14" name="Gerader Verbinder 13">
                <a:extLst>
                  <a:ext uri="{FF2B5EF4-FFF2-40B4-BE49-F238E27FC236}">
                    <a16:creationId xmlns:a16="http://schemas.microsoft.com/office/drawing/2014/main" id="{8162071D-03AB-2C82-0A43-CCC149764948}"/>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04380C90-F860-F13D-891D-7233AC596BE9}"/>
                </a:ext>
              </a:extLst>
            </p:cNvPr>
            <p:cNvSpPr txBox="1"/>
            <p:nvPr/>
          </p:nvSpPr>
          <p:spPr>
            <a:xfrm>
              <a:off x="14148000" y="2628000"/>
              <a:ext cx="173340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rPr dirty="0" err="1"/>
                <a:t>Construir</a:t>
              </a:r>
              <a:endParaRPr dirty="0"/>
            </a:p>
            <a:p>
              <a:pPr algn="ctr">
                <a:defRPr sz="1600" cap="all">
                  <a:solidFill>
                    <a:srgbClr val="277762"/>
                  </a:solidFill>
                  <a:latin typeface="Helvetica neue" panose="020B0604020202020204"/>
                </a:defRPr>
              </a:pPr>
              <a:r>
                <a:rPr dirty="0"/>
                <a:t>una </a:t>
              </a:r>
              <a:r>
                <a:rPr dirty="0" err="1"/>
                <a:t>coalición</a:t>
              </a:r>
              <a:r>
                <a:rPr dirty="0"/>
                <a:t> </a:t>
              </a:r>
              <a:r>
                <a:rPr dirty="0" err="1"/>
                <a:t>guía</a:t>
              </a:r>
              <a:endParaRPr dirty="0"/>
            </a:p>
          </p:txBody>
        </p:sp>
      </p:grpSp>
      <p:grpSp>
        <p:nvGrpSpPr>
          <p:cNvPr id="50" name="Gruppieren 49">
            <a:extLst>
              <a:ext uri="{FF2B5EF4-FFF2-40B4-BE49-F238E27FC236}">
                <a16:creationId xmlns:a16="http://schemas.microsoft.com/office/drawing/2014/main" id="{65C4A2C3-A070-3C2F-9EAB-B9083AE1B6BF}"/>
              </a:ext>
            </a:extLst>
          </p:cNvPr>
          <p:cNvGrpSpPr/>
          <p:nvPr/>
        </p:nvGrpSpPr>
        <p:grpSpPr>
          <a:xfrm>
            <a:off x="14724000" y="4428000"/>
            <a:ext cx="1620000" cy="1620000"/>
            <a:chOff x="14868000" y="4392000"/>
            <a:chExt cx="1620000" cy="1620000"/>
          </a:xfrm>
        </p:grpSpPr>
        <p:grpSp>
          <p:nvGrpSpPr>
            <p:cNvPr id="15" name="Gruppieren 14">
              <a:extLst>
                <a:ext uri="{FF2B5EF4-FFF2-40B4-BE49-F238E27FC236}">
                  <a16:creationId xmlns:a16="http://schemas.microsoft.com/office/drawing/2014/main" id="{928C9EBF-6864-C09E-C5CE-0F9732D61C8A}"/>
                </a:ext>
              </a:extLst>
            </p:cNvPr>
            <p:cNvGrpSpPr/>
            <p:nvPr/>
          </p:nvGrpSpPr>
          <p:grpSpPr>
            <a:xfrm>
              <a:off x="14868000" y="4392000"/>
              <a:ext cx="1620000" cy="1620000"/>
              <a:chOff x="4038600" y="3314700"/>
              <a:chExt cx="1440000" cy="1440000"/>
            </a:xfrm>
          </p:grpSpPr>
          <p:sp>
            <p:nvSpPr>
              <p:cNvPr id="16" name="Ellipse 15">
                <a:extLst>
                  <a:ext uri="{FF2B5EF4-FFF2-40B4-BE49-F238E27FC236}">
                    <a16:creationId xmlns:a16="http://schemas.microsoft.com/office/drawing/2014/main" id="{742B44D9-9009-6AFA-A1D9-1E9ACFB4F63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17" name="Gerader Verbinder 16">
                <a:extLst>
                  <a:ext uri="{FF2B5EF4-FFF2-40B4-BE49-F238E27FC236}">
                    <a16:creationId xmlns:a16="http://schemas.microsoft.com/office/drawing/2014/main" id="{24E42238-8935-D0E4-356D-DBB8418252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E511CDED-ABF1-542A-8877-87787D7DC118}"/>
                </a:ext>
              </a:extLst>
            </p:cNvPr>
            <p:cNvSpPr txBox="1"/>
            <p:nvPr/>
          </p:nvSpPr>
          <p:spPr>
            <a:xfrm>
              <a:off x="14868000" y="4392000"/>
              <a:ext cx="162000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rPr lang="es-ES" dirty="0"/>
                <a:t>FORMAR</a:t>
              </a:r>
              <a:endParaRPr dirty="0"/>
            </a:p>
            <a:p>
              <a:pPr algn="ctr">
                <a:defRPr sz="1600" cap="all">
                  <a:solidFill>
                    <a:srgbClr val="277762"/>
                  </a:solidFill>
                  <a:latin typeface="Helvetica neue" panose="020B0604020202020204"/>
                </a:defRPr>
              </a:pPr>
              <a:r>
                <a:rPr dirty="0"/>
                <a:t>una </a:t>
              </a:r>
              <a:r>
                <a:rPr dirty="0" err="1"/>
                <a:t>visión</a:t>
              </a:r>
              <a:r>
                <a:rPr dirty="0"/>
                <a:t> </a:t>
              </a:r>
              <a:r>
                <a:rPr dirty="0" err="1"/>
                <a:t>estratégica</a:t>
              </a:r>
              <a:endParaRPr dirty="0"/>
            </a:p>
          </p:txBody>
        </p:sp>
      </p:grpSp>
      <p:grpSp>
        <p:nvGrpSpPr>
          <p:cNvPr id="51" name="Gruppieren 50">
            <a:extLst>
              <a:ext uri="{FF2B5EF4-FFF2-40B4-BE49-F238E27FC236}">
                <a16:creationId xmlns:a16="http://schemas.microsoft.com/office/drawing/2014/main" id="{F6E7D13A-6850-CF2B-5041-3176225FA68F}"/>
              </a:ext>
            </a:extLst>
          </p:cNvPr>
          <p:cNvGrpSpPr/>
          <p:nvPr/>
        </p:nvGrpSpPr>
        <p:grpSpPr>
          <a:xfrm>
            <a:off x="14004000" y="6156000"/>
            <a:ext cx="1769400" cy="1620000"/>
            <a:chOff x="14148000" y="6444000"/>
            <a:chExt cx="1769400" cy="1620000"/>
          </a:xfrm>
        </p:grpSpPr>
        <p:grpSp>
          <p:nvGrpSpPr>
            <p:cNvPr id="27" name="Gruppieren 26">
              <a:extLst>
                <a:ext uri="{FF2B5EF4-FFF2-40B4-BE49-F238E27FC236}">
                  <a16:creationId xmlns:a16="http://schemas.microsoft.com/office/drawing/2014/main" id="{07611FB1-A2A9-03C3-C48A-C1450C194B24}"/>
                </a:ext>
              </a:extLst>
            </p:cNvPr>
            <p:cNvGrpSpPr/>
            <p:nvPr/>
          </p:nvGrpSpPr>
          <p:grpSpPr>
            <a:xfrm>
              <a:off x="14148000" y="6444000"/>
              <a:ext cx="1620000" cy="1620000"/>
              <a:chOff x="4038600" y="3314700"/>
              <a:chExt cx="1440000" cy="1440000"/>
            </a:xfrm>
          </p:grpSpPr>
          <p:sp>
            <p:nvSpPr>
              <p:cNvPr id="28" name="Ellipse 27">
                <a:extLst>
                  <a:ext uri="{FF2B5EF4-FFF2-40B4-BE49-F238E27FC236}">
                    <a16:creationId xmlns:a16="http://schemas.microsoft.com/office/drawing/2014/main" id="{B28C3370-1452-6DBA-DC76-8F0EF62B16A4}"/>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29" name="Gerader Verbinder 28">
                <a:extLst>
                  <a:ext uri="{FF2B5EF4-FFF2-40B4-BE49-F238E27FC236}">
                    <a16:creationId xmlns:a16="http://schemas.microsoft.com/office/drawing/2014/main" id="{AC1ABBC8-73D6-3128-D268-2C5C00BA39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4BE0C4EF-263B-7F9E-E5B5-B215A219B136}"/>
                </a:ext>
              </a:extLst>
            </p:cNvPr>
            <p:cNvSpPr txBox="1"/>
            <p:nvPr/>
          </p:nvSpPr>
          <p:spPr>
            <a:xfrm>
              <a:off x="14148000" y="6444000"/>
              <a:ext cx="176940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rPr dirty="0" err="1"/>
                <a:t>Alistar</a:t>
              </a:r>
              <a:endParaRPr dirty="0"/>
            </a:p>
            <a:p>
              <a:pPr algn="ctr">
                <a:defRPr sz="1600" cap="all">
                  <a:solidFill>
                    <a:srgbClr val="277762"/>
                  </a:solidFill>
                  <a:latin typeface="Helvetica neue" panose="020B0604020202020204"/>
                </a:defRPr>
              </a:pPr>
              <a:r>
                <a:rPr dirty="0"/>
                <a:t>un </a:t>
              </a:r>
              <a:r>
                <a:rPr dirty="0" err="1"/>
                <a:t>ejército</a:t>
              </a:r>
              <a:r>
                <a:rPr dirty="0"/>
                <a:t> de </a:t>
              </a:r>
              <a:r>
                <a:rPr dirty="0" err="1"/>
                <a:t>voluntarios</a:t>
              </a:r>
              <a:endParaRPr dirty="0"/>
            </a:p>
          </p:txBody>
        </p:sp>
      </p:grpSp>
      <p:grpSp>
        <p:nvGrpSpPr>
          <p:cNvPr id="52" name="Gruppieren 51">
            <a:extLst>
              <a:ext uri="{FF2B5EF4-FFF2-40B4-BE49-F238E27FC236}">
                <a16:creationId xmlns:a16="http://schemas.microsoft.com/office/drawing/2014/main" id="{52F136EC-6CB7-8F3F-7BF4-D033BDC63D7E}"/>
              </a:ext>
            </a:extLst>
          </p:cNvPr>
          <p:cNvGrpSpPr/>
          <p:nvPr/>
        </p:nvGrpSpPr>
        <p:grpSpPr>
          <a:xfrm>
            <a:off x="12240000" y="6912000"/>
            <a:ext cx="1620000" cy="1620000"/>
            <a:chOff x="12276000" y="6840000"/>
            <a:chExt cx="1620000" cy="1620000"/>
          </a:xfrm>
        </p:grpSpPr>
        <p:grpSp>
          <p:nvGrpSpPr>
            <p:cNvPr id="30" name="Gruppieren 29">
              <a:extLst>
                <a:ext uri="{FF2B5EF4-FFF2-40B4-BE49-F238E27FC236}">
                  <a16:creationId xmlns:a16="http://schemas.microsoft.com/office/drawing/2014/main" id="{31F7A706-36CB-249B-A513-7ECB58DB238D}"/>
                </a:ext>
              </a:extLst>
            </p:cNvPr>
            <p:cNvGrpSpPr/>
            <p:nvPr/>
          </p:nvGrpSpPr>
          <p:grpSpPr>
            <a:xfrm>
              <a:off x="12276000" y="6840000"/>
              <a:ext cx="1620000" cy="1620000"/>
              <a:chOff x="4038600" y="3314700"/>
              <a:chExt cx="1440000" cy="1440000"/>
            </a:xfrm>
          </p:grpSpPr>
          <p:sp>
            <p:nvSpPr>
              <p:cNvPr id="31" name="Ellipse 30">
                <a:extLst>
                  <a:ext uri="{FF2B5EF4-FFF2-40B4-BE49-F238E27FC236}">
                    <a16:creationId xmlns:a16="http://schemas.microsoft.com/office/drawing/2014/main" id="{0AB908AD-8D46-6EF7-7003-2D153873563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32" name="Gerader Verbinder 31">
                <a:extLst>
                  <a:ext uri="{FF2B5EF4-FFF2-40B4-BE49-F238E27FC236}">
                    <a16:creationId xmlns:a16="http://schemas.microsoft.com/office/drawing/2014/main" id="{321AF851-8BCF-2671-A5A7-2EA41BA4D6F1}"/>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74E7536E-AAB1-03F0-2004-252D1D990026}"/>
                </a:ext>
              </a:extLst>
            </p:cNvPr>
            <p:cNvSpPr txBox="1"/>
            <p:nvPr/>
          </p:nvSpPr>
          <p:spPr>
            <a:xfrm>
              <a:off x="12276000" y="6840000"/>
              <a:ext cx="162000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rPr dirty="0" err="1"/>
                <a:t>Habilitar</a:t>
              </a:r>
              <a:endParaRPr dirty="0"/>
            </a:p>
            <a:p>
              <a:pPr algn="ctr">
                <a:defRPr sz="1600" cap="all">
                  <a:solidFill>
                    <a:srgbClr val="277762"/>
                  </a:solidFill>
                  <a:latin typeface="Helvetica neue" panose="020B0604020202020204"/>
                </a:defRPr>
              </a:pPr>
              <a:r>
                <a:rPr dirty="0" err="1"/>
                <a:t>medidas</a:t>
              </a:r>
              <a:r>
                <a:rPr dirty="0"/>
                <a:t> </a:t>
              </a:r>
              <a:r>
                <a:rPr dirty="0" err="1"/>
                <a:t>mediante</a:t>
              </a:r>
              <a:r>
                <a:rPr dirty="0"/>
                <a:t> la </a:t>
              </a:r>
              <a:r>
                <a:rPr dirty="0" err="1"/>
                <a:t>eliminación</a:t>
              </a:r>
              <a:r>
                <a:rPr dirty="0"/>
                <a:t> de barreras</a:t>
              </a:r>
            </a:p>
          </p:txBody>
        </p:sp>
      </p:grpSp>
      <p:grpSp>
        <p:nvGrpSpPr>
          <p:cNvPr id="53" name="Gruppieren 52">
            <a:extLst>
              <a:ext uri="{FF2B5EF4-FFF2-40B4-BE49-F238E27FC236}">
                <a16:creationId xmlns:a16="http://schemas.microsoft.com/office/drawing/2014/main" id="{81EF35E1-5415-F33A-153A-33885EEEA458}"/>
              </a:ext>
            </a:extLst>
          </p:cNvPr>
          <p:cNvGrpSpPr/>
          <p:nvPr/>
        </p:nvGrpSpPr>
        <p:grpSpPr>
          <a:xfrm>
            <a:off x="10476000" y="6156000"/>
            <a:ext cx="1620000" cy="1620000"/>
            <a:chOff x="10368000" y="6120000"/>
            <a:chExt cx="1620000" cy="1620000"/>
          </a:xfrm>
        </p:grpSpPr>
        <p:grpSp>
          <p:nvGrpSpPr>
            <p:cNvPr id="24" name="Gruppieren 23">
              <a:extLst>
                <a:ext uri="{FF2B5EF4-FFF2-40B4-BE49-F238E27FC236}">
                  <a16:creationId xmlns:a16="http://schemas.microsoft.com/office/drawing/2014/main" id="{6F4C5AE1-B04C-FC3A-DF36-C95340243C18}"/>
                </a:ext>
              </a:extLst>
            </p:cNvPr>
            <p:cNvGrpSpPr/>
            <p:nvPr/>
          </p:nvGrpSpPr>
          <p:grpSpPr>
            <a:xfrm>
              <a:off x="10368000" y="6120000"/>
              <a:ext cx="1620000" cy="1620000"/>
              <a:chOff x="4038600" y="3314700"/>
              <a:chExt cx="1440000" cy="1440000"/>
            </a:xfrm>
          </p:grpSpPr>
          <p:sp>
            <p:nvSpPr>
              <p:cNvPr id="25" name="Ellipse 24">
                <a:extLst>
                  <a:ext uri="{FF2B5EF4-FFF2-40B4-BE49-F238E27FC236}">
                    <a16:creationId xmlns:a16="http://schemas.microsoft.com/office/drawing/2014/main" id="{BF7B22D0-8AB4-0469-115E-3EE33C704D9D}"/>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26" name="Gerader Verbinder 25">
                <a:extLst>
                  <a:ext uri="{FF2B5EF4-FFF2-40B4-BE49-F238E27FC236}">
                    <a16:creationId xmlns:a16="http://schemas.microsoft.com/office/drawing/2014/main" id="{0176E1E1-4069-B211-39FD-23E3E22D31BF}"/>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29974051-A5AE-9C4E-22FE-BB2C99050C0C}"/>
                </a:ext>
              </a:extLst>
            </p:cNvPr>
            <p:cNvSpPr txBox="1"/>
            <p:nvPr/>
          </p:nvSpPr>
          <p:spPr>
            <a:xfrm>
              <a:off x="10368000" y="6120000"/>
              <a:ext cx="162000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t>Generar</a:t>
              </a:r>
            </a:p>
            <a:p>
              <a:pPr algn="ctr">
                <a:defRPr sz="1600" cap="all">
                  <a:solidFill>
                    <a:srgbClr val="277762"/>
                  </a:solidFill>
                  <a:latin typeface="Helvetica neue" panose="020B0604020202020204"/>
                </a:defRPr>
              </a:pPr>
              <a:r>
                <a:t>victorias a corto plazo</a:t>
              </a:r>
            </a:p>
          </p:txBody>
        </p:sp>
      </p:grpSp>
      <p:grpSp>
        <p:nvGrpSpPr>
          <p:cNvPr id="54" name="Gruppieren 53">
            <a:extLst>
              <a:ext uri="{FF2B5EF4-FFF2-40B4-BE49-F238E27FC236}">
                <a16:creationId xmlns:a16="http://schemas.microsoft.com/office/drawing/2014/main" id="{3C765187-1D0B-FDE2-A369-042E8F59F3C0}"/>
              </a:ext>
            </a:extLst>
          </p:cNvPr>
          <p:cNvGrpSpPr/>
          <p:nvPr/>
        </p:nvGrpSpPr>
        <p:grpSpPr>
          <a:xfrm>
            <a:off x="9792000" y="4464000"/>
            <a:ext cx="1620000" cy="1620000"/>
            <a:chOff x="9792000" y="4320000"/>
            <a:chExt cx="1620000" cy="1620000"/>
          </a:xfrm>
        </p:grpSpPr>
        <p:grpSp>
          <p:nvGrpSpPr>
            <p:cNvPr id="21" name="Gruppieren 20">
              <a:extLst>
                <a:ext uri="{FF2B5EF4-FFF2-40B4-BE49-F238E27FC236}">
                  <a16:creationId xmlns:a16="http://schemas.microsoft.com/office/drawing/2014/main" id="{2854379E-F3A1-8022-929C-EFCE26465E60}"/>
                </a:ext>
              </a:extLst>
            </p:cNvPr>
            <p:cNvGrpSpPr/>
            <p:nvPr/>
          </p:nvGrpSpPr>
          <p:grpSpPr>
            <a:xfrm>
              <a:off x="9792000" y="4320000"/>
              <a:ext cx="1620000" cy="1620000"/>
              <a:chOff x="4038600" y="3314700"/>
              <a:chExt cx="1440000" cy="1440000"/>
            </a:xfrm>
          </p:grpSpPr>
          <p:sp>
            <p:nvSpPr>
              <p:cNvPr id="22" name="Ellipse 21">
                <a:extLst>
                  <a:ext uri="{FF2B5EF4-FFF2-40B4-BE49-F238E27FC236}">
                    <a16:creationId xmlns:a16="http://schemas.microsoft.com/office/drawing/2014/main" id="{4353CA1E-C8B1-0F74-9E32-0EAE55CE4EC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23" name="Gerader Verbinder 22">
                <a:extLst>
                  <a:ext uri="{FF2B5EF4-FFF2-40B4-BE49-F238E27FC236}">
                    <a16:creationId xmlns:a16="http://schemas.microsoft.com/office/drawing/2014/main" id="{9F8C324A-73B0-9EEB-EAE2-60D792C5B929}"/>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022BAB1A-1346-1ABA-DBC9-0DB1F69A099B}"/>
                </a:ext>
              </a:extLst>
            </p:cNvPr>
            <p:cNvSpPr txBox="1"/>
            <p:nvPr/>
          </p:nvSpPr>
          <p:spPr>
            <a:xfrm>
              <a:off x="9792000" y="4320000"/>
              <a:ext cx="1620000" cy="1620000"/>
            </a:xfrm>
            <a:prstGeom prst="rect">
              <a:avLst/>
            </a:prstGeom>
            <a:noFill/>
          </p:spPr>
          <p:txBody>
            <a:bodyPr wrap="square" lIns="0" rIns="0" anchor="ctr">
              <a:noAutofit/>
            </a:bodyPr>
            <a:lstStyle/>
            <a:p>
              <a:pPr algn="ctr">
                <a:defRPr sz="2000" b="1" cap="all">
                  <a:solidFill>
                    <a:srgbClr val="4EC5A5"/>
                  </a:solidFill>
                  <a:latin typeface="Helvetica neue" panose="020B0604020202020204"/>
                </a:defRPr>
              </a:pPr>
              <a:r>
                <a:rPr lang="es-ES" dirty="0" err="1"/>
                <a:t>sOSTENER</a:t>
              </a:r>
              <a:endParaRPr dirty="0"/>
            </a:p>
            <a:p>
              <a:pPr algn="ctr">
                <a:defRPr sz="1600" cap="all">
                  <a:solidFill>
                    <a:srgbClr val="277762"/>
                  </a:solidFill>
                  <a:latin typeface="Helvetica neue" panose="020B0604020202020204"/>
                </a:defRPr>
              </a:pPr>
              <a:r>
                <a:rPr dirty="0" err="1"/>
                <a:t>Aceleración</a:t>
              </a:r>
              <a:endParaRPr dirty="0"/>
            </a:p>
          </p:txBody>
        </p:sp>
      </p:grpSp>
      <p:grpSp>
        <p:nvGrpSpPr>
          <p:cNvPr id="47" name="Gruppieren 46">
            <a:extLst>
              <a:ext uri="{FF2B5EF4-FFF2-40B4-BE49-F238E27FC236}">
                <a16:creationId xmlns:a16="http://schemas.microsoft.com/office/drawing/2014/main" id="{CB9917B7-194B-A73E-A825-E301668D1777}"/>
              </a:ext>
            </a:extLst>
          </p:cNvPr>
          <p:cNvGrpSpPr/>
          <p:nvPr/>
        </p:nvGrpSpPr>
        <p:grpSpPr>
          <a:xfrm>
            <a:off x="10134600" y="2736000"/>
            <a:ext cx="2163450" cy="1620000"/>
            <a:chOff x="10062600" y="2592000"/>
            <a:chExt cx="2163450" cy="1620000"/>
          </a:xfrm>
        </p:grpSpPr>
        <p:grpSp>
          <p:nvGrpSpPr>
            <p:cNvPr id="18" name="Gruppieren 17">
              <a:extLst>
                <a:ext uri="{FF2B5EF4-FFF2-40B4-BE49-F238E27FC236}">
                  <a16:creationId xmlns:a16="http://schemas.microsoft.com/office/drawing/2014/main" id="{EB072D00-B0BB-F5F9-6AC4-CD287FEFB7CE}"/>
                </a:ext>
              </a:extLst>
            </p:cNvPr>
            <p:cNvGrpSpPr/>
            <p:nvPr/>
          </p:nvGrpSpPr>
          <p:grpSpPr>
            <a:xfrm>
              <a:off x="10368000" y="2592000"/>
              <a:ext cx="1620000" cy="1620000"/>
              <a:chOff x="4038600" y="3314700"/>
              <a:chExt cx="1440000" cy="1440000"/>
            </a:xfrm>
          </p:grpSpPr>
          <p:sp>
            <p:nvSpPr>
              <p:cNvPr id="19" name="Ellipse 18">
                <a:extLst>
                  <a:ext uri="{FF2B5EF4-FFF2-40B4-BE49-F238E27FC236}">
                    <a16:creationId xmlns:a16="http://schemas.microsoft.com/office/drawing/2014/main" id="{C82267B8-9A3F-F62B-E4DC-0D7014D19231}"/>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cxnSp>
            <p:nvCxnSpPr>
              <p:cNvPr id="20" name="Gerader Verbinder 19">
                <a:extLst>
                  <a:ext uri="{FF2B5EF4-FFF2-40B4-BE49-F238E27FC236}">
                    <a16:creationId xmlns:a16="http://schemas.microsoft.com/office/drawing/2014/main" id="{55C6C7FA-7B59-9022-1DFC-48D8E04372A7}"/>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5930614-0579-DED3-CB05-262EE31F3ACC}"/>
                </a:ext>
              </a:extLst>
            </p:cNvPr>
            <p:cNvSpPr txBox="1"/>
            <p:nvPr/>
          </p:nvSpPr>
          <p:spPr>
            <a:xfrm>
              <a:off x="10062600" y="2592000"/>
              <a:ext cx="2163450" cy="1620000"/>
            </a:xfrm>
            <a:prstGeom prst="rect">
              <a:avLst/>
            </a:prstGeom>
            <a:noFill/>
          </p:spPr>
          <p:txBody>
            <a:bodyPr wrap="square" anchor="ctr">
              <a:noAutofit/>
            </a:bodyPr>
            <a:lstStyle/>
            <a:p>
              <a:pPr algn="ctr">
                <a:defRPr sz="2000" b="1" cap="all">
                  <a:solidFill>
                    <a:srgbClr val="4EC5A5"/>
                  </a:solidFill>
                  <a:latin typeface="Helvetica neue" panose="020B0604020202020204"/>
                </a:defRPr>
              </a:pPr>
              <a:r>
                <a:rPr lang="es-ES" dirty="0"/>
                <a:t>INTRODUCIR</a:t>
              </a:r>
              <a:endParaRPr dirty="0"/>
            </a:p>
            <a:p>
              <a:pPr algn="ctr">
                <a:defRPr sz="1600" cap="all">
                  <a:solidFill>
                    <a:srgbClr val="277762"/>
                  </a:solidFill>
                  <a:latin typeface="Helvetica neue" panose="020B0604020202020204"/>
                </a:defRPr>
              </a:pPr>
              <a:r>
                <a:rPr dirty="0" err="1"/>
                <a:t>cambio</a:t>
              </a:r>
              <a:endParaRPr dirty="0"/>
            </a:p>
          </p:txBody>
        </p:sp>
      </p:grpSp>
      <p:sp>
        <p:nvSpPr>
          <p:cNvPr id="41" name="Textfeld 40">
            <a:extLst>
              <a:ext uri="{FF2B5EF4-FFF2-40B4-BE49-F238E27FC236}">
                <a16:creationId xmlns:a16="http://schemas.microsoft.com/office/drawing/2014/main" id="{29A44E81-082C-E6A8-B94F-F36C350E63E1}"/>
              </a:ext>
            </a:extLst>
          </p:cNvPr>
          <p:cNvSpPr txBox="1"/>
          <p:nvPr/>
        </p:nvSpPr>
        <p:spPr>
          <a:xfrm>
            <a:off x="11763505" y="4387421"/>
            <a:ext cx="2568039" cy="1440000"/>
          </a:xfrm>
          <a:prstGeom prst="rect">
            <a:avLst/>
          </a:prstGeom>
          <a:noFill/>
        </p:spPr>
        <p:txBody>
          <a:bodyPr wrap="square">
            <a:noAutofit/>
          </a:bodyPr>
          <a:lstStyle/>
          <a:p>
            <a:pPr algn="ctr">
              <a:defRPr sz="4000" b="1" cap="all">
                <a:solidFill>
                  <a:srgbClr val="277762"/>
                </a:solidFill>
                <a:latin typeface="Helvetica neue" panose="020B0604020202020204"/>
              </a:defRPr>
            </a:pPr>
            <a:r>
              <a:rPr lang="es-ES" dirty="0"/>
              <a:t>LA GRAN</a:t>
            </a:r>
            <a:endParaRPr dirty="0"/>
          </a:p>
        </p:txBody>
      </p:sp>
      <p:sp>
        <p:nvSpPr>
          <p:cNvPr id="42" name="Textfeld 41">
            <a:extLst>
              <a:ext uri="{FF2B5EF4-FFF2-40B4-BE49-F238E27FC236}">
                <a16:creationId xmlns:a16="http://schemas.microsoft.com/office/drawing/2014/main" id="{CADFF42A-5252-0BBB-3A5E-2DB8644C04A0}"/>
              </a:ext>
            </a:extLst>
          </p:cNvPr>
          <p:cNvSpPr txBox="1"/>
          <p:nvPr/>
        </p:nvSpPr>
        <p:spPr>
          <a:xfrm rot="21184205">
            <a:off x="12142328" y="4977356"/>
            <a:ext cx="1944298" cy="743464"/>
          </a:xfrm>
          <a:prstGeom prst="rect">
            <a:avLst/>
          </a:prstGeom>
          <a:noFill/>
        </p:spPr>
        <p:txBody>
          <a:bodyPr wrap="square">
            <a:prstTxWarp prst="textWave4">
              <a:avLst>
                <a:gd name="adj1" fmla="val 0"/>
                <a:gd name="adj2" fmla="val 0"/>
              </a:avLst>
            </a:prstTxWarp>
            <a:noAutofit/>
          </a:bodyPr>
          <a:lstStyle/>
          <a:p>
            <a:pPr algn="ctr">
              <a:defRPr sz="2000" b="1">
                <a:solidFill>
                  <a:srgbClr val="4EC5A5"/>
                </a:solidFill>
                <a:latin typeface="Bradley Hand ITC" panose="03070402050302030203" pitchFamily="66" charset="0"/>
              </a:defRPr>
            </a:pPr>
            <a:r>
              <a:rPr dirty="0" err="1"/>
              <a:t>oportunidad</a:t>
            </a:r>
            <a:endParaRPr sz="1600" dirty="0">
              <a:solidFill>
                <a:srgbClr val="277762"/>
              </a:solidFill>
              <a:latin typeface="Bradley Hand ITC" panose="03070402050302030203" pitchFamily="66"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6" name="Freihand 55">
                <a:extLst>
                  <a:ext uri="{FF2B5EF4-FFF2-40B4-BE49-F238E27FC236}">
                    <a16:creationId xmlns:a16="http://schemas.microsoft.com/office/drawing/2014/main" id="{B5B1C0C2-78FC-C1D5-77F2-D09557283734}"/>
                  </a:ext>
                </a:extLst>
              </p14:cNvPr>
              <p14:cNvContentPartPr/>
              <p14:nvPr/>
            </p14:nvContentPartPr>
            <p14:xfrm>
              <a:off x="12015967" y="5513535"/>
              <a:ext cx="2184480" cy="301320"/>
            </p14:xfrm>
          </p:contentPart>
        </mc:Choice>
        <mc:Fallback xmlns="">
          <p:pic>
            <p:nvPicPr>
              <p:cNvPr id="56" name="Freihand 55">
                <a:extLst>
                  <a:ext uri="{FF2B5EF4-FFF2-40B4-BE49-F238E27FC236}">
                    <a16:creationId xmlns:a16="http://schemas.microsoft.com/office/drawing/2014/main" id="{B5B1C0C2-78FC-C1D5-77F2-D09557283734}"/>
                  </a:ext>
                </a:extLst>
              </p:cNvPr>
              <p:cNvPicPr/>
              <p:nvPr/>
            </p:nvPicPr>
            <p:blipFill>
              <a:blip r:embed="rId3"/>
              <a:stretch>
                <a:fillRect/>
              </a:stretch>
            </p:blipFill>
            <p:spPr>
              <a:xfrm>
                <a:off x="11952967" y="5135895"/>
                <a:ext cx="2310120" cy="1056960"/>
              </a:xfrm>
              <a:prstGeom prst="rect">
                <a:avLst/>
              </a:prstGeom>
            </p:spPr>
          </p:pic>
        </mc:Fallback>
      </mc:AlternateContent>
    </p:spTree>
    <p:extLst>
      <p:ext uri="{BB962C8B-B14F-4D97-AF65-F5344CB8AC3E}">
        <p14:creationId xmlns:p14="http://schemas.microsoft.com/office/powerpoint/2010/main" val="157924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71628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3: </a:t>
            </a:r>
            <a:r>
              <a:rPr lang="es-ES" dirty="0"/>
              <a:t>Modelo de cambio de Kotter</a:t>
            </a:r>
            <a:endParaRPr dirty="0"/>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t>Paso 1:</a:t>
            </a:r>
            <a:endParaRPr sz="240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b="1"/>
              <a:t>Crear un sentido de urgencia:</a:t>
            </a:r>
            <a:r>
              <a:t> </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t>Motivar a los empleados a aceptar el cambio comunicándose y destacando la importancia de tomar medidas inmediatas.</a:t>
            </a:r>
            <a:endParaRPr sz="24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2:</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Construir</a:t>
            </a:r>
            <a:r>
              <a:rPr dirty="0"/>
              <a:t> una </a:t>
            </a:r>
            <a:r>
              <a:rPr dirty="0" err="1"/>
              <a:t>coalición</a:t>
            </a:r>
            <a:r>
              <a:rPr dirty="0"/>
              <a:t> </a:t>
            </a:r>
            <a:r>
              <a:rPr dirty="0" err="1"/>
              <a:t>guía</a:t>
            </a:r>
            <a:r>
              <a:rPr dirty="0"/>
              <a:t>: </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El </a:t>
            </a:r>
            <a:r>
              <a:rPr dirty="0" err="1"/>
              <a:t>equipo</a:t>
            </a:r>
            <a:r>
              <a:rPr dirty="0"/>
              <a:t> que </a:t>
            </a:r>
            <a:r>
              <a:rPr dirty="0" err="1"/>
              <a:t>reúnas</a:t>
            </a:r>
            <a:r>
              <a:rPr dirty="0"/>
              <a:t> </a:t>
            </a:r>
            <a:r>
              <a:rPr dirty="0" err="1"/>
              <a:t>defenderá</a:t>
            </a:r>
            <a:r>
              <a:rPr dirty="0"/>
              <a:t> </a:t>
            </a:r>
            <a:r>
              <a:rPr dirty="0" err="1"/>
              <a:t>el</a:t>
            </a:r>
            <a:r>
              <a:rPr dirty="0"/>
              <a:t> </a:t>
            </a:r>
            <a:r>
              <a:rPr dirty="0" err="1"/>
              <a:t>cambio</a:t>
            </a:r>
            <a:r>
              <a:rPr dirty="0"/>
              <a:t> dentro de la </a:t>
            </a:r>
            <a:r>
              <a:rPr dirty="0" err="1"/>
              <a:t>organización</a:t>
            </a:r>
            <a:r>
              <a:rPr dirty="0"/>
              <a:t>. Sus </a:t>
            </a:r>
            <a:r>
              <a:rPr dirty="0" err="1"/>
              <a:t>miembros</a:t>
            </a:r>
            <a:r>
              <a:rPr dirty="0"/>
              <a:t> </a:t>
            </a:r>
            <a:r>
              <a:rPr dirty="0" err="1"/>
              <a:t>deben</a:t>
            </a:r>
            <a:r>
              <a:rPr dirty="0"/>
              <a:t> </a:t>
            </a:r>
            <a:r>
              <a:rPr dirty="0" err="1"/>
              <a:t>poseer</a:t>
            </a:r>
            <a:r>
              <a:rPr dirty="0"/>
              <a:t> una </a:t>
            </a:r>
            <a:r>
              <a:rPr dirty="0" err="1"/>
              <a:t>gama</a:t>
            </a:r>
            <a:r>
              <a:rPr dirty="0"/>
              <a:t> de </a:t>
            </a:r>
            <a:r>
              <a:rPr dirty="0" err="1"/>
              <a:t>habilidades</a:t>
            </a:r>
            <a:r>
              <a:rPr dirty="0"/>
              <a:t> y </a:t>
            </a:r>
            <a:r>
              <a:rPr dirty="0" err="1"/>
              <a:t>experiencia</a:t>
            </a:r>
            <a:r>
              <a:rPr dirty="0"/>
              <a:t> y </a:t>
            </a:r>
            <a:r>
              <a:rPr dirty="0" err="1"/>
              <a:t>deben</a:t>
            </a:r>
            <a:r>
              <a:rPr dirty="0"/>
              <a:t> </a:t>
            </a:r>
            <a:r>
              <a:rPr dirty="0" err="1"/>
              <a:t>provenir</a:t>
            </a:r>
            <a:r>
              <a:rPr dirty="0"/>
              <a:t> de </a:t>
            </a:r>
            <a:r>
              <a:rPr dirty="0" err="1"/>
              <a:t>varias</a:t>
            </a:r>
            <a:r>
              <a:rPr dirty="0"/>
              <a:t> </a:t>
            </a:r>
            <a:r>
              <a:rPr dirty="0" err="1"/>
              <a:t>áreas</a:t>
            </a:r>
            <a:r>
              <a:rPr dirty="0"/>
              <a:t> de </a:t>
            </a:r>
            <a:r>
              <a:rPr dirty="0" err="1"/>
              <a:t>negocio</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3:</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Formar</a:t>
            </a:r>
            <a:r>
              <a:rPr dirty="0"/>
              <a:t> una </a:t>
            </a:r>
            <a:r>
              <a:rPr dirty="0" err="1"/>
              <a:t>visión</a:t>
            </a:r>
            <a:r>
              <a:rPr dirty="0"/>
              <a:t> </a:t>
            </a:r>
            <a:r>
              <a:rPr dirty="0" err="1"/>
              <a:t>estratégica</a:t>
            </a:r>
            <a:r>
              <a:rPr dirty="0"/>
              <a:t>: </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Cre</a:t>
            </a:r>
            <a:r>
              <a:rPr lang="es-ES" dirty="0"/>
              <a:t>a</a:t>
            </a:r>
            <a:r>
              <a:rPr dirty="0"/>
              <a:t> una </a:t>
            </a:r>
            <a:r>
              <a:rPr dirty="0" err="1"/>
              <a:t>visión</a:t>
            </a:r>
            <a:r>
              <a:rPr dirty="0"/>
              <a:t> </a:t>
            </a:r>
            <a:r>
              <a:rPr dirty="0" err="1"/>
              <a:t>relacionable</a:t>
            </a:r>
            <a:r>
              <a:rPr dirty="0"/>
              <a:t>, </a:t>
            </a:r>
            <a:r>
              <a:rPr dirty="0" err="1"/>
              <a:t>inspiradora</a:t>
            </a:r>
            <a:r>
              <a:rPr dirty="0"/>
              <a:t> y </a:t>
            </a:r>
            <a:r>
              <a:rPr dirty="0" err="1"/>
              <a:t>fácil</a:t>
            </a:r>
            <a:r>
              <a:rPr dirty="0"/>
              <a:t> de </a:t>
            </a:r>
            <a:r>
              <a:rPr dirty="0" err="1"/>
              <a:t>entender</a:t>
            </a:r>
            <a:r>
              <a:rPr dirty="0"/>
              <a:t> que </a:t>
            </a:r>
            <a:r>
              <a:rPr dirty="0" err="1"/>
              <a:t>transmita</a:t>
            </a:r>
            <a:r>
              <a:rPr dirty="0"/>
              <a:t> </a:t>
            </a:r>
            <a:r>
              <a:rPr lang="es-ES" dirty="0"/>
              <a:t>su visión </a:t>
            </a:r>
            <a:r>
              <a:rPr dirty="0" err="1"/>
              <a:t>futuro</a:t>
            </a:r>
            <a:r>
              <a:rPr dirty="0"/>
              <a:t> y </a:t>
            </a:r>
            <a:r>
              <a:rPr dirty="0" err="1"/>
              <a:t>cómo</a:t>
            </a:r>
            <a:r>
              <a:rPr dirty="0"/>
              <a:t> </a:t>
            </a:r>
            <a:r>
              <a:rPr dirty="0" err="1"/>
              <a:t>pretende</a:t>
            </a:r>
            <a:r>
              <a:rPr dirty="0"/>
              <a:t> </a:t>
            </a:r>
            <a:r>
              <a:rPr dirty="0" err="1"/>
              <a:t>convertir</a:t>
            </a:r>
            <a:r>
              <a:rPr lang="es-ES" dirty="0"/>
              <a:t>lo </a:t>
            </a:r>
            <a:r>
              <a:rPr dirty="0" err="1"/>
              <a:t>en</a:t>
            </a:r>
            <a:r>
              <a:rPr dirty="0"/>
              <a:t> </a:t>
            </a:r>
            <a:r>
              <a:rPr dirty="0" err="1"/>
              <a:t>realidad</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Kopf mit Zahnräder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7000" y="4428000"/>
            <a:ext cx="630000" cy="630000"/>
          </a:xfrm>
          <a:prstGeom prst="rect">
            <a:avLst/>
          </a:prstGeom>
        </p:spPr>
      </p:pic>
      <p:pic>
        <p:nvPicPr>
          <p:cNvPr id="12" name="Grafik 11" descr="Pros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9000" y="4428000"/>
            <a:ext cx="630000" cy="630000"/>
          </a:xfrm>
          <a:prstGeom prst="rect">
            <a:avLst/>
          </a:prstGeom>
        </p:spPr>
      </p:pic>
      <p:pic>
        <p:nvPicPr>
          <p:cNvPr id="15" name="Grafik 14" descr="Ziel">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C32A4FDE-3E4E-2158-4E79-8F97A1B53083}"/>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14</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3AA67878-7F59-50D8-B408-91E457FCAA38}"/>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1" name="CuadroTexto 2">
            <a:extLst>
              <a:ext uri="{FF2B5EF4-FFF2-40B4-BE49-F238E27FC236}">
                <a16:creationId xmlns:a16="http://schemas.microsoft.com/office/drawing/2014/main" id="{7AEF0A85-46A7-4477-3B58-969E69FEA31A}"/>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2.2 Modelos de gestión del cambio</a:t>
            </a:r>
          </a:p>
        </p:txBody>
      </p:sp>
    </p:spTree>
    <p:extLst>
      <p:ext uri="{BB962C8B-B14F-4D97-AF65-F5344CB8AC3E}">
        <p14:creationId xmlns:p14="http://schemas.microsoft.com/office/powerpoint/2010/main" val="222555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9342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3: </a:t>
            </a:r>
            <a:r>
              <a:rPr lang="es-ES" dirty="0"/>
              <a:t>Modelo de cambio de Kotter</a:t>
            </a:r>
            <a:endParaRPr dirty="0"/>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4:</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Alista</a:t>
            </a:r>
            <a:r>
              <a:rPr lang="es-ES" dirty="0"/>
              <a:t>r</a:t>
            </a:r>
            <a:r>
              <a:rPr dirty="0"/>
              <a:t> un </a:t>
            </a:r>
            <a:r>
              <a:rPr dirty="0" err="1"/>
              <a:t>ejército</a:t>
            </a:r>
            <a:r>
              <a:rPr dirty="0"/>
              <a:t> de </a:t>
            </a:r>
            <a:r>
              <a:rPr dirty="0" err="1"/>
              <a:t>voluntarios</a:t>
            </a:r>
            <a:r>
              <a:rPr dirty="0"/>
              <a:t>: </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Obtenga</a:t>
            </a:r>
            <a:r>
              <a:rPr dirty="0"/>
              <a:t> </a:t>
            </a:r>
            <a:r>
              <a:rPr lang="es-ES" dirty="0"/>
              <a:t>la aprobación </a:t>
            </a:r>
            <a:r>
              <a:rPr dirty="0"/>
              <a:t>de </a:t>
            </a:r>
            <a:r>
              <a:rPr dirty="0" err="1"/>
              <a:t>todos</a:t>
            </a:r>
            <a:r>
              <a:rPr dirty="0"/>
              <a:t> los </a:t>
            </a:r>
            <a:r>
              <a:rPr dirty="0" err="1"/>
              <a:t>niveles</a:t>
            </a:r>
            <a:r>
              <a:rPr dirty="0"/>
              <a:t> de la </a:t>
            </a:r>
            <a:r>
              <a:rPr dirty="0" err="1"/>
              <a:t>organización</a:t>
            </a:r>
            <a:r>
              <a:rPr dirty="0"/>
              <a:t>. El </a:t>
            </a:r>
            <a:r>
              <a:rPr dirty="0" err="1"/>
              <a:t>equipo</a:t>
            </a:r>
            <a:r>
              <a:rPr dirty="0"/>
              <a:t> </a:t>
            </a:r>
            <a:r>
              <a:rPr dirty="0" err="1"/>
              <a:t>construido</a:t>
            </a:r>
            <a:r>
              <a:rPr dirty="0"/>
              <a:t> debe </a:t>
            </a:r>
            <a:r>
              <a:rPr dirty="0" err="1"/>
              <a:t>comunicar</a:t>
            </a:r>
            <a:r>
              <a:rPr dirty="0"/>
              <a:t> la </a:t>
            </a:r>
            <a:r>
              <a:rPr dirty="0" err="1"/>
              <a:t>visión</a:t>
            </a:r>
            <a:r>
              <a:rPr dirty="0"/>
              <a:t> </a:t>
            </a:r>
            <a:r>
              <a:rPr dirty="0" err="1"/>
              <a:t>continuamente</a:t>
            </a:r>
            <a:r>
              <a:rPr dirty="0"/>
              <a:t>. El </a:t>
            </a:r>
            <a:r>
              <a:rPr dirty="0" err="1"/>
              <a:t>objetivo</a:t>
            </a:r>
            <a:r>
              <a:rPr dirty="0"/>
              <a:t> es </a:t>
            </a:r>
            <a:r>
              <a:rPr dirty="0" err="1"/>
              <a:t>incitar</a:t>
            </a:r>
            <a:r>
              <a:rPr dirty="0"/>
              <a:t> a las personas a </a:t>
            </a:r>
            <a:r>
              <a:rPr dirty="0" err="1"/>
              <a:t>moverse</a:t>
            </a:r>
            <a:r>
              <a:rPr dirty="0"/>
              <a:t> </a:t>
            </a:r>
            <a:r>
              <a:rPr dirty="0" err="1"/>
              <a:t>en</a:t>
            </a:r>
            <a:r>
              <a:rPr dirty="0"/>
              <a:t> la </a:t>
            </a:r>
            <a:r>
              <a:rPr dirty="0" err="1"/>
              <a:t>misma</a:t>
            </a:r>
            <a:r>
              <a:rPr dirty="0"/>
              <a:t> </a:t>
            </a:r>
            <a:r>
              <a:rPr dirty="0" err="1"/>
              <a:t>dirección</a:t>
            </a:r>
            <a:r>
              <a:rPr dirty="0"/>
              <a:t> y, </a:t>
            </a:r>
            <a:r>
              <a:rPr dirty="0" err="1"/>
              <a:t>en</a:t>
            </a:r>
            <a:r>
              <a:rPr dirty="0"/>
              <a:t> </a:t>
            </a:r>
            <a:r>
              <a:rPr dirty="0" err="1"/>
              <a:t>última</a:t>
            </a:r>
            <a:r>
              <a:rPr dirty="0"/>
              <a:t> </a:t>
            </a:r>
            <a:r>
              <a:rPr dirty="0" err="1"/>
              <a:t>instancia</a:t>
            </a:r>
            <a:r>
              <a:rPr dirty="0"/>
              <a:t>, </a:t>
            </a:r>
            <a:r>
              <a:rPr dirty="0" err="1"/>
              <a:t>impulsar</a:t>
            </a:r>
            <a:r>
              <a:rPr dirty="0"/>
              <a:t> </a:t>
            </a:r>
            <a:r>
              <a:rPr dirty="0" err="1"/>
              <a:t>el</a:t>
            </a:r>
            <a:r>
              <a:rPr dirty="0"/>
              <a:t> </a:t>
            </a:r>
            <a:r>
              <a:rPr dirty="0" err="1"/>
              <a:t>cambio</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5:</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Habilitar</a:t>
            </a:r>
            <a:r>
              <a:rPr dirty="0"/>
              <a:t> la </a:t>
            </a:r>
            <a:r>
              <a:rPr dirty="0" err="1"/>
              <a:t>acción</a:t>
            </a:r>
            <a:r>
              <a:rPr dirty="0"/>
              <a:t> </a:t>
            </a:r>
            <a:r>
              <a:rPr dirty="0" err="1"/>
              <a:t>eliminando</a:t>
            </a:r>
            <a:r>
              <a:rPr dirty="0"/>
              <a:t> barreras:</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Elimin</a:t>
            </a:r>
            <a:r>
              <a:rPr lang="es-ES" dirty="0"/>
              <a:t>a</a:t>
            </a:r>
            <a:r>
              <a:rPr dirty="0"/>
              <a:t> los </a:t>
            </a:r>
            <a:r>
              <a:rPr dirty="0" err="1"/>
              <a:t>obstáculos</a:t>
            </a:r>
            <a:r>
              <a:rPr dirty="0"/>
              <a:t> que </a:t>
            </a:r>
            <a:r>
              <a:rPr dirty="0" err="1"/>
              <a:t>limitan</a:t>
            </a:r>
            <a:r>
              <a:rPr dirty="0"/>
              <a:t> las </a:t>
            </a:r>
            <a:r>
              <a:rPr dirty="0" err="1"/>
              <a:t>posibilidades</a:t>
            </a:r>
            <a:r>
              <a:rPr dirty="0"/>
              <a:t> de </a:t>
            </a:r>
            <a:r>
              <a:rPr dirty="0" err="1"/>
              <a:t>éxito</a:t>
            </a:r>
            <a:r>
              <a:rPr dirty="0"/>
              <a:t> de </a:t>
            </a:r>
            <a:r>
              <a:rPr dirty="0" err="1"/>
              <a:t>su</a:t>
            </a:r>
            <a:r>
              <a:rPr dirty="0"/>
              <a:t> </a:t>
            </a:r>
            <a:r>
              <a:rPr dirty="0" err="1"/>
              <a:t>iniciativa</a:t>
            </a:r>
            <a:r>
              <a:rPr dirty="0"/>
              <a:t>. </a:t>
            </a:r>
            <a:r>
              <a:rPr dirty="0" err="1"/>
              <a:t>Estos</a:t>
            </a:r>
            <a:r>
              <a:rPr dirty="0"/>
              <a:t> </a:t>
            </a:r>
            <a:r>
              <a:rPr dirty="0" err="1"/>
              <a:t>pueden</a:t>
            </a:r>
            <a:r>
              <a:rPr dirty="0"/>
              <a:t> </a:t>
            </a:r>
            <a:r>
              <a:rPr dirty="0" err="1"/>
              <a:t>incluir</a:t>
            </a:r>
            <a:r>
              <a:rPr dirty="0"/>
              <a:t> personas (</a:t>
            </a:r>
            <a:r>
              <a:rPr dirty="0" err="1"/>
              <a:t>ayudarlas</a:t>
            </a:r>
            <a:r>
              <a:rPr dirty="0"/>
              <a:t> a </a:t>
            </a:r>
            <a:r>
              <a:rPr dirty="0" err="1"/>
              <a:t>comprender</a:t>
            </a:r>
            <a:r>
              <a:rPr dirty="0"/>
              <a:t> la </a:t>
            </a:r>
            <a:r>
              <a:rPr dirty="0" err="1"/>
              <a:t>visión</a:t>
            </a:r>
            <a:r>
              <a:rPr dirty="0"/>
              <a:t> y </a:t>
            </a:r>
            <a:r>
              <a:rPr dirty="0" err="1"/>
              <a:t>cómo</a:t>
            </a:r>
            <a:r>
              <a:rPr dirty="0"/>
              <a:t> se </a:t>
            </a:r>
            <a:r>
              <a:rPr dirty="0" err="1"/>
              <a:t>benefician</a:t>
            </a:r>
            <a:r>
              <a:rPr dirty="0"/>
              <a:t>), </a:t>
            </a:r>
            <a:r>
              <a:rPr dirty="0" err="1"/>
              <a:t>legislación</a:t>
            </a:r>
            <a:r>
              <a:rPr dirty="0"/>
              <a:t> y barreras </a:t>
            </a:r>
            <a:r>
              <a:rPr dirty="0" err="1"/>
              <a:t>culturales</a:t>
            </a:r>
            <a:r>
              <a:rPr dirty="0"/>
              <a:t> (y </a:t>
            </a:r>
            <a:r>
              <a:rPr dirty="0" err="1"/>
              <a:t>cómo</a:t>
            </a:r>
            <a:r>
              <a:rPr dirty="0"/>
              <a:t> </a:t>
            </a:r>
            <a:r>
              <a:rPr dirty="0" err="1"/>
              <a:t>acomodarlas</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t>Paso 6:</a:t>
            </a:r>
            <a:endParaRPr sz="240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t>Generar ganancias a corto plazo:</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t>Implementar el cambio puede ser un proceso largo y agotador. Reconocer las victorias a corto plazo que ejemplifican los beneficios del cambio temprano y a menudo, para que las personas se mantengan motivadas.</a:t>
            </a:r>
            <a:endParaRPr sz="240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Gruppiere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Unendlichkei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pic>
        <p:nvPicPr>
          <p:cNvPr id="15" name="Grafik 14" descr="Kranz">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FAA1ABC6-1BA7-9A17-8112-EB9AF93007CA}"/>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14</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EB306D8C-9014-CA79-B562-0DF83B0E86CD}"/>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1" name="CuadroTexto 2">
            <a:extLst>
              <a:ext uri="{FF2B5EF4-FFF2-40B4-BE49-F238E27FC236}">
                <a16:creationId xmlns:a16="http://schemas.microsoft.com/office/drawing/2014/main" id="{BF832472-2DFF-0183-4910-1703B2AD4B67}"/>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2.2 Modelos de gestión del cambio</a:t>
            </a:r>
          </a:p>
        </p:txBody>
      </p:sp>
    </p:spTree>
    <p:extLst>
      <p:ext uri="{BB962C8B-B14F-4D97-AF65-F5344CB8AC3E}">
        <p14:creationId xmlns:p14="http://schemas.microsoft.com/office/powerpoint/2010/main" val="33221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7010400" cy="523220"/>
          </a:xfrm>
          <a:prstGeom prst="rect">
            <a:avLst/>
          </a:prstGeom>
          <a:noFill/>
        </p:spPr>
        <p:txBody>
          <a:bodyPr wrap="square">
            <a:noAutofit/>
          </a:bodyPr>
          <a:lstStyle/>
          <a:p>
            <a:pPr>
              <a:defRPr sz="2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Modelo</a:t>
            </a:r>
            <a:r>
              <a:rPr dirty="0"/>
              <a:t> 3: </a:t>
            </a:r>
            <a:r>
              <a:rPr lang="es-ES" dirty="0"/>
              <a:t>Modelo de cambio de </a:t>
            </a:r>
            <a:r>
              <a:rPr dirty="0"/>
              <a:t>Kotter</a:t>
            </a: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7:</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Mantener</a:t>
            </a:r>
            <a:r>
              <a:rPr dirty="0"/>
              <a:t> la </a:t>
            </a:r>
            <a:r>
              <a:rPr dirty="0" err="1"/>
              <a:t>aceleración</a:t>
            </a:r>
            <a:r>
              <a:rPr dirty="0"/>
              <a:t>: </a:t>
            </a: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sz="2200" dirty="0"/>
              <a:t>El </a:t>
            </a:r>
            <a:r>
              <a:rPr sz="2200" dirty="0" err="1"/>
              <a:t>viaje</a:t>
            </a:r>
            <a:r>
              <a:rPr sz="2200" dirty="0"/>
              <a:t> se </a:t>
            </a:r>
            <a:r>
              <a:rPr sz="2200" dirty="0" err="1"/>
              <a:t>pondrá</a:t>
            </a:r>
            <a:r>
              <a:rPr sz="2200" dirty="0"/>
              <a:t> </a:t>
            </a:r>
            <a:r>
              <a:rPr sz="2200" dirty="0" err="1"/>
              <a:t>difícil</a:t>
            </a:r>
            <a:r>
              <a:rPr sz="2200" dirty="0"/>
              <a:t> </a:t>
            </a:r>
            <a:r>
              <a:rPr sz="2200" dirty="0" err="1"/>
              <a:t>en</a:t>
            </a:r>
            <a:r>
              <a:rPr sz="2200" dirty="0"/>
              <a:t> </a:t>
            </a:r>
            <a:r>
              <a:rPr sz="2200" dirty="0" err="1"/>
              <a:t>algún</a:t>
            </a:r>
            <a:r>
              <a:rPr sz="2200" dirty="0"/>
              <a:t> </a:t>
            </a:r>
            <a:r>
              <a:rPr sz="2200" dirty="0" err="1"/>
              <a:t>momento</a:t>
            </a:r>
            <a:r>
              <a:rPr sz="2200" dirty="0"/>
              <a:t>, </a:t>
            </a:r>
            <a:r>
              <a:rPr sz="2200" dirty="0" err="1"/>
              <a:t>pero</a:t>
            </a:r>
            <a:r>
              <a:rPr sz="2200" dirty="0"/>
              <a:t> </a:t>
            </a:r>
            <a:r>
              <a:rPr sz="2200" dirty="0" err="1"/>
              <a:t>nunca</a:t>
            </a:r>
            <a:r>
              <a:rPr sz="2200" dirty="0"/>
              <a:t> se </a:t>
            </a:r>
            <a:r>
              <a:rPr sz="2200" dirty="0" err="1"/>
              <a:t>rinda</a:t>
            </a:r>
            <a:r>
              <a:rPr sz="2200" dirty="0"/>
              <a:t>. No </a:t>
            </a:r>
            <a:r>
              <a:rPr sz="2200" dirty="0" err="1"/>
              <a:t>te</a:t>
            </a:r>
            <a:r>
              <a:rPr sz="2200" dirty="0"/>
              <a:t> </a:t>
            </a:r>
            <a:r>
              <a:rPr sz="2200" dirty="0" err="1"/>
              <a:t>vuelvas</a:t>
            </a:r>
            <a:r>
              <a:rPr sz="2200" dirty="0"/>
              <a:t> </a:t>
            </a:r>
            <a:r>
              <a:rPr sz="2200" dirty="0" err="1"/>
              <a:t>complaciente</a:t>
            </a:r>
            <a:r>
              <a:rPr sz="2200" dirty="0"/>
              <a:t> con los </a:t>
            </a:r>
            <a:r>
              <a:rPr sz="2200" dirty="0" err="1"/>
              <a:t>éxitos</a:t>
            </a:r>
            <a:r>
              <a:rPr sz="2200" dirty="0"/>
              <a:t> </a:t>
            </a:r>
            <a:r>
              <a:rPr sz="2200" dirty="0" err="1"/>
              <a:t>tempranos</a:t>
            </a:r>
            <a:r>
              <a:rPr sz="2200" dirty="0"/>
              <a:t> y </a:t>
            </a:r>
            <a:r>
              <a:rPr sz="2200" dirty="0" err="1"/>
              <a:t>corre</a:t>
            </a:r>
            <a:r>
              <a:rPr sz="2200" dirty="0"/>
              <a:t> </a:t>
            </a:r>
            <a:r>
              <a:rPr sz="2200" dirty="0" err="1"/>
              <a:t>el</a:t>
            </a:r>
            <a:r>
              <a:rPr sz="2200" dirty="0"/>
              <a:t> </a:t>
            </a:r>
            <a:r>
              <a:rPr sz="2200" dirty="0" err="1"/>
              <a:t>riesgo</a:t>
            </a:r>
            <a:r>
              <a:rPr sz="2200" dirty="0"/>
              <a:t> de </a:t>
            </a:r>
            <a:r>
              <a:rPr sz="2200" dirty="0" err="1"/>
              <a:t>perder</a:t>
            </a:r>
            <a:r>
              <a:rPr sz="2200" dirty="0"/>
              <a:t> </a:t>
            </a:r>
            <a:r>
              <a:rPr sz="2200" dirty="0" err="1"/>
              <a:t>el</a:t>
            </a:r>
            <a:r>
              <a:rPr sz="2200" dirty="0"/>
              <a:t> </a:t>
            </a:r>
            <a:r>
              <a:rPr sz="2200" dirty="0" err="1"/>
              <a:t>enfoque</a:t>
            </a:r>
            <a:r>
              <a:rPr sz="2200" dirty="0"/>
              <a:t>. S</a:t>
            </a:r>
            <a:r>
              <a:rPr lang="es-ES" sz="2200" dirty="0"/>
              <a:t>é</a:t>
            </a:r>
            <a:r>
              <a:rPr sz="2200" dirty="0"/>
              <a:t> implacable y sig</a:t>
            </a:r>
            <a:r>
              <a:rPr lang="es-ES" sz="2200" dirty="0" err="1"/>
              <a:t>ue</a:t>
            </a:r>
            <a:r>
              <a:rPr sz="2200" dirty="0"/>
              <a:t> </a:t>
            </a:r>
            <a:r>
              <a:rPr sz="2200" dirty="0" err="1"/>
              <a:t>presionando</a:t>
            </a:r>
            <a:r>
              <a:rPr sz="2200" dirty="0"/>
              <a:t> hasta que los </a:t>
            </a:r>
            <a:r>
              <a:rPr sz="2200" dirty="0" err="1"/>
              <a:t>objetivos</a:t>
            </a:r>
            <a:r>
              <a:rPr sz="2200" dirty="0"/>
              <a:t> del </a:t>
            </a:r>
            <a:r>
              <a:rPr sz="2200" dirty="0" err="1"/>
              <a:t>cambio</a:t>
            </a:r>
            <a:r>
              <a:rPr sz="2200" dirty="0"/>
              <a:t> </a:t>
            </a:r>
            <a:r>
              <a:rPr lang="es-ES" sz="2200" dirty="0"/>
              <a:t>tengan </a:t>
            </a:r>
            <a:r>
              <a:rPr sz="2200" dirty="0" err="1"/>
              <a:t>lugar</a:t>
            </a:r>
            <a:r>
              <a:rPr sz="2200" dirty="0"/>
              <a:t>.</a:t>
            </a:r>
            <a:endParaRPr sz="2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8:</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Cambio </a:t>
            </a:r>
            <a:r>
              <a:rPr lang="es-ES" dirty="0"/>
              <a:t>institucional</a:t>
            </a:r>
            <a:r>
              <a:rPr dirty="0"/>
              <a:t>: </a:t>
            </a:r>
          </a:p>
          <a:p>
            <a:pPr marL="0" marR="0" lvl="0" indent="0" algn="ctr" rtl="0">
              <a:lnSpc>
                <a:spcPct val="100000"/>
              </a:lnSpc>
              <a:spcBef>
                <a:spcPts val="0"/>
              </a:spcBef>
              <a:spcAft>
                <a:spcPts val="0"/>
              </a:spcAft>
              <a:buNone/>
              <a:defRPr>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sz="2400" dirty="0" err="1"/>
              <a:t>Reforzar</a:t>
            </a:r>
            <a:r>
              <a:rPr sz="2400" dirty="0"/>
              <a:t> </a:t>
            </a:r>
            <a:r>
              <a:rPr sz="2400" dirty="0" err="1"/>
              <a:t>el</a:t>
            </a:r>
            <a:r>
              <a:rPr sz="2400" dirty="0"/>
              <a:t> </a:t>
            </a:r>
            <a:r>
              <a:rPr sz="2400" dirty="0" err="1"/>
              <a:t>cambio</a:t>
            </a:r>
            <a:r>
              <a:rPr sz="2400" dirty="0"/>
              <a:t> </a:t>
            </a:r>
            <a:r>
              <a:rPr sz="2400" dirty="0" err="1"/>
              <a:t>recompensando</a:t>
            </a:r>
            <a:r>
              <a:rPr sz="2400" dirty="0"/>
              <a:t> a los </a:t>
            </a:r>
            <a:r>
              <a:rPr sz="2400" dirty="0" err="1"/>
              <a:t>adoptantes</a:t>
            </a:r>
            <a:r>
              <a:rPr sz="2400" dirty="0"/>
              <a:t> y </a:t>
            </a:r>
            <a:r>
              <a:rPr sz="2400" dirty="0" err="1"/>
              <a:t>comunicando</a:t>
            </a:r>
            <a:r>
              <a:rPr sz="2400" dirty="0"/>
              <a:t> </a:t>
            </a:r>
            <a:r>
              <a:rPr sz="2400" dirty="0" err="1"/>
              <a:t>continuamente</a:t>
            </a:r>
            <a:r>
              <a:rPr sz="2400" dirty="0"/>
              <a:t> los </a:t>
            </a:r>
            <a:r>
              <a:rPr sz="2400" dirty="0" err="1"/>
              <a:t>beneficios</a:t>
            </a:r>
            <a:r>
              <a:rPr sz="2400" dirty="0"/>
              <a:t>, hasta que </a:t>
            </a:r>
            <a:r>
              <a:rPr sz="2400" dirty="0" err="1"/>
              <a:t>el</a:t>
            </a:r>
            <a:r>
              <a:rPr sz="2400" dirty="0"/>
              <a:t> </a:t>
            </a:r>
            <a:r>
              <a:rPr sz="2400" dirty="0" err="1"/>
              <a:t>cambio</a:t>
            </a:r>
            <a:r>
              <a:rPr sz="2400" dirty="0"/>
              <a:t> </a:t>
            </a:r>
            <a:r>
              <a:rPr sz="2400" dirty="0" err="1"/>
              <a:t>reemplace</a:t>
            </a:r>
            <a:r>
              <a:rPr sz="2400" dirty="0"/>
              <a:t> los </a:t>
            </a:r>
            <a:r>
              <a:rPr sz="2400" dirty="0" err="1"/>
              <a:t>viejos</a:t>
            </a:r>
            <a:r>
              <a:rPr sz="2400" dirty="0"/>
              <a:t> </a:t>
            </a:r>
            <a:r>
              <a:rPr sz="2400" dirty="0" err="1"/>
              <a:t>hábitos</a:t>
            </a:r>
            <a:r>
              <a:rPr sz="2400" dirty="0"/>
              <a:t> y se </a:t>
            </a:r>
            <a:r>
              <a:rPr sz="2400" dirty="0" err="1"/>
              <a:t>convierta</a:t>
            </a:r>
            <a:r>
              <a:rPr sz="2400" dirty="0"/>
              <a:t> </a:t>
            </a:r>
            <a:r>
              <a:rPr sz="2400" dirty="0" err="1"/>
              <a:t>en</a:t>
            </a:r>
            <a:r>
              <a:rPr sz="2400" dirty="0"/>
              <a:t> </a:t>
            </a:r>
            <a:r>
              <a:rPr sz="2400" dirty="0" err="1"/>
              <a:t>parte</a:t>
            </a:r>
            <a:r>
              <a:rPr sz="2400" dirty="0"/>
              <a:t> de la </a:t>
            </a:r>
            <a:r>
              <a:rPr sz="2400" dirty="0" err="1"/>
              <a:t>cultura</a:t>
            </a:r>
            <a:r>
              <a:rPr sz="2400" dirty="0"/>
              <a:t> del </a:t>
            </a:r>
            <a:r>
              <a:rPr sz="2400" dirty="0" err="1"/>
              <a:t>lugar</a:t>
            </a:r>
            <a:r>
              <a:rPr sz="2400" dirty="0"/>
              <a:t> de </a:t>
            </a:r>
            <a:r>
              <a:rPr sz="2400" dirty="0" err="1"/>
              <a:t>trabajo</a:t>
            </a:r>
            <a:r>
              <a:rPr sz="2200" dirty="0"/>
              <a:t>.</a:t>
            </a:r>
            <a:endParaRPr sz="2200" dirty="0">
              <a:latin typeface="Helvetica Neue" panose="020B0604020202020204"/>
              <a:ea typeface="Microsoft Sans Serif" panose="020B0604020202020204" pitchFamily="34" charset="0"/>
              <a:cs typeface="Microsoft Sans Serif" panose="020B0604020202020204" pitchFamily="34" charset="0"/>
            </a:endParaRPr>
          </a:p>
        </p:txBody>
      </p:sp>
      <p:pic>
        <p:nvPicPr>
          <p:cNvPr id="10" name="Grafik 9" descr="Messgerät">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Übertragen">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sp>
        <p:nvSpPr>
          <p:cNvPr id="4" name="CuadroTexto 3">
            <a:extLst>
              <a:ext uri="{FF2B5EF4-FFF2-40B4-BE49-F238E27FC236}">
                <a16:creationId xmlns:a16="http://schemas.microsoft.com/office/drawing/2014/main" id="{8D855F2D-1100-8965-22C2-279342C32590}"/>
              </a:ext>
            </a:extLst>
          </p:cNvPr>
          <p:cNvSpPr txBox="1"/>
          <p:nvPr/>
        </p:nvSpPr>
        <p:spPr>
          <a:xfrm rot="20985544">
            <a:off x="12487660" y="4278774"/>
            <a:ext cx="4221193" cy="4356000"/>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endParaRPr sz="2200" dirty="0">
              <a:latin typeface="Helvetica Neue" panose="020B0604020202020204"/>
            </a:endParaRPr>
          </a:p>
          <a:p>
            <a:pPr algn="ctr">
              <a:defRPr sz="2200">
                <a:latin typeface="Helvetica Neue" panose="020B0604020202020204"/>
              </a:defRPr>
            </a:pPr>
            <a:r>
              <a:rPr dirty="0"/>
              <a:t>Un </a:t>
            </a:r>
            <a:r>
              <a:rPr dirty="0" err="1"/>
              <a:t>cambio</a:t>
            </a:r>
            <a:r>
              <a:rPr dirty="0"/>
              <a:t> </a:t>
            </a:r>
            <a:r>
              <a:rPr dirty="0" err="1"/>
              <a:t>siempre</a:t>
            </a:r>
            <a:r>
              <a:rPr dirty="0"/>
              <a:t> </a:t>
            </a:r>
            <a:r>
              <a:rPr dirty="0" err="1"/>
              <a:t>tiene</a:t>
            </a:r>
            <a:r>
              <a:rPr dirty="0"/>
              <a:t> </a:t>
            </a:r>
            <a:r>
              <a:rPr dirty="0" err="1"/>
              <a:t>lugar</a:t>
            </a:r>
            <a:r>
              <a:rPr dirty="0"/>
              <a:t> </a:t>
            </a:r>
            <a:r>
              <a:rPr dirty="0" err="1"/>
              <a:t>en</a:t>
            </a:r>
            <a:r>
              <a:rPr dirty="0"/>
              <a:t> un </a:t>
            </a:r>
            <a:r>
              <a:rPr dirty="0" err="1"/>
              <a:t>proceso</a:t>
            </a:r>
            <a:r>
              <a:rPr dirty="0"/>
              <a:t> de </a:t>
            </a:r>
            <a:r>
              <a:rPr dirty="0" err="1"/>
              <a:t>varias</a:t>
            </a:r>
            <a:r>
              <a:rPr dirty="0"/>
              <a:t> </a:t>
            </a:r>
            <a:r>
              <a:rPr dirty="0" err="1"/>
              <a:t>etapas</a:t>
            </a:r>
            <a:r>
              <a:rPr dirty="0"/>
              <a:t>. Para </a:t>
            </a:r>
            <a:r>
              <a:rPr dirty="0" err="1"/>
              <a:t>evitar</a:t>
            </a:r>
            <a:r>
              <a:rPr dirty="0"/>
              <a:t> </a:t>
            </a:r>
            <a:r>
              <a:rPr dirty="0" err="1"/>
              <a:t>errores</a:t>
            </a:r>
            <a:r>
              <a:rPr dirty="0"/>
              <a:t> </a:t>
            </a:r>
            <a:r>
              <a:rPr dirty="0" err="1"/>
              <a:t>en</a:t>
            </a:r>
            <a:r>
              <a:rPr dirty="0"/>
              <a:t> </a:t>
            </a:r>
            <a:r>
              <a:rPr dirty="0" err="1"/>
              <a:t>el</a:t>
            </a:r>
            <a:r>
              <a:rPr dirty="0"/>
              <a:t> </a:t>
            </a:r>
            <a:r>
              <a:rPr dirty="0" err="1"/>
              <a:t>proceso</a:t>
            </a:r>
            <a:r>
              <a:rPr dirty="0"/>
              <a:t>, una </a:t>
            </a:r>
            <a:r>
              <a:rPr dirty="0" err="1"/>
              <a:t>empresa</a:t>
            </a:r>
            <a:r>
              <a:rPr dirty="0"/>
              <a:t> debe pasar por </a:t>
            </a:r>
            <a:r>
              <a:rPr dirty="0" err="1"/>
              <a:t>todas</a:t>
            </a:r>
            <a:r>
              <a:rPr dirty="0"/>
              <a:t> las </a:t>
            </a:r>
            <a:r>
              <a:rPr dirty="0" err="1"/>
              <a:t>etapas</a:t>
            </a:r>
            <a:r>
              <a:rPr dirty="0"/>
              <a:t> </a:t>
            </a:r>
            <a:r>
              <a:rPr dirty="0" err="1"/>
              <a:t>descritas</a:t>
            </a:r>
            <a:r>
              <a:rPr dirty="0"/>
              <a:t> </a:t>
            </a:r>
            <a:r>
              <a:rPr dirty="0" err="1"/>
              <a:t>anteriormente</a:t>
            </a:r>
            <a:r>
              <a:rPr dirty="0"/>
              <a:t>. </a:t>
            </a:r>
            <a:r>
              <a:rPr dirty="0" err="1"/>
              <a:t>En</a:t>
            </a:r>
            <a:r>
              <a:rPr dirty="0"/>
              <a:t> la </a:t>
            </a:r>
            <a:r>
              <a:rPr dirty="0" err="1"/>
              <a:t>práctica</a:t>
            </a:r>
            <a:r>
              <a:rPr dirty="0"/>
              <a:t>, </a:t>
            </a:r>
            <a:r>
              <a:rPr dirty="0" err="1"/>
              <a:t>el</a:t>
            </a:r>
            <a:r>
              <a:rPr dirty="0"/>
              <a:t> </a:t>
            </a:r>
            <a:r>
              <a:rPr dirty="0" err="1"/>
              <a:t>modelo</a:t>
            </a:r>
            <a:r>
              <a:rPr dirty="0"/>
              <a:t> es </a:t>
            </a:r>
            <a:r>
              <a:rPr dirty="0" err="1"/>
              <a:t>fácil</a:t>
            </a:r>
            <a:r>
              <a:rPr dirty="0"/>
              <a:t> de usar, </a:t>
            </a:r>
            <a:r>
              <a:rPr dirty="0" err="1"/>
              <a:t>ya</a:t>
            </a:r>
            <a:r>
              <a:rPr dirty="0"/>
              <a:t> que </a:t>
            </a:r>
            <a:r>
              <a:rPr dirty="0" err="1"/>
              <a:t>todas</a:t>
            </a:r>
            <a:r>
              <a:rPr dirty="0"/>
              <a:t> las </a:t>
            </a:r>
            <a:r>
              <a:rPr dirty="0" err="1"/>
              <a:t>etapas</a:t>
            </a:r>
            <a:r>
              <a:rPr dirty="0"/>
              <a:t> se </a:t>
            </a:r>
            <a:r>
              <a:rPr dirty="0" err="1"/>
              <a:t>describen</a:t>
            </a:r>
            <a:r>
              <a:rPr dirty="0"/>
              <a:t> </a:t>
            </a:r>
            <a:r>
              <a:rPr dirty="0" err="1"/>
              <a:t>específicamente</a:t>
            </a:r>
            <a:r>
              <a:rPr dirty="0"/>
              <a:t>. </a:t>
            </a:r>
          </a:p>
        </p:txBody>
      </p:sp>
      <p:pic>
        <p:nvPicPr>
          <p:cNvPr id="9" name="Grafik 8">
            <a:extLst>
              <a:ext uri="{FF2B5EF4-FFF2-40B4-BE49-F238E27FC236}">
                <a16:creationId xmlns:a16="http://schemas.microsoft.com/office/drawing/2014/main" id="{76CAC4F9-A021-5542-9F08-3C20DE273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061AEFF9-D72E-C30C-53C2-4B88859F4BD6}"/>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14</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CuadroTexto 1">
            <a:extLst>
              <a:ext uri="{FF2B5EF4-FFF2-40B4-BE49-F238E27FC236}">
                <a16:creationId xmlns:a16="http://schemas.microsoft.com/office/drawing/2014/main" id="{D6EE8171-6627-9130-21C7-AE476D4C98F9}"/>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3" name="CuadroTexto 2">
            <a:extLst>
              <a:ext uri="{FF2B5EF4-FFF2-40B4-BE49-F238E27FC236}">
                <a16:creationId xmlns:a16="http://schemas.microsoft.com/office/drawing/2014/main" id="{ABB49CDB-A21F-F4BF-C66C-D2E983F8E5E7}"/>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2.2 Modelos de gestión del cambio</a:t>
            </a:r>
          </a:p>
        </p:txBody>
      </p:sp>
    </p:spTree>
    <p:extLst>
      <p:ext uri="{BB962C8B-B14F-4D97-AF65-F5344CB8AC3E}">
        <p14:creationId xmlns:p14="http://schemas.microsoft.com/office/powerpoint/2010/main" val="16700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D9F4F3BA-82E5-31BC-DD72-F299A4B7BC3E}"/>
              </a:ext>
            </a:extLst>
          </p:cNvPr>
          <p:cNvSpPr txBox="1"/>
          <p:nvPr/>
        </p:nvSpPr>
        <p:spPr>
          <a:xfrm rot="20985544">
            <a:off x="11978631" y="1797311"/>
            <a:ext cx="4221193" cy="2322239"/>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lang="es-ES" dirty="0"/>
              <a:t>Resumen</a:t>
            </a:r>
            <a:endParaRPr dirty="0"/>
          </a:p>
          <a:p>
            <a:pPr algn="ctr"/>
            <a:endParaRPr sz="2200" dirty="0">
              <a:latin typeface="Helvetica Neue" panose="020B0604020202020204"/>
            </a:endParaRPr>
          </a:p>
          <a:p>
            <a:pPr algn="ctr">
              <a:defRPr sz="2200">
                <a:latin typeface="Helvetica Neue" panose="020B0604020202020204"/>
              </a:defRPr>
            </a:pPr>
            <a:r>
              <a:rPr dirty="0" err="1"/>
              <a:t>Encontrará</a:t>
            </a:r>
            <a:r>
              <a:rPr lang="es-ES" dirty="0"/>
              <a:t>s</a:t>
            </a:r>
            <a:r>
              <a:rPr dirty="0"/>
              <a:t> </a:t>
            </a:r>
            <a:r>
              <a:rPr dirty="0" err="1"/>
              <a:t>múltiples</a:t>
            </a:r>
            <a:r>
              <a:rPr dirty="0"/>
              <a:t> </a:t>
            </a:r>
            <a:r>
              <a:rPr dirty="0" err="1"/>
              <a:t>modelos</a:t>
            </a:r>
            <a:r>
              <a:rPr dirty="0"/>
              <a:t> de </a:t>
            </a:r>
            <a:r>
              <a:rPr dirty="0" err="1"/>
              <a:t>gestión</a:t>
            </a:r>
            <a:r>
              <a:rPr dirty="0"/>
              <a:t> de </a:t>
            </a:r>
            <a:r>
              <a:rPr dirty="0" err="1"/>
              <a:t>cambios</a:t>
            </a:r>
            <a:r>
              <a:rPr dirty="0"/>
              <a:t>, </a:t>
            </a:r>
            <a:r>
              <a:rPr dirty="0" err="1"/>
              <a:t>pero</a:t>
            </a:r>
            <a:r>
              <a:rPr dirty="0"/>
              <a:t> </a:t>
            </a:r>
            <a:r>
              <a:rPr dirty="0" err="1"/>
              <a:t>en</a:t>
            </a:r>
            <a:r>
              <a:rPr dirty="0"/>
              <a:t> general, </a:t>
            </a:r>
            <a:r>
              <a:rPr dirty="0" err="1"/>
              <a:t>implican</a:t>
            </a:r>
            <a:r>
              <a:rPr dirty="0"/>
              <a:t> los </a:t>
            </a:r>
            <a:r>
              <a:rPr dirty="0" err="1"/>
              <a:t>mismos</a:t>
            </a:r>
            <a:r>
              <a:rPr dirty="0"/>
              <a:t> </a:t>
            </a:r>
            <a:r>
              <a:rPr dirty="0" err="1"/>
              <a:t>tres</a:t>
            </a:r>
            <a:r>
              <a:rPr dirty="0"/>
              <a:t> pasos:</a:t>
            </a:r>
          </a:p>
        </p:txBody>
      </p:sp>
      <p:pic>
        <p:nvPicPr>
          <p:cNvPr id="9" name="Grafik 8">
            <a:extLst>
              <a:ext uri="{FF2B5EF4-FFF2-40B4-BE49-F238E27FC236}">
                <a16:creationId xmlns:a16="http://schemas.microsoft.com/office/drawing/2014/main" id="{15007BCC-ED71-CBAA-5A2A-ADB200A4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4691" y="1624702"/>
            <a:ext cx="1600438" cy="1790700"/>
          </a:xfrm>
          <a:prstGeom prst="rect">
            <a:avLst/>
          </a:prstGeom>
        </p:spPr>
      </p:pic>
      <p:sp>
        <p:nvSpPr>
          <p:cNvPr id="10" name="Textfeld 9">
            <a:extLst>
              <a:ext uri="{FF2B5EF4-FFF2-40B4-BE49-F238E27FC236}">
                <a16:creationId xmlns:a16="http://schemas.microsoft.com/office/drawing/2014/main" id="{B1381158-2CB3-6E18-9526-9C2E3D24A1AF}"/>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10</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A85E5A1E-3908-03BF-4D66-D5B8FF6E3B98}"/>
              </a:ext>
            </a:extLst>
          </p:cNvPr>
          <p:cNvSpPr txBox="1"/>
          <p:nvPr/>
        </p:nvSpPr>
        <p:spPr>
          <a:xfrm>
            <a:off x="1296000" y="1548000"/>
            <a:ext cx="11048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12" name="CuadroTexto 2">
            <a:extLst>
              <a:ext uri="{FF2B5EF4-FFF2-40B4-BE49-F238E27FC236}">
                <a16:creationId xmlns:a16="http://schemas.microsoft.com/office/drawing/2014/main" id="{31C24E93-E47B-8439-F939-15A5D0F1E565}"/>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2.3 </a:t>
            </a:r>
            <a:r>
              <a:rPr dirty="0" err="1"/>
              <a:t>Implementación</a:t>
            </a:r>
            <a:r>
              <a:rPr dirty="0"/>
              <a:t> de </a:t>
            </a:r>
            <a:r>
              <a:rPr dirty="0" err="1"/>
              <a:t>cambios</a:t>
            </a:r>
            <a:endParaRPr dirty="0"/>
          </a:p>
        </p:txBody>
      </p:sp>
      <p:sp>
        <p:nvSpPr>
          <p:cNvPr id="13" name="Textfeld 12">
            <a:extLst>
              <a:ext uri="{FF2B5EF4-FFF2-40B4-BE49-F238E27FC236}">
                <a16:creationId xmlns:a16="http://schemas.microsoft.com/office/drawing/2014/main" id="{DD49036C-7E9D-4A04-17F3-1162870144B7}"/>
              </a:ext>
            </a:extLst>
          </p:cNvPr>
          <p:cNvSpPr txBox="1"/>
          <p:nvPr/>
        </p:nvSpPr>
        <p:spPr>
          <a:xfrm>
            <a:off x="1296000" y="3384000"/>
            <a:ext cx="11129129" cy="430887"/>
          </a:xfrm>
          <a:prstGeom prst="rect">
            <a:avLst/>
          </a:prstGeom>
          <a:noFill/>
        </p:spPr>
        <p:txBody>
          <a:bodyPr wrap="square">
            <a:noAutofit/>
          </a:bodyPr>
          <a:lstStyle/>
          <a:p>
            <a:pPr>
              <a:spcAft>
                <a:spcPts val="600"/>
              </a:spcAft>
              <a:buSzPct val="130000"/>
              <a:defRPr sz="2400" b="1">
                <a:latin typeface="Helvetica Neue" panose="020B0604020202020204"/>
                <a:ea typeface="Microsoft Sans Serif" panose="020B0604020202020204" pitchFamily="34" charset="0"/>
                <a:cs typeface="Microsoft Sans Serif" panose="020B0604020202020204" pitchFamily="34" charset="0"/>
              </a:defRPr>
            </a:pPr>
            <a:r>
              <a:t>1. Comunicar el cambio a los empleados</a:t>
            </a:r>
          </a:p>
          <a:p>
            <a:pPr marL="542925" indent="-542925" defTabSz="912813">
              <a:spcAft>
                <a:spcPts val="600"/>
              </a:spcAft>
              <a:buSzPct val="13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t>Comunicar con los empleados la importancia del cambio y discutir los beneficios que el cambio traería. El propósito es cultivar la aceptación de los miembros del equipo y abordar cualquier cambio cultural que pueda resultar. Los cambios de esta magnitud a menudo conducen a problemas logísticos, y el proceso de preparación también tiene como objetivo abordar eso.</a:t>
            </a:r>
          </a:p>
          <a:p>
            <a:pPr marL="542925" indent="-542925">
              <a:buSzPct val="130000"/>
              <a:buBlip>
                <a:blip r:embed="rId3"/>
              </a:buBlip>
            </a:pPr>
            <a:endParaRPr sz="240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Textfeld 14">
            <a:extLst>
              <a:ext uri="{FF2B5EF4-FFF2-40B4-BE49-F238E27FC236}">
                <a16:creationId xmlns:a16="http://schemas.microsoft.com/office/drawing/2014/main" id="{9C863C58-F08D-F133-80A8-D8B146FEDC9F}"/>
              </a:ext>
            </a:extLst>
          </p:cNvPr>
          <p:cNvSpPr txBox="1"/>
          <p:nvPr/>
        </p:nvSpPr>
        <p:spPr>
          <a:xfrm>
            <a:off x="1296000" y="6084000"/>
            <a:ext cx="15840000" cy="430887"/>
          </a:xfrm>
          <a:prstGeom prst="rect">
            <a:avLst/>
          </a:prstGeom>
          <a:noFill/>
        </p:spPr>
        <p:txBody>
          <a:bodyPr wrap="square">
            <a:noAutofit/>
          </a:bodyPr>
          <a:lstStyle/>
          <a:p>
            <a:pPr>
              <a:spcAft>
                <a:spcPts val="600"/>
              </a:spcAft>
              <a:buSzPct val="130000"/>
              <a:defRPr sz="2400" b="1">
                <a:latin typeface="Helvetica Neue" panose="020B0604020202020204"/>
                <a:ea typeface="Microsoft Sans Serif" panose="020B0604020202020204" pitchFamily="34" charset="0"/>
                <a:cs typeface="Microsoft Sans Serif" panose="020B0604020202020204" pitchFamily="34" charset="0"/>
              </a:defRPr>
            </a:pPr>
            <a:r>
              <a:rPr dirty="0"/>
              <a:t>2. Cultivar un plan</a:t>
            </a:r>
          </a:p>
          <a:p>
            <a:pPr marL="542925" indent="-542925">
              <a:spcAft>
                <a:spcPts val="6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a:t>Una </a:t>
            </a:r>
            <a:r>
              <a:rPr dirty="0" err="1"/>
              <a:t>vez</a:t>
            </a:r>
            <a:r>
              <a:rPr dirty="0"/>
              <a:t> que </a:t>
            </a:r>
            <a:r>
              <a:rPr dirty="0" err="1"/>
              <a:t>todos</a:t>
            </a:r>
            <a:r>
              <a:rPr dirty="0"/>
              <a:t> </a:t>
            </a:r>
            <a:r>
              <a:rPr dirty="0" err="1"/>
              <a:t>estén</a:t>
            </a:r>
            <a:r>
              <a:rPr dirty="0"/>
              <a:t> </a:t>
            </a:r>
            <a:r>
              <a:rPr dirty="0" err="1"/>
              <a:t>preparados</a:t>
            </a:r>
            <a:r>
              <a:rPr dirty="0"/>
              <a:t> para </a:t>
            </a:r>
            <a:r>
              <a:rPr dirty="0" err="1"/>
              <a:t>emprender</a:t>
            </a:r>
            <a:r>
              <a:rPr dirty="0"/>
              <a:t> </a:t>
            </a:r>
            <a:r>
              <a:rPr dirty="0" err="1"/>
              <a:t>el</a:t>
            </a:r>
            <a:r>
              <a:rPr dirty="0"/>
              <a:t> </a:t>
            </a:r>
            <a:r>
              <a:rPr dirty="0" err="1"/>
              <a:t>cambio</a:t>
            </a:r>
            <a:r>
              <a:rPr dirty="0"/>
              <a:t> </a:t>
            </a:r>
            <a:r>
              <a:rPr dirty="0" err="1"/>
              <a:t>organizacional</a:t>
            </a:r>
            <a:r>
              <a:rPr dirty="0"/>
              <a:t>, debe</a:t>
            </a:r>
            <a:r>
              <a:rPr lang="es-ES" dirty="0"/>
              <a:t>s</a:t>
            </a:r>
            <a:r>
              <a:rPr dirty="0"/>
              <a:t> </a:t>
            </a:r>
            <a:r>
              <a:rPr dirty="0" err="1"/>
              <a:t>crear</a:t>
            </a:r>
            <a:r>
              <a:rPr dirty="0"/>
              <a:t> un plan para </a:t>
            </a:r>
            <a:r>
              <a:rPr dirty="0" err="1"/>
              <a:t>garantizar</a:t>
            </a:r>
            <a:r>
              <a:rPr dirty="0"/>
              <a:t> que </a:t>
            </a:r>
            <a:r>
              <a:rPr dirty="0" err="1"/>
              <a:t>todo</a:t>
            </a:r>
            <a:r>
              <a:rPr dirty="0"/>
              <a:t> </a:t>
            </a:r>
            <a:r>
              <a:rPr dirty="0" err="1"/>
              <a:t>funcione</a:t>
            </a:r>
            <a:r>
              <a:rPr dirty="0"/>
              <a:t> sin </a:t>
            </a:r>
            <a:r>
              <a:rPr dirty="0" err="1"/>
              <a:t>problemas</a:t>
            </a:r>
            <a:r>
              <a:rPr dirty="0"/>
              <a:t>, </a:t>
            </a:r>
            <a:r>
              <a:rPr dirty="0" err="1"/>
              <a:t>maximizando</a:t>
            </a:r>
            <a:r>
              <a:rPr dirty="0"/>
              <a:t> los </a:t>
            </a:r>
            <a:r>
              <a:rPr dirty="0" err="1"/>
              <a:t>beneficios</a:t>
            </a:r>
            <a:r>
              <a:rPr dirty="0"/>
              <a:t> de la </a:t>
            </a:r>
            <a:r>
              <a:rPr dirty="0" err="1"/>
              <a:t>transición</a:t>
            </a:r>
            <a:r>
              <a:rPr dirty="0"/>
              <a:t> y </a:t>
            </a:r>
            <a:r>
              <a:rPr dirty="0" err="1"/>
              <a:t>minimizando</a:t>
            </a:r>
            <a:r>
              <a:rPr dirty="0"/>
              <a:t> los </a:t>
            </a:r>
            <a:r>
              <a:rPr dirty="0" err="1"/>
              <a:t>impactos</a:t>
            </a:r>
            <a:r>
              <a:rPr dirty="0"/>
              <a:t> </a:t>
            </a:r>
            <a:r>
              <a:rPr dirty="0" err="1"/>
              <a:t>negativos</a:t>
            </a:r>
            <a:r>
              <a:rPr dirty="0"/>
              <a:t>.</a:t>
            </a:r>
          </a:p>
          <a:p>
            <a:pPr marL="542925" indent="-542925">
              <a:spcAft>
                <a:spcPts val="6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Todo</a:t>
            </a:r>
            <a:r>
              <a:rPr dirty="0"/>
              <a:t> </a:t>
            </a:r>
            <a:r>
              <a:rPr dirty="0" err="1"/>
              <a:t>el</a:t>
            </a:r>
            <a:r>
              <a:rPr dirty="0"/>
              <a:t> </a:t>
            </a:r>
            <a:r>
              <a:rPr dirty="0" err="1"/>
              <a:t>mundo</a:t>
            </a:r>
            <a:r>
              <a:rPr dirty="0"/>
              <a:t> </a:t>
            </a:r>
            <a:r>
              <a:rPr dirty="0" err="1"/>
              <a:t>desarrolla</a:t>
            </a:r>
            <a:r>
              <a:rPr dirty="0"/>
              <a:t> </a:t>
            </a:r>
            <a:r>
              <a:rPr dirty="0" err="1"/>
              <a:t>objetivos</a:t>
            </a:r>
            <a:r>
              <a:rPr dirty="0"/>
              <a:t> </a:t>
            </a:r>
            <a:r>
              <a:rPr dirty="0" err="1"/>
              <a:t>en</a:t>
            </a:r>
            <a:r>
              <a:rPr dirty="0"/>
              <a:t> </a:t>
            </a:r>
            <a:r>
              <a:rPr dirty="0" err="1"/>
              <a:t>línea</a:t>
            </a:r>
            <a:r>
              <a:rPr dirty="0"/>
              <a:t> con los </a:t>
            </a:r>
            <a:r>
              <a:rPr dirty="0" err="1"/>
              <a:t>cambios</a:t>
            </a:r>
            <a:r>
              <a:rPr dirty="0"/>
              <a:t> y </a:t>
            </a:r>
            <a:r>
              <a:rPr dirty="0" err="1"/>
              <a:t>establece</a:t>
            </a:r>
            <a:r>
              <a:rPr dirty="0"/>
              <a:t> </a:t>
            </a:r>
            <a:r>
              <a:rPr dirty="0" err="1"/>
              <a:t>métricas</a:t>
            </a:r>
            <a:r>
              <a:rPr dirty="0"/>
              <a:t> de </a:t>
            </a:r>
            <a:r>
              <a:rPr dirty="0" err="1"/>
              <a:t>éxito</a:t>
            </a:r>
            <a:r>
              <a:rPr dirty="0"/>
              <a:t> tangibles. A </a:t>
            </a:r>
            <a:r>
              <a:rPr dirty="0" err="1"/>
              <a:t>continuación</a:t>
            </a:r>
            <a:r>
              <a:rPr dirty="0"/>
              <a:t>, </a:t>
            </a:r>
            <a:r>
              <a:rPr dirty="0" err="1"/>
              <a:t>asignan</a:t>
            </a:r>
            <a:r>
              <a:rPr dirty="0"/>
              <a:t> </a:t>
            </a:r>
            <a:r>
              <a:rPr dirty="0" err="1"/>
              <a:t>deberes</a:t>
            </a:r>
            <a:r>
              <a:rPr dirty="0"/>
              <a:t> y </a:t>
            </a:r>
            <a:r>
              <a:rPr dirty="0" err="1"/>
              <a:t>responsabilidades</a:t>
            </a:r>
            <a:r>
              <a:rPr dirty="0"/>
              <a:t>. </a:t>
            </a:r>
            <a:r>
              <a:rPr dirty="0" err="1"/>
              <a:t>Enmarcan</a:t>
            </a:r>
            <a:r>
              <a:rPr dirty="0"/>
              <a:t> </a:t>
            </a:r>
            <a:r>
              <a:rPr dirty="0" err="1"/>
              <a:t>el</a:t>
            </a:r>
            <a:r>
              <a:rPr dirty="0"/>
              <a:t> </a:t>
            </a:r>
            <a:r>
              <a:rPr dirty="0" err="1"/>
              <a:t>cambio</a:t>
            </a:r>
            <a:r>
              <a:rPr dirty="0"/>
              <a:t> dentro del </a:t>
            </a:r>
            <a:r>
              <a:rPr dirty="0" err="1"/>
              <a:t>alcance</a:t>
            </a:r>
            <a:r>
              <a:rPr dirty="0"/>
              <a:t> </a:t>
            </a:r>
            <a:r>
              <a:rPr dirty="0" err="1"/>
              <a:t>adecuado</a:t>
            </a:r>
            <a:r>
              <a:rPr dirty="0"/>
              <a:t> e </a:t>
            </a:r>
            <a:r>
              <a:rPr dirty="0" err="1"/>
              <a:t>incorporan</a:t>
            </a:r>
            <a:r>
              <a:rPr dirty="0"/>
              <a:t> </a:t>
            </a:r>
            <a:r>
              <a:rPr lang="es-ES" i="1" dirty="0" err="1"/>
              <a:t>feedback</a:t>
            </a:r>
            <a:r>
              <a:rPr dirty="0"/>
              <a:t> de los </a:t>
            </a:r>
            <a:r>
              <a:rPr dirty="0" err="1"/>
              <a:t>miembros</a:t>
            </a:r>
            <a:r>
              <a:rPr dirty="0"/>
              <a:t> del </a:t>
            </a:r>
            <a:r>
              <a:rPr dirty="0" err="1"/>
              <a:t>equipo</a:t>
            </a:r>
            <a:r>
              <a:rPr dirty="0"/>
              <a:t>.</a:t>
            </a: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888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extLst>
              <a:ext uri="{FF2B5EF4-FFF2-40B4-BE49-F238E27FC236}">
                <a16:creationId xmlns:a16="http://schemas.microsoft.com/office/drawing/2014/main" id="{363D20D5-B4D1-3379-95B8-7339DD8D87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53800" y="5857687"/>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0B02285-5AED-EB2D-E5CA-6EE35C8893DE}"/>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10</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0C11287-5C8F-9F6F-3974-30B82DEA6767}"/>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2. </a:t>
            </a:r>
            <a:r>
              <a:rPr dirty="0" err="1"/>
              <a:t>Gestión</a:t>
            </a:r>
            <a:r>
              <a:rPr dirty="0"/>
              <a:t> de</a:t>
            </a:r>
            <a:r>
              <a:rPr lang="es-ES" dirty="0"/>
              <a:t>l</a:t>
            </a:r>
            <a:r>
              <a:rPr dirty="0"/>
              <a:t> </a:t>
            </a:r>
            <a:r>
              <a:rPr dirty="0" err="1"/>
              <a:t>cambio</a:t>
            </a:r>
            <a:endParaRPr dirty="0"/>
          </a:p>
        </p:txBody>
      </p:sp>
      <p:sp>
        <p:nvSpPr>
          <p:cNvPr id="7" name="CuadroTexto 2">
            <a:extLst>
              <a:ext uri="{FF2B5EF4-FFF2-40B4-BE49-F238E27FC236}">
                <a16:creationId xmlns:a16="http://schemas.microsoft.com/office/drawing/2014/main" id="{8BD7E3E0-74D6-02D1-BAB8-EA292E5DD1D8}"/>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2.3 Implementación de cambios en su empresa</a:t>
            </a:r>
          </a:p>
        </p:txBody>
      </p:sp>
      <p:sp>
        <p:nvSpPr>
          <p:cNvPr id="8" name="Textfeld 7">
            <a:extLst>
              <a:ext uri="{FF2B5EF4-FFF2-40B4-BE49-F238E27FC236}">
                <a16:creationId xmlns:a16="http://schemas.microsoft.com/office/drawing/2014/main" id="{AFC2ECC7-8544-6CCD-F6BF-2961DA8B6D14}"/>
              </a:ext>
            </a:extLst>
          </p:cNvPr>
          <p:cNvSpPr txBox="1"/>
          <p:nvPr/>
        </p:nvSpPr>
        <p:spPr>
          <a:xfrm>
            <a:off x="1296000" y="3384000"/>
            <a:ext cx="15315600" cy="430887"/>
          </a:xfrm>
          <a:prstGeom prst="rect">
            <a:avLst/>
          </a:prstGeom>
          <a:noFill/>
        </p:spPr>
        <p:txBody>
          <a:bodyPr wrap="square">
            <a:noAutofit/>
          </a:bodyPr>
          <a:lstStyle/>
          <a:p>
            <a:pPr defTabSz="912813">
              <a:spcAft>
                <a:spcPts val="600"/>
              </a:spcAft>
              <a:buSzPct val="130000"/>
              <a:tabLst>
                <a:tab pos="9144000" algn="l"/>
              </a:tabLst>
              <a:defRPr sz="2400" b="1">
                <a:latin typeface="Helvetica Neue" panose="020B0604020202020204"/>
                <a:ea typeface="Microsoft Sans Serif" panose="020B0604020202020204" pitchFamily="34" charset="0"/>
                <a:cs typeface="Microsoft Sans Serif" panose="020B0604020202020204" pitchFamily="34" charset="0"/>
              </a:defRPr>
            </a:pPr>
            <a:r>
              <a:rPr dirty="0"/>
              <a:t>3. </a:t>
            </a:r>
            <a:r>
              <a:rPr dirty="0" err="1"/>
              <a:t>Implementar</a:t>
            </a:r>
            <a:r>
              <a:rPr dirty="0"/>
              <a:t> </a:t>
            </a:r>
            <a:r>
              <a:rPr dirty="0" err="1"/>
              <a:t>el</a:t>
            </a:r>
            <a:r>
              <a:rPr dirty="0"/>
              <a:t> </a:t>
            </a:r>
            <a:r>
              <a:rPr dirty="0" err="1"/>
              <a:t>cambio</a:t>
            </a:r>
            <a:endParaRPr dirty="0"/>
          </a:p>
          <a:p>
            <a:pPr marL="542925" indent="-542925" defTabSz="912813">
              <a:spcAft>
                <a:spcPts val="600"/>
              </a:spcAft>
              <a:buSzPct val="13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Con </a:t>
            </a:r>
            <a:r>
              <a:rPr dirty="0" err="1"/>
              <a:t>todos</a:t>
            </a:r>
            <a:r>
              <a:rPr dirty="0"/>
              <a:t> </a:t>
            </a:r>
            <a:r>
              <a:rPr dirty="0" err="1"/>
              <a:t>preparados</a:t>
            </a:r>
            <a:r>
              <a:rPr dirty="0"/>
              <a:t> y planes </a:t>
            </a:r>
            <a:r>
              <a:rPr dirty="0" err="1"/>
              <a:t>en</a:t>
            </a:r>
            <a:r>
              <a:rPr dirty="0"/>
              <a:t> </a:t>
            </a:r>
            <a:r>
              <a:rPr dirty="0" err="1"/>
              <a:t>su</a:t>
            </a:r>
            <a:r>
              <a:rPr dirty="0"/>
              <a:t> </a:t>
            </a:r>
            <a:r>
              <a:rPr dirty="0" err="1"/>
              <a:t>lugar</a:t>
            </a:r>
            <a:r>
              <a:rPr dirty="0"/>
              <a:t>, </a:t>
            </a:r>
            <a:r>
              <a:rPr dirty="0" err="1"/>
              <a:t>el</a:t>
            </a:r>
            <a:r>
              <a:rPr dirty="0"/>
              <a:t> paso final es la </a:t>
            </a:r>
            <a:r>
              <a:rPr dirty="0" err="1"/>
              <a:t>implementación</a:t>
            </a:r>
            <a:r>
              <a:rPr dirty="0"/>
              <a:t>. </a:t>
            </a:r>
            <a:r>
              <a:rPr dirty="0" err="1"/>
              <a:t>Sigue</a:t>
            </a:r>
            <a:r>
              <a:rPr dirty="0"/>
              <a:t> </a:t>
            </a:r>
            <a:r>
              <a:rPr dirty="0" err="1"/>
              <a:t>el</a:t>
            </a:r>
            <a:r>
              <a:rPr dirty="0"/>
              <a:t> </a:t>
            </a:r>
            <a:r>
              <a:rPr dirty="0" err="1"/>
              <a:t>marco</a:t>
            </a:r>
            <a:r>
              <a:rPr dirty="0"/>
              <a:t> y los pasos </a:t>
            </a:r>
            <a:r>
              <a:rPr dirty="0" err="1"/>
              <a:t>descritos</a:t>
            </a:r>
            <a:r>
              <a:rPr dirty="0"/>
              <a:t> </a:t>
            </a:r>
            <a:r>
              <a:rPr dirty="0" err="1"/>
              <a:t>en</a:t>
            </a:r>
            <a:r>
              <a:rPr dirty="0"/>
              <a:t> </a:t>
            </a:r>
            <a:r>
              <a:rPr dirty="0" err="1"/>
              <a:t>el</a:t>
            </a:r>
            <a:r>
              <a:rPr dirty="0"/>
              <a:t> plan, </a:t>
            </a:r>
            <a:r>
              <a:rPr dirty="0" err="1"/>
              <a:t>empoderando</a:t>
            </a:r>
            <a:r>
              <a:rPr dirty="0"/>
              <a:t> a los </a:t>
            </a:r>
            <a:r>
              <a:rPr dirty="0" err="1"/>
              <a:t>empleados</a:t>
            </a:r>
            <a:r>
              <a:rPr dirty="0"/>
              <a:t> para que </a:t>
            </a:r>
            <a:r>
              <a:rPr dirty="0" err="1"/>
              <a:t>asuman</a:t>
            </a:r>
            <a:r>
              <a:rPr dirty="0"/>
              <a:t> sus </a:t>
            </a:r>
            <a:r>
              <a:rPr dirty="0" err="1"/>
              <a:t>responsabilidades</a:t>
            </a:r>
            <a:r>
              <a:rPr dirty="0"/>
              <a:t> </a:t>
            </a:r>
            <a:r>
              <a:rPr dirty="0" err="1"/>
              <a:t>individuales</a:t>
            </a:r>
            <a:r>
              <a:rPr dirty="0"/>
              <a:t>. </a:t>
            </a:r>
            <a:r>
              <a:rPr dirty="0" err="1"/>
              <a:t>Mantiene</a:t>
            </a:r>
            <a:r>
              <a:rPr dirty="0"/>
              <a:t> altos </a:t>
            </a:r>
            <a:r>
              <a:rPr dirty="0" err="1"/>
              <a:t>niveles</a:t>
            </a:r>
            <a:r>
              <a:rPr dirty="0"/>
              <a:t> de </a:t>
            </a:r>
            <a:r>
              <a:rPr dirty="0" err="1"/>
              <a:t>responsabilidad</a:t>
            </a:r>
            <a:r>
              <a:rPr dirty="0"/>
              <a:t> para </a:t>
            </a:r>
            <a:r>
              <a:rPr dirty="0" err="1"/>
              <a:t>garantizar</a:t>
            </a:r>
            <a:r>
              <a:rPr dirty="0"/>
              <a:t> que </a:t>
            </a:r>
            <a:r>
              <a:rPr dirty="0" err="1"/>
              <a:t>todos</a:t>
            </a:r>
            <a:r>
              <a:rPr dirty="0"/>
              <a:t> </a:t>
            </a:r>
            <a:r>
              <a:rPr dirty="0" err="1"/>
              <a:t>ejecuten</a:t>
            </a:r>
            <a:r>
              <a:rPr dirty="0"/>
              <a:t> sus </a:t>
            </a:r>
            <a:r>
              <a:rPr dirty="0" err="1"/>
              <a:t>funciones</a:t>
            </a:r>
            <a:r>
              <a:rPr dirty="0"/>
              <a:t> </a:t>
            </a:r>
            <a:r>
              <a:rPr dirty="0" err="1"/>
              <a:t>asignadas</a:t>
            </a:r>
            <a:r>
              <a:rPr dirty="0"/>
              <a:t>, </a:t>
            </a:r>
            <a:r>
              <a:rPr dirty="0" err="1"/>
              <a:t>rastreando</a:t>
            </a:r>
            <a:r>
              <a:rPr dirty="0"/>
              <a:t> </a:t>
            </a:r>
            <a:r>
              <a:rPr dirty="0" err="1"/>
              <a:t>el</a:t>
            </a:r>
            <a:r>
              <a:rPr dirty="0"/>
              <a:t> </a:t>
            </a:r>
            <a:r>
              <a:rPr dirty="0" err="1"/>
              <a:t>progreso</a:t>
            </a:r>
            <a:r>
              <a:rPr dirty="0"/>
              <a:t> de la </a:t>
            </a:r>
            <a:r>
              <a:rPr dirty="0" err="1"/>
              <a:t>transición</a:t>
            </a:r>
            <a:r>
              <a:rPr dirty="0"/>
              <a:t> y la </a:t>
            </a:r>
            <a:r>
              <a:rPr dirty="0" err="1"/>
              <a:t>adhesión</a:t>
            </a:r>
            <a:r>
              <a:rPr dirty="0"/>
              <a:t> a largo </a:t>
            </a:r>
            <a:r>
              <a:rPr dirty="0" err="1"/>
              <a:t>plazo</a:t>
            </a:r>
            <a:r>
              <a:rPr dirty="0"/>
              <a:t> al plan. </a:t>
            </a:r>
            <a:r>
              <a:rPr dirty="0" err="1"/>
              <a:t>Evalúan</a:t>
            </a:r>
            <a:r>
              <a:rPr dirty="0"/>
              <a:t> los </a:t>
            </a:r>
            <a:r>
              <a:rPr dirty="0" err="1"/>
              <a:t>resultados</a:t>
            </a:r>
            <a:r>
              <a:rPr dirty="0"/>
              <a:t> y </a:t>
            </a:r>
            <a:r>
              <a:rPr dirty="0" err="1"/>
              <a:t>modifican</a:t>
            </a:r>
            <a:r>
              <a:rPr dirty="0"/>
              <a:t> </a:t>
            </a:r>
            <a:r>
              <a:rPr dirty="0" err="1"/>
              <a:t>según</a:t>
            </a:r>
            <a:r>
              <a:rPr dirty="0"/>
              <a:t> sea </a:t>
            </a:r>
            <a:r>
              <a:rPr dirty="0" err="1"/>
              <a:t>necesario</a:t>
            </a:r>
            <a:r>
              <a:rPr dirty="0"/>
              <a:t>.</a:t>
            </a: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391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7;p4">
            <a:extLst>
              <a:ext uri="{FF2B5EF4-FFF2-40B4-BE49-F238E27FC236}">
                <a16:creationId xmlns:a16="http://schemas.microsoft.com/office/drawing/2014/main" id="{6AB66B81-015B-8D39-A1AA-D87224B0F5C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a:ea typeface="Helvetica Neue"/>
                <a:cs typeface="Helvetica Neue"/>
                <a:sym typeface="Helvetica Neue"/>
              </a:defRPr>
            </a:pPr>
            <a:r>
              <a:t>Objetivos</a:t>
            </a:r>
            <a:endParaRPr sz="4800" b="1" i="0" u="none" strike="noStrike" cap="none">
              <a:solidFill>
                <a:srgbClr val="AED633"/>
              </a:solidFill>
              <a:latin typeface="Helvetica Neue"/>
              <a:ea typeface="Helvetica Neue"/>
              <a:cs typeface="Helvetica Neue"/>
              <a:sym typeface="Helvetica Neue"/>
            </a:endParaRPr>
          </a:p>
        </p:txBody>
      </p:sp>
      <p:sp>
        <p:nvSpPr>
          <p:cNvPr id="16" name="Google Shape;98;p4">
            <a:extLst>
              <a:ext uri="{FF2B5EF4-FFF2-40B4-BE49-F238E27FC236}">
                <a16:creationId xmlns:a16="http://schemas.microsoft.com/office/drawing/2014/main" id="{976A8A94-52FF-B5EA-BA9F-D8C4BE30D585}"/>
              </a:ext>
            </a:extLst>
          </p:cNvPr>
          <p:cNvSpPr txBox="1"/>
          <p:nvPr/>
        </p:nvSpPr>
        <p:spPr>
          <a:xfrm>
            <a:off x="1296000" y="4104000"/>
            <a:ext cx="8838600" cy="3249300"/>
          </a:xfrm>
          <a:prstGeom prst="rect">
            <a:avLst/>
          </a:prstGeom>
          <a:noFill/>
          <a:ln>
            <a:noFill/>
          </a:ln>
        </p:spPr>
        <p:txBody>
          <a:bodyPr spcFirstLastPara="1" wrap="square" lIns="91425" tIns="45700" rIns="91425" bIns="45700" anchor="t" anchorCtr="0">
            <a:noAutofit/>
          </a:bodyPr>
          <a:lstStyle/>
          <a:p>
            <a:pPr marL="542925" indent="-542925">
              <a:spcAft>
                <a:spcPts val="1800"/>
              </a:spcAft>
              <a:buBlip>
                <a:blip r:embed="rId2"/>
              </a:buBlip>
              <a:defRPr sz="2400">
                <a:latin typeface="Helvetica Neue" panose="020B0604020202020204"/>
                <a:ea typeface="Microsoft Sans Serif" panose="020B0604020202020204" pitchFamily="34" charset="0"/>
                <a:cs typeface="Microsoft Sans Serif" panose="020B0604020202020204" pitchFamily="34" charset="0"/>
              </a:defRPr>
            </a:pPr>
            <a:r>
              <a:rPr dirty="0"/>
              <a:t>Ser </a:t>
            </a:r>
            <a:r>
              <a:rPr dirty="0" err="1"/>
              <a:t>consciente</a:t>
            </a:r>
            <a:r>
              <a:rPr dirty="0"/>
              <a:t> de lo que se </a:t>
            </a:r>
            <a:r>
              <a:rPr dirty="0" err="1"/>
              <a:t>entiende</a:t>
            </a:r>
            <a:r>
              <a:rPr dirty="0"/>
              <a:t> por </a:t>
            </a:r>
            <a:r>
              <a:rPr dirty="0" err="1"/>
              <a:t>actitud</a:t>
            </a:r>
            <a:r>
              <a:rPr dirty="0"/>
              <a:t> </a:t>
            </a:r>
            <a:r>
              <a:rPr dirty="0" err="1"/>
              <a:t>intraempre</a:t>
            </a:r>
            <a:r>
              <a:rPr lang="es-ES" dirty="0" err="1"/>
              <a:t>ndedora</a:t>
            </a:r>
            <a:r>
              <a:rPr dirty="0"/>
              <a:t> y sus 4 </a:t>
            </a:r>
            <a:r>
              <a:rPr dirty="0" err="1"/>
              <a:t>principios</a:t>
            </a:r>
            <a:endParaRPr dirty="0"/>
          </a:p>
          <a:p>
            <a:pPr marL="542925" indent="-542925">
              <a:spcAft>
                <a:spcPts val="1800"/>
              </a:spcAft>
              <a:buBlip>
                <a:blip r:embed="rId2"/>
              </a:buBlip>
              <a:defRPr sz="2400">
                <a:latin typeface="Helvetica Neue" panose="020B0604020202020204"/>
                <a:ea typeface="Microsoft Sans Serif" panose="020B0604020202020204" pitchFamily="34" charset="0"/>
                <a:cs typeface="Microsoft Sans Serif" panose="020B0604020202020204" pitchFamily="34" charset="0"/>
              </a:defRPr>
            </a:pPr>
            <a:r>
              <a:rPr lang="es-ES" dirty="0"/>
              <a:t>Darte </a:t>
            </a:r>
            <a:r>
              <a:rPr dirty="0" err="1"/>
              <a:t>cuenta</a:t>
            </a:r>
            <a:r>
              <a:rPr dirty="0"/>
              <a:t> de lo </a:t>
            </a:r>
            <a:r>
              <a:rPr dirty="0" err="1"/>
              <a:t>importante</a:t>
            </a:r>
            <a:r>
              <a:rPr dirty="0"/>
              <a:t> que es la </a:t>
            </a:r>
            <a:r>
              <a:rPr dirty="0" err="1"/>
              <a:t>gestión</a:t>
            </a:r>
            <a:r>
              <a:rPr dirty="0"/>
              <a:t> del </a:t>
            </a:r>
            <a:r>
              <a:rPr dirty="0" err="1"/>
              <a:t>cambio</a:t>
            </a:r>
            <a:r>
              <a:rPr dirty="0"/>
              <a:t> y </a:t>
            </a:r>
            <a:r>
              <a:rPr dirty="0" err="1"/>
              <a:t>cómo</a:t>
            </a:r>
            <a:r>
              <a:rPr dirty="0"/>
              <a:t> </a:t>
            </a:r>
            <a:r>
              <a:rPr dirty="0" err="1"/>
              <a:t>implementarla</a:t>
            </a:r>
            <a:r>
              <a:rPr dirty="0"/>
              <a:t> </a:t>
            </a:r>
            <a:r>
              <a:rPr dirty="0" err="1"/>
              <a:t>en</a:t>
            </a:r>
            <a:r>
              <a:rPr dirty="0"/>
              <a:t> </a:t>
            </a:r>
            <a:r>
              <a:rPr lang="es-ES" dirty="0"/>
              <a:t>t</a:t>
            </a:r>
            <a:r>
              <a:rPr dirty="0"/>
              <a:t>u </a:t>
            </a:r>
            <a:r>
              <a:rPr dirty="0" err="1"/>
              <a:t>negocio</a:t>
            </a:r>
            <a:endParaRPr dirty="0"/>
          </a:p>
          <a:p>
            <a:pPr marL="542925" indent="-542925">
              <a:spcAft>
                <a:spcPts val="1800"/>
              </a:spcAft>
              <a:buBlip>
                <a:blip r:embed="rId2"/>
              </a:buBlip>
              <a:defRPr sz="2400">
                <a:latin typeface="Helvetica Neue" panose="020B0604020202020204"/>
                <a:ea typeface="Microsoft Sans Serif" panose="020B0604020202020204" pitchFamily="34" charset="0"/>
                <a:cs typeface="Microsoft Sans Serif" panose="020B0604020202020204" pitchFamily="34" charset="0"/>
              </a:defRPr>
            </a:pPr>
            <a:r>
              <a:rPr dirty="0" err="1"/>
              <a:t>Qué</a:t>
            </a:r>
            <a:r>
              <a:rPr dirty="0"/>
              <a:t> es la </a:t>
            </a:r>
            <a:r>
              <a:rPr dirty="0" err="1"/>
              <a:t>gestión</a:t>
            </a:r>
            <a:r>
              <a:rPr dirty="0"/>
              <a:t> de </a:t>
            </a:r>
            <a:r>
              <a:rPr dirty="0" err="1"/>
              <a:t>conflictos</a:t>
            </a:r>
            <a:r>
              <a:rPr dirty="0"/>
              <a:t> y </a:t>
            </a:r>
            <a:r>
              <a:rPr dirty="0" err="1"/>
              <a:t>qué</a:t>
            </a:r>
            <a:r>
              <a:rPr lang="es-ES" dirty="0"/>
              <a:t> se</a:t>
            </a:r>
            <a:r>
              <a:rPr dirty="0"/>
              <a:t> </a:t>
            </a:r>
            <a:r>
              <a:rPr dirty="0" err="1"/>
              <a:t>puede</a:t>
            </a:r>
            <a:r>
              <a:rPr dirty="0"/>
              <a:t> </a:t>
            </a:r>
            <a:r>
              <a:rPr dirty="0" err="1"/>
              <a:t>hacer</a:t>
            </a:r>
            <a:r>
              <a:rPr dirty="0"/>
              <a:t> </a:t>
            </a:r>
            <a:r>
              <a:rPr dirty="0" err="1"/>
              <a:t>si</a:t>
            </a:r>
            <a:r>
              <a:rPr dirty="0"/>
              <a:t> surge un </a:t>
            </a:r>
            <a:r>
              <a:rPr dirty="0" err="1"/>
              <a:t>conflicto</a:t>
            </a:r>
            <a:r>
              <a:rPr dirty="0"/>
              <a:t> </a:t>
            </a:r>
            <a:r>
              <a:rPr dirty="0" err="1"/>
              <a:t>en</a:t>
            </a:r>
            <a:r>
              <a:rPr dirty="0"/>
              <a:t> </a:t>
            </a:r>
            <a:r>
              <a:rPr lang="es-ES" dirty="0"/>
              <a:t>t</a:t>
            </a:r>
            <a:r>
              <a:rPr dirty="0"/>
              <a:t>u </a:t>
            </a:r>
            <a:r>
              <a:rPr dirty="0" err="1"/>
              <a:t>empresa</a:t>
            </a:r>
            <a:r>
              <a:rPr dirty="0"/>
              <a:t> </a:t>
            </a:r>
          </a:p>
          <a:p>
            <a:pPr marL="542925" lvl="0" indent="-542925">
              <a:spcAft>
                <a:spcPts val="1800"/>
              </a:spcAft>
              <a:buBlip>
                <a:blip r:embed="rId2"/>
              </a:buBlip>
            </a:pPr>
            <a:endParaRPr sz="2400" dirty="0">
              <a:effectLst/>
              <a:latin typeface="Helvetica Neue" panose="020B0604020202020204" charset="0"/>
              <a:ea typeface="Calibri" panose="020F0502020204030204" pitchFamily="34" charset="0"/>
              <a:cs typeface="Times New Roman" panose="02020603050405020304" pitchFamily="18" charset="0"/>
            </a:endParaRPr>
          </a:p>
        </p:txBody>
      </p:sp>
      <p:sp>
        <p:nvSpPr>
          <p:cNvPr id="17" name="Google Shape;104;p4">
            <a:extLst>
              <a:ext uri="{FF2B5EF4-FFF2-40B4-BE49-F238E27FC236}">
                <a16:creationId xmlns:a16="http://schemas.microsoft.com/office/drawing/2014/main" id="{0FF0D717-C508-A5E5-5B4F-66DECBC565A8}"/>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defRPr sz="2400" b="1">
                <a:solidFill>
                  <a:srgbClr val="AED633"/>
                </a:solidFill>
                <a:latin typeface="Helvetica Neue"/>
                <a:ea typeface="Helvetica Neue"/>
                <a:cs typeface="Helvetica Neue"/>
                <a:sym typeface="Helvetica Neue"/>
              </a:defRPr>
            </a:pPr>
            <a:r>
              <a:rPr dirty="0"/>
              <a:t>Al final de </a:t>
            </a:r>
            <a:r>
              <a:rPr dirty="0" err="1"/>
              <a:t>este</a:t>
            </a:r>
            <a:r>
              <a:rPr dirty="0"/>
              <a:t> </a:t>
            </a:r>
            <a:r>
              <a:rPr dirty="0" err="1"/>
              <a:t>módulo</a:t>
            </a:r>
            <a:r>
              <a:rPr dirty="0"/>
              <a:t> </a:t>
            </a:r>
            <a:r>
              <a:rPr dirty="0" err="1"/>
              <a:t>podrás</a:t>
            </a:r>
            <a:r>
              <a:rPr dirty="0"/>
              <a:t>:</a:t>
            </a:r>
            <a:endParaRPr sz="1400" b="1" i="0" u="none" strike="noStrike" cap="none" dirty="0">
              <a:solidFill>
                <a:srgbClr val="AED633"/>
              </a:solidFill>
              <a:latin typeface="Helvetica Neue"/>
              <a:ea typeface="Helvetica Neue"/>
              <a:cs typeface="Helvetica Neue"/>
              <a:sym typeface="Helvetica Neue"/>
            </a:endParaRPr>
          </a:p>
        </p:txBody>
      </p:sp>
      <p:pic>
        <p:nvPicPr>
          <p:cNvPr id="18" name="Google Shape;105;p4">
            <a:extLst>
              <a:ext uri="{FF2B5EF4-FFF2-40B4-BE49-F238E27FC236}">
                <a16:creationId xmlns:a16="http://schemas.microsoft.com/office/drawing/2014/main" id="{916AA1D2-2C41-D213-1ECF-0F6D6AA74404}"/>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Gestión de conflictos</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pPr>
            <a:endParaRPr kumimoji="0" sz="4800" b="1" i="0" u="none" strike="noStrike" kern="1200" cap="none"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Unidad 3</a:t>
            </a:r>
            <a:endParaRPr kumimoji="0" sz="6000" b="1" i="0" u="none" strike="noStrike" kern="1200" cap="none"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t>3.1 Definición</a:t>
            </a:r>
          </a:p>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t>3.2 El modelo de Harvard</a:t>
            </a:r>
          </a:p>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t>3.3 Ejercicio</a:t>
            </a:r>
          </a:p>
          <a:p>
            <a:pPr marL="628650" marR="0" lvl="0" indent="-628650" algn="l" rtl="0">
              <a:lnSpc>
                <a:spcPct val="150000"/>
              </a:lnSpc>
              <a:spcBef>
                <a:spcPts val="0"/>
              </a:spcBef>
              <a:spcAft>
                <a:spcPts val="0"/>
              </a:spcAft>
              <a:buClr>
                <a:srgbClr val="000000"/>
              </a:buClr>
              <a:buSzPts val="2800"/>
              <a:buFont typeface="Arial"/>
              <a:buNone/>
            </a:pPr>
            <a:endParaRPr sz="2800" b="1">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40972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3. </a:t>
            </a:r>
            <a:r>
              <a:rPr dirty="0" err="1"/>
              <a:t>Gestión</a:t>
            </a:r>
            <a:r>
              <a:rPr dirty="0"/>
              <a:t> de </a:t>
            </a:r>
            <a:r>
              <a:rPr dirty="0" err="1"/>
              <a:t>conflictos</a:t>
            </a:r>
            <a:endParaRPr dirty="0"/>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3.1 </a:t>
            </a:r>
            <a:r>
              <a:rPr dirty="0" err="1"/>
              <a:t>Definición</a:t>
            </a:r>
            <a:endParaRPr dirty="0"/>
          </a:p>
        </p:txBody>
      </p:sp>
      <p:graphicFrame>
        <p:nvGraphicFramePr>
          <p:cNvPr id="5" name="Diagrama 13">
            <a:extLst>
              <a:ext uri="{FF2B5EF4-FFF2-40B4-BE49-F238E27FC236}">
                <a16:creationId xmlns:a16="http://schemas.microsoft.com/office/drawing/2014/main" id="{884BF8C3-7513-DC48-72EA-FF70360EFF5F}"/>
              </a:ext>
            </a:extLst>
          </p:cNvPr>
          <p:cNvGraphicFramePr/>
          <p:nvPr>
            <p:extLst>
              <p:ext uri="{D42A27DB-BD31-4B8C-83A1-F6EECF244321}">
                <p14:modId xmlns:p14="http://schemas.microsoft.com/office/powerpoint/2010/main" val="1994393097"/>
              </p:ext>
            </p:extLst>
          </p:nvPr>
        </p:nvGraphicFramePr>
        <p:xfrm>
          <a:off x="1302927" y="4032000"/>
          <a:ext cx="1112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15840000" cy="1446550"/>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Un </a:t>
            </a:r>
            <a:r>
              <a:rPr dirty="0" err="1"/>
              <a:t>sistema</a:t>
            </a:r>
            <a:r>
              <a:rPr dirty="0"/>
              <a:t> de </a:t>
            </a:r>
            <a:r>
              <a:rPr dirty="0" err="1"/>
              <a:t>gestión</a:t>
            </a:r>
            <a:r>
              <a:rPr dirty="0"/>
              <a:t> de </a:t>
            </a:r>
            <a:r>
              <a:rPr dirty="0" err="1"/>
              <a:t>conflictos</a:t>
            </a:r>
            <a:r>
              <a:rPr dirty="0"/>
              <a:t> es un </a:t>
            </a:r>
            <a:r>
              <a:rPr dirty="0" err="1"/>
              <a:t>sistema</a:t>
            </a:r>
            <a:r>
              <a:rPr dirty="0"/>
              <a:t> de </a:t>
            </a:r>
            <a:r>
              <a:rPr dirty="0" err="1"/>
              <a:t>gestión</a:t>
            </a:r>
            <a:r>
              <a:rPr dirty="0"/>
              <a:t> </a:t>
            </a:r>
            <a:r>
              <a:rPr dirty="0" err="1"/>
              <a:t>comprensible</a:t>
            </a:r>
            <a:r>
              <a:rPr dirty="0"/>
              <a:t> que </a:t>
            </a:r>
            <a:r>
              <a:rPr dirty="0" err="1"/>
              <a:t>abarca</a:t>
            </a:r>
            <a:r>
              <a:rPr dirty="0"/>
              <a:t> a </a:t>
            </a:r>
            <a:r>
              <a:rPr dirty="0" err="1"/>
              <a:t>toda</a:t>
            </a:r>
            <a:r>
              <a:rPr dirty="0"/>
              <a:t> la </a:t>
            </a:r>
            <a:r>
              <a:rPr dirty="0" err="1"/>
              <a:t>empresa</a:t>
            </a:r>
            <a:r>
              <a:rPr dirty="0"/>
              <a:t> y, </a:t>
            </a:r>
            <a:r>
              <a:rPr dirty="0" err="1"/>
              <a:t>sobre</a:t>
            </a:r>
            <a:r>
              <a:rPr dirty="0"/>
              <a:t> la base de una </a:t>
            </a:r>
            <a:r>
              <a:rPr dirty="0" err="1"/>
              <a:t>estrategia</a:t>
            </a:r>
            <a:r>
              <a:rPr dirty="0"/>
              <a:t> </a:t>
            </a:r>
            <a:r>
              <a:rPr dirty="0" err="1"/>
              <a:t>definida</a:t>
            </a:r>
            <a:r>
              <a:rPr dirty="0"/>
              <a:t> para </a:t>
            </a:r>
            <a:r>
              <a:rPr dirty="0" err="1"/>
              <a:t>hacer</a:t>
            </a:r>
            <a:r>
              <a:rPr dirty="0"/>
              <a:t> </a:t>
            </a:r>
            <a:r>
              <a:rPr dirty="0" err="1"/>
              <a:t>frente</a:t>
            </a:r>
            <a:r>
              <a:rPr dirty="0"/>
              <a:t> a los </a:t>
            </a:r>
            <a:r>
              <a:rPr dirty="0" err="1"/>
              <a:t>conflictos</a:t>
            </a:r>
            <a:r>
              <a:rPr dirty="0"/>
              <a:t>, </a:t>
            </a:r>
            <a:r>
              <a:rPr dirty="0" err="1"/>
              <a:t>comprende</a:t>
            </a:r>
            <a:r>
              <a:rPr dirty="0"/>
              <a:t> un </a:t>
            </a:r>
            <a:r>
              <a:rPr dirty="0" err="1"/>
              <a:t>procedimiento</a:t>
            </a:r>
            <a:r>
              <a:rPr dirty="0"/>
              <a:t> </a:t>
            </a:r>
            <a:r>
              <a:rPr dirty="0" err="1"/>
              <a:t>ordenado</a:t>
            </a:r>
            <a:r>
              <a:rPr dirty="0"/>
              <a:t> y </a:t>
            </a:r>
            <a:r>
              <a:rPr dirty="0" err="1"/>
              <a:t>sostenible</a:t>
            </a:r>
            <a:r>
              <a:rPr dirty="0"/>
              <a:t> con los </a:t>
            </a:r>
            <a:r>
              <a:rPr dirty="0" err="1"/>
              <a:t>siguientes</a:t>
            </a:r>
            <a:r>
              <a:rPr dirty="0"/>
              <a:t> </a:t>
            </a:r>
            <a:r>
              <a:rPr dirty="0" err="1"/>
              <a:t>elementos</a:t>
            </a:r>
            <a:r>
              <a:rPr dirty="0"/>
              <a:t> (</a:t>
            </a:r>
            <a:r>
              <a:rPr dirty="0" err="1"/>
              <a:t>funcionalidades</a:t>
            </a:r>
            <a:r>
              <a:rPr dirty="0"/>
              <a:t>): </a:t>
            </a:r>
            <a:r>
              <a:rPr dirty="0" err="1"/>
              <a:t>Identificación</a:t>
            </a:r>
            <a:r>
              <a:rPr dirty="0"/>
              <a:t>, </a:t>
            </a:r>
            <a:r>
              <a:rPr dirty="0" err="1"/>
              <a:t>análisis</a:t>
            </a:r>
            <a:r>
              <a:rPr dirty="0"/>
              <a:t>, </a:t>
            </a:r>
            <a:r>
              <a:rPr dirty="0" err="1"/>
              <a:t>evaluación</a:t>
            </a:r>
            <a:r>
              <a:rPr dirty="0"/>
              <a:t> y </a:t>
            </a:r>
            <a:r>
              <a:rPr dirty="0" err="1"/>
              <a:t>manejo</a:t>
            </a:r>
            <a:r>
              <a:rPr dirty="0"/>
              <a:t> de </a:t>
            </a:r>
            <a:r>
              <a:rPr dirty="0" err="1"/>
              <a:t>todos</a:t>
            </a:r>
            <a:r>
              <a:rPr dirty="0"/>
              <a:t> los </a:t>
            </a:r>
            <a:r>
              <a:rPr dirty="0" err="1"/>
              <a:t>conflictos</a:t>
            </a:r>
            <a:r>
              <a:rPr dirty="0"/>
              <a:t> </a:t>
            </a:r>
            <a:r>
              <a:rPr dirty="0" err="1"/>
              <a:t>relevantes</a:t>
            </a:r>
            <a:r>
              <a:rPr dirty="0"/>
              <a:t> para la </a:t>
            </a:r>
            <a:r>
              <a:rPr dirty="0" err="1"/>
              <a:t>gestión</a:t>
            </a:r>
            <a:r>
              <a:rPr dirty="0"/>
              <a:t>, </a:t>
            </a:r>
            <a:r>
              <a:rPr dirty="0" err="1"/>
              <a:t>documentación</a:t>
            </a:r>
            <a:r>
              <a:rPr dirty="0"/>
              <a:t> y </a:t>
            </a:r>
            <a:r>
              <a:rPr dirty="0" err="1"/>
              <a:t>comunicación</a:t>
            </a:r>
            <a:r>
              <a:rPr dirty="0"/>
              <a:t> de la </a:t>
            </a:r>
            <a:r>
              <a:rPr dirty="0" err="1"/>
              <a:t>gestión</a:t>
            </a:r>
            <a:r>
              <a:rPr dirty="0"/>
              <a:t> de </a:t>
            </a:r>
            <a:r>
              <a:rPr dirty="0" err="1"/>
              <a:t>conflictos</a:t>
            </a:r>
            <a:r>
              <a:rPr dirty="0"/>
              <a:t>.</a:t>
            </a:r>
          </a:p>
        </p:txBody>
      </p:sp>
      <p:graphicFrame>
        <p:nvGraphicFramePr>
          <p:cNvPr id="7" name="Diagrama 13">
            <a:extLst>
              <a:ext uri="{FF2B5EF4-FFF2-40B4-BE49-F238E27FC236}">
                <a16:creationId xmlns:a16="http://schemas.microsoft.com/office/drawing/2014/main" id="{00CE0B02-C2A0-845F-65D3-A0B236E6C5C4}"/>
              </a:ext>
            </a:extLst>
          </p:cNvPr>
          <p:cNvGraphicFramePr/>
          <p:nvPr>
            <p:extLst>
              <p:ext uri="{D42A27DB-BD31-4B8C-83A1-F6EECF244321}">
                <p14:modId xmlns:p14="http://schemas.microsoft.com/office/powerpoint/2010/main" val="1543474137"/>
              </p:ext>
            </p:extLst>
          </p:nvPr>
        </p:nvGraphicFramePr>
        <p:xfrm>
          <a:off x="5370927" y="5832000"/>
          <a:ext cx="111240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feld 3">
            <a:extLst>
              <a:ext uri="{FF2B5EF4-FFF2-40B4-BE49-F238E27FC236}">
                <a16:creationId xmlns:a16="http://schemas.microsoft.com/office/drawing/2014/main" id="{B4130D7B-607B-9A6E-1EC2-7B437D73093A}"/>
              </a:ext>
            </a:extLst>
          </p:cNvPr>
          <p:cNvSpPr txBox="1"/>
          <p:nvPr/>
        </p:nvSpPr>
        <p:spPr>
          <a:xfrm>
            <a:off x="1302327" y="8959173"/>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8</a:t>
            </a:r>
            <a:endParaRPr sz="120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800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35C7CC0-8058-B736-6A37-945D3AA9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53" y="2865953"/>
            <a:ext cx="6941094" cy="4555093"/>
          </a:xfrm>
          <a:prstGeom prst="rect">
            <a:avLst/>
          </a:prstGeom>
          <a:effectLst>
            <a:reflection blurRad="6350" stA="52000" endA="300" endPos="35000" dir="5400000" sy="-100000" algn="bl" rotWithShape="0"/>
          </a:effectLst>
        </p:spPr>
      </p:pic>
      <p:sp>
        <p:nvSpPr>
          <p:cNvPr id="5" name="Textfeld 4">
            <a:extLst>
              <a:ext uri="{FF2B5EF4-FFF2-40B4-BE49-F238E27FC236}">
                <a16:creationId xmlns:a16="http://schemas.microsoft.com/office/drawing/2014/main" id="{52A574DE-4D0E-337F-4140-46C80C927A85}"/>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8</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4AC72B2E-CEE2-0AB8-80FB-7FBB12E51E60}"/>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3. </a:t>
            </a:r>
            <a:r>
              <a:rPr dirty="0" err="1"/>
              <a:t>Gestión</a:t>
            </a:r>
            <a:r>
              <a:rPr dirty="0"/>
              <a:t> de </a:t>
            </a:r>
            <a:r>
              <a:rPr dirty="0" err="1"/>
              <a:t>conflictos</a:t>
            </a:r>
            <a:endParaRPr dirty="0"/>
          </a:p>
        </p:txBody>
      </p:sp>
      <p:sp>
        <p:nvSpPr>
          <p:cNvPr id="7" name="CuadroTexto 2">
            <a:extLst>
              <a:ext uri="{FF2B5EF4-FFF2-40B4-BE49-F238E27FC236}">
                <a16:creationId xmlns:a16="http://schemas.microsoft.com/office/drawing/2014/main" id="{04C7248C-1B7A-16B4-7FB4-EEA15E385702}"/>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3.1 </a:t>
            </a:r>
            <a:r>
              <a:rPr dirty="0" err="1"/>
              <a:t>Definición</a:t>
            </a:r>
            <a:endParaRPr dirty="0"/>
          </a:p>
        </p:txBody>
      </p:sp>
      <p:sp>
        <p:nvSpPr>
          <p:cNvPr id="8" name="Textfeld 7">
            <a:extLst>
              <a:ext uri="{FF2B5EF4-FFF2-40B4-BE49-F238E27FC236}">
                <a16:creationId xmlns:a16="http://schemas.microsoft.com/office/drawing/2014/main" id="{F3B21F80-733E-F3F3-EC19-B8A5DF509CB1}"/>
              </a:ext>
            </a:extLst>
          </p:cNvPr>
          <p:cNvSpPr txBox="1"/>
          <p:nvPr/>
        </p:nvSpPr>
        <p:spPr>
          <a:xfrm>
            <a:off x="1296000" y="3384000"/>
            <a:ext cx="5790600" cy="430887"/>
          </a:xfrm>
          <a:prstGeom prst="rect">
            <a:avLst/>
          </a:prstGeom>
          <a:noFill/>
        </p:spPr>
        <p:txBody>
          <a:bodyPr wrap="square">
            <a:noAutofit/>
          </a:bodyPr>
          <a:lstStyle/>
          <a:p>
            <a:pPr defTabSz="912813">
              <a:spcAft>
                <a:spcPts val="600"/>
              </a:spcAft>
              <a:buSzPct val="130000"/>
              <a:tabLst>
                <a:tab pos="9144000" algn="l"/>
              </a:tabLst>
              <a:defRPr sz="2400" b="1">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objetivo</a:t>
            </a:r>
            <a:r>
              <a:rPr dirty="0"/>
              <a:t> de la </a:t>
            </a:r>
            <a:r>
              <a:rPr dirty="0" err="1"/>
              <a:t>gestión</a:t>
            </a:r>
            <a:r>
              <a:rPr dirty="0"/>
              <a:t> de </a:t>
            </a:r>
            <a:r>
              <a:rPr dirty="0" err="1"/>
              <a:t>conflictos</a:t>
            </a:r>
            <a:endParaRPr dirty="0"/>
          </a:p>
          <a:p>
            <a:pPr defTabSz="912813">
              <a:spcAft>
                <a:spcPts val="600"/>
              </a:spcAft>
              <a:buSzPct val="130000"/>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es </a:t>
            </a:r>
            <a:r>
              <a:rPr dirty="0" err="1"/>
              <a:t>abordar</a:t>
            </a:r>
            <a:r>
              <a:rPr dirty="0"/>
              <a:t> </a:t>
            </a:r>
            <a:r>
              <a:rPr dirty="0" err="1"/>
              <a:t>sistemáticamente</a:t>
            </a:r>
            <a:r>
              <a:rPr dirty="0"/>
              <a:t> </a:t>
            </a:r>
            <a:r>
              <a:rPr dirty="0" err="1"/>
              <a:t>los</a:t>
            </a:r>
            <a:r>
              <a:rPr dirty="0"/>
              <a:t> </a:t>
            </a:r>
            <a:r>
              <a:rPr dirty="0" err="1"/>
              <a:t>factores</a:t>
            </a:r>
            <a:r>
              <a:rPr dirty="0"/>
              <a:t> </a:t>
            </a:r>
            <a:r>
              <a:rPr dirty="0" err="1"/>
              <a:t>desencadenantes</a:t>
            </a:r>
            <a:r>
              <a:rPr dirty="0"/>
              <a:t> y las </a:t>
            </a:r>
            <a:r>
              <a:rPr dirty="0" err="1"/>
              <a:t>causas</a:t>
            </a:r>
            <a:r>
              <a:rPr dirty="0"/>
              <a:t>, </a:t>
            </a:r>
            <a:r>
              <a:rPr dirty="0" err="1"/>
              <a:t>sobre</a:t>
            </a:r>
            <a:r>
              <a:rPr dirty="0"/>
              <a:t> </a:t>
            </a:r>
            <a:r>
              <a:rPr dirty="0" err="1"/>
              <a:t>todo</a:t>
            </a:r>
            <a:r>
              <a:rPr dirty="0"/>
              <a:t> para </a:t>
            </a:r>
            <a:r>
              <a:rPr dirty="0" err="1"/>
              <a:t>mitigar</a:t>
            </a:r>
            <a:r>
              <a:rPr dirty="0"/>
              <a:t> </a:t>
            </a:r>
            <a:r>
              <a:rPr dirty="0" err="1"/>
              <a:t>futuros</a:t>
            </a:r>
            <a:r>
              <a:rPr dirty="0"/>
              <a:t> </a:t>
            </a:r>
            <a:r>
              <a:rPr dirty="0" err="1"/>
              <a:t>conflictos</a:t>
            </a:r>
            <a:r>
              <a:rPr dirty="0"/>
              <a:t>.</a:t>
            </a: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Se </a:t>
            </a:r>
            <a:r>
              <a:rPr dirty="0" err="1"/>
              <a:t>trata</a:t>
            </a:r>
            <a:r>
              <a:rPr dirty="0"/>
              <a:t> de...</a:t>
            </a:r>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err="1"/>
              <a:t>gestionar</a:t>
            </a:r>
            <a:r>
              <a:rPr dirty="0"/>
              <a:t> </a:t>
            </a:r>
            <a:r>
              <a:rPr dirty="0" err="1"/>
              <a:t>los</a:t>
            </a:r>
            <a:r>
              <a:rPr dirty="0"/>
              <a:t> </a:t>
            </a:r>
            <a:r>
              <a:rPr dirty="0" err="1"/>
              <a:t>conflictos</a:t>
            </a:r>
            <a:r>
              <a:rPr dirty="0"/>
              <a:t> </a:t>
            </a:r>
            <a:r>
              <a:rPr dirty="0" err="1"/>
              <a:t>existentes</a:t>
            </a:r>
            <a:r>
              <a:rPr dirty="0"/>
              <a:t>.</a:t>
            </a:r>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resolver de forma </a:t>
            </a:r>
            <a:r>
              <a:rPr dirty="0" err="1"/>
              <a:t>proactiva</a:t>
            </a:r>
            <a:r>
              <a:rPr dirty="0"/>
              <a:t> </a:t>
            </a:r>
            <a:r>
              <a:rPr dirty="0" err="1"/>
              <a:t>los</a:t>
            </a:r>
            <a:r>
              <a:rPr dirty="0"/>
              <a:t> </a:t>
            </a:r>
            <a:r>
              <a:rPr dirty="0" err="1"/>
              <a:t>conflictos</a:t>
            </a:r>
            <a:r>
              <a:rPr dirty="0"/>
              <a:t> </a:t>
            </a:r>
            <a:r>
              <a:rPr dirty="0" err="1"/>
              <a:t>necesarios</a:t>
            </a:r>
            <a:r>
              <a:rPr dirty="0"/>
              <a:t>.</a:t>
            </a:r>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err="1"/>
              <a:t>evitar</a:t>
            </a:r>
            <a:r>
              <a:rPr dirty="0"/>
              <a:t> </a:t>
            </a:r>
            <a:r>
              <a:rPr dirty="0" err="1"/>
              <a:t>conflictos</a:t>
            </a:r>
            <a:r>
              <a:rPr dirty="0"/>
              <a:t> </a:t>
            </a:r>
            <a:r>
              <a:rPr dirty="0" err="1"/>
              <a:t>innecesarios</a:t>
            </a:r>
            <a:r>
              <a:rPr dirty="0"/>
              <a:t>.</a:t>
            </a: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7" name="Textfeld 16">
            <a:extLst>
              <a:ext uri="{FF2B5EF4-FFF2-40B4-BE49-F238E27FC236}">
                <a16:creationId xmlns:a16="http://schemas.microsoft.com/office/drawing/2014/main" id="{6D3519B0-C840-9F96-703C-1A4B41E49C1B}"/>
              </a:ext>
            </a:extLst>
          </p:cNvPr>
          <p:cNvSpPr txBox="1"/>
          <p:nvPr/>
        </p:nvSpPr>
        <p:spPr>
          <a:xfrm>
            <a:off x="10188000" y="2268000"/>
            <a:ext cx="7020000" cy="430887"/>
          </a:xfrm>
          <a:prstGeom prst="rect">
            <a:avLst/>
          </a:prstGeom>
          <a:noFill/>
        </p:spPr>
        <p:txBody>
          <a:bodyPr wrap="square">
            <a:noAutofit/>
          </a:bodyPr>
          <a:lstStyle/>
          <a:p>
            <a:pPr defTabSz="912813">
              <a:spcAft>
                <a:spcPts val="600"/>
              </a:spcAft>
              <a:buSzPct val="130000"/>
              <a:tabLst>
                <a:tab pos="9144000" algn="l"/>
              </a:tabLst>
              <a:defRPr sz="2400" b="1">
                <a:latin typeface="Helvetica Neue" panose="020B0604020202020204"/>
                <a:ea typeface="Microsoft Sans Serif" panose="020B0604020202020204" pitchFamily="34" charset="0"/>
                <a:cs typeface="Microsoft Sans Serif" panose="020B0604020202020204" pitchFamily="34" charset="0"/>
              </a:defRPr>
            </a:pPr>
            <a:r>
              <a:rPr dirty="0"/>
              <a:t>¿</a:t>
            </a:r>
            <a:r>
              <a:rPr dirty="0" err="1"/>
              <a:t>Qué</a:t>
            </a:r>
            <a:r>
              <a:rPr dirty="0"/>
              <a:t> se </a:t>
            </a:r>
            <a:r>
              <a:rPr dirty="0" err="1"/>
              <a:t>necesita</a:t>
            </a:r>
            <a:r>
              <a:rPr dirty="0"/>
              <a:t> para </a:t>
            </a:r>
            <a:r>
              <a:rPr dirty="0" err="1"/>
              <a:t>una</a:t>
            </a:r>
            <a:r>
              <a:rPr dirty="0"/>
              <a:t> </a:t>
            </a:r>
            <a:r>
              <a:rPr dirty="0" err="1"/>
              <a:t>gestión</a:t>
            </a:r>
            <a:r>
              <a:rPr dirty="0"/>
              <a:t> </a:t>
            </a:r>
            <a:r>
              <a:rPr dirty="0" err="1"/>
              <a:t>exitosa</a:t>
            </a:r>
            <a:r>
              <a:rPr dirty="0"/>
              <a:t> de </a:t>
            </a:r>
            <a:r>
              <a:rPr dirty="0" err="1"/>
              <a:t>conflictos</a:t>
            </a:r>
            <a:r>
              <a:rPr dirty="0"/>
              <a:t>?</a:t>
            </a: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gestión</a:t>
            </a:r>
            <a:r>
              <a:rPr dirty="0"/>
              <a:t> de </a:t>
            </a:r>
            <a:r>
              <a:rPr dirty="0" err="1"/>
              <a:t>conflictos</a:t>
            </a:r>
            <a:r>
              <a:rPr dirty="0"/>
              <a:t> </a:t>
            </a:r>
            <a:r>
              <a:rPr dirty="0" err="1"/>
              <a:t>en</a:t>
            </a:r>
            <a:r>
              <a:rPr dirty="0"/>
              <a:t> </a:t>
            </a:r>
            <a:r>
              <a:rPr dirty="0" err="1"/>
              <a:t>el</a:t>
            </a:r>
            <a:r>
              <a:rPr dirty="0"/>
              <a:t> </a:t>
            </a:r>
            <a:r>
              <a:rPr dirty="0" err="1"/>
              <a:t>trabajo</a:t>
            </a:r>
            <a:r>
              <a:rPr dirty="0"/>
              <a:t> es </a:t>
            </a:r>
            <a:r>
              <a:rPr dirty="0" err="1"/>
              <a:t>siempre</a:t>
            </a:r>
            <a:r>
              <a:rPr dirty="0"/>
              <a:t> </a:t>
            </a:r>
            <a:r>
              <a:rPr dirty="0" err="1"/>
              <a:t>una</a:t>
            </a:r>
            <a:r>
              <a:rPr dirty="0"/>
              <a:t> </a:t>
            </a:r>
            <a:r>
              <a:rPr dirty="0" err="1"/>
              <a:t>tarea</a:t>
            </a:r>
            <a:r>
              <a:rPr dirty="0"/>
              <a:t> de la </a:t>
            </a:r>
            <a:r>
              <a:rPr dirty="0" err="1"/>
              <a:t>cultura</a:t>
            </a:r>
            <a:r>
              <a:rPr dirty="0"/>
              <a:t> </a:t>
            </a:r>
            <a:r>
              <a:rPr dirty="0" err="1"/>
              <a:t>corporativa</a:t>
            </a:r>
            <a:r>
              <a:rPr dirty="0"/>
              <a:t> y, </a:t>
            </a:r>
            <a:r>
              <a:rPr dirty="0" err="1"/>
              <a:t>por</a:t>
            </a:r>
            <a:r>
              <a:rPr dirty="0"/>
              <a:t> </a:t>
            </a:r>
            <a:r>
              <a:rPr dirty="0" err="1"/>
              <a:t>supuesto</a:t>
            </a:r>
            <a:r>
              <a:rPr dirty="0"/>
              <a:t>, </a:t>
            </a:r>
            <a:r>
              <a:rPr dirty="0" err="1"/>
              <a:t>también</a:t>
            </a:r>
            <a:r>
              <a:rPr dirty="0"/>
              <a:t> de </a:t>
            </a:r>
            <a:r>
              <a:rPr dirty="0" err="1"/>
              <a:t>los</a:t>
            </a:r>
            <a:r>
              <a:rPr dirty="0"/>
              <a:t> </a:t>
            </a:r>
            <a:r>
              <a:rPr dirty="0" err="1"/>
              <a:t>superiores</a:t>
            </a:r>
            <a:r>
              <a:rPr dirty="0"/>
              <a:t>.</a:t>
            </a:r>
          </a:p>
          <a:p>
            <a:pPr defTabSz="912813">
              <a:spcAft>
                <a:spcPts val="600"/>
              </a:spcAft>
              <a:buSzPct val="130000"/>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Sin embargo, para que la </a:t>
            </a:r>
            <a:r>
              <a:rPr dirty="0" err="1"/>
              <a:t>gestión</a:t>
            </a:r>
            <a:r>
              <a:rPr dirty="0"/>
              <a:t> de </a:t>
            </a:r>
            <a:r>
              <a:rPr dirty="0" err="1"/>
              <a:t>conflictos</a:t>
            </a:r>
            <a:r>
              <a:rPr dirty="0"/>
              <a:t> </a:t>
            </a:r>
            <a:r>
              <a:rPr dirty="0" err="1"/>
              <a:t>tenga</a:t>
            </a:r>
            <a:r>
              <a:rPr dirty="0"/>
              <a:t> </a:t>
            </a:r>
            <a:r>
              <a:rPr dirty="0" err="1"/>
              <a:t>éxito</a:t>
            </a:r>
            <a:r>
              <a:rPr dirty="0"/>
              <a:t> y </a:t>
            </a:r>
            <a:r>
              <a:rPr dirty="0" err="1"/>
              <a:t>funcione</a:t>
            </a:r>
            <a:r>
              <a:rPr dirty="0"/>
              <a:t>, </a:t>
            </a:r>
            <a:r>
              <a:rPr dirty="0" err="1"/>
              <a:t>también</a:t>
            </a:r>
            <a:r>
              <a:rPr dirty="0"/>
              <a:t> </a:t>
            </a:r>
            <a:r>
              <a:rPr dirty="0" err="1"/>
              <a:t>necesita</a:t>
            </a:r>
            <a:r>
              <a:rPr dirty="0"/>
              <a:t> la </a:t>
            </a:r>
            <a:r>
              <a:rPr dirty="0" err="1"/>
              <a:t>asistencia</a:t>
            </a:r>
            <a:r>
              <a:rPr dirty="0"/>
              <a:t> del </a:t>
            </a:r>
            <a:r>
              <a:rPr dirty="0" err="1"/>
              <a:t>equipo</a:t>
            </a:r>
            <a:r>
              <a:rPr dirty="0"/>
              <a:t> y las </a:t>
            </a:r>
            <a:r>
              <a:rPr dirty="0" err="1"/>
              <a:t>condiciones</a:t>
            </a:r>
            <a:r>
              <a:rPr dirty="0"/>
              <a:t> </a:t>
            </a:r>
            <a:r>
              <a:rPr dirty="0" err="1"/>
              <a:t>necesarias</a:t>
            </a:r>
            <a:r>
              <a:rPr dirty="0"/>
              <a:t> </a:t>
            </a:r>
            <a:r>
              <a:rPr dirty="0" err="1"/>
              <a:t>en</a:t>
            </a:r>
            <a:r>
              <a:rPr dirty="0"/>
              <a:t> </a:t>
            </a:r>
            <a:r>
              <a:rPr dirty="0" err="1"/>
              <a:t>el</a:t>
            </a:r>
            <a:r>
              <a:rPr dirty="0"/>
              <a:t> </a:t>
            </a:r>
            <a:r>
              <a:rPr dirty="0" err="1"/>
              <a:t>lugar</a:t>
            </a:r>
            <a:r>
              <a:rPr dirty="0"/>
              <a:t> de </a:t>
            </a:r>
            <a:r>
              <a:rPr dirty="0" err="1"/>
              <a:t>trabajo</a:t>
            </a:r>
            <a:r>
              <a:rPr dirty="0"/>
              <a:t>.</a:t>
            </a:r>
          </a:p>
          <a:p>
            <a:pPr defTabSz="912813">
              <a:spcAft>
                <a:spcPts val="600"/>
              </a:spcAft>
              <a:buSzPct val="130000"/>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Por lo tanto, hay </a:t>
            </a:r>
            <a:r>
              <a:rPr dirty="0" err="1"/>
              <a:t>algunos</a:t>
            </a:r>
            <a:r>
              <a:rPr dirty="0"/>
              <a:t> </a:t>
            </a:r>
            <a:r>
              <a:rPr dirty="0" err="1"/>
              <a:t>requisitos</a:t>
            </a:r>
            <a:r>
              <a:rPr dirty="0"/>
              <a:t> </a:t>
            </a:r>
            <a:r>
              <a:rPr dirty="0" err="1"/>
              <a:t>necesarios</a:t>
            </a:r>
            <a:r>
              <a:rPr dirty="0"/>
              <a:t> para la </a:t>
            </a:r>
            <a:r>
              <a:rPr dirty="0" err="1"/>
              <a:t>gestión</a:t>
            </a:r>
            <a:r>
              <a:rPr dirty="0"/>
              <a:t> </a:t>
            </a:r>
            <a:r>
              <a:rPr dirty="0" err="1"/>
              <a:t>exitosa</a:t>
            </a:r>
            <a:r>
              <a:rPr dirty="0"/>
              <a:t> de </a:t>
            </a:r>
            <a:r>
              <a:rPr dirty="0" err="1"/>
              <a:t>conflictos</a:t>
            </a:r>
            <a:r>
              <a:rPr dirty="0"/>
              <a:t>:</a:t>
            </a:r>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err="1"/>
              <a:t>Habilidades</a:t>
            </a:r>
            <a:r>
              <a:rPr dirty="0"/>
              <a:t> de </a:t>
            </a:r>
            <a:r>
              <a:rPr dirty="0" err="1"/>
              <a:t>conflicto</a:t>
            </a:r>
            <a:endParaRPr dirty="0"/>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err="1"/>
              <a:t>Comunicación</a:t>
            </a:r>
            <a:endParaRPr dirty="0"/>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err="1"/>
              <a:t>Disposición</a:t>
            </a:r>
            <a:r>
              <a:rPr dirty="0"/>
              <a:t> a </a:t>
            </a:r>
            <a:r>
              <a:rPr dirty="0" err="1"/>
              <a:t>llegar</a:t>
            </a:r>
            <a:r>
              <a:rPr dirty="0"/>
              <a:t> a un </a:t>
            </a:r>
            <a:r>
              <a:rPr dirty="0" err="1"/>
              <a:t>compromiso</a:t>
            </a:r>
            <a:endParaRPr dirty="0"/>
          </a:p>
          <a:p>
            <a:pPr marL="542925" indent="-542925" defTabSz="912813">
              <a:spcAft>
                <a:spcPts val="600"/>
              </a:spcAft>
              <a:buSzPct val="110000"/>
              <a:buBlip>
                <a:blip r:embed="rId3"/>
              </a:buBlip>
              <a:tabLst>
                <a:tab pos="9144000" algn="l"/>
              </a:tabLst>
              <a:defRPr sz="2400">
                <a:latin typeface="Helvetica Neue" panose="020B0604020202020204"/>
                <a:ea typeface="Microsoft Sans Serif" panose="020B0604020202020204" pitchFamily="34" charset="0"/>
                <a:cs typeface="Microsoft Sans Serif" panose="020B0604020202020204" pitchFamily="34" charset="0"/>
              </a:defRPr>
            </a:pPr>
            <a:r>
              <a:rPr dirty="0"/>
              <a:t>Control</a:t>
            </a: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749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1455035" y="3383999"/>
            <a:ext cx="5680365" cy="4428000"/>
          </a:xfrm>
          <a:prstGeom prst="rect">
            <a:avLst/>
          </a:prstGeom>
          <a:noFill/>
        </p:spPr>
        <p:txBody>
          <a:bodyPr wrap="square" anchor="ctr">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concepto</a:t>
            </a:r>
            <a:r>
              <a:rPr dirty="0"/>
              <a:t> de Harvard de </a:t>
            </a:r>
            <a:r>
              <a:rPr dirty="0" err="1"/>
              <a:t>negociación</a:t>
            </a:r>
            <a:r>
              <a:rPr dirty="0"/>
              <a:t> de </a:t>
            </a:r>
            <a:r>
              <a:rPr dirty="0" err="1"/>
              <a:t>ganar-ganar</a:t>
            </a:r>
            <a:r>
              <a:rPr dirty="0"/>
              <a:t> es una </a:t>
            </a:r>
            <a:r>
              <a:rPr dirty="0" err="1"/>
              <a:t>buena</a:t>
            </a:r>
            <a:r>
              <a:rPr dirty="0"/>
              <a:t> </a:t>
            </a:r>
            <a:r>
              <a:rPr dirty="0" err="1"/>
              <a:t>manera</a:t>
            </a:r>
            <a:r>
              <a:rPr dirty="0"/>
              <a:t> de </a:t>
            </a:r>
            <a:r>
              <a:rPr dirty="0" err="1"/>
              <a:t>encontrar</a:t>
            </a:r>
            <a:r>
              <a:rPr dirty="0"/>
              <a:t> </a:t>
            </a:r>
            <a:r>
              <a:rPr dirty="0" err="1"/>
              <a:t>soluciones</a:t>
            </a:r>
            <a:r>
              <a:rPr dirty="0"/>
              <a:t> </a:t>
            </a:r>
            <a:r>
              <a:rPr dirty="0" err="1"/>
              <a:t>eficientes</a:t>
            </a:r>
            <a:r>
              <a:rPr dirty="0"/>
              <a:t>:</a:t>
            </a: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err="1"/>
              <a:t>Probablemente</a:t>
            </a:r>
            <a:r>
              <a:rPr dirty="0"/>
              <a:t> </a:t>
            </a:r>
            <a:r>
              <a:rPr dirty="0" err="1"/>
              <a:t>ningún</a:t>
            </a:r>
            <a:r>
              <a:rPr dirty="0"/>
              <a:t> </a:t>
            </a:r>
            <a:r>
              <a:rPr dirty="0" err="1"/>
              <a:t>concepto</a:t>
            </a:r>
            <a:r>
              <a:rPr dirty="0"/>
              <a:t> ha </a:t>
            </a:r>
            <a:r>
              <a:rPr dirty="0" err="1"/>
              <a:t>influido</a:t>
            </a:r>
            <a:r>
              <a:rPr dirty="0"/>
              <a:t> </a:t>
            </a:r>
            <a:r>
              <a:rPr dirty="0" err="1"/>
              <a:t>en</a:t>
            </a:r>
            <a:r>
              <a:rPr dirty="0"/>
              <a:t> los </a:t>
            </a:r>
            <a:r>
              <a:rPr dirty="0" err="1"/>
              <a:t>estrategas</a:t>
            </a:r>
            <a:r>
              <a:rPr dirty="0"/>
              <a:t> de </a:t>
            </a:r>
            <a:r>
              <a:rPr dirty="0" err="1"/>
              <a:t>negociación</a:t>
            </a:r>
            <a:r>
              <a:rPr dirty="0"/>
              <a:t> </a:t>
            </a:r>
            <a:r>
              <a:rPr dirty="0" err="1"/>
              <a:t>más</a:t>
            </a:r>
            <a:r>
              <a:rPr dirty="0"/>
              <a:t> </a:t>
            </a:r>
            <a:r>
              <a:rPr dirty="0" err="1"/>
              <a:t>en</a:t>
            </a:r>
            <a:r>
              <a:rPr dirty="0"/>
              <a:t> los </a:t>
            </a:r>
            <a:r>
              <a:rPr dirty="0" err="1"/>
              <a:t>últimos</a:t>
            </a:r>
            <a:r>
              <a:rPr dirty="0"/>
              <a:t> 20 </a:t>
            </a:r>
            <a:r>
              <a:rPr dirty="0" err="1"/>
              <a:t>años</a:t>
            </a:r>
            <a:r>
              <a:rPr dirty="0"/>
              <a:t> que </a:t>
            </a:r>
            <a:r>
              <a:rPr lang="es-ES" dirty="0"/>
              <a:t>el </a:t>
            </a:r>
            <a:r>
              <a:rPr lang="es-ES" i="1" dirty="0" err="1"/>
              <a:t>win-win</a:t>
            </a:r>
            <a:r>
              <a:rPr dirty="0"/>
              <a:t>, es </a:t>
            </a:r>
            <a:r>
              <a:rPr dirty="0" err="1"/>
              <a:t>decir</a:t>
            </a:r>
            <a:r>
              <a:rPr dirty="0"/>
              <a:t>, un </a:t>
            </a:r>
            <a:r>
              <a:rPr dirty="0" err="1"/>
              <a:t>resultado</a:t>
            </a:r>
            <a:r>
              <a:rPr dirty="0"/>
              <a:t> </a:t>
            </a:r>
            <a:r>
              <a:rPr dirty="0" err="1"/>
              <a:t>duradero</a:t>
            </a:r>
            <a:r>
              <a:rPr dirty="0"/>
              <a:t>, a menudo </a:t>
            </a:r>
            <a:r>
              <a:rPr dirty="0" err="1"/>
              <a:t>basado</a:t>
            </a:r>
            <a:r>
              <a:rPr dirty="0"/>
              <a:t> </a:t>
            </a:r>
            <a:r>
              <a:rPr dirty="0" err="1"/>
              <a:t>en</a:t>
            </a:r>
            <a:r>
              <a:rPr dirty="0"/>
              <a:t> </a:t>
            </a:r>
            <a:r>
              <a:rPr dirty="0" err="1"/>
              <a:t>el</a:t>
            </a:r>
            <a:r>
              <a:rPr dirty="0"/>
              <a:t> </a:t>
            </a:r>
            <a:r>
              <a:rPr dirty="0" err="1"/>
              <a:t>compromiso</a:t>
            </a:r>
            <a:r>
              <a:rPr dirty="0"/>
              <a:t>, que </a:t>
            </a:r>
            <a:r>
              <a:rPr dirty="0" err="1"/>
              <a:t>hace</a:t>
            </a:r>
            <a:r>
              <a:rPr dirty="0"/>
              <a:t> </a:t>
            </a:r>
            <a:r>
              <a:rPr dirty="0" err="1"/>
              <a:t>felices</a:t>
            </a:r>
            <a:r>
              <a:rPr dirty="0"/>
              <a:t> a ambas </a:t>
            </a:r>
            <a:r>
              <a:rPr dirty="0" err="1"/>
              <a:t>partes</a:t>
            </a:r>
            <a:r>
              <a:rPr dirty="0"/>
              <a:t>.</a:t>
            </a:r>
          </a:p>
        </p:txBody>
      </p:sp>
      <p:sp>
        <p:nvSpPr>
          <p:cNvPr id="9" name="Denkblase: wolkenförmig 8">
            <a:extLst>
              <a:ext uri="{FF2B5EF4-FFF2-40B4-BE49-F238E27FC236}">
                <a16:creationId xmlns:a16="http://schemas.microsoft.com/office/drawing/2014/main" id="{CFE84C5A-56E7-E292-8E62-B1D31A4ABE8C}"/>
              </a:ext>
            </a:extLst>
          </p:cNvPr>
          <p:cNvSpPr/>
          <p:nvPr/>
        </p:nvSpPr>
        <p:spPr>
          <a:xfrm rot="610544">
            <a:off x="12629858" y="1351500"/>
            <a:ext cx="4477984" cy="1905000"/>
          </a:xfrm>
          <a:prstGeom prst="cloudCallout">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defRPr sz="2600" b="1">
                <a:effectLst>
                  <a:outerShdw blurRad="38100" dist="38100" dir="2700000" algn="tl">
                    <a:srgbClr val="000000">
                      <a:alpha val="43137"/>
                    </a:srgbClr>
                  </a:outerShdw>
                </a:effectLst>
                <a:latin typeface="Helvetica Neue" panose="020B0604020202020204"/>
              </a:defRPr>
            </a:pPr>
            <a:r>
              <a:rPr sz="2400" dirty="0" err="1"/>
              <a:t>Cuando</a:t>
            </a:r>
            <a:r>
              <a:rPr sz="2400" dirty="0"/>
              <a:t> los </a:t>
            </a:r>
            <a:r>
              <a:rPr sz="2400" dirty="0" err="1"/>
              <a:t>problemas</a:t>
            </a:r>
            <a:r>
              <a:rPr sz="2400" dirty="0"/>
              <a:t> </a:t>
            </a:r>
            <a:r>
              <a:rPr sz="2400" dirty="0" err="1"/>
              <a:t>conducen</a:t>
            </a:r>
            <a:r>
              <a:rPr sz="2400" dirty="0"/>
              <a:t> a </a:t>
            </a:r>
            <a:r>
              <a:rPr sz="2400" dirty="0" err="1"/>
              <a:t>oportunidades</a:t>
            </a:r>
            <a:r>
              <a:rPr sz="2400" dirty="0"/>
              <a:t>...</a:t>
            </a:r>
          </a:p>
        </p:txBody>
      </p:sp>
      <p:sp>
        <p:nvSpPr>
          <p:cNvPr id="5" name="Textfeld 4">
            <a:extLst>
              <a:ext uri="{FF2B5EF4-FFF2-40B4-BE49-F238E27FC236}">
                <a16:creationId xmlns:a16="http://schemas.microsoft.com/office/drawing/2014/main" id="{EEB0F6C4-E748-5A3A-C512-739B894165A2}"/>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15</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1981E1C2-BBB6-D62F-548C-442FF1D5D4B8}"/>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3. </a:t>
            </a:r>
            <a:r>
              <a:rPr dirty="0" err="1"/>
              <a:t>Gestión</a:t>
            </a:r>
            <a:r>
              <a:rPr dirty="0"/>
              <a:t> de </a:t>
            </a:r>
            <a:r>
              <a:rPr dirty="0" err="1"/>
              <a:t>conflictos</a:t>
            </a:r>
            <a:endParaRPr dirty="0"/>
          </a:p>
        </p:txBody>
      </p:sp>
      <p:sp>
        <p:nvSpPr>
          <p:cNvPr id="8" name="CuadroTexto 2">
            <a:extLst>
              <a:ext uri="{FF2B5EF4-FFF2-40B4-BE49-F238E27FC236}">
                <a16:creationId xmlns:a16="http://schemas.microsoft.com/office/drawing/2014/main" id="{DF1DFD9B-4AFB-5FB5-419F-B1717A29A6EC}"/>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3.2 El </a:t>
            </a:r>
            <a:r>
              <a:rPr dirty="0" err="1"/>
              <a:t>modelo</a:t>
            </a:r>
            <a:r>
              <a:rPr dirty="0"/>
              <a:t> de Harvard</a:t>
            </a:r>
          </a:p>
        </p:txBody>
      </p:sp>
      <p:sp>
        <p:nvSpPr>
          <p:cNvPr id="10" name="Rechteck 9">
            <a:extLst>
              <a:ext uri="{FF2B5EF4-FFF2-40B4-BE49-F238E27FC236}">
                <a16:creationId xmlns:a16="http://schemas.microsoft.com/office/drawing/2014/main" id="{41E8D7F0-7C8A-2E39-BB0F-F69AB81BC744}"/>
              </a:ext>
            </a:extLst>
          </p:cNvPr>
          <p:cNvSpPr/>
          <p:nvPr/>
        </p:nvSpPr>
        <p:spPr>
          <a:xfrm>
            <a:off x="1296000" y="3384000"/>
            <a:ext cx="10080000" cy="4428000"/>
          </a:xfrm>
          <a:prstGeom prst="rect">
            <a:avLst/>
          </a:prstGeom>
          <a:solidFill>
            <a:srgbClr val="FEF9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Helvetica neue" panose="020B0604020202020204"/>
            </a:endParaRPr>
          </a:p>
        </p:txBody>
      </p:sp>
      <p:sp>
        <p:nvSpPr>
          <p:cNvPr id="11" name="Textfeld 10">
            <a:extLst>
              <a:ext uri="{FF2B5EF4-FFF2-40B4-BE49-F238E27FC236}">
                <a16:creationId xmlns:a16="http://schemas.microsoft.com/office/drawing/2014/main" id="{F6111433-CBCE-DFED-F417-B9F7147F7740}"/>
              </a:ext>
            </a:extLst>
          </p:cNvPr>
          <p:cNvSpPr txBox="1"/>
          <p:nvPr/>
        </p:nvSpPr>
        <p:spPr>
          <a:xfrm>
            <a:off x="1476000" y="6120000"/>
            <a:ext cx="2160000" cy="576000"/>
          </a:xfrm>
          <a:prstGeom prst="flowChartTerminator">
            <a:avLst/>
          </a:prstGeom>
          <a:solidFill>
            <a:srgbClr val="ED6723"/>
          </a:solidFill>
        </p:spPr>
        <p:txBody>
          <a:bodyPr wrap="square">
            <a:noAutofit/>
          </a:bodyPr>
          <a:lstStyle/>
          <a:p>
            <a:pPr algn="ctr">
              <a:defRPr sz="2000" cap="all">
                <a:solidFill>
                  <a:schemeClr val="bg1"/>
                </a:solidFill>
                <a:latin typeface="Helvetica neue" panose="020B0604020202020204"/>
              </a:defRPr>
            </a:pPr>
            <a:r>
              <a:t>PERSONAS</a:t>
            </a:r>
          </a:p>
        </p:txBody>
      </p:sp>
      <p:sp>
        <p:nvSpPr>
          <p:cNvPr id="12" name="Textfeld 11">
            <a:extLst>
              <a:ext uri="{FF2B5EF4-FFF2-40B4-BE49-F238E27FC236}">
                <a16:creationId xmlns:a16="http://schemas.microsoft.com/office/drawing/2014/main" id="{CE21B92A-698B-5D2B-C06F-37E0E80B8E2C}"/>
              </a:ext>
            </a:extLst>
          </p:cNvPr>
          <p:cNvSpPr txBox="1"/>
          <p:nvPr/>
        </p:nvSpPr>
        <p:spPr>
          <a:xfrm>
            <a:off x="1656000" y="3564000"/>
            <a:ext cx="9360000" cy="504000"/>
          </a:xfrm>
          <a:prstGeom prst="rect">
            <a:avLst/>
          </a:prstGeom>
          <a:solidFill>
            <a:srgbClr val="212054"/>
          </a:solidFill>
        </p:spPr>
        <p:txBody>
          <a:bodyPr wrap="square">
            <a:noAutofit/>
          </a:bodyPr>
          <a:lstStyle/>
          <a:p>
            <a:pPr algn="ctr">
              <a:defRPr sz="2400" b="1">
                <a:solidFill>
                  <a:schemeClr val="bg1"/>
                </a:solidFill>
                <a:latin typeface="Helvetica neue" panose="020B0604020202020204"/>
              </a:defRPr>
            </a:pPr>
            <a:r>
              <a:t>Los 4 Fundamentos de las Negociaciones Principadas</a:t>
            </a:r>
          </a:p>
          <a:p>
            <a:endParaRPr sz="2400" b="1">
              <a:solidFill>
                <a:schemeClr val="bg1"/>
              </a:solidFill>
              <a:latin typeface="Helvetica neue" panose="020B0604020202020204"/>
            </a:endParaRPr>
          </a:p>
        </p:txBody>
      </p:sp>
      <p:sp>
        <p:nvSpPr>
          <p:cNvPr id="13" name="Textfeld 12">
            <a:extLst>
              <a:ext uri="{FF2B5EF4-FFF2-40B4-BE49-F238E27FC236}">
                <a16:creationId xmlns:a16="http://schemas.microsoft.com/office/drawing/2014/main" id="{1CD2081C-E951-D4A7-0BCD-018C3E4E781C}"/>
              </a:ext>
            </a:extLst>
          </p:cNvPr>
          <p:cNvSpPr txBox="1"/>
          <p:nvPr/>
        </p:nvSpPr>
        <p:spPr>
          <a:xfrm>
            <a:off x="3996000" y="6120000"/>
            <a:ext cx="2160000" cy="576000"/>
          </a:xfrm>
          <a:prstGeom prst="flowChartTerminator">
            <a:avLst/>
          </a:prstGeom>
          <a:solidFill>
            <a:srgbClr val="ED6723"/>
          </a:solidFill>
        </p:spPr>
        <p:txBody>
          <a:bodyPr wrap="square">
            <a:noAutofit/>
          </a:bodyPr>
          <a:lstStyle/>
          <a:p>
            <a:pPr algn="ctr">
              <a:defRPr sz="2000" cap="all">
                <a:solidFill>
                  <a:schemeClr val="bg1"/>
                </a:solidFill>
                <a:latin typeface="Helvetica neue" panose="020B0604020202020204"/>
              </a:defRPr>
            </a:pPr>
            <a:r>
              <a:t>INTERESES</a:t>
            </a:r>
          </a:p>
        </p:txBody>
      </p:sp>
      <p:sp>
        <p:nvSpPr>
          <p:cNvPr id="14" name="Textfeld 13">
            <a:extLst>
              <a:ext uri="{FF2B5EF4-FFF2-40B4-BE49-F238E27FC236}">
                <a16:creationId xmlns:a16="http://schemas.microsoft.com/office/drawing/2014/main" id="{6AD86FAD-E0D9-0DA8-8E67-5C7440B108F2}"/>
              </a:ext>
            </a:extLst>
          </p:cNvPr>
          <p:cNvSpPr txBox="1"/>
          <p:nvPr/>
        </p:nvSpPr>
        <p:spPr>
          <a:xfrm>
            <a:off x="6516000" y="6120000"/>
            <a:ext cx="2160000" cy="576000"/>
          </a:xfrm>
          <a:prstGeom prst="flowChartTerminator">
            <a:avLst/>
          </a:prstGeom>
          <a:solidFill>
            <a:srgbClr val="ED6723"/>
          </a:solidFill>
        </p:spPr>
        <p:txBody>
          <a:bodyPr wrap="square">
            <a:noAutofit/>
          </a:bodyPr>
          <a:lstStyle/>
          <a:p>
            <a:pPr algn="ctr">
              <a:defRPr sz="2000" cap="all">
                <a:solidFill>
                  <a:schemeClr val="bg1"/>
                </a:solidFill>
                <a:latin typeface="Helvetica neue" panose="020B0604020202020204"/>
              </a:defRPr>
            </a:pPr>
            <a:r>
              <a:t>OPCIONES</a:t>
            </a:r>
          </a:p>
        </p:txBody>
      </p:sp>
      <p:sp>
        <p:nvSpPr>
          <p:cNvPr id="15" name="Textfeld 14">
            <a:extLst>
              <a:ext uri="{FF2B5EF4-FFF2-40B4-BE49-F238E27FC236}">
                <a16:creationId xmlns:a16="http://schemas.microsoft.com/office/drawing/2014/main" id="{EC933D1A-1AC4-8081-A43A-687D633F3D6C}"/>
              </a:ext>
            </a:extLst>
          </p:cNvPr>
          <p:cNvSpPr txBox="1"/>
          <p:nvPr/>
        </p:nvSpPr>
        <p:spPr>
          <a:xfrm>
            <a:off x="9036000" y="6120000"/>
            <a:ext cx="2160000" cy="576000"/>
          </a:xfrm>
          <a:prstGeom prst="flowChartTerminator">
            <a:avLst/>
          </a:prstGeom>
          <a:solidFill>
            <a:srgbClr val="ED6723"/>
          </a:solidFill>
        </p:spPr>
        <p:txBody>
          <a:bodyPr wrap="square">
            <a:noAutofit/>
          </a:bodyPr>
          <a:lstStyle/>
          <a:p>
            <a:pPr algn="ctr">
              <a:defRPr sz="2000" cap="all">
                <a:solidFill>
                  <a:schemeClr val="bg1"/>
                </a:solidFill>
                <a:latin typeface="Helvetica neue" panose="020B0604020202020204"/>
              </a:defRPr>
            </a:pPr>
            <a:r>
              <a:t>CRITERIOS</a:t>
            </a:r>
          </a:p>
        </p:txBody>
      </p:sp>
      <p:sp>
        <p:nvSpPr>
          <p:cNvPr id="16" name="Textfeld 15">
            <a:extLst>
              <a:ext uri="{FF2B5EF4-FFF2-40B4-BE49-F238E27FC236}">
                <a16:creationId xmlns:a16="http://schemas.microsoft.com/office/drawing/2014/main" id="{EDD51575-86A7-493D-1644-8B4F3044B1C2}"/>
              </a:ext>
            </a:extLst>
          </p:cNvPr>
          <p:cNvSpPr txBox="1"/>
          <p:nvPr/>
        </p:nvSpPr>
        <p:spPr>
          <a:xfrm>
            <a:off x="1476000" y="6768000"/>
            <a:ext cx="2160000" cy="720000"/>
          </a:xfrm>
          <a:prstGeom prst="rect">
            <a:avLst/>
          </a:prstGeom>
          <a:noFill/>
        </p:spPr>
        <p:txBody>
          <a:bodyPr wrap="square">
            <a:noAutofit/>
          </a:bodyPr>
          <a:lstStyle/>
          <a:p>
            <a:pPr algn="ctr">
              <a:defRPr sz="2000">
                <a:latin typeface="Helvetica neue" panose="020B0604020202020204"/>
              </a:defRPr>
            </a:pPr>
            <a:r>
              <a:t>Separar a las personas de los problemas</a:t>
            </a:r>
          </a:p>
        </p:txBody>
      </p:sp>
      <p:sp>
        <p:nvSpPr>
          <p:cNvPr id="17" name="Textfeld 16">
            <a:extLst>
              <a:ext uri="{FF2B5EF4-FFF2-40B4-BE49-F238E27FC236}">
                <a16:creationId xmlns:a16="http://schemas.microsoft.com/office/drawing/2014/main" id="{C32D57B2-E246-D545-F5DC-34DAFF73D77F}"/>
              </a:ext>
            </a:extLst>
          </p:cNvPr>
          <p:cNvSpPr txBox="1"/>
          <p:nvPr/>
        </p:nvSpPr>
        <p:spPr>
          <a:xfrm>
            <a:off x="3996000" y="6768000"/>
            <a:ext cx="2160000" cy="720000"/>
          </a:xfrm>
          <a:prstGeom prst="rect">
            <a:avLst/>
          </a:prstGeom>
          <a:noFill/>
        </p:spPr>
        <p:txBody>
          <a:bodyPr wrap="square">
            <a:noAutofit/>
          </a:bodyPr>
          <a:lstStyle/>
          <a:p>
            <a:pPr algn="ctr">
              <a:defRPr sz="2000">
                <a:latin typeface="Helvetica neue" panose="020B0604020202020204"/>
              </a:defRPr>
            </a:pPr>
            <a:r>
              <a:t>Centrarse en los intereses, no en las posiciones</a:t>
            </a:r>
          </a:p>
        </p:txBody>
      </p:sp>
      <p:sp>
        <p:nvSpPr>
          <p:cNvPr id="18" name="Textfeld 17">
            <a:extLst>
              <a:ext uri="{FF2B5EF4-FFF2-40B4-BE49-F238E27FC236}">
                <a16:creationId xmlns:a16="http://schemas.microsoft.com/office/drawing/2014/main" id="{3706F8DF-2180-651E-F883-5A2CCFFD8E43}"/>
              </a:ext>
            </a:extLst>
          </p:cNvPr>
          <p:cNvSpPr txBox="1"/>
          <p:nvPr/>
        </p:nvSpPr>
        <p:spPr>
          <a:xfrm>
            <a:off x="6516000" y="6768000"/>
            <a:ext cx="2160000" cy="720000"/>
          </a:xfrm>
          <a:prstGeom prst="rect">
            <a:avLst/>
          </a:prstGeom>
          <a:noFill/>
        </p:spPr>
        <p:txBody>
          <a:bodyPr wrap="square">
            <a:noAutofit/>
          </a:bodyPr>
          <a:lstStyle/>
          <a:p>
            <a:pPr algn="ctr">
              <a:defRPr sz="2000">
                <a:latin typeface="Helvetica neue" panose="020B0604020202020204"/>
              </a:defRPr>
            </a:pPr>
            <a:r>
              <a:rPr dirty="0" err="1"/>
              <a:t>Generar</a:t>
            </a:r>
            <a:r>
              <a:rPr dirty="0"/>
              <a:t> </a:t>
            </a:r>
            <a:r>
              <a:rPr dirty="0" err="1"/>
              <a:t>opciones</a:t>
            </a:r>
            <a:r>
              <a:rPr dirty="0"/>
              <a:t> para </a:t>
            </a:r>
            <a:r>
              <a:rPr dirty="0" err="1"/>
              <a:t>beneficio</a:t>
            </a:r>
            <a:r>
              <a:rPr dirty="0"/>
              <a:t> </a:t>
            </a:r>
            <a:r>
              <a:rPr dirty="0" err="1"/>
              <a:t>mutuo</a:t>
            </a:r>
            <a:endParaRPr dirty="0"/>
          </a:p>
        </p:txBody>
      </p:sp>
      <p:sp>
        <p:nvSpPr>
          <p:cNvPr id="19" name="Textfeld 18">
            <a:extLst>
              <a:ext uri="{FF2B5EF4-FFF2-40B4-BE49-F238E27FC236}">
                <a16:creationId xmlns:a16="http://schemas.microsoft.com/office/drawing/2014/main" id="{67076D62-2B2D-C124-9B24-00304999E3E5}"/>
              </a:ext>
            </a:extLst>
          </p:cNvPr>
          <p:cNvSpPr txBox="1"/>
          <p:nvPr/>
        </p:nvSpPr>
        <p:spPr>
          <a:xfrm>
            <a:off x="9036000" y="6768000"/>
            <a:ext cx="2160000" cy="720000"/>
          </a:xfrm>
          <a:prstGeom prst="rect">
            <a:avLst/>
          </a:prstGeom>
          <a:noFill/>
        </p:spPr>
        <p:txBody>
          <a:bodyPr wrap="square">
            <a:noAutofit/>
          </a:bodyPr>
          <a:lstStyle/>
          <a:p>
            <a:pPr algn="ctr">
              <a:defRPr sz="2000">
                <a:latin typeface="Helvetica neue" panose="020B0604020202020204"/>
              </a:defRPr>
            </a:pPr>
            <a:r>
              <a:rPr dirty="0" err="1"/>
              <a:t>Utilizar</a:t>
            </a:r>
            <a:r>
              <a:rPr dirty="0"/>
              <a:t> </a:t>
            </a:r>
            <a:r>
              <a:rPr lang="es-ES" dirty="0"/>
              <a:t>c</a:t>
            </a:r>
            <a:r>
              <a:rPr dirty="0" err="1"/>
              <a:t>riterios</a:t>
            </a:r>
            <a:r>
              <a:rPr dirty="0"/>
              <a:t> </a:t>
            </a:r>
            <a:r>
              <a:rPr lang="es-ES" dirty="0"/>
              <a:t>o</a:t>
            </a:r>
            <a:r>
              <a:rPr dirty="0" err="1"/>
              <a:t>bjetivo</a:t>
            </a:r>
            <a:r>
              <a:rPr lang="es-ES" dirty="0"/>
              <a:t>s</a:t>
            </a:r>
            <a:endParaRPr dirty="0"/>
          </a:p>
        </p:txBody>
      </p:sp>
      <p:sp>
        <p:nvSpPr>
          <p:cNvPr id="20" name="Textfeld 19">
            <a:extLst>
              <a:ext uri="{FF2B5EF4-FFF2-40B4-BE49-F238E27FC236}">
                <a16:creationId xmlns:a16="http://schemas.microsoft.com/office/drawing/2014/main" id="{2C6DF146-246D-7DA6-F7A6-4795E368BB10}"/>
              </a:ext>
            </a:extLst>
          </p:cNvPr>
          <p:cNvSpPr txBox="1"/>
          <p:nvPr/>
        </p:nvSpPr>
        <p:spPr>
          <a:xfrm>
            <a:off x="9525000" y="8928000"/>
            <a:ext cx="7476487" cy="276998"/>
          </a:xfrm>
          <a:prstGeom prst="rect">
            <a:avLst/>
          </a:prstGeom>
          <a:noFill/>
        </p:spPr>
        <p:txBody>
          <a:bodyPr wrap="square">
            <a:noAutofit/>
          </a:bodyPr>
          <a:lstStyle/>
          <a:p>
            <a:pPr>
              <a:defRPr sz="1200">
                <a:latin typeface="Helvetica neue" panose="020B0604020202020204"/>
              </a:defRPr>
            </a:pPr>
            <a:r>
              <a:rPr dirty="0"/>
              <a:t>Fuente de la imagen: </a:t>
            </a:r>
            <a:r>
              <a:rPr dirty="0" err="1"/>
              <a:t>Cómo</a:t>
            </a:r>
            <a:r>
              <a:rPr dirty="0"/>
              <a:t> </a:t>
            </a:r>
            <a:r>
              <a:rPr dirty="0" err="1"/>
              <a:t>llegar</a:t>
            </a:r>
            <a:r>
              <a:rPr dirty="0"/>
              <a:t> a </a:t>
            </a:r>
            <a:r>
              <a:rPr dirty="0" err="1"/>
              <a:t>Sí</a:t>
            </a:r>
            <a:r>
              <a:rPr dirty="0"/>
              <a:t>, Roger Fisher y </a:t>
            </a:r>
            <a:r>
              <a:rPr dirty="0" err="1"/>
              <a:t>Wiliam</a:t>
            </a:r>
            <a:r>
              <a:rPr dirty="0"/>
              <a:t> </a:t>
            </a:r>
            <a:r>
              <a:rPr dirty="0" err="1"/>
              <a:t>Ury</a:t>
            </a:r>
            <a:r>
              <a:rPr dirty="0"/>
              <a:t>, del Proyecto de </a:t>
            </a:r>
            <a:r>
              <a:rPr dirty="0" err="1"/>
              <a:t>Negociación</a:t>
            </a:r>
            <a:r>
              <a:rPr dirty="0"/>
              <a:t> de Harvard</a:t>
            </a:r>
          </a:p>
        </p:txBody>
      </p:sp>
      <p:pic>
        <p:nvPicPr>
          <p:cNvPr id="21" name="Grafik 20">
            <a:extLst>
              <a:ext uri="{FF2B5EF4-FFF2-40B4-BE49-F238E27FC236}">
                <a16:creationId xmlns:a16="http://schemas.microsoft.com/office/drawing/2014/main" id="{665C5B98-E6AD-9B01-AF5D-A2E20DD6F4EB}"/>
              </a:ext>
            </a:extLst>
          </p:cNvPr>
          <p:cNvPicPr>
            <a:picLocks noChangeAspect="1"/>
          </p:cNvPicPr>
          <p:nvPr/>
        </p:nvPicPr>
        <p:blipFill rotWithShape="1">
          <a:blip r:embed="rId2"/>
          <a:srcRect l="1" r="9596"/>
          <a:stretch/>
        </p:blipFill>
        <p:spPr>
          <a:xfrm>
            <a:off x="1710000" y="4392000"/>
            <a:ext cx="1692000" cy="1475360"/>
          </a:xfrm>
          <a:prstGeom prst="rect">
            <a:avLst/>
          </a:prstGeom>
        </p:spPr>
      </p:pic>
      <p:pic>
        <p:nvPicPr>
          <p:cNvPr id="22" name="Grafik 21">
            <a:extLst>
              <a:ext uri="{FF2B5EF4-FFF2-40B4-BE49-F238E27FC236}">
                <a16:creationId xmlns:a16="http://schemas.microsoft.com/office/drawing/2014/main" id="{1B5ABE9D-CF88-EE66-2A87-63919A654A44}"/>
              </a:ext>
            </a:extLst>
          </p:cNvPr>
          <p:cNvPicPr>
            <a:picLocks noChangeAspect="1"/>
          </p:cNvPicPr>
          <p:nvPr/>
        </p:nvPicPr>
        <p:blipFill rotWithShape="1">
          <a:blip r:embed="rId3"/>
          <a:srcRect l="1" r="9596"/>
          <a:stretch/>
        </p:blipFill>
        <p:spPr>
          <a:xfrm>
            <a:off x="4536000" y="4392000"/>
            <a:ext cx="1692000" cy="1475360"/>
          </a:xfrm>
          <a:prstGeom prst="rect">
            <a:avLst/>
          </a:prstGeom>
        </p:spPr>
      </p:pic>
      <p:pic>
        <p:nvPicPr>
          <p:cNvPr id="23" name="Grafik 22">
            <a:extLst>
              <a:ext uri="{FF2B5EF4-FFF2-40B4-BE49-F238E27FC236}">
                <a16:creationId xmlns:a16="http://schemas.microsoft.com/office/drawing/2014/main" id="{25DBDA56-5E4B-37D8-49EF-D5973D10380C}"/>
              </a:ext>
            </a:extLst>
          </p:cNvPr>
          <p:cNvPicPr>
            <a:picLocks noChangeAspect="1"/>
          </p:cNvPicPr>
          <p:nvPr/>
        </p:nvPicPr>
        <p:blipFill rotWithShape="1">
          <a:blip r:embed="rId4"/>
          <a:srcRect l="1" r="9596"/>
          <a:stretch/>
        </p:blipFill>
        <p:spPr>
          <a:xfrm>
            <a:off x="6840000" y="4392000"/>
            <a:ext cx="1692000" cy="1475360"/>
          </a:xfrm>
          <a:prstGeom prst="rect">
            <a:avLst/>
          </a:prstGeom>
        </p:spPr>
      </p:pic>
      <p:pic>
        <p:nvPicPr>
          <p:cNvPr id="24" name="Grafik 23">
            <a:extLst>
              <a:ext uri="{FF2B5EF4-FFF2-40B4-BE49-F238E27FC236}">
                <a16:creationId xmlns:a16="http://schemas.microsoft.com/office/drawing/2014/main" id="{6A77D165-5E8F-4382-C194-CE2FCBCFC1CF}"/>
              </a:ext>
            </a:extLst>
          </p:cNvPr>
          <p:cNvPicPr>
            <a:picLocks noChangeAspect="1"/>
          </p:cNvPicPr>
          <p:nvPr/>
        </p:nvPicPr>
        <p:blipFill rotWithShape="1">
          <a:blip r:embed="rId5"/>
          <a:srcRect r="9890"/>
          <a:stretch/>
        </p:blipFill>
        <p:spPr>
          <a:xfrm>
            <a:off x="9396000" y="4392000"/>
            <a:ext cx="1692000" cy="1475360"/>
          </a:xfrm>
          <a:prstGeom prst="rect">
            <a:avLst/>
          </a:prstGeom>
        </p:spPr>
      </p:pic>
    </p:spTree>
    <p:extLst>
      <p:ext uri="{BB962C8B-B14F-4D97-AF65-F5344CB8AC3E}">
        <p14:creationId xmlns:p14="http://schemas.microsoft.com/office/powerpoint/2010/main" val="28866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5680365" cy="396000"/>
          </a:xfrm>
          <a:prstGeom prst="rect">
            <a:avLst/>
          </a:prstGeom>
          <a:noFill/>
        </p:spPr>
        <p:txBody>
          <a:bodyPr wrap="square">
            <a:noAutofit/>
          </a:bodyPr>
          <a:lstStyle/>
          <a:p>
            <a:pPr>
              <a:spcAft>
                <a:spcPts val="1200"/>
              </a:spcAft>
              <a:defRPr sz="2400" b="1">
                <a:latin typeface="Helvetica Neue" panose="020B0604020202020204"/>
                <a:ea typeface="Microsoft Sans Serif" panose="020B0604020202020204" pitchFamily="34" charset="0"/>
                <a:cs typeface="Microsoft Sans Serif" panose="020B0604020202020204" pitchFamily="34" charset="0"/>
              </a:defRPr>
            </a:pPr>
            <a:r>
              <a:t>Los 4 principios:</a:t>
            </a:r>
          </a:p>
        </p:txBody>
      </p:sp>
      <p:sp>
        <p:nvSpPr>
          <p:cNvPr id="7" name="Textfeld 6">
            <a:extLst>
              <a:ext uri="{FF2B5EF4-FFF2-40B4-BE49-F238E27FC236}">
                <a16:creationId xmlns:a16="http://schemas.microsoft.com/office/drawing/2014/main" id="{C136C95F-A064-D3DB-81F6-EA924969CE4F}"/>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15</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AD67CA42-CB51-0F84-2F07-6A6860BC12AC}"/>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3. Gestión de conflictos</a:t>
            </a:r>
          </a:p>
        </p:txBody>
      </p:sp>
      <p:sp>
        <p:nvSpPr>
          <p:cNvPr id="10" name="CuadroTexto 2">
            <a:extLst>
              <a:ext uri="{FF2B5EF4-FFF2-40B4-BE49-F238E27FC236}">
                <a16:creationId xmlns:a16="http://schemas.microsoft.com/office/drawing/2014/main" id="{A6C2209A-4DAA-495D-625E-59DF42CB8712}"/>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3.2 El modelo de Harvard</a:t>
            </a:r>
          </a:p>
        </p:txBody>
      </p:sp>
      <p:grpSp>
        <p:nvGrpSpPr>
          <p:cNvPr id="12" name="Gruppieren 11">
            <a:extLst>
              <a:ext uri="{FF2B5EF4-FFF2-40B4-BE49-F238E27FC236}">
                <a16:creationId xmlns:a16="http://schemas.microsoft.com/office/drawing/2014/main" id="{598FBEE2-A31F-3F98-7EB4-6D45923E6F9D}"/>
              </a:ext>
            </a:extLst>
          </p:cNvPr>
          <p:cNvGrpSpPr/>
          <p:nvPr/>
        </p:nvGrpSpPr>
        <p:grpSpPr>
          <a:xfrm>
            <a:off x="1655999" y="4500000"/>
            <a:ext cx="7092000" cy="1188000"/>
            <a:chOff x="73" y="259346"/>
            <a:chExt cx="7065351" cy="1167127"/>
          </a:xfrm>
          <a:scene3d>
            <a:camera prst="orthographicFront"/>
            <a:lightRig rig="flat" dir="t"/>
          </a:scene3d>
        </p:grpSpPr>
        <p:sp>
          <p:nvSpPr>
            <p:cNvPr id="22" name="Rechteck 21">
              <a:extLst>
                <a:ext uri="{FF2B5EF4-FFF2-40B4-BE49-F238E27FC236}">
                  <a16:creationId xmlns:a16="http://schemas.microsoft.com/office/drawing/2014/main" id="{ABDEDB76-E12E-A336-AC92-A4EB93A4A3E3}"/>
                </a:ext>
              </a:extLst>
            </p:cNvPr>
            <p:cNvSpPr/>
            <p:nvPr/>
          </p:nvSpPr>
          <p:spPr>
            <a:xfrm>
              <a:off x="73"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C60386D0-8705-8303-918D-91959E017D59}"/>
                </a:ext>
              </a:extLst>
            </p:cNvPr>
            <p:cNvSpPr txBox="1"/>
            <p:nvPr/>
          </p:nvSpPr>
          <p:spPr>
            <a:xfrm>
              <a:off x="73"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sz="2400" b="1" kern="1200">
                  <a:latin typeface="Helvetica Neue" panose="020B0604020202020204"/>
                  <a:ea typeface="Microsoft Sans Serif" panose="020B0604020202020204" pitchFamily="34" charset="0"/>
                  <a:cs typeface="Microsoft Sans Serif" panose="020B0604020202020204" pitchFamily="34" charset="0"/>
                </a:defRPr>
              </a:pPr>
              <a:r>
                <a:rPr sz="2200" dirty="0" err="1"/>
                <a:t>Desarrollar</a:t>
              </a:r>
              <a:r>
                <a:rPr sz="2200" dirty="0"/>
                <a:t> </a:t>
              </a:r>
              <a:r>
                <a:rPr sz="2200" dirty="0" err="1"/>
                <a:t>opciones</a:t>
              </a:r>
              <a:r>
                <a:rPr sz="2200" dirty="0"/>
                <a:t> que </a:t>
              </a:r>
              <a:r>
                <a:rPr sz="2200" dirty="0" err="1"/>
                <a:t>sean</a:t>
              </a:r>
              <a:r>
                <a:rPr sz="2200" dirty="0"/>
                <a:t> una </a:t>
              </a:r>
              <a:r>
                <a:rPr sz="2200" dirty="0" err="1"/>
                <a:t>situación</a:t>
              </a:r>
              <a:r>
                <a:rPr sz="2200" dirty="0"/>
                <a:t> </a:t>
              </a:r>
              <a:br>
                <a:rPr lang="es-ES" sz="2200" dirty="0"/>
              </a:br>
              <a:r>
                <a:rPr sz="2200" dirty="0"/>
                <a:t>de </a:t>
              </a:r>
              <a:r>
                <a:rPr lang="es-ES" sz="2200" i="1" dirty="0" err="1"/>
                <a:t>win-win</a:t>
              </a:r>
              <a:r>
                <a:rPr sz="2200" dirty="0"/>
                <a:t> para </a:t>
              </a:r>
              <a:r>
                <a:rPr lang="es-ES" sz="2200" dirty="0"/>
                <a:t>ambas partes</a:t>
              </a:r>
              <a:r>
                <a:rPr sz="2200" dirty="0"/>
                <a:t>!</a:t>
              </a:r>
            </a:p>
          </p:txBody>
        </p:sp>
      </p:grpSp>
      <p:grpSp>
        <p:nvGrpSpPr>
          <p:cNvPr id="13" name="Gruppieren 12">
            <a:extLst>
              <a:ext uri="{FF2B5EF4-FFF2-40B4-BE49-F238E27FC236}">
                <a16:creationId xmlns:a16="http://schemas.microsoft.com/office/drawing/2014/main" id="{476A97D7-8361-635B-3F7A-2F04FC4FA553}"/>
              </a:ext>
            </a:extLst>
          </p:cNvPr>
          <p:cNvGrpSpPr/>
          <p:nvPr/>
        </p:nvGrpSpPr>
        <p:grpSpPr>
          <a:xfrm>
            <a:off x="1655999" y="5580000"/>
            <a:ext cx="7092000" cy="2723040"/>
            <a:chOff x="73" y="1337613"/>
            <a:chExt cx="7065351" cy="2723040"/>
          </a:xfrm>
          <a:scene3d>
            <a:camera prst="orthographicFront"/>
            <a:lightRig rig="flat" dir="t"/>
          </a:scene3d>
        </p:grpSpPr>
        <p:sp>
          <p:nvSpPr>
            <p:cNvPr id="20" name="Rechteck 19">
              <a:extLst>
                <a:ext uri="{FF2B5EF4-FFF2-40B4-BE49-F238E27FC236}">
                  <a16:creationId xmlns:a16="http://schemas.microsoft.com/office/drawing/2014/main" id="{E4897849-9562-754B-2C86-D5A0679BF864}"/>
                </a:ext>
              </a:extLst>
            </p:cNvPr>
            <p:cNvSpPr/>
            <p:nvPr/>
          </p:nvSpPr>
          <p:spPr>
            <a:xfrm>
              <a:off x="73"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38BD97B0-9533-B7BA-9CAC-1467BC7C67B2}"/>
                </a:ext>
              </a:extLst>
            </p:cNvPr>
            <p:cNvSpPr txBox="1"/>
            <p:nvPr/>
          </p:nvSpPr>
          <p:spPr>
            <a:xfrm>
              <a:off x="73"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defRPr sz="2200" kern="1200">
                  <a:latin typeface="Helvetica Neue" panose="020B0604020202020204"/>
                  <a:ea typeface="Microsoft Sans Serif" panose="020B0604020202020204" pitchFamily="34" charset="0"/>
                  <a:cs typeface="Microsoft Sans Serif" panose="020B0604020202020204" pitchFamily="34" charset="0"/>
                </a:defRPr>
              </a:pPr>
              <a:r>
                <a:rPr dirty="0"/>
                <a:t>Es </a:t>
              </a:r>
              <a:r>
                <a:rPr dirty="0" err="1"/>
                <a:t>importante</a:t>
              </a:r>
              <a:r>
                <a:rPr dirty="0"/>
                <a:t> </a:t>
              </a:r>
              <a:r>
                <a:rPr dirty="0" err="1"/>
                <a:t>en</a:t>
              </a:r>
              <a:r>
                <a:rPr dirty="0"/>
                <a:t> una </a:t>
              </a:r>
              <a:r>
                <a:rPr dirty="0" err="1"/>
                <a:t>negociación</a:t>
              </a:r>
              <a:r>
                <a:rPr dirty="0"/>
                <a:t> no </a:t>
              </a:r>
              <a:r>
                <a:rPr dirty="0" err="1"/>
                <a:t>obsesionarse</a:t>
              </a:r>
              <a:r>
                <a:rPr dirty="0"/>
                <a:t> con una </a:t>
              </a:r>
              <a:r>
                <a:rPr dirty="0" err="1"/>
                <a:t>solución</a:t>
              </a:r>
              <a:r>
                <a:rPr dirty="0"/>
                <a:t>. S</a:t>
              </a:r>
              <a:r>
                <a:rPr lang="es-ES" dirty="0"/>
                <a:t>é</a:t>
              </a:r>
              <a:r>
                <a:rPr dirty="0"/>
                <a:t> </a:t>
              </a:r>
              <a:r>
                <a:rPr dirty="0" err="1"/>
                <a:t>consciente</a:t>
              </a:r>
              <a:r>
                <a:rPr dirty="0"/>
                <a:t> de sus </a:t>
              </a:r>
              <a:r>
                <a:rPr dirty="0" err="1"/>
                <a:t>propios</a:t>
              </a:r>
              <a:r>
                <a:rPr dirty="0"/>
                <a:t> </a:t>
              </a:r>
              <a:r>
                <a:rPr dirty="0" err="1"/>
                <a:t>objetivos</a:t>
              </a:r>
              <a:r>
                <a:rPr dirty="0"/>
                <a:t> e </a:t>
              </a:r>
              <a:r>
                <a:rPr dirty="0" err="1"/>
                <a:t>intereses</a:t>
              </a:r>
              <a:r>
                <a:rPr dirty="0"/>
                <a:t>, </a:t>
              </a:r>
              <a:r>
                <a:rPr dirty="0" err="1"/>
                <a:t>pero</a:t>
              </a:r>
              <a:r>
                <a:rPr dirty="0"/>
                <a:t> </a:t>
              </a:r>
              <a:r>
                <a:rPr dirty="0" err="1"/>
                <a:t>también</a:t>
              </a:r>
              <a:r>
                <a:rPr dirty="0"/>
                <a:t> </a:t>
              </a:r>
              <a:r>
                <a:rPr dirty="0" err="1"/>
                <a:t>tenga</a:t>
              </a:r>
              <a:r>
                <a:rPr dirty="0"/>
                <a:t> </a:t>
              </a:r>
              <a:r>
                <a:rPr dirty="0" err="1"/>
                <a:t>en</a:t>
              </a:r>
              <a:r>
                <a:rPr dirty="0"/>
                <a:t> </a:t>
              </a:r>
              <a:r>
                <a:rPr dirty="0" err="1"/>
                <a:t>cuenta</a:t>
              </a:r>
              <a:r>
                <a:rPr dirty="0"/>
                <a:t> los de </a:t>
              </a:r>
              <a:r>
                <a:rPr dirty="0" err="1"/>
                <a:t>su</a:t>
              </a:r>
              <a:r>
                <a:rPr dirty="0"/>
                <a:t> </a:t>
              </a:r>
              <a:r>
                <a:rPr dirty="0" err="1"/>
                <a:t>contraparte</a:t>
              </a:r>
              <a:r>
                <a:rPr dirty="0"/>
                <a:t>. ¡</a:t>
              </a:r>
              <a:r>
                <a:rPr dirty="0" err="1"/>
                <a:t>Trabaja</a:t>
              </a:r>
              <a:r>
                <a:rPr dirty="0"/>
                <a:t> </a:t>
              </a:r>
              <a:r>
                <a:rPr dirty="0" err="1"/>
                <a:t>juntos</a:t>
              </a:r>
              <a:r>
                <a:rPr dirty="0"/>
                <a:t> </a:t>
              </a:r>
              <a:r>
                <a:rPr dirty="0" err="1"/>
                <a:t>soluciones</a:t>
              </a:r>
              <a:r>
                <a:rPr dirty="0"/>
                <a:t> </a:t>
              </a:r>
              <a:r>
                <a:rPr dirty="0" err="1"/>
                <a:t>alternativas</a:t>
              </a:r>
              <a:r>
                <a:rPr dirty="0"/>
                <a:t> y </a:t>
              </a:r>
              <a:r>
                <a:rPr dirty="0" err="1"/>
                <a:t>mantén</a:t>
              </a:r>
              <a:r>
                <a:rPr dirty="0"/>
                <a:t> una </a:t>
              </a:r>
              <a:r>
                <a:rPr dirty="0" err="1"/>
                <a:t>actitud</a:t>
              </a:r>
              <a:r>
                <a:rPr dirty="0"/>
                <a:t> flexible y flexible!</a:t>
              </a:r>
            </a:p>
          </p:txBody>
        </p:sp>
      </p:grpSp>
      <p:grpSp>
        <p:nvGrpSpPr>
          <p:cNvPr id="14" name="Gruppieren 13">
            <a:extLst>
              <a:ext uri="{FF2B5EF4-FFF2-40B4-BE49-F238E27FC236}">
                <a16:creationId xmlns:a16="http://schemas.microsoft.com/office/drawing/2014/main" id="{5ED4A95F-9029-4CF6-B08C-3C88BE20F6D6}"/>
              </a:ext>
            </a:extLst>
          </p:cNvPr>
          <p:cNvGrpSpPr/>
          <p:nvPr/>
        </p:nvGrpSpPr>
        <p:grpSpPr>
          <a:xfrm>
            <a:off x="9576000" y="4500000"/>
            <a:ext cx="7092000" cy="1188000"/>
            <a:chOff x="8054574" y="259346"/>
            <a:chExt cx="7065351" cy="1167127"/>
          </a:xfrm>
          <a:scene3d>
            <a:camera prst="orthographicFront"/>
            <a:lightRig rig="flat" dir="t"/>
          </a:scene3d>
        </p:grpSpPr>
        <p:sp>
          <p:nvSpPr>
            <p:cNvPr id="18" name="Rechteck 17">
              <a:extLst>
                <a:ext uri="{FF2B5EF4-FFF2-40B4-BE49-F238E27FC236}">
                  <a16:creationId xmlns:a16="http://schemas.microsoft.com/office/drawing/2014/main" id="{D88531D2-CDB9-DF1F-70F9-6C78109F7604}"/>
                </a:ext>
              </a:extLst>
            </p:cNvPr>
            <p:cNvSpPr/>
            <p:nvPr/>
          </p:nvSpPr>
          <p:spPr>
            <a:xfrm>
              <a:off x="8054574"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3DC1075D-E5F4-FFA2-B1AE-F9620E59C49D}"/>
                </a:ext>
              </a:extLst>
            </p:cNvPr>
            <p:cNvSpPr txBox="1"/>
            <p:nvPr/>
          </p:nvSpPr>
          <p:spPr>
            <a:xfrm>
              <a:off x="8054574"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sz="2400" b="1" kern="1200">
                  <a:latin typeface="Helvetica Neue" panose="020B0604020202020204"/>
                  <a:ea typeface="Microsoft Sans Serif" panose="020B0604020202020204" pitchFamily="34" charset="0"/>
                  <a:cs typeface="Microsoft Sans Serif" panose="020B0604020202020204" pitchFamily="34" charset="0"/>
                </a:defRPr>
              </a:pPr>
              <a:r>
                <a:rPr dirty="0"/>
                <a:t>¡</a:t>
              </a:r>
              <a:r>
                <a:rPr dirty="0" err="1"/>
                <a:t>Trata</a:t>
              </a:r>
              <a:r>
                <a:rPr dirty="0"/>
                <a:t> a las personas y los </a:t>
              </a:r>
              <a:r>
                <a:rPr dirty="0" err="1"/>
                <a:t>problemas</a:t>
              </a:r>
              <a:r>
                <a:rPr dirty="0"/>
                <a:t> por </a:t>
              </a:r>
              <a:r>
                <a:rPr dirty="0" err="1"/>
                <a:t>separado</a:t>
              </a:r>
              <a:r>
                <a:rPr dirty="0"/>
                <a:t>!</a:t>
              </a:r>
            </a:p>
          </p:txBody>
        </p:sp>
      </p:grpSp>
      <p:grpSp>
        <p:nvGrpSpPr>
          <p:cNvPr id="15" name="Gruppieren 14">
            <a:extLst>
              <a:ext uri="{FF2B5EF4-FFF2-40B4-BE49-F238E27FC236}">
                <a16:creationId xmlns:a16="http://schemas.microsoft.com/office/drawing/2014/main" id="{50F32EC3-24E6-9C22-FF4B-7E42AA1A7925}"/>
              </a:ext>
            </a:extLst>
          </p:cNvPr>
          <p:cNvGrpSpPr/>
          <p:nvPr/>
        </p:nvGrpSpPr>
        <p:grpSpPr>
          <a:xfrm>
            <a:off x="9578500" y="5580000"/>
            <a:ext cx="7092000" cy="2723040"/>
            <a:chOff x="8054574" y="1337613"/>
            <a:chExt cx="7065351" cy="2723040"/>
          </a:xfrm>
          <a:scene3d>
            <a:camera prst="orthographicFront"/>
            <a:lightRig rig="flat" dir="t"/>
          </a:scene3d>
        </p:grpSpPr>
        <p:sp>
          <p:nvSpPr>
            <p:cNvPr id="16" name="Rechteck 15">
              <a:extLst>
                <a:ext uri="{FF2B5EF4-FFF2-40B4-BE49-F238E27FC236}">
                  <a16:creationId xmlns:a16="http://schemas.microsoft.com/office/drawing/2014/main" id="{DA6B5592-FF9F-6FBA-B832-21365D7C4C06}"/>
                </a:ext>
              </a:extLst>
            </p:cNvPr>
            <p:cNvSpPr/>
            <p:nvPr/>
          </p:nvSpPr>
          <p:spPr>
            <a:xfrm>
              <a:off x="8054574"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6F318385-AAF6-5221-28D3-EBEEEBB21EF3}"/>
                </a:ext>
              </a:extLst>
            </p:cNvPr>
            <p:cNvSpPr txBox="1"/>
            <p:nvPr/>
          </p:nvSpPr>
          <p:spPr>
            <a:xfrm>
              <a:off x="8054574"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defRPr sz="2200" kern="1200">
                  <a:latin typeface="Helvetica Neue" panose="020B0604020202020204"/>
                  <a:ea typeface="Microsoft Sans Serif" panose="020B0604020202020204" pitchFamily="34" charset="0"/>
                  <a:cs typeface="Microsoft Sans Serif" panose="020B0604020202020204" pitchFamily="34" charset="0"/>
                </a:defRPr>
              </a:pPr>
              <a:r>
                <a:rPr dirty="0" err="1"/>
                <a:t>Niveles</a:t>
              </a:r>
              <a:r>
                <a:rPr dirty="0"/>
                <a:t> </a:t>
              </a:r>
              <a:r>
                <a:rPr dirty="0" err="1"/>
                <a:t>fácticos</a:t>
              </a:r>
              <a:r>
                <a:rPr dirty="0"/>
                <a:t> y de </a:t>
              </a:r>
              <a:r>
                <a:rPr dirty="0" err="1"/>
                <a:t>relación</a:t>
              </a:r>
              <a:r>
                <a:rPr dirty="0"/>
                <a:t> </a:t>
              </a:r>
              <a:r>
                <a:rPr dirty="0" err="1"/>
                <a:t>separados</a:t>
              </a:r>
              <a:r>
                <a:rPr dirty="0"/>
                <a:t>. </a:t>
              </a:r>
              <a:r>
                <a:rPr dirty="0" err="1"/>
                <a:t>Esta</a:t>
              </a:r>
              <a:r>
                <a:rPr dirty="0"/>
                <a:t> </a:t>
              </a:r>
              <a:r>
                <a:rPr dirty="0" err="1"/>
                <a:t>separación</a:t>
              </a:r>
              <a:r>
                <a:rPr dirty="0"/>
                <a:t> es </a:t>
              </a:r>
              <a:r>
                <a:rPr dirty="0" err="1"/>
                <a:t>importante</a:t>
              </a:r>
              <a:r>
                <a:rPr dirty="0"/>
                <a:t> </a:t>
              </a:r>
              <a:r>
                <a:rPr dirty="0" err="1"/>
                <a:t>porque</a:t>
              </a:r>
              <a:r>
                <a:rPr dirty="0"/>
                <a:t> las personas a menudo </a:t>
              </a:r>
              <a:r>
                <a:rPr dirty="0" err="1"/>
                <a:t>tienden</a:t>
              </a:r>
              <a:r>
                <a:rPr dirty="0"/>
                <a:t> a </a:t>
              </a:r>
              <a:r>
                <a:rPr dirty="0" err="1"/>
                <a:t>malinterpretar</a:t>
              </a:r>
              <a:r>
                <a:rPr dirty="0"/>
                <a:t> las </a:t>
              </a:r>
              <a:r>
                <a:rPr dirty="0" err="1"/>
                <a:t>declaraciones</a:t>
              </a:r>
              <a:r>
                <a:rPr dirty="0"/>
                <a:t> </a:t>
              </a:r>
              <a:r>
                <a:rPr dirty="0" err="1"/>
                <a:t>fácticas</a:t>
              </a:r>
              <a:r>
                <a:rPr dirty="0"/>
                <a:t> o </a:t>
              </a:r>
              <a:r>
                <a:rPr dirty="0" err="1"/>
                <a:t>incluso</a:t>
              </a:r>
              <a:r>
                <a:rPr dirty="0"/>
                <a:t> a </a:t>
              </a:r>
              <a:r>
                <a:rPr dirty="0" err="1"/>
                <a:t>mezclarlas</a:t>
              </a:r>
              <a:r>
                <a:rPr dirty="0"/>
                <a:t> con </a:t>
              </a:r>
              <a:r>
                <a:rPr dirty="0" err="1"/>
                <a:t>aspectos</a:t>
              </a:r>
              <a:r>
                <a:rPr dirty="0"/>
                <a:t> </a:t>
              </a:r>
              <a:r>
                <a:rPr dirty="0" err="1"/>
                <a:t>personales</a:t>
              </a:r>
              <a:r>
                <a:rPr dirty="0"/>
                <a:t>. Para </a:t>
              </a:r>
              <a:r>
                <a:rPr dirty="0" err="1"/>
                <a:t>poder</a:t>
              </a:r>
              <a:r>
                <a:rPr dirty="0"/>
                <a:t> </a:t>
              </a:r>
              <a:r>
                <a:rPr dirty="0" err="1"/>
                <a:t>centrarse</a:t>
              </a:r>
              <a:r>
                <a:rPr dirty="0"/>
                <a:t> </a:t>
              </a:r>
              <a:r>
                <a:rPr dirty="0" err="1"/>
                <a:t>en</a:t>
              </a:r>
              <a:r>
                <a:rPr dirty="0"/>
                <a:t> los </a:t>
              </a:r>
              <a:r>
                <a:rPr dirty="0" err="1"/>
                <a:t>intereses</a:t>
              </a:r>
              <a:r>
                <a:rPr dirty="0"/>
                <a:t> de ambas </a:t>
              </a:r>
              <a:r>
                <a:rPr dirty="0" err="1"/>
                <a:t>partes</a:t>
              </a:r>
              <a:r>
                <a:rPr dirty="0"/>
                <a:t>, se </a:t>
              </a:r>
              <a:r>
                <a:rPr dirty="0" err="1"/>
                <a:t>requiere</a:t>
              </a:r>
              <a:r>
                <a:rPr dirty="0"/>
                <a:t> un </a:t>
              </a:r>
              <a:r>
                <a:rPr dirty="0" err="1"/>
                <a:t>enfoque</a:t>
              </a:r>
              <a:r>
                <a:rPr dirty="0"/>
                <a:t> sin </a:t>
              </a:r>
              <a:r>
                <a:rPr dirty="0" err="1"/>
                <a:t>prejuicios</a:t>
              </a:r>
              <a:r>
                <a:rPr dirty="0"/>
                <a:t> y </a:t>
              </a:r>
              <a:r>
                <a:rPr dirty="0" err="1"/>
                <a:t>apreciativo</a:t>
              </a:r>
              <a:r>
                <a:rPr dirty="0"/>
                <a:t>.</a:t>
              </a: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000" y="4140000"/>
            <a:ext cx="915760" cy="1080000"/>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000" y="4140000"/>
            <a:ext cx="915760" cy="1080000"/>
          </a:xfrm>
          <a:prstGeom prst="rect">
            <a:avLst/>
          </a:prstGeom>
          <a:ln>
            <a:solidFill>
              <a:srgbClr val="4D94B7"/>
            </a:solidFill>
          </a:ln>
        </p:spPr>
      </p:pic>
    </p:spTree>
    <p:extLst>
      <p:ext uri="{BB962C8B-B14F-4D97-AF65-F5344CB8AC3E}">
        <p14:creationId xmlns:p14="http://schemas.microsoft.com/office/powerpoint/2010/main" val="379054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8A976DAA-3E48-3114-DFCF-AB9019236F12}"/>
              </a:ext>
            </a:extLst>
          </p:cNvPr>
          <p:cNvSpPr txBox="1"/>
          <p:nvPr/>
        </p:nvSpPr>
        <p:spPr>
          <a:xfrm rot="20985544">
            <a:off x="9741348" y="1523669"/>
            <a:ext cx="6963125" cy="2200537"/>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2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a:t>¡Un </a:t>
            </a:r>
            <a:r>
              <a:rPr dirty="0" err="1"/>
              <a:t>consejo</a:t>
            </a:r>
            <a:r>
              <a:rPr dirty="0"/>
              <a:t>!</a:t>
            </a:r>
          </a:p>
          <a:p>
            <a:pPr algn="ctr">
              <a:defRPr sz="2200">
                <a:latin typeface="Helvetica Neue" panose="020B0604020202020204"/>
              </a:defRPr>
            </a:pPr>
            <a:r>
              <a:rPr dirty="0"/>
              <a:t>Si no </a:t>
            </a:r>
            <a:r>
              <a:rPr dirty="0" err="1"/>
              <a:t>puede</a:t>
            </a:r>
            <a:r>
              <a:rPr lang="es-ES" dirty="0"/>
              <a:t>s</a:t>
            </a:r>
            <a:r>
              <a:rPr dirty="0"/>
              <a:t> </a:t>
            </a:r>
            <a:r>
              <a:rPr dirty="0" err="1"/>
              <a:t>encontrar</a:t>
            </a:r>
            <a:r>
              <a:rPr dirty="0"/>
              <a:t> una </a:t>
            </a:r>
            <a:r>
              <a:rPr dirty="0" err="1"/>
              <a:t>solución</a:t>
            </a:r>
            <a:r>
              <a:rPr dirty="0"/>
              <a:t> </a:t>
            </a:r>
            <a:r>
              <a:rPr dirty="0" err="1"/>
              <a:t>internamente</a:t>
            </a:r>
            <a:r>
              <a:rPr dirty="0"/>
              <a:t>, vale la </a:t>
            </a:r>
            <a:r>
              <a:rPr dirty="0" err="1"/>
              <a:t>pena</a:t>
            </a:r>
            <a:r>
              <a:rPr dirty="0"/>
              <a:t> </a:t>
            </a:r>
            <a:r>
              <a:rPr dirty="0" err="1"/>
              <a:t>traer</a:t>
            </a:r>
            <a:r>
              <a:rPr lang="es-ES" dirty="0"/>
              <a:t>á un profesional</a:t>
            </a:r>
            <a:r>
              <a:rPr dirty="0"/>
              <a:t>. A menudo los </a:t>
            </a:r>
            <a:r>
              <a:rPr dirty="0" err="1"/>
              <a:t>conflictos</a:t>
            </a:r>
            <a:r>
              <a:rPr dirty="0"/>
              <a:t> se </a:t>
            </a:r>
            <a:r>
              <a:rPr dirty="0" err="1"/>
              <a:t>resuelven</a:t>
            </a:r>
            <a:r>
              <a:rPr dirty="0"/>
              <a:t> </a:t>
            </a:r>
            <a:r>
              <a:rPr dirty="0" err="1"/>
              <a:t>mejor</a:t>
            </a:r>
            <a:r>
              <a:rPr dirty="0"/>
              <a:t> </a:t>
            </a:r>
            <a:r>
              <a:rPr dirty="0" err="1"/>
              <a:t>desde</a:t>
            </a:r>
            <a:r>
              <a:rPr dirty="0"/>
              <a:t> </a:t>
            </a:r>
            <a:r>
              <a:rPr dirty="0" err="1"/>
              <a:t>el</a:t>
            </a:r>
            <a:r>
              <a:rPr dirty="0"/>
              <a:t> exterior. </a:t>
            </a:r>
            <a:r>
              <a:rPr dirty="0" err="1"/>
              <a:t>Porque</a:t>
            </a:r>
            <a:r>
              <a:rPr dirty="0"/>
              <a:t> no es </a:t>
            </a:r>
            <a:r>
              <a:rPr dirty="0" err="1"/>
              <a:t>el</a:t>
            </a:r>
            <a:r>
              <a:rPr dirty="0"/>
              <a:t> </a:t>
            </a:r>
            <a:r>
              <a:rPr dirty="0" err="1"/>
              <a:t>conflicto</a:t>
            </a:r>
            <a:r>
              <a:rPr dirty="0"/>
              <a:t> </a:t>
            </a:r>
            <a:r>
              <a:rPr dirty="0" err="1"/>
              <a:t>en</a:t>
            </a:r>
            <a:r>
              <a:rPr dirty="0"/>
              <a:t> </a:t>
            </a:r>
            <a:r>
              <a:rPr dirty="0" err="1"/>
              <a:t>sí</a:t>
            </a:r>
            <a:r>
              <a:rPr dirty="0"/>
              <a:t> lo que es un </a:t>
            </a:r>
            <a:r>
              <a:rPr dirty="0" err="1"/>
              <a:t>problema</a:t>
            </a:r>
            <a:r>
              <a:rPr dirty="0"/>
              <a:t>, </a:t>
            </a:r>
            <a:r>
              <a:rPr dirty="0" err="1"/>
              <a:t>sino</a:t>
            </a:r>
            <a:r>
              <a:rPr dirty="0"/>
              <a:t> la </a:t>
            </a:r>
            <a:r>
              <a:rPr dirty="0" err="1"/>
              <a:t>incapacidad</a:t>
            </a:r>
            <a:r>
              <a:rPr dirty="0"/>
              <a:t> para </a:t>
            </a:r>
            <a:r>
              <a:rPr dirty="0" err="1"/>
              <a:t>resolverlo</a:t>
            </a:r>
            <a:r>
              <a:rPr dirty="0"/>
              <a:t>.</a:t>
            </a:r>
          </a:p>
        </p:txBody>
      </p:sp>
      <p:pic>
        <p:nvPicPr>
          <p:cNvPr id="9" name="Grafik 8">
            <a:extLst>
              <a:ext uri="{FF2B5EF4-FFF2-40B4-BE49-F238E27FC236}">
                <a16:creationId xmlns:a16="http://schemas.microsoft.com/office/drawing/2014/main" id="{EABE7685-E689-7303-367A-57DAB4E05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0069" y="1593832"/>
            <a:ext cx="1600438" cy="1790700"/>
          </a:xfrm>
          <a:prstGeom prst="rect">
            <a:avLst/>
          </a:prstGeom>
        </p:spPr>
      </p:pic>
      <p:sp>
        <p:nvSpPr>
          <p:cNvPr id="6" name="Textfeld 5">
            <a:extLst>
              <a:ext uri="{FF2B5EF4-FFF2-40B4-BE49-F238E27FC236}">
                <a16:creationId xmlns:a16="http://schemas.microsoft.com/office/drawing/2014/main" id="{0A7FA4F3-9326-2DEE-BDD3-B7381D166E03}"/>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15</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87606D02-A805-0E6F-C554-FEBBD9D72534}"/>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3. Gestión de conflictos</a:t>
            </a:r>
          </a:p>
        </p:txBody>
      </p:sp>
      <p:sp>
        <p:nvSpPr>
          <p:cNvPr id="10" name="CuadroTexto 2">
            <a:extLst>
              <a:ext uri="{FF2B5EF4-FFF2-40B4-BE49-F238E27FC236}">
                <a16:creationId xmlns:a16="http://schemas.microsoft.com/office/drawing/2014/main" id="{AEC4CFAB-699A-0E55-A654-08F08A44FF49}"/>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3.2 El modelo de Harvard</a:t>
            </a:r>
          </a:p>
        </p:txBody>
      </p:sp>
      <p:grpSp>
        <p:nvGrpSpPr>
          <p:cNvPr id="12" name="Gruppieren 11">
            <a:extLst>
              <a:ext uri="{FF2B5EF4-FFF2-40B4-BE49-F238E27FC236}">
                <a16:creationId xmlns:a16="http://schemas.microsoft.com/office/drawing/2014/main" id="{22019E3D-4736-42A5-FE54-A19921A50632}"/>
              </a:ext>
            </a:extLst>
          </p:cNvPr>
          <p:cNvGrpSpPr/>
          <p:nvPr/>
        </p:nvGrpSpPr>
        <p:grpSpPr>
          <a:xfrm>
            <a:off x="1655999" y="4500000"/>
            <a:ext cx="7092000" cy="1188000"/>
            <a:chOff x="73" y="10922"/>
            <a:chExt cx="7065351" cy="1440002"/>
          </a:xfrm>
          <a:scene3d>
            <a:camera prst="orthographicFront"/>
            <a:lightRig rig="flat" dir="t"/>
          </a:scene3d>
        </p:grpSpPr>
        <p:sp>
          <p:nvSpPr>
            <p:cNvPr id="22" name="Rechteck 21">
              <a:extLst>
                <a:ext uri="{FF2B5EF4-FFF2-40B4-BE49-F238E27FC236}">
                  <a16:creationId xmlns:a16="http://schemas.microsoft.com/office/drawing/2014/main" id="{19F027FF-0DED-1831-976C-C30271F70425}"/>
                </a:ext>
              </a:extLst>
            </p:cNvPr>
            <p:cNvSpPr/>
            <p:nvPr/>
          </p:nvSpPr>
          <p:spPr>
            <a:xfrm>
              <a:off x="73" y="10922"/>
              <a:ext cx="7065351" cy="1440002"/>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2ECDED5F-469D-51AF-DCF1-C904E74505D5}"/>
                </a:ext>
              </a:extLst>
            </p:cNvPr>
            <p:cNvSpPr txBox="1"/>
            <p:nvPr/>
          </p:nvSpPr>
          <p:spPr>
            <a:xfrm>
              <a:off x="73" y="10922"/>
              <a:ext cx="7065351" cy="1440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sz="2400" b="1" kern="1200">
                  <a:latin typeface="Helvetica Neue" panose="020B0604020202020204"/>
                  <a:ea typeface="Microsoft Sans Serif" panose="020B0604020202020204" pitchFamily="34" charset="0"/>
                  <a:cs typeface="Microsoft Sans Serif" panose="020B0604020202020204" pitchFamily="34" charset="0"/>
                </a:defRPr>
              </a:pPr>
              <a:r>
                <a:rPr lang="es-ES" dirty="0"/>
                <a:t>Hablar de</a:t>
              </a:r>
              <a:r>
                <a:rPr dirty="0"/>
                <a:t> </a:t>
              </a:r>
              <a:r>
                <a:rPr dirty="0" err="1"/>
                <a:t>intereses</a:t>
              </a:r>
              <a:r>
                <a:rPr dirty="0"/>
                <a:t> — </a:t>
              </a:r>
              <a:r>
                <a:rPr lang="es-ES" dirty="0"/>
                <a:t>¡</a:t>
              </a:r>
              <a:r>
                <a:rPr dirty="0"/>
                <a:t>no</a:t>
              </a:r>
              <a:r>
                <a:rPr lang="es-ES" dirty="0"/>
                <a:t> de</a:t>
              </a:r>
              <a:r>
                <a:rPr dirty="0"/>
                <a:t> </a:t>
              </a:r>
              <a:r>
                <a:rPr dirty="0" err="1"/>
                <a:t>posiciones</a:t>
              </a:r>
              <a:r>
                <a:rPr dirty="0"/>
                <a:t>!</a:t>
              </a:r>
            </a:p>
          </p:txBody>
        </p:sp>
      </p:grpSp>
      <p:grpSp>
        <p:nvGrpSpPr>
          <p:cNvPr id="13" name="Gruppieren 12">
            <a:extLst>
              <a:ext uri="{FF2B5EF4-FFF2-40B4-BE49-F238E27FC236}">
                <a16:creationId xmlns:a16="http://schemas.microsoft.com/office/drawing/2014/main" id="{2D4B482D-0084-2CA9-EA56-3FA7F1D524B0}"/>
              </a:ext>
            </a:extLst>
          </p:cNvPr>
          <p:cNvGrpSpPr/>
          <p:nvPr/>
        </p:nvGrpSpPr>
        <p:grpSpPr>
          <a:xfrm>
            <a:off x="1655999" y="5580000"/>
            <a:ext cx="7092000" cy="3276000"/>
            <a:chOff x="0" y="1447447"/>
            <a:chExt cx="7065351" cy="2613239"/>
          </a:xfrm>
          <a:scene3d>
            <a:camera prst="orthographicFront"/>
            <a:lightRig rig="flat" dir="t"/>
          </a:scene3d>
        </p:grpSpPr>
        <p:sp>
          <p:nvSpPr>
            <p:cNvPr id="20" name="Rechteck 19">
              <a:extLst>
                <a:ext uri="{FF2B5EF4-FFF2-40B4-BE49-F238E27FC236}">
                  <a16:creationId xmlns:a16="http://schemas.microsoft.com/office/drawing/2014/main" id="{57FD59AD-8095-10A0-9834-FDC72C2B5309}"/>
                </a:ext>
              </a:extLst>
            </p:cNvPr>
            <p:cNvSpPr/>
            <p:nvPr/>
          </p:nvSpPr>
          <p:spPr>
            <a:xfrm>
              <a:off x="0" y="1447447"/>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486F1F8C-EB1E-6B6B-324C-3703FBA34A94}"/>
                </a:ext>
              </a:extLst>
            </p:cNvPr>
            <p:cNvSpPr txBox="1"/>
            <p:nvPr/>
          </p:nvSpPr>
          <p:spPr>
            <a:xfrm>
              <a:off x="0" y="1447447"/>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defRPr sz="2200" kern="1200">
                  <a:latin typeface="Helvetica Neue" panose="020B0604020202020204"/>
                  <a:ea typeface="Microsoft Sans Serif" panose="020B0604020202020204" pitchFamily="34" charset="0"/>
                  <a:cs typeface="Microsoft Sans Serif" panose="020B0604020202020204" pitchFamily="34" charset="0"/>
                </a:defRPr>
              </a:pPr>
              <a:r>
                <a:t>Para lograr un resultado razonable en una negociación que satisfaga a ambas partes, es importante conciliar los intereses de ambos socios negociadores. Por lo tanto, es necesario hablar de los intereses respectivos para que puedan ser tenidos en cuenta por la otra parte. Las posiciones, por otro lado, a menudo son más difíciles de llevar al mismo denominador y, por lo tanto, se guían por los intereses.</a:t>
              </a:r>
            </a:p>
          </p:txBody>
        </p:sp>
      </p:grpSp>
      <p:grpSp>
        <p:nvGrpSpPr>
          <p:cNvPr id="14" name="Gruppieren 13">
            <a:extLst>
              <a:ext uri="{FF2B5EF4-FFF2-40B4-BE49-F238E27FC236}">
                <a16:creationId xmlns:a16="http://schemas.microsoft.com/office/drawing/2014/main" id="{5C681A3B-D5E4-FD41-5C93-519ACE9CA072}"/>
              </a:ext>
            </a:extLst>
          </p:cNvPr>
          <p:cNvGrpSpPr/>
          <p:nvPr/>
        </p:nvGrpSpPr>
        <p:grpSpPr>
          <a:xfrm>
            <a:off x="9576000" y="4500000"/>
            <a:ext cx="7092000" cy="1188000"/>
            <a:chOff x="8054574" y="21605"/>
            <a:chExt cx="7065351" cy="1406557"/>
          </a:xfrm>
          <a:scene3d>
            <a:camera prst="orthographicFront"/>
            <a:lightRig rig="flat" dir="t"/>
          </a:scene3d>
        </p:grpSpPr>
        <p:sp>
          <p:nvSpPr>
            <p:cNvPr id="18" name="Rechteck 17">
              <a:extLst>
                <a:ext uri="{FF2B5EF4-FFF2-40B4-BE49-F238E27FC236}">
                  <a16:creationId xmlns:a16="http://schemas.microsoft.com/office/drawing/2014/main" id="{E478CBA6-80B9-57BD-D333-67E029A96038}"/>
                </a:ext>
              </a:extLst>
            </p:cNvPr>
            <p:cNvSpPr/>
            <p:nvPr/>
          </p:nvSpPr>
          <p:spPr>
            <a:xfrm>
              <a:off x="8054574" y="21605"/>
              <a:ext cx="7065351" cy="140655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CC4B8362-FF39-C9A5-1A44-1E042D71E545}"/>
                </a:ext>
              </a:extLst>
            </p:cNvPr>
            <p:cNvSpPr txBox="1"/>
            <p:nvPr/>
          </p:nvSpPr>
          <p:spPr>
            <a:xfrm>
              <a:off x="8054574" y="21605"/>
              <a:ext cx="7065351" cy="14065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defRPr sz="2400" b="1" kern="1200">
                  <a:latin typeface="Helvetica Neue" panose="020B0604020202020204"/>
                  <a:ea typeface="Microsoft Sans Serif" panose="020B0604020202020204" pitchFamily="34" charset="0"/>
                  <a:cs typeface="Microsoft Sans Serif" panose="020B0604020202020204" pitchFamily="34" charset="0"/>
                </a:defRPr>
              </a:pPr>
              <a:r>
                <a:rPr dirty="0" err="1"/>
                <a:t>Lograr</a:t>
              </a:r>
              <a:r>
                <a:rPr dirty="0"/>
                <a:t> un </a:t>
              </a:r>
              <a:r>
                <a:rPr dirty="0" err="1"/>
                <a:t>resultado</a:t>
              </a:r>
              <a:r>
                <a:rPr dirty="0"/>
                <a:t> </a:t>
              </a:r>
              <a:r>
                <a:rPr dirty="0" err="1"/>
                <a:t>justo</a:t>
              </a:r>
              <a:r>
                <a:rPr dirty="0"/>
                <a:t> y neutral </a:t>
              </a:r>
              <a:r>
                <a:rPr lang="es-ES" dirty="0"/>
                <a:t>p</a:t>
              </a:r>
              <a:r>
                <a:rPr dirty="0" err="1"/>
                <a:t>ara</a:t>
              </a:r>
              <a:r>
                <a:rPr dirty="0"/>
                <a:t> ambos </a:t>
              </a:r>
              <a:r>
                <a:rPr dirty="0" err="1"/>
                <a:t>lados</a:t>
              </a:r>
              <a:endParaRPr dirty="0"/>
            </a:p>
          </p:txBody>
        </p:sp>
      </p:grpSp>
      <p:grpSp>
        <p:nvGrpSpPr>
          <p:cNvPr id="15" name="Gruppieren 14">
            <a:extLst>
              <a:ext uri="{FF2B5EF4-FFF2-40B4-BE49-F238E27FC236}">
                <a16:creationId xmlns:a16="http://schemas.microsoft.com/office/drawing/2014/main" id="{FD2F4B6F-E6FC-8C06-F5B9-D860F42CE580}"/>
              </a:ext>
            </a:extLst>
          </p:cNvPr>
          <p:cNvGrpSpPr/>
          <p:nvPr/>
        </p:nvGrpSpPr>
        <p:grpSpPr>
          <a:xfrm>
            <a:off x="9576000" y="5580000"/>
            <a:ext cx="7092000" cy="3276000"/>
            <a:chOff x="8054574" y="1425841"/>
            <a:chExt cx="7065351" cy="2613239"/>
          </a:xfrm>
          <a:scene3d>
            <a:camera prst="orthographicFront"/>
            <a:lightRig rig="flat" dir="t"/>
          </a:scene3d>
        </p:grpSpPr>
        <p:sp>
          <p:nvSpPr>
            <p:cNvPr id="16" name="Rechteck 15">
              <a:extLst>
                <a:ext uri="{FF2B5EF4-FFF2-40B4-BE49-F238E27FC236}">
                  <a16:creationId xmlns:a16="http://schemas.microsoft.com/office/drawing/2014/main" id="{9D969C4E-1080-2D88-831A-80297768C2F5}"/>
                </a:ext>
              </a:extLst>
            </p:cNvPr>
            <p:cNvSpPr/>
            <p:nvPr/>
          </p:nvSpPr>
          <p:spPr>
            <a:xfrm>
              <a:off x="8054574" y="1425841"/>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E2C60BFB-7537-A09A-8D08-564F3A34AD3F}"/>
                </a:ext>
              </a:extLst>
            </p:cNvPr>
            <p:cNvSpPr txBox="1"/>
            <p:nvPr/>
          </p:nvSpPr>
          <p:spPr>
            <a:xfrm>
              <a:off x="8054574" y="1425841"/>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defRPr sz="2200" kern="1200">
                  <a:latin typeface="Helvetica Neue" panose="020B0604020202020204"/>
                  <a:ea typeface="Microsoft Sans Serif" panose="020B0604020202020204" pitchFamily="34" charset="0"/>
                  <a:cs typeface="Microsoft Sans Serif" panose="020B0604020202020204" pitchFamily="34" charset="0"/>
                </a:defRPr>
              </a:pPr>
              <a:r>
                <a:rPr dirty="0" err="1"/>
                <a:t>Ahora</a:t>
              </a:r>
              <a:r>
                <a:rPr dirty="0"/>
                <a:t> </a:t>
              </a:r>
              <a:r>
                <a:rPr dirty="0" err="1"/>
                <a:t>tienes</a:t>
              </a:r>
              <a:r>
                <a:rPr dirty="0"/>
                <a:t> que </a:t>
              </a:r>
              <a:r>
                <a:rPr dirty="0" err="1"/>
                <a:t>decidir</a:t>
              </a:r>
              <a:r>
                <a:rPr dirty="0"/>
                <a:t> la </a:t>
              </a:r>
              <a:r>
                <a:rPr dirty="0" err="1"/>
                <a:t>solución</a:t>
              </a:r>
              <a:r>
                <a:rPr dirty="0"/>
                <a:t> que </a:t>
              </a:r>
              <a:r>
                <a:rPr dirty="0" err="1"/>
                <a:t>mejor</a:t>
              </a:r>
              <a:r>
                <a:rPr dirty="0"/>
                <a:t> </a:t>
              </a:r>
              <a:r>
                <a:rPr dirty="0" err="1"/>
                <a:t>represente</a:t>
              </a:r>
              <a:r>
                <a:rPr dirty="0"/>
                <a:t> </a:t>
              </a:r>
              <a:r>
                <a:rPr dirty="0" err="1"/>
                <a:t>tus</a:t>
              </a:r>
              <a:r>
                <a:rPr dirty="0"/>
                <a:t> </a:t>
              </a:r>
              <a:r>
                <a:rPr dirty="0" err="1"/>
                <a:t>intereses</a:t>
              </a:r>
              <a:r>
                <a:rPr dirty="0"/>
                <a:t> y los de </a:t>
              </a:r>
              <a:r>
                <a:rPr dirty="0" err="1"/>
                <a:t>tu</a:t>
              </a:r>
              <a:r>
                <a:rPr dirty="0"/>
                <a:t> </a:t>
              </a:r>
              <a:r>
                <a:rPr dirty="0" err="1"/>
                <a:t>contraparte</a:t>
              </a:r>
              <a:r>
                <a:rPr dirty="0"/>
                <a:t>. </a:t>
              </a:r>
              <a:r>
                <a:rPr dirty="0" err="1"/>
                <a:t>Incluy</a:t>
              </a:r>
              <a:r>
                <a:rPr lang="es-ES" dirty="0"/>
                <a:t>e </a:t>
              </a:r>
              <a:r>
                <a:rPr dirty="0"/>
                <a:t>ambas </a:t>
              </a:r>
              <a:r>
                <a:rPr dirty="0" err="1"/>
                <a:t>posiciones</a:t>
              </a:r>
              <a:r>
                <a:rPr dirty="0"/>
                <a:t> y </a:t>
              </a:r>
              <a:r>
                <a:rPr dirty="0" err="1"/>
                <a:t>habl</a:t>
              </a:r>
              <a:r>
                <a:rPr lang="es-ES" dirty="0"/>
                <a:t>a</a:t>
              </a:r>
              <a:r>
                <a:rPr dirty="0"/>
                <a:t> </a:t>
              </a:r>
              <a:r>
                <a:rPr dirty="0" err="1"/>
                <a:t>extensamente</a:t>
              </a:r>
              <a:r>
                <a:rPr dirty="0"/>
                <a:t> con </a:t>
              </a:r>
              <a:r>
                <a:rPr dirty="0" err="1"/>
                <a:t>su</a:t>
              </a:r>
              <a:r>
                <a:rPr dirty="0"/>
                <a:t> socio </a:t>
              </a:r>
              <a:r>
                <a:rPr dirty="0" err="1"/>
                <a:t>negociador</a:t>
              </a:r>
              <a:r>
                <a:rPr dirty="0"/>
                <a:t> </a:t>
              </a:r>
              <a:r>
                <a:rPr dirty="0" err="1"/>
                <a:t>sobre</a:t>
              </a:r>
              <a:r>
                <a:rPr dirty="0"/>
                <a:t> lo que </a:t>
              </a:r>
              <a:r>
                <a:rPr dirty="0" err="1"/>
                <a:t>él</a:t>
              </a:r>
              <a:r>
                <a:rPr dirty="0"/>
                <a:t> o </a:t>
              </a:r>
              <a:r>
                <a:rPr dirty="0" err="1"/>
                <a:t>ella</a:t>
              </a:r>
              <a:r>
                <a:rPr dirty="0"/>
                <a:t> </a:t>
              </a:r>
              <a:r>
                <a:rPr dirty="0" err="1"/>
                <a:t>cree</a:t>
              </a:r>
              <a:r>
                <a:rPr dirty="0"/>
                <a:t> que es un </a:t>
              </a:r>
              <a:r>
                <a:rPr dirty="0" err="1"/>
                <a:t>resultado</a:t>
              </a:r>
              <a:r>
                <a:rPr dirty="0"/>
                <a:t> </a:t>
              </a:r>
              <a:r>
                <a:rPr dirty="0" err="1"/>
                <a:t>justo</a:t>
              </a:r>
              <a:r>
                <a:rPr dirty="0"/>
                <a:t> y </a:t>
              </a:r>
              <a:r>
                <a:rPr dirty="0" err="1"/>
                <a:t>aceptable</a:t>
              </a:r>
              <a:r>
                <a:rPr dirty="0"/>
                <a:t>. Sin embargo, </a:t>
              </a:r>
              <a:r>
                <a:rPr dirty="0" err="1"/>
                <a:t>también</a:t>
              </a:r>
              <a:r>
                <a:rPr dirty="0"/>
                <a:t> </a:t>
              </a:r>
              <a:r>
                <a:rPr lang="es-ES" dirty="0"/>
                <a:t>estate</a:t>
              </a:r>
              <a:r>
                <a:rPr dirty="0"/>
                <a:t> </a:t>
              </a:r>
              <a:r>
                <a:rPr dirty="0" err="1"/>
                <a:t>abierto</a:t>
              </a:r>
              <a:r>
                <a:rPr dirty="0"/>
                <a:t> a</a:t>
              </a:r>
              <a:r>
                <a:rPr lang="es-ES" dirty="0"/>
                <a:t> las</a:t>
              </a:r>
              <a:r>
                <a:rPr dirty="0"/>
                <a:t> </a:t>
              </a:r>
              <a:r>
                <a:rPr dirty="0" err="1"/>
                <a:t>críticas</a:t>
              </a:r>
              <a:r>
                <a:rPr dirty="0"/>
                <a:t>. Al final, la </a:t>
              </a:r>
              <a:r>
                <a:rPr dirty="0" err="1"/>
                <a:t>decisión</a:t>
              </a:r>
              <a:r>
                <a:rPr dirty="0"/>
                <a:t> final debe </a:t>
              </a:r>
              <a:r>
                <a:rPr dirty="0" err="1"/>
                <a:t>basarse</a:t>
              </a:r>
              <a:r>
                <a:rPr dirty="0"/>
                <a:t> </a:t>
              </a:r>
              <a:r>
                <a:rPr dirty="0" err="1"/>
                <a:t>en</a:t>
              </a:r>
              <a:r>
                <a:rPr dirty="0"/>
                <a:t> </a:t>
              </a:r>
              <a:r>
                <a:rPr dirty="0" err="1"/>
                <a:t>criterios</a:t>
              </a:r>
              <a:r>
                <a:rPr dirty="0"/>
                <a:t> </a:t>
              </a:r>
              <a:r>
                <a:rPr dirty="0" err="1"/>
                <a:t>objetivos</a:t>
              </a:r>
              <a:r>
                <a:rPr dirty="0"/>
                <a:t> y </a:t>
              </a:r>
              <a:r>
                <a:rPr dirty="0" err="1"/>
                <a:t>en</a:t>
              </a:r>
              <a:r>
                <a:rPr dirty="0"/>
                <a:t> la </a:t>
              </a:r>
              <a:r>
                <a:rPr dirty="0" err="1"/>
                <a:t>negociación</a:t>
              </a:r>
              <a:r>
                <a:rPr dirty="0"/>
                <a:t>. No </a:t>
              </a:r>
              <a:r>
                <a:rPr dirty="0" err="1"/>
                <a:t>olvid</a:t>
              </a:r>
              <a:r>
                <a:rPr lang="es-ES" dirty="0"/>
                <a:t>s</a:t>
              </a:r>
              <a:r>
                <a:rPr dirty="0"/>
                <a:t>e que la </a:t>
              </a:r>
              <a:r>
                <a:rPr dirty="0" err="1"/>
                <a:t>decisión</a:t>
              </a:r>
              <a:r>
                <a:rPr dirty="0"/>
                <a:t> debe ser </a:t>
              </a:r>
              <a:r>
                <a:rPr dirty="0" err="1"/>
                <a:t>en</a:t>
              </a:r>
              <a:r>
                <a:rPr dirty="0"/>
                <a:t> </a:t>
              </a:r>
              <a:r>
                <a:rPr dirty="0" err="1"/>
                <a:t>cualquier</a:t>
              </a:r>
              <a:r>
                <a:rPr dirty="0"/>
                <a:t> </a:t>
              </a:r>
              <a:r>
                <a:rPr dirty="0" err="1"/>
                <a:t>caso</a:t>
              </a:r>
              <a:r>
                <a:rPr dirty="0"/>
                <a:t> </a:t>
              </a:r>
              <a:r>
                <a:rPr dirty="0" err="1"/>
                <a:t>prácticamente</a:t>
              </a:r>
              <a:r>
                <a:rPr dirty="0"/>
                <a:t> </a:t>
              </a:r>
              <a:r>
                <a:rPr dirty="0" err="1"/>
                <a:t>ejecutable</a:t>
              </a:r>
              <a:r>
                <a:rPr dirty="0"/>
                <a:t>.</a:t>
              </a: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6000" y="4104000"/>
            <a:ext cx="915760" cy="1079999"/>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2000" y="4104000"/>
            <a:ext cx="913655" cy="1080000"/>
          </a:xfrm>
          <a:prstGeom prst="rect">
            <a:avLst/>
          </a:prstGeom>
          <a:ln>
            <a:solidFill>
              <a:srgbClr val="4D94B7"/>
            </a:solidFill>
          </a:ln>
        </p:spPr>
      </p:pic>
    </p:spTree>
    <p:extLst>
      <p:ext uri="{BB962C8B-B14F-4D97-AF65-F5344CB8AC3E}">
        <p14:creationId xmlns:p14="http://schemas.microsoft.com/office/powerpoint/2010/main" val="13206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324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1:</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Divid</a:t>
            </a:r>
            <a:r>
              <a:rPr lang="es-ES" dirty="0"/>
              <a:t>e</a:t>
            </a:r>
            <a:r>
              <a:rPr dirty="0"/>
              <a:t> </a:t>
            </a:r>
            <a:r>
              <a:rPr dirty="0" err="1"/>
              <a:t>el</a:t>
            </a:r>
            <a:r>
              <a:rPr dirty="0"/>
              <a:t> </a:t>
            </a:r>
            <a:r>
              <a:rPr dirty="0" err="1"/>
              <a:t>equipo</a:t>
            </a:r>
            <a:r>
              <a:rPr dirty="0"/>
              <a:t> </a:t>
            </a:r>
            <a:r>
              <a:rPr dirty="0" err="1"/>
              <a:t>en</a:t>
            </a:r>
            <a:r>
              <a:rPr dirty="0"/>
              <a:t> parejas y </a:t>
            </a:r>
            <a:r>
              <a:rPr dirty="0" err="1"/>
              <a:t>pídales</a:t>
            </a:r>
            <a:r>
              <a:rPr dirty="0"/>
              <a:t> que </a:t>
            </a:r>
            <a:r>
              <a:rPr dirty="0" err="1"/>
              <a:t>decidan</a:t>
            </a:r>
            <a:r>
              <a:rPr dirty="0"/>
              <a:t> </a:t>
            </a:r>
            <a:r>
              <a:rPr dirty="0" err="1"/>
              <a:t>quién</a:t>
            </a:r>
            <a:r>
              <a:rPr dirty="0"/>
              <a:t> es </a:t>
            </a:r>
            <a:r>
              <a:rPr lang="es-ES" dirty="0"/>
              <a:t>"</a:t>
            </a:r>
            <a:r>
              <a:rPr dirty="0"/>
              <a:t>A</a:t>
            </a:r>
            <a:r>
              <a:rPr lang="es-ES" dirty="0"/>
              <a:t>"</a:t>
            </a:r>
            <a:r>
              <a:rPr dirty="0"/>
              <a:t> y </a:t>
            </a:r>
            <a:r>
              <a:rPr dirty="0" err="1"/>
              <a:t>quién</a:t>
            </a:r>
            <a:r>
              <a:rPr dirty="0"/>
              <a:t> es </a:t>
            </a:r>
            <a:r>
              <a:rPr lang="es-ES" dirty="0"/>
              <a:t>"</a:t>
            </a:r>
            <a:r>
              <a:rPr dirty="0"/>
              <a:t>B</a:t>
            </a:r>
            <a:r>
              <a:rPr lang="es-ES" dirty="0"/>
              <a:t>"</a:t>
            </a:r>
            <a:r>
              <a:rPr dirty="0"/>
              <a:t> para los fines de </a:t>
            </a:r>
            <a:r>
              <a:rPr dirty="0" err="1"/>
              <a:t>este</a:t>
            </a:r>
            <a:r>
              <a:rPr dirty="0"/>
              <a:t> </a:t>
            </a:r>
            <a:r>
              <a:rPr dirty="0" err="1"/>
              <a:t>próximo</a:t>
            </a:r>
            <a:r>
              <a:rPr dirty="0"/>
              <a:t> </a:t>
            </a:r>
            <a:r>
              <a:rPr dirty="0" err="1"/>
              <a:t>ejercicio</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Google Shape;236;p27">
            <a:extLst>
              <a:ext uri="{FF2B5EF4-FFF2-40B4-BE49-F238E27FC236}">
                <a16:creationId xmlns:a16="http://schemas.microsoft.com/office/drawing/2014/main" id="{235EEC74-A95D-F3DA-FDF4-4C4017F52CD6}"/>
              </a:ext>
            </a:extLst>
          </p:cNvPr>
          <p:cNvSpPr txBox="1"/>
          <p:nvPr/>
        </p:nvSpPr>
        <p:spPr>
          <a:xfrm>
            <a:off x="5600700" y="4449710"/>
            <a:ext cx="324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2:</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Elige</a:t>
            </a:r>
            <a:r>
              <a:rPr dirty="0"/>
              <a:t> un </a:t>
            </a:r>
            <a:r>
              <a:rPr dirty="0" err="1"/>
              <a:t>tema</a:t>
            </a:r>
            <a:r>
              <a:rPr dirty="0"/>
              <a:t> que sea </a:t>
            </a:r>
            <a:r>
              <a:rPr dirty="0" err="1"/>
              <a:t>controvertido</a:t>
            </a:r>
            <a:r>
              <a:rPr dirty="0"/>
              <a:t> </a:t>
            </a:r>
            <a:r>
              <a:rPr dirty="0" err="1"/>
              <a:t>en</a:t>
            </a:r>
            <a:r>
              <a:rPr dirty="0"/>
              <a:t> la </a:t>
            </a:r>
            <a:r>
              <a:rPr dirty="0" err="1"/>
              <a:t>naturaleza</a:t>
            </a:r>
            <a:r>
              <a:rPr dirty="0"/>
              <a:t>. </a:t>
            </a: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Piens</a:t>
            </a:r>
            <a:r>
              <a:rPr lang="es-ES" dirty="0"/>
              <a:t>a</a:t>
            </a:r>
            <a:r>
              <a:rPr dirty="0"/>
              <a:t> </a:t>
            </a:r>
            <a:r>
              <a:rPr dirty="0" err="1"/>
              <a:t>en</a:t>
            </a:r>
            <a:r>
              <a:rPr dirty="0"/>
              <a:t> </a:t>
            </a:r>
            <a:r>
              <a:rPr dirty="0" err="1"/>
              <a:t>algunos</a:t>
            </a:r>
            <a:r>
              <a:rPr dirty="0"/>
              <a:t> </a:t>
            </a:r>
            <a:r>
              <a:rPr dirty="0" err="1"/>
              <a:t>temas</a:t>
            </a:r>
            <a:r>
              <a:rPr dirty="0"/>
              <a:t> </a:t>
            </a:r>
            <a:r>
              <a:rPr dirty="0" err="1"/>
              <a:t>relevantes</a:t>
            </a:r>
            <a:r>
              <a:rPr dirty="0"/>
              <a:t> </a:t>
            </a:r>
            <a:r>
              <a:rPr dirty="0" err="1"/>
              <a:t>en</a:t>
            </a:r>
            <a:r>
              <a:rPr dirty="0"/>
              <a:t> </a:t>
            </a:r>
            <a:r>
              <a:rPr dirty="0" err="1"/>
              <a:t>el</a:t>
            </a:r>
            <a:r>
              <a:rPr dirty="0"/>
              <a:t> </a:t>
            </a:r>
            <a:r>
              <a:rPr dirty="0" err="1"/>
              <a:t>momento</a:t>
            </a:r>
            <a:r>
              <a:rPr dirty="0"/>
              <a:t> de usar </a:t>
            </a:r>
            <a:r>
              <a:rPr dirty="0" err="1"/>
              <a:t>este</a:t>
            </a:r>
            <a:r>
              <a:rPr dirty="0"/>
              <a:t> </a:t>
            </a:r>
            <a:r>
              <a:rPr dirty="0" err="1"/>
              <a:t>ejercicio</a:t>
            </a:r>
            <a:r>
              <a:rPr dirty="0"/>
              <a:t>.</a:t>
            </a:r>
            <a:endParaRPr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3105564" y="4449710"/>
            <a:ext cx="324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4:</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Después</a:t>
            </a:r>
            <a:r>
              <a:rPr dirty="0"/>
              <a:t> de los 5 </a:t>
            </a:r>
            <a:r>
              <a:rPr dirty="0" err="1"/>
              <a:t>minutos</a:t>
            </a:r>
            <a:r>
              <a:rPr dirty="0"/>
              <a:t>, </a:t>
            </a:r>
            <a:r>
              <a:rPr dirty="0" err="1"/>
              <a:t>preg</a:t>
            </a:r>
            <a:r>
              <a:rPr lang="es-ES" dirty="0"/>
              <a:t>ú</a:t>
            </a:r>
            <a:r>
              <a:rPr dirty="0" err="1"/>
              <a:t>nt</a:t>
            </a:r>
            <a:r>
              <a:rPr lang="es-ES" dirty="0"/>
              <a:t>ate</a:t>
            </a:r>
            <a:r>
              <a:rPr dirty="0"/>
              <a:t> lo </a:t>
            </a:r>
            <a:r>
              <a:rPr dirty="0" err="1"/>
              <a:t>siguiente</a:t>
            </a:r>
            <a:r>
              <a:rPr dirty="0"/>
              <a:t>:</a:t>
            </a:r>
          </a:p>
          <a:p>
            <a:pPr marL="0" marR="0" lvl="0" indent="0" algn="ctr" rtl="0">
              <a:lnSpc>
                <a:spcPct val="100000"/>
              </a:lnSpc>
              <a:spcBef>
                <a:spcPts val="0"/>
              </a:spcBef>
              <a:spcAft>
                <a:spcPts val="0"/>
              </a:spcAft>
              <a:buNone/>
            </a:pPr>
            <a:endParaRPr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    ¿</a:t>
            </a:r>
            <a:r>
              <a:rPr dirty="0" err="1"/>
              <a:t>Cómo</a:t>
            </a:r>
            <a:r>
              <a:rPr dirty="0"/>
              <a:t> lo </a:t>
            </a:r>
            <a:r>
              <a:rPr dirty="0" err="1"/>
              <a:t>encontraron</a:t>
            </a:r>
            <a:r>
              <a:rPr dirty="0"/>
              <a:t> </a:t>
            </a:r>
            <a:r>
              <a:rPr dirty="0" err="1"/>
              <a:t>todos</a:t>
            </a:r>
            <a:r>
              <a:rPr dirty="0"/>
              <a:t>?</a:t>
            </a: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    ¿</a:t>
            </a:r>
            <a:r>
              <a:rPr dirty="0" err="1"/>
              <a:t>Alguna</a:t>
            </a:r>
            <a:r>
              <a:rPr dirty="0"/>
              <a:t> </a:t>
            </a:r>
            <a:r>
              <a:rPr dirty="0" err="1"/>
              <a:t>lección</a:t>
            </a:r>
            <a:r>
              <a:rPr dirty="0"/>
              <a:t>?</a:t>
            </a: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    ¿</a:t>
            </a:r>
            <a:r>
              <a:rPr dirty="0" err="1"/>
              <a:t>Cómo</a:t>
            </a:r>
            <a:r>
              <a:rPr dirty="0"/>
              <a:t> </a:t>
            </a:r>
            <a:r>
              <a:rPr dirty="0" err="1"/>
              <a:t>te</a:t>
            </a:r>
            <a:r>
              <a:rPr dirty="0"/>
              <a:t> </a:t>
            </a:r>
            <a:r>
              <a:rPr dirty="0" err="1"/>
              <a:t>sentiste</a:t>
            </a:r>
            <a:r>
              <a:rPr dirty="0"/>
              <a:t>?</a:t>
            </a:r>
            <a:endParaRPr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9353132" y="4449710"/>
            <a:ext cx="324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3:</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sz="2300" dirty="0" err="1"/>
              <a:t>Cada</a:t>
            </a:r>
            <a:r>
              <a:rPr sz="2300" dirty="0"/>
              <a:t> pareja </a:t>
            </a:r>
            <a:r>
              <a:rPr sz="2300" dirty="0" err="1"/>
              <a:t>tiene</a:t>
            </a:r>
            <a:r>
              <a:rPr sz="2300" dirty="0"/>
              <a:t> 5 </a:t>
            </a:r>
            <a:r>
              <a:rPr sz="2300" dirty="0" err="1"/>
              <a:t>minutos</a:t>
            </a:r>
            <a:r>
              <a:rPr sz="2300" dirty="0"/>
              <a:t> para </a:t>
            </a:r>
            <a:r>
              <a:rPr sz="2300" dirty="0" err="1"/>
              <a:t>ganar</a:t>
            </a:r>
            <a:r>
              <a:rPr sz="2300" dirty="0"/>
              <a:t> </a:t>
            </a:r>
            <a:r>
              <a:rPr sz="2300" dirty="0" err="1"/>
              <a:t>el</a:t>
            </a:r>
            <a:r>
              <a:rPr sz="2300" dirty="0"/>
              <a:t> </a:t>
            </a:r>
            <a:r>
              <a:rPr sz="2300" dirty="0" err="1"/>
              <a:t>argumento</a:t>
            </a:r>
            <a:r>
              <a:rPr sz="2300" dirty="0"/>
              <a:t>. La persona A </a:t>
            </a:r>
            <a:r>
              <a:rPr sz="2300" dirty="0" err="1"/>
              <a:t>argumentará</a:t>
            </a:r>
            <a:r>
              <a:rPr sz="2300" dirty="0"/>
              <a:t> a favor de la </a:t>
            </a:r>
            <a:r>
              <a:rPr sz="2300" dirty="0" err="1"/>
              <a:t>moción</a:t>
            </a:r>
            <a:r>
              <a:rPr sz="2300" dirty="0"/>
              <a:t>. La persona B </a:t>
            </a:r>
            <a:r>
              <a:rPr sz="2300" dirty="0" err="1"/>
              <a:t>argumentará</a:t>
            </a:r>
            <a:r>
              <a:rPr sz="2300" dirty="0"/>
              <a:t> </a:t>
            </a:r>
            <a:r>
              <a:rPr sz="2300" dirty="0" err="1"/>
              <a:t>en</a:t>
            </a:r>
            <a:r>
              <a:rPr sz="2300" dirty="0"/>
              <a:t> contra.</a:t>
            </a:r>
            <a:endParaRPr sz="23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6" name="Denkblase: wolkenförmig 25">
            <a:extLst>
              <a:ext uri="{FF2B5EF4-FFF2-40B4-BE49-F238E27FC236}">
                <a16:creationId xmlns:a16="http://schemas.microsoft.com/office/drawing/2014/main" id="{9A4E508F-1550-5A69-02C0-23E528A3C366}"/>
              </a:ext>
            </a:extLst>
          </p:cNvPr>
          <p:cNvSpPr/>
          <p:nvPr/>
        </p:nvSpPr>
        <p:spPr>
          <a:xfrm rot="21064670">
            <a:off x="6752358" y="2778958"/>
            <a:ext cx="4948151" cy="1534241"/>
          </a:xfrm>
          <a:prstGeom prst="cloudCallout">
            <a:avLst>
              <a:gd name="adj1" fmla="val -4570"/>
              <a:gd name="adj2" fmla="val 71461"/>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rtl="0">
              <a:lnSpc>
                <a:spcPct val="100000"/>
              </a:lnSpc>
              <a:spcBef>
                <a:spcPts val="0"/>
              </a:spcBef>
              <a:spcAft>
                <a:spcPts val="0"/>
              </a:spcAft>
              <a:buNone/>
              <a:defRPr sz="2200" b="1">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Ejemplo</a:t>
            </a:r>
            <a:r>
              <a:rPr dirty="0"/>
              <a:t>:</a:t>
            </a:r>
          </a:p>
          <a:p>
            <a:pPr marL="0" marR="0" lvl="0" indent="0" algn="ctr" rtl="0">
              <a:lnSpc>
                <a:spcPct val="100000"/>
              </a:lnSpc>
              <a:spcBef>
                <a:spcPts val="0"/>
              </a:spcBef>
              <a:spcAft>
                <a:spcPts val="0"/>
              </a:spcAft>
              <a:buNone/>
              <a:defRPr sz="22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    Las </a:t>
            </a:r>
            <a:r>
              <a:rPr dirty="0" err="1"/>
              <a:t>empresas</a:t>
            </a:r>
            <a:r>
              <a:rPr dirty="0"/>
              <a:t> </a:t>
            </a:r>
            <a:r>
              <a:rPr dirty="0" err="1"/>
              <a:t>deben</a:t>
            </a:r>
            <a:r>
              <a:rPr dirty="0"/>
              <a:t> </a:t>
            </a:r>
            <a:r>
              <a:rPr dirty="0" err="1"/>
              <a:t>ofrecer</a:t>
            </a:r>
            <a:r>
              <a:rPr dirty="0"/>
              <a:t> </a:t>
            </a:r>
            <a:r>
              <a:rPr dirty="0" err="1"/>
              <a:t>vacaciones</a:t>
            </a:r>
            <a:r>
              <a:rPr dirty="0"/>
              <a:t> </a:t>
            </a:r>
            <a:r>
              <a:rPr dirty="0" err="1"/>
              <a:t>ilimitadas</a:t>
            </a:r>
            <a:r>
              <a:rPr dirty="0"/>
              <a:t> a </a:t>
            </a:r>
            <a:r>
              <a:rPr dirty="0" err="1"/>
              <a:t>todos</a:t>
            </a:r>
            <a:endParaRPr dirty="0"/>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6800" y="1415754"/>
            <a:ext cx="4222800" cy="2579656"/>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2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err="1"/>
              <a:t>Objetivo</a:t>
            </a:r>
            <a:endParaRPr dirty="0"/>
          </a:p>
          <a:p>
            <a:pPr algn="ctr"/>
            <a:endParaRPr sz="2200" dirty="0">
              <a:latin typeface="Helvetica Neue" panose="020B0604020202020204"/>
              <a:ea typeface="Microsoft Sans Serif" panose="020B0604020202020204" pitchFamily="34" charset="0"/>
              <a:cs typeface="Microsoft Sans Serif" panose="020B0604020202020204" pitchFamily="34" charset="0"/>
            </a:endParaRPr>
          </a:p>
          <a:p>
            <a:pPr algn="ctr">
              <a:defRPr sz="2200">
                <a:latin typeface="Helvetica Neue" panose="020B0604020202020204"/>
                <a:ea typeface="Microsoft Sans Serif" panose="020B0604020202020204" pitchFamily="34" charset="0"/>
                <a:cs typeface="Microsoft Sans Serif" panose="020B0604020202020204" pitchFamily="34" charset="0"/>
              </a:defRPr>
            </a:pPr>
            <a:r>
              <a:rPr dirty="0"/>
              <a:t>Es </a:t>
            </a:r>
            <a:r>
              <a:rPr dirty="0" err="1"/>
              <a:t>lograr</a:t>
            </a:r>
            <a:r>
              <a:rPr dirty="0"/>
              <a:t> que ambas </a:t>
            </a:r>
            <a:r>
              <a:rPr dirty="0" err="1"/>
              <a:t>partes</a:t>
            </a:r>
            <a:r>
              <a:rPr dirty="0"/>
              <a:t> se </a:t>
            </a:r>
            <a:r>
              <a:rPr dirty="0" err="1"/>
              <a:t>centren</a:t>
            </a:r>
            <a:r>
              <a:rPr dirty="0"/>
              <a:t> </a:t>
            </a:r>
            <a:r>
              <a:rPr dirty="0" err="1"/>
              <a:t>en</a:t>
            </a:r>
            <a:r>
              <a:rPr dirty="0"/>
              <a:t> lo que </a:t>
            </a:r>
            <a:r>
              <a:rPr dirty="0" err="1"/>
              <a:t>alguien</a:t>
            </a:r>
            <a:r>
              <a:rPr dirty="0"/>
              <a:t> </a:t>
            </a:r>
            <a:r>
              <a:rPr dirty="0" err="1"/>
              <a:t>está</a:t>
            </a:r>
            <a:r>
              <a:rPr dirty="0"/>
              <a:t> </a:t>
            </a:r>
            <a:r>
              <a:rPr dirty="0" err="1"/>
              <a:t>diciendo</a:t>
            </a:r>
            <a:r>
              <a:rPr dirty="0"/>
              <a:t> </a:t>
            </a:r>
            <a:r>
              <a:rPr dirty="0" err="1"/>
              <a:t>en</a:t>
            </a:r>
            <a:r>
              <a:rPr dirty="0"/>
              <a:t> </a:t>
            </a:r>
            <a:r>
              <a:rPr dirty="0" err="1"/>
              <a:t>lugar</a:t>
            </a:r>
            <a:r>
              <a:rPr dirty="0"/>
              <a:t> de </a:t>
            </a:r>
            <a:r>
              <a:rPr dirty="0" err="1"/>
              <a:t>centrarse</a:t>
            </a:r>
            <a:r>
              <a:rPr dirty="0"/>
              <a:t> </a:t>
            </a:r>
            <a:r>
              <a:rPr dirty="0" err="1"/>
              <a:t>en</a:t>
            </a:r>
            <a:r>
              <a:rPr dirty="0"/>
              <a:t> solo </a:t>
            </a:r>
            <a:r>
              <a:rPr lang="es-ES" dirty="0"/>
              <a:t>"</a:t>
            </a:r>
            <a:r>
              <a:rPr dirty="0" err="1"/>
              <a:t>ganar</a:t>
            </a:r>
            <a:r>
              <a:rPr lang="es-ES" dirty="0"/>
              <a:t>"</a:t>
            </a:r>
            <a:r>
              <a:rPr dirty="0"/>
              <a:t> un </a:t>
            </a:r>
            <a:r>
              <a:rPr dirty="0" err="1"/>
              <a:t>argumento</a:t>
            </a:r>
            <a:r>
              <a:rPr dirty="0"/>
              <a:t>.</a:t>
            </a:r>
          </a:p>
        </p:txBody>
      </p:sp>
      <p:sp>
        <p:nvSpPr>
          <p:cNvPr id="5" name="Textfeld 4">
            <a:extLst>
              <a:ext uri="{FF2B5EF4-FFF2-40B4-BE49-F238E27FC236}">
                <a16:creationId xmlns:a16="http://schemas.microsoft.com/office/drawing/2014/main" id="{CCFD7753-D0E9-B89B-E4D0-47C407EDC02D}"/>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16</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7AB212DD-0282-0D8A-0E2B-D05FFE69ACC6}"/>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3. Gestión de conflictos</a:t>
            </a:r>
          </a:p>
        </p:txBody>
      </p:sp>
      <p:sp>
        <p:nvSpPr>
          <p:cNvPr id="6" name="CuadroTexto 2">
            <a:extLst>
              <a:ext uri="{FF2B5EF4-FFF2-40B4-BE49-F238E27FC236}">
                <a16:creationId xmlns:a16="http://schemas.microsoft.com/office/drawing/2014/main" id="{B59193A7-2087-76DC-225A-7AB8C41751F4}"/>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3.3 Ejercicio</a:t>
            </a:r>
          </a:p>
        </p:txBody>
      </p:sp>
      <p:pic>
        <p:nvPicPr>
          <p:cNvPr id="7" name="Grafik 6">
            <a:extLst>
              <a:ext uri="{FF2B5EF4-FFF2-40B4-BE49-F238E27FC236}">
                <a16:creationId xmlns:a16="http://schemas.microsoft.com/office/drawing/2014/main" id="{4DE3F0C5-81E7-DFBC-A76C-0B5E8BFA3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Tree>
    <p:extLst>
      <p:ext uri="{BB962C8B-B14F-4D97-AF65-F5344CB8AC3E}">
        <p14:creationId xmlns:p14="http://schemas.microsoft.com/office/powerpoint/2010/main" val="984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432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5:</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Usando</a:t>
            </a:r>
            <a:r>
              <a:rPr dirty="0"/>
              <a:t> </a:t>
            </a:r>
            <a:r>
              <a:rPr dirty="0" err="1"/>
              <a:t>el</a:t>
            </a:r>
            <a:r>
              <a:rPr dirty="0"/>
              <a:t> </a:t>
            </a:r>
            <a:r>
              <a:rPr dirty="0" err="1"/>
              <a:t>mismo</a:t>
            </a:r>
            <a:r>
              <a:rPr dirty="0"/>
              <a:t> </a:t>
            </a:r>
            <a:r>
              <a:rPr dirty="0" err="1"/>
              <a:t>tema</a:t>
            </a:r>
            <a:r>
              <a:rPr dirty="0"/>
              <a:t>, ambas </a:t>
            </a:r>
            <a:r>
              <a:rPr dirty="0" err="1"/>
              <a:t>partes</a:t>
            </a:r>
            <a:r>
              <a:rPr dirty="0"/>
              <a:t> </a:t>
            </a:r>
            <a:r>
              <a:rPr dirty="0" err="1"/>
              <a:t>tendrán</a:t>
            </a:r>
            <a:r>
              <a:rPr dirty="0"/>
              <a:t> 5 </a:t>
            </a:r>
            <a:r>
              <a:rPr dirty="0" err="1"/>
              <a:t>minutos</a:t>
            </a:r>
            <a:r>
              <a:rPr dirty="0"/>
              <a:t> de nuevo, </a:t>
            </a:r>
            <a:r>
              <a:rPr dirty="0" err="1"/>
              <a:t>pero</a:t>
            </a:r>
            <a:r>
              <a:rPr dirty="0"/>
              <a:t> </a:t>
            </a:r>
            <a:r>
              <a:rPr dirty="0" err="1"/>
              <a:t>esta</a:t>
            </a:r>
            <a:r>
              <a:rPr dirty="0"/>
              <a:t> </a:t>
            </a:r>
            <a:r>
              <a:rPr dirty="0" err="1"/>
              <a:t>vez</a:t>
            </a:r>
            <a:r>
              <a:rPr dirty="0"/>
              <a:t> </a:t>
            </a:r>
            <a:r>
              <a:rPr dirty="0" err="1"/>
              <a:t>ninguna</a:t>
            </a:r>
            <a:r>
              <a:rPr dirty="0"/>
              <a:t> de </a:t>
            </a:r>
            <a:r>
              <a:rPr dirty="0" err="1"/>
              <a:t>ellas</a:t>
            </a:r>
            <a:r>
              <a:rPr dirty="0"/>
              <a:t> </a:t>
            </a:r>
            <a:r>
              <a:rPr dirty="0" err="1"/>
              <a:t>puede</a:t>
            </a:r>
            <a:r>
              <a:rPr dirty="0"/>
              <a:t> usar la palabra </a:t>
            </a:r>
            <a:r>
              <a:rPr lang="es-ES" dirty="0"/>
              <a:t>"</a:t>
            </a:r>
            <a:r>
              <a:rPr dirty="0"/>
              <a:t>Pero</a:t>
            </a:r>
            <a:r>
              <a:rPr lang="es-ES" dirty="0"/>
              <a:t>"</a:t>
            </a:r>
            <a:r>
              <a:rPr dirty="0"/>
              <a:t>.</a:t>
            </a:r>
          </a:p>
          <a:p>
            <a:pPr marL="0" marR="0" lvl="0" indent="0" algn="ctr" rtl="0">
              <a:lnSpc>
                <a:spcPct val="100000"/>
              </a:lnSpc>
              <a:spcBef>
                <a:spcPts val="0"/>
              </a:spcBef>
              <a:spcAft>
                <a:spcPts val="0"/>
              </a:spcAft>
              <a:buNone/>
            </a:pPr>
            <a:endParaRPr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Cada</a:t>
            </a:r>
            <a:r>
              <a:rPr dirty="0"/>
              <a:t> par </a:t>
            </a:r>
            <a:r>
              <a:rPr dirty="0" err="1"/>
              <a:t>necesita</a:t>
            </a:r>
            <a:r>
              <a:rPr dirty="0"/>
              <a:t> </a:t>
            </a:r>
            <a:r>
              <a:rPr dirty="0" err="1"/>
              <a:t>mantener</a:t>
            </a:r>
            <a:r>
              <a:rPr dirty="0"/>
              <a:t> un </a:t>
            </a:r>
            <a:r>
              <a:rPr dirty="0" err="1"/>
              <a:t>recuento</a:t>
            </a:r>
            <a:r>
              <a:rPr dirty="0"/>
              <a:t> de </a:t>
            </a:r>
            <a:r>
              <a:rPr dirty="0" err="1"/>
              <a:t>cuántos</a:t>
            </a:r>
            <a:r>
              <a:rPr dirty="0"/>
              <a:t> </a:t>
            </a:r>
            <a:r>
              <a:rPr dirty="0" err="1"/>
              <a:t>usaron</a:t>
            </a:r>
            <a:r>
              <a:rPr dirty="0"/>
              <a:t>. </a:t>
            </a: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1088000" y="4449710"/>
            <a:ext cx="5724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7:</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err="1"/>
              <a:t>Información</a:t>
            </a:r>
            <a:r>
              <a:rPr dirty="0"/>
              <a:t> general. </a:t>
            </a:r>
            <a:r>
              <a:rPr dirty="0" err="1"/>
              <a:t>Pregúntale</a:t>
            </a:r>
            <a:r>
              <a:rPr dirty="0"/>
              <a:t>...</a:t>
            </a:r>
          </a:p>
          <a:p>
            <a:pPr marL="0" marR="0" lvl="0" indent="0" algn="ctr" rtl="0">
              <a:lnSpc>
                <a:spcPct val="100000"/>
              </a:lnSpc>
              <a:spcBef>
                <a:spcPts val="0"/>
              </a:spcBef>
              <a:spcAft>
                <a:spcPts val="0"/>
              </a:spcAft>
              <a:buNone/>
            </a:pPr>
            <a:endParaRPr sz="24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a:t>
            </a:r>
            <a:r>
              <a:rPr lang="es-ES" dirty="0"/>
              <a:t>Sentiste</a:t>
            </a:r>
            <a:r>
              <a:rPr dirty="0"/>
              <a:t> que </a:t>
            </a:r>
            <a:r>
              <a:rPr dirty="0" err="1"/>
              <a:t>escuchaste</a:t>
            </a:r>
            <a:r>
              <a:rPr dirty="0"/>
              <a:t> </a:t>
            </a:r>
            <a:r>
              <a:rPr dirty="0" err="1"/>
              <a:t>más</a:t>
            </a:r>
            <a:r>
              <a:rPr dirty="0"/>
              <a:t>?</a:t>
            </a:r>
          </a:p>
          <a:p>
            <a:pPr marL="0" marR="0" lvl="0" indent="0" algn="ctr" rtl="0">
              <a:lnSpc>
                <a:spcPct val="100000"/>
              </a:lnSpc>
              <a:spcBef>
                <a:spcPts val="0"/>
              </a:spcBef>
              <a:spcAft>
                <a:spcPts val="0"/>
              </a:spcAft>
              <a:buNone/>
              <a:defRPr sz="2400">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 ¿</a:t>
            </a:r>
            <a:r>
              <a:rPr lang="es-ES" dirty="0"/>
              <a:t>Sentiste</a:t>
            </a:r>
            <a:r>
              <a:rPr dirty="0"/>
              <a:t> que </a:t>
            </a:r>
            <a:r>
              <a:rPr dirty="0" err="1"/>
              <a:t>tenías</a:t>
            </a:r>
            <a:r>
              <a:rPr dirty="0"/>
              <a:t> que responder a lo que la </a:t>
            </a:r>
            <a:r>
              <a:rPr dirty="0" err="1"/>
              <a:t>otra</a:t>
            </a:r>
            <a:r>
              <a:rPr dirty="0"/>
              <a:t> persona </a:t>
            </a:r>
            <a:r>
              <a:rPr dirty="0" err="1"/>
              <a:t>estaba</a:t>
            </a:r>
            <a:r>
              <a:rPr dirty="0"/>
              <a:t> </a:t>
            </a:r>
            <a:r>
              <a:rPr dirty="0" err="1"/>
              <a:t>diciendo</a:t>
            </a:r>
            <a:r>
              <a:rPr dirty="0"/>
              <a:t>? ¿</a:t>
            </a:r>
            <a:r>
              <a:rPr lang="es-ES" dirty="0"/>
              <a:t>Hablabas por turnos </a:t>
            </a:r>
            <a:r>
              <a:rPr dirty="0"/>
              <a:t>o </a:t>
            </a:r>
            <a:r>
              <a:rPr dirty="0" err="1"/>
              <a:t>tuv</a:t>
            </a:r>
            <a:r>
              <a:rPr lang="es-ES" dirty="0"/>
              <a:t>iste</a:t>
            </a:r>
            <a:r>
              <a:rPr dirty="0"/>
              <a:t> una </a:t>
            </a:r>
            <a:r>
              <a:rPr dirty="0" err="1"/>
              <a:t>conversación</a:t>
            </a:r>
            <a:r>
              <a:rPr dirty="0"/>
              <a:t> </a:t>
            </a:r>
            <a:r>
              <a:rPr dirty="0" err="1"/>
              <a:t>más</a:t>
            </a:r>
            <a:r>
              <a:rPr dirty="0"/>
              <a:t> </a:t>
            </a:r>
            <a:r>
              <a:rPr dirty="0" err="1"/>
              <a:t>constructiva</a:t>
            </a:r>
            <a:r>
              <a:rPr dirty="0"/>
              <a:t>?</a:t>
            </a:r>
          </a:p>
          <a:p>
            <a:pPr marL="0" marR="0" lvl="0" indent="0" algn="ctr" rtl="0">
              <a:lnSpc>
                <a:spcPct val="100000"/>
              </a:lnSpc>
              <a:spcBef>
                <a:spcPts val="0"/>
              </a:spcBef>
              <a:spcAft>
                <a:spcPts val="0"/>
              </a:spcAft>
              <a:buNone/>
              <a:defRPr sz="2400">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a:t>
            </a:r>
            <a:r>
              <a:rPr lang="es-ES" dirty="0"/>
              <a:t>Con que</a:t>
            </a:r>
            <a:r>
              <a:rPr dirty="0"/>
              <a:t> </a:t>
            </a:r>
            <a:r>
              <a:rPr dirty="0" err="1"/>
              <a:t>aprendizaje</a:t>
            </a:r>
            <a:r>
              <a:rPr dirty="0"/>
              <a:t> </a:t>
            </a:r>
            <a:r>
              <a:rPr lang="es-ES" dirty="0"/>
              <a:t>te quedas</a:t>
            </a:r>
            <a:r>
              <a:rPr dirty="0"/>
              <a:t>?</a:t>
            </a:r>
            <a:endParaRPr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6876000" y="4449710"/>
            <a:ext cx="3600000" cy="417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defRPr sz="240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Paso 6:</a:t>
            </a:r>
            <a:endParaRPr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Una </a:t>
            </a:r>
            <a:r>
              <a:rPr dirty="0" err="1"/>
              <a:t>vez</a:t>
            </a:r>
            <a:r>
              <a:rPr dirty="0"/>
              <a:t> </a:t>
            </a:r>
            <a:r>
              <a:rPr dirty="0" err="1"/>
              <a:t>más</a:t>
            </a:r>
            <a:r>
              <a:rPr dirty="0"/>
              <a:t> ambas </a:t>
            </a:r>
            <a:r>
              <a:rPr dirty="0" err="1"/>
              <a:t>partes</a:t>
            </a:r>
            <a:r>
              <a:rPr dirty="0"/>
              <a:t> </a:t>
            </a:r>
            <a:r>
              <a:rPr dirty="0" err="1"/>
              <a:t>tendrán</a:t>
            </a:r>
            <a:r>
              <a:rPr dirty="0"/>
              <a:t> 5 </a:t>
            </a:r>
            <a:r>
              <a:rPr dirty="0" err="1"/>
              <a:t>minutos</a:t>
            </a:r>
            <a:r>
              <a:rPr dirty="0"/>
              <a:t>. </a:t>
            </a:r>
            <a:r>
              <a:rPr dirty="0" err="1"/>
              <a:t>Darles</a:t>
            </a:r>
            <a:r>
              <a:rPr dirty="0"/>
              <a:t> un </a:t>
            </a:r>
            <a:r>
              <a:rPr dirty="0" err="1"/>
              <a:t>tema</a:t>
            </a:r>
            <a:r>
              <a:rPr dirty="0"/>
              <a:t> </a:t>
            </a:r>
            <a:r>
              <a:rPr dirty="0" err="1"/>
              <a:t>diferente</a:t>
            </a:r>
            <a:r>
              <a:rPr dirty="0"/>
              <a:t> y </a:t>
            </a:r>
            <a:r>
              <a:rPr dirty="0" err="1"/>
              <a:t>diferentes</a:t>
            </a:r>
            <a:r>
              <a:rPr dirty="0"/>
              <a:t> </a:t>
            </a:r>
            <a:r>
              <a:rPr dirty="0" err="1"/>
              <a:t>lados</a:t>
            </a:r>
            <a:r>
              <a:rPr dirty="0"/>
              <a:t> y </a:t>
            </a:r>
            <a:r>
              <a:rPr dirty="0" err="1"/>
              <a:t>esta</a:t>
            </a:r>
            <a:r>
              <a:rPr dirty="0"/>
              <a:t> </a:t>
            </a:r>
            <a:r>
              <a:rPr dirty="0" err="1"/>
              <a:t>vez</a:t>
            </a:r>
            <a:r>
              <a:rPr dirty="0"/>
              <a:t> </a:t>
            </a:r>
            <a:r>
              <a:rPr lang="es-ES" dirty="0"/>
              <a:t>tampoco</a:t>
            </a:r>
            <a:r>
              <a:rPr dirty="0"/>
              <a:t> se les </a:t>
            </a:r>
            <a:r>
              <a:rPr dirty="0" err="1"/>
              <a:t>permite</a:t>
            </a:r>
            <a:r>
              <a:rPr dirty="0"/>
              <a:t> usar </a:t>
            </a:r>
            <a:r>
              <a:rPr lang="es-ES" dirty="0"/>
              <a:t>"</a:t>
            </a:r>
            <a:r>
              <a:rPr dirty="0"/>
              <a:t>Pero</a:t>
            </a:r>
            <a:r>
              <a:rPr lang="es-ES" dirty="0"/>
              <a:t>"</a:t>
            </a:r>
            <a:r>
              <a:rPr dirty="0"/>
              <a:t> o </a:t>
            </a:r>
            <a:r>
              <a:rPr lang="es-ES" dirty="0"/>
              <a:t>"</a:t>
            </a:r>
            <a:r>
              <a:rPr dirty="0"/>
              <a:t>Sin embargo</a:t>
            </a:r>
            <a:r>
              <a:rPr lang="es-ES" dirty="0"/>
              <a:t>"</a:t>
            </a:r>
            <a:endParaRPr dirty="0"/>
          </a:p>
          <a:p>
            <a:pPr marL="0" marR="0" lvl="0" indent="0" algn="ctr" rtl="0">
              <a:lnSpc>
                <a:spcPct val="100000"/>
              </a:lnSpc>
              <a:spcBef>
                <a:spcPts val="0"/>
              </a:spcBef>
              <a:spcAft>
                <a:spcPts val="0"/>
              </a:spcAft>
              <a:buNone/>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a:t>
            </a:r>
            <a:endParaRPr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5053" y="1415754"/>
            <a:ext cx="4221193" cy="2579656"/>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2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err="1"/>
              <a:t>Objetivo</a:t>
            </a:r>
            <a:endParaRPr dirty="0"/>
          </a:p>
          <a:p>
            <a:pPr algn="ctr"/>
            <a:endParaRPr sz="2200" dirty="0">
              <a:latin typeface="Helvetica Neue" panose="020B0604020202020204"/>
              <a:ea typeface="Microsoft Sans Serif" panose="020B0604020202020204" pitchFamily="34" charset="0"/>
              <a:cs typeface="Microsoft Sans Serif" panose="020B0604020202020204" pitchFamily="34" charset="0"/>
            </a:endParaRPr>
          </a:p>
          <a:p>
            <a:pPr algn="ctr">
              <a:defRPr sz="2200">
                <a:latin typeface="Helvetica Neue" panose="020B0604020202020204"/>
                <a:ea typeface="Microsoft Sans Serif" panose="020B0604020202020204" pitchFamily="34" charset="0"/>
                <a:cs typeface="Microsoft Sans Serif" panose="020B0604020202020204" pitchFamily="34" charset="0"/>
              </a:defRPr>
            </a:pPr>
            <a:r>
              <a:rPr dirty="0"/>
              <a:t>Es </a:t>
            </a:r>
            <a:r>
              <a:rPr dirty="0" err="1"/>
              <a:t>lograr</a:t>
            </a:r>
            <a:r>
              <a:rPr dirty="0"/>
              <a:t> que ambas </a:t>
            </a:r>
            <a:r>
              <a:rPr dirty="0" err="1"/>
              <a:t>partes</a:t>
            </a:r>
            <a:r>
              <a:rPr dirty="0"/>
              <a:t> se </a:t>
            </a:r>
            <a:r>
              <a:rPr dirty="0" err="1"/>
              <a:t>centren</a:t>
            </a:r>
            <a:r>
              <a:rPr dirty="0"/>
              <a:t> </a:t>
            </a:r>
            <a:r>
              <a:rPr dirty="0" err="1"/>
              <a:t>en</a:t>
            </a:r>
            <a:r>
              <a:rPr dirty="0"/>
              <a:t> lo que </a:t>
            </a:r>
            <a:r>
              <a:rPr dirty="0" err="1"/>
              <a:t>alguien</a:t>
            </a:r>
            <a:r>
              <a:rPr dirty="0"/>
              <a:t> </a:t>
            </a:r>
            <a:r>
              <a:rPr dirty="0" err="1"/>
              <a:t>está</a:t>
            </a:r>
            <a:r>
              <a:rPr dirty="0"/>
              <a:t> </a:t>
            </a:r>
            <a:r>
              <a:rPr dirty="0" err="1"/>
              <a:t>diciendo</a:t>
            </a:r>
            <a:r>
              <a:rPr dirty="0"/>
              <a:t> </a:t>
            </a:r>
            <a:r>
              <a:rPr dirty="0" err="1"/>
              <a:t>en</a:t>
            </a:r>
            <a:r>
              <a:rPr dirty="0"/>
              <a:t> </a:t>
            </a:r>
            <a:r>
              <a:rPr dirty="0" err="1"/>
              <a:t>lugar</a:t>
            </a:r>
            <a:r>
              <a:rPr dirty="0"/>
              <a:t> de </a:t>
            </a:r>
            <a:r>
              <a:rPr dirty="0" err="1"/>
              <a:t>centrarse</a:t>
            </a:r>
            <a:r>
              <a:rPr dirty="0"/>
              <a:t> </a:t>
            </a:r>
            <a:r>
              <a:rPr dirty="0" err="1"/>
              <a:t>en</a:t>
            </a:r>
            <a:r>
              <a:rPr dirty="0"/>
              <a:t> solo </a:t>
            </a:r>
            <a:r>
              <a:rPr lang="es-ES" dirty="0"/>
              <a:t>"</a:t>
            </a:r>
            <a:r>
              <a:rPr dirty="0" err="1"/>
              <a:t>ganar</a:t>
            </a:r>
            <a:r>
              <a:rPr lang="es-ES" dirty="0"/>
              <a:t>"</a:t>
            </a:r>
            <a:r>
              <a:rPr dirty="0"/>
              <a:t> un </a:t>
            </a:r>
            <a:r>
              <a:rPr dirty="0" err="1"/>
              <a:t>argumento</a:t>
            </a:r>
            <a:r>
              <a:rPr dirty="0"/>
              <a:t>.</a:t>
            </a:r>
          </a:p>
        </p:txBody>
      </p:sp>
      <p:pic>
        <p:nvPicPr>
          <p:cNvPr id="28" name="Grafik 27">
            <a:extLst>
              <a:ext uri="{FF2B5EF4-FFF2-40B4-BE49-F238E27FC236}">
                <a16:creationId xmlns:a16="http://schemas.microsoft.com/office/drawing/2014/main" id="{D90D7FBB-D9B2-18DC-600E-310AC7EBC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
        <p:nvSpPr>
          <p:cNvPr id="26" name="Denkblase: wolkenförmig 25">
            <a:extLst>
              <a:ext uri="{FF2B5EF4-FFF2-40B4-BE49-F238E27FC236}">
                <a16:creationId xmlns:a16="http://schemas.microsoft.com/office/drawing/2014/main" id="{9A4E508F-1550-5A69-02C0-23E528A3C366}"/>
              </a:ext>
            </a:extLst>
          </p:cNvPr>
          <p:cNvSpPr/>
          <p:nvPr/>
        </p:nvSpPr>
        <p:spPr>
          <a:xfrm rot="211729">
            <a:off x="3655468" y="2484938"/>
            <a:ext cx="5184000" cy="2052000"/>
          </a:xfrm>
          <a:prstGeom prst="cloudCallout">
            <a:avLst/>
          </a:prstGeom>
          <a:solidFill>
            <a:srgbClr val="4D94B7"/>
          </a:solidFill>
        </p:spPr>
        <p:style>
          <a:lnRef idx="2">
            <a:schemeClr val="accent1">
              <a:shade val="50000"/>
            </a:schemeClr>
          </a:lnRef>
          <a:fillRef idx="1">
            <a:schemeClr val="accent1"/>
          </a:fillRef>
          <a:effectRef idx="0">
            <a:schemeClr val="accent1"/>
          </a:effectRef>
          <a:fontRef idx="minor">
            <a:schemeClr val="lt1"/>
          </a:fontRef>
        </p:style>
        <p:txBody>
          <a:bodyPr lIns="0" tIns="108000" rIns="0" bIns="0" anchor="ctr">
            <a:noAutofit/>
          </a:bodyPr>
          <a:lstStyle/>
          <a:p>
            <a:pPr marL="0" marR="0" lvl="0" indent="0" algn="ctr" rtl="0">
              <a:lnSpc>
                <a:spcPct val="100000"/>
              </a:lnSpc>
              <a:spcBef>
                <a:spcPts val="0"/>
              </a:spcBef>
              <a:spcAft>
                <a:spcPts val="0"/>
              </a:spcAft>
              <a:buNone/>
              <a:defRPr sz="2200" b="1">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lang="es-ES" dirty="0"/>
              <a:t>Repite lo de antes</a:t>
            </a:r>
            <a:r>
              <a:rPr dirty="0"/>
              <a:t>. Los </a:t>
            </a:r>
            <a:r>
              <a:rPr dirty="0" err="1"/>
              <a:t>comentarios</a:t>
            </a:r>
            <a:r>
              <a:rPr dirty="0"/>
              <a:t> </a:t>
            </a:r>
            <a:r>
              <a:rPr dirty="0" err="1"/>
              <a:t>te</a:t>
            </a:r>
            <a:r>
              <a:rPr dirty="0"/>
              <a:t> </a:t>
            </a:r>
            <a:r>
              <a:rPr dirty="0" err="1"/>
              <a:t>divertirán</a:t>
            </a:r>
            <a:r>
              <a:rPr dirty="0"/>
              <a:t>.</a:t>
            </a:r>
          </a:p>
          <a:p>
            <a:pPr marL="0" marR="0" lvl="0" indent="0" algn="ctr" rtl="0">
              <a:lnSpc>
                <a:spcPct val="100000"/>
              </a:lnSpc>
              <a:spcBef>
                <a:spcPts val="0"/>
              </a:spcBef>
              <a:spcAft>
                <a:spcPts val="0"/>
              </a:spcAft>
              <a:buNone/>
              <a:defRPr sz="2200" b="1">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defRPr>
            </a:pPr>
            <a:r>
              <a:rPr dirty="0"/>
              <a:t>Mira </a:t>
            </a:r>
            <a:r>
              <a:rPr dirty="0" err="1"/>
              <a:t>quién</a:t>
            </a:r>
            <a:r>
              <a:rPr dirty="0"/>
              <a:t> </a:t>
            </a:r>
            <a:r>
              <a:rPr dirty="0" err="1"/>
              <a:t>dijo</a:t>
            </a:r>
            <a:r>
              <a:rPr dirty="0"/>
              <a:t> </a:t>
            </a:r>
            <a:r>
              <a:rPr dirty="0" err="1"/>
              <a:t>más</a:t>
            </a:r>
            <a:r>
              <a:rPr dirty="0"/>
              <a:t> </a:t>
            </a:r>
            <a:r>
              <a:rPr dirty="0" err="1"/>
              <a:t>peros</a:t>
            </a:r>
            <a:r>
              <a:rPr dirty="0"/>
              <a:t>.</a:t>
            </a:r>
          </a:p>
        </p:txBody>
      </p:sp>
      <p:sp>
        <p:nvSpPr>
          <p:cNvPr id="5" name="Textfeld 4">
            <a:extLst>
              <a:ext uri="{FF2B5EF4-FFF2-40B4-BE49-F238E27FC236}">
                <a16:creationId xmlns:a16="http://schemas.microsoft.com/office/drawing/2014/main" id="{FC7123F5-5C8D-06FC-EA99-2E318B5A3585}"/>
              </a:ext>
            </a:extLst>
          </p:cNvPr>
          <p:cNvSpPr txBox="1"/>
          <p:nvPr/>
        </p:nvSpPr>
        <p:spPr>
          <a:xfrm>
            <a:off x="1295400" y="8928000"/>
            <a:ext cx="2133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16</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2D0E16A5-FE73-8EFE-E9E1-D4C09FCFB6C8}"/>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3. Gestión de conflictos</a:t>
            </a:r>
          </a:p>
        </p:txBody>
      </p:sp>
      <p:sp>
        <p:nvSpPr>
          <p:cNvPr id="6" name="CuadroTexto 2">
            <a:extLst>
              <a:ext uri="{FF2B5EF4-FFF2-40B4-BE49-F238E27FC236}">
                <a16:creationId xmlns:a16="http://schemas.microsoft.com/office/drawing/2014/main" id="{4D965E18-559A-C74E-D64F-6C2CF89D37BA}"/>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3.3 Ejercicio</a:t>
            </a:r>
          </a:p>
        </p:txBody>
      </p:sp>
    </p:spTree>
    <p:extLst>
      <p:ext uri="{BB962C8B-B14F-4D97-AF65-F5344CB8AC3E}">
        <p14:creationId xmlns:p14="http://schemas.microsoft.com/office/powerpoint/2010/main" val="37770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3. ¿</a:t>
            </a:r>
            <a:r>
              <a:rPr sz="2000" dirty="0" err="1"/>
              <a:t>Cuáles</a:t>
            </a:r>
            <a:r>
              <a:rPr sz="2000" dirty="0"/>
              <a:t> son las 5 </a:t>
            </a:r>
            <a:r>
              <a:rPr sz="2000" dirty="0" err="1"/>
              <a:t>dimensiones</a:t>
            </a:r>
            <a:r>
              <a:rPr sz="2000" dirty="0"/>
              <a:t> del </a:t>
            </a:r>
            <a:r>
              <a:rPr sz="2000" dirty="0" err="1"/>
              <a:t>concepto</a:t>
            </a:r>
            <a:r>
              <a:rPr sz="2000" dirty="0"/>
              <a:t> de </a:t>
            </a:r>
            <a:r>
              <a:rPr sz="2000" dirty="0" err="1"/>
              <a:t>personalidad</a:t>
            </a:r>
            <a:r>
              <a:rPr sz="2000" dirty="0"/>
              <a:t> con </a:t>
            </a:r>
            <a:r>
              <a:rPr sz="2000" dirty="0" err="1"/>
              <a:t>respecto</a:t>
            </a:r>
            <a:r>
              <a:rPr sz="2000" dirty="0"/>
              <a:t> al </a:t>
            </a:r>
            <a:r>
              <a:rPr sz="2000" dirty="0" err="1"/>
              <a:t>intraemprendimiento</a:t>
            </a:r>
            <a:r>
              <a:rPr sz="2000" dirty="0"/>
              <a:t>?</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Conciencia</a:t>
            </a:r>
            <a:r>
              <a:rPr sz="2000" dirty="0"/>
              <a:t>, </a:t>
            </a:r>
            <a:r>
              <a:rPr sz="2000" dirty="0" err="1"/>
              <a:t>amabilidad</a:t>
            </a:r>
            <a:r>
              <a:rPr sz="2000" dirty="0"/>
              <a:t>, </a:t>
            </a:r>
            <a:r>
              <a:rPr sz="2000" dirty="0" err="1"/>
              <a:t>estabilidad</a:t>
            </a:r>
            <a:r>
              <a:rPr sz="2000" dirty="0"/>
              <a:t> </a:t>
            </a:r>
            <a:r>
              <a:rPr sz="2000" dirty="0" err="1"/>
              <a:t>emocional</a:t>
            </a:r>
            <a:r>
              <a:rPr sz="2000" dirty="0"/>
              <a:t>, </a:t>
            </a:r>
            <a:r>
              <a:rPr sz="2000" dirty="0" err="1"/>
              <a:t>apertura</a:t>
            </a:r>
            <a:r>
              <a:rPr sz="2000" dirty="0"/>
              <a:t> a la </a:t>
            </a:r>
            <a:r>
              <a:rPr sz="2000" dirty="0" err="1"/>
              <a:t>experiencia</a:t>
            </a:r>
            <a:r>
              <a:rPr sz="2000" dirty="0"/>
              <a:t>, </a:t>
            </a:r>
            <a:r>
              <a:rPr sz="2000" dirty="0" err="1"/>
              <a:t>extraversión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Pereza</a:t>
            </a:r>
            <a:r>
              <a:rPr sz="2000" dirty="0"/>
              <a:t>, </a:t>
            </a:r>
            <a:r>
              <a:rPr sz="2000" dirty="0" err="1"/>
              <a:t>terquedad</a:t>
            </a:r>
            <a:r>
              <a:rPr sz="2000" dirty="0"/>
              <a:t>, </a:t>
            </a:r>
            <a:r>
              <a:rPr sz="2000" dirty="0" err="1"/>
              <a:t>inestabilidad</a:t>
            </a:r>
            <a:r>
              <a:rPr sz="2000" dirty="0"/>
              <a:t>, </a:t>
            </a:r>
            <a:r>
              <a:rPr sz="2000" dirty="0" err="1"/>
              <a:t>falla</a:t>
            </a:r>
            <a:r>
              <a:rPr sz="2000" dirty="0"/>
              <a:t>, </a:t>
            </a:r>
            <a:r>
              <a:rPr sz="2000" dirty="0" err="1"/>
              <a:t>introvertido</a:t>
            </a:r>
            <a:r>
              <a:rPr sz="2000" dirty="0"/>
              <a:t> </a:t>
            </a: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Parcial</a:t>
            </a:r>
            <a:r>
              <a:rPr sz="2000" dirty="0"/>
              <a:t>, </a:t>
            </a:r>
            <a:r>
              <a:rPr sz="2000" dirty="0" err="1"/>
              <a:t>distante</a:t>
            </a:r>
            <a:r>
              <a:rPr sz="2000" dirty="0"/>
              <a:t>, </a:t>
            </a:r>
            <a:r>
              <a:rPr sz="2000" dirty="0" err="1"/>
              <a:t>irrespetuoso</a:t>
            </a:r>
            <a:r>
              <a:rPr sz="2000" dirty="0"/>
              <a:t>, </a:t>
            </a:r>
            <a:r>
              <a:rPr sz="2000" dirty="0" err="1"/>
              <a:t>frágil</a:t>
            </a:r>
            <a:r>
              <a:rPr sz="2000" dirty="0"/>
              <a:t>, </a:t>
            </a:r>
            <a:r>
              <a:rPr sz="2000" dirty="0" err="1"/>
              <a:t>desconfiado</a:t>
            </a:r>
            <a:endParaRPr sz="2000"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a:t>4. ¿Qué son los modelos de gestión del cambio?</a:t>
            </a:r>
          </a:p>
          <a:p>
            <a:endParaRPr sz="200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a:t>Marcos que guían a las organizaciones a la hora de navegar y gestionar el cambio en el lugar de trabajo</a:t>
            </a: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a:t>Directrices sobre cómo implementar conflictos</a:t>
            </a: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a:t>Una estrategia definida para hacer frente a los conflictos y </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3296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lang="es-ES" sz="4800" dirty="0"/>
              <a:t>¡Ponte a prueba!</a:t>
            </a:r>
            <a:endParaRPr sz="4800" dirty="0"/>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lang="es-ES" sz="2800" dirty="0"/>
              <a:t>Responde </a:t>
            </a:r>
            <a:r>
              <a:rPr sz="2800" dirty="0"/>
              <a:t>a las </a:t>
            </a:r>
            <a:r>
              <a:rPr sz="2800" dirty="0" err="1"/>
              <a:t>siguientes</a:t>
            </a:r>
            <a:r>
              <a:rPr sz="2800" dirty="0"/>
              <a:t> </a:t>
            </a:r>
            <a:r>
              <a:rPr sz="2800" dirty="0" err="1"/>
              <a:t>preguntas</a:t>
            </a:r>
            <a:r>
              <a:rPr sz="2800" dirty="0"/>
              <a:t>:</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1. ¿</a:t>
            </a:r>
            <a:r>
              <a:rPr sz="2000" dirty="0" err="1"/>
              <a:t>Cuáles</a:t>
            </a:r>
            <a:r>
              <a:rPr sz="2000" dirty="0"/>
              <a:t> son los 4 </a:t>
            </a:r>
            <a:r>
              <a:rPr sz="2000" dirty="0" err="1"/>
              <a:t>principios</a:t>
            </a:r>
            <a:r>
              <a:rPr sz="2000" dirty="0"/>
              <a:t> de las </a:t>
            </a:r>
            <a:r>
              <a:rPr sz="2000" dirty="0" err="1"/>
              <a:t>actitudes</a:t>
            </a:r>
            <a:r>
              <a:rPr sz="2000" dirty="0"/>
              <a:t> </a:t>
            </a:r>
            <a:r>
              <a:rPr lang="es-ES" sz="2000" dirty="0"/>
              <a:t>intraemprendedora</a:t>
            </a:r>
            <a:r>
              <a:rPr sz="2000" dirty="0"/>
              <a:t>s?</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Proactividad</a:t>
            </a:r>
            <a:r>
              <a:rPr sz="2000" dirty="0"/>
              <a:t>, </a:t>
            </a:r>
            <a:r>
              <a:rPr sz="2000" dirty="0" err="1"/>
              <a:t>asunción</a:t>
            </a:r>
            <a:r>
              <a:rPr sz="2000" dirty="0"/>
              <a:t> de </a:t>
            </a:r>
            <a:r>
              <a:rPr sz="2000" dirty="0" err="1"/>
              <a:t>riesgos</a:t>
            </a:r>
            <a:r>
              <a:rPr sz="2000" dirty="0"/>
              <a:t>, </a:t>
            </a:r>
            <a:r>
              <a:rPr sz="2000" dirty="0" err="1"/>
              <a:t>creación</a:t>
            </a:r>
            <a:r>
              <a:rPr sz="2000" dirty="0"/>
              <a:t> de redes, </a:t>
            </a:r>
            <a:r>
              <a:rPr sz="2000" dirty="0" err="1"/>
              <a:t>innovación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Relación</a:t>
            </a:r>
            <a:r>
              <a:rPr sz="2000" dirty="0"/>
              <a:t> con la </a:t>
            </a:r>
            <a:r>
              <a:rPr sz="2000" dirty="0" err="1"/>
              <a:t>organización</a:t>
            </a:r>
            <a:r>
              <a:rPr sz="2000" dirty="0"/>
              <a:t>, </a:t>
            </a:r>
            <a:r>
              <a:rPr sz="2000" dirty="0" err="1"/>
              <a:t>satisfacción</a:t>
            </a:r>
            <a:r>
              <a:rPr sz="2000" dirty="0"/>
              <a:t>, </a:t>
            </a:r>
            <a:r>
              <a:rPr sz="2000" dirty="0" err="1"/>
              <a:t>motivación</a:t>
            </a:r>
            <a:r>
              <a:rPr sz="2000" dirty="0"/>
              <a:t>, </a:t>
            </a:r>
            <a:r>
              <a:rPr sz="2000" dirty="0" err="1"/>
              <a:t>intención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Habilidades</a:t>
            </a:r>
            <a:r>
              <a:rPr sz="2000" dirty="0"/>
              <a:t>, </a:t>
            </a:r>
            <a:r>
              <a:rPr sz="2000" dirty="0" err="1"/>
              <a:t>percepción</a:t>
            </a:r>
            <a:r>
              <a:rPr sz="2000" dirty="0"/>
              <a:t> de </a:t>
            </a:r>
            <a:r>
              <a:rPr sz="2000" dirty="0" err="1"/>
              <a:t>capacidades</a:t>
            </a:r>
            <a:r>
              <a:rPr sz="2000" dirty="0"/>
              <a:t> </a:t>
            </a:r>
            <a:r>
              <a:rPr sz="2000" dirty="0" err="1"/>
              <a:t>propias</a:t>
            </a:r>
            <a:r>
              <a:rPr sz="2000" dirty="0"/>
              <a:t>, </a:t>
            </a:r>
            <a:r>
              <a:rPr sz="2000" dirty="0" err="1"/>
              <a:t>conocimiento</a:t>
            </a:r>
            <a:r>
              <a:rPr sz="2000" dirty="0"/>
              <a:t> personal, </a:t>
            </a:r>
            <a:r>
              <a:rPr sz="2000" dirty="0" err="1"/>
              <a:t>experiencia</a:t>
            </a:r>
            <a:r>
              <a:rPr sz="2000" dirty="0"/>
              <a:t> </a:t>
            </a:r>
            <a:r>
              <a:rPr sz="2000" dirty="0" err="1"/>
              <a:t>pasada</a:t>
            </a:r>
            <a:endParaRPr sz="2000"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2. ¿</a:t>
            </a:r>
            <a:r>
              <a:rPr sz="2000" dirty="0" err="1"/>
              <a:t>Cuáles</a:t>
            </a:r>
            <a:r>
              <a:rPr sz="2000" dirty="0"/>
              <a:t> son los 4 </a:t>
            </a:r>
            <a:r>
              <a:rPr sz="2000" dirty="0" err="1"/>
              <a:t>principios</a:t>
            </a:r>
            <a:r>
              <a:rPr sz="2000" dirty="0"/>
              <a:t> </a:t>
            </a:r>
            <a:r>
              <a:rPr lang="es-ES" sz="2000" dirty="0"/>
              <a:t>d</a:t>
            </a:r>
            <a:r>
              <a:rPr sz="2000" dirty="0" err="1"/>
              <a:t>el</a:t>
            </a:r>
            <a:r>
              <a:rPr sz="2000" dirty="0"/>
              <a:t> </a:t>
            </a:r>
            <a:r>
              <a:rPr sz="2000" dirty="0" err="1"/>
              <a:t>método</a:t>
            </a:r>
            <a:r>
              <a:rPr sz="2000" dirty="0"/>
              <a:t> de Harvard de </a:t>
            </a:r>
            <a:r>
              <a:rPr sz="2000" dirty="0" err="1"/>
              <a:t>negociaciones</a:t>
            </a:r>
            <a:r>
              <a:rPr sz="2000" dirty="0"/>
              <a:t> de </a:t>
            </a:r>
            <a:r>
              <a:rPr sz="2000" dirty="0" err="1"/>
              <a:t>principios</a:t>
            </a:r>
            <a:r>
              <a:rPr sz="2000" dirty="0"/>
              <a:t>?</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Concepto</a:t>
            </a:r>
            <a:r>
              <a:rPr sz="2000" dirty="0"/>
              <a:t>, </a:t>
            </a:r>
            <a:r>
              <a:rPr sz="2000" dirty="0" err="1"/>
              <a:t>motivación</a:t>
            </a:r>
            <a:r>
              <a:rPr sz="2000" dirty="0"/>
              <a:t>, </a:t>
            </a:r>
            <a:r>
              <a:rPr sz="2000" dirty="0" err="1"/>
              <a:t>implementación</a:t>
            </a:r>
            <a:r>
              <a:rPr sz="2000" dirty="0"/>
              <a:t>, </a:t>
            </a:r>
            <a:r>
              <a:rPr sz="2000" dirty="0" err="1"/>
              <a:t>estabilización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a:t>Personas, </a:t>
            </a:r>
            <a:r>
              <a:rPr sz="2000" dirty="0" err="1"/>
              <a:t>intereses</a:t>
            </a:r>
            <a:r>
              <a:rPr sz="2000" dirty="0"/>
              <a:t>, </a:t>
            </a:r>
            <a:r>
              <a:rPr sz="2000" dirty="0" err="1"/>
              <a:t>opciones</a:t>
            </a:r>
            <a:r>
              <a:rPr sz="2000" dirty="0"/>
              <a:t> y </a:t>
            </a:r>
            <a:r>
              <a:rPr sz="2000" dirty="0" err="1"/>
              <a:t>criterios</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Cuantitativos</a:t>
            </a:r>
            <a:r>
              <a:rPr sz="2000" dirty="0"/>
              <a:t> y me</a:t>
            </a:r>
            <a:r>
              <a:rPr lang="es-ES" sz="2000" dirty="0" err="1"/>
              <a:t>dible</a:t>
            </a:r>
            <a:r>
              <a:rPr sz="2000" dirty="0"/>
              <a:t>s, </a:t>
            </a:r>
            <a:r>
              <a:rPr sz="2000" dirty="0" err="1"/>
              <a:t>orientados</a:t>
            </a:r>
            <a:r>
              <a:rPr sz="2000" dirty="0"/>
              <a:t> a los </a:t>
            </a:r>
            <a:r>
              <a:rPr sz="2000" dirty="0" err="1"/>
              <a:t>resultados</a:t>
            </a:r>
            <a:r>
              <a:rPr sz="2000" dirty="0"/>
              <a:t>, </a:t>
            </a:r>
            <a:r>
              <a:rPr sz="2000" dirty="0" err="1"/>
              <a:t>ambiciosos</a:t>
            </a:r>
            <a:r>
              <a:rPr sz="2000" dirty="0"/>
              <a:t>, </a:t>
            </a:r>
            <a:r>
              <a:rPr sz="2000" dirty="0" err="1"/>
              <a:t>programados</a:t>
            </a:r>
            <a:endParaRPr sz="2000" dirty="0"/>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5. ¿</a:t>
            </a:r>
            <a:r>
              <a:rPr sz="2000" dirty="0" err="1"/>
              <a:t>Cuáles</a:t>
            </a:r>
            <a:r>
              <a:rPr sz="2000" dirty="0"/>
              <a:t> son los 3 pasos de la </a:t>
            </a:r>
            <a:r>
              <a:rPr sz="2000" dirty="0" err="1"/>
              <a:t>teoría</a:t>
            </a:r>
            <a:r>
              <a:rPr sz="2000" dirty="0"/>
              <a:t> del </a:t>
            </a:r>
            <a:r>
              <a:rPr sz="2000" dirty="0" err="1"/>
              <a:t>cambio</a:t>
            </a:r>
            <a:r>
              <a:rPr sz="2000" dirty="0"/>
              <a:t> de Lewin?</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Estructura</a:t>
            </a:r>
            <a:r>
              <a:rPr sz="2000" dirty="0"/>
              <a:t>, </a:t>
            </a:r>
            <a:r>
              <a:rPr sz="2000" dirty="0" err="1"/>
              <a:t>estilo</a:t>
            </a:r>
            <a:r>
              <a:rPr sz="2000" dirty="0"/>
              <a:t>, </a:t>
            </a:r>
            <a:r>
              <a:rPr sz="2000" dirty="0" err="1"/>
              <a:t>estrategia</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Construir</a:t>
            </a:r>
            <a:r>
              <a:rPr sz="2000" dirty="0"/>
              <a:t> </a:t>
            </a:r>
            <a:r>
              <a:rPr sz="2000" dirty="0" err="1"/>
              <a:t>coalición</a:t>
            </a:r>
            <a:r>
              <a:rPr sz="2000" dirty="0"/>
              <a:t>, </a:t>
            </a:r>
            <a:r>
              <a:rPr sz="2000" dirty="0" err="1"/>
              <a:t>formar</a:t>
            </a:r>
            <a:r>
              <a:rPr sz="2000" dirty="0"/>
              <a:t> </a:t>
            </a:r>
            <a:r>
              <a:rPr sz="2000" dirty="0" err="1"/>
              <a:t>visión</a:t>
            </a:r>
            <a:r>
              <a:rPr sz="2000" dirty="0"/>
              <a:t>, </a:t>
            </a:r>
            <a:r>
              <a:rPr sz="2000" dirty="0" err="1"/>
              <a:t>sostener</a:t>
            </a:r>
            <a:r>
              <a:rPr sz="2000" dirty="0"/>
              <a:t> la </a:t>
            </a:r>
            <a:r>
              <a:rPr sz="2000" dirty="0" err="1"/>
              <a:t>aceleración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Descongela</a:t>
            </a:r>
            <a:r>
              <a:rPr lang="es-ES" sz="2000" dirty="0" err="1"/>
              <a:t>ción</a:t>
            </a:r>
            <a:r>
              <a:rPr sz="2000" dirty="0"/>
              <a:t>, </a:t>
            </a:r>
            <a:r>
              <a:rPr sz="2000" dirty="0" err="1"/>
              <a:t>cambi</a:t>
            </a:r>
            <a:r>
              <a:rPr lang="es-ES" sz="2000" dirty="0"/>
              <a:t>o</a:t>
            </a:r>
            <a:r>
              <a:rPr sz="2000" dirty="0"/>
              <a:t>, </a:t>
            </a:r>
            <a:r>
              <a:rPr lang="es-ES" sz="2000" dirty="0"/>
              <a:t>(re)</a:t>
            </a:r>
            <a:r>
              <a:rPr sz="2000" dirty="0" err="1"/>
              <a:t>congela</a:t>
            </a:r>
            <a:r>
              <a:rPr lang="es-ES" sz="2000" dirty="0" err="1"/>
              <a:t>ción</a:t>
            </a:r>
            <a:endParaRPr sz="2000"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81803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3. ¿</a:t>
            </a:r>
            <a:r>
              <a:rPr sz="2000" dirty="0" err="1"/>
              <a:t>Cuáles</a:t>
            </a:r>
            <a:r>
              <a:rPr sz="2000" dirty="0"/>
              <a:t> son las 5 </a:t>
            </a:r>
            <a:r>
              <a:rPr sz="2000" dirty="0" err="1"/>
              <a:t>dimensiones</a:t>
            </a:r>
            <a:r>
              <a:rPr sz="2000" dirty="0"/>
              <a:t> del </a:t>
            </a:r>
            <a:r>
              <a:rPr sz="2000" dirty="0" err="1"/>
              <a:t>concepto</a:t>
            </a:r>
            <a:r>
              <a:rPr sz="2000" dirty="0"/>
              <a:t> de </a:t>
            </a:r>
            <a:r>
              <a:rPr sz="2000" dirty="0" err="1"/>
              <a:t>personalidad</a:t>
            </a:r>
            <a:r>
              <a:rPr sz="2000" dirty="0"/>
              <a:t> con </a:t>
            </a:r>
            <a:r>
              <a:rPr sz="2000" dirty="0" err="1"/>
              <a:t>respecto</a:t>
            </a:r>
            <a:r>
              <a:rPr sz="2000" dirty="0"/>
              <a:t> al </a:t>
            </a:r>
            <a:r>
              <a:rPr sz="2000" dirty="0" err="1"/>
              <a:t>intraemprendimiento</a:t>
            </a:r>
            <a:r>
              <a:rPr sz="2000" dirty="0"/>
              <a:t>?</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b="1" dirty="0" err="1"/>
              <a:t>Conciencia</a:t>
            </a:r>
            <a:r>
              <a:rPr sz="2000" b="1" dirty="0"/>
              <a:t>, </a:t>
            </a:r>
            <a:r>
              <a:rPr sz="2000" b="1" dirty="0" err="1"/>
              <a:t>amabilidad</a:t>
            </a:r>
            <a:r>
              <a:rPr sz="2000" b="1" dirty="0"/>
              <a:t>, </a:t>
            </a:r>
            <a:r>
              <a:rPr sz="2000" b="1" dirty="0" err="1"/>
              <a:t>estabilidad</a:t>
            </a:r>
            <a:r>
              <a:rPr sz="2000" b="1" dirty="0"/>
              <a:t> </a:t>
            </a:r>
            <a:r>
              <a:rPr sz="2000" b="1" dirty="0" err="1"/>
              <a:t>emocional</a:t>
            </a:r>
            <a:r>
              <a:rPr sz="2000" b="1" dirty="0"/>
              <a:t>, </a:t>
            </a:r>
            <a:r>
              <a:rPr sz="2000" b="1" dirty="0" err="1"/>
              <a:t>apertura</a:t>
            </a:r>
            <a:r>
              <a:rPr sz="2000" b="1" dirty="0"/>
              <a:t> a la </a:t>
            </a:r>
            <a:r>
              <a:rPr sz="2000" b="1" dirty="0" err="1"/>
              <a:t>experiencia</a:t>
            </a:r>
            <a:r>
              <a:rPr sz="2000" b="1" dirty="0"/>
              <a:t>, </a:t>
            </a:r>
            <a:r>
              <a:rPr sz="2000" b="1" dirty="0" err="1"/>
              <a:t>extraversión</a:t>
            </a:r>
            <a:endParaRPr sz="2000" b="1"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Pereza</a:t>
            </a:r>
            <a:r>
              <a:rPr sz="2000" dirty="0"/>
              <a:t>, </a:t>
            </a:r>
            <a:r>
              <a:rPr sz="2000" dirty="0" err="1"/>
              <a:t>terquedad</a:t>
            </a:r>
            <a:r>
              <a:rPr sz="2000" dirty="0"/>
              <a:t>, </a:t>
            </a:r>
            <a:r>
              <a:rPr sz="2000" dirty="0" err="1"/>
              <a:t>inestabilidad</a:t>
            </a:r>
            <a:r>
              <a:rPr sz="2000" dirty="0"/>
              <a:t>, </a:t>
            </a:r>
            <a:r>
              <a:rPr sz="2000" dirty="0" err="1"/>
              <a:t>falla</a:t>
            </a:r>
            <a:r>
              <a:rPr sz="2000" dirty="0"/>
              <a:t>, </a:t>
            </a:r>
            <a:r>
              <a:rPr sz="2000" dirty="0" err="1"/>
              <a:t>introvertido</a:t>
            </a:r>
            <a:r>
              <a:rPr sz="2000" dirty="0"/>
              <a:t> </a:t>
            </a: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Parcial</a:t>
            </a:r>
            <a:r>
              <a:rPr sz="2000" dirty="0"/>
              <a:t>, </a:t>
            </a:r>
            <a:r>
              <a:rPr sz="2000" dirty="0" err="1"/>
              <a:t>distante</a:t>
            </a:r>
            <a:r>
              <a:rPr sz="2000" dirty="0"/>
              <a:t>, </a:t>
            </a:r>
            <a:r>
              <a:rPr sz="2000" dirty="0" err="1"/>
              <a:t>irrespetuoso</a:t>
            </a:r>
            <a:r>
              <a:rPr sz="2000" dirty="0"/>
              <a:t>, </a:t>
            </a:r>
            <a:r>
              <a:rPr sz="2000" dirty="0" err="1"/>
              <a:t>frágil</a:t>
            </a:r>
            <a:r>
              <a:rPr sz="2000" dirty="0"/>
              <a:t>, </a:t>
            </a:r>
            <a:r>
              <a:rPr sz="2000" dirty="0" err="1"/>
              <a:t>desconfiado</a:t>
            </a:r>
            <a:endParaRPr sz="2000"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4. ¿</a:t>
            </a:r>
            <a:r>
              <a:rPr sz="2000" dirty="0" err="1"/>
              <a:t>Qué</a:t>
            </a:r>
            <a:r>
              <a:rPr sz="2000" dirty="0"/>
              <a:t> son los </a:t>
            </a:r>
            <a:r>
              <a:rPr sz="2000" dirty="0" err="1"/>
              <a:t>modelos</a:t>
            </a:r>
            <a:r>
              <a:rPr sz="2000" dirty="0"/>
              <a:t> de </a:t>
            </a:r>
            <a:r>
              <a:rPr sz="2000" dirty="0" err="1"/>
              <a:t>gestión</a:t>
            </a:r>
            <a:r>
              <a:rPr sz="2000" dirty="0"/>
              <a:t> del </a:t>
            </a:r>
            <a:r>
              <a:rPr sz="2000" dirty="0" err="1"/>
              <a:t>cambio</a:t>
            </a:r>
            <a:r>
              <a:rPr sz="2000" dirty="0"/>
              <a:t>?</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b="1" dirty="0"/>
              <a:t>Marcos que </a:t>
            </a:r>
            <a:r>
              <a:rPr sz="2000" b="1" dirty="0" err="1"/>
              <a:t>guían</a:t>
            </a:r>
            <a:r>
              <a:rPr sz="2000" b="1" dirty="0"/>
              <a:t> a las </a:t>
            </a:r>
            <a:r>
              <a:rPr sz="2000" b="1" dirty="0" err="1"/>
              <a:t>organizaciones</a:t>
            </a:r>
            <a:r>
              <a:rPr sz="2000" b="1" dirty="0"/>
              <a:t> a la hora de </a:t>
            </a:r>
            <a:r>
              <a:rPr sz="2000" b="1" dirty="0" err="1"/>
              <a:t>navegar</a:t>
            </a:r>
            <a:r>
              <a:rPr sz="2000" b="1" dirty="0"/>
              <a:t> y </a:t>
            </a:r>
            <a:r>
              <a:rPr sz="2000" b="1" dirty="0" err="1"/>
              <a:t>gestionar</a:t>
            </a:r>
            <a:r>
              <a:rPr sz="2000" b="1" dirty="0"/>
              <a:t> </a:t>
            </a:r>
            <a:r>
              <a:rPr sz="2000" b="1" dirty="0" err="1"/>
              <a:t>el</a:t>
            </a:r>
            <a:r>
              <a:rPr sz="2000" b="1" dirty="0"/>
              <a:t> </a:t>
            </a:r>
            <a:r>
              <a:rPr sz="2000" b="1" dirty="0" err="1"/>
              <a:t>cambio</a:t>
            </a:r>
            <a:r>
              <a:rPr sz="2000" b="1" dirty="0"/>
              <a:t> </a:t>
            </a:r>
            <a:r>
              <a:rPr sz="2000" b="1" dirty="0" err="1"/>
              <a:t>en</a:t>
            </a:r>
            <a:r>
              <a:rPr sz="2000" b="1" dirty="0"/>
              <a:t> </a:t>
            </a:r>
            <a:r>
              <a:rPr sz="2000" b="1" dirty="0" err="1"/>
              <a:t>el</a:t>
            </a:r>
            <a:r>
              <a:rPr sz="2000" b="1" dirty="0"/>
              <a:t> </a:t>
            </a:r>
            <a:r>
              <a:rPr sz="2000" b="1" dirty="0" err="1"/>
              <a:t>lugar</a:t>
            </a:r>
            <a:r>
              <a:rPr sz="2000" b="1" dirty="0"/>
              <a:t> de </a:t>
            </a:r>
            <a:r>
              <a:rPr sz="2000" b="1" dirty="0" err="1"/>
              <a:t>trabajo</a:t>
            </a:r>
            <a:endParaRPr sz="2000" b="1"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a:t>Directrices </a:t>
            </a:r>
            <a:r>
              <a:rPr sz="2000" dirty="0" err="1"/>
              <a:t>sobre</a:t>
            </a:r>
            <a:r>
              <a:rPr sz="2000" dirty="0"/>
              <a:t> </a:t>
            </a:r>
            <a:r>
              <a:rPr sz="2000" dirty="0" err="1"/>
              <a:t>cómo</a:t>
            </a:r>
            <a:r>
              <a:rPr sz="2000" dirty="0"/>
              <a:t> </a:t>
            </a:r>
            <a:r>
              <a:rPr sz="2000" dirty="0" err="1"/>
              <a:t>implementar</a:t>
            </a:r>
            <a:r>
              <a:rPr sz="2000" dirty="0"/>
              <a:t> </a:t>
            </a:r>
            <a:r>
              <a:rPr sz="2000" dirty="0" err="1"/>
              <a:t>conflictos</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a:t>Una </a:t>
            </a:r>
            <a:r>
              <a:rPr sz="2000" dirty="0" err="1"/>
              <a:t>estrategia</a:t>
            </a:r>
            <a:r>
              <a:rPr sz="2000" dirty="0"/>
              <a:t> </a:t>
            </a:r>
            <a:r>
              <a:rPr sz="2000" dirty="0" err="1"/>
              <a:t>definida</a:t>
            </a:r>
            <a:r>
              <a:rPr sz="2000" dirty="0"/>
              <a:t> para </a:t>
            </a:r>
            <a:r>
              <a:rPr sz="2000" dirty="0" err="1"/>
              <a:t>hacer</a:t>
            </a:r>
            <a:r>
              <a:rPr sz="2000" dirty="0"/>
              <a:t> </a:t>
            </a:r>
            <a:r>
              <a:rPr sz="2000" dirty="0" err="1"/>
              <a:t>frente</a:t>
            </a:r>
            <a:r>
              <a:rPr sz="2000" dirty="0"/>
              <a:t> a los </a:t>
            </a:r>
            <a:r>
              <a:rPr sz="2000" dirty="0" err="1"/>
              <a:t>conflictos</a:t>
            </a:r>
            <a:r>
              <a:rPr sz="2000" dirty="0"/>
              <a:t> y </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lang="de-DE" sz="2800" dirty="0" err="1"/>
              <a:t>Solución</a:t>
            </a:r>
            <a:r>
              <a:rPr sz="2800" dirty="0"/>
              <a:t>:</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1. ¿</a:t>
            </a:r>
            <a:r>
              <a:rPr sz="2000" dirty="0" err="1"/>
              <a:t>Cuáles</a:t>
            </a:r>
            <a:r>
              <a:rPr sz="2000" dirty="0"/>
              <a:t> son los 4 </a:t>
            </a:r>
            <a:r>
              <a:rPr sz="2000" dirty="0" err="1"/>
              <a:t>principios</a:t>
            </a:r>
            <a:r>
              <a:rPr sz="2000" dirty="0"/>
              <a:t> de las </a:t>
            </a:r>
            <a:r>
              <a:rPr sz="2000" dirty="0" err="1"/>
              <a:t>actitudes</a:t>
            </a:r>
            <a:r>
              <a:rPr sz="2000" dirty="0"/>
              <a:t> </a:t>
            </a:r>
            <a:r>
              <a:rPr lang="es-ES" sz="2000" dirty="0"/>
              <a:t>intraemprendedora</a:t>
            </a:r>
            <a:r>
              <a:rPr sz="2000" dirty="0"/>
              <a:t>s?</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Proactividad</a:t>
            </a:r>
            <a:r>
              <a:rPr sz="2000" dirty="0"/>
              <a:t>, </a:t>
            </a:r>
            <a:r>
              <a:rPr sz="2000" dirty="0" err="1"/>
              <a:t>asunción</a:t>
            </a:r>
            <a:r>
              <a:rPr sz="2000" dirty="0"/>
              <a:t> de </a:t>
            </a:r>
            <a:r>
              <a:rPr sz="2000" dirty="0" err="1"/>
              <a:t>riesgos</a:t>
            </a:r>
            <a:r>
              <a:rPr sz="2000" dirty="0"/>
              <a:t>, </a:t>
            </a:r>
            <a:r>
              <a:rPr sz="2000" dirty="0" err="1"/>
              <a:t>creación</a:t>
            </a:r>
            <a:r>
              <a:rPr sz="2000" dirty="0"/>
              <a:t> de redes, </a:t>
            </a:r>
            <a:r>
              <a:rPr sz="2000" dirty="0" err="1"/>
              <a:t>innovación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b="1" dirty="0" err="1"/>
              <a:t>Relación</a:t>
            </a:r>
            <a:r>
              <a:rPr sz="2000" b="1" dirty="0"/>
              <a:t> con la </a:t>
            </a:r>
            <a:r>
              <a:rPr sz="2000" b="1" dirty="0" err="1"/>
              <a:t>organización</a:t>
            </a:r>
            <a:r>
              <a:rPr sz="2000" b="1" dirty="0"/>
              <a:t>, </a:t>
            </a:r>
            <a:r>
              <a:rPr sz="2000" b="1" dirty="0" err="1"/>
              <a:t>satisfacción</a:t>
            </a:r>
            <a:r>
              <a:rPr sz="2000" b="1" dirty="0"/>
              <a:t>, </a:t>
            </a:r>
            <a:r>
              <a:rPr sz="2000" b="1" dirty="0" err="1"/>
              <a:t>motivación</a:t>
            </a:r>
            <a:r>
              <a:rPr sz="2000" b="1" dirty="0"/>
              <a:t>, </a:t>
            </a:r>
            <a:r>
              <a:rPr sz="2000" b="1" dirty="0" err="1"/>
              <a:t>intención</a:t>
            </a:r>
            <a:endParaRPr sz="2000" b="1"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Habilidades</a:t>
            </a:r>
            <a:r>
              <a:rPr sz="2000" dirty="0"/>
              <a:t>, </a:t>
            </a:r>
            <a:r>
              <a:rPr sz="2000" dirty="0" err="1"/>
              <a:t>percepción</a:t>
            </a:r>
            <a:r>
              <a:rPr sz="2000" dirty="0"/>
              <a:t> de </a:t>
            </a:r>
            <a:r>
              <a:rPr sz="2000" dirty="0" err="1"/>
              <a:t>capacidades</a:t>
            </a:r>
            <a:r>
              <a:rPr sz="2000" dirty="0"/>
              <a:t> </a:t>
            </a:r>
            <a:r>
              <a:rPr sz="2000" dirty="0" err="1"/>
              <a:t>propias</a:t>
            </a:r>
            <a:r>
              <a:rPr sz="2000" dirty="0"/>
              <a:t>, </a:t>
            </a:r>
            <a:r>
              <a:rPr sz="2000" dirty="0" err="1"/>
              <a:t>conocimiento</a:t>
            </a:r>
            <a:r>
              <a:rPr sz="2000" dirty="0"/>
              <a:t> personal, </a:t>
            </a:r>
            <a:r>
              <a:rPr sz="2000" dirty="0" err="1"/>
              <a:t>experiencia</a:t>
            </a:r>
            <a:r>
              <a:rPr sz="2000" dirty="0"/>
              <a:t> </a:t>
            </a:r>
            <a:r>
              <a:rPr sz="2000" dirty="0" err="1"/>
              <a:t>pasada</a:t>
            </a:r>
            <a:endParaRPr sz="2000"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2. ¿</a:t>
            </a:r>
            <a:r>
              <a:rPr sz="2000" dirty="0" err="1"/>
              <a:t>Cuáles</a:t>
            </a:r>
            <a:r>
              <a:rPr sz="2000" dirty="0"/>
              <a:t> son los 4 </a:t>
            </a:r>
            <a:r>
              <a:rPr sz="2000" dirty="0" err="1"/>
              <a:t>principios</a:t>
            </a:r>
            <a:r>
              <a:rPr sz="2000" dirty="0"/>
              <a:t> </a:t>
            </a:r>
            <a:r>
              <a:rPr lang="es-ES" sz="2000" dirty="0"/>
              <a:t>d</a:t>
            </a:r>
            <a:r>
              <a:rPr sz="2000" dirty="0" err="1"/>
              <a:t>el</a:t>
            </a:r>
            <a:r>
              <a:rPr sz="2000" dirty="0"/>
              <a:t> </a:t>
            </a:r>
            <a:r>
              <a:rPr sz="2000" dirty="0" err="1"/>
              <a:t>método</a:t>
            </a:r>
            <a:r>
              <a:rPr sz="2000" dirty="0"/>
              <a:t> de Harvard de </a:t>
            </a:r>
            <a:r>
              <a:rPr sz="2000" dirty="0" err="1"/>
              <a:t>negociaciones</a:t>
            </a:r>
            <a:r>
              <a:rPr sz="2000" dirty="0"/>
              <a:t> de </a:t>
            </a:r>
            <a:r>
              <a:rPr sz="2000" dirty="0" err="1"/>
              <a:t>principios</a:t>
            </a:r>
            <a:r>
              <a:rPr sz="2000" dirty="0"/>
              <a:t>?</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Concepto</a:t>
            </a:r>
            <a:r>
              <a:rPr sz="2000" dirty="0"/>
              <a:t>, </a:t>
            </a:r>
            <a:r>
              <a:rPr sz="2000" dirty="0" err="1"/>
              <a:t>motivación</a:t>
            </a:r>
            <a:r>
              <a:rPr sz="2000" dirty="0"/>
              <a:t>, </a:t>
            </a:r>
            <a:r>
              <a:rPr sz="2000" dirty="0" err="1"/>
              <a:t>implementación</a:t>
            </a:r>
            <a:r>
              <a:rPr sz="2000" dirty="0"/>
              <a:t>, </a:t>
            </a:r>
            <a:r>
              <a:rPr sz="2000" dirty="0" err="1"/>
              <a:t>estabilización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b="1" dirty="0"/>
              <a:t>Personas, </a:t>
            </a:r>
            <a:r>
              <a:rPr sz="2000" b="1" dirty="0" err="1"/>
              <a:t>intereses</a:t>
            </a:r>
            <a:r>
              <a:rPr sz="2000" b="1" dirty="0"/>
              <a:t>, </a:t>
            </a:r>
            <a:r>
              <a:rPr sz="2000" b="1" dirty="0" err="1"/>
              <a:t>opciones</a:t>
            </a:r>
            <a:r>
              <a:rPr sz="2000" b="1" dirty="0"/>
              <a:t> y </a:t>
            </a:r>
            <a:r>
              <a:rPr sz="2000" b="1" dirty="0" err="1"/>
              <a:t>criterios</a:t>
            </a:r>
            <a:endParaRPr sz="2000" b="1"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Cuantitativos</a:t>
            </a:r>
            <a:r>
              <a:rPr sz="2000" dirty="0"/>
              <a:t> y me</a:t>
            </a:r>
            <a:r>
              <a:rPr lang="es-ES" sz="2000" dirty="0" err="1"/>
              <a:t>dible</a:t>
            </a:r>
            <a:r>
              <a:rPr sz="2000" dirty="0"/>
              <a:t>s, </a:t>
            </a:r>
            <a:r>
              <a:rPr sz="2000" dirty="0" err="1"/>
              <a:t>orientados</a:t>
            </a:r>
            <a:r>
              <a:rPr sz="2000" dirty="0"/>
              <a:t> a los </a:t>
            </a:r>
            <a:r>
              <a:rPr sz="2000" dirty="0" err="1"/>
              <a:t>resultados</a:t>
            </a:r>
            <a:r>
              <a:rPr sz="2000" dirty="0"/>
              <a:t>, </a:t>
            </a:r>
            <a:r>
              <a:rPr sz="2000" dirty="0" err="1"/>
              <a:t>ambiciosos</a:t>
            </a:r>
            <a:r>
              <a:rPr sz="2000" dirty="0"/>
              <a:t>, </a:t>
            </a:r>
            <a:r>
              <a:rPr sz="2000" dirty="0" err="1"/>
              <a:t>programados</a:t>
            </a:r>
            <a:endParaRPr sz="2000" dirty="0"/>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357188" indent="-357188">
              <a:defRPr sz="2400" b="1">
                <a:latin typeface="Helvetica Neue" panose="020B0604020202020204"/>
                <a:ea typeface="Microsoft Sans Serif" panose="020B0604020202020204" pitchFamily="34" charset="0"/>
                <a:cs typeface="Microsoft Sans Serif" panose="020B0604020202020204" pitchFamily="34" charset="0"/>
              </a:defRPr>
            </a:pPr>
            <a:r>
              <a:rPr sz="2000" dirty="0"/>
              <a:t>5. ¿</a:t>
            </a:r>
            <a:r>
              <a:rPr sz="2000" dirty="0" err="1"/>
              <a:t>Cuáles</a:t>
            </a:r>
            <a:r>
              <a:rPr sz="2000" dirty="0"/>
              <a:t> son los 3 pasos de la </a:t>
            </a:r>
            <a:r>
              <a:rPr sz="2000" dirty="0" err="1"/>
              <a:t>teoría</a:t>
            </a:r>
            <a:r>
              <a:rPr sz="2000" dirty="0"/>
              <a:t> del </a:t>
            </a:r>
            <a:r>
              <a:rPr sz="2000" dirty="0" err="1"/>
              <a:t>cambio</a:t>
            </a:r>
            <a:r>
              <a:rPr sz="2000" dirty="0"/>
              <a:t> de Lewin?</a:t>
            </a:r>
          </a:p>
          <a:p>
            <a:endParaRPr sz="20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Estructura</a:t>
            </a:r>
            <a:r>
              <a:rPr sz="2000" dirty="0"/>
              <a:t>, </a:t>
            </a:r>
            <a:r>
              <a:rPr sz="2000" dirty="0" err="1"/>
              <a:t>estilo</a:t>
            </a:r>
            <a:r>
              <a:rPr sz="2000" dirty="0"/>
              <a:t>, </a:t>
            </a:r>
            <a:r>
              <a:rPr sz="2000" dirty="0" err="1"/>
              <a:t>estrategia</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dirty="0" err="1"/>
              <a:t>Construir</a:t>
            </a:r>
            <a:r>
              <a:rPr sz="2000" dirty="0"/>
              <a:t> </a:t>
            </a:r>
            <a:r>
              <a:rPr sz="2000" dirty="0" err="1"/>
              <a:t>coalición</a:t>
            </a:r>
            <a:r>
              <a:rPr sz="2000" dirty="0"/>
              <a:t>, </a:t>
            </a:r>
            <a:r>
              <a:rPr sz="2000" dirty="0" err="1"/>
              <a:t>formar</a:t>
            </a:r>
            <a:r>
              <a:rPr sz="2000" dirty="0"/>
              <a:t> </a:t>
            </a:r>
            <a:r>
              <a:rPr sz="2000" dirty="0" err="1"/>
              <a:t>visión</a:t>
            </a:r>
            <a:r>
              <a:rPr sz="2000" dirty="0"/>
              <a:t>, </a:t>
            </a:r>
            <a:r>
              <a:rPr sz="2000" dirty="0" err="1"/>
              <a:t>sostener</a:t>
            </a:r>
            <a:r>
              <a:rPr sz="2000" dirty="0"/>
              <a:t> la </a:t>
            </a:r>
            <a:r>
              <a:rPr sz="2000" dirty="0" err="1"/>
              <a:t>aceleración</a:t>
            </a:r>
            <a:endParaRPr sz="2000" dirty="0"/>
          </a:p>
          <a:p>
            <a:pPr marL="342900" indent="-342900">
              <a:buBlip>
                <a:blip r:embed="rId2"/>
              </a:buBlip>
              <a:defRPr sz="2200">
                <a:latin typeface="Helvetica Neue" panose="020B0604020202020204"/>
                <a:ea typeface="Microsoft Sans Serif" panose="020B0604020202020204" pitchFamily="34" charset="0"/>
                <a:cs typeface="Microsoft Sans Serif" panose="020B0604020202020204" pitchFamily="34" charset="0"/>
              </a:defRPr>
            </a:pPr>
            <a:r>
              <a:rPr sz="2000" b="1" dirty="0" err="1"/>
              <a:t>Descongela</a:t>
            </a:r>
            <a:r>
              <a:rPr lang="es-ES" sz="2000" b="1" dirty="0" err="1"/>
              <a:t>ción</a:t>
            </a:r>
            <a:r>
              <a:rPr sz="2000" b="1" dirty="0"/>
              <a:t>, </a:t>
            </a:r>
            <a:r>
              <a:rPr sz="2000" b="1" dirty="0" err="1"/>
              <a:t>cambi</a:t>
            </a:r>
            <a:r>
              <a:rPr lang="es-ES" sz="2000" b="1" dirty="0"/>
              <a:t>o</a:t>
            </a:r>
            <a:r>
              <a:rPr sz="2000" b="1" dirty="0"/>
              <a:t>, </a:t>
            </a:r>
            <a:r>
              <a:rPr lang="es-ES" sz="2000" b="1" dirty="0"/>
              <a:t>(re)</a:t>
            </a:r>
            <a:r>
              <a:rPr sz="2000" b="1" dirty="0" err="1"/>
              <a:t>congela</a:t>
            </a:r>
            <a:r>
              <a:rPr lang="es-ES" sz="2000" b="1" dirty="0" err="1"/>
              <a:t>ción</a:t>
            </a:r>
            <a:endParaRPr sz="2000" b="1" dirty="0"/>
          </a:p>
          <a:p>
            <a:endParaRPr sz="20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 name="CuadroTexto 8">
            <a:extLst>
              <a:ext uri="{FF2B5EF4-FFF2-40B4-BE49-F238E27FC236}">
                <a16:creationId xmlns:a16="http://schemas.microsoft.com/office/drawing/2014/main" id="{6F1B247E-B848-2E62-B44A-2E5AA1E6A52F}"/>
              </a:ext>
            </a:extLst>
          </p:cNvPr>
          <p:cNvSpPr txBox="1"/>
          <p:nvPr/>
        </p:nvSpPr>
        <p:spPr>
          <a:xfrm>
            <a:off x="1296000" y="1548000"/>
            <a:ext cx="73296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lang="es-ES" sz="4800" dirty="0"/>
              <a:t>¡Ponte a prueba!</a:t>
            </a:r>
            <a:endParaRPr sz="4800" dirty="0"/>
          </a:p>
        </p:txBody>
      </p:sp>
    </p:spTree>
    <p:extLst>
      <p:ext uri="{BB962C8B-B14F-4D97-AF65-F5344CB8AC3E}">
        <p14:creationId xmlns:p14="http://schemas.microsoft.com/office/powerpoint/2010/main" val="15238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Actitud</a:t>
            </a:r>
            <a:r>
              <a:rPr dirty="0"/>
              <a:t> </a:t>
            </a:r>
            <a:r>
              <a:rPr lang="es-ES" dirty="0"/>
              <a:t>intraemprendedora</a:t>
            </a:r>
            <a:endParaRPr kumimoji="0" sz="4800" b="1" i="0" u="none" strike="noStrike" kern="1200" cap="none"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60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Unidad 1</a:t>
            </a:r>
            <a:endParaRPr kumimoji="0" sz="6000" b="1" i="0" u="none" strike="noStrike" kern="1200" cap="none"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t>1.1 Definición</a:t>
            </a:r>
          </a:p>
          <a:p>
            <a:pPr marL="628650" marR="0" lvl="0" indent="-628650" algn="l" rtl="0">
              <a:lnSpc>
                <a:spcPct val="150000"/>
              </a:lnSpc>
              <a:spcBef>
                <a:spcPts val="0"/>
              </a:spcBef>
              <a:spcAft>
                <a:spcPts val="0"/>
              </a:spcAft>
              <a:buClr>
                <a:srgbClr val="000000"/>
              </a:buClr>
              <a:buSzPts val="2800"/>
              <a:buFont typeface="Arial"/>
              <a:buNone/>
              <a:defRPr sz="2800" b="1">
                <a:solidFill>
                  <a:srgbClr val="AED633"/>
                </a:solidFill>
                <a:latin typeface="Helvetica Neue" panose="020B0604020202020204"/>
                <a:ea typeface="Helvetica Neue"/>
                <a:cs typeface="Helvetica Neue"/>
                <a:sym typeface="Helvetica Neue"/>
              </a:defRPr>
            </a:pPr>
            <a:r>
              <a:t>1.2 Los 4 principios de la actitud intraempresarial: relación con la organización, satisfacción, motivación e intención</a:t>
            </a:r>
          </a:p>
        </p:txBody>
      </p:sp>
    </p:spTree>
    <p:extLst>
      <p:ext uri="{BB962C8B-B14F-4D97-AF65-F5344CB8AC3E}">
        <p14:creationId xmlns:p14="http://schemas.microsoft.com/office/powerpoint/2010/main" val="3682568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3894431"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Resumiendo</a:t>
            </a:r>
          </a:p>
        </p:txBody>
      </p:sp>
      <p:sp>
        <p:nvSpPr>
          <p:cNvPr id="3" name="CuadroTexto 2">
            <a:extLst>
              <a:ext uri="{FF2B5EF4-FFF2-40B4-BE49-F238E27FC236}">
                <a16:creationId xmlns:a16="http://schemas.microsoft.com/office/drawing/2014/main" id="{D22D9822-984B-62FC-5C87-1598298E3ED9}"/>
              </a:ext>
            </a:extLst>
          </p:cNvPr>
          <p:cNvSpPr txBox="1"/>
          <p:nvPr/>
        </p:nvSpPr>
        <p:spPr>
          <a:xfrm>
            <a:off x="1296000" y="2304000"/>
            <a:ext cx="7034400" cy="522000"/>
          </a:xfrm>
          <a:prstGeom prst="rect">
            <a:avLst/>
          </a:prstGeom>
          <a:noFill/>
        </p:spPr>
        <p:txBody>
          <a:bodyPr wrap="square">
            <a:noAutofit/>
          </a:bodyPr>
          <a:lstStyle/>
          <a:p>
            <a:pPr algn="just">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t>¡Bien hecho! Ahora sabes más sobre:</a:t>
            </a:r>
          </a:p>
        </p:txBody>
      </p:sp>
      <p:pic>
        <p:nvPicPr>
          <p:cNvPr id="14" name="Google Shape;570;p12">
            <a:extLst>
              <a:ext uri="{FF2B5EF4-FFF2-40B4-BE49-F238E27FC236}">
                <a16:creationId xmlns:a16="http://schemas.microsoft.com/office/drawing/2014/main" id="{A444E22D-E0DE-1ED5-F3A3-3E868980C758}"/>
              </a:ext>
            </a:extLst>
          </p:cNvPr>
          <p:cNvPicPr preferRelativeResize="0"/>
          <p:nvPr/>
        </p:nvPicPr>
        <p:blipFill rotWithShape="1">
          <a:blip r:embed="rId2">
            <a:alphaModFix/>
          </a:blip>
          <a:srcRect/>
          <a:stretch/>
        </p:blipFill>
        <p:spPr>
          <a:xfrm>
            <a:off x="10972800" y="3372231"/>
            <a:ext cx="5601396" cy="5601396"/>
          </a:xfrm>
          <a:prstGeom prst="rect">
            <a:avLst/>
          </a:prstGeom>
          <a:noFill/>
          <a:ln>
            <a:noFill/>
          </a:ln>
        </p:spPr>
      </p:pic>
      <p:sp>
        <p:nvSpPr>
          <p:cNvPr id="15" name="Google Shape;98;p4">
            <a:extLst>
              <a:ext uri="{FF2B5EF4-FFF2-40B4-BE49-F238E27FC236}">
                <a16:creationId xmlns:a16="http://schemas.microsoft.com/office/drawing/2014/main" id="{715F212C-0A67-DAB3-7265-FB52EEEEF4C7}"/>
              </a:ext>
            </a:extLst>
          </p:cNvPr>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3"/>
              </a:buBlip>
              <a:defRPr sz="2400">
                <a:solidFill>
                  <a:schemeClr val="dk1"/>
                </a:solidFill>
                <a:latin typeface="Helvetica Neue" panose="020B0604020202020204" charset="0"/>
                <a:ea typeface="Helvetica Neue"/>
                <a:cs typeface="Helvetica Neue"/>
                <a:sym typeface="Helvetica Neue"/>
              </a:defRPr>
            </a:pPr>
            <a:r>
              <a:rPr dirty="0" err="1"/>
              <a:t>Qué</a:t>
            </a:r>
            <a:r>
              <a:rPr dirty="0"/>
              <a:t> </a:t>
            </a:r>
            <a:r>
              <a:rPr lang="es-ES" dirty="0"/>
              <a:t>son las actitudes intraemprendedoras </a:t>
            </a:r>
            <a:r>
              <a:rPr dirty="0"/>
              <a:t>y </a:t>
            </a:r>
            <a:r>
              <a:rPr dirty="0" err="1"/>
              <a:t>cómo</a:t>
            </a:r>
            <a:r>
              <a:rPr dirty="0"/>
              <a:t> la </a:t>
            </a:r>
            <a:r>
              <a:rPr dirty="0" err="1"/>
              <a:t>personalidad</a:t>
            </a:r>
            <a:r>
              <a:rPr dirty="0"/>
              <a:t> es </a:t>
            </a:r>
            <a:r>
              <a:rPr dirty="0" err="1"/>
              <a:t>importante</a:t>
            </a:r>
            <a:r>
              <a:rPr dirty="0"/>
              <a:t> para </a:t>
            </a:r>
            <a:r>
              <a:rPr dirty="0" err="1"/>
              <a:t>fomentar</a:t>
            </a:r>
            <a:r>
              <a:rPr dirty="0"/>
              <a:t> </a:t>
            </a:r>
            <a:r>
              <a:rPr dirty="0" err="1"/>
              <a:t>el</a:t>
            </a:r>
            <a:r>
              <a:rPr dirty="0"/>
              <a:t> </a:t>
            </a:r>
            <a:r>
              <a:rPr dirty="0" err="1"/>
              <a:t>intraemprendimiento</a:t>
            </a:r>
            <a:r>
              <a:rPr dirty="0"/>
              <a:t>.</a:t>
            </a:r>
          </a:p>
          <a:p>
            <a:pPr marL="628650" marR="0" lvl="0" indent="-628650" algn="l" rtl="0">
              <a:lnSpc>
                <a:spcPct val="100000"/>
              </a:lnSpc>
              <a:spcBef>
                <a:spcPts val="0"/>
              </a:spcBef>
              <a:spcAft>
                <a:spcPts val="1000"/>
              </a:spcAft>
              <a:buClr>
                <a:srgbClr val="000000"/>
              </a:buClr>
              <a:buSzPct val="100000"/>
              <a:buBlip>
                <a:blip r:embed="rId3"/>
              </a:buBlip>
              <a:defRPr sz="2400">
                <a:solidFill>
                  <a:schemeClr val="dk1"/>
                </a:solidFill>
                <a:latin typeface="Helvetica Neue" panose="020B0604020202020204" charset="0"/>
                <a:ea typeface="Helvetica Neue"/>
                <a:cs typeface="Helvetica Neue"/>
                <a:sym typeface="Helvetica Neue"/>
              </a:defRPr>
            </a:pPr>
            <a:r>
              <a:rPr dirty="0" err="1"/>
              <a:t>Qué</a:t>
            </a:r>
            <a:r>
              <a:rPr dirty="0"/>
              <a:t> es la </a:t>
            </a:r>
            <a:r>
              <a:rPr dirty="0" err="1"/>
              <a:t>gestión</a:t>
            </a:r>
            <a:r>
              <a:rPr dirty="0"/>
              <a:t> del </a:t>
            </a:r>
            <a:r>
              <a:rPr dirty="0" err="1"/>
              <a:t>cambio</a:t>
            </a:r>
            <a:r>
              <a:rPr dirty="0"/>
              <a:t> y </a:t>
            </a:r>
            <a:r>
              <a:rPr dirty="0" err="1"/>
              <a:t>cómo</a:t>
            </a:r>
            <a:r>
              <a:rPr dirty="0"/>
              <a:t> </a:t>
            </a:r>
            <a:r>
              <a:rPr dirty="0" err="1"/>
              <a:t>puede</a:t>
            </a:r>
            <a:r>
              <a:rPr dirty="0"/>
              <a:t> </a:t>
            </a:r>
            <a:r>
              <a:rPr dirty="0" err="1"/>
              <a:t>implementar</a:t>
            </a:r>
            <a:r>
              <a:rPr dirty="0"/>
              <a:t> </a:t>
            </a:r>
            <a:r>
              <a:rPr dirty="0" err="1"/>
              <a:t>sistemas</a:t>
            </a:r>
            <a:r>
              <a:rPr dirty="0"/>
              <a:t> de </a:t>
            </a:r>
            <a:r>
              <a:rPr dirty="0" err="1"/>
              <a:t>gestión</a:t>
            </a:r>
            <a:r>
              <a:rPr dirty="0"/>
              <a:t> de </a:t>
            </a:r>
            <a:r>
              <a:rPr dirty="0" err="1"/>
              <a:t>cambios</a:t>
            </a:r>
            <a:r>
              <a:rPr dirty="0"/>
              <a:t> </a:t>
            </a:r>
            <a:r>
              <a:rPr dirty="0" err="1"/>
              <a:t>en</a:t>
            </a:r>
            <a:r>
              <a:rPr dirty="0"/>
              <a:t> </a:t>
            </a:r>
            <a:r>
              <a:rPr lang="es-ES" dirty="0"/>
              <a:t>t</a:t>
            </a:r>
            <a:r>
              <a:rPr dirty="0"/>
              <a:t>u </a:t>
            </a:r>
            <a:r>
              <a:rPr dirty="0" err="1"/>
              <a:t>empresa</a:t>
            </a:r>
            <a:r>
              <a:rPr dirty="0"/>
              <a:t>/</a:t>
            </a:r>
            <a:r>
              <a:rPr dirty="0" err="1"/>
              <a:t>equipo</a:t>
            </a:r>
            <a:r>
              <a:rPr dirty="0"/>
              <a:t>.</a:t>
            </a:r>
          </a:p>
          <a:p>
            <a:pPr marL="628650" marR="0" lvl="0" indent="-628650" algn="l" rtl="0">
              <a:lnSpc>
                <a:spcPct val="100000"/>
              </a:lnSpc>
              <a:spcBef>
                <a:spcPts val="0"/>
              </a:spcBef>
              <a:spcAft>
                <a:spcPts val="1000"/>
              </a:spcAft>
              <a:buClr>
                <a:srgbClr val="000000"/>
              </a:buClr>
              <a:buSzPct val="100000"/>
              <a:buBlip>
                <a:blip r:embed="rId3"/>
              </a:buBlip>
              <a:defRPr sz="2400">
                <a:solidFill>
                  <a:schemeClr val="dk1"/>
                </a:solidFill>
                <a:latin typeface="Helvetica Neue" panose="020B0604020202020204" charset="0"/>
                <a:ea typeface="Helvetica Neue"/>
                <a:cs typeface="Helvetica Neue"/>
                <a:sym typeface="Helvetica Neue"/>
              </a:defRPr>
            </a:pPr>
            <a:r>
              <a:rPr dirty="0" err="1"/>
              <a:t>Qué</a:t>
            </a:r>
            <a:r>
              <a:rPr dirty="0"/>
              <a:t> es la </a:t>
            </a:r>
            <a:r>
              <a:rPr dirty="0" err="1"/>
              <a:t>gestión</a:t>
            </a:r>
            <a:r>
              <a:rPr dirty="0"/>
              <a:t> de </a:t>
            </a:r>
            <a:r>
              <a:rPr dirty="0" err="1"/>
              <a:t>conflictos</a:t>
            </a:r>
            <a:r>
              <a:rPr dirty="0"/>
              <a:t> </a:t>
            </a:r>
            <a:r>
              <a:rPr dirty="0" err="1"/>
              <a:t>en</a:t>
            </a:r>
            <a:r>
              <a:rPr dirty="0"/>
              <a:t> una </a:t>
            </a:r>
            <a:r>
              <a:rPr dirty="0" err="1"/>
              <a:t>empresa</a:t>
            </a:r>
            <a:r>
              <a:rPr dirty="0"/>
              <a:t> y </a:t>
            </a:r>
            <a:r>
              <a:rPr dirty="0" err="1"/>
              <a:t>cómo</a:t>
            </a:r>
            <a:r>
              <a:rPr dirty="0"/>
              <a:t> se </a:t>
            </a:r>
            <a:r>
              <a:rPr dirty="0" err="1"/>
              <a:t>puede</a:t>
            </a:r>
            <a:r>
              <a:rPr dirty="0"/>
              <a:t> resolver un </a:t>
            </a:r>
            <a:r>
              <a:rPr dirty="0" err="1"/>
              <a:t>conflicto</a:t>
            </a:r>
            <a:r>
              <a:rPr dirty="0"/>
              <a:t> dentro de la </a:t>
            </a:r>
            <a:r>
              <a:rPr dirty="0" err="1"/>
              <a:t>empresa</a:t>
            </a:r>
            <a:r>
              <a:rPr dirty="0"/>
              <a:t>.</a:t>
            </a:r>
          </a:p>
          <a:p>
            <a:pPr marL="628650" marR="0" lvl="0" indent="-628650" algn="l" rtl="0">
              <a:lnSpc>
                <a:spcPct val="100000"/>
              </a:lnSpc>
              <a:spcBef>
                <a:spcPts val="0"/>
              </a:spcBef>
              <a:spcAft>
                <a:spcPts val="1000"/>
              </a:spcAft>
              <a:buClr>
                <a:srgbClr val="000000"/>
              </a:buClr>
              <a:buSzPct val="100000"/>
              <a:buBlip>
                <a:blip r:embed="rId3"/>
              </a:buBlip>
            </a:pP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325816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(1)</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r>
              <a:rPr lang="en-US" sz="2400" b="0" i="0" u="none" strike="noStrike" cap="none" dirty="0">
                <a:solidFill>
                  <a:srgbClr val="000000"/>
                </a:solidFill>
                <a:latin typeface="Helvetica Neue" panose="020B0604020202020204" charset="0"/>
                <a:ea typeface="Helvetica Neue"/>
                <a:cs typeface="Helvetica Neue"/>
                <a:sym typeface="Helvetica Neue"/>
              </a:rPr>
              <a:t>Woo, H. (2018). Personality traits and intrapreneurship: the mediating effect of career adaptability. Career Development International.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Farrukh, M. et al. (2016). Intrapreneurial behavior: an empirical investigation of personality traits. Management &amp; Marketing. Challenges for the Knowledge Society, Vol. 11, No. 4, pp. 597-609. </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err="1">
                <a:solidFill>
                  <a:srgbClr val="000000"/>
                </a:solidFill>
                <a:latin typeface="Helvetica Neue" panose="020B0604020202020204" charset="0"/>
                <a:ea typeface="Helvetica Neue"/>
                <a:cs typeface="Helvetica Neue"/>
                <a:sym typeface="Helvetica Neue"/>
              </a:rPr>
              <a:t>Neessen</a:t>
            </a:r>
            <a:r>
              <a:rPr lang="en-US" sz="2400" b="0" i="0" u="none" strike="noStrike" cap="none" dirty="0">
                <a:solidFill>
                  <a:srgbClr val="000000"/>
                </a:solidFill>
                <a:latin typeface="Helvetica Neue" panose="020B0604020202020204" charset="0"/>
                <a:ea typeface="Helvetica Neue"/>
                <a:cs typeface="Helvetica Neue"/>
                <a:sym typeface="Helvetica Neue"/>
              </a:rPr>
              <a:t>, P. et al. (2019). The intrapreneurial employee: toward an integrated model of intrapreneurship and research agenda. International Entrepreneurship and Management Journal.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err="1">
                <a:solidFill>
                  <a:srgbClr val="000000"/>
                </a:solidFill>
                <a:latin typeface="Helvetica Neue" panose="020B0604020202020204" charset="0"/>
                <a:ea typeface="Helvetica Neue"/>
                <a:cs typeface="Helvetica Neue"/>
                <a:sym typeface="Helvetica Neue"/>
              </a:rPr>
              <a:t>Mohedano-Suanes</a:t>
            </a:r>
            <a:r>
              <a:rPr lang="en-US" sz="2400" b="0" i="0" u="none" strike="noStrike" cap="none" dirty="0">
                <a:solidFill>
                  <a:srgbClr val="000000"/>
                </a:solidFill>
                <a:latin typeface="Helvetica Neue" panose="020B0604020202020204" charset="0"/>
                <a:ea typeface="Helvetica Neue"/>
                <a:cs typeface="Helvetica Neue"/>
                <a:sym typeface="Helvetica Neue"/>
              </a:rPr>
              <a:t>, A. &amp; Garzon, D. (2018). Intrapreneurs: Characteristics and Behavior. 10.</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Mustafa, M.J. et al. (2016). Psychological Ownership, Job Satisfaction, and Middle Manager Entrepreneurial Behavior. Journal of Leadership &amp; Organizational Studies. 23. 272-287.</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p>
          <a:p>
            <a:pPr marL="714375" marR="0" lvl="0" indent="-714375" algn="l" rtl="0">
              <a:lnSpc>
                <a:spcPct val="100000"/>
              </a:lnSpc>
              <a:spcAft>
                <a:spcPts val="2400"/>
              </a:spcAft>
              <a:buClr>
                <a:srgbClr val="4D94B7"/>
              </a:buClr>
              <a:buSzPct val="105000"/>
              <a:buFont typeface="+mj-lt"/>
              <a:buAutoNum type="arabicParenBoth"/>
              <a:defRPr sz="2400">
                <a:solidFill>
                  <a:srgbClr val="000000"/>
                </a:solidFill>
                <a:latin typeface="Helvetica Neue" panose="020B0604020202020204" charset="0"/>
                <a:ea typeface="Helvetica Neue"/>
                <a:cs typeface="Helvetica Neue"/>
                <a:sym typeface="Helvetica Neue"/>
              </a:defRPr>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(2)</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Zhao, H. et al. (2010). The </a:t>
            </a:r>
            <a:r>
              <a:rPr lang="de-DE" dirty="0" err="1"/>
              <a:t>Relationship</a:t>
            </a:r>
            <a:r>
              <a:rPr lang="de-DE" dirty="0"/>
              <a:t> </a:t>
            </a:r>
            <a:r>
              <a:rPr lang="de-DE" dirty="0" err="1"/>
              <a:t>of</a:t>
            </a:r>
            <a:r>
              <a:rPr lang="de-DE" dirty="0"/>
              <a:t> Personality </a:t>
            </a:r>
            <a:r>
              <a:rPr lang="de-DE" dirty="0" err="1"/>
              <a:t>to</a:t>
            </a:r>
            <a:r>
              <a:rPr lang="de-DE" dirty="0"/>
              <a:t> </a:t>
            </a:r>
            <a:r>
              <a:rPr lang="de-DE" dirty="0" err="1"/>
              <a:t>Entrepreneurial</a:t>
            </a:r>
            <a:r>
              <a:rPr lang="de-DE" dirty="0"/>
              <a:t> </a:t>
            </a:r>
            <a:r>
              <a:rPr lang="de-DE" dirty="0" err="1"/>
              <a:t>Intentions</a:t>
            </a:r>
            <a:r>
              <a:rPr lang="de-DE" dirty="0"/>
              <a:t> and Performance: A Meta-</a:t>
            </a:r>
            <a:r>
              <a:rPr lang="de-DE" dirty="0" err="1"/>
              <a:t>Analytic</a:t>
            </a:r>
            <a:r>
              <a:rPr lang="de-DE" dirty="0"/>
              <a:t> Review. Journal </a:t>
            </a:r>
            <a:r>
              <a:rPr lang="de-DE" dirty="0" err="1"/>
              <a:t>of</a:t>
            </a:r>
            <a:r>
              <a:rPr lang="de-DE" dirty="0"/>
              <a:t> Management, Vol. 36 </a:t>
            </a:r>
            <a:r>
              <a:rPr lang="de-DE" dirty="0" err="1"/>
              <a:t>No</a:t>
            </a:r>
            <a:r>
              <a:rPr lang="de-DE" dirty="0"/>
              <a:t>. 2, March 2010 381- 40.</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Knobloch, Thomas (2014): Konfliktmanagement in mittelständischen Unternehmen. Spektrum der Mediation 53/2014.</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Samantha David (2021): Intrapreneurship </a:t>
            </a:r>
            <a:r>
              <a:rPr lang="de-DE" dirty="0" err="1"/>
              <a:t>education</a:t>
            </a:r>
            <a:r>
              <a:rPr lang="de-DE" dirty="0"/>
              <a:t>– Handlungsempfehlungen zur Gestaltung eines Curriculums für Universtäten. https://epub.jku.at/obvulihs/download/pdf/6751308?originalFilename=true </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www.fool.com/the-ascent/small-business/human-resources/articles/change-management/</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www.fool.com/the-ascent/small-business/human-resources/articles/change-management-models/</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https://leadershipyoda.com/kurt-lewin-three-stages-of-change/ </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r>
              <a:rPr lang="de-DE" dirty="0"/>
              <a:t>https://www.mbamanagementmodels.com/mckinseys-7-s-framework/</a:t>
            </a:r>
          </a:p>
          <a:p>
            <a:pPr marL="714375" marR="0" lvl="0" indent="-714375" algn="l" rtl="0">
              <a:lnSpc>
                <a:spcPct val="100000"/>
              </a:lnSpc>
              <a:spcAft>
                <a:spcPts val="2400"/>
              </a:spcAft>
              <a:buClr>
                <a:srgbClr val="4D94B7"/>
              </a:buClr>
              <a:buSzPct val="105000"/>
              <a:buFont typeface="+mj-lt"/>
              <a:buAutoNum type="arabicParenBoth" startAt="7"/>
              <a:defRPr sz="2400">
                <a:solidFill>
                  <a:srgbClr val="000000"/>
                </a:solidFill>
                <a:latin typeface="Helvetica Neue" panose="020B0604020202020204" charset="0"/>
                <a:ea typeface="Helvetica Neue"/>
                <a:cs typeface="Helvetica Neue"/>
                <a:sym typeface="Helvetica Neue"/>
              </a:defRPr>
            </a:pPr>
            <a:endParaRPr dirty="0"/>
          </a:p>
        </p:txBody>
      </p:sp>
    </p:spTree>
    <p:extLst>
      <p:ext uri="{BB962C8B-B14F-4D97-AF65-F5344CB8AC3E}">
        <p14:creationId xmlns:p14="http://schemas.microsoft.com/office/powerpoint/2010/main" val="234743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defRPr sz="4800" b="1">
                <a:solidFill>
                  <a:srgbClr val="4D94B7"/>
                </a:solidFill>
                <a:latin typeface="Helvetica Neue" panose="020B0604020202020204" charset="0"/>
                <a:ea typeface="Helvetica Neue"/>
                <a:cs typeface="Helvetica Neue"/>
                <a:sym typeface="Helvetica Neue"/>
              </a:defRPr>
            </a:pPr>
            <a:r>
              <a:t>Bibliografía (3)</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14"/>
              <a:defRPr sz="2400">
                <a:solidFill>
                  <a:srgbClr val="000000"/>
                </a:solidFill>
                <a:latin typeface="Helvetica Neue" panose="020B0604020202020204" charset="0"/>
                <a:ea typeface="Helvetica Neue"/>
                <a:cs typeface="Helvetica Neue"/>
                <a:sym typeface="Helvetica Neue"/>
              </a:defRPr>
            </a:pPr>
            <a:r>
              <a:t>https://www.managementstudyguide.com/kotters-8-step-model-of-change.htm</a:t>
            </a:r>
          </a:p>
          <a:p>
            <a:pPr marL="714375" marR="0" lvl="0" indent="-714375" algn="l" rtl="0">
              <a:lnSpc>
                <a:spcPct val="100000"/>
              </a:lnSpc>
              <a:spcAft>
                <a:spcPts val="2400"/>
              </a:spcAft>
              <a:buClr>
                <a:srgbClr val="4D94B7"/>
              </a:buClr>
              <a:buSzPct val="105000"/>
              <a:buFont typeface="+mj-lt"/>
              <a:buAutoNum type="arabicParenBoth" startAt="14"/>
              <a:defRPr sz="2400">
                <a:solidFill>
                  <a:srgbClr val="000000"/>
                </a:solidFill>
                <a:latin typeface="Helvetica Neue" panose="020B0604020202020204" charset="0"/>
                <a:ea typeface="Helvetica Neue"/>
                <a:cs typeface="Helvetica Neue"/>
                <a:sym typeface="Helvetica Neue"/>
              </a:defRPr>
            </a:pPr>
            <a:r>
              <a:t>https://www.kmutoday.ch/ressort/personal-bildung/professionelles-konfliktmanagement/</a:t>
            </a:r>
          </a:p>
          <a:p>
            <a:pPr marL="714375" marR="0" lvl="0" indent="-714375" algn="l" rtl="0">
              <a:lnSpc>
                <a:spcPct val="100000"/>
              </a:lnSpc>
              <a:spcAft>
                <a:spcPts val="2400"/>
              </a:spcAft>
              <a:buClr>
                <a:srgbClr val="4D94B7"/>
              </a:buClr>
              <a:buSzPct val="105000"/>
              <a:buFont typeface="+mj-lt"/>
              <a:buAutoNum type="arabicParenBoth" startAt="14"/>
              <a:defRPr sz="2400">
                <a:solidFill>
                  <a:srgbClr val="000000"/>
                </a:solidFill>
                <a:latin typeface="Helvetica Neue" panose="020B0604020202020204" charset="0"/>
                <a:ea typeface="Helvetica Neue"/>
                <a:cs typeface="Helvetica Neue"/>
                <a:sym typeface="Helvetica Neue"/>
              </a:defRPr>
            </a:pPr>
            <a:r>
              <a:t>https://www.mtdtraining.com/blog/a-conflict-management-exercise.htm</a:t>
            </a:r>
          </a:p>
          <a:p>
            <a:pPr marL="534988" marR="0" lvl="0" indent="-534988" algn="l" rtl="0">
              <a:lnSpc>
                <a:spcPct val="100000"/>
              </a:lnSpc>
              <a:spcAft>
                <a:spcPts val="2400"/>
              </a:spcAft>
              <a:buClr>
                <a:srgbClr val="4D94B7"/>
              </a:buClr>
              <a:buSzPct val="105000"/>
              <a:buFont typeface="+mj-lt"/>
              <a:buAutoNum type="arabicParenBoth" startAt="14"/>
            </a:pPr>
            <a:endParaRPr sz="2400" b="0" i="0" u="none" strike="noStrike" cap="none">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714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72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t>¡Muchas gracias!</a:t>
            </a:r>
            <a:endParaRPr kumimoji="0" sz="7200" b="1" i="0" u="none" strike="noStrike" kern="1200" cap="none"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696200" y="5629475"/>
            <a:ext cx="2743200" cy="830997"/>
          </a:xfrm>
          <a:prstGeom prst="rect">
            <a:avLst/>
          </a:prstGeom>
          <a:noFill/>
        </p:spPr>
        <p:txBody>
          <a:bodyPr wrap="square">
            <a:noAutofit/>
          </a:bodyPr>
          <a:lstStyle/>
          <a:p>
            <a:pPr>
              <a:defRPr sz="2400" b="1">
                <a:solidFill>
                  <a:srgbClr val="AED633"/>
                </a:solidFill>
                <a:effectLst/>
                <a:latin typeface="Helvetica Neue" panose="020B0604020202020204"/>
                <a:ea typeface="Microsoft Sans Serif" panose="020B0604020202020204" pitchFamily="34" charset="0"/>
                <a:cs typeface="Microsoft Sans Serif" panose="020B0604020202020204" pitchFamily="34" charset="0"/>
              </a:defRPr>
            </a:pPr>
            <a:r>
              <a:rPr lang="de-DE" dirty="0"/>
              <a:t>g</a:t>
            </a:r>
            <a:r>
              <a:rPr dirty="0"/>
              <a:t>enieproject.eu</a:t>
            </a:r>
            <a:endParaRPr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1.1 </a:t>
            </a:r>
            <a:r>
              <a:rPr dirty="0" err="1"/>
              <a:t>Definición</a:t>
            </a:r>
            <a:endParaRPr dirty="0"/>
          </a:p>
        </p:txBody>
      </p: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11658600" cy="5112000"/>
          </a:xfrm>
          <a:prstGeom prst="rect">
            <a:avLst/>
          </a:prstGeom>
          <a:noFill/>
        </p:spPr>
        <p:txBody>
          <a:bodyPr wrap="square">
            <a:noAutofit/>
          </a:bodyPr>
          <a:lstStyle/>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Para una </a:t>
            </a:r>
            <a:r>
              <a:rPr dirty="0" err="1"/>
              <a:t>comprensión</a:t>
            </a:r>
            <a:r>
              <a:rPr dirty="0"/>
              <a:t> </a:t>
            </a:r>
            <a:r>
              <a:rPr dirty="0" err="1"/>
              <a:t>más</a:t>
            </a:r>
            <a:r>
              <a:rPr dirty="0"/>
              <a:t> profunda del </a:t>
            </a:r>
            <a:r>
              <a:rPr dirty="0" err="1"/>
              <a:t>intraemprendimiento</a:t>
            </a:r>
            <a:r>
              <a:rPr dirty="0"/>
              <a:t> </a:t>
            </a:r>
            <a:r>
              <a:rPr dirty="0" err="1"/>
              <a:t>desde</a:t>
            </a:r>
            <a:r>
              <a:rPr dirty="0"/>
              <a:t> una </a:t>
            </a:r>
            <a:r>
              <a:rPr dirty="0" err="1"/>
              <a:t>perspectiva</a:t>
            </a:r>
            <a:r>
              <a:rPr dirty="0"/>
              <a:t> individual, primero </a:t>
            </a:r>
            <a:r>
              <a:rPr dirty="0" err="1"/>
              <a:t>observamos</a:t>
            </a:r>
            <a:r>
              <a:rPr dirty="0"/>
              <a:t> la </a:t>
            </a:r>
            <a:r>
              <a:rPr dirty="0" err="1"/>
              <a:t>personalidad</a:t>
            </a:r>
            <a:r>
              <a:rPr dirty="0"/>
              <a:t> del </a:t>
            </a:r>
            <a:r>
              <a:rPr dirty="0" err="1"/>
              <a:t>intraemprendedor</a:t>
            </a:r>
            <a:r>
              <a:rPr dirty="0"/>
              <a:t>.</a:t>
            </a:r>
          </a:p>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La </a:t>
            </a:r>
            <a:r>
              <a:rPr dirty="0" err="1"/>
              <a:t>personalidad</a:t>
            </a:r>
            <a:r>
              <a:rPr dirty="0"/>
              <a:t> </a:t>
            </a:r>
            <a:r>
              <a:rPr dirty="0" err="1"/>
              <a:t>juega</a:t>
            </a:r>
            <a:r>
              <a:rPr dirty="0"/>
              <a:t> un </a:t>
            </a:r>
            <a:r>
              <a:rPr dirty="0" err="1"/>
              <a:t>papel</a:t>
            </a:r>
            <a:r>
              <a:rPr dirty="0"/>
              <a:t> </a:t>
            </a:r>
            <a:r>
              <a:rPr dirty="0" err="1"/>
              <a:t>en</a:t>
            </a:r>
            <a:r>
              <a:rPr dirty="0"/>
              <a:t> la </a:t>
            </a:r>
            <a:r>
              <a:rPr dirty="0" err="1"/>
              <a:t>intención</a:t>
            </a:r>
            <a:r>
              <a:rPr dirty="0"/>
              <a:t> de </a:t>
            </a:r>
            <a:r>
              <a:rPr dirty="0" err="1"/>
              <a:t>convertirse</a:t>
            </a:r>
            <a:r>
              <a:rPr dirty="0"/>
              <a:t> </a:t>
            </a:r>
            <a:r>
              <a:rPr dirty="0" err="1"/>
              <a:t>en</a:t>
            </a:r>
            <a:r>
              <a:rPr dirty="0"/>
              <a:t> un </a:t>
            </a:r>
            <a:r>
              <a:rPr dirty="0" err="1"/>
              <a:t>emprendedor</a:t>
            </a:r>
            <a:r>
              <a:rPr dirty="0"/>
              <a:t> y </a:t>
            </a:r>
            <a:r>
              <a:rPr dirty="0" err="1"/>
              <a:t>también</a:t>
            </a:r>
            <a:r>
              <a:rPr dirty="0"/>
              <a:t> </a:t>
            </a:r>
            <a:r>
              <a:rPr dirty="0" err="1"/>
              <a:t>en</a:t>
            </a:r>
            <a:r>
              <a:rPr dirty="0"/>
              <a:t> </a:t>
            </a:r>
            <a:r>
              <a:rPr dirty="0" err="1"/>
              <a:t>el</a:t>
            </a:r>
            <a:r>
              <a:rPr dirty="0"/>
              <a:t> </a:t>
            </a:r>
            <a:r>
              <a:rPr dirty="0" err="1"/>
              <a:t>éxito</a:t>
            </a:r>
            <a:r>
              <a:rPr dirty="0"/>
              <a:t> </a:t>
            </a:r>
            <a:r>
              <a:rPr dirty="0" err="1"/>
              <a:t>empresarial</a:t>
            </a:r>
            <a:r>
              <a:rPr dirty="0"/>
              <a:t>. </a:t>
            </a:r>
          </a:p>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lang="es-ES" dirty="0"/>
              <a:t>La personalidad como concepto contiene </a:t>
            </a:r>
            <a:r>
              <a:rPr dirty="0" err="1"/>
              <a:t>actitudes</a:t>
            </a:r>
            <a:r>
              <a:rPr lang="es-ES" dirty="0"/>
              <a:t>, matices</a:t>
            </a:r>
            <a:r>
              <a:rPr dirty="0"/>
              <a:t> y </a:t>
            </a:r>
            <a:r>
              <a:rPr dirty="0" err="1"/>
              <a:t>orientación</a:t>
            </a:r>
            <a:r>
              <a:rPr dirty="0"/>
              <a:t> </a:t>
            </a:r>
            <a:r>
              <a:rPr lang="es-ES" dirty="0"/>
              <a:t>sobre</a:t>
            </a:r>
            <a:r>
              <a:rPr dirty="0"/>
              <a:t> las </a:t>
            </a:r>
            <a:r>
              <a:rPr dirty="0" err="1"/>
              <a:t>experiencias</a:t>
            </a:r>
            <a:r>
              <a:rPr dirty="0"/>
              <a:t> y </a:t>
            </a:r>
            <a:r>
              <a:rPr dirty="0" err="1"/>
              <a:t>acciones</a:t>
            </a:r>
            <a:r>
              <a:rPr dirty="0"/>
              <a:t> de los </a:t>
            </a:r>
            <a:r>
              <a:rPr dirty="0" err="1"/>
              <a:t>individuos</a:t>
            </a:r>
            <a:r>
              <a:rPr dirty="0"/>
              <a:t>, por lo que </a:t>
            </a:r>
            <a:r>
              <a:rPr dirty="0" err="1"/>
              <a:t>influye</a:t>
            </a:r>
            <a:r>
              <a:rPr dirty="0"/>
              <a:t> tanto </a:t>
            </a:r>
            <a:r>
              <a:rPr dirty="0" err="1"/>
              <a:t>en</a:t>
            </a:r>
            <a:r>
              <a:rPr dirty="0"/>
              <a:t> </a:t>
            </a:r>
            <a:r>
              <a:rPr dirty="0" err="1"/>
              <a:t>el</a:t>
            </a:r>
            <a:r>
              <a:rPr dirty="0"/>
              <a:t> </a:t>
            </a:r>
            <a:r>
              <a:rPr dirty="0" err="1"/>
              <a:t>emprendimiento</a:t>
            </a:r>
            <a:r>
              <a:rPr dirty="0"/>
              <a:t> </a:t>
            </a:r>
            <a:r>
              <a:rPr dirty="0" err="1"/>
              <a:t>como</a:t>
            </a:r>
            <a:r>
              <a:rPr dirty="0"/>
              <a:t> </a:t>
            </a:r>
            <a:r>
              <a:rPr dirty="0" err="1"/>
              <a:t>en</a:t>
            </a:r>
            <a:r>
              <a:rPr dirty="0"/>
              <a:t> </a:t>
            </a:r>
            <a:r>
              <a:rPr dirty="0" err="1"/>
              <a:t>el</a:t>
            </a:r>
            <a:r>
              <a:rPr dirty="0"/>
              <a:t> </a:t>
            </a:r>
            <a:r>
              <a:rPr dirty="0" err="1"/>
              <a:t>intraemprendimiento</a:t>
            </a:r>
            <a:r>
              <a:rPr dirty="0"/>
              <a:t>.</a:t>
            </a:r>
          </a:p>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entorno</a:t>
            </a:r>
            <a:r>
              <a:rPr dirty="0"/>
              <a:t> </a:t>
            </a:r>
            <a:r>
              <a:rPr dirty="0" err="1"/>
              <a:t>organizacional</a:t>
            </a:r>
            <a:r>
              <a:rPr dirty="0"/>
              <a:t> </a:t>
            </a:r>
            <a:r>
              <a:rPr dirty="0" err="1"/>
              <a:t>juega</a:t>
            </a:r>
            <a:r>
              <a:rPr dirty="0"/>
              <a:t> un </a:t>
            </a:r>
            <a:r>
              <a:rPr dirty="0" err="1"/>
              <a:t>papel</a:t>
            </a:r>
            <a:r>
              <a:rPr dirty="0"/>
              <a:t> </a:t>
            </a:r>
            <a:r>
              <a:rPr dirty="0" err="1"/>
              <a:t>importante</a:t>
            </a:r>
            <a:r>
              <a:rPr dirty="0"/>
              <a:t> </a:t>
            </a:r>
            <a:r>
              <a:rPr dirty="0" err="1"/>
              <a:t>en</a:t>
            </a:r>
            <a:r>
              <a:rPr dirty="0"/>
              <a:t> </a:t>
            </a:r>
            <a:r>
              <a:rPr dirty="0" err="1"/>
              <a:t>el</a:t>
            </a:r>
            <a:r>
              <a:rPr dirty="0"/>
              <a:t> </a:t>
            </a:r>
            <a:r>
              <a:rPr dirty="0" err="1"/>
              <a:t>comportamiento</a:t>
            </a:r>
            <a:r>
              <a:rPr dirty="0"/>
              <a:t> </a:t>
            </a:r>
            <a:r>
              <a:rPr dirty="0" err="1"/>
              <a:t>intraemprendedor</a:t>
            </a:r>
            <a:r>
              <a:rPr dirty="0"/>
              <a:t>, </a:t>
            </a:r>
            <a:r>
              <a:rPr dirty="0" err="1"/>
              <a:t>pero</a:t>
            </a:r>
            <a:r>
              <a:rPr dirty="0"/>
              <a:t> no </a:t>
            </a:r>
            <a:r>
              <a:rPr dirty="0" err="1"/>
              <a:t>explica</a:t>
            </a:r>
            <a:r>
              <a:rPr dirty="0"/>
              <a:t> </a:t>
            </a:r>
            <a:r>
              <a:rPr dirty="0" err="1"/>
              <a:t>suficientemente</a:t>
            </a:r>
            <a:r>
              <a:rPr dirty="0"/>
              <a:t> por </a:t>
            </a:r>
            <a:r>
              <a:rPr dirty="0" err="1"/>
              <a:t>qué</a:t>
            </a:r>
            <a:r>
              <a:rPr dirty="0"/>
              <a:t> un </a:t>
            </a:r>
            <a:r>
              <a:rPr dirty="0" err="1"/>
              <a:t>individuo</a:t>
            </a:r>
            <a:r>
              <a:rPr lang="es-ES" dirty="0"/>
              <a:t> tiene actitudes emprendedoras</a:t>
            </a:r>
            <a:r>
              <a:rPr dirty="0"/>
              <a:t>. </a:t>
            </a:r>
          </a:p>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Las </a:t>
            </a:r>
            <a:r>
              <a:rPr dirty="0" err="1"/>
              <a:t>iniciativas</a:t>
            </a:r>
            <a:r>
              <a:rPr dirty="0"/>
              <a:t> </a:t>
            </a:r>
            <a:r>
              <a:rPr dirty="0" err="1"/>
              <a:t>más</a:t>
            </a:r>
            <a:r>
              <a:rPr dirty="0"/>
              <a:t> </a:t>
            </a:r>
            <a:r>
              <a:rPr dirty="0" err="1"/>
              <a:t>emprendedoras</a:t>
            </a:r>
            <a:r>
              <a:rPr dirty="0"/>
              <a:t> </a:t>
            </a:r>
            <a:r>
              <a:rPr dirty="0" err="1"/>
              <a:t>tienen</a:t>
            </a:r>
            <a:r>
              <a:rPr dirty="0"/>
              <a:t> </a:t>
            </a:r>
            <a:r>
              <a:rPr dirty="0" err="1"/>
              <a:t>dinámicas</a:t>
            </a:r>
            <a:r>
              <a:rPr dirty="0"/>
              <a:t> </a:t>
            </a:r>
            <a:r>
              <a:rPr dirty="0" err="1"/>
              <a:t>específicas</a:t>
            </a:r>
            <a:r>
              <a:rPr dirty="0"/>
              <a:t> que </a:t>
            </a:r>
            <a:r>
              <a:rPr dirty="0" err="1"/>
              <a:t>tienen</a:t>
            </a:r>
            <a:r>
              <a:rPr dirty="0"/>
              <a:t> un </a:t>
            </a:r>
            <a:r>
              <a:rPr dirty="0" err="1"/>
              <a:t>impacto</a:t>
            </a:r>
            <a:r>
              <a:rPr dirty="0"/>
              <a:t> </a:t>
            </a:r>
            <a:r>
              <a:rPr dirty="0" err="1"/>
              <a:t>positivo</a:t>
            </a:r>
            <a:r>
              <a:rPr dirty="0"/>
              <a:t> </a:t>
            </a:r>
            <a:r>
              <a:rPr dirty="0" err="1"/>
              <a:t>en</a:t>
            </a:r>
            <a:r>
              <a:rPr dirty="0"/>
              <a:t> </a:t>
            </a:r>
            <a:r>
              <a:rPr dirty="0" err="1"/>
              <a:t>el</a:t>
            </a:r>
            <a:r>
              <a:rPr dirty="0"/>
              <a:t> </a:t>
            </a:r>
            <a:r>
              <a:rPr dirty="0" err="1"/>
              <a:t>rendimiento</a:t>
            </a:r>
            <a:r>
              <a:rPr dirty="0"/>
              <a:t> </a:t>
            </a:r>
            <a:r>
              <a:rPr dirty="0" err="1"/>
              <a:t>empresarial</a:t>
            </a:r>
            <a:r>
              <a:rPr dirty="0"/>
              <a:t>.</a:t>
            </a:r>
          </a:p>
        </p:txBody>
      </p:sp>
      <p:pic>
        <p:nvPicPr>
          <p:cNvPr id="6" name="Grafik 5">
            <a:extLst>
              <a:ext uri="{FF2B5EF4-FFF2-40B4-BE49-F238E27FC236}">
                <a16:creationId xmlns:a16="http://schemas.microsoft.com/office/drawing/2014/main" id="{309F8652-A9A8-1B2E-6B9C-6425835A2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8000" y="1548000"/>
            <a:ext cx="4429350" cy="7344000"/>
          </a:xfrm>
          <a:prstGeom prst="rect">
            <a:avLst/>
          </a:prstGeom>
        </p:spPr>
      </p:pic>
      <p:sp>
        <p:nvSpPr>
          <p:cNvPr id="8" name="Textfeld 7">
            <a:extLst>
              <a:ext uri="{FF2B5EF4-FFF2-40B4-BE49-F238E27FC236}">
                <a16:creationId xmlns:a16="http://schemas.microsoft.com/office/drawing/2014/main" id="{C5759A23-B710-CADA-3B59-ED28B51AC4BB}"/>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7</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Textfeld 6">
            <a:extLst>
              <a:ext uri="{FF2B5EF4-FFF2-40B4-BE49-F238E27FC236}">
                <a16:creationId xmlns:a16="http://schemas.microsoft.com/office/drawing/2014/main" id="{B7F2B7D5-4E7D-7018-A18E-90438084D302}"/>
              </a:ext>
            </a:extLst>
          </p:cNvPr>
          <p:cNvSpPr txBox="1"/>
          <p:nvPr/>
        </p:nvSpPr>
        <p:spPr>
          <a:xfrm>
            <a:off x="14688000" y="8928000"/>
            <a:ext cx="226935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rPr dirty="0"/>
              <a:t>Fuente de la imagen: </a:t>
            </a:r>
            <a:r>
              <a:rPr dirty="0" err="1"/>
              <a:t>Pixabay</a:t>
            </a:r>
            <a:r>
              <a:rPr dirty="0"/>
              <a:t> </a:t>
            </a:r>
            <a:endParaRPr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6477000" cy="769441"/>
          </a:xfrm>
          <a:prstGeom prst="rect">
            <a:avLst/>
          </a:prstGeom>
          <a:noFill/>
        </p:spPr>
        <p:txBody>
          <a:bodyPr wrap="square">
            <a:noAutofit/>
          </a:bodyPr>
          <a:lstStyle/>
          <a:p>
            <a:pPr marL="342900" indent="-342900">
              <a:spcAft>
                <a:spcPts val="600"/>
              </a:spcAft>
              <a:buFont typeface="Wingdings" panose="05000000000000000000" pitchFamily="2" charset="2"/>
              <a:buChar char="ü"/>
              <a:defRPr>
                <a:latin typeface="Helvetica Neue" panose="020B0604020202020204"/>
                <a:ea typeface="Microsoft Sans Serif" panose="020B0604020202020204" pitchFamily="34" charset="0"/>
                <a:cs typeface="Microsoft Sans Serif" panose="020B0604020202020204" pitchFamily="34" charset="0"/>
              </a:defRPr>
            </a:pPr>
            <a:r>
              <a:rPr sz="2200" dirty="0"/>
              <a:t>Las </a:t>
            </a:r>
            <a:r>
              <a:rPr sz="2200" dirty="0" err="1"/>
              <a:t>cinco</a:t>
            </a:r>
            <a:r>
              <a:rPr sz="2200" dirty="0"/>
              <a:t> </a:t>
            </a:r>
            <a:r>
              <a:rPr sz="2200" dirty="0" err="1"/>
              <a:t>dimensiones</a:t>
            </a:r>
            <a:r>
              <a:rPr sz="2200" dirty="0"/>
              <a:t> del </a:t>
            </a:r>
            <a:r>
              <a:rPr sz="2200" dirty="0" err="1"/>
              <a:t>concepto</a:t>
            </a:r>
            <a:r>
              <a:rPr sz="2200" dirty="0"/>
              <a:t> de </a:t>
            </a:r>
            <a:r>
              <a:rPr sz="2400" dirty="0" err="1"/>
              <a:t>personalidad</a:t>
            </a:r>
            <a:r>
              <a:rPr sz="2200" dirty="0"/>
              <a:t> con </a:t>
            </a:r>
            <a:r>
              <a:rPr sz="2200" dirty="0" err="1"/>
              <a:t>referencia</a:t>
            </a:r>
            <a:r>
              <a:rPr sz="2200" dirty="0"/>
              <a:t> al </a:t>
            </a:r>
            <a:r>
              <a:rPr sz="2200" dirty="0" err="1"/>
              <a:t>intraemprendimiento</a:t>
            </a:r>
            <a:r>
              <a:rPr sz="2200" dirty="0"/>
              <a:t>:</a:t>
            </a:r>
          </a:p>
        </p:txBody>
      </p:sp>
      <p:sp>
        <p:nvSpPr>
          <p:cNvPr id="12" name="CuadroTexto 3">
            <a:extLst>
              <a:ext uri="{FF2B5EF4-FFF2-40B4-BE49-F238E27FC236}">
                <a16:creationId xmlns:a16="http://schemas.microsoft.com/office/drawing/2014/main" id="{67B527EA-8454-9B39-58D0-D53119803ADB}"/>
              </a:ext>
            </a:extLst>
          </p:cNvPr>
          <p:cNvSpPr txBox="1"/>
          <p:nvPr/>
        </p:nvSpPr>
        <p:spPr>
          <a:xfrm rot="20985544">
            <a:off x="2775285" y="4750967"/>
            <a:ext cx="4447583" cy="3250981"/>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err="1"/>
              <a:t>Definición</a:t>
            </a:r>
            <a:r>
              <a:rPr dirty="0"/>
              <a:t>: </a:t>
            </a:r>
          </a:p>
          <a:p>
            <a:pPr algn="ctr">
              <a:defRPr sz="2400">
                <a:latin typeface="Helvetica Neue" panose="020B0604020202020204"/>
              </a:defRPr>
            </a:pPr>
            <a:r>
              <a:rPr lang="es-ES" dirty="0"/>
              <a:t>L</a:t>
            </a:r>
            <a:r>
              <a:rPr dirty="0"/>
              <a:t>a </a:t>
            </a:r>
            <a:r>
              <a:rPr dirty="0" err="1"/>
              <a:t>extraversión</a:t>
            </a:r>
            <a:r>
              <a:rPr dirty="0"/>
              <a:t>, la </a:t>
            </a:r>
            <a:r>
              <a:rPr dirty="0" err="1"/>
              <a:t>apertura</a:t>
            </a:r>
            <a:r>
              <a:rPr dirty="0"/>
              <a:t> y la </a:t>
            </a:r>
            <a:r>
              <a:rPr dirty="0" err="1"/>
              <a:t>conciencia</a:t>
            </a:r>
            <a:r>
              <a:rPr dirty="0"/>
              <a:t> </a:t>
            </a:r>
            <a:r>
              <a:rPr dirty="0" err="1"/>
              <a:t>pueden</a:t>
            </a:r>
            <a:r>
              <a:rPr dirty="0"/>
              <a:t> </a:t>
            </a:r>
            <a:r>
              <a:rPr dirty="0" err="1"/>
              <a:t>considerarse</a:t>
            </a:r>
            <a:r>
              <a:rPr dirty="0"/>
              <a:t> </a:t>
            </a:r>
            <a:r>
              <a:rPr dirty="0" err="1"/>
              <a:t>como</a:t>
            </a:r>
            <a:r>
              <a:rPr dirty="0"/>
              <a:t> </a:t>
            </a:r>
            <a:r>
              <a:rPr dirty="0" err="1"/>
              <a:t>aquellos</a:t>
            </a:r>
            <a:r>
              <a:rPr dirty="0"/>
              <a:t> </a:t>
            </a:r>
            <a:r>
              <a:rPr dirty="0" err="1"/>
              <a:t>rasgos</a:t>
            </a:r>
            <a:r>
              <a:rPr dirty="0"/>
              <a:t> de </a:t>
            </a:r>
            <a:r>
              <a:rPr dirty="0" err="1"/>
              <a:t>personalidad</a:t>
            </a:r>
            <a:r>
              <a:rPr dirty="0"/>
              <a:t> que </a:t>
            </a:r>
            <a:r>
              <a:rPr dirty="0" err="1"/>
              <a:t>tienen</a:t>
            </a:r>
            <a:r>
              <a:rPr dirty="0"/>
              <a:t> </a:t>
            </a:r>
            <a:r>
              <a:rPr dirty="0" err="1"/>
              <a:t>más</a:t>
            </a:r>
            <a:r>
              <a:rPr dirty="0"/>
              <a:t> </a:t>
            </a:r>
            <a:r>
              <a:rPr dirty="0" err="1"/>
              <a:t>probabilidades</a:t>
            </a:r>
            <a:r>
              <a:rPr dirty="0"/>
              <a:t> de </a:t>
            </a:r>
            <a:r>
              <a:rPr dirty="0" err="1"/>
              <a:t>influir</a:t>
            </a:r>
            <a:r>
              <a:rPr dirty="0"/>
              <a:t> </a:t>
            </a:r>
            <a:r>
              <a:rPr dirty="0" err="1"/>
              <a:t>en</a:t>
            </a:r>
            <a:r>
              <a:rPr dirty="0"/>
              <a:t> </a:t>
            </a:r>
            <a:r>
              <a:rPr dirty="0" err="1"/>
              <a:t>el</a:t>
            </a:r>
            <a:r>
              <a:rPr dirty="0"/>
              <a:t> </a:t>
            </a:r>
            <a:r>
              <a:rPr dirty="0" err="1"/>
              <a:t>intraemprendimiento</a:t>
            </a:r>
            <a:r>
              <a:rPr dirty="0"/>
              <a:t>.</a:t>
            </a:r>
          </a:p>
        </p:txBody>
      </p:sp>
      <p:pic>
        <p:nvPicPr>
          <p:cNvPr id="14" name="Grafik 13">
            <a:extLst>
              <a:ext uri="{FF2B5EF4-FFF2-40B4-BE49-F238E27FC236}">
                <a16:creationId xmlns:a16="http://schemas.microsoft.com/office/drawing/2014/main" id="{BE9EED40-8683-ECD2-F7FD-4DB3F31D0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737" y="4644156"/>
            <a:ext cx="1600438" cy="1790700"/>
          </a:xfrm>
          <a:prstGeom prst="rect">
            <a:avLst/>
          </a:prstGeom>
        </p:spPr>
      </p:pic>
      <p:sp>
        <p:nvSpPr>
          <p:cNvPr id="5" name="Textfeld 4">
            <a:extLst>
              <a:ext uri="{FF2B5EF4-FFF2-40B4-BE49-F238E27FC236}">
                <a16:creationId xmlns:a16="http://schemas.microsoft.com/office/drawing/2014/main" id="{4EA4D96D-C21A-4AFD-BAB1-BBE66A9C1586}"/>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rPr dirty="0"/>
              <a:t>Fuente n.º: 2</a:t>
            </a:r>
            <a:endParaRPr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53123305-B1D3-E8BF-20AA-B5B588393F9B}"/>
              </a:ext>
            </a:extLst>
          </p:cNvPr>
          <p:cNvSpPr txBox="1"/>
          <p:nvPr/>
        </p:nvSpPr>
        <p:spPr>
          <a:xfrm>
            <a:off x="12954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sz="4300" dirty="0"/>
              <a:t>1. </a:t>
            </a:r>
            <a:r>
              <a:rPr sz="4300" dirty="0" err="1"/>
              <a:t>Actitud</a:t>
            </a:r>
            <a:r>
              <a:rPr sz="4300" dirty="0"/>
              <a:t> </a:t>
            </a:r>
            <a:r>
              <a:rPr lang="es-ES" sz="4300" dirty="0"/>
              <a:t>intraemprendedora</a:t>
            </a:r>
            <a:endParaRPr sz="4300" dirty="0"/>
          </a:p>
        </p:txBody>
      </p:sp>
      <p:sp>
        <p:nvSpPr>
          <p:cNvPr id="8" name="CuadroTexto 2">
            <a:extLst>
              <a:ext uri="{FF2B5EF4-FFF2-40B4-BE49-F238E27FC236}">
                <a16:creationId xmlns:a16="http://schemas.microsoft.com/office/drawing/2014/main" id="{2F604008-C79A-AE71-8F31-4D5A48CBC63D}"/>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1.1 </a:t>
            </a:r>
            <a:r>
              <a:rPr dirty="0" err="1"/>
              <a:t>Definición</a:t>
            </a:r>
            <a:endParaRPr dirty="0"/>
          </a:p>
        </p:txBody>
      </p:sp>
      <p:sp>
        <p:nvSpPr>
          <p:cNvPr id="9" name="Sechseck 8">
            <a:extLst>
              <a:ext uri="{FF2B5EF4-FFF2-40B4-BE49-F238E27FC236}">
                <a16:creationId xmlns:a16="http://schemas.microsoft.com/office/drawing/2014/main" id="{1CD31D6E-ADE1-92A5-31A4-43E15EE58623}"/>
              </a:ext>
            </a:extLst>
          </p:cNvPr>
          <p:cNvSpPr/>
          <p:nvPr/>
        </p:nvSpPr>
        <p:spPr>
          <a:xfrm>
            <a:off x="10476000" y="3204000"/>
            <a:ext cx="3960000" cy="3240000"/>
          </a:xfrm>
          <a:prstGeom prst="hexagon">
            <a:avLst/>
          </a:prstGeom>
          <a:solidFill>
            <a:srgbClr val="AED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3600" b="1">
                <a:solidFill>
                  <a:srgbClr val="002060"/>
                </a:solidFill>
                <a:latin typeface="Helvetica Neue" panose="020B0604020202020204"/>
              </a:defRPr>
            </a:pPr>
            <a:r>
              <a:rPr lang="es-ES" dirty="0"/>
              <a:t>Cinco Grandes</a:t>
            </a:r>
            <a:endParaRPr dirty="0"/>
          </a:p>
        </p:txBody>
      </p:sp>
      <p:sp>
        <p:nvSpPr>
          <p:cNvPr id="10" name="Sechseck 9">
            <a:extLst>
              <a:ext uri="{FF2B5EF4-FFF2-40B4-BE49-F238E27FC236}">
                <a16:creationId xmlns:a16="http://schemas.microsoft.com/office/drawing/2014/main" id="{ADBEBB76-149D-85E2-4CAF-B9726220DF45}"/>
              </a:ext>
            </a:extLst>
          </p:cNvPr>
          <p:cNvSpPr/>
          <p:nvPr/>
        </p:nvSpPr>
        <p:spPr>
          <a:xfrm>
            <a:off x="8568000" y="1548000"/>
            <a:ext cx="3600000" cy="2880000"/>
          </a:xfrm>
          <a:prstGeom prst="hexagon">
            <a:avLst/>
          </a:prstGeom>
          <a:solidFill>
            <a:srgbClr val="4D94B7"/>
          </a:solidFill>
          <a:ln>
            <a:solidFill>
              <a:schemeClr val="bg1"/>
            </a:solidFill>
          </a:ln>
        </p:spPr>
        <p:style>
          <a:lnRef idx="2">
            <a:schemeClr val="accent3"/>
          </a:lnRef>
          <a:fillRef idx="1">
            <a:schemeClr val="lt1"/>
          </a:fillRef>
          <a:effectRef idx="0">
            <a:schemeClr val="accent3"/>
          </a:effectRef>
          <a:fontRef idx="minor">
            <a:schemeClr val="dk1"/>
          </a:fontRef>
        </p:style>
        <p:txBody>
          <a:bodyPr lIns="180000" anchor="ctr"/>
          <a:lstStyle/>
          <a:p>
            <a:pPr algn="ctr">
              <a:spcAft>
                <a:spcPts val="600"/>
              </a:spcAft>
              <a:defRPr b="1" u="sng">
                <a:solidFill>
                  <a:schemeClr val="bg1"/>
                </a:solidFill>
                <a:latin typeface="Helvetica Neue" panose="020B0604020202020204"/>
              </a:defRPr>
            </a:pPr>
            <a:r>
              <a:rPr dirty="0" err="1"/>
              <a:t>Conciencia</a:t>
            </a:r>
            <a:r>
              <a:rPr dirty="0"/>
              <a:t> </a:t>
            </a:r>
            <a:endParaRPr lang="es-ES" sz="1600" b="1" u="sng" dirty="0">
              <a:solidFill>
                <a:schemeClr val="bg1"/>
              </a:solidFill>
              <a:latin typeface="Helvetica Neue" panose="020B0604020202020204"/>
            </a:endParaRPr>
          </a:p>
          <a:p>
            <a:pPr algn="ctr">
              <a:spcAft>
                <a:spcPts val="600"/>
              </a:spcAft>
              <a:defRPr sz="1600">
                <a:solidFill>
                  <a:schemeClr val="bg1"/>
                </a:solidFill>
                <a:latin typeface="Helvetica Neue" panose="020B0604020202020204"/>
              </a:defRPr>
            </a:pPr>
            <a:r>
              <a:rPr lang="es-ES" dirty="0"/>
              <a:t>Confiabilidad</a:t>
            </a:r>
          </a:p>
          <a:p>
            <a:pPr algn="ctr">
              <a:spcAft>
                <a:spcPts val="600"/>
              </a:spcAft>
              <a:defRPr sz="1600">
                <a:solidFill>
                  <a:schemeClr val="bg1"/>
                </a:solidFill>
                <a:latin typeface="Helvetica Neue" panose="020B0604020202020204"/>
              </a:defRPr>
            </a:pPr>
            <a:r>
              <a:rPr dirty="0"/>
              <a:t>Arena de arena</a:t>
            </a:r>
          </a:p>
          <a:p>
            <a:pPr algn="ctr">
              <a:spcAft>
                <a:spcPts val="600"/>
              </a:spcAft>
              <a:defRPr sz="1600">
                <a:solidFill>
                  <a:schemeClr val="bg1"/>
                </a:solidFill>
                <a:latin typeface="Helvetica Neue" panose="020B0604020202020204"/>
              </a:defRPr>
            </a:pPr>
            <a:r>
              <a:rPr dirty="0" err="1"/>
              <a:t>Organización</a:t>
            </a:r>
            <a:endParaRPr dirty="0"/>
          </a:p>
          <a:p>
            <a:pPr algn="ctr">
              <a:spcAft>
                <a:spcPts val="600"/>
              </a:spcAft>
              <a:defRPr sz="1600">
                <a:solidFill>
                  <a:schemeClr val="bg1"/>
                </a:solidFill>
                <a:latin typeface="Helvetica Neue" panose="020B0604020202020204"/>
              </a:defRPr>
            </a:pPr>
            <a:r>
              <a:rPr dirty="0" err="1"/>
              <a:t>Persistencia</a:t>
            </a:r>
            <a:endParaRPr dirty="0"/>
          </a:p>
          <a:p>
            <a:pPr algn="ctr">
              <a:spcAft>
                <a:spcPts val="600"/>
              </a:spcAft>
              <a:defRPr sz="1600">
                <a:solidFill>
                  <a:schemeClr val="bg1"/>
                </a:solidFill>
                <a:latin typeface="Helvetica Neue" panose="020B0604020202020204"/>
              </a:defRPr>
            </a:pPr>
            <a:r>
              <a:rPr dirty="0" err="1"/>
              <a:t>Planificación</a:t>
            </a:r>
            <a:endParaRPr dirty="0"/>
          </a:p>
          <a:p>
            <a:pPr algn="ctr">
              <a:spcAft>
                <a:spcPts val="600"/>
              </a:spcAft>
              <a:defRPr sz="1600">
                <a:solidFill>
                  <a:schemeClr val="bg1"/>
                </a:solidFill>
                <a:latin typeface="Helvetica Neue" panose="020B0604020202020204"/>
              </a:defRPr>
            </a:pPr>
            <a:r>
              <a:rPr dirty="0" err="1"/>
              <a:t>Puntualidad</a:t>
            </a:r>
            <a:endParaRPr dirty="0"/>
          </a:p>
          <a:p>
            <a:pPr algn="ctr">
              <a:spcAft>
                <a:spcPts val="600"/>
              </a:spcAft>
              <a:defRPr sz="1600">
                <a:solidFill>
                  <a:schemeClr val="bg1"/>
                </a:solidFill>
                <a:latin typeface="Helvetica Neue" panose="020B0604020202020204"/>
              </a:defRPr>
            </a:pPr>
            <a:r>
              <a:rPr dirty="0" err="1"/>
              <a:t>Responsabilidad</a:t>
            </a:r>
            <a:endParaRPr dirty="0"/>
          </a:p>
        </p:txBody>
      </p:sp>
      <p:sp>
        <p:nvSpPr>
          <p:cNvPr id="11" name="Sechseck 10">
            <a:extLst>
              <a:ext uri="{FF2B5EF4-FFF2-40B4-BE49-F238E27FC236}">
                <a16:creationId xmlns:a16="http://schemas.microsoft.com/office/drawing/2014/main" id="{4BCDAC0E-95CA-F891-380F-0537B16F22A8}"/>
              </a:ext>
            </a:extLst>
          </p:cNvPr>
          <p:cNvSpPr/>
          <p:nvPr/>
        </p:nvSpPr>
        <p:spPr>
          <a:xfrm>
            <a:off x="12960000" y="1548000"/>
            <a:ext cx="3600000" cy="2880000"/>
          </a:xfrm>
          <a:prstGeom prst="hexagon">
            <a:avLst/>
          </a:prstGeom>
          <a:solidFill>
            <a:srgbClr val="4D94B7"/>
          </a:solidFill>
          <a:ln>
            <a:solidFill>
              <a:schemeClr val="bg1"/>
            </a:solidFill>
          </a:ln>
        </p:spPr>
        <p:style>
          <a:lnRef idx="2">
            <a:schemeClr val="accent4"/>
          </a:lnRef>
          <a:fillRef idx="1">
            <a:schemeClr val="lt1"/>
          </a:fillRef>
          <a:effectRef idx="0">
            <a:schemeClr val="accent4"/>
          </a:effectRef>
          <a:fontRef idx="minor">
            <a:schemeClr val="dk1"/>
          </a:fontRef>
        </p:style>
        <p:txBody>
          <a:bodyPr lIns="180000" anchor="ctr"/>
          <a:lstStyle/>
          <a:p>
            <a:pPr algn="ctr">
              <a:spcAft>
                <a:spcPts val="600"/>
              </a:spcAft>
              <a:defRPr b="1" u="sng">
                <a:solidFill>
                  <a:schemeClr val="bg1"/>
                </a:solidFill>
                <a:latin typeface="Helvetica Neue" panose="020B0604020202020204"/>
              </a:defRPr>
            </a:pPr>
            <a:r>
              <a:rPr dirty="0" err="1"/>
              <a:t>Agradable</a:t>
            </a:r>
            <a:endParaRPr sz="1600" b="1" u="sng" dirty="0">
              <a:solidFill>
                <a:schemeClr val="bg1"/>
              </a:solidFill>
              <a:latin typeface="Helvetica Neue" panose="020B0604020202020204"/>
            </a:endParaRPr>
          </a:p>
          <a:p>
            <a:pPr algn="ctr">
              <a:spcAft>
                <a:spcPts val="600"/>
              </a:spcAft>
              <a:defRPr sz="1600">
                <a:solidFill>
                  <a:schemeClr val="bg1"/>
                </a:solidFill>
                <a:latin typeface="Helvetica Neue" panose="020B0604020202020204"/>
              </a:defRPr>
            </a:pPr>
            <a:r>
              <a:rPr dirty="0" err="1"/>
              <a:t>Colaboración</a:t>
            </a:r>
            <a:endParaRPr dirty="0"/>
          </a:p>
          <a:p>
            <a:pPr algn="ctr">
              <a:spcAft>
                <a:spcPts val="600"/>
              </a:spcAft>
              <a:defRPr sz="1600">
                <a:solidFill>
                  <a:schemeClr val="bg1"/>
                </a:solidFill>
                <a:latin typeface="Helvetica Neue" panose="020B0604020202020204"/>
              </a:defRPr>
            </a:pPr>
            <a:r>
              <a:rPr dirty="0" err="1"/>
              <a:t>Colegialidad</a:t>
            </a:r>
            <a:endParaRPr dirty="0"/>
          </a:p>
          <a:p>
            <a:pPr algn="ctr">
              <a:spcAft>
                <a:spcPts val="600"/>
              </a:spcAft>
              <a:defRPr sz="1600">
                <a:solidFill>
                  <a:schemeClr val="bg1"/>
                </a:solidFill>
                <a:latin typeface="Helvetica Neue" panose="020B0604020202020204"/>
              </a:defRPr>
            </a:pPr>
            <a:r>
              <a:rPr dirty="0" err="1"/>
              <a:t>Generosidad</a:t>
            </a:r>
            <a:endParaRPr dirty="0"/>
          </a:p>
          <a:p>
            <a:pPr algn="ctr">
              <a:spcAft>
                <a:spcPts val="600"/>
              </a:spcAft>
              <a:defRPr sz="1600">
                <a:solidFill>
                  <a:schemeClr val="bg1"/>
                </a:solidFill>
                <a:latin typeface="Helvetica Neue" panose="020B0604020202020204"/>
              </a:defRPr>
            </a:pPr>
            <a:r>
              <a:rPr lang="es-ES" dirty="0"/>
              <a:t>H</a:t>
            </a:r>
            <a:r>
              <a:rPr dirty="0" err="1"/>
              <a:t>onestidad</a:t>
            </a:r>
            <a:endParaRPr dirty="0"/>
          </a:p>
          <a:p>
            <a:pPr algn="ctr">
              <a:spcAft>
                <a:spcPts val="600"/>
              </a:spcAft>
              <a:defRPr sz="1600">
                <a:solidFill>
                  <a:schemeClr val="bg1"/>
                </a:solidFill>
                <a:latin typeface="Helvetica Neue" panose="020B0604020202020204"/>
              </a:defRPr>
            </a:pPr>
            <a:r>
              <a:rPr dirty="0" err="1"/>
              <a:t>Integridad</a:t>
            </a:r>
            <a:endParaRPr dirty="0"/>
          </a:p>
          <a:p>
            <a:pPr algn="ctr">
              <a:spcAft>
                <a:spcPts val="600"/>
              </a:spcAft>
              <a:defRPr sz="1600">
                <a:solidFill>
                  <a:schemeClr val="bg1"/>
                </a:solidFill>
                <a:latin typeface="Helvetica Neue" panose="020B0604020202020204"/>
              </a:defRPr>
            </a:pPr>
            <a:r>
              <a:rPr dirty="0" err="1"/>
              <a:t>Amabilidad</a:t>
            </a:r>
            <a:endParaRPr dirty="0"/>
          </a:p>
          <a:p>
            <a:pPr algn="ctr">
              <a:spcAft>
                <a:spcPts val="600"/>
              </a:spcAft>
              <a:defRPr sz="1600">
                <a:solidFill>
                  <a:schemeClr val="bg1"/>
                </a:solidFill>
                <a:latin typeface="Helvetica Neue" panose="020B0604020202020204"/>
              </a:defRPr>
            </a:pPr>
            <a:r>
              <a:rPr dirty="0" err="1"/>
              <a:t>Confiabilidad</a:t>
            </a:r>
            <a:endParaRPr dirty="0"/>
          </a:p>
        </p:txBody>
      </p:sp>
      <p:sp>
        <p:nvSpPr>
          <p:cNvPr id="13" name="Sechseck 12">
            <a:extLst>
              <a:ext uri="{FF2B5EF4-FFF2-40B4-BE49-F238E27FC236}">
                <a16:creationId xmlns:a16="http://schemas.microsoft.com/office/drawing/2014/main" id="{4B130A88-3A1C-BCBA-9350-D3453E58A0CF}"/>
              </a:ext>
            </a:extLst>
          </p:cNvPr>
          <p:cNvSpPr/>
          <p:nvPr/>
        </p:nvSpPr>
        <p:spPr>
          <a:xfrm>
            <a:off x="7848000" y="4536000"/>
            <a:ext cx="3600000" cy="2880000"/>
          </a:xfrm>
          <a:prstGeom prst="hexagon">
            <a:avLst/>
          </a:prstGeom>
          <a:solidFill>
            <a:srgbClr val="4D94B7"/>
          </a:solidFill>
          <a:ln>
            <a:solidFill>
              <a:schemeClr val="bg1"/>
            </a:solidFill>
          </a:ln>
        </p:spPr>
        <p:style>
          <a:lnRef idx="2">
            <a:schemeClr val="accent2"/>
          </a:lnRef>
          <a:fillRef idx="1">
            <a:schemeClr val="lt1"/>
          </a:fillRef>
          <a:effectRef idx="0">
            <a:schemeClr val="accent2"/>
          </a:effectRef>
          <a:fontRef idx="minor">
            <a:schemeClr val="dk1"/>
          </a:fontRef>
        </p:style>
        <p:txBody>
          <a:bodyPr lIns="180000" anchor="ctr"/>
          <a:lstStyle/>
          <a:p>
            <a:pPr algn="ctr">
              <a:spcAft>
                <a:spcPts val="600"/>
              </a:spcAft>
              <a:defRPr b="1" u="sng">
                <a:solidFill>
                  <a:schemeClr val="bg1"/>
                </a:solidFill>
                <a:latin typeface="Helvetica Neue" panose="020B0604020202020204"/>
              </a:defRPr>
            </a:pPr>
            <a:r>
              <a:t>Extraversión</a:t>
            </a:r>
            <a:endParaRPr sz="1600" b="1" u="sng">
              <a:solidFill>
                <a:schemeClr val="bg1"/>
              </a:solidFill>
              <a:latin typeface="Helvetica Neue" panose="020B0604020202020204"/>
            </a:endParaRPr>
          </a:p>
          <a:p>
            <a:pPr algn="ctr">
              <a:spcAft>
                <a:spcPts val="600"/>
              </a:spcAft>
              <a:defRPr sz="1600">
                <a:solidFill>
                  <a:schemeClr val="bg1"/>
                </a:solidFill>
                <a:latin typeface="Helvetica Neue" panose="020B0604020202020204"/>
              </a:defRPr>
            </a:pPr>
            <a:r>
              <a:t>Asertividad</a:t>
            </a:r>
          </a:p>
          <a:p>
            <a:pPr algn="ctr">
              <a:spcAft>
                <a:spcPts val="600"/>
              </a:spcAft>
              <a:defRPr sz="1600">
                <a:solidFill>
                  <a:schemeClr val="bg1"/>
                </a:solidFill>
                <a:latin typeface="Helvetica Neue" panose="020B0604020202020204"/>
              </a:defRPr>
            </a:pPr>
            <a:r>
              <a:t>Alegría</a:t>
            </a:r>
          </a:p>
          <a:p>
            <a:pPr algn="ctr">
              <a:spcAft>
                <a:spcPts val="600"/>
              </a:spcAft>
              <a:defRPr sz="1600">
                <a:solidFill>
                  <a:schemeClr val="bg1"/>
                </a:solidFill>
                <a:latin typeface="Helvetica Neue" panose="020B0604020202020204"/>
              </a:defRPr>
            </a:pPr>
            <a:r>
              <a:t>Comunicación</a:t>
            </a:r>
          </a:p>
          <a:p>
            <a:pPr algn="ctr">
              <a:spcAft>
                <a:spcPts val="600"/>
              </a:spcAft>
              <a:defRPr sz="1600">
                <a:solidFill>
                  <a:schemeClr val="bg1"/>
                </a:solidFill>
                <a:latin typeface="Helvetica Neue" panose="020B0604020202020204"/>
              </a:defRPr>
            </a:pPr>
            <a:r>
              <a:t>Optimismo</a:t>
            </a:r>
          </a:p>
          <a:p>
            <a:pPr algn="ctr">
              <a:spcAft>
                <a:spcPts val="600"/>
              </a:spcAft>
              <a:defRPr sz="1600">
                <a:solidFill>
                  <a:schemeClr val="bg1"/>
                </a:solidFill>
                <a:latin typeface="Helvetica Neue" panose="020B0604020202020204"/>
              </a:defRPr>
            </a:pPr>
            <a:r>
              <a:t>Liderazgo</a:t>
            </a:r>
          </a:p>
          <a:p>
            <a:pPr algn="ctr">
              <a:spcAft>
                <a:spcPts val="600"/>
              </a:spcAft>
              <a:defRPr sz="1600">
                <a:solidFill>
                  <a:schemeClr val="bg1"/>
                </a:solidFill>
                <a:latin typeface="Helvetica Neue" panose="020B0604020202020204"/>
              </a:defRPr>
            </a:pPr>
            <a:r>
              <a:t>Vivacidad</a:t>
            </a:r>
          </a:p>
          <a:p>
            <a:pPr algn="ctr">
              <a:spcAft>
                <a:spcPts val="600"/>
              </a:spcAft>
              <a:defRPr sz="1600">
                <a:solidFill>
                  <a:schemeClr val="bg1"/>
                </a:solidFill>
                <a:latin typeface="Helvetica Neue" panose="020B0604020202020204"/>
              </a:defRPr>
            </a:pPr>
            <a:r>
              <a:t>Sociabilidad</a:t>
            </a:r>
          </a:p>
        </p:txBody>
      </p:sp>
      <p:sp>
        <p:nvSpPr>
          <p:cNvPr id="15" name="Sechseck 14">
            <a:extLst>
              <a:ext uri="{FF2B5EF4-FFF2-40B4-BE49-F238E27FC236}">
                <a16:creationId xmlns:a16="http://schemas.microsoft.com/office/drawing/2014/main" id="{6A1E34A6-DA35-4ADB-6836-64293E879751}"/>
              </a:ext>
            </a:extLst>
          </p:cNvPr>
          <p:cNvSpPr/>
          <p:nvPr/>
        </p:nvSpPr>
        <p:spPr>
          <a:xfrm>
            <a:off x="10764000" y="6156000"/>
            <a:ext cx="3600000" cy="2880000"/>
          </a:xfrm>
          <a:prstGeom prst="hexagon">
            <a:avLst/>
          </a:prstGeom>
          <a:solidFill>
            <a:srgbClr val="4D94B7"/>
          </a:solidFill>
          <a:ln>
            <a:solidFill>
              <a:schemeClr val="bg1"/>
            </a:solidFill>
          </a:ln>
        </p:spPr>
        <p:style>
          <a:lnRef idx="2">
            <a:schemeClr val="accent1"/>
          </a:lnRef>
          <a:fillRef idx="1">
            <a:schemeClr val="lt1"/>
          </a:fillRef>
          <a:effectRef idx="0">
            <a:schemeClr val="accent1"/>
          </a:effectRef>
          <a:fontRef idx="minor">
            <a:schemeClr val="dk1"/>
          </a:fontRef>
        </p:style>
        <p:txBody>
          <a:bodyPr lIns="180000" anchor="ctr"/>
          <a:lstStyle/>
          <a:p>
            <a:pPr algn="ctr">
              <a:spcAft>
                <a:spcPts val="600"/>
              </a:spcAft>
              <a:defRPr b="1" u="sng">
                <a:solidFill>
                  <a:schemeClr val="bg1"/>
                </a:solidFill>
                <a:latin typeface="Helvetica Neue" panose="020B0604020202020204"/>
              </a:defRPr>
            </a:pPr>
            <a:r>
              <a:rPr dirty="0"/>
              <a:t>Apertura a la </a:t>
            </a:r>
            <a:r>
              <a:rPr dirty="0" err="1"/>
              <a:t>experiencia</a:t>
            </a:r>
            <a:endParaRPr sz="1600" b="1" u="sng" dirty="0">
              <a:solidFill>
                <a:schemeClr val="bg1"/>
              </a:solidFill>
              <a:latin typeface="Helvetica Neue" panose="020B0604020202020204"/>
            </a:endParaRPr>
          </a:p>
          <a:p>
            <a:pPr algn="ctr">
              <a:spcAft>
                <a:spcPts val="600"/>
              </a:spcAft>
              <a:defRPr sz="1600">
                <a:solidFill>
                  <a:schemeClr val="bg1"/>
                </a:solidFill>
                <a:latin typeface="Helvetica Neue" panose="020B0604020202020204"/>
              </a:defRPr>
            </a:pPr>
            <a:r>
              <a:rPr dirty="0" err="1"/>
              <a:t>Curiosidad</a:t>
            </a:r>
            <a:endParaRPr dirty="0"/>
          </a:p>
          <a:p>
            <a:pPr algn="ctr">
              <a:spcAft>
                <a:spcPts val="600"/>
              </a:spcAft>
              <a:defRPr sz="1600">
                <a:solidFill>
                  <a:schemeClr val="bg1"/>
                </a:solidFill>
                <a:latin typeface="Helvetica Neue" panose="020B0604020202020204"/>
              </a:defRPr>
            </a:pPr>
            <a:r>
              <a:rPr dirty="0" err="1"/>
              <a:t>Creatividad</a:t>
            </a:r>
            <a:endParaRPr dirty="0"/>
          </a:p>
          <a:p>
            <a:pPr algn="ctr">
              <a:spcAft>
                <a:spcPts val="600"/>
              </a:spcAft>
              <a:defRPr sz="1600">
                <a:solidFill>
                  <a:schemeClr val="bg1"/>
                </a:solidFill>
                <a:latin typeface="Helvetica Neue" panose="020B0604020202020204"/>
              </a:defRPr>
            </a:pPr>
            <a:r>
              <a:rPr dirty="0" err="1"/>
              <a:t>Conciencia</a:t>
            </a:r>
            <a:r>
              <a:rPr dirty="0"/>
              <a:t> Global</a:t>
            </a:r>
            <a:endParaRPr lang="es-ES" dirty="0"/>
          </a:p>
          <a:p>
            <a:pPr algn="ctr">
              <a:spcAft>
                <a:spcPts val="600"/>
              </a:spcAft>
              <a:defRPr sz="1600">
                <a:solidFill>
                  <a:schemeClr val="bg1"/>
                </a:solidFill>
                <a:latin typeface="Helvetica Neue" panose="020B0604020202020204"/>
              </a:defRPr>
            </a:pPr>
            <a:r>
              <a:rPr lang="es-ES" sz="1500" dirty="0"/>
              <a:t>Mentalidad</a:t>
            </a:r>
            <a:r>
              <a:rPr sz="1500" dirty="0"/>
              <a:t> de </a:t>
            </a:r>
            <a:r>
              <a:rPr sz="1500" dirty="0" err="1"/>
              <a:t>crecimiento</a:t>
            </a:r>
            <a:endParaRPr sz="1500" dirty="0"/>
          </a:p>
          <a:p>
            <a:pPr algn="ctr">
              <a:spcAft>
                <a:spcPts val="600"/>
              </a:spcAft>
              <a:defRPr sz="1600">
                <a:solidFill>
                  <a:schemeClr val="bg1"/>
                </a:solidFill>
                <a:latin typeface="Helvetica Neue" panose="020B0604020202020204"/>
              </a:defRPr>
            </a:pPr>
            <a:r>
              <a:rPr dirty="0" err="1"/>
              <a:t>Imaginación</a:t>
            </a:r>
            <a:endParaRPr dirty="0"/>
          </a:p>
          <a:p>
            <a:pPr algn="ctr">
              <a:spcAft>
                <a:spcPts val="600"/>
              </a:spcAft>
              <a:defRPr sz="1600">
                <a:solidFill>
                  <a:schemeClr val="bg1"/>
                </a:solidFill>
                <a:latin typeface="Helvetica Neue" panose="020B0604020202020204"/>
              </a:defRPr>
            </a:pPr>
            <a:r>
              <a:rPr dirty="0" err="1"/>
              <a:t>Innovación</a:t>
            </a:r>
            <a:endParaRPr dirty="0"/>
          </a:p>
          <a:p>
            <a:pPr algn="ctr">
              <a:spcAft>
                <a:spcPts val="600"/>
              </a:spcAft>
              <a:defRPr sz="1600">
                <a:solidFill>
                  <a:schemeClr val="bg1"/>
                </a:solidFill>
                <a:latin typeface="Helvetica Neue" panose="020B0604020202020204"/>
              </a:defRPr>
            </a:pPr>
            <a:r>
              <a:rPr dirty="0" err="1"/>
              <a:t>Tolerancia</a:t>
            </a:r>
            <a:endParaRPr dirty="0"/>
          </a:p>
        </p:txBody>
      </p:sp>
      <p:sp>
        <p:nvSpPr>
          <p:cNvPr id="16" name="Sechseck 15">
            <a:extLst>
              <a:ext uri="{FF2B5EF4-FFF2-40B4-BE49-F238E27FC236}">
                <a16:creationId xmlns:a16="http://schemas.microsoft.com/office/drawing/2014/main" id="{7DDF5F9B-865E-0217-F6D2-D53055DEDB75}"/>
              </a:ext>
            </a:extLst>
          </p:cNvPr>
          <p:cNvSpPr/>
          <p:nvPr/>
        </p:nvSpPr>
        <p:spPr>
          <a:xfrm>
            <a:off x="13680000" y="4536000"/>
            <a:ext cx="3600000" cy="2880000"/>
          </a:xfrm>
          <a:prstGeom prst="hexagon">
            <a:avLst/>
          </a:prstGeom>
          <a:solidFill>
            <a:srgbClr val="4D94B7"/>
          </a:solidFill>
          <a:ln>
            <a:solidFill>
              <a:schemeClr val="bg1"/>
            </a:solidFill>
          </a:ln>
        </p:spPr>
        <p:style>
          <a:lnRef idx="2">
            <a:schemeClr val="accent5"/>
          </a:lnRef>
          <a:fillRef idx="1">
            <a:schemeClr val="lt1"/>
          </a:fillRef>
          <a:effectRef idx="0">
            <a:schemeClr val="accent5"/>
          </a:effectRef>
          <a:fontRef idx="minor">
            <a:schemeClr val="dk1"/>
          </a:fontRef>
        </p:style>
        <p:txBody>
          <a:bodyPr lIns="180000" anchor="ctr"/>
          <a:lstStyle/>
          <a:p>
            <a:pPr algn="ctr">
              <a:spcAft>
                <a:spcPts val="600"/>
              </a:spcAft>
              <a:defRPr b="1" u="sng">
                <a:solidFill>
                  <a:schemeClr val="bg1"/>
                </a:solidFill>
                <a:latin typeface="Helvetica Neue" panose="020B0604020202020204"/>
              </a:defRPr>
            </a:pPr>
            <a:r>
              <a:t>Estabilidad emocional</a:t>
            </a:r>
            <a:endParaRPr sz="1600" b="1" u="sng">
              <a:solidFill>
                <a:schemeClr val="bg1"/>
              </a:solidFill>
              <a:latin typeface="Helvetica Neue" panose="020B0604020202020204"/>
            </a:endParaRPr>
          </a:p>
          <a:p>
            <a:pPr algn="ctr">
              <a:spcAft>
                <a:spcPts val="600"/>
              </a:spcAft>
              <a:defRPr sz="1600">
                <a:solidFill>
                  <a:schemeClr val="bg1"/>
                </a:solidFill>
                <a:latin typeface="Helvetica Neue" panose="020B0604020202020204"/>
              </a:defRPr>
            </a:pPr>
            <a:r>
              <a:t>Confianza</a:t>
            </a:r>
          </a:p>
          <a:p>
            <a:pPr algn="ctr">
              <a:spcAft>
                <a:spcPts val="600"/>
              </a:spcAft>
              <a:defRPr sz="1600">
                <a:solidFill>
                  <a:schemeClr val="bg1"/>
                </a:solidFill>
                <a:latin typeface="Helvetica Neue" panose="020B0604020202020204"/>
              </a:defRPr>
            </a:pPr>
            <a:r>
              <a:t>Hacer frente al estrés</a:t>
            </a:r>
          </a:p>
          <a:p>
            <a:pPr algn="ctr">
              <a:spcAft>
                <a:spcPts val="600"/>
              </a:spcAft>
              <a:defRPr sz="1600">
                <a:solidFill>
                  <a:schemeClr val="bg1"/>
                </a:solidFill>
                <a:latin typeface="Helvetica Neue" panose="020B0604020202020204"/>
              </a:defRPr>
            </a:pPr>
            <a:r>
              <a:t>Moderación</a:t>
            </a:r>
          </a:p>
          <a:p>
            <a:pPr algn="ctr">
              <a:spcAft>
                <a:spcPts val="600"/>
              </a:spcAft>
              <a:defRPr sz="1600">
                <a:solidFill>
                  <a:schemeClr val="bg1"/>
                </a:solidFill>
                <a:latin typeface="Helvetica Neue" panose="020B0604020202020204"/>
              </a:defRPr>
            </a:pPr>
            <a:r>
              <a:t>Resiliencia</a:t>
            </a:r>
          </a:p>
          <a:p>
            <a:pPr algn="ctr">
              <a:spcAft>
                <a:spcPts val="600"/>
              </a:spcAft>
              <a:defRPr sz="1600">
                <a:solidFill>
                  <a:schemeClr val="bg1"/>
                </a:solidFill>
                <a:latin typeface="Helvetica Neue" panose="020B0604020202020204"/>
              </a:defRPr>
            </a:pPr>
            <a:r>
              <a:t>Autoestima</a:t>
            </a:r>
          </a:p>
          <a:p>
            <a:pPr algn="ctr">
              <a:spcAft>
                <a:spcPts val="600"/>
              </a:spcAft>
              <a:defRPr sz="1600">
                <a:solidFill>
                  <a:schemeClr val="bg1"/>
                </a:solidFill>
                <a:latin typeface="Helvetica Neue" panose="020B0604020202020204"/>
              </a:defRPr>
            </a:pPr>
            <a:r>
              <a:t>Autoconciencia</a:t>
            </a:r>
          </a:p>
          <a:p>
            <a:pPr algn="ctr">
              <a:spcAft>
                <a:spcPts val="600"/>
              </a:spcAft>
              <a:defRPr sz="1600">
                <a:solidFill>
                  <a:schemeClr val="bg1"/>
                </a:solidFill>
                <a:latin typeface="Helvetica Neue" panose="020B0604020202020204"/>
              </a:defRPr>
            </a:pPr>
            <a:r>
              <a:t>Autorregulación</a:t>
            </a:r>
          </a:p>
        </p:txBody>
      </p:sp>
    </p:spTree>
    <p:extLst>
      <p:ext uri="{BB962C8B-B14F-4D97-AF65-F5344CB8AC3E}">
        <p14:creationId xmlns:p14="http://schemas.microsoft.com/office/powerpoint/2010/main" val="35637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384000"/>
            <a:ext cx="7344000" cy="3631763"/>
          </a:xfrm>
          <a:prstGeom prst="rect">
            <a:avLst/>
          </a:prstGeom>
          <a:noFill/>
        </p:spPr>
        <p:txBody>
          <a:bodyPr wrap="square">
            <a:noAutofit/>
          </a:bodyPr>
          <a:lstStyle/>
          <a:p>
            <a:pPr marL="342900" indent="-342900">
              <a:spcAft>
                <a:spcPts val="12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Como </a:t>
            </a:r>
            <a:r>
              <a:rPr lang="es-ES" dirty="0"/>
              <a:t>se ha mencionado</a:t>
            </a:r>
            <a:r>
              <a:rPr dirty="0"/>
              <a:t>, </a:t>
            </a:r>
            <a:r>
              <a:rPr dirty="0" err="1"/>
              <a:t>el</a:t>
            </a:r>
            <a:r>
              <a:rPr dirty="0"/>
              <a:t> </a:t>
            </a:r>
            <a:r>
              <a:rPr dirty="0" err="1"/>
              <a:t>entorno</a:t>
            </a:r>
            <a:r>
              <a:rPr dirty="0"/>
              <a:t> </a:t>
            </a:r>
            <a:r>
              <a:rPr dirty="0" err="1"/>
              <a:t>organizacional</a:t>
            </a:r>
            <a:r>
              <a:rPr dirty="0"/>
              <a:t> </a:t>
            </a:r>
            <a:r>
              <a:rPr dirty="0" err="1"/>
              <a:t>juega</a:t>
            </a:r>
            <a:r>
              <a:rPr dirty="0"/>
              <a:t> un </a:t>
            </a:r>
            <a:r>
              <a:rPr dirty="0" err="1"/>
              <a:t>papel</a:t>
            </a:r>
            <a:r>
              <a:rPr dirty="0"/>
              <a:t> </a:t>
            </a:r>
            <a:r>
              <a:rPr dirty="0" err="1"/>
              <a:t>importante</a:t>
            </a:r>
            <a:r>
              <a:rPr dirty="0"/>
              <a:t> </a:t>
            </a:r>
            <a:r>
              <a:rPr dirty="0" err="1"/>
              <a:t>en</a:t>
            </a:r>
            <a:r>
              <a:rPr dirty="0"/>
              <a:t> </a:t>
            </a:r>
            <a:r>
              <a:rPr dirty="0" err="1"/>
              <a:t>el</a:t>
            </a:r>
            <a:r>
              <a:rPr dirty="0"/>
              <a:t> </a:t>
            </a:r>
            <a:r>
              <a:rPr dirty="0" err="1"/>
              <a:t>comportamiento</a:t>
            </a:r>
            <a:r>
              <a:rPr dirty="0"/>
              <a:t> </a:t>
            </a:r>
            <a:r>
              <a:rPr dirty="0" err="1"/>
              <a:t>intraemprendedor</a:t>
            </a:r>
            <a:r>
              <a:rPr dirty="0"/>
              <a:t>, </a:t>
            </a:r>
            <a:r>
              <a:rPr dirty="0" err="1"/>
              <a:t>pero</a:t>
            </a:r>
            <a:r>
              <a:rPr dirty="0"/>
              <a:t> no </a:t>
            </a:r>
            <a:r>
              <a:rPr dirty="0" err="1"/>
              <a:t>explica</a:t>
            </a:r>
            <a:r>
              <a:rPr dirty="0"/>
              <a:t> </a:t>
            </a:r>
            <a:r>
              <a:rPr dirty="0" err="1"/>
              <a:t>suficientemente</a:t>
            </a:r>
            <a:r>
              <a:rPr dirty="0"/>
              <a:t> por </a:t>
            </a:r>
            <a:r>
              <a:rPr dirty="0" err="1"/>
              <a:t>qué</a:t>
            </a:r>
            <a:r>
              <a:rPr dirty="0"/>
              <a:t> un </a:t>
            </a:r>
            <a:r>
              <a:rPr dirty="0" err="1"/>
              <a:t>individuo</a:t>
            </a:r>
            <a:r>
              <a:rPr dirty="0"/>
              <a:t> </a:t>
            </a:r>
            <a:r>
              <a:rPr dirty="0" err="1"/>
              <a:t>finalmente</a:t>
            </a:r>
            <a:r>
              <a:rPr dirty="0"/>
              <a:t> decide </a:t>
            </a:r>
            <a:r>
              <a:rPr dirty="0" err="1"/>
              <a:t>comportarse</a:t>
            </a:r>
            <a:r>
              <a:rPr dirty="0"/>
              <a:t> </a:t>
            </a:r>
            <a:r>
              <a:rPr dirty="0" err="1"/>
              <a:t>empresarialmente</a:t>
            </a:r>
            <a:r>
              <a:rPr dirty="0"/>
              <a:t>.</a:t>
            </a:r>
          </a:p>
          <a:p>
            <a:pPr marL="342900" indent="-342900">
              <a:spcAft>
                <a:spcPts val="600"/>
              </a:spcAft>
              <a:buFont typeface="Wingdings" panose="05000000000000000000" pitchFamily="2" charset="2"/>
              <a:buChar char="ü"/>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gráfico</a:t>
            </a:r>
            <a:r>
              <a:rPr dirty="0"/>
              <a:t> </a:t>
            </a:r>
            <a:r>
              <a:rPr dirty="0" err="1"/>
              <a:t>muestra</a:t>
            </a:r>
            <a:r>
              <a:rPr dirty="0"/>
              <a:t> que </a:t>
            </a:r>
            <a:r>
              <a:rPr dirty="0" err="1"/>
              <a:t>el</a:t>
            </a:r>
            <a:r>
              <a:rPr dirty="0"/>
              <a:t> </a:t>
            </a:r>
            <a:r>
              <a:rPr dirty="0" err="1"/>
              <a:t>comportamiento</a:t>
            </a:r>
            <a:r>
              <a:rPr dirty="0"/>
              <a:t> </a:t>
            </a:r>
            <a:r>
              <a:rPr lang="es-ES" dirty="0"/>
              <a:t>intraemprendedor</a:t>
            </a:r>
            <a:r>
              <a:rPr dirty="0"/>
              <a:t> </a:t>
            </a:r>
            <a:r>
              <a:rPr dirty="0" err="1"/>
              <a:t>está</a:t>
            </a:r>
            <a:r>
              <a:rPr dirty="0"/>
              <a:t> </a:t>
            </a:r>
            <a:r>
              <a:rPr dirty="0" err="1"/>
              <a:t>influenciado</a:t>
            </a:r>
            <a:r>
              <a:rPr dirty="0"/>
              <a:t> por </a:t>
            </a:r>
            <a:r>
              <a:rPr dirty="0" err="1"/>
              <a:t>actitudes</a:t>
            </a:r>
            <a:r>
              <a:rPr dirty="0"/>
              <a:t> y </a:t>
            </a:r>
            <a:r>
              <a:rPr dirty="0" err="1"/>
              <a:t>características</a:t>
            </a:r>
            <a:r>
              <a:rPr dirty="0"/>
              <a:t> </a:t>
            </a:r>
            <a:r>
              <a:rPr lang="es-ES" dirty="0"/>
              <a:t>intraemprendedora</a:t>
            </a:r>
            <a:r>
              <a:rPr dirty="0"/>
              <a:t>s. Por lo tanto, es </a:t>
            </a:r>
            <a:r>
              <a:rPr dirty="0" err="1"/>
              <a:t>importante</a:t>
            </a:r>
            <a:r>
              <a:rPr dirty="0"/>
              <a:t> </a:t>
            </a:r>
            <a:r>
              <a:rPr dirty="0" err="1"/>
              <a:t>reconocerlos</a:t>
            </a:r>
            <a:r>
              <a:rPr dirty="0"/>
              <a:t> </a:t>
            </a:r>
            <a:r>
              <a:rPr dirty="0" err="1"/>
              <a:t>como</a:t>
            </a:r>
            <a:r>
              <a:rPr dirty="0"/>
              <a:t> </a:t>
            </a:r>
            <a:r>
              <a:rPr dirty="0" err="1"/>
              <a:t>factores</a:t>
            </a:r>
            <a:r>
              <a:rPr dirty="0"/>
              <a:t> </a:t>
            </a:r>
            <a:r>
              <a:rPr dirty="0" err="1"/>
              <a:t>influyentes</a:t>
            </a:r>
            <a:r>
              <a:rPr dirty="0"/>
              <a:t>.</a:t>
            </a:r>
          </a:p>
        </p:txBody>
      </p:sp>
      <p:sp>
        <p:nvSpPr>
          <p:cNvPr id="20" name="CuadroTexto 3">
            <a:extLst>
              <a:ext uri="{FF2B5EF4-FFF2-40B4-BE49-F238E27FC236}">
                <a16:creationId xmlns:a16="http://schemas.microsoft.com/office/drawing/2014/main" id="{B42D6B29-7AB8-D7EC-8B51-FFD559FB0A1C}"/>
              </a:ext>
            </a:extLst>
          </p:cNvPr>
          <p:cNvSpPr txBox="1"/>
          <p:nvPr/>
        </p:nvSpPr>
        <p:spPr>
          <a:xfrm>
            <a:off x="2160000" y="7308000"/>
            <a:ext cx="5940000" cy="1107996"/>
          </a:xfrm>
          <a:prstGeom prst="rect">
            <a:avLst/>
          </a:prstGeom>
          <a:noFill/>
        </p:spPr>
        <p:txBody>
          <a:bodyPr wrap="square">
            <a:noAutofit/>
          </a:bodyPr>
          <a:lstStyle/>
          <a:p>
            <a:pPr>
              <a:spcAft>
                <a:spcPts val="1200"/>
              </a:spcAft>
              <a:defRPr sz="2400">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err="1"/>
              <a:t>En</a:t>
            </a:r>
            <a:r>
              <a:rPr dirty="0"/>
              <a:t> </a:t>
            </a:r>
            <a:r>
              <a:rPr dirty="0" err="1"/>
              <a:t>este</a:t>
            </a:r>
            <a:r>
              <a:rPr dirty="0"/>
              <a:t> </a:t>
            </a:r>
            <a:r>
              <a:rPr dirty="0" err="1"/>
              <a:t>curso</a:t>
            </a:r>
            <a:r>
              <a:rPr dirty="0"/>
              <a:t> </a:t>
            </a:r>
            <a:r>
              <a:rPr dirty="0" err="1"/>
              <a:t>nos</a:t>
            </a:r>
            <a:r>
              <a:rPr dirty="0"/>
              <a:t> </a:t>
            </a:r>
            <a:r>
              <a:rPr dirty="0" err="1"/>
              <a:t>vamos</a:t>
            </a:r>
            <a:r>
              <a:rPr dirty="0"/>
              <a:t> a </a:t>
            </a:r>
            <a:r>
              <a:rPr dirty="0" err="1"/>
              <a:t>concentrar</a:t>
            </a:r>
            <a:r>
              <a:rPr dirty="0"/>
              <a:t> </a:t>
            </a:r>
            <a:r>
              <a:rPr dirty="0" err="1"/>
              <a:t>en</a:t>
            </a:r>
            <a:r>
              <a:rPr dirty="0"/>
              <a:t> la </a:t>
            </a:r>
            <a:r>
              <a:rPr dirty="0" err="1"/>
              <a:t>actitud</a:t>
            </a:r>
            <a:r>
              <a:rPr dirty="0"/>
              <a:t> </a:t>
            </a:r>
            <a:r>
              <a:rPr dirty="0" err="1"/>
              <a:t>intraempresarial</a:t>
            </a:r>
            <a:r>
              <a:rPr dirty="0"/>
              <a:t> y </a:t>
            </a:r>
            <a:r>
              <a:rPr dirty="0" err="1"/>
              <a:t>cómo</a:t>
            </a:r>
            <a:r>
              <a:rPr dirty="0"/>
              <a:t> </a:t>
            </a:r>
            <a:r>
              <a:rPr dirty="0" err="1"/>
              <a:t>puede</a:t>
            </a:r>
            <a:r>
              <a:rPr dirty="0"/>
              <a:t> </a:t>
            </a:r>
            <a:r>
              <a:rPr dirty="0" err="1"/>
              <a:t>influir</a:t>
            </a:r>
            <a:r>
              <a:rPr dirty="0"/>
              <a:t> </a:t>
            </a:r>
            <a:r>
              <a:rPr dirty="0" err="1"/>
              <a:t>en</a:t>
            </a:r>
            <a:r>
              <a:rPr dirty="0"/>
              <a:t> </a:t>
            </a:r>
            <a:r>
              <a:rPr dirty="0" err="1"/>
              <a:t>el</a:t>
            </a:r>
            <a:r>
              <a:rPr dirty="0"/>
              <a:t> </a:t>
            </a:r>
            <a:r>
              <a:rPr dirty="0" err="1"/>
              <a:t>intraemprendimiento</a:t>
            </a:r>
            <a:r>
              <a:rPr dirty="0"/>
              <a:t> </a:t>
            </a:r>
            <a:r>
              <a:rPr dirty="0" err="1"/>
              <a:t>en</a:t>
            </a:r>
            <a:r>
              <a:rPr dirty="0"/>
              <a:t> </a:t>
            </a:r>
            <a:r>
              <a:rPr lang="es-ES" dirty="0"/>
              <a:t>t</a:t>
            </a:r>
            <a:r>
              <a:rPr dirty="0"/>
              <a:t>u </a:t>
            </a:r>
            <a:r>
              <a:rPr dirty="0" err="1"/>
              <a:t>empresa</a:t>
            </a:r>
            <a:endParaRPr dirty="0"/>
          </a:p>
        </p:txBody>
      </p:sp>
      <p:pic>
        <p:nvPicPr>
          <p:cNvPr id="22" name="Grafik 21" descr="Zurück RNL">
            <a:extLst>
              <a:ext uri="{FF2B5EF4-FFF2-40B4-BE49-F238E27FC236}">
                <a16:creationId xmlns:a16="http://schemas.microsoft.com/office/drawing/2014/main" id="{AE08DCDB-B9DA-B5EE-3D5E-CA9ABE2B2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6000" y="7308000"/>
            <a:ext cx="914400" cy="914400"/>
          </a:xfrm>
          <a:prstGeom prst="rect">
            <a:avLst/>
          </a:prstGeom>
        </p:spPr>
      </p:pic>
      <p:sp>
        <p:nvSpPr>
          <p:cNvPr id="5" name="Textfeld 4">
            <a:extLst>
              <a:ext uri="{FF2B5EF4-FFF2-40B4-BE49-F238E27FC236}">
                <a16:creationId xmlns:a16="http://schemas.microsoft.com/office/drawing/2014/main" id="{EC23783A-F494-9713-9B9A-EE225B8435FD}"/>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3</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81899B57-F08B-150F-57BC-F949BA33D66A}"/>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7" name="CuadroTexto 2">
            <a:extLst>
              <a:ext uri="{FF2B5EF4-FFF2-40B4-BE49-F238E27FC236}">
                <a16:creationId xmlns:a16="http://schemas.microsoft.com/office/drawing/2014/main" id="{60ED146E-E343-DD30-FE6D-B1BE6EB1E8C7}"/>
              </a:ext>
            </a:extLst>
          </p:cNvPr>
          <p:cNvSpPr txBox="1"/>
          <p:nvPr/>
        </p:nvSpPr>
        <p:spPr>
          <a:xfrm>
            <a:off x="1295400" y="2304000"/>
            <a:ext cx="15840000" cy="523220"/>
          </a:xfrm>
          <a:prstGeom prst="rect">
            <a:avLst/>
          </a:prstGeom>
          <a:noFill/>
        </p:spPr>
        <p:txBody>
          <a:bodyPr wrap="square">
            <a:noAutofit/>
          </a:bodyPr>
          <a:lstStyle/>
          <a:p>
            <a:pPr>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1.1 </a:t>
            </a:r>
            <a:r>
              <a:rPr dirty="0" err="1"/>
              <a:t>Definición</a:t>
            </a:r>
            <a:endParaRPr dirty="0"/>
          </a:p>
        </p:txBody>
      </p:sp>
      <p:grpSp>
        <p:nvGrpSpPr>
          <p:cNvPr id="2" name="Gruppieren 1">
            <a:extLst>
              <a:ext uri="{FF2B5EF4-FFF2-40B4-BE49-F238E27FC236}">
                <a16:creationId xmlns:a16="http://schemas.microsoft.com/office/drawing/2014/main" id="{2444C3B5-EDB8-8677-8BCD-8E3CEFFC75C5}"/>
              </a:ext>
            </a:extLst>
          </p:cNvPr>
          <p:cNvGrpSpPr/>
          <p:nvPr/>
        </p:nvGrpSpPr>
        <p:grpSpPr>
          <a:xfrm>
            <a:off x="8496000" y="2556000"/>
            <a:ext cx="8604000" cy="6170380"/>
            <a:chOff x="8496000" y="2713070"/>
            <a:chExt cx="8604000" cy="6170380"/>
          </a:xfrm>
        </p:grpSpPr>
        <p:cxnSp>
          <p:nvCxnSpPr>
            <p:cNvPr id="15" name="Gerade Verbindung mit Pfeil 14">
              <a:extLst>
                <a:ext uri="{FF2B5EF4-FFF2-40B4-BE49-F238E27FC236}">
                  <a16:creationId xmlns:a16="http://schemas.microsoft.com/office/drawing/2014/main" id="{A9C4967E-E64E-09EC-1B21-0935BC14C157}"/>
                </a:ext>
              </a:extLst>
            </p:cNvPr>
            <p:cNvCxnSpPr>
              <a:cxnSpLocks/>
            </p:cNvCxnSpPr>
            <p:nvPr/>
          </p:nvCxnSpPr>
          <p:spPr>
            <a:xfrm flipV="1">
              <a:off x="10608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BEBAE05-F85B-878C-AE15-195FA55E60C0}"/>
                </a:ext>
              </a:extLst>
            </p:cNvPr>
            <p:cNvCxnSpPr>
              <a:cxnSpLocks/>
            </p:cNvCxnSpPr>
            <p:nvPr/>
          </p:nvCxnSpPr>
          <p:spPr>
            <a:xfrm flipH="1" flipV="1">
              <a:off x="13956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19EFF8DC-14DB-84B5-3377-B90B7A66BDB5}"/>
                </a:ext>
              </a:extLst>
            </p:cNvPr>
            <p:cNvSpPr/>
            <p:nvPr/>
          </p:nvSpPr>
          <p:spPr>
            <a:xfrm>
              <a:off x="10716000" y="2713070"/>
              <a:ext cx="4572000" cy="273523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algn="ctr">
                <a:defRPr sz="2000" b="1">
                  <a:solidFill>
                    <a:schemeClr val="tx1"/>
                  </a:solidFill>
                  <a:latin typeface="Helvetica neue" panose="020B0604020202020204"/>
                </a:defRPr>
              </a:pPr>
              <a:r>
                <a:rPr dirty="0" err="1"/>
                <a:t>Comportamiento</a:t>
              </a:r>
              <a:r>
                <a:rPr dirty="0"/>
                <a:t> </a:t>
              </a:r>
              <a:r>
                <a:rPr lang="es-ES" dirty="0"/>
                <a:t>intraemprendedor</a:t>
              </a:r>
              <a:endParaRPr dirty="0"/>
            </a:p>
            <a:p>
              <a:pPr algn="ctr"/>
              <a:endParaRPr sz="2000" b="1" dirty="0">
                <a:solidFill>
                  <a:schemeClr val="tx1"/>
                </a:solidFill>
                <a:latin typeface="Helvetica neue" panose="020B0604020202020204"/>
              </a:endParaRPr>
            </a:p>
            <a:p>
              <a:pPr marL="285750" indent="-285750">
                <a:buFont typeface="Wingdings" panose="05000000000000000000" pitchFamily="2" charset="2"/>
                <a:buChar char="§"/>
                <a:defRPr sz="2000">
                  <a:solidFill>
                    <a:schemeClr val="tx1"/>
                  </a:solidFill>
                  <a:latin typeface="Helvetica neue" panose="020B0604020202020204"/>
                </a:defRPr>
              </a:pPr>
              <a:r>
                <a:rPr dirty="0" err="1"/>
                <a:t>Innovación</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Proactividad</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Reconocimiento</a:t>
              </a:r>
              <a:r>
                <a:rPr dirty="0"/>
                <a:t>/</a:t>
              </a:r>
              <a:r>
                <a:rPr dirty="0" err="1"/>
                <a:t>explotación</a:t>
              </a:r>
              <a:r>
                <a:rPr dirty="0"/>
                <a:t> de </a:t>
              </a:r>
              <a:r>
                <a:rPr dirty="0" err="1"/>
                <a:t>oportunidades</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a:t>Toma de </a:t>
              </a:r>
              <a:r>
                <a:rPr dirty="0" err="1"/>
                <a:t>riesgos</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Creación</a:t>
              </a:r>
              <a:r>
                <a:rPr dirty="0"/>
                <a:t> de redes</a:t>
              </a:r>
            </a:p>
          </p:txBody>
        </p:sp>
        <p:sp>
          <p:nvSpPr>
            <p:cNvPr id="9" name="Rechteck 8">
              <a:extLst>
                <a:ext uri="{FF2B5EF4-FFF2-40B4-BE49-F238E27FC236}">
                  <a16:creationId xmlns:a16="http://schemas.microsoft.com/office/drawing/2014/main" id="{A553D387-F3C7-31D4-3E55-B556FFF84B15}"/>
                </a:ext>
              </a:extLst>
            </p:cNvPr>
            <p:cNvSpPr/>
            <p:nvPr/>
          </p:nvSpPr>
          <p:spPr>
            <a:xfrm>
              <a:off x="8784000" y="6156000"/>
              <a:ext cx="3960000" cy="2583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algn="ctr">
                <a:defRPr sz="2000" b="1">
                  <a:solidFill>
                    <a:schemeClr val="tx1"/>
                  </a:solidFill>
                  <a:latin typeface="Helvetica neue" panose="020B0604020202020204"/>
                </a:defRPr>
              </a:pPr>
              <a:r>
                <a:rPr dirty="0" err="1"/>
                <a:t>Actitudes</a:t>
              </a:r>
              <a:r>
                <a:rPr dirty="0"/>
                <a:t> </a:t>
              </a:r>
              <a:r>
                <a:rPr lang="es-ES" dirty="0"/>
                <a:t>intraemprendedora</a:t>
              </a:r>
              <a:r>
                <a:rPr dirty="0"/>
                <a:t>s</a:t>
              </a:r>
            </a:p>
            <a:p>
              <a:pPr algn="ctr"/>
              <a:endParaRPr sz="2000" b="1" dirty="0">
                <a:solidFill>
                  <a:schemeClr val="tx1"/>
                </a:solidFill>
                <a:latin typeface="Helvetica neue" panose="020B0604020202020204"/>
              </a:endParaRPr>
            </a:p>
            <a:p>
              <a:pPr marL="285750" indent="-285750">
                <a:buFont typeface="Wingdings" panose="05000000000000000000" pitchFamily="2" charset="2"/>
                <a:buChar char="§"/>
                <a:defRPr sz="2000">
                  <a:solidFill>
                    <a:schemeClr val="tx1"/>
                  </a:solidFill>
                  <a:latin typeface="Helvetica neue" panose="020B0604020202020204"/>
                </a:defRPr>
              </a:pPr>
              <a:r>
                <a:rPr dirty="0" err="1"/>
                <a:t>Relación</a:t>
              </a:r>
              <a:r>
                <a:rPr dirty="0"/>
                <a:t> con la </a:t>
              </a:r>
              <a:r>
                <a:rPr dirty="0" err="1"/>
                <a:t>organización</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Satisfacción</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Motivación</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Intención</a:t>
              </a:r>
              <a:endParaRPr dirty="0"/>
            </a:p>
          </p:txBody>
        </p:sp>
        <p:sp>
          <p:nvSpPr>
            <p:cNvPr id="12" name="Rechteck 11">
              <a:extLst>
                <a:ext uri="{FF2B5EF4-FFF2-40B4-BE49-F238E27FC236}">
                  <a16:creationId xmlns:a16="http://schemas.microsoft.com/office/drawing/2014/main" id="{F9E57FF1-42D0-F84A-FA51-C93980080F97}"/>
                </a:ext>
              </a:extLst>
            </p:cNvPr>
            <p:cNvSpPr/>
            <p:nvPr/>
          </p:nvSpPr>
          <p:spPr>
            <a:xfrm>
              <a:off x="13140000" y="6156000"/>
              <a:ext cx="3960000" cy="2583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anchor="t"/>
            <a:lstStyle/>
            <a:p>
              <a:pPr algn="ctr">
                <a:defRPr sz="2000" b="1">
                  <a:solidFill>
                    <a:schemeClr val="tx1"/>
                  </a:solidFill>
                  <a:latin typeface="Helvetica neue" panose="020B0604020202020204"/>
                </a:defRPr>
              </a:pPr>
              <a:r>
                <a:rPr dirty="0" err="1"/>
                <a:t>Características</a:t>
              </a:r>
              <a:r>
                <a:rPr dirty="0"/>
                <a:t> </a:t>
              </a:r>
              <a:r>
                <a:rPr lang="es-ES" dirty="0"/>
                <a:t>intraemprendedora</a:t>
              </a:r>
              <a:r>
                <a:rPr dirty="0"/>
                <a:t>s</a:t>
              </a:r>
            </a:p>
            <a:p>
              <a:pPr algn="ctr"/>
              <a:endParaRPr sz="2000" b="1" dirty="0">
                <a:solidFill>
                  <a:schemeClr val="tx1"/>
                </a:solidFill>
                <a:latin typeface="Helvetica neue" panose="020B0604020202020204"/>
              </a:endParaRPr>
            </a:p>
            <a:p>
              <a:pPr marL="285750" indent="-285750">
                <a:buFont typeface="Wingdings" panose="05000000000000000000" pitchFamily="2" charset="2"/>
                <a:buChar char="§"/>
                <a:defRPr sz="2000">
                  <a:solidFill>
                    <a:schemeClr val="tx1"/>
                  </a:solidFill>
                  <a:latin typeface="Helvetica neue" panose="020B0604020202020204"/>
                </a:defRPr>
              </a:pPr>
              <a:r>
                <a:rPr dirty="0" err="1"/>
                <a:t>Habilidades</a:t>
              </a:r>
              <a:r>
                <a:rPr dirty="0"/>
                <a:t>/</a:t>
              </a:r>
              <a:r>
                <a:rPr dirty="0" err="1"/>
                <a:t>habilidades</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Percepción</a:t>
              </a:r>
              <a:r>
                <a:rPr dirty="0"/>
                <a:t> de sus </a:t>
              </a:r>
              <a:r>
                <a:rPr dirty="0" err="1"/>
                <a:t>propias</a:t>
              </a:r>
              <a:r>
                <a:rPr dirty="0"/>
                <a:t> </a:t>
              </a:r>
              <a:r>
                <a:rPr dirty="0" err="1"/>
                <a:t>capacidades</a:t>
              </a:r>
              <a:endParaRPr dirty="0"/>
            </a:p>
            <a:p>
              <a:pPr marL="285750" indent="-285750">
                <a:buFont typeface="Wingdings" panose="05000000000000000000" pitchFamily="2" charset="2"/>
                <a:buChar char="§"/>
                <a:defRPr sz="2000">
                  <a:solidFill>
                    <a:schemeClr val="tx1"/>
                  </a:solidFill>
                  <a:latin typeface="Helvetica neue" panose="020B0604020202020204"/>
                </a:defRPr>
              </a:pPr>
              <a:r>
                <a:rPr dirty="0" err="1"/>
                <a:t>Conocimiento</a:t>
              </a:r>
              <a:r>
                <a:rPr dirty="0"/>
                <a:t> personal</a:t>
              </a:r>
            </a:p>
            <a:p>
              <a:pPr marL="285750" indent="-285750">
                <a:buFont typeface="Wingdings" panose="05000000000000000000" pitchFamily="2" charset="2"/>
                <a:buChar char="§"/>
                <a:defRPr sz="2000">
                  <a:solidFill>
                    <a:schemeClr val="tx1"/>
                  </a:solidFill>
                  <a:latin typeface="Helvetica neue" panose="020B0604020202020204"/>
                </a:defRPr>
              </a:pPr>
              <a:r>
                <a:rPr dirty="0" err="1"/>
                <a:t>Experiencia</a:t>
              </a:r>
              <a:r>
                <a:rPr dirty="0"/>
                <a:t> </a:t>
              </a:r>
              <a:r>
                <a:rPr dirty="0" err="1"/>
                <a:t>pasada</a:t>
              </a:r>
              <a:endParaRPr dirty="0"/>
            </a:p>
          </p:txBody>
        </p:sp>
        <p:sp>
          <p:nvSpPr>
            <p:cNvPr id="13" name="Rechteck 12">
              <a:extLst>
                <a:ext uri="{FF2B5EF4-FFF2-40B4-BE49-F238E27FC236}">
                  <a16:creationId xmlns:a16="http://schemas.microsoft.com/office/drawing/2014/main" id="{D7E15BB3-5FBA-5C51-E677-D84013AD0B36}"/>
                </a:ext>
              </a:extLst>
            </p:cNvPr>
            <p:cNvSpPr/>
            <p:nvPr/>
          </p:nvSpPr>
          <p:spPr>
            <a:xfrm>
              <a:off x="8610300" y="2970513"/>
              <a:ext cx="2057400" cy="6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b="1" i="1">
                  <a:solidFill>
                    <a:schemeClr val="tx1"/>
                  </a:solidFill>
                  <a:latin typeface="Helvetica neue" panose="020B0604020202020204"/>
                </a:defRPr>
              </a:pPr>
              <a:r>
                <a:rPr dirty="0"/>
                <a:t>Individual</a:t>
              </a:r>
            </a:p>
          </p:txBody>
        </p:sp>
        <p:sp>
          <p:nvSpPr>
            <p:cNvPr id="11" name="Ellipse 10">
              <a:extLst>
                <a:ext uri="{FF2B5EF4-FFF2-40B4-BE49-F238E27FC236}">
                  <a16:creationId xmlns:a16="http://schemas.microsoft.com/office/drawing/2014/main" id="{1F189CBA-773C-EF0E-D67C-96C8E1BB31C4}"/>
                </a:ext>
              </a:extLst>
            </p:cNvPr>
            <p:cNvSpPr/>
            <p:nvPr/>
          </p:nvSpPr>
          <p:spPr>
            <a:xfrm>
              <a:off x="8496000" y="5558451"/>
              <a:ext cx="4343400" cy="332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endParaRPr>
                <a:latin typeface="Helvetica Neue" panose="020B0604020202020204"/>
              </a:endParaRPr>
            </a:p>
          </p:txBody>
        </p:sp>
      </p:grpSp>
    </p:spTree>
    <p:extLst>
      <p:ext uri="{BB962C8B-B14F-4D97-AF65-F5344CB8AC3E}">
        <p14:creationId xmlns:p14="http://schemas.microsoft.com/office/powerpoint/2010/main" val="19534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6000" y="3185681"/>
            <a:ext cx="8388000" cy="4274100"/>
          </a:xfrm>
          <a:prstGeom prst="rect">
            <a:avLst/>
          </a:prstGeom>
          <a:noFill/>
        </p:spPr>
        <p:txBody>
          <a:bodyPr wrap="square">
            <a:noAutofit/>
          </a:bodyPr>
          <a:lstStyle/>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Una </a:t>
            </a:r>
            <a:r>
              <a:rPr dirty="0" err="1"/>
              <a:t>relevancia</a:t>
            </a:r>
            <a:r>
              <a:rPr dirty="0"/>
              <a:t> especial surge del </a:t>
            </a:r>
            <a:r>
              <a:rPr dirty="0" err="1"/>
              <a:t>comportamiento</a:t>
            </a:r>
            <a:r>
              <a:rPr dirty="0"/>
              <a:t> </a:t>
            </a:r>
            <a:r>
              <a:rPr dirty="0" err="1"/>
              <a:t>intraemprendedor</a:t>
            </a:r>
            <a:r>
              <a:rPr dirty="0"/>
              <a:t>, </a:t>
            </a:r>
            <a:r>
              <a:rPr dirty="0" err="1"/>
              <a:t>ya</a:t>
            </a:r>
            <a:r>
              <a:rPr dirty="0"/>
              <a:t> que </a:t>
            </a:r>
            <a:r>
              <a:rPr dirty="0" err="1"/>
              <a:t>puede</a:t>
            </a:r>
            <a:r>
              <a:rPr dirty="0"/>
              <a:t> </a:t>
            </a:r>
            <a:r>
              <a:rPr dirty="0" err="1"/>
              <a:t>resultar</a:t>
            </a:r>
            <a:r>
              <a:rPr dirty="0"/>
              <a:t> </a:t>
            </a:r>
            <a:r>
              <a:rPr dirty="0" err="1"/>
              <a:t>en</a:t>
            </a:r>
            <a:r>
              <a:rPr dirty="0"/>
              <a:t> </a:t>
            </a:r>
            <a:r>
              <a:rPr dirty="0" err="1"/>
              <a:t>nuevas</a:t>
            </a:r>
            <a:r>
              <a:rPr dirty="0"/>
              <a:t> </a:t>
            </a:r>
            <a:r>
              <a:rPr dirty="0" err="1"/>
              <a:t>oportunidades</a:t>
            </a:r>
            <a:r>
              <a:rPr dirty="0"/>
              <a:t> de </a:t>
            </a:r>
            <a:r>
              <a:rPr dirty="0" err="1"/>
              <a:t>liderazgo</a:t>
            </a:r>
            <a:r>
              <a:rPr dirty="0"/>
              <a:t>. </a:t>
            </a: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El </a:t>
            </a:r>
            <a:r>
              <a:rPr dirty="0" err="1"/>
              <a:t>liderazgo</a:t>
            </a:r>
            <a:r>
              <a:rPr dirty="0"/>
              <a:t> </a:t>
            </a:r>
            <a:r>
              <a:rPr dirty="0" err="1"/>
              <a:t>tradicional</a:t>
            </a:r>
            <a:r>
              <a:rPr dirty="0"/>
              <a:t> se </a:t>
            </a:r>
            <a:r>
              <a:rPr dirty="0" err="1"/>
              <a:t>basa</a:t>
            </a:r>
            <a:r>
              <a:rPr dirty="0"/>
              <a:t> </a:t>
            </a:r>
            <a:r>
              <a:rPr dirty="0" err="1"/>
              <a:t>en</a:t>
            </a:r>
            <a:r>
              <a:rPr dirty="0"/>
              <a:t> lo </a:t>
            </a:r>
            <a:r>
              <a:rPr dirty="0" err="1"/>
              <a:t>conocido</a:t>
            </a:r>
            <a:r>
              <a:rPr dirty="0"/>
              <a:t>, la </a:t>
            </a:r>
            <a:r>
              <a:rPr dirty="0" err="1"/>
              <a:t>seguridad</a:t>
            </a:r>
            <a:r>
              <a:rPr dirty="0"/>
              <a:t> y la </a:t>
            </a:r>
            <a:r>
              <a:rPr dirty="0" err="1"/>
              <a:t>experiencia</a:t>
            </a:r>
            <a:r>
              <a:rPr dirty="0"/>
              <a:t>. Sin embargo, </a:t>
            </a:r>
            <a:r>
              <a:rPr dirty="0" err="1"/>
              <a:t>el</a:t>
            </a:r>
            <a:r>
              <a:rPr dirty="0"/>
              <a:t> </a:t>
            </a:r>
            <a:r>
              <a:rPr dirty="0" err="1"/>
              <a:t>liderazgo</a:t>
            </a:r>
            <a:r>
              <a:rPr dirty="0"/>
              <a:t> </a:t>
            </a:r>
            <a:r>
              <a:rPr lang="es-ES" dirty="0"/>
              <a:t>intraemprendedora</a:t>
            </a:r>
            <a:r>
              <a:rPr dirty="0"/>
              <a:t> se </a:t>
            </a:r>
            <a:r>
              <a:rPr dirty="0" err="1"/>
              <a:t>basa</a:t>
            </a:r>
            <a:r>
              <a:rPr dirty="0"/>
              <a:t> </a:t>
            </a:r>
            <a:r>
              <a:rPr dirty="0" err="1"/>
              <a:t>en</a:t>
            </a:r>
            <a:r>
              <a:rPr dirty="0"/>
              <a:t> lo </a:t>
            </a:r>
            <a:r>
              <a:rPr dirty="0" err="1"/>
              <a:t>desconocido</a:t>
            </a:r>
            <a:r>
              <a:rPr dirty="0"/>
              <a:t>. Se </a:t>
            </a:r>
            <a:r>
              <a:rPr dirty="0" err="1"/>
              <a:t>necesita</a:t>
            </a:r>
            <a:r>
              <a:rPr dirty="0"/>
              <a:t> </a:t>
            </a:r>
            <a:r>
              <a:rPr dirty="0" err="1"/>
              <a:t>información</a:t>
            </a:r>
            <a:r>
              <a:rPr dirty="0"/>
              <a:t> </a:t>
            </a:r>
            <a:r>
              <a:rPr dirty="0" err="1"/>
              <a:t>detallada</a:t>
            </a:r>
            <a:r>
              <a:rPr dirty="0"/>
              <a:t> para </a:t>
            </a:r>
            <a:r>
              <a:rPr dirty="0" err="1"/>
              <a:t>tomar</a:t>
            </a:r>
            <a:r>
              <a:rPr dirty="0"/>
              <a:t> </a:t>
            </a:r>
            <a:r>
              <a:rPr dirty="0" err="1"/>
              <a:t>decisiones</a:t>
            </a:r>
            <a:r>
              <a:rPr dirty="0"/>
              <a:t> a fin de </a:t>
            </a:r>
            <a:r>
              <a:rPr dirty="0" err="1"/>
              <a:t>minimizar</a:t>
            </a:r>
            <a:r>
              <a:rPr dirty="0"/>
              <a:t> los </a:t>
            </a:r>
            <a:r>
              <a:rPr dirty="0" err="1"/>
              <a:t>riesgos</a:t>
            </a:r>
            <a:r>
              <a:rPr dirty="0"/>
              <a:t>. </a:t>
            </a:r>
            <a:r>
              <a:rPr dirty="0" err="1"/>
              <a:t>Esto</a:t>
            </a:r>
            <a:r>
              <a:rPr dirty="0"/>
              <a:t> es bajo la </a:t>
            </a:r>
            <a:r>
              <a:rPr dirty="0" err="1"/>
              <a:t>condición</a:t>
            </a:r>
            <a:r>
              <a:rPr dirty="0"/>
              <a:t> de que los </a:t>
            </a:r>
            <a:r>
              <a:rPr dirty="0" err="1"/>
              <a:t>recursos</a:t>
            </a:r>
            <a:r>
              <a:rPr dirty="0"/>
              <a:t> </a:t>
            </a:r>
            <a:r>
              <a:rPr dirty="0" err="1"/>
              <a:t>necesarios</a:t>
            </a:r>
            <a:r>
              <a:rPr dirty="0"/>
              <a:t> </a:t>
            </a:r>
            <a:r>
              <a:rPr dirty="0" err="1"/>
              <a:t>sean</a:t>
            </a:r>
            <a:r>
              <a:rPr dirty="0"/>
              <a:t> </a:t>
            </a:r>
            <a:r>
              <a:rPr dirty="0" err="1"/>
              <a:t>otorgados</a:t>
            </a:r>
            <a:r>
              <a:rPr dirty="0"/>
              <a:t> por la </a:t>
            </a:r>
            <a:r>
              <a:rPr dirty="0" err="1"/>
              <a:t>empresa</a:t>
            </a:r>
            <a:r>
              <a:rPr dirty="0"/>
              <a:t>. </a:t>
            </a:r>
          </a:p>
          <a:p>
            <a:pPr>
              <a:spcAft>
                <a:spcPts val="1200"/>
              </a:spcAft>
              <a:defRPr sz="2400">
                <a:latin typeface="Helvetica Neue" panose="020B0604020202020204"/>
                <a:ea typeface="Microsoft Sans Serif" panose="020B0604020202020204" pitchFamily="34" charset="0"/>
                <a:cs typeface="Microsoft Sans Serif" panose="020B0604020202020204" pitchFamily="34" charset="0"/>
              </a:defRPr>
            </a:pPr>
            <a:r>
              <a:rPr dirty="0"/>
              <a:t>Es </a:t>
            </a:r>
            <a:r>
              <a:rPr dirty="0" err="1"/>
              <a:t>necesario</a:t>
            </a:r>
            <a:r>
              <a:rPr dirty="0"/>
              <a:t> que un </a:t>
            </a:r>
            <a:r>
              <a:rPr dirty="0" err="1"/>
              <a:t>intraemprendedor</a:t>
            </a:r>
            <a:r>
              <a:rPr dirty="0"/>
              <a:t> tome </a:t>
            </a:r>
            <a:r>
              <a:rPr dirty="0" err="1"/>
              <a:t>riesgos</a:t>
            </a:r>
            <a:r>
              <a:rPr dirty="0"/>
              <a:t> </a:t>
            </a:r>
            <a:r>
              <a:rPr dirty="0" err="1"/>
              <a:t>calculables</a:t>
            </a:r>
            <a:r>
              <a:rPr dirty="0"/>
              <a:t>, </a:t>
            </a:r>
            <a:r>
              <a:rPr dirty="0" err="1"/>
              <a:t>experimente</a:t>
            </a:r>
            <a:r>
              <a:rPr dirty="0"/>
              <a:t>, </a:t>
            </a:r>
            <a:r>
              <a:rPr dirty="0" err="1"/>
              <a:t>utilice</a:t>
            </a:r>
            <a:r>
              <a:rPr dirty="0"/>
              <a:t> </a:t>
            </a:r>
            <a:r>
              <a:rPr dirty="0" err="1"/>
              <a:t>el</a:t>
            </a:r>
            <a:r>
              <a:rPr dirty="0"/>
              <a:t> </a:t>
            </a:r>
            <a:r>
              <a:rPr dirty="0" err="1"/>
              <a:t>conocimiento</a:t>
            </a:r>
            <a:r>
              <a:rPr dirty="0"/>
              <a:t> </a:t>
            </a:r>
            <a:r>
              <a:rPr dirty="0" err="1"/>
              <a:t>existente</a:t>
            </a:r>
            <a:r>
              <a:rPr dirty="0"/>
              <a:t> y </a:t>
            </a:r>
            <a:r>
              <a:rPr dirty="0" err="1"/>
              <a:t>saque</a:t>
            </a:r>
            <a:r>
              <a:rPr dirty="0"/>
              <a:t> </a:t>
            </a:r>
            <a:r>
              <a:rPr dirty="0" err="1"/>
              <a:t>el</a:t>
            </a:r>
            <a:r>
              <a:rPr dirty="0"/>
              <a:t> </a:t>
            </a:r>
            <a:r>
              <a:rPr dirty="0" err="1"/>
              <a:t>máximo</a:t>
            </a:r>
            <a:r>
              <a:rPr dirty="0"/>
              <a:t> </a:t>
            </a:r>
            <a:r>
              <a:rPr dirty="0" err="1"/>
              <a:t>provecho</a:t>
            </a:r>
            <a:r>
              <a:rPr dirty="0"/>
              <a:t> de los </a:t>
            </a:r>
            <a:r>
              <a:rPr dirty="0" err="1"/>
              <a:t>recursos</a:t>
            </a:r>
            <a:r>
              <a:rPr dirty="0"/>
              <a:t> </a:t>
            </a:r>
            <a:r>
              <a:rPr dirty="0" err="1"/>
              <a:t>disponibles</a:t>
            </a:r>
            <a:r>
              <a:rPr dirty="0"/>
              <a:t>. Las </a:t>
            </a:r>
            <a:r>
              <a:rPr dirty="0" err="1"/>
              <a:t>decisiones</a:t>
            </a:r>
            <a:r>
              <a:rPr dirty="0"/>
              <a:t> </a:t>
            </a:r>
            <a:r>
              <a:rPr dirty="0" err="1"/>
              <a:t>siempre</a:t>
            </a:r>
            <a:r>
              <a:rPr dirty="0"/>
              <a:t> se </a:t>
            </a:r>
            <a:r>
              <a:rPr dirty="0" err="1"/>
              <a:t>ajustan</a:t>
            </a:r>
            <a:r>
              <a:rPr dirty="0"/>
              <a:t> a </a:t>
            </a:r>
            <a:r>
              <a:rPr dirty="0" err="1"/>
              <a:t>medida</a:t>
            </a:r>
            <a:r>
              <a:rPr dirty="0"/>
              <a:t> que </a:t>
            </a:r>
            <a:r>
              <a:rPr dirty="0" err="1"/>
              <a:t>entra</a:t>
            </a:r>
            <a:r>
              <a:rPr dirty="0"/>
              <a:t> </a:t>
            </a:r>
            <a:r>
              <a:rPr dirty="0" err="1"/>
              <a:t>nueva</a:t>
            </a:r>
            <a:r>
              <a:rPr dirty="0"/>
              <a:t> </a:t>
            </a:r>
            <a:r>
              <a:rPr dirty="0" err="1"/>
              <a:t>información</a:t>
            </a:r>
            <a:r>
              <a:rPr dirty="0"/>
              <a:t>.</a:t>
            </a:r>
          </a:p>
        </p:txBody>
      </p:sp>
      <p:graphicFrame>
        <p:nvGraphicFramePr>
          <p:cNvPr id="5" name="Diagramm 4">
            <a:extLst>
              <a:ext uri="{FF2B5EF4-FFF2-40B4-BE49-F238E27FC236}">
                <a16:creationId xmlns:a16="http://schemas.microsoft.com/office/drawing/2014/main" id="{AF2C6494-4A6D-FC37-E627-52B14A63FDCB}"/>
              </a:ext>
            </a:extLst>
          </p:cNvPr>
          <p:cNvGraphicFramePr/>
          <p:nvPr>
            <p:extLst>
              <p:ext uri="{D42A27DB-BD31-4B8C-83A1-F6EECF244321}">
                <p14:modId xmlns:p14="http://schemas.microsoft.com/office/powerpoint/2010/main" val="1451615430"/>
              </p:ext>
            </p:extLst>
          </p:nvPr>
        </p:nvGraphicFramePr>
        <p:xfrm>
          <a:off x="10287000" y="3384000"/>
          <a:ext cx="64800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304D1E4-3235-7B62-0E54-5E1EE1247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2789" y="4522847"/>
            <a:ext cx="1800000" cy="900000"/>
          </a:xfrm>
          <a:prstGeom prst="rect">
            <a:avLst/>
          </a:prstGeom>
        </p:spPr>
      </p:pic>
      <p:pic>
        <p:nvPicPr>
          <p:cNvPr id="9" name="Grafik 8">
            <a:extLst>
              <a:ext uri="{FF2B5EF4-FFF2-40B4-BE49-F238E27FC236}">
                <a16:creationId xmlns:a16="http://schemas.microsoft.com/office/drawing/2014/main" id="{EB092494-5285-FA38-018D-04B7C51C51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7878" y="6376500"/>
            <a:ext cx="1407022" cy="720000"/>
          </a:xfrm>
          <a:prstGeom prst="rect">
            <a:avLst/>
          </a:prstGeom>
        </p:spPr>
      </p:pic>
      <p:pic>
        <p:nvPicPr>
          <p:cNvPr id="11" name="Grafik 10">
            <a:extLst>
              <a:ext uri="{FF2B5EF4-FFF2-40B4-BE49-F238E27FC236}">
                <a16:creationId xmlns:a16="http://schemas.microsoft.com/office/drawing/2014/main" id="{5F442EF4-7259-539B-4306-AEA5AAB08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9400" y="4381497"/>
            <a:ext cx="1800000" cy="900000"/>
          </a:xfrm>
          <a:prstGeom prst="rect">
            <a:avLst/>
          </a:prstGeom>
        </p:spPr>
      </p:pic>
      <p:pic>
        <p:nvPicPr>
          <p:cNvPr id="13" name="Grafik 12">
            <a:extLst>
              <a:ext uri="{FF2B5EF4-FFF2-40B4-BE49-F238E27FC236}">
                <a16:creationId xmlns:a16="http://schemas.microsoft.com/office/drawing/2014/main" id="{CC70E9CE-B2FD-C0AE-B500-7BA024A4B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2800" y="6286500"/>
            <a:ext cx="961603" cy="900000"/>
          </a:xfrm>
          <a:prstGeom prst="rect">
            <a:avLst/>
          </a:prstGeom>
        </p:spPr>
      </p:pic>
      <p:sp>
        <p:nvSpPr>
          <p:cNvPr id="6" name="Textfeld 5">
            <a:extLst>
              <a:ext uri="{FF2B5EF4-FFF2-40B4-BE49-F238E27FC236}">
                <a16:creationId xmlns:a16="http://schemas.microsoft.com/office/drawing/2014/main" id="{B47C9FAD-1ABE-2EB1-7276-37E1A8E8B07C}"/>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4</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C82F6072-E850-3697-82A2-9EBE0093EDFB}"/>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10" name="CuadroTexto 2">
            <a:extLst>
              <a:ext uri="{FF2B5EF4-FFF2-40B4-BE49-F238E27FC236}">
                <a16:creationId xmlns:a16="http://schemas.microsoft.com/office/drawing/2014/main" id="{4738F876-DBB1-2C27-A8D2-1670F3606F07}"/>
              </a:ext>
            </a:extLst>
          </p:cNvPr>
          <p:cNvSpPr txBox="1"/>
          <p:nvPr/>
        </p:nvSpPr>
        <p:spPr>
          <a:xfrm>
            <a:off x="1295400" y="2304000"/>
            <a:ext cx="15840000" cy="523220"/>
          </a:xfrm>
          <a:prstGeom prst="rect">
            <a:avLst/>
          </a:prstGeom>
          <a:noFill/>
        </p:spPr>
        <p:txBody>
          <a:bodyPr wrap="square">
            <a:noAutofit/>
          </a:bodyPr>
          <a:lstStyle/>
          <a:p>
            <a:pPr marL="628650" indent="-628650">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1.2 Los 4 </a:t>
            </a:r>
            <a:r>
              <a:rPr dirty="0" err="1"/>
              <a:t>principios</a:t>
            </a:r>
            <a:r>
              <a:rPr dirty="0"/>
              <a:t> de la </a:t>
            </a:r>
            <a:r>
              <a:rPr dirty="0" err="1"/>
              <a:t>actitud</a:t>
            </a:r>
            <a:r>
              <a:rPr dirty="0"/>
              <a:t> </a:t>
            </a:r>
            <a:r>
              <a:rPr lang="es-ES" dirty="0"/>
              <a:t>intraemprendedora</a:t>
            </a:r>
            <a:endParaRPr dirty="0"/>
          </a:p>
        </p:txBody>
      </p:sp>
      <p:sp>
        <p:nvSpPr>
          <p:cNvPr id="12" name="Textfeld 11">
            <a:extLst>
              <a:ext uri="{FF2B5EF4-FFF2-40B4-BE49-F238E27FC236}">
                <a16:creationId xmlns:a16="http://schemas.microsoft.com/office/drawing/2014/main" id="{9EC6F967-9C3D-102E-F8EB-CD0ED178AD40}"/>
              </a:ext>
            </a:extLst>
          </p:cNvPr>
          <p:cNvSpPr txBox="1"/>
          <p:nvPr/>
        </p:nvSpPr>
        <p:spPr>
          <a:xfrm>
            <a:off x="14688000" y="8928000"/>
            <a:ext cx="18360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de la imagen: Pixabay </a:t>
            </a:r>
            <a:endParaRPr sz="120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9199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a:noAutofit/>
          </a:bodyPr>
          <a:lstStyle/>
          <a:p>
            <a:pPr lvl="0">
              <a:defRPr sz="2400" i="1" u="sng">
                <a:latin typeface="Helvetica Neue" panose="020B0604020202020204"/>
                <a:ea typeface="Microsoft Sans Serif" panose="020B0604020202020204" pitchFamily="34" charset="0"/>
                <a:cs typeface="Microsoft Sans Serif" panose="020B0604020202020204" pitchFamily="34" charset="0"/>
              </a:defRPr>
            </a:pPr>
            <a:r>
              <a:rPr dirty="0" err="1"/>
              <a:t>Relación</a:t>
            </a:r>
            <a:r>
              <a:rPr dirty="0"/>
              <a:t> con la </a:t>
            </a:r>
            <a:r>
              <a:rPr dirty="0" err="1"/>
              <a:t>organización</a:t>
            </a:r>
            <a:endParaRPr dirty="0"/>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0000" y="1548000"/>
            <a:ext cx="3600000" cy="1800000"/>
          </a:xfrm>
          <a:prstGeom prst="rect">
            <a:avLst/>
          </a:prstGeom>
        </p:spPr>
      </p:pic>
      <p:sp>
        <p:nvSpPr>
          <p:cNvPr id="19" name="Textfeld 18">
            <a:extLst>
              <a:ext uri="{FF2B5EF4-FFF2-40B4-BE49-F238E27FC236}">
                <a16:creationId xmlns:a16="http://schemas.microsoft.com/office/drawing/2014/main" id="{C3F37EA6-2C20-9B82-0E6C-C6A9AB051C14}"/>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sz="2300" dirty="0"/>
              <a:t>La </a:t>
            </a:r>
            <a:r>
              <a:rPr sz="2300" dirty="0" err="1"/>
              <a:t>confianza</a:t>
            </a:r>
            <a:r>
              <a:rPr sz="2300" dirty="0"/>
              <a:t> </a:t>
            </a:r>
            <a:r>
              <a:rPr sz="2300" dirty="0" err="1"/>
              <a:t>en</a:t>
            </a:r>
            <a:r>
              <a:rPr sz="2300" dirty="0"/>
              <a:t> </a:t>
            </a:r>
            <a:r>
              <a:rPr sz="2300" dirty="0" err="1"/>
              <a:t>el</a:t>
            </a:r>
            <a:r>
              <a:rPr sz="2300" dirty="0"/>
              <a:t> supervisor </a:t>
            </a:r>
            <a:r>
              <a:rPr sz="2300" dirty="0" err="1"/>
              <a:t>directo</a:t>
            </a:r>
            <a:r>
              <a:rPr sz="2300" dirty="0"/>
              <a:t> es un </a:t>
            </a:r>
            <a:r>
              <a:rPr sz="2300" dirty="0" err="1"/>
              <a:t>requisito</a:t>
            </a:r>
            <a:r>
              <a:rPr sz="2300" dirty="0"/>
              <a:t> </a:t>
            </a:r>
            <a:r>
              <a:rPr sz="2300" dirty="0" err="1"/>
              <a:t>previo</a:t>
            </a:r>
            <a:r>
              <a:rPr sz="2300" dirty="0"/>
              <a:t> </a:t>
            </a:r>
            <a:r>
              <a:rPr sz="2300" dirty="0" err="1"/>
              <a:t>importante</a:t>
            </a:r>
            <a:r>
              <a:rPr sz="2300" dirty="0"/>
              <a:t> para </a:t>
            </a:r>
            <a:r>
              <a:rPr sz="2300" dirty="0" err="1"/>
              <a:t>el</a:t>
            </a:r>
            <a:r>
              <a:rPr sz="2300" dirty="0"/>
              <a:t> </a:t>
            </a:r>
            <a:r>
              <a:rPr sz="2300" dirty="0" err="1"/>
              <a:t>comportamiento</a:t>
            </a:r>
            <a:r>
              <a:rPr sz="2300" dirty="0"/>
              <a:t> </a:t>
            </a:r>
            <a:r>
              <a:rPr sz="2300" dirty="0" err="1"/>
              <a:t>empresarial</a:t>
            </a:r>
            <a:r>
              <a:rPr sz="2300"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sz="2300" dirty="0"/>
              <a:t>El </a:t>
            </a:r>
            <a:r>
              <a:rPr sz="2300" dirty="0" err="1"/>
              <a:t>apoyo</a:t>
            </a:r>
            <a:r>
              <a:rPr sz="2300" dirty="0"/>
              <a:t> del </a:t>
            </a:r>
            <a:r>
              <a:rPr sz="2300" dirty="0" err="1"/>
              <a:t>propietario</a:t>
            </a:r>
            <a:r>
              <a:rPr sz="2300" dirty="0"/>
              <a:t>/empresario es un </a:t>
            </a:r>
            <a:r>
              <a:rPr sz="2300" dirty="0" err="1"/>
              <a:t>elemento</a:t>
            </a:r>
            <a:r>
              <a:rPr sz="2300" dirty="0"/>
              <a:t> clave </a:t>
            </a:r>
            <a:r>
              <a:rPr sz="2300" dirty="0" err="1"/>
              <a:t>importante</a:t>
            </a:r>
            <a:r>
              <a:rPr sz="2300" dirty="0"/>
              <a:t> que </a:t>
            </a:r>
            <a:r>
              <a:rPr sz="2300" dirty="0" err="1"/>
              <a:t>promueve</a:t>
            </a:r>
            <a:r>
              <a:rPr sz="2300" dirty="0"/>
              <a:t> </a:t>
            </a:r>
            <a:r>
              <a:rPr sz="2300" dirty="0" err="1"/>
              <a:t>el</a:t>
            </a:r>
            <a:r>
              <a:rPr sz="2300" dirty="0"/>
              <a:t> </a:t>
            </a:r>
            <a:r>
              <a:rPr sz="2300" dirty="0" err="1"/>
              <a:t>intraemprendimiento</a:t>
            </a:r>
            <a:r>
              <a:rPr sz="2300"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sz="2300" dirty="0" err="1"/>
              <a:t>Alentar</a:t>
            </a:r>
            <a:r>
              <a:rPr sz="2300" dirty="0"/>
              <a:t> a los </a:t>
            </a:r>
            <a:r>
              <a:rPr sz="2300" dirty="0" err="1"/>
              <a:t>empleados</a:t>
            </a:r>
            <a:r>
              <a:rPr sz="2300" dirty="0"/>
              <a:t> </a:t>
            </a:r>
            <a:r>
              <a:rPr sz="2300" dirty="0" err="1"/>
              <a:t>ayuda</a:t>
            </a:r>
            <a:r>
              <a:rPr sz="2300" dirty="0"/>
              <a:t> a </a:t>
            </a:r>
            <a:r>
              <a:rPr sz="2300" dirty="0" err="1"/>
              <a:t>manifestar</a:t>
            </a:r>
            <a:r>
              <a:rPr sz="2300" dirty="0"/>
              <a:t> </a:t>
            </a:r>
            <a:r>
              <a:rPr sz="2300" dirty="0" err="1"/>
              <a:t>el</a:t>
            </a:r>
            <a:r>
              <a:rPr sz="2300" dirty="0"/>
              <a:t> </a:t>
            </a:r>
            <a:r>
              <a:rPr sz="2300" dirty="0" err="1"/>
              <a:t>comportamiento</a:t>
            </a:r>
            <a:r>
              <a:rPr sz="2300" dirty="0"/>
              <a:t> </a:t>
            </a:r>
            <a:r>
              <a:rPr sz="2300" dirty="0" err="1"/>
              <a:t>intraemprendedor</a:t>
            </a:r>
            <a:r>
              <a:rPr sz="2300"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sz="2300" dirty="0"/>
              <a:t>La </a:t>
            </a:r>
            <a:r>
              <a:rPr lang="es-ES" sz="2300" dirty="0"/>
              <a:t>"</a:t>
            </a:r>
            <a:r>
              <a:rPr sz="2300" dirty="0" err="1"/>
              <a:t>propiedad</a:t>
            </a:r>
            <a:r>
              <a:rPr sz="2300" dirty="0"/>
              <a:t> </a:t>
            </a:r>
            <a:r>
              <a:rPr sz="2300" dirty="0" err="1"/>
              <a:t>psicológica</a:t>
            </a:r>
            <a:r>
              <a:rPr lang="es-ES" sz="2300" dirty="0"/>
              <a:t>"</a:t>
            </a:r>
            <a:r>
              <a:rPr sz="2300" dirty="0"/>
              <a:t> es vista </a:t>
            </a:r>
            <a:r>
              <a:rPr sz="2300" dirty="0" err="1"/>
              <a:t>como</a:t>
            </a:r>
            <a:r>
              <a:rPr sz="2300" dirty="0"/>
              <a:t> un </a:t>
            </a:r>
            <a:r>
              <a:rPr sz="2300" dirty="0" err="1"/>
              <a:t>mediador</a:t>
            </a:r>
            <a:r>
              <a:rPr sz="2300" dirty="0"/>
              <a:t> de la </a:t>
            </a:r>
            <a:r>
              <a:rPr sz="2300" dirty="0" err="1"/>
              <a:t>relación</a:t>
            </a:r>
            <a:r>
              <a:rPr sz="2300" dirty="0"/>
              <a:t> entre una persona y </a:t>
            </a:r>
            <a:r>
              <a:rPr sz="2300" dirty="0" err="1"/>
              <a:t>su</a:t>
            </a:r>
            <a:r>
              <a:rPr sz="2300" dirty="0"/>
              <a:t> </a:t>
            </a:r>
            <a:r>
              <a:rPr sz="2300" dirty="0" err="1"/>
              <a:t>organización</a:t>
            </a:r>
            <a:r>
              <a:rPr sz="2300" dirty="0"/>
              <a:t>. </a:t>
            </a:r>
            <a:r>
              <a:rPr sz="2300" dirty="0" err="1"/>
              <a:t>Esto</a:t>
            </a:r>
            <a:r>
              <a:rPr sz="2300" dirty="0"/>
              <a:t> </a:t>
            </a:r>
            <a:r>
              <a:rPr sz="2300" dirty="0" err="1"/>
              <a:t>crea</a:t>
            </a:r>
            <a:r>
              <a:rPr sz="2300" dirty="0"/>
              <a:t> una </a:t>
            </a:r>
            <a:r>
              <a:rPr sz="2300" dirty="0" err="1"/>
              <a:t>sensación</a:t>
            </a:r>
            <a:r>
              <a:rPr sz="2300" dirty="0"/>
              <a:t> entre los </a:t>
            </a:r>
            <a:r>
              <a:rPr sz="2300" dirty="0" err="1"/>
              <a:t>empleados</a:t>
            </a:r>
            <a:r>
              <a:rPr sz="2300" dirty="0"/>
              <a:t> de que los </a:t>
            </a:r>
            <a:r>
              <a:rPr sz="2300" dirty="0" err="1"/>
              <a:t>objetivos</a:t>
            </a:r>
            <a:r>
              <a:rPr sz="2300" dirty="0"/>
              <a:t> </a:t>
            </a:r>
            <a:r>
              <a:rPr sz="2300" dirty="0" err="1"/>
              <a:t>organizacionales</a:t>
            </a:r>
            <a:r>
              <a:rPr sz="2300" dirty="0"/>
              <a:t> son </a:t>
            </a:r>
            <a:r>
              <a:rPr sz="2300" dirty="0" err="1"/>
              <a:t>propios</a:t>
            </a:r>
            <a:r>
              <a:rPr sz="2300" dirty="0"/>
              <a:t>.</a:t>
            </a:r>
          </a:p>
          <a:p>
            <a:pPr marL="542925" indent="-542925">
              <a:spcAft>
                <a:spcPts val="1800"/>
              </a:spcAft>
              <a:buSzPct val="130000"/>
              <a:buBlip>
                <a:blip r:embed="rId3"/>
              </a:buBlip>
              <a:defRPr sz="2400">
                <a:latin typeface="Helvetica Neue" panose="020B0604020202020204"/>
                <a:ea typeface="Microsoft Sans Serif" panose="020B0604020202020204" pitchFamily="34" charset="0"/>
                <a:cs typeface="Microsoft Sans Serif" panose="020B0604020202020204" pitchFamily="34" charset="0"/>
              </a:defRPr>
            </a:pPr>
            <a:r>
              <a:rPr sz="2300" dirty="0"/>
              <a:t>Si las personas </a:t>
            </a:r>
            <a:r>
              <a:rPr sz="2300" dirty="0" err="1"/>
              <a:t>tienen</a:t>
            </a:r>
            <a:r>
              <a:rPr sz="2300" dirty="0"/>
              <a:t> la </a:t>
            </a:r>
            <a:r>
              <a:rPr sz="2300" dirty="0" err="1"/>
              <a:t>sensación</a:t>
            </a:r>
            <a:r>
              <a:rPr sz="2300" dirty="0"/>
              <a:t> de ser </a:t>
            </a:r>
            <a:r>
              <a:rPr sz="2300" dirty="0" err="1"/>
              <a:t>parte</a:t>
            </a:r>
            <a:r>
              <a:rPr sz="2300" dirty="0"/>
              <a:t> de algo, los </a:t>
            </a:r>
            <a:r>
              <a:rPr sz="2300" dirty="0" err="1"/>
              <a:t>objetivos</a:t>
            </a:r>
            <a:r>
              <a:rPr sz="2300" dirty="0"/>
              <a:t> se </a:t>
            </a:r>
            <a:r>
              <a:rPr sz="2300" dirty="0" err="1"/>
              <a:t>evalúan</a:t>
            </a:r>
            <a:r>
              <a:rPr sz="2300" dirty="0"/>
              <a:t> </a:t>
            </a:r>
            <a:r>
              <a:rPr sz="2300" dirty="0" err="1"/>
              <a:t>como</a:t>
            </a:r>
            <a:r>
              <a:rPr sz="2300" dirty="0"/>
              <a:t> </a:t>
            </a:r>
            <a:r>
              <a:rPr sz="2300" dirty="0" err="1"/>
              <a:t>más</a:t>
            </a:r>
            <a:r>
              <a:rPr sz="2300" dirty="0"/>
              <a:t> </a:t>
            </a:r>
            <a:r>
              <a:rPr sz="2300" dirty="0" err="1"/>
              <a:t>positivos</a:t>
            </a:r>
            <a:r>
              <a:rPr sz="2300" dirty="0"/>
              <a:t>.</a:t>
            </a:r>
          </a:p>
        </p:txBody>
      </p:sp>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a:noAutofit/>
          </a:bodyPr>
          <a:lstStyle/>
          <a:p>
            <a:pPr marL="0" marR="0" lvl="0" indent="0" algn="ctr" rtl="0">
              <a:spcBef>
                <a:spcPts val="0"/>
              </a:spcBef>
              <a:spcAft>
                <a:spcPts val="0"/>
              </a:spcAft>
              <a:buNone/>
              <a:defRPr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defRPr>
            </a:pPr>
            <a:r>
              <a:rPr dirty="0"/>
              <a:t>¡</a:t>
            </a:r>
            <a:r>
              <a:rPr dirty="0" err="1"/>
              <a:t>Recuerda</a:t>
            </a:r>
            <a:r>
              <a:rPr dirty="0"/>
              <a:t>!</a:t>
            </a:r>
          </a:p>
          <a:p>
            <a:pPr algn="ctr"/>
            <a:endParaRPr sz="2400" dirty="0">
              <a:latin typeface="Helvetica Neue" panose="020B0604020202020204"/>
            </a:endParaRPr>
          </a:p>
          <a:p>
            <a:pPr algn="ctr">
              <a:defRPr sz="2400">
                <a:latin typeface="Helvetica Neue" panose="020B0604020202020204"/>
              </a:defRPr>
            </a:pPr>
            <a:r>
              <a:rPr sz="2200" dirty="0" err="1"/>
              <a:t>Cuanto</a:t>
            </a:r>
            <a:r>
              <a:rPr sz="2200" dirty="0"/>
              <a:t> </a:t>
            </a:r>
            <a:r>
              <a:rPr sz="2200" dirty="0" err="1"/>
              <a:t>más</a:t>
            </a:r>
            <a:r>
              <a:rPr sz="2200" dirty="0"/>
              <a:t> </a:t>
            </a:r>
            <a:r>
              <a:rPr sz="2200" b="1" dirty="0"/>
              <a:t>se </a:t>
            </a:r>
            <a:r>
              <a:rPr sz="2200" b="1" dirty="0" err="1"/>
              <a:t>relaciona</a:t>
            </a:r>
            <a:r>
              <a:rPr sz="2200" b="1" dirty="0"/>
              <a:t> </a:t>
            </a:r>
            <a:r>
              <a:rPr sz="2200" b="1" dirty="0" err="1"/>
              <a:t>el</a:t>
            </a:r>
            <a:r>
              <a:rPr sz="2200" b="1" dirty="0"/>
              <a:t> </a:t>
            </a:r>
            <a:r>
              <a:rPr sz="2200" b="1" dirty="0" err="1"/>
              <a:t>empleado</a:t>
            </a:r>
            <a:r>
              <a:rPr sz="2200" b="1" dirty="0"/>
              <a:t> con la </a:t>
            </a:r>
            <a:r>
              <a:rPr sz="2200" b="1" dirty="0" err="1"/>
              <a:t>organización</a:t>
            </a:r>
            <a:r>
              <a:rPr sz="2200" dirty="0"/>
              <a:t>, </a:t>
            </a:r>
            <a:r>
              <a:rPr sz="2200" dirty="0" err="1"/>
              <a:t>más</a:t>
            </a:r>
            <a:r>
              <a:rPr sz="2200" dirty="0"/>
              <a:t> </a:t>
            </a:r>
            <a:r>
              <a:rPr sz="2200" dirty="0" err="1"/>
              <a:t>influye</a:t>
            </a:r>
            <a:r>
              <a:rPr sz="2200" dirty="0"/>
              <a:t> </a:t>
            </a:r>
            <a:r>
              <a:rPr sz="2200" dirty="0" err="1"/>
              <a:t>en</a:t>
            </a:r>
            <a:r>
              <a:rPr sz="2200" dirty="0"/>
              <a:t> las </a:t>
            </a:r>
            <a:r>
              <a:rPr sz="2200" dirty="0" err="1"/>
              <a:t>acciones</a:t>
            </a:r>
            <a:r>
              <a:rPr sz="2200" dirty="0"/>
              <a:t> </a:t>
            </a:r>
            <a:r>
              <a:rPr sz="2200" dirty="0" err="1"/>
              <a:t>empresariales</a:t>
            </a:r>
            <a:r>
              <a:rPr sz="2200" dirty="0"/>
              <a:t> y, </a:t>
            </a:r>
            <a:r>
              <a:rPr sz="2200" dirty="0" err="1"/>
              <a:t>en</a:t>
            </a:r>
            <a:r>
              <a:rPr sz="2200" dirty="0"/>
              <a:t> </a:t>
            </a:r>
            <a:r>
              <a:rPr sz="2200" dirty="0" err="1"/>
              <a:t>última</a:t>
            </a:r>
            <a:r>
              <a:rPr sz="2200" dirty="0"/>
              <a:t> </a:t>
            </a:r>
            <a:r>
              <a:rPr sz="2200" dirty="0" err="1"/>
              <a:t>instancia</a:t>
            </a:r>
            <a:r>
              <a:rPr sz="2200" dirty="0"/>
              <a:t>, </a:t>
            </a:r>
            <a:r>
              <a:rPr sz="2200" dirty="0" err="1"/>
              <a:t>en</a:t>
            </a:r>
            <a:r>
              <a:rPr sz="2200" dirty="0"/>
              <a:t> </a:t>
            </a:r>
            <a:r>
              <a:rPr sz="2200" dirty="0" err="1"/>
              <a:t>el</a:t>
            </a:r>
            <a:r>
              <a:rPr sz="2200" dirty="0"/>
              <a:t> </a:t>
            </a:r>
            <a:r>
              <a:rPr sz="2200" dirty="0" err="1"/>
              <a:t>comportamiento</a:t>
            </a:r>
            <a:r>
              <a:rPr sz="2200" dirty="0"/>
              <a:t> </a:t>
            </a:r>
            <a:r>
              <a:rPr sz="2200" dirty="0" err="1"/>
              <a:t>empresarial</a:t>
            </a:r>
            <a:endParaRPr sz="2200" dirty="0"/>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2E036E49-4E61-05D9-B657-98875ACDA82A}"/>
              </a:ext>
            </a:extLst>
          </p:cNvPr>
          <p:cNvSpPr txBox="1"/>
          <p:nvPr/>
        </p:nvSpPr>
        <p:spPr>
          <a:xfrm>
            <a:off x="1295400" y="8928000"/>
            <a:ext cx="12954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t>Fuente n.º: 5</a:t>
            </a:r>
            <a:endParaRPr sz="120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BF4B1EE3-40AB-92D9-6DA7-AD7A145E808C}"/>
              </a:ext>
            </a:extLst>
          </p:cNvPr>
          <p:cNvSpPr txBox="1"/>
          <p:nvPr/>
        </p:nvSpPr>
        <p:spPr>
          <a:xfrm>
            <a:off x="1296000" y="1548000"/>
            <a:ext cx="15773400" cy="830997"/>
          </a:xfrm>
          <a:prstGeom prst="rect">
            <a:avLst/>
          </a:prstGeom>
          <a:noFill/>
        </p:spPr>
        <p:txBody>
          <a:bodyPr wrap="square">
            <a:noAutofit/>
          </a:bodyPr>
          <a:lstStyle/>
          <a:p>
            <a:pPr>
              <a:defRPr sz="4800" b="1">
                <a:solidFill>
                  <a:srgbClr val="4D94B7"/>
                </a:solidFill>
                <a:latin typeface="Helvetica Neue" panose="020B0604020202020204"/>
                <a:ea typeface="Microsoft Sans Serif" panose="020B0604020202020204" pitchFamily="34" charset="0"/>
                <a:cs typeface="Microsoft Sans Serif" panose="020B0604020202020204" pitchFamily="34" charset="0"/>
              </a:defRPr>
            </a:pPr>
            <a:r>
              <a:rPr dirty="0"/>
              <a:t>1. </a:t>
            </a:r>
            <a:r>
              <a:rPr dirty="0" err="1"/>
              <a:t>Actitud</a:t>
            </a:r>
            <a:r>
              <a:rPr dirty="0"/>
              <a:t> </a:t>
            </a:r>
            <a:r>
              <a:rPr lang="es-ES" dirty="0"/>
              <a:t>intraemprendedora</a:t>
            </a:r>
            <a:endParaRPr dirty="0"/>
          </a:p>
        </p:txBody>
      </p:sp>
      <p:sp>
        <p:nvSpPr>
          <p:cNvPr id="9" name="CuadroTexto 2">
            <a:extLst>
              <a:ext uri="{FF2B5EF4-FFF2-40B4-BE49-F238E27FC236}">
                <a16:creationId xmlns:a16="http://schemas.microsoft.com/office/drawing/2014/main" id="{2C882F0C-B55B-C8C0-C48F-35EE59EC2B3B}"/>
              </a:ext>
            </a:extLst>
          </p:cNvPr>
          <p:cNvSpPr txBox="1"/>
          <p:nvPr/>
        </p:nvSpPr>
        <p:spPr>
          <a:xfrm>
            <a:off x="1295400" y="2304000"/>
            <a:ext cx="15840000" cy="523220"/>
          </a:xfrm>
          <a:prstGeom prst="rect">
            <a:avLst/>
          </a:prstGeom>
          <a:noFill/>
        </p:spPr>
        <p:txBody>
          <a:bodyPr wrap="square">
            <a:noAutofit/>
          </a:bodyPr>
          <a:lstStyle/>
          <a:p>
            <a:pPr marL="628650" indent="-628650">
              <a:defRPr sz="2800" b="1">
                <a:solidFill>
                  <a:srgbClr val="AED633"/>
                </a:solidFill>
                <a:latin typeface="Helvetica Neue" panose="020B0604020202020204"/>
                <a:ea typeface="Microsoft Sans Serif" panose="020B0604020202020204" pitchFamily="34" charset="0"/>
                <a:cs typeface="Microsoft Sans Serif" panose="020B0604020202020204" pitchFamily="34" charset="0"/>
              </a:defRPr>
            </a:pPr>
            <a:r>
              <a:rPr dirty="0"/>
              <a:t>1.2 Los 4 </a:t>
            </a:r>
            <a:r>
              <a:rPr dirty="0" err="1"/>
              <a:t>principios</a:t>
            </a:r>
            <a:r>
              <a:rPr dirty="0"/>
              <a:t> de la </a:t>
            </a:r>
            <a:r>
              <a:rPr dirty="0" err="1"/>
              <a:t>actitud</a:t>
            </a:r>
            <a:r>
              <a:rPr dirty="0"/>
              <a:t> </a:t>
            </a:r>
            <a:r>
              <a:rPr lang="es-ES" dirty="0"/>
              <a:t>intraemprendedora</a:t>
            </a:r>
            <a:endParaRPr dirty="0"/>
          </a:p>
        </p:txBody>
      </p:sp>
      <p:sp>
        <p:nvSpPr>
          <p:cNvPr id="10" name="Textfeld 9">
            <a:extLst>
              <a:ext uri="{FF2B5EF4-FFF2-40B4-BE49-F238E27FC236}">
                <a16:creationId xmlns:a16="http://schemas.microsoft.com/office/drawing/2014/main" id="{773D2B97-E2C4-4B47-C0D3-2B2AE74EE156}"/>
              </a:ext>
            </a:extLst>
          </p:cNvPr>
          <p:cNvSpPr txBox="1"/>
          <p:nvPr/>
        </p:nvSpPr>
        <p:spPr>
          <a:xfrm>
            <a:off x="14688000" y="8928000"/>
            <a:ext cx="2304600" cy="276999"/>
          </a:xfrm>
          <a:prstGeom prst="rect">
            <a:avLst/>
          </a:prstGeom>
          <a:noFill/>
        </p:spPr>
        <p:txBody>
          <a:bodyPr wrap="square">
            <a:noAutofit/>
          </a:bodyPr>
          <a:lstStyle/>
          <a:p>
            <a:pPr>
              <a:defRPr sz="1200">
                <a:solidFill>
                  <a:srgbClr val="000000"/>
                </a:solidFill>
                <a:latin typeface="Helvetica Neue" panose="020B0604020202020204"/>
                <a:ea typeface="Microsoft Sans Serif" panose="020B0604020202020204" pitchFamily="34" charset="0"/>
                <a:cs typeface="Microsoft Sans Serif" panose="020B0604020202020204" pitchFamily="34" charset="0"/>
              </a:defRPr>
            </a:pPr>
            <a:r>
              <a:rPr dirty="0"/>
              <a:t>Fuente de la imagen: </a:t>
            </a:r>
            <a:r>
              <a:rPr dirty="0" err="1"/>
              <a:t>Pixabay</a:t>
            </a:r>
            <a:r>
              <a:rPr dirty="0"/>
              <a:t> </a:t>
            </a:r>
            <a:endParaRPr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65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5756</Words>
  <Application>Microsoft Office PowerPoint</Application>
  <PresentationFormat>Benutzerdefiniert</PresentationFormat>
  <Paragraphs>602</Paragraphs>
  <Slides>44</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44</vt:i4>
      </vt:variant>
    </vt:vector>
  </HeadingPairs>
  <TitlesOfParts>
    <vt:vector size="52" baseType="lpstr">
      <vt:lpstr>Arial</vt:lpstr>
      <vt:lpstr>Bradley Hand ITC</vt:lpstr>
      <vt:lpstr>Calibri</vt:lpstr>
      <vt:lpstr>Helvetica Neue</vt:lpstr>
      <vt:lpstr>Helvetica Neue</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150</cp:revision>
  <dcterms:created xsi:type="dcterms:W3CDTF">2022-01-27T16:04:38Z</dcterms:created>
  <dcterms:modified xsi:type="dcterms:W3CDTF">2024-02-05T00:17:07Z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