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47"/>
  </p:notesMasterIdLst>
  <p:handoutMasterIdLst>
    <p:handoutMasterId r:id="rId48"/>
  </p:handoutMasterIdLst>
  <p:sldIdLst>
    <p:sldId id="277" r:id="rId3"/>
    <p:sldId id="278" r:id="rId4"/>
    <p:sldId id="279" r:id="rId5"/>
    <p:sldId id="289" r:id="rId6"/>
    <p:sldId id="280" r:id="rId7"/>
    <p:sldId id="291" r:id="rId8"/>
    <p:sldId id="292" r:id="rId9"/>
    <p:sldId id="293" r:id="rId10"/>
    <p:sldId id="294" r:id="rId11"/>
    <p:sldId id="295" r:id="rId12"/>
    <p:sldId id="296" r:id="rId13"/>
    <p:sldId id="297" r:id="rId14"/>
    <p:sldId id="327" r:id="rId15"/>
    <p:sldId id="281" r:id="rId16"/>
    <p:sldId id="299" r:id="rId17"/>
    <p:sldId id="301" r:id="rId18"/>
    <p:sldId id="302" r:id="rId19"/>
    <p:sldId id="305" r:id="rId20"/>
    <p:sldId id="308" r:id="rId21"/>
    <p:sldId id="309" r:id="rId22"/>
    <p:sldId id="303" r:id="rId23"/>
    <p:sldId id="310" r:id="rId24"/>
    <p:sldId id="311" r:id="rId25"/>
    <p:sldId id="304" r:id="rId26"/>
    <p:sldId id="312" r:id="rId27"/>
    <p:sldId id="313" r:id="rId28"/>
    <p:sldId id="314" r:id="rId29"/>
    <p:sldId id="316" r:id="rId30"/>
    <p:sldId id="317" r:id="rId31"/>
    <p:sldId id="328" r:id="rId32"/>
    <p:sldId id="282" r:id="rId33"/>
    <p:sldId id="318" r:id="rId34"/>
    <p:sldId id="319" r:id="rId35"/>
    <p:sldId id="321" r:id="rId36"/>
    <p:sldId id="322" r:id="rId37"/>
    <p:sldId id="323" r:id="rId38"/>
    <p:sldId id="324" r:id="rId39"/>
    <p:sldId id="285" r:id="rId40"/>
    <p:sldId id="329" r:id="rId41"/>
    <p:sldId id="290" r:id="rId42"/>
    <p:sldId id="268" r:id="rId43"/>
    <p:sldId id="330" r:id="rId44"/>
    <p:sldId id="331" r:id="rId45"/>
    <p:sldId id="287" r:id="rId46"/>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a:srgbClr val="78B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0" autoAdjust="0"/>
    <p:restoredTop sz="94660"/>
  </p:normalViewPr>
  <p:slideViewPr>
    <p:cSldViewPr>
      <p:cViewPr varScale="1">
        <p:scale>
          <a:sx n="60" d="100"/>
          <a:sy n="60" d="100"/>
        </p:scale>
        <p:origin x="84" y="80"/>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54BC4-1D44-4289-8544-A1CB1A3AC836}" type="doc">
      <dgm:prSet loTypeId="urn:microsoft.com/office/officeart/2005/8/layout/matrix1" loCatId="matrix" qsTypeId="urn:microsoft.com/office/officeart/2005/8/quickstyle/3d3" qsCatId="3D" csTypeId="urn:microsoft.com/office/officeart/2005/8/colors/accent1_2" csCatId="accent1" phldr="1"/>
      <dgm:spPr/>
      <dgm:t>
        <a:bodyPr/>
        <a:lstStyle/>
        <a:p>
          <a:endParaRPr lang="de-DE"/>
        </a:p>
      </dgm:t>
    </dgm:pt>
    <dgm:pt modelId="{45A2E9C4-493E-4C05-AC0F-764F2B596A71}">
      <dgm:prSet phldrT="[Text]"/>
      <dgm:spPr/>
      <dgm:t>
        <a:bodyPr/>
        <a:lstStyle/>
        <a:p>
          <a:r>
            <a:rPr lang="en-GB" b="1" noProof="0" dirty="0">
              <a:latin typeface="Helvetica Neue" panose="020B0604020202020204"/>
            </a:rPr>
            <a:t>Intrapreneurial attitude</a:t>
          </a:r>
        </a:p>
      </dgm:t>
    </dgm:pt>
    <dgm:pt modelId="{240DDB09-2BD8-4958-9D31-EE12227464FF}" type="parTrans" cxnId="{86959A1C-B330-48DC-BA41-140FF7B1DE18}">
      <dgm:prSet/>
      <dgm:spPr/>
      <dgm:t>
        <a:bodyPr/>
        <a:lstStyle/>
        <a:p>
          <a:endParaRPr lang="de-DE">
            <a:latin typeface="Helvetica Neue" panose="020B0604020202020204"/>
          </a:endParaRPr>
        </a:p>
      </dgm:t>
    </dgm:pt>
    <dgm:pt modelId="{9C349ADF-5BF5-4C6E-AE17-C76DCFBBE7DE}" type="sibTrans" cxnId="{86959A1C-B330-48DC-BA41-140FF7B1DE18}">
      <dgm:prSet/>
      <dgm:spPr/>
      <dgm:t>
        <a:bodyPr/>
        <a:lstStyle/>
        <a:p>
          <a:endParaRPr lang="de-DE">
            <a:latin typeface="Helvetica Neue" panose="020B0604020202020204"/>
          </a:endParaRPr>
        </a:p>
      </dgm:t>
    </dgm:pt>
    <dgm:pt modelId="{26BF0903-B51B-4856-B163-C76AADE9490E}">
      <dgm:prSet phldrT="[Text]" custT="1"/>
      <dgm:spPr/>
      <dgm:t>
        <a:bodyPr/>
        <a:lstStyle/>
        <a:p>
          <a:r>
            <a:rPr lang="en-US" sz="2000" noProof="0" dirty="0">
              <a:latin typeface="Helvetica Neue" panose="020B0604020202020204"/>
            </a:rPr>
            <a:t>Relation to the organization</a:t>
          </a:r>
        </a:p>
      </dgm:t>
    </dgm:pt>
    <dgm:pt modelId="{C0E14680-94D0-406A-9462-18D1473E4ABF}" type="parTrans" cxnId="{2260C335-5A97-492A-9651-2896010461DD}">
      <dgm:prSet/>
      <dgm:spPr/>
      <dgm:t>
        <a:bodyPr/>
        <a:lstStyle/>
        <a:p>
          <a:endParaRPr lang="de-DE">
            <a:latin typeface="Helvetica Neue" panose="020B0604020202020204"/>
          </a:endParaRPr>
        </a:p>
      </dgm:t>
    </dgm:pt>
    <dgm:pt modelId="{FD4B654C-19E3-4978-83EB-12D5D128F266}" type="sibTrans" cxnId="{2260C335-5A97-492A-9651-2896010461DD}">
      <dgm:prSet/>
      <dgm:spPr/>
      <dgm:t>
        <a:bodyPr/>
        <a:lstStyle/>
        <a:p>
          <a:endParaRPr lang="de-DE">
            <a:latin typeface="Helvetica Neue" panose="020B0604020202020204"/>
          </a:endParaRPr>
        </a:p>
      </dgm:t>
    </dgm:pt>
    <dgm:pt modelId="{BF0FB981-BD8E-469E-98DF-445DFDC3AC73}">
      <dgm:prSet phldrT="[Text]" custT="1"/>
      <dgm:spPr/>
      <dgm:t>
        <a:bodyPr/>
        <a:lstStyle/>
        <a:p>
          <a:r>
            <a:rPr lang="en-US" sz="2000" noProof="0" dirty="0">
              <a:latin typeface="Helvetica Neue" panose="020B0604020202020204"/>
            </a:rPr>
            <a:t>Satisfaction</a:t>
          </a:r>
        </a:p>
      </dgm:t>
    </dgm:pt>
    <dgm:pt modelId="{5E03BBD4-6951-42DF-81B9-E1892ED580A5}" type="parTrans" cxnId="{CB22B190-E1B9-4021-B988-40AC7390F53E}">
      <dgm:prSet/>
      <dgm:spPr/>
      <dgm:t>
        <a:bodyPr/>
        <a:lstStyle/>
        <a:p>
          <a:endParaRPr lang="de-DE">
            <a:latin typeface="Helvetica Neue" panose="020B0604020202020204"/>
          </a:endParaRPr>
        </a:p>
      </dgm:t>
    </dgm:pt>
    <dgm:pt modelId="{BC83BAF3-368D-48E1-AA19-0E3C4E5C5E3D}" type="sibTrans" cxnId="{CB22B190-E1B9-4021-B988-40AC7390F53E}">
      <dgm:prSet/>
      <dgm:spPr/>
      <dgm:t>
        <a:bodyPr/>
        <a:lstStyle/>
        <a:p>
          <a:endParaRPr lang="de-DE">
            <a:latin typeface="Helvetica Neue" panose="020B0604020202020204"/>
          </a:endParaRPr>
        </a:p>
      </dgm:t>
    </dgm:pt>
    <dgm:pt modelId="{3C45D7E7-F3B5-47E3-8086-1002E55B88F6}">
      <dgm:prSet phldrT="[Text]" custT="1"/>
      <dgm:spPr/>
      <dgm:t>
        <a:bodyPr/>
        <a:lstStyle/>
        <a:p>
          <a:r>
            <a:rPr lang="en-US" sz="2000" noProof="0" dirty="0">
              <a:latin typeface="Helvetica Neue" panose="020B0604020202020204"/>
            </a:rPr>
            <a:t>Motivation</a:t>
          </a:r>
        </a:p>
      </dgm:t>
    </dgm:pt>
    <dgm:pt modelId="{1F8F0632-FDF5-454B-9FA1-32F04A9B9542}" type="parTrans" cxnId="{4E3A62CD-3A7E-4B51-9C7E-F4A15F2E115B}">
      <dgm:prSet/>
      <dgm:spPr/>
      <dgm:t>
        <a:bodyPr/>
        <a:lstStyle/>
        <a:p>
          <a:endParaRPr lang="de-DE">
            <a:latin typeface="Helvetica Neue" panose="020B0604020202020204"/>
          </a:endParaRPr>
        </a:p>
      </dgm:t>
    </dgm:pt>
    <dgm:pt modelId="{7A2AB40D-B985-4AA0-8C66-04AF9585DF0B}" type="sibTrans" cxnId="{4E3A62CD-3A7E-4B51-9C7E-F4A15F2E115B}">
      <dgm:prSet/>
      <dgm:spPr/>
      <dgm:t>
        <a:bodyPr/>
        <a:lstStyle/>
        <a:p>
          <a:endParaRPr lang="de-DE">
            <a:latin typeface="Helvetica Neue" panose="020B0604020202020204"/>
          </a:endParaRPr>
        </a:p>
      </dgm:t>
    </dgm:pt>
    <dgm:pt modelId="{5CDD3374-12F9-4F65-8C7A-8003105C416D}">
      <dgm:prSet phldrT="[Text]" custT="1"/>
      <dgm:spPr/>
      <dgm:t>
        <a:bodyPr/>
        <a:lstStyle/>
        <a:p>
          <a:r>
            <a:rPr lang="en-US" sz="2000" noProof="0" dirty="0">
              <a:latin typeface="Helvetica Neue" panose="020B0604020202020204"/>
            </a:rPr>
            <a:t>Intention</a:t>
          </a:r>
        </a:p>
      </dgm:t>
    </dgm:pt>
    <dgm:pt modelId="{55958911-D2BE-48DD-9FFE-5A110AA18E42}" type="parTrans" cxnId="{A65EE368-2B43-4BCA-9F4B-00066304139E}">
      <dgm:prSet/>
      <dgm:spPr/>
      <dgm:t>
        <a:bodyPr/>
        <a:lstStyle/>
        <a:p>
          <a:endParaRPr lang="de-DE">
            <a:latin typeface="Helvetica Neue" panose="020B0604020202020204"/>
          </a:endParaRPr>
        </a:p>
      </dgm:t>
    </dgm:pt>
    <dgm:pt modelId="{5F891955-D0A9-429B-9623-B84B0562E801}" type="sibTrans" cxnId="{A65EE368-2B43-4BCA-9F4B-00066304139E}">
      <dgm:prSet/>
      <dgm:spPr/>
      <dgm:t>
        <a:bodyPr/>
        <a:lstStyle/>
        <a:p>
          <a:endParaRPr lang="de-DE">
            <a:latin typeface="Helvetica Neue" panose="020B0604020202020204"/>
          </a:endParaRPr>
        </a:p>
      </dgm:t>
    </dgm:pt>
    <dgm:pt modelId="{5E1DB836-8DDF-4329-ADAB-2F4D0CFBA692}" type="pres">
      <dgm:prSet presAssocID="{D1D54BC4-1D44-4289-8544-A1CB1A3AC836}" presName="diagram" presStyleCnt="0">
        <dgm:presLayoutVars>
          <dgm:chMax val="1"/>
          <dgm:dir/>
          <dgm:animLvl val="ctr"/>
          <dgm:resizeHandles val="exact"/>
        </dgm:presLayoutVars>
      </dgm:prSet>
      <dgm:spPr/>
    </dgm:pt>
    <dgm:pt modelId="{89B275CC-B344-4C26-B090-45C53585703C}" type="pres">
      <dgm:prSet presAssocID="{D1D54BC4-1D44-4289-8544-A1CB1A3AC836}" presName="matrix" presStyleCnt="0"/>
      <dgm:spPr/>
    </dgm:pt>
    <dgm:pt modelId="{61CC23C8-1714-4ECA-9202-148D36C40F5B}" type="pres">
      <dgm:prSet presAssocID="{D1D54BC4-1D44-4289-8544-A1CB1A3AC836}" presName="tile1" presStyleLbl="node1" presStyleIdx="0" presStyleCnt="4"/>
      <dgm:spPr/>
    </dgm:pt>
    <dgm:pt modelId="{01FFB799-8AC8-4FAF-B818-F20D4955BAAC}" type="pres">
      <dgm:prSet presAssocID="{D1D54BC4-1D44-4289-8544-A1CB1A3AC836}" presName="tile1text" presStyleLbl="node1" presStyleIdx="0" presStyleCnt="4">
        <dgm:presLayoutVars>
          <dgm:chMax val="0"/>
          <dgm:chPref val="0"/>
          <dgm:bulletEnabled val="1"/>
        </dgm:presLayoutVars>
      </dgm:prSet>
      <dgm:spPr/>
    </dgm:pt>
    <dgm:pt modelId="{8A54877E-BA0E-45E7-8C3C-2EC604367ED4}" type="pres">
      <dgm:prSet presAssocID="{D1D54BC4-1D44-4289-8544-A1CB1A3AC836}" presName="tile2" presStyleLbl="node1" presStyleIdx="1" presStyleCnt="4"/>
      <dgm:spPr/>
    </dgm:pt>
    <dgm:pt modelId="{7A40BE07-3352-493A-A5AF-33B88294E661}" type="pres">
      <dgm:prSet presAssocID="{D1D54BC4-1D44-4289-8544-A1CB1A3AC836}" presName="tile2text" presStyleLbl="node1" presStyleIdx="1" presStyleCnt="4">
        <dgm:presLayoutVars>
          <dgm:chMax val="0"/>
          <dgm:chPref val="0"/>
          <dgm:bulletEnabled val="1"/>
        </dgm:presLayoutVars>
      </dgm:prSet>
      <dgm:spPr/>
    </dgm:pt>
    <dgm:pt modelId="{F748A8AB-F11F-4EA3-8EB2-8210B9C0B568}" type="pres">
      <dgm:prSet presAssocID="{D1D54BC4-1D44-4289-8544-A1CB1A3AC836}" presName="tile3" presStyleLbl="node1" presStyleIdx="2" presStyleCnt="4"/>
      <dgm:spPr/>
    </dgm:pt>
    <dgm:pt modelId="{CDBCA629-8455-46DF-BB88-DD9947AE1D8D}" type="pres">
      <dgm:prSet presAssocID="{D1D54BC4-1D44-4289-8544-A1CB1A3AC836}" presName="tile3text" presStyleLbl="node1" presStyleIdx="2" presStyleCnt="4">
        <dgm:presLayoutVars>
          <dgm:chMax val="0"/>
          <dgm:chPref val="0"/>
          <dgm:bulletEnabled val="1"/>
        </dgm:presLayoutVars>
      </dgm:prSet>
      <dgm:spPr/>
    </dgm:pt>
    <dgm:pt modelId="{D63B24CA-257F-4954-B48D-4CC9A36764E4}" type="pres">
      <dgm:prSet presAssocID="{D1D54BC4-1D44-4289-8544-A1CB1A3AC836}" presName="tile4" presStyleLbl="node1" presStyleIdx="3" presStyleCnt="4"/>
      <dgm:spPr/>
    </dgm:pt>
    <dgm:pt modelId="{3961793E-12C6-41B5-8E2B-01DAE75E334E}" type="pres">
      <dgm:prSet presAssocID="{D1D54BC4-1D44-4289-8544-A1CB1A3AC836}" presName="tile4text" presStyleLbl="node1" presStyleIdx="3" presStyleCnt="4">
        <dgm:presLayoutVars>
          <dgm:chMax val="0"/>
          <dgm:chPref val="0"/>
          <dgm:bulletEnabled val="1"/>
        </dgm:presLayoutVars>
      </dgm:prSet>
      <dgm:spPr/>
    </dgm:pt>
    <dgm:pt modelId="{150E6643-C312-4D37-B446-66EF3DD03E9D}" type="pres">
      <dgm:prSet presAssocID="{D1D54BC4-1D44-4289-8544-A1CB1A3AC836}" presName="centerTile" presStyleLbl="fgShp" presStyleIdx="0" presStyleCnt="1">
        <dgm:presLayoutVars>
          <dgm:chMax val="0"/>
          <dgm:chPref val="0"/>
        </dgm:presLayoutVars>
      </dgm:prSet>
      <dgm:spPr/>
    </dgm:pt>
  </dgm:ptLst>
  <dgm:cxnLst>
    <dgm:cxn modelId="{54DE4415-208C-49AA-AED4-93CFB7292624}" type="presOf" srcId="{26BF0903-B51B-4856-B163-C76AADE9490E}" destId="{61CC23C8-1714-4ECA-9202-148D36C40F5B}" srcOrd="0" destOrd="0" presId="urn:microsoft.com/office/officeart/2005/8/layout/matrix1"/>
    <dgm:cxn modelId="{86959A1C-B330-48DC-BA41-140FF7B1DE18}" srcId="{D1D54BC4-1D44-4289-8544-A1CB1A3AC836}" destId="{45A2E9C4-493E-4C05-AC0F-764F2B596A71}" srcOrd="0" destOrd="0" parTransId="{240DDB09-2BD8-4958-9D31-EE12227464FF}" sibTransId="{9C349ADF-5BF5-4C6E-AE17-C76DCFBBE7DE}"/>
    <dgm:cxn modelId="{2260C335-5A97-492A-9651-2896010461DD}" srcId="{45A2E9C4-493E-4C05-AC0F-764F2B596A71}" destId="{26BF0903-B51B-4856-B163-C76AADE9490E}" srcOrd="0" destOrd="0" parTransId="{C0E14680-94D0-406A-9462-18D1473E4ABF}" sibTransId="{FD4B654C-19E3-4978-83EB-12D5D128F266}"/>
    <dgm:cxn modelId="{733DA73B-A144-46E0-80BF-72AE0B88FA93}" type="presOf" srcId="{5CDD3374-12F9-4F65-8C7A-8003105C416D}" destId="{D63B24CA-257F-4954-B48D-4CC9A36764E4}" srcOrd="0" destOrd="0" presId="urn:microsoft.com/office/officeart/2005/8/layout/matrix1"/>
    <dgm:cxn modelId="{386AFA41-3963-4846-8571-B7A57BD45B4C}" type="presOf" srcId="{D1D54BC4-1D44-4289-8544-A1CB1A3AC836}" destId="{5E1DB836-8DDF-4329-ADAB-2F4D0CFBA692}" srcOrd="0" destOrd="0" presId="urn:microsoft.com/office/officeart/2005/8/layout/matrix1"/>
    <dgm:cxn modelId="{A65EE368-2B43-4BCA-9F4B-00066304139E}" srcId="{45A2E9C4-493E-4C05-AC0F-764F2B596A71}" destId="{5CDD3374-12F9-4F65-8C7A-8003105C416D}" srcOrd="3" destOrd="0" parTransId="{55958911-D2BE-48DD-9FFE-5A110AA18E42}" sibTransId="{5F891955-D0A9-429B-9623-B84B0562E801}"/>
    <dgm:cxn modelId="{AB504769-3F80-4488-8505-2F3E67C887EA}" type="presOf" srcId="{BF0FB981-BD8E-469E-98DF-445DFDC3AC73}" destId="{7A40BE07-3352-493A-A5AF-33B88294E661}" srcOrd="1" destOrd="0" presId="urn:microsoft.com/office/officeart/2005/8/layout/matrix1"/>
    <dgm:cxn modelId="{BEC37549-48AD-4FCD-BEE7-7B5C31FEBA26}" type="presOf" srcId="{3C45D7E7-F3B5-47E3-8086-1002E55B88F6}" destId="{CDBCA629-8455-46DF-BB88-DD9947AE1D8D}" srcOrd="1" destOrd="0" presId="urn:microsoft.com/office/officeart/2005/8/layout/matrix1"/>
    <dgm:cxn modelId="{1BDE6153-78AA-42C7-A2F0-AE1C5954BB13}" type="presOf" srcId="{BF0FB981-BD8E-469E-98DF-445DFDC3AC73}" destId="{8A54877E-BA0E-45E7-8C3C-2EC604367ED4}" srcOrd="0" destOrd="0" presId="urn:microsoft.com/office/officeart/2005/8/layout/matrix1"/>
    <dgm:cxn modelId="{A9010F77-7AFC-4073-A072-1442E7029520}" type="presOf" srcId="{3C45D7E7-F3B5-47E3-8086-1002E55B88F6}" destId="{F748A8AB-F11F-4EA3-8EB2-8210B9C0B568}" srcOrd="0" destOrd="0" presId="urn:microsoft.com/office/officeart/2005/8/layout/matrix1"/>
    <dgm:cxn modelId="{CB22B190-E1B9-4021-B988-40AC7390F53E}" srcId="{45A2E9C4-493E-4C05-AC0F-764F2B596A71}" destId="{BF0FB981-BD8E-469E-98DF-445DFDC3AC73}" srcOrd="1" destOrd="0" parTransId="{5E03BBD4-6951-42DF-81B9-E1892ED580A5}" sibTransId="{BC83BAF3-368D-48E1-AA19-0E3C4E5C5E3D}"/>
    <dgm:cxn modelId="{8C1E4A9C-0D6A-44F1-8ADF-B13D85D6E993}" type="presOf" srcId="{26BF0903-B51B-4856-B163-C76AADE9490E}" destId="{01FFB799-8AC8-4FAF-B818-F20D4955BAAC}" srcOrd="1" destOrd="0" presId="urn:microsoft.com/office/officeart/2005/8/layout/matrix1"/>
    <dgm:cxn modelId="{387E2EA1-A3A4-480E-9D8F-636E5BDB6A22}" type="presOf" srcId="{45A2E9C4-493E-4C05-AC0F-764F2B596A71}" destId="{150E6643-C312-4D37-B446-66EF3DD03E9D}" srcOrd="0" destOrd="0" presId="urn:microsoft.com/office/officeart/2005/8/layout/matrix1"/>
    <dgm:cxn modelId="{4E3A62CD-3A7E-4B51-9C7E-F4A15F2E115B}" srcId="{45A2E9C4-493E-4C05-AC0F-764F2B596A71}" destId="{3C45D7E7-F3B5-47E3-8086-1002E55B88F6}" srcOrd="2" destOrd="0" parTransId="{1F8F0632-FDF5-454B-9FA1-32F04A9B9542}" sibTransId="{7A2AB40D-B985-4AA0-8C66-04AF9585DF0B}"/>
    <dgm:cxn modelId="{BB2431ED-5CA0-42BC-86BC-DF0C7BC1D1CE}" type="presOf" srcId="{5CDD3374-12F9-4F65-8C7A-8003105C416D}" destId="{3961793E-12C6-41B5-8E2B-01DAE75E334E}" srcOrd="1" destOrd="0" presId="urn:microsoft.com/office/officeart/2005/8/layout/matrix1"/>
    <dgm:cxn modelId="{33106EFB-66E6-4548-868F-A6E1D0B75984}" type="presParOf" srcId="{5E1DB836-8DDF-4329-ADAB-2F4D0CFBA692}" destId="{89B275CC-B344-4C26-B090-45C53585703C}" srcOrd="0" destOrd="0" presId="urn:microsoft.com/office/officeart/2005/8/layout/matrix1"/>
    <dgm:cxn modelId="{BC53BE83-E678-4600-9046-D511D0197E67}" type="presParOf" srcId="{89B275CC-B344-4C26-B090-45C53585703C}" destId="{61CC23C8-1714-4ECA-9202-148D36C40F5B}" srcOrd="0" destOrd="0" presId="urn:microsoft.com/office/officeart/2005/8/layout/matrix1"/>
    <dgm:cxn modelId="{7CFB9AE9-1620-45FD-A0FC-9A3EFC619FBF}" type="presParOf" srcId="{89B275CC-B344-4C26-B090-45C53585703C}" destId="{01FFB799-8AC8-4FAF-B818-F20D4955BAAC}" srcOrd="1" destOrd="0" presId="urn:microsoft.com/office/officeart/2005/8/layout/matrix1"/>
    <dgm:cxn modelId="{43C07409-7EFC-4476-87FB-D9827A9D3C96}" type="presParOf" srcId="{89B275CC-B344-4C26-B090-45C53585703C}" destId="{8A54877E-BA0E-45E7-8C3C-2EC604367ED4}" srcOrd="2" destOrd="0" presId="urn:microsoft.com/office/officeart/2005/8/layout/matrix1"/>
    <dgm:cxn modelId="{37B03220-9EFE-46C0-BECB-9B0B9B3C0B7A}" type="presParOf" srcId="{89B275CC-B344-4C26-B090-45C53585703C}" destId="{7A40BE07-3352-493A-A5AF-33B88294E661}" srcOrd="3" destOrd="0" presId="urn:microsoft.com/office/officeart/2005/8/layout/matrix1"/>
    <dgm:cxn modelId="{58F651CD-AC4C-41DF-A9D1-98656F5ADB5D}" type="presParOf" srcId="{89B275CC-B344-4C26-B090-45C53585703C}" destId="{F748A8AB-F11F-4EA3-8EB2-8210B9C0B568}" srcOrd="4" destOrd="0" presId="urn:microsoft.com/office/officeart/2005/8/layout/matrix1"/>
    <dgm:cxn modelId="{19DDED70-EA61-42B6-959B-E0AAA8937381}" type="presParOf" srcId="{89B275CC-B344-4C26-B090-45C53585703C}" destId="{CDBCA629-8455-46DF-BB88-DD9947AE1D8D}" srcOrd="5" destOrd="0" presId="urn:microsoft.com/office/officeart/2005/8/layout/matrix1"/>
    <dgm:cxn modelId="{80EB2586-9160-41C9-A9A3-1CDEF503CBC7}" type="presParOf" srcId="{89B275CC-B344-4C26-B090-45C53585703C}" destId="{D63B24CA-257F-4954-B48D-4CC9A36764E4}" srcOrd="6" destOrd="0" presId="urn:microsoft.com/office/officeart/2005/8/layout/matrix1"/>
    <dgm:cxn modelId="{18E48544-E46A-40F1-95FD-69C89683E9CC}" type="presParOf" srcId="{89B275CC-B344-4C26-B090-45C53585703C}" destId="{3961793E-12C6-41B5-8E2B-01DAE75E334E}" srcOrd="7" destOrd="0" presId="urn:microsoft.com/office/officeart/2005/8/layout/matrix1"/>
    <dgm:cxn modelId="{E998319D-DE1B-4A89-B6BA-ACAB3453E8A5}" type="presParOf" srcId="{5E1DB836-8DDF-4329-ADAB-2F4D0CFBA692}" destId="{150E6643-C312-4D37-B446-66EF3DD03E9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BCC62-4168-45F7-9B59-3A00B7BD13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BBD28ED-822E-4AAF-9863-41B96A812890}">
      <dgm:prSet phldrT="[Texto]" custT="1"/>
      <dgm:spPr>
        <a:solidFill>
          <a:srgbClr val="AED633"/>
        </a:solidFill>
      </dgm:spPr>
      <dgm:t>
        <a:bodyPr/>
        <a:lstStyle/>
        <a:p>
          <a:r>
            <a:rPr lang="en-US" sz="3200" b="1" cap="small" baseline="0" noProof="0" dirty="0">
              <a:latin typeface="Helvetica Neue" panose="020B0604020202020204"/>
            </a:rPr>
            <a:t>Style</a:t>
          </a:r>
        </a:p>
      </dgm:t>
    </dgm:pt>
    <dgm:pt modelId="{1CB79019-0CE4-43C8-AF4F-B31A2C6EFD51}" type="parTrans" cxnId="{509D4E3A-3D10-40A0-AB0A-B32E4372CD90}">
      <dgm:prSet/>
      <dgm:spPr/>
      <dgm:t>
        <a:bodyPr/>
        <a:lstStyle/>
        <a:p>
          <a:endParaRPr lang="en-US" noProof="0" dirty="0">
            <a:latin typeface="Helvetica Neue" panose="020B0604020202020204"/>
          </a:endParaRPr>
        </a:p>
      </dgm:t>
    </dgm:pt>
    <dgm:pt modelId="{BA7815DD-03D0-49E8-A08B-59C65D01C410}" type="sibTrans" cxnId="{509D4E3A-3D10-40A0-AB0A-B32E4372CD90}">
      <dgm:prSet/>
      <dgm:spPr/>
      <dgm:t>
        <a:bodyPr/>
        <a:lstStyle/>
        <a:p>
          <a:endParaRPr lang="en-US" noProof="0" dirty="0">
            <a:latin typeface="Helvetica Neue" panose="020B0604020202020204"/>
          </a:endParaRPr>
        </a:p>
      </dgm:t>
    </dgm:pt>
    <dgm:pt modelId="{D51BFEAE-B0D4-4920-ADF0-5667C068D592}">
      <dgm:prSet phldrT="[Texto]" custT="1"/>
      <dgm:spPr>
        <a:solidFill>
          <a:srgbClr val="AED633"/>
        </a:solidFill>
      </dgm:spPr>
      <dgm:t>
        <a:bodyPr/>
        <a:lstStyle/>
        <a:p>
          <a:r>
            <a:rPr lang="en-US" sz="3200" b="1" cap="small" baseline="0" noProof="0" dirty="0">
              <a:latin typeface="Helvetica Neue" panose="020B0604020202020204"/>
            </a:rPr>
            <a:t>Skills</a:t>
          </a:r>
        </a:p>
      </dgm:t>
    </dgm:pt>
    <dgm:pt modelId="{E73953A9-3C21-4C7A-B7EA-A0F968A4EEEE}" type="parTrans" cxnId="{A0042052-DEF2-460E-96D6-461A435461E9}">
      <dgm:prSet/>
      <dgm:spPr/>
      <dgm:t>
        <a:bodyPr/>
        <a:lstStyle/>
        <a:p>
          <a:endParaRPr lang="en-US" noProof="0" dirty="0">
            <a:latin typeface="Helvetica Neue" panose="020B0604020202020204"/>
          </a:endParaRPr>
        </a:p>
      </dgm:t>
    </dgm:pt>
    <dgm:pt modelId="{B4A75EF7-965B-46DA-AB53-32553BAF48B3}" type="sibTrans" cxnId="{A0042052-DEF2-460E-96D6-461A435461E9}">
      <dgm:prSet/>
      <dgm:spPr/>
      <dgm:t>
        <a:bodyPr/>
        <a:lstStyle/>
        <a:p>
          <a:endParaRPr lang="en-US" noProof="0" dirty="0">
            <a:latin typeface="Helvetica Neue" panose="020B0604020202020204"/>
          </a:endParaRPr>
        </a:p>
      </dgm:t>
    </dgm:pt>
    <dgm:pt modelId="{16BBF1F2-EF18-4932-87FC-1A3AC670B50B}">
      <dgm:prSet phldrT="[Texto]" custT="1"/>
      <dgm:spPr>
        <a:solidFill>
          <a:srgbClr val="AED633"/>
        </a:solidFill>
      </dgm:spPr>
      <dgm:t>
        <a:bodyPr/>
        <a:lstStyle/>
        <a:p>
          <a:r>
            <a:rPr lang="en-US" sz="3200" b="1" i="0" cap="small" baseline="0" noProof="0" dirty="0">
              <a:latin typeface="Helvetica Neue" panose="020B0604020202020204"/>
            </a:rPr>
            <a:t>Systems</a:t>
          </a:r>
        </a:p>
      </dgm:t>
    </dgm:pt>
    <dgm:pt modelId="{F4DDC1A2-7161-4520-BC48-4B12FAC6BC9D}" type="parTrans" cxnId="{64697FB5-51CB-44F4-AD4E-C61824595A8A}">
      <dgm:prSet/>
      <dgm:spPr/>
      <dgm:t>
        <a:bodyPr/>
        <a:lstStyle/>
        <a:p>
          <a:endParaRPr lang="en-US" noProof="0" dirty="0">
            <a:latin typeface="Helvetica Neue" panose="020B0604020202020204"/>
          </a:endParaRPr>
        </a:p>
      </dgm:t>
    </dgm:pt>
    <dgm:pt modelId="{512C4A2E-9CE6-428C-80E0-AAE214BA27E6}" type="sibTrans" cxnId="{64697FB5-51CB-44F4-AD4E-C61824595A8A}">
      <dgm:prSet/>
      <dgm:spPr/>
      <dgm:t>
        <a:bodyPr/>
        <a:lstStyle/>
        <a:p>
          <a:endParaRPr lang="en-US" noProof="0" dirty="0">
            <a:latin typeface="Helvetica Neue" panose="020B0604020202020204"/>
          </a:endParaRPr>
        </a:p>
      </dgm:t>
    </dgm:pt>
    <dgm:pt modelId="{A665AF82-8505-4171-BAA9-2174A3D59870}" type="pres">
      <dgm:prSet presAssocID="{33BBCC62-4168-45F7-9B59-3A00B7BD1316}" presName="linear" presStyleCnt="0">
        <dgm:presLayoutVars>
          <dgm:dir/>
          <dgm:animLvl val="lvl"/>
          <dgm:resizeHandles val="exact"/>
        </dgm:presLayoutVars>
      </dgm:prSet>
      <dgm:spPr/>
    </dgm:pt>
    <dgm:pt modelId="{F27413A5-844A-4287-A424-A551899BCB91}" type="pres">
      <dgm:prSet presAssocID="{9BBD28ED-822E-4AAF-9863-41B96A812890}" presName="parentLin" presStyleCnt="0"/>
      <dgm:spPr/>
    </dgm:pt>
    <dgm:pt modelId="{15E60A09-B80D-4920-965A-FEC7544B77FC}" type="pres">
      <dgm:prSet presAssocID="{9BBD28ED-822E-4AAF-9863-41B96A812890}" presName="parentLeftMargin" presStyleLbl="node1" presStyleIdx="0" presStyleCnt="3"/>
      <dgm:spPr/>
    </dgm:pt>
    <dgm:pt modelId="{4764129B-7761-4B95-A03D-502AE032A78A}" type="pres">
      <dgm:prSet presAssocID="{9BBD28ED-822E-4AAF-9863-41B96A812890}" presName="parentText" presStyleLbl="node1" presStyleIdx="0" presStyleCnt="3" custScaleX="107322" custScaleY="101045" custLinFactNeighborX="-24623">
        <dgm:presLayoutVars>
          <dgm:chMax val="0"/>
          <dgm:bulletEnabled val="1"/>
        </dgm:presLayoutVars>
      </dgm:prSet>
      <dgm:spPr/>
    </dgm:pt>
    <dgm:pt modelId="{5D581533-A251-49EE-8202-8190EC80410A}" type="pres">
      <dgm:prSet presAssocID="{9BBD28ED-822E-4AAF-9863-41B96A812890}" presName="negativeSpace" presStyleCnt="0"/>
      <dgm:spPr/>
    </dgm:pt>
    <dgm:pt modelId="{F758E55E-F9F3-4981-BCEE-5D7BA43DD5DB}" type="pres">
      <dgm:prSet presAssocID="{9BBD28ED-822E-4AAF-9863-41B96A812890}" presName="childText" presStyleLbl="conFgAcc1" presStyleIdx="0" presStyleCnt="3">
        <dgm:presLayoutVars>
          <dgm:bulletEnabled val="1"/>
        </dgm:presLayoutVars>
      </dgm:prSet>
      <dgm:spPr/>
    </dgm:pt>
    <dgm:pt modelId="{5C69DA75-0C34-4631-911E-F9FA646AF0AE}" type="pres">
      <dgm:prSet presAssocID="{BA7815DD-03D0-49E8-A08B-59C65D01C410}" presName="spaceBetweenRectangles" presStyleCnt="0"/>
      <dgm:spPr/>
    </dgm:pt>
    <dgm:pt modelId="{93775101-5B73-45A7-ABB2-94A0AB52997A}" type="pres">
      <dgm:prSet presAssocID="{D51BFEAE-B0D4-4920-ADF0-5667C068D592}" presName="parentLin" presStyleCnt="0"/>
      <dgm:spPr/>
    </dgm:pt>
    <dgm:pt modelId="{09C529E0-36CD-4B46-9FEB-5E228A4543D2}" type="pres">
      <dgm:prSet presAssocID="{D51BFEAE-B0D4-4920-ADF0-5667C068D592}" presName="parentLeftMargin" presStyleLbl="node1" presStyleIdx="0" presStyleCnt="3"/>
      <dgm:spPr/>
    </dgm:pt>
    <dgm:pt modelId="{5368F5F0-0155-4F7D-A6DE-89E67052E07A}" type="pres">
      <dgm:prSet presAssocID="{D51BFEAE-B0D4-4920-ADF0-5667C068D592}" presName="parentText" presStyleLbl="node1" presStyleIdx="1" presStyleCnt="3" custScaleX="107322" custScaleY="101045" custLinFactNeighborX="-24623">
        <dgm:presLayoutVars>
          <dgm:chMax val="0"/>
          <dgm:bulletEnabled val="1"/>
        </dgm:presLayoutVars>
      </dgm:prSet>
      <dgm:spPr/>
    </dgm:pt>
    <dgm:pt modelId="{A9764F67-D3D7-483F-82E4-06F03C778EE5}" type="pres">
      <dgm:prSet presAssocID="{D51BFEAE-B0D4-4920-ADF0-5667C068D592}" presName="negativeSpace" presStyleCnt="0"/>
      <dgm:spPr/>
    </dgm:pt>
    <dgm:pt modelId="{708B0FF5-326D-47CA-8907-B37CB19FA87D}" type="pres">
      <dgm:prSet presAssocID="{D51BFEAE-B0D4-4920-ADF0-5667C068D592}" presName="childText" presStyleLbl="conFgAcc1" presStyleIdx="1" presStyleCnt="3">
        <dgm:presLayoutVars>
          <dgm:bulletEnabled val="1"/>
        </dgm:presLayoutVars>
      </dgm:prSet>
      <dgm:spPr/>
    </dgm:pt>
    <dgm:pt modelId="{31907D07-1918-4532-917E-01BB0470134F}" type="pres">
      <dgm:prSet presAssocID="{B4A75EF7-965B-46DA-AB53-32553BAF48B3}" presName="spaceBetweenRectangles" presStyleCnt="0"/>
      <dgm:spPr/>
    </dgm:pt>
    <dgm:pt modelId="{C3318848-BC41-41DE-9B48-AA9AEBF2503C}" type="pres">
      <dgm:prSet presAssocID="{16BBF1F2-EF18-4932-87FC-1A3AC670B50B}" presName="parentLin" presStyleCnt="0"/>
      <dgm:spPr/>
    </dgm:pt>
    <dgm:pt modelId="{676F595F-2106-4317-A24F-E656B6F86682}" type="pres">
      <dgm:prSet presAssocID="{16BBF1F2-EF18-4932-87FC-1A3AC670B50B}" presName="parentLeftMargin" presStyleLbl="node1" presStyleIdx="1" presStyleCnt="3"/>
      <dgm:spPr/>
    </dgm:pt>
    <dgm:pt modelId="{9FC1D00B-6765-46A4-A25C-9D900E050070}" type="pres">
      <dgm:prSet presAssocID="{16BBF1F2-EF18-4932-87FC-1A3AC670B50B}" presName="parentText" presStyleLbl="node1" presStyleIdx="2" presStyleCnt="3" custScaleX="107322" custScaleY="101045" custLinFactNeighborX="-24623">
        <dgm:presLayoutVars>
          <dgm:chMax val="0"/>
          <dgm:bulletEnabled val="1"/>
        </dgm:presLayoutVars>
      </dgm:prSet>
      <dgm:spPr/>
    </dgm:pt>
    <dgm:pt modelId="{90B22043-8E45-4F69-80AC-235CDE28B01C}" type="pres">
      <dgm:prSet presAssocID="{16BBF1F2-EF18-4932-87FC-1A3AC670B50B}" presName="negativeSpace" presStyleCnt="0"/>
      <dgm:spPr/>
    </dgm:pt>
    <dgm:pt modelId="{F183DB9D-272B-4E6D-AB32-80DE8DCC5669}" type="pres">
      <dgm:prSet presAssocID="{16BBF1F2-EF18-4932-87FC-1A3AC670B50B}" presName="childText" presStyleLbl="conFgAcc1" presStyleIdx="2" presStyleCnt="3">
        <dgm:presLayoutVars>
          <dgm:bulletEnabled val="1"/>
        </dgm:presLayoutVars>
      </dgm:prSet>
      <dgm:spPr/>
    </dgm:pt>
  </dgm:ptLst>
  <dgm:cxnLst>
    <dgm:cxn modelId="{8911F20E-090C-412E-8AE7-4A4605C3EA1F}" type="presOf" srcId="{D51BFEAE-B0D4-4920-ADF0-5667C068D592}" destId="{5368F5F0-0155-4F7D-A6DE-89E67052E07A}" srcOrd="1" destOrd="0" presId="urn:microsoft.com/office/officeart/2005/8/layout/list1"/>
    <dgm:cxn modelId="{106B5926-889D-4756-94A4-4051C75E398B}" type="presOf" srcId="{9BBD28ED-822E-4AAF-9863-41B96A812890}" destId="{15E60A09-B80D-4920-965A-FEC7544B77FC}" srcOrd="0" destOrd="0" presId="urn:microsoft.com/office/officeart/2005/8/layout/list1"/>
    <dgm:cxn modelId="{AC049728-449E-4A73-BBEC-6EAD5C1D6B4F}" type="presOf" srcId="{16BBF1F2-EF18-4932-87FC-1A3AC670B50B}" destId="{676F595F-2106-4317-A24F-E656B6F86682}" srcOrd="0" destOrd="0" presId="urn:microsoft.com/office/officeart/2005/8/layout/list1"/>
    <dgm:cxn modelId="{85E64134-ED34-4EEF-B059-749A6600A63C}" type="presOf" srcId="{D51BFEAE-B0D4-4920-ADF0-5667C068D592}" destId="{09C529E0-36CD-4B46-9FEB-5E228A4543D2}" srcOrd="0" destOrd="0" presId="urn:microsoft.com/office/officeart/2005/8/layout/list1"/>
    <dgm:cxn modelId="{509D4E3A-3D10-40A0-AB0A-B32E4372CD90}" srcId="{33BBCC62-4168-45F7-9B59-3A00B7BD1316}" destId="{9BBD28ED-822E-4AAF-9863-41B96A812890}" srcOrd="0" destOrd="0" parTransId="{1CB79019-0CE4-43C8-AF4F-B31A2C6EFD51}" sibTransId="{BA7815DD-03D0-49E8-A08B-59C65D01C410}"/>
    <dgm:cxn modelId="{924F4F5B-01C5-4D92-8BF7-6B3A010486EB}" type="presOf" srcId="{16BBF1F2-EF18-4932-87FC-1A3AC670B50B}" destId="{9FC1D00B-6765-46A4-A25C-9D900E050070}" srcOrd="1" destOrd="0" presId="urn:microsoft.com/office/officeart/2005/8/layout/list1"/>
    <dgm:cxn modelId="{A0042052-DEF2-460E-96D6-461A435461E9}" srcId="{33BBCC62-4168-45F7-9B59-3A00B7BD1316}" destId="{D51BFEAE-B0D4-4920-ADF0-5667C068D592}" srcOrd="1" destOrd="0" parTransId="{E73953A9-3C21-4C7A-B7EA-A0F968A4EEEE}" sibTransId="{B4A75EF7-965B-46DA-AB53-32553BAF48B3}"/>
    <dgm:cxn modelId="{ABA792AB-901F-44C4-98DF-00A458A08913}" type="presOf" srcId="{9BBD28ED-822E-4AAF-9863-41B96A812890}" destId="{4764129B-7761-4B95-A03D-502AE032A78A}" srcOrd="1" destOrd="0" presId="urn:microsoft.com/office/officeart/2005/8/layout/list1"/>
    <dgm:cxn modelId="{64697FB5-51CB-44F4-AD4E-C61824595A8A}" srcId="{33BBCC62-4168-45F7-9B59-3A00B7BD1316}" destId="{16BBF1F2-EF18-4932-87FC-1A3AC670B50B}" srcOrd="2" destOrd="0" parTransId="{F4DDC1A2-7161-4520-BC48-4B12FAC6BC9D}" sibTransId="{512C4A2E-9CE6-428C-80E0-AAE214BA27E6}"/>
    <dgm:cxn modelId="{B314F0EB-0B51-4FED-8534-2A3CAEDAEF08}" type="presOf" srcId="{33BBCC62-4168-45F7-9B59-3A00B7BD1316}" destId="{A665AF82-8505-4171-BAA9-2174A3D59870}" srcOrd="0" destOrd="0" presId="urn:microsoft.com/office/officeart/2005/8/layout/list1"/>
    <dgm:cxn modelId="{354C5FAB-EB6A-47B0-9BDE-F60751088E25}" type="presParOf" srcId="{A665AF82-8505-4171-BAA9-2174A3D59870}" destId="{F27413A5-844A-4287-A424-A551899BCB91}" srcOrd="0" destOrd="0" presId="urn:microsoft.com/office/officeart/2005/8/layout/list1"/>
    <dgm:cxn modelId="{FDC75DFF-0FB0-4129-898E-6866745B16A5}" type="presParOf" srcId="{F27413A5-844A-4287-A424-A551899BCB91}" destId="{15E60A09-B80D-4920-965A-FEC7544B77FC}" srcOrd="0" destOrd="0" presId="urn:microsoft.com/office/officeart/2005/8/layout/list1"/>
    <dgm:cxn modelId="{913CA466-67EC-40D5-BCFA-4F5E0CBF6E98}" type="presParOf" srcId="{F27413A5-844A-4287-A424-A551899BCB91}" destId="{4764129B-7761-4B95-A03D-502AE032A78A}" srcOrd="1" destOrd="0" presId="urn:microsoft.com/office/officeart/2005/8/layout/list1"/>
    <dgm:cxn modelId="{F755C125-1C37-44D8-BA41-A57B5A9FA4F2}" type="presParOf" srcId="{A665AF82-8505-4171-BAA9-2174A3D59870}" destId="{5D581533-A251-49EE-8202-8190EC80410A}" srcOrd="1" destOrd="0" presId="urn:microsoft.com/office/officeart/2005/8/layout/list1"/>
    <dgm:cxn modelId="{AD09EDC7-2E66-4522-BCA6-1F3380752BD0}" type="presParOf" srcId="{A665AF82-8505-4171-BAA9-2174A3D59870}" destId="{F758E55E-F9F3-4981-BCEE-5D7BA43DD5DB}" srcOrd="2" destOrd="0" presId="urn:microsoft.com/office/officeart/2005/8/layout/list1"/>
    <dgm:cxn modelId="{BA5753C9-6283-4353-A736-49C9CAD69333}" type="presParOf" srcId="{A665AF82-8505-4171-BAA9-2174A3D59870}" destId="{5C69DA75-0C34-4631-911E-F9FA646AF0AE}" srcOrd="3" destOrd="0" presId="urn:microsoft.com/office/officeart/2005/8/layout/list1"/>
    <dgm:cxn modelId="{0C964C3D-59D3-4F8F-875A-050468E51190}" type="presParOf" srcId="{A665AF82-8505-4171-BAA9-2174A3D59870}" destId="{93775101-5B73-45A7-ABB2-94A0AB52997A}" srcOrd="4" destOrd="0" presId="urn:microsoft.com/office/officeart/2005/8/layout/list1"/>
    <dgm:cxn modelId="{157EB70E-DCD3-43AD-87E7-8C4AE79197E4}" type="presParOf" srcId="{93775101-5B73-45A7-ABB2-94A0AB52997A}" destId="{09C529E0-36CD-4B46-9FEB-5E228A4543D2}" srcOrd="0" destOrd="0" presId="urn:microsoft.com/office/officeart/2005/8/layout/list1"/>
    <dgm:cxn modelId="{07C10147-05F5-4B16-9F5A-2AB311743B82}" type="presParOf" srcId="{93775101-5B73-45A7-ABB2-94A0AB52997A}" destId="{5368F5F0-0155-4F7D-A6DE-89E67052E07A}" srcOrd="1" destOrd="0" presId="urn:microsoft.com/office/officeart/2005/8/layout/list1"/>
    <dgm:cxn modelId="{6853AB64-F59B-4C0E-817B-5A27F1253898}" type="presParOf" srcId="{A665AF82-8505-4171-BAA9-2174A3D59870}" destId="{A9764F67-D3D7-483F-82E4-06F03C778EE5}" srcOrd="5" destOrd="0" presId="urn:microsoft.com/office/officeart/2005/8/layout/list1"/>
    <dgm:cxn modelId="{23127F06-14ED-476F-B964-4085E94E2971}" type="presParOf" srcId="{A665AF82-8505-4171-BAA9-2174A3D59870}" destId="{708B0FF5-326D-47CA-8907-B37CB19FA87D}" srcOrd="6" destOrd="0" presId="urn:microsoft.com/office/officeart/2005/8/layout/list1"/>
    <dgm:cxn modelId="{A2A47887-D3CB-41FC-AAED-90372FB49FC7}" type="presParOf" srcId="{A665AF82-8505-4171-BAA9-2174A3D59870}" destId="{31907D07-1918-4532-917E-01BB0470134F}" srcOrd="7" destOrd="0" presId="urn:microsoft.com/office/officeart/2005/8/layout/list1"/>
    <dgm:cxn modelId="{E716382D-5C2E-4AEB-81E3-0D0D54072C9F}" type="presParOf" srcId="{A665AF82-8505-4171-BAA9-2174A3D59870}" destId="{C3318848-BC41-41DE-9B48-AA9AEBF2503C}" srcOrd="8" destOrd="0" presId="urn:microsoft.com/office/officeart/2005/8/layout/list1"/>
    <dgm:cxn modelId="{13089E78-80FB-4C8B-99A6-8320C0C857AE}" type="presParOf" srcId="{C3318848-BC41-41DE-9B48-AA9AEBF2503C}" destId="{676F595F-2106-4317-A24F-E656B6F86682}" srcOrd="0" destOrd="0" presId="urn:microsoft.com/office/officeart/2005/8/layout/list1"/>
    <dgm:cxn modelId="{9E4C889A-5017-4EB9-8CC8-5FDD4E02432F}" type="presParOf" srcId="{C3318848-BC41-41DE-9B48-AA9AEBF2503C}" destId="{9FC1D00B-6765-46A4-A25C-9D900E050070}" srcOrd="1" destOrd="0" presId="urn:microsoft.com/office/officeart/2005/8/layout/list1"/>
    <dgm:cxn modelId="{244FC83D-865B-483F-B752-E589AB1B74AF}" type="presParOf" srcId="{A665AF82-8505-4171-BAA9-2174A3D59870}" destId="{90B22043-8E45-4F69-80AC-235CDE28B01C}" srcOrd="9" destOrd="0" presId="urn:microsoft.com/office/officeart/2005/8/layout/list1"/>
    <dgm:cxn modelId="{5E71284D-7072-4632-B3EB-ADCCBB9FC065}" type="presParOf" srcId="{A665AF82-8505-4171-BAA9-2174A3D59870}" destId="{F183DB9D-272B-4E6D-AB32-80DE8DCC566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BCC62-4168-45F7-9B59-3A00B7BD13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BBD28ED-822E-4AAF-9863-41B96A812890}">
      <dgm:prSet phldrT="[Texto]" custT="1"/>
      <dgm:spPr>
        <a:solidFill>
          <a:srgbClr val="AED633"/>
        </a:solidFill>
      </dgm:spPr>
      <dgm:t>
        <a:bodyPr/>
        <a:lstStyle/>
        <a:p>
          <a:r>
            <a:rPr lang="en-US" sz="3200" b="1" i="0" cap="small" baseline="0" noProof="0" dirty="0">
              <a:latin typeface="Helvetica Neue" panose="020B0604020202020204"/>
            </a:rPr>
            <a:t>Structure</a:t>
          </a:r>
        </a:p>
      </dgm:t>
    </dgm:pt>
    <dgm:pt modelId="{1CB79019-0CE4-43C8-AF4F-B31A2C6EFD51}" type="parTrans" cxnId="{509D4E3A-3D10-40A0-AB0A-B32E4372CD90}">
      <dgm:prSet/>
      <dgm:spPr/>
      <dgm:t>
        <a:bodyPr/>
        <a:lstStyle/>
        <a:p>
          <a:endParaRPr lang="en-US" noProof="0" dirty="0">
            <a:latin typeface="Helvetica Neue" panose="020B0604020202020204"/>
          </a:endParaRPr>
        </a:p>
      </dgm:t>
    </dgm:pt>
    <dgm:pt modelId="{BA7815DD-03D0-49E8-A08B-59C65D01C410}" type="sibTrans" cxnId="{509D4E3A-3D10-40A0-AB0A-B32E4372CD90}">
      <dgm:prSet/>
      <dgm:spPr/>
      <dgm:t>
        <a:bodyPr/>
        <a:lstStyle/>
        <a:p>
          <a:endParaRPr lang="en-US" noProof="0" dirty="0">
            <a:latin typeface="Helvetica Neue" panose="020B0604020202020204"/>
          </a:endParaRPr>
        </a:p>
      </dgm:t>
    </dgm:pt>
    <dgm:pt modelId="{D51BFEAE-B0D4-4920-ADF0-5667C068D592}">
      <dgm:prSet phldrT="[Texto]" custT="1"/>
      <dgm:spPr>
        <a:solidFill>
          <a:srgbClr val="AED633"/>
        </a:solidFill>
      </dgm:spPr>
      <dgm:t>
        <a:bodyPr/>
        <a:lstStyle/>
        <a:p>
          <a:r>
            <a:rPr lang="en-US" sz="3200" b="1" i="0" cap="small" baseline="0" noProof="0" dirty="0">
              <a:latin typeface="Helvetica Neue" panose="020B0604020202020204"/>
            </a:rPr>
            <a:t>Staff</a:t>
          </a:r>
        </a:p>
      </dgm:t>
    </dgm:pt>
    <dgm:pt modelId="{E73953A9-3C21-4C7A-B7EA-A0F968A4EEEE}" type="parTrans" cxnId="{A0042052-DEF2-460E-96D6-461A435461E9}">
      <dgm:prSet/>
      <dgm:spPr/>
      <dgm:t>
        <a:bodyPr/>
        <a:lstStyle/>
        <a:p>
          <a:endParaRPr lang="en-US" noProof="0" dirty="0">
            <a:latin typeface="Helvetica Neue" panose="020B0604020202020204"/>
          </a:endParaRPr>
        </a:p>
      </dgm:t>
    </dgm:pt>
    <dgm:pt modelId="{B4A75EF7-965B-46DA-AB53-32553BAF48B3}" type="sibTrans" cxnId="{A0042052-DEF2-460E-96D6-461A435461E9}">
      <dgm:prSet/>
      <dgm:spPr/>
      <dgm:t>
        <a:bodyPr/>
        <a:lstStyle/>
        <a:p>
          <a:endParaRPr lang="en-US" noProof="0" dirty="0">
            <a:latin typeface="Helvetica Neue" panose="020B0604020202020204"/>
          </a:endParaRPr>
        </a:p>
      </dgm:t>
    </dgm:pt>
    <dgm:pt modelId="{16BBF1F2-EF18-4932-87FC-1A3AC670B50B}">
      <dgm:prSet phldrT="[Texto]" custT="1"/>
      <dgm:spPr>
        <a:solidFill>
          <a:srgbClr val="AED633"/>
        </a:solidFill>
      </dgm:spPr>
      <dgm:t>
        <a:bodyPr/>
        <a:lstStyle/>
        <a:p>
          <a:r>
            <a:rPr lang="en-US" sz="3200" b="1" i="0" cap="small" baseline="0" noProof="0" dirty="0">
              <a:latin typeface="Helvetica Neue" panose="020B0604020202020204"/>
            </a:rPr>
            <a:t>Strategy</a:t>
          </a:r>
        </a:p>
      </dgm:t>
    </dgm:pt>
    <dgm:pt modelId="{F4DDC1A2-7161-4520-BC48-4B12FAC6BC9D}" type="parTrans" cxnId="{64697FB5-51CB-44F4-AD4E-C61824595A8A}">
      <dgm:prSet/>
      <dgm:spPr/>
      <dgm:t>
        <a:bodyPr/>
        <a:lstStyle/>
        <a:p>
          <a:endParaRPr lang="en-US" noProof="0" dirty="0">
            <a:latin typeface="Helvetica Neue" panose="020B0604020202020204"/>
          </a:endParaRPr>
        </a:p>
      </dgm:t>
    </dgm:pt>
    <dgm:pt modelId="{512C4A2E-9CE6-428C-80E0-AAE214BA27E6}" type="sibTrans" cxnId="{64697FB5-51CB-44F4-AD4E-C61824595A8A}">
      <dgm:prSet/>
      <dgm:spPr/>
      <dgm:t>
        <a:bodyPr/>
        <a:lstStyle/>
        <a:p>
          <a:endParaRPr lang="en-US" noProof="0" dirty="0">
            <a:latin typeface="Helvetica Neue" panose="020B0604020202020204"/>
          </a:endParaRPr>
        </a:p>
      </dgm:t>
    </dgm:pt>
    <dgm:pt modelId="{7ED5AD93-894F-42D5-8E1C-E0CA107B3B3D}">
      <dgm:prSet custT="1"/>
      <dgm:spPr>
        <a:solidFill>
          <a:srgbClr val="AED633"/>
        </a:solidFill>
      </dgm:spPr>
      <dgm:t>
        <a:bodyPr/>
        <a:lstStyle/>
        <a:p>
          <a:pPr>
            <a:lnSpc>
              <a:spcPct val="100000"/>
            </a:lnSpc>
            <a:spcAft>
              <a:spcPts val="0"/>
            </a:spcAft>
          </a:pPr>
          <a:r>
            <a:rPr lang="en-US" sz="3200" b="1" i="0" cap="small" baseline="0" noProof="0" dirty="0">
              <a:latin typeface="Helvetica Neue" panose="020B0604020202020204"/>
            </a:rPr>
            <a:t>Shared </a:t>
          </a:r>
        </a:p>
        <a:p>
          <a:pPr>
            <a:lnSpc>
              <a:spcPct val="100000"/>
            </a:lnSpc>
            <a:spcAft>
              <a:spcPts val="0"/>
            </a:spcAft>
          </a:pPr>
          <a:r>
            <a:rPr lang="en-US" sz="3200" b="1" i="0" cap="small" baseline="0" noProof="0" dirty="0">
              <a:latin typeface="Helvetica Neue" panose="020B0604020202020204"/>
            </a:rPr>
            <a:t>values</a:t>
          </a:r>
        </a:p>
      </dgm:t>
    </dgm:pt>
    <dgm:pt modelId="{2332443C-0854-436F-B090-30ADEBDDBD99}" type="parTrans" cxnId="{19C2EE9C-069E-4C9C-BE27-54D10A023F37}">
      <dgm:prSet/>
      <dgm:spPr/>
      <dgm:t>
        <a:bodyPr/>
        <a:lstStyle/>
        <a:p>
          <a:endParaRPr lang="en-US" noProof="0" dirty="0">
            <a:latin typeface="Helvetica Neue" panose="020B0604020202020204"/>
          </a:endParaRPr>
        </a:p>
      </dgm:t>
    </dgm:pt>
    <dgm:pt modelId="{13820C2E-B246-4FB3-A20F-8749B78755E0}" type="sibTrans" cxnId="{19C2EE9C-069E-4C9C-BE27-54D10A023F37}">
      <dgm:prSet/>
      <dgm:spPr/>
      <dgm:t>
        <a:bodyPr/>
        <a:lstStyle/>
        <a:p>
          <a:endParaRPr lang="en-US" noProof="0" dirty="0">
            <a:latin typeface="Helvetica Neue" panose="020B0604020202020204"/>
          </a:endParaRPr>
        </a:p>
      </dgm:t>
    </dgm:pt>
    <dgm:pt modelId="{A665AF82-8505-4171-BAA9-2174A3D59870}" type="pres">
      <dgm:prSet presAssocID="{33BBCC62-4168-45F7-9B59-3A00B7BD1316}" presName="linear" presStyleCnt="0">
        <dgm:presLayoutVars>
          <dgm:dir/>
          <dgm:animLvl val="lvl"/>
          <dgm:resizeHandles val="exact"/>
        </dgm:presLayoutVars>
      </dgm:prSet>
      <dgm:spPr/>
    </dgm:pt>
    <dgm:pt modelId="{F27413A5-844A-4287-A424-A551899BCB91}" type="pres">
      <dgm:prSet presAssocID="{9BBD28ED-822E-4AAF-9863-41B96A812890}" presName="parentLin" presStyleCnt="0"/>
      <dgm:spPr/>
    </dgm:pt>
    <dgm:pt modelId="{15E60A09-B80D-4920-965A-FEC7544B77FC}" type="pres">
      <dgm:prSet presAssocID="{9BBD28ED-822E-4AAF-9863-41B96A812890}" presName="parentLeftMargin" presStyleLbl="node1" presStyleIdx="0" presStyleCnt="4"/>
      <dgm:spPr/>
    </dgm:pt>
    <dgm:pt modelId="{4764129B-7761-4B95-A03D-502AE032A78A}" type="pres">
      <dgm:prSet presAssocID="{9BBD28ED-822E-4AAF-9863-41B96A812890}" presName="parentText" presStyleLbl="node1" presStyleIdx="0" presStyleCnt="4" custScaleX="120616" custScaleY="138581" custLinFactNeighborX="-3769">
        <dgm:presLayoutVars>
          <dgm:chMax val="0"/>
          <dgm:bulletEnabled val="1"/>
        </dgm:presLayoutVars>
      </dgm:prSet>
      <dgm:spPr/>
    </dgm:pt>
    <dgm:pt modelId="{5D581533-A251-49EE-8202-8190EC80410A}" type="pres">
      <dgm:prSet presAssocID="{9BBD28ED-822E-4AAF-9863-41B96A812890}" presName="negativeSpace" presStyleCnt="0"/>
      <dgm:spPr/>
    </dgm:pt>
    <dgm:pt modelId="{F758E55E-F9F3-4981-BCEE-5D7BA43DD5DB}" type="pres">
      <dgm:prSet presAssocID="{9BBD28ED-822E-4AAF-9863-41B96A812890}" presName="childText" presStyleLbl="conFgAcc1" presStyleIdx="0" presStyleCnt="4">
        <dgm:presLayoutVars>
          <dgm:bulletEnabled val="1"/>
        </dgm:presLayoutVars>
      </dgm:prSet>
      <dgm:spPr/>
    </dgm:pt>
    <dgm:pt modelId="{5C69DA75-0C34-4631-911E-F9FA646AF0AE}" type="pres">
      <dgm:prSet presAssocID="{BA7815DD-03D0-49E8-A08B-59C65D01C410}" presName="spaceBetweenRectangles" presStyleCnt="0"/>
      <dgm:spPr/>
    </dgm:pt>
    <dgm:pt modelId="{93775101-5B73-45A7-ABB2-94A0AB52997A}" type="pres">
      <dgm:prSet presAssocID="{D51BFEAE-B0D4-4920-ADF0-5667C068D592}" presName="parentLin" presStyleCnt="0"/>
      <dgm:spPr/>
    </dgm:pt>
    <dgm:pt modelId="{09C529E0-36CD-4B46-9FEB-5E228A4543D2}" type="pres">
      <dgm:prSet presAssocID="{D51BFEAE-B0D4-4920-ADF0-5667C068D592}" presName="parentLeftMargin" presStyleLbl="node1" presStyleIdx="0" presStyleCnt="4"/>
      <dgm:spPr/>
    </dgm:pt>
    <dgm:pt modelId="{5368F5F0-0155-4F7D-A6DE-89E67052E07A}" type="pres">
      <dgm:prSet presAssocID="{D51BFEAE-B0D4-4920-ADF0-5667C068D592}" presName="parentText" presStyleLbl="node1" presStyleIdx="1" presStyleCnt="4" custScaleX="120616" custScaleY="138581" custLinFactNeighborX="-3769">
        <dgm:presLayoutVars>
          <dgm:chMax val="0"/>
          <dgm:bulletEnabled val="1"/>
        </dgm:presLayoutVars>
      </dgm:prSet>
      <dgm:spPr/>
    </dgm:pt>
    <dgm:pt modelId="{A9764F67-D3D7-483F-82E4-06F03C778EE5}" type="pres">
      <dgm:prSet presAssocID="{D51BFEAE-B0D4-4920-ADF0-5667C068D592}" presName="negativeSpace" presStyleCnt="0"/>
      <dgm:spPr/>
    </dgm:pt>
    <dgm:pt modelId="{708B0FF5-326D-47CA-8907-B37CB19FA87D}" type="pres">
      <dgm:prSet presAssocID="{D51BFEAE-B0D4-4920-ADF0-5667C068D592}" presName="childText" presStyleLbl="conFgAcc1" presStyleIdx="1" presStyleCnt="4">
        <dgm:presLayoutVars>
          <dgm:bulletEnabled val="1"/>
        </dgm:presLayoutVars>
      </dgm:prSet>
      <dgm:spPr/>
    </dgm:pt>
    <dgm:pt modelId="{31907D07-1918-4532-917E-01BB0470134F}" type="pres">
      <dgm:prSet presAssocID="{B4A75EF7-965B-46DA-AB53-32553BAF48B3}" presName="spaceBetweenRectangles" presStyleCnt="0"/>
      <dgm:spPr/>
    </dgm:pt>
    <dgm:pt modelId="{C3318848-BC41-41DE-9B48-AA9AEBF2503C}" type="pres">
      <dgm:prSet presAssocID="{16BBF1F2-EF18-4932-87FC-1A3AC670B50B}" presName="parentLin" presStyleCnt="0"/>
      <dgm:spPr/>
    </dgm:pt>
    <dgm:pt modelId="{676F595F-2106-4317-A24F-E656B6F86682}" type="pres">
      <dgm:prSet presAssocID="{16BBF1F2-EF18-4932-87FC-1A3AC670B50B}" presName="parentLeftMargin" presStyleLbl="node1" presStyleIdx="1" presStyleCnt="4"/>
      <dgm:spPr/>
    </dgm:pt>
    <dgm:pt modelId="{9FC1D00B-6765-46A4-A25C-9D900E050070}" type="pres">
      <dgm:prSet presAssocID="{16BBF1F2-EF18-4932-87FC-1A3AC670B50B}" presName="parentText" presStyleLbl="node1" presStyleIdx="2" presStyleCnt="4" custScaleX="120616" custScaleY="138581" custLinFactNeighborX="-3769">
        <dgm:presLayoutVars>
          <dgm:chMax val="0"/>
          <dgm:bulletEnabled val="1"/>
        </dgm:presLayoutVars>
      </dgm:prSet>
      <dgm:spPr/>
    </dgm:pt>
    <dgm:pt modelId="{90B22043-8E45-4F69-80AC-235CDE28B01C}" type="pres">
      <dgm:prSet presAssocID="{16BBF1F2-EF18-4932-87FC-1A3AC670B50B}" presName="negativeSpace" presStyleCnt="0"/>
      <dgm:spPr/>
    </dgm:pt>
    <dgm:pt modelId="{F183DB9D-272B-4E6D-AB32-80DE8DCC5669}" type="pres">
      <dgm:prSet presAssocID="{16BBF1F2-EF18-4932-87FC-1A3AC670B50B}" presName="childText" presStyleLbl="conFgAcc1" presStyleIdx="2" presStyleCnt="4">
        <dgm:presLayoutVars>
          <dgm:bulletEnabled val="1"/>
        </dgm:presLayoutVars>
      </dgm:prSet>
      <dgm:spPr/>
    </dgm:pt>
    <dgm:pt modelId="{0C595016-F6F0-442D-B397-DA64E18C3C15}" type="pres">
      <dgm:prSet presAssocID="{512C4A2E-9CE6-428C-80E0-AAE214BA27E6}" presName="spaceBetweenRectangles" presStyleCnt="0"/>
      <dgm:spPr/>
    </dgm:pt>
    <dgm:pt modelId="{DAB45742-51AB-462A-91DB-4D305D8835B0}" type="pres">
      <dgm:prSet presAssocID="{7ED5AD93-894F-42D5-8E1C-E0CA107B3B3D}" presName="parentLin" presStyleCnt="0"/>
      <dgm:spPr/>
    </dgm:pt>
    <dgm:pt modelId="{ECE0E5CA-8F5B-42D0-924F-EEF2082C35C0}" type="pres">
      <dgm:prSet presAssocID="{7ED5AD93-894F-42D5-8E1C-E0CA107B3B3D}" presName="parentLeftMargin" presStyleLbl="node1" presStyleIdx="2" presStyleCnt="4"/>
      <dgm:spPr/>
    </dgm:pt>
    <dgm:pt modelId="{B4133E9A-9CF5-41A6-B13D-39FCECFB1E57}" type="pres">
      <dgm:prSet presAssocID="{7ED5AD93-894F-42D5-8E1C-E0CA107B3B3D}" presName="parentText" presStyleLbl="node1" presStyleIdx="3" presStyleCnt="4" custScaleX="120616" custScaleY="138581" custLinFactNeighborX="-3769">
        <dgm:presLayoutVars>
          <dgm:chMax val="0"/>
          <dgm:bulletEnabled val="1"/>
        </dgm:presLayoutVars>
      </dgm:prSet>
      <dgm:spPr/>
    </dgm:pt>
    <dgm:pt modelId="{E67CA78D-3E05-4015-AE55-1AA3B924E6E7}" type="pres">
      <dgm:prSet presAssocID="{7ED5AD93-894F-42D5-8E1C-E0CA107B3B3D}" presName="negativeSpace" presStyleCnt="0"/>
      <dgm:spPr/>
    </dgm:pt>
    <dgm:pt modelId="{D2E7B4BA-2855-4A99-87D5-F78530FD9CFA}" type="pres">
      <dgm:prSet presAssocID="{7ED5AD93-894F-42D5-8E1C-E0CA107B3B3D}" presName="childText" presStyleLbl="conFgAcc1" presStyleIdx="3" presStyleCnt="4">
        <dgm:presLayoutVars>
          <dgm:bulletEnabled val="1"/>
        </dgm:presLayoutVars>
      </dgm:prSet>
      <dgm:spPr/>
    </dgm:pt>
  </dgm:ptLst>
  <dgm:cxnLst>
    <dgm:cxn modelId="{8911F20E-090C-412E-8AE7-4A4605C3EA1F}" type="presOf" srcId="{D51BFEAE-B0D4-4920-ADF0-5667C068D592}" destId="{5368F5F0-0155-4F7D-A6DE-89E67052E07A}" srcOrd="1" destOrd="0" presId="urn:microsoft.com/office/officeart/2005/8/layout/list1"/>
    <dgm:cxn modelId="{106B5926-889D-4756-94A4-4051C75E398B}" type="presOf" srcId="{9BBD28ED-822E-4AAF-9863-41B96A812890}" destId="{15E60A09-B80D-4920-965A-FEC7544B77FC}" srcOrd="0" destOrd="0" presId="urn:microsoft.com/office/officeart/2005/8/layout/list1"/>
    <dgm:cxn modelId="{AC049728-449E-4A73-BBEC-6EAD5C1D6B4F}" type="presOf" srcId="{16BBF1F2-EF18-4932-87FC-1A3AC670B50B}" destId="{676F595F-2106-4317-A24F-E656B6F86682}" srcOrd="0" destOrd="0" presId="urn:microsoft.com/office/officeart/2005/8/layout/list1"/>
    <dgm:cxn modelId="{85E64134-ED34-4EEF-B059-749A6600A63C}" type="presOf" srcId="{D51BFEAE-B0D4-4920-ADF0-5667C068D592}" destId="{09C529E0-36CD-4B46-9FEB-5E228A4543D2}" srcOrd="0" destOrd="0" presId="urn:microsoft.com/office/officeart/2005/8/layout/list1"/>
    <dgm:cxn modelId="{509D4E3A-3D10-40A0-AB0A-B32E4372CD90}" srcId="{33BBCC62-4168-45F7-9B59-3A00B7BD1316}" destId="{9BBD28ED-822E-4AAF-9863-41B96A812890}" srcOrd="0" destOrd="0" parTransId="{1CB79019-0CE4-43C8-AF4F-B31A2C6EFD51}" sibTransId="{BA7815DD-03D0-49E8-A08B-59C65D01C410}"/>
    <dgm:cxn modelId="{924F4F5B-01C5-4D92-8BF7-6B3A010486EB}" type="presOf" srcId="{16BBF1F2-EF18-4932-87FC-1A3AC670B50B}" destId="{9FC1D00B-6765-46A4-A25C-9D900E050070}" srcOrd="1" destOrd="0" presId="urn:microsoft.com/office/officeart/2005/8/layout/list1"/>
    <dgm:cxn modelId="{21C20944-BBFD-425D-8EAB-7F12C11C192E}" type="presOf" srcId="{7ED5AD93-894F-42D5-8E1C-E0CA107B3B3D}" destId="{B4133E9A-9CF5-41A6-B13D-39FCECFB1E57}" srcOrd="1" destOrd="0" presId="urn:microsoft.com/office/officeart/2005/8/layout/list1"/>
    <dgm:cxn modelId="{A0042052-DEF2-460E-96D6-461A435461E9}" srcId="{33BBCC62-4168-45F7-9B59-3A00B7BD1316}" destId="{D51BFEAE-B0D4-4920-ADF0-5667C068D592}" srcOrd="1" destOrd="0" parTransId="{E73953A9-3C21-4C7A-B7EA-A0F968A4EEEE}" sibTransId="{B4A75EF7-965B-46DA-AB53-32553BAF48B3}"/>
    <dgm:cxn modelId="{19C2EE9C-069E-4C9C-BE27-54D10A023F37}" srcId="{33BBCC62-4168-45F7-9B59-3A00B7BD1316}" destId="{7ED5AD93-894F-42D5-8E1C-E0CA107B3B3D}" srcOrd="3" destOrd="0" parTransId="{2332443C-0854-436F-B090-30ADEBDDBD99}" sibTransId="{13820C2E-B246-4FB3-A20F-8749B78755E0}"/>
    <dgm:cxn modelId="{ABA792AB-901F-44C4-98DF-00A458A08913}" type="presOf" srcId="{9BBD28ED-822E-4AAF-9863-41B96A812890}" destId="{4764129B-7761-4B95-A03D-502AE032A78A}" srcOrd="1" destOrd="0" presId="urn:microsoft.com/office/officeart/2005/8/layout/list1"/>
    <dgm:cxn modelId="{64697FB5-51CB-44F4-AD4E-C61824595A8A}" srcId="{33BBCC62-4168-45F7-9B59-3A00B7BD1316}" destId="{16BBF1F2-EF18-4932-87FC-1A3AC670B50B}" srcOrd="2" destOrd="0" parTransId="{F4DDC1A2-7161-4520-BC48-4B12FAC6BC9D}" sibTransId="{512C4A2E-9CE6-428C-80E0-AAE214BA27E6}"/>
    <dgm:cxn modelId="{6E9F5FEB-4A2A-4724-A75A-55ED14D62899}" type="presOf" srcId="{7ED5AD93-894F-42D5-8E1C-E0CA107B3B3D}" destId="{ECE0E5CA-8F5B-42D0-924F-EEF2082C35C0}" srcOrd="0" destOrd="0" presId="urn:microsoft.com/office/officeart/2005/8/layout/list1"/>
    <dgm:cxn modelId="{B314F0EB-0B51-4FED-8534-2A3CAEDAEF08}" type="presOf" srcId="{33BBCC62-4168-45F7-9B59-3A00B7BD1316}" destId="{A665AF82-8505-4171-BAA9-2174A3D59870}" srcOrd="0" destOrd="0" presId="urn:microsoft.com/office/officeart/2005/8/layout/list1"/>
    <dgm:cxn modelId="{354C5FAB-EB6A-47B0-9BDE-F60751088E25}" type="presParOf" srcId="{A665AF82-8505-4171-BAA9-2174A3D59870}" destId="{F27413A5-844A-4287-A424-A551899BCB91}" srcOrd="0" destOrd="0" presId="urn:microsoft.com/office/officeart/2005/8/layout/list1"/>
    <dgm:cxn modelId="{FDC75DFF-0FB0-4129-898E-6866745B16A5}" type="presParOf" srcId="{F27413A5-844A-4287-A424-A551899BCB91}" destId="{15E60A09-B80D-4920-965A-FEC7544B77FC}" srcOrd="0" destOrd="0" presId="urn:microsoft.com/office/officeart/2005/8/layout/list1"/>
    <dgm:cxn modelId="{913CA466-67EC-40D5-BCFA-4F5E0CBF6E98}" type="presParOf" srcId="{F27413A5-844A-4287-A424-A551899BCB91}" destId="{4764129B-7761-4B95-A03D-502AE032A78A}" srcOrd="1" destOrd="0" presId="urn:microsoft.com/office/officeart/2005/8/layout/list1"/>
    <dgm:cxn modelId="{F755C125-1C37-44D8-BA41-A57B5A9FA4F2}" type="presParOf" srcId="{A665AF82-8505-4171-BAA9-2174A3D59870}" destId="{5D581533-A251-49EE-8202-8190EC80410A}" srcOrd="1" destOrd="0" presId="urn:microsoft.com/office/officeart/2005/8/layout/list1"/>
    <dgm:cxn modelId="{AD09EDC7-2E66-4522-BCA6-1F3380752BD0}" type="presParOf" srcId="{A665AF82-8505-4171-BAA9-2174A3D59870}" destId="{F758E55E-F9F3-4981-BCEE-5D7BA43DD5DB}" srcOrd="2" destOrd="0" presId="urn:microsoft.com/office/officeart/2005/8/layout/list1"/>
    <dgm:cxn modelId="{BA5753C9-6283-4353-A736-49C9CAD69333}" type="presParOf" srcId="{A665AF82-8505-4171-BAA9-2174A3D59870}" destId="{5C69DA75-0C34-4631-911E-F9FA646AF0AE}" srcOrd="3" destOrd="0" presId="urn:microsoft.com/office/officeart/2005/8/layout/list1"/>
    <dgm:cxn modelId="{0C964C3D-59D3-4F8F-875A-050468E51190}" type="presParOf" srcId="{A665AF82-8505-4171-BAA9-2174A3D59870}" destId="{93775101-5B73-45A7-ABB2-94A0AB52997A}" srcOrd="4" destOrd="0" presId="urn:microsoft.com/office/officeart/2005/8/layout/list1"/>
    <dgm:cxn modelId="{157EB70E-DCD3-43AD-87E7-8C4AE79197E4}" type="presParOf" srcId="{93775101-5B73-45A7-ABB2-94A0AB52997A}" destId="{09C529E0-36CD-4B46-9FEB-5E228A4543D2}" srcOrd="0" destOrd="0" presId="urn:microsoft.com/office/officeart/2005/8/layout/list1"/>
    <dgm:cxn modelId="{07C10147-05F5-4B16-9F5A-2AB311743B82}" type="presParOf" srcId="{93775101-5B73-45A7-ABB2-94A0AB52997A}" destId="{5368F5F0-0155-4F7D-A6DE-89E67052E07A}" srcOrd="1" destOrd="0" presId="urn:microsoft.com/office/officeart/2005/8/layout/list1"/>
    <dgm:cxn modelId="{6853AB64-F59B-4C0E-817B-5A27F1253898}" type="presParOf" srcId="{A665AF82-8505-4171-BAA9-2174A3D59870}" destId="{A9764F67-D3D7-483F-82E4-06F03C778EE5}" srcOrd="5" destOrd="0" presId="urn:microsoft.com/office/officeart/2005/8/layout/list1"/>
    <dgm:cxn modelId="{23127F06-14ED-476F-B964-4085E94E2971}" type="presParOf" srcId="{A665AF82-8505-4171-BAA9-2174A3D59870}" destId="{708B0FF5-326D-47CA-8907-B37CB19FA87D}" srcOrd="6" destOrd="0" presId="urn:microsoft.com/office/officeart/2005/8/layout/list1"/>
    <dgm:cxn modelId="{A2A47887-D3CB-41FC-AAED-90372FB49FC7}" type="presParOf" srcId="{A665AF82-8505-4171-BAA9-2174A3D59870}" destId="{31907D07-1918-4532-917E-01BB0470134F}" srcOrd="7" destOrd="0" presId="urn:microsoft.com/office/officeart/2005/8/layout/list1"/>
    <dgm:cxn modelId="{E716382D-5C2E-4AEB-81E3-0D0D54072C9F}" type="presParOf" srcId="{A665AF82-8505-4171-BAA9-2174A3D59870}" destId="{C3318848-BC41-41DE-9B48-AA9AEBF2503C}" srcOrd="8" destOrd="0" presId="urn:microsoft.com/office/officeart/2005/8/layout/list1"/>
    <dgm:cxn modelId="{13089E78-80FB-4C8B-99A6-8320C0C857AE}" type="presParOf" srcId="{C3318848-BC41-41DE-9B48-AA9AEBF2503C}" destId="{676F595F-2106-4317-A24F-E656B6F86682}" srcOrd="0" destOrd="0" presId="urn:microsoft.com/office/officeart/2005/8/layout/list1"/>
    <dgm:cxn modelId="{9E4C889A-5017-4EB9-8CC8-5FDD4E02432F}" type="presParOf" srcId="{C3318848-BC41-41DE-9B48-AA9AEBF2503C}" destId="{9FC1D00B-6765-46A4-A25C-9D900E050070}" srcOrd="1" destOrd="0" presId="urn:microsoft.com/office/officeart/2005/8/layout/list1"/>
    <dgm:cxn modelId="{244FC83D-865B-483F-B752-E589AB1B74AF}" type="presParOf" srcId="{A665AF82-8505-4171-BAA9-2174A3D59870}" destId="{90B22043-8E45-4F69-80AC-235CDE28B01C}" srcOrd="9" destOrd="0" presId="urn:microsoft.com/office/officeart/2005/8/layout/list1"/>
    <dgm:cxn modelId="{5E71284D-7072-4632-B3EB-ADCCBB9FC065}" type="presParOf" srcId="{A665AF82-8505-4171-BAA9-2174A3D59870}" destId="{F183DB9D-272B-4E6D-AB32-80DE8DCC5669}" srcOrd="10" destOrd="0" presId="urn:microsoft.com/office/officeart/2005/8/layout/list1"/>
    <dgm:cxn modelId="{2BF7C6E1-E9C5-4848-93D7-E0B563387F2E}" type="presParOf" srcId="{A665AF82-8505-4171-BAA9-2174A3D59870}" destId="{0C595016-F6F0-442D-B397-DA64E18C3C15}" srcOrd="11" destOrd="0" presId="urn:microsoft.com/office/officeart/2005/8/layout/list1"/>
    <dgm:cxn modelId="{BE639787-9536-4A82-92AD-C72892BB17F0}" type="presParOf" srcId="{A665AF82-8505-4171-BAA9-2174A3D59870}" destId="{DAB45742-51AB-462A-91DB-4D305D8835B0}" srcOrd="12" destOrd="0" presId="urn:microsoft.com/office/officeart/2005/8/layout/list1"/>
    <dgm:cxn modelId="{793FCC64-582C-4D75-A1CC-A510877E842C}" type="presParOf" srcId="{DAB45742-51AB-462A-91DB-4D305D8835B0}" destId="{ECE0E5CA-8F5B-42D0-924F-EEF2082C35C0}" srcOrd="0" destOrd="0" presId="urn:microsoft.com/office/officeart/2005/8/layout/list1"/>
    <dgm:cxn modelId="{E9C68474-BD0E-4398-B175-0F6E6F87EF22}" type="presParOf" srcId="{DAB45742-51AB-462A-91DB-4D305D8835B0}" destId="{B4133E9A-9CF5-41A6-B13D-39FCECFB1E57}" srcOrd="1" destOrd="0" presId="urn:microsoft.com/office/officeart/2005/8/layout/list1"/>
    <dgm:cxn modelId="{C865DBC2-0145-4B4D-9A5A-E5492E49DB2E}" type="presParOf" srcId="{A665AF82-8505-4171-BAA9-2174A3D59870}" destId="{E67CA78D-3E05-4015-AE55-1AA3B924E6E7}" srcOrd="13" destOrd="0" presId="urn:microsoft.com/office/officeart/2005/8/layout/list1"/>
    <dgm:cxn modelId="{77D1A772-3204-4B53-860E-CA1E106D9496}" type="presParOf" srcId="{A665AF82-8505-4171-BAA9-2174A3D59870}" destId="{D2E7B4BA-2855-4A99-87D5-F78530FD9CF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E588ED-7EBD-4940-A553-F6D0A1C66C4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9F68FCD2-3E48-446E-8F22-E5810A80B537}">
      <dgm:prSet phldrT="[Texto]" custT="1"/>
      <dgm:spPr>
        <a:solidFill>
          <a:srgbClr val="4D94B7"/>
        </a:solidFill>
      </dgm:spPr>
      <dgm:t>
        <a:bodyPr/>
        <a:lstStyle/>
        <a:p>
          <a:r>
            <a:rPr lang="en-US" sz="2400" noProof="0" dirty="0">
              <a:latin typeface="Helvetica Neue" panose="020B0604020202020204"/>
            </a:rPr>
            <a:t>[Cultural Structures]</a:t>
          </a:r>
        </a:p>
      </dgm:t>
    </dgm:pt>
    <dgm:pt modelId="{E365FBAA-F7F0-403A-8397-9FD8F939C0A5}" type="parTrans" cxnId="{3E3F5C2E-585E-46E0-9B67-4CF15D9DE66C}">
      <dgm:prSet/>
      <dgm:spPr/>
      <dgm:t>
        <a:bodyPr/>
        <a:lstStyle/>
        <a:p>
          <a:endParaRPr lang="en-US" sz="2400" noProof="0" dirty="0">
            <a:latin typeface="Helvetica Neue" panose="020B0604020202020204"/>
          </a:endParaRPr>
        </a:p>
      </dgm:t>
    </dgm:pt>
    <dgm:pt modelId="{CA4CCC53-C737-4D1A-A3D6-6E233543B85F}" type="sibTrans" cxnId="{3E3F5C2E-585E-46E0-9B67-4CF15D9DE66C}">
      <dgm:prSet custT="1"/>
      <dgm:spPr>
        <a:solidFill>
          <a:srgbClr val="4D94B7"/>
        </a:solidFill>
      </dgm:spPr>
      <dgm:t>
        <a:bodyPr/>
        <a:lstStyle/>
        <a:p>
          <a:endParaRPr lang="en-US" sz="2400" noProof="0" dirty="0">
            <a:latin typeface="Helvetica Neue" panose="020B0604020202020204"/>
          </a:endParaRPr>
        </a:p>
      </dgm:t>
    </dgm:pt>
    <dgm:pt modelId="{481B99E2-07C2-4F31-B274-5C5173450CC9}">
      <dgm:prSet phldrT="[Texto]" custT="1"/>
      <dgm:spPr>
        <a:solidFill>
          <a:srgbClr val="78B17A"/>
        </a:solidFill>
      </dgm:spPr>
      <dgm:t>
        <a:bodyPr/>
        <a:lstStyle/>
        <a:p>
          <a:r>
            <a:rPr lang="en-US" sz="2400" noProof="0" dirty="0">
              <a:latin typeface="Helvetica Neue" panose="020B0604020202020204"/>
            </a:rPr>
            <a:t>[Competence structures]</a:t>
          </a:r>
        </a:p>
      </dgm:t>
    </dgm:pt>
    <dgm:pt modelId="{B9409D82-36F5-4F73-B775-3E85ACD12163}" type="parTrans" cxnId="{28923907-63B0-42D4-A1D0-E5764EC029D6}">
      <dgm:prSet/>
      <dgm:spPr/>
      <dgm:t>
        <a:bodyPr/>
        <a:lstStyle/>
        <a:p>
          <a:endParaRPr lang="en-US" sz="2400" noProof="0" dirty="0">
            <a:latin typeface="Helvetica Neue" panose="020B0604020202020204"/>
          </a:endParaRPr>
        </a:p>
      </dgm:t>
    </dgm:pt>
    <dgm:pt modelId="{25726D37-C14A-41C3-B5DA-0AA7BB9A5C7F}" type="sibTrans" cxnId="{28923907-63B0-42D4-A1D0-E5764EC029D6}">
      <dgm:prSet custT="1"/>
      <dgm:spPr>
        <a:solidFill>
          <a:srgbClr val="78B17A"/>
        </a:solidFill>
      </dgm:spPr>
      <dgm:t>
        <a:bodyPr/>
        <a:lstStyle/>
        <a:p>
          <a:endParaRPr lang="en-US" sz="2400" noProof="0" dirty="0">
            <a:latin typeface="Helvetica Neue" panose="020B0604020202020204"/>
          </a:endParaRPr>
        </a:p>
      </dgm:t>
    </dgm:pt>
    <dgm:pt modelId="{83888EDB-D508-422E-B9A0-24C7742CD4E7}">
      <dgm:prSet phldrT="[Texto]" custT="1"/>
      <dgm:spPr>
        <a:solidFill>
          <a:srgbClr val="AED633"/>
        </a:solidFill>
      </dgm:spPr>
      <dgm:t>
        <a:bodyPr/>
        <a:lstStyle/>
        <a:p>
          <a:r>
            <a:rPr lang="en-US" sz="2400" noProof="0" dirty="0">
              <a:latin typeface="Helvetica Neue" panose="020B0604020202020204"/>
            </a:rPr>
            <a:t>[Identification structures]</a:t>
          </a:r>
        </a:p>
      </dgm:t>
    </dgm:pt>
    <dgm:pt modelId="{3592B604-65E3-405B-A8EF-A2A8E584F15E}" type="parTrans" cxnId="{8DC64D60-50D3-49FA-8A32-9B8BDAE761DA}">
      <dgm:prSet/>
      <dgm:spPr/>
      <dgm:t>
        <a:bodyPr/>
        <a:lstStyle/>
        <a:p>
          <a:endParaRPr lang="en-US" sz="2400" noProof="0" dirty="0">
            <a:latin typeface="Helvetica Neue" panose="020B0604020202020204"/>
          </a:endParaRPr>
        </a:p>
      </dgm:t>
    </dgm:pt>
    <dgm:pt modelId="{C3B89293-49C3-4627-94FF-417DD0944269}" type="sibTrans" cxnId="{8DC64D60-50D3-49FA-8A32-9B8BDAE761DA}">
      <dgm:prSet/>
      <dgm:spPr/>
      <dgm:t>
        <a:bodyPr/>
        <a:lstStyle/>
        <a:p>
          <a:endParaRPr lang="en-US" sz="2400" noProof="0" dirty="0">
            <a:latin typeface="Helvetica Neue" panose="020B0604020202020204"/>
          </a:endParaRPr>
        </a:p>
      </dgm:t>
    </dgm:pt>
    <dgm:pt modelId="{86DBD685-4E9F-4113-AECB-029909B7CCA1}" type="pres">
      <dgm:prSet presAssocID="{79E588ED-7EBD-4940-A553-F6D0A1C66C40}" presName="Name0" presStyleCnt="0">
        <dgm:presLayoutVars>
          <dgm:dir/>
          <dgm:resizeHandles val="exact"/>
        </dgm:presLayoutVars>
      </dgm:prSet>
      <dgm:spPr/>
    </dgm:pt>
    <dgm:pt modelId="{450A97CA-7016-4E1E-9085-87FFAE26376F}" type="pres">
      <dgm:prSet presAssocID="{9F68FCD2-3E48-446E-8F22-E5810A80B537}" presName="node" presStyleLbl="node1" presStyleIdx="0" presStyleCnt="3">
        <dgm:presLayoutVars>
          <dgm:bulletEnabled val="1"/>
        </dgm:presLayoutVars>
      </dgm:prSet>
      <dgm:spPr/>
    </dgm:pt>
    <dgm:pt modelId="{B049AB22-CB79-4239-957A-264D6567709F}" type="pres">
      <dgm:prSet presAssocID="{CA4CCC53-C737-4D1A-A3D6-6E233543B85F}" presName="sibTrans" presStyleLbl="sibTrans2D1" presStyleIdx="0" presStyleCnt="2"/>
      <dgm:spPr/>
    </dgm:pt>
    <dgm:pt modelId="{C973A0D1-4934-4DA6-ABBF-9B27F8240C15}" type="pres">
      <dgm:prSet presAssocID="{CA4CCC53-C737-4D1A-A3D6-6E233543B85F}" presName="connectorText" presStyleLbl="sibTrans2D1" presStyleIdx="0" presStyleCnt="2"/>
      <dgm:spPr/>
    </dgm:pt>
    <dgm:pt modelId="{BEFF05DD-BC54-49FA-ABC3-1F8158BEDE33}" type="pres">
      <dgm:prSet presAssocID="{481B99E2-07C2-4F31-B274-5C5173450CC9}" presName="node" presStyleLbl="node1" presStyleIdx="1" presStyleCnt="3">
        <dgm:presLayoutVars>
          <dgm:bulletEnabled val="1"/>
        </dgm:presLayoutVars>
      </dgm:prSet>
      <dgm:spPr/>
    </dgm:pt>
    <dgm:pt modelId="{3703EE76-B3B5-46AA-A5D5-72A92C20F269}" type="pres">
      <dgm:prSet presAssocID="{25726D37-C14A-41C3-B5DA-0AA7BB9A5C7F}" presName="sibTrans" presStyleLbl="sibTrans2D1" presStyleIdx="1" presStyleCnt="2"/>
      <dgm:spPr/>
    </dgm:pt>
    <dgm:pt modelId="{C0732546-655D-4AEB-AAC0-13E6F6AC30E0}" type="pres">
      <dgm:prSet presAssocID="{25726D37-C14A-41C3-B5DA-0AA7BB9A5C7F}" presName="connectorText" presStyleLbl="sibTrans2D1" presStyleIdx="1" presStyleCnt="2"/>
      <dgm:spPr/>
    </dgm:pt>
    <dgm:pt modelId="{D74DD934-AFAA-4200-85A6-D99B1BD1E306}" type="pres">
      <dgm:prSet presAssocID="{83888EDB-D508-422E-B9A0-24C7742CD4E7}" presName="node" presStyleLbl="node1" presStyleIdx="2" presStyleCnt="3">
        <dgm:presLayoutVars>
          <dgm:bulletEnabled val="1"/>
        </dgm:presLayoutVars>
      </dgm:prSet>
      <dgm:spPr/>
    </dgm:pt>
  </dgm:ptLst>
  <dgm:cxnLst>
    <dgm:cxn modelId="{28923907-63B0-42D4-A1D0-E5764EC029D6}" srcId="{79E588ED-7EBD-4940-A553-F6D0A1C66C40}" destId="{481B99E2-07C2-4F31-B274-5C5173450CC9}" srcOrd="1" destOrd="0" parTransId="{B9409D82-36F5-4F73-B775-3E85ACD12163}" sibTransId="{25726D37-C14A-41C3-B5DA-0AA7BB9A5C7F}"/>
    <dgm:cxn modelId="{A312660C-7CDA-4B79-919E-A7BEBF839215}" type="presOf" srcId="{83888EDB-D508-422E-B9A0-24C7742CD4E7}" destId="{D74DD934-AFAA-4200-85A6-D99B1BD1E306}" srcOrd="0" destOrd="0" presId="urn:microsoft.com/office/officeart/2005/8/layout/process1"/>
    <dgm:cxn modelId="{7ABDEA1E-696C-479F-B0EA-EE00331FE2E5}" type="presOf" srcId="{CA4CCC53-C737-4D1A-A3D6-6E233543B85F}" destId="{C973A0D1-4934-4DA6-ABBF-9B27F8240C15}" srcOrd="1" destOrd="0" presId="urn:microsoft.com/office/officeart/2005/8/layout/process1"/>
    <dgm:cxn modelId="{6B527C28-3E06-47CD-856A-7CF5B6E4F4B8}" type="presOf" srcId="{25726D37-C14A-41C3-B5DA-0AA7BB9A5C7F}" destId="{3703EE76-B3B5-46AA-A5D5-72A92C20F269}" srcOrd="0" destOrd="0" presId="urn:microsoft.com/office/officeart/2005/8/layout/process1"/>
    <dgm:cxn modelId="{3E3F5C2E-585E-46E0-9B67-4CF15D9DE66C}" srcId="{79E588ED-7EBD-4940-A553-F6D0A1C66C40}" destId="{9F68FCD2-3E48-446E-8F22-E5810A80B537}" srcOrd="0" destOrd="0" parTransId="{E365FBAA-F7F0-403A-8397-9FD8F939C0A5}" sibTransId="{CA4CCC53-C737-4D1A-A3D6-6E233543B85F}"/>
    <dgm:cxn modelId="{8DC64D60-50D3-49FA-8A32-9B8BDAE761DA}" srcId="{79E588ED-7EBD-4940-A553-F6D0A1C66C40}" destId="{83888EDB-D508-422E-B9A0-24C7742CD4E7}" srcOrd="2" destOrd="0" parTransId="{3592B604-65E3-405B-A8EF-A2A8E584F15E}" sibTransId="{C3B89293-49C3-4627-94FF-417DD0944269}"/>
    <dgm:cxn modelId="{8676A88C-A5F3-4334-A713-ACE35D22BE5B}" type="presOf" srcId="{25726D37-C14A-41C3-B5DA-0AA7BB9A5C7F}" destId="{C0732546-655D-4AEB-AAC0-13E6F6AC30E0}" srcOrd="1" destOrd="0" presId="urn:microsoft.com/office/officeart/2005/8/layout/process1"/>
    <dgm:cxn modelId="{9FE4598E-845C-4DAA-B168-C79A2D93C7B0}" type="presOf" srcId="{79E588ED-7EBD-4940-A553-F6D0A1C66C40}" destId="{86DBD685-4E9F-4113-AECB-029909B7CCA1}" srcOrd="0" destOrd="0" presId="urn:microsoft.com/office/officeart/2005/8/layout/process1"/>
    <dgm:cxn modelId="{E5885498-13D1-47BC-8C11-D62DE6CA8E4A}" type="presOf" srcId="{CA4CCC53-C737-4D1A-A3D6-6E233543B85F}" destId="{B049AB22-CB79-4239-957A-264D6567709F}" srcOrd="0" destOrd="0" presId="urn:microsoft.com/office/officeart/2005/8/layout/process1"/>
    <dgm:cxn modelId="{A34B2CC8-C3FB-4367-B962-AD300C9D0899}" type="presOf" srcId="{9F68FCD2-3E48-446E-8F22-E5810A80B537}" destId="{450A97CA-7016-4E1E-9085-87FFAE26376F}" srcOrd="0" destOrd="0" presId="urn:microsoft.com/office/officeart/2005/8/layout/process1"/>
    <dgm:cxn modelId="{3F4665D7-1C1F-446B-8B3B-7ADA1D5F7C78}" type="presOf" srcId="{481B99E2-07C2-4F31-B274-5C5173450CC9}" destId="{BEFF05DD-BC54-49FA-ABC3-1F8158BEDE33}" srcOrd="0" destOrd="0" presId="urn:microsoft.com/office/officeart/2005/8/layout/process1"/>
    <dgm:cxn modelId="{89E3FED2-358A-45BB-BDD0-EDD1BD0C99DE}" type="presParOf" srcId="{86DBD685-4E9F-4113-AECB-029909B7CCA1}" destId="{450A97CA-7016-4E1E-9085-87FFAE26376F}" srcOrd="0" destOrd="0" presId="urn:microsoft.com/office/officeart/2005/8/layout/process1"/>
    <dgm:cxn modelId="{FCE26AD3-E2A8-406B-902B-E5B1F0AA54D9}" type="presParOf" srcId="{86DBD685-4E9F-4113-AECB-029909B7CCA1}" destId="{B049AB22-CB79-4239-957A-264D6567709F}" srcOrd="1" destOrd="0" presId="urn:microsoft.com/office/officeart/2005/8/layout/process1"/>
    <dgm:cxn modelId="{8363C24B-A1FD-4772-AE16-33FC619B18AE}" type="presParOf" srcId="{B049AB22-CB79-4239-957A-264D6567709F}" destId="{C973A0D1-4934-4DA6-ABBF-9B27F8240C15}" srcOrd="0" destOrd="0" presId="urn:microsoft.com/office/officeart/2005/8/layout/process1"/>
    <dgm:cxn modelId="{C368DB53-8C83-44F3-8BC0-38BE85B6E180}" type="presParOf" srcId="{86DBD685-4E9F-4113-AECB-029909B7CCA1}" destId="{BEFF05DD-BC54-49FA-ABC3-1F8158BEDE33}" srcOrd="2" destOrd="0" presId="urn:microsoft.com/office/officeart/2005/8/layout/process1"/>
    <dgm:cxn modelId="{07EB6A65-5135-4BD6-BC42-4435B953C78A}" type="presParOf" srcId="{86DBD685-4E9F-4113-AECB-029909B7CCA1}" destId="{3703EE76-B3B5-46AA-A5D5-72A92C20F269}" srcOrd="3" destOrd="0" presId="urn:microsoft.com/office/officeart/2005/8/layout/process1"/>
    <dgm:cxn modelId="{ABB1555D-1999-48DC-8729-6DCF48BE31AF}" type="presParOf" srcId="{3703EE76-B3B5-46AA-A5D5-72A92C20F269}" destId="{C0732546-655D-4AEB-AAC0-13E6F6AC30E0}" srcOrd="0" destOrd="0" presId="urn:microsoft.com/office/officeart/2005/8/layout/process1"/>
    <dgm:cxn modelId="{9B89F699-C273-4AEC-9948-B66A2A97752B}" type="presParOf" srcId="{86DBD685-4E9F-4113-AECB-029909B7CCA1}" destId="{D74DD934-AFAA-4200-85A6-D99B1BD1E30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E588ED-7EBD-4940-A553-F6D0A1C66C4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9F68FCD2-3E48-446E-8F22-E5810A80B537}">
      <dgm:prSet phldrT="[Texto]" custT="1"/>
      <dgm:spPr>
        <a:solidFill>
          <a:srgbClr val="4D94B7"/>
        </a:solidFill>
      </dgm:spPr>
      <dgm:t>
        <a:bodyPr/>
        <a:lstStyle/>
        <a:p>
          <a:r>
            <a:rPr lang="en-US" sz="2400" noProof="0" dirty="0">
              <a:latin typeface="Helvetica Neue" panose="020B0604020202020204"/>
            </a:rPr>
            <a:t>[Processing structures]</a:t>
          </a:r>
        </a:p>
      </dgm:t>
    </dgm:pt>
    <dgm:pt modelId="{E365FBAA-F7F0-403A-8397-9FD8F939C0A5}" type="parTrans" cxnId="{3E3F5C2E-585E-46E0-9B67-4CF15D9DE66C}">
      <dgm:prSet/>
      <dgm:spPr/>
      <dgm:t>
        <a:bodyPr/>
        <a:lstStyle/>
        <a:p>
          <a:endParaRPr lang="en-US" sz="2400" noProof="0" dirty="0">
            <a:latin typeface="Helvetica Neue" panose="020B0604020202020204"/>
          </a:endParaRPr>
        </a:p>
      </dgm:t>
    </dgm:pt>
    <dgm:pt modelId="{CA4CCC53-C737-4D1A-A3D6-6E233543B85F}" type="sibTrans" cxnId="{3E3F5C2E-585E-46E0-9B67-4CF15D9DE66C}">
      <dgm:prSet custT="1"/>
      <dgm:spPr>
        <a:solidFill>
          <a:srgbClr val="4D94B7"/>
        </a:solidFill>
      </dgm:spPr>
      <dgm:t>
        <a:bodyPr/>
        <a:lstStyle/>
        <a:p>
          <a:endParaRPr lang="en-US" sz="2400" noProof="0" dirty="0">
            <a:latin typeface="Helvetica Neue" panose="020B0604020202020204"/>
          </a:endParaRPr>
        </a:p>
      </dgm:t>
    </dgm:pt>
    <dgm:pt modelId="{481B99E2-07C2-4F31-B274-5C5173450CC9}">
      <dgm:prSet phldrT="[Texto]" custT="1"/>
      <dgm:spPr>
        <a:solidFill>
          <a:srgbClr val="78B17A"/>
        </a:solidFill>
      </dgm:spPr>
      <dgm:t>
        <a:bodyPr/>
        <a:lstStyle/>
        <a:p>
          <a:r>
            <a:rPr lang="en-US" sz="2400" noProof="0" dirty="0">
              <a:latin typeface="Helvetica Neue" panose="020B0604020202020204"/>
            </a:rPr>
            <a:t>[Communication structures]</a:t>
          </a:r>
        </a:p>
      </dgm:t>
    </dgm:pt>
    <dgm:pt modelId="{B9409D82-36F5-4F73-B775-3E85ACD12163}" type="parTrans" cxnId="{28923907-63B0-42D4-A1D0-E5764EC029D6}">
      <dgm:prSet/>
      <dgm:spPr/>
      <dgm:t>
        <a:bodyPr/>
        <a:lstStyle/>
        <a:p>
          <a:endParaRPr lang="en-US" sz="2400" noProof="0" dirty="0">
            <a:latin typeface="Helvetica Neue" panose="020B0604020202020204"/>
          </a:endParaRPr>
        </a:p>
      </dgm:t>
    </dgm:pt>
    <dgm:pt modelId="{25726D37-C14A-41C3-B5DA-0AA7BB9A5C7F}" type="sibTrans" cxnId="{28923907-63B0-42D4-A1D0-E5764EC029D6}">
      <dgm:prSet custT="1"/>
      <dgm:spPr>
        <a:solidFill>
          <a:srgbClr val="78B17A"/>
        </a:solidFill>
      </dgm:spPr>
      <dgm:t>
        <a:bodyPr/>
        <a:lstStyle/>
        <a:p>
          <a:endParaRPr lang="en-US" sz="2400" noProof="0" dirty="0">
            <a:latin typeface="Helvetica Neue" panose="020B0604020202020204"/>
          </a:endParaRPr>
        </a:p>
      </dgm:t>
    </dgm:pt>
    <dgm:pt modelId="{83888EDB-D508-422E-B9A0-24C7742CD4E7}">
      <dgm:prSet phldrT="[Texto]" custT="1"/>
      <dgm:spPr>
        <a:solidFill>
          <a:srgbClr val="AED633"/>
        </a:solidFill>
      </dgm:spPr>
      <dgm:t>
        <a:bodyPr/>
        <a:lstStyle/>
        <a:p>
          <a:r>
            <a:rPr lang="en-US" sz="2400" noProof="0" dirty="0">
              <a:latin typeface="Helvetica Neue" panose="020B0604020202020204"/>
            </a:rPr>
            <a:t>[...deepening and expanding of the basic structures!]</a:t>
          </a:r>
        </a:p>
      </dgm:t>
    </dgm:pt>
    <dgm:pt modelId="{3592B604-65E3-405B-A8EF-A2A8E584F15E}" type="parTrans" cxnId="{8DC64D60-50D3-49FA-8A32-9B8BDAE761DA}">
      <dgm:prSet/>
      <dgm:spPr/>
      <dgm:t>
        <a:bodyPr/>
        <a:lstStyle/>
        <a:p>
          <a:endParaRPr lang="en-US" sz="2400" noProof="0" dirty="0">
            <a:latin typeface="Helvetica Neue" panose="020B0604020202020204"/>
          </a:endParaRPr>
        </a:p>
      </dgm:t>
    </dgm:pt>
    <dgm:pt modelId="{C3B89293-49C3-4627-94FF-417DD0944269}" type="sibTrans" cxnId="{8DC64D60-50D3-49FA-8A32-9B8BDAE761DA}">
      <dgm:prSet/>
      <dgm:spPr/>
      <dgm:t>
        <a:bodyPr/>
        <a:lstStyle/>
        <a:p>
          <a:endParaRPr lang="en-US" sz="2400" noProof="0" dirty="0">
            <a:latin typeface="Helvetica Neue" panose="020B0604020202020204"/>
          </a:endParaRPr>
        </a:p>
      </dgm:t>
    </dgm:pt>
    <dgm:pt modelId="{86DBD685-4E9F-4113-AECB-029909B7CCA1}" type="pres">
      <dgm:prSet presAssocID="{79E588ED-7EBD-4940-A553-F6D0A1C66C40}" presName="Name0" presStyleCnt="0">
        <dgm:presLayoutVars>
          <dgm:dir/>
          <dgm:resizeHandles val="exact"/>
        </dgm:presLayoutVars>
      </dgm:prSet>
      <dgm:spPr/>
    </dgm:pt>
    <dgm:pt modelId="{450A97CA-7016-4E1E-9085-87FFAE26376F}" type="pres">
      <dgm:prSet presAssocID="{9F68FCD2-3E48-446E-8F22-E5810A80B537}" presName="node" presStyleLbl="node1" presStyleIdx="0" presStyleCnt="3">
        <dgm:presLayoutVars>
          <dgm:bulletEnabled val="1"/>
        </dgm:presLayoutVars>
      </dgm:prSet>
      <dgm:spPr/>
    </dgm:pt>
    <dgm:pt modelId="{B049AB22-CB79-4239-957A-264D6567709F}" type="pres">
      <dgm:prSet presAssocID="{CA4CCC53-C737-4D1A-A3D6-6E233543B85F}" presName="sibTrans" presStyleLbl="sibTrans2D1" presStyleIdx="0" presStyleCnt="2"/>
      <dgm:spPr/>
    </dgm:pt>
    <dgm:pt modelId="{C973A0D1-4934-4DA6-ABBF-9B27F8240C15}" type="pres">
      <dgm:prSet presAssocID="{CA4CCC53-C737-4D1A-A3D6-6E233543B85F}" presName="connectorText" presStyleLbl="sibTrans2D1" presStyleIdx="0" presStyleCnt="2"/>
      <dgm:spPr/>
    </dgm:pt>
    <dgm:pt modelId="{BEFF05DD-BC54-49FA-ABC3-1F8158BEDE33}" type="pres">
      <dgm:prSet presAssocID="{481B99E2-07C2-4F31-B274-5C5173450CC9}" presName="node" presStyleLbl="node1" presStyleIdx="1" presStyleCnt="3">
        <dgm:presLayoutVars>
          <dgm:bulletEnabled val="1"/>
        </dgm:presLayoutVars>
      </dgm:prSet>
      <dgm:spPr/>
    </dgm:pt>
    <dgm:pt modelId="{3703EE76-B3B5-46AA-A5D5-72A92C20F269}" type="pres">
      <dgm:prSet presAssocID="{25726D37-C14A-41C3-B5DA-0AA7BB9A5C7F}" presName="sibTrans" presStyleLbl="sibTrans2D1" presStyleIdx="1" presStyleCnt="2"/>
      <dgm:spPr/>
    </dgm:pt>
    <dgm:pt modelId="{C0732546-655D-4AEB-AAC0-13E6F6AC30E0}" type="pres">
      <dgm:prSet presAssocID="{25726D37-C14A-41C3-B5DA-0AA7BB9A5C7F}" presName="connectorText" presStyleLbl="sibTrans2D1" presStyleIdx="1" presStyleCnt="2"/>
      <dgm:spPr/>
    </dgm:pt>
    <dgm:pt modelId="{D74DD934-AFAA-4200-85A6-D99B1BD1E306}" type="pres">
      <dgm:prSet presAssocID="{83888EDB-D508-422E-B9A0-24C7742CD4E7}" presName="node" presStyleLbl="node1" presStyleIdx="2" presStyleCnt="3">
        <dgm:presLayoutVars>
          <dgm:bulletEnabled val="1"/>
        </dgm:presLayoutVars>
      </dgm:prSet>
      <dgm:spPr/>
    </dgm:pt>
  </dgm:ptLst>
  <dgm:cxnLst>
    <dgm:cxn modelId="{28923907-63B0-42D4-A1D0-E5764EC029D6}" srcId="{79E588ED-7EBD-4940-A553-F6D0A1C66C40}" destId="{481B99E2-07C2-4F31-B274-5C5173450CC9}" srcOrd="1" destOrd="0" parTransId="{B9409D82-36F5-4F73-B775-3E85ACD12163}" sibTransId="{25726D37-C14A-41C3-B5DA-0AA7BB9A5C7F}"/>
    <dgm:cxn modelId="{A312660C-7CDA-4B79-919E-A7BEBF839215}" type="presOf" srcId="{83888EDB-D508-422E-B9A0-24C7742CD4E7}" destId="{D74DD934-AFAA-4200-85A6-D99B1BD1E306}" srcOrd="0" destOrd="0" presId="urn:microsoft.com/office/officeart/2005/8/layout/process1"/>
    <dgm:cxn modelId="{7ABDEA1E-696C-479F-B0EA-EE00331FE2E5}" type="presOf" srcId="{CA4CCC53-C737-4D1A-A3D6-6E233543B85F}" destId="{C973A0D1-4934-4DA6-ABBF-9B27F8240C15}" srcOrd="1" destOrd="0" presId="urn:microsoft.com/office/officeart/2005/8/layout/process1"/>
    <dgm:cxn modelId="{6B527C28-3E06-47CD-856A-7CF5B6E4F4B8}" type="presOf" srcId="{25726D37-C14A-41C3-B5DA-0AA7BB9A5C7F}" destId="{3703EE76-B3B5-46AA-A5D5-72A92C20F269}" srcOrd="0" destOrd="0" presId="urn:microsoft.com/office/officeart/2005/8/layout/process1"/>
    <dgm:cxn modelId="{3E3F5C2E-585E-46E0-9B67-4CF15D9DE66C}" srcId="{79E588ED-7EBD-4940-A553-F6D0A1C66C40}" destId="{9F68FCD2-3E48-446E-8F22-E5810A80B537}" srcOrd="0" destOrd="0" parTransId="{E365FBAA-F7F0-403A-8397-9FD8F939C0A5}" sibTransId="{CA4CCC53-C737-4D1A-A3D6-6E233543B85F}"/>
    <dgm:cxn modelId="{8DC64D60-50D3-49FA-8A32-9B8BDAE761DA}" srcId="{79E588ED-7EBD-4940-A553-F6D0A1C66C40}" destId="{83888EDB-D508-422E-B9A0-24C7742CD4E7}" srcOrd="2" destOrd="0" parTransId="{3592B604-65E3-405B-A8EF-A2A8E584F15E}" sibTransId="{C3B89293-49C3-4627-94FF-417DD0944269}"/>
    <dgm:cxn modelId="{8676A88C-A5F3-4334-A713-ACE35D22BE5B}" type="presOf" srcId="{25726D37-C14A-41C3-B5DA-0AA7BB9A5C7F}" destId="{C0732546-655D-4AEB-AAC0-13E6F6AC30E0}" srcOrd="1" destOrd="0" presId="urn:microsoft.com/office/officeart/2005/8/layout/process1"/>
    <dgm:cxn modelId="{9FE4598E-845C-4DAA-B168-C79A2D93C7B0}" type="presOf" srcId="{79E588ED-7EBD-4940-A553-F6D0A1C66C40}" destId="{86DBD685-4E9F-4113-AECB-029909B7CCA1}" srcOrd="0" destOrd="0" presId="urn:microsoft.com/office/officeart/2005/8/layout/process1"/>
    <dgm:cxn modelId="{E5885498-13D1-47BC-8C11-D62DE6CA8E4A}" type="presOf" srcId="{CA4CCC53-C737-4D1A-A3D6-6E233543B85F}" destId="{B049AB22-CB79-4239-957A-264D6567709F}" srcOrd="0" destOrd="0" presId="urn:microsoft.com/office/officeart/2005/8/layout/process1"/>
    <dgm:cxn modelId="{A34B2CC8-C3FB-4367-B962-AD300C9D0899}" type="presOf" srcId="{9F68FCD2-3E48-446E-8F22-E5810A80B537}" destId="{450A97CA-7016-4E1E-9085-87FFAE26376F}" srcOrd="0" destOrd="0" presId="urn:microsoft.com/office/officeart/2005/8/layout/process1"/>
    <dgm:cxn modelId="{3F4665D7-1C1F-446B-8B3B-7ADA1D5F7C78}" type="presOf" srcId="{481B99E2-07C2-4F31-B274-5C5173450CC9}" destId="{BEFF05DD-BC54-49FA-ABC3-1F8158BEDE33}" srcOrd="0" destOrd="0" presId="urn:microsoft.com/office/officeart/2005/8/layout/process1"/>
    <dgm:cxn modelId="{89E3FED2-358A-45BB-BDD0-EDD1BD0C99DE}" type="presParOf" srcId="{86DBD685-4E9F-4113-AECB-029909B7CCA1}" destId="{450A97CA-7016-4E1E-9085-87FFAE26376F}" srcOrd="0" destOrd="0" presId="urn:microsoft.com/office/officeart/2005/8/layout/process1"/>
    <dgm:cxn modelId="{FCE26AD3-E2A8-406B-902B-E5B1F0AA54D9}" type="presParOf" srcId="{86DBD685-4E9F-4113-AECB-029909B7CCA1}" destId="{B049AB22-CB79-4239-957A-264D6567709F}" srcOrd="1" destOrd="0" presId="urn:microsoft.com/office/officeart/2005/8/layout/process1"/>
    <dgm:cxn modelId="{8363C24B-A1FD-4772-AE16-33FC619B18AE}" type="presParOf" srcId="{B049AB22-CB79-4239-957A-264D6567709F}" destId="{C973A0D1-4934-4DA6-ABBF-9B27F8240C15}" srcOrd="0" destOrd="0" presId="urn:microsoft.com/office/officeart/2005/8/layout/process1"/>
    <dgm:cxn modelId="{C368DB53-8C83-44F3-8BC0-38BE85B6E180}" type="presParOf" srcId="{86DBD685-4E9F-4113-AECB-029909B7CCA1}" destId="{BEFF05DD-BC54-49FA-ABC3-1F8158BEDE33}" srcOrd="2" destOrd="0" presId="urn:microsoft.com/office/officeart/2005/8/layout/process1"/>
    <dgm:cxn modelId="{07EB6A65-5135-4BD6-BC42-4435B953C78A}" type="presParOf" srcId="{86DBD685-4E9F-4113-AECB-029909B7CCA1}" destId="{3703EE76-B3B5-46AA-A5D5-72A92C20F269}" srcOrd="3" destOrd="0" presId="urn:microsoft.com/office/officeart/2005/8/layout/process1"/>
    <dgm:cxn modelId="{ABB1555D-1999-48DC-8729-6DCF48BE31AF}" type="presParOf" srcId="{3703EE76-B3B5-46AA-A5D5-72A92C20F269}" destId="{C0732546-655D-4AEB-AAC0-13E6F6AC30E0}" srcOrd="0" destOrd="0" presId="urn:microsoft.com/office/officeart/2005/8/layout/process1"/>
    <dgm:cxn modelId="{9B89F699-C273-4AEC-9948-B66A2A97752B}" type="presParOf" srcId="{86DBD685-4E9F-4113-AECB-029909B7CCA1}" destId="{D74DD934-AFAA-4200-85A6-D99B1BD1E306}"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C23C8-1714-4ECA-9202-148D36C40F5B}">
      <dsp:nvSpPr>
        <dsp:cNvPr id="0" name=""/>
        <dsp:cNvSpPr/>
      </dsp:nvSpPr>
      <dsp:spPr>
        <a:xfrm rot="16200000">
          <a:off x="375400" y="-375400"/>
          <a:ext cx="2489200" cy="32400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a:latin typeface="Helvetica Neue" panose="020B0604020202020204"/>
            </a:rPr>
            <a:t>Relation to the organization</a:t>
          </a:r>
        </a:p>
      </dsp:txBody>
      <dsp:txXfrm rot="5400000">
        <a:off x="-1" y="1"/>
        <a:ext cx="3240000" cy="1866900"/>
      </dsp:txXfrm>
    </dsp:sp>
    <dsp:sp modelId="{8A54877E-BA0E-45E7-8C3C-2EC604367ED4}">
      <dsp:nvSpPr>
        <dsp:cNvPr id="0" name=""/>
        <dsp:cNvSpPr/>
      </dsp:nvSpPr>
      <dsp:spPr>
        <a:xfrm>
          <a:off x="3240000" y="0"/>
          <a:ext cx="3240000" cy="24892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a:latin typeface="Helvetica Neue" panose="020B0604020202020204"/>
            </a:rPr>
            <a:t>Satisfaction</a:t>
          </a:r>
        </a:p>
      </dsp:txBody>
      <dsp:txXfrm>
        <a:off x="3240000" y="0"/>
        <a:ext cx="3240000" cy="1866900"/>
      </dsp:txXfrm>
    </dsp:sp>
    <dsp:sp modelId="{F748A8AB-F11F-4EA3-8EB2-8210B9C0B568}">
      <dsp:nvSpPr>
        <dsp:cNvPr id="0" name=""/>
        <dsp:cNvSpPr/>
      </dsp:nvSpPr>
      <dsp:spPr>
        <a:xfrm rot="10800000">
          <a:off x="0" y="2489200"/>
          <a:ext cx="3240000" cy="24892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a:latin typeface="Helvetica Neue" panose="020B0604020202020204"/>
            </a:rPr>
            <a:t>Motivation</a:t>
          </a:r>
        </a:p>
      </dsp:txBody>
      <dsp:txXfrm rot="10800000">
        <a:off x="0" y="3111499"/>
        <a:ext cx="3240000" cy="1866900"/>
      </dsp:txXfrm>
    </dsp:sp>
    <dsp:sp modelId="{D63B24CA-257F-4954-B48D-4CC9A36764E4}">
      <dsp:nvSpPr>
        <dsp:cNvPr id="0" name=""/>
        <dsp:cNvSpPr/>
      </dsp:nvSpPr>
      <dsp:spPr>
        <a:xfrm rot="5400000">
          <a:off x="3615400" y="2113800"/>
          <a:ext cx="2489200" cy="32400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a:latin typeface="Helvetica Neue" panose="020B0604020202020204"/>
            </a:rPr>
            <a:t>Intention</a:t>
          </a:r>
        </a:p>
      </dsp:txBody>
      <dsp:txXfrm rot="-5400000">
        <a:off x="3240000" y="3111500"/>
        <a:ext cx="3240000" cy="1866900"/>
      </dsp:txXfrm>
    </dsp:sp>
    <dsp:sp modelId="{150E6643-C312-4D37-B446-66EF3DD03E9D}">
      <dsp:nvSpPr>
        <dsp:cNvPr id="0" name=""/>
        <dsp:cNvSpPr/>
      </dsp:nvSpPr>
      <dsp:spPr>
        <a:xfrm>
          <a:off x="2268000" y="1866900"/>
          <a:ext cx="1944000" cy="1244600"/>
        </a:xfrm>
        <a:prstGeom prst="round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noProof="0" dirty="0">
              <a:latin typeface="Helvetica Neue" panose="020B0604020202020204"/>
            </a:rPr>
            <a:t>Intrapreneurial attitude</a:t>
          </a:r>
        </a:p>
      </dsp:txBody>
      <dsp:txXfrm>
        <a:off x="2328756" y="1927656"/>
        <a:ext cx="1822488" cy="1123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E55E-F9F3-4981-BCEE-5D7BA43DD5DB}">
      <dsp:nvSpPr>
        <dsp:cNvPr id="0" name=""/>
        <dsp:cNvSpPr/>
      </dsp:nvSpPr>
      <dsp:spPr>
        <a:xfrm>
          <a:off x="0" y="582301"/>
          <a:ext cx="9900000"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64129B-7761-4B95-A03D-502AE032A78A}">
      <dsp:nvSpPr>
        <dsp:cNvPr id="0" name=""/>
        <dsp:cNvSpPr/>
      </dsp:nvSpPr>
      <dsp:spPr>
        <a:xfrm>
          <a:off x="373116" y="54904"/>
          <a:ext cx="7437414" cy="1043996"/>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938" tIns="0" rIns="261938" bIns="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noProof="0" dirty="0">
              <a:latin typeface="Helvetica Neue" panose="020B0604020202020204"/>
            </a:rPr>
            <a:t>Style</a:t>
          </a:r>
        </a:p>
      </dsp:txBody>
      <dsp:txXfrm>
        <a:off x="424080" y="105868"/>
        <a:ext cx="7335486" cy="942068"/>
      </dsp:txXfrm>
    </dsp:sp>
    <dsp:sp modelId="{708B0FF5-326D-47CA-8907-B37CB19FA87D}">
      <dsp:nvSpPr>
        <dsp:cNvPr id="0" name=""/>
        <dsp:cNvSpPr/>
      </dsp:nvSpPr>
      <dsp:spPr>
        <a:xfrm>
          <a:off x="0" y="2180698"/>
          <a:ext cx="9900000"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8F5F0-0155-4F7D-A6DE-89E67052E07A}">
      <dsp:nvSpPr>
        <dsp:cNvPr id="0" name=""/>
        <dsp:cNvSpPr/>
      </dsp:nvSpPr>
      <dsp:spPr>
        <a:xfrm>
          <a:off x="373116" y="1653301"/>
          <a:ext cx="7437414" cy="1043996"/>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938" tIns="0" rIns="261938" bIns="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noProof="0" dirty="0">
              <a:latin typeface="Helvetica Neue" panose="020B0604020202020204"/>
            </a:rPr>
            <a:t>Skills</a:t>
          </a:r>
        </a:p>
      </dsp:txBody>
      <dsp:txXfrm>
        <a:off x="424080" y="1704265"/>
        <a:ext cx="7335486" cy="942068"/>
      </dsp:txXfrm>
    </dsp:sp>
    <dsp:sp modelId="{F183DB9D-272B-4E6D-AB32-80DE8DCC5669}">
      <dsp:nvSpPr>
        <dsp:cNvPr id="0" name=""/>
        <dsp:cNvSpPr/>
      </dsp:nvSpPr>
      <dsp:spPr>
        <a:xfrm>
          <a:off x="0" y="3779095"/>
          <a:ext cx="9900000"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1D00B-6765-46A4-A25C-9D900E050070}">
      <dsp:nvSpPr>
        <dsp:cNvPr id="0" name=""/>
        <dsp:cNvSpPr/>
      </dsp:nvSpPr>
      <dsp:spPr>
        <a:xfrm>
          <a:off x="373116" y="3251698"/>
          <a:ext cx="7437414" cy="1043996"/>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938" tIns="0" rIns="261938" bIns="0" numCol="1" spcCol="1270" anchor="ctr" anchorCtr="0">
          <a:noAutofit/>
        </a:bodyPr>
        <a:lstStyle/>
        <a:p>
          <a:pPr marL="0" lvl="0" indent="0" algn="l" defTabSz="1422400">
            <a:lnSpc>
              <a:spcPct val="90000"/>
            </a:lnSpc>
            <a:spcBef>
              <a:spcPct val="0"/>
            </a:spcBef>
            <a:spcAft>
              <a:spcPct val="35000"/>
            </a:spcAft>
            <a:buNone/>
          </a:pPr>
          <a:r>
            <a:rPr lang="en-US" sz="3200" b="1" i="0" kern="1200" cap="small" baseline="0" noProof="0" dirty="0">
              <a:latin typeface="Helvetica Neue" panose="020B0604020202020204"/>
            </a:rPr>
            <a:t>Systems</a:t>
          </a:r>
        </a:p>
      </dsp:txBody>
      <dsp:txXfrm>
        <a:off x="424080" y="3302662"/>
        <a:ext cx="7335486" cy="942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E55E-F9F3-4981-BCEE-5D7BA43DD5DB}">
      <dsp:nvSpPr>
        <dsp:cNvPr id="0" name=""/>
        <dsp:cNvSpPr/>
      </dsp:nvSpPr>
      <dsp:spPr>
        <a:xfrm>
          <a:off x="0" y="633076"/>
          <a:ext cx="1202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64129B-7761-4B95-A03D-502AE032A78A}">
      <dsp:nvSpPr>
        <dsp:cNvPr id="0" name=""/>
        <dsp:cNvSpPr/>
      </dsp:nvSpPr>
      <dsp:spPr>
        <a:xfrm>
          <a:off x="578540" y="31647"/>
          <a:ext cx="10152007" cy="940909"/>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422400">
            <a:lnSpc>
              <a:spcPct val="90000"/>
            </a:lnSpc>
            <a:spcBef>
              <a:spcPct val="0"/>
            </a:spcBef>
            <a:spcAft>
              <a:spcPct val="35000"/>
            </a:spcAft>
            <a:buNone/>
          </a:pPr>
          <a:r>
            <a:rPr lang="en-US" sz="3200" b="1" i="0" kern="1200" cap="small" baseline="0" noProof="0" dirty="0">
              <a:latin typeface="Helvetica Neue" panose="020B0604020202020204"/>
            </a:rPr>
            <a:t>Structure</a:t>
          </a:r>
        </a:p>
      </dsp:txBody>
      <dsp:txXfrm>
        <a:off x="624471" y="77578"/>
        <a:ext cx="10060145" cy="849047"/>
      </dsp:txXfrm>
    </dsp:sp>
    <dsp:sp modelId="{708B0FF5-326D-47CA-8907-B37CB19FA87D}">
      <dsp:nvSpPr>
        <dsp:cNvPr id="0" name=""/>
        <dsp:cNvSpPr/>
      </dsp:nvSpPr>
      <dsp:spPr>
        <a:xfrm>
          <a:off x="0" y="1938306"/>
          <a:ext cx="1202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8F5F0-0155-4F7D-A6DE-89E67052E07A}">
      <dsp:nvSpPr>
        <dsp:cNvPr id="0" name=""/>
        <dsp:cNvSpPr/>
      </dsp:nvSpPr>
      <dsp:spPr>
        <a:xfrm>
          <a:off x="578540" y="1336876"/>
          <a:ext cx="10152007" cy="940909"/>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422400">
            <a:lnSpc>
              <a:spcPct val="90000"/>
            </a:lnSpc>
            <a:spcBef>
              <a:spcPct val="0"/>
            </a:spcBef>
            <a:spcAft>
              <a:spcPct val="35000"/>
            </a:spcAft>
            <a:buNone/>
          </a:pPr>
          <a:r>
            <a:rPr lang="en-US" sz="3200" b="1" i="0" kern="1200" cap="small" baseline="0" noProof="0" dirty="0">
              <a:latin typeface="Helvetica Neue" panose="020B0604020202020204"/>
            </a:rPr>
            <a:t>Staff</a:t>
          </a:r>
        </a:p>
      </dsp:txBody>
      <dsp:txXfrm>
        <a:off x="624471" y="1382807"/>
        <a:ext cx="10060145" cy="849047"/>
      </dsp:txXfrm>
    </dsp:sp>
    <dsp:sp modelId="{F183DB9D-272B-4E6D-AB32-80DE8DCC5669}">
      <dsp:nvSpPr>
        <dsp:cNvPr id="0" name=""/>
        <dsp:cNvSpPr/>
      </dsp:nvSpPr>
      <dsp:spPr>
        <a:xfrm>
          <a:off x="0" y="3243536"/>
          <a:ext cx="1202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1D00B-6765-46A4-A25C-9D900E050070}">
      <dsp:nvSpPr>
        <dsp:cNvPr id="0" name=""/>
        <dsp:cNvSpPr/>
      </dsp:nvSpPr>
      <dsp:spPr>
        <a:xfrm>
          <a:off x="578540" y="2642106"/>
          <a:ext cx="10152007" cy="940909"/>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422400">
            <a:lnSpc>
              <a:spcPct val="90000"/>
            </a:lnSpc>
            <a:spcBef>
              <a:spcPct val="0"/>
            </a:spcBef>
            <a:spcAft>
              <a:spcPct val="35000"/>
            </a:spcAft>
            <a:buNone/>
          </a:pPr>
          <a:r>
            <a:rPr lang="en-US" sz="3200" b="1" i="0" kern="1200" cap="small" baseline="0" noProof="0" dirty="0">
              <a:latin typeface="Helvetica Neue" panose="020B0604020202020204"/>
            </a:rPr>
            <a:t>Strategy</a:t>
          </a:r>
        </a:p>
      </dsp:txBody>
      <dsp:txXfrm>
        <a:off x="624471" y="2688037"/>
        <a:ext cx="10060145" cy="849047"/>
      </dsp:txXfrm>
    </dsp:sp>
    <dsp:sp modelId="{D2E7B4BA-2855-4A99-87D5-F78530FD9CFA}">
      <dsp:nvSpPr>
        <dsp:cNvPr id="0" name=""/>
        <dsp:cNvSpPr/>
      </dsp:nvSpPr>
      <dsp:spPr>
        <a:xfrm>
          <a:off x="0" y="4548765"/>
          <a:ext cx="1202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133E9A-9CF5-41A6-B13D-39FCECFB1E57}">
      <dsp:nvSpPr>
        <dsp:cNvPr id="0" name=""/>
        <dsp:cNvSpPr/>
      </dsp:nvSpPr>
      <dsp:spPr>
        <a:xfrm>
          <a:off x="578540" y="3947336"/>
          <a:ext cx="10152007" cy="940909"/>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422400">
            <a:lnSpc>
              <a:spcPct val="100000"/>
            </a:lnSpc>
            <a:spcBef>
              <a:spcPct val="0"/>
            </a:spcBef>
            <a:spcAft>
              <a:spcPts val="0"/>
            </a:spcAft>
            <a:buNone/>
          </a:pPr>
          <a:r>
            <a:rPr lang="en-US" sz="3200" b="1" i="0" kern="1200" cap="small" baseline="0" noProof="0" dirty="0">
              <a:latin typeface="Helvetica Neue" panose="020B0604020202020204"/>
            </a:rPr>
            <a:t>Shared </a:t>
          </a:r>
        </a:p>
        <a:p>
          <a:pPr marL="0" lvl="0" indent="0" algn="l" defTabSz="1422400">
            <a:lnSpc>
              <a:spcPct val="100000"/>
            </a:lnSpc>
            <a:spcBef>
              <a:spcPct val="0"/>
            </a:spcBef>
            <a:spcAft>
              <a:spcPts val="0"/>
            </a:spcAft>
            <a:buNone/>
          </a:pPr>
          <a:r>
            <a:rPr lang="en-US" sz="3200" b="1" i="0" kern="1200" cap="small" baseline="0" noProof="0" dirty="0">
              <a:latin typeface="Helvetica Neue" panose="020B0604020202020204"/>
            </a:rPr>
            <a:t>values</a:t>
          </a:r>
        </a:p>
      </dsp:txBody>
      <dsp:txXfrm>
        <a:off x="624471" y="3993267"/>
        <a:ext cx="10060145" cy="8490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A97CA-7016-4E1E-9085-87FFAE26376F}">
      <dsp:nvSpPr>
        <dsp:cNvPr id="0" name=""/>
        <dsp:cNvSpPr/>
      </dsp:nvSpPr>
      <dsp:spPr>
        <a:xfrm>
          <a:off x="9776" y="1256933"/>
          <a:ext cx="2922222" cy="1753333"/>
        </a:xfrm>
        <a:prstGeom prst="roundRect">
          <a:avLst>
            <a:gd name="adj" fmla="val 10000"/>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Helvetica Neue" panose="020B0604020202020204"/>
            </a:rPr>
            <a:t>[Cultural Structures]</a:t>
          </a:r>
        </a:p>
      </dsp:txBody>
      <dsp:txXfrm>
        <a:off x="61129" y="1308286"/>
        <a:ext cx="2819516" cy="1650627"/>
      </dsp:txXfrm>
    </dsp:sp>
    <dsp:sp modelId="{B049AB22-CB79-4239-957A-264D6567709F}">
      <dsp:nvSpPr>
        <dsp:cNvPr id="0" name=""/>
        <dsp:cNvSpPr/>
      </dsp:nvSpPr>
      <dsp:spPr>
        <a:xfrm>
          <a:off x="3224221" y="1771244"/>
          <a:ext cx="619511" cy="724711"/>
        </a:xfrm>
        <a:prstGeom prst="rightArrow">
          <a:avLst>
            <a:gd name="adj1" fmla="val 60000"/>
            <a:gd name="adj2" fmla="val 50000"/>
          </a:avLst>
        </a:prstGeom>
        <a:solidFill>
          <a:srgbClr val="4D94B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noProof="0" dirty="0">
            <a:latin typeface="Helvetica Neue" panose="020B0604020202020204"/>
          </a:endParaRPr>
        </a:p>
      </dsp:txBody>
      <dsp:txXfrm>
        <a:off x="3224221" y="1916186"/>
        <a:ext cx="433658" cy="434827"/>
      </dsp:txXfrm>
    </dsp:sp>
    <dsp:sp modelId="{BEFF05DD-BC54-49FA-ABC3-1F8158BEDE33}">
      <dsp:nvSpPr>
        <dsp:cNvPr id="0" name=""/>
        <dsp:cNvSpPr/>
      </dsp:nvSpPr>
      <dsp:spPr>
        <a:xfrm>
          <a:off x="4100888" y="1256933"/>
          <a:ext cx="2922222" cy="1753333"/>
        </a:xfrm>
        <a:prstGeom prst="roundRect">
          <a:avLst>
            <a:gd name="adj" fmla="val 10000"/>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Helvetica Neue" panose="020B0604020202020204"/>
            </a:rPr>
            <a:t>[Competence structures]</a:t>
          </a:r>
        </a:p>
      </dsp:txBody>
      <dsp:txXfrm>
        <a:off x="4152241" y="1308286"/>
        <a:ext cx="2819516" cy="1650627"/>
      </dsp:txXfrm>
    </dsp:sp>
    <dsp:sp modelId="{3703EE76-B3B5-46AA-A5D5-72A92C20F269}">
      <dsp:nvSpPr>
        <dsp:cNvPr id="0" name=""/>
        <dsp:cNvSpPr/>
      </dsp:nvSpPr>
      <dsp:spPr>
        <a:xfrm>
          <a:off x="7315333" y="1771244"/>
          <a:ext cx="619511" cy="724711"/>
        </a:xfrm>
        <a:prstGeom prst="rightArrow">
          <a:avLst>
            <a:gd name="adj1" fmla="val 60000"/>
            <a:gd name="adj2" fmla="val 50000"/>
          </a:avLst>
        </a:prstGeom>
        <a:solidFill>
          <a:srgbClr val="78B17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noProof="0" dirty="0">
            <a:latin typeface="Helvetica Neue" panose="020B0604020202020204"/>
          </a:endParaRPr>
        </a:p>
      </dsp:txBody>
      <dsp:txXfrm>
        <a:off x="7315333" y="1916186"/>
        <a:ext cx="433658" cy="434827"/>
      </dsp:txXfrm>
    </dsp:sp>
    <dsp:sp modelId="{D74DD934-AFAA-4200-85A6-D99B1BD1E306}">
      <dsp:nvSpPr>
        <dsp:cNvPr id="0" name=""/>
        <dsp:cNvSpPr/>
      </dsp:nvSpPr>
      <dsp:spPr>
        <a:xfrm>
          <a:off x="8192000" y="1256933"/>
          <a:ext cx="2922222" cy="1753333"/>
        </a:xfrm>
        <a:prstGeom prst="roundRect">
          <a:avLst>
            <a:gd name="adj" fmla="val 10000"/>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Helvetica Neue" panose="020B0604020202020204"/>
            </a:rPr>
            <a:t>[Identification structures]</a:t>
          </a:r>
        </a:p>
      </dsp:txBody>
      <dsp:txXfrm>
        <a:off x="8243353" y="1308286"/>
        <a:ext cx="2819516" cy="16506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A97CA-7016-4E1E-9085-87FFAE26376F}">
      <dsp:nvSpPr>
        <dsp:cNvPr id="0" name=""/>
        <dsp:cNvSpPr/>
      </dsp:nvSpPr>
      <dsp:spPr>
        <a:xfrm>
          <a:off x="9776" y="1256933"/>
          <a:ext cx="2922222" cy="1753333"/>
        </a:xfrm>
        <a:prstGeom prst="roundRect">
          <a:avLst>
            <a:gd name="adj" fmla="val 10000"/>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Helvetica Neue" panose="020B0604020202020204"/>
            </a:rPr>
            <a:t>[Processing structures]</a:t>
          </a:r>
        </a:p>
      </dsp:txBody>
      <dsp:txXfrm>
        <a:off x="61129" y="1308286"/>
        <a:ext cx="2819516" cy="1650627"/>
      </dsp:txXfrm>
    </dsp:sp>
    <dsp:sp modelId="{B049AB22-CB79-4239-957A-264D6567709F}">
      <dsp:nvSpPr>
        <dsp:cNvPr id="0" name=""/>
        <dsp:cNvSpPr/>
      </dsp:nvSpPr>
      <dsp:spPr>
        <a:xfrm>
          <a:off x="3224221" y="1771244"/>
          <a:ext cx="619511" cy="724711"/>
        </a:xfrm>
        <a:prstGeom prst="rightArrow">
          <a:avLst>
            <a:gd name="adj1" fmla="val 60000"/>
            <a:gd name="adj2" fmla="val 50000"/>
          </a:avLst>
        </a:prstGeom>
        <a:solidFill>
          <a:srgbClr val="4D94B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noProof="0" dirty="0">
            <a:latin typeface="Helvetica Neue" panose="020B0604020202020204"/>
          </a:endParaRPr>
        </a:p>
      </dsp:txBody>
      <dsp:txXfrm>
        <a:off x="3224221" y="1916186"/>
        <a:ext cx="433658" cy="434827"/>
      </dsp:txXfrm>
    </dsp:sp>
    <dsp:sp modelId="{BEFF05DD-BC54-49FA-ABC3-1F8158BEDE33}">
      <dsp:nvSpPr>
        <dsp:cNvPr id="0" name=""/>
        <dsp:cNvSpPr/>
      </dsp:nvSpPr>
      <dsp:spPr>
        <a:xfrm>
          <a:off x="4100888" y="1256933"/>
          <a:ext cx="2922222" cy="1753333"/>
        </a:xfrm>
        <a:prstGeom prst="roundRect">
          <a:avLst>
            <a:gd name="adj" fmla="val 10000"/>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Helvetica Neue" panose="020B0604020202020204"/>
            </a:rPr>
            <a:t>[Communication structures]</a:t>
          </a:r>
        </a:p>
      </dsp:txBody>
      <dsp:txXfrm>
        <a:off x="4152241" y="1308286"/>
        <a:ext cx="2819516" cy="1650627"/>
      </dsp:txXfrm>
    </dsp:sp>
    <dsp:sp modelId="{3703EE76-B3B5-46AA-A5D5-72A92C20F269}">
      <dsp:nvSpPr>
        <dsp:cNvPr id="0" name=""/>
        <dsp:cNvSpPr/>
      </dsp:nvSpPr>
      <dsp:spPr>
        <a:xfrm>
          <a:off x="7315333" y="1771244"/>
          <a:ext cx="619511" cy="724711"/>
        </a:xfrm>
        <a:prstGeom prst="rightArrow">
          <a:avLst>
            <a:gd name="adj1" fmla="val 60000"/>
            <a:gd name="adj2" fmla="val 50000"/>
          </a:avLst>
        </a:prstGeom>
        <a:solidFill>
          <a:srgbClr val="78B17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noProof="0" dirty="0">
            <a:latin typeface="Helvetica Neue" panose="020B0604020202020204"/>
          </a:endParaRPr>
        </a:p>
      </dsp:txBody>
      <dsp:txXfrm>
        <a:off x="7315333" y="1916186"/>
        <a:ext cx="433658" cy="434827"/>
      </dsp:txXfrm>
    </dsp:sp>
    <dsp:sp modelId="{D74DD934-AFAA-4200-85A6-D99B1BD1E306}">
      <dsp:nvSpPr>
        <dsp:cNvPr id="0" name=""/>
        <dsp:cNvSpPr/>
      </dsp:nvSpPr>
      <dsp:spPr>
        <a:xfrm>
          <a:off x="8192000" y="1256933"/>
          <a:ext cx="2922222" cy="1753333"/>
        </a:xfrm>
        <a:prstGeom prst="roundRect">
          <a:avLst>
            <a:gd name="adj" fmla="val 10000"/>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Helvetica Neue" panose="020B0604020202020204"/>
            </a:rPr>
            <a:t>[...deepening and expanding of the basic structures!]</a:t>
          </a:r>
        </a:p>
      </dsp:txBody>
      <dsp:txXfrm>
        <a:off x="8243353" y="1308286"/>
        <a:ext cx="2819516" cy="165062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F9240D5D-8EE4-4EB8-8473-747DA4873899}" type="datetimeFigureOut">
              <a:rPr lang="es-ES" smtClean="0"/>
              <a:t>05/02/2024</a:t>
            </a:fld>
            <a:endParaRPr lang="es-ES"/>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45BF278E-D6B6-4912-B86D-7823FDDBA8AD}" type="slidenum">
              <a:rPr lang="es-ES" smtClean="0"/>
              <a:t>‹Nr.›</a:t>
            </a:fld>
            <a:endParaRPr lang="es-ES"/>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13:55:54.985"/>
    </inkml:context>
    <inkml:brush xml:id="br0">
      <inkml:brushProperty name="width" value="0.35" units="cm"/>
      <inkml:brushProperty name="height" value="2.1" units="cm"/>
      <inkml:brushProperty name="color" value="#849398"/>
      <inkml:brushProperty name="ignorePressure" value="1"/>
      <inkml:brushProperty name="inkEffects" value="pencil"/>
    </inkml:brush>
  </inkml:definitions>
  <inkml:trace contextRef="#ctx0" brushRef="#br0">0 837,'0'-7,"0"-9,7-1,8 2,3-4,4 2,12-3,14-5,6 2,-1 5,6-2,5-4,5 3,6 3,2 0,9-5,3-5,-7 2,-3 6,-3 6,0 5,1 5,-7-4,-8-1,6-5,4-1,-2 3,-1 3,2-4,3-5,8-1,-2-4,-2 3,6 3,3 0,-1 2,6-4,1 2,-3 4,5-3,5 1,0 3,3 4,-2 3,-5 3,-6 1,-4 1,-10 1,-5-7,0-2,-6 0,-1 2,3-5,3-1,4 1,2 4,2 2,0 2,9 1,8 2,-4 0,-4 1,-4-1,-9 1,-4-1,0 0,2 1,-5-1,0 0,1 0,-3 0,0 0,-3 0,0 0,10 0,0 0,1-1,2 1,-6 0,-7 0,-8 0,-6 1,-4-1,-4-7,-1-3,-1 2,0 1,0 2,1 2,-7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795B856-2DF7-4572-A0C9-5E9BAA9EEC37}" type="datetimeFigureOut">
              <a:rPr lang="es-ES" smtClean="0"/>
              <a:t>05/02/2024</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24C3282-B3AE-4A99-BAF5-A2BE9A86BDC0}" type="slidenum">
              <a:rPr lang="es-ES" smtClean="0"/>
              <a:t>‹Nr.›</a:t>
            </a:fld>
            <a:endParaRPr lang="es-ES"/>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41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42</a:t>
            </a:fld>
            <a:endParaRPr dirty="0"/>
          </a:p>
        </p:txBody>
      </p:sp>
    </p:spTree>
    <p:extLst>
      <p:ext uri="{BB962C8B-B14F-4D97-AF65-F5344CB8AC3E}">
        <p14:creationId xmlns:p14="http://schemas.microsoft.com/office/powerpoint/2010/main" val="196319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43</a:t>
            </a:fld>
            <a:endParaRPr dirty="0"/>
          </a:p>
        </p:txBody>
      </p:sp>
    </p:spTree>
    <p:extLst>
      <p:ext uri="{BB962C8B-B14F-4D97-AF65-F5344CB8AC3E}">
        <p14:creationId xmlns:p14="http://schemas.microsoft.com/office/powerpoint/2010/main" val="2601041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68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rtlCol="0"/>
          <a:lstStyle/>
          <a:p>
            <a:endParaRPr dirty="0"/>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rtlCol="0"/>
          <a:lstStyle/>
          <a:p>
            <a:endParaRPr dirty="0"/>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rtlCol="0"/>
          <a:lstStyle/>
          <a:p>
            <a:endParaRPr dirty="0"/>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3" name="CuadroTexto 27">
            <a:extLst>
              <a:ext uri="{FF2B5EF4-FFF2-40B4-BE49-F238E27FC236}">
                <a16:creationId xmlns:a16="http://schemas.microsoft.com/office/drawing/2014/main" id="{553D2610-FCDF-82B7-7B5A-397A49C537B5}"/>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7C16D365-4B26-29A4-2298-6D5F118D597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97D5A28C-072F-D13E-653E-7081B284868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rtlCol="0"/>
          <a:lstStyle/>
          <a:p>
            <a:endParaRPr dirty="0"/>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rtlCol="0"/>
          <a:lstStyle/>
          <a:p>
            <a:endParaRPr dirty="0"/>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rtlCol="0"/>
          <a:lstStyle/>
          <a:p>
            <a:endParaRPr dirty="0"/>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15" name="CuadroTexto 27">
            <a:extLst>
              <a:ext uri="{FF2B5EF4-FFF2-40B4-BE49-F238E27FC236}">
                <a16:creationId xmlns:a16="http://schemas.microsoft.com/office/drawing/2014/main" id="{F544DC1D-D23A-E680-583E-7FDC5764A97A}"/>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57A76EC0-D283-FE12-E26C-9606EB67434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314BF3EA-C354-883F-8C97-EC36FDD73DF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hyperlink" Target="https://www.mbamanagementmodels.com/mckinseys-7-s-framework/"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17.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3.png"/><Relationship Id="rId4" Type="http://schemas.openxmlformats.org/officeDocument/2006/relationships/diagramQuickStyle" Target="../diagrams/quickStyle1.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800000"/>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3600" b="1" spc="-114"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Making things happen 2: </a:t>
            </a:r>
          </a:p>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3600" b="1" spc="-114" dirty="0">
                <a:solidFill>
                  <a:srgbClr val="4D94B7"/>
                </a:solidFill>
                <a:latin typeface="Helvetica Neue" panose="020B0604020202020204"/>
                <a:ea typeface="Microsoft Sans Serif" panose="020B0604020202020204" pitchFamily="34" charset="0"/>
                <a:cs typeface="Microsoft Sans Serif" panose="020B0604020202020204" pitchFamily="34" charset="0"/>
              </a:rPr>
              <a:t>Intrapreneurial attitude, conflict and change management within MSMEs</a:t>
            </a:r>
            <a:endParaRPr kumimoji="0" lang="en-US" sz="3600" b="1" i="0" u="none" strike="noStrike" kern="1200" cap="none" spc="0" normalizeH="0" baseline="0" dirty="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30400"/>
            <a:ext cx="6483600" cy="471600"/>
          </a:xfrm>
          <a:prstGeom prst="rect">
            <a:avLst/>
          </a:prstGeom>
          <a:noFill/>
        </p:spPr>
        <p:txBody>
          <a:bodyPr wrap="square">
            <a:noAutofit/>
          </a:bodyPr>
          <a:lstStyle/>
          <a:p>
            <a:pPr algn="ctr"/>
            <a:r>
              <a:rPr lang="en-US" sz="2400" b="1" i="0" u="none" strike="noStrike" dirty="0">
                <a:solidFill>
                  <a:srgbClr val="AED633"/>
                </a:solidFill>
                <a:effectLst/>
                <a:latin typeface="Helvetica Neue" panose="020B0604020202020204"/>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391400" cy="461665"/>
          </a:xfrm>
          <a:prstGeom prst="rect">
            <a:avLst/>
          </a:prstGeom>
          <a:noFill/>
        </p:spPr>
        <p:txBody>
          <a:bodyPr wrap="square" rtlCol="0">
            <a:noAutofit/>
          </a:bodyPr>
          <a:lstStyle/>
          <a:p>
            <a:pPr lvl="0"/>
            <a:r>
              <a:rPr lang="en-US" sz="2400" i="1" u="sng" dirty="0">
                <a:latin typeface="Helvetica Neue" panose="020B0604020202020204"/>
                <a:ea typeface="Microsoft Sans Serif" panose="020B0604020202020204" pitchFamily="34" charset="0"/>
                <a:cs typeface="Microsoft Sans Serif" panose="020B0604020202020204" pitchFamily="34" charset="0"/>
              </a:rPr>
              <a:t>Satisfaction</a:t>
            </a:r>
          </a:p>
        </p:txBody>
      </p:sp>
      <p:pic>
        <p:nvPicPr>
          <p:cNvPr id="6" name="Grafik 5">
            <a:extLst>
              <a:ext uri="{FF2B5EF4-FFF2-40B4-BE49-F238E27FC236}">
                <a16:creationId xmlns:a16="http://schemas.microsoft.com/office/drawing/2014/main" id="{B6191B50-9610-815C-4044-686156159D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500000" y="1548000"/>
            <a:ext cx="3600000" cy="1800000"/>
          </a:xfrm>
          <a:prstGeom prst="rect">
            <a:avLst/>
          </a:prstGeom>
        </p:spPr>
      </p:pic>
      <p:sp>
        <p:nvSpPr>
          <p:cNvPr id="30" name="CuadroTexto 3">
            <a:extLst>
              <a:ext uri="{FF2B5EF4-FFF2-40B4-BE49-F238E27FC236}">
                <a16:creationId xmlns:a16="http://schemas.microsoft.com/office/drawing/2014/main" id="{181447B6-A7FA-FC1D-8D86-F33E75059586}"/>
              </a:ext>
            </a:extLst>
          </p:cNvPr>
          <p:cNvSpPr txBox="1"/>
          <p:nvPr/>
        </p:nvSpPr>
        <p:spPr>
          <a:xfrm rot="20985544">
            <a:off x="12672000" y="5472000"/>
            <a:ext cx="4356000" cy="3250981"/>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Reminder!</a:t>
            </a:r>
          </a:p>
          <a:p>
            <a:pPr algn="ctr"/>
            <a:endParaRPr lang="en-US" sz="2400" dirty="0">
              <a:latin typeface="Helvetica Neue" panose="020B0604020202020204"/>
            </a:endParaRPr>
          </a:p>
          <a:p>
            <a:pPr algn="ctr"/>
            <a:r>
              <a:rPr lang="en-US" sz="2400" dirty="0">
                <a:latin typeface="Helvetica Neue" panose="020B0604020202020204"/>
              </a:rPr>
              <a:t>The more the employee is </a:t>
            </a:r>
            <a:r>
              <a:rPr lang="en-US" sz="2400" b="1" dirty="0">
                <a:latin typeface="Helvetica Neue" panose="020B0604020202020204"/>
              </a:rPr>
              <a:t>satisfied</a:t>
            </a:r>
            <a:r>
              <a:rPr lang="en-US" sz="2400" dirty="0">
                <a:latin typeface="Helvetica Neue" panose="020B0604020202020204"/>
              </a:rPr>
              <a:t>, the more it influences entrepreneurial actions and ultimately entrepreneurial behavior</a:t>
            </a:r>
          </a:p>
        </p:txBody>
      </p:sp>
      <p:pic>
        <p:nvPicPr>
          <p:cNvPr id="31" name="Grafik 30">
            <a:extLst>
              <a:ext uri="{FF2B5EF4-FFF2-40B4-BE49-F238E27FC236}">
                <a16:creationId xmlns:a16="http://schemas.microsoft.com/office/drawing/2014/main" id="{7E7DD527-6BE3-53FF-F522-45C6E0021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8141" y="5340366"/>
            <a:ext cx="1600438" cy="1790700"/>
          </a:xfrm>
          <a:prstGeom prst="rect">
            <a:avLst/>
          </a:prstGeom>
        </p:spPr>
      </p:pic>
      <p:sp>
        <p:nvSpPr>
          <p:cNvPr id="5" name="Textfeld 4">
            <a:extLst>
              <a:ext uri="{FF2B5EF4-FFF2-40B4-BE49-F238E27FC236}">
                <a16:creationId xmlns:a16="http://schemas.microsoft.com/office/drawing/2014/main" id="{BB0EAEC9-2DA6-5CBB-EBE9-C84DA1F3580A}"/>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5</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3AADE2E7-BEB3-B410-F20E-A3CA1BBA0A2B}"/>
              </a:ext>
            </a:extLst>
          </p:cNvPr>
          <p:cNvSpPr txBox="1"/>
          <p:nvPr/>
        </p:nvSpPr>
        <p:spPr>
          <a:xfrm>
            <a:off x="1296000" y="1548000"/>
            <a:ext cx="157734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Intrapreneurial attitude</a:t>
            </a:r>
          </a:p>
        </p:txBody>
      </p:sp>
      <p:sp>
        <p:nvSpPr>
          <p:cNvPr id="9" name="CuadroTexto 2">
            <a:extLst>
              <a:ext uri="{FF2B5EF4-FFF2-40B4-BE49-F238E27FC236}">
                <a16:creationId xmlns:a16="http://schemas.microsoft.com/office/drawing/2014/main" id="{F79176F2-1EF1-04B0-FFEC-AD3C6442C8B3}"/>
              </a:ext>
            </a:extLst>
          </p:cNvPr>
          <p:cNvSpPr txBox="1"/>
          <p:nvPr/>
        </p:nvSpPr>
        <p:spPr>
          <a:xfrm>
            <a:off x="1295400" y="2304000"/>
            <a:ext cx="15840000" cy="523220"/>
          </a:xfrm>
          <a:prstGeom prst="rect">
            <a:avLst/>
          </a:prstGeom>
          <a:noFill/>
        </p:spPr>
        <p:txBody>
          <a:bodyPr wrap="square" rtlCol="0">
            <a:noAutofit/>
          </a:bodyPr>
          <a:lstStyle/>
          <a:p>
            <a:pPr marL="628650" indent="-628650"/>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1.2 The 4 principles of intrapreneurial attitude</a:t>
            </a:r>
          </a:p>
        </p:txBody>
      </p:sp>
      <p:sp>
        <p:nvSpPr>
          <p:cNvPr id="10" name="Textfeld 9">
            <a:extLst>
              <a:ext uri="{FF2B5EF4-FFF2-40B4-BE49-F238E27FC236}">
                <a16:creationId xmlns:a16="http://schemas.microsoft.com/office/drawing/2014/main" id="{F2EC3E51-6524-9839-2ADD-1EED1EA80DEC}"/>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1" name="Textfeld 10">
            <a:extLst>
              <a:ext uri="{FF2B5EF4-FFF2-40B4-BE49-F238E27FC236}">
                <a16:creationId xmlns:a16="http://schemas.microsoft.com/office/drawing/2014/main" id="{704A0970-1C43-AB2D-7E5B-71CEF5FA305A}"/>
              </a:ext>
            </a:extLst>
          </p:cNvPr>
          <p:cNvSpPr txBox="1"/>
          <p:nvPr/>
        </p:nvSpPr>
        <p:spPr>
          <a:xfrm>
            <a:off x="1296000" y="4104000"/>
            <a:ext cx="10512000" cy="430887"/>
          </a:xfrm>
          <a:prstGeom prst="rect">
            <a:avLst/>
          </a:prstGeom>
          <a:noFill/>
        </p:spPr>
        <p:txBody>
          <a:bodyPr wrap="square">
            <a:noAutofit/>
          </a:bodyPr>
          <a:lstStyle/>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Job satisfaction is considered an important element because in the context of intrapreneurship it has a positive impact on the sustainability and growth of the company.</a:t>
            </a:r>
          </a:p>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The accumulated work experiences of employees are a component of satisfaction.</a:t>
            </a:r>
          </a:p>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The feeling of satisfaction can be increased and positively influenced by granting employees autonomous action.</a:t>
            </a:r>
          </a:p>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Strengthening the relationship with the organization and delegating ownership, management can promote satisfaction in the company through rewards and compensation.</a:t>
            </a:r>
          </a:p>
        </p:txBody>
      </p:sp>
    </p:spTree>
    <p:extLst>
      <p:ext uri="{BB962C8B-B14F-4D97-AF65-F5344CB8AC3E}">
        <p14:creationId xmlns:p14="http://schemas.microsoft.com/office/powerpoint/2010/main" val="179333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391400" cy="461665"/>
          </a:xfrm>
          <a:prstGeom prst="rect">
            <a:avLst/>
          </a:prstGeom>
          <a:noFill/>
        </p:spPr>
        <p:txBody>
          <a:bodyPr wrap="square" rtlCol="0">
            <a:noAutofit/>
          </a:bodyPr>
          <a:lstStyle/>
          <a:p>
            <a:pPr lvl="0"/>
            <a:r>
              <a:rPr lang="en-US" sz="2400" i="1" u="sng" dirty="0">
                <a:latin typeface="Helvetica Neue" panose="020B0604020202020204"/>
                <a:ea typeface="Microsoft Sans Serif" panose="020B0604020202020204" pitchFamily="34" charset="0"/>
                <a:cs typeface="Microsoft Sans Serif" panose="020B0604020202020204" pitchFamily="34" charset="0"/>
              </a:rPr>
              <a:t>Motivation</a:t>
            </a:r>
          </a:p>
        </p:txBody>
      </p:sp>
      <p:pic>
        <p:nvPicPr>
          <p:cNvPr id="6" name="Grafik 5">
            <a:extLst>
              <a:ext uri="{FF2B5EF4-FFF2-40B4-BE49-F238E27FC236}">
                <a16:creationId xmlns:a16="http://schemas.microsoft.com/office/drawing/2014/main" id="{B6191B50-9610-815C-4044-686156159D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500000" y="1548000"/>
            <a:ext cx="3517557" cy="1800000"/>
          </a:xfrm>
          <a:prstGeom prst="rect">
            <a:avLst/>
          </a:prstGeom>
        </p:spPr>
      </p:pic>
      <p:sp>
        <p:nvSpPr>
          <p:cNvPr id="30" name="CuadroTexto 3">
            <a:extLst>
              <a:ext uri="{FF2B5EF4-FFF2-40B4-BE49-F238E27FC236}">
                <a16:creationId xmlns:a16="http://schemas.microsoft.com/office/drawing/2014/main" id="{181447B6-A7FA-FC1D-8D86-F33E75059586}"/>
              </a:ext>
            </a:extLst>
          </p:cNvPr>
          <p:cNvSpPr txBox="1"/>
          <p:nvPr/>
        </p:nvSpPr>
        <p:spPr>
          <a:xfrm rot="20985544">
            <a:off x="12672000" y="5472000"/>
            <a:ext cx="4356000" cy="3250981"/>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Reminder!</a:t>
            </a:r>
          </a:p>
          <a:p>
            <a:pPr algn="ctr"/>
            <a:endParaRPr lang="en-US" sz="2400" dirty="0">
              <a:latin typeface="Helvetica Neue" panose="020B0604020202020204"/>
            </a:endParaRPr>
          </a:p>
          <a:p>
            <a:pPr algn="ctr"/>
            <a:r>
              <a:rPr lang="en-US" sz="2400" dirty="0">
                <a:latin typeface="Helvetica Neue" panose="020B0604020202020204"/>
              </a:rPr>
              <a:t>The more the employee is </a:t>
            </a:r>
            <a:r>
              <a:rPr lang="en-US" sz="2400" b="1" dirty="0">
                <a:latin typeface="Helvetica Neue" panose="020B0604020202020204"/>
              </a:rPr>
              <a:t>motivated</a:t>
            </a:r>
            <a:r>
              <a:rPr lang="en-US" sz="2400" dirty="0">
                <a:latin typeface="Helvetica Neue" panose="020B0604020202020204"/>
              </a:rPr>
              <a:t>, the more it influences entrepreneurial actions and ultimately entrepreneurial behavior</a:t>
            </a:r>
          </a:p>
        </p:txBody>
      </p:sp>
      <p:pic>
        <p:nvPicPr>
          <p:cNvPr id="31" name="Grafik 30">
            <a:extLst>
              <a:ext uri="{FF2B5EF4-FFF2-40B4-BE49-F238E27FC236}">
                <a16:creationId xmlns:a16="http://schemas.microsoft.com/office/drawing/2014/main" id="{7E7DD527-6BE3-53FF-F522-45C6E0021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8141" y="5340366"/>
            <a:ext cx="1600438" cy="1790700"/>
          </a:xfrm>
          <a:prstGeom prst="rect">
            <a:avLst/>
          </a:prstGeom>
        </p:spPr>
      </p:pic>
      <p:sp>
        <p:nvSpPr>
          <p:cNvPr id="5" name="Textfeld 4">
            <a:extLst>
              <a:ext uri="{FF2B5EF4-FFF2-40B4-BE49-F238E27FC236}">
                <a16:creationId xmlns:a16="http://schemas.microsoft.com/office/drawing/2014/main" id="{E5F86C92-DB65-A6A7-9981-129EA93BBE73}"/>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6</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46071C83-650E-9381-1BE8-0276CFD6F7A0}"/>
              </a:ext>
            </a:extLst>
          </p:cNvPr>
          <p:cNvSpPr txBox="1"/>
          <p:nvPr/>
        </p:nvSpPr>
        <p:spPr>
          <a:xfrm>
            <a:off x="1296000" y="1548000"/>
            <a:ext cx="157734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Intrapreneurial attitude</a:t>
            </a:r>
          </a:p>
        </p:txBody>
      </p:sp>
      <p:sp>
        <p:nvSpPr>
          <p:cNvPr id="9" name="CuadroTexto 2">
            <a:extLst>
              <a:ext uri="{FF2B5EF4-FFF2-40B4-BE49-F238E27FC236}">
                <a16:creationId xmlns:a16="http://schemas.microsoft.com/office/drawing/2014/main" id="{F28FA3ED-03EE-0781-953E-DED52145B992}"/>
              </a:ext>
            </a:extLst>
          </p:cNvPr>
          <p:cNvSpPr txBox="1"/>
          <p:nvPr/>
        </p:nvSpPr>
        <p:spPr>
          <a:xfrm>
            <a:off x="1295400" y="2304000"/>
            <a:ext cx="15840000" cy="523220"/>
          </a:xfrm>
          <a:prstGeom prst="rect">
            <a:avLst/>
          </a:prstGeom>
          <a:noFill/>
        </p:spPr>
        <p:txBody>
          <a:bodyPr wrap="square" rtlCol="0">
            <a:noAutofit/>
          </a:bodyPr>
          <a:lstStyle/>
          <a:p>
            <a:pPr marL="628650" indent="-628650"/>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1.2 The 4 principles of intrapreneurial attitude</a:t>
            </a:r>
          </a:p>
        </p:txBody>
      </p:sp>
      <p:sp>
        <p:nvSpPr>
          <p:cNvPr id="10" name="Textfeld 9">
            <a:extLst>
              <a:ext uri="{FF2B5EF4-FFF2-40B4-BE49-F238E27FC236}">
                <a16:creationId xmlns:a16="http://schemas.microsoft.com/office/drawing/2014/main" id="{1122F8D6-5D21-D28F-C5DA-8BB4CB2B5943}"/>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3" name="Textfeld 12">
            <a:extLst>
              <a:ext uri="{FF2B5EF4-FFF2-40B4-BE49-F238E27FC236}">
                <a16:creationId xmlns:a16="http://schemas.microsoft.com/office/drawing/2014/main" id="{9875E21C-B249-0BB8-6C70-7958BBA7FB24}"/>
              </a:ext>
            </a:extLst>
          </p:cNvPr>
          <p:cNvSpPr txBox="1"/>
          <p:nvPr/>
        </p:nvSpPr>
        <p:spPr>
          <a:xfrm>
            <a:off x="1296000" y="4104000"/>
            <a:ext cx="10512000" cy="430887"/>
          </a:xfrm>
          <a:prstGeom prst="rect">
            <a:avLst/>
          </a:prstGeom>
          <a:noFill/>
        </p:spPr>
        <p:txBody>
          <a:bodyPr wrap="square">
            <a:noAutofit/>
          </a:bodyPr>
          <a:lstStyle/>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Rewards have an impact not only on satisfaction, but also on the motivation of employees to act intrapreneurially.</a:t>
            </a:r>
          </a:p>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Awareness has a direct impact on the time and energy spent on initiatives.</a:t>
            </a:r>
          </a:p>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Reward systems should be embedded in companies, as this can improve the quality of work and increase efforts and motivation. This leads to more innovation, risk-taking and ultimately intrapreneurship.</a:t>
            </a:r>
          </a:p>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Intrapreneurs are also motivated by the challenges they have mastered. Entrepreneurial employees experience motivation from market-oriented laws or from the desire to create added value from opportunities. </a:t>
            </a:r>
          </a:p>
        </p:txBody>
      </p:sp>
    </p:spTree>
    <p:extLst>
      <p:ext uri="{BB962C8B-B14F-4D97-AF65-F5344CB8AC3E}">
        <p14:creationId xmlns:p14="http://schemas.microsoft.com/office/powerpoint/2010/main" val="390579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391400" cy="461665"/>
          </a:xfrm>
          <a:prstGeom prst="rect">
            <a:avLst/>
          </a:prstGeom>
          <a:noFill/>
        </p:spPr>
        <p:txBody>
          <a:bodyPr wrap="square" rtlCol="0">
            <a:noAutofit/>
          </a:bodyPr>
          <a:lstStyle/>
          <a:p>
            <a:pPr lvl="0"/>
            <a:r>
              <a:rPr lang="en-US" sz="2400" i="1" u="sng" dirty="0">
                <a:latin typeface="Helvetica Neue" panose="020B0604020202020204"/>
                <a:ea typeface="Microsoft Sans Serif" panose="020B0604020202020204" pitchFamily="34" charset="0"/>
                <a:cs typeface="Microsoft Sans Serif" panose="020B0604020202020204" pitchFamily="34" charset="0"/>
              </a:rPr>
              <a:t>Intention</a:t>
            </a:r>
          </a:p>
        </p:txBody>
      </p:sp>
      <p:pic>
        <p:nvPicPr>
          <p:cNvPr id="6" name="Grafik 5">
            <a:extLst>
              <a:ext uri="{FF2B5EF4-FFF2-40B4-BE49-F238E27FC236}">
                <a16:creationId xmlns:a16="http://schemas.microsoft.com/office/drawing/2014/main" id="{B6191B50-9610-815C-4044-686156159D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5156000" y="1548000"/>
            <a:ext cx="1923205" cy="1800000"/>
          </a:xfrm>
          <a:prstGeom prst="rect">
            <a:avLst/>
          </a:prstGeom>
        </p:spPr>
      </p:pic>
      <p:sp>
        <p:nvSpPr>
          <p:cNvPr id="30" name="CuadroTexto 3">
            <a:extLst>
              <a:ext uri="{FF2B5EF4-FFF2-40B4-BE49-F238E27FC236}">
                <a16:creationId xmlns:a16="http://schemas.microsoft.com/office/drawing/2014/main" id="{181447B6-A7FA-FC1D-8D86-F33E75059586}"/>
              </a:ext>
            </a:extLst>
          </p:cNvPr>
          <p:cNvSpPr txBox="1"/>
          <p:nvPr/>
        </p:nvSpPr>
        <p:spPr>
          <a:xfrm rot="20985544">
            <a:off x="12672000" y="5472000"/>
            <a:ext cx="4356000" cy="3250981"/>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Reminder!</a:t>
            </a:r>
          </a:p>
          <a:p>
            <a:pPr algn="ctr"/>
            <a:endParaRPr lang="en-US" sz="2400" dirty="0">
              <a:latin typeface="Helvetica Neue" panose="020B0604020202020204"/>
            </a:endParaRPr>
          </a:p>
          <a:p>
            <a:pPr algn="ctr"/>
            <a:r>
              <a:rPr lang="en-US" sz="2400" dirty="0">
                <a:latin typeface="Helvetica Neue" panose="020B0604020202020204"/>
              </a:rPr>
              <a:t>The </a:t>
            </a:r>
            <a:r>
              <a:rPr lang="en-US" sz="2400" b="1" dirty="0">
                <a:latin typeface="Helvetica Neue" panose="020B0604020202020204"/>
              </a:rPr>
              <a:t>intention </a:t>
            </a:r>
            <a:r>
              <a:rPr lang="en-US" sz="2400" dirty="0">
                <a:latin typeface="Helvetica Neue" panose="020B0604020202020204"/>
              </a:rPr>
              <a:t>of an employee is a strong indicator for behaviors. With setting goals intrapreneurs can steer communication and engagement </a:t>
            </a:r>
          </a:p>
        </p:txBody>
      </p:sp>
      <p:pic>
        <p:nvPicPr>
          <p:cNvPr id="31" name="Grafik 30">
            <a:extLst>
              <a:ext uri="{FF2B5EF4-FFF2-40B4-BE49-F238E27FC236}">
                <a16:creationId xmlns:a16="http://schemas.microsoft.com/office/drawing/2014/main" id="{7E7DD527-6BE3-53FF-F522-45C6E0021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8141" y="5340366"/>
            <a:ext cx="1600438" cy="1790700"/>
          </a:xfrm>
          <a:prstGeom prst="rect">
            <a:avLst/>
          </a:prstGeom>
        </p:spPr>
      </p:pic>
      <p:sp>
        <p:nvSpPr>
          <p:cNvPr id="5" name="Textfeld 4">
            <a:extLst>
              <a:ext uri="{FF2B5EF4-FFF2-40B4-BE49-F238E27FC236}">
                <a16:creationId xmlns:a16="http://schemas.microsoft.com/office/drawing/2014/main" id="{0E0E8332-67F2-18F5-57CA-B76C2D98E1A2}"/>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6</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47E231FA-1D53-4A0B-DE5D-42BDE31EE062}"/>
              </a:ext>
            </a:extLst>
          </p:cNvPr>
          <p:cNvSpPr txBox="1"/>
          <p:nvPr/>
        </p:nvSpPr>
        <p:spPr>
          <a:xfrm>
            <a:off x="1296000" y="1548000"/>
            <a:ext cx="157734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Intrapreneurial attitude</a:t>
            </a:r>
          </a:p>
        </p:txBody>
      </p:sp>
      <p:sp>
        <p:nvSpPr>
          <p:cNvPr id="9" name="CuadroTexto 2">
            <a:extLst>
              <a:ext uri="{FF2B5EF4-FFF2-40B4-BE49-F238E27FC236}">
                <a16:creationId xmlns:a16="http://schemas.microsoft.com/office/drawing/2014/main" id="{CAEAB20D-E5A8-B060-2BA7-C142D6BA1322}"/>
              </a:ext>
            </a:extLst>
          </p:cNvPr>
          <p:cNvSpPr txBox="1"/>
          <p:nvPr/>
        </p:nvSpPr>
        <p:spPr>
          <a:xfrm>
            <a:off x="1295400" y="2304000"/>
            <a:ext cx="15840000" cy="523220"/>
          </a:xfrm>
          <a:prstGeom prst="rect">
            <a:avLst/>
          </a:prstGeom>
          <a:noFill/>
        </p:spPr>
        <p:txBody>
          <a:bodyPr wrap="square" rtlCol="0">
            <a:noAutofit/>
          </a:bodyPr>
          <a:lstStyle/>
          <a:p>
            <a:pPr marL="628650" indent="-628650"/>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1.2 The 4 principles of intrapreneurial attitude</a:t>
            </a:r>
          </a:p>
        </p:txBody>
      </p:sp>
      <p:sp>
        <p:nvSpPr>
          <p:cNvPr id="10" name="Textfeld 9">
            <a:extLst>
              <a:ext uri="{FF2B5EF4-FFF2-40B4-BE49-F238E27FC236}">
                <a16:creationId xmlns:a16="http://schemas.microsoft.com/office/drawing/2014/main" id="{07A6851B-F6DA-D3DE-F81B-F6503848BC3E}"/>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1" name="Textfeld 10">
            <a:extLst>
              <a:ext uri="{FF2B5EF4-FFF2-40B4-BE49-F238E27FC236}">
                <a16:creationId xmlns:a16="http://schemas.microsoft.com/office/drawing/2014/main" id="{9B4C1CF7-DC06-9E52-0912-46A8F4404350}"/>
              </a:ext>
            </a:extLst>
          </p:cNvPr>
          <p:cNvSpPr txBox="1"/>
          <p:nvPr/>
        </p:nvSpPr>
        <p:spPr>
          <a:xfrm>
            <a:off x="1296000" y="4104000"/>
            <a:ext cx="10512000" cy="430887"/>
          </a:xfrm>
          <a:prstGeom prst="rect">
            <a:avLst/>
          </a:prstGeom>
          <a:noFill/>
        </p:spPr>
        <p:txBody>
          <a:bodyPr wrap="square">
            <a:noAutofit/>
          </a:bodyPr>
          <a:lstStyle/>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Intrapreneurial intention refers to the goal of developing a new branch of business, creating a spin-off or diversifying one's organization.</a:t>
            </a:r>
          </a:p>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The intention according to which individuals act is a strong indicator of the behaviors that occur.</a:t>
            </a:r>
          </a:p>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The extent to which intrapreneurs directly profit from the development of innovative ideas does not play a significant role. They live out their passion, but use the resources made available to them by the company.</a:t>
            </a:r>
          </a:p>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The intentions of intrapreneurs are conscious processes. With setting goals, intrapreneurs can, among other things, steer the communication and engagement of companies.</a:t>
            </a:r>
          </a:p>
        </p:txBody>
      </p:sp>
    </p:spTree>
    <p:extLst>
      <p:ext uri="{BB962C8B-B14F-4D97-AF65-F5344CB8AC3E}">
        <p14:creationId xmlns:p14="http://schemas.microsoft.com/office/powerpoint/2010/main" val="119263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panose="020B0604020202020204"/>
                <a:ea typeface="Microsoft Sans Serif" panose="020B0604020202020204" pitchFamily="34" charset="0"/>
                <a:cs typeface="Microsoft Sans Serif" panose="020B0604020202020204" pitchFamily="34" charset="0"/>
              </a:rPr>
              <a:t>Change management</a:t>
            </a:r>
            <a:endParaRPr kumimoji="0" lang="en-US" sz="4800" b="1" i="0" u="none" strike="noStrike" kern="1200" cap="none" spc="0" normalizeH="0" baseline="0" dirty="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a:ea typeface="Microsoft Sans Serif" panose="020B0604020202020204" pitchFamily="34" charset="0"/>
                <a:cs typeface="Microsoft Sans Serif" panose="020B0604020202020204" pitchFamily="34" charset="0"/>
              </a:rPr>
              <a:t>Unit 2</a:t>
            </a:r>
            <a:endParaRPr kumimoji="0" lang="en-US" sz="6000" b="1" i="0" u="none" strike="noStrike" kern="1200" cap="none" spc="0" normalizeH="0" baseline="0" dirty="0">
              <a:ln>
                <a:noFill/>
              </a:ln>
              <a:solidFill>
                <a:srgbClr val="AED633"/>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114;p5">
            <a:extLst>
              <a:ext uri="{FF2B5EF4-FFF2-40B4-BE49-F238E27FC236}">
                <a16:creationId xmlns:a16="http://schemas.microsoft.com/office/drawing/2014/main" id="{75519134-3A2C-8FE9-218F-2A3DD0B43985}"/>
              </a:ext>
            </a:extLst>
          </p:cNvPr>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5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a:ea typeface="Helvetica Neue"/>
                <a:cs typeface="Helvetica Neue"/>
                <a:sym typeface="Helvetica Neue"/>
              </a:rPr>
              <a:t>2.1 Definition</a:t>
            </a:r>
          </a:p>
          <a:p>
            <a:pPr marL="628650" marR="0" lvl="0" indent="-628650" algn="l" rtl="0">
              <a:lnSpc>
                <a:spcPct val="15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a:ea typeface="Helvetica Neue"/>
                <a:cs typeface="Helvetica Neue"/>
                <a:sym typeface="Helvetica Neue"/>
              </a:rPr>
              <a:t>2.2 Change management models</a:t>
            </a:r>
          </a:p>
          <a:p>
            <a:pPr marL="628650" marR="0" lvl="0" indent="-628650" algn="l" rtl="0">
              <a:lnSpc>
                <a:spcPct val="15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a:ea typeface="Helvetica Neue"/>
                <a:cs typeface="Helvetica Neue"/>
                <a:sym typeface="Helvetica Neue"/>
              </a:rPr>
              <a:t>2.3 Implementing change in your company</a:t>
            </a:r>
            <a:endParaRPr lang="en-US" sz="2800" b="1" dirty="0">
              <a:solidFill>
                <a:srgbClr val="AED633"/>
              </a:solidFill>
              <a:latin typeface="Helvetica Neue" panose="020B0604020202020204"/>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lang="en-US" sz="2800" b="1" i="0" u="none" strike="noStrike" cap="none" dirty="0">
              <a:solidFill>
                <a:srgbClr val="AED633"/>
              </a:solidFill>
              <a:latin typeface="Helvetica Neue" panose="020B0604020202020204"/>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lang="en-US" sz="2800" b="1" i="0" u="none" strike="noStrike" cap="none" dirty="0">
              <a:solidFill>
                <a:srgbClr val="AED633"/>
              </a:solidFill>
              <a:latin typeface="Helvetica Neue" panose="020B0604020202020204"/>
              <a:ea typeface="Helvetica Neue"/>
              <a:cs typeface="Helvetica Neue"/>
              <a:sym typeface="Helvetica Neue"/>
            </a:endParaRPr>
          </a:p>
        </p:txBody>
      </p:sp>
    </p:spTree>
    <p:extLst>
      <p:ext uri="{BB962C8B-B14F-4D97-AF65-F5344CB8AC3E}">
        <p14:creationId xmlns:p14="http://schemas.microsoft.com/office/powerpoint/2010/main" val="207527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2.Change management</a:t>
            </a:r>
          </a:p>
        </p:txBody>
      </p:sp>
      <p:sp>
        <p:nvSpPr>
          <p:cNvPr id="3" name="CuadroTexto 2">
            <a:extLst>
              <a:ext uri="{FF2B5EF4-FFF2-40B4-BE49-F238E27FC236}">
                <a16:creationId xmlns:a16="http://schemas.microsoft.com/office/drawing/2014/main" id="{16A4D055-76E7-A0A4-E559-28C375DACDD5}"/>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2.1 Definition</a:t>
            </a: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1E2D339-E702-D386-1EB6-0CD6F5317270}"/>
              </a:ext>
            </a:extLst>
          </p:cNvPr>
          <p:cNvSpPr txBox="1"/>
          <p:nvPr/>
        </p:nvSpPr>
        <p:spPr>
          <a:xfrm>
            <a:off x="1295400" y="3384000"/>
            <a:ext cx="7391400" cy="1446550"/>
          </a:xfrm>
          <a:prstGeom prst="rect">
            <a:avLst/>
          </a:prstGeom>
          <a:noFill/>
        </p:spPr>
        <p:txBody>
          <a:bodyPr wrap="square" rtlCol="0">
            <a:noAutofit/>
          </a:bodyPr>
          <a:lstStyle/>
          <a:p>
            <a:pPr>
              <a:spcAft>
                <a:spcPts val="1200"/>
              </a:spcAft>
            </a:pPr>
            <a:r>
              <a:rPr lang="en-US" sz="2400" dirty="0">
                <a:latin typeface="Helvetica Neue" panose="020B0604020202020204"/>
                <a:ea typeface="Microsoft Sans Serif" panose="020B0604020202020204" pitchFamily="34" charset="0"/>
                <a:cs typeface="Microsoft Sans Serif" panose="020B0604020202020204" pitchFamily="34" charset="0"/>
              </a:rPr>
              <a:t>Implementing change is not easy especially in small businesses. You have a lot of moving parts, not to mention employees who get nervous about any big changes or shifts. </a:t>
            </a:r>
          </a:p>
        </p:txBody>
      </p:sp>
      <p:pic>
        <p:nvPicPr>
          <p:cNvPr id="6" name="Grafik 5">
            <a:extLst>
              <a:ext uri="{FF2B5EF4-FFF2-40B4-BE49-F238E27FC236}">
                <a16:creationId xmlns:a16="http://schemas.microsoft.com/office/drawing/2014/main" id="{643A6AAB-4981-B519-94E4-8D2ED2B8B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612" y="5652612"/>
            <a:ext cx="3785916" cy="252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3">
            <a:extLst>
              <a:ext uri="{FF2B5EF4-FFF2-40B4-BE49-F238E27FC236}">
                <a16:creationId xmlns:a16="http://schemas.microsoft.com/office/drawing/2014/main" id="{362F91FA-78D0-0F36-C633-22608FB694FA}"/>
              </a:ext>
            </a:extLst>
          </p:cNvPr>
          <p:cNvSpPr txBox="1"/>
          <p:nvPr/>
        </p:nvSpPr>
        <p:spPr>
          <a:xfrm>
            <a:off x="9601200" y="6224348"/>
            <a:ext cx="7162800" cy="1785104"/>
          </a:xfrm>
          <a:prstGeom prst="rect">
            <a:avLst/>
          </a:prstGeom>
          <a:noFill/>
        </p:spPr>
        <p:txBody>
          <a:bodyPr wrap="square" rtlCol="0">
            <a:noAutofit/>
          </a:bodyPr>
          <a:lstStyle/>
          <a:p>
            <a:pPr>
              <a:spcAft>
                <a:spcPts val="1200"/>
              </a:spcAft>
            </a:pPr>
            <a:r>
              <a:rPr lang="en-US" sz="2400" dirty="0">
                <a:latin typeface="Helvetica Neue" panose="020B0604020202020204"/>
                <a:ea typeface="Microsoft Sans Serif" panose="020B0604020202020204" pitchFamily="34" charset="0"/>
                <a:cs typeface="Microsoft Sans Serif" panose="020B0604020202020204" pitchFamily="34" charset="0"/>
              </a:rPr>
              <a:t>Managing change is one of those topics that people don’t talk about that much, but is extremely important, whether that’s shifting into a new market or overhauling organizational structure to ensure the long-term health of the company.</a:t>
            </a:r>
          </a:p>
        </p:txBody>
      </p:sp>
      <p:pic>
        <p:nvPicPr>
          <p:cNvPr id="9" name="Grafik 8">
            <a:extLst>
              <a:ext uri="{FF2B5EF4-FFF2-40B4-BE49-F238E27FC236}">
                <a16:creationId xmlns:a16="http://schemas.microsoft.com/office/drawing/2014/main" id="{27AA17CD-3132-7568-C1CB-D76B27E261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8741" y="2112264"/>
            <a:ext cx="5766865" cy="252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feld 4">
            <a:extLst>
              <a:ext uri="{FF2B5EF4-FFF2-40B4-BE49-F238E27FC236}">
                <a16:creationId xmlns:a16="http://schemas.microsoft.com/office/drawing/2014/main" id="{54B89E66-F5EE-462A-BA08-1D252DB46FBA}"/>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8" name="Textfeld 7">
            <a:extLst>
              <a:ext uri="{FF2B5EF4-FFF2-40B4-BE49-F238E27FC236}">
                <a16:creationId xmlns:a16="http://schemas.microsoft.com/office/drawing/2014/main" id="{FF118156-1DDF-894B-FA5A-00A04DE9F4B1}"/>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10</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186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6493EB48-A0AE-DA01-4C78-45C3DCC24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987" y="1361301"/>
            <a:ext cx="5905500" cy="7620000"/>
          </a:xfrm>
          <a:prstGeom prst="rect">
            <a:avLst/>
          </a:prstGeom>
        </p:spPr>
      </p:pic>
      <p:sp>
        <p:nvSpPr>
          <p:cNvPr id="16" name="Textfeld 15">
            <a:extLst>
              <a:ext uri="{FF2B5EF4-FFF2-40B4-BE49-F238E27FC236}">
                <a16:creationId xmlns:a16="http://schemas.microsoft.com/office/drawing/2014/main" id="{474552CC-AF4A-63F6-422F-1A83BD289A81}"/>
              </a:ext>
            </a:extLst>
          </p:cNvPr>
          <p:cNvSpPr txBox="1"/>
          <p:nvPr/>
        </p:nvSpPr>
        <p:spPr>
          <a:xfrm>
            <a:off x="9324000" y="8928000"/>
            <a:ext cx="7956000" cy="288000"/>
          </a:xfrm>
          <a:prstGeom prst="rect">
            <a:avLst/>
          </a:prstGeom>
          <a:noFill/>
        </p:spPr>
        <p:txBody>
          <a:bodyPr wrap="square">
            <a:noAutofit/>
          </a:bodyPr>
          <a:lstStyle/>
          <a:p>
            <a:r>
              <a:rPr lang="en-US" sz="1200" dirty="0">
                <a:latin typeface="Helvetica Neue" panose="020B0604020202020204"/>
              </a:rPr>
              <a:t>Picture Source: http://www.picturequotes.com/we-cannot-direct-the-wind-but-we-can-adjust-the-sails-quote-383364</a:t>
            </a:r>
          </a:p>
        </p:txBody>
      </p:sp>
      <p:sp>
        <p:nvSpPr>
          <p:cNvPr id="5" name="Textfeld 4">
            <a:extLst>
              <a:ext uri="{FF2B5EF4-FFF2-40B4-BE49-F238E27FC236}">
                <a16:creationId xmlns:a16="http://schemas.microsoft.com/office/drawing/2014/main" id="{F5738692-69F9-5436-672A-724D25F1F99F}"/>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10</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0CBC070C-F22E-8D05-06AE-0B8F4DD42213}"/>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2.Change management</a:t>
            </a:r>
          </a:p>
        </p:txBody>
      </p:sp>
      <p:sp>
        <p:nvSpPr>
          <p:cNvPr id="7" name="CuadroTexto 2">
            <a:extLst>
              <a:ext uri="{FF2B5EF4-FFF2-40B4-BE49-F238E27FC236}">
                <a16:creationId xmlns:a16="http://schemas.microsoft.com/office/drawing/2014/main" id="{9F09AAE7-1119-B471-2D37-22CFDE484CA2}"/>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2.1 Definition</a:t>
            </a: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8" name="Textfeld 7">
            <a:extLst>
              <a:ext uri="{FF2B5EF4-FFF2-40B4-BE49-F238E27FC236}">
                <a16:creationId xmlns:a16="http://schemas.microsoft.com/office/drawing/2014/main" id="{09CC7A1D-25A9-496A-6E0B-8FAB7619D9AF}"/>
              </a:ext>
            </a:extLst>
          </p:cNvPr>
          <p:cNvSpPr txBox="1"/>
          <p:nvPr/>
        </p:nvSpPr>
        <p:spPr>
          <a:xfrm>
            <a:off x="1296000" y="3384000"/>
            <a:ext cx="8460000" cy="430887"/>
          </a:xfrm>
          <a:prstGeom prst="rect">
            <a:avLst/>
          </a:prstGeom>
          <a:noFill/>
        </p:spPr>
        <p:txBody>
          <a:bodyPr wrap="square">
            <a:noAutofit/>
          </a:bodyPr>
          <a:lstStyle/>
          <a:p>
            <a:pPr marL="542925" indent="-542925">
              <a:spcAft>
                <a:spcPts val="1800"/>
              </a:spcAft>
              <a:buSzPct val="130000"/>
              <a:buBlip>
                <a:blip r:embed="rId3"/>
              </a:buBlip>
            </a:pPr>
            <a:r>
              <a:rPr lang="en-US" sz="2400" dirty="0">
                <a:latin typeface="Helvetica Neue" panose="020B0604020202020204"/>
                <a:ea typeface="Microsoft Sans Serif" panose="020B0604020202020204" pitchFamily="34" charset="0"/>
                <a:cs typeface="Microsoft Sans Serif" panose="020B0604020202020204" pitchFamily="34" charset="0"/>
              </a:rPr>
              <a:t>The change management process involves preparing individuals and organizations for organizational changes, which may include the adoption of new technology, changes in market demand, responses to competition, business succession planning, and mergers, as examples.</a:t>
            </a:r>
          </a:p>
          <a:p>
            <a:pPr marL="542925" indent="-542925">
              <a:spcAft>
                <a:spcPts val="1800"/>
              </a:spcAft>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pPr>
            <a:r>
              <a:rPr lang="en-US" sz="2400" dirty="0">
                <a:latin typeface="Helvetica Neue" panose="020B0604020202020204"/>
                <a:ea typeface="Microsoft Sans Serif" panose="020B0604020202020204" pitchFamily="34" charset="0"/>
                <a:cs typeface="Microsoft Sans Serif" panose="020B0604020202020204" pitchFamily="34" charset="0"/>
              </a:rPr>
              <a:t>It’s one of the core management principles that covers how to prepare everyone for major changes in a company. The process helps companies to reach long-term aims and objectives with minimal disruption to the organization’s personnel and operations.</a:t>
            </a:r>
          </a:p>
          <a:p>
            <a:pPr marL="542925" indent="-542925">
              <a:spcAft>
                <a:spcPts val="1800"/>
              </a:spcAft>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Textfeld 8">
            <a:extLst>
              <a:ext uri="{FF2B5EF4-FFF2-40B4-BE49-F238E27FC236}">
                <a16:creationId xmlns:a16="http://schemas.microsoft.com/office/drawing/2014/main" id="{C5C65753-FA9B-1553-4AD0-0C9ADC600AB5}"/>
              </a:ext>
            </a:extLst>
          </p:cNvPr>
          <p:cNvSpPr txBox="1"/>
          <p:nvPr/>
        </p:nvSpPr>
        <p:spPr>
          <a:xfrm>
            <a:off x="10513987" y="3384000"/>
            <a:ext cx="5904000" cy="2592000"/>
          </a:xfrm>
          <a:prstGeom prst="rect">
            <a:avLst/>
          </a:prstGeom>
          <a:solidFill>
            <a:schemeClr val="bg1"/>
          </a:solidFill>
        </p:spPr>
        <p:txBody>
          <a:bodyPr wrap="square" rtlCol="0">
            <a:noAutofit/>
          </a:bodyPr>
          <a:lstStyle/>
          <a:p>
            <a:pPr algn="ctr">
              <a:lnSpc>
                <a:spcPct val="150000"/>
              </a:lnSpc>
            </a:pPr>
            <a:r>
              <a:rPr lang="en-US" sz="3600" b="1" cap="all" dirty="0">
                <a:latin typeface="Arial" panose="020B0604020202020204" pitchFamily="34" charset="0"/>
                <a:cs typeface="Arial" panose="020B0604020202020204" pitchFamily="34" charset="0"/>
              </a:rPr>
              <a:t>We cannot direct the wind, But we can adjust the sails</a:t>
            </a:r>
          </a:p>
        </p:txBody>
      </p:sp>
    </p:spTree>
    <p:extLst>
      <p:ext uri="{BB962C8B-B14F-4D97-AF65-F5344CB8AC3E}">
        <p14:creationId xmlns:p14="http://schemas.microsoft.com/office/powerpoint/2010/main" val="1221605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1E2D339-E702-D386-1EB6-0CD6F5317270}"/>
              </a:ext>
            </a:extLst>
          </p:cNvPr>
          <p:cNvSpPr txBox="1"/>
          <p:nvPr/>
        </p:nvSpPr>
        <p:spPr>
          <a:xfrm>
            <a:off x="1296000" y="3384000"/>
            <a:ext cx="7308000" cy="4678204"/>
          </a:xfrm>
          <a:prstGeom prst="rect">
            <a:avLst/>
          </a:prstGeom>
          <a:noFill/>
        </p:spPr>
        <p:txBody>
          <a:bodyPr wrap="square" rtlCol="0">
            <a:noAutofit/>
          </a:bodyPr>
          <a:lstStyle/>
          <a:p>
            <a:pPr>
              <a:spcAft>
                <a:spcPts val="1200"/>
              </a:spcAft>
            </a:pPr>
            <a:r>
              <a:rPr lang="en-US" sz="2200" dirty="0">
                <a:latin typeface="Helvetica Neue" panose="020B0604020202020204"/>
                <a:ea typeface="Microsoft Sans Serif" panose="020B0604020202020204" pitchFamily="34" charset="0"/>
                <a:cs typeface="Microsoft Sans Serif" panose="020B0604020202020204" pitchFamily="34" charset="0"/>
              </a:rPr>
              <a:t>Implementing </a:t>
            </a:r>
            <a:r>
              <a:rPr lang="en-US" sz="2400" dirty="0">
                <a:latin typeface="Helvetica Neue" panose="020B0604020202020204"/>
                <a:ea typeface="Microsoft Sans Serif" panose="020B0604020202020204" pitchFamily="34" charset="0"/>
                <a:cs typeface="Microsoft Sans Serif" panose="020B0604020202020204" pitchFamily="34" charset="0"/>
              </a:rPr>
              <a:t>organizational change is uncomfortable and difficult and we all know what is said about change:</a:t>
            </a:r>
          </a:p>
          <a:p>
            <a:pPr>
              <a:spcAft>
                <a:spcPts val="1200"/>
              </a:spcAft>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algn="ctr">
              <a:spcAft>
                <a:spcPts val="1200"/>
              </a:spcAft>
              <a:tabLst>
                <a:tab pos="0" algn="l"/>
              </a:tabLst>
            </a:pPr>
            <a:r>
              <a:rPr lang="en-US" sz="2400" i="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“It’s the only constant in life. Realizing this is true is the easy part. Accepting change, especially when it disrupts the way we work or how we live our lives, is a whole different ball game.”</a:t>
            </a:r>
          </a:p>
          <a:p>
            <a:pPr>
              <a:spcAft>
                <a:spcPts val="1200"/>
              </a:spcAft>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a:spcAft>
                <a:spcPts val="1200"/>
              </a:spcAft>
            </a:pPr>
            <a:r>
              <a:rPr lang="en-US" sz="2400" dirty="0">
                <a:latin typeface="Helvetica Neue" panose="020B0604020202020204"/>
                <a:ea typeface="Microsoft Sans Serif" panose="020B0604020202020204" pitchFamily="34" charset="0"/>
                <a:cs typeface="Microsoft Sans Serif" panose="020B0604020202020204" pitchFamily="34" charset="0"/>
              </a:rPr>
              <a:t>However, that doesn’t mean it’s okay (or beneficial) to force change upon your employees, no matter how dire the need. When change is unwelcome or introduced without preamble, people will resist it.</a:t>
            </a:r>
          </a:p>
        </p:txBody>
      </p:sp>
      <p:pic>
        <p:nvPicPr>
          <p:cNvPr id="7" name="Grafik 6">
            <a:extLst>
              <a:ext uri="{FF2B5EF4-FFF2-40B4-BE49-F238E27FC236}">
                <a16:creationId xmlns:a16="http://schemas.microsoft.com/office/drawing/2014/main" id="{4BA8E19E-B540-6FC0-C5C6-8AE545AEE8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1420">
            <a:off x="8448534" y="6025670"/>
            <a:ext cx="2428531" cy="1341830"/>
          </a:xfrm>
          <a:prstGeom prst="rect">
            <a:avLst/>
          </a:prstGeom>
        </p:spPr>
      </p:pic>
      <p:sp>
        <p:nvSpPr>
          <p:cNvPr id="8" name="CuadroTexto 3">
            <a:extLst>
              <a:ext uri="{FF2B5EF4-FFF2-40B4-BE49-F238E27FC236}">
                <a16:creationId xmlns:a16="http://schemas.microsoft.com/office/drawing/2014/main" id="{8893304C-1DD1-EA2B-DAAA-3DE3F4A3427B}"/>
              </a:ext>
            </a:extLst>
          </p:cNvPr>
          <p:cNvSpPr txBox="1"/>
          <p:nvPr/>
        </p:nvSpPr>
        <p:spPr>
          <a:xfrm>
            <a:off x="11012996" y="5768379"/>
            <a:ext cx="5616000" cy="2123658"/>
          </a:xfrm>
          <a:prstGeom prst="rect">
            <a:avLst/>
          </a:prstGeom>
          <a:noFill/>
        </p:spPr>
        <p:txBody>
          <a:bodyPr wrap="square" rtlCol="0">
            <a:noAutofit/>
          </a:bodyPr>
          <a:lstStyle/>
          <a:p>
            <a:pPr>
              <a:spcAft>
                <a:spcPts val="1200"/>
              </a:spcAft>
            </a:pPr>
            <a:r>
              <a:rPr lang="en-US" sz="2400" b="1" dirty="0">
                <a:latin typeface="Helvetica Neue" panose="020B0604020202020204"/>
                <a:ea typeface="Microsoft Sans Serif" panose="020B0604020202020204" pitchFamily="34" charset="0"/>
                <a:cs typeface="Microsoft Sans Serif" panose="020B0604020202020204" pitchFamily="34" charset="0"/>
              </a:rPr>
              <a:t>Change management models are frameworks that guide organizations when navigating and managing change in the workplace</a:t>
            </a:r>
            <a:r>
              <a:rPr lang="en-US" sz="2400" dirty="0">
                <a:latin typeface="Helvetica Neue" panose="020B0604020202020204"/>
                <a:ea typeface="Microsoft Sans Serif" panose="020B0604020202020204" pitchFamily="34" charset="0"/>
                <a:cs typeface="Microsoft Sans Serif" panose="020B0604020202020204" pitchFamily="34" charset="0"/>
              </a:rPr>
              <a:t>. Many models exist, but the following are among the most popular</a:t>
            </a:r>
          </a:p>
        </p:txBody>
      </p:sp>
      <p:pic>
        <p:nvPicPr>
          <p:cNvPr id="10" name="Grafik 9">
            <a:extLst>
              <a:ext uri="{FF2B5EF4-FFF2-40B4-BE49-F238E27FC236}">
                <a16:creationId xmlns:a16="http://schemas.microsoft.com/office/drawing/2014/main" id="{212F4814-3312-1540-0D51-9F3A836F60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20600" y="2123102"/>
            <a:ext cx="1980000" cy="3600000"/>
          </a:xfrm>
          <a:prstGeom prst="rect">
            <a:avLst/>
          </a:prstGeom>
          <a:effectLst>
            <a:outerShdw blurRad="50800" dist="38100" dir="2700000" algn="tl" rotWithShape="0">
              <a:prstClr val="black">
                <a:alpha val="40000"/>
              </a:prstClr>
            </a:outerShdw>
          </a:effectLst>
        </p:spPr>
      </p:pic>
      <p:sp>
        <p:nvSpPr>
          <p:cNvPr id="5" name="Textfeld 4">
            <a:extLst>
              <a:ext uri="{FF2B5EF4-FFF2-40B4-BE49-F238E27FC236}">
                <a16:creationId xmlns:a16="http://schemas.microsoft.com/office/drawing/2014/main" id="{269D8F0D-DE00-C9AC-3279-FBD5A6FD63F6}"/>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62664030-792F-2BDD-27E1-E85E766ACC9E}"/>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2.Change management</a:t>
            </a:r>
          </a:p>
        </p:txBody>
      </p:sp>
      <p:sp>
        <p:nvSpPr>
          <p:cNvPr id="9" name="CuadroTexto 2">
            <a:extLst>
              <a:ext uri="{FF2B5EF4-FFF2-40B4-BE49-F238E27FC236}">
                <a16:creationId xmlns:a16="http://schemas.microsoft.com/office/drawing/2014/main" id="{3DEE63D7-6134-7C99-5CA6-5DADFA368BAA}"/>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Change management models</a:t>
            </a: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27144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 1: Lewin’s change theory</a:t>
            </a:r>
          </a:p>
        </p:txBody>
      </p:sp>
      <p:sp>
        <p:nvSpPr>
          <p:cNvPr id="4" name="CuadroTexto 3">
            <a:extLst>
              <a:ext uri="{FF2B5EF4-FFF2-40B4-BE49-F238E27FC236}">
                <a16:creationId xmlns:a16="http://schemas.microsoft.com/office/drawing/2014/main" id="{E1E2D339-E702-D386-1EB6-0CD6F5317270}"/>
              </a:ext>
            </a:extLst>
          </p:cNvPr>
          <p:cNvSpPr txBox="1"/>
          <p:nvPr/>
        </p:nvSpPr>
        <p:spPr>
          <a:xfrm>
            <a:off x="1296000" y="3852000"/>
            <a:ext cx="15840000" cy="756000"/>
          </a:xfrm>
          <a:prstGeom prst="rect">
            <a:avLst/>
          </a:prstGeom>
          <a:noFill/>
        </p:spPr>
        <p:txBody>
          <a:bodyPr wrap="square" rtlCol="0">
            <a:noAutofit/>
          </a:bodyPr>
          <a:lstStyle/>
          <a:p>
            <a:pPr algn="ctr">
              <a:spcAft>
                <a:spcPts val="1200"/>
              </a:spcAft>
            </a:pPr>
            <a:r>
              <a:rPr lang="en-US" sz="2200" dirty="0">
                <a:latin typeface="Helvetica Neue" panose="020B0604020202020204"/>
                <a:ea typeface="Microsoft Sans Serif" panose="020B0604020202020204" pitchFamily="34" charset="0"/>
                <a:cs typeface="Microsoft Sans Serif" panose="020B0604020202020204" pitchFamily="34" charset="0"/>
              </a:rPr>
              <a:t>Developed by American social psychologist Kurt Lewin, this organizational change management theory follows a simple and practical three-step process for handling change in general.</a:t>
            </a:r>
          </a:p>
          <a:p>
            <a:pPr>
              <a:spcAft>
                <a:spcPts val="1200"/>
              </a:spcAft>
            </a:pPr>
            <a:endParaRPr lang="en-US" sz="2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Textfeld 8">
            <a:extLst>
              <a:ext uri="{FF2B5EF4-FFF2-40B4-BE49-F238E27FC236}">
                <a16:creationId xmlns:a16="http://schemas.microsoft.com/office/drawing/2014/main" id="{660E6D11-85B9-6E85-4CA6-730B3FD0A6BF}"/>
              </a:ext>
            </a:extLst>
          </p:cNvPr>
          <p:cNvSpPr txBox="1"/>
          <p:nvPr/>
        </p:nvSpPr>
        <p:spPr>
          <a:xfrm>
            <a:off x="8928000" y="8928000"/>
            <a:ext cx="8280000" cy="252000"/>
          </a:xfrm>
          <a:prstGeom prst="rect">
            <a:avLst/>
          </a:prstGeom>
          <a:noFill/>
        </p:spPr>
        <p:txBody>
          <a:bodyPr wrap="square">
            <a:noAutofit/>
          </a:bodyPr>
          <a:lstStyle/>
          <a:p>
            <a:r>
              <a:rPr lang="en-US" sz="1200" dirty="0">
                <a:latin typeface="Helvetica Neue" panose="020B0604020202020204"/>
              </a:rPr>
              <a:t>Picture Source: https://online.visual-paradigm.com/de/diagrams/templates/lewins-change-model/lewins-3-stage-model/</a:t>
            </a:r>
          </a:p>
        </p:txBody>
      </p:sp>
      <p:sp>
        <p:nvSpPr>
          <p:cNvPr id="5" name="Textfeld 4">
            <a:extLst>
              <a:ext uri="{FF2B5EF4-FFF2-40B4-BE49-F238E27FC236}">
                <a16:creationId xmlns:a16="http://schemas.microsoft.com/office/drawing/2014/main" id="{8D7B4A48-14A8-2C1A-BF69-4365F87FF0CA}"/>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518379E3-DBC8-6D66-A7E7-3C27E25EA849}"/>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2.Change management</a:t>
            </a:r>
          </a:p>
        </p:txBody>
      </p:sp>
      <p:sp>
        <p:nvSpPr>
          <p:cNvPr id="8" name="CuadroTexto 2">
            <a:extLst>
              <a:ext uri="{FF2B5EF4-FFF2-40B4-BE49-F238E27FC236}">
                <a16:creationId xmlns:a16="http://schemas.microsoft.com/office/drawing/2014/main" id="{3D6E9C8A-A1BF-7B20-75BA-7BFE34326EA0}"/>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Change management models</a:t>
            </a: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2" name="Pfeil: eingekerbt nach rechts 11">
            <a:extLst>
              <a:ext uri="{FF2B5EF4-FFF2-40B4-BE49-F238E27FC236}">
                <a16:creationId xmlns:a16="http://schemas.microsoft.com/office/drawing/2014/main" id="{13B1388C-7719-3ABD-4405-8EBD4C4F622C}"/>
              </a:ext>
            </a:extLst>
          </p:cNvPr>
          <p:cNvSpPr/>
          <p:nvPr/>
        </p:nvSpPr>
        <p:spPr>
          <a:xfrm>
            <a:off x="6912000" y="4752000"/>
            <a:ext cx="4626000" cy="828000"/>
          </a:xfrm>
          <a:prstGeom prst="notchedRightArrow">
            <a:avLst>
              <a:gd name="adj1" fmla="val 100000"/>
              <a:gd name="adj2" fmla="val 50000"/>
            </a:avLst>
          </a:prstGeom>
          <a:solidFill>
            <a:srgbClr val="4EC5A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latin typeface="Helvetica neue" panose="020B0604020202020204"/>
              </a:rPr>
              <a:t>Change</a:t>
            </a:r>
          </a:p>
        </p:txBody>
      </p:sp>
      <p:sp>
        <p:nvSpPr>
          <p:cNvPr id="13" name="Pfeil: eingekerbt nach rechts 12">
            <a:extLst>
              <a:ext uri="{FF2B5EF4-FFF2-40B4-BE49-F238E27FC236}">
                <a16:creationId xmlns:a16="http://schemas.microsoft.com/office/drawing/2014/main" id="{BEA97168-8B0E-1465-6B7F-4F12F9B6BB48}"/>
              </a:ext>
            </a:extLst>
          </p:cNvPr>
          <p:cNvSpPr/>
          <p:nvPr/>
        </p:nvSpPr>
        <p:spPr>
          <a:xfrm>
            <a:off x="11304000" y="4752000"/>
            <a:ext cx="4626000" cy="828000"/>
          </a:xfrm>
          <a:prstGeom prst="notchedRightArrow">
            <a:avLst>
              <a:gd name="adj1" fmla="val 100000"/>
              <a:gd name="adj2" fmla="val 50000"/>
            </a:avLst>
          </a:prstGeom>
          <a:solidFill>
            <a:srgbClr val="34558B"/>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latin typeface="Helvetica neue" panose="020B0604020202020204"/>
              </a:rPr>
              <a:t>Refreeze</a:t>
            </a:r>
          </a:p>
        </p:txBody>
      </p:sp>
      <p:sp>
        <p:nvSpPr>
          <p:cNvPr id="14" name="Rechteck 13">
            <a:extLst>
              <a:ext uri="{FF2B5EF4-FFF2-40B4-BE49-F238E27FC236}">
                <a16:creationId xmlns:a16="http://schemas.microsoft.com/office/drawing/2014/main" id="{DE2E3937-A97B-47EA-9930-D7F958192B52}"/>
              </a:ext>
            </a:extLst>
          </p:cNvPr>
          <p:cNvSpPr/>
          <p:nvPr/>
        </p:nvSpPr>
        <p:spPr>
          <a:xfrm>
            <a:off x="2520000" y="5580000"/>
            <a:ext cx="4212000" cy="3204000"/>
          </a:xfrm>
          <a:prstGeom prst="rect">
            <a:avLst/>
          </a:prstGeom>
          <a:solidFill>
            <a:srgbClr val="EFF0F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marL="342900" indent="-342900">
              <a:spcAft>
                <a:spcPts val="600"/>
              </a:spcAft>
              <a:buFont typeface="+mj-lt"/>
              <a:buAutoNum type="arabicPeriod"/>
            </a:pPr>
            <a:r>
              <a:rPr lang="en-US" sz="2000" dirty="0">
                <a:solidFill>
                  <a:schemeClr val="tx1"/>
                </a:solidFill>
                <a:latin typeface="Helvetica neue" panose="020B0604020202020204"/>
              </a:rPr>
              <a:t>Recognize the need for change</a:t>
            </a:r>
          </a:p>
          <a:p>
            <a:pPr marL="342900" indent="-342900">
              <a:spcAft>
                <a:spcPts val="600"/>
              </a:spcAft>
              <a:buFont typeface="+mj-lt"/>
              <a:buAutoNum type="arabicPeriod"/>
            </a:pPr>
            <a:r>
              <a:rPr lang="en-US" sz="2000" dirty="0">
                <a:solidFill>
                  <a:schemeClr val="tx1"/>
                </a:solidFill>
                <a:latin typeface="Helvetica neue" panose="020B0604020202020204"/>
              </a:rPr>
              <a:t>Determine what needs to change</a:t>
            </a:r>
          </a:p>
          <a:p>
            <a:pPr marL="342900" indent="-342900">
              <a:spcAft>
                <a:spcPts val="600"/>
              </a:spcAft>
              <a:buFont typeface="+mj-lt"/>
              <a:buAutoNum type="arabicPeriod"/>
            </a:pPr>
            <a:r>
              <a:rPr lang="en-US" sz="2000" dirty="0">
                <a:solidFill>
                  <a:schemeClr val="tx1"/>
                </a:solidFill>
                <a:latin typeface="Helvetica neue" panose="020B0604020202020204"/>
              </a:rPr>
              <a:t>Encourage the replacement of old behaviors and attitudes</a:t>
            </a:r>
          </a:p>
          <a:p>
            <a:pPr marL="342900" indent="-342900">
              <a:spcAft>
                <a:spcPts val="600"/>
              </a:spcAft>
              <a:buFont typeface="+mj-lt"/>
              <a:buAutoNum type="arabicPeriod"/>
            </a:pPr>
            <a:r>
              <a:rPr lang="en-US" sz="2000" dirty="0">
                <a:solidFill>
                  <a:schemeClr val="tx1"/>
                </a:solidFill>
                <a:latin typeface="Helvetica neue" panose="020B0604020202020204"/>
              </a:rPr>
              <a:t>Ensure there is strong support from management</a:t>
            </a:r>
          </a:p>
          <a:p>
            <a:pPr marL="342900" indent="-342900">
              <a:spcAft>
                <a:spcPts val="600"/>
              </a:spcAft>
              <a:buFont typeface="+mj-lt"/>
              <a:buAutoNum type="arabicPeriod"/>
            </a:pPr>
            <a:r>
              <a:rPr lang="en-US" sz="2000" dirty="0">
                <a:solidFill>
                  <a:schemeClr val="tx1"/>
                </a:solidFill>
                <a:latin typeface="Helvetica neue" panose="020B0604020202020204"/>
              </a:rPr>
              <a:t>Manage and understand the doubts and concerns</a:t>
            </a:r>
          </a:p>
        </p:txBody>
      </p:sp>
      <p:sp>
        <p:nvSpPr>
          <p:cNvPr id="15" name="Rechteck 14">
            <a:extLst>
              <a:ext uri="{FF2B5EF4-FFF2-40B4-BE49-F238E27FC236}">
                <a16:creationId xmlns:a16="http://schemas.microsoft.com/office/drawing/2014/main" id="{FE891440-6B88-0CF9-A051-474CE97986AD}"/>
              </a:ext>
            </a:extLst>
          </p:cNvPr>
          <p:cNvSpPr/>
          <p:nvPr/>
        </p:nvSpPr>
        <p:spPr>
          <a:xfrm>
            <a:off x="6912000" y="5580000"/>
            <a:ext cx="4212000" cy="3204000"/>
          </a:xfrm>
          <a:prstGeom prst="rect">
            <a:avLst/>
          </a:prstGeom>
          <a:solidFill>
            <a:srgbClr val="EFF0F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marL="342900" indent="-342900">
              <a:spcAft>
                <a:spcPts val="600"/>
              </a:spcAft>
              <a:buFont typeface="+mj-lt"/>
              <a:buAutoNum type="arabicPeriod"/>
            </a:pPr>
            <a:r>
              <a:rPr lang="en-US" sz="2000" dirty="0">
                <a:solidFill>
                  <a:schemeClr val="tx1"/>
                </a:solidFill>
                <a:latin typeface="Helvetica neue" panose="020B0604020202020204"/>
              </a:rPr>
              <a:t>Plan the changes</a:t>
            </a:r>
          </a:p>
          <a:p>
            <a:pPr marL="342900" indent="-342900">
              <a:spcAft>
                <a:spcPts val="600"/>
              </a:spcAft>
              <a:buFont typeface="+mj-lt"/>
              <a:buAutoNum type="arabicPeriod"/>
            </a:pPr>
            <a:r>
              <a:rPr lang="en-US" sz="2000" dirty="0">
                <a:solidFill>
                  <a:schemeClr val="tx1"/>
                </a:solidFill>
                <a:latin typeface="Helvetica neue" panose="020B0604020202020204"/>
              </a:rPr>
              <a:t>Implement the changes</a:t>
            </a:r>
          </a:p>
          <a:p>
            <a:pPr marL="342900" indent="-342900">
              <a:spcAft>
                <a:spcPts val="600"/>
              </a:spcAft>
              <a:buFont typeface="+mj-lt"/>
              <a:buAutoNum type="arabicPeriod"/>
            </a:pPr>
            <a:r>
              <a:rPr lang="en-US" sz="2000" dirty="0">
                <a:solidFill>
                  <a:schemeClr val="tx1"/>
                </a:solidFill>
                <a:latin typeface="Helvetica neue" panose="020B0604020202020204"/>
              </a:rPr>
              <a:t>Help employees to learn new concept or points of view</a:t>
            </a:r>
          </a:p>
        </p:txBody>
      </p:sp>
      <p:sp>
        <p:nvSpPr>
          <p:cNvPr id="16" name="Rechteck 15">
            <a:extLst>
              <a:ext uri="{FF2B5EF4-FFF2-40B4-BE49-F238E27FC236}">
                <a16:creationId xmlns:a16="http://schemas.microsoft.com/office/drawing/2014/main" id="{7D64DA08-79B7-834A-4494-9A7CF222E1DE}"/>
              </a:ext>
            </a:extLst>
          </p:cNvPr>
          <p:cNvSpPr/>
          <p:nvPr/>
        </p:nvSpPr>
        <p:spPr>
          <a:xfrm>
            <a:off x="11304000" y="5580000"/>
            <a:ext cx="4212000" cy="3204000"/>
          </a:xfrm>
          <a:prstGeom prst="rect">
            <a:avLst/>
          </a:prstGeom>
          <a:solidFill>
            <a:srgbClr val="EFF0F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marL="342900" indent="-342900">
              <a:spcAft>
                <a:spcPts val="600"/>
              </a:spcAft>
              <a:buFont typeface="+mj-lt"/>
              <a:buAutoNum type="arabicPeriod"/>
            </a:pPr>
            <a:r>
              <a:rPr lang="en-US" sz="2000" dirty="0">
                <a:solidFill>
                  <a:schemeClr val="tx1"/>
                </a:solidFill>
                <a:latin typeface="Helvetica neue" panose="020B0604020202020204"/>
              </a:rPr>
              <a:t>Changes are reinforced and stabilized</a:t>
            </a:r>
          </a:p>
          <a:p>
            <a:pPr marL="342900" indent="-342900">
              <a:spcAft>
                <a:spcPts val="600"/>
              </a:spcAft>
              <a:buFont typeface="+mj-lt"/>
              <a:buAutoNum type="arabicPeriod"/>
            </a:pPr>
            <a:r>
              <a:rPr lang="en-US" sz="2000" dirty="0">
                <a:solidFill>
                  <a:schemeClr val="tx1"/>
                </a:solidFill>
                <a:latin typeface="Helvetica neue" panose="020B0604020202020204"/>
              </a:rPr>
              <a:t>Integrate changes into the normal way of doing things</a:t>
            </a:r>
          </a:p>
          <a:p>
            <a:pPr marL="342900" indent="-342900">
              <a:spcAft>
                <a:spcPts val="600"/>
              </a:spcAft>
              <a:buFont typeface="+mj-lt"/>
              <a:buAutoNum type="arabicPeriod"/>
            </a:pPr>
            <a:r>
              <a:rPr lang="en-US" sz="2000" dirty="0">
                <a:solidFill>
                  <a:schemeClr val="tx1"/>
                </a:solidFill>
                <a:latin typeface="Helvetica neue" panose="020B0604020202020204"/>
              </a:rPr>
              <a:t>Develop ways to sustain the change</a:t>
            </a:r>
          </a:p>
          <a:p>
            <a:pPr marL="342900" indent="-342900">
              <a:spcAft>
                <a:spcPts val="600"/>
              </a:spcAft>
              <a:buFont typeface="+mj-lt"/>
              <a:buAutoNum type="arabicPeriod"/>
            </a:pPr>
            <a:r>
              <a:rPr lang="en-US" sz="2000" dirty="0">
                <a:solidFill>
                  <a:schemeClr val="tx1"/>
                </a:solidFill>
                <a:latin typeface="Helvetica neue" panose="020B0604020202020204"/>
              </a:rPr>
              <a:t>Celebrate success</a:t>
            </a:r>
          </a:p>
        </p:txBody>
      </p:sp>
      <p:sp>
        <p:nvSpPr>
          <p:cNvPr id="11" name="Pfeil: eingekerbt nach rechts 10">
            <a:extLst>
              <a:ext uri="{FF2B5EF4-FFF2-40B4-BE49-F238E27FC236}">
                <a16:creationId xmlns:a16="http://schemas.microsoft.com/office/drawing/2014/main" id="{CCC07664-B159-D816-8441-D504A3187B4F}"/>
              </a:ext>
            </a:extLst>
          </p:cNvPr>
          <p:cNvSpPr/>
          <p:nvPr/>
        </p:nvSpPr>
        <p:spPr>
          <a:xfrm>
            <a:off x="2520000" y="4752000"/>
            <a:ext cx="4626000" cy="828000"/>
          </a:xfrm>
          <a:prstGeom prst="notchedRightArrow">
            <a:avLst>
              <a:gd name="adj1" fmla="val 100000"/>
              <a:gd name="adj2" fmla="val 50000"/>
            </a:avLst>
          </a:prstGeom>
          <a:solidFill>
            <a:srgbClr val="FFAF1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latin typeface="Helvetica neue" panose="020B0604020202020204"/>
              </a:rPr>
              <a:t>Unfreeze</a:t>
            </a:r>
          </a:p>
        </p:txBody>
      </p:sp>
      <p:pic>
        <p:nvPicPr>
          <p:cNvPr id="17" name="Grafik 16">
            <a:extLst>
              <a:ext uri="{FF2B5EF4-FFF2-40B4-BE49-F238E27FC236}">
                <a16:creationId xmlns:a16="http://schemas.microsoft.com/office/drawing/2014/main" id="{57D72EE6-836D-53C8-1DD5-02830E96A86F}"/>
              </a:ext>
            </a:extLst>
          </p:cNvPr>
          <p:cNvPicPr>
            <a:picLocks noChangeAspect="1"/>
          </p:cNvPicPr>
          <p:nvPr/>
        </p:nvPicPr>
        <p:blipFill>
          <a:blip r:embed="rId2"/>
          <a:stretch>
            <a:fillRect/>
          </a:stretch>
        </p:blipFill>
        <p:spPr>
          <a:xfrm>
            <a:off x="3312000" y="4824000"/>
            <a:ext cx="542591" cy="682811"/>
          </a:xfrm>
          <a:prstGeom prst="rect">
            <a:avLst/>
          </a:prstGeom>
        </p:spPr>
      </p:pic>
      <p:pic>
        <p:nvPicPr>
          <p:cNvPr id="18" name="Grafik 17">
            <a:extLst>
              <a:ext uri="{FF2B5EF4-FFF2-40B4-BE49-F238E27FC236}">
                <a16:creationId xmlns:a16="http://schemas.microsoft.com/office/drawing/2014/main" id="{44CDB069-7091-A808-A9DF-B95397EB45CC}"/>
              </a:ext>
            </a:extLst>
          </p:cNvPr>
          <p:cNvPicPr>
            <a:picLocks noChangeAspect="1"/>
          </p:cNvPicPr>
          <p:nvPr/>
        </p:nvPicPr>
        <p:blipFill>
          <a:blip r:embed="rId3"/>
          <a:stretch>
            <a:fillRect/>
          </a:stretch>
        </p:blipFill>
        <p:spPr>
          <a:xfrm>
            <a:off x="7704000" y="4824000"/>
            <a:ext cx="536494" cy="682811"/>
          </a:xfrm>
          <a:prstGeom prst="rect">
            <a:avLst/>
          </a:prstGeom>
        </p:spPr>
      </p:pic>
      <p:pic>
        <p:nvPicPr>
          <p:cNvPr id="19" name="Grafik 18">
            <a:extLst>
              <a:ext uri="{FF2B5EF4-FFF2-40B4-BE49-F238E27FC236}">
                <a16:creationId xmlns:a16="http://schemas.microsoft.com/office/drawing/2014/main" id="{0A9693DB-7B37-BB4C-0B62-87A9444DF1E8}"/>
              </a:ext>
            </a:extLst>
          </p:cNvPr>
          <p:cNvPicPr>
            <a:picLocks noChangeAspect="1"/>
          </p:cNvPicPr>
          <p:nvPr/>
        </p:nvPicPr>
        <p:blipFill>
          <a:blip r:embed="rId4"/>
          <a:stretch>
            <a:fillRect/>
          </a:stretch>
        </p:blipFill>
        <p:spPr>
          <a:xfrm>
            <a:off x="12096000" y="4824000"/>
            <a:ext cx="573074" cy="682811"/>
          </a:xfrm>
          <a:prstGeom prst="rect">
            <a:avLst/>
          </a:prstGeom>
        </p:spPr>
      </p:pic>
    </p:spTree>
    <p:extLst>
      <p:ext uri="{BB962C8B-B14F-4D97-AF65-F5344CB8AC3E}">
        <p14:creationId xmlns:p14="http://schemas.microsoft.com/office/powerpoint/2010/main" val="805411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 1: Lewin’s change theory</a:t>
            </a:r>
          </a:p>
        </p:txBody>
      </p:sp>
      <p:pic>
        <p:nvPicPr>
          <p:cNvPr id="6" name="Grafik 5">
            <a:extLst>
              <a:ext uri="{FF2B5EF4-FFF2-40B4-BE49-F238E27FC236}">
                <a16:creationId xmlns:a16="http://schemas.microsoft.com/office/drawing/2014/main" id="{14CA457B-447E-9406-9572-6D5CF70AC8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60000" y="1548000"/>
            <a:ext cx="2313549" cy="1345591"/>
          </a:xfrm>
          <a:prstGeom prst="rect">
            <a:avLst/>
          </a:prstGeom>
        </p:spPr>
      </p:pic>
      <p:sp>
        <p:nvSpPr>
          <p:cNvPr id="18" name="CuadroTexto 3">
            <a:extLst>
              <a:ext uri="{FF2B5EF4-FFF2-40B4-BE49-F238E27FC236}">
                <a16:creationId xmlns:a16="http://schemas.microsoft.com/office/drawing/2014/main" id="{BE66CDBD-D6F8-6CFF-E404-37E7540E2CAA}"/>
              </a:ext>
            </a:extLst>
          </p:cNvPr>
          <p:cNvSpPr txBox="1"/>
          <p:nvPr/>
        </p:nvSpPr>
        <p:spPr>
          <a:xfrm rot="20985544">
            <a:off x="12482045" y="4279280"/>
            <a:ext cx="4221193" cy="4292827"/>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Recap</a:t>
            </a:r>
          </a:p>
          <a:p>
            <a:pPr algn="ctr"/>
            <a:endParaRPr lang="en-US" sz="2200" dirty="0">
              <a:latin typeface="Helvetica Neue" panose="020B0604020202020204"/>
            </a:endParaRPr>
          </a:p>
          <a:p>
            <a:pPr algn="ctr"/>
            <a:r>
              <a:rPr lang="en-US" sz="2200" dirty="0">
                <a:latin typeface="Helvetica Neue" panose="020B0604020202020204"/>
              </a:rPr>
              <a:t>Start with an in-depth examination to clearly understand the current state and why “change” must occur.</a:t>
            </a:r>
          </a:p>
          <a:p>
            <a:pPr algn="ctr"/>
            <a:r>
              <a:rPr lang="en-US" sz="2200" dirty="0">
                <a:latin typeface="Helvetica Neue" panose="020B0604020202020204"/>
              </a:rPr>
              <a:t>Listen to the voices of people, their doubts &amp; concerns, remain open and address those concerns, and steer and align them towards the change.</a:t>
            </a:r>
          </a:p>
        </p:txBody>
      </p:sp>
      <p:pic>
        <p:nvPicPr>
          <p:cNvPr id="19" name="Grafik 18">
            <a:extLst>
              <a:ext uri="{FF2B5EF4-FFF2-40B4-BE49-F238E27FC236}">
                <a16:creationId xmlns:a16="http://schemas.microsoft.com/office/drawing/2014/main" id="{D399E31E-D031-CF42-EB87-8A9A83C33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2934" y="4122369"/>
            <a:ext cx="1600438" cy="1790700"/>
          </a:xfrm>
          <a:prstGeom prst="rect">
            <a:avLst/>
          </a:prstGeom>
        </p:spPr>
      </p:pic>
      <p:sp>
        <p:nvSpPr>
          <p:cNvPr id="9" name="Textfeld 8">
            <a:extLst>
              <a:ext uri="{FF2B5EF4-FFF2-40B4-BE49-F238E27FC236}">
                <a16:creationId xmlns:a16="http://schemas.microsoft.com/office/drawing/2014/main" id="{E1EE131A-68E5-8033-68BE-BF8006BBE16E}"/>
              </a:ext>
            </a:extLst>
          </p:cNvPr>
          <p:cNvSpPr txBox="1"/>
          <p:nvPr/>
        </p:nvSpPr>
        <p:spPr>
          <a:xfrm>
            <a:off x="1295400" y="8928000"/>
            <a:ext cx="1752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12</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0" name="CuadroTexto 1">
            <a:extLst>
              <a:ext uri="{FF2B5EF4-FFF2-40B4-BE49-F238E27FC236}">
                <a16:creationId xmlns:a16="http://schemas.microsoft.com/office/drawing/2014/main" id="{40E228A5-AE54-800A-26C0-5C7E41131EB2}"/>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2.Change management</a:t>
            </a:r>
          </a:p>
        </p:txBody>
      </p:sp>
      <p:sp>
        <p:nvSpPr>
          <p:cNvPr id="11" name="CuadroTexto 2">
            <a:extLst>
              <a:ext uri="{FF2B5EF4-FFF2-40B4-BE49-F238E27FC236}">
                <a16:creationId xmlns:a16="http://schemas.microsoft.com/office/drawing/2014/main" id="{177801E8-18EF-11B5-D009-903D931A62C8}"/>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Change management models</a:t>
            </a: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2" name="Textfeld 11">
            <a:extLst>
              <a:ext uri="{FF2B5EF4-FFF2-40B4-BE49-F238E27FC236}">
                <a16:creationId xmlns:a16="http://schemas.microsoft.com/office/drawing/2014/main" id="{1B65F778-27F5-4922-A414-C55CA3FD513E}"/>
              </a:ext>
            </a:extLst>
          </p:cNvPr>
          <p:cNvSpPr txBox="1"/>
          <p:nvPr/>
        </p:nvSpPr>
        <p:spPr>
          <a:xfrm>
            <a:off x="1296000" y="3852000"/>
            <a:ext cx="9828000" cy="430887"/>
          </a:xfrm>
          <a:prstGeom prst="rect">
            <a:avLst/>
          </a:prstGeom>
          <a:noFill/>
        </p:spPr>
        <p:txBody>
          <a:bodyPr wrap="square">
            <a:noAutofit/>
          </a:bodyPr>
          <a:lstStyle/>
          <a:p>
            <a:pPr>
              <a:buSzPct val="130000"/>
            </a:pPr>
            <a:r>
              <a:rPr lang="en-US" sz="2400" dirty="0">
                <a:latin typeface="Helvetica Neue" panose="020B0604020202020204"/>
                <a:ea typeface="Microsoft Sans Serif" panose="020B0604020202020204" pitchFamily="34" charset="0"/>
                <a:cs typeface="Microsoft Sans Serif" panose="020B0604020202020204" pitchFamily="34" charset="0"/>
              </a:rPr>
              <a:t>Step 1 – Unfreezing</a:t>
            </a:r>
          </a:p>
          <a:p>
            <a:pPr>
              <a:buSzPct val="130000"/>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Before you can remold an ice cube into a sphere or some other shape, it first has to melt, in other words, you’ll have to unfreeze it. Many employees don’t like change. At this stage of the process, your goal is to prepare them for change.</a:t>
            </a:r>
          </a:p>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Communicate how old procedures, structures, and thought processes are hindering the company from achieving growth, becoming competitive, and maintaining profitability.</a:t>
            </a:r>
          </a:p>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The more they understand the rationale behind the change, the more they know how it benefits them, then the more likely they are to cooperate.</a:t>
            </a:r>
          </a:p>
          <a:p>
            <a:pPr marL="542925" indent="-542925">
              <a:spcAft>
                <a:spcPts val="1800"/>
              </a:spcAft>
              <a:buSzPct val="130000"/>
              <a:buBlip>
                <a:blip r:embed="rId4"/>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4"/>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4"/>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78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 1: Lewin’s change theory</a:t>
            </a:r>
          </a:p>
        </p:txBody>
      </p:sp>
      <p:sp>
        <p:nvSpPr>
          <p:cNvPr id="9" name="CuadroTexto 3">
            <a:extLst>
              <a:ext uri="{FF2B5EF4-FFF2-40B4-BE49-F238E27FC236}">
                <a16:creationId xmlns:a16="http://schemas.microsoft.com/office/drawing/2014/main" id="{49D85159-2CE1-7631-160B-58479CD91002}"/>
              </a:ext>
            </a:extLst>
          </p:cNvPr>
          <p:cNvSpPr txBox="1"/>
          <p:nvPr/>
        </p:nvSpPr>
        <p:spPr>
          <a:xfrm rot="20985544">
            <a:off x="12401636" y="4286486"/>
            <a:ext cx="4221193" cy="3388270"/>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Recap</a:t>
            </a:r>
          </a:p>
          <a:p>
            <a:pPr algn="ctr"/>
            <a:endParaRPr lang="en-US" sz="2200" dirty="0">
              <a:latin typeface="Helvetica Neue" panose="020B0604020202020204"/>
            </a:endParaRPr>
          </a:p>
          <a:p>
            <a:pPr algn="ctr"/>
            <a:r>
              <a:rPr lang="en-US" sz="2200" dirty="0">
                <a:latin typeface="Helvetica Neue" panose="020B0604020202020204"/>
              </a:rPr>
              <a:t>Describe the benefits of change, use all channels to communicate effectively, and paint a visual picture.</a:t>
            </a:r>
          </a:p>
          <a:p>
            <a:pPr algn="ctr"/>
            <a:r>
              <a:rPr lang="en-US" sz="2200" dirty="0">
                <a:latin typeface="Helvetica Neue" panose="020B0604020202020204"/>
              </a:rPr>
              <a:t>Generate and celebrate short-term wins to reinforce the change.</a:t>
            </a:r>
          </a:p>
        </p:txBody>
      </p:sp>
      <p:pic>
        <p:nvPicPr>
          <p:cNvPr id="17" name="Grafik 16">
            <a:extLst>
              <a:ext uri="{FF2B5EF4-FFF2-40B4-BE49-F238E27FC236}">
                <a16:creationId xmlns:a16="http://schemas.microsoft.com/office/drawing/2014/main" id="{BB01FF8A-1194-1695-DF75-E1E52A0719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2934" y="4122369"/>
            <a:ext cx="1600438" cy="1790700"/>
          </a:xfrm>
          <a:prstGeom prst="rect">
            <a:avLst/>
          </a:prstGeom>
        </p:spPr>
      </p:pic>
      <p:sp>
        <p:nvSpPr>
          <p:cNvPr id="8" name="Textfeld 7">
            <a:extLst>
              <a:ext uri="{FF2B5EF4-FFF2-40B4-BE49-F238E27FC236}">
                <a16:creationId xmlns:a16="http://schemas.microsoft.com/office/drawing/2014/main" id="{9D841416-59AA-0A70-8058-6D422793914F}"/>
              </a:ext>
            </a:extLst>
          </p:cNvPr>
          <p:cNvSpPr txBox="1"/>
          <p:nvPr/>
        </p:nvSpPr>
        <p:spPr>
          <a:xfrm>
            <a:off x="1295400" y="8928000"/>
            <a:ext cx="1752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12</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0" name="CuadroTexto 1">
            <a:extLst>
              <a:ext uri="{FF2B5EF4-FFF2-40B4-BE49-F238E27FC236}">
                <a16:creationId xmlns:a16="http://schemas.microsoft.com/office/drawing/2014/main" id="{4BDB3615-B761-0FCB-EBA4-2E83EEAFFFD4}"/>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2.Change management</a:t>
            </a:r>
          </a:p>
        </p:txBody>
      </p:sp>
      <p:sp>
        <p:nvSpPr>
          <p:cNvPr id="11" name="CuadroTexto 2">
            <a:extLst>
              <a:ext uri="{FF2B5EF4-FFF2-40B4-BE49-F238E27FC236}">
                <a16:creationId xmlns:a16="http://schemas.microsoft.com/office/drawing/2014/main" id="{2ED41D1D-E58D-744B-472D-C22E729F573C}"/>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Change management models</a:t>
            </a:r>
          </a:p>
        </p:txBody>
      </p:sp>
      <p:pic>
        <p:nvPicPr>
          <p:cNvPr id="12" name="Grafik 11">
            <a:extLst>
              <a:ext uri="{FF2B5EF4-FFF2-40B4-BE49-F238E27FC236}">
                <a16:creationId xmlns:a16="http://schemas.microsoft.com/office/drawing/2014/main" id="{E27164F9-225F-6BEC-7075-F8540523D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0000" y="1548000"/>
            <a:ext cx="2313549" cy="1345591"/>
          </a:xfrm>
          <a:prstGeom prst="rect">
            <a:avLst/>
          </a:prstGeom>
        </p:spPr>
      </p:pic>
      <p:sp>
        <p:nvSpPr>
          <p:cNvPr id="13" name="Textfeld 12">
            <a:extLst>
              <a:ext uri="{FF2B5EF4-FFF2-40B4-BE49-F238E27FC236}">
                <a16:creationId xmlns:a16="http://schemas.microsoft.com/office/drawing/2014/main" id="{8BAB1253-8456-DE8E-360E-F7A2B14DE3DC}"/>
              </a:ext>
            </a:extLst>
          </p:cNvPr>
          <p:cNvSpPr txBox="1"/>
          <p:nvPr/>
        </p:nvSpPr>
        <p:spPr>
          <a:xfrm>
            <a:off x="1296000" y="3852000"/>
            <a:ext cx="9828000" cy="430887"/>
          </a:xfrm>
          <a:prstGeom prst="rect">
            <a:avLst/>
          </a:prstGeom>
          <a:noFill/>
        </p:spPr>
        <p:txBody>
          <a:bodyPr wrap="square">
            <a:noAutofit/>
          </a:bodyPr>
          <a:lstStyle/>
          <a:p>
            <a:pPr>
              <a:buSzPct val="130000"/>
            </a:pPr>
            <a:r>
              <a:rPr lang="en-US" sz="2400" dirty="0">
                <a:latin typeface="Helvetica Neue" panose="020B0604020202020204"/>
                <a:ea typeface="Microsoft Sans Serif" panose="020B0604020202020204" pitchFamily="34" charset="0"/>
                <a:cs typeface="Microsoft Sans Serif" panose="020B0604020202020204" pitchFamily="34" charset="0"/>
              </a:rPr>
              <a:t>Step 2 – Changing</a:t>
            </a:r>
          </a:p>
          <a:p>
            <a:pPr>
              <a:buSzPct val="130000"/>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Once people have been “unfrozen” from old beliefs and systems, they’re ready to proceed to the next step - the changing, also called the moving or transitioning phase. It’s when the actual change process occurs. Employees learn new methods and procedures.</a:t>
            </a:r>
          </a:p>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They adopt new ways of thinking and behaving. As this stage is rife with uncertainty, fear, stress, and worry, communication and employee support are extremely vital.</a:t>
            </a:r>
          </a:p>
          <a:p>
            <a:pPr marL="542925" indent="-542925">
              <a:spcAft>
                <a:spcPts val="1800"/>
              </a:spcAft>
              <a:buSzPct val="130000"/>
              <a:buBlip>
                <a:blip r:embed="rId4"/>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2771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85FDEA-229E-2F58-EDB2-FCDD0BF64AAD}"/>
              </a:ext>
            </a:extLst>
          </p:cNvPr>
          <p:cNvSpPr txBox="1"/>
          <p:nvPr/>
        </p:nvSpPr>
        <p:spPr>
          <a:xfrm>
            <a:off x="1296000" y="1548000"/>
            <a:ext cx="3361031"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Index</a:t>
            </a:r>
          </a:p>
        </p:txBody>
      </p:sp>
      <p:sp>
        <p:nvSpPr>
          <p:cNvPr id="4" name="CuadroTexto 3">
            <a:extLst>
              <a:ext uri="{FF2B5EF4-FFF2-40B4-BE49-F238E27FC236}">
                <a16:creationId xmlns:a16="http://schemas.microsoft.com/office/drawing/2014/main" id="{A274B32F-F100-29AF-B7F1-2A2DB8C12F35}"/>
              </a:ext>
            </a:extLst>
          </p:cNvPr>
          <p:cNvSpPr txBox="1"/>
          <p:nvPr/>
        </p:nvSpPr>
        <p:spPr>
          <a:xfrm>
            <a:off x="1296000" y="3383999"/>
            <a:ext cx="720000" cy="1440000"/>
          </a:xfrm>
          <a:prstGeom prst="rect">
            <a:avLst/>
          </a:prstGeom>
          <a:noFill/>
        </p:spPr>
        <p:txBody>
          <a:bodyPr wrap="square" rtlCol="0" anchor="ctr">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a:t>
            </a:r>
          </a:p>
        </p:txBody>
      </p:sp>
      <p:sp>
        <p:nvSpPr>
          <p:cNvPr id="5" name="CuadroTexto 4">
            <a:extLst>
              <a:ext uri="{FF2B5EF4-FFF2-40B4-BE49-F238E27FC236}">
                <a16:creationId xmlns:a16="http://schemas.microsoft.com/office/drawing/2014/main" id="{7FCAD457-82E2-859A-8A2D-7CD00FDBED57}"/>
              </a:ext>
            </a:extLst>
          </p:cNvPr>
          <p:cNvSpPr txBox="1"/>
          <p:nvPr/>
        </p:nvSpPr>
        <p:spPr>
          <a:xfrm>
            <a:off x="1296000" y="5184000"/>
            <a:ext cx="720000" cy="1440000"/>
          </a:xfrm>
          <a:prstGeom prst="rect">
            <a:avLst/>
          </a:prstGeom>
          <a:noFill/>
        </p:spPr>
        <p:txBody>
          <a:bodyPr wrap="square" rtlCol="0" anchor="ctr">
            <a:noAutofit/>
          </a:bodyPr>
          <a:lstStyle/>
          <a:p>
            <a:r>
              <a:rPr lang="en-US" sz="4800" b="1" dirty="0">
                <a:solidFill>
                  <a:srgbClr val="78B17A"/>
                </a:solidFill>
                <a:latin typeface="Helvetica Neue" panose="020B0604020202020204"/>
                <a:ea typeface="Microsoft Sans Serif" panose="020B0604020202020204" pitchFamily="34" charset="0"/>
                <a:cs typeface="Microsoft Sans Serif" panose="020B0604020202020204" pitchFamily="34" charset="0"/>
              </a:rPr>
              <a:t>2</a:t>
            </a:r>
          </a:p>
        </p:txBody>
      </p:sp>
      <p:sp>
        <p:nvSpPr>
          <p:cNvPr id="6" name="CuadroTexto 5">
            <a:extLst>
              <a:ext uri="{FF2B5EF4-FFF2-40B4-BE49-F238E27FC236}">
                <a16:creationId xmlns:a16="http://schemas.microsoft.com/office/drawing/2014/main" id="{3A11731F-BA87-7733-D8FB-A29587F1C0E9}"/>
              </a:ext>
            </a:extLst>
          </p:cNvPr>
          <p:cNvSpPr txBox="1"/>
          <p:nvPr/>
        </p:nvSpPr>
        <p:spPr>
          <a:xfrm>
            <a:off x="1296000" y="6984000"/>
            <a:ext cx="720000" cy="1440000"/>
          </a:xfrm>
          <a:prstGeom prst="rect">
            <a:avLst/>
          </a:prstGeom>
          <a:noFill/>
        </p:spPr>
        <p:txBody>
          <a:bodyPr wrap="square" rtlCol="0" anchor="ctr">
            <a:noAutofit/>
          </a:bodyPr>
          <a:lstStyle/>
          <a:p>
            <a:r>
              <a:rPr lang="en-US" sz="4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a:t>
            </a:r>
          </a:p>
        </p:txBody>
      </p:sp>
      <p:sp>
        <p:nvSpPr>
          <p:cNvPr id="7" name="CuadroTexto 6">
            <a:extLst>
              <a:ext uri="{FF2B5EF4-FFF2-40B4-BE49-F238E27FC236}">
                <a16:creationId xmlns:a16="http://schemas.microsoft.com/office/drawing/2014/main" id="{9D851723-E38E-95AC-BCAE-5BCCA65E341F}"/>
              </a:ext>
            </a:extLst>
          </p:cNvPr>
          <p:cNvSpPr txBox="1"/>
          <p:nvPr/>
        </p:nvSpPr>
        <p:spPr>
          <a:xfrm>
            <a:off x="1944000" y="3384000"/>
            <a:ext cx="5580000" cy="1440000"/>
          </a:xfrm>
          <a:prstGeom prst="rect">
            <a:avLst/>
          </a:prstGeom>
          <a:noFill/>
        </p:spPr>
        <p:txBody>
          <a:bodyPr wrap="square" rtlCol="0" anchor="ctr">
            <a:noAutofit/>
          </a:bodyPr>
          <a:lstStyle/>
          <a:p>
            <a:r>
              <a:rPr lang="en-US" sz="2400" dirty="0">
                <a:latin typeface="Helvetica Neue" panose="020B0604020202020204"/>
                <a:ea typeface="Microsoft Sans Serif" panose="020B0604020202020204" pitchFamily="34" charset="0"/>
                <a:cs typeface="Microsoft Sans Serif" panose="020B0604020202020204" pitchFamily="34" charset="0"/>
              </a:rPr>
              <a:t>Intrapreneurial attitude</a:t>
            </a:r>
          </a:p>
        </p:txBody>
      </p:sp>
      <p:sp>
        <p:nvSpPr>
          <p:cNvPr id="8" name="CuadroTexto 7">
            <a:extLst>
              <a:ext uri="{FF2B5EF4-FFF2-40B4-BE49-F238E27FC236}">
                <a16:creationId xmlns:a16="http://schemas.microsoft.com/office/drawing/2014/main" id="{9D7D5836-64FC-7888-8DAE-0AE7B96A690E}"/>
              </a:ext>
            </a:extLst>
          </p:cNvPr>
          <p:cNvSpPr txBox="1"/>
          <p:nvPr/>
        </p:nvSpPr>
        <p:spPr>
          <a:xfrm>
            <a:off x="1944000" y="5184000"/>
            <a:ext cx="5580000" cy="1440000"/>
          </a:xfrm>
          <a:prstGeom prst="rect">
            <a:avLst/>
          </a:prstGeom>
          <a:noFill/>
        </p:spPr>
        <p:txBody>
          <a:bodyPr wrap="square" rtlCol="0" anchor="ctr">
            <a:noAutofit/>
          </a:bodyPr>
          <a:lstStyle/>
          <a:p>
            <a:r>
              <a:rPr lang="en-US" sz="2400" dirty="0">
                <a:latin typeface="Helvetica Neue" panose="020B0604020202020204"/>
                <a:ea typeface="Microsoft Sans Serif" panose="020B0604020202020204" pitchFamily="34" charset="0"/>
                <a:cs typeface="Microsoft Sans Serif" panose="020B0604020202020204" pitchFamily="34" charset="0"/>
              </a:rPr>
              <a:t>Change management</a:t>
            </a:r>
          </a:p>
        </p:txBody>
      </p:sp>
      <p:sp>
        <p:nvSpPr>
          <p:cNvPr id="9" name="CuadroTexto 8">
            <a:extLst>
              <a:ext uri="{FF2B5EF4-FFF2-40B4-BE49-F238E27FC236}">
                <a16:creationId xmlns:a16="http://schemas.microsoft.com/office/drawing/2014/main" id="{90AF0EB2-5420-6545-D4D9-7FE990B98F8D}"/>
              </a:ext>
            </a:extLst>
          </p:cNvPr>
          <p:cNvSpPr txBox="1"/>
          <p:nvPr/>
        </p:nvSpPr>
        <p:spPr>
          <a:xfrm>
            <a:off x="1944000" y="6984000"/>
            <a:ext cx="5580000" cy="1440000"/>
          </a:xfrm>
          <a:prstGeom prst="rect">
            <a:avLst/>
          </a:prstGeom>
          <a:noFill/>
        </p:spPr>
        <p:txBody>
          <a:bodyPr wrap="square" rtlCol="0" anchor="ctr">
            <a:noAutofit/>
          </a:bodyPr>
          <a:lstStyle/>
          <a:p>
            <a:r>
              <a:rPr lang="en-US" sz="2400" dirty="0">
                <a:latin typeface="Helvetica Neue" panose="020B0604020202020204"/>
                <a:ea typeface="Microsoft Sans Serif" panose="020B0604020202020204" pitchFamily="34" charset="0"/>
                <a:cs typeface="Microsoft Sans Serif" panose="020B0604020202020204" pitchFamily="34" charset="0"/>
              </a:rPr>
              <a:t>Conflict management</a:t>
            </a:r>
          </a:p>
        </p:txBody>
      </p:sp>
      <p:sp>
        <p:nvSpPr>
          <p:cNvPr id="13" name="CuadroTexto 12">
            <a:extLst>
              <a:ext uri="{FF2B5EF4-FFF2-40B4-BE49-F238E27FC236}">
                <a16:creationId xmlns:a16="http://schemas.microsoft.com/office/drawing/2014/main" id="{726B65AF-AC22-3CE1-971F-5C06CB9C1D03}"/>
              </a:ext>
            </a:extLst>
          </p:cNvPr>
          <p:cNvSpPr txBox="1"/>
          <p:nvPr/>
        </p:nvSpPr>
        <p:spPr>
          <a:xfrm>
            <a:off x="8028000" y="3384000"/>
            <a:ext cx="9000000" cy="1440000"/>
          </a:xfrm>
          <a:prstGeom prst="rect">
            <a:avLst/>
          </a:prstGeom>
          <a:noFill/>
        </p:spPr>
        <p:txBody>
          <a:bodyPr wrap="square" rtlCol="0" anchor="ctr">
            <a:noAutofit/>
          </a:bodyPr>
          <a:lstStyle/>
          <a:p>
            <a:pPr marL="542925" indent="-542925">
              <a:spcAft>
                <a:spcPts val="600"/>
              </a:spcAft>
            </a:pPr>
            <a:r>
              <a:rPr lang="en-US" sz="2400" dirty="0">
                <a:latin typeface="Helvetica Neue" panose="020B0604020202020204"/>
                <a:ea typeface="Microsoft Sans Serif" panose="020B0604020202020204" pitchFamily="34" charset="0"/>
                <a:cs typeface="Microsoft Sans Serif" panose="020B0604020202020204" pitchFamily="34" charset="0"/>
              </a:rPr>
              <a:t>1.1 Definition</a:t>
            </a:r>
          </a:p>
          <a:p>
            <a:pPr marL="542925" indent="-542925">
              <a:spcAft>
                <a:spcPts val="600"/>
              </a:spcAft>
            </a:pPr>
            <a:r>
              <a:rPr lang="en-US" sz="2400" dirty="0">
                <a:latin typeface="Helvetica Neue" panose="020B0604020202020204"/>
                <a:ea typeface="Microsoft Sans Serif" panose="020B0604020202020204" pitchFamily="34" charset="0"/>
                <a:cs typeface="Microsoft Sans Serif" panose="020B0604020202020204" pitchFamily="34" charset="0"/>
              </a:rPr>
              <a:t>1.2 The 4 principles of intrapreneurial attitude: relation to the organization, satisfaction, motivation and intention</a:t>
            </a:r>
          </a:p>
        </p:txBody>
      </p:sp>
      <p:sp>
        <p:nvSpPr>
          <p:cNvPr id="16" name="Abrir llave 15">
            <a:extLst>
              <a:ext uri="{FF2B5EF4-FFF2-40B4-BE49-F238E27FC236}">
                <a16:creationId xmlns:a16="http://schemas.microsoft.com/office/drawing/2014/main" id="{8C850CF1-1680-5356-7C59-420728901F57}"/>
              </a:ext>
            </a:extLst>
          </p:cNvPr>
          <p:cNvSpPr/>
          <p:nvPr/>
        </p:nvSpPr>
        <p:spPr>
          <a:xfrm>
            <a:off x="7668000" y="3382940"/>
            <a:ext cx="180000" cy="144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latin typeface="Helvetica Neue" panose="020B0604020202020204"/>
            </a:endParaRPr>
          </a:p>
        </p:txBody>
      </p:sp>
      <p:sp>
        <p:nvSpPr>
          <p:cNvPr id="17" name="Abrir llave 16">
            <a:extLst>
              <a:ext uri="{FF2B5EF4-FFF2-40B4-BE49-F238E27FC236}">
                <a16:creationId xmlns:a16="http://schemas.microsoft.com/office/drawing/2014/main" id="{C949B864-6D25-CADC-4098-0C7A0935461A}"/>
              </a:ext>
            </a:extLst>
          </p:cNvPr>
          <p:cNvSpPr/>
          <p:nvPr/>
        </p:nvSpPr>
        <p:spPr>
          <a:xfrm>
            <a:off x="7668000" y="6984000"/>
            <a:ext cx="180000" cy="144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latin typeface="Helvetica Neue" panose="020B0604020202020204"/>
            </a:endParaRPr>
          </a:p>
        </p:txBody>
      </p:sp>
      <p:sp>
        <p:nvSpPr>
          <p:cNvPr id="18" name="Abrir llave 17">
            <a:extLst>
              <a:ext uri="{FF2B5EF4-FFF2-40B4-BE49-F238E27FC236}">
                <a16:creationId xmlns:a16="http://schemas.microsoft.com/office/drawing/2014/main" id="{30D0E572-48BB-2C24-D532-8BD1C862F44F}"/>
              </a:ext>
            </a:extLst>
          </p:cNvPr>
          <p:cNvSpPr/>
          <p:nvPr/>
        </p:nvSpPr>
        <p:spPr>
          <a:xfrm>
            <a:off x="7668000" y="5184000"/>
            <a:ext cx="180000" cy="144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latin typeface="Helvetica Neue" panose="020B0604020202020204"/>
            </a:endParaRPr>
          </a:p>
        </p:txBody>
      </p:sp>
      <p:sp>
        <p:nvSpPr>
          <p:cNvPr id="20" name="CuadroTexto 19">
            <a:extLst>
              <a:ext uri="{FF2B5EF4-FFF2-40B4-BE49-F238E27FC236}">
                <a16:creationId xmlns:a16="http://schemas.microsoft.com/office/drawing/2014/main" id="{2E1A3309-66DC-2F2F-391A-A2A0A3DA2AFB}"/>
              </a:ext>
            </a:extLst>
          </p:cNvPr>
          <p:cNvSpPr txBox="1"/>
          <p:nvPr/>
        </p:nvSpPr>
        <p:spPr>
          <a:xfrm>
            <a:off x="8028000" y="5184000"/>
            <a:ext cx="9000000" cy="1440000"/>
          </a:xfrm>
          <a:prstGeom prst="rect">
            <a:avLst/>
          </a:prstGeom>
          <a:noFill/>
        </p:spPr>
        <p:txBody>
          <a:bodyPr wrap="square" rtlCol="0" anchor="ctr">
            <a:noAutofit/>
          </a:bodyPr>
          <a:lstStyle/>
          <a:p>
            <a:pPr>
              <a:spcAft>
                <a:spcPts val="600"/>
              </a:spcAft>
            </a:pPr>
            <a:r>
              <a:rPr lang="en-US" sz="2400" dirty="0">
                <a:latin typeface="Helvetica Neue" panose="020B0604020202020204"/>
                <a:ea typeface="Microsoft Sans Serif" panose="020B0604020202020204" pitchFamily="34" charset="0"/>
                <a:cs typeface="Microsoft Sans Serif" panose="020B0604020202020204" pitchFamily="34" charset="0"/>
              </a:rPr>
              <a:t>2.1 Definition</a:t>
            </a:r>
          </a:p>
          <a:p>
            <a:pPr>
              <a:spcAft>
                <a:spcPts val="600"/>
              </a:spcAft>
            </a:pPr>
            <a:r>
              <a:rPr lang="en-US" sz="2400" dirty="0">
                <a:latin typeface="Helvetica Neue" panose="020B0604020202020204"/>
                <a:ea typeface="Microsoft Sans Serif" panose="020B0604020202020204" pitchFamily="34" charset="0"/>
                <a:cs typeface="Microsoft Sans Serif" panose="020B0604020202020204" pitchFamily="34" charset="0"/>
              </a:rPr>
              <a:t>2.2 Change management models</a:t>
            </a:r>
          </a:p>
          <a:p>
            <a:pPr>
              <a:spcAft>
                <a:spcPts val="600"/>
              </a:spcAft>
            </a:pPr>
            <a:r>
              <a:rPr lang="en-US" sz="2400" dirty="0">
                <a:latin typeface="Helvetica Neue" panose="020B0604020202020204"/>
                <a:ea typeface="Microsoft Sans Serif" panose="020B0604020202020204" pitchFamily="34" charset="0"/>
                <a:cs typeface="Microsoft Sans Serif" panose="020B0604020202020204" pitchFamily="34" charset="0"/>
              </a:rPr>
              <a:t>2.3 Implementing change in your company</a:t>
            </a:r>
          </a:p>
        </p:txBody>
      </p:sp>
      <p:sp>
        <p:nvSpPr>
          <p:cNvPr id="22" name="CuadroTexto 21">
            <a:extLst>
              <a:ext uri="{FF2B5EF4-FFF2-40B4-BE49-F238E27FC236}">
                <a16:creationId xmlns:a16="http://schemas.microsoft.com/office/drawing/2014/main" id="{AC0220DA-E80B-2D08-6E58-3307F90C3ED6}"/>
              </a:ext>
            </a:extLst>
          </p:cNvPr>
          <p:cNvSpPr txBox="1"/>
          <p:nvPr/>
        </p:nvSpPr>
        <p:spPr>
          <a:xfrm>
            <a:off x="8028000" y="6984000"/>
            <a:ext cx="9000000" cy="1440000"/>
          </a:xfrm>
          <a:prstGeom prst="rect">
            <a:avLst/>
          </a:prstGeom>
          <a:noFill/>
        </p:spPr>
        <p:txBody>
          <a:bodyPr wrap="square" rtlCol="0" anchor="ctr">
            <a:noAutofit/>
          </a:bodyPr>
          <a:lstStyle/>
          <a:p>
            <a:pPr>
              <a:spcAft>
                <a:spcPts val="600"/>
              </a:spcAft>
            </a:pPr>
            <a:r>
              <a:rPr lang="en-US" sz="2400" dirty="0">
                <a:latin typeface="Helvetica Neue" panose="020B0604020202020204"/>
                <a:ea typeface="Microsoft Sans Serif" panose="020B0604020202020204" pitchFamily="34" charset="0"/>
                <a:cs typeface="Microsoft Sans Serif" panose="020B0604020202020204" pitchFamily="34" charset="0"/>
              </a:rPr>
              <a:t>3.1 Definition</a:t>
            </a:r>
          </a:p>
          <a:p>
            <a:pPr>
              <a:spcAft>
                <a:spcPts val="600"/>
              </a:spcAft>
            </a:pPr>
            <a:r>
              <a:rPr lang="en-US" sz="2400" dirty="0">
                <a:latin typeface="Helvetica Neue" panose="020B0604020202020204"/>
                <a:ea typeface="Microsoft Sans Serif" panose="020B0604020202020204" pitchFamily="34" charset="0"/>
                <a:cs typeface="Microsoft Sans Serif" panose="020B0604020202020204" pitchFamily="34" charset="0"/>
              </a:rPr>
              <a:t>3.2 The Harvard Model</a:t>
            </a:r>
          </a:p>
          <a:p>
            <a:pPr>
              <a:spcAft>
                <a:spcPts val="600"/>
              </a:spcAft>
            </a:pPr>
            <a:r>
              <a:rPr lang="en-US" sz="2400" dirty="0">
                <a:latin typeface="Helvetica Neue" panose="020B0604020202020204"/>
                <a:ea typeface="Microsoft Sans Serif" panose="020B0604020202020204" pitchFamily="34" charset="0"/>
                <a:cs typeface="Microsoft Sans Serif" panose="020B0604020202020204" pitchFamily="34" charset="0"/>
              </a:rPr>
              <a:t>3.3 Exercise</a:t>
            </a:r>
          </a:p>
        </p:txBody>
      </p:sp>
    </p:spTree>
    <p:extLst>
      <p:ext uri="{BB962C8B-B14F-4D97-AF65-F5344CB8AC3E}">
        <p14:creationId xmlns:p14="http://schemas.microsoft.com/office/powerpoint/2010/main" val="1059406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 1: Lewin’s change theory</a:t>
            </a:r>
          </a:p>
        </p:txBody>
      </p:sp>
      <p:sp>
        <p:nvSpPr>
          <p:cNvPr id="9" name="CuadroTexto 3">
            <a:extLst>
              <a:ext uri="{FF2B5EF4-FFF2-40B4-BE49-F238E27FC236}">
                <a16:creationId xmlns:a16="http://schemas.microsoft.com/office/drawing/2014/main" id="{49D85159-2CE1-7631-160B-58479CD91002}"/>
              </a:ext>
            </a:extLst>
          </p:cNvPr>
          <p:cNvSpPr txBox="1"/>
          <p:nvPr/>
        </p:nvSpPr>
        <p:spPr>
          <a:xfrm rot="20985544">
            <a:off x="12464457" y="4280856"/>
            <a:ext cx="4221193" cy="4094963"/>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Recap</a:t>
            </a:r>
          </a:p>
          <a:p>
            <a:pPr algn="ctr"/>
            <a:endParaRPr lang="en-US" sz="2200" dirty="0">
              <a:latin typeface="Helvetica Neue" panose="020B0604020202020204"/>
            </a:endParaRPr>
          </a:p>
          <a:p>
            <a:pPr algn="ctr"/>
            <a:r>
              <a:rPr lang="en-US" sz="2200" dirty="0">
                <a:latin typeface="Helvetica Neue" panose="020B0604020202020204"/>
              </a:rPr>
              <a:t>Identify what supports the change, what barriers are to maintaining the change, and how to sustain the change. Provide training and support, and establish a feedback &amp; reward system. Adapt &amp; adjust the organization structure where necessary. </a:t>
            </a:r>
          </a:p>
        </p:txBody>
      </p:sp>
      <p:pic>
        <p:nvPicPr>
          <p:cNvPr id="17" name="Grafik 16">
            <a:extLst>
              <a:ext uri="{FF2B5EF4-FFF2-40B4-BE49-F238E27FC236}">
                <a16:creationId xmlns:a16="http://schemas.microsoft.com/office/drawing/2014/main" id="{BB01FF8A-1194-1695-DF75-E1E52A0719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2934" y="4122369"/>
            <a:ext cx="1600438" cy="1790700"/>
          </a:xfrm>
          <a:prstGeom prst="rect">
            <a:avLst/>
          </a:prstGeom>
        </p:spPr>
      </p:pic>
      <p:sp>
        <p:nvSpPr>
          <p:cNvPr id="8" name="Textfeld 7">
            <a:extLst>
              <a:ext uri="{FF2B5EF4-FFF2-40B4-BE49-F238E27FC236}">
                <a16:creationId xmlns:a16="http://schemas.microsoft.com/office/drawing/2014/main" id="{581E59FB-7505-A492-E5FE-00C2B533E001}"/>
              </a:ext>
            </a:extLst>
          </p:cNvPr>
          <p:cNvSpPr txBox="1"/>
          <p:nvPr/>
        </p:nvSpPr>
        <p:spPr>
          <a:xfrm>
            <a:off x="1295400" y="8928000"/>
            <a:ext cx="1752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12</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0" name="CuadroTexto 1">
            <a:extLst>
              <a:ext uri="{FF2B5EF4-FFF2-40B4-BE49-F238E27FC236}">
                <a16:creationId xmlns:a16="http://schemas.microsoft.com/office/drawing/2014/main" id="{EDFA13C9-29C7-920E-9602-0113B64FB5B1}"/>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2.Change management</a:t>
            </a:r>
          </a:p>
        </p:txBody>
      </p:sp>
      <p:sp>
        <p:nvSpPr>
          <p:cNvPr id="11" name="CuadroTexto 2">
            <a:extLst>
              <a:ext uri="{FF2B5EF4-FFF2-40B4-BE49-F238E27FC236}">
                <a16:creationId xmlns:a16="http://schemas.microsoft.com/office/drawing/2014/main" id="{874F0486-3B67-E955-10AA-48F812EBCB77}"/>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Change management models</a:t>
            </a:r>
          </a:p>
        </p:txBody>
      </p:sp>
      <p:pic>
        <p:nvPicPr>
          <p:cNvPr id="12" name="Grafik 11">
            <a:extLst>
              <a:ext uri="{FF2B5EF4-FFF2-40B4-BE49-F238E27FC236}">
                <a16:creationId xmlns:a16="http://schemas.microsoft.com/office/drawing/2014/main" id="{98360133-0074-8156-2D4E-3EB15E7AC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0000" y="1548000"/>
            <a:ext cx="2313549" cy="1345591"/>
          </a:xfrm>
          <a:prstGeom prst="rect">
            <a:avLst/>
          </a:prstGeom>
        </p:spPr>
      </p:pic>
      <p:sp>
        <p:nvSpPr>
          <p:cNvPr id="13" name="Textfeld 12">
            <a:extLst>
              <a:ext uri="{FF2B5EF4-FFF2-40B4-BE49-F238E27FC236}">
                <a16:creationId xmlns:a16="http://schemas.microsoft.com/office/drawing/2014/main" id="{A2E715A6-64DF-1157-80E1-BD2F461B3A2E}"/>
              </a:ext>
            </a:extLst>
          </p:cNvPr>
          <p:cNvSpPr txBox="1"/>
          <p:nvPr/>
        </p:nvSpPr>
        <p:spPr>
          <a:xfrm>
            <a:off x="1296000" y="3852000"/>
            <a:ext cx="9828000" cy="430887"/>
          </a:xfrm>
          <a:prstGeom prst="rect">
            <a:avLst/>
          </a:prstGeom>
          <a:noFill/>
        </p:spPr>
        <p:txBody>
          <a:bodyPr wrap="square">
            <a:noAutofit/>
          </a:bodyPr>
          <a:lstStyle/>
          <a:p>
            <a:pPr>
              <a:buSzPct val="130000"/>
            </a:pPr>
            <a:r>
              <a:rPr lang="en-US" sz="2400" dirty="0">
                <a:latin typeface="Helvetica Neue" panose="020B0604020202020204"/>
                <a:ea typeface="Microsoft Sans Serif" panose="020B0604020202020204" pitchFamily="34" charset="0"/>
                <a:cs typeface="Microsoft Sans Serif" panose="020B0604020202020204" pitchFamily="34" charset="0"/>
              </a:rPr>
              <a:t>Step 3 – Freezing</a:t>
            </a:r>
          </a:p>
          <a:p>
            <a:pPr marL="542925" indent="-542925">
              <a:buSzPct val="130000"/>
              <a:buBlip>
                <a:blip r:embed="rId4"/>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People have embraced the new ways of working and changes are taking shape.</a:t>
            </a:r>
          </a:p>
          <a:p>
            <a:pPr marL="542925" indent="-542925">
              <a:spcAft>
                <a:spcPts val="1800"/>
              </a:spcAft>
              <a:buSzPct val="130000"/>
              <a:buBlip>
                <a:blip r:embed="rId4"/>
              </a:buBlip>
            </a:pPr>
            <a:r>
              <a:rPr lang="en-US" sz="2400" dirty="0">
                <a:latin typeface="Helvetica Neue" panose="020B0604020202020204"/>
                <a:ea typeface="Microsoft Sans Serif" panose="020B0604020202020204" pitchFamily="34" charset="0"/>
                <a:cs typeface="Microsoft Sans Serif" panose="020B0604020202020204" pitchFamily="34" charset="0"/>
              </a:rPr>
              <a:t>The freezing stage, which is also sometimes called refreezing is, when the change finally becomes part of the employees’ “new normal.” This final step is critical because without reinforcement, people may go back to their old habits, systems, and ways of thinking</a:t>
            </a:r>
          </a:p>
          <a:p>
            <a:pPr marL="542925" indent="-542925">
              <a:buSzPct val="130000"/>
              <a:buBlip>
                <a:blip r:embed="rId4"/>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03674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 2: McKinsey’s 7-S model</a:t>
            </a:r>
          </a:p>
        </p:txBody>
      </p:sp>
      <p:sp>
        <p:nvSpPr>
          <p:cNvPr id="4" name="CuadroTexto 3">
            <a:extLst>
              <a:ext uri="{FF2B5EF4-FFF2-40B4-BE49-F238E27FC236}">
                <a16:creationId xmlns:a16="http://schemas.microsoft.com/office/drawing/2014/main" id="{E1E2D339-E702-D386-1EB6-0CD6F5317270}"/>
              </a:ext>
            </a:extLst>
          </p:cNvPr>
          <p:cNvSpPr txBox="1"/>
          <p:nvPr/>
        </p:nvSpPr>
        <p:spPr>
          <a:xfrm>
            <a:off x="1296000" y="3851999"/>
            <a:ext cx="7704000" cy="2916000"/>
          </a:xfrm>
          <a:prstGeom prst="rect">
            <a:avLst/>
          </a:prstGeom>
          <a:noFill/>
        </p:spPr>
        <p:txBody>
          <a:bodyPr wrap="square" rtlCol="0">
            <a:noAutofit/>
          </a:bodyPr>
          <a:lstStyle/>
          <a:p>
            <a:pPr>
              <a:spcAft>
                <a:spcPts val="1200"/>
              </a:spcAft>
            </a:pPr>
            <a:r>
              <a:rPr lang="en-US" sz="2400" dirty="0">
                <a:latin typeface="Helvetica Neue" panose="020B0604020202020204"/>
                <a:ea typeface="Microsoft Sans Serif" panose="020B0604020202020204" pitchFamily="34" charset="0"/>
                <a:cs typeface="Microsoft Sans Serif" panose="020B0604020202020204" pitchFamily="34" charset="0"/>
              </a:rPr>
              <a:t>The 7-S framework is used to define and analyze the essential elements of an organization. The model views an organization in a holistic manner, with seven interconnected components.</a:t>
            </a:r>
          </a:p>
          <a:p>
            <a:pPr>
              <a:spcAft>
                <a:spcPts val="1200"/>
              </a:spcAft>
            </a:pPr>
            <a:r>
              <a:rPr lang="en-US" sz="2400" dirty="0">
                <a:latin typeface="Helvetica Neue" panose="020B0604020202020204"/>
                <a:ea typeface="Microsoft Sans Serif" panose="020B0604020202020204" pitchFamily="34" charset="0"/>
                <a:cs typeface="Microsoft Sans Serif" panose="020B0604020202020204" pitchFamily="34" charset="0"/>
              </a:rPr>
              <a:t>The seven elements are mutually supportive and must therefore be fully aligned for an organization to be effective. </a:t>
            </a:r>
          </a:p>
        </p:txBody>
      </p:sp>
      <p:sp>
        <p:nvSpPr>
          <p:cNvPr id="9" name="Textfeld 8">
            <a:extLst>
              <a:ext uri="{FF2B5EF4-FFF2-40B4-BE49-F238E27FC236}">
                <a16:creationId xmlns:a16="http://schemas.microsoft.com/office/drawing/2014/main" id="{3AE5C7E6-4731-D1F1-536D-0F4B4227241C}"/>
              </a:ext>
            </a:extLst>
          </p:cNvPr>
          <p:cNvSpPr txBox="1"/>
          <p:nvPr/>
        </p:nvSpPr>
        <p:spPr>
          <a:xfrm>
            <a:off x="14004000" y="8604000"/>
            <a:ext cx="2556000" cy="216000"/>
          </a:xfrm>
          <a:prstGeom prst="rect">
            <a:avLst/>
          </a:prstGeom>
          <a:noFill/>
        </p:spPr>
        <p:txBody>
          <a:bodyPr wrap="square">
            <a:noAutofit/>
          </a:bodyPr>
          <a:lstStyle/>
          <a:p>
            <a:r>
              <a:rPr lang="en-US" sz="1200" dirty="0">
                <a:latin typeface="Helvetica Neue" panose="020B0604020202020204"/>
              </a:rPr>
              <a:t>Picture Source: </a:t>
            </a:r>
            <a:r>
              <a:rPr lang="en-US" sz="1200" dirty="0">
                <a:latin typeface="Helvetica Neue" panose="020B0604020202020204"/>
                <a:hlinkClick r:id="rId2"/>
              </a:rPr>
              <a:t>https://www.mbamanagementmodels.com/mckinseys-7-s-framework/</a:t>
            </a:r>
            <a:r>
              <a:rPr lang="en-US" sz="1200" dirty="0">
                <a:latin typeface="Helvetica Neue" panose="020B0604020202020204"/>
              </a:rPr>
              <a:t> </a:t>
            </a:r>
          </a:p>
        </p:txBody>
      </p:sp>
      <p:sp>
        <p:nvSpPr>
          <p:cNvPr id="5" name="Textfeld 4">
            <a:extLst>
              <a:ext uri="{FF2B5EF4-FFF2-40B4-BE49-F238E27FC236}">
                <a16:creationId xmlns:a16="http://schemas.microsoft.com/office/drawing/2014/main" id="{E1122AE3-6B37-7E44-BB83-8BFC863F18DA}"/>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13</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0F6A4274-30DF-4E82-964B-DF0CE60A7674}"/>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2.Change management</a:t>
            </a:r>
          </a:p>
        </p:txBody>
      </p:sp>
      <p:sp>
        <p:nvSpPr>
          <p:cNvPr id="8" name="CuadroTexto 2">
            <a:extLst>
              <a:ext uri="{FF2B5EF4-FFF2-40B4-BE49-F238E27FC236}">
                <a16:creationId xmlns:a16="http://schemas.microsoft.com/office/drawing/2014/main" id="{AA696394-B583-8F9B-4209-692353B34213}"/>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Change management models</a:t>
            </a:r>
          </a:p>
        </p:txBody>
      </p:sp>
      <p:grpSp>
        <p:nvGrpSpPr>
          <p:cNvPr id="32" name="Gruppieren 31">
            <a:extLst>
              <a:ext uri="{FF2B5EF4-FFF2-40B4-BE49-F238E27FC236}">
                <a16:creationId xmlns:a16="http://schemas.microsoft.com/office/drawing/2014/main" id="{ADD9AEEC-6C1A-4616-D3E7-6A38DD2980B5}"/>
              </a:ext>
            </a:extLst>
          </p:cNvPr>
          <p:cNvGrpSpPr/>
          <p:nvPr/>
        </p:nvGrpSpPr>
        <p:grpSpPr>
          <a:xfrm>
            <a:off x="9772800" y="1672431"/>
            <a:ext cx="6696000" cy="7488000"/>
            <a:chOff x="9772800" y="1672431"/>
            <a:chExt cx="6696000" cy="7488000"/>
          </a:xfrm>
        </p:grpSpPr>
        <p:cxnSp>
          <p:nvCxnSpPr>
            <p:cNvPr id="10" name="Gerader Verbinder 9">
              <a:extLst>
                <a:ext uri="{FF2B5EF4-FFF2-40B4-BE49-F238E27FC236}">
                  <a16:creationId xmlns:a16="http://schemas.microsoft.com/office/drawing/2014/main" id="{438E67AF-22E2-2BEA-71F3-079A791693DA}"/>
                </a:ext>
              </a:extLst>
            </p:cNvPr>
            <p:cNvCxnSpPr>
              <a:cxnSpLocks/>
              <a:stCxn id="29" idx="6"/>
              <a:endCxn id="27" idx="2"/>
            </p:cNvCxnSpPr>
            <p:nvPr/>
          </p:nvCxnSpPr>
          <p:spPr>
            <a:xfrm>
              <a:off x="11572800" y="6820431"/>
              <a:ext cx="3096000" cy="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7600B63C-83D0-6644-27FD-18B49D6130E9}"/>
                </a:ext>
              </a:extLst>
            </p:cNvPr>
            <p:cNvCxnSpPr>
              <a:cxnSpLocks/>
              <a:stCxn id="25" idx="5"/>
              <a:endCxn id="27" idx="5"/>
            </p:cNvCxnSpPr>
            <p:nvPr/>
          </p:nvCxnSpPr>
          <p:spPr>
            <a:xfrm>
              <a:off x="13757196" y="3208827"/>
              <a:ext cx="2448000" cy="4248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80087AC4-929B-6041-3361-665CC4869EF3}"/>
                </a:ext>
              </a:extLst>
            </p:cNvPr>
            <p:cNvCxnSpPr>
              <a:cxnSpLocks/>
              <a:stCxn id="29" idx="3"/>
              <a:endCxn id="25" idx="3"/>
            </p:cNvCxnSpPr>
            <p:nvPr/>
          </p:nvCxnSpPr>
          <p:spPr>
            <a:xfrm flipV="1">
              <a:off x="10036404" y="3208827"/>
              <a:ext cx="2448000" cy="4248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3311E23F-9AB5-9A64-D434-88F97DC1CD44}"/>
                </a:ext>
              </a:extLst>
            </p:cNvPr>
            <p:cNvCxnSpPr>
              <a:cxnSpLocks/>
              <a:stCxn id="29" idx="5"/>
              <a:endCxn id="28" idx="2"/>
            </p:cNvCxnSpPr>
            <p:nvPr/>
          </p:nvCxnSpPr>
          <p:spPr>
            <a:xfrm>
              <a:off x="11309196" y="7456827"/>
              <a:ext cx="911604" cy="803604"/>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2600ED6-D758-D9E8-BAD7-D648243DC77F}"/>
                </a:ext>
              </a:extLst>
            </p:cNvPr>
            <p:cNvCxnSpPr>
              <a:cxnSpLocks/>
              <a:stCxn id="28" idx="6"/>
              <a:endCxn id="27" idx="3"/>
            </p:cNvCxnSpPr>
            <p:nvPr/>
          </p:nvCxnSpPr>
          <p:spPr>
            <a:xfrm flipV="1">
              <a:off x="14020800" y="7456827"/>
              <a:ext cx="911604" cy="803604"/>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C5E41DD0-1726-B2BC-A60A-0DB203A479CE}"/>
                </a:ext>
              </a:extLst>
            </p:cNvPr>
            <p:cNvCxnSpPr>
              <a:cxnSpLocks/>
              <a:stCxn id="27" idx="4"/>
              <a:endCxn id="26" idx="0"/>
            </p:cNvCxnSpPr>
            <p:nvPr/>
          </p:nvCxnSpPr>
          <p:spPr>
            <a:xfrm flipV="1">
              <a:off x="15568800" y="3076431"/>
              <a:ext cx="0" cy="4644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1E1A434B-1902-F3C6-9421-DDB1CF1DDD4E}"/>
                </a:ext>
              </a:extLst>
            </p:cNvPr>
            <p:cNvCxnSpPr>
              <a:cxnSpLocks/>
              <a:stCxn id="26" idx="1"/>
              <a:endCxn id="25" idx="6"/>
            </p:cNvCxnSpPr>
            <p:nvPr/>
          </p:nvCxnSpPr>
          <p:spPr>
            <a:xfrm flipH="1" flipV="1">
              <a:off x="14020800" y="2572431"/>
              <a:ext cx="911604" cy="767604"/>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5C52B5DF-9BF0-354B-55B7-28F75517F311}"/>
                </a:ext>
              </a:extLst>
            </p:cNvPr>
            <p:cNvCxnSpPr>
              <a:cxnSpLocks/>
              <a:stCxn id="31" idx="0"/>
              <a:endCxn id="29" idx="0"/>
            </p:cNvCxnSpPr>
            <p:nvPr/>
          </p:nvCxnSpPr>
          <p:spPr>
            <a:xfrm>
              <a:off x="10672800" y="3076431"/>
              <a:ext cx="0" cy="2844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281FD9E3-2342-F998-15BD-11810AD19CD5}"/>
                </a:ext>
              </a:extLst>
            </p:cNvPr>
            <p:cNvCxnSpPr>
              <a:cxnSpLocks/>
              <a:stCxn id="31" idx="7"/>
              <a:endCxn id="25" idx="2"/>
            </p:cNvCxnSpPr>
            <p:nvPr/>
          </p:nvCxnSpPr>
          <p:spPr>
            <a:xfrm flipV="1">
              <a:off x="11309196" y="2572431"/>
              <a:ext cx="911604" cy="767604"/>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7211985-A0F7-6F2C-A55F-F901A89528E0}"/>
                </a:ext>
              </a:extLst>
            </p:cNvPr>
            <p:cNvCxnSpPr>
              <a:cxnSpLocks/>
              <a:stCxn id="28" idx="4"/>
              <a:endCxn id="25" idx="0"/>
            </p:cNvCxnSpPr>
            <p:nvPr/>
          </p:nvCxnSpPr>
          <p:spPr>
            <a:xfrm flipV="1">
              <a:off x="13120800" y="1672431"/>
              <a:ext cx="0" cy="7488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4D648847-4BB5-EBC6-9189-585C429EAB73}"/>
                </a:ext>
              </a:extLst>
            </p:cNvPr>
            <p:cNvCxnSpPr>
              <a:cxnSpLocks/>
              <a:stCxn id="31" idx="1"/>
              <a:endCxn id="28" idx="5"/>
            </p:cNvCxnSpPr>
            <p:nvPr/>
          </p:nvCxnSpPr>
          <p:spPr>
            <a:xfrm>
              <a:off x="10036404" y="3340035"/>
              <a:ext cx="3720792" cy="5556792"/>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6580401F-7097-759C-9ECE-A81FACCCB1A7}"/>
                </a:ext>
              </a:extLst>
            </p:cNvPr>
            <p:cNvCxnSpPr>
              <a:cxnSpLocks/>
              <a:stCxn id="28" idx="3"/>
              <a:endCxn id="26" idx="7"/>
            </p:cNvCxnSpPr>
            <p:nvPr/>
          </p:nvCxnSpPr>
          <p:spPr>
            <a:xfrm flipV="1">
              <a:off x="12484404" y="3340035"/>
              <a:ext cx="3720792" cy="5556792"/>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44390BF9-09F4-3F36-F2E9-A7C96F279D7E}"/>
                </a:ext>
              </a:extLst>
            </p:cNvPr>
            <p:cNvCxnSpPr>
              <a:cxnSpLocks/>
              <a:stCxn id="31" idx="1"/>
              <a:endCxn id="27" idx="5"/>
            </p:cNvCxnSpPr>
            <p:nvPr/>
          </p:nvCxnSpPr>
          <p:spPr>
            <a:xfrm>
              <a:off x="10036404" y="3340035"/>
              <a:ext cx="6168792" cy="4116792"/>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E83A590E-94FC-E532-C05E-21F0EE608D3F}"/>
                </a:ext>
              </a:extLst>
            </p:cNvPr>
            <p:cNvCxnSpPr>
              <a:cxnSpLocks/>
              <a:stCxn id="29" idx="3"/>
              <a:endCxn id="26" idx="7"/>
            </p:cNvCxnSpPr>
            <p:nvPr/>
          </p:nvCxnSpPr>
          <p:spPr>
            <a:xfrm flipV="1">
              <a:off x="10036404" y="3340035"/>
              <a:ext cx="6168792" cy="4116792"/>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1E84EDB1-ACFE-28A7-BA66-D9042EB984AF}"/>
                </a:ext>
              </a:extLst>
            </p:cNvPr>
            <p:cNvCxnSpPr>
              <a:cxnSpLocks/>
              <a:stCxn id="31" idx="6"/>
              <a:endCxn id="26" idx="2"/>
            </p:cNvCxnSpPr>
            <p:nvPr/>
          </p:nvCxnSpPr>
          <p:spPr>
            <a:xfrm>
              <a:off x="11572800" y="3976431"/>
              <a:ext cx="3096000" cy="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6D4CC8B0-098D-B2EC-3EC1-DC00E611F8D1}"/>
                </a:ext>
              </a:extLst>
            </p:cNvPr>
            <p:cNvSpPr>
              <a:spLocks noChangeAspect="1"/>
            </p:cNvSpPr>
            <p:nvPr/>
          </p:nvSpPr>
          <p:spPr>
            <a:xfrm>
              <a:off x="12220800" y="1672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latin typeface="Helvetica neue" panose="020B0604020202020204"/>
                </a:rPr>
                <a:t>SKILLS</a:t>
              </a:r>
            </a:p>
          </p:txBody>
        </p:sp>
        <p:sp>
          <p:nvSpPr>
            <p:cNvPr id="26" name="Ellipse 25">
              <a:extLst>
                <a:ext uri="{FF2B5EF4-FFF2-40B4-BE49-F238E27FC236}">
                  <a16:creationId xmlns:a16="http://schemas.microsoft.com/office/drawing/2014/main" id="{7E5CB6C6-6508-9070-05E0-EBC077585E49}"/>
                </a:ext>
              </a:extLst>
            </p:cNvPr>
            <p:cNvSpPr>
              <a:spLocks noChangeAspect="1"/>
            </p:cNvSpPr>
            <p:nvPr/>
          </p:nvSpPr>
          <p:spPr>
            <a:xfrm>
              <a:off x="14668800" y="3076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latin typeface="Helvetica neue" panose="020B0604020202020204"/>
                </a:rPr>
                <a:t>STAFF</a:t>
              </a:r>
            </a:p>
          </p:txBody>
        </p:sp>
        <p:sp>
          <p:nvSpPr>
            <p:cNvPr id="27" name="Ellipse 26">
              <a:extLst>
                <a:ext uri="{FF2B5EF4-FFF2-40B4-BE49-F238E27FC236}">
                  <a16:creationId xmlns:a16="http://schemas.microsoft.com/office/drawing/2014/main" id="{B9E232EC-66B6-B574-CB5F-4269B3C03E71}"/>
                </a:ext>
              </a:extLst>
            </p:cNvPr>
            <p:cNvSpPr>
              <a:spLocks noChangeAspect="1"/>
            </p:cNvSpPr>
            <p:nvPr/>
          </p:nvSpPr>
          <p:spPr>
            <a:xfrm>
              <a:off x="14668800" y="5920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latin typeface="Helvetica neue" panose="020B0604020202020204"/>
                </a:rPr>
                <a:t>STYLE</a:t>
              </a:r>
            </a:p>
          </p:txBody>
        </p:sp>
        <p:sp>
          <p:nvSpPr>
            <p:cNvPr id="28" name="Ellipse 27">
              <a:extLst>
                <a:ext uri="{FF2B5EF4-FFF2-40B4-BE49-F238E27FC236}">
                  <a16:creationId xmlns:a16="http://schemas.microsoft.com/office/drawing/2014/main" id="{548B6A34-7F50-B1E8-22AE-3F6730B5C584}"/>
                </a:ext>
              </a:extLst>
            </p:cNvPr>
            <p:cNvSpPr>
              <a:spLocks noChangeAspect="1"/>
            </p:cNvSpPr>
            <p:nvPr/>
          </p:nvSpPr>
          <p:spPr>
            <a:xfrm>
              <a:off x="12220800" y="7360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latin typeface="Helvetica neue" panose="020B0604020202020204"/>
                </a:rPr>
                <a:t>SYSTEMS</a:t>
              </a:r>
            </a:p>
          </p:txBody>
        </p:sp>
        <p:sp>
          <p:nvSpPr>
            <p:cNvPr id="29" name="Ellipse 28">
              <a:extLst>
                <a:ext uri="{FF2B5EF4-FFF2-40B4-BE49-F238E27FC236}">
                  <a16:creationId xmlns:a16="http://schemas.microsoft.com/office/drawing/2014/main" id="{29490F62-E039-97E7-AB6B-D8EC22F4ADA5}"/>
                </a:ext>
              </a:extLst>
            </p:cNvPr>
            <p:cNvSpPr>
              <a:spLocks noChangeAspect="1"/>
            </p:cNvSpPr>
            <p:nvPr/>
          </p:nvSpPr>
          <p:spPr>
            <a:xfrm>
              <a:off x="9772800" y="5920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latin typeface="Helvetica neue" panose="020B0604020202020204"/>
                </a:rPr>
                <a:t>STRUCTURE</a:t>
              </a:r>
            </a:p>
          </p:txBody>
        </p:sp>
        <p:sp>
          <p:nvSpPr>
            <p:cNvPr id="30" name="Ellipse 29">
              <a:extLst>
                <a:ext uri="{FF2B5EF4-FFF2-40B4-BE49-F238E27FC236}">
                  <a16:creationId xmlns:a16="http://schemas.microsoft.com/office/drawing/2014/main" id="{8EA5D483-ABCB-34F2-364E-9A9E67BE444E}"/>
                </a:ext>
              </a:extLst>
            </p:cNvPr>
            <p:cNvSpPr>
              <a:spLocks noChangeAspect="1"/>
            </p:cNvSpPr>
            <p:nvPr/>
          </p:nvSpPr>
          <p:spPr>
            <a:xfrm>
              <a:off x="12220800" y="4516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latin typeface="Helvetica neue"/>
                </a:rPr>
                <a:t>SHARED</a:t>
              </a:r>
            </a:p>
            <a:p>
              <a:pPr algn="ctr"/>
              <a:r>
                <a:rPr lang="en-US" sz="1600" dirty="0">
                  <a:latin typeface="Helvetica neue"/>
                </a:rPr>
                <a:t>VALUES</a:t>
              </a:r>
            </a:p>
          </p:txBody>
        </p:sp>
        <p:sp>
          <p:nvSpPr>
            <p:cNvPr id="31" name="Ellipse 30">
              <a:extLst>
                <a:ext uri="{FF2B5EF4-FFF2-40B4-BE49-F238E27FC236}">
                  <a16:creationId xmlns:a16="http://schemas.microsoft.com/office/drawing/2014/main" id="{3ADA21BD-91DF-C544-06AE-57658CED5466}"/>
                </a:ext>
              </a:extLst>
            </p:cNvPr>
            <p:cNvSpPr>
              <a:spLocks noChangeAspect="1"/>
            </p:cNvSpPr>
            <p:nvPr/>
          </p:nvSpPr>
          <p:spPr>
            <a:xfrm>
              <a:off x="9772800" y="3076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latin typeface="Helvetica neue" panose="020B0604020202020204"/>
                </a:rPr>
                <a:t>STRATEGY</a:t>
              </a:r>
            </a:p>
          </p:txBody>
        </p:sp>
      </p:grpSp>
    </p:spTree>
    <p:extLst>
      <p:ext uri="{BB962C8B-B14F-4D97-AF65-F5344CB8AC3E}">
        <p14:creationId xmlns:p14="http://schemas.microsoft.com/office/powerpoint/2010/main" val="2682981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 2: McKinsey’s 7-S model</a:t>
            </a:r>
          </a:p>
        </p:txBody>
      </p:sp>
      <p:pic>
        <p:nvPicPr>
          <p:cNvPr id="6" name="Grafik 5">
            <a:extLst>
              <a:ext uri="{FF2B5EF4-FFF2-40B4-BE49-F238E27FC236}">
                <a16:creationId xmlns:a16="http://schemas.microsoft.com/office/drawing/2014/main" id="{5C00B8DB-DDF2-A04E-BC27-7091DE1A44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57" r="18556"/>
          <a:stretch/>
        </p:blipFill>
        <p:spPr>
          <a:xfrm>
            <a:off x="15773400" y="1469398"/>
            <a:ext cx="1218389" cy="1346400"/>
          </a:xfrm>
          <a:prstGeom prst="rect">
            <a:avLst/>
          </a:prstGeom>
          <a:ln>
            <a:solidFill>
              <a:schemeClr val="tx1"/>
            </a:solidFill>
          </a:ln>
        </p:spPr>
      </p:pic>
      <p:graphicFrame>
        <p:nvGraphicFramePr>
          <p:cNvPr id="5" name="Diagrama 6">
            <a:extLst>
              <a:ext uri="{FF2B5EF4-FFF2-40B4-BE49-F238E27FC236}">
                <a16:creationId xmlns:a16="http://schemas.microsoft.com/office/drawing/2014/main" id="{F2F197AF-E447-7229-72A5-D3B3DCE8DC8B}"/>
              </a:ext>
            </a:extLst>
          </p:cNvPr>
          <p:cNvGraphicFramePr/>
          <p:nvPr>
            <p:extLst>
              <p:ext uri="{D42A27DB-BD31-4B8C-83A1-F6EECF244321}">
                <p14:modId xmlns:p14="http://schemas.microsoft.com/office/powerpoint/2010/main" val="4279757544"/>
              </p:ext>
            </p:extLst>
          </p:nvPr>
        </p:nvGraphicFramePr>
        <p:xfrm>
          <a:off x="1295400" y="3851999"/>
          <a:ext cx="9900000" cy="471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a:extLst>
              <a:ext uri="{FF2B5EF4-FFF2-40B4-BE49-F238E27FC236}">
                <a16:creationId xmlns:a16="http://schemas.microsoft.com/office/drawing/2014/main" id="{D1308BFA-E9F8-9389-8EFE-ACE44AA119A4}"/>
              </a:ext>
            </a:extLst>
          </p:cNvPr>
          <p:cNvSpPr txBox="1"/>
          <p:nvPr/>
        </p:nvSpPr>
        <p:spPr>
          <a:xfrm>
            <a:off x="3960000" y="3924000"/>
            <a:ext cx="4788000" cy="1044000"/>
          </a:xfrm>
          <a:prstGeom prst="rect">
            <a:avLst/>
          </a:prstGeom>
          <a:noFill/>
        </p:spPr>
        <p:txBody>
          <a:bodyPr wrap="square" rtlCol="0" anchor="ctr">
            <a:noAutofit/>
          </a:bodyPr>
          <a:lstStyle/>
          <a:p>
            <a:r>
              <a:rPr lang="en-US" dirty="0">
                <a:latin typeface="Helvetica Neue" panose="020B0604020202020204"/>
                <a:ea typeface="Microsoft Sans Serif" panose="020B0604020202020204" pitchFamily="34" charset="0"/>
                <a:cs typeface="Microsoft Sans Serif" panose="020B0604020202020204" pitchFamily="34" charset="0"/>
              </a:rPr>
              <a:t>An organization’s informal rules and conduct, behavior patterns, the work culture, or how things are done within the company.</a:t>
            </a:r>
          </a:p>
        </p:txBody>
      </p:sp>
      <p:sp>
        <p:nvSpPr>
          <p:cNvPr id="10" name="Textfeld 9">
            <a:extLst>
              <a:ext uri="{FF2B5EF4-FFF2-40B4-BE49-F238E27FC236}">
                <a16:creationId xmlns:a16="http://schemas.microsoft.com/office/drawing/2014/main" id="{95F29425-A2A7-E3DE-0D75-F3B8BDA35206}"/>
              </a:ext>
            </a:extLst>
          </p:cNvPr>
          <p:cNvSpPr txBox="1"/>
          <p:nvPr/>
        </p:nvSpPr>
        <p:spPr>
          <a:xfrm>
            <a:off x="3960000" y="5508000"/>
            <a:ext cx="4788000" cy="1044000"/>
          </a:xfrm>
          <a:prstGeom prst="rect">
            <a:avLst/>
          </a:prstGeom>
          <a:noFill/>
        </p:spPr>
        <p:txBody>
          <a:bodyPr wrap="square" rtlCol="0" anchor="ctr">
            <a:noAutofit/>
          </a:bodyPr>
          <a:lstStyle/>
          <a:p>
            <a:r>
              <a:rPr lang="en-US" dirty="0">
                <a:latin typeface="Helvetica Neue" panose="020B0604020202020204"/>
                <a:ea typeface="Microsoft Sans Serif" panose="020B0604020202020204" pitchFamily="34" charset="0"/>
                <a:cs typeface="Microsoft Sans Serif" panose="020B0604020202020204" pitchFamily="34" charset="0"/>
              </a:rPr>
              <a:t>Individual and institutional skills that make up an organization’s competencies and capabilities.</a:t>
            </a:r>
          </a:p>
        </p:txBody>
      </p:sp>
      <p:sp>
        <p:nvSpPr>
          <p:cNvPr id="11" name="Textfeld 10">
            <a:extLst>
              <a:ext uri="{FF2B5EF4-FFF2-40B4-BE49-F238E27FC236}">
                <a16:creationId xmlns:a16="http://schemas.microsoft.com/office/drawing/2014/main" id="{93C54793-1FCB-1FD6-E66F-0C37942E9160}"/>
              </a:ext>
            </a:extLst>
          </p:cNvPr>
          <p:cNvSpPr txBox="1"/>
          <p:nvPr/>
        </p:nvSpPr>
        <p:spPr>
          <a:xfrm>
            <a:off x="3960000" y="7128000"/>
            <a:ext cx="4788000" cy="1044000"/>
          </a:xfrm>
          <a:prstGeom prst="rect">
            <a:avLst/>
          </a:prstGeom>
          <a:noFill/>
        </p:spPr>
        <p:txBody>
          <a:bodyPr wrap="square" rtlCol="0" anchor="ctr">
            <a:noAutofit/>
          </a:bodyPr>
          <a:lstStyle/>
          <a:p>
            <a:r>
              <a:rPr lang="en-US" dirty="0">
                <a:latin typeface="Helvetica Neue" panose="020B0604020202020204"/>
                <a:ea typeface="Microsoft Sans Serif" panose="020B0604020202020204" pitchFamily="34" charset="0"/>
                <a:cs typeface="Microsoft Sans Serif" panose="020B0604020202020204" pitchFamily="34" charset="0"/>
              </a:rPr>
              <a:t>Procedures and processes the organization has in place. Examples are risk management processes, and client management systems.</a:t>
            </a:r>
          </a:p>
        </p:txBody>
      </p:sp>
      <p:sp>
        <p:nvSpPr>
          <p:cNvPr id="4" name="Textfeld 3">
            <a:extLst>
              <a:ext uri="{FF2B5EF4-FFF2-40B4-BE49-F238E27FC236}">
                <a16:creationId xmlns:a16="http://schemas.microsoft.com/office/drawing/2014/main" id="{D1D45A5F-795D-ABD4-69A1-AF0EAB22C3AA}"/>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13</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98A555C9-29BA-D4B7-B527-E8B680B8F201}"/>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2.Change management</a:t>
            </a:r>
          </a:p>
        </p:txBody>
      </p:sp>
      <p:sp>
        <p:nvSpPr>
          <p:cNvPr id="9" name="CuadroTexto 2">
            <a:extLst>
              <a:ext uri="{FF2B5EF4-FFF2-40B4-BE49-F238E27FC236}">
                <a16:creationId xmlns:a16="http://schemas.microsoft.com/office/drawing/2014/main" id="{0742067B-0688-3710-1768-E86A3E4174E3}"/>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Change management models</a:t>
            </a:r>
          </a:p>
          <a:p>
            <a:endPar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27338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60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 2: McKinsey’s 7-S model</a:t>
            </a:r>
          </a:p>
        </p:txBody>
      </p:sp>
      <p:pic>
        <p:nvPicPr>
          <p:cNvPr id="6" name="Grafik 5">
            <a:extLst>
              <a:ext uri="{FF2B5EF4-FFF2-40B4-BE49-F238E27FC236}">
                <a16:creationId xmlns:a16="http://schemas.microsoft.com/office/drawing/2014/main" id="{5C00B8DB-DDF2-A04E-BC27-7091DE1A44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57" r="18556"/>
          <a:stretch/>
        </p:blipFill>
        <p:spPr>
          <a:xfrm>
            <a:off x="15773400" y="1469398"/>
            <a:ext cx="1218389" cy="1346400"/>
          </a:xfrm>
          <a:prstGeom prst="rect">
            <a:avLst/>
          </a:prstGeom>
          <a:ln>
            <a:solidFill>
              <a:schemeClr val="tx1"/>
            </a:solidFill>
          </a:ln>
        </p:spPr>
      </p:pic>
      <p:graphicFrame>
        <p:nvGraphicFramePr>
          <p:cNvPr id="7" name="Diagrama 6">
            <a:extLst>
              <a:ext uri="{FF2B5EF4-FFF2-40B4-BE49-F238E27FC236}">
                <a16:creationId xmlns:a16="http://schemas.microsoft.com/office/drawing/2014/main" id="{89161E25-8209-B552-E93D-2200E3AAFC06}"/>
              </a:ext>
            </a:extLst>
          </p:cNvPr>
          <p:cNvGraphicFramePr/>
          <p:nvPr>
            <p:extLst>
              <p:ext uri="{D42A27DB-BD31-4B8C-83A1-F6EECF244321}">
                <p14:modId xmlns:p14="http://schemas.microsoft.com/office/powerpoint/2010/main" val="4161841342"/>
              </p:ext>
            </p:extLst>
          </p:nvPr>
        </p:nvGraphicFramePr>
        <p:xfrm>
          <a:off x="1296000" y="3852000"/>
          <a:ext cx="12024000" cy="5160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a:extLst>
              <a:ext uri="{FF2B5EF4-FFF2-40B4-BE49-F238E27FC236}">
                <a16:creationId xmlns:a16="http://schemas.microsoft.com/office/drawing/2014/main" id="{81F276C9-EE75-5F09-7114-D184F5592778}"/>
              </a:ext>
            </a:extLst>
          </p:cNvPr>
          <p:cNvSpPr txBox="1"/>
          <p:nvPr/>
        </p:nvSpPr>
        <p:spPr>
          <a:xfrm>
            <a:off x="4500000" y="3888000"/>
            <a:ext cx="7380000" cy="900000"/>
          </a:xfrm>
          <a:prstGeom prst="rect">
            <a:avLst/>
          </a:prstGeom>
          <a:noFill/>
        </p:spPr>
        <p:txBody>
          <a:bodyPr wrap="square" rtlCol="0" anchor="ctr">
            <a:noAutofit/>
          </a:bodyPr>
          <a:lstStyle/>
          <a:p>
            <a:r>
              <a:rPr lang="en-US" dirty="0">
                <a:latin typeface="Helvetica Neue" panose="020B0604020202020204"/>
                <a:ea typeface="Microsoft Sans Serif" panose="020B0604020202020204" pitchFamily="34" charset="0"/>
                <a:cs typeface="Microsoft Sans Serif" panose="020B0604020202020204" pitchFamily="34" charset="0"/>
              </a:rPr>
              <a:t>The organization’s structure or how business units and divisions are organized, including the authority relationships within that structure.</a:t>
            </a:r>
          </a:p>
        </p:txBody>
      </p:sp>
      <p:sp>
        <p:nvSpPr>
          <p:cNvPr id="9" name="Textfeld 8">
            <a:extLst>
              <a:ext uri="{FF2B5EF4-FFF2-40B4-BE49-F238E27FC236}">
                <a16:creationId xmlns:a16="http://schemas.microsoft.com/office/drawing/2014/main" id="{98F58ACF-D910-C641-690F-047C80851236}"/>
              </a:ext>
            </a:extLst>
          </p:cNvPr>
          <p:cNvSpPr txBox="1"/>
          <p:nvPr/>
        </p:nvSpPr>
        <p:spPr>
          <a:xfrm>
            <a:off x="4500000" y="5184000"/>
            <a:ext cx="7380000" cy="900000"/>
          </a:xfrm>
          <a:prstGeom prst="rect">
            <a:avLst/>
          </a:prstGeom>
          <a:noFill/>
        </p:spPr>
        <p:txBody>
          <a:bodyPr wrap="square" rtlCol="0" anchor="ctr">
            <a:noAutofit/>
          </a:bodyPr>
          <a:lstStyle/>
          <a:p>
            <a:r>
              <a:rPr lang="en-US" dirty="0">
                <a:latin typeface="Helvetica Neue" panose="020B0604020202020204"/>
                <a:ea typeface="Microsoft Sans Serif" panose="020B0604020202020204" pitchFamily="34" charset="0"/>
                <a:cs typeface="Microsoft Sans Serif" panose="020B0604020202020204" pitchFamily="34" charset="0"/>
              </a:rPr>
              <a:t>The people in the company, their qualities, how talents are grown and developed, and each working role’s characteristics and attributes, such as education and attitude.</a:t>
            </a:r>
          </a:p>
        </p:txBody>
      </p:sp>
      <p:sp>
        <p:nvSpPr>
          <p:cNvPr id="10" name="Textfeld 9">
            <a:extLst>
              <a:ext uri="{FF2B5EF4-FFF2-40B4-BE49-F238E27FC236}">
                <a16:creationId xmlns:a16="http://schemas.microsoft.com/office/drawing/2014/main" id="{619519D7-FDF6-3079-31E2-AC97E1D4B21B}"/>
              </a:ext>
            </a:extLst>
          </p:cNvPr>
          <p:cNvSpPr txBox="1"/>
          <p:nvPr/>
        </p:nvSpPr>
        <p:spPr>
          <a:xfrm>
            <a:off x="4500000" y="6516000"/>
            <a:ext cx="7380000" cy="900000"/>
          </a:xfrm>
          <a:prstGeom prst="rect">
            <a:avLst/>
          </a:prstGeom>
          <a:noFill/>
        </p:spPr>
        <p:txBody>
          <a:bodyPr wrap="square" rtlCol="0" anchor="ctr">
            <a:noAutofit/>
          </a:bodyPr>
          <a:lstStyle/>
          <a:p>
            <a:r>
              <a:rPr lang="en-US" dirty="0">
                <a:latin typeface="Helvetica Neue" panose="020B0604020202020204"/>
                <a:ea typeface="Microsoft Sans Serif" panose="020B0604020202020204" pitchFamily="34" charset="0"/>
                <a:cs typeface="Microsoft Sans Serif" panose="020B0604020202020204" pitchFamily="34" charset="0"/>
              </a:rPr>
              <a:t>What the company is doing to build competitive advantage.</a:t>
            </a:r>
          </a:p>
        </p:txBody>
      </p:sp>
      <p:sp>
        <p:nvSpPr>
          <p:cNvPr id="11" name="Textfeld 10">
            <a:extLst>
              <a:ext uri="{FF2B5EF4-FFF2-40B4-BE49-F238E27FC236}">
                <a16:creationId xmlns:a16="http://schemas.microsoft.com/office/drawing/2014/main" id="{731575AE-8D85-5D1C-642E-C0A2B7B880FE}"/>
              </a:ext>
            </a:extLst>
          </p:cNvPr>
          <p:cNvSpPr txBox="1"/>
          <p:nvPr/>
        </p:nvSpPr>
        <p:spPr>
          <a:xfrm>
            <a:off x="4500000" y="7812000"/>
            <a:ext cx="7380000" cy="900000"/>
          </a:xfrm>
          <a:prstGeom prst="rect">
            <a:avLst/>
          </a:prstGeom>
          <a:noFill/>
        </p:spPr>
        <p:txBody>
          <a:bodyPr wrap="square" rtlCol="0" anchor="ctr">
            <a:noAutofit/>
          </a:bodyPr>
          <a:lstStyle/>
          <a:p>
            <a:r>
              <a:rPr lang="en-US" dirty="0">
                <a:latin typeface="Helvetica Neue" panose="020B0604020202020204"/>
                <a:ea typeface="Microsoft Sans Serif" panose="020B0604020202020204" pitchFamily="34" charset="0"/>
                <a:cs typeface="Microsoft Sans Serif" panose="020B0604020202020204" pitchFamily="34" charset="0"/>
              </a:rPr>
              <a:t>Standards, beliefs, and principles that form the foundation of an organization’s culture. They guide how employees behave and, over time, provide the identity by which the company is known.</a:t>
            </a:r>
          </a:p>
        </p:txBody>
      </p:sp>
      <p:sp>
        <p:nvSpPr>
          <p:cNvPr id="14" name="CuadroTexto 3">
            <a:extLst>
              <a:ext uri="{FF2B5EF4-FFF2-40B4-BE49-F238E27FC236}">
                <a16:creationId xmlns:a16="http://schemas.microsoft.com/office/drawing/2014/main" id="{620C6403-29C2-CA95-AE39-8B4F39B1F128}"/>
              </a:ext>
            </a:extLst>
          </p:cNvPr>
          <p:cNvSpPr txBox="1"/>
          <p:nvPr/>
        </p:nvSpPr>
        <p:spPr>
          <a:xfrm rot="20985544">
            <a:off x="13779147" y="4132452"/>
            <a:ext cx="3234671" cy="4094963"/>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Reminder</a:t>
            </a:r>
          </a:p>
          <a:p>
            <a:pPr algn="ctr"/>
            <a:endParaRPr lang="en-US" sz="2200" dirty="0">
              <a:latin typeface="Helvetica Neue" panose="020B0604020202020204"/>
            </a:endParaRPr>
          </a:p>
          <a:p>
            <a:pPr algn="ctr"/>
            <a:r>
              <a:rPr lang="en-US" sz="2200" dirty="0">
                <a:latin typeface="Helvetica Neue" panose="020B0604020202020204"/>
              </a:rPr>
              <a:t>Each element is equally important and valuable. When using the 7-S model to diagnose your company, all the elements must work together and align with one another. </a:t>
            </a:r>
          </a:p>
        </p:txBody>
      </p:sp>
      <p:pic>
        <p:nvPicPr>
          <p:cNvPr id="15" name="Grafik 14">
            <a:extLst>
              <a:ext uri="{FF2B5EF4-FFF2-40B4-BE49-F238E27FC236}">
                <a16:creationId xmlns:a16="http://schemas.microsoft.com/office/drawing/2014/main" id="{C53F0C0C-7037-23A2-539B-58C803A78D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25400" y="3943475"/>
            <a:ext cx="1600438" cy="1790700"/>
          </a:xfrm>
          <a:prstGeom prst="rect">
            <a:avLst/>
          </a:prstGeom>
        </p:spPr>
      </p:pic>
      <p:sp>
        <p:nvSpPr>
          <p:cNvPr id="2" name="Textfeld 1">
            <a:extLst>
              <a:ext uri="{FF2B5EF4-FFF2-40B4-BE49-F238E27FC236}">
                <a16:creationId xmlns:a16="http://schemas.microsoft.com/office/drawing/2014/main" id="{977C995E-DF5D-4DA4-9053-7C5224603FD3}"/>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13</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5" name="CuadroTexto 1">
            <a:extLst>
              <a:ext uri="{FF2B5EF4-FFF2-40B4-BE49-F238E27FC236}">
                <a16:creationId xmlns:a16="http://schemas.microsoft.com/office/drawing/2014/main" id="{333BC3C5-3047-149D-8410-83F1DA9BCFF0}"/>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2.Change management</a:t>
            </a:r>
          </a:p>
        </p:txBody>
      </p:sp>
      <p:sp>
        <p:nvSpPr>
          <p:cNvPr id="8" name="CuadroTexto 2">
            <a:extLst>
              <a:ext uri="{FF2B5EF4-FFF2-40B4-BE49-F238E27FC236}">
                <a16:creationId xmlns:a16="http://schemas.microsoft.com/office/drawing/2014/main" id="{4491A582-6A8D-26EC-8DA6-AC9C3AC6BE37}"/>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Change management models</a:t>
            </a:r>
          </a:p>
        </p:txBody>
      </p:sp>
    </p:spTree>
    <p:extLst>
      <p:ext uri="{BB962C8B-B14F-4D97-AF65-F5344CB8AC3E}">
        <p14:creationId xmlns:p14="http://schemas.microsoft.com/office/powerpoint/2010/main" val="403748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 3: Kotter change model</a:t>
            </a:r>
          </a:p>
        </p:txBody>
      </p:sp>
      <p:sp>
        <p:nvSpPr>
          <p:cNvPr id="4" name="CuadroTexto 3">
            <a:extLst>
              <a:ext uri="{FF2B5EF4-FFF2-40B4-BE49-F238E27FC236}">
                <a16:creationId xmlns:a16="http://schemas.microsoft.com/office/drawing/2014/main" id="{E1E2D339-E702-D386-1EB6-0CD6F5317270}"/>
              </a:ext>
            </a:extLst>
          </p:cNvPr>
          <p:cNvSpPr txBox="1"/>
          <p:nvPr/>
        </p:nvSpPr>
        <p:spPr>
          <a:xfrm>
            <a:off x="1296000" y="3852000"/>
            <a:ext cx="7668000" cy="3970318"/>
          </a:xfrm>
          <a:prstGeom prst="rect">
            <a:avLst/>
          </a:prstGeom>
          <a:noFill/>
        </p:spPr>
        <p:txBody>
          <a:bodyPr wrap="square" rtlCol="0">
            <a:noAutofit/>
          </a:bodyPr>
          <a:lstStyle/>
          <a:p>
            <a:pPr>
              <a:spcAft>
                <a:spcPts val="1200"/>
              </a:spcAft>
            </a:pPr>
            <a:r>
              <a:rPr lang="en-US" sz="2400" dirty="0">
                <a:latin typeface="Helvetica Neue" panose="020B0604020202020204"/>
                <a:ea typeface="Microsoft Sans Serif" panose="020B0604020202020204" pitchFamily="34" charset="0"/>
                <a:cs typeface="Microsoft Sans Serif" panose="020B0604020202020204" pitchFamily="34" charset="0"/>
              </a:rPr>
              <a:t>John Kotter (1996), a Harvard Business School Professor and a renowned change expert, developed his model on the basis of research of 100 organizations which were going through a process of change.</a:t>
            </a:r>
          </a:p>
          <a:p>
            <a:pPr>
              <a:spcAft>
                <a:spcPts val="1200"/>
              </a:spcAft>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a:spcAft>
                <a:spcPts val="1200"/>
              </a:spcAft>
            </a:pPr>
            <a:r>
              <a:rPr lang="en-US" sz="2400" dirty="0">
                <a:latin typeface="Helvetica Neue" panose="020B0604020202020204"/>
                <a:ea typeface="Microsoft Sans Serif" panose="020B0604020202020204" pitchFamily="34" charset="0"/>
                <a:cs typeface="Microsoft Sans Serif" panose="020B0604020202020204" pitchFamily="34" charset="0"/>
              </a:rPr>
              <a:t>The 8 steps in the process of change include: creating a sense of urgency, forming powerful guiding coalitions, developing a vision and a strategy, communicating the vision, removing obstacles and empowering employees for action, creating short-term wins, consolidating gains and strengthening change by anchoring change in the culture. </a:t>
            </a:r>
          </a:p>
        </p:txBody>
      </p:sp>
      <p:sp>
        <p:nvSpPr>
          <p:cNvPr id="5" name="Textfeld 4">
            <a:extLst>
              <a:ext uri="{FF2B5EF4-FFF2-40B4-BE49-F238E27FC236}">
                <a16:creationId xmlns:a16="http://schemas.microsoft.com/office/drawing/2014/main" id="{4F433110-6707-02CE-C3A5-95BBAA9EDA07}"/>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14</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CAAFC56C-883D-CFEC-E5B4-D2A7665378F5}"/>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2.Change management</a:t>
            </a:r>
          </a:p>
        </p:txBody>
      </p:sp>
      <p:sp>
        <p:nvSpPr>
          <p:cNvPr id="8" name="CuadroTexto 2">
            <a:extLst>
              <a:ext uri="{FF2B5EF4-FFF2-40B4-BE49-F238E27FC236}">
                <a16:creationId xmlns:a16="http://schemas.microsoft.com/office/drawing/2014/main" id="{E1F50FEC-8211-C153-3333-20687CD64FBD}"/>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Change management models</a:t>
            </a:r>
          </a:p>
        </p:txBody>
      </p:sp>
      <p:grpSp>
        <p:nvGrpSpPr>
          <p:cNvPr id="48" name="Gruppieren 47">
            <a:extLst>
              <a:ext uri="{FF2B5EF4-FFF2-40B4-BE49-F238E27FC236}">
                <a16:creationId xmlns:a16="http://schemas.microsoft.com/office/drawing/2014/main" id="{5DD427D8-A761-102C-2429-D4579BF95BAD}"/>
              </a:ext>
            </a:extLst>
          </p:cNvPr>
          <p:cNvGrpSpPr/>
          <p:nvPr/>
        </p:nvGrpSpPr>
        <p:grpSpPr>
          <a:xfrm>
            <a:off x="12240000" y="1944000"/>
            <a:ext cx="1620000" cy="1620000"/>
            <a:chOff x="12240000" y="2124000"/>
            <a:chExt cx="1620000" cy="1620000"/>
          </a:xfrm>
        </p:grpSpPr>
        <p:grpSp>
          <p:nvGrpSpPr>
            <p:cNvPr id="9" name="Gruppieren 8">
              <a:extLst>
                <a:ext uri="{FF2B5EF4-FFF2-40B4-BE49-F238E27FC236}">
                  <a16:creationId xmlns:a16="http://schemas.microsoft.com/office/drawing/2014/main" id="{F1836371-9786-500C-AA8D-68162333761A}"/>
                </a:ext>
              </a:extLst>
            </p:cNvPr>
            <p:cNvGrpSpPr/>
            <p:nvPr/>
          </p:nvGrpSpPr>
          <p:grpSpPr>
            <a:xfrm>
              <a:off x="12240000" y="2124000"/>
              <a:ext cx="1620000" cy="1620000"/>
              <a:chOff x="4038600" y="3314700"/>
              <a:chExt cx="1440000" cy="1440000"/>
            </a:xfrm>
          </p:grpSpPr>
          <p:sp>
            <p:nvSpPr>
              <p:cNvPr id="10" name="Ellipse 9">
                <a:extLst>
                  <a:ext uri="{FF2B5EF4-FFF2-40B4-BE49-F238E27FC236}">
                    <a16:creationId xmlns:a16="http://schemas.microsoft.com/office/drawing/2014/main" id="{94996785-994A-139D-B859-65226956BB9B}"/>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elvetica neue" panose="020B0604020202020204"/>
                </a:endParaRPr>
              </a:p>
            </p:txBody>
          </p:sp>
          <p:cxnSp>
            <p:nvCxnSpPr>
              <p:cNvPr id="11" name="Gerader Verbinder 10">
                <a:extLst>
                  <a:ext uri="{FF2B5EF4-FFF2-40B4-BE49-F238E27FC236}">
                    <a16:creationId xmlns:a16="http://schemas.microsoft.com/office/drawing/2014/main" id="{7D523CBE-21CD-9A56-F814-144C92FD771D}"/>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feld 32">
              <a:extLst>
                <a:ext uri="{FF2B5EF4-FFF2-40B4-BE49-F238E27FC236}">
                  <a16:creationId xmlns:a16="http://schemas.microsoft.com/office/drawing/2014/main" id="{5D09B005-F38A-CDA2-1177-D41F75FA3237}"/>
                </a:ext>
              </a:extLst>
            </p:cNvPr>
            <p:cNvSpPr txBox="1"/>
            <p:nvPr/>
          </p:nvSpPr>
          <p:spPr>
            <a:xfrm>
              <a:off x="12240000" y="2124000"/>
              <a:ext cx="1620000" cy="1620000"/>
            </a:xfrm>
            <a:prstGeom prst="rect">
              <a:avLst/>
            </a:prstGeom>
            <a:noFill/>
          </p:spPr>
          <p:txBody>
            <a:bodyPr wrap="square" rtlCol="0" anchor="ctr">
              <a:noAutofit/>
            </a:bodyPr>
            <a:lstStyle/>
            <a:p>
              <a:pPr algn="ctr"/>
              <a:r>
                <a:rPr lang="en-US" sz="2000" b="1" cap="all" dirty="0">
                  <a:solidFill>
                    <a:srgbClr val="4EC5A5"/>
                  </a:solidFill>
                  <a:latin typeface="Helvetica neue" panose="020B0604020202020204"/>
                </a:rPr>
                <a:t>Create</a:t>
              </a:r>
              <a:r>
                <a:rPr lang="en-US" sz="2000" b="1" cap="all" dirty="0">
                  <a:latin typeface="Helvetica neue" panose="020B0604020202020204"/>
                </a:rPr>
                <a:t> </a:t>
              </a:r>
            </a:p>
            <a:p>
              <a:pPr algn="ctr"/>
              <a:r>
                <a:rPr lang="en-US" sz="1600" cap="all" dirty="0">
                  <a:solidFill>
                    <a:srgbClr val="277762"/>
                  </a:solidFill>
                  <a:latin typeface="Helvetica neue" panose="020B0604020202020204"/>
                </a:rPr>
                <a:t>a sense of urgency</a:t>
              </a:r>
            </a:p>
          </p:txBody>
        </p:sp>
      </p:grpSp>
      <p:grpSp>
        <p:nvGrpSpPr>
          <p:cNvPr id="49" name="Gruppieren 48">
            <a:extLst>
              <a:ext uri="{FF2B5EF4-FFF2-40B4-BE49-F238E27FC236}">
                <a16:creationId xmlns:a16="http://schemas.microsoft.com/office/drawing/2014/main" id="{4B57E410-B9F4-EEB1-6CFB-6F6E9E9328F7}"/>
              </a:ext>
            </a:extLst>
          </p:cNvPr>
          <p:cNvGrpSpPr/>
          <p:nvPr/>
        </p:nvGrpSpPr>
        <p:grpSpPr>
          <a:xfrm>
            <a:off x="14040000" y="2736000"/>
            <a:ext cx="1620000" cy="1620000"/>
            <a:chOff x="14148000" y="2628000"/>
            <a:chExt cx="1620000" cy="1620000"/>
          </a:xfrm>
        </p:grpSpPr>
        <p:grpSp>
          <p:nvGrpSpPr>
            <p:cNvPr id="12" name="Gruppieren 11">
              <a:extLst>
                <a:ext uri="{FF2B5EF4-FFF2-40B4-BE49-F238E27FC236}">
                  <a16:creationId xmlns:a16="http://schemas.microsoft.com/office/drawing/2014/main" id="{C53512AF-0522-844E-32A9-00AE013813F9}"/>
                </a:ext>
              </a:extLst>
            </p:cNvPr>
            <p:cNvGrpSpPr/>
            <p:nvPr/>
          </p:nvGrpSpPr>
          <p:grpSpPr>
            <a:xfrm>
              <a:off x="14148000" y="2628000"/>
              <a:ext cx="1620000" cy="1620000"/>
              <a:chOff x="4038600" y="3314700"/>
              <a:chExt cx="1440000" cy="1440000"/>
            </a:xfrm>
          </p:grpSpPr>
          <p:sp>
            <p:nvSpPr>
              <p:cNvPr id="13" name="Ellipse 12">
                <a:extLst>
                  <a:ext uri="{FF2B5EF4-FFF2-40B4-BE49-F238E27FC236}">
                    <a16:creationId xmlns:a16="http://schemas.microsoft.com/office/drawing/2014/main" id="{4F8B3747-7B2A-29D8-5BB4-587738C85F15}"/>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a:endParaRPr>
              </a:p>
            </p:txBody>
          </p:sp>
          <p:cxnSp>
            <p:nvCxnSpPr>
              <p:cNvPr id="14" name="Gerader Verbinder 13">
                <a:extLst>
                  <a:ext uri="{FF2B5EF4-FFF2-40B4-BE49-F238E27FC236}">
                    <a16:creationId xmlns:a16="http://schemas.microsoft.com/office/drawing/2014/main" id="{8162071D-03AB-2C82-0A43-CCC149764948}"/>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 name="Textfeld 33">
              <a:extLst>
                <a:ext uri="{FF2B5EF4-FFF2-40B4-BE49-F238E27FC236}">
                  <a16:creationId xmlns:a16="http://schemas.microsoft.com/office/drawing/2014/main" id="{04380C90-F860-F13D-891D-7233AC596BE9}"/>
                </a:ext>
              </a:extLst>
            </p:cNvPr>
            <p:cNvSpPr txBox="1"/>
            <p:nvPr/>
          </p:nvSpPr>
          <p:spPr>
            <a:xfrm>
              <a:off x="14148000" y="2628000"/>
              <a:ext cx="1620000" cy="1620000"/>
            </a:xfrm>
            <a:prstGeom prst="rect">
              <a:avLst/>
            </a:prstGeom>
            <a:noFill/>
          </p:spPr>
          <p:txBody>
            <a:bodyPr wrap="square" rtlCol="0" anchor="ctr">
              <a:noAutofit/>
            </a:bodyPr>
            <a:lstStyle/>
            <a:p>
              <a:pPr algn="ctr"/>
              <a:r>
                <a:rPr lang="en-US" sz="2000" b="1" cap="all" dirty="0">
                  <a:solidFill>
                    <a:srgbClr val="4EC5A5"/>
                  </a:solidFill>
                  <a:latin typeface="Helvetica neue" panose="020B0604020202020204"/>
                </a:rPr>
                <a:t>Build</a:t>
              </a:r>
            </a:p>
            <a:p>
              <a:pPr algn="ctr"/>
              <a:r>
                <a:rPr lang="en-US" sz="1600" cap="all" dirty="0">
                  <a:solidFill>
                    <a:srgbClr val="277762"/>
                  </a:solidFill>
                  <a:latin typeface="Helvetica neue" panose="020B0604020202020204"/>
                </a:rPr>
                <a:t>a guiding coalition</a:t>
              </a:r>
            </a:p>
          </p:txBody>
        </p:sp>
      </p:grpSp>
      <p:grpSp>
        <p:nvGrpSpPr>
          <p:cNvPr id="50" name="Gruppieren 49">
            <a:extLst>
              <a:ext uri="{FF2B5EF4-FFF2-40B4-BE49-F238E27FC236}">
                <a16:creationId xmlns:a16="http://schemas.microsoft.com/office/drawing/2014/main" id="{65C4A2C3-A070-3C2F-9EAB-B9083AE1B6BF}"/>
              </a:ext>
            </a:extLst>
          </p:cNvPr>
          <p:cNvGrpSpPr/>
          <p:nvPr/>
        </p:nvGrpSpPr>
        <p:grpSpPr>
          <a:xfrm>
            <a:off x="14724000" y="4428000"/>
            <a:ext cx="1620000" cy="1620000"/>
            <a:chOff x="14868000" y="4392000"/>
            <a:chExt cx="1620000" cy="1620000"/>
          </a:xfrm>
        </p:grpSpPr>
        <p:grpSp>
          <p:nvGrpSpPr>
            <p:cNvPr id="15" name="Gruppieren 14">
              <a:extLst>
                <a:ext uri="{FF2B5EF4-FFF2-40B4-BE49-F238E27FC236}">
                  <a16:creationId xmlns:a16="http://schemas.microsoft.com/office/drawing/2014/main" id="{928C9EBF-6864-C09E-C5CE-0F9732D61C8A}"/>
                </a:ext>
              </a:extLst>
            </p:cNvPr>
            <p:cNvGrpSpPr/>
            <p:nvPr/>
          </p:nvGrpSpPr>
          <p:grpSpPr>
            <a:xfrm>
              <a:off x="14868000" y="4392000"/>
              <a:ext cx="1620000" cy="1620000"/>
              <a:chOff x="4038600" y="3314700"/>
              <a:chExt cx="1440000" cy="1440000"/>
            </a:xfrm>
          </p:grpSpPr>
          <p:sp>
            <p:nvSpPr>
              <p:cNvPr id="16" name="Ellipse 15">
                <a:extLst>
                  <a:ext uri="{FF2B5EF4-FFF2-40B4-BE49-F238E27FC236}">
                    <a16:creationId xmlns:a16="http://schemas.microsoft.com/office/drawing/2014/main" id="{742B44D9-9009-6AFA-A1D9-1E9ACFB4F63A}"/>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a:endParaRPr>
              </a:p>
            </p:txBody>
          </p:sp>
          <p:cxnSp>
            <p:nvCxnSpPr>
              <p:cNvPr id="17" name="Gerader Verbinder 16">
                <a:extLst>
                  <a:ext uri="{FF2B5EF4-FFF2-40B4-BE49-F238E27FC236}">
                    <a16:creationId xmlns:a16="http://schemas.microsoft.com/office/drawing/2014/main" id="{24E42238-8935-D0E4-356D-DBB8418252A4}"/>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Textfeld 34">
              <a:extLst>
                <a:ext uri="{FF2B5EF4-FFF2-40B4-BE49-F238E27FC236}">
                  <a16:creationId xmlns:a16="http://schemas.microsoft.com/office/drawing/2014/main" id="{E511CDED-ABF1-542A-8877-87787D7DC118}"/>
                </a:ext>
              </a:extLst>
            </p:cNvPr>
            <p:cNvSpPr txBox="1"/>
            <p:nvPr/>
          </p:nvSpPr>
          <p:spPr>
            <a:xfrm>
              <a:off x="14868000" y="4392000"/>
              <a:ext cx="1620000" cy="1620000"/>
            </a:xfrm>
            <a:prstGeom prst="rect">
              <a:avLst/>
            </a:prstGeom>
            <a:noFill/>
          </p:spPr>
          <p:txBody>
            <a:bodyPr wrap="square" rtlCol="0" anchor="ctr">
              <a:noAutofit/>
            </a:bodyPr>
            <a:lstStyle/>
            <a:p>
              <a:pPr algn="ctr"/>
              <a:r>
                <a:rPr lang="en-US" sz="2000" b="1" cap="all" dirty="0">
                  <a:solidFill>
                    <a:srgbClr val="4EC5A5"/>
                  </a:solidFill>
                  <a:latin typeface="Helvetica neue" panose="020B0604020202020204"/>
                </a:rPr>
                <a:t>Form</a:t>
              </a:r>
            </a:p>
            <a:p>
              <a:pPr algn="ctr"/>
              <a:r>
                <a:rPr lang="en-US" sz="1600" cap="all" dirty="0">
                  <a:solidFill>
                    <a:srgbClr val="277762"/>
                  </a:solidFill>
                  <a:latin typeface="Helvetica neue" panose="020B0604020202020204"/>
                </a:rPr>
                <a:t>a strategic vision</a:t>
              </a:r>
            </a:p>
          </p:txBody>
        </p:sp>
      </p:grpSp>
      <p:grpSp>
        <p:nvGrpSpPr>
          <p:cNvPr id="51" name="Gruppieren 50">
            <a:extLst>
              <a:ext uri="{FF2B5EF4-FFF2-40B4-BE49-F238E27FC236}">
                <a16:creationId xmlns:a16="http://schemas.microsoft.com/office/drawing/2014/main" id="{F6E7D13A-6850-CF2B-5041-3176225FA68F}"/>
              </a:ext>
            </a:extLst>
          </p:cNvPr>
          <p:cNvGrpSpPr/>
          <p:nvPr/>
        </p:nvGrpSpPr>
        <p:grpSpPr>
          <a:xfrm>
            <a:off x="14004000" y="6156000"/>
            <a:ext cx="1620000" cy="1620000"/>
            <a:chOff x="14148000" y="6444000"/>
            <a:chExt cx="1620000" cy="1620000"/>
          </a:xfrm>
        </p:grpSpPr>
        <p:grpSp>
          <p:nvGrpSpPr>
            <p:cNvPr id="27" name="Gruppieren 26">
              <a:extLst>
                <a:ext uri="{FF2B5EF4-FFF2-40B4-BE49-F238E27FC236}">
                  <a16:creationId xmlns:a16="http://schemas.microsoft.com/office/drawing/2014/main" id="{07611FB1-A2A9-03C3-C48A-C1450C194B24}"/>
                </a:ext>
              </a:extLst>
            </p:cNvPr>
            <p:cNvGrpSpPr/>
            <p:nvPr/>
          </p:nvGrpSpPr>
          <p:grpSpPr>
            <a:xfrm>
              <a:off x="14148000" y="6444000"/>
              <a:ext cx="1620000" cy="1620000"/>
              <a:chOff x="4038600" y="3314700"/>
              <a:chExt cx="1440000" cy="1440000"/>
            </a:xfrm>
          </p:grpSpPr>
          <p:sp>
            <p:nvSpPr>
              <p:cNvPr id="28" name="Ellipse 27">
                <a:extLst>
                  <a:ext uri="{FF2B5EF4-FFF2-40B4-BE49-F238E27FC236}">
                    <a16:creationId xmlns:a16="http://schemas.microsoft.com/office/drawing/2014/main" id="{B28C3370-1452-6DBA-DC76-8F0EF62B16A4}"/>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a:endParaRPr>
              </a:p>
            </p:txBody>
          </p:sp>
          <p:cxnSp>
            <p:nvCxnSpPr>
              <p:cNvPr id="29" name="Gerader Verbinder 28">
                <a:extLst>
                  <a:ext uri="{FF2B5EF4-FFF2-40B4-BE49-F238E27FC236}">
                    <a16:creationId xmlns:a16="http://schemas.microsoft.com/office/drawing/2014/main" id="{AC1ABBC8-73D6-3128-D268-2C5C00BA39A4}"/>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feld 35">
              <a:extLst>
                <a:ext uri="{FF2B5EF4-FFF2-40B4-BE49-F238E27FC236}">
                  <a16:creationId xmlns:a16="http://schemas.microsoft.com/office/drawing/2014/main" id="{4BE0C4EF-263B-7F9E-E5B5-B215A219B136}"/>
                </a:ext>
              </a:extLst>
            </p:cNvPr>
            <p:cNvSpPr txBox="1"/>
            <p:nvPr/>
          </p:nvSpPr>
          <p:spPr>
            <a:xfrm>
              <a:off x="14148000" y="6444000"/>
              <a:ext cx="1620000" cy="1620000"/>
            </a:xfrm>
            <a:prstGeom prst="rect">
              <a:avLst/>
            </a:prstGeom>
            <a:noFill/>
          </p:spPr>
          <p:txBody>
            <a:bodyPr wrap="square" rtlCol="0" anchor="ctr">
              <a:noAutofit/>
            </a:bodyPr>
            <a:lstStyle/>
            <a:p>
              <a:pPr algn="ctr"/>
              <a:r>
                <a:rPr lang="en-US" sz="2000" b="1" cap="all" dirty="0">
                  <a:solidFill>
                    <a:srgbClr val="4EC5A5"/>
                  </a:solidFill>
                  <a:latin typeface="Helvetica neue" panose="020B0604020202020204"/>
                </a:rPr>
                <a:t>Enlist</a:t>
              </a:r>
            </a:p>
            <a:p>
              <a:pPr algn="ctr"/>
              <a:r>
                <a:rPr lang="en-US" sz="1600" cap="all" dirty="0">
                  <a:solidFill>
                    <a:srgbClr val="277762"/>
                  </a:solidFill>
                  <a:latin typeface="Helvetica neue" panose="020B0604020202020204"/>
                </a:rPr>
                <a:t>a volunteer army</a:t>
              </a:r>
            </a:p>
          </p:txBody>
        </p:sp>
      </p:grpSp>
      <p:grpSp>
        <p:nvGrpSpPr>
          <p:cNvPr id="52" name="Gruppieren 51">
            <a:extLst>
              <a:ext uri="{FF2B5EF4-FFF2-40B4-BE49-F238E27FC236}">
                <a16:creationId xmlns:a16="http://schemas.microsoft.com/office/drawing/2014/main" id="{52F136EC-6CB7-8F3F-7BF4-D033BDC63D7E}"/>
              </a:ext>
            </a:extLst>
          </p:cNvPr>
          <p:cNvGrpSpPr/>
          <p:nvPr/>
        </p:nvGrpSpPr>
        <p:grpSpPr>
          <a:xfrm>
            <a:off x="12240000" y="6912000"/>
            <a:ext cx="1620000" cy="1620000"/>
            <a:chOff x="12276000" y="6840000"/>
            <a:chExt cx="1620000" cy="1620000"/>
          </a:xfrm>
        </p:grpSpPr>
        <p:grpSp>
          <p:nvGrpSpPr>
            <p:cNvPr id="30" name="Gruppieren 29">
              <a:extLst>
                <a:ext uri="{FF2B5EF4-FFF2-40B4-BE49-F238E27FC236}">
                  <a16:creationId xmlns:a16="http://schemas.microsoft.com/office/drawing/2014/main" id="{31F7A706-36CB-249B-A513-7ECB58DB238D}"/>
                </a:ext>
              </a:extLst>
            </p:cNvPr>
            <p:cNvGrpSpPr/>
            <p:nvPr/>
          </p:nvGrpSpPr>
          <p:grpSpPr>
            <a:xfrm>
              <a:off x="12276000" y="6840000"/>
              <a:ext cx="1620000" cy="1620000"/>
              <a:chOff x="4038600" y="3314700"/>
              <a:chExt cx="1440000" cy="1440000"/>
            </a:xfrm>
          </p:grpSpPr>
          <p:sp>
            <p:nvSpPr>
              <p:cNvPr id="31" name="Ellipse 30">
                <a:extLst>
                  <a:ext uri="{FF2B5EF4-FFF2-40B4-BE49-F238E27FC236}">
                    <a16:creationId xmlns:a16="http://schemas.microsoft.com/office/drawing/2014/main" id="{0AB908AD-8D46-6EF7-7003-2D1538735635}"/>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a:endParaRPr>
              </a:p>
            </p:txBody>
          </p:sp>
          <p:cxnSp>
            <p:nvCxnSpPr>
              <p:cNvPr id="32" name="Gerader Verbinder 31">
                <a:extLst>
                  <a:ext uri="{FF2B5EF4-FFF2-40B4-BE49-F238E27FC236}">
                    <a16:creationId xmlns:a16="http://schemas.microsoft.com/office/drawing/2014/main" id="{321AF851-8BCF-2671-A5A7-2EA41BA4D6F1}"/>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feld 36">
              <a:extLst>
                <a:ext uri="{FF2B5EF4-FFF2-40B4-BE49-F238E27FC236}">
                  <a16:creationId xmlns:a16="http://schemas.microsoft.com/office/drawing/2014/main" id="{74E7536E-AAB1-03F0-2004-252D1D990026}"/>
                </a:ext>
              </a:extLst>
            </p:cNvPr>
            <p:cNvSpPr txBox="1"/>
            <p:nvPr/>
          </p:nvSpPr>
          <p:spPr>
            <a:xfrm>
              <a:off x="12276000" y="6840000"/>
              <a:ext cx="1620000" cy="1620000"/>
            </a:xfrm>
            <a:prstGeom prst="rect">
              <a:avLst/>
            </a:prstGeom>
            <a:noFill/>
          </p:spPr>
          <p:txBody>
            <a:bodyPr wrap="square" rtlCol="0" anchor="ctr">
              <a:noAutofit/>
            </a:bodyPr>
            <a:lstStyle/>
            <a:p>
              <a:pPr algn="ctr"/>
              <a:r>
                <a:rPr lang="en-US" sz="2000" b="1" cap="all" dirty="0">
                  <a:solidFill>
                    <a:srgbClr val="4EC5A5"/>
                  </a:solidFill>
                  <a:latin typeface="Helvetica neue" panose="020B0604020202020204"/>
                </a:rPr>
                <a:t>Enable</a:t>
              </a:r>
            </a:p>
            <a:p>
              <a:pPr algn="ctr"/>
              <a:r>
                <a:rPr lang="en-US" sz="1600" cap="all" dirty="0">
                  <a:solidFill>
                    <a:srgbClr val="277762"/>
                  </a:solidFill>
                  <a:latin typeface="Helvetica neue" panose="020B0604020202020204"/>
                </a:rPr>
                <a:t>action by removing barriers</a:t>
              </a:r>
            </a:p>
          </p:txBody>
        </p:sp>
      </p:grpSp>
      <p:grpSp>
        <p:nvGrpSpPr>
          <p:cNvPr id="53" name="Gruppieren 52">
            <a:extLst>
              <a:ext uri="{FF2B5EF4-FFF2-40B4-BE49-F238E27FC236}">
                <a16:creationId xmlns:a16="http://schemas.microsoft.com/office/drawing/2014/main" id="{81EF35E1-5415-F33A-153A-33885EEEA458}"/>
              </a:ext>
            </a:extLst>
          </p:cNvPr>
          <p:cNvGrpSpPr/>
          <p:nvPr/>
        </p:nvGrpSpPr>
        <p:grpSpPr>
          <a:xfrm>
            <a:off x="10476000" y="6156000"/>
            <a:ext cx="1620000" cy="1620000"/>
            <a:chOff x="10368000" y="6120000"/>
            <a:chExt cx="1620000" cy="1620000"/>
          </a:xfrm>
        </p:grpSpPr>
        <p:grpSp>
          <p:nvGrpSpPr>
            <p:cNvPr id="24" name="Gruppieren 23">
              <a:extLst>
                <a:ext uri="{FF2B5EF4-FFF2-40B4-BE49-F238E27FC236}">
                  <a16:creationId xmlns:a16="http://schemas.microsoft.com/office/drawing/2014/main" id="{6F4C5AE1-B04C-FC3A-DF36-C95340243C18}"/>
                </a:ext>
              </a:extLst>
            </p:cNvPr>
            <p:cNvGrpSpPr/>
            <p:nvPr/>
          </p:nvGrpSpPr>
          <p:grpSpPr>
            <a:xfrm>
              <a:off x="10368000" y="6120000"/>
              <a:ext cx="1620000" cy="1620000"/>
              <a:chOff x="4038600" y="3314700"/>
              <a:chExt cx="1440000" cy="1440000"/>
            </a:xfrm>
          </p:grpSpPr>
          <p:sp>
            <p:nvSpPr>
              <p:cNvPr id="25" name="Ellipse 24">
                <a:extLst>
                  <a:ext uri="{FF2B5EF4-FFF2-40B4-BE49-F238E27FC236}">
                    <a16:creationId xmlns:a16="http://schemas.microsoft.com/office/drawing/2014/main" id="{BF7B22D0-8AB4-0469-115E-3EE33C704D9D}"/>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a:endParaRPr>
              </a:p>
            </p:txBody>
          </p:sp>
          <p:cxnSp>
            <p:nvCxnSpPr>
              <p:cNvPr id="26" name="Gerader Verbinder 25">
                <a:extLst>
                  <a:ext uri="{FF2B5EF4-FFF2-40B4-BE49-F238E27FC236}">
                    <a16:creationId xmlns:a16="http://schemas.microsoft.com/office/drawing/2014/main" id="{0176E1E1-4069-B211-39FD-23E3E22D31BF}"/>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Textfeld 37">
              <a:extLst>
                <a:ext uri="{FF2B5EF4-FFF2-40B4-BE49-F238E27FC236}">
                  <a16:creationId xmlns:a16="http://schemas.microsoft.com/office/drawing/2014/main" id="{29974051-A5AE-9C4E-22FE-BB2C99050C0C}"/>
                </a:ext>
              </a:extLst>
            </p:cNvPr>
            <p:cNvSpPr txBox="1"/>
            <p:nvPr/>
          </p:nvSpPr>
          <p:spPr>
            <a:xfrm>
              <a:off x="10368000" y="6120000"/>
              <a:ext cx="1620000" cy="1620000"/>
            </a:xfrm>
            <a:prstGeom prst="rect">
              <a:avLst/>
            </a:prstGeom>
            <a:noFill/>
          </p:spPr>
          <p:txBody>
            <a:bodyPr wrap="square" rtlCol="0" anchor="ctr">
              <a:noAutofit/>
            </a:bodyPr>
            <a:lstStyle/>
            <a:p>
              <a:pPr algn="ctr"/>
              <a:r>
                <a:rPr lang="en-US" sz="2000" b="1" cap="all" dirty="0">
                  <a:solidFill>
                    <a:srgbClr val="4EC5A5"/>
                  </a:solidFill>
                  <a:latin typeface="Helvetica neue" panose="020B0604020202020204"/>
                </a:rPr>
                <a:t>Generate</a:t>
              </a:r>
            </a:p>
            <a:p>
              <a:pPr algn="ctr"/>
              <a:r>
                <a:rPr lang="en-US" sz="1600" cap="all" dirty="0">
                  <a:solidFill>
                    <a:srgbClr val="277762"/>
                  </a:solidFill>
                  <a:latin typeface="Helvetica neue" panose="020B0604020202020204"/>
                </a:rPr>
                <a:t>short-term wins</a:t>
              </a:r>
            </a:p>
          </p:txBody>
        </p:sp>
      </p:grpSp>
      <p:grpSp>
        <p:nvGrpSpPr>
          <p:cNvPr id="54" name="Gruppieren 53">
            <a:extLst>
              <a:ext uri="{FF2B5EF4-FFF2-40B4-BE49-F238E27FC236}">
                <a16:creationId xmlns:a16="http://schemas.microsoft.com/office/drawing/2014/main" id="{3C765187-1D0B-FDE2-A369-042E8F59F3C0}"/>
              </a:ext>
            </a:extLst>
          </p:cNvPr>
          <p:cNvGrpSpPr/>
          <p:nvPr/>
        </p:nvGrpSpPr>
        <p:grpSpPr>
          <a:xfrm>
            <a:off x="9792000" y="4464000"/>
            <a:ext cx="1620000" cy="1620000"/>
            <a:chOff x="9792000" y="4320000"/>
            <a:chExt cx="1620000" cy="1620000"/>
          </a:xfrm>
        </p:grpSpPr>
        <p:grpSp>
          <p:nvGrpSpPr>
            <p:cNvPr id="21" name="Gruppieren 20">
              <a:extLst>
                <a:ext uri="{FF2B5EF4-FFF2-40B4-BE49-F238E27FC236}">
                  <a16:creationId xmlns:a16="http://schemas.microsoft.com/office/drawing/2014/main" id="{2854379E-F3A1-8022-929C-EFCE26465E60}"/>
                </a:ext>
              </a:extLst>
            </p:cNvPr>
            <p:cNvGrpSpPr/>
            <p:nvPr/>
          </p:nvGrpSpPr>
          <p:grpSpPr>
            <a:xfrm>
              <a:off x="9792000" y="4320000"/>
              <a:ext cx="1620000" cy="1620000"/>
              <a:chOff x="4038600" y="3314700"/>
              <a:chExt cx="1440000" cy="1440000"/>
            </a:xfrm>
          </p:grpSpPr>
          <p:sp>
            <p:nvSpPr>
              <p:cNvPr id="22" name="Ellipse 21">
                <a:extLst>
                  <a:ext uri="{FF2B5EF4-FFF2-40B4-BE49-F238E27FC236}">
                    <a16:creationId xmlns:a16="http://schemas.microsoft.com/office/drawing/2014/main" id="{4353CA1E-C8B1-0F74-9E32-0EAE55CE4ECA}"/>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a:endParaRPr>
              </a:p>
            </p:txBody>
          </p:sp>
          <p:cxnSp>
            <p:nvCxnSpPr>
              <p:cNvPr id="23" name="Gerader Verbinder 22">
                <a:extLst>
                  <a:ext uri="{FF2B5EF4-FFF2-40B4-BE49-F238E27FC236}">
                    <a16:creationId xmlns:a16="http://schemas.microsoft.com/office/drawing/2014/main" id="{9F8C324A-73B0-9EEB-EAE2-60D792C5B929}"/>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Textfeld 38">
              <a:extLst>
                <a:ext uri="{FF2B5EF4-FFF2-40B4-BE49-F238E27FC236}">
                  <a16:creationId xmlns:a16="http://schemas.microsoft.com/office/drawing/2014/main" id="{022BAB1A-1346-1ABA-DBC9-0DB1F69A099B}"/>
                </a:ext>
              </a:extLst>
            </p:cNvPr>
            <p:cNvSpPr txBox="1"/>
            <p:nvPr/>
          </p:nvSpPr>
          <p:spPr>
            <a:xfrm>
              <a:off x="9792000" y="4320000"/>
              <a:ext cx="1620000" cy="1620000"/>
            </a:xfrm>
            <a:prstGeom prst="rect">
              <a:avLst/>
            </a:prstGeom>
            <a:noFill/>
          </p:spPr>
          <p:txBody>
            <a:bodyPr wrap="square" lIns="0" rIns="0" rtlCol="0" anchor="ctr">
              <a:noAutofit/>
            </a:bodyPr>
            <a:lstStyle/>
            <a:p>
              <a:pPr algn="ctr"/>
              <a:r>
                <a:rPr lang="en-US" sz="2000" b="1" cap="all" dirty="0">
                  <a:solidFill>
                    <a:srgbClr val="4EC5A5"/>
                  </a:solidFill>
                  <a:latin typeface="Helvetica neue" panose="020B0604020202020204"/>
                </a:rPr>
                <a:t>Sustain</a:t>
              </a:r>
            </a:p>
            <a:p>
              <a:pPr algn="ctr"/>
              <a:r>
                <a:rPr lang="en-US" sz="1600" cap="all" dirty="0">
                  <a:solidFill>
                    <a:srgbClr val="277762"/>
                  </a:solidFill>
                  <a:latin typeface="Helvetica neue" panose="020B0604020202020204"/>
                </a:rPr>
                <a:t>Acceleration</a:t>
              </a:r>
            </a:p>
          </p:txBody>
        </p:sp>
      </p:grpSp>
      <p:grpSp>
        <p:nvGrpSpPr>
          <p:cNvPr id="47" name="Gruppieren 46">
            <a:extLst>
              <a:ext uri="{FF2B5EF4-FFF2-40B4-BE49-F238E27FC236}">
                <a16:creationId xmlns:a16="http://schemas.microsoft.com/office/drawing/2014/main" id="{CB9917B7-194B-A73E-A825-E301668D1777}"/>
              </a:ext>
            </a:extLst>
          </p:cNvPr>
          <p:cNvGrpSpPr/>
          <p:nvPr/>
        </p:nvGrpSpPr>
        <p:grpSpPr>
          <a:xfrm>
            <a:off x="10440000" y="2736000"/>
            <a:ext cx="1620000" cy="1620000"/>
            <a:chOff x="10368000" y="2592000"/>
            <a:chExt cx="1620000" cy="1620000"/>
          </a:xfrm>
        </p:grpSpPr>
        <p:grpSp>
          <p:nvGrpSpPr>
            <p:cNvPr id="18" name="Gruppieren 17">
              <a:extLst>
                <a:ext uri="{FF2B5EF4-FFF2-40B4-BE49-F238E27FC236}">
                  <a16:creationId xmlns:a16="http://schemas.microsoft.com/office/drawing/2014/main" id="{EB072D00-B0BB-F5F9-6AC4-CD287FEFB7CE}"/>
                </a:ext>
              </a:extLst>
            </p:cNvPr>
            <p:cNvGrpSpPr/>
            <p:nvPr/>
          </p:nvGrpSpPr>
          <p:grpSpPr>
            <a:xfrm>
              <a:off x="10368000" y="2592000"/>
              <a:ext cx="1620000" cy="1620000"/>
              <a:chOff x="4038600" y="3314700"/>
              <a:chExt cx="1440000" cy="1440000"/>
            </a:xfrm>
          </p:grpSpPr>
          <p:sp>
            <p:nvSpPr>
              <p:cNvPr id="19" name="Ellipse 18">
                <a:extLst>
                  <a:ext uri="{FF2B5EF4-FFF2-40B4-BE49-F238E27FC236}">
                    <a16:creationId xmlns:a16="http://schemas.microsoft.com/office/drawing/2014/main" id="{C82267B8-9A3F-F62B-E4DC-0D7014D19231}"/>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a:endParaRPr>
              </a:p>
            </p:txBody>
          </p:sp>
          <p:cxnSp>
            <p:nvCxnSpPr>
              <p:cNvPr id="20" name="Gerader Verbinder 19">
                <a:extLst>
                  <a:ext uri="{FF2B5EF4-FFF2-40B4-BE49-F238E27FC236}">
                    <a16:creationId xmlns:a16="http://schemas.microsoft.com/office/drawing/2014/main" id="{55C6C7FA-7B59-9022-1DFC-48D8E04372A7}"/>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 name="Textfeld 39">
              <a:extLst>
                <a:ext uri="{FF2B5EF4-FFF2-40B4-BE49-F238E27FC236}">
                  <a16:creationId xmlns:a16="http://schemas.microsoft.com/office/drawing/2014/main" id="{35930614-0579-DED3-CB05-262EE31F3ACC}"/>
                </a:ext>
              </a:extLst>
            </p:cNvPr>
            <p:cNvSpPr txBox="1"/>
            <p:nvPr/>
          </p:nvSpPr>
          <p:spPr>
            <a:xfrm>
              <a:off x="10368000" y="2592000"/>
              <a:ext cx="1620000" cy="1620000"/>
            </a:xfrm>
            <a:prstGeom prst="rect">
              <a:avLst/>
            </a:prstGeom>
            <a:noFill/>
          </p:spPr>
          <p:txBody>
            <a:bodyPr wrap="square" rtlCol="0" anchor="ctr">
              <a:noAutofit/>
            </a:bodyPr>
            <a:lstStyle/>
            <a:p>
              <a:pPr algn="ctr"/>
              <a:r>
                <a:rPr lang="en-US" sz="2000" b="1" cap="all" dirty="0">
                  <a:solidFill>
                    <a:srgbClr val="4EC5A5"/>
                  </a:solidFill>
                  <a:latin typeface="Helvetica neue" panose="020B0604020202020204"/>
                </a:rPr>
                <a:t>Institute</a:t>
              </a:r>
            </a:p>
            <a:p>
              <a:pPr algn="ctr"/>
              <a:r>
                <a:rPr lang="en-US" sz="1600" cap="all" dirty="0">
                  <a:solidFill>
                    <a:srgbClr val="277762"/>
                  </a:solidFill>
                  <a:latin typeface="Helvetica neue" panose="020B0604020202020204"/>
                </a:rPr>
                <a:t>change</a:t>
              </a:r>
            </a:p>
          </p:txBody>
        </p:sp>
      </p:grpSp>
      <p:sp>
        <p:nvSpPr>
          <p:cNvPr id="41" name="Textfeld 40">
            <a:extLst>
              <a:ext uri="{FF2B5EF4-FFF2-40B4-BE49-F238E27FC236}">
                <a16:creationId xmlns:a16="http://schemas.microsoft.com/office/drawing/2014/main" id="{29A44E81-082C-E6A8-B94F-F36C350E63E1}"/>
              </a:ext>
            </a:extLst>
          </p:cNvPr>
          <p:cNvSpPr txBox="1"/>
          <p:nvPr/>
        </p:nvSpPr>
        <p:spPr>
          <a:xfrm>
            <a:off x="11763505" y="4387421"/>
            <a:ext cx="2568039" cy="1440000"/>
          </a:xfrm>
          <a:prstGeom prst="rect">
            <a:avLst/>
          </a:prstGeom>
          <a:noFill/>
        </p:spPr>
        <p:txBody>
          <a:bodyPr wrap="square" rtlCol="0">
            <a:noAutofit/>
          </a:bodyPr>
          <a:lstStyle/>
          <a:p>
            <a:pPr algn="ctr"/>
            <a:r>
              <a:rPr lang="en-US" sz="4000" b="1" cap="all" dirty="0">
                <a:solidFill>
                  <a:srgbClr val="277762"/>
                </a:solidFill>
                <a:latin typeface="Helvetica neue" panose="020B0604020202020204"/>
              </a:rPr>
              <a:t>The Big</a:t>
            </a:r>
          </a:p>
        </p:txBody>
      </p:sp>
      <p:sp>
        <p:nvSpPr>
          <p:cNvPr id="42" name="Textfeld 41">
            <a:extLst>
              <a:ext uri="{FF2B5EF4-FFF2-40B4-BE49-F238E27FC236}">
                <a16:creationId xmlns:a16="http://schemas.microsoft.com/office/drawing/2014/main" id="{CADFF42A-5252-0BBB-3A5E-2DB8644C04A0}"/>
              </a:ext>
            </a:extLst>
          </p:cNvPr>
          <p:cNvSpPr txBox="1"/>
          <p:nvPr/>
        </p:nvSpPr>
        <p:spPr>
          <a:xfrm rot="21184205">
            <a:off x="12142328" y="4977356"/>
            <a:ext cx="1944298" cy="743464"/>
          </a:xfrm>
          <a:prstGeom prst="rect">
            <a:avLst/>
          </a:prstGeom>
          <a:noFill/>
        </p:spPr>
        <p:txBody>
          <a:bodyPr wrap="square" rtlCol="0">
            <a:prstTxWarp prst="textWave4">
              <a:avLst>
                <a:gd name="adj1" fmla="val 0"/>
                <a:gd name="adj2" fmla="val 0"/>
              </a:avLst>
            </a:prstTxWarp>
            <a:noAutofit/>
          </a:bodyPr>
          <a:lstStyle/>
          <a:p>
            <a:pPr algn="ctr"/>
            <a:r>
              <a:rPr lang="en-US" sz="2000" b="1" dirty="0">
                <a:solidFill>
                  <a:srgbClr val="4EC5A5"/>
                </a:solidFill>
                <a:latin typeface="Bradley Hand ITC" panose="03070402050302030203" pitchFamily="66" charset="0"/>
              </a:rPr>
              <a:t>opportunity</a:t>
            </a:r>
            <a:endParaRPr lang="en-US" sz="1600" dirty="0">
              <a:solidFill>
                <a:srgbClr val="277762"/>
              </a:solidFill>
              <a:latin typeface="Bradley Hand ITC" panose="03070402050302030203" pitchFamily="66"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6" name="Freihand 55">
                <a:extLst>
                  <a:ext uri="{FF2B5EF4-FFF2-40B4-BE49-F238E27FC236}">
                    <a16:creationId xmlns:a16="http://schemas.microsoft.com/office/drawing/2014/main" id="{B5B1C0C2-78FC-C1D5-77F2-D09557283734}"/>
                  </a:ext>
                </a:extLst>
              </p14:cNvPr>
              <p14:cNvContentPartPr/>
              <p14:nvPr/>
            </p14:nvContentPartPr>
            <p14:xfrm>
              <a:off x="12015967" y="5513535"/>
              <a:ext cx="2184480" cy="301320"/>
            </p14:xfrm>
          </p:contentPart>
        </mc:Choice>
        <mc:Fallback xmlns="">
          <p:pic>
            <p:nvPicPr>
              <p:cNvPr id="56" name="Freihand 55">
                <a:extLst>
                  <a:ext uri="{FF2B5EF4-FFF2-40B4-BE49-F238E27FC236}">
                    <a16:creationId xmlns:a16="http://schemas.microsoft.com/office/drawing/2014/main" id="{B5B1C0C2-78FC-C1D5-77F2-D09557283734}"/>
                  </a:ext>
                </a:extLst>
              </p:cNvPr>
              <p:cNvPicPr/>
              <p:nvPr/>
            </p:nvPicPr>
            <p:blipFill>
              <a:blip r:embed="rId3"/>
              <a:stretch>
                <a:fillRect/>
              </a:stretch>
            </p:blipFill>
            <p:spPr>
              <a:xfrm>
                <a:off x="11952967" y="5135895"/>
                <a:ext cx="2310120" cy="1056960"/>
              </a:xfrm>
              <a:prstGeom prst="rect">
                <a:avLst/>
              </a:prstGeom>
            </p:spPr>
          </p:pic>
        </mc:Fallback>
      </mc:AlternateContent>
    </p:spTree>
    <p:extLst>
      <p:ext uri="{BB962C8B-B14F-4D97-AF65-F5344CB8AC3E}">
        <p14:creationId xmlns:p14="http://schemas.microsoft.com/office/powerpoint/2010/main" val="1579240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 3: Kotter change model</a:t>
            </a:r>
          </a:p>
        </p:txBody>
      </p:sp>
      <p:pic>
        <p:nvPicPr>
          <p:cNvPr id="6" name="Grafik 5">
            <a:extLst>
              <a:ext uri="{FF2B5EF4-FFF2-40B4-BE49-F238E27FC236}">
                <a16:creationId xmlns:a16="http://schemas.microsoft.com/office/drawing/2014/main" id="{4A7BF750-CC7F-5513-D94A-829F86F9A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0" y="1431297"/>
            <a:ext cx="1865455" cy="1800000"/>
          </a:xfrm>
          <a:prstGeom prst="rect">
            <a:avLst/>
          </a:prstGeom>
        </p:spPr>
      </p:pic>
      <p:sp>
        <p:nvSpPr>
          <p:cNvPr id="5" name="Google Shape;236;p27">
            <a:extLst>
              <a:ext uri="{FF2B5EF4-FFF2-40B4-BE49-F238E27FC236}">
                <a16:creationId xmlns:a16="http://schemas.microsoft.com/office/drawing/2014/main" id="{7A03A171-1B1C-19D4-B5E5-6BA3C2287D08}"/>
              </a:ext>
            </a:extLst>
          </p:cNvPr>
          <p:cNvSpPr txBox="1"/>
          <p:nvPr/>
        </p:nvSpPr>
        <p:spPr>
          <a:xfrm>
            <a:off x="1296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1:</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b="1"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Create a sense of urgency:</a:t>
            </a:r>
            <a:r>
              <a:rPr lang="en-US" sz="2400" b="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t>
            </a:r>
          </a:p>
          <a:p>
            <a:pPr marL="0" marR="0" lvl="0" indent="0" algn="ctr" rtl="0">
              <a:lnSpc>
                <a:spcPct val="100000"/>
              </a:lnSpc>
              <a:spcBef>
                <a:spcPts val="0"/>
              </a:spcBef>
              <a:spcAft>
                <a:spcPts val="0"/>
              </a:spcAft>
              <a:buNone/>
            </a:pPr>
            <a:r>
              <a:rPr lang="en-US" sz="2400" b="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Motivate employees to embrace change by communicating and highlighting the importance of taking immediate action.</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236;p27">
            <a:extLst>
              <a:ext uri="{FF2B5EF4-FFF2-40B4-BE49-F238E27FC236}">
                <a16:creationId xmlns:a16="http://schemas.microsoft.com/office/drawing/2014/main" id="{2286A7D5-7184-5A1B-ED18-F85DEFB97823}"/>
              </a:ext>
            </a:extLst>
          </p:cNvPr>
          <p:cNvSpPr txBox="1"/>
          <p:nvPr/>
        </p:nvSpPr>
        <p:spPr>
          <a:xfrm>
            <a:off x="6588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2:</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b="1"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Build a guiding coalition: </a:t>
            </a:r>
          </a:p>
          <a:p>
            <a:pPr marL="0" marR="0" lvl="0" indent="0" algn="ctr" rtl="0">
              <a:lnSpc>
                <a:spcPct val="100000"/>
              </a:lnSpc>
              <a:spcBef>
                <a:spcPts val="0"/>
              </a:spcBef>
              <a:spcAft>
                <a:spcPts val="0"/>
              </a:spcAft>
              <a:buNone/>
            </a:pPr>
            <a:r>
              <a:rPr lang="en-US"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The team you put together will champion change within the organization. Its members should possess a range of skills and experience and must come from various areas of the business.</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8" name="Google Shape;236;p27">
            <a:extLst>
              <a:ext uri="{FF2B5EF4-FFF2-40B4-BE49-F238E27FC236}">
                <a16:creationId xmlns:a16="http://schemas.microsoft.com/office/drawing/2014/main" id="{8AACF094-0623-2FE6-26C5-7AF48C00D087}"/>
              </a:ext>
            </a:extLst>
          </p:cNvPr>
          <p:cNvSpPr txBox="1"/>
          <p:nvPr/>
        </p:nvSpPr>
        <p:spPr>
          <a:xfrm>
            <a:off x="11880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3:</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b="1"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Form a strategic vision: </a:t>
            </a:r>
          </a:p>
          <a:p>
            <a:pPr marL="0" marR="0" lvl="0" indent="0" algn="ctr" rtl="0">
              <a:lnSpc>
                <a:spcPct val="100000"/>
              </a:lnSpc>
              <a:spcBef>
                <a:spcPts val="0"/>
              </a:spcBef>
              <a:spcAft>
                <a:spcPts val="0"/>
              </a:spcAft>
              <a:buNone/>
            </a:pPr>
            <a:r>
              <a:rPr lang="en-US"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Create a relatable, inspiring, and easy-to-understand vision that conveys what the future looks like and how you intend to turn that vision into reality.</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10" name="Grafik 9" descr="Kopf mit Zahnrädern">
            <a:extLst>
              <a:ext uri="{FF2B5EF4-FFF2-40B4-BE49-F238E27FC236}">
                <a16:creationId xmlns:a16="http://schemas.microsoft.com/office/drawing/2014/main" id="{D6CFB2D9-09AA-7550-D89B-5396840CE7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37000" y="4428000"/>
            <a:ext cx="630000" cy="630000"/>
          </a:xfrm>
          <a:prstGeom prst="rect">
            <a:avLst/>
          </a:prstGeom>
        </p:spPr>
      </p:pic>
      <p:pic>
        <p:nvPicPr>
          <p:cNvPr id="12" name="Grafik 11" descr="Prost">
            <a:extLst>
              <a:ext uri="{FF2B5EF4-FFF2-40B4-BE49-F238E27FC236}">
                <a16:creationId xmlns:a16="http://schemas.microsoft.com/office/drawing/2014/main" id="{67001E6F-FAA7-09CE-B59D-FC58232A1B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29000" y="4428000"/>
            <a:ext cx="630000" cy="630000"/>
          </a:xfrm>
          <a:prstGeom prst="rect">
            <a:avLst/>
          </a:prstGeom>
        </p:spPr>
      </p:pic>
      <p:pic>
        <p:nvPicPr>
          <p:cNvPr id="15" name="Grafik 14" descr="Ziel">
            <a:extLst>
              <a:ext uri="{FF2B5EF4-FFF2-40B4-BE49-F238E27FC236}">
                <a16:creationId xmlns:a16="http://schemas.microsoft.com/office/drawing/2014/main" id="{4499CFFA-7D5A-390E-A79D-342851B98D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121000" y="4428000"/>
            <a:ext cx="630000" cy="630000"/>
          </a:xfrm>
          <a:prstGeom prst="rect">
            <a:avLst/>
          </a:prstGeom>
        </p:spPr>
      </p:pic>
      <p:sp>
        <p:nvSpPr>
          <p:cNvPr id="4" name="Textfeld 3">
            <a:extLst>
              <a:ext uri="{FF2B5EF4-FFF2-40B4-BE49-F238E27FC236}">
                <a16:creationId xmlns:a16="http://schemas.microsoft.com/office/drawing/2014/main" id="{C32A4FDE-3E4E-2158-4E79-8F97A1B53083}"/>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14</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CuadroTexto 1">
            <a:extLst>
              <a:ext uri="{FF2B5EF4-FFF2-40B4-BE49-F238E27FC236}">
                <a16:creationId xmlns:a16="http://schemas.microsoft.com/office/drawing/2014/main" id="{3AA67878-7F59-50D8-B408-91E457FCAA38}"/>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2.Change management</a:t>
            </a:r>
          </a:p>
        </p:txBody>
      </p:sp>
      <p:sp>
        <p:nvSpPr>
          <p:cNvPr id="11" name="CuadroTexto 2">
            <a:extLst>
              <a:ext uri="{FF2B5EF4-FFF2-40B4-BE49-F238E27FC236}">
                <a16:creationId xmlns:a16="http://schemas.microsoft.com/office/drawing/2014/main" id="{7AEF0A85-46A7-4477-3B58-969E69FEA31A}"/>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Change management models</a:t>
            </a:r>
          </a:p>
        </p:txBody>
      </p:sp>
    </p:spTree>
    <p:extLst>
      <p:ext uri="{BB962C8B-B14F-4D97-AF65-F5344CB8AC3E}">
        <p14:creationId xmlns:p14="http://schemas.microsoft.com/office/powerpoint/2010/main" val="2225551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 3: Kotter change model</a:t>
            </a:r>
          </a:p>
        </p:txBody>
      </p:sp>
      <p:pic>
        <p:nvPicPr>
          <p:cNvPr id="6" name="Grafik 5">
            <a:extLst>
              <a:ext uri="{FF2B5EF4-FFF2-40B4-BE49-F238E27FC236}">
                <a16:creationId xmlns:a16="http://schemas.microsoft.com/office/drawing/2014/main" id="{4A7BF750-CC7F-5513-D94A-829F86F9A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0" y="1431297"/>
            <a:ext cx="1865455" cy="1800000"/>
          </a:xfrm>
          <a:prstGeom prst="rect">
            <a:avLst/>
          </a:prstGeom>
        </p:spPr>
      </p:pic>
      <p:sp>
        <p:nvSpPr>
          <p:cNvPr id="5" name="Google Shape;236;p27">
            <a:extLst>
              <a:ext uri="{FF2B5EF4-FFF2-40B4-BE49-F238E27FC236}">
                <a16:creationId xmlns:a16="http://schemas.microsoft.com/office/drawing/2014/main" id="{7A03A171-1B1C-19D4-B5E5-6BA3C2287D08}"/>
              </a:ext>
            </a:extLst>
          </p:cNvPr>
          <p:cNvSpPr txBox="1"/>
          <p:nvPr/>
        </p:nvSpPr>
        <p:spPr>
          <a:xfrm>
            <a:off x="1296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4:</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b="1"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Enlist a volunteer army: </a:t>
            </a:r>
          </a:p>
          <a:p>
            <a:pPr marL="0" marR="0" lvl="0" indent="0" algn="ctr" rtl="0">
              <a:lnSpc>
                <a:spcPct val="100000"/>
              </a:lnSpc>
              <a:spcBef>
                <a:spcPts val="0"/>
              </a:spcBef>
              <a:spcAft>
                <a:spcPts val="0"/>
              </a:spcAft>
              <a:buNone/>
            </a:pPr>
            <a:r>
              <a:rPr lang="en-US"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Get buy-in from all levels of the organization. The team or guiding coalition you’ve built should communicate the vision continuously. The goal is to incite people to move in the same direction and, ultimately, drive change.</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236;p27">
            <a:extLst>
              <a:ext uri="{FF2B5EF4-FFF2-40B4-BE49-F238E27FC236}">
                <a16:creationId xmlns:a16="http://schemas.microsoft.com/office/drawing/2014/main" id="{2286A7D5-7184-5A1B-ED18-F85DEFB97823}"/>
              </a:ext>
            </a:extLst>
          </p:cNvPr>
          <p:cNvSpPr txBox="1"/>
          <p:nvPr/>
        </p:nvSpPr>
        <p:spPr>
          <a:xfrm>
            <a:off x="6588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5:</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b="1"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Enable action by removing barriers:</a:t>
            </a:r>
          </a:p>
          <a:p>
            <a:pPr marL="0" marR="0" lvl="0" indent="0" algn="ctr" rtl="0">
              <a:lnSpc>
                <a:spcPct val="100000"/>
              </a:lnSpc>
              <a:spcBef>
                <a:spcPts val="0"/>
              </a:spcBef>
              <a:spcAft>
                <a:spcPts val="0"/>
              </a:spcAft>
              <a:buNone/>
            </a:pPr>
            <a:r>
              <a:rPr lang="en-US"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Remove roadblocks that limit your initiative’s chances of success. These may include people (help them understand the vision and how they benefit from it), legislation and cultural barriers (different cultures and how to accommodate them).</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8" name="Google Shape;236;p27">
            <a:extLst>
              <a:ext uri="{FF2B5EF4-FFF2-40B4-BE49-F238E27FC236}">
                <a16:creationId xmlns:a16="http://schemas.microsoft.com/office/drawing/2014/main" id="{8AACF094-0623-2FE6-26C5-7AF48C00D087}"/>
              </a:ext>
            </a:extLst>
          </p:cNvPr>
          <p:cNvSpPr txBox="1"/>
          <p:nvPr/>
        </p:nvSpPr>
        <p:spPr>
          <a:xfrm>
            <a:off x="11880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6:</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b="1"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Generate short-term wins:</a:t>
            </a:r>
          </a:p>
          <a:p>
            <a:pPr marL="0" marR="0" lvl="0" indent="0" algn="ctr" rtl="0">
              <a:lnSpc>
                <a:spcPct val="100000"/>
              </a:lnSpc>
              <a:spcBef>
                <a:spcPts val="0"/>
              </a:spcBef>
              <a:spcAft>
                <a:spcPts val="0"/>
              </a:spcAft>
              <a:buNone/>
            </a:pPr>
            <a:r>
              <a:rPr lang="en-US"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Implementing change can be a long and grueling process. Recognize short-term wins that exemplify the benefits of the change early and often, so people stay motivated.</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10" name="Grafik 9" descr="Gruppieren">
            <a:extLst>
              <a:ext uri="{FF2B5EF4-FFF2-40B4-BE49-F238E27FC236}">
                <a16:creationId xmlns:a16="http://schemas.microsoft.com/office/drawing/2014/main" id="{D6CFB2D9-09AA-7550-D89B-5396840CE7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37000" y="4428000"/>
            <a:ext cx="630000" cy="630000"/>
          </a:xfrm>
          <a:prstGeom prst="rect">
            <a:avLst/>
          </a:prstGeom>
        </p:spPr>
      </p:pic>
      <p:pic>
        <p:nvPicPr>
          <p:cNvPr id="12" name="Grafik 11" descr="Unendlichkeit">
            <a:extLst>
              <a:ext uri="{FF2B5EF4-FFF2-40B4-BE49-F238E27FC236}">
                <a16:creationId xmlns:a16="http://schemas.microsoft.com/office/drawing/2014/main" id="{67001E6F-FAA7-09CE-B59D-FC58232A1B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829000" y="4428000"/>
            <a:ext cx="630000" cy="630000"/>
          </a:xfrm>
          <a:prstGeom prst="rect">
            <a:avLst/>
          </a:prstGeom>
        </p:spPr>
      </p:pic>
      <p:pic>
        <p:nvPicPr>
          <p:cNvPr id="15" name="Grafik 14" descr="Kranz">
            <a:extLst>
              <a:ext uri="{FF2B5EF4-FFF2-40B4-BE49-F238E27FC236}">
                <a16:creationId xmlns:a16="http://schemas.microsoft.com/office/drawing/2014/main" id="{4499CFFA-7D5A-390E-A79D-342851B98D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4121000" y="4428000"/>
            <a:ext cx="630000" cy="630000"/>
          </a:xfrm>
          <a:prstGeom prst="rect">
            <a:avLst/>
          </a:prstGeom>
        </p:spPr>
      </p:pic>
      <p:sp>
        <p:nvSpPr>
          <p:cNvPr id="4" name="Textfeld 3">
            <a:extLst>
              <a:ext uri="{FF2B5EF4-FFF2-40B4-BE49-F238E27FC236}">
                <a16:creationId xmlns:a16="http://schemas.microsoft.com/office/drawing/2014/main" id="{FAA1ABC6-1BA7-9A17-8112-EB9AF93007CA}"/>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14</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CuadroTexto 1">
            <a:extLst>
              <a:ext uri="{FF2B5EF4-FFF2-40B4-BE49-F238E27FC236}">
                <a16:creationId xmlns:a16="http://schemas.microsoft.com/office/drawing/2014/main" id="{EB306D8C-9014-CA79-B562-0DF83B0E86CD}"/>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2.Change management</a:t>
            </a:r>
          </a:p>
        </p:txBody>
      </p:sp>
      <p:sp>
        <p:nvSpPr>
          <p:cNvPr id="11" name="CuadroTexto 2">
            <a:extLst>
              <a:ext uri="{FF2B5EF4-FFF2-40B4-BE49-F238E27FC236}">
                <a16:creationId xmlns:a16="http://schemas.microsoft.com/office/drawing/2014/main" id="{BF832472-2DFF-0183-4910-1703B2AD4B67}"/>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Change management models</a:t>
            </a:r>
          </a:p>
        </p:txBody>
      </p:sp>
    </p:spTree>
    <p:extLst>
      <p:ext uri="{BB962C8B-B14F-4D97-AF65-F5344CB8AC3E}">
        <p14:creationId xmlns:p14="http://schemas.microsoft.com/office/powerpoint/2010/main" val="3322108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 3: Kotter change model</a:t>
            </a:r>
          </a:p>
        </p:txBody>
      </p:sp>
      <p:pic>
        <p:nvPicPr>
          <p:cNvPr id="6" name="Grafik 5">
            <a:extLst>
              <a:ext uri="{FF2B5EF4-FFF2-40B4-BE49-F238E27FC236}">
                <a16:creationId xmlns:a16="http://schemas.microsoft.com/office/drawing/2014/main" id="{4A7BF750-CC7F-5513-D94A-829F86F9A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0" y="1431297"/>
            <a:ext cx="1865455" cy="1800000"/>
          </a:xfrm>
          <a:prstGeom prst="rect">
            <a:avLst/>
          </a:prstGeom>
        </p:spPr>
      </p:pic>
      <p:sp>
        <p:nvSpPr>
          <p:cNvPr id="5" name="Google Shape;236;p27">
            <a:extLst>
              <a:ext uri="{FF2B5EF4-FFF2-40B4-BE49-F238E27FC236}">
                <a16:creationId xmlns:a16="http://schemas.microsoft.com/office/drawing/2014/main" id="{7A03A171-1B1C-19D4-B5E5-6BA3C2287D08}"/>
              </a:ext>
            </a:extLst>
          </p:cNvPr>
          <p:cNvSpPr txBox="1"/>
          <p:nvPr/>
        </p:nvSpPr>
        <p:spPr>
          <a:xfrm>
            <a:off x="1296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7:</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b="1"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Sustain acceleration: </a:t>
            </a:r>
          </a:p>
          <a:p>
            <a:pPr marL="0" marR="0" lvl="0" indent="0" algn="ctr" rtl="0">
              <a:lnSpc>
                <a:spcPct val="100000"/>
              </a:lnSpc>
              <a:spcBef>
                <a:spcPts val="0"/>
              </a:spcBef>
              <a:spcAft>
                <a:spcPts val="0"/>
              </a:spcAft>
              <a:buNone/>
            </a:pPr>
            <a:r>
              <a:rPr lang="en-US"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The journey will get tough at some point, but never give up. Don’t become complacent about early successes and risk losing your focus. Be relentless and keep on pushing until the objectives of the change are in place.</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236;p27">
            <a:extLst>
              <a:ext uri="{FF2B5EF4-FFF2-40B4-BE49-F238E27FC236}">
                <a16:creationId xmlns:a16="http://schemas.microsoft.com/office/drawing/2014/main" id="{2286A7D5-7184-5A1B-ED18-F85DEFB97823}"/>
              </a:ext>
            </a:extLst>
          </p:cNvPr>
          <p:cNvSpPr txBox="1"/>
          <p:nvPr/>
        </p:nvSpPr>
        <p:spPr>
          <a:xfrm>
            <a:off x="6588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8:</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b="1"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Institute change: </a:t>
            </a:r>
          </a:p>
          <a:p>
            <a:pPr marL="0" marR="0" lvl="0" indent="0" algn="ctr" rtl="0">
              <a:lnSpc>
                <a:spcPct val="100000"/>
              </a:lnSpc>
              <a:spcBef>
                <a:spcPts val="0"/>
              </a:spcBef>
              <a:spcAft>
                <a:spcPts val="0"/>
              </a:spcAft>
              <a:buNone/>
            </a:pPr>
            <a:r>
              <a:rPr lang="en-US"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Reinforce change by rewarding adopters and continuously communicating the benefits -- until the change replaces old habits and becomes part of the workplace culture</a:t>
            </a:r>
            <a:r>
              <a:rPr lang="en-US" sz="22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a:t>
            </a:r>
            <a:endParaRPr lang="en-US" sz="22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10" name="Grafik 9" descr="Messgerät">
            <a:extLst>
              <a:ext uri="{FF2B5EF4-FFF2-40B4-BE49-F238E27FC236}">
                <a16:creationId xmlns:a16="http://schemas.microsoft.com/office/drawing/2014/main" id="{D6CFB2D9-09AA-7550-D89B-5396840CE7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37000" y="4428000"/>
            <a:ext cx="630000" cy="630000"/>
          </a:xfrm>
          <a:prstGeom prst="rect">
            <a:avLst/>
          </a:prstGeom>
        </p:spPr>
      </p:pic>
      <p:pic>
        <p:nvPicPr>
          <p:cNvPr id="12" name="Grafik 11" descr="Übertragen">
            <a:extLst>
              <a:ext uri="{FF2B5EF4-FFF2-40B4-BE49-F238E27FC236}">
                <a16:creationId xmlns:a16="http://schemas.microsoft.com/office/drawing/2014/main" id="{67001E6F-FAA7-09CE-B59D-FC58232A1B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829000" y="4428000"/>
            <a:ext cx="630000" cy="630000"/>
          </a:xfrm>
          <a:prstGeom prst="rect">
            <a:avLst/>
          </a:prstGeom>
        </p:spPr>
      </p:pic>
      <p:sp>
        <p:nvSpPr>
          <p:cNvPr id="4" name="CuadroTexto 3">
            <a:extLst>
              <a:ext uri="{FF2B5EF4-FFF2-40B4-BE49-F238E27FC236}">
                <a16:creationId xmlns:a16="http://schemas.microsoft.com/office/drawing/2014/main" id="{8D855F2D-1100-8965-22C2-279342C32590}"/>
              </a:ext>
            </a:extLst>
          </p:cNvPr>
          <p:cNvSpPr txBox="1"/>
          <p:nvPr/>
        </p:nvSpPr>
        <p:spPr>
          <a:xfrm rot="20985544">
            <a:off x="12487660" y="4278774"/>
            <a:ext cx="4221193" cy="4356000"/>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Reminder</a:t>
            </a:r>
          </a:p>
          <a:p>
            <a:pPr algn="ctr"/>
            <a:endParaRPr lang="en-US" sz="2200" dirty="0">
              <a:latin typeface="Helvetica Neue" panose="020B0604020202020204"/>
            </a:endParaRPr>
          </a:p>
          <a:p>
            <a:pPr algn="ctr"/>
            <a:endParaRPr lang="en-US" sz="2200" dirty="0">
              <a:latin typeface="Helvetica Neue" panose="020B0604020202020204"/>
            </a:endParaRPr>
          </a:p>
          <a:p>
            <a:pPr algn="ctr"/>
            <a:r>
              <a:rPr lang="en-US" sz="2200" dirty="0">
                <a:latin typeface="Helvetica Neue" panose="020B0604020202020204"/>
              </a:rPr>
              <a:t>A change always takes place in a multi-stage process. In order to prevent errors in the change process, a company must go through all the stages described above. In practice, the model is easy to use, as all stages are specifically described. </a:t>
            </a:r>
          </a:p>
        </p:txBody>
      </p:sp>
      <p:pic>
        <p:nvPicPr>
          <p:cNvPr id="9" name="Grafik 8">
            <a:extLst>
              <a:ext uri="{FF2B5EF4-FFF2-40B4-BE49-F238E27FC236}">
                <a16:creationId xmlns:a16="http://schemas.microsoft.com/office/drawing/2014/main" id="{76CAC4F9-A021-5542-9F08-3C20DE2732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52934" y="4122369"/>
            <a:ext cx="1600438" cy="1790700"/>
          </a:xfrm>
          <a:prstGeom prst="rect">
            <a:avLst/>
          </a:prstGeom>
        </p:spPr>
      </p:pic>
      <p:sp>
        <p:nvSpPr>
          <p:cNvPr id="8" name="Textfeld 7">
            <a:extLst>
              <a:ext uri="{FF2B5EF4-FFF2-40B4-BE49-F238E27FC236}">
                <a16:creationId xmlns:a16="http://schemas.microsoft.com/office/drawing/2014/main" id="{061AEFF9-D72E-C30C-53C2-4B88859F4BD6}"/>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14</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1" name="CuadroTexto 1">
            <a:extLst>
              <a:ext uri="{FF2B5EF4-FFF2-40B4-BE49-F238E27FC236}">
                <a16:creationId xmlns:a16="http://schemas.microsoft.com/office/drawing/2014/main" id="{D6EE8171-6627-9130-21C7-AE476D4C98F9}"/>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2.Change management</a:t>
            </a:r>
          </a:p>
        </p:txBody>
      </p:sp>
      <p:sp>
        <p:nvSpPr>
          <p:cNvPr id="13" name="CuadroTexto 2">
            <a:extLst>
              <a:ext uri="{FF2B5EF4-FFF2-40B4-BE49-F238E27FC236}">
                <a16:creationId xmlns:a16="http://schemas.microsoft.com/office/drawing/2014/main" id="{ABB49CDB-A21F-F4BF-C66C-D2E983F8E5E7}"/>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Change management models</a:t>
            </a:r>
          </a:p>
        </p:txBody>
      </p:sp>
    </p:spTree>
    <p:extLst>
      <p:ext uri="{BB962C8B-B14F-4D97-AF65-F5344CB8AC3E}">
        <p14:creationId xmlns:p14="http://schemas.microsoft.com/office/powerpoint/2010/main" val="167000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3">
            <a:extLst>
              <a:ext uri="{FF2B5EF4-FFF2-40B4-BE49-F238E27FC236}">
                <a16:creationId xmlns:a16="http://schemas.microsoft.com/office/drawing/2014/main" id="{D9F4F3BA-82E5-31BC-DD72-F299A4B7BC3E}"/>
              </a:ext>
            </a:extLst>
          </p:cNvPr>
          <p:cNvSpPr txBox="1"/>
          <p:nvPr/>
        </p:nvSpPr>
        <p:spPr>
          <a:xfrm rot="20985544">
            <a:off x="11978631" y="1797311"/>
            <a:ext cx="4221193" cy="2322239"/>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Reminder</a:t>
            </a:r>
          </a:p>
          <a:p>
            <a:pPr algn="ctr"/>
            <a:endParaRPr lang="en-US" sz="2200" dirty="0">
              <a:latin typeface="Helvetica Neue" panose="020B0604020202020204"/>
            </a:endParaRPr>
          </a:p>
          <a:p>
            <a:pPr algn="ctr"/>
            <a:r>
              <a:rPr lang="en-US" sz="2200" dirty="0">
                <a:latin typeface="Helvetica Neue" panose="020B0604020202020204"/>
              </a:rPr>
              <a:t>You will encounter multiple change management models, but generally, they involve the same three steps:</a:t>
            </a:r>
          </a:p>
        </p:txBody>
      </p:sp>
      <p:pic>
        <p:nvPicPr>
          <p:cNvPr id="9" name="Grafik 8">
            <a:extLst>
              <a:ext uri="{FF2B5EF4-FFF2-40B4-BE49-F238E27FC236}">
                <a16:creationId xmlns:a16="http://schemas.microsoft.com/office/drawing/2014/main" id="{15007BCC-ED71-CBAA-5A2A-ADB200A400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4691" y="1624702"/>
            <a:ext cx="1600438" cy="1790700"/>
          </a:xfrm>
          <a:prstGeom prst="rect">
            <a:avLst/>
          </a:prstGeom>
        </p:spPr>
      </p:pic>
      <p:sp>
        <p:nvSpPr>
          <p:cNvPr id="10" name="Textfeld 9">
            <a:extLst>
              <a:ext uri="{FF2B5EF4-FFF2-40B4-BE49-F238E27FC236}">
                <a16:creationId xmlns:a16="http://schemas.microsoft.com/office/drawing/2014/main" id="{B1381158-2CB3-6E18-9526-9C2E3D24A1AF}"/>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10</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8" name="CuadroTexto 1">
            <a:extLst>
              <a:ext uri="{FF2B5EF4-FFF2-40B4-BE49-F238E27FC236}">
                <a16:creationId xmlns:a16="http://schemas.microsoft.com/office/drawing/2014/main" id="{A85E5A1E-3908-03BF-4D66-D5B8FF6E3B98}"/>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2.Change management</a:t>
            </a:r>
          </a:p>
        </p:txBody>
      </p:sp>
      <p:sp>
        <p:nvSpPr>
          <p:cNvPr id="12" name="CuadroTexto 2">
            <a:extLst>
              <a:ext uri="{FF2B5EF4-FFF2-40B4-BE49-F238E27FC236}">
                <a16:creationId xmlns:a16="http://schemas.microsoft.com/office/drawing/2014/main" id="{31C24E93-E47B-8439-F939-15A5D0F1E565}"/>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2.3 Implementing change in your company</a:t>
            </a:r>
          </a:p>
        </p:txBody>
      </p:sp>
      <p:sp>
        <p:nvSpPr>
          <p:cNvPr id="13" name="Textfeld 12">
            <a:extLst>
              <a:ext uri="{FF2B5EF4-FFF2-40B4-BE49-F238E27FC236}">
                <a16:creationId xmlns:a16="http://schemas.microsoft.com/office/drawing/2014/main" id="{DD49036C-7E9D-4A04-17F3-1162870144B7}"/>
              </a:ext>
            </a:extLst>
          </p:cNvPr>
          <p:cNvSpPr txBox="1"/>
          <p:nvPr/>
        </p:nvSpPr>
        <p:spPr>
          <a:xfrm>
            <a:off x="1296000" y="3384000"/>
            <a:ext cx="11129129" cy="430887"/>
          </a:xfrm>
          <a:prstGeom prst="rect">
            <a:avLst/>
          </a:prstGeom>
          <a:noFill/>
        </p:spPr>
        <p:txBody>
          <a:bodyPr wrap="square">
            <a:noAutofit/>
          </a:bodyPr>
          <a:lstStyle/>
          <a:p>
            <a:pPr>
              <a:spcAft>
                <a:spcPts val="600"/>
              </a:spcAft>
              <a:buSzPct val="130000"/>
            </a:pPr>
            <a:r>
              <a:rPr lang="en-US" sz="2400" b="1" dirty="0">
                <a:latin typeface="Helvetica Neue" panose="020B0604020202020204"/>
                <a:ea typeface="Microsoft Sans Serif" panose="020B0604020202020204" pitchFamily="34" charset="0"/>
                <a:cs typeface="Microsoft Sans Serif" panose="020B0604020202020204" pitchFamily="34" charset="0"/>
              </a:rPr>
              <a:t>1. Communicate change to employees</a:t>
            </a:r>
          </a:p>
          <a:p>
            <a:pPr marL="542925" indent="-542925" defTabSz="912813">
              <a:spcAft>
                <a:spcPts val="600"/>
              </a:spcAft>
              <a:buSzPct val="130000"/>
              <a:buBlip>
                <a:blip r:embed="rId3"/>
              </a:buBlip>
              <a:tabLst>
                <a:tab pos="9144000" algn="l"/>
              </a:tabLst>
            </a:pPr>
            <a:r>
              <a:rPr lang="en-US" sz="2400" dirty="0">
                <a:latin typeface="Helvetica Neue" panose="020B0604020202020204"/>
                <a:ea typeface="Microsoft Sans Serif" panose="020B0604020202020204" pitchFamily="34" charset="0"/>
                <a:cs typeface="Microsoft Sans Serif" panose="020B0604020202020204" pitchFamily="34" charset="0"/>
              </a:rPr>
              <a:t>Communicating with employees the importance of the change and discussing any benefits the change would bring. The purpose is to cultivate buy-in from team members and to address any culture changes that might result. Changes of this magnitude often lead to logistical issues, and the preparation process aims to deal with that too.</a:t>
            </a:r>
          </a:p>
          <a:p>
            <a:pPr marL="542925" indent="-542925">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5" name="Textfeld 14">
            <a:extLst>
              <a:ext uri="{FF2B5EF4-FFF2-40B4-BE49-F238E27FC236}">
                <a16:creationId xmlns:a16="http://schemas.microsoft.com/office/drawing/2014/main" id="{9C863C58-F08D-F133-80A8-D8B146FEDC9F}"/>
              </a:ext>
            </a:extLst>
          </p:cNvPr>
          <p:cNvSpPr txBox="1"/>
          <p:nvPr/>
        </p:nvSpPr>
        <p:spPr>
          <a:xfrm>
            <a:off x="1296000" y="6084000"/>
            <a:ext cx="15840000" cy="430887"/>
          </a:xfrm>
          <a:prstGeom prst="rect">
            <a:avLst/>
          </a:prstGeom>
          <a:noFill/>
        </p:spPr>
        <p:txBody>
          <a:bodyPr wrap="square">
            <a:noAutofit/>
          </a:bodyPr>
          <a:lstStyle/>
          <a:p>
            <a:pPr>
              <a:spcAft>
                <a:spcPts val="600"/>
              </a:spcAft>
              <a:buSzPct val="130000"/>
            </a:pPr>
            <a:r>
              <a:rPr lang="en-US" sz="2400" b="1" dirty="0">
                <a:latin typeface="Helvetica Neue" panose="020B0604020202020204"/>
                <a:ea typeface="Microsoft Sans Serif" panose="020B0604020202020204" pitchFamily="34" charset="0"/>
                <a:cs typeface="Microsoft Sans Serif" panose="020B0604020202020204" pitchFamily="34" charset="0"/>
              </a:rPr>
              <a:t>2. Cultivate a plan</a:t>
            </a:r>
          </a:p>
          <a:p>
            <a:pPr marL="542925" indent="-542925">
              <a:spcAft>
                <a:spcPts val="600"/>
              </a:spcAft>
              <a:buSzPct val="130000"/>
              <a:buBlip>
                <a:blip r:embed="rId3"/>
              </a:buBlip>
            </a:pPr>
            <a:r>
              <a:rPr lang="en-US" sz="2400" dirty="0">
                <a:latin typeface="Helvetica Neue" panose="020B0604020202020204"/>
                <a:ea typeface="Microsoft Sans Serif" panose="020B0604020202020204" pitchFamily="34" charset="0"/>
                <a:cs typeface="Microsoft Sans Serif" panose="020B0604020202020204" pitchFamily="34" charset="0"/>
              </a:rPr>
              <a:t>Once everyone is prepared to undertake the organizational change, you must create a plan to ensure everything goes smoothly, maximizing the benefits of the transition while minimizing the negative impacts.</a:t>
            </a:r>
          </a:p>
          <a:p>
            <a:pPr marL="542925" indent="-542925">
              <a:spcAft>
                <a:spcPts val="600"/>
              </a:spcAft>
              <a:buSzPct val="130000"/>
              <a:buBlip>
                <a:blip r:embed="rId3"/>
              </a:buBlip>
            </a:pPr>
            <a:r>
              <a:rPr lang="en-US" sz="2400" dirty="0">
                <a:latin typeface="Helvetica Neue" panose="020B0604020202020204"/>
                <a:ea typeface="Microsoft Sans Serif" panose="020B0604020202020204" pitchFamily="34" charset="0"/>
                <a:cs typeface="Microsoft Sans Serif" panose="020B0604020202020204" pitchFamily="34" charset="0"/>
              </a:rPr>
              <a:t>Everybody develops goals in line with the changes and establishes tangible success metrics. Next, they assign duties and responsibilities. They frame the change within the proper scope and incorporate feedback from team members.</a:t>
            </a:r>
          </a:p>
          <a:p>
            <a:pPr marL="542925" indent="-542925">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8881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a:extLst>
              <a:ext uri="{FF2B5EF4-FFF2-40B4-BE49-F238E27FC236}">
                <a16:creationId xmlns:a16="http://schemas.microsoft.com/office/drawing/2014/main" id="{363D20D5-B4D1-3379-95B8-7339DD8D87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353800" y="5857687"/>
            <a:ext cx="4610100" cy="2881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60B02285-5AED-EB2D-E5CA-6EE35C8893DE}"/>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10</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60C11287-5C8F-9F6F-3974-30B82DEA6767}"/>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2.Change management</a:t>
            </a:r>
          </a:p>
        </p:txBody>
      </p:sp>
      <p:sp>
        <p:nvSpPr>
          <p:cNvPr id="7" name="CuadroTexto 2">
            <a:extLst>
              <a:ext uri="{FF2B5EF4-FFF2-40B4-BE49-F238E27FC236}">
                <a16:creationId xmlns:a16="http://schemas.microsoft.com/office/drawing/2014/main" id="{8BD7E3E0-74D6-02D1-BAB8-EA292E5DD1D8}"/>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2.3 Implementing change in your company</a:t>
            </a:r>
          </a:p>
        </p:txBody>
      </p:sp>
      <p:sp>
        <p:nvSpPr>
          <p:cNvPr id="8" name="Textfeld 7">
            <a:extLst>
              <a:ext uri="{FF2B5EF4-FFF2-40B4-BE49-F238E27FC236}">
                <a16:creationId xmlns:a16="http://schemas.microsoft.com/office/drawing/2014/main" id="{AFC2ECC7-8544-6CCD-F6BF-2961DA8B6D14}"/>
              </a:ext>
            </a:extLst>
          </p:cNvPr>
          <p:cNvSpPr txBox="1"/>
          <p:nvPr/>
        </p:nvSpPr>
        <p:spPr>
          <a:xfrm>
            <a:off x="1296000" y="3384000"/>
            <a:ext cx="15315600" cy="430887"/>
          </a:xfrm>
          <a:prstGeom prst="rect">
            <a:avLst/>
          </a:prstGeom>
          <a:noFill/>
        </p:spPr>
        <p:txBody>
          <a:bodyPr wrap="square">
            <a:noAutofit/>
          </a:bodyPr>
          <a:lstStyle/>
          <a:p>
            <a:pPr defTabSz="912813">
              <a:spcAft>
                <a:spcPts val="600"/>
              </a:spcAft>
              <a:buSzPct val="130000"/>
              <a:tabLst>
                <a:tab pos="9144000" algn="l"/>
              </a:tabLst>
            </a:pPr>
            <a:r>
              <a:rPr lang="en-US" sz="2400" b="1" dirty="0">
                <a:latin typeface="Helvetica Neue" panose="020B0604020202020204"/>
                <a:ea typeface="Microsoft Sans Serif" panose="020B0604020202020204" pitchFamily="34" charset="0"/>
                <a:cs typeface="Microsoft Sans Serif" panose="020B0604020202020204" pitchFamily="34" charset="0"/>
              </a:rPr>
              <a:t>3. Implement the change</a:t>
            </a:r>
          </a:p>
          <a:p>
            <a:pPr marL="542925" indent="-542925" defTabSz="912813">
              <a:spcAft>
                <a:spcPts val="600"/>
              </a:spcAft>
              <a:buSzPct val="130000"/>
              <a:buBlip>
                <a:blip r:embed="rId3"/>
              </a:buBlip>
              <a:tabLst>
                <a:tab pos="9144000" algn="l"/>
              </a:tabLst>
            </a:pPr>
            <a:r>
              <a:rPr lang="en-US" sz="2400" dirty="0">
                <a:latin typeface="Helvetica Neue" panose="020B0604020202020204"/>
                <a:ea typeface="Microsoft Sans Serif" panose="020B0604020202020204" pitchFamily="34" charset="0"/>
                <a:cs typeface="Microsoft Sans Serif" panose="020B0604020202020204" pitchFamily="34" charset="0"/>
              </a:rPr>
              <a:t>With everyone prepared and plans in place, the final step is implementation. It follows the framework and steps outlined in the plan, empowering employees to take ownership of their individual responsibilities. It maintains high levels of accountability to ensure everyone executes in their assigned roles, tracking the progress of the transition and long-term adherence to the plan. They evaluate the results and tweak as necessary.</a:t>
            </a:r>
          </a:p>
          <a:p>
            <a:pPr marL="542925" indent="-542925" defTabSz="912813">
              <a:spcAft>
                <a:spcPts val="600"/>
              </a:spcAft>
              <a:buSzPct val="130000"/>
              <a:buBlip>
                <a:blip r:embed="rId3"/>
              </a:buBlip>
              <a:tabLst>
                <a:tab pos="9144000" algn="l"/>
              </a:tabLst>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73914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97;p4">
            <a:extLst>
              <a:ext uri="{FF2B5EF4-FFF2-40B4-BE49-F238E27FC236}">
                <a16:creationId xmlns:a16="http://schemas.microsoft.com/office/drawing/2014/main" id="{6AB66B81-015B-8D39-A1AA-D87224B0F5C0}"/>
              </a:ext>
            </a:extLst>
          </p:cNvPr>
          <p:cNvSpPr txBox="1"/>
          <p:nvPr/>
        </p:nvSpPr>
        <p:spPr>
          <a:xfrm>
            <a:off x="12954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Objectives</a:t>
            </a:r>
            <a:endParaRPr lang="en-US" sz="4800" b="1" i="0" u="none" strike="noStrike" cap="none" dirty="0">
              <a:solidFill>
                <a:srgbClr val="AED633"/>
              </a:solidFill>
              <a:latin typeface="Helvetica Neue"/>
              <a:ea typeface="Helvetica Neue"/>
              <a:cs typeface="Helvetica Neue"/>
              <a:sym typeface="Helvetica Neue"/>
            </a:endParaRPr>
          </a:p>
        </p:txBody>
      </p:sp>
      <p:sp>
        <p:nvSpPr>
          <p:cNvPr id="16" name="Google Shape;98;p4">
            <a:extLst>
              <a:ext uri="{FF2B5EF4-FFF2-40B4-BE49-F238E27FC236}">
                <a16:creationId xmlns:a16="http://schemas.microsoft.com/office/drawing/2014/main" id="{976A8A94-52FF-B5EA-BA9F-D8C4BE30D585}"/>
              </a:ext>
            </a:extLst>
          </p:cNvPr>
          <p:cNvSpPr txBox="1"/>
          <p:nvPr/>
        </p:nvSpPr>
        <p:spPr>
          <a:xfrm>
            <a:off x="1296000" y="4104000"/>
            <a:ext cx="9360000" cy="461624"/>
          </a:xfrm>
          <a:prstGeom prst="rect">
            <a:avLst/>
          </a:prstGeom>
          <a:noFill/>
          <a:ln>
            <a:noFill/>
          </a:ln>
        </p:spPr>
        <p:txBody>
          <a:bodyPr spcFirstLastPara="1" wrap="square" lIns="91425" tIns="45700" rIns="91425" bIns="45700" anchor="t" anchorCtr="0">
            <a:noAutofit/>
          </a:bodyPr>
          <a:lstStyle/>
          <a:p>
            <a:pPr marL="542925" indent="-542925">
              <a:spcAft>
                <a:spcPts val="1800"/>
              </a:spcAft>
              <a:buBlip>
                <a:blip r:embed="rId2"/>
              </a:buBlip>
            </a:pPr>
            <a:r>
              <a:rPr lang="en-US" sz="2400" dirty="0">
                <a:latin typeface="Helvetica Neue" panose="020B0604020202020204"/>
                <a:ea typeface="Microsoft Sans Serif" panose="020B0604020202020204" pitchFamily="34" charset="0"/>
                <a:cs typeface="Microsoft Sans Serif" panose="020B0604020202020204" pitchFamily="34" charset="0"/>
              </a:rPr>
              <a:t>To be aware of what is meant by intrapreneurial attitude and its 4 principles</a:t>
            </a:r>
          </a:p>
          <a:p>
            <a:pPr marL="542925" indent="-542925">
              <a:spcAft>
                <a:spcPts val="1800"/>
              </a:spcAft>
              <a:buBlip>
                <a:blip r:embed="rId2"/>
              </a:buBlip>
            </a:pPr>
            <a:r>
              <a:rPr lang="en-US" sz="2400" dirty="0">
                <a:latin typeface="Helvetica Neue" panose="020B0604020202020204"/>
                <a:ea typeface="Microsoft Sans Serif" panose="020B0604020202020204" pitchFamily="34" charset="0"/>
                <a:cs typeface="Microsoft Sans Serif" panose="020B0604020202020204" pitchFamily="34" charset="0"/>
              </a:rPr>
              <a:t>To realize how important change management is and how to implement it in your business</a:t>
            </a:r>
          </a:p>
          <a:p>
            <a:pPr marL="542925" indent="-542925">
              <a:spcAft>
                <a:spcPts val="1800"/>
              </a:spcAft>
              <a:buBlip>
                <a:blip r:embed="rId2"/>
              </a:buBlip>
            </a:pPr>
            <a:r>
              <a:rPr lang="en-US" sz="2400" dirty="0">
                <a:latin typeface="Helvetica Neue" panose="020B0604020202020204"/>
                <a:ea typeface="Microsoft Sans Serif" panose="020B0604020202020204" pitchFamily="34" charset="0"/>
                <a:cs typeface="Microsoft Sans Serif" panose="020B0604020202020204" pitchFamily="34" charset="0"/>
              </a:rPr>
              <a:t>What is conflict management and what can you do if a conflict arises in your company </a:t>
            </a:r>
          </a:p>
          <a:p>
            <a:pPr marL="542925" lvl="0" indent="-542925">
              <a:spcAft>
                <a:spcPts val="1800"/>
              </a:spcAft>
              <a:buBlip>
                <a:blip r:embed="rId2"/>
              </a:buBlip>
            </a:pPr>
            <a:endParaRPr lang="en-US" sz="2400" dirty="0">
              <a:effectLst/>
              <a:latin typeface="Helvetica Neue" panose="020B0604020202020204" charset="0"/>
              <a:ea typeface="Calibri" panose="020F0502020204030204" pitchFamily="34" charset="0"/>
              <a:cs typeface="Times New Roman" panose="02020603050405020304" pitchFamily="18" charset="0"/>
            </a:endParaRPr>
          </a:p>
        </p:txBody>
      </p:sp>
      <p:sp>
        <p:nvSpPr>
          <p:cNvPr id="17" name="Google Shape;104;p4">
            <a:extLst>
              <a:ext uri="{FF2B5EF4-FFF2-40B4-BE49-F238E27FC236}">
                <a16:creationId xmlns:a16="http://schemas.microsoft.com/office/drawing/2014/main" id="{0FF0D717-C508-A5E5-5B4F-66DECBC565A8}"/>
              </a:ext>
            </a:extLst>
          </p:cNvPr>
          <p:cNvSpPr txBox="1"/>
          <p:nvPr/>
        </p:nvSpPr>
        <p:spPr>
          <a:xfrm>
            <a:off x="1296000" y="3384000"/>
            <a:ext cx="9144000" cy="46166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dirty="0">
                <a:solidFill>
                  <a:srgbClr val="AED633"/>
                </a:solidFill>
                <a:latin typeface="Helvetica Neue"/>
                <a:ea typeface="Helvetica Neue"/>
                <a:cs typeface="Helvetica Neue"/>
                <a:sym typeface="Helvetica Neue"/>
              </a:rPr>
              <a:t>At the end of this module you will be able to:</a:t>
            </a:r>
            <a:endParaRPr lang="en-US" sz="1400" b="1" i="0" u="none" strike="noStrike" cap="none" dirty="0">
              <a:solidFill>
                <a:srgbClr val="AED633"/>
              </a:solidFill>
              <a:latin typeface="Helvetica Neue"/>
              <a:ea typeface="Helvetica Neue"/>
              <a:cs typeface="Helvetica Neue"/>
              <a:sym typeface="Helvetica Neue"/>
            </a:endParaRPr>
          </a:p>
        </p:txBody>
      </p:sp>
      <p:pic>
        <p:nvPicPr>
          <p:cNvPr id="18" name="Google Shape;105;p4">
            <a:extLst>
              <a:ext uri="{FF2B5EF4-FFF2-40B4-BE49-F238E27FC236}">
                <a16:creationId xmlns:a16="http://schemas.microsoft.com/office/drawing/2014/main" id="{916AA1D2-2C41-D213-1ECF-0F6D6AA74404}"/>
              </a:ext>
            </a:extLst>
          </p:cNvPr>
          <p:cNvPicPr preferRelativeResize="0"/>
          <p:nvPr/>
        </p:nvPicPr>
        <p:blipFill rotWithShape="1">
          <a:blip r:embed="rId3">
            <a:alphaModFix/>
          </a:blip>
          <a:srcRect/>
          <a:stretch/>
        </p:blipFill>
        <p:spPr>
          <a:xfrm>
            <a:off x="10439400" y="2740507"/>
            <a:ext cx="6060593" cy="6060593"/>
          </a:xfrm>
          <a:prstGeom prst="rect">
            <a:avLst/>
          </a:prstGeom>
          <a:noFill/>
          <a:ln>
            <a:noFill/>
          </a:ln>
        </p:spPr>
      </p:pic>
    </p:spTree>
    <p:extLst>
      <p:ext uri="{BB962C8B-B14F-4D97-AF65-F5344CB8AC3E}">
        <p14:creationId xmlns:p14="http://schemas.microsoft.com/office/powerpoint/2010/main" val="372793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panose="020B0604020202020204"/>
                <a:ea typeface="Microsoft Sans Serif" panose="020B0604020202020204" pitchFamily="34" charset="0"/>
                <a:cs typeface="Microsoft Sans Serif" panose="020B0604020202020204" pitchFamily="34" charset="0"/>
              </a:rPr>
              <a:t>Conflict management</a:t>
            </a:r>
          </a:p>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endParaRPr kumimoji="0" lang="en-US" sz="4800" b="1" i="0" u="none" strike="noStrike" kern="1200" cap="none" spc="0" normalizeH="0" baseline="0" dirty="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a:ea typeface="Microsoft Sans Serif" panose="020B0604020202020204" pitchFamily="34" charset="0"/>
                <a:cs typeface="Microsoft Sans Serif" panose="020B0604020202020204" pitchFamily="34" charset="0"/>
              </a:rPr>
              <a:t>Unit 3</a:t>
            </a:r>
            <a:endParaRPr kumimoji="0" lang="en-US" sz="6000" b="1" i="0" u="none" strike="noStrike" kern="1200" cap="none" spc="0" normalizeH="0" baseline="0" dirty="0">
              <a:ln>
                <a:noFill/>
              </a:ln>
              <a:solidFill>
                <a:srgbClr val="AED633"/>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114;p5">
            <a:extLst>
              <a:ext uri="{FF2B5EF4-FFF2-40B4-BE49-F238E27FC236}">
                <a16:creationId xmlns:a16="http://schemas.microsoft.com/office/drawing/2014/main" id="{75519134-3A2C-8FE9-218F-2A3DD0B43985}"/>
              </a:ext>
            </a:extLst>
          </p:cNvPr>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50000"/>
              </a:lnSpc>
              <a:spcBef>
                <a:spcPts val="0"/>
              </a:spcBef>
              <a:spcAft>
                <a:spcPts val="0"/>
              </a:spcAft>
              <a:buClr>
                <a:srgbClr val="000000"/>
              </a:buClr>
              <a:buSzPts val="2800"/>
              <a:buFont typeface="Arial"/>
              <a:buNone/>
            </a:pPr>
            <a:r>
              <a:rPr lang="en-US" sz="2800" b="1" dirty="0">
                <a:solidFill>
                  <a:srgbClr val="AED633"/>
                </a:solidFill>
                <a:latin typeface="Helvetica Neue" panose="020B0604020202020204"/>
                <a:ea typeface="Helvetica Neue"/>
                <a:cs typeface="Helvetica Neue"/>
                <a:sym typeface="Helvetica Neue"/>
              </a:rPr>
              <a:t>3.1 Definition</a:t>
            </a:r>
          </a:p>
          <a:p>
            <a:pPr marL="628650" marR="0" lvl="0" indent="-628650" algn="l" rtl="0">
              <a:lnSpc>
                <a:spcPct val="150000"/>
              </a:lnSpc>
              <a:spcBef>
                <a:spcPts val="0"/>
              </a:spcBef>
              <a:spcAft>
                <a:spcPts val="0"/>
              </a:spcAft>
              <a:buClr>
                <a:srgbClr val="000000"/>
              </a:buClr>
              <a:buSzPts val="2800"/>
              <a:buFont typeface="Arial"/>
              <a:buNone/>
            </a:pPr>
            <a:r>
              <a:rPr lang="en-US" sz="2800" b="1" dirty="0">
                <a:solidFill>
                  <a:srgbClr val="AED633"/>
                </a:solidFill>
                <a:latin typeface="Helvetica Neue" panose="020B0604020202020204"/>
                <a:ea typeface="Helvetica Neue"/>
                <a:cs typeface="Helvetica Neue"/>
                <a:sym typeface="Helvetica Neue"/>
              </a:rPr>
              <a:t>3.2 The Harvard Model</a:t>
            </a:r>
          </a:p>
          <a:p>
            <a:pPr marL="628650" marR="0" lvl="0" indent="-628650" algn="l" rtl="0">
              <a:lnSpc>
                <a:spcPct val="150000"/>
              </a:lnSpc>
              <a:spcBef>
                <a:spcPts val="0"/>
              </a:spcBef>
              <a:spcAft>
                <a:spcPts val="0"/>
              </a:spcAft>
              <a:buClr>
                <a:srgbClr val="000000"/>
              </a:buClr>
              <a:buSzPts val="2800"/>
              <a:buFont typeface="Arial"/>
              <a:buNone/>
            </a:pPr>
            <a:r>
              <a:rPr lang="en-US" sz="2800" b="1" dirty="0">
                <a:solidFill>
                  <a:srgbClr val="AED633"/>
                </a:solidFill>
                <a:latin typeface="Helvetica Neue" panose="020B0604020202020204"/>
                <a:ea typeface="Helvetica Neue"/>
                <a:cs typeface="Helvetica Neue"/>
                <a:sym typeface="Helvetica Neue"/>
              </a:rPr>
              <a:t>3.3 Exercise</a:t>
            </a:r>
          </a:p>
          <a:p>
            <a:pPr marL="628650" marR="0" lvl="0" indent="-628650" algn="l" rtl="0">
              <a:lnSpc>
                <a:spcPct val="150000"/>
              </a:lnSpc>
              <a:spcBef>
                <a:spcPts val="0"/>
              </a:spcBef>
              <a:spcAft>
                <a:spcPts val="0"/>
              </a:spcAft>
              <a:buClr>
                <a:srgbClr val="000000"/>
              </a:buClr>
              <a:buSzPts val="2800"/>
              <a:buFont typeface="Arial"/>
              <a:buNone/>
            </a:pPr>
            <a:endParaRPr lang="en-US" sz="2800" b="1" dirty="0">
              <a:solidFill>
                <a:srgbClr val="AED633"/>
              </a:solidFill>
              <a:latin typeface="Helvetica Neue" panose="020B0604020202020204"/>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lang="en-US" sz="2800" b="1" i="0" u="none" strike="noStrike" cap="none" dirty="0">
              <a:solidFill>
                <a:srgbClr val="AED633"/>
              </a:solidFill>
              <a:latin typeface="Helvetica Neue" panose="020B0604020202020204"/>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lang="en-US" sz="2800" b="1" i="0" u="none" strike="noStrike" cap="none" dirty="0">
              <a:solidFill>
                <a:srgbClr val="AED633"/>
              </a:solidFill>
              <a:latin typeface="Helvetica Neue" panose="020B0604020202020204"/>
              <a:ea typeface="Helvetica Neue"/>
              <a:cs typeface="Helvetica Neue"/>
              <a:sym typeface="Helvetica Neue"/>
            </a:endParaRPr>
          </a:p>
        </p:txBody>
      </p:sp>
    </p:spTree>
    <p:extLst>
      <p:ext uri="{BB962C8B-B14F-4D97-AF65-F5344CB8AC3E}">
        <p14:creationId xmlns:p14="http://schemas.microsoft.com/office/powerpoint/2010/main" val="4097296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3.Conflict management</a:t>
            </a:r>
          </a:p>
        </p:txBody>
      </p:sp>
      <p:sp>
        <p:nvSpPr>
          <p:cNvPr id="3" name="CuadroTexto 2">
            <a:extLst>
              <a:ext uri="{FF2B5EF4-FFF2-40B4-BE49-F238E27FC236}">
                <a16:creationId xmlns:a16="http://schemas.microsoft.com/office/drawing/2014/main" id="{16A4D055-76E7-A0A4-E559-28C375DACDD5}"/>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3.1 Definition</a:t>
            </a:r>
          </a:p>
        </p:txBody>
      </p:sp>
      <p:graphicFrame>
        <p:nvGraphicFramePr>
          <p:cNvPr id="5" name="Diagrama 13">
            <a:extLst>
              <a:ext uri="{FF2B5EF4-FFF2-40B4-BE49-F238E27FC236}">
                <a16:creationId xmlns:a16="http://schemas.microsoft.com/office/drawing/2014/main" id="{884BF8C3-7513-DC48-72EA-FF70360EFF5F}"/>
              </a:ext>
            </a:extLst>
          </p:cNvPr>
          <p:cNvGraphicFramePr/>
          <p:nvPr>
            <p:extLst>
              <p:ext uri="{D42A27DB-BD31-4B8C-83A1-F6EECF244321}">
                <p14:modId xmlns:p14="http://schemas.microsoft.com/office/powerpoint/2010/main" val="1025657552"/>
              </p:ext>
            </p:extLst>
          </p:nvPr>
        </p:nvGraphicFramePr>
        <p:xfrm>
          <a:off x="1296000" y="3816000"/>
          <a:ext cx="11124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3">
            <a:extLst>
              <a:ext uri="{FF2B5EF4-FFF2-40B4-BE49-F238E27FC236}">
                <a16:creationId xmlns:a16="http://schemas.microsoft.com/office/drawing/2014/main" id="{0EAD794A-FAB7-D16B-37AB-3A783B7F9C51}"/>
              </a:ext>
            </a:extLst>
          </p:cNvPr>
          <p:cNvSpPr txBox="1"/>
          <p:nvPr/>
        </p:nvSpPr>
        <p:spPr>
          <a:xfrm>
            <a:off x="1296000" y="3384000"/>
            <a:ext cx="15840000" cy="1446550"/>
          </a:xfrm>
          <a:prstGeom prst="rect">
            <a:avLst/>
          </a:prstGeom>
          <a:noFill/>
        </p:spPr>
        <p:txBody>
          <a:bodyPr wrap="square" rtlCol="0">
            <a:noAutofit/>
          </a:bodyPr>
          <a:lstStyle/>
          <a:p>
            <a:pPr>
              <a:spcAft>
                <a:spcPts val="1200"/>
              </a:spcAft>
            </a:pPr>
            <a:r>
              <a:rPr lang="en-US" sz="2400" dirty="0">
                <a:latin typeface="Helvetica Neue" panose="020B0604020202020204"/>
                <a:ea typeface="Microsoft Sans Serif" panose="020B0604020202020204" pitchFamily="34" charset="0"/>
                <a:cs typeface="Microsoft Sans Serif" panose="020B0604020202020204" pitchFamily="34" charset="0"/>
              </a:rPr>
              <a:t>A conflict management system is a comprehensible management system that encompasses the entire company and, on the basis of a defined strategy for dealing with conflicts, comprises an orderly and sustainable procedure with the following elements (functionalities): Identification, analysis, evaluation and handling of all conflicts relevant to management, documentation and communication of conflict management.</a:t>
            </a:r>
          </a:p>
        </p:txBody>
      </p:sp>
      <p:graphicFrame>
        <p:nvGraphicFramePr>
          <p:cNvPr id="7" name="Diagrama 13">
            <a:extLst>
              <a:ext uri="{FF2B5EF4-FFF2-40B4-BE49-F238E27FC236}">
                <a16:creationId xmlns:a16="http://schemas.microsoft.com/office/drawing/2014/main" id="{00CE0B02-C2A0-845F-65D3-A0B236E6C5C4}"/>
              </a:ext>
            </a:extLst>
          </p:cNvPr>
          <p:cNvGraphicFramePr/>
          <p:nvPr>
            <p:extLst>
              <p:ext uri="{D42A27DB-BD31-4B8C-83A1-F6EECF244321}">
                <p14:modId xmlns:p14="http://schemas.microsoft.com/office/powerpoint/2010/main" val="114743522"/>
              </p:ext>
            </p:extLst>
          </p:nvPr>
        </p:nvGraphicFramePr>
        <p:xfrm>
          <a:off x="5364000" y="5580000"/>
          <a:ext cx="11124000" cy="426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feld 3">
            <a:extLst>
              <a:ext uri="{FF2B5EF4-FFF2-40B4-BE49-F238E27FC236}">
                <a16:creationId xmlns:a16="http://schemas.microsoft.com/office/drawing/2014/main" id="{B4130D7B-607B-9A6E-1EC2-7B437D73093A}"/>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8</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48007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135C7CC0-8058-B736-6A37-945D3AA9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453" y="2865953"/>
            <a:ext cx="6941094" cy="4555093"/>
          </a:xfrm>
          <a:prstGeom prst="rect">
            <a:avLst/>
          </a:prstGeom>
          <a:effectLst>
            <a:reflection blurRad="6350" stA="52000" endA="300" endPos="35000" dir="5400000" sy="-100000" algn="bl" rotWithShape="0"/>
          </a:effectLst>
        </p:spPr>
      </p:pic>
      <p:sp>
        <p:nvSpPr>
          <p:cNvPr id="5" name="Textfeld 4">
            <a:extLst>
              <a:ext uri="{FF2B5EF4-FFF2-40B4-BE49-F238E27FC236}">
                <a16:creationId xmlns:a16="http://schemas.microsoft.com/office/drawing/2014/main" id="{52A574DE-4D0E-337F-4140-46C80C927A85}"/>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8</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4AC72B2E-CEE2-0AB8-80FB-7FBB12E51E60}"/>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3.Conflict management</a:t>
            </a:r>
          </a:p>
        </p:txBody>
      </p:sp>
      <p:sp>
        <p:nvSpPr>
          <p:cNvPr id="7" name="CuadroTexto 2">
            <a:extLst>
              <a:ext uri="{FF2B5EF4-FFF2-40B4-BE49-F238E27FC236}">
                <a16:creationId xmlns:a16="http://schemas.microsoft.com/office/drawing/2014/main" id="{04C7248C-1B7A-16B4-7FB4-EEA15E385702}"/>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3.1 Definition</a:t>
            </a:r>
          </a:p>
        </p:txBody>
      </p:sp>
      <p:sp>
        <p:nvSpPr>
          <p:cNvPr id="8" name="Textfeld 7">
            <a:extLst>
              <a:ext uri="{FF2B5EF4-FFF2-40B4-BE49-F238E27FC236}">
                <a16:creationId xmlns:a16="http://schemas.microsoft.com/office/drawing/2014/main" id="{F3B21F80-733E-F3F3-EC19-B8A5DF509CB1}"/>
              </a:ext>
            </a:extLst>
          </p:cNvPr>
          <p:cNvSpPr txBox="1"/>
          <p:nvPr/>
        </p:nvSpPr>
        <p:spPr>
          <a:xfrm>
            <a:off x="1296000" y="3384000"/>
            <a:ext cx="5790600" cy="430887"/>
          </a:xfrm>
          <a:prstGeom prst="rect">
            <a:avLst/>
          </a:prstGeom>
          <a:noFill/>
        </p:spPr>
        <p:txBody>
          <a:bodyPr wrap="square">
            <a:noAutofit/>
          </a:bodyPr>
          <a:lstStyle/>
          <a:p>
            <a:pPr defTabSz="912813">
              <a:spcAft>
                <a:spcPts val="600"/>
              </a:spcAft>
              <a:buSzPct val="130000"/>
              <a:tabLst>
                <a:tab pos="9144000" algn="l"/>
              </a:tabLst>
            </a:pPr>
            <a:r>
              <a:rPr lang="en-US" sz="2400" b="1" dirty="0">
                <a:latin typeface="Helvetica Neue" panose="020B0604020202020204"/>
                <a:ea typeface="Microsoft Sans Serif" panose="020B0604020202020204" pitchFamily="34" charset="0"/>
                <a:cs typeface="Microsoft Sans Serif" panose="020B0604020202020204" pitchFamily="34" charset="0"/>
              </a:rPr>
              <a:t>The aim of conflict management</a:t>
            </a:r>
          </a:p>
          <a:p>
            <a:pPr defTabSz="912813">
              <a:spcAft>
                <a:spcPts val="600"/>
              </a:spcAft>
              <a:buSzPct val="130000"/>
              <a:tabLst>
                <a:tab pos="9144000" algn="l"/>
              </a:tabLst>
            </a:pPr>
            <a:r>
              <a:rPr lang="en-US" sz="2400" dirty="0">
                <a:latin typeface="Helvetica Neue" panose="020B0604020202020204"/>
                <a:ea typeface="Microsoft Sans Serif" panose="020B0604020202020204" pitchFamily="34" charset="0"/>
                <a:cs typeface="Microsoft Sans Serif" panose="020B0604020202020204" pitchFamily="34" charset="0"/>
              </a:rPr>
              <a:t>is to systematically deal with the triggers and causes, not least in order to mitigate future conflicts.</a:t>
            </a:r>
          </a:p>
          <a:p>
            <a:pPr marL="542925" indent="-542925" defTabSz="912813">
              <a:spcAft>
                <a:spcPts val="600"/>
              </a:spcAft>
              <a:buSzPct val="130000"/>
              <a:buBlip>
                <a:blip r:embed="rId3"/>
              </a:buBlip>
              <a:tabLst>
                <a:tab pos="9144000" algn="l"/>
              </a:tabLst>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defTabSz="912813">
              <a:spcAft>
                <a:spcPts val="600"/>
              </a:spcAft>
              <a:buSzPct val="130000"/>
              <a:tabLst>
                <a:tab pos="9144000" algn="l"/>
              </a:tabLst>
            </a:pPr>
            <a:r>
              <a:rPr lang="en-US" sz="2400" dirty="0">
                <a:latin typeface="Helvetica Neue" panose="020B0604020202020204"/>
                <a:ea typeface="Microsoft Sans Serif" panose="020B0604020202020204" pitchFamily="34" charset="0"/>
                <a:cs typeface="Microsoft Sans Serif" panose="020B0604020202020204" pitchFamily="34" charset="0"/>
              </a:rPr>
              <a:t>It is about...</a:t>
            </a:r>
          </a:p>
          <a:p>
            <a:pPr marL="542925" indent="-542925" defTabSz="912813">
              <a:spcAft>
                <a:spcPts val="600"/>
              </a:spcAft>
              <a:buSzPct val="110000"/>
              <a:buBlip>
                <a:blip r:embed="rId3"/>
              </a:buBlip>
              <a:tabLst>
                <a:tab pos="9144000" algn="l"/>
              </a:tabLst>
            </a:pPr>
            <a:r>
              <a:rPr lang="en-US" sz="2400" dirty="0">
                <a:latin typeface="Helvetica Neue" panose="020B0604020202020204"/>
                <a:ea typeface="Microsoft Sans Serif" panose="020B0604020202020204" pitchFamily="34" charset="0"/>
                <a:cs typeface="Microsoft Sans Serif" panose="020B0604020202020204" pitchFamily="34" charset="0"/>
              </a:rPr>
              <a:t>to manage existing conflicts.</a:t>
            </a:r>
          </a:p>
          <a:p>
            <a:pPr marL="542925" indent="-542925" defTabSz="912813">
              <a:spcAft>
                <a:spcPts val="600"/>
              </a:spcAft>
              <a:buSzPct val="110000"/>
              <a:buBlip>
                <a:blip r:embed="rId3"/>
              </a:buBlip>
              <a:tabLst>
                <a:tab pos="9144000" algn="l"/>
              </a:tabLst>
            </a:pPr>
            <a:r>
              <a:rPr lang="en-US" sz="2400" dirty="0">
                <a:latin typeface="Helvetica Neue" panose="020B0604020202020204"/>
                <a:ea typeface="Microsoft Sans Serif" panose="020B0604020202020204" pitchFamily="34" charset="0"/>
                <a:cs typeface="Microsoft Sans Serif" panose="020B0604020202020204" pitchFamily="34" charset="0"/>
              </a:rPr>
              <a:t>proactively resolve necessary conflicts.</a:t>
            </a:r>
          </a:p>
          <a:p>
            <a:pPr marL="542925" indent="-542925" defTabSz="912813">
              <a:spcAft>
                <a:spcPts val="600"/>
              </a:spcAft>
              <a:buSzPct val="110000"/>
              <a:buBlip>
                <a:blip r:embed="rId3"/>
              </a:buBlip>
              <a:tabLst>
                <a:tab pos="9144000" algn="l"/>
              </a:tabLst>
            </a:pPr>
            <a:r>
              <a:rPr lang="en-US" sz="2400" dirty="0">
                <a:latin typeface="Helvetica Neue" panose="020B0604020202020204"/>
                <a:ea typeface="Microsoft Sans Serif" panose="020B0604020202020204" pitchFamily="34" charset="0"/>
                <a:cs typeface="Microsoft Sans Serif" panose="020B0604020202020204" pitchFamily="34" charset="0"/>
              </a:rPr>
              <a:t>prevent unnecessary conflicts.</a:t>
            </a:r>
          </a:p>
          <a:p>
            <a:pPr marL="542925" indent="-542925" defTabSz="912813">
              <a:spcAft>
                <a:spcPts val="600"/>
              </a:spcAft>
              <a:buSzPct val="130000"/>
              <a:buBlip>
                <a:blip r:embed="rId3"/>
              </a:buBlip>
              <a:tabLst>
                <a:tab pos="9144000" algn="l"/>
              </a:tabLst>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defTabSz="912813">
              <a:spcAft>
                <a:spcPts val="600"/>
              </a:spcAft>
              <a:buSzPct val="130000"/>
              <a:buBlip>
                <a:blip r:embed="rId3"/>
              </a:buBlip>
              <a:tabLst>
                <a:tab pos="9144000" algn="l"/>
              </a:tabLst>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7" name="Textfeld 16">
            <a:extLst>
              <a:ext uri="{FF2B5EF4-FFF2-40B4-BE49-F238E27FC236}">
                <a16:creationId xmlns:a16="http://schemas.microsoft.com/office/drawing/2014/main" id="{6D3519B0-C840-9F96-703C-1A4B41E49C1B}"/>
              </a:ext>
            </a:extLst>
          </p:cNvPr>
          <p:cNvSpPr txBox="1"/>
          <p:nvPr/>
        </p:nvSpPr>
        <p:spPr>
          <a:xfrm>
            <a:off x="10188000" y="2268000"/>
            <a:ext cx="7020000" cy="430887"/>
          </a:xfrm>
          <a:prstGeom prst="rect">
            <a:avLst/>
          </a:prstGeom>
          <a:noFill/>
        </p:spPr>
        <p:txBody>
          <a:bodyPr wrap="square">
            <a:noAutofit/>
          </a:bodyPr>
          <a:lstStyle/>
          <a:p>
            <a:pPr defTabSz="912813">
              <a:spcAft>
                <a:spcPts val="600"/>
              </a:spcAft>
              <a:buSzPct val="130000"/>
              <a:tabLst>
                <a:tab pos="9144000" algn="l"/>
              </a:tabLst>
            </a:pPr>
            <a:r>
              <a:rPr lang="en-US" sz="2400" b="1" dirty="0">
                <a:latin typeface="Helvetica Neue" panose="020B0604020202020204"/>
                <a:ea typeface="Microsoft Sans Serif" panose="020B0604020202020204" pitchFamily="34" charset="0"/>
                <a:cs typeface="Microsoft Sans Serif" panose="020B0604020202020204" pitchFamily="34" charset="0"/>
              </a:rPr>
              <a:t>What is needed for successful conflict management?</a:t>
            </a:r>
          </a:p>
          <a:p>
            <a:pPr marL="542925" indent="-542925" defTabSz="912813">
              <a:spcAft>
                <a:spcPts val="600"/>
              </a:spcAft>
              <a:buSzPct val="130000"/>
              <a:buBlip>
                <a:blip r:embed="rId3"/>
              </a:buBlip>
              <a:tabLst>
                <a:tab pos="9144000" algn="l"/>
              </a:tabLst>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defTabSz="912813">
              <a:spcAft>
                <a:spcPts val="600"/>
              </a:spcAft>
              <a:buSzPct val="130000"/>
              <a:tabLst>
                <a:tab pos="9144000" algn="l"/>
              </a:tabLst>
            </a:pPr>
            <a:r>
              <a:rPr lang="en-US" sz="2400" dirty="0">
                <a:latin typeface="Helvetica Neue" panose="020B0604020202020204"/>
                <a:ea typeface="Microsoft Sans Serif" panose="020B0604020202020204" pitchFamily="34" charset="0"/>
                <a:cs typeface="Microsoft Sans Serif" panose="020B0604020202020204" pitchFamily="34" charset="0"/>
              </a:rPr>
              <a:t>Conflict management at work is always also a task of the corporate culture and of course also of the superiors.</a:t>
            </a:r>
          </a:p>
          <a:p>
            <a:pPr defTabSz="912813">
              <a:spcAft>
                <a:spcPts val="600"/>
              </a:spcAft>
              <a:buSzPct val="130000"/>
              <a:tabLst>
                <a:tab pos="9144000" algn="l"/>
              </a:tabLst>
            </a:pPr>
            <a:r>
              <a:rPr lang="en-US" sz="2400" dirty="0">
                <a:latin typeface="Helvetica Neue" panose="020B0604020202020204"/>
                <a:ea typeface="Microsoft Sans Serif" panose="020B0604020202020204" pitchFamily="34" charset="0"/>
                <a:cs typeface="Microsoft Sans Serif" panose="020B0604020202020204" pitchFamily="34" charset="0"/>
              </a:rPr>
              <a:t>However, in order for conflict management to be successful and to function, it also needs the assistance of the team and the necessary conditions at the workplace.</a:t>
            </a:r>
          </a:p>
          <a:p>
            <a:pPr defTabSz="912813">
              <a:spcAft>
                <a:spcPts val="600"/>
              </a:spcAft>
              <a:buSzPct val="130000"/>
              <a:tabLst>
                <a:tab pos="9144000" algn="l"/>
              </a:tabLst>
            </a:pPr>
            <a:r>
              <a:rPr lang="en-US" sz="2400" dirty="0">
                <a:latin typeface="Helvetica Neue" panose="020B0604020202020204"/>
                <a:ea typeface="Microsoft Sans Serif" panose="020B0604020202020204" pitchFamily="34" charset="0"/>
                <a:cs typeface="Microsoft Sans Serif" panose="020B0604020202020204" pitchFamily="34" charset="0"/>
              </a:rPr>
              <a:t>Thus, there are some necessary requirements for successful conflict management:</a:t>
            </a:r>
          </a:p>
          <a:p>
            <a:pPr marL="542925" indent="-542925" defTabSz="912813">
              <a:spcAft>
                <a:spcPts val="600"/>
              </a:spcAft>
              <a:buSzPct val="110000"/>
              <a:buBlip>
                <a:blip r:embed="rId3"/>
              </a:buBlip>
              <a:tabLst>
                <a:tab pos="9144000" algn="l"/>
              </a:tabLst>
            </a:pPr>
            <a:r>
              <a:rPr lang="en-US" sz="2400" dirty="0">
                <a:latin typeface="Helvetica Neue" panose="020B0604020202020204"/>
                <a:ea typeface="Microsoft Sans Serif" panose="020B0604020202020204" pitchFamily="34" charset="0"/>
                <a:cs typeface="Microsoft Sans Serif" panose="020B0604020202020204" pitchFamily="34" charset="0"/>
              </a:rPr>
              <a:t>Conflict skills</a:t>
            </a:r>
          </a:p>
          <a:p>
            <a:pPr marL="542925" indent="-542925" defTabSz="912813">
              <a:spcAft>
                <a:spcPts val="600"/>
              </a:spcAft>
              <a:buSzPct val="110000"/>
              <a:buBlip>
                <a:blip r:embed="rId3"/>
              </a:buBlip>
              <a:tabLst>
                <a:tab pos="9144000" algn="l"/>
              </a:tabLst>
            </a:pPr>
            <a:r>
              <a:rPr lang="en-US" sz="2400" dirty="0">
                <a:latin typeface="Helvetica Neue" panose="020B0604020202020204"/>
                <a:ea typeface="Microsoft Sans Serif" panose="020B0604020202020204" pitchFamily="34" charset="0"/>
                <a:cs typeface="Microsoft Sans Serif" panose="020B0604020202020204" pitchFamily="34" charset="0"/>
              </a:rPr>
              <a:t>Communication</a:t>
            </a:r>
          </a:p>
          <a:p>
            <a:pPr marL="542925" indent="-542925" defTabSz="912813">
              <a:spcAft>
                <a:spcPts val="600"/>
              </a:spcAft>
              <a:buSzPct val="110000"/>
              <a:buBlip>
                <a:blip r:embed="rId3"/>
              </a:buBlip>
              <a:tabLst>
                <a:tab pos="9144000" algn="l"/>
              </a:tabLst>
            </a:pPr>
            <a:r>
              <a:rPr lang="en-US" sz="2400" dirty="0">
                <a:latin typeface="Helvetica Neue" panose="020B0604020202020204"/>
                <a:ea typeface="Microsoft Sans Serif" panose="020B0604020202020204" pitchFamily="34" charset="0"/>
                <a:cs typeface="Microsoft Sans Serif" panose="020B0604020202020204" pitchFamily="34" charset="0"/>
              </a:rPr>
              <a:t>Willingness to compromise</a:t>
            </a:r>
          </a:p>
          <a:p>
            <a:pPr marL="542925" indent="-542925" defTabSz="912813">
              <a:spcAft>
                <a:spcPts val="600"/>
              </a:spcAft>
              <a:buSzPct val="110000"/>
              <a:buBlip>
                <a:blip r:embed="rId3"/>
              </a:buBlip>
              <a:tabLst>
                <a:tab pos="9144000" algn="l"/>
              </a:tabLst>
            </a:pPr>
            <a:r>
              <a:rPr lang="en-US" sz="2400" dirty="0">
                <a:latin typeface="Helvetica Neue" panose="020B0604020202020204"/>
                <a:ea typeface="Microsoft Sans Serif" panose="020B0604020202020204" pitchFamily="34" charset="0"/>
                <a:cs typeface="Microsoft Sans Serif" panose="020B0604020202020204" pitchFamily="34" charset="0"/>
              </a:rPr>
              <a:t>Control</a:t>
            </a:r>
          </a:p>
          <a:p>
            <a:pPr marL="542925" indent="-542925" defTabSz="912813">
              <a:spcAft>
                <a:spcPts val="600"/>
              </a:spcAft>
              <a:buSzPct val="130000"/>
              <a:buBlip>
                <a:blip r:embed="rId3"/>
              </a:buBlip>
              <a:tabLst>
                <a:tab pos="9144000" algn="l"/>
              </a:tabLst>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defTabSz="912813">
              <a:spcAft>
                <a:spcPts val="600"/>
              </a:spcAft>
              <a:buSzPct val="130000"/>
              <a:buBlip>
                <a:blip r:embed="rId3"/>
              </a:buBlip>
              <a:tabLst>
                <a:tab pos="9144000" algn="l"/>
              </a:tabLst>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defTabSz="912813">
              <a:spcAft>
                <a:spcPts val="600"/>
              </a:spcAft>
              <a:buSzPct val="130000"/>
              <a:buBlip>
                <a:blip r:embed="rId3"/>
              </a:buBlip>
              <a:tabLst>
                <a:tab pos="9144000" algn="l"/>
              </a:tabLst>
            </a:pP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17494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3">
            <a:extLst>
              <a:ext uri="{FF2B5EF4-FFF2-40B4-BE49-F238E27FC236}">
                <a16:creationId xmlns:a16="http://schemas.microsoft.com/office/drawing/2014/main" id="{0EAD794A-FAB7-D16B-37AB-3A783B7F9C51}"/>
              </a:ext>
            </a:extLst>
          </p:cNvPr>
          <p:cNvSpPr txBox="1"/>
          <p:nvPr/>
        </p:nvSpPr>
        <p:spPr>
          <a:xfrm>
            <a:off x="11455035" y="3383999"/>
            <a:ext cx="5680365" cy="4428000"/>
          </a:xfrm>
          <a:prstGeom prst="rect">
            <a:avLst/>
          </a:prstGeom>
          <a:noFill/>
        </p:spPr>
        <p:txBody>
          <a:bodyPr wrap="square" rtlCol="0" anchor="ctr">
            <a:noAutofit/>
          </a:bodyPr>
          <a:lstStyle/>
          <a:p>
            <a:pPr>
              <a:spcAft>
                <a:spcPts val="1200"/>
              </a:spcAft>
            </a:pPr>
            <a:r>
              <a:rPr lang="en-US" sz="2400" dirty="0">
                <a:latin typeface="Helvetica Neue" panose="020B0604020202020204"/>
                <a:ea typeface="Microsoft Sans Serif" panose="020B0604020202020204" pitchFamily="34" charset="0"/>
                <a:cs typeface="Microsoft Sans Serif" panose="020B0604020202020204" pitchFamily="34" charset="0"/>
              </a:rPr>
              <a:t>The Harvard concept of win-win negotiation is a good way to find efficient solutions:</a:t>
            </a:r>
          </a:p>
          <a:p>
            <a:pPr>
              <a:spcAft>
                <a:spcPts val="1200"/>
              </a:spcAft>
            </a:pPr>
            <a:r>
              <a:rPr lang="en-US" sz="2400" dirty="0">
                <a:latin typeface="Helvetica Neue" panose="020B0604020202020204"/>
                <a:ea typeface="Microsoft Sans Serif" panose="020B0604020202020204" pitchFamily="34" charset="0"/>
                <a:cs typeface="Microsoft Sans Serif" panose="020B0604020202020204" pitchFamily="34" charset="0"/>
              </a:rPr>
              <a:t>Probably no concept has influenced negotiation strategists more over the past 20 years than win-win - that is, a lasting outcome, often based on compromise, that makes both parties happy.</a:t>
            </a:r>
          </a:p>
        </p:txBody>
      </p:sp>
      <p:sp>
        <p:nvSpPr>
          <p:cNvPr id="9" name="Denkblase: wolkenförmig 8">
            <a:extLst>
              <a:ext uri="{FF2B5EF4-FFF2-40B4-BE49-F238E27FC236}">
                <a16:creationId xmlns:a16="http://schemas.microsoft.com/office/drawing/2014/main" id="{CFE84C5A-56E7-E292-8E62-B1D31A4ABE8C}"/>
              </a:ext>
            </a:extLst>
          </p:cNvPr>
          <p:cNvSpPr/>
          <p:nvPr/>
        </p:nvSpPr>
        <p:spPr>
          <a:xfrm rot="610544">
            <a:off x="12629858" y="1351500"/>
            <a:ext cx="4477984" cy="1905000"/>
          </a:xfrm>
          <a:prstGeom prst="cloudCallout">
            <a:avLst/>
          </a:prstGeom>
          <a:solidFill>
            <a:srgbClr val="4D94B7">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600" b="1" dirty="0">
                <a:effectLst>
                  <a:outerShdw blurRad="38100" dist="38100" dir="2700000" algn="tl">
                    <a:srgbClr val="000000">
                      <a:alpha val="43137"/>
                    </a:srgbClr>
                  </a:outerShdw>
                </a:effectLst>
                <a:latin typeface="Helvetica Neue" panose="020B0604020202020204"/>
              </a:rPr>
              <a:t>When problems lead to opportunities...</a:t>
            </a:r>
          </a:p>
        </p:txBody>
      </p:sp>
      <p:sp>
        <p:nvSpPr>
          <p:cNvPr id="5" name="Textfeld 4">
            <a:extLst>
              <a:ext uri="{FF2B5EF4-FFF2-40B4-BE49-F238E27FC236}">
                <a16:creationId xmlns:a16="http://schemas.microsoft.com/office/drawing/2014/main" id="{EEB0F6C4-E748-5A3A-C512-739B894165A2}"/>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15</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1981E1C2-BBB6-D62F-548C-442FF1D5D4B8}"/>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3.Conflict management</a:t>
            </a:r>
          </a:p>
        </p:txBody>
      </p:sp>
      <p:sp>
        <p:nvSpPr>
          <p:cNvPr id="8" name="CuadroTexto 2">
            <a:extLst>
              <a:ext uri="{FF2B5EF4-FFF2-40B4-BE49-F238E27FC236}">
                <a16:creationId xmlns:a16="http://schemas.microsoft.com/office/drawing/2014/main" id="{DF1DFD9B-4AFB-5FB5-419F-B1717A29A6EC}"/>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3.2 The Harvard Model</a:t>
            </a:r>
          </a:p>
        </p:txBody>
      </p:sp>
      <p:sp>
        <p:nvSpPr>
          <p:cNvPr id="10" name="Rechteck 9">
            <a:extLst>
              <a:ext uri="{FF2B5EF4-FFF2-40B4-BE49-F238E27FC236}">
                <a16:creationId xmlns:a16="http://schemas.microsoft.com/office/drawing/2014/main" id="{41E8D7F0-7C8A-2E39-BB0F-F69AB81BC744}"/>
              </a:ext>
            </a:extLst>
          </p:cNvPr>
          <p:cNvSpPr/>
          <p:nvPr/>
        </p:nvSpPr>
        <p:spPr>
          <a:xfrm>
            <a:off x="1296000" y="3384000"/>
            <a:ext cx="10080000" cy="4428000"/>
          </a:xfrm>
          <a:prstGeom prst="rect">
            <a:avLst/>
          </a:prstGeom>
          <a:solidFill>
            <a:srgbClr val="FE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a:endParaRPr>
          </a:p>
        </p:txBody>
      </p:sp>
      <p:sp>
        <p:nvSpPr>
          <p:cNvPr id="11" name="Textfeld 10">
            <a:extLst>
              <a:ext uri="{FF2B5EF4-FFF2-40B4-BE49-F238E27FC236}">
                <a16:creationId xmlns:a16="http://schemas.microsoft.com/office/drawing/2014/main" id="{F6111433-CBCE-DFED-F417-B9F7147F7740}"/>
              </a:ext>
            </a:extLst>
          </p:cNvPr>
          <p:cNvSpPr txBox="1"/>
          <p:nvPr/>
        </p:nvSpPr>
        <p:spPr>
          <a:xfrm>
            <a:off x="1476000" y="6120000"/>
            <a:ext cx="2160000" cy="576000"/>
          </a:xfrm>
          <a:prstGeom prst="flowChartTerminator">
            <a:avLst/>
          </a:prstGeom>
          <a:solidFill>
            <a:srgbClr val="ED6723"/>
          </a:solidFill>
        </p:spPr>
        <p:txBody>
          <a:bodyPr wrap="square">
            <a:noAutofit/>
          </a:bodyPr>
          <a:lstStyle/>
          <a:p>
            <a:pPr algn="ctr"/>
            <a:r>
              <a:rPr lang="en-US" sz="2000" cap="all" dirty="0">
                <a:solidFill>
                  <a:schemeClr val="bg1"/>
                </a:solidFill>
                <a:latin typeface="Helvetica neue" panose="020B0604020202020204"/>
              </a:rPr>
              <a:t>PEOPLE</a:t>
            </a:r>
          </a:p>
        </p:txBody>
      </p:sp>
      <p:sp>
        <p:nvSpPr>
          <p:cNvPr id="12" name="Textfeld 11">
            <a:extLst>
              <a:ext uri="{FF2B5EF4-FFF2-40B4-BE49-F238E27FC236}">
                <a16:creationId xmlns:a16="http://schemas.microsoft.com/office/drawing/2014/main" id="{CE21B92A-698B-5D2B-C06F-37E0E80B8E2C}"/>
              </a:ext>
            </a:extLst>
          </p:cNvPr>
          <p:cNvSpPr txBox="1"/>
          <p:nvPr/>
        </p:nvSpPr>
        <p:spPr>
          <a:xfrm>
            <a:off x="1656000" y="3564000"/>
            <a:ext cx="9360000" cy="504000"/>
          </a:xfrm>
          <a:prstGeom prst="rect">
            <a:avLst/>
          </a:prstGeom>
          <a:solidFill>
            <a:srgbClr val="212054"/>
          </a:solidFill>
        </p:spPr>
        <p:txBody>
          <a:bodyPr wrap="square">
            <a:noAutofit/>
          </a:bodyPr>
          <a:lstStyle/>
          <a:p>
            <a:pPr algn="ctr"/>
            <a:r>
              <a:rPr lang="en-US" sz="2400" b="1" dirty="0">
                <a:solidFill>
                  <a:schemeClr val="bg1"/>
                </a:solidFill>
                <a:latin typeface="Helvetica neue" panose="020B0604020202020204"/>
              </a:rPr>
              <a:t>The 4 Fundamentals of Principled Negotiations</a:t>
            </a:r>
          </a:p>
          <a:p>
            <a:endParaRPr lang="en-US" sz="2400" b="1" dirty="0">
              <a:solidFill>
                <a:schemeClr val="bg1"/>
              </a:solidFill>
              <a:latin typeface="Helvetica neue" panose="020B0604020202020204"/>
            </a:endParaRPr>
          </a:p>
        </p:txBody>
      </p:sp>
      <p:sp>
        <p:nvSpPr>
          <p:cNvPr id="13" name="Textfeld 12">
            <a:extLst>
              <a:ext uri="{FF2B5EF4-FFF2-40B4-BE49-F238E27FC236}">
                <a16:creationId xmlns:a16="http://schemas.microsoft.com/office/drawing/2014/main" id="{1CD2081C-E951-D4A7-0BCD-018C3E4E781C}"/>
              </a:ext>
            </a:extLst>
          </p:cNvPr>
          <p:cNvSpPr txBox="1"/>
          <p:nvPr/>
        </p:nvSpPr>
        <p:spPr>
          <a:xfrm>
            <a:off x="3996000" y="6120000"/>
            <a:ext cx="2160000" cy="576000"/>
          </a:xfrm>
          <a:prstGeom prst="flowChartTerminator">
            <a:avLst/>
          </a:prstGeom>
          <a:solidFill>
            <a:srgbClr val="ED6723"/>
          </a:solidFill>
        </p:spPr>
        <p:txBody>
          <a:bodyPr wrap="square">
            <a:noAutofit/>
          </a:bodyPr>
          <a:lstStyle/>
          <a:p>
            <a:pPr algn="ctr"/>
            <a:r>
              <a:rPr lang="en-US" sz="2000" cap="all" dirty="0">
                <a:solidFill>
                  <a:schemeClr val="bg1"/>
                </a:solidFill>
                <a:latin typeface="Helvetica neue" panose="020B0604020202020204"/>
              </a:rPr>
              <a:t>INTERESTS</a:t>
            </a:r>
          </a:p>
        </p:txBody>
      </p:sp>
      <p:sp>
        <p:nvSpPr>
          <p:cNvPr id="14" name="Textfeld 13">
            <a:extLst>
              <a:ext uri="{FF2B5EF4-FFF2-40B4-BE49-F238E27FC236}">
                <a16:creationId xmlns:a16="http://schemas.microsoft.com/office/drawing/2014/main" id="{6AD86FAD-E0D9-0DA8-8E67-5C7440B108F2}"/>
              </a:ext>
            </a:extLst>
          </p:cNvPr>
          <p:cNvSpPr txBox="1"/>
          <p:nvPr/>
        </p:nvSpPr>
        <p:spPr>
          <a:xfrm>
            <a:off x="6516000" y="6120000"/>
            <a:ext cx="2160000" cy="576000"/>
          </a:xfrm>
          <a:prstGeom prst="flowChartTerminator">
            <a:avLst/>
          </a:prstGeom>
          <a:solidFill>
            <a:srgbClr val="ED6723"/>
          </a:solidFill>
        </p:spPr>
        <p:txBody>
          <a:bodyPr wrap="square">
            <a:noAutofit/>
          </a:bodyPr>
          <a:lstStyle/>
          <a:p>
            <a:pPr algn="ctr"/>
            <a:r>
              <a:rPr lang="en-US" sz="2000" cap="all" dirty="0">
                <a:solidFill>
                  <a:schemeClr val="bg1"/>
                </a:solidFill>
                <a:latin typeface="Helvetica neue" panose="020B0604020202020204"/>
              </a:rPr>
              <a:t>OPTIONS</a:t>
            </a:r>
          </a:p>
        </p:txBody>
      </p:sp>
      <p:sp>
        <p:nvSpPr>
          <p:cNvPr id="15" name="Textfeld 14">
            <a:extLst>
              <a:ext uri="{FF2B5EF4-FFF2-40B4-BE49-F238E27FC236}">
                <a16:creationId xmlns:a16="http://schemas.microsoft.com/office/drawing/2014/main" id="{EC933D1A-1AC4-8081-A43A-687D633F3D6C}"/>
              </a:ext>
            </a:extLst>
          </p:cNvPr>
          <p:cNvSpPr txBox="1"/>
          <p:nvPr/>
        </p:nvSpPr>
        <p:spPr>
          <a:xfrm>
            <a:off x="9036000" y="6120000"/>
            <a:ext cx="2160000" cy="576000"/>
          </a:xfrm>
          <a:prstGeom prst="flowChartTerminator">
            <a:avLst/>
          </a:prstGeom>
          <a:solidFill>
            <a:srgbClr val="ED6723"/>
          </a:solidFill>
        </p:spPr>
        <p:txBody>
          <a:bodyPr wrap="square">
            <a:noAutofit/>
          </a:bodyPr>
          <a:lstStyle/>
          <a:p>
            <a:pPr algn="ctr"/>
            <a:r>
              <a:rPr lang="en-US" sz="2000" cap="all" dirty="0">
                <a:solidFill>
                  <a:schemeClr val="bg1"/>
                </a:solidFill>
                <a:latin typeface="Helvetica neue" panose="020B0604020202020204"/>
              </a:rPr>
              <a:t>CRITERIA</a:t>
            </a:r>
          </a:p>
        </p:txBody>
      </p:sp>
      <p:sp>
        <p:nvSpPr>
          <p:cNvPr id="16" name="Textfeld 15">
            <a:extLst>
              <a:ext uri="{FF2B5EF4-FFF2-40B4-BE49-F238E27FC236}">
                <a16:creationId xmlns:a16="http://schemas.microsoft.com/office/drawing/2014/main" id="{EDD51575-86A7-493D-1644-8B4F3044B1C2}"/>
              </a:ext>
            </a:extLst>
          </p:cNvPr>
          <p:cNvSpPr txBox="1"/>
          <p:nvPr/>
        </p:nvSpPr>
        <p:spPr>
          <a:xfrm>
            <a:off x="1476000" y="6768000"/>
            <a:ext cx="2160000" cy="720000"/>
          </a:xfrm>
          <a:prstGeom prst="rect">
            <a:avLst/>
          </a:prstGeom>
          <a:noFill/>
        </p:spPr>
        <p:txBody>
          <a:bodyPr wrap="square">
            <a:noAutofit/>
          </a:bodyPr>
          <a:lstStyle/>
          <a:p>
            <a:pPr algn="ctr"/>
            <a:r>
              <a:rPr lang="en-US" sz="2000" dirty="0">
                <a:latin typeface="Helvetica neue" panose="020B0604020202020204"/>
              </a:rPr>
              <a:t>Separate people from problems</a:t>
            </a:r>
          </a:p>
        </p:txBody>
      </p:sp>
      <p:sp>
        <p:nvSpPr>
          <p:cNvPr id="17" name="Textfeld 16">
            <a:extLst>
              <a:ext uri="{FF2B5EF4-FFF2-40B4-BE49-F238E27FC236}">
                <a16:creationId xmlns:a16="http://schemas.microsoft.com/office/drawing/2014/main" id="{C32D57B2-E246-D545-F5DC-34DAFF73D77F}"/>
              </a:ext>
            </a:extLst>
          </p:cNvPr>
          <p:cNvSpPr txBox="1"/>
          <p:nvPr/>
        </p:nvSpPr>
        <p:spPr>
          <a:xfrm>
            <a:off x="3996000" y="6768000"/>
            <a:ext cx="2160000" cy="720000"/>
          </a:xfrm>
          <a:prstGeom prst="rect">
            <a:avLst/>
          </a:prstGeom>
          <a:noFill/>
        </p:spPr>
        <p:txBody>
          <a:bodyPr wrap="square">
            <a:noAutofit/>
          </a:bodyPr>
          <a:lstStyle/>
          <a:p>
            <a:pPr algn="ctr"/>
            <a:r>
              <a:rPr lang="en-US" sz="2000" dirty="0">
                <a:latin typeface="Helvetica neue" panose="020B0604020202020204"/>
              </a:rPr>
              <a:t>Focus on interests, not positions</a:t>
            </a:r>
          </a:p>
        </p:txBody>
      </p:sp>
      <p:sp>
        <p:nvSpPr>
          <p:cNvPr id="18" name="Textfeld 17">
            <a:extLst>
              <a:ext uri="{FF2B5EF4-FFF2-40B4-BE49-F238E27FC236}">
                <a16:creationId xmlns:a16="http://schemas.microsoft.com/office/drawing/2014/main" id="{3706F8DF-2180-651E-F883-5A2CCFFD8E43}"/>
              </a:ext>
            </a:extLst>
          </p:cNvPr>
          <p:cNvSpPr txBox="1"/>
          <p:nvPr/>
        </p:nvSpPr>
        <p:spPr>
          <a:xfrm>
            <a:off x="6516000" y="6768000"/>
            <a:ext cx="2160000" cy="720000"/>
          </a:xfrm>
          <a:prstGeom prst="rect">
            <a:avLst/>
          </a:prstGeom>
          <a:noFill/>
        </p:spPr>
        <p:txBody>
          <a:bodyPr wrap="square">
            <a:noAutofit/>
          </a:bodyPr>
          <a:lstStyle/>
          <a:p>
            <a:pPr algn="ctr"/>
            <a:r>
              <a:rPr lang="en-US" sz="2000" dirty="0">
                <a:latin typeface="Helvetica neue" panose="020B0604020202020204"/>
              </a:rPr>
              <a:t>Generate options for mutual benefit</a:t>
            </a:r>
          </a:p>
        </p:txBody>
      </p:sp>
      <p:sp>
        <p:nvSpPr>
          <p:cNvPr id="19" name="Textfeld 18">
            <a:extLst>
              <a:ext uri="{FF2B5EF4-FFF2-40B4-BE49-F238E27FC236}">
                <a16:creationId xmlns:a16="http://schemas.microsoft.com/office/drawing/2014/main" id="{67076D62-2B2D-C124-9B24-00304999E3E5}"/>
              </a:ext>
            </a:extLst>
          </p:cNvPr>
          <p:cNvSpPr txBox="1"/>
          <p:nvPr/>
        </p:nvSpPr>
        <p:spPr>
          <a:xfrm>
            <a:off x="9036000" y="6768000"/>
            <a:ext cx="2160000" cy="720000"/>
          </a:xfrm>
          <a:prstGeom prst="rect">
            <a:avLst/>
          </a:prstGeom>
          <a:noFill/>
        </p:spPr>
        <p:txBody>
          <a:bodyPr wrap="square">
            <a:noAutofit/>
          </a:bodyPr>
          <a:lstStyle/>
          <a:p>
            <a:pPr algn="ctr"/>
            <a:r>
              <a:rPr lang="en-US" sz="2000" dirty="0">
                <a:latin typeface="Helvetica neue" panose="020B0604020202020204"/>
              </a:rPr>
              <a:t>Use Objective Criteria</a:t>
            </a:r>
          </a:p>
        </p:txBody>
      </p:sp>
      <p:sp>
        <p:nvSpPr>
          <p:cNvPr id="20" name="Textfeld 19">
            <a:extLst>
              <a:ext uri="{FF2B5EF4-FFF2-40B4-BE49-F238E27FC236}">
                <a16:creationId xmlns:a16="http://schemas.microsoft.com/office/drawing/2014/main" id="{2C6DF146-246D-7DA6-F7A6-4795E368BB10}"/>
              </a:ext>
            </a:extLst>
          </p:cNvPr>
          <p:cNvSpPr txBox="1"/>
          <p:nvPr/>
        </p:nvSpPr>
        <p:spPr>
          <a:xfrm>
            <a:off x="10377487" y="8928000"/>
            <a:ext cx="6624000" cy="180000"/>
          </a:xfrm>
          <a:prstGeom prst="rect">
            <a:avLst/>
          </a:prstGeom>
          <a:noFill/>
        </p:spPr>
        <p:txBody>
          <a:bodyPr wrap="square">
            <a:noAutofit/>
          </a:bodyPr>
          <a:lstStyle/>
          <a:p>
            <a:r>
              <a:rPr lang="en-US" sz="1200" dirty="0">
                <a:latin typeface="Helvetica neue" panose="020B0604020202020204"/>
              </a:rPr>
              <a:t>Picture Source: Getting to Yes, Roger Fisher and Wiliam Ury, of the Harvard Negotiation Project</a:t>
            </a:r>
          </a:p>
        </p:txBody>
      </p:sp>
      <p:pic>
        <p:nvPicPr>
          <p:cNvPr id="21" name="Grafik 20">
            <a:extLst>
              <a:ext uri="{FF2B5EF4-FFF2-40B4-BE49-F238E27FC236}">
                <a16:creationId xmlns:a16="http://schemas.microsoft.com/office/drawing/2014/main" id="{665C5B98-E6AD-9B01-AF5D-A2E20DD6F4EB}"/>
              </a:ext>
            </a:extLst>
          </p:cNvPr>
          <p:cNvPicPr>
            <a:picLocks noChangeAspect="1"/>
          </p:cNvPicPr>
          <p:nvPr/>
        </p:nvPicPr>
        <p:blipFill rotWithShape="1">
          <a:blip r:embed="rId2"/>
          <a:srcRect l="1" r="9596"/>
          <a:stretch/>
        </p:blipFill>
        <p:spPr>
          <a:xfrm>
            <a:off x="1710000" y="4392000"/>
            <a:ext cx="1692000" cy="1475360"/>
          </a:xfrm>
          <a:prstGeom prst="rect">
            <a:avLst/>
          </a:prstGeom>
        </p:spPr>
      </p:pic>
      <p:pic>
        <p:nvPicPr>
          <p:cNvPr id="22" name="Grafik 21">
            <a:extLst>
              <a:ext uri="{FF2B5EF4-FFF2-40B4-BE49-F238E27FC236}">
                <a16:creationId xmlns:a16="http://schemas.microsoft.com/office/drawing/2014/main" id="{1B5ABE9D-CF88-EE66-2A87-63919A654A44}"/>
              </a:ext>
            </a:extLst>
          </p:cNvPr>
          <p:cNvPicPr>
            <a:picLocks noChangeAspect="1"/>
          </p:cNvPicPr>
          <p:nvPr/>
        </p:nvPicPr>
        <p:blipFill rotWithShape="1">
          <a:blip r:embed="rId3"/>
          <a:srcRect l="1" r="9596"/>
          <a:stretch/>
        </p:blipFill>
        <p:spPr>
          <a:xfrm>
            <a:off x="4536000" y="4392000"/>
            <a:ext cx="1692000" cy="1475360"/>
          </a:xfrm>
          <a:prstGeom prst="rect">
            <a:avLst/>
          </a:prstGeom>
        </p:spPr>
      </p:pic>
      <p:pic>
        <p:nvPicPr>
          <p:cNvPr id="23" name="Grafik 22">
            <a:extLst>
              <a:ext uri="{FF2B5EF4-FFF2-40B4-BE49-F238E27FC236}">
                <a16:creationId xmlns:a16="http://schemas.microsoft.com/office/drawing/2014/main" id="{25DBDA56-5E4B-37D8-49EF-D5973D10380C}"/>
              </a:ext>
            </a:extLst>
          </p:cNvPr>
          <p:cNvPicPr>
            <a:picLocks noChangeAspect="1"/>
          </p:cNvPicPr>
          <p:nvPr/>
        </p:nvPicPr>
        <p:blipFill rotWithShape="1">
          <a:blip r:embed="rId4"/>
          <a:srcRect l="1" r="9596"/>
          <a:stretch/>
        </p:blipFill>
        <p:spPr>
          <a:xfrm>
            <a:off x="6840000" y="4392000"/>
            <a:ext cx="1692000" cy="1475360"/>
          </a:xfrm>
          <a:prstGeom prst="rect">
            <a:avLst/>
          </a:prstGeom>
        </p:spPr>
      </p:pic>
      <p:pic>
        <p:nvPicPr>
          <p:cNvPr id="24" name="Grafik 23">
            <a:extLst>
              <a:ext uri="{FF2B5EF4-FFF2-40B4-BE49-F238E27FC236}">
                <a16:creationId xmlns:a16="http://schemas.microsoft.com/office/drawing/2014/main" id="{6A77D165-5E8F-4382-C194-CE2FCBCFC1CF}"/>
              </a:ext>
            </a:extLst>
          </p:cNvPr>
          <p:cNvPicPr>
            <a:picLocks noChangeAspect="1"/>
          </p:cNvPicPr>
          <p:nvPr/>
        </p:nvPicPr>
        <p:blipFill rotWithShape="1">
          <a:blip r:embed="rId5"/>
          <a:srcRect r="9890"/>
          <a:stretch/>
        </p:blipFill>
        <p:spPr>
          <a:xfrm>
            <a:off x="9396000" y="4392000"/>
            <a:ext cx="1692000" cy="1475360"/>
          </a:xfrm>
          <a:prstGeom prst="rect">
            <a:avLst/>
          </a:prstGeom>
        </p:spPr>
      </p:pic>
    </p:spTree>
    <p:extLst>
      <p:ext uri="{BB962C8B-B14F-4D97-AF65-F5344CB8AC3E}">
        <p14:creationId xmlns:p14="http://schemas.microsoft.com/office/powerpoint/2010/main" val="288661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3">
            <a:extLst>
              <a:ext uri="{FF2B5EF4-FFF2-40B4-BE49-F238E27FC236}">
                <a16:creationId xmlns:a16="http://schemas.microsoft.com/office/drawing/2014/main" id="{0EAD794A-FAB7-D16B-37AB-3A783B7F9C51}"/>
              </a:ext>
            </a:extLst>
          </p:cNvPr>
          <p:cNvSpPr txBox="1"/>
          <p:nvPr/>
        </p:nvSpPr>
        <p:spPr>
          <a:xfrm>
            <a:off x="1296000" y="3384000"/>
            <a:ext cx="5680365" cy="396000"/>
          </a:xfrm>
          <a:prstGeom prst="rect">
            <a:avLst/>
          </a:prstGeom>
          <a:noFill/>
        </p:spPr>
        <p:txBody>
          <a:bodyPr wrap="square" rtlCol="0">
            <a:noAutofit/>
          </a:bodyPr>
          <a:lstStyle/>
          <a:p>
            <a:pPr>
              <a:spcAft>
                <a:spcPts val="1200"/>
              </a:spcAft>
            </a:pPr>
            <a:r>
              <a:rPr lang="en-US" sz="2400" b="1" dirty="0">
                <a:latin typeface="Helvetica Neue" panose="020B0604020202020204"/>
                <a:ea typeface="Microsoft Sans Serif" panose="020B0604020202020204" pitchFamily="34" charset="0"/>
                <a:cs typeface="Microsoft Sans Serif" panose="020B0604020202020204" pitchFamily="34" charset="0"/>
              </a:rPr>
              <a:t>The 4 principles:</a:t>
            </a:r>
          </a:p>
        </p:txBody>
      </p:sp>
      <p:sp>
        <p:nvSpPr>
          <p:cNvPr id="7" name="Textfeld 6">
            <a:extLst>
              <a:ext uri="{FF2B5EF4-FFF2-40B4-BE49-F238E27FC236}">
                <a16:creationId xmlns:a16="http://schemas.microsoft.com/office/drawing/2014/main" id="{C136C95F-A064-D3DB-81F6-EA924969CE4F}"/>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15</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CuadroTexto 1">
            <a:extLst>
              <a:ext uri="{FF2B5EF4-FFF2-40B4-BE49-F238E27FC236}">
                <a16:creationId xmlns:a16="http://schemas.microsoft.com/office/drawing/2014/main" id="{AD67CA42-CB51-0F84-2F07-6A6860BC12AC}"/>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3.Conflict management</a:t>
            </a:r>
          </a:p>
        </p:txBody>
      </p:sp>
      <p:sp>
        <p:nvSpPr>
          <p:cNvPr id="10" name="CuadroTexto 2">
            <a:extLst>
              <a:ext uri="{FF2B5EF4-FFF2-40B4-BE49-F238E27FC236}">
                <a16:creationId xmlns:a16="http://schemas.microsoft.com/office/drawing/2014/main" id="{A6C2209A-4DAA-495D-625E-59DF42CB8712}"/>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3.2 The Harvard Model</a:t>
            </a:r>
          </a:p>
        </p:txBody>
      </p:sp>
      <p:grpSp>
        <p:nvGrpSpPr>
          <p:cNvPr id="12" name="Gruppieren 11">
            <a:extLst>
              <a:ext uri="{FF2B5EF4-FFF2-40B4-BE49-F238E27FC236}">
                <a16:creationId xmlns:a16="http://schemas.microsoft.com/office/drawing/2014/main" id="{598FBEE2-A31F-3F98-7EB4-6D45923E6F9D}"/>
              </a:ext>
            </a:extLst>
          </p:cNvPr>
          <p:cNvGrpSpPr/>
          <p:nvPr/>
        </p:nvGrpSpPr>
        <p:grpSpPr>
          <a:xfrm>
            <a:off x="1655999" y="4500000"/>
            <a:ext cx="7092000" cy="1188000"/>
            <a:chOff x="73" y="259346"/>
            <a:chExt cx="7065351" cy="1167127"/>
          </a:xfrm>
          <a:scene3d>
            <a:camera prst="orthographicFront"/>
            <a:lightRig rig="flat" dir="t"/>
          </a:scene3d>
        </p:grpSpPr>
        <p:sp>
          <p:nvSpPr>
            <p:cNvPr id="22" name="Rechteck 21">
              <a:extLst>
                <a:ext uri="{FF2B5EF4-FFF2-40B4-BE49-F238E27FC236}">
                  <a16:creationId xmlns:a16="http://schemas.microsoft.com/office/drawing/2014/main" id="{ABDEDB76-E12E-A336-AC92-A4EB93A4A3E3}"/>
                </a:ext>
              </a:extLst>
            </p:cNvPr>
            <p:cNvSpPr/>
            <p:nvPr/>
          </p:nvSpPr>
          <p:spPr>
            <a:xfrm>
              <a:off x="73" y="259346"/>
              <a:ext cx="7065351" cy="1167127"/>
            </a:xfrm>
            <a:prstGeom prst="rect">
              <a:avLst/>
            </a:prstGeom>
            <a:solidFill>
              <a:srgbClr val="4D94B7"/>
            </a:solidFill>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23" name="Textfeld 22">
              <a:extLst>
                <a:ext uri="{FF2B5EF4-FFF2-40B4-BE49-F238E27FC236}">
                  <a16:creationId xmlns:a16="http://schemas.microsoft.com/office/drawing/2014/main" id="{C60386D0-8705-8303-918D-91959E017D59}"/>
                </a:ext>
              </a:extLst>
            </p:cNvPr>
            <p:cNvSpPr txBox="1"/>
            <p:nvPr/>
          </p:nvSpPr>
          <p:spPr>
            <a:xfrm>
              <a:off x="73" y="259346"/>
              <a:ext cx="7065351" cy="1167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Helvetica Neue" panose="020B0604020202020204"/>
                  <a:ea typeface="Microsoft Sans Serif" panose="020B0604020202020204" pitchFamily="34" charset="0"/>
                  <a:cs typeface="Microsoft Sans Serif" panose="020B0604020202020204" pitchFamily="34" charset="0"/>
                </a:rPr>
                <a:t>Develop options that are a </a:t>
              </a:r>
              <a:br>
                <a:rPr lang="en-US" sz="2400" b="1" kern="1200" dirty="0">
                  <a:latin typeface="Helvetica Neue" panose="020B0604020202020204"/>
                  <a:ea typeface="Microsoft Sans Serif" panose="020B0604020202020204" pitchFamily="34" charset="0"/>
                  <a:cs typeface="Microsoft Sans Serif" panose="020B0604020202020204" pitchFamily="34" charset="0"/>
                </a:rPr>
              </a:br>
              <a:r>
                <a:rPr lang="en-US" sz="2400" b="1" kern="1200" dirty="0">
                  <a:latin typeface="Helvetica Neue" panose="020B0604020202020204"/>
                  <a:ea typeface="Microsoft Sans Serif" panose="020B0604020202020204" pitchFamily="34" charset="0"/>
                  <a:cs typeface="Microsoft Sans Serif" panose="020B0604020202020204" pitchFamily="34" charset="0"/>
                </a:rPr>
                <a:t>win-win situation for both sides!</a:t>
              </a:r>
            </a:p>
          </p:txBody>
        </p:sp>
      </p:grpSp>
      <p:grpSp>
        <p:nvGrpSpPr>
          <p:cNvPr id="13" name="Gruppieren 12">
            <a:extLst>
              <a:ext uri="{FF2B5EF4-FFF2-40B4-BE49-F238E27FC236}">
                <a16:creationId xmlns:a16="http://schemas.microsoft.com/office/drawing/2014/main" id="{476A97D7-8361-635B-3F7A-2F04FC4FA553}"/>
              </a:ext>
            </a:extLst>
          </p:cNvPr>
          <p:cNvGrpSpPr/>
          <p:nvPr/>
        </p:nvGrpSpPr>
        <p:grpSpPr>
          <a:xfrm>
            <a:off x="1655999" y="5580000"/>
            <a:ext cx="7092000" cy="2723040"/>
            <a:chOff x="73" y="1337613"/>
            <a:chExt cx="7065351" cy="2723040"/>
          </a:xfrm>
          <a:scene3d>
            <a:camera prst="orthographicFront"/>
            <a:lightRig rig="flat" dir="t"/>
          </a:scene3d>
        </p:grpSpPr>
        <p:sp>
          <p:nvSpPr>
            <p:cNvPr id="20" name="Rechteck 19">
              <a:extLst>
                <a:ext uri="{FF2B5EF4-FFF2-40B4-BE49-F238E27FC236}">
                  <a16:creationId xmlns:a16="http://schemas.microsoft.com/office/drawing/2014/main" id="{E4897849-9562-754B-2C86-D5A0679BF864}"/>
                </a:ext>
              </a:extLst>
            </p:cNvPr>
            <p:cNvSpPr/>
            <p:nvPr/>
          </p:nvSpPr>
          <p:spPr>
            <a:xfrm>
              <a:off x="73" y="1337613"/>
              <a:ext cx="7065351" cy="2723040"/>
            </a:xfrm>
            <a:prstGeom prst="rect">
              <a:avLst/>
            </a:prstGeom>
            <a:gradFill flip="none" rotWithShape="0">
              <a:gsLst>
                <a:gs pos="0">
                  <a:srgbClr val="4D94B7">
                    <a:tint val="66000"/>
                    <a:satMod val="160000"/>
                  </a:srgbClr>
                </a:gs>
                <a:gs pos="50000">
                  <a:srgbClr val="4D94B7">
                    <a:tint val="44500"/>
                    <a:satMod val="160000"/>
                  </a:srgbClr>
                </a:gs>
                <a:gs pos="100000">
                  <a:srgbClr val="4D94B7">
                    <a:tint val="23500"/>
                    <a:satMod val="160000"/>
                  </a:srgbClr>
                </a:gs>
              </a:gsLst>
              <a:path path="circle">
                <a:fillToRect t="100000" r="100000"/>
              </a:path>
              <a:tileRect l="-100000" b="-100000"/>
            </a:gradFill>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1" name="Textfeld 20">
              <a:extLst>
                <a:ext uri="{FF2B5EF4-FFF2-40B4-BE49-F238E27FC236}">
                  <a16:creationId xmlns:a16="http://schemas.microsoft.com/office/drawing/2014/main" id="{38BD97B0-9533-B7BA-9CAC-1467BC7C67B2}"/>
                </a:ext>
              </a:extLst>
            </p:cNvPr>
            <p:cNvSpPr txBox="1"/>
            <p:nvPr/>
          </p:nvSpPr>
          <p:spPr>
            <a:xfrm>
              <a:off x="73" y="1337613"/>
              <a:ext cx="7065351" cy="272304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177800" lvl="1" indent="0" algn="l" defTabSz="977900">
                <a:spcBef>
                  <a:spcPct val="0"/>
                </a:spcBef>
                <a:buFontTx/>
                <a:buNone/>
              </a:pPr>
              <a:r>
                <a:rPr lang="en-US" sz="2200" kern="1200" dirty="0">
                  <a:latin typeface="Helvetica Neue" panose="020B0604020202020204"/>
                  <a:ea typeface="Microsoft Sans Serif" panose="020B0604020202020204" pitchFamily="34" charset="0"/>
                  <a:cs typeface="Microsoft Sans Serif" panose="020B0604020202020204" pitchFamily="34" charset="0"/>
                </a:rPr>
                <a:t>It is important in a negotiation not to become fixated on one solution. Be aware of your own goals and interests, but also take into account those of your counterpart. Work out alternative solutions together and keep a flexible both/and attitude!</a:t>
              </a:r>
            </a:p>
          </p:txBody>
        </p:sp>
      </p:grpSp>
      <p:grpSp>
        <p:nvGrpSpPr>
          <p:cNvPr id="14" name="Gruppieren 13">
            <a:extLst>
              <a:ext uri="{FF2B5EF4-FFF2-40B4-BE49-F238E27FC236}">
                <a16:creationId xmlns:a16="http://schemas.microsoft.com/office/drawing/2014/main" id="{5ED4A95F-9029-4CF6-B08C-3C88BE20F6D6}"/>
              </a:ext>
            </a:extLst>
          </p:cNvPr>
          <p:cNvGrpSpPr/>
          <p:nvPr/>
        </p:nvGrpSpPr>
        <p:grpSpPr>
          <a:xfrm>
            <a:off x="9576000" y="4500000"/>
            <a:ext cx="7092000" cy="1188000"/>
            <a:chOff x="8054574" y="259346"/>
            <a:chExt cx="7065351" cy="1167127"/>
          </a:xfrm>
          <a:scene3d>
            <a:camera prst="orthographicFront"/>
            <a:lightRig rig="flat" dir="t"/>
          </a:scene3d>
        </p:grpSpPr>
        <p:sp>
          <p:nvSpPr>
            <p:cNvPr id="18" name="Rechteck 17">
              <a:extLst>
                <a:ext uri="{FF2B5EF4-FFF2-40B4-BE49-F238E27FC236}">
                  <a16:creationId xmlns:a16="http://schemas.microsoft.com/office/drawing/2014/main" id="{D88531D2-CDB9-DF1F-70F9-6C78109F7604}"/>
                </a:ext>
              </a:extLst>
            </p:cNvPr>
            <p:cNvSpPr/>
            <p:nvPr/>
          </p:nvSpPr>
          <p:spPr>
            <a:xfrm>
              <a:off x="8054574" y="259346"/>
              <a:ext cx="7065351" cy="1167127"/>
            </a:xfrm>
            <a:prstGeom prst="rect">
              <a:avLst/>
            </a:prstGeom>
            <a:solidFill>
              <a:srgbClr val="4D94B7"/>
            </a:solidFill>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19" name="Textfeld 18">
              <a:extLst>
                <a:ext uri="{FF2B5EF4-FFF2-40B4-BE49-F238E27FC236}">
                  <a16:creationId xmlns:a16="http://schemas.microsoft.com/office/drawing/2014/main" id="{3DC1075D-E5F4-FFA2-B1AE-F9620E59C49D}"/>
                </a:ext>
              </a:extLst>
            </p:cNvPr>
            <p:cNvSpPr txBox="1"/>
            <p:nvPr/>
          </p:nvSpPr>
          <p:spPr>
            <a:xfrm>
              <a:off x="8054574" y="259346"/>
              <a:ext cx="7065351" cy="1167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Helvetica Neue" panose="020B0604020202020204"/>
                  <a:ea typeface="Microsoft Sans Serif" panose="020B0604020202020204" pitchFamily="34" charset="0"/>
                  <a:cs typeface="Microsoft Sans Serif" panose="020B0604020202020204" pitchFamily="34" charset="0"/>
                </a:rPr>
                <a:t>Treat people and problems separately!</a:t>
              </a:r>
            </a:p>
          </p:txBody>
        </p:sp>
      </p:grpSp>
      <p:grpSp>
        <p:nvGrpSpPr>
          <p:cNvPr id="15" name="Gruppieren 14">
            <a:extLst>
              <a:ext uri="{FF2B5EF4-FFF2-40B4-BE49-F238E27FC236}">
                <a16:creationId xmlns:a16="http://schemas.microsoft.com/office/drawing/2014/main" id="{50F32EC3-24E6-9C22-FF4B-7E42AA1A7925}"/>
              </a:ext>
            </a:extLst>
          </p:cNvPr>
          <p:cNvGrpSpPr/>
          <p:nvPr/>
        </p:nvGrpSpPr>
        <p:grpSpPr>
          <a:xfrm>
            <a:off x="9578500" y="5580000"/>
            <a:ext cx="7092000" cy="2723040"/>
            <a:chOff x="8054574" y="1337613"/>
            <a:chExt cx="7065351" cy="2723040"/>
          </a:xfrm>
          <a:scene3d>
            <a:camera prst="orthographicFront"/>
            <a:lightRig rig="flat" dir="t"/>
          </a:scene3d>
        </p:grpSpPr>
        <p:sp>
          <p:nvSpPr>
            <p:cNvPr id="16" name="Rechteck 15">
              <a:extLst>
                <a:ext uri="{FF2B5EF4-FFF2-40B4-BE49-F238E27FC236}">
                  <a16:creationId xmlns:a16="http://schemas.microsoft.com/office/drawing/2014/main" id="{DA6B5592-FF9F-6FBA-B832-21365D7C4C06}"/>
                </a:ext>
              </a:extLst>
            </p:cNvPr>
            <p:cNvSpPr/>
            <p:nvPr/>
          </p:nvSpPr>
          <p:spPr>
            <a:xfrm>
              <a:off x="8054574" y="1337613"/>
              <a:ext cx="7065351" cy="2723040"/>
            </a:xfrm>
            <a:prstGeom prst="rect">
              <a:avLst/>
            </a:prstGeom>
            <a:gradFill flip="none" rotWithShape="0">
              <a:gsLst>
                <a:gs pos="0">
                  <a:srgbClr val="4D94B7">
                    <a:tint val="66000"/>
                    <a:satMod val="160000"/>
                  </a:srgbClr>
                </a:gs>
                <a:gs pos="50000">
                  <a:srgbClr val="4D94B7">
                    <a:tint val="44500"/>
                    <a:satMod val="160000"/>
                  </a:srgbClr>
                </a:gs>
                <a:gs pos="100000">
                  <a:srgbClr val="4D94B7">
                    <a:tint val="23500"/>
                    <a:satMod val="160000"/>
                  </a:srgbClr>
                </a:gs>
              </a:gsLst>
              <a:path path="circle">
                <a:fillToRect l="100000" t="100000"/>
              </a:path>
              <a:tileRect r="-100000" b="-100000"/>
            </a:gradFill>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7" name="Textfeld 16">
              <a:extLst>
                <a:ext uri="{FF2B5EF4-FFF2-40B4-BE49-F238E27FC236}">
                  <a16:creationId xmlns:a16="http://schemas.microsoft.com/office/drawing/2014/main" id="{6F318385-AAF6-5221-28D3-EBEEEBB21EF3}"/>
                </a:ext>
              </a:extLst>
            </p:cNvPr>
            <p:cNvSpPr txBox="1"/>
            <p:nvPr/>
          </p:nvSpPr>
          <p:spPr>
            <a:xfrm>
              <a:off x="8054574" y="1337613"/>
              <a:ext cx="7065351" cy="272304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177800" lvl="1" indent="0" algn="l" defTabSz="977900">
                <a:spcBef>
                  <a:spcPct val="0"/>
                </a:spcBef>
                <a:buNone/>
              </a:pPr>
              <a:r>
                <a:rPr lang="en-US" sz="2200" kern="1200" dirty="0">
                  <a:latin typeface="Helvetica Neue" panose="020B0604020202020204"/>
                  <a:ea typeface="Microsoft Sans Serif" panose="020B0604020202020204" pitchFamily="34" charset="0"/>
                  <a:cs typeface="Microsoft Sans Serif" panose="020B0604020202020204" pitchFamily="34" charset="0"/>
                </a:rPr>
                <a:t>Separate factual and relationship levels. This separation is important because people often tend to misinterpret factual statements or even mix them with personal aspects. In order to be able to focus on the interests of both parties, an unprejudiced and appreciative approach is required.</a:t>
              </a:r>
            </a:p>
          </p:txBody>
        </p:sp>
      </p:grpSp>
      <p:pic>
        <p:nvPicPr>
          <p:cNvPr id="8" name="Grafik 7">
            <a:extLst>
              <a:ext uri="{FF2B5EF4-FFF2-40B4-BE49-F238E27FC236}">
                <a16:creationId xmlns:a16="http://schemas.microsoft.com/office/drawing/2014/main" id="{B32253F1-6A23-8295-E73E-2529279617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000" y="4140000"/>
            <a:ext cx="915760" cy="1080000"/>
          </a:xfrm>
          <a:prstGeom prst="rect">
            <a:avLst/>
          </a:prstGeom>
          <a:ln>
            <a:solidFill>
              <a:srgbClr val="4D94B7"/>
            </a:solidFill>
          </a:ln>
        </p:spPr>
      </p:pic>
      <p:pic>
        <p:nvPicPr>
          <p:cNvPr id="11" name="Grafik 10">
            <a:extLst>
              <a:ext uri="{FF2B5EF4-FFF2-40B4-BE49-F238E27FC236}">
                <a16:creationId xmlns:a16="http://schemas.microsoft.com/office/drawing/2014/main" id="{324B57C4-9BD2-6AEF-B8D0-7E5BC3AC19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2000" y="4140000"/>
            <a:ext cx="915760" cy="1080000"/>
          </a:xfrm>
          <a:prstGeom prst="rect">
            <a:avLst/>
          </a:prstGeom>
          <a:ln>
            <a:solidFill>
              <a:srgbClr val="4D94B7"/>
            </a:solidFill>
          </a:ln>
        </p:spPr>
      </p:pic>
    </p:spTree>
    <p:extLst>
      <p:ext uri="{BB962C8B-B14F-4D97-AF65-F5344CB8AC3E}">
        <p14:creationId xmlns:p14="http://schemas.microsoft.com/office/powerpoint/2010/main" val="3790542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3">
            <a:extLst>
              <a:ext uri="{FF2B5EF4-FFF2-40B4-BE49-F238E27FC236}">
                <a16:creationId xmlns:a16="http://schemas.microsoft.com/office/drawing/2014/main" id="{8A976DAA-3E48-3114-DFCF-AB9019236F12}"/>
              </a:ext>
            </a:extLst>
          </p:cNvPr>
          <p:cNvSpPr txBox="1"/>
          <p:nvPr/>
        </p:nvSpPr>
        <p:spPr>
          <a:xfrm rot="20985544">
            <a:off x="9741348" y="1523669"/>
            <a:ext cx="6963125" cy="2200537"/>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2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Tip!</a:t>
            </a:r>
          </a:p>
          <a:p>
            <a:pPr algn="ctr"/>
            <a:r>
              <a:rPr lang="en-US" sz="2200" dirty="0">
                <a:latin typeface="Helvetica Neue" panose="020B0604020202020204"/>
              </a:rPr>
              <a:t>If you cannot find a solution internally, </a:t>
            </a:r>
            <a:br>
              <a:rPr lang="en-US" sz="2200" dirty="0">
                <a:latin typeface="Helvetica Neue" panose="020B0604020202020204"/>
              </a:rPr>
            </a:br>
            <a:r>
              <a:rPr lang="en-US" sz="2200" dirty="0">
                <a:latin typeface="Helvetica Neue" panose="020B0604020202020204"/>
              </a:rPr>
              <a:t>it is worth bringing in a coach. Often conflicts are better solved from the outside. Because it is not the conflict itself that is a problem, but the inability to solve it.</a:t>
            </a:r>
          </a:p>
        </p:txBody>
      </p:sp>
      <p:pic>
        <p:nvPicPr>
          <p:cNvPr id="9" name="Grafik 8">
            <a:extLst>
              <a:ext uri="{FF2B5EF4-FFF2-40B4-BE49-F238E27FC236}">
                <a16:creationId xmlns:a16="http://schemas.microsoft.com/office/drawing/2014/main" id="{EABE7685-E689-7303-367A-57DAB4E057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0069" y="1593832"/>
            <a:ext cx="1600438" cy="1790700"/>
          </a:xfrm>
          <a:prstGeom prst="rect">
            <a:avLst/>
          </a:prstGeom>
        </p:spPr>
      </p:pic>
      <p:sp>
        <p:nvSpPr>
          <p:cNvPr id="6" name="Textfeld 5">
            <a:extLst>
              <a:ext uri="{FF2B5EF4-FFF2-40B4-BE49-F238E27FC236}">
                <a16:creationId xmlns:a16="http://schemas.microsoft.com/office/drawing/2014/main" id="{0A7FA4F3-9326-2DEE-BDD3-B7381D166E03}"/>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15</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87606D02-A805-0E6F-C554-FEBBD9D72534}"/>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3.Conflict management</a:t>
            </a:r>
          </a:p>
        </p:txBody>
      </p:sp>
      <p:sp>
        <p:nvSpPr>
          <p:cNvPr id="10" name="CuadroTexto 2">
            <a:extLst>
              <a:ext uri="{FF2B5EF4-FFF2-40B4-BE49-F238E27FC236}">
                <a16:creationId xmlns:a16="http://schemas.microsoft.com/office/drawing/2014/main" id="{AEC4CFAB-699A-0E55-A654-08F08A44FF49}"/>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3.2 The Harvard Model</a:t>
            </a:r>
          </a:p>
        </p:txBody>
      </p:sp>
      <p:grpSp>
        <p:nvGrpSpPr>
          <p:cNvPr id="12" name="Gruppieren 11">
            <a:extLst>
              <a:ext uri="{FF2B5EF4-FFF2-40B4-BE49-F238E27FC236}">
                <a16:creationId xmlns:a16="http://schemas.microsoft.com/office/drawing/2014/main" id="{22019E3D-4736-42A5-FE54-A19921A50632}"/>
              </a:ext>
            </a:extLst>
          </p:cNvPr>
          <p:cNvGrpSpPr/>
          <p:nvPr/>
        </p:nvGrpSpPr>
        <p:grpSpPr>
          <a:xfrm>
            <a:off x="1655999" y="4500000"/>
            <a:ext cx="7092000" cy="1188000"/>
            <a:chOff x="73" y="10922"/>
            <a:chExt cx="7065351" cy="1440002"/>
          </a:xfrm>
          <a:scene3d>
            <a:camera prst="orthographicFront"/>
            <a:lightRig rig="flat" dir="t"/>
          </a:scene3d>
        </p:grpSpPr>
        <p:sp>
          <p:nvSpPr>
            <p:cNvPr id="22" name="Rechteck 21">
              <a:extLst>
                <a:ext uri="{FF2B5EF4-FFF2-40B4-BE49-F238E27FC236}">
                  <a16:creationId xmlns:a16="http://schemas.microsoft.com/office/drawing/2014/main" id="{19F027FF-0DED-1831-976C-C30271F70425}"/>
                </a:ext>
              </a:extLst>
            </p:cNvPr>
            <p:cNvSpPr/>
            <p:nvPr/>
          </p:nvSpPr>
          <p:spPr>
            <a:xfrm>
              <a:off x="73" y="10922"/>
              <a:ext cx="7065351" cy="1440002"/>
            </a:xfrm>
            <a:prstGeom prst="rect">
              <a:avLst/>
            </a:prstGeom>
            <a:solidFill>
              <a:srgbClr val="4D94B7"/>
            </a:solidFill>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23" name="Textfeld 22">
              <a:extLst>
                <a:ext uri="{FF2B5EF4-FFF2-40B4-BE49-F238E27FC236}">
                  <a16:creationId xmlns:a16="http://schemas.microsoft.com/office/drawing/2014/main" id="{2ECDED5F-469D-51AF-DCF1-C904E74505D5}"/>
                </a:ext>
              </a:extLst>
            </p:cNvPr>
            <p:cNvSpPr txBox="1"/>
            <p:nvPr/>
          </p:nvSpPr>
          <p:spPr>
            <a:xfrm>
              <a:off x="73" y="10922"/>
              <a:ext cx="7065351" cy="1440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Helvetica Neue" panose="020B0604020202020204"/>
                  <a:ea typeface="Microsoft Sans Serif" panose="020B0604020202020204" pitchFamily="34" charset="0"/>
                  <a:cs typeface="Microsoft Sans Serif" panose="020B0604020202020204" pitchFamily="34" charset="0"/>
                </a:rPr>
                <a:t>Treat interests - not positions!</a:t>
              </a:r>
            </a:p>
          </p:txBody>
        </p:sp>
      </p:grpSp>
      <p:grpSp>
        <p:nvGrpSpPr>
          <p:cNvPr id="13" name="Gruppieren 12">
            <a:extLst>
              <a:ext uri="{FF2B5EF4-FFF2-40B4-BE49-F238E27FC236}">
                <a16:creationId xmlns:a16="http://schemas.microsoft.com/office/drawing/2014/main" id="{2D4B482D-0084-2CA9-EA56-3FA7F1D524B0}"/>
              </a:ext>
            </a:extLst>
          </p:cNvPr>
          <p:cNvGrpSpPr/>
          <p:nvPr/>
        </p:nvGrpSpPr>
        <p:grpSpPr>
          <a:xfrm>
            <a:off x="1655999" y="5580000"/>
            <a:ext cx="7092000" cy="3276000"/>
            <a:chOff x="0" y="1447447"/>
            <a:chExt cx="7065351" cy="2613239"/>
          </a:xfrm>
          <a:scene3d>
            <a:camera prst="orthographicFront"/>
            <a:lightRig rig="flat" dir="t"/>
          </a:scene3d>
        </p:grpSpPr>
        <p:sp>
          <p:nvSpPr>
            <p:cNvPr id="20" name="Rechteck 19">
              <a:extLst>
                <a:ext uri="{FF2B5EF4-FFF2-40B4-BE49-F238E27FC236}">
                  <a16:creationId xmlns:a16="http://schemas.microsoft.com/office/drawing/2014/main" id="{57FD59AD-8095-10A0-9834-FDC72C2B5309}"/>
                </a:ext>
              </a:extLst>
            </p:cNvPr>
            <p:cNvSpPr/>
            <p:nvPr/>
          </p:nvSpPr>
          <p:spPr>
            <a:xfrm>
              <a:off x="0" y="1447447"/>
              <a:ext cx="7065351" cy="2613239"/>
            </a:xfrm>
            <a:prstGeom prst="rect">
              <a:avLst/>
            </a:prstGeom>
            <a:gradFill flip="none" rotWithShape="0">
              <a:gsLst>
                <a:gs pos="0">
                  <a:srgbClr val="4D94B7">
                    <a:tint val="66000"/>
                    <a:satMod val="160000"/>
                  </a:srgbClr>
                </a:gs>
                <a:gs pos="50000">
                  <a:srgbClr val="4D94B7">
                    <a:tint val="44500"/>
                    <a:satMod val="160000"/>
                  </a:srgbClr>
                </a:gs>
                <a:gs pos="100000">
                  <a:srgbClr val="4D94B7">
                    <a:tint val="23500"/>
                    <a:satMod val="160000"/>
                  </a:srgbClr>
                </a:gs>
              </a:gsLst>
              <a:path path="circle">
                <a:fillToRect t="100000" r="100000"/>
              </a:path>
              <a:tileRect l="-100000" b="-100000"/>
            </a:gradFill>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1" name="Textfeld 20">
              <a:extLst>
                <a:ext uri="{FF2B5EF4-FFF2-40B4-BE49-F238E27FC236}">
                  <a16:creationId xmlns:a16="http://schemas.microsoft.com/office/drawing/2014/main" id="{486F1F8C-EB1E-6B6B-324C-3703FBA34A94}"/>
                </a:ext>
              </a:extLst>
            </p:cNvPr>
            <p:cNvSpPr txBox="1"/>
            <p:nvPr/>
          </p:nvSpPr>
          <p:spPr>
            <a:xfrm>
              <a:off x="0" y="1447447"/>
              <a:ext cx="7065351" cy="261323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177800" lvl="1" indent="0" algn="l" defTabSz="977900">
                <a:spcBef>
                  <a:spcPct val="0"/>
                </a:spcBef>
                <a:buFontTx/>
                <a:buNone/>
              </a:pPr>
              <a:r>
                <a:rPr lang="en-US" sz="2200" kern="1200" dirty="0">
                  <a:latin typeface="Helvetica Neue" panose="020B0604020202020204"/>
                  <a:ea typeface="Microsoft Sans Serif" panose="020B0604020202020204" pitchFamily="34" charset="0"/>
                  <a:cs typeface="Microsoft Sans Serif" panose="020B0604020202020204" pitchFamily="34" charset="0"/>
                </a:rPr>
                <a:t>In order to achieve a reasonable result in a negotiation that satisfies both parties, it is important to reconcile the interests of both negotiating partners. It is therefore necessary to talk about the respective interests so that they can be taken into account by the other party. The positions, on the other hand, are often more difficult to bring to the same denominator and are therefore guided by the interests.</a:t>
              </a:r>
            </a:p>
          </p:txBody>
        </p:sp>
      </p:grpSp>
      <p:grpSp>
        <p:nvGrpSpPr>
          <p:cNvPr id="14" name="Gruppieren 13">
            <a:extLst>
              <a:ext uri="{FF2B5EF4-FFF2-40B4-BE49-F238E27FC236}">
                <a16:creationId xmlns:a16="http://schemas.microsoft.com/office/drawing/2014/main" id="{5C681A3B-D5E4-FD41-5C93-519ACE9CA072}"/>
              </a:ext>
            </a:extLst>
          </p:cNvPr>
          <p:cNvGrpSpPr/>
          <p:nvPr/>
        </p:nvGrpSpPr>
        <p:grpSpPr>
          <a:xfrm>
            <a:off x="9576000" y="4500000"/>
            <a:ext cx="7092000" cy="1188000"/>
            <a:chOff x="8054574" y="21605"/>
            <a:chExt cx="7065351" cy="1406557"/>
          </a:xfrm>
          <a:scene3d>
            <a:camera prst="orthographicFront"/>
            <a:lightRig rig="flat" dir="t"/>
          </a:scene3d>
        </p:grpSpPr>
        <p:sp>
          <p:nvSpPr>
            <p:cNvPr id="18" name="Rechteck 17">
              <a:extLst>
                <a:ext uri="{FF2B5EF4-FFF2-40B4-BE49-F238E27FC236}">
                  <a16:creationId xmlns:a16="http://schemas.microsoft.com/office/drawing/2014/main" id="{E478CBA6-80B9-57BD-D333-67E029A96038}"/>
                </a:ext>
              </a:extLst>
            </p:cNvPr>
            <p:cNvSpPr/>
            <p:nvPr/>
          </p:nvSpPr>
          <p:spPr>
            <a:xfrm>
              <a:off x="8054574" y="21605"/>
              <a:ext cx="7065351" cy="1406557"/>
            </a:xfrm>
            <a:prstGeom prst="rect">
              <a:avLst/>
            </a:prstGeom>
            <a:solidFill>
              <a:srgbClr val="4D94B7"/>
            </a:solidFill>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19" name="Textfeld 18">
              <a:extLst>
                <a:ext uri="{FF2B5EF4-FFF2-40B4-BE49-F238E27FC236}">
                  <a16:creationId xmlns:a16="http://schemas.microsoft.com/office/drawing/2014/main" id="{CC4B8362-FF39-C9A5-1A44-1E042D71E545}"/>
                </a:ext>
              </a:extLst>
            </p:cNvPr>
            <p:cNvSpPr txBox="1"/>
            <p:nvPr/>
          </p:nvSpPr>
          <p:spPr>
            <a:xfrm>
              <a:off x="8054574" y="21605"/>
              <a:ext cx="7065351" cy="14065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Helvetica Neue" panose="020B0604020202020204"/>
                  <a:ea typeface="Microsoft Sans Serif" panose="020B0604020202020204" pitchFamily="34" charset="0"/>
                  <a:cs typeface="Microsoft Sans Serif" panose="020B0604020202020204" pitchFamily="34" charset="0"/>
                </a:rPr>
                <a:t>Achieve a fair and neutral result </a:t>
              </a:r>
              <a:br>
                <a:rPr lang="en-US" sz="2400" b="1" kern="1200" dirty="0">
                  <a:latin typeface="Helvetica Neue" panose="020B0604020202020204"/>
                  <a:ea typeface="Microsoft Sans Serif" panose="020B0604020202020204" pitchFamily="34" charset="0"/>
                  <a:cs typeface="Microsoft Sans Serif" panose="020B0604020202020204" pitchFamily="34" charset="0"/>
                </a:rPr>
              </a:br>
              <a:r>
                <a:rPr lang="en-US" sz="2400" b="1" kern="1200" dirty="0">
                  <a:latin typeface="Helvetica Neue" panose="020B0604020202020204"/>
                  <a:ea typeface="Microsoft Sans Serif" panose="020B0604020202020204" pitchFamily="34" charset="0"/>
                  <a:cs typeface="Microsoft Sans Serif" panose="020B0604020202020204" pitchFamily="34" charset="0"/>
                </a:rPr>
                <a:t>for both sides!</a:t>
              </a:r>
            </a:p>
          </p:txBody>
        </p:sp>
      </p:grpSp>
      <p:grpSp>
        <p:nvGrpSpPr>
          <p:cNvPr id="15" name="Gruppieren 14">
            <a:extLst>
              <a:ext uri="{FF2B5EF4-FFF2-40B4-BE49-F238E27FC236}">
                <a16:creationId xmlns:a16="http://schemas.microsoft.com/office/drawing/2014/main" id="{FD2F4B6F-E6FC-8C06-F5B9-D860F42CE580}"/>
              </a:ext>
            </a:extLst>
          </p:cNvPr>
          <p:cNvGrpSpPr/>
          <p:nvPr/>
        </p:nvGrpSpPr>
        <p:grpSpPr>
          <a:xfrm>
            <a:off x="9576000" y="5580000"/>
            <a:ext cx="7092000" cy="3276000"/>
            <a:chOff x="8054574" y="1425841"/>
            <a:chExt cx="7065351" cy="2613239"/>
          </a:xfrm>
          <a:scene3d>
            <a:camera prst="orthographicFront"/>
            <a:lightRig rig="flat" dir="t"/>
          </a:scene3d>
        </p:grpSpPr>
        <p:sp>
          <p:nvSpPr>
            <p:cNvPr id="16" name="Rechteck 15">
              <a:extLst>
                <a:ext uri="{FF2B5EF4-FFF2-40B4-BE49-F238E27FC236}">
                  <a16:creationId xmlns:a16="http://schemas.microsoft.com/office/drawing/2014/main" id="{9D969C4E-1080-2D88-831A-80297768C2F5}"/>
                </a:ext>
              </a:extLst>
            </p:cNvPr>
            <p:cNvSpPr/>
            <p:nvPr/>
          </p:nvSpPr>
          <p:spPr>
            <a:xfrm>
              <a:off x="8054574" y="1425841"/>
              <a:ext cx="7065351" cy="2613239"/>
            </a:xfrm>
            <a:prstGeom prst="rect">
              <a:avLst/>
            </a:prstGeom>
            <a:gradFill flip="none" rotWithShape="0">
              <a:gsLst>
                <a:gs pos="0">
                  <a:srgbClr val="4D94B7">
                    <a:tint val="66000"/>
                    <a:satMod val="160000"/>
                  </a:srgbClr>
                </a:gs>
                <a:gs pos="50000">
                  <a:srgbClr val="4D94B7">
                    <a:tint val="44500"/>
                    <a:satMod val="160000"/>
                  </a:srgbClr>
                </a:gs>
                <a:gs pos="100000">
                  <a:srgbClr val="4D94B7">
                    <a:tint val="23500"/>
                    <a:satMod val="160000"/>
                  </a:srgbClr>
                </a:gs>
              </a:gsLst>
              <a:path path="circle">
                <a:fillToRect l="100000" t="100000"/>
              </a:path>
              <a:tileRect r="-100000" b="-100000"/>
            </a:gradFill>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7" name="Textfeld 16">
              <a:extLst>
                <a:ext uri="{FF2B5EF4-FFF2-40B4-BE49-F238E27FC236}">
                  <a16:creationId xmlns:a16="http://schemas.microsoft.com/office/drawing/2014/main" id="{E2C60BFB-7537-A09A-8D08-564F3A34AD3F}"/>
                </a:ext>
              </a:extLst>
            </p:cNvPr>
            <p:cNvSpPr txBox="1"/>
            <p:nvPr/>
          </p:nvSpPr>
          <p:spPr>
            <a:xfrm>
              <a:off x="8054574" y="1425841"/>
              <a:ext cx="7065351" cy="261323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177800" lvl="1" indent="0" algn="l" defTabSz="977900">
                <a:spcBef>
                  <a:spcPct val="0"/>
                </a:spcBef>
                <a:buNone/>
              </a:pPr>
              <a:r>
                <a:rPr lang="en-US" sz="2200" kern="1200" dirty="0">
                  <a:latin typeface="Helvetica Neue" panose="020B0604020202020204"/>
                  <a:ea typeface="Microsoft Sans Serif" panose="020B0604020202020204" pitchFamily="34" charset="0"/>
                  <a:cs typeface="Microsoft Sans Serif" panose="020B0604020202020204" pitchFamily="34" charset="0"/>
                </a:rPr>
                <a:t>Now you have to decide on the solution that best represents your interests and those of your counterpart. Include both positions and talk extensively with your negotiating partner about what he or she thinks is a fair and acceptable outcome. However, also be open to criticism. In the end, the final decision should be based on objective criteria and negotiation. Do not forget that the decision must in any case be practically implementable.</a:t>
              </a:r>
            </a:p>
          </p:txBody>
        </p:sp>
      </p:grpSp>
      <p:pic>
        <p:nvPicPr>
          <p:cNvPr id="8" name="Grafik 7">
            <a:extLst>
              <a:ext uri="{FF2B5EF4-FFF2-40B4-BE49-F238E27FC236}">
                <a16:creationId xmlns:a16="http://schemas.microsoft.com/office/drawing/2014/main" id="{B32253F1-6A23-8295-E73E-2529279617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96000" y="4104000"/>
            <a:ext cx="915760" cy="1079999"/>
          </a:xfrm>
          <a:prstGeom prst="rect">
            <a:avLst/>
          </a:prstGeom>
          <a:ln>
            <a:solidFill>
              <a:srgbClr val="4D94B7"/>
            </a:solidFill>
          </a:ln>
        </p:spPr>
      </p:pic>
      <p:pic>
        <p:nvPicPr>
          <p:cNvPr id="11" name="Grafik 10">
            <a:extLst>
              <a:ext uri="{FF2B5EF4-FFF2-40B4-BE49-F238E27FC236}">
                <a16:creationId xmlns:a16="http://schemas.microsoft.com/office/drawing/2014/main" id="{324B57C4-9BD2-6AEF-B8D0-7E5BC3AC192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072000" y="4104000"/>
            <a:ext cx="913655" cy="1080000"/>
          </a:xfrm>
          <a:prstGeom prst="rect">
            <a:avLst/>
          </a:prstGeom>
          <a:ln>
            <a:solidFill>
              <a:srgbClr val="4D94B7"/>
            </a:solidFill>
          </a:ln>
        </p:spPr>
      </p:pic>
    </p:spTree>
    <p:extLst>
      <p:ext uri="{BB962C8B-B14F-4D97-AF65-F5344CB8AC3E}">
        <p14:creationId xmlns:p14="http://schemas.microsoft.com/office/powerpoint/2010/main" val="13206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236;p27">
            <a:extLst>
              <a:ext uri="{FF2B5EF4-FFF2-40B4-BE49-F238E27FC236}">
                <a16:creationId xmlns:a16="http://schemas.microsoft.com/office/drawing/2014/main" id="{665C0A7C-6B57-9A6F-E982-5807F2F19585}"/>
              </a:ext>
            </a:extLst>
          </p:cNvPr>
          <p:cNvSpPr txBox="1"/>
          <p:nvPr/>
        </p:nvSpPr>
        <p:spPr>
          <a:xfrm>
            <a:off x="1848268" y="4449710"/>
            <a:ext cx="324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1:</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Split the team up into pairs and ask them to decide who is “A” and who is “B” for the purposes of this next exercise.</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5" name="Google Shape;236;p27">
            <a:extLst>
              <a:ext uri="{FF2B5EF4-FFF2-40B4-BE49-F238E27FC236}">
                <a16:creationId xmlns:a16="http://schemas.microsoft.com/office/drawing/2014/main" id="{235EEC74-A95D-F3DA-FDF4-4C4017F52CD6}"/>
              </a:ext>
            </a:extLst>
          </p:cNvPr>
          <p:cNvSpPr txBox="1"/>
          <p:nvPr/>
        </p:nvSpPr>
        <p:spPr>
          <a:xfrm>
            <a:off x="5600700" y="4449710"/>
            <a:ext cx="324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2:</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Pick a topic that is controversial in nature. </a:t>
            </a:r>
          </a:p>
          <a:p>
            <a:pPr marL="0" marR="0" lvl="0" indent="0" algn="ctr" rtl="0">
              <a:lnSpc>
                <a:spcPct val="100000"/>
              </a:lnSpc>
              <a:spcBef>
                <a:spcPts val="0"/>
              </a:spcBef>
              <a:spcAft>
                <a:spcPts val="0"/>
              </a:spcAft>
              <a:buNone/>
            </a:pPr>
            <a:r>
              <a:rPr lang="en-US" sz="240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Think of some relevant topics at the time of you using this exercise.</a:t>
            </a:r>
            <a:endParaRPr lang="en-US"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6" name="Google Shape;236;p27">
            <a:extLst>
              <a:ext uri="{FF2B5EF4-FFF2-40B4-BE49-F238E27FC236}">
                <a16:creationId xmlns:a16="http://schemas.microsoft.com/office/drawing/2014/main" id="{6FBF8CF5-731A-2794-7317-62644BD828A9}"/>
              </a:ext>
            </a:extLst>
          </p:cNvPr>
          <p:cNvSpPr txBox="1"/>
          <p:nvPr/>
        </p:nvSpPr>
        <p:spPr>
          <a:xfrm>
            <a:off x="13105564" y="4449710"/>
            <a:ext cx="324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4:</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b="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After the 5 minutes ask the following:</a:t>
            </a:r>
          </a:p>
          <a:p>
            <a:pPr marL="0" marR="0" lvl="0" indent="0" algn="ctr" rtl="0">
              <a:lnSpc>
                <a:spcPct val="100000"/>
              </a:lnSpc>
              <a:spcBef>
                <a:spcPts val="0"/>
              </a:spcBef>
              <a:spcAft>
                <a:spcPts val="0"/>
              </a:spcAft>
              <a:buNone/>
            </a:pPr>
            <a:endParaRPr lang="en-US" sz="2400" b="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b="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    How did everyone find it?</a:t>
            </a:r>
          </a:p>
          <a:p>
            <a:pPr marL="0" marR="0" lvl="0" indent="0" algn="ctr" rtl="0">
              <a:lnSpc>
                <a:spcPct val="100000"/>
              </a:lnSpc>
              <a:spcBef>
                <a:spcPts val="0"/>
              </a:spcBef>
              <a:spcAft>
                <a:spcPts val="0"/>
              </a:spcAft>
              <a:buNone/>
            </a:pPr>
            <a:r>
              <a:rPr lang="en-US" sz="2400" b="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    Any lessons?</a:t>
            </a:r>
          </a:p>
          <a:p>
            <a:pPr marL="0" marR="0" lvl="0" indent="0" algn="ctr" rtl="0">
              <a:lnSpc>
                <a:spcPct val="100000"/>
              </a:lnSpc>
              <a:spcBef>
                <a:spcPts val="0"/>
              </a:spcBef>
              <a:spcAft>
                <a:spcPts val="0"/>
              </a:spcAft>
              <a:buNone/>
            </a:pPr>
            <a:r>
              <a:rPr lang="en-US" sz="2400" b="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    How did you feel?</a:t>
            </a:r>
            <a:endParaRPr lang="en-US"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20" name="Google Shape;236;p27">
            <a:extLst>
              <a:ext uri="{FF2B5EF4-FFF2-40B4-BE49-F238E27FC236}">
                <a16:creationId xmlns:a16="http://schemas.microsoft.com/office/drawing/2014/main" id="{8446B251-C38B-B1A1-0A81-EF4A2828324A}"/>
              </a:ext>
            </a:extLst>
          </p:cNvPr>
          <p:cNvSpPr txBox="1"/>
          <p:nvPr/>
        </p:nvSpPr>
        <p:spPr>
          <a:xfrm>
            <a:off x="9353132" y="4449710"/>
            <a:ext cx="324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3:</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Each pair has 5 minutes to win the argument. Person A will argue for the motion. Person B will argue against it.</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26" name="Denkblase: wolkenförmig 25">
            <a:extLst>
              <a:ext uri="{FF2B5EF4-FFF2-40B4-BE49-F238E27FC236}">
                <a16:creationId xmlns:a16="http://schemas.microsoft.com/office/drawing/2014/main" id="{9A4E508F-1550-5A69-02C0-23E528A3C366}"/>
              </a:ext>
            </a:extLst>
          </p:cNvPr>
          <p:cNvSpPr/>
          <p:nvPr/>
        </p:nvSpPr>
        <p:spPr>
          <a:xfrm rot="21064670">
            <a:off x="6754836" y="2810711"/>
            <a:ext cx="4538679" cy="1534241"/>
          </a:xfrm>
          <a:prstGeom prst="cloudCallout">
            <a:avLst>
              <a:gd name="adj1" fmla="val -4570"/>
              <a:gd name="adj2" fmla="val 71461"/>
            </a:avLst>
          </a:prstGeom>
          <a:solidFill>
            <a:srgbClr val="4D94B7">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rtl="0">
              <a:lnSpc>
                <a:spcPct val="100000"/>
              </a:lnSpc>
              <a:spcBef>
                <a:spcPts val="0"/>
              </a:spcBef>
              <a:spcAft>
                <a:spcPts val="0"/>
              </a:spcAft>
              <a:buNone/>
            </a:pPr>
            <a:r>
              <a:rPr lang="en-US" sz="2200" b="1"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Example:</a:t>
            </a:r>
          </a:p>
          <a:p>
            <a:pPr marL="0" marR="0" lvl="0" indent="0" algn="ctr" rtl="0">
              <a:lnSpc>
                <a:spcPct val="100000"/>
              </a:lnSpc>
              <a:spcBef>
                <a:spcPts val="0"/>
              </a:spcBef>
              <a:spcAft>
                <a:spcPts val="0"/>
              </a:spcAft>
              <a:buNone/>
            </a:pPr>
            <a:r>
              <a:rPr lang="en-US" sz="22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Companies should offer unlimited holidays to everyone</a:t>
            </a:r>
          </a:p>
        </p:txBody>
      </p:sp>
      <p:sp>
        <p:nvSpPr>
          <p:cNvPr id="27" name="CuadroTexto 3">
            <a:extLst>
              <a:ext uri="{FF2B5EF4-FFF2-40B4-BE49-F238E27FC236}">
                <a16:creationId xmlns:a16="http://schemas.microsoft.com/office/drawing/2014/main" id="{2380C9AA-FD89-706E-57AA-69A6A3C76F9C}"/>
              </a:ext>
            </a:extLst>
          </p:cNvPr>
          <p:cNvSpPr txBox="1"/>
          <p:nvPr/>
        </p:nvSpPr>
        <p:spPr>
          <a:xfrm>
            <a:off x="12646800" y="1415754"/>
            <a:ext cx="4222800" cy="2579656"/>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2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Objective</a:t>
            </a:r>
          </a:p>
          <a:p>
            <a:pPr algn="ctr"/>
            <a:endParaRPr lang="en-US" sz="2200" dirty="0">
              <a:latin typeface="Helvetica Neue" panose="020B0604020202020204"/>
              <a:ea typeface="Microsoft Sans Serif" panose="020B0604020202020204" pitchFamily="34" charset="0"/>
              <a:cs typeface="Microsoft Sans Serif" panose="020B0604020202020204" pitchFamily="34" charset="0"/>
            </a:endParaRPr>
          </a:p>
          <a:p>
            <a:pPr algn="ctr"/>
            <a:r>
              <a:rPr lang="en-US" sz="2200" dirty="0">
                <a:latin typeface="Helvetica Neue" panose="020B0604020202020204"/>
                <a:ea typeface="Microsoft Sans Serif" panose="020B0604020202020204" pitchFamily="34" charset="0"/>
                <a:cs typeface="Microsoft Sans Serif" panose="020B0604020202020204" pitchFamily="34" charset="0"/>
              </a:rPr>
              <a:t>Is to get both parties focused in on what someone is saying rather than focusing on just “winning” an argument.</a:t>
            </a:r>
          </a:p>
        </p:txBody>
      </p:sp>
      <p:sp>
        <p:nvSpPr>
          <p:cNvPr id="5" name="Textfeld 4">
            <a:extLst>
              <a:ext uri="{FF2B5EF4-FFF2-40B4-BE49-F238E27FC236}">
                <a16:creationId xmlns:a16="http://schemas.microsoft.com/office/drawing/2014/main" id="{CCFD7753-D0E9-B89B-E4D0-47C407EDC02D}"/>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16</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7AB212DD-0282-0D8A-0E2B-D05FFE69ACC6}"/>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3.Conflict management</a:t>
            </a:r>
          </a:p>
        </p:txBody>
      </p:sp>
      <p:sp>
        <p:nvSpPr>
          <p:cNvPr id="6" name="CuadroTexto 2">
            <a:extLst>
              <a:ext uri="{FF2B5EF4-FFF2-40B4-BE49-F238E27FC236}">
                <a16:creationId xmlns:a16="http://schemas.microsoft.com/office/drawing/2014/main" id="{B59193A7-2087-76DC-225A-7AB8C41751F4}"/>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3.3 Exercise</a:t>
            </a:r>
          </a:p>
        </p:txBody>
      </p:sp>
      <p:pic>
        <p:nvPicPr>
          <p:cNvPr id="7" name="Grafik 6">
            <a:extLst>
              <a:ext uri="{FF2B5EF4-FFF2-40B4-BE49-F238E27FC236}">
                <a16:creationId xmlns:a16="http://schemas.microsoft.com/office/drawing/2014/main" id="{4DE3F0C5-81E7-DFBC-A76C-0B5E8BFA32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9079" y="1154454"/>
            <a:ext cx="1600438" cy="1790700"/>
          </a:xfrm>
          <a:prstGeom prst="rect">
            <a:avLst/>
          </a:prstGeom>
        </p:spPr>
      </p:pic>
    </p:spTree>
    <p:extLst>
      <p:ext uri="{BB962C8B-B14F-4D97-AF65-F5344CB8AC3E}">
        <p14:creationId xmlns:p14="http://schemas.microsoft.com/office/powerpoint/2010/main" val="98418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236;p27">
            <a:extLst>
              <a:ext uri="{FF2B5EF4-FFF2-40B4-BE49-F238E27FC236}">
                <a16:creationId xmlns:a16="http://schemas.microsoft.com/office/drawing/2014/main" id="{665C0A7C-6B57-9A6F-E982-5807F2F19585}"/>
              </a:ext>
            </a:extLst>
          </p:cNvPr>
          <p:cNvSpPr txBox="1"/>
          <p:nvPr/>
        </p:nvSpPr>
        <p:spPr>
          <a:xfrm>
            <a:off x="1848268" y="4449710"/>
            <a:ext cx="432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5:</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Using the same topic both parties will have 5 minutes again but this time neither of them is allowed to use the word “But”</a:t>
            </a:r>
          </a:p>
          <a:p>
            <a:pPr marL="0" marR="0" lvl="0" indent="0" algn="ctr" rtl="0">
              <a:lnSpc>
                <a:spcPct val="100000"/>
              </a:lnSpc>
              <a:spcBef>
                <a:spcPts val="0"/>
              </a:spcBef>
              <a:spcAft>
                <a:spcPts val="0"/>
              </a:spcAft>
              <a:buNone/>
            </a:pPr>
            <a:endParaRPr lang="en-US"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Each pair need to keep a tally of how many buts they used. </a:t>
            </a:r>
          </a:p>
        </p:txBody>
      </p:sp>
      <p:sp>
        <p:nvSpPr>
          <p:cNvPr id="16" name="Google Shape;236;p27">
            <a:extLst>
              <a:ext uri="{FF2B5EF4-FFF2-40B4-BE49-F238E27FC236}">
                <a16:creationId xmlns:a16="http://schemas.microsoft.com/office/drawing/2014/main" id="{6FBF8CF5-731A-2794-7317-62644BD828A9}"/>
              </a:ext>
            </a:extLst>
          </p:cNvPr>
          <p:cNvSpPr txBox="1"/>
          <p:nvPr/>
        </p:nvSpPr>
        <p:spPr>
          <a:xfrm>
            <a:off x="11088000" y="4449710"/>
            <a:ext cx="5724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7:</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b="0" i="0" u="none" strike="noStrike" cap="none" dirty="0">
                <a:latin typeface="Helvetica Neue" panose="020B0604020202020204"/>
                <a:ea typeface="Microsoft Sans Serif" panose="020B0604020202020204" pitchFamily="34" charset="0"/>
                <a:cs typeface="Microsoft Sans Serif" panose="020B0604020202020204" pitchFamily="34" charset="0"/>
                <a:sym typeface="Helvetica Neue"/>
              </a:rPr>
              <a:t>Overall debrief. Ask…</a:t>
            </a:r>
          </a:p>
          <a:p>
            <a:pPr marL="0" marR="0" lvl="0" indent="0" algn="ctr" rtl="0">
              <a:lnSpc>
                <a:spcPct val="100000"/>
              </a:lnSpc>
              <a:spcBef>
                <a:spcPts val="0"/>
              </a:spcBef>
              <a:spcAft>
                <a:spcPts val="0"/>
              </a:spcAft>
              <a:buNone/>
            </a:pPr>
            <a:endParaRPr lang="en-US" sz="2400" b="0" i="0" u="none" strike="noStrike" cap="none" dirty="0">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b="0" i="0" u="none" strike="noStrike" cap="none" dirty="0">
                <a:latin typeface="Helvetica Neue" panose="020B0604020202020204"/>
                <a:ea typeface="Microsoft Sans Serif" panose="020B0604020202020204" pitchFamily="34" charset="0"/>
                <a:cs typeface="Microsoft Sans Serif" panose="020B0604020202020204" pitchFamily="34" charset="0"/>
                <a:sym typeface="Helvetica Neue"/>
              </a:rPr>
              <a:t>Did you find that you listened harder?</a:t>
            </a:r>
          </a:p>
          <a:p>
            <a:pPr marL="0" marR="0" lvl="0" indent="0" algn="ctr" rtl="0">
              <a:lnSpc>
                <a:spcPct val="100000"/>
              </a:lnSpc>
              <a:spcBef>
                <a:spcPts val="0"/>
              </a:spcBef>
              <a:spcAft>
                <a:spcPts val="0"/>
              </a:spcAft>
              <a:buNone/>
            </a:pPr>
            <a:r>
              <a:rPr lang="en-US" sz="2400" b="0" i="0" u="none" strike="noStrike" cap="none" dirty="0">
                <a:latin typeface="Helvetica Neue" panose="020B0604020202020204"/>
                <a:ea typeface="Microsoft Sans Serif" panose="020B0604020202020204" pitchFamily="34" charset="0"/>
                <a:cs typeface="Microsoft Sans Serif" panose="020B0604020202020204" pitchFamily="34" charset="0"/>
                <a:sym typeface="Helvetica Neue"/>
              </a:rPr>
              <a:t> Did you find that you had to respond to what the other person was saying? Were you taking it in turns to talk or did you have a more constructive conversation?</a:t>
            </a:r>
          </a:p>
          <a:p>
            <a:pPr marL="0" marR="0" lvl="0" indent="0" algn="ctr" rtl="0">
              <a:lnSpc>
                <a:spcPct val="100000"/>
              </a:lnSpc>
              <a:spcBef>
                <a:spcPts val="0"/>
              </a:spcBef>
              <a:spcAft>
                <a:spcPts val="0"/>
              </a:spcAft>
              <a:buNone/>
            </a:pPr>
            <a:r>
              <a:rPr lang="en-US" sz="2400" b="0" i="0" u="none" strike="noStrike" cap="none" dirty="0">
                <a:latin typeface="Helvetica Neue" panose="020B0604020202020204"/>
                <a:ea typeface="Microsoft Sans Serif" panose="020B0604020202020204" pitchFamily="34" charset="0"/>
                <a:cs typeface="Microsoft Sans Serif" panose="020B0604020202020204" pitchFamily="34" charset="0"/>
                <a:sym typeface="Helvetica Neue"/>
              </a:rPr>
              <a:t>What learning can you take forward?</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20" name="Google Shape;236;p27">
            <a:extLst>
              <a:ext uri="{FF2B5EF4-FFF2-40B4-BE49-F238E27FC236}">
                <a16:creationId xmlns:a16="http://schemas.microsoft.com/office/drawing/2014/main" id="{8446B251-C38B-B1A1-0A81-EF4A2828324A}"/>
              </a:ext>
            </a:extLst>
          </p:cNvPr>
          <p:cNvSpPr txBox="1"/>
          <p:nvPr/>
        </p:nvSpPr>
        <p:spPr>
          <a:xfrm>
            <a:off x="6876000" y="4449710"/>
            <a:ext cx="360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6:</a:t>
            </a:r>
            <a:endParaRPr lang="en-US"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en-US"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en-US" sz="240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Once again both parties will have 5 minutes. Give them a different topic and different sides and this time they are not allowed to use “But” or “However”</a:t>
            </a:r>
          </a:p>
          <a:p>
            <a:pPr marL="0" marR="0" lvl="0" indent="0" algn="ctr" rtl="0">
              <a:lnSpc>
                <a:spcPct val="100000"/>
              </a:lnSpc>
              <a:spcBef>
                <a:spcPts val="0"/>
              </a:spcBef>
              <a:spcAft>
                <a:spcPts val="0"/>
              </a:spcAft>
              <a:buNone/>
            </a:pPr>
            <a:r>
              <a:rPr lang="en-US" sz="240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Debrief again.</a:t>
            </a:r>
            <a:endParaRPr lang="en-US"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27" name="CuadroTexto 3">
            <a:extLst>
              <a:ext uri="{FF2B5EF4-FFF2-40B4-BE49-F238E27FC236}">
                <a16:creationId xmlns:a16="http://schemas.microsoft.com/office/drawing/2014/main" id="{2380C9AA-FD89-706E-57AA-69A6A3C76F9C}"/>
              </a:ext>
            </a:extLst>
          </p:cNvPr>
          <p:cNvSpPr txBox="1"/>
          <p:nvPr/>
        </p:nvSpPr>
        <p:spPr>
          <a:xfrm>
            <a:off x="12645053" y="1415754"/>
            <a:ext cx="4221193" cy="2579656"/>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2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Objective</a:t>
            </a:r>
          </a:p>
          <a:p>
            <a:pPr algn="ctr"/>
            <a:endParaRPr lang="en-US" sz="2200" dirty="0">
              <a:latin typeface="Helvetica Neue" panose="020B0604020202020204"/>
              <a:ea typeface="Microsoft Sans Serif" panose="020B0604020202020204" pitchFamily="34" charset="0"/>
              <a:cs typeface="Microsoft Sans Serif" panose="020B0604020202020204" pitchFamily="34" charset="0"/>
            </a:endParaRPr>
          </a:p>
          <a:p>
            <a:pPr algn="ctr"/>
            <a:r>
              <a:rPr lang="en-US" sz="2200" dirty="0">
                <a:latin typeface="Helvetica Neue" panose="020B0604020202020204"/>
                <a:ea typeface="Microsoft Sans Serif" panose="020B0604020202020204" pitchFamily="34" charset="0"/>
                <a:cs typeface="Microsoft Sans Serif" panose="020B0604020202020204" pitchFamily="34" charset="0"/>
              </a:rPr>
              <a:t>Is to get both parties focused in on what someone is saying rather than focusing on just “winning” an argument.</a:t>
            </a:r>
          </a:p>
        </p:txBody>
      </p:sp>
      <p:pic>
        <p:nvPicPr>
          <p:cNvPr id="28" name="Grafik 27">
            <a:extLst>
              <a:ext uri="{FF2B5EF4-FFF2-40B4-BE49-F238E27FC236}">
                <a16:creationId xmlns:a16="http://schemas.microsoft.com/office/drawing/2014/main" id="{D90D7FBB-D9B2-18DC-600E-310AC7EBC6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9079" y="1154454"/>
            <a:ext cx="1600438" cy="1790700"/>
          </a:xfrm>
          <a:prstGeom prst="rect">
            <a:avLst/>
          </a:prstGeom>
        </p:spPr>
      </p:pic>
      <p:sp>
        <p:nvSpPr>
          <p:cNvPr id="26" name="Denkblase: wolkenförmig 25">
            <a:extLst>
              <a:ext uri="{FF2B5EF4-FFF2-40B4-BE49-F238E27FC236}">
                <a16:creationId xmlns:a16="http://schemas.microsoft.com/office/drawing/2014/main" id="{9A4E508F-1550-5A69-02C0-23E528A3C366}"/>
              </a:ext>
            </a:extLst>
          </p:cNvPr>
          <p:cNvSpPr/>
          <p:nvPr/>
        </p:nvSpPr>
        <p:spPr>
          <a:xfrm rot="211729">
            <a:off x="3655468" y="2484938"/>
            <a:ext cx="5184000" cy="2052000"/>
          </a:xfrm>
          <a:prstGeom prst="cloudCallout">
            <a:avLst/>
          </a:prstGeom>
          <a:solidFill>
            <a:srgbClr val="4D94B7"/>
          </a:solidFill>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noAutofit/>
          </a:bodyPr>
          <a:lstStyle/>
          <a:p>
            <a:pPr marL="0" marR="0" lvl="0" indent="0" algn="ctr" rtl="0">
              <a:lnSpc>
                <a:spcPct val="100000"/>
              </a:lnSpc>
              <a:spcBef>
                <a:spcPts val="0"/>
              </a:spcBef>
              <a:spcAft>
                <a:spcPts val="0"/>
              </a:spcAft>
              <a:buNone/>
            </a:pPr>
            <a:r>
              <a:rPr lang="en-US" sz="2200" b="1" i="0" u="none" strike="noStrike" cap="none" dirty="0">
                <a:solidFill>
                  <a:schemeClr val="bg1"/>
                </a:solidFill>
                <a:latin typeface="Helvetica Neue" panose="020B0604020202020204"/>
                <a:ea typeface="Microsoft Sans Serif" panose="020B0604020202020204" pitchFamily="34" charset="0"/>
                <a:cs typeface="Microsoft Sans Serif" panose="020B0604020202020204" pitchFamily="34" charset="0"/>
                <a:sym typeface="Helvetica Neue"/>
              </a:rPr>
              <a:t>Have the same debrief as before. The comments will amuse you.</a:t>
            </a:r>
          </a:p>
          <a:p>
            <a:pPr marL="0" marR="0" lvl="0" indent="0" algn="ctr" rtl="0">
              <a:lnSpc>
                <a:spcPct val="100000"/>
              </a:lnSpc>
              <a:spcBef>
                <a:spcPts val="0"/>
              </a:spcBef>
              <a:spcAft>
                <a:spcPts val="0"/>
              </a:spcAft>
              <a:buNone/>
            </a:pPr>
            <a:r>
              <a:rPr lang="en-US" sz="2200" b="1" i="0" u="none" strike="noStrike" cap="none" dirty="0">
                <a:solidFill>
                  <a:schemeClr val="bg1"/>
                </a:solidFill>
                <a:latin typeface="Helvetica Neue" panose="020B0604020202020204"/>
                <a:ea typeface="Microsoft Sans Serif" panose="020B0604020202020204" pitchFamily="34" charset="0"/>
                <a:cs typeface="Microsoft Sans Serif" panose="020B0604020202020204" pitchFamily="34" charset="0"/>
                <a:sym typeface="Helvetica Neue"/>
              </a:rPr>
              <a:t>See who said the most buts.</a:t>
            </a:r>
          </a:p>
        </p:txBody>
      </p:sp>
      <p:sp>
        <p:nvSpPr>
          <p:cNvPr id="5" name="Textfeld 4">
            <a:extLst>
              <a:ext uri="{FF2B5EF4-FFF2-40B4-BE49-F238E27FC236}">
                <a16:creationId xmlns:a16="http://schemas.microsoft.com/office/drawing/2014/main" id="{FC7123F5-5C8D-06FC-EA99-2E318B5A3585}"/>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16</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2D0E16A5-FE73-8EFE-E9E1-D4C09FCFB6C8}"/>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3.Conflict management</a:t>
            </a:r>
          </a:p>
        </p:txBody>
      </p:sp>
      <p:sp>
        <p:nvSpPr>
          <p:cNvPr id="6" name="CuadroTexto 2">
            <a:extLst>
              <a:ext uri="{FF2B5EF4-FFF2-40B4-BE49-F238E27FC236}">
                <a16:creationId xmlns:a16="http://schemas.microsoft.com/office/drawing/2014/main" id="{4D965E18-559A-C74E-D64F-6C2CF89D37BA}"/>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3.3 Exercise</a:t>
            </a:r>
          </a:p>
        </p:txBody>
      </p:sp>
    </p:spTree>
    <p:extLst>
      <p:ext uri="{BB962C8B-B14F-4D97-AF65-F5344CB8AC3E}">
        <p14:creationId xmlns:p14="http://schemas.microsoft.com/office/powerpoint/2010/main" val="377704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60E8CE8-475C-0CF7-6EF0-892B466B3ABA}"/>
              </a:ext>
            </a:extLst>
          </p:cNvPr>
          <p:cNvSpPr/>
          <p:nvPr/>
        </p:nvSpPr>
        <p:spPr>
          <a:xfrm>
            <a:off x="9396000" y="1260000"/>
            <a:ext cx="7740000" cy="2664000"/>
          </a:xfrm>
          <a:prstGeom prst="snip2DiagRect">
            <a:avLst/>
          </a:prstGeom>
          <a:ln w="28575">
            <a:solidFill>
              <a:srgbClr val="4D94B7"/>
            </a:solidFill>
          </a:ln>
        </p:spPr>
        <p:txBody>
          <a:bodyPr wrap="square" tIns="0" bIns="0">
            <a:noAutofit/>
          </a:bodyPr>
          <a:lstStyle/>
          <a:p>
            <a:pPr marL="357188" indent="-357188">
              <a:defRPr/>
            </a:pPr>
            <a:r>
              <a:rPr lang="en-US" altLang="es-ES" sz="2400" b="1" dirty="0">
                <a:latin typeface="Helvetica Neue" panose="020B0604020202020204"/>
                <a:ea typeface="Microsoft Sans Serif" panose="020B0604020202020204" pitchFamily="34" charset="0"/>
                <a:cs typeface="Microsoft Sans Serif" panose="020B0604020202020204" pitchFamily="34" charset="0"/>
              </a:rPr>
              <a:t>3. What are the 5 dimensions of the personality concept in regard to intrapreneurship?</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Conscientiousness, agreeableness, emotional stability, openness to experience, extraversion</a:t>
            </a: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Laziness, stubbornness, instability, faultiness, introvert </a:t>
            </a: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Biased, aloof, disrespectful, fragile, distrustful</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Rectángulo 6">
            <a:extLst>
              <a:ext uri="{FF2B5EF4-FFF2-40B4-BE49-F238E27FC236}">
                <a16:creationId xmlns:a16="http://schemas.microsoft.com/office/drawing/2014/main" id="{8FF09CAC-0BB2-4D89-DCC3-82680B21E194}"/>
              </a:ext>
            </a:extLst>
          </p:cNvPr>
          <p:cNvSpPr/>
          <p:nvPr/>
        </p:nvSpPr>
        <p:spPr>
          <a:xfrm>
            <a:off x="9396000" y="3996000"/>
            <a:ext cx="7740000" cy="2592000"/>
          </a:xfrm>
          <a:prstGeom prst="snip2DiagRect">
            <a:avLst/>
          </a:prstGeom>
          <a:ln w="28575">
            <a:solidFill>
              <a:srgbClr val="4D94B7"/>
            </a:solidFill>
          </a:ln>
        </p:spPr>
        <p:txBody>
          <a:bodyPr wrap="square" tIns="0" bIns="0">
            <a:noAutofit/>
          </a:bodyPr>
          <a:lstStyle/>
          <a:p>
            <a:pPr marL="357188" indent="-357188">
              <a:defRPr/>
            </a:pPr>
            <a:r>
              <a:rPr lang="en-US" altLang="es-ES" sz="2400" b="1" dirty="0">
                <a:latin typeface="Helvetica Neue" panose="020B0604020202020204"/>
                <a:ea typeface="Microsoft Sans Serif" panose="020B0604020202020204" pitchFamily="34" charset="0"/>
                <a:cs typeface="Microsoft Sans Serif" panose="020B0604020202020204" pitchFamily="34" charset="0"/>
              </a:rPr>
              <a:t>4. What are change management models?</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Frameworks that guide organizations when navigating and managing change in the workplace</a:t>
            </a: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Guidelines how to implement conflicts</a:t>
            </a: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A defined strategy for dealing with conflicts and comprises </a:t>
            </a:r>
          </a:p>
        </p:txBody>
      </p:sp>
      <p:sp>
        <p:nvSpPr>
          <p:cNvPr id="9" name="CuadroTexto 8">
            <a:extLst>
              <a:ext uri="{FF2B5EF4-FFF2-40B4-BE49-F238E27FC236}">
                <a16:creationId xmlns:a16="http://schemas.microsoft.com/office/drawing/2014/main" id="{26AAD8DB-6299-CDF1-3828-A4A1DBC1C95B}"/>
              </a:ext>
            </a:extLst>
          </p:cNvPr>
          <p:cNvSpPr txBox="1"/>
          <p:nvPr/>
        </p:nvSpPr>
        <p:spPr>
          <a:xfrm>
            <a:off x="1296000" y="1548000"/>
            <a:ext cx="6516165"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Test your knowledge!</a:t>
            </a:r>
          </a:p>
        </p:txBody>
      </p:sp>
      <p:sp>
        <p:nvSpPr>
          <p:cNvPr id="10" name="CuadroTexto 9">
            <a:extLst>
              <a:ext uri="{FF2B5EF4-FFF2-40B4-BE49-F238E27FC236}">
                <a16:creationId xmlns:a16="http://schemas.microsoft.com/office/drawing/2014/main" id="{A7EDECE6-C391-5AA9-FE1E-6EC516B76B63}"/>
              </a:ext>
            </a:extLst>
          </p:cNvPr>
          <p:cNvSpPr txBox="1"/>
          <p:nvPr/>
        </p:nvSpPr>
        <p:spPr>
          <a:xfrm>
            <a:off x="1296000" y="2304000"/>
            <a:ext cx="7329600" cy="52200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Please answer the following questions:</a:t>
            </a:r>
          </a:p>
        </p:txBody>
      </p:sp>
      <p:sp>
        <p:nvSpPr>
          <p:cNvPr id="11" name="Rectángulo 10">
            <a:extLst>
              <a:ext uri="{FF2B5EF4-FFF2-40B4-BE49-F238E27FC236}">
                <a16:creationId xmlns:a16="http://schemas.microsoft.com/office/drawing/2014/main" id="{50E6530B-6B12-2FE3-B437-DB6FE55C1480}"/>
              </a:ext>
            </a:extLst>
          </p:cNvPr>
          <p:cNvSpPr/>
          <p:nvPr/>
        </p:nvSpPr>
        <p:spPr>
          <a:xfrm>
            <a:off x="1296000" y="3384000"/>
            <a:ext cx="7740000" cy="3024000"/>
          </a:xfrm>
          <a:prstGeom prst="snip2DiagRect">
            <a:avLst/>
          </a:prstGeom>
          <a:ln w="28575">
            <a:solidFill>
              <a:srgbClr val="4D94B7"/>
            </a:solidFill>
          </a:ln>
        </p:spPr>
        <p:txBody>
          <a:bodyPr wrap="square" tIns="0" bIns="0">
            <a:noAutofit/>
          </a:bodyPr>
          <a:lstStyle/>
          <a:p>
            <a:pPr marL="357188" indent="-357188">
              <a:defRPr/>
            </a:pPr>
            <a:r>
              <a:rPr lang="en-US" altLang="es-ES" sz="2400" b="1" dirty="0">
                <a:latin typeface="Helvetica Neue" panose="020B0604020202020204"/>
                <a:ea typeface="Microsoft Sans Serif" panose="020B0604020202020204" pitchFamily="34" charset="0"/>
                <a:cs typeface="Microsoft Sans Serif" panose="020B0604020202020204" pitchFamily="34" charset="0"/>
              </a:rPr>
              <a:t>1. What are the 4 principles of intrapreneurial attitudes?</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Proactiveness, risk-taking, networking, innovativeness</a:t>
            </a: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Relation to the organization, satisfaction, motivation, intention</a:t>
            </a: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Skills, perception of own capabilities, personal knowledge, past experience</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4" name="Rectángulo 13">
            <a:extLst>
              <a:ext uri="{FF2B5EF4-FFF2-40B4-BE49-F238E27FC236}">
                <a16:creationId xmlns:a16="http://schemas.microsoft.com/office/drawing/2014/main" id="{F388E2A2-651A-B13A-BF81-EF89824635A0}"/>
              </a:ext>
            </a:extLst>
          </p:cNvPr>
          <p:cNvSpPr/>
          <p:nvPr/>
        </p:nvSpPr>
        <p:spPr>
          <a:xfrm>
            <a:off x="1296000" y="6552000"/>
            <a:ext cx="7740000" cy="2628000"/>
          </a:xfrm>
          <a:prstGeom prst="snip2DiagRect">
            <a:avLst/>
          </a:prstGeom>
          <a:ln w="28575">
            <a:solidFill>
              <a:srgbClr val="4D94B7"/>
            </a:solidFill>
          </a:ln>
        </p:spPr>
        <p:txBody>
          <a:bodyPr wrap="square" tIns="0" bIns="0">
            <a:noAutofit/>
          </a:bodyPr>
          <a:lstStyle/>
          <a:p>
            <a:pPr marL="357188" indent="-357188">
              <a:defRPr/>
            </a:pPr>
            <a:r>
              <a:rPr lang="en-US" altLang="es-ES" sz="2400" b="1" dirty="0">
                <a:latin typeface="Helvetica Neue" panose="020B0604020202020204"/>
                <a:ea typeface="Microsoft Sans Serif" panose="020B0604020202020204" pitchFamily="34" charset="0"/>
                <a:cs typeface="Microsoft Sans Serif" panose="020B0604020202020204" pitchFamily="34" charset="0"/>
              </a:rPr>
              <a:t>2. What are the 4 principles if the Harvard method of principled negotiations?</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Concept, motivation, implementation, stabilization</a:t>
            </a: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People, interests, options and criteria</a:t>
            </a: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Quantitative and measurable, results-oriented, ambitious, scheduled</a:t>
            </a:r>
          </a:p>
        </p:txBody>
      </p:sp>
      <p:sp>
        <p:nvSpPr>
          <p:cNvPr id="30" name="Rectángulo 29">
            <a:extLst>
              <a:ext uri="{FF2B5EF4-FFF2-40B4-BE49-F238E27FC236}">
                <a16:creationId xmlns:a16="http://schemas.microsoft.com/office/drawing/2014/main" id="{EFE5BD8F-EBB1-F040-DC3D-47BD1BA62050}"/>
              </a:ext>
            </a:extLst>
          </p:cNvPr>
          <p:cNvSpPr/>
          <p:nvPr/>
        </p:nvSpPr>
        <p:spPr>
          <a:xfrm>
            <a:off x="9396000" y="6660000"/>
            <a:ext cx="7740000" cy="2448000"/>
          </a:xfrm>
          <a:prstGeom prst="snip2DiagRect">
            <a:avLst/>
          </a:prstGeom>
          <a:ln w="28575">
            <a:solidFill>
              <a:srgbClr val="4D94B7"/>
            </a:solidFill>
          </a:ln>
        </p:spPr>
        <p:txBody>
          <a:bodyPr wrap="square" tIns="0" bIns="0">
            <a:noAutofit/>
          </a:bodyPr>
          <a:lstStyle/>
          <a:p>
            <a:pPr marL="357188" indent="-357188">
              <a:defRPr/>
            </a:pPr>
            <a:r>
              <a:rPr lang="en-US" altLang="es-ES" sz="2400" b="1" dirty="0">
                <a:latin typeface="Helvetica Neue" panose="020B0604020202020204"/>
                <a:ea typeface="Microsoft Sans Serif" panose="020B0604020202020204" pitchFamily="34" charset="0"/>
                <a:cs typeface="Microsoft Sans Serif" panose="020B0604020202020204" pitchFamily="34" charset="0"/>
              </a:rPr>
              <a:t>5. What are the 3 steps of the Lewin’s change theory?</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Structure, style, strategy</a:t>
            </a: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Build coalition, form vision, sustain acceleration</a:t>
            </a: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Unfreeze, change, freeze/refreeze</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175380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60E8CE8-475C-0CF7-6EF0-892B466B3ABA}"/>
              </a:ext>
            </a:extLst>
          </p:cNvPr>
          <p:cNvSpPr/>
          <p:nvPr/>
        </p:nvSpPr>
        <p:spPr>
          <a:xfrm>
            <a:off x="9396000" y="1260000"/>
            <a:ext cx="7740000" cy="2664000"/>
          </a:xfrm>
          <a:prstGeom prst="snip2DiagRect">
            <a:avLst/>
          </a:prstGeom>
          <a:ln w="28575">
            <a:solidFill>
              <a:srgbClr val="4D94B7"/>
            </a:solidFill>
          </a:ln>
        </p:spPr>
        <p:txBody>
          <a:bodyPr wrap="square" tIns="0" bIns="0">
            <a:noAutofit/>
          </a:bodyPr>
          <a:lstStyle/>
          <a:p>
            <a:pPr marL="357188" indent="-357188">
              <a:defRPr/>
            </a:pPr>
            <a:r>
              <a:rPr lang="en-US" altLang="es-ES" sz="2400" b="1" dirty="0">
                <a:latin typeface="Helvetica Neue" panose="020B0604020202020204"/>
                <a:ea typeface="Microsoft Sans Serif" panose="020B0604020202020204" pitchFamily="34" charset="0"/>
                <a:cs typeface="Microsoft Sans Serif" panose="020B0604020202020204" pitchFamily="34" charset="0"/>
              </a:rPr>
              <a:t>3. What are the 5 dimensions of the personality concept in regard to intrapreneurship?</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b="1" dirty="0">
                <a:latin typeface="Helvetica Neue" panose="020B0604020202020204"/>
                <a:ea typeface="Microsoft Sans Serif" panose="020B0604020202020204" pitchFamily="34" charset="0"/>
                <a:cs typeface="Microsoft Sans Serif" panose="020B0604020202020204" pitchFamily="34" charset="0"/>
              </a:rPr>
              <a:t>Conscientiousness, agreeableness, emotional stability, openness to experience, extraversion</a:t>
            </a: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Laziness, stubbornness, instability, faultiness, introvert </a:t>
            </a: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Biased, aloof, disrespectful, fragile, distrustful</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Rectángulo 6">
            <a:extLst>
              <a:ext uri="{FF2B5EF4-FFF2-40B4-BE49-F238E27FC236}">
                <a16:creationId xmlns:a16="http://schemas.microsoft.com/office/drawing/2014/main" id="{8FF09CAC-0BB2-4D89-DCC3-82680B21E194}"/>
              </a:ext>
            </a:extLst>
          </p:cNvPr>
          <p:cNvSpPr/>
          <p:nvPr/>
        </p:nvSpPr>
        <p:spPr>
          <a:xfrm>
            <a:off x="9396000" y="3996000"/>
            <a:ext cx="7740000" cy="2592000"/>
          </a:xfrm>
          <a:prstGeom prst="snip2DiagRect">
            <a:avLst/>
          </a:prstGeom>
          <a:ln w="28575">
            <a:solidFill>
              <a:srgbClr val="4D94B7"/>
            </a:solidFill>
          </a:ln>
        </p:spPr>
        <p:txBody>
          <a:bodyPr wrap="square" tIns="0" bIns="0">
            <a:noAutofit/>
          </a:bodyPr>
          <a:lstStyle/>
          <a:p>
            <a:pPr marL="357188" indent="-357188">
              <a:defRPr/>
            </a:pPr>
            <a:r>
              <a:rPr lang="en-US" altLang="es-ES" sz="2400" b="1" dirty="0">
                <a:latin typeface="Helvetica Neue" panose="020B0604020202020204"/>
                <a:ea typeface="Microsoft Sans Serif" panose="020B0604020202020204" pitchFamily="34" charset="0"/>
                <a:cs typeface="Microsoft Sans Serif" panose="020B0604020202020204" pitchFamily="34" charset="0"/>
              </a:rPr>
              <a:t>4. What are change management models?</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b="1" dirty="0">
                <a:latin typeface="Helvetica Neue" panose="020B0604020202020204"/>
                <a:ea typeface="Microsoft Sans Serif" panose="020B0604020202020204" pitchFamily="34" charset="0"/>
                <a:cs typeface="Microsoft Sans Serif" panose="020B0604020202020204" pitchFamily="34" charset="0"/>
              </a:rPr>
              <a:t>Frameworks that guide organizations when navigating and managing change in the workplace</a:t>
            </a: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Guidelines how to implement conflicts</a:t>
            </a: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A defined strategy for dealing with conflicts and comprises </a:t>
            </a:r>
          </a:p>
        </p:txBody>
      </p:sp>
      <p:sp>
        <p:nvSpPr>
          <p:cNvPr id="9" name="CuadroTexto 8">
            <a:extLst>
              <a:ext uri="{FF2B5EF4-FFF2-40B4-BE49-F238E27FC236}">
                <a16:creationId xmlns:a16="http://schemas.microsoft.com/office/drawing/2014/main" id="{26AAD8DB-6299-CDF1-3828-A4A1DBC1C95B}"/>
              </a:ext>
            </a:extLst>
          </p:cNvPr>
          <p:cNvSpPr txBox="1"/>
          <p:nvPr/>
        </p:nvSpPr>
        <p:spPr>
          <a:xfrm>
            <a:off x="1296000" y="1548000"/>
            <a:ext cx="6516165"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Test your knowledge!</a:t>
            </a:r>
          </a:p>
        </p:txBody>
      </p:sp>
      <p:sp>
        <p:nvSpPr>
          <p:cNvPr id="10" name="CuadroTexto 9">
            <a:extLst>
              <a:ext uri="{FF2B5EF4-FFF2-40B4-BE49-F238E27FC236}">
                <a16:creationId xmlns:a16="http://schemas.microsoft.com/office/drawing/2014/main" id="{A7EDECE6-C391-5AA9-FE1E-6EC516B76B63}"/>
              </a:ext>
            </a:extLst>
          </p:cNvPr>
          <p:cNvSpPr txBox="1"/>
          <p:nvPr/>
        </p:nvSpPr>
        <p:spPr>
          <a:xfrm>
            <a:off x="1296000" y="2304000"/>
            <a:ext cx="7329600" cy="52200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Solutions</a:t>
            </a:r>
          </a:p>
        </p:txBody>
      </p:sp>
      <p:sp>
        <p:nvSpPr>
          <p:cNvPr id="11" name="Rectángulo 10">
            <a:extLst>
              <a:ext uri="{FF2B5EF4-FFF2-40B4-BE49-F238E27FC236}">
                <a16:creationId xmlns:a16="http://schemas.microsoft.com/office/drawing/2014/main" id="{50E6530B-6B12-2FE3-B437-DB6FE55C1480}"/>
              </a:ext>
            </a:extLst>
          </p:cNvPr>
          <p:cNvSpPr/>
          <p:nvPr/>
        </p:nvSpPr>
        <p:spPr>
          <a:xfrm>
            <a:off x="1296000" y="3384000"/>
            <a:ext cx="7740000" cy="3024000"/>
          </a:xfrm>
          <a:prstGeom prst="snip2DiagRect">
            <a:avLst/>
          </a:prstGeom>
          <a:ln w="28575">
            <a:solidFill>
              <a:srgbClr val="4D94B7"/>
            </a:solidFill>
          </a:ln>
        </p:spPr>
        <p:txBody>
          <a:bodyPr wrap="square" tIns="0" bIns="0">
            <a:noAutofit/>
          </a:bodyPr>
          <a:lstStyle/>
          <a:p>
            <a:pPr marL="357188" indent="-357188">
              <a:defRPr/>
            </a:pPr>
            <a:r>
              <a:rPr lang="en-US" altLang="es-ES" sz="2400" b="1" dirty="0">
                <a:latin typeface="Helvetica Neue" panose="020B0604020202020204"/>
                <a:ea typeface="Microsoft Sans Serif" panose="020B0604020202020204" pitchFamily="34" charset="0"/>
                <a:cs typeface="Microsoft Sans Serif" panose="020B0604020202020204" pitchFamily="34" charset="0"/>
              </a:rPr>
              <a:t>1. What are the 4 principles of intrapreneurial attitudes?</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Proactiveness, risk-taking, networking, innovativeness</a:t>
            </a:r>
          </a:p>
          <a:p>
            <a:pPr marL="342900" indent="-342900">
              <a:buBlip>
                <a:blip r:embed="rId2"/>
              </a:buBlip>
              <a:defRPr/>
            </a:pPr>
            <a:r>
              <a:rPr lang="en-US" altLang="es-ES" sz="2200" b="1" dirty="0">
                <a:latin typeface="Helvetica Neue" panose="020B0604020202020204"/>
                <a:ea typeface="Microsoft Sans Serif" panose="020B0604020202020204" pitchFamily="34" charset="0"/>
                <a:cs typeface="Microsoft Sans Serif" panose="020B0604020202020204" pitchFamily="34" charset="0"/>
              </a:rPr>
              <a:t>Relation to the organization, satisfaction, motivation, intention</a:t>
            </a: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Skills, perception of own capabilities, personal knowledge, past experience</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4" name="Rectángulo 13">
            <a:extLst>
              <a:ext uri="{FF2B5EF4-FFF2-40B4-BE49-F238E27FC236}">
                <a16:creationId xmlns:a16="http://schemas.microsoft.com/office/drawing/2014/main" id="{F388E2A2-651A-B13A-BF81-EF89824635A0}"/>
              </a:ext>
            </a:extLst>
          </p:cNvPr>
          <p:cNvSpPr/>
          <p:nvPr/>
        </p:nvSpPr>
        <p:spPr>
          <a:xfrm>
            <a:off x="1296000" y="6552000"/>
            <a:ext cx="7740000" cy="2628000"/>
          </a:xfrm>
          <a:prstGeom prst="snip2DiagRect">
            <a:avLst/>
          </a:prstGeom>
          <a:ln w="28575">
            <a:solidFill>
              <a:srgbClr val="4D94B7"/>
            </a:solidFill>
          </a:ln>
        </p:spPr>
        <p:txBody>
          <a:bodyPr wrap="square" tIns="0" bIns="0">
            <a:noAutofit/>
          </a:bodyPr>
          <a:lstStyle/>
          <a:p>
            <a:pPr marL="357188" indent="-357188">
              <a:defRPr/>
            </a:pPr>
            <a:r>
              <a:rPr lang="en-US" altLang="es-ES" sz="2400" b="1" dirty="0">
                <a:latin typeface="Helvetica Neue" panose="020B0604020202020204"/>
                <a:ea typeface="Microsoft Sans Serif" panose="020B0604020202020204" pitchFamily="34" charset="0"/>
                <a:cs typeface="Microsoft Sans Serif" panose="020B0604020202020204" pitchFamily="34" charset="0"/>
              </a:rPr>
              <a:t>2. What are the 4 principles if the Harvard method of principled negotiations?</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Concept, motivation, implementation, stabilization</a:t>
            </a:r>
          </a:p>
          <a:p>
            <a:pPr marL="342900" indent="-342900">
              <a:buBlip>
                <a:blip r:embed="rId2"/>
              </a:buBlip>
              <a:defRPr/>
            </a:pPr>
            <a:r>
              <a:rPr lang="en-US" altLang="es-ES" sz="2200" b="1" dirty="0">
                <a:latin typeface="Helvetica Neue" panose="020B0604020202020204"/>
                <a:ea typeface="Microsoft Sans Serif" panose="020B0604020202020204" pitchFamily="34" charset="0"/>
                <a:cs typeface="Microsoft Sans Serif" panose="020B0604020202020204" pitchFamily="34" charset="0"/>
              </a:rPr>
              <a:t>People, interests, options and criteria</a:t>
            </a: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Quantitative and measurable, results-oriented, ambitious, scheduled</a:t>
            </a:r>
          </a:p>
        </p:txBody>
      </p:sp>
      <p:sp>
        <p:nvSpPr>
          <p:cNvPr id="30" name="Rectángulo 29">
            <a:extLst>
              <a:ext uri="{FF2B5EF4-FFF2-40B4-BE49-F238E27FC236}">
                <a16:creationId xmlns:a16="http://schemas.microsoft.com/office/drawing/2014/main" id="{EFE5BD8F-EBB1-F040-DC3D-47BD1BA62050}"/>
              </a:ext>
            </a:extLst>
          </p:cNvPr>
          <p:cNvSpPr/>
          <p:nvPr/>
        </p:nvSpPr>
        <p:spPr>
          <a:xfrm>
            <a:off x="9396000" y="6660000"/>
            <a:ext cx="7740000" cy="2448000"/>
          </a:xfrm>
          <a:prstGeom prst="snip2DiagRect">
            <a:avLst/>
          </a:prstGeom>
          <a:ln w="28575">
            <a:solidFill>
              <a:srgbClr val="4D94B7"/>
            </a:solidFill>
          </a:ln>
        </p:spPr>
        <p:txBody>
          <a:bodyPr wrap="square" tIns="0" bIns="0">
            <a:noAutofit/>
          </a:bodyPr>
          <a:lstStyle/>
          <a:p>
            <a:pPr marL="357188" indent="-357188">
              <a:defRPr/>
            </a:pPr>
            <a:r>
              <a:rPr lang="en-US" altLang="es-ES" sz="2400" b="1" dirty="0">
                <a:latin typeface="Helvetica Neue" panose="020B0604020202020204"/>
                <a:ea typeface="Microsoft Sans Serif" panose="020B0604020202020204" pitchFamily="34" charset="0"/>
                <a:cs typeface="Microsoft Sans Serif" panose="020B0604020202020204" pitchFamily="34" charset="0"/>
              </a:rPr>
              <a:t>5. What are the 3 steps of the Lewin’s change theory?</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Structure, style, strategy</a:t>
            </a:r>
          </a:p>
          <a:p>
            <a:pPr marL="342900" indent="-342900">
              <a:buBlip>
                <a:blip r:embed="rId2"/>
              </a:buBlip>
              <a:defRPr/>
            </a:pPr>
            <a:r>
              <a:rPr lang="en-US" altLang="es-ES" sz="2200" dirty="0">
                <a:latin typeface="Helvetica Neue" panose="020B0604020202020204"/>
                <a:ea typeface="Microsoft Sans Serif" panose="020B0604020202020204" pitchFamily="34" charset="0"/>
                <a:cs typeface="Microsoft Sans Serif" panose="020B0604020202020204" pitchFamily="34" charset="0"/>
              </a:rPr>
              <a:t>Build coalition, form vision, sustain acceleration</a:t>
            </a:r>
          </a:p>
          <a:p>
            <a:pPr marL="342900" indent="-342900">
              <a:buBlip>
                <a:blip r:embed="rId2"/>
              </a:buBlip>
              <a:defRPr/>
            </a:pPr>
            <a:r>
              <a:rPr lang="en-US" altLang="es-ES" sz="2200" b="1" dirty="0">
                <a:latin typeface="Helvetica Neue" panose="020B0604020202020204"/>
                <a:ea typeface="Microsoft Sans Serif" panose="020B0604020202020204" pitchFamily="34" charset="0"/>
                <a:cs typeface="Microsoft Sans Serif" panose="020B0604020202020204" pitchFamily="34" charset="0"/>
              </a:rPr>
              <a:t>Unfreeze, change, freeze/refreeze</a:t>
            </a:r>
          </a:p>
          <a:p>
            <a:pPr>
              <a:defRPr/>
            </a:pPr>
            <a:endParaRPr lang="en-US" altLang="es-E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8691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4800" b="1" spc="-114" dirty="0">
                <a:solidFill>
                  <a:srgbClr val="4D94B7"/>
                </a:solidFill>
                <a:latin typeface="Helvetica Neue" panose="020B0604020202020204"/>
                <a:ea typeface="Microsoft Sans Serif" panose="020B0604020202020204" pitchFamily="34" charset="0"/>
                <a:cs typeface="Microsoft Sans Serif" panose="020B0604020202020204" pitchFamily="34" charset="0"/>
              </a:rPr>
              <a:t>Intrapreneurial attitude</a:t>
            </a:r>
            <a:endParaRPr kumimoji="0" lang="en-US" sz="4800" b="1" i="0" u="none" strike="noStrike" kern="1200" cap="none" spc="0" normalizeH="0" baseline="0" dirty="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a:ea typeface="Microsoft Sans Serif" panose="020B0604020202020204" pitchFamily="34" charset="0"/>
                <a:cs typeface="Microsoft Sans Serif" panose="020B0604020202020204" pitchFamily="34" charset="0"/>
              </a:rPr>
              <a:t>Unit 1</a:t>
            </a:r>
            <a:endParaRPr kumimoji="0" lang="en-US" sz="6000" b="1" i="0" u="none" strike="noStrike" kern="1200" cap="none" spc="0" normalizeH="0" baseline="0" dirty="0">
              <a:ln>
                <a:noFill/>
              </a:ln>
              <a:solidFill>
                <a:srgbClr val="AED633"/>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114;p5">
            <a:extLst>
              <a:ext uri="{FF2B5EF4-FFF2-40B4-BE49-F238E27FC236}">
                <a16:creationId xmlns:a16="http://schemas.microsoft.com/office/drawing/2014/main" id="{75519134-3A2C-8FE9-218F-2A3DD0B43985}"/>
              </a:ext>
            </a:extLst>
          </p:cNvPr>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5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a:ea typeface="Helvetica Neue"/>
                <a:cs typeface="Helvetica Neue"/>
                <a:sym typeface="Helvetica Neue"/>
              </a:rPr>
              <a:t>1.1 Definition</a:t>
            </a:r>
          </a:p>
          <a:p>
            <a:pPr marL="628650" marR="0" lvl="0" indent="-628650" algn="l" rtl="0">
              <a:lnSpc>
                <a:spcPct val="15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a:ea typeface="Helvetica Neue"/>
                <a:cs typeface="Helvetica Neue"/>
                <a:sym typeface="Helvetica Neue"/>
              </a:rPr>
              <a:t>1.2 The 4 principles of intrapreneurial attitude: relation to the organization, satisfaction, motivation and intention</a:t>
            </a:r>
          </a:p>
        </p:txBody>
      </p:sp>
    </p:spTree>
    <p:extLst>
      <p:ext uri="{BB962C8B-B14F-4D97-AF65-F5344CB8AC3E}">
        <p14:creationId xmlns:p14="http://schemas.microsoft.com/office/powerpoint/2010/main" val="3682568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DB84E59-BEE2-6728-DC07-0140C0B13519}"/>
              </a:ext>
            </a:extLst>
          </p:cNvPr>
          <p:cNvSpPr txBox="1"/>
          <p:nvPr/>
        </p:nvSpPr>
        <p:spPr>
          <a:xfrm>
            <a:off x="1295400" y="1548000"/>
            <a:ext cx="3894431"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Summing up</a:t>
            </a:r>
          </a:p>
        </p:txBody>
      </p:sp>
      <p:sp>
        <p:nvSpPr>
          <p:cNvPr id="3" name="CuadroTexto 2">
            <a:extLst>
              <a:ext uri="{FF2B5EF4-FFF2-40B4-BE49-F238E27FC236}">
                <a16:creationId xmlns:a16="http://schemas.microsoft.com/office/drawing/2014/main" id="{D22D9822-984B-62FC-5C87-1598298E3ED9}"/>
              </a:ext>
            </a:extLst>
          </p:cNvPr>
          <p:cNvSpPr txBox="1"/>
          <p:nvPr/>
        </p:nvSpPr>
        <p:spPr>
          <a:xfrm>
            <a:off x="1296000" y="2304000"/>
            <a:ext cx="7034400" cy="522000"/>
          </a:xfrm>
          <a:prstGeom prst="rect">
            <a:avLst/>
          </a:prstGeom>
          <a:noFill/>
        </p:spPr>
        <p:txBody>
          <a:bodyPr wrap="square">
            <a:noAutofit/>
          </a:bodyPr>
          <a:lstStyle/>
          <a:p>
            <a:pPr algn="just"/>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Well done! Now you know more about:</a:t>
            </a:r>
          </a:p>
        </p:txBody>
      </p:sp>
      <p:pic>
        <p:nvPicPr>
          <p:cNvPr id="14" name="Google Shape;570;p12">
            <a:extLst>
              <a:ext uri="{FF2B5EF4-FFF2-40B4-BE49-F238E27FC236}">
                <a16:creationId xmlns:a16="http://schemas.microsoft.com/office/drawing/2014/main" id="{A444E22D-E0DE-1ED5-F3A3-3E868980C758}"/>
              </a:ext>
            </a:extLst>
          </p:cNvPr>
          <p:cNvPicPr preferRelativeResize="0"/>
          <p:nvPr/>
        </p:nvPicPr>
        <p:blipFill rotWithShape="1">
          <a:blip r:embed="rId2">
            <a:alphaModFix/>
          </a:blip>
          <a:srcRect/>
          <a:stretch/>
        </p:blipFill>
        <p:spPr>
          <a:xfrm>
            <a:off x="10972800" y="3372231"/>
            <a:ext cx="5601396" cy="5601396"/>
          </a:xfrm>
          <a:prstGeom prst="rect">
            <a:avLst/>
          </a:prstGeom>
          <a:noFill/>
          <a:ln>
            <a:noFill/>
          </a:ln>
        </p:spPr>
      </p:pic>
      <p:sp>
        <p:nvSpPr>
          <p:cNvPr id="15" name="Google Shape;98;p4">
            <a:extLst>
              <a:ext uri="{FF2B5EF4-FFF2-40B4-BE49-F238E27FC236}">
                <a16:creationId xmlns:a16="http://schemas.microsoft.com/office/drawing/2014/main" id="{715F212C-0A67-DAB3-7265-FB52EEEEF4C7}"/>
              </a:ext>
            </a:extLst>
          </p:cNvPr>
          <p:cNvSpPr txBox="1"/>
          <p:nvPr/>
        </p:nvSpPr>
        <p:spPr>
          <a:xfrm>
            <a:off x="1296000" y="3383999"/>
            <a:ext cx="9576000" cy="53640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00000"/>
              </a:lnSpc>
              <a:spcBef>
                <a:spcPts val="0"/>
              </a:spcBef>
              <a:spcAft>
                <a:spcPts val="1000"/>
              </a:spcAft>
              <a:buClr>
                <a:srgbClr val="000000"/>
              </a:buClr>
              <a:buSzPct val="100000"/>
              <a:buBlip>
                <a:blip r:embed="rId3"/>
              </a:buBlip>
            </a:pPr>
            <a:r>
              <a:rPr lang="en-US" sz="2400" b="0" i="0" u="none" strike="noStrike" cap="none" dirty="0">
                <a:solidFill>
                  <a:schemeClr val="dk1"/>
                </a:solidFill>
                <a:latin typeface="Helvetica Neue" panose="020B0604020202020204" charset="0"/>
                <a:ea typeface="Helvetica Neue"/>
                <a:cs typeface="Helvetica Neue"/>
                <a:sym typeface="Helvetica Neue"/>
              </a:rPr>
              <a:t>What intrapreneurial attitudes are and how the personality is important to encourage intrapreneurship.</a:t>
            </a:r>
          </a:p>
          <a:p>
            <a:pPr marL="628650" marR="0" lvl="0" indent="-628650" algn="l" rtl="0">
              <a:lnSpc>
                <a:spcPct val="100000"/>
              </a:lnSpc>
              <a:spcBef>
                <a:spcPts val="0"/>
              </a:spcBef>
              <a:spcAft>
                <a:spcPts val="1000"/>
              </a:spcAft>
              <a:buClr>
                <a:srgbClr val="000000"/>
              </a:buClr>
              <a:buSzPct val="100000"/>
              <a:buBlip>
                <a:blip r:embed="rId3"/>
              </a:buBlip>
            </a:pPr>
            <a:r>
              <a:rPr lang="en-US" sz="2400" b="0" i="0" u="none" strike="noStrike" cap="none" dirty="0">
                <a:solidFill>
                  <a:schemeClr val="dk1"/>
                </a:solidFill>
                <a:latin typeface="Helvetica Neue" panose="020B0604020202020204" charset="0"/>
                <a:ea typeface="Helvetica Neue"/>
                <a:cs typeface="Helvetica Neue"/>
                <a:sym typeface="Helvetica Neue"/>
              </a:rPr>
              <a:t>What is change management and how you can implement change management systems into your company/team.</a:t>
            </a:r>
          </a:p>
          <a:p>
            <a:pPr marL="628650" marR="0" lvl="0" indent="-628650" algn="l" rtl="0">
              <a:lnSpc>
                <a:spcPct val="100000"/>
              </a:lnSpc>
              <a:spcBef>
                <a:spcPts val="0"/>
              </a:spcBef>
              <a:spcAft>
                <a:spcPts val="1000"/>
              </a:spcAft>
              <a:buClr>
                <a:srgbClr val="000000"/>
              </a:buClr>
              <a:buSzPct val="100000"/>
              <a:buBlip>
                <a:blip r:embed="rId3"/>
              </a:buBlip>
            </a:pPr>
            <a:r>
              <a:rPr lang="en-US" sz="2400" b="0" i="0" u="none" strike="noStrike" cap="none" dirty="0">
                <a:solidFill>
                  <a:schemeClr val="dk1"/>
                </a:solidFill>
                <a:latin typeface="Helvetica Neue" panose="020B0604020202020204" charset="0"/>
                <a:ea typeface="Helvetica Neue"/>
                <a:cs typeface="Helvetica Neue"/>
                <a:sym typeface="Helvetica Neue"/>
              </a:rPr>
              <a:t>What is conflict management in a company and how a conflict can be solved within the company.</a:t>
            </a:r>
          </a:p>
          <a:p>
            <a:pPr marL="628650" marR="0" lvl="0" indent="-628650" algn="l" rtl="0">
              <a:lnSpc>
                <a:spcPct val="100000"/>
              </a:lnSpc>
              <a:spcBef>
                <a:spcPts val="0"/>
              </a:spcBef>
              <a:spcAft>
                <a:spcPts val="1000"/>
              </a:spcAft>
              <a:buClr>
                <a:srgbClr val="000000"/>
              </a:buClr>
              <a:buSzPct val="100000"/>
              <a:buBlip>
                <a:blip r:embed="rId3"/>
              </a:buBlip>
            </a:pPr>
            <a:endParaRPr lang="en-US" sz="2400" b="0" i="0" u="none" strike="noStrike" cap="none" dirty="0">
              <a:solidFill>
                <a:schemeClr val="dk1"/>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3258165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Google Shape;583;p43">
            <a:extLst>
              <a:ext uri="{FF2B5EF4-FFF2-40B4-BE49-F238E27FC236}">
                <a16:creationId xmlns:a16="http://schemas.microsoft.com/office/drawing/2014/main" id="{272896E4-B6F6-BB75-501D-E66758E57ACE}"/>
              </a:ext>
            </a:extLst>
          </p:cNvPr>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Bibliography (1)</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584;p43">
            <a:extLst>
              <a:ext uri="{FF2B5EF4-FFF2-40B4-BE49-F238E27FC236}">
                <a16:creationId xmlns:a16="http://schemas.microsoft.com/office/drawing/2014/main" id="{1C427F0D-946F-F48B-D92D-43A9F8449379}"/>
              </a:ext>
            </a:extLst>
          </p:cNvPr>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Woo, H. (2018). Personality traits and intrapreneurship: the mediating effect of career adaptability. Career Development International.</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Farrukh, M. et al. (2016). Intrapreneurial behavior: an empirical investigation of personality traits. Management &amp; Marketing. Challenges for the Knowledge Society, Vol. 11, No. 4, pp. 597-609. </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Neessen, P. et al. (2019). The intrapreneurial employee: toward an integrated model of intrapreneurship and research agenda. International Entrepreneurship and Management Journal.</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Mohedano-Suanes, A. &amp; Garzon, D. (2018). Intrapreneurs: Characteristics and Behavior. 10.</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Mustafa, M.J. et al. (2016). Psychological Ownership, Job Satisfaction, and Middle Manager Entrepreneurial Behavior. Journal of Leadership &amp; Organizational Studies. 23. 272-287.</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Chan, K.Y. et al. (2017). Who Wants to Be an Intrapreneur? Relations between Employees’ Entrepreneurial, Professional, and Leadership Career Motivations and Intrapreneurial Motivation in Organizations.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Google Shape;583;p43">
            <a:extLst>
              <a:ext uri="{FF2B5EF4-FFF2-40B4-BE49-F238E27FC236}">
                <a16:creationId xmlns:a16="http://schemas.microsoft.com/office/drawing/2014/main" id="{272896E4-B6F6-BB75-501D-E66758E57ACE}"/>
              </a:ext>
            </a:extLst>
          </p:cNvPr>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Bibliography (2)</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584;p43">
            <a:extLst>
              <a:ext uri="{FF2B5EF4-FFF2-40B4-BE49-F238E27FC236}">
                <a16:creationId xmlns:a16="http://schemas.microsoft.com/office/drawing/2014/main" id="{1C427F0D-946F-F48B-D92D-43A9F8449379}"/>
              </a:ext>
            </a:extLst>
          </p:cNvPr>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Zhao, H. et al. (2010). The Relationship of Personality to Entrepreneurial Intentions and Performance: A Meta-Analytic Review. Journal of Management, Vol. 36 No. 2, March 2010 381- 40.</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Knobloch, Thomas (2014): Konfliktmanagement in mittelständischen Unternehmen. Spektrum der Mediation 53/2014.</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Samantha David (2021): Intrapreneurship education– Handlungsempfehlungen zur Gestaltung eines Curriculums für Universtäten. https://epub.jku.at/obvulihs/download/pdf/6751308?originalFilename=true </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www.fool.com/the-ascent/small-business/human-resources/articles/change-management/</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www.fool.com/the-ascent/small-business/human-resources/articles/change-management-models/</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https://leadershipyoda.com/kurt-lewin-three-stages-of-change/ </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https://www.mbamanagementmodels.com/mckinseys-7-s-framework/</a:t>
            </a:r>
          </a:p>
        </p:txBody>
      </p:sp>
    </p:spTree>
    <p:extLst>
      <p:ext uri="{BB962C8B-B14F-4D97-AF65-F5344CB8AC3E}">
        <p14:creationId xmlns:p14="http://schemas.microsoft.com/office/powerpoint/2010/main" val="2347439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Google Shape;583;p43">
            <a:extLst>
              <a:ext uri="{FF2B5EF4-FFF2-40B4-BE49-F238E27FC236}">
                <a16:creationId xmlns:a16="http://schemas.microsoft.com/office/drawing/2014/main" id="{272896E4-B6F6-BB75-501D-E66758E57ACE}"/>
              </a:ext>
            </a:extLst>
          </p:cNvPr>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Bibliography (3)</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584;p43">
            <a:extLst>
              <a:ext uri="{FF2B5EF4-FFF2-40B4-BE49-F238E27FC236}">
                <a16:creationId xmlns:a16="http://schemas.microsoft.com/office/drawing/2014/main" id="{1C427F0D-946F-F48B-D92D-43A9F8449379}"/>
              </a:ext>
            </a:extLst>
          </p:cNvPr>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Aft>
                <a:spcPts val="2400"/>
              </a:spcAft>
              <a:buClr>
                <a:srgbClr val="4D94B7"/>
              </a:buClr>
              <a:buSzPct val="105000"/>
              <a:buFont typeface="+mj-lt"/>
              <a:buAutoNum type="arabicParenBoth" startAt="14"/>
            </a:pPr>
            <a:r>
              <a:rPr lang="en-US" sz="2400" b="0" i="0" u="none" strike="noStrike" cap="none" dirty="0">
                <a:solidFill>
                  <a:srgbClr val="000000"/>
                </a:solidFill>
                <a:latin typeface="Helvetica Neue" panose="020B0604020202020204" charset="0"/>
                <a:ea typeface="Helvetica Neue"/>
                <a:cs typeface="Helvetica Neue"/>
                <a:sym typeface="Helvetica Neue"/>
              </a:rPr>
              <a:t>https://www.managementstudyguide.com/kotters-8-step-model-of-change.htm</a:t>
            </a:r>
          </a:p>
          <a:p>
            <a:pPr marL="714375" marR="0" lvl="0" indent="-714375" algn="l" rtl="0">
              <a:lnSpc>
                <a:spcPct val="100000"/>
              </a:lnSpc>
              <a:spcAft>
                <a:spcPts val="2400"/>
              </a:spcAft>
              <a:buClr>
                <a:srgbClr val="4D94B7"/>
              </a:buClr>
              <a:buSzPct val="105000"/>
              <a:buFont typeface="+mj-lt"/>
              <a:buAutoNum type="arabicParenBoth" startAt="14"/>
            </a:pPr>
            <a:r>
              <a:rPr lang="en-US" sz="2400" b="0" i="0" u="none" strike="noStrike" cap="none" dirty="0">
                <a:solidFill>
                  <a:srgbClr val="000000"/>
                </a:solidFill>
                <a:latin typeface="Helvetica Neue" panose="020B0604020202020204" charset="0"/>
                <a:ea typeface="Helvetica Neue"/>
                <a:cs typeface="Helvetica Neue"/>
                <a:sym typeface="Helvetica Neue"/>
              </a:rPr>
              <a:t>https://www.kmutoday.ch/ressort/personal-bildung/professionelles-konfliktmanagement/</a:t>
            </a:r>
          </a:p>
          <a:p>
            <a:pPr marL="714375" marR="0" lvl="0" indent="-714375" algn="l" rtl="0">
              <a:lnSpc>
                <a:spcPct val="100000"/>
              </a:lnSpc>
              <a:spcAft>
                <a:spcPts val="2400"/>
              </a:spcAft>
              <a:buClr>
                <a:srgbClr val="4D94B7"/>
              </a:buClr>
              <a:buSzPct val="105000"/>
              <a:buFont typeface="+mj-lt"/>
              <a:buAutoNum type="arabicParenBoth" startAt="14"/>
            </a:pPr>
            <a:r>
              <a:rPr lang="en-US" sz="2400" b="0" i="0" u="none" strike="noStrike" cap="none" dirty="0">
                <a:solidFill>
                  <a:srgbClr val="000000"/>
                </a:solidFill>
                <a:latin typeface="Helvetica Neue" panose="020B0604020202020204" charset="0"/>
                <a:ea typeface="Helvetica Neue"/>
                <a:cs typeface="Helvetica Neue"/>
                <a:sym typeface="Helvetica Neue"/>
              </a:rPr>
              <a:t>https://www.mtdtraining.com/blog/a-conflict-management-exercise.htm</a:t>
            </a:r>
          </a:p>
          <a:p>
            <a:pPr marL="534988" marR="0" lvl="0" indent="-534988" algn="l" rtl="0">
              <a:lnSpc>
                <a:spcPct val="100000"/>
              </a:lnSpc>
              <a:spcAft>
                <a:spcPts val="2400"/>
              </a:spcAft>
              <a:buClr>
                <a:srgbClr val="4D94B7"/>
              </a:buClr>
              <a:buSzPct val="105000"/>
              <a:buFont typeface="+mj-lt"/>
              <a:buAutoNum type="arabicParenBoth" startAt="14"/>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471434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7200" b="1" spc="-114" dirty="0">
                <a:solidFill>
                  <a:srgbClr val="4D94B7"/>
                </a:solidFill>
                <a:latin typeface="Helvetica Neue" panose="020B0604020202020204"/>
                <a:ea typeface="Microsoft Sans Serif" panose="020B0604020202020204" pitchFamily="34" charset="0"/>
                <a:cs typeface="Microsoft Sans Serif" panose="020B0604020202020204" pitchFamily="34" charset="0"/>
              </a:rPr>
              <a:t>Thank you!</a:t>
            </a:r>
            <a:endParaRPr kumimoji="0" lang="en-US" sz="7200" b="1" i="0" u="none" strike="noStrike" kern="1200" cap="none" spc="0" normalizeH="0" baseline="0" dirty="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696200" y="5629475"/>
            <a:ext cx="2743200" cy="830997"/>
          </a:xfrm>
          <a:prstGeom prst="rect">
            <a:avLst/>
          </a:prstGeom>
          <a:noFill/>
        </p:spPr>
        <p:txBody>
          <a:bodyPr wrap="square">
            <a:noAutofit/>
          </a:bodyPr>
          <a:lstStyle/>
          <a:p>
            <a:r>
              <a:rPr lang="en-US" sz="2400" b="1" i="0" u="none" strike="noStrike" dirty="0">
                <a:solidFill>
                  <a:srgbClr val="AED633"/>
                </a:solidFill>
                <a:effectLst/>
                <a:latin typeface="Helvetica Neue" panose="020B0604020202020204"/>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1548000"/>
            <a:ext cx="158400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Intrapreneurial attitude</a:t>
            </a:r>
          </a:p>
        </p:txBody>
      </p:sp>
      <p:sp>
        <p:nvSpPr>
          <p:cNvPr id="3" name="CuadroTexto 2">
            <a:extLst>
              <a:ext uri="{FF2B5EF4-FFF2-40B4-BE49-F238E27FC236}">
                <a16:creationId xmlns:a16="http://schemas.microsoft.com/office/drawing/2014/main" id="{16A4D055-76E7-A0A4-E559-28C375DACDD5}"/>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1.1 Definition</a:t>
            </a:r>
          </a:p>
        </p:txBody>
      </p:sp>
      <p:sp>
        <p:nvSpPr>
          <p:cNvPr id="4" name="CuadroTexto 3">
            <a:extLst>
              <a:ext uri="{FF2B5EF4-FFF2-40B4-BE49-F238E27FC236}">
                <a16:creationId xmlns:a16="http://schemas.microsoft.com/office/drawing/2014/main" id="{633A6902-D9D2-B0AB-6884-5120254AD2C7}"/>
              </a:ext>
            </a:extLst>
          </p:cNvPr>
          <p:cNvSpPr txBox="1"/>
          <p:nvPr/>
        </p:nvSpPr>
        <p:spPr>
          <a:xfrm>
            <a:off x="1296000" y="3383999"/>
            <a:ext cx="11556000" cy="5112000"/>
          </a:xfrm>
          <a:prstGeom prst="rect">
            <a:avLst/>
          </a:prstGeom>
          <a:noFill/>
        </p:spPr>
        <p:txBody>
          <a:bodyPr wrap="square" rtlCol="0">
            <a:noAutofit/>
          </a:bodyPr>
          <a:lstStyle/>
          <a:p>
            <a:pPr marL="342900" indent="-342900">
              <a:spcAft>
                <a:spcPts val="1200"/>
              </a:spcAft>
              <a:buFont typeface="Wingdings" panose="05000000000000000000" pitchFamily="2" charset="2"/>
              <a:buChar char="ü"/>
            </a:pPr>
            <a:r>
              <a:rPr lang="en-US" sz="2400" dirty="0">
                <a:latin typeface="Helvetica Neue" panose="020B0604020202020204"/>
                <a:ea typeface="Microsoft Sans Serif" panose="020B0604020202020204" pitchFamily="34" charset="0"/>
                <a:cs typeface="Microsoft Sans Serif" panose="020B0604020202020204" pitchFamily="34" charset="0"/>
              </a:rPr>
              <a:t>For a deeper understanding of intrapreneurship from an individual perspective, we first look at the personality of the intrapreneur.</a:t>
            </a:r>
          </a:p>
          <a:p>
            <a:pPr marL="342900" indent="-342900">
              <a:spcAft>
                <a:spcPts val="1200"/>
              </a:spcAft>
              <a:buFont typeface="Wingdings" panose="05000000000000000000" pitchFamily="2" charset="2"/>
              <a:buChar char="ü"/>
            </a:pPr>
            <a:r>
              <a:rPr lang="en-US" sz="2400" dirty="0">
                <a:latin typeface="Helvetica Neue" panose="020B0604020202020204"/>
                <a:ea typeface="Microsoft Sans Serif" panose="020B0604020202020204" pitchFamily="34" charset="0"/>
                <a:cs typeface="Microsoft Sans Serif" panose="020B0604020202020204" pitchFamily="34" charset="0"/>
              </a:rPr>
              <a:t>Personality plays a role in the intention to become an entrepreneur and also in the entrepreneurial success. </a:t>
            </a:r>
          </a:p>
          <a:p>
            <a:pPr marL="342900" indent="-342900">
              <a:spcAft>
                <a:spcPts val="1200"/>
              </a:spcAft>
              <a:buFont typeface="Wingdings" panose="05000000000000000000" pitchFamily="2" charset="2"/>
              <a:buChar char="ü"/>
            </a:pPr>
            <a:r>
              <a:rPr lang="en-US" sz="2400" dirty="0">
                <a:latin typeface="Helvetica Neue" panose="020B0604020202020204"/>
                <a:ea typeface="Microsoft Sans Serif" panose="020B0604020202020204" pitchFamily="34" charset="0"/>
                <a:cs typeface="Microsoft Sans Serif" panose="020B0604020202020204" pitchFamily="34" charset="0"/>
              </a:rPr>
              <a:t>The personality concept contains stable motives, attitudes and the orientation of the experiences and actions of individuals, so it has an influence on both entrepreneurship and intrapreneurship.</a:t>
            </a:r>
          </a:p>
          <a:p>
            <a:pPr marL="342900" indent="-342900">
              <a:spcAft>
                <a:spcPts val="1200"/>
              </a:spcAft>
              <a:buFont typeface="Wingdings" panose="05000000000000000000" pitchFamily="2" charset="2"/>
              <a:buChar char="ü"/>
            </a:pPr>
            <a:r>
              <a:rPr lang="en-US" sz="2400" dirty="0">
                <a:latin typeface="Helvetica Neue" panose="020B0604020202020204"/>
                <a:ea typeface="Microsoft Sans Serif" panose="020B0604020202020204" pitchFamily="34" charset="0"/>
                <a:cs typeface="Microsoft Sans Serif" panose="020B0604020202020204" pitchFamily="34" charset="0"/>
              </a:rPr>
              <a:t>The organizational environment plays a significant role in intrapreneurial behavior, but it does not sufficiently explain why an individual ultimately decides to behave entrepreneurially. </a:t>
            </a:r>
          </a:p>
          <a:p>
            <a:pPr marL="342900" indent="-342900">
              <a:spcAft>
                <a:spcPts val="1200"/>
              </a:spcAft>
              <a:buFont typeface="Wingdings" panose="05000000000000000000" pitchFamily="2" charset="2"/>
              <a:buChar char="ü"/>
            </a:pPr>
            <a:r>
              <a:rPr lang="en-US" sz="2400" dirty="0">
                <a:latin typeface="Helvetica Neue" panose="020B0604020202020204"/>
                <a:ea typeface="Microsoft Sans Serif" panose="020B0604020202020204" pitchFamily="34" charset="0"/>
                <a:cs typeface="Microsoft Sans Serif" panose="020B0604020202020204" pitchFamily="34" charset="0"/>
              </a:rPr>
              <a:t>The most entrepreneurial initiatives have specific dynamic capabilities that have a positive impact on business performance.</a:t>
            </a:r>
          </a:p>
        </p:txBody>
      </p:sp>
      <p:pic>
        <p:nvPicPr>
          <p:cNvPr id="6" name="Grafik 5">
            <a:extLst>
              <a:ext uri="{FF2B5EF4-FFF2-40B4-BE49-F238E27FC236}">
                <a16:creationId xmlns:a16="http://schemas.microsoft.com/office/drawing/2014/main" id="{309F8652-A9A8-1B2E-6B9C-6425835A2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8000" y="1548000"/>
            <a:ext cx="4429350" cy="7344000"/>
          </a:xfrm>
          <a:prstGeom prst="rect">
            <a:avLst/>
          </a:prstGeom>
        </p:spPr>
      </p:pic>
      <p:sp>
        <p:nvSpPr>
          <p:cNvPr id="8" name="Textfeld 7">
            <a:extLst>
              <a:ext uri="{FF2B5EF4-FFF2-40B4-BE49-F238E27FC236}">
                <a16:creationId xmlns:a16="http://schemas.microsoft.com/office/drawing/2014/main" id="{C5759A23-B710-CADA-3B59-ED28B51AC4BB}"/>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7</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Textfeld 6">
            <a:extLst>
              <a:ext uri="{FF2B5EF4-FFF2-40B4-BE49-F238E27FC236}">
                <a16:creationId xmlns:a16="http://schemas.microsoft.com/office/drawing/2014/main" id="{B7F2B7D5-4E7D-7018-A18E-90438084D302}"/>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3362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6477000" cy="769441"/>
          </a:xfrm>
          <a:prstGeom prst="rect">
            <a:avLst/>
          </a:prstGeom>
          <a:noFill/>
        </p:spPr>
        <p:txBody>
          <a:bodyPr wrap="square" rtlCol="0">
            <a:noAutofit/>
          </a:bodyPr>
          <a:lstStyle/>
          <a:p>
            <a:pPr marL="342900" indent="-342900">
              <a:spcAft>
                <a:spcPts val="600"/>
              </a:spcAft>
              <a:buFont typeface="Wingdings" panose="05000000000000000000" pitchFamily="2" charset="2"/>
              <a:buChar char="ü"/>
            </a:pPr>
            <a:r>
              <a:rPr lang="en-US" sz="2200" dirty="0">
                <a:latin typeface="Helvetica Neue" panose="020B0604020202020204"/>
                <a:ea typeface="Microsoft Sans Serif" panose="020B0604020202020204" pitchFamily="34" charset="0"/>
                <a:cs typeface="Microsoft Sans Serif" panose="020B0604020202020204" pitchFamily="34" charset="0"/>
              </a:rPr>
              <a:t>The five dimensions of the </a:t>
            </a:r>
            <a:r>
              <a:rPr lang="en-US" sz="2400" dirty="0">
                <a:latin typeface="Helvetica Neue" panose="020B0604020202020204"/>
                <a:ea typeface="Microsoft Sans Serif" panose="020B0604020202020204" pitchFamily="34" charset="0"/>
                <a:cs typeface="Microsoft Sans Serif" panose="020B0604020202020204" pitchFamily="34" charset="0"/>
              </a:rPr>
              <a:t>personality</a:t>
            </a:r>
            <a:r>
              <a:rPr lang="en-US" sz="2200" dirty="0">
                <a:latin typeface="Helvetica Neue" panose="020B0604020202020204"/>
                <a:ea typeface="Microsoft Sans Serif" panose="020B0604020202020204" pitchFamily="34" charset="0"/>
                <a:cs typeface="Microsoft Sans Serif" panose="020B0604020202020204" pitchFamily="34" charset="0"/>
              </a:rPr>
              <a:t> concept with reference to intrapreneurship:</a:t>
            </a:r>
          </a:p>
        </p:txBody>
      </p:sp>
      <p:sp>
        <p:nvSpPr>
          <p:cNvPr id="12" name="CuadroTexto 3">
            <a:extLst>
              <a:ext uri="{FF2B5EF4-FFF2-40B4-BE49-F238E27FC236}">
                <a16:creationId xmlns:a16="http://schemas.microsoft.com/office/drawing/2014/main" id="{67B527EA-8454-9B39-58D0-D53119803ADB}"/>
              </a:ext>
            </a:extLst>
          </p:cNvPr>
          <p:cNvSpPr txBox="1"/>
          <p:nvPr/>
        </p:nvSpPr>
        <p:spPr>
          <a:xfrm rot="20985544">
            <a:off x="2561716" y="4770104"/>
            <a:ext cx="4662868" cy="3250981"/>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Definition: </a:t>
            </a:r>
          </a:p>
          <a:p>
            <a:pPr algn="ctr"/>
            <a:r>
              <a:rPr lang="en-US" sz="2400" dirty="0">
                <a:latin typeface="Helvetica Neue" panose="020B0604020202020204"/>
              </a:rPr>
              <a:t>In summary, extraversion, openness and conscientiousness can be considered as those personality traits that are most likely to have an influence on intrapreneurship.</a:t>
            </a:r>
          </a:p>
        </p:txBody>
      </p:sp>
      <p:pic>
        <p:nvPicPr>
          <p:cNvPr id="14" name="Grafik 13">
            <a:extLst>
              <a:ext uri="{FF2B5EF4-FFF2-40B4-BE49-F238E27FC236}">
                <a16:creationId xmlns:a16="http://schemas.microsoft.com/office/drawing/2014/main" id="{BE9EED40-8683-ECD2-F7FD-4DB3F31D07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8737" y="4644156"/>
            <a:ext cx="1600438" cy="1790700"/>
          </a:xfrm>
          <a:prstGeom prst="rect">
            <a:avLst/>
          </a:prstGeom>
        </p:spPr>
      </p:pic>
      <p:sp>
        <p:nvSpPr>
          <p:cNvPr id="5" name="Textfeld 4">
            <a:extLst>
              <a:ext uri="{FF2B5EF4-FFF2-40B4-BE49-F238E27FC236}">
                <a16:creationId xmlns:a16="http://schemas.microsoft.com/office/drawing/2014/main" id="{4EA4D96D-C21A-4AFD-BAB1-BBE66A9C1586}"/>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2</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53123305-B1D3-E8BF-20AA-B5B588393F9B}"/>
              </a:ext>
            </a:extLst>
          </p:cNvPr>
          <p:cNvSpPr txBox="1"/>
          <p:nvPr/>
        </p:nvSpPr>
        <p:spPr>
          <a:xfrm>
            <a:off x="1296000" y="1548000"/>
            <a:ext cx="157734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Intrapreneurial attitude</a:t>
            </a:r>
          </a:p>
        </p:txBody>
      </p:sp>
      <p:sp>
        <p:nvSpPr>
          <p:cNvPr id="8" name="CuadroTexto 2">
            <a:extLst>
              <a:ext uri="{FF2B5EF4-FFF2-40B4-BE49-F238E27FC236}">
                <a16:creationId xmlns:a16="http://schemas.microsoft.com/office/drawing/2014/main" id="{2F604008-C79A-AE71-8F31-4D5A48CBC63D}"/>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1.1 Definition</a:t>
            </a:r>
          </a:p>
        </p:txBody>
      </p:sp>
      <p:sp>
        <p:nvSpPr>
          <p:cNvPr id="9" name="Sechseck 8">
            <a:extLst>
              <a:ext uri="{FF2B5EF4-FFF2-40B4-BE49-F238E27FC236}">
                <a16:creationId xmlns:a16="http://schemas.microsoft.com/office/drawing/2014/main" id="{1CD31D6E-ADE1-92A5-31A4-43E15EE58623}"/>
              </a:ext>
            </a:extLst>
          </p:cNvPr>
          <p:cNvSpPr/>
          <p:nvPr/>
        </p:nvSpPr>
        <p:spPr>
          <a:xfrm>
            <a:off x="10476000" y="3204000"/>
            <a:ext cx="3960000" cy="3240000"/>
          </a:xfrm>
          <a:prstGeom prst="hexagon">
            <a:avLst/>
          </a:prstGeom>
          <a:solidFill>
            <a:srgbClr val="AED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Helvetica Neue" panose="020B0604020202020204"/>
              </a:rPr>
              <a:t>Big</a:t>
            </a:r>
          </a:p>
          <a:p>
            <a:pPr algn="ctr"/>
            <a:r>
              <a:rPr lang="en-US" sz="3600" b="1" dirty="0">
                <a:solidFill>
                  <a:srgbClr val="002060"/>
                </a:solidFill>
                <a:latin typeface="Helvetica Neue" panose="020B0604020202020204"/>
              </a:rPr>
              <a:t>Five</a:t>
            </a:r>
          </a:p>
        </p:txBody>
      </p:sp>
      <p:sp>
        <p:nvSpPr>
          <p:cNvPr id="10" name="Sechseck 9">
            <a:extLst>
              <a:ext uri="{FF2B5EF4-FFF2-40B4-BE49-F238E27FC236}">
                <a16:creationId xmlns:a16="http://schemas.microsoft.com/office/drawing/2014/main" id="{ADBEBB76-149D-85E2-4CAF-B9726220DF45}"/>
              </a:ext>
            </a:extLst>
          </p:cNvPr>
          <p:cNvSpPr/>
          <p:nvPr/>
        </p:nvSpPr>
        <p:spPr>
          <a:xfrm>
            <a:off x="8568000" y="1548000"/>
            <a:ext cx="3600000" cy="2880000"/>
          </a:xfrm>
          <a:prstGeom prst="hexagon">
            <a:avLst/>
          </a:prstGeom>
          <a:solidFill>
            <a:srgbClr val="4D94B7"/>
          </a:solidFill>
          <a:ln>
            <a:solidFill>
              <a:schemeClr val="bg1"/>
            </a:solidFill>
          </a:ln>
        </p:spPr>
        <p:style>
          <a:lnRef idx="2">
            <a:schemeClr val="accent3"/>
          </a:lnRef>
          <a:fillRef idx="1">
            <a:schemeClr val="lt1"/>
          </a:fillRef>
          <a:effectRef idx="0">
            <a:schemeClr val="accent3"/>
          </a:effectRef>
          <a:fontRef idx="minor">
            <a:schemeClr val="dk1"/>
          </a:fontRef>
        </p:style>
        <p:txBody>
          <a:bodyPr lIns="180000" rtlCol="0" anchor="ctr"/>
          <a:lstStyle/>
          <a:p>
            <a:pPr algn="ctr">
              <a:spcAft>
                <a:spcPts val="600"/>
              </a:spcAft>
            </a:pPr>
            <a:r>
              <a:rPr lang="en-US" b="1" u="sng" dirty="0">
                <a:solidFill>
                  <a:schemeClr val="bg1"/>
                </a:solidFill>
                <a:latin typeface="Helvetica Neue" panose="020B0604020202020204"/>
              </a:rPr>
              <a:t>Conscientiousness</a:t>
            </a:r>
            <a:endParaRPr lang="en-US" sz="1600" b="1" u="sng" dirty="0">
              <a:solidFill>
                <a:schemeClr val="bg1"/>
              </a:solidFill>
              <a:latin typeface="Helvetica Neue" panose="020B0604020202020204"/>
            </a:endParaRPr>
          </a:p>
          <a:p>
            <a:pPr algn="ctr">
              <a:spcAft>
                <a:spcPts val="600"/>
              </a:spcAft>
            </a:pPr>
            <a:r>
              <a:rPr lang="en-US" sz="1600" dirty="0">
                <a:solidFill>
                  <a:schemeClr val="bg1"/>
                </a:solidFill>
                <a:latin typeface="Helvetica Neue" panose="020B0604020202020204"/>
              </a:rPr>
              <a:t>Dependability</a:t>
            </a:r>
          </a:p>
          <a:p>
            <a:pPr algn="ctr">
              <a:spcAft>
                <a:spcPts val="600"/>
              </a:spcAft>
            </a:pPr>
            <a:r>
              <a:rPr lang="en-US" sz="1600" dirty="0">
                <a:solidFill>
                  <a:schemeClr val="bg1"/>
                </a:solidFill>
                <a:latin typeface="Helvetica Neue" panose="020B0604020202020204"/>
              </a:rPr>
              <a:t>Grit</a:t>
            </a:r>
          </a:p>
          <a:p>
            <a:pPr algn="ctr">
              <a:spcAft>
                <a:spcPts val="600"/>
              </a:spcAft>
            </a:pPr>
            <a:r>
              <a:rPr lang="en-US" sz="1600" dirty="0">
                <a:solidFill>
                  <a:schemeClr val="bg1"/>
                </a:solidFill>
                <a:latin typeface="Helvetica Neue" panose="020B0604020202020204"/>
              </a:rPr>
              <a:t>Organization</a:t>
            </a:r>
          </a:p>
          <a:p>
            <a:pPr algn="ctr">
              <a:spcAft>
                <a:spcPts val="600"/>
              </a:spcAft>
            </a:pPr>
            <a:r>
              <a:rPr lang="en-US" sz="1600" dirty="0">
                <a:solidFill>
                  <a:schemeClr val="bg1"/>
                </a:solidFill>
                <a:latin typeface="Helvetica Neue" panose="020B0604020202020204"/>
              </a:rPr>
              <a:t>Persistence</a:t>
            </a:r>
          </a:p>
          <a:p>
            <a:pPr algn="ctr">
              <a:spcAft>
                <a:spcPts val="600"/>
              </a:spcAft>
            </a:pPr>
            <a:r>
              <a:rPr lang="en-US" sz="1600" dirty="0">
                <a:solidFill>
                  <a:schemeClr val="bg1"/>
                </a:solidFill>
                <a:latin typeface="Helvetica Neue" panose="020B0604020202020204"/>
              </a:rPr>
              <a:t>Planning</a:t>
            </a:r>
          </a:p>
          <a:p>
            <a:pPr algn="ctr">
              <a:spcAft>
                <a:spcPts val="600"/>
              </a:spcAft>
            </a:pPr>
            <a:r>
              <a:rPr lang="en-US" sz="1600" dirty="0">
                <a:solidFill>
                  <a:schemeClr val="bg1"/>
                </a:solidFill>
                <a:latin typeface="Helvetica Neue" panose="020B0604020202020204"/>
              </a:rPr>
              <a:t>Punctuality</a:t>
            </a:r>
          </a:p>
          <a:p>
            <a:pPr algn="ctr">
              <a:spcAft>
                <a:spcPts val="600"/>
              </a:spcAft>
            </a:pPr>
            <a:r>
              <a:rPr lang="en-US" sz="1600" dirty="0">
                <a:solidFill>
                  <a:schemeClr val="bg1"/>
                </a:solidFill>
                <a:latin typeface="Helvetica Neue" panose="020B0604020202020204"/>
              </a:rPr>
              <a:t>Responsibility</a:t>
            </a:r>
          </a:p>
        </p:txBody>
      </p:sp>
      <p:sp>
        <p:nvSpPr>
          <p:cNvPr id="11" name="Sechseck 10">
            <a:extLst>
              <a:ext uri="{FF2B5EF4-FFF2-40B4-BE49-F238E27FC236}">
                <a16:creationId xmlns:a16="http://schemas.microsoft.com/office/drawing/2014/main" id="{4BCDAC0E-95CA-F891-380F-0537B16F22A8}"/>
              </a:ext>
            </a:extLst>
          </p:cNvPr>
          <p:cNvSpPr/>
          <p:nvPr/>
        </p:nvSpPr>
        <p:spPr>
          <a:xfrm>
            <a:off x="12960000" y="1548000"/>
            <a:ext cx="3600000" cy="2880000"/>
          </a:xfrm>
          <a:prstGeom prst="hexagon">
            <a:avLst/>
          </a:prstGeom>
          <a:solidFill>
            <a:srgbClr val="4D94B7"/>
          </a:solidFill>
          <a:ln>
            <a:solidFill>
              <a:schemeClr val="bg1"/>
            </a:solidFill>
          </a:ln>
        </p:spPr>
        <p:style>
          <a:lnRef idx="2">
            <a:schemeClr val="accent4"/>
          </a:lnRef>
          <a:fillRef idx="1">
            <a:schemeClr val="lt1"/>
          </a:fillRef>
          <a:effectRef idx="0">
            <a:schemeClr val="accent4"/>
          </a:effectRef>
          <a:fontRef idx="minor">
            <a:schemeClr val="dk1"/>
          </a:fontRef>
        </p:style>
        <p:txBody>
          <a:bodyPr lIns="180000" rtlCol="0" anchor="ctr"/>
          <a:lstStyle/>
          <a:p>
            <a:pPr algn="ctr">
              <a:spcAft>
                <a:spcPts val="600"/>
              </a:spcAft>
            </a:pPr>
            <a:r>
              <a:rPr lang="en-US" b="1" u="sng" dirty="0">
                <a:solidFill>
                  <a:schemeClr val="bg1"/>
                </a:solidFill>
                <a:latin typeface="Helvetica Neue" panose="020B0604020202020204"/>
              </a:rPr>
              <a:t>Agreeableness</a:t>
            </a:r>
            <a:endParaRPr lang="en-US" sz="1600" b="1" u="sng" dirty="0">
              <a:solidFill>
                <a:schemeClr val="bg1"/>
              </a:solidFill>
              <a:latin typeface="Helvetica Neue" panose="020B0604020202020204"/>
            </a:endParaRPr>
          </a:p>
          <a:p>
            <a:pPr algn="ctr">
              <a:spcAft>
                <a:spcPts val="600"/>
              </a:spcAft>
            </a:pPr>
            <a:r>
              <a:rPr lang="en-US" sz="1600" dirty="0">
                <a:solidFill>
                  <a:schemeClr val="bg1"/>
                </a:solidFill>
                <a:latin typeface="Helvetica Neue" panose="020B0604020202020204"/>
              </a:rPr>
              <a:t>Collaboration</a:t>
            </a:r>
          </a:p>
          <a:p>
            <a:pPr algn="ctr">
              <a:spcAft>
                <a:spcPts val="600"/>
              </a:spcAft>
            </a:pPr>
            <a:r>
              <a:rPr lang="en-US" sz="1600" dirty="0">
                <a:solidFill>
                  <a:schemeClr val="bg1"/>
                </a:solidFill>
                <a:latin typeface="Helvetica Neue" panose="020B0604020202020204"/>
              </a:rPr>
              <a:t>Collegiality</a:t>
            </a:r>
          </a:p>
          <a:p>
            <a:pPr algn="ctr">
              <a:spcAft>
                <a:spcPts val="600"/>
              </a:spcAft>
            </a:pPr>
            <a:r>
              <a:rPr lang="en-US" sz="1600" dirty="0">
                <a:solidFill>
                  <a:schemeClr val="bg1"/>
                </a:solidFill>
                <a:latin typeface="Helvetica Neue" panose="020B0604020202020204"/>
              </a:rPr>
              <a:t>Generosity</a:t>
            </a:r>
          </a:p>
          <a:p>
            <a:pPr algn="ctr">
              <a:spcAft>
                <a:spcPts val="600"/>
              </a:spcAft>
            </a:pPr>
            <a:r>
              <a:rPr lang="en-US" sz="1600" dirty="0">
                <a:solidFill>
                  <a:schemeClr val="bg1"/>
                </a:solidFill>
                <a:latin typeface="Helvetica Neue" panose="020B0604020202020204"/>
              </a:rPr>
              <a:t>Honesty</a:t>
            </a:r>
          </a:p>
          <a:p>
            <a:pPr algn="ctr">
              <a:spcAft>
                <a:spcPts val="600"/>
              </a:spcAft>
            </a:pPr>
            <a:r>
              <a:rPr lang="en-US" sz="1600" dirty="0">
                <a:solidFill>
                  <a:schemeClr val="bg1"/>
                </a:solidFill>
                <a:latin typeface="Helvetica Neue" panose="020B0604020202020204"/>
              </a:rPr>
              <a:t>Integrity</a:t>
            </a:r>
          </a:p>
          <a:p>
            <a:pPr algn="ctr">
              <a:spcAft>
                <a:spcPts val="600"/>
              </a:spcAft>
            </a:pPr>
            <a:r>
              <a:rPr lang="en-US" sz="1600" dirty="0">
                <a:solidFill>
                  <a:schemeClr val="bg1"/>
                </a:solidFill>
                <a:latin typeface="Helvetica Neue" panose="020B0604020202020204"/>
              </a:rPr>
              <a:t>Kindness</a:t>
            </a:r>
          </a:p>
          <a:p>
            <a:pPr algn="ctr">
              <a:spcAft>
                <a:spcPts val="600"/>
              </a:spcAft>
            </a:pPr>
            <a:r>
              <a:rPr lang="en-US" sz="1600" dirty="0">
                <a:solidFill>
                  <a:schemeClr val="bg1"/>
                </a:solidFill>
                <a:latin typeface="Helvetica Neue" panose="020B0604020202020204"/>
              </a:rPr>
              <a:t>Trustworthiness</a:t>
            </a:r>
          </a:p>
        </p:txBody>
      </p:sp>
      <p:sp>
        <p:nvSpPr>
          <p:cNvPr id="13" name="Sechseck 12">
            <a:extLst>
              <a:ext uri="{FF2B5EF4-FFF2-40B4-BE49-F238E27FC236}">
                <a16:creationId xmlns:a16="http://schemas.microsoft.com/office/drawing/2014/main" id="{4B130A88-3A1C-BCBA-9350-D3453E58A0CF}"/>
              </a:ext>
            </a:extLst>
          </p:cNvPr>
          <p:cNvSpPr/>
          <p:nvPr/>
        </p:nvSpPr>
        <p:spPr>
          <a:xfrm>
            <a:off x="7848000" y="4536000"/>
            <a:ext cx="3600000" cy="2880000"/>
          </a:xfrm>
          <a:prstGeom prst="hexagon">
            <a:avLst/>
          </a:prstGeom>
          <a:solidFill>
            <a:srgbClr val="4D94B7"/>
          </a:solidFill>
          <a:ln>
            <a:solidFill>
              <a:schemeClr val="bg1"/>
            </a:solidFill>
          </a:ln>
        </p:spPr>
        <p:style>
          <a:lnRef idx="2">
            <a:schemeClr val="accent2"/>
          </a:lnRef>
          <a:fillRef idx="1">
            <a:schemeClr val="lt1"/>
          </a:fillRef>
          <a:effectRef idx="0">
            <a:schemeClr val="accent2"/>
          </a:effectRef>
          <a:fontRef idx="minor">
            <a:schemeClr val="dk1"/>
          </a:fontRef>
        </p:style>
        <p:txBody>
          <a:bodyPr lIns="180000" rtlCol="0" anchor="ctr"/>
          <a:lstStyle/>
          <a:p>
            <a:pPr algn="ctr">
              <a:spcAft>
                <a:spcPts val="600"/>
              </a:spcAft>
            </a:pPr>
            <a:r>
              <a:rPr lang="en-US" b="1" u="sng" dirty="0">
                <a:solidFill>
                  <a:schemeClr val="bg1"/>
                </a:solidFill>
                <a:latin typeface="Helvetica Neue" panose="020B0604020202020204"/>
              </a:rPr>
              <a:t>Extraversion</a:t>
            </a:r>
            <a:endParaRPr lang="en-US" sz="1600" b="1" u="sng" dirty="0">
              <a:solidFill>
                <a:schemeClr val="bg1"/>
              </a:solidFill>
              <a:latin typeface="Helvetica Neue" panose="020B0604020202020204"/>
            </a:endParaRPr>
          </a:p>
          <a:p>
            <a:pPr algn="ctr">
              <a:spcAft>
                <a:spcPts val="600"/>
              </a:spcAft>
            </a:pPr>
            <a:r>
              <a:rPr lang="en-US" sz="1600" dirty="0">
                <a:solidFill>
                  <a:schemeClr val="bg1"/>
                </a:solidFill>
                <a:latin typeface="Helvetica Neue" panose="020B0604020202020204"/>
              </a:rPr>
              <a:t>Assertiveness</a:t>
            </a:r>
          </a:p>
          <a:p>
            <a:pPr algn="ctr">
              <a:spcAft>
                <a:spcPts val="600"/>
              </a:spcAft>
            </a:pPr>
            <a:r>
              <a:rPr lang="en-US" sz="1600" dirty="0">
                <a:solidFill>
                  <a:schemeClr val="bg1"/>
                </a:solidFill>
                <a:latin typeface="Helvetica Neue" panose="020B0604020202020204"/>
              </a:rPr>
              <a:t>Cheerfulness</a:t>
            </a:r>
          </a:p>
          <a:p>
            <a:pPr algn="ctr">
              <a:spcAft>
                <a:spcPts val="600"/>
              </a:spcAft>
            </a:pPr>
            <a:r>
              <a:rPr lang="en-US" sz="1600" dirty="0">
                <a:solidFill>
                  <a:schemeClr val="bg1"/>
                </a:solidFill>
                <a:latin typeface="Helvetica Neue" panose="020B0604020202020204"/>
              </a:rPr>
              <a:t>Communication</a:t>
            </a:r>
          </a:p>
          <a:p>
            <a:pPr algn="ctr">
              <a:spcAft>
                <a:spcPts val="600"/>
              </a:spcAft>
            </a:pPr>
            <a:r>
              <a:rPr lang="en-US" sz="1600" dirty="0">
                <a:solidFill>
                  <a:schemeClr val="bg1"/>
                </a:solidFill>
                <a:latin typeface="Helvetica Neue" panose="020B0604020202020204"/>
              </a:rPr>
              <a:t>Optimism</a:t>
            </a:r>
          </a:p>
          <a:p>
            <a:pPr algn="ctr">
              <a:spcAft>
                <a:spcPts val="600"/>
              </a:spcAft>
            </a:pPr>
            <a:r>
              <a:rPr lang="en-US" sz="1600" dirty="0">
                <a:solidFill>
                  <a:schemeClr val="bg1"/>
                </a:solidFill>
                <a:latin typeface="Helvetica Neue" panose="020B0604020202020204"/>
              </a:rPr>
              <a:t>Leadership</a:t>
            </a:r>
          </a:p>
          <a:p>
            <a:pPr algn="ctr">
              <a:spcAft>
                <a:spcPts val="600"/>
              </a:spcAft>
            </a:pPr>
            <a:r>
              <a:rPr lang="en-US" sz="1600" dirty="0">
                <a:solidFill>
                  <a:schemeClr val="bg1"/>
                </a:solidFill>
                <a:latin typeface="Helvetica Neue" panose="020B0604020202020204"/>
              </a:rPr>
              <a:t>Liveliness</a:t>
            </a:r>
          </a:p>
          <a:p>
            <a:pPr algn="ctr">
              <a:spcAft>
                <a:spcPts val="600"/>
              </a:spcAft>
            </a:pPr>
            <a:r>
              <a:rPr lang="en-US" sz="1600" dirty="0">
                <a:solidFill>
                  <a:schemeClr val="bg1"/>
                </a:solidFill>
                <a:latin typeface="Helvetica Neue" panose="020B0604020202020204"/>
              </a:rPr>
              <a:t>Sociability</a:t>
            </a:r>
          </a:p>
        </p:txBody>
      </p:sp>
      <p:sp>
        <p:nvSpPr>
          <p:cNvPr id="15" name="Sechseck 14">
            <a:extLst>
              <a:ext uri="{FF2B5EF4-FFF2-40B4-BE49-F238E27FC236}">
                <a16:creationId xmlns:a16="http://schemas.microsoft.com/office/drawing/2014/main" id="{6A1E34A6-DA35-4ADB-6836-64293E879751}"/>
              </a:ext>
            </a:extLst>
          </p:cNvPr>
          <p:cNvSpPr/>
          <p:nvPr/>
        </p:nvSpPr>
        <p:spPr>
          <a:xfrm>
            <a:off x="10764000" y="6156000"/>
            <a:ext cx="3600000" cy="2880000"/>
          </a:xfrm>
          <a:prstGeom prst="hexagon">
            <a:avLst/>
          </a:prstGeom>
          <a:solidFill>
            <a:srgbClr val="4D94B7"/>
          </a:solidFill>
          <a:ln>
            <a:solidFill>
              <a:schemeClr val="bg1"/>
            </a:solidFill>
          </a:ln>
        </p:spPr>
        <p:style>
          <a:lnRef idx="2">
            <a:schemeClr val="accent1"/>
          </a:lnRef>
          <a:fillRef idx="1">
            <a:schemeClr val="lt1"/>
          </a:fillRef>
          <a:effectRef idx="0">
            <a:schemeClr val="accent1"/>
          </a:effectRef>
          <a:fontRef idx="minor">
            <a:schemeClr val="dk1"/>
          </a:fontRef>
        </p:style>
        <p:txBody>
          <a:bodyPr lIns="180000" rtlCol="0" anchor="ctr"/>
          <a:lstStyle/>
          <a:p>
            <a:pPr algn="ctr">
              <a:spcAft>
                <a:spcPts val="600"/>
              </a:spcAft>
            </a:pPr>
            <a:r>
              <a:rPr lang="en-US" b="1" u="sng" dirty="0">
                <a:solidFill>
                  <a:schemeClr val="bg1"/>
                </a:solidFill>
                <a:latin typeface="Helvetica Neue" panose="020B0604020202020204"/>
              </a:rPr>
              <a:t>Openness to Experience</a:t>
            </a:r>
            <a:endParaRPr lang="en-US" sz="1600" b="1" u="sng" dirty="0">
              <a:solidFill>
                <a:schemeClr val="bg1"/>
              </a:solidFill>
              <a:latin typeface="Helvetica Neue" panose="020B0604020202020204"/>
            </a:endParaRPr>
          </a:p>
          <a:p>
            <a:pPr algn="ctr">
              <a:spcAft>
                <a:spcPts val="600"/>
              </a:spcAft>
            </a:pPr>
            <a:r>
              <a:rPr lang="en-US" sz="1600" dirty="0">
                <a:solidFill>
                  <a:schemeClr val="bg1"/>
                </a:solidFill>
                <a:latin typeface="Helvetica Neue" panose="020B0604020202020204"/>
              </a:rPr>
              <a:t>Curiosity</a:t>
            </a:r>
          </a:p>
          <a:p>
            <a:pPr algn="ctr">
              <a:spcAft>
                <a:spcPts val="600"/>
              </a:spcAft>
            </a:pPr>
            <a:r>
              <a:rPr lang="en-US" sz="1600" dirty="0">
                <a:solidFill>
                  <a:schemeClr val="bg1"/>
                </a:solidFill>
                <a:latin typeface="Helvetica Neue" panose="020B0604020202020204"/>
              </a:rPr>
              <a:t>Creativity</a:t>
            </a:r>
          </a:p>
          <a:p>
            <a:pPr algn="ctr">
              <a:spcAft>
                <a:spcPts val="600"/>
              </a:spcAft>
            </a:pPr>
            <a:r>
              <a:rPr lang="en-US" sz="1600" dirty="0">
                <a:solidFill>
                  <a:schemeClr val="bg1"/>
                </a:solidFill>
                <a:latin typeface="Helvetica Neue" panose="020B0604020202020204"/>
              </a:rPr>
              <a:t>Global Awareness</a:t>
            </a:r>
          </a:p>
          <a:p>
            <a:pPr algn="ctr">
              <a:spcAft>
                <a:spcPts val="600"/>
              </a:spcAft>
            </a:pPr>
            <a:r>
              <a:rPr lang="en-US" sz="1600" dirty="0">
                <a:solidFill>
                  <a:schemeClr val="bg1"/>
                </a:solidFill>
                <a:latin typeface="Helvetica Neue" panose="020B0604020202020204"/>
              </a:rPr>
              <a:t>Growth Mindset</a:t>
            </a:r>
          </a:p>
          <a:p>
            <a:pPr algn="ctr">
              <a:spcAft>
                <a:spcPts val="600"/>
              </a:spcAft>
            </a:pPr>
            <a:r>
              <a:rPr lang="en-US" sz="1600" dirty="0">
                <a:solidFill>
                  <a:schemeClr val="bg1"/>
                </a:solidFill>
                <a:latin typeface="Helvetica Neue" panose="020B0604020202020204"/>
              </a:rPr>
              <a:t>Imagination</a:t>
            </a:r>
          </a:p>
          <a:p>
            <a:pPr algn="ctr">
              <a:spcAft>
                <a:spcPts val="600"/>
              </a:spcAft>
            </a:pPr>
            <a:r>
              <a:rPr lang="en-US" sz="1600" dirty="0">
                <a:solidFill>
                  <a:schemeClr val="bg1"/>
                </a:solidFill>
                <a:latin typeface="Helvetica Neue" panose="020B0604020202020204"/>
              </a:rPr>
              <a:t>Innovation</a:t>
            </a:r>
          </a:p>
          <a:p>
            <a:pPr algn="ctr">
              <a:spcAft>
                <a:spcPts val="600"/>
              </a:spcAft>
            </a:pPr>
            <a:r>
              <a:rPr lang="en-US" sz="1600" dirty="0">
                <a:solidFill>
                  <a:schemeClr val="bg1"/>
                </a:solidFill>
                <a:latin typeface="Helvetica Neue" panose="020B0604020202020204"/>
              </a:rPr>
              <a:t>Tolerance</a:t>
            </a:r>
          </a:p>
        </p:txBody>
      </p:sp>
      <p:sp>
        <p:nvSpPr>
          <p:cNvPr id="16" name="Sechseck 15">
            <a:extLst>
              <a:ext uri="{FF2B5EF4-FFF2-40B4-BE49-F238E27FC236}">
                <a16:creationId xmlns:a16="http://schemas.microsoft.com/office/drawing/2014/main" id="{7DDF5F9B-865E-0217-F6D2-D53055DEDB75}"/>
              </a:ext>
            </a:extLst>
          </p:cNvPr>
          <p:cNvSpPr/>
          <p:nvPr/>
        </p:nvSpPr>
        <p:spPr>
          <a:xfrm>
            <a:off x="13680000" y="4536000"/>
            <a:ext cx="3600000" cy="2880000"/>
          </a:xfrm>
          <a:prstGeom prst="hexagon">
            <a:avLst/>
          </a:prstGeom>
          <a:solidFill>
            <a:srgbClr val="4D94B7"/>
          </a:solidFill>
          <a:ln>
            <a:solidFill>
              <a:schemeClr val="bg1"/>
            </a:solidFill>
          </a:ln>
        </p:spPr>
        <p:style>
          <a:lnRef idx="2">
            <a:schemeClr val="accent5"/>
          </a:lnRef>
          <a:fillRef idx="1">
            <a:schemeClr val="lt1"/>
          </a:fillRef>
          <a:effectRef idx="0">
            <a:schemeClr val="accent5"/>
          </a:effectRef>
          <a:fontRef idx="minor">
            <a:schemeClr val="dk1"/>
          </a:fontRef>
        </p:style>
        <p:txBody>
          <a:bodyPr lIns="180000" rtlCol="0" anchor="ctr"/>
          <a:lstStyle/>
          <a:p>
            <a:pPr algn="ctr">
              <a:spcAft>
                <a:spcPts val="600"/>
              </a:spcAft>
            </a:pPr>
            <a:r>
              <a:rPr lang="en-US" b="1" u="sng" dirty="0">
                <a:solidFill>
                  <a:schemeClr val="bg1"/>
                </a:solidFill>
                <a:latin typeface="Helvetica Neue" panose="020B0604020202020204"/>
              </a:rPr>
              <a:t>Emotional Stability</a:t>
            </a:r>
            <a:endParaRPr lang="en-US" sz="1600" b="1" u="sng" dirty="0">
              <a:solidFill>
                <a:schemeClr val="bg1"/>
              </a:solidFill>
              <a:latin typeface="Helvetica Neue" panose="020B0604020202020204"/>
            </a:endParaRPr>
          </a:p>
          <a:p>
            <a:pPr algn="ctr">
              <a:spcAft>
                <a:spcPts val="600"/>
              </a:spcAft>
            </a:pPr>
            <a:r>
              <a:rPr lang="en-US" sz="1600" dirty="0">
                <a:solidFill>
                  <a:schemeClr val="bg1"/>
                </a:solidFill>
                <a:latin typeface="Helvetica Neue" panose="020B0604020202020204"/>
              </a:rPr>
              <a:t>Confidence</a:t>
            </a:r>
          </a:p>
          <a:p>
            <a:pPr algn="ctr">
              <a:spcAft>
                <a:spcPts val="600"/>
              </a:spcAft>
            </a:pPr>
            <a:r>
              <a:rPr lang="en-US" sz="1600" dirty="0">
                <a:solidFill>
                  <a:schemeClr val="bg1"/>
                </a:solidFill>
                <a:latin typeface="Helvetica Neue" panose="020B0604020202020204"/>
              </a:rPr>
              <a:t>Coping with Stress</a:t>
            </a:r>
          </a:p>
          <a:p>
            <a:pPr algn="ctr">
              <a:spcAft>
                <a:spcPts val="600"/>
              </a:spcAft>
            </a:pPr>
            <a:r>
              <a:rPr lang="en-US" sz="1600" dirty="0">
                <a:solidFill>
                  <a:schemeClr val="bg1"/>
                </a:solidFill>
                <a:latin typeface="Helvetica Neue" panose="020B0604020202020204"/>
              </a:rPr>
              <a:t>Moderation</a:t>
            </a:r>
          </a:p>
          <a:p>
            <a:pPr algn="ctr">
              <a:spcAft>
                <a:spcPts val="600"/>
              </a:spcAft>
            </a:pPr>
            <a:r>
              <a:rPr lang="en-US" sz="1600" dirty="0">
                <a:solidFill>
                  <a:schemeClr val="bg1"/>
                </a:solidFill>
                <a:latin typeface="Helvetica Neue" panose="020B0604020202020204"/>
              </a:rPr>
              <a:t>Resilience</a:t>
            </a:r>
          </a:p>
          <a:p>
            <a:pPr algn="ctr">
              <a:spcAft>
                <a:spcPts val="600"/>
              </a:spcAft>
            </a:pPr>
            <a:r>
              <a:rPr lang="en-US" sz="1600" dirty="0">
                <a:solidFill>
                  <a:schemeClr val="bg1"/>
                </a:solidFill>
                <a:latin typeface="Helvetica Neue" panose="020B0604020202020204"/>
              </a:rPr>
              <a:t>Self-Esteem</a:t>
            </a:r>
          </a:p>
          <a:p>
            <a:pPr algn="ctr">
              <a:spcAft>
                <a:spcPts val="600"/>
              </a:spcAft>
            </a:pPr>
            <a:r>
              <a:rPr lang="en-US" sz="1600" dirty="0">
                <a:solidFill>
                  <a:schemeClr val="bg1"/>
                </a:solidFill>
                <a:latin typeface="Helvetica Neue" panose="020B0604020202020204"/>
              </a:rPr>
              <a:t>Self-Consciousness</a:t>
            </a:r>
          </a:p>
          <a:p>
            <a:pPr algn="ctr">
              <a:spcAft>
                <a:spcPts val="600"/>
              </a:spcAft>
            </a:pPr>
            <a:r>
              <a:rPr lang="en-US" sz="1600" dirty="0">
                <a:solidFill>
                  <a:schemeClr val="bg1"/>
                </a:solidFill>
                <a:latin typeface="Helvetica Neue" panose="020B0604020202020204"/>
              </a:rPr>
              <a:t>Self-Regulation</a:t>
            </a:r>
          </a:p>
        </p:txBody>
      </p:sp>
    </p:spTree>
    <p:extLst>
      <p:ext uri="{BB962C8B-B14F-4D97-AF65-F5344CB8AC3E}">
        <p14:creationId xmlns:p14="http://schemas.microsoft.com/office/powerpoint/2010/main" val="356375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Gerade Verbindung mit Pfeil 14">
            <a:extLst>
              <a:ext uri="{FF2B5EF4-FFF2-40B4-BE49-F238E27FC236}">
                <a16:creationId xmlns:a16="http://schemas.microsoft.com/office/drawing/2014/main" id="{A9C4967E-E64E-09EC-1B21-0935BC14C157}"/>
              </a:ext>
            </a:extLst>
          </p:cNvPr>
          <p:cNvCxnSpPr>
            <a:cxnSpLocks/>
          </p:cNvCxnSpPr>
          <p:nvPr/>
        </p:nvCxnSpPr>
        <p:spPr>
          <a:xfrm flipV="1">
            <a:off x="10608000" y="5448300"/>
            <a:ext cx="1332000" cy="828000"/>
          </a:xfrm>
          <a:prstGeom prst="straightConnector1">
            <a:avLst/>
          </a:prstGeom>
          <a:ln w="76200">
            <a:solidFill>
              <a:srgbClr val="4D94B7"/>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BBEBAE05-F85B-878C-AE15-195FA55E60C0}"/>
              </a:ext>
            </a:extLst>
          </p:cNvPr>
          <p:cNvCxnSpPr>
            <a:cxnSpLocks/>
          </p:cNvCxnSpPr>
          <p:nvPr/>
        </p:nvCxnSpPr>
        <p:spPr>
          <a:xfrm flipH="1" flipV="1">
            <a:off x="13956000" y="5448300"/>
            <a:ext cx="1332000" cy="828000"/>
          </a:xfrm>
          <a:prstGeom prst="straightConnector1">
            <a:avLst/>
          </a:prstGeom>
          <a:ln w="76200">
            <a:solidFill>
              <a:srgbClr val="4D94B7"/>
            </a:solidFill>
            <a:tailEnd type="triangle"/>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164000" cy="3631763"/>
          </a:xfrm>
          <a:prstGeom prst="rect">
            <a:avLst/>
          </a:prstGeom>
          <a:noFill/>
        </p:spPr>
        <p:txBody>
          <a:bodyPr wrap="square" rtlCol="0">
            <a:noAutofit/>
          </a:bodyPr>
          <a:lstStyle/>
          <a:p>
            <a:pPr marL="342900" indent="-342900">
              <a:spcAft>
                <a:spcPts val="1200"/>
              </a:spcAft>
              <a:buFont typeface="Wingdings" panose="05000000000000000000" pitchFamily="2" charset="2"/>
              <a:buChar char="ü"/>
            </a:pPr>
            <a:r>
              <a:rPr lang="en-US" sz="2400" dirty="0">
                <a:latin typeface="Helvetica Neue" panose="020B0604020202020204"/>
                <a:ea typeface="Microsoft Sans Serif" panose="020B0604020202020204" pitchFamily="34" charset="0"/>
                <a:cs typeface="Microsoft Sans Serif" panose="020B0604020202020204" pitchFamily="34" charset="0"/>
              </a:rPr>
              <a:t>As mentioned earlier, the organizational environment plays a significant role in intrapreneurial behavior, but it does not sufficiently explain why an individual ultimately decides to behave entrepreneurially.</a:t>
            </a:r>
          </a:p>
          <a:p>
            <a:pPr marL="342900" indent="-342900">
              <a:spcAft>
                <a:spcPts val="600"/>
              </a:spcAft>
              <a:buFont typeface="Wingdings" panose="05000000000000000000" pitchFamily="2" charset="2"/>
              <a:buChar char="ü"/>
            </a:pPr>
            <a:r>
              <a:rPr lang="en-US" sz="2400" dirty="0">
                <a:latin typeface="Helvetica Neue" panose="020B0604020202020204"/>
                <a:ea typeface="Microsoft Sans Serif" panose="020B0604020202020204" pitchFamily="34" charset="0"/>
                <a:cs typeface="Microsoft Sans Serif" panose="020B0604020202020204" pitchFamily="34" charset="0"/>
              </a:rPr>
              <a:t>The graphic shows that intrapreneurial behavior is influenced by intrapreneurial attitudes and characteristics. Therefore, it is important to recognize these as influencing factors</a:t>
            </a:r>
          </a:p>
        </p:txBody>
      </p:sp>
      <p:sp>
        <p:nvSpPr>
          <p:cNvPr id="20" name="CuadroTexto 3">
            <a:extLst>
              <a:ext uri="{FF2B5EF4-FFF2-40B4-BE49-F238E27FC236}">
                <a16:creationId xmlns:a16="http://schemas.microsoft.com/office/drawing/2014/main" id="{B42D6B29-7AB8-D7EC-8B51-FFD559FB0A1C}"/>
              </a:ext>
            </a:extLst>
          </p:cNvPr>
          <p:cNvSpPr txBox="1"/>
          <p:nvPr/>
        </p:nvSpPr>
        <p:spPr>
          <a:xfrm>
            <a:off x="2160000" y="7308000"/>
            <a:ext cx="5940000" cy="1107996"/>
          </a:xfrm>
          <a:prstGeom prst="rect">
            <a:avLst/>
          </a:prstGeom>
          <a:noFill/>
        </p:spPr>
        <p:txBody>
          <a:bodyPr wrap="square" rtlCol="0">
            <a:noAutofit/>
          </a:bodyPr>
          <a:lstStyle/>
          <a:p>
            <a:pPr>
              <a:spcAft>
                <a:spcPts val="1200"/>
              </a:spcAft>
            </a:pPr>
            <a:r>
              <a:rPr lang="en-US"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rPr>
              <a:t>In this training course we are going to concentrate on intrapreneurial attitude and how it can influence intrapreneurship in your company</a:t>
            </a:r>
          </a:p>
        </p:txBody>
      </p:sp>
      <p:pic>
        <p:nvPicPr>
          <p:cNvPr id="22" name="Grafik 21" descr="Zurück RNL">
            <a:extLst>
              <a:ext uri="{FF2B5EF4-FFF2-40B4-BE49-F238E27FC236}">
                <a16:creationId xmlns:a16="http://schemas.microsoft.com/office/drawing/2014/main" id="{AE08DCDB-B9DA-B5EE-3D5E-CA9ABE2B2A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6000" y="7308000"/>
            <a:ext cx="914400" cy="914400"/>
          </a:xfrm>
          <a:prstGeom prst="rect">
            <a:avLst/>
          </a:prstGeom>
        </p:spPr>
      </p:pic>
      <p:sp>
        <p:nvSpPr>
          <p:cNvPr id="5" name="Textfeld 4">
            <a:extLst>
              <a:ext uri="{FF2B5EF4-FFF2-40B4-BE49-F238E27FC236}">
                <a16:creationId xmlns:a16="http://schemas.microsoft.com/office/drawing/2014/main" id="{EC23783A-F494-9713-9B9A-EE225B8435FD}"/>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3</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81899B57-F08B-150F-57BC-F949BA33D66A}"/>
              </a:ext>
            </a:extLst>
          </p:cNvPr>
          <p:cNvSpPr txBox="1"/>
          <p:nvPr/>
        </p:nvSpPr>
        <p:spPr>
          <a:xfrm>
            <a:off x="1296000" y="1548000"/>
            <a:ext cx="157734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Intrapreneurial attitude</a:t>
            </a:r>
          </a:p>
        </p:txBody>
      </p:sp>
      <p:sp>
        <p:nvSpPr>
          <p:cNvPr id="7" name="CuadroTexto 2">
            <a:extLst>
              <a:ext uri="{FF2B5EF4-FFF2-40B4-BE49-F238E27FC236}">
                <a16:creationId xmlns:a16="http://schemas.microsoft.com/office/drawing/2014/main" id="{60ED146E-E343-DD30-FE6D-B1BE6EB1E8C7}"/>
              </a:ext>
            </a:extLst>
          </p:cNvPr>
          <p:cNvSpPr txBox="1"/>
          <p:nvPr/>
        </p:nvSpPr>
        <p:spPr>
          <a:xfrm>
            <a:off x="1295400" y="2304000"/>
            <a:ext cx="15840000" cy="523220"/>
          </a:xfrm>
          <a:prstGeom prst="rect">
            <a:avLst/>
          </a:prstGeom>
          <a:noFill/>
        </p:spPr>
        <p:txBody>
          <a:bodyPr wrap="square" rtlCol="0">
            <a:noAutofit/>
          </a:bodyPr>
          <a:lstStyle/>
          <a:p>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1.1 Definition</a:t>
            </a:r>
          </a:p>
        </p:txBody>
      </p:sp>
      <p:sp>
        <p:nvSpPr>
          <p:cNvPr id="8" name="Rechteck 7">
            <a:extLst>
              <a:ext uri="{FF2B5EF4-FFF2-40B4-BE49-F238E27FC236}">
                <a16:creationId xmlns:a16="http://schemas.microsoft.com/office/drawing/2014/main" id="{19EFF8DC-14DB-84B5-3377-B90B7A66BDB5}"/>
              </a:ext>
            </a:extLst>
          </p:cNvPr>
          <p:cNvSpPr/>
          <p:nvPr/>
        </p:nvSpPr>
        <p:spPr>
          <a:xfrm>
            <a:off x="10692000" y="2988000"/>
            <a:ext cx="4572000" cy="2340000"/>
          </a:xfrm>
          <a:prstGeom prst="rect">
            <a:avLst/>
          </a:prstGeom>
          <a:solidFill>
            <a:schemeClr val="bg1"/>
          </a:solidFill>
          <a:ln>
            <a:solidFill>
              <a:srgbClr val="4D94B7"/>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algn="ctr"/>
            <a:r>
              <a:rPr lang="en-US" sz="2000" b="1" dirty="0">
                <a:solidFill>
                  <a:schemeClr val="tx1"/>
                </a:solidFill>
                <a:latin typeface="Helvetica neue" panose="020B0604020202020204"/>
              </a:rPr>
              <a:t>Intrapreneurial behavior</a:t>
            </a:r>
          </a:p>
          <a:p>
            <a:pPr algn="ctr"/>
            <a:endParaRPr lang="en-US" sz="2000" b="1" dirty="0">
              <a:solidFill>
                <a:schemeClr val="tx1"/>
              </a:solidFill>
              <a:latin typeface="Helvetica neue" panose="020B0604020202020204"/>
            </a:endParaRPr>
          </a:p>
          <a:p>
            <a:pPr marL="285750" indent="-285750">
              <a:buFont typeface="Wingdings" panose="05000000000000000000" pitchFamily="2" charset="2"/>
              <a:buChar char="§"/>
            </a:pPr>
            <a:r>
              <a:rPr lang="en-US" sz="2000" dirty="0">
                <a:solidFill>
                  <a:schemeClr val="tx1"/>
                </a:solidFill>
                <a:latin typeface="Helvetica neue" panose="020B0604020202020204"/>
              </a:rPr>
              <a:t>Innovativeness</a:t>
            </a:r>
          </a:p>
          <a:p>
            <a:pPr marL="285750" indent="-285750">
              <a:buFont typeface="Wingdings" panose="05000000000000000000" pitchFamily="2" charset="2"/>
              <a:buChar char="§"/>
            </a:pPr>
            <a:r>
              <a:rPr lang="en-US" sz="2000" dirty="0">
                <a:solidFill>
                  <a:schemeClr val="tx1"/>
                </a:solidFill>
                <a:latin typeface="Helvetica neue" panose="020B0604020202020204"/>
              </a:rPr>
              <a:t>Proactiveness</a:t>
            </a:r>
          </a:p>
          <a:p>
            <a:pPr marL="285750" indent="-285750">
              <a:buFont typeface="Wingdings" panose="05000000000000000000" pitchFamily="2" charset="2"/>
              <a:buChar char="§"/>
            </a:pPr>
            <a:r>
              <a:rPr lang="en-US" sz="2000" dirty="0">
                <a:solidFill>
                  <a:schemeClr val="tx1"/>
                </a:solidFill>
                <a:latin typeface="Helvetica neue" panose="020B0604020202020204"/>
              </a:rPr>
              <a:t>Opportunity recognition/ exploitation</a:t>
            </a:r>
          </a:p>
          <a:p>
            <a:pPr marL="285750" indent="-285750">
              <a:buFont typeface="Wingdings" panose="05000000000000000000" pitchFamily="2" charset="2"/>
              <a:buChar char="§"/>
            </a:pPr>
            <a:r>
              <a:rPr lang="en-US" sz="2000" dirty="0">
                <a:solidFill>
                  <a:schemeClr val="tx1"/>
                </a:solidFill>
                <a:latin typeface="Helvetica neue" panose="020B0604020202020204"/>
              </a:rPr>
              <a:t>Risk-taking</a:t>
            </a:r>
          </a:p>
          <a:p>
            <a:pPr marL="285750" indent="-285750">
              <a:buFont typeface="Wingdings" panose="05000000000000000000" pitchFamily="2" charset="2"/>
              <a:buChar char="§"/>
            </a:pPr>
            <a:r>
              <a:rPr lang="en-US" sz="2000" dirty="0">
                <a:solidFill>
                  <a:schemeClr val="tx1"/>
                </a:solidFill>
                <a:latin typeface="Helvetica neue" panose="020B0604020202020204"/>
              </a:rPr>
              <a:t>Networking</a:t>
            </a:r>
          </a:p>
        </p:txBody>
      </p:sp>
      <p:sp>
        <p:nvSpPr>
          <p:cNvPr id="9" name="Rechteck 8">
            <a:extLst>
              <a:ext uri="{FF2B5EF4-FFF2-40B4-BE49-F238E27FC236}">
                <a16:creationId xmlns:a16="http://schemas.microsoft.com/office/drawing/2014/main" id="{A553D387-F3C7-31D4-3E55-B556FFF84B15}"/>
              </a:ext>
            </a:extLst>
          </p:cNvPr>
          <p:cNvSpPr/>
          <p:nvPr/>
        </p:nvSpPr>
        <p:spPr>
          <a:xfrm>
            <a:off x="8784000" y="6156000"/>
            <a:ext cx="3960000" cy="2232000"/>
          </a:xfrm>
          <a:prstGeom prst="rect">
            <a:avLst/>
          </a:prstGeom>
          <a:solidFill>
            <a:schemeClr val="bg1"/>
          </a:solidFill>
          <a:ln>
            <a:solidFill>
              <a:srgbClr val="4D94B7"/>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algn="ctr"/>
            <a:r>
              <a:rPr lang="en-US" sz="2000" b="1" dirty="0">
                <a:solidFill>
                  <a:schemeClr val="tx1"/>
                </a:solidFill>
                <a:latin typeface="Helvetica neue" panose="020B0604020202020204"/>
              </a:rPr>
              <a:t>Intrapreneurial attitudes</a:t>
            </a:r>
          </a:p>
          <a:p>
            <a:pPr algn="ctr"/>
            <a:endParaRPr lang="en-US" sz="2000" b="1" dirty="0">
              <a:solidFill>
                <a:schemeClr val="tx1"/>
              </a:solidFill>
              <a:latin typeface="Helvetica neue" panose="020B0604020202020204"/>
            </a:endParaRPr>
          </a:p>
          <a:p>
            <a:pPr marL="285750" indent="-285750">
              <a:buFont typeface="Wingdings" panose="05000000000000000000" pitchFamily="2" charset="2"/>
              <a:buChar char="§"/>
            </a:pPr>
            <a:r>
              <a:rPr lang="en-US" sz="2000" dirty="0">
                <a:solidFill>
                  <a:schemeClr val="tx1"/>
                </a:solidFill>
                <a:latin typeface="Helvetica neue" panose="020B0604020202020204"/>
              </a:rPr>
              <a:t>Relation to the organization</a:t>
            </a:r>
          </a:p>
          <a:p>
            <a:pPr marL="285750" indent="-285750">
              <a:buFont typeface="Wingdings" panose="05000000000000000000" pitchFamily="2" charset="2"/>
              <a:buChar char="§"/>
            </a:pPr>
            <a:r>
              <a:rPr lang="en-US" sz="2000" dirty="0">
                <a:solidFill>
                  <a:schemeClr val="tx1"/>
                </a:solidFill>
                <a:latin typeface="Helvetica neue" panose="020B0604020202020204"/>
              </a:rPr>
              <a:t>Satisfaction</a:t>
            </a:r>
          </a:p>
          <a:p>
            <a:pPr marL="285750" indent="-285750">
              <a:buFont typeface="Wingdings" panose="05000000000000000000" pitchFamily="2" charset="2"/>
              <a:buChar char="§"/>
            </a:pPr>
            <a:r>
              <a:rPr lang="en-US" sz="2000" dirty="0">
                <a:solidFill>
                  <a:schemeClr val="tx1"/>
                </a:solidFill>
                <a:latin typeface="Helvetica neue" panose="020B0604020202020204"/>
              </a:rPr>
              <a:t>Motivation</a:t>
            </a:r>
          </a:p>
          <a:p>
            <a:pPr marL="285750" indent="-285750">
              <a:buFont typeface="Wingdings" panose="05000000000000000000" pitchFamily="2" charset="2"/>
              <a:buChar char="§"/>
            </a:pPr>
            <a:r>
              <a:rPr lang="en-US" sz="2000" dirty="0">
                <a:solidFill>
                  <a:schemeClr val="tx1"/>
                </a:solidFill>
                <a:latin typeface="Helvetica neue" panose="020B0604020202020204"/>
              </a:rPr>
              <a:t>Intention</a:t>
            </a:r>
          </a:p>
        </p:txBody>
      </p:sp>
      <p:sp>
        <p:nvSpPr>
          <p:cNvPr id="12" name="Rechteck 11">
            <a:extLst>
              <a:ext uri="{FF2B5EF4-FFF2-40B4-BE49-F238E27FC236}">
                <a16:creationId xmlns:a16="http://schemas.microsoft.com/office/drawing/2014/main" id="{F9E57FF1-42D0-F84A-FA51-C93980080F97}"/>
              </a:ext>
            </a:extLst>
          </p:cNvPr>
          <p:cNvSpPr/>
          <p:nvPr/>
        </p:nvSpPr>
        <p:spPr>
          <a:xfrm>
            <a:off x="13140000" y="6156000"/>
            <a:ext cx="3960000" cy="2232000"/>
          </a:xfrm>
          <a:prstGeom prst="rect">
            <a:avLst/>
          </a:prstGeom>
          <a:solidFill>
            <a:schemeClr val="bg1"/>
          </a:solidFill>
          <a:ln>
            <a:solidFill>
              <a:srgbClr val="4D94B7"/>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algn="ctr"/>
            <a:r>
              <a:rPr lang="en-US" sz="2000" b="1" dirty="0">
                <a:solidFill>
                  <a:schemeClr val="tx1"/>
                </a:solidFill>
                <a:latin typeface="Helvetica neue" panose="020B0604020202020204"/>
              </a:rPr>
              <a:t>Intrapreneurial characteristics</a:t>
            </a:r>
          </a:p>
          <a:p>
            <a:pPr algn="ctr"/>
            <a:endParaRPr lang="en-US" sz="2000" b="1" dirty="0">
              <a:solidFill>
                <a:schemeClr val="tx1"/>
              </a:solidFill>
              <a:latin typeface="Helvetica neue" panose="020B0604020202020204"/>
            </a:endParaRPr>
          </a:p>
          <a:p>
            <a:pPr marL="285750" indent="-285750">
              <a:buFont typeface="Wingdings" panose="05000000000000000000" pitchFamily="2" charset="2"/>
              <a:buChar char="§"/>
            </a:pPr>
            <a:r>
              <a:rPr lang="en-US" sz="2000" dirty="0">
                <a:solidFill>
                  <a:schemeClr val="tx1"/>
                </a:solidFill>
                <a:latin typeface="Helvetica neue" panose="020B0604020202020204"/>
              </a:rPr>
              <a:t>Skills/ abilities</a:t>
            </a:r>
          </a:p>
          <a:p>
            <a:pPr marL="285750" indent="-285750">
              <a:buFont typeface="Wingdings" panose="05000000000000000000" pitchFamily="2" charset="2"/>
              <a:buChar char="§"/>
            </a:pPr>
            <a:r>
              <a:rPr lang="en-US" sz="2000" dirty="0">
                <a:solidFill>
                  <a:schemeClr val="tx1"/>
                </a:solidFill>
                <a:latin typeface="Helvetica neue" panose="020B0604020202020204"/>
              </a:rPr>
              <a:t>Perception of their own capabilities</a:t>
            </a:r>
          </a:p>
          <a:p>
            <a:pPr marL="285750" indent="-285750">
              <a:buFont typeface="Wingdings" panose="05000000000000000000" pitchFamily="2" charset="2"/>
              <a:buChar char="§"/>
            </a:pPr>
            <a:r>
              <a:rPr lang="en-US" sz="2000" dirty="0">
                <a:solidFill>
                  <a:schemeClr val="tx1"/>
                </a:solidFill>
                <a:latin typeface="Helvetica neue" panose="020B0604020202020204"/>
              </a:rPr>
              <a:t>Personal knowledge</a:t>
            </a:r>
          </a:p>
          <a:p>
            <a:pPr marL="285750" indent="-285750">
              <a:buFont typeface="Wingdings" panose="05000000000000000000" pitchFamily="2" charset="2"/>
              <a:buChar char="§"/>
            </a:pPr>
            <a:r>
              <a:rPr lang="en-US" sz="2000" dirty="0">
                <a:solidFill>
                  <a:schemeClr val="tx1"/>
                </a:solidFill>
                <a:latin typeface="Helvetica neue" panose="020B0604020202020204"/>
              </a:rPr>
              <a:t>Past experience</a:t>
            </a:r>
          </a:p>
        </p:txBody>
      </p:sp>
      <p:sp>
        <p:nvSpPr>
          <p:cNvPr id="13" name="Rechteck 12">
            <a:extLst>
              <a:ext uri="{FF2B5EF4-FFF2-40B4-BE49-F238E27FC236}">
                <a16:creationId xmlns:a16="http://schemas.microsoft.com/office/drawing/2014/main" id="{D7E15BB3-5FBA-5C51-E677-D84013AD0B36}"/>
              </a:ext>
            </a:extLst>
          </p:cNvPr>
          <p:cNvSpPr/>
          <p:nvPr/>
        </p:nvSpPr>
        <p:spPr>
          <a:xfrm>
            <a:off x="8610300" y="2970513"/>
            <a:ext cx="2057400" cy="647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Helvetica neue" panose="020B0604020202020204"/>
              </a:rPr>
              <a:t>Individual</a:t>
            </a:r>
          </a:p>
        </p:txBody>
      </p:sp>
      <p:sp>
        <p:nvSpPr>
          <p:cNvPr id="11" name="Ellipse 10">
            <a:extLst>
              <a:ext uri="{FF2B5EF4-FFF2-40B4-BE49-F238E27FC236}">
                <a16:creationId xmlns:a16="http://schemas.microsoft.com/office/drawing/2014/main" id="{1F189CBA-773C-EF0E-D67C-96C8E1BB31C4}"/>
              </a:ext>
            </a:extLst>
          </p:cNvPr>
          <p:cNvSpPr/>
          <p:nvPr/>
        </p:nvSpPr>
        <p:spPr>
          <a:xfrm>
            <a:off x="8496000" y="5558451"/>
            <a:ext cx="4343400" cy="33249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Helvetica Neue" panose="020B0604020202020204"/>
            </a:endParaRPr>
          </a:p>
        </p:txBody>
      </p:sp>
    </p:spTree>
    <p:extLst>
      <p:ext uri="{BB962C8B-B14F-4D97-AF65-F5344CB8AC3E}">
        <p14:creationId xmlns:p14="http://schemas.microsoft.com/office/powerpoint/2010/main" val="195342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548000" y="3384000"/>
            <a:ext cx="7391400" cy="4462760"/>
          </a:xfrm>
          <a:prstGeom prst="rect">
            <a:avLst/>
          </a:prstGeom>
          <a:noFill/>
        </p:spPr>
        <p:txBody>
          <a:bodyPr wrap="square" rtlCol="0">
            <a:noAutofit/>
          </a:bodyPr>
          <a:lstStyle/>
          <a:p>
            <a:pPr>
              <a:spcAft>
                <a:spcPts val="1200"/>
              </a:spcAft>
            </a:pPr>
            <a:r>
              <a:rPr lang="en-US" sz="2400" dirty="0">
                <a:latin typeface="Helvetica Neue" panose="020B0604020202020204"/>
                <a:ea typeface="Microsoft Sans Serif" panose="020B0604020202020204" pitchFamily="34" charset="0"/>
                <a:cs typeface="Microsoft Sans Serif" panose="020B0604020202020204" pitchFamily="34" charset="0"/>
              </a:rPr>
              <a:t>A special relevance arises from intrapreneurial behavior, as it can result in new leadership opportunities. </a:t>
            </a:r>
          </a:p>
          <a:p>
            <a:pPr>
              <a:spcAft>
                <a:spcPts val="1200"/>
              </a:spcAft>
            </a:pPr>
            <a:r>
              <a:rPr lang="en-US" sz="2400" dirty="0">
                <a:latin typeface="Helvetica Neue" panose="020B0604020202020204"/>
                <a:ea typeface="Microsoft Sans Serif" panose="020B0604020202020204" pitchFamily="34" charset="0"/>
                <a:cs typeface="Microsoft Sans Serif" panose="020B0604020202020204" pitchFamily="34" charset="0"/>
              </a:rPr>
              <a:t>Traditional leadership is based on the known, security and experience. However, intrapreneurial leadership is based on the unknown. Detailed information is needed to make decisions so that risks can be minimized. This is under the condition that the necessary resources are granted by the company. </a:t>
            </a:r>
          </a:p>
          <a:p>
            <a:pPr>
              <a:spcAft>
                <a:spcPts val="1200"/>
              </a:spcAft>
            </a:pPr>
            <a:r>
              <a:rPr lang="en-US" sz="2400" dirty="0">
                <a:latin typeface="Helvetica Neue" panose="020B0604020202020204"/>
                <a:ea typeface="Microsoft Sans Serif" panose="020B0604020202020204" pitchFamily="34" charset="0"/>
                <a:cs typeface="Microsoft Sans Serif" panose="020B0604020202020204" pitchFamily="34" charset="0"/>
              </a:rPr>
              <a:t>It is necessary for an intrapreneur to take calculable risks, to experiment, to use existing knowledge and to get the maximum out of the available resources. Decisions are always adjusted as new information comes in.</a:t>
            </a:r>
          </a:p>
        </p:txBody>
      </p:sp>
      <p:graphicFrame>
        <p:nvGraphicFramePr>
          <p:cNvPr id="5" name="Diagramm 4">
            <a:extLst>
              <a:ext uri="{FF2B5EF4-FFF2-40B4-BE49-F238E27FC236}">
                <a16:creationId xmlns:a16="http://schemas.microsoft.com/office/drawing/2014/main" id="{AF2C6494-4A6D-FC37-E627-52B14A63FDCB}"/>
              </a:ext>
            </a:extLst>
          </p:cNvPr>
          <p:cNvGraphicFramePr/>
          <p:nvPr>
            <p:extLst>
              <p:ext uri="{D42A27DB-BD31-4B8C-83A1-F6EECF244321}">
                <p14:modId xmlns:p14="http://schemas.microsoft.com/office/powerpoint/2010/main" val="2474394414"/>
              </p:ext>
            </p:extLst>
          </p:nvPr>
        </p:nvGraphicFramePr>
        <p:xfrm>
          <a:off x="10287000" y="3384000"/>
          <a:ext cx="6480000"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a:extLst>
              <a:ext uri="{FF2B5EF4-FFF2-40B4-BE49-F238E27FC236}">
                <a16:creationId xmlns:a16="http://schemas.microsoft.com/office/drawing/2014/main" id="{A304D1E4-3235-7B62-0E54-5E1EE12479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02789" y="4522847"/>
            <a:ext cx="1800000" cy="900000"/>
          </a:xfrm>
          <a:prstGeom prst="rect">
            <a:avLst/>
          </a:prstGeom>
        </p:spPr>
      </p:pic>
      <p:pic>
        <p:nvPicPr>
          <p:cNvPr id="9" name="Grafik 8">
            <a:extLst>
              <a:ext uri="{FF2B5EF4-FFF2-40B4-BE49-F238E27FC236}">
                <a16:creationId xmlns:a16="http://schemas.microsoft.com/office/drawing/2014/main" id="{EB092494-5285-FA38-018D-04B7C51C51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27878" y="6376500"/>
            <a:ext cx="1407022" cy="720000"/>
          </a:xfrm>
          <a:prstGeom prst="rect">
            <a:avLst/>
          </a:prstGeom>
        </p:spPr>
      </p:pic>
      <p:pic>
        <p:nvPicPr>
          <p:cNvPr id="11" name="Grafik 10">
            <a:extLst>
              <a:ext uri="{FF2B5EF4-FFF2-40B4-BE49-F238E27FC236}">
                <a16:creationId xmlns:a16="http://schemas.microsoft.com/office/drawing/2014/main" id="{5F442EF4-7259-539B-4306-AEA5AAB081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49400" y="4381497"/>
            <a:ext cx="1800000" cy="900000"/>
          </a:xfrm>
          <a:prstGeom prst="rect">
            <a:avLst/>
          </a:prstGeom>
        </p:spPr>
      </p:pic>
      <p:pic>
        <p:nvPicPr>
          <p:cNvPr id="13" name="Grafik 12">
            <a:extLst>
              <a:ext uri="{FF2B5EF4-FFF2-40B4-BE49-F238E27FC236}">
                <a16:creationId xmlns:a16="http://schemas.microsoft.com/office/drawing/2014/main" id="{CC70E9CE-B2FD-C0AE-B500-7BA024A4B37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82800" y="6286500"/>
            <a:ext cx="961603" cy="900000"/>
          </a:xfrm>
          <a:prstGeom prst="rect">
            <a:avLst/>
          </a:prstGeom>
        </p:spPr>
      </p:pic>
      <p:sp>
        <p:nvSpPr>
          <p:cNvPr id="6" name="Textfeld 5">
            <a:extLst>
              <a:ext uri="{FF2B5EF4-FFF2-40B4-BE49-F238E27FC236}">
                <a16:creationId xmlns:a16="http://schemas.microsoft.com/office/drawing/2014/main" id="{B47C9FAD-1ABE-2EB1-7276-37E1A8E8B07C}"/>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4</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8" name="CuadroTexto 1">
            <a:extLst>
              <a:ext uri="{FF2B5EF4-FFF2-40B4-BE49-F238E27FC236}">
                <a16:creationId xmlns:a16="http://schemas.microsoft.com/office/drawing/2014/main" id="{C82F6072-E850-3697-82A2-9EBE0093EDFB}"/>
              </a:ext>
            </a:extLst>
          </p:cNvPr>
          <p:cNvSpPr txBox="1"/>
          <p:nvPr/>
        </p:nvSpPr>
        <p:spPr>
          <a:xfrm>
            <a:off x="1296000" y="1548000"/>
            <a:ext cx="157734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Intrapreneurial attitude</a:t>
            </a:r>
          </a:p>
        </p:txBody>
      </p:sp>
      <p:sp>
        <p:nvSpPr>
          <p:cNvPr id="10" name="CuadroTexto 2">
            <a:extLst>
              <a:ext uri="{FF2B5EF4-FFF2-40B4-BE49-F238E27FC236}">
                <a16:creationId xmlns:a16="http://schemas.microsoft.com/office/drawing/2014/main" id="{4738F876-DBB1-2C27-A8D2-1670F3606F07}"/>
              </a:ext>
            </a:extLst>
          </p:cNvPr>
          <p:cNvSpPr txBox="1"/>
          <p:nvPr/>
        </p:nvSpPr>
        <p:spPr>
          <a:xfrm>
            <a:off x="1295400" y="2304000"/>
            <a:ext cx="15840000" cy="523220"/>
          </a:xfrm>
          <a:prstGeom prst="rect">
            <a:avLst/>
          </a:prstGeom>
          <a:noFill/>
        </p:spPr>
        <p:txBody>
          <a:bodyPr wrap="square" rtlCol="0">
            <a:noAutofit/>
          </a:bodyPr>
          <a:lstStyle/>
          <a:p>
            <a:pPr marL="628650" indent="-628650"/>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1.2 The 4 principles of intrapreneurial attitude</a:t>
            </a:r>
          </a:p>
        </p:txBody>
      </p:sp>
      <p:sp>
        <p:nvSpPr>
          <p:cNvPr id="12" name="Textfeld 11">
            <a:extLst>
              <a:ext uri="{FF2B5EF4-FFF2-40B4-BE49-F238E27FC236}">
                <a16:creationId xmlns:a16="http://schemas.microsoft.com/office/drawing/2014/main" id="{9EC6F967-9C3D-102E-F8EB-CD0ED178AD40}"/>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99199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391400" cy="461665"/>
          </a:xfrm>
          <a:prstGeom prst="rect">
            <a:avLst/>
          </a:prstGeom>
          <a:noFill/>
        </p:spPr>
        <p:txBody>
          <a:bodyPr wrap="square" rtlCol="0">
            <a:noAutofit/>
          </a:bodyPr>
          <a:lstStyle/>
          <a:p>
            <a:pPr lvl="0"/>
            <a:r>
              <a:rPr lang="en-US" sz="2400" i="1" u="sng" dirty="0">
                <a:latin typeface="Helvetica Neue" panose="020B0604020202020204"/>
                <a:ea typeface="Microsoft Sans Serif" panose="020B0604020202020204" pitchFamily="34" charset="0"/>
                <a:cs typeface="Microsoft Sans Serif" panose="020B0604020202020204" pitchFamily="34" charset="0"/>
              </a:rPr>
              <a:t>Relation to the organization</a:t>
            </a:r>
          </a:p>
        </p:txBody>
      </p:sp>
      <p:pic>
        <p:nvPicPr>
          <p:cNvPr id="6" name="Grafik 5">
            <a:extLst>
              <a:ext uri="{FF2B5EF4-FFF2-40B4-BE49-F238E27FC236}">
                <a16:creationId xmlns:a16="http://schemas.microsoft.com/office/drawing/2014/main" id="{B6191B50-9610-815C-4044-686156159D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0000" y="1548000"/>
            <a:ext cx="3600000" cy="1800000"/>
          </a:xfrm>
          <a:prstGeom prst="rect">
            <a:avLst/>
          </a:prstGeom>
        </p:spPr>
      </p:pic>
      <p:sp>
        <p:nvSpPr>
          <p:cNvPr id="19" name="Textfeld 18">
            <a:extLst>
              <a:ext uri="{FF2B5EF4-FFF2-40B4-BE49-F238E27FC236}">
                <a16:creationId xmlns:a16="http://schemas.microsoft.com/office/drawing/2014/main" id="{C3F37EA6-2C20-9B82-0E6C-C6A9AB051C14}"/>
              </a:ext>
            </a:extLst>
          </p:cNvPr>
          <p:cNvSpPr txBox="1"/>
          <p:nvPr/>
        </p:nvSpPr>
        <p:spPr>
          <a:xfrm>
            <a:off x="1296000" y="4104000"/>
            <a:ext cx="10512000" cy="430887"/>
          </a:xfrm>
          <a:prstGeom prst="rect">
            <a:avLst/>
          </a:prstGeom>
          <a:noFill/>
        </p:spPr>
        <p:txBody>
          <a:bodyPr wrap="square">
            <a:noAutofit/>
          </a:bodyPr>
          <a:lstStyle/>
          <a:p>
            <a:pPr marL="542925" indent="-542925">
              <a:spcAft>
                <a:spcPts val="1800"/>
              </a:spcAft>
              <a:buSzPct val="130000"/>
              <a:buBlip>
                <a:blip r:embed="rId3"/>
              </a:buBlip>
            </a:pPr>
            <a:r>
              <a:rPr lang="en-US" sz="2400" dirty="0">
                <a:latin typeface="Helvetica Neue" panose="020B0604020202020204"/>
                <a:ea typeface="Microsoft Sans Serif" panose="020B0604020202020204" pitchFamily="34" charset="0"/>
                <a:cs typeface="Microsoft Sans Serif" panose="020B0604020202020204" pitchFamily="34" charset="0"/>
              </a:rPr>
              <a:t>Trust in the direct supervisor is an important prerequisite for entrepreneurial behavior.</a:t>
            </a:r>
          </a:p>
          <a:p>
            <a:pPr marL="542925" indent="-542925">
              <a:spcAft>
                <a:spcPts val="1800"/>
              </a:spcAft>
              <a:buSzPct val="130000"/>
              <a:buBlip>
                <a:blip r:embed="rId3"/>
              </a:buBlip>
            </a:pPr>
            <a:r>
              <a:rPr lang="en-US" sz="2400" dirty="0">
                <a:latin typeface="Helvetica Neue" panose="020B0604020202020204"/>
                <a:ea typeface="Microsoft Sans Serif" panose="020B0604020202020204" pitchFamily="34" charset="0"/>
                <a:cs typeface="Microsoft Sans Serif" panose="020B0604020202020204" pitchFamily="34" charset="0"/>
              </a:rPr>
              <a:t>Support from the owner/entrepreneur is an important key element that promotes intrapreneurship.</a:t>
            </a:r>
          </a:p>
          <a:p>
            <a:pPr marL="542925" indent="-542925">
              <a:spcAft>
                <a:spcPts val="1800"/>
              </a:spcAft>
              <a:buSzPct val="130000"/>
              <a:buBlip>
                <a:blip r:embed="rId3"/>
              </a:buBlip>
            </a:pPr>
            <a:r>
              <a:rPr lang="en-US" sz="2400" dirty="0">
                <a:latin typeface="Helvetica Neue" panose="020B0604020202020204"/>
                <a:ea typeface="Microsoft Sans Serif" panose="020B0604020202020204" pitchFamily="34" charset="0"/>
                <a:cs typeface="Microsoft Sans Serif" panose="020B0604020202020204" pitchFamily="34" charset="0"/>
              </a:rPr>
              <a:t>Encouraging employees helps to manifest intrapreneurial behavior.</a:t>
            </a:r>
          </a:p>
          <a:p>
            <a:pPr marL="542925" indent="-542925">
              <a:spcAft>
                <a:spcPts val="1800"/>
              </a:spcAft>
              <a:buSzPct val="130000"/>
              <a:buBlip>
                <a:blip r:embed="rId3"/>
              </a:buBlip>
            </a:pPr>
            <a:r>
              <a:rPr lang="en-US" sz="2400" dirty="0">
                <a:latin typeface="Helvetica Neue" panose="020B0604020202020204"/>
                <a:ea typeface="Microsoft Sans Serif" panose="020B0604020202020204" pitchFamily="34" charset="0"/>
                <a:cs typeface="Microsoft Sans Serif" panose="020B0604020202020204" pitchFamily="34" charset="0"/>
              </a:rPr>
              <a:t>“Psychological ownership" is seen as a mediator of the relationship between a person and their organization. This creates a feeling among employees that organizational goals are their own.</a:t>
            </a:r>
          </a:p>
          <a:p>
            <a:pPr marL="542925" indent="-542925">
              <a:spcAft>
                <a:spcPts val="1800"/>
              </a:spcAft>
              <a:buSzPct val="130000"/>
              <a:buBlip>
                <a:blip r:embed="rId3"/>
              </a:buBlip>
            </a:pPr>
            <a:r>
              <a:rPr lang="en-US" sz="2400" dirty="0">
                <a:latin typeface="Helvetica Neue" panose="020B0604020202020204"/>
                <a:ea typeface="Microsoft Sans Serif" panose="020B0604020202020204" pitchFamily="34" charset="0"/>
                <a:cs typeface="Microsoft Sans Serif" panose="020B0604020202020204" pitchFamily="34" charset="0"/>
              </a:rPr>
              <a:t>If individuals have the feeling of being part of something, the goals are evaluated as more positive.</a:t>
            </a:r>
          </a:p>
        </p:txBody>
      </p:sp>
      <p:sp>
        <p:nvSpPr>
          <p:cNvPr id="30" name="CuadroTexto 3">
            <a:extLst>
              <a:ext uri="{FF2B5EF4-FFF2-40B4-BE49-F238E27FC236}">
                <a16:creationId xmlns:a16="http://schemas.microsoft.com/office/drawing/2014/main" id="{181447B6-A7FA-FC1D-8D86-F33E75059586}"/>
              </a:ext>
            </a:extLst>
          </p:cNvPr>
          <p:cNvSpPr txBox="1"/>
          <p:nvPr/>
        </p:nvSpPr>
        <p:spPr>
          <a:xfrm rot="20985544">
            <a:off x="12672000" y="5472000"/>
            <a:ext cx="4356000" cy="3250981"/>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en-US"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Reminder!</a:t>
            </a:r>
          </a:p>
          <a:p>
            <a:pPr algn="ctr"/>
            <a:endParaRPr lang="en-US" sz="2400" dirty="0">
              <a:latin typeface="Helvetica Neue" panose="020B0604020202020204"/>
            </a:endParaRPr>
          </a:p>
          <a:p>
            <a:pPr algn="ctr"/>
            <a:r>
              <a:rPr lang="en-US" sz="2400" dirty="0">
                <a:latin typeface="Helvetica Neue" panose="020B0604020202020204"/>
              </a:rPr>
              <a:t>The more the employee </a:t>
            </a:r>
            <a:r>
              <a:rPr lang="en-US" sz="2400" b="1" dirty="0">
                <a:latin typeface="Helvetica Neue" panose="020B0604020202020204"/>
              </a:rPr>
              <a:t>relates to the organization</a:t>
            </a:r>
            <a:r>
              <a:rPr lang="en-US" sz="2400" dirty="0">
                <a:latin typeface="Helvetica Neue" panose="020B0604020202020204"/>
              </a:rPr>
              <a:t>, the more it influences entrepreneurial actions and ultimately entrepreneurial behavior</a:t>
            </a:r>
          </a:p>
        </p:txBody>
      </p:sp>
      <p:pic>
        <p:nvPicPr>
          <p:cNvPr id="31" name="Grafik 30">
            <a:extLst>
              <a:ext uri="{FF2B5EF4-FFF2-40B4-BE49-F238E27FC236}">
                <a16:creationId xmlns:a16="http://schemas.microsoft.com/office/drawing/2014/main" id="{7E7DD527-6BE3-53FF-F522-45C6E00211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8141" y="5340366"/>
            <a:ext cx="1600438" cy="1790700"/>
          </a:xfrm>
          <a:prstGeom prst="rect">
            <a:avLst/>
          </a:prstGeom>
        </p:spPr>
      </p:pic>
      <p:sp>
        <p:nvSpPr>
          <p:cNvPr id="5" name="Textfeld 4">
            <a:extLst>
              <a:ext uri="{FF2B5EF4-FFF2-40B4-BE49-F238E27FC236}">
                <a16:creationId xmlns:a16="http://schemas.microsoft.com/office/drawing/2014/main" id="{2E036E49-4E61-05D9-B657-98875ACDA82A}"/>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5</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BF4B1EE3-40AB-92D9-6DA7-AD7A145E808C}"/>
              </a:ext>
            </a:extLst>
          </p:cNvPr>
          <p:cNvSpPr txBox="1"/>
          <p:nvPr/>
        </p:nvSpPr>
        <p:spPr>
          <a:xfrm>
            <a:off x="1296000" y="1548000"/>
            <a:ext cx="15773400"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Intrapreneurial attitude</a:t>
            </a:r>
          </a:p>
        </p:txBody>
      </p:sp>
      <p:sp>
        <p:nvSpPr>
          <p:cNvPr id="9" name="CuadroTexto 2">
            <a:extLst>
              <a:ext uri="{FF2B5EF4-FFF2-40B4-BE49-F238E27FC236}">
                <a16:creationId xmlns:a16="http://schemas.microsoft.com/office/drawing/2014/main" id="{2C882F0C-B55B-C8C0-C48F-35EE59EC2B3B}"/>
              </a:ext>
            </a:extLst>
          </p:cNvPr>
          <p:cNvSpPr txBox="1"/>
          <p:nvPr/>
        </p:nvSpPr>
        <p:spPr>
          <a:xfrm>
            <a:off x="1295400" y="2304000"/>
            <a:ext cx="15840000" cy="523220"/>
          </a:xfrm>
          <a:prstGeom prst="rect">
            <a:avLst/>
          </a:prstGeom>
          <a:noFill/>
        </p:spPr>
        <p:txBody>
          <a:bodyPr wrap="square" rtlCol="0">
            <a:noAutofit/>
          </a:bodyPr>
          <a:lstStyle/>
          <a:p>
            <a:pPr marL="628650" indent="-628650"/>
            <a:r>
              <a:rPr lang="en-US"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1.2 The 4 principles of intrapreneurial attitude</a:t>
            </a:r>
          </a:p>
        </p:txBody>
      </p:sp>
      <p:sp>
        <p:nvSpPr>
          <p:cNvPr id="10" name="Textfeld 9">
            <a:extLst>
              <a:ext uri="{FF2B5EF4-FFF2-40B4-BE49-F238E27FC236}">
                <a16:creationId xmlns:a16="http://schemas.microsoft.com/office/drawing/2014/main" id="{773D2B97-E2C4-4B47-C0D3-2B2AE74EE156}"/>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2659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5152</Words>
  <Application>Microsoft Office PowerPoint</Application>
  <PresentationFormat>Benutzerdefiniert</PresentationFormat>
  <Paragraphs>602</Paragraphs>
  <Slides>44</Slides>
  <Notes>3</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44</vt:i4>
      </vt:variant>
    </vt:vector>
  </HeadingPairs>
  <TitlesOfParts>
    <vt:vector size="52" baseType="lpstr">
      <vt:lpstr>Arial</vt:lpstr>
      <vt:lpstr>Bradley Hand ITC</vt:lpstr>
      <vt:lpstr>Calibri</vt:lpstr>
      <vt:lpstr>Helvetica Neue</vt:lpstr>
      <vt:lpstr>Helvetica Neue</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92</cp:revision>
  <dcterms:created xsi:type="dcterms:W3CDTF">2022-01-27T16:04:38Z</dcterms:created>
  <dcterms:modified xsi:type="dcterms:W3CDTF">2024-02-05T00:18:04Z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