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2"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00" r:id="rId41"/>
    <p:sldId id="295" r:id="rId42"/>
    <p:sldId id="296" r:id="rId43"/>
    <p:sldId id="297" r:id="rId44"/>
    <p:sldId id="298" r:id="rId45"/>
    <p:sldId id="299" r:id="rId46"/>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gdjXLDEuIoxjlFWc2fcUkr3mqp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8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56"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0" name="Google Shape;180;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6" name="Google Shape;20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6" name="Google Shape;226;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8" name="Google Shape;24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7" name="Google Shape;267;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9" name="Google Shape;279;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 name="Google Shape;5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1" name="Google Shape;291;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6" name="Google Shape;33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8" name="Google Shape;438;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3" name="Google Shape;453;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8" name="Google Shape;468;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3" name="Google Shape;483;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2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4" name="Google Shape;494;p2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 name="Google Shape;71;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3" name="Google Shape;503;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1" name="Google Shape;511;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41" name="Google Shape;541;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3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1" name="Google Shape;551;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7" name="Google Shape;597;p3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0" name="Google Shape;620;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3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4" name="Google Shape;634;p3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7" name="Google Shape;647;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7" name="Google Shape;647;p3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11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9" name="Google Shape;669;p4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4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41: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678" name="Google Shape;678;p41: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42: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685" name="Google Shape;685;p42: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692" name="Google Shape;692;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4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8" name="Google Shape;698;p4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pic>
        <p:nvPicPr>
          <p:cNvPr id="26" name="Google Shape;26;p47"/>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27" name="Google Shape;27;p47"/>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28" name="Google Shape;28;p47"/>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5"/>
          <p:cNvPicPr preferRelativeResize="0"/>
          <p:nvPr/>
        </p:nvPicPr>
        <p:blipFill rotWithShape="1">
          <a:blip r:embed="rId5">
            <a:alphaModFix/>
          </a:blip>
          <a:srcRect/>
          <a:stretch/>
        </p:blipFill>
        <p:spPr>
          <a:xfrm>
            <a:off x="881449" y="9069571"/>
            <a:ext cx="276224" cy="276224"/>
          </a:xfrm>
          <a:prstGeom prst="rect">
            <a:avLst/>
          </a:prstGeom>
          <a:noFill/>
          <a:ln>
            <a:noFill/>
          </a:ln>
        </p:spPr>
      </p:pic>
      <p:sp>
        <p:nvSpPr>
          <p:cNvPr id="11" name="Google Shape;11;p45"/>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 name="Google Shape;12;p45"/>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noProof="0" dirty="0">
              <a:solidFill>
                <a:schemeClr val="dk1"/>
              </a:solidFill>
              <a:latin typeface="Calibri"/>
              <a:ea typeface="Calibri"/>
              <a:cs typeface="Calibri"/>
              <a:sym typeface="Calibri"/>
            </a:endParaRPr>
          </a:p>
        </p:txBody>
      </p:sp>
      <p:sp>
        <p:nvSpPr>
          <p:cNvPr id="13" name="Google Shape;13;p45"/>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 name="Google Shape;14;p45"/>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6" name="Google Shape;16;p45"/>
          <p:cNvPicPr preferRelativeResize="0"/>
          <p:nvPr/>
        </p:nvPicPr>
        <p:blipFill rotWithShape="1">
          <a:blip r:embed="rId6">
            <a:alphaModFix/>
          </a:blip>
          <a:srcRect/>
          <a:stretch/>
        </p:blipFill>
        <p:spPr>
          <a:xfrm>
            <a:off x="17131569" y="1028701"/>
            <a:ext cx="276224" cy="276224"/>
          </a:xfrm>
          <a:prstGeom prst="rect">
            <a:avLst/>
          </a:prstGeom>
          <a:noFill/>
          <a:ln>
            <a:noFill/>
          </a:ln>
        </p:spPr>
      </p:pic>
      <p:pic>
        <p:nvPicPr>
          <p:cNvPr id="17" name="Google Shape;17;p45"/>
          <p:cNvPicPr preferRelativeResize="0"/>
          <p:nvPr/>
        </p:nvPicPr>
        <p:blipFill rotWithShape="1">
          <a:blip r:embed="rId7">
            <a:alphaModFix/>
          </a:blip>
          <a:srcRect/>
          <a:stretch/>
        </p:blipFill>
        <p:spPr>
          <a:xfrm>
            <a:off x="880560" y="1117481"/>
            <a:ext cx="388731" cy="123825"/>
          </a:xfrm>
          <a:prstGeom prst="rect">
            <a:avLst/>
          </a:prstGeom>
          <a:noFill/>
          <a:ln>
            <a:noFill/>
          </a:ln>
        </p:spPr>
      </p:pic>
      <p:pic>
        <p:nvPicPr>
          <p:cNvPr id="18" name="Google Shape;18;p45"/>
          <p:cNvPicPr preferRelativeResize="0"/>
          <p:nvPr/>
        </p:nvPicPr>
        <p:blipFill rotWithShape="1">
          <a:blip r:embed="rId8">
            <a:alphaModFix/>
          </a:blip>
          <a:srcRect/>
          <a:stretch/>
        </p:blipFill>
        <p:spPr>
          <a:xfrm>
            <a:off x="16936029" y="9135565"/>
            <a:ext cx="388731" cy="123825"/>
          </a:xfrm>
          <a:prstGeom prst="rect">
            <a:avLst/>
          </a:prstGeom>
          <a:noFill/>
          <a:ln>
            <a:noFill/>
          </a:ln>
        </p:spPr>
      </p:pic>
      <p:pic>
        <p:nvPicPr>
          <p:cNvPr id="19" name="Google Shape;19;p45"/>
          <p:cNvPicPr preferRelativeResize="0"/>
          <p:nvPr/>
        </p:nvPicPr>
        <p:blipFill rotWithShape="1">
          <a:blip r:embed="rId9">
            <a:alphaModFix/>
          </a:blip>
          <a:srcRect/>
          <a:stretch/>
        </p:blipFill>
        <p:spPr>
          <a:xfrm>
            <a:off x="1295400" y="324000"/>
            <a:ext cx="1596494" cy="749022"/>
          </a:xfrm>
          <a:prstGeom prst="rect">
            <a:avLst/>
          </a:prstGeom>
          <a:noFill/>
          <a:ln>
            <a:noFill/>
          </a:ln>
        </p:spPr>
      </p:pic>
      <p:sp>
        <p:nvSpPr>
          <p:cNvPr id="23" name="Google Shape;23;p45"/>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noProof="0" smtClean="0">
                <a:solidFill>
                  <a:schemeClr val="dk1"/>
                </a:solidFill>
                <a:latin typeface="Calibri"/>
                <a:ea typeface="Calibri"/>
                <a:cs typeface="Calibri"/>
                <a:sym typeface="Calibri"/>
              </a:rPr>
              <a:t>‹Nr.›</a:t>
            </a:fld>
            <a:endParaRPr lang="de-DE" sz="1800" noProof="0" dirty="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20166F1B-0A2E-9D26-D755-026F12355F8B}"/>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D15BAC44-6A42-1F2B-96FB-091F40CEDDF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67F75073-65BF-391B-1C33-FF7DF928434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9"/>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32;p49"/>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lang="de-DE" sz="1800" noProof="0" dirty="0">
              <a:solidFill>
                <a:schemeClr val="dk1"/>
              </a:solidFill>
              <a:latin typeface="Calibri"/>
              <a:ea typeface="Calibri"/>
              <a:cs typeface="Calibri"/>
              <a:sym typeface="Calibri"/>
            </a:endParaRPr>
          </a:p>
        </p:txBody>
      </p:sp>
      <p:sp>
        <p:nvSpPr>
          <p:cNvPr id="33" name="Google Shape;33;p49"/>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 name="Google Shape;34;p49"/>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5" name="Google Shape;35;p49"/>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36" name="Google Shape;36;p49"/>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37" name="Google Shape;37;p49"/>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38" name="Google Shape;38;p49"/>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43" name="Google Shape;43;p49"/>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de-DE" sz="1800" noProof="0" smtClean="0">
                <a:solidFill>
                  <a:schemeClr val="dk1"/>
                </a:solidFill>
                <a:latin typeface="Calibri"/>
                <a:ea typeface="Calibri"/>
                <a:cs typeface="Calibri"/>
                <a:sym typeface="Calibri"/>
              </a:rPr>
              <a:t>‹Nr.›</a:t>
            </a:fld>
            <a:endParaRPr lang="de-DE" sz="1800" noProof="0" dirty="0">
              <a:solidFill>
                <a:schemeClr val="dk1"/>
              </a:solidFill>
              <a:latin typeface="Calibri"/>
              <a:ea typeface="Calibri"/>
              <a:cs typeface="Calibri"/>
              <a:sym typeface="Calibri"/>
            </a:endParaRPr>
          </a:p>
        </p:txBody>
      </p:sp>
      <p:sp>
        <p:nvSpPr>
          <p:cNvPr id="2" name="CuadroTexto 27">
            <a:extLst>
              <a:ext uri="{FF2B5EF4-FFF2-40B4-BE49-F238E27FC236}">
                <a16:creationId xmlns:a16="http://schemas.microsoft.com/office/drawing/2014/main" id="{328BE5E4-5A77-4B80-32A4-C83B7154321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0CE6935A-AE72-BA53-36FD-EFA16B3F076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351EC74F-F99F-88BD-26C5-66CCEC77CF1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mbamanagementmodels.com/mckinseys-7-s-framewor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6.jpg"/><Relationship Id="rId4" Type="http://schemas.openxmlformats.org/officeDocument/2006/relationships/image" Target="../media/image55.jp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0" name="Google Shape;50;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3600"/>
              <a:buFont typeface="Helvetica Neue"/>
              <a:buNone/>
            </a:pPr>
            <a:r>
              <a:rPr lang="de-DE" sz="3600" b="1" dirty="0">
                <a:solidFill>
                  <a:srgbClr val="4D94B7"/>
                </a:solidFill>
                <a:latin typeface="Helvetica Neue"/>
                <a:ea typeface="Helvetica Neue"/>
                <a:cs typeface="Helvetica Neue"/>
                <a:sym typeface="Helvetica Neue"/>
              </a:rPr>
              <a:t>Dinge ermöglichen 2: </a:t>
            </a:r>
            <a:endParaRPr lang="de-DE" dirty="0"/>
          </a:p>
          <a:p>
            <a:pPr marL="0" marR="0" lvl="0" indent="0" algn="ctr" rtl="0">
              <a:lnSpc>
                <a:spcPct val="100000"/>
              </a:lnSpc>
              <a:spcBef>
                <a:spcPts val="5"/>
              </a:spcBef>
              <a:spcAft>
                <a:spcPts val="0"/>
              </a:spcAft>
              <a:buClr>
                <a:srgbClr val="4D94B7"/>
              </a:buClr>
              <a:buSzPts val="3600"/>
              <a:buFont typeface="Helvetica Neue"/>
              <a:buNone/>
            </a:pPr>
            <a:r>
              <a:rPr lang="de-DE" sz="3600" b="1" dirty="0">
                <a:solidFill>
                  <a:srgbClr val="4D94B7"/>
                </a:solidFill>
                <a:latin typeface="Helvetica Neue"/>
                <a:ea typeface="Helvetica Neue"/>
                <a:cs typeface="Helvetica Neue"/>
                <a:sym typeface="Helvetica Neue"/>
              </a:rPr>
              <a:t>Intrapreneuriales Verhalten, Konflikt- und Veränderungsmanagement in KKMU</a:t>
            </a:r>
            <a:endParaRPr lang="de-DE" sz="3600" b="1" i="0" u="none" strike="noStrike" cap="none" dirty="0">
              <a:solidFill>
                <a:srgbClr val="4D94B7"/>
              </a:solidFill>
              <a:latin typeface="Helvetica Neue"/>
              <a:ea typeface="Helvetica Neue"/>
              <a:cs typeface="Helvetica Neue"/>
              <a:sym typeface="Helvetica Neue"/>
            </a:endParaRPr>
          </a:p>
        </p:txBody>
      </p:sp>
      <p:sp>
        <p:nvSpPr>
          <p:cNvPr id="51" name="Google Shape;51;p1"/>
          <p:cNvSpPr txBox="1"/>
          <p:nvPr/>
        </p:nvSpPr>
        <p:spPr>
          <a:xfrm>
            <a:off x="5900400" y="5630400"/>
            <a:ext cx="6483600" cy="47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i="0" u="none" strike="noStrike" dirty="0">
                <a:solidFill>
                  <a:srgbClr val="AED633"/>
                </a:solidFill>
                <a:latin typeface="Helvetica Neue"/>
                <a:ea typeface="Helvetica Neue"/>
                <a:cs typeface="Helvetica Neue"/>
                <a:sym typeface="Helvetica Neue"/>
              </a:rPr>
              <a:t>genieproject.eu</a:t>
            </a:r>
            <a:endParaRPr lang="de-DE" sz="24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i="1" u="sng" dirty="0">
                <a:solidFill>
                  <a:schemeClr val="dk1"/>
                </a:solidFill>
                <a:latin typeface="Helvetica Neue"/>
                <a:ea typeface="Helvetica Neue"/>
                <a:cs typeface="Helvetica Neue"/>
                <a:sym typeface="Helvetica Neue"/>
              </a:rPr>
              <a:t>Zufriedenheit</a:t>
            </a:r>
            <a:endParaRPr lang="de-DE" dirty="0"/>
          </a:p>
        </p:txBody>
      </p:sp>
      <p:pic>
        <p:nvPicPr>
          <p:cNvPr id="170" name="Google Shape;170;p10"/>
          <p:cNvPicPr preferRelativeResize="0"/>
          <p:nvPr/>
        </p:nvPicPr>
        <p:blipFill rotWithShape="1">
          <a:blip r:embed="rId3">
            <a:alphaModFix/>
          </a:blip>
          <a:srcRect/>
          <a:stretch/>
        </p:blipFill>
        <p:spPr>
          <a:xfrm>
            <a:off x="13500000" y="1548000"/>
            <a:ext cx="3600000" cy="1800000"/>
          </a:xfrm>
          <a:prstGeom prst="rect">
            <a:avLst/>
          </a:prstGeom>
          <a:noFill/>
          <a:ln>
            <a:noFill/>
          </a:ln>
        </p:spPr>
      </p:pic>
      <p:sp>
        <p:nvSpPr>
          <p:cNvPr id="171" name="Google Shape;171;p10"/>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Zur Erinnerung!</a:t>
            </a:r>
            <a:endParaRPr lang="de-DE" sz="2400" dirty="0">
              <a:latin typeface="Helvetica Neue" panose="020B0604020202020204" charset="0"/>
            </a:endParaRPr>
          </a:p>
          <a:p>
            <a:pPr marL="0" marR="0" lvl="0" indent="0" algn="ctr"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Je </a:t>
            </a:r>
            <a:r>
              <a:rPr lang="de-DE" sz="2200" b="1" dirty="0">
                <a:solidFill>
                  <a:schemeClr val="dk1"/>
                </a:solidFill>
                <a:latin typeface="Helvetica Neue" panose="020B0604020202020204" charset="0"/>
                <a:ea typeface="Helvetica Neue"/>
                <a:cs typeface="Helvetica Neue"/>
                <a:sym typeface="Helvetica Neue"/>
              </a:rPr>
              <a:t>zufriedener </a:t>
            </a:r>
            <a:r>
              <a:rPr lang="de-DE" sz="2200" dirty="0">
                <a:solidFill>
                  <a:schemeClr val="dk1"/>
                </a:solidFill>
                <a:latin typeface="Helvetica Neue" panose="020B0604020202020204" charset="0"/>
                <a:ea typeface="Helvetica Neue"/>
                <a:cs typeface="Helvetica Neue"/>
                <a:sym typeface="Helvetica Neue"/>
              </a:rPr>
              <a:t>der/die Arbeitnehmende ist, desto mehr beeinflusst er das unternehmerische Handeln und letztlich das unternehmerische Verhalten</a:t>
            </a:r>
            <a:endParaRPr lang="de-DE" sz="2200" dirty="0">
              <a:latin typeface="Helvetica Neue" panose="020B0604020202020204" charset="0"/>
            </a:endParaRPr>
          </a:p>
        </p:txBody>
      </p:sp>
      <p:pic>
        <p:nvPicPr>
          <p:cNvPr id="172" name="Google Shape;172;p10"/>
          <p:cNvPicPr preferRelativeResize="0"/>
          <p:nvPr/>
        </p:nvPicPr>
        <p:blipFill rotWithShape="1">
          <a:blip r:embed="rId4">
            <a:alphaModFix/>
          </a:blip>
          <a:srcRect/>
          <a:stretch/>
        </p:blipFill>
        <p:spPr>
          <a:xfrm>
            <a:off x="11508141" y="5340366"/>
            <a:ext cx="1600438" cy="1790700"/>
          </a:xfrm>
          <a:prstGeom prst="rect">
            <a:avLst/>
          </a:prstGeom>
          <a:noFill/>
          <a:ln>
            <a:noFill/>
          </a:ln>
        </p:spPr>
      </p:pic>
      <p:sp>
        <p:nvSpPr>
          <p:cNvPr id="173" name="Google Shape;173;p10"/>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5</a:t>
            </a:r>
            <a:endParaRPr lang="de-DE" sz="1200" dirty="0">
              <a:solidFill>
                <a:schemeClr val="dk1"/>
              </a:solidFill>
              <a:latin typeface="Helvetica Neue"/>
              <a:ea typeface="Helvetica Neue"/>
              <a:cs typeface="Helvetica Neue"/>
              <a:sym typeface="Helvetica Neue"/>
            </a:endParaRPr>
          </a:p>
        </p:txBody>
      </p:sp>
      <p:sp>
        <p:nvSpPr>
          <p:cNvPr id="174" name="Google Shape;174;p10"/>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175" name="Google Shape;175;p10"/>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de-DE" sz="2800" b="1" dirty="0">
                <a:solidFill>
                  <a:srgbClr val="AED633"/>
                </a:solidFill>
                <a:latin typeface="Helvetica Neue"/>
                <a:ea typeface="Helvetica Neue"/>
                <a:cs typeface="Helvetica Neue"/>
                <a:sym typeface="Helvetica Neue"/>
              </a:rPr>
              <a:t>1.2 Die 4 Grundsätze der unternehmerischen Einstellung</a:t>
            </a:r>
            <a:endParaRPr lang="de-DE" dirty="0"/>
          </a:p>
        </p:txBody>
      </p:sp>
      <p:sp>
        <p:nvSpPr>
          <p:cNvPr id="176" name="Google Shape;176;p10"/>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
        <p:nvSpPr>
          <p:cNvPr id="177" name="Google Shape;177;p10"/>
          <p:cNvSpPr txBox="1"/>
          <p:nvPr/>
        </p:nvSpPr>
        <p:spPr>
          <a:xfrm>
            <a:off x="1296000" y="4104000"/>
            <a:ext cx="10512000" cy="430887"/>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Die Zufriedenheit am Arbeitsplatz wird als wichtiges Element betrachtet, da sie sich im Zusammenhang mit Intrapreneurship positiv auf die Nachhaltigkeit und das Wachstum des Unternehmens auswirkt.</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Die gesammelten Arbeitserfahrungen der Arbeitnehmer*innen sind eine Komponente der Zufriedenheit.</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Das Gefühl der Zufriedenheit kann gesteigert und positiv beeinflusst werden, indem man den Mitarbeitenden autonomes Handeln zugesteht.</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Durch die Stärkung der Beziehung zur Organisation und die Übertragung von Verantwortung kann die Unternehmensleitung die Zufriedenheit im Unternehmen durch Belohnungen und Entschädigungen fördern.</a:t>
            </a:r>
            <a:endParaRPr lang="de-DE" sz="22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ppt_w</p:attrName>
                                        </p:attrNameLst>
                                      </p:cBhvr>
                                      <p:tavLst>
                                        <p:tav tm="0">
                                          <p:val>
                                            <p:strVal val="0"/>
                                          </p:val>
                                        </p:tav>
                                        <p:tav tm="100000">
                                          <p:val>
                                            <p:strVal val="#ppt_w"/>
                                          </p:val>
                                        </p:tav>
                                      </p:tavLst>
                                    </p:anim>
                                    <p:anim calcmode="lin" valueType="num">
                                      <p:cBhvr additive="base">
                                        <p:cTn id="8" dur="500"/>
                                        <p:tgtEl>
                                          <p:spTgt spid="1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i="1" u="sng" dirty="0">
                <a:solidFill>
                  <a:schemeClr val="dk1"/>
                </a:solidFill>
                <a:latin typeface="Helvetica Neue"/>
                <a:ea typeface="Helvetica Neue"/>
                <a:cs typeface="Helvetica Neue"/>
                <a:sym typeface="Helvetica Neue"/>
              </a:rPr>
              <a:t>Motivation</a:t>
            </a:r>
            <a:endParaRPr lang="de-DE" dirty="0"/>
          </a:p>
        </p:txBody>
      </p:sp>
      <p:pic>
        <p:nvPicPr>
          <p:cNvPr id="183" name="Google Shape;183;p11"/>
          <p:cNvPicPr preferRelativeResize="0"/>
          <p:nvPr/>
        </p:nvPicPr>
        <p:blipFill rotWithShape="1">
          <a:blip r:embed="rId3">
            <a:alphaModFix/>
          </a:blip>
          <a:srcRect/>
          <a:stretch/>
        </p:blipFill>
        <p:spPr>
          <a:xfrm>
            <a:off x="13500000" y="1548000"/>
            <a:ext cx="3517557" cy="1800000"/>
          </a:xfrm>
          <a:prstGeom prst="rect">
            <a:avLst/>
          </a:prstGeom>
          <a:noFill/>
          <a:ln>
            <a:noFill/>
          </a:ln>
        </p:spPr>
      </p:pic>
      <p:sp>
        <p:nvSpPr>
          <p:cNvPr id="184" name="Google Shape;184;p11"/>
          <p:cNvSpPr/>
          <p:nvPr/>
        </p:nvSpPr>
        <p:spPr>
          <a:xfrm rot="-614456">
            <a:off x="12672000" y="5472000"/>
            <a:ext cx="4356000" cy="325098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Zur Erinnerung!</a:t>
            </a:r>
            <a:endParaRPr lang="de-DE" sz="2400" dirty="0">
              <a:latin typeface="Helvetica Neue" panose="020B0604020202020204" charset="0"/>
            </a:endParaRPr>
          </a:p>
          <a:p>
            <a:pPr marL="0" marR="0" lvl="0" indent="0" algn="ctr"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Je mehr der/die Mitarbeitende </a:t>
            </a:r>
            <a:r>
              <a:rPr lang="de-DE" sz="2200" b="1" dirty="0">
                <a:solidFill>
                  <a:schemeClr val="dk1"/>
                </a:solidFill>
                <a:latin typeface="Helvetica Neue" panose="020B0604020202020204" charset="0"/>
                <a:ea typeface="Helvetica Neue"/>
                <a:cs typeface="Helvetica Neue"/>
                <a:sym typeface="Helvetica Neue"/>
              </a:rPr>
              <a:t>motiviert </a:t>
            </a:r>
            <a:r>
              <a:rPr lang="de-DE" sz="2200" dirty="0">
                <a:solidFill>
                  <a:schemeClr val="dk1"/>
                </a:solidFill>
                <a:latin typeface="Helvetica Neue" panose="020B0604020202020204" charset="0"/>
                <a:ea typeface="Helvetica Neue"/>
                <a:cs typeface="Helvetica Neue"/>
                <a:sym typeface="Helvetica Neue"/>
              </a:rPr>
              <a:t>ist, desto mehr beeinflusst er/sie das unternehmerische Handeln und letztlich das unternehmerische Verhalten</a:t>
            </a:r>
            <a:endParaRPr lang="de-DE" sz="2200" dirty="0">
              <a:latin typeface="Helvetica Neue" panose="020B0604020202020204" charset="0"/>
            </a:endParaRPr>
          </a:p>
        </p:txBody>
      </p:sp>
      <p:pic>
        <p:nvPicPr>
          <p:cNvPr id="185" name="Google Shape;185;p11"/>
          <p:cNvPicPr preferRelativeResize="0"/>
          <p:nvPr/>
        </p:nvPicPr>
        <p:blipFill rotWithShape="1">
          <a:blip r:embed="rId4">
            <a:alphaModFix/>
          </a:blip>
          <a:srcRect/>
          <a:stretch/>
        </p:blipFill>
        <p:spPr>
          <a:xfrm>
            <a:off x="11508141" y="5149294"/>
            <a:ext cx="1600438" cy="1790700"/>
          </a:xfrm>
          <a:prstGeom prst="rect">
            <a:avLst/>
          </a:prstGeom>
          <a:noFill/>
          <a:ln>
            <a:noFill/>
          </a:ln>
        </p:spPr>
      </p:pic>
      <p:sp>
        <p:nvSpPr>
          <p:cNvPr id="186" name="Google Shape;186;p11"/>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6</a:t>
            </a:r>
            <a:endParaRPr lang="de-DE" sz="1200" dirty="0">
              <a:solidFill>
                <a:schemeClr val="dk1"/>
              </a:solidFill>
              <a:latin typeface="Helvetica Neue"/>
              <a:ea typeface="Helvetica Neue"/>
              <a:cs typeface="Helvetica Neue"/>
              <a:sym typeface="Helvetica Neue"/>
            </a:endParaRPr>
          </a:p>
        </p:txBody>
      </p:sp>
      <p:sp>
        <p:nvSpPr>
          <p:cNvPr id="187" name="Google Shape;187;p11"/>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188" name="Google Shape;188;p11"/>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de-DE" sz="2800" b="1" dirty="0">
                <a:solidFill>
                  <a:srgbClr val="AED633"/>
                </a:solidFill>
                <a:latin typeface="Helvetica Neue"/>
                <a:ea typeface="Helvetica Neue"/>
                <a:cs typeface="Helvetica Neue"/>
                <a:sym typeface="Helvetica Neue"/>
              </a:rPr>
              <a:t>1.2 Die 4 Grundsätze der unternehmerischen Einstellung</a:t>
            </a:r>
            <a:endParaRPr lang="de-DE" dirty="0"/>
          </a:p>
        </p:txBody>
      </p:sp>
      <p:sp>
        <p:nvSpPr>
          <p:cNvPr id="189" name="Google Shape;189;p11"/>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
        <p:nvSpPr>
          <p:cNvPr id="190" name="Google Shape;190;p11"/>
          <p:cNvSpPr txBox="1"/>
          <p:nvPr/>
        </p:nvSpPr>
        <p:spPr>
          <a:xfrm>
            <a:off x="1296000" y="4104000"/>
            <a:ext cx="10512000" cy="430887"/>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Belohnungen wirken sich nicht nur auf die Zufriedenheit, sondern auch auf die Motivation der Mitarbeitenden aus, unternehmerisch zu handeln.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Die Sensibilisierung wirkt sich unmittelbar auf die Zeit und Energie aus, die für Initiativen aufgewendet werden.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Belohnungssysteme sollten in den Unternehmen verankert werden, da dies die Qualität der Arbeit verbessern und die Anstrengungen und die Motivation steigern kann. Dies führt zu mehr Innovation, Risikobereitschaft und letztlich zu Intrapreneurship.</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Intrapreneur*innen werden auch durch die Herausforderungen motiviert, die sie gemeistert haben. Unternehmerische Mitarbeitende erfahren Motivation durch marktorientierte Gesetze oder durch den Wunsch, aus Chancen einen Mehrwert zu schaffen. </a:t>
            </a:r>
            <a:endParaRPr lang="de-DE" sz="22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ppt_w</p:attrName>
                                        </p:attrNameLst>
                                      </p:cBhvr>
                                      <p:tavLst>
                                        <p:tav tm="0">
                                          <p:val>
                                            <p:strVal val="0"/>
                                          </p:val>
                                        </p:tav>
                                        <p:tav tm="100000">
                                          <p:val>
                                            <p:strVal val="#ppt_w"/>
                                          </p:val>
                                        </p:tav>
                                      </p:tavLst>
                                    </p:anim>
                                    <p:anim calcmode="lin" valueType="num">
                                      <p:cBhvr additive="base">
                                        <p:cTn id="8" dur="500"/>
                                        <p:tgtEl>
                                          <p:spTgt spid="1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i="1" u="sng" dirty="0">
                <a:solidFill>
                  <a:schemeClr val="dk1"/>
                </a:solidFill>
                <a:latin typeface="Helvetica Neue" panose="020B0604020202020204" charset="0"/>
                <a:ea typeface="Helvetica Neue"/>
                <a:cs typeface="Helvetica Neue"/>
                <a:sym typeface="Helvetica Neue"/>
              </a:rPr>
              <a:t>Absicht</a:t>
            </a:r>
            <a:endParaRPr lang="de-DE" dirty="0">
              <a:latin typeface="Helvetica Neue" panose="020B0604020202020204" charset="0"/>
            </a:endParaRPr>
          </a:p>
        </p:txBody>
      </p:sp>
      <p:pic>
        <p:nvPicPr>
          <p:cNvPr id="196" name="Google Shape;196;p12"/>
          <p:cNvPicPr preferRelativeResize="0"/>
          <p:nvPr/>
        </p:nvPicPr>
        <p:blipFill rotWithShape="1">
          <a:blip r:embed="rId3">
            <a:alphaModFix/>
          </a:blip>
          <a:srcRect/>
          <a:stretch/>
        </p:blipFill>
        <p:spPr>
          <a:xfrm>
            <a:off x="15156000" y="1548000"/>
            <a:ext cx="1923205" cy="1800000"/>
          </a:xfrm>
          <a:prstGeom prst="rect">
            <a:avLst/>
          </a:prstGeom>
          <a:noFill/>
          <a:ln>
            <a:noFill/>
          </a:ln>
        </p:spPr>
      </p:pic>
      <p:sp>
        <p:nvSpPr>
          <p:cNvPr id="197" name="Google Shape;197;p12"/>
          <p:cNvSpPr/>
          <p:nvPr/>
        </p:nvSpPr>
        <p:spPr>
          <a:xfrm rot="-614456">
            <a:off x="12675935" y="5471648"/>
            <a:ext cx="4356000" cy="3295252"/>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Zur Erinnerung!</a:t>
            </a:r>
            <a:endParaRPr lang="de-DE" sz="2400" dirty="0">
              <a:latin typeface="Helvetica Neue" panose="020B0604020202020204" charset="0"/>
            </a:endParaRPr>
          </a:p>
          <a:p>
            <a:pPr marL="0" marR="0" lvl="0" indent="0" algn="ctr" rtl="0">
              <a:spcBef>
                <a:spcPts val="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Die </a:t>
            </a:r>
            <a:r>
              <a:rPr lang="de-DE" sz="2200" b="1" dirty="0">
                <a:solidFill>
                  <a:schemeClr val="dk1"/>
                </a:solidFill>
                <a:latin typeface="Helvetica Neue" panose="020B0604020202020204" charset="0"/>
                <a:ea typeface="Helvetica Neue"/>
                <a:cs typeface="Helvetica Neue"/>
                <a:sym typeface="Helvetica Neue"/>
              </a:rPr>
              <a:t>Absicht </a:t>
            </a:r>
            <a:r>
              <a:rPr lang="de-DE" sz="2200" dirty="0">
                <a:solidFill>
                  <a:schemeClr val="dk1"/>
                </a:solidFill>
                <a:latin typeface="Helvetica Neue" panose="020B0604020202020204" charset="0"/>
                <a:ea typeface="Helvetica Neue"/>
                <a:cs typeface="Helvetica Neue"/>
                <a:sym typeface="Helvetica Neue"/>
              </a:rPr>
              <a:t>eines/einer Mitarbeitenden ist ein starker Indikator für sein/ihr Verhalten. Mit der Festlegung von Zielen können Intrapreneur*innen die Kommunikation und das Engagement lenken </a:t>
            </a:r>
            <a:endParaRPr lang="de-DE" sz="2200" dirty="0">
              <a:latin typeface="Helvetica Neue" panose="020B0604020202020204" charset="0"/>
            </a:endParaRPr>
          </a:p>
        </p:txBody>
      </p:sp>
      <p:pic>
        <p:nvPicPr>
          <p:cNvPr id="198" name="Google Shape;198;p12"/>
          <p:cNvPicPr preferRelativeResize="0"/>
          <p:nvPr/>
        </p:nvPicPr>
        <p:blipFill rotWithShape="1">
          <a:blip r:embed="rId4">
            <a:alphaModFix/>
          </a:blip>
          <a:srcRect/>
          <a:stretch/>
        </p:blipFill>
        <p:spPr>
          <a:xfrm>
            <a:off x="11508141" y="5340366"/>
            <a:ext cx="1600438" cy="1790700"/>
          </a:xfrm>
          <a:prstGeom prst="rect">
            <a:avLst/>
          </a:prstGeom>
          <a:noFill/>
          <a:ln>
            <a:noFill/>
          </a:ln>
        </p:spPr>
      </p:pic>
      <p:sp>
        <p:nvSpPr>
          <p:cNvPr id="199" name="Google Shape;199;p12"/>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6</a:t>
            </a:r>
            <a:endParaRPr lang="de-DE" sz="1200" dirty="0">
              <a:solidFill>
                <a:schemeClr val="dk1"/>
              </a:solidFill>
              <a:latin typeface="Helvetica Neue"/>
              <a:ea typeface="Helvetica Neue"/>
              <a:cs typeface="Helvetica Neue"/>
              <a:sym typeface="Helvetica Neue"/>
            </a:endParaRPr>
          </a:p>
        </p:txBody>
      </p:sp>
      <p:sp>
        <p:nvSpPr>
          <p:cNvPr id="200" name="Google Shape;200;p12"/>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201" name="Google Shape;201;p12"/>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de-DE" sz="2800" b="1" dirty="0">
                <a:solidFill>
                  <a:srgbClr val="AED633"/>
                </a:solidFill>
                <a:latin typeface="Helvetica Neue"/>
                <a:ea typeface="Helvetica Neue"/>
                <a:cs typeface="Helvetica Neue"/>
                <a:sym typeface="Helvetica Neue"/>
              </a:rPr>
              <a:t>1.2 Die 4 Grundsätze der unternehmerischen Einstellung</a:t>
            </a:r>
            <a:endParaRPr lang="de-DE" dirty="0"/>
          </a:p>
        </p:txBody>
      </p:sp>
      <p:sp>
        <p:nvSpPr>
          <p:cNvPr id="202" name="Google Shape;202;p12"/>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
        <p:nvSpPr>
          <p:cNvPr id="203" name="Google Shape;203;p12"/>
          <p:cNvSpPr txBox="1"/>
          <p:nvPr/>
        </p:nvSpPr>
        <p:spPr>
          <a:xfrm>
            <a:off x="1296000" y="4104000"/>
            <a:ext cx="10512000" cy="430887"/>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Intrapreneuriale Absicht bezieht sich auf das Ziel, einen neuen Geschäftszweig zu entwickeln, ein Spin-off zu gründen oder die eigene Organisation zu diversifizieren.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Die Absicht, nach der der/die Einzelne handelt, ist ein starker Indikator für das auftretende Verhalten.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Das Ausmaß, in dem Intrapreneur*innen direkt von der Entwicklung innovativer Ideen profitieren, spielt keine große Rolle. Sie leben ihre Leidenschaft aus, nutzen aber die Ressourcen, die ihnen das Unternehmen zur Verfügung stellt.</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5"/>
              </a:buBlip>
            </a:pPr>
            <a:r>
              <a:rPr lang="de-DE" sz="2200" dirty="0">
                <a:solidFill>
                  <a:schemeClr val="dk1"/>
                </a:solidFill>
                <a:latin typeface="Helvetica Neue" panose="020B0604020202020204" charset="0"/>
                <a:ea typeface="Helvetica Neue"/>
                <a:cs typeface="Helvetica Neue"/>
                <a:sym typeface="Helvetica Neue"/>
              </a:rPr>
              <a:t>Die Absichten von Intrapreneur*innen sind bewusste Prozesse. Mit der Festlegung von Zielen können Intrapreneur*innen u. a. die Kommunikation und das Engagement von Unternehmen lenken.</a:t>
            </a:r>
            <a:endParaRPr lang="de-DE" sz="2200"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ppt_w</p:attrName>
                                        </p:attrNameLst>
                                      </p:cBhvr>
                                      <p:tavLst>
                                        <p:tav tm="0">
                                          <p:val>
                                            <p:strVal val="0"/>
                                          </p:val>
                                        </p:tav>
                                        <p:tav tm="100000">
                                          <p:val>
                                            <p:strVal val="#ppt_w"/>
                                          </p:val>
                                        </p:tav>
                                      </p:tavLst>
                                    </p:anim>
                                    <p:anim calcmode="lin" valueType="num">
                                      <p:cBhvr additive="base">
                                        <p:cTn id="8" dur="500"/>
                                        <p:tgtEl>
                                          <p:spTgt spid="1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09" name="Google Shape;209;p13"/>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rgbClr val="4D94B7"/>
                </a:solidFill>
                <a:latin typeface="Helvetica Neue"/>
                <a:ea typeface="Helvetica Neue"/>
                <a:cs typeface="Helvetica Neue"/>
                <a:sym typeface="Helvetica Neue"/>
              </a:rPr>
              <a:t>Veränderungsmanagement</a:t>
            </a:r>
            <a:endParaRPr lang="de-DE" sz="4800" b="1" i="0" u="none" strike="noStrike" cap="none" dirty="0">
              <a:solidFill>
                <a:srgbClr val="4D94B7"/>
              </a:solidFill>
              <a:latin typeface="Helvetica Neue"/>
              <a:ea typeface="Helvetica Neue"/>
              <a:cs typeface="Helvetica Neue"/>
              <a:sym typeface="Helvetica Neue"/>
            </a:endParaRPr>
          </a:p>
        </p:txBody>
      </p:sp>
      <p:sp>
        <p:nvSpPr>
          <p:cNvPr id="210" name="Google Shape;210;p13"/>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AED633"/>
                </a:solidFill>
                <a:latin typeface="Helvetica Neue"/>
                <a:ea typeface="Helvetica Neue"/>
                <a:cs typeface="Helvetica Neue"/>
                <a:sym typeface="Helvetica Neue"/>
              </a:rPr>
              <a:t>Unit 2</a:t>
            </a:r>
            <a:endParaRPr lang="de-DE" sz="6000" b="1" i="0" u="none" strike="noStrike" cap="none" dirty="0">
              <a:solidFill>
                <a:srgbClr val="AED633"/>
              </a:solidFill>
              <a:latin typeface="Helvetica Neue"/>
              <a:ea typeface="Helvetica Neue"/>
              <a:cs typeface="Helvetica Neue"/>
              <a:sym typeface="Helvetica Neue"/>
            </a:endParaRPr>
          </a:p>
        </p:txBody>
      </p:sp>
      <p:sp>
        <p:nvSpPr>
          <p:cNvPr id="211" name="Google Shape;211;p13"/>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2.1 Definition</a:t>
            </a:r>
            <a:endParaRPr lang="de-DE" sz="2800"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2.2 Veränderungsmanagement-Modelle</a:t>
            </a:r>
            <a:endParaRPr lang="de-DE" sz="2800"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2.3 Umsetzung von Veränderungsprozessen in Ihrem Unternehmen</a:t>
            </a:r>
            <a:endParaRPr lang="de-DE" sz="2800" b="1" dirty="0">
              <a:solidFill>
                <a:srgbClr val="AED633"/>
              </a:solidFill>
              <a:latin typeface="Helvetica Neue" panose="020B0604020202020204" charset="0"/>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de-DE" sz="2800" b="1" i="0" u="none" strike="noStrike" cap="none" dirty="0">
              <a:solidFill>
                <a:srgbClr val="AED633"/>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de-DE" sz="28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217" name="Google Shape;217;p14"/>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2.1 Definition</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
        <p:nvSpPr>
          <p:cNvPr id="218" name="Google Shape;218;p14"/>
          <p:cNvSpPr txBox="1"/>
          <p:nvPr/>
        </p:nvSpPr>
        <p:spPr>
          <a:xfrm>
            <a:off x="1295400" y="3384000"/>
            <a:ext cx="7391400" cy="144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Die Umsetzung von Veränderungen ist nicht einfach, insbesondere in kleinen Unternehmen. Es gibt eine Menge beweglicher Teile, ganz zu schweigen von den Mitarbeitenden, die bei großen Veränderungen oder Umstellungen nervös werden. </a:t>
            </a:r>
            <a:endParaRPr lang="de-DE" dirty="0"/>
          </a:p>
        </p:txBody>
      </p:sp>
      <p:pic>
        <p:nvPicPr>
          <p:cNvPr id="219" name="Google Shape;219;p14"/>
          <p:cNvPicPr preferRelativeResize="0"/>
          <p:nvPr/>
        </p:nvPicPr>
        <p:blipFill rotWithShape="1">
          <a:blip r:embed="rId3">
            <a:alphaModFix/>
          </a:blip>
          <a:srcRect/>
          <a:stretch/>
        </p:blipFill>
        <p:spPr>
          <a:xfrm>
            <a:off x="2614612" y="5652612"/>
            <a:ext cx="3785916" cy="252000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220" name="Google Shape;220;p14"/>
          <p:cNvSpPr txBox="1"/>
          <p:nvPr/>
        </p:nvSpPr>
        <p:spPr>
          <a:xfrm>
            <a:off x="9601200" y="6224348"/>
            <a:ext cx="7162800" cy="17851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Die Bewältigung des Wandels gehört zu den Themen, über die nicht so oft gesprochen wird, die aber äußerst wichtig sind, sei es die Verlagerung auf einen neuen Markt oder die Überarbeitung der Organisationsstruktur, um die langfristige Gesundheit des Unternehmens zu gewährleisten.</a:t>
            </a:r>
            <a:endParaRPr lang="de-DE" dirty="0"/>
          </a:p>
        </p:txBody>
      </p:sp>
      <p:pic>
        <p:nvPicPr>
          <p:cNvPr id="221" name="Google Shape;221;p14"/>
          <p:cNvPicPr preferRelativeResize="0"/>
          <p:nvPr/>
        </p:nvPicPr>
        <p:blipFill rotWithShape="1">
          <a:blip r:embed="rId4">
            <a:alphaModFix/>
          </a:blip>
          <a:srcRect/>
          <a:stretch/>
        </p:blipFill>
        <p:spPr>
          <a:xfrm>
            <a:off x="10377237" y="2112264"/>
            <a:ext cx="5766865" cy="25200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
        <p:nvSpPr>
          <p:cNvPr id="222" name="Google Shape;222;p14"/>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
        <p:nvSpPr>
          <p:cNvPr id="223" name="Google Shape;223;p14"/>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10</a:t>
            </a:r>
            <a:endParaRPr lang="de-DE" sz="1200" dirty="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p:cNvPicPr preferRelativeResize="0"/>
          <p:nvPr/>
        </p:nvPicPr>
        <p:blipFill rotWithShape="1">
          <a:blip r:embed="rId3">
            <a:alphaModFix/>
          </a:blip>
          <a:srcRect/>
          <a:stretch/>
        </p:blipFill>
        <p:spPr>
          <a:xfrm>
            <a:off x="10513987" y="1361301"/>
            <a:ext cx="5905500" cy="7620000"/>
          </a:xfrm>
          <a:prstGeom prst="rect">
            <a:avLst/>
          </a:prstGeom>
          <a:noFill/>
          <a:ln>
            <a:noFill/>
          </a:ln>
        </p:spPr>
      </p:pic>
      <p:sp>
        <p:nvSpPr>
          <p:cNvPr id="229" name="Google Shape;229;p15"/>
          <p:cNvSpPr txBox="1"/>
          <p:nvPr/>
        </p:nvSpPr>
        <p:spPr>
          <a:xfrm>
            <a:off x="9324000" y="8928000"/>
            <a:ext cx="7956000" cy="28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dirty="0">
                <a:solidFill>
                  <a:schemeClr val="dk1"/>
                </a:solidFill>
                <a:latin typeface="Helvetica Neue"/>
                <a:ea typeface="Helvetica Neue"/>
                <a:cs typeface="Helvetica Neue"/>
                <a:sym typeface="Helvetica Neue"/>
              </a:rPr>
              <a:t>Bildquelle: http://www.picturequotes.com/we-cannot-direct-the-wind-but-we-can-adjust-the-sails-quote-383364</a:t>
            </a:r>
            <a:endParaRPr lang="de-DE" dirty="0"/>
          </a:p>
        </p:txBody>
      </p:sp>
      <p:sp>
        <p:nvSpPr>
          <p:cNvPr id="230" name="Google Shape;230;p15"/>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10</a:t>
            </a:r>
            <a:endParaRPr lang="de-DE" sz="1200" dirty="0">
              <a:solidFill>
                <a:schemeClr val="dk1"/>
              </a:solidFill>
              <a:latin typeface="Helvetica Neue"/>
              <a:ea typeface="Helvetica Neue"/>
              <a:cs typeface="Helvetica Neue"/>
              <a:sym typeface="Helvetica Neue"/>
            </a:endParaRPr>
          </a:p>
        </p:txBody>
      </p:sp>
      <p:sp>
        <p:nvSpPr>
          <p:cNvPr id="231" name="Google Shape;231;p1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232" name="Google Shape;232;p15"/>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2.1 Definition</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
        <p:nvSpPr>
          <p:cNvPr id="233" name="Google Shape;233;p15"/>
          <p:cNvSpPr txBox="1"/>
          <p:nvPr/>
        </p:nvSpPr>
        <p:spPr>
          <a:xfrm>
            <a:off x="1296000" y="3384000"/>
            <a:ext cx="8460000" cy="430887"/>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Der Prozess des Veränderungsmanagements umfasst die Vorbereitung von Einzelpersonen und Organisationen auf organisatorische Veränderungen, wie z. B. die Einführung neuer Technologien, Veränderungen der Marktnachfrage, Reaktionen auf den Wettbewerb, die Planung der Unternehmensnachfolge und Fusionen.</a:t>
            </a:r>
            <a:endParaRPr lang="de-DE" sz="2400" dirty="0">
              <a:latin typeface="Helvetica Neue" panose="020B0604020202020204" charset="0"/>
            </a:endParaRPr>
          </a:p>
          <a:p>
            <a:pPr marL="542925" marR="0" lvl="0" indent="-344805" algn="l" rtl="0">
              <a:spcBef>
                <a:spcPts val="1800"/>
              </a:spcBef>
              <a:spcAft>
                <a:spcPts val="0"/>
              </a:spcAft>
              <a:buClr>
                <a:schemeClr val="dk1"/>
              </a:buClr>
              <a:buSzPts val="3120"/>
              <a:buBlip>
                <a:blip r:embed="rId4"/>
              </a:buBlip>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542925" algn="l" rtl="0">
              <a:spcBef>
                <a:spcPts val="18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Es ist eines der wichtigsten Managementprinzipien, das die Vorbereitung aller Beteiligten auf größere Veränderungen in einem Unternehmen regelt. Der Prozess hilft Unternehmen, langfristige Ziele mit minimalen Unterbrechungen für das Personal und die Abläufe der Organisation zu erreichen.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p:nvPr/>
        </p:nvSpPr>
        <p:spPr>
          <a:xfrm>
            <a:off x="1296000" y="3384000"/>
            <a:ext cx="7524000" cy="46782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Die Umsetzung von organisatorischen Veränderungen ist unangenehm und schwierig, und wir alle wissen, was über Veränderungen gesagt wird:</a:t>
            </a:r>
            <a:endParaRPr lang="de-DE" sz="2400" dirty="0">
              <a:latin typeface="Helvetica Neue" panose="020B0604020202020204" charset="0"/>
            </a:endParaRPr>
          </a:p>
          <a:p>
            <a:pPr marL="0" marR="0" lvl="0" indent="0" algn="ctr" rtl="0">
              <a:spcBef>
                <a:spcPts val="1200"/>
              </a:spcBef>
              <a:spcAft>
                <a:spcPts val="0"/>
              </a:spcAft>
              <a:buNone/>
            </a:pPr>
            <a:r>
              <a:rPr lang="de-DE" sz="2400" i="1" dirty="0">
                <a:solidFill>
                  <a:srgbClr val="4D94B7"/>
                </a:solidFill>
                <a:latin typeface="Helvetica Neue" panose="020B0604020202020204" charset="0"/>
                <a:ea typeface="Helvetica Neue"/>
                <a:cs typeface="Helvetica Neue"/>
                <a:sym typeface="Helvetica Neue"/>
              </a:rPr>
              <a:t>	"Das ist die einzige Konstante im Leben. Zu erkennen, dass dies wahr ist, ist der einfache Teil. Den Wandel zu akzeptieren, vor allem wenn er unsere Arbeit oder unser Leben verändert, ist eine ganz andere Sache."</a:t>
            </a:r>
            <a:endParaRPr lang="de-DE" sz="2400" dirty="0">
              <a:latin typeface="Helvetica Neue" panose="020B0604020202020204" charset="0"/>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Das bedeutet jedoch nicht, dass es in Ordnung (oder vorteilhaft) ist, Ihren Mitarbeitenden Veränderungen aufzuzwingen, ganz gleich, wie dringend sie sind. Wenn Veränderungen unerwünscht sind oder ohne Vorwarnung eingeführt werden, werden sich die Menschen dagegen wehren.</a:t>
            </a:r>
            <a:endParaRPr lang="de-DE" sz="2400" dirty="0">
              <a:latin typeface="Helvetica Neue" panose="020B0604020202020204" charset="0"/>
            </a:endParaRPr>
          </a:p>
        </p:txBody>
      </p:sp>
      <p:pic>
        <p:nvPicPr>
          <p:cNvPr id="240" name="Google Shape;240;p16"/>
          <p:cNvPicPr preferRelativeResize="0"/>
          <p:nvPr/>
        </p:nvPicPr>
        <p:blipFill rotWithShape="1">
          <a:blip r:embed="rId3">
            <a:alphaModFix/>
          </a:blip>
          <a:srcRect/>
          <a:stretch/>
        </p:blipFill>
        <p:spPr>
          <a:xfrm rot="-938580">
            <a:off x="8448534" y="6025670"/>
            <a:ext cx="2428531" cy="1341830"/>
          </a:xfrm>
          <a:prstGeom prst="rect">
            <a:avLst/>
          </a:prstGeom>
          <a:noFill/>
          <a:ln>
            <a:noFill/>
          </a:ln>
        </p:spPr>
      </p:pic>
      <p:sp>
        <p:nvSpPr>
          <p:cNvPr id="241" name="Google Shape;241;p16"/>
          <p:cNvSpPr txBox="1"/>
          <p:nvPr/>
        </p:nvSpPr>
        <p:spPr>
          <a:xfrm>
            <a:off x="11012996" y="5768379"/>
            <a:ext cx="5616000"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a:ea typeface="Helvetica Neue"/>
                <a:cs typeface="Helvetica Neue"/>
                <a:sym typeface="Helvetica Neue"/>
              </a:rPr>
              <a:t>Modelle für das Veränderungsmanagement sind Rahmenwerke, die Organisationen bei der Bewältigung von Veränderungen am Arbeitsplatz helfen</a:t>
            </a:r>
            <a:r>
              <a:rPr lang="de-DE" sz="2400" dirty="0">
                <a:solidFill>
                  <a:schemeClr val="dk1"/>
                </a:solidFill>
                <a:latin typeface="Helvetica Neue"/>
                <a:ea typeface="Helvetica Neue"/>
                <a:cs typeface="Helvetica Neue"/>
                <a:sym typeface="Helvetica Neue"/>
              </a:rPr>
              <a:t>. Es gibt viele Modelle, aber die folgenden gehören zu den beliebtesten</a:t>
            </a:r>
            <a:endParaRPr lang="de-DE" dirty="0"/>
          </a:p>
        </p:txBody>
      </p:sp>
      <p:pic>
        <p:nvPicPr>
          <p:cNvPr id="242" name="Google Shape;242;p16"/>
          <p:cNvPicPr preferRelativeResize="0"/>
          <p:nvPr/>
        </p:nvPicPr>
        <p:blipFill rotWithShape="1">
          <a:blip r:embed="rId4">
            <a:alphaModFix/>
          </a:blip>
          <a:srcRect/>
          <a:stretch/>
        </p:blipFill>
        <p:spPr>
          <a:xfrm>
            <a:off x="12420600" y="2123102"/>
            <a:ext cx="1980000" cy="3600000"/>
          </a:xfrm>
          <a:prstGeom prst="rect">
            <a:avLst/>
          </a:prstGeom>
          <a:noFill/>
          <a:ln>
            <a:noFill/>
          </a:ln>
          <a:effectLst>
            <a:outerShdw blurRad="50800" dist="38100" dir="2700000" algn="tl" rotWithShape="0">
              <a:srgbClr val="000000">
                <a:alpha val="40000"/>
              </a:srgbClr>
            </a:outerShdw>
          </a:effectLst>
        </p:spPr>
      </p:pic>
      <p:sp>
        <p:nvSpPr>
          <p:cNvPr id="243" name="Google Shape;243;p16"/>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a:t>
            </a:r>
            <a:endParaRPr lang="de-DE" sz="1200" dirty="0">
              <a:solidFill>
                <a:schemeClr val="dk1"/>
              </a:solidFill>
              <a:latin typeface="Helvetica Neue"/>
              <a:ea typeface="Helvetica Neue"/>
              <a:cs typeface="Helvetica Neue"/>
              <a:sym typeface="Helvetica Neue"/>
            </a:endParaRPr>
          </a:p>
        </p:txBody>
      </p:sp>
      <p:sp>
        <p:nvSpPr>
          <p:cNvPr id="244" name="Google Shape;244;p16"/>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245" name="Google Shape;245;p16"/>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p:nvPr/>
        </p:nvSpPr>
        <p:spPr>
          <a:xfrm>
            <a:off x="1295400" y="3384000"/>
            <a:ext cx="1014142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1: Die Lewinsche Veränderungstheorie</a:t>
            </a:r>
            <a:endParaRPr lang="de-DE" dirty="0"/>
          </a:p>
        </p:txBody>
      </p:sp>
      <p:sp>
        <p:nvSpPr>
          <p:cNvPr id="251" name="Google Shape;251;p17"/>
          <p:cNvSpPr txBox="1"/>
          <p:nvPr/>
        </p:nvSpPr>
        <p:spPr>
          <a:xfrm>
            <a:off x="1044000" y="3852000"/>
            <a:ext cx="16308000" cy="75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Diese vom amerikanischen Sozialpsychologen Kurt Lewin entwickelte Theorie des organisatorischen Veränderungs-managements folgt einem einfachen und praktischen dreistufigen Prozess für den Umgang mit Veränderungen im Allgemeinen.</a:t>
            </a:r>
            <a:endParaRPr lang="de-DE" sz="2200" dirty="0">
              <a:latin typeface="Helvetica Neue" panose="020B0604020202020204" charset="0"/>
            </a:endParaRPr>
          </a:p>
          <a:p>
            <a:pPr marL="0" marR="0" lvl="0" indent="0" algn="l" rtl="0">
              <a:spcBef>
                <a:spcPts val="120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p:txBody>
      </p:sp>
      <p:sp>
        <p:nvSpPr>
          <p:cNvPr id="252" name="Google Shape;252;p17"/>
          <p:cNvSpPr txBox="1"/>
          <p:nvPr/>
        </p:nvSpPr>
        <p:spPr>
          <a:xfrm>
            <a:off x="8928000" y="8928000"/>
            <a:ext cx="8280000" cy="25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dirty="0">
                <a:solidFill>
                  <a:schemeClr val="dk1"/>
                </a:solidFill>
                <a:latin typeface="Helvetica Neue"/>
                <a:ea typeface="Helvetica Neue"/>
                <a:cs typeface="Helvetica Neue"/>
                <a:sym typeface="Helvetica Neue"/>
              </a:rPr>
              <a:t>Bildquelle: https://online.visual-paradigm.com/de/diagrams/templates/lewins-change-model/lewins-3-stage-model/</a:t>
            </a:r>
            <a:endParaRPr lang="de-DE" dirty="0"/>
          </a:p>
        </p:txBody>
      </p:sp>
      <p:sp>
        <p:nvSpPr>
          <p:cNvPr id="253" name="Google Shape;253;p17"/>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a:t>
            </a:r>
            <a:endParaRPr lang="de-DE" sz="1200" dirty="0">
              <a:solidFill>
                <a:schemeClr val="dk1"/>
              </a:solidFill>
              <a:latin typeface="Helvetica Neue"/>
              <a:ea typeface="Helvetica Neue"/>
              <a:cs typeface="Helvetica Neue"/>
              <a:sym typeface="Helvetica Neue"/>
            </a:endParaRPr>
          </a:p>
        </p:txBody>
      </p:sp>
      <p:sp>
        <p:nvSpPr>
          <p:cNvPr id="256" name="Google Shape;256;p17"/>
          <p:cNvSpPr/>
          <p:nvPr/>
        </p:nvSpPr>
        <p:spPr>
          <a:xfrm>
            <a:off x="6408000" y="4752000"/>
            <a:ext cx="5346000" cy="828000"/>
          </a:xfrm>
          <a:prstGeom prst="notchedRightArrow">
            <a:avLst>
              <a:gd name="adj1" fmla="val 100000"/>
              <a:gd name="adj2" fmla="val 50000"/>
            </a:avLst>
          </a:prstGeom>
          <a:solidFill>
            <a:srgbClr val="4EC5A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Ändern</a:t>
            </a:r>
            <a:endParaRPr lang="de-DE" dirty="0">
              <a:latin typeface="Helvetica Neue" panose="020B0604020202020204" charset="0"/>
            </a:endParaRPr>
          </a:p>
        </p:txBody>
      </p:sp>
      <p:sp>
        <p:nvSpPr>
          <p:cNvPr id="257" name="Google Shape;257;p17"/>
          <p:cNvSpPr/>
          <p:nvPr/>
        </p:nvSpPr>
        <p:spPr>
          <a:xfrm>
            <a:off x="11484000" y="4752000"/>
            <a:ext cx="5346000" cy="828000"/>
          </a:xfrm>
          <a:prstGeom prst="notchedRightArrow">
            <a:avLst>
              <a:gd name="adj1" fmla="val 100000"/>
              <a:gd name="adj2" fmla="val 50000"/>
            </a:avLst>
          </a:prstGeom>
          <a:solidFill>
            <a:srgbClr val="34558B"/>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1" dirty="0">
                <a:solidFill>
                  <a:schemeClr val="lt1"/>
                </a:solidFill>
                <a:latin typeface="Helvetica Neue"/>
                <a:ea typeface="Helvetica Neue"/>
                <a:cs typeface="Helvetica Neue"/>
                <a:sym typeface="Helvetica Neue"/>
              </a:rPr>
              <a:t>         </a:t>
            </a:r>
            <a:r>
              <a:rPr lang="de-DE" sz="2400" b="1" dirty="0">
                <a:solidFill>
                  <a:schemeClr val="lt1"/>
                </a:solidFill>
                <a:latin typeface="Helvetica Neue" panose="020B0604020202020204" charset="0"/>
                <a:ea typeface="Helvetica Neue"/>
                <a:cs typeface="Helvetica Neue"/>
                <a:sym typeface="Helvetica Neue"/>
              </a:rPr>
              <a:t>Wieder einfrieren</a:t>
            </a:r>
            <a:endParaRPr lang="de-DE" dirty="0">
              <a:latin typeface="Helvetica Neue" panose="020B0604020202020204" charset="0"/>
            </a:endParaRPr>
          </a:p>
        </p:txBody>
      </p:sp>
      <p:sp>
        <p:nvSpPr>
          <p:cNvPr id="258" name="Google Shape;258;p17"/>
          <p:cNvSpPr/>
          <p:nvPr/>
        </p:nvSpPr>
        <p:spPr>
          <a:xfrm>
            <a:off x="1296000" y="5580000"/>
            <a:ext cx="4932000" cy="3204000"/>
          </a:xfrm>
          <a:prstGeom prst="rect">
            <a:avLst/>
          </a:prstGeom>
          <a:solidFill>
            <a:srgbClr val="EFF0F1"/>
          </a:solidFill>
          <a:ln>
            <a:noFill/>
          </a:ln>
        </p:spPr>
        <p:txBody>
          <a:bodyPr spcFirstLastPara="1" wrap="square" lIns="91425" tIns="72000" rIns="91425" bIns="720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Erkennen Sie die Notwendigkeit von Veränderungen</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Stellen Sie fest, was sich ändern muss</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Ermutigung zur Ablösung alter Verhaltensweisen und Einstellungen</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Sicherstellung einer starken Unterstützung durch das Management</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Bedenken zu berücksichtigen und zu verstehen</a:t>
            </a:r>
            <a:endParaRPr lang="de-DE" sz="2000" dirty="0">
              <a:latin typeface="Helvetica Neue" panose="020B0604020202020204" charset="0"/>
            </a:endParaRPr>
          </a:p>
        </p:txBody>
      </p:sp>
      <p:sp>
        <p:nvSpPr>
          <p:cNvPr id="259" name="Google Shape;259;p17"/>
          <p:cNvSpPr/>
          <p:nvPr/>
        </p:nvSpPr>
        <p:spPr>
          <a:xfrm>
            <a:off x="6408000" y="5580000"/>
            <a:ext cx="4932000" cy="3204000"/>
          </a:xfrm>
          <a:prstGeom prst="rect">
            <a:avLst/>
          </a:prstGeom>
          <a:solidFill>
            <a:srgbClr val="EFF0F1"/>
          </a:solidFill>
          <a:ln>
            <a:noFill/>
          </a:ln>
        </p:spPr>
        <p:txBody>
          <a:bodyPr spcFirstLastPara="1" wrap="square" lIns="91425" tIns="72000" rIns="91425" bIns="720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Planen Sie die Änderungen</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Setzen Sie Änderungen um</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Mitarbeitende helfen, neue Konzepte oder Standpunkte zu lernen</a:t>
            </a:r>
            <a:endParaRPr lang="de-DE" sz="2000" dirty="0">
              <a:latin typeface="Helvetica Neue" panose="020B0604020202020204" charset="0"/>
            </a:endParaRPr>
          </a:p>
        </p:txBody>
      </p:sp>
      <p:sp>
        <p:nvSpPr>
          <p:cNvPr id="260" name="Google Shape;260;p17"/>
          <p:cNvSpPr/>
          <p:nvPr/>
        </p:nvSpPr>
        <p:spPr>
          <a:xfrm>
            <a:off x="11520000" y="5580000"/>
            <a:ext cx="4932000" cy="3204000"/>
          </a:xfrm>
          <a:prstGeom prst="rect">
            <a:avLst/>
          </a:prstGeom>
          <a:solidFill>
            <a:srgbClr val="EFF0F1"/>
          </a:solidFill>
          <a:ln>
            <a:noFill/>
          </a:ln>
        </p:spPr>
        <p:txBody>
          <a:bodyPr spcFirstLastPara="1" wrap="square" lIns="91425" tIns="72000" rIns="91425" bIns="72000" anchor="t" anchorCtr="0">
            <a:noAutofit/>
          </a:bodyPr>
          <a:lstStyle/>
          <a:p>
            <a:pPr marL="342900" marR="0" lvl="0" indent="-342900" algn="l" rtl="0">
              <a:spcBef>
                <a:spcPts val="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Veränderungen werden verstärkt und stabilisiert</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Integration von Änderungen in die normale Arbeitsweise</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Entwicklung von Möglichkeiten zur Aufrechterhaltung des Wandels</a:t>
            </a:r>
            <a:endParaRPr lang="de-DE" sz="2000" dirty="0">
              <a:latin typeface="Helvetica Neue" panose="020B0604020202020204" charset="0"/>
            </a:endParaRPr>
          </a:p>
          <a:p>
            <a:pPr marL="342900" marR="0" lvl="0" indent="-342900" algn="l" rtl="0">
              <a:spcBef>
                <a:spcPts val="600"/>
              </a:spcBef>
              <a:spcAft>
                <a:spcPts val="0"/>
              </a:spcAft>
              <a:buClr>
                <a:schemeClr val="dk1"/>
              </a:buClr>
              <a:buSzPts val="2000"/>
              <a:buFont typeface="Calibri"/>
              <a:buAutoNum type="arabicPeriod"/>
            </a:pPr>
            <a:r>
              <a:rPr lang="de-DE" sz="2000" dirty="0">
                <a:solidFill>
                  <a:schemeClr val="dk1"/>
                </a:solidFill>
                <a:latin typeface="Helvetica Neue" panose="020B0604020202020204" charset="0"/>
                <a:ea typeface="Helvetica Neue"/>
                <a:cs typeface="Helvetica Neue"/>
                <a:sym typeface="Helvetica Neue"/>
              </a:rPr>
              <a:t>Feiern Sie den Erfolg</a:t>
            </a:r>
            <a:endParaRPr lang="de-DE" sz="2000" dirty="0">
              <a:latin typeface="Helvetica Neue" panose="020B0604020202020204" charset="0"/>
            </a:endParaRPr>
          </a:p>
        </p:txBody>
      </p:sp>
      <p:sp>
        <p:nvSpPr>
          <p:cNvPr id="261" name="Google Shape;261;p17"/>
          <p:cNvSpPr/>
          <p:nvPr/>
        </p:nvSpPr>
        <p:spPr>
          <a:xfrm>
            <a:off x="1296000" y="4752000"/>
            <a:ext cx="5346000" cy="828000"/>
          </a:xfrm>
          <a:prstGeom prst="notchedRightArrow">
            <a:avLst>
              <a:gd name="adj1" fmla="val 100000"/>
              <a:gd name="adj2" fmla="val 50000"/>
            </a:avLst>
          </a:prstGeom>
          <a:solidFill>
            <a:srgbClr val="FFAF1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Auftauen</a:t>
            </a:r>
            <a:endParaRPr lang="de-DE" dirty="0">
              <a:latin typeface="Helvetica Neue" panose="020B0604020202020204" charset="0"/>
            </a:endParaRPr>
          </a:p>
        </p:txBody>
      </p:sp>
      <p:pic>
        <p:nvPicPr>
          <p:cNvPr id="262" name="Google Shape;262;p17"/>
          <p:cNvPicPr preferRelativeResize="0"/>
          <p:nvPr/>
        </p:nvPicPr>
        <p:blipFill rotWithShape="1">
          <a:blip r:embed="rId3">
            <a:alphaModFix/>
          </a:blip>
          <a:srcRect/>
          <a:stretch/>
        </p:blipFill>
        <p:spPr>
          <a:xfrm>
            <a:off x="2484000" y="4824000"/>
            <a:ext cx="542591" cy="682811"/>
          </a:xfrm>
          <a:prstGeom prst="rect">
            <a:avLst/>
          </a:prstGeom>
          <a:noFill/>
          <a:ln>
            <a:noFill/>
          </a:ln>
        </p:spPr>
      </p:pic>
      <p:pic>
        <p:nvPicPr>
          <p:cNvPr id="263" name="Google Shape;263;p17"/>
          <p:cNvPicPr preferRelativeResize="0"/>
          <p:nvPr/>
        </p:nvPicPr>
        <p:blipFill rotWithShape="1">
          <a:blip r:embed="rId4">
            <a:alphaModFix/>
          </a:blip>
          <a:srcRect/>
          <a:stretch/>
        </p:blipFill>
        <p:spPr>
          <a:xfrm>
            <a:off x="7488000" y="4824000"/>
            <a:ext cx="536494" cy="682811"/>
          </a:xfrm>
          <a:prstGeom prst="rect">
            <a:avLst/>
          </a:prstGeom>
          <a:noFill/>
          <a:ln>
            <a:noFill/>
          </a:ln>
        </p:spPr>
      </p:pic>
      <p:pic>
        <p:nvPicPr>
          <p:cNvPr id="264" name="Google Shape;264;p17"/>
          <p:cNvPicPr preferRelativeResize="0"/>
          <p:nvPr/>
        </p:nvPicPr>
        <p:blipFill rotWithShape="1">
          <a:blip r:embed="rId5">
            <a:alphaModFix/>
          </a:blip>
          <a:srcRect/>
          <a:stretch/>
        </p:blipFill>
        <p:spPr>
          <a:xfrm>
            <a:off x="12312000" y="4824000"/>
            <a:ext cx="573074" cy="682811"/>
          </a:xfrm>
          <a:prstGeom prst="rect">
            <a:avLst/>
          </a:prstGeom>
          <a:noFill/>
          <a:ln>
            <a:noFill/>
          </a:ln>
        </p:spPr>
      </p:pic>
      <p:sp>
        <p:nvSpPr>
          <p:cNvPr id="2" name="Google Shape;231;p15">
            <a:extLst>
              <a:ext uri="{FF2B5EF4-FFF2-40B4-BE49-F238E27FC236}">
                <a16:creationId xmlns:a16="http://schemas.microsoft.com/office/drawing/2014/main" id="{D5B1BA9C-04B2-68C5-98CB-A3D1999440A7}"/>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A28439EA-6718-E43A-B6CC-099BBCD258AB}"/>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p:nvPr/>
        </p:nvSpPr>
        <p:spPr>
          <a:xfrm>
            <a:off x="1295400" y="3384000"/>
            <a:ext cx="1056450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1: Die Lewinsche Veränderungstheorie</a:t>
            </a:r>
            <a:endParaRPr lang="de-DE" dirty="0"/>
          </a:p>
        </p:txBody>
      </p:sp>
      <p:sp>
        <p:nvSpPr>
          <p:cNvPr id="271" name="Google Shape;271;p18"/>
          <p:cNvSpPr/>
          <p:nvPr/>
        </p:nvSpPr>
        <p:spPr>
          <a:xfrm rot="-614456">
            <a:off x="12482045" y="4279280"/>
            <a:ext cx="4221193" cy="4292827"/>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Zusammenfassung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Beginnen Sie mit einer gründlichen Untersuchung, um den gegenwärtigen Zustand und die Gründe für den notwendigen "Wandel" zu verstehen.</a:t>
            </a:r>
            <a:endParaRPr lang="de-DE" sz="2000" dirty="0">
              <a:latin typeface="Helvetica Neue" panose="020B0604020202020204" charset="0"/>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Hören Sie auf die Stimmen der Menschen, ihre Zweifel und Bedenken, bleiben Sie offen und gehen Sie auf diese Bedenken ein, und lenken Sie sie in Richtung der Veränderung.</a:t>
            </a:r>
            <a:endParaRPr lang="de-DE" sz="2000" dirty="0">
              <a:latin typeface="Helvetica Neue" panose="020B0604020202020204" charset="0"/>
            </a:endParaRPr>
          </a:p>
        </p:txBody>
      </p:sp>
      <p:pic>
        <p:nvPicPr>
          <p:cNvPr id="272" name="Google Shape;272;p18"/>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73" name="Google Shape;273;p18"/>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12</a:t>
            </a:r>
            <a:endParaRPr lang="de-DE" sz="1200" dirty="0">
              <a:solidFill>
                <a:schemeClr val="dk1"/>
              </a:solidFill>
              <a:latin typeface="Helvetica Neue"/>
              <a:ea typeface="Helvetica Neue"/>
              <a:cs typeface="Helvetica Neue"/>
              <a:sym typeface="Helvetica Neue"/>
            </a:endParaRPr>
          </a:p>
        </p:txBody>
      </p:sp>
      <p:sp>
        <p:nvSpPr>
          <p:cNvPr id="276" name="Google Shape;276;p18"/>
          <p:cNvSpPr txBox="1"/>
          <p:nvPr/>
        </p:nvSpPr>
        <p:spPr>
          <a:xfrm>
            <a:off x="1296000" y="3852000"/>
            <a:ext cx="10188000" cy="43088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de-DE" sz="2400" dirty="0">
                <a:solidFill>
                  <a:schemeClr val="dk1"/>
                </a:solidFill>
                <a:latin typeface="Helvetica Neue" panose="020B0604020202020204" charset="0"/>
                <a:ea typeface="Helvetica Neue"/>
                <a:cs typeface="Helvetica Neue"/>
                <a:sym typeface="Helvetica Neue"/>
              </a:rPr>
              <a:t>Schritt 1 - Auftauen</a:t>
            </a:r>
            <a:endParaRPr lang="de-DE" sz="2400" dirty="0">
              <a:latin typeface="Helvetica Neue" panose="020B0604020202020204" charset="0"/>
            </a:endParaRPr>
          </a:p>
          <a:p>
            <a:pPr marL="342900" marR="0" lvl="0" indent="-342900" algn="l" rtl="0">
              <a:spcBef>
                <a:spcPts val="0"/>
              </a:spcBef>
              <a:spcAft>
                <a:spcPts val="0"/>
              </a:spcAft>
              <a:buBlip>
                <a:blip r:embed="rId4"/>
              </a:buBlip>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542925" algn="l" rtl="0">
              <a:spcBef>
                <a:spcPts val="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Bevor man einen Eiswürfel in eine Kugel oder eine andere Form umformen kann, muss er erst einmal schmelzen, d. h. aufgetaut werden. Viele Mitarbeitende mögen keine Veränderungen. In dieser Phase des Prozesses ist es Ihr Ziel, sie auf den Wandel vorzubereiten.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Kommunizieren Sie, wie alte Verfahren, Strukturen und Denkprozesse das Unternehmen daran hindern, Wachstum zu erzielen, wettbewerbsfähig zu werden und die Rentabilität zu erhalten.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Je mehr sie die Gründe für die Veränderung verstehen, je mehr sie wissen, wie sie ihnen nützt, desto eher sind sie bereit, mitzuarbeiten.</a:t>
            </a:r>
          </a:p>
        </p:txBody>
      </p:sp>
      <p:sp>
        <p:nvSpPr>
          <p:cNvPr id="2" name="Google Shape;231;p15">
            <a:extLst>
              <a:ext uri="{FF2B5EF4-FFF2-40B4-BE49-F238E27FC236}">
                <a16:creationId xmlns:a16="http://schemas.microsoft.com/office/drawing/2014/main" id="{E43A6AD7-7E07-F0CC-3093-1046C55BCB54}"/>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BC7C2853-9CD5-BA49-27D9-F1F5A81C50B3}"/>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13" name="Grafik 12">
            <a:extLst>
              <a:ext uri="{FF2B5EF4-FFF2-40B4-BE49-F238E27FC236}">
                <a16:creationId xmlns:a16="http://schemas.microsoft.com/office/drawing/2014/main" id="{5EECBB16-BABA-3B4B-355D-502591E7AC00}"/>
              </a:ext>
            </a:extLst>
          </p:cNvPr>
          <p:cNvPicPr>
            <a:picLocks noChangeAspect="1"/>
          </p:cNvPicPr>
          <p:nvPr/>
        </p:nvPicPr>
        <p:blipFill>
          <a:blip r:embed="rId5"/>
          <a:stretch>
            <a:fillRect/>
          </a:stretch>
        </p:blipFill>
        <p:spPr>
          <a:xfrm>
            <a:off x="12934604" y="1569758"/>
            <a:ext cx="4200796" cy="1106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500"/>
                                        <p:tgtEl>
                                          <p:spTgt spid="271"/>
                                        </p:tgtEl>
                                        <p:attrNameLst>
                                          <p:attrName>ppt_w</p:attrName>
                                        </p:attrNameLst>
                                      </p:cBhvr>
                                      <p:tavLst>
                                        <p:tav tm="0">
                                          <p:val>
                                            <p:strVal val="0"/>
                                          </p:val>
                                        </p:tav>
                                        <p:tav tm="100000">
                                          <p:val>
                                            <p:strVal val="#ppt_w"/>
                                          </p:val>
                                        </p:tav>
                                      </p:tavLst>
                                    </p:anim>
                                    <p:anim calcmode="lin" valueType="num">
                                      <p:cBhvr additive="base">
                                        <p:cTn id="8" dur="500"/>
                                        <p:tgtEl>
                                          <p:spTgt spid="2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p:nvPr/>
        </p:nvSpPr>
        <p:spPr>
          <a:xfrm>
            <a:off x="1295399" y="3384000"/>
            <a:ext cx="951362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1: Die Lewinsche Veränderungstheorie</a:t>
            </a:r>
            <a:endParaRPr lang="de-DE" dirty="0"/>
          </a:p>
        </p:txBody>
      </p:sp>
      <p:sp>
        <p:nvSpPr>
          <p:cNvPr id="282" name="Google Shape;282;p19"/>
          <p:cNvSpPr/>
          <p:nvPr/>
        </p:nvSpPr>
        <p:spPr>
          <a:xfrm rot="-614456">
            <a:off x="12467241" y="4280607"/>
            <a:ext cx="4221193" cy="4126288"/>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Zusammenfassung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Beschreiben Sie die Vorteile des Wandels, nutzen Sie alle Kanäle, um effektiv zu kommunizieren, und zeichnen Sie ein visuelles Bild.</a:t>
            </a:r>
            <a:endParaRPr lang="de-DE" sz="2000" dirty="0">
              <a:latin typeface="Helvetica Neue" panose="020B0604020202020204" charset="0"/>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Erzielen und feiern Sie kurzfristige Erfolge, um die Veränderung zu verstärken.</a:t>
            </a:r>
            <a:endParaRPr lang="de-DE" sz="2000" dirty="0">
              <a:latin typeface="Helvetica Neue" panose="020B0604020202020204" charset="0"/>
            </a:endParaRPr>
          </a:p>
        </p:txBody>
      </p:sp>
      <p:pic>
        <p:nvPicPr>
          <p:cNvPr id="283" name="Google Shape;283;p19"/>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84" name="Google Shape;284;p19"/>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12</a:t>
            </a:r>
            <a:endParaRPr lang="de-DE" sz="1200" dirty="0">
              <a:solidFill>
                <a:schemeClr val="dk1"/>
              </a:solidFill>
              <a:latin typeface="Helvetica Neue"/>
              <a:ea typeface="Helvetica Neue"/>
              <a:cs typeface="Helvetica Neue"/>
              <a:sym typeface="Helvetica Neue"/>
            </a:endParaRPr>
          </a:p>
        </p:txBody>
      </p:sp>
      <p:sp>
        <p:nvSpPr>
          <p:cNvPr id="288" name="Google Shape;288;p19"/>
          <p:cNvSpPr txBox="1"/>
          <p:nvPr/>
        </p:nvSpPr>
        <p:spPr>
          <a:xfrm>
            <a:off x="1296000" y="3852000"/>
            <a:ext cx="9828000" cy="43088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de-DE" sz="2400" dirty="0">
                <a:solidFill>
                  <a:schemeClr val="dk1"/>
                </a:solidFill>
                <a:latin typeface="Helvetica Neue" panose="020B0604020202020204" charset="0"/>
                <a:ea typeface="Helvetica Neue"/>
                <a:cs typeface="Helvetica Neue"/>
                <a:sym typeface="Helvetica Neue"/>
              </a:rPr>
              <a:t>Schritt 2 - Ändern</a:t>
            </a:r>
            <a:endParaRPr lang="de-DE" sz="2400" dirty="0">
              <a:latin typeface="Helvetica Neue" panose="020B0604020202020204" charset="0"/>
            </a:endParaRPr>
          </a:p>
          <a:p>
            <a:pPr marL="342900" marR="0" lvl="0" indent="-342900" algn="l" rtl="0">
              <a:spcBef>
                <a:spcPts val="0"/>
              </a:spcBef>
              <a:spcAft>
                <a:spcPts val="0"/>
              </a:spcAft>
              <a:buBlip>
                <a:blip r:embed="rId4"/>
              </a:buBlip>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542925" algn="l" rtl="0">
              <a:spcBef>
                <a:spcPts val="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Sobald die Menschen von alten Überzeugungen und Systemen "aufgetaut" sind, sind sie bereit für den nächsten Schritt - die Veränderung, auch Bewegungs- oder Übergangsphase genannt. In dieser Phase findet der eigentliche Veränderungsprozess statt. Die Mitarbeitenden lernen neue Methoden und Verfahren kennen.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Sie nehmen neue Denk- und Verhaltensweisen an. Da diese Phase von Unsicherheit, Angst, Stress und Sorgen geprägt ist, sind Kommunikation und Unterstützung durch die Mitarbeitenden äußerst wichtig.</a:t>
            </a:r>
            <a:endParaRPr lang="de-DE" sz="2400" dirty="0">
              <a:latin typeface="Helvetica Neue" panose="020B0604020202020204" charset="0"/>
            </a:endParaRPr>
          </a:p>
          <a:p>
            <a:pPr marL="542925" marR="0" lvl="0" indent="-344805" algn="l" rtl="0">
              <a:spcBef>
                <a:spcPts val="18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2" name="Google Shape;231;p15">
            <a:extLst>
              <a:ext uri="{FF2B5EF4-FFF2-40B4-BE49-F238E27FC236}">
                <a16:creationId xmlns:a16="http://schemas.microsoft.com/office/drawing/2014/main" id="{1A1CB3B0-3833-DBC5-3B6D-B1DD498CF618}"/>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62048099-906B-6B2F-A291-1FB42FBD5386}"/>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6482F96A-87F2-06F0-2927-43789A09BD86}"/>
              </a:ext>
            </a:extLst>
          </p:cNvPr>
          <p:cNvPicPr>
            <a:picLocks noChangeAspect="1"/>
          </p:cNvPicPr>
          <p:nvPr/>
        </p:nvPicPr>
        <p:blipFill>
          <a:blip r:embed="rId5"/>
          <a:stretch>
            <a:fillRect/>
          </a:stretch>
        </p:blipFill>
        <p:spPr>
          <a:xfrm>
            <a:off x="12934604" y="1569758"/>
            <a:ext cx="4200796" cy="1106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 calcmode="lin" valueType="num">
                                      <p:cBhvr additive="base">
                                        <p:cTn id="7" dur="500"/>
                                        <p:tgtEl>
                                          <p:spTgt spid="282"/>
                                        </p:tgtEl>
                                        <p:attrNameLst>
                                          <p:attrName>ppt_w</p:attrName>
                                        </p:attrNameLst>
                                      </p:cBhvr>
                                      <p:tavLst>
                                        <p:tav tm="0">
                                          <p:val>
                                            <p:strVal val="0"/>
                                          </p:val>
                                        </p:tav>
                                        <p:tav tm="100000">
                                          <p:val>
                                            <p:strVal val="#ppt_w"/>
                                          </p:val>
                                        </p:tav>
                                      </p:tavLst>
                                    </p:anim>
                                    <p:anim calcmode="lin" valueType="num">
                                      <p:cBhvr additive="base">
                                        <p:cTn id="8" dur="500"/>
                                        <p:tgtEl>
                                          <p:spTgt spid="2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Index</a:t>
            </a:r>
            <a:endParaRPr lang="de-DE" dirty="0"/>
          </a:p>
        </p:txBody>
      </p:sp>
      <p:sp>
        <p:nvSpPr>
          <p:cNvPr id="57" name="Google Shape;57;p2"/>
          <p:cNvSpPr txBox="1"/>
          <p:nvPr/>
        </p:nvSpPr>
        <p:spPr>
          <a:xfrm>
            <a:off x="1296000" y="3383999"/>
            <a:ext cx="720000" cy="158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a:t>
            </a:r>
            <a:endParaRPr lang="de-DE" dirty="0"/>
          </a:p>
        </p:txBody>
      </p:sp>
      <p:sp>
        <p:nvSpPr>
          <p:cNvPr id="58" name="Google Shape;58;p2"/>
          <p:cNvSpPr txBox="1"/>
          <p:nvPr/>
        </p:nvSpPr>
        <p:spPr>
          <a:xfrm>
            <a:off x="1296000" y="5328000"/>
            <a:ext cx="720000" cy="158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rgbClr val="78B17A"/>
                </a:solidFill>
                <a:latin typeface="Helvetica Neue"/>
                <a:ea typeface="Helvetica Neue"/>
                <a:cs typeface="Helvetica Neue"/>
                <a:sym typeface="Helvetica Neue"/>
              </a:rPr>
              <a:t>2</a:t>
            </a:r>
            <a:endParaRPr lang="de-DE" dirty="0"/>
          </a:p>
        </p:txBody>
      </p:sp>
      <p:sp>
        <p:nvSpPr>
          <p:cNvPr id="59" name="Google Shape;59;p2"/>
          <p:cNvSpPr txBox="1"/>
          <p:nvPr/>
        </p:nvSpPr>
        <p:spPr>
          <a:xfrm>
            <a:off x="1296000" y="7272000"/>
            <a:ext cx="72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4800" b="1" dirty="0">
                <a:solidFill>
                  <a:srgbClr val="AED633"/>
                </a:solidFill>
                <a:latin typeface="Helvetica Neue"/>
                <a:ea typeface="Helvetica Neue"/>
                <a:cs typeface="Helvetica Neue"/>
                <a:sym typeface="Helvetica Neue"/>
              </a:rPr>
              <a:t>3</a:t>
            </a:r>
            <a:endParaRPr lang="de-DE" dirty="0"/>
          </a:p>
        </p:txBody>
      </p:sp>
      <p:sp>
        <p:nvSpPr>
          <p:cNvPr id="60" name="Google Shape;60;p2"/>
          <p:cNvSpPr txBox="1"/>
          <p:nvPr/>
        </p:nvSpPr>
        <p:spPr>
          <a:xfrm>
            <a:off x="1944000" y="3384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Intrapreneuriale Einstellung</a:t>
            </a:r>
            <a:endParaRPr lang="de-DE" dirty="0"/>
          </a:p>
        </p:txBody>
      </p:sp>
      <p:sp>
        <p:nvSpPr>
          <p:cNvPr id="61" name="Google Shape;61;p2"/>
          <p:cNvSpPr txBox="1"/>
          <p:nvPr/>
        </p:nvSpPr>
        <p:spPr>
          <a:xfrm>
            <a:off x="1944000" y="5328000"/>
            <a:ext cx="5580000" cy="158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Veränderungsmanagement</a:t>
            </a:r>
            <a:endParaRPr lang="de-DE" dirty="0"/>
          </a:p>
        </p:txBody>
      </p:sp>
      <p:sp>
        <p:nvSpPr>
          <p:cNvPr id="62" name="Google Shape;62;p2"/>
          <p:cNvSpPr txBox="1"/>
          <p:nvPr/>
        </p:nvSpPr>
        <p:spPr>
          <a:xfrm>
            <a:off x="1944000" y="7272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Konfliktmanagement</a:t>
            </a:r>
            <a:endParaRPr lang="de-DE" dirty="0"/>
          </a:p>
        </p:txBody>
      </p:sp>
      <p:sp>
        <p:nvSpPr>
          <p:cNvPr id="63" name="Google Shape;63;p2"/>
          <p:cNvSpPr txBox="1"/>
          <p:nvPr/>
        </p:nvSpPr>
        <p:spPr>
          <a:xfrm>
            <a:off x="8028000" y="3384000"/>
            <a:ext cx="9000000" cy="1584000"/>
          </a:xfrm>
          <a:prstGeom prst="rect">
            <a:avLst/>
          </a:prstGeom>
          <a:noFill/>
          <a:ln>
            <a:noFill/>
          </a:ln>
        </p:spPr>
        <p:txBody>
          <a:bodyPr spcFirstLastPara="1" wrap="square" lIns="91425" tIns="45700" rIns="91425" bIns="45700" anchor="ctr" anchorCtr="0">
            <a:noAutofit/>
          </a:bodyPr>
          <a:lstStyle/>
          <a:p>
            <a:pPr marL="542925" marR="0" lvl="0" indent="-542925" algn="l" rtl="0">
              <a:spcBef>
                <a:spcPts val="0"/>
              </a:spcBef>
              <a:spcAft>
                <a:spcPts val="0"/>
              </a:spcAft>
              <a:buNone/>
            </a:pPr>
            <a:r>
              <a:rPr lang="de-DE" sz="2400" dirty="0">
                <a:solidFill>
                  <a:schemeClr val="dk1"/>
                </a:solidFill>
                <a:latin typeface="Helvetica Neue"/>
                <a:ea typeface="Helvetica Neue"/>
                <a:cs typeface="Helvetica Neue"/>
                <a:sym typeface="Helvetica Neue"/>
              </a:rPr>
              <a:t>1.1 Definition</a:t>
            </a:r>
            <a:endParaRPr lang="de-DE" dirty="0"/>
          </a:p>
          <a:p>
            <a:pPr marL="542925" marR="0" lvl="0" indent="-542925" algn="l" rtl="0">
              <a:spcBef>
                <a:spcPts val="600"/>
              </a:spcBef>
              <a:spcAft>
                <a:spcPts val="0"/>
              </a:spcAft>
              <a:buNone/>
            </a:pPr>
            <a:r>
              <a:rPr lang="de-DE" sz="2400" dirty="0">
                <a:solidFill>
                  <a:schemeClr val="dk1"/>
                </a:solidFill>
                <a:latin typeface="Helvetica Neue"/>
                <a:ea typeface="Helvetica Neue"/>
                <a:cs typeface="Helvetica Neue"/>
                <a:sym typeface="Helvetica Neue"/>
              </a:rPr>
              <a:t>1.2 Die 4 Grundsätze der unternehmerischen Einstellung: Beziehung zur Organisation, Zufriedenheit, Motivation und Absicht</a:t>
            </a:r>
            <a:endParaRPr lang="de-DE" dirty="0"/>
          </a:p>
        </p:txBody>
      </p:sp>
      <p:sp>
        <p:nvSpPr>
          <p:cNvPr id="64" name="Google Shape;64;p2"/>
          <p:cNvSpPr/>
          <p:nvPr/>
        </p:nvSpPr>
        <p:spPr>
          <a:xfrm>
            <a:off x="7668000" y="338294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Helvetica Neue"/>
              <a:ea typeface="Helvetica Neue"/>
              <a:cs typeface="Helvetica Neue"/>
              <a:sym typeface="Helvetica Neue"/>
            </a:endParaRPr>
          </a:p>
        </p:txBody>
      </p:sp>
      <p:sp>
        <p:nvSpPr>
          <p:cNvPr id="65" name="Google Shape;65;p2"/>
          <p:cNvSpPr/>
          <p:nvPr/>
        </p:nvSpPr>
        <p:spPr>
          <a:xfrm>
            <a:off x="7668000" y="727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Helvetica Neue"/>
              <a:ea typeface="Helvetica Neue"/>
              <a:cs typeface="Helvetica Neue"/>
              <a:sym typeface="Helvetica Neue"/>
            </a:endParaRPr>
          </a:p>
        </p:txBody>
      </p:sp>
      <p:sp>
        <p:nvSpPr>
          <p:cNvPr id="66" name="Google Shape;66;p2"/>
          <p:cNvSpPr/>
          <p:nvPr/>
        </p:nvSpPr>
        <p:spPr>
          <a:xfrm>
            <a:off x="7668000" y="5328000"/>
            <a:ext cx="180000" cy="1584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dk1"/>
              </a:solidFill>
              <a:latin typeface="Helvetica Neue"/>
              <a:ea typeface="Helvetica Neue"/>
              <a:cs typeface="Helvetica Neue"/>
              <a:sym typeface="Helvetica Neue"/>
            </a:endParaRPr>
          </a:p>
        </p:txBody>
      </p:sp>
      <p:sp>
        <p:nvSpPr>
          <p:cNvPr id="67" name="Google Shape;67;p2"/>
          <p:cNvSpPr txBox="1"/>
          <p:nvPr/>
        </p:nvSpPr>
        <p:spPr>
          <a:xfrm>
            <a:off x="8028000" y="5328000"/>
            <a:ext cx="9250066" cy="1584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2.1 Definition</a:t>
            </a:r>
            <a:endParaRPr lang="de-DE" dirty="0"/>
          </a:p>
          <a:p>
            <a:pPr marL="0" marR="0" lvl="0" indent="0" algn="l" rtl="0">
              <a:spcBef>
                <a:spcPts val="600"/>
              </a:spcBef>
              <a:spcAft>
                <a:spcPts val="0"/>
              </a:spcAft>
              <a:buNone/>
            </a:pPr>
            <a:r>
              <a:rPr lang="de-DE" sz="2400" dirty="0">
                <a:solidFill>
                  <a:schemeClr val="dk1"/>
                </a:solidFill>
                <a:latin typeface="Helvetica Neue"/>
                <a:ea typeface="Helvetica Neue"/>
                <a:cs typeface="Helvetica Neue"/>
                <a:sym typeface="Helvetica Neue"/>
              </a:rPr>
              <a:t>2.2 Veränderungsmanagement-Modelle</a:t>
            </a:r>
            <a:endParaRPr lang="de-DE" dirty="0"/>
          </a:p>
          <a:p>
            <a:pPr marL="531813" marR="0" lvl="0" indent="-531813" algn="l" rtl="0">
              <a:spcBef>
                <a:spcPts val="600"/>
              </a:spcBef>
              <a:spcAft>
                <a:spcPts val="0"/>
              </a:spcAft>
              <a:buNone/>
            </a:pPr>
            <a:r>
              <a:rPr lang="de-DE" sz="2400" dirty="0">
                <a:solidFill>
                  <a:schemeClr val="dk1"/>
                </a:solidFill>
                <a:latin typeface="Helvetica Neue"/>
                <a:ea typeface="Helvetica Neue"/>
                <a:cs typeface="Helvetica Neue"/>
                <a:sym typeface="Helvetica Neue"/>
              </a:rPr>
              <a:t>2.3 Umsetzung von Veränderungsprozessen in Ihrem Unternehmen</a:t>
            </a:r>
            <a:endParaRPr lang="de-DE" dirty="0"/>
          </a:p>
        </p:txBody>
      </p:sp>
      <p:sp>
        <p:nvSpPr>
          <p:cNvPr id="68" name="Google Shape;68;p2"/>
          <p:cNvSpPr txBox="1"/>
          <p:nvPr/>
        </p:nvSpPr>
        <p:spPr>
          <a:xfrm>
            <a:off x="8028000" y="7272000"/>
            <a:ext cx="9000000" cy="144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3.1 Definition</a:t>
            </a:r>
            <a:endParaRPr lang="de-DE" dirty="0"/>
          </a:p>
          <a:p>
            <a:pPr marL="0" marR="0" lvl="0" indent="0" algn="l" rtl="0">
              <a:spcBef>
                <a:spcPts val="600"/>
              </a:spcBef>
              <a:spcAft>
                <a:spcPts val="0"/>
              </a:spcAft>
              <a:buNone/>
            </a:pPr>
            <a:r>
              <a:rPr lang="de-DE" sz="2400" dirty="0">
                <a:solidFill>
                  <a:schemeClr val="dk1"/>
                </a:solidFill>
                <a:latin typeface="Helvetica Neue"/>
                <a:ea typeface="Helvetica Neue"/>
                <a:cs typeface="Helvetica Neue"/>
                <a:sym typeface="Helvetica Neue"/>
              </a:rPr>
              <a:t>3.2 Das Harvard-Modell</a:t>
            </a:r>
            <a:endParaRPr lang="de-DE" dirty="0"/>
          </a:p>
          <a:p>
            <a:pPr marL="0" marR="0" lvl="0" indent="0" algn="l" rtl="0">
              <a:spcBef>
                <a:spcPts val="600"/>
              </a:spcBef>
              <a:spcAft>
                <a:spcPts val="0"/>
              </a:spcAft>
              <a:buNone/>
            </a:pPr>
            <a:r>
              <a:rPr lang="de-DE" sz="2400" dirty="0">
                <a:solidFill>
                  <a:schemeClr val="dk1"/>
                </a:solidFill>
                <a:latin typeface="Helvetica Neue"/>
                <a:ea typeface="Helvetica Neue"/>
                <a:cs typeface="Helvetica Neue"/>
                <a:sym typeface="Helvetica Neue"/>
              </a:rPr>
              <a:t>3.3 Übung</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0"/>
          <p:cNvSpPr txBox="1"/>
          <p:nvPr/>
        </p:nvSpPr>
        <p:spPr>
          <a:xfrm>
            <a:off x="1295399" y="3384000"/>
            <a:ext cx="973199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1: Die Lewinsche Veränderungstheorie</a:t>
            </a:r>
            <a:endParaRPr lang="de-DE" dirty="0"/>
          </a:p>
        </p:txBody>
      </p:sp>
      <p:sp>
        <p:nvSpPr>
          <p:cNvPr id="294" name="Google Shape;294;p20"/>
          <p:cNvSpPr/>
          <p:nvPr/>
        </p:nvSpPr>
        <p:spPr>
          <a:xfrm rot="-614456">
            <a:off x="12484164" y="4263785"/>
            <a:ext cx="4392000" cy="4331992"/>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Zusammenfassung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Ermitteln Sie, was die Veränderung unterstützt, welche Hindernisse der Aufrechterhaltung der Veränderung im Wege stehen und wie die Veränderung aufrechterhalten werden kann. Bieten Sie Schulungen und Unterstützung an und schaffen Sie ein Feedback- und Belohnungssystem. Passen Sie die Organisationsstruktur bei Bedarf an. </a:t>
            </a:r>
            <a:endParaRPr lang="de-DE" sz="2000" dirty="0">
              <a:latin typeface="Helvetica Neue" panose="020B0604020202020204" charset="0"/>
            </a:endParaRPr>
          </a:p>
        </p:txBody>
      </p:sp>
      <p:pic>
        <p:nvPicPr>
          <p:cNvPr id="295" name="Google Shape;295;p20"/>
          <p:cNvPicPr preferRelativeResize="0"/>
          <p:nvPr/>
        </p:nvPicPr>
        <p:blipFill rotWithShape="1">
          <a:blip r:embed="rId3">
            <a:alphaModFix/>
          </a:blip>
          <a:srcRect/>
          <a:stretch/>
        </p:blipFill>
        <p:spPr>
          <a:xfrm>
            <a:off x="11152934" y="4122369"/>
            <a:ext cx="1600438" cy="1790700"/>
          </a:xfrm>
          <a:prstGeom prst="rect">
            <a:avLst/>
          </a:prstGeom>
          <a:noFill/>
          <a:ln>
            <a:noFill/>
          </a:ln>
        </p:spPr>
      </p:pic>
      <p:sp>
        <p:nvSpPr>
          <p:cNvPr id="296" name="Google Shape;296;p20"/>
          <p:cNvSpPr txBox="1"/>
          <p:nvPr/>
        </p:nvSpPr>
        <p:spPr>
          <a:xfrm>
            <a:off x="1295400" y="8928000"/>
            <a:ext cx="1752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12</a:t>
            </a:r>
            <a:endParaRPr lang="de-DE" sz="1200" dirty="0">
              <a:solidFill>
                <a:schemeClr val="dk1"/>
              </a:solidFill>
              <a:latin typeface="Helvetica Neue"/>
              <a:ea typeface="Helvetica Neue"/>
              <a:cs typeface="Helvetica Neue"/>
              <a:sym typeface="Helvetica Neue"/>
            </a:endParaRPr>
          </a:p>
        </p:txBody>
      </p:sp>
      <p:sp>
        <p:nvSpPr>
          <p:cNvPr id="300" name="Google Shape;300;p20"/>
          <p:cNvSpPr txBox="1"/>
          <p:nvPr/>
        </p:nvSpPr>
        <p:spPr>
          <a:xfrm>
            <a:off x="1296000" y="3852000"/>
            <a:ext cx="9828000" cy="430887"/>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de-DE" sz="2400" dirty="0">
                <a:solidFill>
                  <a:schemeClr val="dk1"/>
                </a:solidFill>
                <a:latin typeface="Helvetica Neue" panose="020B0604020202020204" charset="0"/>
                <a:ea typeface="Helvetica Neue"/>
                <a:cs typeface="Helvetica Neue"/>
                <a:sym typeface="Helvetica Neue"/>
              </a:rPr>
              <a:t>Schritt 3 – Wieder Einfrieren</a:t>
            </a:r>
            <a:endParaRPr lang="de-DE" sz="2400" dirty="0">
              <a:latin typeface="Helvetica Neue" panose="020B0604020202020204" charset="0"/>
            </a:endParaRPr>
          </a:p>
          <a:p>
            <a:pPr marL="542925" marR="0" lvl="0" indent="-344805" algn="l" rtl="0">
              <a:spcBef>
                <a:spcPts val="0"/>
              </a:spcBef>
              <a:spcAft>
                <a:spcPts val="0"/>
              </a:spcAft>
              <a:buClr>
                <a:schemeClr val="dk1"/>
              </a:buClr>
              <a:buSzPts val="3120"/>
              <a:buBlip>
                <a:blip r:embed="rId4"/>
              </a:buBlip>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542925" algn="l" rtl="0">
              <a:spcBef>
                <a:spcPts val="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Die Menschen haben die neuen Arbeitsmethoden angenommen und die Veränderungen nehmen Gestalt an.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Die Einfrierungsphase, die manchmal auch als "Refreezing" bezeichnet wird, ist die Phase, in der die Veränderung schließlich Teil der "neuen Normalität" der Mitarbeitenden wird. Dieser letzte Schritt ist von entscheidender Bedeutung, da die Menschen ohne Verstärkung zu ihren alten Gewohnheiten, Systemen und Denkweisen zurückkehren könnten.</a:t>
            </a:r>
            <a:endParaRPr lang="de-DE" sz="2400" dirty="0">
              <a:latin typeface="Helvetica Neue" panose="020B0604020202020204" charset="0"/>
            </a:endParaRPr>
          </a:p>
          <a:p>
            <a:pPr marL="542925" marR="0" lvl="0" indent="-344805" algn="l" rtl="0">
              <a:spcBef>
                <a:spcPts val="1800"/>
              </a:spcBef>
              <a:spcAft>
                <a:spcPts val="0"/>
              </a:spcAft>
              <a:buClr>
                <a:schemeClr val="dk1"/>
              </a:buClr>
              <a:buSzPts val="3120"/>
              <a:buFont typeface="Calibri"/>
              <a:buNone/>
            </a:pPr>
            <a:endParaRPr lang="de-DE" sz="24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B70EECDF-60F4-8624-49CF-C26B91FB621E}"/>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D6D5DD93-6603-645C-CDE4-71CD63FB67A8}"/>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5971EE61-8DF6-0834-919C-1DDBD3BDFDF8}"/>
              </a:ext>
            </a:extLst>
          </p:cNvPr>
          <p:cNvPicPr>
            <a:picLocks noChangeAspect="1"/>
          </p:cNvPicPr>
          <p:nvPr/>
        </p:nvPicPr>
        <p:blipFill>
          <a:blip r:embed="rId5"/>
          <a:stretch>
            <a:fillRect/>
          </a:stretch>
        </p:blipFill>
        <p:spPr>
          <a:xfrm>
            <a:off x="12934604" y="1569758"/>
            <a:ext cx="4200796" cy="1106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 calcmode="lin" valueType="num">
                                      <p:cBhvr additive="base">
                                        <p:cTn id="7" dur="500"/>
                                        <p:tgtEl>
                                          <p:spTgt spid="294"/>
                                        </p:tgtEl>
                                        <p:attrNameLst>
                                          <p:attrName>ppt_w</p:attrName>
                                        </p:attrNameLst>
                                      </p:cBhvr>
                                      <p:tavLst>
                                        <p:tav tm="0">
                                          <p:val>
                                            <p:strVal val="0"/>
                                          </p:val>
                                        </p:tav>
                                        <p:tav tm="100000">
                                          <p:val>
                                            <p:strVal val="#ppt_w"/>
                                          </p:val>
                                        </p:tav>
                                      </p:tavLst>
                                    </p:anim>
                                    <p:anim calcmode="lin" valueType="num">
                                      <p:cBhvr additive="base">
                                        <p:cTn id="8" dur="500"/>
                                        <p:tgtEl>
                                          <p:spTgt spid="2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p:nvPr/>
        </p:nvSpPr>
        <p:spPr>
          <a:xfrm>
            <a:off x="1295400" y="3384000"/>
            <a:ext cx="7565796"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2: Das 7-S-Modell von McKinsey</a:t>
            </a:r>
            <a:endParaRPr lang="de-DE" dirty="0"/>
          </a:p>
        </p:txBody>
      </p:sp>
      <p:sp>
        <p:nvSpPr>
          <p:cNvPr id="306" name="Google Shape;306;p21"/>
          <p:cNvSpPr txBox="1"/>
          <p:nvPr/>
        </p:nvSpPr>
        <p:spPr>
          <a:xfrm>
            <a:off x="1296000" y="3851999"/>
            <a:ext cx="7704000" cy="29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Das 7-S-Modell wird verwendet, um die wesentlichen Elemente einer Organisation zu definieren und zu analysieren. Das Modell betrachtet eine Organisation auf ganzheitliche Weise mit sieben miteinander verbundenen Komponenten.</a:t>
            </a:r>
            <a:endParaRPr lang="de-DE" sz="2400" dirty="0">
              <a:latin typeface="Helvetica Neue" panose="020B0604020202020204" charset="0"/>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Die sieben Elemente unterstützen sich gegenseitig und müssen daher vollständig aufeinander abgestimmt sein, damit eine Organisation effektiv arbeiten kann. </a:t>
            </a:r>
            <a:endParaRPr lang="de-DE" sz="2400" dirty="0">
              <a:latin typeface="Helvetica Neue" panose="020B0604020202020204" charset="0"/>
            </a:endParaRPr>
          </a:p>
        </p:txBody>
      </p:sp>
      <p:sp>
        <p:nvSpPr>
          <p:cNvPr id="307" name="Google Shape;307;p21"/>
          <p:cNvSpPr txBox="1"/>
          <p:nvPr/>
        </p:nvSpPr>
        <p:spPr>
          <a:xfrm>
            <a:off x="14003999" y="8603999"/>
            <a:ext cx="2673557" cy="7968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dirty="0">
                <a:solidFill>
                  <a:schemeClr val="dk1"/>
                </a:solidFill>
                <a:latin typeface="Helvetica Neue"/>
                <a:ea typeface="Helvetica Neue"/>
                <a:cs typeface="Helvetica Neue"/>
                <a:sym typeface="Helvetica Neue"/>
              </a:rPr>
              <a:t>Bildquelle: </a:t>
            </a:r>
            <a:r>
              <a:rPr lang="de-DE" sz="1200" u="sng" dirty="0">
                <a:solidFill>
                  <a:schemeClr val="dk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a:t>
            </a:r>
            <a:r>
              <a:rPr lang="de-DE" sz="1200" dirty="0">
                <a:solidFill>
                  <a:schemeClr val="dk1"/>
                </a:solidFill>
                <a:latin typeface="Helvetica Neue"/>
                <a:ea typeface="Helvetica Neue"/>
                <a:cs typeface="Helvetica Neue"/>
                <a:sym typeface="Helvetica Neue"/>
              </a:rPr>
              <a:t>//www.mbamanagementmodels.com/mckinseys-7-s-framework/ </a:t>
            </a:r>
            <a:endParaRPr lang="de-DE" dirty="0"/>
          </a:p>
        </p:txBody>
      </p:sp>
      <p:sp>
        <p:nvSpPr>
          <p:cNvPr id="308" name="Google Shape;308;p21"/>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13</a:t>
            </a:r>
            <a:endParaRPr lang="de-DE" sz="1200" dirty="0">
              <a:solidFill>
                <a:schemeClr val="dk1"/>
              </a:solidFill>
              <a:latin typeface="Helvetica Neue"/>
              <a:ea typeface="Helvetica Neue"/>
              <a:cs typeface="Helvetica Neue"/>
              <a:sym typeface="Helvetica Neue"/>
            </a:endParaRPr>
          </a:p>
        </p:txBody>
      </p:sp>
      <p:grpSp>
        <p:nvGrpSpPr>
          <p:cNvPr id="311" name="Google Shape;311;p21"/>
          <p:cNvGrpSpPr/>
          <p:nvPr/>
        </p:nvGrpSpPr>
        <p:grpSpPr>
          <a:xfrm>
            <a:off x="9772800" y="1672431"/>
            <a:ext cx="6696000" cy="7488000"/>
            <a:chOff x="9772800" y="1672431"/>
            <a:chExt cx="6696000" cy="7488000"/>
          </a:xfrm>
        </p:grpSpPr>
        <p:cxnSp>
          <p:nvCxnSpPr>
            <p:cNvPr id="312" name="Google Shape;312;p21"/>
            <p:cNvCxnSpPr>
              <a:stCxn id="313" idx="6"/>
              <a:endCxn id="314" idx="2"/>
            </p:cNvCxnSpPr>
            <p:nvPr/>
          </p:nvCxnSpPr>
          <p:spPr>
            <a:xfrm>
              <a:off x="11572800" y="6820431"/>
              <a:ext cx="3096000" cy="0"/>
            </a:xfrm>
            <a:prstGeom prst="straightConnector1">
              <a:avLst/>
            </a:prstGeom>
            <a:noFill/>
            <a:ln w="28575" cap="flat" cmpd="sng">
              <a:solidFill>
                <a:srgbClr val="44546A"/>
              </a:solidFill>
              <a:prstDash val="solid"/>
              <a:round/>
              <a:headEnd type="none" w="sm" len="sm"/>
              <a:tailEnd type="none" w="sm" len="sm"/>
            </a:ln>
          </p:spPr>
        </p:cxnSp>
        <p:cxnSp>
          <p:nvCxnSpPr>
            <p:cNvPr id="315" name="Google Shape;315;p21"/>
            <p:cNvCxnSpPr>
              <a:cxnSpLocks/>
              <a:stCxn id="316" idx="5"/>
              <a:endCxn id="314" idx="5"/>
            </p:cNvCxnSpPr>
            <p:nvPr/>
          </p:nvCxnSpPr>
          <p:spPr>
            <a:xfrm>
              <a:off x="13757196" y="3208827"/>
              <a:ext cx="2448000" cy="4248000"/>
            </a:xfrm>
            <a:prstGeom prst="straightConnector1">
              <a:avLst/>
            </a:prstGeom>
            <a:noFill/>
            <a:ln w="28575" cap="flat" cmpd="sng">
              <a:solidFill>
                <a:srgbClr val="44546A"/>
              </a:solidFill>
              <a:prstDash val="solid"/>
              <a:round/>
              <a:headEnd type="none" w="sm" len="sm"/>
              <a:tailEnd type="none" w="sm" len="sm"/>
            </a:ln>
          </p:spPr>
        </p:cxnSp>
        <p:cxnSp>
          <p:nvCxnSpPr>
            <p:cNvPr id="317" name="Google Shape;317;p21"/>
            <p:cNvCxnSpPr>
              <a:cxnSpLocks/>
              <a:stCxn id="313" idx="3"/>
              <a:endCxn id="316" idx="3"/>
            </p:cNvCxnSpPr>
            <p:nvPr/>
          </p:nvCxnSpPr>
          <p:spPr>
            <a:xfrm rot="10800000" flipH="1">
              <a:off x="10036404" y="3208827"/>
              <a:ext cx="2448000" cy="4248000"/>
            </a:xfrm>
            <a:prstGeom prst="straightConnector1">
              <a:avLst/>
            </a:prstGeom>
            <a:noFill/>
            <a:ln w="28575" cap="flat" cmpd="sng">
              <a:solidFill>
                <a:srgbClr val="44546A"/>
              </a:solidFill>
              <a:prstDash val="solid"/>
              <a:round/>
              <a:headEnd type="none" w="sm" len="sm"/>
              <a:tailEnd type="none" w="sm" len="sm"/>
            </a:ln>
          </p:spPr>
        </p:cxnSp>
        <p:cxnSp>
          <p:nvCxnSpPr>
            <p:cNvPr id="318" name="Google Shape;318;p21"/>
            <p:cNvCxnSpPr>
              <a:stCxn id="313" idx="5"/>
              <a:endCxn id="319" idx="2"/>
            </p:cNvCxnSpPr>
            <p:nvPr/>
          </p:nvCxnSpPr>
          <p:spPr>
            <a:xfrm>
              <a:off x="11309196" y="7456827"/>
              <a:ext cx="911700" cy="803700"/>
            </a:xfrm>
            <a:prstGeom prst="straightConnector1">
              <a:avLst/>
            </a:prstGeom>
            <a:noFill/>
            <a:ln w="28575" cap="flat" cmpd="sng">
              <a:solidFill>
                <a:srgbClr val="44546A"/>
              </a:solidFill>
              <a:prstDash val="solid"/>
              <a:round/>
              <a:headEnd type="none" w="sm" len="sm"/>
              <a:tailEnd type="none" w="sm" len="sm"/>
            </a:ln>
          </p:spPr>
        </p:cxnSp>
        <p:cxnSp>
          <p:nvCxnSpPr>
            <p:cNvPr id="320" name="Google Shape;320;p21"/>
            <p:cNvCxnSpPr>
              <a:stCxn id="319" idx="6"/>
              <a:endCxn id="314" idx="3"/>
            </p:cNvCxnSpPr>
            <p:nvPr/>
          </p:nvCxnSpPr>
          <p:spPr>
            <a:xfrm rot="10800000" flipH="1">
              <a:off x="14020800" y="7456731"/>
              <a:ext cx="911700" cy="803700"/>
            </a:xfrm>
            <a:prstGeom prst="straightConnector1">
              <a:avLst/>
            </a:prstGeom>
            <a:noFill/>
            <a:ln w="28575" cap="flat" cmpd="sng">
              <a:solidFill>
                <a:srgbClr val="44546A"/>
              </a:solidFill>
              <a:prstDash val="solid"/>
              <a:round/>
              <a:headEnd type="none" w="sm" len="sm"/>
              <a:tailEnd type="none" w="sm" len="sm"/>
            </a:ln>
          </p:spPr>
        </p:cxnSp>
        <p:cxnSp>
          <p:nvCxnSpPr>
            <p:cNvPr id="321" name="Google Shape;321;p21"/>
            <p:cNvCxnSpPr>
              <a:stCxn id="314" idx="4"/>
              <a:endCxn id="322" idx="0"/>
            </p:cNvCxnSpPr>
            <p:nvPr/>
          </p:nvCxnSpPr>
          <p:spPr>
            <a:xfrm rot="10800000">
              <a:off x="15568800" y="3076431"/>
              <a:ext cx="0" cy="4644000"/>
            </a:xfrm>
            <a:prstGeom prst="straightConnector1">
              <a:avLst/>
            </a:prstGeom>
            <a:noFill/>
            <a:ln w="28575" cap="flat" cmpd="sng">
              <a:solidFill>
                <a:srgbClr val="44546A"/>
              </a:solidFill>
              <a:prstDash val="solid"/>
              <a:round/>
              <a:headEnd type="none" w="sm" len="sm"/>
              <a:tailEnd type="none" w="sm" len="sm"/>
            </a:ln>
          </p:spPr>
        </p:cxnSp>
        <p:cxnSp>
          <p:nvCxnSpPr>
            <p:cNvPr id="323" name="Google Shape;323;p21"/>
            <p:cNvCxnSpPr>
              <a:cxnSpLocks/>
              <a:stCxn id="322" idx="1"/>
              <a:endCxn id="316" idx="6"/>
            </p:cNvCxnSpPr>
            <p:nvPr/>
          </p:nvCxnSpPr>
          <p:spPr>
            <a:xfrm rot="10800000">
              <a:off x="14020704" y="2572335"/>
              <a:ext cx="911700" cy="767700"/>
            </a:xfrm>
            <a:prstGeom prst="straightConnector1">
              <a:avLst/>
            </a:prstGeom>
            <a:noFill/>
            <a:ln w="28575" cap="flat" cmpd="sng">
              <a:solidFill>
                <a:srgbClr val="44546A"/>
              </a:solidFill>
              <a:prstDash val="solid"/>
              <a:round/>
              <a:headEnd type="none" w="sm" len="sm"/>
              <a:tailEnd type="none" w="sm" len="sm"/>
            </a:ln>
          </p:spPr>
        </p:cxnSp>
        <p:cxnSp>
          <p:nvCxnSpPr>
            <p:cNvPr id="324" name="Google Shape;324;p21"/>
            <p:cNvCxnSpPr>
              <a:stCxn id="325" idx="0"/>
              <a:endCxn id="313" idx="0"/>
            </p:cNvCxnSpPr>
            <p:nvPr/>
          </p:nvCxnSpPr>
          <p:spPr>
            <a:xfrm>
              <a:off x="10672800" y="3076431"/>
              <a:ext cx="0" cy="2844000"/>
            </a:xfrm>
            <a:prstGeom prst="straightConnector1">
              <a:avLst/>
            </a:prstGeom>
            <a:noFill/>
            <a:ln w="28575" cap="flat" cmpd="sng">
              <a:solidFill>
                <a:srgbClr val="44546A"/>
              </a:solidFill>
              <a:prstDash val="solid"/>
              <a:round/>
              <a:headEnd type="none" w="sm" len="sm"/>
              <a:tailEnd type="none" w="sm" len="sm"/>
            </a:ln>
          </p:spPr>
        </p:cxnSp>
        <p:cxnSp>
          <p:nvCxnSpPr>
            <p:cNvPr id="326" name="Google Shape;326;p21"/>
            <p:cNvCxnSpPr>
              <a:cxnSpLocks/>
              <a:stCxn id="325" idx="7"/>
              <a:endCxn id="316" idx="2"/>
            </p:cNvCxnSpPr>
            <p:nvPr/>
          </p:nvCxnSpPr>
          <p:spPr>
            <a:xfrm rot="10800000" flipH="1">
              <a:off x="11309196" y="2572335"/>
              <a:ext cx="911700" cy="767700"/>
            </a:xfrm>
            <a:prstGeom prst="straightConnector1">
              <a:avLst/>
            </a:prstGeom>
            <a:noFill/>
            <a:ln w="28575" cap="flat" cmpd="sng">
              <a:solidFill>
                <a:srgbClr val="44546A"/>
              </a:solidFill>
              <a:prstDash val="solid"/>
              <a:round/>
              <a:headEnd type="none" w="sm" len="sm"/>
              <a:tailEnd type="none" w="sm" len="sm"/>
            </a:ln>
          </p:spPr>
        </p:cxnSp>
        <p:cxnSp>
          <p:nvCxnSpPr>
            <p:cNvPr id="327" name="Google Shape;327;p21"/>
            <p:cNvCxnSpPr>
              <a:cxnSpLocks/>
              <a:stCxn id="319" idx="4"/>
              <a:endCxn id="316" idx="0"/>
            </p:cNvCxnSpPr>
            <p:nvPr/>
          </p:nvCxnSpPr>
          <p:spPr>
            <a:xfrm rot="10800000">
              <a:off x="13120800" y="1672431"/>
              <a:ext cx="0" cy="7488000"/>
            </a:xfrm>
            <a:prstGeom prst="straightConnector1">
              <a:avLst/>
            </a:prstGeom>
            <a:noFill/>
            <a:ln w="28575" cap="flat" cmpd="sng">
              <a:solidFill>
                <a:srgbClr val="44546A"/>
              </a:solidFill>
              <a:prstDash val="solid"/>
              <a:round/>
              <a:headEnd type="none" w="sm" len="sm"/>
              <a:tailEnd type="none" w="sm" len="sm"/>
            </a:ln>
          </p:spPr>
        </p:cxnSp>
        <p:cxnSp>
          <p:nvCxnSpPr>
            <p:cNvPr id="328" name="Google Shape;328;p21"/>
            <p:cNvCxnSpPr>
              <a:stCxn id="325" idx="1"/>
              <a:endCxn id="319" idx="5"/>
            </p:cNvCxnSpPr>
            <p:nvPr/>
          </p:nvCxnSpPr>
          <p:spPr>
            <a:xfrm>
              <a:off x="10036404" y="3340035"/>
              <a:ext cx="3720900" cy="5556900"/>
            </a:xfrm>
            <a:prstGeom prst="straightConnector1">
              <a:avLst/>
            </a:prstGeom>
            <a:noFill/>
            <a:ln w="28575" cap="flat" cmpd="sng">
              <a:solidFill>
                <a:srgbClr val="44546A"/>
              </a:solidFill>
              <a:prstDash val="solid"/>
              <a:round/>
              <a:headEnd type="none" w="sm" len="sm"/>
              <a:tailEnd type="none" w="sm" len="sm"/>
            </a:ln>
          </p:spPr>
        </p:cxnSp>
        <p:cxnSp>
          <p:nvCxnSpPr>
            <p:cNvPr id="329" name="Google Shape;329;p21"/>
            <p:cNvCxnSpPr>
              <a:stCxn id="319" idx="3"/>
              <a:endCxn id="322" idx="7"/>
            </p:cNvCxnSpPr>
            <p:nvPr/>
          </p:nvCxnSpPr>
          <p:spPr>
            <a:xfrm rot="10800000" flipH="1">
              <a:off x="12484404" y="3339927"/>
              <a:ext cx="3720900" cy="5556900"/>
            </a:xfrm>
            <a:prstGeom prst="straightConnector1">
              <a:avLst/>
            </a:prstGeom>
            <a:noFill/>
            <a:ln w="28575" cap="flat" cmpd="sng">
              <a:solidFill>
                <a:srgbClr val="44546A"/>
              </a:solidFill>
              <a:prstDash val="solid"/>
              <a:round/>
              <a:headEnd type="none" w="sm" len="sm"/>
              <a:tailEnd type="none" w="sm" len="sm"/>
            </a:ln>
          </p:spPr>
        </p:cxnSp>
        <p:cxnSp>
          <p:nvCxnSpPr>
            <p:cNvPr id="330" name="Google Shape;330;p21"/>
            <p:cNvCxnSpPr>
              <a:stCxn id="325" idx="1"/>
              <a:endCxn id="314" idx="5"/>
            </p:cNvCxnSpPr>
            <p:nvPr/>
          </p:nvCxnSpPr>
          <p:spPr>
            <a:xfrm>
              <a:off x="10036404" y="3340035"/>
              <a:ext cx="6168900" cy="4116900"/>
            </a:xfrm>
            <a:prstGeom prst="straightConnector1">
              <a:avLst/>
            </a:prstGeom>
            <a:noFill/>
            <a:ln w="28575" cap="flat" cmpd="sng">
              <a:solidFill>
                <a:srgbClr val="44546A"/>
              </a:solidFill>
              <a:prstDash val="solid"/>
              <a:round/>
              <a:headEnd type="none" w="sm" len="sm"/>
              <a:tailEnd type="none" w="sm" len="sm"/>
            </a:ln>
          </p:spPr>
        </p:cxnSp>
        <p:cxnSp>
          <p:nvCxnSpPr>
            <p:cNvPr id="331" name="Google Shape;331;p21"/>
            <p:cNvCxnSpPr>
              <a:stCxn id="313" idx="3"/>
              <a:endCxn id="322" idx="7"/>
            </p:cNvCxnSpPr>
            <p:nvPr/>
          </p:nvCxnSpPr>
          <p:spPr>
            <a:xfrm rot="10800000" flipH="1">
              <a:off x="10036404" y="3339927"/>
              <a:ext cx="6168900" cy="4116900"/>
            </a:xfrm>
            <a:prstGeom prst="straightConnector1">
              <a:avLst/>
            </a:prstGeom>
            <a:noFill/>
            <a:ln w="28575" cap="flat" cmpd="sng">
              <a:solidFill>
                <a:srgbClr val="44546A"/>
              </a:solidFill>
              <a:prstDash val="solid"/>
              <a:round/>
              <a:headEnd type="none" w="sm" len="sm"/>
              <a:tailEnd type="none" w="sm" len="sm"/>
            </a:ln>
          </p:spPr>
        </p:cxnSp>
        <p:cxnSp>
          <p:nvCxnSpPr>
            <p:cNvPr id="332" name="Google Shape;332;p21"/>
            <p:cNvCxnSpPr>
              <a:stCxn id="325" idx="6"/>
              <a:endCxn id="322" idx="2"/>
            </p:cNvCxnSpPr>
            <p:nvPr/>
          </p:nvCxnSpPr>
          <p:spPr>
            <a:xfrm>
              <a:off x="11572800" y="3976431"/>
              <a:ext cx="3096000" cy="0"/>
            </a:xfrm>
            <a:prstGeom prst="straightConnector1">
              <a:avLst/>
            </a:prstGeom>
            <a:noFill/>
            <a:ln w="28575" cap="flat" cmpd="sng">
              <a:solidFill>
                <a:srgbClr val="44546A"/>
              </a:solidFill>
              <a:prstDash val="solid"/>
              <a:round/>
              <a:headEnd type="none" w="sm" len="sm"/>
              <a:tailEnd type="none" w="sm" len="sm"/>
            </a:ln>
          </p:spPr>
        </p:cxnSp>
        <p:sp>
          <p:nvSpPr>
            <p:cNvPr id="316" name="Google Shape;316;p21"/>
            <p:cNvSpPr/>
            <p:nvPr/>
          </p:nvSpPr>
          <p:spPr>
            <a:xfrm>
              <a:off x="12220800" y="1672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SPEZIAL-KENNTNISSE</a:t>
              </a:r>
              <a:endParaRPr lang="de-DE" dirty="0"/>
            </a:p>
          </p:txBody>
        </p:sp>
        <p:sp>
          <p:nvSpPr>
            <p:cNvPr id="322" name="Google Shape;322;p21"/>
            <p:cNvSpPr/>
            <p:nvPr/>
          </p:nvSpPr>
          <p:spPr>
            <a:xfrm>
              <a:off x="14668800" y="3076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STAMM-PERSONAL</a:t>
              </a:r>
              <a:endParaRPr lang="de-DE" dirty="0"/>
            </a:p>
          </p:txBody>
        </p:sp>
        <p:sp>
          <p:nvSpPr>
            <p:cNvPr id="314" name="Google Shape;314;p21"/>
            <p:cNvSpPr/>
            <p:nvPr/>
          </p:nvSpPr>
          <p:spPr>
            <a:xfrm>
              <a:off x="14668800" y="592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STIL</a:t>
              </a:r>
              <a:endParaRPr lang="de-DE" dirty="0"/>
            </a:p>
          </p:txBody>
        </p:sp>
        <p:sp>
          <p:nvSpPr>
            <p:cNvPr id="319" name="Google Shape;319;p21"/>
            <p:cNvSpPr/>
            <p:nvPr/>
          </p:nvSpPr>
          <p:spPr>
            <a:xfrm>
              <a:off x="12220800" y="736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SYSTEME</a:t>
              </a:r>
              <a:endParaRPr lang="de-DE" dirty="0"/>
            </a:p>
          </p:txBody>
        </p:sp>
        <p:sp>
          <p:nvSpPr>
            <p:cNvPr id="313" name="Google Shape;313;p21"/>
            <p:cNvSpPr/>
            <p:nvPr/>
          </p:nvSpPr>
          <p:spPr>
            <a:xfrm>
              <a:off x="9772800" y="5920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STRUKTUR</a:t>
              </a:r>
              <a:endParaRPr lang="de-DE" dirty="0"/>
            </a:p>
          </p:txBody>
        </p:sp>
        <p:sp>
          <p:nvSpPr>
            <p:cNvPr id="333" name="Google Shape;333;p21"/>
            <p:cNvSpPr/>
            <p:nvPr/>
          </p:nvSpPr>
          <p:spPr>
            <a:xfrm>
              <a:off x="12150000" y="4446000"/>
              <a:ext cx="1944000" cy="1944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GEMEINSAME WERTE</a:t>
              </a:r>
              <a:endParaRPr lang="de-DE" sz="1600" dirty="0"/>
            </a:p>
          </p:txBody>
        </p:sp>
        <p:sp>
          <p:nvSpPr>
            <p:cNvPr id="325" name="Google Shape;325;p21"/>
            <p:cNvSpPr/>
            <p:nvPr/>
          </p:nvSpPr>
          <p:spPr>
            <a:xfrm>
              <a:off x="9772800" y="3076431"/>
              <a:ext cx="1800000" cy="1800000"/>
            </a:xfrm>
            <a:prstGeom prst="ellipse">
              <a:avLst/>
            </a:prstGeom>
            <a:solidFill>
              <a:srgbClr val="44546A"/>
            </a:solidFill>
            <a:ln w="25400" cap="flat" cmpd="sng">
              <a:solidFill>
                <a:srgbClr val="44546A"/>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de-DE" sz="1600" dirty="0">
                  <a:solidFill>
                    <a:schemeClr val="lt1"/>
                  </a:solidFill>
                  <a:latin typeface="Helvetica Neue"/>
                  <a:ea typeface="Helvetica Neue"/>
                  <a:cs typeface="Helvetica Neue"/>
                  <a:sym typeface="Helvetica Neue"/>
                </a:rPr>
                <a:t>STRATEGIE</a:t>
              </a:r>
              <a:endParaRPr lang="de-DE" dirty="0"/>
            </a:p>
          </p:txBody>
        </p:sp>
      </p:grpSp>
      <p:sp>
        <p:nvSpPr>
          <p:cNvPr id="2" name="Google Shape;231;p15">
            <a:extLst>
              <a:ext uri="{FF2B5EF4-FFF2-40B4-BE49-F238E27FC236}">
                <a16:creationId xmlns:a16="http://schemas.microsoft.com/office/drawing/2014/main" id="{7807447F-DB0A-9D17-BEA7-FCA5B718888B}"/>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6A9AEBC4-2122-2091-4D1C-9EE11150ECA0}"/>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p:nvPr/>
        </p:nvSpPr>
        <p:spPr>
          <a:xfrm>
            <a:off x="1295400" y="3384000"/>
            <a:ext cx="873570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2: Das 7-S-Modell von McKinsey</a:t>
            </a:r>
            <a:endParaRPr lang="de-DE" dirty="0"/>
          </a:p>
        </p:txBody>
      </p:sp>
      <p:grpSp>
        <p:nvGrpSpPr>
          <p:cNvPr id="340" name="Google Shape;340;p22"/>
          <p:cNvGrpSpPr/>
          <p:nvPr/>
        </p:nvGrpSpPr>
        <p:grpSpPr>
          <a:xfrm>
            <a:off x="1295400" y="3923999"/>
            <a:ext cx="12024000" cy="5256000"/>
            <a:chOff x="0" y="54904"/>
            <a:chExt cx="9900000" cy="4606191"/>
          </a:xfrm>
        </p:grpSpPr>
        <p:sp>
          <p:nvSpPr>
            <p:cNvPr id="341" name="Google Shape;341;p22"/>
            <p:cNvSpPr/>
            <p:nvPr/>
          </p:nvSpPr>
          <p:spPr>
            <a:xfrm>
              <a:off x="0" y="582301"/>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2" name="Google Shape;342;p22"/>
            <p:cNvSpPr/>
            <p:nvPr/>
          </p:nvSpPr>
          <p:spPr>
            <a:xfrm>
              <a:off x="356179" y="54904"/>
              <a:ext cx="8892216"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3" name="Google Shape;343;p22"/>
            <p:cNvSpPr txBox="1"/>
            <p:nvPr/>
          </p:nvSpPr>
          <p:spPr>
            <a:xfrm>
              <a:off x="474746" y="105868"/>
              <a:ext cx="2430539" cy="94206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cap="small" dirty="0">
                  <a:solidFill>
                    <a:schemeClr val="lt1"/>
                  </a:solidFill>
                  <a:latin typeface="Helvetica Neue"/>
                  <a:ea typeface="Helvetica Neue"/>
                  <a:cs typeface="Helvetica Neue"/>
                  <a:sym typeface="Helvetica Neue"/>
                </a:rPr>
                <a:t>Stil</a:t>
              </a:r>
              <a:endParaRPr lang="de-DE" sz="3200" dirty="0"/>
            </a:p>
          </p:txBody>
        </p:sp>
        <p:sp>
          <p:nvSpPr>
            <p:cNvPr id="344" name="Google Shape;344;p22"/>
            <p:cNvSpPr/>
            <p:nvPr/>
          </p:nvSpPr>
          <p:spPr>
            <a:xfrm>
              <a:off x="0" y="2180698"/>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5" name="Google Shape;345;p22"/>
            <p:cNvSpPr/>
            <p:nvPr/>
          </p:nvSpPr>
          <p:spPr>
            <a:xfrm>
              <a:off x="356179" y="1653301"/>
              <a:ext cx="8892216"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6" name="Google Shape;346;p22"/>
            <p:cNvSpPr txBox="1"/>
            <p:nvPr/>
          </p:nvSpPr>
          <p:spPr>
            <a:xfrm>
              <a:off x="474746" y="1704265"/>
              <a:ext cx="2430539" cy="94206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cap="small" dirty="0">
                  <a:solidFill>
                    <a:schemeClr val="lt1"/>
                  </a:solidFill>
                  <a:latin typeface="Helvetica Neue"/>
                  <a:ea typeface="Helvetica Neue"/>
                  <a:cs typeface="Helvetica Neue"/>
                  <a:sym typeface="Helvetica Neue"/>
                </a:rPr>
                <a:t>Spezial-kenntnisse</a:t>
              </a:r>
              <a:endParaRPr lang="de-DE" sz="3200" dirty="0"/>
            </a:p>
          </p:txBody>
        </p:sp>
        <p:sp>
          <p:nvSpPr>
            <p:cNvPr id="347" name="Google Shape;347;p22"/>
            <p:cNvSpPr/>
            <p:nvPr/>
          </p:nvSpPr>
          <p:spPr>
            <a:xfrm>
              <a:off x="0" y="3779095"/>
              <a:ext cx="9900000" cy="8820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8" name="Google Shape;348;p22"/>
            <p:cNvSpPr/>
            <p:nvPr/>
          </p:nvSpPr>
          <p:spPr>
            <a:xfrm>
              <a:off x="356179" y="3251698"/>
              <a:ext cx="8892216" cy="1043996"/>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49" name="Google Shape;349;p22"/>
            <p:cNvSpPr txBox="1"/>
            <p:nvPr/>
          </p:nvSpPr>
          <p:spPr>
            <a:xfrm>
              <a:off x="474746" y="3302662"/>
              <a:ext cx="2430539" cy="94206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i="0" cap="small" dirty="0">
                  <a:solidFill>
                    <a:schemeClr val="lt1"/>
                  </a:solidFill>
                  <a:latin typeface="Helvetica Neue"/>
                  <a:ea typeface="Helvetica Neue"/>
                  <a:cs typeface="Helvetica Neue"/>
                  <a:sym typeface="Helvetica Neue"/>
                </a:rPr>
                <a:t>Systeme</a:t>
              </a:r>
              <a:endParaRPr lang="de-DE" sz="3200" dirty="0"/>
            </a:p>
          </p:txBody>
        </p:sp>
      </p:grpSp>
      <p:sp>
        <p:nvSpPr>
          <p:cNvPr id="350" name="Google Shape;350;p22"/>
          <p:cNvSpPr txBox="1"/>
          <p:nvPr/>
        </p:nvSpPr>
        <p:spPr>
          <a:xfrm>
            <a:off x="4284000" y="3960000"/>
            <a:ext cx="8172000" cy="1116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Die informellen Regeln und Verhaltensweisen einer Organisation, Verhaltensmuster, die Arbeitskultur oder die Art und Weise, wie Dinge innerhalb des Unternehmens erledigt werden.</a:t>
            </a:r>
            <a:endParaRPr lang="de-DE" sz="1800" dirty="0"/>
          </a:p>
        </p:txBody>
      </p:sp>
      <p:sp>
        <p:nvSpPr>
          <p:cNvPr id="351" name="Google Shape;351;p22"/>
          <p:cNvSpPr txBox="1"/>
          <p:nvPr/>
        </p:nvSpPr>
        <p:spPr>
          <a:xfrm>
            <a:off x="4284000" y="5760000"/>
            <a:ext cx="8172000" cy="115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Individuelle und institutionelle Fähigkeiten, die die Kompetenzen und Fähigkeiten einer Organisation ausmachen.</a:t>
            </a:r>
            <a:endParaRPr lang="de-DE" sz="1800" dirty="0"/>
          </a:p>
        </p:txBody>
      </p:sp>
      <p:sp>
        <p:nvSpPr>
          <p:cNvPr id="352" name="Google Shape;352;p22"/>
          <p:cNvSpPr txBox="1"/>
          <p:nvPr/>
        </p:nvSpPr>
        <p:spPr>
          <a:xfrm>
            <a:off x="4284000" y="7632000"/>
            <a:ext cx="8172000" cy="1116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Verfahren und Prozesse, die in der Organisation vorhanden sind. Beispiele hierfür sind Risikomanagementverfahren und Kundenmanagementsysteme.</a:t>
            </a:r>
            <a:endParaRPr lang="de-DE" sz="1800" dirty="0"/>
          </a:p>
        </p:txBody>
      </p:sp>
      <p:sp>
        <p:nvSpPr>
          <p:cNvPr id="353" name="Google Shape;353;p22"/>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13</a:t>
            </a:r>
            <a:endParaRPr lang="de-DE" sz="12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9F213701-C3C0-182A-A0BF-F0D7554F7284}"/>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18778074-8005-DF6E-4FE0-0B0EE6ADDF02}"/>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5F561541-414F-6E2E-0AF7-3463F78E4950}"/>
              </a:ext>
            </a:extLst>
          </p:cNvPr>
          <p:cNvPicPr>
            <a:picLocks noChangeAspect="1"/>
          </p:cNvPicPr>
          <p:nvPr/>
        </p:nvPicPr>
        <p:blipFill>
          <a:blip r:embed="rId3"/>
          <a:stretch>
            <a:fillRect/>
          </a:stretch>
        </p:blipFill>
        <p:spPr>
          <a:xfrm>
            <a:off x="15613190" y="1465231"/>
            <a:ext cx="1218389" cy="1361989"/>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3"/>
          <p:cNvSpPr txBox="1"/>
          <p:nvPr/>
        </p:nvSpPr>
        <p:spPr>
          <a:xfrm>
            <a:off x="1296000" y="3384000"/>
            <a:ext cx="7848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2: Das 7-S-Modell von McKinsey</a:t>
            </a:r>
            <a:endParaRPr lang="de-DE" dirty="0"/>
          </a:p>
        </p:txBody>
      </p:sp>
      <p:grpSp>
        <p:nvGrpSpPr>
          <p:cNvPr id="362" name="Google Shape;362;p23"/>
          <p:cNvGrpSpPr/>
          <p:nvPr/>
        </p:nvGrpSpPr>
        <p:grpSpPr>
          <a:xfrm>
            <a:off x="1296000" y="3924000"/>
            <a:ext cx="12024000" cy="5256000"/>
            <a:chOff x="0" y="31647"/>
            <a:chExt cx="12024000" cy="5096718"/>
          </a:xfrm>
        </p:grpSpPr>
        <p:sp>
          <p:nvSpPr>
            <p:cNvPr id="363" name="Google Shape;363;p23"/>
            <p:cNvSpPr/>
            <p:nvPr/>
          </p:nvSpPr>
          <p:spPr>
            <a:xfrm>
              <a:off x="0" y="63307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64" name="Google Shape;364;p23"/>
            <p:cNvSpPr/>
            <p:nvPr/>
          </p:nvSpPr>
          <p:spPr>
            <a:xfrm>
              <a:off x="431999" y="31647"/>
              <a:ext cx="10800000"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65" name="Google Shape;365;p23"/>
            <p:cNvSpPr txBox="1"/>
            <p:nvPr/>
          </p:nvSpPr>
          <p:spPr>
            <a:xfrm>
              <a:off x="576000" y="77578"/>
              <a:ext cx="2952000" cy="84904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i="0" cap="small" dirty="0">
                  <a:solidFill>
                    <a:schemeClr val="lt1"/>
                  </a:solidFill>
                  <a:latin typeface="Helvetica Neue"/>
                  <a:ea typeface="Helvetica Neue"/>
                  <a:cs typeface="Helvetica Neue"/>
                  <a:sym typeface="Helvetica Neue"/>
                </a:rPr>
                <a:t>Struktur</a:t>
              </a:r>
              <a:endParaRPr lang="de-DE" dirty="0"/>
            </a:p>
          </p:txBody>
        </p:sp>
        <p:sp>
          <p:nvSpPr>
            <p:cNvPr id="366" name="Google Shape;366;p23"/>
            <p:cNvSpPr/>
            <p:nvPr/>
          </p:nvSpPr>
          <p:spPr>
            <a:xfrm>
              <a:off x="0" y="193830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67" name="Google Shape;367;p23"/>
            <p:cNvSpPr/>
            <p:nvPr/>
          </p:nvSpPr>
          <p:spPr>
            <a:xfrm>
              <a:off x="431999" y="1336876"/>
              <a:ext cx="10800000"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68" name="Google Shape;368;p23"/>
            <p:cNvSpPr txBox="1"/>
            <p:nvPr/>
          </p:nvSpPr>
          <p:spPr>
            <a:xfrm>
              <a:off x="576000" y="1382807"/>
              <a:ext cx="2952000" cy="84904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i="0" cap="small" dirty="0">
                  <a:solidFill>
                    <a:schemeClr val="lt1"/>
                  </a:solidFill>
                  <a:latin typeface="Helvetica Neue"/>
                  <a:ea typeface="Helvetica Neue"/>
                  <a:cs typeface="Helvetica Neue"/>
                  <a:sym typeface="Helvetica Neue"/>
                </a:rPr>
                <a:t>Personal</a:t>
              </a:r>
              <a:endParaRPr lang="de-DE" dirty="0"/>
            </a:p>
          </p:txBody>
        </p:sp>
        <p:sp>
          <p:nvSpPr>
            <p:cNvPr id="369" name="Google Shape;369;p23"/>
            <p:cNvSpPr/>
            <p:nvPr/>
          </p:nvSpPr>
          <p:spPr>
            <a:xfrm>
              <a:off x="0" y="3243536"/>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70" name="Google Shape;370;p23"/>
            <p:cNvSpPr/>
            <p:nvPr/>
          </p:nvSpPr>
          <p:spPr>
            <a:xfrm>
              <a:off x="431999" y="2642106"/>
              <a:ext cx="10800000"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71" name="Google Shape;371;p23"/>
            <p:cNvSpPr txBox="1"/>
            <p:nvPr/>
          </p:nvSpPr>
          <p:spPr>
            <a:xfrm>
              <a:off x="576000" y="2688037"/>
              <a:ext cx="2952000" cy="84904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3200"/>
                <a:buFont typeface="Helvetica Neue"/>
                <a:buNone/>
              </a:pPr>
              <a:r>
                <a:rPr lang="de-DE" sz="3200" b="1" i="0" cap="small" dirty="0">
                  <a:solidFill>
                    <a:schemeClr val="lt1"/>
                  </a:solidFill>
                  <a:latin typeface="Helvetica Neue"/>
                  <a:ea typeface="Helvetica Neue"/>
                  <a:cs typeface="Helvetica Neue"/>
                  <a:sym typeface="Helvetica Neue"/>
                </a:rPr>
                <a:t>Strategie</a:t>
              </a:r>
              <a:endParaRPr lang="de-DE" dirty="0"/>
            </a:p>
          </p:txBody>
        </p:sp>
        <p:sp>
          <p:nvSpPr>
            <p:cNvPr id="372" name="Google Shape;372;p23"/>
            <p:cNvSpPr/>
            <p:nvPr/>
          </p:nvSpPr>
          <p:spPr>
            <a:xfrm>
              <a:off x="0" y="4548765"/>
              <a:ext cx="12024000" cy="579600"/>
            </a:xfrm>
            <a:prstGeom prst="rect">
              <a:avLst/>
            </a:prstGeom>
            <a:solidFill>
              <a:schemeClr val="lt1">
                <a:alpha val="89803"/>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73" name="Google Shape;373;p23"/>
            <p:cNvSpPr/>
            <p:nvPr/>
          </p:nvSpPr>
          <p:spPr>
            <a:xfrm>
              <a:off x="431999" y="3947336"/>
              <a:ext cx="10800000" cy="940909"/>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374" name="Google Shape;374;p23"/>
            <p:cNvSpPr txBox="1"/>
            <p:nvPr/>
          </p:nvSpPr>
          <p:spPr>
            <a:xfrm>
              <a:off x="576000" y="3993267"/>
              <a:ext cx="2952000" cy="8490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3200"/>
                <a:buFont typeface="Helvetica Neue"/>
                <a:buNone/>
              </a:pPr>
              <a:r>
                <a:rPr lang="de-DE" sz="3200" b="1" i="0" cap="small" dirty="0">
                  <a:solidFill>
                    <a:schemeClr val="lt1"/>
                  </a:solidFill>
                  <a:latin typeface="Helvetica Neue" panose="020B0604020202020204" charset="0"/>
                  <a:ea typeface="Helvetica Neue"/>
                  <a:cs typeface="Helvetica Neue"/>
                  <a:sym typeface="Helvetica Neue"/>
                </a:rPr>
                <a:t>Gemeinsame </a:t>
              </a:r>
              <a:endParaRPr lang="de-DE" sz="3200" dirty="0">
                <a:latin typeface="Helvetica Neue" panose="020B0604020202020204" charset="0"/>
              </a:endParaRPr>
            </a:p>
            <a:p>
              <a:pPr marL="0" marR="0" lvl="0" indent="0" algn="l" rtl="0">
                <a:lnSpc>
                  <a:spcPct val="100000"/>
                </a:lnSpc>
                <a:spcBef>
                  <a:spcPts val="0"/>
                </a:spcBef>
                <a:spcAft>
                  <a:spcPts val="0"/>
                </a:spcAft>
                <a:buClr>
                  <a:schemeClr val="lt1"/>
                </a:buClr>
                <a:buSzPts val="3200"/>
                <a:buFont typeface="Helvetica Neue"/>
                <a:buNone/>
              </a:pPr>
              <a:r>
                <a:rPr lang="de-DE" sz="3200" b="1" i="0" cap="small" dirty="0">
                  <a:solidFill>
                    <a:schemeClr val="lt1"/>
                  </a:solidFill>
                  <a:latin typeface="Helvetica Neue" panose="020B0604020202020204" charset="0"/>
                  <a:ea typeface="Helvetica Neue"/>
                  <a:cs typeface="Helvetica Neue"/>
                  <a:sym typeface="Helvetica Neue"/>
                </a:rPr>
                <a:t>Werte</a:t>
              </a:r>
              <a:endParaRPr lang="de-DE" sz="3200" dirty="0">
                <a:latin typeface="Helvetica Neue" panose="020B0604020202020204" charset="0"/>
              </a:endParaRPr>
            </a:p>
          </p:txBody>
        </p:sp>
      </p:grpSp>
      <p:sp>
        <p:nvSpPr>
          <p:cNvPr id="375" name="Google Shape;375;p23"/>
          <p:cNvSpPr txBox="1"/>
          <p:nvPr/>
        </p:nvSpPr>
        <p:spPr>
          <a:xfrm>
            <a:off x="4284000" y="3960000"/>
            <a:ext cx="8172000" cy="90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Die Struktur des Unternehmens bzw. die Art und Weise, wie Geschäftseinheiten und Abteilungen organisiert sind, einschließlich der Autoritätsbeziehungen innerhalb dieser Struktur.</a:t>
            </a:r>
            <a:endParaRPr lang="de-DE" sz="1800" dirty="0"/>
          </a:p>
        </p:txBody>
      </p:sp>
      <p:sp>
        <p:nvSpPr>
          <p:cNvPr id="376" name="Google Shape;376;p23"/>
          <p:cNvSpPr txBox="1"/>
          <p:nvPr/>
        </p:nvSpPr>
        <p:spPr>
          <a:xfrm>
            <a:off x="4284000" y="5292000"/>
            <a:ext cx="8172000" cy="90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Die Menschen im Unternehmen, ihre Qualitäten, die Art und Weise, wie Talente gefördert und entwickelt werden, sowie die Merkmale und Eigenschaften der einzelnen Arbeitsbereiche, wie Ausbildung und Einstellung.</a:t>
            </a:r>
            <a:endParaRPr lang="de-DE" sz="1800" dirty="0"/>
          </a:p>
        </p:txBody>
      </p:sp>
      <p:sp>
        <p:nvSpPr>
          <p:cNvPr id="377" name="Google Shape;377;p23"/>
          <p:cNvSpPr txBox="1"/>
          <p:nvPr/>
        </p:nvSpPr>
        <p:spPr>
          <a:xfrm>
            <a:off x="4284000" y="6624000"/>
            <a:ext cx="8172000" cy="90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800" dirty="0">
                <a:solidFill>
                  <a:schemeClr val="dk1"/>
                </a:solidFill>
                <a:latin typeface="Helvetica Neue"/>
                <a:ea typeface="Helvetica Neue"/>
                <a:cs typeface="Helvetica Neue"/>
                <a:sym typeface="Helvetica Neue"/>
              </a:rPr>
              <a:t>Was das Unternehmen unternimmt, um sich einen Wettbewerbsvorteil zu verschaffen.</a:t>
            </a:r>
            <a:endParaRPr lang="de-DE" sz="1800" dirty="0"/>
          </a:p>
        </p:txBody>
      </p:sp>
      <p:sp>
        <p:nvSpPr>
          <p:cNvPr id="378" name="Google Shape;378;p23"/>
          <p:cNvSpPr txBox="1"/>
          <p:nvPr/>
        </p:nvSpPr>
        <p:spPr>
          <a:xfrm>
            <a:off x="4284000" y="8028000"/>
            <a:ext cx="8316000" cy="900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1700" dirty="0">
                <a:solidFill>
                  <a:schemeClr val="dk1"/>
                </a:solidFill>
                <a:latin typeface="Helvetica Neue"/>
                <a:ea typeface="Helvetica Neue"/>
                <a:cs typeface="Helvetica Neue"/>
                <a:sym typeface="Helvetica Neue"/>
              </a:rPr>
              <a:t>Normen, Überzeugungen und Grundsätze, die die Grundlage der Kultur eines Unter-nehmens bilden. Sie sind die Richtschnur für das Verhalten der Mitarbeitenden und bilden im Laufe der Zeit die Identität, für die das Unternehmen bekannt ist.</a:t>
            </a:r>
            <a:endParaRPr lang="de-DE" sz="1700" dirty="0"/>
          </a:p>
        </p:txBody>
      </p:sp>
      <p:sp>
        <p:nvSpPr>
          <p:cNvPr id="379" name="Google Shape;379;p23"/>
          <p:cNvSpPr/>
          <p:nvPr/>
        </p:nvSpPr>
        <p:spPr>
          <a:xfrm rot="-614456">
            <a:off x="13676963" y="4007769"/>
            <a:ext cx="3234671" cy="4327241"/>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Erinnerung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000" dirty="0">
                <a:solidFill>
                  <a:schemeClr val="dk1"/>
                </a:solidFill>
                <a:latin typeface="Helvetica Neue" panose="020B0604020202020204" charset="0"/>
                <a:ea typeface="Helvetica Neue"/>
                <a:cs typeface="Helvetica Neue"/>
                <a:sym typeface="Helvetica Neue"/>
              </a:rPr>
              <a:t>Jedes Element ist gleichermaßen wichtig und wertvoll. Wenn Sie das 7-S-Modell zur Diagnose Ihres Unternehmens verwenden, müssen alle Elemente zusammenwirken und aufeinander abgestimmt sein. </a:t>
            </a:r>
            <a:endParaRPr lang="de-DE" sz="2000" dirty="0">
              <a:latin typeface="Helvetica Neue" panose="020B0604020202020204" charset="0"/>
            </a:endParaRPr>
          </a:p>
        </p:txBody>
      </p:sp>
      <p:pic>
        <p:nvPicPr>
          <p:cNvPr id="380" name="Google Shape;380;p23"/>
          <p:cNvPicPr preferRelativeResize="0"/>
          <p:nvPr/>
        </p:nvPicPr>
        <p:blipFill rotWithShape="1">
          <a:blip r:embed="rId3">
            <a:alphaModFix/>
          </a:blip>
          <a:srcRect/>
          <a:stretch/>
        </p:blipFill>
        <p:spPr>
          <a:xfrm>
            <a:off x="12575272" y="3820643"/>
            <a:ext cx="1600438" cy="1790700"/>
          </a:xfrm>
          <a:prstGeom prst="rect">
            <a:avLst/>
          </a:prstGeom>
          <a:noFill/>
          <a:ln>
            <a:noFill/>
          </a:ln>
        </p:spPr>
      </p:pic>
      <p:sp>
        <p:nvSpPr>
          <p:cNvPr id="381" name="Google Shape;381;p23"/>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11, 13</a:t>
            </a:r>
            <a:endParaRPr lang="de-DE" sz="12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6F6DB923-72C5-67CC-B47B-1C55A298B108}"/>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0B40CBAB-E9AA-5841-7823-B03AC4CF4D32}"/>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341F8FFF-AB63-1907-BB8E-9C5B287470D9}"/>
              </a:ext>
            </a:extLst>
          </p:cNvPr>
          <p:cNvPicPr>
            <a:picLocks noChangeAspect="1"/>
          </p:cNvPicPr>
          <p:nvPr/>
        </p:nvPicPr>
        <p:blipFill>
          <a:blip r:embed="rId4"/>
          <a:stretch>
            <a:fillRect/>
          </a:stretch>
        </p:blipFill>
        <p:spPr>
          <a:xfrm>
            <a:off x="15613190" y="1465231"/>
            <a:ext cx="1218389" cy="1361989"/>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500"/>
                                        <p:tgtEl>
                                          <p:spTgt spid="379"/>
                                        </p:tgtEl>
                                        <p:attrNameLst>
                                          <p:attrName>ppt_w</p:attrName>
                                        </p:attrNameLst>
                                      </p:cBhvr>
                                      <p:tavLst>
                                        <p:tav tm="0">
                                          <p:val>
                                            <p:strVal val="0"/>
                                          </p:val>
                                        </p:tav>
                                        <p:tav tm="100000">
                                          <p:val>
                                            <p:strVal val="#ppt_w"/>
                                          </p:val>
                                        </p:tav>
                                      </p:tavLst>
                                    </p:anim>
                                    <p:anim calcmode="lin" valueType="num">
                                      <p:cBhvr additive="base">
                                        <p:cTn id="8" dur="500"/>
                                        <p:tgtEl>
                                          <p:spTgt spid="37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3: Kotter-Veränderungsmodell</a:t>
            </a:r>
            <a:endParaRPr lang="de-DE" dirty="0"/>
          </a:p>
        </p:txBody>
      </p:sp>
      <p:sp>
        <p:nvSpPr>
          <p:cNvPr id="389" name="Google Shape;389;p24"/>
          <p:cNvSpPr txBox="1"/>
          <p:nvPr/>
        </p:nvSpPr>
        <p:spPr>
          <a:xfrm>
            <a:off x="1296000" y="3852000"/>
            <a:ext cx="9324000"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John Kotter (1996), Professor an der Harvard Business School und renommierter Experte für Veränderungen, entwickelte sein Modell auf der Grundlage einer Untersuchung von 100 Organisationen, die sich in einem Veränderungsprozess befanden.</a:t>
            </a:r>
            <a:endParaRPr lang="de-DE" sz="2400" dirty="0">
              <a:latin typeface="Helvetica Neue" panose="020B0604020202020204" charset="0"/>
            </a:endParaRPr>
          </a:p>
          <a:p>
            <a:pPr marL="0" marR="0" lvl="0" indent="0" algn="l" rtl="0">
              <a:spcBef>
                <a:spcPts val="1200"/>
              </a:spcBef>
              <a:spcAft>
                <a:spcPts val="0"/>
              </a:spcAft>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Zu den acht Schritten des Veränderungsprozesses gehören: Schaffung eines Gefühls der Dringlichkeit, Bildung starker, führender Koalitionen, Entwicklung einer Vision und einer Strategie, Kommunikation der Vision, Beseitigung von Hindernissen und Befähigung der Mitarbeiter*innen zum Handeln, Erzielung kurzfristiger Erfolge, Konsolidierung der Gewinne und Stärkung des Wandels durch Verankerung des Wandels in der Kultur. </a:t>
            </a:r>
            <a:endParaRPr lang="de-DE" sz="2400" dirty="0">
              <a:latin typeface="Helvetica Neue" panose="020B0604020202020204" charset="0"/>
            </a:endParaRPr>
          </a:p>
        </p:txBody>
      </p:sp>
      <p:sp>
        <p:nvSpPr>
          <p:cNvPr id="390" name="Google Shape;390;p24"/>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14</a:t>
            </a:r>
            <a:endParaRPr lang="de-DE" sz="1200" dirty="0">
              <a:solidFill>
                <a:schemeClr val="dk1"/>
              </a:solidFill>
              <a:latin typeface="Helvetica Neue"/>
              <a:ea typeface="Helvetica Neue"/>
              <a:cs typeface="Helvetica Neue"/>
              <a:sym typeface="Helvetica Neue"/>
            </a:endParaRPr>
          </a:p>
        </p:txBody>
      </p:sp>
      <p:grpSp>
        <p:nvGrpSpPr>
          <p:cNvPr id="393" name="Google Shape;393;p24"/>
          <p:cNvGrpSpPr/>
          <p:nvPr/>
        </p:nvGrpSpPr>
        <p:grpSpPr>
          <a:xfrm>
            <a:off x="12888000" y="2151000"/>
            <a:ext cx="1620000" cy="1620000"/>
            <a:chOff x="12240000" y="2124000"/>
            <a:chExt cx="1620000" cy="1620000"/>
          </a:xfrm>
        </p:grpSpPr>
        <p:grpSp>
          <p:nvGrpSpPr>
            <p:cNvPr id="394" name="Google Shape;394;p24"/>
            <p:cNvGrpSpPr/>
            <p:nvPr/>
          </p:nvGrpSpPr>
          <p:grpSpPr>
            <a:xfrm>
              <a:off x="12240000" y="2124000"/>
              <a:ext cx="1620000" cy="1620000"/>
              <a:chOff x="4038600" y="3314700"/>
              <a:chExt cx="1440000" cy="1440000"/>
            </a:xfrm>
          </p:grpSpPr>
          <p:sp>
            <p:nvSpPr>
              <p:cNvPr id="395" name="Google Shape;39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dk1"/>
                  </a:solidFill>
                  <a:latin typeface="Helvetica Neue"/>
                  <a:ea typeface="Helvetica Neue"/>
                  <a:cs typeface="Helvetica Neue"/>
                  <a:sym typeface="Helvetica Neue"/>
                </a:endParaRPr>
              </a:p>
            </p:txBody>
          </p:sp>
          <p:cxnSp>
            <p:nvCxnSpPr>
              <p:cNvPr id="396" name="Google Shape;39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397" name="Google Shape;397;p24"/>
            <p:cNvSpPr txBox="1"/>
            <p:nvPr/>
          </p:nvSpPr>
          <p:spPr>
            <a:xfrm>
              <a:off x="12240000" y="2124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4EC5A5"/>
                  </a:solidFill>
                  <a:latin typeface="Helvetica Neue" panose="020B0604020202020204" charset="0"/>
                  <a:ea typeface="Helvetica Neue"/>
                  <a:cs typeface="Helvetica Neue"/>
                  <a:sym typeface="Helvetica Neue"/>
                </a:rPr>
                <a:t>ENTWICKELN</a:t>
              </a:r>
              <a:r>
                <a:rPr lang="de-DE" sz="1600" b="1" cap="none" dirty="0">
                  <a:solidFill>
                    <a:schemeClr val="dk1"/>
                  </a:solidFill>
                  <a:latin typeface="Helvetica Neue" panose="020B0604020202020204" charset="0"/>
                  <a:ea typeface="Helvetica Neue"/>
                  <a:cs typeface="Helvetica Neue"/>
                  <a:sym typeface="Helvetica Neue"/>
                </a:rPr>
                <a:t> </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EIN GEFÜHL DER DRINGLICHKEIT</a:t>
              </a:r>
              <a:endParaRPr lang="de-DE" dirty="0">
                <a:latin typeface="Helvetica Neue" panose="020B0604020202020204" charset="0"/>
              </a:endParaRPr>
            </a:p>
          </p:txBody>
        </p:sp>
      </p:grpSp>
      <p:grpSp>
        <p:nvGrpSpPr>
          <p:cNvPr id="398" name="Google Shape;398;p24"/>
          <p:cNvGrpSpPr/>
          <p:nvPr/>
        </p:nvGrpSpPr>
        <p:grpSpPr>
          <a:xfrm>
            <a:off x="14688000" y="2943000"/>
            <a:ext cx="1620000" cy="1620000"/>
            <a:chOff x="14148000" y="2628000"/>
            <a:chExt cx="1620000" cy="1620000"/>
          </a:xfrm>
        </p:grpSpPr>
        <p:grpSp>
          <p:nvGrpSpPr>
            <p:cNvPr id="399" name="Google Shape;399;p24"/>
            <p:cNvGrpSpPr/>
            <p:nvPr/>
          </p:nvGrpSpPr>
          <p:grpSpPr>
            <a:xfrm>
              <a:off x="14148000" y="2628000"/>
              <a:ext cx="1620000" cy="1620000"/>
              <a:chOff x="4038600" y="3314700"/>
              <a:chExt cx="1440000" cy="1440000"/>
            </a:xfrm>
          </p:grpSpPr>
          <p:sp>
            <p:nvSpPr>
              <p:cNvPr id="400" name="Google Shape;40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01" name="Google Shape;40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02" name="Google Shape;402;p24"/>
            <p:cNvSpPr txBox="1"/>
            <p:nvPr/>
          </p:nvSpPr>
          <p:spPr>
            <a:xfrm>
              <a:off x="14148000" y="2628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4EC5A5"/>
                  </a:solidFill>
                  <a:latin typeface="Helvetica Neue" panose="020B0604020202020204" charset="0"/>
                  <a:sym typeface="Helvetica Neue"/>
                </a:rPr>
                <a:t>BAUEN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EINE FÜHRENDE KOALITION</a:t>
              </a:r>
              <a:endParaRPr lang="de-DE" dirty="0">
                <a:latin typeface="Helvetica Neue" panose="020B0604020202020204" charset="0"/>
              </a:endParaRPr>
            </a:p>
          </p:txBody>
        </p:sp>
      </p:grpSp>
      <p:grpSp>
        <p:nvGrpSpPr>
          <p:cNvPr id="403" name="Google Shape;403;p24"/>
          <p:cNvGrpSpPr/>
          <p:nvPr/>
        </p:nvGrpSpPr>
        <p:grpSpPr>
          <a:xfrm>
            <a:off x="15372000" y="4635000"/>
            <a:ext cx="1620000" cy="1620000"/>
            <a:chOff x="14868000" y="4392000"/>
            <a:chExt cx="1620000" cy="1620000"/>
          </a:xfrm>
        </p:grpSpPr>
        <p:grpSp>
          <p:nvGrpSpPr>
            <p:cNvPr id="404" name="Google Shape;404;p24"/>
            <p:cNvGrpSpPr/>
            <p:nvPr/>
          </p:nvGrpSpPr>
          <p:grpSpPr>
            <a:xfrm>
              <a:off x="14868000" y="4392000"/>
              <a:ext cx="1620000" cy="1620000"/>
              <a:chOff x="4038600" y="3314700"/>
              <a:chExt cx="1440000" cy="1440000"/>
            </a:xfrm>
          </p:grpSpPr>
          <p:sp>
            <p:nvSpPr>
              <p:cNvPr id="405" name="Google Shape;40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06" name="Google Shape;40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07" name="Google Shape;407;p24"/>
            <p:cNvSpPr txBox="1"/>
            <p:nvPr/>
          </p:nvSpPr>
          <p:spPr>
            <a:xfrm>
              <a:off x="14868000" y="4392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cap="none" dirty="0">
                  <a:solidFill>
                    <a:srgbClr val="4EC5A5"/>
                  </a:solidFill>
                  <a:latin typeface="Helvetica Neue" panose="020B0604020202020204" charset="0"/>
                  <a:ea typeface="Helvetica Neue"/>
                  <a:cs typeface="Helvetica Neue"/>
                  <a:sym typeface="Helvetica Neue"/>
                </a:rPr>
                <a:t>FORMEN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EINE STRATEGISCHE VISION</a:t>
              </a:r>
              <a:endParaRPr lang="de-DE" dirty="0">
                <a:latin typeface="Helvetica Neue" panose="020B0604020202020204" charset="0"/>
              </a:endParaRPr>
            </a:p>
          </p:txBody>
        </p:sp>
      </p:grpSp>
      <p:grpSp>
        <p:nvGrpSpPr>
          <p:cNvPr id="408" name="Google Shape;408;p24"/>
          <p:cNvGrpSpPr/>
          <p:nvPr/>
        </p:nvGrpSpPr>
        <p:grpSpPr>
          <a:xfrm>
            <a:off x="14652000" y="6363000"/>
            <a:ext cx="1620000" cy="1620000"/>
            <a:chOff x="14148000" y="6444000"/>
            <a:chExt cx="1620000" cy="1620000"/>
          </a:xfrm>
        </p:grpSpPr>
        <p:grpSp>
          <p:nvGrpSpPr>
            <p:cNvPr id="409" name="Google Shape;409;p24"/>
            <p:cNvGrpSpPr/>
            <p:nvPr/>
          </p:nvGrpSpPr>
          <p:grpSpPr>
            <a:xfrm>
              <a:off x="14148000" y="6444000"/>
              <a:ext cx="1620000" cy="1620000"/>
              <a:chOff x="4038600" y="3314700"/>
              <a:chExt cx="1440000" cy="1440000"/>
            </a:xfrm>
          </p:grpSpPr>
          <p:sp>
            <p:nvSpPr>
              <p:cNvPr id="410" name="Google Shape;41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11" name="Google Shape;41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12" name="Google Shape;412;p24"/>
            <p:cNvSpPr txBox="1"/>
            <p:nvPr/>
          </p:nvSpPr>
          <p:spPr>
            <a:xfrm>
              <a:off x="14148000" y="6444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cap="none" dirty="0">
                  <a:solidFill>
                    <a:srgbClr val="4EC5A5"/>
                  </a:solidFill>
                  <a:latin typeface="Helvetica Neue" panose="020B0604020202020204" charset="0"/>
                  <a:ea typeface="Helvetica Neue"/>
                  <a:cs typeface="Helvetica Neue"/>
                  <a:sym typeface="Helvetica Neue"/>
                </a:rPr>
                <a:t>BETEILIGEN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VISION KOMMUNI-ZIEREN</a:t>
              </a:r>
              <a:endParaRPr lang="de-DE" dirty="0">
                <a:latin typeface="Helvetica Neue" panose="020B0604020202020204" charset="0"/>
              </a:endParaRPr>
            </a:p>
          </p:txBody>
        </p:sp>
      </p:grpSp>
      <p:grpSp>
        <p:nvGrpSpPr>
          <p:cNvPr id="413" name="Google Shape;413;p24"/>
          <p:cNvGrpSpPr/>
          <p:nvPr/>
        </p:nvGrpSpPr>
        <p:grpSpPr>
          <a:xfrm>
            <a:off x="12888000" y="7119000"/>
            <a:ext cx="1620000" cy="1620000"/>
            <a:chOff x="12276000" y="6840000"/>
            <a:chExt cx="1620000" cy="1620000"/>
          </a:xfrm>
        </p:grpSpPr>
        <p:grpSp>
          <p:nvGrpSpPr>
            <p:cNvPr id="414" name="Google Shape;414;p24"/>
            <p:cNvGrpSpPr/>
            <p:nvPr/>
          </p:nvGrpSpPr>
          <p:grpSpPr>
            <a:xfrm>
              <a:off x="12276000" y="6840000"/>
              <a:ext cx="1620000" cy="1620000"/>
              <a:chOff x="4038600" y="3314700"/>
              <a:chExt cx="1440000" cy="1440000"/>
            </a:xfrm>
          </p:grpSpPr>
          <p:sp>
            <p:nvSpPr>
              <p:cNvPr id="415" name="Google Shape;41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16" name="Google Shape;41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17" name="Google Shape;417;p24"/>
            <p:cNvSpPr txBox="1"/>
            <p:nvPr/>
          </p:nvSpPr>
          <p:spPr>
            <a:xfrm>
              <a:off x="12276000" y="6840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dirty="0">
                  <a:solidFill>
                    <a:srgbClr val="4EC5A5"/>
                  </a:solidFill>
                  <a:latin typeface="Helvetica Neue" panose="020B0604020202020204" charset="0"/>
                  <a:ea typeface="Helvetica Neue"/>
                  <a:cs typeface="Helvetica Neue"/>
                  <a:sym typeface="Helvetica Neue"/>
                </a:rPr>
                <a:t>ERZEUGE</a:t>
              </a:r>
              <a:r>
                <a:rPr lang="de-DE" sz="1600" b="1" cap="none" dirty="0">
                  <a:solidFill>
                    <a:srgbClr val="4EC5A5"/>
                  </a:solidFill>
                  <a:latin typeface="Helvetica Neue" panose="020B0604020202020204" charset="0"/>
                  <a:ea typeface="Helvetica Neue"/>
                  <a:cs typeface="Helvetica Neue"/>
                  <a:sym typeface="Helvetica Neue"/>
                </a:rPr>
                <a:t>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BESEITIGUNG VON HINDERNISSEN</a:t>
              </a:r>
              <a:endParaRPr lang="de-DE" dirty="0">
                <a:latin typeface="Helvetica Neue" panose="020B0604020202020204" charset="0"/>
              </a:endParaRPr>
            </a:p>
          </p:txBody>
        </p:sp>
      </p:grpSp>
      <p:grpSp>
        <p:nvGrpSpPr>
          <p:cNvPr id="418" name="Google Shape;418;p24"/>
          <p:cNvGrpSpPr/>
          <p:nvPr/>
        </p:nvGrpSpPr>
        <p:grpSpPr>
          <a:xfrm>
            <a:off x="11124000" y="6363000"/>
            <a:ext cx="1620000" cy="1620000"/>
            <a:chOff x="10368000" y="6120000"/>
            <a:chExt cx="1620000" cy="1620000"/>
          </a:xfrm>
        </p:grpSpPr>
        <p:grpSp>
          <p:nvGrpSpPr>
            <p:cNvPr id="419" name="Google Shape;419;p24"/>
            <p:cNvGrpSpPr/>
            <p:nvPr/>
          </p:nvGrpSpPr>
          <p:grpSpPr>
            <a:xfrm>
              <a:off x="10368000" y="6120000"/>
              <a:ext cx="1620000" cy="1620000"/>
              <a:chOff x="4038600" y="3314700"/>
              <a:chExt cx="1440000" cy="1440000"/>
            </a:xfrm>
          </p:grpSpPr>
          <p:sp>
            <p:nvSpPr>
              <p:cNvPr id="420" name="Google Shape;42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21" name="Google Shape;42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22" name="Google Shape;422;p24"/>
            <p:cNvSpPr txBox="1"/>
            <p:nvPr/>
          </p:nvSpPr>
          <p:spPr>
            <a:xfrm>
              <a:off x="10368000" y="6120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cap="none" dirty="0">
                  <a:solidFill>
                    <a:srgbClr val="4EC5A5"/>
                  </a:solidFill>
                  <a:latin typeface="Helvetica Neue" panose="020B0604020202020204" charset="0"/>
                  <a:ea typeface="Helvetica Neue"/>
                  <a:cs typeface="Helvetica Neue"/>
                  <a:sym typeface="Helvetica Neue"/>
                </a:rPr>
                <a:t>GENERIEREN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KURZFRISTIGE GEWINNE</a:t>
              </a:r>
              <a:endParaRPr lang="de-DE" dirty="0">
                <a:latin typeface="Helvetica Neue" panose="020B0604020202020204" charset="0"/>
              </a:endParaRPr>
            </a:p>
          </p:txBody>
        </p:sp>
      </p:grpSp>
      <p:grpSp>
        <p:nvGrpSpPr>
          <p:cNvPr id="423" name="Google Shape;423;p24"/>
          <p:cNvGrpSpPr/>
          <p:nvPr/>
        </p:nvGrpSpPr>
        <p:grpSpPr>
          <a:xfrm>
            <a:off x="10440000" y="4671000"/>
            <a:ext cx="1620000" cy="1620000"/>
            <a:chOff x="9792000" y="4320000"/>
            <a:chExt cx="1620000" cy="1620000"/>
          </a:xfrm>
        </p:grpSpPr>
        <p:grpSp>
          <p:nvGrpSpPr>
            <p:cNvPr id="424" name="Google Shape;424;p24"/>
            <p:cNvGrpSpPr/>
            <p:nvPr/>
          </p:nvGrpSpPr>
          <p:grpSpPr>
            <a:xfrm>
              <a:off x="9792000" y="4320000"/>
              <a:ext cx="1620000" cy="1620000"/>
              <a:chOff x="4038600" y="3314700"/>
              <a:chExt cx="1440000" cy="1440000"/>
            </a:xfrm>
          </p:grpSpPr>
          <p:sp>
            <p:nvSpPr>
              <p:cNvPr id="425" name="Google Shape;425;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26" name="Google Shape;426;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27" name="Google Shape;427;p24"/>
            <p:cNvSpPr txBox="1"/>
            <p:nvPr/>
          </p:nvSpPr>
          <p:spPr>
            <a:xfrm>
              <a:off x="9792000" y="4320000"/>
              <a:ext cx="1620000" cy="16200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de-DE" sz="1600" b="1" dirty="0">
                  <a:solidFill>
                    <a:srgbClr val="4EC5A5"/>
                  </a:solidFill>
                  <a:latin typeface="Helvetica Neue" panose="020B0604020202020204" charset="0"/>
                  <a:sym typeface="Helvetica Neue"/>
                </a:rPr>
                <a:t>Erhalten</a:t>
              </a:r>
              <a:endParaRPr lang="de-DE" sz="1600" dirty="0">
                <a:latin typeface="Helvetica Neue" panose="020B0604020202020204" charset="0"/>
              </a:endParaRPr>
            </a:p>
            <a:p>
              <a:pPr marL="0" marR="0" lvl="0" indent="0" algn="ctr" rtl="0">
                <a:spcBef>
                  <a:spcPts val="0"/>
                </a:spcBef>
                <a:spcAft>
                  <a:spcPts val="0"/>
                </a:spcAft>
                <a:buNone/>
              </a:pPr>
              <a:r>
                <a:rPr lang="de-DE" cap="none" dirty="0">
                  <a:solidFill>
                    <a:srgbClr val="277762"/>
                  </a:solidFill>
                  <a:latin typeface="Helvetica Neue" panose="020B0604020202020204" charset="0"/>
                  <a:ea typeface="Helvetica Neue"/>
                  <a:cs typeface="Helvetica Neue"/>
                  <a:sym typeface="Helvetica Neue"/>
                </a:rPr>
                <a:t>BESCHLEU-NIGUNG</a:t>
              </a:r>
              <a:endParaRPr lang="de-DE" dirty="0">
                <a:latin typeface="Helvetica Neue" panose="020B0604020202020204" charset="0"/>
              </a:endParaRPr>
            </a:p>
          </p:txBody>
        </p:sp>
      </p:grpSp>
      <p:grpSp>
        <p:nvGrpSpPr>
          <p:cNvPr id="428" name="Google Shape;428;p24"/>
          <p:cNvGrpSpPr/>
          <p:nvPr/>
        </p:nvGrpSpPr>
        <p:grpSpPr>
          <a:xfrm>
            <a:off x="11088000" y="2943000"/>
            <a:ext cx="1620000" cy="1620000"/>
            <a:chOff x="10368000" y="2592000"/>
            <a:chExt cx="1620000" cy="1620000"/>
          </a:xfrm>
        </p:grpSpPr>
        <p:grpSp>
          <p:nvGrpSpPr>
            <p:cNvPr id="429" name="Google Shape;429;p24"/>
            <p:cNvGrpSpPr/>
            <p:nvPr/>
          </p:nvGrpSpPr>
          <p:grpSpPr>
            <a:xfrm>
              <a:off x="10368000" y="2592000"/>
              <a:ext cx="1620000" cy="1620000"/>
              <a:chOff x="4038600" y="3314700"/>
              <a:chExt cx="1440000" cy="1440000"/>
            </a:xfrm>
          </p:grpSpPr>
          <p:sp>
            <p:nvSpPr>
              <p:cNvPr id="430" name="Google Shape;430;p24"/>
              <p:cNvSpPr/>
              <p:nvPr/>
            </p:nvSpPr>
            <p:spPr>
              <a:xfrm>
                <a:off x="4038600" y="3314700"/>
                <a:ext cx="1440000" cy="1440000"/>
              </a:xfrm>
              <a:prstGeom prst="ellipse">
                <a:avLst/>
              </a:prstGeom>
              <a:solidFill>
                <a:schemeClr val="lt1"/>
              </a:solidFill>
              <a:ln w="762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600" dirty="0">
                  <a:solidFill>
                    <a:schemeClr val="lt1"/>
                  </a:solidFill>
                  <a:latin typeface="Helvetica Neue"/>
                  <a:ea typeface="Helvetica Neue"/>
                  <a:cs typeface="Helvetica Neue"/>
                  <a:sym typeface="Helvetica Neue"/>
                </a:endParaRPr>
              </a:p>
            </p:txBody>
          </p:sp>
          <p:cxnSp>
            <p:nvCxnSpPr>
              <p:cNvPr id="431" name="Google Shape;431;p24"/>
              <p:cNvCxnSpPr/>
              <p:nvPr/>
            </p:nvCxnSpPr>
            <p:spPr>
              <a:xfrm flipH="1">
                <a:off x="4191000" y="3429000"/>
                <a:ext cx="1143000" cy="1219200"/>
              </a:xfrm>
              <a:prstGeom prst="straightConnector1">
                <a:avLst/>
              </a:prstGeom>
              <a:noFill/>
              <a:ln w="187325" cap="flat" cmpd="sng">
                <a:solidFill>
                  <a:schemeClr val="lt1"/>
                </a:solidFill>
                <a:prstDash val="solid"/>
                <a:round/>
                <a:headEnd type="none" w="sm" len="sm"/>
                <a:tailEnd type="none" w="sm" len="sm"/>
              </a:ln>
            </p:spPr>
          </p:cxnSp>
        </p:grpSp>
        <p:sp>
          <p:nvSpPr>
            <p:cNvPr id="432" name="Google Shape;432;p24"/>
            <p:cNvSpPr txBox="1"/>
            <p:nvPr/>
          </p:nvSpPr>
          <p:spPr>
            <a:xfrm>
              <a:off x="10368000" y="2592000"/>
              <a:ext cx="1620000" cy="1620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600" b="1" cap="none" dirty="0">
                  <a:solidFill>
                    <a:srgbClr val="4EC5A5"/>
                  </a:solidFill>
                  <a:latin typeface="Helvetica Neue" panose="020B0604020202020204" charset="0"/>
                  <a:ea typeface="Helvetica Neue"/>
                  <a:cs typeface="Helvetica Neue"/>
                  <a:sym typeface="Helvetica Neue"/>
                </a:rPr>
                <a:t>EINLEITEN</a:t>
              </a:r>
              <a:endParaRPr lang="de-DE" sz="1600" dirty="0">
                <a:latin typeface="Helvetica Neue" panose="020B0604020202020204" charset="0"/>
              </a:endParaRPr>
            </a:p>
            <a:p>
              <a:pPr marL="0" marR="0" lvl="0" indent="0" algn="ctr" rtl="0">
                <a:spcBef>
                  <a:spcPts val="0"/>
                </a:spcBef>
                <a:spcAft>
                  <a:spcPts val="0"/>
                </a:spcAft>
                <a:buNone/>
              </a:pPr>
              <a:r>
                <a:rPr lang="de-DE" dirty="0">
                  <a:solidFill>
                    <a:srgbClr val="277762"/>
                  </a:solidFill>
                  <a:latin typeface="Helvetica Neue" panose="020B0604020202020204" charset="0"/>
                  <a:sym typeface="Helvetica Neue"/>
                </a:rPr>
                <a:t>VERÄNDERUNG</a:t>
              </a:r>
              <a:endParaRPr lang="de-DE" dirty="0">
                <a:latin typeface="Helvetica Neue" panose="020B0604020202020204" charset="0"/>
              </a:endParaRPr>
            </a:p>
          </p:txBody>
        </p:sp>
      </p:grpSp>
      <p:sp>
        <p:nvSpPr>
          <p:cNvPr id="433" name="Google Shape;433;p24"/>
          <p:cNvSpPr txBox="1"/>
          <p:nvPr/>
        </p:nvSpPr>
        <p:spPr>
          <a:xfrm>
            <a:off x="12315969" y="4730901"/>
            <a:ext cx="2960495" cy="667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3200" b="1" cap="none" dirty="0">
                <a:solidFill>
                  <a:srgbClr val="277762"/>
                </a:solidFill>
                <a:latin typeface="Helvetica Neue"/>
                <a:ea typeface="Helvetica Neue"/>
                <a:cs typeface="Helvetica Neue"/>
                <a:sym typeface="Helvetica Neue"/>
              </a:rPr>
              <a:t>DIE GROSSE</a:t>
            </a:r>
            <a:endParaRPr lang="de-DE" sz="1100" dirty="0"/>
          </a:p>
        </p:txBody>
      </p:sp>
      <p:sp>
        <p:nvSpPr>
          <p:cNvPr id="434" name="Google Shape;434;p24"/>
          <p:cNvSpPr/>
          <p:nvPr/>
        </p:nvSpPr>
        <p:spPr>
          <a:xfrm rot="-415795">
            <a:off x="12872376" y="5223891"/>
            <a:ext cx="1944298" cy="743464"/>
          </a:xfrm>
          <a:prstGeom prst="rect">
            <a:avLst/>
          </a:prstGeom>
        </p:spPr>
        <p:txBody>
          <a:bodyPr>
            <a:prstTxWarp prst="textPlain">
              <a:avLst/>
            </a:prstTxWarp>
          </a:bodyPr>
          <a:lstStyle/>
          <a:p>
            <a:pPr lvl="0" algn="ctr"/>
            <a:r>
              <a:rPr lang="de-DE" b="1" i="0" dirty="0">
                <a:ln>
                  <a:noFill/>
                </a:ln>
                <a:solidFill>
                  <a:srgbClr val="4EC5A5"/>
                </a:solidFill>
                <a:latin typeface="Architects Daughter"/>
              </a:rPr>
              <a:t>Gelegenheit</a:t>
            </a:r>
          </a:p>
        </p:txBody>
      </p:sp>
      <p:pic>
        <p:nvPicPr>
          <p:cNvPr id="435" name="Google Shape;435;p24"/>
          <p:cNvPicPr preferRelativeResize="0"/>
          <p:nvPr/>
        </p:nvPicPr>
        <p:blipFill rotWithShape="1">
          <a:blip r:embed="rId3">
            <a:alphaModFix/>
          </a:blip>
          <a:srcRect/>
          <a:stretch/>
        </p:blipFill>
        <p:spPr>
          <a:xfrm>
            <a:off x="12708327" y="5436153"/>
            <a:ext cx="2310120" cy="1056960"/>
          </a:xfrm>
          <a:prstGeom prst="rect">
            <a:avLst/>
          </a:prstGeom>
          <a:noFill/>
          <a:ln>
            <a:noFill/>
          </a:ln>
        </p:spPr>
      </p:pic>
      <p:sp>
        <p:nvSpPr>
          <p:cNvPr id="2" name="Google Shape;231;p15">
            <a:extLst>
              <a:ext uri="{FF2B5EF4-FFF2-40B4-BE49-F238E27FC236}">
                <a16:creationId xmlns:a16="http://schemas.microsoft.com/office/drawing/2014/main" id="{381A8BED-185B-5992-8C73-83F92CFBE151}"/>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814F6BFC-7C8E-66B1-7048-A1A51AD0413F}"/>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5"/>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3: Kotter-Veränderungsmodell</a:t>
            </a:r>
            <a:endParaRPr lang="de-DE" dirty="0"/>
          </a:p>
        </p:txBody>
      </p:sp>
      <p:sp>
        <p:nvSpPr>
          <p:cNvPr id="442" name="Google Shape;442;p25"/>
          <p:cNvSpPr txBox="1"/>
          <p:nvPr/>
        </p:nvSpPr>
        <p:spPr>
          <a:xfrm>
            <a:off x="1296000" y="3960000"/>
            <a:ext cx="5112000" cy="4824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1:</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Schaffen Sie ein Gefühl der Dringlichkeit: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b="0" i="0" u="none" strike="noStrike" cap="none" dirty="0">
                <a:solidFill>
                  <a:srgbClr val="000000"/>
                </a:solidFill>
                <a:latin typeface="Helvetica Neue" panose="020B0604020202020204" charset="0"/>
                <a:ea typeface="Helvetica Neue"/>
                <a:cs typeface="Helvetica Neue"/>
                <a:sym typeface="Helvetica Neue"/>
              </a:rPr>
              <a:t>Motivieren Sie Ihre Mitarbeitenden, den Wandel anzunehmen, indem Sie ihnen vermitteln, wie wichtig es ist, sofort zu handeln.</a:t>
            </a:r>
            <a:endParaRPr lang="de-DE" sz="2200" dirty="0">
              <a:solidFill>
                <a:schemeClr val="dk1"/>
              </a:solidFill>
              <a:latin typeface="Helvetica Neue" panose="020B0604020202020204" charset="0"/>
              <a:ea typeface="Helvetica Neue"/>
              <a:cs typeface="Helvetica Neue"/>
              <a:sym typeface="Helvetica Neue"/>
            </a:endParaRPr>
          </a:p>
        </p:txBody>
      </p:sp>
      <p:sp>
        <p:nvSpPr>
          <p:cNvPr id="443" name="Google Shape;443;p25"/>
          <p:cNvSpPr txBox="1"/>
          <p:nvPr/>
        </p:nvSpPr>
        <p:spPr>
          <a:xfrm>
            <a:off x="6588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2:</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Aufbau einer führenden Koalition: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Das von Ihnen zusammengestellte Team wird sich für den Wandel innerhalb der Organisation einsetzen. Seine Mitglieder sollten über eine Reihe von Fähigkeiten und Erfahrungen verfügen und aus verschiedenen Bereichen des Unternehmens kommen.</a:t>
            </a:r>
            <a:endParaRPr lang="de-DE" sz="2200" dirty="0">
              <a:solidFill>
                <a:schemeClr val="dk1"/>
              </a:solidFill>
              <a:latin typeface="Helvetica Neue" panose="020B0604020202020204" charset="0"/>
              <a:ea typeface="Helvetica Neue"/>
              <a:cs typeface="Helvetica Neue"/>
              <a:sym typeface="Helvetica Neue"/>
            </a:endParaRPr>
          </a:p>
        </p:txBody>
      </p:sp>
      <p:sp>
        <p:nvSpPr>
          <p:cNvPr id="444" name="Google Shape;444;p25"/>
          <p:cNvSpPr txBox="1"/>
          <p:nvPr/>
        </p:nvSpPr>
        <p:spPr>
          <a:xfrm>
            <a:off x="11880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3:</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Entwickeln Sie eine strategische Vision: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Erstellen Sie eine nachvollziehbare, inspirierende und leicht verständliche Vision, die vermittelt, wie die Zukunft aussieht und wie Sie diese Vision in die Realität umsetzen wollen.</a:t>
            </a:r>
            <a:endParaRPr lang="de-DE" sz="2200" dirty="0">
              <a:solidFill>
                <a:schemeClr val="dk1"/>
              </a:solidFill>
              <a:latin typeface="Helvetica Neue" panose="020B0604020202020204" charset="0"/>
              <a:ea typeface="Helvetica Neue"/>
              <a:cs typeface="Helvetica Neue"/>
              <a:sym typeface="Helvetica Neue"/>
            </a:endParaRPr>
          </a:p>
        </p:txBody>
      </p:sp>
      <p:pic>
        <p:nvPicPr>
          <p:cNvPr id="445" name="Google Shape;445;p25" descr="Kopf mit Zahnrädern"/>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46" name="Google Shape;446;p25" descr="Prost"/>
          <p:cNvPicPr preferRelativeResize="0"/>
          <p:nvPr/>
        </p:nvPicPr>
        <p:blipFill rotWithShape="1">
          <a:blip r:embed="rId4">
            <a:alphaModFix/>
          </a:blip>
          <a:srcRect/>
          <a:stretch/>
        </p:blipFill>
        <p:spPr>
          <a:xfrm>
            <a:off x="8829000" y="4428000"/>
            <a:ext cx="630000" cy="630000"/>
          </a:xfrm>
          <a:prstGeom prst="rect">
            <a:avLst/>
          </a:prstGeom>
          <a:noFill/>
          <a:ln>
            <a:noFill/>
          </a:ln>
        </p:spPr>
      </p:pic>
      <p:pic>
        <p:nvPicPr>
          <p:cNvPr id="447" name="Google Shape;447;p25" descr="Ziel"/>
          <p:cNvPicPr preferRelativeResize="0"/>
          <p:nvPr/>
        </p:nvPicPr>
        <p:blipFill rotWithShape="1">
          <a:blip r:embed="rId5">
            <a:alphaModFix/>
          </a:blip>
          <a:srcRect/>
          <a:stretch/>
        </p:blipFill>
        <p:spPr>
          <a:xfrm>
            <a:off x="14121000" y="4428000"/>
            <a:ext cx="630000" cy="630000"/>
          </a:xfrm>
          <a:prstGeom prst="rect">
            <a:avLst/>
          </a:prstGeom>
          <a:noFill/>
          <a:ln>
            <a:noFill/>
          </a:ln>
        </p:spPr>
      </p:pic>
      <p:sp>
        <p:nvSpPr>
          <p:cNvPr id="448" name="Google Shape;448;p25"/>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14</a:t>
            </a:r>
            <a:endParaRPr lang="de-DE" sz="12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B07D33B8-75A3-E7E1-8F69-82DD5FAA3B86}"/>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F28F9021-B0E3-359B-E79A-25372A9C920F}"/>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81CD7FEF-E2D6-B97A-4FF6-AAF57441B009}"/>
              </a:ext>
            </a:extLst>
          </p:cNvPr>
          <p:cNvPicPr>
            <a:picLocks noChangeAspect="1"/>
          </p:cNvPicPr>
          <p:nvPr/>
        </p:nvPicPr>
        <p:blipFill>
          <a:blip r:embed="rId6"/>
          <a:stretch>
            <a:fillRect/>
          </a:stretch>
        </p:blipFill>
        <p:spPr>
          <a:xfrm>
            <a:off x="15226745" y="1365266"/>
            <a:ext cx="1865455" cy="18774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6"/>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3: Kotter-Veränderungsmodell</a:t>
            </a:r>
            <a:endParaRPr lang="de-DE" dirty="0"/>
          </a:p>
        </p:txBody>
      </p:sp>
      <p:sp>
        <p:nvSpPr>
          <p:cNvPr id="457" name="Google Shape;457;p26"/>
          <p:cNvSpPr txBox="1"/>
          <p:nvPr/>
        </p:nvSpPr>
        <p:spPr>
          <a:xfrm>
            <a:off x="1296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4:</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Rekrutieren Sie ein Team von Freiwilligen: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Holen Sie sich die Zustimmung auf allen Ebenen der Organisation. Das Team oder die führende Koalition, die Sie gebildet haben, sollte die Vision kontinuierlich kommunizieren. Ziel ist es, die Mitarbeitenden dazu zu be-wegen, in dieselbe Richtung zu gehen und letztlich den Wandel voranzutreiben.</a:t>
            </a:r>
            <a:endParaRPr lang="de-DE" sz="2200" dirty="0">
              <a:solidFill>
                <a:schemeClr val="dk1"/>
              </a:solidFill>
              <a:latin typeface="Helvetica Neue" panose="020B0604020202020204" charset="0"/>
              <a:ea typeface="Helvetica Neue"/>
              <a:cs typeface="Helvetica Neue"/>
              <a:sym typeface="Helvetica Neue"/>
            </a:endParaRPr>
          </a:p>
        </p:txBody>
      </p:sp>
      <p:sp>
        <p:nvSpPr>
          <p:cNvPr id="458" name="Google Shape;458;p26"/>
          <p:cNvSpPr txBox="1"/>
          <p:nvPr/>
        </p:nvSpPr>
        <p:spPr>
          <a:xfrm>
            <a:off x="6588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5:</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Maßnahmen durch Beseitigung von Hindernissen ermöglichen:</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Beseitigen Sie Hindernisse, die die Erfolgschancen Ihrer Initiative ein-schränken. Dazu gehören Menschen (helfen Sie ihnen, die Vision zu ver-stehen und zu verstehen, wie sie davon profitieren), Rechtsvorschriften und kulturelle Hindernisse (unterschiedliche Kulturen und wie man ihnen gerecht werden kann).</a:t>
            </a:r>
            <a:endParaRPr lang="de-DE" sz="2200" dirty="0">
              <a:solidFill>
                <a:schemeClr val="dk1"/>
              </a:solidFill>
              <a:latin typeface="Helvetica Neue" panose="020B0604020202020204" charset="0"/>
              <a:ea typeface="Helvetica Neue"/>
              <a:cs typeface="Helvetica Neue"/>
              <a:sym typeface="Helvetica Neue"/>
            </a:endParaRPr>
          </a:p>
        </p:txBody>
      </p:sp>
      <p:sp>
        <p:nvSpPr>
          <p:cNvPr id="459" name="Google Shape;459;p26"/>
          <p:cNvSpPr txBox="1"/>
          <p:nvPr/>
        </p:nvSpPr>
        <p:spPr>
          <a:xfrm>
            <a:off x="11880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6:</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Erzielen Sie kurzfristige Gewinne:</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Die Umsetzung von Veränderungen kann ein langer und zermürbender Prozess sein. Erkennen Sie kurzfristige Erfolge, die den Nutzen der Veränderung verdeutlichen, frühzeitig und häufig an, damit die Mitarbeitenden motiviert bleiben.</a:t>
            </a:r>
            <a:endParaRPr lang="de-DE" sz="2200" dirty="0">
              <a:solidFill>
                <a:schemeClr val="dk1"/>
              </a:solidFill>
              <a:latin typeface="Helvetica Neue" panose="020B0604020202020204" charset="0"/>
              <a:ea typeface="Helvetica Neue"/>
              <a:cs typeface="Helvetica Neue"/>
              <a:sym typeface="Helvetica Neue"/>
            </a:endParaRPr>
          </a:p>
        </p:txBody>
      </p:sp>
      <p:pic>
        <p:nvPicPr>
          <p:cNvPr id="460" name="Google Shape;460;p26" descr="Gruppieren"/>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61" name="Google Shape;461;p26" descr="Unendlichkeit"/>
          <p:cNvPicPr preferRelativeResize="0"/>
          <p:nvPr/>
        </p:nvPicPr>
        <p:blipFill rotWithShape="1">
          <a:blip r:embed="rId4">
            <a:alphaModFix/>
          </a:blip>
          <a:srcRect/>
          <a:stretch/>
        </p:blipFill>
        <p:spPr>
          <a:xfrm>
            <a:off x="8829000" y="4428000"/>
            <a:ext cx="630000" cy="630000"/>
          </a:xfrm>
          <a:prstGeom prst="rect">
            <a:avLst/>
          </a:prstGeom>
          <a:noFill/>
          <a:ln>
            <a:noFill/>
          </a:ln>
        </p:spPr>
      </p:pic>
      <p:pic>
        <p:nvPicPr>
          <p:cNvPr id="462" name="Google Shape;462;p26" descr="Kranz"/>
          <p:cNvPicPr preferRelativeResize="0"/>
          <p:nvPr/>
        </p:nvPicPr>
        <p:blipFill rotWithShape="1">
          <a:blip r:embed="rId5">
            <a:alphaModFix/>
          </a:blip>
          <a:srcRect/>
          <a:stretch/>
        </p:blipFill>
        <p:spPr>
          <a:xfrm>
            <a:off x="14121000" y="4428000"/>
            <a:ext cx="630000" cy="630000"/>
          </a:xfrm>
          <a:prstGeom prst="rect">
            <a:avLst/>
          </a:prstGeom>
          <a:noFill/>
          <a:ln>
            <a:noFill/>
          </a:ln>
        </p:spPr>
      </p:pic>
      <p:sp>
        <p:nvSpPr>
          <p:cNvPr id="463" name="Google Shape;463;p26"/>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14</a:t>
            </a:r>
            <a:endParaRPr lang="de-DE" sz="12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2C8F156A-030C-D353-04B1-DFB9C4765F0B}"/>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828C1DD2-5DBF-364C-0267-AFEC47D0FF5A}"/>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DF2CAD25-2998-7ABD-9B3D-1DCE39A51460}"/>
              </a:ext>
            </a:extLst>
          </p:cNvPr>
          <p:cNvPicPr>
            <a:picLocks noChangeAspect="1"/>
          </p:cNvPicPr>
          <p:nvPr/>
        </p:nvPicPr>
        <p:blipFill>
          <a:blip r:embed="rId6"/>
          <a:stretch>
            <a:fillRect/>
          </a:stretch>
        </p:blipFill>
        <p:spPr>
          <a:xfrm>
            <a:off x="15226745" y="1365266"/>
            <a:ext cx="1865455" cy="18774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7"/>
          <p:cNvSpPr txBox="1"/>
          <p:nvPr/>
        </p:nvSpPr>
        <p:spPr>
          <a:xfrm>
            <a:off x="1295400" y="3384000"/>
            <a:ext cx="66294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4D94B7"/>
                </a:solidFill>
                <a:latin typeface="Helvetica Neue"/>
                <a:ea typeface="Helvetica Neue"/>
                <a:cs typeface="Helvetica Neue"/>
                <a:sym typeface="Helvetica Neue"/>
              </a:rPr>
              <a:t>Modell 3: Kotter-Veränderungsmodell</a:t>
            </a:r>
            <a:endParaRPr lang="de-DE" dirty="0"/>
          </a:p>
        </p:txBody>
      </p:sp>
      <p:sp>
        <p:nvSpPr>
          <p:cNvPr id="472" name="Google Shape;472;p27"/>
          <p:cNvSpPr txBox="1"/>
          <p:nvPr/>
        </p:nvSpPr>
        <p:spPr>
          <a:xfrm>
            <a:off x="1296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7:</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Beschleunigung beibehalten: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Der Weg wird irgendwann hart werden, aber geben Sie niemals auf. Geben Sie sich nicht mit den ersten Erfolgen zufrieden und riskieren Sie, Ihren Fokus zu verlieren. Seien Sie unerbittlich und machen Sie weiter, bis die Ziele des Wandels erreicht sind.</a:t>
            </a:r>
            <a:endParaRPr lang="de-DE" sz="2200" dirty="0">
              <a:solidFill>
                <a:schemeClr val="dk1"/>
              </a:solidFill>
              <a:latin typeface="Helvetica Neue" panose="020B0604020202020204" charset="0"/>
              <a:ea typeface="Helvetica Neue"/>
              <a:cs typeface="Helvetica Neue"/>
              <a:sym typeface="Helvetica Neue"/>
            </a:endParaRPr>
          </a:p>
        </p:txBody>
      </p:sp>
      <p:sp>
        <p:nvSpPr>
          <p:cNvPr id="473" name="Google Shape;473;p27"/>
          <p:cNvSpPr txBox="1"/>
          <p:nvPr/>
        </p:nvSpPr>
        <p:spPr>
          <a:xfrm>
            <a:off x="6588000" y="3960000"/>
            <a:ext cx="5112000" cy="4860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8:</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400" b="1" i="0" u="none" strike="noStrike" cap="none" dirty="0">
                <a:solidFill>
                  <a:srgbClr val="000000"/>
                </a:solidFill>
                <a:latin typeface="Helvetica Neue" panose="020B0604020202020204" charset="0"/>
                <a:ea typeface="Helvetica Neue"/>
                <a:cs typeface="Helvetica Neue"/>
                <a:sym typeface="Helvetica Neue"/>
              </a:rPr>
              <a:t>Veränderungen verankern: </a:t>
            </a:r>
            <a:endParaRPr lang="de-DE" sz="2400" dirty="0">
              <a:latin typeface="Helvetica Neue" panose="020B0604020202020204" charset="0"/>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Verstärken Sie den Wandel, indem Sie diejenigen belohnen, die ihn übernehmen, und die Vorteile kontinuierlich kommunizieren - bis der Wandel alte Gewohnheiten ersetzt und Teil der Arbeitsplatzkultur wird.</a:t>
            </a:r>
            <a:endParaRPr lang="de-DE" sz="2200" dirty="0">
              <a:solidFill>
                <a:schemeClr val="dk1"/>
              </a:solidFill>
              <a:latin typeface="Helvetica Neue" panose="020B0604020202020204" charset="0"/>
              <a:ea typeface="Helvetica Neue"/>
              <a:cs typeface="Helvetica Neue"/>
              <a:sym typeface="Helvetica Neue"/>
            </a:endParaRPr>
          </a:p>
        </p:txBody>
      </p:sp>
      <p:pic>
        <p:nvPicPr>
          <p:cNvPr id="474" name="Google Shape;474;p27" descr="Messgerät"/>
          <p:cNvPicPr preferRelativeResize="0"/>
          <p:nvPr/>
        </p:nvPicPr>
        <p:blipFill rotWithShape="1">
          <a:blip r:embed="rId3">
            <a:alphaModFix/>
          </a:blip>
          <a:srcRect/>
          <a:stretch/>
        </p:blipFill>
        <p:spPr>
          <a:xfrm>
            <a:off x="3537000" y="4428000"/>
            <a:ext cx="630000" cy="630000"/>
          </a:xfrm>
          <a:prstGeom prst="rect">
            <a:avLst/>
          </a:prstGeom>
          <a:noFill/>
          <a:ln>
            <a:noFill/>
          </a:ln>
        </p:spPr>
      </p:pic>
      <p:pic>
        <p:nvPicPr>
          <p:cNvPr id="475" name="Google Shape;475;p27" descr="Übertragen"/>
          <p:cNvPicPr preferRelativeResize="0"/>
          <p:nvPr/>
        </p:nvPicPr>
        <p:blipFill rotWithShape="1">
          <a:blip r:embed="rId4">
            <a:alphaModFix/>
          </a:blip>
          <a:srcRect/>
          <a:stretch/>
        </p:blipFill>
        <p:spPr>
          <a:xfrm>
            <a:off x="8829000" y="4428000"/>
            <a:ext cx="630000" cy="630000"/>
          </a:xfrm>
          <a:prstGeom prst="rect">
            <a:avLst/>
          </a:prstGeom>
          <a:noFill/>
          <a:ln>
            <a:noFill/>
          </a:ln>
        </p:spPr>
      </p:pic>
      <p:sp>
        <p:nvSpPr>
          <p:cNvPr id="476" name="Google Shape;476;p27"/>
          <p:cNvSpPr/>
          <p:nvPr/>
        </p:nvSpPr>
        <p:spPr>
          <a:xfrm rot="-614456">
            <a:off x="12508697" y="4261582"/>
            <a:ext cx="4392000" cy="4608000"/>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Erinnerung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Eine Veränderung findet immer in einem mehrstufigen Prozess statt. Um Fehler im Veränderungsprozess zu vermeiden, muss ein Unternehmen alle oben beschriebenen Phasen durchlaufen. In der Praxis ist das Modell einfach zu handhaben, da alle Phasen konkret beschrieben sind. </a:t>
            </a:r>
            <a:endParaRPr lang="de-DE" sz="2200" dirty="0">
              <a:latin typeface="Helvetica Neue" panose="020B0604020202020204" charset="0"/>
            </a:endParaRPr>
          </a:p>
        </p:txBody>
      </p:sp>
      <p:pic>
        <p:nvPicPr>
          <p:cNvPr id="477" name="Google Shape;477;p27"/>
          <p:cNvPicPr preferRelativeResize="0"/>
          <p:nvPr/>
        </p:nvPicPr>
        <p:blipFill rotWithShape="1">
          <a:blip r:embed="rId5">
            <a:alphaModFix/>
          </a:blip>
          <a:srcRect/>
          <a:stretch/>
        </p:blipFill>
        <p:spPr>
          <a:xfrm>
            <a:off x="11152934" y="4122369"/>
            <a:ext cx="1600438" cy="1790700"/>
          </a:xfrm>
          <a:prstGeom prst="rect">
            <a:avLst/>
          </a:prstGeom>
          <a:noFill/>
          <a:ln>
            <a:noFill/>
          </a:ln>
        </p:spPr>
      </p:pic>
      <p:sp>
        <p:nvSpPr>
          <p:cNvPr id="478" name="Google Shape;478;p27"/>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14</a:t>
            </a:r>
            <a:endParaRPr lang="de-DE" sz="12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0AC91800-5443-21A7-9F49-91A13C46E3B2}"/>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245;p16">
            <a:extLst>
              <a:ext uri="{FF2B5EF4-FFF2-40B4-BE49-F238E27FC236}">
                <a16:creationId xmlns:a16="http://schemas.microsoft.com/office/drawing/2014/main" id="{C2D6F3C3-65A9-A23C-1A70-A19FE6C046E5}"/>
              </a:ext>
            </a:extLst>
          </p:cNvPr>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2.2 Veränderungsmanagement-Modelle</a:t>
            </a:r>
            <a:endParaRPr lang="de-DE" dirty="0"/>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sz="2800" b="1" dirty="0">
              <a:solidFill>
                <a:srgbClr val="AED633"/>
              </a:solidFill>
              <a:latin typeface="Helvetica Neue"/>
              <a:ea typeface="Helvetica Neue"/>
              <a:cs typeface="Helvetica Neue"/>
              <a:sym typeface="Helvetica Neue"/>
            </a:endParaRPr>
          </a:p>
        </p:txBody>
      </p:sp>
      <p:pic>
        <p:nvPicPr>
          <p:cNvPr id="4" name="Grafik 3">
            <a:extLst>
              <a:ext uri="{FF2B5EF4-FFF2-40B4-BE49-F238E27FC236}">
                <a16:creationId xmlns:a16="http://schemas.microsoft.com/office/drawing/2014/main" id="{09AE7502-B9BE-F765-EA3F-7A32C188F16D}"/>
              </a:ext>
            </a:extLst>
          </p:cNvPr>
          <p:cNvPicPr>
            <a:picLocks noChangeAspect="1"/>
          </p:cNvPicPr>
          <p:nvPr/>
        </p:nvPicPr>
        <p:blipFill>
          <a:blip r:embed="rId6"/>
          <a:stretch>
            <a:fillRect/>
          </a:stretch>
        </p:blipFill>
        <p:spPr>
          <a:xfrm>
            <a:off x="15226745" y="1365266"/>
            <a:ext cx="1865455" cy="1877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ppt_w</p:attrName>
                                        </p:attrNameLst>
                                      </p:cBhvr>
                                      <p:tavLst>
                                        <p:tav tm="0">
                                          <p:val>
                                            <p:strVal val="0"/>
                                          </p:val>
                                        </p:tav>
                                        <p:tav tm="100000">
                                          <p:val>
                                            <p:strVal val="#ppt_w"/>
                                          </p:val>
                                        </p:tav>
                                      </p:tavLst>
                                    </p:anim>
                                    <p:anim calcmode="lin" valueType="num">
                                      <p:cBhvr additive="base">
                                        <p:cTn id="8" dur="500"/>
                                        <p:tgtEl>
                                          <p:spTgt spid="4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8"/>
          <p:cNvSpPr/>
          <p:nvPr/>
        </p:nvSpPr>
        <p:spPr>
          <a:xfrm rot="-614456">
            <a:off x="12230253" y="1831606"/>
            <a:ext cx="4221193" cy="3156925"/>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Erinnerung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a:ea typeface="Helvetica Neue"/>
                <a:cs typeface="Helvetica Neue"/>
                <a:sym typeface="Helvetica Neue"/>
              </a:rPr>
              <a:t>Es gibt verschiedene Modelle für das Veränderungs-management, aber im Allgemeinen umfassen sie die gleichen drei Schritte:</a:t>
            </a:r>
            <a:endParaRPr lang="de-DE" dirty="0"/>
          </a:p>
        </p:txBody>
      </p:sp>
      <p:pic>
        <p:nvPicPr>
          <p:cNvPr id="486" name="Google Shape;486;p28"/>
          <p:cNvPicPr preferRelativeResize="0"/>
          <p:nvPr/>
        </p:nvPicPr>
        <p:blipFill rotWithShape="1">
          <a:blip r:embed="rId3">
            <a:alphaModFix/>
          </a:blip>
          <a:srcRect/>
          <a:stretch/>
        </p:blipFill>
        <p:spPr>
          <a:xfrm>
            <a:off x="11002115" y="1665646"/>
            <a:ext cx="1600438" cy="1790700"/>
          </a:xfrm>
          <a:prstGeom prst="rect">
            <a:avLst/>
          </a:prstGeom>
          <a:noFill/>
          <a:ln>
            <a:noFill/>
          </a:ln>
        </p:spPr>
      </p:pic>
      <p:sp>
        <p:nvSpPr>
          <p:cNvPr id="487" name="Google Shape;487;p28"/>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10</a:t>
            </a:r>
            <a:endParaRPr lang="de-DE" sz="1200" dirty="0">
              <a:solidFill>
                <a:schemeClr val="dk1"/>
              </a:solidFill>
              <a:latin typeface="Helvetica Neue"/>
              <a:ea typeface="Helvetica Neue"/>
              <a:cs typeface="Helvetica Neue"/>
              <a:sym typeface="Helvetica Neue"/>
            </a:endParaRPr>
          </a:p>
        </p:txBody>
      </p:sp>
      <p:sp>
        <p:nvSpPr>
          <p:cNvPr id="489" name="Google Shape;489;p28"/>
          <p:cNvSpPr txBox="1"/>
          <p:nvPr/>
        </p:nvSpPr>
        <p:spPr>
          <a:xfrm>
            <a:off x="1295400" y="2304000"/>
            <a:ext cx="9295263" cy="523220"/>
          </a:xfrm>
          <a:prstGeom prst="rect">
            <a:avLst/>
          </a:prstGeom>
          <a:noFill/>
          <a:ln>
            <a:noFill/>
          </a:ln>
        </p:spPr>
        <p:txBody>
          <a:bodyPr spcFirstLastPara="1" wrap="square" lIns="91425" tIns="45700" rIns="91425" bIns="45700" anchor="t" anchorCtr="0">
            <a:noAutofit/>
          </a:bodyPr>
          <a:lstStyle/>
          <a:p>
            <a:r>
              <a:rPr lang="de-DE" sz="2800" b="1" dirty="0">
                <a:solidFill>
                  <a:srgbClr val="AED633"/>
                </a:solidFill>
                <a:latin typeface="Helvetica Neue"/>
                <a:ea typeface="Helvetica Neue"/>
                <a:cs typeface="Helvetica Neue"/>
                <a:sym typeface="Helvetica Neue"/>
              </a:rPr>
              <a:t>2.3 </a:t>
            </a:r>
            <a:r>
              <a:rPr lang="de-DE" sz="2800" b="1" i="0" u="none" strike="noStrike" cap="none" dirty="0">
                <a:solidFill>
                  <a:srgbClr val="AED633"/>
                </a:solidFill>
                <a:latin typeface="Helvetica Neue"/>
                <a:ea typeface="Helvetica Neue"/>
                <a:cs typeface="Helvetica Neue"/>
                <a:sym typeface="Helvetica Neue"/>
              </a:rPr>
              <a:t>Umsetzung von Veränderungsprozessen in Ihrem Unternehmen</a:t>
            </a: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dirty="0"/>
          </a:p>
        </p:txBody>
      </p:sp>
      <p:sp>
        <p:nvSpPr>
          <p:cNvPr id="490" name="Google Shape;490;p28"/>
          <p:cNvSpPr txBox="1"/>
          <p:nvPr/>
        </p:nvSpPr>
        <p:spPr>
          <a:xfrm>
            <a:off x="1296000" y="3384000"/>
            <a:ext cx="11129129" cy="27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1. Mitteilung der Änderungen an die Mitarbeitenden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Kommunikation mit den Mitarbeitenden über die Bedeutung des Wandels und Erörterung der Vorteile, die der Wandel mit sich bringen würde. Ziel ist es, die Akzeptanz der Teammitglieder zu fördern und etwaige kulturelle Veränderungen anzusprechen. Änderungen dieser Größenordnung führen häufig zu logistischen Problemen, und auch darauf zielt der Vorbereitungsprozess ab.</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a:ea typeface="Helvetica Neue"/>
              <a:cs typeface="Helvetica Neue"/>
              <a:sym typeface="Helvetica Neue"/>
            </a:endParaRPr>
          </a:p>
        </p:txBody>
      </p:sp>
      <p:sp>
        <p:nvSpPr>
          <p:cNvPr id="491" name="Google Shape;491;p28"/>
          <p:cNvSpPr txBox="1"/>
          <p:nvPr/>
        </p:nvSpPr>
        <p:spPr>
          <a:xfrm>
            <a:off x="1296000" y="6084000"/>
            <a:ext cx="15840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2. Einen Plan kultivieren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Sobald alle Beteiligten bereit sind, den organisatorischen Wandel zu vollziehen, müssen Sie einen Plan erstellen, um sicherzustellen, dass alles reibungslos abläuft und die Vorteile des Übergangs maximiert werden, während die negativen Auswirkungen minimiert werden.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Jeder entwickelt Ziele, die mit den Veränderungen in Einklang stehen, und legt greifbare Erfolgskennzahlen fest. Anschließend werden Aufgaben und Verantwortlichkeiten zugewiesen. Sie geben der Veränderung einen angemessenen Rahmen und beziehen das Feedback der Teammitglieder ein.</a:t>
            </a:r>
          </a:p>
        </p:txBody>
      </p:sp>
      <p:sp>
        <p:nvSpPr>
          <p:cNvPr id="2" name="Google Shape;231;p15">
            <a:extLst>
              <a:ext uri="{FF2B5EF4-FFF2-40B4-BE49-F238E27FC236}">
                <a16:creationId xmlns:a16="http://schemas.microsoft.com/office/drawing/2014/main" id="{132F9DAF-333C-1B65-E84F-C6A1D9C3C4E9}"/>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p:tgtEl>
                                          <p:spTgt spid="485"/>
                                        </p:tgtEl>
                                        <p:attrNameLst>
                                          <p:attrName>ppt_w</p:attrName>
                                        </p:attrNameLst>
                                      </p:cBhvr>
                                      <p:tavLst>
                                        <p:tav tm="0">
                                          <p:val>
                                            <p:strVal val="0"/>
                                          </p:val>
                                        </p:tav>
                                        <p:tav tm="100000">
                                          <p:val>
                                            <p:strVal val="#ppt_w"/>
                                          </p:val>
                                        </p:tav>
                                      </p:tavLst>
                                    </p:anim>
                                    <p:anim calcmode="lin" valueType="num">
                                      <p:cBhvr additive="base">
                                        <p:cTn id="8" dur="500"/>
                                        <p:tgtEl>
                                          <p:spTgt spid="4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29" descr="Image"/>
          <p:cNvPicPr preferRelativeResize="0"/>
          <p:nvPr/>
        </p:nvPicPr>
        <p:blipFill rotWithShape="1">
          <a:blip r:embed="rId3">
            <a:alphaModFix/>
          </a:blip>
          <a:srcRect/>
          <a:stretch/>
        </p:blipFill>
        <p:spPr>
          <a:xfrm>
            <a:off x="11886063" y="5574788"/>
            <a:ext cx="4610100" cy="2881313"/>
          </a:xfrm>
          <a:prstGeom prst="rect">
            <a:avLst/>
          </a:prstGeom>
          <a:noFill/>
          <a:ln>
            <a:noFill/>
          </a:ln>
        </p:spPr>
      </p:pic>
      <p:sp>
        <p:nvSpPr>
          <p:cNvPr id="497" name="Google Shape;497;p29"/>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10</a:t>
            </a:r>
            <a:endParaRPr lang="de-DE" sz="1200" dirty="0">
              <a:solidFill>
                <a:schemeClr val="dk1"/>
              </a:solidFill>
              <a:latin typeface="Helvetica Neue"/>
              <a:ea typeface="Helvetica Neue"/>
              <a:cs typeface="Helvetica Neue"/>
              <a:sym typeface="Helvetica Neue"/>
            </a:endParaRPr>
          </a:p>
        </p:txBody>
      </p:sp>
      <p:sp>
        <p:nvSpPr>
          <p:cNvPr id="500" name="Google Shape;500;p29"/>
          <p:cNvSpPr txBox="1"/>
          <p:nvPr/>
        </p:nvSpPr>
        <p:spPr>
          <a:xfrm>
            <a:off x="1296000" y="3384000"/>
            <a:ext cx="10277301" cy="4381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3. Umsetzung der Änderung</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3120"/>
              <a:buBlip>
                <a:blip r:embed="rId4"/>
              </a:buBlip>
            </a:pPr>
            <a:r>
              <a:rPr lang="de-DE" sz="2400" dirty="0">
                <a:solidFill>
                  <a:schemeClr val="dk1"/>
                </a:solidFill>
                <a:latin typeface="Helvetica Neue" panose="020B0604020202020204" charset="0"/>
                <a:ea typeface="Helvetica Neue"/>
                <a:cs typeface="Helvetica Neue"/>
                <a:sym typeface="Helvetica Neue"/>
              </a:rPr>
              <a:t>Wenn Alle vorbereitet sind und die Pläne stehen, ist der letzte Schritt die Umsetzung. Sie folgt dem Rahmen und den Schritten, die im Plan skizziert sind, und befähigt die Mitarbeitenden, die Verantwortung für ihre individuellen Aufgaben zu übernehmen. Es wird ein hohes Maß an Verantwortlichkeit aufrechterhalten, um sicherzustellen, dass jeder die ihm zugewiesenen Aufgaben ausführt, den Fortschritt des Übergangs und die langfristige Einhaltung des Plans verfolgt. Sie werten die Ergebnisse aus und nehmen gegebenenfalls Anpassungen vor.</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a:ea typeface="Helvetica Neue"/>
              <a:cs typeface="Helvetica Neue"/>
              <a:sym typeface="Helvetica Neue"/>
            </a:endParaRPr>
          </a:p>
        </p:txBody>
      </p:sp>
      <p:sp>
        <p:nvSpPr>
          <p:cNvPr id="2" name="Google Shape;231;p15">
            <a:extLst>
              <a:ext uri="{FF2B5EF4-FFF2-40B4-BE49-F238E27FC236}">
                <a16:creationId xmlns:a16="http://schemas.microsoft.com/office/drawing/2014/main" id="{BF90035C-7F5D-027A-3D68-A6F29C0AFFC2}"/>
              </a:ext>
            </a:extLst>
          </p:cNvPr>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2. Veränderungsmanagement</a:t>
            </a:r>
            <a:endParaRPr lang="de-DE" dirty="0"/>
          </a:p>
        </p:txBody>
      </p:sp>
      <p:sp>
        <p:nvSpPr>
          <p:cNvPr id="3" name="Google Shape;489;p28">
            <a:extLst>
              <a:ext uri="{FF2B5EF4-FFF2-40B4-BE49-F238E27FC236}">
                <a16:creationId xmlns:a16="http://schemas.microsoft.com/office/drawing/2014/main" id="{0CF14713-CF3E-EF1D-7DB1-E0C5D7B43DFB}"/>
              </a:ext>
            </a:extLst>
          </p:cNvPr>
          <p:cNvSpPr txBox="1"/>
          <p:nvPr/>
        </p:nvSpPr>
        <p:spPr>
          <a:xfrm>
            <a:off x="1295400" y="2304000"/>
            <a:ext cx="13526069" cy="523220"/>
          </a:xfrm>
          <a:prstGeom prst="rect">
            <a:avLst/>
          </a:prstGeom>
          <a:noFill/>
          <a:ln>
            <a:noFill/>
          </a:ln>
        </p:spPr>
        <p:txBody>
          <a:bodyPr spcFirstLastPara="1" wrap="square" lIns="91425" tIns="45700" rIns="91425" bIns="45700" anchor="t" anchorCtr="0">
            <a:noAutofit/>
          </a:bodyPr>
          <a:lstStyle/>
          <a:p>
            <a:r>
              <a:rPr lang="de-DE" sz="2800" b="1" dirty="0">
                <a:solidFill>
                  <a:srgbClr val="AED633"/>
                </a:solidFill>
                <a:latin typeface="Helvetica Neue"/>
                <a:ea typeface="Helvetica Neue"/>
                <a:cs typeface="Helvetica Neue"/>
                <a:sym typeface="Helvetica Neue"/>
              </a:rPr>
              <a:t>2.3 </a:t>
            </a:r>
            <a:r>
              <a:rPr lang="de-DE" sz="2800" b="1" i="0" u="none" strike="noStrike" cap="none" dirty="0">
                <a:solidFill>
                  <a:srgbClr val="AED633"/>
                </a:solidFill>
                <a:latin typeface="Helvetica Neue"/>
                <a:ea typeface="Helvetica Neue"/>
                <a:cs typeface="Helvetica Neue"/>
                <a:sym typeface="Helvetica Neue"/>
              </a:rPr>
              <a:t>Umsetzung von Veränderungsprozessen in Ihrem Unternehmen</a:t>
            </a:r>
            <a:endParaRPr lang="de-DE" sz="2800" b="1" dirty="0">
              <a:solidFill>
                <a:srgbClr val="AED633"/>
              </a:solidFill>
              <a:latin typeface="Helvetica Neue"/>
              <a:ea typeface="Helvetica Neue"/>
              <a:cs typeface="Helvetica Neue"/>
              <a:sym typeface="Helvetica Neue"/>
            </a:endParaRPr>
          </a:p>
          <a:p>
            <a:pPr marL="0" marR="0" lvl="0" indent="0" algn="l" rtl="0">
              <a:spcBef>
                <a:spcPts val="0"/>
              </a:spcBef>
              <a:spcAft>
                <a:spcPts val="0"/>
              </a:spcAft>
              <a:buNone/>
            </a:pP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p:nvPr/>
        </p:nvSpPr>
        <p:spPr>
          <a:xfrm>
            <a:off x="1295400" y="1548000"/>
            <a:ext cx="5583072"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dirty="0">
                <a:solidFill>
                  <a:srgbClr val="4D94B7"/>
                </a:solidFill>
                <a:latin typeface="Helvetica Neue"/>
                <a:ea typeface="Helvetica Neue"/>
                <a:cs typeface="Helvetica Neue"/>
                <a:sym typeface="Helvetica Neue"/>
              </a:rPr>
              <a:t>Lernziele</a:t>
            </a:r>
            <a:endParaRPr lang="de-DE" sz="4800" b="1" i="0" u="none" strike="noStrike" cap="none" dirty="0">
              <a:solidFill>
                <a:srgbClr val="AED633"/>
              </a:solidFill>
              <a:latin typeface="Helvetica Neue"/>
              <a:ea typeface="Helvetica Neue"/>
              <a:cs typeface="Helvetica Neue"/>
              <a:sym typeface="Helvetica Neue"/>
            </a:endParaRPr>
          </a:p>
        </p:txBody>
      </p:sp>
      <p:sp>
        <p:nvSpPr>
          <p:cNvPr id="74" name="Google Shape;74;p3"/>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2400"/>
              <a:buBlip>
                <a:blip r:embed="rId3"/>
              </a:buBlip>
            </a:pPr>
            <a:r>
              <a:rPr lang="de-DE" sz="2400" dirty="0">
                <a:solidFill>
                  <a:schemeClr val="dk1"/>
                </a:solidFill>
                <a:latin typeface="Helvetica Neue" panose="020B0604020202020204" charset="0"/>
                <a:ea typeface="Helvetica Neue"/>
                <a:cs typeface="Helvetica Neue"/>
                <a:sym typeface="Helvetica Neue"/>
              </a:rPr>
              <a:t>Wissen, was unter einer unternehmerischen Einstellung und ihren 4 Grundsätzen zu verstehen ist.</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2400"/>
              <a:buBlip>
                <a:blip r:embed="rId3"/>
              </a:buBlip>
            </a:pPr>
            <a:r>
              <a:rPr lang="de-DE" sz="2400" dirty="0">
                <a:solidFill>
                  <a:schemeClr val="dk1"/>
                </a:solidFill>
                <a:latin typeface="Helvetica Neue" panose="020B0604020202020204" charset="0"/>
                <a:ea typeface="Helvetica Neue"/>
                <a:cs typeface="Helvetica Neue"/>
                <a:sym typeface="Helvetica Neue"/>
              </a:rPr>
              <a:t>Erkennen, wie wichtig Veränderungsmanagement ist und wie Sie es in Ihrem Unternehmen umsetzen können.</a:t>
            </a:r>
            <a:endParaRPr lang="de-DE" sz="2400" dirty="0">
              <a:latin typeface="Helvetica Neue" panose="020B0604020202020204" charset="0"/>
            </a:endParaRPr>
          </a:p>
          <a:p>
            <a:pPr marL="542925" marR="0" lvl="0" indent="-542925" algn="l" rtl="0">
              <a:spcBef>
                <a:spcPts val="1800"/>
              </a:spcBef>
              <a:spcAft>
                <a:spcPts val="0"/>
              </a:spcAft>
              <a:buClr>
                <a:schemeClr val="dk1"/>
              </a:buClr>
              <a:buSzPts val="2400"/>
              <a:buBlip>
                <a:blip r:embed="rId3"/>
              </a:buBlip>
            </a:pPr>
            <a:r>
              <a:rPr lang="de-DE" sz="2400" dirty="0">
                <a:solidFill>
                  <a:schemeClr val="dk1"/>
                </a:solidFill>
                <a:latin typeface="Helvetica Neue" panose="020B0604020202020204" charset="0"/>
                <a:ea typeface="Helvetica Neue"/>
                <a:cs typeface="Helvetica Neue"/>
                <a:sym typeface="Helvetica Neue"/>
              </a:rPr>
              <a:t>Wissen, was Konfliktmanagement ist und was Sie tun können, wenn in Ihrem Unternehmen ein Konflikt auftritt. </a:t>
            </a:r>
            <a:endParaRPr lang="de-DE" sz="2400" dirty="0">
              <a:latin typeface="Helvetica Neue" panose="020B0604020202020204" charset="0"/>
            </a:endParaRPr>
          </a:p>
          <a:p>
            <a:pPr marL="542925" marR="0" lvl="0" indent="-390525" algn="l" rtl="0">
              <a:spcBef>
                <a:spcPts val="1800"/>
              </a:spcBef>
              <a:spcAft>
                <a:spcPts val="1800"/>
              </a:spcAft>
              <a:buClr>
                <a:schemeClr val="dk1"/>
              </a:buClr>
              <a:buSzPts val="2400"/>
              <a:buFont typeface="Calibri"/>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75" name="Google Shape;75;p3"/>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2400" b="1" i="0" u="none" strike="noStrike" cap="none" dirty="0">
                <a:solidFill>
                  <a:srgbClr val="AED633"/>
                </a:solidFill>
                <a:latin typeface="Helvetica Neue"/>
                <a:ea typeface="Helvetica Neue"/>
                <a:cs typeface="Helvetica Neue"/>
                <a:sym typeface="Helvetica Neue"/>
              </a:rPr>
              <a:t>Am Ende des Moduls wirst du:</a:t>
            </a:r>
            <a:endParaRPr lang="de-DE" sz="1400" b="1" i="0" u="none" strike="noStrike" cap="none" dirty="0">
              <a:solidFill>
                <a:srgbClr val="AED633"/>
              </a:solidFill>
              <a:latin typeface="Helvetica Neue"/>
              <a:ea typeface="Helvetica Neue"/>
              <a:cs typeface="Helvetica Neue"/>
              <a:sym typeface="Helvetica Neue"/>
            </a:endParaRPr>
          </a:p>
        </p:txBody>
      </p:sp>
      <p:pic>
        <p:nvPicPr>
          <p:cNvPr id="76" name="Google Shape;76;p3"/>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506" name="Google Shape;506;p30"/>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rgbClr val="4D94B7"/>
                </a:solidFill>
                <a:latin typeface="Helvetica Neue"/>
                <a:ea typeface="Helvetica Neue"/>
                <a:cs typeface="Helvetica Neue"/>
                <a:sym typeface="Helvetica Neue"/>
              </a:rPr>
              <a:t>Konfliktmanagement</a:t>
            </a:r>
            <a:endParaRPr lang="de-DE" dirty="0"/>
          </a:p>
          <a:p>
            <a:pPr marL="0" marR="0" lvl="0" indent="0" algn="ctr" rtl="0">
              <a:lnSpc>
                <a:spcPct val="100000"/>
              </a:lnSpc>
              <a:spcBef>
                <a:spcPts val="5"/>
              </a:spcBef>
              <a:spcAft>
                <a:spcPts val="0"/>
              </a:spcAft>
              <a:buClr>
                <a:schemeClr val="dk1"/>
              </a:buClr>
              <a:buSzPts val="4800"/>
              <a:buFont typeface="Calibri"/>
              <a:buNone/>
            </a:pPr>
            <a:endParaRPr lang="de-DE" sz="4800" b="1" i="0" u="none" strike="noStrike" cap="none" dirty="0">
              <a:solidFill>
                <a:srgbClr val="4D94B7"/>
              </a:solidFill>
              <a:latin typeface="Helvetica Neue"/>
              <a:ea typeface="Helvetica Neue"/>
              <a:cs typeface="Helvetica Neue"/>
              <a:sym typeface="Helvetica Neue"/>
            </a:endParaRPr>
          </a:p>
        </p:txBody>
      </p:sp>
      <p:sp>
        <p:nvSpPr>
          <p:cNvPr id="507" name="Google Shape;507;p30"/>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AED633"/>
                </a:solidFill>
                <a:latin typeface="Helvetica Neue"/>
                <a:ea typeface="Helvetica Neue"/>
                <a:cs typeface="Helvetica Neue"/>
                <a:sym typeface="Helvetica Neue"/>
              </a:rPr>
              <a:t>Unit 3</a:t>
            </a:r>
            <a:endParaRPr lang="de-DE" sz="6000" b="1" i="0" u="none" strike="noStrike" cap="none" dirty="0">
              <a:solidFill>
                <a:srgbClr val="AED633"/>
              </a:solidFill>
              <a:latin typeface="Helvetica Neue"/>
              <a:ea typeface="Helvetica Neue"/>
              <a:cs typeface="Helvetica Neue"/>
              <a:sym typeface="Helvetica Neue"/>
            </a:endParaRPr>
          </a:p>
        </p:txBody>
      </p:sp>
      <p:sp>
        <p:nvSpPr>
          <p:cNvPr id="508" name="Google Shape;508;p30"/>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de-DE" sz="2800" b="1" dirty="0">
                <a:solidFill>
                  <a:srgbClr val="AED633"/>
                </a:solidFill>
                <a:latin typeface="Helvetica Neue"/>
                <a:ea typeface="Helvetica Neue"/>
                <a:cs typeface="Helvetica Neue"/>
                <a:sym typeface="Helvetica Neue"/>
              </a:rPr>
              <a:t>3.1 Definition</a:t>
            </a:r>
            <a:endParaRPr lang="de-DE" dirty="0"/>
          </a:p>
          <a:p>
            <a:pPr marL="628650" marR="0" lvl="0" indent="-628650" algn="l" rtl="0">
              <a:lnSpc>
                <a:spcPct val="150000"/>
              </a:lnSpc>
              <a:spcBef>
                <a:spcPts val="0"/>
              </a:spcBef>
              <a:spcAft>
                <a:spcPts val="0"/>
              </a:spcAft>
              <a:buClr>
                <a:srgbClr val="000000"/>
              </a:buClr>
              <a:buSzPts val="2800"/>
              <a:buFont typeface="Arial"/>
              <a:buNone/>
            </a:pPr>
            <a:r>
              <a:rPr lang="de-DE" sz="2800" b="1" dirty="0">
                <a:solidFill>
                  <a:srgbClr val="AED633"/>
                </a:solidFill>
                <a:latin typeface="Helvetica Neue"/>
                <a:ea typeface="Helvetica Neue"/>
                <a:cs typeface="Helvetica Neue"/>
                <a:sym typeface="Helvetica Neue"/>
              </a:rPr>
              <a:t>3.2 Das Harvard-Modell</a:t>
            </a:r>
            <a:endParaRPr lang="de-DE" dirty="0"/>
          </a:p>
          <a:p>
            <a:pPr marL="628650" marR="0" lvl="0" indent="-628650" algn="l" rtl="0">
              <a:lnSpc>
                <a:spcPct val="150000"/>
              </a:lnSpc>
              <a:spcBef>
                <a:spcPts val="0"/>
              </a:spcBef>
              <a:spcAft>
                <a:spcPts val="0"/>
              </a:spcAft>
              <a:buClr>
                <a:srgbClr val="000000"/>
              </a:buClr>
              <a:buSzPts val="2800"/>
              <a:buFont typeface="Arial"/>
              <a:buNone/>
            </a:pPr>
            <a:r>
              <a:rPr lang="de-DE" sz="2800" b="1" dirty="0">
                <a:solidFill>
                  <a:srgbClr val="AED633"/>
                </a:solidFill>
                <a:latin typeface="Helvetica Neue"/>
                <a:ea typeface="Helvetica Neue"/>
                <a:cs typeface="Helvetica Neue"/>
                <a:sym typeface="Helvetica Neue"/>
              </a:rPr>
              <a:t>3.3 Übung</a:t>
            </a:r>
            <a:endParaRPr lang="de-DE" dirty="0"/>
          </a:p>
          <a:p>
            <a:pPr marL="628650" marR="0" lvl="0" indent="-628650" algn="l" rtl="0">
              <a:lnSpc>
                <a:spcPct val="150000"/>
              </a:lnSpc>
              <a:spcBef>
                <a:spcPts val="0"/>
              </a:spcBef>
              <a:spcAft>
                <a:spcPts val="0"/>
              </a:spcAft>
              <a:buClr>
                <a:srgbClr val="000000"/>
              </a:buClr>
              <a:buSzPts val="2800"/>
              <a:buFont typeface="Arial"/>
              <a:buNone/>
            </a:pPr>
            <a:endParaRPr lang="de-DE" sz="2800" b="1" dirty="0">
              <a:solidFill>
                <a:srgbClr val="AED633"/>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de-DE" sz="2800" b="1" i="0" u="none" strike="noStrike" cap="none" dirty="0">
              <a:solidFill>
                <a:srgbClr val="AED633"/>
              </a:solidFill>
              <a:latin typeface="Helvetica Neue"/>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de-DE" sz="2800" b="1" i="0" u="none" strike="noStrike" cap="none" dirty="0">
              <a:solidFill>
                <a:srgbClr val="AED633"/>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1"/>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514" name="Google Shape;514;p31"/>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3.1 Definition</a:t>
            </a:r>
            <a:endParaRPr lang="de-DE" dirty="0"/>
          </a:p>
        </p:txBody>
      </p:sp>
      <p:grpSp>
        <p:nvGrpSpPr>
          <p:cNvPr id="515" name="Google Shape;515;p31"/>
          <p:cNvGrpSpPr/>
          <p:nvPr/>
        </p:nvGrpSpPr>
        <p:grpSpPr>
          <a:xfrm>
            <a:off x="1305776" y="5304949"/>
            <a:ext cx="11104446" cy="1753333"/>
            <a:chOff x="9776" y="1256933"/>
            <a:chExt cx="11104446" cy="1753333"/>
          </a:xfrm>
        </p:grpSpPr>
        <p:sp>
          <p:nvSpPr>
            <p:cNvPr id="516" name="Google Shape;516;p31"/>
            <p:cNvSpPr/>
            <p:nvPr/>
          </p:nvSpPr>
          <p:spPr>
            <a:xfrm>
              <a:off x="9776" y="1256933"/>
              <a:ext cx="2922222" cy="1753333"/>
            </a:xfrm>
            <a:prstGeom prst="roundRect">
              <a:avLst>
                <a:gd name="adj" fmla="val 10000"/>
              </a:avLst>
            </a:prstGeom>
            <a:solidFill>
              <a:srgbClr val="4D94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17" name="Google Shape;517;p31"/>
            <p:cNvSpPr txBox="1"/>
            <p:nvPr/>
          </p:nvSpPr>
          <p:spPr>
            <a:xfrm>
              <a:off x="61129"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[Kulturelle Strukturen]</a:t>
              </a:r>
              <a:endParaRPr lang="de-DE" dirty="0"/>
            </a:p>
          </p:txBody>
        </p:sp>
        <p:sp>
          <p:nvSpPr>
            <p:cNvPr id="518" name="Google Shape;518;p31"/>
            <p:cNvSpPr/>
            <p:nvPr/>
          </p:nvSpPr>
          <p:spPr>
            <a:xfrm>
              <a:off x="3224221" y="1771244"/>
              <a:ext cx="619511" cy="724711"/>
            </a:xfrm>
            <a:prstGeom prst="rightArrow">
              <a:avLst>
                <a:gd name="adj1" fmla="val 60000"/>
                <a:gd name="adj2" fmla="val 50000"/>
              </a:avLst>
            </a:prstGeom>
            <a:solidFill>
              <a:srgbClr val="4D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19" name="Google Shape;519;p31"/>
            <p:cNvSpPr txBox="1"/>
            <p:nvPr/>
          </p:nvSpPr>
          <p:spPr>
            <a:xfrm>
              <a:off x="3224221"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a:ea typeface="Helvetica Neue"/>
                <a:cs typeface="Helvetica Neue"/>
                <a:sym typeface="Helvetica Neue"/>
              </a:endParaRPr>
            </a:p>
          </p:txBody>
        </p:sp>
        <p:sp>
          <p:nvSpPr>
            <p:cNvPr id="520" name="Google Shape;520;p31"/>
            <p:cNvSpPr/>
            <p:nvPr/>
          </p:nvSpPr>
          <p:spPr>
            <a:xfrm>
              <a:off x="4100888" y="1256933"/>
              <a:ext cx="2922222" cy="1753333"/>
            </a:xfrm>
            <a:prstGeom prst="roundRect">
              <a:avLst>
                <a:gd name="adj" fmla="val 10000"/>
              </a:avLst>
            </a:prstGeom>
            <a:solidFill>
              <a:srgbClr val="78B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21" name="Google Shape;521;p31"/>
            <p:cNvSpPr txBox="1"/>
            <p:nvPr/>
          </p:nvSpPr>
          <p:spPr>
            <a:xfrm>
              <a:off x="4152241"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[Kompetenz-strukturen]</a:t>
              </a:r>
              <a:endParaRPr lang="de-DE" dirty="0"/>
            </a:p>
          </p:txBody>
        </p:sp>
        <p:sp>
          <p:nvSpPr>
            <p:cNvPr id="522" name="Google Shape;522;p31"/>
            <p:cNvSpPr/>
            <p:nvPr/>
          </p:nvSpPr>
          <p:spPr>
            <a:xfrm>
              <a:off x="7315333" y="1771244"/>
              <a:ext cx="619511" cy="724711"/>
            </a:xfrm>
            <a:prstGeom prst="rightArrow">
              <a:avLst>
                <a:gd name="adj1" fmla="val 60000"/>
                <a:gd name="adj2" fmla="val 50000"/>
              </a:avLst>
            </a:prstGeom>
            <a:solidFill>
              <a:srgbClr val="78B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23" name="Google Shape;523;p31"/>
            <p:cNvSpPr txBox="1"/>
            <p:nvPr/>
          </p:nvSpPr>
          <p:spPr>
            <a:xfrm>
              <a:off x="7315333"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a:ea typeface="Helvetica Neue"/>
                <a:cs typeface="Helvetica Neue"/>
                <a:sym typeface="Helvetica Neue"/>
              </a:endParaRPr>
            </a:p>
          </p:txBody>
        </p:sp>
        <p:sp>
          <p:nvSpPr>
            <p:cNvPr id="524" name="Google Shape;524;p31"/>
            <p:cNvSpPr/>
            <p:nvPr/>
          </p:nvSpPr>
          <p:spPr>
            <a:xfrm>
              <a:off x="8192000" y="1256933"/>
              <a:ext cx="2922222" cy="1753333"/>
            </a:xfrm>
            <a:prstGeom prst="roundRect">
              <a:avLst>
                <a:gd name="adj" fmla="val 10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25" name="Google Shape;525;p31"/>
            <p:cNvSpPr txBox="1"/>
            <p:nvPr/>
          </p:nvSpPr>
          <p:spPr>
            <a:xfrm>
              <a:off x="8243353"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[Identifikations-strukturen]</a:t>
              </a:r>
              <a:endParaRPr lang="de-DE" dirty="0"/>
            </a:p>
          </p:txBody>
        </p:sp>
      </p:grpSp>
      <p:sp>
        <p:nvSpPr>
          <p:cNvPr id="526" name="Google Shape;526;p31"/>
          <p:cNvSpPr txBox="1"/>
          <p:nvPr/>
        </p:nvSpPr>
        <p:spPr>
          <a:xfrm>
            <a:off x="1296000" y="3384000"/>
            <a:ext cx="15840000" cy="19102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a:ea typeface="Helvetica Neue"/>
                <a:cs typeface="Helvetica Neue"/>
                <a:sym typeface="Helvetica Neue"/>
              </a:rPr>
              <a:t>Ein Konfliktmanagementsystem ist ein nachvollziehbares, das gesamte Unternehmen umfassendes Managementsystem, das auf der Grundlage einer definierten Strategie zum Umgang mit Konflikten ein geordnetes und nachhaltiges Verfahren mit folgenden Elementen (Funktionalitäten) umfasst: Identifikation, Analyse, Bewertung und Bearbeitung aller führungsrelevanten Konflikte, Dokumentation und Kommunikation des Konfliktmanagements.</a:t>
            </a:r>
            <a:endParaRPr lang="de-DE" dirty="0"/>
          </a:p>
        </p:txBody>
      </p:sp>
      <p:grpSp>
        <p:nvGrpSpPr>
          <p:cNvPr id="527" name="Google Shape;527;p31"/>
          <p:cNvGrpSpPr/>
          <p:nvPr/>
        </p:nvGrpSpPr>
        <p:grpSpPr>
          <a:xfrm>
            <a:off x="5373776" y="7068949"/>
            <a:ext cx="11104446" cy="1753333"/>
            <a:chOff x="9776" y="1256933"/>
            <a:chExt cx="11104446" cy="1753333"/>
          </a:xfrm>
        </p:grpSpPr>
        <p:sp>
          <p:nvSpPr>
            <p:cNvPr id="528" name="Google Shape;528;p31"/>
            <p:cNvSpPr/>
            <p:nvPr/>
          </p:nvSpPr>
          <p:spPr>
            <a:xfrm>
              <a:off x="9776" y="1256933"/>
              <a:ext cx="2922222" cy="1753333"/>
            </a:xfrm>
            <a:prstGeom prst="roundRect">
              <a:avLst>
                <a:gd name="adj" fmla="val 10000"/>
              </a:avLst>
            </a:prstGeom>
            <a:solidFill>
              <a:srgbClr val="4D94B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29" name="Google Shape;529;p31"/>
            <p:cNvSpPr txBox="1"/>
            <p:nvPr/>
          </p:nvSpPr>
          <p:spPr>
            <a:xfrm>
              <a:off x="61129"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[Verarbeitungs-strukturen]</a:t>
              </a:r>
              <a:endParaRPr lang="de-DE" dirty="0"/>
            </a:p>
          </p:txBody>
        </p:sp>
        <p:sp>
          <p:nvSpPr>
            <p:cNvPr id="530" name="Google Shape;530;p31"/>
            <p:cNvSpPr/>
            <p:nvPr/>
          </p:nvSpPr>
          <p:spPr>
            <a:xfrm>
              <a:off x="3224221" y="1771244"/>
              <a:ext cx="619511" cy="724711"/>
            </a:xfrm>
            <a:prstGeom prst="rightArrow">
              <a:avLst>
                <a:gd name="adj1" fmla="val 60000"/>
                <a:gd name="adj2" fmla="val 50000"/>
              </a:avLst>
            </a:prstGeom>
            <a:solidFill>
              <a:srgbClr val="4D94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31" name="Google Shape;531;p31"/>
            <p:cNvSpPr txBox="1"/>
            <p:nvPr/>
          </p:nvSpPr>
          <p:spPr>
            <a:xfrm>
              <a:off x="3224221"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a:ea typeface="Helvetica Neue"/>
                <a:cs typeface="Helvetica Neue"/>
                <a:sym typeface="Helvetica Neue"/>
              </a:endParaRPr>
            </a:p>
          </p:txBody>
        </p:sp>
        <p:sp>
          <p:nvSpPr>
            <p:cNvPr id="532" name="Google Shape;532;p31"/>
            <p:cNvSpPr/>
            <p:nvPr/>
          </p:nvSpPr>
          <p:spPr>
            <a:xfrm>
              <a:off x="4100888" y="1256933"/>
              <a:ext cx="2922222" cy="1753333"/>
            </a:xfrm>
            <a:prstGeom prst="roundRect">
              <a:avLst>
                <a:gd name="adj" fmla="val 10000"/>
              </a:avLst>
            </a:prstGeom>
            <a:solidFill>
              <a:srgbClr val="78B1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33" name="Google Shape;533;p31"/>
            <p:cNvSpPr txBox="1"/>
            <p:nvPr/>
          </p:nvSpPr>
          <p:spPr>
            <a:xfrm>
              <a:off x="4152241"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[Kommunikations-strukturen]</a:t>
              </a:r>
              <a:endParaRPr lang="de-DE" dirty="0"/>
            </a:p>
          </p:txBody>
        </p:sp>
        <p:sp>
          <p:nvSpPr>
            <p:cNvPr id="534" name="Google Shape;534;p31"/>
            <p:cNvSpPr/>
            <p:nvPr/>
          </p:nvSpPr>
          <p:spPr>
            <a:xfrm>
              <a:off x="7315333" y="1771244"/>
              <a:ext cx="619511" cy="724711"/>
            </a:xfrm>
            <a:prstGeom prst="rightArrow">
              <a:avLst>
                <a:gd name="adj1" fmla="val 60000"/>
                <a:gd name="adj2" fmla="val 50000"/>
              </a:avLst>
            </a:prstGeom>
            <a:solidFill>
              <a:srgbClr val="78B1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35" name="Google Shape;535;p31"/>
            <p:cNvSpPr txBox="1"/>
            <p:nvPr/>
          </p:nvSpPr>
          <p:spPr>
            <a:xfrm>
              <a:off x="7315333" y="1916186"/>
              <a:ext cx="433658" cy="43482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lang="de-DE" sz="2400" dirty="0">
                <a:solidFill>
                  <a:schemeClr val="lt1"/>
                </a:solidFill>
                <a:latin typeface="Helvetica Neue"/>
                <a:ea typeface="Helvetica Neue"/>
                <a:cs typeface="Helvetica Neue"/>
                <a:sym typeface="Helvetica Neue"/>
              </a:endParaRPr>
            </a:p>
          </p:txBody>
        </p:sp>
        <p:sp>
          <p:nvSpPr>
            <p:cNvPr id="536" name="Google Shape;536;p31"/>
            <p:cNvSpPr/>
            <p:nvPr/>
          </p:nvSpPr>
          <p:spPr>
            <a:xfrm>
              <a:off x="8192000" y="1256933"/>
              <a:ext cx="2922222" cy="1753333"/>
            </a:xfrm>
            <a:prstGeom prst="roundRect">
              <a:avLst>
                <a:gd name="adj" fmla="val 10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37" name="Google Shape;537;p31"/>
            <p:cNvSpPr txBox="1"/>
            <p:nvPr/>
          </p:nvSpPr>
          <p:spPr>
            <a:xfrm>
              <a:off x="8243353" y="1308286"/>
              <a:ext cx="2819516" cy="165062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dirty="0">
                  <a:solidFill>
                    <a:schemeClr val="lt1"/>
                  </a:solidFill>
                  <a:latin typeface="Helvetica Neue"/>
                  <a:ea typeface="Helvetica Neue"/>
                  <a:cs typeface="Helvetica Neue"/>
                  <a:sym typeface="Helvetica Neue"/>
                </a:rPr>
                <a:t>[...Vertiefung und Erweiterung der Grundstrukturen!]</a:t>
              </a:r>
              <a:endParaRPr lang="de-DE" dirty="0"/>
            </a:p>
          </p:txBody>
        </p:sp>
      </p:grpSp>
      <p:sp>
        <p:nvSpPr>
          <p:cNvPr id="538" name="Google Shape;538;p31"/>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8</a:t>
            </a:r>
            <a:endParaRPr lang="de-DE" sz="1200" dirty="0">
              <a:solidFill>
                <a:schemeClr val="dk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32"/>
          <p:cNvPicPr preferRelativeResize="0"/>
          <p:nvPr/>
        </p:nvPicPr>
        <p:blipFill rotWithShape="1">
          <a:blip r:embed="rId3">
            <a:alphaModFix/>
          </a:blip>
          <a:srcRect/>
          <a:stretch/>
        </p:blipFill>
        <p:spPr>
          <a:xfrm>
            <a:off x="5673453" y="2865953"/>
            <a:ext cx="6941094" cy="4555093"/>
          </a:xfrm>
          <a:prstGeom prst="rect">
            <a:avLst/>
          </a:prstGeom>
          <a:noFill/>
          <a:ln>
            <a:noFill/>
          </a:ln>
          <a:effectLst>
            <a:reflection stA="52000" endA="300" endPos="35000" sy="-100000" algn="bl" rotWithShape="0"/>
          </a:effectLst>
        </p:spPr>
      </p:pic>
      <p:sp>
        <p:nvSpPr>
          <p:cNvPr id="544" name="Google Shape;544;p32"/>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dirty="0">
                <a:solidFill>
                  <a:srgbClr val="000000"/>
                </a:solidFill>
                <a:latin typeface="Helvetica Neue"/>
                <a:ea typeface="Helvetica Neue"/>
                <a:cs typeface="Helvetica Neue"/>
                <a:sym typeface="Helvetica Neue"/>
              </a:rPr>
              <a:t>Quellennr.: 8</a:t>
            </a:r>
            <a:endParaRPr sz="1200" dirty="0">
              <a:solidFill>
                <a:schemeClr val="dk1"/>
              </a:solidFill>
              <a:latin typeface="Helvetica Neue"/>
              <a:ea typeface="Helvetica Neue"/>
              <a:cs typeface="Helvetica Neue"/>
              <a:sym typeface="Helvetica Neue"/>
            </a:endParaRPr>
          </a:p>
        </p:txBody>
      </p:sp>
      <p:sp>
        <p:nvSpPr>
          <p:cNvPr id="545" name="Google Shape;545;p32"/>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dirty="0">
                <a:solidFill>
                  <a:srgbClr val="4D94B7"/>
                </a:solidFill>
                <a:latin typeface="Helvetica Neue"/>
                <a:ea typeface="Helvetica Neue"/>
                <a:cs typeface="Helvetica Neue"/>
                <a:sym typeface="Helvetica Neue"/>
              </a:rPr>
              <a:t>3. Konfliktmanagement</a:t>
            </a:r>
            <a:endParaRPr dirty="0"/>
          </a:p>
        </p:txBody>
      </p:sp>
      <p:sp>
        <p:nvSpPr>
          <p:cNvPr id="546" name="Google Shape;546;p32"/>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AED633"/>
                </a:solidFill>
                <a:latin typeface="Helvetica Neue"/>
                <a:ea typeface="Helvetica Neue"/>
                <a:cs typeface="Helvetica Neue"/>
                <a:sym typeface="Helvetica Neue"/>
              </a:rPr>
              <a:t>3.1 Definition</a:t>
            </a:r>
            <a:endParaRPr dirty="0"/>
          </a:p>
        </p:txBody>
      </p:sp>
      <p:sp>
        <p:nvSpPr>
          <p:cNvPr id="547" name="Google Shape;547;p32"/>
          <p:cNvSpPr txBox="1"/>
          <p:nvPr/>
        </p:nvSpPr>
        <p:spPr>
          <a:xfrm>
            <a:off x="1296000" y="3384000"/>
            <a:ext cx="5790600" cy="52413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Das Ziel des Konfliktmanagements</a:t>
            </a:r>
            <a:endParaRPr lang="de-DE" sz="2400" dirty="0">
              <a:latin typeface="Helvetica Neue" panose="020B0604020202020204" charset="0"/>
            </a:endParaRPr>
          </a:p>
          <a:p>
            <a:pPr marL="0" marR="0" lvl="0" indent="0" algn="l" rtl="0">
              <a:spcBef>
                <a:spcPts val="600"/>
              </a:spcBef>
              <a:spcAft>
                <a:spcPts val="0"/>
              </a:spcAft>
              <a:buNone/>
            </a:pPr>
            <a:r>
              <a:rPr lang="de-DE" sz="2400" dirty="0">
                <a:solidFill>
                  <a:schemeClr val="dk1"/>
                </a:solidFill>
                <a:latin typeface="Helvetica Neue" panose="020B0604020202020204" charset="0"/>
                <a:ea typeface="Helvetica Neue"/>
                <a:cs typeface="Helvetica Neue"/>
                <a:sym typeface="Helvetica Neue"/>
              </a:rPr>
              <a:t>ist es, sich systematisch mit den Auslösern und Ursachen zu befassen, nicht zuletzt, um künftige Konflikte zu entschärfen.</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600"/>
              </a:spcBef>
              <a:spcAft>
                <a:spcPts val="0"/>
              </a:spcAft>
              <a:buNone/>
            </a:pPr>
            <a:r>
              <a:rPr lang="de-DE" sz="2400" dirty="0">
                <a:solidFill>
                  <a:schemeClr val="dk1"/>
                </a:solidFill>
                <a:latin typeface="Helvetica Neue" panose="020B0604020202020204" charset="0"/>
                <a:ea typeface="Helvetica Neue"/>
                <a:cs typeface="Helvetica Neue"/>
                <a:sym typeface="Helvetica Neue"/>
              </a:rPr>
              <a:t>Es geht um...</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bestehende Konflikte zu bewältigen.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die notwendigen Konflikte proaktiv zu lösen.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unnötige Konflikte zu vermeiden.</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p:txBody>
      </p:sp>
      <p:sp>
        <p:nvSpPr>
          <p:cNvPr id="548" name="Google Shape;548;p32"/>
          <p:cNvSpPr txBox="1"/>
          <p:nvPr/>
        </p:nvSpPr>
        <p:spPr>
          <a:xfrm>
            <a:off x="10188000" y="2268000"/>
            <a:ext cx="7020000" cy="693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panose="020B0604020202020204" charset="0"/>
                <a:ea typeface="Helvetica Neue"/>
                <a:cs typeface="Helvetica Neue"/>
                <a:sym typeface="Helvetica Neue"/>
              </a:rPr>
              <a:t>Was ist für ein erfolgreiches Konfliktmanagement erforderlich?</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0" marR="0" lvl="0" indent="0" algn="l" rtl="0">
              <a:spcBef>
                <a:spcPts val="600"/>
              </a:spcBef>
              <a:spcAft>
                <a:spcPts val="0"/>
              </a:spcAft>
              <a:buNone/>
            </a:pPr>
            <a:r>
              <a:rPr lang="de-DE" sz="2400" dirty="0">
                <a:solidFill>
                  <a:schemeClr val="dk1"/>
                </a:solidFill>
                <a:latin typeface="Helvetica Neue" panose="020B0604020202020204" charset="0"/>
                <a:ea typeface="Helvetica Neue"/>
                <a:cs typeface="Helvetica Neue"/>
                <a:sym typeface="Helvetica Neue"/>
              </a:rPr>
              <a:t>Konfliktmanagement am Arbeitsplatz ist immer auch eine Aufgabe der Unternehmenskultur und natürlich auch der Vorgesetzten.</a:t>
            </a:r>
            <a:endParaRPr lang="de-DE" sz="2400" dirty="0">
              <a:latin typeface="Helvetica Neue" panose="020B0604020202020204" charset="0"/>
            </a:endParaRPr>
          </a:p>
          <a:p>
            <a:pPr marL="0" marR="0" lvl="0" indent="0" algn="l" rtl="0">
              <a:spcBef>
                <a:spcPts val="600"/>
              </a:spcBef>
              <a:spcAft>
                <a:spcPts val="0"/>
              </a:spcAft>
              <a:buNone/>
            </a:pPr>
            <a:r>
              <a:rPr lang="de-DE" sz="2400" dirty="0">
                <a:solidFill>
                  <a:schemeClr val="dk1"/>
                </a:solidFill>
                <a:latin typeface="Helvetica Neue" panose="020B0604020202020204" charset="0"/>
                <a:ea typeface="Helvetica Neue"/>
                <a:cs typeface="Helvetica Neue"/>
                <a:sym typeface="Helvetica Neue"/>
              </a:rPr>
              <a:t>Damit Konfliktmanagement erfolgreich sein und funktionieren kann, braucht es aber auch die Unterstützung des Teams und die notwendigen Rahmenbedingungen am Arbeitsplatz.</a:t>
            </a:r>
            <a:endParaRPr lang="de-DE" sz="2400" dirty="0">
              <a:latin typeface="Helvetica Neue" panose="020B0604020202020204" charset="0"/>
            </a:endParaRPr>
          </a:p>
          <a:p>
            <a:pPr marL="0" marR="0" lvl="0" indent="0" algn="l" rtl="0">
              <a:spcBef>
                <a:spcPts val="600"/>
              </a:spcBef>
              <a:spcAft>
                <a:spcPts val="0"/>
              </a:spcAft>
              <a:buNone/>
            </a:pPr>
            <a:r>
              <a:rPr lang="de-DE" sz="2400" dirty="0">
                <a:solidFill>
                  <a:schemeClr val="dk1"/>
                </a:solidFill>
                <a:latin typeface="Helvetica Neue" panose="020B0604020202020204" charset="0"/>
                <a:ea typeface="Helvetica Neue"/>
                <a:cs typeface="Helvetica Neue"/>
                <a:sym typeface="Helvetica Neue"/>
              </a:rPr>
              <a:t>Es gibt also einige notwendige Voraussetzungen für ein erfolgreiches Konfliktmanagement:</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Konfliktfähigkeit</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Kommunikation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Bereitschaft zu Kompromissen</a:t>
            </a:r>
            <a:endParaRPr lang="de-DE" sz="2400" dirty="0">
              <a:latin typeface="Helvetica Neue" panose="020B0604020202020204" charset="0"/>
            </a:endParaRPr>
          </a:p>
          <a:p>
            <a:pPr marL="542925" marR="0" lvl="0" indent="-542925" algn="l" rtl="0">
              <a:spcBef>
                <a:spcPts val="600"/>
              </a:spcBef>
              <a:spcAft>
                <a:spcPts val="0"/>
              </a:spcAft>
              <a:buClr>
                <a:schemeClr val="dk1"/>
              </a:buClr>
              <a:buSzPts val="2640"/>
              <a:buBlip>
                <a:blip r:embed="rId4"/>
              </a:buBlip>
            </a:pPr>
            <a:r>
              <a:rPr lang="de-DE" sz="2400" dirty="0">
                <a:solidFill>
                  <a:schemeClr val="dk1"/>
                </a:solidFill>
                <a:latin typeface="Helvetica Neue" panose="020B0604020202020204" charset="0"/>
                <a:ea typeface="Helvetica Neue"/>
                <a:cs typeface="Helvetica Neue"/>
                <a:sym typeface="Helvetica Neue"/>
              </a:rPr>
              <a:t>Kontrolle</a:t>
            </a:r>
            <a:endParaRPr lang="de-DE" sz="2400" dirty="0">
              <a:latin typeface="Helvetica Neue" panose="020B0604020202020204" charset="0"/>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a:p>
            <a:pPr marL="542925" marR="0" lvl="0" indent="-344805" algn="l" rtl="0">
              <a:spcBef>
                <a:spcPts val="600"/>
              </a:spcBef>
              <a:spcAft>
                <a:spcPts val="0"/>
              </a:spcAft>
              <a:buClr>
                <a:schemeClr val="dk1"/>
              </a:buClr>
              <a:buSzPts val="3120"/>
              <a:buFont typeface="Calibri"/>
              <a:buNone/>
            </a:pPr>
            <a:endParaRPr lang="de-DE" sz="2400" dirty="0">
              <a:solidFill>
                <a:schemeClr val="dk1"/>
              </a:solidFill>
              <a:latin typeface="Helvetica Neue" panose="020B0604020202020204" charset="0"/>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3"/>
          <p:cNvSpPr txBox="1"/>
          <p:nvPr/>
        </p:nvSpPr>
        <p:spPr>
          <a:xfrm>
            <a:off x="11556000" y="3653360"/>
            <a:ext cx="5680365" cy="4428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Das Harvard-Konzept der Win-Win-Verhandlungen ist ein guter Weg, um effiziente Lösungen zu finden:</a:t>
            </a:r>
            <a:endParaRPr lang="de-DE" sz="2400" dirty="0">
              <a:latin typeface="Helvetica Neue" panose="020B0604020202020204" charset="0"/>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Wahrscheinlich hat kein Konzept die Verhandlungsstrategen in den letzten 20 Jahren mehr beeinflusst als das der Win-Win-Situation, d. h. eines dauerhaften, oft auf einem Kompromiss beruhenden Ergebnisses, mit dem beide Parteien zufrieden sind.</a:t>
            </a:r>
            <a:endParaRPr lang="de-DE" sz="2400" dirty="0">
              <a:latin typeface="Helvetica Neue" panose="020B0604020202020204" charset="0"/>
            </a:endParaRPr>
          </a:p>
        </p:txBody>
      </p:sp>
      <p:sp>
        <p:nvSpPr>
          <p:cNvPr id="554" name="Google Shape;554;p33"/>
          <p:cNvSpPr/>
          <p:nvPr/>
        </p:nvSpPr>
        <p:spPr>
          <a:xfrm rot="610544">
            <a:off x="12629858" y="1351500"/>
            <a:ext cx="4477984" cy="1905000"/>
          </a:xfrm>
          <a:prstGeom prst="cloudCallout">
            <a:avLst>
              <a:gd name="adj1" fmla="val -20833"/>
              <a:gd name="adj2" fmla="val 62500"/>
            </a:avLst>
          </a:prstGeom>
          <a:solidFill>
            <a:srgbClr val="4D94B7">
              <a:alpha val="4588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400" b="1" dirty="0">
                <a:solidFill>
                  <a:schemeClr val="lt1"/>
                </a:solidFill>
                <a:latin typeface="Helvetica Neue"/>
                <a:ea typeface="Helvetica Neue"/>
                <a:cs typeface="Helvetica Neue"/>
                <a:sym typeface="Helvetica Neue"/>
              </a:rPr>
              <a:t>Wenn Probleme zu Chancen führen...</a:t>
            </a:r>
            <a:endParaRPr lang="de-DE" sz="1200" dirty="0"/>
          </a:p>
        </p:txBody>
      </p:sp>
      <p:sp>
        <p:nvSpPr>
          <p:cNvPr id="555" name="Google Shape;555;p33"/>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15</a:t>
            </a:r>
            <a:endParaRPr lang="de-DE" sz="1200" dirty="0">
              <a:solidFill>
                <a:schemeClr val="dk1"/>
              </a:solidFill>
              <a:latin typeface="Helvetica Neue"/>
              <a:ea typeface="Helvetica Neue"/>
              <a:cs typeface="Helvetica Neue"/>
              <a:sym typeface="Helvetica Neue"/>
            </a:endParaRPr>
          </a:p>
        </p:txBody>
      </p:sp>
      <p:sp>
        <p:nvSpPr>
          <p:cNvPr id="556" name="Google Shape;556;p33"/>
          <p:cNvSpPr txBox="1"/>
          <p:nvPr/>
        </p:nvSpPr>
        <p:spPr>
          <a:xfrm>
            <a:off x="1296000" y="1548000"/>
            <a:ext cx="112008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557" name="Google Shape;557;p33"/>
          <p:cNvSpPr txBox="1"/>
          <p:nvPr/>
        </p:nvSpPr>
        <p:spPr>
          <a:xfrm>
            <a:off x="1295400" y="2304000"/>
            <a:ext cx="112008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3.2 Das Harvard-Modell</a:t>
            </a:r>
            <a:endParaRPr lang="de-DE" dirty="0"/>
          </a:p>
        </p:txBody>
      </p:sp>
      <p:sp>
        <p:nvSpPr>
          <p:cNvPr id="558" name="Google Shape;558;p33"/>
          <p:cNvSpPr/>
          <p:nvPr/>
        </p:nvSpPr>
        <p:spPr>
          <a:xfrm>
            <a:off x="1296000" y="3384000"/>
            <a:ext cx="10080000" cy="4831952"/>
          </a:xfrm>
          <a:prstGeom prst="rect">
            <a:avLst/>
          </a:prstGeom>
          <a:solidFill>
            <a:srgbClr val="FEF9F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lt1"/>
              </a:solidFill>
              <a:latin typeface="Helvetica Neue"/>
              <a:ea typeface="Helvetica Neue"/>
              <a:cs typeface="Helvetica Neue"/>
              <a:sym typeface="Helvetica Neue"/>
            </a:endParaRPr>
          </a:p>
        </p:txBody>
      </p:sp>
      <p:sp>
        <p:nvSpPr>
          <p:cNvPr id="559" name="Google Shape;559;p33"/>
          <p:cNvSpPr/>
          <p:nvPr/>
        </p:nvSpPr>
        <p:spPr>
          <a:xfrm>
            <a:off x="147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cap="none" dirty="0">
                <a:solidFill>
                  <a:schemeClr val="lt1"/>
                </a:solidFill>
                <a:latin typeface="Helvetica Neue"/>
                <a:ea typeface="Helvetica Neue"/>
                <a:cs typeface="Helvetica Neue"/>
                <a:sym typeface="Helvetica Neue"/>
              </a:rPr>
              <a:t>MENSCHEN</a:t>
            </a:r>
            <a:endParaRPr lang="de-DE" dirty="0"/>
          </a:p>
        </p:txBody>
      </p:sp>
      <p:sp>
        <p:nvSpPr>
          <p:cNvPr id="560" name="Google Shape;560;p33"/>
          <p:cNvSpPr txBox="1"/>
          <p:nvPr/>
        </p:nvSpPr>
        <p:spPr>
          <a:xfrm>
            <a:off x="1656000" y="3564000"/>
            <a:ext cx="9360000" cy="504000"/>
          </a:xfrm>
          <a:prstGeom prst="rect">
            <a:avLst/>
          </a:prstGeom>
          <a:solidFill>
            <a:srgbClr val="21205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dirty="0">
                <a:solidFill>
                  <a:schemeClr val="lt1"/>
                </a:solidFill>
                <a:latin typeface="Helvetica Neue" panose="020B0604020202020204" charset="0"/>
                <a:ea typeface="Helvetica Neue"/>
                <a:cs typeface="Helvetica Neue"/>
                <a:sym typeface="Helvetica Neue"/>
              </a:rPr>
              <a:t>Die 4 Grundlagen prinzipienfester Verhandlungen</a:t>
            </a:r>
            <a:endParaRPr lang="de-DE" dirty="0">
              <a:latin typeface="Helvetica Neue" panose="020B0604020202020204" charset="0"/>
            </a:endParaRPr>
          </a:p>
          <a:p>
            <a:pPr marL="0" marR="0" lvl="0" indent="0" algn="l" rtl="0">
              <a:spcBef>
                <a:spcPts val="0"/>
              </a:spcBef>
              <a:spcAft>
                <a:spcPts val="0"/>
              </a:spcAft>
              <a:buNone/>
            </a:pPr>
            <a:endParaRPr lang="de-DE" sz="2400" b="1" dirty="0">
              <a:solidFill>
                <a:schemeClr val="lt1"/>
              </a:solidFill>
              <a:latin typeface="Helvetica Neue" panose="020B0604020202020204" charset="0"/>
              <a:ea typeface="Helvetica Neue"/>
              <a:cs typeface="Helvetica Neue"/>
              <a:sym typeface="Helvetica Neue"/>
            </a:endParaRPr>
          </a:p>
        </p:txBody>
      </p:sp>
      <p:sp>
        <p:nvSpPr>
          <p:cNvPr id="561" name="Google Shape;561;p33"/>
          <p:cNvSpPr/>
          <p:nvPr/>
        </p:nvSpPr>
        <p:spPr>
          <a:xfrm>
            <a:off x="399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cap="none" dirty="0">
                <a:solidFill>
                  <a:schemeClr val="lt1"/>
                </a:solidFill>
                <a:latin typeface="Helvetica Neue"/>
                <a:ea typeface="Helvetica Neue"/>
                <a:cs typeface="Helvetica Neue"/>
                <a:sym typeface="Helvetica Neue"/>
              </a:rPr>
              <a:t>INTERESSEN</a:t>
            </a:r>
            <a:endParaRPr lang="de-DE" dirty="0"/>
          </a:p>
        </p:txBody>
      </p:sp>
      <p:sp>
        <p:nvSpPr>
          <p:cNvPr id="562" name="Google Shape;562;p33"/>
          <p:cNvSpPr/>
          <p:nvPr/>
        </p:nvSpPr>
        <p:spPr>
          <a:xfrm>
            <a:off x="651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cap="none" dirty="0">
                <a:solidFill>
                  <a:schemeClr val="lt1"/>
                </a:solidFill>
                <a:latin typeface="Helvetica Neue"/>
                <a:ea typeface="Helvetica Neue"/>
                <a:cs typeface="Helvetica Neue"/>
                <a:sym typeface="Helvetica Neue"/>
              </a:rPr>
              <a:t>OPTIONEN</a:t>
            </a:r>
            <a:endParaRPr lang="de-DE" dirty="0"/>
          </a:p>
        </p:txBody>
      </p:sp>
      <p:sp>
        <p:nvSpPr>
          <p:cNvPr id="563" name="Google Shape;563;p33"/>
          <p:cNvSpPr/>
          <p:nvPr/>
        </p:nvSpPr>
        <p:spPr>
          <a:xfrm>
            <a:off x="9036000" y="6120000"/>
            <a:ext cx="2160000" cy="576000"/>
          </a:xfrm>
          <a:prstGeom prst="flowChartTerminator">
            <a:avLst/>
          </a:prstGeom>
          <a:solidFill>
            <a:srgbClr val="ED672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cap="none" dirty="0">
                <a:solidFill>
                  <a:schemeClr val="lt1"/>
                </a:solidFill>
                <a:latin typeface="Helvetica Neue"/>
                <a:ea typeface="Helvetica Neue"/>
                <a:cs typeface="Helvetica Neue"/>
                <a:sym typeface="Helvetica Neue"/>
              </a:rPr>
              <a:t>KRITERIEN</a:t>
            </a:r>
            <a:endParaRPr lang="de-DE" dirty="0"/>
          </a:p>
        </p:txBody>
      </p:sp>
      <p:sp>
        <p:nvSpPr>
          <p:cNvPr id="564" name="Google Shape;564;p33"/>
          <p:cNvSpPr txBox="1"/>
          <p:nvPr/>
        </p:nvSpPr>
        <p:spPr>
          <a:xfrm>
            <a:off x="1476000" y="6768000"/>
            <a:ext cx="2160000" cy="72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dirty="0">
                <a:solidFill>
                  <a:schemeClr val="dk1"/>
                </a:solidFill>
                <a:latin typeface="Helvetica Neue"/>
                <a:ea typeface="Helvetica Neue"/>
                <a:cs typeface="Helvetica Neue"/>
                <a:sym typeface="Helvetica Neue"/>
              </a:rPr>
              <a:t>Trennen Sie Menschen von Problemen</a:t>
            </a:r>
            <a:endParaRPr lang="de-DE" dirty="0"/>
          </a:p>
        </p:txBody>
      </p:sp>
      <p:sp>
        <p:nvSpPr>
          <p:cNvPr id="565" name="Google Shape;565;p33"/>
          <p:cNvSpPr txBox="1"/>
          <p:nvPr/>
        </p:nvSpPr>
        <p:spPr>
          <a:xfrm>
            <a:off x="3996000" y="6768000"/>
            <a:ext cx="2160000" cy="72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dirty="0">
                <a:solidFill>
                  <a:schemeClr val="dk1"/>
                </a:solidFill>
                <a:latin typeface="Helvetica Neue"/>
                <a:ea typeface="Helvetica Neue"/>
                <a:cs typeface="Helvetica Neue"/>
                <a:sym typeface="Helvetica Neue"/>
              </a:rPr>
              <a:t>Konzentration auf Interessen, nicht auf Positionen</a:t>
            </a:r>
            <a:endParaRPr lang="de-DE" dirty="0"/>
          </a:p>
        </p:txBody>
      </p:sp>
      <p:sp>
        <p:nvSpPr>
          <p:cNvPr id="566" name="Google Shape;566;p33"/>
          <p:cNvSpPr txBox="1"/>
          <p:nvPr/>
        </p:nvSpPr>
        <p:spPr>
          <a:xfrm>
            <a:off x="6516000" y="6768000"/>
            <a:ext cx="2160000" cy="72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dirty="0">
                <a:solidFill>
                  <a:schemeClr val="dk1"/>
                </a:solidFill>
                <a:latin typeface="Helvetica Neue"/>
                <a:ea typeface="Helvetica Neue"/>
                <a:cs typeface="Helvetica Neue"/>
                <a:sym typeface="Helvetica Neue"/>
              </a:rPr>
              <a:t>Schaffung von Optionen zum gegenseitigen Nutzen</a:t>
            </a:r>
            <a:endParaRPr lang="de-DE" dirty="0"/>
          </a:p>
        </p:txBody>
      </p:sp>
      <p:sp>
        <p:nvSpPr>
          <p:cNvPr id="567" name="Google Shape;567;p33"/>
          <p:cNvSpPr txBox="1"/>
          <p:nvPr/>
        </p:nvSpPr>
        <p:spPr>
          <a:xfrm>
            <a:off x="9036000" y="6768000"/>
            <a:ext cx="2160000" cy="720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000" dirty="0">
                <a:solidFill>
                  <a:schemeClr val="dk1"/>
                </a:solidFill>
                <a:latin typeface="Helvetica Neue"/>
                <a:ea typeface="Helvetica Neue"/>
                <a:cs typeface="Helvetica Neue"/>
                <a:sym typeface="Helvetica Neue"/>
              </a:rPr>
              <a:t>Objektive Kriterien verwenden</a:t>
            </a:r>
            <a:endParaRPr lang="de-DE" dirty="0"/>
          </a:p>
        </p:txBody>
      </p:sp>
      <p:sp>
        <p:nvSpPr>
          <p:cNvPr id="568" name="Google Shape;568;p33"/>
          <p:cNvSpPr txBox="1"/>
          <p:nvPr/>
        </p:nvSpPr>
        <p:spPr>
          <a:xfrm>
            <a:off x="10377487" y="8928000"/>
            <a:ext cx="6624000" cy="18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dirty="0">
                <a:solidFill>
                  <a:schemeClr val="dk1"/>
                </a:solidFill>
                <a:latin typeface="Helvetica Neue"/>
                <a:ea typeface="Helvetica Neue"/>
                <a:cs typeface="Helvetica Neue"/>
                <a:sym typeface="Helvetica Neue"/>
              </a:rPr>
              <a:t>Bildquelle: Getting to Yes, Roger Fisher und Wiliam Ury, vom Harvard Negotiation Project</a:t>
            </a:r>
            <a:endParaRPr lang="de-DE" dirty="0"/>
          </a:p>
        </p:txBody>
      </p:sp>
      <p:pic>
        <p:nvPicPr>
          <p:cNvPr id="569" name="Google Shape;569;p33"/>
          <p:cNvPicPr preferRelativeResize="0"/>
          <p:nvPr/>
        </p:nvPicPr>
        <p:blipFill rotWithShape="1">
          <a:blip r:embed="rId3">
            <a:alphaModFix/>
          </a:blip>
          <a:srcRect l="1" r="9596"/>
          <a:stretch/>
        </p:blipFill>
        <p:spPr>
          <a:xfrm>
            <a:off x="1710000" y="4392000"/>
            <a:ext cx="1692000" cy="1475360"/>
          </a:xfrm>
          <a:prstGeom prst="rect">
            <a:avLst/>
          </a:prstGeom>
          <a:noFill/>
          <a:ln>
            <a:noFill/>
          </a:ln>
        </p:spPr>
      </p:pic>
      <p:pic>
        <p:nvPicPr>
          <p:cNvPr id="570" name="Google Shape;570;p33"/>
          <p:cNvPicPr preferRelativeResize="0"/>
          <p:nvPr/>
        </p:nvPicPr>
        <p:blipFill rotWithShape="1">
          <a:blip r:embed="rId4">
            <a:alphaModFix/>
          </a:blip>
          <a:srcRect l="1" r="9596"/>
          <a:stretch/>
        </p:blipFill>
        <p:spPr>
          <a:xfrm>
            <a:off x="4536000" y="4392000"/>
            <a:ext cx="1692000" cy="1475360"/>
          </a:xfrm>
          <a:prstGeom prst="rect">
            <a:avLst/>
          </a:prstGeom>
          <a:noFill/>
          <a:ln>
            <a:noFill/>
          </a:ln>
        </p:spPr>
      </p:pic>
      <p:pic>
        <p:nvPicPr>
          <p:cNvPr id="571" name="Google Shape;571;p33"/>
          <p:cNvPicPr preferRelativeResize="0"/>
          <p:nvPr/>
        </p:nvPicPr>
        <p:blipFill rotWithShape="1">
          <a:blip r:embed="rId5">
            <a:alphaModFix/>
          </a:blip>
          <a:srcRect l="1" r="9596"/>
          <a:stretch/>
        </p:blipFill>
        <p:spPr>
          <a:xfrm>
            <a:off x="6840000" y="4392000"/>
            <a:ext cx="1692000" cy="1475360"/>
          </a:xfrm>
          <a:prstGeom prst="rect">
            <a:avLst/>
          </a:prstGeom>
          <a:noFill/>
          <a:ln>
            <a:noFill/>
          </a:ln>
        </p:spPr>
      </p:pic>
      <p:pic>
        <p:nvPicPr>
          <p:cNvPr id="572" name="Google Shape;572;p33"/>
          <p:cNvPicPr preferRelativeResize="0"/>
          <p:nvPr/>
        </p:nvPicPr>
        <p:blipFill rotWithShape="1">
          <a:blip r:embed="rId6">
            <a:alphaModFix/>
          </a:blip>
          <a:srcRect r="9890"/>
          <a:stretch/>
        </p:blipFill>
        <p:spPr>
          <a:xfrm>
            <a:off x="9396000" y="4392000"/>
            <a:ext cx="1692000" cy="147536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txBox="1"/>
          <p:nvPr/>
        </p:nvSpPr>
        <p:spPr>
          <a:xfrm>
            <a:off x="1296000" y="3384000"/>
            <a:ext cx="5680365" cy="39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dirty="0">
                <a:solidFill>
                  <a:schemeClr val="dk1"/>
                </a:solidFill>
                <a:latin typeface="Helvetica Neue"/>
                <a:ea typeface="Helvetica Neue"/>
                <a:cs typeface="Helvetica Neue"/>
                <a:sym typeface="Helvetica Neue"/>
              </a:rPr>
              <a:t>Die 4 Grundsätze:</a:t>
            </a:r>
            <a:endParaRPr lang="de-DE" dirty="0"/>
          </a:p>
        </p:txBody>
      </p:sp>
      <p:sp>
        <p:nvSpPr>
          <p:cNvPr id="578" name="Google Shape;578;p34"/>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15</a:t>
            </a:r>
            <a:endParaRPr lang="de-DE" sz="1200" dirty="0">
              <a:solidFill>
                <a:schemeClr val="dk1"/>
              </a:solidFill>
              <a:latin typeface="Helvetica Neue"/>
              <a:ea typeface="Helvetica Neue"/>
              <a:cs typeface="Helvetica Neue"/>
              <a:sym typeface="Helvetica Neue"/>
            </a:endParaRPr>
          </a:p>
        </p:txBody>
      </p:sp>
      <p:sp>
        <p:nvSpPr>
          <p:cNvPr id="579" name="Google Shape;579;p34"/>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580" name="Google Shape;580;p34"/>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3.2 Das Harvard-Modell</a:t>
            </a:r>
            <a:endParaRPr lang="de-DE" dirty="0"/>
          </a:p>
        </p:txBody>
      </p:sp>
      <p:grpSp>
        <p:nvGrpSpPr>
          <p:cNvPr id="581" name="Google Shape;581;p34"/>
          <p:cNvGrpSpPr/>
          <p:nvPr/>
        </p:nvGrpSpPr>
        <p:grpSpPr>
          <a:xfrm>
            <a:off x="1655999" y="4500000"/>
            <a:ext cx="7092000" cy="1188000"/>
            <a:chOff x="73" y="259346"/>
            <a:chExt cx="7065351" cy="1167127"/>
          </a:xfrm>
        </p:grpSpPr>
        <p:sp>
          <p:nvSpPr>
            <p:cNvPr id="582" name="Google Shape;582;p34"/>
            <p:cNvSpPr/>
            <p:nvPr/>
          </p:nvSpPr>
          <p:spPr>
            <a:xfrm>
              <a:off x="73" y="259346"/>
              <a:ext cx="7065351" cy="116712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83" name="Google Shape;583;p34"/>
            <p:cNvSpPr txBox="1"/>
            <p:nvPr/>
          </p:nvSpPr>
          <p:spPr>
            <a:xfrm>
              <a:off x="73" y="259346"/>
              <a:ext cx="7065351" cy="1167127"/>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Entwickeln Sie Optionen, die eine </a:t>
              </a:r>
              <a:br>
                <a:rPr lang="de-DE" sz="2400" b="1" dirty="0">
                  <a:solidFill>
                    <a:schemeClr val="lt1"/>
                  </a:solidFill>
                  <a:latin typeface="Helvetica Neue"/>
                  <a:ea typeface="Helvetica Neue"/>
                  <a:cs typeface="Helvetica Neue"/>
                  <a:sym typeface="Helvetica Neue"/>
                </a:rPr>
              </a:br>
              <a:r>
                <a:rPr lang="de-DE" sz="2400" b="1" dirty="0">
                  <a:solidFill>
                    <a:schemeClr val="lt1"/>
                  </a:solidFill>
                  <a:latin typeface="Helvetica Neue"/>
                  <a:ea typeface="Helvetica Neue"/>
                  <a:cs typeface="Helvetica Neue"/>
                  <a:sym typeface="Helvetica Neue"/>
                </a:rPr>
                <a:t>Win-Win-Situation für beide Seiten </a:t>
              </a:r>
            </a:p>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ermöglicht!</a:t>
              </a:r>
              <a:endParaRPr lang="de-DE" dirty="0"/>
            </a:p>
          </p:txBody>
        </p:sp>
      </p:grpSp>
      <p:grpSp>
        <p:nvGrpSpPr>
          <p:cNvPr id="584" name="Google Shape;584;p34"/>
          <p:cNvGrpSpPr/>
          <p:nvPr/>
        </p:nvGrpSpPr>
        <p:grpSpPr>
          <a:xfrm>
            <a:off x="1655999" y="5580000"/>
            <a:ext cx="7092000" cy="2723040"/>
            <a:chOff x="73" y="1337613"/>
            <a:chExt cx="7065351" cy="2723040"/>
          </a:xfrm>
        </p:grpSpPr>
        <p:sp>
          <p:nvSpPr>
            <p:cNvPr id="585" name="Google Shape;585;p34"/>
            <p:cNvSpPr/>
            <p:nvPr/>
          </p:nvSpPr>
          <p:spPr>
            <a:xfrm>
              <a:off x="73" y="1337613"/>
              <a:ext cx="7065351" cy="2723040"/>
            </a:xfrm>
            <a:prstGeom prst="rect">
              <a:avLst/>
            </a:prstGeom>
            <a:gradFill>
              <a:gsLst>
                <a:gs pos="0">
                  <a:srgbClr val="98C3E0"/>
                </a:gs>
                <a:gs pos="50000">
                  <a:srgbClr val="C0D8E9"/>
                </a:gs>
                <a:gs pos="100000">
                  <a:srgbClr val="E0EBF3"/>
                </a:gs>
              </a:gsLst>
              <a:path path="circle">
                <a:fillToRect t="100000" r="100000"/>
              </a:path>
              <a:tileRect l="-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86" name="Google Shape;586;p34"/>
            <p:cNvSpPr txBox="1"/>
            <p:nvPr/>
          </p:nvSpPr>
          <p:spPr>
            <a:xfrm>
              <a:off x="73" y="1337613"/>
              <a:ext cx="7065351" cy="2723040"/>
            </a:xfrm>
            <a:prstGeom prst="rect">
              <a:avLst/>
            </a:prstGeom>
            <a:noFill/>
            <a:ln>
              <a:noFill/>
            </a:ln>
          </p:spPr>
          <p:txBody>
            <a:bodyPr spcFirstLastPara="1" wrap="square" lIns="117325" tIns="117325" rIns="156450" bIns="176000" anchor="t" anchorCtr="0">
              <a:noAutofit/>
            </a:bodyPr>
            <a:lstStyle/>
            <a:p>
              <a:pPr marL="177800" marR="0" lvl="1" indent="0" algn="l" rtl="0">
                <a:spcBef>
                  <a:spcPts val="0"/>
                </a:spcBef>
                <a:spcAft>
                  <a:spcPts val="0"/>
                </a:spcAft>
                <a:buClr>
                  <a:schemeClr val="dk1"/>
                </a:buClr>
                <a:buSzPts val="2200"/>
                <a:buFont typeface="Helvetica Neue"/>
                <a:buNone/>
              </a:pPr>
              <a:r>
                <a:rPr lang="de-DE" sz="2200" b="0" i="0" u="none" strike="noStrike" cap="none" dirty="0">
                  <a:solidFill>
                    <a:schemeClr val="dk1"/>
                  </a:solidFill>
                  <a:latin typeface="Helvetica Neue"/>
                  <a:ea typeface="Helvetica Neue"/>
                  <a:cs typeface="Helvetica Neue"/>
                  <a:sym typeface="Helvetica Neue"/>
                </a:rPr>
                <a:t>Bei einer Verhandlung ist es wichtig, sich nicht auf eine Lösung zu fixieren. Seien Sie sich Ihrer eigenen Ziele und Interessen bewusst, aber berücksichtigen Sie auch die Ihres Gegenübers. Erarbeiten Sie gemeinsam alternative Lösungen und behalten Sie eine flexible Sowohl-als-auch-Haltung!</a:t>
              </a:r>
              <a:endParaRPr lang="de-DE" dirty="0"/>
            </a:p>
          </p:txBody>
        </p:sp>
      </p:grpSp>
      <p:grpSp>
        <p:nvGrpSpPr>
          <p:cNvPr id="587" name="Google Shape;587;p34"/>
          <p:cNvGrpSpPr/>
          <p:nvPr/>
        </p:nvGrpSpPr>
        <p:grpSpPr>
          <a:xfrm>
            <a:off x="9576000" y="4500000"/>
            <a:ext cx="7092000" cy="1188000"/>
            <a:chOff x="8054574" y="259346"/>
            <a:chExt cx="7065351" cy="1167127"/>
          </a:xfrm>
        </p:grpSpPr>
        <p:sp>
          <p:nvSpPr>
            <p:cNvPr id="588" name="Google Shape;588;p34"/>
            <p:cNvSpPr/>
            <p:nvPr/>
          </p:nvSpPr>
          <p:spPr>
            <a:xfrm>
              <a:off x="8054574" y="259346"/>
              <a:ext cx="7065351" cy="116712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89" name="Google Shape;589;p34"/>
            <p:cNvSpPr txBox="1"/>
            <p:nvPr/>
          </p:nvSpPr>
          <p:spPr>
            <a:xfrm>
              <a:off x="8054574" y="259346"/>
              <a:ext cx="7065351" cy="1167127"/>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Behandeln Sie Menschen und Probleme getrennt!</a:t>
              </a:r>
              <a:endParaRPr lang="de-DE" dirty="0"/>
            </a:p>
          </p:txBody>
        </p:sp>
      </p:grpSp>
      <p:grpSp>
        <p:nvGrpSpPr>
          <p:cNvPr id="590" name="Google Shape;590;p34"/>
          <p:cNvGrpSpPr/>
          <p:nvPr/>
        </p:nvGrpSpPr>
        <p:grpSpPr>
          <a:xfrm>
            <a:off x="9578500" y="5580000"/>
            <a:ext cx="7092000" cy="2723040"/>
            <a:chOff x="8054574" y="1337613"/>
            <a:chExt cx="7065351" cy="2723040"/>
          </a:xfrm>
        </p:grpSpPr>
        <p:sp>
          <p:nvSpPr>
            <p:cNvPr id="591" name="Google Shape;591;p34"/>
            <p:cNvSpPr/>
            <p:nvPr/>
          </p:nvSpPr>
          <p:spPr>
            <a:xfrm>
              <a:off x="8054574" y="1337613"/>
              <a:ext cx="7065351" cy="2723040"/>
            </a:xfrm>
            <a:prstGeom prst="rect">
              <a:avLst/>
            </a:prstGeom>
            <a:gradFill>
              <a:gsLst>
                <a:gs pos="0">
                  <a:srgbClr val="98C3E0"/>
                </a:gs>
                <a:gs pos="50000">
                  <a:srgbClr val="C0D8E9"/>
                </a:gs>
                <a:gs pos="100000">
                  <a:srgbClr val="E0EBF3"/>
                </a:gs>
              </a:gsLst>
              <a:path path="circle">
                <a:fillToRect l="100000" t="100000"/>
              </a:path>
              <a:tileRect r="-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592" name="Google Shape;592;p34"/>
            <p:cNvSpPr txBox="1"/>
            <p:nvPr/>
          </p:nvSpPr>
          <p:spPr>
            <a:xfrm>
              <a:off x="8054574" y="1337613"/>
              <a:ext cx="7065351" cy="2723040"/>
            </a:xfrm>
            <a:prstGeom prst="rect">
              <a:avLst/>
            </a:prstGeom>
            <a:noFill/>
            <a:ln>
              <a:noFill/>
            </a:ln>
          </p:spPr>
          <p:txBody>
            <a:bodyPr spcFirstLastPara="1" wrap="square" lIns="117325" tIns="117325" rIns="156450" bIns="176000" anchor="t" anchorCtr="0">
              <a:noAutofit/>
            </a:bodyPr>
            <a:lstStyle/>
            <a:p>
              <a:pPr marL="177800" marR="0" lvl="1" indent="0" algn="l" rtl="0">
                <a:spcBef>
                  <a:spcPts val="0"/>
                </a:spcBef>
                <a:spcAft>
                  <a:spcPts val="0"/>
                </a:spcAft>
                <a:buClr>
                  <a:schemeClr val="dk1"/>
                </a:buClr>
                <a:buSzPts val="2200"/>
                <a:buFont typeface="Helvetica Neue"/>
                <a:buNone/>
              </a:pPr>
              <a:r>
                <a:rPr lang="de-DE" sz="2200" b="0" i="0" u="none" strike="noStrike" cap="none" dirty="0">
                  <a:solidFill>
                    <a:schemeClr val="dk1"/>
                  </a:solidFill>
                  <a:latin typeface="Helvetica Neue"/>
                  <a:ea typeface="Helvetica Neue"/>
                  <a:cs typeface="Helvetica Neue"/>
                  <a:sym typeface="Helvetica Neue"/>
                </a:rPr>
                <a:t>Trennen Sie Sach- und Beziehungsebene. Diese Trennung ist wichtig, weil Menschen oft dazu neigen, sachliche Aussagen falsch zu interpretieren oder gar mit persönlichen Aspekten zu vermischen. Um sich auf die Interessen beider Parteien konzentrieren zu können, ist eine unvoreingenommene und wertschätzende Herangehensweise erforderlich.</a:t>
              </a:r>
              <a:endParaRPr lang="de-DE" dirty="0"/>
            </a:p>
          </p:txBody>
        </p:sp>
      </p:grpSp>
      <p:pic>
        <p:nvPicPr>
          <p:cNvPr id="593" name="Google Shape;593;p34"/>
          <p:cNvPicPr preferRelativeResize="0"/>
          <p:nvPr/>
        </p:nvPicPr>
        <p:blipFill rotWithShape="1">
          <a:blip r:embed="rId3">
            <a:alphaModFix/>
          </a:blip>
          <a:srcRect/>
          <a:stretch/>
        </p:blipFill>
        <p:spPr>
          <a:xfrm>
            <a:off x="1296000" y="4140000"/>
            <a:ext cx="915760" cy="1080000"/>
          </a:xfrm>
          <a:prstGeom prst="rect">
            <a:avLst/>
          </a:prstGeom>
          <a:noFill/>
          <a:ln w="9525" cap="flat" cmpd="sng">
            <a:solidFill>
              <a:srgbClr val="4D94B7"/>
            </a:solidFill>
            <a:prstDash val="solid"/>
            <a:round/>
            <a:headEnd type="none" w="sm" len="sm"/>
            <a:tailEnd type="none" w="sm" len="sm"/>
          </a:ln>
        </p:spPr>
      </p:pic>
      <p:pic>
        <p:nvPicPr>
          <p:cNvPr id="594" name="Google Shape;594;p34"/>
          <p:cNvPicPr preferRelativeResize="0"/>
          <p:nvPr/>
        </p:nvPicPr>
        <p:blipFill rotWithShape="1">
          <a:blip r:embed="rId4">
            <a:alphaModFix/>
          </a:blip>
          <a:srcRect/>
          <a:stretch/>
        </p:blipFill>
        <p:spPr>
          <a:xfrm>
            <a:off x="9072000" y="4140000"/>
            <a:ext cx="915760" cy="1080000"/>
          </a:xfrm>
          <a:prstGeom prst="rect">
            <a:avLst/>
          </a:prstGeom>
          <a:noFill/>
          <a:ln w="9525" cap="flat" cmpd="sng">
            <a:solidFill>
              <a:srgbClr val="4D94B7"/>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5"/>
          <p:cNvSpPr/>
          <p:nvPr/>
        </p:nvSpPr>
        <p:spPr>
          <a:xfrm rot="-614456">
            <a:off x="9965713" y="1427594"/>
            <a:ext cx="6963125" cy="2268000"/>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de-DE" sz="2400" b="1" dirty="0">
                <a:solidFill>
                  <a:schemeClr val="dk1"/>
                </a:solidFill>
                <a:latin typeface="Helvetica Neue" panose="020B0604020202020204" charset="0"/>
                <a:ea typeface="Helvetica Neue"/>
                <a:cs typeface="Helvetica Neue"/>
                <a:sym typeface="Helvetica Neue"/>
              </a:rPr>
              <a:t>Tipp!</a:t>
            </a:r>
            <a:endParaRPr lang="de-DE" sz="2400" dirty="0">
              <a:latin typeface="Helvetica Neue" panose="020B0604020202020204" charset="0"/>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Wenn Sie intern keine Lösung finden, </a:t>
            </a:r>
            <a:br>
              <a:rPr lang="de-DE" sz="2200" dirty="0">
                <a:solidFill>
                  <a:schemeClr val="dk1"/>
                </a:solidFill>
                <a:latin typeface="Helvetica Neue" panose="020B0604020202020204" charset="0"/>
                <a:ea typeface="Helvetica Neue"/>
                <a:cs typeface="Helvetica Neue"/>
                <a:sym typeface="Helvetica Neue"/>
              </a:rPr>
            </a:br>
            <a:r>
              <a:rPr lang="de-DE" sz="2200" dirty="0">
                <a:solidFill>
                  <a:schemeClr val="dk1"/>
                </a:solidFill>
                <a:latin typeface="Helvetica Neue" panose="020B0604020202020204" charset="0"/>
                <a:ea typeface="Helvetica Neue"/>
                <a:cs typeface="Helvetica Neue"/>
                <a:sym typeface="Helvetica Neue"/>
              </a:rPr>
              <a:t>lohnt es sich, einen Coach hinzuzuziehen. Oft lassen </a:t>
            </a: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sich Konflikte besser von außen lösen. Denn nicht der Konflikt selbst ist ein Problem, sondern die Unfähigkeit, ihn zu lösen.</a:t>
            </a:r>
            <a:endParaRPr lang="de-DE" sz="2200" dirty="0">
              <a:latin typeface="Helvetica Neue" panose="020B0604020202020204" charset="0"/>
            </a:endParaRPr>
          </a:p>
        </p:txBody>
      </p:sp>
      <p:pic>
        <p:nvPicPr>
          <p:cNvPr id="600" name="Google Shape;600;p35"/>
          <p:cNvPicPr preferRelativeResize="0"/>
          <p:nvPr/>
        </p:nvPicPr>
        <p:blipFill rotWithShape="1">
          <a:blip r:embed="rId3">
            <a:alphaModFix/>
          </a:blip>
          <a:srcRect/>
          <a:stretch/>
        </p:blipFill>
        <p:spPr>
          <a:xfrm>
            <a:off x="8838437" y="1498296"/>
            <a:ext cx="1600438" cy="1790700"/>
          </a:xfrm>
          <a:prstGeom prst="rect">
            <a:avLst/>
          </a:prstGeom>
          <a:noFill/>
          <a:ln>
            <a:noFill/>
          </a:ln>
        </p:spPr>
      </p:pic>
      <p:sp>
        <p:nvSpPr>
          <p:cNvPr id="601" name="Google Shape;601;p35"/>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15</a:t>
            </a:r>
            <a:endParaRPr lang="de-DE" sz="1200" dirty="0">
              <a:solidFill>
                <a:schemeClr val="dk1"/>
              </a:solidFill>
              <a:latin typeface="Helvetica Neue"/>
              <a:ea typeface="Helvetica Neue"/>
              <a:cs typeface="Helvetica Neue"/>
              <a:sym typeface="Helvetica Neue"/>
            </a:endParaRPr>
          </a:p>
        </p:txBody>
      </p:sp>
      <p:sp>
        <p:nvSpPr>
          <p:cNvPr id="602" name="Google Shape;602;p35"/>
          <p:cNvSpPr txBox="1"/>
          <p:nvPr/>
        </p:nvSpPr>
        <p:spPr>
          <a:xfrm>
            <a:off x="1296000" y="1548000"/>
            <a:ext cx="7324069"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603" name="Google Shape;603;p35"/>
          <p:cNvSpPr txBox="1"/>
          <p:nvPr/>
        </p:nvSpPr>
        <p:spPr>
          <a:xfrm>
            <a:off x="1295400" y="2304000"/>
            <a:ext cx="7092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3.2 Das Harvard-Modell</a:t>
            </a:r>
            <a:endParaRPr lang="de-DE" dirty="0"/>
          </a:p>
        </p:txBody>
      </p:sp>
      <p:grpSp>
        <p:nvGrpSpPr>
          <p:cNvPr id="604" name="Google Shape;604;p35"/>
          <p:cNvGrpSpPr/>
          <p:nvPr/>
        </p:nvGrpSpPr>
        <p:grpSpPr>
          <a:xfrm>
            <a:off x="1655999" y="4500000"/>
            <a:ext cx="7092000" cy="1188000"/>
            <a:chOff x="73" y="10922"/>
            <a:chExt cx="7065351" cy="1440002"/>
          </a:xfrm>
        </p:grpSpPr>
        <p:sp>
          <p:nvSpPr>
            <p:cNvPr id="605" name="Google Shape;605;p35"/>
            <p:cNvSpPr/>
            <p:nvPr/>
          </p:nvSpPr>
          <p:spPr>
            <a:xfrm>
              <a:off x="73" y="10922"/>
              <a:ext cx="7065351" cy="1440002"/>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606" name="Google Shape;606;p35"/>
            <p:cNvSpPr txBox="1"/>
            <p:nvPr/>
          </p:nvSpPr>
          <p:spPr>
            <a:xfrm>
              <a:off x="73" y="10922"/>
              <a:ext cx="7065351" cy="1440002"/>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Interessen behandeln - nicht Positionen!</a:t>
              </a:r>
              <a:endParaRPr lang="de-DE" dirty="0"/>
            </a:p>
          </p:txBody>
        </p:sp>
      </p:grpSp>
      <p:grpSp>
        <p:nvGrpSpPr>
          <p:cNvPr id="607" name="Google Shape;607;p35"/>
          <p:cNvGrpSpPr/>
          <p:nvPr/>
        </p:nvGrpSpPr>
        <p:grpSpPr>
          <a:xfrm>
            <a:off x="1655999" y="5580000"/>
            <a:ext cx="7092000" cy="3420000"/>
            <a:chOff x="0" y="1447447"/>
            <a:chExt cx="7065351" cy="2613239"/>
          </a:xfrm>
        </p:grpSpPr>
        <p:sp>
          <p:nvSpPr>
            <p:cNvPr id="608" name="Google Shape;608;p35"/>
            <p:cNvSpPr/>
            <p:nvPr/>
          </p:nvSpPr>
          <p:spPr>
            <a:xfrm>
              <a:off x="0" y="1447447"/>
              <a:ext cx="7065351" cy="2613239"/>
            </a:xfrm>
            <a:prstGeom prst="rect">
              <a:avLst/>
            </a:prstGeom>
            <a:gradFill>
              <a:gsLst>
                <a:gs pos="0">
                  <a:srgbClr val="98C3E0"/>
                </a:gs>
                <a:gs pos="50000">
                  <a:srgbClr val="C0D8E9"/>
                </a:gs>
                <a:gs pos="100000">
                  <a:srgbClr val="E0EBF3"/>
                </a:gs>
              </a:gsLst>
              <a:path path="circle">
                <a:fillToRect t="100000" r="100000"/>
              </a:path>
              <a:tileRect l="-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609" name="Google Shape;609;p35"/>
            <p:cNvSpPr txBox="1"/>
            <p:nvPr/>
          </p:nvSpPr>
          <p:spPr>
            <a:xfrm>
              <a:off x="0" y="1447447"/>
              <a:ext cx="7065351" cy="2613239"/>
            </a:xfrm>
            <a:prstGeom prst="rect">
              <a:avLst/>
            </a:prstGeom>
            <a:noFill/>
            <a:ln>
              <a:noFill/>
            </a:ln>
          </p:spPr>
          <p:txBody>
            <a:bodyPr spcFirstLastPara="1" wrap="square" lIns="117325" tIns="117325" rIns="156450" bIns="176000" anchor="t" anchorCtr="0">
              <a:noAutofit/>
            </a:bodyPr>
            <a:lstStyle/>
            <a:p>
              <a:pPr marL="177800" marR="0" lvl="1" indent="0" algn="l" rtl="0">
                <a:spcBef>
                  <a:spcPts val="0"/>
                </a:spcBef>
                <a:spcAft>
                  <a:spcPts val="0"/>
                </a:spcAft>
                <a:buClr>
                  <a:schemeClr val="dk1"/>
                </a:buClr>
                <a:buSzPts val="2200"/>
                <a:buFont typeface="Helvetica Neue"/>
                <a:buNone/>
              </a:pPr>
              <a:r>
                <a:rPr lang="de-DE" sz="2200" b="0" i="0" u="none" strike="noStrike" cap="none" dirty="0">
                  <a:solidFill>
                    <a:schemeClr val="dk1"/>
                  </a:solidFill>
                  <a:latin typeface="Helvetica Neue"/>
                  <a:ea typeface="Helvetica Neue"/>
                  <a:cs typeface="Helvetica Neue"/>
                  <a:sym typeface="Helvetica Neue"/>
                </a:rPr>
                <a:t>Um in einer Verhandlung ein vernünftiges Ergebnis zu erzielen, das beide Parteien zufrieden stellt, ist es wichtig, die Interessen beider Verhandlungs-partner*innen in Einklang zu bringen. Es ist daher notwendig, über die jeweiligen Interessen zu sprechen, damit sie von der anderen Partei berück-sichtigt werden können. Die Positionen hingegen sind oft schwieriger auf einen Nenner zu bringen und orientieren sich daher an den Interessen.</a:t>
              </a:r>
              <a:endParaRPr lang="de-DE" dirty="0"/>
            </a:p>
          </p:txBody>
        </p:sp>
      </p:grpSp>
      <p:grpSp>
        <p:nvGrpSpPr>
          <p:cNvPr id="610" name="Google Shape;610;p35"/>
          <p:cNvGrpSpPr/>
          <p:nvPr/>
        </p:nvGrpSpPr>
        <p:grpSpPr>
          <a:xfrm>
            <a:off x="9576000" y="4500000"/>
            <a:ext cx="7092000" cy="1188000"/>
            <a:chOff x="8054574" y="21605"/>
            <a:chExt cx="7065351" cy="1406557"/>
          </a:xfrm>
        </p:grpSpPr>
        <p:sp>
          <p:nvSpPr>
            <p:cNvPr id="611" name="Google Shape;611;p35"/>
            <p:cNvSpPr/>
            <p:nvPr/>
          </p:nvSpPr>
          <p:spPr>
            <a:xfrm>
              <a:off x="8054574" y="21605"/>
              <a:ext cx="7065351" cy="1406557"/>
            </a:xfrm>
            <a:prstGeom prst="rect">
              <a:avLst/>
            </a:prstGeom>
            <a:solidFill>
              <a:srgbClr val="4D94B7"/>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612" name="Google Shape;612;p35"/>
            <p:cNvSpPr txBox="1"/>
            <p:nvPr/>
          </p:nvSpPr>
          <p:spPr>
            <a:xfrm>
              <a:off x="8054574" y="21605"/>
              <a:ext cx="7065351" cy="1406557"/>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Erzielen Sie ein faires und neutrales </a:t>
              </a:r>
            </a:p>
            <a:p>
              <a:pPr marL="0" marR="0" lvl="0" indent="0" algn="ctr" rtl="0">
                <a:lnSpc>
                  <a:spcPct val="90000"/>
                </a:lnSpc>
                <a:spcBef>
                  <a:spcPts val="0"/>
                </a:spcBef>
                <a:spcAft>
                  <a:spcPts val="0"/>
                </a:spcAft>
                <a:buClr>
                  <a:schemeClr val="lt1"/>
                </a:buClr>
                <a:buSzPts val="2400"/>
                <a:buFont typeface="Helvetica Neue"/>
                <a:buNone/>
              </a:pPr>
              <a:r>
                <a:rPr lang="de-DE" sz="2400" b="1" dirty="0">
                  <a:solidFill>
                    <a:schemeClr val="lt1"/>
                  </a:solidFill>
                  <a:latin typeface="Helvetica Neue"/>
                  <a:ea typeface="Helvetica Neue"/>
                  <a:cs typeface="Helvetica Neue"/>
                  <a:sym typeface="Helvetica Neue"/>
                </a:rPr>
                <a:t>Ergebnis für beide Seiten!</a:t>
              </a:r>
              <a:endParaRPr lang="de-DE" dirty="0"/>
            </a:p>
          </p:txBody>
        </p:sp>
      </p:grpSp>
      <p:grpSp>
        <p:nvGrpSpPr>
          <p:cNvPr id="613" name="Google Shape;613;p35"/>
          <p:cNvGrpSpPr/>
          <p:nvPr/>
        </p:nvGrpSpPr>
        <p:grpSpPr>
          <a:xfrm>
            <a:off x="9576000" y="5580000"/>
            <a:ext cx="7092000" cy="3420000"/>
            <a:chOff x="8054574" y="1425841"/>
            <a:chExt cx="7065351" cy="2613239"/>
          </a:xfrm>
        </p:grpSpPr>
        <p:sp>
          <p:nvSpPr>
            <p:cNvPr id="614" name="Google Shape;614;p35"/>
            <p:cNvSpPr/>
            <p:nvPr/>
          </p:nvSpPr>
          <p:spPr>
            <a:xfrm>
              <a:off x="8054574" y="1425841"/>
              <a:ext cx="7065351" cy="2613239"/>
            </a:xfrm>
            <a:prstGeom prst="rect">
              <a:avLst/>
            </a:prstGeom>
            <a:gradFill>
              <a:gsLst>
                <a:gs pos="0">
                  <a:srgbClr val="98C3E0"/>
                </a:gs>
                <a:gs pos="50000">
                  <a:srgbClr val="C0D8E9"/>
                </a:gs>
                <a:gs pos="100000">
                  <a:srgbClr val="E0EBF3"/>
                </a:gs>
              </a:gsLst>
              <a:path path="circle">
                <a:fillToRect l="100000" t="100000"/>
              </a:path>
              <a:tileRect r="-100000" b="-100000"/>
            </a:gradFill>
            <a:ln w="9525" cap="flat" cmpd="sng">
              <a:solidFill>
                <a:srgbClr val="C9D1E1">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615" name="Google Shape;615;p35"/>
            <p:cNvSpPr txBox="1"/>
            <p:nvPr/>
          </p:nvSpPr>
          <p:spPr>
            <a:xfrm>
              <a:off x="8054574" y="1425841"/>
              <a:ext cx="7065351" cy="2586018"/>
            </a:xfrm>
            <a:prstGeom prst="rect">
              <a:avLst/>
            </a:prstGeom>
            <a:noFill/>
            <a:ln>
              <a:noFill/>
            </a:ln>
          </p:spPr>
          <p:txBody>
            <a:bodyPr spcFirstLastPara="1" wrap="square" lIns="117325" tIns="117325" rIns="156450" bIns="176000" anchor="t" anchorCtr="0">
              <a:noAutofit/>
            </a:bodyPr>
            <a:lstStyle/>
            <a:p>
              <a:pPr marL="177800" marR="0" lvl="1" indent="0" algn="l" rtl="0">
                <a:spcBef>
                  <a:spcPts val="0"/>
                </a:spcBef>
                <a:spcAft>
                  <a:spcPts val="0"/>
                </a:spcAft>
                <a:buClr>
                  <a:schemeClr val="dk1"/>
                </a:buClr>
                <a:buSzPts val="2200"/>
                <a:buFont typeface="Helvetica Neue"/>
                <a:buNone/>
              </a:pPr>
              <a:r>
                <a:rPr lang="de-DE" sz="2200" b="0" i="0" u="none" strike="noStrike" cap="none" dirty="0">
                  <a:solidFill>
                    <a:schemeClr val="dk1"/>
                  </a:solidFill>
                  <a:latin typeface="Helvetica Neue"/>
                  <a:ea typeface="Helvetica Neue"/>
                  <a:cs typeface="Helvetica Neue"/>
                  <a:sym typeface="Helvetica Neue"/>
                </a:rPr>
                <a:t>Nun müssen Sie sich für die Lösung entscheiden, die Ihre Interessen und die Ihres Gegenübers am besten vertritt. Beziehen Sie beide Positionen mit ein und sprechen Sie ausführlich mit Ihre*n Verhandlungs-partner*in darüber, was er/sie für ein faires und ak-zeptables Ergebnis hält. Seien Sie aber auch offen für Kritik. Letztendlich sollte die endgültige Entschei-dung auf objektiven Kriterien und Verhandlungen be-ruhen. Vergessen Sie nicht, dass die Entscheidung auf jeden Fall praktisch umsetzbar sein muss.</a:t>
              </a:r>
              <a:endParaRPr lang="de-DE" sz="2200" dirty="0"/>
            </a:p>
          </p:txBody>
        </p:sp>
      </p:grpSp>
      <p:pic>
        <p:nvPicPr>
          <p:cNvPr id="616" name="Google Shape;616;p35"/>
          <p:cNvPicPr preferRelativeResize="0"/>
          <p:nvPr/>
        </p:nvPicPr>
        <p:blipFill rotWithShape="1">
          <a:blip r:embed="rId4">
            <a:alphaModFix/>
          </a:blip>
          <a:srcRect/>
          <a:stretch/>
        </p:blipFill>
        <p:spPr>
          <a:xfrm>
            <a:off x="1296000" y="4104000"/>
            <a:ext cx="915760" cy="1079999"/>
          </a:xfrm>
          <a:prstGeom prst="rect">
            <a:avLst/>
          </a:prstGeom>
          <a:noFill/>
          <a:ln w="9525" cap="flat" cmpd="sng">
            <a:solidFill>
              <a:srgbClr val="4D94B7"/>
            </a:solidFill>
            <a:prstDash val="solid"/>
            <a:round/>
            <a:headEnd type="none" w="sm" len="sm"/>
            <a:tailEnd type="none" w="sm" len="sm"/>
          </a:ln>
        </p:spPr>
      </p:pic>
      <p:pic>
        <p:nvPicPr>
          <p:cNvPr id="617" name="Google Shape;617;p35"/>
          <p:cNvPicPr preferRelativeResize="0"/>
          <p:nvPr/>
        </p:nvPicPr>
        <p:blipFill rotWithShape="1">
          <a:blip r:embed="rId5">
            <a:alphaModFix/>
          </a:blip>
          <a:srcRect/>
          <a:stretch/>
        </p:blipFill>
        <p:spPr>
          <a:xfrm>
            <a:off x="9072000" y="4104000"/>
            <a:ext cx="913655" cy="1080000"/>
          </a:xfrm>
          <a:prstGeom prst="rect">
            <a:avLst/>
          </a:prstGeom>
          <a:noFill/>
          <a:ln w="9525" cap="flat" cmpd="sng">
            <a:solidFill>
              <a:srgbClr val="4D94B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 calcmode="lin" valueType="num">
                                      <p:cBhvr additive="base">
                                        <p:cTn id="7" dur="500"/>
                                        <p:tgtEl>
                                          <p:spTgt spid="599"/>
                                        </p:tgtEl>
                                        <p:attrNameLst>
                                          <p:attrName>ppt_w</p:attrName>
                                        </p:attrNameLst>
                                      </p:cBhvr>
                                      <p:tavLst>
                                        <p:tav tm="0">
                                          <p:val>
                                            <p:strVal val="0"/>
                                          </p:val>
                                        </p:tav>
                                        <p:tav tm="100000">
                                          <p:val>
                                            <p:strVal val="#ppt_w"/>
                                          </p:val>
                                        </p:tav>
                                      </p:tavLst>
                                    </p:anim>
                                    <p:anim calcmode="lin" valueType="num">
                                      <p:cBhvr additive="base">
                                        <p:cTn id="8" dur="500"/>
                                        <p:tgtEl>
                                          <p:spTgt spid="5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6"/>
          <p:cNvSpPr txBox="1"/>
          <p:nvPr/>
        </p:nvSpPr>
        <p:spPr>
          <a:xfrm>
            <a:off x="1848268"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a:ea typeface="Helvetica Neue"/>
                <a:cs typeface="Helvetica Neue"/>
                <a:sym typeface="Helvetica Neue"/>
              </a:rPr>
              <a:t>Schritt 1:</a:t>
            </a:r>
            <a:endParaRPr lang="de-DE" sz="24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a:ea typeface="Helvetica Neue"/>
                <a:cs typeface="Helvetica Neue"/>
                <a:sym typeface="Helvetica Neue"/>
              </a:rPr>
              <a:t>Teilen Sie die Gruppe in Paare auf und bitten Sie sie zu entscheiden, wer für die nächste Übung "A" und wer "B" ist.</a:t>
            </a:r>
            <a:endParaRPr lang="de-DE" sz="2200" dirty="0">
              <a:solidFill>
                <a:schemeClr val="dk1"/>
              </a:solidFill>
              <a:latin typeface="Helvetica Neue"/>
              <a:ea typeface="Helvetica Neue"/>
              <a:cs typeface="Helvetica Neue"/>
              <a:sym typeface="Helvetica Neue"/>
            </a:endParaRPr>
          </a:p>
        </p:txBody>
      </p:sp>
      <p:sp>
        <p:nvSpPr>
          <p:cNvPr id="623" name="Google Shape;623;p36"/>
          <p:cNvSpPr txBox="1"/>
          <p:nvPr/>
        </p:nvSpPr>
        <p:spPr>
          <a:xfrm>
            <a:off x="5600700"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2:</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2400"/>
              <a:buFont typeface="Helvetica Neue"/>
              <a:buNone/>
            </a:pPr>
            <a:r>
              <a:rPr lang="de-DE" sz="2200" i="0" u="none" strike="noStrike" cap="none" dirty="0">
                <a:solidFill>
                  <a:srgbClr val="4D94B7"/>
                </a:solidFill>
                <a:latin typeface="Helvetica Neue" panose="020B0604020202020204" charset="0"/>
                <a:ea typeface="Helvetica Neue"/>
                <a:cs typeface="Helvetica Neue"/>
                <a:sym typeface="Helvetica Neue"/>
              </a:rPr>
              <a:t>Wählen Sie ein Thema, das kontrovers ist. </a:t>
            </a:r>
            <a:endParaRPr lang="de-DE" sz="2200" dirty="0">
              <a:latin typeface="Helvetica Neue" panose="020B0604020202020204" charset="0"/>
            </a:endParaRPr>
          </a:p>
          <a:p>
            <a:pPr marL="0" marR="0" lvl="0" indent="0" algn="ctr" rtl="0">
              <a:lnSpc>
                <a:spcPct val="100000"/>
              </a:lnSpc>
              <a:spcBef>
                <a:spcPts val="0"/>
              </a:spcBef>
              <a:spcAft>
                <a:spcPts val="0"/>
              </a:spcAft>
              <a:buClr>
                <a:srgbClr val="4D94B7"/>
              </a:buClr>
              <a:buSzPts val="2400"/>
              <a:buFont typeface="Helvetica Neue"/>
              <a:buNone/>
            </a:pPr>
            <a:r>
              <a:rPr lang="de-DE" sz="2200" i="0" u="none" strike="noStrike" cap="none" dirty="0">
                <a:solidFill>
                  <a:srgbClr val="4D94B7"/>
                </a:solidFill>
                <a:latin typeface="Helvetica Neue" panose="020B0604020202020204" charset="0"/>
                <a:ea typeface="Helvetica Neue"/>
                <a:cs typeface="Helvetica Neue"/>
                <a:sym typeface="Helvetica Neue"/>
              </a:rPr>
              <a:t>Denken Sie an einige relevante Themen, wenn Sie diese Übung durchführen.</a:t>
            </a:r>
            <a:endParaRPr lang="de-DE" sz="2200" dirty="0">
              <a:solidFill>
                <a:srgbClr val="4D94B7"/>
              </a:solidFill>
              <a:latin typeface="Helvetica Neue" panose="020B0604020202020204" charset="0"/>
              <a:ea typeface="Helvetica Neue"/>
              <a:cs typeface="Helvetica Neue"/>
              <a:sym typeface="Helvetica Neue"/>
            </a:endParaRPr>
          </a:p>
        </p:txBody>
      </p:sp>
      <p:sp>
        <p:nvSpPr>
          <p:cNvPr id="624" name="Google Shape;624;p36"/>
          <p:cNvSpPr txBox="1"/>
          <p:nvPr/>
        </p:nvSpPr>
        <p:spPr>
          <a:xfrm>
            <a:off x="13105564"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4:</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2400"/>
              <a:buFont typeface="Helvetica Neue"/>
              <a:buNone/>
            </a:pPr>
            <a:r>
              <a:rPr lang="de-DE" sz="2200" b="0" i="0" u="none" strike="noStrike" cap="none" dirty="0">
                <a:solidFill>
                  <a:srgbClr val="4D94B7"/>
                </a:solidFill>
                <a:latin typeface="Helvetica Neue" panose="020B0604020202020204" charset="0"/>
                <a:ea typeface="Helvetica Neue"/>
                <a:cs typeface="Helvetica Neue"/>
                <a:sym typeface="Helvetica Neue"/>
              </a:rPr>
              <a:t>Nach den 5 Minuten fragen Sie Folgendes:</a:t>
            </a:r>
            <a:endParaRPr lang="de-DE" sz="2200" dirty="0">
              <a:latin typeface="Helvetica Neue" panose="020B0604020202020204" charset="0"/>
              <a:ea typeface="Helvetica Neue"/>
            </a:endParaRPr>
          </a:p>
          <a:p>
            <a:pPr marL="0" marR="0" lvl="0" indent="0" algn="ctr" rtl="0">
              <a:lnSpc>
                <a:spcPct val="100000"/>
              </a:lnSpc>
              <a:spcBef>
                <a:spcPts val="0"/>
              </a:spcBef>
              <a:spcAft>
                <a:spcPts val="0"/>
              </a:spcAft>
              <a:buClr>
                <a:srgbClr val="4D94B7"/>
              </a:buClr>
              <a:buSzPts val="2400"/>
              <a:buFont typeface="Helvetica Neue"/>
              <a:buNone/>
            </a:pPr>
            <a:endParaRPr lang="de-DE" sz="22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2400"/>
              <a:buFont typeface="Helvetica Neue"/>
              <a:buNone/>
            </a:pPr>
            <a:r>
              <a:rPr lang="de-DE" sz="2200" b="0" i="0" u="none" strike="noStrike" cap="none" dirty="0">
                <a:solidFill>
                  <a:srgbClr val="4D94B7"/>
                </a:solidFill>
                <a:latin typeface="Helvetica Neue" panose="020B0604020202020204" charset="0"/>
                <a:ea typeface="Helvetica Neue"/>
                <a:cs typeface="Helvetica Neue"/>
                <a:sym typeface="Helvetica Neue"/>
              </a:rPr>
              <a:t>Wie hat es allen gefallen?</a:t>
            </a:r>
          </a:p>
          <a:p>
            <a:pPr marL="0" marR="0" lvl="0" indent="0" algn="ctr" rtl="0">
              <a:lnSpc>
                <a:spcPct val="100000"/>
              </a:lnSpc>
              <a:spcBef>
                <a:spcPts val="0"/>
              </a:spcBef>
              <a:spcAft>
                <a:spcPts val="0"/>
              </a:spcAft>
              <a:buClr>
                <a:srgbClr val="4D94B7"/>
              </a:buClr>
              <a:buSzPts val="2400"/>
              <a:buFont typeface="Helvetica Neue"/>
              <a:buNone/>
            </a:pPr>
            <a:r>
              <a:rPr lang="de-DE" sz="2200" b="0" i="0" u="none" strike="noStrike" cap="none" dirty="0">
                <a:solidFill>
                  <a:srgbClr val="4D94B7"/>
                </a:solidFill>
                <a:latin typeface="Helvetica Neue" panose="020B0604020202020204" charset="0"/>
                <a:ea typeface="Helvetica Neue"/>
                <a:cs typeface="Helvetica Neue"/>
                <a:sym typeface="Helvetica Neue"/>
              </a:rPr>
              <a:t>Irgendwelche Lektionen?</a:t>
            </a:r>
            <a:endParaRPr lang="de-DE" sz="2200" dirty="0">
              <a:latin typeface="Helvetica Neue" panose="020B0604020202020204" charset="0"/>
            </a:endParaRPr>
          </a:p>
          <a:p>
            <a:pPr marL="0" marR="0" lvl="0" indent="0" algn="ctr" rtl="0">
              <a:lnSpc>
                <a:spcPct val="100000"/>
              </a:lnSpc>
              <a:spcBef>
                <a:spcPts val="0"/>
              </a:spcBef>
              <a:spcAft>
                <a:spcPts val="0"/>
              </a:spcAft>
              <a:buClr>
                <a:srgbClr val="4D94B7"/>
              </a:buClr>
              <a:buSzPts val="2400"/>
              <a:buFont typeface="Helvetica Neue"/>
              <a:buNone/>
            </a:pPr>
            <a:r>
              <a:rPr lang="de-DE" sz="2200" b="0" i="0" u="none" strike="noStrike" cap="none" dirty="0">
                <a:solidFill>
                  <a:srgbClr val="4D94B7"/>
                </a:solidFill>
                <a:latin typeface="Helvetica Neue" panose="020B0604020202020204" charset="0"/>
                <a:ea typeface="Helvetica Neue"/>
                <a:cs typeface="Helvetica Neue"/>
                <a:sym typeface="Helvetica Neue"/>
              </a:rPr>
              <a:t>Wie haben Sie sich gefühlt?</a:t>
            </a:r>
            <a:endParaRPr lang="de-DE" sz="2200" dirty="0">
              <a:solidFill>
                <a:srgbClr val="4D94B7"/>
              </a:solidFill>
              <a:latin typeface="Helvetica Neue" panose="020B0604020202020204" charset="0"/>
              <a:ea typeface="Helvetica Neue"/>
              <a:cs typeface="Helvetica Neue"/>
              <a:sym typeface="Helvetica Neue"/>
            </a:endParaRPr>
          </a:p>
        </p:txBody>
      </p:sp>
      <p:sp>
        <p:nvSpPr>
          <p:cNvPr id="625" name="Google Shape;625;p36"/>
          <p:cNvSpPr txBox="1"/>
          <p:nvPr/>
        </p:nvSpPr>
        <p:spPr>
          <a:xfrm>
            <a:off x="9353132"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3:</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Jedes Paar hat 5 Minuten Zeit, um die Diskussion zu gewinnen. Person A wird für den Antrag argumentieren. Person B wird dagegen argumentieren.</a:t>
            </a:r>
            <a:endParaRPr lang="de-DE" sz="2200" dirty="0">
              <a:solidFill>
                <a:schemeClr val="dk1"/>
              </a:solidFill>
              <a:latin typeface="Helvetica Neue" panose="020B0604020202020204" charset="0"/>
              <a:ea typeface="Helvetica Neue"/>
              <a:cs typeface="Helvetica Neue"/>
              <a:sym typeface="Helvetica Neue"/>
            </a:endParaRPr>
          </a:p>
        </p:txBody>
      </p:sp>
      <p:sp>
        <p:nvSpPr>
          <p:cNvPr id="626" name="Google Shape;626;p36"/>
          <p:cNvSpPr/>
          <p:nvPr/>
        </p:nvSpPr>
        <p:spPr>
          <a:xfrm rot="-535330">
            <a:off x="6754836" y="2810711"/>
            <a:ext cx="4538679" cy="1534241"/>
          </a:xfrm>
          <a:prstGeom prst="cloudCallout">
            <a:avLst>
              <a:gd name="adj1" fmla="val -4570"/>
              <a:gd name="adj2" fmla="val 71461"/>
            </a:avLst>
          </a:prstGeom>
          <a:solidFill>
            <a:srgbClr val="4D94B7">
              <a:alpha val="45882"/>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Helvetica Neue"/>
              <a:buNone/>
            </a:pPr>
            <a:r>
              <a:rPr lang="de-DE" sz="2000" b="1" i="0" u="none" strike="noStrike" cap="none" dirty="0">
                <a:solidFill>
                  <a:srgbClr val="000000"/>
                </a:solidFill>
                <a:latin typeface="Helvetica Neue"/>
                <a:ea typeface="Helvetica Neue"/>
                <a:cs typeface="Helvetica Neue"/>
                <a:sym typeface="Helvetica Neue"/>
              </a:rPr>
              <a:t>Beispiel:</a:t>
            </a:r>
            <a:endParaRPr lang="de-DE" sz="2000" dirty="0"/>
          </a:p>
          <a:p>
            <a:pPr marL="0" marR="0" lvl="0" indent="0" algn="ctr" rtl="0">
              <a:lnSpc>
                <a:spcPct val="100000"/>
              </a:lnSpc>
              <a:spcBef>
                <a:spcPts val="0"/>
              </a:spcBef>
              <a:spcAft>
                <a:spcPts val="0"/>
              </a:spcAft>
              <a:buClr>
                <a:srgbClr val="000000"/>
              </a:buClr>
              <a:buSzPts val="2200"/>
              <a:buFont typeface="Helvetica Neue"/>
              <a:buNone/>
            </a:pPr>
            <a:r>
              <a:rPr lang="de-DE" sz="2000" i="0" u="none" strike="noStrike" cap="none" dirty="0">
                <a:solidFill>
                  <a:srgbClr val="000000"/>
                </a:solidFill>
                <a:latin typeface="Helvetica Neue"/>
                <a:ea typeface="Helvetica Neue"/>
                <a:cs typeface="Helvetica Neue"/>
                <a:sym typeface="Helvetica Neue"/>
              </a:rPr>
              <a:t>    Unternehmen sollten unbegrenzten Urlaub für alle anbieten</a:t>
            </a:r>
            <a:endParaRPr lang="de-DE" sz="2000" dirty="0"/>
          </a:p>
        </p:txBody>
      </p:sp>
      <p:sp>
        <p:nvSpPr>
          <p:cNvPr id="627" name="Google Shape;627;p36"/>
          <p:cNvSpPr/>
          <p:nvPr/>
        </p:nvSpPr>
        <p:spPr>
          <a:xfrm>
            <a:off x="12646800" y="1415754"/>
            <a:ext cx="4222800" cy="2579656"/>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de-DE" sz="2400" b="1" dirty="0">
                <a:solidFill>
                  <a:schemeClr val="dk1"/>
                </a:solidFill>
                <a:latin typeface="Helvetica Neue" panose="020B0604020202020204" charset="0"/>
                <a:ea typeface="Helvetica Neue"/>
                <a:cs typeface="Helvetica Neue"/>
                <a:sym typeface="Helvetica Neue"/>
              </a:rPr>
              <a:t>Zielsetzung</a:t>
            </a:r>
            <a:endParaRPr lang="de-DE" sz="2400" dirty="0">
              <a:latin typeface="Helvetica Neue" panose="020B0604020202020204" charset="0"/>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Es geht darum, dass sich beide Parteien auf das konzentrieren, was jemand sagt, anstatt sich nur darauf zu konzentrieren, einen Streit zu "gewinnen".</a:t>
            </a:r>
            <a:endParaRPr lang="de-DE" sz="2200" dirty="0">
              <a:latin typeface="Helvetica Neue" panose="020B0604020202020204" charset="0"/>
            </a:endParaRPr>
          </a:p>
        </p:txBody>
      </p:sp>
      <p:sp>
        <p:nvSpPr>
          <p:cNvPr id="628" name="Google Shape;628;p36"/>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16</a:t>
            </a:r>
            <a:endParaRPr lang="de-DE" sz="1200" dirty="0">
              <a:solidFill>
                <a:schemeClr val="dk1"/>
              </a:solidFill>
              <a:latin typeface="Helvetica Neue"/>
              <a:ea typeface="Helvetica Neue"/>
              <a:cs typeface="Helvetica Neue"/>
              <a:sym typeface="Helvetica Neue"/>
            </a:endParaRPr>
          </a:p>
        </p:txBody>
      </p:sp>
      <p:sp>
        <p:nvSpPr>
          <p:cNvPr id="629" name="Google Shape;629;p36"/>
          <p:cNvSpPr txBox="1"/>
          <p:nvPr/>
        </p:nvSpPr>
        <p:spPr>
          <a:xfrm>
            <a:off x="1296000" y="1548000"/>
            <a:ext cx="1008903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630" name="Google Shape;630;p36"/>
          <p:cNvSpPr txBox="1"/>
          <p:nvPr/>
        </p:nvSpPr>
        <p:spPr>
          <a:xfrm>
            <a:off x="1295400" y="2304000"/>
            <a:ext cx="985727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3.3 Übung</a:t>
            </a:r>
            <a:endParaRPr lang="de-DE" dirty="0"/>
          </a:p>
        </p:txBody>
      </p:sp>
      <p:pic>
        <p:nvPicPr>
          <p:cNvPr id="631" name="Google Shape;631;p36"/>
          <p:cNvPicPr preferRelativeResize="0"/>
          <p:nvPr/>
        </p:nvPicPr>
        <p:blipFill rotWithShape="1">
          <a:blip r:embed="rId3">
            <a:alphaModFix/>
          </a:blip>
          <a:srcRect/>
          <a:stretch/>
        </p:blipFill>
        <p:spPr>
          <a:xfrm>
            <a:off x="11419079" y="1154454"/>
            <a:ext cx="1600438" cy="179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27"/>
                                        </p:tgtEl>
                                        <p:attrNameLst>
                                          <p:attrName>style.visibility</p:attrName>
                                        </p:attrNameLst>
                                      </p:cBhvr>
                                      <p:to>
                                        <p:strVal val="visible"/>
                                      </p:to>
                                    </p:set>
                                    <p:anim calcmode="lin" valueType="num">
                                      <p:cBhvr additive="base">
                                        <p:cTn id="7" dur="500"/>
                                        <p:tgtEl>
                                          <p:spTgt spid="627"/>
                                        </p:tgtEl>
                                        <p:attrNameLst>
                                          <p:attrName>ppt_w</p:attrName>
                                        </p:attrNameLst>
                                      </p:cBhvr>
                                      <p:tavLst>
                                        <p:tav tm="0">
                                          <p:val>
                                            <p:strVal val="0"/>
                                          </p:val>
                                        </p:tav>
                                        <p:tav tm="100000">
                                          <p:val>
                                            <p:strVal val="#ppt_w"/>
                                          </p:val>
                                        </p:tav>
                                      </p:tavLst>
                                    </p:anim>
                                    <p:anim calcmode="lin" valueType="num">
                                      <p:cBhvr additive="base">
                                        <p:cTn id="8" dur="500"/>
                                        <p:tgtEl>
                                          <p:spTgt spid="6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37"/>
          <p:cNvSpPr txBox="1"/>
          <p:nvPr/>
        </p:nvSpPr>
        <p:spPr>
          <a:xfrm>
            <a:off x="1848268" y="4449710"/>
            <a:ext cx="432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5:</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Mit dem gleichen Thema haben beide Parteien wieder 5 Minuten Zeit, aber dieses Mal darf keine von ihnen das Wort "Aber" verwenden.</a:t>
            </a:r>
            <a:endParaRPr lang="de-DE" sz="2200" dirty="0">
              <a:latin typeface="Helvetica Neue" panose="020B0604020202020204" charset="0"/>
            </a:endParaRPr>
          </a:p>
          <a:p>
            <a:pPr marL="0" marR="0" lvl="0" indent="0" algn="ctr" rtl="0">
              <a:lnSpc>
                <a:spcPct val="100000"/>
              </a:lnSpc>
              <a:spcBef>
                <a:spcPts val="0"/>
              </a:spcBef>
              <a:spcAft>
                <a:spcPts val="0"/>
              </a:spcAft>
              <a:buClr>
                <a:schemeClr val="dk1"/>
              </a:buClr>
              <a:buSzPts val="2400"/>
              <a:buFont typeface="Calibri"/>
              <a:buNone/>
            </a:pPr>
            <a:endParaRPr lang="de-DE" sz="220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Helvetica Neue"/>
              <a:buNone/>
            </a:pPr>
            <a:r>
              <a:rPr lang="de-DE" sz="2200" i="0" u="none" strike="noStrike" cap="none" dirty="0">
                <a:solidFill>
                  <a:srgbClr val="000000"/>
                </a:solidFill>
                <a:latin typeface="Helvetica Neue" panose="020B0604020202020204" charset="0"/>
                <a:ea typeface="Helvetica Neue"/>
                <a:cs typeface="Helvetica Neue"/>
                <a:sym typeface="Helvetica Neue"/>
              </a:rPr>
              <a:t>Jedes Paar muss notieren, wie viele Aber sie verwendet haben. </a:t>
            </a:r>
            <a:endParaRPr lang="de-DE" sz="2200" dirty="0">
              <a:latin typeface="Helvetica Neue" panose="020B0604020202020204" charset="0"/>
            </a:endParaRPr>
          </a:p>
        </p:txBody>
      </p:sp>
      <p:sp>
        <p:nvSpPr>
          <p:cNvPr id="637" name="Google Shape;637;p37"/>
          <p:cNvSpPr txBox="1"/>
          <p:nvPr/>
        </p:nvSpPr>
        <p:spPr>
          <a:xfrm>
            <a:off x="11088000" y="4449710"/>
            <a:ext cx="5724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7:</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Helvetica Neue"/>
              <a:buNone/>
            </a:pPr>
            <a:r>
              <a:rPr lang="de-DE" sz="2200" b="0" i="0" u="none" strike="noStrike" cap="none" dirty="0">
                <a:solidFill>
                  <a:schemeClr val="dk1"/>
                </a:solidFill>
                <a:latin typeface="Helvetica Neue" panose="020B0604020202020204" charset="0"/>
                <a:ea typeface="Helvetica Neue"/>
                <a:cs typeface="Helvetica Neue"/>
                <a:sym typeface="Helvetica Neue"/>
              </a:rPr>
              <a:t>Allgemeine Nachbesprechung. Fragen Sie...</a:t>
            </a:r>
            <a:endParaRPr lang="de-DE" sz="2200" dirty="0">
              <a:latin typeface="Helvetica Neue" panose="020B0604020202020204" charset="0"/>
            </a:endParaRPr>
          </a:p>
          <a:p>
            <a:pPr marL="0" marR="0" lvl="0" indent="0" algn="ctr" rtl="0">
              <a:lnSpc>
                <a:spcPct val="100000"/>
              </a:lnSpc>
              <a:spcBef>
                <a:spcPts val="0"/>
              </a:spcBef>
              <a:spcAft>
                <a:spcPts val="0"/>
              </a:spcAft>
              <a:buClr>
                <a:schemeClr val="dk1"/>
              </a:buClr>
              <a:buSzPts val="2400"/>
              <a:buFont typeface="Calibri"/>
              <a:buNone/>
            </a:pPr>
            <a:endParaRPr lang="de-DE" sz="2200" b="0" i="0" u="none" strike="noStrike" cap="none"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Helvetica Neue"/>
              <a:buNone/>
            </a:pPr>
            <a:r>
              <a:rPr lang="de-DE" sz="2200" b="0" i="0" u="none" strike="noStrike" cap="none" dirty="0">
                <a:solidFill>
                  <a:schemeClr val="dk1"/>
                </a:solidFill>
                <a:latin typeface="Helvetica Neue" panose="020B0604020202020204" charset="0"/>
                <a:ea typeface="Helvetica Neue"/>
                <a:cs typeface="Helvetica Neue"/>
                <a:sym typeface="Helvetica Neue"/>
              </a:rPr>
              <a:t>Haben Sie festgestellt, dass Sie besser zuhören können? Hatten Sie das Gefühl, dass Sie auf das, was die andere Person sagte, reagieren mussten? Haben Sie abwechselnd gesprochen oder hatten Sie ein konstruktiveres Gespräch? Welche Erkenntnisse können Sie mitnehmen?</a:t>
            </a:r>
            <a:endParaRPr lang="de-DE" sz="2200" dirty="0">
              <a:solidFill>
                <a:schemeClr val="dk1"/>
              </a:solidFill>
              <a:latin typeface="Helvetica Neue" panose="020B0604020202020204" charset="0"/>
              <a:ea typeface="Helvetica Neue"/>
              <a:cs typeface="Helvetica Neue"/>
              <a:sym typeface="Helvetica Neue"/>
            </a:endParaRPr>
          </a:p>
        </p:txBody>
      </p:sp>
      <p:sp>
        <p:nvSpPr>
          <p:cNvPr id="638" name="Google Shape;638;p37"/>
          <p:cNvSpPr txBox="1"/>
          <p:nvPr/>
        </p:nvSpPr>
        <p:spPr>
          <a:xfrm>
            <a:off x="6876000" y="4449710"/>
            <a:ext cx="360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2400"/>
              <a:buFont typeface="Helvetica Neue"/>
              <a:buNone/>
            </a:pPr>
            <a:r>
              <a:rPr lang="de-DE" sz="2400" b="0" i="0" u="none" strike="noStrike" cap="none" dirty="0">
                <a:solidFill>
                  <a:srgbClr val="AED633"/>
                </a:solidFill>
                <a:latin typeface="Helvetica Neue" panose="020B0604020202020204" charset="0"/>
                <a:ea typeface="Helvetica Neue"/>
                <a:cs typeface="Helvetica Neue"/>
                <a:sym typeface="Helvetica Neue"/>
              </a:rPr>
              <a:t>Schritt 6:</a:t>
            </a:r>
            <a:endParaRPr lang="de-DE" sz="2400" dirty="0">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chemeClr val="dk1"/>
              </a:buClr>
              <a:buSzPts val="2400"/>
              <a:buFont typeface="Calibri"/>
              <a:buNone/>
            </a:pPr>
            <a:endParaRPr lang="de-DE" sz="2400" b="0"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4D94B7"/>
              </a:buClr>
              <a:buSzPts val="2400"/>
              <a:buFont typeface="Helvetica Neue"/>
              <a:buNone/>
            </a:pPr>
            <a:r>
              <a:rPr lang="de-DE" sz="2200" i="0" u="none" strike="noStrike" cap="none" dirty="0">
                <a:solidFill>
                  <a:srgbClr val="4D94B7"/>
                </a:solidFill>
                <a:latin typeface="Helvetica Neue" panose="020B0604020202020204" charset="0"/>
                <a:ea typeface="Helvetica Neue"/>
                <a:cs typeface="Helvetica Neue"/>
                <a:sym typeface="Helvetica Neue"/>
              </a:rPr>
              <a:t>Erneut haben beide Parteien 5 Minuten Zeit. Geben Sie ihnen ein anderes Thema und ver-schiedene Seiten und diesmal dürfen sie kein "Aber" oder "Doch" verwenden. Erneute Nachbesprechung.</a:t>
            </a:r>
            <a:endParaRPr lang="de-DE" sz="2200" dirty="0">
              <a:solidFill>
                <a:srgbClr val="4D94B7"/>
              </a:solidFill>
              <a:latin typeface="Helvetica Neue" panose="020B0604020202020204" charset="0"/>
              <a:ea typeface="Helvetica Neue"/>
              <a:cs typeface="Helvetica Neue"/>
              <a:sym typeface="Helvetica Neue"/>
            </a:endParaRPr>
          </a:p>
        </p:txBody>
      </p:sp>
      <p:sp>
        <p:nvSpPr>
          <p:cNvPr id="641" name="Google Shape;641;p37"/>
          <p:cNvSpPr/>
          <p:nvPr/>
        </p:nvSpPr>
        <p:spPr>
          <a:xfrm rot="211729">
            <a:off x="3655468" y="2484938"/>
            <a:ext cx="5184000" cy="2052000"/>
          </a:xfrm>
          <a:prstGeom prst="cloudCallout">
            <a:avLst>
              <a:gd name="adj1" fmla="val -20833"/>
              <a:gd name="adj2" fmla="val 62500"/>
            </a:avLst>
          </a:prstGeom>
          <a:solidFill>
            <a:srgbClr val="4D94B7"/>
          </a:solidFill>
          <a:ln w="25400" cap="flat" cmpd="sng">
            <a:solidFill>
              <a:srgbClr val="395E89"/>
            </a:solidFill>
            <a:prstDash val="solid"/>
            <a:round/>
            <a:headEnd type="none" w="sm" len="sm"/>
            <a:tailEnd type="none" w="sm" len="sm"/>
          </a:ln>
        </p:spPr>
        <p:txBody>
          <a:bodyPr spcFirstLastPara="1" wrap="square" lIns="0" tIns="108000" rIns="0" bIns="0" anchor="ctr" anchorCtr="0">
            <a:noAutofit/>
          </a:bodyPr>
          <a:lstStyle/>
          <a:p>
            <a:pPr marL="0" marR="0" lvl="0" indent="0" algn="ctr" rtl="0">
              <a:lnSpc>
                <a:spcPct val="100000"/>
              </a:lnSpc>
              <a:spcBef>
                <a:spcPts val="0"/>
              </a:spcBef>
              <a:spcAft>
                <a:spcPts val="0"/>
              </a:spcAft>
              <a:buClr>
                <a:schemeClr val="lt1"/>
              </a:buClr>
              <a:buSzPts val="2200"/>
              <a:buFont typeface="Helvetica Neue"/>
              <a:buNone/>
            </a:pPr>
            <a:r>
              <a:rPr lang="de-DE" sz="2000" i="0" u="none" strike="noStrike" cap="none" dirty="0">
                <a:solidFill>
                  <a:schemeClr val="lt1"/>
                </a:solidFill>
                <a:latin typeface="Helvetica Neue" panose="020B0604020202020204" charset="0"/>
                <a:ea typeface="Helvetica Neue"/>
                <a:cs typeface="Helvetica Neue"/>
                <a:sym typeface="Helvetica Neue"/>
              </a:rPr>
              <a:t>Führen Sie die gleiche Nachbesprechung durch wie zuvor. Die Kommentare werden Sie amüsieren.</a:t>
            </a:r>
            <a:endParaRPr lang="de-DE" sz="2000" dirty="0">
              <a:latin typeface="Helvetica Neue" panose="020B0604020202020204" charset="0"/>
            </a:endParaRPr>
          </a:p>
          <a:p>
            <a:pPr marL="0" marR="0" lvl="0" indent="0" algn="ctr" rtl="0">
              <a:lnSpc>
                <a:spcPct val="100000"/>
              </a:lnSpc>
              <a:spcBef>
                <a:spcPts val="0"/>
              </a:spcBef>
              <a:spcAft>
                <a:spcPts val="0"/>
              </a:spcAft>
              <a:buClr>
                <a:schemeClr val="lt1"/>
              </a:buClr>
              <a:buSzPts val="2200"/>
              <a:buFont typeface="Helvetica Neue"/>
              <a:buNone/>
            </a:pPr>
            <a:r>
              <a:rPr lang="de-DE" sz="2000" i="0" u="none" strike="noStrike" cap="none" dirty="0">
                <a:solidFill>
                  <a:schemeClr val="lt1"/>
                </a:solidFill>
                <a:latin typeface="Helvetica Neue" panose="020B0604020202020204" charset="0"/>
                <a:ea typeface="Helvetica Neue"/>
                <a:cs typeface="Helvetica Neue"/>
                <a:sym typeface="Helvetica Neue"/>
              </a:rPr>
              <a:t>Mal sehen, wer die meisten Abers gesagt hat.</a:t>
            </a:r>
            <a:endParaRPr lang="de-DE" sz="2000" dirty="0">
              <a:latin typeface="Helvetica Neue" panose="020B0604020202020204" charset="0"/>
            </a:endParaRPr>
          </a:p>
        </p:txBody>
      </p:sp>
      <p:sp>
        <p:nvSpPr>
          <p:cNvPr id="642" name="Google Shape;642;p37"/>
          <p:cNvSpPr txBox="1"/>
          <p:nvPr/>
        </p:nvSpPr>
        <p:spPr>
          <a:xfrm>
            <a:off x="1295400" y="8928000"/>
            <a:ext cx="21336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16</a:t>
            </a:r>
            <a:endParaRPr lang="de-DE" sz="1200" dirty="0">
              <a:solidFill>
                <a:schemeClr val="dk1"/>
              </a:solidFill>
              <a:latin typeface="Helvetica Neue"/>
              <a:ea typeface="Helvetica Neue"/>
              <a:cs typeface="Helvetica Neue"/>
              <a:sym typeface="Helvetica Neue"/>
            </a:endParaRPr>
          </a:p>
        </p:txBody>
      </p:sp>
      <p:sp>
        <p:nvSpPr>
          <p:cNvPr id="643" name="Google Shape;643;p37"/>
          <p:cNvSpPr txBox="1"/>
          <p:nvPr/>
        </p:nvSpPr>
        <p:spPr>
          <a:xfrm>
            <a:off x="1296000" y="1548000"/>
            <a:ext cx="954032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3. Konfliktmanagement</a:t>
            </a:r>
            <a:endParaRPr lang="de-DE" dirty="0"/>
          </a:p>
        </p:txBody>
      </p:sp>
      <p:sp>
        <p:nvSpPr>
          <p:cNvPr id="644" name="Google Shape;644;p37"/>
          <p:cNvSpPr txBox="1"/>
          <p:nvPr/>
        </p:nvSpPr>
        <p:spPr>
          <a:xfrm>
            <a:off x="1295400" y="2304000"/>
            <a:ext cx="1012367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3.3 Übung</a:t>
            </a:r>
            <a:endParaRPr lang="de-DE" dirty="0"/>
          </a:p>
        </p:txBody>
      </p:sp>
      <p:sp>
        <p:nvSpPr>
          <p:cNvPr id="2" name="Google Shape;627;p36">
            <a:extLst>
              <a:ext uri="{FF2B5EF4-FFF2-40B4-BE49-F238E27FC236}">
                <a16:creationId xmlns:a16="http://schemas.microsoft.com/office/drawing/2014/main" id="{CA9ACA71-C110-6104-A067-D1E44C6934E6}"/>
              </a:ext>
            </a:extLst>
          </p:cNvPr>
          <p:cNvSpPr/>
          <p:nvPr/>
        </p:nvSpPr>
        <p:spPr>
          <a:xfrm>
            <a:off x="12646800" y="1415754"/>
            <a:ext cx="4222800" cy="2579656"/>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200"/>
              <a:buFont typeface="Helvetica Neue"/>
              <a:buNone/>
            </a:pPr>
            <a:r>
              <a:rPr lang="de-DE" sz="2400" b="1" dirty="0">
                <a:solidFill>
                  <a:schemeClr val="dk1"/>
                </a:solidFill>
                <a:latin typeface="Helvetica Neue" panose="020B0604020202020204" charset="0"/>
                <a:ea typeface="Helvetica Neue"/>
                <a:cs typeface="Helvetica Neue"/>
                <a:sym typeface="Helvetica Neue"/>
              </a:rPr>
              <a:t>Zielsetzung</a:t>
            </a:r>
            <a:endParaRPr lang="de-DE" sz="2400" dirty="0">
              <a:latin typeface="Helvetica Neue" panose="020B0604020202020204" charset="0"/>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Es geht darum, dass sich beide Parteien auf das konzentrieren, was jemand sagt, anstatt sich nur darauf zu konzentrieren, einen Streit zu "gewinnen".</a:t>
            </a:r>
            <a:endParaRPr lang="de-DE" sz="2200" dirty="0">
              <a:latin typeface="Helvetica Neue" panose="020B0604020202020204" charset="0"/>
            </a:endParaRPr>
          </a:p>
        </p:txBody>
      </p:sp>
      <p:pic>
        <p:nvPicPr>
          <p:cNvPr id="3" name="Google Shape;631;p36">
            <a:extLst>
              <a:ext uri="{FF2B5EF4-FFF2-40B4-BE49-F238E27FC236}">
                <a16:creationId xmlns:a16="http://schemas.microsoft.com/office/drawing/2014/main" id="{46C1E1AB-3227-8CDF-F04B-7BBE96D4D802}"/>
              </a:ext>
            </a:extLst>
          </p:cNvPr>
          <p:cNvPicPr preferRelativeResize="0"/>
          <p:nvPr/>
        </p:nvPicPr>
        <p:blipFill rotWithShape="1">
          <a:blip r:embed="rId3">
            <a:alphaModFix/>
          </a:blip>
          <a:srcRect/>
          <a:stretch/>
        </p:blipFill>
        <p:spPr>
          <a:xfrm>
            <a:off x="11419079" y="1154454"/>
            <a:ext cx="1600438" cy="1790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p:nvPr/>
        </p:nvSpPr>
        <p:spPr>
          <a:xfrm>
            <a:off x="9396000" y="1260000"/>
            <a:ext cx="7740000" cy="306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3. Welches sind die 5 Dimensionen des Persönlich-keitskonzepts in Bezug auf Intrapreneurship?</a:t>
            </a:r>
          </a:p>
          <a:p>
            <a:pPr marL="357188" marR="0" lvl="0" indent="-357188" algn="l" rtl="0">
              <a:spcBef>
                <a:spcPts val="0"/>
              </a:spcBef>
              <a:spcAft>
                <a:spcPts val="0"/>
              </a:spcAft>
              <a:buNone/>
            </a:pP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Gewissenhaftigkeit, Verträglichkeit, emotionale Stabilität, Offenheit für Erfahrungen, Extrovertiertheit</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Faulheit, Sturheit, Instabilität, Fehlerhaftigkeit, Introvertiertheit </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Voreingenommen, distanziert, respektlos, zerbrechlich, misstrauisch</a:t>
            </a:r>
            <a:endParaRPr lang="de-DE" sz="2000"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
        <p:nvSpPr>
          <p:cNvPr id="650" name="Google Shape;650;p38"/>
          <p:cNvSpPr/>
          <p:nvPr/>
        </p:nvSpPr>
        <p:spPr>
          <a:xfrm>
            <a:off x="9396000" y="4392000"/>
            <a:ext cx="7740000" cy="234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4. Was sind Veränderungsmanagement-Modelle?</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Rahmenbedingungen, die Unternehmen bei der Bewältigung von Veränderungen am Arbeitsplatz helfen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Leitlinien für die Umsetzung von Konflikten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Eine definierte Strategie für den Umgang mit Konflikten und umfasst </a:t>
            </a:r>
            <a:endParaRPr lang="de-DE" sz="2000" dirty="0">
              <a:latin typeface="Helvetica Neue" panose="020B0604020202020204" charset="0"/>
            </a:endParaRPr>
          </a:p>
        </p:txBody>
      </p:sp>
      <p:sp>
        <p:nvSpPr>
          <p:cNvPr id="651" name="Google Shape;651;p38"/>
          <p:cNvSpPr txBox="1"/>
          <p:nvPr/>
        </p:nvSpPr>
        <p:spPr>
          <a:xfrm>
            <a:off x="1296000" y="1548000"/>
            <a:ext cx="7848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Teste dein Wissen!</a:t>
            </a:r>
            <a:endParaRPr lang="de-DE" dirty="0"/>
          </a:p>
        </p:txBody>
      </p:sp>
      <p:sp>
        <p:nvSpPr>
          <p:cNvPr id="652" name="Google Shape;652;p38"/>
          <p:cNvSpPr txBox="1"/>
          <p:nvPr/>
        </p:nvSpPr>
        <p:spPr>
          <a:xfrm>
            <a:off x="1296000" y="2304000"/>
            <a:ext cx="7329600" cy="52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Bitte beantworten die folgenden Fragen:</a:t>
            </a:r>
            <a:endParaRPr lang="de-DE" dirty="0"/>
          </a:p>
        </p:txBody>
      </p:sp>
      <p:sp>
        <p:nvSpPr>
          <p:cNvPr id="653" name="Google Shape;653;p38"/>
          <p:cNvSpPr/>
          <p:nvPr/>
        </p:nvSpPr>
        <p:spPr>
          <a:xfrm>
            <a:off x="1296000" y="3384000"/>
            <a:ext cx="7740000" cy="302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a:ea typeface="Helvetica Neue"/>
                <a:cs typeface="Helvetica Neue"/>
                <a:sym typeface="Helvetica Neue"/>
              </a:rPr>
              <a:t>1. </a:t>
            </a:r>
            <a:r>
              <a:rPr lang="de-DE" sz="2200" b="1" dirty="0">
                <a:solidFill>
                  <a:schemeClr val="dk1"/>
                </a:solidFill>
                <a:latin typeface="Helvetica Neue" panose="020B0604020202020204" charset="0"/>
                <a:ea typeface="Helvetica Neue"/>
                <a:cs typeface="Helvetica Neue"/>
                <a:sym typeface="Helvetica Neue"/>
              </a:rPr>
              <a:t>Welches sind die 4 Grundsätze der unternehmerischen Einstellung?</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Proaktivität, Risikobereitschaft, Vernetzung, Innovationsfähigkeit</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Beziehung zur Organisation, Zufriedenheit, Motivation, Absicht</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Fertigkeiten, Wahrnehmung der eigenen Fähigkeiten, persönliches Wissen, frühere Erfahrungen</a:t>
            </a:r>
            <a:endParaRPr lang="de-DE" sz="2000"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
        <p:nvSpPr>
          <p:cNvPr id="654" name="Google Shape;654;p38"/>
          <p:cNvSpPr/>
          <p:nvPr/>
        </p:nvSpPr>
        <p:spPr>
          <a:xfrm>
            <a:off x="1296000" y="6552000"/>
            <a:ext cx="7740000" cy="262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2. Welches sind die 4 Grundsätze der Harvard-Methode für prinzipiengeleitete Verhandlungen?</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Konzept, Motivation, Umsetzung, Stabilisierung</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Menschen, Interessen, Optionen und Kriterien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Quantitativ und messbar, ergebnisorientiert, ehrgeizig, planmäßig</a:t>
            </a:r>
            <a:endParaRPr lang="de-DE" sz="2000" dirty="0">
              <a:latin typeface="Helvetica Neue" panose="020B0604020202020204" charset="0"/>
            </a:endParaRPr>
          </a:p>
        </p:txBody>
      </p:sp>
      <p:sp>
        <p:nvSpPr>
          <p:cNvPr id="655" name="Google Shape;655;p38"/>
          <p:cNvSpPr/>
          <p:nvPr/>
        </p:nvSpPr>
        <p:spPr>
          <a:xfrm>
            <a:off x="9396000" y="6804000"/>
            <a:ext cx="7740000" cy="237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5. Was sind die 3 Schritte der Lewinschen Veränderungstheorie?</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Struktur, Stil, Strategie</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Koalition aufbauen, Visionen entwickeln, Beschleunigung aufrechterhalten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Auftauen, ändern, einfrieren/ wieder einfrieren</a:t>
            </a:r>
            <a:endParaRPr lang="de-DE" sz="2000"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8"/>
          <p:cNvSpPr/>
          <p:nvPr/>
        </p:nvSpPr>
        <p:spPr>
          <a:xfrm>
            <a:off x="9396000" y="1260000"/>
            <a:ext cx="7740000" cy="306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3. Welches sind die 5 Dimensionen des Persönlich-keitskonzepts in Bezug auf Intrapreneurship?</a:t>
            </a:r>
            <a:endParaRPr lang="de-DE" sz="2200" dirty="0">
              <a:latin typeface="Helvetica Neue" panose="020B0604020202020204" charset="0"/>
            </a:endParaRPr>
          </a:p>
          <a:p>
            <a:pPr marR="0" lvl="0" algn="l" rtl="0">
              <a:spcBef>
                <a:spcPts val="0"/>
              </a:spcBef>
              <a:spcAft>
                <a:spcPts val="0"/>
              </a:spcAft>
              <a:buClr>
                <a:schemeClr val="dk1"/>
              </a:buClr>
              <a:buSzPts val="2200"/>
            </a:pPr>
            <a:endParaRPr lang="de-DE" sz="2000" b="1"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b="1" dirty="0">
                <a:solidFill>
                  <a:schemeClr val="dk1"/>
                </a:solidFill>
                <a:latin typeface="Helvetica Neue" panose="020B0604020202020204" charset="0"/>
                <a:ea typeface="Helvetica Neue"/>
                <a:cs typeface="Helvetica Neue"/>
                <a:sym typeface="Helvetica Neue"/>
              </a:rPr>
              <a:t>Gewissenhaftigkeit, Verträglichkeit, emotionale Stabilität, Offenheit für Erfahrungen, Extrovertiertheit</a:t>
            </a:r>
            <a:endParaRPr lang="de-DE" sz="2000"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Faulheit, Sturheit, Instabilität, Fehlerhaftigkeit, Introvertiertheit </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Voreingenommen, distanziert, respektlos, zerbrechlich, misstrauisch</a:t>
            </a:r>
            <a:endParaRPr lang="de-DE" sz="2000"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
        <p:nvSpPr>
          <p:cNvPr id="650" name="Google Shape;650;p38"/>
          <p:cNvSpPr/>
          <p:nvPr/>
        </p:nvSpPr>
        <p:spPr>
          <a:xfrm>
            <a:off x="9396000" y="4392000"/>
            <a:ext cx="7740000" cy="234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4. Was sind Veränderungsmanagement-Modelle?</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b="1" dirty="0">
                <a:solidFill>
                  <a:schemeClr val="dk1"/>
                </a:solidFill>
                <a:latin typeface="Helvetica Neue" panose="020B0604020202020204" charset="0"/>
                <a:ea typeface="Helvetica Neue"/>
                <a:cs typeface="Helvetica Neue"/>
                <a:sym typeface="Helvetica Neue"/>
              </a:rPr>
              <a:t>Rahmenbedingungen, die Unternehmen bei der Bewältigung von Veränderungen am Arbeitsplatz helfen</a:t>
            </a:r>
            <a:endParaRPr lang="de-DE" sz="2000"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Leitlinien für die Umsetzung von Konflikten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Eine definierte Strategie für den Umgang mit Konflikten und umfasst </a:t>
            </a:r>
            <a:endParaRPr lang="de-DE" sz="2000" dirty="0">
              <a:latin typeface="Helvetica Neue" panose="020B0604020202020204" charset="0"/>
            </a:endParaRPr>
          </a:p>
        </p:txBody>
      </p:sp>
      <p:sp>
        <p:nvSpPr>
          <p:cNvPr id="651" name="Google Shape;651;p38"/>
          <p:cNvSpPr txBox="1"/>
          <p:nvPr/>
        </p:nvSpPr>
        <p:spPr>
          <a:xfrm>
            <a:off x="1296000" y="1548000"/>
            <a:ext cx="7848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Teste dein Wissen!</a:t>
            </a:r>
            <a:endParaRPr lang="de-DE" dirty="0"/>
          </a:p>
        </p:txBody>
      </p:sp>
      <p:sp>
        <p:nvSpPr>
          <p:cNvPr id="652" name="Google Shape;652;p38"/>
          <p:cNvSpPr txBox="1"/>
          <p:nvPr/>
        </p:nvSpPr>
        <p:spPr>
          <a:xfrm>
            <a:off x="1296000" y="2304000"/>
            <a:ext cx="7329600" cy="52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Lösungen:</a:t>
            </a:r>
            <a:endParaRPr lang="de-DE" dirty="0"/>
          </a:p>
        </p:txBody>
      </p:sp>
      <p:sp>
        <p:nvSpPr>
          <p:cNvPr id="653" name="Google Shape;653;p38"/>
          <p:cNvSpPr/>
          <p:nvPr/>
        </p:nvSpPr>
        <p:spPr>
          <a:xfrm>
            <a:off x="1296000" y="3384000"/>
            <a:ext cx="7740000" cy="302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1. Welches sind die 4 Grundsätze der unternehmerischen Einstellung?</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Proaktivität, Risikobereitschaft, Vernetzung, Innovationsfähigkeit</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b="1" dirty="0">
                <a:solidFill>
                  <a:schemeClr val="dk1"/>
                </a:solidFill>
                <a:latin typeface="Helvetica Neue" panose="020B0604020202020204" charset="0"/>
                <a:ea typeface="Helvetica Neue"/>
                <a:cs typeface="Helvetica Neue"/>
                <a:sym typeface="Helvetica Neue"/>
              </a:rPr>
              <a:t>Beziehung zur Organisation, Zufriedenheit, Motivation, Absicht</a:t>
            </a:r>
            <a:endParaRPr lang="de-DE" sz="2000"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Fertigkeiten, Wahrnehmung der eigenen Fähigkeiten, persönliches Wissen, frühere Erfahrungen</a:t>
            </a:r>
            <a:endParaRPr lang="de-DE" sz="2000"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
        <p:nvSpPr>
          <p:cNvPr id="654" name="Google Shape;654;p38"/>
          <p:cNvSpPr/>
          <p:nvPr/>
        </p:nvSpPr>
        <p:spPr>
          <a:xfrm>
            <a:off x="1296000" y="6552000"/>
            <a:ext cx="7740000" cy="262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2. Welches sind die 4 Grundsätze der Harvard-Methode für prinzipiengeleitete Verhandlungen?</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Konzept, Motivation, Umsetzung, Stabilisierung</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b="1" dirty="0">
                <a:solidFill>
                  <a:schemeClr val="dk1"/>
                </a:solidFill>
                <a:latin typeface="Helvetica Neue" panose="020B0604020202020204" charset="0"/>
                <a:ea typeface="Helvetica Neue"/>
                <a:cs typeface="Helvetica Neue"/>
                <a:sym typeface="Helvetica Neue"/>
              </a:rPr>
              <a:t>Menschen, Interessen, Optionen und Kriterien</a:t>
            </a:r>
            <a:endParaRPr lang="de-DE" sz="2000" b="1"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Quantitativ und messbar, ergebnisorientiert, ehrgeizig, planmäßig</a:t>
            </a:r>
            <a:endParaRPr lang="de-DE" sz="2000" dirty="0">
              <a:latin typeface="Helvetica Neue" panose="020B0604020202020204" charset="0"/>
            </a:endParaRPr>
          </a:p>
        </p:txBody>
      </p:sp>
      <p:sp>
        <p:nvSpPr>
          <p:cNvPr id="655" name="Google Shape;655;p38"/>
          <p:cNvSpPr/>
          <p:nvPr/>
        </p:nvSpPr>
        <p:spPr>
          <a:xfrm>
            <a:off x="9396000" y="6804000"/>
            <a:ext cx="7740000" cy="2376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357188" marR="0" lvl="0" indent="-357188" algn="l" rtl="0">
              <a:spcBef>
                <a:spcPts val="0"/>
              </a:spcBef>
              <a:spcAft>
                <a:spcPts val="0"/>
              </a:spcAft>
              <a:buNone/>
            </a:pPr>
            <a:r>
              <a:rPr lang="de-DE" sz="2200" b="1" dirty="0">
                <a:solidFill>
                  <a:schemeClr val="dk1"/>
                </a:solidFill>
                <a:latin typeface="Helvetica Neue" panose="020B0604020202020204" charset="0"/>
                <a:ea typeface="Helvetica Neue"/>
                <a:cs typeface="Helvetica Neue"/>
                <a:sym typeface="Helvetica Neue"/>
              </a:rPr>
              <a:t>5. Was sind die 3 Schritte der Lewinschen Veränderungstheorie?</a:t>
            </a:r>
            <a:endParaRPr lang="de-DE" sz="2200" dirty="0">
              <a:latin typeface="Helvetica Neue" panose="020B0604020202020204" charset="0"/>
            </a:endParaRPr>
          </a:p>
          <a:p>
            <a:pPr marL="0" marR="0" lvl="0" indent="0" algn="l" rtl="0">
              <a:spcBef>
                <a:spcPts val="0"/>
              </a:spcBef>
              <a:spcAft>
                <a:spcPts val="0"/>
              </a:spcAft>
              <a:buNone/>
            </a:pPr>
            <a:endParaRPr lang="de-DE" sz="2000" dirty="0">
              <a:solidFill>
                <a:schemeClr val="dk1"/>
              </a:solidFill>
              <a:latin typeface="Helvetica Neue" panose="020B0604020202020204" charset="0"/>
              <a:ea typeface="Helvetica Neue"/>
              <a:cs typeface="Helvetica Neue"/>
              <a:sym typeface="Helvetica Neue"/>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Struktur, Stil, Strategie</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dirty="0">
                <a:solidFill>
                  <a:schemeClr val="dk1"/>
                </a:solidFill>
                <a:latin typeface="Helvetica Neue" panose="020B0604020202020204" charset="0"/>
                <a:ea typeface="Helvetica Neue"/>
                <a:cs typeface="Helvetica Neue"/>
                <a:sym typeface="Helvetica Neue"/>
              </a:rPr>
              <a:t>Koalition aufbauen, Visionen entwickeln, Beschleunigung aufrechterhalten</a:t>
            </a:r>
            <a:endParaRPr lang="de-DE" sz="2000" dirty="0">
              <a:latin typeface="Helvetica Neue" panose="020B0604020202020204" charset="0"/>
            </a:endParaRPr>
          </a:p>
          <a:p>
            <a:pPr marL="342900" marR="0" lvl="0" indent="-342900" algn="l" rtl="0">
              <a:spcBef>
                <a:spcPts val="0"/>
              </a:spcBef>
              <a:spcAft>
                <a:spcPts val="0"/>
              </a:spcAft>
              <a:buClr>
                <a:schemeClr val="dk1"/>
              </a:buClr>
              <a:buSzPts val="2200"/>
              <a:buBlip>
                <a:blip r:embed="rId3"/>
              </a:buBlip>
            </a:pPr>
            <a:r>
              <a:rPr lang="de-DE" sz="2000" b="1" dirty="0">
                <a:solidFill>
                  <a:schemeClr val="dk1"/>
                </a:solidFill>
                <a:latin typeface="Helvetica Neue" panose="020B0604020202020204" charset="0"/>
                <a:ea typeface="Helvetica Neue"/>
                <a:cs typeface="Helvetica Neue"/>
                <a:sym typeface="Helvetica Neue"/>
              </a:rPr>
              <a:t>Auftauen, ändern, einfrieren/ wieder einfrieren</a:t>
            </a:r>
            <a:endParaRPr lang="de-DE" sz="2000" b="1" dirty="0">
              <a:latin typeface="Helvetica Neue" panose="020B0604020202020204" charset="0"/>
            </a:endParaRPr>
          </a:p>
          <a:p>
            <a:pPr marL="0" marR="0" lvl="0" indent="0" algn="l" rtl="0">
              <a:spcBef>
                <a:spcPts val="0"/>
              </a:spcBef>
              <a:spcAft>
                <a:spcPts val="0"/>
              </a:spcAft>
              <a:buNone/>
            </a:pPr>
            <a:endParaRPr lang="de-DE"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64831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4"/>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82" name="Google Shape;82;p4"/>
          <p:cNvSpPr txBox="1"/>
          <p:nvPr/>
        </p:nvSpPr>
        <p:spPr>
          <a:xfrm>
            <a:off x="4572000" y="3888000"/>
            <a:ext cx="9144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de-DE" sz="4800" b="1" dirty="0">
                <a:solidFill>
                  <a:srgbClr val="4D94B7"/>
                </a:solidFill>
                <a:latin typeface="Helvetica Neue"/>
                <a:ea typeface="Helvetica Neue"/>
                <a:cs typeface="Helvetica Neue"/>
                <a:sym typeface="Helvetica Neue"/>
              </a:rPr>
              <a:t>Intrapreneuriale Einstellung</a:t>
            </a:r>
            <a:endParaRPr lang="de-DE" sz="4800" b="1" i="0" u="none" strike="noStrike" cap="none" dirty="0">
              <a:solidFill>
                <a:srgbClr val="4D94B7"/>
              </a:solidFill>
              <a:latin typeface="Helvetica Neue"/>
              <a:ea typeface="Helvetica Neue"/>
              <a:cs typeface="Helvetica Neue"/>
              <a:sym typeface="Helvetica Neue"/>
            </a:endParaRPr>
          </a:p>
        </p:txBody>
      </p:sp>
      <p:sp>
        <p:nvSpPr>
          <p:cNvPr id="83" name="Google Shape;83;p4"/>
          <p:cNvSpPr txBox="1"/>
          <p:nvPr/>
        </p:nvSpPr>
        <p:spPr>
          <a:xfrm>
            <a:off x="1296000" y="2592000"/>
            <a:ext cx="15732000"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de-DE" sz="6000" b="1" dirty="0">
                <a:solidFill>
                  <a:srgbClr val="AED633"/>
                </a:solidFill>
                <a:latin typeface="Helvetica Neue"/>
                <a:ea typeface="Helvetica Neue"/>
                <a:cs typeface="Helvetica Neue"/>
                <a:sym typeface="Helvetica Neue"/>
              </a:rPr>
              <a:t>Unit 1</a:t>
            </a:r>
            <a:endParaRPr lang="de-DE" sz="6000" b="1" i="0" u="none" strike="noStrike" cap="none" dirty="0">
              <a:solidFill>
                <a:srgbClr val="AED633"/>
              </a:solidFill>
              <a:latin typeface="Helvetica Neue"/>
              <a:ea typeface="Helvetica Neue"/>
              <a:cs typeface="Helvetica Neue"/>
              <a:sym typeface="Helvetica Neue"/>
            </a:endParaRPr>
          </a:p>
        </p:txBody>
      </p:sp>
      <p:sp>
        <p:nvSpPr>
          <p:cNvPr id="84" name="Google Shape;84;p4"/>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1.1 Definition</a:t>
            </a:r>
            <a:endParaRPr lang="de-DE" dirty="0">
              <a:latin typeface="Helvetica Neue" panose="020B0604020202020204" charset="0"/>
            </a:endParaRPr>
          </a:p>
          <a:p>
            <a:pPr marL="628650" marR="0" lvl="0" indent="-628650" algn="l" rtl="0">
              <a:lnSpc>
                <a:spcPct val="150000"/>
              </a:lnSpc>
              <a:spcBef>
                <a:spcPts val="0"/>
              </a:spcBef>
              <a:spcAft>
                <a:spcPts val="0"/>
              </a:spcAft>
              <a:buClr>
                <a:srgbClr val="000000"/>
              </a:buClr>
              <a:buSzPts val="2800"/>
              <a:buFont typeface="Arial"/>
              <a:buNone/>
            </a:pPr>
            <a:r>
              <a:rPr lang="de-DE" sz="2800" b="1" i="0" u="none" strike="noStrike" cap="none" dirty="0">
                <a:solidFill>
                  <a:srgbClr val="AED633"/>
                </a:solidFill>
                <a:latin typeface="Helvetica Neue" panose="020B0604020202020204" charset="0"/>
                <a:ea typeface="Helvetica Neue"/>
                <a:cs typeface="Helvetica Neue"/>
                <a:sym typeface="Helvetica Neue"/>
              </a:rPr>
              <a:t>1.2 Die 4 Grundsätze der unternehmerischen Einstellung: Beziehung zur Organisation, Zufriedenheit, Motivation und Absicht</a:t>
            </a:r>
            <a:endParaRPr lang="de-DE" dirty="0">
              <a:latin typeface="Helvetica Neue" panose="020B060402020202020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40"/>
          <p:cNvSpPr txBox="1"/>
          <p:nvPr/>
        </p:nvSpPr>
        <p:spPr>
          <a:xfrm>
            <a:off x="1295400" y="1548000"/>
            <a:ext cx="8135203"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Zusammenfassung</a:t>
            </a:r>
            <a:endParaRPr lang="de-DE" dirty="0"/>
          </a:p>
        </p:txBody>
      </p:sp>
      <p:sp>
        <p:nvSpPr>
          <p:cNvPr id="672" name="Google Shape;672;p40"/>
          <p:cNvSpPr txBox="1"/>
          <p:nvPr/>
        </p:nvSpPr>
        <p:spPr>
          <a:xfrm>
            <a:off x="1296000" y="2304000"/>
            <a:ext cx="7034400" cy="5220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de-DE" sz="2800" b="1" dirty="0">
                <a:solidFill>
                  <a:srgbClr val="AED633"/>
                </a:solidFill>
                <a:latin typeface="Helvetica Neue"/>
                <a:ea typeface="Helvetica Neue"/>
                <a:cs typeface="Helvetica Neue"/>
                <a:sym typeface="Helvetica Neue"/>
              </a:rPr>
              <a:t>Gut gemacht! Jetzt weißt du mehr über:</a:t>
            </a:r>
            <a:endParaRPr lang="de-DE" dirty="0"/>
          </a:p>
        </p:txBody>
      </p:sp>
      <p:pic>
        <p:nvPicPr>
          <p:cNvPr id="673" name="Google Shape;673;p40"/>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674" name="Google Shape;674;p40"/>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0"/>
              </a:spcAft>
              <a:buClr>
                <a:srgbClr val="000000"/>
              </a:buClr>
              <a:buSzPts val="2400"/>
              <a:buBlip>
                <a:blip r:embed="rId4"/>
              </a:buBlip>
            </a:pPr>
            <a:r>
              <a:rPr lang="de-DE" sz="2400" dirty="0">
                <a:solidFill>
                  <a:schemeClr val="dk1"/>
                </a:solidFill>
                <a:latin typeface="Helvetica Neue" panose="020B0604020202020204" charset="0"/>
                <a:ea typeface="Helvetica Neue"/>
                <a:cs typeface="Helvetica Neue"/>
                <a:sym typeface="Helvetica Neue"/>
              </a:rPr>
              <a:t>U</a:t>
            </a:r>
            <a:r>
              <a:rPr lang="de-DE" sz="2400" b="0" i="0" u="none" strike="noStrike" cap="none" dirty="0">
                <a:solidFill>
                  <a:schemeClr val="dk1"/>
                </a:solidFill>
                <a:latin typeface="Helvetica Neue" panose="020B0604020202020204" charset="0"/>
                <a:ea typeface="Helvetica Neue"/>
                <a:cs typeface="Helvetica Neue"/>
                <a:sym typeface="Helvetica Neue"/>
              </a:rPr>
              <a:t>nternehmerische Einstellungen und wie wichtig die Persönlichkeit für die Förderung von Intrapreneurship ist.</a:t>
            </a:r>
            <a:endParaRPr lang="de-DE" sz="2400" dirty="0">
              <a:latin typeface="Helvetica Neue" panose="020B0604020202020204" charset="0"/>
            </a:endParaRPr>
          </a:p>
          <a:p>
            <a:pPr marL="628650" marR="0" lvl="0" indent="-628650" algn="l" rtl="0">
              <a:lnSpc>
                <a:spcPct val="100000"/>
              </a:lnSpc>
              <a:spcBef>
                <a:spcPts val="1000"/>
              </a:spcBef>
              <a:spcAft>
                <a:spcPts val="0"/>
              </a:spcAft>
              <a:buClr>
                <a:srgbClr val="000000"/>
              </a:buClr>
              <a:buSzPts val="2400"/>
              <a:buBlip>
                <a:blip r:embed="rId4"/>
              </a:buBlip>
            </a:pPr>
            <a:r>
              <a:rPr lang="de-DE" sz="2400" b="0" i="0" u="none" strike="noStrike" cap="none" dirty="0">
                <a:solidFill>
                  <a:schemeClr val="dk1"/>
                </a:solidFill>
                <a:latin typeface="Helvetica Neue" panose="020B0604020202020204" charset="0"/>
                <a:ea typeface="Helvetica Neue"/>
                <a:cs typeface="Helvetica Neue"/>
                <a:sym typeface="Helvetica Neue"/>
              </a:rPr>
              <a:t>Was Veränderungsmanagement ist und wie Sie Veränderungsmanagement-Modelle in Ihrem Unternehmen/Team einführen können.</a:t>
            </a:r>
            <a:endParaRPr lang="de-DE" sz="2400" dirty="0">
              <a:latin typeface="Helvetica Neue" panose="020B0604020202020204" charset="0"/>
            </a:endParaRPr>
          </a:p>
          <a:p>
            <a:pPr marL="628650" marR="0" lvl="0" indent="-628650" algn="l" rtl="0">
              <a:lnSpc>
                <a:spcPct val="100000"/>
              </a:lnSpc>
              <a:spcBef>
                <a:spcPts val="1000"/>
              </a:spcBef>
              <a:spcAft>
                <a:spcPts val="0"/>
              </a:spcAft>
              <a:buClr>
                <a:srgbClr val="000000"/>
              </a:buClr>
              <a:buSzPts val="2400"/>
              <a:buBlip>
                <a:blip r:embed="rId4"/>
              </a:buBlip>
            </a:pPr>
            <a:r>
              <a:rPr lang="de-DE" sz="2400" b="0" i="0" u="none" strike="noStrike" cap="none" dirty="0">
                <a:solidFill>
                  <a:schemeClr val="dk1"/>
                </a:solidFill>
                <a:latin typeface="Helvetica Neue" panose="020B0604020202020204" charset="0"/>
                <a:ea typeface="Helvetica Neue"/>
                <a:cs typeface="Helvetica Neue"/>
                <a:sym typeface="Helvetica Neue"/>
              </a:rPr>
              <a:t>Was Konfliktmanagement in einem Unternehmen ist und wie  ein Konflikt im Unternehmen gelöst werden kann.</a:t>
            </a:r>
            <a:endParaRPr lang="de-DE" sz="2400" dirty="0">
              <a:latin typeface="Helvetica Neue" panose="020B0604020202020204" charset="0"/>
            </a:endParaRPr>
          </a:p>
          <a:p>
            <a:pPr marL="628650" marR="0" lvl="0" indent="-476250" algn="l" rtl="0">
              <a:lnSpc>
                <a:spcPct val="100000"/>
              </a:lnSpc>
              <a:spcBef>
                <a:spcPts val="1000"/>
              </a:spcBef>
              <a:spcAft>
                <a:spcPts val="1000"/>
              </a:spcAft>
              <a:buClr>
                <a:srgbClr val="000000"/>
              </a:buClr>
              <a:buSzPts val="2400"/>
              <a:buFont typeface="Calibri"/>
              <a:buNone/>
            </a:pPr>
            <a:endParaRPr lang="de-DE" sz="2400" b="0" i="0" u="none" strike="noStrike" cap="none" dirty="0">
              <a:solidFill>
                <a:schemeClr val="dk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1"/>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dirty="0">
                <a:solidFill>
                  <a:srgbClr val="4D94B7"/>
                </a:solidFill>
                <a:latin typeface="Helvetica Neue"/>
                <a:ea typeface="Helvetica Neue"/>
                <a:cs typeface="Helvetica Neue"/>
                <a:sym typeface="Helvetica Neue"/>
              </a:rPr>
              <a:t>Literaturverzeichnis (1)</a:t>
            </a:r>
            <a:endParaRPr lang="de-DE" sz="1400" b="0" i="0" u="none" strike="noStrike" cap="none" dirty="0">
              <a:solidFill>
                <a:srgbClr val="000000"/>
              </a:solidFill>
              <a:latin typeface="Helvetica Neue"/>
              <a:ea typeface="Helvetica Neue"/>
              <a:cs typeface="Helvetica Neue"/>
              <a:sym typeface="Helvetica Neue"/>
            </a:endParaRPr>
          </a:p>
        </p:txBody>
      </p:sp>
      <p:sp>
        <p:nvSpPr>
          <p:cNvPr id="2" name="Google Shape;681;p41">
            <a:extLst>
              <a:ext uri="{FF2B5EF4-FFF2-40B4-BE49-F238E27FC236}">
                <a16:creationId xmlns:a16="http://schemas.microsoft.com/office/drawing/2014/main" id="{60FDE33C-5310-C850-9BD3-F618C80C058C}"/>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Woo, H. (2018). Personality traits and intrapreneurship: the mediating effect of career adaptability. Career Development International.</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Farrukh, M. et al. (2016). Intrapreneurial behavior: an empirical investigation of personality traits. Management &amp; Marketing. Challenges for the Knowledge Society, Vol. 11, No. 4, pp. 597-609. </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Neessen, P. et al. (2019). The intrapreneurial employee: toward an integrated model of intrapreneurship and research agenda. International Entrepreneurship and Management Journal.</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Mohedano-Suanes, A. &amp; Garzon, D. (2018). Intrapreneurs: Characteristics and Behavior. 10.</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Mustafa, M.J. et al. (2016). Psychological Ownership, Job Satisfaction, and Middle Manager Entrepreneurial Behavior. Journal of Leadership &amp; Organizational Studies. 23. 272-287.</a:t>
            </a:r>
            <a:endParaRPr lang="de-DE" dirty="0"/>
          </a:p>
          <a:p>
            <a:pPr marL="714375" marR="0" lvl="0" indent="-714375" algn="l" rtl="0">
              <a:lnSpc>
                <a:spcPct val="100000"/>
              </a:lnSpc>
              <a:spcBef>
                <a:spcPts val="2400"/>
              </a:spcBef>
              <a:spcAft>
                <a:spcPts val="2400"/>
              </a:spcAft>
              <a:buClr>
                <a:srgbClr val="4D94B7"/>
              </a:buClr>
              <a:buSzPts val="2520"/>
              <a:buFont typeface="Calibri"/>
              <a:buAutoNum type="arabicParenBoth"/>
            </a:pPr>
            <a:r>
              <a:rPr lang="de-DE" sz="2400" b="0" i="0" u="none" strike="noStrike" cap="none" dirty="0">
                <a:solidFill>
                  <a:srgbClr val="000000"/>
                </a:solidFill>
                <a:latin typeface="Helvetica Neue"/>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endParaRPr 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2"/>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dirty="0">
                <a:solidFill>
                  <a:srgbClr val="4D94B7"/>
                </a:solidFill>
                <a:latin typeface="Helvetica Neue"/>
                <a:ea typeface="Helvetica Neue"/>
                <a:cs typeface="Helvetica Neue"/>
                <a:sym typeface="Helvetica Neue"/>
              </a:rPr>
              <a:t>Literaturverzeichnis (2)</a:t>
            </a:r>
            <a:endParaRPr lang="de-DE" sz="1400" b="0" i="0" u="none" strike="noStrike" cap="none" dirty="0">
              <a:solidFill>
                <a:srgbClr val="000000"/>
              </a:solidFill>
              <a:latin typeface="Helvetica Neue"/>
              <a:ea typeface="Helvetica Neue"/>
              <a:cs typeface="Helvetica Neue"/>
              <a:sym typeface="Helvetica Neue"/>
            </a:endParaRPr>
          </a:p>
        </p:txBody>
      </p:sp>
      <p:sp>
        <p:nvSpPr>
          <p:cNvPr id="2" name="Google Shape;688;p42">
            <a:extLst>
              <a:ext uri="{FF2B5EF4-FFF2-40B4-BE49-F238E27FC236}">
                <a16:creationId xmlns:a16="http://schemas.microsoft.com/office/drawing/2014/main" id="{0E5926F7-C8A6-4347-D129-151C77D71F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Zhao, H. et al. (2010). The Relationship of Personality to Entrepreneurial Intentions and Performance: A Meta-Analytic Review. Journal of Management, Vol. 36 No. 2, March 2010 381- 40.</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Knobloch, Thomas (2014): Konfliktmanagement in mittelständischen Unternehmen. Spektrum der Mediation 53/2014.</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Samantha David (2021): Intrapreneurship education– Handlungsempfehlungen zur Gestaltung eines Curriculums für Universtäten. https://epub.jku.at/obvulihs/download/pdf/6751308?originalFilename=true </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www.fool.com/the-ascent/small-business/human-resources/articles/change-management/</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www.fool.com/the-ascent/small-business/human-resources/articles/change-management-models/</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https://leadershipyoda.com/kurt-lewin-three-stages-of-change/ </a:t>
            </a:r>
            <a:endParaRPr lang="de-DE" dirty="0"/>
          </a:p>
          <a:p>
            <a:pPr marL="714375" marR="0" lvl="0" indent="-714375" algn="l" rtl="0">
              <a:lnSpc>
                <a:spcPct val="100000"/>
              </a:lnSpc>
              <a:spcBef>
                <a:spcPts val="2400"/>
              </a:spcBef>
              <a:spcAft>
                <a:spcPts val="2400"/>
              </a:spcAft>
              <a:buClr>
                <a:srgbClr val="4D94B7"/>
              </a:buClr>
              <a:buSzPts val="2520"/>
              <a:buFont typeface="Calibri"/>
              <a:buAutoNum type="arabicParenBoth" startAt="7"/>
            </a:pPr>
            <a:r>
              <a:rPr lang="de-DE" sz="2400" b="0" i="0" u="none" strike="noStrike" cap="none" dirty="0">
                <a:solidFill>
                  <a:srgbClr val="000000"/>
                </a:solidFill>
                <a:latin typeface="Helvetica Neue"/>
                <a:ea typeface="Helvetica Neue"/>
                <a:cs typeface="Helvetica Neue"/>
                <a:sym typeface="Helvetica Neue"/>
              </a:rPr>
              <a:t>https://www.mbamanagementmodels.com/mckinseys-7-s-framework/</a:t>
            </a:r>
            <a:endParaRPr lang="de-D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de-DE" sz="4800" b="1" i="0" u="none" strike="noStrike" cap="none" dirty="0">
                <a:solidFill>
                  <a:srgbClr val="4D94B7"/>
                </a:solidFill>
                <a:latin typeface="Helvetica Neue"/>
                <a:ea typeface="Helvetica Neue"/>
                <a:cs typeface="Helvetica Neue"/>
                <a:sym typeface="Helvetica Neue"/>
              </a:rPr>
              <a:t>Literaturverzeichnis (3)</a:t>
            </a:r>
            <a:endParaRPr lang="de-DE" sz="1400" b="0" i="0" u="none" strike="noStrike" cap="none" dirty="0">
              <a:solidFill>
                <a:srgbClr val="000000"/>
              </a:solidFill>
              <a:latin typeface="Helvetica Neue"/>
              <a:ea typeface="Helvetica Neue"/>
              <a:cs typeface="Helvetica Neue"/>
              <a:sym typeface="Helvetica Neue"/>
            </a:endParaRPr>
          </a:p>
        </p:txBody>
      </p:sp>
      <p:sp>
        <p:nvSpPr>
          <p:cNvPr id="695" name="Google Shape;695;p43"/>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Bef>
                <a:spcPts val="0"/>
              </a:spcBef>
              <a:spcAft>
                <a:spcPts val="0"/>
              </a:spcAft>
              <a:buClr>
                <a:srgbClr val="4D94B7"/>
              </a:buClr>
              <a:buSzPts val="2520"/>
              <a:buFont typeface="Calibri"/>
              <a:buAutoNum type="arabicParenBoth" startAt="14"/>
            </a:pPr>
            <a:r>
              <a:rPr lang="de-DE" sz="2400" b="0" i="0" u="none" strike="noStrike" cap="none" dirty="0">
                <a:solidFill>
                  <a:srgbClr val="000000"/>
                </a:solidFill>
                <a:latin typeface="Helvetica Neue"/>
                <a:ea typeface="Helvetica Neue"/>
                <a:cs typeface="Helvetica Neue"/>
                <a:sym typeface="Helvetica Neue"/>
              </a:rPr>
              <a:t>https://www.managementstudyguide.com/kotters-8-step-model-of-change.htm</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14"/>
            </a:pPr>
            <a:r>
              <a:rPr lang="de-DE" sz="2400" b="0" i="0" u="none" strike="noStrike" cap="none" dirty="0">
                <a:solidFill>
                  <a:srgbClr val="000000"/>
                </a:solidFill>
                <a:latin typeface="Helvetica Neue"/>
                <a:ea typeface="Helvetica Neue"/>
                <a:cs typeface="Helvetica Neue"/>
                <a:sym typeface="Helvetica Neue"/>
              </a:rPr>
              <a:t>https://www.kmutoday.ch/ressort/personal-bildung/professionelles-konfliktmanagement/</a:t>
            </a:r>
            <a:endParaRPr lang="de-DE" dirty="0"/>
          </a:p>
          <a:p>
            <a:pPr marL="714375" marR="0" lvl="0" indent="-714375" algn="l" rtl="0">
              <a:lnSpc>
                <a:spcPct val="100000"/>
              </a:lnSpc>
              <a:spcBef>
                <a:spcPts val="2400"/>
              </a:spcBef>
              <a:spcAft>
                <a:spcPts val="0"/>
              </a:spcAft>
              <a:buClr>
                <a:srgbClr val="4D94B7"/>
              </a:buClr>
              <a:buSzPts val="2520"/>
              <a:buFont typeface="Calibri"/>
              <a:buAutoNum type="arabicParenBoth" startAt="14"/>
            </a:pPr>
            <a:r>
              <a:rPr lang="de-DE" sz="2400" b="0" i="0" u="none" strike="noStrike" cap="none" dirty="0">
                <a:solidFill>
                  <a:srgbClr val="000000"/>
                </a:solidFill>
                <a:latin typeface="Helvetica Neue"/>
                <a:ea typeface="Helvetica Neue"/>
                <a:cs typeface="Helvetica Neue"/>
                <a:sym typeface="Helvetica Neue"/>
              </a:rPr>
              <a:t>https://www.mtdtraining.com/blog/a-conflict-management-exercise.htm</a:t>
            </a:r>
            <a:endParaRPr lang="de-DE" dirty="0"/>
          </a:p>
          <a:p>
            <a:pPr marL="534988" marR="0" lvl="0" indent="-374967" algn="l" rtl="0">
              <a:lnSpc>
                <a:spcPct val="100000"/>
              </a:lnSpc>
              <a:spcBef>
                <a:spcPts val="2400"/>
              </a:spcBef>
              <a:spcAft>
                <a:spcPts val="2400"/>
              </a:spcAft>
              <a:buClr>
                <a:srgbClr val="4D94B7"/>
              </a:buClr>
              <a:buSzPts val="2520"/>
              <a:buFont typeface="Calibri"/>
              <a:buNone/>
            </a:pPr>
            <a:endParaRPr lang="de-DE" sz="2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4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01" name="Google Shape;701;p4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de-DE" sz="7200" b="1" dirty="0">
                <a:solidFill>
                  <a:srgbClr val="4D94B7"/>
                </a:solidFill>
                <a:latin typeface="Helvetica Neue"/>
                <a:ea typeface="Helvetica Neue"/>
                <a:cs typeface="Helvetica Neue"/>
                <a:sym typeface="Helvetica Neue"/>
              </a:rPr>
              <a:t>Vielen Dank!</a:t>
            </a:r>
            <a:endParaRPr lang="de-DE" sz="7200" b="1" i="0" u="none" strike="noStrike" cap="none" dirty="0">
              <a:solidFill>
                <a:srgbClr val="4D94B7"/>
              </a:solidFill>
              <a:latin typeface="Helvetica Neue"/>
              <a:ea typeface="Helvetica Neue"/>
              <a:cs typeface="Helvetica Neue"/>
              <a:sym typeface="Helvetica Neue"/>
            </a:endParaRPr>
          </a:p>
        </p:txBody>
      </p:sp>
      <p:sp>
        <p:nvSpPr>
          <p:cNvPr id="702" name="Google Shape;702;p44"/>
          <p:cNvSpPr txBox="1"/>
          <p:nvPr/>
        </p:nvSpPr>
        <p:spPr>
          <a:xfrm>
            <a:off x="7696200" y="5629475"/>
            <a:ext cx="27432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b="1" i="0" u="none" strike="noStrike" dirty="0">
                <a:solidFill>
                  <a:srgbClr val="AED633"/>
                </a:solidFill>
                <a:latin typeface="Helvetica Neue"/>
                <a:ea typeface="Helvetica Neue"/>
                <a:cs typeface="Helvetica Neue"/>
                <a:sym typeface="Helvetica Neue"/>
              </a:rPr>
              <a:t>genieproject.eu</a:t>
            </a:r>
            <a:endParaRPr lang="de-DE" sz="2400" b="1" dirty="0">
              <a:solidFill>
                <a:srgbClr val="AED633"/>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p:nvPr/>
        </p:nvSpPr>
        <p:spPr>
          <a:xfrm>
            <a:off x="1296000" y="1548000"/>
            <a:ext cx="158400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90" name="Google Shape;90;p5"/>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1.1 Definition</a:t>
            </a:r>
            <a:endParaRPr lang="de-DE" dirty="0"/>
          </a:p>
        </p:txBody>
      </p:sp>
      <p:sp>
        <p:nvSpPr>
          <p:cNvPr id="91" name="Google Shape;91;p5"/>
          <p:cNvSpPr txBox="1"/>
          <p:nvPr/>
        </p:nvSpPr>
        <p:spPr>
          <a:xfrm>
            <a:off x="1296000" y="3383999"/>
            <a:ext cx="11556000" cy="511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Für ein tieferes Verständnis von Intrapreneurship aus individueller Sicht müssen wir uns zunächst die Persönlichkeit des/der Intrapreneur*in ansehen.</a:t>
            </a:r>
            <a:endParaRPr lang="de-DE" dirty="0">
              <a:latin typeface="Helvetica Neue" panose="020B0604020202020204" charset="0"/>
            </a:endParaRPr>
          </a:p>
          <a:p>
            <a:pPr marL="342900" marR="0" lvl="0" indent="-342900" algn="l" rtl="0">
              <a:spcBef>
                <a:spcPts val="120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Die Persönlichkeit spielt eine Rolle für die Absicht, Unternehmer*in zu werden, und auch für den unternehmerischen Erfolg. </a:t>
            </a:r>
            <a:endParaRPr lang="de-DE" dirty="0">
              <a:latin typeface="Helvetica Neue" panose="020B0604020202020204" charset="0"/>
            </a:endParaRPr>
          </a:p>
          <a:p>
            <a:pPr marL="342900" marR="0" lvl="0" indent="-342900" algn="l" rtl="0">
              <a:spcBef>
                <a:spcPts val="120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Das Persönlichkeitskonzept umfasst stabile Motive, Einstellungen und die Ausrichtung der Erfahrungen und Handlungen von Einzelpersonen, so dass es sowohl auf das Unternehmertum als auch auf Intrapreneurship einen Einfluss hat.</a:t>
            </a:r>
            <a:endParaRPr lang="de-DE" dirty="0">
              <a:latin typeface="Helvetica Neue" panose="020B0604020202020204" charset="0"/>
            </a:endParaRPr>
          </a:p>
          <a:p>
            <a:pPr marL="342900" marR="0" lvl="0" indent="-342900" algn="l" rtl="0">
              <a:spcBef>
                <a:spcPts val="120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Das organisatorische Umfeld spielt zwar eine wichtige Rolle für unternehmerisches Verhalten, erklärt aber nicht ausreichend, warum sich eine Person letztendlich für unternehmerisches Handeln entscheidet. </a:t>
            </a:r>
            <a:endParaRPr lang="de-DE" dirty="0">
              <a:latin typeface="Helvetica Neue" panose="020B0604020202020204" charset="0"/>
            </a:endParaRPr>
          </a:p>
          <a:p>
            <a:pPr marL="342900" marR="0" lvl="0" indent="-342900" algn="l" rtl="0">
              <a:spcBef>
                <a:spcPts val="120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Die unternehmerischsten Initiativen verfügen über spezifische dynamische Fähigkeiten, die sich positiv auf die Unternehmensleistung auswirken.</a:t>
            </a:r>
            <a:endParaRPr lang="de-DE" dirty="0">
              <a:latin typeface="Helvetica Neue" panose="020B0604020202020204" charset="0"/>
            </a:endParaRPr>
          </a:p>
        </p:txBody>
      </p:sp>
      <p:pic>
        <p:nvPicPr>
          <p:cNvPr id="92" name="Google Shape;92;p5"/>
          <p:cNvPicPr preferRelativeResize="0"/>
          <p:nvPr/>
        </p:nvPicPr>
        <p:blipFill rotWithShape="1">
          <a:blip r:embed="rId3">
            <a:alphaModFix/>
          </a:blip>
          <a:srcRect/>
          <a:stretch/>
        </p:blipFill>
        <p:spPr>
          <a:xfrm>
            <a:off x="12528000" y="1548000"/>
            <a:ext cx="4429350" cy="7344000"/>
          </a:xfrm>
          <a:prstGeom prst="rect">
            <a:avLst/>
          </a:prstGeom>
          <a:noFill/>
          <a:ln>
            <a:noFill/>
          </a:ln>
        </p:spPr>
      </p:pic>
      <p:sp>
        <p:nvSpPr>
          <p:cNvPr id="93" name="Google Shape;93;p5"/>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7</a:t>
            </a:r>
            <a:endParaRPr lang="de-DE" sz="1200" dirty="0">
              <a:solidFill>
                <a:schemeClr val="dk1"/>
              </a:solidFill>
              <a:latin typeface="Helvetica Neue"/>
              <a:ea typeface="Helvetica Neue"/>
              <a:cs typeface="Helvetica Neue"/>
              <a:sym typeface="Helvetica Neue"/>
            </a:endParaRPr>
          </a:p>
        </p:txBody>
      </p:sp>
      <p:sp>
        <p:nvSpPr>
          <p:cNvPr id="94" name="Google Shape;94;p5"/>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p:nvPr/>
        </p:nvSpPr>
        <p:spPr>
          <a:xfrm>
            <a:off x="1295400" y="4104000"/>
            <a:ext cx="6477000" cy="76944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200"/>
              <a:buFont typeface="Noto Sans Symbols"/>
              <a:buChar char="✔"/>
            </a:pPr>
            <a:r>
              <a:rPr lang="de-DE" sz="2400" dirty="0">
                <a:solidFill>
                  <a:schemeClr val="dk1"/>
                </a:solidFill>
                <a:latin typeface="Helvetica Neue"/>
                <a:ea typeface="Helvetica Neue"/>
                <a:cs typeface="Helvetica Neue"/>
                <a:sym typeface="Helvetica Neue"/>
              </a:rPr>
              <a:t>Die fünf Dimensionen des Persönlichkeitskonzepts in Bezug auf Intrapreneurship:</a:t>
            </a:r>
            <a:endParaRPr lang="de-DE" sz="2400" dirty="0"/>
          </a:p>
        </p:txBody>
      </p:sp>
      <p:sp>
        <p:nvSpPr>
          <p:cNvPr id="100" name="Google Shape;100;p6"/>
          <p:cNvSpPr/>
          <p:nvPr/>
        </p:nvSpPr>
        <p:spPr>
          <a:xfrm rot="-614456">
            <a:off x="2565589" y="5472000"/>
            <a:ext cx="4850039" cy="3311327"/>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a:ea typeface="Helvetica Neue"/>
                <a:cs typeface="Helvetica Neue"/>
                <a:sym typeface="Helvetica Neue"/>
              </a:rPr>
              <a:t>Definition: </a:t>
            </a:r>
          </a:p>
          <a:p>
            <a:pPr marL="0" marR="0" lvl="0" indent="0" algn="ctr" rtl="0">
              <a:spcBef>
                <a:spcPts val="0"/>
              </a:spcBef>
              <a:spcAft>
                <a:spcPts val="0"/>
              </a:spcAft>
              <a:buNone/>
            </a:pPr>
            <a:endParaRPr lang="de-DE" sz="2200" dirty="0">
              <a:solidFill>
                <a:schemeClr val="dk1"/>
              </a:solidFill>
              <a:latin typeface="Helvetica Neue"/>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a:ea typeface="Helvetica Neue"/>
                <a:cs typeface="Helvetica Neue"/>
                <a:sym typeface="Helvetica Neue"/>
              </a:rPr>
              <a:t>Zusammenfassend kann </a:t>
            </a:r>
          </a:p>
          <a:p>
            <a:pPr marL="0" marR="0" lvl="0" indent="0" algn="ctr" rtl="0">
              <a:spcBef>
                <a:spcPts val="0"/>
              </a:spcBef>
              <a:spcAft>
                <a:spcPts val="0"/>
              </a:spcAft>
              <a:buNone/>
            </a:pPr>
            <a:r>
              <a:rPr lang="de-DE" sz="2200" dirty="0">
                <a:solidFill>
                  <a:schemeClr val="dk1"/>
                </a:solidFill>
                <a:latin typeface="Helvetica Neue"/>
                <a:ea typeface="Helvetica Neue"/>
                <a:cs typeface="Helvetica Neue"/>
                <a:sym typeface="Helvetica Neue"/>
              </a:rPr>
              <a:t>gesagt werden, dass Extrovertiertheit, Offenheit und Gewissenhaftigkeit die Persönlichkeitsmerkmale sind, die am ehesten einen Einfluss auf Intrapreneurship haben.</a:t>
            </a:r>
            <a:endParaRPr lang="de-DE" sz="2200" dirty="0"/>
          </a:p>
        </p:txBody>
      </p:sp>
      <p:pic>
        <p:nvPicPr>
          <p:cNvPr id="101" name="Google Shape;101;p6"/>
          <p:cNvPicPr preferRelativeResize="0"/>
          <p:nvPr/>
        </p:nvPicPr>
        <p:blipFill rotWithShape="1">
          <a:blip r:embed="rId3">
            <a:alphaModFix/>
          </a:blip>
          <a:srcRect/>
          <a:stretch/>
        </p:blipFill>
        <p:spPr>
          <a:xfrm>
            <a:off x="1328737" y="5472000"/>
            <a:ext cx="1600438" cy="1790700"/>
          </a:xfrm>
          <a:prstGeom prst="rect">
            <a:avLst/>
          </a:prstGeom>
          <a:noFill/>
          <a:ln>
            <a:noFill/>
          </a:ln>
        </p:spPr>
      </p:pic>
      <p:sp>
        <p:nvSpPr>
          <p:cNvPr id="102" name="Google Shape;102;p6"/>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2</a:t>
            </a:r>
            <a:endParaRPr lang="de-DE" sz="1200" dirty="0">
              <a:solidFill>
                <a:schemeClr val="dk1"/>
              </a:solidFill>
              <a:latin typeface="Helvetica Neue"/>
              <a:ea typeface="Helvetica Neue"/>
              <a:cs typeface="Helvetica Neue"/>
              <a:sym typeface="Helvetica Neue"/>
            </a:endParaRPr>
          </a:p>
        </p:txBody>
      </p:sp>
      <p:sp>
        <p:nvSpPr>
          <p:cNvPr id="103" name="Google Shape;103;p6"/>
          <p:cNvSpPr txBox="1"/>
          <p:nvPr/>
        </p:nvSpPr>
        <p:spPr>
          <a:xfrm>
            <a:off x="1296000" y="1548000"/>
            <a:ext cx="8640000" cy="830997"/>
          </a:xfrm>
          <a:prstGeom prst="rect">
            <a:avLst/>
          </a:prstGeom>
          <a:noFill/>
          <a:ln>
            <a:noFill/>
          </a:ln>
        </p:spPr>
        <p:txBody>
          <a:bodyPr spcFirstLastPara="1" wrap="square" lIns="91425" tIns="45700" rIns="91425" bIns="45700" anchor="t" anchorCtr="0">
            <a:noAutofit/>
          </a:bodyPr>
          <a:lstStyle/>
          <a:p>
            <a:pPr marL="625475" marR="0" lvl="0" indent="-625475"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sz="4800" dirty="0"/>
          </a:p>
        </p:txBody>
      </p:sp>
      <p:sp>
        <p:nvSpPr>
          <p:cNvPr id="104" name="Google Shape;104;p6"/>
          <p:cNvSpPr txBox="1"/>
          <p:nvPr/>
        </p:nvSpPr>
        <p:spPr>
          <a:xfrm>
            <a:off x="1295400" y="3096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1.1 Definition</a:t>
            </a:r>
            <a:endParaRPr lang="de-DE" dirty="0"/>
          </a:p>
        </p:txBody>
      </p:sp>
      <p:sp>
        <p:nvSpPr>
          <p:cNvPr id="105" name="Google Shape;105;p6"/>
          <p:cNvSpPr/>
          <p:nvPr/>
        </p:nvSpPr>
        <p:spPr>
          <a:xfrm>
            <a:off x="10476000" y="3204000"/>
            <a:ext cx="3960000" cy="3240000"/>
          </a:xfrm>
          <a:prstGeom prst="hexagon">
            <a:avLst>
              <a:gd name="adj" fmla="val 25000"/>
              <a:gd name="vf" fmla="val 115470"/>
            </a:avLst>
          </a:prstGeom>
          <a:solidFill>
            <a:srgbClr val="AED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600" b="1" dirty="0">
                <a:solidFill>
                  <a:srgbClr val="002060"/>
                </a:solidFill>
                <a:latin typeface="Helvetica Neue"/>
                <a:ea typeface="Helvetica Neue"/>
                <a:cs typeface="Helvetica Neue"/>
                <a:sym typeface="Helvetica Neue"/>
              </a:rPr>
              <a:t>Big Five</a:t>
            </a:r>
            <a:endParaRPr lang="de-DE" dirty="0"/>
          </a:p>
        </p:txBody>
      </p:sp>
      <p:sp>
        <p:nvSpPr>
          <p:cNvPr id="106" name="Google Shape;106;p6"/>
          <p:cNvSpPr/>
          <p:nvPr/>
        </p:nvSpPr>
        <p:spPr>
          <a:xfrm>
            <a:off x="8568000" y="1548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de-DE" sz="1600" b="1" u="sng" dirty="0">
                <a:solidFill>
                  <a:schemeClr val="lt1"/>
                </a:solidFill>
                <a:latin typeface="Helvetic neue"/>
                <a:ea typeface="Helvetica Neue"/>
                <a:cs typeface="Helvetica Neue"/>
                <a:sym typeface="Helvetica Neue"/>
              </a:rPr>
              <a:t>Gewissenhaftigkeit</a:t>
            </a: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Verlässlichkeit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Körnung</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Organisation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Beharrlichkeit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Planung</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Pünktlichkeit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Verantwortung</a:t>
            </a:r>
            <a:endParaRPr lang="de-DE" sz="1500" dirty="0">
              <a:latin typeface="Helvetic neue"/>
            </a:endParaRPr>
          </a:p>
        </p:txBody>
      </p:sp>
      <p:sp>
        <p:nvSpPr>
          <p:cNvPr id="107" name="Google Shape;107;p6"/>
          <p:cNvSpPr/>
          <p:nvPr/>
        </p:nvSpPr>
        <p:spPr>
          <a:xfrm>
            <a:off x="12960000" y="1548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de-DE" sz="1600" b="1" u="sng" dirty="0">
                <a:solidFill>
                  <a:schemeClr val="lt1"/>
                </a:solidFill>
                <a:latin typeface="Helvetic neue"/>
                <a:ea typeface="Helvetica Neue"/>
                <a:cs typeface="Helvetica Neue"/>
                <a:sym typeface="Helvetica Neue"/>
              </a:rPr>
              <a:t>Annehmlichkeit</a:t>
            </a: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Zusammenarbeit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Kollegialität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Großzügigkeit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Ehrlichkeit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Integrität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Freundlichkeit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Vertrauenswürdigkeit</a:t>
            </a:r>
            <a:endParaRPr lang="de-DE" sz="1500" dirty="0">
              <a:latin typeface="Helvetic neue"/>
            </a:endParaRPr>
          </a:p>
        </p:txBody>
      </p:sp>
      <p:sp>
        <p:nvSpPr>
          <p:cNvPr id="108" name="Google Shape;108;p6"/>
          <p:cNvSpPr/>
          <p:nvPr/>
        </p:nvSpPr>
        <p:spPr>
          <a:xfrm>
            <a:off x="7848000" y="453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de-DE" sz="1600" b="1" u="sng" dirty="0">
                <a:solidFill>
                  <a:schemeClr val="lt1"/>
                </a:solidFill>
                <a:latin typeface="Helvetic neue"/>
                <a:ea typeface="Helvetica Neue"/>
                <a:cs typeface="Helvetica Neue"/>
                <a:sym typeface="Helvetica Neue"/>
              </a:rPr>
              <a:t>Extrovertiertheit</a:t>
            </a: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Durchsetzungsvermögen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Heiterkeit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Kommunikation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Optimismus</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Führung</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Lebendigkeit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Kontaktfreudigkeit</a:t>
            </a:r>
            <a:endParaRPr lang="de-DE" sz="1500" dirty="0">
              <a:latin typeface="Helvetic neue"/>
            </a:endParaRPr>
          </a:p>
        </p:txBody>
      </p:sp>
      <p:sp>
        <p:nvSpPr>
          <p:cNvPr id="109" name="Google Shape;109;p6"/>
          <p:cNvSpPr/>
          <p:nvPr/>
        </p:nvSpPr>
        <p:spPr>
          <a:xfrm>
            <a:off x="10764000" y="615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de-DE" sz="1600" b="1" u="sng" dirty="0">
                <a:solidFill>
                  <a:schemeClr val="lt1"/>
                </a:solidFill>
                <a:latin typeface="Helvetic neue"/>
                <a:ea typeface="Helvetica Neue"/>
                <a:cs typeface="Helvetica Neue"/>
                <a:sym typeface="Helvetica Neue"/>
              </a:rPr>
              <a:t>Offenheit für Erfahrungen</a:t>
            </a: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Neugierde</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Kreativität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Bewusstsein für die Welt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Wachstumsorientierte Denkweise</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Vorstellungskraft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Innovation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Toleranz</a:t>
            </a:r>
            <a:endParaRPr lang="de-DE" sz="1500" dirty="0">
              <a:latin typeface="Helvetic neue"/>
            </a:endParaRPr>
          </a:p>
        </p:txBody>
      </p:sp>
      <p:sp>
        <p:nvSpPr>
          <p:cNvPr id="110" name="Google Shape;110;p6"/>
          <p:cNvSpPr/>
          <p:nvPr/>
        </p:nvSpPr>
        <p:spPr>
          <a:xfrm>
            <a:off x="13680000" y="4536000"/>
            <a:ext cx="3600000" cy="2880000"/>
          </a:xfrm>
          <a:prstGeom prst="hexagon">
            <a:avLst>
              <a:gd name="adj" fmla="val 25000"/>
              <a:gd name="vf" fmla="val 115470"/>
            </a:avLst>
          </a:prstGeom>
          <a:solidFill>
            <a:srgbClr val="4D94B7"/>
          </a:solidFill>
          <a:ln w="25400" cap="flat" cmpd="sng">
            <a:solidFill>
              <a:schemeClr val="lt1"/>
            </a:solidFill>
            <a:prstDash val="solid"/>
            <a:round/>
            <a:headEnd type="none" w="sm" len="sm"/>
            <a:tailEnd type="none" w="sm" len="sm"/>
          </a:ln>
        </p:spPr>
        <p:txBody>
          <a:bodyPr spcFirstLastPara="1" wrap="square" lIns="180000" tIns="45700" rIns="91425" bIns="45700" anchor="ctr" anchorCtr="0">
            <a:noAutofit/>
          </a:bodyPr>
          <a:lstStyle/>
          <a:p>
            <a:pPr marL="0" marR="0" lvl="0" indent="0" algn="ctr" rtl="0">
              <a:spcBef>
                <a:spcPts val="0"/>
              </a:spcBef>
              <a:spcAft>
                <a:spcPts val="0"/>
              </a:spcAft>
              <a:buNone/>
            </a:pPr>
            <a:r>
              <a:rPr lang="de-DE" sz="1600" b="1" u="sng" dirty="0">
                <a:solidFill>
                  <a:schemeClr val="lt1"/>
                </a:solidFill>
                <a:latin typeface="Helvetic neue"/>
                <a:ea typeface="Helvetica Neue"/>
                <a:cs typeface="Helvetica Neue"/>
                <a:sym typeface="Helvetica Neue"/>
              </a:rPr>
              <a:t>Emotionale Stabilität</a:t>
            </a: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Vertrauen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Bewältigung von Stress</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Moderation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Widerstandsfähigkeit</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Selbstwertgefühl</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Selbstbewußtsein</a:t>
            </a:r>
            <a:endParaRPr lang="de-DE" sz="1500" dirty="0">
              <a:latin typeface="Helvetic neue"/>
            </a:endParaRPr>
          </a:p>
          <a:p>
            <a:pPr marL="0" marR="0" lvl="0" indent="0" algn="ctr" rtl="0">
              <a:spcBef>
                <a:spcPts val="600"/>
              </a:spcBef>
              <a:spcAft>
                <a:spcPts val="0"/>
              </a:spcAft>
              <a:buNone/>
            </a:pPr>
            <a:r>
              <a:rPr lang="de-DE" sz="1500" dirty="0">
                <a:solidFill>
                  <a:schemeClr val="lt1"/>
                </a:solidFill>
                <a:latin typeface="Helvetic neue"/>
                <a:ea typeface="Helvetica Neue"/>
                <a:cs typeface="Helvetica Neue"/>
                <a:sym typeface="Helvetica Neue"/>
              </a:rPr>
              <a:t>Selbstregulierung</a:t>
            </a:r>
            <a:endParaRPr lang="de-DE" sz="1500" dirty="0">
              <a:latin typeface="Helvetic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p:tgtEl>
                                          <p:spTgt spid="100"/>
                                        </p:tgtEl>
                                        <p:attrNameLst>
                                          <p:attrName>ppt_w</p:attrName>
                                        </p:attrNameLst>
                                      </p:cBhvr>
                                      <p:tavLst>
                                        <p:tav tm="0">
                                          <p:val>
                                            <p:strVal val="0"/>
                                          </p:val>
                                        </p:tav>
                                        <p:tav tm="100000">
                                          <p:val>
                                            <p:strVal val="#ppt_w"/>
                                          </p:val>
                                        </p:tav>
                                      </p:tavLst>
                                    </p:anim>
                                    <p:anim calcmode="lin" valueType="num">
                                      <p:cBhvr additive="base">
                                        <p:cTn id="8" dur="500"/>
                                        <p:tgtEl>
                                          <p:spTgt spid="1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7"/>
          <p:cNvCxnSpPr/>
          <p:nvPr/>
        </p:nvCxnSpPr>
        <p:spPr>
          <a:xfrm rot="10800000" flipH="1">
            <a:off x="10608000" y="5448300"/>
            <a:ext cx="1332000" cy="828000"/>
          </a:xfrm>
          <a:prstGeom prst="straightConnector1">
            <a:avLst/>
          </a:prstGeom>
          <a:noFill/>
          <a:ln w="76200" cap="flat" cmpd="sng">
            <a:solidFill>
              <a:srgbClr val="4D94B7"/>
            </a:solidFill>
            <a:prstDash val="solid"/>
            <a:round/>
            <a:headEnd type="none" w="sm" len="sm"/>
            <a:tailEnd type="triangle" w="med" len="med"/>
          </a:ln>
        </p:spPr>
      </p:cxnSp>
      <p:cxnSp>
        <p:nvCxnSpPr>
          <p:cNvPr id="116" name="Google Shape;116;p7"/>
          <p:cNvCxnSpPr/>
          <p:nvPr/>
        </p:nvCxnSpPr>
        <p:spPr>
          <a:xfrm rot="10800000">
            <a:off x="13956000" y="5448300"/>
            <a:ext cx="1332000" cy="828000"/>
          </a:xfrm>
          <a:prstGeom prst="straightConnector1">
            <a:avLst/>
          </a:prstGeom>
          <a:noFill/>
          <a:ln w="76200" cap="flat" cmpd="sng">
            <a:solidFill>
              <a:srgbClr val="4D94B7"/>
            </a:solidFill>
            <a:prstDash val="solid"/>
            <a:round/>
            <a:headEnd type="none" w="sm" len="sm"/>
            <a:tailEnd type="triangle" w="med" len="med"/>
          </a:ln>
        </p:spPr>
      </p:cxnSp>
      <p:sp>
        <p:nvSpPr>
          <p:cNvPr id="117" name="Google Shape;117;p7"/>
          <p:cNvSpPr txBox="1"/>
          <p:nvPr/>
        </p:nvSpPr>
        <p:spPr>
          <a:xfrm>
            <a:off x="1295400" y="3384000"/>
            <a:ext cx="7596000" cy="36317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Wie bereits erwähnt, spielt das organisatorische Umfeld eine wichtige Rolle für unternehmerisches Verhalten, erklärt aber nicht hinreichend, warum sich eine Person letztendlich für unternehmerisches Handeln entscheidet.</a:t>
            </a:r>
            <a:endParaRPr lang="de-DE" sz="2400" dirty="0">
              <a:latin typeface="Helvetica Neue" panose="020B0604020202020204" charset="0"/>
            </a:endParaRPr>
          </a:p>
          <a:p>
            <a:pPr marL="342900" marR="0" lvl="0" indent="-342900" algn="l" rtl="0">
              <a:spcBef>
                <a:spcPts val="1200"/>
              </a:spcBef>
              <a:spcAft>
                <a:spcPts val="0"/>
              </a:spcAft>
              <a:buClr>
                <a:schemeClr val="dk1"/>
              </a:buClr>
              <a:buSzPts val="2400"/>
              <a:buFont typeface="Noto Sans Symbols"/>
              <a:buChar char="✔"/>
            </a:pPr>
            <a:r>
              <a:rPr lang="de-DE" sz="2400" dirty="0">
                <a:solidFill>
                  <a:schemeClr val="dk1"/>
                </a:solidFill>
                <a:latin typeface="Helvetica Neue" panose="020B0604020202020204" charset="0"/>
                <a:ea typeface="Helvetica Neue"/>
                <a:cs typeface="Helvetica Neue"/>
                <a:sym typeface="Helvetica Neue"/>
              </a:rPr>
              <a:t>Die Grafik zeigt, dass intrapreneuriales Verhalten von intrapreneuriales Einstellungen und Eigenschaften beeinflusst wird. Daher ist es wichtig, diese als Einflussfaktoren zu erkennen</a:t>
            </a:r>
            <a:endParaRPr lang="de-DE" sz="2400" dirty="0">
              <a:latin typeface="Helvetica Neue" panose="020B0604020202020204" charset="0"/>
            </a:endParaRPr>
          </a:p>
        </p:txBody>
      </p:sp>
      <p:sp>
        <p:nvSpPr>
          <p:cNvPr id="118" name="Google Shape;118;p7"/>
          <p:cNvSpPr txBox="1"/>
          <p:nvPr/>
        </p:nvSpPr>
        <p:spPr>
          <a:xfrm>
            <a:off x="2160000" y="7344000"/>
            <a:ext cx="6300000" cy="14002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rgbClr val="4D94B7"/>
                </a:solidFill>
                <a:latin typeface="Helvetica Neue"/>
                <a:ea typeface="Helvetica Neue"/>
                <a:cs typeface="Helvetica Neue"/>
                <a:sym typeface="Helvetica Neue"/>
              </a:rPr>
              <a:t>In diesem Trainingskurs werden wir uns auf die intrapreneuriale Einstellung konzentrieren und darauf, wie sie Intrapreneurship in Ihrem Unternehmen beeinflussen kann</a:t>
            </a:r>
            <a:endParaRPr lang="de-DE" dirty="0"/>
          </a:p>
        </p:txBody>
      </p:sp>
      <p:pic>
        <p:nvPicPr>
          <p:cNvPr id="119" name="Google Shape;119;p7" descr="Zurück RNL"/>
          <p:cNvPicPr preferRelativeResize="0"/>
          <p:nvPr/>
        </p:nvPicPr>
        <p:blipFill rotWithShape="1">
          <a:blip r:embed="rId3">
            <a:alphaModFix/>
          </a:blip>
          <a:srcRect/>
          <a:stretch/>
        </p:blipFill>
        <p:spPr>
          <a:xfrm>
            <a:off x="1296000" y="7668000"/>
            <a:ext cx="914400" cy="914400"/>
          </a:xfrm>
          <a:prstGeom prst="rect">
            <a:avLst/>
          </a:prstGeom>
          <a:noFill/>
          <a:ln>
            <a:noFill/>
          </a:ln>
        </p:spPr>
      </p:pic>
      <p:sp>
        <p:nvSpPr>
          <p:cNvPr id="120" name="Google Shape;120;p7"/>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3</a:t>
            </a:r>
            <a:endParaRPr lang="de-DE" sz="1200" dirty="0">
              <a:solidFill>
                <a:schemeClr val="dk1"/>
              </a:solidFill>
              <a:latin typeface="Helvetica Neue"/>
              <a:ea typeface="Helvetica Neue"/>
              <a:cs typeface="Helvetica Neue"/>
              <a:sym typeface="Helvetica Neue"/>
            </a:endParaRPr>
          </a:p>
        </p:txBody>
      </p:sp>
      <p:sp>
        <p:nvSpPr>
          <p:cNvPr id="121" name="Google Shape;121;p7"/>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122" name="Google Shape;122;p7"/>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800" b="1" dirty="0">
                <a:solidFill>
                  <a:srgbClr val="AED633"/>
                </a:solidFill>
                <a:latin typeface="Helvetica Neue"/>
                <a:ea typeface="Helvetica Neue"/>
                <a:cs typeface="Helvetica Neue"/>
                <a:sym typeface="Helvetica Neue"/>
              </a:rPr>
              <a:t>1.1 Definition</a:t>
            </a:r>
            <a:endParaRPr lang="de-DE" dirty="0"/>
          </a:p>
        </p:txBody>
      </p:sp>
      <p:sp>
        <p:nvSpPr>
          <p:cNvPr id="123" name="Google Shape;123;p7"/>
          <p:cNvSpPr/>
          <p:nvPr/>
        </p:nvSpPr>
        <p:spPr>
          <a:xfrm>
            <a:off x="10692000" y="2988000"/>
            <a:ext cx="4572000" cy="234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000" b="1" dirty="0">
                <a:solidFill>
                  <a:schemeClr val="dk1"/>
                </a:solidFill>
                <a:latin typeface="Helvetica Neue" panose="020B0604020202020204" charset="0"/>
                <a:ea typeface="Helvetica Neue"/>
                <a:cs typeface="Helvetica Neue"/>
                <a:sym typeface="Helvetica Neue"/>
              </a:rPr>
              <a:t>Intrapreneuriales Verhalten</a:t>
            </a:r>
            <a:endParaRPr lang="de-DE" sz="2000" dirty="0">
              <a:latin typeface="Helvetica Neue" panose="020B0604020202020204" charset="0"/>
            </a:endParaRPr>
          </a:p>
          <a:p>
            <a:pPr marL="0" marR="0" lvl="0" indent="0" algn="ctr" rtl="0">
              <a:spcBef>
                <a:spcPts val="0"/>
              </a:spcBef>
              <a:spcAft>
                <a:spcPts val="0"/>
              </a:spcAft>
              <a:buNone/>
            </a:pPr>
            <a:endParaRPr lang="de-DE" sz="2000" b="1" dirty="0">
              <a:solidFill>
                <a:schemeClr val="dk1"/>
              </a:solidFill>
              <a:latin typeface="Helvetica Neue" panose="020B0604020202020204" charset="0"/>
              <a:ea typeface="Helvetica Neue"/>
              <a:cs typeface="Helvetica Neue"/>
              <a:sym typeface="Helvetica Neue"/>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Innovativität</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Proaktivität</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Erkennen/ Nutzen von Chancen</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Risikobereitschaft</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Vernetzung</a:t>
            </a:r>
            <a:endParaRPr lang="de-DE" sz="2000" dirty="0">
              <a:latin typeface="Helvetica Neue" panose="020B0604020202020204" charset="0"/>
            </a:endParaRPr>
          </a:p>
        </p:txBody>
      </p:sp>
      <p:sp>
        <p:nvSpPr>
          <p:cNvPr id="124" name="Google Shape;124;p7"/>
          <p:cNvSpPr/>
          <p:nvPr/>
        </p:nvSpPr>
        <p:spPr>
          <a:xfrm>
            <a:off x="8784000" y="6048000"/>
            <a:ext cx="3960000" cy="2232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000" b="1" dirty="0">
                <a:solidFill>
                  <a:schemeClr val="dk1"/>
                </a:solidFill>
                <a:latin typeface="Helvetica Neue" panose="020B0604020202020204" charset="0"/>
                <a:ea typeface="Helvetica Neue"/>
                <a:cs typeface="Helvetica Neue"/>
                <a:sym typeface="Helvetica Neue"/>
              </a:rPr>
              <a:t>Intrapreneuriale Einstellungen</a:t>
            </a:r>
            <a:endParaRPr lang="de-DE" sz="2000" dirty="0">
              <a:latin typeface="Helvetica Neue" panose="020B0604020202020204" charset="0"/>
            </a:endParaRPr>
          </a:p>
          <a:p>
            <a:pPr marL="0" marR="0" lvl="0" indent="0" algn="ctr" rtl="0">
              <a:spcBef>
                <a:spcPts val="0"/>
              </a:spcBef>
              <a:spcAft>
                <a:spcPts val="0"/>
              </a:spcAft>
              <a:buNone/>
            </a:pPr>
            <a:endParaRPr lang="de-DE" sz="2000" b="1" dirty="0">
              <a:solidFill>
                <a:schemeClr val="dk1"/>
              </a:solidFill>
              <a:latin typeface="Helvetica Neue" panose="020B0604020202020204" charset="0"/>
              <a:ea typeface="Helvetica Neue"/>
              <a:cs typeface="Helvetica Neue"/>
              <a:sym typeface="Helvetica Neue"/>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Beziehung zur Organisation</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Zufriedenheit</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Motivation</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Absicht</a:t>
            </a:r>
            <a:endParaRPr lang="de-DE" sz="2000" dirty="0">
              <a:latin typeface="Helvetica Neue" panose="020B0604020202020204" charset="0"/>
            </a:endParaRPr>
          </a:p>
        </p:txBody>
      </p:sp>
      <p:sp>
        <p:nvSpPr>
          <p:cNvPr id="125" name="Google Shape;125;p7"/>
          <p:cNvSpPr/>
          <p:nvPr/>
        </p:nvSpPr>
        <p:spPr>
          <a:xfrm>
            <a:off x="13140000" y="6048000"/>
            <a:ext cx="3960000" cy="252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72000" rIns="91425" bIns="72000" anchor="t" anchorCtr="0">
            <a:noAutofit/>
          </a:bodyPr>
          <a:lstStyle/>
          <a:p>
            <a:pPr marL="0" marR="0" lvl="0" indent="0" algn="ctr" rtl="0">
              <a:spcBef>
                <a:spcPts val="0"/>
              </a:spcBef>
              <a:spcAft>
                <a:spcPts val="0"/>
              </a:spcAft>
              <a:buNone/>
            </a:pPr>
            <a:r>
              <a:rPr lang="de-DE" sz="2000" b="1" dirty="0">
                <a:solidFill>
                  <a:schemeClr val="dk1"/>
                </a:solidFill>
                <a:latin typeface="Helvetica Neue" panose="020B0604020202020204" charset="0"/>
                <a:ea typeface="Helvetica Neue"/>
                <a:cs typeface="Helvetica Neue"/>
                <a:sym typeface="Helvetica Neue"/>
              </a:rPr>
              <a:t>Merkmale des Intrapreneurship</a:t>
            </a:r>
            <a:endParaRPr lang="de-DE" sz="2000" dirty="0">
              <a:latin typeface="Helvetica Neue" panose="020B0604020202020204" charset="0"/>
            </a:endParaRPr>
          </a:p>
          <a:p>
            <a:pPr marL="0" marR="0" lvl="0" indent="0" algn="ctr" rtl="0">
              <a:spcBef>
                <a:spcPts val="0"/>
              </a:spcBef>
              <a:spcAft>
                <a:spcPts val="0"/>
              </a:spcAft>
              <a:buNone/>
            </a:pPr>
            <a:endParaRPr lang="de-DE" sz="2000" b="1" dirty="0">
              <a:solidFill>
                <a:schemeClr val="dk1"/>
              </a:solidFill>
              <a:latin typeface="Helvetica Neue" panose="020B0604020202020204" charset="0"/>
              <a:ea typeface="Helvetica Neue"/>
              <a:cs typeface="Helvetica Neue"/>
              <a:sym typeface="Helvetica Neue"/>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Fertigkeiten/ Fähigkeiten</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Wahrnehmung der eigenen Fähigkeiten</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Persönliche Kenntnisse</a:t>
            </a:r>
            <a:endParaRPr lang="de-DE" sz="2000" dirty="0">
              <a:latin typeface="Helvetica Neue" panose="020B0604020202020204" charset="0"/>
            </a:endParaRPr>
          </a:p>
          <a:p>
            <a:pPr marL="285750" marR="0" lvl="0" indent="-285750" algn="l" rtl="0">
              <a:spcBef>
                <a:spcPts val="0"/>
              </a:spcBef>
              <a:spcAft>
                <a:spcPts val="0"/>
              </a:spcAft>
              <a:buClr>
                <a:schemeClr val="dk1"/>
              </a:buClr>
              <a:buSzPts val="2000"/>
              <a:buFont typeface="Noto Sans Symbols"/>
              <a:buChar char="▪"/>
            </a:pPr>
            <a:r>
              <a:rPr lang="de-DE" sz="2000" dirty="0">
                <a:solidFill>
                  <a:schemeClr val="dk1"/>
                </a:solidFill>
                <a:latin typeface="Helvetica Neue" panose="020B0604020202020204" charset="0"/>
                <a:ea typeface="Helvetica Neue"/>
                <a:cs typeface="Helvetica Neue"/>
                <a:sym typeface="Helvetica Neue"/>
              </a:rPr>
              <a:t>Frühere Erfahrungen</a:t>
            </a:r>
            <a:endParaRPr lang="de-DE" sz="2000" dirty="0">
              <a:latin typeface="Helvetica Neue" panose="020B0604020202020204" charset="0"/>
            </a:endParaRPr>
          </a:p>
        </p:txBody>
      </p:sp>
      <p:sp>
        <p:nvSpPr>
          <p:cNvPr id="126" name="Google Shape;126;p7"/>
          <p:cNvSpPr/>
          <p:nvPr/>
        </p:nvSpPr>
        <p:spPr>
          <a:xfrm>
            <a:off x="8610300" y="2970513"/>
            <a:ext cx="2057400" cy="64731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800" b="1" i="1" dirty="0">
                <a:solidFill>
                  <a:schemeClr val="dk1"/>
                </a:solidFill>
                <a:latin typeface="Helvetica Neue"/>
                <a:ea typeface="Helvetica Neue"/>
                <a:cs typeface="Helvetica Neue"/>
                <a:sym typeface="Helvetica Neue"/>
              </a:rPr>
              <a:t>Einzeln</a:t>
            </a:r>
            <a:endParaRPr lang="de-DE" dirty="0"/>
          </a:p>
        </p:txBody>
      </p:sp>
      <p:sp>
        <p:nvSpPr>
          <p:cNvPr id="127" name="Google Shape;127;p7"/>
          <p:cNvSpPr/>
          <p:nvPr/>
        </p:nvSpPr>
        <p:spPr>
          <a:xfrm>
            <a:off x="8496000" y="5436000"/>
            <a:ext cx="4343400" cy="3324999"/>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dirty="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p:nvPr/>
        </p:nvSpPr>
        <p:spPr>
          <a:xfrm>
            <a:off x="1296000" y="3384000"/>
            <a:ext cx="8892000" cy="554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dirty="0">
                <a:solidFill>
                  <a:schemeClr val="dk1"/>
                </a:solidFill>
                <a:latin typeface="Helvetica Neue" panose="020B0604020202020204" charset="0"/>
                <a:ea typeface="Helvetica Neue"/>
                <a:cs typeface="Helvetica Neue"/>
                <a:sym typeface="Helvetica Neue"/>
              </a:rPr>
              <a:t>Eine besondere Bedeutung kommt dem intrapreneurialen Verhalten zu, da es zu neuen Führungsmöglichkeiten führen kann. </a:t>
            </a:r>
            <a:endParaRPr lang="de-DE" sz="2400" dirty="0">
              <a:latin typeface="Helvetica Neue" panose="020B0604020202020204" charset="0"/>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Traditionelle Führung basiert auf dem Bekannten, auf Sicherheit und Erfahrung. Intrapreneuriales Führen hingegen basiert auf dem Unbekannten. Um Entscheidungen zu treffen, sind detaillierte Informationen erforderlich, damit die Risiken minimiert werden können. Voraussetzung dafür ist, dass das Unternehmen die notwendigen Ressourcen zur Verfügung stellt. </a:t>
            </a:r>
            <a:endParaRPr lang="de-DE" sz="2400" dirty="0">
              <a:latin typeface="Helvetica Neue" panose="020B0604020202020204" charset="0"/>
            </a:endParaRPr>
          </a:p>
          <a:p>
            <a:pPr marL="0" marR="0" lvl="0" indent="0" algn="l" rtl="0">
              <a:spcBef>
                <a:spcPts val="1200"/>
              </a:spcBef>
              <a:spcAft>
                <a:spcPts val="0"/>
              </a:spcAft>
              <a:buNone/>
            </a:pPr>
            <a:r>
              <a:rPr lang="de-DE" sz="2400" dirty="0">
                <a:solidFill>
                  <a:schemeClr val="dk1"/>
                </a:solidFill>
                <a:latin typeface="Helvetica Neue" panose="020B0604020202020204" charset="0"/>
                <a:ea typeface="Helvetica Neue"/>
                <a:cs typeface="Helvetica Neue"/>
                <a:sym typeface="Helvetica Neue"/>
              </a:rPr>
              <a:t>Ein*e Intrapreneur*in muss kalkulierbare Risiken eingehen, experimentieren, vorhandenes Wissen nutzen und das Maximum aus den verfügbaren Ressourcen herausholen. Entscheidungen werden immer dann angepasst, wenn neue Informationen eintreffen.</a:t>
            </a:r>
            <a:endParaRPr lang="de-DE" sz="2400" dirty="0">
              <a:latin typeface="Helvetica Neue" panose="020B0604020202020204" charset="0"/>
            </a:endParaRPr>
          </a:p>
        </p:txBody>
      </p:sp>
      <p:grpSp>
        <p:nvGrpSpPr>
          <p:cNvPr id="133" name="Google Shape;133;p8"/>
          <p:cNvGrpSpPr/>
          <p:nvPr/>
        </p:nvGrpSpPr>
        <p:grpSpPr>
          <a:xfrm>
            <a:off x="10286999" y="3384000"/>
            <a:ext cx="6480001" cy="4978400"/>
            <a:chOff x="-1" y="0"/>
            <a:chExt cx="6480001" cy="4978400"/>
          </a:xfrm>
        </p:grpSpPr>
        <p:sp>
          <p:nvSpPr>
            <p:cNvPr id="134" name="Google Shape;134;p8"/>
            <p:cNvSpPr/>
            <p:nvPr/>
          </p:nvSpPr>
          <p:spPr>
            <a:xfrm rot="-5400000">
              <a:off x="375400" y="-375400"/>
              <a:ext cx="2489200" cy="32400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35" name="Google Shape;135;p8"/>
            <p:cNvSpPr txBox="1"/>
            <p:nvPr/>
          </p:nvSpPr>
          <p:spPr>
            <a:xfrm>
              <a:off x="-1" y="1"/>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de-DE" sz="2000" dirty="0">
                  <a:solidFill>
                    <a:schemeClr val="lt1"/>
                  </a:solidFill>
                  <a:latin typeface="Helvetica Neue"/>
                  <a:ea typeface="Helvetica Neue"/>
                  <a:cs typeface="Helvetica Neue"/>
                  <a:sym typeface="Helvetica Neue"/>
                </a:rPr>
                <a:t>Beziehung zur Organisation</a:t>
              </a:r>
              <a:endParaRPr lang="de-DE" dirty="0"/>
            </a:p>
          </p:txBody>
        </p:sp>
        <p:sp>
          <p:nvSpPr>
            <p:cNvPr id="136" name="Google Shape;136;p8"/>
            <p:cNvSpPr/>
            <p:nvPr/>
          </p:nvSpPr>
          <p:spPr>
            <a:xfrm>
              <a:off x="3240000" y="0"/>
              <a:ext cx="3240000" cy="24892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37" name="Google Shape;137;p8"/>
            <p:cNvSpPr txBox="1"/>
            <p:nvPr/>
          </p:nvSpPr>
          <p:spPr>
            <a:xfrm>
              <a:off x="3240000" y="0"/>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de-DE" sz="2000" dirty="0">
                  <a:solidFill>
                    <a:schemeClr val="lt1"/>
                  </a:solidFill>
                  <a:latin typeface="Helvetica Neue"/>
                  <a:ea typeface="Helvetica Neue"/>
                  <a:cs typeface="Helvetica Neue"/>
                  <a:sym typeface="Helvetica Neue"/>
                </a:rPr>
                <a:t>Zufriedenheit</a:t>
              </a:r>
              <a:endParaRPr lang="de-DE" dirty="0"/>
            </a:p>
          </p:txBody>
        </p:sp>
        <p:sp>
          <p:nvSpPr>
            <p:cNvPr id="138" name="Google Shape;138;p8"/>
            <p:cNvSpPr/>
            <p:nvPr/>
          </p:nvSpPr>
          <p:spPr>
            <a:xfrm rot="10800000">
              <a:off x="0" y="2489200"/>
              <a:ext cx="3240000" cy="24892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39" name="Google Shape;139;p8"/>
            <p:cNvSpPr txBox="1"/>
            <p:nvPr/>
          </p:nvSpPr>
          <p:spPr>
            <a:xfrm>
              <a:off x="0" y="3111499"/>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de-DE" sz="2000" dirty="0">
                  <a:solidFill>
                    <a:schemeClr val="lt1"/>
                  </a:solidFill>
                  <a:latin typeface="Helvetica Neue"/>
                  <a:ea typeface="Helvetica Neue"/>
                  <a:cs typeface="Helvetica Neue"/>
                  <a:sym typeface="Helvetica Neue"/>
                </a:rPr>
                <a:t>Motivation</a:t>
              </a:r>
              <a:endParaRPr lang="de-DE" dirty="0"/>
            </a:p>
          </p:txBody>
        </p:sp>
        <p:sp>
          <p:nvSpPr>
            <p:cNvPr id="140" name="Google Shape;140;p8"/>
            <p:cNvSpPr/>
            <p:nvPr/>
          </p:nvSpPr>
          <p:spPr>
            <a:xfrm rot="5400000">
              <a:off x="3615400" y="2113800"/>
              <a:ext cx="2489200" cy="3240000"/>
            </a:xfrm>
            <a:prstGeom prst="round1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41" name="Google Shape;141;p8"/>
            <p:cNvSpPr txBox="1"/>
            <p:nvPr/>
          </p:nvSpPr>
          <p:spPr>
            <a:xfrm>
              <a:off x="3240000" y="3111500"/>
              <a:ext cx="3240000" cy="1866900"/>
            </a:xfrm>
            <a:prstGeom prst="rect">
              <a:avLst/>
            </a:prstGeom>
            <a:noFill/>
            <a:ln>
              <a:noFill/>
            </a:ln>
          </p:spPr>
          <p:txBody>
            <a:bodyPr spcFirstLastPara="1" wrap="square" lIns="142225" tIns="142225" rIns="142225" bIns="142225" anchor="ctr" anchorCtr="0">
              <a:noAutofit/>
            </a:bodyPr>
            <a:lstStyle/>
            <a:p>
              <a:pPr marL="0" marR="0" lvl="0" indent="0" algn="ctr" rtl="0">
                <a:lnSpc>
                  <a:spcPct val="90000"/>
                </a:lnSpc>
                <a:spcBef>
                  <a:spcPts val="0"/>
                </a:spcBef>
                <a:spcAft>
                  <a:spcPts val="0"/>
                </a:spcAft>
                <a:buClr>
                  <a:schemeClr val="lt1"/>
                </a:buClr>
                <a:buSzPts val="2000"/>
                <a:buFont typeface="Helvetica Neue"/>
                <a:buNone/>
              </a:pPr>
              <a:r>
                <a:rPr lang="de-DE" sz="2000" dirty="0">
                  <a:solidFill>
                    <a:schemeClr val="lt1"/>
                  </a:solidFill>
                  <a:latin typeface="Helvetica Neue"/>
                  <a:ea typeface="Helvetica Neue"/>
                  <a:cs typeface="Helvetica Neue"/>
                  <a:sym typeface="Helvetica Neue"/>
                </a:rPr>
                <a:t>Absicht</a:t>
              </a:r>
              <a:endParaRPr lang="de-DE" dirty="0"/>
            </a:p>
          </p:txBody>
        </p:sp>
        <p:sp>
          <p:nvSpPr>
            <p:cNvPr id="142" name="Google Shape;142;p8"/>
            <p:cNvSpPr/>
            <p:nvPr/>
          </p:nvSpPr>
          <p:spPr>
            <a:xfrm>
              <a:off x="2268000" y="1866900"/>
              <a:ext cx="1944000" cy="1244600"/>
            </a:xfrm>
            <a:prstGeom prst="roundRect">
              <a:avLst>
                <a:gd name="adj" fmla="val 16667"/>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e-DE" dirty="0"/>
            </a:p>
          </p:txBody>
        </p:sp>
        <p:sp>
          <p:nvSpPr>
            <p:cNvPr id="143" name="Google Shape;143;p8"/>
            <p:cNvSpPr txBox="1"/>
            <p:nvPr/>
          </p:nvSpPr>
          <p:spPr>
            <a:xfrm>
              <a:off x="2328756" y="1927656"/>
              <a:ext cx="1822488" cy="112308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Helvetica Neue"/>
                <a:buNone/>
              </a:pPr>
              <a:r>
                <a:rPr lang="de-DE" sz="1800" b="1" dirty="0">
                  <a:solidFill>
                    <a:schemeClr val="dk1"/>
                  </a:solidFill>
                  <a:latin typeface="Helvetica Neue"/>
                  <a:ea typeface="Helvetica Neue"/>
                  <a:cs typeface="Helvetica Neue"/>
                  <a:sym typeface="Helvetica Neue"/>
                </a:rPr>
                <a:t>Intra-preneuriale Einstellung</a:t>
              </a:r>
              <a:endParaRPr lang="de-DE" dirty="0"/>
            </a:p>
          </p:txBody>
        </p:sp>
      </p:grpSp>
      <p:pic>
        <p:nvPicPr>
          <p:cNvPr id="144" name="Google Shape;144;p8"/>
          <p:cNvPicPr preferRelativeResize="0"/>
          <p:nvPr/>
        </p:nvPicPr>
        <p:blipFill rotWithShape="1">
          <a:blip r:embed="rId3">
            <a:alphaModFix/>
          </a:blip>
          <a:srcRect/>
          <a:stretch/>
        </p:blipFill>
        <p:spPr>
          <a:xfrm>
            <a:off x="10702789" y="4522847"/>
            <a:ext cx="1800000" cy="900000"/>
          </a:xfrm>
          <a:prstGeom prst="rect">
            <a:avLst/>
          </a:prstGeom>
          <a:noFill/>
          <a:ln>
            <a:noFill/>
          </a:ln>
        </p:spPr>
      </p:pic>
      <p:pic>
        <p:nvPicPr>
          <p:cNvPr id="145" name="Google Shape;145;p8"/>
          <p:cNvPicPr preferRelativeResize="0"/>
          <p:nvPr/>
        </p:nvPicPr>
        <p:blipFill rotWithShape="1">
          <a:blip r:embed="rId4">
            <a:alphaModFix/>
          </a:blip>
          <a:srcRect/>
          <a:stretch/>
        </p:blipFill>
        <p:spPr>
          <a:xfrm>
            <a:off x="11127878" y="6376500"/>
            <a:ext cx="1407022" cy="720000"/>
          </a:xfrm>
          <a:prstGeom prst="rect">
            <a:avLst/>
          </a:prstGeom>
          <a:noFill/>
          <a:ln>
            <a:noFill/>
          </a:ln>
        </p:spPr>
      </p:pic>
      <p:pic>
        <p:nvPicPr>
          <p:cNvPr id="146" name="Google Shape;146;p8"/>
          <p:cNvPicPr preferRelativeResize="0"/>
          <p:nvPr/>
        </p:nvPicPr>
        <p:blipFill rotWithShape="1">
          <a:blip r:embed="rId5">
            <a:alphaModFix/>
          </a:blip>
          <a:srcRect/>
          <a:stretch/>
        </p:blipFill>
        <p:spPr>
          <a:xfrm>
            <a:off x="14249400" y="4381497"/>
            <a:ext cx="1800000" cy="900000"/>
          </a:xfrm>
          <a:prstGeom prst="rect">
            <a:avLst/>
          </a:prstGeom>
          <a:noFill/>
          <a:ln>
            <a:noFill/>
          </a:ln>
        </p:spPr>
      </p:pic>
      <p:pic>
        <p:nvPicPr>
          <p:cNvPr id="147" name="Google Shape;147;p8"/>
          <p:cNvPicPr preferRelativeResize="0"/>
          <p:nvPr/>
        </p:nvPicPr>
        <p:blipFill rotWithShape="1">
          <a:blip r:embed="rId6">
            <a:alphaModFix/>
          </a:blip>
          <a:srcRect/>
          <a:stretch/>
        </p:blipFill>
        <p:spPr>
          <a:xfrm>
            <a:off x="14782800" y="6286500"/>
            <a:ext cx="961603" cy="900000"/>
          </a:xfrm>
          <a:prstGeom prst="rect">
            <a:avLst/>
          </a:prstGeom>
          <a:noFill/>
          <a:ln>
            <a:noFill/>
          </a:ln>
        </p:spPr>
      </p:pic>
      <p:sp>
        <p:nvSpPr>
          <p:cNvPr id="148" name="Google Shape;148;p8"/>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4</a:t>
            </a:r>
            <a:endParaRPr lang="de-DE" sz="1200" dirty="0">
              <a:solidFill>
                <a:schemeClr val="dk1"/>
              </a:solidFill>
              <a:latin typeface="Helvetica Neue"/>
              <a:ea typeface="Helvetica Neue"/>
              <a:cs typeface="Helvetica Neue"/>
              <a:sym typeface="Helvetica Neue"/>
            </a:endParaRPr>
          </a:p>
        </p:txBody>
      </p:sp>
      <p:sp>
        <p:nvSpPr>
          <p:cNvPr id="149" name="Google Shape;149;p8"/>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150" name="Google Shape;150;p8"/>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de-DE" sz="2800" b="1" dirty="0">
                <a:solidFill>
                  <a:srgbClr val="AED633"/>
                </a:solidFill>
                <a:latin typeface="Helvetica Neue"/>
                <a:ea typeface="Helvetica Neue"/>
                <a:cs typeface="Helvetica Neue"/>
                <a:sym typeface="Helvetica Neue"/>
              </a:rPr>
              <a:t>1.2 Die 4 Grundsätze der intrapreneurialen Einstellung</a:t>
            </a:r>
            <a:endParaRPr lang="de-DE" dirty="0"/>
          </a:p>
        </p:txBody>
      </p:sp>
      <p:sp>
        <p:nvSpPr>
          <p:cNvPr id="151" name="Google Shape;151;p8"/>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p:nvPr/>
        </p:nvSpPr>
        <p:spPr>
          <a:xfrm>
            <a:off x="1295400" y="3384000"/>
            <a:ext cx="73914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2400" i="1" u="sng" dirty="0">
                <a:solidFill>
                  <a:schemeClr val="dk1"/>
                </a:solidFill>
                <a:latin typeface="Helvetica Neue"/>
                <a:ea typeface="Helvetica Neue"/>
                <a:cs typeface="Helvetica Neue"/>
                <a:sym typeface="Helvetica Neue"/>
              </a:rPr>
              <a:t>Beziehung zur Organisation</a:t>
            </a:r>
            <a:endParaRPr lang="de-DE" dirty="0"/>
          </a:p>
        </p:txBody>
      </p:sp>
      <p:pic>
        <p:nvPicPr>
          <p:cNvPr id="157" name="Google Shape;157;p9"/>
          <p:cNvPicPr preferRelativeResize="0"/>
          <p:nvPr/>
        </p:nvPicPr>
        <p:blipFill rotWithShape="1">
          <a:blip r:embed="rId3">
            <a:alphaModFix/>
          </a:blip>
          <a:srcRect/>
          <a:stretch/>
        </p:blipFill>
        <p:spPr>
          <a:xfrm>
            <a:off x="13500000" y="1548000"/>
            <a:ext cx="3600000" cy="1800000"/>
          </a:xfrm>
          <a:prstGeom prst="rect">
            <a:avLst/>
          </a:prstGeom>
          <a:noFill/>
          <a:ln>
            <a:noFill/>
          </a:ln>
        </p:spPr>
      </p:pic>
      <p:sp>
        <p:nvSpPr>
          <p:cNvPr id="158" name="Google Shape;158;p9"/>
          <p:cNvSpPr txBox="1"/>
          <p:nvPr/>
        </p:nvSpPr>
        <p:spPr>
          <a:xfrm>
            <a:off x="1296000" y="4104000"/>
            <a:ext cx="10908000" cy="5763331"/>
          </a:xfrm>
          <a:prstGeom prst="rect">
            <a:avLst/>
          </a:prstGeom>
          <a:noFill/>
          <a:ln>
            <a:noFill/>
          </a:ln>
        </p:spPr>
        <p:txBody>
          <a:bodyPr spcFirstLastPara="1" wrap="square" lIns="91425" tIns="45700" rIns="91425" bIns="45700" anchor="t" anchorCtr="0">
            <a:noAutofit/>
          </a:bodyPr>
          <a:lstStyle/>
          <a:p>
            <a:pPr marL="542925" marR="0" lvl="0" indent="-542925" algn="l" rtl="0">
              <a:spcBef>
                <a:spcPts val="0"/>
              </a:spcBef>
              <a:spcAft>
                <a:spcPts val="0"/>
              </a:spcAft>
              <a:buClr>
                <a:schemeClr val="dk1"/>
              </a:buClr>
              <a:buSzPts val="3120"/>
              <a:buBlip>
                <a:blip r:embed="rId4"/>
              </a:buBlip>
            </a:pPr>
            <a:r>
              <a:rPr lang="de-DE" sz="2200" dirty="0">
                <a:solidFill>
                  <a:schemeClr val="dk1"/>
                </a:solidFill>
                <a:latin typeface="Helvetica Neue" panose="020B0604020202020204" charset="0"/>
                <a:ea typeface="Helvetica Neue"/>
                <a:cs typeface="Helvetica Neue"/>
                <a:sym typeface="Helvetica Neue"/>
              </a:rPr>
              <a:t>Das Vertrauen in den/die direkten Vorgesetzte*n ist eine wichtige Voraussetzung für unternehmerisches Verhalten.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200" dirty="0">
                <a:solidFill>
                  <a:schemeClr val="dk1"/>
                </a:solidFill>
                <a:latin typeface="Helvetica Neue" panose="020B0604020202020204" charset="0"/>
                <a:ea typeface="Helvetica Neue"/>
                <a:cs typeface="Helvetica Neue"/>
                <a:sym typeface="Helvetica Neue"/>
              </a:rPr>
              <a:t>Die Unterstützung durch den Eigentümer*in/Unternehmer*in ist ein wichtiges Schlüsselelement zur Förderung von Intrapreneurship.</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200" dirty="0">
                <a:solidFill>
                  <a:schemeClr val="dk1"/>
                </a:solidFill>
                <a:latin typeface="Helvetica Neue" panose="020B0604020202020204" charset="0"/>
                <a:ea typeface="Helvetica Neue"/>
                <a:cs typeface="Helvetica Neue"/>
                <a:sym typeface="Helvetica Neue"/>
              </a:rPr>
              <a:t>Die Ermutigung der Mitarbeitenden trägt dazu bei, unternehmerisches            Verhalten zu manifestieren.</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200" dirty="0">
                <a:solidFill>
                  <a:schemeClr val="dk1"/>
                </a:solidFill>
                <a:latin typeface="Helvetica Neue" panose="020B0604020202020204" charset="0"/>
                <a:ea typeface="Helvetica Neue"/>
                <a:cs typeface="Helvetica Neue"/>
                <a:sym typeface="Helvetica Neue"/>
              </a:rPr>
              <a:t>Die "psychologische Eigenverantwortung" wird als Vermittler der Beziehung zwischen einer Person und ihrer Organisation angesehen. Dadurch entsteht bei den Mitarbeitenden das Gefühl, dass die Ziele der Organisation ihre eigenen sind.</a:t>
            </a:r>
            <a:endParaRPr lang="de-DE" sz="2200" dirty="0">
              <a:latin typeface="Helvetica Neue" panose="020B0604020202020204" charset="0"/>
            </a:endParaRPr>
          </a:p>
          <a:p>
            <a:pPr marL="542925" marR="0" lvl="0" indent="-542925" algn="l" rtl="0">
              <a:spcBef>
                <a:spcPts val="1800"/>
              </a:spcBef>
              <a:spcAft>
                <a:spcPts val="0"/>
              </a:spcAft>
              <a:buClr>
                <a:schemeClr val="dk1"/>
              </a:buClr>
              <a:buSzPts val="3120"/>
              <a:buBlip>
                <a:blip r:embed="rId4"/>
              </a:buBlip>
            </a:pPr>
            <a:r>
              <a:rPr lang="de-DE" sz="2200" dirty="0">
                <a:solidFill>
                  <a:schemeClr val="dk1"/>
                </a:solidFill>
                <a:latin typeface="Helvetica Neue" panose="020B0604020202020204" charset="0"/>
                <a:ea typeface="Helvetica Neue"/>
                <a:cs typeface="Helvetica Neue"/>
                <a:sym typeface="Helvetica Neue"/>
              </a:rPr>
              <a:t>Wenn der/die Einzelne das Gefühl hat, Teil einer Sache zu sein, werden die Ziele positiver bewertet.</a:t>
            </a:r>
            <a:endParaRPr lang="de-DE" sz="2200" dirty="0">
              <a:latin typeface="Helvetica Neue" panose="020B0604020202020204" charset="0"/>
            </a:endParaRPr>
          </a:p>
        </p:txBody>
      </p:sp>
      <p:sp>
        <p:nvSpPr>
          <p:cNvPr id="159" name="Google Shape;159;p9"/>
          <p:cNvSpPr/>
          <p:nvPr/>
        </p:nvSpPr>
        <p:spPr>
          <a:xfrm rot="-614456">
            <a:off x="12681668" y="5471134"/>
            <a:ext cx="4356000" cy="3359739"/>
          </a:xfrm>
          <a:prstGeom prst="foldedCorner">
            <a:avLst>
              <a:gd name="adj" fmla="val 16667"/>
            </a:avLst>
          </a:prstGeom>
          <a:solidFill>
            <a:srgbClr val="D8D8D8"/>
          </a:solidFill>
          <a:ln w="9525" cap="flat" cmpd="sng">
            <a:solidFill>
              <a:schemeClr val="lt1"/>
            </a:solidFill>
            <a:prstDash val="solid"/>
            <a:round/>
            <a:headEnd type="none" w="sm" len="sm"/>
            <a:tailEnd type="none" w="sm" len="sm"/>
          </a:ln>
        </p:spPr>
        <p:txBody>
          <a:bodyPr spcFirstLastPara="1" wrap="square" lIns="180000" tIns="180000" rIns="180000" bIns="180000" anchor="t" anchorCtr="0">
            <a:noAutofit/>
          </a:bodyPr>
          <a:lstStyle/>
          <a:p>
            <a:pPr marL="0" marR="0" lvl="0" indent="0" algn="ctr" rtl="0">
              <a:spcBef>
                <a:spcPts val="0"/>
              </a:spcBef>
              <a:spcAft>
                <a:spcPts val="0"/>
              </a:spcAft>
              <a:buClr>
                <a:schemeClr val="dk1"/>
              </a:buClr>
              <a:buSzPts val="2400"/>
              <a:buFont typeface="Helvetica Neue"/>
              <a:buNone/>
            </a:pPr>
            <a:r>
              <a:rPr lang="de-DE" sz="2400" b="1" dirty="0">
                <a:solidFill>
                  <a:schemeClr val="dk1"/>
                </a:solidFill>
                <a:latin typeface="Helvetica Neue" panose="020B0604020202020204" charset="0"/>
                <a:ea typeface="Helvetica Neue"/>
                <a:cs typeface="Helvetica Neue"/>
                <a:sym typeface="Helvetica Neue"/>
              </a:rPr>
              <a:t>Zur Erinnerung!</a:t>
            </a:r>
            <a:endParaRPr lang="de-DE" sz="2400" dirty="0">
              <a:latin typeface="Helvetica Neue" panose="020B0604020202020204" charset="0"/>
            </a:endParaRPr>
          </a:p>
          <a:p>
            <a:pPr marL="0" marR="0" lvl="0" indent="0" algn="ctr" rtl="0">
              <a:spcBef>
                <a:spcPts val="0"/>
              </a:spcBef>
              <a:spcAft>
                <a:spcPts val="0"/>
              </a:spcAft>
              <a:buNone/>
            </a:pPr>
            <a:endParaRPr lang="de-DE" sz="2200" dirty="0">
              <a:solidFill>
                <a:schemeClr val="dk1"/>
              </a:solidFill>
              <a:latin typeface="Helvetica Neue" panose="020B0604020202020204" charset="0"/>
              <a:ea typeface="Helvetica Neue"/>
              <a:cs typeface="Helvetica Neue"/>
              <a:sym typeface="Helvetica Neue"/>
            </a:endParaRP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Je mehr der Mitarbeitende</a:t>
            </a:r>
          </a:p>
          <a:p>
            <a:pPr marL="0" marR="0" lvl="0" indent="0" algn="ctr" rtl="0">
              <a:spcBef>
                <a:spcPts val="0"/>
              </a:spcBef>
              <a:spcAft>
                <a:spcPts val="0"/>
              </a:spcAft>
              <a:buNone/>
            </a:pPr>
            <a:r>
              <a:rPr lang="de-DE" sz="2200" dirty="0">
                <a:solidFill>
                  <a:schemeClr val="dk1"/>
                </a:solidFill>
                <a:latin typeface="Helvetica Neue" panose="020B0604020202020204" charset="0"/>
                <a:ea typeface="Helvetica Neue"/>
                <a:cs typeface="Helvetica Neue"/>
                <a:sym typeface="Helvetica Neue"/>
              </a:rPr>
              <a:t> </a:t>
            </a:r>
            <a:r>
              <a:rPr lang="de-DE" sz="2200" b="1" dirty="0">
                <a:solidFill>
                  <a:schemeClr val="dk1"/>
                </a:solidFill>
                <a:latin typeface="Helvetica Neue" panose="020B0604020202020204" charset="0"/>
                <a:ea typeface="Helvetica Neue"/>
                <a:cs typeface="Helvetica Neue"/>
                <a:sym typeface="Helvetica Neue"/>
              </a:rPr>
              <a:t>mit der Organisation verbunden ist</a:t>
            </a:r>
            <a:r>
              <a:rPr lang="de-DE" sz="2200" dirty="0">
                <a:solidFill>
                  <a:schemeClr val="dk1"/>
                </a:solidFill>
                <a:latin typeface="Helvetica Neue" panose="020B0604020202020204" charset="0"/>
                <a:ea typeface="Helvetica Neue"/>
                <a:cs typeface="Helvetica Neue"/>
                <a:sym typeface="Helvetica Neue"/>
              </a:rPr>
              <a:t>, desto mehr beeinflusst dies das unternehmerische Handeln und letztlich das unternehmerische Verhalten</a:t>
            </a:r>
            <a:endParaRPr lang="de-DE" sz="2200" dirty="0">
              <a:latin typeface="Helvetica Neue" panose="020B0604020202020204" charset="0"/>
            </a:endParaRPr>
          </a:p>
        </p:txBody>
      </p:sp>
      <p:pic>
        <p:nvPicPr>
          <p:cNvPr id="160" name="Google Shape;160;p9"/>
          <p:cNvPicPr preferRelativeResize="0"/>
          <p:nvPr/>
        </p:nvPicPr>
        <p:blipFill rotWithShape="1">
          <a:blip r:embed="rId5">
            <a:alphaModFix/>
          </a:blip>
          <a:srcRect/>
          <a:stretch/>
        </p:blipFill>
        <p:spPr>
          <a:xfrm>
            <a:off x="11508141" y="5340366"/>
            <a:ext cx="1600438" cy="1790700"/>
          </a:xfrm>
          <a:prstGeom prst="rect">
            <a:avLst/>
          </a:prstGeom>
          <a:noFill/>
          <a:ln>
            <a:noFill/>
          </a:ln>
        </p:spPr>
      </p:pic>
      <p:sp>
        <p:nvSpPr>
          <p:cNvPr id="161" name="Google Shape;161;p9"/>
          <p:cNvSpPr txBox="1"/>
          <p:nvPr/>
        </p:nvSpPr>
        <p:spPr>
          <a:xfrm>
            <a:off x="1295400" y="8928000"/>
            <a:ext cx="1295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Quellennr.: 5</a:t>
            </a:r>
            <a:endParaRPr lang="de-DE" sz="1200" dirty="0">
              <a:solidFill>
                <a:schemeClr val="dk1"/>
              </a:solidFill>
              <a:latin typeface="Helvetica Neue"/>
              <a:ea typeface="Helvetica Neue"/>
              <a:cs typeface="Helvetica Neue"/>
              <a:sym typeface="Helvetica Neue"/>
            </a:endParaRPr>
          </a:p>
        </p:txBody>
      </p:sp>
      <p:sp>
        <p:nvSpPr>
          <p:cNvPr id="162" name="Google Shape;162;p9"/>
          <p:cNvSpPr txBox="1"/>
          <p:nvPr/>
        </p:nvSpPr>
        <p:spPr>
          <a:xfrm>
            <a:off x="1296000" y="1548000"/>
            <a:ext cx="15773400"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4800" b="1" dirty="0">
                <a:solidFill>
                  <a:srgbClr val="4D94B7"/>
                </a:solidFill>
                <a:latin typeface="Helvetica Neue"/>
                <a:ea typeface="Helvetica Neue"/>
                <a:cs typeface="Helvetica Neue"/>
                <a:sym typeface="Helvetica Neue"/>
              </a:rPr>
              <a:t>1. Intrapreneuriale Einstellung</a:t>
            </a:r>
            <a:endParaRPr lang="de-DE" dirty="0"/>
          </a:p>
        </p:txBody>
      </p:sp>
      <p:sp>
        <p:nvSpPr>
          <p:cNvPr id="163" name="Google Shape;163;p9"/>
          <p:cNvSpPr txBox="1"/>
          <p:nvPr/>
        </p:nvSpPr>
        <p:spPr>
          <a:xfrm>
            <a:off x="1295400" y="2304000"/>
            <a:ext cx="15840000" cy="523220"/>
          </a:xfrm>
          <a:prstGeom prst="rect">
            <a:avLst/>
          </a:prstGeom>
          <a:noFill/>
          <a:ln>
            <a:noFill/>
          </a:ln>
        </p:spPr>
        <p:txBody>
          <a:bodyPr spcFirstLastPara="1" wrap="square" lIns="91425" tIns="45700" rIns="91425" bIns="45700" anchor="t" anchorCtr="0">
            <a:noAutofit/>
          </a:bodyPr>
          <a:lstStyle/>
          <a:p>
            <a:pPr marL="628650" marR="0" lvl="0" indent="-628650" algn="l" rtl="0">
              <a:spcBef>
                <a:spcPts val="0"/>
              </a:spcBef>
              <a:spcAft>
                <a:spcPts val="0"/>
              </a:spcAft>
              <a:buNone/>
            </a:pPr>
            <a:r>
              <a:rPr lang="de-DE" sz="2800" b="1" dirty="0">
                <a:solidFill>
                  <a:srgbClr val="AED633"/>
                </a:solidFill>
                <a:latin typeface="Helvetica Neue"/>
                <a:ea typeface="Helvetica Neue"/>
                <a:cs typeface="Helvetica Neue"/>
                <a:sym typeface="Helvetica Neue"/>
              </a:rPr>
              <a:t>1.2 Die 4 Grundsätze der unternehmerischen Einstellung</a:t>
            </a:r>
            <a:endParaRPr lang="de-DE" dirty="0"/>
          </a:p>
        </p:txBody>
      </p:sp>
      <p:sp>
        <p:nvSpPr>
          <p:cNvPr id="164" name="Google Shape;164;p9"/>
          <p:cNvSpPr txBox="1"/>
          <p:nvPr/>
        </p:nvSpPr>
        <p:spPr>
          <a:xfrm>
            <a:off x="14688000" y="8928000"/>
            <a:ext cx="18360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200" b="0" i="0" u="none" strike="noStrike" dirty="0">
                <a:solidFill>
                  <a:srgbClr val="000000"/>
                </a:solidFill>
                <a:latin typeface="Helvetica Neue"/>
                <a:ea typeface="Helvetica Neue"/>
                <a:cs typeface="Helvetica Neue"/>
                <a:sym typeface="Helvetica Neue"/>
              </a:rPr>
              <a:t>Bildquelle: Pixabay </a:t>
            </a:r>
            <a:endParaRPr lang="de-DE" sz="1200" dirty="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ppt_w</p:attrName>
                                        </p:attrNameLst>
                                      </p:cBhvr>
                                      <p:tavLst>
                                        <p:tav tm="0">
                                          <p:val>
                                            <p:strVal val="0"/>
                                          </p:val>
                                        </p:tav>
                                        <p:tav tm="100000">
                                          <p:val>
                                            <p:strVal val="#ppt_w"/>
                                          </p:val>
                                        </p:tav>
                                      </p:tavLst>
                                    </p:anim>
                                    <p:anim calcmode="lin" valueType="num">
                                      <p:cBhvr additive="base">
                                        <p:cTn id="8" dur="5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5241</Words>
  <Application>Microsoft Office PowerPoint</Application>
  <PresentationFormat>Benutzerdefiniert</PresentationFormat>
  <Paragraphs>591</Paragraphs>
  <Slides>44</Slides>
  <Notes>44</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44</vt:i4>
      </vt:variant>
    </vt:vector>
  </HeadingPairs>
  <TitlesOfParts>
    <vt:vector size="52" baseType="lpstr">
      <vt:lpstr>Architects Daughter</vt:lpstr>
      <vt:lpstr>Arial</vt:lpstr>
      <vt:lpstr>Calibri</vt:lpstr>
      <vt:lpstr>Helvetic neue</vt:lpstr>
      <vt:lpstr>Helvetica Neue</vt:lpstr>
      <vt:lpstr>Noto Sans Symbols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keywords>, docId:1BB84EC918950DF4F81EA87AA4E5F160</cp:keywords>
  <cp:lastModifiedBy>Jennifer Voepel</cp:lastModifiedBy>
  <cp:revision>11</cp:revision>
  <dcterms:created xsi:type="dcterms:W3CDTF">2022-01-27T16:04:38Z</dcterms:created>
  <dcterms:modified xsi:type="dcterms:W3CDTF">2024-02-05T00:17:39Z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