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9"/>
  </p:notesMasterIdLst>
  <p:handoutMasterIdLst>
    <p:handoutMasterId r:id="rId30"/>
  </p:handoutMasterIdLst>
  <p:sldIdLst>
    <p:sldId id="277" r:id="rId3"/>
    <p:sldId id="278" r:id="rId4"/>
    <p:sldId id="279" r:id="rId5"/>
    <p:sldId id="289" r:id="rId6"/>
    <p:sldId id="280" r:id="rId7"/>
    <p:sldId id="291" r:id="rId8"/>
    <p:sldId id="292" r:id="rId9"/>
    <p:sldId id="293" r:id="rId10"/>
    <p:sldId id="296" r:id="rId11"/>
    <p:sldId id="295" r:id="rId12"/>
    <p:sldId id="297" r:id="rId13"/>
    <p:sldId id="298" r:id="rId14"/>
    <p:sldId id="299" r:id="rId15"/>
    <p:sldId id="300" r:id="rId16"/>
    <p:sldId id="281" r:id="rId17"/>
    <p:sldId id="301" r:id="rId18"/>
    <p:sldId id="302" r:id="rId19"/>
    <p:sldId id="303" r:id="rId20"/>
    <p:sldId id="304" r:id="rId21"/>
    <p:sldId id="305" r:id="rId22"/>
    <p:sldId id="306" r:id="rId23"/>
    <p:sldId id="285" r:id="rId24"/>
    <p:sldId id="308" r:id="rId25"/>
    <p:sldId id="290" r:id="rId26"/>
    <p:sldId id="268" r:id="rId27"/>
    <p:sldId id="287" r:id="rId2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8" d="100"/>
          <a:sy n="68" d="100"/>
        </p:scale>
        <p:origin x="108" y="144"/>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C77FF-DF45-4F3A-A195-23BE9B3020B5}" type="doc">
      <dgm:prSet loTypeId="urn:microsoft.com/office/officeart/2005/8/layout/cycle2" loCatId="cycle" qsTypeId="urn:microsoft.com/office/officeart/2005/8/quickstyle/simple1" qsCatId="simple" csTypeId="urn:microsoft.com/office/officeart/2005/8/colors/accent0_2" csCatId="mainScheme" phldr="1"/>
      <dgm:spPr/>
      <dgm:t>
        <a:bodyPr/>
        <a:lstStyle/>
        <a:p>
          <a:endParaRPr lang="it-IT"/>
        </a:p>
      </dgm:t>
    </dgm:pt>
    <dgm:pt modelId="{6FBFE652-C198-4C88-8F83-C19B26B419EE}">
      <dgm:prSet phldrT="[Testo]" custT="1"/>
      <dgm:spPr/>
      <dgm:t>
        <a:bodyPr/>
        <a:lstStyle/>
        <a:p>
          <a:r>
            <a:rPr lang="en-US" sz="2400" noProof="0" dirty="0">
              <a:latin typeface="Helvetica Neue" panose="020B0604020202020204" charset="0"/>
            </a:rPr>
            <a:t>Visualize</a:t>
          </a:r>
          <a:r>
            <a:rPr lang="it-IT" sz="2400" dirty="0">
              <a:latin typeface="Helvetica Neue" panose="020B0604020202020204" charset="0"/>
            </a:rPr>
            <a:t> </a:t>
          </a:r>
        </a:p>
      </dgm:t>
    </dgm:pt>
    <dgm:pt modelId="{5DE6870A-E139-49D4-89E3-6AEDAF044FC6}" type="parTrans" cxnId="{967F4C8C-4B01-4115-83FC-FBDEAAD5ABF3}">
      <dgm:prSet/>
      <dgm:spPr/>
      <dgm:t>
        <a:bodyPr/>
        <a:lstStyle/>
        <a:p>
          <a:endParaRPr lang="it-IT"/>
        </a:p>
      </dgm:t>
    </dgm:pt>
    <dgm:pt modelId="{B002C68E-0604-4A71-8CCA-65C60B96A323}" type="sibTrans" cxnId="{967F4C8C-4B01-4115-83FC-FBDEAAD5ABF3}">
      <dgm:prSet/>
      <dgm:spPr/>
      <dgm:t>
        <a:bodyPr/>
        <a:lstStyle/>
        <a:p>
          <a:endParaRPr lang="it-IT" dirty="0"/>
        </a:p>
      </dgm:t>
    </dgm:pt>
    <dgm:pt modelId="{2F5A167E-9651-4F63-BBE9-86E0A9C9CBBC}">
      <dgm:prSet phldrT="[Testo]" custT="1"/>
      <dgm:spPr/>
      <dgm:t>
        <a:bodyPr/>
        <a:lstStyle/>
        <a:p>
          <a:r>
            <a:rPr lang="it-IT" sz="2400" dirty="0">
              <a:latin typeface="Helvetica Neue" panose="020B0604020202020204" charset="0"/>
            </a:rPr>
            <a:t>Plan </a:t>
          </a:r>
        </a:p>
      </dgm:t>
    </dgm:pt>
    <dgm:pt modelId="{26132A69-6EBF-40B6-A469-6422EB3341A2}" type="parTrans" cxnId="{A23D5E1B-E0B5-460B-9868-EB4C41B280C0}">
      <dgm:prSet/>
      <dgm:spPr/>
      <dgm:t>
        <a:bodyPr/>
        <a:lstStyle/>
        <a:p>
          <a:endParaRPr lang="it-IT"/>
        </a:p>
      </dgm:t>
    </dgm:pt>
    <dgm:pt modelId="{B02B785D-F5D1-4FDD-85CD-C2D21EDBC7E8}" type="sibTrans" cxnId="{A23D5E1B-E0B5-460B-9868-EB4C41B280C0}">
      <dgm:prSet/>
      <dgm:spPr/>
      <dgm:t>
        <a:bodyPr/>
        <a:lstStyle/>
        <a:p>
          <a:endParaRPr lang="it-IT" dirty="0"/>
        </a:p>
      </dgm:t>
    </dgm:pt>
    <dgm:pt modelId="{B6DFAFE3-63E3-4E8D-B893-56B7E6006E8C}">
      <dgm:prSet phldrT="[Testo]" custT="1"/>
      <dgm:spPr/>
      <dgm:t>
        <a:bodyPr/>
        <a:lstStyle/>
        <a:p>
          <a:r>
            <a:rPr lang="en-US" sz="2400" noProof="0" dirty="0">
              <a:latin typeface="Helvetica Neue" panose="020B0604020202020204" charset="0"/>
            </a:rPr>
            <a:t>Implement</a:t>
          </a:r>
          <a:r>
            <a:rPr lang="it-IT" sz="2400" dirty="0">
              <a:latin typeface="Helvetica Neue" panose="020B0604020202020204" charset="0"/>
            </a:rPr>
            <a:t> </a:t>
          </a:r>
        </a:p>
      </dgm:t>
    </dgm:pt>
    <dgm:pt modelId="{0FCCE536-E455-4FBD-B2EE-00F4660CB7FA}" type="parTrans" cxnId="{EC1485D8-464D-468C-90A6-EC0298A4D765}">
      <dgm:prSet/>
      <dgm:spPr/>
      <dgm:t>
        <a:bodyPr/>
        <a:lstStyle/>
        <a:p>
          <a:endParaRPr lang="it-IT"/>
        </a:p>
      </dgm:t>
    </dgm:pt>
    <dgm:pt modelId="{7A22C95C-B651-4DF0-B050-967DCD4C7AA5}" type="sibTrans" cxnId="{EC1485D8-464D-468C-90A6-EC0298A4D765}">
      <dgm:prSet/>
      <dgm:spPr/>
      <dgm:t>
        <a:bodyPr/>
        <a:lstStyle/>
        <a:p>
          <a:endParaRPr lang="it-IT" dirty="0"/>
        </a:p>
      </dgm:t>
    </dgm:pt>
    <dgm:pt modelId="{1C558A97-FA2A-45D3-B2C8-9DB611641469}" type="pres">
      <dgm:prSet presAssocID="{D74C77FF-DF45-4F3A-A195-23BE9B3020B5}" presName="cycle" presStyleCnt="0">
        <dgm:presLayoutVars>
          <dgm:dir/>
          <dgm:resizeHandles val="exact"/>
        </dgm:presLayoutVars>
      </dgm:prSet>
      <dgm:spPr/>
    </dgm:pt>
    <dgm:pt modelId="{FA6A58B8-D652-441B-B0A3-BF0D2C4BE270}" type="pres">
      <dgm:prSet presAssocID="{6FBFE652-C198-4C88-8F83-C19B26B419EE}" presName="node" presStyleLbl="node1" presStyleIdx="0" presStyleCnt="3">
        <dgm:presLayoutVars>
          <dgm:bulletEnabled val="1"/>
        </dgm:presLayoutVars>
      </dgm:prSet>
      <dgm:spPr/>
    </dgm:pt>
    <dgm:pt modelId="{4E501A2F-E83A-469A-A687-BC3167181B31}" type="pres">
      <dgm:prSet presAssocID="{B002C68E-0604-4A71-8CCA-65C60B96A323}" presName="sibTrans" presStyleLbl="sibTrans2D1" presStyleIdx="0" presStyleCnt="3"/>
      <dgm:spPr/>
    </dgm:pt>
    <dgm:pt modelId="{52C61379-1A48-48FA-AED5-4B3988560678}" type="pres">
      <dgm:prSet presAssocID="{B002C68E-0604-4A71-8CCA-65C60B96A323}" presName="connectorText" presStyleLbl="sibTrans2D1" presStyleIdx="0" presStyleCnt="3"/>
      <dgm:spPr/>
    </dgm:pt>
    <dgm:pt modelId="{8E43C16E-F8E3-4262-96F3-13128ABFCC95}" type="pres">
      <dgm:prSet presAssocID="{2F5A167E-9651-4F63-BBE9-86E0A9C9CBBC}" presName="node" presStyleLbl="node1" presStyleIdx="1" presStyleCnt="3">
        <dgm:presLayoutVars>
          <dgm:bulletEnabled val="1"/>
        </dgm:presLayoutVars>
      </dgm:prSet>
      <dgm:spPr/>
    </dgm:pt>
    <dgm:pt modelId="{3B539CC0-6B72-46AB-B04A-3FE433E7E3E0}" type="pres">
      <dgm:prSet presAssocID="{B02B785D-F5D1-4FDD-85CD-C2D21EDBC7E8}" presName="sibTrans" presStyleLbl="sibTrans2D1" presStyleIdx="1" presStyleCnt="3"/>
      <dgm:spPr/>
    </dgm:pt>
    <dgm:pt modelId="{A26B2B04-D208-47C2-9928-FCA9BB914FC6}" type="pres">
      <dgm:prSet presAssocID="{B02B785D-F5D1-4FDD-85CD-C2D21EDBC7E8}" presName="connectorText" presStyleLbl="sibTrans2D1" presStyleIdx="1" presStyleCnt="3"/>
      <dgm:spPr/>
    </dgm:pt>
    <dgm:pt modelId="{3A9C97B1-CB63-4186-A1F7-029A5C402FAE}" type="pres">
      <dgm:prSet presAssocID="{B6DFAFE3-63E3-4E8D-B893-56B7E6006E8C}" presName="node" presStyleLbl="node1" presStyleIdx="2" presStyleCnt="3">
        <dgm:presLayoutVars>
          <dgm:bulletEnabled val="1"/>
        </dgm:presLayoutVars>
      </dgm:prSet>
      <dgm:spPr/>
    </dgm:pt>
    <dgm:pt modelId="{D050DE1E-DD49-445C-AA98-AC2C4B8F4E28}" type="pres">
      <dgm:prSet presAssocID="{7A22C95C-B651-4DF0-B050-967DCD4C7AA5}" presName="sibTrans" presStyleLbl="sibTrans2D1" presStyleIdx="2" presStyleCnt="3"/>
      <dgm:spPr/>
    </dgm:pt>
    <dgm:pt modelId="{79A909F6-CB2C-4C31-8178-95492F25FA7A}" type="pres">
      <dgm:prSet presAssocID="{7A22C95C-B651-4DF0-B050-967DCD4C7AA5}" presName="connectorText" presStyleLbl="sibTrans2D1" presStyleIdx="2" presStyleCnt="3"/>
      <dgm:spPr/>
    </dgm:pt>
  </dgm:ptLst>
  <dgm:cxnLst>
    <dgm:cxn modelId="{646C330A-0AC4-4823-92E0-4ADE5656A45F}" type="presOf" srcId="{B02B785D-F5D1-4FDD-85CD-C2D21EDBC7E8}" destId="{A26B2B04-D208-47C2-9928-FCA9BB914FC6}" srcOrd="1" destOrd="0" presId="urn:microsoft.com/office/officeart/2005/8/layout/cycle2"/>
    <dgm:cxn modelId="{A23D5E1B-E0B5-460B-9868-EB4C41B280C0}" srcId="{D74C77FF-DF45-4F3A-A195-23BE9B3020B5}" destId="{2F5A167E-9651-4F63-BBE9-86E0A9C9CBBC}" srcOrd="1" destOrd="0" parTransId="{26132A69-6EBF-40B6-A469-6422EB3341A2}" sibTransId="{B02B785D-F5D1-4FDD-85CD-C2D21EDBC7E8}"/>
    <dgm:cxn modelId="{F92A5D2D-B906-4AA5-9B28-B0EFB9DCB174}" type="presOf" srcId="{B002C68E-0604-4A71-8CCA-65C60B96A323}" destId="{52C61379-1A48-48FA-AED5-4B3988560678}" srcOrd="1" destOrd="0" presId="urn:microsoft.com/office/officeart/2005/8/layout/cycle2"/>
    <dgm:cxn modelId="{C1452E68-D6A7-4E0B-BCC6-F5B2325AFEC2}" type="presOf" srcId="{2F5A167E-9651-4F63-BBE9-86E0A9C9CBBC}" destId="{8E43C16E-F8E3-4262-96F3-13128ABFCC95}" srcOrd="0" destOrd="0" presId="urn:microsoft.com/office/officeart/2005/8/layout/cycle2"/>
    <dgm:cxn modelId="{B3646E68-ED53-4290-B9A0-024B9A0A31D9}" type="presOf" srcId="{B6DFAFE3-63E3-4E8D-B893-56B7E6006E8C}" destId="{3A9C97B1-CB63-4186-A1F7-029A5C402FAE}" srcOrd="0" destOrd="0" presId="urn:microsoft.com/office/officeart/2005/8/layout/cycle2"/>
    <dgm:cxn modelId="{39BCEB74-58F5-4ABA-B81F-B16B55C10E26}" type="presOf" srcId="{B002C68E-0604-4A71-8CCA-65C60B96A323}" destId="{4E501A2F-E83A-469A-A687-BC3167181B31}" srcOrd="0" destOrd="0" presId="urn:microsoft.com/office/officeart/2005/8/layout/cycle2"/>
    <dgm:cxn modelId="{D316A87F-C8DD-4F45-BC20-D993EF176890}" type="presOf" srcId="{B02B785D-F5D1-4FDD-85CD-C2D21EDBC7E8}" destId="{3B539CC0-6B72-46AB-B04A-3FE433E7E3E0}" srcOrd="0" destOrd="0" presId="urn:microsoft.com/office/officeart/2005/8/layout/cycle2"/>
    <dgm:cxn modelId="{967F4C8C-4B01-4115-83FC-FBDEAAD5ABF3}" srcId="{D74C77FF-DF45-4F3A-A195-23BE9B3020B5}" destId="{6FBFE652-C198-4C88-8F83-C19B26B419EE}" srcOrd="0" destOrd="0" parTransId="{5DE6870A-E139-49D4-89E3-6AEDAF044FC6}" sibTransId="{B002C68E-0604-4A71-8CCA-65C60B96A323}"/>
    <dgm:cxn modelId="{79095F9E-24BC-4762-9A5B-7601B2589826}" type="presOf" srcId="{6FBFE652-C198-4C88-8F83-C19B26B419EE}" destId="{FA6A58B8-D652-441B-B0A3-BF0D2C4BE270}" srcOrd="0" destOrd="0" presId="urn:microsoft.com/office/officeart/2005/8/layout/cycle2"/>
    <dgm:cxn modelId="{3EADF2AF-88A6-4399-89D8-76DA280EDFC9}" type="presOf" srcId="{7A22C95C-B651-4DF0-B050-967DCD4C7AA5}" destId="{D050DE1E-DD49-445C-AA98-AC2C4B8F4E28}" srcOrd="0" destOrd="0" presId="urn:microsoft.com/office/officeart/2005/8/layout/cycle2"/>
    <dgm:cxn modelId="{C9282AC7-C197-4CE3-BA00-F57535C6D800}" type="presOf" srcId="{D74C77FF-DF45-4F3A-A195-23BE9B3020B5}" destId="{1C558A97-FA2A-45D3-B2C8-9DB611641469}" srcOrd="0" destOrd="0" presId="urn:microsoft.com/office/officeart/2005/8/layout/cycle2"/>
    <dgm:cxn modelId="{671D1AD6-3BDC-4410-A0C7-05F28F84B23F}" type="presOf" srcId="{7A22C95C-B651-4DF0-B050-967DCD4C7AA5}" destId="{79A909F6-CB2C-4C31-8178-95492F25FA7A}" srcOrd="1" destOrd="0" presId="urn:microsoft.com/office/officeart/2005/8/layout/cycle2"/>
    <dgm:cxn modelId="{EC1485D8-464D-468C-90A6-EC0298A4D765}" srcId="{D74C77FF-DF45-4F3A-A195-23BE9B3020B5}" destId="{B6DFAFE3-63E3-4E8D-B893-56B7E6006E8C}" srcOrd="2" destOrd="0" parTransId="{0FCCE536-E455-4FBD-B2EE-00F4660CB7FA}" sibTransId="{7A22C95C-B651-4DF0-B050-967DCD4C7AA5}"/>
    <dgm:cxn modelId="{CBF4A4E7-E00A-478C-9846-46F4253246C8}" type="presParOf" srcId="{1C558A97-FA2A-45D3-B2C8-9DB611641469}" destId="{FA6A58B8-D652-441B-B0A3-BF0D2C4BE270}" srcOrd="0" destOrd="0" presId="urn:microsoft.com/office/officeart/2005/8/layout/cycle2"/>
    <dgm:cxn modelId="{00A7BDF7-FB64-4BF7-AA7B-B231F96CD6BB}" type="presParOf" srcId="{1C558A97-FA2A-45D3-B2C8-9DB611641469}" destId="{4E501A2F-E83A-469A-A687-BC3167181B31}" srcOrd="1" destOrd="0" presId="urn:microsoft.com/office/officeart/2005/8/layout/cycle2"/>
    <dgm:cxn modelId="{199C4480-2B27-4FAB-A216-FA1760985D0D}" type="presParOf" srcId="{4E501A2F-E83A-469A-A687-BC3167181B31}" destId="{52C61379-1A48-48FA-AED5-4B3988560678}" srcOrd="0" destOrd="0" presId="urn:microsoft.com/office/officeart/2005/8/layout/cycle2"/>
    <dgm:cxn modelId="{34750AC3-EB64-4F31-98CC-9BC2B2B0C714}" type="presParOf" srcId="{1C558A97-FA2A-45D3-B2C8-9DB611641469}" destId="{8E43C16E-F8E3-4262-96F3-13128ABFCC95}" srcOrd="2" destOrd="0" presId="urn:microsoft.com/office/officeart/2005/8/layout/cycle2"/>
    <dgm:cxn modelId="{A6355794-87C9-4165-B7CA-B0192E597F6D}" type="presParOf" srcId="{1C558A97-FA2A-45D3-B2C8-9DB611641469}" destId="{3B539CC0-6B72-46AB-B04A-3FE433E7E3E0}" srcOrd="3" destOrd="0" presId="urn:microsoft.com/office/officeart/2005/8/layout/cycle2"/>
    <dgm:cxn modelId="{33D64BEB-3C46-4703-8D09-4FC0BC1DEAB4}" type="presParOf" srcId="{3B539CC0-6B72-46AB-B04A-3FE433E7E3E0}" destId="{A26B2B04-D208-47C2-9928-FCA9BB914FC6}" srcOrd="0" destOrd="0" presId="urn:microsoft.com/office/officeart/2005/8/layout/cycle2"/>
    <dgm:cxn modelId="{8099FE2D-619B-4DA5-B03D-E21E6E97FB0A}" type="presParOf" srcId="{1C558A97-FA2A-45D3-B2C8-9DB611641469}" destId="{3A9C97B1-CB63-4186-A1F7-029A5C402FAE}" srcOrd="4" destOrd="0" presId="urn:microsoft.com/office/officeart/2005/8/layout/cycle2"/>
    <dgm:cxn modelId="{0C17B266-9EE9-46A3-97DF-B57C61BCD2F8}" type="presParOf" srcId="{1C558A97-FA2A-45D3-B2C8-9DB611641469}" destId="{D050DE1E-DD49-445C-AA98-AC2C4B8F4E28}" srcOrd="5" destOrd="0" presId="urn:microsoft.com/office/officeart/2005/8/layout/cycle2"/>
    <dgm:cxn modelId="{BEB0FC77-4FE2-40C3-822C-8EB507F96DCB}" type="presParOf" srcId="{D050DE1E-DD49-445C-AA98-AC2C4B8F4E28}" destId="{79A909F6-CB2C-4C31-8178-95492F25FA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A58B8-D652-441B-B0A3-BF0D2C4BE270}">
      <dsp:nvSpPr>
        <dsp:cNvPr id="0" name=""/>
        <dsp:cNvSpPr/>
      </dsp:nvSpPr>
      <dsp:spPr>
        <a:xfrm>
          <a:off x="1734213" y="296"/>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Visualize</a:t>
          </a:r>
          <a:r>
            <a:rPr lang="it-IT" sz="2400" kern="1200" dirty="0">
              <a:latin typeface="Helvetica Neue" panose="020B0604020202020204" charset="0"/>
            </a:rPr>
            <a:t> </a:t>
          </a:r>
        </a:p>
      </dsp:txBody>
      <dsp:txXfrm>
        <a:off x="2043446" y="309529"/>
        <a:ext cx="1493106" cy="1493106"/>
      </dsp:txXfrm>
    </dsp:sp>
    <dsp:sp modelId="{4E501A2F-E83A-469A-A687-BC3167181B31}">
      <dsp:nvSpPr>
        <dsp:cNvPr id="0" name=""/>
        <dsp:cNvSpPr/>
      </dsp:nvSpPr>
      <dsp:spPr>
        <a:xfrm rot="3600000">
          <a:off x="3294012" y="2059884"/>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3336201" y="2129342"/>
        <a:ext cx="393762" cy="427593"/>
      </dsp:txXfrm>
    </dsp:sp>
    <dsp:sp modelId="{8E43C16E-F8E3-4262-96F3-13128ABFCC95}">
      <dsp:nvSpPr>
        <dsp:cNvPr id="0" name=""/>
        <dsp:cNvSpPr/>
      </dsp:nvSpPr>
      <dsp:spPr>
        <a:xfrm>
          <a:off x="3320676" y="2748131"/>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Helvetica Neue" panose="020B0604020202020204" charset="0"/>
            </a:rPr>
            <a:t>Plan </a:t>
          </a:r>
        </a:p>
      </dsp:txBody>
      <dsp:txXfrm>
        <a:off x="3629909" y="3057364"/>
        <a:ext cx="1493106" cy="1493106"/>
      </dsp:txXfrm>
    </dsp:sp>
    <dsp:sp modelId="{3B539CC0-6B72-46AB-B04A-3FE433E7E3E0}">
      <dsp:nvSpPr>
        <dsp:cNvPr id="0" name=""/>
        <dsp:cNvSpPr/>
      </dsp:nvSpPr>
      <dsp:spPr>
        <a:xfrm rot="10800000">
          <a:off x="2524661" y="3447589"/>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rot="10800000">
        <a:off x="2693416" y="3590120"/>
        <a:ext cx="393762" cy="427593"/>
      </dsp:txXfrm>
    </dsp:sp>
    <dsp:sp modelId="{3A9C97B1-CB63-4186-A1F7-029A5C402FAE}">
      <dsp:nvSpPr>
        <dsp:cNvPr id="0" name=""/>
        <dsp:cNvSpPr/>
      </dsp:nvSpPr>
      <dsp:spPr>
        <a:xfrm>
          <a:off x="147750" y="2748131"/>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Implement</a:t>
          </a:r>
          <a:r>
            <a:rPr lang="it-IT" sz="2400" kern="1200" dirty="0">
              <a:latin typeface="Helvetica Neue" panose="020B0604020202020204" charset="0"/>
            </a:rPr>
            <a:t> </a:t>
          </a:r>
        </a:p>
      </dsp:txBody>
      <dsp:txXfrm>
        <a:off x="456983" y="3057364"/>
        <a:ext cx="1493106" cy="1493106"/>
      </dsp:txXfrm>
    </dsp:sp>
    <dsp:sp modelId="{D050DE1E-DD49-445C-AA98-AC2C4B8F4E28}">
      <dsp:nvSpPr>
        <dsp:cNvPr id="0" name=""/>
        <dsp:cNvSpPr/>
      </dsp:nvSpPr>
      <dsp:spPr>
        <a:xfrm rot="18000000">
          <a:off x="1707549" y="2087459"/>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1749738" y="2303063"/>
        <a:ext cx="393762" cy="42759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21/12/2022</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21/12/2022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25</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12" name="Imagen 11">
            <a:extLst>
              <a:ext uri="{FF2B5EF4-FFF2-40B4-BE49-F238E27FC236}">
                <a16:creationId xmlns:a16="http://schemas.microsoft.com/office/drawing/2014/main" id="{B99EDC54-94E8-4A85-AEBD-1861E83AB01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880560" y="9451198"/>
            <a:ext cx="2247197" cy="471451"/>
          </a:xfrm>
          <a:prstGeom prst="rect">
            <a:avLst/>
          </a:prstGeom>
        </p:spPr>
      </p:pic>
      <p:pic>
        <p:nvPicPr>
          <p:cNvPr id="24" name="object 2">
            <a:extLst>
              <a:ext uri="{FF2B5EF4-FFF2-40B4-BE49-F238E27FC236}">
                <a16:creationId xmlns:a16="http://schemas.microsoft.com/office/drawing/2014/main" id="{2F526033-9EF0-4F19-BF7F-FC11CABF75E9}"/>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9"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8" name="CuadroTexto 27">
            <a:extLst>
              <a:ext uri="{FF2B5EF4-FFF2-40B4-BE49-F238E27FC236}">
                <a16:creationId xmlns:a16="http://schemas.microsoft.com/office/drawing/2014/main" id="{7E2C9B4D-F068-E1C1-AFF1-F3B9C0B179C6}"/>
              </a:ext>
            </a:extLst>
          </p:cNvPr>
          <p:cNvSpPr txBox="1"/>
          <p:nvPr userDrawn="1"/>
        </p:nvSpPr>
        <p:spPr>
          <a:xfrm>
            <a:off x="2916550" y="9386841"/>
            <a:ext cx="5998850" cy="600164"/>
          </a:xfrm>
          <a:prstGeom prst="rect">
            <a:avLst/>
          </a:prstGeom>
          <a:noFill/>
        </p:spPr>
        <p:txBody>
          <a:bodyPr wrap="square" rtlCol="0">
            <a:spAutoFit/>
          </a:bodyPr>
          <a:lstStyle/>
          <a:p>
            <a:pPr algn="just"/>
            <a:r>
              <a:rPr lang="en-US" sz="1100" b="0" i="0" u="none" strike="noStrike" dirty="0">
                <a:solidFill>
                  <a:srgbClr val="000000"/>
                </a:solidFill>
                <a:effectLst/>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100" dirty="0">
              <a:latin typeface="+mn-lt"/>
            </a:endParaRPr>
          </a:p>
        </p:txBody>
      </p:sp>
      <p:pic>
        <p:nvPicPr>
          <p:cNvPr id="29" name="Immagine 12">
            <a:extLst>
              <a:ext uri="{FF2B5EF4-FFF2-40B4-BE49-F238E27FC236}">
                <a16:creationId xmlns:a16="http://schemas.microsoft.com/office/drawing/2014/main" id="{07C9C30E-CBB9-02E0-73F8-7DD0394CBBA7}"/>
              </a:ext>
            </a:extLst>
          </p:cNvPr>
          <p:cNvPicPr>
            <a:picLocks noChangeAspect="1"/>
          </p:cNvPicPr>
          <p:nvPr userDrawn="1"/>
        </p:nvPicPr>
        <p:blipFill>
          <a:blip r:embed="rId11" cstate="print">
            <a:extLst>
              <a:ext uri="{28A0092B-C50C-407E-A947-70E740481C1C}">
                <a14:useLocalDpi xmlns:a14="http://schemas.microsoft.com/office/drawing/2010/main"/>
              </a:ext>
            </a:extLst>
          </a:blip>
          <a:stretch>
            <a:fillRect/>
          </a:stretch>
        </p:blipFill>
        <p:spPr>
          <a:xfrm>
            <a:off x="9007200" y="9410400"/>
            <a:ext cx="1508349" cy="540000"/>
          </a:xfrm>
          <a:prstGeom prst="rect">
            <a:avLst/>
          </a:prstGeom>
        </p:spPr>
      </p:pic>
      <p:sp>
        <p:nvSpPr>
          <p:cNvPr id="30" name="CuadroTexto 29">
            <a:extLst>
              <a:ext uri="{FF2B5EF4-FFF2-40B4-BE49-F238E27FC236}">
                <a16:creationId xmlns:a16="http://schemas.microsoft.com/office/drawing/2014/main" id="{C6D4B06C-B471-C189-7FD0-765252A56455}"/>
              </a:ext>
            </a:extLst>
          </p:cNvPr>
          <p:cNvSpPr txBox="1"/>
          <p:nvPr userDrawn="1"/>
        </p:nvSpPr>
        <p:spPr>
          <a:xfrm>
            <a:off x="10591800" y="9345267"/>
            <a:ext cx="6825579" cy="600164"/>
          </a:xfrm>
          <a:prstGeom prst="rect">
            <a:avLst/>
          </a:prstGeom>
          <a:noFill/>
        </p:spPr>
        <p:txBody>
          <a:bodyPr wrap="square">
            <a:spAutoFit/>
          </a:bodyPr>
          <a:lstStyle/>
          <a:p>
            <a:pPr algn="just"/>
            <a:r>
              <a:rPr lang="en-US" sz="1100" dirty="0">
                <a:latin typeface="+mn-lt"/>
              </a:rPr>
              <a:t>Legal description – Creative Commons licensing</a:t>
            </a:r>
            <a:r>
              <a:rPr lang="en-US" sz="1100" b="0" i="0" dirty="0">
                <a:solidFill>
                  <a:schemeClr val="tx1"/>
                </a:solidFill>
                <a:effectLst/>
                <a:latin typeface="+mn-lt"/>
              </a:rPr>
              <a:t>: The materials published on the Genie project website are classified as Open Educational Resources' (OER) and can be freely (without permission of their creators): downloaded, used, reused, copied, adapted, and shared by users, with information about the source of their origin.</a:t>
            </a:r>
            <a:endParaRPr lang="en-US" sz="1100" dirty="0">
              <a:solidFill>
                <a:schemeClr val="tx1"/>
              </a:solidFill>
              <a:latin typeface="+mn-lt"/>
            </a:endParaRPr>
          </a:p>
        </p:txBody>
      </p:sp>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pic>
        <p:nvPicPr>
          <p:cNvPr id="2" name="Imagen 1">
            <a:extLst>
              <a:ext uri="{FF2B5EF4-FFF2-40B4-BE49-F238E27FC236}">
                <a16:creationId xmlns:a16="http://schemas.microsoft.com/office/drawing/2014/main" id="{476CBD65-42A2-6936-A9A8-091E8A94E35E}"/>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880560" y="9451198"/>
            <a:ext cx="2247197" cy="471451"/>
          </a:xfrm>
          <a:prstGeom prst="rect">
            <a:avLst/>
          </a:prstGeom>
        </p:spPr>
      </p:pic>
      <p:sp>
        <p:nvSpPr>
          <p:cNvPr id="3" name="CuadroTexto 2">
            <a:extLst>
              <a:ext uri="{FF2B5EF4-FFF2-40B4-BE49-F238E27FC236}">
                <a16:creationId xmlns:a16="http://schemas.microsoft.com/office/drawing/2014/main" id="{18CA55FE-6EF3-CA73-4662-39A0A9C0088F}"/>
              </a:ext>
            </a:extLst>
          </p:cNvPr>
          <p:cNvSpPr txBox="1"/>
          <p:nvPr userDrawn="1"/>
        </p:nvSpPr>
        <p:spPr>
          <a:xfrm>
            <a:off x="2916550" y="9386841"/>
            <a:ext cx="5998850" cy="600164"/>
          </a:xfrm>
          <a:prstGeom prst="rect">
            <a:avLst/>
          </a:prstGeom>
          <a:noFill/>
        </p:spPr>
        <p:txBody>
          <a:bodyPr wrap="square" rtlCol="0">
            <a:spAutoFit/>
          </a:bodyPr>
          <a:lstStyle/>
          <a:p>
            <a:pPr algn="just"/>
            <a:r>
              <a:rPr lang="en-US" sz="1100" b="0" i="0" u="none" strike="noStrike" dirty="0">
                <a:solidFill>
                  <a:srgbClr val="000000"/>
                </a:solidFill>
                <a:effectLst/>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100" dirty="0">
              <a:latin typeface="+mn-lt"/>
            </a:endParaRPr>
          </a:p>
        </p:txBody>
      </p:sp>
      <p:pic>
        <p:nvPicPr>
          <p:cNvPr id="4" name="Immagine 12">
            <a:extLst>
              <a:ext uri="{FF2B5EF4-FFF2-40B4-BE49-F238E27FC236}">
                <a16:creationId xmlns:a16="http://schemas.microsoft.com/office/drawing/2014/main" id="{530CA1CE-A043-7E46-B90B-3EE6FB36D1E9}"/>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9007200" y="9410400"/>
            <a:ext cx="1508353" cy="540000"/>
          </a:xfrm>
          <a:prstGeom prst="rect">
            <a:avLst/>
          </a:prstGeom>
        </p:spPr>
      </p:pic>
      <p:sp>
        <p:nvSpPr>
          <p:cNvPr id="5" name="CuadroTexto 4">
            <a:extLst>
              <a:ext uri="{FF2B5EF4-FFF2-40B4-BE49-F238E27FC236}">
                <a16:creationId xmlns:a16="http://schemas.microsoft.com/office/drawing/2014/main" id="{B53B1FBE-719A-FA48-D2DD-3FE723C182AF}"/>
              </a:ext>
            </a:extLst>
          </p:cNvPr>
          <p:cNvSpPr txBox="1"/>
          <p:nvPr userDrawn="1"/>
        </p:nvSpPr>
        <p:spPr>
          <a:xfrm>
            <a:off x="10591800" y="9345267"/>
            <a:ext cx="6825579" cy="600164"/>
          </a:xfrm>
          <a:prstGeom prst="rect">
            <a:avLst/>
          </a:prstGeom>
          <a:noFill/>
        </p:spPr>
        <p:txBody>
          <a:bodyPr wrap="square">
            <a:spAutoFit/>
          </a:bodyPr>
          <a:lstStyle/>
          <a:p>
            <a:pPr algn="just"/>
            <a:r>
              <a:rPr lang="en-US" sz="1100" dirty="0">
                <a:latin typeface="+mn-lt"/>
              </a:rPr>
              <a:t>Legal description – Creative Commons licensing</a:t>
            </a:r>
            <a:r>
              <a:rPr lang="en-US" sz="1100" b="0" i="0" dirty="0">
                <a:solidFill>
                  <a:schemeClr val="tx1"/>
                </a:solidFill>
                <a:effectLst/>
                <a:latin typeface="+mn-lt"/>
              </a:rPr>
              <a:t>: The materials published on the Genie project website are classified as Open Educational Resources' (OER) and can be freely (without permission of their creators): downloaded, used, reused, copied, adapted, and shared by users, with information about the source of their origin.</a:t>
            </a:r>
            <a:endParaRPr lang="en-US" sz="1100" dirty="0">
              <a:solidFill>
                <a:schemeClr val="tx1"/>
              </a:solidFill>
              <a:latin typeface="+mn-lt"/>
            </a:endParaRPr>
          </a:p>
        </p:txBody>
      </p:sp>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Making things happen 1: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 user guide list of triggers to nurture, evaluate and reward entrepreneurial attitudes and sense of initiative</a:t>
            </a:r>
            <a:endParaRPr kumimoji="0" lang="en-US" sz="36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No short term vision allowed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Waiting for the plant to flower…</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5781"/>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Your potential dreamers in the making might be showing very early signs of intrapreneurs to-be, but this does not means that the ideas generated by them will be really impactful, profitable, and reliable as quickly.</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People that play the game by the book know what the rules are already: their familiar with the roadmap and most importantly are well aware of the essentials of their work breakdown structure.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On the other hand, intrapreneurs to be are making their own books and are settings up by themselves the rules that apply to them.</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Of course, there is nothing wrong in playing the game by the book, but it is evident how in the second case we’re on a whole different level and scale of responsibility.</a:t>
            </a:r>
          </a:p>
        </p:txBody>
      </p:sp>
      <p:sp>
        <p:nvSpPr>
          <p:cNvPr id="5" name="Rettangolo arrotondato 4"/>
          <p:cNvSpPr/>
          <p:nvPr/>
        </p:nvSpPr>
        <p:spPr>
          <a:xfrm>
            <a:off x="1295400" y="78120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black"/>
                </a:solidFill>
                <a:effectLst/>
                <a:uLnTx/>
                <a:uFillTx/>
                <a:latin typeface="Helvetica Neue" panose="020B0604020202020204"/>
                <a:ea typeface="Microsoft Sans Serif" panose="020B0604020202020204" pitchFamily="34" charset="0"/>
                <a:cs typeface="Microsoft Sans Serif" panose="020B0604020202020204" pitchFamily="34" charset="0"/>
              </a:rPr>
              <a:t>The consolidation of positive spillovers from these new emerging dynamics requires time, patience and the willingness to experience numerous, frequent and sometime even hurtful setbacks. If entrepreneurs have a contingency plan to endure and be resilient to all of this, time will make its action…</a:t>
            </a:r>
          </a:p>
        </p:txBody>
      </p:sp>
      <p:sp>
        <p:nvSpPr>
          <p:cNvPr id="6" name="CuadroTexto 1">
            <a:extLst>
              <a:ext uri="{FF2B5EF4-FFF2-40B4-BE49-F238E27FC236}">
                <a16:creationId xmlns:a16="http://schemas.microsoft.com/office/drawing/2014/main" id="{EA79BD07-A2A4-132E-6095-BDF8D6E299B9}"/>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79858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1979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element of risk is a distinctive feature of entrepreneurship, and this is the element setting apart a brilliant managerial career from a brilliant entrepreneurial career.</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Entrepreneurs learn to deal with a mental-fatigue and distress factor like no others.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burden and responsibilities that comes with any decision is on their shoulders and their shoulder only: if they wish to nurture their dreamers in the making, they need to transfer all the wealth of knowledge that they can to help people in fitting these new shoes..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commitment that people will show to the cause they embrace might vary from person to person, depending on the intrinsic elements behind their renewed motivation in making step forward</a:t>
            </a:r>
          </a:p>
        </p:txBody>
      </p:sp>
      <p:sp>
        <p:nvSpPr>
          <p:cNvPr id="5" name="Rettangolo arrotondato 4"/>
          <p:cNvSpPr/>
          <p:nvPr/>
        </p:nvSpPr>
        <p:spPr>
          <a:xfrm>
            <a:off x="1295400" y="7740000"/>
            <a:ext cx="15336000" cy="140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latin typeface="Helvetica Neue" panose="020B0604020202020204" charset="0"/>
              </a:rPr>
              <a:t>As the “original” entrepreneur, you will be required to assess what is their limit: the point beyond which they are not willing to go further – otherwise this might create some mismatch between what are your expectations from them, and what are their expectations for themselves (i.e., a typical scenario which is the perfect environment for conflict).</a:t>
            </a:r>
          </a:p>
        </p:txBody>
      </p:sp>
      <p:sp>
        <p:nvSpPr>
          <p:cNvPr id="7"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1.6 Build a system that is here to stay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Practicing endurance and resilience</a:t>
            </a:r>
          </a:p>
        </p:txBody>
      </p:sp>
      <p:sp>
        <p:nvSpPr>
          <p:cNvPr id="2" name="CuadroTexto 1">
            <a:extLst>
              <a:ext uri="{FF2B5EF4-FFF2-40B4-BE49-F238E27FC236}">
                <a16:creationId xmlns:a16="http://schemas.microsoft.com/office/drawing/2014/main" id="{6B981935-E6C2-80CC-6F1D-2CCB5BAD12F5}"/>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376182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9677400" cy="2369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Inspiring and motivating is not enough.</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 system that is immune to organizational innovation, is a system that is afraid of implementing changes that could disrupt the natural and traditional course of things.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5400" y="6120000"/>
            <a:ext cx="9144000" cy="2023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kern="0" dirty="0">
                <a:solidFill>
                  <a:schemeClr val="tx1"/>
                </a:solidFill>
                <a:latin typeface="Helvetica Neue" panose="020B0604020202020204" charset="0"/>
              </a:rPr>
              <a:t>Settings the conditions for a “business climate” that is prone to trigger entrepreneurial-like mindsets among employees implies flexibility within some margin or errors that will inevitable arise once things finally in motion.</a:t>
            </a:r>
          </a:p>
        </p:txBody>
      </p:sp>
      <p:graphicFrame>
        <p:nvGraphicFramePr>
          <p:cNvPr id="6" name="Diagramma 5"/>
          <p:cNvGraphicFramePr/>
          <p:nvPr>
            <p:extLst>
              <p:ext uri="{D42A27DB-BD31-4B8C-83A1-F6EECF244321}">
                <p14:modId xmlns:p14="http://schemas.microsoft.com/office/powerpoint/2010/main" val="524911810"/>
              </p:ext>
            </p:extLst>
          </p:nvPr>
        </p:nvGraphicFramePr>
        <p:xfrm>
          <a:off x="11268000" y="3384000"/>
          <a:ext cx="558000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Magic formula is the no-magic formula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Embrace uncertainty…within some extents</a:t>
            </a:r>
          </a:p>
        </p:txBody>
      </p:sp>
      <p:sp>
        <p:nvSpPr>
          <p:cNvPr id="2" name="CuadroTexto 1">
            <a:extLst>
              <a:ext uri="{FF2B5EF4-FFF2-40B4-BE49-F238E27FC236}">
                <a16:creationId xmlns:a16="http://schemas.microsoft.com/office/drawing/2014/main" id="{EDF84D3F-A81C-3344-2509-948CEABEB6D3}"/>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254941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 renewed managerial approach</a:t>
            </a:r>
            <a:endParaRPr kumimoji="0" lang="en-US"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2</a:t>
            </a:r>
            <a:endParaRPr kumimoji="0" lang="en-US"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36000"/>
            <a:ext cx="10980000" cy="3538800"/>
          </a:xfrm>
          <a:prstGeom prst="rect">
            <a:avLst/>
          </a:prstGeom>
          <a:noFill/>
        </p:spPr>
        <p:txBody>
          <a:bodyPr wrap="square">
            <a:noAutofit/>
          </a:bodyPr>
          <a:lstStyle/>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Support and sponsorship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An open and fluid culture to foster intrapreneurship</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Self awareness and self efficacy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Exploring the ways ahead</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Incentives...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not of financial nature</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a:t>
            </a:r>
            <a:r>
              <a:rPr kumimoji="0" lang="en-US" sz="2400" b="1" i="0" u="none" strike="noStrike" kern="0" cap="none" spc="-114"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.4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Rewards…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of financial nature </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Resources</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 Knowledge capital, time and margins for errors</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2.6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Communication...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for quality assurance and strategic planning</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Processes</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 Decentralization and delegation</a:t>
            </a: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kumimoji="0" lang="en-US"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200000"/>
              </a:lnSpc>
              <a:spcBef>
                <a:spcPts val="5"/>
              </a:spcBef>
              <a:spcAft>
                <a:spcPts val="600"/>
              </a:spcAft>
              <a:buClrTx/>
              <a:buSzTx/>
              <a:buFontTx/>
              <a:buNone/>
              <a:tabLst>
                <a:tab pos="1205230" algn="l"/>
                <a:tab pos="1926589" algn="l"/>
                <a:tab pos="2915920" algn="l"/>
                <a:tab pos="3444875" algn="l"/>
                <a:tab pos="4383405" algn="l"/>
                <a:tab pos="6796405" algn="l"/>
              </a:tabLst>
              <a:defRPr/>
            </a:pPr>
            <a:endParaRPr kumimoji="0" lang="en-US"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DA94E471-DE92-2E59-33E4-FF3328C7B03C}"/>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412671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2369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In the context of the past few slides, we pinpointed the very essentials required to set the stage for the nurturing and emergence of intrapreneurship-oriented business environments.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 the next section, we will focus on the other hand on triggers and leverages to which the entrepreneurs can rely on to keep things in motion and keep on nurturing the intrapreneurship engine within their organization. A brief snapshot of the aforementioned is introduced below:</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Support and sponsorship</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Self-awareness and self-efficacy</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Incentives</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Rewards</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Resources</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Communication</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Processes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 disclaimer</a:t>
            </a:r>
          </a:p>
        </p:txBody>
      </p:sp>
      <p:sp>
        <p:nvSpPr>
          <p:cNvPr id="2" name="CuadroTexto 1">
            <a:extLst>
              <a:ext uri="{FF2B5EF4-FFF2-40B4-BE49-F238E27FC236}">
                <a16:creationId xmlns:a16="http://schemas.microsoft.com/office/drawing/2014/main" id="{B19A38BC-E78F-AF18-CAC8-FB944163975B}"/>
              </a:ext>
            </a:extLst>
          </p:cNvPr>
          <p:cNvSpPr txBox="1"/>
          <p:nvPr/>
        </p:nvSpPr>
        <p:spPr>
          <a:xfrm>
            <a:off x="1296000" y="8928000"/>
            <a:ext cx="1676400" cy="276999"/>
          </a:xfrm>
          <a:prstGeom prst="rect">
            <a:avLst/>
          </a:prstGeom>
          <a:noFill/>
        </p:spPr>
        <p:txBody>
          <a:bodyPr wrap="square" rtlCol="0">
            <a:spAutoFit/>
          </a:bodyPr>
          <a:lstStyle/>
          <a:p>
            <a:r>
              <a:rPr lang="es-ES" sz="1200" dirty="0">
                <a:latin typeface="Helvetica Neue" panose="020B0604020202020204"/>
                <a:ea typeface="Microsoft Sans Serif" panose="020B0604020202020204" pitchFamily="34" charset="0"/>
                <a:cs typeface="Microsoft Sans Serif" panose="020B0604020202020204" pitchFamily="34" charset="0"/>
              </a:rPr>
              <a:t>Source no.: 2 </a:t>
            </a:r>
          </a:p>
        </p:txBody>
      </p:sp>
    </p:spTree>
    <p:extLst>
      <p:ext uri="{BB962C8B-B14F-4D97-AF65-F5344CB8AC3E}">
        <p14:creationId xmlns:p14="http://schemas.microsoft.com/office/powerpoint/2010/main" val="119128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Support and sponsorship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An open and fluid culture to foster intrapreneurship</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Dreamers in the making should feel fully support and valorized.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Valorization and approval does not means that everything that comes out of their mind should be supported and sustained regardless, but that at least there should be consideration and discussion on the given matter.</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establishment of an open culture and a business climate that is welcoming of such kind of attitude represents certainly the sine qua non for encouraging inputs, comments and feedback from the bottom-up.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 quick, efficient and reactive (responsive) structured feedback loop system allows ideas to circulate more smoothly, while reducing the margins for disruptive bottle necks and barriers to effective dialogue.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186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Self awareness and self efficacy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Exploring the ways ahead</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pathways towards entrepreneurship-inspired solutions is a bumpy road.</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Managers, entrepreneurs and people at the top of the chain of command need to encourage employees’ independent and creative solutions without imposing overcomplicated evaluation mechanisms that would risk to annihilate the intrinsic benefits from the whole process.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There needs to be of course a structured system of assessment and monitoring, but these should not negatively impact the course of things, slowing down for instance the whole timeline in-between the input → elaboration → output value chain.</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F6D69668-E7D8-DC20-C4AC-3EC98368452A}"/>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394109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Incentives…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not of financial nature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Dreamers in the making are (typically) motivated by other kind of expected rewards, that could be related most simply to the self-recognition of a higher status.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building-up of a system that favors the emergence of entrepreneurial-like initiatives among employees should in fact works on the setting of more sophisticated incentives valorizing the form of the collaboration, and the roles / responsibilities of the people in charge of it.</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Most of times, entrepreneurs provide for a safe environment to these people to have a say in critical decision making scenarios, which assures in turn for a great sense of empowerment.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7FD41DA2-F588-578C-1858-7893AC83F63E}"/>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315757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Rewards…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of financial nature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Risk-takers as dreamers in the making are (typically) well aware of the implications that a wrong decision will have on the success of their initiative.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At the same time, due to the very distinctive features of the reality they play in as intrapreneurs, they cannot have full control over the outcome of the action they are making themselves responsible for.</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financial compensation for their efforts should take into consideration co-developed alternatives of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profit-sharing</a:t>
            </a:r>
            <a:r>
              <a:rPr lang="en-US" sz="2400" kern="0" dirty="0">
                <a:latin typeface="Helvetica Neue" panose="020B0604020202020204"/>
                <a:ea typeface="Microsoft Sans Serif" panose="020B0604020202020204" pitchFamily="34" charset="0"/>
                <a:cs typeface="Microsoft Sans Serif" panose="020B0604020202020204" pitchFamily="34" charset="0"/>
              </a:rPr>
              <a:t>, which include both short and long-term oriented milestones.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63D8BFE2-0327-E2BC-8634-0F7C91A260AA}"/>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247841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Resources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Knowledge capital, time and margins for error</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It is important to always keep in mind that at the end of the day, dreamers in the making a.k.a. potential intrapreneurs are still employees more or less “tangled” to day-to-day responsibilities and tasks.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Intrapreneurs cannot afford to leave everything behind just to pursue their ideas: that is the reason why it is important that entrepreneurs and top-management negotiate with intrapreneurs a clear and transparent project plan for the development of everything of value that employees can bring to the table.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This includes also access to:</a:t>
            </a:r>
          </a:p>
          <a:p>
            <a:pPr marL="342900" indent="-342900">
              <a:buFont typeface="Arial" panose="020B0604020202020204" pitchFamily="34" charset="0"/>
              <a:buChar char="•"/>
            </a:pPr>
            <a:r>
              <a:rPr lang="en-US" sz="2400" kern="0" dirty="0">
                <a:latin typeface="Helvetica Neue" panose="020B0604020202020204"/>
                <a:ea typeface="Microsoft Sans Serif" panose="020B0604020202020204" pitchFamily="34" charset="0"/>
                <a:cs typeface="Microsoft Sans Serif" panose="020B0604020202020204" pitchFamily="34" charset="0"/>
              </a:rPr>
              <a:t>Financial and economic resources that would not be normally accessible</a:t>
            </a:r>
          </a:p>
          <a:p>
            <a:pPr marL="342900" indent="-342900">
              <a:buFont typeface="Arial" panose="020B0604020202020204" pitchFamily="34" charset="0"/>
              <a:buChar char="•"/>
            </a:pPr>
            <a:r>
              <a:rPr lang="en-US" sz="2400" kern="0" dirty="0">
                <a:latin typeface="Helvetica Neue" panose="020B0604020202020204"/>
                <a:ea typeface="Microsoft Sans Serif" panose="020B0604020202020204" pitchFamily="34" charset="0"/>
                <a:cs typeface="Microsoft Sans Serif" panose="020B0604020202020204" pitchFamily="34" charset="0"/>
              </a:rPr>
              <a:t>Technologies and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knowledge capital in general </a:t>
            </a:r>
            <a:r>
              <a:rPr lang="en-US" sz="2400" kern="0" dirty="0">
                <a:latin typeface="Helvetica Neue" panose="020B0604020202020204"/>
                <a:ea typeface="Microsoft Sans Serif" panose="020B0604020202020204" pitchFamily="34" charset="0"/>
                <a:cs typeface="Microsoft Sans Serif" panose="020B0604020202020204" pitchFamily="34" charset="0"/>
              </a:rPr>
              <a:t>(i.e.., consulting services from experts within the firm) that are normally out of their range of interest</a:t>
            </a:r>
          </a:p>
          <a:p>
            <a:pPr marL="342900" indent="-342900">
              <a:buFont typeface="Arial" panose="020B0604020202020204" pitchFamily="34" charset="0"/>
              <a:buChar char="•"/>
            </a:pPr>
            <a:r>
              <a:rPr lang="en-US" sz="2400" kern="0" dirty="0">
                <a:latin typeface="Helvetica Neue" panose="020B0604020202020204"/>
                <a:ea typeface="Microsoft Sans Serif" panose="020B0604020202020204" pitchFamily="34" charset="0"/>
                <a:cs typeface="Microsoft Sans Serif" panose="020B0604020202020204" pitchFamily="34" charset="0"/>
              </a:rPr>
              <a:t>…last but not least,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time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C22C39E9-FF9E-6042-3832-3F7F7ABD9B80}"/>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238074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Index</a:t>
            </a:r>
          </a:p>
        </p:txBody>
      </p:sp>
      <p:sp>
        <p:nvSpPr>
          <p:cNvPr id="6" name="CuadroTexto 3">
            <a:extLst>
              <a:ext uri="{FF2B5EF4-FFF2-40B4-BE49-F238E27FC236}">
                <a16:creationId xmlns:a16="http://schemas.microsoft.com/office/drawing/2014/main" id="{C71D465D-879B-6504-A4EF-7CC3AC0DB77C}"/>
              </a:ext>
            </a:extLst>
          </p:cNvPr>
          <p:cNvSpPr txBox="1"/>
          <p:nvPr/>
        </p:nvSpPr>
        <p:spPr>
          <a:xfrm>
            <a:off x="1296000" y="2916000"/>
            <a:ext cx="720000" cy="3204000"/>
          </a:xfrm>
          <a:prstGeom prst="rect">
            <a:avLst/>
          </a:prstGeom>
          <a:noFill/>
        </p:spPr>
        <p:txBody>
          <a:bodyPr wrap="square" rtlCol="0" anchor="ctr">
            <a:noAutofit/>
          </a:bodyPr>
          <a:lstStyle/>
          <a:p>
            <a:r>
              <a:rPr lang="en-US"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7B1D030C-15CE-39F2-3C8F-B2423FD625A8}"/>
              </a:ext>
            </a:extLst>
          </p:cNvPr>
          <p:cNvSpPr txBox="1"/>
          <p:nvPr/>
        </p:nvSpPr>
        <p:spPr>
          <a:xfrm>
            <a:off x="1944000" y="2916000"/>
            <a:ext cx="3600000" cy="3204000"/>
          </a:xfrm>
          <a:prstGeom prst="rect">
            <a:avLst/>
          </a:prstGeom>
          <a:noFill/>
        </p:spPr>
        <p:txBody>
          <a:bodyPr wrap="square" rtlCol="0" anchor="ctr">
            <a:noAutofit/>
          </a:bodyPr>
          <a:lstStyle/>
          <a:p>
            <a:r>
              <a:rPr lang="en-US" sz="2400" b="1" kern="0" dirty="0">
                <a:latin typeface="Helvetica Neue" panose="020B0604020202020204"/>
                <a:ea typeface="Microsoft Sans Serif" panose="020B0604020202020204" pitchFamily="34" charset="0"/>
                <a:cs typeface="Microsoft Sans Serif" panose="020B0604020202020204" pitchFamily="34" charset="0"/>
              </a:rPr>
              <a:t>DOs and DON’Ts</a:t>
            </a:r>
          </a:p>
        </p:txBody>
      </p:sp>
      <p:sp>
        <p:nvSpPr>
          <p:cNvPr id="12" name="CuadroTexto 12">
            <a:extLst>
              <a:ext uri="{FF2B5EF4-FFF2-40B4-BE49-F238E27FC236}">
                <a16:creationId xmlns:a16="http://schemas.microsoft.com/office/drawing/2014/main" id="{CD119980-DAAF-B753-A614-EEBF11716009}"/>
              </a:ext>
            </a:extLst>
          </p:cNvPr>
          <p:cNvSpPr txBox="1"/>
          <p:nvPr/>
        </p:nvSpPr>
        <p:spPr>
          <a:xfrm>
            <a:off x="6768000" y="2916000"/>
            <a:ext cx="10512000" cy="3204000"/>
          </a:xfrm>
          <a:prstGeom prst="rect">
            <a:avLst/>
          </a:prstGeom>
          <a:noFill/>
        </p:spPr>
        <p:txBody>
          <a:bodyPr wrap="square" rtlCol="0" anchor="ctr">
            <a:noAutofit/>
          </a:bodyPr>
          <a:lstStyle/>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1.1 Lesson from history - Animal Spirits</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1.2 A critique – Do Animal Spirits really work for entrepreneurship and sense of entrepreneurial attitude?</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1.3 Inspire and motivate!...or maybe not? Intrapreneurship does not work for all…</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1.4 Watch out for the traps – Slaloming through common inhibitors and barriers to intrapreneurship</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1.5 No short term vision allowed – Waiting for the plant to flower…</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1.6 Build a system that is here to stay – Practicing endurance and resilience</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1.7 Magic formula is the no-magic formula – Embrace uncertainty…within some extents</a:t>
            </a:r>
          </a:p>
        </p:txBody>
      </p:sp>
      <p:sp>
        <p:nvSpPr>
          <p:cNvPr id="14" name="Abrir llave 17">
            <a:extLst>
              <a:ext uri="{FF2B5EF4-FFF2-40B4-BE49-F238E27FC236}">
                <a16:creationId xmlns:a16="http://schemas.microsoft.com/office/drawing/2014/main" id="{EF39F3B6-F81F-3012-A00B-B85B214EDCB3}"/>
              </a:ext>
            </a:extLst>
          </p:cNvPr>
          <p:cNvSpPr/>
          <p:nvPr/>
        </p:nvSpPr>
        <p:spPr>
          <a:xfrm>
            <a:off x="6408000" y="2916000"/>
            <a:ext cx="180000" cy="3204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16" name="CuadroTexto 4">
            <a:extLst>
              <a:ext uri="{FF2B5EF4-FFF2-40B4-BE49-F238E27FC236}">
                <a16:creationId xmlns:a16="http://schemas.microsoft.com/office/drawing/2014/main" id="{65CB7BFB-0D12-55A7-13B7-B11E223263FA}"/>
              </a:ext>
            </a:extLst>
          </p:cNvPr>
          <p:cNvSpPr txBox="1"/>
          <p:nvPr/>
        </p:nvSpPr>
        <p:spPr>
          <a:xfrm>
            <a:off x="1296000" y="6480000"/>
            <a:ext cx="720000" cy="2628000"/>
          </a:xfrm>
          <a:prstGeom prst="rect">
            <a:avLst/>
          </a:prstGeom>
          <a:noFill/>
        </p:spPr>
        <p:txBody>
          <a:bodyPr wrap="square" rtlCol="0" anchor="ctr">
            <a:noAutofit/>
          </a:bodyPr>
          <a:lstStyle/>
          <a:p>
            <a:r>
              <a:rPr lang="en-US" sz="4800" b="1" dirty="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7" name="CuadroTexto 7">
            <a:extLst>
              <a:ext uri="{FF2B5EF4-FFF2-40B4-BE49-F238E27FC236}">
                <a16:creationId xmlns:a16="http://schemas.microsoft.com/office/drawing/2014/main" id="{7E9DD049-60BC-BA7B-D52A-1B07C3B89275}"/>
              </a:ext>
            </a:extLst>
          </p:cNvPr>
          <p:cNvSpPr txBox="1"/>
          <p:nvPr/>
        </p:nvSpPr>
        <p:spPr>
          <a:xfrm>
            <a:off x="1944000" y="6480000"/>
            <a:ext cx="3600000" cy="2628000"/>
          </a:xfrm>
          <a:prstGeom prst="rect">
            <a:avLst/>
          </a:prstGeom>
          <a:noFill/>
        </p:spPr>
        <p:txBody>
          <a:bodyPr wrap="square" rtlCol="0" anchor="ctr">
            <a:noAutofit/>
          </a:bodyPr>
          <a:lstStyle/>
          <a:p>
            <a:r>
              <a:rPr lang="en-US" sz="2400" b="1" kern="0" dirty="0">
                <a:latin typeface="Helvetica Neue" panose="020B0604020202020204"/>
                <a:ea typeface="Microsoft Sans Serif" panose="020B0604020202020204" pitchFamily="34" charset="0"/>
                <a:cs typeface="Microsoft Sans Serif" panose="020B0604020202020204" pitchFamily="34" charset="0"/>
              </a:rPr>
              <a:t>A renewed managerial approach</a:t>
            </a:r>
          </a:p>
        </p:txBody>
      </p:sp>
      <p:sp>
        <p:nvSpPr>
          <p:cNvPr id="20" name="Abrir llave 17">
            <a:extLst>
              <a:ext uri="{FF2B5EF4-FFF2-40B4-BE49-F238E27FC236}">
                <a16:creationId xmlns:a16="http://schemas.microsoft.com/office/drawing/2014/main" id="{0BC7AEDF-F01B-70F1-43EE-256F9D6C4B9B}"/>
              </a:ext>
            </a:extLst>
          </p:cNvPr>
          <p:cNvSpPr/>
          <p:nvPr/>
        </p:nvSpPr>
        <p:spPr>
          <a:xfrm>
            <a:off x="6408000" y="6479999"/>
            <a:ext cx="180000" cy="262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21" name="CuadroTexto 18">
            <a:extLst>
              <a:ext uri="{FF2B5EF4-FFF2-40B4-BE49-F238E27FC236}">
                <a16:creationId xmlns:a16="http://schemas.microsoft.com/office/drawing/2014/main" id="{150EFBC2-92AA-9D9D-0DF5-AD02FFB04DD7}"/>
              </a:ext>
            </a:extLst>
          </p:cNvPr>
          <p:cNvSpPr txBox="1"/>
          <p:nvPr/>
        </p:nvSpPr>
        <p:spPr>
          <a:xfrm>
            <a:off x="6768000" y="6480000"/>
            <a:ext cx="10512000" cy="2628000"/>
          </a:xfrm>
          <a:prstGeom prst="rect">
            <a:avLst/>
          </a:prstGeom>
          <a:noFill/>
        </p:spPr>
        <p:txBody>
          <a:bodyPr wrap="square" rtlCol="0" anchor="ctr">
            <a:noAutofit/>
          </a:bodyPr>
          <a:lstStyle/>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2.1 Support and sponsorship – An open and fluid culture to foster intrapreneurship</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2.2 Self awareness and self efficacy – Exploring the ways ahead</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2.3  Incentives... not of financial nature</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2.4 Rewards… of financial nature </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2.5 Resources – Knowledge capital, time and margins for errors</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2.6 Communication... for quality assurance and strategic planning</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2.7 Processes – Decentralization and delegation</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2.6 Communication…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for quality assurance and strategic planning</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There are several ways in which firms can leverage on communication to foster a nurturing environment of dreamers and aspiring intrapreneurs.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 large organization for instance, it is common to have in place a digital platform for the exchange of knowledge, ideas and expertise that is accessible to all and free from prejudices.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 some other organizations more production-oriented, physical “letter boxes” are placed near the production line, so that workers that operates with the machinery on a daily basis can contribute with the ideas for the overall efficiency and effectiveness of the whole assembly / production system.</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 other instances, it is common to submit business challenges to workers and employees that are not necessarily responsible for the function to which the challenge relates to: their inputs are free from any potential bias and can in fact trigger new solutions / alternatives generating from a new way to see at things…</a:t>
            </a:r>
          </a:p>
        </p:txBody>
      </p:sp>
      <p:sp>
        <p:nvSpPr>
          <p:cNvPr id="3" name="CuadroTexto 1">
            <a:extLst>
              <a:ext uri="{FF2B5EF4-FFF2-40B4-BE49-F238E27FC236}">
                <a16:creationId xmlns:a16="http://schemas.microsoft.com/office/drawing/2014/main" id="{FBB147CF-6955-FEA8-4369-B8C607497B70}"/>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124639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Processes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Decentralization and delegation</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It is not wrong to assume that often the most robust and reliable knowledge of process or a product is detained by the people at the lowest level of the decision making chain, but which are also the same with a closer outlook on its distinctive features.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Companies and organizations that are successful in putting in place intrapreneurship proficient environments tempt to streamline the chain of command, while favoring at the same time decentralized systems of governance that combines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cross-sectorial</a:t>
            </a:r>
            <a:r>
              <a:rPr lang="en-US" sz="2400" kern="0" dirty="0">
                <a:latin typeface="Helvetica Neue" panose="020B0604020202020204"/>
                <a:ea typeface="Microsoft Sans Serif" panose="020B0604020202020204" pitchFamily="34" charset="0"/>
                <a:cs typeface="Microsoft Sans Serif" panose="020B0604020202020204" pitchFamily="34" charset="0"/>
              </a:rPr>
              <a:t> knowledge collaborations and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multidisciplinary-based</a:t>
            </a:r>
            <a:r>
              <a:rPr lang="en-US" sz="2400" kern="0" dirty="0">
                <a:latin typeface="Helvetica Neue" panose="020B0604020202020204"/>
                <a:ea typeface="Microsoft Sans Serif" panose="020B0604020202020204" pitchFamily="34" charset="0"/>
                <a:cs typeface="Microsoft Sans Serif" panose="020B0604020202020204" pitchFamily="34" charset="0"/>
              </a:rPr>
              <a:t> cooperation projects.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To some extent, in the case of micro and small enterprise this decentralization is even easier, being this organization already much more flexible compared to big established corporation, and where – thanks to the reduced scale of the activities and no. of people involved – is it way less complex to manage multidisciplinary and cross-sectorial projects as just described.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4AA270AF-FC3C-37AD-24C1-4EF757C40E53}"/>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2479815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The no-magic formula implies an on-going cycle of:</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Motivation and inspiration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Planning, implementation and revision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Audit assessment and financial control</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Incentives:</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Are of financial nature only</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Are reserved to upper management level only</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None of the previous</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Please answer the following questions:</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In economics, Animal Spirits are: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Predatory marketing tactics</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High-tier bankers</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 metaphorical explanation for entrepreneurial attitude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Knowledge capital is:</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…needed by aspiring intrapreneurs to set things in motion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Available only to R&amp;D </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Protected by IPR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In intrapreneurship-inspired organizations, communication is:</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Always top-down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Always bottom-up</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None of the previous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The no-magic formula implies an on-going cycle of:</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Motivation and inspiration</a:t>
            </a: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Planning, implementation and revision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Audit assessment and financial control</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Incentives:</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Are of financial nature only</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Are reserved to upper management level only</a:t>
            </a:r>
          </a:p>
          <a:p>
            <a:pPr marL="342900" indent="-342900">
              <a:buBlip>
                <a:blip r:embed="rId2"/>
              </a:buBlip>
              <a:defRPr/>
            </a:pPr>
            <a:r>
              <a:rPr lang="en-US" altLang="es-ES" sz="2200" b="1" kern="0" dirty="0">
                <a:latin typeface="Helvetica Neue" panose="020B0604020202020204" charset="0"/>
                <a:ea typeface="Microsoft Sans Serif" panose="020B0604020202020204" pitchFamily="34" charset="0"/>
                <a:cs typeface="Microsoft Sans Serif" panose="020B0604020202020204" pitchFamily="34" charset="0"/>
              </a:rPr>
              <a:t>None of the previous</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Solution:</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In economics, Animal Spirits are: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Predatory marketing tactics</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High-tier bankers</a:t>
            </a: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A metaphorical explanation for entrepreneurial attitude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Knowledge capital is:</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…needed by aspiring intrapreneurs to set things in motion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Available only to R&amp;D </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Protected by IPR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In intrapreneurship-inspired organizations, communication is:</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Always top-down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Always bottom-up</a:t>
            </a: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None of the previous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303698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Summing up</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Well done! Now you know more about:</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9054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Good and not so good practices to nurture intrapreneurial spirits</a:t>
            </a:r>
          </a:p>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Triggers and inhibitors to the sense of initiative of your employees</a:t>
            </a:r>
          </a:p>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Leverages for a intrapreneurship-friendly managerial approach</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46482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kern="0" dirty="0">
                <a:solidFill>
                  <a:srgbClr val="4D94B7"/>
                </a:solidFill>
                <a:latin typeface="Helvetica Neue" panose="020B0604020202020204"/>
                <a:ea typeface="Helvetica Neue" panose="020B0604020202020204"/>
                <a:cs typeface="Helvetica Neue" panose="020B0604020202020204"/>
                <a:sym typeface="Helvetica Neue"/>
              </a:rPr>
              <a:t>Bibliography</a:t>
            </a:r>
            <a:endParaRPr lang="en-US" kern="0" dirty="0">
              <a:latin typeface="Helvetica Neue" panose="020B0604020202020204"/>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1508105"/>
          </a:xfrm>
          <a:prstGeom prst="rect">
            <a:avLst/>
          </a:prstGeom>
          <a:ln>
            <a:noFill/>
          </a:ln>
        </p:spPr>
        <p:txBody>
          <a:bodyPr wrap="square">
            <a:noAutofit/>
          </a:bodyPr>
          <a:lstStyle/>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Goldberg, W. H. (1986). Book Reviews : Gifford Pinchot III: Intrapreneuring: Why You Don’t Have to Leave the Corporation to Become an Entrepreneur 1985, New York: Harper and Row. 368 pages. Organization Studies, 7(4), 398–399. https://doi.org/10.1177/017084068600700408</a:t>
            </a:r>
          </a:p>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Five Insights into Intrapreneurship. A guide to Accelerating Innovation within Corporations. </a:t>
            </a:r>
            <a:r>
              <a:rPr lang="en-US" altLang="es-ES" sz="2400" i="1" kern="0" dirty="0">
                <a:latin typeface="Helvetica Neue" panose="020B0604020202020204"/>
                <a:ea typeface="Microsoft Sans Serif" panose="020B0604020202020204" pitchFamily="34" charset="0"/>
                <a:cs typeface="Microsoft Sans Serif" panose="020B0604020202020204" pitchFamily="34" charset="0"/>
              </a:rPr>
              <a:t>Deloitte Digital. </a:t>
            </a: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URL: https://www2.deloitte.com/content/dam/Deloitte/de/Documents/technology/Intrapreneurship_Whitepaper_English.pdf</a:t>
            </a:r>
            <a:endParaRPr lang="en-US" altLang="es-ES" sz="2400" i="1" kern="0" dirty="0">
              <a:latin typeface="Helvetica Neue" panose="020B0604020202020204"/>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Thank you!</a:t>
            </a:r>
            <a:endParaRPr kumimoji="0" lang="en-US" sz="72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Objectives</a:t>
            </a:r>
            <a:endParaRPr lang="en-US"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en-US"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the end of this module you will be able to:</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Understand the essentials of intrapreneurship</a:t>
            </a:r>
          </a:p>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Implement the Dos and DON’Ts to nurture intrapreneurial culture</a:t>
            </a:r>
          </a:p>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Fine-tune a renewed managerial approach</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DOs and DON’Ts</a:t>
            </a:r>
            <a:endParaRPr kumimoji="0" lang="en-US"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1</a:t>
            </a:r>
            <a:endParaRPr kumimoji="0" lang="en-US"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3EE4750C-D6F4-5978-8478-203FE57F86F7}"/>
              </a:ext>
            </a:extLst>
          </p:cNvPr>
          <p:cNvSpPr txBox="1"/>
          <p:nvPr/>
        </p:nvSpPr>
        <p:spPr>
          <a:xfrm>
            <a:off x="1296000" y="5256000"/>
            <a:ext cx="11268000" cy="3538800"/>
          </a:xfrm>
          <a:prstGeom prst="rect">
            <a:avLst/>
          </a:prstGeom>
          <a:noFill/>
        </p:spPr>
        <p:txBody>
          <a:bodyPr wrap="square">
            <a:noAutofit/>
          </a:bodyPr>
          <a:lstStyle/>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Lesson from history - </a:t>
            </a:r>
            <a:r>
              <a:rPr lang="en-US"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Animal Spirits</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 critique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Do Animal Spirits really work for entrepreneurship and sense of entrepreneurial attitude?</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Inspire and motivate!...or maybe not?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Intrapreneurship does not work for all…</a:t>
            </a:r>
          </a:p>
          <a:p>
            <a:pPr marL="450850" indent="-450850">
              <a:spcAft>
                <a:spcPts val="600"/>
              </a:spcAft>
              <a:tabLst>
                <a:tab pos="1205230" algn="l"/>
                <a:tab pos="1926589" algn="l"/>
                <a:tab pos="2915920" algn="l"/>
                <a:tab pos="3444875" algn="l"/>
                <a:tab pos="4383405" algn="l"/>
                <a:tab pos="6796405" algn="l"/>
              </a:tabLst>
              <a:defRPr/>
            </a:pPr>
            <a:r>
              <a:rPr kumimoji="0" lang="en-US" sz="2400" b="1" u="none" strike="noStrike" kern="0" cap="none" spc="-114"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1.4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Watch out for the traps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Slaloming through common inhibitors and barriers to intrapreneurship</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No short term vision allowed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Waiting for the plant to flower…</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1.6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Build a system that is here to stay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Practicing endurance and resilience</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Magic formula is the no-magic formula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Embrace uncertainty…within some extents</a:t>
            </a:r>
          </a:p>
        </p:txBody>
      </p:sp>
      <p:pic>
        <p:nvPicPr>
          <p:cNvPr id="2" name="Google Shape;111;p5">
            <a:extLst>
              <a:ext uri="{FF2B5EF4-FFF2-40B4-BE49-F238E27FC236}">
                <a16:creationId xmlns:a16="http://schemas.microsoft.com/office/drawing/2014/main" id="{5186E340-41AB-050D-D2EA-8BE30A7F19FA}"/>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 disclaimer</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There is a lot misconception out there about entrepreneurship, and most importantly, entrepreneurial attitude.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tones tempt to be most often too vague, hyper-simplified, and connoted by a sense of forced positivity – as entrepreneurial attitudes comes by just the capacity of remaining motivated and over-confidently positive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This fake sense of optimism threatens to hide in the shadow the harsh reality of being a person driven by entrepreneurial attitude and mind-set, and what really takes to favor the emergence of intrapreneurship-friendly operational environments.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content of this module is intended provide for the key coordinates on which you can rely on to set the very essentials and sine qua non of intrapreneurship-proficient organizations. </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Lesson from history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Animal Spirits</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In the very early ages of neuro-medicine, researchers referred to the concept of </a:t>
            </a:r>
            <a:r>
              <a:rPr lang="en-US" sz="2400" b="1" kern="0" dirty="0">
                <a:latin typeface="Helvetica Neue" panose="020B0604020202020204"/>
                <a:ea typeface="Microsoft Sans Serif" panose="020B0604020202020204" pitchFamily="34" charset="0"/>
                <a:cs typeface="Microsoft Sans Serif" panose="020B0604020202020204" pitchFamily="34" charset="0"/>
              </a:rPr>
              <a:t>Animal Spirits </a:t>
            </a:r>
            <a:r>
              <a:rPr lang="en-US" sz="2400" kern="0" dirty="0">
                <a:latin typeface="Helvetica Neue" panose="020B0604020202020204"/>
                <a:ea typeface="Microsoft Sans Serif" panose="020B0604020202020204" pitchFamily="34" charset="0"/>
                <a:cs typeface="Microsoft Sans Serif" panose="020B0604020202020204" pitchFamily="34" charset="0"/>
              </a:rPr>
              <a:t>to describe metaphorically the very primordial triggers of human beings’ sense of agency and catalyzers of the neural transmissions responsible for motion.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term found many different applications within disciplines even quite diverse each others, including economics.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borrowing of the concept is credited to the economist </a:t>
            </a:r>
            <a:r>
              <a:rPr lang="en-US" sz="2400" b="1" kern="0" dirty="0">
                <a:latin typeface="Helvetica Neue" panose="020B0604020202020204"/>
                <a:ea typeface="Microsoft Sans Serif" panose="020B0604020202020204" pitchFamily="34" charset="0"/>
                <a:cs typeface="Microsoft Sans Serif" panose="020B0604020202020204" pitchFamily="34" charset="0"/>
              </a:rPr>
              <a:t>John Maynard Keynes</a:t>
            </a:r>
            <a:r>
              <a:rPr lang="en-US" sz="2400" kern="0" dirty="0">
                <a:latin typeface="Helvetica Neue" panose="020B0604020202020204"/>
                <a:ea typeface="Microsoft Sans Serif" panose="020B0604020202020204" pitchFamily="34" charset="0"/>
                <a:cs typeface="Microsoft Sans Serif" panose="020B0604020202020204" pitchFamily="34" charset="0"/>
              </a:rPr>
              <a:t>, which in </a:t>
            </a:r>
            <a:r>
              <a:rPr lang="en-US" sz="2400" b="1" kern="0" dirty="0">
                <a:latin typeface="Helvetica Neue" panose="020B0604020202020204"/>
                <a:ea typeface="Microsoft Sans Serif" panose="020B0604020202020204" pitchFamily="34" charset="0"/>
                <a:cs typeface="Microsoft Sans Serif" panose="020B0604020202020204" pitchFamily="34" charset="0"/>
              </a:rPr>
              <a:t>The General Theory of Employment, Interest and Money</a:t>
            </a:r>
            <a:r>
              <a:rPr lang="en-US" sz="2400" kern="0" dirty="0">
                <a:latin typeface="Helvetica Neue" panose="020B0604020202020204"/>
                <a:ea typeface="Microsoft Sans Serif" panose="020B0604020202020204" pitchFamily="34" charset="0"/>
                <a:cs typeface="Microsoft Sans Serif" panose="020B0604020202020204" pitchFamily="34" charset="0"/>
              </a:rPr>
              <a:t> identifies Animal Spirits as the main driver behind the pursuit of an entrepreneurial initiatives, and motivated by the pure trust in the intuition behind the entrepreneurial (i.e.., business) idea.</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Although certainly very much fascinating, the idea of entrepreneurial animal spirits observed into-practice has some distinctive limitations – that in fact we wish to address in the context of this module</a:t>
            </a:r>
          </a:p>
        </p:txBody>
      </p:sp>
    </p:spTree>
    <p:extLst>
      <p:ext uri="{BB962C8B-B14F-4D97-AF65-F5344CB8AC3E}">
        <p14:creationId xmlns:p14="http://schemas.microsoft.com/office/powerpoint/2010/main" val="324736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 critique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Do Animal Spirits really work for entrepreneurship and sense of entrepreneurship attitude?</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conviction that things will turn well just because they are supposed to has nothing to do with sense of initiative and entrepreneurial attitude – this is just wishful thinking and it is no different from gambling in the casino…</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People do not act because they expect good things happening around them regardless, people act to satisfy a state of need and to move forward from a point of status quo that is no longer sustainable.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But the change of the status quo is inevitably uncomfortable: it forces people to move into the unknown and change many of their consolidated perceptions about reality and the known world.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So how do you make sure that people are at their ease through the process? What are the leverages that you can rely on to effectively enhance their sense of initiative and their perception of comfort within an environment of discomfort? In conclusion, how do you help people in making things happen?</a:t>
            </a:r>
          </a:p>
        </p:txBody>
      </p:sp>
      <p:sp>
        <p:nvSpPr>
          <p:cNvPr id="5" name="CuadroTexto 1">
            <a:extLst>
              <a:ext uri="{FF2B5EF4-FFF2-40B4-BE49-F238E27FC236}">
                <a16:creationId xmlns:a16="http://schemas.microsoft.com/office/drawing/2014/main" id="{1537CD40-74CD-9816-EC3A-0428FD48234D}"/>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366271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Inspire and motivate!...or maybe not?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Intrapreneurship does not work for all…</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36645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First of all, if your objective is to catalyze entrepreneurial initiative you need to recognize first where fertile ground is and where there is concrete margin for further intervention and development.</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Intrapreneurship does not work for all: most of people are not comfortable with the idea of managing others or being on charge of whole processes. Such responsibility might too much for them to handle.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Doesn’t matter how many inspiring pep-talks and motivational speech you will do, these people will not simply see themselves in a position of lead…as a matter of fact, the more hyped and hyper-energetic you want them to be about this perspective, the more anxiety you will cause to them.</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6000" y="7272000"/>
            <a:ext cx="15336000" cy="97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kern="0" dirty="0">
                <a:solidFill>
                  <a:schemeClr val="tx1"/>
                </a:solidFill>
                <a:latin typeface="Helvetica Neue" panose="020B0604020202020204" charset="0"/>
              </a:rPr>
              <a:t>The very first key step to nurture intra/entrepreneurial spirits within your company is to find that very small percentage of people with that sparkle in their eyes and narrow down your further focus and efforts on them. </a:t>
            </a:r>
            <a:r>
              <a:rPr lang="en-US" sz="2400" kern="0" dirty="0">
                <a:latin typeface="Helvetica Neue" panose="020B0604020202020204" charset="0"/>
              </a:rPr>
              <a:t>f</a:t>
            </a:r>
          </a:p>
        </p:txBody>
      </p:sp>
      <p:sp>
        <p:nvSpPr>
          <p:cNvPr id="6" name="CuadroTexto 1">
            <a:extLst>
              <a:ext uri="{FF2B5EF4-FFF2-40B4-BE49-F238E27FC236}">
                <a16:creationId xmlns:a16="http://schemas.microsoft.com/office/drawing/2014/main" id="{45FF4B00-9AAD-34C1-0EC2-F7535C6DC0F4}"/>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218341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1.4 Watch out for the traps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Slaloming through common inhibitors and barriers to intrapreneurship</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3301"/>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first official definition that we have of intrapreneurs is […] </a:t>
            </a:r>
            <a:r>
              <a:rPr lang="en-US" sz="2400" b="1" i="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dreamers</a:t>
            </a:r>
            <a:r>
              <a:rPr lang="en-US" sz="2400" i="1" kern="0" dirty="0">
                <a:latin typeface="Helvetica Neue" panose="020B0604020202020204"/>
                <a:ea typeface="Microsoft Sans Serif" panose="020B0604020202020204" pitchFamily="34" charset="0"/>
                <a:cs typeface="Microsoft Sans Serif" panose="020B0604020202020204" pitchFamily="34" charset="0"/>
              </a:rPr>
              <a:t> who do. Those who take hands-on responsibility for </a:t>
            </a:r>
            <a:r>
              <a:rPr lang="en-US" sz="2400" b="1" i="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creating innovation of any kind</a:t>
            </a:r>
            <a:r>
              <a:rPr lang="en-US" sz="2400" i="1" kern="0" dirty="0">
                <a:latin typeface="Helvetica Neue" panose="020B0604020202020204"/>
                <a:ea typeface="Microsoft Sans Serif" panose="020B0604020202020204" pitchFamily="34" charset="0"/>
                <a:cs typeface="Microsoft Sans Serif" panose="020B0604020202020204" pitchFamily="34" charset="0"/>
              </a:rPr>
              <a:t>, within a business.</a:t>
            </a:r>
          </a:p>
          <a:p>
            <a:endParaRPr lang="en-US" sz="24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Creating</a:t>
            </a:r>
            <a:r>
              <a:rPr lang="en-US" sz="2400" kern="0" dirty="0">
                <a:latin typeface="Helvetica Neue" panose="020B0604020202020204"/>
                <a:ea typeface="Microsoft Sans Serif" panose="020B0604020202020204" pitchFamily="34" charset="0"/>
                <a:cs typeface="Microsoft Sans Serif" panose="020B0604020202020204" pitchFamily="34" charset="0"/>
              </a:rPr>
              <a:t> implies the opportunity of experimenting with inputs and resources in a what that has never been piloted before (i.e., adding new ingredients to the equation value, re-structuring already established processes, etc.).</a:t>
            </a:r>
          </a:p>
          <a:p>
            <a:pPr marL="342900" indent="-342900">
              <a:buFont typeface="Arial" panose="020B0604020202020204" pitchFamily="34" charset="0"/>
              <a:buChar char="•"/>
            </a:pPr>
            <a:endParaRPr lang="en-US" sz="10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Innovation</a:t>
            </a:r>
            <a:r>
              <a:rPr lang="en-US" sz="2400" kern="0" dirty="0">
                <a:latin typeface="Helvetica Neue" panose="020B0604020202020204"/>
                <a:ea typeface="Microsoft Sans Serif" panose="020B0604020202020204" pitchFamily="34" charset="0"/>
                <a:cs typeface="Microsoft Sans Serif" panose="020B0604020202020204" pitchFamily="34" charset="0"/>
              </a:rPr>
              <a:t> implies the opportunity of contributing to the generation of something that has never been consolidated before, and with the potential of generating new positive quanti/qualitative outcomes</a:t>
            </a:r>
          </a:p>
          <a:p>
            <a:pPr marL="342900" indent="-342900">
              <a:buFont typeface="Arial" panose="020B0604020202020204" pitchFamily="34" charset="0"/>
              <a:buChar char="•"/>
            </a:pPr>
            <a:endParaRPr lang="en-US" sz="10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Of any kind </a:t>
            </a:r>
            <a:r>
              <a:rPr lang="en-US" sz="2400" kern="0" dirty="0">
                <a:latin typeface="Helvetica Neue" panose="020B0604020202020204"/>
                <a:ea typeface="Microsoft Sans Serif" panose="020B0604020202020204" pitchFamily="34" charset="0"/>
                <a:cs typeface="Microsoft Sans Serif" panose="020B0604020202020204" pitchFamily="34" charset="0"/>
              </a:rPr>
              <a:t>implies the opportunity of carrying out creative innovative processes out of any strict boundary, and with the awareness of moving within a free-of-testing zone</a:t>
            </a:r>
          </a:p>
        </p:txBody>
      </p:sp>
      <p:sp>
        <p:nvSpPr>
          <p:cNvPr id="6" name="CuadroTexto 1">
            <a:extLst>
              <a:ext uri="{FF2B5EF4-FFF2-40B4-BE49-F238E27FC236}">
                <a16:creationId xmlns:a16="http://schemas.microsoft.com/office/drawing/2014/main" id="{53A4973B-9D55-DE40-8783-A5F9688B4511}"/>
              </a:ext>
            </a:extLst>
          </p:cNvPr>
          <p:cNvSpPr txBox="1"/>
          <p:nvPr/>
        </p:nvSpPr>
        <p:spPr>
          <a:xfrm>
            <a:off x="1296000" y="8928000"/>
            <a:ext cx="2590200" cy="276999"/>
          </a:xfrm>
          <a:prstGeom prst="rect">
            <a:avLst/>
          </a:prstGeom>
          <a:noFill/>
        </p:spPr>
        <p:txBody>
          <a:bodyPr wrap="square" rtlCol="0">
            <a:spAutoFit/>
          </a:bodyPr>
          <a:lstStyle/>
          <a:p>
            <a:r>
              <a:rPr lang="en-US" sz="1200" dirty="0">
                <a:latin typeface="Helvetica Neue" panose="020B0604020202020204"/>
                <a:ea typeface="Microsoft Sans Serif" panose="020B0604020202020204" pitchFamily="34" charset="0"/>
                <a:cs typeface="Microsoft Sans Serif" panose="020B0604020202020204" pitchFamily="34" charset="0"/>
              </a:rPr>
              <a:t>Source: 1</a:t>
            </a:r>
            <a:endParaRPr lang="en-US" sz="1200" dirty="0"/>
          </a:p>
        </p:txBody>
      </p:sp>
      <p:sp>
        <p:nvSpPr>
          <p:cNvPr id="8" name="Rettangolo arrotondato 7"/>
          <p:cNvSpPr/>
          <p:nvPr/>
        </p:nvSpPr>
        <p:spPr>
          <a:xfrm>
            <a:off x="1295400" y="77343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kern="0" dirty="0">
                <a:solidFill>
                  <a:schemeClr val="tx1"/>
                </a:solidFill>
                <a:latin typeface="Helvetica Neue" panose="020B0604020202020204" charset="0"/>
              </a:rPr>
              <a:t>Your dreamers who do in the making will need a space to start expressing and consolidating their creative innovation that is free from subtle and “malicious” prejudices against what seems unfamiliar, what seems too far from showing signs of maturity, what seems too distant from comfortable proxy solutions </a:t>
            </a:r>
          </a:p>
        </p:txBody>
      </p:sp>
      <p:sp>
        <p:nvSpPr>
          <p:cNvPr id="5" name="CuadroTexto 1">
            <a:extLst>
              <a:ext uri="{FF2B5EF4-FFF2-40B4-BE49-F238E27FC236}">
                <a16:creationId xmlns:a16="http://schemas.microsoft.com/office/drawing/2014/main" id="{E5402BD7-299B-9CAD-C38A-F3C9C7E123F4}"/>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205625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3193</Words>
  <Application>Microsoft Office PowerPoint</Application>
  <PresentationFormat>Benutzerdefiniert</PresentationFormat>
  <Paragraphs>277</Paragraphs>
  <Slides>26</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26</vt:i4>
      </vt:variant>
    </vt:vector>
  </HeadingPairs>
  <TitlesOfParts>
    <vt:vector size="31"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109</cp:revision>
  <dcterms:created xsi:type="dcterms:W3CDTF">2022-01-27T16:04:38Z</dcterms:created>
  <dcterms:modified xsi:type="dcterms:W3CDTF">2022-12-21T10:51:54Z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