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5"/>
    <p:sldMasterId id="2147483667" r:id="rId6"/>
  </p:sldMasterIdLst>
  <p:notesMasterIdLst>
    <p:notesMasterId r:id="rId34"/>
  </p:notesMasterIdLst>
  <p:handoutMasterIdLst>
    <p:handoutMasterId r:id="rId35"/>
  </p:handoutMasterIdLst>
  <p:sldIdLst>
    <p:sldId id="277" r:id="rId7"/>
    <p:sldId id="278" r:id="rId8"/>
    <p:sldId id="269" r:id="rId9"/>
    <p:sldId id="291" r:id="rId10"/>
    <p:sldId id="265" r:id="rId11"/>
    <p:sldId id="273" r:id="rId12"/>
    <p:sldId id="292" r:id="rId13"/>
    <p:sldId id="275" r:id="rId14"/>
    <p:sldId id="297" r:id="rId15"/>
    <p:sldId id="276" r:id="rId16"/>
    <p:sldId id="280" r:id="rId17"/>
    <p:sldId id="279" r:id="rId18"/>
    <p:sldId id="281" r:id="rId19"/>
    <p:sldId id="274" r:id="rId20"/>
    <p:sldId id="284" r:id="rId21"/>
    <p:sldId id="285" r:id="rId22"/>
    <p:sldId id="294" r:id="rId23"/>
    <p:sldId id="286" r:id="rId24"/>
    <p:sldId id="298" r:id="rId25"/>
    <p:sldId id="288" r:id="rId26"/>
    <p:sldId id="301" r:id="rId27"/>
    <p:sldId id="302" r:id="rId28"/>
    <p:sldId id="271" r:id="rId29"/>
    <p:sldId id="303" r:id="rId30"/>
    <p:sldId id="270" r:id="rId31"/>
    <p:sldId id="296" r:id="rId32"/>
    <p:sldId id="287" r:id="rId33"/>
  </p:sldIdLst>
  <p:sldSz cx="18288000" cy="10287000"/>
  <p:notesSz cx="9929813" cy="6797675"/>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F770FA1-16AD-4335-ED35-1F9876AF6202}" name="Adilhan Adil (CCG)" initials="AA(" userId="S::adilhan.adil@ccgeurope.com::525f50c8-9af0-493a-950e-9bb6f042934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Windows User" initials="W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94B7"/>
    <a:srgbClr val="AED633"/>
    <a:srgbClr val="78B1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301A0A2-C509-585C-BE1F-5887224BBB1C}" v="10" dt="2023-01-17T15:08:13.852"/>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50" autoAdjust="0"/>
    <p:restoredTop sz="94660"/>
  </p:normalViewPr>
  <p:slideViewPr>
    <p:cSldViewPr>
      <p:cViewPr varScale="1">
        <p:scale>
          <a:sx n="60" d="100"/>
          <a:sy n="60" d="100"/>
        </p:scale>
        <p:origin x="84" y="80"/>
      </p:cViewPr>
      <p:guideLst>
        <p:guide orient="horz" pos="2880"/>
        <p:guide pos="2160"/>
      </p:guideLst>
    </p:cSldViewPr>
  </p:slideViewPr>
  <p:notesTextViewPr>
    <p:cViewPr>
      <p:scale>
        <a:sx n="100" d="100"/>
        <a:sy n="100" d="100"/>
      </p:scale>
      <p:origin x="0" y="0"/>
    </p:cViewPr>
  </p:notesTextViewPr>
  <p:notesViewPr>
    <p:cSldViewPr>
      <p:cViewPr varScale="1">
        <p:scale>
          <a:sx n="58" d="100"/>
          <a:sy n="58" d="100"/>
        </p:scale>
        <p:origin x="1248" y="7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heme" Target="theme/theme1.xml"/><Relationship Id="rId21" Type="http://schemas.openxmlformats.org/officeDocument/2006/relationships/slide" Target="slides/slide15.xml"/><Relationship Id="rId34" Type="http://schemas.openxmlformats.org/officeDocument/2006/relationships/notesMaster" Target="notesMasters/notesMaster1.xml"/><Relationship Id="rId42" Type="http://schemas.microsoft.com/office/2018/10/relationships/authors" Target="author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commentAuthors" Target="commentAuthor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handoutMaster" Target="handoutMasters/handoutMaster1.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A325B24-B64F-084B-8ABA-98B18E224ADD}" type="doc">
      <dgm:prSet loTypeId="urn:microsoft.com/office/officeart/2008/layout/VerticalCurvedList" loCatId="" qsTypeId="urn:microsoft.com/office/officeart/2005/8/quickstyle/3d1" qsCatId="3D" csTypeId="urn:microsoft.com/office/officeart/2005/8/colors/accent1_2" csCatId="accent1" phldr="1"/>
      <dgm:spPr/>
      <dgm:t>
        <a:bodyPr/>
        <a:lstStyle/>
        <a:p>
          <a:endParaRPr lang="en-GB"/>
        </a:p>
      </dgm:t>
    </dgm:pt>
    <dgm:pt modelId="{416FA51E-CB1E-7847-ADA3-9198B5900CDA}">
      <dgm:prSet phldrT="[Text]" custT="1"/>
      <dgm:spPr/>
      <dgm:t>
        <a:bodyPr/>
        <a:lstStyle/>
        <a:p>
          <a:r>
            <a:rPr lang="en-US" sz="2400" noProof="0" dirty="0" err="1">
              <a:latin typeface="Helvetica Neue" panose="020B0604020202020204" charset="0"/>
            </a:rPr>
            <a:t>Identifiera</a:t>
          </a:r>
          <a:r>
            <a:rPr lang="en-US" sz="2400" noProof="0" dirty="0">
              <a:latin typeface="Helvetica Neue" panose="020B0604020202020204" charset="0"/>
            </a:rPr>
            <a:t> </a:t>
          </a:r>
          <a:r>
            <a:rPr lang="en-US" sz="2400" noProof="0" dirty="0" err="1">
              <a:latin typeface="Helvetica Neue" panose="020B0604020202020204" charset="0"/>
            </a:rPr>
            <a:t>och</a:t>
          </a:r>
          <a:r>
            <a:rPr lang="en-US" sz="2400" noProof="0" dirty="0">
              <a:latin typeface="Helvetica Neue" panose="020B0604020202020204" charset="0"/>
            </a:rPr>
            <a:t> </a:t>
          </a:r>
          <a:r>
            <a:rPr lang="en-US" sz="2400" noProof="0" dirty="0" err="1">
              <a:latin typeface="Helvetica Neue" panose="020B0604020202020204" charset="0"/>
            </a:rPr>
            <a:t>skapa</a:t>
          </a:r>
          <a:r>
            <a:rPr lang="en-US" sz="2400" noProof="0" dirty="0">
              <a:latin typeface="Helvetica Neue" panose="020B0604020202020204" charset="0"/>
            </a:rPr>
            <a:t> </a:t>
          </a:r>
          <a:r>
            <a:rPr lang="en-US" sz="2400" noProof="0" dirty="0" err="1">
              <a:latin typeface="Helvetica Neue" panose="020B0604020202020204" charset="0"/>
            </a:rPr>
            <a:t>möjligheter</a:t>
          </a:r>
          <a:endParaRPr lang="en-US" sz="2400" noProof="0" dirty="0">
            <a:latin typeface="Helvetica Neue" panose="020B0604020202020204" charset="0"/>
          </a:endParaRPr>
        </a:p>
      </dgm:t>
    </dgm:pt>
    <dgm:pt modelId="{46D2E9DD-67B3-AE42-AA94-93DAE888A2E0}" type="parTrans" cxnId="{B9332259-80F6-F646-9F9B-C7BED2EA85F5}">
      <dgm:prSet/>
      <dgm:spPr/>
      <dgm:t>
        <a:bodyPr/>
        <a:lstStyle/>
        <a:p>
          <a:endParaRPr lang="en-US" sz="2400" noProof="0" dirty="0">
            <a:latin typeface="Helvetica Neue" panose="020B0604020202020204" charset="0"/>
          </a:endParaRPr>
        </a:p>
      </dgm:t>
    </dgm:pt>
    <dgm:pt modelId="{1A9DB65B-AB32-D44F-9DBC-2278C5EF78D6}" type="sibTrans" cxnId="{B9332259-80F6-F646-9F9B-C7BED2EA85F5}">
      <dgm:prSet/>
      <dgm:spPr/>
      <dgm:t>
        <a:bodyPr/>
        <a:lstStyle/>
        <a:p>
          <a:endParaRPr lang="en-US" sz="2400" noProof="0" dirty="0">
            <a:latin typeface="Helvetica Neue" panose="020B0604020202020204" charset="0"/>
          </a:endParaRPr>
        </a:p>
      </dgm:t>
    </dgm:pt>
    <dgm:pt modelId="{08E15C48-5961-6A44-86D5-90F0EDADA1B9}">
      <dgm:prSet phldrT="[Text]" custT="1"/>
      <dgm:spPr/>
      <dgm:t>
        <a:bodyPr/>
        <a:lstStyle/>
        <a:p>
          <a:r>
            <a:rPr lang="sv-SE" sz="2400" noProof="0" dirty="0">
              <a:latin typeface="Helvetica Neue" panose="020B0604020202020204" charset="0"/>
            </a:rPr>
            <a:t>Nya sätt att tillgodose marknadens behov</a:t>
          </a:r>
          <a:endParaRPr lang="en-US" sz="2400" noProof="0" dirty="0">
            <a:latin typeface="Helvetica Neue" panose="020B0604020202020204" charset="0"/>
          </a:endParaRPr>
        </a:p>
      </dgm:t>
    </dgm:pt>
    <dgm:pt modelId="{80752438-12F8-E845-B621-3993D802C16E}" type="parTrans" cxnId="{732160BA-BCCD-2B4A-8DA7-34C4209B18D8}">
      <dgm:prSet/>
      <dgm:spPr/>
      <dgm:t>
        <a:bodyPr/>
        <a:lstStyle/>
        <a:p>
          <a:endParaRPr lang="en-US" sz="2400" noProof="0" dirty="0">
            <a:latin typeface="Helvetica Neue" panose="020B0604020202020204" charset="0"/>
          </a:endParaRPr>
        </a:p>
      </dgm:t>
    </dgm:pt>
    <dgm:pt modelId="{22064C0A-A16E-DF44-86C3-3ECF4CB95FAF}" type="sibTrans" cxnId="{732160BA-BCCD-2B4A-8DA7-34C4209B18D8}">
      <dgm:prSet/>
      <dgm:spPr/>
      <dgm:t>
        <a:bodyPr/>
        <a:lstStyle/>
        <a:p>
          <a:endParaRPr lang="en-US" sz="2400" noProof="0" dirty="0">
            <a:latin typeface="Helvetica Neue" panose="020B0604020202020204" charset="0"/>
          </a:endParaRPr>
        </a:p>
      </dgm:t>
    </dgm:pt>
    <dgm:pt modelId="{14FF0874-AB5D-904A-8FCE-A8417932E2C4}">
      <dgm:prSet phldrT="[Text]" custT="1"/>
      <dgm:spPr/>
      <dgm:t>
        <a:bodyPr/>
        <a:lstStyle/>
        <a:p>
          <a:pPr rtl="0"/>
          <a:r>
            <a:rPr lang="en-US" sz="2400" noProof="0" dirty="0" err="1">
              <a:latin typeface="Helvetica Neue"/>
            </a:rPr>
            <a:t>Expandera</a:t>
          </a:r>
          <a:r>
            <a:rPr lang="en-US" sz="2400" noProof="0" dirty="0">
              <a:latin typeface="Helvetica Neue"/>
            </a:rPr>
            <a:t> till </a:t>
          </a:r>
          <a:r>
            <a:rPr lang="en-US" sz="2400" noProof="0" dirty="0" err="1">
              <a:latin typeface="Helvetica Neue"/>
            </a:rPr>
            <a:t>nya</a:t>
          </a:r>
          <a:r>
            <a:rPr lang="en-US" sz="2400" noProof="0" dirty="0">
              <a:latin typeface="Helvetica Neue"/>
            </a:rPr>
            <a:t> </a:t>
          </a:r>
          <a:r>
            <a:rPr lang="en-US" sz="2400" noProof="0" dirty="0" err="1">
              <a:latin typeface="Helvetica Neue"/>
            </a:rPr>
            <a:t>marknader</a:t>
          </a:r>
          <a:endParaRPr lang="en-US" sz="2400" noProof="0" dirty="0">
            <a:latin typeface="Helvetica Neue"/>
          </a:endParaRPr>
        </a:p>
      </dgm:t>
    </dgm:pt>
    <dgm:pt modelId="{F2543D5C-C762-7144-9E8C-F82A9517EE66}" type="parTrans" cxnId="{3AB32DBD-2D89-FA45-9054-84C2BE966DB6}">
      <dgm:prSet/>
      <dgm:spPr/>
      <dgm:t>
        <a:bodyPr/>
        <a:lstStyle/>
        <a:p>
          <a:endParaRPr lang="en-US" sz="2400" noProof="0" dirty="0">
            <a:latin typeface="Helvetica Neue" panose="020B0604020202020204" charset="0"/>
          </a:endParaRPr>
        </a:p>
      </dgm:t>
    </dgm:pt>
    <dgm:pt modelId="{7E2DBE17-C8C8-E441-9270-01E794FF24E4}" type="sibTrans" cxnId="{3AB32DBD-2D89-FA45-9054-84C2BE966DB6}">
      <dgm:prSet/>
      <dgm:spPr/>
      <dgm:t>
        <a:bodyPr/>
        <a:lstStyle/>
        <a:p>
          <a:endParaRPr lang="en-US" sz="2400" noProof="0" dirty="0">
            <a:latin typeface="Helvetica Neue" panose="020B0604020202020204" charset="0"/>
          </a:endParaRPr>
        </a:p>
      </dgm:t>
    </dgm:pt>
    <dgm:pt modelId="{D4B0A9AC-8639-1648-B671-C90FDC3DCBD6}">
      <dgm:prSet custT="1"/>
      <dgm:spPr/>
      <dgm:t>
        <a:bodyPr/>
        <a:lstStyle/>
        <a:p>
          <a:r>
            <a:rPr lang="en-US" sz="2400" noProof="0" dirty="0" err="1">
              <a:latin typeface="Helvetica Neue" panose="020B0604020202020204" charset="0"/>
            </a:rPr>
            <a:t>Omdefiniera</a:t>
          </a:r>
          <a:r>
            <a:rPr lang="en-US" sz="2400" noProof="0" dirty="0">
              <a:latin typeface="Helvetica Neue" panose="020B0604020202020204" charset="0"/>
            </a:rPr>
            <a:t> </a:t>
          </a:r>
          <a:r>
            <a:rPr lang="en-US" sz="2400" noProof="0" dirty="0" err="1">
              <a:latin typeface="Helvetica Neue" panose="020B0604020202020204" charset="0"/>
            </a:rPr>
            <a:t>tjänster</a:t>
          </a:r>
          <a:endParaRPr lang="en-US" sz="2400" noProof="0" dirty="0">
            <a:latin typeface="Helvetica Neue" panose="020B0604020202020204" charset="0"/>
          </a:endParaRPr>
        </a:p>
      </dgm:t>
    </dgm:pt>
    <dgm:pt modelId="{2BADD926-8B9B-184F-A177-775BEA5E6802}" type="parTrans" cxnId="{8480D8BB-6EFE-F54A-A149-138720E00917}">
      <dgm:prSet/>
      <dgm:spPr/>
      <dgm:t>
        <a:bodyPr/>
        <a:lstStyle/>
        <a:p>
          <a:endParaRPr lang="en-US" sz="2400" noProof="0" dirty="0">
            <a:latin typeface="Helvetica Neue" panose="020B0604020202020204" charset="0"/>
          </a:endParaRPr>
        </a:p>
      </dgm:t>
    </dgm:pt>
    <dgm:pt modelId="{17F705FE-D1EE-F74E-8A8C-D81A7316067B}" type="sibTrans" cxnId="{8480D8BB-6EFE-F54A-A149-138720E00917}">
      <dgm:prSet/>
      <dgm:spPr/>
      <dgm:t>
        <a:bodyPr/>
        <a:lstStyle/>
        <a:p>
          <a:endParaRPr lang="en-US" sz="2400" noProof="0" dirty="0">
            <a:latin typeface="Helvetica Neue" panose="020B0604020202020204" charset="0"/>
          </a:endParaRPr>
        </a:p>
      </dgm:t>
    </dgm:pt>
    <dgm:pt modelId="{4F779D38-14C9-2249-919F-21D518C525F3}">
      <dgm:prSet custT="1"/>
      <dgm:spPr/>
      <dgm:t>
        <a:bodyPr/>
        <a:lstStyle/>
        <a:p>
          <a:r>
            <a:rPr lang="en-US" sz="2400" noProof="0" dirty="0" err="1">
              <a:latin typeface="Helvetica Neue" panose="020B0604020202020204" charset="0"/>
            </a:rPr>
            <a:t>Tillgodose</a:t>
          </a:r>
          <a:r>
            <a:rPr lang="en-US" sz="2400" noProof="0" dirty="0">
              <a:latin typeface="Helvetica Neue" panose="020B0604020202020204" charset="0"/>
            </a:rPr>
            <a:t> </a:t>
          </a:r>
          <a:r>
            <a:rPr lang="en-US" sz="2400" noProof="0" dirty="0" err="1">
              <a:latin typeface="Helvetica Neue" panose="020B0604020202020204" charset="0"/>
            </a:rPr>
            <a:t>sociala</a:t>
          </a:r>
          <a:r>
            <a:rPr lang="en-US" sz="2400" noProof="0" dirty="0">
              <a:latin typeface="Helvetica Neue" panose="020B0604020202020204" charset="0"/>
            </a:rPr>
            <a:t> </a:t>
          </a:r>
          <a:r>
            <a:rPr lang="en-US" sz="2400" noProof="0" dirty="0" err="1">
              <a:latin typeface="Helvetica Neue" panose="020B0604020202020204" charset="0"/>
            </a:rPr>
            <a:t>behov</a:t>
          </a:r>
          <a:endParaRPr lang="en-US" sz="2400" noProof="0" dirty="0">
            <a:latin typeface="Helvetica Neue" panose="020B0604020202020204" charset="0"/>
          </a:endParaRPr>
        </a:p>
      </dgm:t>
    </dgm:pt>
    <dgm:pt modelId="{2FDB832F-8B9E-A248-8B5B-78F11921CDC7}" type="parTrans" cxnId="{F95301FB-3199-3447-ADD7-1C2F54305A1D}">
      <dgm:prSet/>
      <dgm:spPr/>
      <dgm:t>
        <a:bodyPr/>
        <a:lstStyle/>
        <a:p>
          <a:endParaRPr lang="en-US" sz="2400" noProof="0" dirty="0">
            <a:latin typeface="Helvetica Neue" panose="020B0604020202020204" charset="0"/>
          </a:endParaRPr>
        </a:p>
      </dgm:t>
    </dgm:pt>
    <dgm:pt modelId="{376549DA-4519-174F-8D54-1FF6A9A41921}" type="sibTrans" cxnId="{F95301FB-3199-3447-ADD7-1C2F54305A1D}">
      <dgm:prSet/>
      <dgm:spPr/>
      <dgm:t>
        <a:bodyPr/>
        <a:lstStyle/>
        <a:p>
          <a:endParaRPr lang="en-US" sz="2400" noProof="0" dirty="0">
            <a:latin typeface="Helvetica Neue" panose="020B0604020202020204" charset="0"/>
          </a:endParaRPr>
        </a:p>
      </dgm:t>
    </dgm:pt>
    <dgm:pt modelId="{4BC85CA1-FD63-6B4D-9BE6-FEA14FA9EFC2}">
      <dgm:prSet custT="1"/>
      <dgm:spPr/>
      <dgm:t>
        <a:bodyPr/>
        <a:lstStyle/>
        <a:p>
          <a:r>
            <a:rPr lang="sv-SE" sz="2400" noProof="0" dirty="0">
              <a:latin typeface="Helvetica Neue" panose="020B0604020202020204" charset="0"/>
            </a:rPr>
            <a:t>Förbättra effektiviteten i organisatoriska processer</a:t>
          </a:r>
          <a:endParaRPr lang="en-US" sz="2400" noProof="0" dirty="0">
            <a:latin typeface="Helvetica Neue" panose="020B0604020202020204" charset="0"/>
          </a:endParaRPr>
        </a:p>
      </dgm:t>
    </dgm:pt>
    <dgm:pt modelId="{B7DCD725-93FB-D047-BD96-89CF19141B74}" type="parTrans" cxnId="{14E513C0-DB57-B547-A13C-A3B8F428998A}">
      <dgm:prSet/>
      <dgm:spPr/>
      <dgm:t>
        <a:bodyPr/>
        <a:lstStyle/>
        <a:p>
          <a:endParaRPr lang="en-US" sz="2400" noProof="0" dirty="0">
            <a:latin typeface="Helvetica Neue" panose="020B0604020202020204" charset="0"/>
          </a:endParaRPr>
        </a:p>
      </dgm:t>
    </dgm:pt>
    <dgm:pt modelId="{8E655F5F-9C7A-FC44-A169-62E8DA914349}" type="sibTrans" cxnId="{14E513C0-DB57-B547-A13C-A3B8F428998A}">
      <dgm:prSet/>
      <dgm:spPr/>
      <dgm:t>
        <a:bodyPr/>
        <a:lstStyle/>
        <a:p>
          <a:endParaRPr lang="en-US" sz="2400" noProof="0" dirty="0">
            <a:latin typeface="Helvetica Neue" panose="020B0604020202020204" charset="0"/>
          </a:endParaRPr>
        </a:p>
      </dgm:t>
    </dgm:pt>
    <dgm:pt modelId="{187BF87D-9281-FD46-81A8-DBB0FD97269F}" type="pres">
      <dgm:prSet presAssocID="{AA325B24-B64F-084B-8ABA-98B18E224ADD}" presName="Name0" presStyleCnt="0">
        <dgm:presLayoutVars>
          <dgm:chMax val="7"/>
          <dgm:chPref val="7"/>
          <dgm:dir/>
        </dgm:presLayoutVars>
      </dgm:prSet>
      <dgm:spPr/>
    </dgm:pt>
    <dgm:pt modelId="{E632A1CA-898D-AD46-B4E6-351A75FD9887}" type="pres">
      <dgm:prSet presAssocID="{AA325B24-B64F-084B-8ABA-98B18E224ADD}" presName="Name1" presStyleCnt="0"/>
      <dgm:spPr/>
    </dgm:pt>
    <dgm:pt modelId="{DA953D6B-9818-254C-A683-4049674110B8}" type="pres">
      <dgm:prSet presAssocID="{AA325B24-B64F-084B-8ABA-98B18E224ADD}" presName="cycle" presStyleCnt="0"/>
      <dgm:spPr/>
    </dgm:pt>
    <dgm:pt modelId="{A1183B5D-615E-FC44-8C6C-2F1CD3714889}" type="pres">
      <dgm:prSet presAssocID="{AA325B24-B64F-084B-8ABA-98B18E224ADD}" presName="srcNode" presStyleLbl="node1" presStyleIdx="0" presStyleCnt="6"/>
      <dgm:spPr/>
    </dgm:pt>
    <dgm:pt modelId="{235DE21C-435D-A24F-BB64-43AD1E5FBDF5}" type="pres">
      <dgm:prSet presAssocID="{AA325B24-B64F-084B-8ABA-98B18E224ADD}" presName="conn" presStyleLbl="parChTrans1D2" presStyleIdx="0" presStyleCnt="1"/>
      <dgm:spPr/>
    </dgm:pt>
    <dgm:pt modelId="{2FED180D-8B06-8A4E-8F38-CAAC3E4BE152}" type="pres">
      <dgm:prSet presAssocID="{AA325B24-B64F-084B-8ABA-98B18E224ADD}" presName="extraNode" presStyleLbl="node1" presStyleIdx="0" presStyleCnt="6"/>
      <dgm:spPr/>
    </dgm:pt>
    <dgm:pt modelId="{36635685-5C62-F84A-BC9C-7CDB9C507722}" type="pres">
      <dgm:prSet presAssocID="{AA325B24-B64F-084B-8ABA-98B18E224ADD}" presName="dstNode" presStyleLbl="node1" presStyleIdx="0" presStyleCnt="6"/>
      <dgm:spPr/>
    </dgm:pt>
    <dgm:pt modelId="{D34C9631-EB34-9047-91E9-0000027C0D09}" type="pres">
      <dgm:prSet presAssocID="{416FA51E-CB1E-7847-ADA3-9198B5900CDA}" presName="text_1" presStyleLbl="node1" presStyleIdx="0" presStyleCnt="6">
        <dgm:presLayoutVars>
          <dgm:bulletEnabled val="1"/>
        </dgm:presLayoutVars>
      </dgm:prSet>
      <dgm:spPr/>
    </dgm:pt>
    <dgm:pt modelId="{B1EF2E9A-EC63-B54C-870C-970419B0220B}" type="pres">
      <dgm:prSet presAssocID="{416FA51E-CB1E-7847-ADA3-9198B5900CDA}" presName="accent_1" presStyleCnt="0"/>
      <dgm:spPr/>
    </dgm:pt>
    <dgm:pt modelId="{5970A9CF-0EE9-A84F-8D77-6A1CD1F679D4}" type="pres">
      <dgm:prSet presAssocID="{416FA51E-CB1E-7847-ADA3-9198B5900CDA}" presName="accentRepeatNode" presStyleLbl="solidFgAcc1" presStyleIdx="0" presStyleCnt="6"/>
      <dgm:spPr/>
    </dgm:pt>
    <dgm:pt modelId="{40D62884-5690-F544-9E3E-1780C88666D6}" type="pres">
      <dgm:prSet presAssocID="{08E15C48-5961-6A44-86D5-90F0EDADA1B9}" presName="text_2" presStyleLbl="node1" presStyleIdx="1" presStyleCnt="6">
        <dgm:presLayoutVars>
          <dgm:bulletEnabled val="1"/>
        </dgm:presLayoutVars>
      </dgm:prSet>
      <dgm:spPr/>
    </dgm:pt>
    <dgm:pt modelId="{6EC49996-2BB0-E641-9DC6-3A3CAFFB4273}" type="pres">
      <dgm:prSet presAssocID="{08E15C48-5961-6A44-86D5-90F0EDADA1B9}" presName="accent_2" presStyleCnt="0"/>
      <dgm:spPr/>
    </dgm:pt>
    <dgm:pt modelId="{8917B06A-4DA1-604F-8D3A-5D4636B1EC18}" type="pres">
      <dgm:prSet presAssocID="{08E15C48-5961-6A44-86D5-90F0EDADA1B9}" presName="accentRepeatNode" presStyleLbl="solidFgAcc1" presStyleIdx="1" presStyleCnt="6"/>
      <dgm:spPr/>
    </dgm:pt>
    <dgm:pt modelId="{DE65D00F-A42C-A44D-A374-9CF81260BA39}" type="pres">
      <dgm:prSet presAssocID="{14FF0874-AB5D-904A-8FCE-A8417932E2C4}" presName="text_3" presStyleLbl="node1" presStyleIdx="2" presStyleCnt="6">
        <dgm:presLayoutVars>
          <dgm:bulletEnabled val="1"/>
        </dgm:presLayoutVars>
      </dgm:prSet>
      <dgm:spPr/>
    </dgm:pt>
    <dgm:pt modelId="{7EBD2E8A-1B29-234C-AC0A-349D99A507F8}" type="pres">
      <dgm:prSet presAssocID="{14FF0874-AB5D-904A-8FCE-A8417932E2C4}" presName="accent_3" presStyleCnt="0"/>
      <dgm:spPr/>
    </dgm:pt>
    <dgm:pt modelId="{4022AF1E-B34F-1C49-9A15-52001129D98C}" type="pres">
      <dgm:prSet presAssocID="{14FF0874-AB5D-904A-8FCE-A8417932E2C4}" presName="accentRepeatNode" presStyleLbl="solidFgAcc1" presStyleIdx="2" presStyleCnt="6"/>
      <dgm:spPr/>
    </dgm:pt>
    <dgm:pt modelId="{37FED656-F8E4-144B-BAA8-5456D400C9D3}" type="pres">
      <dgm:prSet presAssocID="{D4B0A9AC-8639-1648-B671-C90FDC3DCBD6}" presName="text_4" presStyleLbl="node1" presStyleIdx="3" presStyleCnt="6">
        <dgm:presLayoutVars>
          <dgm:bulletEnabled val="1"/>
        </dgm:presLayoutVars>
      </dgm:prSet>
      <dgm:spPr/>
    </dgm:pt>
    <dgm:pt modelId="{02B023B9-9AA2-C644-8E44-CE95407FC93A}" type="pres">
      <dgm:prSet presAssocID="{D4B0A9AC-8639-1648-B671-C90FDC3DCBD6}" presName="accent_4" presStyleCnt="0"/>
      <dgm:spPr/>
    </dgm:pt>
    <dgm:pt modelId="{5151A5E5-F053-6343-9FDD-8310B7E5B7E9}" type="pres">
      <dgm:prSet presAssocID="{D4B0A9AC-8639-1648-B671-C90FDC3DCBD6}" presName="accentRepeatNode" presStyleLbl="solidFgAcc1" presStyleIdx="3" presStyleCnt="6"/>
      <dgm:spPr/>
    </dgm:pt>
    <dgm:pt modelId="{CE70BA7D-3D6D-AC44-8140-A663790E03A1}" type="pres">
      <dgm:prSet presAssocID="{4F779D38-14C9-2249-919F-21D518C525F3}" presName="text_5" presStyleLbl="node1" presStyleIdx="4" presStyleCnt="6">
        <dgm:presLayoutVars>
          <dgm:bulletEnabled val="1"/>
        </dgm:presLayoutVars>
      </dgm:prSet>
      <dgm:spPr/>
    </dgm:pt>
    <dgm:pt modelId="{7909B5F6-27E1-3945-B3C9-ECA93A8AD8BA}" type="pres">
      <dgm:prSet presAssocID="{4F779D38-14C9-2249-919F-21D518C525F3}" presName="accent_5" presStyleCnt="0"/>
      <dgm:spPr/>
    </dgm:pt>
    <dgm:pt modelId="{5F3FFE31-B218-EC47-9219-C92D17417304}" type="pres">
      <dgm:prSet presAssocID="{4F779D38-14C9-2249-919F-21D518C525F3}" presName="accentRepeatNode" presStyleLbl="solidFgAcc1" presStyleIdx="4" presStyleCnt="6"/>
      <dgm:spPr/>
    </dgm:pt>
    <dgm:pt modelId="{3834A250-DDA1-724E-AABC-FF54A5981E5B}" type="pres">
      <dgm:prSet presAssocID="{4BC85CA1-FD63-6B4D-9BE6-FEA14FA9EFC2}" presName="text_6" presStyleLbl="node1" presStyleIdx="5" presStyleCnt="6">
        <dgm:presLayoutVars>
          <dgm:bulletEnabled val="1"/>
        </dgm:presLayoutVars>
      </dgm:prSet>
      <dgm:spPr/>
    </dgm:pt>
    <dgm:pt modelId="{070A0CD5-4478-B142-9AF6-1A84113C996C}" type="pres">
      <dgm:prSet presAssocID="{4BC85CA1-FD63-6B4D-9BE6-FEA14FA9EFC2}" presName="accent_6" presStyleCnt="0"/>
      <dgm:spPr/>
    </dgm:pt>
    <dgm:pt modelId="{5ECF9E41-F9A3-EE44-8CCB-C3DBA9053F08}" type="pres">
      <dgm:prSet presAssocID="{4BC85CA1-FD63-6B4D-9BE6-FEA14FA9EFC2}" presName="accentRepeatNode" presStyleLbl="solidFgAcc1" presStyleIdx="5" presStyleCnt="6"/>
      <dgm:spPr/>
    </dgm:pt>
  </dgm:ptLst>
  <dgm:cxnLst>
    <dgm:cxn modelId="{BE86FB26-58D6-5242-9972-C936C03D9624}" type="presOf" srcId="{AA325B24-B64F-084B-8ABA-98B18E224ADD}" destId="{187BF87D-9281-FD46-81A8-DBB0FD97269F}" srcOrd="0" destOrd="0" presId="urn:microsoft.com/office/officeart/2008/layout/VerticalCurvedList"/>
    <dgm:cxn modelId="{0A62F131-1B6A-0543-B585-192F69C43DFA}" type="presOf" srcId="{14FF0874-AB5D-904A-8FCE-A8417932E2C4}" destId="{DE65D00F-A42C-A44D-A374-9CF81260BA39}" srcOrd="0" destOrd="0" presId="urn:microsoft.com/office/officeart/2008/layout/VerticalCurvedList"/>
    <dgm:cxn modelId="{C273FA3A-3751-7948-9EFE-C65632DB5742}" type="presOf" srcId="{D4B0A9AC-8639-1648-B671-C90FDC3DCBD6}" destId="{37FED656-F8E4-144B-BAA8-5456D400C9D3}" srcOrd="0" destOrd="0" presId="urn:microsoft.com/office/officeart/2008/layout/VerticalCurvedList"/>
    <dgm:cxn modelId="{DF91D35F-6413-5145-9C43-44C7229E23A5}" type="presOf" srcId="{1A9DB65B-AB32-D44F-9DBC-2278C5EF78D6}" destId="{235DE21C-435D-A24F-BB64-43AD1E5FBDF5}" srcOrd="0" destOrd="0" presId="urn:microsoft.com/office/officeart/2008/layout/VerticalCurvedList"/>
    <dgm:cxn modelId="{EAF63E46-A309-7F46-9C97-03B836E5CF20}" type="presOf" srcId="{4BC85CA1-FD63-6B4D-9BE6-FEA14FA9EFC2}" destId="{3834A250-DDA1-724E-AABC-FF54A5981E5B}" srcOrd="0" destOrd="0" presId="urn:microsoft.com/office/officeart/2008/layout/VerticalCurvedList"/>
    <dgm:cxn modelId="{B68BB371-BF11-5749-937F-9B0DB65A2CED}" type="presOf" srcId="{08E15C48-5961-6A44-86D5-90F0EDADA1B9}" destId="{40D62884-5690-F544-9E3E-1780C88666D6}" srcOrd="0" destOrd="0" presId="urn:microsoft.com/office/officeart/2008/layout/VerticalCurvedList"/>
    <dgm:cxn modelId="{8584CC57-301D-A242-882E-5100ED431AF2}" type="presOf" srcId="{4F779D38-14C9-2249-919F-21D518C525F3}" destId="{CE70BA7D-3D6D-AC44-8140-A663790E03A1}" srcOrd="0" destOrd="0" presId="urn:microsoft.com/office/officeart/2008/layout/VerticalCurvedList"/>
    <dgm:cxn modelId="{B9332259-80F6-F646-9F9B-C7BED2EA85F5}" srcId="{AA325B24-B64F-084B-8ABA-98B18E224ADD}" destId="{416FA51E-CB1E-7847-ADA3-9198B5900CDA}" srcOrd="0" destOrd="0" parTransId="{46D2E9DD-67B3-AE42-AA94-93DAE888A2E0}" sibTransId="{1A9DB65B-AB32-D44F-9DBC-2278C5EF78D6}"/>
    <dgm:cxn modelId="{732160BA-BCCD-2B4A-8DA7-34C4209B18D8}" srcId="{AA325B24-B64F-084B-8ABA-98B18E224ADD}" destId="{08E15C48-5961-6A44-86D5-90F0EDADA1B9}" srcOrd="1" destOrd="0" parTransId="{80752438-12F8-E845-B621-3993D802C16E}" sibTransId="{22064C0A-A16E-DF44-86C3-3ECF4CB95FAF}"/>
    <dgm:cxn modelId="{8480D8BB-6EFE-F54A-A149-138720E00917}" srcId="{AA325B24-B64F-084B-8ABA-98B18E224ADD}" destId="{D4B0A9AC-8639-1648-B671-C90FDC3DCBD6}" srcOrd="3" destOrd="0" parTransId="{2BADD926-8B9B-184F-A177-775BEA5E6802}" sibTransId="{17F705FE-D1EE-F74E-8A8C-D81A7316067B}"/>
    <dgm:cxn modelId="{3AB32DBD-2D89-FA45-9054-84C2BE966DB6}" srcId="{AA325B24-B64F-084B-8ABA-98B18E224ADD}" destId="{14FF0874-AB5D-904A-8FCE-A8417932E2C4}" srcOrd="2" destOrd="0" parTransId="{F2543D5C-C762-7144-9E8C-F82A9517EE66}" sibTransId="{7E2DBE17-C8C8-E441-9270-01E794FF24E4}"/>
    <dgm:cxn modelId="{14E513C0-DB57-B547-A13C-A3B8F428998A}" srcId="{AA325B24-B64F-084B-8ABA-98B18E224ADD}" destId="{4BC85CA1-FD63-6B4D-9BE6-FEA14FA9EFC2}" srcOrd="5" destOrd="0" parTransId="{B7DCD725-93FB-D047-BD96-89CF19141B74}" sibTransId="{8E655F5F-9C7A-FC44-A169-62E8DA914349}"/>
    <dgm:cxn modelId="{AFCCCEE8-87C6-3B40-B98C-210AB7C26B3F}" type="presOf" srcId="{416FA51E-CB1E-7847-ADA3-9198B5900CDA}" destId="{D34C9631-EB34-9047-91E9-0000027C0D09}" srcOrd="0" destOrd="0" presId="urn:microsoft.com/office/officeart/2008/layout/VerticalCurvedList"/>
    <dgm:cxn modelId="{F95301FB-3199-3447-ADD7-1C2F54305A1D}" srcId="{AA325B24-B64F-084B-8ABA-98B18E224ADD}" destId="{4F779D38-14C9-2249-919F-21D518C525F3}" srcOrd="4" destOrd="0" parTransId="{2FDB832F-8B9E-A248-8B5B-78F11921CDC7}" sibTransId="{376549DA-4519-174F-8D54-1FF6A9A41921}"/>
    <dgm:cxn modelId="{79B8C751-F582-3640-A3C6-CC04EE7845D8}" type="presParOf" srcId="{187BF87D-9281-FD46-81A8-DBB0FD97269F}" destId="{E632A1CA-898D-AD46-B4E6-351A75FD9887}" srcOrd="0" destOrd="0" presId="urn:microsoft.com/office/officeart/2008/layout/VerticalCurvedList"/>
    <dgm:cxn modelId="{21C8DC2F-5B89-5B4B-80AF-A59441F2B44E}" type="presParOf" srcId="{E632A1CA-898D-AD46-B4E6-351A75FD9887}" destId="{DA953D6B-9818-254C-A683-4049674110B8}" srcOrd="0" destOrd="0" presId="urn:microsoft.com/office/officeart/2008/layout/VerticalCurvedList"/>
    <dgm:cxn modelId="{BCBE6D8E-EAA3-2044-BD5C-F0D7B2A69EF3}" type="presParOf" srcId="{DA953D6B-9818-254C-A683-4049674110B8}" destId="{A1183B5D-615E-FC44-8C6C-2F1CD3714889}" srcOrd="0" destOrd="0" presId="urn:microsoft.com/office/officeart/2008/layout/VerticalCurvedList"/>
    <dgm:cxn modelId="{CF5FA677-672E-6B46-A0FC-4B70E94D7F21}" type="presParOf" srcId="{DA953D6B-9818-254C-A683-4049674110B8}" destId="{235DE21C-435D-A24F-BB64-43AD1E5FBDF5}" srcOrd="1" destOrd="0" presId="urn:microsoft.com/office/officeart/2008/layout/VerticalCurvedList"/>
    <dgm:cxn modelId="{53C77A10-1D2F-6A44-8E0F-B13531F7F6F9}" type="presParOf" srcId="{DA953D6B-9818-254C-A683-4049674110B8}" destId="{2FED180D-8B06-8A4E-8F38-CAAC3E4BE152}" srcOrd="2" destOrd="0" presId="urn:microsoft.com/office/officeart/2008/layout/VerticalCurvedList"/>
    <dgm:cxn modelId="{51DCFAC6-43A4-8B43-8454-FDB7A3B4DA19}" type="presParOf" srcId="{DA953D6B-9818-254C-A683-4049674110B8}" destId="{36635685-5C62-F84A-BC9C-7CDB9C507722}" srcOrd="3" destOrd="0" presId="urn:microsoft.com/office/officeart/2008/layout/VerticalCurvedList"/>
    <dgm:cxn modelId="{3A1A00A1-629E-C749-81D1-A000558408E4}" type="presParOf" srcId="{E632A1CA-898D-AD46-B4E6-351A75FD9887}" destId="{D34C9631-EB34-9047-91E9-0000027C0D09}" srcOrd="1" destOrd="0" presId="urn:microsoft.com/office/officeart/2008/layout/VerticalCurvedList"/>
    <dgm:cxn modelId="{D4C49D79-EEBA-B74A-865D-3C446CF71F04}" type="presParOf" srcId="{E632A1CA-898D-AD46-B4E6-351A75FD9887}" destId="{B1EF2E9A-EC63-B54C-870C-970419B0220B}" srcOrd="2" destOrd="0" presId="urn:microsoft.com/office/officeart/2008/layout/VerticalCurvedList"/>
    <dgm:cxn modelId="{28B5FC69-3CEF-0D4F-A82E-5600D21A982A}" type="presParOf" srcId="{B1EF2E9A-EC63-B54C-870C-970419B0220B}" destId="{5970A9CF-0EE9-A84F-8D77-6A1CD1F679D4}" srcOrd="0" destOrd="0" presId="urn:microsoft.com/office/officeart/2008/layout/VerticalCurvedList"/>
    <dgm:cxn modelId="{2D7F47ED-D189-CB4E-9239-F87CB56028BD}" type="presParOf" srcId="{E632A1CA-898D-AD46-B4E6-351A75FD9887}" destId="{40D62884-5690-F544-9E3E-1780C88666D6}" srcOrd="3" destOrd="0" presId="urn:microsoft.com/office/officeart/2008/layout/VerticalCurvedList"/>
    <dgm:cxn modelId="{F122FF3E-321F-A845-9C42-7F5C3F779211}" type="presParOf" srcId="{E632A1CA-898D-AD46-B4E6-351A75FD9887}" destId="{6EC49996-2BB0-E641-9DC6-3A3CAFFB4273}" srcOrd="4" destOrd="0" presId="urn:microsoft.com/office/officeart/2008/layout/VerticalCurvedList"/>
    <dgm:cxn modelId="{6CA7F0E4-DC81-5441-B4EB-2D80C84BAE5B}" type="presParOf" srcId="{6EC49996-2BB0-E641-9DC6-3A3CAFFB4273}" destId="{8917B06A-4DA1-604F-8D3A-5D4636B1EC18}" srcOrd="0" destOrd="0" presId="urn:microsoft.com/office/officeart/2008/layout/VerticalCurvedList"/>
    <dgm:cxn modelId="{D2766199-55AD-AF4D-B90B-5BCFACC62BD9}" type="presParOf" srcId="{E632A1CA-898D-AD46-B4E6-351A75FD9887}" destId="{DE65D00F-A42C-A44D-A374-9CF81260BA39}" srcOrd="5" destOrd="0" presId="urn:microsoft.com/office/officeart/2008/layout/VerticalCurvedList"/>
    <dgm:cxn modelId="{E4F4F61D-1AE2-9B4D-B743-291A1EF3DB8C}" type="presParOf" srcId="{E632A1CA-898D-AD46-B4E6-351A75FD9887}" destId="{7EBD2E8A-1B29-234C-AC0A-349D99A507F8}" srcOrd="6" destOrd="0" presId="urn:microsoft.com/office/officeart/2008/layout/VerticalCurvedList"/>
    <dgm:cxn modelId="{A627AA4F-D4EF-774F-98E4-6D97E36151A5}" type="presParOf" srcId="{7EBD2E8A-1B29-234C-AC0A-349D99A507F8}" destId="{4022AF1E-B34F-1C49-9A15-52001129D98C}" srcOrd="0" destOrd="0" presId="urn:microsoft.com/office/officeart/2008/layout/VerticalCurvedList"/>
    <dgm:cxn modelId="{49502BE2-6053-BB41-B8CC-59311B5D6CF5}" type="presParOf" srcId="{E632A1CA-898D-AD46-B4E6-351A75FD9887}" destId="{37FED656-F8E4-144B-BAA8-5456D400C9D3}" srcOrd="7" destOrd="0" presId="urn:microsoft.com/office/officeart/2008/layout/VerticalCurvedList"/>
    <dgm:cxn modelId="{378D6F8B-8F75-8441-9C3B-5E9FD0F3F612}" type="presParOf" srcId="{E632A1CA-898D-AD46-B4E6-351A75FD9887}" destId="{02B023B9-9AA2-C644-8E44-CE95407FC93A}" srcOrd="8" destOrd="0" presId="urn:microsoft.com/office/officeart/2008/layout/VerticalCurvedList"/>
    <dgm:cxn modelId="{EF5B7D49-4CF2-6A46-97C7-762FE6383E3A}" type="presParOf" srcId="{02B023B9-9AA2-C644-8E44-CE95407FC93A}" destId="{5151A5E5-F053-6343-9FDD-8310B7E5B7E9}" srcOrd="0" destOrd="0" presId="urn:microsoft.com/office/officeart/2008/layout/VerticalCurvedList"/>
    <dgm:cxn modelId="{76C67583-67DF-9244-BBB6-4AF9B700D536}" type="presParOf" srcId="{E632A1CA-898D-AD46-B4E6-351A75FD9887}" destId="{CE70BA7D-3D6D-AC44-8140-A663790E03A1}" srcOrd="9" destOrd="0" presId="urn:microsoft.com/office/officeart/2008/layout/VerticalCurvedList"/>
    <dgm:cxn modelId="{3565B37A-E143-E74B-9B7B-30AAA63B3F12}" type="presParOf" srcId="{E632A1CA-898D-AD46-B4E6-351A75FD9887}" destId="{7909B5F6-27E1-3945-B3C9-ECA93A8AD8BA}" srcOrd="10" destOrd="0" presId="urn:microsoft.com/office/officeart/2008/layout/VerticalCurvedList"/>
    <dgm:cxn modelId="{574725CC-20B2-BD40-8B1B-51D6246F0122}" type="presParOf" srcId="{7909B5F6-27E1-3945-B3C9-ECA93A8AD8BA}" destId="{5F3FFE31-B218-EC47-9219-C92D17417304}" srcOrd="0" destOrd="0" presId="urn:microsoft.com/office/officeart/2008/layout/VerticalCurvedList"/>
    <dgm:cxn modelId="{193CCCC5-0B2D-6E48-9792-2118EC8275A5}" type="presParOf" srcId="{E632A1CA-898D-AD46-B4E6-351A75FD9887}" destId="{3834A250-DDA1-724E-AABC-FF54A5981E5B}" srcOrd="11" destOrd="0" presId="urn:microsoft.com/office/officeart/2008/layout/VerticalCurvedList"/>
    <dgm:cxn modelId="{83F10FC3-837A-F247-89C2-6692A2355FA9}" type="presParOf" srcId="{E632A1CA-898D-AD46-B4E6-351A75FD9887}" destId="{070A0CD5-4478-B142-9AF6-1A84113C996C}" srcOrd="12" destOrd="0" presId="urn:microsoft.com/office/officeart/2008/layout/VerticalCurvedList"/>
    <dgm:cxn modelId="{32388F19-9895-E24A-9F43-5359E26F4EF7}" type="presParOf" srcId="{070A0CD5-4478-B142-9AF6-1A84113C996C}" destId="{5ECF9E41-F9A3-EE44-8CCB-C3DBA9053F08}"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F99D9A7-8431-47F8-B1C1-FE7662AB714B}"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es-ES"/>
        </a:p>
      </dgm:t>
    </dgm:pt>
    <dgm:pt modelId="{BA8CA715-4374-4416-B16C-BC310217D77D}">
      <dgm:prSet phldrT="[Texto]" custT="1"/>
      <dgm:spPr>
        <a:solidFill>
          <a:srgbClr val="4D94B7">
            <a:alpha val="78000"/>
          </a:srgbClr>
        </a:solidFill>
      </dgm:spPr>
      <dgm:t>
        <a:bodyPr/>
        <a:lstStyle/>
        <a:p>
          <a:r>
            <a:rPr lang="sv-SE" sz="3500" noProof="0" dirty="0">
              <a:solidFill>
                <a:schemeClr val="tx1"/>
              </a:solidFill>
              <a:latin typeface="Helvetica Neue" panose="020B0604020202020204" charset="0"/>
            </a:rPr>
            <a:t>Inte alla innovationer är framgångsrika</a:t>
          </a:r>
          <a:endParaRPr lang="en-US" sz="3500" noProof="0" dirty="0">
            <a:solidFill>
              <a:schemeClr val="tx1"/>
            </a:solidFill>
            <a:latin typeface="Helvetica Neue" panose="020B0604020202020204" charset="0"/>
          </a:endParaRPr>
        </a:p>
      </dgm:t>
    </dgm:pt>
    <dgm:pt modelId="{B2325200-452E-49C4-88A4-B3D8F4EC2E9A}" type="parTrans" cxnId="{61A0B3C2-C531-4130-9674-CC19656DE778}">
      <dgm:prSet/>
      <dgm:spPr/>
      <dgm:t>
        <a:bodyPr/>
        <a:lstStyle/>
        <a:p>
          <a:endParaRPr lang="en-US" noProof="0" dirty="0">
            <a:solidFill>
              <a:schemeClr val="tx1"/>
            </a:solidFill>
            <a:latin typeface="Helvetica Neue" panose="020B0604020202020204" charset="0"/>
          </a:endParaRPr>
        </a:p>
      </dgm:t>
    </dgm:pt>
    <dgm:pt modelId="{A31E1DD9-B5C2-4728-A8DA-403C7839EAE2}" type="sibTrans" cxnId="{61A0B3C2-C531-4130-9674-CC19656DE778}">
      <dgm:prSet/>
      <dgm:spPr/>
      <dgm:t>
        <a:bodyPr/>
        <a:lstStyle/>
        <a:p>
          <a:endParaRPr lang="en-US" noProof="0" dirty="0">
            <a:solidFill>
              <a:schemeClr val="tx1"/>
            </a:solidFill>
            <a:latin typeface="Helvetica Neue" panose="020B0604020202020204" charset="0"/>
          </a:endParaRPr>
        </a:p>
      </dgm:t>
    </dgm:pt>
    <dgm:pt modelId="{4D082404-6B75-4683-AC10-1634C6BC1BE4}">
      <dgm:prSet phldrT="[Texto]" custT="1"/>
      <dgm:spPr>
        <a:solidFill>
          <a:srgbClr val="AED633">
            <a:alpha val="50000"/>
          </a:srgbClr>
        </a:solidFill>
      </dgm:spPr>
      <dgm:t>
        <a:bodyPr lIns="0" tIns="0" rIns="0" bIns="0"/>
        <a:lstStyle/>
        <a:p>
          <a:r>
            <a:rPr lang="en-US" sz="2400" noProof="0" dirty="0">
              <a:solidFill>
                <a:schemeClr val="tx1"/>
              </a:solidFill>
              <a:latin typeface="Helvetica Neue" panose="020B0604020202020204" charset="0"/>
            </a:rPr>
            <a:t>Timing</a:t>
          </a:r>
        </a:p>
      </dgm:t>
    </dgm:pt>
    <dgm:pt modelId="{D8ACE33D-5D95-46F0-9734-7BD663BDF410}" type="parTrans" cxnId="{CBFC6E0B-85E0-43F1-8907-8A25C1F2A0F9}">
      <dgm:prSet/>
      <dgm:spPr/>
      <dgm:t>
        <a:bodyPr/>
        <a:lstStyle/>
        <a:p>
          <a:endParaRPr lang="en-US" noProof="0" dirty="0">
            <a:latin typeface="Helvetica Neue" panose="020B0604020202020204" charset="0"/>
          </a:endParaRPr>
        </a:p>
      </dgm:t>
    </dgm:pt>
    <dgm:pt modelId="{3EF1239E-0AC8-4AE3-8C04-F116EEAF38E7}" type="sibTrans" cxnId="{CBFC6E0B-85E0-43F1-8907-8A25C1F2A0F9}">
      <dgm:prSet/>
      <dgm:spPr/>
      <dgm:t>
        <a:bodyPr/>
        <a:lstStyle/>
        <a:p>
          <a:endParaRPr lang="en-US" noProof="0" dirty="0">
            <a:latin typeface="Helvetica Neue" panose="020B0604020202020204" charset="0"/>
          </a:endParaRPr>
        </a:p>
      </dgm:t>
    </dgm:pt>
    <dgm:pt modelId="{A738D4DE-1C78-46C7-9B61-4A193B12821C}">
      <dgm:prSet phldrT="[Texto]" custT="1"/>
      <dgm:spPr>
        <a:solidFill>
          <a:srgbClr val="AED633">
            <a:alpha val="50000"/>
          </a:srgbClr>
        </a:solidFill>
      </dgm:spPr>
      <dgm:t>
        <a:bodyPr lIns="0" tIns="0" rIns="0" bIns="0"/>
        <a:lstStyle/>
        <a:p>
          <a:r>
            <a:rPr lang="en-US" sz="2400" noProof="0" dirty="0" err="1">
              <a:solidFill>
                <a:schemeClr val="tx1"/>
              </a:solidFill>
              <a:latin typeface="Helvetica Neue" panose="020B0604020202020204" charset="0"/>
            </a:rPr>
            <a:t>Innovationsfamiljer</a:t>
          </a:r>
          <a:endParaRPr lang="en-US" sz="2400" noProof="0" dirty="0">
            <a:solidFill>
              <a:schemeClr val="tx1"/>
            </a:solidFill>
            <a:latin typeface="Helvetica Neue" panose="020B0604020202020204" charset="0"/>
          </a:endParaRPr>
        </a:p>
      </dgm:t>
    </dgm:pt>
    <dgm:pt modelId="{6ED15BE4-072D-4223-A140-5406CB9B27DC}" type="parTrans" cxnId="{C77C9470-BCC7-4997-A468-E41C2488AB3B}">
      <dgm:prSet/>
      <dgm:spPr/>
      <dgm:t>
        <a:bodyPr/>
        <a:lstStyle/>
        <a:p>
          <a:endParaRPr lang="en-US" noProof="0" dirty="0">
            <a:latin typeface="Helvetica Neue" panose="020B0604020202020204" charset="0"/>
          </a:endParaRPr>
        </a:p>
      </dgm:t>
    </dgm:pt>
    <dgm:pt modelId="{FBC31210-B136-48D5-924F-2B31E3BE2E94}" type="sibTrans" cxnId="{C77C9470-BCC7-4997-A468-E41C2488AB3B}">
      <dgm:prSet/>
      <dgm:spPr/>
      <dgm:t>
        <a:bodyPr/>
        <a:lstStyle/>
        <a:p>
          <a:endParaRPr lang="en-US" noProof="0" dirty="0">
            <a:latin typeface="Helvetica Neue" panose="020B0604020202020204" charset="0"/>
          </a:endParaRPr>
        </a:p>
      </dgm:t>
    </dgm:pt>
    <dgm:pt modelId="{511CB459-83A9-455E-A3BC-F64E1298C8FB}">
      <dgm:prSet phldrT="[Texto]" custT="1"/>
      <dgm:spPr>
        <a:solidFill>
          <a:srgbClr val="AED633">
            <a:alpha val="50000"/>
          </a:srgbClr>
        </a:solidFill>
      </dgm:spPr>
      <dgm:t>
        <a:bodyPr lIns="0" tIns="0" rIns="0" bIns="0"/>
        <a:lstStyle/>
        <a:p>
          <a:r>
            <a:rPr lang="en-US" sz="2400" noProof="0" dirty="0" err="1">
              <a:solidFill>
                <a:schemeClr val="tx1"/>
              </a:solidFill>
              <a:latin typeface="Helvetica Neue" panose="020B0604020202020204" charset="0"/>
            </a:rPr>
            <a:t>Kontinuitet</a:t>
          </a:r>
          <a:r>
            <a:rPr lang="en-US" sz="2400" noProof="0" dirty="0">
              <a:solidFill>
                <a:schemeClr val="tx1"/>
              </a:solidFill>
              <a:latin typeface="Helvetica Neue" panose="020B0604020202020204" charset="0"/>
            </a:rPr>
            <a:t> </a:t>
          </a:r>
          <a:r>
            <a:rPr lang="en-US" sz="2400" noProof="0" dirty="0" err="1">
              <a:solidFill>
                <a:schemeClr val="tx1"/>
              </a:solidFill>
              <a:latin typeface="Helvetica Neue" panose="020B0604020202020204" charset="0"/>
            </a:rPr>
            <a:t>i</a:t>
          </a:r>
          <a:r>
            <a:rPr lang="en-US" sz="2400" noProof="0" dirty="0">
              <a:solidFill>
                <a:schemeClr val="tx1"/>
              </a:solidFill>
              <a:latin typeface="Helvetica Neue" panose="020B0604020202020204" charset="0"/>
            </a:rPr>
            <a:t> </a:t>
          </a:r>
          <a:r>
            <a:rPr lang="en-US" sz="2400" noProof="0" dirty="0" err="1">
              <a:solidFill>
                <a:schemeClr val="tx1"/>
              </a:solidFill>
              <a:latin typeface="Helvetica Neue" panose="020B0604020202020204" charset="0"/>
            </a:rPr>
            <a:t>innovationsarbetet</a:t>
          </a:r>
          <a:endParaRPr lang="en-US" sz="2400" noProof="0" dirty="0">
            <a:solidFill>
              <a:schemeClr val="tx1"/>
            </a:solidFill>
            <a:latin typeface="Helvetica Neue" panose="020B0604020202020204" charset="0"/>
          </a:endParaRPr>
        </a:p>
      </dgm:t>
    </dgm:pt>
    <dgm:pt modelId="{C35AA375-3BE9-485B-9D76-D66DB06073B0}" type="parTrans" cxnId="{981EB5CD-522F-4ADB-9711-F7907E26EA75}">
      <dgm:prSet/>
      <dgm:spPr/>
      <dgm:t>
        <a:bodyPr/>
        <a:lstStyle/>
        <a:p>
          <a:endParaRPr lang="en-US" noProof="0" dirty="0">
            <a:latin typeface="Helvetica Neue" panose="020B0604020202020204" charset="0"/>
          </a:endParaRPr>
        </a:p>
      </dgm:t>
    </dgm:pt>
    <dgm:pt modelId="{0AF6A8B0-5ED4-49F8-9C57-C57296C3920F}" type="sibTrans" cxnId="{981EB5CD-522F-4ADB-9711-F7907E26EA75}">
      <dgm:prSet/>
      <dgm:spPr/>
      <dgm:t>
        <a:bodyPr/>
        <a:lstStyle/>
        <a:p>
          <a:endParaRPr lang="en-US" noProof="0" dirty="0">
            <a:latin typeface="Helvetica Neue" panose="020B0604020202020204" charset="0"/>
          </a:endParaRPr>
        </a:p>
      </dgm:t>
    </dgm:pt>
    <dgm:pt modelId="{86B68EA8-898B-45E3-85DD-5E6EB10CAD90}">
      <dgm:prSet phldrT="[Texto]" custT="1"/>
      <dgm:spPr>
        <a:solidFill>
          <a:srgbClr val="AED633">
            <a:alpha val="50000"/>
          </a:srgbClr>
        </a:solidFill>
      </dgm:spPr>
      <dgm:t>
        <a:bodyPr lIns="0" tIns="0" rIns="0" bIns="0"/>
        <a:lstStyle/>
        <a:p>
          <a:r>
            <a:rPr lang="en-US" sz="2400" noProof="0" dirty="0">
              <a:solidFill>
                <a:schemeClr val="tx1"/>
              </a:solidFill>
              <a:latin typeface="Helvetica Neue" panose="020B0604020202020204" charset="0"/>
            </a:rPr>
            <a:t>Grad av </a:t>
          </a:r>
          <a:r>
            <a:rPr lang="en-US" sz="2400" noProof="0" dirty="0" err="1">
              <a:solidFill>
                <a:schemeClr val="tx1"/>
              </a:solidFill>
              <a:latin typeface="Helvetica Neue" panose="020B0604020202020204" charset="0"/>
            </a:rPr>
            <a:t>innovationsförmåga</a:t>
          </a:r>
          <a:endParaRPr lang="en-US" sz="2400" noProof="0" dirty="0">
            <a:solidFill>
              <a:schemeClr val="tx1"/>
            </a:solidFill>
            <a:latin typeface="Helvetica Neue" panose="020B0604020202020204" charset="0"/>
          </a:endParaRPr>
        </a:p>
      </dgm:t>
    </dgm:pt>
    <dgm:pt modelId="{4CB7B6F6-A4DA-4B76-BF96-65BE628F9C2E}" type="parTrans" cxnId="{708DB326-A72F-41B2-B0D7-5445B05F6D18}">
      <dgm:prSet/>
      <dgm:spPr/>
      <dgm:t>
        <a:bodyPr/>
        <a:lstStyle/>
        <a:p>
          <a:endParaRPr lang="en-US" noProof="0" dirty="0">
            <a:latin typeface="Helvetica Neue" panose="020B0604020202020204" charset="0"/>
          </a:endParaRPr>
        </a:p>
      </dgm:t>
    </dgm:pt>
    <dgm:pt modelId="{D97EC8C8-5D5F-49D3-8E50-0276C47AED66}" type="sibTrans" cxnId="{708DB326-A72F-41B2-B0D7-5445B05F6D18}">
      <dgm:prSet/>
      <dgm:spPr/>
      <dgm:t>
        <a:bodyPr/>
        <a:lstStyle/>
        <a:p>
          <a:endParaRPr lang="en-US" noProof="0" dirty="0">
            <a:latin typeface="Helvetica Neue" panose="020B0604020202020204" charset="0"/>
          </a:endParaRPr>
        </a:p>
      </dgm:t>
    </dgm:pt>
    <dgm:pt modelId="{FA6D2002-6EC7-4489-82AF-2DBDC3A3F762}">
      <dgm:prSet phldrT="[Texto]" phldr="1" custScaleX="141700" custScaleY="133211" custRadScaleRad="123978" custRadScaleInc="48061"/>
      <dgm:spPr>
        <a:solidFill>
          <a:srgbClr val="AED633">
            <a:alpha val="50000"/>
          </a:srgbClr>
        </a:solidFill>
      </dgm:spPr>
      <dgm:t>
        <a:bodyPr/>
        <a:lstStyle/>
        <a:p>
          <a:endParaRPr lang="en-US" noProof="0" dirty="0">
            <a:solidFill>
              <a:schemeClr val="tx1"/>
            </a:solidFill>
            <a:latin typeface="Helvetica Neue" panose="020B0604020202020204" charset="0"/>
          </a:endParaRPr>
        </a:p>
      </dgm:t>
    </dgm:pt>
    <dgm:pt modelId="{E6E11E3B-5D46-472A-A158-6FA728DABE4D}" type="parTrans" cxnId="{08288246-BB4B-4360-BB8B-A2CDA272A754}">
      <dgm:prSet/>
      <dgm:spPr/>
      <dgm:t>
        <a:bodyPr/>
        <a:lstStyle/>
        <a:p>
          <a:endParaRPr lang="en-US" noProof="0" dirty="0">
            <a:latin typeface="Helvetica Neue" panose="020B0604020202020204" charset="0"/>
          </a:endParaRPr>
        </a:p>
      </dgm:t>
    </dgm:pt>
    <dgm:pt modelId="{53EBF6A0-D642-4685-8C78-59A23F05EFFD}" type="sibTrans" cxnId="{08288246-BB4B-4360-BB8B-A2CDA272A754}">
      <dgm:prSet/>
      <dgm:spPr/>
      <dgm:t>
        <a:bodyPr/>
        <a:lstStyle/>
        <a:p>
          <a:endParaRPr lang="en-US" noProof="0" dirty="0">
            <a:latin typeface="Helvetica Neue" panose="020B0604020202020204" charset="0"/>
          </a:endParaRPr>
        </a:p>
      </dgm:t>
    </dgm:pt>
    <dgm:pt modelId="{B2C9171F-A1CE-4C1A-8FA3-D4C931D7434F}" type="pres">
      <dgm:prSet presAssocID="{7F99D9A7-8431-47F8-B1C1-FE7662AB714B}" presName="composite" presStyleCnt="0">
        <dgm:presLayoutVars>
          <dgm:chMax val="1"/>
          <dgm:dir/>
          <dgm:resizeHandles val="exact"/>
        </dgm:presLayoutVars>
      </dgm:prSet>
      <dgm:spPr/>
    </dgm:pt>
    <dgm:pt modelId="{A442D66E-7309-4EFB-8C43-747A1CCBBAC6}" type="pres">
      <dgm:prSet presAssocID="{7F99D9A7-8431-47F8-B1C1-FE7662AB714B}" presName="radial" presStyleCnt="0">
        <dgm:presLayoutVars>
          <dgm:animLvl val="ctr"/>
        </dgm:presLayoutVars>
      </dgm:prSet>
      <dgm:spPr/>
    </dgm:pt>
    <dgm:pt modelId="{878A8DC8-4B49-4BB3-870F-F0C7CFE1F3D8}" type="pres">
      <dgm:prSet presAssocID="{BA8CA715-4374-4416-B16C-BC310217D77D}" presName="centerShape" presStyleLbl="vennNode1" presStyleIdx="0" presStyleCnt="5" custAng="0" custScaleX="139455" custScaleY="125070"/>
      <dgm:spPr/>
    </dgm:pt>
    <dgm:pt modelId="{D916B596-D3B9-4939-A7A6-9C6DAF677282}" type="pres">
      <dgm:prSet presAssocID="{4D082404-6B75-4683-AC10-1634C6BC1BE4}" presName="node" presStyleLbl="vennNode1" presStyleIdx="1" presStyleCnt="5" custScaleX="180282" custScaleY="150986" custRadScaleRad="120735" custRadScaleInc="49066">
        <dgm:presLayoutVars>
          <dgm:bulletEnabled val="1"/>
        </dgm:presLayoutVars>
      </dgm:prSet>
      <dgm:spPr/>
    </dgm:pt>
    <dgm:pt modelId="{FAE3807B-A0F6-4D8E-A436-3B9865E0F959}" type="pres">
      <dgm:prSet presAssocID="{A738D4DE-1C78-46C7-9B61-4A193B12821C}" presName="node" presStyleLbl="vennNode1" presStyleIdx="2" presStyleCnt="5" custScaleX="180282" custScaleY="150986" custRadScaleRad="123367" custRadScaleInc="45819">
        <dgm:presLayoutVars>
          <dgm:bulletEnabled val="1"/>
        </dgm:presLayoutVars>
      </dgm:prSet>
      <dgm:spPr/>
    </dgm:pt>
    <dgm:pt modelId="{DCDD689B-E51E-4562-AA5E-DA47FBA7C498}" type="pres">
      <dgm:prSet presAssocID="{511CB459-83A9-455E-A3BC-F64E1298C8FB}" presName="node" presStyleLbl="vennNode1" presStyleIdx="3" presStyleCnt="5" custScaleX="180282" custScaleY="150986" custRadScaleRad="122007" custRadScaleInc="53433">
        <dgm:presLayoutVars>
          <dgm:bulletEnabled val="1"/>
        </dgm:presLayoutVars>
      </dgm:prSet>
      <dgm:spPr/>
    </dgm:pt>
    <dgm:pt modelId="{EA02541F-25B6-497E-98D6-C9A0FB64C7A3}" type="pres">
      <dgm:prSet presAssocID="{86B68EA8-898B-45E3-85DD-5E6EB10CAD90}" presName="node" presStyleLbl="vennNode1" presStyleIdx="4" presStyleCnt="5" custScaleX="180282" custScaleY="150986" custRadScaleRad="123978" custRadScaleInc="48061">
        <dgm:presLayoutVars>
          <dgm:bulletEnabled val="1"/>
        </dgm:presLayoutVars>
      </dgm:prSet>
      <dgm:spPr/>
    </dgm:pt>
  </dgm:ptLst>
  <dgm:cxnLst>
    <dgm:cxn modelId="{CBFC6E0B-85E0-43F1-8907-8A25C1F2A0F9}" srcId="{BA8CA715-4374-4416-B16C-BC310217D77D}" destId="{4D082404-6B75-4683-AC10-1634C6BC1BE4}" srcOrd="0" destOrd="0" parTransId="{D8ACE33D-5D95-46F0-9734-7BD663BDF410}" sibTransId="{3EF1239E-0AC8-4AE3-8C04-F116EEAF38E7}"/>
    <dgm:cxn modelId="{708DB326-A72F-41B2-B0D7-5445B05F6D18}" srcId="{BA8CA715-4374-4416-B16C-BC310217D77D}" destId="{86B68EA8-898B-45E3-85DD-5E6EB10CAD90}" srcOrd="3" destOrd="0" parTransId="{4CB7B6F6-A4DA-4B76-BF96-65BE628F9C2E}" sibTransId="{D97EC8C8-5D5F-49D3-8E50-0276C47AED66}"/>
    <dgm:cxn modelId="{98282E38-14AF-44E7-9258-D947319CC2DA}" type="presOf" srcId="{86B68EA8-898B-45E3-85DD-5E6EB10CAD90}" destId="{EA02541F-25B6-497E-98D6-C9A0FB64C7A3}" srcOrd="0" destOrd="0" presId="urn:microsoft.com/office/officeart/2005/8/layout/radial3"/>
    <dgm:cxn modelId="{F9D23B60-5668-494B-B027-F730032F405D}" type="presOf" srcId="{BA8CA715-4374-4416-B16C-BC310217D77D}" destId="{878A8DC8-4B49-4BB3-870F-F0C7CFE1F3D8}" srcOrd="0" destOrd="0" presId="urn:microsoft.com/office/officeart/2005/8/layout/radial3"/>
    <dgm:cxn modelId="{08288246-BB4B-4360-BB8B-A2CDA272A754}" srcId="{7F99D9A7-8431-47F8-B1C1-FE7662AB714B}" destId="{FA6D2002-6EC7-4489-82AF-2DBDC3A3F762}" srcOrd="1" destOrd="0" parTransId="{E6E11E3B-5D46-472A-A158-6FA728DABE4D}" sibTransId="{53EBF6A0-D642-4685-8C78-59A23F05EFFD}"/>
    <dgm:cxn modelId="{91E6166F-1579-40A1-A113-973ED7CCD5EE}" type="presOf" srcId="{511CB459-83A9-455E-A3BC-F64E1298C8FB}" destId="{DCDD689B-E51E-4562-AA5E-DA47FBA7C498}" srcOrd="0" destOrd="0" presId="urn:microsoft.com/office/officeart/2005/8/layout/radial3"/>
    <dgm:cxn modelId="{C77C9470-BCC7-4997-A468-E41C2488AB3B}" srcId="{BA8CA715-4374-4416-B16C-BC310217D77D}" destId="{A738D4DE-1C78-46C7-9B61-4A193B12821C}" srcOrd="1" destOrd="0" parTransId="{6ED15BE4-072D-4223-A140-5406CB9B27DC}" sibTransId="{FBC31210-B136-48D5-924F-2B31E3BE2E94}"/>
    <dgm:cxn modelId="{F78AF4A6-DFA0-465D-8B68-BDCA856F796A}" type="presOf" srcId="{4D082404-6B75-4683-AC10-1634C6BC1BE4}" destId="{D916B596-D3B9-4939-A7A6-9C6DAF677282}" srcOrd="0" destOrd="0" presId="urn:microsoft.com/office/officeart/2005/8/layout/radial3"/>
    <dgm:cxn modelId="{61A0B3C2-C531-4130-9674-CC19656DE778}" srcId="{7F99D9A7-8431-47F8-B1C1-FE7662AB714B}" destId="{BA8CA715-4374-4416-B16C-BC310217D77D}" srcOrd="0" destOrd="0" parTransId="{B2325200-452E-49C4-88A4-B3D8F4EC2E9A}" sibTransId="{A31E1DD9-B5C2-4728-A8DA-403C7839EAE2}"/>
    <dgm:cxn modelId="{981EB5CD-522F-4ADB-9711-F7907E26EA75}" srcId="{BA8CA715-4374-4416-B16C-BC310217D77D}" destId="{511CB459-83A9-455E-A3BC-F64E1298C8FB}" srcOrd="2" destOrd="0" parTransId="{C35AA375-3BE9-485B-9D76-D66DB06073B0}" sibTransId="{0AF6A8B0-5ED4-49F8-9C57-C57296C3920F}"/>
    <dgm:cxn modelId="{F0769FD0-7A5D-43DB-BDED-76DCA57F7FFC}" type="presOf" srcId="{7F99D9A7-8431-47F8-B1C1-FE7662AB714B}" destId="{B2C9171F-A1CE-4C1A-8FA3-D4C931D7434F}" srcOrd="0" destOrd="0" presId="urn:microsoft.com/office/officeart/2005/8/layout/radial3"/>
    <dgm:cxn modelId="{9F4A5CD4-1C49-4785-AE7B-D131EFFC8EC7}" type="presOf" srcId="{A738D4DE-1C78-46C7-9B61-4A193B12821C}" destId="{FAE3807B-A0F6-4D8E-A436-3B9865E0F959}" srcOrd="0" destOrd="0" presId="urn:microsoft.com/office/officeart/2005/8/layout/radial3"/>
    <dgm:cxn modelId="{207DBF7A-F59C-4842-99A3-979C6555FC86}" type="presParOf" srcId="{B2C9171F-A1CE-4C1A-8FA3-D4C931D7434F}" destId="{A442D66E-7309-4EFB-8C43-747A1CCBBAC6}" srcOrd="0" destOrd="0" presId="urn:microsoft.com/office/officeart/2005/8/layout/radial3"/>
    <dgm:cxn modelId="{92DAAF02-3457-4AB1-A3AA-E6D0D0A52167}" type="presParOf" srcId="{A442D66E-7309-4EFB-8C43-747A1CCBBAC6}" destId="{878A8DC8-4B49-4BB3-870F-F0C7CFE1F3D8}" srcOrd="0" destOrd="0" presId="urn:microsoft.com/office/officeart/2005/8/layout/radial3"/>
    <dgm:cxn modelId="{64238936-252D-4907-8784-4544EB15009B}" type="presParOf" srcId="{A442D66E-7309-4EFB-8C43-747A1CCBBAC6}" destId="{D916B596-D3B9-4939-A7A6-9C6DAF677282}" srcOrd="1" destOrd="0" presId="urn:microsoft.com/office/officeart/2005/8/layout/radial3"/>
    <dgm:cxn modelId="{E38EBABB-90F5-4CA9-B8BA-0249BFFCF207}" type="presParOf" srcId="{A442D66E-7309-4EFB-8C43-747A1CCBBAC6}" destId="{FAE3807B-A0F6-4D8E-A436-3B9865E0F959}" srcOrd="2" destOrd="0" presId="urn:microsoft.com/office/officeart/2005/8/layout/radial3"/>
    <dgm:cxn modelId="{A22C4665-1B52-4B2E-8FE0-9BB6AD23CC2B}" type="presParOf" srcId="{A442D66E-7309-4EFB-8C43-747A1CCBBAC6}" destId="{DCDD689B-E51E-4562-AA5E-DA47FBA7C498}" srcOrd="3" destOrd="0" presId="urn:microsoft.com/office/officeart/2005/8/layout/radial3"/>
    <dgm:cxn modelId="{538298F2-673A-46AD-B646-7A7FBA49B178}" type="presParOf" srcId="{A442D66E-7309-4EFB-8C43-747A1CCBBAC6}" destId="{EA02541F-25B6-497E-98D6-C9A0FB64C7A3}" srcOrd="4"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D61660D-C811-9740-BD8D-79CE90911AD5}" type="doc">
      <dgm:prSet loTypeId="urn:microsoft.com/office/officeart/2005/8/layout/matrix1" loCatId="" qsTypeId="urn:microsoft.com/office/officeart/2005/8/quickstyle/simple1" qsCatId="simple" csTypeId="urn:microsoft.com/office/officeart/2005/8/colors/accent1_2" csCatId="accent1" phldr="1"/>
      <dgm:spPr/>
      <dgm:t>
        <a:bodyPr/>
        <a:lstStyle/>
        <a:p>
          <a:endParaRPr lang="en-GB"/>
        </a:p>
      </dgm:t>
    </dgm:pt>
    <dgm:pt modelId="{DC6CE7E1-674C-D845-BDDA-EBB88F847A6C}">
      <dgm:prSet phldrT="[Text]" custT="1"/>
      <dgm:spPr/>
      <dgm:t>
        <a:bodyPr/>
        <a:lstStyle/>
        <a:p>
          <a:r>
            <a:rPr lang="sv-SE" sz="2400" dirty="0">
              <a:latin typeface="Helvetica Neue" panose="020B0604020202020204" charset="0"/>
              <a:cs typeface="Microsoft Sans Serif" panose="020B0604020202020204" pitchFamily="34" charset="0"/>
            </a:rPr>
            <a:t>Osäkerhetskartan</a:t>
          </a:r>
          <a:endParaRPr lang="en-GB" sz="2400" dirty="0">
            <a:latin typeface="Helvetica Neue" panose="020B0604020202020204" charset="0"/>
          </a:endParaRPr>
        </a:p>
      </dgm:t>
    </dgm:pt>
    <dgm:pt modelId="{5C258DFC-A979-3546-AFB7-2907835AA93A}" type="parTrans" cxnId="{38C4CEB9-5B9F-2C43-931B-F61DAFE8A4C0}">
      <dgm:prSet/>
      <dgm:spPr/>
      <dgm:t>
        <a:bodyPr/>
        <a:lstStyle/>
        <a:p>
          <a:endParaRPr lang="en-GB"/>
        </a:p>
      </dgm:t>
    </dgm:pt>
    <dgm:pt modelId="{31E0D787-BBE2-CE49-AA8A-7316380A9133}" type="sibTrans" cxnId="{38C4CEB9-5B9F-2C43-931B-F61DAFE8A4C0}">
      <dgm:prSet/>
      <dgm:spPr/>
      <dgm:t>
        <a:bodyPr/>
        <a:lstStyle/>
        <a:p>
          <a:endParaRPr lang="en-GB"/>
        </a:p>
      </dgm:t>
    </dgm:pt>
    <dgm:pt modelId="{E33A0007-9401-C44E-950D-DFC8F541BCA2}">
      <dgm:prSet phldrT="[Text]" custT="1"/>
      <dgm:spPr/>
      <dgm:t>
        <a:bodyPr/>
        <a:lstStyle/>
        <a:p>
          <a:r>
            <a:rPr lang="en-GB" sz="2400" dirty="0">
              <a:latin typeface="Helvetica Neue" panose="020B0604020202020204" charset="0"/>
            </a:rPr>
            <a:t>4</a:t>
          </a:r>
        </a:p>
        <a:p>
          <a:r>
            <a:rPr lang="en-GB" sz="2400" dirty="0" err="1">
              <a:latin typeface="Helvetica Neue" panose="020B0604020202020204" charset="0"/>
            </a:rPr>
            <a:t>Utveckling</a:t>
          </a:r>
          <a:r>
            <a:rPr lang="en-GB" sz="2400" dirty="0">
              <a:latin typeface="Helvetica Neue" panose="020B0604020202020204" charset="0"/>
            </a:rPr>
            <a:t> </a:t>
          </a:r>
          <a:r>
            <a:rPr lang="en-GB" sz="2400" dirty="0" err="1">
              <a:latin typeface="Helvetica Neue" panose="020B0604020202020204" charset="0"/>
            </a:rPr>
            <a:t>av</a:t>
          </a:r>
          <a:r>
            <a:rPr lang="en-GB" sz="2400" dirty="0">
              <a:latin typeface="Helvetica Neue" panose="020B0604020202020204" charset="0"/>
            </a:rPr>
            <a:t> </a:t>
          </a:r>
          <a:r>
            <a:rPr lang="en-GB" sz="2400" dirty="0" err="1">
              <a:latin typeface="Helvetica Neue" panose="020B0604020202020204" charset="0"/>
            </a:rPr>
            <a:t>applikationer</a:t>
          </a:r>
          <a:endParaRPr lang="en-GB" sz="2400" dirty="0">
            <a:latin typeface="Helvetica Neue" panose="020B0604020202020204" charset="0"/>
          </a:endParaRPr>
        </a:p>
      </dgm:t>
    </dgm:pt>
    <dgm:pt modelId="{A57DD245-9178-D748-B442-A595100B79B0}" type="parTrans" cxnId="{A54E90DB-73BE-A643-B4ED-E983AEA15B5D}">
      <dgm:prSet/>
      <dgm:spPr/>
      <dgm:t>
        <a:bodyPr/>
        <a:lstStyle/>
        <a:p>
          <a:endParaRPr lang="en-GB"/>
        </a:p>
      </dgm:t>
    </dgm:pt>
    <dgm:pt modelId="{FEA71B0C-EFCB-7D44-B8F8-2752A78F51F5}" type="sibTrans" cxnId="{A54E90DB-73BE-A643-B4ED-E983AEA15B5D}">
      <dgm:prSet/>
      <dgm:spPr/>
      <dgm:t>
        <a:bodyPr/>
        <a:lstStyle/>
        <a:p>
          <a:endParaRPr lang="en-GB"/>
        </a:p>
      </dgm:t>
    </dgm:pt>
    <dgm:pt modelId="{63F22820-EB66-0346-9A1D-D298463E0157}">
      <dgm:prSet phldrT="[Text]" custT="1"/>
      <dgm:spPr/>
      <dgm:t>
        <a:bodyPr/>
        <a:lstStyle/>
        <a:p>
          <a:r>
            <a:rPr lang="en-GB" sz="2400" dirty="0">
              <a:latin typeface="Helvetica Neue" panose="020B0604020202020204" charset="0"/>
            </a:rPr>
            <a:t>1</a:t>
          </a:r>
        </a:p>
        <a:p>
          <a:r>
            <a:rPr lang="en-GB" sz="2400" dirty="0" err="1">
              <a:latin typeface="Helvetica Neue" panose="020B0604020202020204" charset="0"/>
            </a:rPr>
            <a:t>Forskning</a:t>
          </a:r>
          <a:endParaRPr lang="en-GB" sz="2400" dirty="0">
            <a:latin typeface="Helvetica Neue" panose="020B0604020202020204" charset="0"/>
          </a:endParaRPr>
        </a:p>
      </dgm:t>
    </dgm:pt>
    <dgm:pt modelId="{5908C842-A0C7-BA4A-A9EB-47AE929F936F}" type="parTrans" cxnId="{636DC568-3E46-AC47-8A9D-5FE3D15D80DF}">
      <dgm:prSet/>
      <dgm:spPr/>
      <dgm:t>
        <a:bodyPr/>
        <a:lstStyle/>
        <a:p>
          <a:endParaRPr lang="en-GB"/>
        </a:p>
      </dgm:t>
    </dgm:pt>
    <dgm:pt modelId="{4148A6DB-96F2-F44D-8C33-F455E79FABFF}" type="sibTrans" cxnId="{636DC568-3E46-AC47-8A9D-5FE3D15D80DF}">
      <dgm:prSet/>
      <dgm:spPr/>
      <dgm:t>
        <a:bodyPr/>
        <a:lstStyle/>
        <a:p>
          <a:endParaRPr lang="en-GB"/>
        </a:p>
      </dgm:t>
    </dgm:pt>
    <dgm:pt modelId="{E42BE9BE-D6D3-2244-BC30-D79530223BD5}">
      <dgm:prSet phldrT="[Text]" custT="1"/>
      <dgm:spPr/>
      <dgm:t>
        <a:bodyPr/>
        <a:lstStyle/>
        <a:p>
          <a:r>
            <a:rPr lang="en-GB" sz="2400" dirty="0">
              <a:latin typeface="Helvetica Neue" panose="020B0604020202020204" charset="0"/>
            </a:rPr>
            <a:t>3</a:t>
          </a:r>
        </a:p>
        <a:p>
          <a:r>
            <a:rPr lang="sv-SE" sz="2400" dirty="0">
              <a:latin typeface="Helvetica Neue" panose="020B0604020202020204" charset="0"/>
            </a:rPr>
            <a:t>Kombinera teknisk kompetens och marknadsmöjligheter</a:t>
          </a:r>
          <a:endParaRPr lang="en-GB" sz="2400" dirty="0">
            <a:latin typeface="Helvetica Neue" panose="020B0604020202020204" charset="0"/>
          </a:endParaRPr>
        </a:p>
      </dgm:t>
    </dgm:pt>
    <dgm:pt modelId="{5390DFD0-373A-7240-A5EB-93563F881AA7}" type="parTrans" cxnId="{434AB2C9-6832-464B-BF16-1FCC91628D1E}">
      <dgm:prSet/>
      <dgm:spPr/>
      <dgm:t>
        <a:bodyPr/>
        <a:lstStyle/>
        <a:p>
          <a:endParaRPr lang="en-GB"/>
        </a:p>
      </dgm:t>
    </dgm:pt>
    <dgm:pt modelId="{240E9FEE-9073-5F43-AFC5-21AD7528231E}" type="sibTrans" cxnId="{434AB2C9-6832-464B-BF16-1FCC91628D1E}">
      <dgm:prSet/>
      <dgm:spPr/>
      <dgm:t>
        <a:bodyPr/>
        <a:lstStyle/>
        <a:p>
          <a:endParaRPr lang="en-GB"/>
        </a:p>
      </dgm:t>
    </dgm:pt>
    <dgm:pt modelId="{0C876189-7D47-1D4E-B0E7-24B110A7E611}">
      <dgm:prSet phldrT="[Text]" custT="1"/>
      <dgm:spPr/>
      <dgm:t>
        <a:bodyPr/>
        <a:lstStyle/>
        <a:p>
          <a:r>
            <a:rPr lang="en-GB" sz="2400" dirty="0">
              <a:latin typeface="Helvetica Neue" panose="020B0604020202020204" charset="0"/>
            </a:rPr>
            <a:t>2</a:t>
          </a:r>
        </a:p>
        <a:p>
          <a:r>
            <a:rPr lang="en-GB" sz="2400" dirty="0">
              <a:latin typeface="Helvetica Neue" panose="020B0604020202020204" charset="0"/>
            </a:rPr>
            <a:t>Teknik</a:t>
          </a:r>
        </a:p>
      </dgm:t>
    </dgm:pt>
    <dgm:pt modelId="{FEF08187-4ADC-6A44-83EB-AB76B693AC2A}" type="parTrans" cxnId="{063026A9-7716-AD41-BBAE-D78A8AA5BF87}">
      <dgm:prSet/>
      <dgm:spPr/>
      <dgm:t>
        <a:bodyPr/>
        <a:lstStyle/>
        <a:p>
          <a:endParaRPr lang="en-GB"/>
        </a:p>
      </dgm:t>
    </dgm:pt>
    <dgm:pt modelId="{DF4472B9-345F-A14C-8847-4BBA5A73138F}" type="sibTrans" cxnId="{063026A9-7716-AD41-BBAE-D78A8AA5BF87}">
      <dgm:prSet/>
      <dgm:spPr/>
      <dgm:t>
        <a:bodyPr/>
        <a:lstStyle/>
        <a:p>
          <a:endParaRPr lang="en-GB"/>
        </a:p>
      </dgm:t>
    </dgm:pt>
    <dgm:pt modelId="{6072729B-A211-4F43-95DE-A35E4D58A50C}" type="pres">
      <dgm:prSet presAssocID="{9D61660D-C811-9740-BD8D-79CE90911AD5}" presName="diagram" presStyleCnt="0">
        <dgm:presLayoutVars>
          <dgm:chMax val="1"/>
          <dgm:dir/>
          <dgm:animLvl val="ctr"/>
          <dgm:resizeHandles val="exact"/>
        </dgm:presLayoutVars>
      </dgm:prSet>
      <dgm:spPr/>
    </dgm:pt>
    <dgm:pt modelId="{AB9DFE9E-E744-624D-A994-14009F818628}" type="pres">
      <dgm:prSet presAssocID="{9D61660D-C811-9740-BD8D-79CE90911AD5}" presName="matrix" presStyleCnt="0"/>
      <dgm:spPr/>
    </dgm:pt>
    <dgm:pt modelId="{1228BB1E-7945-BF4F-B47B-1530CA14D420}" type="pres">
      <dgm:prSet presAssocID="{9D61660D-C811-9740-BD8D-79CE90911AD5}" presName="tile1" presStyleLbl="node1" presStyleIdx="0" presStyleCnt="4"/>
      <dgm:spPr/>
    </dgm:pt>
    <dgm:pt modelId="{EFDA5F7D-4BA0-8E49-8E50-9BD7388A7B5A}" type="pres">
      <dgm:prSet presAssocID="{9D61660D-C811-9740-BD8D-79CE90911AD5}" presName="tile1text" presStyleLbl="node1" presStyleIdx="0" presStyleCnt="4">
        <dgm:presLayoutVars>
          <dgm:chMax val="0"/>
          <dgm:chPref val="0"/>
          <dgm:bulletEnabled val="1"/>
        </dgm:presLayoutVars>
      </dgm:prSet>
      <dgm:spPr/>
    </dgm:pt>
    <dgm:pt modelId="{B745C7EF-1D5C-3B44-AE7D-8BC0A5077929}" type="pres">
      <dgm:prSet presAssocID="{9D61660D-C811-9740-BD8D-79CE90911AD5}" presName="tile2" presStyleLbl="node1" presStyleIdx="1" presStyleCnt="4"/>
      <dgm:spPr/>
    </dgm:pt>
    <dgm:pt modelId="{1D03EC20-5A5E-4B47-BFAA-7618202D5F04}" type="pres">
      <dgm:prSet presAssocID="{9D61660D-C811-9740-BD8D-79CE90911AD5}" presName="tile2text" presStyleLbl="node1" presStyleIdx="1" presStyleCnt="4">
        <dgm:presLayoutVars>
          <dgm:chMax val="0"/>
          <dgm:chPref val="0"/>
          <dgm:bulletEnabled val="1"/>
        </dgm:presLayoutVars>
      </dgm:prSet>
      <dgm:spPr/>
    </dgm:pt>
    <dgm:pt modelId="{50340A45-CFA5-F34D-B4AB-A1EFBAE5C808}" type="pres">
      <dgm:prSet presAssocID="{9D61660D-C811-9740-BD8D-79CE90911AD5}" presName="tile3" presStyleLbl="node1" presStyleIdx="2" presStyleCnt="4"/>
      <dgm:spPr/>
    </dgm:pt>
    <dgm:pt modelId="{49A78854-1B59-4F4D-906E-744C27C9F145}" type="pres">
      <dgm:prSet presAssocID="{9D61660D-C811-9740-BD8D-79CE90911AD5}" presName="tile3text" presStyleLbl="node1" presStyleIdx="2" presStyleCnt="4">
        <dgm:presLayoutVars>
          <dgm:chMax val="0"/>
          <dgm:chPref val="0"/>
          <dgm:bulletEnabled val="1"/>
        </dgm:presLayoutVars>
      </dgm:prSet>
      <dgm:spPr/>
    </dgm:pt>
    <dgm:pt modelId="{AD80DDFC-0A30-5748-86EF-9C89F6A03187}" type="pres">
      <dgm:prSet presAssocID="{9D61660D-C811-9740-BD8D-79CE90911AD5}" presName="tile4" presStyleLbl="node1" presStyleIdx="3" presStyleCnt="4"/>
      <dgm:spPr/>
    </dgm:pt>
    <dgm:pt modelId="{98061643-9023-964D-B7C7-844721EA0F15}" type="pres">
      <dgm:prSet presAssocID="{9D61660D-C811-9740-BD8D-79CE90911AD5}" presName="tile4text" presStyleLbl="node1" presStyleIdx="3" presStyleCnt="4">
        <dgm:presLayoutVars>
          <dgm:chMax val="0"/>
          <dgm:chPref val="0"/>
          <dgm:bulletEnabled val="1"/>
        </dgm:presLayoutVars>
      </dgm:prSet>
      <dgm:spPr/>
    </dgm:pt>
    <dgm:pt modelId="{D1A7B1B2-2385-DA49-88F3-FF40037A1D54}" type="pres">
      <dgm:prSet presAssocID="{9D61660D-C811-9740-BD8D-79CE90911AD5}" presName="centerTile" presStyleLbl="fgShp" presStyleIdx="0" presStyleCnt="1">
        <dgm:presLayoutVars>
          <dgm:chMax val="0"/>
          <dgm:chPref val="0"/>
        </dgm:presLayoutVars>
      </dgm:prSet>
      <dgm:spPr/>
    </dgm:pt>
  </dgm:ptLst>
  <dgm:cxnLst>
    <dgm:cxn modelId="{C2704537-9FB9-5348-8A71-2A1710BDB305}" type="presOf" srcId="{0C876189-7D47-1D4E-B0E7-24B110A7E611}" destId="{98061643-9023-964D-B7C7-844721EA0F15}" srcOrd="1" destOrd="0" presId="urn:microsoft.com/office/officeart/2005/8/layout/matrix1"/>
    <dgm:cxn modelId="{7026813F-6E7E-444E-BCA8-C1046F68D72F}" type="presOf" srcId="{63F22820-EB66-0346-9A1D-D298463E0157}" destId="{1D03EC20-5A5E-4B47-BFAA-7618202D5F04}" srcOrd="1" destOrd="0" presId="urn:microsoft.com/office/officeart/2005/8/layout/matrix1"/>
    <dgm:cxn modelId="{CDB2B33F-BDE0-6E44-A0DD-7CF80487E3FE}" type="presOf" srcId="{9D61660D-C811-9740-BD8D-79CE90911AD5}" destId="{6072729B-A211-4F43-95DE-A35E4D58A50C}" srcOrd="0" destOrd="0" presId="urn:microsoft.com/office/officeart/2005/8/layout/matrix1"/>
    <dgm:cxn modelId="{23318162-42DB-794D-8218-BB9698834CE5}" type="presOf" srcId="{E33A0007-9401-C44E-950D-DFC8F541BCA2}" destId="{EFDA5F7D-4BA0-8E49-8E50-9BD7388A7B5A}" srcOrd="1" destOrd="0" presId="urn:microsoft.com/office/officeart/2005/8/layout/matrix1"/>
    <dgm:cxn modelId="{636DC568-3E46-AC47-8A9D-5FE3D15D80DF}" srcId="{DC6CE7E1-674C-D845-BDDA-EBB88F847A6C}" destId="{63F22820-EB66-0346-9A1D-D298463E0157}" srcOrd="1" destOrd="0" parTransId="{5908C842-A0C7-BA4A-A9EB-47AE929F936F}" sibTransId="{4148A6DB-96F2-F44D-8C33-F455E79FABFF}"/>
    <dgm:cxn modelId="{063026A9-7716-AD41-BBAE-D78A8AA5BF87}" srcId="{DC6CE7E1-674C-D845-BDDA-EBB88F847A6C}" destId="{0C876189-7D47-1D4E-B0E7-24B110A7E611}" srcOrd="3" destOrd="0" parTransId="{FEF08187-4ADC-6A44-83EB-AB76B693AC2A}" sibTransId="{DF4472B9-345F-A14C-8847-4BBA5A73138F}"/>
    <dgm:cxn modelId="{640AD5B5-C1D5-BB47-AEAB-39FDFAC2EAD5}" type="presOf" srcId="{E33A0007-9401-C44E-950D-DFC8F541BCA2}" destId="{1228BB1E-7945-BF4F-B47B-1530CA14D420}" srcOrd="0" destOrd="0" presId="urn:microsoft.com/office/officeart/2005/8/layout/matrix1"/>
    <dgm:cxn modelId="{0A835CB9-7F1E-9844-BC03-5410111E07FB}" type="presOf" srcId="{63F22820-EB66-0346-9A1D-D298463E0157}" destId="{B745C7EF-1D5C-3B44-AE7D-8BC0A5077929}" srcOrd="0" destOrd="0" presId="urn:microsoft.com/office/officeart/2005/8/layout/matrix1"/>
    <dgm:cxn modelId="{38C4CEB9-5B9F-2C43-931B-F61DAFE8A4C0}" srcId="{9D61660D-C811-9740-BD8D-79CE90911AD5}" destId="{DC6CE7E1-674C-D845-BDDA-EBB88F847A6C}" srcOrd="0" destOrd="0" parTransId="{5C258DFC-A979-3546-AFB7-2907835AA93A}" sibTransId="{31E0D787-BBE2-CE49-AA8A-7316380A9133}"/>
    <dgm:cxn modelId="{6E8551C1-FD97-8A4C-AC3C-13F3D44830F9}" type="presOf" srcId="{DC6CE7E1-674C-D845-BDDA-EBB88F847A6C}" destId="{D1A7B1B2-2385-DA49-88F3-FF40037A1D54}" srcOrd="0" destOrd="0" presId="urn:microsoft.com/office/officeart/2005/8/layout/matrix1"/>
    <dgm:cxn modelId="{434AB2C9-6832-464B-BF16-1FCC91628D1E}" srcId="{DC6CE7E1-674C-D845-BDDA-EBB88F847A6C}" destId="{E42BE9BE-D6D3-2244-BC30-D79530223BD5}" srcOrd="2" destOrd="0" parTransId="{5390DFD0-373A-7240-A5EB-93563F881AA7}" sibTransId="{240E9FEE-9073-5F43-AFC5-21AD7528231E}"/>
    <dgm:cxn modelId="{1348AAD3-93FC-3A47-809B-C50990230EC1}" type="presOf" srcId="{0C876189-7D47-1D4E-B0E7-24B110A7E611}" destId="{AD80DDFC-0A30-5748-86EF-9C89F6A03187}" srcOrd="0" destOrd="0" presId="urn:microsoft.com/office/officeart/2005/8/layout/matrix1"/>
    <dgm:cxn modelId="{A54E90DB-73BE-A643-B4ED-E983AEA15B5D}" srcId="{DC6CE7E1-674C-D845-BDDA-EBB88F847A6C}" destId="{E33A0007-9401-C44E-950D-DFC8F541BCA2}" srcOrd="0" destOrd="0" parTransId="{A57DD245-9178-D748-B442-A595100B79B0}" sibTransId="{FEA71B0C-EFCB-7D44-B8F8-2752A78F51F5}"/>
    <dgm:cxn modelId="{2B2C30E4-85D9-B04F-941E-913306363694}" type="presOf" srcId="{E42BE9BE-D6D3-2244-BC30-D79530223BD5}" destId="{49A78854-1B59-4F4D-906E-744C27C9F145}" srcOrd="1" destOrd="0" presId="urn:microsoft.com/office/officeart/2005/8/layout/matrix1"/>
    <dgm:cxn modelId="{009FD9FD-E111-CA45-BBE8-5E16D9F10839}" type="presOf" srcId="{E42BE9BE-D6D3-2244-BC30-D79530223BD5}" destId="{50340A45-CFA5-F34D-B4AB-A1EFBAE5C808}" srcOrd="0" destOrd="0" presId="urn:microsoft.com/office/officeart/2005/8/layout/matrix1"/>
    <dgm:cxn modelId="{D4DAAC87-58A3-7146-9C7A-E9433BB024A7}" type="presParOf" srcId="{6072729B-A211-4F43-95DE-A35E4D58A50C}" destId="{AB9DFE9E-E744-624D-A994-14009F818628}" srcOrd="0" destOrd="0" presId="urn:microsoft.com/office/officeart/2005/8/layout/matrix1"/>
    <dgm:cxn modelId="{49F17594-1065-3E47-A9DA-BE70D2C33703}" type="presParOf" srcId="{AB9DFE9E-E744-624D-A994-14009F818628}" destId="{1228BB1E-7945-BF4F-B47B-1530CA14D420}" srcOrd="0" destOrd="0" presId="urn:microsoft.com/office/officeart/2005/8/layout/matrix1"/>
    <dgm:cxn modelId="{C46D96B4-2045-904B-8FE3-70192E63D1D1}" type="presParOf" srcId="{AB9DFE9E-E744-624D-A994-14009F818628}" destId="{EFDA5F7D-4BA0-8E49-8E50-9BD7388A7B5A}" srcOrd="1" destOrd="0" presId="urn:microsoft.com/office/officeart/2005/8/layout/matrix1"/>
    <dgm:cxn modelId="{8618B6E5-8A1E-D44E-BCBB-A2FF1E18986F}" type="presParOf" srcId="{AB9DFE9E-E744-624D-A994-14009F818628}" destId="{B745C7EF-1D5C-3B44-AE7D-8BC0A5077929}" srcOrd="2" destOrd="0" presId="urn:microsoft.com/office/officeart/2005/8/layout/matrix1"/>
    <dgm:cxn modelId="{FAA40D9E-E20C-704C-A9DC-58A3570C6334}" type="presParOf" srcId="{AB9DFE9E-E744-624D-A994-14009F818628}" destId="{1D03EC20-5A5E-4B47-BFAA-7618202D5F04}" srcOrd="3" destOrd="0" presId="urn:microsoft.com/office/officeart/2005/8/layout/matrix1"/>
    <dgm:cxn modelId="{FEBAC211-CA87-DA4C-80A3-B369FE958BCB}" type="presParOf" srcId="{AB9DFE9E-E744-624D-A994-14009F818628}" destId="{50340A45-CFA5-F34D-B4AB-A1EFBAE5C808}" srcOrd="4" destOrd="0" presId="urn:microsoft.com/office/officeart/2005/8/layout/matrix1"/>
    <dgm:cxn modelId="{5E2682EF-BE50-4D4C-B4C6-C3D89B62C113}" type="presParOf" srcId="{AB9DFE9E-E744-624D-A994-14009F818628}" destId="{49A78854-1B59-4F4D-906E-744C27C9F145}" srcOrd="5" destOrd="0" presId="urn:microsoft.com/office/officeart/2005/8/layout/matrix1"/>
    <dgm:cxn modelId="{980562B0-BC4A-8840-9FDA-19A5BB35529E}" type="presParOf" srcId="{AB9DFE9E-E744-624D-A994-14009F818628}" destId="{AD80DDFC-0A30-5748-86EF-9C89F6A03187}" srcOrd="6" destOrd="0" presId="urn:microsoft.com/office/officeart/2005/8/layout/matrix1"/>
    <dgm:cxn modelId="{24507B3A-7EA1-FE4C-B5DB-6FA64FCCB5DE}" type="presParOf" srcId="{AB9DFE9E-E744-624D-A994-14009F818628}" destId="{98061643-9023-964D-B7C7-844721EA0F15}" srcOrd="7" destOrd="0" presId="urn:microsoft.com/office/officeart/2005/8/layout/matrix1"/>
    <dgm:cxn modelId="{21A179DC-007C-2249-AFA4-C71A630303F1}" type="presParOf" srcId="{6072729B-A211-4F43-95DE-A35E4D58A50C}" destId="{D1A7B1B2-2385-DA49-88F3-FF40037A1D54}"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8BA5EB9-E6D7-4A34-BBC2-D613F00391CA}"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s-ES"/>
        </a:p>
      </dgm:t>
    </dgm:pt>
    <dgm:pt modelId="{2190E1AC-BBD7-4353-BFFB-96638D02CF1F}">
      <dgm:prSet phldrT="[Texto]" custT="1"/>
      <dgm:spPr>
        <a:solidFill>
          <a:srgbClr val="4D94B7"/>
        </a:solidFill>
      </dgm:spPr>
      <dgm:t>
        <a:bodyPr lIns="144000"/>
        <a:lstStyle/>
        <a:p>
          <a:pPr>
            <a:lnSpc>
              <a:spcPct val="90000"/>
            </a:lnSpc>
            <a:spcAft>
              <a:spcPct val="35000"/>
            </a:spcAft>
            <a:buNone/>
          </a:pPr>
          <a:r>
            <a:rPr lang="en-US" sz="4400" noProof="0" dirty="0">
              <a:latin typeface="Helvetica Neue" panose="020B0604020202020204" charset="0"/>
            </a:rPr>
            <a:t>1.</a:t>
          </a:r>
        </a:p>
      </dgm:t>
    </dgm:pt>
    <dgm:pt modelId="{31A8A7DB-2A1E-4164-ABDC-C04EC6B5CB36}" type="parTrans" cxnId="{1B2269D9-2B58-418F-8397-E1E0ECEE2302}">
      <dgm:prSet/>
      <dgm:spPr/>
      <dgm:t>
        <a:bodyPr/>
        <a:lstStyle/>
        <a:p>
          <a:endParaRPr lang="en-US" sz="1200" noProof="0" dirty="0">
            <a:latin typeface="Helvetica Neue" panose="020B0604020202020204" charset="0"/>
          </a:endParaRPr>
        </a:p>
      </dgm:t>
    </dgm:pt>
    <dgm:pt modelId="{A8F2A099-DEF2-411D-84C5-C438C1F98321}" type="sibTrans" cxnId="{1B2269D9-2B58-418F-8397-E1E0ECEE2302}">
      <dgm:prSet/>
      <dgm:spPr/>
      <dgm:t>
        <a:bodyPr/>
        <a:lstStyle/>
        <a:p>
          <a:endParaRPr lang="en-US" sz="1200" noProof="0" dirty="0">
            <a:latin typeface="Helvetica Neue" panose="020B0604020202020204" charset="0"/>
          </a:endParaRPr>
        </a:p>
      </dgm:t>
    </dgm:pt>
    <dgm:pt modelId="{D14F4154-5C7E-49B9-A1DA-CF4835FA14E9}">
      <dgm:prSet phldrT="[Texto]" custT="1"/>
      <dgm:spPr>
        <a:solidFill>
          <a:srgbClr val="4D94B7"/>
        </a:solidFill>
      </dgm:spPr>
      <dgm:t>
        <a:bodyPr lIns="144000"/>
        <a:lstStyle/>
        <a:p>
          <a:pPr>
            <a:lnSpc>
              <a:spcPct val="100000"/>
            </a:lnSpc>
            <a:spcAft>
              <a:spcPts val="600"/>
            </a:spcAft>
            <a:buFont typeface="Wingdings" panose="05000000000000000000" pitchFamily="2" charset="2"/>
            <a:buChar char="§"/>
          </a:pPr>
          <a:r>
            <a:rPr lang="sv-SE" sz="2000" noProof="0" dirty="0">
              <a:latin typeface="Helvetica Neue" panose="020B0604020202020204" charset="0"/>
            </a:rPr>
            <a:t>Hög grad av produkt- och processosäkerhet</a:t>
          </a:r>
          <a:endParaRPr lang="en-US" sz="2000" noProof="0" dirty="0">
            <a:latin typeface="Helvetica Neue" panose="020B0604020202020204" charset="0"/>
          </a:endParaRPr>
        </a:p>
      </dgm:t>
    </dgm:pt>
    <dgm:pt modelId="{BE3B42CE-9942-4645-A449-81A1E9DB9154}" type="parTrans" cxnId="{1D317167-76AA-4F4E-A9F8-63612EC3DBE2}">
      <dgm:prSet/>
      <dgm:spPr/>
      <dgm:t>
        <a:bodyPr/>
        <a:lstStyle/>
        <a:p>
          <a:endParaRPr lang="en-US" sz="1200" noProof="0" dirty="0">
            <a:latin typeface="Helvetica Neue" panose="020B0604020202020204" charset="0"/>
          </a:endParaRPr>
        </a:p>
      </dgm:t>
    </dgm:pt>
    <dgm:pt modelId="{37CC2B3D-0FC1-46C1-A6B5-F006EBCAD4AC}" type="sibTrans" cxnId="{1D317167-76AA-4F4E-A9F8-63612EC3DBE2}">
      <dgm:prSet/>
      <dgm:spPr/>
      <dgm:t>
        <a:bodyPr/>
        <a:lstStyle/>
        <a:p>
          <a:endParaRPr lang="en-US" sz="1200" noProof="0" dirty="0">
            <a:latin typeface="Helvetica Neue" panose="020B0604020202020204" charset="0"/>
          </a:endParaRPr>
        </a:p>
      </dgm:t>
    </dgm:pt>
    <dgm:pt modelId="{6E472645-BC71-459D-997A-F9341A994092}">
      <dgm:prSet phldrT="[Texto]" custT="1"/>
      <dgm:spPr>
        <a:solidFill>
          <a:srgbClr val="78B17A"/>
        </a:solidFill>
      </dgm:spPr>
      <dgm:t>
        <a:bodyPr lIns="144000"/>
        <a:lstStyle/>
        <a:p>
          <a:pPr>
            <a:lnSpc>
              <a:spcPct val="90000"/>
            </a:lnSpc>
            <a:spcAft>
              <a:spcPct val="35000"/>
            </a:spcAft>
            <a:buNone/>
          </a:pPr>
          <a:r>
            <a:rPr lang="en-US" sz="4400" noProof="0" dirty="0">
              <a:latin typeface="Helvetica Neue" panose="020B0604020202020204" charset="0"/>
            </a:rPr>
            <a:t>2.</a:t>
          </a:r>
        </a:p>
      </dgm:t>
    </dgm:pt>
    <dgm:pt modelId="{8B3494A0-180A-4E66-AC87-ACB2D99E9530}" type="parTrans" cxnId="{2DE5CA04-3A6D-46E6-929D-B81F670AB78D}">
      <dgm:prSet/>
      <dgm:spPr/>
      <dgm:t>
        <a:bodyPr/>
        <a:lstStyle/>
        <a:p>
          <a:endParaRPr lang="en-US" sz="1200" noProof="0" dirty="0">
            <a:latin typeface="Helvetica Neue" panose="020B0604020202020204" charset="0"/>
          </a:endParaRPr>
        </a:p>
      </dgm:t>
    </dgm:pt>
    <dgm:pt modelId="{85EBC4C5-54D9-46DB-9811-089B9FB6D791}" type="sibTrans" cxnId="{2DE5CA04-3A6D-46E6-929D-B81F670AB78D}">
      <dgm:prSet/>
      <dgm:spPr/>
      <dgm:t>
        <a:bodyPr/>
        <a:lstStyle/>
        <a:p>
          <a:endParaRPr lang="en-US" sz="1200" noProof="0" dirty="0">
            <a:latin typeface="Helvetica Neue" panose="020B0604020202020204" charset="0"/>
          </a:endParaRPr>
        </a:p>
      </dgm:t>
    </dgm:pt>
    <dgm:pt modelId="{48645316-919B-4F63-AF82-40A3F0264D31}">
      <dgm:prSet phldrT="[Texto]" custT="1"/>
      <dgm:spPr>
        <a:solidFill>
          <a:srgbClr val="78B17A"/>
        </a:solidFill>
      </dgm:spPr>
      <dgm:t>
        <a:bodyPr lIns="144000"/>
        <a:lstStyle/>
        <a:p>
          <a:pPr>
            <a:lnSpc>
              <a:spcPct val="100000"/>
            </a:lnSpc>
            <a:spcAft>
              <a:spcPts val="600"/>
            </a:spcAft>
            <a:buFont typeface="Wingdings" panose="05000000000000000000" pitchFamily="2" charset="2"/>
            <a:buChar char="§"/>
          </a:pPr>
          <a:r>
            <a:rPr lang="sv-SE" sz="2000" noProof="0" dirty="0">
              <a:latin typeface="Helvetica Neue" panose="020B0604020202020204" charset="0"/>
            </a:rPr>
            <a:t>Marknadsmöjligheter identifierade men processosäkerhet närvarande</a:t>
          </a:r>
          <a:endParaRPr lang="en-US" sz="2000" noProof="0" dirty="0">
            <a:latin typeface="Helvetica Neue" panose="020B0604020202020204" charset="0"/>
          </a:endParaRPr>
        </a:p>
      </dgm:t>
    </dgm:pt>
    <dgm:pt modelId="{8605296F-8C95-4E09-AF07-C19FD452560A}" type="parTrans" cxnId="{BCC903BA-F688-4EA9-A99B-1950436B3708}">
      <dgm:prSet/>
      <dgm:spPr/>
      <dgm:t>
        <a:bodyPr/>
        <a:lstStyle/>
        <a:p>
          <a:endParaRPr lang="en-US" sz="1200" noProof="0" dirty="0">
            <a:latin typeface="Helvetica Neue" panose="020B0604020202020204" charset="0"/>
          </a:endParaRPr>
        </a:p>
      </dgm:t>
    </dgm:pt>
    <dgm:pt modelId="{133178BE-A8A3-4695-9C73-6414C65D65D6}" type="sibTrans" cxnId="{BCC903BA-F688-4EA9-A99B-1950436B3708}">
      <dgm:prSet/>
      <dgm:spPr/>
      <dgm:t>
        <a:bodyPr/>
        <a:lstStyle/>
        <a:p>
          <a:endParaRPr lang="en-US" sz="1200" noProof="0" dirty="0">
            <a:latin typeface="Helvetica Neue" panose="020B0604020202020204" charset="0"/>
          </a:endParaRPr>
        </a:p>
      </dgm:t>
    </dgm:pt>
    <dgm:pt modelId="{211DF803-F6C0-4377-9EA1-730918AEE4FB}">
      <dgm:prSet phldrT="[Texto]" custT="1"/>
      <dgm:spPr>
        <a:solidFill>
          <a:srgbClr val="AED633"/>
        </a:solidFill>
      </dgm:spPr>
      <dgm:t>
        <a:bodyPr lIns="144000"/>
        <a:lstStyle/>
        <a:p>
          <a:pPr>
            <a:lnSpc>
              <a:spcPct val="90000"/>
            </a:lnSpc>
            <a:spcAft>
              <a:spcPct val="35000"/>
            </a:spcAft>
            <a:buNone/>
          </a:pPr>
          <a:r>
            <a:rPr lang="en-US" sz="4400" noProof="0" dirty="0">
              <a:latin typeface="Helvetica Neue" panose="020B0604020202020204" charset="0"/>
            </a:rPr>
            <a:t>3.</a:t>
          </a:r>
        </a:p>
      </dgm:t>
    </dgm:pt>
    <dgm:pt modelId="{D355C6D1-BE47-439F-9A2D-CF582FB387AF}" type="parTrans" cxnId="{E3B0BBAE-E7B0-4033-907F-3EEA707FD686}">
      <dgm:prSet/>
      <dgm:spPr/>
      <dgm:t>
        <a:bodyPr/>
        <a:lstStyle/>
        <a:p>
          <a:endParaRPr lang="en-US" sz="1200" noProof="0" dirty="0">
            <a:latin typeface="Helvetica Neue" panose="020B0604020202020204" charset="0"/>
          </a:endParaRPr>
        </a:p>
      </dgm:t>
    </dgm:pt>
    <dgm:pt modelId="{54E221B3-524C-40BB-99C5-D9AB6462D8E2}" type="sibTrans" cxnId="{E3B0BBAE-E7B0-4033-907F-3EEA707FD686}">
      <dgm:prSet/>
      <dgm:spPr/>
      <dgm:t>
        <a:bodyPr/>
        <a:lstStyle/>
        <a:p>
          <a:endParaRPr lang="en-US" sz="1200" noProof="0" dirty="0">
            <a:latin typeface="Helvetica Neue" panose="020B0604020202020204" charset="0"/>
          </a:endParaRPr>
        </a:p>
      </dgm:t>
    </dgm:pt>
    <dgm:pt modelId="{9CCD6EDD-8C82-4FB4-A48A-E3C5432C2734}">
      <dgm:prSet phldrT="[Texto]" custT="1"/>
      <dgm:spPr>
        <a:solidFill>
          <a:srgbClr val="4D94B7"/>
        </a:solidFill>
      </dgm:spPr>
      <dgm:t>
        <a:bodyPr lIns="144000"/>
        <a:lstStyle/>
        <a:p>
          <a:pPr>
            <a:lnSpc>
              <a:spcPct val="100000"/>
            </a:lnSpc>
            <a:spcAft>
              <a:spcPts val="600"/>
            </a:spcAft>
            <a:buFont typeface="Wingdings" panose="05000000000000000000" pitchFamily="2" charset="2"/>
            <a:buChar char="§"/>
          </a:pPr>
          <a:r>
            <a:rPr lang="en-US" sz="2000" noProof="0" dirty="0" err="1">
              <a:latin typeface="Helvetica Neue" panose="020B0604020202020204" charset="0"/>
            </a:rPr>
            <a:t>Odefinierat</a:t>
          </a:r>
          <a:r>
            <a:rPr lang="en-US" sz="2000" noProof="0" dirty="0">
              <a:latin typeface="Helvetica Neue" panose="020B0604020202020204" charset="0"/>
            </a:rPr>
            <a:t> </a:t>
          </a:r>
          <a:r>
            <a:rPr lang="en-US" sz="2000" noProof="0" dirty="0" err="1">
              <a:latin typeface="Helvetica Neue" panose="020B0604020202020204" charset="0"/>
            </a:rPr>
            <a:t>mål</a:t>
          </a:r>
          <a:r>
            <a:rPr lang="en-US" sz="2000" noProof="0" dirty="0">
              <a:latin typeface="Helvetica Neue" panose="020B0604020202020204" charset="0"/>
            </a:rPr>
            <a:t> </a:t>
          </a:r>
          <a:r>
            <a:rPr lang="en-US" sz="2000" noProof="0" dirty="0" err="1">
              <a:latin typeface="Helvetica Neue" panose="020B0604020202020204" charset="0"/>
            </a:rPr>
            <a:t>och</a:t>
          </a:r>
          <a:r>
            <a:rPr lang="en-US" sz="2000" noProof="0" dirty="0">
              <a:latin typeface="Helvetica Neue" panose="020B0604020202020204" charset="0"/>
            </a:rPr>
            <a:t> </a:t>
          </a:r>
          <a:r>
            <a:rPr lang="en-US" sz="2000" noProof="0" dirty="0" err="1">
              <a:latin typeface="Helvetica Neue" panose="020B0604020202020204" charset="0"/>
            </a:rPr>
            <a:t>väg</a:t>
          </a:r>
          <a:endParaRPr lang="en-US" sz="2000" noProof="0" dirty="0">
            <a:latin typeface="Helvetica Neue" panose="020B0604020202020204" charset="0"/>
          </a:endParaRPr>
        </a:p>
      </dgm:t>
    </dgm:pt>
    <dgm:pt modelId="{118E1BC6-7F0C-4B4C-8225-2ACA6F833F9E}" type="parTrans" cxnId="{0990784A-A9E7-437C-BAC3-6C1046912C48}">
      <dgm:prSet/>
      <dgm:spPr/>
      <dgm:t>
        <a:bodyPr/>
        <a:lstStyle/>
        <a:p>
          <a:endParaRPr lang="en-US" sz="1200" noProof="0" dirty="0">
            <a:latin typeface="Helvetica Neue" panose="020B0604020202020204" charset="0"/>
          </a:endParaRPr>
        </a:p>
      </dgm:t>
    </dgm:pt>
    <dgm:pt modelId="{28EEDD6E-A05C-4F45-A8D6-EF45F6AA53E2}" type="sibTrans" cxnId="{0990784A-A9E7-437C-BAC3-6C1046912C48}">
      <dgm:prSet/>
      <dgm:spPr/>
      <dgm:t>
        <a:bodyPr/>
        <a:lstStyle/>
        <a:p>
          <a:endParaRPr lang="en-US" sz="1200" noProof="0" dirty="0">
            <a:latin typeface="Helvetica Neue" panose="020B0604020202020204" charset="0"/>
          </a:endParaRPr>
        </a:p>
      </dgm:t>
    </dgm:pt>
    <dgm:pt modelId="{87648AFC-D6DE-465D-B4BC-2C922143EC0A}">
      <dgm:prSet phldrT="[Texto]" custT="1"/>
      <dgm:spPr>
        <a:solidFill>
          <a:srgbClr val="4D94B7"/>
        </a:solidFill>
      </dgm:spPr>
      <dgm:t>
        <a:bodyPr lIns="144000"/>
        <a:lstStyle/>
        <a:p>
          <a:pPr>
            <a:lnSpc>
              <a:spcPct val="100000"/>
            </a:lnSpc>
            <a:spcAft>
              <a:spcPts val="600"/>
            </a:spcAft>
            <a:buFont typeface="Wingdings" panose="05000000000000000000" pitchFamily="2" charset="2"/>
            <a:buChar char="§"/>
          </a:pPr>
          <a:r>
            <a:rPr lang="en-US" sz="2000" noProof="0" dirty="0">
              <a:latin typeface="Helvetica Neue" panose="020B0604020202020204" charset="0"/>
            </a:rPr>
            <a:t>Blue sky process </a:t>
          </a:r>
          <a:r>
            <a:rPr lang="sv-SE" sz="2000" noProof="0" dirty="0">
              <a:latin typeface="Helvetica Neue" panose="020B0604020202020204" charset="0"/>
            </a:rPr>
            <a:t>- uppgiften så avlägsen från verkligheten att den verkar i molnet</a:t>
          </a:r>
          <a:endParaRPr lang="en-US" sz="2000" noProof="0" dirty="0">
            <a:latin typeface="Helvetica Neue" panose="020B0604020202020204" charset="0"/>
          </a:endParaRPr>
        </a:p>
      </dgm:t>
    </dgm:pt>
    <dgm:pt modelId="{06C701E9-A006-4F8F-A2E2-EB31FF90BA38}" type="parTrans" cxnId="{E7F4C5FB-9D1B-4E06-B797-FD1C423051A2}">
      <dgm:prSet/>
      <dgm:spPr/>
      <dgm:t>
        <a:bodyPr/>
        <a:lstStyle/>
        <a:p>
          <a:endParaRPr lang="en-US" sz="1200" noProof="0" dirty="0">
            <a:latin typeface="Helvetica Neue" panose="020B0604020202020204" charset="0"/>
          </a:endParaRPr>
        </a:p>
      </dgm:t>
    </dgm:pt>
    <dgm:pt modelId="{3955DC62-2C69-477F-A96E-602B597AF466}" type="sibTrans" cxnId="{E7F4C5FB-9D1B-4E06-B797-FD1C423051A2}">
      <dgm:prSet/>
      <dgm:spPr/>
      <dgm:t>
        <a:bodyPr/>
        <a:lstStyle/>
        <a:p>
          <a:endParaRPr lang="en-US" sz="1200" noProof="0" dirty="0">
            <a:latin typeface="Helvetica Neue" panose="020B0604020202020204" charset="0"/>
          </a:endParaRPr>
        </a:p>
      </dgm:t>
    </dgm:pt>
    <dgm:pt modelId="{B6E75022-ACAE-4E09-B382-39335791B453}">
      <dgm:prSet phldrT="[Texto]" custT="1"/>
      <dgm:spPr>
        <a:solidFill>
          <a:srgbClr val="4D94B7"/>
        </a:solidFill>
      </dgm:spPr>
      <dgm:t>
        <a:bodyPr lIns="144000"/>
        <a:lstStyle/>
        <a:p>
          <a:pPr>
            <a:lnSpc>
              <a:spcPct val="90000"/>
            </a:lnSpc>
            <a:spcAft>
              <a:spcPct val="15000"/>
            </a:spcAft>
            <a:buFontTx/>
            <a:buNone/>
          </a:pPr>
          <a:endParaRPr lang="en-US" sz="3600" noProof="0" dirty="0">
            <a:latin typeface="Helvetica Neue" panose="020B0604020202020204" charset="0"/>
          </a:endParaRPr>
        </a:p>
      </dgm:t>
    </dgm:pt>
    <dgm:pt modelId="{214599B9-32E5-412E-A693-BA152425AE3C}" type="parTrans" cxnId="{D12C108E-7780-4774-8A64-E6A228CE3BE9}">
      <dgm:prSet/>
      <dgm:spPr/>
      <dgm:t>
        <a:bodyPr/>
        <a:lstStyle/>
        <a:p>
          <a:endParaRPr lang="en-US" sz="1200" noProof="0" dirty="0">
            <a:latin typeface="Helvetica Neue" panose="020B0604020202020204" charset="0"/>
          </a:endParaRPr>
        </a:p>
      </dgm:t>
    </dgm:pt>
    <dgm:pt modelId="{64E3FBCC-DCEA-4D55-8307-23F82E2763BA}" type="sibTrans" cxnId="{D12C108E-7780-4774-8A64-E6A228CE3BE9}">
      <dgm:prSet/>
      <dgm:spPr/>
      <dgm:t>
        <a:bodyPr/>
        <a:lstStyle/>
        <a:p>
          <a:endParaRPr lang="en-US" sz="1200" noProof="0" dirty="0">
            <a:latin typeface="Helvetica Neue" panose="020B0604020202020204" charset="0"/>
          </a:endParaRPr>
        </a:p>
      </dgm:t>
    </dgm:pt>
    <dgm:pt modelId="{F8C5ABC5-561D-4BFA-AEA0-EBBDC1F3EA99}">
      <dgm:prSet phldrT="[Texto]" custT="1"/>
      <dgm:spPr>
        <a:solidFill>
          <a:srgbClr val="AED633"/>
        </a:solidFill>
      </dgm:spPr>
      <dgm:t>
        <a:bodyPr lIns="144000"/>
        <a:lstStyle/>
        <a:p>
          <a:pPr>
            <a:lnSpc>
              <a:spcPct val="90000"/>
            </a:lnSpc>
            <a:spcAft>
              <a:spcPct val="15000"/>
            </a:spcAft>
            <a:buFontTx/>
            <a:buNone/>
          </a:pPr>
          <a:endParaRPr lang="en-US" sz="3600" noProof="0" dirty="0">
            <a:latin typeface="Helvetica Neue" panose="020B0604020202020204" charset="0"/>
          </a:endParaRPr>
        </a:p>
      </dgm:t>
    </dgm:pt>
    <dgm:pt modelId="{996824AE-A398-4D98-9B3D-9709E1D2FE49}" type="parTrans" cxnId="{B9D42993-2692-4FB5-9962-97DA94996384}">
      <dgm:prSet/>
      <dgm:spPr/>
      <dgm:t>
        <a:bodyPr/>
        <a:lstStyle/>
        <a:p>
          <a:endParaRPr lang="en-US" sz="1200" noProof="0" dirty="0">
            <a:latin typeface="Helvetica Neue" panose="020B0604020202020204" charset="0"/>
          </a:endParaRPr>
        </a:p>
      </dgm:t>
    </dgm:pt>
    <dgm:pt modelId="{DF0DA6DF-1617-471E-B5A6-F07256FB7099}" type="sibTrans" cxnId="{B9D42993-2692-4FB5-9962-97DA94996384}">
      <dgm:prSet/>
      <dgm:spPr/>
      <dgm:t>
        <a:bodyPr/>
        <a:lstStyle/>
        <a:p>
          <a:endParaRPr lang="en-US" sz="1200" noProof="0" dirty="0">
            <a:latin typeface="Helvetica Neue" panose="020B0604020202020204" charset="0"/>
          </a:endParaRPr>
        </a:p>
      </dgm:t>
    </dgm:pt>
    <dgm:pt modelId="{20B94105-DAFF-4CC4-A94C-AE0D70601049}">
      <dgm:prSet custT="1"/>
      <dgm:spPr/>
      <dgm:t>
        <a:bodyPr lIns="144000"/>
        <a:lstStyle/>
        <a:p>
          <a:pPr>
            <a:lnSpc>
              <a:spcPct val="100000"/>
            </a:lnSpc>
            <a:spcAft>
              <a:spcPts val="600"/>
            </a:spcAft>
            <a:buFont typeface="Wingdings" panose="05000000000000000000" pitchFamily="2" charset="2"/>
            <a:buChar char="§"/>
          </a:pPr>
          <a:r>
            <a:rPr lang="sv-SE" sz="2000" noProof="0" dirty="0">
              <a:latin typeface="Helvetica Neue" panose="020B0604020202020204" charset="0"/>
            </a:rPr>
            <a:t>Exempel på Guinness flaskan - hur man ger konsumenterna samma smak som öl från flaskan?</a:t>
          </a:r>
          <a:endParaRPr lang="en-US" sz="2000" noProof="0" dirty="0">
            <a:latin typeface="Helvetica Neue" panose="020B0604020202020204" charset="0"/>
          </a:endParaRPr>
        </a:p>
      </dgm:t>
    </dgm:pt>
    <dgm:pt modelId="{97C25A38-96EE-496C-BAA9-3C9F2146AB7A}" type="parTrans" cxnId="{17EB51E3-D989-417C-8690-37C9232270E4}">
      <dgm:prSet/>
      <dgm:spPr/>
      <dgm:t>
        <a:bodyPr/>
        <a:lstStyle/>
        <a:p>
          <a:endParaRPr lang="en-US" sz="1200" noProof="0" dirty="0">
            <a:latin typeface="Helvetica Neue" panose="020B0604020202020204" charset="0"/>
          </a:endParaRPr>
        </a:p>
      </dgm:t>
    </dgm:pt>
    <dgm:pt modelId="{2FF90305-B5D1-4009-B539-EE8B748123D2}" type="sibTrans" cxnId="{17EB51E3-D989-417C-8690-37C9232270E4}">
      <dgm:prSet/>
      <dgm:spPr/>
      <dgm:t>
        <a:bodyPr/>
        <a:lstStyle/>
        <a:p>
          <a:endParaRPr lang="en-US" sz="1200" noProof="0" dirty="0">
            <a:latin typeface="Helvetica Neue" panose="020B0604020202020204" charset="0"/>
          </a:endParaRPr>
        </a:p>
      </dgm:t>
    </dgm:pt>
    <dgm:pt modelId="{CA157DFB-DE1A-F541-B83F-29E9C8484FF2}">
      <dgm:prSet phldrT="[Texto]" custT="1"/>
      <dgm:spPr>
        <a:solidFill>
          <a:srgbClr val="AED633"/>
        </a:solidFill>
      </dgm:spPr>
      <dgm:t>
        <a:bodyPr lIns="144000"/>
        <a:lstStyle/>
        <a:p>
          <a:pPr>
            <a:lnSpc>
              <a:spcPct val="100000"/>
            </a:lnSpc>
            <a:spcAft>
              <a:spcPts val="600"/>
            </a:spcAft>
            <a:buFont typeface="Wingdings" panose="05000000000000000000" pitchFamily="2" charset="2"/>
            <a:buChar char="§"/>
          </a:pPr>
          <a:r>
            <a:rPr lang="en-US" sz="2000" noProof="0" dirty="0" err="1">
              <a:solidFill>
                <a:schemeClr val="bg1"/>
              </a:solidFill>
              <a:latin typeface="Helvetica Neue" panose="020B0604020202020204" charset="0"/>
            </a:rPr>
            <a:t>Produktosäkerhet</a:t>
          </a:r>
          <a:r>
            <a:rPr lang="en-US" sz="2000" noProof="0" dirty="0">
              <a:solidFill>
                <a:schemeClr val="bg1"/>
              </a:solidFill>
              <a:latin typeface="Helvetica Neue" panose="020B0604020202020204" charset="0"/>
            </a:rPr>
            <a:t> </a:t>
          </a:r>
          <a:r>
            <a:rPr lang="en-US" sz="2000" noProof="0" dirty="0" err="1">
              <a:solidFill>
                <a:schemeClr val="bg1"/>
              </a:solidFill>
              <a:latin typeface="Helvetica Neue" panose="020B0604020202020204" charset="0"/>
            </a:rPr>
            <a:t>närvarande</a:t>
          </a:r>
          <a:r>
            <a:rPr lang="en-US" sz="2000" noProof="0" dirty="0">
              <a:solidFill>
                <a:schemeClr val="bg1"/>
              </a:solidFill>
              <a:latin typeface="Helvetica Neue" panose="020B0604020202020204" charset="0"/>
            </a:rPr>
            <a:t> </a:t>
          </a:r>
        </a:p>
      </dgm:t>
    </dgm:pt>
    <dgm:pt modelId="{0A832B86-8D7D-284C-A85F-B9D085E5E395}" type="parTrans" cxnId="{FF1A5533-72A8-E442-9799-9CF562829CC8}">
      <dgm:prSet/>
      <dgm:spPr/>
      <dgm:t>
        <a:bodyPr/>
        <a:lstStyle/>
        <a:p>
          <a:endParaRPr lang="en-US" noProof="0" dirty="0">
            <a:latin typeface="Helvetica Neue" panose="020B0604020202020204" charset="0"/>
          </a:endParaRPr>
        </a:p>
      </dgm:t>
    </dgm:pt>
    <dgm:pt modelId="{AA147328-3115-204D-A1F4-30877011284A}" type="sibTrans" cxnId="{FF1A5533-72A8-E442-9799-9CF562829CC8}">
      <dgm:prSet/>
      <dgm:spPr/>
      <dgm:t>
        <a:bodyPr/>
        <a:lstStyle/>
        <a:p>
          <a:endParaRPr lang="en-US" noProof="0" dirty="0">
            <a:latin typeface="Helvetica Neue" panose="020B0604020202020204" charset="0"/>
          </a:endParaRPr>
        </a:p>
      </dgm:t>
    </dgm:pt>
    <dgm:pt modelId="{C82762C9-DE84-C44F-8FE6-4F7198CB8599}">
      <dgm:prSet custT="1"/>
      <dgm:spPr/>
      <dgm:t>
        <a:bodyPr lIns="144000"/>
        <a:lstStyle/>
        <a:p>
          <a:pPr>
            <a:lnSpc>
              <a:spcPct val="100000"/>
            </a:lnSpc>
            <a:spcAft>
              <a:spcPts val="600"/>
            </a:spcAft>
            <a:buFont typeface="Wingdings" panose="05000000000000000000" pitchFamily="2" charset="2"/>
            <a:buChar char="§"/>
          </a:pPr>
          <a:r>
            <a:rPr lang="sv-SE" sz="2000" noProof="0" dirty="0">
              <a:solidFill>
                <a:schemeClr val="bg1"/>
              </a:solidFill>
              <a:latin typeface="Helvetica Neue" panose="020B0604020202020204" charset="0"/>
            </a:rPr>
            <a:t>Uppstår med framväxten av ny teknik</a:t>
          </a:r>
          <a:endParaRPr lang="en-US" sz="2000" noProof="0" dirty="0">
            <a:solidFill>
              <a:schemeClr val="bg1"/>
            </a:solidFill>
            <a:latin typeface="Helvetica Neue" panose="020B0604020202020204" charset="0"/>
          </a:endParaRPr>
        </a:p>
      </dgm:t>
    </dgm:pt>
    <dgm:pt modelId="{3D3B732B-E369-F948-BE76-7EF5BDDDF34F}" type="parTrans" cxnId="{35DC7E99-8A0A-194E-A469-2FAFFD644DFA}">
      <dgm:prSet/>
      <dgm:spPr/>
      <dgm:t>
        <a:bodyPr/>
        <a:lstStyle/>
        <a:p>
          <a:endParaRPr lang="en-US" noProof="0" dirty="0">
            <a:latin typeface="Helvetica Neue" panose="020B0604020202020204" charset="0"/>
          </a:endParaRPr>
        </a:p>
      </dgm:t>
    </dgm:pt>
    <dgm:pt modelId="{B53624CB-7AE7-5640-8EF5-D18C09AAE47D}" type="sibTrans" cxnId="{35DC7E99-8A0A-194E-A469-2FAFFD644DFA}">
      <dgm:prSet/>
      <dgm:spPr/>
      <dgm:t>
        <a:bodyPr/>
        <a:lstStyle/>
        <a:p>
          <a:endParaRPr lang="en-US" noProof="0" dirty="0">
            <a:latin typeface="Helvetica Neue" panose="020B0604020202020204" charset="0"/>
          </a:endParaRPr>
        </a:p>
      </dgm:t>
    </dgm:pt>
    <dgm:pt modelId="{8E5276A0-11BE-324E-8D4F-68007B08FBCB}">
      <dgm:prSet custT="1"/>
      <dgm:spPr/>
      <dgm:t>
        <a:bodyPr lIns="144000"/>
        <a:lstStyle/>
        <a:p>
          <a:pPr>
            <a:lnSpc>
              <a:spcPct val="100000"/>
            </a:lnSpc>
            <a:spcAft>
              <a:spcPts val="600"/>
            </a:spcAft>
            <a:buFont typeface="Wingdings" panose="05000000000000000000" pitchFamily="2" charset="2"/>
            <a:buChar char="§"/>
          </a:pPr>
          <a:r>
            <a:rPr lang="sv-SE" sz="2000" noProof="0" dirty="0">
              <a:solidFill>
                <a:schemeClr val="bg1"/>
              </a:solidFill>
              <a:latin typeface="Helvetica Neue" panose="020B0604020202020204" charset="0"/>
            </a:rPr>
            <a:t>Saknar klar syn på hur man använder tekniken optimalt</a:t>
          </a:r>
          <a:endParaRPr lang="en-US" sz="2000" noProof="0" dirty="0">
            <a:solidFill>
              <a:schemeClr val="bg1"/>
            </a:solidFill>
            <a:latin typeface="Helvetica Neue" panose="020B0604020202020204" charset="0"/>
          </a:endParaRPr>
        </a:p>
      </dgm:t>
    </dgm:pt>
    <dgm:pt modelId="{A231C294-3998-B549-8D59-A99179C5BEC0}" type="parTrans" cxnId="{57A06DB7-A82B-9542-98C5-E26BE3C0BB93}">
      <dgm:prSet/>
      <dgm:spPr/>
      <dgm:t>
        <a:bodyPr/>
        <a:lstStyle/>
        <a:p>
          <a:endParaRPr lang="en-US" noProof="0" dirty="0">
            <a:latin typeface="Helvetica Neue" panose="020B0604020202020204" charset="0"/>
          </a:endParaRPr>
        </a:p>
      </dgm:t>
    </dgm:pt>
    <dgm:pt modelId="{8B219EDC-B853-E645-8A14-B5D6CCA5CBD5}" type="sibTrans" cxnId="{57A06DB7-A82B-9542-98C5-E26BE3C0BB93}">
      <dgm:prSet/>
      <dgm:spPr/>
      <dgm:t>
        <a:bodyPr/>
        <a:lstStyle/>
        <a:p>
          <a:endParaRPr lang="en-US" noProof="0" dirty="0">
            <a:latin typeface="Helvetica Neue" panose="020B0604020202020204" charset="0"/>
          </a:endParaRPr>
        </a:p>
      </dgm:t>
    </dgm:pt>
    <dgm:pt modelId="{4A12709F-86B4-7845-9493-494356492D17}">
      <dgm:prSet custT="1"/>
      <dgm:spPr/>
      <dgm:t>
        <a:bodyPr lIns="144000"/>
        <a:lstStyle/>
        <a:p>
          <a:pPr>
            <a:lnSpc>
              <a:spcPct val="90000"/>
            </a:lnSpc>
            <a:spcAft>
              <a:spcPct val="35000"/>
            </a:spcAft>
            <a:buNone/>
          </a:pPr>
          <a:r>
            <a:rPr lang="en-US" sz="4400" noProof="0" dirty="0">
              <a:latin typeface="Helvetica Neue" panose="020B0604020202020204" charset="0"/>
            </a:rPr>
            <a:t>4.</a:t>
          </a:r>
        </a:p>
      </dgm:t>
    </dgm:pt>
    <dgm:pt modelId="{E62CCC4E-5D6C-9142-9A34-EAEE223464C5}" type="parTrans" cxnId="{3D646AB2-D508-4146-8786-62FC80CB96B3}">
      <dgm:prSet/>
      <dgm:spPr/>
      <dgm:t>
        <a:bodyPr/>
        <a:lstStyle/>
        <a:p>
          <a:endParaRPr lang="en-US" noProof="0" dirty="0">
            <a:latin typeface="Helvetica Neue" panose="020B0604020202020204" charset="0"/>
          </a:endParaRPr>
        </a:p>
      </dgm:t>
    </dgm:pt>
    <dgm:pt modelId="{7D0F8B3C-0B64-5248-BB59-218416F34B2D}" type="sibTrans" cxnId="{3D646AB2-D508-4146-8786-62FC80CB96B3}">
      <dgm:prSet/>
      <dgm:spPr/>
      <dgm:t>
        <a:bodyPr/>
        <a:lstStyle/>
        <a:p>
          <a:endParaRPr lang="en-US" noProof="0" dirty="0">
            <a:latin typeface="Helvetica Neue" panose="020B0604020202020204" charset="0"/>
          </a:endParaRPr>
        </a:p>
      </dgm:t>
    </dgm:pt>
    <dgm:pt modelId="{F3553E5D-639E-3340-8CC3-7AB7D2C9DDB1}">
      <dgm:prSet custT="1"/>
      <dgm:spPr/>
      <dgm:t>
        <a:bodyPr lIns="144000"/>
        <a:lstStyle/>
        <a:p>
          <a:pPr>
            <a:lnSpc>
              <a:spcPct val="100000"/>
            </a:lnSpc>
            <a:spcAft>
              <a:spcPts val="600"/>
            </a:spcAft>
            <a:buFont typeface="Wingdings" panose="05000000000000000000" pitchFamily="2" charset="2"/>
            <a:buChar char="§"/>
          </a:pPr>
          <a:r>
            <a:rPr lang="en-US" sz="2000" noProof="0" dirty="0" err="1">
              <a:solidFill>
                <a:schemeClr val="bg1"/>
              </a:solidFill>
              <a:latin typeface="Helvetica Neue" panose="020B0604020202020204" charset="0"/>
            </a:rPr>
            <a:t>Minst</a:t>
          </a:r>
          <a:r>
            <a:rPr lang="en-US" sz="2000" noProof="0" dirty="0">
              <a:solidFill>
                <a:schemeClr val="bg1"/>
              </a:solidFill>
              <a:latin typeface="Helvetica Neue" panose="020B0604020202020204" charset="0"/>
            </a:rPr>
            <a:t> </a:t>
          </a:r>
          <a:r>
            <a:rPr lang="en-US" sz="2000" noProof="0" dirty="0" err="1">
              <a:solidFill>
                <a:schemeClr val="bg1"/>
              </a:solidFill>
              <a:latin typeface="Helvetica Neue" panose="020B0604020202020204" charset="0"/>
            </a:rPr>
            <a:t>osäker</a:t>
          </a:r>
          <a:endParaRPr lang="en-US" sz="2000" noProof="0" dirty="0">
            <a:solidFill>
              <a:schemeClr val="bg1"/>
            </a:solidFill>
            <a:latin typeface="Helvetica Neue" panose="020B0604020202020204" charset="0"/>
          </a:endParaRPr>
        </a:p>
      </dgm:t>
    </dgm:pt>
    <dgm:pt modelId="{CD8019D5-66E3-5745-96DD-7BF3CE8B3AFF}" type="parTrans" cxnId="{AA5A6347-07ED-444F-9808-26811F60E265}">
      <dgm:prSet/>
      <dgm:spPr/>
      <dgm:t>
        <a:bodyPr/>
        <a:lstStyle/>
        <a:p>
          <a:endParaRPr lang="en-US" noProof="0" dirty="0">
            <a:latin typeface="Helvetica Neue" panose="020B0604020202020204" charset="0"/>
          </a:endParaRPr>
        </a:p>
      </dgm:t>
    </dgm:pt>
    <dgm:pt modelId="{0C1F7375-3B45-C843-81D6-EC359F2DFFAF}" type="sibTrans" cxnId="{AA5A6347-07ED-444F-9808-26811F60E265}">
      <dgm:prSet/>
      <dgm:spPr/>
      <dgm:t>
        <a:bodyPr/>
        <a:lstStyle/>
        <a:p>
          <a:endParaRPr lang="en-US" noProof="0" dirty="0">
            <a:latin typeface="Helvetica Neue" panose="020B0604020202020204" charset="0"/>
          </a:endParaRPr>
        </a:p>
      </dgm:t>
    </dgm:pt>
    <dgm:pt modelId="{815B7315-C2F0-8044-BE8B-D0F90700B600}">
      <dgm:prSet custT="1"/>
      <dgm:spPr/>
      <dgm:t>
        <a:bodyPr lIns="144000"/>
        <a:lstStyle/>
        <a:p>
          <a:pPr>
            <a:lnSpc>
              <a:spcPct val="100000"/>
            </a:lnSpc>
            <a:spcAft>
              <a:spcPts val="600"/>
            </a:spcAft>
            <a:buFont typeface="Wingdings" panose="05000000000000000000" pitchFamily="2" charset="2"/>
            <a:buChar char="§"/>
          </a:pPr>
          <a:r>
            <a:rPr lang="sv-SE" sz="2000" noProof="0" dirty="0">
              <a:solidFill>
                <a:schemeClr val="bg1"/>
              </a:solidFill>
              <a:latin typeface="Helvetica Neue" panose="020B0604020202020204" charset="0"/>
            </a:rPr>
            <a:t>Ändra befintliga produkter och tekniker</a:t>
          </a:r>
          <a:endParaRPr lang="en-US" sz="2000" noProof="0" dirty="0">
            <a:solidFill>
              <a:schemeClr val="bg1"/>
            </a:solidFill>
            <a:latin typeface="Helvetica Neue" panose="020B0604020202020204" charset="0"/>
          </a:endParaRPr>
        </a:p>
      </dgm:t>
    </dgm:pt>
    <dgm:pt modelId="{B134C9FD-2AF7-9C47-BEAA-F800FB0E09F1}" type="parTrans" cxnId="{86C5A737-4D52-F54D-BDAD-250CAF8125E7}">
      <dgm:prSet/>
      <dgm:spPr/>
      <dgm:t>
        <a:bodyPr/>
        <a:lstStyle/>
        <a:p>
          <a:endParaRPr lang="en-US" noProof="0" dirty="0">
            <a:latin typeface="Helvetica Neue" panose="020B0604020202020204" charset="0"/>
          </a:endParaRPr>
        </a:p>
      </dgm:t>
    </dgm:pt>
    <dgm:pt modelId="{6C8351BF-9B2E-2F43-A6B9-5025FEEA1A85}" type="sibTrans" cxnId="{86C5A737-4D52-F54D-BDAD-250CAF8125E7}">
      <dgm:prSet/>
      <dgm:spPr/>
      <dgm:t>
        <a:bodyPr/>
        <a:lstStyle/>
        <a:p>
          <a:endParaRPr lang="en-US" noProof="0" dirty="0">
            <a:latin typeface="Helvetica Neue" panose="020B0604020202020204" charset="0"/>
          </a:endParaRPr>
        </a:p>
      </dgm:t>
    </dgm:pt>
    <dgm:pt modelId="{31067E2B-9A39-304C-8B08-782BF3F7250A}">
      <dgm:prSet custT="1"/>
      <dgm:spPr/>
      <dgm:t>
        <a:bodyPr lIns="144000"/>
        <a:lstStyle/>
        <a:p>
          <a:pPr>
            <a:lnSpc>
              <a:spcPct val="90000"/>
            </a:lnSpc>
            <a:spcAft>
              <a:spcPct val="15000"/>
            </a:spcAft>
          </a:pPr>
          <a:endParaRPr lang="en-US" sz="5100" noProof="0" dirty="0">
            <a:latin typeface="Helvetica Neue" panose="020B0604020202020204" charset="0"/>
          </a:endParaRPr>
        </a:p>
      </dgm:t>
    </dgm:pt>
    <dgm:pt modelId="{2415DAC2-4761-AC41-B1FA-52D2FAAD4C26}" type="parTrans" cxnId="{15E4959F-D0FD-BC47-9084-06C526DD84ED}">
      <dgm:prSet/>
      <dgm:spPr/>
      <dgm:t>
        <a:bodyPr/>
        <a:lstStyle/>
        <a:p>
          <a:endParaRPr lang="en-US" noProof="0" dirty="0">
            <a:latin typeface="Helvetica Neue" panose="020B0604020202020204" charset="0"/>
          </a:endParaRPr>
        </a:p>
      </dgm:t>
    </dgm:pt>
    <dgm:pt modelId="{FE8E0B4A-20CD-034D-A9C8-015433FD5118}" type="sibTrans" cxnId="{15E4959F-D0FD-BC47-9084-06C526DD84ED}">
      <dgm:prSet/>
      <dgm:spPr/>
      <dgm:t>
        <a:bodyPr/>
        <a:lstStyle/>
        <a:p>
          <a:endParaRPr lang="en-US" noProof="0" dirty="0">
            <a:latin typeface="Helvetica Neue" panose="020B0604020202020204" charset="0"/>
          </a:endParaRPr>
        </a:p>
      </dgm:t>
    </dgm:pt>
    <dgm:pt modelId="{73C4B886-CAF0-9145-A795-142F53F4329F}">
      <dgm:prSet phldrT="[Texto]" custT="1"/>
      <dgm:spPr>
        <a:solidFill>
          <a:srgbClr val="4D94B7"/>
        </a:solidFill>
      </dgm:spPr>
      <dgm:t>
        <a:bodyPr lIns="144000"/>
        <a:lstStyle/>
        <a:p>
          <a:pPr>
            <a:lnSpc>
              <a:spcPct val="100000"/>
            </a:lnSpc>
            <a:spcAft>
              <a:spcPts val="600"/>
            </a:spcAft>
            <a:buFont typeface="Wingdings" panose="05000000000000000000" pitchFamily="2" charset="2"/>
            <a:buChar char="§"/>
          </a:pPr>
          <a:r>
            <a:rPr lang="en-US" sz="2000" noProof="0" dirty="0" err="1">
              <a:latin typeface="Helvetica Neue" panose="020B0604020202020204" charset="0"/>
            </a:rPr>
            <a:t>Vanligt</a:t>
          </a:r>
          <a:r>
            <a:rPr lang="en-US" sz="2000" noProof="0" dirty="0">
              <a:latin typeface="Helvetica Neue" panose="020B0604020202020204" charset="0"/>
            </a:rPr>
            <a:t> </a:t>
          </a:r>
          <a:r>
            <a:rPr lang="en-US" sz="2000" noProof="0" dirty="0" err="1">
              <a:latin typeface="Helvetica Neue" panose="020B0604020202020204" charset="0"/>
            </a:rPr>
            <a:t>i</a:t>
          </a:r>
          <a:r>
            <a:rPr lang="en-US" sz="2000" noProof="0" dirty="0">
              <a:latin typeface="Helvetica Neue" panose="020B0604020202020204" charset="0"/>
            </a:rPr>
            <a:t> </a:t>
          </a:r>
          <a:r>
            <a:rPr lang="en-US" sz="2000" noProof="0" dirty="0" err="1">
              <a:latin typeface="Helvetica Neue" panose="020B0604020202020204" charset="0"/>
            </a:rPr>
            <a:t>universitetsforskningscentrar</a:t>
          </a:r>
          <a:endParaRPr lang="en-US" sz="2000" noProof="0" dirty="0">
            <a:latin typeface="Helvetica Neue" panose="020B0604020202020204" charset="0"/>
          </a:endParaRPr>
        </a:p>
      </dgm:t>
    </dgm:pt>
    <dgm:pt modelId="{EB2214EB-5FEF-FB43-B089-A771F4D41DED}" type="parTrans" cxnId="{B21E5B66-5791-2842-A71C-54D53311CA22}">
      <dgm:prSet/>
      <dgm:spPr/>
      <dgm:t>
        <a:bodyPr/>
        <a:lstStyle/>
        <a:p>
          <a:endParaRPr lang="en-US" noProof="0" dirty="0">
            <a:latin typeface="Helvetica Neue" panose="020B0604020202020204" charset="0"/>
          </a:endParaRPr>
        </a:p>
      </dgm:t>
    </dgm:pt>
    <dgm:pt modelId="{085B88DE-5039-8142-A97F-3A8759F3EA55}" type="sibTrans" cxnId="{B21E5B66-5791-2842-A71C-54D53311CA22}">
      <dgm:prSet/>
      <dgm:spPr/>
      <dgm:t>
        <a:bodyPr/>
        <a:lstStyle/>
        <a:p>
          <a:endParaRPr lang="en-US" noProof="0" dirty="0">
            <a:latin typeface="Helvetica Neue" panose="020B0604020202020204" charset="0"/>
          </a:endParaRPr>
        </a:p>
      </dgm:t>
    </dgm:pt>
    <dgm:pt modelId="{5C5F7B21-F8E9-4742-84ED-1503327D5B03}">
      <dgm:prSet custT="1"/>
      <dgm:spPr/>
      <dgm:t>
        <a:bodyPr lIns="144000"/>
        <a:lstStyle/>
        <a:p>
          <a:pPr>
            <a:lnSpc>
              <a:spcPct val="100000"/>
            </a:lnSpc>
            <a:spcAft>
              <a:spcPts val="600"/>
            </a:spcAft>
            <a:buFont typeface="Wingdings" panose="05000000000000000000" pitchFamily="2" charset="2"/>
            <a:buChar char="§"/>
          </a:pPr>
          <a:r>
            <a:rPr lang="sv-SE" sz="2000" noProof="0" dirty="0">
              <a:solidFill>
                <a:schemeClr val="bg1"/>
              </a:solidFill>
              <a:latin typeface="Helvetica Neue" panose="020B0604020202020204" charset="0"/>
            </a:rPr>
            <a:t>Exempel: Tänk på hur teknik som grafen kan användas</a:t>
          </a:r>
          <a:endParaRPr lang="en-US" sz="2000" noProof="0" dirty="0">
            <a:solidFill>
              <a:schemeClr val="bg1"/>
            </a:solidFill>
            <a:latin typeface="Helvetica Neue" panose="020B0604020202020204" charset="0"/>
          </a:endParaRPr>
        </a:p>
      </dgm:t>
    </dgm:pt>
    <dgm:pt modelId="{F7CF3AD3-6769-0A4E-B783-8E68F081B2A3}" type="parTrans" cxnId="{FAA8E6FE-725C-BB4D-977F-24F2E706E64B}">
      <dgm:prSet/>
      <dgm:spPr/>
      <dgm:t>
        <a:bodyPr/>
        <a:lstStyle/>
        <a:p>
          <a:endParaRPr lang="en-US" noProof="0" dirty="0">
            <a:latin typeface="Helvetica Neue" panose="020B0604020202020204" charset="0"/>
          </a:endParaRPr>
        </a:p>
      </dgm:t>
    </dgm:pt>
    <dgm:pt modelId="{354FE0AD-CA31-1D4D-8320-7854B083B207}" type="sibTrans" cxnId="{FAA8E6FE-725C-BB4D-977F-24F2E706E64B}">
      <dgm:prSet/>
      <dgm:spPr/>
      <dgm:t>
        <a:bodyPr/>
        <a:lstStyle/>
        <a:p>
          <a:endParaRPr lang="en-US" noProof="0" dirty="0">
            <a:latin typeface="Helvetica Neue" panose="020B0604020202020204" charset="0"/>
          </a:endParaRPr>
        </a:p>
      </dgm:t>
    </dgm:pt>
    <dgm:pt modelId="{ED727FF3-3586-4340-AA23-6DD63127EDE4}">
      <dgm:prSet custT="1"/>
      <dgm:spPr/>
      <dgm:t>
        <a:bodyPr lIns="144000"/>
        <a:lstStyle/>
        <a:p>
          <a:pPr>
            <a:lnSpc>
              <a:spcPct val="100000"/>
            </a:lnSpc>
            <a:spcAft>
              <a:spcPts val="600"/>
            </a:spcAft>
            <a:buFont typeface="Wingdings" panose="05000000000000000000" pitchFamily="2" charset="2"/>
            <a:buChar char="§"/>
          </a:pPr>
          <a:r>
            <a:rPr lang="en-US" sz="2000" noProof="0" dirty="0" err="1">
              <a:solidFill>
                <a:schemeClr val="bg1"/>
              </a:solidFill>
              <a:latin typeface="Helvetica Neue" panose="020B0604020202020204" charset="0"/>
            </a:rPr>
            <a:t>Aktiviteter</a:t>
          </a:r>
          <a:r>
            <a:rPr lang="en-US" sz="2000" noProof="0" dirty="0">
              <a:solidFill>
                <a:schemeClr val="bg1"/>
              </a:solidFill>
              <a:latin typeface="Helvetica Neue" panose="020B0604020202020204" charset="0"/>
            </a:rPr>
            <a:t> </a:t>
          </a:r>
          <a:r>
            <a:rPr lang="en-US" sz="2000" noProof="0" dirty="0" err="1">
              <a:solidFill>
                <a:schemeClr val="bg1"/>
              </a:solidFill>
              <a:latin typeface="Helvetica Neue" panose="020B0604020202020204" charset="0"/>
            </a:rPr>
            <a:t>som</a:t>
          </a:r>
          <a:r>
            <a:rPr lang="en-US" sz="2000" noProof="0" dirty="0">
              <a:solidFill>
                <a:schemeClr val="bg1"/>
              </a:solidFill>
              <a:latin typeface="Helvetica Neue" panose="020B0604020202020204" charset="0"/>
            </a:rPr>
            <a:t> </a:t>
          </a:r>
          <a:r>
            <a:rPr lang="en-US" sz="2000" noProof="0" dirty="0" err="1">
              <a:solidFill>
                <a:schemeClr val="bg1"/>
              </a:solidFill>
              <a:latin typeface="Helvetica Neue" panose="020B0604020202020204" charset="0"/>
            </a:rPr>
            <a:t>liknar</a:t>
          </a:r>
          <a:r>
            <a:rPr lang="en-US" sz="2000" noProof="0" dirty="0">
              <a:solidFill>
                <a:schemeClr val="bg1"/>
              </a:solidFill>
              <a:latin typeface="Helvetica Neue" panose="020B0604020202020204" charset="0"/>
            </a:rPr>
            <a:t> </a:t>
          </a:r>
          <a:r>
            <a:rPr lang="en-US" sz="2000" noProof="0" dirty="0" err="1">
              <a:solidFill>
                <a:schemeClr val="bg1"/>
              </a:solidFill>
              <a:latin typeface="Helvetica Neue" panose="020B0604020202020204" charset="0"/>
            </a:rPr>
            <a:t>rivaler</a:t>
          </a:r>
          <a:endParaRPr lang="en-US" sz="2000" noProof="0" dirty="0">
            <a:solidFill>
              <a:schemeClr val="bg1"/>
            </a:solidFill>
            <a:latin typeface="Helvetica Neue" panose="020B0604020202020204" charset="0"/>
          </a:endParaRPr>
        </a:p>
      </dgm:t>
    </dgm:pt>
    <dgm:pt modelId="{105F17B8-EDB4-814C-B64B-8ECA91CB7F8D}" type="parTrans" cxnId="{94594F6C-25DC-214C-9A44-3D005C609162}">
      <dgm:prSet/>
      <dgm:spPr/>
      <dgm:t>
        <a:bodyPr/>
        <a:lstStyle/>
        <a:p>
          <a:endParaRPr lang="en-US" noProof="0" dirty="0">
            <a:latin typeface="Helvetica Neue" panose="020B0604020202020204" charset="0"/>
          </a:endParaRPr>
        </a:p>
      </dgm:t>
    </dgm:pt>
    <dgm:pt modelId="{5FCED147-18D2-7040-BE6B-E5F671A1BE20}" type="sibTrans" cxnId="{94594F6C-25DC-214C-9A44-3D005C609162}">
      <dgm:prSet/>
      <dgm:spPr/>
      <dgm:t>
        <a:bodyPr/>
        <a:lstStyle/>
        <a:p>
          <a:endParaRPr lang="en-US" noProof="0" dirty="0">
            <a:latin typeface="Helvetica Neue" panose="020B0604020202020204" charset="0"/>
          </a:endParaRPr>
        </a:p>
      </dgm:t>
    </dgm:pt>
    <dgm:pt modelId="{566FC843-C450-8644-BB81-C6B870C0FA8D}">
      <dgm:prSet custT="1"/>
      <dgm:spPr/>
      <dgm:t>
        <a:bodyPr lIns="144000"/>
        <a:lstStyle/>
        <a:p>
          <a:pPr>
            <a:lnSpc>
              <a:spcPct val="100000"/>
            </a:lnSpc>
            <a:spcAft>
              <a:spcPts val="600"/>
            </a:spcAft>
            <a:buFont typeface="Wingdings" panose="05000000000000000000" pitchFamily="2" charset="2"/>
            <a:buChar char="§"/>
          </a:pPr>
          <a:r>
            <a:rPr lang="sv-SE" sz="2000" noProof="0" dirty="0">
              <a:solidFill>
                <a:schemeClr val="bg1"/>
              </a:solidFill>
              <a:latin typeface="Helvetica Neue" panose="020B0604020202020204" charset="0"/>
            </a:rPr>
            <a:t>Liten eller ingen användning av radikalt ny teknik</a:t>
          </a:r>
          <a:endParaRPr lang="en-US" sz="2000" noProof="0" dirty="0">
            <a:solidFill>
              <a:schemeClr val="bg1"/>
            </a:solidFill>
            <a:latin typeface="Helvetica Neue" panose="020B0604020202020204" charset="0"/>
          </a:endParaRPr>
        </a:p>
      </dgm:t>
    </dgm:pt>
    <dgm:pt modelId="{90A8473F-881B-3040-8052-7DDD630311E3}" type="parTrans" cxnId="{97633646-9280-4640-BF7D-A23226880A33}">
      <dgm:prSet/>
      <dgm:spPr/>
      <dgm:t>
        <a:bodyPr/>
        <a:lstStyle/>
        <a:p>
          <a:endParaRPr lang="en-US" noProof="0" dirty="0">
            <a:latin typeface="Helvetica Neue" panose="020B0604020202020204" charset="0"/>
          </a:endParaRPr>
        </a:p>
      </dgm:t>
    </dgm:pt>
    <dgm:pt modelId="{533AE9BD-C554-EA49-BC9E-FA10796DBCBE}" type="sibTrans" cxnId="{97633646-9280-4640-BF7D-A23226880A33}">
      <dgm:prSet/>
      <dgm:spPr/>
      <dgm:t>
        <a:bodyPr/>
        <a:lstStyle/>
        <a:p>
          <a:endParaRPr lang="en-US" noProof="0" dirty="0">
            <a:latin typeface="Helvetica Neue" panose="020B0604020202020204" charset="0"/>
          </a:endParaRPr>
        </a:p>
      </dgm:t>
    </dgm:pt>
    <dgm:pt modelId="{D0271698-4FB9-6A4E-85E9-6A4849676F9F}">
      <dgm:prSet custT="1"/>
      <dgm:spPr/>
      <dgm:t>
        <a:bodyPr lIns="144000"/>
        <a:lstStyle/>
        <a:p>
          <a:pPr>
            <a:lnSpc>
              <a:spcPct val="100000"/>
            </a:lnSpc>
            <a:spcAft>
              <a:spcPts val="600"/>
            </a:spcAft>
            <a:buFont typeface="Wingdings" panose="05000000000000000000" pitchFamily="2" charset="2"/>
            <a:buChar char="§"/>
          </a:pPr>
          <a:r>
            <a:rPr lang="en-US" sz="2000" noProof="0" dirty="0" err="1">
              <a:solidFill>
                <a:schemeClr val="bg1"/>
              </a:solidFill>
              <a:latin typeface="Helvetica Neue" panose="020B0604020202020204" charset="0"/>
            </a:rPr>
            <a:t>Exempel</a:t>
          </a:r>
          <a:r>
            <a:rPr lang="en-US" sz="2000" noProof="0" dirty="0">
              <a:solidFill>
                <a:schemeClr val="bg1"/>
              </a:solidFill>
              <a:latin typeface="Helvetica Neue" panose="020B0604020202020204" charset="0"/>
            </a:rPr>
            <a:t>: </a:t>
          </a:r>
          <a:r>
            <a:rPr lang="en-US" sz="2000" noProof="0" dirty="0" err="1">
              <a:solidFill>
                <a:schemeClr val="bg1"/>
              </a:solidFill>
              <a:latin typeface="Helvetica Neue" panose="020B0604020202020204" charset="0"/>
            </a:rPr>
            <a:t>etablerade</a:t>
          </a:r>
          <a:r>
            <a:rPr lang="en-US" sz="2000" noProof="0" dirty="0">
              <a:solidFill>
                <a:schemeClr val="bg1"/>
              </a:solidFill>
              <a:latin typeface="Helvetica Neue" panose="020B0604020202020204" charset="0"/>
            </a:rPr>
            <a:t> </a:t>
          </a:r>
          <a:r>
            <a:rPr lang="en-US" sz="2000" noProof="0" dirty="0" err="1">
              <a:solidFill>
                <a:schemeClr val="bg1"/>
              </a:solidFill>
              <a:latin typeface="Helvetica Neue" panose="020B0604020202020204" charset="0"/>
            </a:rPr>
            <a:t>mobiltelefontillverkare</a:t>
          </a:r>
          <a:endParaRPr lang="en-US" sz="2000" noProof="0" dirty="0">
            <a:solidFill>
              <a:schemeClr val="bg1"/>
            </a:solidFill>
            <a:latin typeface="Helvetica Neue" panose="020B0604020202020204" charset="0"/>
          </a:endParaRPr>
        </a:p>
      </dgm:t>
    </dgm:pt>
    <dgm:pt modelId="{4598A386-01A8-E64D-84CF-CFFB305392B5}" type="parTrans" cxnId="{89F2F68C-5FB2-1E49-9577-A27443E1C4CE}">
      <dgm:prSet/>
      <dgm:spPr/>
      <dgm:t>
        <a:bodyPr/>
        <a:lstStyle/>
        <a:p>
          <a:endParaRPr lang="en-US" noProof="0" dirty="0">
            <a:latin typeface="Helvetica Neue" panose="020B0604020202020204" charset="0"/>
          </a:endParaRPr>
        </a:p>
      </dgm:t>
    </dgm:pt>
    <dgm:pt modelId="{4BF7EE2A-FE3C-1245-BC4D-43F5D390B7B4}" type="sibTrans" cxnId="{89F2F68C-5FB2-1E49-9577-A27443E1C4CE}">
      <dgm:prSet/>
      <dgm:spPr/>
      <dgm:t>
        <a:bodyPr/>
        <a:lstStyle/>
        <a:p>
          <a:endParaRPr lang="en-US" noProof="0" dirty="0">
            <a:latin typeface="Helvetica Neue" panose="020B0604020202020204" charset="0"/>
          </a:endParaRPr>
        </a:p>
      </dgm:t>
    </dgm:pt>
    <dgm:pt modelId="{D7B340CB-CD18-49D7-8F19-C70010EA7293}" type="pres">
      <dgm:prSet presAssocID="{28BA5EB9-E6D7-4A34-BBC2-D613F00391CA}" presName="Name0" presStyleCnt="0">
        <dgm:presLayoutVars>
          <dgm:dir/>
          <dgm:resizeHandles val="exact"/>
        </dgm:presLayoutVars>
      </dgm:prSet>
      <dgm:spPr/>
    </dgm:pt>
    <dgm:pt modelId="{93B0D6AB-5E0F-4286-BC0E-71F22E92DF0A}" type="pres">
      <dgm:prSet presAssocID="{2190E1AC-BBD7-4353-BFFB-96638D02CF1F}" presName="node" presStyleLbl="node1" presStyleIdx="0" presStyleCnt="4">
        <dgm:presLayoutVars>
          <dgm:bulletEnabled val="1"/>
        </dgm:presLayoutVars>
      </dgm:prSet>
      <dgm:spPr/>
    </dgm:pt>
    <dgm:pt modelId="{681098D8-C1C8-448E-90BF-38D9822A48B4}" type="pres">
      <dgm:prSet presAssocID="{A8F2A099-DEF2-411D-84C5-C438C1F98321}" presName="sibTrans" presStyleCnt="0"/>
      <dgm:spPr/>
    </dgm:pt>
    <dgm:pt modelId="{20B1CF38-A52D-40CC-A2A7-450B517CFFAB}" type="pres">
      <dgm:prSet presAssocID="{6E472645-BC71-459D-997A-F9341A994092}" presName="node" presStyleLbl="node1" presStyleIdx="1" presStyleCnt="4">
        <dgm:presLayoutVars>
          <dgm:bulletEnabled val="1"/>
        </dgm:presLayoutVars>
      </dgm:prSet>
      <dgm:spPr/>
    </dgm:pt>
    <dgm:pt modelId="{38C9ABBA-655D-436D-AB73-1DCDC8063F2B}" type="pres">
      <dgm:prSet presAssocID="{85EBC4C5-54D9-46DB-9811-089B9FB6D791}" presName="sibTrans" presStyleCnt="0"/>
      <dgm:spPr/>
    </dgm:pt>
    <dgm:pt modelId="{E352A7A4-F4D1-4FE5-9A5F-9CFF17B53C6B}" type="pres">
      <dgm:prSet presAssocID="{211DF803-F6C0-4377-9EA1-730918AEE4FB}" presName="node" presStyleLbl="node1" presStyleIdx="2" presStyleCnt="4" custScaleX="114705">
        <dgm:presLayoutVars>
          <dgm:bulletEnabled val="1"/>
        </dgm:presLayoutVars>
      </dgm:prSet>
      <dgm:spPr/>
    </dgm:pt>
    <dgm:pt modelId="{B0A0F2C8-4FC2-8845-BEA6-FC0670E510DE}" type="pres">
      <dgm:prSet presAssocID="{54E221B3-524C-40BB-99C5-D9AB6462D8E2}" presName="sibTrans" presStyleCnt="0"/>
      <dgm:spPr/>
    </dgm:pt>
    <dgm:pt modelId="{33E1553D-90BF-0E44-A644-C3085B0C46B6}" type="pres">
      <dgm:prSet presAssocID="{4A12709F-86B4-7845-9493-494356492D17}" presName="node" presStyleLbl="node1" presStyleIdx="3" presStyleCnt="4" custScaleX="108977" custScaleY="100000">
        <dgm:presLayoutVars>
          <dgm:bulletEnabled val="1"/>
        </dgm:presLayoutVars>
      </dgm:prSet>
      <dgm:spPr/>
    </dgm:pt>
  </dgm:ptLst>
  <dgm:cxnLst>
    <dgm:cxn modelId="{2DE5CA04-3A6D-46E6-929D-B81F670AB78D}" srcId="{28BA5EB9-E6D7-4A34-BBC2-D613F00391CA}" destId="{6E472645-BC71-459D-997A-F9341A994092}" srcOrd="1" destOrd="0" parTransId="{8B3494A0-180A-4E66-AC87-ACB2D99E9530}" sibTransId="{85EBC4C5-54D9-46DB-9811-089B9FB6D791}"/>
    <dgm:cxn modelId="{1554EF04-E002-4BE7-BF96-5BA3DD8D3B68}" type="presOf" srcId="{F8C5ABC5-561D-4BFA-AEA0-EBBDC1F3EA99}" destId="{E352A7A4-F4D1-4FE5-9A5F-9CFF17B53C6B}" srcOrd="0" destOrd="5" presId="urn:microsoft.com/office/officeart/2005/8/layout/hList6"/>
    <dgm:cxn modelId="{9F2C700B-1D6C-5047-8B8E-72A7BDB7C86F}" type="presOf" srcId="{31067E2B-9A39-304C-8B08-782BF3F7250A}" destId="{33E1553D-90BF-0E44-A644-C3085B0C46B6}" srcOrd="0" destOrd="6" presId="urn:microsoft.com/office/officeart/2005/8/layout/hList6"/>
    <dgm:cxn modelId="{3FFF6E15-1FB6-450D-B136-CCFF6C01C7D0}" type="presOf" srcId="{87648AFC-D6DE-465D-B4BC-2C922143EC0A}" destId="{93B0D6AB-5E0F-4286-BC0E-71F22E92DF0A}" srcOrd="0" destOrd="3" presId="urn:microsoft.com/office/officeart/2005/8/layout/hList6"/>
    <dgm:cxn modelId="{37824716-4538-1F4B-9733-86ED738F5AE1}" type="presOf" srcId="{CA157DFB-DE1A-F541-B83F-29E9C8484FF2}" destId="{E352A7A4-F4D1-4FE5-9A5F-9CFF17B53C6B}" srcOrd="0" destOrd="1" presId="urn:microsoft.com/office/officeart/2005/8/layout/hList6"/>
    <dgm:cxn modelId="{80C8E431-7D0B-7C48-B373-1F5148B00565}" type="presOf" srcId="{5C5F7B21-F8E9-4742-84ED-1503327D5B03}" destId="{E352A7A4-F4D1-4FE5-9A5F-9CFF17B53C6B}" srcOrd="0" destOrd="4" presId="urn:microsoft.com/office/officeart/2005/8/layout/hList6"/>
    <dgm:cxn modelId="{FF1A5533-72A8-E442-9799-9CF562829CC8}" srcId="{211DF803-F6C0-4377-9EA1-730918AEE4FB}" destId="{CA157DFB-DE1A-F541-B83F-29E9C8484FF2}" srcOrd="0" destOrd="0" parTransId="{0A832B86-8D7D-284C-A85F-B9D085E5E395}" sibTransId="{AA147328-3115-204D-A1F4-30877011284A}"/>
    <dgm:cxn modelId="{86C5A737-4D52-F54D-BDAD-250CAF8125E7}" srcId="{4A12709F-86B4-7845-9493-494356492D17}" destId="{815B7315-C2F0-8044-BE8B-D0F90700B600}" srcOrd="1" destOrd="0" parTransId="{B134C9FD-2AF7-9C47-BEAA-F800FB0E09F1}" sibTransId="{6C8351BF-9B2E-2F43-A6B9-5025FEEA1A85}"/>
    <dgm:cxn modelId="{EBB0D55D-A74A-4268-A09D-DC5556E757C1}" type="presOf" srcId="{20B94105-DAFF-4CC4-A94C-AE0D70601049}" destId="{20B1CF38-A52D-40CC-A2A7-450B517CFFAB}" srcOrd="0" destOrd="2" presId="urn:microsoft.com/office/officeart/2005/8/layout/hList6"/>
    <dgm:cxn modelId="{FE20EA5E-DDC7-B348-AC95-BA5035E135E7}" type="presOf" srcId="{73C4B886-CAF0-9145-A795-142F53F4329F}" destId="{93B0D6AB-5E0F-4286-BC0E-71F22E92DF0A}" srcOrd="0" destOrd="4" presId="urn:microsoft.com/office/officeart/2005/8/layout/hList6"/>
    <dgm:cxn modelId="{A1F83A5F-CB85-4A97-A2BF-156AB05DD496}" type="presOf" srcId="{48645316-919B-4F63-AF82-40A3F0264D31}" destId="{20B1CF38-A52D-40CC-A2A7-450B517CFFAB}" srcOrd="0" destOrd="1" presId="urn:microsoft.com/office/officeart/2005/8/layout/hList6"/>
    <dgm:cxn modelId="{E827BF65-A2E1-0444-956F-E959EA1A3EE3}" type="presOf" srcId="{ED727FF3-3586-4340-AA23-6DD63127EDE4}" destId="{33E1553D-90BF-0E44-A644-C3085B0C46B6}" srcOrd="0" destOrd="3" presId="urn:microsoft.com/office/officeart/2005/8/layout/hList6"/>
    <dgm:cxn modelId="{97633646-9280-4640-BF7D-A23226880A33}" srcId="{4A12709F-86B4-7845-9493-494356492D17}" destId="{566FC843-C450-8644-BB81-C6B870C0FA8D}" srcOrd="3" destOrd="0" parTransId="{90A8473F-881B-3040-8052-7DDD630311E3}" sibTransId="{533AE9BD-C554-EA49-BC9E-FA10796DBCBE}"/>
    <dgm:cxn modelId="{B21E5B66-5791-2842-A71C-54D53311CA22}" srcId="{2190E1AC-BBD7-4353-BFFB-96638D02CF1F}" destId="{73C4B886-CAF0-9145-A795-142F53F4329F}" srcOrd="3" destOrd="0" parTransId="{EB2214EB-5FEF-FB43-B089-A771F4D41DED}" sibTransId="{085B88DE-5039-8142-A97F-3A8759F3EA55}"/>
    <dgm:cxn modelId="{8D381F47-5EB8-4F7F-8BEA-F899A8117359}" type="presOf" srcId="{28BA5EB9-E6D7-4A34-BBC2-D613F00391CA}" destId="{D7B340CB-CD18-49D7-8F19-C70010EA7293}" srcOrd="0" destOrd="0" presId="urn:microsoft.com/office/officeart/2005/8/layout/hList6"/>
    <dgm:cxn modelId="{AA5A6347-07ED-444F-9808-26811F60E265}" srcId="{4A12709F-86B4-7845-9493-494356492D17}" destId="{F3553E5D-639E-3340-8CC3-7AB7D2C9DDB1}" srcOrd="0" destOrd="0" parTransId="{CD8019D5-66E3-5745-96DD-7BF3CE8B3AFF}" sibTransId="{0C1F7375-3B45-C843-81D6-EC359F2DFFAF}"/>
    <dgm:cxn modelId="{1D317167-76AA-4F4E-A9F8-63612EC3DBE2}" srcId="{2190E1AC-BBD7-4353-BFFB-96638D02CF1F}" destId="{D14F4154-5C7E-49B9-A1DA-CF4835FA14E9}" srcOrd="0" destOrd="0" parTransId="{BE3B42CE-9942-4645-A449-81A1E9DB9154}" sibTransId="{37CC2B3D-0FC1-46C1-A6B5-F006EBCAD4AC}"/>
    <dgm:cxn modelId="{0990784A-A9E7-437C-BAC3-6C1046912C48}" srcId="{2190E1AC-BBD7-4353-BFFB-96638D02CF1F}" destId="{9CCD6EDD-8C82-4FB4-A48A-E3C5432C2734}" srcOrd="1" destOrd="0" parTransId="{118E1BC6-7F0C-4B4C-8225-2ACA6F833F9E}" sibTransId="{28EEDD6E-A05C-4F45-A8D6-EF45F6AA53E2}"/>
    <dgm:cxn modelId="{503EA16A-1404-4A06-A987-5065DAE5D09D}" type="presOf" srcId="{D14F4154-5C7E-49B9-A1DA-CF4835FA14E9}" destId="{93B0D6AB-5E0F-4286-BC0E-71F22E92DF0A}" srcOrd="0" destOrd="1" presId="urn:microsoft.com/office/officeart/2005/8/layout/hList6"/>
    <dgm:cxn modelId="{2BAD6F4B-A314-A445-B629-01EB09B5D00C}" type="presOf" srcId="{F3553E5D-639E-3340-8CC3-7AB7D2C9DDB1}" destId="{33E1553D-90BF-0E44-A644-C3085B0C46B6}" srcOrd="0" destOrd="1" presId="urn:microsoft.com/office/officeart/2005/8/layout/hList6"/>
    <dgm:cxn modelId="{94594F6C-25DC-214C-9A44-3D005C609162}" srcId="{4A12709F-86B4-7845-9493-494356492D17}" destId="{ED727FF3-3586-4340-AA23-6DD63127EDE4}" srcOrd="2" destOrd="0" parTransId="{105F17B8-EDB4-814C-B64B-8ECA91CB7F8D}" sibTransId="{5FCED147-18D2-7040-BE6B-E5F671A1BE20}"/>
    <dgm:cxn modelId="{8BB61254-DD4C-4D1C-9EF7-E4D479FFE1EA}" type="presOf" srcId="{6E472645-BC71-459D-997A-F9341A994092}" destId="{20B1CF38-A52D-40CC-A2A7-450B517CFFAB}" srcOrd="0" destOrd="0" presId="urn:microsoft.com/office/officeart/2005/8/layout/hList6"/>
    <dgm:cxn modelId="{7F292855-C6F6-234A-BA88-4D68524E61F8}" type="presOf" srcId="{C82762C9-DE84-C44F-8FE6-4F7198CB8599}" destId="{E352A7A4-F4D1-4FE5-9A5F-9CFF17B53C6B}" srcOrd="0" destOrd="2" presId="urn:microsoft.com/office/officeart/2005/8/layout/hList6"/>
    <dgm:cxn modelId="{D1846C7B-2692-47AA-9430-8D27359DDCBF}" type="presOf" srcId="{2190E1AC-BBD7-4353-BFFB-96638D02CF1F}" destId="{93B0D6AB-5E0F-4286-BC0E-71F22E92DF0A}" srcOrd="0" destOrd="0" presId="urn:microsoft.com/office/officeart/2005/8/layout/hList6"/>
    <dgm:cxn modelId="{40AD467F-420D-2D44-99E6-41C4BF81E346}" type="presOf" srcId="{566FC843-C450-8644-BB81-C6B870C0FA8D}" destId="{33E1553D-90BF-0E44-A644-C3085B0C46B6}" srcOrd="0" destOrd="4" presId="urn:microsoft.com/office/officeart/2005/8/layout/hList6"/>
    <dgm:cxn modelId="{89F2F68C-5FB2-1E49-9577-A27443E1C4CE}" srcId="{4A12709F-86B4-7845-9493-494356492D17}" destId="{D0271698-4FB9-6A4E-85E9-6A4849676F9F}" srcOrd="4" destOrd="0" parTransId="{4598A386-01A8-E64D-84CF-CFFB305392B5}" sibTransId="{4BF7EE2A-FE3C-1245-BC4D-43F5D390B7B4}"/>
    <dgm:cxn modelId="{D12C108E-7780-4774-8A64-E6A228CE3BE9}" srcId="{2190E1AC-BBD7-4353-BFFB-96638D02CF1F}" destId="{B6E75022-ACAE-4E09-B382-39335791B453}" srcOrd="4" destOrd="0" parTransId="{214599B9-32E5-412E-A693-BA152425AE3C}" sibTransId="{64E3FBCC-DCEA-4D55-8307-23F82E2763BA}"/>
    <dgm:cxn modelId="{B9D42993-2692-4FB5-9962-97DA94996384}" srcId="{211DF803-F6C0-4377-9EA1-730918AEE4FB}" destId="{F8C5ABC5-561D-4BFA-AEA0-EBBDC1F3EA99}" srcOrd="4" destOrd="0" parTransId="{996824AE-A398-4D98-9B3D-9709E1D2FE49}" sibTransId="{DF0DA6DF-1617-471E-B5A6-F07256FB7099}"/>
    <dgm:cxn modelId="{35DC7E99-8A0A-194E-A469-2FAFFD644DFA}" srcId="{211DF803-F6C0-4377-9EA1-730918AEE4FB}" destId="{C82762C9-DE84-C44F-8FE6-4F7198CB8599}" srcOrd="1" destOrd="0" parTransId="{3D3B732B-E369-F948-BE76-7EF5BDDDF34F}" sibTransId="{B53624CB-7AE7-5640-8EF5-D18C09AAE47D}"/>
    <dgm:cxn modelId="{15E4959F-D0FD-BC47-9084-06C526DD84ED}" srcId="{4A12709F-86B4-7845-9493-494356492D17}" destId="{31067E2B-9A39-304C-8B08-782BF3F7250A}" srcOrd="5" destOrd="0" parTransId="{2415DAC2-4761-AC41-B1FA-52D2FAAD4C26}" sibTransId="{FE8E0B4A-20CD-034D-A9C8-015433FD5118}"/>
    <dgm:cxn modelId="{6543C8A3-85D2-9943-9DAF-ED99E266A051}" type="presOf" srcId="{4A12709F-86B4-7845-9493-494356492D17}" destId="{33E1553D-90BF-0E44-A644-C3085B0C46B6}" srcOrd="0" destOrd="0" presId="urn:microsoft.com/office/officeart/2005/8/layout/hList6"/>
    <dgm:cxn modelId="{E3B0BBAE-E7B0-4033-907F-3EEA707FD686}" srcId="{28BA5EB9-E6D7-4A34-BBC2-D613F00391CA}" destId="{211DF803-F6C0-4377-9EA1-730918AEE4FB}" srcOrd="2" destOrd="0" parTransId="{D355C6D1-BE47-439F-9A2D-CF582FB387AF}" sibTransId="{54E221B3-524C-40BB-99C5-D9AB6462D8E2}"/>
    <dgm:cxn modelId="{3D646AB2-D508-4146-8786-62FC80CB96B3}" srcId="{28BA5EB9-E6D7-4A34-BBC2-D613F00391CA}" destId="{4A12709F-86B4-7845-9493-494356492D17}" srcOrd="3" destOrd="0" parTransId="{E62CCC4E-5D6C-9142-9A34-EAEE223464C5}" sibTransId="{7D0F8B3C-0B64-5248-BB59-218416F34B2D}"/>
    <dgm:cxn modelId="{BFE4C0B5-AD1F-AE4C-A045-3FEED01E5F6D}" type="presOf" srcId="{8E5276A0-11BE-324E-8D4F-68007B08FBCB}" destId="{E352A7A4-F4D1-4FE5-9A5F-9CFF17B53C6B}" srcOrd="0" destOrd="3" presId="urn:microsoft.com/office/officeart/2005/8/layout/hList6"/>
    <dgm:cxn modelId="{57A06DB7-A82B-9542-98C5-E26BE3C0BB93}" srcId="{211DF803-F6C0-4377-9EA1-730918AEE4FB}" destId="{8E5276A0-11BE-324E-8D4F-68007B08FBCB}" srcOrd="2" destOrd="0" parTransId="{A231C294-3998-B549-8D59-A99179C5BEC0}" sibTransId="{8B219EDC-B853-E645-8A14-B5D6CCA5CBD5}"/>
    <dgm:cxn modelId="{BCC903BA-F688-4EA9-A99B-1950436B3708}" srcId="{6E472645-BC71-459D-997A-F9341A994092}" destId="{48645316-919B-4F63-AF82-40A3F0264D31}" srcOrd="0" destOrd="0" parTransId="{8605296F-8C95-4E09-AF07-C19FD452560A}" sibTransId="{133178BE-A8A3-4695-9C73-6414C65D65D6}"/>
    <dgm:cxn modelId="{1FF8AACB-8331-2540-933D-BE0F08698098}" type="presOf" srcId="{815B7315-C2F0-8044-BE8B-D0F90700B600}" destId="{33E1553D-90BF-0E44-A644-C3085B0C46B6}" srcOrd="0" destOrd="2" presId="urn:microsoft.com/office/officeart/2005/8/layout/hList6"/>
    <dgm:cxn modelId="{1B2269D9-2B58-418F-8397-E1E0ECEE2302}" srcId="{28BA5EB9-E6D7-4A34-BBC2-D613F00391CA}" destId="{2190E1AC-BBD7-4353-BFFB-96638D02CF1F}" srcOrd="0" destOrd="0" parTransId="{31A8A7DB-2A1E-4164-ABDC-C04EC6B5CB36}" sibTransId="{A8F2A099-DEF2-411D-84C5-C438C1F98321}"/>
    <dgm:cxn modelId="{F8C1F5DB-7335-4B96-904B-31372FB4F5E4}" type="presOf" srcId="{9CCD6EDD-8C82-4FB4-A48A-E3C5432C2734}" destId="{93B0D6AB-5E0F-4286-BC0E-71F22E92DF0A}" srcOrd="0" destOrd="2" presId="urn:microsoft.com/office/officeart/2005/8/layout/hList6"/>
    <dgm:cxn modelId="{17EB51E3-D989-417C-8690-37C9232270E4}" srcId="{6E472645-BC71-459D-997A-F9341A994092}" destId="{20B94105-DAFF-4CC4-A94C-AE0D70601049}" srcOrd="1" destOrd="0" parTransId="{97C25A38-96EE-496C-BAA9-3C9F2146AB7A}" sibTransId="{2FF90305-B5D1-4009-B539-EE8B748123D2}"/>
    <dgm:cxn modelId="{4F6205E8-9911-3F41-9F79-198B854244CC}" type="presOf" srcId="{D0271698-4FB9-6A4E-85E9-6A4849676F9F}" destId="{33E1553D-90BF-0E44-A644-C3085B0C46B6}" srcOrd="0" destOrd="5" presId="urn:microsoft.com/office/officeart/2005/8/layout/hList6"/>
    <dgm:cxn modelId="{BE9587EC-A3F4-4A29-BDC2-E5C4BDE8BA65}" type="presOf" srcId="{211DF803-F6C0-4377-9EA1-730918AEE4FB}" destId="{E352A7A4-F4D1-4FE5-9A5F-9CFF17B53C6B}" srcOrd="0" destOrd="0" presId="urn:microsoft.com/office/officeart/2005/8/layout/hList6"/>
    <dgm:cxn modelId="{061CCFEC-3BF5-47D7-8905-0C22C42C2259}" type="presOf" srcId="{B6E75022-ACAE-4E09-B382-39335791B453}" destId="{93B0D6AB-5E0F-4286-BC0E-71F22E92DF0A}" srcOrd="0" destOrd="5" presId="urn:microsoft.com/office/officeart/2005/8/layout/hList6"/>
    <dgm:cxn modelId="{E7F4C5FB-9D1B-4E06-B797-FD1C423051A2}" srcId="{2190E1AC-BBD7-4353-BFFB-96638D02CF1F}" destId="{87648AFC-D6DE-465D-B4BC-2C922143EC0A}" srcOrd="2" destOrd="0" parTransId="{06C701E9-A006-4F8F-A2E2-EB31FF90BA38}" sibTransId="{3955DC62-2C69-477F-A96E-602B597AF466}"/>
    <dgm:cxn modelId="{FAA8E6FE-725C-BB4D-977F-24F2E706E64B}" srcId="{211DF803-F6C0-4377-9EA1-730918AEE4FB}" destId="{5C5F7B21-F8E9-4742-84ED-1503327D5B03}" srcOrd="3" destOrd="0" parTransId="{F7CF3AD3-6769-0A4E-B783-8E68F081B2A3}" sibTransId="{354FE0AD-CA31-1D4D-8320-7854B083B207}"/>
    <dgm:cxn modelId="{B81D0453-940F-4C86-A2E6-62C037A40A10}" type="presParOf" srcId="{D7B340CB-CD18-49D7-8F19-C70010EA7293}" destId="{93B0D6AB-5E0F-4286-BC0E-71F22E92DF0A}" srcOrd="0" destOrd="0" presId="urn:microsoft.com/office/officeart/2005/8/layout/hList6"/>
    <dgm:cxn modelId="{181A123B-86A9-4F6D-89A4-6F67D562A91C}" type="presParOf" srcId="{D7B340CB-CD18-49D7-8F19-C70010EA7293}" destId="{681098D8-C1C8-448E-90BF-38D9822A48B4}" srcOrd="1" destOrd="0" presId="urn:microsoft.com/office/officeart/2005/8/layout/hList6"/>
    <dgm:cxn modelId="{D9AB9896-F345-436C-BCE4-4DB48D8234E2}" type="presParOf" srcId="{D7B340CB-CD18-49D7-8F19-C70010EA7293}" destId="{20B1CF38-A52D-40CC-A2A7-450B517CFFAB}" srcOrd="2" destOrd="0" presId="urn:microsoft.com/office/officeart/2005/8/layout/hList6"/>
    <dgm:cxn modelId="{6BD84C4A-102D-41FD-AAC6-3BD5807DB31F}" type="presParOf" srcId="{D7B340CB-CD18-49D7-8F19-C70010EA7293}" destId="{38C9ABBA-655D-436D-AB73-1DCDC8063F2B}" srcOrd="3" destOrd="0" presId="urn:microsoft.com/office/officeart/2005/8/layout/hList6"/>
    <dgm:cxn modelId="{A4E49281-1B7D-4C6A-A927-4C87AEE6EB53}" type="presParOf" srcId="{D7B340CB-CD18-49D7-8F19-C70010EA7293}" destId="{E352A7A4-F4D1-4FE5-9A5F-9CFF17B53C6B}" srcOrd="4" destOrd="0" presId="urn:microsoft.com/office/officeart/2005/8/layout/hList6"/>
    <dgm:cxn modelId="{E8123602-25D9-524E-AB61-EA9E65D05FE0}" type="presParOf" srcId="{D7B340CB-CD18-49D7-8F19-C70010EA7293}" destId="{B0A0F2C8-4FC2-8845-BEA6-FC0670E510DE}" srcOrd="5" destOrd="0" presId="urn:microsoft.com/office/officeart/2005/8/layout/hList6"/>
    <dgm:cxn modelId="{3E6D9663-D847-D345-B683-0E7842884310}" type="presParOf" srcId="{D7B340CB-CD18-49D7-8F19-C70010EA7293}" destId="{33E1553D-90BF-0E44-A644-C3085B0C46B6}" srcOrd="6"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F99D9A7-8431-47F8-B1C1-FE7662AB714B}"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es-ES"/>
        </a:p>
      </dgm:t>
    </dgm:pt>
    <dgm:pt modelId="{BA8CA715-4374-4416-B16C-BC310217D77D}">
      <dgm:prSet phldrT="[Texto]" custT="1"/>
      <dgm:spPr>
        <a:solidFill>
          <a:srgbClr val="4D94B7">
            <a:alpha val="78000"/>
          </a:srgbClr>
        </a:solidFill>
      </dgm:spPr>
      <dgm:t>
        <a:bodyPr/>
        <a:lstStyle/>
        <a:p>
          <a:r>
            <a:rPr lang="sv-SE" sz="2400" b="1" noProof="0" dirty="0">
              <a:solidFill>
                <a:schemeClr val="tx1"/>
              </a:solidFill>
              <a:latin typeface="Helvetica Neue" panose="020B0604020202020204" charset="0"/>
            </a:rPr>
            <a:t>Faktorer som underlättar internt kunskapsutnyttjande</a:t>
          </a:r>
          <a:endParaRPr lang="en-US" sz="2400" b="1" noProof="0" dirty="0">
            <a:solidFill>
              <a:schemeClr val="tx1"/>
            </a:solidFill>
            <a:latin typeface="Helvetica Neue" panose="020B0604020202020204" charset="0"/>
          </a:endParaRPr>
        </a:p>
      </dgm:t>
    </dgm:pt>
    <dgm:pt modelId="{B2325200-452E-49C4-88A4-B3D8F4EC2E9A}" type="parTrans" cxnId="{61A0B3C2-C531-4130-9674-CC19656DE778}">
      <dgm:prSet/>
      <dgm:spPr/>
      <dgm:t>
        <a:bodyPr/>
        <a:lstStyle/>
        <a:p>
          <a:endParaRPr lang="en-US" noProof="0" dirty="0">
            <a:solidFill>
              <a:schemeClr val="tx1"/>
            </a:solidFill>
          </a:endParaRPr>
        </a:p>
      </dgm:t>
    </dgm:pt>
    <dgm:pt modelId="{A31E1DD9-B5C2-4728-A8DA-403C7839EAE2}" type="sibTrans" cxnId="{61A0B3C2-C531-4130-9674-CC19656DE778}">
      <dgm:prSet/>
      <dgm:spPr/>
      <dgm:t>
        <a:bodyPr/>
        <a:lstStyle/>
        <a:p>
          <a:endParaRPr lang="en-US" noProof="0" dirty="0">
            <a:solidFill>
              <a:schemeClr val="tx1"/>
            </a:solidFill>
          </a:endParaRPr>
        </a:p>
      </dgm:t>
    </dgm:pt>
    <dgm:pt modelId="{4D082404-6B75-4683-AC10-1634C6BC1BE4}">
      <dgm:prSet phldrT="[Texto]" custT="1"/>
      <dgm:spPr>
        <a:solidFill>
          <a:srgbClr val="AED633">
            <a:alpha val="50000"/>
          </a:srgbClr>
        </a:solidFill>
      </dgm:spPr>
      <dgm:t>
        <a:bodyPr/>
        <a:lstStyle/>
        <a:p>
          <a:r>
            <a:rPr lang="en-US" sz="2000" noProof="0" dirty="0" err="1">
              <a:solidFill>
                <a:schemeClr val="tx1"/>
              </a:solidFill>
              <a:latin typeface="Helvetica Neue" panose="020B0604020202020204" charset="0"/>
            </a:rPr>
            <a:t>Kunskapshantering</a:t>
          </a:r>
          <a:endParaRPr lang="en-US" sz="2000" noProof="0" dirty="0">
            <a:solidFill>
              <a:schemeClr val="tx1"/>
            </a:solidFill>
            <a:latin typeface="Helvetica Neue" panose="020B0604020202020204" charset="0"/>
          </a:endParaRPr>
        </a:p>
      </dgm:t>
    </dgm:pt>
    <dgm:pt modelId="{D8ACE33D-5D95-46F0-9734-7BD663BDF410}" type="parTrans" cxnId="{CBFC6E0B-85E0-43F1-8907-8A25C1F2A0F9}">
      <dgm:prSet/>
      <dgm:spPr/>
      <dgm:t>
        <a:bodyPr/>
        <a:lstStyle/>
        <a:p>
          <a:endParaRPr lang="en-US" noProof="0" dirty="0"/>
        </a:p>
      </dgm:t>
    </dgm:pt>
    <dgm:pt modelId="{3EF1239E-0AC8-4AE3-8C04-F116EEAF38E7}" type="sibTrans" cxnId="{CBFC6E0B-85E0-43F1-8907-8A25C1F2A0F9}">
      <dgm:prSet/>
      <dgm:spPr/>
      <dgm:t>
        <a:bodyPr/>
        <a:lstStyle/>
        <a:p>
          <a:endParaRPr lang="en-US" noProof="0" dirty="0"/>
        </a:p>
      </dgm:t>
    </dgm:pt>
    <dgm:pt modelId="{A738D4DE-1C78-46C7-9B61-4A193B12821C}">
      <dgm:prSet phldrT="[Texto]" custT="1"/>
      <dgm:spPr>
        <a:solidFill>
          <a:srgbClr val="AED633">
            <a:alpha val="50000"/>
          </a:srgbClr>
        </a:solidFill>
      </dgm:spPr>
      <dgm:t>
        <a:bodyPr/>
        <a:lstStyle/>
        <a:p>
          <a:r>
            <a:rPr lang="en-US" sz="2000" noProof="0" dirty="0" err="1">
              <a:solidFill>
                <a:schemeClr val="tx1"/>
              </a:solidFill>
              <a:latin typeface="Helvetica Neue" panose="020B0604020202020204" charset="0"/>
            </a:rPr>
            <a:t>Teknisk</a:t>
          </a:r>
          <a:r>
            <a:rPr lang="en-US" sz="2000" noProof="0" dirty="0">
              <a:solidFill>
                <a:schemeClr val="tx1"/>
              </a:solidFill>
              <a:latin typeface="Helvetica Neue" panose="020B0604020202020204" charset="0"/>
            </a:rPr>
            <a:t> </a:t>
          </a:r>
          <a:r>
            <a:rPr lang="en-US" sz="2000" noProof="0" dirty="0" err="1">
              <a:solidFill>
                <a:schemeClr val="tx1"/>
              </a:solidFill>
              <a:latin typeface="Helvetica Neue" panose="020B0604020202020204" charset="0"/>
            </a:rPr>
            <a:t>ledning</a:t>
          </a:r>
          <a:endParaRPr lang="en-US" sz="2000" noProof="0" dirty="0">
            <a:solidFill>
              <a:schemeClr val="tx1"/>
            </a:solidFill>
            <a:latin typeface="Helvetica Neue" panose="020B0604020202020204" charset="0"/>
          </a:endParaRPr>
        </a:p>
      </dgm:t>
    </dgm:pt>
    <dgm:pt modelId="{6ED15BE4-072D-4223-A140-5406CB9B27DC}" type="parTrans" cxnId="{C77C9470-BCC7-4997-A468-E41C2488AB3B}">
      <dgm:prSet/>
      <dgm:spPr/>
      <dgm:t>
        <a:bodyPr/>
        <a:lstStyle/>
        <a:p>
          <a:endParaRPr lang="en-US" noProof="0" dirty="0"/>
        </a:p>
      </dgm:t>
    </dgm:pt>
    <dgm:pt modelId="{FBC31210-B136-48D5-924F-2B31E3BE2E94}" type="sibTrans" cxnId="{C77C9470-BCC7-4997-A468-E41C2488AB3B}">
      <dgm:prSet/>
      <dgm:spPr/>
      <dgm:t>
        <a:bodyPr/>
        <a:lstStyle/>
        <a:p>
          <a:endParaRPr lang="en-US" noProof="0" dirty="0"/>
        </a:p>
      </dgm:t>
    </dgm:pt>
    <dgm:pt modelId="{511CB459-83A9-455E-A3BC-F64E1298C8FB}">
      <dgm:prSet phldrT="[Texto]" custT="1"/>
      <dgm:spPr>
        <a:solidFill>
          <a:srgbClr val="AED633">
            <a:alpha val="50000"/>
          </a:srgbClr>
        </a:solidFill>
      </dgm:spPr>
      <dgm:t>
        <a:bodyPr/>
        <a:lstStyle/>
        <a:p>
          <a:r>
            <a:rPr lang="en-US" sz="2000" noProof="0" dirty="0" err="1">
              <a:solidFill>
                <a:schemeClr val="tx1"/>
              </a:solidFill>
              <a:latin typeface="Helvetica Neue" panose="020B0604020202020204" charset="0"/>
            </a:rPr>
            <a:t>Kreativitet</a:t>
          </a:r>
          <a:r>
            <a:rPr lang="en-US" sz="2000" noProof="0" dirty="0">
              <a:solidFill>
                <a:schemeClr val="tx1"/>
              </a:solidFill>
              <a:latin typeface="Helvetica Neue" panose="020B0604020202020204" charset="0"/>
            </a:rPr>
            <a:t> </a:t>
          </a:r>
          <a:r>
            <a:rPr lang="en-US" sz="2000" noProof="0" dirty="0" err="1">
              <a:solidFill>
                <a:schemeClr val="tx1"/>
              </a:solidFill>
              <a:latin typeface="Helvetica Neue" panose="020B0604020202020204" charset="0"/>
            </a:rPr>
            <a:t>förvaltning</a:t>
          </a:r>
          <a:endParaRPr lang="en-US" sz="2000" noProof="0" dirty="0">
            <a:solidFill>
              <a:schemeClr val="tx1"/>
            </a:solidFill>
            <a:latin typeface="Helvetica Neue" panose="020B0604020202020204" charset="0"/>
          </a:endParaRPr>
        </a:p>
      </dgm:t>
    </dgm:pt>
    <dgm:pt modelId="{C35AA375-3BE9-485B-9D76-D66DB06073B0}" type="parTrans" cxnId="{981EB5CD-522F-4ADB-9711-F7907E26EA75}">
      <dgm:prSet/>
      <dgm:spPr/>
      <dgm:t>
        <a:bodyPr/>
        <a:lstStyle/>
        <a:p>
          <a:endParaRPr lang="en-US" noProof="0" dirty="0"/>
        </a:p>
      </dgm:t>
    </dgm:pt>
    <dgm:pt modelId="{0AF6A8B0-5ED4-49F8-9C57-C57296C3920F}" type="sibTrans" cxnId="{981EB5CD-522F-4ADB-9711-F7907E26EA75}">
      <dgm:prSet/>
      <dgm:spPr/>
      <dgm:t>
        <a:bodyPr/>
        <a:lstStyle/>
        <a:p>
          <a:endParaRPr lang="en-US" noProof="0" dirty="0"/>
        </a:p>
      </dgm:t>
    </dgm:pt>
    <dgm:pt modelId="{86B68EA8-898B-45E3-85DD-5E6EB10CAD90}">
      <dgm:prSet phldrT="[Texto]" custT="1"/>
      <dgm:spPr>
        <a:solidFill>
          <a:srgbClr val="AED633">
            <a:alpha val="50000"/>
          </a:srgbClr>
        </a:solidFill>
      </dgm:spPr>
      <dgm:t>
        <a:bodyPr/>
        <a:lstStyle/>
        <a:p>
          <a:r>
            <a:rPr lang="en-US" sz="2000" noProof="0" dirty="0" err="1">
              <a:solidFill>
                <a:schemeClr val="tx1"/>
              </a:solidFill>
              <a:latin typeface="Helvetica Neue" panose="020B0604020202020204" charset="0"/>
            </a:rPr>
            <a:t>Ledarskap</a:t>
          </a:r>
          <a:endParaRPr lang="en-US" sz="2000" noProof="0" dirty="0">
            <a:solidFill>
              <a:schemeClr val="tx1"/>
            </a:solidFill>
            <a:latin typeface="Helvetica Neue" panose="020B0604020202020204" charset="0"/>
          </a:endParaRPr>
        </a:p>
      </dgm:t>
    </dgm:pt>
    <dgm:pt modelId="{4CB7B6F6-A4DA-4B76-BF96-65BE628F9C2E}" type="parTrans" cxnId="{708DB326-A72F-41B2-B0D7-5445B05F6D18}">
      <dgm:prSet/>
      <dgm:spPr/>
      <dgm:t>
        <a:bodyPr/>
        <a:lstStyle/>
        <a:p>
          <a:endParaRPr lang="en-US" noProof="0" dirty="0"/>
        </a:p>
      </dgm:t>
    </dgm:pt>
    <dgm:pt modelId="{D97EC8C8-5D5F-49D3-8E50-0276C47AED66}" type="sibTrans" cxnId="{708DB326-A72F-41B2-B0D7-5445B05F6D18}">
      <dgm:prSet/>
      <dgm:spPr/>
      <dgm:t>
        <a:bodyPr/>
        <a:lstStyle/>
        <a:p>
          <a:endParaRPr lang="en-US" noProof="0" dirty="0"/>
        </a:p>
      </dgm:t>
    </dgm:pt>
    <dgm:pt modelId="{75C0C7E2-34C3-5848-90F5-77465441928E}">
      <dgm:prSet phldrT="[Texto]" custT="1"/>
      <dgm:spPr>
        <a:solidFill>
          <a:srgbClr val="AED633">
            <a:alpha val="50000"/>
          </a:srgbClr>
        </a:solidFill>
      </dgm:spPr>
      <dgm:t>
        <a:bodyPr/>
        <a:lstStyle/>
        <a:p>
          <a:r>
            <a:rPr lang="en-US" sz="2000" noProof="0" dirty="0">
              <a:solidFill>
                <a:schemeClr val="tx1"/>
              </a:solidFill>
              <a:latin typeface="Helvetica Neue" panose="020B0604020202020204" charset="0"/>
            </a:rPr>
            <a:t>HR-</a:t>
          </a:r>
          <a:r>
            <a:rPr lang="en-US" sz="2000" noProof="0" dirty="0" err="1">
              <a:solidFill>
                <a:schemeClr val="tx1"/>
              </a:solidFill>
              <a:latin typeface="Helvetica Neue" panose="020B0604020202020204" charset="0"/>
            </a:rPr>
            <a:t>ledning</a:t>
          </a:r>
          <a:endParaRPr lang="en-US" sz="2000" noProof="0" dirty="0">
            <a:solidFill>
              <a:schemeClr val="tx1"/>
            </a:solidFill>
            <a:latin typeface="Helvetica Neue" panose="020B0604020202020204" charset="0"/>
          </a:endParaRPr>
        </a:p>
      </dgm:t>
    </dgm:pt>
    <dgm:pt modelId="{AA95D7B3-B784-E546-9D12-E46AE044F4A4}" type="parTrans" cxnId="{3F03754B-A189-6F43-ACDC-C1A29CCF8694}">
      <dgm:prSet/>
      <dgm:spPr/>
      <dgm:t>
        <a:bodyPr/>
        <a:lstStyle/>
        <a:p>
          <a:endParaRPr lang="en-US" noProof="0" dirty="0"/>
        </a:p>
      </dgm:t>
    </dgm:pt>
    <dgm:pt modelId="{C466A862-4D35-8E49-8D86-0993F11747BF}" type="sibTrans" cxnId="{3F03754B-A189-6F43-ACDC-C1A29CCF8694}">
      <dgm:prSet/>
      <dgm:spPr/>
      <dgm:t>
        <a:bodyPr/>
        <a:lstStyle/>
        <a:p>
          <a:endParaRPr lang="en-US" noProof="0" dirty="0"/>
        </a:p>
      </dgm:t>
    </dgm:pt>
    <dgm:pt modelId="{C0943DA8-461B-684C-92B7-CAAA4CB8DB98}">
      <dgm:prSet phldrT="[Texto]" custT="1"/>
      <dgm:spPr>
        <a:solidFill>
          <a:srgbClr val="AED633">
            <a:alpha val="50000"/>
          </a:srgbClr>
        </a:solidFill>
      </dgm:spPr>
      <dgm:t>
        <a:bodyPr/>
        <a:lstStyle/>
        <a:p>
          <a:r>
            <a:rPr lang="en-US" sz="2000" noProof="0" dirty="0" err="1">
              <a:solidFill>
                <a:schemeClr val="tx1"/>
              </a:solidFill>
              <a:latin typeface="Helvetica Neue" panose="020B0604020202020204" charset="0"/>
            </a:rPr>
            <a:t>FoU-hantering</a:t>
          </a:r>
          <a:endParaRPr lang="en-US" sz="2000" noProof="0" dirty="0">
            <a:solidFill>
              <a:schemeClr val="tx1"/>
            </a:solidFill>
            <a:latin typeface="Helvetica Neue" panose="020B0604020202020204" charset="0"/>
          </a:endParaRPr>
        </a:p>
      </dgm:t>
    </dgm:pt>
    <dgm:pt modelId="{A1FB782F-FF12-1446-BC36-DCF63EDFDE10}" type="parTrans" cxnId="{0C09572B-ED45-1B4A-B8B3-EBB7C5B95D38}">
      <dgm:prSet/>
      <dgm:spPr/>
      <dgm:t>
        <a:bodyPr/>
        <a:lstStyle/>
        <a:p>
          <a:endParaRPr lang="en-US" noProof="0" dirty="0"/>
        </a:p>
      </dgm:t>
    </dgm:pt>
    <dgm:pt modelId="{D8E6CDB2-6040-684D-914A-E0DE4CCD65B0}" type="sibTrans" cxnId="{0C09572B-ED45-1B4A-B8B3-EBB7C5B95D38}">
      <dgm:prSet/>
      <dgm:spPr/>
      <dgm:t>
        <a:bodyPr/>
        <a:lstStyle/>
        <a:p>
          <a:endParaRPr lang="en-US" noProof="0" dirty="0"/>
        </a:p>
      </dgm:t>
    </dgm:pt>
    <dgm:pt modelId="{B2C9171F-A1CE-4C1A-8FA3-D4C931D7434F}" type="pres">
      <dgm:prSet presAssocID="{7F99D9A7-8431-47F8-B1C1-FE7662AB714B}" presName="composite" presStyleCnt="0">
        <dgm:presLayoutVars>
          <dgm:chMax val="1"/>
          <dgm:dir/>
          <dgm:resizeHandles val="exact"/>
        </dgm:presLayoutVars>
      </dgm:prSet>
      <dgm:spPr/>
    </dgm:pt>
    <dgm:pt modelId="{A442D66E-7309-4EFB-8C43-747A1CCBBAC6}" type="pres">
      <dgm:prSet presAssocID="{7F99D9A7-8431-47F8-B1C1-FE7662AB714B}" presName="radial" presStyleCnt="0">
        <dgm:presLayoutVars>
          <dgm:animLvl val="ctr"/>
        </dgm:presLayoutVars>
      </dgm:prSet>
      <dgm:spPr/>
    </dgm:pt>
    <dgm:pt modelId="{878A8DC8-4B49-4BB3-870F-F0C7CFE1F3D8}" type="pres">
      <dgm:prSet presAssocID="{BA8CA715-4374-4416-B16C-BC310217D77D}" presName="centerShape" presStyleLbl="vennNode1" presStyleIdx="0" presStyleCnt="7" custAng="0" custScaleX="140245" custScaleY="125070"/>
      <dgm:spPr/>
    </dgm:pt>
    <dgm:pt modelId="{D916B596-D3B9-4939-A7A6-9C6DAF677282}" type="pres">
      <dgm:prSet presAssocID="{4D082404-6B75-4683-AC10-1634C6BC1BE4}" presName="node" presStyleLbl="vennNode1" presStyleIdx="1" presStyleCnt="7" custScaleX="141700" custScaleY="133211" custRadScaleRad="108447" custRadScaleInc="50221">
        <dgm:presLayoutVars>
          <dgm:bulletEnabled val="1"/>
        </dgm:presLayoutVars>
      </dgm:prSet>
      <dgm:spPr/>
    </dgm:pt>
    <dgm:pt modelId="{FAE3807B-A0F6-4D8E-A436-3B9865E0F959}" type="pres">
      <dgm:prSet presAssocID="{A738D4DE-1C78-46C7-9B61-4A193B12821C}" presName="node" presStyleLbl="vennNode1" presStyleIdx="2" presStyleCnt="7" custScaleX="141700" custScaleY="133211" custRadScaleRad="123367" custRadScaleInc="45819">
        <dgm:presLayoutVars>
          <dgm:bulletEnabled val="1"/>
        </dgm:presLayoutVars>
      </dgm:prSet>
      <dgm:spPr/>
    </dgm:pt>
    <dgm:pt modelId="{DCDD689B-E51E-4562-AA5E-DA47FBA7C498}" type="pres">
      <dgm:prSet presAssocID="{511CB459-83A9-455E-A3BC-F64E1298C8FB}" presName="node" presStyleLbl="vennNode1" presStyleIdx="3" presStyleCnt="7" custScaleX="141700" custScaleY="133211" custRadScaleRad="122007" custRadScaleInc="53433">
        <dgm:presLayoutVars>
          <dgm:bulletEnabled val="1"/>
        </dgm:presLayoutVars>
      </dgm:prSet>
      <dgm:spPr/>
    </dgm:pt>
    <dgm:pt modelId="{EA02541F-25B6-497E-98D6-C9A0FB64C7A3}" type="pres">
      <dgm:prSet presAssocID="{86B68EA8-898B-45E3-85DD-5E6EB10CAD90}" presName="node" presStyleLbl="vennNode1" presStyleIdx="4" presStyleCnt="7" custScaleX="141700" custScaleY="133211" custRadScaleRad="110967" custRadScaleInc="54344">
        <dgm:presLayoutVars>
          <dgm:bulletEnabled val="1"/>
        </dgm:presLayoutVars>
      </dgm:prSet>
      <dgm:spPr/>
    </dgm:pt>
    <dgm:pt modelId="{0BBBF09D-9222-864D-AF6F-85B772CDB1DD}" type="pres">
      <dgm:prSet presAssocID="{75C0C7E2-34C3-5848-90F5-77465441928E}" presName="node" presStyleLbl="vennNode1" presStyleIdx="5" presStyleCnt="7" custScaleX="141928" custScaleY="133217" custRadScaleRad="120077" custRadScaleInc="43524">
        <dgm:presLayoutVars>
          <dgm:bulletEnabled val="1"/>
        </dgm:presLayoutVars>
      </dgm:prSet>
      <dgm:spPr/>
    </dgm:pt>
    <dgm:pt modelId="{E652F083-3149-E740-BE52-739525C73DDB}" type="pres">
      <dgm:prSet presAssocID="{C0943DA8-461B-684C-92B7-CAAA4CB8DB98}" presName="node" presStyleLbl="vennNode1" presStyleIdx="6" presStyleCnt="7" custScaleX="141928" custScaleY="133217" custRadScaleRad="104444" custRadScaleInc="43802">
        <dgm:presLayoutVars>
          <dgm:bulletEnabled val="1"/>
        </dgm:presLayoutVars>
      </dgm:prSet>
      <dgm:spPr/>
    </dgm:pt>
  </dgm:ptLst>
  <dgm:cxnLst>
    <dgm:cxn modelId="{CBFC6E0B-85E0-43F1-8907-8A25C1F2A0F9}" srcId="{BA8CA715-4374-4416-B16C-BC310217D77D}" destId="{4D082404-6B75-4683-AC10-1634C6BC1BE4}" srcOrd="0" destOrd="0" parTransId="{D8ACE33D-5D95-46F0-9734-7BD663BDF410}" sibTransId="{3EF1239E-0AC8-4AE3-8C04-F116EEAF38E7}"/>
    <dgm:cxn modelId="{708DB326-A72F-41B2-B0D7-5445B05F6D18}" srcId="{BA8CA715-4374-4416-B16C-BC310217D77D}" destId="{86B68EA8-898B-45E3-85DD-5E6EB10CAD90}" srcOrd="3" destOrd="0" parTransId="{4CB7B6F6-A4DA-4B76-BF96-65BE628F9C2E}" sibTransId="{D97EC8C8-5D5F-49D3-8E50-0276C47AED66}"/>
    <dgm:cxn modelId="{A9015D2B-6E88-4C40-B2A9-BA91304B8472}" type="presOf" srcId="{75C0C7E2-34C3-5848-90F5-77465441928E}" destId="{0BBBF09D-9222-864D-AF6F-85B772CDB1DD}" srcOrd="0" destOrd="0" presId="urn:microsoft.com/office/officeart/2005/8/layout/radial3"/>
    <dgm:cxn modelId="{0C09572B-ED45-1B4A-B8B3-EBB7C5B95D38}" srcId="{BA8CA715-4374-4416-B16C-BC310217D77D}" destId="{C0943DA8-461B-684C-92B7-CAAA4CB8DB98}" srcOrd="5" destOrd="0" parTransId="{A1FB782F-FF12-1446-BC36-DCF63EDFDE10}" sibTransId="{D8E6CDB2-6040-684D-914A-E0DE4CCD65B0}"/>
    <dgm:cxn modelId="{98282E38-14AF-44E7-9258-D947319CC2DA}" type="presOf" srcId="{86B68EA8-898B-45E3-85DD-5E6EB10CAD90}" destId="{EA02541F-25B6-497E-98D6-C9A0FB64C7A3}" srcOrd="0" destOrd="0" presId="urn:microsoft.com/office/officeart/2005/8/layout/radial3"/>
    <dgm:cxn modelId="{F9D23B60-5668-494B-B027-F730032F405D}" type="presOf" srcId="{BA8CA715-4374-4416-B16C-BC310217D77D}" destId="{878A8DC8-4B49-4BB3-870F-F0C7CFE1F3D8}" srcOrd="0" destOrd="0" presId="urn:microsoft.com/office/officeart/2005/8/layout/radial3"/>
    <dgm:cxn modelId="{FB267C63-3A34-594C-BDC3-1EFB8013D116}" type="presOf" srcId="{C0943DA8-461B-684C-92B7-CAAA4CB8DB98}" destId="{E652F083-3149-E740-BE52-739525C73DDB}" srcOrd="0" destOrd="0" presId="urn:microsoft.com/office/officeart/2005/8/layout/radial3"/>
    <dgm:cxn modelId="{3F03754B-A189-6F43-ACDC-C1A29CCF8694}" srcId="{BA8CA715-4374-4416-B16C-BC310217D77D}" destId="{75C0C7E2-34C3-5848-90F5-77465441928E}" srcOrd="4" destOrd="0" parTransId="{AA95D7B3-B784-E546-9D12-E46AE044F4A4}" sibTransId="{C466A862-4D35-8E49-8D86-0993F11747BF}"/>
    <dgm:cxn modelId="{91E6166F-1579-40A1-A113-973ED7CCD5EE}" type="presOf" srcId="{511CB459-83A9-455E-A3BC-F64E1298C8FB}" destId="{DCDD689B-E51E-4562-AA5E-DA47FBA7C498}" srcOrd="0" destOrd="0" presId="urn:microsoft.com/office/officeart/2005/8/layout/radial3"/>
    <dgm:cxn modelId="{C77C9470-BCC7-4997-A468-E41C2488AB3B}" srcId="{BA8CA715-4374-4416-B16C-BC310217D77D}" destId="{A738D4DE-1C78-46C7-9B61-4A193B12821C}" srcOrd="1" destOrd="0" parTransId="{6ED15BE4-072D-4223-A140-5406CB9B27DC}" sibTransId="{FBC31210-B136-48D5-924F-2B31E3BE2E94}"/>
    <dgm:cxn modelId="{F78AF4A6-DFA0-465D-8B68-BDCA856F796A}" type="presOf" srcId="{4D082404-6B75-4683-AC10-1634C6BC1BE4}" destId="{D916B596-D3B9-4939-A7A6-9C6DAF677282}" srcOrd="0" destOrd="0" presId="urn:microsoft.com/office/officeart/2005/8/layout/radial3"/>
    <dgm:cxn modelId="{61A0B3C2-C531-4130-9674-CC19656DE778}" srcId="{7F99D9A7-8431-47F8-B1C1-FE7662AB714B}" destId="{BA8CA715-4374-4416-B16C-BC310217D77D}" srcOrd="0" destOrd="0" parTransId="{B2325200-452E-49C4-88A4-B3D8F4EC2E9A}" sibTransId="{A31E1DD9-B5C2-4728-A8DA-403C7839EAE2}"/>
    <dgm:cxn modelId="{981EB5CD-522F-4ADB-9711-F7907E26EA75}" srcId="{BA8CA715-4374-4416-B16C-BC310217D77D}" destId="{511CB459-83A9-455E-A3BC-F64E1298C8FB}" srcOrd="2" destOrd="0" parTransId="{C35AA375-3BE9-485B-9D76-D66DB06073B0}" sibTransId="{0AF6A8B0-5ED4-49F8-9C57-C57296C3920F}"/>
    <dgm:cxn modelId="{F0769FD0-7A5D-43DB-BDED-76DCA57F7FFC}" type="presOf" srcId="{7F99D9A7-8431-47F8-B1C1-FE7662AB714B}" destId="{B2C9171F-A1CE-4C1A-8FA3-D4C931D7434F}" srcOrd="0" destOrd="0" presId="urn:microsoft.com/office/officeart/2005/8/layout/radial3"/>
    <dgm:cxn modelId="{9F4A5CD4-1C49-4785-AE7B-D131EFFC8EC7}" type="presOf" srcId="{A738D4DE-1C78-46C7-9B61-4A193B12821C}" destId="{FAE3807B-A0F6-4D8E-A436-3B9865E0F959}" srcOrd="0" destOrd="0" presId="urn:microsoft.com/office/officeart/2005/8/layout/radial3"/>
    <dgm:cxn modelId="{207DBF7A-F59C-4842-99A3-979C6555FC86}" type="presParOf" srcId="{B2C9171F-A1CE-4C1A-8FA3-D4C931D7434F}" destId="{A442D66E-7309-4EFB-8C43-747A1CCBBAC6}" srcOrd="0" destOrd="0" presId="urn:microsoft.com/office/officeart/2005/8/layout/radial3"/>
    <dgm:cxn modelId="{92DAAF02-3457-4AB1-A3AA-E6D0D0A52167}" type="presParOf" srcId="{A442D66E-7309-4EFB-8C43-747A1CCBBAC6}" destId="{878A8DC8-4B49-4BB3-870F-F0C7CFE1F3D8}" srcOrd="0" destOrd="0" presId="urn:microsoft.com/office/officeart/2005/8/layout/radial3"/>
    <dgm:cxn modelId="{64238936-252D-4907-8784-4544EB15009B}" type="presParOf" srcId="{A442D66E-7309-4EFB-8C43-747A1CCBBAC6}" destId="{D916B596-D3B9-4939-A7A6-9C6DAF677282}" srcOrd="1" destOrd="0" presId="urn:microsoft.com/office/officeart/2005/8/layout/radial3"/>
    <dgm:cxn modelId="{E38EBABB-90F5-4CA9-B8BA-0249BFFCF207}" type="presParOf" srcId="{A442D66E-7309-4EFB-8C43-747A1CCBBAC6}" destId="{FAE3807B-A0F6-4D8E-A436-3B9865E0F959}" srcOrd="2" destOrd="0" presId="urn:microsoft.com/office/officeart/2005/8/layout/radial3"/>
    <dgm:cxn modelId="{A22C4665-1B52-4B2E-8FE0-9BB6AD23CC2B}" type="presParOf" srcId="{A442D66E-7309-4EFB-8C43-747A1CCBBAC6}" destId="{DCDD689B-E51E-4562-AA5E-DA47FBA7C498}" srcOrd="3" destOrd="0" presId="urn:microsoft.com/office/officeart/2005/8/layout/radial3"/>
    <dgm:cxn modelId="{538298F2-673A-46AD-B646-7A7FBA49B178}" type="presParOf" srcId="{A442D66E-7309-4EFB-8C43-747A1CCBBAC6}" destId="{EA02541F-25B6-497E-98D6-C9A0FB64C7A3}" srcOrd="4" destOrd="0" presId="urn:microsoft.com/office/officeart/2005/8/layout/radial3"/>
    <dgm:cxn modelId="{E66D4AB7-4106-6246-A57E-89BBBDCBAC93}" type="presParOf" srcId="{A442D66E-7309-4EFB-8C43-747A1CCBBAC6}" destId="{0BBBF09D-9222-864D-AF6F-85B772CDB1DD}" srcOrd="5" destOrd="0" presId="urn:microsoft.com/office/officeart/2005/8/layout/radial3"/>
    <dgm:cxn modelId="{50503C06-3DA7-8042-B049-B097019F4699}" type="presParOf" srcId="{A442D66E-7309-4EFB-8C43-747A1CCBBAC6}" destId="{E652F083-3149-E740-BE52-739525C73DDB}" srcOrd="6"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8BA5EB9-E6D7-4A34-BBC2-D613F00391CA}"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s-ES"/>
        </a:p>
      </dgm:t>
    </dgm:pt>
    <dgm:pt modelId="{2190E1AC-BBD7-4353-BFFB-96638D02CF1F}">
      <dgm:prSet phldrT="[Texto]" custT="1"/>
      <dgm:spPr>
        <a:solidFill>
          <a:srgbClr val="4D94B7"/>
        </a:solidFill>
      </dgm:spPr>
      <dgm:t>
        <a:bodyPr/>
        <a:lstStyle/>
        <a:p>
          <a:pPr>
            <a:buNone/>
          </a:pPr>
          <a:r>
            <a:rPr lang="en-US" sz="2400" b="1" noProof="0" dirty="0" err="1">
              <a:latin typeface="Helvetica Neue" panose="020B0604020202020204" charset="0"/>
            </a:rPr>
            <a:t>Målinriktning</a:t>
          </a:r>
          <a:endParaRPr lang="en-US" sz="2400" b="1" noProof="0" dirty="0">
            <a:latin typeface="Helvetica Neue" panose="020B0604020202020204" charset="0"/>
          </a:endParaRPr>
        </a:p>
      </dgm:t>
    </dgm:pt>
    <dgm:pt modelId="{31A8A7DB-2A1E-4164-ABDC-C04EC6B5CB36}" type="parTrans" cxnId="{1B2269D9-2B58-418F-8397-E1E0ECEE2302}">
      <dgm:prSet/>
      <dgm:spPr/>
      <dgm:t>
        <a:bodyPr/>
        <a:lstStyle/>
        <a:p>
          <a:endParaRPr lang="en-US" sz="1200" noProof="0" dirty="0">
            <a:latin typeface="Helvetica Neue" panose="020B0604020202020204" charset="0"/>
          </a:endParaRPr>
        </a:p>
      </dgm:t>
    </dgm:pt>
    <dgm:pt modelId="{A8F2A099-DEF2-411D-84C5-C438C1F98321}" type="sibTrans" cxnId="{1B2269D9-2B58-418F-8397-E1E0ECEE2302}">
      <dgm:prSet/>
      <dgm:spPr/>
      <dgm:t>
        <a:bodyPr/>
        <a:lstStyle/>
        <a:p>
          <a:endParaRPr lang="en-US" sz="1200" noProof="0" dirty="0">
            <a:latin typeface="Helvetica Neue" panose="020B0604020202020204" charset="0"/>
          </a:endParaRPr>
        </a:p>
      </dgm:t>
    </dgm:pt>
    <dgm:pt modelId="{D14F4154-5C7E-49B9-A1DA-CF4835FA14E9}">
      <dgm:prSet phldrT="[Texto]" custT="1"/>
      <dgm:spPr>
        <a:solidFill>
          <a:srgbClr val="4D94B7"/>
        </a:solidFill>
      </dgm:spPr>
      <dgm:t>
        <a:bodyPr/>
        <a:lstStyle/>
        <a:p>
          <a:pPr>
            <a:buFont typeface="Wingdings" panose="05000000000000000000" pitchFamily="2" charset="2"/>
            <a:buChar char="§"/>
          </a:pPr>
          <a:r>
            <a:rPr lang="sv-SE" sz="2000" noProof="0" dirty="0">
              <a:latin typeface="Helvetica Neue" panose="020B0604020202020204" charset="0"/>
            </a:rPr>
            <a:t>Företag strävar efter många mål</a:t>
          </a:r>
          <a:endParaRPr lang="en-US" sz="2000" noProof="0" dirty="0">
            <a:latin typeface="Helvetica Neue" panose="020B0604020202020204" charset="0"/>
          </a:endParaRPr>
        </a:p>
      </dgm:t>
    </dgm:pt>
    <dgm:pt modelId="{BE3B42CE-9942-4645-A449-81A1E9DB9154}" type="parTrans" cxnId="{1D317167-76AA-4F4E-A9F8-63612EC3DBE2}">
      <dgm:prSet/>
      <dgm:spPr/>
      <dgm:t>
        <a:bodyPr/>
        <a:lstStyle/>
        <a:p>
          <a:endParaRPr lang="en-US" sz="1200" noProof="0" dirty="0">
            <a:latin typeface="Helvetica Neue" panose="020B0604020202020204" charset="0"/>
          </a:endParaRPr>
        </a:p>
      </dgm:t>
    </dgm:pt>
    <dgm:pt modelId="{37CC2B3D-0FC1-46C1-A6B5-F006EBCAD4AC}" type="sibTrans" cxnId="{1D317167-76AA-4F4E-A9F8-63612EC3DBE2}">
      <dgm:prSet/>
      <dgm:spPr/>
      <dgm:t>
        <a:bodyPr/>
        <a:lstStyle/>
        <a:p>
          <a:endParaRPr lang="en-US" sz="1200" noProof="0" dirty="0">
            <a:latin typeface="Helvetica Neue" panose="020B0604020202020204" charset="0"/>
          </a:endParaRPr>
        </a:p>
      </dgm:t>
    </dgm:pt>
    <dgm:pt modelId="{6E472645-BC71-459D-997A-F9341A994092}">
      <dgm:prSet phldrT="[Texto]" custT="1"/>
      <dgm:spPr>
        <a:solidFill>
          <a:srgbClr val="78B17A"/>
        </a:solidFill>
      </dgm:spPr>
      <dgm:t>
        <a:bodyPr/>
        <a:lstStyle/>
        <a:p>
          <a:pPr>
            <a:buNone/>
          </a:pPr>
          <a:r>
            <a:rPr lang="en-US" sz="2400" b="1" noProof="0" dirty="0" err="1">
              <a:latin typeface="Helvetica Neue" panose="020B0604020202020204" charset="0"/>
            </a:rPr>
            <a:t>Organisatoriskt</a:t>
          </a:r>
          <a:r>
            <a:rPr lang="en-US" sz="2400" b="1" noProof="0" dirty="0">
              <a:latin typeface="Helvetica Neue" panose="020B0604020202020204" charset="0"/>
            </a:rPr>
            <a:t> </a:t>
          </a:r>
          <a:r>
            <a:rPr lang="en-US" sz="2400" b="1" noProof="0" dirty="0" err="1">
              <a:latin typeface="Helvetica Neue" panose="020B0604020202020204" charset="0"/>
            </a:rPr>
            <a:t>arv</a:t>
          </a:r>
          <a:r>
            <a:rPr lang="en-US" sz="2400" b="1" noProof="0" dirty="0">
              <a:latin typeface="Helvetica Neue" panose="020B0604020202020204" charset="0"/>
            </a:rPr>
            <a:t> </a:t>
          </a:r>
          <a:r>
            <a:rPr lang="en-US" sz="2400" b="1" noProof="0" dirty="0" err="1">
              <a:latin typeface="Helvetica Neue" panose="020B0604020202020204" charset="0"/>
            </a:rPr>
            <a:t>och</a:t>
          </a:r>
          <a:r>
            <a:rPr lang="en-US" sz="2400" b="1" noProof="0" dirty="0">
              <a:latin typeface="Helvetica Neue" panose="020B0604020202020204" charset="0"/>
            </a:rPr>
            <a:t> </a:t>
          </a:r>
          <a:r>
            <a:rPr lang="en-US" sz="2400" b="1" noProof="0" dirty="0" err="1">
              <a:latin typeface="Helvetica Neue" panose="020B0604020202020204" charset="0"/>
            </a:rPr>
            <a:t>innovationserfarenhet</a:t>
          </a:r>
          <a:endParaRPr lang="en-US" sz="2400" b="1" noProof="0" dirty="0">
            <a:latin typeface="Helvetica Neue" panose="020B0604020202020204" charset="0"/>
          </a:endParaRPr>
        </a:p>
      </dgm:t>
    </dgm:pt>
    <dgm:pt modelId="{8B3494A0-180A-4E66-AC87-ACB2D99E9530}" type="parTrans" cxnId="{2DE5CA04-3A6D-46E6-929D-B81F670AB78D}">
      <dgm:prSet/>
      <dgm:spPr/>
      <dgm:t>
        <a:bodyPr/>
        <a:lstStyle/>
        <a:p>
          <a:endParaRPr lang="en-US" sz="1200" noProof="0" dirty="0">
            <a:latin typeface="Helvetica Neue" panose="020B0604020202020204" charset="0"/>
          </a:endParaRPr>
        </a:p>
      </dgm:t>
    </dgm:pt>
    <dgm:pt modelId="{85EBC4C5-54D9-46DB-9811-089B9FB6D791}" type="sibTrans" cxnId="{2DE5CA04-3A6D-46E6-929D-B81F670AB78D}">
      <dgm:prSet/>
      <dgm:spPr/>
      <dgm:t>
        <a:bodyPr/>
        <a:lstStyle/>
        <a:p>
          <a:endParaRPr lang="en-US" sz="1200" noProof="0" dirty="0">
            <a:latin typeface="Helvetica Neue" panose="020B0604020202020204" charset="0"/>
          </a:endParaRPr>
        </a:p>
      </dgm:t>
    </dgm:pt>
    <dgm:pt modelId="{48645316-919B-4F63-AF82-40A3F0264D31}">
      <dgm:prSet phldrT="[Texto]" custT="1"/>
      <dgm:spPr>
        <a:solidFill>
          <a:srgbClr val="78B17A"/>
        </a:solidFill>
      </dgm:spPr>
      <dgm:t>
        <a:bodyPr/>
        <a:lstStyle/>
        <a:p>
          <a:pPr>
            <a:buFont typeface="Wingdings" panose="05000000000000000000" pitchFamily="2" charset="2"/>
            <a:buChar char="§"/>
          </a:pPr>
          <a:r>
            <a:rPr lang="sv-SE" sz="2000" noProof="0" dirty="0">
              <a:latin typeface="Helvetica Neue" panose="020B0604020202020204" charset="0"/>
            </a:rPr>
            <a:t>Hög FoU-kapacitet behöver inte innebära förmåga att utnyttja</a:t>
          </a:r>
          <a:endParaRPr lang="en-US" sz="2000" noProof="0" dirty="0">
            <a:latin typeface="Helvetica Neue" panose="020B0604020202020204" charset="0"/>
          </a:endParaRPr>
        </a:p>
      </dgm:t>
    </dgm:pt>
    <dgm:pt modelId="{8605296F-8C95-4E09-AF07-C19FD452560A}" type="parTrans" cxnId="{BCC903BA-F688-4EA9-A99B-1950436B3708}">
      <dgm:prSet/>
      <dgm:spPr/>
      <dgm:t>
        <a:bodyPr/>
        <a:lstStyle/>
        <a:p>
          <a:endParaRPr lang="en-US" sz="1200" noProof="0" dirty="0">
            <a:latin typeface="Helvetica Neue" panose="020B0604020202020204" charset="0"/>
          </a:endParaRPr>
        </a:p>
      </dgm:t>
    </dgm:pt>
    <dgm:pt modelId="{133178BE-A8A3-4695-9C73-6414C65D65D6}" type="sibTrans" cxnId="{BCC903BA-F688-4EA9-A99B-1950436B3708}">
      <dgm:prSet/>
      <dgm:spPr/>
      <dgm:t>
        <a:bodyPr/>
        <a:lstStyle/>
        <a:p>
          <a:endParaRPr lang="en-US" sz="1200" noProof="0" dirty="0">
            <a:latin typeface="Helvetica Neue" panose="020B0604020202020204" charset="0"/>
          </a:endParaRPr>
        </a:p>
      </dgm:t>
    </dgm:pt>
    <dgm:pt modelId="{211DF803-F6C0-4377-9EA1-730918AEE4FB}">
      <dgm:prSet phldrT="[Texto]" custT="1"/>
      <dgm:spPr>
        <a:solidFill>
          <a:srgbClr val="AED633"/>
        </a:solidFill>
      </dgm:spPr>
      <dgm:t>
        <a:bodyPr/>
        <a:lstStyle/>
        <a:p>
          <a:pPr>
            <a:buNone/>
          </a:pPr>
          <a:r>
            <a:rPr lang="en-US" sz="2400" b="1" noProof="0" dirty="0" err="1">
              <a:latin typeface="Helvetica Neue" panose="020B0604020202020204" charset="0"/>
            </a:rPr>
            <a:t>Andra</a:t>
          </a:r>
          <a:r>
            <a:rPr lang="en-US" sz="2400" b="1" noProof="0" dirty="0">
              <a:latin typeface="Helvetica Neue" panose="020B0604020202020204" charset="0"/>
            </a:rPr>
            <a:t> interna </a:t>
          </a:r>
          <a:r>
            <a:rPr lang="en-US" sz="2400" b="1" noProof="0" dirty="0" err="1">
              <a:latin typeface="Helvetica Neue" panose="020B0604020202020204" charset="0"/>
            </a:rPr>
            <a:t>faktorer</a:t>
          </a:r>
          <a:endParaRPr lang="en-US" sz="2400" b="1" noProof="0" dirty="0">
            <a:latin typeface="Helvetica Neue" panose="020B0604020202020204" charset="0"/>
          </a:endParaRPr>
        </a:p>
      </dgm:t>
    </dgm:pt>
    <dgm:pt modelId="{D355C6D1-BE47-439F-9A2D-CF582FB387AF}" type="parTrans" cxnId="{E3B0BBAE-E7B0-4033-907F-3EEA707FD686}">
      <dgm:prSet/>
      <dgm:spPr/>
      <dgm:t>
        <a:bodyPr/>
        <a:lstStyle/>
        <a:p>
          <a:endParaRPr lang="en-US" sz="1200" noProof="0" dirty="0">
            <a:latin typeface="Helvetica Neue" panose="020B0604020202020204" charset="0"/>
          </a:endParaRPr>
        </a:p>
      </dgm:t>
    </dgm:pt>
    <dgm:pt modelId="{54E221B3-524C-40BB-99C5-D9AB6462D8E2}" type="sibTrans" cxnId="{E3B0BBAE-E7B0-4033-907F-3EEA707FD686}">
      <dgm:prSet/>
      <dgm:spPr/>
      <dgm:t>
        <a:bodyPr/>
        <a:lstStyle/>
        <a:p>
          <a:endParaRPr lang="en-US" sz="1200" noProof="0" dirty="0">
            <a:latin typeface="Helvetica Neue" panose="020B0604020202020204" charset="0"/>
          </a:endParaRPr>
        </a:p>
      </dgm:t>
    </dgm:pt>
    <dgm:pt modelId="{3651CD99-BA01-4AC4-9E13-5C4640AF9A08}">
      <dgm:prSet phldrT="[Texto]" custT="1"/>
      <dgm:spPr>
        <a:solidFill>
          <a:srgbClr val="AED633"/>
        </a:solidFill>
      </dgm:spPr>
      <dgm:t>
        <a:bodyPr/>
        <a:lstStyle/>
        <a:p>
          <a:pPr>
            <a:buFont typeface="Wingdings" panose="05000000000000000000" pitchFamily="2" charset="2"/>
            <a:buChar char="§"/>
          </a:pPr>
          <a:r>
            <a:rPr lang="en-US" sz="2000" noProof="0" dirty="0" err="1">
              <a:latin typeface="Helvetica Neue" panose="020B0604020202020204" charset="0"/>
            </a:rPr>
            <a:t>Ägarstruktur</a:t>
          </a:r>
          <a:endParaRPr lang="en-US" sz="2000" noProof="0" dirty="0">
            <a:latin typeface="Helvetica Neue" panose="020B0604020202020204" charset="0"/>
          </a:endParaRPr>
        </a:p>
      </dgm:t>
    </dgm:pt>
    <dgm:pt modelId="{494C1770-5893-4319-9CB9-B0057EFC87E3}" type="parTrans" cxnId="{C37824B5-DF9B-4C99-9CE5-61B1E79BA3C9}">
      <dgm:prSet/>
      <dgm:spPr/>
      <dgm:t>
        <a:bodyPr/>
        <a:lstStyle/>
        <a:p>
          <a:endParaRPr lang="en-US" sz="1200" noProof="0" dirty="0">
            <a:latin typeface="Helvetica Neue" panose="020B0604020202020204" charset="0"/>
          </a:endParaRPr>
        </a:p>
      </dgm:t>
    </dgm:pt>
    <dgm:pt modelId="{324AF892-F3F1-428F-9193-8B3645E99DC7}" type="sibTrans" cxnId="{C37824B5-DF9B-4C99-9CE5-61B1E79BA3C9}">
      <dgm:prSet/>
      <dgm:spPr/>
      <dgm:t>
        <a:bodyPr/>
        <a:lstStyle/>
        <a:p>
          <a:endParaRPr lang="en-US" sz="1200" noProof="0" dirty="0">
            <a:latin typeface="Helvetica Neue" panose="020B0604020202020204" charset="0"/>
          </a:endParaRPr>
        </a:p>
      </dgm:t>
    </dgm:pt>
    <dgm:pt modelId="{9CCD6EDD-8C82-4FB4-A48A-E3C5432C2734}">
      <dgm:prSet phldrT="[Texto]" custT="1"/>
      <dgm:spPr>
        <a:solidFill>
          <a:srgbClr val="4D94B7"/>
        </a:solidFill>
      </dgm:spPr>
      <dgm:t>
        <a:bodyPr/>
        <a:lstStyle/>
        <a:p>
          <a:pPr>
            <a:buFont typeface="Wingdings" panose="05000000000000000000" pitchFamily="2" charset="2"/>
            <a:buChar char="§"/>
          </a:pPr>
          <a:r>
            <a:rPr lang="sv-SE" sz="2000" noProof="0" dirty="0">
              <a:latin typeface="Helvetica Neue" panose="020B0604020202020204" charset="0"/>
            </a:rPr>
            <a:t>Kortsiktiga mål kan stå i vägen för tillväxten</a:t>
          </a:r>
          <a:endParaRPr lang="en-US" sz="2000" noProof="0" dirty="0">
            <a:latin typeface="Helvetica Neue" panose="020B0604020202020204" charset="0"/>
          </a:endParaRPr>
        </a:p>
      </dgm:t>
    </dgm:pt>
    <dgm:pt modelId="{118E1BC6-7F0C-4B4C-8225-2ACA6F833F9E}" type="parTrans" cxnId="{0990784A-A9E7-437C-BAC3-6C1046912C48}">
      <dgm:prSet/>
      <dgm:spPr/>
      <dgm:t>
        <a:bodyPr/>
        <a:lstStyle/>
        <a:p>
          <a:endParaRPr lang="en-US" sz="1200" noProof="0" dirty="0">
            <a:latin typeface="Helvetica Neue" panose="020B0604020202020204" charset="0"/>
          </a:endParaRPr>
        </a:p>
      </dgm:t>
    </dgm:pt>
    <dgm:pt modelId="{28EEDD6E-A05C-4F45-A8D6-EF45F6AA53E2}" type="sibTrans" cxnId="{0990784A-A9E7-437C-BAC3-6C1046912C48}">
      <dgm:prSet/>
      <dgm:spPr/>
      <dgm:t>
        <a:bodyPr/>
        <a:lstStyle/>
        <a:p>
          <a:endParaRPr lang="en-US" sz="1200" noProof="0" dirty="0">
            <a:latin typeface="Helvetica Neue" panose="020B0604020202020204" charset="0"/>
          </a:endParaRPr>
        </a:p>
      </dgm:t>
    </dgm:pt>
    <dgm:pt modelId="{87648AFC-D6DE-465D-B4BC-2C922143EC0A}">
      <dgm:prSet phldrT="[Texto]" custT="1"/>
      <dgm:spPr>
        <a:solidFill>
          <a:srgbClr val="4D94B7"/>
        </a:solidFill>
      </dgm:spPr>
      <dgm:t>
        <a:bodyPr/>
        <a:lstStyle/>
        <a:p>
          <a:pPr>
            <a:buFont typeface="Wingdings" panose="05000000000000000000" pitchFamily="2" charset="2"/>
            <a:buChar char="§"/>
          </a:pPr>
          <a:r>
            <a:rPr lang="sv-SE" sz="2000" noProof="0" dirty="0">
              <a:latin typeface="Helvetica Neue" panose="020B0604020202020204" charset="0"/>
            </a:rPr>
            <a:t>Tänk på lång sikt också</a:t>
          </a:r>
          <a:endParaRPr lang="en-US" sz="2000" noProof="0" dirty="0">
            <a:latin typeface="Helvetica Neue" panose="020B0604020202020204" charset="0"/>
          </a:endParaRPr>
        </a:p>
      </dgm:t>
    </dgm:pt>
    <dgm:pt modelId="{06C701E9-A006-4F8F-A2E2-EB31FF90BA38}" type="parTrans" cxnId="{E7F4C5FB-9D1B-4E06-B797-FD1C423051A2}">
      <dgm:prSet/>
      <dgm:spPr/>
      <dgm:t>
        <a:bodyPr/>
        <a:lstStyle/>
        <a:p>
          <a:endParaRPr lang="en-US" sz="1200" noProof="0" dirty="0">
            <a:latin typeface="Helvetica Neue" panose="020B0604020202020204" charset="0"/>
          </a:endParaRPr>
        </a:p>
      </dgm:t>
    </dgm:pt>
    <dgm:pt modelId="{3955DC62-2C69-477F-A96E-602B597AF466}" type="sibTrans" cxnId="{E7F4C5FB-9D1B-4E06-B797-FD1C423051A2}">
      <dgm:prSet/>
      <dgm:spPr/>
      <dgm:t>
        <a:bodyPr/>
        <a:lstStyle/>
        <a:p>
          <a:endParaRPr lang="en-US" sz="1200" noProof="0" dirty="0">
            <a:latin typeface="Helvetica Neue" panose="020B0604020202020204" charset="0"/>
          </a:endParaRPr>
        </a:p>
      </dgm:t>
    </dgm:pt>
    <dgm:pt modelId="{B6E75022-ACAE-4E09-B382-39335791B453}">
      <dgm:prSet phldrT="[Texto]" custT="1"/>
      <dgm:spPr>
        <a:solidFill>
          <a:srgbClr val="4D94B7"/>
        </a:solidFill>
      </dgm:spPr>
      <dgm:t>
        <a:bodyPr/>
        <a:lstStyle/>
        <a:p>
          <a:pPr>
            <a:buFontTx/>
            <a:buNone/>
          </a:pPr>
          <a:endParaRPr lang="en-US" sz="3600" noProof="0" dirty="0">
            <a:latin typeface="Helvetica Neue" panose="020B0604020202020204" charset="0"/>
          </a:endParaRPr>
        </a:p>
      </dgm:t>
    </dgm:pt>
    <dgm:pt modelId="{214599B9-32E5-412E-A693-BA152425AE3C}" type="parTrans" cxnId="{D12C108E-7780-4774-8A64-E6A228CE3BE9}">
      <dgm:prSet/>
      <dgm:spPr/>
      <dgm:t>
        <a:bodyPr/>
        <a:lstStyle/>
        <a:p>
          <a:endParaRPr lang="en-US" sz="1200" noProof="0" dirty="0">
            <a:latin typeface="Helvetica Neue" panose="020B0604020202020204" charset="0"/>
          </a:endParaRPr>
        </a:p>
      </dgm:t>
    </dgm:pt>
    <dgm:pt modelId="{64E3FBCC-DCEA-4D55-8307-23F82E2763BA}" type="sibTrans" cxnId="{D12C108E-7780-4774-8A64-E6A228CE3BE9}">
      <dgm:prSet/>
      <dgm:spPr/>
      <dgm:t>
        <a:bodyPr/>
        <a:lstStyle/>
        <a:p>
          <a:endParaRPr lang="en-US" sz="1200" noProof="0" dirty="0">
            <a:latin typeface="Helvetica Neue" panose="020B0604020202020204" charset="0"/>
          </a:endParaRPr>
        </a:p>
      </dgm:t>
    </dgm:pt>
    <dgm:pt modelId="{F8C5ABC5-561D-4BFA-AEA0-EBBDC1F3EA99}">
      <dgm:prSet phldrT="[Texto]" custT="1"/>
      <dgm:spPr>
        <a:solidFill>
          <a:srgbClr val="AED633"/>
        </a:solidFill>
      </dgm:spPr>
      <dgm:t>
        <a:bodyPr/>
        <a:lstStyle/>
        <a:p>
          <a:pPr>
            <a:buFontTx/>
            <a:buNone/>
          </a:pPr>
          <a:endParaRPr lang="en-US" sz="3600" noProof="0" dirty="0">
            <a:latin typeface="Helvetica Neue" panose="020B0604020202020204" charset="0"/>
          </a:endParaRPr>
        </a:p>
      </dgm:t>
    </dgm:pt>
    <dgm:pt modelId="{996824AE-A398-4D98-9B3D-9709E1D2FE49}" type="parTrans" cxnId="{B9D42993-2692-4FB5-9962-97DA94996384}">
      <dgm:prSet/>
      <dgm:spPr/>
      <dgm:t>
        <a:bodyPr/>
        <a:lstStyle/>
        <a:p>
          <a:endParaRPr lang="en-US" sz="1200" noProof="0" dirty="0">
            <a:latin typeface="Helvetica Neue" panose="020B0604020202020204" charset="0"/>
          </a:endParaRPr>
        </a:p>
      </dgm:t>
    </dgm:pt>
    <dgm:pt modelId="{DF0DA6DF-1617-471E-B5A6-F07256FB7099}" type="sibTrans" cxnId="{B9D42993-2692-4FB5-9962-97DA94996384}">
      <dgm:prSet/>
      <dgm:spPr/>
      <dgm:t>
        <a:bodyPr/>
        <a:lstStyle/>
        <a:p>
          <a:endParaRPr lang="en-US" sz="1200" noProof="0" dirty="0">
            <a:latin typeface="Helvetica Neue" panose="020B0604020202020204" charset="0"/>
          </a:endParaRPr>
        </a:p>
      </dgm:t>
    </dgm:pt>
    <dgm:pt modelId="{20B94105-DAFF-4CC4-A94C-AE0D70601049}">
      <dgm:prSet custT="1"/>
      <dgm:spPr/>
      <dgm:t>
        <a:bodyPr/>
        <a:lstStyle/>
        <a:p>
          <a:pPr>
            <a:buFont typeface="Wingdings" panose="05000000000000000000" pitchFamily="2" charset="2"/>
            <a:buChar char="§"/>
          </a:pPr>
          <a:r>
            <a:rPr lang="en-US" sz="2000" noProof="0" dirty="0" err="1">
              <a:latin typeface="Helvetica Neue" panose="020B0604020202020204" charset="0"/>
            </a:rPr>
            <a:t>Överväg</a:t>
          </a:r>
          <a:r>
            <a:rPr lang="en-US" sz="2000" noProof="0" dirty="0">
              <a:latin typeface="Helvetica Neue" panose="020B0604020202020204" charset="0"/>
            </a:rPr>
            <a:t> </a:t>
          </a:r>
          <a:r>
            <a:rPr lang="en-US" sz="2000" noProof="0" dirty="0" err="1">
              <a:latin typeface="Helvetica Neue" panose="020B0604020202020204" charset="0"/>
            </a:rPr>
            <a:t>delnings</a:t>
          </a:r>
          <a:r>
            <a:rPr lang="en-US" sz="2000" noProof="0" dirty="0">
              <a:latin typeface="Helvetica Neue" panose="020B0604020202020204" charset="0"/>
            </a:rPr>
            <a:t>- </a:t>
          </a:r>
          <a:r>
            <a:rPr lang="en-US" sz="2000" noProof="0" dirty="0" err="1">
              <a:latin typeface="Helvetica Neue" panose="020B0604020202020204" charset="0"/>
            </a:rPr>
            <a:t>och</a:t>
          </a:r>
          <a:r>
            <a:rPr lang="en-US" sz="2000" noProof="0" dirty="0">
              <a:latin typeface="Helvetica Neue" panose="020B0604020202020204" charset="0"/>
            </a:rPr>
            <a:t> </a:t>
          </a:r>
          <a:r>
            <a:rPr lang="en-US" sz="2000" noProof="0" dirty="0" err="1">
              <a:latin typeface="Helvetica Neue" panose="020B0604020202020204" charset="0"/>
            </a:rPr>
            <a:t>samarbetskultur</a:t>
          </a:r>
          <a:endParaRPr lang="en-US" sz="2000" noProof="0" dirty="0">
            <a:latin typeface="Helvetica Neue" panose="020B0604020202020204" charset="0"/>
          </a:endParaRPr>
        </a:p>
      </dgm:t>
    </dgm:pt>
    <dgm:pt modelId="{97C25A38-96EE-496C-BAA9-3C9F2146AB7A}" type="parTrans" cxnId="{17EB51E3-D989-417C-8690-37C9232270E4}">
      <dgm:prSet/>
      <dgm:spPr/>
      <dgm:t>
        <a:bodyPr/>
        <a:lstStyle/>
        <a:p>
          <a:endParaRPr lang="en-US" sz="1200" noProof="0" dirty="0">
            <a:latin typeface="Helvetica Neue" panose="020B0604020202020204" charset="0"/>
          </a:endParaRPr>
        </a:p>
      </dgm:t>
    </dgm:pt>
    <dgm:pt modelId="{2FF90305-B5D1-4009-B539-EE8B748123D2}" type="sibTrans" cxnId="{17EB51E3-D989-417C-8690-37C9232270E4}">
      <dgm:prSet/>
      <dgm:spPr/>
      <dgm:t>
        <a:bodyPr/>
        <a:lstStyle/>
        <a:p>
          <a:endParaRPr lang="en-US" sz="1200" noProof="0" dirty="0">
            <a:latin typeface="Helvetica Neue" panose="020B0604020202020204" charset="0"/>
          </a:endParaRPr>
        </a:p>
      </dgm:t>
    </dgm:pt>
    <dgm:pt modelId="{D15BC6BC-A366-43B8-8E31-D6086399116B}">
      <dgm:prSet custT="1"/>
      <dgm:spPr/>
      <dgm:t>
        <a:bodyPr/>
        <a:lstStyle/>
        <a:p>
          <a:pPr>
            <a:buFont typeface="Wingdings" panose="05000000000000000000" pitchFamily="2" charset="2"/>
            <a:buChar char="§"/>
          </a:pPr>
          <a:r>
            <a:rPr lang="en-US" sz="2000" noProof="0" dirty="0">
              <a:latin typeface="Helvetica Neue" panose="020B0604020202020204" charset="0"/>
            </a:rPr>
            <a:t>Risk aversion</a:t>
          </a:r>
        </a:p>
      </dgm:t>
    </dgm:pt>
    <dgm:pt modelId="{529AA145-8860-42D1-B8E9-5D02E414F9B8}" type="parTrans" cxnId="{7FE1CD1E-A36D-49A4-8B24-E72BC3F0605D}">
      <dgm:prSet/>
      <dgm:spPr/>
      <dgm:t>
        <a:bodyPr/>
        <a:lstStyle/>
        <a:p>
          <a:endParaRPr lang="en-US" sz="1200" noProof="0" dirty="0">
            <a:latin typeface="Helvetica Neue" panose="020B0604020202020204" charset="0"/>
          </a:endParaRPr>
        </a:p>
      </dgm:t>
    </dgm:pt>
    <dgm:pt modelId="{B10D7BDA-CC30-44E9-94A7-EB3504597714}" type="sibTrans" cxnId="{7FE1CD1E-A36D-49A4-8B24-E72BC3F0605D}">
      <dgm:prSet/>
      <dgm:spPr/>
      <dgm:t>
        <a:bodyPr/>
        <a:lstStyle/>
        <a:p>
          <a:endParaRPr lang="en-US" sz="1200" noProof="0" dirty="0">
            <a:latin typeface="Helvetica Neue" panose="020B0604020202020204" charset="0"/>
          </a:endParaRPr>
        </a:p>
      </dgm:t>
    </dgm:pt>
    <dgm:pt modelId="{D59A5103-4FE5-40EE-BE7B-C897AB2EC1F0}">
      <dgm:prSet custT="1"/>
      <dgm:spPr/>
      <dgm:t>
        <a:bodyPr/>
        <a:lstStyle/>
        <a:p>
          <a:pPr>
            <a:buFont typeface="Wingdings" panose="05000000000000000000" pitchFamily="2" charset="2"/>
            <a:buChar char="§"/>
          </a:pPr>
          <a:r>
            <a:rPr lang="en-US" sz="2000" noProof="0" dirty="0" err="1">
              <a:latin typeface="Helvetica Neue" panose="020B0604020202020204" charset="0"/>
            </a:rPr>
            <a:t>Organisationsstruktur</a:t>
          </a:r>
          <a:endParaRPr lang="en-US" sz="2000" noProof="0" dirty="0">
            <a:latin typeface="Helvetica Neue" panose="020B0604020202020204" charset="0"/>
          </a:endParaRPr>
        </a:p>
      </dgm:t>
    </dgm:pt>
    <dgm:pt modelId="{FCFC649A-802B-491C-B1F4-989CF446780B}" type="parTrans" cxnId="{3181D6B8-8356-4C64-9751-FD1E2729109B}">
      <dgm:prSet/>
      <dgm:spPr/>
      <dgm:t>
        <a:bodyPr/>
        <a:lstStyle/>
        <a:p>
          <a:endParaRPr lang="en-US" sz="1200" noProof="0" dirty="0">
            <a:latin typeface="Helvetica Neue" panose="020B0604020202020204" charset="0"/>
          </a:endParaRPr>
        </a:p>
      </dgm:t>
    </dgm:pt>
    <dgm:pt modelId="{7702CAA7-015F-4043-8FFA-BB0E18C67B2E}" type="sibTrans" cxnId="{3181D6B8-8356-4C64-9751-FD1E2729109B}">
      <dgm:prSet/>
      <dgm:spPr/>
      <dgm:t>
        <a:bodyPr/>
        <a:lstStyle/>
        <a:p>
          <a:endParaRPr lang="en-US" sz="1200" noProof="0" dirty="0">
            <a:latin typeface="Helvetica Neue" panose="020B0604020202020204" charset="0"/>
          </a:endParaRPr>
        </a:p>
      </dgm:t>
    </dgm:pt>
    <dgm:pt modelId="{D831ADC3-8BF2-3B4E-8361-9CEED71024E8}">
      <dgm:prSet phldrT="[Texto]" custT="1"/>
      <dgm:spPr>
        <a:solidFill>
          <a:srgbClr val="4D94B7"/>
        </a:solidFill>
      </dgm:spPr>
      <dgm:t>
        <a:bodyPr/>
        <a:lstStyle/>
        <a:p>
          <a:pPr>
            <a:buFont typeface="Wingdings" panose="05000000000000000000" pitchFamily="2" charset="2"/>
            <a:buChar char="§"/>
          </a:pPr>
          <a:endParaRPr lang="en-US" sz="2000" noProof="0" dirty="0">
            <a:latin typeface="Helvetica Neue" panose="020B0604020202020204" charset="0"/>
          </a:endParaRPr>
        </a:p>
      </dgm:t>
    </dgm:pt>
    <dgm:pt modelId="{FFF2BCC7-CCE4-F14E-AD3F-32020FF441AF}" type="parTrans" cxnId="{D5B77F6D-20FB-674B-9ED1-5913B808C0DB}">
      <dgm:prSet/>
      <dgm:spPr/>
      <dgm:t>
        <a:bodyPr/>
        <a:lstStyle/>
        <a:p>
          <a:endParaRPr lang="en-US" noProof="0" dirty="0">
            <a:latin typeface="Helvetica Neue" panose="020B0604020202020204" charset="0"/>
          </a:endParaRPr>
        </a:p>
      </dgm:t>
    </dgm:pt>
    <dgm:pt modelId="{9E457669-2221-D844-B6F2-B3BBEEC030DD}" type="sibTrans" cxnId="{D5B77F6D-20FB-674B-9ED1-5913B808C0DB}">
      <dgm:prSet/>
      <dgm:spPr/>
      <dgm:t>
        <a:bodyPr/>
        <a:lstStyle/>
        <a:p>
          <a:endParaRPr lang="en-US" noProof="0" dirty="0">
            <a:latin typeface="Helvetica Neue" panose="020B0604020202020204" charset="0"/>
          </a:endParaRPr>
        </a:p>
      </dgm:t>
    </dgm:pt>
    <dgm:pt modelId="{3FCB649A-0E96-3C43-BA59-8F652A3BC7F6}">
      <dgm:prSet phldrT="[Texto]" custT="1"/>
      <dgm:spPr>
        <a:solidFill>
          <a:srgbClr val="4D94B7"/>
        </a:solidFill>
      </dgm:spPr>
      <dgm:t>
        <a:bodyPr/>
        <a:lstStyle/>
        <a:p>
          <a:pPr>
            <a:buFont typeface="Wingdings" panose="05000000000000000000" pitchFamily="2" charset="2"/>
            <a:buChar char="§"/>
          </a:pPr>
          <a:endParaRPr lang="en-US" sz="2000" noProof="0" dirty="0">
            <a:latin typeface="Helvetica Neue" panose="020B0604020202020204" charset="0"/>
          </a:endParaRPr>
        </a:p>
      </dgm:t>
    </dgm:pt>
    <dgm:pt modelId="{4BEA68A5-52D9-334F-85AB-BEB444E4C060}" type="parTrans" cxnId="{8BE6AB61-AF9D-DA49-A637-36EAF8084662}">
      <dgm:prSet/>
      <dgm:spPr/>
      <dgm:t>
        <a:bodyPr/>
        <a:lstStyle/>
        <a:p>
          <a:endParaRPr lang="en-US" noProof="0" dirty="0">
            <a:latin typeface="Helvetica Neue" panose="020B0604020202020204" charset="0"/>
          </a:endParaRPr>
        </a:p>
      </dgm:t>
    </dgm:pt>
    <dgm:pt modelId="{F9A63F80-45DB-8648-AEFF-2E98F4627E0D}" type="sibTrans" cxnId="{8BE6AB61-AF9D-DA49-A637-36EAF8084662}">
      <dgm:prSet/>
      <dgm:spPr/>
      <dgm:t>
        <a:bodyPr/>
        <a:lstStyle/>
        <a:p>
          <a:endParaRPr lang="en-US" noProof="0" dirty="0">
            <a:latin typeface="Helvetica Neue" panose="020B0604020202020204" charset="0"/>
          </a:endParaRPr>
        </a:p>
      </dgm:t>
    </dgm:pt>
    <dgm:pt modelId="{3FE44A92-F81E-3C4F-8E77-461F86265E22}">
      <dgm:prSet custT="1"/>
      <dgm:spPr/>
      <dgm:t>
        <a:bodyPr/>
        <a:lstStyle/>
        <a:p>
          <a:pPr>
            <a:buFont typeface="Wingdings" panose="05000000000000000000" pitchFamily="2" charset="2"/>
            <a:buChar char="§"/>
          </a:pPr>
          <a:endParaRPr lang="en-US" sz="2000" noProof="0" dirty="0">
            <a:latin typeface="Helvetica Neue" panose="020B0604020202020204" charset="0"/>
          </a:endParaRPr>
        </a:p>
      </dgm:t>
    </dgm:pt>
    <dgm:pt modelId="{FDB42BA0-2554-BC49-8BA3-695DAD7DA19F}" type="parTrans" cxnId="{41A30823-57F6-B44D-97FC-6E44AEC634AF}">
      <dgm:prSet/>
      <dgm:spPr/>
      <dgm:t>
        <a:bodyPr/>
        <a:lstStyle/>
        <a:p>
          <a:endParaRPr lang="en-US" noProof="0" dirty="0">
            <a:latin typeface="Helvetica Neue" panose="020B0604020202020204" charset="0"/>
          </a:endParaRPr>
        </a:p>
      </dgm:t>
    </dgm:pt>
    <dgm:pt modelId="{6080C9E8-217E-6746-8586-847E165CFF59}" type="sibTrans" cxnId="{41A30823-57F6-B44D-97FC-6E44AEC634AF}">
      <dgm:prSet/>
      <dgm:spPr/>
      <dgm:t>
        <a:bodyPr/>
        <a:lstStyle/>
        <a:p>
          <a:endParaRPr lang="en-US" noProof="0" dirty="0">
            <a:latin typeface="Helvetica Neue" panose="020B0604020202020204" charset="0"/>
          </a:endParaRPr>
        </a:p>
      </dgm:t>
    </dgm:pt>
    <dgm:pt modelId="{758BB411-72D8-B048-ABEF-EF7DAB654B5B}">
      <dgm:prSet custT="1"/>
      <dgm:spPr/>
      <dgm:t>
        <a:bodyPr/>
        <a:lstStyle/>
        <a:p>
          <a:pPr>
            <a:buFont typeface="Wingdings" panose="05000000000000000000" pitchFamily="2" charset="2"/>
            <a:buChar char="§"/>
          </a:pPr>
          <a:r>
            <a:rPr lang="sv-SE" sz="2000" noProof="0" dirty="0">
              <a:latin typeface="Helvetica Neue" panose="020B0604020202020204" charset="0"/>
            </a:rPr>
            <a:t>Kontinuitet i FoU kan öka chanserna för innovationsgenombrott</a:t>
          </a:r>
          <a:endParaRPr lang="en-US" sz="2000" noProof="0" dirty="0">
            <a:latin typeface="Helvetica Neue" panose="020B0604020202020204" charset="0"/>
          </a:endParaRPr>
        </a:p>
      </dgm:t>
    </dgm:pt>
    <dgm:pt modelId="{D8946341-667D-3042-95B6-86030B7E4979}" type="parTrans" cxnId="{AC18965D-A7D5-9242-A68B-839BF41A2653}">
      <dgm:prSet/>
      <dgm:spPr/>
      <dgm:t>
        <a:bodyPr/>
        <a:lstStyle/>
        <a:p>
          <a:endParaRPr lang="en-US" noProof="0" dirty="0">
            <a:latin typeface="Helvetica Neue" panose="020B0604020202020204" charset="0"/>
          </a:endParaRPr>
        </a:p>
      </dgm:t>
    </dgm:pt>
    <dgm:pt modelId="{00B4AF3D-5E5B-D44B-AAD2-9E82E4637B55}" type="sibTrans" cxnId="{AC18965D-A7D5-9242-A68B-839BF41A2653}">
      <dgm:prSet/>
      <dgm:spPr/>
      <dgm:t>
        <a:bodyPr/>
        <a:lstStyle/>
        <a:p>
          <a:endParaRPr lang="en-US" noProof="0" dirty="0">
            <a:latin typeface="Helvetica Neue" panose="020B0604020202020204" charset="0"/>
          </a:endParaRPr>
        </a:p>
      </dgm:t>
    </dgm:pt>
    <dgm:pt modelId="{1F740CD4-C4D9-A240-83F6-728C6E326795}">
      <dgm:prSet custT="1"/>
      <dgm:spPr/>
      <dgm:t>
        <a:bodyPr/>
        <a:lstStyle/>
        <a:p>
          <a:pPr>
            <a:buFont typeface="Wingdings" panose="05000000000000000000" pitchFamily="2" charset="2"/>
            <a:buChar char="§"/>
          </a:pPr>
          <a:endParaRPr lang="en-US" sz="2000" noProof="0" dirty="0">
            <a:latin typeface="Helvetica Neue" panose="020B0604020202020204" charset="0"/>
          </a:endParaRPr>
        </a:p>
      </dgm:t>
    </dgm:pt>
    <dgm:pt modelId="{7DD99E13-53A5-9445-BBA3-C1E5CB79936A}" type="parTrans" cxnId="{76FD5047-9B05-8B4B-A971-6FE7A4AC03D1}">
      <dgm:prSet/>
      <dgm:spPr/>
      <dgm:t>
        <a:bodyPr/>
        <a:lstStyle/>
        <a:p>
          <a:endParaRPr lang="en-US" noProof="0" dirty="0">
            <a:latin typeface="Helvetica Neue" panose="020B0604020202020204" charset="0"/>
          </a:endParaRPr>
        </a:p>
      </dgm:t>
    </dgm:pt>
    <dgm:pt modelId="{35DC812B-8DBA-6C45-85A5-AB417A02666D}" type="sibTrans" cxnId="{76FD5047-9B05-8B4B-A971-6FE7A4AC03D1}">
      <dgm:prSet/>
      <dgm:spPr/>
      <dgm:t>
        <a:bodyPr/>
        <a:lstStyle/>
        <a:p>
          <a:endParaRPr lang="en-US" noProof="0" dirty="0">
            <a:latin typeface="Helvetica Neue" panose="020B0604020202020204" charset="0"/>
          </a:endParaRPr>
        </a:p>
      </dgm:t>
    </dgm:pt>
    <dgm:pt modelId="{7EE4848A-C4F7-CB4C-B4B5-A517DAD1DF31}">
      <dgm:prSet custT="1"/>
      <dgm:spPr/>
      <dgm:t>
        <a:bodyPr/>
        <a:lstStyle/>
        <a:p>
          <a:pPr>
            <a:buFont typeface="Wingdings" panose="05000000000000000000" pitchFamily="2" charset="2"/>
            <a:buChar char="§"/>
          </a:pPr>
          <a:r>
            <a:rPr lang="en-US" sz="2000" noProof="0" dirty="0" err="1">
              <a:latin typeface="Helvetica Neue" panose="020B0604020202020204" charset="0"/>
            </a:rPr>
            <a:t>Kompetensutveckling</a:t>
          </a:r>
          <a:endParaRPr lang="en-US" sz="2000" noProof="0" dirty="0">
            <a:latin typeface="Helvetica Neue" panose="020B0604020202020204" charset="0"/>
          </a:endParaRPr>
        </a:p>
      </dgm:t>
    </dgm:pt>
    <dgm:pt modelId="{A23B1B9D-644D-D04F-9C78-6C72FFB6E163}" type="parTrans" cxnId="{588EB529-6C0A-474F-AD95-4326335BA178}">
      <dgm:prSet/>
      <dgm:spPr/>
      <dgm:t>
        <a:bodyPr/>
        <a:lstStyle/>
        <a:p>
          <a:endParaRPr lang="en-US" noProof="0" dirty="0">
            <a:latin typeface="Helvetica Neue" panose="020B0604020202020204" charset="0"/>
          </a:endParaRPr>
        </a:p>
      </dgm:t>
    </dgm:pt>
    <dgm:pt modelId="{103D4DE2-D59E-C44F-853F-1F247A773ACC}" type="sibTrans" cxnId="{588EB529-6C0A-474F-AD95-4326335BA178}">
      <dgm:prSet/>
      <dgm:spPr/>
      <dgm:t>
        <a:bodyPr/>
        <a:lstStyle/>
        <a:p>
          <a:endParaRPr lang="en-US" noProof="0" dirty="0">
            <a:latin typeface="Helvetica Neue" panose="020B0604020202020204" charset="0"/>
          </a:endParaRPr>
        </a:p>
      </dgm:t>
    </dgm:pt>
    <dgm:pt modelId="{522EBD1C-54E7-5C42-BF9D-64A33C3F8EC8}">
      <dgm:prSet custT="1"/>
      <dgm:spPr/>
      <dgm:t>
        <a:bodyPr/>
        <a:lstStyle/>
        <a:p>
          <a:pPr>
            <a:buFont typeface="Wingdings" panose="05000000000000000000" pitchFamily="2" charset="2"/>
            <a:buChar char="§"/>
          </a:pPr>
          <a:endParaRPr lang="en-US" sz="2000" noProof="0" dirty="0">
            <a:latin typeface="Helvetica Neue" panose="020B0604020202020204" charset="0"/>
          </a:endParaRPr>
        </a:p>
      </dgm:t>
    </dgm:pt>
    <dgm:pt modelId="{0DA4AECE-A144-E447-97E0-AFE9D0FB8F43}" type="parTrans" cxnId="{F73B1E6E-CAD8-134E-B060-59C7D3029BDB}">
      <dgm:prSet/>
      <dgm:spPr/>
      <dgm:t>
        <a:bodyPr/>
        <a:lstStyle/>
        <a:p>
          <a:endParaRPr lang="en-US" noProof="0" dirty="0">
            <a:latin typeface="Helvetica Neue" panose="020B0604020202020204" charset="0"/>
          </a:endParaRPr>
        </a:p>
      </dgm:t>
    </dgm:pt>
    <dgm:pt modelId="{977708A6-A1DA-AB44-938E-40026549948C}" type="sibTrans" cxnId="{F73B1E6E-CAD8-134E-B060-59C7D3029BDB}">
      <dgm:prSet/>
      <dgm:spPr/>
      <dgm:t>
        <a:bodyPr/>
        <a:lstStyle/>
        <a:p>
          <a:endParaRPr lang="en-US" noProof="0" dirty="0">
            <a:latin typeface="Helvetica Neue" panose="020B0604020202020204" charset="0"/>
          </a:endParaRPr>
        </a:p>
      </dgm:t>
    </dgm:pt>
    <dgm:pt modelId="{E2D8A969-6603-2F4C-A613-6E28AE49D251}">
      <dgm:prSet custT="1"/>
      <dgm:spPr/>
      <dgm:t>
        <a:bodyPr/>
        <a:lstStyle/>
        <a:p>
          <a:pPr>
            <a:buFont typeface="Wingdings" panose="05000000000000000000" pitchFamily="2" charset="2"/>
            <a:buChar char="§"/>
          </a:pPr>
          <a:endParaRPr lang="en-US" sz="2000" noProof="0" dirty="0">
            <a:latin typeface="Helvetica Neue" panose="020B0604020202020204" charset="0"/>
          </a:endParaRPr>
        </a:p>
      </dgm:t>
    </dgm:pt>
    <dgm:pt modelId="{C5E071C3-425D-9740-B653-EFDEB1AA3780}" type="parTrans" cxnId="{F3B96474-F91E-BB4C-AE78-965140AB3A7B}">
      <dgm:prSet/>
      <dgm:spPr/>
      <dgm:t>
        <a:bodyPr/>
        <a:lstStyle/>
        <a:p>
          <a:endParaRPr lang="en-US" noProof="0" dirty="0">
            <a:latin typeface="Helvetica Neue" panose="020B0604020202020204" charset="0"/>
          </a:endParaRPr>
        </a:p>
      </dgm:t>
    </dgm:pt>
    <dgm:pt modelId="{81B53884-6208-9F49-B2E1-2F76A358C89B}" type="sibTrans" cxnId="{F3B96474-F91E-BB4C-AE78-965140AB3A7B}">
      <dgm:prSet/>
      <dgm:spPr/>
      <dgm:t>
        <a:bodyPr/>
        <a:lstStyle/>
        <a:p>
          <a:endParaRPr lang="en-US" noProof="0" dirty="0">
            <a:latin typeface="Helvetica Neue" panose="020B0604020202020204" charset="0"/>
          </a:endParaRPr>
        </a:p>
      </dgm:t>
    </dgm:pt>
    <dgm:pt modelId="{53F515E3-DB6A-9C42-9662-069022E3F843}">
      <dgm:prSet custT="1"/>
      <dgm:spPr/>
      <dgm:t>
        <a:bodyPr/>
        <a:lstStyle/>
        <a:p>
          <a:pPr>
            <a:buFont typeface="Wingdings" panose="05000000000000000000" pitchFamily="2" charset="2"/>
            <a:buChar char="§"/>
          </a:pPr>
          <a:endParaRPr lang="en-US" sz="2000" noProof="0" dirty="0">
            <a:latin typeface="Helvetica Neue" panose="020B0604020202020204" charset="0"/>
          </a:endParaRPr>
        </a:p>
      </dgm:t>
    </dgm:pt>
    <dgm:pt modelId="{B2BC18DA-A2CE-A24C-AC07-6D6DEF5EFE96}" type="parTrans" cxnId="{EF3D9D2D-817D-4A4E-A133-A5756053A907}">
      <dgm:prSet/>
      <dgm:spPr/>
      <dgm:t>
        <a:bodyPr/>
        <a:lstStyle/>
        <a:p>
          <a:endParaRPr lang="en-US" noProof="0" dirty="0">
            <a:latin typeface="Helvetica Neue" panose="020B0604020202020204" charset="0"/>
          </a:endParaRPr>
        </a:p>
      </dgm:t>
    </dgm:pt>
    <dgm:pt modelId="{0DD24CE1-F4FA-CB46-9133-81A320F395A8}" type="sibTrans" cxnId="{EF3D9D2D-817D-4A4E-A133-A5756053A907}">
      <dgm:prSet/>
      <dgm:spPr/>
      <dgm:t>
        <a:bodyPr/>
        <a:lstStyle/>
        <a:p>
          <a:endParaRPr lang="en-US" noProof="0" dirty="0">
            <a:latin typeface="Helvetica Neue" panose="020B0604020202020204" charset="0"/>
          </a:endParaRPr>
        </a:p>
      </dgm:t>
    </dgm:pt>
    <dgm:pt modelId="{6670CEE7-AA30-40E8-9EA8-883B3C4D1054}">
      <dgm:prSet phldrT="[Texto]" custT="1"/>
      <dgm:spPr>
        <a:solidFill>
          <a:srgbClr val="4D94B7"/>
        </a:solidFill>
      </dgm:spPr>
      <dgm:t>
        <a:bodyPr/>
        <a:lstStyle/>
        <a:p>
          <a:pPr>
            <a:buFont typeface="Wingdings" panose="05000000000000000000" pitchFamily="2" charset="2"/>
            <a:buChar char="§"/>
          </a:pPr>
          <a:endParaRPr lang="en-US" sz="2000" noProof="0" dirty="0">
            <a:latin typeface="Helvetica Neue" panose="020B0604020202020204" charset="0"/>
          </a:endParaRPr>
        </a:p>
      </dgm:t>
    </dgm:pt>
    <dgm:pt modelId="{42E810D7-E22C-4A40-9814-4CDFB40D5752}" type="parTrans" cxnId="{E028DA05-CD23-4A20-B7F7-5A680140958A}">
      <dgm:prSet/>
      <dgm:spPr/>
      <dgm:t>
        <a:bodyPr/>
        <a:lstStyle/>
        <a:p>
          <a:endParaRPr lang="en-US" noProof="0" dirty="0"/>
        </a:p>
      </dgm:t>
    </dgm:pt>
    <dgm:pt modelId="{BB765EA5-3877-44D3-99A3-EA5C0B37BCE9}" type="sibTrans" cxnId="{E028DA05-CD23-4A20-B7F7-5A680140958A}">
      <dgm:prSet/>
      <dgm:spPr/>
      <dgm:t>
        <a:bodyPr/>
        <a:lstStyle/>
        <a:p>
          <a:endParaRPr lang="en-US" noProof="0" dirty="0"/>
        </a:p>
      </dgm:t>
    </dgm:pt>
    <dgm:pt modelId="{7E3CDD7F-13BF-4C51-9F3A-DC7DC6AC73F1}">
      <dgm:prSet phldrT="[Texto]" custT="1"/>
      <dgm:spPr>
        <a:solidFill>
          <a:srgbClr val="78B17A"/>
        </a:solidFill>
      </dgm:spPr>
      <dgm:t>
        <a:bodyPr/>
        <a:lstStyle/>
        <a:p>
          <a:pPr>
            <a:buFont typeface="Wingdings" panose="05000000000000000000" pitchFamily="2" charset="2"/>
            <a:buChar char="§"/>
          </a:pPr>
          <a:endParaRPr lang="en-US" sz="2000" noProof="0" dirty="0">
            <a:latin typeface="Helvetica Neue" panose="020B0604020202020204" charset="0"/>
          </a:endParaRPr>
        </a:p>
      </dgm:t>
    </dgm:pt>
    <dgm:pt modelId="{19D6C543-F1B4-495D-82C6-689C4BE33D6A}" type="parTrans" cxnId="{BCEBDB58-DC28-452F-8569-E91C4CC4393A}">
      <dgm:prSet/>
      <dgm:spPr/>
      <dgm:t>
        <a:bodyPr/>
        <a:lstStyle/>
        <a:p>
          <a:endParaRPr lang="en-US" noProof="0" dirty="0"/>
        </a:p>
      </dgm:t>
    </dgm:pt>
    <dgm:pt modelId="{149F7A36-4DF4-4A4B-AA26-29028B8B804C}" type="sibTrans" cxnId="{BCEBDB58-DC28-452F-8569-E91C4CC4393A}">
      <dgm:prSet/>
      <dgm:spPr/>
      <dgm:t>
        <a:bodyPr/>
        <a:lstStyle/>
        <a:p>
          <a:endParaRPr lang="en-US" noProof="0" dirty="0"/>
        </a:p>
      </dgm:t>
    </dgm:pt>
    <dgm:pt modelId="{47B68D83-BC54-4219-A014-CCD33A2E8B11}">
      <dgm:prSet phldrT="[Texto]" custT="1"/>
      <dgm:spPr>
        <a:solidFill>
          <a:srgbClr val="AED633"/>
        </a:solidFill>
      </dgm:spPr>
      <dgm:t>
        <a:bodyPr/>
        <a:lstStyle/>
        <a:p>
          <a:pPr>
            <a:buFont typeface="Wingdings" panose="05000000000000000000" pitchFamily="2" charset="2"/>
            <a:buChar char="§"/>
          </a:pPr>
          <a:endParaRPr lang="en-US" sz="2000" noProof="0" dirty="0">
            <a:latin typeface="Helvetica Neue" panose="020B0604020202020204" charset="0"/>
          </a:endParaRPr>
        </a:p>
      </dgm:t>
    </dgm:pt>
    <dgm:pt modelId="{4D0E561A-F245-481F-AFC3-919C3EFA80A1}" type="parTrans" cxnId="{3A172DAB-4C3B-4ADF-8130-91D6B19CF9B3}">
      <dgm:prSet/>
      <dgm:spPr/>
      <dgm:t>
        <a:bodyPr/>
        <a:lstStyle/>
        <a:p>
          <a:endParaRPr lang="en-US" noProof="0" dirty="0"/>
        </a:p>
      </dgm:t>
    </dgm:pt>
    <dgm:pt modelId="{459340A5-319A-48A4-8EC3-62AC0882D4A1}" type="sibTrans" cxnId="{3A172DAB-4C3B-4ADF-8130-91D6B19CF9B3}">
      <dgm:prSet/>
      <dgm:spPr/>
      <dgm:t>
        <a:bodyPr/>
        <a:lstStyle/>
        <a:p>
          <a:endParaRPr lang="en-US" noProof="0" dirty="0"/>
        </a:p>
      </dgm:t>
    </dgm:pt>
    <dgm:pt modelId="{D7B340CB-CD18-49D7-8F19-C70010EA7293}" type="pres">
      <dgm:prSet presAssocID="{28BA5EB9-E6D7-4A34-BBC2-D613F00391CA}" presName="Name0" presStyleCnt="0">
        <dgm:presLayoutVars>
          <dgm:dir/>
          <dgm:resizeHandles val="exact"/>
        </dgm:presLayoutVars>
      </dgm:prSet>
      <dgm:spPr/>
    </dgm:pt>
    <dgm:pt modelId="{93B0D6AB-5E0F-4286-BC0E-71F22E92DF0A}" type="pres">
      <dgm:prSet presAssocID="{2190E1AC-BBD7-4353-BFFB-96638D02CF1F}" presName="node" presStyleLbl="node1" presStyleIdx="0" presStyleCnt="3">
        <dgm:presLayoutVars>
          <dgm:bulletEnabled val="1"/>
        </dgm:presLayoutVars>
      </dgm:prSet>
      <dgm:spPr/>
    </dgm:pt>
    <dgm:pt modelId="{681098D8-C1C8-448E-90BF-38D9822A48B4}" type="pres">
      <dgm:prSet presAssocID="{A8F2A099-DEF2-411D-84C5-C438C1F98321}" presName="sibTrans" presStyleCnt="0"/>
      <dgm:spPr/>
    </dgm:pt>
    <dgm:pt modelId="{20B1CF38-A52D-40CC-A2A7-450B517CFFAB}" type="pres">
      <dgm:prSet presAssocID="{6E472645-BC71-459D-997A-F9341A994092}" presName="node" presStyleLbl="node1" presStyleIdx="1" presStyleCnt="3">
        <dgm:presLayoutVars>
          <dgm:bulletEnabled val="1"/>
        </dgm:presLayoutVars>
      </dgm:prSet>
      <dgm:spPr/>
    </dgm:pt>
    <dgm:pt modelId="{38C9ABBA-655D-436D-AB73-1DCDC8063F2B}" type="pres">
      <dgm:prSet presAssocID="{85EBC4C5-54D9-46DB-9811-089B9FB6D791}" presName="sibTrans" presStyleCnt="0"/>
      <dgm:spPr/>
    </dgm:pt>
    <dgm:pt modelId="{E352A7A4-F4D1-4FE5-9A5F-9CFF17B53C6B}" type="pres">
      <dgm:prSet presAssocID="{211DF803-F6C0-4377-9EA1-730918AEE4FB}" presName="node" presStyleLbl="node1" presStyleIdx="2" presStyleCnt="3">
        <dgm:presLayoutVars>
          <dgm:bulletEnabled val="1"/>
        </dgm:presLayoutVars>
      </dgm:prSet>
      <dgm:spPr/>
    </dgm:pt>
  </dgm:ptLst>
  <dgm:cxnLst>
    <dgm:cxn modelId="{2DE5CA04-3A6D-46E6-929D-B81F670AB78D}" srcId="{28BA5EB9-E6D7-4A34-BBC2-D613F00391CA}" destId="{6E472645-BC71-459D-997A-F9341A994092}" srcOrd="1" destOrd="0" parTransId="{8B3494A0-180A-4E66-AC87-ACB2D99E9530}" sibTransId="{85EBC4C5-54D9-46DB-9811-089B9FB6D791}"/>
    <dgm:cxn modelId="{1554EF04-E002-4BE7-BF96-5BA3DD8D3B68}" type="presOf" srcId="{F8C5ABC5-561D-4BFA-AEA0-EBBDC1F3EA99}" destId="{E352A7A4-F4D1-4FE5-9A5F-9CFF17B53C6B}" srcOrd="0" destOrd="9" presId="urn:microsoft.com/office/officeart/2005/8/layout/hList6"/>
    <dgm:cxn modelId="{E028DA05-CD23-4A20-B7F7-5A680140958A}" srcId="{2190E1AC-BBD7-4353-BFFB-96638D02CF1F}" destId="{6670CEE7-AA30-40E8-9EA8-883B3C4D1054}" srcOrd="0" destOrd="0" parTransId="{42E810D7-E22C-4A40-9814-4CDFB40D5752}" sibTransId="{BB765EA5-3877-44D3-99A3-EA5C0B37BCE9}"/>
    <dgm:cxn modelId="{3FFF6E15-1FB6-450D-B136-CCFF6C01C7D0}" type="presOf" srcId="{87648AFC-D6DE-465D-B4BC-2C922143EC0A}" destId="{93B0D6AB-5E0F-4286-BC0E-71F22E92DF0A}" srcOrd="0" destOrd="6" presId="urn:microsoft.com/office/officeart/2005/8/layout/hList6"/>
    <dgm:cxn modelId="{7FE1CD1E-A36D-49A4-8B24-E72BC3F0605D}" srcId="{211DF803-F6C0-4377-9EA1-730918AEE4FB}" destId="{D15BC6BC-A366-43B8-8E31-D6086399116B}" srcOrd="3" destOrd="0" parTransId="{529AA145-8860-42D1-B8E9-5D02E414F9B8}" sibTransId="{B10D7BDA-CC30-44E9-94A7-EB3504597714}"/>
    <dgm:cxn modelId="{41A30823-57F6-B44D-97FC-6E44AEC634AF}" srcId="{6E472645-BC71-459D-997A-F9341A994092}" destId="{3FE44A92-F81E-3C4F-8E77-461F86265E22}" srcOrd="2" destOrd="0" parTransId="{FDB42BA0-2554-BC49-8BA3-695DAD7DA19F}" sibTransId="{6080C9E8-217E-6746-8586-847E165CFF59}"/>
    <dgm:cxn modelId="{588EB529-6C0A-474F-AD95-4326335BA178}" srcId="{211DF803-F6C0-4377-9EA1-730918AEE4FB}" destId="{7EE4848A-C4F7-CB4C-B4B5-A517DAD1DF31}" srcOrd="7" destOrd="0" parTransId="{A23B1B9D-644D-D04F-9C78-6C72FFB6E163}" sibTransId="{103D4DE2-D59E-C44F-853F-1F247A773ACC}"/>
    <dgm:cxn modelId="{FECBC12A-F63C-4741-80CB-03D383A9EA87}" type="presOf" srcId="{6670CEE7-AA30-40E8-9EA8-883B3C4D1054}" destId="{93B0D6AB-5E0F-4286-BC0E-71F22E92DF0A}" srcOrd="0" destOrd="1" presId="urn:microsoft.com/office/officeart/2005/8/layout/hList6"/>
    <dgm:cxn modelId="{EF3D9D2D-817D-4A4E-A133-A5756053A907}" srcId="{211DF803-F6C0-4377-9EA1-730918AEE4FB}" destId="{53F515E3-DB6A-9C42-9662-069022E3F843}" srcOrd="6" destOrd="0" parTransId="{B2BC18DA-A2CE-A24C-AC07-6D6DEF5EFE96}" sibTransId="{0DD24CE1-F4FA-CB46-9133-81A320F395A8}"/>
    <dgm:cxn modelId="{8474E33B-A73A-A14E-9BC9-9900CB5F68D9}" type="presOf" srcId="{7EE4848A-C4F7-CB4C-B4B5-A517DAD1DF31}" destId="{E352A7A4-F4D1-4FE5-9A5F-9CFF17B53C6B}" srcOrd="0" destOrd="8" presId="urn:microsoft.com/office/officeart/2005/8/layout/hList6"/>
    <dgm:cxn modelId="{AC18965D-A7D5-9242-A68B-839BF41A2653}" srcId="{6E472645-BC71-459D-997A-F9341A994092}" destId="{758BB411-72D8-B048-ABEF-EF7DAB654B5B}" srcOrd="5" destOrd="0" parTransId="{D8946341-667D-3042-95B6-86030B7E4979}" sibTransId="{00B4AF3D-5E5B-D44B-AAD2-9E82E4637B55}"/>
    <dgm:cxn modelId="{EBB0D55D-A74A-4268-A09D-DC5556E757C1}" type="presOf" srcId="{20B94105-DAFF-4CC4-A94C-AE0D70601049}" destId="{20B1CF38-A52D-40CC-A2A7-450B517CFFAB}" srcOrd="0" destOrd="4" presId="urn:microsoft.com/office/officeart/2005/8/layout/hList6"/>
    <dgm:cxn modelId="{A1F83A5F-CB85-4A97-A2BF-156AB05DD496}" type="presOf" srcId="{48645316-919B-4F63-AF82-40A3F0264D31}" destId="{20B1CF38-A52D-40CC-A2A7-450B517CFFAB}" srcOrd="0" destOrd="2" presId="urn:microsoft.com/office/officeart/2005/8/layout/hList6"/>
    <dgm:cxn modelId="{8BE6AB61-AF9D-DA49-A637-36EAF8084662}" srcId="{2190E1AC-BBD7-4353-BFFB-96638D02CF1F}" destId="{3FCB649A-0E96-3C43-BA59-8F652A3BC7F6}" srcOrd="4" destOrd="0" parTransId="{4BEA68A5-52D9-334F-85AB-BEB444E4C060}" sibTransId="{F9A63F80-45DB-8648-AEFF-2E98F4627E0D}"/>
    <dgm:cxn modelId="{F04A1F44-DE59-7947-A009-01352879AEC9}" type="presOf" srcId="{D831ADC3-8BF2-3B4E-8361-9CEED71024E8}" destId="{93B0D6AB-5E0F-4286-BC0E-71F22E92DF0A}" srcOrd="0" destOrd="3" presId="urn:microsoft.com/office/officeart/2005/8/layout/hList6"/>
    <dgm:cxn modelId="{8D381F47-5EB8-4F7F-8BEA-F899A8117359}" type="presOf" srcId="{28BA5EB9-E6D7-4A34-BBC2-D613F00391CA}" destId="{D7B340CB-CD18-49D7-8F19-C70010EA7293}" srcOrd="0" destOrd="0" presId="urn:microsoft.com/office/officeart/2005/8/layout/hList6"/>
    <dgm:cxn modelId="{76FD5047-9B05-8B4B-A971-6FE7A4AC03D1}" srcId="{6E472645-BC71-459D-997A-F9341A994092}" destId="{1F740CD4-C4D9-A240-83F6-728C6E326795}" srcOrd="4" destOrd="0" parTransId="{7DD99E13-53A5-9445-BBA3-C1E5CB79936A}" sibTransId="{35DC812B-8DBA-6C45-85A5-AB417A02666D}"/>
    <dgm:cxn modelId="{1D317167-76AA-4F4E-A9F8-63612EC3DBE2}" srcId="{2190E1AC-BBD7-4353-BFFB-96638D02CF1F}" destId="{D14F4154-5C7E-49B9-A1DA-CF4835FA14E9}" srcOrd="1" destOrd="0" parTransId="{BE3B42CE-9942-4645-A449-81A1E9DB9154}" sibTransId="{37CC2B3D-0FC1-46C1-A6B5-F006EBCAD4AC}"/>
    <dgm:cxn modelId="{0990784A-A9E7-437C-BAC3-6C1046912C48}" srcId="{2190E1AC-BBD7-4353-BFFB-96638D02CF1F}" destId="{9CCD6EDD-8C82-4FB4-A48A-E3C5432C2734}" srcOrd="3" destOrd="0" parTransId="{118E1BC6-7F0C-4B4C-8225-2ACA6F833F9E}" sibTransId="{28EEDD6E-A05C-4F45-A8D6-EF45F6AA53E2}"/>
    <dgm:cxn modelId="{503EA16A-1404-4A06-A987-5065DAE5D09D}" type="presOf" srcId="{D14F4154-5C7E-49B9-A1DA-CF4835FA14E9}" destId="{93B0D6AB-5E0F-4286-BC0E-71F22E92DF0A}" srcOrd="0" destOrd="2" presId="urn:microsoft.com/office/officeart/2005/8/layout/hList6"/>
    <dgm:cxn modelId="{D5B77F6D-20FB-674B-9ED1-5913B808C0DB}" srcId="{2190E1AC-BBD7-4353-BFFB-96638D02CF1F}" destId="{D831ADC3-8BF2-3B4E-8361-9CEED71024E8}" srcOrd="2" destOrd="0" parTransId="{FFF2BCC7-CCE4-F14E-AD3F-32020FF441AF}" sibTransId="{9E457669-2221-D844-B6F2-B3BBEEC030DD}"/>
    <dgm:cxn modelId="{F73B1E6E-CAD8-134E-B060-59C7D3029BDB}" srcId="{211DF803-F6C0-4377-9EA1-730918AEE4FB}" destId="{522EBD1C-54E7-5C42-BF9D-64A33C3F8EC8}" srcOrd="2" destOrd="0" parTransId="{0DA4AECE-A144-E447-97E0-AFE9D0FB8F43}" sibTransId="{977708A6-A1DA-AB44-938E-40026549948C}"/>
    <dgm:cxn modelId="{2E2EAF4F-FD3F-7946-8980-95ED16FDE630}" type="presOf" srcId="{758BB411-72D8-B048-ABEF-EF7DAB654B5B}" destId="{20B1CF38-A52D-40CC-A2A7-450B517CFFAB}" srcOrd="0" destOrd="6" presId="urn:microsoft.com/office/officeart/2005/8/layout/hList6"/>
    <dgm:cxn modelId="{8BB61254-DD4C-4D1C-9EF7-E4D479FFE1EA}" type="presOf" srcId="{6E472645-BC71-459D-997A-F9341A994092}" destId="{20B1CF38-A52D-40CC-A2A7-450B517CFFAB}" srcOrd="0" destOrd="0" presId="urn:microsoft.com/office/officeart/2005/8/layout/hList6"/>
    <dgm:cxn modelId="{F3B96474-F91E-BB4C-AE78-965140AB3A7B}" srcId="{211DF803-F6C0-4377-9EA1-730918AEE4FB}" destId="{E2D8A969-6603-2F4C-A613-6E28AE49D251}" srcOrd="4" destOrd="0" parTransId="{C5E071C3-425D-9740-B653-EFDEB1AA3780}" sibTransId="{81B53884-6208-9F49-B2E1-2F76A358C89B}"/>
    <dgm:cxn modelId="{0A097956-F995-4F1B-AEF6-AC4A4EB74A53}" type="presOf" srcId="{7E3CDD7F-13BF-4C51-9F3A-DC7DC6AC73F1}" destId="{20B1CF38-A52D-40CC-A2A7-450B517CFFAB}" srcOrd="0" destOrd="1" presId="urn:microsoft.com/office/officeart/2005/8/layout/hList6"/>
    <dgm:cxn modelId="{0F9E9077-E0A2-8845-A661-2F02E1FEB71B}" type="presOf" srcId="{3FCB649A-0E96-3C43-BA59-8F652A3BC7F6}" destId="{93B0D6AB-5E0F-4286-BC0E-71F22E92DF0A}" srcOrd="0" destOrd="5" presId="urn:microsoft.com/office/officeart/2005/8/layout/hList6"/>
    <dgm:cxn modelId="{BCEBDB58-DC28-452F-8569-E91C4CC4393A}" srcId="{6E472645-BC71-459D-997A-F9341A994092}" destId="{7E3CDD7F-13BF-4C51-9F3A-DC7DC6AC73F1}" srcOrd="0" destOrd="0" parTransId="{19D6C543-F1B4-495D-82C6-689C4BE33D6A}" sibTransId="{149F7A36-4DF4-4A4B-AA26-29028B8B804C}"/>
    <dgm:cxn modelId="{D1846C7B-2692-47AA-9430-8D27359DDCBF}" type="presOf" srcId="{2190E1AC-BBD7-4353-BFFB-96638D02CF1F}" destId="{93B0D6AB-5E0F-4286-BC0E-71F22E92DF0A}" srcOrd="0" destOrd="0" presId="urn:microsoft.com/office/officeart/2005/8/layout/hList6"/>
    <dgm:cxn modelId="{B5E6A17B-B4D2-A446-9E33-CBA5FC9D371F}" type="presOf" srcId="{53F515E3-DB6A-9C42-9662-069022E3F843}" destId="{E352A7A4-F4D1-4FE5-9A5F-9CFF17B53C6B}" srcOrd="0" destOrd="7" presId="urn:microsoft.com/office/officeart/2005/8/layout/hList6"/>
    <dgm:cxn modelId="{58C00E8C-331B-4E7E-A135-B9B94893AFE0}" type="presOf" srcId="{47B68D83-BC54-4219-A014-CCD33A2E8B11}" destId="{E352A7A4-F4D1-4FE5-9A5F-9CFF17B53C6B}" srcOrd="0" destOrd="1" presId="urn:microsoft.com/office/officeart/2005/8/layout/hList6"/>
    <dgm:cxn modelId="{2379718D-A02E-C344-9DF4-504F7676DB80}" type="presOf" srcId="{3FE44A92-F81E-3C4F-8E77-461F86265E22}" destId="{20B1CF38-A52D-40CC-A2A7-450B517CFFAB}" srcOrd="0" destOrd="3" presId="urn:microsoft.com/office/officeart/2005/8/layout/hList6"/>
    <dgm:cxn modelId="{D12C108E-7780-4774-8A64-E6A228CE3BE9}" srcId="{2190E1AC-BBD7-4353-BFFB-96638D02CF1F}" destId="{B6E75022-ACAE-4E09-B382-39335791B453}" srcOrd="6" destOrd="0" parTransId="{214599B9-32E5-412E-A693-BA152425AE3C}" sibTransId="{64E3FBCC-DCEA-4D55-8307-23F82E2763BA}"/>
    <dgm:cxn modelId="{2BC4AB92-2105-2B44-8EE0-F8B5A975DC4E}" type="presOf" srcId="{E2D8A969-6603-2F4C-A613-6E28AE49D251}" destId="{E352A7A4-F4D1-4FE5-9A5F-9CFF17B53C6B}" srcOrd="0" destOrd="5" presId="urn:microsoft.com/office/officeart/2005/8/layout/hList6"/>
    <dgm:cxn modelId="{B9D42993-2692-4FB5-9962-97DA94996384}" srcId="{211DF803-F6C0-4377-9EA1-730918AEE4FB}" destId="{F8C5ABC5-561D-4BFA-AEA0-EBBDC1F3EA99}" srcOrd="8" destOrd="0" parTransId="{996824AE-A398-4D98-9B3D-9709E1D2FE49}" sibTransId="{DF0DA6DF-1617-471E-B5A6-F07256FB7099}"/>
    <dgm:cxn modelId="{3A172DAB-4C3B-4ADF-8130-91D6B19CF9B3}" srcId="{211DF803-F6C0-4377-9EA1-730918AEE4FB}" destId="{47B68D83-BC54-4219-A014-CCD33A2E8B11}" srcOrd="0" destOrd="0" parTransId="{4D0E561A-F245-481F-AFC3-919C3EFA80A1}" sibTransId="{459340A5-319A-48A4-8EC3-62AC0882D4A1}"/>
    <dgm:cxn modelId="{E3B0BBAE-E7B0-4033-907F-3EEA707FD686}" srcId="{28BA5EB9-E6D7-4A34-BBC2-D613F00391CA}" destId="{211DF803-F6C0-4377-9EA1-730918AEE4FB}" srcOrd="2" destOrd="0" parTransId="{D355C6D1-BE47-439F-9A2D-CF582FB387AF}" sibTransId="{54E221B3-524C-40BB-99C5-D9AB6462D8E2}"/>
    <dgm:cxn modelId="{C37824B5-DF9B-4C99-9CE5-61B1E79BA3C9}" srcId="{211DF803-F6C0-4377-9EA1-730918AEE4FB}" destId="{3651CD99-BA01-4AC4-9E13-5C4640AF9A08}" srcOrd="1" destOrd="0" parTransId="{494C1770-5893-4319-9CB9-B0057EFC87E3}" sibTransId="{324AF892-F3F1-428F-9193-8B3645E99DC7}"/>
    <dgm:cxn modelId="{3181D6B8-8356-4C64-9751-FD1E2729109B}" srcId="{211DF803-F6C0-4377-9EA1-730918AEE4FB}" destId="{D59A5103-4FE5-40EE-BE7B-C897AB2EC1F0}" srcOrd="5" destOrd="0" parTransId="{FCFC649A-802B-491C-B1F4-989CF446780B}" sibTransId="{7702CAA7-015F-4043-8FFA-BB0E18C67B2E}"/>
    <dgm:cxn modelId="{CECE7AB9-D188-3E45-BC5A-FDAB5511BD01}" type="presOf" srcId="{522EBD1C-54E7-5C42-BF9D-64A33C3F8EC8}" destId="{E352A7A4-F4D1-4FE5-9A5F-9CFF17B53C6B}" srcOrd="0" destOrd="3" presId="urn:microsoft.com/office/officeart/2005/8/layout/hList6"/>
    <dgm:cxn modelId="{BCC903BA-F688-4EA9-A99B-1950436B3708}" srcId="{6E472645-BC71-459D-997A-F9341A994092}" destId="{48645316-919B-4F63-AF82-40A3F0264D31}" srcOrd="1" destOrd="0" parTransId="{8605296F-8C95-4E09-AF07-C19FD452560A}" sibTransId="{133178BE-A8A3-4695-9C73-6414C65D65D6}"/>
    <dgm:cxn modelId="{2C6E23C1-E033-4F8B-A675-7EC80C23D44B}" type="presOf" srcId="{D59A5103-4FE5-40EE-BE7B-C897AB2EC1F0}" destId="{E352A7A4-F4D1-4FE5-9A5F-9CFF17B53C6B}" srcOrd="0" destOrd="6" presId="urn:microsoft.com/office/officeart/2005/8/layout/hList6"/>
    <dgm:cxn modelId="{569BD7C5-5795-404A-8E61-1552C788A689}" type="presOf" srcId="{D15BC6BC-A366-43B8-8E31-D6086399116B}" destId="{E352A7A4-F4D1-4FE5-9A5F-9CFF17B53C6B}" srcOrd="0" destOrd="4" presId="urn:microsoft.com/office/officeart/2005/8/layout/hList6"/>
    <dgm:cxn modelId="{FFFEA3D2-503B-421B-94D4-D1A38A28B51B}" type="presOf" srcId="{3651CD99-BA01-4AC4-9E13-5C4640AF9A08}" destId="{E352A7A4-F4D1-4FE5-9A5F-9CFF17B53C6B}" srcOrd="0" destOrd="2" presId="urn:microsoft.com/office/officeart/2005/8/layout/hList6"/>
    <dgm:cxn modelId="{1B2269D9-2B58-418F-8397-E1E0ECEE2302}" srcId="{28BA5EB9-E6D7-4A34-BBC2-D613F00391CA}" destId="{2190E1AC-BBD7-4353-BFFB-96638D02CF1F}" srcOrd="0" destOrd="0" parTransId="{31A8A7DB-2A1E-4164-ABDC-C04EC6B5CB36}" sibTransId="{A8F2A099-DEF2-411D-84C5-C438C1F98321}"/>
    <dgm:cxn modelId="{F8C1F5DB-7335-4B96-904B-31372FB4F5E4}" type="presOf" srcId="{9CCD6EDD-8C82-4FB4-A48A-E3C5432C2734}" destId="{93B0D6AB-5E0F-4286-BC0E-71F22E92DF0A}" srcOrd="0" destOrd="4" presId="urn:microsoft.com/office/officeart/2005/8/layout/hList6"/>
    <dgm:cxn modelId="{26F0F5DC-0848-8043-BA66-6F19BB7B262C}" type="presOf" srcId="{1F740CD4-C4D9-A240-83F6-728C6E326795}" destId="{20B1CF38-A52D-40CC-A2A7-450B517CFFAB}" srcOrd="0" destOrd="5" presId="urn:microsoft.com/office/officeart/2005/8/layout/hList6"/>
    <dgm:cxn modelId="{17EB51E3-D989-417C-8690-37C9232270E4}" srcId="{6E472645-BC71-459D-997A-F9341A994092}" destId="{20B94105-DAFF-4CC4-A94C-AE0D70601049}" srcOrd="3" destOrd="0" parTransId="{97C25A38-96EE-496C-BAA9-3C9F2146AB7A}" sibTransId="{2FF90305-B5D1-4009-B539-EE8B748123D2}"/>
    <dgm:cxn modelId="{BE9587EC-A3F4-4A29-BDC2-E5C4BDE8BA65}" type="presOf" srcId="{211DF803-F6C0-4377-9EA1-730918AEE4FB}" destId="{E352A7A4-F4D1-4FE5-9A5F-9CFF17B53C6B}" srcOrd="0" destOrd="0" presId="urn:microsoft.com/office/officeart/2005/8/layout/hList6"/>
    <dgm:cxn modelId="{061CCFEC-3BF5-47D7-8905-0C22C42C2259}" type="presOf" srcId="{B6E75022-ACAE-4E09-B382-39335791B453}" destId="{93B0D6AB-5E0F-4286-BC0E-71F22E92DF0A}" srcOrd="0" destOrd="7" presId="urn:microsoft.com/office/officeart/2005/8/layout/hList6"/>
    <dgm:cxn modelId="{E7F4C5FB-9D1B-4E06-B797-FD1C423051A2}" srcId="{2190E1AC-BBD7-4353-BFFB-96638D02CF1F}" destId="{87648AFC-D6DE-465D-B4BC-2C922143EC0A}" srcOrd="5" destOrd="0" parTransId="{06C701E9-A006-4F8F-A2E2-EB31FF90BA38}" sibTransId="{3955DC62-2C69-477F-A96E-602B597AF466}"/>
    <dgm:cxn modelId="{B81D0453-940F-4C86-A2E6-62C037A40A10}" type="presParOf" srcId="{D7B340CB-CD18-49D7-8F19-C70010EA7293}" destId="{93B0D6AB-5E0F-4286-BC0E-71F22E92DF0A}" srcOrd="0" destOrd="0" presId="urn:microsoft.com/office/officeart/2005/8/layout/hList6"/>
    <dgm:cxn modelId="{181A123B-86A9-4F6D-89A4-6F67D562A91C}" type="presParOf" srcId="{D7B340CB-CD18-49D7-8F19-C70010EA7293}" destId="{681098D8-C1C8-448E-90BF-38D9822A48B4}" srcOrd="1" destOrd="0" presId="urn:microsoft.com/office/officeart/2005/8/layout/hList6"/>
    <dgm:cxn modelId="{D9AB9896-F345-436C-BCE4-4DB48D8234E2}" type="presParOf" srcId="{D7B340CB-CD18-49D7-8F19-C70010EA7293}" destId="{20B1CF38-A52D-40CC-A2A7-450B517CFFAB}" srcOrd="2" destOrd="0" presId="urn:microsoft.com/office/officeart/2005/8/layout/hList6"/>
    <dgm:cxn modelId="{6BD84C4A-102D-41FD-AAC6-3BD5807DB31F}" type="presParOf" srcId="{D7B340CB-CD18-49D7-8F19-C70010EA7293}" destId="{38C9ABBA-655D-436D-AB73-1DCDC8063F2B}" srcOrd="3" destOrd="0" presId="urn:microsoft.com/office/officeart/2005/8/layout/hList6"/>
    <dgm:cxn modelId="{A4E49281-1B7D-4C6A-A927-4C87AEE6EB53}" type="presParOf" srcId="{D7B340CB-CD18-49D7-8F19-C70010EA7293}" destId="{E352A7A4-F4D1-4FE5-9A5F-9CFF17B53C6B}" srcOrd="4"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5DE21C-435D-A24F-BB64-43AD1E5FBDF5}">
      <dsp:nvSpPr>
        <dsp:cNvPr id="0" name=""/>
        <dsp:cNvSpPr/>
      </dsp:nvSpPr>
      <dsp:spPr>
        <a:xfrm>
          <a:off x="-6228051" y="-952775"/>
          <a:ext cx="7413552" cy="7413552"/>
        </a:xfrm>
        <a:prstGeom prst="blockArc">
          <a:avLst>
            <a:gd name="adj1" fmla="val 18900000"/>
            <a:gd name="adj2" fmla="val 2700000"/>
            <a:gd name="adj3" fmla="val 291"/>
          </a:avLst>
        </a:pr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D34C9631-EB34-9047-91E9-0000027C0D09}">
      <dsp:nvSpPr>
        <dsp:cNvPr id="0" name=""/>
        <dsp:cNvSpPr/>
      </dsp:nvSpPr>
      <dsp:spPr>
        <a:xfrm>
          <a:off x="441411" y="290051"/>
          <a:ext cx="7076595" cy="579882"/>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60282"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noProof="0" dirty="0" err="1">
              <a:latin typeface="Helvetica Neue" panose="020B0604020202020204" charset="0"/>
            </a:rPr>
            <a:t>Identifiera</a:t>
          </a:r>
          <a:r>
            <a:rPr lang="en-US" sz="2400" kern="1200" noProof="0" dirty="0">
              <a:latin typeface="Helvetica Neue" panose="020B0604020202020204" charset="0"/>
            </a:rPr>
            <a:t> </a:t>
          </a:r>
          <a:r>
            <a:rPr lang="en-US" sz="2400" kern="1200" noProof="0" dirty="0" err="1">
              <a:latin typeface="Helvetica Neue" panose="020B0604020202020204" charset="0"/>
            </a:rPr>
            <a:t>och</a:t>
          </a:r>
          <a:r>
            <a:rPr lang="en-US" sz="2400" kern="1200" noProof="0" dirty="0">
              <a:latin typeface="Helvetica Neue" panose="020B0604020202020204" charset="0"/>
            </a:rPr>
            <a:t> </a:t>
          </a:r>
          <a:r>
            <a:rPr lang="en-US" sz="2400" kern="1200" noProof="0" dirty="0" err="1">
              <a:latin typeface="Helvetica Neue" panose="020B0604020202020204" charset="0"/>
            </a:rPr>
            <a:t>skapa</a:t>
          </a:r>
          <a:r>
            <a:rPr lang="en-US" sz="2400" kern="1200" noProof="0" dirty="0">
              <a:latin typeface="Helvetica Neue" panose="020B0604020202020204" charset="0"/>
            </a:rPr>
            <a:t> </a:t>
          </a:r>
          <a:r>
            <a:rPr lang="en-US" sz="2400" kern="1200" noProof="0" dirty="0" err="1">
              <a:latin typeface="Helvetica Neue" panose="020B0604020202020204" charset="0"/>
            </a:rPr>
            <a:t>möjligheter</a:t>
          </a:r>
          <a:endParaRPr lang="en-US" sz="2400" kern="1200" noProof="0" dirty="0">
            <a:latin typeface="Helvetica Neue" panose="020B0604020202020204" charset="0"/>
          </a:endParaRPr>
        </a:p>
      </dsp:txBody>
      <dsp:txXfrm>
        <a:off x="441411" y="290051"/>
        <a:ext cx="7076595" cy="579882"/>
      </dsp:txXfrm>
    </dsp:sp>
    <dsp:sp modelId="{5970A9CF-0EE9-A84F-8D77-6A1CD1F679D4}">
      <dsp:nvSpPr>
        <dsp:cNvPr id="0" name=""/>
        <dsp:cNvSpPr/>
      </dsp:nvSpPr>
      <dsp:spPr>
        <a:xfrm>
          <a:off x="78984" y="217566"/>
          <a:ext cx="724852" cy="724852"/>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40D62884-5690-F544-9E3E-1780C88666D6}">
      <dsp:nvSpPr>
        <dsp:cNvPr id="0" name=""/>
        <dsp:cNvSpPr/>
      </dsp:nvSpPr>
      <dsp:spPr>
        <a:xfrm>
          <a:off x="918404" y="1159764"/>
          <a:ext cx="6599602" cy="579882"/>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60282" tIns="60960" rIns="60960" bIns="60960" numCol="1" spcCol="1270" anchor="ctr" anchorCtr="0">
          <a:noAutofit/>
        </a:bodyPr>
        <a:lstStyle/>
        <a:p>
          <a:pPr marL="0" lvl="0" indent="0" algn="l" defTabSz="1066800">
            <a:lnSpc>
              <a:spcPct val="90000"/>
            </a:lnSpc>
            <a:spcBef>
              <a:spcPct val="0"/>
            </a:spcBef>
            <a:spcAft>
              <a:spcPct val="35000"/>
            </a:spcAft>
            <a:buNone/>
          </a:pPr>
          <a:r>
            <a:rPr lang="sv-SE" sz="2400" kern="1200" noProof="0" dirty="0">
              <a:latin typeface="Helvetica Neue" panose="020B0604020202020204" charset="0"/>
            </a:rPr>
            <a:t>Nya sätt att tillgodose marknadens behov</a:t>
          </a:r>
          <a:endParaRPr lang="en-US" sz="2400" kern="1200" noProof="0" dirty="0">
            <a:latin typeface="Helvetica Neue" panose="020B0604020202020204" charset="0"/>
          </a:endParaRPr>
        </a:p>
      </dsp:txBody>
      <dsp:txXfrm>
        <a:off x="918404" y="1159764"/>
        <a:ext cx="6599602" cy="579882"/>
      </dsp:txXfrm>
    </dsp:sp>
    <dsp:sp modelId="{8917B06A-4DA1-604F-8D3A-5D4636B1EC18}">
      <dsp:nvSpPr>
        <dsp:cNvPr id="0" name=""/>
        <dsp:cNvSpPr/>
      </dsp:nvSpPr>
      <dsp:spPr>
        <a:xfrm>
          <a:off x="555977" y="1087279"/>
          <a:ext cx="724852" cy="724852"/>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DE65D00F-A42C-A44D-A374-9CF81260BA39}">
      <dsp:nvSpPr>
        <dsp:cNvPr id="0" name=""/>
        <dsp:cNvSpPr/>
      </dsp:nvSpPr>
      <dsp:spPr>
        <a:xfrm>
          <a:off x="1136520" y="2029477"/>
          <a:ext cx="6381486" cy="579882"/>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60282" tIns="60960" rIns="60960" bIns="60960" numCol="1" spcCol="1270" anchor="ctr" anchorCtr="0">
          <a:noAutofit/>
        </a:bodyPr>
        <a:lstStyle/>
        <a:p>
          <a:pPr marL="0" lvl="0" indent="0" algn="l" defTabSz="1066800" rtl="0">
            <a:lnSpc>
              <a:spcPct val="90000"/>
            </a:lnSpc>
            <a:spcBef>
              <a:spcPct val="0"/>
            </a:spcBef>
            <a:spcAft>
              <a:spcPct val="35000"/>
            </a:spcAft>
            <a:buNone/>
          </a:pPr>
          <a:r>
            <a:rPr lang="en-US" sz="2400" kern="1200" noProof="0" dirty="0" err="1">
              <a:latin typeface="Helvetica Neue"/>
            </a:rPr>
            <a:t>Expandera</a:t>
          </a:r>
          <a:r>
            <a:rPr lang="en-US" sz="2400" kern="1200" noProof="0" dirty="0">
              <a:latin typeface="Helvetica Neue"/>
            </a:rPr>
            <a:t> till </a:t>
          </a:r>
          <a:r>
            <a:rPr lang="en-US" sz="2400" kern="1200" noProof="0" dirty="0" err="1">
              <a:latin typeface="Helvetica Neue"/>
            </a:rPr>
            <a:t>nya</a:t>
          </a:r>
          <a:r>
            <a:rPr lang="en-US" sz="2400" kern="1200" noProof="0" dirty="0">
              <a:latin typeface="Helvetica Neue"/>
            </a:rPr>
            <a:t> </a:t>
          </a:r>
          <a:r>
            <a:rPr lang="en-US" sz="2400" kern="1200" noProof="0" dirty="0" err="1">
              <a:latin typeface="Helvetica Neue"/>
            </a:rPr>
            <a:t>marknader</a:t>
          </a:r>
          <a:endParaRPr lang="en-US" sz="2400" kern="1200" noProof="0" dirty="0">
            <a:latin typeface="Helvetica Neue"/>
          </a:endParaRPr>
        </a:p>
      </dsp:txBody>
      <dsp:txXfrm>
        <a:off x="1136520" y="2029477"/>
        <a:ext cx="6381486" cy="579882"/>
      </dsp:txXfrm>
    </dsp:sp>
    <dsp:sp modelId="{4022AF1E-B34F-1C49-9A15-52001129D98C}">
      <dsp:nvSpPr>
        <dsp:cNvPr id="0" name=""/>
        <dsp:cNvSpPr/>
      </dsp:nvSpPr>
      <dsp:spPr>
        <a:xfrm>
          <a:off x="774094" y="1956992"/>
          <a:ext cx="724852" cy="724852"/>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37FED656-F8E4-144B-BAA8-5456D400C9D3}">
      <dsp:nvSpPr>
        <dsp:cNvPr id="0" name=""/>
        <dsp:cNvSpPr/>
      </dsp:nvSpPr>
      <dsp:spPr>
        <a:xfrm>
          <a:off x="1136520" y="2898640"/>
          <a:ext cx="6381486" cy="579882"/>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60282"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noProof="0" dirty="0" err="1">
              <a:latin typeface="Helvetica Neue" panose="020B0604020202020204" charset="0"/>
            </a:rPr>
            <a:t>Omdefiniera</a:t>
          </a:r>
          <a:r>
            <a:rPr lang="en-US" sz="2400" kern="1200" noProof="0" dirty="0">
              <a:latin typeface="Helvetica Neue" panose="020B0604020202020204" charset="0"/>
            </a:rPr>
            <a:t> </a:t>
          </a:r>
          <a:r>
            <a:rPr lang="en-US" sz="2400" kern="1200" noProof="0" dirty="0" err="1">
              <a:latin typeface="Helvetica Neue" panose="020B0604020202020204" charset="0"/>
            </a:rPr>
            <a:t>tjänster</a:t>
          </a:r>
          <a:endParaRPr lang="en-US" sz="2400" kern="1200" noProof="0" dirty="0">
            <a:latin typeface="Helvetica Neue" panose="020B0604020202020204" charset="0"/>
          </a:endParaRPr>
        </a:p>
      </dsp:txBody>
      <dsp:txXfrm>
        <a:off x="1136520" y="2898640"/>
        <a:ext cx="6381486" cy="579882"/>
      </dsp:txXfrm>
    </dsp:sp>
    <dsp:sp modelId="{5151A5E5-F053-6343-9FDD-8310B7E5B7E9}">
      <dsp:nvSpPr>
        <dsp:cNvPr id="0" name=""/>
        <dsp:cNvSpPr/>
      </dsp:nvSpPr>
      <dsp:spPr>
        <a:xfrm>
          <a:off x="774094" y="2826154"/>
          <a:ext cx="724852" cy="724852"/>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CE70BA7D-3D6D-AC44-8140-A663790E03A1}">
      <dsp:nvSpPr>
        <dsp:cNvPr id="0" name=""/>
        <dsp:cNvSpPr/>
      </dsp:nvSpPr>
      <dsp:spPr>
        <a:xfrm>
          <a:off x="918404" y="3768353"/>
          <a:ext cx="6599602" cy="579882"/>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60282"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noProof="0" dirty="0" err="1">
              <a:latin typeface="Helvetica Neue" panose="020B0604020202020204" charset="0"/>
            </a:rPr>
            <a:t>Tillgodose</a:t>
          </a:r>
          <a:r>
            <a:rPr lang="en-US" sz="2400" kern="1200" noProof="0" dirty="0">
              <a:latin typeface="Helvetica Neue" panose="020B0604020202020204" charset="0"/>
            </a:rPr>
            <a:t> </a:t>
          </a:r>
          <a:r>
            <a:rPr lang="en-US" sz="2400" kern="1200" noProof="0" dirty="0" err="1">
              <a:latin typeface="Helvetica Neue" panose="020B0604020202020204" charset="0"/>
            </a:rPr>
            <a:t>sociala</a:t>
          </a:r>
          <a:r>
            <a:rPr lang="en-US" sz="2400" kern="1200" noProof="0" dirty="0">
              <a:latin typeface="Helvetica Neue" panose="020B0604020202020204" charset="0"/>
            </a:rPr>
            <a:t> </a:t>
          </a:r>
          <a:r>
            <a:rPr lang="en-US" sz="2400" kern="1200" noProof="0" dirty="0" err="1">
              <a:latin typeface="Helvetica Neue" panose="020B0604020202020204" charset="0"/>
            </a:rPr>
            <a:t>behov</a:t>
          </a:r>
          <a:endParaRPr lang="en-US" sz="2400" kern="1200" noProof="0" dirty="0">
            <a:latin typeface="Helvetica Neue" panose="020B0604020202020204" charset="0"/>
          </a:endParaRPr>
        </a:p>
      </dsp:txBody>
      <dsp:txXfrm>
        <a:off x="918404" y="3768353"/>
        <a:ext cx="6599602" cy="579882"/>
      </dsp:txXfrm>
    </dsp:sp>
    <dsp:sp modelId="{5F3FFE31-B218-EC47-9219-C92D17417304}">
      <dsp:nvSpPr>
        <dsp:cNvPr id="0" name=""/>
        <dsp:cNvSpPr/>
      </dsp:nvSpPr>
      <dsp:spPr>
        <a:xfrm>
          <a:off x="555977" y="3695868"/>
          <a:ext cx="724852" cy="724852"/>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3834A250-DDA1-724E-AABC-FF54A5981E5B}">
      <dsp:nvSpPr>
        <dsp:cNvPr id="0" name=""/>
        <dsp:cNvSpPr/>
      </dsp:nvSpPr>
      <dsp:spPr>
        <a:xfrm>
          <a:off x="441411" y="4638066"/>
          <a:ext cx="7076595" cy="579882"/>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60282" tIns="60960" rIns="60960" bIns="60960" numCol="1" spcCol="1270" anchor="ctr" anchorCtr="0">
          <a:noAutofit/>
        </a:bodyPr>
        <a:lstStyle/>
        <a:p>
          <a:pPr marL="0" lvl="0" indent="0" algn="l" defTabSz="1066800">
            <a:lnSpc>
              <a:spcPct val="90000"/>
            </a:lnSpc>
            <a:spcBef>
              <a:spcPct val="0"/>
            </a:spcBef>
            <a:spcAft>
              <a:spcPct val="35000"/>
            </a:spcAft>
            <a:buNone/>
          </a:pPr>
          <a:r>
            <a:rPr lang="sv-SE" sz="2400" kern="1200" noProof="0" dirty="0">
              <a:latin typeface="Helvetica Neue" panose="020B0604020202020204" charset="0"/>
            </a:rPr>
            <a:t>Förbättra effektiviteten i organisatoriska processer</a:t>
          </a:r>
          <a:endParaRPr lang="en-US" sz="2400" kern="1200" noProof="0" dirty="0">
            <a:latin typeface="Helvetica Neue" panose="020B0604020202020204" charset="0"/>
          </a:endParaRPr>
        </a:p>
      </dsp:txBody>
      <dsp:txXfrm>
        <a:off x="441411" y="4638066"/>
        <a:ext cx="7076595" cy="579882"/>
      </dsp:txXfrm>
    </dsp:sp>
    <dsp:sp modelId="{5ECF9E41-F9A3-EE44-8CCB-C3DBA9053F08}">
      <dsp:nvSpPr>
        <dsp:cNvPr id="0" name=""/>
        <dsp:cNvSpPr/>
      </dsp:nvSpPr>
      <dsp:spPr>
        <a:xfrm>
          <a:off x="78984" y="4565581"/>
          <a:ext cx="724852" cy="724852"/>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8A8DC8-4B49-4BB3-870F-F0C7CFE1F3D8}">
      <dsp:nvSpPr>
        <dsp:cNvPr id="0" name=""/>
        <dsp:cNvSpPr/>
      </dsp:nvSpPr>
      <dsp:spPr>
        <a:xfrm>
          <a:off x="5602206" y="882006"/>
          <a:ext cx="4455587" cy="3995986"/>
        </a:xfrm>
        <a:prstGeom prst="ellipse">
          <a:avLst/>
        </a:prstGeom>
        <a:solidFill>
          <a:srgbClr val="4D94B7">
            <a:alpha val="78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r>
            <a:rPr lang="sv-SE" sz="3500" kern="1200" noProof="0" dirty="0">
              <a:solidFill>
                <a:schemeClr val="tx1"/>
              </a:solidFill>
              <a:latin typeface="Helvetica Neue" panose="020B0604020202020204" charset="0"/>
            </a:rPr>
            <a:t>Inte alla innovationer är framgångsrika</a:t>
          </a:r>
          <a:endParaRPr lang="en-US" sz="3500" kern="1200" noProof="0" dirty="0">
            <a:solidFill>
              <a:schemeClr val="tx1"/>
            </a:solidFill>
            <a:latin typeface="Helvetica Neue" panose="020B0604020202020204" charset="0"/>
          </a:endParaRPr>
        </a:p>
      </dsp:txBody>
      <dsp:txXfrm>
        <a:off x="6254712" y="1467205"/>
        <a:ext cx="3150575" cy="2825588"/>
      </dsp:txXfrm>
    </dsp:sp>
    <dsp:sp modelId="{D916B596-D3B9-4939-A7A6-9C6DAF677282}">
      <dsp:nvSpPr>
        <dsp:cNvPr id="0" name=""/>
        <dsp:cNvSpPr/>
      </dsp:nvSpPr>
      <dsp:spPr>
        <a:xfrm>
          <a:off x="8140075" y="-128198"/>
          <a:ext cx="2880004" cy="2412001"/>
        </a:xfrm>
        <a:prstGeom prst="ellipse">
          <a:avLst/>
        </a:prstGeom>
        <a:solidFill>
          <a:srgbClr val="AED633">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en-US" sz="2400" kern="1200" noProof="0" dirty="0">
              <a:solidFill>
                <a:schemeClr val="tx1"/>
              </a:solidFill>
              <a:latin typeface="Helvetica Neue" panose="020B0604020202020204" charset="0"/>
            </a:rPr>
            <a:t>Timing</a:t>
          </a:r>
        </a:p>
      </dsp:txBody>
      <dsp:txXfrm>
        <a:off x="8561842" y="225031"/>
        <a:ext cx="2036470" cy="1705543"/>
      </dsp:txXfrm>
    </dsp:sp>
    <dsp:sp modelId="{FAE3807B-A0F6-4D8E-A436-3B9865E0F959}">
      <dsp:nvSpPr>
        <dsp:cNvPr id="0" name=""/>
        <dsp:cNvSpPr/>
      </dsp:nvSpPr>
      <dsp:spPr>
        <a:xfrm>
          <a:off x="8320255" y="3347998"/>
          <a:ext cx="2880004" cy="2412001"/>
        </a:xfrm>
        <a:prstGeom prst="ellipse">
          <a:avLst/>
        </a:prstGeom>
        <a:solidFill>
          <a:srgbClr val="AED633">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en-US" sz="2400" kern="1200" noProof="0" dirty="0" err="1">
              <a:solidFill>
                <a:schemeClr val="tx1"/>
              </a:solidFill>
              <a:latin typeface="Helvetica Neue" panose="020B0604020202020204" charset="0"/>
            </a:rPr>
            <a:t>Innovationsfamiljer</a:t>
          </a:r>
          <a:endParaRPr lang="en-US" sz="2400" kern="1200" noProof="0" dirty="0">
            <a:solidFill>
              <a:schemeClr val="tx1"/>
            </a:solidFill>
            <a:latin typeface="Helvetica Neue" panose="020B0604020202020204" charset="0"/>
          </a:endParaRPr>
        </a:p>
      </dsp:txBody>
      <dsp:txXfrm>
        <a:off x="8742022" y="3701227"/>
        <a:ext cx="2036470" cy="1705543"/>
      </dsp:txXfrm>
    </dsp:sp>
    <dsp:sp modelId="{DCDD689B-E51E-4562-AA5E-DA47FBA7C498}">
      <dsp:nvSpPr>
        <dsp:cNvPr id="0" name=""/>
        <dsp:cNvSpPr/>
      </dsp:nvSpPr>
      <dsp:spPr>
        <a:xfrm>
          <a:off x="4500811" y="3369681"/>
          <a:ext cx="2880004" cy="2412001"/>
        </a:xfrm>
        <a:prstGeom prst="ellipse">
          <a:avLst/>
        </a:prstGeom>
        <a:solidFill>
          <a:srgbClr val="AED633">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en-US" sz="2400" kern="1200" noProof="0" dirty="0" err="1">
              <a:solidFill>
                <a:schemeClr val="tx1"/>
              </a:solidFill>
              <a:latin typeface="Helvetica Neue" panose="020B0604020202020204" charset="0"/>
            </a:rPr>
            <a:t>Kontinuitet</a:t>
          </a:r>
          <a:r>
            <a:rPr lang="en-US" sz="2400" kern="1200" noProof="0" dirty="0">
              <a:solidFill>
                <a:schemeClr val="tx1"/>
              </a:solidFill>
              <a:latin typeface="Helvetica Neue" panose="020B0604020202020204" charset="0"/>
            </a:rPr>
            <a:t> </a:t>
          </a:r>
          <a:r>
            <a:rPr lang="en-US" sz="2400" kern="1200" noProof="0" dirty="0" err="1">
              <a:solidFill>
                <a:schemeClr val="tx1"/>
              </a:solidFill>
              <a:latin typeface="Helvetica Neue" panose="020B0604020202020204" charset="0"/>
            </a:rPr>
            <a:t>i</a:t>
          </a:r>
          <a:r>
            <a:rPr lang="en-US" sz="2400" kern="1200" noProof="0" dirty="0">
              <a:solidFill>
                <a:schemeClr val="tx1"/>
              </a:solidFill>
              <a:latin typeface="Helvetica Neue" panose="020B0604020202020204" charset="0"/>
            </a:rPr>
            <a:t> </a:t>
          </a:r>
          <a:r>
            <a:rPr lang="en-US" sz="2400" kern="1200" noProof="0" dirty="0" err="1">
              <a:solidFill>
                <a:schemeClr val="tx1"/>
              </a:solidFill>
              <a:latin typeface="Helvetica Neue" panose="020B0604020202020204" charset="0"/>
            </a:rPr>
            <a:t>innovationsarbetet</a:t>
          </a:r>
          <a:endParaRPr lang="en-US" sz="2400" kern="1200" noProof="0" dirty="0">
            <a:solidFill>
              <a:schemeClr val="tx1"/>
            </a:solidFill>
            <a:latin typeface="Helvetica Neue" panose="020B0604020202020204" charset="0"/>
          </a:endParaRPr>
        </a:p>
      </dsp:txBody>
      <dsp:txXfrm>
        <a:off x="4922578" y="3722910"/>
        <a:ext cx="2036470" cy="1705543"/>
      </dsp:txXfrm>
    </dsp:sp>
    <dsp:sp modelId="{EA02541F-25B6-497E-98D6-C9A0FB64C7A3}">
      <dsp:nvSpPr>
        <dsp:cNvPr id="0" name=""/>
        <dsp:cNvSpPr/>
      </dsp:nvSpPr>
      <dsp:spPr>
        <a:xfrm>
          <a:off x="4511253" y="0"/>
          <a:ext cx="2880004" cy="2412001"/>
        </a:xfrm>
        <a:prstGeom prst="ellipse">
          <a:avLst/>
        </a:prstGeom>
        <a:solidFill>
          <a:srgbClr val="AED633">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en-US" sz="2400" kern="1200" noProof="0" dirty="0">
              <a:solidFill>
                <a:schemeClr val="tx1"/>
              </a:solidFill>
              <a:latin typeface="Helvetica Neue" panose="020B0604020202020204" charset="0"/>
            </a:rPr>
            <a:t>Grad av </a:t>
          </a:r>
          <a:r>
            <a:rPr lang="en-US" sz="2400" kern="1200" noProof="0" dirty="0" err="1">
              <a:solidFill>
                <a:schemeClr val="tx1"/>
              </a:solidFill>
              <a:latin typeface="Helvetica Neue" panose="020B0604020202020204" charset="0"/>
            </a:rPr>
            <a:t>innovationsförmåga</a:t>
          </a:r>
          <a:endParaRPr lang="en-US" sz="2400" kern="1200" noProof="0" dirty="0">
            <a:solidFill>
              <a:schemeClr val="tx1"/>
            </a:solidFill>
            <a:latin typeface="Helvetica Neue" panose="020B0604020202020204" charset="0"/>
          </a:endParaRPr>
        </a:p>
      </dsp:txBody>
      <dsp:txXfrm>
        <a:off x="4933020" y="353229"/>
        <a:ext cx="2036470" cy="170554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28BB1E-7945-BF4F-B47B-1530CA14D420}">
      <dsp:nvSpPr>
        <dsp:cNvPr id="0" name=""/>
        <dsp:cNvSpPr/>
      </dsp:nvSpPr>
      <dsp:spPr>
        <a:xfrm rot="16200000">
          <a:off x="747000" y="-747000"/>
          <a:ext cx="2340000" cy="3834000"/>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GB" sz="2400" kern="1200" dirty="0">
              <a:latin typeface="Helvetica Neue" panose="020B0604020202020204" charset="0"/>
            </a:rPr>
            <a:t>4</a:t>
          </a:r>
        </a:p>
        <a:p>
          <a:pPr marL="0" lvl="0" indent="0" algn="ctr" defTabSz="1066800">
            <a:lnSpc>
              <a:spcPct val="90000"/>
            </a:lnSpc>
            <a:spcBef>
              <a:spcPct val="0"/>
            </a:spcBef>
            <a:spcAft>
              <a:spcPct val="35000"/>
            </a:spcAft>
            <a:buNone/>
          </a:pPr>
          <a:r>
            <a:rPr lang="en-GB" sz="2400" kern="1200" dirty="0" err="1">
              <a:latin typeface="Helvetica Neue" panose="020B0604020202020204" charset="0"/>
            </a:rPr>
            <a:t>Utveckling</a:t>
          </a:r>
          <a:r>
            <a:rPr lang="en-GB" sz="2400" kern="1200" dirty="0">
              <a:latin typeface="Helvetica Neue" panose="020B0604020202020204" charset="0"/>
            </a:rPr>
            <a:t> </a:t>
          </a:r>
          <a:r>
            <a:rPr lang="en-GB" sz="2400" kern="1200" dirty="0" err="1">
              <a:latin typeface="Helvetica Neue" panose="020B0604020202020204" charset="0"/>
            </a:rPr>
            <a:t>av</a:t>
          </a:r>
          <a:r>
            <a:rPr lang="en-GB" sz="2400" kern="1200" dirty="0">
              <a:latin typeface="Helvetica Neue" panose="020B0604020202020204" charset="0"/>
            </a:rPr>
            <a:t> </a:t>
          </a:r>
          <a:r>
            <a:rPr lang="en-GB" sz="2400" kern="1200" dirty="0" err="1">
              <a:latin typeface="Helvetica Neue" panose="020B0604020202020204" charset="0"/>
            </a:rPr>
            <a:t>applikationer</a:t>
          </a:r>
          <a:endParaRPr lang="en-GB" sz="2400" kern="1200" dirty="0">
            <a:latin typeface="Helvetica Neue" panose="020B0604020202020204" charset="0"/>
          </a:endParaRPr>
        </a:p>
      </dsp:txBody>
      <dsp:txXfrm rot="5400000">
        <a:off x="-1" y="1"/>
        <a:ext cx="3834000" cy="1755000"/>
      </dsp:txXfrm>
    </dsp:sp>
    <dsp:sp modelId="{B745C7EF-1D5C-3B44-AE7D-8BC0A5077929}">
      <dsp:nvSpPr>
        <dsp:cNvPr id="0" name=""/>
        <dsp:cNvSpPr/>
      </dsp:nvSpPr>
      <dsp:spPr>
        <a:xfrm>
          <a:off x="3834000" y="0"/>
          <a:ext cx="3834000" cy="2340000"/>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GB" sz="2400" kern="1200" dirty="0">
              <a:latin typeface="Helvetica Neue" panose="020B0604020202020204" charset="0"/>
            </a:rPr>
            <a:t>1</a:t>
          </a:r>
        </a:p>
        <a:p>
          <a:pPr marL="0" lvl="0" indent="0" algn="ctr" defTabSz="1066800">
            <a:lnSpc>
              <a:spcPct val="90000"/>
            </a:lnSpc>
            <a:spcBef>
              <a:spcPct val="0"/>
            </a:spcBef>
            <a:spcAft>
              <a:spcPct val="35000"/>
            </a:spcAft>
            <a:buNone/>
          </a:pPr>
          <a:r>
            <a:rPr lang="en-GB" sz="2400" kern="1200" dirty="0" err="1">
              <a:latin typeface="Helvetica Neue" panose="020B0604020202020204" charset="0"/>
            </a:rPr>
            <a:t>Forskning</a:t>
          </a:r>
          <a:endParaRPr lang="en-GB" sz="2400" kern="1200" dirty="0">
            <a:latin typeface="Helvetica Neue" panose="020B0604020202020204" charset="0"/>
          </a:endParaRPr>
        </a:p>
      </dsp:txBody>
      <dsp:txXfrm>
        <a:off x="3834000" y="0"/>
        <a:ext cx="3834000" cy="1755000"/>
      </dsp:txXfrm>
    </dsp:sp>
    <dsp:sp modelId="{50340A45-CFA5-F34D-B4AB-A1EFBAE5C808}">
      <dsp:nvSpPr>
        <dsp:cNvPr id="0" name=""/>
        <dsp:cNvSpPr/>
      </dsp:nvSpPr>
      <dsp:spPr>
        <a:xfrm rot="10800000">
          <a:off x="0" y="2340000"/>
          <a:ext cx="3834000" cy="2340000"/>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GB" sz="2400" kern="1200" dirty="0">
              <a:latin typeface="Helvetica Neue" panose="020B0604020202020204" charset="0"/>
            </a:rPr>
            <a:t>3</a:t>
          </a:r>
        </a:p>
        <a:p>
          <a:pPr marL="0" lvl="0" indent="0" algn="ctr" defTabSz="1066800">
            <a:lnSpc>
              <a:spcPct val="90000"/>
            </a:lnSpc>
            <a:spcBef>
              <a:spcPct val="0"/>
            </a:spcBef>
            <a:spcAft>
              <a:spcPct val="35000"/>
            </a:spcAft>
            <a:buNone/>
          </a:pPr>
          <a:r>
            <a:rPr lang="sv-SE" sz="2400" kern="1200" dirty="0">
              <a:latin typeface="Helvetica Neue" panose="020B0604020202020204" charset="0"/>
            </a:rPr>
            <a:t>Kombinera teknisk kompetens och marknadsmöjligheter</a:t>
          </a:r>
          <a:endParaRPr lang="en-GB" sz="2400" kern="1200" dirty="0">
            <a:latin typeface="Helvetica Neue" panose="020B0604020202020204" charset="0"/>
          </a:endParaRPr>
        </a:p>
      </dsp:txBody>
      <dsp:txXfrm rot="10800000">
        <a:off x="0" y="2925000"/>
        <a:ext cx="3834000" cy="1755000"/>
      </dsp:txXfrm>
    </dsp:sp>
    <dsp:sp modelId="{AD80DDFC-0A30-5748-86EF-9C89F6A03187}">
      <dsp:nvSpPr>
        <dsp:cNvPr id="0" name=""/>
        <dsp:cNvSpPr/>
      </dsp:nvSpPr>
      <dsp:spPr>
        <a:xfrm rot="5400000">
          <a:off x="4581000" y="1593000"/>
          <a:ext cx="2340000" cy="3834000"/>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GB" sz="2400" kern="1200" dirty="0">
              <a:latin typeface="Helvetica Neue" panose="020B0604020202020204" charset="0"/>
            </a:rPr>
            <a:t>2</a:t>
          </a:r>
        </a:p>
        <a:p>
          <a:pPr marL="0" lvl="0" indent="0" algn="ctr" defTabSz="1066800">
            <a:lnSpc>
              <a:spcPct val="90000"/>
            </a:lnSpc>
            <a:spcBef>
              <a:spcPct val="0"/>
            </a:spcBef>
            <a:spcAft>
              <a:spcPct val="35000"/>
            </a:spcAft>
            <a:buNone/>
          </a:pPr>
          <a:r>
            <a:rPr lang="en-GB" sz="2400" kern="1200" dirty="0">
              <a:latin typeface="Helvetica Neue" panose="020B0604020202020204" charset="0"/>
            </a:rPr>
            <a:t>Teknik</a:t>
          </a:r>
        </a:p>
      </dsp:txBody>
      <dsp:txXfrm rot="-5400000">
        <a:off x="3834000" y="2925000"/>
        <a:ext cx="3834000" cy="1755000"/>
      </dsp:txXfrm>
    </dsp:sp>
    <dsp:sp modelId="{D1A7B1B2-2385-DA49-88F3-FF40037A1D54}">
      <dsp:nvSpPr>
        <dsp:cNvPr id="0" name=""/>
        <dsp:cNvSpPr/>
      </dsp:nvSpPr>
      <dsp:spPr>
        <a:xfrm>
          <a:off x="2683800" y="1755000"/>
          <a:ext cx="2300400" cy="1170000"/>
        </a:xfrm>
        <a:prstGeom prst="roundRect">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sv-SE" sz="2400" kern="1200" dirty="0">
              <a:latin typeface="Helvetica Neue" panose="020B0604020202020204" charset="0"/>
              <a:cs typeface="Microsoft Sans Serif" panose="020B0604020202020204" pitchFamily="34" charset="0"/>
            </a:rPr>
            <a:t>Osäkerhetskartan</a:t>
          </a:r>
          <a:endParaRPr lang="en-GB" sz="2400" kern="1200" dirty="0">
            <a:latin typeface="Helvetica Neue" panose="020B0604020202020204" charset="0"/>
          </a:endParaRPr>
        </a:p>
      </dsp:txBody>
      <dsp:txXfrm>
        <a:off x="2740915" y="1812115"/>
        <a:ext cx="2186170" cy="105577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B0D6AB-5E0F-4286-BC0E-71F22E92DF0A}">
      <dsp:nvSpPr>
        <dsp:cNvPr id="0" name=""/>
        <dsp:cNvSpPr/>
      </dsp:nvSpPr>
      <dsp:spPr>
        <a:xfrm rot="16200000">
          <a:off x="-1407450" y="1407541"/>
          <a:ext cx="6228000" cy="3412916"/>
        </a:xfrm>
        <a:prstGeom prst="flowChartManualOperation">
          <a:avLst/>
        </a:prstGeom>
        <a:solidFill>
          <a:srgbClr val="4D94B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000" tIns="0" rIns="279400" bIns="0" numCol="1" spcCol="1270" anchor="t" anchorCtr="0">
          <a:noAutofit/>
        </a:bodyPr>
        <a:lstStyle/>
        <a:p>
          <a:pPr marL="0" lvl="0" indent="0" algn="l" defTabSz="1955800">
            <a:lnSpc>
              <a:spcPct val="90000"/>
            </a:lnSpc>
            <a:spcBef>
              <a:spcPct val="0"/>
            </a:spcBef>
            <a:spcAft>
              <a:spcPct val="35000"/>
            </a:spcAft>
            <a:buNone/>
          </a:pPr>
          <a:r>
            <a:rPr lang="en-US" sz="4400" kern="1200" noProof="0" dirty="0">
              <a:latin typeface="Helvetica Neue" panose="020B0604020202020204" charset="0"/>
            </a:rPr>
            <a:t>1.</a:t>
          </a:r>
        </a:p>
        <a:p>
          <a:pPr marL="228600" lvl="1" indent="-228600" algn="l" defTabSz="889000">
            <a:lnSpc>
              <a:spcPct val="100000"/>
            </a:lnSpc>
            <a:spcBef>
              <a:spcPct val="0"/>
            </a:spcBef>
            <a:spcAft>
              <a:spcPts val="600"/>
            </a:spcAft>
            <a:buFont typeface="Wingdings" panose="05000000000000000000" pitchFamily="2" charset="2"/>
            <a:buChar char="§"/>
          </a:pPr>
          <a:r>
            <a:rPr lang="sv-SE" sz="2000" kern="1200" noProof="0" dirty="0">
              <a:latin typeface="Helvetica Neue" panose="020B0604020202020204" charset="0"/>
            </a:rPr>
            <a:t>Hög grad av produkt- och processosäkerhet</a:t>
          </a:r>
          <a:endParaRPr lang="en-US" sz="2000" kern="1200" noProof="0" dirty="0">
            <a:latin typeface="Helvetica Neue" panose="020B0604020202020204" charset="0"/>
          </a:endParaRPr>
        </a:p>
        <a:p>
          <a:pPr marL="228600" lvl="1" indent="-228600" algn="l" defTabSz="889000">
            <a:lnSpc>
              <a:spcPct val="100000"/>
            </a:lnSpc>
            <a:spcBef>
              <a:spcPct val="0"/>
            </a:spcBef>
            <a:spcAft>
              <a:spcPts val="600"/>
            </a:spcAft>
            <a:buFont typeface="Wingdings" panose="05000000000000000000" pitchFamily="2" charset="2"/>
            <a:buChar char="§"/>
          </a:pPr>
          <a:r>
            <a:rPr lang="en-US" sz="2000" kern="1200" noProof="0" dirty="0" err="1">
              <a:latin typeface="Helvetica Neue" panose="020B0604020202020204" charset="0"/>
            </a:rPr>
            <a:t>Odefinierat</a:t>
          </a:r>
          <a:r>
            <a:rPr lang="en-US" sz="2000" kern="1200" noProof="0" dirty="0">
              <a:latin typeface="Helvetica Neue" panose="020B0604020202020204" charset="0"/>
            </a:rPr>
            <a:t> </a:t>
          </a:r>
          <a:r>
            <a:rPr lang="en-US" sz="2000" kern="1200" noProof="0" dirty="0" err="1">
              <a:latin typeface="Helvetica Neue" panose="020B0604020202020204" charset="0"/>
            </a:rPr>
            <a:t>mål</a:t>
          </a:r>
          <a:r>
            <a:rPr lang="en-US" sz="2000" kern="1200" noProof="0" dirty="0">
              <a:latin typeface="Helvetica Neue" panose="020B0604020202020204" charset="0"/>
            </a:rPr>
            <a:t> </a:t>
          </a:r>
          <a:r>
            <a:rPr lang="en-US" sz="2000" kern="1200" noProof="0" dirty="0" err="1">
              <a:latin typeface="Helvetica Neue" panose="020B0604020202020204" charset="0"/>
            </a:rPr>
            <a:t>och</a:t>
          </a:r>
          <a:r>
            <a:rPr lang="en-US" sz="2000" kern="1200" noProof="0" dirty="0">
              <a:latin typeface="Helvetica Neue" panose="020B0604020202020204" charset="0"/>
            </a:rPr>
            <a:t> </a:t>
          </a:r>
          <a:r>
            <a:rPr lang="en-US" sz="2000" kern="1200" noProof="0" dirty="0" err="1">
              <a:latin typeface="Helvetica Neue" panose="020B0604020202020204" charset="0"/>
            </a:rPr>
            <a:t>väg</a:t>
          </a:r>
          <a:endParaRPr lang="en-US" sz="2000" kern="1200" noProof="0" dirty="0">
            <a:latin typeface="Helvetica Neue" panose="020B0604020202020204" charset="0"/>
          </a:endParaRPr>
        </a:p>
        <a:p>
          <a:pPr marL="228600" lvl="1" indent="-228600" algn="l" defTabSz="889000">
            <a:lnSpc>
              <a:spcPct val="100000"/>
            </a:lnSpc>
            <a:spcBef>
              <a:spcPct val="0"/>
            </a:spcBef>
            <a:spcAft>
              <a:spcPts val="600"/>
            </a:spcAft>
            <a:buFont typeface="Wingdings" panose="05000000000000000000" pitchFamily="2" charset="2"/>
            <a:buChar char="§"/>
          </a:pPr>
          <a:r>
            <a:rPr lang="en-US" sz="2000" kern="1200" noProof="0" dirty="0">
              <a:latin typeface="Helvetica Neue" panose="020B0604020202020204" charset="0"/>
            </a:rPr>
            <a:t>Blue sky process </a:t>
          </a:r>
          <a:r>
            <a:rPr lang="sv-SE" sz="2000" kern="1200" noProof="0" dirty="0">
              <a:latin typeface="Helvetica Neue" panose="020B0604020202020204" charset="0"/>
            </a:rPr>
            <a:t>- uppgiften så avlägsen från verkligheten att den verkar i molnet</a:t>
          </a:r>
          <a:endParaRPr lang="en-US" sz="2000" kern="1200" noProof="0" dirty="0">
            <a:latin typeface="Helvetica Neue" panose="020B0604020202020204" charset="0"/>
          </a:endParaRPr>
        </a:p>
        <a:p>
          <a:pPr marL="228600" lvl="1" indent="-228600" algn="l" defTabSz="889000">
            <a:lnSpc>
              <a:spcPct val="100000"/>
            </a:lnSpc>
            <a:spcBef>
              <a:spcPct val="0"/>
            </a:spcBef>
            <a:spcAft>
              <a:spcPts val="600"/>
            </a:spcAft>
            <a:buFont typeface="Wingdings" panose="05000000000000000000" pitchFamily="2" charset="2"/>
            <a:buChar char="§"/>
          </a:pPr>
          <a:r>
            <a:rPr lang="en-US" sz="2000" kern="1200" noProof="0" dirty="0" err="1">
              <a:latin typeface="Helvetica Neue" panose="020B0604020202020204" charset="0"/>
            </a:rPr>
            <a:t>Vanligt</a:t>
          </a:r>
          <a:r>
            <a:rPr lang="en-US" sz="2000" kern="1200" noProof="0" dirty="0">
              <a:latin typeface="Helvetica Neue" panose="020B0604020202020204" charset="0"/>
            </a:rPr>
            <a:t> </a:t>
          </a:r>
          <a:r>
            <a:rPr lang="en-US" sz="2000" kern="1200" noProof="0" dirty="0" err="1">
              <a:latin typeface="Helvetica Neue" panose="020B0604020202020204" charset="0"/>
            </a:rPr>
            <a:t>i</a:t>
          </a:r>
          <a:r>
            <a:rPr lang="en-US" sz="2000" kern="1200" noProof="0" dirty="0">
              <a:latin typeface="Helvetica Neue" panose="020B0604020202020204" charset="0"/>
            </a:rPr>
            <a:t> </a:t>
          </a:r>
          <a:r>
            <a:rPr lang="en-US" sz="2000" kern="1200" noProof="0" dirty="0" err="1">
              <a:latin typeface="Helvetica Neue" panose="020B0604020202020204" charset="0"/>
            </a:rPr>
            <a:t>universitetsforskningscentrar</a:t>
          </a:r>
          <a:endParaRPr lang="en-US" sz="2000" kern="1200" noProof="0" dirty="0">
            <a:latin typeface="Helvetica Neue" panose="020B0604020202020204" charset="0"/>
          </a:endParaRPr>
        </a:p>
        <a:p>
          <a:pPr marL="285750" lvl="1" indent="-285750" algn="l" defTabSz="1600200">
            <a:lnSpc>
              <a:spcPct val="90000"/>
            </a:lnSpc>
            <a:spcBef>
              <a:spcPct val="0"/>
            </a:spcBef>
            <a:spcAft>
              <a:spcPct val="15000"/>
            </a:spcAft>
            <a:buFontTx/>
            <a:buNone/>
          </a:pPr>
          <a:endParaRPr lang="en-US" sz="3600" kern="1200" noProof="0" dirty="0">
            <a:latin typeface="Helvetica Neue" panose="020B0604020202020204" charset="0"/>
          </a:endParaRPr>
        </a:p>
      </dsp:txBody>
      <dsp:txXfrm rot="5400000">
        <a:off x="92" y="1245599"/>
        <a:ext cx="3412916" cy="3736800"/>
      </dsp:txXfrm>
    </dsp:sp>
    <dsp:sp modelId="{20B1CF38-A52D-40CC-A2A7-450B517CFFAB}">
      <dsp:nvSpPr>
        <dsp:cNvPr id="0" name=""/>
        <dsp:cNvSpPr/>
      </dsp:nvSpPr>
      <dsp:spPr>
        <a:xfrm rot="16200000">
          <a:off x="2261434" y="1407541"/>
          <a:ext cx="6228000" cy="3412916"/>
        </a:xfrm>
        <a:prstGeom prst="flowChartManualOperation">
          <a:avLst/>
        </a:prstGeom>
        <a:solidFill>
          <a:srgbClr val="78B17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000" tIns="0" rIns="279400" bIns="0" numCol="1" spcCol="1270" anchor="t" anchorCtr="0">
          <a:noAutofit/>
        </a:bodyPr>
        <a:lstStyle/>
        <a:p>
          <a:pPr marL="0" lvl="0" indent="0" algn="l" defTabSz="1955800">
            <a:lnSpc>
              <a:spcPct val="90000"/>
            </a:lnSpc>
            <a:spcBef>
              <a:spcPct val="0"/>
            </a:spcBef>
            <a:spcAft>
              <a:spcPct val="35000"/>
            </a:spcAft>
            <a:buNone/>
          </a:pPr>
          <a:r>
            <a:rPr lang="en-US" sz="4400" kern="1200" noProof="0" dirty="0">
              <a:latin typeface="Helvetica Neue" panose="020B0604020202020204" charset="0"/>
            </a:rPr>
            <a:t>2.</a:t>
          </a:r>
        </a:p>
        <a:p>
          <a:pPr marL="228600" lvl="1" indent="-228600" algn="l" defTabSz="889000">
            <a:lnSpc>
              <a:spcPct val="100000"/>
            </a:lnSpc>
            <a:spcBef>
              <a:spcPct val="0"/>
            </a:spcBef>
            <a:spcAft>
              <a:spcPts val="600"/>
            </a:spcAft>
            <a:buFont typeface="Wingdings" panose="05000000000000000000" pitchFamily="2" charset="2"/>
            <a:buChar char="§"/>
          </a:pPr>
          <a:r>
            <a:rPr lang="sv-SE" sz="2000" kern="1200" noProof="0" dirty="0">
              <a:latin typeface="Helvetica Neue" panose="020B0604020202020204" charset="0"/>
            </a:rPr>
            <a:t>Marknadsmöjligheter identifierade men processosäkerhet närvarande</a:t>
          </a:r>
          <a:endParaRPr lang="en-US" sz="2000" kern="1200" noProof="0" dirty="0">
            <a:latin typeface="Helvetica Neue" panose="020B0604020202020204" charset="0"/>
          </a:endParaRPr>
        </a:p>
        <a:p>
          <a:pPr marL="228600" lvl="1" indent="-228600" algn="l" defTabSz="889000">
            <a:lnSpc>
              <a:spcPct val="100000"/>
            </a:lnSpc>
            <a:spcBef>
              <a:spcPct val="0"/>
            </a:spcBef>
            <a:spcAft>
              <a:spcPts val="600"/>
            </a:spcAft>
            <a:buFont typeface="Wingdings" panose="05000000000000000000" pitchFamily="2" charset="2"/>
            <a:buChar char="§"/>
          </a:pPr>
          <a:r>
            <a:rPr lang="sv-SE" sz="2000" kern="1200" noProof="0" dirty="0">
              <a:latin typeface="Helvetica Neue" panose="020B0604020202020204" charset="0"/>
            </a:rPr>
            <a:t>Exempel på Guinness flaskan - hur man ger konsumenterna samma smak som öl från flaskan?</a:t>
          </a:r>
          <a:endParaRPr lang="en-US" sz="2000" kern="1200" noProof="0" dirty="0">
            <a:latin typeface="Helvetica Neue" panose="020B0604020202020204" charset="0"/>
          </a:endParaRPr>
        </a:p>
      </dsp:txBody>
      <dsp:txXfrm rot="5400000">
        <a:off x="3668976" y="1245599"/>
        <a:ext cx="3412916" cy="3736800"/>
      </dsp:txXfrm>
    </dsp:sp>
    <dsp:sp modelId="{E352A7A4-F4D1-4FE5-9A5F-9CFF17B53C6B}">
      <dsp:nvSpPr>
        <dsp:cNvPr id="0" name=""/>
        <dsp:cNvSpPr/>
      </dsp:nvSpPr>
      <dsp:spPr>
        <a:xfrm rot="16200000">
          <a:off x="6181253" y="1156607"/>
          <a:ext cx="6228000" cy="3914785"/>
        </a:xfrm>
        <a:prstGeom prst="flowChartManualOperation">
          <a:avLst/>
        </a:prstGeom>
        <a:solidFill>
          <a:srgbClr val="AED63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000" tIns="0" rIns="279400" bIns="0" numCol="1" spcCol="1270" anchor="t" anchorCtr="0">
          <a:noAutofit/>
        </a:bodyPr>
        <a:lstStyle/>
        <a:p>
          <a:pPr marL="0" lvl="0" indent="0" algn="l" defTabSz="1955800">
            <a:lnSpc>
              <a:spcPct val="90000"/>
            </a:lnSpc>
            <a:spcBef>
              <a:spcPct val="0"/>
            </a:spcBef>
            <a:spcAft>
              <a:spcPct val="35000"/>
            </a:spcAft>
            <a:buNone/>
          </a:pPr>
          <a:r>
            <a:rPr lang="en-US" sz="4400" kern="1200" noProof="0" dirty="0">
              <a:latin typeface="Helvetica Neue" panose="020B0604020202020204" charset="0"/>
            </a:rPr>
            <a:t>3.</a:t>
          </a:r>
        </a:p>
        <a:p>
          <a:pPr marL="228600" lvl="1" indent="-228600" algn="l" defTabSz="889000">
            <a:lnSpc>
              <a:spcPct val="100000"/>
            </a:lnSpc>
            <a:spcBef>
              <a:spcPct val="0"/>
            </a:spcBef>
            <a:spcAft>
              <a:spcPts val="600"/>
            </a:spcAft>
            <a:buFont typeface="Wingdings" panose="05000000000000000000" pitchFamily="2" charset="2"/>
            <a:buChar char="§"/>
          </a:pPr>
          <a:r>
            <a:rPr lang="en-US" sz="2000" kern="1200" noProof="0" dirty="0" err="1">
              <a:solidFill>
                <a:schemeClr val="bg1"/>
              </a:solidFill>
              <a:latin typeface="Helvetica Neue" panose="020B0604020202020204" charset="0"/>
            </a:rPr>
            <a:t>Produktosäkerhet</a:t>
          </a:r>
          <a:r>
            <a:rPr lang="en-US" sz="2000" kern="1200" noProof="0" dirty="0">
              <a:solidFill>
                <a:schemeClr val="bg1"/>
              </a:solidFill>
              <a:latin typeface="Helvetica Neue" panose="020B0604020202020204" charset="0"/>
            </a:rPr>
            <a:t> </a:t>
          </a:r>
          <a:r>
            <a:rPr lang="en-US" sz="2000" kern="1200" noProof="0" dirty="0" err="1">
              <a:solidFill>
                <a:schemeClr val="bg1"/>
              </a:solidFill>
              <a:latin typeface="Helvetica Neue" panose="020B0604020202020204" charset="0"/>
            </a:rPr>
            <a:t>närvarande</a:t>
          </a:r>
          <a:r>
            <a:rPr lang="en-US" sz="2000" kern="1200" noProof="0" dirty="0">
              <a:solidFill>
                <a:schemeClr val="bg1"/>
              </a:solidFill>
              <a:latin typeface="Helvetica Neue" panose="020B0604020202020204" charset="0"/>
            </a:rPr>
            <a:t> </a:t>
          </a:r>
        </a:p>
        <a:p>
          <a:pPr marL="228600" lvl="1" indent="-228600" algn="l" defTabSz="889000">
            <a:lnSpc>
              <a:spcPct val="100000"/>
            </a:lnSpc>
            <a:spcBef>
              <a:spcPct val="0"/>
            </a:spcBef>
            <a:spcAft>
              <a:spcPts val="600"/>
            </a:spcAft>
            <a:buFont typeface="Wingdings" panose="05000000000000000000" pitchFamily="2" charset="2"/>
            <a:buChar char="§"/>
          </a:pPr>
          <a:r>
            <a:rPr lang="sv-SE" sz="2000" kern="1200" noProof="0" dirty="0">
              <a:solidFill>
                <a:schemeClr val="bg1"/>
              </a:solidFill>
              <a:latin typeface="Helvetica Neue" panose="020B0604020202020204" charset="0"/>
            </a:rPr>
            <a:t>Uppstår med framväxten av ny teknik</a:t>
          </a:r>
          <a:endParaRPr lang="en-US" sz="2000" kern="1200" noProof="0" dirty="0">
            <a:solidFill>
              <a:schemeClr val="bg1"/>
            </a:solidFill>
            <a:latin typeface="Helvetica Neue" panose="020B0604020202020204" charset="0"/>
          </a:endParaRPr>
        </a:p>
        <a:p>
          <a:pPr marL="228600" lvl="1" indent="-228600" algn="l" defTabSz="889000">
            <a:lnSpc>
              <a:spcPct val="100000"/>
            </a:lnSpc>
            <a:spcBef>
              <a:spcPct val="0"/>
            </a:spcBef>
            <a:spcAft>
              <a:spcPts val="600"/>
            </a:spcAft>
            <a:buFont typeface="Wingdings" panose="05000000000000000000" pitchFamily="2" charset="2"/>
            <a:buChar char="§"/>
          </a:pPr>
          <a:r>
            <a:rPr lang="sv-SE" sz="2000" kern="1200" noProof="0" dirty="0">
              <a:solidFill>
                <a:schemeClr val="bg1"/>
              </a:solidFill>
              <a:latin typeface="Helvetica Neue" panose="020B0604020202020204" charset="0"/>
            </a:rPr>
            <a:t>Saknar klar syn på hur man använder tekniken optimalt</a:t>
          </a:r>
          <a:endParaRPr lang="en-US" sz="2000" kern="1200" noProof="0" dirty="0">
            <a:solidFill>
              <a:schemeClr val="bg1"/>
            </a:solidFill>
            <a:latin typeface="Helvetica Neue" panose="020B0604020202020204" charset="0"/>
          </a:endParaRPr>
        </a:p>
        <a:p>
          <a:pPr marL="228600" lvl="1" indent="-228600" algn="l" defTabSz="889000">
            <a:lnSpc>
              <a:spcPct val="100000"/>
            </a:lnSpc>
            <a:spcBef>
              <a:spcPct val="0"/>
            </a:spcBef>
            <a:spcAft>
              <a:spcPts val="600"/>
            </a:spcAft>
            <a:buFont typeface="Wingdings" panose="05000000000000000000" pitchFamily="2" charset="2"/>
            <a:buChar char="§"/>
          </a:pPr>
          <a:r>
            <a:rPr lang="sv-SE" sz="2000" kern="1200" noProof="0" dirty="0">
              <a:solidFill>
                <a:schemeClr val="bg1"/>
              </a:solidFill>
              <a:latin typeface="Helvetica Neue" panose="020B0604020202020204" charset="0"/>
            </a:rPr>
            <a:t>Exempel: Tänk på hur teknik som grafen kan användas</a:t>
          </a:r>
          <a:endParaRPr lang="en-US" sz="2000" kern="1200" noProof="0" dirty="0">
            <a:solidFill>
              <a:schemeClr val="bg1"/>
            </a:solidFill>
            <a:latin typeface="Helvetica Neue" panose="020B0604020202020204" charset="0"/>
          </a:endParaRPr>
        </a:p>
        <a:p>
          <a:pPr marL="285750" lvl="1" indent="-285750" algn="l" defTabSz="1600200">
            <a:lnSpc>
              <a:spcPct val="90000"/>
            </a:lnSpc>
            <a:spcBef>
              <a:spcPct val="0"/>
            </a:spcBef>
            <a:spcAft>
              <a:spcPct val="15000"/>
            </a:spcAft>
            <a:buFontTx/>
            <a:buNone/>
          </a:pPr>
          <a:endParaRPr lang="en-US" sz="3600" kern="1200" noProof="0" dirty="0">
            <a:latin typeface="Helvetica Neue" panose="020B0604020202020204" charset="0"/>
          </a:endParaRPr>
        </a:p>
      </dsp:txBody>
      <dsp:txXfrm rot="5400000">
        <a:off x="7337861" y="1245599"/>
        <a:ext cx="3914785" cy="3736800"/>
      </dsp:txXfrm>
    </dsp:sp>
    <dsp:sp modelId="{33E1553D-90BF-0E44-A644-C3085B0C46B6}">
      <dsp:nvSpPr>
        <dsp:cNvPr id="0" name=""/>
        <dsp:cNvSpPr/>
      </dsp:nvSpPr>
      <dsp:spPr>
        <a:xfrm rot="16200000">
          <a:off x="10254261" y="1254353"/>
          <a:ext cx="6228000" cy="3719293"/>
        </a:xfrm>
        <a:prstGeom prst="flowChartManualOperati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000" tIns="0" rIns="279400" bIns="0" numCol="1" spcCol="1270" anchor="t" anchorCtr="0">
          <a:noAutofit/>
        </a:bodyPr>
        <a:lstStyle/>
        <a:p>
          <a:pPr marL="0" lvl="0" indent="0" algn="l" defTabSz="1955800">
            <a:lnSpc>
              <a:spcPct val="90000"/>
            </a:lnSpc>
            <a:spcBef>
              <a:spcPct val="0"/>
            </a:spcBef>
            <a:spcAft>
              <a:spcPct val="35000"/>
            </a:spcAft>
            <a:buNone/>
          </a:pPr>
          <a:r>
            <a:rPr lang="en-US" sz="4400" kern="1200" noProof="0" dirty="0">
              <a:latin typeface="Helvetica Neue" panose="020B0604020202020204" charset="0"/>
            </a:rPr>
            <a:t>4.</a:t>
          </a:r>
        </a:p>
        <a:p>
          <a:pPr marL="228600" lvl="1" indent="-228600" algn="l" defTabSz="889000">
            <a:lnSpc>
              <a:spcPct val="100000"/>
            </a:lnSpc>
            <a:spcBef>
              <a:spcPct val="0"/>
            </a:spcBef>
            <a:spcAft>
              <a:spcPts val="600"/>
            </a:spcAft>
            <a:buFont typeface="Wingdings" panose="05000000000000000000" pitchFamily="2" charset="2"/>
            <a:buChar char="§"/>
          </a:pPr>
          <a:r>
            <a:rPr lang="en-US" sz="2000" kern="1200" noProof="0" dirty="0" err="1">
              <a:solidFill>
                <a:schemeClr val="bg1"/>
              </a:solidFill>
              <a:latin typeface="Helvetica Neue" panose="020B0604020202020204" charset="0"/>
            </a:rPr>
            <a:t>Minst</a:t>
          </a:r>
          <a:r>
            <a:rPr lang="en-US" sz="2000" kern="1200" noProof="0" dirty="0">
              <a:solidFill>
                <a:schemeClr val="bg1"/>
              </a:solidFill>
              <a:latin typeface="Helvetica Neue" panose="020B0604020202020204" charset="0"/>
            </a:rPr>
            <a:t> </a:t>
          </a:r>
          <a:r>
            <a:rPr lang="en-US" sz="2000" kern="1200" noProof="0" dirty="0" err="1">
              <a:solidFill>
                <a:schemeClr val="bg1"/>
              </a:solidFill>
              <a:latin typeface="Helvetica Neue" panose="020B0604020202020204" charset="0"/>
            </a:rPr>
            <a:t>osäker</a:t>
          </a:r>
          <a:endParaRPr lang="en-US" sz="2000" kern="1200" noProof="0" dirty="0">
            <a:solidFill>
              <a:schemeClr val="bg1"/>
            </a:solidFill>
            <a:latin typeface="Helvetica Neue" panose="020B0604020202020204" charset="0"/>
          </a:endParaRPr>
        </a:p>
        <a:p>
          <a:pPr marL="228600" lvl="1" indent="-228600" algn="l" defTabSz="889000">
            <a:lnSpc>
              <a:spcPct val="100000"/>
            </a:lnSpc>
            <a:spcBef>
              <a:spcPct val="0"/>
            </a:spcBef>
            <a:spcAft>
              <a:spcPts val="600"/>
            </a:spcAft>
            <a:buFont typeface="Wingdings" panose="05000000000000000000" pitchFamily="2" charset="2"/>
            <a:buChar char="§"/>
          </a:pPr>
          <a:r>
            <a:rPr lang="sv-SE" sz="2000" kern="1200" noProof="0" dirty="0">
              <a:solidFill>
                <a:schemeClr val="bg1"/>
              </a:solidFill>
              <a:latin typeface="Helvetica Neue" panose="020B0604020202020204" charset="0"/>
            </a:rPr>
            <a:t>Ändra befintliga produkter och tekniker</a:t>
          </a:r>
          <a:endParaRPr lang="en-US" sz="2000" kern="1200" noProof="0" dirty="0">
            <a:solidFill>
              <a:schemeClr val="bg1"/>
            </a:solidFill>
            <a:latin typeface="Helvetica Neue" panose="020B0604020202020204" charset="0"/>
          </a:endParaRPr>
        </a:p>
        <a:p>
          <a:pPr marL="228600" lvl="1" indent="-228600" algn="l" defTabSz="889000">
            <a:lnSpc>
              <a:spcPct val="100000"/>
            </a:lnSpc>
            <a:spcBef>
              <a:spcPct val="0"/>
            </a:spcBef>
            <a:spcAft>
              <a:spcPts val="600"/>
            </a:spcAft>
            <a:buFont typeface="Wingdings" panose="05000000000000000000" pitchFamily="2" charset="2"/>
            <a:buChar char="§"/>
          </a:pPr>
          <a:r>
            <a:rPr lang="en-US" sz="2000" kern="1200" noProof="0" dirty="0" err="1">
              <a:solidFill>
                <a:schemeClr val="bg1"/>
              </a:solidFill>
              <a:latin typeface="Helvetica Neue" panose="020B0604020202020204" charset="0"/>
            </a:rPr>
            <a:t>Aktiviteter</a:t>
          </a:r>
          <a:r>
            <a:rPr lang="en-US" sz="2000" kern="1200" noProof="0" dirty="0">
              <a:solidFill>
                <a:schemeClr val="bg1"/>
              </a:solidFill>
              <a:latin typeface="Helvetica Neue" panose="020B0604020202020204" charset="0"/>
            </a:rPr>
            <a:t> </a:t>
          </a:r>
          <a:r>
            <a:rPr lang="en-US" sz="2000" kern="1200" noProof="0" dirty="0" err="1">
              <a:solidFill>
                <a:schemeClr val="bg1"/>
              </a:solidFill>
              <a:latin typeface="Helvetica Neue" panose="020B0604020202020204" charset="0"/>
            </a:rPr>
            <a:t>som</a:t>
          </a:r>
          <a:r>
            <a:rPr lang="en-US" sz="2000" kern="1200" noProof="0" dirty="0">
              <a:solidFill>
                <a:schemeClr val="bg1"/>
              </a:solidFill>
              <a:latin typeface="Helvetica Neue" panose="020B0604020202020204" charset="0"/>
            </a:rPr>
            <a:t> </a:t>
          </a:r>
          <a:r>
            <a:rPr lang="en-US" sz="2000" kern="1200" noProof="0" dirty="0" err="1">
              <a:solidFill>
                <a:schemeClr val="bg1"/>
              </a:solidFill>
              <a:latin typeface="Helvetica Neue" panose="020B0604020202020204" charset="0"/>
            </a:rPr>
            <a:t>liknar</a:t>
          </a:r>
          <a:r>
            <a:rPr lang="en-US" sz="2000" kern="1200" noProof="0" dirty="0">
              <a:solidFill>
                <a:schemeClr val="bg1"/>
              </a:solidFill>
              <a:latin typeface="Helvetica Neue" panose="020B0604020202020204" charset="0"/>
            </a:rPr>
            <a:t> </a:t>
          </a:r>
          <a:r>
            <a:rPr lang="en-US" sz="2000" kern="1200" noProof="0" dirty="0" err="1">
              <a:solidFill>
                <a:schemeClr val="bg1"/>
              </a:solidFill>
              <a:latin typeface="Helvetica Neue" panose="020B0604020202020204" charset="0"/>
            </a:rPr>
            <a:t>rivaler</a:t>
          </a:r>
          <a:endParaRPr lang="en-US" sz="2000" kern="1200" noProof="0" dirty="0">
            <a:solidFill>
              <a:schemeClr val="bg1"/>
            </a:solidFill>
            <a:latin typeface="Helvetica Neue" panose="020B0604020202020204" charset="0"/>
          </a:endParaRPr>
        </a:p>
        <a:p>
          <a:pPr marL="228600" lvl="1" indent="-228600" algn="l" defTabSz="889000">
            <a:lnSpc>
              <a:spcPct val="100000"/>
            </a:lnSpc>
            <a:spcBef>
              <a:spcPct val="0"/>
            </a:spcBef>
            <a:spcAft>
              <a:spcPts val="600"/>
            </a:spcAft>
            <a:buFont typeface="Wingdings" panose="05000000000000000000" pitchFamily="2" charset="2"/>
            <a:buChar char="§"/>
          </a:pPr>
          <a:r>
            <a:rPr lang="sv-SE" sz="2000" kern="1200" noProof="0" dirty="0">
              <a:solidFill>
                <a:schemeClr val="bg1"/>
              </a:solidFill>
              <a:latin typeface="Helvetica Neue" panose="020B0604020202020204" charset="0"/>
            </a:rPr>
            <a:t>Liten eller ingen användning av radikalt ny teknik</a:t>
          </a:r>
          <a:endParaRPr lang="en-US" sz="2000" kern="1200" noProof="0" dirty="0">
            <a:solidFill>
              <a:schemeClr val="bg1"/>
            </a:solidFill>
            <a:latin typeface="Helvetica Neue" panose="020B0604020202020204" charset="0"/>
          </a:endParaRPr>
        </a:p>
        <a:p>
          <a:pPr marL="228600" lvl="1" indent="-228600" algn="l" defTabSz="889000">
            <a:lnSpc>
              <a:spcPct val="100000"/>
            </a:lnSpc>
            <a:spcBef>
              <a:spcPct val="0"/>
            </a:spcBef>
            <a:spcAft>
              <a:spcPts val="600"/>
            </a:spcAft>
            <a:buFont typeface="Wingdings" panose="05000000000000000000" pitchFamily="2" charset="2"/>
            <a:buChar char="§"/>
          </a:pPr>
          <a:r>
            <a:rPr lang="en-US" sz="2000" kern="1200" noProof="0" dirty="0" err="1">
              <a:solidFill>
                <a:schemeClr val="bg1"/>
              </a:solidFill>
              <a:latin typeface="Helvetica Neue" panose="020B0604020202020204" charset="0"/>
            </a:rPr>
            <a:t>Exempel</a:t>
          </a:r>
          <a:r>
            <a:rPr lang="en-US" sz="2000" kern="1200" noProof="0" dirty="0">
              <a:solidFill>
                <a:schemeClr val="bg1"/>
              </a:solidFill>
              <a:latin typeface="Helvetica Neue" panose="020B0604020202020204" charset="0"/>
            </a:rPr>
            <a:t>: </a:t>
          </a:r>
          <a:r>
            <a:rPr lang="en-US" sz="2000" kern="1200" noProof="0" dirty="0" err="1">
              <a:solidFill>
                <a:schemeClr val="bg1"/>
              </a:solidFill>
              <a:latin typeface="Helvetica Neue" panose="020B0604020202020204" charset="0"/>
            </a:rPr>
            <a:t>etablerade</a:t>
          </a:r>
          <a:r>
            <a:rPr lang="en-US" sz="2000" kern="1200" noProof="0" dirty="0">
              <a:solidFill>
                <a:schemeClr val="bg1"/>
              </a:solidFill>
              <a:latin typeface="Helvetica Neue" panose="020B0604020202020204" charset="0"/>
            </a:rPr>
            <a:t> </a:t>
          </a:r>
          <a:r>
            <a:rPr lang="en-US" sz="2000" kern="1200" noProof="0" dirty="0" err="1">
              <a:solidFill>
                <a:schemeClr val="bg1"/>
              </a:solidFill>
              <a:latin typeface="Helvetica Neue" panose="020B0604020202020204" charset="0"/>
            </a:rPr>
            <a:t>mobiltelefontillverkare</a:t>
          </a:r>
          <a:endParaRPr lang="en-US" sz="2000" kern="1200" noProof="0" dirty="0">
            <a:solidFill>
              <a:schemeClr val="bg1"/>
            </a:solidFill>
            <a:latin typeface="Helvetica Neue" panose="020B0604020202020204" charset="0"/>
          </a:endParaRPr>
        </a:p>
        <a:p>
          <a:pPr marL="285750" lvl="1" indent="-285750" algn="l" defTabSz="2266950">
            <a:lnSpc>
              <a:spcPct val="90000"/>
            </a:lnSpc>
            <a:spcBef>
              <a:spcPct val="0"/>
            </a:spcBef>
            <a:spcAft>
              <a:spcPct val="15000"/>
            </a:spcAft>
            <a:buChar char="•"/>
          </a:pPr>
          <a:endParaRPr lang="en-US" sz="5100" kern="1200" noProof="0" dirty="0">
            <a:latin typeface="Helvetica Neue" panose="020B0604020202020204" charset="0"/>
          </a:endParaRPr>
        </a:p>
      </dsp:txBody>
      <dsp:txXfrm rot="5400000">
        <a:off x="11508614" y="1245600"/>
        <a:ext cx="3719293" cy="37368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8A8DC8-4B49-4BB3-870F-F0C7CFE1F3D8}">
      <dsp:nvSpPr>
        <dsp:cNvPr id="0" name=""/>
        <dsp:cNvSpPr/>
      </dsp:nvSpPr>
      <dsp:spPr>
        <a:xfrm>
          <a:off x="1868527" y="937132"/>
          <a:ext cx="4760879" cy="4245735"/>
        </a:xfrm>
        <a:prstGeom prst="ellipse">
          <a:avLst/>
        </a:prstGeom>
        <a:solidFill>
          <a:srgbClr val="4D94B7">
            <a:alpha val="78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sv-SE" sz="2400" b="1" kern="1200" noProof="0" dirty="0">
              <a:solidFill>
                <a:schemeClr val="tx1"/>
              </a:solidFill>
              <a:latin typeface="Helvetica Neue" panose="020B0604020202020204" charset="0"/>
            </a:rPr>
            <a:t>Faktorer som underlättar internt kunskapsutnyttjande</a:t>
          </a:r>
          <a:endParaRPr lang="en-US" sz="2400" b="1" kern="1200" noProof="0" dirty="0">
            <a:solidFill>
              <a:schemeClr val="tx1"/>
            </a:solidFill>
            <a:latin typeface="Helvetica Neue" panose="020B0604020202020204" charset="0"/>
          </a:endParaRPr>
        </a:p>
      </dsp:txBody>
      <dsp:txXfrm>
        <a:off x="2565742" y="1558905"/>
        <a:ext cx="3366449" cy="3002189"/>
      </dsp:txXfrm>
    </dsp:sp>
    <dsp:sp modelId="{D916B596-D3B9-4939-A7A6-9C6DAF677282}">
      <dsp:nvSpPr>
        <dsp:cNvPr id="0" name=""/>
        <dsp:cNvSpPr/>
      </dsp:nvSpPr>
      <dsp:spPr>
        <a:xfrm>
          <a:off x="4249932" y="-144007"/>
          <a:ext cx="2405136" cy="2261048"/>
        </a:xfrm>
        <a:prstGeom prst="ellipse">
          <a:avLst/>
        </a:prstGeom>
        <a:solidFill>
          <a:srgbClr val="AED633">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noProof="0" dirty="0" err="1">
              <a:solidFill>
                <a:schemeClr val="tx1"/>
              </a:solidFill>
              <a:latin typeface="Helvetica Neue" panose="020B0604020202020204" charset="0"/>
            </a:rPr>
            <a:t>Kunskapshantering</a:t>
          </a:r>
          <a:endParaRPr lang="en-US" sz="2000" kern="1200" noProof="0" dirty="0">
            <a:solidFill>
              <a:schemeClr val="tx1"/>
            </a:solidFill>
            <a:latin typeface="Helvetica Neue" panose="020B0604020202020204" charset="0"/>
          </a:endParaRPr>
        </a:p>
      </dsp:txBody>
      <dsp:txXfrm>
        <a:off x="4602156" y="187116"/>
        <a:ext cx="1700688" cy="1598802"/>
      </dsp:txXfrm>
    </dsp:sp>
    <dsp:sp modelId="{FAE3807B-A0F6-4D8E-A436-3B9865E0F959}">
      <dsp:nvSpPr>
        <dsp:cNvPr id="0" name=""/>
        <dsp:cNvSpPr/>
      </dsp:nvSpPr>
      <dsp:spPr>
        <a:xfrm>
          <a:off x="5771087" y="1810103"/>
          <a:ext cx="2405136" cy="2261048"/>
        </a:xfrm>
        <a:prstGeom prst="ellipse">
          <a:avLst/>
        </a:prstGeom>
        <a:solidFill>
          <a:srgbClr val="AED633">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noProof="0" dirty="0" err="1">
              <a:solidFill>
                <a:schemeClr val="tx1"/>
              </a:solidFill>
              <a:latin typeface="Helvetica Neue" panose="020B0604020202020204" charset="0"/>
            </a:rPr>
            <a:t>Teknisk</a:t>
          </a:r>
          <a:r>
            <a:rPr lang="en-US" sz="2000" kern="1200" noProof="0" dirty="0">
              <a:solidFill>
                <a:schemeClr val="tx1"/>
              </a:solidFill>
              <a:latin typeface="Helvetica Neue" panose="020B0604020202020204" charset="0"/>
            </a:rPr>
            <a:t> </a:t>
          </a:r>
          <a:r>
            <a:rPr lang="en-US" sz="2000" kern="1200" noProof="0" dirty="0" err="1">
              <a:solidFill>
                <a:schemeClr val="tx1"/>
              </a:solidFill>
              <a:latin typeface="Helvetica Neue" panose="020B0604020202020204" charset="0"/>
            </a:rPr>
            <a:t>ledning</a:t>
          </a:r>
          <a:endParaRPr lang="en-US" sz="2000" kern="1200" noProof="0" dirty="0">
            <a:solidFill>
              <a:schemeClr val="tx1"/>
            </a:solidFill>
            <a:latin typeface="Helvetica Neue" panose="020B0604020202020204" charset="0"/>
          </a:endParaRPr>
        </a:p>
      </dsp:txBody>
      <dsp:txXfrm>
        <a:off x="6123311" y="2141226"/>
        <a:ext cx="1700688" cy="1598802"/>
      </dsp:txXfrm>
    </dsp:sp>
    <dsp:sp modelId="{DCDD689B-E51E-4562-AA5E-DA47FBA7C498}">
      <dsp:nvSpPr>
        <dsp:cNvPr id="0" name=""/>
        <dsp:cNvSpPr/>
      </dsp:nvSpPr>
      <dsp:spPr>
        <a:xfrm>
          <a:off x="4310188" y="3858951"/>
          <a:ext cx="2405136" cy="2261048"/>
        </a:xfrm>
        <a:prstGeom prst="ellipse">
          <a:avLst/>
        </a:prstGeom>
        <a:solidFill>
          <a:srgbClr val="AED633">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noProof="0" dirty="0" err="1">
              <a:solidFill>
                <a:schemeClr val="tx1"/>
              </a:solidFill>
              <a:latin typeface="Helvetica Neue" panose="020B0604020202020204" charset="0"/>
            </a:rPr>
            <a:t>Kreativitet</a:t>
          </a:r>
          <a:r>
            <a:rPr lang="en-US" sz="2000" kern="1200" noProof="0" dirty="0">
              <a:solidFill>
                <a:schemeClr val="tx1"/>
              </a:solidFill>
              <a:latin typeface="Helvetica Neue" panose="020B0604020202020204" charset="0"/>
            </a:rPr>
            <a:t> </a:t>
          </a:r>
          <a:r>
            <a:rPr lang="en-US" sz="2000" kern="1200" noProof="0" dirty="0" err="1">
              <a:solidFill>
                <a:schemeClr val="tx1"/>
              </a:solidFill>
              <a:latin typeface="Helvetica Neue" panose="020B0604020202020204" charset="0"/>
            </a:rPr>
            <a:t>förvaltning</a:t>
          </a:r>
          <a:endParaRPr lang="en-US" sz="2000" kern="1200" noProof="0" dirty="0">
            <a:solidFill>
              <a:schemeClr val="tx1"/>
            </a:solidFill>
            <a:latin typeface="Helvetica Neue" panose="020B0604020202020204" charset="0"/>
          </a:endParaRPr>
        </a:p>
      </dsp:txBody>
      <dsp:txXfrm>
        <a:off x="4662412" y="4190074"/>
        <a:ext cx="1700688" cy="1598802"/>
      </dsp:txXfrm>
    </dsp:sp>
    <dsp:sp modelId="{EA02541F-25B6-497E-98D6-C9A0FB64C7A3}">
      <dsp:nvSpPr>
        <dsp:cNvPr id="0" name=""/>
        <dsp:cNvSpPr/>
      </dsp:nvSpPr>
      <dsp:spPr>
        <a:xfrm>
          <a:off x="1724471" y="3996008"/>
          <a:ext cx="2405136" cy="2261048"/>
        </a:xfrm>
        <a:prstGeom prst="ellipse">
          <a:avLst/>
        </a:prstGeom>
        <a:solidFill>
          <a:srgbClr val="AED633">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noProof="0" dirty="0" err="1">
              <a:solidFill>
                <a:schemeClr val="tx1"/>
              </a:solidFill>
              <a:latin typeface="Helvetica Neue" panose="020B0604020202020204" charset="0"/>
            </a:rPr>
            <a:t>Ledarskap</a:t>
          </a:r>
          <a:endParaRPr lang="en-US" sz="2000" kern="1200" noProof="0" dirty="0">
            <a:solidFill>
              <a:schemeClr val="tx1"/>
            </a:solidFill>
            <a:latin typeface="Helvetica Neue" panose="020B0604020202020204" charset="0"/>
          </a:endParaRPr>
        </a:p>
      </dsp:txBody>
      <dsp:txXfrm>
        <a:off x="2076695" y="4327131"/>
        <a:ext cx="1700688" cy="1598802"/>
      </dsp:txXfrm>
    </dsp:sp>
    <dsp:sp modelId="{0BBBF09D-9222-864D-AF6F-85B772CDB1DD}">
      <dsp:nvSpPr>
        <dsp:cNvPr id="0" name=""/>
        <dsp:cNvSpPr/>
      </dsp:nvSpPr>
      <dsp:spPr>
        <a:xfrm>
          <a:off x="395997" y="2109310"/>
          <a:ext cx="2409006" cy="2261150"/>
        </a:xfrm>
        <a:prstGeom prst="ellipse">
          <a:avLst/>
        </a:prstGeom>
        <a:solidFill>
          <a:srgbClr val="AED633">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noProof="0" dirty="0">
              <a:solidFill>
                <a:schemeClr val="tx1"/>
              </a:solidFill>
              <a:latin typeface="Helvetica Neue" panose="020B0604020202020204" charset="0"/>
            </a:rPr>
            <a:t>HR-</a:t>
          </a:r>
          <a:r>
            <a:rPr lang="en-US" sz="2000" kern="1200" noProof="0" dirty="0" err="1">
              <a:solidFill>
                <a:schemeClr val="tx1"/>
              </a:solidFill>
              <a:latin typeface="Helvetica Neue" panose="020B0604020202020204" charset="0"/>
            </a:rPr>
            <a:t>ledning</a:t>
          </a:r>
          <a:endParaRPr lang="en-US" sz="2000" kern="1200" noProof="0" dirty="0">
            <a:solidFill>
              <a:schemeClr val="tx1"/>
            </a:solidFill>
            <a:latin typeface="Helvetica Neue" panose="020B0604020202020204" charset="0"/>
          </a:endParaRPr>
        </a:p>
      </dsp:txBody>
      <dsp:txXfrm>
        <a:off x="748788" y="2440448"/>
        <a:ext cx="1703424" cy="1598874"/>
      </dsp:txXfrm>
    </dsp:sp>
    <dsp:sp modelId="{E652F083-3149-E740-BE52-739525C73DDB}">
      <dsp:nvSpPr>
        <dsp:cNvPr id="0" name=""/>
        <dsp:cNvSpPr/>
      </dsp:nvSpPr>
      <dsp:spPr>
        <a:xfrm>
          <a:off x="1762716" y="8890"/>
          <a:ext cx="2409006" cy="2261150"/>
        </a:xfrm>
        <a:prstGeom prst="ellipse">
          <a:avLst/>
        </a:prstGeom>
        <a:solidFill>
          <a:srgbClr val="AED633">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noProof="0" dirty="0" err="1">
              <a:solidFill>
                <a:schemeClr val="tx1"/>
              </a:solidFill>
              <a:latin typeface="Helvetica Neue" panose="020B0604020202020204" charset="0"/>
            </a:rPr>
            <a:t>FoU-hantering</a:t>
          </a:r>
          <a:endParaRPr lang="en-US" sz="2000" kern="1200" noProof="0" dirty="0">
            <a:solidFill>
              <a:schemeClr val="tx1"/>
            </a:solidFill>
            <a:latin typeface="Helvetica Neue" panose="020B0604020202020204" charset="0"/>
          </a:endParaRPr>
        </a:p>
      </dsp:txBody>
      <dsp:txXfrm>
        <a:off x="2115507" y="340028"/>
        <a:ext cx="1703424" cy="159887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B0D6AB-5E0F-4286-BC0E-71F22E92DF0A}">
      <dsp:nvSpPr>
        <dsp:cNvPr id="0" name=""/>
        <dsp:cNvSpPr/>
      </dsp:nvSpPr>
      <dsp:spPr>
        <a:xfrm rot="16200000">
          <a:off x="-255546" y="257466"/>
          <a:ext cx="5508000" cy="4993066"/>
        </a:xfrm>
        <a:prstGeom prst="flowChartManualOperation">
          <a:avLst/>
        </a:prstGeom>
        <a:solidFill>
          <a:srgbClr val="4D94B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2400" bIns="0" numCol="1" spcCol="1270" anchor="t" anchorCtr="0">
          <a:noAutofit/>
        </a:bodyPr>
        <a:lstStyle/>
        <a:p>
          <a:pPr marL="0" lvl="0" indent="0" algn="l" defTabSz="1066800">
            <a:lnSpc>
              <a:spcPct val="90000"/>
            </a:lnSpc>
            <a:spcBef>
              <a:spcPct val="0"/>
            </a:spcBef>
            <a:spcAft>
              <a:spcPct val="35000"/>
            </a:spcAft>
            <a:buNone/>
          </a:pPr>
          <a:r>
            <a:rPr lang="en-US" sz="2400" b="1" kern="1200" noProof="0" dirty="0" err="1">
              <a:latin typeface="Helvetica Neue" panose="020B0604020202020204" charset="0"/>
            </a:rPr>
            <a:t>Målinriktning</a:t>
          </a:r>
          <a:endParaRPr lang="en-US" sz="2400" b="1" kern="1200" noProof="0" dirty="0">
            <a:latin typeface="Helvetica Neue" panose="020B0604020202020204" charset="0"/>
          </a:endParaRPr>
        </a:p>
        <a:p>
          <a:pPr marL="228600" lvl="1" indent="-228600" algn="l" defTabSz="889000">
            <a:lnSpc>
              <a:spcPct val="90000"/>
            </a:lnSpc>
            <a:spcBef>
              <a:spcPct val="0"/>
            </a:spcBef>
            <a:spcAft>
              <a:spcPct val="15000"/>
            </a:spcAft>
            <a:buFont typeface="Wingdings" panose="05000000000000000000" pitchFamily="2" charset="2"/>
            <a:buChar char="§"/>
          </a:pPr>
          <a:endParaRPr lang="en-US" sz="2000" kern="1200" noProof="0" dirty="0">
            <a:latin typeface="Helvetica Neue" panose="020B0604020202020204" charset="0"/>
          </a:endParaRPr>
        </a:p>
        <a:p>
          <a:pPr marL="228600" lvl="1" indent="-228600" algn="l" defTabSz="889000">
            <a:lnSpc>
              <a:spcPct val="90000"/>
            </a:lnSpc>
            <a:spcBef>
              <a:spcPct val="0"/>
            </a:spcBef>
            <a:spcAft>
              <a:spcPct val="15000"/>
            </a:spcAft>
            <a:buFont typeface="Wingdings" panose="05000000000000000000" pitchFamily="2" charset="2"/>
            <a:buChar char="§"/>
          </a:pPr>
          <a:r>
            <a:rPr lang="sv-SE" sz="2000" kern="1200" noProof="0" dirty="0">
              <a:latin typeface="Helvetica Neue" panose="020B0604020202020204" charset="0"/>
            </a:rPr>
            <a:t>Företag strävar efter många mål</a:t>
          </a:r>
          <a:endParaRPr lang="en-US" sz="2000" kern="1200" noProof="0" dirty="0">
            <a:latin typeface="Helvetica Neue" panose="020B0604020202020204" charset="0"/>
          </a:endParaRPr>
        </a:p>
        <a:p>
          <a:pPr marL="228600" lvl="1" indent="-228600" algn="l" defTabSz="889000">
            <a:lnSpc>
              <a:spcPct val="90000"/>
            </a:lnSpc>
            <a:spcBef>
              <a:spcPct val="0"/>
            </a:spcBef>
            <a:spcAft>
              <a:spcPct val="15000"/>
            </a:spcAft>
            <a:buFont typeface="Wingdings" panose="05000000000000000000" pitchFamily="2" charset="2"/>
            <a:buChar char="§"/>
          </a:pPr>
          <a:endParaRPr lang="en-US" sz="2000" kern="1200" noProof="0" dirty="0">
            <a:latin typeface="Helvetica Neue" panose="020B0604020202020204" charset="0"/>
          </a:endParaRPr>
        </a:p>
        <a:p>
          <a:pPr marL="228600" lvl="1" indent="-228600" algn="l" defTabSz="889000">
            <a:lnSpc>
              <a:spcPct val="90000"/>
            </a:lnSpc>
            <a:spcBef>
              <a:spcPct val="0"/>
            </a:spcBef>
            <a:spcAft>
              <a:spcPct val="15000"/>
            </a:spcAft>
            <a:buFont typeface="Wingdings" panose="05000000000000000000" pitchFamily="2" charset="2"/>
            <a:buChar char="§"/>
          </a:pPr>
          <a:r>
            <a:rPr lang="sv-SE" sz="2000" kern="1200" noProof="0" dirty="0">
              <a:latin typeface="Helvetica Neue" panose="020B0604020202020204" charset="0"/>
            </a:rPr>
            <a:t>Kortsiktiga mål kan stå i vägen för tillväxten</a:t>
          </a:r>
          <a:endParaRPr lang="en-US" sz="2000" kern="1200" noProof="0" dirty="0">
            <a:latin typeface="Helvetica Neue" panose="020B0604020202020204" charset="0"/>
          </a:endParaRPr>
        </a:p>
        <a:p>
          <a:pPr marL="228600" lvl="1" indent="-228600" algn="l" defTabSz="889000">
            <a:lnSpc>
              <a:spcPct val="90000"/>
            </a:lnSpc>
            <a:spcBef>
              <a:spcPct val="0"/>
            </a:spcBef>
            <a:spcAft>
              <a:spcPct val="15000"/>
            </a:spcAft>
            <a:buFont typeface="Wingdings" panose="05000000000000000000" pitchFamily="2" charset="2"/>
            <a:buChar char="§"/>
          </a:pPr>
          <a:endParaRPr lang="en-US" sz="2000" kern="1200" noProof="0" dirty="0">
            <a:latin typeface="Helvetica Neue" panose="020B0604020202020204" charset="0"/>
          </a:endParaRPr>
        </a:p>
        <a:p>
          <a:pPr marL="228600" lvl="1" indent="-228600" algn="l" defTabSz="889000">
            <a:lnSpc>
              <a:spcPct val="90000"/>
            </a:lnSpc>
            <a:spcBef>
              <a:spcPct val="0"/>
            </a:spcBef>
            <a:spcAft>
              <a:spcPct val="15000"/>
            </a:spcAft>
            <a:buFont typeface="Wingdings" panose="05000000000000000000" pitchFamily="2" charset="2"/>
            <a:buChar char="§"/>
          </a:pPr>
          <a:r>
            <a:rPr lang="sv-SE" sz="2000" kern="1200" noProof="0" dirty="0">
              <a:latin typeface="Helvetica Neue" panose="020B0604020202020204" charset="0"/>
            </a:rPr>
            <a:t>Tänk på lång sikt också</a:t>
          </a:r>
          <a:endParaRPr lang="en-US" sz="2000" kern="1200" noProof="0" dirty="0">
            <a:latin typeface="Helvetica Neue" panose="020B0604020202020204" charset="0"/>
          </a:endParaRPr>
        </a:p>
        <a:p>
          <a:pPr marL="285750" lvl="1" indent="-285750" algn="l" defTabSz="1600200">
            <a:lnSpc>
              <a:spcPct val="90000"/>
            </a:lnSpc>
            <a:spcBef>
              <a:spcPct val="0"/>
            </a:spcBef>
            <a:spcAft>
              <a:spcPct val="15000"/>
            </a:spcAft>
            <a:buFontTx/>
            <a:buNone/>
          </a:pPr>
          <a:endParaRPr lang="en-US" sz="3600" kern="1200" noProof="0" dirty="0">
            <a:latin typeface="Helvetica Neue" panose="020B0604020202020204" charset="0"/>
          </a:endParaRPr>
        </a:p>
      </dsp:txBody>
      <dsp:txXfrm rot="5400000">
        <a:off x="1921" y="1101599"/>
        <a:ext cx="4993066" cy="3304800"/>
      </dsp:txXfrm>
    </dsp:sp>
    <dsp:sp modelId="{20B1CF38-A52D-40CC-A2A7-450B517CFFAB}">
      <dsp:nvSpPr>
        <dsp:cNvPr id="0" name=""/>
        <dsp:cNvSpPr/>
      </dsp:nvSpPr>
      <dsp:spPr>
        <a:xfrm rot="16200000">
          <a:off x="5112000" y="257466"/>
          <a:ext cx="5508000" cy="4993066"/>
        </a:xfrm>
        <a:prstGeom prst="flowChartManualOperation">
          <a:avLst/>
        </a:prstGeom>
        <a:solidFill>
          <a:srgbClr val="78B17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2400" bIns="0" numCol="1" spcCol="1270" anchor="t" anchorCtr="0">
          <a:noAutofit/>
        </a:bodyPr>
        <a:lstStyle/>
        <a:p>
          <a:pPr marL="0" lvl="0" indent="0" algn="l" defTabSz="1066800">
            <a:lnSpc>
              <a:spcPct val="90000"/>
            </a:lnSpc>
            <a:spcBef>
              <a:spcPct val="0"/>
            </a:spcBef>
            <a:spcAft>
              <a:spcPct val="35000"/>
            </a:spcAft>
            <a:buNone/>
          </a:pPr>
          <a:r>
            <a:rPr lang="en-US" sz="2400" b="1" kern="1200" noProof="0" dirty="0" err="1">
              <a:latin typeface="Helvetica Neue" panose="020B0604020202020204" charset="0"/>
            </a:rPr>
            <a:t>Organisatoriskt</a:t>
          </a:r>
          <a:r>
            <a:rPr lang="en-US" sz="2400" b="1" kern="1200" noProof="0" dirty="0">
              <a:latin typeface="Helvetica Neue" panose="020B0604020202020204" charset="0"/>
            </a:rPr>
            <a:t> </a:t>
          </a:r>
          <a:r>
            <a:rPr lang="en-US" sz="2400" b="1" kern="1200" noProof="0" dirty="0" err="1">
              <a:latin typeface="Helvetica Neue" panose="020B0604020202020204" charset="0"/>
            </a:rPr>
            <a:t>arv</a:t>
          </a:r>
          <a:r>
            <a:rPr lang="en-US" sz="2400" b="1" kern="1200" noProof="0" dirty="0">
              <a:latin typeface="Helvetica Neue" panose="020B0604020202020204" charset="0"/>
            </a:rPr>
            <a:t> </a:t>
          </a:r>
          <a:r>
            <a:rPr lang="en-US" sz="2400" b="1" kern="1200" noProof="0" dirty="0" err="1">
              <a:latin typeface="Helvetica Neue" panose="020B0604020202020204" charset="0"/>
            </a:rPr>
            <a:t>och</a:t>
          </a:r>
          <a:r>
            <a:rPr lang="en-US" sz="2400" b="1" kern="1200" noProof="0" dirty="0">
              <a:latin typeface="Helvetica Neue" panose="020B0604020202020204" charset="0"/>
            </a:rPr>
            <a:t> </a:t>
          </a:r>
          <a:r>
            <a:rPr lang="en-US" sz="2400" b="1" kern="1200" noProof="0" dirty="0" err="1">
              <a:latin typeface="Helvetica Neue" panose="020B0604020202020204" charset="0"/>
            </a:rPr>
            <a:t>innovationserfarenhet</a:t>
          </a:r>
          <a:endParaRPr lang="en-US" sz="2400" b="1" kern="1200" noProof="0" dirty="0">
            <a:latin typeface="Helvetica Neue" panose="020B0604020202020204" charset="0"/>
          </a:endParaRPr>
        </a:p>
        <a:p>
          <a:pPr marL="228600" lvl="1" indent="-228600" algn="l" defTabSz="889000">
            <a:lnSpc>
              <a:spcPct val="90000"/>
            </a:lnSpc>
            <a:spcBef>
              <a:spcPct val="0"/>
            </a:spcBef>
            <a:spcAft>
              <a:spcPct val="15000"/>
            </a:spcAft>
            <a:buFont typeface="Wingdings" panose="05000000000000000000" pitchFamily="2" charset="2"/>
            <a:buChar char="§"/>
          </a:pPr>
          <a:endParaRPr lang="en-US" sz="2000" kern="1200" noProof="0" dirty="0">
            <a:latin typeface="Helvetica Neue" panose="020B0604020202020204" charset="0"/>
          </a:endParaRPr>
        </a:p>
        <a:p>
          <a:pPr marL="228600" lvl="1" indent="-228600" algn="l" defTabSz="889000">
            <a:lnSpc>
              <a:spcPct val="90000"/>
            </a:lnSpc>
            <a:spcBef>
              <a:spcPct val="0"/>
            </a:spcBef>
            <a:spcAft>
              <a:spcPct val="15000"/>
            </a:spcAft>
            <a:buFont typeface="Wingdings" panose="05000000000000000000" pitchFamily="2" charset="2"/>
            <a:buChar char="§"/>
          </a:pPr>
          <a:r>
            <a:rPr lang="sv-SE" sz="2000" kern="1200" noProof="0" dirty="0">
              <a:latin typeface="Helvetica Neue" panose="020B0604020202020204" charset="0"/>
            </a:rPr>
            <a:t>Hög FoU-kapacitet behöver inte innebära förmåga att utnyttja</a:t>
          </a:r>
          <a:endParaRPr lang="en-US" sz="2000" kern="1200" noProof="0" dirty="0">
            <a:latin typeface="Helvetica Neue" panose="020B0604020202020204" charset="0"/>
          </a:endParaRPr>
        </a:p>
        <a:p>
          <a:pPr marL="228600" lvl="1" indent="-228600" algn="l" defTabSz="889000">
            <a:lnSpc>
              <a:spcPct val="90000"/>
            </a:lnSpc>
            <a:spcBef>
              <a:spcPct val="0"/>
            </a:spcBef>
            <a:spcAft>
              <a:spcPct val="15000"/>
            </a:spcAft>
            <a:buFont typeface="Wingdings" panose="05000000000000000000" pitchFamily="2" charset="2"/>
            <a:buChar char="§"/>
          </a:pPr>
          <a:endParaRPr lang="en-US" sz="2000" kern="1200" noProof="0" dirty="0">
            <a:latin typeface="Helvetica Neue" panose="020B0604020202020204" charset="0"/>
          </a:endParaRPr>
        </a:p>
        <a:p>
          <a:pPr marL="228600" lvl="1" indent="-228600" algn="l" defTabSz="889000">
            <a:lnSpc>
              <a:spcPct val="90000"/>
            </a:lnSpc>
            <a:spcBef>
              <a:spcPct val="0"/>
            </a:spcBef>
            <a:spcAft>
              <a:spcPct val="15000"/>
            </a:spcAft>
            <a:buFont typeface="Wingdings" panose="05000000000000000000" pitchFamily="2" charset="2"/>
            <a:buChar char="§"/>
          </a:pPr>
          <a:r>
            <a:rPr lang="en-US" sz="2000" kern="1200" noProof="0" dirty="0" err="1">
              <a:latin typeface="Helvetica Neue" panose="020B0604020202020204" charset="0"/>
            </a:rPr>
            <a:t>Överväg</a:t>
          </a:r>
          <a:r>
            <a:rPr lang="en-US" sz="2000" kern="1200" noProof="0" dirty="0">
              <a:latin typeface="Helvetica Neue" panose="020B0604020202020204" charset="0"/>
            </a:rPr>
            <a:t> </a:t>
          </a:r>
          <a:r>
            <a:rPr lang="en-US" sz="2000" kern="1200" noProof="0" dirty="0" err="1">
              <a:latin typeface="Helvetica Neue" panose="020B0604020202020204" charset="0"/>
            </a:rPr>
            <a:t>delnings</a:t>
          </a:r>
          <a:r>
            <a:rPr lang="en-US" sz="2000" kern="1200" noProof="0" dirty="0">
              <a:latin typeface="Helvetica Neue" panose="020B0604020202020204" charset="0"/>
            </a:rPr>
            <a:t>- </a:t>
          </a:r>
          <a:r>
            <a:rPr lang="en-US" sz="2000" kern="1200" noProof="0" dirty="0" err="1">
              <a:latin typeface="Helvetica Neue" panose="020B0604020202020204" charset="0"/>
            </a:rPr>
            <a:t>och</a:t>
          </a:r>
          <a:r>
            <a:rPr lang="en-US" sz="2000" kern="1200" noProof="0" dirty="0">
              <a:latin typeface="Helvetica Neue" panose="020B0604020202020204" charset="0"/>
            </a:rPr>
            <a:t> </a:t>
          </a:r>
          <a:r>
            <a:rPr lang="en-US" sz="2000" kern="1200" noProof="0" dirty="0" err="1">
              <a:latin typeface="Helvetica Neue" panose="020B0604020202020204" charset="0"/>
            </a:rPr>
            <a:t>samarbetskultur</a:t>
          </a:r>
          <a:endParaRPr lang="en-US" sz="2000" kern="1200" noProof="0" dirty="0">
            <a:latin typeface="Helvetica Neue" panose="020B0604020202020204" charset="0"/>
          </a:endParaRPr>
        </a:p>
        <a:p>
          <a:pPr marL="228600" lvl="1" indent="-228600" algn="l" defTabSz="889000">
            <a:lnSpc>
              <a:spcPct val="90000"/>
            </a:lnSpc>
            <a:spcBef>
              <a:spcPct val="0"/>
            </a:spcBef>
            <a:spcAft>
              <a:spcPct val="15000"/>
            </a:spcAft>
            <a:buFont typeface="Wingdings" panose="05000000000000000000" pitchFamily="2" charset="2"/>
            <a:buChar char="§"/>
          </a:pPr>
          <a:endParaRPr lang="en-US" sz="2000" kern="1200" noProof="0" dirty="0">
            <a:latin typeface="Helvetica Neue" panose="020B0604020202020204" charset="0"/>
          </a:endParaRPr>
        </a:p>
        <a:p>
          <a:pPr marL="228600" lvl="1" indent="-228600" algn="l" defTabSz="889000">
            <a:lnSpc>
              <a:spcPct val="90000"/>
            </a:lnSpc>
            <a:spcBef>
              <a:spcPct val="0"/>
            </a:spcBef>
            <a:spcAft>
              <a:spcPct val="15000"/>
            </a:spcAft>
            <a:buFont typeface="Wingdings" panose="05000000000000000000" pitchFamily="2" charset="2"/>
            <a:buChar char="§"/>
          </a:pPr>
          <a:r>
            <a:rPr lang="sv-SE" sz="2000" kern="1200" noProof="0" dirty="0">
              <a:latin typeface="Helvetica Neue" panose="020B0604020202020204" charset="0"/>
            </a:rPr>
            <a:t>Kontinuitet i FoU kan öka chanserna för innovationsgenombrott</a:t>
          </a:r>
          <a:endParaRPr lang="en-US" sz="2000" kern="1200" noProof="0" dirty="0">
            <a:latin typeface="Helvetica Neue" panose="020B0604020202020204" charset="0"/>
          </a:endParaRPr>
        </a:p>
      </dsp:txBody>
      <dsp:txXfrm rot="5400000">
        <a:off x="5369467" y="1101599"/>
        <a:ext cx="4993066" cy="3304800"/>
      </dsp:txXfrm>
    </dsp:sp>
    <dsp:sp modelId="{E352A7A4-F4D1-4FE5-9A5F-9CFF17B53C6B}">
      <dsp:nvSpPr>
        <dsp:cNvPr id="0" name=""/>
        <dsp:cNvSpPr/>
      </dsp:nvSpPr>
      <dsp:spPr>
        <a:xfrm rot="16200000">
          <a:off x="10479546" y="257466"/>
          <a:ext cx="5508000" cy="4993066"/>
        </a:xfrm>
        <a:prstGeom prst="flowChartManualOperation">
          <a:avLst/>
        </a:prstGeom>
        <a:solidFill>
          <a:srgbClr val="AED63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2400" bIns="0" numCol="1" spcCol="1270" anchor="t" anchorCtr="0">
          <a:noAutofit/>
        </a:bodyPr>
        <a:lstStyle/>
        <a:p>
          <a:pPr marL="0" lvl="0" indent="0" algn="l" defTabSz="1066800">
            <a:lnSpc>
              <a:spcPct val="90000"/>
            </a:lnSpc>
            <a:spcBef>
              <a:spcPct val="0"/>
            </a:spcBef>
            <a:spcAft>
              <a:spcPct val="35000"/>
            </a:spcAft>
            <a:buNone/>
          </a:pPr>
          <a:r>
            <a:rPr lang="en-US" sz="2400" b="1" kern="1200" noProof="0" dirty="0" err="1">
              <a:latin typeface="Helvetica Neue" panose="020B0604020202020204" charset="0"/>
            </a:rPr>
            <a:t>Andra</a:t>
          </a:r>
          <a:r>
            <a:rPr lang="en-US" sz="2400" b="1" kern="1200" noProof="0" dirty="0">
              <a:latin typeface="Helvetica Neue" panose="020B0604020202020204" charset="0"/>
            </a:rPr>
            <a:t> interna </a:t>
          </a:r>
          <a:r>
            <a:rPr lang="en-US" sz="2400" b="1" kern="1200" noProof="0" dirty="0" err="1">
              <a:latin typeface="Helvetica Neue" panose="020B0604020202020204" charset="0"/>
            </a:rPr>
            <a:t>faktorer</a:t>
          </a:r>
          <a:endParaRPr lang="en-US" sz="2400" b="1" kern="1200" noProof="0" dirty="0">
            <a:latin typeface="Helvetica Neue" panose="020B0604020202020204" charset="0"/>
          </a:endParaRPr>
        </a:p>
        <a:p>
          <a:pPr marL="228600" lvl="1" indent="-228600" algn="l" defTabSz="889000">
            <a:lnSpc>
              <a:spcPct val="90000"/>
            </a:lnSpc>
            <a:spcBef>
              <a:spcPct val="0"/>
            </a:spcBef>
            <a:spcAft>
              <a:spcPct val="15000"/>
            </a:spcAft>
            <a:buFont typeface="Wingdings" panose="05000000000000000000" pitchFamily="2" charset="2"/>
            <a:buChar char="§"/>
          </a:pPr>
          <a:endParaRPr lang="en-US" sz="2000" kern="1200" noProof="0" dirty="0">
            <a:latin typeface="Helvetica Neue" panose="020B0604020202020204" charset="0"/>
          </a:endParaRPr>
        </a:p>
        <a:p>
          <a:pPr marL="228600" lvl="1" indent="-228600" algn="l" defTabSz="889000">
            <a:lnSpc>
              <a:spcPct val="90000"/>
            </a:lnSpc>
            <a:spcBef>
              <a:spcPct val="0"/>
            </a:spcBef>
            <a:spcAft>
              <a:spcPct val="15000"/>
            </a:spcAft>
            <a:buFont typeface="Wingdings" panose="05000000000000000000" pitchFamily="2" charset="2"/>
            <a:buChar char="§"/>
          </a:pPr>
          <a:r>
            <a:rPr lang="en-US" sz="2000" kern="1200" noProof="0" dirty="0" err="1">
              <a:latin typeface="Helvetica Neue" panose="020B0604020202020204" charset="0"/>
            </a:rPr>
            <a:t>Ägarstruktur</a:t>
          </a:r>
          <a:endParaRPr lang="en-US" sz="2000" kern="1200" noProof="0" dirty="0">
            <a:latin typeface="Helvetica Neue" panose="020B0604020202020204" charset="0"/>
          </a:endParaRPr>
        </a:p>
        <a:p>
          <a:pPr marL="228600" lvl="1" indent="-228600" algn="l" defTabSz="889000">
            <a:lnSpc>
              <a:spcPct val="90000"/>
            </a:lnSpc>
            <a:spcBef>
              <a:spcPct val="0"/>
            </a:spcBef>
            <a:spcAft>
              <a:spcPct val="15000"/>
            </a:spcAft>
            <a:buFont typeface="Wingdings" panose="05000000000000000000" pitchFamily="2" charset="2"/>
            <a:buChar char="§"/>
          </a:pPr>
          <a:endParaRPr lang="en-US" sz="2000" kern="1200" noProof="0" dirty="0">
            <a:latin typeface="Helvetica Neue" panose="020B0604020202020204" charset="0"/>
          </a:endParaRPr>
        </a:p>
        <a:p>
          <a:pPr marL="228600" lvl="1" indent="-228600" algn="l" defTabSz="889000">
            <a:lnSpc>
              <a:spcPct val="90000"/>
            </a:lnSpc>
            <a:spcBef>
              <a:spcPct val="0"/>
            </a:spcBef>
            <a:spcAft>
              <a:spcPct val="15000"/>
            </a:spcAft>
            <a:buFont typeface="Wingdings" panose="05000000000000000000" pitchFamily="2" charset="2"/>
            <a:buChar char="§"/>
          </a:pPr>
          <a:r>
            <a:rPr lang="en-US" sz="2000" kern="1200" noProof="0" dirty="0">
              <a:latin typeface="Helvetica Neue" panose="020B0604020202020204" charset="0"/>
            </a:rPr>
            <a:t>Risk aversion</a:t>
          </a:r>
        </a:p>
        <a:p>
          <a:pPr marL="228600" lvl="1" indent="-228600" algn="l" defTabSz="889000">
            <a:lnSpc>
              <a:spcPct val="90000"/>
            </a:lnSpc>
            <a:spcBef>
              <a:spcPct val="0"/>
            </a:spcBef>
            <a:spcAft>
              <a:spcPct val="15000"/>
            </a:spcAft>
            <a:buFont typeface="Wingdings" panose="05000000000000000000" pitchFamily="2" charset="2"/>
            <a:buChar char="§"/>
          </a:pPr>
          <a:endParaRPr lang="en-US" sz="2000" kern="1200" noProof="0" dirty="0">
            <a:latin typeface="Helvetica Neue" panose="020B0604020202020204" charset="0"/>
          </a:endParaRPr>
        </a:p>
        <a:p>
          <a:pPr marL="228600" lvl="1" indent="-228600" algn="l" defTabSz="889000">
            <a:lnSpc>
              <a:spcPct val="90000"/>
            </a:lnSpc>
            <a:spcBef>
              <a:spcPct val="0"/>
            </a:spcBef>
            <a:spcAft>
              <a:spcPct val="15000"/>
            </a:spcAft>
            <a:buFont typeface="Wingdings" panose="05000000000000000000" pitchFamily="2" charset="2"/>
            <a:buChar char="§"/>
          </a:pPr>
          <a:r>
            <a:rPr lang="en-US" sz="2000" kern="1200" noProof="0" dirty="0" err="1">
              <a:latin typeface="Helvetica Neue" panose="020B0604020202020204" charset="0"/>
            </a:rPr>
            <a:t>Organisationsstruktur</a:t>
          </a:r>
          <a:endParaRPr lang="en-US" sz="2000" kern="1200" noProof="0" dirty="0">
            <a:latin typeface="Helvetica Neue" panose="020B0604020202020204" charset="0"/>
          </a:endParaRPr>
        </a:p>
        <a:p>
          <a:pPr marL="228600" lvl="1" indent="-228600" algn="l" defTabSz="889000">
            <a:lnSpc>
              <a:spcPct val="90000"/>
            </a:lnSpc>
            <a:spcBef>
              <a:spcPct val="0"/>
            </a:spcBef>
            <a:spcAft>
              <a:spcPct val="15000"/>
            </a:spcAft>
            <a:buFont typeface="Wingdings" panose="05000000000000000000" pitchFamily="2" charset="2"/>
            <a:buChar char="§"/>
          </a:pPr>
          <a:endParaRPr lang="en-US" sz="2000" kern="1200" noProof="0" dirty="0">
            <a:latin typeface="Helvetica Neue" panose="020B0604020202020204" charset="0"/>
          </a:endParaRPr>
        </a:p>
        <a:p>
          <a:pPr marL="228600" lvl="1" indent="-228600" algn="l" defTabSz="889000">
            <a:lnSpc>
              <a:spcPct val="90000"/>
            </a:lnSpc>
            <a:spcBef>
              <a:spcPct val="0"/>
            </a:spcBef>
            <a:spcAft>
              <a:spcPct val="15000"/>
            </a:spcAft>
            <a:buFont typeface="Wingdings" panose="05000000000000000000" pitchFamily="2" charset="2"/>
            <a:buChar char="§"/>
          </a:pPr>
          <a:r>
            <a:rPr lang="en-US" sz="2000" kern="1200" noProof="0" dirty="0" err="1">
              <a:latin typeface="Helvetica Neue" panose="020B0604020202020204" charset="0"/>
            </a:rPr>
            <a:t>Kompetensutveckling</a:t>
          </a:r>
          <a:endParaRPr lang="en-US" sz="2000" kern="1200" noProof="0" dirty="0">
            <a:latin typeface="Helvetica Neue" panose="020B0604020202020204" charset="0"/>
          </a:endParaRPr>
        </a:p>
        <a:p>
          <a:pPr marL="285750" lvl="1" indent="-285750" algn="l" defTabSz="1600200">
            <a:lnSpc>
              <a:spcPct val="90000"/>
            </a:lnSpc>
            <a:spcBef>
              <a:spcPct val="0"/>
            </a:spcBef>
            <a:spcAft>
              <a:spcPct val="15000"/>
            </a:spcAft>
            <a:buFontTx/>
            <a:buNone/>
          </a:pPr>
          <a:endParaRPr lang="en-US" sz="3600" kern="1200" noProof="0" dirty="0">
            <a:latin typeface="Helvetica Neue" panose="020B0604020202020204" charset="0"/>
          </a:endParaRPr>
        </a:p>
      </dsp:txBody>
      <dsp:txXfrm rot="5400000">
        <a:off x="10737013" y="1101599"/>
        <a:ext cx="4993066" cy="3304800"/>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4.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0FD4A1E9-7051-49EF-91BC-2A97B76EAA5A}"/>
              </a:ext>
            </a:extLst>
          </p:cNvPr>
          <p:cNvSpPr>
            <a:spLocks noGrp="1"/>
          </p:cNvSpPr>
          <p:nvPr>
            <p:ph type="hdr" sz="quarter"/>
          </p:nvPr>
        </p:nvSpPr>
        <p:spPr>
          <a:xfrm>
            <a:off x="0" y="0"/>
            <a:ext cx="4302919" cy="340933"/>
          </a:xfrm>
          <a:prstGeom prst="rect">
            <a:avLst/>
          </a:prstGeom>
        </p:spPr>
        <p:txBody>
          <a:bodyPr vert="horz" lIns="53520" tIns="26760" rIns="53520" bIns="26760" rtlCol="0"/>
          <a:lstStyle>
            <a:lvl1pPr algn="l">
              <a:defRPr sz="700"/>
            </a:lvl1pPr>
          </a:lstStyle>
          <a:p>
            <a:endParaRPr lang="es-ES"/>
          </a:p>
        </p:txBody>
      </p:sp>
      <p:sp>
        <p:nvSpPr>
          <p:cNvPr id="3" name="Marcador de fecha 2">
            <a:extLst>
              <a:ext uri="{FF2B5EF4-FFF2-40B4-BE49-F238E27FC236}">
                <a16:creationId xmlns:a16="http://schemas.microsoft.com/office/drawing/2014/main" id="{555E0D00-43A6-421D-8C2B-460E9F9E50ED}"/>
              </a:ext>
            </a:extLst>
          </p:cNvPr>
          <p:cNvSpPr>
            <a:spLocks noGrp="1"/>
          </p:cNvSpPr>
          <p:nvPr>
            <p:ph type="dt" sz="quarter" idx="1"/>
          </p:nvPr>
        </p:nvSpPr>
        <p:spPr>
          <a:xfrm>
            <a:off x="5624308" y="0"/>
            <a:ext cx="4302919" cy="340933"/>
          </a:xfrm>
          <a:prstGeom prst="rect">
            <a:avLst/>
          </a:prstGeom>
        </p:spPr>
        <p:txBody>
          <a:bodyPr vert="horz" lIns="53520" tIns="26760" rIns="53520" bIns="26760" rtlCol="0"/>
          <a:lstStyle>
            <a:lvl1pPr algn="r">
              <a:defRPr sz="700"/>
            </a:lvl1pPr>
          </a:lstStyle>
          <a:p>
            <a:fld id="{F9240D5D-8EE4-4EB8-8473-747DA4873899}" type="datetimeFigureOut">
              <a:rPr lang="es-ES" smtClean="0"/>
              <a:t>05/02/2024</a:t>
            </a:fld>
            <a:endParaRPr lang="es-ES"/>
          </a:p>
        </p:txBody>
      </p:sp>
      <p:sp>
        <p:nvSpPr>
          <p:cNvPr id="4" name="Marcador de pie de página 3">
            <a:extLst>
              <a:ext uri="{FF2B5EF4-FFF2-40B4-BE49-F238E27FC236}">
                <a16:creationId xmlns:a16="http://schemas.microsoft.com/office/drawing/2014/main" id="{DAD58A89-3AA8-4ECA-B189-0CF8B32E4D19}"/>
              </a:ext>
            </a:extLst>
          </p:cNvPr>
          <p:cNvSpPr>
            <a:spLocks noGrp="1"/>
          </p:cNvSpPr>
          <p:nvPr>
            <p:ph type="ftr" sz="quarter" idx="2"/>
          </p:nvPr>
        </p:nvSpPr>
        <p:spPr>
          <a:xfrm>
            <a:off x="0" y="6456743"/>
            <a:ext cx="4302919" cy="340932"/>
          </a:xfrm>
          <a:prstGeom prst="rect">
            <a:avLst/>
          </a:prstGeom>
        </p:spPr>
        <p:txBody>
          <a:bodyPr vert="horz" lIns="53520" tIns="26760" rIns="53520" bIns="26760" rtlCol="0" anchor="b"/>
          <a:lstStyle>
            <a:lvl1pPr algn="l">
              <a:defRPr sz="700"/>
            </a:lvl1pPr>
          </a:lstStyle>
          <a:p>
            <a:endParaRPr lang="es-ES"/>
          </a:p>
        </p:txBody>
      </p:sp>
      <p:sp>
        <p:nvSpPr>
          <p:cNvPr id="5" name="Marcador de número de diapositiva 4">
            <a:extLst>
              <a:ext uri="{FF2B5EF4-FFF2-40B4-BE49-F238E27FC236}">
                <a16:creationId xmlns:a16="http://schemas.microsoft.com/office/drawing/2014/main" id="{D2BC1EF2-3487-4C6D-88C4-D87FE99829BC}"/>
              </a:ext>
            </a:extLst>
          </p:cNvPr>
          <p:cNvSpPr>
            <a:spLocks noGrp="1"/>
          </p:cNvSpPr>
          <p:nvPr>
            <p:ph type="sldNum" sz="quarter" idx="3"/>
          </p:nvPr>
        </p:nvSpPr>
        <p:spPr>
          <a:xfrm>
            <a:off x="5624308" y="6456743"/>
            <a:ext cx="4302919" cy="340932"/>
          </a:xfrm>
          <a:prstGeom prst="rect">
            <a:avLst/>
          </a:prstGeom>
        </p:spPr>
        <p:txBody>
          <a:bodyPr vert="horz" lIns="53520" tIns="26760" rIns="53520" bIns="26760" rtlCol="0" anchor="b"/>
          <a:lstStyle>
            <a:lvl1pPr algn="r">
              <a:defRPr sz="700"/>
            </a:lvl1pPr>
          </a:lstStyle>
          <a:p>
            <a:fld id="{45BF278E-D6B6-4912-B86D-7823FDDBA8AD}" type="slidenum">
              <a:rPr lang="es-ES" smtClean="0"/>
              <a:t>‹Nr.›</a:t>
            </a:fld>
            <a:endParaRPr lang="es-ES"/>
          </a:p>
        </p:txBody>
      </p:sp>
    </p:spTree>
    <p:extLst>
      <p:ext uri="{BB962C8B-B14F-4D97-AF65-F5344CB8AC3E}">
        <p14:creationId xmlns:p14="http://schemas.microsoft.com/office/powerpoint/2010/main" val="41313860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4302919" cy="340933"/>
          </a:xfrm>
          <a:prstGeom prst="rect">
            <a:avLst/>
          </a:prstGeom>
        </p:spPr>
        <p:txBody>
          <a:bodyPr vert="horz" lIns="53520" tIns="26760" rIns="53520" bIns="26760" rtlCol="0"/>
          <a:lstStyle>
            <a:lvl1pPr algn="l">
              <a:defRPr sz="700"/>
            </a:lvl1pPr>
          </a:lstStyle>
          <a:p>
            <a:endParaRPr lang="es-ES"/>
          </a:p>
        </p:txBody>
      </p:sp>
      <p:sp>
        <p:nvSpPr>
          <p:cNvPr id="3" name="Marcador de fecha 2"/>
          <p:cNvSpPr>
            <a:spLocks noGrp="1"/>
          </p:cNvSpPr>
          <p:nvPr>
            <p:ph type="dt" idx="1"/>
          </p:nvPr>
        </p:nvSpPr>
        <p:spPr>
          <a:xfrm>
            <a:off x="5624308" y="0"/>
            <a:ext cx="4302919" cy="340933"/>
          </a:xfrm>
          <a:prstGeom prst="rect">
            <a:avLst/>
          </a:prstGeom>
        </p:spPr>
        <p:txBody>
          <a:bodyPr vert="horz" lIns="53520" tIns="26760" rIns="53520" bIns="26760" rtlCol="0"/>
          <a:lstStyle>
            <a:lvl1pPr algn="r">
              <a:defRPr sz="700"/>
            </a:lvl1pPr>
          </a:lstStyle>
          <a:p>
            <a:fld id="{5795B856-2DF7-4572-A0C9-5E9BAA9EEC37}" type="datetimeFigureOut">
              <a:rPr lang="es-ES" smtClean="0"/>
              <a:t>05/02/2024</a:t>
            </a:fld>
            <a:endParaRPr lang="es-ES"/>
          </a:p>
        </p:txBody>
      </p:sp>
      <p:sp>
        <p:nvSpPr>
          <p:cNvPr id="4" name="Marcador de imagen de diapositiva 3"/>
          <p:cNvSpPr>
            <a:spLocks noGrp="1" noRot="1" noChangeAspect="1"/>
          </p:cNvSpPr>
          <p:nvPr>
            <p:ph type="sldImg" idx="2"/>
          </p:nvPr>
        </p:nvSpPr>
        <p:spPr>
          <a:xfrm>
            <a:off x="2927350" y="849313"/>
            <a:ext cx="4075113" cy="2293937"/>
          </a:xfrm>
          <a:prstGeom prst="rect">
            <a:avLst/>
          </a:prstGeom>
          <a:noFill/>
          <a:ln w="12700">
            <a:solidFill>
              <a:prstClr val="black"/>
            </a:solidFill>
          </a:ln>
        </p:spPr>
        <p:txBody>
          <a:bodyPr vert="horz" lIns="53520" tIns="26760" rIns="53520" bIns="26760" rtlCol="0" anchor="ctr"/>
          <a:lstStyle/>
          <a:p>
            <a:endParaRPr lang="es-ES"/>
          </a:p>
        </p:txBody>
      </p:sp>
      <p:sp>
        <p:nvSpPr>
          <p:cNvPr id="5" name="Marcador de notas 4"/>
          <p:cNvSpPr>
            <a:spLocks noGrp="1"/>
          </p:cNvSpPr>
          <p:nvPr>
            <p:ph type="body" sz="quarter" idx="3"/>
          </p:nvPr>
        </p:nvSpPr>
        <p:spPr>
          <a:xfrm>
            <a:off x="992982" y="3271906"/>
            <a:ext cx="7943850" cy="2676060"/>
          </a:xfrm>
          <a:prstGeom prst="rect">
            <a:avLst/>
          </a:prstGeom>
        </p:spPr>
        <p:txBody>
          <a:bodyPr vert="horz" lIns="53520" tIns="26760" rIns="53520" bIns="2676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6456743"/>
            <a:ext cx="4302919" cy="340932"/>
          </a:xfrm>
          <a:prstGeom prst="rect">
            <a:avLst/>
          </a:prstGeom>
        </p:spPr>
        <p:txBody>
          <a:bodyPr vert="horz" lIns="53520" tIns="26760" rIns="53520" bIns="26760" rtlCol="0" anchor="b"/>
          <a:lstStyle>
            <a:lvl1pPr algn="l">
              <a:defRPr sz="700"/>
            </a:lvl1pPr>
          </a:lstStyle>
          <a:p>
            <a:endParaRPr lang="es-ES"/>
          </a:p>
        </p:txBody>
      </p:sp>
      <p:sp>
        <p:nvSpPr>
          <p:cNvPr id="7" name="Marcador de número de diapositiva 6"/>
          <p:cNvSpPr>
            <a:spLocks noGrp="1"/>
          </p:cNvSpPr>
          <p:nvPr>
            <p:ph type="sldNum" sz="quarter" idx="5"/>
          </p:nvPr>
        </p:nvSpPr>
        <p:spPr>
          <a:xfrm>
            <a:off x="5624308" y="6456743"/>
            <a:ext cx="4302919" cy="340932"/>
          </a:xfrm>
          <a:prstGeom prst="rect">
            <a:avLst/>
          </a:prstGeom>
        </p:spPr>
        <p:txBody>
          <a:bodyPr vert="horz" lIns="53520" tIns="26760" rIns="53520" bIns="26760" rtlCol="0" anchor="b"/>
          <a:lstStyle>
            <a:lvl1pPr algn="r">
              <a:defRPr sz="700"/>
            </a:lvl1pPr>
          </a:lstStyle>
          <a:p>
            <a:fld id="{224C3282-B3AE-4A99-BAF5-A2BE9A86BDC0}" type="slidenum">
              <a:rPr lang="es-ES" smtClean="0"/>
              <a:t>‹Nr.›</a:t>
            </a:fld>
            <a:endParaRPr lang="es-ES"/>
          </a:p>
        </p:txBody>
      </p:sp>
    </p:spTree>
    <p:extLst>
      <p:ext uri="{BB962C8B-B14F-4D97-AF65-F5344CB8AC3E}">
        <p14:creationId xmlns:p14="http://schemas.microsoft.com/office/powerpoint/2010/main" val="12097306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224C3282-B3AE-4A99-BAF5-A2BE9A86BDC0}" type="slidenum">
              <a:rPr lang="es-ES" smtClean="0"/>
              <a:t>3</a:t>
            </a:fld>
            <a:endParaRPr lang="es-ES"/>
          </a:p>
        </p:txBody>
      </p:sp>
    </p:spTree>
    <p:extLst>
      <p:ext uri="{BB962C8B-B14F-4D97-AF65-F5344CB8AC3E}">
        <p14:creationId xmlns:p14="http://schemas.microsoft.com/office/powerpoint/2010/main" val="42247685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a:p>
        </p:txBody>
      </p:sp>
      <p:sp>
        <p:nvSpPr>
          <p:cNvPr id="4" name="Slide Number Placeholder 3"/>
          <p:cNvSpPr>
            <a:spLocks noGrp="1"/>
          </p:cNvSpPr>
          <p:nvPr>
            <p:ph type="sldNum" sz="quarter" idx="10"/>
          </p:nvPr>
        </p:nvSpPr>
        <p:spPr/>
        <p:txBody>
          <a:bodyPr/>
          <a:lstStyle/>
          <a:p>
            <a:fld id="{224C3282-B3AE-4A99-BAF5-A2BE9A86BDC0}" type="slidenum">
              <a:rPr lang="es-ES" smtClean="0"/>
              <a:t>21</a:t>
            </a:fld>
            <a:endParaRPr lang="es-ES"/>
          </a:p>
        </p:txBody>
      </p:sp>
    </p:spTree>
    <p:extLst>
      <p:ext uri="{BB962C8B-B14F-4D97-AF65-F5344CB8AC3E}">
        <p14:creationId xmlns:p14="http://schemas.microsoft.com/office/powerpoint/2010/main" val="39550953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a:p>
        </p:txBody>
      </p:sp>
      <p:sp>
        <p:nvSpPr>
          <p:cNvPr id="4" name="Slide Number Placeholder 3"/>
          <p:cNvSpPr>
            <a:spLocks noGrp="1"/>
          </p:cNvSpPr>
          <p:nvPr>
            <p:ph type="sldNum" sz="quarter" idx="10"/>
          </p:nvPr>
        </p:nvSpPr>
        <p:spPr/>
        <p:txBody>
          <a:bodyPr/>
          <a:lstStyle/>
          <a:p>
            <a:fld id="{224C3282-B3AE-4A99-BAF5-A2BE9A86BDC0}" type="slidenum">
              <a:rPr lang="es-ES" smtClean="0"/>
              <a:t>22</a:t>
            </a:fld>
            <a:endParaRPr lang="es-ES"/>
          </a:p>
        </p:txBody>
      </p:sp>
    </p:spTree>
    <p:extLst>
      <p:ext uri="{BB962C8B-B14F-4D97-AF65-F5344CB8AC3E}">
        <p14:creationId xmlns:p14="http://schemas.microsoft.com/office/powerpoint/2010/main" val="38634111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224C3282-B3AE-4A99-BAF5-A2BE9A86BDC0}" type="slidenum">
              <a:rPr lang="es-ES" smtClean="0"/>
              <a:t>25</a:t>
            </a:fld>
            <a:endParaRPr lang="es-ES"/>
          </a:p>
        </p:txBody>
      </p:sp>
    </p:spTree>
    <p:extLst>
      <p:ext uri="{BB962C8B-B14F-4D97-AF65-F5344CB8AC3E}">
        <p14:creationId xmlns:p14="http://schemas.microsoft.com/office/powerpoint/2010/main" val="8086999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pic>
        <p:nvPicPr>
          <p:cNvPr id="13" name="object 2">
            <a:extLst>
              <a:ext uri="{FF2B5EF4-FFF2-40B4-BE49-F238E27FC236}">
                <a16:creationId xmlns:a16="http://schemas.microsoft.com/office/drawing/2014/main" id="{8878FF7F-ED91-46B2-8954-051B2FED1D9C}"/>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17131569" y="1028701"/>
            <a:ext cx="276224" cy="276224"/>
          </a:xfrm>
          <a:prstGeom prst="rect">
            <a:avLst/>
          </a:prstGeom>
        </p:spPr>
      </p:pic>
      <p:pic>
        <p:nvPicPr>
          <p:cNvPr id="14" name="object 3">
            <a:extLst>
              <a:ext uri="{FF2B5EF4-FFF2-40B4-BE49-F238E27FC236}">
                <a16:creationId xmlns:a16="http://schemas.microsoft.com/office/drawing/2014/main" id="{6D48BC56-F992-478C-A916-B55CB35A8BEF}"/>
              </a:ext>
            </a:extLst>
          </p:cNvPr>
          <p:cNvPicPr/>
          <p:nvPr userDrawn="1"/>
        </p:nvPicPr>
        <p:blipFill>
          <a:blip r:embed="rId3" cstate="screen">
            <a:extLst>
              <a:ext uri="{28A0092B-C50C-407E-A947-70E740481C1C}">
                <a14:useLocalDpi xmlns:a14="http://schemas.microsoft.com/office/drawing/2010/main"/>
              </a:ext>
            </a:extLst>
          </a:blip>
          <a:stretch>
            <a:fillRect/>
          </a:stretch>
        </p:blipFill>
        <p:spPr>
          <a:xfrm>
            <a:off x="880560" y="1117481"/>
            <a:ext cx="388731" cy="123825"/>
          </a:xfrm>
          <a:prstGeom prst="rect">
            <a:avLst/>
          </a:prstGeom>
        </p:spPr>
      </p:pic>
      <p:pic>
        <p:nvPicPr>
          <p:cNvPr id="15" name="object 4">
            <a:extLst>
              <a:ext uri="{FF2B5EF4-FFF2-40B4-BE49-F238E27FC236}">
                <a16:creationId xmlns:a16="http://schemas.microsoft.com/office/drawing/2014/main" id="{8CAE140C-2DC1-4C67-9B19-6471CF309ABE}"/>
              </a:ext>
            </a:extLst>
          </p:cNvPr>
          <p:cNvPicPr/>
          <p:nvPr userDrawn="1"/>
        </p:nvPicPr>
        <p:blipFill>
          <a:blip r:embed="rId4" cstate="screen">
            <a:extLst>
              <a:ext uri="{28A0092B-C50C-407E-A947-70E740481C1C}">
                <a14:useLocalDpi xmlns:a14="http://schemas.microsoft.com/office/drawing/2010/main"/>
              </a:ext>
            </a:extLst>
          </a:blip>
          <a:stretch>
            <a:fillRect/>
          </a:stretch>
        </p:blipFill>
        <p:spPr>
          <a:xfrm>
            <a:off x="16936029" y="9135565"/>
            <a:ext cx="388731" cy="123825"/>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3900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8219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12624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11" Type="http://schemas.openxmlformats.org/officeDocument/2006/relationships/image" Target="../media/image7.jpeg"/><Relationship Id="rId5" Type="http://schemas.openxmlformats.org/officeDocument/2006/relationships/image" Target="../media/image1.png"/><Relationship Id="rId10" Type="http://schemas.openxmlformats.org/officeDocument/2006/relationships/image" Target="../media/image6.PNG"/><Relationship Id="rId4" Type="http://schemas.openxmlformats.org/officeDocument/2006/relationships/theme" Target="../theme/theme1.xml"/><Relationship Id="rId9" Type="http://schemas.openxmlformats.org/officeDocument/2006/relationships/image" Target="../media/image5.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8.png"/><Relationship Id="rId7" Type="http://schemas.openxmlformats.org/officeDocument/2006/relationships/image" Target="../media/image6.PNG"/><Relationship Id="rId2" Type="http://schemas.openxmlformats.org/officeDocument/2006/relationships/theme" Target="../theme/theme2.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userDrawn="1"/>
        </p:nvPicPr>
        <p:blipFill>
          <a:blip r:embed="rId5" cstate="screen">
            <a:extLst>
              <a:ext uri="{28A0092B-C50C-407E-A947-70E740481C1C}">
                <a14:useLocalDpi xmlns:a14="http://schemas.microsoft.com/office/drawing/2010/main"/>
              </a:ext>
            </a:extLst>
          </a:blip>
          <a:stretch>
            <a:fillRect/>
          </a:stretch>
        </p:blipFill>
        <p:spPr>
          <a:xfrm>
            <a:off x="881449" y="9069571"/>
            <a:ext cx="276224" cy="276224"/>
          </a:xfrm>
          <a:prstGeom prst="rect">
            <a:avLst/>
          </a:prstGeom>
        </p:spPr>
      </p:pic>
      <p:sp>
        <p:nvSpPr>
          <p:cNvPr id="17" name="bg object 17"/>
          <p:cNvSpPr/>
          <p:nvPr userDrawn="1"/>
        </p:nvSpPr>
        <p:spPr>
          <a:xfrm>
            <a:off x="1222551" y="1174148"/>
            <a:ext cx="15678785" cy="0"/>
          </a:xfrm>
          <a:custGeom>
            <a:avLst/>
            <a:gdLst/>
            <a:ahLst/>
            <a:cxnLst/>
            <a:rect l="l" t="t" r="r" b="b"/>
            <a:pathLst>
              <a:path w="15678785">
                <a:moveTo>
                  <a:pt x="0" y="0"/>
                </a:moveTo>
                <a:lnTo>
                  <a:pt x="15678235" y="0"/>
                </a:lnTo>
              </a:path>
            </a:pathLst>
          </a:custGeom>
          <a:ln w="13546">
            <a:solidFill>
              <a:srgbClr val="AED533"/>
            </a:solidFill>
          </a:ln>
        </p:spPr>
        <p:txBody>
          <a:bodyPr wrap="square" lIns="0" tIns="0" rIns="0" bIns="0" rtlCol="0"/>
          <a:lstStyle/>
          <a:p>
            <a:endParaRPr dirty="0"/>
          </a:p>
        </p:txBody>
      </p:sp>
      <p:sp>
        <p:nvSpPr>
          <p:cNvPr id="18" name="bg object 18"/>
          <p:cNvSpPr/>
          <p:nvPr userDrawn="1"/>
        </p:nvSpPr>
        <p:spPr>
          <a:xfrm>
            <a:off x="1275071" y="9210240"/>
            <a:ext cx="15850235" cy="5080"/>
          </a:xfrm>
          <a:custGeom>
            <a:avLst/>
            <a:gdLst/>
            <a:ahLst/>
            <a:cxnLst/>
            <a:rect l="l" t="t" r="r" b="b"/>
            <a:pathLst>
              <a:path w="15850235" h="5079">
                <a:moveTo>
                  <a:pt x="0" y="0"/>
                </a:moveTo>
                <a:lnTo>
                  <a:pt x="15849653" y="4759"/>
                </a:lnTo>
              </a:path>
            </a:pathLst>
          </a:custGeom>
          <a:ln w="9524">
            <a:solidFill>
              <a:srgbClr val="AED533"/>
            </a:solidFill>
          </a:ln>
        </p:spPr>
        <p:txBody>
          <a:bodyPr wrap="square" lIns="0" tIns="0" rIns="0" bIns="0" rtlCol="0"/>
          <a:lstStyle/>
          <a:p>
            <a:endParaRPr dirty="0"/>
          </a:p>
        </p:txBody>
      </p:sp>
      <p:sp>
        <p:nvSpPr>
          <p:cNvPr id="19" name="bg object 19"/>
          <p:cNvSpPr/>
          <p:nvPr userDrawn="1"/>
        </p:nvSpPr>
        <p:spPr>
          <a:xfrm>
            <a:off x="1023876" y="1409545"/>
            <a:ext cx="0" cy="7525384"/>
          </a:xfrm>
          <a:custGeom>
            <a:avLst/>
            <a:gdLst/>
            <a:ahLst/>
            <a:cxnLst/>
            <a:rect l="l" t="t" r="r" b="b"/>
            <a:pathLst>
              <a:path h="7525384">
                <a:moveTo>
                  <a:pt x="0" y="0"/>
                </a:moveTo>
                <a:lnTo>
                  <a:pt x="0" y="7524868"/>
                </a:lnTo>
              </a:path>
            </a:pathLst>
          </a:custGeom>
          <a:ln w="9528">
            <a:solidFill>
              <a:srgbClr val="AED533"/>
            </a:solidFill>
          </a:ln>
        </p:spPr>
        <p:txBody>
          <a:bodyPr wrap="square" lIns="0" tIns="0" rIns="0" bIns="0" rtlCol="0"/>
          <a:lstStyle/>
          <a:p>
            <a:endParaRPr dirty="0"/>
          </a:p>
        </p:txBody>
      </p:sp>
      <p:sp>
        <p:nvSpPr>
          <p:cNvPr id="20" name="bg object 20"/>
          <p:cNvSpPr/>
          <p:nvPr userDrawn="1"/>
        </p:nvSpPr>
        <p:spPr>
          <a:xfrm>
            <a:off x="17270841" y="1409546"/>
            <a:ext cx="5080" cy="7525384"/>
          </a:xfrm>
          <a:custGeom>
            <a:avLst/>
            <a:gdLst/>
            <a:ahLst/>
            <a:cxnLst/>
            <a:rect l="l" t="t" r="r" b="b"/>
            <a:pathLst>
              <a:path w="5080" h="7525384">
                <a:moveTo>
                  <a:pt x="0" y="0"/>
                </a:moveTo>
                <a:lnTo>
                  <a:pt x="4758" y="7524867"/>
                </a:lnTo>
              </a:path>
            </a:pathLst>
          </a:custGeom>
          <a:ln w="9528">
            <a:solidFill>
              <a:srgbClr val="AED533"/>
            </a:solidFill>
          </a:ln>
        </p:spPr>
        <p:txBody>
          <a:bodyPr wrap="square" lIns="0" tIns="0" rIns="0" bIns="0" rtlCol="0"/>
          <a:lstStyle/>
          <a:p>
            <a:endParaRPr dirty="0"/>
          </a:p>
        </p:txBody>
      </p:sp>
      <p:pic>
        <p:nvPicPr>
          <p:cNvPr id="24" name="object 2">
            <a:extLst>
              <a:ext uri="{FF2B5EF4-FFF2-40B4-BE49-F238E27FC236}">
                <a16:creationId xmlns:a16="http://schemas.microsoft.com/office/drawing/2014/main" id="{2F526033-9EF0-4F19-BF7F-FC11CABF75E9}"/>
              </a:ext>
            </a:extLst>
          </p:cNvPr>
          <p:cNvPicPr/>
          <p:nvPr userDrawn="1"/>
        </p:nvPicPr>
        <p:blipFill>
          <a:blip r:embed="rId6" cstate="screen">
            <a:extLst>
              <a:ext uri="{28A0092B-C50C-407E-A947-70E740481C1C}">
                <a14:useLocalDpi xmlns:a14="http://schemas.microsoft.com/office/drawing/2010/main"/>
              </a:ext>
            </a:extLst>
          </a:blip>
          <a:stretch>
            <a:fillRect/>
          </a:stretch>
        </p:blipFill>
        <p:spPr>
          <a:xfrm>
            <a:off x="17131569" y="1028701"/>
            <a:ext cx="276224" cy="276224"/>
          </a:xfrm>
          <a:prstGeom prst="rect">
            <a:avLst/>
          </a:prstGeom>
        </p:spPr>
      </p:pic>
      <p:pic>
        <p:nvPicPr>
          <p:cNvPr id="25" name="object 3">
            <a:extLst>
              <a:ext uri="{FF2B5EF4-FFF2-40B4-BE49-F238E27FC236}">
                <a16:creationId xmlns:a16="http://schemas.microsoft.com/office/drawing/2014/main" id="{99A3268F-FA71-4773-AB21-492B689F29B0}"/>
              </a:ext>
            </a:extLst>
          </p:cNvPr>
          <p:cNvPicPr/>
          <p:nvPr userDrawn="1"/>
        </p:nvPicPr>
        <p:blipFill>
          <a:blip r:embed="rId7" cstate="screen">
            <a:extLst>
              <a:ext uri="{28A0092B-C50C-407E-A947-70E740481C1C}">
                <a14:useLocalDpi xmlns:a14="http://schemas.microsoft.com/office/drawing/2010/main"/>
              </a:ext>
            </a:extLst>
          </a:blip>
          <a:stretch>
            <a:fillRect/>
          </a:stretch>
        </p:blipFill>
        <p:spPr>
          <a:xfrm>
            <a:off x="880560" y="1117481"/>
            <a:ext cx="388731" cy="123825"/>
          </a:xfrm>
          <a:prstGeom prst="rect">
            <a:avLst/>
          </a:prstGeom>
        </p:spPr>
      </p:pic>
      <p:pic>
        <p:nvPicPr>
          <p:cNvPr id="26" name="object 4">
            <a:extLst>
              <a:ext uri="{FF2B5EF4-FFF2-40B4-BE49-F238E27FC236}">
                <a16:creationId xmlns:a16="http://schemas.microsoft.com/office/drawing/2014/main" id="{88ECF8A8-C411-4090-98E1-07705AA71495}"/>
              </a:ext>
            </a:extLst>
          </p:cNvPr>
          <p:cNvPicPr/>
          <p:nvPr userDrawn="1"/>
        </p:nvPicPr>
        <p:blipFill>
          <a:blip r:embed="rId8" cstate="screen">
            <a:extLst>
              <a:ext uri="{28A0092B-C50C-407E-A947-70E740481C1C}">
                <a14:useLocalDpi xmlns:a14="http://schemas.microsoft.com/office/drawing/2010/main"/>
              </a:ext>
            </a:extLst>
          </a:blip>
          <a:stretch>
            <a:fillRect/>
          </a:stretch>
        </p:blipFill>
        <p:spPr>
          <a:xfrm>
            <a:off x="16936029" y="9135565"/>
            <a:ext cx="388731" cy="123825"/>
          </a:xfrm>
          <a:prstGeom prst="rect">
            <a:avLst/>
          </a:prstGeom>
        </p:spPr>
      </p:pic>
      <p:pic>
        <p:nvPicPr>
          <p:cNvPr id="27" name="Imagen 26">
            <a:extLst>
              <a:ext uri="{FF2B5EF4-FFF2-40B4-BE49-F238E27FC236}">
                <a16:creationId xmlns:a16="http://schemas.microsoft.com/office/drawing/2014/main" id="{B92E44CC-315E-4A05-944E-DF889162E08A}"/>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1295400" y="324000"/>
            <a:ext cx="1596494" cy="749022"/>
          </a:xfrm>
          <a:prstGeom prst="rect">
            <a:avLst/>
          </a:prstGeom>
        </p:spPr>
      </p:pic>
      <p:sp>
        <p:nvSpPr>
          <p:cNvPr id="2" name="CuadroTexto 1">
            <a:extLst>
              <a:ext uri="{FF2B5EF4-FFF2-40B4-BE49-F238E27FC236}">
                <a16:creationId xmlns:a16="http://schemas.microsoft.com/office/drawing/2014/main" id="{C46665AE-5A6B-B310-A184-372DA3EC2F4F}"/>
              </a:ext>
            </a:extLst>
          </p:cNvPr>
          <p:cNvSpPr txBox="1"/>
          <p:nvPr userDrawn="1"/>
        </p:nvSpPr>
        <p:spPr>
          <a:xfrm>
            <a:off x="16565968" y="8575280"/>
            <a:ext cx="670735" cy="369332"/>
          </a:xfrm>
          <a:prstGeom prst="rect">
            <a:avLst/>
          </a:prstGeom>
          <a:noFill/>
        </p:spPr>
        <p:txBody>
          <a:bodyPr wrap="square" rtlCol="0">
            <a:spAutoFit/>
          </a:bodyPr>
          <a:lstStyle/>
          <a:p>
            <a:fld id="{64CCA171-8D0F-4B05-9E2F-F99DC67072F7}" type="slidenum">
              <a:rPr lang="es-ES" smtClean="0"/>
              <a:t>‹Nr.›</a:t>
            </a:fld>
            <a:endParaRPr lang="es-ES" dirty="0"/>
          </a:p>
        </p:txBody>
      </p:sp>
      <p:sp>
        <p:nvSpPr>
          <p:cNvPr id="3" name="CuadroTexto 27">
            <a:extLst>
              <a:ext uri="{FF2B5EF4-FFF2-40B4-BE49-F238E27FC236}">
                <a16:creationId xmlns:a16="http://schemas.microsoft.com/office/drawing/2014/main" id="{15EE3D3F-7271-DEC8-EEFA-2D4EF0B2A57C}"/>
              </a:ext>
            </a:extLst>
          </p:cNvPr>
          <p:cNvSpPr txBox="1"/>
          <p:nvPr userDrawn="1"/>
        </p:nvSpPr>
        <p:spPr>
          <a:xfrm>
            <a:off x="4032000" y="9431998"/>
            <a:ext cx="11340000" cy="576000"/>
          </a:xfrm>
          <a:prstGeom prst="rect">
            <a:avLst/>
          </a:prstGeom>
          <a:noFill/>
        </p:spPr>
        <p:txBody>
          <a:bodyPr wrap="square" rtlCol="0" anchor="ctr">
            <a:spAutoFit/>
          </a:bodyPr>
          <a:lstStyle/>
          <a:p>
            <a:pPr algn="l"/>
            <a:r>
              <a:rPr lang="en-US" sz="1100" b="0" i="0" u="none" strike="noStrike" dirty="0">
                <a:solidFill>
                  <a:srgbClr val="000000"/>
                </a:solidFill>
                <a:effectLst/>
                <a:latin typeface="+mn-l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lang="es-ES" sz="1100" dirty="0">
              <a:latin typeface="+mn-lt"/>
            </a:endParaRPr>
          </a:p>
        </p:txBody>
      </p:sp>
      <p:pic>
        <p:nvPicPr>
          <p:cNvPr id="4" name="Grafik 3" descr="Ein Bild, das Symbol, Schrift, Grafiken, Logo enthält.&#10;&#10;Automatisch generierte Beschreibung">
            <a:extLst>
              <a:ext uri="{FF2B5EF4-FFF2-40B4-BE49-F238E27FC236}">
                <a16:creationId xmlns:a16="http://schemas.microsoft.com/office/drawing/2014/main" id="{6D9121D6-2A38-90A6-783B-5B2CE8E91E88}"/>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5411600" y="9431998"/>
            <a:ext cx="1646297" cy="576000"/>
          </a:xfrm>
          <a:prstGeom prst="rect">
            <a:avLst/>
          </a:prstGeom>
        </p:spPr>
      </p:pic>
      <p:pic>
        <p:nvPicPr>
          <p:cNvPr id="5" name="Grafik 4" descr="Ein Bild, das Text, Schrift, Electric Blue (Farbe), Screenshot enthält.&#10;&#10;Automatisch generierte Beschreibung">
            <a:extLst>
              <a:ext uri="{FF2B5EF4-FFF2-40B4-BE49-F238E27FC236}">
                <a16:creationId xmlns:a16="http://schemas.microsoft.com/office/drawing/2014/main" id="{DFD30236-5FC5-EC2F-C377-BBF1452B175A}"/>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792000" y="9432000"/>
            <a:ext cx="3200400" cy="671428"/>
          </a:xfrm>
          <a:prstGeom prst="rect">
            <a:avLst/>
          </a:prstGeom>
        </p:spPr>
      </p:pic>
    </p:spTree>
  </p:cSld>
  <p:clrMap bg1="lt1" tx1="dk1" bg2="lt2" tx2="dk2" accent1="accent1" accent2="accent2" accent3="accent3" accent4="accent4" accent5="accent5" accent6="accent6" hlink="hlink" folHlink="folHlink"/>
  <p:sldLayoutIdLst>
    <p:sldLayoutId id="2147483665" r:id="rId1"/>
    <p:sldLayoutId id="2147483666" r:id="rId2"/>
    <p:sldLayoutId id="2147483669" r:id="rId3"/>
  </p:sldLayoutIdLst>
  <p:hf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extLst>
    <p:ext uri="{27BBF7A9-308A-43DC-89C8-2F10F3537804}">
      <p15:sldGuideLst xmlns:p15="http://schemas.microsoft.com/office/powerpoint/2012/main">
        <p15:guide id="1" orient="horz" pos="3240" userDrawn="1">
          <p15:clr>
            <a:srgbClr val="F26B43"/>
          </p15:clr>
        </p15:guide>
        <p15:guide id="2" pos="576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object 2">
            <a:extLst>
              <a:ext uri="{FF2B5EF4-FFF2-40B4-BE49-F238E27FC236}">
                <a16:creationId xmlns:a16="http://schemas.microsoft.com/office/drawing/2014/main" id="{BE8EA5C8-1E21-4F5D-B6B4-C560FBF4B43D}"/>
              </a:ext>
            </a:extLst>
          </p:cNvPr>
          <p:cNvSpPr/>
          <p:nvPr userDrawn="1"/>
        </p:nvSpPr>
        <p:spPr>
          <a:xfrm>
            <a:off x="1542056" y="1245596"/>
            <a:ext cx="14968219" cy="0"/>
          </a:xfrm>
          <a:custGeom>
            <a:avLst/>
            <a:gdLst/>
            <a:ahLst/>
            <a:cxnLst/>
            <a:rect l="l" t="t" r="r" b="b"/>
            <a:pathLst>
              <a:path w="14968219">
                <a:moveTo>
                  <a:pt x="0" y="0"/>
                </a:moveTo>
                <a:lnTo>
                  <a:pt x="14967781" y="0"/>
                </a:lnTo>
              </a:path>
            </a:pathLst>
          </a:custGeom>
          <a:ln w="37085">
            <a:solidFill>
              <a:srgbClr val="AED533"/>
            </a:solidFill>
          </a:ln>
        </p:spPr>
        <p:txBody>
          <a:bodyPr wrap="square" lIns="0" tIns="0" rIns="0" bIns="0" rtlCol="0"/>
          <a:lstStyle/>
          <a:p>
            <a:endParaRPr dirty="0"/>
          </a:p>
        </p:txBody>
      </p:sp>
      <p:sp>
        <p:nvSpPr>
          <p:cNvPr id="8" name="object 3">
            <a:extLst>
              <a:ext uri="{FF2B5EF4-FFF2-40B4-BE49-F238E27FC236}">
                <a16:creationId xmlns:a16="http://schemas.microsoft.com/office/drawing/2014/main" id="{B0F32C39-276F-418A-9B97-B0032C4F5E3C}"/>
              </a:ext>
            </a:extLst>
          </p:cNvPr>
          <p:cNvSpPr/>
          <p:nvPr userDrawn="1"/>
        </p:nvSpPr>
        <p:spPr>
          <a:xfrm>
            <a:off x="1970110" y="9032117"/>
            <a:ext cx="14615794" cy="0"/>
          </a:xfrm>
          <a:custGeom>
            <a:avLst/>
            <a:gdLst/>
            <a:ahLst/>
            <a:cxnLst/>
            <a:rect l="l" t="t" r="r" b="b"/>
            <a:pathLst>
              <a:path w="14615794">
                <a:moveTo>
                  <a:pt x="0" y="0"/>
                </a:moveTo>
                <a:lnTo>
                  <a:pt x="14615238" y="0"/>
                </a:lnTo>
              </a:path>
            </a:pathLst>
          </a:custGeom>
          <a:ln w="37085">
            <a:solidFill>
              <a:srgbClr val="AED533"/>
            </a:solidFill>
          </a:ln>
        </p:spPr>
        <p:txBody>
          <a:bodyPr wrap="square" lIns="0" tIns="0" rIns="0" bIns="0" rtlCol="0"/>
          <a:lstStyle/>
          <a:p>
            <a:endParaRPr dirty="0"/>
          </a:p>
        </p:txBody>
      </p:sp>
      <p:sp>
        <p:nvSpPr>
          <p:cNvPr id="9" name="object 4">
            <a:extLst>
              <a:ext uri="{FF2B5EF4-FFF2-40B4-BE49-F238E27FC236}">
                <a16:creationId xmlns:a16="http://schemas.microsoft.com/office/drawing/2014/main" id="{06BED2AD-DC11-4D3D-A57D-BCFCD0E2A7F8}"/>
              </a:ext>
            </a:extLst>
          </p:cNvPr>
          <p:cNvSpPr/>
          <p:nvPr userDrawn="1"/>
        </p:nvSpPr>
        <p:spPr>
          <a:xfrm>
            <a:off x="1274106" y="1627368"/>
            <a:ext cx="0" cy="6497320"/>
          </a:xfrm>
          <a:custGeom>
            <a:avLst/>
            <a:gdLst/>
            <a:ahLst/>
            <a:cxnLst/>
            <a:rect l="l" t="t" r="r" b="b"/>
            <a:pathLst>
              <a:path h="6497320">
                <a:moveTo>
                  <a:pt x="0" y="0"/>
                </a:moveTo>
                <a:lnTo>
                  <a:pt x="0" y="6497271"/>
                </a:lnTo>
              </a:path>
            </a:pathLst>
          </a:custGeom>
          <a:ln w="37085">
            <a:solidFill>
              <a:srgbClr val="4D94B6"/>
            </a:solidFill>
          </a:ln>
        </p:spPr>
        <p:txBody>
          <a:bodyPr wrap="square" lIns="0" tIns="0" rIns="0" bIns="0" rtlCol="0"/>
          <a:lstStyle/>
          <a:p>
            <a:endParaRPr dirty="0"/>
          </a:p>
        </p:txBody>
      </p:sp>
      <p:sp>
        <p:nvSpPr>
          <p:cNvPr id="10" name="object 5">
            <a:extLst>
              <a:ext uri="{FF2B5EF4-FFF2-40B4-BE49-F238E27FC236}">
                <a16:creationId xmlns:a16="http://schemas.microsoft.com/office/drawing/2014/main" id="{5EF2BBB4-B24D-414B-A13E-198014080CB7}"/>
              </a:ext>
            </a:extLst>
          </p:cNvPr>
          <p:cNvSpPr/>
          <p:nvPr userDrawn="1"/>
        </p:nvSpPr>
        <p:spPr>
          <a:xfrm>
            <a:off x="17073948" y="1809750"/>
            <a:ext cx="0" cy="6832600"/>
          </a:xfrm>
          <a:custGeom>
            <a:avLst/>
            <a:gdLst/>
            <a:ahLst/>
            <a:cxnLst/>
            <a:rect l="l" t="t" r="r" b="b"/>
            <a:pathLst>
              <a:path h="6832600">
                <a:moveTo>
                  <a:pt x="0" y="0"/>
                </a:moveTo>
                <a:lnTo>
                  <a:pt x="0" y="6832555"/>
                </a:lnTo>
              </a:path>
            </a:pathLst>
          </a:custGeom>
          <a:ln w="37085">
            <a:solidFill>
              <a:srgbClr val="AED533"/>
            </a:solidFill>
          </a:ln>
        </p:spPr>
        <p:txBody>
          <a:bodyPr wrap="square" lIns="0" tIns="0" rIns="0" bIns="0" rtlCol="0"/>
          <a:lstStyle/>
          <a:p>
            <a:endParaRPr dirty="0"/>
          </a:p>
        </p:txBody>
      </p:sp>
      <p:pic>
        <p:nvPicPr>
          <p:cNvPr id="11" name="object 6">
            <a:extLst>
              <a:ext uri="{FF2B5EF4-FFF2-40B4-BE49-F238E27FC236}">
                <a16:creationId xmlns:a16="http://schemas.microsoft.com/office/drawing/2014/main" id="{76CD63D4-EE58-4D93-AA5C-3B3B3AB4E24E}"/>
              </a:ext>
            </a:extLst>
          </p:cNvPr>
          <p:cNvPicPr/>
          <p:nvPr userDrawn="1"/>
        </p:nvPicPr>
        <p:blipFill>
          <a:blip r:embed="rId3" cstate="screen">
            <a:extLst>
              <a:ext uri="{28A0092B-C50C-407E-A947-70E740481C1C}">
                <a14:useLocalDpi xmlns:a14="http://schemas.microsoft.com/office/drawing/2010/main"/>
              </a:ext>
            </a:extLst>
          </a:blip>
          <a:stretch>
            <a:fillRect/>
          </a:stretch>
        </p:blipFill>
        <p:spPr>
          <a:xfrm>
            <a:off x="16512506" y="8916083"/>
            <a:ext cx="720646" cy="228599"/>
          </a:xfrm>
          <a:prstGeom prst="rect">
            <a:avLst/>
          </a:prstGeom>
        </p:spPr>
      </p:pic>
      <p:pic>
        <p:nvPicPr>
          <p:cNvPr id="12" name="object 7">
            <a:extLst>
              <a:ext uri="{FF2B5EF4-FFF2-40B4-BE49-F238E27FC236}">
                <a16:creationId xmlns:a16="http://schemas.microsoft.com/office/drawing/2014/main" id="{89B1340D-3E00-4BD7-961B-E87C3E8DE389}"/>
              </a:ext>
            </a:extLst>
          </p:cNvPr>
          <p:cNvPicPr/>
          <p:nvPr userDrawn="1"/>
        </p:nvPicPr>
        <p:blipFill>
          <a:blip r:embed="rId4" cstate="screen">
            <a:extLst>
              <a:ext uri="{28A0092B-C50C-407E-A947-70E740481C1C}">
                <a14:useLocalDpi xmlns:a14="http://schemas.microsoft.com/office/drawing/2010/main"/>
              </a:ext>
            </a:extLst>
          </a:blip>
          <a:stretch>
            <a:fillRect/>
          </a:stretch>
        </p:blipFill>
        <p:spPr>
          <a:xfrm>
            <a:off x="16509838" y="723900"/>
            <a:ext cx="1085850" cy="1085850"/>
          </a:xfrm>
          <a:prstGeom prst="rect">
            <a:avLst/>
          </a:prstGeom>
        </p:spPr>
      </p:pic>
      <p:pic>
        <p:nvPicPr>
          <p:cNvPr id="13" name="object 8">
            <a:extLst>
              <a:ext uri="{FF2B5EF4-FFF2-40B4-BE49-F238E27FC236}">
                <a16:creationId xmlns:a16="http://schemas.microsoft.com/office/drawing/2014/main" id="{88424E79-4007-4876-9AF9-3C745F6F8540}"/>
              </a:ext>
            </a:extLst>
          </p:cNvPr>
          <p:cNvPicPr/>
          <p:nvPr userDrawn="1"/>
        </p:nvPicPr>
        <p:blipFill>
          <a:blip r:embed="rId5" cstate="screen">
            <a:extLst>
              <a:ext uri="{28A0092B-C50C-407E-A947-70E740481C1C}">
                <a14:useLocalDpi xmlns:a14="http://schemas.microsoft.com/office/drawing/2010/main"/>
              </a:ext>
            </a:extLst>
          </a:blip>
          <a:stretch>
            <a:fillRect/>
          </a:stretch>
        </p:blipFill>
        <p:spPr>
          <a:xfrm>
            <a:off x="693760" y="8124640"/>
            <a:ext cx="1276349" cy="1276349"/>
          </a:xfrm>
          <a:prstGeom prst="rect">
            <a:avLst/>
          </a:prstGeom>
        </p:spPr>
      </p:pic>
      <p:pic>
        <p:nvPicPr>
          <p:cNvPr id="14" name="object 9">
            <a:extLst>
              <a:ext uri="{FF2B5EF4-FFF2-40B4-BE49-F238E27FC236}">
                <a16:creationId xmlns:a16="http://schemas.microsoft.com/office/drawing/2014/main" id="{C8C4DC60-0388-4CA8-B62A-385C8A0B32B4}"/>
              </a:ext>
            </a:extLst>
          </p:cNvPr>
          <p:cNvPicPr/>
          <p:nvPr userDrawn="1"/>
        </p:nvPicPr>
        <p:blipFill>
          <a:blip r:embed="rId6" cstate="screen">
            <a:extLst>
              <a:ext uri="{28A0092B-C50C-407E-A947-70E740481C1C}">
                <a14:useLocalDpi xmlns:a14="http://schemas.microsoft.com/office/drawing/2010/main"/>
              </a:ext>
            </a:extLst>
          </a:blip>
          <a:stretch>
            <a:fillRect/>
          </a:stretch>
        </p:blipFill>
        <p:spPr>
          <a:xfrm>
            <a:off x="1162547" y="1151436"/>
            <a:ext cx="720646" cy="228599"/>
          </a:xfrm>
          <a:prstGeom prst="rect">
            <a:avLst/>
          </a:prstGeom>
        </p:spPr>
      </p:pic>
      <p:sp>
        <p:nvSpPr>
          <p:cNvPr id="6" name="CuadroTexto 5">
            <a:extLst>
              <a:ext uri="{FF2B5EF4-FFF2-40B4-BE49-F238E27FC236}">
                <a16:creationId xmlns:a16="http://schemas.microsoft.com/office/drawing/2014/main" id="{1162DEE2-DFCE-52E5-F268-D78DDE0CDA74}"/>
              </a:ext>
            </a:extLst>
          </p:cNvPr>
          <p:cNvSpPr txBox="1"/>
          <p:nvPr userDrawn="1"/>
        </p:nvSpPr>
        <p:spPr>
          <a:xfrm>
            <a:off x="16403212" y="8451621"/>
            <a:ext cx="676800" cy="369332"/>
          </a:xfrm>
          <a:prstGeom prst="rect">
            <a:avLst/>
          </a:prstGeom>
          <a:noFill/>
        </p:spPr>
        <p:txBody>
          <a:bodyPr wrap="square" rtlCol="0">
            <a:spAutoFit/>
          </a:bodyPr>
          <a:lstStyle/>
          <a:p>
            <a:fld id="{64CCA171-8D0F-4B05-9E2F-F99DC67072F7}" type="slidenum">
              <a:rPr lang="es-ES" smtClean="0"/>
              <a:t>‹Nr.›</a:t>
            </a:fld>
            <a:endParaRPr lang="es-ES" dirty="0"/>
          </a:p>
        </p:txBody>
      </p:sp>
      <p:sp>
        <p:nvSpPr>
          <p:cNvPr id="15" name="CuadroTexto 27">
            <a:extLst>
              <a:ext uri="{FF2B5EF4-FFF2-40B4-BE49-F238E27FC236}">
                <a16:creationId xmlns:a16="http://schemas.microsoft.com/office/drawing/2014/main" id="{51E9A781-E5B2-B115-15EC-4BD3901F2A0E}"/>
              </a:ext>
            </a:extLst>
          </p:cNvPr>
          <p:cNvSpPr txBox="1"/>
          <p:nvPr userDrawn="1"/>
        </p:nvSpPr>
        <p:spPr>
          <a:xfrm>
            <a:off x="4032000" y="9431998"/>
            <a:ext cx="11340000" cy="576000"/>
          </a:xfrm>
          <a:prstGeom prst="rect">
            <a:avLst/>
          </a:prstGeom>
          <a:noFill/>
        </p:spPr>
        <p:txBody>
          <a:bodyPr wrap="square" rtlCol="0" anchor="ctr">
            <a:spAutoFit/>
          </a:bodyPr>
          <a:lstStyle/>
          <a:p>
            <a:pPr algn="l"/>
            <a:r>
              <a:rPr lang="en-US" sz="1100" b="0" i="0" u="none" strike="noStrike" dirty="0">
                <a:solidFill>
                  <a:srgbClr val="000000"/>
                </a:solidFill>
                <a:effectLst/>
                <a:latin typeface="+mn-l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lang="es-ES" sz="1100" dirty="0">
              <a:latin typeface="+mn-lt"/>
            </a:endParaRPr>
          </a:p>
        </p:txBody>
      </p:sp>
      <p:pic>
        <p:nvPicPr>
          <p:cNvPr id="16" name="Grafik 15" descr="Ein Bild, das Symbol, Schrift, Grafiken, Logo enthält.&#10;&#10;Automatisch generierte Beschreibung">
            <a:extLst>
              <a:ext uri="{FF2B5EF4-FFF2-40B4-BE49-F238E27FC236}">
                <a16:creationId xmlns:a16="http://schemas.microsoft.com/office/drawing/2014/main" id="{6D12B1DC-B415-C6A4-E699-652D59403203}"/>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5411600" y="9431998"/>
            <a:ext cx="1646297" cy="576000"/>
          </a:xfrm>
          <a:prstGeom prst="rect">
            <a:avLst/>
          </a:prstGeom>
        </p:spPr>
      </p:pic>
      <p:pic>
        <p:nvPicPr>
          <p:cNvPr id="17" name="Grafik 16" descr="Ein Bild, das Text, Schrift, Electric Blue (Farbe), Screenshot enthält.&#10;&#10;Automatisch generierte Beschreibung">
            <a:extLst>
              <a:ext uri="{FF2B5EF4-FFF2-40B4-BE49-F238E27FC236}">
                <a16:creationId xmlns:a16="http://schemas.microsoft.com/office/drawing/2014/main" id="{5F4A6B85-FF61-3E6F-6F2B-0531F1F9F86E}"/>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792000" y="9432000"/>
            <a:ext cx="3200400" cy="671428"/>
          </a:xfrm>
          <a:prstGeom prst="rect">
            <a:avLst/>
          </a:prstGeom>
        </p:spPr>
      </p:pic>
    </p:spTree>
    <p:extLst>
      <p:ext uri="{BB962C8B-B14F-4D97-AF65-F5344CB8AC3E}">
        <p14:creationId xmlns:p14="http://schemas.microsoft.com/office/powerpoint/2010/main" val="400473340"/>
      </p:ext>
    </p:extLst>
  </p:cSld>
  <p:clrMap bg1="lt1" tx1="dk1" bg2="lt2" tx2="dk2" accent1="accent1" accent2="accent2" accent3="accent3" accent4="accent4" accent5="accent5" accent6="accent6" hlink="hlink" folHlink="folHlink"/>
  <p:sldLayoutIdLst>
    <p:sldLayoutId id="2147483668"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4.png"/><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4.png"/><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31571DCB-ECCD-5255-9CF8-39737E5FD90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901586" y="2458739"/>
            <a:ext cx="6484828" cy="3042465"/>
          </a:xfrm>
          <a:prstGeom prst="rect">
            <a:avLst/>
          </a:prstGeom>
        </p:spPr>
      </p:pic>
      <p:sp>
        <p:nvSpPr>
          <p:cNvPr id="3" name="CuadroTexto 2">
            <a:extLst>
              <a:ext uri="{FF2B5EF4-FFF2-40B4-BE49-F238E27FC236}">
                <a16:creationId xmlns:a16="http://schemas.microsoft.com/office/drawing/2014/main" id="{059C829C-41D6-1410-D4AD-4579EC19C654}"/>
              </a:ext>
            </a:extLst>
          </p:cNvPr>
          <p:cNvSpPr txBox="1"/>
          <p:nvPr/>
        </p:nvSpPr>
        <p:spPr>
          <a:xfrm>
            <a:off x="3420000" y="6696000"/>
            <a:ext cx="11448000" cy="1800000"/>
          </a:xfrm>
          <a:prstGeom prst="rect">
            <a:avLst/>
          </a:prstGeom>
          <a:noFill/>
        </p:spPr>
        <p:txBody>
          <a:bodyPr wrap="square" lIns="91440" tIns="45720" rIns="91440" bIns="45720" anchor="t">
            <a:noAutofit/>
          </a:bodyPr>
          <a:lstStyle/>
          <a:p>
            <a:pPr lvl="0" algn="ctr">
              <a:spcBef>
                <a:spcPts val="5"/>
              </a:spcBef>
              <a:tabLst>
                <a:tab pos="1205230" algn="l"/>
                <a:tab pos="1926589" algn="l"/>
                <a:tab pos="2915920" algn="l"/>
                <a:tab pos="3444875" algn="l"/>
                <a:tab pos="4383405" algn="l"/>
                <a:tab pos="6796405" algn="l"/>
              </a:tabLst>
              <a:defRPr/>
            </a:pPr>
            <a:r>
              <a:rPr lang="en-US" sz="3600" b="1" spc="-114" dirty="0" err="1">
                <a:solidFill>
                  <a:srgbClr val="4D94B7"/>
                </a:solidFill>
                <a:latin typeface="Helvetica Neue"/>
                <a:ea typeface="Microsoft Sans Serif"/>
                <a:cs typeface="Microsoft Sans Serif"/>
              </a:rPr>
              <a:t>Innovationshantering</a:t>
            </a:r>
            <a:r>
              <a:rPr lang="en-US" sz="3600" b="1" spc="-114" dirty="0">
                <a:solidFill>
                  <a:srgbClr val="4D94B7"/>
                </a:solidFill>
                <a:latin typeface="Helvetica Neue"/>
                <a:ea typeface="Microsoft Sans Serif"/>
                <a:cs typeface="Microsoft Sans Serif"/>
              </a:rPr>
              <a:t> </a:t>
            </a:r>
            <a:r>
              <a:rPr lang="en-US" sz="3600" b="1" spc="-114" dirty="0" err="1">
                <a:solidFill>
                  <a:srgbClr val="4D94B7"/>
                </a:solidFill>
                <a:latin typeface="Helvetica Neue"/>
                <a:ea typeface="Microsoft Sans Serif"/>
                <a:cs typeface="Microsoft Sans Serif"/>
              </a:rPr>
              <a:t>i</a:t>
            </a:r>
            <a:r>
              <a:rPr lang="en-US" sz="3600" b="1" spc="-114" dirty="0">
                <a:solidFill>
                  <a:srgbClr val="4D94B7"/>
                </a:solidFill>
                <a:latin typeface="Helvetica Neue"/>
                <a:ea typeface="Microsoft Sans Serif"/>
                <a:cs typeface="Microsoft Sans Serif"/>
              </a:rPr>
              <a:t> </a:t>
            </a:r>
            <a:r>
              <a:rPr lang="en-US" sz="3600" b="1" spc="-114" dirty="0" err="1">
                <a:solidFill>
                  <a:srgbClr val="4D94B7"/>
                </a:solidFill>
                <a:latin typeface="Helvetica Neue"/>
                <a:ea typeface="Microsoft Sans Serif"/>
                <a:cs typeface="Microsoft Sans Serif"/>
              </a:rPr>
              <a:t>intraprenöriella</a:t>
            </a:r>
            <a:r>
              <a:rPr lang="en-US" sz="3600" b="1" spc="-114" dirty="0">
                <a:solidFill>
                  <a:srgbClr val="4D94B7"/>
                </a:solidFill>
                <a:latin typeface="Helvetica Neue"/>
                <a:ea typeface="Microsoft Sans Serif"/>
                <a:cs typeface="Microsoft Sans Serif"/>
              </a:rPr>
              <a:t> </a:t>
            </a:r>
            <a:r>
              <a:rPr lang="en-US" sz="3600" b="1" spc="-114" dirty="0" err="1">
                <a:solidFill>
                  <a:srgbClr val="4D94B7"/>
                </a:solidFill>
                <a:latin typeface="Helvetica Neue"/>
                <a:ea typeface="Microsoft Sans Serif"/>
                <a:cs typeface="Microsoft Sans Serif"/>
              </a:rPr>
              <a:t>organisationer</a:t>
            </a:r>
            <a:r>
              <a:rPr lang="en-US" sz="3600" b="1" spc="-114" dirty="0">
                <a:solidFill>
                  <a:srgbClr val="4D94B7"/>
                </a:solidFill>
                <a:latin typeface="Helvetica Neue"/>
                <a:ea typeface="Microsoft Sans Serif"/>
                <a:cs typeface="Microsoft Sans Serif"/>
              </a:rPr>
              <a:t>
</a:t>
            </a:r>
          </a:p>
        </p:txBody>
      </p:sp>
      <p:sp>
        <p:nvSpPr>
          <p:cNvPr id="4" name="CuadroTexto 3">
            <a:extLst>
              <a:ext uri="{FF2B5EF4-FFF2-40B4-BE49-F238E27FC236}">
                <a16:creationId xmlns:a16="http://schemas.microsoft.com/office/drawing/2014/main" id="{8C8C2EF2-9C0D-41B2-79FF-9F829C18D350}"/>
              </a:ext>
            </a:extLst>
          </p:cNvPr>
          <p:cNvSpPr txBox="1"/>
          <p:nvPr/>
        </p:nvSpPr>
        <p:spPr>
          <a:xfrm>
            <a:off x="5900400" y="5629475"/>
            <a:ext cx="6483600" cy="471600"/>
          </a:xfrm>
          <a:prstGeom prst="rect">
            <a:avLst/>
          </a:prstGeom>
          <a:noFill/>
        </p:spPr>
        <p:txBody>
          <a:bodyPr wrap="square">
            <a:noAutofit/>
          </a:bodyPr>
          <a:lstStyle/>
          <a:p>
            <a:pPr algn="ctr"/>
            <a:r>
              <a:rPr lang="en-US" sz="2400" b="1" i="0" u="none" strike="noStrike" dirty="0">
                <a:solidFill>
                  <a:srgbClr val="AED633"/>
                </a:solidFill>
                <a:effectLst/>
                <a:latin typeface="Helvetica Neue"/>
                <a:ea typeface="Microsoft Sans Serif" panose="020B0604020202020204" pitchFamily="34" charset="0"/>
                <a:cs typeface="Microsoft Sans Serif" panose="020B0604020202020204" pitchFamily="34" charset="0"/>
              </a:rPr>
              <a:t>genieproject</a:t>
            </a:r>
            <a:r>
              <a:rPr lang="en-US" sz="2400" b="1" i="0" u="none" strike="noStrike" dirty="0">
                <a:solidFill>
                  <a:srgbClr val="AED633"/>
                </a:solidFill>
                <a:effectLst/>
                <a:latin typeface="Microsoft Sans Serif" panose="020B0604020202020204" pitchFamily="34" charset="0"/>
                <a:ea typeface="Microsoft Sans Serif" panose="020B0604020202020204" pitchFamily="34" charset="0"/>
                <a:cs typeface="Microsoft Sans Serif" panose="020B0604020202020204" pitchFamily="34" charset="0"/>
              </a:rPr>
              <a:t>.eu</a:t>
            </a:r>
            <a:endParaRPr lang="en-US" sz="2400" b="1" dirty="0">
              <a:solidFill>
                <a:srgbClr val="AED633"/>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1214679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28">
            <a:extLst>
              <a:ext uri="{FF2B5EF4-FFF2-40B4-BE49-F238E27FC236}">
                <a16:creationId xmlns:a16="http://schemas.microsoft.com/office/drawing/2014/main" id="{4703F127-E228-F524-3508-DF3FA4CBCC1B}"/>
              </a:ext>
            </a:extLst>
          </p:cNvPr>
          <p:cNvSpPr txBox="1"/>
          <p:nvPr/>
        </p:nvSpPr>
        <p:spPr>
          <a:xfrm>
            <a:off x="1296000" y="1548000"/>
            <a:ext cx="15840000" cy="830997"/>
          </a:xfrm>
          <a:prstGeom prst="rect">
            <a:avLst/>
          </a:prstGeom>
          <a:noFill/>
        </p:spPr>
        <p:txBody>
          <a:bodyPr wrap="square" rtlCol="0">
            <a:noAutofit/>
          </a:bodyPr>
          <a:lstStyle/>
          <a:p>
            <a:r>
              <a:rPr lang="sv-SE"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2. Faktorer att tänka på i innovationshantering
</a:t>
            </a:r>
            <a:endParaRPr lang="en-US"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10" name="CuadroTexto 29">
            <a:extLst>
              <a:ext uri="{FF2B5EF4-FFF2-40B4-BE49-F238E27FC236}">
                <a16:creationId xmlns:a16="http://schemas.microsoft.com/office/drawing/2014/main" id="{6A1A4E70-FB76-520A-B057-013207668473}"/>
              </a:ext>
            </a:extLst>
          </p:cNvPr>
          <p:cNvSpPr txBox="1"/>
          <p:nvPr/>
        </p:nvSpPr>
        <p:spPr>
          <a:xfrm>
            <a:off x="1296000" y="2304000"/>
            <a:ext cx="7982159" cy="523220"/>
          </a:xfrm>
          <a:prstGeom prst="rect">
            <a:avLst/>
          </a:prstGeom>
          <a:noFill/>
        </p:spPr>
        <p:txBody>
          <a:bodyPr wrap="square" rtlCol="0">
            <a:noAutofit/>
          </a:bodyPr>
          <a:lstStyle/>
          <a:p>
            <a:r>
              <a:rPr lang="en-US"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2.1 </a:t>
            </a:r>
            <a:r>
              <a:rPr lang="en-US" sz="2800" b="1" dirty="0" err="1">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Kreativitet</a:t>
            </a:r>
            <a:r>
              <a:rPr lang="en-US"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 vs. </a:t>
            </a:r>
            <a:r>
              <a:rPr lang="en-US" sz="2800" b="1" dirty="0" err="1">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stabilitet</a:t>
            </a:r>
            <a:r>
              <a:rPr lang="en-US"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
</a:t>
            </a:r>
          </a:p>
        </p:txBody>
      </p:sp>
      <p:sp>
        <p:nvSpPr>
          <p:cNvPr id="14" name="TextBox 13">
            <a:extLst>
              <a:ext uri="{FF2B5EF4-FFF2-40B4-BE49-F238E27FC236}">
                <a16:creationId xmlns:a16="http://schemas.microsoft.com/office/drawing/2014/main" id="{1AEFDC5D-E6A5-3DC6-EE9F-AD7A0C523030}"/>
              </a:ext>
            </a:extLst>
          </p:cNvPr>
          <p:cNvSpPr txBox="1"/>
          <p:nvPr/>
        </p:nvSpPr>
        <p:spPr>
          <a:xfrm>
            <a:off x="1296000" y="3384000"/>
            <a:ext cx="8533800" cy="2677656"/>
          </a:xfrm>
          <a:prstGeom prst="rect">
            <a:avLst/>
          </a:prstGeom>
          <a:noFill/>
        </p:spPr>
        <p:txBody>
          <a:bodyPr wrap="square" lIns="91440" tIns="45720" rIns="91440" bIns="45720" rtlCol="0" anchor="t">
            <a:noAutofit/>
          </a:bodyPr>
          <a:lstStyle/>
          <a:p>
            <a:pPr marL="342900" indent="-342900">
              <a:spcAft>
                <a:spcPts val="600"/>
              </a:spcAft>
              <a:buBlip>
                <a:blip r:embed="rId2"/>
              </a:buBlip>
            </a:pPr>
            <a:r>
              <a:rPr lang="en-US" sz="2400" dirty="0" err="1">
                <a:latin typeface="Helvetica Neue" panose="020B0604020202020204" charset="0"/>
                <a:cs typeface="Microsoft Sans Serif" panose="020B0604020202020204" pitchFamily="34" charset="0"/>
              </a:rPr>
              <a:t>Organisatoriska</a:t>
            </a:r>
            <a:r>
              <a:rPr lang="en-US" sz="2400" dirty="0">
                <a:latin typeface="Helvetica Neue" panose="020B0604020202020204" charset="0"/>
                <a:cs typeface="Microsoft Sans Serif" panose="020B0604020202020204" pitchFamily="34" charset="0"/>
              </a:rPr>
              <a:t> </a:t>
            </a:r>
            <a:r>
              <a:rPr lang="en-US" sz="2400" dirty="0" err="1">
                <a:latin typeface="Helvetica Neue" panose="020B0604020202020204" charset="0"/>
                <a:cs typeface="Microsoft Sans Serif" panose="020B0604020202020204" pitchFamily="34" charset="0"/>
              </a:rPr>
              <a:t>dilemman</a:t>
            </a:r>
            <a:r>
              <a:rPr lang="en-US" sz="2400" dirty="0">
                <a:latin typeface="Helvetica Neue" panose="020B0604020202020204" charset="0"/>
                <a:cs typeface="Microsoft Sans Serif" panose="020B0604020202020204" pitchFamily="34" charset="0"/>
              </a:rPr>
              <a:t> </a:t>
            </a:r>
            <a:r>
              <a:rPr lang="en-US" sz="2400" dirty="0" err="1">
                <a:latin typeface="Helvetica Neue" panose="020B0604020202020204" charset="0"/>
                <a:cs typeface="Microsoft Sans Serif" panose="020B0604020202020204" pitchFamily="34" charset="0"/>
              </a:rPr>
              <a:t>inom</a:t>
            </a:r>
            <a:r>
              <a:rPr lang="en-US" sz="2400" dirty="0">
                <a:latin typeface="Helvetica Neue" panose="020B0604020202020204" charset="0"/>
                <a:cs typeface="Microsoft Sans Serif" panose="020B0604020202020204" pitchFamily="34" charset="0"/>
              </a:rPr>
              <a:t> </a:t>
            </a:r>
            <a:r>
              <a:rPr lang="en-US" sz="2400" dirty="0" err="1">
                <a:latin typeface="Helvetica Neue" panose="020B0604020202020204" charset="0"/>
                <a:cs typeface="Microsoft Sans Serif" panose="020B0604020202020204" pitchFamily="34" charset="0"/>
              </a:rPr>
              <a:t>innovationshantering</a:t>
            </a:r>
            <a:endParaRPr lang="en-US" sz="2400" dirty="0">
              <a:latin typeface="Helvetica Neue" panose="020B0604020202020204" charset="0"/>
              <a:cs typeface="Microsoft Sans Serif" panose="020B0604020202020204" pitchFamily="34" charset="0"/>
            </a:endParaRPr>
          </a:p>
          <a:p>
            <a:pPr>
              <a:spcAft>
                <a:spcPts val="600"/>
              </a:spcAft>
            </a:pPr>
            <a:endParaRPr lang="en-US" sz="2400" dirty="0">
              <a:latin typeface="Helvetica Neue" panose="020B0604020202020204" charset="0"/>
              <a:cs typeface="Microsoft Sans Serif" panose="020B0604020202020204" pitchFamily="34" charset="0"/>
            </a:endParaRPr>
          </a:p>
          <a:p>
            <a:pPr>
              <a:spcAft>
                <a:spcPts val="600"/>
              </a:spcAft>
            </a:pPr>
            <a:endParaRPr lang="en-US" sz="2400" dirty="0">
              <a:latin typeface="Helvetica Neue" panose="020B0604020202020204" charset="0"/>
              <a:cs typeface="Microsoft Sans Serif" panose="020B0604020202020204" pitchFamily="34" charset="0"/>
            </a:endParaRPr>
          </a:p>
          <a:p>
            <a:pPr marL="342900" indent="-342900">
              <a:spcAft>
                <a:spcPts val="600"/>
              </a:spcAft>
              <a:buBlip>
                <a:blip r:embed="rId2"/>
              </a:buBlip>
            </a:pPr>
            <a:r>
              <a:rPr lang="en-US" sz="2400" dirty="0" err="1">
                <a:latin typeface="Helvetica Neue" panose="020B0604020202020204" charset="0"/>
                <a:cs typeface="Microsoft Sans Serif" panose="020B0604020202020204" pitchFamily="34" charset="0"/>
              </a:rPr>
              <a:t>Stabilitet</a:t>
            </a:r>
            <a:endParaRPr lang="en-US" sz="2400" dirty="0">
              <a:latin typeface="Helvetica Neue" panose="020B0604020202020204" charset="0"/>
              <a:cs typeface="Microsoft Sans Serif" panose="020B0604020202020204" pitchFamily="34" charset="0"/>
            </a:endParaRPr>
          </a:p>
          <a:p>
            <a:pPr marL="800100" lvl="1" indent="-342900">
              <a:spcAft>
                <a:spcPts val="600"/>
              </a:spcAft>
              <a:buFont typeface="Wingdings" panose="05000000000000000000" pitchFamily="2" charset="2"/>
              <a:buChar char="§"/>
            </a:pPr>
            <a:r>
              <a:rPr lang="sv-SE" sz="2400" dirty="0">
                <a:latin typeface="Helvetica Neue"/>
                <a:cs typeface="Microsoft Sans Serif"/>
              </a:rPr>
              <a:t>Ger rutiner som är relevanta för den dagliga verksamheten
Gör det möjligt att tävla idag</a:t>
            </a:r>
          </a:p>
          <a:p>
            <a:pPr lvl="1">
              <a:spcAft>
                <a:spcPts val="600"/>
              </a:spcAft>
            </a:pPr>
            <a:endParaRPr lang="en-US" sz="2400" dirty="0">
              <a:latin typeface="Helvetica Neue" panose="020B0604020202020204" charset="0"/>
              <a:cs typeface="Microsoft Sans Serif" panose="020B0604020202020204" pitchFamily="34" charset="0"/>
            </a:endParaRPr>
          </a:p>
          <a:p>
            <a:pPr marL="800100" lvl="1" indent="-342900">
              <a:spcAft>
                <a:spcPts val="600"/>
              </a:spcAft>
              <a:buFont typeface="Arial" panose="020B0604020202020204" pitchFamily="34" charset="0"/>
              <a:buChar char="•"/>
            </a:pPr>
            <a:endParaRPr lang="en-US" sz="2400" dirty="0">
              <a:latin typeface="Helvetica Neue" panose="020B0604020202020204" charset="0"/>
              <a:cs typeface="Microsoft Sans Serif" panose="020B0604020202020204" pitchFamily="34" charset="0"/>
            </a:endParaRPr>
          </a:p>
          <a:p>
            <a:pPr marL="342900" indent="-342900">
              <a:spcAft>
                <a:spcPts val="600"/>
              </a:spcAft>
              <a:buBlip>
                <a:blip r:embed="rId2"/>
              </a:buBlip>
            </a:pPr>
            <a:r>
              <a:rPr lang="en-US" sz="2400" dirty="0" err="1">
                <a:latin typeface="Helvetica Neue" panose="020B0604020202020204" charset="0"/>
                <a:cs typeface="Microsoft Sans Serif" panose="020B0604020202020204" pitchFamily="34" charset="0"/>
              </a:rPr>
              <a:t>Kreativitet</a:t>
            </a:r>
            <a:endParaRPr lang="en-US" sz="2400" dirty="0">
              <a:latin typeface="Helvetica Neue" panose="020B0604020202020204" charset="0"/>
              <a:cs typeface="Microsoft Sans Serif" panose="020B0604020202020204" pitchFamily="34" charset="0"/>
            </a:endParaRPr>
          </a:p>
          <a:p>
            <a:pPr marL="800100" lvl="1" indent="-342900">
              <a:spcAft>
                <a:spcPts val="600"/>
              </a:spcAft>
              <a:buFont typeface="Wingdings" panose="05000000000000000000" pitchFamily="2" charset="2"/>
              <a:buChar char="§"/>
            </a:pPr>
            <a:r>
              <a:rPr lang="en-US" sz="2400" dirty="0" err="1">
                <a:latin typeface="Helvetica Neue"/>
                <a:cs typeface="Microsoft Sans Serif"/>
              </a:rPr>
              <a:t>Lägger</a:t>
            </a:r>
            <a:r>
              <a:rPr lang="en-US" sz="2400" dirty="0">
                <a:latin typeface="Helvetica Neue"/>
                <a:cs typeface="Microsoft Sans Serif"/>
              </a:rPr>
              <a:t> </a:t>
            </a:r>
            <a:r>
              <a:rPr lang="en-US" sz="2400" dirty="0" err="1">
                <a:latin typeface="Helvetica Neue"/>
                <a:cs typeface="Microsoft Sans Serif"/>
              </a:rPr>
              <a:t>grunden</a:t>
            </a:r>
            <a:r>
              <a:rPr lang="en-US" sz="2400" dirty="0">
                <a:latin typeface="Helvetica Neue"/>
                <a:cs typeface="Microsoft Sans Serif"/>
              </a:rPr>
              <a:t> för innovation
</a:t>
            </a:r>
            <a:r>
              <a:rPr lang="en-US" sz="2400" dirty="0" err="1">
                <a:latin typeface="Helvetica Neue"/>
                <a:cs typeface="Microsoft Sans Serif"/>
              </a:rPr>
              <a:t>Planterar</a:t>
            </a:r>
            <a:r>
              <a:rPr lang="en-US" sz="2400" dirty="0">
                <a:latin typeface="Helvetica Neue"/>
                <a:cs typeface="Microsoft Sans Serif"/>
              </a:rPr>
              <a:t> </a:t>
            </a:r>
            <a:r>
              <a:rPr lang="en-US" sz="2400" dirty="0" err="1">
                <a:latin typeface="Helvetica Neue"/>
                <a:cs typeface="Microsoft Sans Serif"/>
              </a:rPr>
              <a:t>fröet</a:t>
            </a:r>
            <a:r>
              <a:rPr lang="en-US" sz="2400" dirty="0">
                <a:latin typeface="Helvetica Neue"/>
                <a:cs typeface="Microsoft Sans Serif"/>
              </a:rPr>
              <a:t> för </a:t>
            </a:r>
            <a:r>
              <a:rPr lang="en-US" sz="2400" dirty="0" err="1">
                <a:latin typeface="Helvetica Neue"/>
                <a:cs typeface="Microsoft Sans Serif"/>
              </a:rPr>
              <a:t>att</a:t>
            </a:r>
            <a:r>
              <a:rPr lang="en-US" sz="2400" dirty="0">
                <a:latin typeface="Helvetica Neue"/>
                <a:cs typeface="Microsoft Sans Serif"/>
              </a:rPr>
              <a:t> </a:t>
            </a:r>
            <a:r>
              <a:rPr lang="en-US" sz="2400" dirty="0" err="1">
                <a:latin typeface="Helvetica Neue"/>
                <a:cs typeface="Microsoft Sans Serif"/>
              </a:rPr>
              <a:t>tävla</a:t>
            </a:r>
            <a:r>
              <a:rPr lang="en-US" sz="2400" dirty="0">
                <a:latin typeface="Helvetica Neue"/>
                <a:cs typeface="Microsoft Sans Serif"/>
              </a:rPr>
              <a:t> </a:t>
            </a:r>
            <a:r>
              <a:rPr lang="en-US" sz="2400" dirty="0" err="1">
                <a:latin typeface="Helvetica Neue"/>
                <a:cs typeface="Microsoft Sans Serif"/>
              </a:rPr>
              <a:t>imorgon</a:t>
            </a:r>
            <a:endParaRPr lang="en-US" sz="2400" dirty="0" err="1">
              <a:latin typeface="Helvetica Neue" panose="020B0604020202020204" charset="0"/>
              <a:cs typeface="Microsoft Sans Serif" panose="020B0604020202020204" pitchFamily="34" charset="0"/>
            </a:endParaRPr>
          </a:p>
        </p:txBody>
      </p:sp>
      <p:grpSp>
        <p:nvGrpSpPr>
          <p:cNvPr id="16" name="Group 15">
            <a:extLst>
              <a:ext uri="{FF2B5EF4-FFF2-40B4-BE49-F238E27FC236}">
                <a16:creationId xmlns:a16="http://schemas.microsoft.com/office/drawing/2014/main" id="{2441349F-DAFA-5D81-4295-570132B838EC}"/>
              </a:ext>
            </a:extLst>
          </p:cNvPr>
          <p:cNvGrpSpPr/>
          <p:nvPr/>
        </p:nvGrpSpPr>
        <p:grpSpPr>
          <a:xfrm>
            <a:off x="11049000" y="4381500"/>
            <a:ext cx="4212000" cy="2808000"/>
            <a:chOff x="4716016" y="1061864"/>
            <a:chExt cx="4035584" cy="2287800"/>
          </a:xfrm>
        </p:grpSpPr>
        <p:sp>
          <p:nvSpPr>
            <p:cNvPr id="19" name="Left Arrow 18">
              <a:extLst>
                <a:ext uri="{FF2B5EF4-FFF2-40B4-BE49-F238E27FC236}">
                  <a16:creationId xmlns:a16="http://schemas.microsoft.com/office/drawing/2014/main" id="{69FF1F01-6895-60D3-E977-C22C9A31C9AA}"/>
                </a:ext>
              </a:extLst>
            </p:cNvPr>
            <p:cNvSpPr/>
            <p:nvPr/>
          </p:nvSpPr>
          <p:spPr>
            <a:xfrm>
              <a:off x="4716016" y="1061864"/>
              <a:ext cx="2808312" cy="1143000"/>
            </a:xfrm>
            <a:prstGeom prst="lef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latin typeface="Helvetica Neue" panose="020B0604020202020204" charset="0"/>
                </a:rPr>
                <a:t>Stabilitet</a:t>
              </a:r>
              <a:endParaRPr lang="en-US" sz="2400" dirty="0">
                <a:latin typeface="Helvetica Neue" panose="020B0604020202020204" charset="0"/>
              </a:endParaRPr>
            </a:p>
          </p:txBody>
        </p:sp>
        <p:sp>
          <p:nvSpPr>
            <p:cNvPr id="20" name="Right Arrow 19">
              <a:extLst>
                <a:ext uri="{FF2B5EF4-FFF2-40B4-BE49-F238E27FC236}">
                  <a16:creationId xmlns:a16="http://schemas.microsoft.com/office/drawing/2014/main" id="{ADF607E4-2418-0097-23E2-2949ACD56401}"/>
                </a:ext>
              </a:extLst>
            </p:cNvPr>
            <p:cNvSpPr/>
            <p:nvPr/>
          </p:nvSpPr>
          <p:spPr>
            <a:xfrm>
              <a:off x="5943600" y="2204864"/>
              <a:ext cx="2808000" cy="1144800"/>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latin typeface="Helvetica Neue" panose="020B0604020202020204" charset="0"/>
                </a:rPr>
                <a:t>Kreativitet</a:t>
              </a:r>
              <a:endParaRPr lang="en-US" sz="2400" dirty="0">
                <a:latin typeface="Helvetica Neue" panose="020B0604020202020204" charset="0"/>
              </a:endParaRPr>
            </a:p>
          </p:txBody>
        </p:sp>
      </p:grpSp>
    </p:spTree>
    <p:extLst>
      <p:ext uri="{BB962C8B-B14F-4D97-AF65-F5344CB8AC3E}">
        <p14:creationId xmlns:p14="http://schemas.microsoft.com/office/powerpoint/2010/main" val="5454861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8297634-D302-A040-EE57-E9D0DE239BDA}"/>
              </a:ext>
            </a:extLst>
          </p:cNvPr>
          <p:cNvSpPr txBox="1"/>
          <p:nvPr/>
        </p:nvSpPr>
        <p:spPr>
          <a:xfrm>
            <a:off x="1295999" y="3384000"/>
            <a:ext cx="15984000" cy="5262979"/>
          </a:xfrm>
          <a:prstGeom prst="rect">
            <a:avLst/>
          </a:prstGeom>
          <a:noFill/>
        </p:spPr>
        <p:txBody>
          <a:bodyPr wrap="square" rtlCol="0">
            <a:noAutofit/>
          </a:bodyPr>
          <a:lstStyle/>
          <a:p>
            <a:pPr marL="342900" indent="-342900">
              <a:spcAft>
                <a:spcPts val="600"/>
              </a:spcAft>
              <a:buBlip>
                <a:blip r:embed="rId2"/>
              </a:buBlip>
            </a:pPr>
            <a:r>
              <a:rPr lang="en-US" sz="2400" dirty="0" err="1">
                <a:latin typeface="Helvetica Neue" panose="020B0604020202020204" charset="0"/>
                <a:cs typeface="Microsoft Sans Serif" panose="020B0604020202020204" pitchFamily="34" charset="0"/>
              </a:rPr>
              <a:t>Hur</a:t>
            </a:r>
            <a:r>
              <a:rPr lang="en-US" sz="2400" dirty="0">
                <a:latin typeface="Helvetica Neue" panose="020B0604020202020204" charset="0"/>
                <a:cs typeface="Microsoft Sans Serif" panose="020B0604020202020204" pitchFamily="34" charset="0"/>
              </a:rPr>
              <a:t> </a:t>
            </a:r>
            <a:r>
              <a:rPr lang="en-US" sz="2400" dirty="0" err="1">
                <a:latin typeface="Helvetica Neue" panose="020B0604020202020204" charset="0"/>
                <a:cs typeface="Microsoft Sans Serif" panose="020B0604020202020204" pitchFamily="34" charset="0"/>
              </a:rPr>
              <a:t>organisationer</a:t>
            </a:r>
            <a:r>
              <a:rPr lang="en-US" sz="2400" dirty="0">
                <a:latin typeface="Helvetica Neue" panose="020B0604020202020204" charset="0"/>
                <a:cs typeface="Microsoft Sans Serif" panose="020B0604020202020204" pitchFamily="34" charset="0"/>
              </a:rPr>
              <a:t> </a:t>
            </a:r>
            <a:r>
              <a:rPr lang="en-US" sz="2400" dirty="0" err="1">
                <a:latin typeface="Helvetica Neue" panose="020B0604020202020204" charset="0"/>
                <a:cs typeface="Microsoft Sans Serif" panose="020B0604020202020204" pitchFamily="34" charset="0"/>
              </a:rPr>
              <a:t>löser</a:t>
            </a:r>
            <a:r>
              <a:rPr lang="en-US" sz="2400" dirty="0">
                <a:latin typeface="Helvetica Neue" panose="020B0604020202020204" charset="0"/>
                <a:cs typeface="Microsoft Sans Serif" panose="020B0604020202020204" pitchFamily="34" charset="0"/>
              </a:rPr>
              <a:t> </a:t>
            </a:r>
            <a:r>
              <a:rPr lang="en-US" sz="2400" dirty="0" err="1">
                <a:latin typeface="Helvetica Neue" panose="020B0604020202020204" charset="0"/>
                <a:cs typeface="Microsoft Sans Serif" panose="020B0604020202020204" pitchFamily="34" charset="0"/>
              </a:rPr>
              <a:t>innovationsdilemma</a:t>
            </a:r>
            <a:r>
              <a:rPr lang="en-US" sz="2400" dirty="0">
                <a:latin typeface="Helvetica Neue" panose="020B0604020202020204" charset="0"/>
                <a:cs typeface="Microsoft Sans Serif" panose="020B0604020202020204" pitchFamily="34" charset="0"/>
              </a:rPr>
              <a:t>?</a:t>
            </a:r>
          </a:p>
          <a:p>
            <a:pPr marL="342900" indent="-342900">
              <a:spcAft>
                <a:spcPts val="600"/>
              </a:spcAft>
              <a:buFont typeface="Arial" panose="020B0604020202020204" pitchFamily="34" charset="0"/>
              <a:buChar char="•"/>
            </a:pPr>
            <a:endParaRPr lang="en-US" sz="2400" dirty="0">
              <a:latin typeface="Helvetica Neue" panose="020B0604020202020204" charset="0"/>
              <a:cs typeface="Microsoft Sans Serif" panose="020B0604020202020204" pitchFamily="34" charset="0"/>
            </a:endParaRPr>
          </a:p>
          <a:p>
            <a:pPr marL="342900" indent="-342900">
              <a:spcAft>
                <a:spcPts val="600"/>
              </a:spcAft>
              <a:buFont typeface="Arial" panose="020B0604020202020204" pitchFamily="34" charset="0"/>
              <a:buChar char="•"/>
            </a:pPr>
            <a:endParaRPr lang="en-US" sz="2400" dirty="0">
              <a:latin typeface="Helvetica Neue" panose="020B0604020202020204" charset="0"/>
              <a:cs typeface="Microsoft Sans Serif" panose="020B0604020202020204" pitchFamily="34" charset="0"/>
            </a:endParaRPr>
          </a:p>
          <a:p>
            <a:pPr marL="342900" indent="-342900">
              <a:spcAft>
                <a:spcPts val="600"/>
              </a:spcAft>
              <a:buBlip>
                <a:blip r:embed="rId2"/>
              </a:buBlip>
            </a:pPr>
            <a:r>
              <a:rPr lang="en-US" sz="2400" dirty="0" err="1">
                <a:latin typeface="Helvetica Neue" panose="020B0604020202020204" charset="0"/>
                <a:cs typeface="Microsoft Sans Serif" panose="020B0604020202020204" pitchFamily="34" charset="0"/>
              </a:rPr>
              <a:t>Skiljer</a:t>
            </a:r>
            <a:r>
              <a:rPr lang="en-US" sz="2400" dirty="0">
                <a:latin typeface="Helvetica Neue" panose="020B0604020202020204" charset="0"/>
                <a:cs typeface="Microsoft Sans Serif" panose="020B0604020202020204" pitchFamily="34" charset="0"/>
              </a:rPr>
              <a:t> sig </a:t>
            </a:r>
            <a:r>
              <a:rPr lang="en-US" sz="2400" dirty="0" err="1">
                <a:latin typeface="Helvetica Neue" panose="020B0604020202020204" charset="0"/>
                <a:cs typeface="Microsoft Sans Serif" panose="020B0604020202020204" pitchFamily="34" charset="0"/>
              </a:rPr>
              <a:t>från</a:t>
            </a:r>
            <a:r>
              <a:rPr lang="en-US" sz="2400" dirty="0">
                <a:latin typeface="Helvetica Neue" panose="020B0604020202020204" charset="0"/>
                <a:cs typeface="Microsoft Sans Serif" panose="020B0604020202020204" pitchFamily="34" charset="0"/>
              </a:rPr>
              <a:t> </a:t>
            </a:r>
            <a:r>
              <a:rPr lang="en-US" sz="2400" dirty="0" err="1">
                <a:latin typeface="Helvetica Neue" panose="020B0604020202020204" charset="0"/>
                <a:cs typeface="Microsoft Sans Serif" panose="020B0604020202020204" pitchFamily="34" charset="0"/>
              </a:rPr>
              <a:t>organisationens</a:t>
            </a:r>
            <a:r>
              <a:rPr lang="en-US" sz="2400" dirty="0">
                <a:latin typeface="Helvetica Neue" panose="020B0604020202020204" charset="0"/>
                <a:cs typeface="Microsoft Sans Serif" panose="020B0604020202020204" pitchFamily="34" charset="0"/>
              </a:rPr>
              <a:t> </a:t>
            </a:r>
            <a:r>
              <a:rPr lang="en-US" sz="2400" dirty="0" err="1">
                <a:latin typeface="Helvetica Neue" panose="020B0604020202020204" charset="0"/>
                <a:cs typeface="Microsoft Sans Serif" panose="020B0604020202020204" pitchFamily="34" charset="0"/>
              </a:rPr>
              <a:t>livsstadium</a:t>
            </a:r>
            <a:endParaRPr lang="en-US" sz="2400" dirty="0">
              <a:latin typeface="Helvetica Neue" panose="020B0604020202020204" charset="0"/>
              <a:cs typeface="Microsoft Sans Serif" panose="020B0604020202020204" pitchFamily="34" charset="0"/>
            </a:endParaRPr>
          </a:p>
          <a:p>
            <a:pPr>
              <a:spcAft>
                <a:spcPts val="600"/>
              </a:spcAft>
            </a:pPr>
            <a:endParaRPr lang="en-US" sz="2400" dirty="0">
              <a:latin typeface="Helvetica Neue" panose="020B0604020202020204" charset="0"/>
              <a:cs typeface="Microsoft Sans Serif" panose="020B0604020202020204" pitchFamily="34" charset="0"/>
            </a:endParaRPr>
          </a:p>
          <a:p>
            <a:pPr marL="342900" indent="-342900">
              <a:spcAft>
                <a:spcPts val="600"/>
              </a:spcAft>
              <a:buFont typeface="Arial" panose="020B0604020202020204" pitchFamily="34" charset="0"/>
              <a:buChar char="•"/>
            </a:pPr>
            <a:endParaRPr lang="en-US" sz="2400" dirty="0">
              <a:latin typeface="Helvetica Neue" panose="020B0604020202020204" charset="0"/>
              <a:cs typeface="Microsoft Sans Serif" panose="020B0604020202020204" pitchFamily="34" charset="0"/>
            </a:endParaRPr>
          </a:p>
          <a:p>
            <a:pPr marL="342900" indent="-342900">
              <a:spcAft>
                <a:spcPts val="600"/>
              </a:spcAft>
              <a:buBlip>
                <a:blip r:embed="rId2"/>
              </a:buBlip>
            </a:pPr>
            <a:r>
              <a:rPr lang="en-US" sz="2400" dirty="0">
                <a:latin typeface="Helvetica Neue" panose="020B0604020202020204" charset="0"/>
                <a:cs typeface="Microsoft Sans Serif" panose="020B0604020202020204" pitchFamily="34" charset="0"/>
              </a:rPr>
              <a:t>Ta </a:t>
            </a:r>
            <a:r>
              <a:rPr lang="en-US" sz="2400" dirty="0" err="1">
                <a:latin typeface="Helvetica Neue" panose="020B0604020202020204" charset="0"/>
                <a:cs typeface="Microsoft Sans Serif" panose="020B0604020202020204" pitchFamily="34" charset="0"/>
              </a:rPr>
              <a:t>exempel</a:t>
            </a:r>
            <a:r>
              <a:rPr lang="en-US" sz="2400" dirty="0">
                <a:latin typeface="Helvetica Neue" panose="020B0604020202020204" charset="0"/>
                <a:cs typeface="Microsoft Sans Serif" panose="020B0604020202020204" pitchFamily="34" charset="0"/>
              </a:rPr>
              <a:t> </a:t>
            </a:r>
            <a:r>
              <a:rPr lang="en-US" sz="2400" dirty="0" err="1">
                <a:latin typeface="Helvetica Neue" panose="020B0604020202020204" charset="0"/>
                <a:cs typeface="Microsoft Sans Serif" panose="020B0604020202020204" pitchFamily="34" charset="0"/>
              </a:rPr>
              <a:t>på</a:t>
            </a:r>
            <a:r>
              <a:rPr lang="en-US" sz="2400" dirty="0">
                <a:latin typeface="Helvetica Neue" panose="020B0604020202020204" charset="0"/>
                <a:cs typeface="Microsoft Sans Serif" panose="020B0604020202020204" pitchFamily="34" charset="0"/>
              </a:rPr>
              <a:t> Facebook (Meta)</a:t>
            </a:r>
          </a:p>
          <a:p>
            <a:pPr marL="800100" lvl="1" indent="-342900">
              <a:spcAft>
                <a:spcPts val="600"/>
              </a:spcAft>
              <a:buFont typeface="Wingdings" panose="05000000000000000000" pitchFamily="2" charset="2"/>
              <a:buChar char="§"/>
            </a:pPr>
            <a:r>
              <a:rPr lang="sv-SE" sz="2400" dirty="0">
                <a:latin typeface="Helvetica Neue" panose="020B0604020202020204" charset="0"/>
                <a:cs typeface="Microsoft Sans Serif" panose="020B0604020202020204" pitchFamily="34" charset="0"/>
              </a:rPr>
              <a:t>Var Facebook mer benägna till kreativitet eller stabilitet under de första åren av existens?
Hur är läget idag</a:t>
            </a:r>
            <a:r>
              <a:rPr lang="en-US" sz="2400" dirty="0">
                <a:latin typeface="Helvetica Neue" panose="020B0604020202020204" charset="0"/>
                <a:cs typeface="Microsoft Sans Serif" panose="020B0604020202020204" pitchFamily="34" charset="0"/>
              </a:rPr>
              <a:t>?</a:t>
            </a:r>
          </a:p>
          <a:p>
            <a:pPr marL="800100" lvl="1" indent="-342900">
              <a:spcAft>
                <a:spcPts val="600"/>
              </a:spcAft>
              <a:buFont typeface="Arial" panose="020B0604020202020204" pitchFamily="34" charset="0"/>
              <a:buChar char="•"/>
            </a:pPr>
            <a:endParaRPr lang="en-US" sz="2400" dirty="0">
              <a:latin typeface="Helvetica Neue" panose="020B0604020202020204" charset="0"/>
              <a:cs typeface="Microsoft Sans Serif" panose="020B0604020202020204" pitchFamily="34" charset="0"/>
            </a:endParaRPr>
          </a:p>
          <a:p>
            <a:pPr marL="800100" lvl="1" indent="-342900">
              <a:spcAft>
                <a:spcPts val="600"/>
              </a:spcAft>
              <a:buFont typeface="Arial" panose="020B0604020202020204" pitchFamily="34" charset="0"/>
              <a:buChar char="•"/>
            </a:pPr>
            <a:endParaRPr lang="en-US" sz="2400" dirty="0">
              <a:latin typeface="Helvetica Neue" panose="020B0604020202020204" charset="0"/>
              <a:cs typeface="Microsoft Sans Serif" panose="020B0604020202020204" pitchFamily="34" charset="0"/>
            </a:endParaRPr>
          </a:p>
          <a:p>
            <a:pPr marL="342900" indent="-342900">
              <a:spcAft>
                <a:spcPts val="600"/>
              </a:spcAft>
              <a:buBlip>
                <a:blip r:embed="rId2"/>
              </a:buBlip>
            </a:pPr>
            <a:r>
              <a:rPr lang="sv-SE" sz="2400" dirty="0">
                <a:latin typeface="Helvetica Neue" panose="020B0604020202020204" charset="0"/>
                <a:cs typeface="Microsoft Sans Serif" panose="020B0604020202020204" pitchFamily="34" charset="0"/>
              </a:rPr>
              <a:t>Övergången från kreativitet till stabilitet kan leda till tyst beteende och hota organisationens konkurrenskraft</a:t>
            </a:r>
            <a:endParaRPr lang="en-US" sz="2400" dirty="0">
              <a:latin typeface="Helvetica Neue" panose="020B0604020202020204" charset="0"/>
              <a:cs typeface="Microsoft Sans Serif" panose="020B0604020202020204" pitchFamily="34" charset="0"/>
            </a:endParaRPr>
          </a:p>
        </p:txBody>
      </p:sp>
      <p:pic>
        <p:nvPicPr>
          <p:cNvPr id="8" name="Picture 7">
            <a:extLst>
              <a:ext uri="{FF2B5EF4-FFF2-40B4-BE49-F238E27FC236}">
                <a16:creationId xmlns:a16="http://schemas.microsoft.com/office/drawing/2014/main" id="{6D6032EE-1CEC-1DE6-4E28-7499D0F0C31A}"/>
              </a:ext>
            </a:extLst>
          </p:cNvPr>
          <p:cNvPicPr>
            <a:picLocks noChangeAspect="1"/>
          </p:cNvPicPr>
          <p:nvPr/>
        </p:nvPicPr>
        <p:blipFill>
          <a:blip r:embed="rId3"/>
          <a:stretch>
            <a:fillRect/>
          </a:stretch>
        </p:blipFill>
        <p:spPr>
          <a:xfrm>
            <a:off x="12344400" y="3543300"/>
            <a:ext cx="2636912" cy="2636912"/>
          </a:xfrm>
          <a:prstGeom prst="rect">
            <a:avLst/>
          </a:prstGeom>
        </p:spPr>
      </p:pic>
      <p:sp>
        <p:nvSpPr>
          <p:cNvPr id="5" name="CuadroTexto 28">
            <a:extLst>
              <a:ext uri="{FF2B5EF4-FFF2-40B4-BE49-F238E27FC236}">
                <a16:creationId xmlns:a16="http://schemas.microsoft.com/office/drawing/2014/main" id="{DFB42B45-A634-B70F-DD7C-CC3A160187AA}"/>
              </a:ext>
            </a:extLst>
          </p:cNvPr>
          <p:cNvSpPr txBox="1"/>
          <p:nvPr/>
        </p:nvSpPr>
        <p:spPr>
          <a:xfrm>
            <a:off x="1296000" y="1548000"/>
            <a:ext cx="15840000" cy="830997"/>
          </a:xfrm>
          <a:prstGeom prst="rect">
            <a:avLst/>
          </a:prstGeom>
          <a:noFill/>
        </p:spPr>
        <p:txBody>
          <a:bodyPr wrap="square" rtlCol="0">
            <a:noAutofit/>
          </a:bodyPr>
          <a:lstStyle/>
          <a:p>
            <a:r>
              <a:rPr lang="sv-SE"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2. Faktorer att tänka på i innovationshantering
</a:t>
            </a:r>
            <a:endParaRPr lang="en-US"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6" name="CuadroTexto 29">
            <a:extLst>
              <a:ext uri="{FF2B5EF4-FFF2-40B4-BE49-F238E27FC236}">
                <a16:creationId xmlns:a16="http://schemas.microsoft.com/office/drawing/2014/main" id="{32924B89-C7E4-7324-F33D-935C6ED04B51}"/>
              </a:ext>
            </a:extLst>
          </p:cNvPr>
          <p:cNvSpPr txBox="1"/>
          <p:nvPr/>
        </p:nvSpPr>
        <p:spPr>
          <a:xfrm>
            <a:off x="1296000" y="2304000"/>
            <a:ext cx="7982159" cy="523220"/>
          </a:xfrm>
          <a:prstGeom prst="rect">
            <a:avLst/>
          </a:prstGeom>
          <a:noFill/>
        </p:spPr>
        <p:txBody>
          <a:bodyPr wrap="square" rtlCol="0">
            <a:noAutofit/>
          </a:bodyPr>
          <a:lstStyle/>
          <a:p>
            <a:r>
              <a:rPr lang="en-US"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2.1 </a:t>
            </a:r>
            <a:r>
              <a:rPr lang="en-US" sz="2800" b="1" dirty="0" err="1">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Kreativitet</a:t>
            </a:r>
            <a:r>
              <a:rPr lang="en-US"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 vs. </a:t>
            </a:r>
            <a:r>
              <a:rPr lang="en-US" sz="2800" b="1" dirty="0" err="1">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stabilitet</a:t>
            </a:r>
            <a:r>
              <a:rPr lang="en-US"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
</a:t>
            </a:r>
          </a:p>
        </p:txBody>
      </p:sp>
    </p:spTree>
    <p:extLst>
      <p:ext uri="{BB962C8B-B14F-4D97-AF65-F5344CB8AC3E}">
        <p14:creationId xmlns:p14="http://schemas.microsoft.com/office/powerpoint/2010/main" val="41834970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uadroTexto 29">
            <a:extLst>
              <a:ext uri="{FF2B5EF4-FFF2-40B4-BE49-F238E27FC236}">
                <a16:creationId xmlns:a16="http://schemas.microsoft.com/office/drawing/2014/main" id="{6A362A76-9883-6310-BD79-C74CB85D3EFA}"/>
              </a:ext>
            </a:extLst>
          </p:cNvPr>
          <p:cNvSpPr txBox="1"/>
          <p:nvPr/>
        </p:nvSpPr>
        <p:spPr>
          <a:xfrm>
            <a:off x="1296000" y="2304000"/>
            <a:ext cx="7982159" cy="523220"/>
          </a:xfrm>
          <a:prstGeom prst="rect">
            <a:avLst/>
          </a:prstGeom>
          <a:noFill/>
        </p:spPr>
        <p:txBody>
          <a:bodyPr wrap="square" rtlCol="0">
            <a:noAutofit/>
          </a:bodyPr>
          <a:lstStyle/>
          <a:p>
            <a:r>
              <a:rPr lang="en-US"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2.2 </a:t>
            </a:r>
            <a:r>
              <a:rPr lang="en-US" sz="2800" b="1" dirty="0" err="1">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Osäkerhet</a:t>
            </a:r>
            <a:r>
              <a:rPr lang="en-US"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 </a:t>
            </a:r>
            <a:r>
              <a:rPr lang="en-US" sz="2800" b="1" dirty="0" err="1">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och</a:t>
            </a:r>
            <a:r>
              <a:rPr lang="en-US"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 </a:t>
            </a:r>
            <a:r>
              <a:rPr lang="en-US" sz="2800" b="1" dirty="0" err="1">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kunskapssökande</a:t>
            </a:r>
            <a:r>
              <a:rPr lang="en-US"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
</a:t>
            </a:r>
          </a:p>
        </p:txBody>
      </p:sp>
      <p:sp>
        <p:nvSpPr>
          <p:cNvPr id="11" name="TextBox 10">
            <a:extLst>
              <a:ext uri="{FF2B5EF4-FFF2-40B4-BE49-F238E27FC236}">
                <a16:creationId xmlns:a16="http://schemas.microsoft.com/office/drawing/2014/main" id="{683A292D-32AA-61AC-20E7-BD116C0A3637}"/>
              </a:ext>
            </a:extLst>
          </p:cNvPr>
          <p:cNvSpPr txBox="1"/>
          <p:nvPr/>
        </p:nvSpPr>
        <p:spPr>
          <a:xfrm>
            <a:off x="1296000" y="3384000"/>
            <a:ext cx="12600000" cy="4248000"/>
          </a:xfrm>
          <a:prstGeom prst="rect">
            <a:avLst/>
          </a:prstGeom>
          <a:noFill/>
        </p:spPr>
        <p:txBody>
          <a:bodyPr wrap="square" rtlCol="0">
            <a:noAutofit/>
          </a:bodyPr>
          <a:lstStyle/>
          <a:p>
            <a:pPr marL="342900" indent="-342900">
              <a:spcAft>
                <a:spcPts val="600"/>
              </a:spcAft>
              <a:buBlip>
                <a:blip r:embed="rId2"/>
              </a:buBlip>
            </a:pPr>
            <a:r>
              <a:rPr lang="sv-SE" sz="2400" dirty="0">
                <a:latin typeface="Helvetica Neue" panose="020B0604020202020204" charset="0"/>
                <a:cs typeface="Microsoft Sans Serif" panose="020B0604020202020204" pitchFamily="34" charset="0"/>
              </a:rPr>
              <a:t>Innovation handlar om att lösa osäkerhet</a:t>
            </a:r>
          </a:p>
          <a:p>
            <a:pPr>
              <a:spcAft>
                <a:spcPts val="600"/>
              </a:spcAft>
            </a:pPr>
            <a:endParaRPr lang="en-US" sz="2400" dirty="0">
              <a:latin typeface="Helvetica Neue" panose="020B0604020202020204" charset="0"/>
              <a:cs typeface="Microsoft Sans Serif" panose="020B0604020202020204" pitchFamily="34" charset="0"/>
            </a:endParaRPr>
          </a:p>
          <a:p>
            <a:pPr marL="342900" indent="-342900">
              <a:spcAft>
                <a:spcPts val="600"/>
              </a:spcAft>
              <a:buBlip>
                <a:blip r:embed="rId2"/>
              </a:buBlip>
            </a:pPr>
            <a:r>
              <a:rPr lang="sv-SE" sz="2400" dirty="0">
                <a:latin typeface="Helvetica Neue" panose="020B0604020202020204" charset="0"/>
                <a:cs typeface="Microsoft Sans Serif" panose="020B0604020202020204" pitchFamily="34" charset="0"/>
              </a:rPr>
              <a:t>Några av de saker som organisationer behöver tänka på i innovationshantering</a:t>
            </a:r>
          </a:p>
          <a:p>
            <a:pPr>
              <a:spcAft>
                <a:spcPts val="600"/>
              </a:spcAft>
            </a:pPr>
            <a:endParaRPr lang="en-US" sz="2400" dirty="0">
              <a:latin typeface="Helvetica Neue" panose="020B0604020202020204" charset="0"/>
              <a:cs typeface="Microsoft Sans Serif" panose="020B0604020202020204" pitchFamily="34" charset="0"/>
            </a:endParaRPr>
          </a:p>
          <a:p>
            <a:pPr marL="342900" indent="-342900">
              <a:spcAft>
                <a:spcPts val="600"/>
              </a:spcAft>
              <a:buBlip>
                <a:blip r:embed="rId2"/>
              </a:buBlip>
            </a:pPr>
            <a:r>
              <a:rPr lang="sv-SE" sz="2400" dirty="0">
                <a:latin typeface="Helvetica Neue" panose="020B0604020202020204" charset="0"/>
                <a:cs typeface="Microsoft Sans Serif" panose="020B0604020202020204" pitchFamily="34" charset="0"/>
              </a:rPr>
              <a:t>Produktionsosäkerhet (vad kunderna vill ha)</a:t>
            </a:r>
          </a:p>
          <a:p>
            <a:pPr>
              <a:spcAft>
                <a:spcPts val="600"/>
              </a:spcAft>
            </a:pPr>
            <a:endParaRPr lang="en-US" sz="2400" dirty="0">
              <a:latin typeface="Helvetica Neue" panose="020B0604020202020204" charset="0"/>
              <a:cs typeface="Microsoft Sans Serif" panose="020B0604020202020204" pitchFamily="34" charset="0"/>
            </a:endParaRPr>
          </a:p>
          <a:p>
            <a:pPr marL="342900" indent="-342900">
              <a:spcAft>
                <a:spcPts val="600"/>
              </a:spcAft>
              <a:buBlip>
                <a:blip r:embed="rId2"/>
              </a:buBlip>
            </a:pPr>
            <a:r>
              <a:rPr lang="sv-SE" sz="2400" dirty="0">
                <a:latin typeface="Helvetica Neue" panose="020B0604020202020204" charset="0"/>
                <a:cs typeface="Microsoft Sans Serif" panose="020B0604020202020204" pitchFamily="34" charset="0"/>
              </a:rPr>
              <a:t>Processosäkerhet (hur man levererar vad kunderna vill ha)</a:t>
            </a:r>
          </a:p>
          <a:p>
            <a:pPr>
              <a:spcAft>
                <a:spcPts val="600"/>
              </a:spcAft>
            </a:pPr>
            <a:endParaRPr lang="en-US" sz="2400" dirty="0">
              <a:latin typeface="Helvetica Neue" panose="020B0604020202020204" charset="0"/>
              <a:cs typeface="Microsoft Sans Serif" panose="020B0604020202020204" pitchFamily="34" charset="0"/>
            </a:endParaRPr>
          </a:p>
          <a:p>
            <a:pPr marL="342900" indent="-342900">
              <a:spcAft>
                <a:spcPts val="600"/>
              </a:spcAft>
              <a:buBlip>
                <a:blip r:embed="rId2"/>
              </a:buBlip>
            </a:pPr>
            <a:r>
              <a:rPr lang="sv-SE" sz="2400" dirty="0">
                <a:latin typeface="Helvetica Neue" panose="020B0604020202020204" charset="0"/>
                <a:cs typeface="Microsoft Sans Serif" panose="020B0604020202020204" pitchFamily="34" charset="0"/>
              </a:rPr>
              <a:t>Svaren på dessa frågor söks inom osäkerhetskartan</a:t>
            </a:r>
            <a:endParaRPr lang="en-US" sz="2400" dirty="0">
              <a:latin typeface="Helvetica Neue" panose="020B0604020202020204" charset="0"/>
              <a:cs typeface="Microsoft Sans Serif" panose="020B0604020202020204" pitchFamily="34" charset="0"/>
            </a:endParaRPr>
          </a:p>
        </p:txBody>
      </p:sp>
      <p:sp>
        <p:nvSpPr>
          <p:cNvPr id="2" name="CuadroTexto 28">
            <a:extLst>
              <a:ext uri="{FF2B5EF4-FFF2-40B4-BE49-F238E27FC236}">
                <a16:creationId xmlns:a16="http://schemas.microsoft.com/office/drawing/2014/main" id="{A0D1DCA3-E8F9-54BD-3DDC-B37B828D689C}"/>
              </a:ext>
            </a:extLst>
          </p:cNvPr>
          <p:cNvSpPr txBox="1"/>
          <p:nvPr/>
        </p:nvSpPr>
        <p:spPr>
          <a:xfrm>
            <a:off x="1296000" y="1548000"/>
            <a:ext cx="15840000" cy="830997"/>
          </a:xfrm>
          <a:prstGeom prst="rect">
            <a:avLst/>
          </a:prstGeom>
          <a:noFill/>
        </p:spPr>
        <p:txBody>
          <a:bodyPr wrap="square" rtlCol="0">
            <a:noAutofit/>
          </a:bodyPr>
          <a:lstStyle/>
          <a:p>
            <a:r>
              <a:rPr lang="sv-SE"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2. Faktorer att tänka på i innovationshantering</a:t>
            </a:r>
            <a:endParaRPr lang="en-US"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26445771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3">
            <a:extLst>
              <a:ext uri="{FF2B5EF4-FFF2-40B4-BE49-F238E27FC236}">
                <a16:creationId xmlns:a16="http://schemas.microsoft.com/office/drawing/2014/main" id="{4156E99B-B3BD-AF7A-9B45-AAC25EA007FF}"/>
              </a:ext>
            </a:extLst>
          </p:cNvPr>
          <p:cNvGraphicFramePr>
            <a:graphicFrameLocks/>
          </p:cNvGraphicFramePr>
          <p:nvPr>
            <p:extLst>
              <p:ext uri="{D42A27DB-BD31-4B8C-83A1-F6EECF244321}">
                <p14:modId xmlns:p14="http://schemas.microsoft.com/office/powerpoint/2010/main" val="3657821018"/>
              </p:ext>
            </p:extLst>
          </p:nvPr>
        </p:nvGraphicFramePr>
        <p:xfrm>
          <a:off x="8928000" y="3384000"/>
          <a:ext cx="7668000" cy="4680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4" name="Group 13">
            <a:extLst>
              <a:ext uri="{FF2B5EF4-FFF2-40B4-BE49-F238E27FC236}">
                <a16:creationId xmlns:a16="http://schemas.microsoft.com/office/drawing/2014/main" id="{983FF2AB-0BA9-E2FB-EB7E-2CD76F9DDAA8}"/>
              </a:ext>
            </a:extLst>
          </p:cNvPr>
          <p:cNvGrpSpPr/>
          <p:nvPr/>
        </p:nvGrpSpPr>
        <p:grpSpPr>
          <a:xfrm>
            <a:off x="9252000" y="8172000"/>
            <a:ext cx="7091401" cy="635708"/>
            <a:chOff x="2858026" y="5305953"/>
            <a:chExt cx="3785230" cy="635708"/>
          </a:xfrm>
        </p:grpSpPr>
        <p:cxnSp>
          <p:nvCxnSpPr>
            <p:cNvPr id="16" name="Straight Arrow Connector 15">
              <a:extLst>
                <a:ext uri="{FF2B5EF4-FFF2-40B4-BE49-F238E27FC236}">
                  <a16:creationId xmlns:a16="http://schemas.microsoft.com/office/drawing/2014/main" id="{3450BAD6-4F9D-677E-F538-3C42E4D16B10}"/>
                </a:ext>
              </a:extLst>
            </p:cNvPr>
            <p:cNvCxnSpPr>
              <a:cxnSpLocks/>
            </p:cNvCxnSpPr>
            <p:nvPr/>
          </p:nvCxnSpPr>
          <p:spPr>
            <a:xfrm>
              <a:off x="3405064" y="5445224"/>
              <a:ext cx="2799928" cy="0"/>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A2972D4F-EC75-1C44-DA79-FA9D87E4362E}"/>
                </a:ext>
              </a:extLst>
            </p:cNvPr>
            <p:cNvSpPr txBox="1"/>
            <p:nvPr/>
          </p:nvSpPr>
          <p:spPr>
            <a:xfrm>
              <a:off x="4056650" y="5479996"/>
              <a:ext cx="1541191" cy="461665"/>
            </a:xfrm>
            <a:prstGeom prst="rect">
              <a:avLst/>
            </a:prstGeom>
            <a:noFill/>
          </p:spPr>
          <p:txBody>
            <a:bodyPr wrap="none" rtlCol="0">
              <a:noAutofit/>
            </a:bodyPr>
            <a:lstStyle/>
            <a:p>
              <a:r>
                <a:rPr lang="en-US" sz="2400" dirty="0" err="1">
                  <a:latin typeface="Helvetica Neue" panose="020B0604020202020204" charset="0"/>
                  <a:cs typeface="Microsoft Sans Serif" panose="020B0604020202020204" pitchFamily="34" charset="0"/>
                </a:rPr>
                <a:t>Osäkerhet</a:t>
              </a:r>
              <a:r>
                <a:rPr lang="en-US" sz="2400" dirty="0">
                  <a:latin typeface="Helvetica Neue" panose="020B0604020202020204" charset="0"/>
                  <a:cs typeface="Microsoft Sans Serif" panose="020B0604020202020204" pitchFamily="34" charset="0"/>
                </a:rPr>
                <a:t> </a:t>
              </a:r>
              <a:r>
                <a:rPr lang="en-US" sz="2400" dirty="0" err="1">
                  <a:latin typeface="Helvetica Neue" panose="020B0604020202020204" charset="0"/>
                  <a:cs typeface="Microsoft Sans Serif" panose="020B0604020202020204" pitchFamily="34" charset="0"/>
                </a:rPr>
                <a:t>i</a:t>
              </a:r>
              <a:r>
                <a:rPr lang="en-US" sz="2400" dirty="0">
                  <a:latin typeface="Helvetica Neue" panose="020B0604020202020204" charset="0"/>
                  <a:cs typeface="Microsoft Sans Serif" panose="020B0604020202020204" pitchFamily="34" charset="0"/>
                </a:rPr>
                <a:t> </a:t>
              </a:r>
              <a:r>
                <a:rPr lang="en-US" sz="2400" dirty="0" err="1">
                  <a:latin typeface="Helvetica Neue" panose="020B0604020202020204" charset="0"/>
                  <a:cs typeface="Microsoft Sans Serif" panose="020B0604020202020204" pitchFamily="34" charset="0"/>
                </a:rPr>
                <a:t>processen</a:t>
              </a:r>
              <a:r>
                <a:rPr lang="en-US" sz="2400" dirty="0">
                  <a:latin typeface="Helvetica Neue" panose="020B0604020202020204" charset="0"/>
                  <a:cs typeface="Microsoft Sans Serif" panose="020B0604020202020204" pitchFamily="34" charset="0"/>
                </a:rPr>
                <a:t>
</a:t>
              </a:r>
            </a:p>
          </p:txBody>
        </p:sp>
        <p:sp>
          <p:nvSpPr>
            <p:cNvPr id="20" name="TextBox 19">
              <a:extLst>
                <a:ext uri="{FF2B5EF4-FFF2-40B4-BE49-F238E27FC236}">
                  <a16:creationId xmlns:a16="http://schemas.microsoft.com/office/drawing/2014/main" id="{89692F89-FC9C-7454-8575-741DF2B6B342}"/>
                </a:ext>
              </a:extLst>
            </p:cNvPr>
            <p:cNvSpPr txBox="1"/>
            <p:nvPr/>
          </p:nvSpPr>
          <p:spPr>
            <a:xfrm>
              <a:off x="6204993" y="5306725"/>
              <a:ext cx="438263" cy="461665"/>
            </a:xfrm>
            <a:prstGeom prst="rect">
              <a:avLst/>
            </a:prstGeom>
            <a:noFill/>
          </p:spPr>
          <p:txBody>
            <a:bodyPr wrap="none" rtlCol="0">
              <a:noAutofit/>
            </a:bodyPr>
            <a:lstStyle/>
            <a:p>
              <a:r>
                <a:rPr lang="en-US" sz="2400" dirty="0" err="1">
                  <a:latin typeface="Helvetica Neue" panose="020B0604020202020204" charset="0"/>
                  <a:cs typeface="Microsoft Sans Serif" panose="020B0604020202020204" pitchFamily="34" charset="0"/>
                </a:rPr>
                <a:t>Hög</a:t>
              </a:r>
              <a:endParaRPr lang="en-US" sz="2400" dirty="0">
                <a:latin typeface="Helvetica Neue" panose="020B0604020202020204" charset="0"/>
                <a:cs typeface="Microsoft Sans Serif" panose="020B0604020202020204" pitchFamily="34" charset="0"/>
              </a:endParaRPr>
            </a:p>
          </p:txBody>
        </p:sp>
        <p:sp>
          <p:nvSpPr>
            <p:cNvPr id="21" name="TextBox 20">
              <a:extLst>
                <a:ext uri="{FF2B5EF4-FFF2-40B4-BE49-F238E27FC236}">
                  <a16:creationId xmlns:a16="http://schemas.microsoft.com/office/drawing/2014/main" id="{4192CA1A-5F84-D926-A1F6-9212CF306685}"/>
                </a:ext>
              </a:extLst>
            </p:cNvPr>
            <p:cNvSpPr txBox="1"/>
            <p:nvPr/>
          </p:nvSpPr>
          <p:spPr>
            <a:xfrm>
              <a:off x="2858026" y="5305953"/>
              <a:ext cx="400614" cy="461665"/>
            </a:xfrm>
            <a:prstGeom prst="rect">
              <a:avLst/>
            </a:prstGeom>
            <a:noFill/>
          </p:spPr>
          <p:txBody>
            <a:bodyPr wrap="none" rtlCol="0">
              <a:noAutofit/>
            </a:bodyPr>
            <a:lstStyle/>
            <a:p>
              <a:r>
                <a:rPr lang="en-US" sz="2400" dirty="0" err="1">
                  <a:latin typeface="Helvetica Neue" panose="020B0604020202020204" charset="0"/>
                  <a:cs typeface="Microsoft Sans Serif" panose="020B0604020202020204" pitchFamily="34" charset="0"/>
                </a:rPr>
                <a:t>Låg</a:t>
              </a:r>
              <a:endParaRPr lang="en-US" sz="2400" dirty="0">
                <a:latin typeface="Helvetica Neue" panose="020B0604020202020204" charset="0"/>
                <a:cs typeface="Microsoft Sans Serif" panose="020B0604020202020204" pitchFamily="34" charset="0"/>
              </a:endParaRPr>
            </a:p>
          </p:txBody>
        </p:sp>
      </p:grpSp>
      <p:grpSp>
        <p:nvGrpSpPr>
          <p:cNvPr id="22" name="Group 21">
            <a:extLst>
              <a:ext uri="{FF2B5EF4-FFF2-40B4-BE49-F238E27FC236}">
                <a16:creationId xmlns:a16="http://schemas.microsoft.com/office/drawing/2014/main" id="{CABAECBD-52A8-39C3-0C2C-AFEAAB1FD425}"/>
              </a:ext>
            </a:extLst>
          </p:cNvPr>
          <p:cNvGrpSpPr/>
          <p:nvPr/>
        </p:nvGrpSpPr>
        <p:grpSpPr>
          <a:xfrm>
            <a:off x="7956000" y="3383998"/>
            <a:ext cx="1016987" cy="4637664"/>
            <a:chOff x="2065846" y="2204865"/>
            <a:chExt cx="1016987" cy="2605946"/>
          </a:xfrm>
        </p:grpSpPr>
        <p:cxnSp>
          <p:nvCxnSpPr>
            <p:cNvPr id="23" name="Straight Arrow Connector 22">
              <a:extLst>
                <a:ext uri="{FF2B5EF4-FFF2-40B4-BE49-F238E27FC236}">
                  <a16:creationId xmlns:a16="http://schemas.microsoft.com/office/drawing/2014/main" id="{C5054656-3951-595A-6A4B-109B3DDCB1C4}"/>
                </a:ext>
              </a:extLst>
            </p:cNvPr>
            <p:cNvCxnSpPr/>
            <p:nvPr/>
          </p:nvCxnSpPr>
          <p:spPr>
            <a:xfrm flipV="1">
              <a:off x="2567608" y="2492896"/>
              <a:ext cx="0" cy="2043104"/>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DDE87AD8-5C0D-3133-E913-1B7B25A8DF14}"/>
                </a:ext>
              </a:extLst>
            </p:cNvPr>
            <p:cNvSpPr txBox="1"/>
            <p:nvPr/>
          </p:nvSpPr>
          <p:spPr>
            <a:xfrm rot="16200000">
              <a:off x="1275128" y="3292539"/>
              <a:ext cx="2043102" cy="461665"/>
            </a:xfrm>
            <a:prstGeom prst="rect">
              <a:avLst/>
            </a:prstGeom>
            <a:noFill/>
          </p:spPr>
          <p:txBody>
            <a:bodyPr wrap="square" rtlCol="0">
              <a:noAutofit/>
            </a:bodyPr>
            <a:lstStyle/>
            <a:p>
              <a:pPr algn="ctr"/>
              <a:r>
                <a:rPr lang="en-US" sz="2400" dirty="0" err="1">
                  <a:latin typeface="Helvetica Neue" panose="020B0604020202020204" charset="0"/>
                  <a:cs typeface="Microsoft Sans Serif" panose="020B0604020202020204" pitchFamily="34" charset="0"/>
                </a:rPr>
                <a:t>Osäkerhet</a:t>
              </a:r>
              <a:r>
                <a:rPr lang="en-US" sz="2400" dirty="0">
                  <a:latin typeface="Helvetica Neue" panose="020B0604020202020204" charset="0"/>
                  <a:cs typeface="Microsoft Sans Serif" panose="020B0604020202020204" pitchFamily="34" charset="0"/>
                </a:rPr>
                <a:t> </a:t>
              </a:r>
              <a:r>
                <a:rPr lang="en-US" sz="2400" dirty="0" err="1">
                  <a:latin typeface="Helvetica Neue" panose="020B0604020202020204" charset="0"/>
                  <a:cs typeface="Microsoft Sans Serif" panose="020B0604020202020204" pitchFamily="34" charset="0"/>
                </a:rPr>
                <a:t>i</a:t>
              </a:r>
              <a:r>
                <a:rPr lang="en-US" sz="2400" dirty="0">
                  <a:latin typeface="Helvetica Neue" panose="020B0604020202020204" charset="0"/>
                  <a:cs typeface="Microsoft Sans Serif" panose="020B0604020202020204" pitchFamily="34" charset="0"/>
                </a:rPr>
                <a:t> </a:t>
              </a:r>
              <a:r>
                <a:rPr lang="en-US" sz="2400" dirty="0" err="1">
                  <a:latin typeface="Helvetica Neue" panose="020B0604020202020204" charset="0"/>
                  <a:cs typeface="Microsoft Sans Serif" panose="020B0604020202020204" pitchFamily="34" charset="0"/>
                </a:rPr>
                <a:t>produkten</a:t>
              </a:r>
              <a:r>
                <a:rPr lang="en-US" sz="2400" dirty="0">
                  <a:latin typeface="Helvetica Neue" panose="020B0604020202020204" charset="0"/>
                  <a:cs typeface="Microsoft Sans Serif" panose="020B0604020202020204" pitchFamily="34" charset="0"/>
                </a:rPr>
                <a:t>
</a:t>
              </a:r>
            </a:p>
          </p:txBody>
        </p:sp>
        <p:sp>
          <p:nvSpPr>
            <p:cNvPr id="25" name="TextBox 24">
              <a:extLst>
                <a:ext uri="{FF2B5EF4-FFF2-40B4-BE49-F238E27FC236}">
                  <a16:creationId xmlns:a16="http://schemas.microsoft.com/office/drawing/2014/main" id="{9672F460-7A51-4BF3-D6A1-C162EBBB328E}"/>
                </a:ext>
              </a:extLst>
            </p:cNvPr>
            <p:cNvSpPr txBox="1"/>
            <p:nvPr/>
          </p:nvSpPr>
          <p:spPr>
            <a:xfrm>
              <a:off x="2261774" y="2204865"/>
              <a:ext cx="821059" cy="259414"/>
            </a:xfrm>
            <a:prstGeom prst="rect">
              <a:avLst/>
            </a:prstGeom>
            <a:noFill/>
          </p:spPr>
          <p:txBody>
            <a:bodyPr wrap="none" rtlCol="0">
              <a:noAutofit/>
            </a:bodyPr>
            <a:lstStyle/>
            <a:p>
              <a:r>
                <a:rPr lang="en-US" sz="2400" dirty="0" err="1">
                  <a:latin typeface="Helvetica Neue" panose="020B0604020202020204" charset="0"/>
                  <a:cs typeface="Microsoft Sans Serif" panose="020B0604020202020204" pitchFamily="34" charset="0"/>
                </a:rPr>
                <a:t>Hög</a:t>
              </a:r>
              <a:endParaRPr lang="en-US" sz="2400" dirty="0">
                <a:latin typeface="Helvetica Neue" panose="020B0604020202020204" charset="0"/>
                <a:cs typeface="Microsoft Sans Serif" panose="020B0604020202020204" pitchFamily="34" charset="0"/>
              </a:endParaRPr>
            </a:p>
          </p:txBody>
        </p:sp>
        <p:sp>
          <p:nvSpPr>
            <p:cNvPr id="26" name="TextBox 25">
              <a:extLst>
                <a:ext uri="{FF2B5EF4-FFF2-40B4-BE49-F238E27FC236}">
                  <a16:creationId xmlns:a16="http://schemas.microsoft.com/office/drawing/2014/main" id="{EA8A235C-1E95-A715-515E-13048AB60D72}"/>
                </a:ext>
              </a:extLst>
            </p:cNvPr>
            <p:cNvSpPr txBox="1"/>
            <p:nvPr/>
          </p:nvSpPr>
          <p:spPr>
            <a:xfrm>
              <a:off x="2292313" y="4551397"/>
              <a:ext cx="750526" cy="259414"/>
            </a:xfrm>
            <a:prstGeom prst="rect">
              <a:avLst/>
            </a:prstGeom>
            <a:noFill/>
          </p:spPr>
          <p:txBody>
            <a:bodyPr wrap="none" rtlCol="0">
              <a:noAutofit/>
            </a:bodyPr>
            <a:lstStyle/>
            <a:p>
              <a:r>
                <a:rPr lang="en-US" sz="2400" dirty="0" err="1">
                  <a:latin typeface="Helvetica Neue" panose="020B0604020202020204" charset="0"/>
                  <a:cs typeface="Microsoft Sans Serif" panose="020B0604020202020204" pitchFamily="34" charset="0"/>
                </a:rPr>
                <a:t>Låg</a:t>
              </a:r>
              <a:endParaRPr lang="en-US" sz="2400" dirty="0">
                <a:latin typeface="Helvetica Neue" panose="020B0604020202020204" charset="0"/>
                <a:cs typeface="Microsoft Sans Serif" panose="020B0604020202020204" pitchFamily="34" charset="0"/>
              </a:endParaRPr>
            </a:p>
          </p:txBody>
        </p:sp>
      </p:grpSp>
      <p:sp>
        <p:nvSpPr>
          <p:cNvPr id="27" name="TextBox 26">
            <a:extLst>
              <a:ext uri="{FF2B5EF4-FFF2-40B4-BE49-F238E27FC236}">
                <a16:creationId xmlns:a16="http://schemas.microsoft.com/office/drawing/2014/main" id="{B08AEFC8-E6D6-57ED-7F95-BF3AC93CA5D0}"/>
              </a:ext>
            </a:extLst>
          </p:cNvPr>
          <p:cNvSpPr txBox="1"/>
          <p:nvPr/>
        </p:nvSpPr>
        <p:spPr>
          <a:xfrm>
            <a:off x="1296000" y="3384000"/>
            <a:ext cx="5863716" cy="4716000"/>
          </a:xfrm>
          <a:prstGeom prst="rect">
            <a:avLst/>
          </a:prstGeom>
          <a:noFill/>
        </p:spPr>
        <p:txBody>
          <a:bodyPr wrap="square" rtlCol="0">
            <a:noAutofit/>
          </a:bodyPr>
          <a:lstStyle/>
          <a:p>
            <a:pPr marL="342900" indent="-342900">
              <a:spcAft>
                <a:spcPts val="600"/>
              </a:spcAft>
              <a:buBlip>
                <a:blip r:embed="rId7"/>
              </a:buBlip>
            </a:pPr>
            <a:r>
              <a:rPr lang="sv-SE" sz="2400" dirty="0">
                <a:latin typeface="Helvetica Neue" panose="020B0604020202020204" charset="0"/>
                <a:cs typeface="Microsoft Sans Serif" panose="020B0604020202020204" pitchFamily="34" charset="0"/>
              </a:rPr>
              <a:t>Osäkerhetskartan visar fyra gemensamma innovationsstrategier</a:t>
            </a:r>
          </a:p>
          <a:p>
            <a:pPr>
              <a:spcAft>
                <a:spcPts val="600"/>
              </a:spcAft>
            </a:pPr>
            <a:endParaRPr lang="en-US" sz="2400" dirty="0">
              <a:latin typeface="Helvetica Neue" panose="020B0604020202020204" charset="0"/>
              <a:cs typeface="Microsoft Sans Serif" panose="020B0604020202020204" pitchFamily="34" charset="0"/>
            </a:endParaRPr>
          </a:p>
          <a:p>
            <a:pPr marL="342900" indent="-342900">
              <a:spcAft>
                <a:spcPts val="600"/>
              </a:spcAft>
              <a:buBlip>
                <a:blip r:embed="rId7"/>
              </a:buBlip>
            </a:pPr>
            <a:r>
              <a:rPr lang="sv-SE" sz="2400" dirty="0">
                <a:latin typeface="Helvetica Neue" panose="020B0604020202020204" charset="0"/>
                <a:cs typeface="Microsoft Sans Serif" panose="020B0604020202020204" pitchFamily="34" charset="0"/>
              </a:rPr>
              <a:t>De skiljer sig åt genom graden av produkt- och processosäkerhet från hög till låg</a:t>
            </a:r>
          </a:p>
          <a:p>
            <a:pPr>
              <a:spcAft>
                <a:spcPts val="600"/>
              </a:spcAft>
            </a:pPr>
            <a:endParaRPr lang="en-US" sz="2400" dirty="0">
              <a:latin typeface="Helvetica Neue" panose="020B0604020202020204" charset="0"/>
              <a:cs typeface="Microsoft Sans Serif" panose="020B0604020202020204" pitchFamily="34" charset="0"/>
            </a:endParaRPr>
          </a:p>
          <a:p>
            <a:pPr marL="342900" indent="-342900">
              <a:spcAft>
                <a:spcPts val="600"/>
              </a:spcAft>
              <a:buBlip>
                <a:blip r:embed="rId7"/>
              </a:buBlip>
            </a:pPr>
            <a:r>
              <a:rPr lang="sv-SE" sz="2400" dirty="0">
                <a:latin typeface="Helvetica Neue" panose="020B0604020202020204" charset="0"/>
                <a:cs typeface="Microsoft Sans Serif" panose="020B0604020202020204" pitchFamily="34" charset="0"/>
              </a:rPr>
              <a:t>Val av strategi beror på marknadsförhållanden, förväntan på trender och intern kapacitet</a:t>
            </a:r>
          </a:p>
          <a:p>
            <a:pPr>
              <a:spcAft>
                <a:spcPts val="600"/>
              </a:spcAft>
            </a:pPr>
            <a:endParaRPr lang="en-US" sz="2400" dirty="0">
              <a:latin typeface="Helvetica Neue" panose="020B0604020202020204" charset="0"/>
              <a:cs typeface="Microsoft Sans Serif" panose="020B0604020202020204" pitchFamily="34" charset="0"/>
            </a:endParaRPr>
          </a:p>
        </p:txBody>
      </p:sp>
      <p:sp>
        <p:nvSpPr>
          <p:cNvPr id="2" name="CuadroTexto 28">
            <a:extLst>
              <a:ext uri="{FF2B5EF4-FFF2-40B4-BE49-F238E27FC236}">
                <a16:creationId xmlns:a16="http://schemas.microsoft.com/office/drawing/2014/main" id="{8AA0BE34-3341-492B-01FC-8A60811A026E}"/>
              </a:ext>
            </a:extLst>
          </p:cNvPr>
          <p:cNvSpPr txBox="1"/>
          <p:nvPr/>
        </p:nvSpPr>
        <p:spPr>
          <a:xfrm>
            <a:off x="1296000" y="1548000"/>
            <a:ext cx="15840000" cy="830997"/>
          </a:xfrm>
          <a:prstGeom prst="rect">
            <a:avLst/>
          </a:prstGeom>
          <a:noFill/>
        </p:spPr>
        <p:txBody>
          <a:bodyPr wrap="square" rtlCol="0">
            <a:noAutofit/>
          </a:bodyPr>
          <a:lstStyle/>
          <a:p>
            <a:r>
              <a:rPr lang="sv-SE" sz="4800" b="1">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2. Faktorer att tänka på i innovationshantering
</a:t>
            </a:r>
            <a:endParaRPr lang="en-US"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3" name="CuadroTexto 29">
            <a:extLst>
              <a:ext uri="{FF2B5EF4-FFF2-40B4-BE49-F238E27FC236}">
                <a16:creationId xmlns:a16="http://schemas.microsoft.com/office/drawing/2014/main" id="{9EC4C95A-6407-BC0E-B5C0-C4313C5A38DA}"/>
              </a:ext>
            </a:extLst>
          </p:cNvPr>
          <p:cNvSpPr txBox="1"/>
          <p:nvPr/>
        </p:nvSpPr>
        <p:spPr>
          <a:xfrm>
            <a:off x="1296000" y="2304000"/>
            <a:ext cx="7982159" cy="523220"/>
          </a:xfrm>
          <a:prstGeom prst="rect">
            <a:avLst/>
          </a:prstGeom>
          <a:noFill/>
        </p:spPr>
        <p:txBody>
          <a:bodyPr wrap="square" rtlCol="0">
            <a:noAutofit/>
          </a:bodyPr>
          <a:lstStyle/>
          <a:p>
            <a:r>
              <a:rPr lang="en-US"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2.2 </a:t>
            </a:r>
            <a:r>
              <a:rPr lang="en-US" sz="2800" b="1" dirty="0" err="1">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Osäkerhet</a:t>
            </a:r>
            <a:r>
              <a:rPr lang="en-US"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 </a:t>
            </a:r>
            <a:r>
              <a:rPr lang="en-US" sz="2800" b="1" dirty="0" err="1">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och</a:t>
            </a:r>
            <a:r>
              <a:rPr lang="en-US"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 </a:t>
            </a:r>
            <a:r>
              <a:rPr lang="en-US" sz="2800" b="1" dirty="0" err="1">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kunskapssökande</a:t>
            </a:r>
            <a:r>
              <a:rPr lang="en-US"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
</a:t>
            </a:r>
          </a:p>
        </p:txBody>
      </p:sp>
    </p:spTree>
    <p:extLst>
      <p:ext uri="{BB962C8B-B14F-4D97-AF65-F5344CB8AC3E}">
        <p14:creationId xmlns:p14="http://schemas.microsoft.com/office/powerpoint/2010/main" val="35888607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a 9">
            <a:extLst>
              <a:ext uri="{FF2B5EF4-FFF2-40B4-BE49-F238E27FC236}">
                <a16:creationId xmlns:a16="http://schemas.microsoft.com/office/drawing/2014/main" id="{2642F5DE-F165-B33C-C658-75F1950A7530}"/>
              </a:ext>
            </a:extLst>
          </p:cNvPr>
          <p:cNvGraphicFramePr/>
          <p:nvPr>
            <p:extLst>
              <p:ext uri="{D42A27DB-BD31-4B8C-83A1-F6EECF244321}">
                <p14:modId xmlns:p14="http://schemas.microsoft.com/office/powerpoint/2010/main" val="3005827249"/>
              </p:ext>
            </p:extLst>
          </p:nvPr>
        </p:nvGraphicFramePr>
        <p:xfrm>
          <a:off x="1836000" y="3060000"/>
          <a:ext cx="15228000" cy="622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TextBox 13">
            <a:extLst>
              <a:ext uri="{FF2B5EF4-FFF2-40B4-BE49-F238E27FC236}">
                <a16:creationId xmlns:a16="http://schemas.microsoft.com/office/drawing/2014/main" id="{C6841568-86FA-2724-CE69-954AB22784A0}"/>
              </a:ext>
            </a:extLst>
          </p:cNvPr>
          <p:cNvSpPr txBox="1"/>
          <p:nvPr/>
        </p:nvSpPr>
        <p:spPr>
          <a:xfrm rot="16200000">
            <a:off x="-1145909" y="5904000"/>
            <a:ext cx="5508000" cy="461665"/>
          </a:xfrm>
          <a:prstGeom prst="rect">
            <a:avLst/>
          </a:prstGeom>
          <a:noFill/>
        </p:spPr>
        <p:txBody>
          <a:bodyPr wrap="square" rtlCol="0">
            <a:noAutofit/>
          </a:bodyPr>
          <a:lstStyle/>
          <a:p>
            <a:pPr algn="ctr"/>
            <a:r>
              <a:rPr lang="en-US" sz="2400" dirty="0">
                <a:latin typeface="Helvetica Neue" panose="020B0604020202020204" charset="0"/>
                <a:cs typeface="Microsoft Sans Serif" panose="020B0604020202020204" pitchFamily="34" charset="0"/>
              </a:rPr>
              <a:t>4 </a:t>
            </a:r>
            <a:r>
              <a:rPr lang="en-US" sz="2400" dirty="0" err="1">
                <a:latin typeface="Helvetica Neue" panose="020B0604020202020204" charset="0"/>
                <a:cs typeface="Microsoft Sans Serif" panose="020B0604020202020204" pitchFamily="34" charset="0"/>
              </a:rPr>
              <a:t>kvadranter</a:t>
            </a:r>
            <a:r>
              <a:rPr lang="en-US" sz="2400" dirty="0">
                <a:latin typeface="Helvetica Neue" panose="020B0604020202020204" charset="0"/>
                <a:cs typeface="Microsoft Sans Serif" panose="020B0604020202020204" pitchFamily="34" charset="0"/>
              </a:rPr>
              <a:t> av </a:t>
            </a:r>
            <a:r>
              <a:rPr lang="en-US" sz="2400" dirty="0" err="1">
                <a:latin typeface="Helvetica Neue" panose="020B0604020202020204" charset="0"/>
                <a:cs typeface="Microsoft Sans Serif" panose="020B0604020202020204" pitchFamily="34" charset="0"/>
              </a:rPr>
              <a:t>osäkerhetskartan</a:t>
            </a:r>
            <a:r>
              <a:rPr lang="en-US" sz="2400" dirty="0">
                <a:latin typeface="Helvetica Neue" panose="020B0604020202020204" charset="0"/>
                <a:cs typeface="Microsoft Sans Serif" panose="020B0604020202020204" pitchFamily="34" charset="0"/>
              </a:rPr>
              <a:t>
</a:t>
            </a:r>
          </a:p>
        </p:txBody>
      </p:sp>
      <p:sp>
        <p:nvSpPr>
          <p:cNvPr id="2" name="CuadroTexto 29">
            <a:extLst>
              <a:ext uri="{FF2B5EF4-FFF2-40B4-BE49-F238E27FC236}">
                <a16:creationId xmlns:a16="http://schemas.microsoft.com/office/drawing/2014/main" id="{27554D3E-A4C0-CA95-A7EB-13D482CA2C09}"/>
              </a:ext>
            </a:extLst>
          </p:cNvPr>
          <p:cNvSpPr txBox="1"/>
          <p:nvPr/>
        </p:nvSpPr>
        <p:spPr>
          <a:xfrm>
            <a:off x="1296000" y="2304000"/>
            <a:ext cx="7982159" cy="523220"/>
          </a:xfrm>
          <a:prstGeom prst="rect">
            <a:avLst/>
          </a:prstGeom>
          <a:noFill/>
        </p:spPr>
        <p:txBody>
          <a:bodyPr wrap="square" rtlCol="0">
            <a:noAutofit/>
          </a:bodyPr>
          <a:lstStyle/>
          <a:p>
            <a:r>
              <a:rPr lang="en-US"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2.2 </a:t>
            </a:r>
            <a:r>
              <a:rPr lang="en-US" sz="2800" b="1" dirty="0" err="1">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Osäkerhet</a:t>
            </a:r>
            <a:r>
              <a:rPr lang="en-US"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 </a:t>
            </a:r>
            <a:r>
              <a:rPr lang="en-US" sz="2800" b="1" dirty="0" err="1">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och</a:t>
            </a:r>
            <a:r>
              <a:rPr lang="en-US"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 </a:t>
            </a:r>
            <a:r>
              <a:rPr lang="en-US" sz="2800" b="1" dirty="0" err="1">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kunskapssökande</a:t>
            </a:r>
            <a:r>
              <a:rPr lang="en-US"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
</a:t>
            </a:r>
          </a:p>
        </p:txBody>
      </p:sp>
      <p:sp>
        <p:nvSpPr>
          <p:cNvPr id="3" name="CuadroTexto 28">
            <a:extLst>
              <a:ext uri="{FF2B5EF4-FFF2-40B4-BE49-F238E27FC236}">
                <a16:creationId xmlns:a16="http://schemas.microsoft.com/office/drawing/2014/main" id="{177CF17C-59FC-26E1-4CB7-FC88D563E3CE}"/>
              </a:ext>
            </a:extLst>
          </p:cNvPr>
          <p:cNvSpPr txBox="1"/>
          <p:nvPr/>
        </p:nvSpPr>
        <p:spPr>
          <a:xfrm>
            <a:off x="1296000" y="1548000"/>
            <a:ext cx="15840000" cy="830997"/>
          </a:xfrm>
          <a:prstGeom prst="rect">
            <a:avLst/>
          </a:prstGeom>
          <a:noFill/>
        </p:spPr>
        <p:txBody>
          <a:bodyPr wrap="square" rtlCol="0">
            <a:noAutofit/>
          </a:bodyPr>
          <a:lstStyle/>
          <a:p>
            <a:r>
              <a:rPr lang="sv-SE"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2. Faktorer att tänka på i innovationshantering</a:t>
            </a:r>
            <a:endParaRPr lang="en-US"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8805948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683A292D-32AA-61AC-20E7-BD116C0A3637}"/>
              </a:ext>
            </a:extLst>
          </p:cNvPr>
          <p:cNvSpPr txBox="1"/>
          <p:nvPr/>
        </p:nvSpPr>
        <p:spPr>
          <a:xfrm>
            <a:off x="1296000" y="3384000"/>
            <a:ext cx="9000000" cy="5693866"/>
          </a:xfrm>
          <a:prstGeom prst="rect">
            <a:avLst/>
          </a:prstGeom>
          <a:noFill/>
        </p:spPr>
        <p:txBody>
          <a:bodyPr wrap="square" lIns="91440" tIns="45720" rIns="91440" bIns="45720" rtlCol="0" anchor="t">
            <a:noAutofit/>
          </a:bodyPr>
          <a:lstStyle/>
          <a:p>
            <a:pPr>
              <a:spcAft>
                <a:spcPts val="1800"/>
              </a:spcAft>
            </a:pPr>
            <a:r>
              <a:rPr lang="en-US" sz="2400" dirty="0">
                <a:latin typeface="Helvetica Neue"/>
                <a:cs typeface="Microsoft Sans Serif"/>
              </a:rPr>
              <a:t>I sin </a:t>
            </a:r>
            <a:r>
              <a:rPr lang="en-US" sz="2400" dirty="0" err="1">
                <a:latin typeface="Helvetica Neue"/>
                <a:cs typeface="Microsoft Sans Serif"/>
              </a:rPr>
              <a:t>sökning</a:t>
            </a:r>
            <a:r>
              <a:rPr lang="en-US" sz="2400" dirty="0">
                <a:latin typeface="Helvetica Neue"/>
                <a:cs typeface="Microsoft Sans Serif"/>
              </a:rPr>
              <a:t> </a:t>
            </a:r>
            <a:r>
              <a:rPr lang="en-US" sz="2400" dirty="0" err="1">
                <a:latin typeface="Helvetica Neue"/>
                <a:cs typeface="Microsoft Sans Serif"/>
              </a:rPr>
              <a:t>efter</a:t>
            </a:r>
            <a:r>
              <a:rPr lang="en-US" sz="2400" dirty="0">
                <a:latin typeface="Helvetica Neue"/>
                <a:cs typeface="Microsoft Sans Serif"/>
              </a:rPr>
              <a:t> </a:t>
            </a:r>
            <a:r>
              <a:rPr lang="en-US" sz="2400" dirty="0" err="1">
                <a:latin typeface="Helvetica Neue"/>
                <a:cs typeface="Microsoft Sans Serif"/>
              </a:rPr>
              <a:t>kunskap</a:t>
            </a:r>
            <a:r>
              <a:rPr lang="en-US" sz="2400" dirty="0">
                <a:latin typeface="Helvetica Neue"/>
                <a:cs typeface="Microsoft Sans Serif"/>
              </a:rPr>
              <a:t> </a:t>
            </a:r>
            <a:r>
              <a:rPr lang="en-US" sz="2400" dirty="0" err="1">
                <a:latin typeface="Helvetica Neue"/>
                <a:cs typeface="Microsoft Sans Serif"/>
              </a:rPr>
              <a:t>agerar</a:t>
            </a:r>
            <a:r>
              <a:rPr lang="en-US" sz="2400" dirty="0">
                <a:latin typeface="Helvetica Neue"/>
                <a:cs typeface="Microsoft Sans Serif"/>
              </a:rPr>
              <a:t> </a:t>
            </a:r>
            <a:r>
              <a:rPr lang="en-US" sz="2400" dirty="0" err="1">
                <a:latin typeface="Helvetica Neue"/>
                <a:cs typeface="Microsoft Sans Serif"/>
              </a:rPr>
              <a:t>organisationer</a:t>
            </a:r>
            <a:r>
              <a:rPr lang="en-US" sz="2400" dirty="0">
                <a:latin typeface="Helvetica Neue"/>
                <a:cs typeface="Microsoft Sans Serif"/>
              </a:rPr>
              <a:t> </a:t>
            </a:r>
            <a:r>
              <a:rPr lang="en-US" sz="2400" dirty="0" err="1">
                <a:latin typeface="Helvetica Neue"/>
                <a:cs typeface="Microsoft Sans Serif"/>
              </a:rPr>
              <a:t>i</a:t>
            </a:r>
            <a:r>
              <a:rPr lang="en-US" sz="2400" dirty="0">
                <a:latin typeface="Helvetica Neue"/>
                <a:cs typeface="Microsoft Sans Serif"/>
              </a:rPr>
              <a:t>: </a:t>
            </a:r>
            <a:endParaRPr lang="sv-SE" dirty="0"/>
          </a:p>
          <a:p>
            <a:pPr marL="342900" indent="-342900">
              <a:spcAft>
                <a:spcPts val="1800"/>
              </a:spcAft>
              <a:buBlip>
                <a:blip r:embed="rId2"/>
              </a:buBlip>
            </a:pPr>
            <a:r>
              <a:rPr lang="en-US" sz="2400" b="1" dirty="0" err="1">
                <a:latin typeface="Helvetica Neue" panose="020B0604020202020204" charset="0"/>
                <a:cs typeface="Microsoft Sans Serif" panose="020B0604020202020204" pitchFamily="34" charset="0"/>
              </a:rPr>
              <a:t>Exploatering</a:t>
            </a:r>
            <a:r>
              <a:rPr lang="en-US" sz="2400" b="1" dirty="0">
                <a:latin typeface="Helvetica Neue" panose="020B0604020202020204" charset="0"/>
                <a:cs typeface="Microsoft Sans Serif" panose="020B0604020202020204" pitchFamily="34" charset="0"/>
              </a:rPr>
              <a:t>:</a:t>
            </a:r>
            <a:r>
              <a:rPr lang="en-US" sz="2400" dirty="0">
                <a:latin typeface="Helvetica Neue" panose="020B0604020202020204" charset="0"/>
                <a:cs typeface="Microsoft Sans Serif" panose="020B0604020202020204" pitchFamily="34" charset="0"/>
              </a:rPr>
              <a:t> </a:t>
            </a:r>
            <a:r>
              <a:rPr lang="sv-SE" sz="2400" dirty="0">
                <a:latin typeface="Helvetica Neue" panose="020B0604020202020204" charset="0"/>
                <a:cs typeface="Microsoft Sans Serif" panose="020B0604020202020204" pitchFamily="34" charset="0"/>
              </a:rPr>
              <a:t>Stabil ram för utveckling av inkrementella innovationer. Finjustering av befintliga produkter och samarbeten med etablerade partners. Alla roller definierade och forskningsfrågor kända</a:t>
            </a:r>
            <a:r>
              <a:rPr lang="en-US" sz="2400" dirty="0">
                <a:latin typeface="Helvetica Neue" panose="020B0604020202020204" charset="0"/>
                <a:cs typeface="Microsoft Sans Serif" panose="020B0604020202020204" pitchFamily="34" charset="0"/>
              </a:rPr>
              <a:t>.</a:t>
            </a:r>
          </a:p>
          <a:p>
            <a:pPr marL="342900" indent="-342900">
              <a:spcAft>
                <a:spcPts val="1800"/>
              </a:spcAft>
              <a:buBlip>
                <a:blip r:embed="rId2"/>
              </a:buBlip>
            </a:pPr>
            <a:r>
              <a:rPr lang="en-US" sz="2400" b="1" dirty="0" err="1">
                <a:latin typeface="Helvetica Neue" panose="020B0604020202020204" charset="0"/>
                <a:cs typeface="Microsoft Sans Serif" panose="020B0604020202020204" pitchFamily="34" charset="0"/>
              </a:rPr>
              <a:t>Begränsad</a:t>
            </a:r>
            <a:r>
              <a:rPr lang="en-US" sz="2400" b="1" dirty="0">
                <a:latin typeface="Helvetica Neue" panose="020B0604020202020204" charset="0"/>
                <a:cs typeface="Microsoft Sans Serif" panose="020B0604020202020204" pitchFamily="34" charset="0"/>
              </a:rPr>
              <a:t> </a:t>
            </a:r>
            <a:r>
              <a:rPr lang="en-US" sz="2400" b="1" dirty="0" err="1">
                <a:latin typeface="Helvetica Neue" panose="020B0604020202020204" charset="0"/>
                <a:cs typeface="Microsoft Sans Serif" panose="020B0604020202020204" pitchFamily="34" charset="0"/>
              </a:rPr>
              <a:t>forskning</a:t>
            </a:r>
            <a:r>
              <a:rPr lang="en-US" sz="2400" b="1" dirty="0">
                <a:latin typeface="Helvetica Neue" panose="020B0604020202020204" charset="0"/>
                <a:cs typeface="Microsoft Sans Serif" panose="020B0604020202020204" pitchFamily="34" charset="0"/>
              </a:rPr>
              <a:t>: </a:t>
            </a:r>
            <a:r>
              <a:rPr lang="sv-SE" sz="2400" dirty="0">
                <a:latin typeface="Helvetica Neue" panose="020B0604020202020204" charset="0"/>
                <a:cs typeface="Microsoft Sans Serif" panose="020B0604020202020204" pitchFamily="34" charset="0"/>
              </a:rPr>
              <a:t>Att tänja på gränserna för den "kända”. Nya tekniken kan utvecklas men inom den befintliga ramen. Stabil affärsmodell.</a:t>
            </a:r>
            <a:endParaRPr lang="en-US" sz="2400" dirty="0">
              <a:latin typeface="Helvetica Neue" panose="020B0604020202020204" charset="0"/>
              <a:cs typeface="Microsoft Sans Serif" panose="020B0604020202020204" pitchFamily="34" charset="0"/>
            </a:endParaRPr>
          </a:p>
          <a:p>
            <a:pPr marL="342900" indent="-342900">
              <a:spcAft>
                <a:spcPts val="1800"/>
              </a:spcAft>
              <a:buBlip>
                <a:blip r:embed="rId2"/>
              </a:buBlip>
            </a:pPr>
            <a:r>
              <a:rPr lang="en-US" sz="2400" b="1" dirty="0" err="1">
                <a:latin typeface="Helvetica Neue" panose="020B0604020202020204" charset="0"/>
                <a:cs typeface="Microsoft Sans Serif" panose="020B0604020202020204" pitchFamily="34" charset="0"/>
              </a:rPr>
              <a:t>Ändring</a:t>
            </a:r>
            <a:r>
              <a:rPr lang="en-US" sz="2400" b="1" dirty="0">
                <a:latin typeface="Helvetica Neue" panose="020B0604020202020204" charset="0"/>
                <a:cs typeface="Microsoft Sans Serif" panose="020B0604020202020204" pitchFamily="34" charset="0"/>
              </a:rPr>
              <a:t> av </a:t>
            </a:r>
            <a:r>
              <a:rPr lang="en-US" sz="2400" b="1" dirty="0" err="1">
                <a:latin typeface="Helvetica Neue" panose="020B0604020202020204" charset="0"/>
                <a:cs typeface="Microsoft Sans Serif" panose="020B0604020202020204" pitchFamily="34" charset="0"/>
              </a:rPr>
              <a:t>ramverket</a:t>
            </a:r>
            <a:r>
              <a:rPr lang="en-US" sz="2400" b="1" dirty="0">
                <a:latin typeface="Helvetica Neue" panose="020B0604020202020204" charset="0"/>
                <a:cs typeface="Microsoft Sans Serif" panose="020B0604020202020204" pitchFamily="34" charset="0"/>
              </a:rPr>
              <a:t>: </a:t>
            </a:r>
            <a:r>
              <a:rPr lang="sv-SE" sz="2400" dirty="0" err="1">
                <a:latin typeface="Helvetica Neue" panose="020B0604020202020204" charset="0"/>
                <a:cs typeface="Microsoft Sans Serif" panose="020B0604020202020204" pitchFamily="34" charset="0"/>
              </a:rPr>
              <a:t>Out</a:t>
            </a:r>
            <a:r>
              <a:rPr lang="sv-SE" sz="2400" dirty="0">
                <a:latin typeface="Helvetica Neue" panose="020B0604020202020204" charset="0"/>
                <a:cs typeface="Microsoft Sans Serif" panose="020B0604020202020204" pitchFamily="34" charset="0"/>
              </a:rPr>
              <a:t>-</a:t>
            </a:r>
            <a:r>
              <a:rPr lang="sv-SE" sz="2400" dirty="0" err="1">
                <a:latin typeface="Helvetica Neue" panose="020B0604020202020204" charset="0"/>
                <a:cs typeface="Microsoft Sans Serif" panose="020B0604020202020204" pitchFamily="34" charset="0"/>
              </a:rPr>
              <a:t>of</a:t>
            </a:r>
            <a:r>
              <a:rPr lang="sv-SE" sz="2400" dirty="0">
                <a:latin typeface="Helvetica Neue" panose="020B0604020202020204" charset="0"/>
                <a:cs typeface="Microsoft Sans Serif" panose="020B0604020202020204" pitchFamily="34" charset="0"/>
              </a:rPr>
              <a:t>-the-box. Permutation av befintliga resurser och element i miljön</a:t>
            </a:r>
            <a:r>
              <a:rPr lang="en-US" sz="2400" dirty="0">
                <a:latin typeface="Helvetica Neue" panose="020B0604020202020204" charset="0"/>
                <a:cs typeface="Microsoft Sans Serif" panose="020B0604020202020204" pitchFamily="34" charset="0"/>
              </a:rPr>
              <a:t>.</a:t>
            </a:r>
          </a:p>
          <a:p>
            <a:pPr marL="342900" indent="-342900">
              <a:spcAft>
                <a:spcPts val="1800"/>
              </a:spcAft>
              <a:buBlip>
                <a:blip r:embed="rId2"/>
              </a:buBlip>
            </a:pPr>
            <a:r>
              <a:rPr lang="en-US" sz="2400" b="1" dirty="0" err="1">
                <a:latin typeface="Helvetica Neue" panose="020B0604020202020204" charset="0"/>
                <a:cs typeface="Microsoft Sans Serif" panose="020B0604020202020204" pitchFamily="34" charset="0"/>
              </a:rPr>
              <a:t>Samutveckling</a:t>
            </a:r>
            <a:r>
              <a:rPr lang="en-US" sz="2400" b="1" dirty="0">
                <a:latin typeface="Helvetica Neue" panose="020B0604020202020204" charset="0"/>
                <a:cs typeface="Microsoft Sans Serif" panose="020B0604020202020204" pitchFamily="34" charset="0"/>
              </a:rPr>
              <a:t>: </a:t>
            </a:r>
            <a:r>
              <a:rPr lang="en-US" sz="2400" dirty="0" err="1">
                <a:latin typeface="Helvetica Neue" panose="020B0604020202020204" charset="0"/>
                <a:cs typeface="Microsoft Sans Serif" panose="020B0604020202020204" pitchFamily="34" charset="0"/>
              </a:rPr>
              <a:t>Hög</a:t>
            </a:r>
            <a:r>
              <a:rPr lang="en-US" sz="2400" dirty="0">
                <a:latin typeface="Helvetica Neue" panose="020B0604020202020204" charset="0"/>
                <a:cs typeface="Microsoft Sans Serif" panose="020B0604020202020204" pitchFamily="34" charset="0"/>
              </a:rPr>
              <a:t> grad av </a:t>
            </a:r>
            <a:r>
              <a:rPr lang="en-US" sz="2400" dirty="0" err="1">
                <a:latin typeface="Helvetica Neue" panose="020B0604020202020204" charset="0"/>
                <a:cs typeface="Microsoft Sans Serif" panose="020B0604020202020204" pitchFamily="34" charset="0"/>
              </a:rPr>
              <a:t>experimenterande</a:t>
            </a:r>
            <a:r>
              <a:rPr lang="en-US" sz="2400" dirty="0">
                <a:latin typeface="Helvetica Neue" panose="020B0604020202020204" charset="0"/>
                <a:cs typeface="Microsoft Sans Serif" panose="020B0604020202020204" pitchFamily="34" charset="0"/>
              </a:rPr>
              <a:t>. Ny </a:t>
            </a:r>
            <a:r>
              <a:rPr lang="en-US" sz="2400" dirty="0" err="1">
                <a:latin typeface="Helvetica Neue" panose="020B0604020202020204" charset="0"/>
                <a:cs typeface="Microsoft Sans Serif" panose="020B0604020202020204" pitchFamily="34" charset="0"/>
              </a:rPr>
              <a:t>dominerande</a:t>
            </a:r>
            <a:r>
              <a:rPr lang="en-US" sz="2400" dirty="0">
                <a:latin typeface="Helvetica Neue" panose="020B0604020202020204" charset="0"/>
                <a:cs typeface="Microsoft Sans Serif" panose="020B0604020202020204" pitchFamily="34" charset="0"/>
              </a:rPr>
              <a:t> ram. </a:t>
            </a:r>
            <a:endParaRPr lang="en-US" sz="2400" b="1" dirty="0">
              <a:latin typeface="Helvetica Neue" panose="020B0604020202020204" charset="0"/>
              <a:cs typeface="Microsoft Sans Serif" panose="020B0604020202020204" pitchFamily="34" charset="0"/>
            </a:endParaRPr>
          </a:p>
        </p:txBody>
      </p:sp>
      <p:grpSp>
        <p:nvGrpSpPr>
          <p:cNvPr id="14" name="Group 13">
            <a:extLst>
              <a:ext uri="{FF2B5EF4-FFF2-40B4-BE49-F238E27FC236}">
                <a16:creationId xmlns:a16="http://schemas.microsoft.com/office/drawing/2014/main" id="{1C45938A-BD2F-F577-E6EE-28D8E5FC78E1}"/>
              </a:ext>
            </a:extLst>
          </p:cNvPr>
          <p:cNvGrpSpPr/>
          <p:nvPr/>
        </p:nvGrpSpPr>
        <p:grpSpPr>
          <a:xfrm>
            <a:off x="10439400" y="4381500"/>
            <a:ext cx="6263208" cy="3221207"/>
            <a:chOff x="-338814" y="2520688"/>
            <a:chExt cx="6263208" cy="3221207"/>
          </a:xfrm>
        </p:grpSpPr>
        <p:grpSp>
          <p:nvGrpSpPr>
            <p:cNvPr id="16" name="Group 15">
              <a:extLst>
                <a:ext uri="{FF2B5EF4-FFF2-40B4-BE49-F238E27FC236}">
                  <a16:creationId xmlns:a16="http://schemas.microsoft.com/office/drawing/2014/main" id="{1E691C2D-D92D-3725-8CF7-C2D46BF08E1F}"/>
                </a:ext>
              </a:extLst>
            </p:cNvPr>
            <p:cNvGrpSpPr/>
            <p:nvPr/>
          </p:nvGrpSpPr>
          <p:grpSpPr>
            <a:xfrm>
              <a:off x="1451206" y="2564904"/>
              <a:ext cx="4473188" cy="3176991"/>
              <a:chOff x="1451206" y="2564904"/>
              <a:chExt cx="4473188" cy="3176991"/>
            </a:xfrm>
          </p:grpSpPr>
          <p:grpSp>
            <p:nvGrpSpPr>
              <p:cNvPr id="23" name="Group 22">
                <a:extLst>
                  <a:ext uri="{FF2B5EF4-FFF2-40B4-BE49-F238E27FC236}">
                    <a16:creationId xmlns:a16="http://schemas.microsoft.com/office/drawing/2014/main" id="{DC1A8AE5-C6B1-39D5-4D3B-992921B2630A}"/>
                  </a:ext>
                </a:extLst>
              </p:cNvPr>
              <p:cNvGrpSpPr/>
              <p:nvPr/>
            </p:nvGrpSpPr>
            <p:grpSpPr>
              <a:xfrm>
                <a:off x="1451206" y="2564904"/>
                <a:ext cx="4473188" cy="2304256"/>
                <a:chOff x="899592" y="2276872"/>
                <a:chExt cx="4473188" cy="2304256"/>
              </a:xfrm>
            </p:grpSpPr>
            <p:sp>
              <p:nvSpPr>
                <p:cNvPr id="28" name="Rectangle 27">
                  <a:extLst>
                    <a:ext uri="{FF2B5EF4-FFF2-40B4-BE49-F238E27FC236}">
                      <a16:creationId xmlns:a16="http://schemas.microsoft.com/office/drawing/2014/main" id="{3BB2E95B-882F-4453-957B-14DE60503D34}"/>
                    </a:ext>
                  </a:extLst>
                </p:cNvPr>
                <p:cNvSpPr/>
                <p:nvPr/>
              </p:nvSpPr>
              <p:spPr>
                <a:xfrm>
                  <a:off x="899592" y="2276872"/>
                  <a:ext cx="2232248" cy="11521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latin typeface="Helvetica Neue" panose="020B0604020202020204" charset="0"/>
                    </a:rPr>
                    <a:t>Begränsad</a:t>
                  </a:r>
                  <a:r>
                    <a:rPr lang="en-US" sz="2400" dirty="0">
                      <a:latin typeface="Helvetica Neue" panose="020B0604020202020204" charset="0"/>
                    </a:rPr>
                    <a:t> </a:t>
                  </a:r>
                  <a:r>
                    <a:rPr lang="en-US" sz="2400" dirty="0" err="1">
                      <a:latin typeface="Helvetica Neue" panose="020B0604020202020204" charset="0"/>
                    </a:rPr>
                    <a:t>forskning</a:t>
                  </a:r>
                  <a:endParaRPr lang="en-US" sz="2400" dirty="0">
                    <a:latin typeface="Helvetica Neue" panose="020B0604020202020204" charset="0"/>
                  </a:endParaRPr>
                </a:p>
              </p:txBody>
            </p:sp>
            <p:sp>
              <p:nvSpPr>
                <p:cNvPr id="29" name="Rectangle 28">
                  <a:extLst>
                    <a:ext uri="{FF2B5EF4-FFF2-40B4-BE49-F238E27FC236}">
                      <a16:creationId xmlns:a16="http://schemas.microsoft.com/office/drawing/2014/main" id="{389FD9F0-3B79-E581-CF43-A9153665931A}"/>
                    </a:ext>
                  </a:extLst>
                </p:cNvPr>
                <p:cNvSpPr/>
                <p:nvPr/>
              </p:nvSpPr>
              <p:spPr>
                <a:xfrm>
                  <a:off x="3115835" y="2276872"/>
                  <a:ext cx="2232248" cy="1152128"/>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latin typeface="Helvetica Neue" panose="020B0604020202020204" charset="0"/>
                    </a:rPr>
                    <a:t>Samutveckling</a:t>
                  </a:r>
                  <a:endParaRPr lang="en-US" sz="2400" dirty="0">
                    <a:latin typeface="Helvetica Neue" panose="020B0604020202020204" charset="0"/>
                  </a:endParaRPr>
                </a:p>
              </p:txBody>
            </p:sp>
            <p:sp>
              <p:nvSpPr>
                <p:cNvPr id="30" name="Rectangle 29">
                  <a:extLst>
                    <a:ext uri="{FF2B5EF4-FFF2-40B4-BE49-F238E27FC236}">
                      <a16:creationId xmlns:a16="http://schemas.microsoft.com/office/drawing/2014/main" id="{2F747784-A098-CBFE-FAD3-41CC9BCADABE}"/>
                    </a:ext>
                  </a:extLst>
                </p:cNvPr>
                <p:cNvSpPr/>
                <p:nvPr/>
              </p:nvSpPr>
              <p:spPr>
                <a:xfrm>
                  <a:off x="903938" y="3429000"/>
                  <a:ext cx="2232248" cy="1152128"/>
                </a:xfrm>
                <a:prstGeom prst="rect">
                  <a:avLst/>
                </a:prstGeom>
                <a:solidFill>
                  <a:schemeClr val="accent1">
                    <a:lumMod val="40000"/>
                    <a:lumOff val="6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latin typeface="Helvetica Neue" panose="020B0604020202020204" charset="0"/>
                    </a:rPr>
                    <a:t>Exploatering</a:t>
                  </a:r>
                  <a:endParaRPr lang="en-US" sz="2400" dirty="0">
                    <a:latin typeface="Helvetica Neue" panose="020B0604020202020204" charset="0"/>
                  </a:endParaRPr>
                </a:p>
              </p:txBody>
            </p:sp>
            <p:sp>
              <p:nvSpPr>
                <p:cNvPr id="31" name="Rectangle 30">
                  <a:extLst>
                    <a:ext uri="{FF2B5EF4-FFF2-40B4-BE49-F238E27FC236}">
                      <a16:creationId xmlns:a16="http://schemas.microsoft.com/office/drawing/2014/main" id="{8A9A4FC5-D364-CBAE-51FC-1C8E38EA5690}"/>
                    </a:ext>
                  </a:extLst>
                </p:cNvPr>
                <p:cNvSpPr/>
                <p:nvPr/>
              </p:nvSpPr>
              <p:spPr>
                <a:xfrm>
                  <a:off x="3140532" y="3429000"/>
                  <a:ext cx="2232248" cy="1152128"/>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latin typeface="Helvetica Neue" panose="020B0604020202020204" charset="0"/>
                    </a:rPr>
                    <a:t>Ändring</a:t>
                  </a:r>
                  <a:r>
                    <a:rPr lang="en-US" sz="2400" dirty="0">
                      <a:latin typeface="Helvetica Neue" panose="020B0604020202020204" charset="0"/>
                    </a:rPr>
                    <a:t> av </a:t>
                  </a:r>
                  <a:r>
                    <a:rPr lang="en-US" sz="2400" dirty="0" err="1">
                      <a:latin typeface="Helvetica Neue" panose="020B0604020202020204" charset="0"/>
                    </a:rPr>
                    <a:t>ramverket</a:t>
                  </a:r>
                  <a:endParaRPr lang="en-US" sz="2400" dirty="0">
                    <a:latin typeface="Helvetica Neue" panose="020B0604020202020204" charset="0"/>
                  </a:endParaRPr>
                </a:p>
              </p:txBody>
            </p:sp>
          </p:grpSp>
          <p:sp>
            <p:nvSpPr>
              <p:cNvPr id="24" name="TextBox 23">
                <a:extLst>
                  <a:ext uri="{FF2B5EF4-FFF2-40B4-BE49-F238E27FC236}">
                    <a16:creationId xmlns:a16="http://schemas.microsoft.com/office/drawing/2014/main" id="{36DD6C68-FA1A-06F9-686A-FDC56117EDC9}"/>
                  </a:ext>
                </a:extLst>
              </p:cNvPr>
              <p:cNvSpPr txBox="1"/>
              <p:nvPr/>
            </p:nvSpPr>
            <p:spPr>
              <a:xfrm>
                <a:off x="1796830" y="4864298"/>
                <a:ext cx="1896673" cy="461665"/>
              </a:xfrm>
              <a:prstGeom prst="rect">
                <a:avLst/>
              </a:prstGeom>
              <a:noFill/>
            </p:spPr>
            <p:txBody>
              <a:bodyPr wrap="none" rtlCol="0">
                <a:spAutoFit/>
              </a:bodyPr>
              <a:lstStyle/>
              <a:p>
                <a:r>
                  <a:rPr lang="en-US" sz="2400" dirty="0" err="1">
                    <a:latin typeface="Helvetica Neue" panose="020B0604020202020204" charset="0"/>
                  </a:rPr>
                  <a:t>Befintlig</a:t>
                </a:r>
                <a:r>
                  <a:rPr lang="en-US" sz="2400" dirty="0">
                    <a:latin typeface="Helvetica Neue" panose="020B0604020202020204" charset="0"/>
                  </a:rPr>
                  <a:t> ram</a:t>
                </a:r>
              </a:p>
            </p:txBody>
          </p:sp>
          <p:sp>
            <p:nvSpPr>
              <p:cNvPr id="25" name="TextBox 24">
                <a:extLst>
                  <a:ext uri="{FF2B5EF4-FFF2-40B4-BE49-F238E27FC236}">
                    <a16:creationId xmlns:a16="http://schemas.microsoft.com/office/drawing/2014/main" id="{35013158-2B16-671D-BA0B-CC31E704AE90}"/>
                  </a:ext>
                </a:extLst>
              </p:cNvPr>
              <p:cNvSpPr txBox="1"/>
              <p:nvPr/>
            </p:nvSpPr>
            <p:spPr>
              <a:xfrm>
                <a:off x="4037770" y="4890029"/>
                <a:ext cx="1176925" cy="461665"/>
              </a:xfrm>
              <a:prstGeom prst="rect">
                <a:avLst/>
              </a:prstGeom>
              <a:noFill/>
            </p:spPr>
            <p:txBody>
              <a:bodyPr wrap="none" rtlCol="0">
                <a:spAutoFit/>
              </a:bodyPr>
              <a:lstStyle/>
              <a:p>
                <a:r>
                  <a:rPr lang="en-US" sz="2400" dirty="0">
                    <a:latin typeface="Helvetica Neue" panose="020B0604020202020204" charset="0"/>
                  </a:rPr>
                  <a:t>Ny ram</a:t>
                </a:r>
              </a:p>
            </p:txBody>
          </p:sp>
          <p:cxnSp>
            <p:nvCxnSpPr>
              <p:cNvPr id="26" name="Straight Arrow Connector 25">
                <a:extLst>
                  <a:ext uri="{FF2B5EF4-FFF2-40B4-BE49-F238E27FC236}">
                    <a16:creationId xmlns:a16="http://schemas.microsoft.com/office/drawing/2014/main" id="{F9EBFF97-0192-48DE-4689-1B2CADF95284}"/>
                  </a:ext>
                </a:extLst>
              </p:cNvPr>
              <p:cNvCxnSpPr/>
              <p:nvPr/>
            </p:nvCxnSpPr>
            <p:spPr>
              <a:xfrm>
                <a:off x="1691680" y="5259361"/>
                <a:ext cx="3816424"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1DE84E51-2AC6-3AD5-1602-646FF62E350D}"/>
                  </a:ext>
                </a:extLst>
              </p:cNvPr>
              <p:cNvSpPr txBox="1"/>
              <p:nvPr/>
            </p:nvSpPr>
            <p:spPr>
              <a:xfrm>
                <a:off x="2459084" y="5280230"/>
                <a:ext cx="2787943" cy="461665"/>
              </a:xfrm>
              <a:prstGeom prst="rect">
                <a:avLst/>
              </a:prstGeom>
              <a:noFill/>
            </p:spPr>
            <p:txBody>
              <a:bodyPr wrap="none" rtlCol="0">
                <a:spAutoFit/>
              </a:bodyPr>
              <a:lstStyle/>
              <a:p>
                <a:r>
                  <a:rPr lang="en-US" sz="2400" dirty="0" err="1">
                    <a:latin typeface="Helvetica Neue" panose="020B0604020202020204" charset="0"/>
                  </a:rPr>
                  <a:t>Miljöns</a:t>
                </a:r>
                <a:r>
                  <a:rPr lang="en-US" sz="2400" dirty="0">
                    <a:latin typeface="Helvetica Neue" panose="020B0604020202020204" charset="0"/>
                  </a:rPr>
                  <a:t> </a:t>
                </a:r>
                <a:r>
                  <a:rPr lang="en-US" sz="2400" dirty="0" err="1">
                    <a:latin typeface="Helvetica Neue" panose="020B0604020202020204" charset="0"/>
                  </a:rPr>
                  <a:t>komplexitet</a:t>
                </a:r>
                <a:endParaRPr lang="en-US" sz="2400" dirty="0">
                  <a:latin typeface="Helvetica Neue" panose="020B0604020202020204" charset="0"/>
                </a:endParaRPr>
              </a:p>
            </p:txBody>
          </p:sp>
        </p:grpSp>
        <p:sp>
          <p:nvSpPr>
            <p:cNvPr id="19" name="TextBox 18">
              <a:extLst>
                <a:ext uri="{FF2B5EF4-FFF2-40B4-BE49-F238E27FC236}">
                  <a16:creationId xmlns:a16="http://schemas.microsoft.com/office/drawing/2014/main" id="{CC44523A-FE9B-FD0F-B070-4CF7DDB309D9}"/>
                </a:ext>
              </a:extLst>
            </p:cNvPr>
            <p:cNvSpPr txBox="1"/>
            <p:nvPr/>
          </p:nvSpPr>
          <p:spPr>
            <a:xfrm>
              <a:off x="-338814" y="4536688"/>
              <a:ext cx="1863011" cy="461665"/>
            </a:xfrm>
            <a:prstGeom prst="rect">
              <a:avLst/>
            </a:prstGeom>
            <a:noFill/>
          </p:spPr>
          <p:txBody>
            <a:bodyPr wrap="none" rtlCol="0">
              <a:spAutoFit/>
            </a:bodyPr>
            <a:lstStyle/>
            <a:p>
              <a:r>
                <a:rPr lang="en-US" sz="2400" dirty="0" err="1">
                  <a:latin typeface="Helvetica Neue" panose="020B0604020202020204" charset="0"/>
                </a:rPr>
                <a:t>Inkrementell</a:t>
              </a:r>
              <a:endParaRPr lang="en-US" sz="2400" dirty="0">
                <a:latin typeface="Helvetica Neue" panose="020B0604020202020204" charset="0"/>
              </a:endParaRPr>
            </a:p>
          </p:txBody>
        </p:sp>
        <p:sp>
          <p:nvSpPr>
            <p:cNvPr id="20" name="TextBox 19">
              <a:extLst>
                <a:ext uri="{FF2B5EF4-FFF2-40B4-BE49-F238E27FC236}">
                  <a16:creationId xmlns:a16="http://schemas.microsoft.com/office/drawing/2014/main" id="{6090B285-456F-E38E-10A8-CB94CC0EAA8B}"/>
                </a:ext>
              </a:extLst>
            </p:cNvPr>
            <p:cNvSpPr txBox="1"/>
            <p:nvPr/>
          </p:nvSpPr>
          <p:spPr>
            <a:xfrm>
              <a:off x="93186" y="2520688"/>
              <a:ext cx="1213794" cy="461665"/>
            </a:xfrm>
            <a:prstGeom prst="rect">
              <a:avLst/>
            </a:prstGeom>
            <a:noFill/>
          </p:spPr>
          <p:txBody>
            <a:bodyPr wrap="none" rtlCol="0">
              <a:spAutoFit/>
            </a:bodyPr>
            <a:lstStyle/>
            <a:p>
              <a:r>
                <a:rPr lang="en-US" sz="2400" dirty="0">
                  <a:latin typeface="Helvetica Neue" panose="020B0604020202020204" charset="0"/>
                </a:rPr>
                <a:t>Radikal</a:t>
              </a:r>
            </a:p>
          </p:txBody>
        </p:sp>
        <p:cxnSp>
          <p:nvCxnSpPr>
            <p:cNvPr id="21" name="Straight Arrow Connector 20">
              <a:extLst>
                <a:ext uri="{FF2B5EF4-FFF2-40B4-BE49-F238E27FC236}">
                  <a16:creationId xmlns:a16="http://schemas.microsoft.com/office/drawing/2014/main" id="{7CA7B1A0-88BF-81CF-C78F-F78F78C9F002}"/>
                </a:ext>
              </a:extLst>
            </p:cNvPr>
            <p:cNvCxnSpPr/>
            <p:nvPr/>
          </p:nvCxnSpPr>
          <p:spPr>
            <a:xfrm flipV="1">
              <a:off x="1115616" y="2947730"/>
              <a:ext cx="0" cy="153860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80904828-C529-E2F9-DA5D-E6A43094689F}"/>
                </a:ext>
              </a:extLst>
            </p:cNvPr>
            <p:cNvSpPr txBox="1"/>
            <p:nvPr/>
          </p:nvSpPr>
          <p:spPr>
            <a:xfrm rot="16200000">
              <a:off x="62505" y="3486200"/>
              <a:ext cx="1606530" cy="461665"/>
            </a:xfrm>
            <a:prstGeom prst="rect">
              <a:avLst/>
            </a:prstGeom>
            <a:noFill/>
          </p:spPr>
          <p:txBody>
            <a:bodyPr wrap="none" rtlCol="0">
              <a:spAutoFit/>
            </a:bodyPr>
            <a:lstStyle/>
            <a:p>
              <a:r>
                <a:rPr lang="en-US" sz="2400" dirty="0">
                  <a:latin typeface="Helvetica Neue" panose="020B0604020202020204" charset="0"/>
                </a:rPr>
                <a:t>Innovation</a:t>
              </a:r>
            </a:p>
          </p:txBody>
        </p:sp>
      </p:grpSp>
      <p:sp>
        <p:nvSpPr>
          <p:cNvPr id="2" name="CuadroTexto 29">
            <a:extLst>
              <a:ext uri="{FF2B5EF4-FFF2-40B4-BE49-F238E27FC236}">
                <a16:creationId xmlns:a16="http://schemas.microsoft.com/office/drawing/2014/main" id="{50F159FF-7D7B-FC56-F63E-EA4F0B2B8EF8}"/>
              </a:ext>
            </a:extLst>
          </p:cNvPr>
          <p:cNvSpPr txBox="1"/>
          <p:nvPr/>
        </p:nvSpPr>
        <p:spPr>
          <a:xfrm>
            <a:off x="1296000" y="2304000"/>
            <a:ext cx="7982159" cy="523220"/>
          </a:xfrm>
          <a:prstGeom prst="rect">
            <a:avLst/>
          </a:prstGeom>
          <a:noFill/>
        </p:spPr>
        <p:txBody>
          <a:bodyPr wrap="square" rtlCol="0">
            <a:noAutofit/>
          </a:bodyPr>
          <a:lstStyle/>
          <a:p>
            <a:r>
              <a:rPr lang="en-US"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2.2 </a:t>
            </a:r>
            <a:r>
              <a:rPr lang="en-US" sz="2800" b="1" dirty="0" err="1">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Osäkerhet</a:t>
            </a:r>
            <a:r>
              <a:rPr lang="en-US"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 </a:t>
            </a:r>
            <a:r>
              <a:rPr lang="en-US" sz="2800" b="1" dirty="0" err="1">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och</a:t>
            </a:r>
            <a:r>
              <a:rPr lang="en-US"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 </a:t>
            </a:r>
            <a:r>
              <a:rPr lang="en-US" sz="2800" b="1" dirty="0" err="1">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kunskapssökande</a:t>
            </a:r>
            <a:r>
              <a:rPr lang="en-US"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
</a:t>
            </a:r>
          </a:p>
        </p:txBody>
      </p:sp>
      <p:sp>
        <p:nvSpPr>
          <p:cNvPr id="3" name="CuadroTexto 28">
            <a:extLst>
              <a:ext uri="{FF2B5EF4-FFF2-40B4-BE49-F238E27FC236}">
                <a16:creationId xmlns:a16="http://schemas.microsoft.com/office/drawing/2014/main" id="{336DF984-89BD-5C5C-753D-D90D8660D00C}"/>
              </a:ext>
            </a:extLst>
          </p:cNvPr>
          <p:cNvSpPr txBox="1"/>
          <p:nvPr/>
        </p:nvSpPr>
        <p:spPr>
          <a:xfrm>
            <a:off x="1296000" y="1548000"/>
            <a:ext cx="15840000" cy="830997"/>
          </a:xfrm>
          <a:prstGeom prst="rect">
            <a:avLst/>
          </a:prstGeom>
          <a:noFill/>
        </p:spPr>
        <p:txBody>
          <a:bodyPr wrap="square" rtlCol="0">
            <a:noAutofit/>
          </a:bodyPr>
          <a:lstStyle/>
          <a:p>
            <a:r>
              <a:rPr lang="sv-SE"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2. Faktorer att tänka på i innovationshantering</a:t>
            </a:r>
            <a:endParaRPr lang="en-US"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7394295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uadroTexto 29">
            <a:extLst>
              <a:ext uri="{FF2B5EF4-FFF2-40B4-BE49-F238E27FC236}">
                <a16:creationId xmlns:a16="http://schemas.microsoft.com/office/drawing/2014/main" id="{6A362A76-9883-6310-BD79-C74CB85D3EFA}"/>
              </a:ext>
            </a:extLst>
          </p:cNvPr>
          <p:cNvSpPr txBox="1"/>
          <p:nvPr/>
        </p:nvSpPr>
        <p:spPr>
          <a:xfrm>
            <a:off x="1296000" y="2304000"/>
            <a:ext cx="7982159" cy="523220"/>
          </a:xfrm>
          <a:prstGeom prst="rect">
            <a:avLst/>
          </a:prstGeom>
          <a:noFill/>
        </p:spPr>
        <p:txBody>
          <a:bodyPr wrap="square" rtlCol="0">
            <a:noAutofit/>
          </a:bodyPr>
          <a:lstStyle/>
          <a:p>
            <a:r>
              <a:rPr lang="en-US" sz="2800" b="1">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2.3 Interna faktorer
</a:t>
            </a:r>
            <a:endParaRPr lang="en-US"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11" name="TextBox 10">
            <a:extLst>
              <a:ext uri="{FF2B5EF4-FFF2-40B4-BE49-F238E27FC236}">
                <a16:creationId xmlns:a16="http://schemas.microsoft.com/office/drawing/2014/main" id="{683A292D-32AA-61AC-20E7-BD116C0A3637}"/>
              </a:ext>
            </a:extLst>
          </p:cNvPr>
          <p:cNvSpPr txBox="1"/>
          <p:nvPr/>
        </p:nvSpPr>
        <p:spPr>
          <a:xfrm>
            <a:off x="1296000" y="3384000"/>
            <a:ext cx="7243672" cy="3170099"/>
          </a:xfrm>
          <a:prstGeom prst="rect">
            <a:avLst/>
          </a:prstGeom>
          <a:noFill/>
        </p:spPr>
        <p:txBody>
          <a:bodyPr wrap="square" rtlCol="0">
            <a:noAutofit/>
          </a:bodyPr>
          <a:lstStyle/>
          <a:p>
            <a:pPr marL="342900" indent="-342900">
              <a:buBlip>
                <a:blip r:embed="rId2"/>
              </a:buBlip>
            </a:pPr>
            <a:r>
              <a:rPr lang="en-US" sz="2400" dirty="0" err="1">
                <a:latin typeface="Helvetica Neue" panose="020B0604020202020204" charset="0"/>
                <a:cs typeface="Microsoft Sans Serif" panose="020B0604020202020204" pitchFamily="34" charset="0"/>
              </a:rPr>
              <a:t>Hantering</a:t>
            </a:r>
            <a:r>
              <a:rPr lang="en-US" sz="2400" dirty="0">
                <a:latin typeface="Helvetica Neue" panose="020B0604020202020204" charset="0"/>
                <a:cs typeface="Microsoft Sans Serif" panose="020B0604020202020204" pitchFamily="34" charset="0"/>
              </a:rPr>
              <a:t> av interna </a:t>
            </a:r>
            <a:r>
              <a:rPr lang="en-US" sz="2400" dirty="0" err="1">
                <a:latin typeface="Helvetica Neue" panose="020B0604020202020204" charset="0"/>
                <a:cs typeface="Microsoft Sans Serif" panose="020B0604020202020204" pitchFamily="34" charset="0"/>
              </a:rPr>
              <a:t>kunskapslänkar</a:t>
            </a:r>
            <a:endParaRPr lang="en-US" sz="2400" dirty="0">
              <a:latin typeface="Helvetica Neue" panose="020B0604020202020204" charset="0"/>
              <a:cs typeface="Microsoft Sans Serif" panose="020B0604020202020204" pitchFamily="34" charset="0"/>
            </a:endParaRPr>
          </a:p>
          <a:p>
            <a:endParaRPr lang="en-US" sz="2400" dirty="0">
              <a:latin typeface="Helvetica Neue" panose="020B0604020202020204" charset="0"/>
              <a:cs typeface="Microsoft Sans Serif" panose="020B0604020202020204" pitchFamily="34" charset="0"/>
            </a:endParaRPr>
          </a:p>
          <a:p>
            <a:pPr marL="342900" indent="-342900">
              <a:buBlip>
                <a:blip r:embed="rId2"/>
              </a:buBlip>
            </a:pPr>
            <a:r>
              <a:rPr lang="sv-SE" sz="2400" i="1" dirty="0">
                <a:latin typeface="Helvetica Neue" panose="020B0604020202020204" charset="0"/>
                <a:cs typeface="Microsoft Sans Serif" panose="020B0604020202020204" pitchFamily="34" charset="0"/>
              </a:rPr>
              <a:t>Om organisationen "X" bara visste vad den inte vet</a:t>
            </a:r>
          </a:p>
          <a:p>
            <a:endParaRPr lang="en-US" sz="2400" dirty="0">
              <a:latin typeface="Helvetica Neue" panose="020B0604020202020204" charset="0"/>
              <a:cs typeface="Microsoft Sans Serif" panose="020B0604020202020204" pitchFamily="34" charset="0"/>
            </a:endParaRPr>
          </a:p>
          <a:p>
            <a:pPr marL="342900" indent="-342900">
              <a:buBlip>
                <a:blip r:embed="rId2"/>
              </a:buBlip>
            </a:pPr>
            <a:r>
              <a:rPr lang="sv-SE" sz="2400" dirty="0">
                <a:latin typeface="Helvetica Neue" panose="020B0604020202020204" charset="0"/>
                <a:cs typeface="Microsoft Sans Serif" panose="020B0604020202020204" pitchFamily="34" charset="0"/>
              </a:rPr>
              <a:t>Organisationer har ofta kunskap som de inte är medvetna om</a:t>
            </a:r>
          </a:p>
          <a:p>
            <a:endParaRPr lang="en-US" sz="2400" dirty="0">
              <a:latin typeface="Helvetica Neue" panose="020B0604020202020204" charset="0"/>
              <a:cs typeface="Microsoft Sans Serif" panose="020B0604020202020204" pitchFamily="34" charset="0"/>
            </a:endParaRPr>
          </a:p>
          <a:p>
            <a:pPr marL="342900" indent="-342900">
              <a:buBlip>
                <a:blip r:embed="rId2"/>
              </a:buBlip>
            </a:pPr>
            <a:r>
              <a:rPr lang="sv-SE" sz="2400" dirty="0">
                <a:latin typeface="Helvetica Neue" panose="020B0604020202020204" charset="0"/>
                <a:cs typeface="Microsoft Sans Serif" panose="020B0604020202020204" pitchFamily="34" charset="0"/>
              </a:rPr>
              <a:t>Innovationsledning kräver också utnyttjande av intern kunskap</a:t>
            </a:r>
            <a:endParaRPr lang="en-US" sz="2400" dirty="0">
              <a:latin typeface="Helvetica Neue" panose="020B0604020202020204" charset="0"/>
              <a:cs typeface="Microsoft Sans Serif" panose="020B0604020202020204" pitchFamily="34" charset="0"/>
            </a:endParaRPr>
          </a:p>
        </p:txBody>
      </p:sp>
      <p:graphicFrame>
        <p:nvGraphicFramePr>
          <p:cNvPr id="32" name="Diagrama 9">
            <a:extLst>
              <a:ext uri="{FF2B5EF4-FFF2-40B4-BE49-F238E27FC236}">
                <a16:creationId xmlns:a16="http://schemas.microsoft.com/office/drawing/2014/main" id="{CB0CD2F8-2E25-052E-D4A2-0D094F62E5E2}"/>
              </a:ext>
            </a:extLst>
          </p:cNvPr>
          <p:cNvGraphicFramePr>
            <a:graphicFrameLocks/>
          </p:cNvGraphicFramePr>
          <p:nvPr>
            <p:extLst>
              <p:ext uri="{D42A27DB-BD31-4B8C-83A1-F6EECF244321}">
                <p14:modId xmlns:p14="http://schemas.microsoft.com/office/powerpoint/2010/main" val="1578208262"/>
              </p:ext>
            </p:extLst>
          </p:nvPr>
        </p:nvGraphicFramePr>
        <p:xfrm>
          <a:off x="8229600" y="2736000"/>
          <a:ext cx="8496000" cy="612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CuadroTexto 28">
            <a:extLst>
              <a:ext uri="{FF2B5EF4-FFF2-40B4-BE49-F238E27FC236}">
                <a16:creationId xmlns:a16="http://schemas.microsoft.com/office/drawing/2014/main" id="{9696CA93-1AE8-2606-318E-545D7B0587D2}"/>
              </a:ext>
            </a:extLst>
          </p:cNvPr>
          <p:cNvSpPr txBox="1"/>
          <p:nvPr/>
        </p:nvSpPr>
        <p:spPr>
          <a:xfrm>
            <a:off x="1296000" y="1548000"/>
            <a:ext cx="15840000" cy="830997"/>
          </a:xfrm>
          <a:prstGeom prst="rect">
            <a:avLst/>
          </a:prstGeom>
          <a:noFill/>
        </p:spPr>
        <p:txBody>
          <a:bodyPr wrap="square" rtlCol="0">
            <a:noAutofit/>
          </a:bodyPr>
          <a:lstStyle/>
          <a:p>
            <a:r>
              <a:rPr lang="sv-SE"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2. Faktorer att tänka på i innovationshantering
</a:t>
            </a:r>
            <a:endParaRPr lang="en-US"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34419539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a 9">
            <a:extLst>
              <a:ext uri="{FF2B5EF4-FFF2-40B4-BE49-F238E27FC236}">
                <a16:creationId xmlns:a16="http://schemas.microsoft.com/office/drawing/2014/main" id="{2642F5DE-F165-B33C-C658-75F1950A7530}"/>
              </a:ext>
            </a:extLst>
          </p:cNvPr>
          <p:cNvGraphicFramePr/>
          <p:nvPr>
            <p:extLst>
              <p:ext uri="{D42A27DB-BD31-4B8C-83A1-F6EECF244321}">
                <p14:modId xmlns:p14="http://schemas.microsoft.com/office/powerpoint/2010/main" val="1297381262"/>
              </p:ext>
            </p:extLst>
          </p:nvPr>
        </p:nvGraphicFramePr>
        <p:xfrm>
          <a:off x="1295999" y="3384000"/>
          <a:ext cx="15732000" cy="550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CuadroTexto 29">
            <a:extLst>
              <a:ext uri="{FF2B5EF4-FFF2-40B4-BE49-F238E27FC236}">
                <a16:creationId xmlns:a16="http://schemas.microsoft.com/office/drawing/2014/main" id="{45FBE79B-3758-B6CF-D121-D825B32707A0}"/>
              </a:ext>
            </a:extLst>
          </p:cNvPr>
          <p:cNvSpPr txBox="1"/>
          <p:nvPr/>
        </p:nvSpPr>
        <p:spPr>
          <a:xfrm>
            <a:off x="1296000" y="2304000"/>
            <a:ext cx="7982159" cy="523220"/>
          </a:xfrm>
          <a:prstGeom prst="rect">
            <a:avLst/>
          </a:prstGeom>
          <a:noFill/>
        </p:spPr>
        <p:txBody>
          <a:bodyPr wrap="square" rtlCol="0">
            <a:noAutofit/>
          </a:bodyPr>
          <a:lstStyle/>
          <a:p>
            <a:r>
              <a:rPr lang="en-US" sz="2800" b="1">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2.3 Interna faktorer
</a:t>
            </a:r>
            <a:endParaRPr lang="en-US"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2" name="CuadroTexto 28">
            <a:extLst>
              <a:ext uri="{FF2B5EF4-FFF2-40B4-BE49-F238E27FC236}">
                <a16:creationId xmlns:a16="http://schemas.microsoft.com/office/drawing/2014/main" id="{E3035E0B-9E63-C761-79BA-D26CE7F0211F}"/>
              </a:ext>
            </a:extLst>
          </p:cNvPr>
          <p:cNvSpPr txBox="1"/>
          <p:nvPr/>
        </p:nvSpPr>
        <p:spPr>
          <a:xfrm>
            <a:off x="1296000" y="1548000"/>
            <a:ext cx="15840000" cy="830997"/>
          </a:xfrm>
          <a:prstGeom prst="rect">
            <a:avLst/>
          </a:prstGeom>
          <a:noFill/>
        </p:spPr>
        <p:txBody>
          <a:bodyPr wrap="square" rtlCol="0">
            <a:noAutofit/>
          </a:bodyPr>
          <a:lstStyle/>
          <a:p>
            <a:r>
              <a:rPr lang="sv-SE" sz="4800" b="1">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2. Faktorer att tänka på i innovationshantering
</a:t>
            </a:r>
            <a:endParaRPr lang="en-US"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132428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683A292D-32AA-61AC-20E7-BD116C0A3637}"/>
              </a:ext>
            </a:extLst>
          </p:cNvPr>
          <p:cNvSpPr txBox="1"/>
          <p:nvPr/>
        </p:nvSpPr>
        <p:spPr>
          <a:xfrm>
            <a:off x="1296000" y="3384000"/>
            <a:ext cx="4500000" cy="923330"/>
          </a:xfrm>
          <a:prstGeom prst="rect">
            <a:avLst/>
          </a:prstGeom>
          <a:noFill/>
        </p:spPr>
        <p:txBody>
          <a:bodyPr wrap="square" rtlCol="0">
            <a:noAutofit/>
          </a:bodyPr>
          <a:lstStyle/>
          <a:p>
            <a:pPr algn="ctr">
              <a:lnSpc>
                <a:spcPct val="150000"/>
              </a:lnSpc>
            </a:pPr>
            <a:r>
              <a:rPr lang="sv-SE" sz="2000" dirty="0">
                <a:latin typeface="Helvetica Neue" panose="020B0604020202020204" charset="0"/>
                <a:cs typeface="Microsoft Sans Serif" panose="020B0604020202020204" pitchFamily="34" charset="0"/>
              </a:rPr>
              <a:t>Många av faktorerna från tidigare bilder formas av organisationsstrukturen. Det är en öppen fråga om mer flexibilitet eller hierarki underlättar framgång för innovationshantering. Vanligtvis skiljer vi mellan organiska och mekanistiska strukturer. Några saker att tänka på när du strukturerar ditt innovationsteam. 
</a:t>
            </a:r>
            <a:endParaRPr lang="en-US" sz="2000" dirty="0">
              <a:latin typeface="Helvetica Neue" panose="020B0604020202020204" charset="0"/>
              <a:cs typeface="Microsoft Sans Serif" panose="020B0604020202020204" pitchFamily="34" charset="0"/>
            </a:endParaRPr>
          </a:p>
        </p:txBody>
      </p:sp>
      <p:graphicFrame>
        <p:nvGraphicFramePr>
          <p:cNvPr id="14" name="Content Placeholder 4">
            <a:extLst>
              <a:ext uri="{FF2B5EF4-FFF2-40B4-BE49-F238E27FC236}">
                <a16:creationId xmlns:a16="http://schemas.microsoft.com/office/drawing/2014/main" id="{950E8470-4D56-812C-29EB-CE7A311ECEF3}"/>
              </a:ext>
            </a:extLst>
          </p:cNvPr>
          <p:cNvGraphicFramePr>
            <a:graphicFrameLocks/>
          </p:cNvGraphicFramePr>
          <p:nvPr>
            <p:extLst>
              <p:ext uri="{D42A27DB-BD31-4B8C-83A1-F6EECF244321}">
                <p14:modId xmlns:p14="http://schemas.microsoft.com/office/powerpoint/2010/main" val="588109920"/>
              </p:ext>
            </p:extLst>
          </p:nvPr>
        </p:nvGraphicFramePr>
        <p:xfrm>
          <a:off x="6552000" y="2700000"/>
          <a:ext cx="10080000" cy="6525120"/>
        </p:xfrm>
        <a:graphic>
          <a:graphicData uri="http://schemas.openxmlformats.org/drawingml/2006/table">
            <a:tbl>
              <a:tblPr firstRow="1" bandRow="1">
                <a:tableStyleId>{F5AB1C69-6EDB-4FF4-983F-18BD219EF322}</a:tableStyleId>
              </a:tblPr>
              <a:tblGrid>
                <a:gridCol w="5040000">
                  <a:extLst>
                    <a:ext uri="{9D8B030D-6E8A-4147-A177-3AD203B41FA5}">
                      <a16:colId xmlns:a16="http://schemas.microsoft.com/office/drawing/2014/main" val="1654914079"/>
                    </a:ext>
                  </a:extLst>
                </a:gridCol>
                <a:gridCol w="5040000">
                  <a:extLst>
                    <a:ext uri="{9D8B030D-6E8A-4147-A177-3AD203B41FA5}">
                      <a16:colId xmlns:a16="http://schemas.microsoft.com/office/drawing/2014/main" val="336137949"/>
                    </a:ext>
                  </a:extLst>
                </a:gridCol>
              </a:tblGrid>
              <a:tr h="612000">
                <a:tc>
                  <a:txBody>
                    <a:bodyPr/>
                    <a:lstStyle/>
                    <a:p>
                      <a:r>
                        <a:rPr lang="en-US" sz="2000" noProof="0" dirty="0" err="1">
                          <a:latin typeface="Helvetica Neue" panose="020B0604020202020204" charset="0"/>
                        </a:rPr>
                        <a:t>Organisk</a:t>
                      </a:r>
                      <a:r>
                        <a:rPr lang="en-US" sz="2000" noProof="0" dirty="0">
                          <a:latin typeface="Helvetica Neue" panose="020B0604020202020204" charset="0"/>
                        </a:rPr>
                        <a:t> </a:t>
                      </a:r>
                      <a:r>
                        <a:rPr lang="en-US" sz="2000" noProof="0" dirty="0" err="1">
                          <a:latin typeface="Helvetica Neue" panose="020B0604020202020204" charset="0"/>
                        </a:rPr>
                        <a:t>struktur</a:t>
                      </a:r>
                      <a:endParaRPr lang="en-US" sz="2000" noProof="0" dirty="0">
                        <a:latin typeface="Helvetica Neue" panose="020B0604020202020204" charset="0"/>
                      </a:endParaRPr>
                    </a:p>
                  </a:txBody>
                  <a:tcPr anchor="ctr"/>
                </a:tc>
                <a:tc>
                  <a:txBody>
                    <a:bodyPr/>
                    <a:lstStyle/>
                    <a:p>
                      <a:r>
                        <a:rPr lang="en-US" sz="2000" noProof="0" dirty="0" err="1">
                          <a:latin typeface="Helvetica Neue" panose="020B0604020202020204" charset="0"/>
                        </a:rPr>
                        <a:t>Mekanistisk</a:t>
                      </a:r>
                      <a:r>
                        <a:rPr lang="en-US" sz="2000" noProof="0" dirty="0">
                          <a:latin typeface="Helvetica Neue" panose="020B0604020202020204" charset="0"/>
                        </a:rPr>
                        <a:t> </a:t>
                      </a:r>
                      <a:r>
                        <a:rPr lang="en-US" sz="2000" noProof="0" dirty="0" err="1">
                          <a:latin typeface="Helvetica Neue" panose="020B0604020202020204" charset="0"/>
                        </a:rPr>
                        <a:t>struktur</a:t>
                      </a:r>
                      <a:endParaRPr lang="en-US" sz="2000" noProof="0" dirty="0">
                        <a:latin typeface="Helvetica Neue" panose="020B0604020202020204" charset="0"/>
                      </a:endParaRPr>
                    </a:p>
                  </a:txBody>
                  <a:tcPr anchor="ctr"/>
                </a:tc>
                <a:extLst>
                  <a:ext uri="{0D108BD9-81ED-4DB2-BD59-A6C34878D82A}">
                    <a16:rowId xmlns:a16="http://schemas.microsoft.com/office/drawing/2014/main" val="4108297286"/>
                  </a:ext>
                </a:extLst>
              </a:tr>
              <a:tr h="676763">
                <a:tc>
                  <a:txBody>
                    <a:bodyPr/>
                    <a:lstStyle/>
                    <a:p>
                      <a:r>
                        <a:rPr lang="en-US" sz="2000" b="1" noProof="0" dirty="0" err="1">
                          <a:latin typeface="Helvetica Neue" panose="020B0604020202020204" charset="0"/>
                        </a:rPr>
                        <a:t>Kommunikationskanaler</a:t>
                      </a:r>
                      <a:r>
                        <a:rPr lang="en-US" sz="2000" b="1" noProof="0" dirty="0">
                          <a:latin typeface="Helvetica Neue" panose="020B0604020202020204" charset="0"/>
                        </a:rPr>
                        <a:t>
</a:t>
                      </a:r>
                      <a:r>
                        <a:rPr lang="en-US" sz="2000" noProof="0" dirty="0" err="1">
                          <a:latin typeface="Helvetica Neue" panose="020B0604020202020204" charset="0"/>
                        </a:rPr>
                        <a:t>Öppna</a:t>
                      </a:r>
                      <a:r>
                        <a:rPr lang="en-US" sz="2000" noProof="0" dirty="0">
                          <a:latin typeface="Helvetica Neue" panose="020B0604020202020204" charset="0"/>
                        </a:rPr>
                        <a:t> med </a:t>
                      </a:r>
                      <a:r>
                        <a:rPr lang="en-US" sz="2000" noProof="0" dirty="0" err="1">
                          <a:latin typeface="Helvetica Neue" panose="020B0604020202020204" charset="0"/>
                        </a:rPr>
                        <a:t>fritt</a:t>
                      </a:r>
                      <a:r>
                        <a:rPr lang="en-US" sz="2000" noProof="0" dirty="0">
                          <a:latin typeface="Helvetica Neue" panose="020B0604020202020204" charset="0"/>
                        </a:rPr>
                        <a:t> </a:t>
                      </a:r>
                      <a:r>
                        <a:rPr lang="en-US" sz="2000" noProof="0" dirty="0" err="1">
                          <a:latin typeface="Helvetica Neue" panose="020B0604020202020204" charset="0"/>
                        </a:rPr>
                        <a:t>flöde</a:t>
                      </a:r>
                      <a:endParaRPr lang="en-US" sz="2000" noProof="0" dirty="0">
                        <a:latin typeface="Helvetica Neue" panose="020B060402020202020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noProof="0" dirty="0" err="1">
                          <a:latin typeface="Helvetica Neue" panose="020B0604020202020204" charset="0"/>
                        </a:rPr>
                        <a:t>Kommunikationskanaler</a:t>
                      </a:r>
                      <a:r>
                        <a:rPr lang="en-US" sz="2000" b="1" noProof="0" dirty="0">
                          <a:latin typeface="Helvetica Neue" panose="020B0604020202020204" charset="0"/>
                        </a:rPr>
                        <a:t>
</a:t>
                      </a:r>
                      <a:r>
                        <a:rPr lang="en-US" sz="2000" noProof="0" dirty="0" err="1">
                          <a:latin typeface="Helvetica Neue" panose="020B0604020202020204" charset="0"/>
                        </a:rPr>
                        <a:t>Mycket</a:t>
                      </a:r>
                      <a:r>
                        <a:rPr lang="en-US" sz="2000" noProof="0" dirty="0">
                          <a:latin typeface="Helvetica Neue" panose="020B0604020202020204" charset="0"/>
                        </a:rPr>
                        <a:t> </a:t>
                      </a:r>
                      <a:r>
                        <a:rPr lang="en-US" sz="2000" noProof="0" dirty="0" err="1">
                          <a:latin typeface="Helvetica Neue" panose="020B0604020202020204" charset="0"/>
                        </a:rPr>
                        <a:t>strukturerat</a:t>
                      </a:r>
                      <a:r>
                        <a:rPr lang="en-US" sz="2000" noProof="0" dirty="0">
                          <a:latin typeface="Helvetica Neue" panose="020B0604020202020204" charset="0"/>
                        </a:rPr>
                        <a:t>, </a:t>
                      </a:r>
                      <a:r>
                        <a:rPr lang="en-US" sz="2000" noProof="0" dirty="0" err="1">
                          <a:latin typeface="Helvetica Neue" panose="020B0604020202020204" charset="0"/>
                        </a:rPr>
                        <a:t>begränsat</a:t>
                      </a:r>
                      <a:r>
                        <a:rPr lang="en-US" sz="2000" noProof="0" dirty="0">
                          <a:latin typeface="Helvetica Neue" panose="020B0604020202020204" charset="0"/>
                        </a:rPr>
                        <a:t> </a:t>
                      </a:r>
                      <a:r>
                        <a:rPr lang="en-US" sz="2000" noProof="0" dirty="0" err="1">
                          <a:latin typeface="Helvetica Neue" panose="020B0604020202020204" charset="0"/>
                        </a:rPr>
                        <a:t>informationsflöde</a:t>
                      </a:r>
                      <a:endParaRPr lang="en-US" sz="2000" noProof="0" dirty="0">
                        <a:latin typeface="Helvetica Neue" panose="020B0604020202020204" charset="0"/>
                      </a:endParaRPr>
                    </a:p>
                  </a:txBody>
                  <a:tcPr/>
                </a:tc>
                <a:extLst>
                  <a:ext uri="{0D108BD9-81ED-4DB2-BD59-A6C34878D82A}">
                    <a16:rowId xmlns:a16="http://schemas.microsoft.com/office/drawing/2014/main" val="725157255"/>
                  </a:ext>
                </a:extLst>
              </a:tr>
              <a:tr h="676763">
                <a:tc>
                  <a:txBody>
                    <a:bodyPr/>
                    <a:lstStyle/>
                    <a:p>
                      <a:r>
                        <a:rPr lang="en-US" sz="2000" b="1" noProof="0" dirty="0" err="1">
                          <a:latin typeface="Helvetica Neue" panose="020B0604020202020204" charset="0"/>
                        </a:rPr>
                        <a:t>Åtgärdsstil</a:t>
                      </a:r>
                      <a:r>
                        <a:rPr lang="en-US" sz="2000" b="1" noProof="0" dirty="0">
                          <a:latin typeface="Helvetica Neue" panose="020B0604020202020204" charset="0"/>
                        </a:rPr>
                        <a:t>
</a:t>
                      </a:r>
                      <a:r>
                        <a:rPr lang="en-US" sz="2000" noProof="0" dirty="0" err="1">
                          <a:latin typeface="Helvetica Neue" panose="020B0604020202020204" charset="0"/>
                        </a:rPr>
                        <a:t>Flexibel</a:t>
                      </a:r>
                      <a:endParaRPr lang="en-US" sz="2000" noProof="0" dirty="0">
                        <a:latin typeface="Helvetica Neue" panose="020B0604020202020204" charset="0"/>
                      </a:endParaRPr>
                    </a:p>
                  </a:txBody>
                  <a:tcPr/>
                </a:tc>
                <a:tc>
                  <a:txBody>
                    <a:bodyPr/>
                    <a:lstStyle/>
                    <a:p>
                      <a:r>
                        <a:rPr lang="en-US" sz="2000" b="1" noProof="0" dirty="0" err="1">
                          <a:latin typeface="Helvetica Neue" panose="020B0604020202020204" charset="0"/>
                        </a:rPr>
                        <a:t>Åtgärdsstil</a:t>
                      </a:r>
                      <a:r>
                        <a:rPr lang="en-US" sz="2000" b="1" noProof="0" dirty="0">
                          <a:latin typeface="Helvetica Neue" panose="020B0604020202020204" charset="0"/>
                        </a:rPr>
                        <a:t>
</a:t>
                      </a:r>
                      <a:r>
                        <a:rPr lang="en-US" sz="2000" noProof="0" dirty="0" err="1">
                          <a:latin typeface="Helvetica Neue" panose="020B0604020202020204" charset="0"/>
                        </a:rPr>
                        <a:t>Enhetlig</a:t>
                      </a:r>
                      <a:r>
                        <a:rPr lang="en-US" sz="2000" noProof="0" dirty="0">
                          <a:latin typeface="Helvetica Neue" panose="020B0604020202020204" charset="0"/>
                        </a:rPr>
                        <a:t> </a:t>
                      </a:r>
                      <a:r>
                        <a:rPr lang="en-US" sz="2000" noProof="0" dirty="0" err="1">
                          <a:latin typeface="Helvetica Neue" panose="020B0604020202020204" charset="0"/>
                        </a:rPr>
                        <a:t>och</a:t>
                      </a:r>
                      <a:r>
                        <a:rPr lang="en-US" sz="2000" noProof="0" dirty="0">
                          <a:latin typeface="Helvetica Neue" panose="020B0604020202020204" charset="0"/>
                        </a:rPr>
                        <a:t> </a:t>
                      </a:r>
                      <a:r>
                        <a:rPr lang="en-US" sz="2000" noProof="0" dirty="0" err="1">
                          <a:latin typeface="Helvetica Neue" panose="020B0604020202020204" charset="0"/>
                        </a:rPr>
                        <a:t>begränsad</a:t>
                      </a:r>
                      <a:endParaRPr lang="en-US" sz="2000" noProof="0" dirty="0">
                        <a:latin typeface="Helvetica Neue" panose="020B0604020202020204" charset="0"/>
                      </a:endParaRPr>
                    </a:p>
                  </a:txBody>
                  <a:tcPr/>
                </a:tc>
                <a:extLst>
                  <a:ext uri="{0D108BD9-81ED-4DB2-BD59-A6C34878D82A}">
                    <a16:rowId xmlns:a16="http://schemas.microsoft.com/office/drawing/2014/main" val="1291852380"/>
                  </a:ext>
                </a:extLst>
              </a:tr>
              <a:tr h="676763">
                <a:tc>
                  <a:txBody>
                    <a:bodyPr/>
                    <a:lstStyle/>
                    <a:p>
                      <a:r>
                        <a:rPr lang="en-US" sz="2000" b="1" noProof="0" dirty="0" err="1">
                          <a:latin typeface="Helvetica Neue" panose="020B0604020202020204" charset="0"/>
                        </a:rPr>
                        <a:t>Beslutsmyndighet</a:t>
                      </a:r>
                      <a:r>
                        <a:rPr lang="en-US" sz="2000" b="1" noProof="0" dirty="0">
                          <a:latin typeface="Helvetica Neue" panose="020B0604020202020204" charset="0"/>
                        </a:rPr>
                        <a:t>
</a:t>
                      </a:r>
                      <a:r>
                        <a:rPr lang="en-US" sz="2000" noProof="0" dirty="0" err="1">
                          <a:latin typeface="Helvetica Neue" panose="020B0604020202020204" charset="0"/>
                        </a:rPr>
                        <a:t>Erfarenhetsbaserad</a:t>
                      </a:r>
                      <a:endParaRPr lang="en-US" sz="2000" noProof="0" dirty="0">
                        <a:latin typeface="Helvetica Neue" panose="020B0604020202020204" charset="0"/>
                      </a:endParaRPr>
                    </a:p>
                  </a:txBody>
                  <a:tcPr/>
                </a:tc>
                <a:tc>
                  <a:txBody>
                    <a:bodyPr/>
                    <a:lstStyle/>
                    <a:p>
                      <a:r>
                        <a:rPr lang="en-US" sz="2000" b="1" noProof="0" dirty="0" err="1">
                          <a:latin typeface="Helvetica Neue" panose="020B0604020202020204" charset="0"/>
                        </a:rPr>
                        <a:t>Beslutsmyndighet</a:t>
                      </a:r>
                      <a:r>
                        <a:rPr lang="en-US" sz="2000" b="1" noProof="0" dirty="0">
                          <a:latin typeface="Helvetica Neue" panose="020B0604020202020204" charset="0"/>
                        </a:rPr>
                        <a:t>
</a:t>
                      </a:r>
                      <a:r>
                        <a:rPr lang="en-US" sz="2000" noProof="0" dirty="0" err="1">
                          <a:latin typeface="Helvetica Neue" panose="020B0604020202020204" charset="0"/>
                        </a:rPr>
                        <a:t>Baserat</a:t>
                      </a:r>
                      <a:r>
                        <a:rPr lang="en-US" sz="2000" noProof="0" dirty="0">
                          <a:latin typeface="Helvetica Neue" panose="020B0604020202020204" charset="0"/>
                        </a:rPr>
                        <a:t> </a:t>
                      </a:r>
                      <a:r>
                        <a:rPr lang="en-US" sz="2000" noProof="0" dirty="0" err="1">
                          <a:latin typeface="Helvetica Neue" panose="020B0604020202020204" charset="0"/>
                        </a:rPr>
                        <a:t>på</a:t>
                      </a:r>
                      <a:r>
                        <a:rPr lang="en-US" sz="2000" noProof="0" dirty="0">
                          <a:latin typeface="Helvetica Neue" panose="020B0604020202020204" charset="0"/>
                        </a:rPr>
                        <a:t> </a:t>
                      </a:r>
                      <a:r>
                        <a:rPr lang="en-US" sz="2000" noProof="0" dirty="0" err="1">
                          <a:latin typeface="Helvetica Neue" panose="020B0604020202020204" charset="0"/>
                        </a:rPr>
                        <a:t>ledningshierarkiposition</a:t>
                      </a:r>
                      <a:endParaRPr lang="en-US" sz="2000" noProof="0" dirty="0">
                        <a:latin typeface="Helvetica Neue" panose="020B0604020202020204" charset="0"/>
                      </a:endParaRPr>
                    </a:p>
                  </a:txBody>
                  <a:tcPr/>
                </a:tc>
                <a:extLst>
                  <a:ext uri="{0D108BD9-81ED-4DB2-BD59-A6C34878D82A}">
                    <a16:rowId xmlns:a16="http://schemas.microsoft.com/office/drawing/2014/main" val="4142795725"/>
                  </a:ext>
                </a:extLst>
              </a:tr>
              <a:tr h="676763">
                <a:tc>
                  <a:txBody>
                    <a:bodyPr/>
                    <a:lstStyle/>
                    <a:p>
                      <a:r>
                        <a:rPr lang="en-US" sz="2000" b="1" noProof="0" dirty="0" err="1">
                          <a:latin typeface="Helvetica Neue" panose="020B0604020202020204" charset="0"/>
                        </a:rPr>
                        <a:t>Anpassning</a:t>
                      </a:r>
                      <a:endParaRPr lang="en-US" sz="2000" b="1" noProof="0" dirty="0">
                        <a:latin typeface="Helvetica Neue" panose="020B0604020202020204" charset="0"/>
                      </a:endParaRPr>
                    </a:p>
                    <a:p>
                      <a:r>
                        <a:rPr lang="sv-SE" sz="2000" noProof="0" dirty="0">
                          <a:latin typeface="Helvetica Neue" panose="020B0604020202020204" charset="0"/>
                        </a:rPr>
                        <a:t>Fri på grundval av omständigheterna</a:t>
                      </a:r>
                      <a:endParaRPr lang="en-US" sz="2000" noProof="0" dirty="0">
                        <a:latin typeface="Helvetica Neue" panose="020B0604020202020204" charset="0"/>
                      </a:endParaRPr>
                    </a:p>
                  </a:txBody>
                  <a:tcPr/>
                </a:tc>
                <a:tc>
                  <a:txBody>
                    <a:bodyPr/>
                    <a:lstStyle/>
                    <a:p>
                      <a:r>
                        <a:rPr lang="en-US" sz="2000" b="1" noProof="0" dirty="0" err="1">
                          <a:latin typeface="Helvetica Neue" panose="020B0604020202020204" charset="0"/>
                        </a:rPr>
                        <a:t>Anpassning</a:t>
                      </a:r>
                      <a:endParaRPr lang="en-US" sz="2000" b="1" noProof="0" dirty="0">
                        <a:latin typeface="Helvetica Neue" panose="020B0604020202020204" charset="0"/>
                      </a:endParaRPr>
                    </a:p>
                    <a:p>
                      <a:r>
                        <a:rPr lang="en-US" sz="2000" noProof="0" dirty="0" err="1">
                          <a:latin typeface="Helvetica Neue" panose="020B0604020202020204" charset="0"/>
                        </a:rPr>
                        <a:t>Begränsat</a:t>
                      </a:r>
                      <a:r>
                        <a:rPr lang="en-US" sz="2000" noProof="0" dirty="0">
                          <a:latin typeface="Helvetica Neue" panose="020B0604020202020204" charset="0"/>
                        </a:rPr>
                        <a:t>, med </a:t>
                      </a:r>
                      <a:r>
                        <a:rPr lang="en-US" sz="2000" noProof="0" dirty="0" err="1">
                          <a:latin typeface="Helvetica Neue" panose="020B0604020202020204" charset="0"/>
                        </a:rPr>
                        <a:t>fokus</a:t>
                      </a:r>
                      <a:r>
                        <a:rPr lang="en-US" sz="2000" noProof="0" dirty="0">
                          <a:latin typeface="Helvetica Neue" panose="020B0604020202020204" charset="0"/>
                        </a:rPr>
                        <a:t> </a:t>
                      </a:r>
                      <a:r>
                        <a:rPr lang="en-US" sz="2000" noProof="0" dirty="0" err="1">
                          <a:latin typeface="Helvetica Neue" panose="020B0604020202020204" charset="0"/>
                        </a:rPr>
                        <a:t>på</a:t>
                      </a:r>
                      <a:r>
                        <a:rPr lang="en-US" sz="2000" noProof="0" dirty="0">
                          <a:latin typeface="Helvetica Neue" panose="020B0604020202020204" charset="0"/>
                        </a:rPr>
                        <a:t> </a:t>
                      </a:r>
                      <a:r>
                        <a:rPr lang="en-US" sz="2000" noProof="0" dirty="0" err="1">
                          <a:latin typeface="Helvetica Neue" panose="020B0604020202020204" charset="0"/>
                        </a:rPr>
                        <a:t>rutiner</a:t>
                      </a:r>
                      <a:endParaRPr lang="en-US" sz="2000" noProof="0" dirty="0">
                        <a:latin typeface="Helvetica Neue" panose="020B0604020202020204" charset="0"/>
                      </a:endParaRPr>
                    </a:p>
                  </a:txBody>
                  <a:tcPr/>
                </a:tc>
                <a:extLst>
                  <a:ext uri="{0D108BD9-81ED-4DB2-BD59-A6C34878D82A}">
                    <a16:rowId xmlns:a16="http://schemas.microsoft.com/office/drawing/2014/main" val="489391193"/>
                  </a:ext>
                </a:extLst>
              </a:tr>
              <a:tr h="676763">
                <a:tc>
                  <a:txBody>
                    <a:bodyPr/>
                    <a:lstStyle/>
                    <a:p>
                      <a:r>
                        <a:rPr lang="en-US" sz="2000" b="1" noProof="0" dirty="0" err="1">
                          <a:latin typeface="Helvetica Neue" panose="020B0604020202020204" charset="0"/>
                        </a:rPr>
                        <a:t>Genomförande</a:t>
                      </a:r>
                      <a:r>
                        <a:rPr lang="en-US" sz="2000" b="1" noProof="0" dirty="0">
                          <a:latin typeface="Helvetica Neue" panose="020B0604020202020204" charset="0"/>
                        </a:rPr>
                        <a:t> av </a:t>
                      </a:r>
                      <a:r>
                        <a:rPr lang="en-US" sz="2000" b="1" noProof="0" dirty="0" err="1">
                          <a:latin typeface="Helvetica Neue" panose="020B0604020202020204" charset="0"/>
                        </a:rPr>
                        <a:t>uppgifter</a:t>
                      </a:r>
                      <a:r>
                        <a:rPr lang="en-US" sz="2000" b="1" noProof="0" dirty="0">
                          <a:latin typeface="Helvetica Neue" panose="020B0604020202020204" charset="0"/>
                        </a:rPr>
                        <a:t>
</a:t>
                      </a:r>
                      <a:r>
                        <a:rPr lang="en-US" sz="2000" b="0" noProof="0" dirty="0" err="1">
                          <a:latin typeface="Helvetica Neue" panose="020B0604020202020204" charset="0"/>
                        </a:rPr>
                        <a:t>Utan</a:t>
                      </a:r>
                      <a:r>
                        <a:rPr lang="en-US" sz="2000" b="0" noProof="0" dirty="0">
                          <a:latin typeface="Helvetica Neue" panose="020B0604020202020204" charset="0"/>
                        </a:rPr>
                        <a:t> </a:t>
                      </a:r>
                      <a:r>
                        <a:rPr lang="en-US" sz="2000" b="0" noProof="0" dirty="0" err="1">
                          <a:latin typeface="Helvetica Neue" panose="020B0604020202020204" charset="0"/>
                        </a:rPr>
                        <a:t>procedurbegränsningar</a:t>
                      </a:r>
                      <a:endParaRPr lang="en-US" sz="2000" b="0" noProof="0" dirty="0">
                        <a:latin typeface="Helvetica Neue" panose="020B0604020202020204" charset="0"/>
                      </a:endParaRPr>
                    </a:p>
                  </a:txBody>
                  <a:tcPr/>
                </a:tc>
                <a:tc>
                  <a:txBody>
                    <a:bodyPr/>
                    <a:lstStyle/>
                    <a:p>
                      <a:r>
                        <a:rPr lang="en-US" sz="2000" b="1" noProof="0" dirty="0" err="1">
                          <a:latin typeface="Helvetica Neue" panose="020B0604020202020204" charset="0"/>
                        </a:rPr>
                        <a:t>Betoning</a:t>
                      </a:r>
                      <a:r>
                        <a:rPr lang="en-US" sz="2000" b="1" noProof="0" dirty="0">
                          <a:latin typeface="Helvetica Neue" panose="020B0604020202020204" charset="0"/>
                        </a:rPr>
                        <a:t> </a:t>
                      </a:r>
                      <a:r>
                        <a:rPr lang="en-US" sz="2000" b="1" noProof="0" dirty="0" err="1">
                          <a:latin typeface="Helvetica Neue" panose="020B0604020202020204" charset="0"/>
                        </a:rPr>
                        <a:t>på</a:t>
                      </a:r>
                      <a:r>
                        <a:rPr lang="en-US" sz="2000" b="1" noProof="0" dirty="0">
                          <a:latin typeface="Helvetica Neue" panose="020B0604020202020204" charset="0"/>
                        </a:rPr>
                        <a:t> </a:t>
                      </a:r>
                      <a:r>
                        <a:rPr lang="en-US" sz="2000" b="1" noProof="0" dirty="0" err="1">
                          <a:latin typeface="Helvetica Neue" panose="020B0604020202020204" charset="0"/>
                        </a:rPr>
                        <a:t>formella</a:t>
                      </a:r>
                      <a:r>
                        <a:rPr lang="en-US" sz="2000" b="1" noProof="0" dirty="0">
                          <a:latin typeface="Helvetica Neue" panose="020B0604020202020204" charset="0"/>
                        </a:rPr>
                        <a:t> </a:t>
                      </a:r>
                      <a:r>
                        <a:rPr lang="en-US" sz="2000" b="1" noProof="0" dirty="0" err="1">
                          <a:latin typeface="Helvetica Neue" panose="020B0604020202020204" charset="0"/>
                        </a:rPr>
                        <a:t>förfaranden</a:t>
                      </a:r>
                      <a:r>
                        <a:rPr lang="en-US" sz="2000" b="1" noProof="0" dirty="0">
                          <a:latin typeface="Helvetica Neue" panose="020B0604020202020204" charset="0"/>
                        </a:rPr>
                        <a:t>
</a:t>
                      </a:r>
                      <a:r>
                        <a:rPr lang="en-US" sz="2000" b="0" noProof="0" dirty="0" err="1">
                          <a:latin typeface="Helvetica Neue" panose="020B0604020202020204" charset="0"/>
                        </a:rPr>
                        <a:t>Baserat</a:t>
                      </a:r>
                      <a:r>
                        <a:rPr lang="en-US" sz="2000" b="0" noProof="0" dirty="0">
                          <a:latin typeface="Helvetica Neue" panose="020B0604020202020204" charset="0"/>
                        </a:rPr>
                        <a:t> </a:t>
                      </a:r>
                      <a:r>
                        <a:rPr lang="en-US" sz="2000" b="0" noProof="0" dirty="0" err="1">
                          <a:latin typeface="Helvetica Neue" panose="020B0604020202020204" charset="0"/>
                        </a:rPr>
                        <a:t>på</a:t>
                      </a:r>
                      <a:r>
                        <a:rPr lang="en-US" sz="2000" b="0" noProof="0" dirty="0">
                          <a:latin typeface="Helvetica Neue" panose="020B0604020202020204" charset="0"/>
                        </a:rPr>
                        <a:t> </a:t>
                      </a:r>
                      <a:r>
                        <a:rPr lang="en-US" sz="2000" b="0" noProof="0" dirty="0" err="1">
                          <a:latin typeface="Helvetica Neue" panose="020B0604020202020204" charset="0"/>
                        </a:rPr>
                        <a:t>förvaltningsregler</a:t>
                      </a:r>
                      <a:endParaRPr lang="en-US" sz="2000" b="0" noProof="0" dirty="0">
                        <a:latin typeface="Helvetica Neue" panose="020B0604020202020204" charset="0"/>
                      </a:endParaRPr>
                    </a:p>
                  </a:txBody>
                  <a:tcPr/>
                </a:tc>
                <a:extLst>
                  <a:ext uri="{0D108BD9-81ED-4DB2-BD59-A6C34878D82A}">
                    <a16:rowId xmlns:a16="http://schemas.microsoft.com/office/drawing/2014/main" val="3805002378"/>
                  </a:ext>
                </a:extLst>
              </a:tr>
              <a:tr h="676763">
                <a:tc>
                  <a:txBody>
                    <a:bodyPr/>
                    <a:lstStyle/>
                    <a:p>
                      <a:r>
                        <a:rPr lang="en-US" sz="2000" b="1" noProof="0" dirty="0" err="1">
                          <a:latin typeface="Helvetica Neue" panose="020B0604020202020204" charset="0"/>
                        </a:rPr>
                        <a:t>Avslappnad</a:t>
                      </a:r>
                      <a:r>
                        <a:rPr lang="en-US" sz="2000" b="1" noProof="0" dirty="0">
                          <a:latin typeface="Helvetica Neue" panose="020B0604020202020204" charset="0"/>
                        </a:rPr>
                        <a:t>, </a:t>
                      </a:r>
                      <a:r>
                        <a:rPr lang="en-US" sz="2000" b="1" noProof="0" dirty="0" err="1">
                          <a:latin typeface="Helvetica Neue" panose="020B0604020202020204" charset="0"/>
                        </a:rPr>
                        <a:t>informell</a:t>
                      </a:r>
                      <a:r>
                        <a:rPr lang="en-US" sz="2000" b="1" noProof="0" dirty="0">
                          <a:latin typeface="Helvetica Neue" panose="020B0604020202020204" charset="0"/>
                        </a:rPr>
                        <a:t> </a:t>
                      </a:r>
                      <a:r>
                        <a:rPr lang="en-US" sz="2000" b="1" noProof="0" dirty="0" err="1">
                          <a:latin typeface="Helvetica Neue" panose="020B0604020202020204" charset="0"/>
                        </a:rPr>
                        <a:t>kontroll</a:t>
                      </a:r>
                      <a:r>
                        <a:rPr lang="en-US" sz="2000" b="1" noProof="0" dirty="0">
                          <a:latin typeface="Helvetica Neue" panose="020B0604020202020204" charset="0"/>
                        </a:rPr>
                        <a:t>
</a:t>
                      </a:r>
                      <a:r>
                        <a:rPr lang="en-US" sz="2000" noProof="0" dirty="0">
                          <a:latin typeface="Helvetica Neue" panose="020B0604020202020204" charset="0"/>
                        </a:rPr>
                        <a:t>Med </a:t>
                      </a:r>
                      <a:r>
                        <a:rPr lang="en-US" sz="2000" noProof="0" dirty="0" err="1">
                          <a:latin typeface="Helvetica Neue" panose="020B0604020202020204" charset="0"/>
                        </a:rPr>
                        <a:t>betoning</a:t>
                      </a:r>
                      <a:r>
                        <a:rPr lang="en-US" sz="2000" noProof="0" dirty="0">
                          <a:latin typeface="Helvetica Neue" panose="020B0604020202020204" charset="0"/>
                        </a:rPr>
                        <a:t> </a:t>
                      </a:r>
                      <a:r>
                        <a:rPr lang="en-US" sz="2000" noProof="0" dirty="0" err="1">
                          <a:latin typeface="Helvetica Neue" panose="020B0604020202020204" charset="0"/>
                        </a:rPr>
                        <a:t>på</a:t>
                      </a:r>
                      <a:r>
                        <a:rPr lang="en-US" sz="2000" noProof="0" dirty="0">
                          <a:latin typeface="Helvetica Neue" panose="020B0604020202020204" charset="0"/>
                        </a:rPr>
                        <a:t> </a:t>
                      </a:r>
                      <a:r>
                        <a:rPr lang="en-US" sz="2000" noProof="0" dirty="0" err="1">
                          <a:latin typeface="Helvetica Neue" panose="020B0604020202020204" charset="0"/>
                        </a:rPr>
                        <a:t>samverkan</a:t>
                      </a:r>
                      <a:endParaRPr lang="en-US" sz="2000" noProof="0" dirty="0">
                        <a:latin typeface="Helvetica Neue" panose="020B0604020202020204" charset="0"/>
                      </a:endParaRPr>
                    </a:p>
                  </a:txBody>
                  <a:tcPr/>
                </a:tc>
                <a:tc>
                  <a:txBody>
                    <a:bodyPr/>
                    <a:lstStyle/>
                    <a:p>
                      <a:r>
                        <a:rPr lang="en-US" sz="2000" b="1" noProof="0" dirty="0">
                          <a:latin typeface="Helvetica Neue" panose="020B0604020202020204" charset="0"/>
                        </a:rPr>
                        <a:t>Fast </a:t>
                      </a:r>
                      <a:r>
                        <a:rPr lang="en-US" sz="2000" b="1" noProof="0" dirty="0" err="1">
                          <a:latin typeface="Helvetica Neue" panose="020B0604020202020204" charset="0"/>
                        </a:rPr>
                        <a:t>kontroll</a:t>
                      </a:r>
                      <a:r>
                        <a:rPr lang="en-US" sz="2000" b="1" noProof="0" dirty="0">
                          <a:latin typeface="Helvetica Neue" panose="020B0604020202020204" charset="0"/>
                        </a:rPr>
                        <a:t>
</a:t>
                      </a:r>
                      <a:r>
                        <a:rPr lang="en-US" sz="2000" noProof="0" dirty="0" err="1">
                          <a:latin typeface="Helvetica Neue" panose="020B0604020202020204" charset="0"/>
                        </a:rPr>
                        <a:t>Genom</a:t>
                      </a:r>
                      <a:r>
                        <a:rPr lang="en-US" sz="2000" noProof="0" dirty="0">
                          <a:latin typeface="Helvetica Neue" panose="020B0604020202020204" charset="0"/>
                        </a:rPr>
                        <a:t> </a:t>
                      </a:r>
                      <a:r>
                        <a:rPr lang="en-US" sz="2000" noProof="0" dirty="0" err="1">
                          <a:latin typeface="Helvetica Neue" panose="020B0604020202020204" charset="0"/>
                        </a:rPr>
                        <a:t>etablerade</a:t>
                      </a:r>
                      <a:r>
                        <a:rPr lang="en-US" sz="2000" noProof="0" dirty="0">
                          <a:latin typeface="Helvetica Neue" panose="020B0604020202020204" charset="0"/>
                        </a:rPr>
                        <a:t> </a:t>
                      </a:r>
                      <a:r>
                        <a:rPr lang="en-US" sz="2000" noProof="0" dirty="0" err="1">
                          <a:latin typeface="Helvetica Neue" panose="020B0604020202020204" charset="0"/>
                        </a:rPr>
                        <a:t>tillsynskanaler</a:t>
                      </a:r>
                      <a:endParaRPr lang="en-US" sz="2000" noProof="0" dirty="0">
                        <a:latin typeface="Helvetica Neue" panose="020B0604020202020204" charset="0"/>
                      </a:endParaRPr>
                    </a:p>
                  </a:txBody>
                  <a:tcPr/>
                </a:tc>
                <a:extLst>
                  <a:ext uri="{0D108BD9-81ED-4DB2-BD59-A6C34878D82A}">
                    <a16:rowId xmlns:a16="http://schemas.microsoft.com/office/drawing/2014/main" val="2249416438"/>
                  </a:ext>
                </a:extLst>
              </a:tr>
              <a:tr h="676763">
                <a:tc>
                  <a:txBody>
                    <a:bodyPr/>
                    <a:lstStyle/>
                    <a:p>
                      <a:r>
                        <a:rPr lang="en-US" sz="2000" b="1" noProof="0" dirty="0" err="1">
                          <a:latin typeface="Helvetica Neue" panose="020B0604020202020204" charset="0"/>
                        </a:rPr>
                        <a:t>Flexibelt</a:t>
                      </a:r>
                      <a:r>
                        <a:rPr lang="en-US" sz="2000" b="1" noProof="0" dirty="0">
                          <a:latin typeface="Helvetica Neue" panose="020B0604020202020204" charset="0"/>
                        </a:rPr>
                        <a:t> </a:t>
                      </a:r>
                      <a:r>
                        <a:rPr lang="en-US" sz="2000" b="1" noProof="0" dirty="0" err="1">
                          <a:latin typeface="Helvetica Neue" panose="020B0604020202020204" charset="0"/>
                        </a:rPr>
                        <a:t>beteende</a:t>
                      </a:r>
                      <a:r>
                        <a:rPr lang="en-US" sz="2000" b="1" noProof="0" dirty="0">
                          <a:latin typeface="Helvetica Neue" panose="020B0604020202020204" charset="0"/>
                        </a:rPr>
                        <a:t> </a:t>
                      </a:r>
                      <a:r>
                        <a:rPr lang="en-US" sz="2000" b="1" noProof="0" dirty="0" err="1">
                          <a:latin typeface="Helvetica Neue" panose="020B0604020202020204" charset="0"/>
                        </a:rPr>
                        <a:t>på</a:t>
                      </a:r>
                      <a:r>
                        <a:rPr lang="en-US" sz="2000" b="1" noProof="0" dirty="0">
                          <a:latin typeface="Helvetica Neue" panose="020B0604020202020204" charset="0"/>
                        </a:rPr>
                        <a:t> </a:t>
                      </a:r>
                      <a:r>
                        <a:rPr lang="en-US" sz="2000" b="1" noProof="0" dirty="0" err="1">
                          <a:latin typeface="Helvetica Neue" panose="020B0604020202020204" charset="0"/>
                        </a:rPr>
                        <a:t>arbetsplatsen</a:t>
                      </a:r>
                      <a:r>
                        <a:rPr lang="en-US" sz="2000" b="1" noProof="0" dirty="0">
                          <a:latin typeface="Helvetica Neue" panose="020B0604020202020204" charset="0"/>
                        </a:rPr>
                        <a:t>
</a:t>
                      </a:r>
                      <a:r>
                        <a:rPr lang="en-US" sz="2000" noProof="0" dirty="0" err="1">
                          <a:latin typeface="Helvetica Neue" panose="020B0604020202020204" charset="0"/>
                        </a:rPr>
                        <a:t>Formad</a:t>
                      </a:r>
                      <a:r>
                        <a:rPr lang="en-US" sz="2000" noProof="0" dirty="0">
                          <a:latin typeface="Helvetica Neue" panose="020B0604020202020204" charset="0"/>
                        </a:rPr>
                        <a:t> av </a:t>
                      </a:r>
                      <a:r>
                        <a:rPr lang="en-US" sz="2000" noProof="0" dirty="0" err="1">
                          <a:latin typeface="Helvetica Neue" panose="020B0604020202020204" charset="0"/>
                        </a:rPr>
                        <a:t>nuvarande</a:t>
                      </a:r>
                      <a:r>
                        <a:rPr lang="en-US" sz="2000" noProof="0" dirty="0">
                          <a:latin typeface="Helvetica Neue" panose="020B0604020202020204" charset="0"/>
                        </a:rPr>
                        <a:t> </a:t>
                      </a:r>
                      <a:r>
                        <a:rPr lang="en-US" sz="2000" noProof="0" dirty="0" err="1">
                          <a:latin typeface="Helvetica Neue" panose="020B0604020202020204" charset="0"/>
                        </a:rPr>
                        <a:t>behov</a:t>
                      </a:r>
                      <a:endParaRPr lang="en-US" sz="2000" noProof="0" dirty="0">
                        <a:latin typeface="Helvetica Neue" panose="020B0604020202020204" charset="0"/>
                      </a:endParaRPr>
                    </a:p>
                  </a:txBody>
                  <a:tcPr/>
                </a:tc>
                <a:tc>
                  <a:txBody>
                    <a:bodyPr/>
                    <a:lstStyle/>
                    <a:p>
                      <a:r>
                        <a:rPr lang="en-US" sz="2000" b="1" noProof="0" dirty="0" err="1">
                          <a:latin typeface="Helvetica Neue" panose="020B0604020202020204" charset="0"/>
                        </a:rPr>
                        <a:t>Formellt</a:t>
                      </a:r>
                      <a:r>
                        <a:rPr lang="en-US" sz="2000" b="1" noProof="0" dirty="0">
                          <a:latin typeface="Helvetica Neue" panose="020B0604020202020204" charset="0"/>
                        </a:rPr>
                        <a:t> </a:t>
                      </a:r>
                      <a:r>
                        <a:rPr lang="en-US" sz="2000" b="1" noProof="0" dirty="0" err="1">
                          <a:latin typeface="Helvetica Neue" panose="020B0604020202020204" charset="0"/>
                        </a:rPr>
                        <a:t>beteende</a:t>
                      </a:r>
                      <a:r>
                        <a:rPr lang="en-US" sz="2000" b="1" noProof="0" dirty="0">
                          <a:latin typeface="Helvetica Neue" panose="020B0604020202020204" charset="0"/>
                        </a:rPr>
                        <a:t> </a:t>
                      </a:r>
                      <a:r>
                        <a:rPr lang="en-US" sz="2000" b="1" noProof="0" dirty="0" err="1">
                          <a:latin typeface="Helvetica Neue" panose="020B0604020202020204" charset="0"/>
                        </a:rPr>
                        <a:t>på</a:t>
                      </a:r>
                      <a:r>
                        <a:rPr lang="en-US" sz="2000" b="1" noProof="0" dirty="0">
                          <a:latin typeface="Helvetica Neue" panose="020B0604020202020204" charset="0"/>
                        </a:rPr>
                        <a:t> </a:t>
                      </a:r>
                      <a:r>
                        <a:rPr lang="en-US" sz="2000" b="1" noProof="0" dirty="0" err="1">
                          <a:latin typeface="Helvetica Neue" panose="020B0604020202020204" charset="0"/>
                        </a:rPr>
                        <a:t>arbetsplatsen</a:t>
                      </a:r>
                      <a:r>
                        <a:rPr lang="en-US" sz="2000" b="1" noProof="0" dirty="0">
                          <a:latin typeface="Helvetica Neue" panose="020B0604020202020204" charset="0"/>
                        </a:rPr>
                        <a:t>
</a:t>
                      </a:r>
                      <a:r>
                        <a:rPr lang="en-US" sz="2000" noProof="0" dirty="0" err="1">
                          <a:latin typeface="Helvetica Neue" panose="020B0604020202020204" charset="0"/>
                        </a:rPr>
                        <a:t>Anpassad</a:t>
                      </a:r>
                      <a:r>
                        <a:rPr lang="en-US" sz="2000" noProof="0" dirty="0">
                          <a:latin typeface="Helvetica Neue" panose="020B0604020202020204" charset="0"/>
                        </a:rPr>
                        <a:t> till </a:t>
                      </a:r>
                      <a:r>
                        <a:rPr lang="en-US" sz="2000" noProof="0" dirty="0" err="1">
                          <a:latin typeface="Helvetica Neue" panose="020B0604020202020204" charset="0"/>
                        </a:rPr>
                        <a:t>uppgiftsbeskrivningen</a:t>
                      </a:r>
                      <a:endParaRPr lang="en-US" sz="2000" noProof="0" dirty="0">
                        <a:latin typeface="Helvetica Neue" panose="020B0604020202020204" charset="0"/>
                      </a:endParaRPr>
                    </a:p>
                  </a:txBody>
                  <a:tcPr/>
                </a:tc>
                <a:extLst>
                  <a:ext uri="{0D108BD9-81ED-4DB2-BD59-A6C34878D82A}">
                    <a16:rowId xmlns:a16="http://schemas.microsoft.com/office/drawing/2014/main" val="2028979285"/>
                  </a:ext>
                </a:extLst>
              </a:tr>
              <a:tr h="676763">
                <a:tc>
                  <a:txBody>
                    <a:bodyPr/>
                    <a:lstStyle/>
                    <a:p>
                      <a:r>
                        <a:rPr lang="en-US" sz="2000" b="1" noProof="0" dirty="0" err="1">
                          <a:latin typeface="Helvetica Neue" panose="020B0604020202020204" charset="0"/>
                        </a:rPr>
                        <a:t>Beslutsfattande</a:t>
                      </a:r>
                      <a:r>
                        <a:rPr lang="en-US" sz="2000" b="1" noProof="0" dirty="0">
                          <a:latin typeface="Helvetica Neue" panose="020B0604020202020204" charset="0"/>
                        </a:rPr>
                        <a:t>
</a:t>
                      </a:r>
                      <a:r>
                        <a:rPr lang="en-US" sz="2000" noProof="0" dirty="0" err="1">
                          <a:latin typeface="Helvetica Neue" panose="020B0604020202020204" charset="0"/>
                        </a:rPr>
                        <a:t>Delaktighet</a:t>
                      </a:r>
                      <a:r>
                        <a:rPr lang="en-US" sz="2000" noProof="0" dirty="0">
                          <a:latin typeface="Helvetica Neue" panose="020B0604020202020204" charset="0"/>
                        </a:rPr>
                        <a:t> </a:t>
                      </a:r>
                      <a:r>
                        <a:rPr lang="en-US" sz="2000" noProof="0" dirty="0" err="1">
                          <a:latin typeface="Helvetica Neue" panose="020B0604020202020204" charset="0"/>
                        </a:rPr>
                        <a:t>och</a:t>
                      </a:r>
                      <a:r>
                        <a:rPr lang="en-US" sz="2000" noProof="0" dirty="0">
                          <a:latin typeface="Helvetica Neue" panose="020B0604020202020204" charset="0"/>
                        </a:rPr>
                        <a:t> </a:t>
                      </a:r>
                      <a:r>
                        <a:rPr lang="en-US" sz="2000" noProof="0" dirty="0" err="1">
                          <a:latin typeface="Helvetica Neue" panose="020B0604020202020204" charset="0"/>
                        </a:rPr>
                        <a:t>samförstånd</a:t>
                      </a:r>
                      <a:endParaRPr lang="en-US" sz="2000" noProof="0" dirty="0">
                        <a:latin typeface="Helvetica Neue" panose="020B0604020202020204" charset="0"/>
                      </a:endParaRPr>
                    </a:p>
                  </a:txBody>
                  <a:tcPr/>
                </a:tc>
                <a:tc>
                  <a:txBody>
                    <a:bodyPr/>
                    <a:lstStyle/>
                    <a:p>
                      <a:r>
                        <a:rPr lang="en-US" sz="2000" b="1" noProof="0" dirty="0" err="1">
                          <a:latin typeface="Helvetica Neue" panose="020B0604020202020204" charset="0"/>
                        </a:rPr>
                        <a:t>Beslutsfattande</a:t>
                      </a:r>
                      <a:r>
                        <a:rPr lang="en-US" sz="2000" b="1" noProof="0" dirty="0">
                          <a:latin typeface="Helvetica Neue" panose="020B0604020202020204" charset="0"/>
                        </a:rPr>
                        <a:t>
</a:t>
                      </a:r>
                      <a:r>
                        <a:rPr lang="en-US" sz="2000" noProof="0" dirty="0" err="1">
                          <a:latin typeface="Helvetica Neue" panose="020B0604020202020204" charset="0"/>
                        </a:rPr>
                        <a:t>Handledare</a:t>
                      </a:r>
                      <a:r>
                        <a:rPr lang="en-US" sz="2000" noProof="0" dirty="0">
                          <a:latin typeface="Helvetica Neue" panose="020B0604020202020204" charset="0"/>
                        </a:rPr>
                        <a:t> </a:t>
                      </a:r>
                    </a:p>
                  </a:txBody>
                  <a:tcPr/>
                </a:tc>
                <a:extLst>
                  <a:ext uri="{0D108BD9-81ED-4DB2-BD59-A6C34878D82A}">
                    <a16:rowId xmlns:a16="http://schemas.microsoft.com/office/drawing/2014/main" val="2433818200"/>
                  </a:ext>
                </a:extLst>
              </a:tr>
            </a:tbl>
          </a:graphicData>
        </a:graphic>
      </p:graphicFrame>
      <p:sp>
        <p:nvSpPr>
          <p:cNvPr id="16" name="TextBox 15">
            <a:extLst>
              <a:ext uri="{FF2B5EF4-FFF2-40B4-BE49-F238E27FC236}">
                <a16:creationId xmlns:a16="http://schemas.microsoft.com/office/drawing/2014/main" id="{CA375FC6-3E7A-E554-8AB9-5EFE2AAFAAB5}"/>
              </a:ext>
            </a:extLst>
          </p:cNvPr>
          <p:cNvSpPr txBox="1"/>
          <p:nvPr/>
        </p:nvSpPr>
        <p:spPr>
          <a:xfrm>
            <a:off x="1282862" y="8806592"/>
            <a:ext cx="1098378" cy="276999"/>
          </a:xfrm>
          <a:prstGeom prst="rect">
            <a:avLst/>
          </a:prstGeom>
          <a:noFill/>
        </p:spPr>
        <p:txBody>
          <a:bodyPr wrap="none" rtlCol="0">
            <a:spAutoFit/>
          </a:bodyPr>
          <a:lstStyle/>
          <a:p>
            <a:r>
              <a:rPr lang="en-US" sz="1200" dirty="0">
                <a:latin typeface="Helvetica Neue" panose="020B0604020202020204" charset="0"/>
              </a:rPr>
              <a:t>Source no.: 2</a:t>
            </a:r>
          </a:p>
        </p:txBody>
      </p:sp>
      <p:sp>
        <p:nvSpPr>
          <p:cNvPr id="13" name="CuadroTexto 29">
            <a:extLst>
              <a:ext uri="{FF2B5EF4-FFF2-40B4-BE49-F238E27FC236}">
                <a16:creationId xmlns:a16="http://schemas.microsoft.com/office/drawing/2014/main" id="{EAF12349-9B7C-A2BD-8F59-0C23A2B1D70D}"/>
              </a:ext>
            </a:extLst>
          </p:cNvPr>
          <p:cNvSpPr txBox="1"/>
          <p:nvPr/>
        </p:nvSpPr>
        <p:spPr>
          <a:xfrm>
            <a:off x="1296000" y="2304000"/>
            <a:ext cx="7982159" cy="523220"/>
          </a:xfrm>
          <a:prstGeom prst="rect">
            <a:avLst/>
          </a:prstGeom>
          <a:noFill/>
        </p:spPr>
        <p:txBody>
          <a:bodyPr wrap="square" rtlCol="0">
            <a:noAutofit/>
          </a:bodyPr>
          <a:lstStyle/>
          <a:p>
            <a:r>
              <a:rPr lang="en-US" sz="2800" b="1">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2.3 Interna faktorer
</a:t>
            </a:r>
            <a:endParaRPr lang="en-US"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3" name="CuadroTexto 28">
            <a:extLst>
              <a:ext uri="{FF2B5EF4-FFF2-40B4-BE49-F238E27FC236}">
                <a16:creationId xmlns:a16="http://schemas.microsoft.com/office/drawing/2014/main" id="{F8FCBE2C-3664-C4D5-9B67-60FE5E3E7563}"/>
              </a:ext>
            </a:extLst>
          </p:cNvPr>
          <p:cNvSpPr txBox="1"/>
          <p:nvPr/>
        </p:nvSpPr>
        <p:spPr>
          <a:xfrm>
            <a:off x="1296000" y="1548000"/>
            <a:ext cx="15840000" cy="830997"/>
          </a:xfrm>
          <a:prstGeom prst="rect">
            <a:avLst/>
          </a:prstGeom>
          <a:noFill/>
        </p:spPr>
        <p:txBody>
          <a:bodyPr wrap="square" rtlCol="0">
            <a:noAutofit/>
          </a:bodyPr>
          <a:lstStyle/>
          <a:p>
            <a:r>
              <a:rPr lang="sv-SE"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2. Faktorer att tänka på i innovationshantering
</a:t>
            </a:r>
            <a:endParaRPr lang="en-US"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34085452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6CE9C880-7A4A-94B2-756C-952EB7F9F820}"/>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2344400" y="4921071"/>
            <a:ext cx="3907362" cy="3907362"/>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id="{059C829C-41D6-1410-D4AD-4579EC19C654}"/>
              </a:ext>
            </a:extLst>
          </p:cNvPr>
          <p:cNvSpPr txBox="1"/>
          <p:nvPr/>
        </p:nvSpPr>
        <p:spPr>
          <a:xfrm>
            <a:off x="4572000" y="3888000"/>
            <a:ext cx="9144000" cy="831600"/>
          </a:xfrm>
          <a:prstGeom prst="rect">
            <a:avLst/>
          </a:prstGeom>
          <a:noFill/>
        </p:spPr>
        <p:txBody>
          <a:bodyPr wrap="square">
            <a:noAutofit/>
          </a:bodyPr>
          <a:lstStyle/>
          <a:p>
            <a:pPr lvl="0" algn="ctr">
              <a:spcBef>
                <a:spcPts val="5"/>
              </a:spcBef>
              <a:tabLst>
                <a:tab pos="1205230" algn="l"/>
                <a:tab pos="1926589" algn="l"/>
                <a:tab pos="2915920" algn="l"/>
                <a:tab pos="3444875" algn="l"/>
                <a:tab pos="4383405" algn="l"/>
                <a:tab pos="6796405" algn="l"/>
              </a:tabLst>
              <a:defRPr/>
            </a:pPr>
            <a:r>
              <a:rPr lang="sv-SE"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Nyckelpersoner, verktyg och metoder inom innovationshantering 
</a:t>
            </a:r>
            <a:endParaRPr kumimoji="0" lang="en-US" sz="4800" b="1" i="0" u="none" strike="noStrike" kern="1200" cap="none" spc="0" normalizeH="0" baseline="0" dirty="0">
              <a:ln>
                <a:noFill/>
              </a:ln>
              <a:solidFill>
                <a:srgbClr val="4D94B7"/>
              </a:solidFill>
              <a:effectLst/>
              <a:uLnTx/>
              <a:uFillTx/>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5" name="CuadroTexto 4">
            <a:extLst>
              <a:ext uri="{FF2B5EF4-FFF2-40B4-BE49-F238E27FC236}">
                <a16:creationId xmlns:a16="http://schemas.microsoft.com/office/drawing/2014/main" id="{291827B4-A53A-98D3-C6A6-037B32739B31}"/>
              </a:ext>
            </a:extLst>
          </p:cNvPr>
          <p:cNvSpPr txBox="1"/>
          <p:nvPr/>
        </p:nvSpPr>
        <p:spPr>
          <a:xfrm>
            <a:off x="1296000" y="2592000"/>
            <a:ext cx="15732000" cy="1015663"/>
          </a:xfrm>
          <a:prstGeom prst="rect">
            <a:avLst/>
          </a:prstGeom>
          <a:noFill/>
        </p:spPr>
        <p:txBody>
          <a:bodyPr wrap="square">
            <a:noAutofit/>
          </a:bodyPr>
          <a:lstStyle/>
          <a:p>
            <a:pPr marL="0" marR="0" lvl="0" indent="0" algn="ctr" defTabSz="914400" rtl="0" eaLnBrk="1" fontAlgn="auto" latinLnBrk="0" hangingPunct="1">
              <a:lnSpc>
                <a:spcPct val="100000"/>
              </a:lnSpc>
              <a:spcBef>
                <a:spcPts val="5"/>
              </a:spcBef>
              <a:spcAft>
                <a:spcPts val="0"/>
              </a:spcAft>
              <a:buClrTx/>
              <a:buSzTx/>
              <a:buFontTx/>
              <a:buNone/>
              <a:tabLst>
                <a:tab pos="1205230" algn="l"/>
                <a:tab pos="1926589" algn="l"/>
                <a:tab pos="2915920" algn="l"/>
                <a:tab pos="3444875" algn="l"/>
                <a:tab pos="4383405" algn="l"/>
                <a:tab pos="6796405" algn="l"/>
              </a:tabLst>
              <a:defRPr/>
            </a:pPr>
            <a:r>
              <a:rPr lang="en-US" sz="6000" b="1" spc="-114"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Unit 3</a:t>
            </a:r>
            <a:endParaRPr kumimoji="0" lang="en-US" sz="6000" b="1" i="0" u="none" strike="noStrike" kern="1200" cap="none" spc="0" normalizeH="0" baseline="0" dirty="0">
              <a:ln>
                <a:noFill/>
              </a:ln>
              <a:solidFill>
                <a:srgbClr val="AED633"/>
              </a:solidFill>
              <a:effectLst/>
              <a:uLnTx/>
              <a:uFillTx/>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4" name="Google Shape;114;p5">
            <a:extLst>
              <a:ext uri="{FF2B5EF4-FFF2-40B4-BE49-F238E27FC236}">
                <a16:creationId xmlns:a16="http://schemas.microsoft.com/office/drawing/2014/main" id="{61ADB6E2-D633-7AEC-D364-5177B202D895}"/>
              </a:ext>
            </a:extLst>
          </p:cNvPr>
          <p:cNvSpPr txBox="1"/>
          <p:nvPr/>
        </p:nvSpPr>
        <p:spPr>
          <a:xfrm>
            <a:off x="1296000" y="6012000"/>
            <a:ext cx="10980000" cy="3108503"/>
          </a:xfrm>
          <a:prstGeom prst="rect">
            <a:avLst/>
          </a:prstGeom>
          <a:noFill/>
          <a:ln>
            <a:noFill/>
          </a:ln>
        </p:spPr>
        <p:txBody>
          <a:bodyPr spcFirstLastPara="1" wrap="square" lIns="91425" tIns="45700" rIns="91425" bIns="45700" anchor="t" anchorCtr="0">
            <a:spAutoFit/>
          </a:bodyPr>
          <a:lstStyle/>
          <a:p>
            <a:pPr marL="625475" lvl="0" indent="-625475">
              <a:buClr>
                <a:srgbClr val="000000"/>
              </a:buClr>
              <a:buSzPts val="2800"/>
            </a:pPr>
            <a:r>
              <a:rPr lang="sv-SE" sz="2800" b="1" dirty="0">
                <a:solidFill>
                  <a:srgbClr val="AED633"/>
                </a:solidFill>
                <a:latin typeface="Helvetica Neue" panose="020B0604020202020204" charset="0"/>
                <a:ea typeface="Helvetica Neue"/>
                <a:cs typeface="Helvetica Neue"/>
                <a:sym typeface="Helvetica Neue"/>
              </a:rPr>
              <a:t>
3.1 Nyckelpersoner inom innovationshantering inom organisationen </a:t>
            </a:r>
          </a:p>
          <a:p>
            <a:pPr marL="625475" lvl="0" indent="-625475">
              <a:buClr>
                <a:srgbClr val="000000"/>
              </a:buClr>
              <a:buSzPts val="2800"/>
            </a:pPr>
            <a:r>
              <a:rPr lang="sv-SE" sz="2800" b="1" dirty="0">
                <a:solidFill>
                  <a:srgbClr val="AED633"/>
                </a:solidFill>
                <a:latin typeface="Helvetica Neue" panose="020B0604020202020204" charset="0"/>
                <a:ea typeface="Helvetica Neue"/>
                <a:cs typeface="Helvetica Neue"/>
                <a:sym typeface="Helvetica Neue"/>
              </a:rPr>
              <a:t>
3.2 Viktiga verktyg och metoder inom innovationshantering inom organisationen
</a:t>
            </a:r>
            <a:endParaRPr lang="en-US" sz="2800" b="1" i="0" u="none" strike="noStrike" cap="none" dirty="0">
              <a:solidFill>
                <a:srgbClr val="AED633"/>
              </a:solidFill>
              <a:latin typeface="Helvetica Neue" panose="020B0604020202020204" charset="0"/>
              <a:ea typeface="Helvetica Neue"/>
              <a:cs typeface="Helvetica Neue"/>
              <a:sym typeface="Helvetica Neue"/>
            </a:endParaRPr>
          </a:p>
        </p:txBody>
      </p:sp>
    </p:spTree>
    <p:extLst>
      <p:ext uri="{BB962C8B-B14F-4D97-AF65-F5344CB8AC3E}">
        <p14:creationId xmlns:p14="http://schemas.microsoft.com/office/powerpoint/2010/main" val="40512729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085FDEA-229E-2F58-EDB2-FCDD0BF64AAD}"/>
              </a:ext>
            </a:extLst>
          </p:cNvPr>
          <p:cNvSpPr txBox="1"/>
          <p:nvPr/>
        </p:nvSpPr>
        <p:spPr>
          <a:xfrm>
            <a:off x="1296000" y="1548000"/>
            <a:ext cx="3361031" cy="830997"/>
          </a:xfrm>
          <a:prstGeom prst="rect">
            <a:avLst/>
          </a:prstGeom>
          <a:noFill/>
        </p:spPr>
        <p:txBody>
          <a:bodyPr wrap="square" rtlCol="0">
            <a:noAutofit/>
          </a:bodyPr>
          <a:lstStyle/>
          <a:p>
            <a:r>
              <a:rPr lang="en-US" sz="4800" b="1" dirty="0">
                <a:solidFill>
                  <a:srgbClr val="4D94B7"/>
                </a:solidFill>
                <a:latin typeface="Helvetica Neue"/>
                <a:ea typeface="Microsoft Sans Serif" panose="020B0604020202020204" pitchFamily="34" charset="0"/>
                <a:cs typeface="Microsoft Sans Serif" panose="020B0604020202020204" pitchFamily="34" charset="0"/>
              </a:rPr>
              <a:t>Index</a:t>
            </a:r>
          </a:p>
        </p:txBody>
      </p:sp>
      <p:sp>
        <p:nvSpPr>
          <p:cNvPr id="4" name="CuadroTexto 3">
            <a:extLst>
              <a:ext uri="{FF2B5EF4-FFF2-40B4-BE49-F238E27FC236}">
                <a16:creationId xmlns:a16="http://schemas.microsoft.com/office/drawing/2014/main" id="{A274B32F-F100-29AF-B7F1-2A2DB8C12F35}"/>
              </a:ext>
            </a:extLst>
          </p:cNvPr>
          <p:cNvSpPr txBox="1"/>
          <p:nvPr/>
        </p:nvSpPr>
        <p:spPr>
          <a:xfrm>
            <a:off x="1296000" y="3384000"/>
            <a:ext cx="720000" cy="1332000"/>
          </a:xfrm>
          <a:prstGeom prst="rect">
            <a:avLst/>
          </a:prstGeom>
          <a:noFill/>
        </p:spPr>
        <p:txBody>
          <a:bodyPr wrap="square" rtlCol="0" anchor="ctr">
            <a:noAutofit/>
          </a:bodyPr>
          <a:lstStyle/>
          <a:p>
            <a:r>
              <a:rPr lang="en-US" sz="4800" b="1" dirty="0">
                <a:solidFill>
                  <a:srgbClr val="4D94B7"/>
                </a:solidFill>
                <a:latin typeface="Helvetica Neue"/>
                <a:ea typeface="Microsoft Sans Serif" panose="020B0604020202020204" pitchFamily="34" charset="0"/>
                <a:cs typeface="Microsoft Sans Serif" panose="020B0604020202020204" pitchFamily="34" charset="0"/>
              </a:rPr>
              <a:t>1</a:t>
            </a:r>
          </a:p>
        </p:txBody>
      </p:sp>
      <p:sp>
        <p:nvSpPr>
          <p:cNvPr id="5" name="CuadroTexto 4">
            <a:extLst>
              <a:ext uri="{FF2B5EF4-FFF2-40B4-BE49-F238E27FC236}">
                <a16:creationId xmlns:a16="http://schemas.microsoft.com/office/drawing/2014/main" id="{7FCAD457-82E2-859A-8A2D-7CD00FDBED57}"/>
              </a:ext>
            </a:extLst>
          </p:cNvPr>
          <p:cNvSpPr txBox="1"/>
          <p:nvPr/>
        </p:nvSpPr>
        <p:spPr>
          <a:xfrm>
            <a:off x="1296000" y="5076000"/>
            <a:ext cx="720000" cy="1332000"/>
          </a:xfrm>
          <a:prstGeom prst="rect">
            <a:avLst/>
          </a:prstGeom>
          <a:noFill/>
        </p:spPr>
        <p:txBody>
          <a:bodyPr wrap="square" rtlCol="0" anchor="ctr">
            <a:noAutofit/>
          </a:bodyPr>
          <a:lstStyle/>
          <a:p>
            <a:r>
              <a:rPr lang="en-US" sz="4800" b="1" dirty="0">
                <a:solidFill>
                  <a:srgbClr val="78B17A"/>
                </a:solidFill>
                <a:latin typeface="Helvetica Neue"/>
                <a:ea typeface="Microsoft Sans Serif" panose="020B0604020202020204" pitchFamily="34" charset="0"/>
                <a:cs typeface="Microsoft Sans Serif" panose="020B0604020202020204" pitchFamily="34" charset="0"/>
              </a:rPr>
              <a:t>2</a:t>
            </a:r>
          </a:p>
        </p:txBody>
      </p:sp>
      <p:sp>
        <p:nvSpPr>
          <p:cNvPr id="6" name="CuadroTexto 5">
            <a:extLst>
              <a:ext uri="{FF2B5EF4-FFF2-40B4-BE49-F238E27FC236}">
                <a16:creationId xmlns:a16="http://schemas.microsoft.com/office/drawing/2014/main" id="{3A11731F-BA87-7733-D8FB-A29587F1C0E9}"/>
              </a:ext>
            </a:extLst>
          </p:cNvPr>
          <p:cNvSpPr txBox="1"/>
          <p:nvPr/>
        </p:nvSpPr>
        <p:spPr>
          <a:xfrm>
            <a:off x="1296000" y="6768000"/>
            <a:ext cx="720000" cy="1332000"/>
          </a:xfrm>
          <a:prstGeom prst="rect">
            <a:avLst/>
          </a:prstGeom>
          <a:noFill/>
        </p:spPr>
        <p:txBody>
          <a:bodyPr wrap="square" rtlCol="0" anchor="ctr">
            <a:noAutofit/>
          </a:bodyPr>
          <a:lstStyle/>
          <a:p>
            <a:r>
              <a:rPr lang="en-US" sz="4800" b="1" dirty="0">
                <a:solidFill>
                  <a:srgbClr val="AED633"/>
                </a:solidFill>
                <a:latin typeface="Helvetica Neue"/>
                <a:ea typeface="Microsoft Sans Serif" panose="020B0604020202020204" pitchFamily="34" charset="0"/>
                <a:cs typeface="Microsoft Sans Serif" panose="020B0604020202020204" pitchFamily="34" charset="0"/>
              </a:rPr>
              <a:t>3</a:t>
            </a:r>
          </a:p>
        </p:txBody>
      </p:sp>
      <p:sp>
        <p:nvSpPr>
          <p:cNvPr id="7" name="CuadroTexto 6">
            <a:extLst>
              <a:ext uri="{FF2B5EF4-FFF2-40B4-BE49-F238E27FC236}">
                <a16:creationId xmlns:a16="http://schemas.microsoft.com/office/drawing/2014/main" id="{9D851723-E38E-95AC-BCAE-5BCCA65E341F}"/>
              </a:ext>
            </a:extLst>
          </p:cNvPr>
          <p:cNvSpPr txBox="1"/>
          <p:nvPr/>
        </p:nvSpPr>
        <p:spPr>
          <a:xfrm>
            <a:off x="1944000" y="3384000"/>
            <a:ext cx="5580000" cy="1332000"/>
          </a:xfrm>
          <a:prstGeom prst="rect">
            <a:avLst/>
          </a:prstGeom>
          <a:noFill/>
        </p:spPr>
        <p:txBody>
          <a:bodyPr wrap="square" rtlCol="0" anchor="ctr">
            <a:noAutofit/>
          </a:bodyPr>
          <a:lstStyle/>
          <a:p>
            <a:r>
              <a:rPr lang="sv-SE" sz="2400" b="1" dirty="0">
                <a:latin typeface="Helvetica Neue"/>
                <a:ea typeface="Microsoft Sans Serif" panose="020B0604020202020204" pitchFamily="34" charset="0"/>
                <a:cs typeface="Microsoft Sans Serif" panose="020B0604020202020204" pitchFamily="34" charset="0"/>
              </a:rPr>
              <a:t>Konceptet och karaktären av innovationshantering</a:t>
            </a:r>
            <a:endParaRPr lang="en-US" sz="2400" b="1" dirty="0">
              <a:latin typeface="Helvetica Neue"/>
              <a:ea typeface="Microsoft Sans Serif" panose="020B0604020202020204" pitchFamily="34" charset="0"/>
              <a:cs typeface="Microsoft Sans Serif" panose="020B0604020202020204" pitchFamily="34" charset="0"/>
            </a:endParaRPr>
          </a:p>
        </p:txBody>
      </p:sp>
      <p:sp>
        <p:nvSpPr>
          <p:cNvPr id="8" name="CuadroTexto 7">
            <a:extLst>
              <a:ext uri="{FF2B5EF4-FFF2-40B4-BE49-F238E27FC236}">
                <a16:creationId xmlns:a16="http://schemas.microsoft.com/office/drawing/2014/main" id="{9D7D5836-64FC-7888-8DAE-0AE7B96A690E}"/>
              </a:ext>
            </a:extLst>
          </p:cNvPr>
          <p:cNvSpPr txBox="1"/>
          <p:nvPr/>
        </p:nvSpPr>
        <p:spPr>
          <a:xfrm>
            <a:off x="1944000" y="5076000"/>
            <a:ext cx="5580000" cy="1332000"/>
          </a:xfrm>
          <a:prstGeom prst="rect">
            <a:avLst/>
          </a:prstGeom>
          <a:noFill/>
        </p:spPr>
        <p:txBody>
          <a:bodyPr wrap="square" rtlCol="0" anchor="ctr">
            <a:noAutofit/>
          </a:bodyPr>
          <a:lstStyle/>
          <a:p>
            <a:r>
              <a:rPr lang="sv-SE" sz="2400" b="1" dirty="0">
                <a:latin typeface="Helvetica Neue"/>
                <a:ea typeface="Microsoft Sans Serif" panose="020B0604020202020204" pitchFamily="34" charset="0"/>
                <a:cs typeface="Microsoft Sans Serif" panose="020B0604020202020204" pitchFamily="34" charset="0"/>
              </a:rPr>
              <a:t>Faktorer att tänka på i innovationshantering</a:t>
            </a:r>
            <a:endParaRPr lang="en-US" sz="2400" b="1" dirty="0">
              <a:latin typeface="Helvetica Neue"/>
              <a:ea typeface="Microsoft Sans Serif" panose="020B0604020202020204" pitchFamily="34" charset="0"/>
              <a:cs typeface="Microsoft Sans Serif" panose="020B0604020202020204" pitchFamily="34" charset="0"/>
            </a:endParaRPr>
          </a:p>
        </p:txBody>
      </p:sp>
      <p:sp>
        <p:nvSpPr>
          <p:cNvPr id="9" name="CuadroTexto 8">
            <a:extLst>
              <a:ext uri="{FF2B5EF4-FFF2-40B4-BE49-F238E27FC236}">
                <a16:creationId xmlns:a16="http://schemas.microsoft.com/office/drawing/2014/main" id="{90AF0EB2-5420-6545-D4D9-7FE990B98F8D}"/>
              </a:ext>
            </a:extLst>
          </p:cNvPr>
          <p:cNvSpPr txBox="1"/>
          <p:nvPr/>
        </p:nvSpPr>
        <p:spPr>
          <a:xfrm>
            <a:off x="1944000" y="6768000"/>
            <a:ext cx="5580000" cy="1332000"/>
          </a:xfrm>
          <a:prstGeom prst="rect">
            <a:avLst/>
          </a:prstGeom>
          <a:noFill/>
        </p:spPr>
        <p:txBody>
          <a:bodyPr wrap="square" rtlCol="0" anchor="ctr">
            <a:noAutofit/>
          </a:bodyPr>
          <a:lstStyle/>
          <a:p>
            <a:r>
              <a:rPr lang="sv-SE" sz="2400" b="1" dirty="0">
                <a:latin typeface="Helvetica Neue"/>
                <a:ea typeface="Microsoft Sans Serif" panose="020B0604020202020204" pitchFamily="34" charset="0"/>
                <a:cs typeface="Microsoft Sans Serif" panose="020B0604020202020204" pitchFamily="34" charset="0"/>
              </a:rPr>
              <a:t>Nyckelpersoner, verktyg och metoder inom innovationshantering</a:t>
            </a:r>
            <a:endParaRPr lang="en-US" sz="2400" b="1" dirty="0">
              <a:latin typeface="Helvetica Neue"/>
              <a:ea typeface="Microsoft Sans Serif" panose="020B0604020202020204" pitchFamily="34" charset="0"/>
              <a:cs typeface="Microsoft Sans Serif" panose="020B0604020202020204" pitchFamily="34" charset="0"/>
            </a:endParaRPr>
          </a:p>
        </p:txBody>
      </p:sp>
      <p:sp>
        <p:nvSpPr>
          <p:cNvPr id="13" name="CuadroTexto 12">
            <a:extLst>
              <a:ext uri="{FF2B5EF4-FFF2-40B4-BE49-F238E27FC236}">
                <a16:creationId xmlns:a16="http://schemas.microsoft.com/office/drawing/2014/main" id="{726B65AF-AC22-3CE1-971F-5C06CB9C1D03}"/>
              </a:ext>
            </a:extLst>
          </p:cNvPr>
          <p:cNvSpPr txBox="1"/>
          <p:nvPr/>
        </p:nvSpPr>
        <p:spPr>
          <a:xfrm>
            <a:off x="8028000" y="3384000"/>
            <a:ext cx="9000000" cy="1332000"/>
          </a:xfrm>
          <a:prstGeom prst="rect">
            <a:avLst/>
          </a:prstGeom>
          <a:noFill/>
        </p:spPr>
        <p:txBody>
          <a:bodyPr wrap="square" rtlCol="0" anchor="ctr">
            <a:noAutofit/>
          </a:bodyPr>
          <a:lstStyle/>
          <a:p>
            <a:pPr>
              <a:spcAft>
                <a:spcPts val="600"/>
              </a:spcAft>
            </a:pPr>
            <a:r>
              <a:rPr lang="sv-SE" sz="2400" dirty="0">
                <a:latin typeface="Helvetica Neue"/>
                <a:ea typeface="Microsoft Sans Serif" panose="020B0604020202020204" pitchFamily="34" charset="0"/>
                <a:cs typeface="Microsoft Sans Serif" panose="020B0604020202020204" pitchFamily="34" charset="0"/>
              </a:rPr>
              <a:t>1.1 Begreppet innovation
1.2 Hur skapas innovationer?
1.3 Vad är innovationshantering?</a:t>
            </a:r>
            <a:endParaRPr lang="en-US" sz="2400" dirty="0">
              <a:latin typeface="Helvetica Neue"/>
              <a:ea typeface="Microsoft Sans Serif" panose="020B0604020202020204" pitchFamily="34" charset="0"/>
              <a:cs typeface="Microsoft Sans Serif" panose="020B0604020202020204" pitchFamily="34" charset="0"/>
            </a:endParaRPr>
          </a:p>
        </p:txBody>
      </p:sp>
      <p:sp>
        <p:nvSpPr>
          <p:cNvPr id="16" name="Abrir llave 15">
            <a:extLst>
              <a:ext uri="{FF2B5EF4-FFF2-40B4-BE49-F238E27FC236}">
                <a16:creationId xmlns:a16="http://schemas.microsoft.com/office/drawing/2014/main" id="{8C850CF1-1680-5356-7C59-420728901F57}"/>
              </a:ext>
            </a:extLst>
          </p:cNvPr>
          <p:cNvSpPr/>
          <p:nvPr/>
        </p:nvSpPr>
        <p:spPr>
          <a:xfrm>
            <a:off x="7668000" y="3384000"/>
            <a:ext cx="180000" cy="13320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Helvetica Neue"/>
            </a:endParaRPr>
          </a:p>
        </p:txBody>
      </p:sp>
      <p:sp>
        <p:nvSpPr>
          <p:cNvPr id="17" name="Abrir llave 16">
            <a:extLst>
              <a:ext uri="{FF2B5EF4-FFF2-40B4-BE49-F238E27FC236}">
                <a16:creationId xmlns:a16="http://schemas.microsoft.com/office/drawing/2014/main" id="{C949B864-6D25-CADC-4098-0C7A0935461A}"/>
              </a:ext>
            </a:extLst>
          </p:cNvPr>
          <p:cNvSpPr/>
          <p:nvPr/>
        </p:nvSpPr>
        <p:spPr>
          <a:xfrm>
            <a:off x="7668000" y="6768000"/>
            <a:ext cx="180000" cy="13320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Helvetica Neue"/>
            </a:endParaRPr>
          </a:p>
        </p:txBody>
      </p:sp>
      <p:sp>
        <p:nvSpPr>
          <p:cNvPr id="18" name="Abrir llave 17">
            <a:extLst>
              <a:ext uri="{FF2B5EF4-FFF2-40B4-BE49-F238E27FC236}">
                <a16:creationId xmlns:a16="http://schemas.microsoft.com/office/drawing/2014/main" id="{30D0E572-48BB-2C24-D532-8BD1C862F44F}"/>
              </a:ext>
            </a:extLst>
          </p:cNvPr>
          <p:cNvSpPr/>
          <p:nvPr/>
        </p:nvSpPr>
        <p:spPr>
          <a:xfrm>
            <a:off x="7668000" y="5076000"/>
            <a:ext cx="180000" cy="13320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Helvetica Neue"/>
            </a:endParaRPr>
          </a:p>
        </p:txBody>
      </p:sp>
      <p:sp>
        <p:nvSpPr>
          <p:cNvPr id="19" name="CuadroTexto 18">
            <a:extLst>
              <a:ext uri="{FF2B5EF4-FFF2-40B4-BE49-F238E27FC236}">
                <a16:creationId xmlns:a16="http://schemas.microsoft.com/office/drawing/2014/main" id="{F361E540-375D-0564-88E5-DE6906DEE525}"/>
              </a:ext>
            </a:extLst>
          </p:cNvPr>
          <p:cNvSpPr txBox="1"/>
          <p:nvPr/>
        </p:nvSpPr>
        <p:spPr>
          <a:xfrm>
            <a:off x="8028000" y="5076000"/>
            <a:ext cx="9000000" cy="1332000"/>
          </a:xfrm>
          <a:prstGeom prst="rect">
            <a:avLst/>
          </a:prstGeom>
          <a:noFill/>
        </p:spPr>
        <p:txBody>
          <a:bodyPr wrap="square" rtlCol="0" anchor="ctr">
            <a:noAutofit/>
          </a:bodyPr>
          <a:lstStyle/>
          <a:p>
            <a:pPr>
              <a:spcAft>
                <a:spcPts val="600"/>
              </a:spcAft>
            </a:pPr>
            <a:r>
              <a:rPr lang="sv-SE" sz="2400" dirty="0">
                <a:latin typeface="Microsoft Sans Serif" panose="020B0604020202020204" pitchFamily="34" charset="0"/>
                <a:ea typeface="Microsoft Sans Serif" panose="020B0604020202020204" pitchFamily="34" charset="0"/>
                <a:cs typeface="Microsoft Sans Serif" panose="020B0604020202020204" pitchFamily="34" charset="0"/>
              </a:rPr>
              <a:t>2.1 Kreativitet kontra stabilitet
2.2 Osäkerhet och kunskapssökande
2.3 Interna processer</a:t>
            </a:r>
            <a:endPar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22" name="CuadroTexto 21">
            <a:extLst>
              <a:ext uri="{FF2B5EF4-FFF2-40B4-BE49-F238E27FC236}">
                <a16:creationId xmlns:a16="http://schemas.microsoft.com/office/drawing/2014/main" id="{AC0220DA-E80B-2D08-6E58-3307F90C3ED6}"/>
              </a:ext>
            </a:extLst>
          </p:cNvPr>
          <p:cNvSpPr txBox="1"/>
          <p:nvPr/>
        </p:nvSpPr>
        <p:spPr>
          <a:xfrm>
            <a:off x="8028000" y="6768000"/>
            <a:ext cx="9000000" cy="1332000"/>
          </a:xfrm>
          <a:prstGeom prst="rect">
            <a:avLst/>
          </a:prstGeom>
          <a:noFill/>
        </p:spPr>
        <p:txBody>
          <a:bodyPr wrap="square" rtlCol="0" anchor="ctr">
            <a:noAutofit/>
          </a:bodyPr>
          <a:lstStyle/>
          <a:p>
            <a:pPr marL="546100" indent="-546100">
              <a:spcAft>
                <a:spcPts val="600"/>
              </a:spcAft>
            </a:pPr>
            <a:r>
              <a:rPr lang="sv-SE" sz="2400" dirty="0">
                <a:latin typeface="Microsoft Sans Serif" panose="020B0604020202020204" pitchFamily="34" charset="0"/>
                <a:ea typeface="Microsoft Sans Serif" panose="020B0604020202020204" pitchFamily="34" charset="0"/>
                <a:cs typeface="Microsoft Sans Serif" panose="020B0604020202020204" pitchFamily="34" charset="0"/>
              </a:rPr>
              <a:t>3.1 Nyckelpersoner inom innovationshantering inom organisationen
3.2 Viktiga verktyg och metoder inom innovationshantering inom organisationen</a:t>
            </a:r>
            <a:endPar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10594065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28">
            <a:extLst>
              <a:ext uri="{FF2B5EF4-FFF2-40B4-BE49-F238E27FC236}">
                <a16:creationId xmlns:a16="http://schemas.microsoft.com/office/drawing/2014/main" id="{770841F1-3568-1F06-D720-71BC13AFE75C}"/>
              </a:ext>
            </a:extLst>
          </p:cNvPr>
          <p:cNvSpPr txBox="1"/>
          <p:nvPr/>
        </p:nvSpPr>
        <p:spPr>
          <a:xfrm>
            <a:off x="1296000" y="1548000"/>
            <a:ext cx="15840000" cy="707886"/>
          </a:xfrm>
          <a:prstGeom prst="rect">
            <a:avLst/>
          </a:prstGeom>
          <a:noFill/>
        </p:spPr>
        <p:txBody>
          <a:bodyPr wrap="square" rtlCol="0">
            <a:noAutofit/>
          </a:bodyPr>
          <a:lstStyle/>
          <a:p>
            <a:pPr marL="546100" indent="-546100"/>
            <a:r>
              <a:rPr lang="sv-SE" sz="40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3. Nyckelpersoner, verktyg och metoder inom innovationshantering
</a:t>
            </a:r>
            <a:endParaRPr lang="en-US" sz="40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10" name="CuadroTexto 29">
            <a:extLst>
              <a:ext uri="{FF2B5EF4-FFF2-40B4-BE49-F238E27FC236}">
                <a16:creationId xmlns:a16="http://schemas.microsoft.com/office/drawing/2014/main" id="{6A362A76-9883-6310-BD79-C74CB85D3EFA}"/>
              </a:ext>
            </a:extLst>
          </p:cNvPr>
          <p:cNvSpPr txBox="1"/>
          <p:nvPr/>
        </p:nvSpPr>
        <p:spPr>
          <a:xfrm>
            <a:off x="1295999" y="2808000"/>
            <a:ext cx="15840000" cy="523220"/>
          </a:xfrm>
          <a:prstGeom prst="rect">
            <a:avLst/>
          </a:prstGeom>
          <a:noFill/>
        </p:spPr>
        <p:txBody>
          <a:bodyPr wrap="square" rtlCol="0">
            <a:noAutofit/>
          </a:bodyPr>
          <a:lstStyle/>
          <a:p>
            <a:r>
              <a:rPr lang="sv-SE"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3.1 Nyckelpersoner inom innovationshantering inom organisationer
</a:t>
            </a:r>
            <a:endParaRPr lang="en-US"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11" name="TextBox 10">
            <a:extLst>
              <a:ext uri="{FF2B5EF4-FFF2-40B4-BE49-F238E27FC236}">
                <a16:creationId xmlns:a16="http://schemas.microsoft.com/office/drawing/2014/main" id="{683A292D-32AA-61AC-20E7-BD116C0A3637}"/>
              </a:ext>
            </a:extLst>
          </p:cNvPr>
          <p:cNvSpPr txBox="1"/>
          <p:nvPr/>
        </p:nvSpPr>
        <p:spPr>
          <a:xfrm>
            <a:off x="1355348" y="3848101"/>
            <a:ext cx="4512052" cy="4890900"/>
          </a:xfrm>
          <a:prstGeom prst="rect">
            <a:avLst/>
          </a:prstGeom>
          <a:noFill/>
        </p:spPr>
        <p:txBody>
          <a:bodyPr wrap="square" rtlCol="0">
            <a:noAutofit/>
          </a:bodyPr>
          <a:lstStyle/>
          <a:p>
            <a:pPr marL="342900" indent="-342900">
              <a:spcAft>
                <a:spcPts val="1200"/>
              </a:spcAft>
              <a:buBlip>
                <a:blip r:embed="rId2"/>
              </a:buBlip>
            </a:pPr>
            <a:r>
              <a:rPr lang="sv-SE" sz="2200" dirty="0">
                <a:latin typeface="Helvetica Neue" panose="020B0604020202020204" charset="0"/>
                <a:cs typeface="Microsoft Sans Serif" panose="020B0604020202020204" pitchFamily="34" charset="0"/>
              </a:rPr>
              <a:t>innovationshantering är beroende av vissa enskilda roller som ansvarar för</a:t>
            </a:r>
            <a:r>
              <a:rPr lang="en-US" sz="2200" dirty="0">
                <a:latin typeface="Helvetica Neue" panose="020B0604020202020204" charset="0"/>
                <a:cs typeface="Microsoft Sans Serif" panose="020B0604020202020204" pitchFamily="34" charset="0"/>
              </a:rPr>
              <a:t>:</a:t>
            </a:r>
          </a:p>
          <a:p>
            <a:pPr marL="800100" lvl="1" indent="-342900">
              <a:spcAft>
                <a:spcPts val="1200"/>
              </a:spcAft>
              <a:buFont typeface="Wingdings" panose="05000000000000000000" pitchFamily="2" charset="2"/>
              <a:buChar char="§"/>
            </a:pPr>
            <a:r>
              <a:rPr lang="sv-SE" sz="2200" dirty="0">
                <a:latin typeface="Helvetica Neue" panose="020B0604020202020204" charset="0"/>
                <a:cs typeface="Microsoft Sans Serif" panose="020B0604020202020204" pitchFamily="34" charset="0"/>
              </a:rPr>
              <a:t>Teknik
Externa länkar
Produktutveckling
Motivation </a:t>
            </a:r>
          </a:p>
          <a:p>
            <a:pPr lvl="1">
              <a:spcAft>
                <a:spcPts val="1200"/>
              </a:spcAft>
            </a:pPr>
            <a:endParaRPr lang="en-US" sz="2200" dirty="0">
              <a:latin typeface="Helvetica Neue" panose="020B0604020202020204" charset="0"/>
              <a:cs typeface="Microsoft Sans Serif" panose="020B0604020202020204" pitchFamily="34" charset="0"/>
            </a:endParaRPr>
          </a:p>
          <a:p>
            <a:pPr marL="342900" indent="-342900">
              <a:spcAft>
                <a:spcPts val="1200"/>
              </a:spcAft>
              <a:buBlip>
                <a:blip r:embed="rId2"/>
              </a:buBlip>
            </a:pPr>
            <a:r>
              <a:rPr lang="sv-SE" sz="2200" dirty="0">
                <a:latin typeface="Helvetica Neue" panose="020B0604020202020204" charset="0"/>
                <a:cs typeface="Microsoft Sans Serif" panose="020B0604020202020204" pitchFamily="34" charset="0"/>
              </a:rPr>
              <a:t>Trott (2018) ger översikt över viktiga individuella roller inom innovationshantering </a:t>
            </a:r>
            <a:endParaRPr lang="en-US" sz="2200" dirty="0">
              <a:latin typeface="Helvetica Neue" panose="020B0604020202020204" charset="0"/>
              <a:cs typeface="Microsoft Sans Serif" panose="020B0604020202020204" pitchFamily="34" charset="0"/>
            </a:endParaRPr>
          </a:p>
        </p:txBody>
      </p:sp>
      <p:graphicFrame>
        <p:nvGraphicFramePr>
          <p:cNvPr id="14" name="Content Placeholder 3">
            <a:extLst>
              <a:ext uri="{FF2B5EF4-FFF2-40B4-BE49-F238E27FC236}">
                <a16:creationId xmlns:a16="http://schemas.microsoft.com/office/drawing/2014/main" id="{C4377A88-01E4-4540-9A37-C183A3297A3D}"/>
              </a:ext>
            </a:extLst>
          </p:cNvPr>
          <p:cNvGraphicFramePr>
            <a:graphicFrameLocks/>
          </p:cNvGraphicFramePr>
          <p:nvPr>
            <p:extLst>
              <p:ext uri="{D42A27DB-BD31-4B8C-83A1-F6EECF244321}">
                <p14:modId xmlns:p14="http://schemas.microsoft.com/office/powerpoint/2010/main" val="1857957853"/>
              </p:ext>
            </p:extLst>
          </p:nvPr>
        </p:nvGraphicFramePr>
        <p:xfrm>
          <a:off x="5940000" y="3384000"/>
          <a:ext cx="10692000" cy="5760001"/>
        </p:xfrm>
        <a:graphic>
          <a:graphicData uri="http://schemas.openxmlformats.org/drawingml/2006/table">
            <a:tbl>
              <a:tblPr firstRow="1" bandRow="1">
                <a:tableStyleId>{00A15C55-8517-42AA-B614-E9B94910E393}</a:tableStyleId>
              </a:tblPr>
              <a:tblGrid>
                <a:gridCol w="2880000">
                  <a:extLst>
                    <a:ext uri="{9D8B030D-6E8A-4147-A177-3AD203B41FA5}">
                      <a16:colId xmlns:a16="http://schemas.microsoft.com/office/drawing/2014/main" val="760390161"/>
                    </a:ext>
                  </a:extLst>
                </a:gridCol>
                <a:gridCol w="7812000">
                  <a:extLst>
                    <a:ext uri="{9D8B030D-6E8A-4147-A177-3AD203B41FA5}">
                      <a16:colId xmlns:a16="http://schemas.microsoft.com/office/drawing/2014/main" val="1797501251"/>
                    </a:ext>
                  </a:extLst>
                </a:gridCol>
              </a:tblGrid>
              <a:tr h="390512">
                <a:tc>
                  <a:txBody>
                    <a:bodyPr/>
                    <a:lstStyle/>
                    <a:p>
                      <a:r>
                        <a:rPr lang="en-US" sz="1800" noProof="0" dirty="0" err="1">
                          <a:latin typeface="Helvetica Neue" panose="020B0604020202020204" charset="0"/>
                        </a:rPr>
                        <a:t>Nyckelperson</a:t>
                      </a:r>
                      <a:endParaRPr lang="en-US" sz="1800" noProof="0" dirty="0">
                        <a:latin typeface="Helvetica Neue" panose="020B0604020202020204" charset="0"/>
                      </a:endParaRPr>
                    </a:p>
                  </a:txBody>
                  <a:tcPr/>
                </a:tc>
                <a:tc>
                  <a:txBody>
                    <a:bodyPr/>
                    <a:lstStyle/>
                    <a:p>
                      <a:r>
                        <a:rPr lang="en-US" sz="1800" noProof="0" dirty="0">
                          <a:latin typeface="Helvetica Neue" panose="020B0604020202020204" charset="0"/>
                        </a:rPr>
                        <a:t>Roll</a:t>
                      </a:r>
                    </a:p>
                  </a:txBody>
                  <a:tcPr/>
                </a:tc>
                <a:extLst>
                  <a:ext uri="{0D108BD9-81ED-4DB2-BD59-A6C34878D82A}">
                    <a16:rowId xmlns:a16="http://schemas.microsoft.com/office/drawing/2014/main" val="1720101576"/>
                  </a:ext>
                </a:extLst>
              </a:tr>
              <a:tr h="683388">
                <a:tc>
                  <a:txBody>
                    <a:bodyPr/>
                    <a:lstStyle/>
                    <a:p>
                      <a:r>
                        <a:rPr lang="en-US" sz="1800" b="1" noProof="0" dirty="0" err="1">
                          <a:latin typeface="Helvetica Neue" panose="020B0604020202020204" charset="0"/>
                        </a:rPr>
                        <a:t>Teknisk</a:t>
                      </a:r>
                      <a:r>
                        <a:rPr lang="en-US" sz="1800" b="1" noProof="0" dirty="0">
                          <a:latin typeface="Helvetica Neue" panose="020B0604020202020204" charset="0"/>
                        </a:rPr>
                        <a:t> </a:t>
                      </a:r>
                      <a:r>
                        <a:rPr lang="en-US" sz="1800" b="1" noProof="0" dirty="0" err="1">
                          <a:latin typeface="Helvetica Neue" panose="020B0604020202020204" charset="0"/>
                        </a:rPr>
                        <a:t>innovatör</a:t>
                      </a:r>
                      <a:endParaRPr lang="en-US" sz="1800" b="1" noProof="0" dirty="0">
                        <a:latin typeface="Helvetica Neue" panose="020B0604020202020204" charset="0"/>
                      </a:endParaRPr>
                    </a:p>
                  </a:txBody>
                  <a:tcPr/>
                </a:tc>
                <a:tc>
                  <a:txBody>
                    <a:bodyPr/>
                    <a:lstStyle/>
                    <a:p>
                      <a:r>
                        <a:rPr lang="sv-SE" sz="1800" noProof="0" dirty="0">
                          <a:latin typeface="Helvetica Neue" panose="020B0604020202020204" charset="0"/>
                        </a:rPr>
                        <a:t>Expert inom flera områden. Genererar nya idéer och ser nya och annorlunda sätt att göra saker. Ibland kallad "galen vetenskapsman”.</a:t>
                      </a:r>
                      <a:endParaRPr lang="en-US" sz="1800" noProof="0" dirty="0">
                        <a:latin typeface="Helvetica Neue" panose="020B0604020202020204" charset="0"/>
                      </a:endParaRPr>
                    </a:p>
                  </a:txBody>
                  <a:tcPr/>
                </a:tc>
                <a:extLst>
                  <a:ext uri="{0D108BD9-81ED-4DB2-BD59-A6C34878D82A}">
                    <a16:rowId xmlns:a16="http://schemas.microsoft.com/office/drawing/2014/main" val="922431454"/>
                  </a:ext>
                </a:extLst>
              </a:tr>
              <a:tr h="683388">
                <a:tc>
                  <a:txBody>
                    <a:bodyPr/>
                    <a:lstStyle/>
                    <a:p>
                      <a:r>
                        <a:rPr lang="en-US" sz="1800" b="1" noProof="0" dirty="0" err="1">
                          <a:latin typeface="Helvetica Neue" panose="020B0604020202020204" charset="0"/>
                        </a:rPr>
                        <a:t>Teknisk</a:t>
                      </a:r>
                      <a:r>
                        <a:rPr lang="en-US" sz="1800" b="1" noProof="0" dirty="0">
                          <a:latin typeface="Helvetica Neue" panose="020B0604020202020204" charset="0"/>
                        </a:rPr>
                        <a:t>/</a:t>
                      </a:r>
                      <a:r>
                        <a:rPr lang="en-US" sz="1800" b="1" noProof="0" dirty="0" err="1">
                          <a:latin typeface="Helvetica Neue" panose="020B0604020202020204" charset="0"/>
                        </a:rPr>
                        <a:t>kommersiell</a:t>
                      </a:r>
                      <a:r>
                        <a:rPr lang="en-US" sz="1800" b="1" noProof="0" dirty="0">
                          <a:latin typeface="Helvetica Neue" panose="020B0604020202020204" charset="0"/>
                        </a:rPr>
                        <a:t> </a:t>
                      </a:r>
                      <a:r>
                        <a:rPr lang="en-US" sz="1800" b="1" noProof="0" dirty="0" err="1">
                          <a:latin typeface="Helvetica Neue" panose="020B0604020202020204" charset="0"/>
                        </a:rPr>
                        <a:t>skanner</a:t>
                      </a:r>
                      <a:endParaRPr lang="en-US" sz="1800" b="1" noProof="0" dirty="0">
                        <a:latin typeface="Helvetica Neue" panose="020B0604020202020204" charset="0"/>
                      </a:endParaRPr>
                    </a:p>
                  </a:txBody>
                  <a:tcPr/>
                </a:tc>
                <a:tc>
                  <a:txBody>
                    <a:bodyPr/>
                    <a:lstStyle/>
                    <a:p>
                      <a:r>
                        <a:rPr lang="sv-SE" sz="1800" noProof="0" dirty="0">
                          <a:latin typeface="Helvetica Neue" panose="020B0604020202020204" charset="0"/>
                        </a:rPr>
                        <a:t>Inhämtar information från omvärld genom nätverkande och via marknads- och teknisk information.</a:t>
                      </a:r>
                      <a:endParaRPr lang="en-US" sz="1800" noProof="0" dirty="0">
                        <a:latin typeface="Helvetica Neue" panose="020B0604020202020204" charset="0"/>
                      </a:endParaRPr>
                    </a:p>
                  </a:txBody>
                  <a:tcPr/>
                </a:tc>
                <a:extLst>
                  <a:ext uri="{0D108BD9-81ED-4DB2-BD59-A6C34878D82A}">
                    <a16:rowId xmlns:a16="http://schemas.microsoft.com/office/drawing/2014/main" val="875915166"/>
                  </a:ext>
                </a:extLst>
              </a:tr>
              <a:tr h="390512">
                <a:tc>
                  <a:txBody>
                    <a:bodyPr/>
                    <a:lstStyle/>
                    <a:p>
                      <a:r>
                        <a:rPr lang="en-US" sz="1800" b="1" noProof="0" dirty="0" err="1">
                          <a:latin typeface="Helvetica Neue" panose="020B0604020202020204" charset="0"/>
                        </a:rPr>
                        <a:t>Gränsutvecklare</a:t>
                      </a:r>
                      <a:endParaRPr lang="en-US" sz="1800" b="1" noProof="0" dirty="0">
                        <a:latin typeface="Helvetica Neue" panose="020B0604020202020204" charset="0"/>
                      </a:endParaRPr>
                    </a:p>
                  </a:txBody>
                  <a:tcPr/>
                </a:tc>
                <a:tc>
                  <a:txBody>
                    <a:bodyPr/>
                    <a:lstStyle/>
                    <a:p>
                      <a:r>
                        <a:rPr lang="sv-SE" sz="1800" noProof="0" dirty="0">
                          <a:latin typeface="Helvetica Neue" panose="020B0604020202020204" charset="0"/>
                        </a:rPr>
                        <a:t>Upprättar anslutningar till extern miljö.</a:t>
                      </a:r>
                      <a:endParaRPr lang="en-US" sz="1800" noProof="0" dirty="0">
                        <a:latin typeface="Helvetica Neue" panose="020B0604020202020204" charset="0"/>
                      </a:endParaRPr>
                    </a:p>
                  </a:txBody>
                  <a:tcPr/>
                </a:tc>
                <a:extLst>
                  <a:ext uri="{0D108BD9-81ED-4DB2-BD59-A6C34878D82A}">
                    <a16:rowId xmlns:a16="http://schemas.microsoft.com/office/drawing/2014/main" val="4256957021"/>
                  </a:ext>
                </a:extLst>
              </a:tr>
              <a:tr h="976271">
                <a:tc>
                  <a:txBody>
                    <a:bodyPr/>
                    <a:lstStyle/>
                    <a:p>
                      <a:r>
                        <a:rPr lang="en-US" sz="1800" b="1" noProof="0" dirty="0" err="1">
                          <a:latin typeface="Helvetica Neue" panose="020B0604020202020204" charset="0"/>
                        </a:rPr>
                        <a:t>Portvakt</a:t>
                      </a:r>
                      <a:endParaRPr lang="en-US" sz="1800" b="1" noProof="0" dirty="0">
                        <a:latin typeface="Helvetica Neue" panose="020B0604020202020204" charset="0"/>
                      </a:endParaRPr>
                    </a:p>
                  </a:txBody>
                  <a:tcPr/>
                </a:tc>
                <a:tc>
                  <a:txBody>
                    <a:bodyPr/>
                    <a:lstStyle/>
                    <a:p>
                      <a:r>
                        <a:rPr lang="sv-SE" sz="1800" noProof="0" dirty="0">
                          <a:latin typeface="Helvetica Neue" panose="020B0604020202020204" charset="0"/>
                        </a:rPr>
                        <a:t>Håller sig informerad om relaterad utveckling utanför organisationen genom tidskrifter, konferenser, nätverk. Distribuerar intern information och fungerar som intern informationskälla.</a:t>
                      </a:r>
                      <a:endParaRPr lang="en-US" sz="1800" noProof="0" dirty="0">
                        <a:latin typeface="Helvetica Neue" panose="020B0604020202020204" charset="0"/>
                      </a:endParaRPr>
                    </a:p>
                  </a:txBody>
                  <a:tcPr/>
                </a:tc>
                <a:extLst>
                  <a:ext uri="{0D108BD9-81ED-4DB2-BD59-A6C34878D82A}">
                    <a16:rowId xmlns:a16="http://schemas.microsoft.com/office/drawing/2014/main" val="728729909"/>
                  </a:ext>
                </a:extLst>
              </a:tr>
              <a:tr h="683388">
                <a:tc>
                  <a:txBody>
                    <a:bodyPr/>
                    <a:lstStyle/>
                    <a:p>
                      <a:r>
                        <a:rPr lang="en-US" sz="1800" b="1" noProof="0" dirty="0" err="1">
                          <a:latin typeface="Helvetica Neue" panose="020B0604020202020204" charset="0"/>
                        </a:rPr>
                        <a:t>Produkt</a:t>
                      </a:r>
                      <a:r>
                        <a:rPr lang="en-US" sz="1800" b="1" noProof="0" dirty="0">
                          <a:latin typeface="Helvetica Neue" panose="020B0604020202020204" charset="0"/>
                        </a:rPr>
                        <a:t> </a:t>
                      </a:r>
                      <a:r>
                        <a:rPr lang="en-US" sz="1800" b="1" noProof="0" dirty="0" err="1">
                          <a:latin typeface="Helvetica Neue" panose="020B0604020202020204" charset="0"/>
                        </a:rPr>
                        <a:t>mästare</a:t>
                      </a:r>
                      <a:r>
                        <a:rPr lang="en-US" sz="1800" b="1" noProof="0" dirty="0">
                          <a:latin typeface="Helvetica Neue" panose="020B0604020202020204" charset="0"/>
                        </a:rPr>
                        <a:t>
</a:t>
                      </a:r>
                    </a:p>
                  </a:txBody>
                  <a:tcPr/>
                </a:tc>
                <a:tc>
                  <a:txBody>
                    <a:bodyPr/>
                    <a:lstStyle/>
                    <a:p>
                      <a:r>
                        <a:rPr lang="sv-SE" sz="1800" noProof="0" dirty="0">
                          <a:latin typeface="Helvetica Neue" panose="020B0604020202020204" charset="0"/>
                        </a:rPr>
                        <a:t>Säljer nya idéer till andra i organisationen. Skaffar resurser och tar risker. </a:t>
                      </a:r>
                      <a:endParaRPr lang="en-US" sz="1800" noProof="0" dirty="0">
                        <a:latin typeface="Helvetica Neue" panose="020B0604020202020204" charset="0"/>
                      </a:endParaRPr>
                    </a:p>
                  </a:txBody>
                  <a:tcPr/>
                </a:tc>
                <a:extLst>
                  <a:ext uri="{0D108BD9-81ED-4DB2-BD59-A6C34878D82A}">
                    <a16:rowId xmlns:a16="http://schemas.microsoft.com/office/drawing/2014/main" val="3429534855"/>
                  </a:ext>
                </a:extLst>
              </a:tr>
              <a:tr h="976271">
                <a:tc>
                  <a:txBody>
                    <a:bodyPr/>
                    <a:lstStyle/>
                    <a:p>
                      <a:r>
                        <a:rPr lang="en-US" sz="1800" b="1" noProof="0" dirty="0" err="1">
                          <a:latin typeface="Helvetica Neue" panose="020B0604020202020204" charset="0"/>
                        </a:rPr>
                        <a:t>Projektledare</a:t>
                      </a:r>
                      <a:r>
                        <a:rPr lang="en-US" sz="1800" b="1" noProof="0" dirty="0">
                          <a:latin typeface="Helvetica Neue" panose="020B0604020202020204" charset="0"/>
                        </a:rPr>
                        <a:t>
</a:t>
                      </a:r>
                    </a:p>
                  </a:txBody>
                  <a:tcPr/>
                </a:tc>
                <a:tc>
                  <a:txBody>
                    <a:bodyPr/>
                    <a:lstStyle/>
                    <a:p>
                      <a:r>
                        <a:rPr lang="sv-SE" sz="1800" noProof="0" dirty="0">
                          <a:latin typeface="Helvetica Neue" panose="020B0604020202020204" charset="0"/>
                        </a:rPr>
                        <a:t>Källa till ledarskap och motivation. Planerar och organiserar projektet. Uppfyller administrativa krav. Koordinerar och övervakar teamets effektivitet. </a:t>
                      </a:r>
                      <a:endParaRPr lang="en-US" sz="1800" noProof="0" dirty="0">
                        <a:latin typeface="Helvetica Neue" panose="020B0604020202020204" charset="0"/>
                      </a:endParaRPr>
                    </a:p>
                  </a:txBody>
                  <a:tcPr/>
                </a:tc>
                <a:extLst>
                  <a:ext uri="{0D108BD9-81ED-4DB2-BD59-A6C34878D82A}">
                    <a16:rowId xmlns:a16="http://schemas.microsoft.com/office/drawing/2014/main" val="3414626839"/>
                  </a:ext>
                </a:extLst>
              </a:tr>
              <a:tr h="976271">
                <a:tc>
                  <a:txBody>
                    <a:bodyPr/>
                    <a:lstStyle/>
                    <a:p>
                      <a:r>
                        <a:rPr lang="en-US" sz="1800" b="1" noProof="0" dirty="0">
                          <a:latin typeface="Helvetica Neue" panose="020B0604020202020204" charset="0"/>
                        </a:rPr>
                        <a:t>Sponsor</a:t>
                      </a:r>
                    </a:p>
                  </a:txBody>
                  <a:tcPr/>
                </a:tc>
                <a:tc>
                  <a:txBody>
                    <a:bodyPr/>
                    <a:lstStyle/>
                    <a:p>
                      <a:r>
                        <a:rPr lang="sv-SE" sz="1800" noProof="0" dirty="0">
                          <a:latin typeface="Helvetica Neue" panose="020B0604020202020204" charset="0"/>
                        </a:rPr>
                        <a:t>Ger åtkomst till en </a:t>
                      </a:r>
                      <a:r>
                        <a:rPr lang="sv-SE" sz="1800" noProof="0" dirty="0" err="1">
                          <a:latin typeface="Helvetica Neue" panose="020B0604020202020204" charset="0"/>
                        </a:rPr>
                        <a:t>powerbase</a:t>
                      </a:r>
                      <a:r>
                        <a:rPr lang="sv-SE" sz="1800" noProof="0" dirty="0">
                          <a:latin typeface="Helvetica Neue" panose="020B0604020202020204" charset="0"/>
                        </a:rPr>
                        <a:t> inom organisationen. Buffert från onödiga organisatoriska begränsningar. Säkerställer att projektteamet får vad det behöver från andra delar av organisationen. </a:t>
                      </a:r>
                      <a:endParaRPr lang="en-US" sz="1800" noProof="0" dirty="0">
                        <a:latin typeface="Helvetica Neue" panose="020B0604020202020204" charset="0"/>
                      </a:endParaRPr>
                    </a:p>
                  </a:txBody>
                  <a:tcPr/>
                </a:tc>
                <a:extLst>
                  <a:ext uri="{0D108BD9-81ED-4DB2-BD59-A6C34878D82A}">
                    <a16:rowId xmlns:a16="http://schemas.microsoft.com/office/drawing/2014/main" val="2104482267"/>
                  </a:ext>
                </a:extLst>
              </a:tr>
            </a:tbl>
          </a:graphicData>
        </a:graphic>
      </p:graphicFrame>
    </p:spTree>
    <p:extLst>
      <p:ext uri="{BB962C8B-B14F-4D97-AF65-F5344CB8AC3E}">
        <p14:creationId xmlns:p14="http://schemas.microsoft.com/office/powerpoint/2010/main" val="23174019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C07E5141-5571-1AB7-14A2-2E585808AEEC}"/>
              </a:ext>
            </a:extLst>
          </p:cNvPr>
          <p:cNvSpPr txBox="1"/>
          <p:nvPr/>
        </p:nvSpPr>
        <p:spPr>
          <a:xfrm>
            <a:off x="1319648" y="8874236"/>
            <a:ext cx="1098378" cy="276999"/>
          </a:xfrm>
          <a:prstGeom prst="rect">
            <a:avLst/>
          </a:prstGeom>
          <a:noFill/>
        </p:spPr>
        <p:txBody>
          <a:bodyPr wrap="none" rtlCol="0">
            <a:spAutoFit/>
          </a:bodyPr>
          <a:lstStyle/>
          <a:p>
            <a:r>
              <a:rPr lang="en-US" sz="1200" dirty="0">
                <a:latin typeface="Helvetica Neue" panose="020B0604020202020204" charset="0"/>
              </a:rPr>
              <a:t>Source no.: 2</a:t>
            </a:r>
          </a:p>
        </p:txBody>
      </p:sp>
      <p:sp>
        <p:nvSpPr>
          <p:cNvPr id="3" name="CuadroTexto 28">
            <a:extLst>
              <a:ext uri="{FF2B5EF4-FFF2-40B4-BE49-F238E27FC236}">
                <a16:creationId xmlns:a16="http://schemas.microsoft.com/office/drawing/2014/main" id="{9AB7DC59-A03B-6CE4-4BD8-206309A0D161}"/>
              </a:ext>
            </a:extLst>
          </p:cNvPr>
          <p:cNvSpPr txBox="1"/>
          <p:nvPr/>
        </p:nvSpPr>
        <p:spPr>
          <a:xfrm>
            <a:off x="1296000" y="1548000"/>
            <a:ext cx="15840000" cy="707886"/>
          </a:xfrm>
          <a:prstGeom prst="rect">
            <a:avLst/>
          </a:prstGeom>
          <a:noFill/>
        </p:spPr>
        <p:txBody>
          <a:bodyPr wrap="square" rtlCol="0">
            <a:noAutofit/>
          </a:bodyPr>
          <a:lstStyle/>
          <a:p>
            <a:pPr marL="546100" indent="-546100"/>
            <a:r>
              <a:rPr lang="sv-SE" sz="40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3. Nyckelpersoner, verktyg och metoder inom innovationshantering
</a:t>
            </a:r>
            <a:endParaRPr lang="en-US" sz="40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4" name="CuadroTexto 29">
            <a:extLst>
              <a:ext uri="{FF2B5EF4-FFF2-40B4-BE49-F238E27FC236}">
                <a16:creationId xmlns:a16="http://schemas.microsoft.com/office/drawing/2014/main" id="{045A43B5-662E-EB56-D111-FABDBC9A74BF}"/>
              </a:ext>
            </a:extLst>
          </p:cNvPr>
          <p:cNvSpPr txBox="1"/>
          <p:nvPr/>
        </p:nvSpPr>
        <p:spPr>
          <a:xfrm>
            <a:off x="1295999" y="2808000"/>
            <a:ext cx="15840000" cy="523220"/>
          </a:xfrm>
          <a:prstGeom prst="rect">
            <a:avLst/>
          </a:prstGeom>
          <a:noFill/>
        </p:spPr>
        <p:txBody>
          <a:bodyPr wrap="square" rtlCol="0">
            <a:noAutofit/>
          </a:bodyPr>
          <a:lstStyle/>
          <a:p>
            <a:r>
              <a:rPr lang="sv-SE"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3.2 Viktiga verktyg och metoder inom innovationshantering inom organisationer
</a:t>
            </a:r>
            <a:endParaRPr lang="en-US"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endParaRPr>
          </a:p>
        </p:txBody>
      </p:sp>
      <p:graphicFrame>
        <p:nvGraphicFramePr>
          <p:cNvPr id="5" name="Tabelle 5">
            <a:extLst>
              <a:ext uri="{FF2B5EF4-FFF2-40B4-BE49-F238E27FC236}">
                <a16:creationId xmlns:a16="http://schemas.microsoft.com/office/drawing/2014/main" id="{3797DCCE-E308-81F7-C529-33BA0C36B849}"/>
              </a:ext>
            </a:extLst>
          </p:cNvPr>
          <p:cNvGraphicFramePr>
            <a:graphicFrameLocks noGrp="1"/>
          </p:cNvGraphicFramePr>
          <p:nvPr>
            <p:extLst>
              <p:ext uri="{D42A27DB-BD31-4B8C-83A1-F6EECF244321}">
                <p14:modId xmlns:p14="http://schemas.microsoft.com/office/powerpoint/2010/main" val="3093827745"/>
              </p:ext>
            </p:extLst>
          </p:nvPr>
        </p:nvGraphicFramePr>
        <p:xfrm>
          <a:off x="1296000" y="3744000"/>
          <a:ext cx="15696000" cy="4650791"/>
        </p:xfrm>
        <a:graphic>
          <a:graphicData uri="http://schemas.openxmlformats.org/drawingml/2006/table">
            <a:tbl>
              <a:tblPr firstRow="1" bandRow="1">
                <a:tableStyleId>{5940675A-B579-460E-94D1-54222C63F5DA}</a:tableStyleId>
              </a:tblPr>
              <a:tblGrid>
                <a:gridCol w="2196000">
                  <a:extLst>
                    <a:ext uri="{9D8B030D-6E8A-4147-A177-3AD203B41FA5}">
                      <a16:colId xmlns:a16="http://schemas.microsoft.com/office/drawing/2014/main" val="2209438283"/>
                    </a:ext>
                  </a:extLst>
                </a:gridCol>
                <a:gridCol w="2700000">
                  <a:extLst>
                    <a:ext uri="{9D8B030D-6E8A-4147-A177-3AD203B41FA5}">
                      <a16:colId xmlns:a16="http://schemas.microsoft.com/office/drawing/2014/main" val="3056951221"/>
                    </a:ext>
                  </a:extLst>
                </a:gridCol>
                <a:gridCol w="2700000">
                  <a:extLst>
                    <a:ext uri="{9D8B030D-6E8A-4147-A177-3AD203B41FA5}">
                      <a16:colId xmlns:a16="http://schemas.microsoft.com/office/drawing/2014/main" val="2002892820"/>
                    </a:ext>
                  </a:extLst>
                </a:gridCol>
                <a:gridCol w="2700000">
                  <a:extLst>
                    <a:ext uri="{9D8B030D-6E8A-4147-A177-3AD203B41FA5}">
                      <a16:colId xmlns:a16="http://schemas.microsoft.com/office/drawing/2014/main" val="724622916"/>
                    </a:ext>
                  </a:extLst>
                </a:gridCol>
                <a:gridCol w="2700000">
                  <a:extLst>
                    <a:ext uri="{9D8B030D-6E8A-4147-A177-3AD203B41FA5}">
                      <a16:colId xmlns:a16="http://schemas.microsoft.com/office/drawing/2014/main" val="2489143425"/>
                    </a:ext>
                  </a:extLst>
                </a:gridCol>
                <a:gridCol w="2700000">
                  <a:extLst>
                    <a:ext uri="{9D8B030D-6E8A-4147-A177-3AD203B41FA5}">
                      <a16:colId xmlns:a16="http://schemas.microsoft.com/office/drawing/2014/main" val="348467898"/>
                    </a:ext>
                  </a:extLst>
                </a:gridCol>
              </a:tblGrid>
              <a:tr h="1116000">
                <a:tc>
                  <a:txBody>
                    <a:bodyPr/>
                    <a:lstStyle/>
                    <a:p>
                      <a:pPr>
                        <a:lnSpc>
                          <a:spcPct val="115000"/>
                        </a:lnSpc>
                        <a:spcAft>
                          <a:spcPts val="0"/>
                        </a:spcAft>
                        <a:tabLst>
                          <a:tab pos="723900" algn="l"/>
                        </a:tabLst>
                      </a:pPr>
                      <a:r>
                        <a:rPr lang="en-US" sz="1800" b="1" noProof="0" dirty="0" err="1">
                          <a:solidFill>
                            <a:schemeClr val="bg1"/>
                          </a:solidFill>
                          <a:effectLst/>
                          <a:latin typeface="Helvetica Neue" panose="020B0604020202020204"/>
                        </a:rPr>
                        <a:t>Typologier</a:t>
                      </a:r>
                      <a:r>
                        <a:rPr lang="en-US" sz="1800" b="1" noProof="0" dirty="0">
                          <a:solidFill>
                            <a:schemeClr val="bg1"/>
                          </a:solidFill>
                          <a:effectLst/>
                          <a:latin typeface="Helvetica Neue" panose="020B0604020202020204"/>
                        </a:rPr>
                        <a:t> för </a:t>
                      </a:r>
                      <a:r>
                        <a:rPr lang="en-US" sz="1800" b="1" noProof="0" dirty="0" err="1">
                          <a:solidFill>
                            <a:schemeClr val="bg1"/>
                          </a:solidFill>
                          <a:effectLst/>
                          <a:latin typeface="Helvetica Neue" panose="020B0604020202020204"/>
                        </a:rPr>
                        <a:t>innovationshantering</a:t>
                      </a:r>
                      <a:r>
                        <a:rPr lang="en-US" sz="1800" b="1" noProof="0" dirty="0">
                          <a:solidFill>
                            <a:schemeClr val="bg1"/>
                          </a:solidFill>
                          <a:effectLst/>
                          <a:latin typeface="Helvetica Neue" panose="020B0604020202020204"/>
                        </a:rPr>
                        <a:t>: </a:t>
                      </a:r>
                    </a:p>
                  </a:txBody>
                  <a:tcPr>
                    <a:lnL w="28575" cap="flat" cmpd="sng" algn="ctr">
                      <a:solidFill>
                        <a:srgbClr val="4D94B7"/>
                      </a:solidFill>
                      <a:prstDash val="solid"/>
                      <a:round/>
                      <a:headEnd type="none" w="med" len="med"/>
                      <a:tailEnd type="none" w="med" len="med"/>
                    </a:lnL>
                    <a:lnR w="28575" cap="flat" cmpd="sng" algn="ctr">
                      <a:solidFill>
                        <a:srgbClr val="4D94B7"/>
                      </a:solidFill>
                      <a:prstDash val="solid"/>
                      <a:round/>
                      <a:headEnd type="none" w="med" len="med"/>
                      <a:tailEnd type="none" w="med" len="med"/>
                    </a:lnR>
                    <a:lnT w="28575" cap="flat" cmpd="sng" algn="ctr">
                      <a:solidFill>
                        <a:srgbClr val="4D94B7"/>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4D94B7"/>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800" b="1" noProof="0" dirty="0" err="1">
                          <a:effectLst/>
                          <a:latin typeface="Helvetica Neue" panose="020B0604020202020204"/>
                        </a:rPr>
                        <a:t>Kunskaps</a:t>
                      </a:r>
                      <a:r>
                        <a:rPr lang="en-US" sz="1800" b="1" noProof="0" dirty="0">
                          <a:effectLst/>
                          <a:latin typeface="Helvetica Neue" panose="020B0604020202020204"/>
                        </a:rPr>
                        <a:t>- </a:t>
                      </a:r>
                      <a:r>
                        <a:rPr lang="en-US" sz="1800" b="1" noProof="0" dirty="0" err="1">
                          <a:effectLst/>
                          <a:latin typeface="Helvetica Neue" panose="020B0604020202020204"/>
                        </a:rPr>
                        <a:t>och</a:t>
                      </a:r>
                      <a:r>
                        <a:rPr lang="en-US" sz="1800" b="1" noProof="0" dirty="0">
                          <a:effectLst/>
                          <a:latin typeface="Helvetica Neue" panose="020B0604020202020204"/>
                        </a:rPr>
                        <a:t> </a:t>
                      </a:r>
                      <a:r>
                        <a:rPr lang="en-US" sz="1800" b="1" noProof="0" dirty="0" err="1">
                          <a:effectLst/>
                          <a:latin typeface="Helvetica Neue" panose="020B0604020202020204"/>
                        </a:rPr>
                        <a:t>teknikhantering</a:t>
                      </a:r>
                      <a:endParaRPr lang="en-US" sz="1800" b="1" noProof="0" dirty="0">
                        <a:latin typeface="Helvetica Neue" panose="020B0604020202020204"/>
                      </a:endParaRPr>
                    </a:p>
                  </a:txBody>
                  <a:tcPr anchor="ctr">
                    <a:lnL w="28575" cap="flat" cmpd="sng" algn="ctr">
                      <a:solidFill>
                        <a:srgbClr val="4D94B7"/>
                      </a:solidFill>
                      <a:prstDash val="solid"/>
                      <a:round/>
                      <a:headEnd type="none" w="med" len="med"/>
                      <a:tailEnd type="none" w="med" len="med"/>
                    </a:lnL>
                    <a:lnR w="28575" cap="flat" cmpd="sng" algn="ctr">
                      <a:solidFill>
                        <a:srgbClr val="4D94B7"/>
                      </a:solidFill>
                      <a:prstDash val="solid"/>
                      <a:round/>
                      <a:headEnd type="none" w="med" len="med"/>
                      <a:tailEnd type="none" w="med" len="med"/>
                    </a:lnR>
                    <a:lnT w="28575" cap="flat" cmpd="sng" algn="ctr">
                      <a:solidFill>
                        <a:srgbClr val="4D94B7"/>
                      </a:solidFill>
                      <a:prstDash val="solid"/>
                      <a:round/>
                      <a:headEnd type="none" w="med" len="med"/>
                      <a:tailEnd type="none" w="med" len="med"/>
                    </a:lnT>
                    <a:lnB w="28575" cap="flat" cmpd="sng" algn="ctr">
                      <a:solidFill>
                        <a:srgbClr val="4D94B7"/>
                      </a:solidFill>
                      <a:prstDash val="solid"/>
                      <a:round/>
                      <a:headEnd type="none" w="med" len="med"/>
                      <a:tailEnd type="none" w="med" len="med"/>
                    </a:lnB>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800" b="1" noProof="0" dirty="0">
                          <a:effectLst/>
                          <a:latin typeface="Helvetica Neue" panose="020B0604020202020204"/>
                        </a:rPr>
                        <a:t>Market intelligence (</a:t>
                      </a:r>
                      <a:r>
                        <a:rPr lang="en-US" sz="1800" b="1" noProof="0" dirty="0" err="1">
                          <a:effectLst/>
                          <a:latin typeface="Helvetica Neue" panose="020B0604020202020204"/>
                        </a:rPr>
                        <a:t>Omvärldsbevakning</a:t>
                      </a:r>
                      <a:r>
                        <a:rPr lang="en-US" sz="1800" b="1" noProof="0" dirty="0">
                          <a:effectLst/>
                          <a:latin typeface="Helvetica Neue" panose="020B0604020202020204"/>
                        </a:rPr>
                        <a:t>)</a:t>
                      </a:r>
                    </a:p>
                  </a:txBody>
                  <a:tcPr anchor="ctr">
                    <a:lnL w="28575" cap="flat" cmpd="sng" algn="ctr">
                      <a:solidFill>
                        <a:srgbClr val="4D94B7"/>
                      </a:solidFill>
                      <a:prstDash val="solid"/>
                      <a:round/>
                      <a:headEnd type="none" w="med" len="med"/>
                      <a:tailEnd type="none" w="med" len="med"/>
                    </a:lnL>
                    <a:lnR w="28575" cap="flat" cmpd="sng" algn="ctr">
                      <a:solidFill>
                        <a:srgbClr val="4D94B7"/>
                      </a:solidFill>
                      <a:prstDash val="solid"/>
                      <a:round/>
                      <a:headEnd type="none" w="med" len="med"/>
                      <a:tailEnd type="none" w="med" len="med"/>
                    </a:lnR>
                    <a:lnT w="28575" cap="flat" cmpd="sng" algn="ctr">
                      <a:solidFill>
                        <a:srgbClr val="4D94B7"/>
                      </a:solidFill>
                      <a:prstDash val="solid"/>
                      <a:round/>
                      <a:headEnd type="none" w="med" len="med"/>
                      <a:tailEnd type="none" w="med" len="med"/>
                    </a:lnT>
                    <a:lnB w="28575" cap="flat" cmpd="sng" algn="ctr">
                      <a:solidFill>
                        <a:srgbClr val="4D94B7"/>
                      </a:solidFill>
                      <a:prstDash val="solid"/>
                      <a:round/>
                      <a:headEnd type="none" w="med" len="med"/>
                      <a:tailEnd type="none" w="med" len="med"/>
                    </a:lnB>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800" b="1" noProof="0" dirty="0" err="1">
                          <a:effectLst/>
                          <a:latin typeface="Helvetica Neue" panose="020B0604020202020204"/>
                        </a:rPr>
                        <a:t>Samarbete</a:t>
                      </a:r>
                      <a:r>
                        <a:rPr lang="en-US" sz="1800" b="1" noProof="0" dirty="0">
                          <a:effectLst/>
                          <a:latin typeface="Helvetica Neue" panose="020B0604020202020204"/>
                        </a:rPr>
                        <a:t> </a:t>
                      </a:r>
                      <a:r>
                        <a:rPr lang="en-US" sz="1800" b="1" noProof="0" dirty="0" err="1">
                          <a:effectLst/>
                          <a:latin typeface="Helvetica Neue" panose="020B0604020202020204"/>
                        </a:rPr>
                        <a:t>och</a:t>
                      </a:r>
                      <a:r>
                        <a:rPr lang="en-US" sz="1800" b="1" noProof="0" dirty="0">
                          <a:effectLst/>
                          <a:latin typeface="Helvetica Neue" panose="020B0604020202020204"/>
                        </a:rPr>
                        <a:t> </a:t>
                      </a:r>
                      <a:r>
                        <a:rPr lang="en-US" sz="1800" b="1" noProof="0" dirty="0" err="1">
                          <a:effectLst/>
                          <a:latin typeface="Helvetica Neue" panose="020B0604020202020204"/>
                        </a:rPr>
                        <a:t>nätverkande</a:t>
                      </a:r>
                      <a:r>
                        <a:rPr lang="en-US" sz="1800" b="1" noProof="0" dirty="0">
                          <a:effectLst/>
                          <a:latin typeface="Helvetica Neue" panose="020B0604020202020204"/>
                        </a:rPr>
                        <a:t> </a:t>
                      </a:r>
                      <a:endParaRPr lang="en-US" sz="1800" b="1" noProof="0" dirty="0">
                        <a:latin typeface="Helvetica Neue" panose="020B0604020202020204"/>
                      </a:endParaRPr>
                    </a:p>
                  </a:txBody>
                  <a:tcPr anchor="ctr">
                    <a:lnL w="28575" cap="flat" cmpd="sng" algn="ctr">
                      <a:solidFill>
                        <a:srgbClr val="4D94B7"/>
                      </a:solidFill>
                      <a:prstDash val="solid"/>
                      <a:round/>
                      <a:headEnd type="none" w="med" len="med"/>
                      <a:tailEnd type="none" w="med" len="med"/>
                    </a:lnL>
                    <a:lnR w="28575" cap="flat" cmpd="sng" algn="ctr">
                      <a:solidFill>
                        <a:srgbClr val="4D94B7"/>
                      </a:solidFill>
                      <a:prstDash val="solid"/>
                      <a:round/>
                      <a:headEnd type="none" w="med" len="med"/>
                      <a:tailEnd type="none" w="med" len="med"/>
                    </a:lnR>
                    <a:lnT w="28575" cap="flat" cmpd="sng" algn="ctr">
                      <a:solidFill>
                        <a:srgbClr val="4D94B7"/>
                      </a:solidFill>
                      <a:prstDash val="solid"/>
                      <a:round/>
                      <a:headEnd type="none" w="med" len="med"/>
                      <a:tailEnd type="none" w="med" len="med"/>
                    </a:lnT>
                    <a:lnB w="28575" cap="flat" cmpd="sng" algn="ctr">
                      <a:solidFill>
                        <a:srgbClr val="4D94B7"/>
                      </a:solidFill>
                      <a:prstDash val="solid"/>
                      <a:round/>
                      <a:headEnd type="none" w="med" len="med"/>
                      <a:tailEnd type="none" w="med" len="med"/>
                    </a:lnB>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800" b="1" noProof="0" dirty="0" err="1">
                          <a:effectLst/>
                          <a:latin typeface="Helvetica Neue" panose="020B0604020202020204"/>
                        </a:rPr>
                        <a:t>Personalhantering</a:t>
                      </a:r>
                      <a:r>
                        <a:rPr lang="en-US" sz="1800" b="1" noProof="0" dirty="0">
                          <a:effectLst/>
                          <a:latin typeface="Helvetica Neue" panose="020B0604020202020204"/>
                        </a:rPr>
                        <a:t> </a:t>
                      </a:r>
                      <a:r>
                        <a:rPr lang="en-US" sz="1800" b="1" noProof="0" dirty="0" err="1">
                          <a:effectLst/>
                          <a:latin typeface="Helvetica Neue" panose="020B0604020202020204"/>
                        </a:rPr>
                        <a:t>Distansarbete</a:t>
                      </a:r>
                      <a:endParaRPr lang="en-US" sz="1800" b="1" noProof="0" dirty="0">
                        <a:latin typeface="Helvetica Neue" panose="020B0604020202020204"/>
                      </a:endParaRPr>
                    </a:p>
                  </a:txBody>
                  <a:tcPr anchor="ctr">
                    <a:lnL w="28575" cap="flat" cmpd="sng" algn="ctr">
                      <a:solidFill>
                        <a:srgbClr val="4D94B7"/>
                      </a:solidFill>
                      <a:prstDash val="solid"/>
                      <a:round/>
                      <a:headEnd type="none" w="med" len="med"/>
                      <a:tailEnd type="none" w="med" len="med"/>
                    </a:lnL>
                    <a:lnR w="28575" cap="flat" cmpd="sng" algn="ctr">
                      <a:solidFill>
                        <a:srgbClr val="4D94B7"/>
                      </a:solidFill>
                      <a:prstDash val="solid"/>
                      <a:round/>
                      <a:headEnd type="none" w="med" len="med"/>
                      <a:tailEnd type="none" w="med" len="med"/>
                    </a:lnR>
                    <a:lnT w="28575" cap="flat" cmpd="sng" algn="ctr">
                      <a:solidFill>
                        <a:srgbClr val="4D94B7"/>
                      </a:solidFill>
                      <a:prstDash val="solid"/>
                      <a:round/>
                      <a:headEnd type="none" w="med" len="med"/>
                      <a:tailEnd type="none" w="med" len="med"/>
                    </a:lnT>
                    <a:lnB w="28575" cap="flat" cmpd="sng" algn="ctr">
                      <a:solidFill>
                        <a:srgbClr val="4D94B7"/>
                      </a:solidFill>
                      <a:prstDash val="solid"/>
                      <a:round/>
                      <a:headEnd type="none" w="med" len="med"/>
                      <a:tailEnd type="none" w="med" len="med"/>
                    </a:lnB>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800" b="1" noProof="0" dirty="0" err="1">
                          <a:effectLst/>
                          <a:latin typeface="Helvetica Neue" panose="020B0604020202020204"/>
                        </a:rPr>
                        <a:t>Hantering</a:t>
                      </a:r>
                      <a:r>
                        <a:rPr lang="en-US" sz="1800" b="1" noProof="0" dirty="0">
                          <a:effectLst/>
                          <a:latin typeface="Helvetica Neue" panose="020B0604020202020204"/>
                        </a:rPr>
                        <a:t> av </a:t>
                      </a:r>
                      <a:r>
                        <a:rPr lang="en-US" sz="1800" b="1" noProof="0" dirty="0" err="1">
                          <a:effectLst/>
                          <a:latin typeface="Helvetica Neue" panose="020B0604020202020204"/>
                        </a:rPr>
                        <a:t>gränssnitt</a:t>
                      </a:r>
                      <a:endParaRPr lang="en-US" sz="1800" b="1" noProof="0" dirty="0">
                        <a:latin typeface="Helvetica Neue" panose="020B0604020202020204"/>
                      </a:endParaRPr>
                    </a:p>
                  </a:txBody>
                  <a:tcPr anchor="ctr">
                    <a:lnL w="28575" cap="flat" cmpd="sng" algn="ctr">
                      <a:solidFill>
                        <a:srgbClr val="4D94B7"/>
                      </a:solidFill>
                      <a:prstDash val="solid"/>
                      <a:round/>
                      <a:headEnd type="none" w="med" len="med"/>
                      <a:tailEnd type="none" w="med" len="med"/>
                    </a:lnL>
                    <a:lnR w="28575" cap="flat" cmpd="sng" algn="ctr">
                      <a:solidFill>
                        <a:srgbClr val="4D94B7"/>
                      </a:solidFill>
                      <a:prstDash val="solid"/>
                      <a:round/>
                      <a:headEnd type="none" w="med" len="med"/>
                      <a:tailEnd type="none" w="med" len="med"/>
                    </a:lnR>
                    <a:lnT w="28575" cap="flat" cmpd="sng" algn="ctr">
                      <a:solidFill>
                        <a:srgbClr val="4D94B7"/>
                      </a:solidFill>
                      <a:prstDash val="solid"/>
                      <a:round/>
                      <a:headEnd type="none" w="med" len="med"/>
                      <a:tailEnd type="none" w="med" len="med"/>
                    </a:lnT>
                    <a:lnB w="28575" cap="flat" cmpd="sng" algn="ctr">
                      <a:solidFill>
                        <a:srgbClr val="4D94B7"/>
                      </a:solidFill>
                      <a:prstDash val="solid"/>
                      <a:round/>
                      <a:headEnd type="none" w="med" len="med"/>
                      <a:tailEnd type="none" w="med" len="med"/>
                    </a:lnB>
                  </a:tcPr>
                </a:tc>
                <a:extLst>
                  <a:ext uri="{0D108BD9-81ED-4DB2-BD59-A6C34878D82A}">
                    <a16:rowId xmlns:a16="http://schemas.microsoft.com/office/drawing/2014/main" val="963754879"/>
                  </a:ext>
                </a:extLst>
              </a:tr>
              <a:tr h="331200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800" b="1" noProof="0" dirty="0" err="1">
                          <a:solidFill>
                            <a:schemeClr val="bg1"/>
                          </a:solidFill>
                          <a:effectLst/>
                          <a:latin typeface="Helvetica Neue" panose="020B0604020202020204"/>
                        </a:rPr>
                        <a:t>Metoder</a:t>
                      </a:r>
                      <a:r>
                        <a:rPr lang="en-US" sz="1800" b="1" noProof="0" dirty="0">
                          <a:solidFill>
                            <a:schemeClr val="bg1"/>
                          </a:solidFill>
                          <a:effectLst/>
                          <a:latin typeface="Helvetica Neue" panose="020B0604020202020204"/>
                        </a:rPr>
                        <a:t> </a:t>
                      </a:r>
                      <a:r>
                        <a:rPr lang="en-US" sz="1800" b="1" noProof="0" dirty="0" err="1">
                          <a:solidFill>
                            <a:schemeClr val="bg1"/>
                          </a:solidFill>
                          <a:effectLst/>
                          <a:latin typeface="Helvetica Neue" panose="020B0604020202020204"/>
                        </a:rPr>
                        <a:t>och</a:t>
                      </a:r>
                      <a:r>
                        <a:rPr lang="en-US" sz="1800" b="1" noProof="0" dirty="0">
                          <a:solidFill>
                            <a:schemeClr val="bg1"/>
                          </a:solidFill>
                          <a:effectLst/>
                          <a:latin typeface="Helvetica Neue" panose="020B0604020202020204"/>
                        </a:rPr>
                        <a:t> </a:t>
                      </a:r>
                      <a:r>
                        <a:rPr lang="en-US" sz="1800" b="1" noProof="0" dirty="0" err="1">
                          <a:solidFill>
                            <a:schemeClr val="bg1"/>
                          </a:solidFill>
                          <a:effectLst/>
                          <a:latin typeface="Helvetica Neue" panose="020B0604020202020204"/>
                        </a:rPr>
                        <a:t>verktyg</a:t>
                      </a:r>
                      <a:r>
                        <a:rPr lang="en-US" sz="1800" b="1" noProof="0" dirty="0">
                          <a:solidFill>
                            <a:schemeClr val="bg1"/>
                          </a:solidFill>
                          <a:effectLst/>
                          <a:latin typeface="Helvetica Neue" panose="020B0604020202020204"/>
                        </a:rPr>
                        <a:t>:</a:t>
                      </a:r>
                      <a:endParaRPr lang="en-US" sz="1800" b="1" noProof="0" dirty="0">
                        <a:solidFill>
                          <a:schemeClr val="bg1"/>
                        </a:solidFill>
                        <a:effectLst/>
                        <a:latin typeface="Helvetica Neue" panose="020B0604020202020204"/>
                        <a:ea typeface="Calibri"/>
                        <a:cs typeface="Times New Roman"/>
                      </a:endParaRPr>
                    </a:p>
                  </a:txBody>
                  <a:tcPr>
                    <a:lnL w="28575" cap="flat" cmpd="sng" algn="ctr">
                      <a:solidFill>
                        <a:srgbClr val="4D94B7"/>
                      </a:solidFill>
                      <a:prstDash val="solid"/>
                      <a:round/>
                      <a:headEnd type="none" w="med" len="med"/>
                      <a:tailEnd type="none" w="med" len="med"/>
                    </a:lnL>
                    <a:lnR w="28575" cap="flat" cmpd="sng" algn="ctr">
                      <a:solidFill>
                        <a:srgbClr val="4D94B7"/>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4D94B7"/>
                      </a:solidFill>
                      <a:prstDash val="solid"/>
                      <a:round/>
                      <a:headEnd type="none" w="med" len="med"/>
                      <a:tailEnd type="none" w="med" len="med"/>
                    </a:lnB>
                    <a:solidFill>
                      <a:srgbClr val="4D94B7"/>
                    </a:solidFill>
                  </a:tcPr>
                </a:tc>
                <a:tc>
                  <a:txBody>
                    <a:bodyPr/>
                    <a:lstStyle/>
                    <a:p>
                      <a:pPr marL="285750" indent="-285750">
                        <a:lnSpc>
                          <a:spcPct val="115000"/>
                        </a:lnSpc>
                        <a:spcAft>
                          <a:spcPts val="0"/>
                        </a:spcAft>
                        <a:buFont typeface="Wingdings" panose="05000000000000000000" pitchFamily="2" charset="2"/>
                        <a:buChar char="§"/>
                        <a:tabLst>
                          <a:tab pos="723900" algn="l"/>
                        </a:tabLst>
                      </a:pPr>
                      <a:r>
                        <a:rPr lang="sv-SE" sz="1800" noProof="0" dirty="0">
                          <a:effectLst/>
                          <a:latin typeface="Helvetica Neue" panose="020B0604020202020204"/>
                        </a:rPr>
                        <a:t>Kunskapsgranskningar
Kartläggning av kunskap
Tekniska färdplaner
Paneler för branschframsyn
Dokumenthantering
Hantering av immateriella rättigheter</a:t>
                      </a:r>
                      <a:endParaRPr lang="en-US" sz="1800" noProof="0" dirty="0">
                        <a:effectLst/>
                        <a:latin typeface="Helvetica Neue" panose="020B0604020202020204"/>
                        <a:ea typeface="Calibri"/>
                        <a:cs typeface="Times New Roman"/>
                      </a:endParaRPr>
                    </a:p>
                  </a:txBody>
                  <a:tcPr>
                    <a:lnL w="28575" cap="flat" cmpd="sng" algn="ctr">
                      <a:solidFill>
                        <a:srgbClr val="4D94B7"/>
                      </a:solidFill>
                      <a:prstDash val="solid"/>
                      <a:round/>
                      <a:headEnd type="none" w="med" len="med"/>
                      <a:tailEnd type="none" w="med" len="med"/>
                    </a:lnL>
                    <a:lnR w="28575" cap="flat" cmpd="sng" algn="ctr">
                      <a:solidFill>
                        <a:srgbClr val="4D94B7"/>
                      </a:solidFill>
                      <a:prstDash val="solid"/>
                      <a:round/>
                      <a:headEnd type="none" w="med" len="med"/>
                      <a:tailEnd type="none" w="med" len="med"/>
                    </a:lnR>
                    <a:lnT w="28575" cap="flat" cmpd="sng" algn="ctr">
                      <a:solidFill>
                        <a:srgbClr val="4D94B7"/>
                      </a:solidFill>
                      <a:prstDash val="solid"/>
                      <a:round/>
                      <a:headEnd type="none" w="med" len="med"/>
                      <a:tailEnd type="none" w="med" len="med"/>
                    </a:lnT>
                    <a:lnB w="28575" cap="flat" cmpd="sng" algn="ctr">
                      <a:solidFill>
                        <a:srgbClr val="4D94B7"/>
                      </a:solidFill>
                      <a:prstDash val="solid"/>
                      <a:round/>
                      <a:headEnd type="none" w="med" len="med"/>
                      <a:tailEnd type="none" w="med" len="med"/>
                    </a:lnB>
                  </a:tcPr>
                </a:tc>
                <a:tc>
                  <a:txBody>
                    <a:bodyPr/>
                    <a:lstStyle/>
                    <a:p>
                      <a:pPr marL="285750" indent="-285750">
                        <a:lnSpc>
                          <a:spcPct val="115000"/>
                        </a:lnSpc>
                        <a:spcAft>
                          <a:spcPts val="0"/>
                        </a:spcAft>
                        <a:buFont typeface="Wingdings" panose="05000000000000000000" pitchFamily="2" charset="2"/>
                        <a:buChar char="§"/>
                        <a:tabLst>
                          <a:tab pos="723900" algn="l"/>
                        </a:tabLst>
                      </a:pPr>
                      <a:r>
                        <a:rPr lang="sv-SE" sz="1800" noProof="0" dirty="0">
                          <a:effectLst/>
                          <a:latin typeface="Helvetica Neue" panose="020B0604020202020204"/>
                        </a:rPr>
                        <a:t>Teknikklocka/ tekniksökning
Analys av patent
Omvärldsbevakning
Konkurrentanalys
Trendanalys
Fokusgrupper
Hantering av kundrelationer (CRM</a:t>
                      </a:r>
                      <a:r>
                        <a:rPr lang="en-US" sz="1800" noProof="0" dirty="0">
                          <a:effectLst/>
                          <a:latin typeface="Helvetica Neue" panose="020B0604020202020204"/>
                        </a:rPr>
                        <a:t>)</a:t>
                      </a:r>
                      <a:endParaRPr lang="en-US" sz="1800" noProof="0" dirty="0">
                        <a:effectLst/>
                        <a:latin typeface="Helvetica Neue" panose="020B0604020202020204"/>
                        <a:ea typeface="Calibri"/>
                        <a:cs typeface="Times New Roman"/>
                      </a:endParaRPr>
                    </a:p>
                  </a:txBody>
                  <a:tcPr>
                    <a:lnL w="28575" cap="flat" cmpd="sng" algn="ctr">
                      <a:solidFill>
                        <a:srgbClr val="4D94B7"/>
                      </a:solidFill>
                      <a:prstDash val="solid"/>
                      <a:round/>
                      <a:headEnd type="none" w="med" len="med"/>
                      <a:tailEnd type="none" w="med" len="med"/>
                    </a:lnL>
                    <a:lnR w="28575" cap="flat" cmpd="sng" algn="ctr">
                      <a:solidFill>
                        <a:srgbClr val="4D94B7"/>
                      </a:solidFill>
                      <a:prstDash val="solid"/>
                      <a:round/>
                      <a:headEnd type="none" w="med" len="med"/>
                      <a:tailEnd type="none" w="med" len="med"/>
                    </a:lnR>
                    <a:lnT w="28575" cap="flat" cmpd="sng" algn="ctr">
                      <a:solidFill>
                        <a:srgbClr val="4D94B7"/>
                      </a:solidFill>
                      <a:prstDash val="solid"/>
                      <a:round/>
                      <a:headEnd type="none" w="med" len="med"/>
                      <a:tailEnd type="none" w="med" len="med"/>
                    </a:lnT>
                    <a:lnB w="28575" cap="flat" cmpd="sng" algn="ctr">
                      <a:solidFill>
                        <a:srgbClr val="4D94B7"/>
                      </a:solidFill>
                      <a:prstDash val="solid"/>
                      <a:round/>
                      <a:headEnd type="none" w="med" len="med"/>
                      <a:tailEnd type="none" w="med" len="med"/>
                    </a:lnB>
                  </a:tcPr>
                </a:tc>
                <a:tc>
                  <a:txBody>
                    <a:bodyPr/>
                    <a:lstStyle/>
                    <a:p>
                      <a:pPr marL="285750" indent="-285750">
                        <a:lnSpc>
                          <a:spcPct val="115000"/>
                        </a:lnSpc>
                        <a:spcAft>
                          <a:spcPts val="0"/>
                        </a:spcAft>
                        <a:buFont typeface="Wingdings" panose="05000000000000000000" pitchFamily="2" charset="2"/>
                        <a:buChar char="§"/>
                        <a:tabLst>
                          <a:tab pos="723900" algn="l"/>
                        </a:tabLst>
                      </a:pPr>
                      <a:r>
                        <a:rPr lang="en-US" sz="1800" noProof="0" dirty="0">
                          <a:effectLst/>
                          <a:latin typeface="Helvetica Neue" panose="020B0604020202020204"/>
                        </a:rPr>
                        <a:t>Groupware </a:t>
                      </a:r>
                    </a:p>
                    <a:p>
                      <a:pPr marL="285750" indent="-285750">
                        <a:lnSpc>
                          <a:spcPct val="115000"/>
                        </a:lnSpc>
                        <a:spcAft>
                          <a:spcPts val="0"/>
                        </a:spcAft>
                        <a:buFont typeface="Wingdings" panose="05000000000000000000" pitchFamily="2" charset="2"/>
                        <a:buChar char="§"/>
                        <a:tabLst>
                          <a:tab pos="723900" algn="l"/>
                        </a:tabLst>
                      </a:pPr>
                      <a:r>
                        <a:rPr lang="en-US" sz="1800" noProof="0" dirty="0">
                          <a:effectLst/>
                          <a:latin typeface="Helvetica Neue" panose="020B0604020202020204"/>
                        </a:rPr>
                        <a:t>Team-building</a:t>
                      </a:r>
                    </a:p>
                    <a:p>
                      <a:pPr marL="285750" indent="-285750">
                        <a:lnSpc>
                          <a:spcPct val="115000"/>
                        </a:lnSpc>
                        <a:spcAft>
                          <a:spcPts val="0"/>
                        </a:spcAft>
                        <a:buFont typeface="Wingdings" panose="05000000000000000000" pitchFamily="2" charset="2"/>
                        <a:buChar char="§"/>
                        <a:tabLst>
                          <a:tab pos="723900" algn="l"/>
                        </a:tabLst>
                      </a:pPr>
                      <a:r>
                        <a:rPr lang="sv-SE" sz="1800" noProof="0" dirty="0">
                          <a:effectLst/>
                          <a:latin typeface="Helvetica Neue" panose="020B0604020202020204"/>
                        </a:rPr>
                        <a:t>Hantering av försörjningskedjan
Industriell klusterbildning</a:t>
                      </a:r>
                      <a:endParaRPr lang="en-US" sz="1800" noProof="0" dirty="0">
                        <a:effectLst/>
                        <a:latin typeface="Helvetica Neue" panose="020B0604020202020204"/>
                        <a:ea typeface="Calibri"/>
                        <a:cs typeface="Times New Roman"/>
                      </a:endParaRPr>
                    </a:p>
                  </a:txBody>
                  <a:tcPr>
                    <a:lnL w="28575" cap="flat" cmpd="sng" algn="ctr">
                      <a:solidFill>
                        <a:srgbClr val="4D94B7"/>
                      </a:solidFill>
                      <a:prstDash val="solid"/>
                      <a:round/>
                      <a:headEnd type="none" w="med" len="med"/>
                      <a:tailEnd type="none" w="med" len="med"/>
                    </a:lnL>
                    <a:lnR w="28575" cap="flat" cmpd="sng" algn="ctr">
                      <a:solidFill>
                        <a:srgbClr val="4D94B7"/>
                      </a:solidFill>
                      <a:prstDash val="solid"/>
                      <a:round/>
                      <a:headEnd type="none" w="med" len="med"/>
                      <a:tailEnd type="none" w="med" len="med"/>
                    </a:lnR>
                    <a:lnT w="28575" cap="flat" cmpd="sng" algn="ctr">
                      <a:solidFill>
                        <a:srgbClr val="4D94B7"/>
                      </a:solidFill>
                      <a:prstDash val="solid"/>
                      <a:round/>
                      <a:headEnd type="none" w="med" len="med"/>
                      <a:tailEnd type="none" w="med" len="med"/>
                    </a:lnT>
                    <a:lnB w="28575" cap="flat" cmpd="sng" algn="ctr">
                      <a:solidFill>
                        <a:srgbClr val="4D94B7"/>
                      </a:solidFill>
                      <a:prstDash val="solid"/>
                      <a:round/>
                      <a:headEnd type="none" w="med" len="med"/>
                      <a:tailEnd type="none" w="med" len="med"/>
                    </a:lnB>
                  </a:tcPr>
                </a:tc>
                <a:tc>
                  <a:txBody>
                    <a:bodyPr/>
                    <a:lstStyle/>
                    <a:p>
                      <a:pPr marL="285750" indent="-285750">
                        <a:lnSpc>
                          <a:spcPct val="115000"/>
                        </a:lnSpc>
                        <a:spcAft>
                          <a:spcPts val="0"/>
                        </a:spcAft>
                        <a:buFont typeface="Wingdings" panose="05000000000000000000" pitchFamily="2" charset="2"/>
                        <a:buChar char="§"/>
                        <a:tabLst>
                          <a:tab pos="723900" algn="l"/>
                        </a:tabLst>
                      </a:pPr>
                      <a:r>
                        <a:rPr lang="sv-SE" sz="1800" noProof="0" dirty="0">
                          <a:effectLst/>
                          <a:latin typeface="Helvetica Neue" panose="020B0604020202020204"/>
                        </a:rPr>
                        <a:t>Företagets intranät
Online rekrytering
e-lärande
Kompetensförsörjning</a:t>
                      </a:r>
                      <a:endParaRPr lang="en-US" sz="1800" noProof="0" dirty="0">
                        <a:effectLst/>
                        <a:latin typeface="Helvetica Neue" panose="020B0604020202020204"/>
                        <a:ea typeface="Calibri"/>
                        <a:cs typeface="Times New Roman"/>
                      </a:endParaRPr>
                    </a:p>
                  </a:txBody>
                  <a:tcPr>
                    <a:lnL w="28575" cap="flat" cmpd="sng" algn="ctr">
                      <a:solidFill>
                        <a:srgbClr val="4D94B7"/>
                      </a:solidFill>
                      <a:prstDash val="solid"/>
                      <a:round/>
                      <a:headEnd type="none" w="med" len="med"/>
                      <a:tailEnd type="none" w="med" len="med"/>
                    </a:lnL>
                    <a:lnR w="28575" cap="flat" cmpd="sng" algn="ctr">
                      <a:solidFill>
                        <a:srgbClr val="4D94B7"/>
                      </a:solidFill>
                      <a:prstDash val="solid"/>
                      <a:round/>
                      <a:headEnd type="none" w="med" len="med"/>
                      <a:tailEnd type="none" w="med" len="med"/>
                    </a:lnR>
                    <a:lnT w="28575" cap="flat" cmpd="sng" algn="ctr">
                      <a:solidFill>
                        <a:srgbClr val="4D94B7"/>
                      </a:solidFill>
                      <a:prstDash val="solid"/>
                      <a:round/>
                      <a:headEnd type="none" w="med" len="med"/>
                      <a:tailEnd type="none" w="med" len="med"/>
                    </a:lnT>
                    <a:lnB w="28575" cap="flat" cmpd="sng" algn="ctr">
                      <a:solidFill>
                        <a:srgbClr val="4D94B7"/>
                      </a:solidFill>
                      <a:prstDash val="solid"/>
                      <a:round/>
                      <a:headEnd type="none" w="med" len="med"/>
                      <a:tailEnd type="none" w="med" len="med"/>
                    </a:lnB>
                  </a:tcPr>
                </a:tc>
                <a:tc>
                  <a:txBody>
                    <a:bodyPr/>
                    <a:lstStyle/>
                    <a:p>
                      <a:pPr marL="285750" indent="-285750">
                        <a:lnSpc>
                          <a:spcPct val="115000"/>
                        </a:lnSpc>
                        <a:spcAft>
                          <a:spcPts val="0"/>
                        </a:spcAft>
                        <a:buFont typeface="Wingdings" panose="05000000000000000000" pitchFamily="2" charset="2"/>
                        <a:buChar char="§"/>
                        <a:tabLst>
                          <a:tab pos="723900" algn="l"/>
                        </a:tabLst>
                      </a:pPr>
                      <a:r>
                        <a:rPr lang="sv-SE" sz="1800" noProof="0" dirty="0">
                          <a:effectLst/>
                          <a:latin typeface="Helvetica Neue" panose="020B0604020202020204"/>
                        </a:rPr>
                        <a:t>FoU - hantering av marknadsföringsgränssnitt
Samtidig konstruktion</a:t>
                      </a:r>
                      <a:endParaRPr lang="en-US" sz="1800" noProof="0" dirty="0">
                        <a:effectLst/>
                        <a:latin typeface="Helvetica Neue" panose="020B0604020202020204"/>
                        <a:ea typeface="Calibri"/>
                        <a:cs typeface="Times New Roman"/>
                      </a:endParaRPr>
                    </a:p>
                  </a:txBody>
                  <a:tcPr>
                    <a:lnL w="28575" cap="flat" cmpd="sng" algn="ctr">
                      <a:solidFill>
                        <a:srgbClr val="4D94B7"/>
                      </a:solidFill>
                      <a:prstDash val="solid"/>
                      <a:round/>
                      <a:headEnd type="none" w="med" len="med"/>
                      <a:tailEnd type="none" w="med" len="med"/>
                    </a:lnL>
                    <a:lnR w="28575" cap="flat" cmpd="sng" algn="ctr">
                      <a:solidFill>
                        <a:srgbClr val="4D94B7"/>
                      </a:solidFill>
                      <a:prstDash val="solid"/>
                      <a:round/>
                      <a:headEnd type="none" w="med" len="med"/>
                      <a:tailEnd type="none" w="med" len="med"/>
                    </a:lnR>
                    <a:lnT w="28575" cap="flat" cmpd="sng" algn="ctr">
                      <a:solidFill>
                        <a:srgbClr val="4D94B7"/>
                      </a:solidFill>
                      <a:prstDash val="solid"/>
                      <a:round/>
                      <a:headEnd type="none" w="med" len="med"/>
                      <a:tailEnd type="none" w="med" len="med"/>
                    </a:lnT>
                    <a:lnB w="28575" cap="flat" cmpd="sng" algn="ctr">
                      <a:solidFill>
                        <a:srgbClr val="4D94B7"/>
                      </a:solidFill>
                      <a:prstDash val="solid"/>
                      <a:round/>
                      <a:headEnd type="none" w="med" len="med"/>
                      <a:tailEnd type="none" w="med" len="med"/>
                    </a:lnB>
                  </a:tcPr>
                </a:tc>
                <a:extLst>
                  <a:ext uri="{0D108BD9-81ED-4DB2-BD59-A6C34878D82A}">
                    <a16:rowId xmlns:a16="http://schemas.microsoft.com/office/drawing/2014/main" val="2148171365"/>
                  </a:ext>
                </a:extLst>
              </a:tr>
            </a:tbl>
          </a:graphicData>
        </a:graphic>
      </p:graphicFrame>
    </p:spTree>
    <p:extLst>
      <p:ext uri="{BB962C8B-B14F-4D97-AF65-F5344CB8AC3E}">
        <p14:creationId xmlns:p14="http://schemas.microsoft.com/office/powerpoint/2010/main" val="33864254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C07E5141-5571-1AB7-14A2-2E585808AEEC}"/>
              </a:ext>
            </a:extLst>
          </p:cNvPr>
          <p:cNvSpPr txBox="1"/>
          <p:nvPr/>
        </p:nvSpPr>
        <p:spPr>
          <a:xfrm>
            <a:off x="1319648" y="8874236"/>
            <a:ext cx="1098378" cy="276999"/>
          </a:xfrm>
          <a:prstGeom prst="rect">
            <a:avLst/>
          </a:prstGeom>
          <a:noFill/>
        </p:spPr>
        <p:txBody>
          <a:bodyPr wrap="none" rtlCol="0">
            <a:spAutoFit/>
          </a:bodyPr>
          <a:lstStyle/>
          <a:p>
            <a:r>
              <a:rPr lang="en-US" sz="1200" dirty="0">
                <a:latin typeface="Helvetica Neue" panose="020B0604020202020204" charset="0"/>
              </a:rPr>
              <a:t>Source no.: 2</a:t>
            </a:r>
          </a:p>
        </p:txBody>
      </p:sp>
      <p:sp>
        <p:nvSpPr>
          <p:cNvPr id="3" name="CuadroTexto 28">
            <a:extLst>
              <a:ext uri="{FF2B5EF4-FFF2-40B4-BE49-F238E27FC236}">
                <a16:creationId xmlns:a16="http://schemas.microsoft.com/office/drawing/2014/main" id="{9AB7DC59-A03B-6CE4-4BD8-206309A0D161}"/>
              </a:ext>
            </a:extLst>
          </p:cNvPr>
          <p:cNvSpPr txBox="1"/>
          <p:nvPr/>
        </p:nvSpPr>
        <p:spPr>
          <a:xfrm>
            <a:off x="1296000" y="1548000"/>
            <a:ext cx="15840000" cy="707886"/>
          </a:xfrm>
          <a:prstGeom prst="rect">
            <a:avLst/>
          </a:prstGeom>
          <a:noFill/>
        </p:spPr>
        <p:txBody>
          <a:bodyPr wrap="square" rtlCol="0">
            <a:noAutofit/>
          </a:bodyPr>
          <a:lstStyle/>
          <a:p>
            <a:pPr marL="546100" indent="-546100"/>
            <a:r>
              <a:rPr lang="sv-SE" sz="40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3. Nyckelpersoner, verktyg och metoder inom innovationshantering
</a:t>
            </a:r>
            <a:endParaRPr lang="en-US" sz="40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4" name="CuadroTexto 29">
            <a:extLst>
              <a:ext uri="{FF2B5EF4-FFF2-40B4-BE49-F238E27FC236}">
                <a16:creationId xmlns:a16="http://schemas.microsoft.com/office/drawing/2014/main" id="{045A43B5-662E-EB56-D111-FABDBC9A74BF}"/>
              </a:ext>
            </a:extLst>
          </p:cNvPr>
          <p:cNvSpPr txBox="1"/>
          <p:nvPr/>
        </p:nvSpPr>
        <p:spPr>
          <a:xfrm>
            <a:off x="1295999" y="2808000"/>
            <a:ext cx="15840000" cy="523220"/>
          </a:xfrm>
          <a:prstGeom prst="rect">
            <a:avLst/>
          </a:prstGeom>
          <a:noFill/>
        </p:spPr>
        <p:txBody>
          <a:bodyPr wrap="square" rtlCol="0">
            <a:noAutofit/>
          </a:bodyPr>
          <a:lstStyle/>
          <a:p>
            <a:r>
              <a:rPr lang="sv-SE"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3.2 Viktiga verktyg och metoder inom innovationshantering inom organisationer
</a:t>
            </a:r>
            <a:endParaRPr lang="en-US"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endParaRPr>
          </a:p>
        </p:txBody>
      </p:sp>
      <p:graphicFrame>
        <p:nvGraphicFramePr>
          <p:cNvPr id="5" name="Tabelle 5">
            <a:extLst>
              <a:ext uri="{FF2B5EF4-FFF2-40B4-BE49-F238E27FC236}">
                <a16:creationId xmlns:a16="http://schemas.microsoft.com/office/drawing/2014/main" id="{3797DCCE-E308-81F7-C529-33BA0C36B849}"/>
              </a:ext>
            </a:extLst>
          </p:cNvPr>
          <p:cNvGraphicFramePr>
            <a:graphicFrameLocks noGrp="1"/>
          </p:cNvGraphicFramePr>
          <p:nvPr>
            <p:extLst>
              <p:ext uri="{D42A27DB-BD31-4B8C-83A1-F6EECF244321}">
                <p14:modId xmlns:p14="http://schemas.microsoft.com/office/powerpoint/2010/main" val="2708939912"/>
              </p:ext>
            </p:extLst>
          </p:nvPr>
        </p:nvGraphicFramePr>
        <p:xfrm>
          <a:off x="1296000" y="3744000"/>
          <a:ext cx="15696000" cy="3983855"/>
        </p:xfrm>
        <a:graphic>
          <a:graphicData uri="http://schemas.openxmlformats.org/drawingml/2006/table">
            <a:tbl>
              <a:tblPr firstRow="1" bandRow="1">
                <a:tableStyleId>{5940675A-B579-460E-94D1-54222C63F5DA}</a:tableStyleId>
              </a:tblPr>
              <a:tblGrid>
                <a:gridCol w="2196000">
                  <a:extLst>
                    <a:ext uri="{9D8B030D-6E8A-4147-A177-3AD203B41FA5}">
                      <a16:colId xmlns:a16="http://schemas.microsoft.com/office/drawing/2014/main" val="2209438283"/>
                    </a:ext>
                  </a:extLst>
                </a:gridCol>
                <a:gridCol w="2700000">
                  <a:extLst>
                    <a:ext uri="{9D8B030D-6E8A-4147-A177-3AD203B41FA5}">
                      <a16:colId xmlns:a16="http://schemas.microsoft.com/office/drawing/2014/main" val="3056951221"/>
                    </a:ext>
                  </a:extLst>
                </a:gridCol>
                <a:gridCol w="2700000">
                  <a:extLst>
                    <a:ext uri="{9D8B030D-6E8A-4147-A177-3AD203B41FA5}">
                      <a16:colId xmlns:a16="http://schemas.microsoft.com/office/drawing/2014/main" val="2002892820"/>
                    </a:ext>
                  </a:extLst>
                </a:gridCol>
                <a:gridCol w="2700000">
                  <a:extLst>
                    <a:ext uri="{9D8B030D-6E8A-4147-A177-3AD203B41FA5}">
                      <a16:colId xmlns:a16="http://schemas.microsoft.com/office/drawing/2014/main" val="724622916"/>
                    </a:ext>
                  </a:extLst>
                </a:gridCol>
                <a:gridCol w="2700000">
                  <a:extLst>
                    <a:ext uri="{9D8B030D-6E8A-4147-A177-3AD203B41FA5}">
                      <a16:colId xmlns:a16="http://schemas.microsoft.com/office/drawing/2014/main" val="2489143425"/>
                    </a:ext>
                  </a:extLst>
                </a:gridCol>
                <a:gridCol w="2700000">
                  <a:extLst>
                    <a:ext uri="{9D8B030D-6E8A-4147-A177-3AD203B41FA5}">
                      <a16:colId xmlns:a16="http://schemas.microsoft.com/office/drawing/2014/main" val="348467898"/>
                    </a:ext>
                  </a:extLst>
                </a:gridCol>
              </a:tblGrid>
              <a:tr h="1080000">
                <a:tc>
                  <a:txBody>
                    <a:bodyPr/>
                    <a:lstStyle/>
                    <a:p>
                      <a:pPr>
                        <a:lnSpc>
                          <a:spcPct val="115000"/>
                        </a:lnSpc>
                        <a:spcAft>
                          <a:spcPts val="0"/>
                        </a:spcAft>
                        <a:tabLst>
                          <a:tab pos="723900" algn="l"/>
                        </a:tabLst>
                      </a:pPr>
                      <a:r>
                        <a:rPr lang="en-US" sz="1800" b="1" noProof="0" dirty="0" err="1">
                          <a:solidFill>
                            <a:schemeClr val="bg1"/>
                          </a:solidFill>
                          <a:effectLst/>
                          <a:latin typeface="Helvetica Neue" panose="020B0604020202020204"/>
                        </a:rPr>
                        <a:t>Typologier</a:t>
                      </a:r>
                      <a:r>
                        <a:rPr lang="en-US" sz="1800" b="1" noProof="0" dirty="0">
                          <a:solidFill>
                            <a:schemeClr val="bg1"/>
                          </a:solidFill>
                          <a:effectLst/>
                          <a:latin typeface="Helvetica Neue" panose="020B0604020202020204"/>
                        </a:rPr>
                        <a:t> för </a:t>
                      </a:r>
                      <a:r>
                        <a:rPr lang="en-US" sz="1800" b="1" noProof="0" dirty="0" err="1">
                          <a:solidFill>
                            <a:schemeClr val="bg1"/>
                          </a:solidFill>
                          <a:effectLst/>
                          <a:latin typeface="Helvetica Neue" panose="020B0604020202020204"/>
                        </a:rPr>
                        <a:t>innovationshantering</a:t>
                      </a:r>
                      <a:r>
                        <a:rPr lang="en-US" sz="1800" b="1" noProof="0" dirty="0">
                          <a:solidFill>
                            <a:schemeClr val="bg1"/>
                          </a:solidFill>
                          <a:effectLst/>
                          <a:latin typeface="Helvetica Neue" panose="020B0604020202020204"/>
                        </a:rPr>
                        <a:t>: </a:t>
                      </a:r>
                    </a:p>
                  </a:txBody>
                  <a:tcPr>
                    <a:lnL w="28575" cap="flat" cmpd="sng" algn="ctr">
                      <a:solidFill>
                        <a:srgbClr val="4D94B7"/>
                      </a:solidFill>
                      <a:prstDash val="solid"/>
                      <a:round/>
                      <a:headEnd type="none" w="med" len="med"/>
                      <a:tailEnd type="none" w="med" len="med"/>
                    </a:lnL>
                    <a:lnR w="28575" cap="flat" cmpd="sng" algn="ctr">
                      <a:solidFill>
                        <a:srgbClr val="4D94B7"/>
                      </a:solidFill>
                      <a:prstDash val="solid"/>
                      <a:round/>
                      <a:headEnd type="none" w="med" len="med"/>
                      <a:tailEnd type="none" w="med" len="med"/>
                    </a:lnR>
                    <a:lnT w="28575" cap="flat" cmpd="sng" algn="ctr">
                      <a:solidFill>
                        <a:srgbClr val="4D94B7"/>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4D94B7"/>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800" b="1" noProof="0" dirty="0" err="1">
                          <a:effectLst/>
                          <a:latin typeface="Helvetica Neue" panose="020B0604020202020204"/>
                        </a:rPr>
                        <a:t>Utveckling</a:t>
                      </a:r>
                      <a:r>
                        <a:rPr lang="en-US" sz="1800" b="1" noProof="0" dirty="0">
                          <a:effectLst/>
                          <a:latin typeface="Helvetica Neue" panose="020B0604020202020204"/>
                        </a:rPr>
                        <a:t> av </a:t>
                      </a:r>
                      <a:r>
                        <a:rPr lang="en-US" sz="1800" b="1" noProof="0" dirty="0" err="1">
                          <a:effectLst/>
                          <a:latin typeface="Helvetica Neue" panose="020B0604020202020204"/>
                        </a:rPr>
                        <a:t>kreativitet</a:t>
                      </a:r>
                      <a:endParaRPr lang="en-US" sz="1800" b="1" noProof="0" dirty="0">
                        <a:effectLst/>
                        <a:latin typeface="Helvetica Neue" panose="020B0604020202020204"/>
                      </a:endParaRPr>
                    </a:p>
                  </a:txBody>
                  <a:tcPr anchor="ctr">
                    <a:lnL w="28575" cap="flat" cmpd="sng" algn="ctr">
                      <a:solidFill>
                        <a:srgbClr val="4D94B7"/>
                      </a:solidFill>
                      <a:prstDash val="solid"/>
                      <a:round/>
                      <a:headEnd type="none" w="med" len="med"/>
                      <a:tailEnd type="none" w="med" len="med"/>
                    </a:lnL>
                    <a:lnR w="28575" cap="flat" cmpd="sng" algn="ctr">
                      <a:solidFill>
                        <a:srgbClr val="4D94B7"/>
                      </a:solidFill>
                      <a:prstDash val="solid"/>
                      <a:round/>
                      <a:headEnd type="none" w="med" len="med"/>
                      <a:tailEnd type="none" w="med" len="med"/>
                    </a:lnR>
                    <a:lnT w="28575" cap="flat" cmpd="sng" algn="ctr">
                      <a:solidFill>
                        <a:srgbClr val="4D94B7"/>
                      </a:solidFill>
                      <a:prstDash val="solid"/>
                      <a:round/>
                      <a:headEnd type="none" w="med" len="med"/>
                      <a:tailEnd type="none" w="med" len="med"/>
                    </a:lnT>
                    <a:lnB w="28575" cap="flat" cmpd="sng" algn="ctr">
                      <a:solidFill>
                        <a:srgbClr val="4D94B7"/>
                      </a:solidFill>
                      <a:prstDash val="solid"/>
                      <a:round/>
                      <a:headEnd type="none" w="med" len="med"/>
                      <a:tailEnd type="none" w="med" len="med"/>
                    </a:lnB>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800" b="1" noProof="0" dirty="0" err="1">
                          <a:effectLst/>
                          <a:latin typeface="Helvetica Neue" panose="020B0604020202020204"/>
                        </a:rPr>
                        <a:t>Förbättring</a:t>
                      </a:r>
                      <a:r>
                        <a:rPr lang="en-US" sz="1800" b="1" noProof="0" dirty="0">
                          <a:effectLst/>
                          <a:latin typeface="Helvetica Neue" panose="020B0604020202020204"/>
                        </a:rPr>
                        <a:t> av processer</a:t>
                      </a:r>
                    </a:p>
                  </a:txBody>
                  <a:tcPr anchor="ctr">
                    <a:lnL w="28575" cap="flat" cmpd="sng" algn="ctr">
                      <a:solidFill>
                        <a:srgbClr val="4D94B7"/>
                      </a:solidFill>
                      <a:prstDash val="solid"/>
                      <a:round/>
                      <a:headEnd type="none" w="med" len="med"/>
                      <a:tailEnd type="none" w="med" len="med"/>
                    </a:lnL>
                    <a:lnR w="28575" cap="flat" cmpd="sng" algn="ctr">
                      <a:solidFill>
                        <a:srgbClr val="4D94B7"/>
                      </a:solidFill>
                      <a:prstDash val="solid"/>
                      <a:round/>
                      <a:headEnd type="none" w="med" len="med"/>
                      <a:tailEnd type="none" w="med" len="med"/>
                    </a:lnR>
                    <a:lnT w="28575" cap="flat" cmpd="sng" algn="ctr">
                      <a:solidFill>
                        <a:srgbClr val="4D94B7"/>
                      </a:solidFill>
                      <a:prstDash val="solid"/>
                      <a:round/>
                      <a:headEnd type="none" w="med" len="med"/>
                      <a:tailEnd type="none" w="med" len="med"/>
                    </a:lnT>
                    <a:lnB w="28575" cap="flat" cmpd="sng" algn="ctr">
                      <a:solidFill>
                        <a:srgbClr val="4D94B7"/>
                      </a:solidFill>
                      <a:prstDash val="solid"/>
                      <a:round/>
                      <a:headEnd type="none" w="med" len="med"/>
                      <a:tailEnd type="none" w="med" len="med"/>
                    </a:lnB>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800" b="1" noProof="0" dirty="0" err="1">
                          <a:effectLst/>
                          <a:latin typeface="Helvetica Neue" panose="020B0604020202020204"/>
                        </a:rPr>
                        <a:t>Projektledning</a:t>
                      </a:r>
                      <a:r>
                        <a:rPr lang="en-US" sz="1800" b="1" noProof="0" dirty="0">
                          <a:effectLst/>
                          <a:latin typeface="Helvetica Neue" panose="020B0604020202020204"/>
                        </a:rPr>
                        <a:t> för innovation </a:t>
                      </a:r>
                    </a:p>
                  </a:txBody>
                  <a:tcPr anchor="ctr">
                    <a:lnL w="28575" cap="flat" cmpd="sng" algn="ctr">
                      <a:solidFill>
                        <a:srgbClr val="4D94B7"/>
                      </a:solidFill>
                      <a:prstDash val="solid"/>
                      <a:round/>
                      <a:headEnd type="none" w="med" len="med"/>
                      <a:tailEnd type="none" w="med" len="med"/>
                    </a:lnL>
                    <a:lnR w="28575" cap="flat" cmpd="sng" algn="ctr">
                      <a:solidFill>
                        <a:srgbClr val="4D94B7"/>
                      </a:solidFill>
                      <a:prstDash val="solid"/>
                      <a:round/>
                      <a:headEnd type="none" w="med" len="med"/>
                      <a:tailEnd type="none" w="med" len="med"/>
                    </a:lnR>
                    <a:lnT w="28575" cap="flat" cmpd="sng" algn="ctr">
                      <a:solidFill>
                        <a:srgbClr val="4D94B7"/>
                      </a:solidFill>
                      <a:prstDash val="solid"/>
                      <a:round/>
                      <a:headEnd type="none" w="med" len="med"/>
                      <a:tailEnd type="none" w="med" len="med"/>
                    </a:lnT>
                    <a:lnB w="28575" cap="flat" cmpd="sng" algn="ctr">
                      <a:solidFill>
                        <a:srgbClr val="4D94B7"/>
                      </a:solidFill>
                      <a:prstDash val="solid"/>
                      <a:round/>
                      <a:headEnd type="none" w="med" len="med"/>
                      <a:tailEnd type="none" w="med" len="med"/>
                    </a:lnB>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800" b="1" noProof="0" dirty="0">
                          <a:effectLst/>
                          <a:latin typeface="Helvetica Neue" panose="020B0604020202020204"/>
                        </a:rPr>
                        <a:t>Design </a:t>
                      </a:r>
                      <a:r>
                        <a:rPr lang="en-US" sz="1800" b="1" noProof="0" dirty="0" err="1">
                          <a:effectLst/>
                          <a:latin typeface="Helvetica Neue" panose="020B0604020202020204"/>
                        </a:rPr>
                        <a:t>och</a:t>
                      </a:r>
                      <a:r>
                        <a:rPr lang="en-US" sz="1800" b="1" noProof="0" dirty="0">
                          <a:effectLst/>
                          <a:latin typeface="Helvetica Neue" panose="020B0604020202020204"/>
                        </a:rPr>
                        <a:t> </a:t>
                      </a:r>
                      <a:r>
                        <a:rPr lang="en-US" sz="1800" b="1" noProof="0" dirty="0" err="1">
                          <a:effectLst/>
                          <a:latin typeface="Helvetica Neue" panose="020B0604020202020204"/>
                        </a:rPr>
                        <a:t>produktutveckling</a:t>
                      </a:r>
                      <a:r>
                        <a:rPr lang="en-US" sz="1800" b="1" noProof="0" dirty="0">
                          <a:effectLst/>
                          <a:latin typeface="Helvetica Neue" panose="020B0604020202020204"/>
                        </a:rPr>
                        <a:t> </a:t>
                      </a:r>
                    </a:p>
                  </a:txBody>
                  <a:tcPr anchor="ctr">
                    <a:lnL w="28575" cap="flat" cmpd="sng" algn="ctr">
                      <a:solidFill>
                        <a:srgbClr val="4D94B7"/>
                      </a:solidFill>
                      <a:prstDash val="solid"/>
                      <a:round/>
                      <a:headEnd type="none" w="med" len="med"/>
                      <a:tailEnd type="none" w="med" len="med"/>
                    </a:lnL>
                    <a:lnR w="28575" cap="flat" cmpd="sng" algn="ctr">
                      <a:solidFill>
                        <a:srgbClr val="4D94B7"/>
                      </a:solidFill>
                      <a:prstDash val="solid"/>
                      <a:round/>
                      <a:headEnd type="none" w="med" len="med"/>
                      <a:tailEnd type="none" w="med" len="med"/>
                    </a:lnR>
                    <a:lnT w="28575" cap="flat" cmpd="sng" algn="ctr">
                      <a:solidFill>
                        <a:srgbClr val="4D94B7"/>
                      </a:solidFill>
                      <a:prstDash val="solid"/>
                      <a:round/>
                      <a:headEnd type="none" w="med" len="med"/>
                      <a:tailEnd type="none" w="med" len="med"/>
                    </a:lnT>
                    <a:lnB w="28575" cap="flat" cmpd="sng" algn="ctr">
                      <a:solidFill>
                        <a:srgbClr val="4D94B7"/>
                      </a:solidFill>
                      <a:prstDash val="solid"/>
                      <a:round/>
                      <a:headEnd type="none" w="med" len="med"/>
                      <a:tailEnd type="none" w="med" len="med"/>
                    </a:lnB>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800" b="1" noProof="0" dirty="0" err="1">
                          <a:effectLst/>
                          <a:latin typeface="Helvetica Neue" panose="020B0604020202020204"/>
                        </a:rPr>
                        <a:t>Nyföretagande</a:t>
                      </a:r>
                      <a:r>
                        <a:rPr lang="en-US" sz="1800" b="1" noProof="0" dirty="0">
                          <a:effectLst/>
                          <a:latin typeface="Helvetica Neue" panose="020B0604020202020204"/>
                        </a:rPr>
                        <a:t> </a:t>
                      </a:r>
                    </a:p>
                  </a:txBody>
                  <a:tcPr anchor="ctr">
                    <a:lnL w="28575" cap="flat" cmpd="sng" algn="ctr">
                      <a:solidFill>
                        <a:srgbClr val="4D94B7"/>
                      </a:solidFill>
                      <a:prstDash val="solid"/>
                      <a:round/>
                      <a:headEnd type="none" w="med" len="med"/>
                      <a:tailEnd type="none" w="med" len="med"/>
                    </a:lnL>
                    <a:lnR w="28575" cap="flat" cmpd="sng" algn="ctr">
                      <a:solidFill>
                        <a:srgbClr val="4D94B7"/>
                      </a:solidFill>
                      <a:prstDash val="solid"/>
                      <a:round/>
                      <a:headEnd type="none" w="med" len="med"/>
                      <a:tailEnd type="none" w="med" len="med"/>
                    </a:lnR>
                    <a:lnT w="28575" cap="flat" cmpd="sng" algn="ctr">
                      <a:solidFill>
                        <a:srgbClr val="4D94B7"/>
                      </a:solidFill>
                      <a:prstDash val="solid"/>
                      <a:round/>
                      <a:headEnd type="none" w="med" len="med"/>
                      <a:tailEnd type="none" w="med" len="med"/>
                    </a:lnT>
                    <a:lnB w="28575" cap="flat" cmpd="sng" algn="ctr">
                      <a:solidFill>
                        <a:srgbClr val="4D94B7"/>
                      </a:solidFill>
                      <a:prstDash val="solid"/>
                      <a:round/>
                      <a:headEnd type="none" w="med" len="med"/>
                      <a:tailEnd type="none" w="med" len="med"/>
                    </a:lnB>
                  </a:tcPr>
                </a:tc>
                <a:extLst>
                  <a:ext uri="{0D108BD9-81ED-4DB2-BD59-A6C34878D82A}">
                    <a16:rowId xmlns:a16="http://schemas.microsoft.com/office/drawing/2014/main" val="963754879"/>
                  </a:ext>
                </a:extLst>
              </a:tr>
              <a:tr h="270000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800" b="1" noProof="0" dirty="0" err="1">
                          <a:solidFill>
                            <a:schemeClr val="bg1"/>
                          </a:solidFill>
                          <a:effectLst/>
                          <a:latin typeface="Helvetica Neue" panose="020B0604020202020204"/>
                        </a:rPr>
                        <a:t>Metoder</a:t>
                      </a:r>
                      <a:r>
                        <a:rPr lang="en-US" sz="1800" b="1" noProof="0" dirty="0">
                          <a:solidFill>
                            <a:schemeClr val="bg1"/>
                          </a:solidFill>
                          <a:effectLst/>
                          <a:latin typeface="Helvetica Neue" panose="020B0604020202020204"/>
                        </a:rPr>
                        <a:t> </a:t>
                      </a:r>
                      <a:r>
                        <a:rPr lang="en-US" sz="1800" b="1" noProof="0" dirty="0" err="1">
                          <a:solidFill>
                            <a:schemeClr val="bg1"/>
                          </a:solidFill>
                          <a:effectLst/>
                          <a:latin typeface="Helvetica Neue" panose="020B0604020202020204"/>
                        </a:rPr>
                        <a:t>och</a:t>
                      </a:r>
                      <a:r>
                        <a:rPr lang="en-US" sz="1800" b="1" noProof="0" dirty="0">
                          <a:solidFill>
                            <a:schemeClr val="bg1"/>
                          </a:solidFill>
                          <a:effectLst/>
                          <a:latin typeface="Helvetica Neue" panose="020B0604020202020204"/>
                        </a:rPr>
                        <a:t> </a:t>
                      </a:r>
                      <a:r>
                        <a:rPr lang="en-US" sz="1800" b="1" noProof="0" dirty="0" err="1">
                          <a:solidFill>
                            <a:schemeClr val="bg1"/>
                          </a:solidFill>
                          <a:effectLst/>
                          <a:latin typeface="Helvetica Neue" panose="020B0604020202020204"/>
                        </a:rPr>
                        <a:t>verktyg</a:t>
                      </a:r>
                      <a:r>
                        <a:rPr lang="en-US" sz="1800" b="1" noProof="0" dirty="0">
                          <a:solidFill>
                            <a:schemeClr val="bg1"/>
                          </a:solidFill>
                          <a:effectLst/>
                          <a:latin typeface="Helvetica Neue" panose="020B0604020202020204"/>
                        </a:rPr>
                        <a:t>:
</a:t>
                      </a:r>
                      <a:endParaRPr lang="en-US" sz="1800" b="1" noProof="0" dirty="0">
                        <a:solidFill>
                          <a:schemeClr val="bg1"/>
                        </a:solidFill>
                        <a:effectLst/>
                        <a:latin typeface="Helvetica Neue" panose="020B0604020202020204"/>
                        <a:ea typeface="Calibri"/>
                        <a:cs typeface="Times New Roman"/>
                      </a:endParaRPr>
                    </a:p>
                  </a:txBody>
                  <a:tcPr>
                    <a:lnL w="28575" cap="flat" cmpd="sng" algn="ctr">
                      <a:solidFill>
                        <a:srgbClr val="4D94B7"/>
                      </a:solidFill>
                      <a:prstDash val="solid"/>
                      <a:round/>
                      <a:headEnd type="none" w="med" len="med"/>
                      <a:tailEnd type="none" w="med" len="med"/>
                    </a:lnL>
                    <a:lnR w="28575" cap="flat" cmpd="sng" algn="ctr">
                      <a:solidFill>
                        <a:srgbClr val="4D94B7"/>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4D94B7"/>
                      </a:solidFill>
                      <a:prstDash val="solid"/>
                      <a:round/>
                      <a:headEnd type="none" w="med" len="med"/>
                      <a:tailEnd type="none" w="med" len="med"/>
                    </a:lnB>
                    <a:solidFill>
                      <a:srgbClr val="4D94B7"/>
                    </a:solidFill>
                  </a:tcPr>
                </a:tc>
                <a:tc>
                  <a:txBody>
                    <a:bodyPr/>
                    <a:lstStyle/>
                    <a:p>
                      <a:pPr marL="285750" indent="-285750">
                        <a:lnSpc>
                          <a:spcPct val="115000"/>
                        </a:lnSpc>
                        <a:spcAft>
                          <a:spcPts val="0"/>
                        </a:spcAft>
                        <a:buFont typeface="Wingdings" panose="05000000000000000000" pitchFamily="2" charset="2"/>
                        <a:buChar char="§"/>
                        <a:tabLst>
                          <a:tab pos="723900" algn="l"/>
                        </a:tabLst>
                      </a:pPr>
                      <a:r>
                        <a:rPr lang="en-US" sz="1800" noProof="0" dirty="0">
                          <a:effectLst/>
                          <a:latin typeface="Helvetica Neue" panose="020B0604020202020204"/>
                        </a:rPr>
                        <a:t>Brainstorming</a:t>
                      </a:r>
                    </a:p>
                    <a:p>
                      <a:pPr marL="285750" indent="-285750">
                        <a:lnSpc>
                          <a:spcPct val="115000"/>
                        </a:lnSpc>
                        <a:spcAft>
                          <a:spcPts val="0"/>
                        </a:spcAft>
                        <a:buFont typeface="Wingdings" panose="05000000000000000000" pitchFamily="2" charset="2"/>
                        <a:buChar char="§"/>
                        <a:tabLst>
                          <a:tab pos="723900" algn="l"/>
                        </a:tabLst>
                      </a:pPr>
                      <a:r>
                        <a:rPr lang="en-US" sz="1800" noProof="0" dirty="0" err="1">
                          <a:effectLst/>
                          <a:latin typeface="Helvetica Neue" panose="020B0604020202020204"/>
                        </a:rPr>
                        <a:t>Lateralt</a:t>
                      </a:r>
                      <a:r>
                        <a:rPr lang="en-US" sz="1800" noProof="0" dirty="0">
                          <a:effectLst/>
                          <a:latin typeface="Helvetica Neue" panose="020B0604020202020204"/>
                        </a:rPr>
                        <a:t> </a:t>
                      </a:r>
                      <a:r>
                        <a:rPr lang="en-US" sz="1800" noProof="0" dirty="0" err="1">
                          <a:effectLst/>
                          <a:latin typeface="Helvetica Neue" panose="020B0604020202020204"/>
                        </a:rPr>
                        <a:t>tänkande</a:t>
                      </a:r>
                      <a:r>
                        <a:rPr lang="en-US" sz="1800" noProof="0" dirty="0">
                          <a:effectLst/>
                          <a:latin typeface="Helvetica Neue" panose="020B0604020202020204"/>
                        </a:rPr>
                        <a:t>
TRIZ*</a:t>
                      </a:r>
                    </a:p>
                    <a:p>
                      <a:pPr marL="285750" indent="-285750">
                        <a:lnSpc>
                          <a:spcPct val="115000"/>
                        </a:lnSpc>
                        <a:spcAft>
                          <a:spcPts val="0"/>
                        </a:spcAft>
                        <a:buFont typeface="Wingdings" panose="05000000000000000000" pitchFamily="2" charset="2"/>
                        <a:buChar char="§"/>
                        <a:tabLst>
                          <a:tab pos="723900" algn="l"/>
                        </a:tabLst>
                      </a:pPr>
                      <a:r>
                        <a:rPr lang="en-US" sz="1800" noProof="0" dirty="0">
                          <a:effectLst/>
                          <a:latin typeface="Helvetica Neue" panose="020B0604020202020204"/>
                        </a:rPr>
                        <a:t>Scamper-</a:t>
                      </a:r>
                      <a:r>
                        <a:rPr lang="en-US" sz="1800" noProof="0" dirty="0" err="1">
                          <a:effectLst/>
                          <a:latin typeface="Helvetica Neue" panose="020B0604020202020204"/>
                        </a:rPr>
                        <a:t>metod</a:t>
                      </a:r>
                      <a:r>
                        <a:rPr lang="en-US" sz="1800" noProof="0" dirty="0">
                          <a:effectLst/>
                          <a:latin typeface="Helvetica Neue" panose="020B0604020202020204"/>
                        </a:rPr>
                        <a:t>
</a:t>
                      </a:r>
                      <a:r>
                        <a:rPr lang="en-US" sz="1800" noProof="0" dirty="0" err="1">
                          <a:effectLst/>
                          <a:latin typeface="Helvetica Neue" panose="020B0604020202020204"/>
                        </a:rPr>
                        <a:t>Kartläggning</a:t>
                      </a:r>
                      <a:r>
                        <a:rPr lang="en-US" sz="1800" noProof="0" dirty="0">
                          <a:effectLst/>
                          <a:latin typeface="Helvetica Neue" panose="020B0604020202020204"/>
                        </a:rPr>
                        <a:t> av </a:t>
                      </a:r>
                      <a:r>
                        <a:rPr lang="en-US" sz="1800" noProof="0" dirty="0" err="1">
                          <a:effectLst/>
                          <a:latin typeface="Helvetica Neue" panose="020B0604020202020204"/>
                        </a:rPr>
                        <a:t>tankar</a:t>
                      </a:r>
                      <a:endParaRPr lang="en-US" sz="1800" noProof="0" dirty="0">
                        <a:effectLst/>
                        <a:latin typeface="Helvetica Neue" panose="020B0604020202020204"/>
                      </a:endParaRPr>
                    </a:p>
                  </a:txBody>
                  <a:tcPr>
                    <a:lnL w="28575" cap="flat" cmpd="sng" algn="ctr">
                      <a:solidFill>
                        <a:srgbClr val="4D94B7"/>
                      </a:solidFill>
                      <a:prstDash val="solid"/>
                      <a:round/>
                      <a:headEnd type="none" w="med" len="med"/>
                      <a:tailEnd type="none" w="med" len="med"/>
                    </a:lnL>
                    <a:lnR w="28575" cap="flat" cmpd="sng" algn="ctr">
                      <a:solidFill>
                        <a:srgbClr val="4D94B7"/>
                      </a:solidFill>
                      <a:prstDash val="solid"/>
                      <a:round/>
                      <a:headEnd type="none" w="med" len="med"/>
                      <a:tailEnd type="none" w="med" len="med"/>
                    </a:lnR>
                    <a:lnT w="28575" cap="flat" cmpd="sng" algn="ctr">
                      <a:solidFill>
                        <a:srgbClr val="4D94B7"/>
                      </a:solidFill>
                      <a:prstDash val="solid"/>
                      <a:round/>
                      <a:headEnd type="none" w="med" len="med"/>
                      <a:tailEnd type="none" w="med" len="med"/>
                    </a:lnT>
                    <a:lnB w="28575" cap="flat" cmpd="sng" algn="ctr">
                      <a:solidFill>
                        <a:srgbClr val="4D94B7"/>
                      </a:solidFill>
                      <a:prstDash val="solid"/>
                      <a:round/>
                      <a:headEnd type="none" w="med" len="med"/>
                      <a:tailEnd type="none" w="med" len="med"/>
                    </a:lnB>
                  </a:tcPr>
                </a:tc>
                <a:tc>
                  <a:txBody>
                    <a:bodyPr/>
                    <a:lstStyle/>
                    <a:p>
                      <a:pPr marL="285750" indent="-285750">
                        <a:lnSpc>
                          <a:spcPct val="115000"/>
                        </a:lnSpc>
                        <a:spcAft>
                          <a:spcPts val="0"/>
                        </a:spcAft>
                        <a:buFont typeface="Wingdings" panose="05000000000000000000" pitchFamily="2" charset="2"/>
                        <a:buChar char="§"/>
                        <a:tabLst>
                          <a:tab pos="723900" algn="l"/>
                        </a:tabLst>
                      </a:pPr>
                      <a:r>
                        <a:rPr lang="en-US" sz="1800" noProof="0" dirty="0">
                          <a:effectLst/>
                          <a:latin typeface="Helvetica Neue" panose="020B0604020202020204"/>
                        </a:rPr>
                        <a:t>Benchmarking</a:t>
                      </a:r>
                    </a:p>
                    <a:p>
                      <a:pPr marL="285750" indent="-285750">
                        <a:lnSpc>
                          <a:spcPct val="115000"/>
                        </a:lnSpc>
                        <a:spcAft>
                          <a:spcPts val="0"/>
                        </a:spcAft>
                        <a:buFont typeface="Wingdings" panose="05000000000000000000" pitchFamily="2" charset="2"/>
                        <a:buChar char="§"/>
                        <a:tabLst>
                          <a:tab pos="723900" algn="l"/>
                        </a:tabLst>
                      </a:pPr>
                      <a:r>
                        <a:rPr lang="en-US" sz="1800" noProof="0" dirty="0" err="1">
                          <a:effectLst/>
                          <a:latin typeface="Helvetica Neue" panose="020B0604020202020204"/>
                        </a:rPr>
                        <a:t>Arbetsflöde</a:t>
                      </a:r>
                      <a:r>
                        <a:rPr lang="en-US" sz="1800" noProof="0" dirty="0">
                          <a:effectLst/>
                          <a:latin typeface="Helvetica Neue" panose="020B0604020202020204"/>
                        </a:rPr>
                        <a:t>
</a:t>
                      </a:r>
                      <a:r>
                        <a:rPr lang="en-US" sz="1800" noProof="0" dirty="0" err="1">
                          <a:effectLst/>
                          <a:latin typeface="Helvetica Neue" panose="020B0604020202020204"/>
                        </a:rPr>
                        <a:t>Omkonstruktion</a:t>
                      </a:r>
                      <a:r>
                        <a:rPr lang="en-US" sz="1800" noProof="0" dirty="0">
                          <a:effectLst/>
                          <a:latin typeface="Helvetica Neue" panose="020B0604020202020204"/>
                        </a:rPr>
                        <a:t> av </a:t>
                      </a:r>
                      <a:r>
                        <a:rPr lang="en-US" sz="1800" noProof="0" dirty="0" err="1">
                          <a:effectLst/>
                          <a:latin typeface="Helvetica Neue" panose="020B0604020202020204"/>
                        </a:rPr>
                        <a:t>affärsprocesser</a:t>
                      </a:r>
                      <a:r>
                        <a:rPr lang="en-US" sz="1800" noProof="0" dirty="0">
                          <a:effectLst/>
                          <a:latin typeface="Helvetica Neue" panose="020B0604020202020204"/>
                        </a:rPr>
                        <a:t>
Just in time</a:t>
                      </a:r>
                    </a:p>
                  </a:txBody>
                  <a:tcPr>
                    <a:lnL w="28575" cap="flat" cmpd="sng" algn="ctr">
                      <a:solidFill>
                        <a:srgbClr val="4D94B7"/>
                      </a:solidFill>
                      <a:prstDash val="solid"/>
                      <a:round/>
                      <a:headEnd type="none" w="med" len="med"/>
                      <a:tailEnd type="none" w="med" len="med"/>
                    </a:lnL>
                    <a:lnR w="28575" cap="flat" cmpd="sng" algn="ctr">
                      <a:solidFill>
                        <a:srgbClr val="4D94B7"/>
                      </a:solidFill>
                      <a:prstDash val="solid"/>
                      <a:round/>
                      <a:headEnd type="none" w="med" len="med"/>
                      <a:tailEnd type="none" w="med" len="med"/>
                    </a:lnR>
                    <a:lnT w="28575" cap="flat" cmpd="sng" algn="ctr">
                      <a:solidFill>
                        <a:srgbClr val="4D94B7"/>
                      </a:solidFill>
                      <a:prstDash val="solid"/>
                      <a:round/>
                      <a:headEnd type="none" w="med" len="med"/>
                      <a:tailEnd type="none" w="med" len="med"/>
                    </a:lnT>
                    <a:lnB w="28575" cap="flat" cmpd="sng" algn="ctr">
                      <a:solidFill>
                        <a:srgbClr val="4D94B7"/>
                      </a:solidFill>
                      <a:prstDash val="solid"/>
                      <a:round/>
                      <a:headEnd type="none" w="med" len="med"/>
                      <a:tailEnd type="none" w="med" len="med"/>
                    </a:lnB>
                  </a:tcPr>
                </a:tc>
                <a:tc>
                  <a:txBody>
                    <a:bodyPr/>
                    <a:lstStyle/>
                    <a:p>
                      <a:pPr marL="285750" indent="-285750">
                        <a:lnSpc>
                          <a:spcPct val="115000"/>
                        </a:lnSpc>
                        <a:spcAft>
                          <a:spcPts val="0"/>
                        </a:spcAft>
                        <a:buFont typeface="Wingdings" panose="05000000000000000000" pitchFamily="2" charset="2"/>
                        <a:buChar char="§"/>
                        <a:tabLst>
                          <a:tab pos="723900" algn="l"/>
                        </a:tabLst>
                      </a:pPr>
                      <a:r>
                        <a:rPr lang="sv-SE" sz="1800" noProof="0" dirty="0">
                          <a:effectLst/>
                          <a:latin typeface="Helvetica Neue" panose="020B0604020202020204"/>
                        </a:rPr>
                        <a:t>Projektledning
</a:t>
                      </a:r>
                      <a:r>
                        <a:rPr lang="sv-SE" sz="1800" noProof="0" dirty="0" err="1">
                          <a:effectLst/>
                          <a:latin typeface="Helvetica Neue" panose="020B0604020202020204"/>
                        </a:rPr>
                        <a:t>Gannt</a:t>
                      </a:r>
                      <a:r>
                        <a:rPr lang="sv-SE" sz="1800" noProof="0" dirty="0">
                          <a:effectLst/>
                          <a:latin typeface="Helvetica Neue" panose="020B0604020202020204"/>
                        </a:rPr>
                        <a:t>-diagram
Bedömning av projekt
</a:t>
                      </a:r>
                      <a:r>
                        <a:rPr lang="sv-SE" sz="1800" noProof="0" dirty="0" err="1">
                          <a:effectLst/>
                          <a:latin typeface="Helvetica Neue" panose="020B0604020202020204"/>
                        </a:rPr>
                        <a:t>Stage</a:t>
                      </a:r>
                      <a:r>
                        <a:rPr lang="sv-SE" sz="1800" noProof="0" dirty="0">
                          <a:effectLst/>
                          <a:latin typeface="Helvetica Neue" panose="020B0604020202020204"/>
                        </a:rPr>
                        <a:t>-gate processer
Hantering av projektportföljer</a:t>
                      </a:r>
                      <a:endParaRPr lang="en-US" sz="1800" noProof="0" dirty="0">
                        <a:effectLst/>
                        <a:latin typeface="Helvetica Neue" panose="020B0604020202020204"/>
                      </a:endParaRPr>
                    </a:p>
                  </a:txBody>
                  <a:tcPr>
                    <a:lnL w="28575" cap="flat" cmpd="sng" algn="ctr">
                      <a:solidFill>
                        <a:srgbClr val="4D94B7"/>
                      </a:solidFill>
                      <a:prstDash val="solid"/>
                      <a:round/>
                      <a:headEnd type="none" w="med" len="med"/>
                      <a:tailEnd type="none" w="med" len="med"/>
                    </a:lnL>
                    <a:lnR w="28575" cap="flat" cmpd="sng" algn="ctr">
                      <a:solidFill>
                        <a:srgbClr val="4D94B7"/>
                      </a:solidFill>
                      <a:prstDash val="solid"/>
                      <a:round/>
                      <a:headEnd type="none" w="med" len="med"/>
                      <a:tailEnd type="none" w="med" len="med"/>
                    </a:lnR>
                    <a:lnT w="28575" cap="flat" cmpd="sng" algn="ctr">
                      <a:solidFill>
                        <a:srgbClr val="4D94B7"/>
                      </a:solidFill>
                      <a:prstDash val="solid"/>
                      <a:round/>
                      <a:headEnd type="none" w="med" len="med"/>
                      <a:tailEnd type="none" w="med" len="med"/>
                    </a:lnT>
                    <a:lnB w="28575" cap="flat" cmpd="sng" algn="ctr">
                      <a:solidFill>
                        <a:srgbClr val="4D94B7"/>
                      </a:solidFill>
                      <a:prstDash val="solid"/>
                      <a:round/>
                      <a:headEnd type="none" w="med" len="med"/>
                      <a:tailEnd type="none" w="med" len="med"/>
                    </a:lnB>
                  </a:tcPr>
                </a:tc>
                <a:tc>
                  <a:txBody>
                    <a:bodyPr/>
                    <a:lstStyle/>
                    <a:p>
                      <a:pPr marL="285750" indent="-285750">
                        <a:lnSpc>
                          <a:spcPct val="115000"/>
                        </a:lnSpc>
                        <a:spcAft>
                          <a:spcPts val="0"/>
                        </a:spcAft>
                        <a:buFont typeface="Wingdings" panose="05000000000000000000" pitchFamily="2" charset="2"/>
                        <a:buChar char="§"/>
                        <a:tabLst>
                          <a:tab pos="723900" algn="l"/>
                        </a:tabLst>
                      </a:pPr>
                      <a:r>
                        <a:rPr lang="sv-SE" sz="1800" noProof="0" dirty="0">
                          <a:effectLst/>
                          <a:latin typeface="Helvetica Neue" panose="020B0604020202020204"/>
                        </a:rPr>
                        <a:t>CAD-system
Snabba prototyper
Metoder för användbarhet
Distribution av kvalitetsfunktioner
Värdeanalys
NPD-datorbeslutsmodeller</a:t>
                      </a:r>
                      <a:endParaRPr lang="en-US" sz="1800" noProof="0" dirty="0">
                        <a:effectLst/>
                        <a:latin typeface="Helvetica Neue" panose="020B0604020202020204"/>
                      </a:endParaRPr>
                    </a:p>
                  </a:txBody>
                  <a:tcPr>
                    <a:lnL w="28575" cap="flat" cmpd="sng" algn="ctr">
                      <a:solidFill>
                        <a:srgbClr val="4D94B7"/>
                      </a:solidFill>
                      <a:prstDash val="solid"/>
                      <a:round/>
                      <a:headEnd type="none" w="med" len="med"/>
                      <a:tailEnd type="none" w="med" len="med"/>
                    </a:lnL>
                    <a:lnR w="28575" cap="flat" cmpd="sng" algn="ctr">
                      <a:solidFill>
                        <a:srgbClr val="4D94B7"/>
                      </a:solidFill>
                      <a:prstDash val="solid"/>
                      <a:round/>
                      <a:headEnd type="none" w="med" len="med"/>
                      <a:tailEnd type="none" w="med" len="med"/>
                    </a:lnR>
                    <a:lnT w="28575" cap="flat" cmpd="sng" algn="ctr">
                      <a:solidFill>
                        <a:srgbClr val="4D94B7"/>
                      </a:solidFill>
                      <a:prstDash val="solid"/>
                      <a:round/>
                      <a:headEnd type="none" w="med" len="med"/>
                      <a:tailEnd type="none" w="med" len="med"/>
                    </a:lnT>
                    <a:lnB w="28575" cap="flat" cmpd="sng" algn="ctr">
                      <a:solidFill>
                        <a:srgbClr val="4D94B7"/>
                      </a:solidFill>
                      <a:prstDash val="solid"/>
                      <a:round/>
                      <a:headEnd type="none" w="med" len="med"/>
                      <a:tailEnd type="none" w="med" len="med"/>
                    </a:lnB>
                  </a:tcPr>
                </a:tc>
                <a:tc>
                  <a:txBody>
                    <a:bodyPr/>
                    <a:lstStyle/>
                    <a:p>
                      <a:pPr marL="285750" indent="-285750">
                        <a:lnSpc>
                          <a:spcPct val="115000"/>
                        </a:lnSpc>
                        <a:spcAft>
                          <a:spcPts val="0"/>
                        </a:spcAft>
                        <a:buFont typeface="Wingdings" panose="05000000000000000000" pitchFamily="2" charset="2"/>
                        <a:buChar char="§"/>
                        <a:tabLst>
                          <a:tab pos="723900" algn="l"/>
                        </a:tabLst>
                      </a:pPr>
                      <a:r>
                        <a:rPr lang="sv-SE" sz="1800" noProof="0" dirty="0">
                          <a:effectLst/>
                          <a:latin typeface="Helvetica Neue" panose="020B0604020202020204"/>
                        </a:rPr>
                        <a:t>Affärssimulering
Affärsplan
Avknoppning från forskning till marknad</a:t>
                      </a:r>
                      <a:endParaRPr lang="en-US" sz="1800" noProof="0" dirty="0">
                        <a:effectLst/>
                        <a:latin typeface="Helvetica Neue" panose="020B0604020202020204"/>
                      </a:endParaRPr>
                    </a:p>
                  </a:txBody>
                  <a:tcPr>
                    <a:lnL w="28575" cap="flat" cmpd="sng" algn="ctr">
                      <a:solidFill>
                        <a:srgbClr val="4D94B7"/>
                      </a:solidFill>
                      <a:prstDash val="solid"/>
                      <a:round/>
                      <a:headEnd type="none" w="med" len="med"/>
                      <a:tailEnd type="none" w="med" len="med"/>
                    </a:lnL>
                    <a:lnR w="28575" cap="flat" cmpd="sng" algn="ctr">
                      <a:solidFill>
                        <a:srgbClr val="4D94B7"/>
                      </a:solidFill>
                      <a:prstDash val="solid"/>
                      <a:round/>
                      <a:headEnd type="none" w="med" len="med"/>
                      <a:tailEnd type="none" w="med" len="med"/>
                    </a:lnR>
                    <a:lnT w="28575" cap="flat" cmpd="sng" algn="ctr">
                      <a:solidFill>
                        <a:srgbClr val="4D94B7"/>
                      </a:solidFill>
                      <a:prstDash val="solid"/>
                      <a:round/>
                      <a:headEnd type="none" w="med" len="med"/>
                      <a:tailEnd type="none" w="med" len="med"/>
                    </a:lnT>
                    <a:lnB w="28575" cap="flat" cmpd="sng" algn="ctr">
                      <a:solidFill>
                        <a:srgbClr val="4D94B7"/>
                      </a:solidFill>
                      <a:prstDash val="solid"/>
                      <a:round/>
                      <a:headEnd type="none" w="med" len="med"/>
                      <a:tailEnd type="none" w="med" len="med"/>
                    </a:lnB>
                  </a:tcPr>
                </a:tc>
                <a:extLst>
                  <a:ext uri="{0D108BD9-81ED-4DB2-BD59-A6C34878D82A}">
                    <a16:rowId xmlns:a16="http://schemas.microsoft.com/office/drawing/2014/main" val="2148171365"/>
                  </a:ext>
                </a:extLst>
              </a:tr>
            </a:tbl>
          </a:graphicData>
        </a:graphic>
      </p:graphicFrame>
    </p:spTree>
    <p:extLst>
      <p:ext uri="{BB962C8B-B14F-4D97-AF65-F5344CB8AC3E}">
        <p14:creationId xmlns:p14="http://schemas.microsoft.com/office/powerpoint/2010/main" val="30639753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CuadroTexto 28">
            <a:extLst>
              <a:ext uri="{FF2B5EF4-FFF2-40B4-BE49-F238E27FC236}">
                <a16:creationId xmlns:a16="http://schemas.microsoft.com/office/drawing/2014/main" id="{FB247109-8AE9-1FAD-19A3-AA28333412E6}"/>
              </a:ext>
            </a:extLst>
          </p:cNvPr>
          <p:cNvSpPr txBox="1"/>
          <p:nvPr/>
        </p:nvSpPr>
        <p:spPr>
          <a:xfrm>
            <a:off x="1296000" y="1548000"/>
            <a:ext cx="7115119" cy="830997"/>
          </a:xfrm>
          <a:prstGeom prst="rect">
            <a:avLst/>
          </a:prstGeom>
          <a:solidFill>
            <a:schemeClr val="bg1"/>
          </a:solidFill>
        </p:spPr>
        <p:txBody>
          <a:bodyPr wrap="square" rtlCol="0">
            <a:noAutofit/>
          </a:bodyPr>
          <a:lstStyle/>
          <a:p>
            <a:r>
              <a:rPr lang="en-US" sz="4800" b="1">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Testa dina kunskaper!
</a:t>
            </a:r>
            <a:endParaRPr lang="en-US"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30" name="CuadroTexto 29">
            <a:extLst>
              <a:ext uri="{FF2B5EF4-FFF2-40B4-BE49-F238E27FC236}">
                <a16:creationId xmlns:a16="http://schemas.microsoft.com/office/drawing/2014/main" id="{FF26E299-B4DD-C626-8D87-F4172B3D02C9}"/>
              </a:ext>
            </a:extLst>
          </p:cNvPr>
          <p:cNvSpPr txBox="1"/>
          <p:nvPr/>
        </p:nvSpPr>
        <p:spPr>
          <a:xfrm>
            <a:off x="1296000" y="2304000"/>
            <a:ext cx="7329600" cy="523220"/>
          </a:xfrm>
          <a:prstGeom prst="rect">
            <a:avLst/>
          </a:prstGeom>
          <a:noFill/>
        </p:spPr>
        <p:txBody>
          <a:bodyPr wrap="square" rtlCol="0">
            <a:noAutofit/>
          </a:bodyPr>
          <a:lstStyle/>
          <a:p>
            <a:r>
              <a:rPr lang="en-US" sz="2800" b="1">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Svara på följande frågor:
</a:t>
            </a:r>
            <a:endParaRPr lang="en-US"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22" name="Rectángulo 21">
            <a:extLst>
              <a:ext uri="{FF2B5EF4-FFF2-40B4-BE49-F238E27FC236}">
                <a16:creationId xmlns:a16="http://schemas.microsoft.com/office/drawing/2014/main" id="{DC66892E-CF8E-E875-4F89-2A6EA685FC3A}"/>
              </a:ext>
            </a:extLst>
          </p:cNvPr>
          <p:cNvSpPr/>
          <p:nvPr/>
        </p:nvSpPr>
        <p:spPr>
          <a:xfrm>
            <a:off x="1296000" y="3384000"/>
            <a:ext cx="7740000" cy="2448000"/>
          </a:xfrm>
          <a:prstGeom prst="snip2DiagRect">
            <a:avLst/>
          </a:prstGeom>
          <a:ln w="28575">
            <a:solidFill>
              <a:srgbClr val="4D94B7"/>
            </a:solidFill>
          </a:ln>
        </p:spPr>
        <p:txBody>
          <a:bodyPr wrap="square" tIns="0" bIns="0">
            <a:noAutofit/>
          </a:bodyPr>
          <a:lstStyle/>
          <a:p>
            <a:pPr marL="352425" indent="-352425">
              <a:defRPr/>
            </a:pPr>
            <a:r>
              <a:rPr lang="sv-SE" altLang="es-ES" sz="2400" b="1" dirty="0">
                <a:latin typeface="Helvetica Neue" panose="020B0604020202020204" charset="0"/>
                <a:ea typeface="Microsoft Sans Serif" panose="020B0604020202020204" pitchFamily="34" charset="0"/>
                <a:cs typeface="Microsoft Sans Serif" panose="020B0604020202020204" pitchFamily="34" charset="0"/>
              </a:rPr>
              <a:t>1. Det största dilemmat för innovativa organisationer är
</a:t>
            </a:r>
            <a:endParaRPr lang="en-US" altLang="es-ES" sz="2400" b="1" dirty="0">
              <a:latin typeface="Helvetica Neue" panose="020B0604020202020204" charset="0"/>
              <a:ea typeface="Microsoft Sans Serif" panose="020B0604020202020204" pitchFamily="34" charset="0"/>
              <a:cs typeface="Microsoft Sans Serif" panose="020B0604020202020204" pitchFamily="34" charset="0"/>
            </a:endParaRPr>
          </a:p>
          <a:p>
            <a:pPr marL="342900" indent="-342900">
              <a:buBlip>
                <a:blip r:embed="rId2"/>
              </a:buBlip>
              <a:defRPr/>
            </a:pPr>
            <a:r>
              <a:rPr lang="sv-SE" altLang="es-ES" sz="2200" dirty="0">
                <a:latin typeface="Helvetica Neue" panose="020B0604020202020204" charset="0"/>
                <a:ea typeface="Microsoft Sans Serif" panose="020B0604020202020204" pitchFamily="34" charset="0"/>
                <a:cs typeface="Microsoft Sans Serif" panose="020B0604020202020204" pitchFamily="34" charset="0"/>
              </a:rPr>
              <a:t>Kreativitet vs stabilitet
Inkrementell eller radikal innovation
Produkt- eller processinnovation</a:t>
            </a:r>
            <a:endParaRPr lang="en-US" altLang="es-ES" sz="2400" dirty="0">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41" name="Rectángulo 40">
            <a:extLst>
              <a:ext uri="{FF2B5EF4-FFF2-40B4-BE49-F238E27FC236}">
                <a16:creationId xmlns:a16="http://schemas.microsoft.com/office/drawing/2014/main" id="{96FF19B5-E3C2-1C2F-CDC6-12F41206DA81}"/>
              </a:ext>
            </a:extLst>
          </p:cNvPr>
          <p:cNvSpPr/>
          <p:nvPr/>
        </p:nvSpPr>
        <p:spPr>
          <a:xfrm>
            <a:off x="1296000" y="6012000"/>
            <a:ext cx="7740000" cy="2448000"/>
          </a:xfrm>
          <a:prstGeom prst="snip2DiagRect">
            <a:avLst/>
          </a:prstGeom>
          <a:ln w="28575">
            <a:solidFill>
              <a:srgbClr val="4D94B7"/>
            </a:solidFill>
          </a:ln>
        </p:spPr>
        <p:txBody>
          <a:bodyPr wrap="square" tIns="0" bIns="0">
            <a:noAutofit/>
          </a:bodyPr>
          <a:lstStyle/>
          <a:p>
            <a:pPr marL="352425" indent="-352425">
              <a:defRPr/>
            </a:pPr>
            <a:r>
              <a:rPr lang="sv-SE" altLang="es-ES" sz="2400" b="1" dirty="0">
                <a:latin typeface="Helvetica Neue" panose="020B0604020202020204" charset="0"/>
                <a:ea typeface="Microsoft Sans Serif" panose="020B0604020202020204" pitchFamily="34" charset="0"/>
                <a:cs typeface="Microsoft Sans Serif" panose="020B0604020202020204" pitchFamily="34" charset="0"/>
              </a:rPr>
              <a:t>2. </a:t>
            </a:r>
            <a:r>
              <a:rPr lang="sv-SE" altLang="es-ES" sz="2400" b="1" dirty="0" err="1">
                <a:latin typeface="Helvetica Neue" panose="020B0604020202020204" charset="0"/>
                <a:ea typeface="Microsoft Sans Serif" panose="020B0604020202020204" pitchFamily="34" charset="0"/>
                <a:cs typeface="Microsoft Sans Serif" panose="020B0604020202020204" pitchFamily="34" charset="0"/>
              </a:rPr>
              <a:t>Blue</a:t>
            </a:r>
            <a:r>
              <a:rPr lang="sv-SE" altLang="es-ES" sz="2400" b="1" dirty="0">
                <a:latin typeface="Helvetica Neue" panose="020B0604020202020204" charset="0"/>
                <a:ea typeface="Microsoft Sans Serif" panose="020B0604020202020204" pitchFamily="34" charset="0"/>
                <a:cs typeface="Microsoft Sans Serif" panose="020B0604020202020204" pitchFamily="34" charset="0"/>
              </a:rPr>
              <a:t> sky innovationsprocess kännetecknas av
</a:t>
            </a:r>
            <a:endParaRPr lang="en-US" altLang="es-ES" sz="2400" b="1" dirty="0">
              <a:latin typeface="Helvetica Neue" panose="020B0604020202020204" charset="0"/>
              <a:ea typeface="Microsoft Sans Serif" panose="020B0604020202020204" pitchFamily="34" charset="0"/>
              <a:cs typeface="Microsoft Sans Serif" panose="020B0604020202020204" pitchFamily="34" charset="0"/>
            </a:endParaRPr>
          </a:p>
          <a:p>
            <a:pPr marL="342900" indent="-342900">
              <a:buBlip>
                <a:blip r:embed="rId2"/>
              </a:buBlip>
              <a:defRPr/>
            </a:pPr>
            <a:r>
              <a:rPr lang="sv-SE" altLang="es-ES" sz="2200" dirty="0">
                <a:latin typeface="Helvetica Neue" panose="020B0604020202020204" charset="0"/>
                <a:ea typeface="Microsoft Sans Serif" panose="020B0604020202020204" pitchFamily="34" charset="0"/>
                <a:cs typeface="Microsoft Sans Serif" panose="020B0604020202020204" pitchFamily="34" charset="0"/>
              </a:rPr>
              <a:t>Produkt- och processosäkerhet
Osäkerhet i produkten
Osäkerhet i processen</a:t>
            </a:r>
            <a:endParaRPr lang="en-US" altLang="es-ES" sz="2400" dirty="0">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14" name="Rectángulo 21">
            <a:extLst>
              <a:ext uri="{FF2B5EF4-FFF2-40B4-BE49-F238E27FC236}">
                <a16:creationId xmlns:a16="http://schemas.microsoft.com/office/drawing/2014/main" id="{8A751C3E-D34C-3583-C2E3-0C9DC82329FD}"/>
              </a:ext>
            </a:extLst>
          </p:cNvPr>
          <p:cNvSpPr/>
          <p:nvPr/>
        </p:nvSpPr>
        <p:spPr>
          <a:xfrm>
            <a:off x="9396000" y="3996000"/>
            <a:ext cx="7740000" cy="2448000"/>
          </a:xfrm>
          <a:prstGeom prst="snip2DiagRect">
            <a:avLst/>
          </a:prstGeom>
          <a:ln w="28575">
            <a:solidFill>
              <a:srgbClr val="4D94B7"/>
            </a:solidFill>
          </a:ln>
        </p:spPr>
        <p:txBody>
          <a:bodyPr wrap="square" tIns="0" bIns="0">
            <a:noAutofit/>
          </a:bodyPr>
          <a:lstStyle/>
          <a:p>
            <a:pPr marL="352425" indent="-352425">
              <a:defRPr/>
            </a:pPr>
            <a:r>
              <a:rPr lang="sv-SE" altLang="es-ES" sz="2400" b="1" dirty="0">
                <a:latin typeface="Helvetica Neue" panose="020B0604020202020204" charset="0"/>
                <a:ea typeface="Microsoft Sans Serif" panose="020B0604020202020204" pitchFamily="34" charset="0"/>
                <a:cs typeface="Microsoft Sans Serif" panose="020B0604020202020204" pitchFamily="34" charset="0"/>
              </a:rPr>
              <a:t>4. Vilket av följande är inte egenskaper hos organisk struktur
</a:t>
            </a:r>
            <a:endParaRPr lang="en-US" altLang="es-ES" sz="2400" dirty="0">
              <a:latin typeface="Helvetica Neue" panose="020B0604020202020204" charset="0"/>
              <a:ea typeface="Microsoft Sans Serif" panose="020B0604020202020204" pitchFamily="34" charset="0"/>
              <a:cs typeface="Microsoft Sans Serif" panose="020B0604020202020204" pitchFamily="34" charset="0"/>
            </a:endParaRPr>
          </a:p>
          <a:p>
            <a:pPr marL="342900" indent="-342900">
              <a:buBlip>
                <a:blip r:embed="rId2"/>
              </a:buBlip>
              <a:defRPr/>
            </a:pPr>
            <a:r>
              <a:rPr lang="sv-SE" altLang="es-ES" sz="2200" dirty="0">
                <a:latin typeface="Helvetica Neue" panose="020B0604020202020204" charset="0"/>
                <a:ea typeface="Microsoft Sans Serif" panose="020B0604020202020204" pitchFamily="34" charset="0"/>
                <a:cs typeface="Microsoft Sans Serif" panose="020B0604020202020204" pitchFamily="34" charset="0"/>
              </a:rPr>
              <a:t>Avslappnad, informell kontroll
Flexibelt beteende på arbetsplatsen
Fast kontroll</a:t>
            </a:r>
            <a:endParaRPr lang="en-US" altLang="es-ES" sz="2400" dirty="0">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20" name="Rectángulo 21">
            <a:extLst>
              <a:ext uri="{FF2B5EF4-FFF2-40B4-BE49-F238E27FC236}">
                <a16:creationId xmlns:a16="http://schemas.microsoft.com/office/drawing/2014/main" id="{7DF5915B-55FA-D306-81FC-81849977A63F}"/>
              </a:ext>
            </a:extLst>
          </p:cNvPr>
          <p:cNvSpPr/>
          <p:nvPr/>
        </p:nvSpPr>
        <p:spPr>
          <a:xfrm>
            <a:off x="9396000" y="6624000"/>
            <a:ext cx="7740000" cy="2448000"/>
          </a:xfrm>
          <a:prstGeom prst="snip2DiagRect">
            <a:avLst/>
          </a:prstGeom>
          <a:ln w="28575">
            <a:solidFill>
              <a:srgbClr val="4D94B7"/>
            </a:solidFill>
          </a:ln>
        </p:spPr>
        <p:txBody>
          <a:bodyPr wrap="square" tIns="0" bIns="0">
            <a:noAutofit/>
          </a:bodyPr>
          <a:lstStyle/>
          <a:p>
            <a:pPr marL="352425" indent="-352425">
              <a:defRPr/>
            </a:pPr>
            <a:r>
              <a:rPr lang="sv-SE" altLang="es-ES" sz="2400" b="1" dirty="0">
                <a:latin typeface="Helvetica Neue" panose="020B0604020202020204" charset="0"/>
                <a:ea typeface="Microsoft Sans Serif" panose="020B0604020202020204" pitchFamily="34" charset="0"/>
                <a:cs typeface="Microsoft Sans Serif" panose="020B0604020202020204" pitchFamily="34" charset="0"/>
              </a:rPr>
              <a:t>5. I sitt sökande efter kunskapsorganisationer som ägnar sig åt exploatering
</a:t>
            </a:r>
            <a:endParaRPr lang="en-US" altLang="es-ES" sz="2400" dirty="0">
              <a:latin typeface="Helvetica Neue" panose="020B0604020202020204" charset="0"/>
              <a:ea typeface="Microsoft Sans Serif" panose="020B0604020202020204" pitchFamily="34" charset="0"/>
              <a:cs typeface="Microsoft Sans Serif" panose="020B0604020202020204" pitchFamily="34" charset="0"/>
            </a:endParaRPr>
          </a:p>
          <a:p>
            <a:pPr marL="342900" indent="-342900">
              <a:buBlip>
                <a:blip r:embed="rId2"/>
              </a:buBlip>
              <a:defRPr/>
            </a:pPr>
            <a:r>
              <a:rPr lang="sv-SE" altLang="es-ES" sz="2200" dirty="0">
                <a:latin typeface="Helvetica Neue" panose="020B0604020202020204" charset="0"/>
                <a:ea typeface="Microsoft Sans Serif" panose="020B0604020202020204" pitchFamily="34" charset="0"/>
                <a:cs typeface="Microsoft Sans Serif" panose="020B0604020202020204" pitchFamily="34" charset="0"/>
              </a:rPr>
              <a:t>Finjustera befintliga produkter
Arbeta i befintlig teknisk ram
Allt ovanstående</a:t>
            </a:r>
            <a:endParaRPr lang="en-US" altLang="es-ES" sz="2400" dirty="0">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24" name="Rectángulo 21">
            <a:extLst>
              <a:ext uri="{FF2B5EF4-FFF2-40B4-BE49-F238E27FC236}">
                <a16:creationId xmlns:a16="http://schemas.microsoft.com/office/drawing/2014/main" id="{5E7D9D23-8E31-2F34-D040-8784C2E0052D}"/>
              </a:ext>
            </a:extLst>
          </p:cNvPr>
          <p:cNvSpPr/>
          <p:nvPr/>
        </p:nvSpPr>
        <p:spPr>
          <a:xfrm>
            <a:off x="9396000" y="1368000"/>
            <a:ext cx="7740000" cy="2448000"/>
          </a:xfrm>
          <a:prstGeom prst="snip2DiagRect">
            <a:avLst/>
          </a:prstGeom>
          <a:ln w="28575">
            <a:solidFill>
              <a:srgbClr val="4D94B7"/>
            </a:solidFill>
          </a:ln>
        </p:spPr>
        <p:txBody>
          <a:bodyPr wrap="square" tIns="0" bIns="0">
            <a:noAutofit/>
          </a:bodyPr>
          <a:lstStyle/>
          <a:p>
            <a:pPr marL="352425" indent="-352425">
              <a:defRPr/>
            </a:pPr>
            <a:r>
              <a:rPr lang="en-US" altLang="es-ES" sz="2400" b="1" dirty="0">
                <a:latin typeface="Helvetica Neue" panose="020B0604020202020204" charset="0"/>
                <a:ea typeface="Microsoft Sans Serif" panose="020B0604020202020204" pitchFamily="34" charset="0"/>
                <a:cs typeface="Microsoft Sans Serif" panose="020B0604020202020204" pitchFamily="34" charset="0"/>
              </a:rPr>
              <a:t>3. </a:t>
            </a:r>
            <a:r>
              <a:rPr lang="en-US" altLang="es-ES" sz="2400" b="1" dirty="0" err="1">
                <a:latin typeface="Helvetica Neue" panose="020B0604020202020204" charset="0"/>
                <a:ea typeface="Microsoft Sans Serif" panose="020B0604020202020204" pitchFamily="34" charset="0"/>
                <a:cs typeface="Microsoft Sans Serif" panose="020B0604020202020204" pitchFamily="34" charset="0"/>
              </a:rPr>
              <a:t>Portvakter</a:t>
            </a:r>
            <a:r>
              <a:rPr lang="en-US" altLang="es-ES" sz="2400" b="1" dirty="0">
                <a:latin typeface="Helvetica Neue" panose="020B0604020202020204" charset="0"/>
                <a:ea typeface="Microsoft Sans Serif" panose="020B0604020202020204" pitchFamily="34" charset="0"/>
                <a:cs typeface="Microsoft Sans Serif" panose="020B0604020202020204" pitchFamily="34" charset="0"/>
              </a:rPr>
              <a:t>
</a:t>
            </a:r>
            <a:endParaRPr lang="en-US" altLang="es-ES" sz="2400" dirty="0">
              <a:latin typeface="Helvetica Neue" panose="020B0604020202020204" charset="0"/>
              <a:ea typeface="Microsoft Sans Serif" panose="020B0604020202020204" pitchFamily="34" charset="0"/>
              <a:cs typeface="Microsoft Sans Serif" panose="020B0604020202020204" pitchFamily="34" charset="0"/>
            </a:endParaRPr>
          </a:p>
          <a:p>
            <a:pPr marL="342900" indent="-342900">
              <a:buBlip>
                <a:blip r:embed="rId2"/>
              </a:buBlip>
              <a:defRPr/>
            </a:pPr>
            <a:r>
              <a:rPr lang="sv-SE" altLang="es-ES" sz="2200" dirty="0">
                <a:latin typeface="Helvetica Neue" panose="020B0604020202020204" charset="0"/>
                <a:ea typeface="Microsoft Sans Serif" panose="020B0604020202020204" pitchFamily="34" charset="0"/>
                <a:cs typeface="Microsoft Sans Serif" panose="020B0604020202020204" pitchFamily="34" charset="0"/>
              </a:rPr>
              <a:t>Distribuerar information internt
Planerar och organiserar projekt
Ger åtkomst till organisationens kraftbas</a:t>
            </a:r>
            <a:endParaRPr lang="en-US" altLang="es-ES" sz="2200" dirty="0">
              <a:latin typeface="Helvetica Neue" panose="020B0604020202020204" charset="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5247149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CuadroTexto 28">
            <a:extLst>
              <a:ext uri="{FF2B5EF4-FFF2-40B4-BE49-F238E27FC236}">
                <a16:creationId xmlns:a16="http://schemas.microsoft.com/office/drawing/2014/main" id="{FB247109-8AE9-1FAD-19A3-AA28333412E6}"/>
              </a:ext>
            </a:extLst>
          </p:cNvPr>
          <p:cNvSpPr txBox="1"/>
          <p:nvPr/>
        </p:nvSpPr>
        <p:spPr>
          <a:xfrm>
            <a:off x="1296000" y="1548000"/>
            <a:ext cx="7115119" cy="830997"/>
          </a:xfrm>
          <a:prstGeom prst="rect">
            <a:avLst/>
          </a:prstGeom>
          <a:solidFill>
            <a:schemeClr val="bg1"/>
          </a:solidFill>
        </p:spPr>
        <p:txBody>
          <a:bodyPr wrap="square" rtlCol="0">
            <a:noAutofit/>
          </a:bodyPr>
          <a:lstStyle/>
          <a:p>
            <a:r>
              <a:rPr lang="en-US" sz="4800" b="1">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Testa dina kunskaper!
</a:t>
            </a:r>
            <a:endParaRPr lang="en-US"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30" name="CuadroTexto 29">
            <a:extLst>
              <a:ext uri="{FF2B5EF4-FFF2-40B4-BE49-F238E27FC236}">
                <a16:creationId xmlns:a16="http://schemas.microsoft.com/office/drawing/2014/main" id="{FF26E299-B4DD-C626-8D87-F4172B3D02C9}"/>
              </a:ext>
            </a:extLst>
          </p:cNvPr>
          <p:cNvSpPr txBox="1"/>
          <p:nvPr/>
        </p:nvSpPr>
        <p:spPr>
          <a:xfrm>
            <a:off x="1296000" y="2304000"/>
            <a:ext cx="7329600" cy="523220"/>
          </a:xfrm>
          <a:prstGeom prst="rect">
            <a:avLst/>
          </a:prstGeom>
          <a:noFill/>
        </p:spPr>
        <p:txBody>
          <a:bodyPr wrap="square" rtlCol="0">
            <a:noAutofit/>
          </a:bodyPr>
          <a:lstStyle/>
          <a:p>
            <a:r>
              <a:rPr lang="en-US" sz="2800" b="1" dirty="0" err="1">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Lösning</a:t>
            </a:r>
            <a:r>
              <a:rPr lang="en-US"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
</a:t>
            </a:r>
          </a:p>
        </p:txBody>
      </p:sp>
      <p:sp>
        <p:nvSpPr>
          <p:cNvPr id="22" name="Rectángulo 21">
            <a:extLst>
              <a:ext uri="{FF2B5EF4-FFF2-40B4-BE49-F238E27FC236}">
                <a16:creationId xmlns:a16="http://schemas.microsoft.com/office/drawing/2014/main" id="{DC66892E-CF8E-E875-4F89-2A6EA685FC3A}"/>
              </a:ext>
            </a:extLst>
          </p:cNvPr>
          <p:cNvSpPr/>
          <p:nvPr/>
        </p:nvSpPr>
        <p:spPr>
          <a:xfrm>
            <a:off x="1296000" y="3384000"/>
            <a:ext cx="7740000" cy="2448000"/>
          </a:xfrm>
          <a:prstGeom prst="snip2DiagRect">
            <a:avLst/>
          </a:prstGeom>
          <a:ln w="28575">
            <a:solidFill>
              <a:srgbClr val="4D94B7"/>
            </a:solidFill>
          </a:ln>
        </p:spPr>
        <p:txBody>
          <a:bodyPr wrap="square" tIns="0" bIns="0">
            <a:noAutofit/>
          </a:bodyPr>
          <a:lstStyle/>
          <a:p>
            <a:pPr marL="352425" indent="-352425">
              <a:defRPr/>
            </a:pPr>
            <a:r>
              <a:rPr lang="sv-SE" altLang="es-ES" sz="2400" b="1" dirty="0">
                <a:latin typeface="Helvetica Neue" panose="020B0604020202020204" charset="0"/>
                <a:ea typeface="Microsoft Sans Serif" panose="020B0604020202020204" pitchFamily="34" charset="0"/>
                <a:cs typeface="Microsoft Sans Serif" panose="020B0604020202020204" pitchFamily="34" charset="0"/>
              </a:rPr>
              <a:t>1. Det största dilemmat för innovativa organisationer är
</a:t>
            </a:r>
            <a:endParaRPr lang="en-US" altLang="es-ES" sz="2400" b="1" dirty="0">
              <a:latin typeface="Helvetica Neue" panose="020B0604020202020204" charset="0"/>
              <a:ea typeface="Microsoft Sans Serif" panose="020B0604020202020204" pitchFamily="34" charset="0"/>
              <a:cs typeface="Microsoft Sans Serif" panose="020B0604020202020204" pitchFamily="34" charset="0"/>
            </a:endParaRPr>
          </a:p>
          <a:p>
            <a:pPr marL="342900" indent="-342900">
              <a:buBlip>
                <a:blip r:embed="rId2"/>
              </a:buBlip>
              <a:defRPr/>
            </a:pPr>
            <a:r>
              <a:rPr lang="sv-SE" altLang="es-ES" sz="2200" b="1" dirty="0">
                <a:latin typeface="Helvetica Neue" panose="020B0604020202020204" charset="0"/>
                <a:ea typeface="Microsoft Sans Serif" panose="020B0604020202020204" pitchFamily="34" charset="0"/>
                <a:cs typeface="Microsoft Sans Serif" panose="020B0604020202020204" pitchFamily="34" charset="0"/>
              </a:rPr>
              <a:t>Kreativitet vs stabilitet</a:t>
            </a:r>
            <a:r>
              <a:rPr lang="sv-SE" altLang="es-ES" sz="2200" dirty="0">
                <a:latin typeface="Helvetica Neue" panose="020B0604020202020204" charset="0"/>
                <a:ea typeface="Microsoft Sans Serif" panose="020B0604020202020204" pitchFamily="34" charset="0"/>
                <a:cs typeface="Microsoft Sans Serif" panose="020B0604020202020204" pitchFamily="34" charset="0"/>
              </a:rPr>
              <a:t>
Inkrementell eller radikal innovation
Produkt- eller processinnovation</a:t>
            </a:r>
            <a:endParaRPr lang="en-US" altLang="es-ES" sz="2400" dirty="0">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41" name="Rectángulo 40">
            <a:extLst>
              <a:ext uri="{FF2B5EF4-FFF2-40B4-BE49-F238E27FC236}">
                <a16:creationId xmlns:a16="http://schemas.microsoft.com/office/drawing/2014/main" id="{96FF19B5-E3C2-1C2F-CDC6-12F41206DA81}"/>
              </a:ext>
            </a:extLst>
          </p:cNvPr>
          <p:cNvSpPr/>
          <p:nvPr/>
        </p:nvSpPr>
        <p:spPr>
          <a:xfrm>
            <a:off x="1296000" y="6012000"/>
            <a:ext cx="7740000" cy="2448000"/>
          </a:xfrm>
          <a:prstGeom prst="snip2DiagRect">
            <a:avLst/>
          </a:prstGeom>
          <a:ln w="28575">
            <a:solidFill>
              <a:srgbClr val="4D94B7"/>
            </a:solidFill>
          </a:ln>
        </p:spPr>
        <p:txBody>
          <a:bodyPr wrap="square" tIns="0" bIns="0">
            <a:noAutofit/>
          </a:bodyPr>
          <a:lstStyle/>
          <a:p>
            <a:pPr marL="352425" indent="-352425">
              <a:defRPr/>
            </a:pPr>
            <a:r>
              <a:rPr lang="sv-SE" altLang="es-ES" sz="2400" b="1" dirty="0">
                <a:latin typeface="Helvetica Neue" panose="020B0604020202020204" charset="0"/>
                <a:ea typeface="Microsoft Sans Serif" panose="020B0604020202020204" pitchFamily="34" charset="0"/>
                <a:cs typeface="Microsoft Sans Serif" panose="020B0604020202020204" pitchFamily="34" charset="0"/>
              </a:rPr>
              <a:t>2. </a:t>
            </a:r>
            <a:r>
              <a:rPr lang="sv-SE" altLang="es-ES" sz="2400" b="1" dirty="0" err="1">
                <a:latin typeface="Helvetica Neue" panose="020B0604020202020204" charset="0"/>
                <a:ea typeface="Microsoft Sans Serif" panose="020B0604020202020204" pitchFamily="34" charset="0"/>
                <a:cs typeface="Microsoft Sans Serif" panose="020B0604020202020204" pitchFamily="34" charset="0"/>
              </a:rPr>
              <a:t>Blue</a:t>
            </a:r>
            <a:r>
              <a:rPr lang="sv-SE" altLang="es-ES" sz="2400" b="1" dirty="0">
                <a:latin typeface="Helvetica Neue" panose="020B0604020202020204" charset="0"/>
                <a:ea typeface="Microsoft Sans Serif" panose="020B0604020202020204" pitchFamily="34" charset="0"/>
                <a:cs typeface="Microsoft Sans Serif" panose="020B0604020202020204" pitchFamily="34" charset="0"/>
              </a:rPr>
              <a:t> sky innovationsprocess kännetecknas av
</a:t>
            </a:r>
            <a:endParaRPr lang="en-US" altLang="es-ES" sz="2400" b="1" dirty="0">
              <a:latin typeface="Helvetica Neue" panose="020B0604020202020204" charset="0"/>
              <a:ea typeface="Microsoft Sans Serif" panose="020B0604020202020204" pitchFamily="34" charset="0"/>
              <a:cs typeface="Microsoft Sans Serif" panose="020B0604020202020204" pitchFamily="34" charset="0"/>
            </a:endParaRPr>
          </a:p>
          <a:p>
            <a:pPr marL="342900" indent="-342900">
              <a:buBlip>
                <a:blip r:embed="rId2"/>
              </a:buBlip>
              <a:defRPr/>
            </a:pPr>
            <a:r>
              <a:rPr lang="sv-SE" altLang="es-ES" sz="2200" b="1" dirty="0">
                <a:latin typeface="Helvetica Neue" panose="020B0604020202020204" charset="0"/>
                <a:ea typeface="Microsoft Sans Serif" panose="020B0604020202020204" pitchFamily="34" charset="0"/>
                <a:cs typeface="Microsoft Sans Serif" panose="020B0604020202020204" pitchFamily="34" charset="0"/>
              </a:rPr>
              <a:t>Produkt- och processosäkerhet</a:t>
            </a:r>
            <a:r>
              <a:rPr lang="sv-SE" altLang="es-ES" sz="2200" dirty="0">
                <a:latin typeface="Helvetica Neue" panose="020B0604020202020204" charset="0"/>
                <a:ea typeface="Microsoft Sans Serif" panose="020B0604020202020204" pitchFamily="34" charset="0"/>
                <a:cs typeface="Microsoft Sans Serif" panose="020B0604020202020204" pitchFamily="34" charset="0"/>
              </a:rPr>
              <a:t>
Osäkerhet i produkten
Osäkerhet i processen</a:t>
            </a:r>
            <a:endParaRPr lang="en-US" altLang="es-ES" sz="2400" dirty="0">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14" name="Rectángulo 21">
            <a:extLst>
              <a:ext uri="{FF2B5EF4-FFF2-40B4-BE49-F238E27FC236}">
                <a16:creationId xmlns:a16="http://schemas.microsoft.com/office/drawing/2014/main" id="{8A751C3E-D34C-3583-C2E3-0C9DC82329FD}"/>
              </a:ext>
            </a:extLst>
          </p:cNvPr>
          <p:cNvSpPr/>
          <p:nvPr/>
        </p:nvSpPr>
        <p:spPr>
          <a:xfrm>
            <a:off x="9396000" y="3996000"/>
            <a:ext cx="7740000" cy="2448000"/>
          </a:xfrm>
          <a:prstGeom prst="snip2DiagRect">
            <a:avLst/>
          </a:prstGeom>
          <a:ln w="28575">
            <a:solidFill>
              <a:srgbClr val="4D94B7"/>
            </a:solidFill>
          </a:ln>
        </p:spPr>
        <p:txBody>
          <a:bodyPr wrap="square" tIns="0" bIns="0">
            <a:noAutofit/>
          </a:bodyPr>
          <a:lstStyle/>
          <a:p>
            <a:pPr marL="352425" indent="-352425">
              <a:defRPr/>
            </a:pPr>
            <a:r>
              <a:rPr lang="sv-SE" altLang="es-ES" sz="2400" b="1" dirty="0">
                <a:latin typeface="Helvetica Neue" panose="020B0604020202020204" charset="0"/>
                <a:ea typeface="Microsoft Sans Serif" panose="020B0604020202020204" pitchFamily="34" charset="0"/>
                <a:cs typeface="Microsoft Sans Serif" panose="020B0604020202020204" pitchFamily="34" charset="0"/>
              </a:rPr>
              <a:t>4. Vilket av följande är inte egenskaper hos organisk struktur
</a:t>
            </a:r>
            <a:endParaRPr lang="en-US" altLang="es-ES" sz="2400" dirty="0">
              <a:latin typeface="Helvetica Neue" panose="020B0604020202020204" charset="0"/>
              <a:ea typeface="Microsoft Sans Serif" panose="020B0604020202020204" pitchFamily="34" charset="0"/>
              <a:cs typeface="Microsoft Sans Serif" panose="020B0604020202020204" pitchFamily="34" charset="0"/>
            </a:endParaRPr>
          </a:p>
          <a:p>
            <a:pPr marL="342900" indent="-342900">
              <a:buBlip>
                <a:blip r:embed="rId2"/>
              </a:buBlip>
              <a:defRPr/>
            </a:pPr>
            <a:r>
              <a:rPr lang="sv-SE" altLang="es-ES" sz="2200" dirty="0">
                <a:latin typeface="Helvetica Neue" panose="020B0604020202020204" charset="0"/>
                <a:ea typeface="Microsoft Sans Serif" panose="020B0604020202020204" pitchFamily="34" charset="0"/>
                <a:cs typeface="Microsoft Sans Serif" panose="020B0604020202020204" pitchFamily="34" charset="0"/>
              </a:rPr>
              <a:t>Avslappnad, informell kontroll
Flexibelt beteende på arbetsplatsen
</a:t>
            </a:r>
            <a:r>
              <a:rPr lang="sv-SE" altLang="es-ES" sz="2200" b="1" dirty="0">
                <a:latin typeface="Helvetica Neue" panose="020B0604020202020204" charset="0"/>
                <a:ea typeface="Microsoft Sans Serif" panose="020B0604020202020204" pitchFamily="34" charset="0"/>
                <a:cs typeface="Microsoft Sans Serif" panose="020B0604020202020204" pitchFamily="34" charset="0"/>
              </a:rPr>
              <a:t>Fast kontroll</a:t>
            </a:r>
            <a:endParaRPr lang="en-US" altLang="es-ES" sz="2400" b="1" dirty="0">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20" name="Rectángulo 21">
            <a:extLst>
              <a:ext uri="{FF2B5EF4-FFF2-40B4-BE49-F238E27FC236}">
                <a16:creationId xmlns:a16="http://schemas.microsoft.com/office/drawing/2014/main" id="{7DF5915B-55FA-D306-81FC-81849977A63F}"/>
              </a:ext>
            </a:extLst>
          </p:cNvPr>
          <p:cNvSpPr/>
          <p:nvPr/>
        </p:nvSpPr>
        <p:spPr>
          <a:xfrm>
            <a:off x="9396000" y="6624000"/>
            <a:ext cx="7740000" cy="2448000"/>
          </a:xfrm>
          <a:prstGeom prst="snip2DiagRect">
            <a:avLst/>
          </a:prstGeom>
          <a:ln w="28575">
            <a:solidFill>
              <a:srgbClr val="4D94B7"/>
            </a:solidFill>
          </a:ln>
        </p:spPr>
        <p:txBody>
          <a:bodyPr wrap="square" tIns="0" bIns="0">
            <a:noAutofit/>
          </a:bodyPr>
          <a:lstStyle/>
          <a:p>
            <a:pPr marL="352425" indent="-352425">
              <a:defRPr/>
            </a:pPr>
            <a:r>
              <a:rPr lang="sv-SE" altLang="es-ES" sz="2400" b="1" dirty="0">
                <a:latin typeface="Helvetica Neue" panose="020B0604020202020204" charset="0"/>
                <a:ea typeface="Microsoft Sans Serif" panose="020B0604020202020204" pitchFamily="34" charset="0"/>
                <a:cs typeface="Microsoft Sans Serif" panose="020B0604020202020204" pitchFamily="34" charset="0"/>
              </a:rPr>
              <a:t>5. I sitt sökande efter kunskapsorganisationer som ägnar sig åt exploatering
</a:t>
            </a:r>
            <a:endParaRPr lang="en-US" altLang="es-ES" sz="2400" dirty="0">
              <a:latin typeface="Helvetica Neue" panose="020B0604020202020204" charset="0"/>
              <a:ea typeface="Microsoft Sans Serif" panose="020B0604020202020204" pitchFamily="34" charset="0"/>
              <a:cs typeface="Microsoft Sans Serif" panose="020B0604020202020204" pitchFamily="34" charset="0"/>
            </a:endParaRPr>
          </a:p>
          <a:p>
            <a:pPr marL="342900" indent="-342900">
              <a:buBlip>
                <a:blip r:embed="rId2"/>
              </a:buBlip>
              <a:defRPr/>
            </a:pPr>
            <a:r>
              <a:rPr lang="sv-SE" altLang="es-ES" sz="2200" dirty="0">
                <a:latin typeface="Helvetica Neue" panose="020B0604020202020204" charset="0"/>
                <a:ea typeface="Microsoft Sans Serif" panose="020B0604020202020204" pitchFamily="34" charset="0"/>
                <a:cs typeface="Microsoft Sans Serif" panose="020B0604020202020204" pitchFamily="34" charset="0"/>
              </a:rPr>
              <a:t>Finjustera befintliga produkter
Arbeta i befintlig teknisk ram
</a:t>
            </a:r>
            <a:r>
              <a:rPr lang="sv-SE" altLang="es-ES" sz="2200" b="1" dirty="0">
                <a:latin typeface="Helvetica Neue" panose="020B0604020202020204" charset="0"/>
                <a:ea typeface="Microsoft Sans Serif" panose="020B0604020202020204" pitchFamily="34" charset="0"/>
                <a:cs typeface="Microsoft Sans Serif" panose="020B0604020202020204" pitchFamily="34" charset="0"/>
              </a:rPr>
              <a:t>Allt ovanstående</a:t>
            </a:r>
            <a:endParaRPr lang="en-US" altLang="es-ES" sz="2400" b="1" dirty="0">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24" name="Rectángulo 21">
            <a:extLst>
              <a:ext uri="{FF2B5EF4-FFF2-40B4-BE49-F238E27FC236}">
                <a16:creationId xmlns:a16="http://schemas.microsoft.com/office/drawing/2014/main" id="{5E7D9D23-8E31-2F34-D040-8784C2E0052D}"/>
              </a:ext>
            </a:extLst>
          </p:cNvPr>
          <p:cNvSpPr/>
          <p:nvPr/>
        </p:nvSpPr>
        <p:spPr>
          <a:xfrm>
            <a:off x="9396000" y="1368000"/>
            <a:ext cx="7740000" cy="2448000"/>
          </a:xfrm>
          <a:prstGeom prst="snip2DiagRect">
            <a:avLst/>
          </a:prstGeom>
          <a:ln w="28575">
            <a:solidFill>
              <a:srgbClr val="4D94B7"/>
            </a:solidFill>
          </a:ln>
        </p:spPr>
        <p:txBody>
          <a:bodyPr wrap="square" tIns="0" bIns="0">
            <a:noAutofit/>
          </a:bodyPr>
          <a:lstStyle/>
          <a:p>
            <a:pPr marL="352425" indent="-352425">
              <a:defRPr/>
            </a:pPr>
            <a:r>
              <a:rPr lang="en-US" altLang="es-ES" sz="2400" b="1" dirty="0">
                <a:latin typeface="Helvetica Neue" panose="020B0604020202020204" charset="0"/>
                <a:ea typeface="Microsoft Sans Serif" panose="020B0604020202020204" pitchFamily="34" charset="0"/>
                <a:cs typeface="Microsoft Sans Serif" panose="020B0604020202020204" pitchFamily="34" charset="0"/>
              </a:rPr>
              <a:t>3. </a:t>
            </a:r>
            <a:r>
              <a:rPr lang="en-US" altLang="es-ES" sz="2400" b="1" dirty="0" err="1">
                <a:latin typeface="Helvetica Neue" panose="020B0604020202020204" charset="0"/>
                <a:ea typeface="Microsoft Sans Serif" panose="020B0604020202020204" pitchFamily="34" charset="0"/>
                <a:cs typeface="Microsoft Sans Serif" panose="020B0604020202020204" pitchFamily="34" charset="0"/>
              </a:rPr>
              <a:t>Portvakter</a:t>
            </a:r>
            <a:r>
              <a:rPr lang="en-US" altLang="es-ES" sz="2400" b="1" dirty="0">
                <a:latin typeface="Helvetica Neue" panose="020B0604020202020204" charset="0"/>
                <a:ea typeface="Microsoft Sans Serif" panose="020B0604020202020204" pitchFamily="34" charset="0"/>
                <a:cs typeface="Microsoft Sans Serif" panose="020B0604020202020204" pitchFamily="34" charset="0"/>
              </a:rPr>
              <a:t>
</a:t>
            </a:r>
            <a:endParaRPr lang="en-US" altLang="es-ES" sz="2400" dirty="0">
              <a:latin typeface="Helvetica Neue" panose="020B0604020202020204" charset="0"/>
              <a:ea typeface="Microsoft Sans Serif" panose="020B0604020202020204" pitchFamily="34" charset="0"/>
              <a:cs typeface="Microsoft Sans Serif" panose="020B0604020202020204" pitchFamily="34" charset="0"/>
            </a:endParaRPr>
          </a:p>
          <a:p>
            <a:pPr marL="342900" indent="-342900">
              <a:buBlip>
                <a:blip r:embed="rId2"/>
              </a:buBlip>
              <a:defRPr/>
            </a:pPr>
            <a:r>
              <a:rPr lang="sv-SE" altLang="es-ES" sz="2200" b="1" dirty="0">
                <a:latin typeface="Helvetica Neue" panose="020B0604020202020204" charset="0"/>
                <a:ea typeface="Microsoft Sans Serif" panose="020B0604020202020204" pitchFamily="34" charset="0"/>
                <a:cs typeface="Microsoft Sans Serif" panose="020B0604020202020204" pitchFamily="34" charset="0"/>
              </a:rPr>
              <a:t>Distribuerar information internt</a:t>
            </a:r>
            <a:r>
              <a:rPr lang="sv-SE" altLang="es-ES" sz="2200" dirty="0">
                <a:latin typeface="Helvetica Neue" panose="020B0604020202020204" charset="0"/>
                <a:ea typeface="Microsoft Sans Serif" panose="020B0604020202020204" pitchFamily="34" charset="0"/>
                <a:cs typeface="Microsoft Sans Serif" panose="020B0604020202020204" pitchFamily="34" charset="0"/>
              </a:rPr>
              <a:t>
Planerar och organiserar projekt
Ger åtkomst till organisationens kraftbas</a:t>
            </a:r>
            <a:endParaRPr lang="en-US" altLang="es-ES" sz="2200" dirty="0">
              <a:latin typeface="Helvetica Neue" panose="020B0604020202020204" charset="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41021452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568;p12">
            <a:extLst>
              <a:ext uri="{FF2B5EF4-FFF2-40B4-BE49-F238E27FC236}">
                <a16:creationId xmlns:a16="http://schemas.microsoft.com/office/drawing/2014/main" id="{27750926-70AE-A7CD-F103-AB6A70228813}"/>
              </a:ext>
            </a:extLst>
          </p:cNvPr>
          <p:cNvSpPr txBox="1"/>
          <p:nvPr/>
        </p:nvSpPr>
        <p:spPr>
          <a:xfrm>
            <a:off x="1296000" y="1548000"/>
            <a:ext cx="10286400" cy="1569620"/>
          </a:xfrm>
          <a:prstGeom prst="rect">
            <a:avLst/>
          </a:prstGeom>
          <a:noFill/>
          <a:ln>
            <a:noFill/>
          </a:ln>
        </p:spPr>
        <p:txBody>
          <a:bodyPr spcFirstLastPara="1" wrap="square" lIns="91425" tIns="45700" rIns="91425" bIns="45700" anchor="t" anchorCtr="0">
            <a:spAutoFit/>
          </a:bodyPr>
          <a:lstStyle/>
          <a:p>
            <a:pPr lvl="0">
              <a:buClr>
                <a:srgbClr val="000000"/>
              </a:buClr>
              <a:buSzPts val="4800"/>
            </a:pPr>
            <a:r>
              <a:rPr lang="en-US" sz="4800" b="1">
                <a:solidFill>
                  <a:srgbClr val="4D94B7"/>
                </a:solidFill>
                <a:latin typeface="Helvetica Neue" panose="020B0604020202020204" charset="0"/>
                <a:ea typeface="Helvetica Neue"/>
                <a:cs typeface="Helvetica Neue"/>
                <a:sym typeface="Helvetica Neue"/>
              </a:rPr>
              <a:t>Sammanfattningsvis
</a:t>
            </a:r>
            <a:endParaRPr lang="en-US" sz="1400" b="0" i="0" u="none" strike="noStrike" cap="none" dirty="0">
              <a:solidFill>
                <a:srgbClr val="000000"/>
              </a:solidFill>
              <a:latin typeface="Helvetica Neue" panose="020B0604020202020204" charset="0"/>
              <a:ea typeface="Helvetica Neue"/>
              <a:cs typeface="Helvetica Neue"/>
              <a:sym typeface="Helvetica Neue"/>
            </a:endParaRPr>
          </a:p>
        </p:txBody>
      </p:sp>
      <p:sp>
        <p:nvSpPr>
          <p:cNvPr id="10" name="Google Shape;569;p12">
            <a:extLst>
              <a:ext uri="{FF2B5EF4-FFF2-40B4-BE49-F238E27FC236}">
                <a16:creationId xmlns:a16="http://schemas.microsoft.com/office/drawing/2014/main" id="{354DBF9D-A119-3B04-472A-BF5F10980A4D}"/>
              </a:ext>
            </a:extLst>
          </p:cNvPr>
          <p:cNvSpPr txBox="1"/>
          <p:nvPr/>
        </p:nvSpPr>
        <p:spPr>
          <a:xfrm>
            <a:off x="1296000" y="2304000"/>
            <a:ext cx="7032600" cy="954067"/>
          </a:xfrm>
          <a:prstGeom prst="rect">
            <a:avLst/>
          </a:prstGeom>
          <a:noFill/>
          <a:ln>
            <a:noFill/>
          </a:ln>
        </p:spPr>
        <p:txBody>
          <a:bodyPr spcFirstLastPara="1" wrap="square" lIns="91425" tIns="45700" rIns="91425" bIns="45700" anchor="t" anchorCtr="0">
            <a:spAutoFit/>
          </a:bodyPr>
          <a:lstStyle/>
          <a:p>
            <a:pPr lvl="0" algn="just">
              <a:buClr>
                <a:srgbClr val="000000"/>
              </a:buClr>
              <a:buSzPts val="2800"/>
            </a:pPr>
            <a:r>
              <a:rPr lang="sv-SE" sz="2800" b="1">
                <a:solidFill>
                  <a:srgbClr val="AED633"/>
                </a:solidFill>
                <a:latin typeface="Helvetica Neue" panose="020B0604020202020204" charset="0"/>
                <a:ea typeface="Helvetica Neue"/>
                <a:cs typeface="Helvetica Neue"/>
                <a:sym typeface="Helvetica Neue"/>
              </a:rPr>
              <a:t>Bra gjort! Nu vet du mer om:
</a:t>
            </a:r>
            <a:endParaRPr lang="en-US" sz="1400" b="0" i="0" u="none" strike="noStrike" cap="none" dirty="0">
              <a:solidFill>
                <a:srgbClr val="000000"/>
              </a:solidFill>
              <a:latin typeface="Helvetica Neue" panose="020B0604020202020204" charset="0"/>
              <a:ea typeface="Helvetica Neue"/>
              <a:cs typeface="Helvetica Neue"/>
              <a:sym typeface="Helvetica Neue"/>
            </a:endParaRPr>
          </a:p>
        </p:txBody>
      </p:sp>
      <p:sp>
        <p:nvSpPr>
          <p:cNvPr id="11" name="Google Shape;98;p4">
            <a:extLst>
              <a:ext uri="{FF2B5EF4-FFF2-40B4-BE49-F238E27FC236}">
                <a16:creationId xmlns:a16="http://schemas.microsoft.com/office/drawing/2014/main" id="{77C17BEE-0E35-BC2B-5B13-F07BB5DFFCE0}"/>
              </a:ext>
            </a:extLst>
          </p:cNvPr>
          <p:cNvSpPr txBox="1"/>
          <p:nvPr/>
        </p:nvSpPr>
        <p:spPr>
          <a:xfrm>
            <a:off x="1296000" y="3384000"/>
            <a:ext cx="9576000" cy="1585009"/>
          </a:xfrm>
          <a:prstGeom prst="rect">
            <a:avLst/>
          </a:prstGeom>
          <a:noFill/>
          <a:ln>
            <a:noFill/>
          </a:ln>
        </p:spPr>
        <p:txBody>
          <a:bodyPr spcFirstLastPara="1" wrap="square" lIns="91425" tIns="45700" rIns="91425" bIns="45700" anchor="t" anchorCtr="0">
            <a:spAutoFit/>
          </a:bodyPr>
          <a:lstStyle/>
          <a:p>
            <a:pPr marL="628650" indent="-628650">
              <a:spcAft>
                <a:spcPts val="1000"/>
              </a:spcAft>
              <a:buClr>
                <a:srgbClr val="000000"/>
              </a:buClr>
              <a:buSzPct val="100000"/>
              <a:buBlip>
                <a:blip r:embed="rId3"/>
              </a:buBlip>
            </a:pPr>
            <a:r>
              <a:rPr lang="sv-SE" sz="2400" dirty="0">
                <a:latin typeface="Helvetica Neue" panose="020B0604020202020204" charset="0"/>
                <a:ea typeface="Microsoft Sans Serif" panose="020B0604020202020204" pitchFamily="34" charset="0"/>
                <a:cs typeface="Microsoft Sans Serif" panose="020B0604020202020204" pitchFamily="34" charset="0"/>
              </a:rPr>
              <a:t>Relevans av innovationshantering
Faktorer att tänka på i innovationshantering
Verktyg, metoder och roller inom innovationshantering</a:t>
            </a:r>
            <a:endParaRPr lang="en-US" sz="2400" dirty="0">
              <a:latin typeface="Helvetica Neue" panose="020B0604020202020204" charset="0"/>
              <a:ea typeface="Microsoft Sans Serif" panose="020B0604020202020204" pitchFamily="34" charset="0"/>
              <a:cs typeface="Microsoft Sans Serif" panose="020B0604020202020204" pitchFamily="34" charset="0"/>
            </a:endParaRPr>
          </a:p>
        </p:txBody>
      </p:sp>
      <p:pic>
        <p:nvPicPr>
          <p:cNvPr id="21" name="Google Shape;570;p12">
            <a:extLst>
              <a:ext uri="{FF2B5EF4-FFF2-40B4-BE49-F238E27FC236}">
                <a16:creationId xmlns:a16="http://schemas.microsoft.com/office/drawing/2014/main" id="{9216BD40-3FDE-EEDD-7D1C-FA0D3FF648D4}"/>
              </a:ext>
            </a:extLst>
          </p:cNvPr>
          <p:cNvPicPr preferRelativeResize="0"/>
          <p:nvPr/>
        </p:nvPicPr>
        <p:blipFill rotWithShape="1">
          <a:blip r:embed="rId4">
            <a:alphaModFix/>
          </a:blip>
          <a:srcRect/>
          <a:stretch/>
        </p:blipFill>
        <p:spPr>
          <a:xfrm>
            <a:off x="10972800" y="3372231"/>
            <a:ext cx="5601396" cy="5601396"/>
          </a:xfrm>
          <a:prstGeom prst="rect">
            <a:avLst/>
          </a:prstGeom>
          <a:noFill/>
          <a:ln>
            <a:noFill/>
          </a:ln>
        </p:spPr>
      </p:pic>
    </p:spTree>
    <p:extLst>
      <p:ext uri="{BB962C8B-B14F-4D97-AF65-F5344CB8AC3E}">
        <p14:creationId xmlns:p14="http://schemas.microsoft.com/office/powerpoint/2010/main" val="14519248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829FCDC-9BD4-7FCA-127D-C3C2E1B938B6}"/>
              </a:ext>
            </a:extLst>
          </p:cNvPr>
          <p:cNvSpPr txBox="1"/>
          <p:nvPr/>
        </p:nvSpPr>
        <p:spPr>
          <a:xfrm>
            <a:off x="1296000" y="3384000"/>
            <a:ext cx="15840000" cy="3708708"/>
          </a:xfrm>
          <a:prstGeom prst="rect">
            <a:avLst/>
          </a:prstGeom>
          <a:noFill/>
        </p:spPr>
        <p:txBody>
          <a:bodyPr wrap="square" rtlCol="0">
            <a:noAutofit/>
          </a:bodyPr>
          <a:lstStyle/>
          <a:p>
            <a:pPr marL="457200" indent="-457200">
              <a:spcAft>
                <a:spcPts val="2400"/>
              </a:spcAft>
              <a:buClr>
                <a:srgbClr val="4D94B7"/>
              </a:buClr>
              <a:buSzPct val="105000"/>
              <a:buFont typeface="+mj-lt"/>
              <a:buAutoNum type="arabicParenBoth"/>
            </a:pPr>
            <a:r>
              <a:rPr lang="en-US" sz="2400" dirty="0">
                <a:effectLst/>
                <a:latin typeface="Helvetica Neue" panose="020B0604020202020204" charset="0"/>
                <a:ea typeface="Calibri" panose="020F0502020204030204" pitchFamily="34" charset="0"/>
                <a:cs typeface="Microsoft Sans Serif" panose="020B0604020202020204" pitchFamily="34" charset="0"/>
              </a:rPr>
              <a:t>Tidd, J., Bessant, J. (2013). Managing Innovation: Integrating Technological, Market and Organizational Change, 5th edition. Chichester: John Wiley &amp; Sons Ltd.</a:t>
            </a:r>
          </a:p>
          <a:p>
            <a:pPr marL="457200" indent="-457200">
              <a:spcAft>
                <a:spcPts val="2400"/>
              </a:spcAft>
              <a:buClr>
                <a:srgbClr val="4D94B7"/>
              </a:buClr>
              <a:buSzPct val="105000"/>
              <a:buFont typeface="+mj-lt"/>
              <a:buAutoNum type="arabicParenBoth"/>
            </a:pPr>
            <a:r>
              <a:rPr lang="en-US" sz="2400" dirty="0">
                <a:effectLst/>
                <a:latin typeface="Helvetica Neue" panose="020B0604020202020204" charset="0"/>
                <a:ea typeface="Calibri" panose="020F0502020204030204" pitchFamily="34" charset="0"/>
                <a:cs typeface="Microsoft Sans Serif" panose="020B0604020202020204" pitchFamily="34" charset="0"/>
              </a:rPr>
              <a:t>Trott, P. (2018). Innovation Management and New Product Development. 6th edition. Pearson</a:t>
            </a:r>
          </a:p>
          <a:p>
            <a:pPr marL="457200" indent="-457200">
              <a:spcAft>
                <a:spcPts val="2400"/>
              </a:spcAft>
              <a:buClr>
                <a:srgbClr val="4D94B7"/>
              </a:buClr>
              <a:buSzPct val="105000"/>
              <a:buFont typeface="+mj-lt"/>
              <a:buAutoNum type="arabicParenBoth"/>
            </a:pPr>
            <a:r>
              <a:rPr lang="en-US" sz="2400" dirty="0">
                <a:effectLst/>
                <a:latin typeface="Helvetica Neue" panose="020B0604020202020204" charset="0"/>
                <a:ea typeface="Calibri" panose="020F0502020204030204" pitchFamily="34" charset="0"/>
                <a:cs typeface="Microsoft Sans Serif" panose="020B0604020202020204" pitchFamily="34" charset="0"/>
              </a:rPr>
              <a:t>Stojcic, N., Hashi, I. and Orlic, E. (2018). Creativity, innovation effectiveness and productive efficiency in the United Kingdom. European Journal of Innovation Management, 21(4)</a:t>
            </a:r>
          </a:p>
          <a:p>
            <a:pPr marL="457200" indent="-457200">
              <a:spcAft>
                <a:spcPts val="2400"/>
              </a:spcAft>
              <a:buClr>
                <a:srgbClr val="4D94B7"/>
              </a:buClr>
              <a:buSzPct val="105000"/>
              <a:buFont typeface="+mj-lt"/>
              <a:buAutoNum type="arabicParenBoth"/>
            </a:pPr>
            <a:r>
              <a:rPr lang="en-US" sz="2400" dirty="0">
                <a:effectLst/>
                <a:latin typeface="Helvetica Neue" panose="020B0604020202020204" charset="0"/>
                <a:ea typeface="Calibri" panose="020F0502020204030204" pitchFamily="34" charset="0"/>
                <a:cs typeface="Microsoft Sans Serif" panose="020B0604020202020204" pitchFamily="34" charset="0"/>
              </a:rPr>
              <a:t>Dabic, M., Stojcic, N., Simic, M., Potocan, V., Slavkovic, M. and Nedelko, Z. (2021). Intellectual agility and innovation in micro and small businesses: The mediating role of entrepreneurial leadership. Journal of Business Research, 123</a:t>
            </a:r>
            <a:r>
              <a:rPr lang="en-US" sz="2400" dirty="0">
                <a:effectLst/>
                <a:latin typeface="Helvetica Neue" panose="020B0604020202020204" charset="0"/>
                <a:cs typeface="Microsoft Sans Serif" panose="020B0604020202020204" pitchFamily="34" charset="0"/>
              </a:rPr>
              <a:t> </a:t>
            </a:r>
            <a:endParaRPr lang="en-US" sz="2400" dirty="0">
              <a:latin typeface="Helvetica Neue" panose="020B0604020202020204" charset="0"/>
              <a:cs typeface="Microsoft Sans Serif" panose="020B0604020202020204" pitchFamily="34" charset="0"/>
            </a:endParaRPr>
          </a:p>
        </p:txBody>
      </p:sp>
      <p:sp>
        <p:nvSpPr>
          <p:cNvPr id="4" name="Google Shape;583;p43">
            <a:extLst>
              <a:ext uri="{FF2B5EF4-FFF2-40B4-BE49-F238E27FC236}">
                <a16:creationId xmlns:a16="http://schemas.microsoft.com/office/drawing/2014/main" id="{C908273C-CDD6-59FA-B417-E29811323F40}"/>
              </a:ext>
            </a:extLst>
          </p:cNvPr>
          <p:cNvSpPr txBox="1"/>
          <p:nvPr/>
        </p:nvSpPr>
        <p:spPr>
          <a:xfrm>
            <a:off x="1296000" y="1548000"/>
            <a:ext cx="8571931" cy="830956"/>
          </a:xfrm>
          <a:prstGeom prst="rect">
            <a:avLst/>
          </a:prstGeom>
          <a:noFill/>
          <a:ln>
            <a:noFill/>
          </a:ln>
        </p:spPr>
        <p:txBody>
          <a:bodyPr spcFirstLastPara="1" wrap="square" lIns="91425" tIns="45700" rIns="91425" bIns="45700" anchor="t" anchorCtr="0">
            <a:spAutoFit/>
          </a:bodyPr>
          <a:lstStyle/>
          <a:p>
            <a:pPr lvl="0">
              <a:buClr>
                <a:srgbClr val="000000"/>
              </a:buClr>
              <a:buSzPts val="4800"/>
            </a:pPr>
            <a:r>
              <a:rPr lang="en-US" sz="4800" b="1" dirty="0" err="1">
                <a:solidFill>
                  <a:srgbClr val="4D94B7"/>
                </a:solidFill>
                <a:latin typeface="Helvetica Neue" panose="020B0604020202020204" charset="0"/>
                <a:ea typeface="Helvetica Neue"/>
                <a:cs typeface="Helvetica Neue"/>
                <a:sym typeface="Helvetica Neue"/>
              </a:rPr>
              <a:t>Bibliografi</a:t>
            </a:r>
            <a:r>
              <a:rPr lang="en-US" sz="4800" b="1" dirty="0">
                <a:solidFill>
                  <a:srgbClr val="4D94B7"/>
                </a:solidFill>
                <a:latin typeface="Helvetica Neue" panose="020B0604020202020204" charset="0"/>
                <a:ea typeface="Helvetica Neue"/>
                <a:cs typeface="Helvetica Neue"/>
                <a:sym typeface="Helvetica Neue"/>
              </a:rPr>
              <a:t> </a:t>
            </a:r>
            <a:r>
              <a:rPr lang="en-US" sz="4800" b="1" i="0" u="none" strike="noStrike" cap="none" dirty="0">
                <a:solidFill>
                  <a:srgbClr val="4D94B7"/>
                </a:solidFill>
                <a:latin typeface="Helvetica Neue" panose="020B0604020202020204" charset="0"/>
                <a:ea typeface="Helvetica Neue"/>
                <a:cs typeface="Helvetica Neue"/>
                <a:sym typeface="Helvetica Neue"/>
              </a:rPr>
              <a:t>(1)</a:t>
            </a:r>
            <a:endParaRPr lang="en-US" sz="1400" b="0" i="0" u="none" strike="noStrike" cap="none" dirty="0">
              <a:solidFill>
                <a:srgbClr val="000000"/>
              </a:solidFill>
              <a:latin typeface="Helvetica Neue" panose="020B0604020202020204" charset="0"/>
              <a:ea typeface="Helvetica Neue"/>
              <a:cs typeface="Helvetica Neue"/>
              <a:sym typeface="Helvetica Neue"/>
            </a:endParaRPr>
          </a:p>
        </p:txBody>
      </p:sp>
    </p:spTree>
    <p:extLst>
      <p:ext uri="{BB962C8B-B14F-4D97-AF65-F5344CB8AC3E}">
        <p14:creationId xmlns:p14="http://schemas.microsoft.com/office/powerpoint/2010/main" val="34345098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02A30407-F476-8E1F-DB07-7E4DAA7CEBA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901586" y="2458739"/>
            <a:ext cx="6484828" cy="3042465"/>
          </a:xfrm>
          <a:prstGeom prst="rect">
            <a:avLst/>
          </a:prstGeom>
        </p:spPr>
      </p:pic>
      <p:sp>
        <p:nvSpPr>
          <p:cNvPr id="3" name="CuadroTexto 2">
            <a:extLst>
              <a:ext uri="{FF2B5EF4-FFF2-40B4-BE49-F238E27FC236}">
                <a16:creationId xmlns:a16="http://schemas.microsoft.com/office/drawing/2014/main" id="{58D0937A-837C-D506-AC51-4F65FDAEBA4C}"/>
              </a:ext>
            </a:extLst>
          </p:cNvPr>
          <p:cNvSpPr txBox="1"/>
          <p:nvPr/>
        </p:nvSpPr>
        <p:spPr>
          <a:xfrm>
            <a:off x="4572000" y="6724601"/>
            <a:ext cx="9144000" cy="1200329"/>
          </a:xfrm>
          <a:prstGeom prst="rect">
            <a:avLst/>
          </a:prstGeom>
          <a:noFill/>
        </p:spPr>
        <p:txBody>
          <a:bodyPr wrap="square">
            <a:noAutofit/>
          </a:bodyPr>
          <a:lstStyle/>
          <a:p>
            <a:pPr lvl="0" algn="ctr">
              <a:spcBef>
                <a:spcPts val="5"/>
              </a:spcBef>
              <a:tabLst>
                <a:tab pos="1205230" algn="l"/>
                <a:tab pos="1926589" algn="l"/>
                <a:tab pos="2915920" algn="l"/>
                <a:tab pos="3444875" algn="l"/>
                <a:tab pos="4383405" algn="l"/>
                <a:tab pos="6796405" algn="l"/>
              </a:tabLst>
              <a:defRPr/>
            </a:pPr>
            <a:r>
              <a:rPr lang="en-US" sz="7200" b="1" spc="-114">
                <a:solidFill>
                  <a:srgbClr val="4D94B7"/>
                </a:solidFill>
                <a:latin typeface="Helvetica Neue"/>
                <a:ea typeface="Microsoft Sans Serif" panose="020B0604020202020204" pitchFamily="34" charset="0"/>
                <a:cs typeface="Microsoft Sans Serif" panose="020B0604020202020204" pitchFamily="34" charset="0"/>
              </a:rPr>
              <a:t>Tack!
</a:t>
            </a:r>
            <a:endParaRPr kumimoji="0" lang="en-US" sz="7200" b="1" i="0" u="none" strike="noStrike" kern="1200" cap="none" spc="0" normalizeH="0" baseline="0" dirty="0">
              <a:ln>
                <a:noFill/>
              </a:ln>
              <a:solidFill>
                <a:srgbClr val="4D94B7"/>
              </a:solidFill>
              <a:effectLst/>
              <a:uLnTx/>
              <a:uFillTx/>
              <a:latin typeface="Helvetica Neue"/>
              <a:ea typeface="Microsoft Sans Serif" panose="020B0604020202020204" pitchFamily="34" charset="0"/>
              <a:cs typeface="Microsoft Sans Serif" panose="020B0604020202020204" pitchFamily="34" charset="0"/>
            </a:endParaRPr>
          </a:p>
        </p:txBody>
      </p:sp>
      <p:sp>
        <p:nvSpPr>
          <p:cNvPr id="4" name="CuadroTexto 3">
            <a:extLst>
              <a:ext uri="{FF2B5EF4-FFF2-40B4-BE49-F238E27FC236}">
                <a16:creationId xmlns:a16="http://schemas.microsoft.com/office/drawing/2014/main" id="{58819152-3D01-B1E1-F64F-05AE8538B6E2}"/>
              </a:ext>
            </a:extLst>
          </p:cNvPr>
          <p:cNvSpPr txBox="1"/>
          <p:nvPr/>
        </p:nvSpPr>
        <p:spPr>
          <a:xfrm>
            <a:off x="7812000" y="5652000"/>
            <a:ext cx="2628000" cy="828000"/>
          </a:xfrm>
          <a:prstGeom prst="rect">
            <a:avLst/>
          </a:prstGeom>
          <a:noFill/>
        </p:spPr>
        <p:txBody>
          <a:bodyPr wrap="square">
            <a:noAutofit/>
          </a:bodyPr>
          <a:lstStyle/>
          <a:p>
            <a:pPr algn="ctr"/>
            <a:r>
              <a:rPr lang="en-US" sz="2400" b="1" i="0" u="none" strike="noStrike" dirty="0">
                <a:solidFill>
                  <a:srgbClr val="AED633"/>
                </a:solidFill>
                <a:effectLst/>
                <a:latin typeface="Helvetica Neue"/>
                <a:ea typeface="Microsoft Sans Serif" panose="020B0604020202020204" pitchFamily="34" charset="0"/>
                <a:cs typeface="Microsoft Sans Serif" panose="020B0604020202020204" pitchFamily="34" charset="0"/>
              </a:rPr>
              <a:t>genieproject.eu</a:t>
            </a:r>
            <a:endParaRPr lang="en-US" sz="2400" b="1" dirty="0">
              <a:solidFill>
                <a:srgbClr val="AED633"/>
              </a:solidFill>
              <a:latin typeface="Helvetica Neue"/>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37014759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oogle Shape;105;p4">
            <a:extLst>
              <a:ext uri="{FF2B5EF4-FFF2-40B4-BE49-F238E27FC236}">
                <a16:creationId xmlns:a16="http://schemas.microsoft.com/office/drawing/2014/main" id="{CA73A6D9-FEC4-C22B-1C9F-B8C319F7B1DE}"/>
              </a:ext>
            </a:extLst>
          </p:cNvPr>
          <p:cNvPicPr preferRelativeResize="0"/>
          <p:nvPr/>
        </p:nvPicPr>
        <p:blipFill rotWithShape="1">
          <a:blip r:embed="rId3">
            <a:alphaModFix/>
          </a:blip>
          <a:srcRect/>
          <a:stretch/>
        </p:blipFill>
        <p:spPr>
          <a:xfrm>
            <a:off x="10439400" y="2740507"/>
            <a:ext cx="6060593" cy="6060593"/>
          </a:xfrm>
          <a:prstGeom prst="rect">
            <a:avLst/>
          </a:prstGeom>
          <a:noFill/>
          <a:ln>
            <a:noFill/>
          </a:ln>
        </p:spPr>
      </p:pic>
      <p:sp>
        <p:nvSpPr>
          <p:cNvPr id="10" name="Google Shape;97;p4">
            <a:extLst>
              <a:ext uri="{FF2B5EF4-FFF2-40B4-BE49-F238E27FC236}">
                <a16:creationId xmlns:a16="http://schemas.microsoft.com/office/drawing/2014/main" id="{4A76A6AF-0B5F-29F3-9461-CE4F0DC07E33}"/>
              </a:ext>
            </a:extLst>
          </p:cNvPr>
          <p:cNvSpPr txBox="1"/>
          <p:nvPr/>
        </p:nvSpPr>
        <p:spPr>
          <a:xfrm>
            <a:off x="1295400" y="1548000"/>
            <a:ext cx="3361031" cy="830997"/>
          </a:xfrm>
          <a:prstGeom prst="rect">
            <a:avLst/>
          </a:prstGeom>
          <a:noFill/>
          <a:ln>
            <a:noFill/>
          </a:ln>
        </p:spPr>
        <p:txBody>
          <a:bodyPr spcFirstLastPara="1" wrap="square" lIns="91425" tIns="45700" rIns="91425" bIns="45700" anchor="t" anchorCtr="0">
            <a:spAutoFit/>
          </a:bodyPr>
          <a:lstStyle/>
          <a:p>
            <a:pPr lvl="0">
              <a:buClr>
                <a:srgbClr val="000000"/>
              </a:buClr>
              <a:buSzPts val="4800"/>
            </a:pPr>
            <a:r>
              <a:rPr lang="en-US" sz="4800" b="1" dirty="0">
                <a:solidFill>
                  <a:srgbClr val="4D94B7"/>
                </a:solidFill>
                <a:latin typeface="Helvetica Neue"/>
                <a:ea typeface="Helvetica Neue"/>
                <a:cs typeface="Helvetica Neue"/>
                <a:sym typeface="Helvetica Neue"/>
              </a:rPr>
              <a:t>Mål</a:t>
            </a:r>
            <a:endParaRPr lang="en-US" sz="4800" b="1" i="0" u="none" strike="noStrike" cap="none" dirty="0">
              <a:solidFill>
                <a:srgbClr val="AED633"/>
              </a:solidFill>
              <a:latin typeface="Helvetica Neue"/>
              <a:ea typeface="Helvetica Neue"/>
              <a:cs typeface="Helvetica Neue"/>
              <a:sym typeface="Helvetica Neue"/>
            </a:endParaRPr>
          </a:p>
        </p:txBody>
      </p:sp>
      <p:sp>
        <p:nvSpPr>
          <p:cNvPr id="11" name="Google Shape;98;p4">
            <a:extLst>
              <a:ext uri="{FF2B5EF4-FFF2-40B4-BE49-F238E27FC236}">
                <a16:creationId xmlns:a16="http://schemas.microsoft.com/office/drawing/2014/main" id="{DDB8A683-AE1E-2355-6964-ADDEBF065C23}"/>
              </a:ext>
            </a:extLst>
          </p:cNvPr>
          <p:cNvSpPr txBox="1"/>
          <p:nvPr/>
        </p:nvSpPr>
        <p:spPr>
          <a:xfrm>
            <a:off x="1296000" y="4103998"/>
            <a:ext cx="9576000" cy="4860000"/>
          </a:xfrm>
          <a:prstGeom prst="rect">
            <a:avLst/>
          </a:prstGeom>
          <a:noFill/>
          <a:ln>
            <a:noFill/>
          </a:ln>
        </p:spPr>
        <p:txBody>
          <a:bodyPr spcFirstLastPara="1" wrap="square" lIns="91425" tIns="45700" rIns="91425" bIns="45700" anchor="t" anchorCtr="0">
            <a:noAutofit/>
          </a:bodyPr>
          <a:lstStyle/>
          <a:p>
            <a:pPr marL="542925" lvl="0" indent="-542925">
              <a:spcAft>
                <a:spcPts val="1800"/>
              </a:spcAft>
              <a:buSzPct val="100000"/>
              <a:buBlip>
                <a:blip r:embed="rId4"/>
              </a:buBlip>
            </a:pPr>
            <a:r>
              <a:rPr lang="sv-SE" sz="2400" dirty="0">
                <a:latin typeface="Microsoft Sans Serif" panose="020B0604020202020204" pitchFamily="34" charset="0"/>
                <a:ea typeface="Microsoft Sans Serif" panose="020B0604020202020204" pitchFamily="34" charset="0"/>
                <a:cs typeface="Microsoft Sans Serif" panose="020B0604020202020204" pitchFamily="34" charset="0"/>
              </a:rPr>
              <a:t>Förklara innebörden och komplexiteten av innovationshantering inom organisationer
Identifiera de faktorer som organisationer måste hantera för att nå framgång inom innovation
Identifiera de aktiviteter som utförs av nyckelpersoner inom innovationshantering inom organisationer</a:t>
            </a:r>
            <a:endParaRPr lang="en-US" sz="2400" dirty="0">
              <a:effectLst/>
              <a:latin typeface="Helvetica Neue" panose="020B0604020202020204" charset="0"/>
              <a:ea typeface="Calibri" panose="020F0502020204030204" pitchFamily="34" charset="0"/>
              <a:cs typeface="Times New Roman" panose="02020603050405020304" pitchFamily="18" charset="0"/>
            </a:endParaRPr>
          </a:p>
        </p:txBody>
      </p:sp>
      <p:sp>
        <p:nvSpPr>
          <p:cNvPr id="14" name="Google Shape;104;p4">
            <a:extLst>
              <a:ext uri="{FF2B5EF4-FFF2-40B4-BE49-F238E27FC236}">
                <a16:creationId xmlns:a16="http://schemas.microsoft.com/office/drawing/2014/main" id="{02F79A83-5F0B-5CE7-36F6-5E008FC1CB8F}"/>
              </a:ext>
            </a:extLst>
          </p:cNvPr>
          <p:cNvSpPr txBox="1"/>
          <p:nvPr/>
        </p:nvSpPr>
        <p:spPr>
          <a:xfrm>
            <a:off x="1296000" y="3384000"/>
            <a:ext cx="9144000" cy="830956"/>
          </a:xfrm>
          <a:prstGeom prst="rect">
            <a:avLst/>
          </a:prstGeom>
          <a:noFill/>
          <a:ln>
            <a:noFill/>
          </a:ln>
        </p:spPr>
        <p:txBody>
          <a:bodyPr spcFirstLastPara="1" wrap="square" lIns="91425" tIns="45700" rIns="91425" bIns="45700" anchor="t" anchorCtr="0">
            <a:spAutoFit/>
          </a:bodyPr>
          <a:lstStyle/>
          <a:p>
            <a:pPr lvl="0" algn="just">
              <a:buClr>
                <a:srgbClr val="000000"/>
              </a:buClr>
              <a:buSzPts val="2400"/>
            </a:pPr>
            <a:r>
              <a:rPr lang="sv-SE" sz="2400" b="1" dirty="0">
                <a:solidFill>
                  <a:srgbClr val="AED633"/>
                </a:solidFill>
                <a:latin typeface="Helvetica Neue"/>
                <a:ea typeface="Helvetica Neue"/>
                <a:cs typeface="Helvetica Neue"/>
                <a:sym typeface="Helvetica Neue"/>
              </a:rPr>
              <a:t>I slutet av denna modul kommer du att kunna:
</a:t>
            </a:r>
            <a:endParaRPr lang="en-US" sz="1400" b="1" i="0" u="none" strike="noStrike" cap="none" dirty="0">
              <a:solidFill>
                <a:srgbClr val="AED633"/>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3248178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6CE9C880-7A4A-94B2-756C-952EB7F9F820}"/>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2344400" y="4921071"/>
            <a:ext cx="3907362" cy="3907362"/>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id="{059C829C-41D6-1410-D4AD-4579EC19C654}"/>
              </a:ext>
            </a:extLst>
          </p:cNvPr>
          <p:cNvSpPr txBox="1"/>
          <p:nvPr/>
        </p:nvSpPr>
        <p:spPr>
          <a:xfrm>
            <a:off x="4572000" y="3888000"/>
            <a:ext cx="9144000" cy="831600"/>
          </a:xfrm>
          <a:prstGeom prst="rect">
            <a:avLst/>
          </a:prstGeom>
          <a:noFill/>
        </p:spPr>
        <p:txBody>
          <a:bodyPr wrap="square">
            <a:noAutofit/>
          </a:bodyPr>
          <a:lstStyle/>
          <a:p>
            <a:pPr lvl="0" algn="ctr">
              <a:spcBef>
                <a:spcPts val="5"/>
              </a:spcBef>
              <a:tabLst>
                <a:tab pos="1205230" algn="l"/>
                <a:tab pos="1926589" algn="l"/>
                <a:tab pos="2915920" algn="l"/>
                <a:tab pos="3444875" algn="l"/>
                <a:tab pos="4383405" algn="l"/>
                <a:tab pos="6796405" algn="l"/>
              </a:tabLst>
              <a:defRPr/>
            </a:pPr>
            <a:r>
              <a:rPr lang="sv-SE" sz="4800" b="1">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Konceptet och karaktären av innovationshantering
</a:t>
            </a:r>
            <a:endParaRPr kumimoji="0" lang="en-US" sz="4800" b="1" i="0" u="none" strike="noStrike" kern="1200" cap="none" spc="0" normalizeH="0" baseline="0" dirty="0">
              <a:ln>
                <a:noFill/>
              </a:ln>
              <a:solidFill>
                <a:srgbClr val="4D94B7"/>
              </a:solidFill>
              <a:effectLst/>
              <a:uLnTx/>
              <a:uFillTx/>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5" name="CuadroTexto 4">
            <a:extLst>
              <a:ext uri="{FF2B5EF4-FFF2-40B4-BE49-F238E27FC236}">
                <a16:creationId xmlns:a16="http://schemas.microsoft.com/office/drawing/2014/main" id="{291827B4-A53A-98D3-C6A6-037B32739B31}"/>
              </a:ext>
            </a:extLst>
          </p:cNvPr>
          <p:cNvSpPr txBox="1"/>
          <p:nvPr/>
        </p:nvSpPr>
        <p:spPr>
          <a:xfrm>
            <a:off x="1296000" y="2592000"/>
            <a:ext cx="15732000" cy="1015663"/>
          </a:xfrm>
          <a:prstGeom prst="rect">
            <a:avLst/>
          </a:prstGeom>
          <a:noFill/>
        </p:spPr>
        <p:txBody>
          <a:bodyPr wrap="square">
            <a:noAutofit/>
          </a:bodyPr>
          <a:lstStyle/>
          <a:p>
            <a:pPr marL="0" marR="0" lvl="0" indent="0" algn="ctr" defTabSz="914400" rtl="0" eaLnBrk="1" fontAlgn="auto" latinLnBrk="0" hangingPunct="1">
              <a:lnSpc>
                <a:spcPct val="100000"/>
              </a:lnSpc>
              <a:spcBef>
                <a:spcPts val="5"/>
              </a:spcBef>
              <a:spcAft>
                <a:spcPts val="0"/>
              </a:spcAft>
              <a:buClrTx/>
              <a:buSzTx/>
              <a:buFontTx/>
              <a:buNone/>
              <a:tabLst>
                <a:tab pos="1205230" algn="l"/>
                <a:tab pos="1926589" algn="l"/>
                <a:tab pos="2915920" algn="l"/>
                <a:tab pos="3444875" algn="l"/>
                <a:tab pos="4383405" algn="l"/>
                <a:tab pos="6796405" algn="l"/>
              </a:tabLst>
              <a:defRPr/>
            </a:pPr>
            <a:r>
              <a:rPr lang="en-US" sz="6000" b="1" spc="-114"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Unit 1</a:t>
            </a:r>
            <a:endParaRPr kumimoji="0" lang="en-US" sz="6000" b="1" i="0" u="none" strike="noStrike" kern="1200" cap="none" spc="0" normalizeH="0" baseline="0" dirty="0">
              <a:ln>
                <a:noFill/>
              </a:ln>
              <a:solidFill>
                <a:srgbClr val="AED633"/>
              </a:solidFill>
              <a:effectLst/>
              <a:uLnTx/>
              <a:uFillTx/>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4" name="Google Shape;114;p5">
            <a:extLst>
              <a:ext uri="{FF2B5EF4-FFF2-40B4-BE49-F238E27FC236}">
                <a16:creationId xmlns:a16="http://schemas.microsoft.com/office/drawing/2014/main" id="{61ADB6E2-D633-7AEC-D364-5177B202D895}"/>
              </a:ext>
            </a:extLst>
          </p:cNvPr>
          <p:cNvSpPr txBox="1"/>
          <p:nvPr/>
        </p:nvSpPr>
        <p:spPr>
          <a:xfrm>
            <a:off x="1296000" y="5256000"/>
            <a:ext cx="10980000" cy="3539390"/>
          </a:xfrm>
          <a:prstGeom prst="rect">
            <a:avLst/>
          </a:prstGeom>
          <a:noFill/>
          <a:ln>
            <a:noFill/>
          </a:ln>
        </p:spPr>
        <p:txBody>
          <a:bodyPr spcFirstLastPara="1" wrap="square" lIns="91425" tIns="45700" rIns="91425" bIns="45700" anchor="t" anchorCtr="0">
            <a:spAutoFit/>
          </a:bodyPr>
          <a:lstStyle/>
          <a:p>
            <a:pPr lvl="0">
              <a:lnSpc>
                <a:spcPct val="200000"/>
              </a:lnSpc>
              <a:buClr>
                <a:srgbClr val="000000"/>
              </a:buClr>
              <a:buSzPts val="2800"/>
            </a:pPr>
            <a:r>
              <a:rPr lang="sv-SE" sz="2800" b="1" dirty="0">
                <a:solidFill>
                  <a:srgbClr val="AED633"/>
                </a:solidFill>
                <a:latin typeface="Helvetica Neue" panose="020B0604020202020204" charset="0"/>
                <a:ea typeface="Helvetica Neue"/>
                <a:cs typeface="Helvetica Neue"/>
                <a:sym typeface="Helvetica Neue"/>
              </a:rPr>
              <a:t>1.1 Begreppet innovation
1.2 Hur skapas innovationer?
1.3 Vad är innovationshantering?
</a:t>
            </a:r>
            <a:endParaRPr lang="en-US" sz="2800" b="1" i="0" u="none" strike="noStrike" cap="none" dirty="0">
              <a:solidFill>
                <a:srgbClr val="AED633"/>
              </a:solidFill>
              <a:latin typeface="Helvetica Neue" panose="020B0604020202020204" charset="0"/>
              <a:ea typeface="Helvetica Neue"/>
              <a:cs typeface="Helvetica Neue"/>
              <a:sym typeface="Helvetica Neue"/>
            </a:endParaRPr>
          </a:p>
        </p:txBody>
      </p:sp>
    </p:spTree>
    <p:extLst>
      <p:ext uri="{BB962C8B-B14F-4D97-AF65-F5344CB8AC3E}">
        <p14:creationId xmlns:p14="http://schemas.microsoft.com/office/powerpoint/2010/main" val="36825688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CuadroTexto 28">
            <a:extLst>
              <a:ext uri="{FF2B5EF4-FFF2-40B4-BE49-F238E27FC236}">
                <a16:creationId xmlns:a16="http://schemas.microsoft.com/office/drawing/2014/main" id="{FB247109-8AE9-1FAD-19A3-AA28333412E6}"/>
              </a:ext>
            </a:extLst>
          </p:cNvPr>
          <p:cNvSpPr txBox="1"/>
          <p:nvPr/>
        </p:nvSpPr>
        <p:spPr>
          <a:xfrm>
            <a:off x="1296000" y="1548000"/>
            <a:ext cx="15840000" cy="830997"/>
          </a:xfrm>
          <a:prstGeom prst="rect">
            <a:avLst/>
          </a:prstGeom>
          <a:noFill/>
        </p:spPr>
        <p:txBody>
          <a:bodyPr wrap="square" rtlCol="0">
            <a:noAutofit/>
          </a:bodyPr>
          <a:lstStyle/>
          <a:p>
            <a:r>
              <a:rPr lang="sv-SE"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1.Begreppet och arten av innovationshantering
</a:t>
            </a:r>
            <a:endParaRPr lang="en-US"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30" name="CuadroTexto 29">
            <a:extLst>
              <a:ext uri="{FF2B5EF4-FFF2-40B4-BE49-F238E27FC236}">
                <a16:creationId xmlns:a16="http://schemas.microsoft.com/office/drawing/2014/main" id="{FF26E299-B4DD-C626-8D87-F4172B3D02C9}"/>
              </a:ext>
            </a:extLst>
          </p:cNvPr>
          <p:cNvSpPr txBox="1"/>
          <p:nvPr/>
        </p:nvSpPr>
        <p:spPr>
          <a:xfrm>
            <a:off x="1296000" y="2304000"/>
            <a:ext cx="5799429" cy="523220"/>
          </a:xfrm>
          <a:prstGeom prst="rect">
            <a:avLst/>
          </a:prstGeom>
          <a:noFill/>
        </p:spPr>
        <p:txBody>
          <a:bodyPr wrap="square" rtlCol="0">
            <a:noAutofit/>
          </a:bodyPr>
          <a:lstStyle/>
          <a:p>
            <a:r>
              <a:rPr lang="en-US"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1.1 </a:t>
            </a:r>
            <a:r>
              <a:rPr lang="en-US" sz="2800" b="1" dirty="0" err="1">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Begreppet</a:t>
            </a:r>
            <a:r>
              <a:rPr lang="en-US"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 innovation
</a:t>
            </a:r>
          </a:p>
        </p:txBody>
      </p:sp>
      <p:graphicFrame>
        <p:nvGraphicFramePr>
          <p:cNvPr id="7" name="Diagram 6">
            <a:extLst>
              <a:ext uri="{FF2B5EF4-FFF2-40B4-BE49-F238E27FC236}">
                <a16:creationId xmlns:a16="http://schemas.microsoft.com/office/drawing/2014/main" id="{CE1C0EC1-77CC-CD8C-94CF-CA885BC9B627}"/>
              </a:ext>
            </a:extLst>
          </p:cNvPr>
          <p:cNvGraphicFramePr/>
          <p:nvPr>
            <p:extLst>
              <p:ext uri="{D42A27DB-BD31-4B8C-83A1-F6EECF244321}">
                <p14:modId xmlns:p14="http://schemas.microsoft.com/office/powerpoint/2010/main" val="2786069978"/>
              </p:ext>
            </p:extLst>
          </p:nvPr>
        </p:nvGraphicFramePr>
        <p:xfrm>
          <a:off x="9504000" y="3384000"/>
          <a:ext cx="7596000" cy="550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TextBox 10">
            <a:extLst>
              <a:ext uri="{FF2B5EF4-FFF2-40B4-BE49-F238E27FC236}">
                <a16:creationId xmlns:a16="http://schemas.microsoft.com/office/drawing/2014/main" id="{8FB07FB9-8984-11D5-6379-CD9E8CB90A57}"/>
              </a:ext>
            </a:extLst>
          </p:cNvPr>
          <p:cNvSpPr txBox="1"/>
          <p:nvPr/>
        </p:nvSpPr>
        <p:spPr>
          <a:xfrm>
            <a:off x="1295999" y="3384000"/>
            <a:ext cx="8388000" cy="5580000"/>
          </a:xfrm>
          <a:prstGeom prst="rect">
            <a:avLst/>
          </a:prstGeom>
          <a:noFill/>
        </p:spPr>
        <p:txBody>
          <a:bodyPr wrap="square" rtlCol="0">
            <a:noAutofit/>
          </a:bodyPr>
          <a:lstStyle/>
          <a:p>
            <a:pPr marL="342900" indent="-342900">
              <a:buBlip>
                <a:blip r:embed="rId7"/>
              </a:buBlip>
            </a:pPr>
            <a:r>
              <a:rPr lang="sv-SE" sz="2400" dirty="0">
                <a:latin typeface="Helvetica Neue" panose="020B0604020202020204" charset="0"/>
                <a:cs typeface="Microsoft Sans Serif" panose="020B0604020202020204" pitchFamily="34" charset="0"/>
              </a:rPr>
              <a:t>Innovationer är kärnan i organisationens framgång</a:t>
            </a:r>
          </a:p>
          <a:p>
            <a:endParaRPr lang="en-US" sz="2400" dirty="0">
              <a:latin typeface="Helvetica Neue" panose="020B0604020202020204" charset="0"/>
              <a:cs typeface="Microsoft Sans Serif" panose="020B0604020202020204" pitchFamily="34" charset="0"/>
            </a:endParaRPr>
          </a:p>
          <a:p>
            <a:pPr marL="342900" indent="-342900">
              <a:buBlip>
                <a:blip r:embed="rId7"/>
              </a:buBlip>
            </a:pPr>
            <a:r>
              <a:rPr lang="sv-SE" sz="2400" dirty="0">
                <a:latin typeface="Helvetica Neue" panose="020B0604020202020204" charset="0"/>
                <a:cs typeface="Microsoft Sans Serif" panose="020B0604020202020204" pitchFamily="34" charset="0"/>
              </a:rPr>
              <a:t>De hjälper företag att lättare skilja sig från sina konkurrenter</a:t>
            </a:r>
          </a:p>
          <a:p>
            <a:endParaRPr lang="en-US" sz="2400" dirty="0">
              <a:latin typeface="Helvetica Neue" panose="020B0604020202020204" charset="0"/>
              <a:cs typeface="Microsoft Sans Serif" panose="020B0604020202020204" pitchFamily="34" charset="0"/>
            </a:endParaRPr>
          </a:p>
          <a:p>
            <a:pPr marL="342900" indent="-342900">
              <a:buBlip>
                <a:blip r:embed="rId7"/>
              </a:buBlip>
            </a:pPr>
            <a:r>
              <a:rPr lang="sv-SE" sz="2400" dirty="0">
                <a:latin typeface="Helvetica Neue" panose="020B0604020202020204" charset="0"/>
                <a:cs typeface="Microsoft Sans Serif" panose="020B0604020202020204" pitchFamily="34" charset="0"/>
              </a:rPr>
              <a:t>De finns inom alla sektorer och i många former</a:t>
            </a:r>
          </a:p>
          <a:p>
            <a:endParaRPr lang="en-US" sz="2400" dirty="0">
              <a:latin typeface="Helvetica Neue" panose="020B0604020202020204" charset="0"/>
              <a:cs typeface="Microsoft Sans Serif" panose="020B0604020202020204" pitchFamily="34" charset="0"/>
            </a:endParaRPr>
          </a:p>
          <a:p>
            <a:pPr marL="342900" indent="-342900">
              <a:buBlip>
                <a:blip r:embed="rId7"/>
              </a:buBlip>
            </a:pPr>
            <a:r>
              <a:rPr lang="sv-SE" sz="2400" dirty="0">
                <a:latin typeface="Helvetica Neue" panose="020B0604020202020204" charset="0"/>
                <a:cs typeface="Microsoft Sans Serif" panose="020B0604020202020204" pitchFamily="34" charset="0"/>
              </a:rPr>
              <a:t>Vanligtvis skiljer vi mellan produkt-, process-, organisations- och marknadsföringsinnovationer</a:t>
            </a:r>
          </a:p>
          <a:p>
            <a:endParaRPr lang="en-US" sz="2400" dirty="0">
              <a:latin typeface="Helvetica Neue" panose="020B0604020202020204" charset="0"/>
              <a:cs typeface="Microsoft Sans Serif" panose="020B0604020202020204" pitchFamily="34" charset="0"/>
            </a:endParaRPr>
          </a:p>
          <a:p>
            <a:pPr marL="342900" indent="-342900">
              <a:buBlip>
                <a:blip r:embed="rId7"/>
              </a:buBlip>
            </a:pPr>
            <a:r>
              <a:rPr lang="sv-SE" sz="2400" dirty="0">
                <a:latin typeface="Helvetica Neue" panose="020B0604020202020204" charset="0"/>
                <a:cs typeface="Microsoft Sans Serif" panose="020B0604020202020204" pitchFamily="34" charset="0"/>
              </a:rPr>
              <a:t>De skiljer sig åt beroende på graden av nyhet (radikal kontra inkrementell)</a:t>
            </a:r>
          </a:p>
          <a:p>
            <a:endParaRPr lang="en-US" sz="2400" dirty="0">
              <a:latin typeface="Helvetica Neue" panose="020B0604020202020204" charset="0"/>
              <a:cs typeface="Microsoft Sans Serif" panose="020B0604020202020204" pitchFamily="34" charset="0"/>
            </a:endParaRPr>
          </a:p>
          <a:p>
            <a:pPr marL="342900" indent="-342900">
              <a:buBlip>
                <a:blip r:embed="rId7"/>
              </a:buBlip>
            </a:pPr>
            <a:r>
              <a:rPr lang="sv-SE" sz="2400" dirty="0">
                <a:latin typeface="Helvetica Neue" panose="020B0604020202020204" charset="0"/>
                <a:cs typeface="Microsoft Sans Serif" panose="020B0604020202020204" pitchFamily="34" charset="0"/>
              </a:rPr>
              <a:t>Till höger finns några sätt hur innovationer förändrar vår värld</a:t>
            </a:r>
            <a:endParaRPr lang="en-US" sz="2400" dirty="0">
              <a:latin typeface="Helvetica Neue" panose="020B0604020202020204" charset="0"/>
              <a:cs typeface="Microsoft Sans Serif" panose="020B0604020202020204" pitchFamily="34" charset="0"/>
            </a:endParaRPr>
          </a:p>
        </p:txBody>
      </p:sp>
    </p:spTree>
    <p:extLst>
      <p:ext uri="{BB962C8B-B14F-4D97-AF65-F5344CB8AC3E}">
        <p14:creationId xmlns:p14="http://schemas.microsoft.com/office/powerpoint/2010/main" val="25262694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a 9">
            <a:extLst>
              <a:ext uri="{FF2B5EF4-FFF2-40B4-BE49-F238E27FC236}">
                <a16:creationId xmlns:a16="http://schemas.microsoft.com/office/drawing/2014/main" id="{6A1EA366-12AB-146F-F8F3-595D091284FC}"/>
              </a:ext>
            </a:extLst>
          </p:cNvPr>
          <p:cNvGraphicFramePr/>
          <p:nvPr>
            <p:extLst>
              <p:ext uri="{D42A27DB-BD31-4B8C-83A1-F6EECF244321}">
                <p14:modId xmlns:p14="http://schemas.microsoft.com/office/powerpoint/2010/main" val="3497279094"/>
              </p:ext>
            </p:extLst>
          </p:nvPr>
        </p:nvGraphicFramePr>
        <p:xfrm>
          <a:off x="1296000" y="3384000"/>
          <a:ext cx="15660000" cy="5760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CuadroTexto 29">
            <a:extLst>
              <a:ext uri="{FF2B5EF4-FFF2-40B4-BE49-F238E27FC236}">
                <a16:creationId xmlns:a16="http://schemas.microsoft.com/office/drawing/2014/main" id="{37F8370A-DB37-DEE7-C282-4FA312DF5505}"/>
              </a:ext>
            </a:extLst>
          </p:cNvPr>
          <p:cNvSpPr txBox="1"/>
          <p:nvPr/>
        </p:nvSpPr>
        <p:spPr>
          <a:xfrm>
            <a:off x="1296000" y="2304000"/>
            <a:ext cx="5799429" cy="523220"/>
          </a:xfrm>
          <a:prstGeom prst="rect">
            <a:avLst/>
          </a:prstGeom>
          <a:noFill/>
        </p:spPr>
        <p:txBody>
          <a:bodyPr wrap="square" rtlCol="0">
            <a:noAutofit/>
          </a:bodyPr>
          <a:lstStyle/>
          <a:p>
            <a:r>
              <a:rPr lang="en-US"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1.1 </a:t>
            </a:r>
            <a:r>
              <a:rPr lang="en-US" sz="2800" b="1" dirty="0" err="1">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Begreppet</a:t>
            </a:r>
            <a:r>
              <a:rPr lang="en-US"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 innovation
</a:t>
            </a:r>
          </a:p>
        </p:txBody>
      </p:sp>
      <p:sp>
        <p:nvSpPr>
          <p:cNvPr id="7" name="CuadroTexto 28">
            <a:extLst>
              <a:ext uri="{FF2B5EF4-FFF2-40B4-BE49-F238E27FC236}">
                <a16:creationId xmlns:a16="http://schemas.microsoft.com/office/drawing/2014/main" id="{4D52F801-AB11-B6EC-F98F-BC8010D6ECAE}"/>
              </a:ext>
            </a:extLst>
          </p:cNvPr>
          <p:cNvSpPr txBox="1"/>
          <p:nvPr/>
        </p:nvSpPr>
        <p:spPr>
          <a:xfrm>
            <a:off x="1296000" y="1548000"/>
            <a:ext cx="15840000" cy="830997"/>
          </a:xfrm>
          <a:prstGeom prst="rect">
            <a:avLst/>
          </a:prstGeom>
          <a:noFill/>
        </p:spPr>
        <p:txBody>
          <a:bodyPr wrap="square" rtlCol="0">
            <a:noAutofit/>
          </a:bodyPr>
          <a:lstStyle/>
          <a:p>
            <a:r>
              <a:rPr lang="sv-SE"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1.Begreppet och arten av innovationshantering</a:t>
            </a:r>
            <a:endParaRPr lang="en-US"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11184588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bject 3">
            <a:extLst>
              <a:ext uri="{FF2B5EF4-FFF2-40B4-BE49-F238E27FC236}">
                <a16:creationId xmlns:a16="http://schemas.microsoft.com/office/drawing/2014/main" id="{7C2C5F2E-62E2-AC16-C442-81036D8DD643}"/>
              </a:ext>
            </a:extLst>
          </p:cNvPr>
          <p:cNvSpPr/>
          <p:nvPr/>
        </p:nvSpPr>
        <p:spPr>
          <a:xfrm>
            <a:off x="3060000" y="3960000"/>
            <a:ext cx="4680000" cy="3600000"/>
          </a:xfrm>
          <a:custGeom>
            <a:avLst/>
            <a:gdLst/>
            <a:ahLst/>
            <a:cxnLst/>
            <a:rect l="l" t="t" r="r" b="b"/>
            <a:pathLst>
              <a:path w="6622415" h="3861434">
                <a:moveTo>
                  <a:pt x="6254700" y="3861050"/>
                </a:moveTo>
                <a:lnTo>
                  <a:pt x="367388" y="3861050"/>
                </a:lnTo>
                <a:lnTo>
                  <a:pt x="321395" y="3858170"/>
                </a:lnTo>
                <a:lnTo>
                  <a:pt x="277081" y="3849762"/>
                </a:lnTo>
                <a:lnTo>
                  <a:pt x="234794" y="3836177"/>
                </a:lnTo>
                <a:lnTo>
                  <a:pt x="194883" y="3817763"/>
                </a:lnTo>
                <a:lnTo>
                  <a:pt x="157694" y="3794870"/>
                </a:lnTo>
                <a:lnTo>
                  <a:pt x="123577" y="3767847"/>
                </a:lnTo>
                <a:lnTo>
                  <a:pt x="92880" y="3737044"/>
                </a:lnTo>
                <a:lnTo>
                  <a:pt x="65950" y="3702809"/>
                </a:lnTo>
                <a:lnTo>
                  <a:pt x="43136" y="3665491"/>
                </a:lnTo>
                <a:lnTo>
                  <a:pt x="24786" y="3625441"/>
                </a:lnTo>
                <a:lnTo>
                  <a:pt x="11248" y="3583008"/>
                </a:lnTo>
                <a:lnTo>
                  <a:pt x="2870" y="3538540"/>
                </a:lnTo>
                <a:lnTo>
                  <a:pt x="0" y="3492388"/>
                </a:lnTo>
                <a:lnTo>
                  <a:pt x="0" y="368661"/>
                </a:lnTo>
                <a:lnTo>
                  <a:pt x="2870" y="322509"/>
                </a:lnTo>
                <a:lnTo>
                  <a:pt x="11248" y="278041"/>
                </a:lnTo>
                <a:lnTo>
                  <a:pt x="24786" y="235608"/>
                </a:lnTo>
                <a:lnTo>
                  <a:pt x="43136" y="195558"/>
                </a:lnTo>
                <a:lnTo>
                  <a:pt x="65950" y="158240"/>
                </a:lnTo>
                <a:lnTo>
                  <a:pt x="92880" y="124005"/>
                </a:lnTo>
                <a:lnTo>
                  <a:pt x="123577" y="93202"/>
                </a:lnTo>
                <a:lnTo>
                  <a:pt x="157694" y="66179"/>
                </a:lnTo>
                <a:lnTo>
                  <a:pt x="194883" y="43286"/>
                </a:lnTo>
                <a:lnTo>
                  <a:pt x="234794" y="24872"/>
                </a:lnTo>
                <a:lnTo>
                  <a:pt x="277081" y="11287"/>
                </a:lnTo>
                <a:lnTo>
                  <a:pt x="321395" y="2880"/>
                </a:lnTo>
                <a:lnTo>
                  <a:pt x="367388" y="0"/>
                </a:lnTo>
                <a:lnTo>
                  <a:pt x="6254700" y="0"/>
                </a:lnTo>
                <a:lnTo>
                  <a:pt x="6300693" y="2880"/>
                </a:lnTo>
                <a:lnTo>
                  <a:pt x="6345007" y="11287"/>
                </a:lnTo>
                <a:lnTo>
                  <a:pt x="6387294" y="24872"/>
                </a:lnTo>
                <a:lnTo>
                  <a:pt x="6427206" y="43286"/>
                </a:lnTo>
                <a:lnTo>
                  <a:pt x="6464394" y="66179"/>
                </a:lnTo>
                <a:lnTo>
                  <a:pt x="6498511" y="93202"/>
                </a:lnTo>
                <a:lnTo>
                  <a:pt x="6529208" y="124005"/>
                </a:lnTo>
                <a:lnTo>
                  <a:pt x="6556138" y="158240"/>
                </a:lnTo>
                <a:lnTo>
                  <a:pt x="6578952" y="195558"/>
                </a:lnTo>
                <a:lnTo>
                  <a:pt x="6597302" y="235608"/>
                </a:lnTo>
                <a:lnTo>
                  <a:pt x="6610840" y="278041"/>
                </a:lnTo>
                <a:lnTo>
                  <a:pt x="6619218" y="322509"/>
                </a:lnTo>
                <a:lnTo>
                  <a:pt x="6622089" y="368661"/>
                </a:lnTo>
                <a:lnTo>
                  <a:pt x="6622089" y="3492388"/>
                </a:lnTo>
                <a:lnTo>
                  <a:pt x="6619218" y="3538540"/>
                </a:lnTo>
                <a:lnTo>
                  <a:pt x="6610840" y="3583008"/>
                </a:lnTo>
                <a:lnTo>
                  <a:pt x="6597302" y="3625441"/>
                </a:lnTo>
                <a:lnTo>
                  <a:pt x="6578952" y="3665491"/>
                </a:lnTo>
                <a:lnTo>
                  <a:pt x="6556138" y="3702809"/>
                </a:lnTo>
                <a:lnTo>
                  <a:pt x="6529208" y="3737044"/>
                </a:lnTo>
                <a:lnTo>
                  <a:pt x="6498511" y="3767847"/>
                </a:lnTo>
                <a:lnTo>
                  <a:pt x="6464394" y="3794870"/>
                </a:lnTo>
                <a:lnTo>
                  <a:pt x="6427206" y="3817763"/>
                </a:lnTo>
                <a:lnTo>
                  <a:pt x="6387294" y="3836177"/>
                </a:lnTo>
                <a:lnTo>
                  <a:pt x="6345007" y="3849762"/>
                </a:lnTo>
                <a:lnTo>
                  <a:pt x="6300693" y="3858170"/>
                </a:lnTo>
                <a:lnTo>
                  <a:pt x="6254700" y="3861050"/>
                </a:lnTo>
                <a:close/>
              </a:path>
            </a:pathLst>
          </a:custGeom>
          <a:solidFill>
            <a:schemeClr val="bg1">
              <a:alpha val="50000"/>
            </a:schemeClr>
          </a:solidFill>
          <a:ln w="22225">
            <a:solidFill>
              <a:srgbClr val="AED633"/>
            </a:solidFill>
          </a:ln>
        </p:spPr>
        <p:style>
          <a:lnRef idx="0">
            <a:scrgbClr r="0" g="0" b="0"/>
          </a:lnRef>
          <a:fillRef idx="0">
            <a:scrgbClr r="0" g="0" b="0"/>
          </a:fillRef>
          <a:effectRef idx="0">
            <a:scrgbClr r="0" g="0" b="0"/>
          </a:effectRef>
          <a:fontRef idx="minor">
            <a:schemeClr val="lt1"/>
          </a:fontRef>
        </p:style>
        <p:txBody>
          <a:bodyPr wrap="square" lIns="90000" tIns="720000" rIns="90000" bIns="46800" rtlCol="0"/>
          <a:lstStyle/>
          <a:p>
            <a:pPr marL="342900" lvl="0" indent="-342900">
              <a:buBlip>
                <a:blip r:embed="rId2"/>
              </a:buBlip>
              <a:defRPr/>
            </a:pPr>
            <a:r>
              <a:rPr lang="sv-SE" sz="2400" dirty="0">
                <a:solidFill>
                  <a:prstClr val="black"/>
                </a:solidFill>
                <a:latin typeface="Helvetica Neue" panose="020B0604020202020204" charset="0"/>
                <a:cs typeface="Microsoft Sans Serif" panose="020B0604020202020204" pitchFamily="34" charset="0"/>
              </a:rPr>
              <a:t>Innovationer kan växa fram inom och utanför organisationer</a:t>
            </a:r>
          </a:p>
          <a:p>
            <a:pPr lvl="0">
              <a:defRPr/>
            </a:pPr>
            <a:endParaRPr kumimoji="0" lang="en-US" sz="2400" b="0" i="0" u="none" strike="noStrike" kern="1200" cap="none" spc="0" normalizeH="0" baseline="0" dirty="0">
              <a:ln>
                <a:noFill/>
              </a:ln>
              <a:solidFill>
                <a:prstClr val="black"/>
              </a:solidFill>
              <a:effectLst/>
              <a:uLnTx/>
              <a:uFillTx/>
              <a:latin typeface="Helvetica Neue" panose="020B0604020202020204" charset="0"/>
              <a:ea typeface="+mn-ea"/>
              <a:cs typeface="Microsoft Sans Serif" panose="020B0604020202020204" pitchFamily="34" charset="0"/>
            </a:endParaRPr>
          </a:p>
          <a:p>
            <a:pPr marL="342900" lvl="0" indent="-342900">
              <a:buBlip>
                <a:blip r:embed="rId2"/>
              </a:buBlip>
              <a:defRPr/>
            </a:pPr>
            <a:r>
              <a:rPr lang="sv-SE" sz="2400" dirty="0">
                <a:solidFill>
                  <a:prstClr val="black"/>
                </a:solidFill>
                <a:latin typeface="Helvetica Neue" panose="020B0604020202020204" charset="0"/>
                <a:cs typeface="Microsoft Sans Serif" panose="020B0604020202020204" pitchFamily="34" charset="0"/>
              </a:rPr>
              <a:t>Båda vägarna kräver att organisationer svarar på två frågor</a:t>
            </a:r>
            <a:endParaRPr kumimoji="0" lang="en-US" sz="2400" b="0" i="0" u="none" strike="noStrike" kern="1200" cap="none" spc="0" normalizeH="0" baseline="0" dirty="0">
              <a:ln>
                <a:noFill/>
              </a:ln>
              <a:solidFill>
                <a:prstClr val="black"/>
              </a:solidFill>
              <a:effectLst/>
              <a:uLnTx/>
              <a:uFillTx/>
              <a:latin typeface="Helvetica Neue" panose="020B0604020202020204" charset="0"/>
              <a:ea typeface="+mn-ea"/>
              <a:cs typeface="Microsoft Sans Serif" panose="020B0604020202020204" pitchFamily="34" charset="0"/>
            </a:endParaRPr>
          </a:p>
        </p:txBody>
      </p:sp>
      <p:sp>
        <p:nvSpPr>
          <p:cNvPr id="20" name="object 3">
            <a:extLst>
              <a:ext uri="{FF2B5EF4-FFF2-40B4-BE49-F238E27FC236}">
                <a16:creationId xmlns:a16="http://schemas.microsoft.com/office/drawing/2014/main" id="{B7F43DB0-E295-1F32-7DFD-0A6568271FF9}"/>
              </a:ext>
            </a:extLst>
          </p:cNvPr>
          <p:cNvSpPr/>
          <p:nvPr/>
        </p:nvSpPr>
        <p:spPr>
          <a:xfrm>
            <a:off x="10584000" y="3960000"/>
            <a:ext cx="4680000" cy="3600000"/>
          </a:xfrm>
          <a:custGeom>
            <a:avLst/>
            <a:gdLst/>
            <a:ahLst/>
            <a:cxnLst/>
            <a:rect l="l" t="t" r="r" b="b"/>
            <a:pathLst>
              <a:path w="6622415" h="3861434">
                <a:moveTo>
                  <a:pt x="6254700" y="3861050"/>
                </a:moveTo>
                <a:lnTo>
                  <a:pt x="367388" y="3861050"/>
                </a:lnTo>
                <a:lnTo>
                  <a:pt x="321395" y="3858170"/>
                </a:lnTo>
                <a:lnTo>
                  <a:pt x="277081" y="3849762"/>
                </a:lnTo>
                <a:lnTo>
                  <a:pt x="234794" y="3836177"/>
                </a:lnTo>
                <a:lnTo>
                  <a:pt x="194883" y="3817763"/>
                </a:lnTo>
                <a:lnTo>
                  <a:pt x="157694" y="3794870"/>
                </a:lnTo>
                <a:lnTo>
                  <a:pt x="123577" y="3767847"/>
                </a:lnTo>
                <a:lnTo>
                  <a:pt x="92880" y="3737044"/>
                </a:lnTo>
                <a:lnTo>
                  <a:pt x="65950" y="3702809"/>
                </a:lnTo>
                <a:lnTo>
                  <a:pt x="43136" y="3665491"/>
                </a:lnTo>
                <a:lnTo>
                  <a:pt x="24786" y="3625441"/>
                </a:lnTo>
                <a:lnTo>
                  <a:pt x="11248" y="3583008"/>
                </a:lnTo>
                <a:lnTo>
                  <a:pt x="2870" y="3538540"/>
                </a:lnTo>
                <a:lnTo>
                  <a:pt x="0" y="3492388"/>
                </a:lnTo>
                <a:lnTo>
                  <a:pt x="0" y="368661"/>
                </a:lnTo>
                <a:lnTo>
                  <a:pt x="2870" y="322509"/>
                </a:lnTo>
                <a:lnTo>
                  <a:pt x="11248" y="278041"/>
                </a:lnTo>
                <a:lnTo>
                  <a:pt x="24786" y="235608"/>
                </a:lnTo>
                <a:lnTo>
                  <a:pt x="43136" y="195558"/>
                </a:lnTo>
                <a:lnTo>
                  <a:pt x="65950" y="158240"/>
                </a:lnTo>
                <a:lnTo>
                  <a:pt x="92880" y="124005"/>
                </a:lnTo>
                <a:lnTo>
                  <a:pt x="123577" y="93202"/>
                </a:lnTo>
                <a:lnTo>
                  <a:pt x="157694" y="66179"/>
                </a:lnTo>
                <a:lnTo>
                  <a:pt x="194883" y="43286"/>
                </a:lnTo>
                <a:lnTo>
                  <a:pt x="234794" y="24872"/>
                </a:lnTo>
                <a:lnTo>
                  <a:pt x="277081" y="11287"/>
                </a:lnTo>
                <a:lnTo>
                  <a:pt x="321395" y="2880"/>
                </a:lnTo>
                <a:lnTo>
                  <a:pt x="367388" y="0"/>
                </a:lnTo>
                <a:lnTo>
                  <a:pt x="6254700" y="0"/>
                </a:lnTo>
                <a:lnTo>
                  <a:pt x="6300693" y="2880"/>
                </a:lnTo>
                <a:lnTo>
                  <a:pt x="6345007" y="11287"/>
                </a:lnTo>
                <a:lnTo>
                  <a:pt x="6387294" y="24872"/>
                </a:lnTo>
                <a:lnTo>
                  <a:pt x="6427206" y="43286"/>
                </a:lnTo>
                <a:lnTo>
                  <a:pt x="6464394" y="66179"/>
                </a:lnTo>
                <a:lnTo>
                  <a:pt x="6498511" y="93202"/>
                </a:lnTo>
                <a:lnTo>
                  <a:pt x="6529208" y="124005"/>
                </a:lnTo>
                <a:lnTo>
                  <a:pt x="6556138" y="158240"/>
                </a:lnTo>
                <a:lnTo>
                  <a:pt x="6578952" y="195558"/>
                </a:lnTo>
                <a:lnTo>
                  <a:pt x="6597302" y="235608"/>
                </a:lnTo>
                <a:lnTo>
                  <a:pt x="6610840" y="278041"/>
                </a:lnTo>
                <a:lnTo>
                  <a:pt x="6619218" y="322509"/>
                </a:lnTo>
                <a:lnTo>
                  <a:pt x="6622089" y="368661"/>
                </a:lnTo>
                <a:lnTo>
                  <a:pt x="6622089" y="3492388"/>
                </a:lnTo>
                <a:lnTo>
                  <a:pt x="6619218" y="3538540"/>
                </a:lnTo>
                <a:lnTo>
                  <a:pt x="6610840" y="3583008"/>
                </a:lnTo>
                <a:lnTo>
                  <a:pt x="6597302" y="3625441"/>
                </a:lnTo>
                <a:lnTo>
                  <a:pt x="6578952" y="3665491"/>
                </a:lnTo>
                <a:lnTo>
                  <a:pt x="6556138" y="3702809"/>
                </a:lnTo>
                <a:lnTo>
                  <a:pt x="6529208" y="3737044"/>
                </a:lnTo>
                <a:lnTo>
                  <a:pt x="6498511" y="3767847"/>
                </a:lnTo>
                <a:lnTo>
                  <a:pt x="6464394" y="3794870"/>
                </a:lnTo>
                <a:lnTo>
                  <a:pt x="6427206" y="3817763"/>
                </a:lnTo>
                <a:lnTo>
                  <a:pt x="6387294" y="3836177"/>
                </a:lnTo>
                <a:lnTo>
                  <a:pt x="6345007" y="3849762"/>
                </a:lnTo>
                <a:lnTo>
                  <a:pt x="6300693" y="3858170"/>
                </a:lnTo>
                <a:lnTo>
                  <a:pt x="6254700" y="3861050"/>
                </a:lnTo>
                <a:close/>
              </a:path>
            </a:pathLst>
          </a:custGeom>
          <a:solidFill>
            <a:schemeClr val="bg1">
              <a:alpha val="50000"/>
            </a:schemeClr>
          </a:solidFill>
          <a:ln w="22225">
            <a:solidFill>
              <a:srgbClr val="AED633"/>
            </a:solidFill>
          </a:ln>
        </p:spPr>
        <p:style>
          <a:lnRef idx="0">
            <a:scrgbClr r="0" g="0" b="0"/>
          </a:lnRef>
          <a:fillRef idx="0">
            <a:scrgbClr r="0" g="0" b="0"/>
          </a:fillRef>
          <a:effectRef idx="0">
            <a:scrgbClr r="0" g="0" b="0"/>
          </a:effectRef>
          <a:fontRef idx="minor">
            <a:schemeClr val="lt1"/>
          </a:fontRef>
        </p:style>
        <p:txBody>
          <a:bodyPr wrap="square" lIns="90000" tIns="720000" rIns="90000" bIns="46800" rtlCol="0"/>
          <a:lstStyle/>
          <a:p>
            <a:pPr marL="342900" lvl="0" indent="-342900">
              <a:buBlip>
                <a:blip r:embed="rId2"/>
              </a:buBlip>
              <a:defRPr/>
            </a:pPr>
            <a:r>
              <a:rPr lang="sv-SE" sz="2400" dirty="0">
                <a:solidFill>
                  <a:prstClr val="black"/>
                </a:solidFill>
                <a:latin typeface="Helvetica Neue" panose="020B0604020202020204" charset="0"/>
                <a:cs typeface="Microsoft Sans Serif" panose="020B0604020202020204" pitchFamily="34" charset="0"/>
              </a:rPr>
              <a:t>Hur man hanterar interna innovationsprocesser</a:t>
            </a:r>
            <a:r>
              <a:rPr kumimoji="0" lang="en-US" sz="2400" b="0" i="0" u="none" strike="noStrike" kern="1200" cap="none" spc="0" normalizeH="0" baseline="0" dirty="0">
                <a:ln>
                  <a:noFill/>
                </a:ln>
                <a:solidFill>
                  <a:prstClr val="black"/>
                </a:solidFill>
                <a:effectLst/>
                <a:uLnTx/>
                <a:uFillTx/>
                <a:latin typeface="Helvetica Neue" panose="020B0604020202020204" charset="0"/>
                <a:ea typeface="+mn-ea"/>
                <a:cs typeface="Microsoft Sans Serif" panose="020B0604020202020204" pitchFamily="34" charset="0"/>
              </a:rPr>
              <a:t>?</a:t>
            </a:r>
          </a:p>
          <a:p>
            <a:pPr marL="342900" marR="0" lvl="0" indent="-342900" algn="l" defTabSz="914400" rtl="0" eaLnBrk="1" fontAlgn="auto" latinLnBrk="0" hangingPunct="1">
              <a:lnSpc>
                <a:spcPct val="100000"/>
              </a:lnSpc>
              <a:spcBef>
                <a:spcPts val="0"/>
              </a:spcBef>
              <a:spcAft>
                <a:spcPts val="0"/>
              </a:spcAft>
              <a:buClrTx/>
              <a:buSzTx/>
              <a:buFontTx/>
              <a:buBlip>
                <a:blip r:embed="rId2"/>
              </a:buBlip>
              <a:tabLst/>
              <a:defRPr/>
            </a:pPr>
            <a:endParaRPr kumimoji="0" lang="en-US" sz="2400" b="0" i="0" u="none" strike="noStrike" kern="1200" cap="none" spc="0" normalizeH="0" baseline="0" dirty="0">
              <a:ln>
                <a:noFill/>
              </a:ln>
              <a:solidFill>
                <a:prstClr val="black"/>
              </a:solidFill>
              <a:effectLst/>
              <a:uLnTx/>
              <a:uFillTx/>
              <a:latin typeface="Helvetica Neue" panose="020B0604020202020204" charset="0"/>
              <a:ea typeface="+mn-ea"/>
              <a:cs typeface="Microsoft Sans Serif" panose="020B0604020202020204" pitchFamily="34" charset="0"/>
            </a:endParaRPr>
          </a:p>
          <a:p>
            <a:pPr marL="342900" lvl="0" indent="-342900">
              <a:buBlip>
                <a:blip r:embed="rId2"/>
              </a:buBlip>
              <a:defRPr/>
            </a:pPr>
            <a:r>
              <a:rPr lang="sv-SE" sz="2400" dirty="0">
                <a:solidFill>
                  <a:prstClr val="black"/>
                </a:solidFill>
                <a:latin typeface="Helvetica Neue" panose="020B0604020202020204" charset="0"/>
                <a:cs typeface="Microsoft Sans Serif" panose="020B0604020202020204" pitchFamily="34" charset="0"/>
              </a:rPr>
              <a:t>Hur man hanterar interaktioner med innovationsekosystem</a:t>
            </a:r>
            <a:r>
              <a:rPr kumimoji="0" lang="en-US" sz="2400" b="0" i="0" u="none" strike="noStrike" kern="1200" cap="none" spc="0" normalizeH="0" baseline="0" dirty="0">
                <a:ln>
                  <a:noFill/>
                </a:ln>
                <a:solidFill>
                  <a:prstClr val="black"/>
                </a:solidFill>
                <a:effectLst/>
                <a:uLnTx/>
                <a:uFillTx/>
                <a:latin typeface="Helvetica Neue" panose="020B0604020202020204" charset="0"/>
                <a:ea typeface="+mn-ea"/>
                <a:cs typeface="Microsoft Sans Serif" panose="020B0604020202020204" pitchFamily="34" charset="0"/>
              </a:rPr>
              <a:t>?</a:t>
            </a:r>
          </a:p>
        </p:txBody>
      </p:sp>
      <p:pic>
        <p:nvPicPr>
          <p:cNvPr id="27" name="object 8">
            <a:extLst>
              <a:ext uri="{FF2B5EF4-FFF2-40B4-BE49-F238E27FC236}">
                <a16:creationId xmlns:a16="http://schemas.microsoft.com/office/drawing/2014/main" id="{B3EE6A01-FD44-67AA-4C99-DCE667BDF0AD}"/>
              </a:ext>
            </a:extLst>
          </p:cNvPr>
          <p:cNvPicPr/>
          <p:nvPr/>
        </p:nvPicPr>
        <p:blipFill>
          <a:blip r:embed="rId3" cstate="print"/>
          <a:stretch>
            <a:fillRect/>
          </a:stretch>
        </p:blipFill>
        <p:spPr>
          <a:xfrm>
            <a:off x="5040000" y="3600000"/>
            <a:ext cx="720000" cy="720000"/>
          </a:xfrm>
          <a:prstGeom prst="rect">
            <a:avLst/>
          </a:prstGeom>
          <a:solidFill>
            <a:schemeClr val="accent1">
              <a:lumMod val="75000"/>
            </a:schemeClr>
          </a:solidFill>
          <a:scene3d>
            <a:camera prst="orthographicFront">
              <a:rot lat="0" lon="0" rev="0"/>
            </a:camera>
            <a:lightRig rig="threePt" dir="t"/>
          </a:scene3d>
        </p:spPr>
      </p:pic>
      <p:pic>
        <p:nvPicPr>
          <p:cNvPr id="28" name="object 8">
            <a:extLst>
              <a:ext uri="{FF2B5EF4-FFF2-40B4-BE49-F238E27FC236}">
                <a16:creationId xmlns:a16="http://schemas.microsoft.com/office/drawing/2014/main" id="{58CEEBEE-8EE1-3DB7-C7E5-541E11EDAD30}"/>
              </a:ext>
            </a:extLst>
          </p:cNvPr>
          <p:cNvPicPr/>
          <p:nvPr/>
        </p:nvPicPr>
        <p:blipFill>
          <a:blip r:embed="rId3" cstate="print"/>
          <a:stretch>
            <a:fillRect/>
          </a:stretch>
        </p:blipFill>
        <p:spPr>
          <a:xfrm>
            <a:off x="12564000" y="3600000"/>
            <a:ext cx="720000" cy="720000"/>
          </a:xfrm>
          <a:prstGeom prst="rect">
            <a:avLst/>
          </a:prstGeom>
          <a:solidFill>
            <a:schemeClr val="accent1">
              <a:lumMod val="75000"/>
            </a:schemeClr>
          </a:solidFill>
          <a:scene3d>
            <a:camera prst="orthographicFront">
              <a:rot lat="0" lon="0" rev="0"/>
            </a:camera>
            <a:lightRig rig="threePt" dir="t"/>
          </a:scene3d>
        </p:spPr>
      </p:pic>
      <p:sp>
        <p:nvSpPr>
          <p:cNvPr id="10" name="CuadroTexto 29">
            <a:extLst>
              <a:ext uri="{FF2B5EF4-FFF2-40B4-BE49-F238E27FC236}">
                <a16:creationId xmlns:a16="http://schemas.microsoft.com/office/drawing/2014/main" id="{3F34CE6E-9A81-2D18-21C8-245C69BE8F3A}"/>
              </a:ext>
            </a:extLst>
          </p:cNvPr>
          <p:cNvSpPr txBox="1"/>
          <p:nvPr/>
        </p:nvSpPr>
        <p:spPr>
          <a:xfrm>
            <a:off x="1296000" y="2304000"/>
            <a:ext cx="6022411" cy="523220"/>
          </a:xfrm>
          <a:prstGeom prst="rect">
            <a:avLst/>
          </a:prstGeom>
          <a:noFill/>
        </p:spPr>
        <p:txBody>
          <a:bodyPr wrap="square" rtlCol="0">
            <a:noAutofit/>
          </a:bodyPr>
          <a:lstStyle/>
          <a:p>
            <a:r>
              <a:rPr lang="en-US"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1.2 </a:t>
            </a:r>
            <a:r>
              <a:rPr lang="en-US" sz="2800" b="1" dirty="0" err="1">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Hur</a:t>
            </a:r>
            <a:r>
              <a:rPr lang="en-US"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 </a:t>
            </a:r>
            <a:r>
              <a:rPr lang="en-US" sz="2800" b="1" dirty="0" err="1">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skapas</a:t>
            </a:r>
            <a:r>
              <a:rPr lang="en-US"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 </a:t>
            </a:r>
            <a:r>
              <a:rPr lang="en-US" sz="2800" b="1" dirty="0" err="1">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innovationer</a:t>
            </a:r>
            <a:r>
              <a:rPr lang="en-US"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
</a:t>
            </a:r>
          </a:p>
        </p:txBody>
      </p:sp>
      <p:sp>
        <p:nvSpPr>
          <p:cNvPr id="11" name="CuadroTexto 28">
            <a:extLst>
              <a:ext uri="{FF2B5EF4-FFF2-40B4-BE49-F238E27FC236}">
                <a16:creationId xmlns:a16="http://schemas.microsoft.com/office/drawing/2014/main" id="{663B1A5A-1188-AE5A-4351-2C131469A69A}"/>
              </a:ext>
            </a:extLst>
          </p:cNvPr>
          <p:cNvSpPr txBox="1"/>
          <p:nvPr/>
        </p:nvSpPr>
        <p:spPr>
          <a:xfrm>
            <a:off x="1296000" y="1548000"/>
            <a:ext cx="15840000" cy="830997"/>
          </a:xfrm>
          <a:prstGeom prst="rect">
            <a:avLst/>
          </a:prstGeom>
          <a:noFill/>
        </p:spPr>
        <p:txBody>
          <a:bodyPr wrap="square" rtlCol="0">
            <a:noAutofit/>
          </a:bodyPr>
          <a:lstStyle/>
          <a:p>
            <a:r>
              <a:rPr lang="sv-SE"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1.Begreppet och arten av innovationshantering</a:t>
            </a:r>
            <a:endParaRPr lang="en-US"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9751760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CuadroTexto 29">
            <a:extLst>
              <a:ext uri="{FF2B5EF4-FFF2-40B4-BE49-F238E27FC236}">
                <a16:creationId xmlns:a16="http://schemas.microsoft.com/office/drawing/2014/main" id="{FF26E299-B4DD-C626-8D87-F4172B3D02C9}"/>
              </a:ext>
            </a:extLst>
          </p:cNvPr>
          <p:cNvSpPr txBox="1"/>
          <p:nvPr/>
        </p:nvSpPr>
        <p:spPr>
          <a:xfrm>
            <a:off x="1296000" y="2304000"/>
            <a:ext cx="7982159" cy="523220"/>
          </a:xfrm>
          <a:prstGeom prst="rect">
            <a:avLst/>
          </a:prstGeom>
          <a:noFill/>
        </p:spPr>
        <p:txBody>
          <a:bodyPr wrap="square" rtlCol="0">
            <a:noAutofit/>
          </a:bodyPr>
          <a:lstStyle/>
          <a:p>
            <a:r>
              <a:rPr lang="en-US"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1.3 </a:t>
            </a:r>
            <a:r>
              <a:rPr lang="en-US" sz="2800" b="1" dirty="0" err="1">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Vad</a:t>
            </a:r>
            <a:r>
              <a:rPr lang="en-US"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 </a:t>
            </a:r>
            <a:r>
              <a:rPr lang="en-US" sz="2800" b="1" dirty="0" err="1">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är</a:t>
            </a:r>
            <a:r>
              <a:rPr lang="en-US"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 </a:t>
            </a:r>
            <a:r>
              <a:rPr lang="en-US" sz="2800" b="1" dirty="0" err="1">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innovationshantering</a:t>
            </a:r>
            <a:r>
              <a:rPr lang="en-US"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
</a:t>
            </a:r>
          </a:p>
        </p:txBody>
      </p:sp>
      <p:sp>
        <p:nvSpPr>
          <p:cNvPr id="10" name="TextBox 9">
            <a:extLst>
              <a:ext uri="{FF2B5EF4-FFF2-40B4-BE49-F238E27FC236}">
                <a16:creationId xmlns:a16="http://schemas.microsoft.com/office/drawing/2014/main" id="{73EF3C70-B22C-BDE2-985D-E90CA804BBAC}"/>
              </a:ext>
            </a:extLst>
          </p:cNvPr>
          <p:cNvSpPr txBox="1"/>
          <p:nvPr/>
        </p:nvSpPr>
        <p:spPr>
          <a:xfrm>
            <a:off x="1296000" y="3384000"/>
            <a:ext cx="15840000" cy="5632311"/>
          </a:xfrm>
          <a:prstGeom prst="rect">
            <a:avLst/>
          </a:prstGeom>
          <a:noFill/>
        </p:spPr>
        <p:txBody>
          <a:bodyPr wrap="square" rtlCol="0">
            <a:noAutofit/>
          </a:bodyPr>
          <a:lstStyle/>
          <a:p>
            <a:pPr marL="342900" indent="-342900">
              <a:buBlip>
                <a:blip r:embed="rId2"/>
              </a:buBlip>
            </a:pPr>
            <a:r>
              <a:rPr lang="sv-SE" sz="2400" dirty="0">
                <a:latin typeface="Helvetica Neue" panose="020B0604020202020204" charset="0"/>
                <a:cs typeface="Microsoft Sans Serif" panose="020B0604020202020204" pitchFamily="34" charset="0"/>
              </a:rPr>
              <a:t>innovationshantering avser identifiering, </a:t>
            </a:r>
            <a:r>
              <a:rPr lang="sv-SE" sz="2400" dirty="0" err="1">
                <a:latin typeface="Helvetica Neue" panose="020B0604020202020204" charset="0"/>
                <a:cs typeface="Microsoft Sans Serif" panose="020B0604020202020204" pitchFamily="34" charset="0"/>
              </a:rPr>
              <a:t>omkonfigurering</a:t>
            </a:r>
            <a:r>
              <a:rPr lang="sv-SE" sz="2400" dirty="0">
                <a:latin typeface="Helvetica Neue" panose="020B0604020202020204" charset="0"/>
                <a:cs typeface="Microsoft Sans Serif" panose="020B0604020202020204" pitchFamily="34" charset="0"/>
              </a:rPr>
              <a:t> och implementering av alla resurser som är relevanta för skapande och kommersialisering av innovationer</a:t>
            </a:r>
          </a:p>
          <a:p>
            <a:endParaRPr lang="en-US" sz="2400" dirty="0">
              <a:latin typeface="Helvetica Neue" panose="020B0604020202020204" charset="0"/>
              <a:cs typeface="Microsoft Sans Serif" panose="020B0604020202020204" pitchFamily="34" charset="0"/>
            </a:endParaRPr>
          </a:p>
          <a:p>
            <a:pPr marL="342900" indent="-342900">
              <a:buBlip>
                <a:blip r:embed="rId2"/>
              </a:buBlip>
            </a:pPr>
            <a:r>
              <a:rPr lang="sv-SE" sz="2400" dirty="0">
                <a:latin typeface="Helvetica Neue" panose="020B0604020202020204" charset="0"/>
                <a:cs typeface="Microsoft Sans Serif" panose="020B0604020202020204" pitchFamily="34" charset="0"/>
              </a:rPr>
              <a:t>Innovativa organisationer måste överväga organisatoriskt, tekniskt, ekonomiskt, infrastrukturellt, humankapital och många andra interna förmågor inom företag och i dess innovationsekosystem</a:t>
            </a:r>
          </a:p>
          <a:p>
            <a:endParaRPr lang="en-US" sz="2400" dirty="0">
              <a:latin typeface="Helvetica Neue" panose="020B0604020202020204" charset="0"/>
              <a:cs typeface="Microsoft Sans Serif" panose="020B0604020202020204" pitchFamily="34" charset="0"/>
            </a:endParaRPr>
          </a:p>
          <a:p>
            <a:pPr marL="342900" indent="-342900">
              <a:buBlip>
                <a:blip r:embed="rId2"/>
              </a:buBlip>
            </a:pPr>
            <a:r>
              <a:rPr lang="sv-SE" sz="2400" dirty="0">
                <a:latin typeface="Helvetica Neue" panose="020B0604020202020204" charset="0"/>
                <a:cs typeface="Microsoft Sans Serif" panose="020B0604020202020204" pitchFamily="34" charset="0"/>
              </a:rPr>
              <a:t>Innovation börjar med kreativ idé så organisationer måste ägna särskild uppmärksamhet åt hantering av kreativitet på individ- och organisationsnivå</a:t>
            </a:r>
          </a:p>
          <a:p>
            <a:endParaRPr lang="en-US" sz="2400" dirty="0">
              <a:latin typeface="Helvetica Neue" panose="020B0604020202020204" charset="0"/>
              <a:cs typeface="Microsoft Sans Serif" panose="020B0604020202020204" pitchFamily="34" charset="0"/>
            </a:endParaRPr>
          </a:p>
          <a:p>
            <a:pPr marL="342900" indent="-342900">
              <a:buBlip>
                <a:blip r:embed="rId2"/>
              </a:buBlip>
            </a:pPr>
            <a:r>
              <a:rPr lang="sv-SE" sz="2400" dirty="0">
                <a:latin typeface="Helvetica Neue" panose="020B0604020202020204" charset="0"/>
                <a:cs typeface="Microsoft Sans Serif" panose="020B0604020202020204" pitchFamily="34" charset="0"/>
              </a:rPr>
              <a:t>I </a:t>
            </a:r>
            <a:r>
              <a:rPr lang="sv-SE" sz="2400" dirty="0" err="1">
                <a:latin typeface="Helvetica Neue" panose="020B0604020202020204" charset="0"/>
                <a:cs typeface="Microsoft Sans Serif" panose="020B0604020202020204" pitchFamily="34" charset="0"/>
              </a:rPr>
              <a:t>intraprenöriella</a:t>
            </a:r>
            <a:r>
              <a:rPr lang="sv-SE" sz="2400" dirty="0">
                <a:latin typeface="Helvetica Neue" panose="020B0604020202020204" charset="0"/>
                <a:cs typeface="Microsoft Sans Serif" panose="020B0604020202020204" pitchFamily="34" charset="0"/>
              </a:rPr>
              <a:t> organisationer är dessa frågor ännu mer uttalade. Att ha begränsad pool av interna resurser som primärt ekosystem och kunskapsbas innebär att misstag kan vara kostsamma och till och med dödliga för organisationens framtid. </a:t>
            </a:r>
          </a:p>
          <a:p>
            <a:endParaRPr lang="en-US" sz="2400" dirty="0">
              <a:latin typeface="Helvetica Neue" panose="020B0604020202020204" charset="0"/>
              <a:cs typeface="Microsoft Sans Serif" panose="020B0604020202020204" pitchFamily="34" charset="0"/>
            </a:endParaRPr>
          </a:p>
          <a:p>
            <a:pPr marL="342900" indent="-342900">
              <a:buBlip>
                <a:blip r:embed="rId2"/>
              </a:buBlip>
            </a:pPr>
            <a:r>
              <a:rPr lang="sv-SE" sz="2400" dirty="0">
                <a:latin typeface="Helvetica Neue" panose="020B0604020202020204" charset="0"/>
                <a:cs typeface="Microsoft Sans Serif" panose="020B0604020202020204" pitchFamily="34" charset="0"/>
              </a:rPr>
              <a:t>Detta tvingar organisationer att välja mellan stabilitet och kreativitet</a:t>
            </a:r>
            <a:endParaRPr lang="en-US" sz="2400" dirty="0">
              <a:latin typeface="Helvetica Neue" panose="020B0604020202020204" charset="0"/>
              <a:cs typeface="Microsoft Sans Serif" panose="020B0604020202020204" pitchFamily="34" charset="0"/>
            </a:endParaRPr>
          </a:p>
        </p:txBody>
      </p:sp>
      <p:sp>
        <p:nvSpPr>
          <p:cNvPr id="11" name="CuadroTexto 28">
            <a:extLst>
              <a:ext uri="{FF2B5EF4-FFF2-40B4-BE49-F238E27FC236}">
                <a16:creationId xmlns:a16="http://schemas.microsoft.com/office/drawing/2014/main" id="{7FC435B4-6EDE-D23A-09C3-B60E732730D1}"/>
              </a:ext>
            </a:extLst>
          </p:cNvPr>
          <p:cNvSpPr txBox="1"/>
          <p:nvPr/>
        </p:nvSpPr>
        <p:spPr>
          <a:xfrm>
            <a:off x="1296000" y="1548000"/>
            <a:ext cx="15840000" cy="830997"/>
          </a:xfrm>
          <a:prstGeom prst="rect">
            <a:avLst/>
          </a:prstGeom>
          <a:noFill/>
        </p:spPr>
        <p:txBody>
          <a:bodyPr wrap="square" rtlCol="0">
            <a:noAutofit/>
          </a:bodyPr>
          <a:lstStyle/>
          <a:p>
            <a:r>
              <a:rPr lang="sv-SE"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1.Begreppet och arten av innovationshantering</a:t>
            </a:r>
            <a:endParaRPr lang="en-US"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1814941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6CE9C880-7A4A-94B2-756C-952EB7F9F820}"/>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2344400" y="4921071"/>
            <a:ext cx="3907362" cy="3907362"/>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id="{059C829C-41D6-1410-D4AD-4579EC19C654}"/>
              </a:ext>
            </a:extLst>
          </p:cNvPr>
          <p:cNvSpPr txBox="1"/>
          <p:nvPr/>
        </p:nvSpPr>
        <p:spPr>
          <a:xfrm>
            <a:off x="4572000" y="3888000"/>
            <a:ext cx="9144000" cy="831600"/>
          </a:xfrm>
          <a:prstGeom prst="rect">
            <a:avLst/>
          </a:prstGeom>
          <a:noFill/>
        </p:spPr>
        <p:txBody>
          <a:bodyPr wrap="square">
            <a:noAutofit/>
          </a:bodyPr>
          <a:lstStyle/>
          <a:p>
            <a:pPr lvl="0" algn="ctr">
              <a:spcBef>
                <a:spcPts val="5"/>
              </a:spcBef>
              <a:tabLst>
                <a:tab pos="1205230" algn="l"/>
                <a:tab pos="1926589" algn="l"/>
                <a:tab pos="2915920" algn="l"/>
                <a:tab pos="3444875" algn="l"/>
                <a:tab pos="4383405" algn="l"/>
                <a:tab pos="6796405" algn="l"/>
              </a:tabLst>
              <a:defRPr/>
            </a:pPr>
            <a:r>
              <a:rPr lang="sv-SE" sz="4800" b="1">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Faktorer att tänka på i innovationshantering
</a:t>
            </a:r>
            <a:endParaRPr kumimoji="0" lang="en-US" sz="4800" b="1" i="0" u="none" strike="noStrike" kern="1200" cap="none" spc="0" normalizeH="0" baseline="0" dirty="0">
              <a:ln>
                <a:noFill/>
              </a:ln>
              <a:solidFill>
                <a:srgbClr val="4D94B7"/>
              </a:solidFill>
              <a:effectLst/>
              <a:uLnTx/>
              <a:uFillTx/>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5" name="CuadroTexto 4">
            <a:extLst>
              <a:ext uri="{FF2B5EF4-FFF2-40B4-BE49-F238E27FC236}">
                <a16:creationId xmlns:a16="http://schemas.microsoft.com/office/drawing/2014/main" id="{291827B4-A53A-98D3-C6A6-037B32739B31}"/>
              </a:ext>
            </a:extLst>
          </p:cNvPr>
          <p:cNvSpPr txBox="1"/>
          <p:nvPr/>
        </p:nvSpPr>
        <p:spPr>
          <a:xfrm>
            <a:off x="1296000" y="2592000"/>
            <a:ext cx="15732000" cy="1015663"/>
          </a:xfrm>
          <a:prstGeom prst="rect">
            <a:avLst/>
          </a:prstGeom>
          <a:noFill/>
        </p:spPr>
        <p:txBody>
          <a:bodyPr wrap="square">
            <a:noAutofit/>
          </a:bodyPr>
          <a:lstStyle/>
          <a:p>
            <a:pPr marL="0" marR="0" lvl="0" indent="0" algn="ctr" defTabSz="914400" rtl="0" eaLnBrk="1" fontAlgn="auto" latinLnBrk="0" hangingPunct="1">
              <a:lnSpc>
                <a:spcPct val="100000"/>
              </a:lnSpc>
              <a:spcBef>
                <a:spcPts val="5"/>
              </a:spcBef>
              <a:spcAft>
                <a:spcPts val="0"/>
              </a:spcAft>
              <a:buClrTx/>
              <a:buSzTx/>
              <a:buFontTx/>
              <a:buNone/>
              <a:tabLst>
                <a:tab pos="1205230" algn="l"/>
                <a:tab pos="1926589" algn="l"/>
                <a:tab pos="2915920" algn="l"/>
                <a:tab pos="3444875" algn="l"/>
                <a:tab pos="4383405" algn="l"/>
                <a:tab pos="6796405" algn="l"/>
              </a:tabLst>
              <a:defRPr/>
            </a:pPr>
            <a:r>
              <a:rPr lang="en-US" sz="6000" b="1" spc="-114"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Unit 2</a:t>
            </a:r>
            <a:endParaRPr kumimoji="0" lang="en-US" sz="6000" b="1" i="0" u="none" strike="noStrike" kern="1200" cap="none" spc="0" normalizeH="0" baseline="0" dirty="0">
              <a:ln>
                <a:noFill/>
              </a:ln>
              <a:solidFill>
                <a:srgbClr val="AED633"/>
              </a:solidFill>
              <a:effectLst/>
              <a:uLnTx/>
              <a:uFillTx/>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4" name="Google Shape;114;p5">
            <a:extLst>
              <a:ext uri="{FF2B5EF4-FFF2-40B4-BE49-F238E27FC236}">
                <a16:creationId xmlns:a16="http://schemas.microsoft.com/office/drawing/2014/main" id="{61ADB6E2-D633-7AEC-D364-5177B202D895}"/>
              </a:ext>
            </a:extLst>
          </p:cNvPr>
          <p:cNvSpPr txBox="1"/>
          <p:nvPr/>
        </p:nvSpPr>
        <p:spPr>
          <a:xfrm>
            <a:off x="1296000" y="5256000"/>
            <a:ext cx="10980000" cy="3539390"/>
          </a:xfrm>
          <a:prstGeom prst="rect">
            <a:avLst/>
          </a:prstGeom>
          <a:noFill/>
          <a:ln>
            <a:noFill/>
          </a:ln>
        </p:spPr>
        <p:txBody>
          <a:bodyPr spcFirstLastPara="1" wrap="square" lIns="91425" tIns="45700" rIns="91425" bIns="45700" anchor="t" anchorCtr="0">
            <a:spAutoFit/>
          </a:bodyPr>
          <a:lstStyle/>
          <a:p>
            <a:pPr lvl="0">
              <a:lnSpc>
                <a:spcPct val="200000"/>
              </a:lnSpc>
              <a:buClr>
                <a:srgbClr val="000000"/>
              </a:buClr>
              <a:buSzPts val="2800"/>
            </a:pPr>
            <a:r>
              <a:rPr lang="sv-SE" sz="2800" b="1">
                <a:solidFill>
                  <a:srgbClr val="AED633"/>
                </a:solidFill>
                <a:latin typeface="Helvetica Neue" panose="020B0604020202020204" charset="0"/>
                <a:ea typeface="Helvetica Neue"/>
                <a:cs typeface="Helvetica Neue"/>
                <a:sym typeface="Helvetica Neue"/>
              </a:rPr>
              <a:t>2.1 Kreativitet kontra stabilitet
2.2 Osäkerhet och kunskapssökande
2.3 Interna processer
</a:t>
            </a:r>
            <a:endParaRPr lang="en-US" sz="2800" b="1" i="0" u="none" strike="noStrike" cap="none" dirty="0">
              <a:solidFill>
                <a:srgbClr val="AED633"/>
              </a:solidFill>
              <a:latin typeface="Helvetica Neue" panose="020B0604020202020204" charset="0"/>
              <a:ea typeface="Helvetica Neue"/>
              <a:cs typeface="Helvetica Neue"/>
              <a:sym typeface="Helvetica Neue"/>
            </a:endParaRPr>
          </a:p>
        </p:txBody>
      </p:sp>
    </p:spTree>
    <p:extLst>
      <p:ext uri="{BB962C8B-B14F-4D97-AF65-F5344CB8AC3E}">
        <p14:creationId xmlns:p14="http://schemas.microsoft.com/office/powerpoint/2010/main" val="23381701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p:Policy xmlns:p="office.server.policy" id="" local="true">
  <p:Name>dokument</p:Name>
  <p:Description/>
  <p:Statement/>
  <p:PolicyItems>
    <p:PolicyItem featureId="Microsoft.Office.RecordsManagement.PolicyFeatures.Expiration" staticId="0x0101000EF0B05C24659849954D56DEC08069FD|1641654227" UniqueId="132f4d7b-0655-4107-abe2-768974fa023b">
      <p:Name>Bevarande</p:Name>
      <p:Description>Automatisk schemaläggning av innehåll som ska bearbetas, och utföra en kvarhållnings åtgärd på innehåll som har nått sitt förfallodatum.</p:Description>
      <p:CustomData>
        <Schedules nextStageId="2">
          <Schedule type="Default">
            <stages>
              <data stageId="1">
                <formula id="Microsoft.Office.RecordsManagement.PolicyFeatures.Expiration.Formula.BuiltIn">
                  <number>5</number>
                  <property>Created</property>
                  <propertyId>8c06beca-0777-48f7-91c7-6da68bc07b69</propertyId>
                  <period>years</period>
                </formula>
                <action type="action" id="Microsoft.Office.RecordsManagement.PolicyFeatures.Expiration.Action.DeletePreviousDrafts"/>
              </data>
            </stages>
          </Schedule>
        </Schedules>
      </p:CustomData>
    </p:PolicyItem>
  </p:PolicyItems>
</p:Policy>
</file>

<file path=customXml/item2.xml><?xml version="1.0" encoding="utf-8"?>
<ct:contentTypeSchema xmlns:ct="http://schemas.microsoft.com/office/2006/metadata/contentType" xmlns:ma="http://schemas.microsoft.com/office/2006/metadata/properties/metaAttributes" ct:_="" ma:_="" ma:contentTypeName="dokument" ma:contentTypeID="0x0101000EF0B05C24659849954D56DEC08069FD" ma:contentTypeVersion="21" ma:contentTypeDescription="Skapa ett nytt dokument." ma:contentTypeScope="" ma:versionID="15938920fd11a15b20a4ec01fd239d70">
  <xsd:schema xmlns:xsd="http://www.w3.org/2001/XMLSchema" xmlns:xs="http://www.w3.org/2001/XMLSchema" xmlns:p="http://schemas.microsoft.com/office/2006/metadata/properties" xmlns:ns1="http://schemas.microsoft.com/sharepoint/v3" xmlns:ns2="f6553746-0384-4618-9962-7a6484f5408d" xmlns:ns3="5e4f25f3-ae99-423f-9fae-d4f11a58cf43" targetNamespace="http://schemas.microsoft.com/office/2006/metadata/properties" ma:root="true" ma:fieldsID="32b6f933b8e1f6dcac1529711787f093" ns1:_="" ns2:_="" ns3:_="">
    <xsd:import namespace="http://schemas.microsoft.com/sharepoint/v3"/>
    <xsd:import namespace="f6553746-0384-4618-9962-7a6484f5408d"/>
    <xsd:import namespace="5e4f25f3-ae99-423f-9fae-d4f11a58cf4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1:_dlc_Exempt" minOccurs="0"/>
                <xsd:element ref="ns1:_dlc_ExpireDateSaved" minOccurs="0"/>
                <xsd:element ref="ns1:_dlc_ExpireDate"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dlc_Exempt" ma:index="15" nillable="true" ma:displayName="Undanta från princip" ma:hidden="true" ma:internalName="_dlc_Exempt" ma:readOnly="true">
      <xsd:simpleType>
        <xsd:restriction base="dms:Unknown"/>
      </xsd:simpleType>
    </xsd:element>
    <xsd:element name="_dlc_ExpireDateSaved" ma:index="16" nillable="true" ma:displayName="Originalförfallodag" ma:hidden="true" ma:internalName="_dlc_ExpireDateSaved" ma:readOnly="true">
      <xsd:simpleType>
        <xsd:restriction base="dms:DateTime"/>
      </xsd:simpleType>
    </xsd:element>
    <xsd:element name="_dlc_ExpireDate" ma:index="17" nillable="true" ma:displayName="Förfallodatum" ma:hidden="true" ma:internalName="_dlc_ExpireDat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f6553746-0384-4618-9962-7a6484f5408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MediaLengthInSeconds" ma:index="23" nillable="true" ma:displayName="Length (seconds)"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Bildmarkeringar" ma:readOnly="false" ma:fieldId="{5cf76f15-5ced-4ddc-b409-7134ff3c332f}" ma:taxonomyMulti="true" ma:sspId="19d4c047-6b36-4fa7-b9a8-e8d476ae0fa7"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e4f25f3-ae99-423f-9fae-d4f11a58cf43" elementFormDefault="qualified">
    <xsd:import namespace="http://schemas.microsoft.com/office/2006/documentManagement/types"/>
    <xsd:import namespace="http://schemas.microsoft.com/office/infopath/2007/PartnerControls"/>
    <xsd:element name="SharedWithUsers" ma:index="10"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at med information" ma:internalName="SharedWithDetails" ma:readOnly="true">
      <xsd:simpleType>
        <xsd:restriction base="dms:Note">
          <xsd:maxLength value="255"/>
        </xsd:restriction>
      </xsd:simpleType>
    </xsd:element>
    <xsd:element name="TaxCatchAll" ma:index="26" nillable="true" ma:displayName="Taxonomy Catch All Column" ma:hidden="true" ma:list="{bb7f6521-95e7-4e53-83de-3456b496cd35}" ma:internalName="TaxCatchAll" ma:showField="CatchAllData" ma:web="5e4f25f3-ae99-423f-9fae-d4f11a58cf4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TaxCatchAll xmlns="5e4f25f3-ae99-423f-9fae-d4f11a58cf43" xsi:nil="true"/>
    <lcf76f155ced4ddcb4097134ff3c332f xmlns="f6553746-0384-4618-9962-7a6484f5408d">
      <Terms xmlns="http://schemas.microsoft.com/office/infopath/2007/PartnerControls"/>
    </lcf76f155ced4ddcb4097134ff3c332f>
    <_dlc_ExpireDateSaved xmlns="http://schemas.microsoft.com/sharepoint/v3" xsi:nil="true"/>
    <_dlc_ExpireDate xmlns="http://schemas.microsoft.com/sharepoint/v3">2027-12-16T11:31:46+00:00</_dlc_ExpireDate>
  </documentManagement>
</p:properties>
</file>

<file path=customXml/itemProps1.xml><?xml version="1.0" encoding="utf-8"?>
<ds:datastoreItem xmlns:ds="http://schemas.openxmlformats.org/officeDocument/2006/customXml" ds:itemID="{5FA8F000-2B7C-496A-AE8D-469C0FFCBD4B}">
  <ds:schemaRefs>
    <ds:schemaRef ds:uri="office.server.policy"/>
  </ds:schemaRefs>
</ds:datastoreItem>
</file>

<file path=customXml/itemProps2.xml><?xml version="1.0" encoding="utf-8"?>
<ds:datastoreItem xmlns:ds="http://schemas.openxmlformats.org/officeDocument/2006/customXml" ds:itemID="{2908797E-B06E-4CB4-BF25-A831BA682EF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6553746-0384-4618-9962-7a6484f5408d"/>
    <ds:schemaRef ds:uri="5e4f25f3-ae99-423f-9fae-d4f11a58cf4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F9E805C-2585-439D-B37E-ECB1F3E617FC}">
  <ds:schemaRefs>
    <ds:schemaRef ds:uri="http://schemas.microsoft.com/sharepoint/v3/contenttype/forms"/>
  </ds:schemaRefs>
</ds:datastoreItem>
</file>

<file path=customXml/itemProps4.xml><?xml version="1.0" encoding="utf-8"?>
<ds:datastoreItem xmlns:ds="http://schemas.openxmlformats.org/officeDocument/2006/customXml" ds:itemID="{E6E30425-120A-4ADE-A8AB-20960DDC8402}">
  <ds:schemaRefs>
    <ds:schemaRef ds:uri="http://schemas.microsoft.com/office/2006/metadata/properties"/>
    <ds:schemaRef ds:uri="http://schemas.microsoft.com/office/infopath/2007/PartnerControls"/>
    <ds:schemaRef ds:uri="5e4f25f3-ae99-423f-9fae-d4f11a58cf43"/>
    <ds:schemaRef ds:uri="f6553746-0384-4618-9962-7a6484f5408d"/>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emplate/>
  <TotalTime>0</TotalTime>
  <Words>2078</Words>
  <Application>Microsoft Office PowerPoint</Application>
  <PresentationFormat>Benutzerdefiniert</PresentationFormat>
  <Paragraphs>318</Paragraphs>
  <Slides>27</Slides>
  <Notes>4</Notes>
  <HiddenSlides>0</HiddenSlides>
  <MMClips>0</MMClips>
  <ScaleCrop>false</ScaleCrop>
  <HeadingPairs>
    <vt:vector size="6" baseType="variant">
      <vt:variant>
        <vt:lpstr>Verwendete Schriftarten</vt:lpstr>
      </vt:variant>
      <vt:variant>
        <vt:i4>5</vt:i4>
      </vt:variant>
      <vt:variant>
        <vt:lpstr>Design</vt:lpstr>
      </vt:variant>
      <vt:variant>
        <vt:i4>2</vt:i4>
      </vt:variant>
      <vt:variant>
        <vt:lpstr>Folientitel</vt:lpstr>
      </vt:variant>
      <vt:variant>
        <vt:i4>27</vt:i4>
      </vt:variant>
    </vt:vector>
  </HeadingPairs>
  <TitlesOfParts>
    <vt:vector size="34" baseType="lpstr">
      <vt:lpstr>Arial</vt:lpstr>
      <vt:lpstr>Calibri</vt:lpstr>
      <vt:lpstr>Helvetica Neue</vt:lpstr>
      <vt:lpstr>Microsoft Sans Serif</vt:lpstr>
      <vt:lpstr>Wingdings</vt:lpstr>
      <vt:lpstr>Office Theme</vt:lpstr>
      <vt:lpstr>Diseño personalizado</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Diseño sin título</dc:title>
  <dc:creator>Monia Coppola</dc:creator>
  <cp:keywords>DAE2pz8_XrU,BAEXurJiHZU</cp:keywords>
  <cp:lastModifiedBy>Jennifer Voepel</cp:lastModifiedBy>
  <cp:revision>202</cp:revision>
  <cp:lastPrinted>2022-12-01T09:15:04Z</cp:lastPrinted>
  <dcterms:created xsi:type="dcterms:W3CDTF">2022-01-27T16:04:38Z</dcterms:created>
  <dcterms:modified xsi:type="dcterms:W3CDTF">2024-02-05T00:05:51Z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2022-01-27T00:00:00Z</vt:filetime>
  </property>
  <property fmtid="{D5CDD505-2E9C-101B-9397-08002B2CF9AE}" pid="3" name="Creator">
    <vt:lpwstr>Canva</vt:lpwstr>
  </property>
  <property fmtid="{D5CDD505-2E9C-101B-9397-08002B2CF9AE}" pid="4" name="LastSaved">
    <vt:filetime>2022-01-27T00:00:00Z</vt:filetime>
  </property>
  <property fmtid="{D5CDD505-2E9C-101B-9397-08002B2CF9AE}" pid="5" name="ContentTypeId">
    <vt:lpwstr>0x0101000EF0B05C24659849954D56DEC08069FD</vt:lpwstr>
  </property>
  <property fmtid="{D5CDD505-2E9C-101B-9397-08002B2CF9AE}" pid="6" name="_dlc_policyId">
    <vt:lpwstr>0x0101000EF0B05C24659849954D56DEC08069FD|1641654227</vt:lpwstr>
  </property>
  <property fmtid="{D5CDD505-2E9C-101B-9397-08002B2CF9AE}" pid="7" name="ItemRetentionFormula">
    <vt:lpwstr>&lt;formula id="Microsoft.Office.RecordsManagement.PolicyFeatures.Expiration.Formula.BuiltIn"&gt;&lt;number&gt;5&lt;/number&gt;&lt;property&gt;Created&lt;/property&gt;&lt;propertyId&gt;8c06beca-0777-48f7-91c7-6da68bc07b69&lt;/propertyId&gt;&lt;period&gt;years&lt;/period&gt;&lt;/formula&gt;</vt:lpwstr>
  </property>
  <property fmtid="{D5CDD505-2E9C-101B-9397-08002B2CF9AE}" pid="8" name="MediaServiceImageTags">
    <vt:lpwstr/>
  </property>
</Properties>
</file>