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1"/>
    <p:sldMasterId id="2147483667" r:id="rId2"/>
  </p:sldMasterIdLst>
  <p:notesMasterIdLst>
    <p:notesMasterId r:id="rId30"/>
  </p:notesMasterIdLst>
  <p:handoutMasterIdLst>
    <p:handoutMasterId r:id="rId31"/>
  </p:handoutMasterIdLst>
  <p:sldIdLst>
    <p:sldId id="277" r:id="rId3"/>
    <p:sldId id="278" r:id="rId4"/>
    <p:sldId id="269" r:id="rId5"/>
    <p:sldId id="291" r:id="rId6"/>
    <p:sldId id="265" r:id="rId7"/>
    <p:sldId id="273" r:id="rId8"/>
    <p:sldId id="292" r:id="rId9"/>
    <p:sldId id="275" r:id="rId10"/>
    <p:sldId id="297" r:id="rId11"/>
    <p:sldId id="276" r:id="rId12"/>
    <p:sldId id="280" r:id="rId13"/>
    <p:sldId id="279" r:id="rId14"/>
    <p:sldId id="281" r:id="rId15"/>
    <p:sldId id="274" r:id="rId16"/>
    <p:sldId id="284" r:id="rId17"/>
    <p:sldId id="285" r:id="rId18"/>
    <p:sldId id="294" r:id="rId19"/>
    <p:sldId id="286" r:id="rId20"/>
    <p:sldId id="298" r:id="rId21"/>
    <p:sldId id="288" r:id="rId22"/>
    <p:sldId id="301" r:id="rId23"/>
    <p:sldId id="302" r:id="rId24"/>
    <p:sldId id="271" r:id="rId25"/>
    <p:sldId id="299" r:id="rId26"/>
    <p:sldId id="270" r:id="rId27"/>
    <p:sldId id="296" r:id="rId28"/>
    <p:sldId id="287" r:id="rId29"/>
  </p:sldIdLst>
  <p:sldSz cx="18288000" cy="10287000"/>
  <p:notesSz cx="9929813" cy="6797675"/>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Windows User" initials="W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D94B7"/>
    <a:srgbClr val="AED633"/>
    <a:srgbClr val="78B17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0256" autoAdjust="0"/>
    <p:restoredTop sz="94663"/>
  </p:normalViewPr>
  <p:slideViewPr>
    <p:cSldViewPr>
      <p:cViewPr varScale="1">
        <p:scale>
          <a:sx n="61" d="100"/>
          <a:sy n="61" d="100"/>
        </p:scale>
        <p:origin x="416" y="56"/>
      </p:cViewPr>
      <p:guideLst>
        <p:guide orient="horz" pos="2880"/>
        <p:guide pos="2160"/>
      </p:guideLst>
    </p:cSldViewPr>
  </p:slideViewPr>
  <p:notesTextViewPr>
    <p:cViewPr>
      <p:scale>
        <a:sx n="100" d="100"/>
        <a:sy n="100" d="100"/>
      </p:scale>
      <p:origin x="0" y="0"/>
    </p:cViewPr>
  </p:notesTextViewPr>
  <p:notesViewPr>
    <p:cSldViewPr>
      <p:cViewPr varScale="1">
        <p:scale>
          <a:sx n="58" d="100"/>
          <a:sy n="58" d="100"/>
        </p:scale>
        <p:origin x="1248" y="77"/>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35" Type="http://schemas.openxmlformats.org/officeDocument/2006/relationships/theme" Target="theme/theme1.xml"/><Relationship Id="rId8" Type="http://schemas.openxmlformats.org/officeDocument/2006/relationships/slide" Target="slides/slide6.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A325B24-B64F-084B-8ABA-98B18E224ADD}" type="doc">
      <dgm:prSet loTypeId="urn:microsoft.com/office/officeart/2008/layout/VerticalCurvedList" loCatId="" qsTypeId="urn:microsoft.com/office/officeart/2005/8/quickstyle/3d1" qsCatId="3D" csTypeId="urn:microsoft.com/office/officeart/2005/8/colors/accent1_2" csCatId="accent1" phldr="1"/>
      <dgm:spPr/>
      <dgm:t>
        <a:bodyPr/>
        <a:lstStyle/>
        <a:p>
          <a:endParaRPr lang="en-GB"/>
        </a:p>
      </dgm:t>
    </dgm:pt>
    <dgm:pt modelId="{416FA51E-CB1E-7847-ADA3-9198B5900CDA}">
      <dgm:prSet phldrT="[Text]" custT="1"/>
      <dgm:spPr/>
      <dgm:t>
        <a:bodyPr/>
        <a:lstStyle/>
        <a:p>
          <a:r>
            <a:rPr lang="en-IE" sz="2400" noProof="0" dirty="0">
              <a:latin typeface="Helvetica Neue" panose="020B0604020202020204" charset="0"/>
            </a:rPr>
            <a:t>Identificare e creare opportunità</a:t>
          </a:r>
        </a:p>
      </dgm:t>
    </dgm:pt>
    <dgm:pt modelId="{46D2E9DD-67B3-AE42-AA94-93DAE888A2E0}" type="parTrans" cxnId="{B9332259-80F6-F646-9F9B-C7BED2EA85F5}">
      <dgm:prSet/>
      <dgm:spPr/>
      <dgm:t>
        <a:bodyPr/>
        <a:lstStyle/>
        <a:p>
          <a:endParaRPr lang="en-US" sz="2400" noProof="0" dirty="0">
            <a:latin typeface="Helvetica Neue" panose="020B0604020202020204" charset="0"/>
          </a:endParaRPr>
        </a:p>
      </dgm:t>
    </dgm:pt>
    <dgm:pt modelId="{1A9DB65B-AB32-D44F-9DBC-2278C5EF78D6}" type="sibTrans" cxnId="{B9332259-80F6-F646-9F9B-C7BED2EA85F5}">
      <dgm:prSet/>
      <dgm:spPr/>
      <dgm:t>
        <a:bodyPr/>
        <a:lstStyle/>
        <a:p>
          <a:endParaRPr lang="en-US" sz="2400" noProof="0" dirty="0">
            <a:latin typeface="Helvetica Neue" panose="020B0604020202020204" charset="0"/>
          </a:endParaRPr>
        </a:p>
      </dgm:t>
    </dgm:pt>
    <dgm:pt modelId="{08E15C48-5961-6A44-86D5-90F0EDADA1B9}">
      <dgm:prSet phldrT="[Text]" custT="1"/>
      <dgm:spPr/>
      <dgm:t>
        <a:bodyPr/>
        <a:lstStyle/>
        <a:p>
          <a:r>
            <a:rPr lang="it-IT" sz="2200" noProof="0" dirty="0">
              <a:latin typeface="Helvetica Neue" panose="020B0604020202020204" charset="0"/>
            </a:rPr>
            <a:t>Nuovi modi di soddisfare le esigenze del mercato</a:t>
          </a:r>
          <a:endParaRPr lang="en-IE" sz="2200" noProof="0" dirty="0">
            <a:latin typeface="Helvetica Neue" panose="020B0604020202020204" charset="0"/>
          </a:endParaRPr>
        </a:p>
      </dgm:t>
    </dgm:pt>
    <dgm:pt modelId="{80752438-12F8-E845-B621-3993D802C16E}" type="parTrans" cxnId="{732160BA-BCCD-2B4A-8DA7-34C4209B18D8}">
      <dgm:prSet/>
      <dgm:spPr/>
      <dgm:t>
        <a:bodyPr/>
        <a:lstStyle/>
        <a:p>
          <a:endParaRPr lang="en-US" sz="2400" noProof="0" dirty="0">
            <a:latin typeface="Helvetica Neue" panose="020B0604020202020204" charset="0"/>
          </a:endParaRPr>
        </a:p>
      </dgm:t>
    </dgm:pt>
    <dgm:pt modelId="{22064C0A-A16E-DF44-86C3-3ECF4CB95FAF}" type="sibTrans" cxnId="{732160BA-BCCD-2B4A-8DA7-34C4209B18D8}">
      <dgm:prSet/>
      <dgm:spPr/>
      <dgm:t>
        <a:bodyPr/>
        <a:lstStyle/>
        <a:p>
          <a:endParaRPr lang="en-US" sz="2400" noProof="0" dirty="0">
            <a:latin typeface="Helvetica Neue" panose="020B0604020202020204" charset="0"/>
          </a:endParaRPr>
        </a:p>
      </dgm:t>
    </dgm:pt>
    <dgm:pt modelId="{14FF0874-AB5D-904A-8FCE-A8417932E2C4}">
      <dgm:prSet phldrT="[Text]" custT="1"/>
      <dgm:spPr/>
      <dgm:t>
        <a:bodyPr/>
        <a:lstStyle/>
        <a:p>
          <a:r>
            <a:rPr lang="en-IE" sz="2400" noProof="0" dirty="0">
              <a:latin typeface="Helvetica Neue" panose="020B0604020202020204" charset="0"/>
            </a:rPr>
            <a:t>Apertura a nuovi mercati</a:t>
          </a:r>
        </a:p>
      </dgm:t>
    </dgm:pt>
    <dgm:pt modelId="{F2543D5C-C762-7144-9E8C-F82A9517EE66}" type="parTrans" cxnId="{3AB32DBD-2D89-FA45-9054-84C2BE966DB6}">
      <dgm:prSet/>
      <dgm:spPr/>
      <dgm:t>
        <a:bodyPr/>
        <a:lstStyle/>
        <a:p>
          <a:endParaRPr lang="en-US" sz="2400" noProof="0" dirty="0">
            <a:latin typeface="Helvetica Neue" panose="020B0604020202020204" charset="0"/>
          </a:endParaRPr>
        </a:p>
      </dgm:t>
    </dgm:pt>
    <dgm:pt modelId="{7E2DBE17-C8C8-E441-9270-01E794FF24E4}" type="sibTrans" cxnId="{3AB32DBD-2D89-FA45-9054-84C2BE966DB6}">
      <dgm:prSet/>
      <dgm:spPr/>
      <dgm:t>
        <a:bodyPr/>
        <a:lstStyle/>
        <a:p>
          <a:endParaRPr lang="en-US" sz="2400" noProof="0" dirty="0">
            <a:latin typeface="Helvetica Neue" panose="020B0604020202020204" charset="0"/>
          </a:endParaRPr>
        </a:p>
      </dgm:t>
    </dgm:pt>
    <dgm:pt modelId="{D4B0A9AC-8639-1648-B671-C90FDC3DCBD6}">
      <dgm:prSet custT="1"/>
      <dgm:spPr/>
      <dgm:t>
        <a:bodyPr/>
        <a:lstStyle/>
        <a:p>
          <a:r>
            <a:rPr lang="en-IE" sz="2400" noProof="0" dirty="0">
              <a:latin typeface="Helvetica Neue" panose="020B0604020202020204" charset="0"/>
            </a:rPr>
            <a:t>Ridefinire i servizi</a:t>
          </a:r>
        </a:p>
      </dgm:t>
    </dgm:pt>
    <dgm:pt modelId="{2BADD926-8B9B-184F-A177-775BEA5E6802}" type="parTrans" cxnId="{8480D8BB-6EFE-F54A-A149-138720E00917}">
      <dgm:prSet/>
      <dgm:spPr/>
      <dgm:t>
        <a:bodyPr/>
        <a:lstStyle/>
        <a:p>
          <a:endParaRPr lang="en-US" sz="2400" noProof="0" dirty="0">
            <a:latin typeface="Helvetica Neue" panose="020B0604020202020204" charset="0"/>
          </a:endParaRPr>
        </a:p>
      </dgm:t>
    </dgm:pt>
    <dgm:pt modelId="{17F705FE-D1EE-F74E-8A8C-D81A7316067B}" type="sibTrans" cxnId="{8480D8BB-6EFE-F54A-A149-138720E00917}">
      <dgm:prSet/>
      <dgm:spPr/>
      <dgm:t>
        <a:bodyPr/>
        <a:lstStyle/>
        <a:p>
          <a:endParaRPr lang="en-US" sz="2400" noProof="0" dirty="0">
            <a:latin typeface="Helvetica Neue" panose="020B0604020202020204" charset="0"/>
          </a:endParaRPr>
        </a:p>
      </dgm:t>
    </dgm:pt>
    <dgm:pt modelId="{4F779D38-14C9-2249-919F-21D518C525F3}">
      <dgm:prSet custT="1"/>
      <dgm:spPr/>
      <dgm:t>
        <a:bodyPr/>
        <a:lstStyle/>
        <a:p>
          <a:r>
            <a:rPr lang="en-IE" sz="2400" noProof="0" dirty="0">
              <a:latin typeface="Helvetica Neue" panose="020B0604020202020204" charset="0"/>
            </a:rPr>
            <a:t>Soddisfare i bisogni sociali</a:t>
          </a:r>
        </a:p>
      </dgm:t>
    </dgm:pt>
    <dgm:pt modelId="{2FDB832F-8B9E-A248-8B5B-78F11921CDC7}" type="parTrans" cxnId="{F95301FB-3199-3447-ADD7-1C2F54305A1D}">
      <dgm:prSet/>
      <dgm:spPr/>
      <dgm:t>
        <a:bodyPr/>
        <a:lstStyle/>
        <a:p>
          <a:endParaRPr lang="en-US" sz="2400" noProof="0" dirty="0">
            <a:latin typeface="Helvetica Neue" panose="020B0604020202020204" charset="0"/>
          </a:endParaRPr>
        </a:p>
      </dgm:t>
    </dgm:pt>
    <dgm:pt modelId="{376549DA-4519-174F-8D54-1FF6A9A41921}" type="sibTrans" cxnId="{F95301FB-3199-3447-ADD7-1C2F54305A1D}">
      <dgm:prSet/>
      <dgm:spPr/>
      <dgm:t>
        <a:bodyPr/>
        <a:lstStyle/>
        <a:p>
          <a:endParaRPr lang="en-US" sz="2400" noProof="0" dirty="0">
            <a:latin typeface="Helvetica Neue" panose="020B0604020202020204" charset="0"/>
          </a:endParaRPr>
        </a:p>
      </dgm:t>
    </dgm:pt>
    <dgm:pt modelId="{4BC85CA1-FD63-6B4D-9BE6-FEA14FA9EFC2}">
      <dgm:prSet custT="1"/>
      <dgm:spPr/>
      <dgm:t>
        <a:bodyPr/>
        <a:lstStyle/>
        <a:p>
          <a:r>
            <a:rPr lang="it-IT" sz="2400" noProof="0" dirty="0">
              <a:latin typeface="Helvetica Neue" panose="020B0604020202020204" charset="0"/>
            </a:rPr>
            <a:t>Migliorare l'efficienza dei processi organizzativi</a:t>
          </a:r>
          <a:endParaRPr lang="en-IE" sz="2400" noProof="0" dirty="0">
            <a:latin typeface="Helvetica Neue" panose="020B0604020202020204" charset="0"/>
          </a:endParaRPr>
        </a:p>
      </dgm:t>
    </dgm:pt>
    <dgm:pt modelId="{B7DCD725-93FB-D047-BD96-89CF19141B74}" type="parTrans" cxnId="{14E513C0-DB57-B547-A13C-A3B8F428998A}">
      <dgm:prSet/>
      <dgm:spPr/>
      <dgm:t>
        <a:bodyPr/>
        <a:lstStyle/>
        <a:p>
          <a:endParaRPr lang="en-US" sz="2400" noProof="0" dirty="0">
            <a:latin typeface="Helvetica Neue" panose="020B0604020202020204" charset="0"/>
          </a:endParaRPr>
        </a:p>
      </dgm:t>
    </dgm:pt>
    <dgm:pt modelId="{8E655F5F-9C7A-FC44-A169-62E8DA914349}" type="sibTrans" cxnId="{14E513C0-DB57-B547-A13C-A3B8F428998A}">
      <dgm:prSet/>
      <dgm:spPr/>
      <dgm:t>
        <a:bodyPr/>
        <a:lstStyle/>
        <a:p>
          <a:endParaRPr lang="en-US" sz="2400" noProof="0" dirty="0">
            <a:latin typeface="Helvetica Neue" panose="020B0604020202020204" charset="0"/>
          </a:endParaRPr>
        </a:p>
      </dgm:t>
    </dgm:pt>
    <dgm:pt modelId="{187BF87D-9281-FD46-81A8-DBB0FD97269F}" type="pres">
      <dgm:prSet presAssocID="{AA325B24-B64F-084B-8ABA-98B18E224ADD}" presName="Name0" presStyleCnt="0">
        <dgm:presLayoutVars>
          <dgm:chMax val="7"/>
          <dgm:chPref val="7"/>
          <dgm:dir/>
        </dgm:presLayoutVars>
      </dgm:prSet>
      <dgm:spPr/>
    </dgm:pt>
    <dgm:pt modelId="{E632A1CA-898D-AD46-B4E6-351A75FD9887}" type="pres">
      <dgm:prSet presAssocID="{AA325B24-B64F-084B-8ABA-98B18E224ADD}" presName="Name1" presStyleCnt="0"/>
      <dgm:spPr/>
    </dgm:pt>
    <dgm:pt modelId="{DA953D6B-9818-254C-A683-4049674110B8}" type="pres">
      <dgm:prSet presAssocID="{AA325B24-B64F-084B-8ABA-98B18E224ADD}" presName="cycle" presStyleCnt="0"/>
      <dgm:spPr/>
    </dgm:pt>
    <dgm:pt modelId="{A1183B5D-615E-FC44-8C6C-2F1CD3714889}" type="pres">
      <dgm:prSet presAssocID="{AA325B24-B64F-084B-8ABA-98B18E224ADD}" presName="srcNode" presStyleLbl="node1" presStyleIdx="0" presStyleCnt="6"/>
      <dgm:spPr/>
    </dgm:pt>
    <dgm:pt modelId="{235DE21C-435D-A24F-BB64-43AD1E5FBDF5}" type="pres">
      <dgm:prSet presAssocID="{AA325B24-B64F-084B-8ABA-98B18E224ADD}" presName="conn" presStyleLbl="parChTrans1D2" presStyleIdx="0" presStyleCnt="1"/>
      <dgm:spPr/>
    </dgm:pt>
    <dgm:pt modelId="{2FED180D-8B06-8A4E-8F38-CAAC3E4BE152}" type="pres">
      <dgm:prSet presAssocID="{AA325B24-B64F-084B-8ABA-98B18E224ADD}" presName="extraNode" presStyleLbl="node1" presStyleIdx="0" presStyleCnt="6"/>
      <dgm:spPr/>
    </dgm:pt>
    <dgm:pt modelId="{36635685-5C62-F84A-BC9C-7CDB9C507722}" type="pres">
      <dgm:prSet presAssocID="{AA325B24-B64F-084B-8ABA-98B18E224ADD}" presName="dstNode" presStyleLbl="node1" presStyleIdx="0" presStyleCnt="6"/>
      <dgm:spPr/>
    </dgm:pt>
    <dgm:pt modelId="{D34C9631-EB34-9047-91E9-0000027C0D09}" type="pres">
      <dgm:prSet presAssocID="{416FA51E-CB1E-7847-ADA3-9198B5900CDA}" presName="text_1" presStyleLbl="node1" presStyleIdx="0" presStyleCnt="6">
        <dgm:presLayoutVars>
          <dgm:bulletEnabled val="1"/>
        </dgm:presLayoutVars>
      </dgm:prSet>
      <dgm:spPr/>
    </dgm:pt>
    <dgm:pt modelId="{B1EF2E9A-EC63-B54C-870C-970419B0220B}" type="pres">
      <dgm:prSet presAssocID="{416FA51E-CB1E-7847-ADA3-9198B5900CDA}" presName="accent_1" presStyleCnt="0"/>
      <dgm:spPr/>
    </dgm:pt>
    <dgm:pt modelId="{5970A9CF-0EE9-A84F-8D77-6A1CD1F679D4}" type="pres">
      <dgm:prSet presAssocID="{416FA51E-CB1E-7847-ADA3-9198B5900CDA}" presName="accentRepeatNode" presStyleLbl="solidFgAcc1" presStyleIdx="0" presStyleCnt="6"/>
      <dgm:spPr/>
    </dgm:pt>
    <dgm:pt modelId="{40D62884-5690-F544-9E3E-1780C88666D6}" type="pres">
      <dgm:prSet presAssocID="{08E15C48-5961-6A44-86D5-90F0EDADA1B9}" presName="text_2" presStyleLbl="node1" presStyleIdx="1" presStyleCnt="6">
        <dgm:presLayoutVars>
          <dgm:bulletEnabled val="1"/>
        </dgm:presLayoutVars>
      </dgm:prSet>
      <dgm:spPr/>
    </dgm:pt>
    <dgm:pt modelId="{6EC49996-2BB0-E641-9DC6-3A3CAFFB4273}" type="pres">
      <dgm:prSet presAssocID="{08E15C48-5961-6A44-86D5-90F0EDADA1B9}" presName="accent_2" presStyleCnt="0"/>
      <dgm:spPr/>
    </dgm:pt>
    <dgm:pt modelId="{8917B06A-4DA1-604F-8D3A-5D4636B1EC18}" type="pres">
      <dgm:prSet presAssocID="{08E15C48-5961-6A44-86D5-90F0EDADA1B9}" presName="accentRepeatNode" presStyleLbl="solidFgAcc1" presStyleIdx="1" presStyleCnt="6"/>
      <dgm:spPr/>
    </dgm:pt>
    <dgm:pt modelId="{DE65D00F-A42C-A44D-A374-9CF81260BA39}" type="pres">
      <dgm:prSet presAssocID="{14FF0874-AB5D-904A-8FCE-A8417932E2C4}" presName="text_3" presStyleLbl="node1" presStyleIdx="2" presStyleCnt="6">
        <dgm:presLayoutVars>
          <dgm:bulletEnabled val="1"/>
        </dgm:presLayoutVars>
      </dgm:prSet>
      <dgm:spPr/>
    </dgm:pt>
    <dgm:pt modelId="{7EBD2E8A-1B29-234C-AC0A-349D99A507F8}" type="pres">
      <dgm:prSet presAssocID="{14FF0874-AB5D-904A-8FCE-A8417932E2C4}" presName="accent_3" presStyleCnt="0"/>
      <dgm:spPr/>
    </dgm:pt>
    <dgm:pt modelId="{4022AF1E-B34F-1C49-9A15-52001129D98C}" type="pres">
      <dgm:prSet presAssocID="{14FF0874-AB5D-904A-8FCE-A8417932E2C4}" presName="accentRepeatNode" presStyleLbl="solidFgAcc1" presStyleIdx="2" presStyleCnt="6"/>
      <dgm:spPr/>
    </dgm:pt>
    <dgm:pt modelId="{37FED656-F8E4-144B-BAA8-5456D400C9D3}" type="pres">
      <dgm:prSet presAssocID="{D4B0A9AC-8639-1648-B671-C90FDC3DCBD6}" presName="text_4" presStyleLbl="node1" presStyleIdx="3" presStyleCnt="6">
        <dgm:presLayoutVars>
          <dgm:bulletEnabled val="1"/>
        </dgm:presLayoutVars>
      </dgm:prSet>
      <dgm:spPr/>
    </dgm:pt>
    <dgm:pt modelId="{02B023B9-9AA2-C644-8E44-CE95407FC93A}" type="pres">
      <dgm:prSet presAssocID="{D4B0A9AC-8639-1648-B671-C90FDC3DCBD6}" presName="accent_4" presStyleCnt="0"/>
      <dgm:spPr/>
    </dgm:pt>
    <dgm:pt modelId="{5151A5E5-F053-6343-9FDD-8310B7E5B7E9}" type="pres">
      <dgm:prSet presAssocID="{D4B0A9AC-8639-1648-B671-C90FDC3DCBD6}" presName="accentRepeatNode" presStyleLbl="solidFgAcc1" presStyleIdx="3" presStyleCnt="6"/>
      <dgm:spPr/>
    </dgm:pt>
    <dgm:pt modelId="{CE70BA7D-3D6D-AC44-8140-A663790E03A1}" type="pres">
      <dgm:prSet presAssocID="{4F779D38-14C9-2249-919F-21D518C525F3}" presName="text_5" presStyleLbl="node1" presStyleIdx="4" presStyleCnt="6">
        <dgm:presLayoutVars>
          <dgm:bulletEnabled val="1"/>
        </dgm:presLayoutVars>
      </dgm:prSet>
      <dgm:spPr/>
    </dgm:pt>
    <dgm:pt modelId="{7909B5F6-27E1-3945-B3C9-ECA93A8AD8BA}" type="pres">
      <dgm:prSet presAssocID="{4F779D38-14C9-2249-919F-21D518C525F3}" presName="accent_5" presStyleCnt="0"/>
      <dgm:spPr/>
    </dgm:pt>
    <dgm:pt modelId="{5F3FFE31-B218-EC47-9219-C92D17417304}" type="pres">
      <dgm:prSet presAssocID="{4F779D38-14C9-2249-919F-21D518C525F3}" presName="accentRepeatNode" presStyleLbl="solidFgAcc1" presStyleIdx="4" presStyleCnt="6"/>
      <dgm:spPr/>
    </dgm:pt>
    <dgm:pt modelId="{3834A250-DDA1-724E-AABC-FF54A5981E5B}" type="pres">
      <dgm:prSet presAssocID="{4BC85CA1-FD63-6B4D-9BE6-FEA14FA9EFC2}" presName="text_6" presStyleLbl="node1" presStyleIdx="5" presStyleCnt="6">
        <dgm:presLayoutVars>
          <dgm:bulletEnabled val="1"/>
        </dgm:presLayoutVars>
      </dgm:prSet>
      <dgm:spPr/>
    </dgm:pt>
    <dgm:pt modelId="{070A0CD5-4478-B142-9AF6-1A84113C996C}" type="pres">
      <dgm:prSet presAssocID="{4BC85CA1-FD63-6B4D-9BE6-FEA14FA9EFC2}" presName="accent_6" presStyleCnt="0"/>
      <dgm:spPr/>
    </dgm:pt>
    <dgm:pt modelId="{5ECF9E41-F9A3-EE44-8CCB-C3DBA9053F08}" type="pres">
      <dgm:prSet presAssocID="{4BC85CA1-FD63-6B4D-9BE6-FEA14FA9EFC2}" presName="accentRepeatNode" presStyleLbl="solidFgAcc1" presStyleIdx="5" presStyleCnt="6"/>
      <dgm:spPr/>
    </dgm:pt>
  </dgm:ptLst>
  <dgm:cxnLst>
    <dgm:cxn modelId="{BE86FB26-58D6-5242-9972-C936C03D9624}" type="presOf" srcId="{AA325B24-B64F-084B-8ABA-98B18E224ADD}" destId="{187BF87D-9281-FD46-81A8-DBB0FD97269F}" srcOrd="0" destOrd="0" presId="urn:microsoft.com/office/officeart/2008/layout/VerticalCurvedList"/>
    <dgm:cxn modelId="{0A62F131-1B6A-0543-B585-192F69C43DFA}" type="presOf" srcId="{14FF0874-AB5D-904A-8FCE-A8417932E2C4}" destId="{DE65D00F-A42C-A44D-A374-9CF81260BA39}" srcOrd="0" destOrd="0" presId="urn:microsoft.com/office/officeart/2008/layout/VerticalCurvedList"/>
    <dgm:cxn modelId="{C273FA3A-3751-7948-9EFE-C65632DB5742}" type="presOf" srcId="{D4B0A9AC-8639-1648-B671-C90FDC3DCBD6}" destId="{37FED656-F8E4-144B-BAA8-5456D400C9D3}" srcOrd="0" destOrd="0" presId="urn:microsoft.com/office/officeart/2008/layout/VerticalCurvedList"/>
    <dgm:cxn modelId="{DF91D35F-6413-5145-9C43-44C7229E23A5}" type="presOf" srcId="{1A9DB65B-AB32-D44F-9DBC-2278C5EF78D6}" destId="{235DE21C-435D-A24F-BB64-43AD1E5FBDF5}" srcOrd="0" destOrd="0" presId="urn:microsoft.com/office/officeart/2008/layout/VerticalCurvedList"/>
    <dgm:cxn modelId="{EAF63E46-A309-7F46-9C97-03B836E5CF20}" type="presOf" srcId="{4BC85CA1-FD63-6B4D-9BE6-FEA14FA9EFC2}" destId="{3834A250-DDA1-724E-AABC-FF54A5981E5B}" srcOrd="0" destOrd="0" presId="urn:microsoft.com/office/officeart/2008/layout/VerticalCurvedList"/>
    <dgm:cxn modelId="{B68BB371-BF11-5749-937F-9B0DB65A2CED}" type="presOf" srcId="{08E15C48-5961-6A44-86D5-90F0EDADA1B9}" destId="{40D62884-5690-F544-9E3E-1780C88666D6}" srcOrd="0" destOrd="0" presId="urn:microsoft.com/office/officeart/2008/layout/VerticalCurvedList"/>
    <dgm:cxn modelId="{8584CC57-301D-A242-882E-5100ED431AF2}" type="presOf" srcId="{4F779D38-14C9-2249-919F-21D518C525F3}" destId="{CE70BA7D-3D6D-AC44-8140-A663790E03A1}" srcOrd="0" destOrd="0" presId="urn:microsoft.com/office/officeart/2008/layout/VerticalCurvedList"/>
    <dgm:cxn modelId="{B9332259-80F6-F646-9F9B-C7BED2EA85F5}" srcId="{AA325B24-B64F-084B-8ABA-98B18E224ADD}" destId="{416FA51E-CB1E-7847-ADA3-9198B5900CDA}" srcOrd="0" destOrd="0" parTransId="{46D2E9DD-67B3-AE42-AA94-93DAE888A2E0}" sibTransId="{1A9DB65B-AB32-D44F-9DBC-2278C5EF78D6}"/>
    <dgm:cxn modelId="{732160BA-BCCD-2B4A-8DA7-34C4209B18D8}" srcId="{AA325B24-B64F-084B-8ABA-98B18E224ADD}" destId="{08E15C48-5961-6A44-86D5-90F0EDADA1B9}" srcOrd="1" destOrd="0" parTransId="{80752438-12F8-E845-B621-3993D802C16E}" sibTransId="{22064C0A-A16E-DF44-86C3-3ECF4CB95FAF}"/>
    <dgm:cxn modelId="{8480D8BB-6EFE-F54A-A149-138720E00917}" srcId="{AA325B24-B64F-084B-8ABA-98B18E224ADD}" destId="{D4B0A9AC-8639-1648-B671-C90FDC3DCBD6}" srcOrd="3" destOrd="0" parTransId="{2BADD926-8B9B-184F-A177-775BEA5E6802}" sibTransId="{17F705FE-D1EE-F74E-8A8C-D81A7316067B}"/>
    <dgm:cxn modelId="{3AB32DBD-2D89-FA45-9054-84C2BE966DB6}" srcId="{AA325B24-B64F-084B-8ABA-98B18E224ADD}" destId="{14FF0874-AB5D-904A-8FCE-A8417932E2C4}" srcOrd="2" destOrd="0" parTransId="{F2543D5C-C762-7144-9E8C-F82A9517EE66}" sibTransId="{7E2DBE17-C8C8-E441-9270-01E794FF24E4}"/>
    <dgm:cxn modelId="{14E513C0-DB57-B547-A13C-A3B8F428998A}" srcId="{AA325B24-B64F-084B-8ABA-98B18E224ADD}" destId="{4BC85CA1-FD63-6B4D-9BE6-FEA14FA9EFC2}" srcOrd="5" destOrd="0" parTransId="{B7DCD725-93FB-D047-BD96-89CF19141B74}" sibTransId="{8E655F5F-9C7A-FC44-A169-62E8DA914349}"/>
    <dgm:cxn modelId="{AFCCCEE8-87C6-3B40-B98C-210AB7C26B3F}" type="presOf" srcId="{416FA51E-CB1E-7847-ADA3-9198B5900CDA}" destId="{D34C9631-EB34-9047-91E9-0000027C0D09}" srcOrd="0" destOrd="0" presId="urn:microsoft.com/office/officeart/2008/layout/VerticalCurvedList"/>
    <dgm:cxn modelId="{F95301FB-3199-3447-ADD7-1C2F54305A1D}" srcId="{AA325B24-B64F-084B-8ABA-98B18E224ADD}" destId="{4F779D38-14C9-2249-919F-21D518C525F3}" srcOrd="4" destOrd="0" parTransId="{2FDB832F-8B9E-A248-8B5B-78F11921CDC7}" sibTransId="{376549DA-4519-174F-8D54-1FF6A9A41921}"/>
    <dgm:cxn modelId="{79B8C751-F582-3640-A3C6-CC04EE7845D8}" type="presParOf" srcId="{187BF87D-9281-FD46-81A8-DBB0FD97269F}" destId="{E632A1CA-898D-AD46-B4E6-351A75FD9887}" srcOrd="0" destOrd="0" presId="urn:microsoft.com/office/officeart/2008/layout/VerticalCurvedList"/>
    <dgm:cxn modelId="{21C8DC2F-5B89-5B4B-80AF-A59441F2B44E}" type="presParOf" srcId="{E632A1CA-898D-AD46-B4E6-351A75FD9887}" destId="{DA953D6B-9818-254C-A683-4049674110B8}" srcOrd="0" destOrd="0" presId="urn:microsoft.com/office/officeart/2008/layout/VerticalCurvedList"/>
    <dgm:cxn modelId="{BCBE6D8E-EAA3-2044-BD5C-F0D7B2A69EF3}" type="presParOf" srcId="{DA953D6B-9818-254C-A683-4049674110B8}" destId="{A1183B5D-615E-FC44-8C6C-2F1CD3714889}" srcOrd="0" destOrd="0" presId="urn:microsoft.com/office/officeart/2008/layout/VerticalCurvedList"/>
    <dgm:cxn modelId="{CF5FA677-672E-6B46-A0FC-4B70E94D7F21}" type="presParOf" srcId="{DA953D6B-9818-254C-A683-4049674110B8}" destId="{235DE21C-435D-A24F-BB64-43AD1E5FBDF5}" srcOrd="1" destOrd="0" presId="urn:microsoft.com/office/officeart/2008/layout/VerticalCurvedList"/>
    <dgm:cxn modelId="{53C77A10-1D2F-6A44-8E0F-B13531F7F6F9}" type="presParOf" srcId="{DA953D6B-9818-254C-A683-4049674110B8}" destId="{2FED180D-8B06-8A4E-8F38-CAAC3E4BE152}" srcOrd="2" destOrd="0" presId="urn:microsoft.com/office/officeart/2008/layout/VerticalCurvedList"/>
    <dgm:cxn modelId="{51DCFAC6-43A4-8B43-8454-FDB7A3B4DA19}" type="presParOf" srcId="{DA953D6B-9818-254C-A683-4049674110B8}" destId="{36635685-5C62-F84A-BC9C-7CDB9C507722}" srcOrd="3" destOrd="0" presId="urn:microsoft.com/office/officeart/2008/layout/VerticalCurvedList"/>
    <dgm:cxn modelId="{3A1A00A1-629E-C749-81D1-A000558408E4}" type="presParOf" srcId="{E632A1CA-898D-AD46-B4E6-351A75FD9887}" destId="{D34C9631-EB34-9047-91E9-0000027C0D09}" srcOrd="1" destOrd="0" presId="urn:microsoft.com/office/officeart/2008/layout/VerticalCurvedList"/>
    <dgm:cxn modelId="{D4C49D79-EEBA-B74A-865D-3C446CF71F04}" type="presParOf" srcId="{E632A1CA-898D-AD46-B4E6-351A75FD9887}" destId="{B1EF2E9A-EC63-B54C-870C-970419B0220B}" srcOrd="2" destOrd="0" presId="urn:microsoft.com/office/officeart/2008/layout/VerticalCurvedList"/>
    <dgm:cxn modelId="{28B5FC69-3CEF-0D4F-A82E-5600D21A982A}" type="presParOf" srcId="{B1EF2E9A-EC63-B54C-870C-970419B0220B}" destId="{5970A9CF-0EE9-A84F-8D77-6A1CD1F679D4}" srcOrd="0" destOrd="0" presId="urn:microsoft.com/office/officeart/2008/layout/VerticalCurvedList"/>
    <dgm:cxn modelId="{2D7F47ED-D189-CB4E-9239-F87CB56028BD}" type="presParOf" srcId="{E632A1CA-898D-AD46-B4E6-351A75FD9887}" destId="{40D62884-5690-F544-9E3E-1780C88666D6}" srcOrd="3" destOrd="0" presId="urn:microsoft.com/office/officeart/2008/layout/VerticalCurvedList"/>
    <dgm:cxn modelId="{F122FF3E-321F-A845-9C42-7F5C3F779211}" type="presParOf" srcId="{E632A1CA-898D-AD46-B4E6-351A75FD9887}" destId="{6EC49996-2BB0-E641-9DC6-3A3CAFFB4273}" srcOrd="4" destOrd="0" presId="urn:microsoft.com/office/officeart/2008/layout/VerticalCurvedList"/>
    <dgm:cxn modelId="{6CA7F0E4-DC81-5441-B4EB-2D80C84BAE5B}" type="presParOf" srcId="{6EC49996-2BB0-E641-9DC6-3A3CAFFB4273}" destId="{8917B06A-4DA1-604F-8D3A-5D4636B1EC18}" srcOrd="0" destOrd="0" presId="urn:microsoft.com/office/officeart/2008/layout/VerticalCurvedList"/>
    <dgm:cxn modelId="{D2766199-55AD-AF4D-B90B-5BCFACC62BD9}" type="presParOf" srcId="{E632A1CA-898D-AD46-B4E6-351A75FD9887}" destId="{DE65D00F-A42C-A44D-A374-9CF81260BA39}" srcOrd="5" destOrd="0" presId="urn:microsoft.com/office/officeart/2008/layout/VerticalCurvedList"/>
    <dgm:cxn modelId="{E4F4F61D-1AE2-9B4D-B743-291A1EF3DB8C}" type="presParOf" srcId="{E632A1CA-898D-AD46-B4E6-351A75FD9887}" destId="{7EBD2E8A-1B29-234C-AC0A-349D99A507F8}" srcOrd="6" destOrd="0" presId="urn:microsoft.com/office/officeart/2008/layout/VerticalCurvedList"/>
    <dgm:cxn modelId="{A627AA4F-D4EF-774F-98E4-6D97E36151A5}" type="presParOf" srcId="{7EBD2E8A-1B29-234C-AC0A-349D99A507F8}" destId="{4022AF1E-B34F-1C49-9A15-52001129D98C}" srcOrd="0" destOrd="0" presId="urn:microsoft.com/office/officeart/2008/layout/VerticalCurvedList"/>
    <dgm:cxn modelId="{49502BE2-6053-BB41-B8CC-59311B5D6CF5}" type="presParOf" srcId="{E632A1CA-898D-AD46-B4E6-351A75FD9887}" destId="{37FED656-F8E4-144B-BAA8-5456D400C9D3}" srcOrd="7" destOrd="0" presId="urn:microsoft.com/office/officeart/2008/layout/VerticalCurvedList"/>
    <dgm:cxn modelId="{378D6F8B-8F75-8441-9C3B-5E9FD0F3F612}" type="presParOf" srcId="{E632A1CA-898D-AD46-B4E6-351A75FD9887}" destId="{02B023B9-9AA2-C644-8E44-CE95407FC93A}" srcOrd="8" destOrd="0" presId="urn:microsoft.com/office/officeart/2008/layout/VerticalCurvedList"/>
    <dgm:cxn modelId="{EF5B7D49-4CF2-6A46-97C7-762FE6383E3A}" type="presParOf" srcId="{02B023B9-9AA2-C644-8E44-CE95407FC93A}" destId="{5151A5E5-F053-6343-9FDD-8310B7E5B7E9}" srcOrd="0" destOrd="0" presId="urn:microsoft.com/office/officeart/2008/layout/VerticalCurvedList"/>
    <dgm:cxn modelId="{76C67583-67DF-9244-BBB6-4AF9B700D536}" type="presParOf" srcId="{E632A1CA-898D-AD46-B4E6-351A75FD9887}" destId="{CE70BA7D-3D6D-AC44-8140-A663790E03A1}" srcOrd="9" destOrd="0" presId="urn:microsoft.com/office/officeart/2008/layout/VerticalCurvedList"/>
    <dgm:cxn modelId="{3565B37A-E143-E74B-9B7B-30AAA63B3F12}" type="presParOf" srcId="{E632A1CA-898D-AD46-B4E6-351A75FD9887}" destId="{7909B5F6-27E1-3945-B3C9-ECA93A8AD8BA}" srcOrd="10" destOrd="0" presId="urn:microsoft.com/office/officeart/2008/layout/VerticalCurvedList"/>
    <dgm:cxn modelId="{574725CC-20B2-BD40-8B1B-51D6246F0122}" type="presParOf" srcId="{7909B5F6-27E1-3945-B3C9-ECA93A8AD8BA}" destId="{5F3FFE31-B218-EC47-9219-C92D17417304}" srcOrd="0" destOrd="0" presId="urn:microsoft.com/office/officeart/2008/layout/VerticalCurvedList"/>
    <dgm:cxn modelId="{193CCCC5-0B2D-6E48-9792-2118EC8275A5}" type="presParOf" srcId="{E632A1CA-898D-AD46-B4E6-351A75FD9887}" destId="{3834A250-DDA1-724E-AABC-FF54A5981E5B}" srcOrd="11" destOrd="0" presId="urn:microsoft.com/office/officeart/2008/layout/VerticalCurvedList"/>
    <dgm:cxn modelId="{83F10FC3-837A-F247-89C2-6692A2355FA9}" type="presParOf" srcId="{E632A1CA-898D-AD46-B4E6-351A75FD9887}" destId="{070A0CD5-4478-B142-9AF6-1A84113C996C}" srcOrd="12" destOrd="0" presId="urn:microsoft.com/office/officeart/2008/layout/VerticalCurvedList"/>
    <dgm:cxn modelId="{32388F19-9895-E24A-9F43-5359E26F4EF7}" type="presParOf" srcId="{070A0CD5-4478-B142-9AF6-1A84113C996C}" destId="{5ECF9E41-F9A3-EE44-8CCB-C3DBA9053F08}"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F99D9A7-8431-47F8-B1C1-FE7662AB714B}" type="doc">
      <dgm:prSet loTypeId="urn:microsoft.com/office/officeart/2005/8/layout/radial3" loCatId="cycle" qsTypeId="urn:microsoft.com/office/officeart/2005/8/quickstyle/simple1" qsCatId="simple" csTypeId="urn:microsoft.com/office/officeart/2005/8/colors/accent1_2" csCatId="accent1" phldr="1"/>
      <dgm:spPr/>
      <dgm:t>
        <a:bodyPr/>
        <a:lstStyle/>
        <a:p>
          <a:endParaRPr lang="es-ES"/>
        </a:p>
      </dgm:t>
    </dgm:pt>
    <dgm:pt modelId="{BA8CA715-4374-4416-B16C-BC310217D77D}">
      <dgm:prSet phldrT="[Texto]" custT="1"/>
      <dgm:spPr>
        <a:solidFill>
          <a:srgbClr val="4D94B7">
            <a:alpha val="78000"/>
          </a:srgbClr>
        </a:solidFill>
      </dgm:spPr>
      <dgm:t>
        <a:bodyPr/>
        <a:lstStyle/>
        <a:p>
          <a:r>
            <a:rPr lang="it-IT" sz="3000" noProof="0" dirty="0">
              <a:solidFill>
                <a:schemeClr val="tx1"/>
              </a:solidFill>
              <a:latin typeface="Helvetica Neue" panose="020B0604020202020204" charset="0"/>
            </a:rPr>
            <a:t>Non tutte le innovazioni hanno successo</a:t>
          </a:r>
          <a:endParaRPr lang="en-IE" sz="3000" noProof="0" dirty="0">
            <a:solidFill>
              <a:schemeClr val="tx1"/>
            </a:solidFill>
            <a:latin typeface="Helvetica Neue" panose="020B0604020202020204" charset="0"/>
          </a:endParaRPr>
        </a:p>
      </dgm:t>
    </dgm:pt>
    <dgm:pt modelId="{B2325200-452E-49C4-88A4-B3D8F4EC2E9A}" type="parTrans" cxnId="{61A0B3C2-C531-4130-9674-CC19656DE778}">
      <dgm:prSet/>
      <dgm:spPr/>
      <dgm:t>
        <a:bodyPr/>
        <a:lstStyle/>
        <a:p>
          <a:endParaRPr lang="en-US" noProof="0" dirty="0">
            <a:solidFill>
              <a:schemeClr val="tx1"/>
            </a:solidFill>
            <a:latin typeface="Helvetica Neue" panose="020B0604020202020204" charset="0"/>
          </a:endParaRPr>
        </a:p>
      </dgm:t>
    </dgm:pt>
    <dgm:pt modelId="{A31E1DD9-B5C2-4728-A8DA-403C7839EAE2}" type="sibTrans" cxnId="{61A0B3C2-C531-4130-9674-CC19656DE778}">
      <dgm:prSet/>
      <dgm:spPr/>
      <dgm:t>
        <a:bodyPr/>
        <a:lstStyle/>
        <a:p>
          <a:endParaRPr lang="en-US" noProof="0" dirty="0">
            <a:solidFill>
              <a:schemeClr val="tx1"/>
            </a:solidFill>
            <a:latin typeface="Helvetica Neue" panose="020B0604020202020204" charset="0"/>
          </a:endParaRPr>
        </a:p>
      </dgm:t>
    </dgm:pt>
    <dgm:pt modelId="{4D082404-6B75-4683-AC10-1634C6BC1BE4}">
      <dgm:prSet phldrT="[Texto]" custT="1"/>
      <dgm:spPr>
        <a:solidFill>
          <a:srgbClr val="AED633">
            <a:alpha val="50000"/>
          </a:srgbClr>
        </a:solidFill>
      </dgm:spPr>
      <dgm:t>
        <a:bodyPr lIns="0" tIns="0" rIns="0" bIns="0"/>
        <a:lstStyle/>
        <a:p>
          <a:r>
            <a:rPr lang="en-IE" sz="2400" noProof="0" dirty="0">
              <a:solidFill>
                <a:schemeClr val="tx1"/>
              </a:solidFill>
              <a:latin typeface="Helvetica Neue" panose="020B0604020202020204" charset="0"/>
            </a:rPr>
            <a:t>Calcolo del tempo</a:t>
          </a:r>
        </a:p>
      </dgm:t>
    </dgm:pt>
    <dgm:pt modelId="{D8ACE33D-5D95-46F0-9734-7BD663BDF410}" type="parTrans" cxnId="{CBFC6E0B-85E0-43F1-8907-8A25C1F2A0F9}">
      <dgm:prSet/>
      <dgm:spPr/>
      <dgm:t>
        <a:bodyPr/>
        <a:lstStyle/>
        <a:p>
          <a:endParaRPr lang="en-US" noProof="0" dirty="0">
            <a:latin typeface="Helvetica Neue" panose="020B0604020202020204" charset="0"/>
          </a:endParaRPr>
        </a:p>
      </dgm:t>
    </dgm:pt>
    <dgm:pt modelId="{3EF1239E-0AC8-4AE3-8C04-F116EEAF38E7}" type="sibTrans" cxnId="{CBFC6E0B-85E0-43F1-8907-8A25C1F2A0F9}">
      <dgm:prSet/>
      <dgm:spPr/>
      <dgm:t>
        <a:bodyPr/>
        <a:lstStyle/>
        <a:p>
          <a:endParaRPr lang="en-US" noProof="0" dirty="0">
            <a:latin typeface="Helvetica Neue" panose="020B0604020202020204" charset="0"/>
          </a:endParaRPr>
        </a:p>
      </dgm:t>
    </dgm:pt>
    <dgm:pt modelId="{A738D4DE-1C78-46C7-9B61-4A193B12821C}">
      <dgm:prSet phldrT="[Texto]" custT="1"/>
      <dgm:spPr>
        <a:solidFill>
          <a:srgbClr val="AED633">
            <a:alpha val="50000"/>
          </a:srgbClr>
        </a:solidFill>
      </dgm:spPr>
      <dgm:t>
        <a:bodyPr lIns="0" tIns="0" rIns="0" bIns="0"/>
        <a:lstStyle/>
        <a:p>
          <a:r>
            <a:rPr lang="en-IE" sz="2400" noProof="0" dirty="0">
              <a:solidFill>
                <a:schemeClr val="tx1"/>
              </a:solidFill>
              <a:latin typeface="Helvetica Neue" panose="020B0604020202020204" charset="0"/>
            </a:rPr>
            <a:t>Famiglie di innovazione</a:t>
          </a:r>
        </a:p>
      </dgm:t>
    </dgm:pt>
    <dgm:pt modelId="{6ED15BE4-072D-4223-A140-5406CB9B27DC}" type="parTrans" cxnId="{C77C9470-BCC7-4997-A468-E41C2488AB3B}">
      <dgm:prSet/>
      <dgm:spPr/>
      <dgm:t>
        <a:bodyPr/>
        <a:lstStyle/>
        <a:p>
          <a:endParaRPr lang="en-US" noProof="0" dirty="0">
            <a:latin typeface="Helvetica Neue" panose="020B0604020202020204" charset="0"/>
          </a:endParaRPr>
        </a:p>
      </dgm:t>
    </dgm:pt>
    <dgm:pt modelId="{FBC31210-B136-48D5-924F-2B31E3BE2E94}" type="sibTrans" cxnId="{C77C9470-BCC7-4997-A468-E41C2488AB3B}">
      <dgm:prSet/>
      <dgm:spPr/>
      <dgm:t>
        <a:bodyPr/>
        <a:lstStyle/>
        <a:p>
          <a:endParaRPr lang="en-US" noProof="0" dirty="0">
            <a:latin typeface="Helvetica Neue" panose="020B0604020202020204" charset="0"/>
          </a:endParaRPr>
        </a:p>
      </dgm:t>
    </dgm:pt>
    <dgm:pt modelId="{511CB459-83A9-455E-A3BC-F64E1298C8FB}">
      <dgm:prSet phldrT="[Texto]" custT="1"/>
      <dgm:spPr>
        <a:solidFill>
          <a:srgbClr val="AED633">
            <a:alpha val="50000"/>
          </a:srgbClr>
        </a:solidFill>
      </dgm:spPr>
      <dgm:t>
        <a:bodyPr lIns="0" tIns="0" rIns="0" bIns="0"/>
        <a:lstStyle/>
        <a:p>
          <a:r>
            <a:rPr lang="it-IT" sz="2400" noProof="0" dirty="0">
              <a:solidFill>
                <a:schemeClr val="tx1"/>
              </a:solidFill>
              <a:latin typeface="Helvetica Neue" panose="020B0604020202020204" charset="0"/>
            </a:rPr>
            <a:t>Continuità degli sforzi di innovazione</a:t>
          </a:r>
          <a:endParaRPr lang="en-IE" sz="2400" noProof="0" dirty="0">
            <a:solidFill>
              <a:schemeClr val="tx1"/>
            </a:solidFill>
            <a:latin typeface="Helvetica Neue" panose="020B0604020202020204" charset="0"/>
          </a:endParaRPr>
        </a:p>
      </dgm:t>
    </dgm:pt>
    <dgm:pt modelId="{C35AA375-3BE9-485B-9D76-D66DB06073B0}" type="parTrans" cxnId="{981EB5CD-522F-4ADB-9711-F7907E26EA75}">
      <dgm:prSet/>
      <dgm:spPr/>
      <dgm:t>
        <a:bodyPr/>
        <a:lstStyle/>
        <a:p>
          <a:endParaRPr lang="en-US" noProof="0" dirty="0">
            <a:latin typeface="Helvetica Neue" panose="020B0604020202020204" charset="0"/>
          </a:endParaRPr>
        </a:p>
      </dgm:t>
    </dgm:pt>
    <dgm:pt modelId="{0AF6A8B0-5ED4-49F8-9C57-C57296C3920F}" type="sibTrans" cxnId="{981EB5CD-522F-4ADB-9711-F7907E26EA75}">
      <dgm:prSet/>
      <dgm:spPr/>
      <dgm:t>
        <a:bodyPr/>
        <a:lstStyle/>
        <a:p>
          <a:endParaRPr lang="en-US" noProof="0" dirty="0">
            <a:latin typeface="Helvetica Neue" panose="020B0604020202020204" charset="0"/>
          </a:endParaRPr>
        </a:p>
      </dgm:t>
    </dgm:pt>
    <dgm:pt modelId="{86B68EA8-898B-45E3-85DD-5E6EB10CAD90}">
      <dgm:prSet phldrT="[Texto]" custT="1"/>
      <dgm:spPr>
        <a:solidFill>
          <a:srgbClr val="AED633">
            <a:alpha val="50000"/>
          </a:srgbClr>
        </a:solidFill>
      </dgm:spPr>
      <dgm:t>
        <a:bodyPr lIns="0" tIns="0" rIns="0" bIns="0"/>
        <a:lstStyle/>
        <a:p>
          <a:r>
            <a:rPr lang="en-IE" sz="2400" noProof="0" dirty="0">
              <a:solidFill>
                <a:schemeClr val="tx1"/>
              </a:solidFill>
              <a:latin typeface="Helvetica Neue" panose="020B0604020202020204" charset="0"/>
            </a:rPr>
            <a:t>Grado di innovatività</a:t>
          </a:r>
        </a:p>
      </dgm:t>
    </dgm:pt>
    <dgm:pt modelId="{4CB7B6F6-A4DA-4B76-BF96-65BE628F9C2E}" type="parTrans" cxnId="{708DB326-A72F-41B2-B0D7-5445B05F6D18}">
      <dgm:prSet/>
      <dgm:spPr/>
      <dgm:t>
        <a:bodyPr/>
        <a:lstStyle/>
        <a:p>
          <a:endParaRPr lang="en-US" noProof="0" dirty="0">
            <a:latin typeface="Helvetica Neue" panose="020B0604020202020204" charset="0"/>
          </a:endParaRPr>
        </a:p>
      </dgm:t>
    </dgm:pt>
    <dgm:pt modelId="{D97EC8C8-5D5F-49D3-8E50-0276C47AED66}" type="sibTrans" cxnId="{708DB326-A72F-41B2-B0D7-5445B05F6D18}">
      <dgm:prSet/>
      <dgm:spPr/>
      <dgm:t>
        <a:bodyPr/>
        <a:lstStyle/>
        <a:p>
          <a:endParaRPr lang="en-US" noProof="0" dirty="0">
            <a:latin typeface="Helvetica Neue" panose="020B0604020202020204" charset="0"/>
          </a:endParaRPr>
        </a:p>
      </dgm:t>
    </dgm:pt>
    <dgm:pt modelId="{FA6D2002-6EC7-4489-82AF-2DBDC3A3F762}">
      <dgm:prSet phldrT="[Texto]" phldr="1" custScaleX="141700" custScaleY="133211" custRadScaleRad="123978" custRadScaleInc="48061"/>
      <dgm:spPr>
        <a:solidFill>
          <a:srgbClr val="AED633">
            <a:alpha val="50000"/>
          </a:srgbClr>
        </a:solidFill>
      </dgm:spPr>
      <dgm:t>
        <a:bodyPr/>
        <a:lstStyle/>
        <a:p>
          <a:endParaRPr lang="en-US" noProof="0" dirty="0">
            <a:solidFill>
              <a:schemeClr val="tx1"/>
            </a:solidFill>
            <a:latin typeface="Helvetica Neue" panose="020B0604020202020204" charset="0"/>
          </a:endParaRPr>
        </a:p>
      </dgm:t>
    </dgm:pt>
    <dgm:pt modelId="{E6E11E3B-5D46-472A-A158-6FA728DABE4D}" type="parTrans" cxnId="{08288246-BB4B-4360-BB8B-A2CDA272A754}">
      <dgm:prSet/>
      <dgm:spPr/>
      <dgm:t>
        <a:bodyPr/>
        <a:lstStyle/>
        <a:p>
          <a:endParaRPr lang="en-US" noProof="0" dirty="0">
            <a:latin typeface="Helvetica Neue" panose="020B0604020202020204" charset="0"/>
          </a:endParaRPr>
        </a:p>
      </dgm:t>
    </dgm:pt>
    <dgm:pt modelId="{53EBF6A0-D642-4685-8C78-59A23F05EFFD}" type="sibTrans" cxnId="{08288246-BB4B-4360-BB8B-A2CDA272A754}">
      <dgm:prSet/>
      <dgm:spPr/>
      <dgm:t>
        <a:bodyPr/>
        <a:lstStyle/>
        <a:p>
          <a:endParaRPr lang="en-US" noProof="0" dirty="0">
            <a:latin typeface="Helvetica Neue" panose="020B0604020202020204" charset="0"/>
          </a:endParaRPr>
        </a:p>
      </dgm:t>
    </dgm:pt>
    <dgm:pt modelId="{B2C9171F-A1CE-4C1A-8FA3-D4C931D7434F}" type="pres">
      <dgm:prSet presAssocID="{7F99D9A7-8431-47F8-B1C1-FE7662AB714B}" presName="composite" presStyleCnt="0">
        <dgm:presLayoutVars>
          <dgm:chMax val="1"/>
          <dgm:dir/>
          <dgm:resizeHandles val="exact"/>
        </dgm:presLayoutVars>
      </dgm:prSet>
      <dgm:spPr/>
    </dgm:pt>
    <dgm:pt modelId="{A442D66E-7309-4EFB-8C43-747A1CCBBAC6}" type="pres">
      <dgm:prSet presAssocID="{7F99D9A7-8431-47F8-B1C1-FE7662AB714B}" presName="radial" presStyleCnt="0">
        <dgm:presLayoutVars>
          <dgm:animLvl val="ctr"/>
        </dgm:presLayoutVars>
      </dgm:prSet>
      <dgm:spPr/>
    </dgm:pt>
    <dgm:pt modelId="{878A8DC8-4B49-4BB3-870F-F0C7CFE1F3D8}" type="pres">
      <dgm:prSet presAssocID="{BA8CA715-4374-4416-B16C-BC310217D77D}" presName="centerShape" presStyleLbl="vennNode1" presStyleIdx="0" presStyleCnt="5" custAng="0" custScaleX="128451" custScaleY="125070"/>
      <dgm:spPr/>
    </dgm:pt>
    <dgm:pt modelId="{D916B596-D3B9-4939-A7A6-9C6DAF677282}" type="pres">
      <dgm:prSet presAssocID="{4D082404-6B75-4683-AC10-1634C6BC1BE4}" presName="node" presStyleLbl="vennNode1" presStyleIdx="1" presStyleCnt="5" custScaleX="180282" custScaleY="150986" custRadScaleRad="120735" custRadScaleInc="49066">
        <dgm:presLayoutVars>
          <dgm:bulletEnabled val="1"/>
        </dgm:presLayoutVars>
      </dgm:prSet>
      <dgm:spPr/>
    </dgm:pt>
    <dgm:pt modelId="{FAE3807B-A0F6-4D8E-A436-3B9865E0F959}" type="pres">
      <dgm:prSet presAssocID="{A738D4DE-1C78-46C7-9B61-4A193B12821C}" presName="node" presStyleLbl="vennNode1" presStyleIdx="2" presStyleCnt="5" custScaleX="180282" custScaleY="150986" custRadScaleRad="123367" custRadScaleInc="45819">
        <dgm:presLayoutVars>
          <dgm:bulletEnabled val="1"/>
        </dgm:presLayoutVars>
      </dgm:prSet>
      <dgm:spPr/>
    </dgm:pt>
    <dgm:pt modelId="{DCDD689B-E51E-4562-AA5E-DA47FBA7C498}" type="pres">
      <dgm:prSet presAssocID="{511CB459-83A9-455E-A3BC-F64E1298C8FB}" presName="node" presStyleLbl="vennNode1" presStyleIdx="3" presStyleCnt="5" custScaleX="180282" custScaleY="150986" custRadScaleRad="122007" custRadScaleInc="53433">
        <dgm:presLayoutVars>
          <dgm:bulletEnabled val="1"/>
        </dgm:presLayoutVars>
      </dgm:prSet>
      <dgm:spPr/>
    </dgm:pt>
    <dgm:pt modelId="{EA02541F-25B6-497E-98D6-C9A0FB64C7A3}" type="pres">
      <dgm:prSet presAssocID="{86B68EA8-898B-45E3-85DD-5E6EB10CAD90}" presName="node" presStyleLbl="vennNode1" presStyleIdx="4" presStyleCnt="5" custScaleX="180282" custScaleY="150986" custRadScaleRad="123978" custRadScaleInc="48061">
        <dgm:presLayoutVars>
          <dgm:bulletEnabled val="1"/>
        </dgm:presLayoutVars>
      </dgm:prSet>
      <dgm:spPr/>
    </dgm:pt>
  </dgm:ptLst>
  <dgm:cxnLst>
    <dgm:cxn modelId="{CBFC6E0B-85E0-43F1-8907-8A25C1F2A0F9}" srcId="{BA8CA715-4374-4416-B16C-BC310217D77D}" destId="{4D082404-6B75-4683-AC10-1634C6BC1BE4}" srcOrd="0" destOrd="0" parTransId="{D8ACE33D-5D95-46F0-9734-7BD663BDF410}" sibTransId="{3EF1239E-0AC8-4AE3-8C04-F116EEAF38E7}"/>
    <dgm:cxn modelId="{708DB326-A72F-41B2-B0D7-5445B05F6D18}" srcId="{BA8CA715-4374-4416-B16C-BC310217D77D}" destId="{86B68EA8-898B-45E3-85DD-5E6EB10CAD90}" srcOrd="3" destOrd="0" parTransId="{4CB7B6F6-A4DA-4B76-BF96-65BE628F9C2E}" sibTransId="{D97EC8C8-5D5F-49D3-8E50-0276C47AED66}"/>
    <dgm:cxn modelId="{98282E38-14AF-44E7-9258-D947319CC2DA}" type="presOf" srcId="{86B68EA8-898B-45E3-85DD-5E6EB10CAD90}" destId="{EA02541F-25B6-497E-98D6-C9A0FB64C7A3}" srcOrd="0" destOrd="0" presId="urn:microsoft.com/office/officeart/2005/8/layout/radial3"/>
    <dgm:cxn modelId="{F9D23B60-5668-494B-B027-F730032F405D}" type="presOf" srcId="{BA8CA715-4374-4416-B16C-BC310217D77D}" destId="{878A8DC8-4B49-4BB3-870F-F0C7CFE1F3D8}" srcOrd="0" destOrd="0" presId="urn:microsoft.com/office/officeart/2005/8/layout/radial3"/>
    <dgm:cxn modelId="{08288246-BB4B-4360-BB8B-A2CDA272A754}" srcId="{7F99D9A7-8431-47F8-B1C1-FE7662AB714B}" destId="{FA6D2002-6EC7-4489-82AF-2DBDC3A3F762}" srcOrd="1" destOrd="0" parTransId="{E6E11E3B-5D46-472A-A158-6FA728DABE4D}" sibTransId="{53EBF6A0-D642-4685-8C78-59A23F05EFFD}"/>
    <dgm:cxn modelId="{91E6166F-1579-40A1-A113-973ED7CCD5EE}" type="presOf" srcId="{511CB459-83A9-455E-A3BC-F64E1298C8FB}" destId="{DCDD689B-E51E-4562-AA5E-DA47FBA7C498}" srcOrd="0" destOrd="0" presId="urn:microsoft.com/office/officeart/2005/8/layout/radial3"/>
    <dgm:cxn modelId="{C77C9470-BCC7-4997-A468-E41C2488AB3B}" srcId="{BA8CA715-4374-4416-B16C-BC310217D77D}" destId="{A738D4DE-1C78-46C7-9B61-4A193B12821C}" srcOrd="1" destOrd="0" parTransId="{6ED15BE4-072D-4223-A140-5406CB9B27DC}" sibTransId="{FBC31210-B136-48D5-924F-2B31E3BE2E94}"/>
    <dgm:cxn modelId="{F78AF4A6-DFA0-465D-8B68-BDCA856F796A}" type="presOf" srcId="{4D082404-6B75-4683-AC10-1634C6BC1BE4}" destId="{D916B596-D3B9-4939-A7A6-9C6DAF677282}" srcOrd="0" destOrd="0" presId="urn:microsoft.com/office/officeart/2005/8/layout/radial3"/>
    <dgm:cxn modelId="{61A0B3C2-C531-4130-9674-CC19656DE778}" srcId="{7F99D9A7-8431-47F8-B1C1-FE7662AB714B}" destId="{BA8CA715-4374-4416-B16C-BC310217D77D}" srcOrd="0" destOrd="0" parTransId="{B2325200-452E-49C4-88A4-B3D8F4EC2E9A}" sibTransId="{A31E1DD9-B5C2-4728-A8DA-403C7839EAE2}"/>
    <dgm:cxn modelId="{981EB5CD-522F-4ADB-9711-F7907E26EA75}" srcId="{BA8CA715-4374-4416-B16C-BC310217D77D}" destId="{511CB459-83A9-455E-A3BC-F64E1298C8FB}" srcOrd="2" destOrd="0" parTransId="{C35AA375-3BE9-485B-9D76-D66DB06073B0}" sibTransId="{0AF6A8B0-5ED4-49F8-9C57-C57296C3920F}"/>
    <dgm:cxn modelId="{F0769FD0-7A5D-43DB-BDED-76DCA57F7FFC}" type="presOf" srcId="{7F99D9A7-8431-47F8-B1C1-FE7662AB714B}" destId="{B2C9171F-A1CE-4C1A-8FA3-D4C931D7434F}" srcOrd="0" destOrd="0" presId="urn:microsoft.com/office/officeart/2005/8/layout/radial3"/>
    <dgm:cxn modelId="{9F4A5CD4-1C49-4785-AE7B-D131EFFC8EC7}" type="presOf" srcId="{A738D4DE-1C78-46C7-9B61-4A193B12821C}" destId="{FAE3807B-A0F6-4D8E-A436-3B9865E0F959}" srcOrd="0" destOrd="0" presId="urn:microsoft.com/office/officeart/2005/8/layout/radial3"/>
    <dgm:cxn modelId="{207DBF7A-F59C-4842-99A3-979C6555FC86}" type="presParOf" srcId="{B2C9171F-A1CE-4C1A-8FA3-D4C931D7434F}" destId="{A442D66E-7309-4EFB-8C43-747A1CCBBAC6}" srcOrd="0" destOrd="0" presId="urn:microsoft.com/office/officeart/2005/8/layout/radial3"/>
    <dgm:cxn modelId="{92DAAF02-3457-4AB1-A3AA-E6D0D0A52167}" type="presParOf" srcId="{A442D66E-7309-4EFB-8C43-747A1CCBBAC6}" destId="{878A8DC8-4B49-4BB3-870F-F0C7CFE1F3D8}" srcOrd="0" destOrd="0" presId="urn:microsoft.com/office/officeart/2005/8/layout/radial3"/>
    <dgm:cxn modelId="{64238936-252D-4907-8784-4544EB15009B}" type="presParOf" srcId="{A442D66E-7309-4EFB-8C43-747A1CCBBAC6}" destId="{D916B596-D3B9-4939-A7A6-9C6DAF677282}" srcOrd="1" destOrd="0" presId="urn:microsoft.com/office/officeart/2005/8/layout/radial3"/>
    <dgm:cxn modelId="{E38EBABB-90F5-4CA9-B8BA-0249BFFCF207}" type="presParOf" srcId="{A442D66E-7309-4EFB-8C43-747A1CCBBAC6}" destId="{FAE3807B-A0F6-4D8E-A436-3B9865E0F959}" srcOrd="2" destOrd="0" presId="urn:microsoft.com/office/officeart/2005/8/layout/radial3"/>
    <dgm:cxn modelId="{A22C4665-1B52-4B2E-8FE0-9BB6AD23CC2B}" type="presParOf" srcId="{A442D66E-7309-4EFB-8C43-747A1CCBBAC6}" destId="{DCDD689B-E51E-4562-AA5E-DA47FBA7C498}" srcOrd="3" destOrd="0" presId="urn:microsoft.com/office/officeart/2005/8/layout/radial3"/>
    <dgm:cxn modelId="{538298F2-673A-46AD-B646-7A7FBA49B178}" type="presParOf" srcId="{A442D66E-7309-4EFB-8C43-747A1CCBBAC6}" destId="{EA02541F-25B6-497E-98D6-C9A0FB64C7A3}" srcOrd="4" destOrd="0" presId="urn:microsoft.com/office/officeart/2005/8/layout/radial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D61660D-C811-9740-BD8D-79CE90911AD5}" type="doc">
      <dgm:prSet loTypeId="urn:microsoft.com/office/officeart/2005/8/layout/matrix1" loCatId="" qsTypeId="urn:microsoft.com/office/officeart/2005/8/quickstyle/simple1" qsCatId="simple" csTypeId="urn:microsoft.com/office/officeart/2005/8/colors/accent1_2" csCatId="accent1" phldr="1"/>
      <dgm:spPr/>
      <dgm:t>
        <a:bodyPr/>
        <a:lstStyle/>
        <a:p>
          <a:endParaRPr lang="en-GB"/>
        </a:p>
      </dgm:t>
    </dgm:pt>
    <dgm:pt modelId="{DC6CE7E1-674C-D845-BDDA-EBB88F847A6C}">
      <dgm:prSet phldrT="[Text]" custT="1"/>
      <dgm:spPr/>
      <dgm:t>
        <a:bodyPr/>
        <a:lstStyle/>
        <a:p>
          <a:r>
            <a:rPr lang="en-IE" sz="2400" dirty="0">
              <a:latin typeface="Helvetica Neue" panose="020B0604020202020204" charset="0"/>
            </a:rPr>
            <a:t>Mappa dell'incertezza</a:t>
          </a:r>
        </a:p>
      </dgm:t>
    </dgm:pt>
    <dgm:pt modelId="{5C258DFC-A979-3546-AFB7-2907835AA93A}" type="parTrans" cxnId="{38C4CEB9-5B9F-2C43-931B-F61DAFE8A4C0}">
      <dgm:prSet/>
      <dgm:spPr/>
      <dgm:t>
        <a:bodyPr/>
        <a:lstStyle/>
        <a:p>
          <a:endParaRPr lang="en-GB"/>
        </a:p>
      </dgm:t>
    </dgm:pt>
    <dgm:pt modelId="{31E0D787-BBE2-CE49-AA8A-7316380A9133}" type="sibTrans" cxnId="{38C4CEB9-5B9F-2C43-931B-F61DAFE8A4C0}">
      <dgm:prSet/>
      <dgm:spPr/>
      <dgm:t>
        <a:bodyPr/>
        <a:lstStyle/>
        <a:p>
          <a:endParaRPr lang="en-GB"/>
        </a:p>
      </dgm:t>
    </dgm:pt>
    <dgm:pt modelId="{E33A0007-9401-C44E-950D-DFC8F541BCA2}">
      <dgm:prSet phldrT="[Text]" custT="1"/>
      <dgm:spPr/>
      <dgm:t>
        <a:bodyPr/>
        <a:lstStyle/>
        <a:p>
          <a:r>
            <a:rPr lang="en-GB" sz="2400" dirty="0">
              <a:latin typeface="Helvetica Neue" panose="020B0604020202020204" charset="0"/>
            </a:rPr>
            <a:t>4</a:t>
          </a:r>
        </a:p>
        <a:p>
          <a:r>
            <a:rPr lang="en-IE" sz="2400" dirty="0">
              <a:latin typeface="Helvetica Neue" panose="020B0604020202020204" charset="0"/>
            </a:rPr>
            <a:t>Sviluppo di applicazioni</a:t>
          </a:r>
        </a:p>
      </dgm:t>
    </dgm:pt>
    <dgm:pt modelId="{A57DD245-9178-D748-B442-A595100B79B0}" type="parTrans" cxnId="{A54E90DB-73BE-A643-B4ED-E983AEA15B5D}">
      <dgm:prSet/>
      <dgm:spPr/>
      <dgm:t>
        <a:bodyPr/>
        <a:lstStyle/>
        <a:p>
          <a:endParaRPr lang="en-GB"/>
        </a:p>
      </dgm:t>
    </dgm:pt>
    <dgm:pt modelId="{FEA71B0C-EFCB-7D44-B8F8-2752A78F51F5}" type="sibTrans" cxnId="{A54E90DB-73BE-A643-B4ED-E983AEA15B5D}">
      <dgm:prSet/>
      <dgm:spPr/>
      <dgm:t>
        <a:bodyPr/>
        <a:lstStyle/>
        <a:p>
          <a:endParaRPr lang="en-GB"/>
        </a:p>
      </dgm:t>
    </dgm:pt>
    <dgm:pt modelId="{63F22820-EB66-0346-9A1D-D298463E0157}">
      <dgm:prSet phldrT="[Text]" custT="1"/>
      <dgm:spPr/>
      <dgm:t>
        <a:bodyPr/>
        <a:lstStyle/>
        <a:p>
          <a:r>
            <a:rPr lang="en-GB" sz="2400" dirty="0">
              <a:latin typeface="Helvetica Neue" panose="020B0604020202020204" charset="0"/>
            </a:rPr>
            <a:t>1</a:t>
          </a:r>
        </a:p>
        <a:p>
          <a:r>
            <a:rPr lang="en-IE" sz="2400" dirty="0">
              <a:latin typeface="Helvetica Neue" panose="020B0604020202020204" charset="0"/>
            </a:rPr>
            <a:t>Ricerca</a:t>
          </a:r>
        </a:p>
      </dgm:t>
    </dgm:pt>
    <dgm:pt modelId="{5908C842-A0C7-BA4A-A9EB-47AE929F936F}" type="parTrans" cxnId="{636DC568-3E46-AC47-8A9D-5FE3D15D80DF}">
      <dgm:prSet/>
      <dgm:spPr/>
      <dgm:t>
        <a:bodyPr/>
        <a:lstStyle/>
        <a:p>
          <a:endParaRPr lang="en-GB"/>
        </a:p>
      </dgm:t>
    </dgm:pt>
    <dgm:pt modelId="{4148A6DB-96F2-F44D-8C33-F455E79FABFF}" type="sibTrans" cxnId="{636DC568-3E46-AC47-8A9D-5FE3D15D80DF}">
      <dgm:prSet/>
      <dgm:spPr/>
      <dgm:t>
        <a:bodyPr/>
        <a:lstStyle/>
        <a:p>
          <a:endParaRPr lang="en-GB"/>
        </a:p>
      </dgm:t>
    </dgm:pt>
    <dgm:pt modelId="{E42BE9BE-D6D3-2244-BC30-D79530223BD5}">
      <dgm:prSet phldrT="[Text]" custT="1"/>
      <dgm:spPr/>
      <dgm:t>
        <a:bodyPr/>
        <a:lstStyle/>
        <a:p>
          <a:r>
            <a:rPr lang="en-GB" sz="2400" dirty="0">
              <a:latin typeface="Helvetica Neue" panose="020B0604020202020204" charset="0"/>
            </a:rPr>
            <a:t>3</a:t>
          </a:r>
        </a:p>
        <a:p>
          <a:r>
            <a:rPr lang="it-IT" sz="2400" dirty="0">
              <a:latin typeface="Helvetica Neue" panose="020B0604020202020204" charset="0"/>
            </a:rPr>
            <a:t>Combinare competenze tecnologiche e opportunità di mercato</a:t>
          </a:r>
          <a:endParaRPr lang="en-IE" sz="2400" dirty="0">
            <a:latin typeface="Helvetica Neue" panose="020B0604020202020204" charset="0"/>
          </a:endParaRPr>
        </a:p>
        <a:p>
          <a:endParaRPr lang="en-IE" sz="2400" dirty="0">
            <a:latin typeface="Helvetica Neue" panose="020B0604020202020204" charset="0"/>
          </a:endParaRPr>
        </a:p>
      </dgm:t>
    </dgm:pt>
    <dgm:pt modelId="{5390DFD0-373A-7240-A5EB-93563F881AA7}" type="parTrans" cxnId="{434AB2C9-6832-464B-BF16-1FCC91628D1E}">
      <dgm:prSet/>
      <dgm:spPr/>
      <dgm:t>
        <a:bodyPr/>
        <a:lstStyle/>
        <a:p>
          <a:endParaRPr lang="en-GB"/>
        </a:p>
      </dgm:t>
    </dgm:pt>
    <dgm:pt modelId="{240E9FEE-9073-5F43-AFC5-21AD7528231E}" type="sibTrans" cxnId="{434AB2C9-6832-464B-BF16-1FCC91628D1E}">
      <dgm:prSet/>
      <dgm:spPr/>
      <dgm:t>
        <a:bodyPr/>
        <a:lstStyle/>
        <a:p>
          <a:endParaRPr lang="en-GB"/>
        </a:p>
      </dgm:t>
    </dgm:pt>
    <dgm:pt modelId="{0C876189-7D47-1D4E-B0E7-24B110A7E611}">
      <dgm:prSet phldrT="[Text]" custT="1"/>
      <dgm:spPr/>
      <dgm:t>
        <a:bodyPr/>
        <a:lstStyle/>
        <a:p>
          <a:r>
            <a:rPr lang="en-GB" sz="2400" dirty="0">
              <a:latin typeface="Helvetica Neue" panose="020B0604020202020204" charset="0"/>
            </a:rPr>
            <a:t>2</a:t>
          </a:r>
        </a:p>
        <a:p>
          <a:r>
            <a:rPr lang="en-IE" sz="2400" dirty="0">
              <a:latin typeface="Helvetica Neue" panose="020B0604020202020204" charset="0"/>
            </a:rPr>
            <a:t>Ingegneria</a:t>
          </a:r>
        </a:p>
      </dgm:t>
    </dgm:pt>
    <dgm:pt modelId="{FEF08187-4ADC-6A44-83EB-AB76B693AC2A}" type="parTrans" cxnId="{063026A9-7716-AD41-BBAE-D78A8AA5BF87}">
      <dgm:prSet/>
      <dgm:spPr/>
      <dgm:t>
        <a:bodyPr/>
        <a:lstStyle/>
        <a:p>
          <a:endParaRPr lang="en-GB"/>
        </a:p>
      </dgm:t>
    </dgm:pt>
    <dgm:pt modelId="{DF4472B9-345F-A14C-8847-4BBA5A73138F}" type="sibTrans" cxnId="{063026A9-7716-AD41-BBAE-D78A8AA5BF87}">
      <dgm:prSet/>
      <dgm:spPr/>
      <dgm:t>
        <a:bodyPr/>
        <a:lstStyle/>
        <a:p>
          <a:endParaRPr lang="en-GB"/>
        </a:p>
      </dgm:t>
    </dgm:pt>
    <dgm:pt modelId="{6072729B-A211-4F43-95DE-A35E4D58A50C}" type="pres">
      <dgm:prSet presAssocID="{9D61660D-C811-9740-BD8D-79CE90911AD5}" presName="diagram" presStyleCnt="0">
        <dgm:presLayoutVars>
          <dgm:chMax val="1"/>
          <dgm:dir/>
          <dgm:animLvl val="ctr"/>
          <dgm:resizeHandles val="exact"/>
        </dgm:presLayoutVars>
      </dgm:prSet>
      <dgm:spPr/>
    </dgm:pt>
    <dgm:pt modelId="{AB9DFE9E-E744-624D-A994-14009F818628}" type="pres">
      <dgm:prSet presAssocID="{9D61660D-C811-9740-BD8D-79CE90911AD5}" presName="matrix" presStyleCnt="0"/>
      <dgm:spPr/>
    </dgm:pt>
    <dgm:pt modelId="{1228BB1E-7945-BF4F-B47B-1530CA14D420}" type="pres">
      <dgm:prSet presAssocID="{9D61660D-C811-9740-BD8D-79CE90911AD5}" presName="tile1" presStyleLbl="node1" presStyleIdx="0" presStyleCnt="4"/>
      <dgm:spPr/>
    </dgm:pt>
    <dgm:pt modelId="{EFDA5F7D-4BA0-8E49-8E50-9BD7388A7B5A}" type="pres">
      <dgm:prSet presAssocID="{9D61660D-C811-9740-BD8D-79CE90911AD5}" presName="tile1text" presStyleLbl="node1" presStyleIdx="0" presStyleCnt="4">
        <dgm:presLayoutVars>
          <dgm:chMax val="0"/>
          <dgm:chPref val="0"/>
          <dgm:bulletEnabled val="1"/>
        </dgm:presLayoutVars>
      </dgm:prSet>
      <dgm:spPr/>
    </dgm:pt>
    <dgm:pt modelId="{B745C7EF-1D5C-3B44-AE7D-8BC0A5077929}" type="pres">
      <dgm:prSet presAssocID="{9D61660D-C811-9740-BD8D-79CE90911AD5}" presName="tile2" presStyleLbl="node1" presStyleIdx="1" presStyleCnt="4"/>
      <dgm:spPr/>
    </dgm:pt>
    <dgm:pt modelId="{1D03EC20-5A5E-4B47-BFAA-7618202D5F04}" type="pres">
      <dgm:prSet presAssocID="{9D61660D-C811-9740-BD8D-79CE90911AD5}" presName="tile2text" presStyleLbl="node1" presStyleIdx="1" presStyleCnt="4">
        <dgm:presLayoutVars>
          <dgm:chMax val="0"/>
          <dgm:chPref val="0"/>
          <dgm:bulletEnabled val="1"/>
        </dgm:presLayoutVars>
      </dgm:prSet>
      <dgm:spPr/>
    </dgm:pt>
    <dgm:pt modelId="{50340A45-CFA5-F34D-B4AB-A1EFBAE5C808}" type="pres">
      <dgm:prSet presAssocID="{9D61660D-C811-9740-BD8D-79CE90911AD5}" presName="tile3" presStyleLbl="node1" presStyleIdx="2" presStyleCnt="4"/>
      <dgm:spPr/>
    </dgm:pt>
    <dgm:pt modelId="{49A78854-1B59-4F4D-906E-744C27C9F145}" type="pres">
      <dgm:prSet presAssocID="{9D61660D-C811-9740-BD8D-79CE90911AD5}" presName="tile3text" presStyleLbl="node1" presStyleIdx="2" presStyleCnt="4">
        <dgm:presLayoutVars>
          <dgm:chMax val="0"/>
          <dgm:chPref val="0"/>
          <dgm:bulletEnabled val="1"/>
        </dgm:presLayoutVars>
      </dgm:prSet>
      <dgm:spPr/>
    </dgm:pt>
    <dgm:pt modelId="{AD80DDFC-0A30-5748-86EF-9C89F6A03187}" type="pres">
      <dgm:prSet presAssocID="{9D61660D-C811-9740-BD8D-79CE90911AD5}" presName="tile4" presStyleLbl="node1" presStyleIdx="3" presStyleCnt="4"/>
      <dgm:spPr/>
    </dgm:pt>
    <dgm:pt modelId="{98061643-9023-964D-B7C7-844721EA0F15}" type="pres">
      <dgm:prSet presAssocID="{9D61660D-C811-9740-BD8D-79CE90911AD5}" presName="tile4text" presStyleLbl="node1" presStyleIdx="3" presStyleCnt="4">
        <dgm:presLayoutVars>
          <dgm:chMax val="0"/>
          <dgm:chPref val="0"/>
          <dgm:bulletEnabled val="1"/>
        </dgm:presLayoutVars>
      </dgm:prSet>
      <dgm:spPr/>
    </dgm:pt>
    <dgm:pt modelId="{D1A7B1B2-2385-DA49-88F3-FF40037A1D54}" type="pres">
      <dgm:prSet presAssocID="{9D61660D-C811-9740-BD8D-79CE90911AD5}" presName="centerTile" presStyleLbl="fgShp" presStyleIdx="0" presStyleCnt="1">
        <dgm:presLayoutVars>
          <dgm:chMax val="0"/>
          <dgm:chPref val="0"/>
        </dgm:presLayoutVars>
      </dgm:prSet>
      <dgm:spPr/>
    </dgm:pt>
  </dgm:ptLst>
  <dgm:cxnLst>
    <dgm:cxn modelId="{C2704537-9FB9-5348-8A71-2A1710BDB305}" type="presOf" srcId="{0C876189-7D47-1D4E-B0E7-24B110A7E611}" destId="{98061643-9023-964D-B7C7-844721EA0F15}" srcOrd="1" destOrd="0" presId="urn:microsoft.com/office/officeart/2005/8/layout/matrix1"/>
    <dgm:cxn modelId="{7026813F-6E7E-444E-BCA8-C1046F68D72F}" type="presOf" srcId="{63F22820-EB66-0346-9A1D-D298463E0157}" destId="{1D03EC20-5A5E-4B47-BFAA-7618202D5F04}" srcOrd="1" destOrd="0" presId="urn:microsoft.com/office/officeart/2005/8/layout/matrix1"/>
    <dgm:cxn modelId="{CDB2B33F-BDE0-6E44-A0DD-7CF80487E3FE}" type="presOf" srcId="{9D61660D-C811-9740-BD8D-79CE90911AD5}" destId="{6072729B-A211-4F43-95DE-A35E4D58A50C}" srcOrd="0" destOrd="0" presId="urn:microsoft.com/office/officeart/2005/8/layout/matrix1"/>
    <dgm:cxn modelId="{23318162-42DB-794D-8218-BB9698834CE5}" type="presOf" srcId="{E33A0007-9401-C44E-950D-DFC8F541BCA2}" destId="{EFDA5F7D-4BA0-8E49-8E50-9BD7388A7B5A}" srcOrd="1" destOrd="0" presId="urn:microsoft.com/office/officeart/2005/8/layout/matrix1"/>
    <dgm:cxn modelId="{636DC568-3E46-AC47-8A9D-5FE3D15D80DF}" srcId="{DC6CE7E1-674C-D845-BDDA-EBB88F847A6C}" destId="{63F22820-EB66-0346-9A1D-D298463E0157}" srcOrd="1" destOrd="0" parTransId="{5908C842-A0C7-BA4A-A9EB-47AE929F936F}" sibTransId="{4148A6DB-96F2-F44D-8C33-F455E79FABFF}"/>
    <dgm:cxn modelId="{063026A9-7716-AD41-BBAE-D78A8AA5BF87}" srcId="{DC6CE7E1-674C-D845-BDDA-EBB88F847A6C}" destId="{0C876189-7D47-1D4E-B0E7-24B110A7E611}" srcOrd="3" destOrd="0" parTransId="{FEF08187-4ADC-6A44-83EB-AB76B693AC2A}" sibTransId="{DF4472B9-345F-A14C-8847-4BBA5A73138F}"/>
    <dgm:cxn modelId="{640AD5B5-C1D5-BB47-AEAB-39FDFAC2EAD5}" type="presOf" srcId="{E33A0007-9401-C44E-950D-DFC8F541BCA2}" destId="{1228BB1E-7945-BF4F-B47B-1530CA14D420}" srcOrd="0" destOrd="0" presId="urn:microsoft.com/office/officeart/2005/8/layout/matrix1"/>
    <dgm:cxn modelId="{0A835CB9-7F1E-9844-BC03-5410111E07FB}" type="presOf" srcId="{63F22820-EB66-0346-9A1D-D298463E0157}" destId="{B745C7EF-1D5C-3B44-AE7D-8BC0A5077929}" srcOrd="0" destOrd="0" presId="urn:microsoft.com/office/officeart/2005/8/layout/matrix1"/>
    <dgm:cxn modelId="{38C4CEB9-5B9F-2C43-931B-F61DAFE8A4C0}" srcId="{9D61660D-C811-9740-BD8D-79CE90911AD5}" destId="{DC6CE7E1-674C-D845-BDDA-EBB88F847A6C}" srcOrd="0" destOrd="0" parTransId="{5C258DFC-A979-3546-AFB7-2907835AA93A}" sibTransId="{31E0D787-BBE2-CE49-AA8A-7316380A9133}"/>
    <dgm:cxn modelId="{6E8551C1-FD97-8A4C-AC3C-13F3D44830F9}" type="presOf" srcId="{DC6CE7E1-674C-D845-BDDA-EBB88F847A6C}" destId="{D1A7B1B2-2385-DA49-88F3-FF40037A1D54}" srcOrd="0" destOrd="0" presId="urn:microsoft.com/office/officeart/2005/8/layout/matrix1"/>
    <dgm:cxn modelId="{434AB2C9-6832-464B-BF16-1FCC91628D1E}" srcId="{DC6CE7E1-674C-D845-BDDA-EBB88F847A6C}" destId="{E42BE9BE-D6D3-2244-BC30-D79530223BD5}" srcOrd="2" destOrd="0" parTransId="{5390DFD0-373A-7240-A5EB-93563F881AA7}" sibTransId="{240E9FEE-9073-5F43-AFC5-21AD7528231E}"/>
    <dgm:cxn modelId="{1348AAD3-93FC-3A47-809B-C50990230EC1}" type="presOf" srcId="{0C876189-7D47-1D4E-B0E7-24B110A7E611}" destId="{AD80DDFC-0A30-5748-86EF-9C89F6A03187}" srcOrd="0" destOrd="0" presId="urn:microsoft.com/office/officeart/2005/8/layout/matrix1"/>
    <dgm:cxn modelId="{A54E90DB-73BE-A643-B4ED-E983AEA15B5D}" srcId="{DC6CE7E1-674C-D845-BDDA-EBB88F847A6C}" destId="{E33A0007-9401-C44E-950D-DFC8F541BCA2}" srcOrd="0" destOrd="0" parTransId="{A57DD245-9178-D748-B442-A595100B79B0}" sibTransId="{FEA71B0C-EFCB-7D44-B8F8-2752A78F51F5}"/>
    <dgm:cxn modelId="{2B2C30E4-85D9-B04F-941E-913306363694}" type="presOf" srcId="{E42BE9BE-D6D3-2244-BC30-D79530223BD5}" destId="{49A78854-1B59-4F4D-906E-744C27C9F145}" srcOrd="1" destOrd="0" presId="urn:microsoft.com/office/officeart/2005/8/layout/matrix1"/>
    <dgm:cxn modelId="{009FD9FD-E111-CA45-BBE8-5E16D9F10839}" type="presOf" srcId="{E42BE9BE-D6D3-2244-BC30-D79530223BD5}" destId="{50340A45-CFA5-F34D-B4AB-A1EFBAE5C808}" srcOrd="0" destOrd="0" presId="urn:microsoft.com/office/officeart/2005/8/layout/matrix1"/>
    <dgm:cxn modelId="{D4DAAC87-58A3-7146-9C7A-E9433BB024A7}" type="presParOf" srcId="{6072729B-A211-4F43-95DE-A35E4D58A50C}" destId="{AB9DFE9E-E744-624D-A994-14009F818628}" srcOrd="0" destOrd="0" presId="urn:microsoft.com/office/officeart/2005/8/layout/matrix1"/>
    <dgm:cxn modelId="{49F17594-1065-3E47-A9DA-BE70D2C33703}" type="presParOf" srcId="{AB9DFE9E-E744-624D-A994-14009F818628}" destId="{1228BB1E-7945-BF4F-B47B-1530CA14D420}" srcOrd="0" destOrd="0" presId="urn:microsoft.com/office/officeart/2005/8/layout/matrix1"/>
    <dgm:cxn modelId="{C46D96B4-2045-904B-8FE3-70192E63D1D1}" type="presParOf" srcId="{AB9DFE9E-E744-624D-A994-14009F818628}" destId="{EFDA5F7D-4BA0-8E49-8E50-9BD7388A7B5A}" srcOrd="1" destOrd="0" presId="urn:microsoft.com/office/officeart/2005/8/layout/matrix1"/>
    <dgm:cxn modelId="{8618B6E5-8A1E-D44E-BCBB-A2FF1E18986F}" type="presParOf" srcId="{AB9DFE9E-E744-624D-A994-14009F818628}" destId="{B745C7EF-1D5C-3B44-AE7D-8BC0A5077929}" srcOrd="2" destOrd="0" presId="urn:microsoft.com/office/officeart/2005/8/layout/matrix1"/>
    <dgm:cxn modelId="{FAA40D9E-E20C-704C-A9DC-58A3570C6334}" type="presParOf" srcId="{AB9DFE9E-E744-624D-A994-14009F818628}" destId="{1D03EC20-5A5E-4B47-BFAA-7618202D5F04}" srcOrd="3" destOrd="0" presId="urn:microsoft.com/office/officeart/2005/8/layout/matrix1"/>
    <dgm:cxn modelId="{FEBAC211-CA87-DA4C-80A3-B369FE958BCB}" type="presParOf" srcId="{AB9DFE9E-E744-624D-A994-14009F818628}" destId="{50340A45-CFA5-F34D-B4AB-A1EFBAE5C808}" srcOrd="4" destOrd="0" presId="urn:microsoft.com/office/officeart/2005/8/layout/matrix1"/>
    <dgm:cxn modelId="{5E2682EF-BE50-4D4C-B4C6-C3D89B62C113}" type="presParOf" srcId="{AB9DFE9E-E744-624D-A994-14009F818628}" destId="{49A78854-1B59-4F4D-906E-744C27C9F145}" srcOrd="5" destOrd="0" presId="urn:microsoft.com/office/officeart/2005/8/layout/matrix1"/>
    <dgm:cxn modelId="{980562B0-BC4A-8840-9FDA-19A5BB35529E}" type="presParOf" srcId="{AB9DFE9E-E744-624D-A994-14009F818628}" destId="{AD80DDFC-0A30-5748-86EF-9C89F6A03187}" srcOrd="6" destOrd="0" presId="urn:microsoft.com/office/officeart/2005/8/layout/matrix1"/>
    <dgm:cxn modelId="{24507B3A-7EA1-FE4C-B5DB-6FA64FCCB5DE}" type="presParOf" srcId="{AB9DFE9E-E744-624D-A994-14009F818628}" destId="{98061643-9023-964D-B7C7-844721EA0F15}" srcOrd="7" destOrd="0" presId="urn:microsoft.com/office/officeart/2005/8/layout/matrix1"/>
    <dgm:cxn modelId="{21A179DC-007C-2249-AFA4-C71A630303F1}" type="presParOf" srcId="{6072729B-A211-4F43-95DE-A35E4D58A50C}" destId="{D1A7B1B2-2385-DA49-88F3-FF40037A1D54}"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8BA5EB9-E6D7-4A34-BBC2-D613F00391CA}" type="doc">
      <dgm:prSet loTypeId="urn:microsoft.com/office/officeart/2005/8/layout/hList6" loCatId="list" qsTypeId="urn:microsoft.com/office/officeart/2005/8/quickstyle/simple1" qsCatId="simple" csTypeId="urn:microsoft.com/office/officeart/2005/8/colors/accent1_2" csCatId="accent1" phldr="1"/>
      <dgm:spPr/>
      <dgm:t>
        <a:bodyPr/>
        <a:lstStyle/>
        <a:p>
          <a:endParaRPr lang="es-ES"/>
        </a:p>
      </dgm:t>
    </dgm:pt>
    <dgm:pt modelId="{2190E1AC-BBD7-4353-BFFB-96638D02CF1F}">
      <dgm:prSet phldrT="[Texto]" custT="1"/>
      <dgm:spPr>
        <a:solidFill>
          <a:srgbClr val="4D94B7"/>
        </a:solidFill>
      </dgm:spPr>
      <dgm:t>
        <a:bodyPr lIns="144000"/>
        <a:lstStyle/>
        <a:p>
          <a:pPr>
            <a:lnSpc>
              <a:spcPct val="90000"/>
            </a:lnSpc>
            <a:spcAft>
              <a:spcPct val="35000"/>
            </a:spcAft>
            <a:buNone/>
          </a:pPr>
          <a:r>
            <a:rPr lang="en-US" sz="4400" noProof="0" dirty="0">
              <a:latin typeface="Helvetica Neue" panose="020B0604020202020204" charset="0"/>
            </a:rPr>
            <a:t>1</a:t>
          </a:r>
          <a:r>
            <a:rPr lang="en-US" sz="4400" baseline="30000" noProof="0" dirty="0">
              <a:latin typeface="Helvetica Neue" panose="020B0604020202020204" charset="0"/>
            </a:rPr>
            <a:t>st</a:t>
          </a:r>
          <a:endParaRPr lang="en-US" sz="4400" noProof="0" dirty="0">
            <a:latin typeface="Helvetica Neue" panose="020B0604020202020204" charset="0"/>
          </a:endParaRPr>
        </a:p>
      </dgm:t>
    </dgm:pt>
    <dgm:pt modelId="{31A8A7DB-2A1E-4164-ABDC-C04EC6B5CB36}" type="parTrans" cxnId="{1B2269D9-2B58-418F-8397-E1E0ECEE2302}">
      <dgm:prSet/>
      <dgm:spPr/>
      <dgm:t>
        <a:bodyPr/>
        <a:lstStyle/>
        <a:p>
          <a:endParaRPr lang="en-US" sz="1200" noProof="0" dirty="0">
            <a:latin typeface="Helvetica Neue" panose="020B0604020202020204" charset="0"/>
          </a:endParaRPr>
        </a:p>
      </dgm:t>
    </dgm:pt>
    <dgm:pt modelId="{A8F2A099-DEF2-411D-84C5-C438C1F98321}" type="sibTrans" cxnId="{1B2269D9-2B58-418F-8397-E1E0ECEE2302}">
      <dgm:prSet/>
      <dgm:spPr/>
      <dgm:t>
        <a:bodyPr/>
        <a:lstStyle/>
        <a:p>
          <a:endParaRPr lang="en-US" sz="1200" noProof="0" dirty="0">
            <a:latin typeface="Helvetica Neue" panose="020B0604020202020204" charset="0"/>
          </a:endParaRPr>
        </a:p>
      </dgm:t>
    </dgm:pt>
    <dgm:pt modelId="{D14F4154-5C7E-49B9-A1DA-CF4835FA14E9}">
      <dgm:prSet phldrT="[Texto]" custT="1"/>
      <dgm:spPr>
        <a:solidFill>
          <a:srgbClr val="4D94B7"/>
        </a:solidFill>
      </dgm:spPr>
      <dgm:t>
        <a:bodyPr lIns="144000"/>
        <a:lstStyle/>
        <a:p>
          <a:pPr>
            <a:lnSpc>
              <a:spcPct val="100000"/>
            </a:lnSpc>
            <a:spcAft>
              <a:spcPts val="600"/>
            </a:spcAft>
            <a:buFont typeface="Wingdings" panose="05000000000000000000" pitchFamily="2" charset="2"/>
            <a:buChar char="§"/>
          </a:pPr>
          <a:r>
            <a:rPr lang="it-IT" sz="1800" noProof="0" dirty="0">
              <a:latin typeface="Helvetica Neue" panose="020B0604020202020204" charset="0"/>
            </a:rPr>
            <a:t>Elevato grado di incertezza di prodotto e di processo</a:t>
          </a:r>
          <a:endParaRPr lang="en-US" sz="1800" noProof="0" dirty="0">
            <a:latin typeface="Helvetica Neue" panose="020B0604020202020204" charset="0"/>
          </a:endParaRPr>
        </a:p>
      </dgm:t>
    </dgm:pt>
    <dgm:pt modelId="{BE3B42CE-9942-4645-A449-81A1E9DB9154}" type="parTrans" cxnId="{1D317167-76AA-4F4E-A9F8-63612EC3DBE2}">
      <dgm:prSet/>
      <dgm:spPr/>
      <dgm:t>
        <a:bodyPr/>
        <a:lstStyle/>
        <a:p>
          <a:endParaRPr lang="en-US" sz="1200" noProof="0" dirty="0">
            <a:latin typeface="Helvetica Neue" panose="020B0604020202020204" charset="0"/>
          </a:endParaRPr>
        </a:p>
      </dgm:t>
    </dgm:pt>
    <dgm:pt modelId="{37CC2B3D-0FC1-46C1-A6B5-F006EBCAD4AC}" type="sibTrans" cxnId="{1D317167-76AA-4F4E-A9F8-63612EC3DBE2}">
      <dgm:prSet/>
      <dgm:spPr/>
      <dgm:t>
        <a:bodyPr/>
        <a:lstStyle/>
        <a:p>
          <a:endParaRPr lang="en-US" sz="1200" noProof="0" dirty="0">
            <a:latin typeface="Helvetica Neue" panose="020B0604020202020204" charset="0"/>
          </a:endParaRPr>
        </a:p>
      </dgm:t>
    </dgm:pt>
    <dgm:pt modelId="{6E472645-BC71-459D-997A-F9341A994092}">
      <dgm:prSet phldrT="[Texto]" custT="1"/>
      <dgm:spPr>
        <a:solidFill>
          <a:srgbClr val="78B17A"/>
        </a:solidFill>
      </dgm:spPr>
      <dgm:t>
        <a:bodyPr lIns="144000"/>
        <a:lstStyle/>
        <a:p>
          <a:pPr>
            <a:lnSpc>
              <a:spcPct val="90000"/>
            </a:lnSpc>
            <a:spcAft>
              <a:spcPct val="35000"/>
            </a:spcAft>
            <a:buNone/>
          </a:pPr>
          <a:r>
            <a:rPr lang="en-US" sz="4400" noProof="0" dirty="0">
              <a:latin typeface="Helvetica Neue" panose="020B0604020202020204" charset="0"/>
            </a:rPr>
            <a:t>2</a:t>
          </a:r>
          <a:r>
            <a:rPr lang="en-US" sz="4400" baseline="30000" noProof="0" dirty="0">
              <a:latin typeface="Helvetica Neue" panose="020B0604020202020204" charset="0"/>
            </a:rPr>
            <a:t>nd</a:t>
          </a:r>
          <a:endParaRPr lang="en-US" sz="4400" noProof="0" dirty="0">
            <a:latin typeface="Helvetica Neue" panose="020B0604020202020204" charset="0"/>
          </a:endParaRPr>
        </a:p>
      </dgm:t>
    </dgm:pt>
    <dgm:pt modelId="{8B3494A0-180A-4E66-AC87-ACB2D99E9530}" type="parTrans" cxnId="{2DE5CA04-3A6D-46E6-929D-B81F670AB78D}">
      <dgm:prSet/>
      <dgm:spPr/>
      <dgm:t>
        <a:bodyPr/>
        <a:lstStyle/>
        <a:p>
          <a:endParaRPr lang="en-US" sz="1200" noProof="0" dirty="0">
            <a:latin typeface="Helvetica Neue" panose="020B0604020202020204" charset="0"/>
          </a:endParaRPr>
        </a:p>
      </dgm:t>
    </dgm:pt>
    <dgm:pt modelId="{85EBC4C5-54D9-46DB-9811-089B9FB6D791}" type="sibTrans" cxnId="{2DE5CA04-3A6D-46E6-929D-B81F670AB78D}">
      <dgm:prSet/>
      <dgm:spPr/>
      <dgm:t>
        <a:bodyPr/>
        <a:lstStyle/>
        <a:p>
          <a:endParaRPr lang="en-US" sz="1200" noProof="0" dirty="0">
            <a:latin typeface="Helvetica Neue" panose="020B0604020202020204" charset="0"/>
          </a:endParaRPr>
        </a:p>
      </dgm:t>
    </dgm:pt>
    <dgm:pt modelId="{48645316-919B-4F63-AF82-40A3F0264D31}">
      <dgm:prSet phldrT="[Texto]" custT="1"/>
      <dgm:spPr>
        <a:solidFill>
          <a:srgbClr val="78B17A"/>
        </a:solidFill>
      </dgm:spPr>
      <dgm:t>
        <a:bodyPr lIns="144000"/>
        <a:lstStyle/>
        <a:p>
          <a:pPr>
            <a:lnSpc>
              <a:spcPct val="100000"/>
            </a:lnSpc>
            <a:spcAft>
              <a:spcPts val="600"/>
            </a:spcAft>
            <a:buFont typeface="Wingdings" panose="05000000000000000000" pitchFamily="2" charset="2"/>
            <a:buChar char="§"/>
          </a:pPr>
          <a:r>
            <a:rPr lang="it-IT" sz="2000" noProof="0" dirty="0">
              <a:latin typeface="Helvetica Neue" panose="020B0604020202020204" charset="0"/>
            </a:rPr>
            <a:t>Opportunità di mercato individuate ma l'incertezza di processo presente</a:t>
          </a:r>
          <a:endParaRPr lang="en-US" sz="2000" noProof="0" dirty="0">
            <a:latin typeface="Helvetica Neue" panose="020B0604020202020204" charset="0"/>
          </a:endParaRPr>
        </a:p>
      </dgm:t>
    </dgm:pt>
    <dgm:pt modelId="{8605296F-8C95-4E09-AF07-C19FD452560A}" type="parTrans" cxnId="{BCC903BA-F688-4EA9-A99B-1950436B3708}">
      <dgm:prSet/>
      <dgm:spPr/>
      <dgm:t>
        <a:bodyPr/>
        <a:lstStyle/>
        <a:p>
          <a:endParaRPr lang="en-US" sz="1200" noProof="0" dirty="0">
            <a:latin typeface="Helvetica Neue" panose="020B0604020202020204" charset="0"/>
          </a:endParaRPr>
        </a:p>
      </dgm:t>
    </dgm:pt>
    <dgm:pt modelId="{133178BE-A8A3-4695-9C73-6414C65D65D6}" type="sibTrans" cxnId="{BCC903BA-F688-4EA9-A99B-1950436B3708}">
      <dgm:prSet/>
      <dgm:spPr/>
      <dgm:t>
        <a:bodyPr/>
        <a:lstStyle/>
        <a:p>
          <a:endParaRPr lang="en-US" sz="1200" noProof="0" dirty="0">
            <a:latin typeface="Helvetica Neue" panose="020B0604020202020204" charset="0"/>
          </a:endParaRPr>
        </a:p>
      </dgm:t>
    </dgm:pt>
    <dgm:pt modelId="{211DF803-F6C0-4377-9EA1-730918AEE4FB}">
      <dgm:prSet phldrT="[Texto]" custT="1"/>
      <dgm:spPr>
        <a:solidFill>
          <a:srgbClr val="AED633"/>
        </a:solidFill>
      </dgm:spPr>
      <dgm:t>
        <a:bodyPr lIns="144000"/>
        <a:lstStyle/>
        <a:p>
          <a:pPr>
            <a:lnSpc>
              <a:spcPct val="90000"/>
            </a:lnSpc>
            <a:spcAft>
              <a:spcPct val="35000"/>
            </a:spcAft>
            <a:buNone/>
          </a:pPr>
          <a:r>
            <a:rPr lang="en-US" sz="4400" noProof="0" dirty="0">
              <a:latin typeface="Helvetica Neue" panose="020B0604020202020204" charset="0"/>
            </a:rPr>
            <a:t>3</a:t>
          </a:r>
          <a:r>
            <a:rPr lang="en-US" sz="4400" baseline="30000" noProof="0" dirty="0">
              <a:latin typeface="Helvetica Neue" panose="020B0604020202020204" charset="0"/>
            </a:rPr>
            <a:t>rd</a:t>
          </a:r>
          <a:endParaRPr lang="en-US" sz="4400" noProof="0" dirty="0">
            <a:latin typeface="Helvetica Neue" panose="020B0604020202020204" charset="0"/>
          </a:endParaRPr>
        </a:p>
      </dgm:t>
    </dgm:pt>
    <dgm:pt modelId="{D355C6D1-BE47-439F-9A2D-CF582FB387AF}" type="parTrans" cxnId="{E3B0BBAE-E7B0-4033-907F-3EEA707FD686}">
      <dgm:prSet/>
      <dgm:spPr/>
      <dgm:t>
        <a:bodyPr/>
        <a:lstStyle/>
        <a:p>
          <a:endParaRPr lang="en-US" sz="1200" noProof="0" dirty="0">
            <a:latin typeface="Helvetica Neue" panose="020B0604020202020204" charset="0"/>
          </a:endParaRPr>
        </a:p>
      </dgm:t>
    </dgm:pt>
    <dgm:pt modelId="{54E221B3-524C-40BB-99C5-D9AB6462D8E2}" type="sibTrans" cxnId="{E3B0BBAE-E7B0-4033-907F-3EEA707FD686}">
      <dgm:prSet/>
      <dgm:spPr/>
      <dgm:t>
        <a:bodyPr/>
        <a:lstStyle/>
        <a:p>
          <a:endParaRPr lang="en-US" sz="1200" noProof="0" dirty="0">
            <a:latin typeface="Helvetica Neue" panose="020B0604020202020204" charset="0"/>
          </a:endParaRPr>
        </a:p>
      </dgm:t>
    </dgm:pt>
    <dgm:pt modelId="{B6E75022-ACAE-4E09-B382-39335791B453}">
      <dgm:prSet phldrT="[Texto]" custT="1"/>
      <dgm:spPr>
        <a:solidFill>
          <a:srgbClr val="4D94B7"/>
        </a:solidFill>
      </dgm:spPr>
      <dgm:t>
        <a:bodyPr lIns="144000"/>
        <a:lstStyle/>
        <a:p>
          <a:pPr>
            <a:lnSpc>
              <a:spcPct val="90000"/>
            </a:lnSpc>
            <a:spcAft>
              <a:spcPct val="15000"/>
            </a:spcAft>
            <a:buFontTx/>
            <a:buNone/>
          </a:pPr>
          <a:endParaRPr lang="en-US" sz="3600" noProof="0" dirty="0">
            <a:latin typeface="Helvetica Neue" panose="020B0604020202020204" charset="0"/>
          </a:endParaRPr>
        </a:p>
      </dgm:t>
    </dgm:pt>
    <dgm:pt modelId="{214599B9-32E5-412E-A693-BA152425AE3C}" type="parTrans" cxnId="{D12C108E-7780-4774-8A64-E6A228CE3BE9}">
      <dgm:prSet/>
      <dgm:spPr/>
      <dgm:t>
        <a:bodyPr/>
        <a:lstStyle/>
        <a:p>
          <a:endParaRPr lang="en-US" sz="1200" noProof="0" dirty="0">
            <a:latin typeface="Helvetica Neue" panose="020B0604020202020204" charset="0"/>
          </a:endParaRPr>
        </a:p>
      </dgm:t>
    </dgm:pt>
    <dgm:pt modelId="{64E3FBCC-DCEA-4D55-8307-23F82E2763BA}" type="sibTrans" cxnId="{D12C108E-7780-4774-8A64-E6A228CE3BE9}">
      <dgm:prSet/>
      <dgm:spPr/>
      <dgm:t>
        <a:bodyPr/>
        <a:lstStyle/>
        <a:p>
          <a:endParaRPr lang="en-US" sz="1200" noProof="0" dirty="0">
            <a:latin typeface="Helvetica Neue" panose="020B0604020202020204" charset="0"/>
          </a:endParaRPr>
        </a:p>
      </dgm:t>
    </dgm:pt>
    <dgm:pt modelId="{F8C5ABC5-561D-4BFA-AEA0-EBBDC1F3EA99}">
      <dgm:prSet phldrT="[Texto]" custT="1"/>
      <dgm:spPr>
        <a:solidFill>
          <a:srgbClr val="AED633"/>
        </a:solidFill>
      </dgm:spPr>
      <dgm:t>
        <a:bodyPr lIns="144000"/>
        <a:lstStyle/>
        <a:p>
          <a:pPr>
            <a:lnSpc>
              <a:spcPct val="90000"/>
            </a:lnSpc>
            <a:spcAft>
              <a:spcPct val="15000"/>
            </a:spcAft>
            <a:buFontTx/>
            <a:buNone/>
          </a:pPr>
          <a:endParaRPr lang="en-US" sz="3600" noProof="0" dirty="0">
            <a:latin typeface="Helvetica Neue" panose="020B0604020202020204" charset="0"/>
          </a:endParaRPr>
        </a:p>
      </dgm:t>
    </dgm:pt>
    <dgm:pt modelId="{996824AE-A398-4D98-9B3D-9709E1D2FE49}" type="parTrans" cxnId="{B9D42993-2692-4FB5-9962-97DA94996384}">
      <dgm:prSet/>
      <dgm:spPr/>
      <dgm:t>
        <a:bodyPr/>
        <a:lstStyle/>
        <a:p>
          <a:endParaRPr lang="en-US" sz="1200" noProof="0" dirty="0">
            <a:latin typeface="Helvetica Neue" panose="020B0604020202020204" charset="0"/>
          </a:endParaRPr>
        </a:p>
      </dgm:t>
    </dgm:pt>
    <dgm:pt modelId="{DF0DA6DF-1617-471E-B5A6-F07256FB7099}" type="sibTrans" cxnId="{B9D42993-2692-4FB5-9962-97DA94996384}">
      <dgm:prSet/>
      <dgm:spPr/>
      <dgm:t>
        <a:bodyPr/>
        <a:lstStyle/>
        <a:p>
          <a:endParaRPr lang="en-US" sz="1200" noProof="0" dirty="0">
            <a:latin typeface="Helvetica Neue" panose="020B0604020202020204" charset="0"/>
          </a:endParaRPr>
        </a:p>
      </dgm:t>
    </dgm:pt>
    <dgm:pt modelId="{20B94105-DAFF-4CC4-A94C-AE0D70601049}">
      <dgm:prSet custT="1"/>
      <dgm:spPr/>
      <dgm:t>
        <a:bodyPr lIns="144000"/>
        <a:lstStyle/>
        <a:p>
          <a:pPr>
            <a:lnSpc>
              <a:spcPct val="100000"/>
            </a:lnSpc>
            <a:spcAft>
              <a:spcPts val="600"/>
            </a:spcAft>
            <a:buFont typeface="Wingdings" panose="05000000000000000000" pitchFamily="2" charset="2"/>
            <a:buChar char="§"/>
          </a:pPr>
          <a:r>
            <a:rPr lang="it-IT" sz="2000" noProof="0" dirty="0">
              <a:latin typeface="Helvetica Neue" panose="020B0604020202020204" charset="0"/>
            </a:rPr>
            <a:t>Esempio di Guinness può — come fornire ai consumatori lo stesso gusto della birra dalla bottiglia? </a:t>
          </a:r>
          <a:endParaRPr lang="en-US" sz="2000" noProof="0" dirty="0">
            <a:latin typeface="Helvetica Neue" panose="020B0604020202020204" charset="0"/>
          </a:endParaRPr>
        </a:p>
      </dgm:t>
    </dgm:pt>
    <dgm:pt modelId="{97C25A38-96EE-496C-BAA9-3C9F2146AB7A}" type="parTrans" cxnId="{17EB51E3-D989-417C-8690-37C9232270E4}">
      <dgm:prSet/>
      <dgm:spPr/>
      <dgm:t>
        <a:bodyPr/>
        <a:lstStyle/>
        <a:p>
          <a:endParaRPr lang="en-US" sz="1200" noProof="0" dirty="0">
            <a:latin typeface="Helvetica Neue" panose="020B0604020202020204" charset="0"/>
          </a:endParaRPr>
        </a:p>
      </dgm:t>
    </dgm:pt>
    <dgm:pt modelId="{2FF90305-B5D1-4009-B539-EE8B748123D2}" type="sibTrans" cxnId="{17EB51E3-D989-417C-8690-37C9232270E4}">
      <dgm:prSet/>
      <dgm:spPr/>
      <dgm:t>
        <a:bodyPr/>
        <a:lstStyle/>
        <a:p>
          <a:endParaRPr lang="en-US" sz="1200" noProof="0" dirty="0">
            <a:latin typeface="Helvetica Neue" panose="020B0604020202020204" charset="0"/>
          </a:endParaRPr>
        </a:p>
      </dgm:t>
    </dgm:pt>
    <dgm:pt modelId="{CA157DFB-DE1A-F541-B83F-29E9C8484FF2}">
      <dgm:prSet phldrT="[Texto]" custT="1"/>
      <dgm:spPr>
        <a:solidFill>
          <a:srgbClr val="AED633"/>
        </a:solidFill>
      </dgm:spPr>
      <dgm:t>
        <a:bodyPr lIns="144000"/>
        <a:lstStyle/>
        <a:p>
          <a:pPr>
            <a:lnSpc>
              <a:spcPct val="100000"/>
            </a:lnSpc>
            <a:spcAft>
              <a:spcPts val="600"/>
            </a:spcAft>
            <a:buFont typeface="Wingdings" panose="05000000000000000000" pitchFamily="2" charset="2"/>
            <a:buChar char="§"/>
          </a:pPr>
          <a:r>
            <a:rPr lang="en-IE" sz="2000" noProof="0" dirty="0">
              <a:solidFill>
                <a:schemeClr val="bg1"/>
              </a:solidFill>
              <a:latin typeface="Helvetica Neue" panose="020B0604020202020204" charset="0"/>
            </a:rPr>
            <a:t>Incertezza del prodotto presente</a:t>
          </a:r>
          <a:endParaRPr lang="en-US" sz="2000" noProof="0" dirty="0">
            <a:solidFill>
              <a:schemeClr val="bg1"/>
            </a:solidFill>
            <a:latin typeface="Helvetica Neue" panose="020B0604020202020204" charset="0"/>
          </a:endParaRPr>
        </a:p>
      </dgm:t>
    </dgm:pt>
    <dgm:pt modelId="{0A832B86-8D7D-284C-A85F-B9D085E5E395}" type="parTrans" cxnId="{FF1A5533-72A8-E442-9799-9CF562829CC8}">
      <dgm:prSet/>
      <dgm:spPr/>
      <dgm:t>
        <a:bodyPr/>
        <a:lstStyle/>
        <a:p>
          <a:endParaRPr lang="en-US" noProof="0" dirty="0">
            <a:latin typeface="Helvetica Neue" panose="020B0604020202020204" charset="0"/>
          </a:endParaRPr>
        </a:p>
      </dgm:t>
    </dgm:pt>
    <dgm:pt modelId="{AA147328-3115-204D-A1F4-30877011284A}" type="sibTrans" cxnId="{FF1A5533-72A8-E442-9799-9CF562829CC8}">
      <dgm:prSet/>
      <dgm:spPr/>
      <dgm:t>
        <a:bodyPr/>
        <a:lstStyle/>
        <a:p>
          <a:endParaRPr lang="en-US" noProof="0" dirty="0">
            <a:latin typeface="Helvetica Neue" panose="020B0604020202020204" charset="0"/>
          </a:endParaRPr>
        </a:p>
      </dgm:t>
    </dgm:pt>
    <dgm:pt modelId="{C82762C9-DE84-C44F-8FE6-4F7198CB8599}">
      <dgm:prSet custT="1"/>
      <dgm:spPr/>
      <dgm:t>
        <a:bodyPr lIns="144000"/>
        <a:lstStyle/>
        <a:p>
          <a:pPr>
            <a:lnSpc>
              <a:spcPct val="100000"/>
            </a:lnSpc>
            <a:spcAft>
              <a:spcPts val="600"/>
            </a:spcAft>
            <a:buFont typeface="Wingdings" panose="05000000000000000000" pitchFamily="2" charset="2"/>
            <a:buChar char="§"/>
          </a:pPr>
          <a:r>
            <a:rPr lang="it-IT" sz="2000" noProof="0" dirty="0">
              <a:solidFill>
                <a:schemeClr val="bg1"/>
              </a:solidFill>
              <a:latin typeface="Helvetica Neue" panose="020B0604020202020204" charset="0"/>
            </a:rPr>
            <a:t>Nasce con l'emergere di nuove tecnologie</a:t>
          </a:r>
          <a:endParaRPr lang="en-US" sz="2000" noProof="0" dirty="0">
            <a:solidFill>
              <a:schemeClr val="bg1"/>
            </a:solidFill>
            <a:latin typeface="Helvetica Neue" panose="020B0604020202020204" charset="0"/>
          </a:endParaRPr>
        </a:p>
      </dgm:t>
    </dgm:pt>
    <dgm:pt modelId="{3D3B732B-E369-F948-BE76-7EF5BDDDF34F}" type="parTrans" cxnId="{35DC7E99-8A0A-194E-A469-2FAFFD644DFA}">
      <dgm:prSet/>
      <dgm:spPr/>
      <dgm:t>
        <a:bodyPr/>
        <a:lstStyle/>
        <a:p>
          <a:endParaRPr lang="en-US" noProof="0" dirty="0">
            <a:latin typeface="Helvetica Neue" panose="020B0604020202020204" charset="0"/>
          </a:endParaRPr>
        </a:p>
      </dgm:t>
    </dgm:pt>
    <dgm:pt modelId="{B53624CB-7AE7-5640-8EF5-D18C09AAE47D}" type="sibTrans" cxnId="{35DC7E99-8A0A-194E-A469-2FAFFD644DFA}">
      <dgm:prSet/>
      <dgm:spPr/>
      <dgm:t>
        <a:bodyPr/>
        <a:lstStyle/>
        <a:p>
          <a:endParaRPr lang="en-US" noProof="0" dirty="0">
            <a:latin typeface="Helvetica Neue" panose="020B0604020202020204" charset="0"/>
          </a:endParaRPr>
        </a:p>
      </dgm:t>
    </dgm:pt>
    <dgm:pt modelId="{8E5276A0-11BE-324E-8D4F-68007B08FBCB}">
      <dgm:prSet custT="1"/>
      <dgm:spPr/>
      <dgm:t>
        <a:bodyPr lIns="144000"/>
        <a:lstStyle/>
        <a:p>
          <a:pPr>
            <a:lnSpc>
              <a:spcPct val="100000"/>
            </a:lnSpc>
            <a:spcAft>
              <a:spcPts val="600"/>
            </a:spcAft>
            <a:buFont typeface="Wingdings" panose="05000000000000000000" pitchFamily="2" charset="2"/>
            <a:buChar char="§"/>
          </a:pPr>
          <a:r>
            <a:rPr lang="it-IT" sz="2000" noProof="0" dirty="0">
              <a:solidFill>
                <a:schemeClr val="bg1"/>
              </a:solidFill>
              <a:latin typeface="Helvetica Neue" panose="020B0604020202020204" charset="0"/>
            </a:rPr>
            <a:t>Mancanza di chiarezza su come utilizzare la tecnologia in modo ottimale</a:t>
          </a:r>
          <a:endParaRPr lang="en-US" sz="2000" noProof="0" dirty="0">
            <a:solidFill>
              <a:schemeClr val="bg1"/>
            </a:solidFill>
            <a:latin typeface="Helvetica Neue" panose="020B0604020202020204" charset="0"/>
          </a:endParaRPr>
        </a:p>
      </dgm:t>
    </dgm:pt>
    <dgm:pt modelId="{A231C294-3998-B549-8D59-A99179C5BEC0}" type="parTrans" cxnId="{57A06DB7-A82B-9542-98C5-E26BE3C0BB93}">
      <dgm:prSet/>
      <dgm:spPr/>
      <dgm:t>
        <a:bodyPr/>
        <a:lstStyle/>
        <a:p>
          <a:endParaRPr lang="en-US" noProof="0" dirty="0">
            <a:latin typeface="Helvetica Neue" panose="020B0604020202020204" charset="0"/>
          </a:endParaRPr>
        </a:p>
      </dgm:t>
    </dgm:pt>
    <dgm:pt modelId="{8B219EDC-B853-E645-8A14-B5D6CCA5CBD5}" type="sibTrans" cxnId="{57A06DB7-A82B-9542-98C5-E26BE3C0BB93}">
      <dgm:prSet/>
      <dgm:spPr/>
      <dgm:t>
        <a:bodyPr/>
        <a:lstStyle/>
        <a:p>
          <a:endParaRPr lang="en-US" noProof="0" dirty="0">
            <a:latin typeface="Helvetica Neue" panose="020B0604020202020204" charset="0"/>
          </a:endParaRPr>
        </a:p>
      </dgm:t>
    </dgm:pt>
    <dgm:pt modelId="{4A12709F-86B4-7845-9493-494356492D17}">
      <dgm:prSet custT="1"/>
      <dgm:spPr/>
      <dgm:t>
        <a:bodyPr lIns="144000"/>
        <a:lstStyle/>
        <a:p>
          <a:pPr>
            <a:lnSpc>
              <a:spcPct val="90000"/>
            </a:lnSpc>
            <a:spcAft>
              <a:spcPct val="35000"/>
            </a:spcAft>
            <a:buNone/>
          </a:pPr>
          <a:r>
            <a:rPr lang="en-US" sz="4400" noProof="0" dirty="0">
              <a:latin typeface="Helvetica Neue" panose="020B0604020202020204" charset="0"/>
            </a:rPr>
            <a:t>4</a:t>
          </a:r>
          <a:r>
            <a:rPr lang="en-US" sz="4400" baseline="30000" noProof="0" dirty="0">
              <a:latin typeface="Helvetica Neue" panose="020B0604020202020204" charset="0"/>
            </a:rPr>
            <a:t>th</a:t>
          </a:r>
          <a:endParaRPr lang="en-US" sz="4400" noProof="0" dirty="0">
            <a:latin typeface="Helvetica Neue" panose="020B0604020202020204" charset="0"/>
          </a:endParaRPr>
        </a:p>
      </dgm:t>
    </dgm:pt>
    <dgm:pt modelId="{E62CCC4E-5D6C-9142-9A34-EAEE223464C5}" type="parTrans" cxnId="{3D646AB2-D508-4146-8786-62FC80CB96B3}">
      <dgm:prSet/>
      <dgm:spPr/>
      <dgm:t>
        <a:bodyPr/>
        <a:lstStyle/>
        <a:p>
          <a:endParaRPr lang="en-US" noProof="0" dirty="0">
            <a:latin typeface="Helvetica Neue" panose="020B0604020202020204" charset="0"/>
          </a:endParaRPr>
        </a:p>
      </dgm:t>
    </dgm:pt>
    <dgm:pt modelId="{7D0F8B3C-0B64-5248-BB59-218416F34B2D}" type="sibTrans" cxnId="{3D646AB2-D508-4146-8786-62FC80CB96B3}">
      <dgm:prSet/>
      <dgm:spPr/>
      <dgm:t>
        <a:bodyPr/>
        <a:lstStyle/>
        <a:p>
          <a:endParaRPr lang="en-US" noProof="0" dirty="0">
            <a:latin typeface="Helvetica Neue" panose="020B0604020202020204" charset="0"/>
          </a:endParaRPr>
        </a:p>
      </dgm:t>
    </dgm:pt>
    <dgm:pt modelId="{F3553E5D-639E-3340-8CC3-7AB7D2C9DDB1}">
      <dgm:prSet custT="1"/>
      <dgm:spPr/>
      <dgm:t>
        <a:bodyPr lIns="144000"/>
        <a:lstStyle/>
        <a:p>
          <a:pPr>
            <a:lnSpc>
              <a:spcPct val="100000"/>
            </a:lnSpc>
            <a:spcAft>
              <a:spcPts val="600"/>
            </a:spcAft>
            <a:buFont typeface="Wingdings" panose="05000000000000000000" pitchFamily="2" charset="2"/>
            <a:buChar char="§"/>
          </a:pPr>
          <a:r>
            <a:rPr lang="en-IE" sz="2000" noProof="0" dirty="0">
              <a:solidFill>
                <a:schemeClr val="bg1"/>
              </a:solidFill>
              <a:latin typeface="Helvetica Neue" panose="020B0604020202020204" charset="0"/>
            </a:rPr>
            <a:t>Meno incerto</a:t>
          </a:r>
          <a:endParaRPr lang="en-US" sz="2000" noProof="0" dirty="0">
            <a:solidFill>
              <a:schemeClr val="bg1"/>
            </a:solidFill>
            <a:latin typeface="Helvetica Neue" panose="020B0604020202020204" charset="0"/>
          </a:endParaRPr>
        </a:p>
      </dgm:t>
    </dgm:pt>
    <dgm:pt modelId="{CD8019D5-66E3-5745-96DD-7BF3CE8B3AFF}" type="parTrans" cxnId="{AA5A6347-07ED-444F-9808-26811F60E265}">
      <dgm:prSet/>
      <dgm:spPr/>
      <dgm:t>
        <a:bodyPr/>
        <a:lstStyle/>
        <a:p>
          <a:endParaRPr lang="en-US" noProof="0" dirty="0">
            <a:latin typeface="Helvetica Neue" panose="020B0604020202020204" charset="0"/>
          </a:endParaRPr>
        </a:p>
      </dgm:t>
    </dgm:pt>
    <dgm:pt modelId="{0C1F7375-3B45-C843-81D6-EC359F2DFFAF}" type="sibTrans" cxnId="{AA5A6347-07ED-444F-9808-26811F60E265}">
      <dgm:prSet/>
      <dgm:spPr/>
      <dgm:t>
        <a:bodyPr/>
        <a:lstStyle/>
        <a:p>
          <a:endParaRPr lang="en-US" noProof="0" dirty="0">
            <a:latin typeface="Helvetica Neue" panose="020B0604020202020204" charset="0"/>
          </a:endParaRPr>
        </a:p>
      </dgm:t>
    </dgm:pt>
    <dgm:pt modelId="{31067E2B-9A39-304C-8B08-782BF3F7250A}">
      <dgm:prSet custT="1"/>
      <dgm:spPr/>
      <dgm:t>
        <a:bodyPr lIns="144000"/>
        <a:lstStyle/>
        <a:p>
          <a:pPr>
            <a:lnSpc>
              <a:spcPct val="90000"/>
            </a:lnSpc>
            <a:spcAft>
              <a:spcPct val="15000"/>
            </a:spcAft>
          </a:pPr>
          <a:endParaRPr lang="en-US" sz="5100" noProof="0" dirty="0">
            <a:latin typeface="Helvetica Neue" panose="020B0604020202020204" charset="0"/>
          </a:endParaRPr>
        </a:p>
      </dgm:t>
    </dgm:pt>
    <dgm:pt modelId="{2415DAC2-4761-AC41-B1FA-52D2FAAD4C26}" type="parTrans" cxnId="{15E4959F-D0FD-BC47-9084-06C526DD84ED}">
      <dgm:prSet/>
      <dgm:spPr/>
      <dgm:t>
        <a:bodyPr/>
        <a:lstStyle/>
        <a:p>
          <a:endParaRPr lang="en-US" noProof="0" dirty="0">
            <a:latin typeface="Helvetica Neue" panose="020B0604020202020204" charset="0"/>
          </a:endParaRPr>
        </a:p>
      </dgm:t>
    </dgm:pt>
    <dgm:pt modelId="{FE8E0B4A-20CD-034D-A9C8-015433FD5118}" type="sibTrans" cxnId="{15E4959F-D0FD-BC47-9084-06C526DD84ED}">
      <dgm:prSet/>
      <dgm:spPr/>
      <dgm:t>
        <a:bodyPr/>
        <a:lstStyle/>
        <a:p>
          <a:endParaRPr lang="en-US" noProof="0" dirty="0">
            <a:latin typeface="Helvetica Neue" panose="020B0604020202020204" charset="0"/>
          </a:endParaRPr>
        </a:p>
      </dgm:t>
    </dgm:pt>
    <dgm:pt modelId="{5C5F7B21-F8E9-4742-84ED-1503327D5B03}">
      <dgm:prSet custT="1"/>
      <dgm:spPr/>
      <dgm:t>
        <a:bodyPr lIns="144000"/>
        <a:lstStyle/>
        <a:p>
          <a:pPr>
            <a:lnSpc>
              <a:spcPct val="100000"/>
            </a:lnSpc>
            <a:spcAft>
              <a:spcPts val="600"/>
            </a:spcAft>
            <a:buFont typeface="Wingdings" panose="05000000000000000000" pitchFamily="2" charset="2"/>
            <a:buChar char="§"/>
          </a:pPr>
          <a:r>
            <a:rPr lang="it-IT" sz="2000" noProof="0" dirty="0">
              <a:solidFill>
                <a:schemeClr val="bg1"/>
              </a:solidFill>
              <a:latin typeface="Helvetica Neue" panose="020B0604020202020204" charset="0"/>
            </a:rPr>
            <a:t>Esempi: Pensa ai modi in cui le tecnologie come il grafene possono essere utilizzate</a:t>
          </a:r>
          <a:endParaRPr lang="en-US" sz="2000" noProof="0" dirty="0">
            <a:solidFill>
              <a:schemeClr val="bg1"/>
            </a:solidFill>
            <a:latin typeface="Helvetica Neue" panose="020B0604020202020204" charset="0"/>
          </a:endParaRPr>
        </a:p>
      </dgm:t>
    </dgm:pt>
    <dgm:pt modelId="{F7CF3AD3-6769-0A4E-B783-8E68F081B2A3}" type="parTrans" cxnId="{FAA8E6FE-725C-BB4D-977F-24F2E706E64B}">
      <dgm:prSet/>
      <dgm:spPr/>
      <dgm:t>
        <a:bodyPr/>
        <a:lstStyle/>
        <a:p>
          <a:endParaRPr lang="en-US" noProof="0" dirty="0">
            <a:latin typeface="Helvetica Neue" panose="020B0604020202020204" charset="0"/>
          </a:endParaRPr>
        </a:p>
      </dgm:t>
    </dgm:pt>
    <dgm:pt modelId="{354FE0AD-CA31-1D4D-8320-7854B083B207}" type="sibTrans" cxnId="{FAA8E6FE-725C-BB4D-977F-24F2E706E64B}">
      <dgm:prSet/>
      <dgm:spPr/>
      <dgm:t>
        <a:bodyPr/>
        <a:lstStyle/>
        <a:p>
          <a:endParaRPr lang="en-US" noProof="0" dirty="0">
            <a:latin typeface="Helvetica Neue" panose="020B0604020202020204" charset="0"/>
          </a:endParaRPr>
        </a:p>
      </dgm:t>
    </dgm:pt>
    <dgm:pt modelId="{F01C3359-009A-4EC5-852F-AF286F6A905B}">
      <dgm:prSet custT="1"/>
      <dgm:spPr/>
      <dgm:t>
        <a:bodyPr/>
        <a:lstStyle/>
        <a:p>
          <a:pPr>
            <a:lnSpc>
              <a:spcPct val="100000"/>
            </a:lnSpc>
            <a:spcAft>
              <a:spcPts val="600"/>
            </a:spcAft>
            <a:buFont typeface="Wingdings" panose="05000000000000000000" pitchFamily="2" charset="2"/>
            <a:buChar char="§"/>
          </a:pPr>
          <a:r>
            <a:rPr lang="it-IT" sz="2000" noProof="0" dirty="0">
              <a:solidFill>
                <a:schemeClr val="bg1"/>
              </a:solidFill>
              <a:latin typeface="Helvetica Neue" panose="020B0604020202020204" charset="0"/>
            </a:rPr>
            <a:t>Modificare i prodotti e le tecnologie esistenti</a:t>
          </a:r>
          <a:endParaRPr lang="en-IE" sz="2000" noProof="0" dirty="0">
            <a:solidFill>
              <a:schemeClr val="bg1"/>
            </a:solidFill>
            <a:latin typeface="Helvetica Neue" panose="020B0604020202020204" charset="0"/>
          </a:endParaRPr>
        </a:p>
      </dgm:t>
    </dgm:pt>
    <dgm:pt modelId="{F478DB95-B630-4D5A-B269-4EA440AA7B5E}" type="parTrans" cxnId="{1A6A32A6-D6E4-48D7-9635-FA7E50ECD42A}">
      <dgm:prSet/>
      <dgm:spPr/>
      <dgm:t>
        <a:bodyPr/>
        <a:lstStyle/>
        <a:p>
          <a:endParaRPr lang="en-IE"/>
        </a:p>
      </dgm:t>
    </dgm:pt>
    <dgm:pt modelId="{9DEF47E8-A80B-4C34-A031-6E8B78098B56}" type="sibTrans" cxnId="{1A6A32A6-D6E4-48D7-9635-FA7E50ECD42A}">
      <dgm:prSet/>
      <dgm:spPr/>
      <dgm:t>
        <a:bodyPr/>
        <a:lstStyle/>
        <a:p>
          <a:endParaRPr lang="en-IE"/>
        </a:p>
      </dgm:t>
    </dgm:pt>
    <dgm:pt modelId="{CFD1F4BE-E18D-447E-94BB-EDADFC0DAE71}">
      <dgm:prSet custT="1"/>
      <dgm:spPr/>
      <dgm:t>
        <a:bodyPr/>
        <a:lstStyle/>
        <a:p>
          <a:pPr>
            <a:lnSpc>
              <a:spcPct val="100000"/>
            </a:lnSpc>
            <a:spcAft>
              <a:spcPts val="600"/>
            </a:spcAft>
            <a:buFont typeface="Wingdings" panose="05000000000000000000" pitchFamily="2" charset="2"/>
            <a:buChar char="§"/>
          </a:pPr>
          <a:r>
            <a:rPr lang="it-IT" sz="2000" noProof="0" dirty="0">
              <a:solidFill>
                <a:schemeClr val="bg1"/>
              </a:solidFill>
              <a:latin typeface="Helvetica Neue" panose="020B0604020202020204" charset="0"/>
            </a:rPr>
            <a:t>Attività simili tra i rivali</a:t>
          </a:r>
          <a:endParaRPr lang="en-IE" sz="2000" noProof="0" dirty="0">
            <a:solidFill>
              <a:schemeClr val="bg1"/>
            </a:solidFill>
            <a:latin typeface="Helvetica Neue" panose="020B0604020202020204" charset="0"/>
          </a:endParaRPr>
        </a:p>
      </dgm:t>
    </dgm:pt>
    <dgm:pt modelId="{EDDEABC4-87B0-4288-B4DA-3B2671708542}" type="parTrans" cxnId="{8DE4F608-BD7D-4C20-8069-F7DE5ABBB50D}">
      <dgm:prSet/>
      <dgm:spPr/>
      <dgm:t>
        <a:bodyPr/>
        <a:lstStyle/>
        <a:p>
          <a:endParaRPr lang="en-IE"/>
        </a:p>
      </dgm:t>
    </dgm:pt>
    <dgm:pt modelId="{5B212074-529F-4D5C-854B-C410DDE42C25}" type="sibTrans" cxnId="{8DE4F608-BD7D-4C20-8069-F7DE5ABBB50D}">
      <dgm:prSet/>
      <dgm:spPr/>
      <dgm:t>
        <a:bodyPr/>
        <a:lstStyle/>
        <a:p>
          <a:endParaRPr lang="en-IE"/>
        </a:p>
      </dgm:t>
    </dgm:pt>
    <dgm:pt modelId="{C7932DF6-67ED-40B3-849F-4E8EC748B46A}">
      <dgm:prSet custT="1"/>
      <dgm:spPr/>
      <dgm:t>
        <a:bodyPr/>
        <a:lstStyle/>
        <a:p>
          <a:pPr>
            <a:lnSpc>
              <a:spcPct val="100000"/>
            </a:lnSpc>
            <a:spcAft>
              <a:spcPts val="600"/>
            </a:spcAft>
            <a:buFont typeface="Wingdings" panose="05000000000000000000" pitchFamily="2" charset="2"/>
            <a:buChar char="§"/>
          </a:pPr>
          <a:r>
            <a:rPr lang="it-IT" sz="2000" noProof="0" dirty="0">
              <a:solidFill>
                <a:schemeClr val="bg1"/>
              </a:solidFill>
              <a:latin typeface="Helvetica Neue" panose="020B0604020202020204" charset="0"/>
            </a:rPr>
            <a:t>Poco o nessun uso di tecnologie radicalmente nuove</a:t>
          </a:r>
          <a:endParaRPr lang="en-IE" sz="2000" noProof="0" dirty="0">
            <a:solidFill>
              <a:schemeClr val="bg1"/>
            </a:solidFill>
            <a:latin typeface="Helvetica Neue" panose="020B0604020202020204" charset="0"/>
          </a:endParaRPr>
        </a:p>
      </dgm:t>
    </dgm:pt>
    <dgm:pt modelId="{3821225F-1BC6-468E-B8ED-84592F2B9BEF}" type="parTrans" cxnId="{32D9BCFC-A1E1-499E-A501-93765AA3F6DC}">
      <dgm:prSet/>
      <dgm:spPr/>
      <dgm:t>
        <a:bodyPr/>
        <a:lstStyle/>
        <a:p>
          <a:endParaRPr lang="en-IE"/>
        </a:p>
      </dgm:t>
    </dgm:pt>
    <dgm:pt modelId="{F21D8358-DF45-49C1-B5E4-C7A443AF7D42}" type="sibTrans" cxnId="{32D9BCFC-A1E1-499E-A501-93765AA3F6DC}">
      <dgm:prSet/>
      <dgm:spPr/>
      <dgm:t>
        <a:bodyPr/>
        <a:lstStyle/>
        <a:p>
          <a:endParaRPr lang="en-IE"/>
        </a:p>
      </dgm:t>
    </dgm:pt>
    <dgm:pt modelId="{5AF0E2E2-57EE-41AA-A147-7A832F7D7666}">
      <dgm:prSet custT="1"/>
      <dgm:spPr/>
      <dgm:t>
        <a:bodyPr/>
        <a:lstStyle/>
        <a:p>
          <a:pPr>
            <a:lnSpc>
              <a:spcPct val="100000"/>
            </a:lnSpc>
            <a:spcAft>
              <a:spcPts val="600"/>
            </a:spcAft>
            <a:buFont typeface="Wingdings" panose="05000000000000000000" pitchFamily="2" charset="2"/>
            <a:buChar char="§"/>
          </a:pPr>
          <a:r>
            <a:rPr lang="it-IT" sz="2000" noProof="0" dirty="0">
              <a:solidFill>
                <a:schemeClr val="bg1"/>
              </a:solidFill>
              <a:latin typeface="Helvetica Neue" panose="020B0604020202020204" charset="0"/>
            </a:rPr>
            <a:t>Esempi: produttori affermati di telefonia mobile</a:t>
          </a:r>
          <a:endParaRPr lang="en-IE" sz="2000" noProof="0" dirty="0">
            <a:solidFill>
              <a:schemeClr val="bg1"/>
            </a:solidFill>
            <a:latin typeface="Helvetica Neue" panose="020B0604020202020204" charset="0"/>
          </a:endParaRPr>
        </a:p>
      </dgm:t>
    </dgm:pt>
    <dgm:pt modelId="{7A732DF8-5651-470D-9F76-C6EACAF14547}" type="parTrans" cxnId="{FC1240B8-8354-4CA2-B16E-A407278F9038}">
      <dgm:prSet/>
      <dgm:spPr/>
      <dgm:t>
        <a:bodyPr/>
        <a:lstStyle/>
        <a:p>
          <a:endParaRPr lang="en-IE"/>
        </a:p>
      </dgm:t>
    </dgm:pt>
    <dgm:pt modelId="{BD7A9990-24D3-420B-A340-F83BD2261C1A}" type="sibTrans" cxnId="{FC1240B8-8354-4CA2-B16E-A407278F9038}">
      <dgm:prSet/>
      <dgm:spPr/>
      <dgm:t>
        <a:bodyPr/>
        <a:lstStyle/>
        <a:p>
          <a:endParaRPr lang="en-IE"/>
        </a:p>
      </dgm:t>
    </dgm:pt>
    <dgm:pt modelId="{88C60687-D7E2-4097-8727-838C9C807DCD}">
      <dgm:prSet custT="1"/>
      <dgm:spPr/>
      <dgm:t>
        <a:bodyPr/>
        <a:lstStyle/>
        <a:p>
          <a:pPr>
            <a:lnSpc>
              <a:spcPct val="100000"/>
            </a:lnSpc>
            <a:spcAft>
              <a:spcPts val="600"/>
            </a:spcAft>
            <a:buFont typeface="Wingdings" panose="05000000000000000000" pitchFamily="2" charset="2"/>
            <a:buChar char="§"/>
          </a:pPr>
          <a:r>
            <a:rPr lang="en-IE" sz="1800" noProof="0" dirty="0">
              <a:latin typeface="Helvetica Neue" panose="020B0604020202020204" charset="0"/>
            </a:rPr>
            <a:t>Obiettivo e percorso indefiniti</a:t>
          </a:r>
        </a:p>
      </dgm:t>
    </dgm:pt>
    <dgm:pt modelId="{2BD34705-78D2-415C-8223-4F0D6250ED94}" type="parTrans" cxnId="{F145DDA6-D7A0-47B8-91A3-812FB2579920}">
      <dgm:prSet/>
      <dgm:spPr/>
      <dgm:t>
        <a:bodyPr/>
        <a:lstStyle/>
        <a:p>
          <a:endParaRPr lang="en-IE"/>
        </a:p>
      </dgm:t>
    </dgm:pt>
    <dgm:pt modelId="{CE4A1140-C2D7-4E64-BCBC-619251F4BE50}" type="sibTrans" cxnId="{F145DDA6-D7A0-47B8-91A3-812FB2579920}">
      <dgm:prSet/>
      <dgm:spPr/>
      <dgm:t>
        <a:bodyPr/>
        <a:lstStyle/>
        <a:p>
          <a:endParaRPr lang="en-IE"/>
        </a:p>
      </dgm:t>
    </dgm:pt>
    <dgm:pt modelId="{044F54BE-5D89-422B-BC08-C23AF1788BE5}">
      <dgm:prSet custT="1"/>
      <dgm:spPr/>
      <dgm:t>
        <a:bodyPr/>
        <a:lstStyle/>
        <a:p>
          <a:pPr>
            <a:lnSpc>
              <a:spcPct val="100000"/>
            </a:lnSpc>
            <a:spcAft>
              <a:spcPts val="600"/>
            </a:spcAft>
            <a:buFont typeface="Wingdings" panose="05000000000000000000" pitchFamily="2" charset="2"/>
            <a:buChar char="§"/>
          </a:pPr>
          <a:r>
            <a:rPr lang="it-IT" sz="1800" noProof="0" dirty="0">
              <a:latin typeface="Helvetica Neue" panose="020B0604020202020204" charset="0"/>
            </a:rPr>
            <a:t>Processo cielo blu — il compito così lontano dalla realtà che sembra in nuvola </a:t>
          </a:r>
          <a:endParaRPr lang="en-IE" sz="1800" noProof="0" dirty="0">
            <a:latin typeface="Helvetica Neue" panose="020B0604020202020204" charset="0"/>
          </a:endParaRPr>
        </a:p>
      </dgm:t>
    </dgm:pt>
    <dgm:pt modelId="{1AA46217-CDF4-46A4-AC06-95972DCAACB1}" type="parTrans" cxnId="{CE5C642D-AE9B-494F-9F58-979C7BC89425}">
      <dgm:prSet/>
      <dgm:spPr/>
      <dgm:t>
        <a:bodyPr/>
        <a:lstStyle/>
        <a:p>
          <a:endParaRPr lang="en-IE"/>
        </a:p>
      </dgm:t>
    </dgm:pt>
    <dgm:pt modelId="{BEC514B0-A049-4E2B-9FF7-EF75274BF60B}" type="sibTrans" cxnId="{CE5C642D-AE9B-494F-9F58-979C7BC89425}">
      <dgm:prSet/>
      <dgm:spPr/>
      <dgm:t>
        <a:bodyPr/>
        <a:lstStyle/>
        <a:p>
          <a:endParaRPr lang="en-IE"/>
        </a:p>
      </dgm:t>
    </dgm:pt>
    <dgm:pt modelId="{23EDE57A-B7B6-476F-8E4E-C85189EB8427}">
      <dgm:prSet custT="1"/>
      <dgm:spPr/>
      <dgm:t>
        <a:bodyPr/>
        <a:lstStyle/>
        <a:p>
          <a:pPr>
            <a:lnSpc>
              <a:spcPct val="100000"/>
            </a:lnSpc>
            <a:spcAft>
              <a:spcPts val="600"/>
            </a:spcAft>
            <a:buFont typeface="Wingdings" panose="05000000000000000000" pitchFamily="2" charset="2"/>
            <a:buChar char="§"/>
          </a:pPr>
          <a:r>
            <a:rPr lang="it-IT" sz="1800" noProof="0" dirty="0">
              <a:latin typeface="Helvetica Neue" panose="020B0604020202020204" charset="0"/>
            </a:rPr>
            <a:t>Comune nei centri di ricerca universitari</a:t>
          </a:r>
          <a:endParaRPr lang="en-IE" sz="1800" noProof="0" dirty="0">
            <a:latin typeface="Helvetica Neue" panose="020B0604020202020204" charset="0"/>
          </a:endParaRPr>
        </a:p>
      </dgm:t>
    </dgm:pt>
    <dgm:pt modelId="{B0B1F407-DEE1-415F-843E-FCA81E284378}" type="parTrans" cxnId="{D578950B-C81E-441E-AC0D-81044B27C538}">
      <dgm:prSet/>
      <dgm:spPr/>
      <dgm:t>
        <a:bodyPr/>
        <a:lstStyle/>
        <a:p>
          <a:endParaRPr lang="en-IE"/>
        </a:p>
      </dgm:t>
    </dgm:pt>
    <dgm:pt modelId="{65172246-4070-4067-94C3-6A1B7455C0D4}" type="sibTrans" cxnId="{D578950B-C81E-441E-AC0D-81044B27C538}">
      <dgm:prSet/>
      <dgm:spPr/>
      <dgm:t>
        <a:bodyPr/>
        <a:lstStyle/>
        <a:p>
          <a:endParaRPr lang="en-IE"/>
        </a:p>
      </dgm:t>
    </dgm:pt>
    <dgm:pt modelId="{D7B340CB-CD18-49D7-8F19-C70010EA7293}" type="pres">
      <dgm:prSet presAssocID="{28BA5EB9-E6D7-4A34-BBC2-D613F00391CA}" presName="Name0" presStyleCnt="0">
        <dgm:presLayoutVars>
          <dgm:dir/>
          <dgm:resizeHandles val="exact"/>
        </dgm:presLayoutVars>
      </dgm:prSet>
      <dgm:spPr/>
    </dgm:pt>
    <dgm:pt modelId="{93B0D6AB-5E0F-4286-BC0E-71F22E92DF0A}" type="pres">
      <dgm:prSet presAssocID="{2190E1AC-BBD7-4353-BFFB-96638D02CF1F}" presName="node" presStyleLbl="node1" presStyleIdx="0" presStyleCnt="4">
        <dgm:presLayoutVars>
          <dgm:bulletEnabled val="1"/>
        </dgm:presLayoutVars>
      </dgm:prSet>
      <dgm:spPr/>
    </dgm:pt>
    <dgm:pt modelId="{681098D8-C1C8-448E-90BF-38D9822A48B4}" type="pres">
      <dgm:prSet presAssocID="{A8F2A099-DEF2-411D-84C5-C438C1F98321}" presName="sibTrans" presStyleCnt="0"/>
      <dgm:spPr/>
    </dgm:pt>
    <dgm:pt modelId="{20B1CF38-A52D-40CC-A2A7-450B517CFFAB}" type="pres">
      <dgm:prSet presAssocID="{6E472645-BC71-459D-997A-F9341A994092}" presName="node" presStyleLbl="node1" presStyleIdx="1" presStyleCnt="4">
        <dgm:presLayoutVars>
          <dgm:bulletEnabled val="1"/>
        </dgm:presLayoutVars>
      </dgm:prSet>
      <dgm:spPr/>
    </dgm:pt>
    <dgm:pt modelId="{38C9ABBA-655D-436D-AB73-1DCDC8063F2B}" type="pres">
      <dgm:prSet presAssocID="{85EBC4C5-54D9-46DB-9811-089B9FB6D791}" presName="sibTrans" presStyleCnt="0"/>
      <dgm:spPr/>
    </dgm:pt>
    <dgm:pt modelId="{E352A7A4-F4D1-4FE5-9A5F-9CFF17B53C6B}" type="pres">
      <dgm:prSet presAssocID="{211DF803-F6C0-4377-9EA1-730918AEE4FB}" presName="node" presStyleLbl="node1" presStyleIdx="2" presStyleCnt="4" custScaleX="114705">
        <dgm:presLayoutVars>
          <dgm:bulletEnabled val="1"/>
        </dgm:presLayoutVars>
      </dgm:prSet>
      <dgm:spPr/>
    </dgm:pt>
    <dgm:pt modelId="{B0A0F2C8-4FC2-8845-BEA6-FC0670E510DE}" type="pres">
      <dgm:prSet presAssocID="{54E221B3-524C-40BB-99C5-D9AB6462D8E2}" presName="sibTrans" presStyleCnt="0"/>
      <dgm:spPr/>
    </dgm:pt>
    <dgm:pt modelId="{33E1553D-90BF-0E44-A644-C3085B0C46B6}" type="pres">
      <dgm:prSet presAssocID="{4A12709F-86B4-7845-9493-494356492D17}" presName="node" presStyleLbl="node1" presStyleIdx="3" presStyleCnt="4" custScaleX="108977" custScaleY="100000">
        <dgm:presLayoutVars>
          <dgm:bulletEnabled val="1"/>
        </dgm:presLayoutVars>
      </dgm:prSet>
      <dgm:spPr/>
    </dgm:pt>
  </dgm:ptLst>
  <dgm:cxnLst>
    <dgm:cxn modelId="{2DE5CA04-3A6D-46E6-929D-B81F670AB78D}" srcId="{28BA5EB9-E6D7-4A34-BBC2-D613F00391CA}" destId="{6E472645-BC71-459D-997A-F9341A994092}" srcOrd="1" destOrd="0" parTransId="{8B3494A0-180A-4E66-AC87-ACB2D99E9530}" sibTransId="{85EBC4C5-54D9-46DB-9811-089B9FB6D791}"/>
    <dgm:cxn modelId="{1554EF04-E002-4BE7-BF96-5BA3DD8D3B68}" type="presOf" srcId="{F8C5ABC5-561D-4BFA-AEA0-EBBDC1F3EA99}" destId="{E352A7A4-F4D1-4FE5-9A5F-9CFF17B53C6B}" srcOrd="0" destOrd="5" presId="urn:microsoft.com/office/officeart/2005/8/layout/hList6"/>
    <dgm:cxn modelId="{8DE4F608-BD7D-4C20-8069-F7DE5ABBB50D}" srcId="{4A12709F-86B4-7845-9493-494356492D17}" destId="{CFD1F4BE-E18D-447E-94BB-EDADFC0DAE71}" srcOrd="2" destOrd="0" parTransId="{EDDEABC4-87B0-4288-B4DA-3B2671708542}" sibTransId="{5B212074-529F-4D5C-854B-C410DDE42C25}"/>
    <dgm:cxn modelId="{9F2C700B-1D6C-5047-8B8E-72A7BDB7C86F}" type="presOf" srcId="{31067E2B-9A39-304C-8B08-782BF3F7250A}" destId="{33E1553D-90BF-0E44-A644-C3085B0C46B6}" srcOrd="0" destOrd="6" presId="urn:microsoft.com/office/officeart/2005/8/layout/hList6"/>
    <dgm:cxn modelId="{D578950B-C81E-441E-AC0D-81044B27C538}" srcId="{2190E1AC-BBD7-4353-BFFB-96638D02CF1F}" destId="{23EDE57A-B7B6-476F-8E4E-C85189EB8427}" srcOrd="3" destOrd="0" parTransId="{B0B1F407-DEE1-415F-843E-FCA81E284378}" sibTransId="{65172246-4070-4067-94C3-6A1B7455C0D4}"/>
    <dgm:cxn modelId="{37824716-4538-1F4B-9733-86ED738F5AE1}" type="presOf" srcId="{CA157DFB-DE1A-F541-B83F-29E9C8484FF2}" destId="{E352A7A4-F4D1-4FE5-9A5F-9CFF17B53C6B}" srcOrd="0" destOrd="1" presId="urn:microsoft.com/office/officeart/2005/8/layout/hList6"/>
    <dgm:cxn modelId="{CE5C642D-AE9B-494F-9F58-979C7BC89425}" srcId="{2190E1AC-BBD7-4353-BFFB-96638D02CF1F}" destId="{044F54BE-5D89-422B-BC08-C23AF1788BE5}" srcOrd="2" destOrd="0" parTransId="{1AA46217-CDF4-46A4-AC06-95972DCAACB1}" sibTransId="{BEC514B0-A049-4E2B-9FF7-EF75274BF60B}"/>
    <dgm:cxn modelId="{80C8E431-7D0B-7C48-B373-1F5148B00565}" type="presOf" srcId="{5C5F7B21-F8E9-4742-84ED-1503327D5B03}" destId="{E352A7A4-F4D1-4FE5-9A5F-9CFF17B53C6B}" srcOrd="0" destOrd="4" presId="urn:microsoft.com/office/officeart/2005/8/layout/hList6"/>
    <dgm:cxn modelId="{FF1A5533-72A8-E442-9799-9CF562829CC8}" srcId="{211DF803-F6C0-4377-9EA1-730918AEE4FB}" destId="{CA157DFB-DE1A-F541-B83F-29E9C8484FF2}" srcOrd="0" destOrd="0" parTransId="{0A832B86-8D7D-284C-A85F-B9D085E5E395}" sibTransId="{AA147328-3115-204D-A1F4-30877011284A}"/>
    <dgm:cxn modelId="{96FCEC40-76A8-45D1-AF0F-4EC670C0B130}" type="presOf" srcId="{F01C3359-009A-4EC5-852F-AF286F6A905B}" destId="{33E1553D-90BF-0E44-A644-C3085B0C46B6}" srcOrd="0" destOrd="2" presId="urn:microsoft.com/office/officeart/2005/8/layout/hList6"/>
    <dgm:cxn modelId="{EBB0D55D-A74A-4268-A09D-DC5556E757C1}" type="presOf" srcId="{20B94105-DAFF-4CC4-A94C-AE0D70601049}" destId="{20B1CF38-A52D-40CC-A2A7-450B517CFFAB}" srcOrd="0" destOrd="2" presId="urn:microsoft.com/office/officeart/2005/8/layout/hList6"/>
    <dgm:cxn modelId="{A1F83A5F-CB85-4A97-A2BF-156AB05DD496}" type="presOf" srcId="{48645316-919B-4F63-AF82-40A3F0264D31}" destId="{20B1CF38-A52D-40CC-A2A7-450B517CFFAB}" srcOrd="0" destOrd="1" presId="urn:microsoft.com/office/officeart/2005/8/layout/hList6"/>
    <dgm:cxn modelId="{8D381F47-5EB8-4F7F-8BEA-F899A8117359}" type="presOf" srcId="{28BA5EB9-E6D7-4A34-BBC2-D613F00391CA}" destId="{D7B340CB-CD18-49D7-8F19-C70010EA7293}" srcOrd="0" destOrd="0" presId="urn:microsoft.com/office/officeart/2005/8/layout/hList6"/>
    <dgm:cxn modelId="{AA5A6347-07ED-444F-9808-26811F60E265}" srcId="{4A12709F-86B4-7845-9493-494356492D17}" destId="{F3553E5D-639E-3340-8CC3-7AB7D2C9DDB1}" srcOrd="0" destOrd="0" parTransId="{CD8019D5-66E3-5745-96DD-7BF3CE8B3AFF}" sibTransId="{0C1F7375-3B45-C843-81D6-EC359F2DFFAF}"/>
    <dgm:cxn modelId="{1D317167-76AA-4F4E-A9F8-63612EC3DBE2}" srcId="{2190E1AC-BBD7-4353-BFFB-96638D02CF1F}" destId="{D14F4154-5C7E-49B9-A1DA-CF4835FA14E9}" srcOrd="0" destOrd="0" parTransId="{BE3B42CE-9942-4645-A449-81A1E9DB9154}" sibTransId="{37CC2B3D-0FC1-46C1-A6B5-F006EBCAD4AC}"/>
    <dgm:cxn modelId="{503EA16A-1404-4A06-A987-5065DAE5D09D}" type="presOf" srcId="{D14F4154-5C7E-49B9-A1DA-CF4835FA14E9}" destId="{93B0D6AB-5E0F-4286-BC0E-71F22E92DF0A}" srcOrd="0" destOrd="1" presId="urn:microsoft.com/office/officeart/2005/8/layout/hList6"/>
    <dgm:cxn modelId="{2BAD6F4B-A314-A445-B629-01EB09B5D00C}" type="presOf" srcId="{F3553E5D-639E-3340-8CC3-7AB7D2C9DDB1}" destId="{33E1553D-90BF-0E44-A644-C3085B0C46B6}" srcOrd="0" destOrd="1" presId="urn:microsoft.com/office/officeart/2005/8/layout/hList6"/>
    <dgm:cxn modelId="{3A09D353-0459-450B-B1FB-0A740081AC30}" type="presOf" srcId="{23EDE57A-B7B6-476F-8E4E-C85189EB8427}" destId="{93B0D6AB-5E0F-4286-BC0E-71F22E92DF0A}" srcOrd="0" destOrd="4" presId="urn:microsoft.com/office/officeart/2005/8/layout/hList6"/>
    <dgm:cxn modelId="{8BB61254-DD4C-4D1C-9EF7-E4D479FFE1EA}" type="presOf" srcId="{6E472645-BC71-459D-997A-F9341A994092}" destId="{20B1CF38-A52D-40CC-A2A7-450B517CFFAB}" srcOrd="0" destOrd="0" presId="urn:microsoft.com/office/officeart/2005/8/layout/hList6"/>
    <dgm:cxn modelId="{7F292855-C6F6-234A-BA88-4D68524E61F8}" type="presOf" srcId="{C82762C9-DE84-C44F-8FE6-4F7198CB8599}" destId="{E352A7A4-F4D1-4FE5-9A5F-9CFF17B53C6B}" srcOrd="0" destOrd="2" presId="urn:microsoft.com/office/officeart/2005/8/layout/hList6"/>
    <dgm:cxn modelId="{51E5EC59-B896-4D73-AF14-A3731A33671F}" type="presOf" srcId="{5AF0E2E2-57EE-41AA-A147-7A832F7D7666}" destId="{33E1553D-90BF-0E44-A644-C3085B0C46B6}" srcOrd="0" destOrd="5" presId="urn:microsoft.com/office/officeart/2005/8/layout/hList6"/>
    <dgm:cxn modelId="{D1846C7B-2692-47AA-9430-8D27359DDCBF}" type="presOf" srcId="{2190E1AC-BBD7-4353-BFFB-96638D02CF1F}" destId="{93B0D6AB-5E0F-4286-BC0E-71F22E92DF0A}" srcOrd="0" destOrd="0" presId="urn:microsoft.com/office/officeart/2005/8/layout/hList6"/>
    <dgm:cxn modelId="{CF1F5081-1296-481C-A720-3F0AC0475F0D}" type="presOf" srcId="{CFD1F4BE-E18D-447E-94BB-EDADFC0DAE71}" destId="{33E1553D-90BF-0E44-A644-C3085B0C46B6}" srcOrd="0" destOrd="3" presId="urn:microsoft.com/office/officeart/2005/8/layout/hList6"/>
    <dgm:cxn modelId="{2AE06B82-88F4-4EBC-837E-929C63332BE2}" type="presOf" srcId="{C7932DF6-67ED-40B3-849F-4E8EC748B46A}" destId="{33E1553D-90BF-0E44-A644-C3085B0C46B6}" srcOrd="0" destOrd="4" presId="urn:microsoft.com/office/officeart/2005/8/layout/hList6"/>
    <dgm:cxn modelId="{D12C108E-7780-4774-8A64-E6A228CE3BE9}" srcId="{2190E1AC-BBD7-4353-BFFB-96638D02CF1F}" destId="{B6E75022-ACAE-4E09-B382-39335791B453}" srcOrd="4" destOrd="0" parTransId="{214599B9-32E5-412E-A693-BA152425AE3C}" sibTransId="{64E3FBCC-DCEA-4D55-8307-23F82E2763BA}"/>
    <dgm:cxn modelId="{B9D42993-2692-4FB5-9962-97DA94996384}" srcId="{211DF803-F6C0-4377-9EA1-730918AEE4FB}" destId="{F8C5ABC5-561D-4BFA-AEA0-EBBDC1F3EA99}" srcOrd="4" destOrd="0" parTransId="{996824AE-A398-4D98-9B3D-9709E1D2FE49}" sibTransId="{DF0DA6DF-1617-471E-B5A6-F07256FB7099}"/>
    <dgm:cxn modelId="{35DC7E99-8A0A-194E-A469-2FAFFD644DFA}" srcId="{211DF803-F6C0-4377-9EA1-730918AEE4FB}" destId="{C82762C9-DE84-C44F-8FE6-4F7198CB8599}" srcOrd="1" destOrd="0" parTransId="{3D3B732B-E369-F948-BE76-7EF5BDDDF34F}" sibTransId="{B53624CB-7AE7-5640-8EF5-D18C09AAE47D}"/>
    <dgm:cxn modelId="{15E4959F-D0FD-BC47-9084-06C526DD84ED}" srcId="{4A12709F-86B4-7845-9493-494356492D17}" destId="{31067E2B-9A39-304C-8B08-782BF3F7250A}" srcOrd="5" destOrd="0" parTransId="{2415DAC2-4761-AC41-B1FA-52D2FAAD4C26}" sibTransId="{FE8E0B4A-20CD-034D-A9C8-015433FD5118}"/>
    <dgm:cxn modelId="{6543C8A3-85D2-9943-9DAF-ED99E266A051}" type="presOf" srcId="{4A12709F-86B4-7845-9493-494356492D17}" destId="{33E1553D-90BF-0E44-A644-C3085B0C46B6}" srcOrd="0" destOrd="0" presId="urn:microsoft.com/office/officeart/2005/8/layout/hList6"/>
    <dgm:cxn modelId="{1A6A32A6-D6E4-48D7-9635-FA7E50ECD42A}" srcId="{4A12709F-86B4-7845-9493-494356492D17}" destId="{F01C3359-009A-4EC5-852F-AF286F6A905B}" srcOrd="1" destOrd="0" parTransId="{F478DB95-B630-4D5A-B269-4EA440AA7B5E}" sibTransId="{9DEF47E8-A80B-4C34-A031-6E8B78098B56}"/>
    <dgm:cxn modelId="{F145DDA6-D7A0-47B8-91A3-812FB2579920}" srcId="{2190E1AC-BBD7-4353-BFFB-96638D02CF1F}" destId="{88C60687-D7E2-4097-8727-838C9C807DCD}" srcOrd="1" destOrd="0" parTransId="{2BD34705-78D2-415C-8223-4F0D6250ED94}" sibTransId="{CE4A1140-C2D7-4E64-BCBC-619251F4BE50}"/>
    <dgm:cxn modelId="{E3B0BBAE-E7B0-4033-907F-3EEA707FD686}" srcId="{28BA5EB9-E6D7-4A34-BBC2-D613F00391CA}" destId="{211DF803-F6C0-4377-9EA1-730918AEE4FB}" srcOrd="2" destOrd="0" parTransId="{D355C6D1-BE47-439F-9A2D-CF582FB387AF}" sibTransId="{54E221B3-524C-40BB-99C5-D9AB6462D8E2}"/>
    <dgm:cxn modelId="{3D646AB2-D508-4146-8786-62FC80CB96B3}" srcId="{28BA5EB9-E6D7-4A34-BBC2-D613F00391CA}" destId="{4A12709F-86B4-7845-9493-494356492D17}" srcOrd="3" destOrd="0" parTransId="{E62CCC4E-5D6C-9142-9A34-EAEE223464C5}" sibTransId="{7D0F8B3C-0B64-5248-BB59-218416F34B2D}"/>
    <dgm:cxn modelId="{BFE4C0B5-AD1F-AE4C-A045-3FEED01E5F6D}" type="presOf" srcId="{8E5276A0-11BE-324E-8D4F-68007B08FBCB}" destId="{E352A7A4-F4D1-4FE5-9A5F-9CFF17B53C6B}" srcOrd="0" destOrd="3" presId="urn:microsoft.com/office/officeart/2005/8/layout/hList6"/>
    <dgm:cxn modelId="{57A06DB7-A82B-9542-98C5-E26BE3C0BB93}" srcId="{211DF803-F6C0-4377-9EA1-730918AEE4FB}" destId="{8E5276A0-11BE-324E-8D4F-68007B08FBCB}" srcOrd="2" destOrd="0" parTransId="{A231C294-3998-B549-8D59-A99179C5BEC0}" sibTransId="{8B219EDC-B853-E645-8A14-B5D6CCA5CBD5}"/>
    <dgm:cxn modelId="{FC1240B8-8354-4CA2-B16E-A407278F9038}" srcId="{4A12709F-86B4-7845-9493-494356492D17}" destId="{5AF0E2E2-57EE-41AA-A147-7A832F7D7666}" srcOrd="4" destOrd="0" parTransId="{7A732DF8-5651-470D-9F76-C6EACAF14547}" sibTransId="{BD7A9990-24D3-420B-A340-F83BD2261C1A}"/>
    <dgm:cxn modelId="{BCC903BA-F688-4EA9-A99B-1950436B3708}" srcId="{6E472645-BC71-459D-997A-F9341A994092}" destId="{48645316-919B-4F63-AF82-40A3F0264D31}" srcOrd="0" destOrd="0" parTransId="{8605296F-8C95-4E09-AF07-C19FD452560A}" sibTransId="{133178BE-A8A3-4695-9C73-6414C65D65D6}"/>
    <dgm:cxn modelId="{EA819FCA-B637-4627-8AF6-26C0EF46D51B}" type="presOf" srcId="{044F54BE-5D89-422B-BC08-C23AF1788BE5}" destId="{93B0D6AB-5E0F-4286-BC0E-71F22E92DF0A}" srcOrd="0" destOrd="3" presId="urn:microsoft.com/office/officeart/2005/8/layout/hList6"/>
    <dgm:cxn modelId="{1B2269D9-2B58-418F-8397-E1E0ECEE2302}" srcId="{28BA5EB9-E6D7-4A34-BBC2-D613F00391CA}" destId="{2190E1AC-BBD7-4353-BFFB-96638D02CF1F}" srcOrd="0" destOrd="0" parTransId="{31A8A7DB-2A1E-4164-ABDC-C04EC6B5CB36}" sibTransId="{A8F2A099-DEF2-411D-84C5-C438C1F98321}"/>
    <dgm:cxn modelId="{17EB51E3-D989-417C-8690-37C9232270E4}" srcId="{6E472645-BC71-459D-997A-F9341A994092}" destId="{20B94105-DAFF-4CC4-A94C-AE0D70601049}" srcOrd="1" destOrd="0" parTransId="{97C25A38-96EE-496C-BAA9-3C9F2146AB7A}" sibTransId="{2FF90305-B5D1-4009-B539-EE8B748123D2}"/>
    <dgm:cxn modelId="{BE9587EC-A3F4-4A29-BDC2-E5C4BDE8BA65}" type="presOf" srcId="{211DF803-F6C0-4377-9EA1-730918AEE4FB}" destId="{E352A7A4-F4D1-4FE5-9A5F-9CFF17B53C6B}" srcOrd="0" destOrd="0" presId="urn:microsoft.com/office/officeart/2005/8/layout/hList6"/>
    <dgm:cxn modelId="{061CCFEC-3BF5-47D7-8905-0C22C42C2259}" type="presOf" srcId="{B6E75022-ACAE-4E09-B382-39335791B453}" destId="{93B0D6AB-5E0F-4286-BC0E-71F22E92DF0A}" srcOrd="0" destOrd="5" presId="urn:microsoft.com/office/officeart/2005/8/layout/hList6"/>
    <dgm:cxn modelId="{A6B242F7-AD27-4315-B216-BF5B72DC633A}" type="presOf" srcId="{88C60687-D7E2-4097-8727-838C9C807DCD}" destId="{93B0D6AB-5E0F-4286-BC0E-71F22E92DF0A}" srcOrd="0" destOrd="2" presId="urn:microsoft.com/office/officeart/2005/8/layout/hList6"/>
    <dgm:cxn modelId="{32D9BCFC-A1E1-499E-A501-93765AA3F6DC}" srcId="{4A12709F-86B4-7845-9493-494356492D17}" destId="{C7932DF6-67ED-40B3-849F-4E8EC748B46A}" srcOrd="3" destOrd="0" parTransId="{3821225F-1BC6-468E-B8ED-84592F2B9BEF}" sibTransId="{F21D8358-DF45-49C1-B5E4-C7A443AF7D42}"/>
    <dgm:cxn modelId="{FAA8E6FE-725C-BB4D-977F-24F2E706E64B}" srcId="{211DF803-F6C0-4377-9EA1-730918AEE4FB}" destId="{5C5F7B21-F8E9-4742-84ED-1503327D5B03}" srcOrd="3" destOrd="0" parTransId="{F7CF3AD3-6769-0A4E-B783-8E68F081B2A3}" sibTransId="{354FE0AD-CA31-1D4D-8320-7854B083B207}"/>
    <dgm:cxn modelId="{B81D0453-940F-4C86-A2E6-62C037A40A10}" type="presParOf" srcId="{D7B340CB-CD18-49D7-8F19-C70010EA7293}" destId="{93B0D6AB-5E0F-4286-BC0E-71F22E92DF0A}" srcOrd="0" destOrd="0" presId="urn:microsoft.com/office/officeart/2005/8/layout/hList6"/>
    <dgm:cxn modelId="{181A123B-86A9-4F6D-89A4-6F67D562A91C}" type="presParOf" srcId="{D7B340CB-CD18-49D7-8F19-C70010EA7293}" destId="{681098D8-C1C8-448E-90BF-38D9822A48B4}" srcOrd="1" destOrd="0" presId="urn:microsoft.com/office/officeart/2005/8/layout/hList6"/>
    <dgm:cxn modelId="{D9AB9896-F345-436C-BCE4-4DB48D8234E2}" type="presParOf" srcId="{D7B340CB-CD18-49D7-8F19-C70010EA7293}" destId="{20B1CF38-A52D-40CC-A2A7-450B517CFFAB}" srcOrd="2" destOrd="0" presId="urn:microsoft.com/office/officeart/2005/8/layout/hList6"/>
    <dgm:cxn modelId="{6BD84C4A-102D-41FD-AAC6-3BD5807DB31F}" type="presParOf" srcId="{D7B340CB-CD18-49D7-8F19-C70010EA7293}" destId="{38C9ABBA-655D-436D-AB73-1DCDC8063F2B}" srcOrd="3" destOrd="0" presId="urn:microsoft.com/office/officeart/2005/8/layout/hList6"/>
    <dgm:cxn modelId="{A4E49281-1B7D-4C6A-A927-4C87AEE6EB53}" type="presParOf" srcId="{D7B340CB-CD18-49D7-8F19-C70010EA7293}" destId="{E352A7A4-F4D1-4FE5-9A5F-9CFF17B53C6B}" srcOrd="4" destOrd="0" presId="urn:microsoft.com/office/officeart/2005/8/layout/hList6"/>
    <dgm:cxn modelId="{E8123602-25D9-524E-AB61-EA9E65D05FE0}" type="presParOf" srcId="{D7B340CB-CD18-49D7-8F19-C70010EA7293}" destId="{B0A0F2C8-4FC2-8845-BEA6-FC0670E510DE}" srcOrd="5" destOrd="0" presId="urn:microsoft.com/office/officeart/2005/8/layout/hList6"/>
    <dgm:cxn modelId="{3E6D9663-D847-D345-B683-0E7842884310}" type="presParOf" srcId="{D7B340CB-CD18-49D7-8F19-C70010EA7293}" destId="{33E1553D-90BF-0E44-A644-C3085B0C46B6}" srcOrd="6"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F99D9A7-8431-47F8-B1C1-FE7662AB714B}" type="doc">
      <dgm:prSet loTypeId="urn:microsoft.com/office/officeart/2005/8/layout/radial3" loCatId="cycle" qsTypeId="urn:microsoft.com/office/officeart/2005/8/quickstyle/simple1" qsCatId="simple" csTypeId="urn:microsoft.com/office/officeart/2005/8/colors/accent1_2" csCatId="accent1" phldr="1"/>
      <dgm:spPr/>
      <dgm:t>
        <a:bodyPr/>
        <a:lstStyle/>
        <a:p>
          <a:endParaRPr lang="es-ES"/>
        </a:p>
      </dgm:t>
    </dgm:pt>
    <dgm:pt modelId="{BA8CA715-4374-4416-B16C-BC310217D77D}">
      <dgm:prSet phldrT="[Texto]" custT="1"/>
      <dgm:spPr>
        <a:solidFill>
          <a:srgbClr val="4D94B7">
            <a:alpha val="78000"/>
          </a:srgbClr>
        </a:solidFill>
      </dgm:spPr>
      <dgm:t>
        <a:bodyPr/>
        <a:lstStyle/>
        <a:p>
          <a:r>
            <a:rPr lang="it-IT" sz="2200" b="1" noProof="0" dirty="0">
              <a:solidFill>
                <a:schemeClr val="tx1"/>
              </a:solidFill>
              <a:latin typeface="Helvetica Neue" panose="020B0604020202020204" charset="0"/>
            </a:rPr>
            <a:t>Fattori che facilitano lo sfruttamento della conoscenza interna</a:t>
          </a:r>
        </a:p>
      </dgm:t>
    </dgm:pt>
    <dgm:pt modelId="{B2325200-452E-49C4-88A4-B3D8F4EC2E9A}" type="parTrans" cxnId="{61A0B3C2-C531-4130-9674-CC19656DE778}">
      <dgm:prSet/>
      <dgm:spPr/>
      <dgm:t>
        <a:bodyPr/>
        <a:lstStyle/>
        <a:p>
          <a:endParaRPr lang="en-US" noProof="0" dirty="0">
            <a:solidFill>
              <a:schemeClr val="tx1"/>
            </a:solidFill>
          </a:endParaRPr>
        </a:p>
      </dgm:t>
    </dgm:pt>
    <dgm:pt modelId="{A31E1DD9-B5C2-4728-A8DA-403C7839EAE2}" type="sibTrans" cxnId="{61A0B3C2-C531-4130-9674-CC19656DE778}">
      <dgm:prSet/>
      <dgm:spPr/>
      <dgm:t>
        <a:bodyPr/>
        <a:lstStyle/>
        <a:p>
          <a:endParaRPr lang="en-US" noProof="0" dirty="0">
            <a:solidFill>
              <a:schemeClr val="tx1"/>
            </a:solidFill>
          </a:endParaRPr>
        </a:p>
      </dgm:t>
    </dgm:pt>
    <dgm:pt modelId="{4D082404-6B75-4683-AC10-1634C6BC1BE4}">
      <dgm:prSet phldrT="[Texto]" custT="1"/>
      <dgm:spPr>
        <a:solidFill>
          <a:srgbClr val="AED633">
            <a:alpha val="50000"/>
          </a:srgbClr>
        </a:solidFill>
      </dgm:spPr>
      <dgm:t>
        <a:bodyPr/>
        <a:lstStyle/>
        <a:p>
          <a:r>
            <a:rPr lang="it-IT" sz="2000" noProof="0" dirty="0">
              <a:solidFill>
                <a:schemeClr val="tx1"/>
              </a:solidFill>
              <a:latin typeface="Helvetica Neue" panose="020B0604020202020204" charset="0"/>
            </a:rPr>
            <a:t>Gestione della conoscenza</a:t>
          </a:r>
        </a:p>
      </dgm:t>
    </dgm:pt>
    <dgm:pt modelId="{D8ACE33D-5D95-46F0-9734-7BD663BDF410}" type="parTrans" cxnId="{CBFC6E0B-85E0-43F1-8907-8A25C1F2A0F9}">
      <dgm:prSet/>
      <dgm:spPr/>
      <dgm:t>
        <a:bodyPr/>
        <a:lstStyle/>
        <a:p>
          <a:endParaRPr lang="en-US" noProof="0" dirty="0"/>
        </a:p>
      </dgm:t>
    </dgm:pt>
    <dgm:pt modelId="{3EF1239E-0AC8-4AE3-8C04-F116EEAF38E7}" type="sibTrans" cxnId="{CBFC6E0B-85E0-43F1-8907-8A25C1F2A0F9}">
      <dgm:prSet/>
      <dgm:spPr/>
      <dgm:t>
        <a:bodyPr/>
        <a:lstStyle/>
        <a:p>
          <a:endParaRPr lang="en-US" noProof="0" dirty="0"/>
        </a:p>
      </dgm:t>
    </dgm:pt>
    <dgm:pt modelId="{A738D4DE-1C78-46C7-9B61-4A193B12821C}">
      <dgm:prSet phldrT="[Texto]" custT="1"/>
      <dgm:spPr>
        <a:solidFill>
          <a:srgbClr val="AED633">
            <a:alpha val="50000"/>
          </a:srgbClr>
        </a:solidFill>
      </dgm:spPr>
      <dgm:t>
        <a:bodyPr/>
        <a:lstStyle/>
        <a:p>
          <a:r>
            <a:rPr lang="it-IT" sz="2000" noProof="0" dirty="0">
              <a:solidFill>
                <a:schemeClr val="tx1"/>
              </a:solidFill>
              <a:latin typeface="Helvetica Neue" panose="020B0604020202020204" charset="0"/>
            </a:rPr>
            <a:t>Gestione della tecnologia</a:t>
          </a:r>
        </a:p>
      </dgm:t>
    </dgm:pt>
    <dgm:pt modelId="{6ED15BE4-072D-4223-A140-5406CB9B27DC}" type="parTrans" cxnId="{C77C9470-BCC7-4997-A468-E41C2488AB3B}">
      <dgm:prSet/>
      <dgm:spPr/>
      <dgm:t>
        <a:bodyPr/>
        <a:lstStyle/>
        <a:p>
          <a:endParaRPr lang="en-US" noProof="0" dirty="0"/>
        </a:p>
      </dgm:t>
    </dgm:pt>
    <dgm:pt modelId="{FBC31210-B136-48D5-924F-2B31E3BE2E94}" type="sibTrans" cxnId="{C77C9470-BCC7-4997-A468-E41C2488AB3B}">
      <dgm:prSet/>
      <dgm:spPr/>
      <dgm:t>
        <a:bodyPr/>
        <a:lstStyle/>
        <a:p>
          <a:endParaRPr lang="en-US" noProof="0" dirty="0"/>
        </a:p>
      </dgm:t>
    </dgm:pt>
    <dgm:pt modelId="{511CB459-83A9-455E-A3BC-F64E1298C8FB}">
      <dgm:prSet phldrT="[Texto]" custT="1"/>
      <dgm:spPr>
        <a:solidFill>
          <a:srgbClr val="AED633">
            <a:alpha val="50000"/>
          </a:srgbClr>
        </a:solidFill>
      </dgm:spPr>
      <dgm:t>
        <a:bodyPr/>
        <a:lstStyle/>
        <a:p>
          <a:r>
            <a:rPr lang="it-IT" sz="2000" noProof="0" dirty="0">
              <a:solidFill>
                <a:schemeClr val="tx1"/>
              </a:solidFill>
              <a:latin typeface="Helvetica Neue" panose="020B0604020202020204" charset="0"/>
            </a:rPr>
            <a:t>Gestione della creatività</a:t>
          </a:r>
        </a:p>
      </dgm:t>
    </dgm:pt>
    <dgm:pt modelId="{C35AA375-3BE9-485B-9D76-D66DB06073B0}" type="parTrans" cxnId="{981EB5CD-522F-4ADB-9711-F7907E26EA75}">
      <dgm:prSet/>
      <dgm:spPr/>
      <dgm:t>
        <a:bodyPr/>
        <a:lstStyle/>
        <a:p>
          <a:endParaRPr lang="en-US" noProof="0" dirty="0"/>
        </a:p>
      </dgm:t>
    </dgm:pt>
    <dgm:pt modelId="{0AF6A8B0-5ED4-49F8-9C57-C57296C3920F}" type="sibTrans" cxnId="{981EB5CD-522F-4ADB-9711-F7907E26EA75}">
      <dgm:prSet/>
      <dgm:spPr/>
      <dgm:t>
        <a:bodyPr/>
        <a:lstStyle/>
        <a:p>
          <a:endParaRPr lang="en-US" noProof="0" dirty="0"/>
        </a:p>
      </dgm:t>
    </dgm:pt>
    <dgm:pt modelId="{86B68EA8-898B-45E3-85DD-5E6EB10CAD90}">
      <dgm:prSet phldrT="[Texto]" custT="1"/>
      <dgm:spPr>
        <a:solidFill>
          <a:srgbClr val="AED633">
            <a:alpha val="50000"/>
          </a:srgbClr>
        </a:solidFill>
      </dgm:spPr>
      <dgm:t>
        <a:bodyPr/>
        <a:lstStyle/>
        <a:p>
          <a:r>
            <a:rPr lang="it-IT" sz="2000" noProof="0" dirty="0">
              <a:solidFill>
                <a:schemeClr val="tx1"/>
              </a:solidFill>
              <a:latin typeface="Helvetica Neue" panose="020B0604020202020204" charset="0"/>
            </a:rPr>
            <a:t>Leadership</a:t>
          </a:r>
        </a:p>
      </dgm:t>
    </dgm:pt>
    <dgm:pt modelId="{4CB7B6F6-A4DA-4B76-BF96-65BE628F9C2E}" type="parTrans" cxnId="{708DB326-A72F-41B2-B0D7-5445B05F6D18}">
      <dgm:prSet/>
      <dgm:spPr/>
      <dgm:t>
        <a:bodyPr/>
        <a:lstStyle/>
        <a:p>
          <a:endParaRPr lang="en-US" noProof="0" dirty="0"/>
        </a:p>
      </dgm:t>
    </dgm:pt>
    <dgm:pt modelId="{D97EC8C8-5D5F-49D3-8E50-0276C47AED66}" type="sibTrans" cxnId="{708DB326-A72F-41B2-B0D7-5445B05F6D18}">
      <dgm:prSet/>
      <dgm:spPr/>
      <dgm:t>
        <a:bodyPr/>
        <a:lstStyle/>
        <a:p>
          <a:endParaRPr lang="en-US" noProof="0" dirty="0"/>
        </a:p>
      </dgm:t>
    </dgm:pt>
    <dgm:pt modelId="{75C0C7E2-34C3-5848-90F5-77465441928E}">
      <dgm:prSet phldrT="[Texto]" custT="1"/>
      <dgm:spPr>
        <a:solidFill>
          <a:srgbClr val="AED633">
            <a:alpha val="50000"/>
          </a:srgbClr>
        </a:solidFill>
      </dgm:spPr>
      <dgm:t>
        <a:bodyPr/>
        <a:lstStyle/>
        <a:p>
          <a:r>
            <a:rPr lang="it-IT" sz="2000" noProof="0" dirty="0">
              <a:solidFill>
                <a:schemeClr val="tx1"/>
              </a:solidFill>
              <a:latin typeface="Helvetica Neue" panose="020B0604020202020204" charset="0"/>
            </a:rPr>
            <a:t>Gestione delle risorse umane</a:t>
          </a:r>
        </a:p>
      </dgm:t>
    </dgm:pt>
    <dgm:pt modelId="{AA95D7B3-B784-E546-9D12-E46AE044F4A4}" type="parTrans" cxnId="{3F03754B-A189-6F43-ACDC-C1A29CCF8694}">
      <dgm:prSet/>
      <dgm:spPr/>
      <dgm:t>
        <a:bodyPr/>
        <a:lstStyle/>
        <a:p>
          <a:endParaRPr lang="en-US" noProof="0" dirty="0"/>
        </a:p>
      </dgm:t>
    </dgm:pt>
    <dgm:pt modelId="{C466A862-4D35-8E49-8D86-0993F11747BF}" type="sibTrans" cxnId="{3F03754B-A189-6F43-ACDC-C1A29CCF8694}">
      <dgm:prSet/>
      <dgm:spPr/>
      <dgm:t>
        <a:bodyPr/>
        <a:lstStyle/>
        <a:p>
          <a:endParaRPr lang="en-US" noProof="0" dirty="0"/>
        </a:p>
      </dgm:t>
    </dgm:pt>
    <dgm:pt modelId="{C0943DA8-461B-684C-92B7-CAAA4CB8DB98}">
      <dgm:prSet phldrT="[Texto]" custT="1"/>
      <dgm:spPr>
        <a:solidFill>
          <a:srgbClr val="AED633">
            <a:alpha val="50000"/>
          </a:srgbClr>
        </a:solidFill>
      </dgm:spPr>
      <dgm:t>
        <a:bodyPr/>
        <a:lstStyle/>
        <a:p>
          <a:r>
            <a:rPr lang="it-IT" sz="2000" noProof="0" dirty="0">
              <a:solidFill>
                <a:schemeClr val="tx1"/>
              </a:solidFill>
              <a:latin typeface="Helvetica Neue" panose="020B0604020202020204" charset="0"/>
            </a:rPr>
            <a:t>Gestione di Ricerca e Design</a:t>
          </a:r>
        </a:p>
      </dgm:t>
    </dgm:pt>
    <dgm:pt modelId="{A1FB782F-FF12-1446-BC36-DCF63EDFDE10}" type="parTrans" cxnId="{0C09572B-ED45-1B4A-B8B3-EBB7C5B95D38}">
      <dgm:prSet/>
      <dgm:spPr/>
      <dgm:t>
        <a:bodyPr/>
        <a:lstStyle/>
        <a:p>
          <a:endParaRPr lang="en-US" noProof="0" dirty="0"/>
        </a:p>
      </dgm:t>
    </dgm:pt>
    <dgm:pt modelId="{D8E6CDB2-6040-684D-914A-E0DE4CCD65B0}" type="sibTrans" cxnId="{0C09572B-ED45-1B4A-B8B3-EBB7C5B95D38}">
      <dgm:prSet/>
      <dgm:spPr/>
      <dgm:t>
        <a:bodyPr/>
        <a:lstStyle/>
        <a:p>
          <a:endParaRPr lang="en-US" noProof="0" dirty="0"/>
        </a:p>
      </dgm:t>
    </dgm:pt>
    <dgm:pt modelId="{B2C9171F-A1CE-4C1A-8FA3-D4C931D7434F}" type="pres">
      <dgm:prSet presAssocID="{7F99D9A7-8431-47F8-B1C1-FE7662AB714B}" presName="composite" presStyleCnt="0">
        <dgm:presLayoutVars>
          <dgm:chMax val="1"/>
          <dgm:dir/>
          <dgm:resizeHandles val="exact"/>
        </dgm:presLayoutVars>
      </dgm:prSet>
      <dgm:spPr/>
    </dgm:pt>
    <dgm:pt modelId="{A442D66E-7309-4EFB-8C43-747A1CCBBAC6}" type="pres">
      <dgm:prSet presAssocID="{7F99D9A7-8431-47F8-B1C1-FE7662AB714B}" presName="radial" presStyleCnt="0">
        <dgm:presLayoutVars>
          <dgm:animLvl val="ctr"/>
        </dgm:presLayoutVars>
      </dgm:prSet>
      <dgm:spPr/>
    </dgm:pt>
    <dgm:pt modelId="{878A8DC8-4B49-4BB3-870F-F0C7CFE1F3D8}" type="pres">
      <dgm:prSet presAssocID="{BA8CA715-4374-4416-B16C-BC310217D77D}" presName="centerShape" presStyleLbl="vennNode1" presStyleIdx="0" presStyleCnt="7" custAng="0" custScaleX="128451" custScaleY="125070" custLinFactNeighborX="3191" custLinFactNeighborY="3957"/>
      <dgm:spPr/>
    </dgm:pt>
    <dgm:pt modelId="{D916B596-D3B9-4939-A7A6-9C6DAF677282}" type="pres">
      <dgm:prSet presAssocID="{4D082404-6B75-4683-AC10-1634C6BC1BE4}" presName="node" presStyleLbl="vennNode1" presStyleIdx="1" presStyleCnt="7" custScaleX="141700" custScaleY="133211" custRadScaleRad="108447" custRadScaleInc="50221">
        <dgm:presLayoutVars>
          <dgm:bulletEnabled val="1"/>
        </dgm:presLayoutVars>
      </dgm:prSet>
      <dgm:spPr/>
    </dgm:pt>
    <dgm:pt modelId="{FAE3807B-A0F6-4D8E-A436-3B9865E0F959}" type="pres">
      <dgm:prSet presAssocID="{A738D4DE-1C78-46C7-9B61-4A193B12821C}" presName="node" presStyleLbl="vennNode1" presStyleIdx="2" presStyleCnt="7" custScaleX="141700" custScaleY="133211" custRadScaleRad="123367" custRadScaleInc="45819">
        <dgm:presLayoutVars>
          <dgm:bulletEnabled val="1"/>
        </dgm:presLayoutVars>
      </dgm:prSet>
      <dgm:spPr/>
    </dgm:pt>
    <dgm:pt modelId="{DCDD689B-E51E-4562-AA5E-DA47FBA7C498}" type="pres">
      <dgm:prSet presAssocID="{511CB459-83A9-455E-A3BC-F64E1298C8FB}" presName="node" presStyleLbl="vennNode1" presStyleIdx="3" presStyleCnt="7" custScaleX="141700" custScaleY="133211" custRadScaleRad="122007" custRadScaleInc="53433">
        <dgm:presLayoutVars>
          <dgm:bulletEnabled val="1"/>
        </dgm:presLayoutVars>
      </dgm:prSet>
      <dgm:spPr/>
    </dgm:pt>
    <dgm:pt modelId="{EA02541F-25B6-497E-98D6-C9A0FB64C7A3}" type="pres">
      <dgm:prSet presAssocID="{86B68EA8-898B-45E3-85DD-5E6EB10CAD90}" presName="node" presStyleLbl="vennNode1" presStyleIdx="4" presStyleCnt="7" custScaleX="141700" custScaleY="133211" custRadScaleRad="110967" custRadScaleInc="54344">
        <dgm:presLayoutVars>
          <dgm:bulletEnabled val="1"/>
        </dgm:presLayoutVars>
      </dgm:prSet>
      <dgm:spPr/>
    </dgm:pt>
    <dgm:pt modelId="{0BBBF09D-9222-864D-AF6F-85B772CDB1DD}" type="pres">
      <dgm:prSet presAssocID="{75C0C7E2-34C3-5848-90F5-77465441928E}" presName="node" presStyleLbl="vennNode1" presStyleIdx="5" presStyleCnt="7" custScaleX="141928" custScaleY="133217" custRadScaleRad="120077" custRadScaleInc="43524">
        <dgm:presLayoutVars>
          <dgm:bulletEnabled val="1"/>
        </dgm:presLayoutVars>
      </dgm:prSet>
      <dgm:spPr/>
    </dgm:pt>
    <dgm:pt modelId="{E652F083-3149-E740-BE52-739525C73DDB}" type="pres">
      <dgm:prSet presAssocID="{C0943DA8-461B-684C-92B7-CAAA4CB8DB98}" presName="node" presStyleLbl="vennNode1" presStyleIdx="6" presStyleCnt="7" custScaleX="141928" custScaleY="133217" custRadScaleRad="104444" custRadScaleInc="43802">
        <dgm:presLayoutVars>
          <dgm:bulletEnabled val="1"/>
        </dgm:presLayoutVars>
      </dgm:prSet>
      <dgm:spPr/>
    </dgm:pt>
  </dgm:ptLst>
  <dgm:cxnLst>
    <dgm:cxn modelId="{CBFC6E0B-85E0-43F1-8907-8A25C1F2A0F9}" srcId="{BA8CA715-4374-4416-B16C-BC310217D77D}" destId="{4D082404-6B75-4683-AC10-1634C6BC1BE4}" srcOrd="0" destOrd="0" parTransId="{D8ACE33D-5D95-46F0-9734-7BD663BDF410}" sibTransId="{3EF1239E-0AC8-4AE3-8C04-F116EEAF38E7}"/>
    <dgm:cxn modelId="{708DB326-A72F-41B2-B0D7-5445B05F6D18}" srcId="{BA8CA715-4374-4416-B16C-BC310217D77D}" destId="{86B68EA8-898B-45E3-85DD-5E6EB10CAD90}" srcOrd="3" destOrd="0" parTransId="{4CB7B6F6-A4DA-4B76-BF96-65BE628F9C2E}" sibTransId="{D97EC8C8-5D5F-49D3-8E50-0276C47AED66}"/>
    <dgm:cxn modelId="{A9015D2B-6E88-4C40-B2A9-BA91304B8472}" type="presOf" srcId="{75C0C7E2-34C3-5848-90F5-77465441928E}" destId="{0BBBF09D-9222-864D-AF6F-85B772CDB1DD}" srcOrd="0" destOrd="0" presId="urn:microsoft.com/office/officeart/2005/8/layout/radial3"/>
    <dgm:cxn modelId="{0C09572B-ED45-1B4A-B8B3-EBB7C5B95D38}" srcId="{BA8CA715-4374-4416-B16C-BC310217D77D}" destId="{C0943DA8-461B-684C-92B7-CAAA4CB8DB98}" srcOrd="5" destOrd="0" parTransId="{A1FB782F-FF12-1446-BC36-DCF63EDFDE10}" sibTransId="{D8E6CDB2-6040-684D-914A-E0DE4CCD65B0}"/>
    <dgm:cxn modelId="{98282E38-14AF-44E7-9258-D947319CC2DA}" type="presOf" srcId="{86B68EA8-898B-45E3-85DD-5E6EB10CAD90}" destId="{EA02541F-25B6-497E-98D6-C9A0FB64C7A3}" srcOrd="0" destOrd="0" presId="urn:microsoft.com/office/officeart/2005/8/layout/radial3"/>
    <dgm:cxn modelId="{F9D23B60-5668-494B-B027-F730032F405D}" type="presOf" srcId="{BA8CA715-4374-4416-B16C-BC310217D77D}" destId="{878A8DC8-4B49-4BB3-870F-F0C7CFE1F3D8}" srcOrd="0" destOrd="0" presId="urn:microsoft.com/office/officeart/2005/8/layout/radial3"/>
    <dgm:cxn modelId="{FB267C63-3A34-594C-BDC3-1EFB8013D116}" type="presOf" srcId="{C0943DA8-461B-684C-92B7-CAAA4CB8DB98}" destId="{E652F083-3149-E740-BE52-739525C73DDB}" srcOrd="0" destOrd="0" presId="urn:microsoft.com/office/officeart/2005/8/layout/radial3"/>
    <dgm:cxn modelId="{3F03754B-A189-6F43-ACDC-C1A29CCF8694}" srcId="{BA8CA715-4374-4416-B16C-BC310217D77D}" destId="{75C0C7E2-34C3-5848-90F5-77465441928E}" srcOrd="4" destOrd="0" parTransId="{AA95D7B3-B784-E546-9D12-E46AE044F4A4}" sibTransId="{C466A862-4D35-8E49-8D86-0993F11747BF}"/>
    <dgm:cxn modelId="{91E6166F-1579-40A1-A113-973ED7CCD5EE}" type="presOf" srcId="{511CB459-83A9-455E-A3BC-F64E1298C8FB}" destId="{DCDD689B-E51E-4562-AA5E-DA47FBA7C498}" srcOrd="0" destOrd="0" presId="urn:microsoft.com/office/officeart/2005/8/layout/radial3"/>
    <dgm:cxn modelId="{C77C9470-BCC7-4997-A468-E41C2488AB3B}" srcId="{BA8CA715-4374-4416-B16C-BC310217D77D}" destId="{A738D4DE-1C78-46C7-9B61-4A193B12821C}" srcOrd="1" destOrd="0" parTransId="{6ED15BE4-072D-4223-A140-5406CB9B27DC}" sibTransId="{FBC31210-B136-48D5-924F-2B31E3BE2E94}"/>
    <dgm:cxn modelId="{F78AF4A6-DFA0-465D-8B68-BDCA856F796A}" type="presOf" srcId="{4D082404-6B75-4683-AC10-1634C6BC1BE4}" destId="{D916B596-D3B9-4939-A7A6-9C6DAF677282}" srcOrd="0" destOrd="0" presId="urn:microsoft.com/office/officeart/2005/8/layout/radial3"/>
    <dgm:cxn modelId="{61A0B3C2-C531-4130-9674-CC19656DE778}" srcId="{7F99D9A7-8431-47F8-B1C1-FE7662AB714B}" destId="{BA8CA715-4374-4416-B16C-BC310217D77D}" srcOrd="0" destOrd="0" parTransId="{B2325200-452E-49C4-88A4-B3D8F4EC2E9A}" sibTransId="{A31E1DD9-B5C2-4728-A8DA-403C7839EAE2}"/>
    <dgm:cxn modelId="{981EB5CD-522F-4ADB-9711-F7907E26EA75}" srcId="{BA8CA715-4374-4416-B16C-BC310217D77D}" destId="{511CB459-83A9-455E-A3BC-F64E1298C8FB}" srcOrd="2" destOrd="0" parTransId="{C35AA375-3BE9-485B-9D76-D66DB06073B0}" sibTransId="{0AF6A8B0-5ED4-49F8-9C57-C57296C3920F}"/>
    <dgm:cxn modelId="{F0769FD0-7A5D-43DB-BDED-76DCA57F7FFC}" type="presOf" srcId="{7F99D9A7-8431-47F8-B1C1-FE7662AB714B}" destId="{B2C9171F-A1CE-4C1A-8FA3-D4C931D7434F}" srcOrd="0" destOrd="0" presId="urn:microsoft.com/office/officeart/2005/8/layout/radial3"/>
    <dgm:cxn modelId="{9F4A5CD4-1C49-4785-AE7B-D131EFFC8EC7}" type="presOf" srcId="{A738D4DE-1C78-46C7-9B61-4A193B12821C}" destId="{FAE3807B-A0F6-4D8E-A436-3B9865E0F959}" srcOrd="0" destOrd="0" presId="urn:microsoft.com/office/officeart/2005/8/layout/radial3"/>
    <dgm:cxn modelId="{207DBF7A-F59C-4842-99A3-979C6555FC86}" type="presParOf" srcId="{B2C9171F-A1CE-4C1A-8FA3-D4C931D7434F}" destId="{A442D66E-7309-4EFB-8C43-747A1CCBBAC6}" srcOrd="0" destOrd="0" presId="urn:microsoft.com/office/officeart/2005/8/layout/radial3"/>
    <dgm:cxn modelId="{92DAAF02-3457-4AB1-A3AA-E6D0D0A52167}" type="presParOf" srcId="{A442D66E-7309-4EFB-8C43-747A1CCBBAC6}" destId="{878A8DC8-4B49-4BB3-870F-F0C7CFE1F3D8}" srcOrd="0" destOrd="0" presId="urn:microsoft.com/office/officeart/2005/8/layout/radial3"/>
    <dgm:cxn modelId="{64238936-252D-4907-8784-4544EB15009B}" type="presParOf" srcId="{A442D66E-7309-4EFB-8C43-747A1CCBBAC6}" destId="{D916B596-D3B9-4939-A7A6-9C6DAF677282}" srcOrd="1" destOrd="0" presId="urn:microsoft.com/office/officeart/2005/8/layout/radial3"/>
    <dgm:cxn modelId="{E38EBABB-90F5-4CA9-B8BA-0249BFFCF207}" type="presParOf" srcId="{A442D66E-7309-4EFB-8C43-747A1CCBBAC6}" destId="{FAE3807B-A0F6-4D8E-A436-3B9865E0F959}" srcOrd="2" destOrd="0" presId="urn:microsoft.com/office/officeart/2005/8/layout/radial3"/>
    <dgm:cxn modelId="{A22C4665-1B52-4B2E-8FE0-9BB6AD23CC2B}" type="presParOf" srcId="{A442D66E-7309-4EFB-8C43-747A1CCBBAC6}" destId="{DCDD689B-E51E-4562-AA5E-DA47FBA7C498}" srcOrd="3" destOrd="0" presId="urn:microsoft.com/office/officeart/2005/8/layout/radial3"/>
    <dgm:cxn modelId="{538298F2-673A-46AD-B646-7A7FBA49B178}" type="presParOf" srcId="{A442D66E-7309-4EFB-8C43-747A1CCBBAC6}" destId="{EA02541F-25B6-497E-98D6-C9A0FB64C7A3}" srcOrd="4" destOrd="0" presId="urn:microsoft.com/office/officeart/2005/8/layout/radial3"/>
    <dgm:cxn modelId="{E66D4AB7-4106-6246-A57E-89BBBDCBAC93}" type="presParOf" srcId="{A442D66E-7309-4EFB-8C43-747A1CCBBAC6}" destId="{0BBBF09D-9222-864D-AF6F-85B772CDB1DD}" srcOrd="5" destOrd="0" presId="urn:microsoft.com/office/officeart/2005/8/layout/radial3"/>
    <dgm:cxn modelId="{50503C06-3DA7-8042-B049-B097019F4699}" type="presParOf" srcId="{A442D66E-7309-4EFB-8C43-747A1CCBBAC6}" destId="{E652F083-3149-E740-BE52-739525C73DDB}" srcOrd="6" destOrd="0" presId="urn:microsoft.com/office/officeart/2005/8/layout/radial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8BA5EB9-E6D7-4A34-BBC2-D613F00391CA}" type="doc">
      <dgm:prSet loTypeId="urn:microsoft.com/office/officeart/2005/8/layout/hList6" loCatId="list" qsTypeId="urn:microsoft.com/office/officeart/2005/8/quickstyle/simple1" qsCatId="simple" csTypeId="urn:microsoft.com/office/officeart/2005/8/colors/accent1_2" csCatId="accent1" phldr="1"/>
      <dgm:spPr/>
      <dgm:t>
        <a:bodyPr/>
        <a:lstStyle/>
        <a:p>
          <a:endParaRPr lang="es-ES"/>
        </a:p>
      </dgm:t>
    </dgm:pt>
    <dgm:pt modelId="{2190E1AC-BBD7-4353-BFFB-96638D02CF1F}">
      <dgm:prSet phldrT="[Texto]" custT="1"/>
      <dgm:spPr>
        <a:solidFill>
          <a:srgbClr val="4D94B7"/>
        </a:solidFill>
      </dgm:spPr>
      <dgm:t>
        <a:bodyPr/>
        <a:lstStyle/>
        <a:p>
          <a:pPr>
            <a:buNone/>
          </a:pPr>
          <a:r>
            <a:rPr lang="en-IE" sz="2400" b="1" noProof="0" dirty="0">
              <a:latin typeface="Helvetica Neue" panose="020B0604020202020204" charset="0"/>
            </a:rPr>
            <a:t>Orientamento all'obiettivo</a:t>
          </a:r>
        </a:p>
      </dgm:t>
    </dgm:pt>
    <dgm:pt modelId="{31A8A7DB-2A1E-4164-ABDC-C04EC6B5CB36}" type="parTrans" cxnId="{1B2269D9-2B58-418F-8397-E1E0ECEE2302}">
      <dgm:prSet/>
      <dgm:spPr/>
      <dgm:t>
        <a:bodyPr/>
        <a:lstStyle/>
        <a:p>
          <a:endParaRPr lang="en-US" sz="1200" noProof="0" dirty="0">
            <a:latin typeface="Helvetica Neue" panose="020B0604020202020204" charset="0"/>
          </a:endParaRPr>
        </a:p>
      </dgm:t>
    </dgm:pt>
    <dgm:pt modelId="{A8F2A099-DEF2-411D-84C5-C438C1F98321}" type="sibTrans" cxnId="{1B2269D9-2B58-418F-8397-E1E0ECEE2302}">
      <dgm:prSet/>
      <dgm:spPr/>
      <dgm:t>
        <a:bodyPr/>
        <a:lstStyle/>
        <a:p>
          <a:endParaRPr lang="en-US" sz="1200" noProof="0" dirty="0">
            <a:latin typeface="Helvetica Neue" panose="020B0604020202020204" charset="0"/>
          </a:endParaRPr>
        </a:p>
      </dgm:t>
    </dgm:pt>
    <dgm:pt modelId="{D14F4154-5C7E-49B9-A1DA-CF4835FA14E9}">
      <dgm:prSet phldrT="[Texto]" custT="1"/>
      <dgm:spPr>
        <a:solidFill>
          <a:srgbClr val="4D94B7"/>
        </a:solidFill>
      </dgm:spPr>
      <dgm:t>
        <a:bodyPr/>
        <a:lstStyle/>
        <a:p>
          <a:pPr>
            <a:buFont typeface="Wingdings" panose="05000000000000000000" pitchFamily="2" charset="2"/>
            <a:buChar char="§"/>
          </a:pPr>
          <a:r>
            <a:rPr lang="it-IT" sz="2000" noProof="0" dirty="0">
              <a:latin typeface="Helvetica Neue" panose="020B0604020202020204" charset="0"/>
            </a:rPr>
            <a:t>Le imprese perseguono molti obiettivi</a:t>
          </a:r>
          <a:endParaRPr lang="en-US" sz="2000" noProof="0" dirty="0">
            <a:latin typeface="Helvetica Neue" panose="020B0604020202020204" charset="0"/>
          </a:endParaRPr>
        </a:p>
      </dgm:t>
    </dgm:pt>
    <dgm:pt modelId="{BE3B42CE-9942-4645-A449-81A1E9DB9154}" type="parTrans" cxnId="{1D317167-76AA-4F4E-A9F8-63612EC3DBE2}">
      <dgm:prSet/>
      <dgm:spPr/>
      <dgm:t>
        <a:bodyPr/>
        <a:lstStyle/>
        <a:p>
          <a:endParaRPr lang="en-US" sz="1200" noProof="0" dirty="0">
            <a:latin typeface="Helvetica Neue" panose="020B0604020202020204" charset="0"/>
          </a:endParaRPr>
        </a:p>
      </dgm:t>
    </dgm:pt>
    <dgm:pt modelId="{37CC2B3D-0FC1-46C1-A6B5-F006EBCAD4AC}" type="sibTrans" cxnId="{1D317167-76AA-4F4E-A9F8-63612EC3DBE2}">
      <dgm:prSet/>
      <dgm:spPr/>
      <dgm:t>
        <a:bodyPr/>
        <a:lstStyle/>
        <a:p>
          <a:endParaRPr lang="en-US" sz="1200" noProof="0" dirty="0">
            <a:latin typeface="Helvetica Neue" panose="020B0604020202020204" charset="0"/>
          </a:endParaRPr>
        </a:p>
      </dgm:t>
    </dgm:pt>
    <dgm:pt modelId="{6E472645-BC71-459D-997A-F9341A994092}">
      <dgm:prSet phldrT="[Texto]" custT="1"/>
      <dgm:spPr>
        <a:solidFill>
          <a:srgbClr val="78B17A"/>
        </a:solidFill>
      </dgm:spPr>
      <dgm:t>
        <a:bodyPr/>
        <a:lstStyle/>
        <a:p>
          <a:pPr>
            <a:buNone/>
          </a:pPr>
          <a:r>
            <a:rPr lang="it-IT" sz="2400" b="1" noProof="0" dirty="0">
              <a:latin typeface="Helvetica Neue" panose="020B0604020202020204" charset="0"/>
            </a:rPr>
            <a:t>Patrimonio organizzativo ed esperienza di innovazione</a:t>
          </a:r>
          <a:endParaRPr lang="en-IE" sz="2400" b="1" noProof="0" dirty="0">
            <a:latin typeface="Helvetica Neue" panose="020B0604020202020204" charset="0"/>
          </a:endParaRPr>
        </a:p>
      </dgm:t>
    </dgm:pt>
    <dgm:pt modelId="{8B3494A0-180A-4E66-AC87-ACB2D99E9530}" type="parTrans" cxnId="{2DE5CA04-3A6D-46E6-929D-B81F670AB78D}">
      <dgm:prSet/>
      <dgm:spPr/>
      <dgm:t>
        <a:bodyPr/>
        <a:lstStyle/>
        <a:p>
          <a:endParaRPr lang="en-US" sz="1200" noProof="0" dirty="0">
            <a:latin typeface="Helvetica Neue" panose="020B0604020202020204" charset="0"/>
          </a:endParaRPr>
        </a:p>
      </dgm:t>
    </dgm:pt>
    <dgm:pt modelId="{85EBC4C5-54D9-46DB-9811-089B9FB6D791}" type="sibTrans" cxnId="{2DE5CA04-3A6D-46E6-929D-B81F670AB78D}">
      <dgm:prSet/>
      <dgm:spPr/>
      <dgm:t>
        <a:bodyPr/>
        <a:lstStyle/>
        <a:p>
          <a:endParaRPr lang="en-US" sz="1200" noProof="0" dirty="0">
            <a:latin typeface="Helvetica Neue" panose="020B0604020202020204" charset="0"/>
          </a:endParaRPr>
        </a:p>
      </dgm:t>
    </dgm:pt>
    <dgm:pt modelId="{48645316-919B-4F63-AF82-40A3F0264D31}">
      <dgm:prSet phldrT="[Texto]" custT="1"/>
      <dgm:spPr>
        <a:solidFill>
          <a:srgbClr val="78B17A"/>
        </a:solidFill>
      </dgm:spPr>
      <dgm:t>
        <a:bodyPr/>
        <a:lstStyle/>
        <a:p>
          <a:pPr>
            <a:buFont typeface="Wingdings" panose="05000000000000000000" pitchFamily="2" charset="2"/>
            <a:buChar char="§"/>
          </a:pPr>
          <a:r>
            <a:rPr lang="it-IT" sz="1900" noProof="0" dirty="0">
              <a:latin typeface="Helvetica Neue" panose="020B0604020202020204" charset="0"/>
            </a:rPr>
            <a:t>Le elevate capacità di R&amp;D non devono implicare capacità di sfruttamento</a:t>
          </a:r>
          <a:endParaRPr lang="en-US" sz="1900" noProof="0" dirty="0">
            <a:latin typeface="Helvetica Neue" panose="020B0604020202020204" charset="0"/>
          </a:endParaRPr>
        </a:p>
      </dgm:t>
    </dgm:pt>
    <dgm:pt modelId="{8605296F-8C95-4E09-AF07-C19FD452560A}" type="parTrans" cxnId="{BCC903BA-F688-4EA9-A99B-1950436B3708}">
      <dgm:prSet/>
      <dgm:spPr/>
      <dgm:t>
        <a:bodyPr/>
        <a:lstStyle/>
        <a:p>
          <a:endParaRPr lang="en-US" sz="1200" noProof="0" dirty="0">
            <a:latin typeface="Helvetica Neue" panose="020B0604020202020204" charset="0"/>
          </a:endParaRPr>
        </a:p>
      </dgm:t>
    </dgm:pt>
    <dgm:pt modelId="{133178BE-A8A3-4695-9C73-6414C65D65D6}" type="sibTrans" cxnId="{BCC903BA-F688-4EA9-A99B-1950436B3708}">
      <dgm:prSet/>
      <dgm:spPr/>
      <dgm:t>
        <a:bodyPr/>
        <a:lstStyle/>
        <a:p>
          <a:endParaRPr lang="en-US" sz="1200" noProof="0" dirty="0">
            <a:latin typeface="Helvetica Neue" panose="020B0604020202020204" charset="0"/>
          </a:endParaRPr>
        </a:p>
      </dgm:t>
    </dgm:pt>
    <dgm:pt modelId="{211DF803-F6C0-4377-9EA1-730918AEE4FB}">
      <dgm:prSet phldrT="[Texto]" custT="1"/>
      <dgm:spPr>
        <a:solidFill>
          <a:srgbClr val="AED633"/>
        </a:solidFill>
      </dgm:spPr>
      <dgm:t>
        <a:bodyPr/>
        <a:lstStyle/>
        <a:p>
          <a:pPr>
            <a:buNone/>
          </a:pPr>
          <a:r>
            <a:rPr lang="en-IE" sz="2400" b="1" noProof="0" dirty="0">
              <a:latin typeface="Helvetica Neue" panose="020B0604020202020204" charset="0"/>
            </a:rPr>
            <a:t>Altri fattori interni</a:t>
          </a:r>
        </a:p>
      </dgm:t>
    </dgm:pt>
    <dgm:pt modelId="{D355C6D1-BE47-439F-9A2D-CF582FB387AF}" type="parTrans" cxnId="{E3B0BBAE-E7B0-4033-907F-3EEA707FD686}">
      <dgm:prSet/>
      <dgm:spPr/>
      <dgm:t>
        <a:bodyPr/>
        <a:lstStyle/>
        <a:p>
          <a:endParaRPr lang="en-US" sz="1200" noProof="0" dirty="0">
            <a:latin typeface="Helvetica Neue" panose="020B0604020202020204" charset="0"/>
          </a:endParaRPr>
        </a:p>
      </dgm:t>
    </dgm:pt>
    <dgm:pt modelId="{54E221B3-524C-40BB-99C5-D9AB6462D8E2}" type="sibTrans" cxnId="{E3B0BBAE-E7B0-4033-907F-3EEA707FD686}">
      <dgm:prSet/>
      <dgm:spPr/>
      <dgm:t>
        <a:bodyPr/>
        <a:lstStyle/>
        <a:p>
          <a:endParaRPr lang="en-US" sz="1200" noProof="0" dirty="0">
            <a:latin typeface="Helvetica Neue" panose="020B0604020202020204" charset="0"/>
          </a:endParaRPr>
        </a:p>
      </dgm:t>
    </dgm:pt>
    <dgm:pt modelId="{3651CD99-BA01-4AC4-9E13-5C4640AF9A08}">
      <dgm:prSet phldrT="[Texto]" custT="1"/>
      <dgm:spPr>
        <a:solidFill>
          <a:srgbClr val="AED633"/>
        </a:solidFill>
      </dgm:spPr>
      <dgm:t>
        <a:bodyPr/>
        <a:lstStyle/>
        <a:p>
          <a:pPr>
            <a:buFont typeface="Wingdings" panose="05000000000000000000" pitchFamily="2" charset="2"/>
            <a:buChar char="§"/>
          </a:pPr>
          <a:r>
            <a:rPr lang="en-IE" sz="2000" noProof="0" dirty="0">
              <a:latin typeface="Helvetica Neue" panose="020B0604020202020204" charset="0"/>
            </a:rPr>
            <a:t>Struttura proprietaria</a:t>
          </a:r>
          <a:endParaRPr lang="en-US" sz="2000" noProof="0" dirty="0">
            <a:latin typeface="Helvetica Neue" panose="020B0604020202020204" charset="0"/>
          </a:endParaRPr>
        </a:p>
      </dgm:t>
    </dgm:pt>
    <dgm:pt modelId="{494C1770-5893-4319-9CB9-B0057EFC87E3}" type="parTrans" cxnId="{C37824B5-DF9B-4C99-9CE5-61B1E79BA3C9}">
      <dgm:prSet/>
      <dgm:spPr/>
      <dgm:t>
        <a:bodyPr/>
        <a:lstStyle/>
        <a:p>
          <a:endParaRPr lang="en-US" sz="1200" noProof="0" dirty="0">
            <a:latin typeface="Helvetica Neue" panose="020B0604020202020204" charset="0"/>
          </a:endParaRPr>
        </a:p>
      </dgm:t>
    </dgm:pt>
    <dgm:pt modelId="{324AF892-F3F1-428F-9193-8B3645E99DC7}" type="sibTrans" cxnId="{C37824B5-DF9B-4C99-9CE5-61B1E79BA3C9}">
      <dgm:prSet/>
      <dgm:spPr/>
      <dgm:t>
        <a:bodyPr/>
        <a:lstStyle/>
        <a:p>
          <a:endParaRPr lang="en-US" sz="1200" noProof="0" dirty="0">
            <a:latin typeface="Helvetica Neue" panose="020B0604020202020204" charset="0"/>
          </a:endParaRPr>
        </a:p>
      </dgm:t>
    </dgm:pt>
    <dgm:pt modelId="{9CCD6EDD-8C82-4FB4-A48A-E3C5432C2734}">
      <dgm:prSet phldrT="[Texto]" custT="1"/>
      <dgm:spPr>
        <a:solidFill>
          <a:srgbClr val="4D94B7"/>
        </a:solidFill>
      </dgm:spPr>
      <dgm:t>
        <a:bodyPr/>
        <a:lstStyle/>
        <a:p>
          <a:pPr>
            <a:buFont typeface="Wingdings" panose="05000000000000000000" pitchFamily="2" charset="2"/>
            <a:buChar char="§"/>
          </a:pPr>
          <a:r>
            <a:rPr lang="it-IT" sz="2000" noProof="0" dirty="0">
              <a:latin typeface="Helvetica Neue" panose="020B0604020202020204" charset="0"/>
            </a:rPr>
            <a:t>Gli obiettivi di breve periodo possono ostacolare la crescita</a:t>
          </a:r>
          <a:endParaRPr lang="en-US" sz="2000" noProof="0" dirty="0">
            <a:latin typeface="Helvetica Neue" panose="020B0604020202020204" charset="0"/>
          </a:endParaRPr>
        </a:p>
      </dgm:t>
    </dgm:pt>
    <dgm:pt modelId="{118E1BC6-7F0C-4B4C-8225-2ACA6F833F9E}" type="parTrans" cxnId="{0990784A-A9E7-437C-BAC3-6C1046912C48}">
      <dgm:prSet/>
      <dgm:spPr/>
      <dgm:t>
        <a:bodyPr/>
        <a:lstStyle/>
        <a:p>
          <a:endParaRPr lang="en-US" sz="1200" noProof="0" dirty="0">
            <a:latin typeface="Helvetica Neue" panose="020B0604020202020204" charset="0"/>
          </a:endParaRPr>
        </a:p>
      </dgm:t>
    </dgm:pt>
    <dgm:pt modelId="{28EEDD6E-A05C-4F45-A8D6-EF45F6AA53E2}" type="sibTrans" cxnId="{0990784A-A9E7-437C-BAC3-6C1046912C48}">
      <dgm:prSet/>
      <dgm:spPr/>
      <dgm:t>
        <a:bodyPr/>
        <a:lstStyle/>
        <a:p>
          <a:endParaRPr lang="en-US" sz="1200" noProof="0" dirty="0">
            <a:latin typeface="Helvetica Neue" panose="020B0604020202020204" charset="0"/>
          </a:endParaRPr>
        </a:p>
      </dgm:t>
    </dgm:pt>
    <dgm:pt modelId="{87648AFC-D6DE-465D-B4BC-2C922143EC0A}">
      <dgm:prSet phldrT="[Texto]" custT="1"/>
      <dgm:spPr>
        <a:solidFill>
          <a:srgbClr val="4D94B7"/>
        </a:solidFill>
      </dgm:spPr>
      <dgm:t>
        <a:bodyPr/>
        <a:lstStyle/>
        <a:p>
          <a:pPr>
            <a:buFont typeface="Wingdings" panose="05000000000000000000" pitchFamily="2" charset="2"/>
            <a:buChar char="§"/>
          </a:pPr>
          <a:r>
            <a:rPr lang="it-IT" sz="2000" noProof="0" dirty="0">
              <a:latin typeface="Helvetica Neue" panose="020B0604020202020204" charset="0"/>
            </a:rPr>
            <a:t>Considera anche a lungo termine</a:t>
          </a:r>
          <a:endParaRPr lang="en-US" sz="2000" noProof="0" dirty="0">
            <a:latin typeface="Helvetica Neue" panose="020B0604020202020204" charset="0"/>
          </a:endParaRPr>
        </a:p>
      </dgm:t>
    </dgm:pt>
    <dgm:pt modelId="{06C701E9-A006-4F8F-A2E2-EB31FF90BA38}" type="parTrans" cxnId="{E7F4C5FB-9D1B-4E06-B797-FD1C423051A2}">
      <dgm:prSet/>
      <dgm:spPr/>
      <dgm:t>
        <a:bodyPr/>
        <a:lstStyle/>
        <a:p>
          <a:endParaRPr lang="en-US" sz="1200" noProof="0" dirty="0">
            <a:latin typeface="Helvetica Neue" panose="020B0604020202020204" charset="0"/>
          </a:endParaRPr>
        </a:p>
      </dgm:t>
    </dgm:pt>
    <dgm:pt modelId="{3955DC62-2C69-477F-A96E-602B597AF466}" type="sibTrans" cxnId="{E7F4C5FB-9D1B-4E06-B797-FD1C423051A2}">
      <dgm:prSet/>
      <dgm:spPr/>
      <dgm:t>
        <a:bodyPr/>
        <a:lstStyle/>
        <a:p>
          <a:endParaRPr lang="en-US" sz="1200" noProof="0" dirty="0">
            <a:latin typeface="Helvetica Neue" panose="020B0604020202020204" charset="0"/>
          </a:endParaRPr>
        </a:p>
      </dgm:t>
    </dgm:pt>
    <dgm:pt modelId="{F8C5ABC5-561D-4BFA-AEA0-EBBDC1F3EA99}">
      <dgm:prSet phldrT="[Texto]" custT="1"/>
      <dgm:spPr>
        <a:solidFill>
          <a:srgbClr val="AED633"/>
        </a:solidFill>
      </dgm:spPr>
      <dgm:t>
        <a:bodyPr/>
        <a:lstStyle/>
        <a:p>
          <a:pPr>
            <a:buFontTx/>
            <a:buNone/>
          </a:pPr>
          <a:endParaRPr lang="en-US" sz="3600" noProof="0" dirty="0">
            <a:latin typeface="Helvetica Neue" panose="020B0604020202020204" charset="0"/>
          </a:endParaRPr>
        </a:p>
      </dgm:t>
    </dgm:pt>
    <dgm:pt modelId="{996824AE-A398-4D98-9B3D-9709E1D2FE49}" type="parTrans" cxnId="{B9D42993-2692-4FB5-9962-97DA94996384}">
      <dgm:prSet/>
      <dgm:spPr/>
      <dgm:t>
        <a:bodyPr/>
        <a:lstStyle/>
        <a:p>
          <a:endParaRPr lang="en-US" sz="1200" noProof="0" dirty="0">
            <a:latin typeface="Helvetica Neue" panose="020B0604020202020204" charset="0"/>
          </a:endParaRPr>
        </a:p>
      </dgm:t>
    </dgm:pt>
    <dgm:pt modelId="{DF0DA6DF-1617-471E-B5A6-F07256FB7099}" type="sibTrans" cxnId="{B9D42993-2692-4FB5-9962-97DA94996384}">
      <dgm:prSet/>
      <dgm:spPr/>
      <dgm:t>
        <a:bodyPr/>
        <a:lstStyle/>
        <a:p>
          <a:endParaRPr lang="en-US" sz="1200" noProof="0" dirty="0">
            <a:latin typeface="Helvetica Neue" panose="020B0604020202020204" charset="0"/>
          </a:endParaRPr>
        </a:p>
      </dgm:t>
    </dgm:pt>
    <dgm:pt modelId="{20B94105-DAFF-4CC4-A94C-AE0D70601049}">
      <dgm:prSet custT="1"/>
      <dgm:spPr/>
      <dgm:t>
        <a:bodyPr/>
        <a:lstStyle/>
        <a:p>
          <a:pPr>
            <a:buFont typeface="Wingdings" panose="05000000000000000000" pitchFamily="2" charset="2"/>
            <a:buChar char="§"/>
          </a:pPr>
          <a:r>
            <a:rPr lang="it-IT" sz="1900" noProof="0" dirty="0">
              <a:latin typeface="Helvetica Neue" panose="020B0604020202020204" charset="0"/>
            </a:rPr>
            <a:t>Considerare la cultura della condivisione e della collaborazione</a:t>
          </a:r>
          <a:endParaRPr lang="en-US" sz="1900" noProof="0" dirty="0">
            <a:latin typeface="Helvetica Neue" panose="020B0604020202020204" charset="0"/>
          </a:endParaRPr>
        </a:p>
      </dgm:t>
    </dgm:pt>
    <dgm:pt modelId="{97C25A38-96EE-496C-BAA9-3C9F2146AB7A}" type="parTrans" cxnId="{17EB51E3-D989-417C-8690-37C9232270E4}">
      <dgm:prSet/>
      <dgm:spPr/>
      <dgm:t>
        <a:bodyPr/>
        <a:lstStyle/>
        <a:p>
          <a:endParaRPr lang="en-US" sz="1200" noProof="0" dirty="0">
            <a:latin typeface="Helvetica Neue" panose="020B0604020202020204" charset="0"/>
          </a:endParaRPr>
        </a:p>
      </dgm:t>
    </dgm:pt>
    <dgm:pt modelId="{2FF90305-B5D1-4009-B539-EE8B748123D2}" type="sibTrans" cxnId="{17EB51E3-D989-417C-8690-37C9232270E4}">
      <dgm:prSet/>
      <dgm:spPr/>
      <dgm:t>
        <a:bodyPr/>
        <a:lstStyle/>
        <a:p>
          <a:endParaRPr lang="en-US" sz="1200" noProof="0" dirty="0">
            <a:latin typeface="Helvetica Neue" panose="020B0604020202020204" charset="0"/>
          </a:endParaRPr>
        </a:p>
      </dgm:t>
    </dgm:pt>
    <dgm:pt modelId="{D15BC6BC-A366-43B8-8E31-D6086399116B}">
      <dgm:prSet custT="1"/>
      <dgm:spPr/>
      <dgm:t>
        <a:bodyPr/>
        <a:lstStyle/>
        <a:p>
          <a:pPr>
            <a:buFont typeface="Wingdings" panose="05000000000000000000" pitchFamily="2" charset="2"/>
            <a:buChar char="§"/>
          </a:pPr>
          <a:r>
            <a:rPr lang="en-IE" sz="2000" noProof="0" dirty="0">
              <a:latin typeface="Helvetica Neue" panose="020B0604020202020204" charset="0"/>
            </a:rPr>
            <a:t>Avversione al rischio</a:t>
          </a:r>
          <a:endParaRPr lang="en-US" sz="2000" noProof="0" dirty="0">
            <a:latin typeface="Helvetica Neue" panose="020B0604020202020204" charset="0"/>
          </a:endParaRPr>
        </a:p>
      </dgm:t>
    </dgm:pt>
    <dgm:pt modelId="{529AA145-8860-42D1-B8E9-5D02E414F9B8}" type="parTrans" cxnId="{7FE1CD1E-A36D-49A4-8B24-E72BC3F0605D}">
      <dgm:prSet/>
      <dgm:spPr/>
      <dgm:t>
        <a:bodyPr/>
        <a:lstStyle/>
        <a:p>
          <a:endParaRPr lang="en-US" sz="1200" noProof="0" dirty="0">
            <a:latin typeface="Helvetica Neue" panose="020B0604020202020204" charset="0"/>
          </a:endParaRPr>
        </a:p>
      </dgm:t>
    </dgm:pt>
    <dgm:pt modelId="{B10D7BDA-CC30-44E9-94A7-EB3504597714}" type="sibTrans" cxnId="{7FE1CD1E-A36D-49A4-8B24-E72BC3F0605D}">
      <dgm:prSet/>
      <dgm:spPr/>
      <dgm:t>
        <a:bodyPr/>
        <a:lstStyle/>
        <a:p>
          <a:endParaRPr lang="en-US" sz="1200" noProof="0" dirty="0">
            <a:latin typeface="Helvetica Neue" panose="020B0604020202020204" charset="0"/>
          </a:endParaRPr>
        </a:p>
      </dgm:t>
    </dgm:pt>
    <dgm:pt modelId="{D59A5103-4FE5-40EE-BE7B-C897AB2EC1F0}">
      <dgm:prSet custT="1"/>
      <dgm:spPr/>
      <dgm:t>
        <a:bodyPr/>
        <a:lstStyle/>
        <a:p>
          <a:pPr>
            <a:buFont typeface="Wingdings" panose="05000000000000000000" pitchFamily="2" charset="2"/>
            <a:buChar char="§"/>
          </a:pPr>
          <a:r>
            <a:rPr lang="en-IE" sz="2000" noProof="0" dirty="0">
              <a:latin typeface="Helvetica Neue" panose="020B0604020202020204" charset="0"/>
            </a:rPr>
            <a:t>Struttura organizzativa</a:t>
          </a:r>
          <a:endParaRPr lang="en-US" sz="2000" noProof="0" dirty="0">
            <a:latin typeface="Helvetica Neue" panose="020B0604020202020204" charset="0"/>
          </a:endParaRPr>
        </a:p>
      </dgm:t>
    </dgm:pt>
    <dgm:pt modelId="{FCFC649A-802B-491C-B1F4-989CF446780B}" type="parTrans" cxnId="{3181D6B8-8356-4C64-9751-FD1E2729109B}">
      <dgm:prSet/>
      <dgm:spPr/>
      <dgm:t>
        <a:bodyPr/>
        <a:lstStyle/>
        <a:p>
          <a:endParaRPr lang="en-US" sz="1200" noProof="0" dirty="0">
            <a:latin typeface="Helvetica Neue" panose="020B0604020202020204" charset="0"/>
          </a:endParaRPr>
        </a:p>
      </dgm:t>
    </dgm:pt>
    <dgm:pt modelId="{7702CAA7-015F-4043-8FFA-BB0E18C67B2E}" type="sibTrans" cxnId="{3181D6B8-8356-4C64-9751-FD1E2729109B}">
      <dgm:prSet/>
      <dgm:spPr/>
      <dgm:t>
        <a:bodyPr/>
        <a:lstStyle/>
        <a:p>
          <a:endParaRPr lang="en-US" sz="1200" noProof="0" dirty="0">
            <a:latin typeface="Helvetica Neue" panose="020B0604020202020204" charset="0"/>
          </a:endParaRPr>
        </a:p>
      </dgm:t>
    </dgm:pt>
    <dgm:pt modelId="{D831ADC3-8BF2-3B4E-8361-9CEED71024E8}">
      <dgm:prSet phldrT="[Texto]" custT="1"/>
      <dgm:spPr>
        <a:solidFill>
          <a:srgbClr val="4D94B7"/>
        </a:solidFill>
      </dgm:spPr>
      <dgm:t>
        <a:bodyPr/>
        <a:lstStyle/>
        <a:p>
          <a:pPr>
            <a:buFont typeface="Wingdings" panose="05000000000000000000" pitchFamily="2" charset="2"/>
            <a:buChar char="§"/>
          </a:pPr>
          <a:endParaRPr lang="en-US" sz="2000" noProof="0" dirty="0">
            <a:latin typeface="Helvetica Neue" panose="020B0604020202020204" charset="0"/>
          </a:endParaRPr>
        </a:p>
      </dgm:t>
    </dgm:pt>
    <dgm:pt modelId="{FFF2BCC7-CCE4-F14E-AD3F-32020FF441AF}" type="parTrans" cxnId="{D5B77F6D-20FB-674B-9ED1-5913B808C0DB}">
      <dgm:prSet/>
      <dgm:spPr/>
      <dgm:t>
        <a:bodyPr/>
        <a:lstStyle/>
        <a:p>
          <a:endParaRPr lang="en-US" noProof="0" dirty="0">
            <a:latin typeface="Helvetica Neue" panose="020B0604020202020204" charset="0"/>
          </a:endParaRPr>
        </a:p>
      </dgm:t>
    </dgm:pt>
    <dgm:pt modelId="{9E457669-2221-D844-B6F2-B3BBEEC030DD}" type="sibTrans" cxnId="{D5B77F6D-20FB-674B-9ED1-5913B808C0DB}">
      <dgm:prSet/>
      <dgm:spPr/>
      <dgm:t>
        <a:bodyPr/>
        <a:lstStyle/>
        <a:p>
          <a:endParaRPr lang="en-US" noProof="0" dirty="0">
            <a:latin typeface="Helvetica Neue" panose="020B0604020202020204" charset="0"/>
          </a:endParaRPr>
        </a:p>
      </dgm:t>
    </dgm:pt>
    <dgm:pt modelId="{3FCB649A-0E96-3C43-BA59-8F652A3BC7F6}">
      <dgm:prSet phldrT="[Texto]" custT="1"/>
      <dgm:spPr>
        <a:solidFill>
          <a:srgbClr val="4D94B7"/>
        </a:solidFill>
      </dgm:spPr>
      <dgm:t>
        <a:bodyPr/>
        <a:lstStyle/>
        <a:p>
          <a:pPr>
            <a:buFont typeface="Wingdings" panose="05000000000000000000" pitchFamily="2" charset="2"/>
            <a:buChar char="§"/>
          </a:pPr>
          <a:endParaRPr lang="en-US" sz="2000" noProof="0" dirty="0">
            <a:latin typeface="Helvetica Neue" panose="020B0604020202020204" charset="0"/>
          </a:endParaRPr>
        </a:p>
      </dgm:t>
    </dgm:pt>
    <dgm:pt modelId="{4BEA68A5-52D9-334F-85AB-BEB444E4C060}" type="parTrans" cxnId="{8BE6AB61-AF9D-DA49-A637-36EAF8084662}">
      <dgm:prSet/>
      <dgm:spPr/>
      <dgm:t>
        <a:bodyPr/>
        <a:lstStyle/>
        <a:p>
          <a:endParaRPr lang="en-US" noProof="0" dirty="0">
            <a:latin typeface="Helvetica Neue" panose="020B0604020202020204" charset="0"/>
          </a:endParaRPr>
        </a:p>
      </dgm:t>
    </dgm:pt>
    <dgm:pt modelId="{F9A63F80-45DB-8648-AEFF-2E98F4627E0D}" type="sibTrans" cxnId="{8BE6AB61-AF9D-DA49-A637-36EAF8084662}">
      <dgm:prSet/>
      <dgm:spPr/>
      <dgm:t>
        <a:bodyPr/>
        <a:lstStyle/>
        <a:p>
          <a:endParaRPr lang="en-US" noProof="0" dirty="0">
            <a:latin typeface="Helvetica Neue" panose="020B0604020202020204" charset="0"/>
          </a:endParaRPr>
        </a:p>
      </dgm:t>
    </dgm:pt>
    <dgm:pt modelId="{3FE44A92-F81E-3C4F-8E77-461F86265E22}">
      <dgm:prSet custT="1"/>
      <dgm:spPr/>
      <dgm:t>
        <a:bodyPr/>
        <a:lstStyle/>
        <a:p>
          <a:pPr>
            <a:buFont typeface="Wingdings" panose="05000000000000000000" pitchFamily="2" charset="2"/>
            <a:buChar char="§"/>
          </a:pPr>
          <a:endParaRPr lang="en-US" sz="1900" noProof="0" dirty="0">
            <a:latin typeface="Helvetica Neue" panose="020B0604020202020204" charset="0"/>
          </a:endParaRPr>
        </a:p>
      </dgm:t>
    </dgm:pt>
    <dgm:pt modelId="{FDB42BA0-2554-BC49-8BA3-695DAD7DA19F}" type="parTrans" cxnId="{41A30823-57F6-B44D-97FC-6E44AEC634AF}">
      <dgm:prSet/>
      <dgm:spPr/>
      <dgm:t>
        <a:bodyPr/>
        <a:lstStyle/>
        <a:p>
          <a:endParaRPr lang="en-US" noProof="0" dirty="0">
            <a:latin typeface="Helvetica Neue" panose="020B0604020202020204" charset="0"/>
          </a:endParaRPr>
        </a:p>
      </dgm:t>
    </dgm:pt>
    <dgm:pt modelId="{6080C9E8-217E-6746-8586-847E165CFF59}" type="sibTrans" cxnId="{41A30823-57F6-B44D-97FC-6E44AEC634AF}">
      <dgm:prSet/>
      <dgm:spPr/>
      <dgm:t>
        <a:bodyPr/>
        <a:lstStyle/>
        <a:p>
          <a:endParaRPr lang="en-US" noProof="0" dirty="0">
            <a:latin typeface="Helvetica Neue" panose="020B0604020202020204" charset="0"/>
          </a:endParaRPr>
        </a:p>
      </dgm:t>
    </dgm:pt>
    <dgm:pt modelId="{758BB411-72D8-B048-ABEF-EF7DAB654B5B}">
      <dgm:prSet custT="1"/>
      <dgm:spPr/>
      <dgm:t>
        <a:bodyPr/>
        <a:lstStyle/>
        <a:p>
          <a:pPr>
            <a:buFont typeface="Wingdings" panose="05000000000000000000" pitchFamily="2" charset="2"/>
            <a:buChar char="§"/>
          </a:pPr>
          <a:r>
            <a:rPr lang="it-IT" sz="1900" noProof="0" dirty="0">
              <a:latin typeface="Helvetica Neue" panose="020B0604020202020204" charset="0"/>
            </a:rPr>
            <a:t>La continuità della R&amp;D può aumentare le possibilità di innovazione</a:t>
          </a:r>
          <a:endParaRPr lang="en-US" sz="1900" noProof="0" dirty="0">
            <a:latin typeface="Helvetica Neue" panose="020B0604020202020204" charset="0"/>
          </a:endParaRPr>
        </a:p>
      </dgm:t>
    </dgm:pt>
    <dgm:pt modelId="{D8946341-667D-3042-95B6-86030B7E4979}" type="parTrans" cxnId="{AC18965D-A7D5-9242-A68B-839BF41A2653}">
      <dgm:prSet/>
      <dgm:spPr/>
      <dgm:t>
        <a:bodyPr/>
        <a:lstStyle/>
        <a:p>
          <a:endParaRPr lang="en-US" noProof="0" dirty="0">
            <a:latin typeface="Helvetica Neue" panose="020B0604020202020204" charset="0"/>
          </a:endParaRPr>
        </a:p>
      </dgm:t>
    </dgm:pt>
    <dgm:pt modelId="{00B4AF3D-5E5B-D44B-AAD2-9E82E4637B55}" type="sibTrans" cxnId="{AC18965D-A7D5-9242-A68B-839BF41A2653}">
      <dgm:prSet/>
      <dgm:spPr/>
      <dgm:t>
        <a:bodyPr/>
        <a:lstStyle/>
        <a:p>
          <a:endParaRPr lang="en-US" noProof="0" dirty="0">
            <a:latin typeface="Helvetica Neue" panose="020B0604020202020204" charset="0"/>
          </a:endParaRPr>
        </a:p>
      </dgm:t>
    </dgm:pt>
    <dgm:pt modelId="{1F740CD4-C4D9-A240-83F6-728C6E326795}">
      <dgm:prSet custT="1"/>
      <dgm:spPr/>
      <dgm:t>
        <a:bodyPr/>
        <a:lstStyle/>
        <a:p>
          <a:pPr>
            <a:buFont typeface="Wingdings" panose="05000000000000000000" pitchFamily="2" charset="2"/>
            <a:buChar char="§"/>
          </a:pPr>
          <a:endParaRPr lang="en-US" sz="1900" noProof="0" dirty="0">
            <a:latin typeface="Helvetica Neue" panose="020B0604020202020204" charset="0"/>
          </a:endParaRPr>
        </a:p>
      </dgm:t>
    </dgm:pt>
    <dgm:pt modelId="{7DD99E13-53A5-9445-BBA3-C1E5CB79936A}" type="parTrans" cxnId="{76FD5047-9B05-8B4B-A971-6FE7A4AC03D1}">
      <dgm:prSet/>
      <dgm:spPr/>
      <dgm:t>
        <a:bodyPr/>
        <a:lstStyle/>
        <a:p>
          <a:endParaRPr lang="en-US" noProof="0" dirty="0">
            <a:latin typeface="Helvetica Neue" panose="020B0604020202020204" charset="0"/>
          </a:endParaRPr>
        </a:p>
      </dgm:t>
    </dgm:pt>
    <dgm:pt modelId="{35DC812B-8DBA-6C45-85A5-AB417A02666D}" type="sibTrans" cxnId="{76FD5047-9B05-8B4B-A971-6FE7A4AC03D1}">
      <dgm:prSet/>
      <dgm:spPr/>
      <dgm:t>
        <a:bodyPr/>
        <a:lstStyle/>
        <a:p>
          <a:endParaRPr lang="en-US" noProof="0" dirty="0">
            <a:latin typeface="Helvetica Neue" panose="020B0604020202020204" charset="0"/>
          </a:endParaRPr>
        </a:p>
      </dgm:t>
    </dgm:pt>
    <dgm:pt modelId="{7EE4848A-C4F7-CB4C-B4B5-A517DAD1DF31}">
      <dgm:prSet custT="1"/>
      <dgm:spPr/>
      <dgm:t>
        <a:bodyPr/>
        <a:lstStyle/>
        <a:p>
          <a:pPr>
            <a:buFont typeface="Wingdings" panose="05000000000000000000" pitchFamily="2" charset="2"/>
            <a:buChar char="§"/>
          </a:pPr>
          <a:r>
            <a:rPr lang="en-IE" sz="2000" noProof="0" dirty="0">
              <a:latin typeface="Helvetica Neue" panose="020B0604020202020204" charset="0"/>
            </a:rPr>
            <a:t>Diversità delle competenze</a:t>
          </a:r>
          <a:endParaRPr lang="en-US" sz="2000" noProof="0" dirty="0">
            <a:latin typeface="Helvetica Neue" panose="020B0604020202020204" charset="0"/>
          </a:endParaRPr>
        </a:p>
      </dgm:t>
    </dgm:pt>
    <dgm:pt modelId="{A23B1B9D-644D-D04F-9C78-6C72FFB6E163}" type="parTrans" cxnId="{588EB529-6C0A-474F-AD95-4326335BA178}">
      <dgm:prSet/>
      <dgm:spPr/>
      <dgm:t>
        <a:bodyPr/>
        <a:lstStyle/>
        <a:p>
          <a:endParaRPr lang="en-US" noProof="0" dirty="0">
            <a:latin typeface="Helvetica Neue" panose="020B0604020202020204" charset="0"/>
          </a:endParaRPr>
        </a:p>
      </dgm:t>
    </dgm:pt>
    <dgm:pt modelId="{103D4DE2-D59E-C44F-853F-1F247A773ACC}" type="sibTrans" cxnId="{588EB529-6C0A-474F-AD95-4326335BA178}">
      <dgm:prSet/>
      <dgm:spPr/>
      <dgm:t>
        <a:bodyPr/>
        <a:lstStyle/>
        <a:p>
          <a:endParaRPr lang="en-US" noProof="0" dirty="0">
            <a:latin typeface="Helvetica Neue" panose="020B0604020202020204" charset="0"/>
          </a:endParaRPr>
        </a:p>
      </dgm:t>
    </dgm:pt>
    <dgm:pt modelId="{522EBD1C-54E7-5C42-BF9D-64A33C3F8EC8}">
      <dgm:prSet custT="1"/>
      <dgm:spPr/>
      <dgm:t>
        <a:bodyPr/>
        <a:lstStyle/>
        <a:p>
          <a:pPr>
            <a:buFont typeface="Wingdings" panose="05000000000000000000" pitchFamily="2" charset="2"/>
            <a:buChar char="§"/>
          </a:pPr>
          <a:endParaRPr lang="en-US" sz="2000" noProof="0" dirty="0">
            <a:latin typeface="Helvetica Neue" panose="020B0604020202020204" charset="0"/>
          </a:endParaRPr>
        </a:p>
      </dgm:t>
    </dgm:pt>
    <dgm:pt modelId="{0DA4AECE-A144-E447-97E0-AFE9D0FB8F43}" type="parTrans" cxnId="{F73B1E6E-CAD8-134E-B060-59C7D3029BDB}">
      <dgm:prSet/>
      <dgm:spPr/>
      <dgm:t>
        <a:bodyPr/>
        <a:lstStyle/>
        <a:p>
          <a:endParaRPr lang="en-US" noProof="0" dirty="0">
            <a:latin typeface="Helvetica Neue" panose="020B0604020202020204" charset="0"/>
          </a:endParaRPr>
        </a:p>
      </dgm:t>
    </dgm:pt>
    <dgm:pt modelId="{977708A6-A1DA-AB44-938E-40026549948C}" type="sibTrans" cxnId="{F73B1E6E-CAD8-134E-B060-59C7D3029BDB}">
      <dgm:prSet/>
      <dgm:spPr/>
      <dgm:t>
        <a:bodyPr/>
        <a:lstStyle/>
        <a:p>
          <a:endParaRPr lang="en-US" noProof="0" dirty="0">
            <a:latin typeface="Helvetica Neue" panose="020B0604020202020204" charset="0"/>
          </a:endParaRPr>
        </a:p>
      </dgm:t>
    </dgm:pt>
    <dgm:pt modelId="{E2D8A969-6603-2F4C-A613-6E28AE49D251}">
      <dgm:prSet custT="1"/>
      <dgm:spPr/>
      <dgm:t>
        <a:bodyPr/>
        <a:lstStyle/>
        <a:p>
          <a:pPr>
            <a:buFont typeface="Wingdings" panose="05000000000000000000" pitchFamily="2" charset="2"/>
            <a:buChar char="§"/>
          </a:pPr>
          <a:endParaRPr lang="en-US" sz="2000" noProof="0" dirty="0">
            <a:latin typeface="Helvetica Neue" panose="020B0604020202020204" charset="0"/>
          </a:endParaRPr>
        </a:p>
      </dgm:t>
    </dgm:pt>
    <dgm:pt modelId="{C5E071C3-425D-9740-B653-EFDEB1AA3780}" type="parTrans" cxnId="{F3B96474-F91E-BB4C-AE78-965140AB3A7B}">
      <dgm:prSet/>
      <dgm:spPr/>
      <dgm:t>
        <a:bodyPr/>
        <a:lstStyle/>
        <a:p>
          <a:endParaRPr lang="en-US" noProof="0" dirty="0">
            <a:latin typeface="Helvetica Neue" panose="020B0604020202020204" charset="0"/>
          </a:endParaRPr>
        </a:p>
      </dgm:t>
    </dgm:pt>
    <dgm:pt modelId="{81B53884-6208-9F49-B2E1-2F76A358C89B}" type="sibTrans" cxnId="{F3B96474-F91E-BB4C-AE78-965140AB3A7B}">
      <dgm:prSet/>
      <dgm:spPr/>
      <dgm:t>
        <a:bodyPr/>
        <a:lstStyle/>
        <a:p>
          <a:endParaRPr lang="en-US" noProof="0" dirty="0">
            <a:latin typeface="Helvetica Neue" panose="020B0604020202020204" charset="0"/>
          </a:endParaRPr>
        </a:p>
      </dgm:t>
    </dgm:pt>
    <dgm:pt modelId="{53F515E3-DB6A-9C42-9662-069022E3F843}">
      <dgm:prSet custT="1"/>
      <dgm:spPr/>
      <dgm:t>
        <a:bodyPr/>
        <a:lstStyle/>
        <a:p>
          <a:pPr>
            <a:buFont typeface="Wingdings" panose="05000000000000000000" pitchFamily="2" charset="2"/>
            <a:buChar char="§"/>
          </a:pPr>
          <a:endParaRPr lang="en-US" sz="2000" noProof="0" dirty="0">
            <a:latin typeface="Helvetica Neue" panose="020B0604020202020204" charset="0"/>
          </a:endParaRPr>
        </a:p>
      </dgm:t>
    </dgm:pt>
    <dgm:pt modelId="{B2BC18DA-A2CE-A24C-AC07-6D6DEF5EFE96}" type="parTrans" cxnId="{EF3D9D2D-817D-4A4E-A133-A5756053A907}">
      <dgm:prSet/>
      <dgm:spPr/>
      <dgm:t>
        <a:bodyPr/>
        <a:lstStyle/>
        <a:p>
          <a:endParaRPr lang="en-US" noProof="0" dirty="0">
            <a:latin typeface="Helvetica Neue" panose="020B0604020202020204" charset="0"/>
          </a:endParaRPr>
        </a:p>
      </dgm:t>
    </dgm:pt>
    <dgm:pt modelId="{0DD24CE1-F4FA-CB46-9133-81A320F395A8}" type="sibTrans" cxnId="{EF3D9D2D-817D-4A4E-A133-A5756053A907}">
      <dgm:prSet/>
      <dgm:spPr/>
      <dgm:t>
        <a:bodyPr/>
        <a:lstStyle/>
        <a:p>
          <a:endParaRPr lang="en-US" noProof="0" dirty="0">
            <a:latin typeface="Helvetica Neue" panose="020B0604020202020204" charset="0"/>
          </a:endParaRPr>
        </a:p>
      </dgm:t>
    </dgm:pt>
    <dgm:pt modelId="{6670CEE7-AA30-40E8-9EA8-883B3C4D1054}">
      <dgm:prSet phldrT="[Texto]" custT="1"/>
      <dgm:spPr>
        <a:solidFill>
          <a:srgbClr val="4D94B7"/>
        </a:solidFill>
      </dgm:spPr>
      <dgm:t>
        <a:bodyPr/>
        <a:lstStyle/>
        <a:p>
          <a:pPr>
            <a:buFont typeface="Wingdings" panose="05000000000000000000" pitchFamily="2" charset="2"/>
            <a:buChar char="§"/>
          </a:pPr>
          <a:endParaRPr lang="en-US" sz="2000" noProof="0" dirty="0">
            <a:latin typeface="Helvetica Neue" panose="020B0604020202020204" charset="0"/>
          </a:endParaRPr>
        </a:p>
      </dgm:t>
    </dgm:pt>
    <dgm:pt modelId="{42E810D7-E22C-4A40-9814-4CDFB40D5752}" type="parTrans" cxnId="{E028DA05-CD23-4A20-B7F7-5A680140958A}">
      <dgm:prSet/>
      <dgm:spPr/>
      <dgm:t>
        <a:bodyPr/>
        <a:lstStyle/>
        <a:p>
          <a:endParaRPr lang="en-US" noProof="0" dirty="0"/>
        </a:p>
      </dgm:t>
    </dgm:pt>
    <dgm:pt modelId="{BB765EA5-3877-44D3-99A3-EA5C0B37BCE9}" type="sibTrans" cxnId="{E028DA05-CD23-4A20-B7F7-5A680140958A}">
      <dgm:prSet/>
      <dgm:spPr/>
      <dgm:t>
        <a:bodyPr/>
        <a:lstStyle/>
        <a:p>
          <a:endParaRPr lang="en-US" noProof="0" dirty="0"/>
        </a:p>
      </dgm:t>
    </dgm:pt>
    <dgm:pt modelId="{7E3CDD7F-13BF-4C51-9F3A-DC7DC6AC73F1}">
      <dgm:prSet phldrT="[Texto]" custT="1"/>
      <dgm:spPr>
        <a:solidFill>
          <a:srgbClr val="78B17A"/>
        </a:solidFill>
      </dgm:spPr>
      <dgm:t>
        <a:bodyPr/>
        <a:lstStyle/>
        <a:p>
          <a:pPr>
            <a:buFont typeface="Wingdings" panose="05000000000000000000" pitchFamily="2" charset="2"/>
            <a:buChar char="§"/>
          </a:pPr>
          <a:endParaRPr lang="en-US" sz="2000" noProof="0" dirty="0">
            <a:latin typeface="Helvetica Neue" panose="020B0604020202020204" charset="0"/>
          </a:endParaRPr>
        </a:p>
      </dgm:t>
    </dgm:pt>
    <dgm:pt modelId="{19D6C543-F1B4-495D-82C6-689C4BE33D6A}" type="parTrans" cxnId="{BCEBDB58-DC28-452F-8569-E91C4CC4393A}">
      <dgm:prSet/>
      <dgm:spPr/>
      <dgm:t>
        <a:bodyPr/>
        <a:lstStyle/>
        <a:p>
          <a:endParaRPr lang="en-US" noProof="0" dirty="0"/>
        </a:p>
      </dgm:t>
    </dgm:pt>
    <dgm:pt modelId="{149F7A36-4DF4-4A4B-AA26-29028B8B804C}" type="sibTrans" cxnId="{BCEBDB58-DC28-452F-8569-E91C4CC4393A}">
      <dgm:prSet/>
      <dgm:spPr/>
      <dgm:t>
        <a:bodyPr/>
        <a:lstStyle/>
        <a:p>
          <a:endParaRPr lang="en-US" noProof="0" dirty="0"/>
        </a:p>
      </dgm:t>
    </dgm:pt>
    <dgm:pt modelId="{47B68D83-BC54-4219-A014-CCD33A2E8B11}">
      <dgm:prSet phldrT="[Texto]" custT="1"/>
      <dgm:spPr>
        <a:solidFill>
          <a:srgbClr val="AED633"/>
        </a:solidFill>
      </dgm:spPr>
      <dgm:t>
        <a:bodyPr/>
        <a:lstStyle/>
        <a:p>
          <a:pPr>
            <a:buFont typeface="Wingdings" panose="05000000000000000000" pitchFamily="2" charset="2"/>
            <a:buChar char="§"/>
          </a:pPr>
          <a:endParaRPr lang="en-US" sz="2000" noProof="0" dirty="0">
            <a:latin typeface="Helvetica Neue" panose="020B0604020202020204" charset="0"/>
          </a:endParaRPr>
        </a:p>
      </dgm:t>
    </dgm:pt>
    <dgm:pt modelId="{4D0E561A-F245-481F-AFC3-919C3EFA80A1}" type="parTrans" cxnId="{3A172DAB-4C3B-4ADF-8130-91D6B19CF9B3}">
      <dgm:prSet/>
      <dgm:spPr/>
      <dgm:t>
        <a:bodyPr/>
        <a:lstStyle/>
        <a:p>
          <a:endParaRPr lang="en-US" noProof="0" dirty="0"/>
        </a:p>
      </dgm:t>
    </dgm:pt>
    <dgm:pt modelId="{459340A5-319A-48A4-8EC3-62AC0882D4A1}" type="sibTrans" cxnId="{3A172DAB-4C3B-4ADF-8130-91D6B19CF9B3}">
      <dgm:prSet/>
      <dgm:spPr/>
      <dgm:t>
        <a:bodyPr/>
        <a:lstStyle/>
        <a:p>
          <a:endParaRPr lang="en-US" noProof="0" dirty="0"/>
        </a:p>
      </dgm:t>
    </dgm:pt>
    <dgm:pt modelId="{D7B340CB-CD18-49D7-8F19-C70010EA7293}" type="pres">
      <dgm:prSet presAssocID="{28BA5EB9-E6D7-4A34-BBC2-D613F00391CA}" presName="Name0" presStyleCnt="0">
        <dgm:presLayoutVars>
          <dgm:dir/>
          <dgm:resizeHandles val="exact"/>
        </dgm:presLayoutVars>
      </dgm:prSet>
      <dgm:spPr/>
    </dgm:pt>
    <dgm:pt modelId="{93B0D6AB-5E0F-4286-BC0E-71F22E92DF0A}" type="pres">
      <dgm:prSet presAssocID="{2190E1AC-BBD7-4353-BFFB-96638D02CF1F}" presName="node" presStyleLbl="node1" presStyleIdx="0" presStyleCnt="3">
        <dgm:presLayoutVars>
          <dgm:bulletEnabled val="1"/>
        </dgm:presLayoutVars>
      </dgm:prSet>
      <dgm:spPr/>
    </dgm:pt>
    <dgm:pt modelId="{681098D8-C1C8-448E-90BF-38D9822A48B4}" type="pres">
      <dgm:prSet presAssocID="{A8F2A099-DEF2-411D-84C5-C438C1F98321}" presName="sibTrans" presStyleCnt="0"/>
      <dgm:spPr/>
    </dgm:pt>
    <dgm:pt modelId="{20B1CF38-A52D-40CC-A2A7-450B517CFFAB}" type="pres">
      <dgm:prSet presAssocID="{6E472645-BC71-459D-997A-F9341A994092}" presName="node" presStyleLbl="node1" presStyleIdx="1" presStyleCnt="3" custLinFactNeighborX="-4806" custLinFactNeighborY="-785">
        <dgm:presLayoutVars>
          <dgm:bulletEnabled val="1"/>
        </dgm:presLayoutVars>
      </dgm:prSet>
      <dgm:spPr/>
    </dgm:pt>
    <dgm:pt modelId="{38C9ABBA-655D-436D-AB73-1DCDC8063F2B}" type="pres">
      <dgm:prSet presAssocID="{85EBC4C5-54D9-46DB-9811-089B9FB6D791}" presName="sibTrans" presStyleCnt="0"/>
      <dgm:spPr/>
    </dgm:pt>
    <dgm:pt modelId="{E352A7A4-F4D1-4FE5-9A5F-9CFF17B53C6B}" type="pres">
      <dgm:prSet presAssocID="{211DF803-F6C0-4377-9EA1-730918AEE4FB}" presName="node" presStyleLbl="node1" presStyleIdx="2" presStyleCnt="3">
        <dgm:presLayoutVars>
          <dgm:bulletEnabled val="1"/>
        </dgm:presLayoutVars>
      </dgm:prSet>
      <dgm:spPr/>
    </dgm:pt>
  </dgm:ptLst>
  <dgm:cxnLst>
    <dgm:cxn modelId="{2DE5CA04-3A6D-46E6-929D-B81F670AB78D}" srcId="{28BA5EB9-E6D7-4A34-BBC2-D613F00391CA}" destId="{6E472645-BC71-459D-997A-F9341A994092}" srcOrd="1" destOrd="0" parTransId="{8B3494A0-180A-4E66-AC87-ACB2D99E9530}" sibTransId="{85EBC4C5-54D9-46DB-9811-089B9FB6D791}"/>
    <dgm:cxn modelId="{1554EF04-E002-4BE7-BF96-5BA3DD8D3B68}" type="presOf" srcId="{F8C5ABC5-561D-4BFA-AEA0-EBBDC1F3EA99}" destId="{E352A7A4-F4D1-4FE5-9A5F-9CFF17B53C6B}" srcOrd="0" destOrd="9" presId="urn:microsoft.com/office/officeart/2005/8/layout/hList6"/>
    <dgm:cxn modelId="{E028DA05-CD23-4A20-B7F7-5A680140958A}" srcId="{2190E1AC-BBD7-4353-BFFB-96638D02CF1F}" destId="{6670CEE7-AA30-40E8-9EA8-883B3C4D1054}" srcOrd="0" destOrd="0" parTransId="{42E810D7-E22C-4A40-9814-4CDFB40D5752}" sibTransId="{BB765EA5-3877-44D3-99A3-EA5C0B37BCE9}"/>
    <dgm:cxn modelId="{3FFF6E15-1FB6-450D-B136-CCFF6C01C7D0}" type="presOf" srcId="{87648AFC-D6DE-465D-B4BC-2C922143EC0A}" destId="{93B0D6AB-5E0F-4286-BC0E-71F22E92DF0A}" srcOrd="0" destOrd="6" presId="urn:microsoft.com/office/officeart/2005/8/layout/hList6"/>
    <dgm:cxn modelId="{7FE1CD1E-A36D-49A4-8B24-E72BC3F0605D}" srcId="{211DF803-F6C0-4377-9EA1-730918AEE4FB}" destId="{D15BC6BC-A366-43B8-8E31-D6086399116B}" srcOrd="3" destOrd="0" parTransId="{529AA145-8860-42D1-B8E9-5D02E414F9B8}" sibTransId="{B10D7BDA-CC30-44E9-94A7-EB3504597714}"/>
    <dgm:cxn modelId="{41A30823-57F6-B44D-97FC-6E44AEC634AF}" srcId="{6E472645-BC71-459D-997A-F9341A994092}" destId="{3FE44A92-F81E-3C4F-8E77-461F86265E22}" srcOrd="2" destOrd="0" parTransId="{FDB42BA0-2554-BC49-8BA3-695DAD7DA19F}" sibTransId="{6080C9E8-217E-6746-8586-847E165CFF59}"/>
    <dgm:cxn modelId="{588EB529-6C0A-474F-AD95-4326335BA178}" srcId="{211DF803-F6C0-4377-9EA1-730918AEE4FB}" destId="{7EE4848A-C4F7-CB4C-B4B5-A517DAD1DF31}" srcOrd="7" destOrd="0" parTransId="{A23B1B9D-644D-D04F-9C78-6C72FFB6E163}" sibTransId="{103D4DE2-D59E-C44F-853F-1F247A773ACC}"/>
    <dgm:cxn modelId="{FECBC12A-F63C-4741-80CB-03D383A9EA87}" type="presOf" srcId="{6670CEE7-AA30-40E8-9EA8-883B3C4D1054}" destId="{93B0D6AB-5E0F-4286-BC0E-71F22E92DF0A}" srcOrd="0" destOrd="1" presId="urn:microsoft.com/office/officeart/2005/8/layout/hList6"/>
    <dgm:cxn modelId="{EF3D9D2D-817D-4A4E-A133-A5756053A907}" srcId="{211DF803-F6C0-4377-9EA1-730918AEE4FB}" destId="{53F515E3-DB6A-9C42-9662-069022E3F843}" srcOrd="6" destOrd="0" parTransId="{B2BC18DA-A2CE-A24C-AC07-6D6DEF5EFE96}" sibTransId="{0DD24CE1-F4FA-CB46-9133-81A320F395A8}"/>
    <dgm:cxn modelId="{8474E33B-A73A-A14E-9BC9-9900CB5F68D9}" type="presOf" srcId="{7EE4848A-C4F7-CB4C-B4B5-A517DAD1DF31}" destId="{E352A7A4-F4D1-4FE5-9A5F-9CFF17B53C6B}" srcOrd="0" destOrd="8" presId="urn:microsoft.com/office/officeart/2005/8/layout/hList6"/>
    <dgm:cxn modelId="{AC18965D-A7D5-9242-A68B-839BF41A2653}" srcId="{6E472645-BC71-459D-997A-F9341A994092}" destId="{758BB411-72D8-B048-ABEF-EF7DAB654B5B}" srcOrd="5" destOrd="0" parTransId="{D8946341-667D-3042-95B6-86030B7E4979}" sibTransId="{00B4AF3D-5E5B-D44B-AAD2-9E82E4637B55}"/>
    <dgm:cxn modelId="{EBB0D55D-A74A-4268-A09D-DC5556E757C1}" type="presOf" srcId="{20B94105-DAFF-4CC4-A94C-AE0D70601049}" destId="{20B1CF38-A52D-40CC-A2A7-450B517CFFAB}" srcOrd="0" destOrd="4" presId="urn:microsoft.com/office/officeart/2005/8/layout/hList6"/>
    <dgm:cxn modelId="{A1F83A5F-CB85-4A97-A2BF-156AB05DD496}" type="presOf" srcId="{48645316-919B-4F63-AF82-40A3F0264D31}" destId="{20B1CF38-A52D-40CC-A2A7-450B517CFFAB}" srcOrd="0" destOrd="2" presId="urn:microsoft.com/office/officeart/2005/8/layout/hList6"/>
    <dgm:cxn modelId="{8BE6AB61-AF9D-DA49-A637-36EAF8084662}" srcId="{2190E1AC-BBD7-4353-BFFB-96638D02CF1F}" destId="{3FCB649A-0E96-3C43-BA59-8F652A3BC7F6}" srcOrd="4" destOrd="0" parTransId="{4BEA68A5-52D9-334F-85AB-BEB444E4C060}" sibTransId="{F9A63F80-45DB-8648-AEFF-2E98F4627E0D}"/>
    <dgm:cxn modelId="{F04A1F44-DE59-7947-A009-01352879AEC9}" type="presOf" srcId="{D831ADC3-8BF2-3B4E-8361-9CEED71024E8}" destId="{93B0D6AB-5E0F-4286-BC0E-71F22E92DF0A}" srcOrd="0" destOrd="3" presId="urn:microsoft.com/office/officeart/2005/8/layout/hList6"/>
    <dgm:cxn modelId="{8D381F47-5EB8-4F7F-8BEA-F899A8117359}" type="presOf" srcId="{28BA5EB9-E6D7-4A34-BBC2-D613F00391CA}" destId="{D7B340CB-CD18-49D7-8F19-C70010EA7293}" srcOrd="0" destOrd="0" presId="urn:microsoft.com/office/officeart/2005/8/layout/hList6"/>
    <dgm:cxn modelId="{76FD5047-9B05-8B4B-A971-6FE7A4AC03D1}" srcId="{6E472645-BC71-459D-997A-F9341A994092}" destId="{1F740CD4-C4D9-A240-83F6-728C6E326795}" srcOrd="4" destOrd="0" parTransId="{7DD99E13-53A5-9445-BBA3-C1E5CB79936A}" sibTransId="{35DC812B-8DBA-6C45-85A5-AB417A02666D}"/>
    <dgm:cxn modelId="{1D317167-76AA-4F4E-A9F8-63612EC3DBE2}" srcId="{2190E1AC-BBD7-4353-BFFB-96638D02CF1F}" destId="{D14F4154-5C7E-49B9-A1DA-CF4835FA14E9}" srcOrd="1" destOrd="0" parTransId="{BE3B42CE-9942-4645-A449-81A1E9DB9154}" sibTransId="{37CC2B3D-0FC1-46C1-A6B5-F006EBCAD4AC}"/>
    <dgm:cxn modelId="{0990784A-A9E7-437C-BAC3-6C1046912C48}" srcId="{2190E1AC-BBD7-4353-BFFB-96638D02CF1F}" destId="{9CCD6EDD-8C82-4FB4-A48A-E3C5432C2734}" srcOrd="3" destOrd="0" parTransId="{118E1BC6-7F0C-4B4C-8225-2ACA6F833F9E}" sibTransId="{28EEDD6E-A05C-4F45-A8D6-EF45F6AA53E2}"/>
    <dgm:cxn modelId="{503EA16A-1404-4A06-A987-5065DAE5D09D}" type="presOf" srcId="{D14F4154-5C7E-49B9-A1DA-CF4835FA14E9}" destId="{93B0D6AB-5E0F-4286-BC0E-71F22E92DF0A}" srcOrd="0" destOrd="2" presId="urn:microsoft.com/office/officeart/2005/8/layout/hList6"/>
    <dgm:cxn modelId="{D5B77F6D-20FB-674B-9ED1-5913B808C0DB}" srcId="{2190E1AC-BBD7-4353-BFFB-96638D02CF1F}" destId="{D831ADC3-8BF2-3B4E-8361-9CEED71024E8}" srcOrd="2" destOrd="0" parTransId="{FFF2BCC7-CCE4-F14E-AD3F-32020FF441AF}" sibTransId="{9E457669-2221-D844-B6F2-B3BBEEC030DD}"/>
    <dgm:cxn modelId="{F73B1E6E-CAD8-134E-B060-59C7D3029BDB}" srcId="{211DF803-F6C0-4377-9EA1-730918AEE4FB}" destId="{522EBD1C-54E7-5C42-BF9D-64A33C3F8EC8}" srcOrd="2" destOrd="0" parTransId="{0DA4AECE-A144-E447-97E0-AFE9D0FB8F43}" sibTransId="{977708A6-A1DA-AB44-938E-40026549948C}"/>
    <dgm:cxn modelId="{2E2EAF4F-FD3F-7946-8980-95ED16FDE630}" type="presOf" srcId="{758BB411-72D8-B048-ABEF-EF7DAB654B5B}" destId="{20B1CF38-A52D-40CC-A2A7-450B517CFFAB}" srcOrd="0" destOrd="6" presId="urn:microsoft.com/office/officeart/2005/8/layout/hList6"/>
    <dgm:cxn modelId="{8BB61254-DD4C-4D1C-9EF7-E4D479FFE1EA}" type="presOf" srcId="{6E472645-BC71-459D-997A-F9341A994092}" destId="{20B1CF38-A52D-40CC-A2A7-450B517CFFAB}" srcOrd="0" destOrd="0" presId="urn:microsoft.com/office/officeart/2005/8/layout/hList6"/>
    <dgm:cxn modelId="{F3B96474-F91E-BB4C-AE78-965140AB3A7B}" srcId="{211DF803-F6C0-4377-9EA1-730918AEE4FB}" destId="{E2D8A969-6603-2F4C-A613-6E28AE49D251}" srcOrd="4" destOrd="0" parTransId="{C5E071C3-425D-9740-B653-EFDEB1AA3780}" sibTransId="{81B53884-6208-9F49-B2E1-2F76A358C89B}"/>
    <dgm:cxn modelId="{0A097956-F995-4F1B-AEF6-AC4A4EB74A53}" type="presOf" srcId="{7E3CDD7F-13BF-4C51-9F3A-DC7DC6AC73F1}" destId="{20B1CF38-A52D-40CC-A2A7-450B517CFFAB}" srcOrd="0" destOrd="1" presId="urn:microsoft.com/office/officeart/2005/8/layout/hList6"/>
    <dgm:cxn modelId="{0F9E9077-E0A2-8845-A661-2F02E1FEB71B}" type="presOf" srcId="{3FCB649A-0E96-3C43-BA59-8F652A3BC7F6}" destId="{93B0D6AB-5E0F-4286-BC0E-71F22E92DF0A}" srcOrd="0" destOrd="5" presId="urn:microsoft.com/office/officeart/2005/8/layout/hList6"/>
    <dgm:cxn modelId="{BCEBDB58-DC28-452F-8569-E91C4CC4393A}" srcId="{6E472645-BC71-459D-997A-F9341A994092}" destId="{7E3CDD7F-13BF-4C51-9F3A-DC7DC6AC73F1}" srcOrd="0" destOrd="0" parTransId="{19D6C543-F1B4-495D-82C6-689C4BE33D6A}" sibTransId="{149F7A36-4DF4-4A4B-AA26-29028B8B804C}"/>
    <dgm:cxn modelId="{D1846C7B-2692-47AA-9430-8D27359DDCBF}" type="presOf" srcId="{2190E1AC-BBD7-4353-BFFB-96638D02CF1F}" destId="{93B0D6AB-5E0F-4286-BC0E-71F22E92DF0A}" srcOrd="0" destOrd="0" presId="urn:microsoft.com/office/officeart/2005/8/layout/hList6"/>
    <dgm:cxn modelId="{B5E6A17B-B4D2-A446-9E33-CBA5FC9D371F}" type="presOf" srcId="{53F515E3-DB6A-9C42-9662-069022E3F843}" destId="{E352A7A4-F4D1-4FE5-9A5F-9CFF17B53C6B}" srcOrd="0" destOrd="7" presId="urn:microsoft.com/office/officeart/2005/8/layout/hList6"/>
    <dgm:cxn modelId="{58C00E8C-331B-4E7E-A135-B9B94893AFE0}" type="presOf" srcId="{47B68D83-BC54-4219-A014-CCD33A2E8B11}" destId="{E352A7A4-F4D1-4FE5-9A5F-9CFF17B53C6B}" srcOrd="0" destOrd="1" presId="urn:microsoft.com/office/officeart/2005/8/layout/hList6"/>
    <dgm:cxn modelId="{2379718D-A02E-C344-9DF4-504F7676DB80}" type="presOf" srcId="{3FE44A92-F81E-3C4F-8E77-461F86265E22}" destId="{20B1CF38-A52D-40CC-A2A7-450B517CFFAB}" srcOrd="0" destOrd="3" presId="urn:microsoft.com/office/officeart/2005/8/layout/hList6"/>
    <dgm:cxn modelId="{2BC4AB92-2105-2B44-8EE0-F8B5A975DC4E}" type="presOf" srcId="{E2D8A969-6603-2F4C-A613-6E28AE49D251}" destId="{E352A7A4-F4D1-4FE5-9A5F-9CFF17B53C6B}" srcOrd="0" destOrd="5" presId="urn:microsoft.com/office/officeart/2005/8/layout/hList6"/>
    <dgm:cxn modelId="{B9D42993-2692-4FB5-9962-97DA94996384}" srcId="{211DF803-F6C0-4377-9EA1-730918AEE4FB}" destId="{F8C5ABC5-561D-4BFA-AEA0-EBBDC1F3EA99}" srcOrd="8" destOrd="0" parTransId="{996824AE-A398-4D98-9B3D-9709E1D2FE49}" sibTransId="{DF0DA6DF-1617-471E-B5A6-F07256FB7099}"/>
    <dgm:cxn modelId="{3A172DAB-4C3B-4ADF-8130-91D6B19CF9B3}" srcId="{211DF803-F6C0-4377-9EA1-730918AEE4FB}" destId="{47B68D83-BC54-4219-A014-CCD33A2E8B11}" srcOrd="0" destOrd="0" parTransId="{4D0E561A-F245-481F-AFC3-919C3EFA80A1}" sibTransId="{459340A5-319A-48A4-8EC3-62AC0882D4A1}"/>
    <dgm:cxn modelId="{E3B0BBAE-E7B0-4033-907F-3EEA707FD686}" srcId="{28BA5EB9-E6D7-4A34-BBC2-D613F00391CA}" destId="{211DF803-F6C0-4377-9EA1-730918AEE4FB}" srcOrd="2" destOrd="0" parTransId="{D355C6D1-BE47-439F-9A2D-CF582FB387AF}" sibTransId="{54E221B3-524C-40BB-99C5-D9AB6462D8E2}"/>
    <dgm:cxn modelId="{C37824B5-DF9B-4C99-9CE5-61B1E79BA3C9}" srcId="{211DF803-F6C0-4377-9EA1-730918AEE4FB}" destId="{3651CD99-BA01-4AC4-9E13-5C4640AF9A08}" srcOrd="1" destOrd="0" parTransId="{494C1770-5893-4319-9CB9-B0057EFC87E3}" sibTransId="{324AF892-F3F1-428F-9193-8B3645E99DC7}"/>
    <dgm:cxn modelId="{3181D6B8-8356-4C64-9751-FD1E2729109B}" srcId="{211DF803-F6C0-4377-9EA1-730918AEE4FB}" destId="{D59A5103-4FE5-40EE-BE7B-C897AB2EC1F0}" srcOrd="5" destOrd="0" parTransId="{FCFC649A-802B-491C-B1F4-989CF446780B}" sibTransId="{7702CAA7-015F-4043-8FFA-BB0E18C67B2E}"/>
    <dgm:cxn modelId="{CECE7AB9-D188-3E45-BC5A-FDAB5511BD01}" type="presOf" srcId="{522EBD1C-54E7-5C42-BF9D-64A33C3F8EC8}" destId="{E352A7A4-F4D1-4FE5-9A5F-9CFF17B53C6B}" srcOrd="0" destOrd="3" presId="urn:microsoft.com/office/officeart/2005/8/layout/hList6"/>
    <dgm:cxn modelId="{BCC903BA-F688-4EA9-A99B-1950436B3708}" srcId="{6E472645-BC71-459D-997A-F9341A994092}" destId="{48645316-919B-4F63-AF82-40A3F0264D31}" srcOrd="1" destOrd="0" parTransId="{8605296F-8C95-4E09-AF07-C19FD452560A}" sibTransId="{133178BE-A8A3-4695-9C73-6414C65D65D6}"/>
    <dgm:cxn modelId="{2C6E23C1-E033-4F8B-A675-7EC80C23D44B}" type="presOf" srcId="{D59A5103-4FE5-40EE-BE7B-C897AB2EC1F0}" destId="{E352A7A4-F4D1-4FE5-9A5F-9CFF17B53C6B}" srcOrd="0" destOrd="6" presId="urn:microsoft.com/office/officeart/2005/8/layout/hList6"/>
    <dgm:cxn modelId="{569BD7C5-5795-404A-8E61-1552C788A689}" type="presOf" srcId="{D15BC6BC-A366-43B8-8E31-D6086399116B}" destId="{E352A7A4-F4D1-4FE5-9A5F-9CFF17B53C6B}" srcOrd="0" destOrd="4" presId="urn:microsoft.com/office/officeart/2005/8/layout/hList6"/>
    <dgm:cxn modelId="{FFFEA3D2-503B-421B-94D4-D1A38A28B51B}" type="presOf" srcId="{3651CD99-BA01-4AC4-9E13-5C4640AF9A08}" destId="{E352A7A4-F4D1-4FE5-9A5F-9CFF17B53C6B}" srcOrd="0" destOrd="2" presId="urn:microsoft.com/office/officeart/2005/8/layout/hList6"/>
    <dgm:cxn modelId="{1B2269D9-2B58-418F-8397-E1E0ECEE2302}" srcId="{28BA5EB9-E6D7-4A34-BBC2-D613F00391CA}" destId="{2190E1AC-BBD7-4353-BFFB-96638D02CF1F}" srcOrd="0" destOrd="0" parTransId="{31A8A7DB-2A1E-4164-ABDC-C04EC6B5CB36}" sibTransId="{A8F2A099-DEF2-411D-84C5-C438C1F98321}"/>
    <dgm:cxn modelId="{F8C1F5DB-7335-4B96-904B-31372FB4F5E4}" type="presOf" srcId="{9CCD6EDD-8C82-4FB4-A48A-E3C5432C2734}" destId="{93B0D6AB-5E0F-4286-BC0E-71F22E92DF0A}" srcOrd="0" destOrd="4" presId="urn:microsoft.com/office/officeart/2005/8/layout/hList6"/>
    <dgm:cxn modelId="{26F0F5DC-0848-8043-BA66-6F19BB7B262C}" type="presOf" srcId="{1F740CD4-C4D9-A240-83F6-728C6E326795}" destId="{20B1CF38-A52D-40CC-A2A7-450B517CFFAB}" srcOrd="0" destOrd="5" presId="urn:microsoft.com/office/officeart/2005/8/layout/hList6"/>
    <dgm:cxn modelId="{17EB51E3-D989-417C-8690-37C9232270E4}" srcId="{6E472645-BC71-459D-997A-F9341A994092}" destId="{20B94105-DAFF-4CC4-A94C-AE0D70601049}" srcOrd="3" destOrd="0" parTransId="{97C25A38-96EE-496C-BAA9-3C9F2146AB7A}" sibTransId="{2FF90305-B5D1-4009-B539-EE8B748123D2}"/>
    <dgm:cxn modelId="{BE9587EC-A3F4-4A29-BDC2-E5C4BDE8BA65}" type="presOf" srcId="{211DF803-F6C0-4377-9EA1-730918AEE4FB}" destId="{E352A7A4-F4D1-4FE5-9A5F-9CFF17B53C6B}" srcOrd="0" destOrd="0" presId="urn:microsoft.com/office/officeart/2005/8/layout/hList6"/>
    <dgm:cxn modelId="{E7F4C5FB-9D1B-4E06-B797-FD1C423051A2}" srcId="{2190E1AC-BBD7-4353-BFFB-96638D02CF1F}" destId="{87648AFC-D6DE-465D-B4BC-2C922143EC0A}" srcOrd="5" destOrd="0" parTransId="{06C701E9-A006-4F8F-A2E2-EB31FF90BA38}" sibTransId="{3955DC62-2C69-477F-A96E-602B597AF466}"/>
    <dgm:cxn modelId="{B81D0453-940F-4C86-A2E6-62C037A40A10}" type="presParOf" srcId="{D7B340CB-CD18-49D7-8F19-C70010EA7293}" destId="{93B0D6AB-5E0F-4286-BC0E-71F22E92DF0A}" srcOrd="0" destOrd="0" presId="urn:microsoft.com/office/officeart/2005/8/layout/hList6"/>
    <dgm:cxn modelId="{181A123B-86A9-4F6D-89A4-6F67D562A91C}" type="presParOf" srcId="{D7B340CB-CD18-49D7-8F19-C70010EA7293}" destId="{681098D8-C1C8-448E-90BF-38D9822A48B4}" srcOrd="1" destOrd="0" presId="urn:microsoft.com/office/officeart/2005/8/layout/hList6"/>
    <dgm:cxn modelId="{D9AB9896-F345-436C-BCE4-4DB48D8234E2}" type="presParOf" srcId="{D7B340CB-CD18-49D7-8F19-C70010EA7293}" destId="{20B1CF38-A52D-40CC-A2A7-450B517CFFAB}" srcOrd="2" destOrd="0" presId="urn:microsoft.com/office/officeart/2005/8/layout/hList6"/>
    <dgm:cxn modelId="{6BD84C4A-102D-41FD-AAC6-3BD5807DB31F}" type="presParOf" srcId="{D7B340CB-CD18-49D7-8F19-C70010EA7293}" destId="{38C9ABBA-655D-436D-AB73-1DCDC8063F2B}" srcOrd="3" destOrd="0" presId="urn:microsoft.com/office/officeart/2005/8/layout/hList6"/>
    <dgm:cxn modelId="{A4E49281-1B7D-4C6A-A927-4C87AEE6EB53}" type="presParOf" srcId="{D7B340CB-CD18-49D7-8F19-C70010EA7293}" destId="{E352A7A4-F4D1-4FE5-9A5F-9CFF17B53C6B}" srcOrd="4"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5DE21C-435D-A24F-BB64-43AD1E5FBDF5}">
      <dsp:nvSpPr>
        <dsp:cNvPr id="0" name=""/>
        <dsp:cNvSpPr/>
      </dsp:nvSpPr>
      <dsp:spPr>
        <a:xfrm>
          <a:off x="-6228051" y="-952775"/>
          <a:ext cx="7413552" cy="7413552"/>
        </a:xfrm>
        <a:prstGeom prst="blockArc">
          <a:avLst>
            <a:gd name="adj1" fmla="val 18900000"/>
            <a:gd name="adj2" fmla="val 2700000"/>
            <a:gd name="adj3" fmla="val 291"/>
          </a:avLst>
        </a:prstGeom>
        <a:noFill/>
        <a:ln w="25400" cap="flat" cmpd="sng" algn="ctr">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D34C9631-EB34-9047-91E9-0000027C0D09}">
      <dsp:nvSpPr>
        <dsp:cNvPr id="0" name=""/>
        <dsp:cNvSpPr/>
      </dsp:nvSpPr>
      <dsp:spPr>
        <a:xfrm>
          <a:off x="441411" y="290051"/>
          <a:ext cx="7076595" cy="579882"/>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60282" tIns="60960" rIns="60960" bIns="60960" numCol="1" spcCol="1270" anchor="ctr" anchorCtr="0">
          <a:noAutofit/>
        </a:bodyPr>
        <a:lstStyle/>
        <a:p>
          <a:pPr marL="0" lvl="0" indent="0" algn="l" defTabSz="1066800">
            <a:lnSpc>
              <a:spcPct val="90000"/>
            </a:lnSpc>
            <a:spcBef>
              <a:spcPct val="0"/>
            </a:spcBef>
            <a:spcAft>
              <a:spcPct val="35000"/>
            </a:spcAft>
            <a:buNone/>
          </a:pPr>
          <a:r>
            <a:rPr lang="en-IE" sz="2400" kern="1200" noProof="0" dirty="0">
              <a:latin typeface="Helvetica Neue" panose="020B0604020202020204" charset="0"/>
            </a:rPr>
            <a:t>Identificare e creare opportunità</a:t>
          </a:r>
        </a:p>
      </dsp:txBody>
      <dsp:txXfrm>
        <a:off x="441411" y="290051"/>
        <a:ext cx="7076595" cy="579882"/>
      </dsp:txXfrm>
    </dsp:sp>
    <dsp:sp modelId="{5970A9CF-0EE9-A84F-8D77-6A1CD1F679D4}">
      <dsp:nvSpPr>
        <dsp:cNvPr id="0" name=""/>
        <dsp:cNvSpPr/>
      </dsp:nvSpPr>
      <dsp:spPr>
        <a:xfrm>
          <a:off x="78984" y="217566"/>
          <a:ext cx="724852" cy="724852"/>
        </a:xfrm>
        <a:prstGeom prst="ellipse">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40D62884-5690-F544-9E3E-1780C88666D6}">
      <dsp:nvSpPr>
        <dsp:cNvPr id="0" name=""/>
        <dsp:cNvSpPr/>
      </dsp:nvSpPr>
      <dsp:spPr>
        <a:xfrm>
          <a:off x="918404" y="1159764"/>
          <a:ext cx="6599602" cy="579882"/>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60282" tIns="55880" rIns="55880" bIns="55880" numCol="1" spcCol="1270" anchor="ctr" anchorCtr="0">
          <a:noAutofit/>
        </a:bodyPr>
        <a:lstStyle/>
        <a:p>
          <a:pPr marL="0" lvl="0" indent="0" algn="l" defTabSz="977900">
            <a:lnSpc>
              <a:spcPct val="90000"/>
            </a:lnSpc>
            <a:spcBef>
              <a:spcPct val="0"/>
            </a:spcBef>
            <a:spcAft>
              <a:spcPct val="35000"/>
            </a:spcAft>
            <a:buNone/>
          </a:pPr>
          <a:r>
            <a:rPr lang="it-IT" sz="2200" kern="1200" noProof="0" dirty="0">
              <a:latin typeface="Helvetica Neue" panose="020B0604020202020204" charset="0"/>
            </a:rPr>
            <a:t>Nuovi modi di soddisfare le esigenze del mercato</a:t>
          </a:r>
          <a:endParaRPr lang="en-IE" sz="2200" kern="1200" noProof="0" dirty="0">
            <a:latin typeface="Helvetica Neue" panose="020B0604020202020204" charset="0"/>
          </a:endParaRPr>
        </a:p>
      </dsp:txBody>
      <dsp:txXfrm>
        <a:off x="918404" y="1159764"/>
        <a:ext cx="6599602" cy="579882"/>
      </dsp:txXfrm>
    </dsp:sp>
    <dsp:sp modelId="{8917B06A-4DA1-604F-8D3A-5D4636B1EC18}">
      <dsp:nvSpPr>
        <dsp:cNvPr id="0" name=""/>
        <dsp:cNvSpPr/>
      </dsp:nvSpPr>
      <dsp:spPr>
        <a:xfrm>
          <a:off x="555977" y="1087279"/>
          <a:ext cx="724852" cy="724852"/>
        </a:xfrm>
        <a:prstGeom prst="ellipse">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DE65D00F-A42C-A44D-A374-9CF81260BA39}">
      <dsp:nvSpPr>
        <dsp:cNvPr id="0" name=""/>
        <dsp:cNvSpPr/>
      </dsp:nvSpPr>
      <dsp:spPr>
        <a:xfrm>
          <a:off x="1136520" y="2029477"/>
          <a:ext cx="6381486" cy="579882"/>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60282" tIns="60960" rIns="60960" bIns="60960" numCol="1" spcCol="1270" anchor="ctr" anchorCtr="0">
          <a:noAutofit/>
        </a:bodyPr>
        <a:lstStyle/>
        <a:p>
          <a:pPr marL="0" lvl="0" indent="0" algn="l" defTabSz="1066800">
            <a:lnSpc>
              <a:spcPct val="90000"/>
            </a:lnSpc>
            <a:spcBef>
              <a:spcPct val="0"/>
            </a:spcBef>
            <a:spcAft>
              <a:spcPct val="35000"/>
            </a:spcAft>
            <a:buNone/>
          </a:pPr>
          <a:r>
            <a:rPr lang="en-IE" sz="2400" kern="1200" noProof="0" dirty="0">
              <a:latin typeface="Helvetica Neue" panose="020B0604020202020204" charset="0"/>
            </a:rPr>
            <a:t>Apertura a nuovi mercati</a:t>
          </a:r>
        </a:p>
      </dsp:txBody>
      <dsp:txXfrm>
        <a:off x="1136520" y="2029477"/>
        <a:ext cx="6381486" cy="579882"/>
      </dsp:txXfrm>
    </dsp:sp>
    <dsp:sp modelId="{4022AF1E-B34F-1C49-9A15-52001129D98C}">
      <dsp:nvSpPr>
        <dsp:cNvPr id="0" name=""/>
        <dsp:cNvSpPr/>
      </dsp:nvSpPr>
      <dsp:spPr>
        <a:xfrm>
          <a:off x="774094" y="1956992"/>
          <a:ext cx="724852" cy="724852"/>
        </a:xfrm>
        <a:prstGeom prst="ellipse">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37FED656-F8E4-144B-BAA8-5456D400C9D3}">
      <dsp:nvSpPr>
        <dsp:cNvPr id="0" name=""/>
        <dsp:cNvSpPr/>
      </dsp:nvSpPr>
      <dsp:spPr>
        <a:xfrm>
          <a:off x="1136520" y="2898640"/>
          <a:ext cx="6381486" cy="579882"/>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60282" tIns="60960" rIns="60960" bIns="60960" numCol="1" spcCol="1270" anchor="ctr" anchorCtr="0">
          <a:noAutofit/>
        </a:bodyPr>
        <a:lstStyle/>
        <a:p>
          <a:pPr marL="0" lvl="0" indent="0" algn="l" defTabSz="1066800">
            <a:lnSpc>
              <a:spcPct val="90000"/>
            </a:lnSpc>
            <a:spcBef>
              <a:spcPct val="0"/>
            </a:spcBef>
            <a:spcAft>
              <a:spcPct val="35000"/>
            </a:spcAft>
            <a:buNone/>
          </a:pPr>
          <a:r>
            <a:rPr lang="en-IE" sz="2400" kern="1200" noProof="0" dirty="0">
              <a:latin typeface="Helvetica Neue" panose="020B0604020202020204" charset="0"/>
            </a:rPr>
            <a:t>Ridefinire i servizi</a:t>
          </a:r>
        </a:p>
      </dsp:txBody>
      <dsp:txXfrm>
        <a:off x="1136520" y="2898640"/>
        <a:ext cx="6381486" cy="579882"/>
      </dsp:txXfrm>
    </dsp:sp>
    <dsp:sp modelId="{5151A5E5-F053-6343-9FDD-8310B7E5B7E9}">
      <dsp:nvSpPr>
        <dsp:cNvPr id="0" name=""/>
        <dsp:cNvSpPr/>
      </dsp:nvSpPr>
      <dsp:spPr>
        <a:xfrm>
          <a:off x="774094" y="2826154"/>
          <a:ext cx="724852" cy="724852"/>
        </a:xfrm>
        <a:prstGeom prst="ellipse">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CE70BA7D-3D6D-AC44-8140-A663790E03A1}">
      <dsp:nvSpPr>
        <dsp:cNvPr id="0" name=""/>
        <dsp:cNvSpPr/>
      </dsp:nvSpPr>
      <dsp:spPr>
        <a:xfrm>
          <a:off x="918404" y="3768353"/>
          <a:ext cx="6599602" cy="579882"/>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60282" tIns="60960" rIns="60960" bIns="60960" numCol="1" spcCol="1270" anchor="ctr" anchorCtr="0">
          <a:noAutofit/>
        </a:bodyPr>
        <a:lstStyle/>
        <a:p>
          <a:pPr marL="0" lvl="0" indent="0" algn="l" defTabSz="1066800">
            <a:lnSpc>
              <a:spcPct val="90000"/>
            </a:lnSpc>
            <a:spcBef>
              <a:spcPct val="0"/>
            </a:spcBef>
            <a:spcAft>
              <a:spcPct val="35000"/>
            </a:spcAft>
            <a:buNone/>
          </a:pPr>
          <a:r>
            <a:rPr lang="en-IE" sz="2400" kern="1200" noProof="0" dirty="0">
              <a:latin typeface="Helvetica Neue" panose="020B0604020202020204" charset="0"/>
            </a:rPr>
            <a:t>Soddisfare i bisogni sociali</a:t>
          </a:r>
        </a:p>
      </dsp:txBody>
      <dsp:txXfrm>
        <a:off x="918404" y="3768353"/>
        <a:ext cx="6599602" cy="579882"/>
      </dsp:txXfrm>
    </dsp:sp>
    <dsp:sp modelId="{5F3FFE31-B218-EC47-9219-C92D17417304}">
      <dsp:nvSpPr>
        <dsp:cNvPr id="0" name=""/>
        <dsp:cNvSpPr/>
      </dsp:nvSpPr>
      <dsp:spPr>
        <a:xfrm>
          <a:off x="555977" y="3695868"/>
          <a:ext cx="724852" cy="724852"/>
        </a:xfrm>
        <a:prstGeom prst="ellipse">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3834A250-DDA1-724E-AABC-FF54A5981E5B}">
      <dsp:nvSpPr>
        <dsp:cNvPr id="0" name=""/>
        <dsp:cNvSpPr/>
      </dsp:nvSpPr>
      <dsp:spPr>
        <a:xfrm>
          <a:off x="441411" y="4638066"/>
          <a:ext cx="7076595" cy="579882"/>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60282" tIns="60960" rIns="60960" bIns="60960" numCol="1" spcCol="1270" anchor="ctr" anchorCtr="0">
          <a:noAutofit/>
        </a:bodyPr>
        <a:lstStyle/>
        <a:p>
          <a:pPr marL="0" lvl="0" indent="0" algn="l" defTabSz="1066800">
            <a:lnSpc>
              <a:spcPct val="90000"/>
            </a:lnSpc>
            <a:spcBef>
              <a:spcPct val="0"/>
            </a:spcBef>
            <a:spcAft>
              <a:spcPct val="35000"/>
            </a:spcAft>
            <a:buNone/>
          </a:pPr>
          <a:r>
            <a:rPr lang="it-IT" sz="2400" kern="1200" noProof="0" dirty="0">
              <a:latin typeface="Helvetica Neue" panose="020B0604020202020204" charset="0"/>
            </a:rPr>
            <a:t>Migliorare l'efficienza dei processi organizzativi</a:t>
          </a:r>
          <a:endParaRPr lang="en-IE" sz="2400" kern="1200" noProof="0" dirty="0">
            <a:latin typeface="Helvetica Neue" panose="020B0604020202020204" charset="0"/>
          </a:endParaRPr>
        </a:p>
      </dsp:txBody>
      <dsp:txXfrm>
        <a:off x="441411" y="4638066"/>
        <a:ext cx="7076595" cy="579882"/>
      </dsp:txXfrm>
    </dsp:sp>
    <dsp:sp modelId="{5ECF9E41-F9A3-EE44-8CCB-C3DBA9053F08}">
      <dsp:nvSpPr>
        <dsp:cNvPr id="0" name=""/>
        <dsp:cNvSpPr/>
      </dsp:nvSpPr>
      <dsp:spPr>
        <a:xfrm>
          <a:off x="78984" y="4565581"/>
          <a:ext cx="724852" cy="724852"/>
        </a:xfrm>
        <a:prstGeom prst="ellipse">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8A8DC8-4B49-4BB3-870F-F0C7CFE1F3D8}">
      <dsp:nvSpPr>
        <dsp:cNvPr id="0" name=""/>
        <dsp:cNvSpPr/>
      </dsp:nvSpPr>
      <dsp:spPr>
        <a:xfrm>
          <a:off x="5777995" y="882006"/>
          <a:ext cx="4104009" cy="3995986"/>
        </a:xfrm>
        <a:prstGeom prst="ellipse">
          <a:avLst/>
        </a:prstGeom>
        <a:solidFill>
          <a:srgbClr val="4D94B7">
            <a:alpha val="78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38100" tIns="38100" rIns="38100" bIns="38100" numCol="1" spcCol="1270" anchor="ctr" anchorCtr="0">
          <a:noAutofit/>
        </a:bodyPr>
        <a:lstStyle/>
        <a:p>
          <a:pPr marL="0" lvl="0" indent="0" algn="ctr" defTabSz="1333500">
            <a:lnSpc>
              <a:spcPct val="90000"/>
            </a:lnSpc>
            <a:spcBef>
              <a:spcPct val="0"/>
            </a:spcBef>
            <a:spcAft>
              <a:spcPct val="35000"/>
            </a:spcAft>
            <a:buNone/>
          </a:pPr>
          <a:r>
            <a:rPr lang="it-IT" sz="3000" kern="1200" noProof="0" dirty="0">
              <a:solidFill>
                <a:schemeClr val="tx1"/>
              </a:solidFill>
              <a:latin typeface="Helvetica Neue" panose="020B0604020202020204" charset="0"/>
            </a:rPr>
            <a:t>Non tutte le innovazioni hanno successo</a:t>
          </a:r>
          <a:endParaRPr lang="en-IE" sz="3000" kern="1200" noProof="0" dirty="0">
            <a:solidFill>
              <a:schemeClr val="tx1"/>
            </a:solidFill>
            <a:latin typeface="Helvetica Neue" panose="020B0604020202020204" charset="0"/>
          </a:endParaRPr>
        </a:p>
      </dsp:txBody>
      <dsp:txXfrm>
        <a:off x="6379013" y="1467205"/>
        <a:ext cx="2901973" cy="2825588"/>
      </dsp:txXfrm>
    </dsp:sp>
    <dsp:sp modelId="{D916B596-D3B9-4939-A7A6-9C6DAF677282}">
      <dsp:nvSpPr>
        <dsp:cNvPr id="0" name=""/>
        <dsp:cNvSpPr/>
      </dsp:nvSpPr>
      <dsp:spPr>
        <a:xfrm>
          <a:off x="8140075" y="-128198"/>
          <a:ext cx="2880004" cy="2412001"/>
        </a:xfrm>
        <a:prstGeom prst="ellipse">
          <a:avLst/>
        </a:prstGeom>
        <a:solidFill>
          <a:srgbClr val="AED633">
            <a:alpha val="5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r>
            <a:rPr lang="en-IE" sz="2400" kern="1200" noProof="0" dirty="0">
              <a:solidFill>
                <a:schemeClr val="tx1"/>
              </a:solidFill>
              <a:latin typeface="Helvetica Neue" panose="020B0604020202020204" charset="0"/>
            </a:rPr>
            <a:t>Calcolo del tempo</a:t>
          </a:r>
        </a:p>
      </dsp:txBody>
      <dsp:txXfrm>
        <a:off x="8561842" y="225031"/>
        <a:ext cx="2036470" cy="1705543"/>
      </dsp:txXfrm>
    </dsp:sp>
    <dsp:sp modelId="{FAE3807B-A0F6-4D8E-A436-3B9865E0F959}">
      <dsp:nvSpPr>
        <dsp:cNvPr id="0" name=""/>
        <dsp:cNvSpPr/>
      </dsp:nvSpPr>
      <dsp:spPr>
        <a:xfrm>
          <a:off x="8320255" y="3347998"/>
          <a:ext cx="2880004" cy="2412001"/>
        </a:xfrm>
        <a:prstGeom prst="ellipse">
          <a:avLst/>
        </a:prstGeom>
        <a:solidFill>
          <a:srgbClr val="AED633">
            <a:alpha val="5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r>
            <a:rPr lang="en-IE" sz="2400" kern="1200" noProof="0" dirty="0">
              <a:solidFill>
                <a:schemeClr val="tx1"/>
              </a:solidFill>
              <a:latin typeface="Helvetica Neue" panose="020B0604020202020204" charset="0"/>
            </a:rPr>
            <a:t>Famiglie di innovazione</a:t>
          </a:r>
        </a:p>
      </dsp:txBody>
      <dsp:txXfrm>
        <a:off x="8742022" y="3701227"/>
        <a:ext cx="2036470" cy="1705543"/>
      </dsp:txXfrm>
    </dsp:sp>
    <dsp:sp modelId="{DCDD689B-E51E-4562-AA5E-DA47FBA7C498}">
      <dsp:nvSpPr>
        <dsp:cNvPr id="0" name=""/>
        <dsp:cNvSpPr/>
      </dsp:nvSpPr>
      <dsp:spPr>
        <a:xfrm>
          <a:off x="4500811" y="3369681"/>
          <a:ext cx="2880004" cy="2412001"/>
        </a:xfrm>
        <a:prstGeom prst="ellipse">
          <a:avLst/>
        </a:prstGeom>
        <a:solidFill>
          <a:srgbClr val="AED633">
            <a:alpha val="5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r>
            <a:rPr lang="it-IT" sz="2400" kern="1200" noProof="0" dirty="0">
              <a:solidFill>
                <a:schemeClr val="tx1"/>
              </a:solidFill>
              <a:latin typeface="Helvetica Neue" panose="020B0604020202020204" charset="0"/>
            </a:rPr>
            <a:t>Continuità degli sforzi di innovazione</a:t>
          </a:r>
          <a:endParaRPr lang="en-IE" sz="2400" kern="1200" noProof="0" dirty="0">
            <a:solidFill>
              <a:schemeClr val="tx1"/>
            </a:solidFill>
            <a:latin typeface="Helvetica Neue" panose="020B0604020202020204" charset="0"/>
          </a:endParaRPr>
        </a:p>
      </dsp:txBody>
      <dsp:txXfrm>
        <a:off x="4922578" y="3722910"/>
        <a:ext cx="2036470" cy="1705543"/>
      </dsp:txXfrm>
    </dsp:sp>
    <dsp:sp modelId="{EA02541F-25B6-497E-98D6-C9A0FB64C7A3}">
      <dsp:nvSpPr>
        <dsp:cNvPr id="0" name=""/>
        <dsp:cNvSpPr/>
      </dsp:nvSpPr>
      <dsp:spPr>
        <a:xfrm>
          <a:off x="4511253" y="0"/>
          <a:ext cx="2880004" cy="2412001"/>
        </a:xfrm>
        <a:prstGeom prst="ellipse">
          <a:avLst/>
        </a:prstGeom>
        <a:solidFill>
          <a:srgbClr val="AED633">
            <a:alpha val="5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r>
            <a:rPr lang="en-IE" sz="2400" kern="1200" noProof="0" dirty="0">
              <a:solidFill>
                <a:schemeClr val="tx1"/>
              </a:solidFill>
              <a:latin typeface="Helvetica Neue" panose="020B0604020202020204" charset="0"/>
            </a:rPr>
            <a:t>Grado di innovatività</a:t>
          </a:r>
        </a:p>
      </dsp:txBody>
      <dsp:txXfrm>
        <a:off x="4933020" y="353229"/>
        <a:ext cx="2036470" cy="170554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28BB1E-7945-BF4F-B47B-1530CA14D420}">
      <dsp:nvSpPr>
        <dsp:cNvPr id="0" name=""/>
        <dsp:cNvSpPr/>
      </dsp:nvSpPr>
      <dsp:spPr>
        <a:xfrm rot="16200000">
          <a:off x="747000" y="-747000"/>
          <a:ext cx="2340000" cy="3834000"/>
        </a:xfrm>
        <a:prstGeom prst="round1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GB" sz="2400" kern="1200" dirty="0">
              <a:latin typeface="Helvetica Neue" panose="020B0604020202020204" charset="0"/>
            </a:rPr>
            <a:t>4</a:t>
          </a:r>
        </a:p>
        <a:p>
          <a:pPr marL="0" lvl="0" indent="0" algn="ctr" defTabSz="1066800">
            <a:lnSpc>
              <a:spcPct val="90000"/>
            </a:lnSpc>
            <a:spcBef>
              <a:spcPct val="0"/>
            </a:spcBef>
            <a:spcAft>
              <a:spcPct val="35000"/>
            </a:spcAft>
            <a:buNone/>
          </a:pPr>
          <a:r>
            <a:rPr lang="en-IE" sz="2400" kern="1200" dirty="0">
              <a:latin typeface="Helvetica Neue" panose="020B0604020202020204" charset="0"/>
            </a:rPr>
            <a:t>Sviluppo di applicazioni</a:t>
          </a:r>
        </a:p>
      </dsp:txBody>
      <dsp:txXfrm rot="5400000">
        <a:off x="-1" y="1"/>
        <a:ext cx="3834000" cy="1755000"/>
      </dsp:txXfrm>
    </dsp:sp>
    <dsp:sp modelId="{B745C7EF-1D5C-3B44-AE7D-8BC0A5077929}">
      <dsp:nvSpPr>
        <dsp:cNvPr id="0" name=""/>
        <dsp:cNvSpPr/>
      </dsp:nvSpPr>
      <dsp:spPr>
        <a:xfrm>
          <a:off x="3834000" y="0"/>
          <a:ext cx="3834000" cy="2340000"/>
        </a:xfrm>
        <a:prstGeom prst="round1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GB" sz="2400" kern="1200" dirty="0">
              <a:latin typeface="Helvetica Neue" panose="020B0604020202020204" charset="0"/>
            </a:rPr>
            <a:t>1</a:t>
          </a:r>
        </a:p>
        <a:p>
          <a:pPr marL="0" lvl="0" indent="0" algn="ctr" defTabSz="1066800">
            <a:lnSpc>
              <a:spcPct val="90000"/>
            </a:lnSpc>
            <a:spcBef>
              <a:spcPct val="0"/>
            </a:spcBef>
            <a:spcAft>
              <a:spcPct val="35000"/>
            </a:spcAft>
            <a:buNone/>
          </a:pPr>
          <a:r>
            <a:rPr lang="en-IE" sz="2400" kern="1200" dirty="0">
              <a:latin typeface="Helvetica Neue" panose="020B0604020202020204" charset="0"/>
            </a:rPr>
            <a:t>Ricerca</a:t>
          </a:r>
        </a:p>
      </dsp:txBody>
      <dsp:txXfrm>
        <a:off x="3834000" y="0"/>
        <a:ext cx="3834000" cy="1755000"/>
      </dsp:txXfrm>
    </dsp:sp>
    <dsp:sp modelId="{50340A45-CFA5-F34D-B4AB-A1EFBAE5C808}">
      <dsp:nvSpPr>
        <dsp:cNvPr id="0" name=""/>
        <dsp:cNvSpPr/>
      </dsp:nvSpPr>
      <dsp:spPr>
        <a:xfrm rot="10800000">
          <a:off x="0" y="2340000"/>
          <a:ext cx="3834000" cy="2340000"/>
        </a:xfrm>
        <a:prstGeom prst="round1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GB" sz="2400" kern="1200" dirty="0">
              <a:latin typeface="Helvetica Neue" panose="020B0604020202020204" charset="0"/>
            </a:rPr>
            <a:t>3</a:t>
          </a:r>
        </a:p>
        <a:p>
          <a:pPr marL="0" lvl="0" indent="0" algn="ctr" defTabSz="1066800">
            <a:lnSpc>
              <a:spcPct val="90000"/>
            </a:lnSpc>
            <a:spcBef>
              <a:spcPct val="0"/>
            </a:spcBef>
            <a:spcAft>
              <a:spcPct val="35000"/>
            </a:spcAft>
            <a:buNone/>
          </a:pPr>
          <a:r>
            <a:rPr lang="it-IT" sz="2400" kern="1200" dirty="0">
              <a:latin typeface="Helvetica Neue" panose="020B0604020202020204" charset="0"/>
            </a:rPr>
            <a:t>Combinare competenze tecnologiche e opportunità di mercato</a:t>
          </a:r>
          <a:endParaRPr lang="en-IE" sz="2400" kern="1200" dirty="0">
            <a:latin typeface="Helvetica Neue" panose="020B0604020202020204" charset="0"/>
          </a:endParaRPr>
        </a:p>
        <a:p>
          <a:pPr marL="0" lvl="0" indent="0" algn="ctr" defTabSz="1066800">
            <a:lnSpc>
              <a:spcPct val="90000"/>
            </a:lnSpc>
            <a:spcBef>
              <a:spcPct val="0"/>
            </a:spcBef>
            <a:spcAft>
              <a:spcPct val="35000"/>
            </a:spcAft>
            <a:buNone/>
          </a:pPr>
          <a:endParaRPr lang="en-IE" sz="2400" kern="1200" dirty="0">
            <a:latin typeface="Helvetica Neue" panose="020B0604020202020204" charset="0"/>
          </a:endParaRPr>
        </a:p>
      </dsp:txBody>
      <dsp:txXfrm rot="10800000">
        <a:off x="0" y="2925000"/>
        <a:ext cx="3834000" cy="1755000"/>
      </dsp:txXfrm>
    </dsp:sp>
    <dsp:sp modelId="{AD80DDFC-0A30-5748-86EF-9C89F6A03187}">
      <dsp:nvSpPr>
        <dsp:cNvPr id="0" name=""/>
        <dsp:cNvSpPr/>
      </dsp:nvSpPr>
      <dsp:spPr>
        <a:xfrm rot="5400000">
          <a:off x="4581000" y="1593000"/>
          <a:ext cx="2340000" cy="3834000"/>
        </a:xfrm>
        <a:prstGeom prst="round1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GB" sz="2400" kern="1200" dirty="0">
              <a:latin typeface="Helvetica Neue" panose="020B0604020202020204" charset="0"/>
            </a:rPr>
            <a:t>2</a:t>
          </a:r>
        </a:p>
        <a:p>
          <a:pPr marL="0" lvl="0" indent="0" algn="ctr" defTabSz="1066800">
            <a:lnSpc>
              <a:spcPct val="90000"/>
            </a:lnSpc>
            <a:spcBef>
              <a:spcPct val="0"/>
            </a:spcBef>
            <a:spcAft>
              <a:spcPct val="35000"/>
            </a:spcAft>
            <a:buNone/>
          </a:pPr>
          <a:r>
            <a:rPr lang="en-IE" sz="2400" kern="1200" dirty="0">
              <a:latin typeface="Helvetica Neue" panose="020B0604020202020204" charset="0"/>
            </a:rPr>
            <a:t>Ingegneria</a:t>
          </a:r>
        </a:p>
      </dsp:txBody>
      <dsp:txXfrm rot="-5400000">
        <a:off x="3834000" y="2925000"/>
        <a:ext cx="3834000" cy="1755000"/>
      </dsp:txXfrm>
    </dsp:sp>
    <dsp:sp modelId="{D1A7B1B2-2385-DA49-88F3-FF40037A1D54}">
      <dsp:nvSpPr>
        <dsp:cNvPr id="0" name=""/>
        <dsp:cNvSpPr/>
      </dsp:nvSpPr>
      <dsp:spPr>
        <a:xfrm>
          <a:off x="2683800" y="1755000"/>
          <a:ext cx="2300400" cy="1170000"/>
        </a:xfrm>
        <a:prstGeom prst="roundRect">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IE" sz="2400" kern="1200" dirty="0">
              <a:latin typeface="Helvetica Neue" panose="020B0604020202020204" charset="0"/>
            </a:rPr>
            <a:t>Mappa dell'incertezza</a:t>
          </a:r>
        </a:p>
      </dsp:txBody>
      <dsp:txXfrm>
        <a:off x="2740915" y="1812115"/>
        <a:ext cx="2186170" cy="105577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B0D6AB-5E0F-4286-BC0E-71F22E92DF0A}">
      <dsp:nvSpPr>
        <dsp:cNvPr id="0" name=""/>
        <dsp:cNvSpPr/>
      </dsp:nvSpPr>
      <dsp:spPr>
        <a:xfrm rot="16200000">
          <a:off x="-1299450" y="1299541"/>
          <a:ext cx="6012000" cy="3412916"/>
        </a:xfrm>
        <a:prstGeom prst="flowChartManualOperation">
          <a:avLst/>
        </a:prstGeom>
        <a:solidFill>
          <a:srgbClr val="4D94B7"/>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000" tIns="0" rIns="279400" bIns="0" numCol="1" spcCol="1270" anchor="t" anchorCtr="0">
          <a:noAutofit/>
        </a:bodyPr>
        <a:lstStyle/>
        <a:p>
          <a:pPr marL="0" lvl="0" indent="0" algn="l" defTabSz="1955800">
            <a:lnSpc>
              <a:spcPct val="90000"/>
            </a:lnSpc>
            <a:spcBef>
              <a:spcPct val="0"/>
            </a:spcBef>
            <a:spcAft>
              <a:spcPct val="35000"/>
            </a:spcAft>
            <a:buNone/>
          </a:pPr>
          <a:r>
            <a:rPr lang="en-US" sz="4400" kern="1200" noProof="0" dirty="0">
              <a:latin typeface="Helvetica Neue" panose="020B0604020202020204" charset="0"/>
            </a:rPr>
            <a:t>1</a:t>
          </a:r>
          <a:r>
            <a:rPr lang="en-US" sz="4400" kern="1200" baseline="30000" noProof="0" dirty="0">
              <a:latin typeface="Helvetica Neue" panose="020B0604020202020204" charset="0"/>
            </a:rPr>
            <a:t>st</a:t>
          </a:r>
          <a:endParaRPr lang="en-US" sz="4400" kern="1200" noProof="0" dirty="0">
            <a:latin typeface="Helvetica Neue" panose="020B0604020202020204" charset="0"/>
          </a:endParaRPr>
        </a:p>
        <a:p>
          <a:pPr marL="171450" lvl="1" indent="-171450" algn="l" defTabSz="800100">
            <a:lnSpc>
              <a:spcPct val="100000"/>
            </a:lnSpc>
            <a:spcBef>
              <a:spcPct val="0"/>
            </a:spcBef>
            <a:spcAft>
              <a:spcPts val="600"/>
            </a:spcAft>
            <a:buFont typeface="Wingdings" panose="05000000000000000000" pitchFamily="2" charset="2"/>
            <a:buChar char="§"/>
          </a:pPr>
          <a:r>
            <a:rPr lang="it-IT" sz="1800" kern="1200" noProof="0" dirty="0">
              <a:latin typeface="Helvetica Neue" panose="020B0604020202020204" charset="0"/>
            </a:rPr>
            <a:t>Elevato grado di incertezza di prodotto e di processo</a:t>
          </a:r>
          <a:endParaRPr lang="en-US" sz="1800" kern="1200" noProof="0" dirty="0">
            <a:latin typeface="Helvetica Neue" panose="020B0604020202020204" charset="0"/>
          </a:endParaRPr>
        </a:p>
        <a:p>
          <a:pPr marL="171450" lvl="1" indent="-171450" algn="l" defTabSz="800100">
            <a:lnSpc>
              <a:spcPct val="100000"/>
            </a:lnSpc>
            <a:spcBef>
              <a:spcPct val="0"/>
            </a:spcBef>
            <a:spcAft>
              <a:spcPts val="600"/>
            </a:spcAft>
            <a:buFont typeface="Wingdings" panose="05000000000000000000" pitchFamily="2" charset="2"/>
            <a:buChar char="§"/>
          </a:pPr>
          <a:r>
            <a:rPr lang="en-IE" sz="1800" kern="1200" noProof="0" dirty="0">
              <a:latin typeface="Helvetica Neue" panose="020B0604020202020204" charset="0"/>
            </a:rPr>
            <a:t>Obiettivo e percorso indefiniti</a:t>
          </a:r>
        </a:p>
        <a:p>
          <a:pPr marL="171450" lvl="1" indent="-171450" algn="l" defTabSz="800100">
            <a:lnSpc>
              <a:spcPct val="100000"/>
            </a:lnSpc>
            <a:spcBef>
              <a:spcPct val="0"/>
            </a:spcBef>
            <a:spcAft>
              <a:spcPts val="600"/>
            </a:spcAft>
            <a:buFont typeface="Wingdings" panose="05000000000000000000" pitchFamily="2" charset="2"/>
            <a:buChar char="§"/>
          </a:pPr>
          <a:r>
            <a:rPr lang="it-IT" sz="1800" kern="1200" noProof="0" dirty="0">
              <a:latin typeface="Helvetica Neue" panose="020B0604020202020204" charset="0"/>
            </a:rPr>
            <a:t>Processo cielo blu — il compito così lontano dalla realtà che sembra in nuvola </a:t>
          </a:r>
          <a:endParaRPr lang="en-IE" sz="1800" kern="1200" noProof="0" dirty="0">
            <a:latin typeface="Helvetica Neue" panose="020B0604020202020204" charset="0"/>
          </a:endParaRPr>
        </a:p>
        <a:p>
          <a:pPr marL="171450" lvl="1" indent="-171450" algn="l" defTabSz="800100">
            <a:lnSpc>
              <a:spcPct val="100000"/>
            </a:lnSpc>
            <a:spcBef>
              <a:spcPct val="0"/>
            </a:spcBef>
            <a:spcAft>
              <a:spcPts val="600"/>
            </a:spcAft>
            <a:buFont typeface="Wingdings" panose="05000000000000000000" pitchFamily="2" charset="2"/>
            <a:buChar char="§"/>
          </a:pPr>
          <a:r>
            <a:rPr lang="it-IT" sz="1800" kern="1200" noProof="0" dirty="0">
              <a:latin typeface="Helvetica Neue" panose="020B0604020202020204" charset="0"/>
            </a:rPr>
            <a:t>Comune nei centri di ricerca universitari</a:t>
          </a:r>
          <a:endParaRPr lang="en-IE" sz="1800" kern="1200" noProof="0" dirty="0">
            <a:latin typeface="Helvetica Neue" panose="020B0604020202020204" charset="0"/>
          </a:endParaRPr>
        </a:p>
        <a:p>
          <a:pPr marL="285750" lvl="1" indent="-285750" algn="l" defTabSz="1600200">
            <a:lnSpc>
              <a:spcPct val="90000"/>
            </a:lnSpc>
            <a:spcBef>
              <a:spcPct val="0"/>
            </a:spcBef>
            <a:spcAft>
              <a:spcPct val="15000"/>
            </a:spcAft>
            <a:buFontTx/>
            <a:buNone/>
          </a:pPr>
          <a:endParaRPr lang="en-US" sz="3600" kern="1200" noProof="0" dirty="0">
            <a:latin typeface="Helvetica Neue" panose="020B0604020202020204" charset="0"/>
          </a:endParaRPr>
        </a:p>
      </dsp:txBody>
      <dsp:txXfrm rot="5400000">
        <a:off x="92" y="1202399"/>
        <a:ext cx="3412916" cy="3607200"/>
      </dsp:txXfrm>
    </dsp:sp>
    <dsp:sp modelId="{20B1CF38-A52D-40CC-A2A7-450B517CFFAB}">
      <dsp:nvSpPr>
        <dsp:cNvPr id="0" name=""/>
        <dsp:cNvSpPr/>
      </dsp:nvSpPr>
      <dsp:spPr>
        <a:xfrm rot="16200000">
          <a:off x="2369434" y="1299541"/>
          <a:ext cx="6012000" cy="3412916"/>
        </a:xfrm>
        <a:prstGeom prst="flowChartManualOperation">
          <a:avLst/>
        </a:prstGeom>
        <a:solidFill>
          <a:srgbClr val="78B17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000" tIns="0" rIns="279400" bIns="0" numCol="1" spcCol="1270" anchor="t" anchorCtr="0">
          <a:noAutofit/>
        </a:bodyPr>
        <a:lstStyle/>
        <a:p>
          <a:pPr marL="0" lvl="0" indent="0" algn="l" defTabSz="1955800">
            <a:lnSpc>
              <a:spcPct val="90000"/>
            </a:lnSpc>
            <a:spcBef>
              <a:spcPct val="0"/>
            </a:spcBef>
            <a:spcAft>
              <a:spcPct val="35000"/>
            </a:spcAft>
            <a:buNone/>
          </a:pPr>
          <a:r>
            <a:rPr lang="en-US" sz="4400" kern="1200" noProof="0" dirty="0">
              <a:latin typeface="Helvetica Neue" panose="020B0604020202020204" charset="0"/>
            </a:rPr>
            <a:t>2</a:t>
          </a:r>
          <a:r>
            <a:rPr lang="en-US" sz="4400" kern="1200" baseline="30000" noProof="0" dirty="0">
              <a:latin typeface="Helvetica Neue" panose="020B0604020202020204" charset="0"/>
            </a:rPr>
            <a:t>nd</a:t>
          </a:r>
          <a:endParaRPr lang="en-US" sz="4400" kern="1200" noProof="0" dirty="0">
            <a:latin typeface="Helvetica Neue" panose="020B0604020202020204" charset="0"/>
          </a:endParaRPr>
        </a:p>
        <a:p>
          <a:pPr marL="228600" lvl="1" indent="-228600" algn="l" defTabSz="889000">
            <a:lnSpc>
              <a:spcPct val="100000"/>
            </a:lnSpc>
            <a:spcBef>
              <a:spcPct val="0"/>
            </a:spcBef>
            <a:spcAft>
              <a:spcPts val="600"/>
            </a:spcAft>
            <a:buFont typeface="Wingdings" panose="05000000000000000000" pitchFamily="2" charset="2"/>
            <a:buChar char="§"/>
          </a:pPr>
          <a:r>
            <a:rPr lang="it-IT" sz="2000" kern="1200" noProof="0" dirty="0">
              <a:latin typeface="Helvetica Neue" panose="020B0604020202020204" charset="0"/>
            </a:rPr>
            <a:t>Opportunità di mercato individuate ma l'incertezza di processo presente</a:t>
          </a:r>
          <a:endParaRPr lang="en-US" sz="2000" kern="1200" noProof="0" dirty="0">
            <a:latin typeface="Helvetica Neue" panose="020B0604020202020204" charset="0"/>
          </a:endParaRPr>
        </a:p>
        <a:p>
          <a:pPr marL="228600" lvl="1" indent="-228600" algn="l" defTabSz="889000">
            <a:lnSpc>
              <a:spcPct val="100000"/>
            </a:lnSpc>
            <a:spcBef>
              <a:spcPct val="0"/>
            </a:spcBef>
            <a:spcAft>
              <a:spcPts val="600"/>
            </a:spcAft>
            <a:buFont typeface="Wingdings" panose="05000000000000000000" pitchFamily="2" charset="2"/>
            <a:buChar char="§"/>
          </a:pPr>
          <a:r>
            <a:rPr lang="it-IT" sz="2000" kern="1200" noProof="0" dirty="0">
              <a:latin typeface="Helvetica Neue" panose="020B0604020202020204" charset="0"/>
            </a:rPr>
            <a:t>Esempio di Guinness può — come fornire ai consumatori lo stesso gusto della birra dalla bottiglia? </a:t>
          </a:r>
          <a:endParaRPr lang="en-US" sz="2000" kern="1200" noProof="0" dirty="0">
            <a:latin typeface="Helvetica Neue" panose="020B0604020202020204" charset="0"/>
          </a:endParaRPr>
        </a:p>
      </dsp:txBody>
      <dsp:txXfrm rot="5400000">
        <a:off x="3668976" y="1202399"/>
        <a:ext cx="3412916" cy="3607200"/>
      </dsp:txXfrm>
    </dsp:sp>
    <dsp:sp modelId="{E352A7A4-F4D1-4FE5-9A5F-9CFF17B53C6B}">
      <dsp:nvSpPr>
        <dsp:cNvPr id="0" name=""/>
        <dsp:cNvSpPr/>
      </dsp:nvSpPr>
      <dsp:spPr>
        <a:xfrm rot="16200000">
          <a:off x="6289253" y="1048607"/>
          <a:ext cx="6012000" cy="3914785"/>
        </a:xfrm>
        <a:prstGeom prst="flowChartManualOperation">
          <a:avLst/>
        </a:prstGeom>
        <a:solidFill>
          <a:srgbClr val="AED63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000" tIns="0" rIns="279400" bIns="0" numCol="1" spcCol="1270" anchor="t" anchorCtr="0">
          <a:noAutofit/>
        </a:bodyPr>
        <a:lstStyle/>
        <a:p>
          <a:pPr marL="0" lvl="0" indent="0" algn="l" defTabSz="1955800">
            <a:lnSpc>
              <a:spcPct val="90000"/>
            </a:lnSpc>
            <a:spcBef>
              <a:spcPct val="0"/>
            </a:spcBef>
            <a:spcAft>
              <a:spcPct val="35000"/>
            </a:spcAft>
            <a:buNone/>
          </a:pPr>
          <a:r>
            <a:rPr lang="en-US" sz="4400" kern="1200" noProof="0" dirty="0">
              <a:latin typeface="Helvetica Neue" panose="020B0604020202020204" charset="0"/>
            </a:rPr>
            <a:t>3</a:t>
          </a:r>
          <a:r>
            <a:rPr lang="en-US" sz="4400" kern="1200" baseline="30000" noProof="0" dirty="0">
              <a:latin typeface="Helvetica Neue" panose="020B0604020202020204" charset="0"/>
            </a:rPr>
            <a:t>rd</a:t>
          </a:r>
          <a:endParaRPr lang="en-US" sz="4400" kern="1200" noProof="0" dirty="0">
            <a:latin typeface="Helvetica Neue" panose="020B0604020202020204" charset="0"/>
          </a:endParaRPr>
        </a:p>
        <a:p>
          <a:pPr marL="228600" lvl="1" indent="-228600" algn="l" defTabSz="889000">
            <a:lnSpc>
              <a:spcPct val="100000"/>
            </a:lnSpc>
            <a:spcBef>
              <a:spcPct val="0"/>
            </a:spcBef>
            <a:spcAft>
              <a:spcPts val="600"/>
            </a:spcAft>
            <a:buFont typeface="Wingdings" panose="05000000000000000000" pitchFamily="2" charset="2"/>
            <a:buChar char="§"/>
          </a:pPr>
          <a:r>
            <a:rPr lang="en-IE" sz="2000" kern="1200" noProof="0" dirty="0">
              <a:solidFill>
                <a:schemeClr val="bg1"/>
              </a:solidFill>
              <a:latin typeface="Helvetica Neue" panose="020B0604020202020204" charset="0"/>
            </a:rPr>
            <a:t>Incertezza del prodotto presente</a:t>
          </a:r>
          <a:endParaRPr lang="en-US" sz="2000" kern="1200" noProof="0" dirty="0">
            <a:solidFill>
              <a:schemeClr val="bg1"/>
            </a:solidFill>
            <a:latin typeface="Helvetica Neue" panose="020B0604020202020204" charset="0"/>
          </a:endParaRPr>
        </a:p>
        <a:p>
          <a:pPr marL="228600" lvl="1" indent="-228600" algn="l" defTabSz="889000">
            <a:lnSpc>
              <a:spcPct val="100000"/>
            </a:lnSpc>
            <a:spcBef>
              <a:spcPct val="0"/>
            </a:spcBef>
            <a:spcAft>
              <a:spcPts val="600"/>
            </a:spcAft>
            <a:buFont typeface="Wingdings" panose="05000000000000000000" pitchFamily="2" charset="2"/>
            <a:buChar char="§"/>
          </a:pPr>
          <a:r>
            <a:rPr lang="it-IT" sz="2000" kern="1200" noProof="0" dirty="0">
              <a:solidFill>
                <a:schemeClr val="bg1"/>
              </a:solidFill>
              <a:latin typeface="Helvetica Neue" panose="020B0604020202020204" charset="0"/>
            </a:rPr>
            <a:t>Nasce con l'emergere di nuove tecnologie</a:t>
          </a:r>
          <a:endParaRPr lang="en-US" sz="2000" kern="1200" noProof="0" dirty="0">
            <a:solidFill>
              <a:schemeClr val="bg1"/>
            </a:solidFill>
            <a:latin typeface="Helvetica Neue" panose="020B0604020202020204" charset="0"/>
          </a:endParaRPr>
        </a:p>
        <a:p>
          <a:pPr marL="228600" lvl="1" indent="-228600" algn="l" defTabSz="889000">
            <a:lnSpc>
              <a:spcPct val="100000"/>
            </a:lnSpc>
            <a:spcBef>
              <a:spcPct val="0"/>
            </a:spcBef>
            <a:spcAft>
              <a:spcPts val="600"/>
            </a:spcAft>
            <a:buFont typeface="Wingdings" panose="05000000000000000000" pitchFamily="2" charset="2"/>
            <a:buChar char="§"/>
          </a:pPr>
          <a:r>
            <a:rPr lang="it-IT" sz="2000" kern="1200" noProof="0" dirty="0">
              <a:solidFill>
                <a:schemeClr val="bg1"/>
              </a:solidFill>
              <a:latin typeface="Helvetica Neue" panose="020B0604020202020204" charset="0"/>
            </a:rPr>
            <a:t>Mancanza di chiarezza su come utilizzare la tecnologia in modo ottimale</a:t>
          </a:r>
          <a:endParaRPr lang="en-US" sz="2000" kern="1200" noProof="0" dirty="0">
            <a:solidFill>
              <a:schemeClr val="bg1"/>
            </a:solidFill>
            <a:latin typeface="Helvetica Neue" panose="020B0604020202020204" charset="0"/>
          </a:endParaRPr>
        </a:p>
        <a:p>
          <a:pPr marL="228600" lvl="1" indent="-228600" algn="l" defTabSz="889000">
            <a:lnSpc>
              <a:spcPct val="100000"/>
            </a:lnSpc>
            <a:spcBef>
              <a:spcPct val="0"/>
            </a:spcBef>
            <a:spcAft>
              <a:spcPts val="600"/>
            </a:spcAft>
            <a:buFont typeface="Wingdings" panose="05000000000000000000" pitchFamily="2" charset="2"/>
            <a:buChar char="§"/>
          </a:pPr>
          <a:r>
            <a:rPr lang="it-IT" sz="2000" kern="1200" noProof="0" dirty="0">
              <a:solidFill>
                <a:schemeClr val="bg1"/>
              </a:solidFill>
              <a:latin typeface="Helvetica Neue" panose="020B0604020202020204" charset="0"/>
            </a:rPr>
            <a:t>Esempi: Pensa ai modi in cui le tecnologie come il grafene possono essere utilizzate</a:t>
          </a:r>
          <a:endParaRPr lang="en-US" sz="2000" kern="1200" noProof="0" dirty="0">
            <a:solidFill>
              <a:schemeClr val="bg1"/>
            </a:solidFill>
            <a:latin typeface="Helvetica Neue" panose="020B0604020202020204" charset="0"/>
          </a:endParaRPr>
        </a:p>
        <a:p>
          <a:pPr marL="285750" lvl="1" indent="-285750" algn="l" defTabSz="1600200">
            <a:lnSpc>
              <a:spcPct val="90000"/>
            </a:lnSpc>
            <a:spcBef>
              <a:spcPct val="0"/>
            </a:spcBef>
            <a:spcAft>
              <a:spcPct val="15000"/>
            </a:spcAft>
            <a:buFontTx/>
            <a:buNone/>
          </a:pPr>
          <a:endParaRPr lang="en-US" sz="3600" kern="1200" noProof="0" dirty="0">
            <a:latin typeface="Helvetica Neue" panose="020B0604020202020204" charset="0"/>
          </a:endParaRPr>
        </a:p>
      </dsp:txBody>
      <dsp:txXfrm rot="5400000">
        <a:off x="7337861" y="1202399"/>
        <a:ext cx="3914785" cy="3607200"/>
      </dsp:txXfrm>
    </dsp:sp>
    <dsp:sp modelId="{33E1553D-90BF-0E44-A644-C3085B0C46B6}">
      <dsp:nvSpPr>
        <dsp:cNvPr id="0" name=""/>
        <dsp:cNvSpPr/>
      </dsp:nvSpPr>
      <dsp:spPr>
        <a:xfrm rot="16200000">
          <a:off x="10362261" y="1146353"/>
          <a:ext cx="6012000" cy="3719293"/>
        </a:xfrm>
        <a:prstGeom prst="flowChartManualOperati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000" tIns="0" rIns="279400" bIns="0" numCol="1" spcCol="1270" anchor="t" anchorCtr="0">
          <a:noAutofit/>
        </a:bodyPr>
        <a:lstStyle/>
        <a:p>
          <a:pPr marL="0" lvl="0" indent="0" algn="l" defTabSz="1955800">
            <a:lnSpc>
              <a:spcPct val="90000"/>
            </a:lnSpc>
            <a:spcBef>
              <a:spcPct val="0"/>
            </a:spcBef>
            <a:spcAft>
              <a:spcPct val="35000"/>
            </a:spcAft>
            <a:buNone/>
          </a:pPr>
          <a:r>
            <a:rPr lang="en-US" sz="4400" kern="1200" noProof="0" dirty="0">
              <a:latin typeface="Helvetica Neue" panose="020B0604020202020204" charset="0"/>
            </a:rPr>
            <a:t>4</a:t>
          </a:r>
          <a:r>
            <a:rPr lang="en-US" sz="4400" kern="1200" baseline="30000" noProof="0" dirty="0">
              <a:latin typeface="Helvetica Neue" panose="020B0604020202020204" charset="0"/>
            </a:rPr>
            <a:t>th</a:t>
          </a:r>
          <a:endParaRPr lang="en-US" sz="4400" kern="1200" noProof="0" dirty="0">
            <a:latin typeface="Helvetica Neue" panose="020B0604020202020204" charset="0"/>
          </a:endParaRPr>
        </a:p>
        <a:p>
          <a:pPr marL="228600" lvl="1" indent="-228600" algn="l" defTabSz="889000">
            <a:lnSpc>
              <a:spcPct val="100000"/>
            </a:lnSpc>
            <a:spcBef>
              <a:spcPct val="0"/>
            </a:spcBef>
            <a:spcAft>
              <a:spcPts val="600"/>
            </a:spcAft>
            <a:buFont typeface="Wingdings" panose="05000000000000000000" pitchFamily="2" charset="2"/>
            <a:buChar char="§"/>
          </a:pPr>
          <a:r>
            <a:rPr lang="en-IE" sz="2000" kern="1200" noProof="0" dirty="0">
              <a:solidFill>
                <a:schemeClr val="bg1"/>
              </a:solidFill>
              <a:latin typeface="Helvetica Neue" panose="020B0604020202020204" charset="0"/>
            </a:rPr>
            <a:t>Meno incerto</a:t>
          </a:r>
          <a:endParaRPr lang="en-US" sz="2000" kern="1200" noProof="0" dirty="0">
            <a:solidFill>
              <a:schemeClr val="bg1"/>
            </a:solidFill>
            <a:latin typeface="Helvetica Neue" panose="020B0604020202020204" charset="0"/>
          </a:endParaRPr>
        </a:p>
        <a:p>
          <a:pPr marL="228600" lvl="1" indent="-228600" algn="l" defTabSz="889000">
            <a:lnSpc>
              <a:spcPct val="100000"/>
            </a:lnSpc>
            <a:spcBef>
              <a:spcPct val="0"/>
            </a:spcBef>
            <a:spcAft>
              <a:spcPts val="600"/>
            </a:spcAft>
            <a:buFont typeface="Wingdings" panose="05000000000000000000" pitchFamily="2" charset="2"/>
            <a:buChar char="§"/>
          </a:pPr>
          <a:r>
            <a:rPr lang="it-IT" sz="2000" kern="1200" noProof="0" dirty="0">
              <a:solidFill>
                <a:schemeClr val="bg1"/>
              </a:solidFill>
              <a:latin typeface="Helvetica Neue" panose="020B0604020202020204" charset="0"/>
            </a:rPr>
            <a:t>Modificare i prodotti e le tecnologie esistenti</a:t>
          </a:r>
          <a:endParaRPr lang="en-IE" sz="2000" kern="1200" noProof="0" dirty="0">
            <a:solidFill>
              <a:schemeClr val="bg1"/>
            </a:solidFill>
            <a:latin typeface="Helvetica Neue" panose="020B0604020202020204" charset="0"/>
          </a:endParaRPr>
        </a:p>
        <a:p>
          <a:pPr marL="228600" lvl="1" indent="-228600" algn="l" defTabSz="889000">
            <a:lnSpc>
              <a:spcPct val="100000"/>
            </a:lnSpc>
            <a:spcBef>
              <a:spcPct val="0"/>
            </a:spcBef>
            <a:spcAft>
              <a:spcPts val="600"/>
            </a:spcAft>
            <a:buFont typeface="Wingdings" panose="05000000000000000000" pitchFamily="2" charset="2"/>
            <a:buChar char="§"/>
          </a:pPr>
          <a:r>
            <a:rPr lang="it-IT" sz="2000" kern="1200" noProof="0" dirty="0">
              <a:solidFill>
                <a:schemeClr val="bg1"/>
              </a:solidFill>
              <a:latin typeface="Helvetica Neue" panose="020B0604020202020204" charset="0"/>
            </a:rPr>
            <a:t>Attività simili tra i rivali</a:t>
          </a:r>
          <a:endParaRPr lang="en-IE" sz="2000" kern="1200" noProof="0" dirty="0">
            <a:solidFill>
              <a:schemeClr val="bg1"/>
            </a:solidFill>
            <a:latin typeface="Helvetica Neue" panose="020B0604020202020204" charset="0"/>
          </a:endParaRPr>
        </a:p>
        <a:p>
          <a:pPr marL="228600" lvl="1" indent="-228600" algn="l" defTabSz="889000">
            <a:lnSpc>
              <a:spcPct val="100000"/>
            </a:lnSpc>
            <a:spcBef>
              <a:spcPct val="0"/>
            </a:spcBef>
            <a:spcAft>
              <a:spcPts val="600"/>
            </a:spcAft>
            <a:buFont typeface="Wingdings" panose="05000000000000000000" pitchFamily="2" charset="2"/>
            <a:buChar char="§"/>
          </a:pPr>
          <a:r>
            <a:rPr lang="it-IT" sz="2000" kern="1200" noProof="0" dirty="0">
              <a:solidFill>
                <a:schemeClr val="bg1"/>
              </a:solidFill>
              <a:latin typeface="Helvetica Neue" panose="020B0604020202020204" charset="0"/>
            </a:rPr>
            <a:t>Poco o nessun uso di tecnologie radicalmente nuove</a:t>
          </a:r>
          <a:endParaRPr lang="en-IE" sz="2000" kern="1200" noProof="0" dirty="0">
            <a:solidFill>
              <a:schemeClr val="bg1"/>
            </a:solidFill>
            <a:latin typeface="Helvetica Neue" panose="020B0604020202020204" charset="0"/>
          </a:endParaRPr>
        </a:p>
        <a:p>
          <a:pPr marL="228600" lvl="1" indent="-228600" algn="l" defTabSz="889000">
            <a:lnSpc>
              <a:spcPct val="100000"/>
            </a:lnSpc>
            <a:spcBef>
              <a:spcPct val="0"/>
            </a:spcBef>
            <a:spcAft>
              <a:spcPts val="600"/>
            </a:spcAft>
            <a:buFont typeface="Wingdings" panose="05000000000000000000" pitchFamily="2" charset="2"/>
            <a:buChar char="§"/>
          </a:pPr>
          <a:r>
            <a:rPr lang="it-IT" sz="2000" kern="1200" noProof="0" dirty="0">
              <a:solidFill>
                <a:schemeClr val="bg1"/>
              </a:solidFill>
              <a:latin typeface="Helvetica Neue" panose="020B0604020202020204" charset="0"/>
            </a:rPr>
            <a:t>Esempi: produttori affermati di telefonia mobile</a:t>
          </a:r>
          <a:endParaRPr lang="en-IE" sz="2000" kern="1200" noProof="0" dirty="0">
            <a:solidFill>
              <a:schemeClr val="bg1"/>
            </a:solidFill>
            <a:latin typeface="Helvetica Neue" panose="020B0604020202020204" charset="0"/>
          </a:endParaRPr>
        </a:p>
        <a:p>
          <a:pPr marL="285750" lvl="1" indent="-285750" algn="l" defTabSz="2266950">
            <a:lnSpc>
              <a:spcPct val="90000"/>
            </a:lnSpc>
            <a:spcBef>
              <a:spcPct val="0"/>
            </a:spcBef>
            <a:spcAft>
              <a:spcPct val="15000"/>
            </a:spcAft>
            <a:buChar char="•"/>
          </a:pPr>
          <a:endParaRPr lang="en-US" sz="5100" kern="1200" noProof="0" dirty="0">
            <a:latin typeface="Helvetica Neue" panose="020B0604020202020204" charset="0"/>
          </a:endParaRPr>
        </a:p>
      </dsp:txBody>
      <dsp:txXfrm rot="5400000">
        <a:off x="11508615" y="1202399"/>
        <a:ext cx="3719293" cy="360720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8A8DC8-4B49-4BB3-870F-F0C7CFE1F3D8}">
      <dsp:nvSpPr>
        <dsp:cNvPr id="0" name=""/>
        <dsp:cNvSpPr/>
      </dsp:nvSpPr>
      <dsp:spPr>
        <a:xfrm>
          <a:off x="2209800" y="1112088"/>
          <a:ext cx="4360510" cy="4245735"/>
        </a:xfrm>
        <a:prstGeom prst="ellipse">
          <a:avLst/>
        </a:prstGeom>
        <a:solidFill>
          <a:srgbClr val="4D94B7">
            <a:alpha val="78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it-IT" sz="2200" b="1" kern="1200" noProof="0" dirty="0">
              <a:solidFill>
                <a:schemeClr val="tx1"/>
              </a:solidFill>
              <a:latin typeface="Helvetica Neue" panose="020B0604020202020204" charset="0"/>
            </a:rPr>
            <a:t>Fattori che facilitano lo sfruttamento della conoscenza interna</a:t>
          </a:r>
        </a:p>
      </dsp:txBody>
      <dsp:txXfrm>
        <a:off x="2848382" y="1733861"/>
        <a:ext cx="3083346" cy="3002189"/>
      </dsp:txXfrm>
    </dsp:sp>
    <dsp:sp modelId="{D916B596-D3B9-4939-A7A6-9C6DAF677282}">
      <dsp:nvSpPr>
        <dsp:cNvPr id="0" name=""/>
        <dsp:cNvSpPr/>
      </dsp:nvSpPr>
      <dsp:spPr>
        <a:xfrm>
          <a:off x="4249932" y="-144007"/>
          <a:ext cx="2405136" cy="2261048"/>
        </a:xfrm>
        <a:prstGeom prst="ellipse">
          <a:avLst/>
        </a:prstGeom>
        <a:solidFill>
          <a:srgbClr val="AED633">
            <a:alpha val="5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it-IT" sz="2000" kern="1200" noProof="0" dirty="0">
              <a:solidFill>
                <a:schemeClr val="tx1"/>
              </a:solidFill>
              <a:latin typeface="Helvetica Neue" panose="020B0604020202020204" charset="0"/>
            </a:rPr>
            <a:t>Gestione della conoscenza</a:t>
          </a:r>
        </a:p>
      </dsp:txBody>
      <dsp:txXfrm>
        <a:off x="4602156" y="187116"/>
        <a:ext cx="1700688" cy="1598802"/>
      </dsp:txXfrm>
    </dsp:sp>
    <dsp:sp modelId="{FAE3807B-A0F6-4D8E-A436-3B9865E0F959}">
      <dsp:nvSpPr>
        <dsp:cNvPr id="0" name=""/>
        <dsp:cNvSpPr/>
      </dsp:nvSpPr>
      <dsp:spPr>
        <a:xfrm>
          <a:off x="5771087" y="1810103"/>
          <a:ext cx="2405136" cy="2261048"/>
        </a:xfrm>
        <a:prstGeom prst="ellipse">
          <a:avLst/>
        </a:prstGeom>
        <a:solidFill>
          <a:srgbClr val="AED633">
            <a:alpha val="5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it-IT" sz="2000" kern="1200" noProof="0" dirty="0">
              <a:solidFill>
                <a:schemeClr val="tx1"/>
              </a:solidFill>
              <a:latin typeface="Helvetica Neue" panose="020B0604020202020204" charset="0"/>
            </a:rPr>
            <a:t>Gestione della tecnologia</a:t>
          </a:r>
        </a:p>
      </dsp:txBody>
      <dsp:txXfrm>
        <a:off x="6123311" y="2141226"/>
        <a:ext cx="1700688" cy="1598802"/>
      </dsp:txXfrm>
    </dsp:sp>
    <dsp:sp modelId="{DCDD689B-E51E-4562-AA5E-DA47FBA7C498}">
      <dsp:nvSpPr>
        <dsp:cNvPr id="0" name=""/>
        <dsp:cNvSpPr/>
      </dsp:nvSpPr>
      <dsp:spPr>
        <a:xfrm>
          <a:off x="4310188" y="3858951"/>
          <a:ext cx="2405136" cy="2261048"/>
        </a:xfrm>
        <a:prstGeom prst="ellipse">
          <a:avLst/>
        </a:prstGeom>
        <a:solidFill>
          <a:srgbClr val="AED633">
            <a:alpha val="5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it-IT" sz="2000" kern="1200" noProof="0" dirty="0">
              <a:solidFill>
                <a:schemeClr val="tx1"/>
              </a:solidFill>
              <a:latin typeface="Helvetica Neue" panose="020B0604020202020204" charset="0"/>
            </a:rPr>
            <a:t>Gestione della creatività</a:t>
          </a:r>
        </a:p>
      </dsp:txBody>
      <dsp:txXfrm>
        <a:off x="4662412" y="4190074"/>
        <a:ext cx="1700688" cy="1598802"/>
      </dsp:txXfrm>
    </dsp:sp>
    <dsp:sp modelId="{EA02541F-25B6-497E-98D6-C9A0FB64C7A3}">
      <dsp:nvSpPr>
        <dsp:cNvPr id="0" name=""/>
        <dsp:cNvSpPr/>
      </dsp:nvSpPr>
      <dsp:spPr>
        <a:xfrm>
          <a:off x="1724471" y="3996008"/>
          <a:ext cx="2405136" cy="2261048"/>
        </a:xfrm>
        <a:prstGeom prst="ellipse">
          <a:avLst/>
        </a:prstGeom>
        <a:solidFill>
          <a:srgbClr val="AED633">
            <a:alpha val="5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it-IT" sz="2000" kern="1200" noProof="0" dirty="0">
              <a:solidFill>
                <a:schemeClr val="tx1"/>
              </a:solidFill>
              <a:latin typeface="Helvetica Neue" panose="020B0604020202020204" charset="0"/>
            </a:rPr>
            <a:t>Leadership</a:t>
          </a:r>
        </a:p>
      </dsp:txBody>
      <dsp:txXfrm>
        <a:off x="2076695" y="4327131"/>
        <a:ext cx="1700688" cy="1598802"/>
      </dsp:txXfrm>
    </dsp:sp>
    <dsp:sp modelId="{0BBBF09D-9222-864D-AF6F-85B772CDB1DD}">
      <dsp:nvSpPr>
        <dsp:cNvPr id="0" name=""/>
        <dsp:cNvSpPr/>
      </dsp:nvSpPr>
      <dsp:spPr>
        <a:xfrm>
          <a:off x="395997" y="2109310"/>
          <a:ext cx="2409006" cy="2261150"/>
        </a:xfrm>
        <a:prstGeom prst="ellipse">
          <a:avLst/>
        </a:prstGeom>
        <a:solidFill>
          <a:srgbClr val="AED633">
            <a:alpha val="5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it-IT" sz="2000" kern="1200" noProof="0" dirty="0">
              <a:solidFill>
                <a:schemeClr val="tx1"/>
              </a:solidFill>
              <a:latin typeface="Helvetica Neue" panose="020B0604020202020204" charset="0"/>
            </a:rPr>
            <a:t>Gestione delle risorse umane</a:t>
          </a:r>
        </a:p>
      </dsp:txBody>
      <dsp:txXfrm>
        <a:off x="748788" y="2440448"/>
        <a:ext cx="1703424" cy="1598874"/>
      </dsp:txXfrm>
    </dsp:sp>
    <dsp:sp modelId="{E652F083-3149-E740-BE52-739525C73DDB}">
      <dsp:nvSpPr>
        <dsp:cNvPr id="0" name=""/>
        <dsp:cNvSpPr/>
      </dsp:nvSpPr>
      <dsp:spPr>
        <a:xfrm>
          <a:off x="1762716" y="8890"/>
          <a:ext cx="2409006" cy="2261150"/>
        </a:xfrm>
        <a:prstGeom prst="ellipse">
          <a:avLst/>
        </a:prstGeom>
        <a:solidFill>
          <a:srgbClr val="AED633">
            <a:alpha val="5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it-IT" sz="2000" kern="1200" noProof="0" dirty="0">
              <a:solidFill>
                <a:schemeClr val="tx1"/>
              </a:solidFill>
              <a:latin typeface="Helvetica Neue" panose="020B0604020202020204" charset="0"/>
            </a:rPr>
            <a:t>Gestione di Ricerca e Design</a:t>
          </a:r>
        </a:p>
      </dsp:txBody>
      <dsp:txXfrm>
        <a:off x="2115507" y="340028"/>
        <a:ext cx="1703424" cy="159887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B0D6AB-5E0F-4286-BC0E-71F22E92DF0A}">
      <dsp:nvSpPr>
        <dsp:cNvPr id="0" name=""/>
        <dsp:cNvSpPr/>
      </dsp:nvSpPr>
      <dsp:spPr>
        <a:xfrm rot="16200000">
          <a:off x="-533936" y="535856"/>
          <a:ext cx="6064780" cy="4993066"/>
        </a:xfrm>
        <a:prstGeom prst="flowChartManualOperation">
          <a:avLst/>
        </a:prstGeom>
        <a:solidFill>
          <a:srgbClr val="4D94B7"/>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0" rIns="152400" bIns="0" numCol="1" spcCol="1270" anchor="t" anchorCtr="0">
          <a:noAutofit/>
        </a:bodyPr>
        <a:lstStyle/>
        <a:p>
          <a:pPr marL="0" lvl="0" indent="0" algn="l" defTabSz="1066800">
            <a:lnSpc>
              <a:spcPct val="90000"/>
            </a:lnSpc>
            <a:spcBef>
              <a:spcPct val="0"/>
            </a:spcBef>
            <a:spcAft>
              <a:spcPct val="35000"/>
            </a:spcAft>
            <a:buNone/>
          </a:pPr>
          <a:r>
            <a:rPr lang="en-IE" sz="2400" b="1" kern="1200" noProof="0" dirty="0">
              <a:latin typeface="Helvetica Neue" panose="020B0604020202020204" charset="0"/>
            </a:rPr>
            <a:t>Orientamento all'obiettivo</a:t>
          </a:r>
        </a:p>
        <a:p>
          <a:pPr marL="228600" lvl="1" indent="-228600" algn="l" defTabSz="889000">
            <a:lnSpc>
              <a:spcPct val="90000"/>
            </a:lnSpc>
            <a:spcBef>
              <a:spcPct val="0"/>
            </a:spcBef>
            <a:spcAft>
              <a:spcPct val="15000"/>
            </a:spcAft>
            <a:buFont typeface="Wingdings" panose="05000000000000000000" pitchFamily="2" charset="2"/>
            <a:buChar char="§"/>
          </a:pPr>
          <a:endParaRPr lang="en-US" sz="2000" kern="1200" noProof="0" dirty="0">
            <a:latin typeface="Helvetica Neue" panose="020B0604020202020204" charset="0"/>
          </a:endParaRPr>
        </a:p>
        <a:p>
          <a:pPr marL="228600" lvl="1" indent="-228600" algn="l" defTabSz="889000">
            <a:lnSpc>
              <a:spcPct val="90000"/>
            </a:lnSpc>
            <a:spcBef>
              <a:spcPct val="0"/>
            </a:spcBef>
            <a:spcAft>
              <a:spcPct val="15000"/>
            </a:spcAft>
            <a:buFont typeface="Wingdings" panose="05000000000000000000" pitchFamily="2" charset="2"/>
            <a:buChar char="§"/>
          </a:pPr>
          <a:r>
            <a:rPr lang="it-IT" sz="2000" kern="1200" noProof="0" dirty="0">
              <a:latin typeface="Helvetica Neue" panose="020B0604020202020204" charset="0"/>
            </a:rPr>
            <a:t>Le imprese perseguono molti obiettivi</a:t>
          </a:r>
          <a:endParaRPr lang="en-US" sz="2000" kern="1200" noProof="0" dirty="0">
            <a:latin typeface="Helvetica Neue" panose="020B0604020202020204" charset="0"/>
          </a:endParaRPr>
        </a:p>
        <a:p>
          <a:pPr marL="228600" lvl="1" indent="-228600" algn="l" defTabSz="889000">
            <a:lnSpc>
              <a:spcPct val="90000"/>
            </a:lnSpc>
            <a:spcBef>
              <a:spcPct val="0"/>
            </a:spcBef>
            <a:spcAft>
              <a:spcPct val="15000"/>
            </a:spcAft>
            <a:buFont typeface="Wingdings" panose="05000000000000000000" pitchFamily="2" charset="2"/>
            <a:buChar char="§"/>
          </a:pPr>
          <a:endParaRPr lang="en-US" sz="2000" kern="1200" noProof="0" dirty="0">
            <a:latin typeface="Helvetica Neue" panose="020B0604020202020204" charset="0"/>
          </a:endParaRPr>
        </a:p>
        <a:p>
          <a:pPr marL="228600" lvl="1" indent="-228600" algn="l" defTabSz="889000">
            <a:lnSpc>
              <a:spcPct val="90000"/>
            </a:lnSpc>
            <a:spcBef>
              <a:spcPct val="0"/>
            </a:spcBef>
            <a:spcAft>
              <a:spcPct val="15000"/>
            </a:spcAft>
            <a:buFont typeface="Wingdings" panose="05000000000000000000" pitchFamily="2" charset="2"/>
            <a:buChar char="§"/>
          </a:pPr>
          <a:r>
            <a:rPr lang="it-IT" sz="2000" kern="1200" noProof="0" dirty="0">
              <a:latin typeface="Helvetica Neue" panose="020B0604020202020204" charset="0"/>
            </a:rPr>
            <a:t>Gli obiettivi di breve periodo possono ostacolare la crescita</a:t>
          </a:r>
          <a:endParaRPr lang="en-US" sz="2000" kern="1200" noProof="0" dirty="0">
            <a:latin typeface="Helvetica Neue" panose="020B0604020202020204" charset="0"/>
          </a:endParaRPr>
        </a:p>
        <a:p>
          <a:pPr marL="228600" lvl="1" indent="-228600" algn="l" defTabSz="889000">
            <a:lnSpc>
              <a:spcPct val="90000"/>
            </a:lnSpc>
            <a:spcBef>
              <a:spcPct val="0"/>
            </a:spcBef>
            <a:spcAft>
              <a:spcPct val="15000"/>
            </a:spcAft>
            <a:buFont typeface="Wingdings" panose="05000000000000000000" pitchFamily="2" charset="2"/>
            <a:buChar char="§"/>
          </a:pPr>
          <a:endParaRPr lang="en-US" sz="2000" kern="1200" noProof="0" dirty="0">
            <a:latin typeface="Helvetica Neue" panose="020B0604020202020204" charset="0"/>
          </a:endParaRPr>
        </a:p>
        <a:p>
          <a:pPr marL="228600" lvl="1" indent="-228600" algn="l" defTabSz="889000">
            <a:lnSpc>
              <a:spcPct val="90000"/>
            </a:lnSpc>
            <a:spcBef>
              <a:spcPct val="0"/>
            </a:spcBef>
            <a:spcAft>
              <a:spcPct val="15000"/>
            </a:spcAft>
            <a:buFont typeface="Wingdings" panose="05000000000000000000" pitchFamily="2" charset="2"/>
            <a:buChar char="§"/>
          </a:pPr>
          <a:r>
            <a:rPr lang="it-IT" sz="2000" kern="1200" noProof="0" dirty="0">
              <a:latin typeface="Helvetica Neue" panose="020B0604020202020204" charset="0"/>
            </a:rPr>
            <a:t>Considera anche a lungo termine</a:t>
          </a:r>
          <a:endParaRPr lang="en-US" sz="2000" kern="1200" noProof="0" dirty="0">
            <a:latin typeface="Helvetica Neue" panose="020B0604020202020204" charset="0"/>
          </a:endParaRPr>
        </a:p>
      </dsp:txBody>
      <dsp:txXfrm rot="5400000">
        <a:off x="1921" y="1212955"/>
        <a:ext cx="4993066" cy="3638868"/>
      </dsp:txXfrm>
    </dsp:sp>
    <dsp:sp modelId="{20B1CF38-A52D-40CC-A2A7-450B517CFFAB}">
      <dsp:nvSpPr>
        <dsp:cNvPr id="0" name=""/>
        <dsp:cNvSpPr/>
      </dsp:nvSpPr>
      <dsp:spPr>
        <a:xfrm rot="16200000">
          <a:off x="4815612" y="535856"/>
          <a:ext cx="6064780" cy="4993066"/>
        </a:xfrm>
        <a:prstGeom prst="flowChartManualOperation">
          <a:avLst/>
        </a:prstGeom>
        <a:solidFill>
          <a:srgbClr val="78B17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0" rIns="152400" bIns="0" numCol="1" spcCol="1270" anchor="t" anchorCtr="0">
          <a:noAutofit/>
        </a:bodyPr>
        <a:lstStyle/>
        <a:p>
          <a:pPr marL="0" lvl="0" indent="0" algn="l" defTabSz="1066800">
            <a:lnSpc>
              <a:spcPct val="90000"/>
            </a:lnSpc>
            <a:spcBef>
              <a:spcPct val="0"/>
            </a:spcBef>
            <a:spcAft>
              <a:spcPct val="35000"/>
            </a:spcAft>
            <a:buNone/>
          </a:pPr>
          <a:r>
            <a:rPr lang="it-IT" sz="2400" b="1" kern="1200" noProof="0" dirty="0">
              <a:latin typeface="Helvetica Neue" panose="020B0604020202020204" charset="0"/>
            </a:rPr>
            <a:t>Patrimonio organizzativo ed esperienza di innovazione</a:t>
          </a:r>
          <a:endParaRPr lang="en-IE" sz="2400" b="1" kern="1200" noProof="0" dirty="0">
            <a:latin typeface="Helvetica Neue" panose="020B0604020202020204" charset="0"/>
          </a:endParaRPr>
        </a:p>
        <a:p>
          <a:pPr marL="228600" lvl="1" indent="-228600" algn="l" defTabSz="889000">
            <a:lnSpc>
              <a:spcPct val="90000"/>
            </a:lnSpc>
            <a:spcBef>
              <a:spcPct val="0"/>
            </a:spcBef>
            <a:spcAft>
              <a:spcPct val="15000"/>
            </a:spcAft>
            <a:buFont typeface="Wingdings" panose="05000000000000000000" pitchFamily="2" charset="2"/>
            <a:buChar char="§"/>
          </a:pPr>
          <a:endParaRPr lang="en-US" sz="2000" kern="1200" noProof="0" dirty="0">
            <a:latin typeface="Helvetica Neue" panose="020B0604020202020204" charset="0"/>
          </a:endParaRPr>
        </a:p>
        <a:p>
          <a:pPr marL="171450" lvl="1" indent="-171450" algn="l" defTabSz="844550">
            <a:lnSpc>
              <a:spcPct val="90000"/>
            </a:lnSpc>
            <a:spcBef>
              <a:spcPct val="0"/>
            </a:spcBef>
            <a:spcAft>
              <a:spcPct val="15000"/>
            </a:spcAft>
            <a:buFont typeface="Wingdings" panose="05000000000000000000" pitchFamily="2" charset="2"/>
            <a:buChar char="§"/>
          </a:pPr>
          <a:r>
            <a:rPr lang="it-IT" sz="1900" kern="1200" noProof="0" dirty="0">
              <a:latin typeface="Helvetica Neue" panose="020B0604020202020204" charset="0"/>
            </a:rPr>
            <a:t>Le elevate capacità di R&amp;D non devono implicare capacità di sfruttamento</a:t>
          </a:r>
          <a:endParaRPr lang="en-US" sz="1900" kern="1200" noProof="0" dirty="0">
            <a:latin typeface="Helvetica Neue" panose="020B0604020202020204" charset="0"/>
          </a:endParaRPr>
        </a:p>
        <a:p>
          <a:pPr marL="171450" lvl="1" indent="-171450" algn="l" defTabSz="844550">
            <a:lnSpc>
              <a:spcPct val="90000"/>
            </a:lnSpc>
            <a:spcBef>
              <a:spcPct val="0"/>
            </a:spcBef>
            <a:spcAft>
              <a:spcPct val="15000"/>
            </a:spcAft>
            <a:buFont typeface="Wingdings" panose="05000000000000000000" pitchFamily="2" charset="2"/>
            <a:buChar char="§"/>
          </a:pPr>
          <a:endParaRPr lang="en-US" sz="1900" kern="1200" noProof="0" dirty="0">
            <a:latin typeface="Helvetica Neue" panose="020B0604020202020204" charset="0"/>
          </a:endParaRPr>
        </a:p>
        <a:p>
          <a:pPr marL="171450" lvl="1" indent="-171450" algn="l" defTabSz="844550">
            <a:lnSpc>
              <a:spcPct val="90000"/>
            </a:lnSpc>
            <a:spcBef>
              <a:spcPct val="0"/>
            </a:spcBef>
            <a:spcAft>
              <a:spcPct val="15000"/>
            </a:spcAft>
            <a:buFont typeface="Wingdings" panose="05000000000000000000" pitchFamily="2" charset="2"/>
            <a:buChar char="§"/>
          </a:pPr>
          <a:r>
            <a:rPr lang="it-IT" sz="1900" kern="1200" noProof="0" dirty="0">
              <a:latin typeface="Helvetica Neue" panose="020B0604020202020204" charset="0"/>
            </a:rPr>
            <a:t>Considerare la cultura della condivisione e della collaborazione</a:t>
          </a:r>
          <a:endParaRPr lang="en-US" sz="1900" kern="1200" noProof="0" dirty="0">
            <a:latin typeface="Helvetica Neue" panose="020B0604020202020204" charset="0"/>
          </a:endParaRPr>
        </a:p>
        <a:p>
          <a:pPr marL="171450" lvl="1" indent="-171450" algn="l" defTabSz="844550">
            <a:lnSpc>
              <a:spcPct val="90000"/>
            </a:lnSpc>
            <a:spcBef>
              <a:spcPct val="0"/>
            </a:spcBef>
            <a:spcAft>
              <a:spcPct val="15000"/>
            </a:spcAft>
            <a:buFont typeface="Wingdings" panose="05000000000000000000" pitchFamily="2" charset="2"/>
            <a:buChar char="§"/>
          </a:pPr>
          <a:endParaRPr lang="en-US" sz="1900" kern="1200" noProof="0" dirty="0">
            <a:latin typeface="Helvetica Neue" panose="020B0604020202020204" charset="0"/>
          </a:endParaRPr>
        </a:p>
        <a:p>
          <a:pPr marL="171450" lvl="1" indent="-171450" algn="l" defTabSz="844550">
            <a:lnSpc>
              <a:spcPct val="90000"/>
            </a:lnSpc>
            <a:spcBef>
              <a:spcPct val="0"/>
            </a:spcBef>
            <a:spcAft>
              <a:spcPct val="15000"/>
            </a:spcAft>
            <a:buFont typeface="Wingdings" panose="05000000000000000000" pitchFamily="2" charset="2"/>
            <a:buChar char="§"/>
          </a:pPr>
          <a:r>
            <a:rPr lang="it-IT" sz="1900" kern="1200" noProof="0" dirty="0">
              <a:latin typeface="Helvetica Neue" panose="020B0604020202020204" charset="0"/>
            </a:rPr>
            <a:t>La continuità della R&amp;D può aumentare le possibilità di innovazione</a:t>
          </a:r>
          <a:endParaRPr lang="en-US" sz="1900" kern="1200" noProof="0" dirty="0">
            <a:latin typeface="Helvetica Neue" panose="020B0604020202020204" charset="0"/>
          </a:endParaRPr>
        </a:p>
      </dsp:txBody>
      <dsp:txXfrm rot="5400000">
        <a:off x="5351469" y="1212955"/>
        <a:ext cx="4993066" cy="3638868"/>
      </dsp:txXfrm>
    </dsp:sp>
    <dsp:sp modelId="{E352A7A4-F4D1-4FE5-9A5F-9CFF17B53C6B}">
      <dsp:nvSpPr>
        <dsp:cNvPr id="0" name=""/>
        <dsp:cNvSpPr/>
      </dsp:nvSpPr>
      <dsp:spPr>
        <a:xfrm rot="16200000">
          <a:off x="10201156" y="535856"/>
          <a:ext cx="6064780" cy="4993066"/>
        </a:xfrm>
        <a:prstGeom prst="flowChartManualOperation">
          <a:avLst/>
        </a:prstGeom>
        <a:solidFill>
          <a:srgbClr val="AED63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0" rIns="152400" bIns="0" numCol="1" spcCol="1270" anchor="t" anchorCtr="0">
          <a:noAutofit/>
        </a:bodyPr>
        <a:lstStyle/>
        <a:p>
          <a:pPr marL="0" lvl="0" indent="0" algn="l" defTabSz="1066800">
            <a:lnSpc>
              <a:spcPct val="90000"/>
            </a:lnSpc>
            <a:spcBef>
              <a:spcPct val="0"/>
            </a:spcBef>
            <a:spcAft>
              <a:spcPct val="35000"/>
            </a:spcAft>
            <a:buNone/>
          </a:pPr>
          <a:r>
            <a:rPr lang="en-IE" sz="2400" b="1" kern="1200" noProof="0" dirty="0">
              <a:latin typeface="Helvetica Neue" panose="020B0604020202020204" charset="0"/>
            </a:rPr>
            <a:t>Altri fattori interni</a:t>
          </a:r>
        </a:p>
        <a:p>
          <a:pPr marL="228600" lvl="1" indent="-228600" algn="l" defTabSz="889000">
            <a:lnSpc>
              <a:spcPct val="90000"/>
            </a:lnSpc>
            <a:spcBef>
              <a:spcPct val="0"/>
            </a:spcBef>
            <a:spcAft>
              <a:spcPct val="15000"/>
            </a:spcAft>
            <a:buFont typeface="Wingdings" panose="05000000000000000000" pitchFamily="2" charset="2"/>
            <a:buChar char="§"/>
          </a:pPr>
          <a:endParaRPr lang="en-US" sz="2000" kern="1200" noProof="0" dirty="0">
            <a:latin typeface="Helvetica Neue" panose="020B0604020202020204" charset="0"/>
          </a:endParaRPr>
        </a:p>
        <a:p>
          <a:pPr marL="228600" lvl="1" indent="-228600" algn="l" defTabSz="889000">
            <a:lnSpc>
              <a:spcPct val="90000"/>
            </a:lnSpc>
            <a:spcBef>
              <a:spcPct val="0"/>
            </a:spcBef>
            <a:spcAft>
              <a:spcPct val="15000"/>
            </a:spcAft>
            <a:buFont typeface="Wingdings" panose="05000000000000000000" pitchFamily="2" charset="2"/>
            <a:buChar char="§"/>
          </a:pPr>
          <a:r>
            <a:rPr lang="en-IE" sz="2000" kern="1200" noProof="0" dirty="0">
              <a:latin typeface="Helvetica Neue" panose="020B0604020202020204" charset="0"/>
            </a:rPr>
            <a:t>Struttura proprietaria</a:t>
          </a:r>
          <a:endParaRPr lang="en-US" sz="2000" kern="1200" noProof="0" dirty="0">
            <a:latin typeface="Helvetica Neue" panose="020B0604020202020204" charset="0"/>
          </a:endParaRPr>
        </a:p>
        <a:p>
          <a:pPr marL="228600" lvl="1" indent="-228600" algn="l" defTabSz="889000">
            <a:lnSpc>
              <a:spcPct val="90000"/>
            </a:lnSpc>
            <a:spcBef>
              <a:spcPct val="0"/>
            </a:spcBef>
            <a:spcAft>
              <a:spcPct val="15000"/>
            </a:spcAft>
            <a:buFont typeface="Wingdings" panose="05000000000000000000" pitchFamily="2" charset="2"/>
            <a:buChar char="§"/>
          </a:pPr>
          <a:endParaRPr lang="en-US" sz="2000" kern="1200" noProof="0" dirty="0">
            <a:latin typeface="Helvetica Neue" panose="020B0604020202020204" charset="0"/>
          </a:endParaRPr>
        </a:p>
        <a:p>
          <a:pPr marL="228600" lvl="1" indent="-228600" algn="l" defTabSz="889000">
            <a:lnSpc>
              <a:spcPct val="90000"/>
            </a:lnSpc>
            <a:spcBef>
              <a:spcPct val="0"/>
            </a:spcBef>
            <a:spcAft>
              <a:spcPct val="15000"/>
            </a:spcAft>
            <a:buFont typeface="Wingdings" panose="05000000000000000000" pitchFamily="2" charset="2"/>
            <a:buChar char="§"/>
          </a:pPr>
          <a:r>
            <a:rPr lang="en-IE" sz="2000" kern="1200" noProof="0" dirty="0">
              <a:latin typeface="Helvetica Neue" panose="020B0604020202020204" charset="0"/>
            </a:rPr>
            <a:t>Avversione al rischio</a:t>
          </a:r>
          <a:endParaRPr lang="en-US" sz="2000" kern="1200" noProof="0" dirty="0">
            <a:latin typeface="Helvetica Neue" panose="020B0604020202020204" charset="0"/>
          </a:endParaRPr>
        </a:p>
        <a:p>
          <a:pPr marL="228600" lvl="1" indent="-228600" algn="l" defTabSz="889000">
            <a:lnSpc>
              <a:spcPct val="90000"/>
            </a:lnSpc>
            <a:spcBef>
              <a:spcPct val="0"/>
            </a:spcBef>
            <a:spcAft>
              <a:spcPct val="15000"/>
            </a:spcAft>
            <a:buFont typeface="Wingdings" panose="05000000000000000000" pitchFamily="2" charset="2"/>
            <a:buChar char="§"/>
          </a:pPr>
          <a:endParaRPr lang="en-US" sz="2000" kern="1200" noProof="0" dirty="0">
            <a:latin typeface="Helvetica Neue" panose="020B0604020202020204" charset="0"/>
          </a:endParaRPr>
        </a:p>
        <a:p>
          <a:pPr marL="228600" lvl="1" indent="-228600" algn="l" defTabSz="889000">
            <a:lnSpc>
              <a:spcPct val="90000"/>
            </a:lnSpc>
            <a:spcBef>
              <a:spcPct val="0"/>
            </a:spcBef>
            <a:spcAft>
              <a:spcPct val="15000"/>
            </a:spcAft>
            <a:buFont typeface="Wingdings" panose="05000000000000000000" pitchFamily="2" charset="2"/>
            <a:buChar char="§"/>
          </a:pPr>
          <a:r>
            <a:rPr lang="en-IE" sz="2000" kern="1200" noProof="0" dirty="0">
              <a:latin typeface="Helvetica Neue" panose="020B0604020202020204" charset="0"/>
            </a:rPr>
            <a:t>Struttura organizzativa</a:t>
          </a:r>
          <a:endParaRPr lang="en-US" sz="2000" kern="1200" noProof="0" dirty="0">
            <a:latin typeface="Helvetica Neue" panose="020B0604020202020204" charset="0"/>
          </a:endParaRPr>
        </a:p>
        <a:p>
          <a:pPr marL="228600" lvl="1" indent="-228600" algn="l" defTabSz="889000">
            <a:lnSpc>
              <a:spcPct val="90000"/>
            </a:lnSpc>
            <a:spcBef>
              <a:spcPct val="0"/>
            </a:spcBef>
            <a:spcAft>
              <a:spcPct val="15000"/>
            </a:spcAft>
            <a:buFont typeface="Wingdings" panose="05000000000000000000" pitchFamily="2" charset="2"/>
            <a:buChar char="§"/>
          </a:pPr>
          <a:endParaRPr lang="en-US" sz="2000" kern="1200" noProof="0" dirty="0">
            <a:latin typeface="Helvetica Neue" panose="020B0604020202020204" charset="0"/>
          </a:endParaRPr>
        </a:p>
        <a:p>
          <a:pPr marL="228600" lvl="1" indent="-228600" algn="l" defTabSz="889000">
            <a:lnSpc>
              <a:spcPct val="90000"/>
            </a:lnSpc>
            <a:spcBef>
              <a:spcPct val="0"/>
            </a:spcBef>
            <a:spcAft>
              <a:spcPct val="15000"/>
            </a:spcAft>
            <a:buFont typeface="Wingdings" panose="05000000000000000000" pitchFamily="2" charset="2"/>
            <a:buChar char="§"/>
          </a:pPr>
          <a:r>
            <a:rPr lang="en-IE" sz="2000" kern="1200" noProof="0" dirty="0">
              <a:latin typeface="Helvetica Neue" panose="020B0604020202020204" charset="0"/>
            </a:rPr>
            <a:t>Diversità delle competenze</a:t>
          </a:r>
          <a:endParaRPr lang="en-US" sz="2000" kern="1200" noProof="0" dirty="0">
            <a:latin typeface="Helvetica Neue" panose="020B0604020202020204" charset="0"/>
          </a:endParaRPr>
        </a:p>
        <a:p>
          <a:pPr marL="285750" lvl="1" indent="-285750" algn="l" defTabSz="1600200">
            <a:lnSpc>
              <a:spcPct val="90000"/>
            </a:lnSpc>
            <a:spcBef>
              <a:spcPct val="0"/>
            </a:spcBef>
            <a:spcAft>
              <a:spcPct val="15000"/>
            </a:spcAft>
            <a:buFontTx/>
            <a:buNone/>
          </a:pPr>
          <a:endParaRPr lang="en-US" sz="3600" kern="1200" noProof="0" dirty="0">
            <a:latin typeface="Helvetica Neue" panose="020B0604020202020204" charset="0"/>
          </a:endParaRPr>
        </a:p>
      </dsp:txBody>
      <dsp:txXfrm rot="5400000">
        <a:off x="10737013" y="1212955"/>
        <a:ext cx="4993066" cy="3638868"/>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4.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0FD4A1E9-7051-49EF-91BC-2A97B76EAA5A}"/>
              </a:ext>
            </a:extLst>
          </p:cNvPr>
          <p:cNvSpPr>
            <a:spLocks noGrp="1"/>
          </p:cNvSpPr>
          <p:nvPr>
            <p:ph type="hdr" sz="quarter"/>
          </p:nvPr>
        </p:nvSpPr>
        <p:spPr>
          <a:xfrm>
            <a:off x="0" y="0"/>
            <a:ext cx="4302919" cy="340933"/>
          </a:xfrm>
          <a:prstGeom prst="rect">
            <a:avLst/>
          </a:prstGeom>
        </p:spPr>
        <p:txBody>
          <a:bodyPr vert="horz" lIns="53520" tIns="26760" rIns="53520" bIns="26760" rtlCol="0"/>
          <a:lstStyle>
            <a:lvl1pPr algn="l">
              <a:defRPr sz="700"/>
            </a:lvl1pPr>
          </a:lstStyle>
          <a:p>
            <a:endParaRPr lang="es-ES" dirty="0"/>
          </a:p>
        </p:txBody>
      </p:sp>
      <p:sp>
        <p:nvSpPr>
          <p:cNvPr id="3" name="Marcador de fecha 2">
            <a:extLst>
              <a:ext uri="{FF2B5EF4-FFF2-40B4-BE49-F238E27FC236}">
                <a16:creationId xmlns:a16="http://schemas.microsoft.com/office/drawing/2014/main" id="{555E0D00-43A6-421D-8C2B-460E9F9E50ED}"/>
              </a:ext>
            </a:extLst>
          </p:cNvPr>
          <p:cNvSpPr>
            <a:spLocks noGrp="1"/>
          </p:cNvSpPr>
          <p:nvPr>
            <p:ph type="dt" sz="quarter" idx="1"/>
          </p:nvPr>
        </p:nvSpPr>
        <p:spPr>
          <a:xfrm>
            <a:off x="5624308" y="0"/>
            <a:ext cx="4302919" cy="340933"/>
          </a:xfrm>
          <a:prstGeom prst="rect">
            <a:avLst/>
          </a:prstGeom>
        </p:spPr>
        <p:txBody>
          <a:bodyPr vert="horz" lIns="53520" tIns="26760" rIns="53520" bIns="26760" rtlCol="0"/>
          <a:lstStyle>
            <a:lvl1pPr algn="r">
              <a:defRPr sz="700"/>
            </a:lvl1pPr>
          </a:lstStyle>
          <a:p>
            <a:fld id="{F9240D5D-8EE4-4EB8-8473-747DA4873899}" type="datetimeFigureOut">
              <a:rPr lang="es-ES" smtClean="0"/>
              <a:t>05/02/2024</a:t>
            </a:fld>
            <a:endParaRPr lang="es-ES" dirty="0"/>
          </a:p>
        </p:txBody>
      </p:sp>
      <p:sp>
        <p:nvSpPr>
          <p:cNvPr id="4" name="Marcador de pie de página 3">
            <a:extLst>
              <a:ext uri="{FF2B5EF4-FFF2-40B4-BE49-F238E27FC236}">
                <a16:creationId xmlns:a16="http://schemas.microsoft.com/office/drawing/2014/main" id="{DAD58A89-3AA8-4ECA-B189-0CF8B32E4D19}"/>
              </a:ext>
            </a:extLst>
          </p:cNvPr>
          <p:cNvSpPr>
            <a:spLocks noGrp="1"/>
          </p:cNvSpPr>
          <p:nvPr>
            <p:ph type="ftr" sz="quarter" idx="2"/>
          </p:nvPr>
        </p:nvSpPr>
        <p:spPr>
          <a:xfrm>
            <a:off x="0" y="6456743"/>
            <a:ext cx="4302919" cy="340932"/>
          </a:xfrm>
          <a:prstGeom prst="rect">
            <a:avLst/>
          </a:prstGeom>
        </p:spPr>
        <p:txBody>
          <a:bodyPr vert="horz" lIns="53520" tIns="26760" rIns="53520" bIns="26760" rtlCol="0" anchor="b"/>
          <a:lstStyle>
            <a:lvl1pPr algn="l">
              <a:defRPr sz="700"/>
            </a:lvl1pPr>
          </a:lstStyle>
          <a:p>
            <a:endParaRPr lang="es-ES" dirty="0"/>
          </a:p>
        </p:txBody>
      </p:sp>
      <p:sp>
        <p:nvSpPr>
          <p:cNvPr id="5" name="Marcador de número de diapositiva 4">
            <a:extLst>
              <a:ext uri="{FF2B5EF4-FFF2-40B4-BE49-F238E27FC236}">
                <a16:creationId xmlns:a16="http://schemas.microsoft.com/office/drawing/2014/main" id="{D2BC1EF2-3487-4C6D-88C4-D87FE99829BC}"/>
              </a:ext>
            </a:extLst>
          </p:cNvPr>
          <p:cNvSpPr>
            <a:spLocks noGrp="1"/>
          </p:cNvSpPr>
          <p:nvPr>
            <p:ph type="sldNum" sz="quarter" idx="3"/>
          </p:nvPr>
        </p:nvSpPr>
        <p:spPr>
          <a:xfrm>
            <a:off x="5624308" y="6456743"/>
            <a:ext cx="4302919" cy="340932"/>
          </a:xfrm>
          <a:prstGeom prst="rect">
            <a:avLst/>
          </a:prstGeom>
        </p:spPr>
        <p:txBody>
          <a:bodyPr vert="horz" lIns="53520" tIns="26760" rIns="53520" bIns="26760" rtlCol="0" anchor="b"/>
          <a:lstStyle>
            <a:lvl1pPr algn="r">
              <a:defRPr sz="700"/>
            </a:lvl1pPr>
          </a:lstStyle>
          <a:p>
            <a:fld id="{45BF278E-D6B6-4912-B86D-7823FDDBA8AD}" type="slidenum">
              <a:rPr lang="es-ES" smtClean="0"/>
              <a:t>‹Nr.›</a:t>
            </a:fld>
            <a:endParaRPr lang="es-ES" dirty="0"/>
          </a:p>
        </p:txBody>
      </p:sp>
    </p:spTree>
    <p:extLst>
      <p:ext uri="{BB962C8B-B14F-4D97-AF65-F5344CB8AC3E}">
        <p14:creationId xmlns:p14="http://schemas.microsoft.com/office/powerpoint/2010/main" val="41313860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4302919" cy="340933"/>
          </a:xfrm>
          <a:prstGeom prst="rect">
            <a:avLst/>
          </a:prstGeom>
        </p:spPr>
        <p:txBody>
          <a:bodyPr vert="horz" lIns="53520" tIns="26760" rIns="53520" bIns="26760" rtlCol="0"/>
          <a:lstStyle>
            <a:lvl1pPr algn="l">
              <a:defRPr sz="700"/>
            </a:lvl1pPr>
          </a:lstStyle>
          <a:p>
            <a:endParaRPr lang="es-ES" dirty="0"/>
          </a:p>
        </p:txBody>
      </p:sp>
      <p:sp>
        <p:nvSpPr>
          <p:cNvPr id="3" name="Marcador de fecha 2"/>
          <p:cNvSpPr>
            <a:spLocks noGrp="1"/>
          </p:cNvSpPr>
          <p:nvPr>
            <p:ph type="dt" idx="1"/>
          </p:nvPr>
        </p:nvSpPr>
        <p:spPr>
          <a:xfrm>
            <a:off x="5624308" y="0"/>
            <a:ext cx="4302919" cy="340933"/>
          </a:xfrm>
          <a:prstGeom prst="rect">
            <a:avLst/>
          </a:prstGeom>
        </p:spPr>
        <p:txBody>
          <a:bodyPr vert="horz" lIns="53520" tIns="26760" rIns="53520" bIns="26760" rtlCol="0"/>
          <a:lstStyle>
            <a:lvl1pPr algn="r">
              <a:defRPr sz="700"/>
            </a:lvl1pPr>
          </a:lstStyle>
          <a:p>
            <a:fld id="{5795B856-2DF7-4572-A0C9-5E9BAA9EEC37}" type="datetimeFigureOut">
              <a:rPr lang="es-ES" smtClean="0"/>
              <a:t>05/02/2024</a:t>
            </a:fld>
            <a:endParaRPr lang="es-ES" dirty="0"/>
          </a:p>
        </p:txBody>
      </p:sp>
      <p:sp>
        <p:nvSpPr>
          <p:cNvPr id="4" name="Marcador de imagen de diapositiva 3"/>
          <p:cNvSpPr>
            <a:spLocks noGrp="1" noRot="1" noChangeAspect="1"/>
          </p:cNvSpPr>
          <p:nvPr>
            <p:ph type="sldImg" idx="2"/>
          </p:nvPr>
        </p:nvSpPr>
        <p:spPr>
          <a:xfrm>
            <a:off x="2927350" y="849313"/>
            <a:ext cx="4075113" cy="2293937"/>
          </a:xfrm>
          <a:prstGeom prst="rect">
            <a:avLst/>
          </a:prstGeom>
          <a:noFill/>
          <a:ln w="12700">
            <a:solidFill>
              <a:prstClr val="black"/>
            </a:solidFill>
          </a:ln>
        </p:spPr>
        <p:txBody>
          <a:bodyPr vert="horz" lIns="53520" tIns="26760" rIns="53520" bIns="26760" rtlCol="0" anchor="ctr"/>
          <a:lstStyle/>
          <a:p>
            <a:endParaRPr lang="es-ES" dirty="0"/>
          </a:p>
        </p:txBody>
      </p:sp>
      <p:sp>
        <p:nvSpPr>
          <p:cNvPr id="5" name="Marcador de notas 4"/>
          <p:cNvSpPr>
            <a:spLocks noGrp="1"/>
          </p:cNvSpPr>
          <p:nvPr>
            <p:ph type="body" sz="quarter" idx="3"/>
          </p:nvPr>
        </p:nvSpPr>
        <p:spPr>
          <a:xfrm>
            <a:off x="992982" y="3271906"/>
            <a:ext cx="7943850" cy="2676060"/>
          </a:xfrm>
          <a:prstGeom prst="rect">
            <a:avLst/>
          </a:prstGeom>
        </p:spPr>
        <p:txBody>
          <a:bodyPr vert="horz" lIns="53520" tIns="26760" rIns="53520" bIns="2676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6456743"/>
            <a:ext cx="4302919" cy="340932"/>
          </a:xfrm>
          <a:prstGeom prst="rect">
            <a:avLst/>
          </a:prstGeom>
        </p:spPr>
        <p:txBody>
          <a:bodyPr vert="horz" lIns="53520" tIns="26760" rIns="53520" bIns="26760" rtlCol="0" anchor="b"/>
          <a:lstStyle>
            <a:lvl1pPr algn="l">
              <a:defRPr sz="700"/>
            </a:lvl1pPr>
          </a:lstStyle>
          <a:p>
            <a:endParaRPr lang="es-ES" dirty="0"/>
          </a:p>
        </p:txBody>
      </p:sp>
      <p:sp>
        <p:nvSpPr>
          <p:cNvPr id="7" name="Marcador de número de diapositiva 6"/>
          <p:cNvSpPr>
            <a:spLocks noGrp="1"/>
          </p:cNvSpPr>
          <p:nvPr>
            <p:ph type="sldNum" sz="quarter" idx="5"/>
          </p:nvPr>
        </p:nvSpPr>
        <p:spPr>
          <a:xfrm>
            <a:off x="5624308" y="6456743"/>
            <a:ext cx="4302919" cy="340932"/>
          </a:xfrm>
          <a:prstGeom prst="rect">
            <a:avLst/>
          </a:prstGeom>
        </p:spPr>
        <p:txBody>
          <a:bodyPr vert="horz" lIns="53520" tIns="26760" rIns="53520" bIns="26760" rtlCol="0" anchor="b"/>
          <a:lstStyle>
            <a:lvl1pPr algn="r">
              <a:defRPr sz="700"/>
            </a:lvl1pPr>
          </a:lstStyle>
          <a:p>
            <a:fld id="{224C3282-B3AE-4A99-BAF5-A2BE9A86BDC0}" type="slidenum">
              <a:rPr lang="es-ES" smtClean="0"/>
              <a:t>‹Nr.›</a:t>
            </a:fld>
            <a:endParaRPr lang="es-ES" dirty="0"/>
          </a:p>
        </p:txBody>
      </p:sp>
    </p:spTree>
    <p:extLst>
      <p:ext uri="{BB962C8B-B14F-4D97-AF65-F5344CB8AC3E}">
        <p14:creationId xmlns:p14="http://schemas.microsoft.com/office/powerpoint/2010/main" val="12097306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224C3282-B3AE-4A99-BAF5-A2BE9A86BDC0}" type="slidenum">
              <a:rPr lang="es-ES" smtClean="0"/>
              <a:t>3</a:t>
            </a:fld>
            <a:endParaRPr lang="es-ES" dirty="0"/>
          </a:p>
        </p:txBody>
      </p:sp>
    </p:spTree>
    <p:extLst>
      <p:ext uri="{BB962C8B-B14F-4D97-AF65-F5344CB8AC3E}">
        <p14:creationId xmlns:p14="http://schemas.microsoft.com/office/powerpoint/2010/main" val="42247685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a:p>
        </p:txBody>
      </p:sp>
      <p:sp>
        <p:nvSpPr>
          <p:cNvPr id="4" name="Slide Number Placeholder 3"/>
          <p:cNvSpPr>
            <a:spLocks noGrp="1"/>
          </p:cNvSpPr>
          <p:nvPr>
            <p:ph type="sldNum" sz="quarter" idx="10"/>
          </p:nvPr>
        </p:nvSpPr>
        <p:spPr/>
        <p:txBody>
          <a:bodyPr/>
          <a:lstStyle/>
          <a:p>
            <a:fld id="{224C3282-B3AE-4A99-BAF5-A2BE9A86BDC0}" type="slidenum">
              <a:rPr lang="es-ES" smtClean="0"/>
              <a:t>21</a:t>
            </a:fld>
            <a:endParaRPr lang="es-ES" dirty="0"/>
          </a:p>
        </p:txBody>
      </p:sp>
    </p:spTree>
    <p:extLst>
      <p:ext uri="{BB962C8B-B14F-4D97-AF65-F5344CB8AC3E}">
        <p14:creationId xmlns:p14="http://schemas.microsoft.com/office/powerpoint/2010/main" val="39550953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a:p>
        </p:txBody>
      </p:sp>
      <p:sp>
        <p:nvSpPr>
          <p:cNvPr id="4" name="Slide Number Placeholder 3"/>
          <p:cNvSpPr>
            <a:spLocks noGrp="1"/>
          </p:cNvSpPr>
          <p:nvPr>
            <p:ph type="sldNum" sz="quarter" idx="10"/>
          </p:nvPr>
        </p:nvSpPr>
        <p:spPr/>
        <p:txBody>
          <a:bodyPr/>
          <a:lstStyle/>
          <a:p>
            <a:fld id="{224C3282-B3AE-4A99-BAF5-A2BE9A86BDC0}" type="slidenum">
              <a:rPr lang="es-ES" smtClean="0"/>
              <a:t>22</a:t>
            </a:fld>
            <a:endParaRPr lang="es-ES" dirty="0"/>
          </a:p>
        </p:txBody>
      </p:sp>
    </p:spTree>
    <p:extLst>
      <p:ext uri="{BB962C8B-B14F-4D97-AF65-F5344CB8AC3E}">
        <p14:creationId xmlns:p14="http://schemas.microsoft.com/office/powerpoint/2010/main" val="38634111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224C3282-B3AE-4A99-BAF5-A2BE9A86BDC0}" type="slidenum">
              <a:rPr lang="es-ES" smtClean="0"/>
              <a:t>25</a:t>
            </a:fld>
            <a:endParaRPr lang="es-ES" dirty="0"/>
          </a:p>
        </p:txBody>
      </p:sp>
    </p:spTree>
    <p:extLst>
      <p:ext uri="{BB962C8B-B14F-4D97-AF65-F5344CB8AC3E}">
        <p14:creationId xmlns:p14="http://schemas.microsoft.com/office/powerpoint/2010/main" val="80869994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pic>
        <p:nvPicPr>
          <p:cNvPr id="13" name="object 2">
            <a:extLst>
              <a:ext uri="{FF2B5EF4-FFF2-40B4-BE49-F238E27FC236}">
                <a16:creationId xmlns:a16="http://schemas.microsoft.com/office/drawing/2014/main" id="{8878FF7F-ED91-46B2-8954-051B2FED1D9C}"/>
              </a:ext>
            </a:extLst>
          </p:cNvPr>
          <p:cNvPicPr/>
          <p:nvPr userDrawn="1"/>
        </p:nvPicPr>
        <p:blipFill>
          <a:blip r:embed="rId2" cstate="screen">
            <a:extLst>
              <a:ext uri="{28A0092B-C50C-407E-A947-70E740481C1C}">
                <a14:useLocalDpi xmlns:a14="http://schemas.microsoft.com/office/drawing/2010/main"/>
              </a:ext>
            </a:extLst>
          </a:blip>
          <a:stretch>
            <a:fillRect/>
          </a:stretch>
        </p:blipFill>
        <p:spPr>
          <a:xfrm>
            <a:off x="17131569" y="1028701"/>
            <a:ext cx="276224" cy="276224"/>
          </a:xfrm>
          <a:prstGeom prst="rect">
            <a:avLst/>
          </a:prstGeom>
        </p:spPr>
      </p:pic>
      <p:pic>
        <p:nvPicPr>
          <p:cNvPr id="14" name="object 3">
            <a:extLst>
              <a:ext uri="{FF2B5EF4-FFF2-40B4-BE49-F238E27FC236}">
                <a16:creationId xmlns:a16="http://schemas.microsoft.com/office/drawing/2014/main" id="{6D48BC56-F992-478C-A916-B55CB35A8BEF}"/>
              </a:ext>
            </a:extLst>
          </p:cNvPr>
          <p:cNvPicPr/>
          <p:nvPr userDrawn="1"/>
        </p:nvPicPr>
        <p:blipFill>
          <a:blip r:embed="rId3" cstate="screen">
            <a:extLst>
              <a:ext uri="{28A0092B-C50C-407E-A947-70E740481C1C}">
                <a14:useLocalDpi xmlns:a14="http://schemas.microsoft.com/office/drawing/2010/main"/>
              </a:ext>
            </a:extLst>
          </a:blip>
          <a:stretch>
            <a:fillRect/>
          </a:stretch>
        </p:blipFill>
        <p:spPr>
          <a:xfrm>
            <a:off x="880560" y="1117481"/>
            <a:ext cx="388731" cy="123825"/>
          </a:xfrm>
          <a:prstGeom prst="rect">
            <a:avLst/>
          </a:prstGeom>
        </p:spPr>
      </p:pic>
      <p:pic>
        <p:nvPicPr>
          <p:cNvPr id="15" name="object 4">
            <a:extLst>
              <a:ext uri="{FF2B5EF4-FFF2-40B4-BE49-F238E27FC236}">
                <a16:creationId xmlns:a16="http://schemas.microsoft.com/office/drawing/2014/main" id="{8CAE140C-2DC1-4C67-9B19-6471CF309ABE}"/>
              </a:ext>
            </a:extLst>
          </p:cNvPr>
          <p:cNvPicPr/>
          <p:nvPr userDrawn="1"/>
        </p:nvPicPr>
        <p:blipFill>
          <a:blip r:embed="rId4" cstate="screen">
            <a:extLst>
              <a:ext uri="{28A0092B-C50C-407E-A947-70E740481C1C}">
                <a14:useLocalDpi xmlns:a14="http://schemas.microsoft.com/office/drawing/2010/main"/>
              </a:ext>
            </a:extLst>
          </a:blip>
          <a:stretch>
            <a:fillRect/>
          </a:stretch>
        </p:blipFill>
        <p:spPr>
          <a:xfrm>
            <a:off x="16936029" y="9135565"/>
            <a:ext cx="388731" cy="123825"/>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spTree>
    <p:extLst>
      <p:ext uri="{BB962C8B-B14F-4D97-AF65-F5344CB8AC3E}">
        <p14:creationId xmlns:p14="http://schemas.microsoft.com/office/powerpoint/2010/main" val="32339008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31682193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25612624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3.xml"/><Relationship Id="rId7"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11" Type="http://schemas.openxmlformats.org/officeDocument/2006/relationships/image" Target="../media/image7.jpeg"/><Relationship Id="rId5" Type="http://schemas.openxmlformats.org/officeDocument/2006/relationships/image" Target="../media/image1.png"/><Relationship Id="rId10" Type="http://schemas.openxmlformats.org/officeDocument/2006/relationships/image" Target="../media/image6.PNG"/><Relationship Id="rId4" Type="http://schemas.openxmlformats.org/officeDocument/2006/relationships/theme" Target="../theme/theme1.xml"/><Relationship Id="rId9" Type="http://schemas.openxmlformats.org/officeDocument/2006/relationships/image" Target="../media/image5.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8.png"/><Relationship Id="rId7" Type="http://schemas.openxmlformats.org/officeDocument/2006/relationships/image" Target="../media/image6.PNG"/><Relationship Id="rId2" Type="http://schemas.openxmlformats.org/officeDocument/2006/relationships/theme" Target="../theme/theme2.xml"/><Relationship Id="rId1" Type="http://schemas.openxmlformats.org/officeDocument/2006/relationships/slideLayout" Target="../slideLayouts/slideLayout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bg object 16"/>
          <p:cNvPicPr/>
          <p:nvPr userDrawn="1"/>
        </p:nvPicPr>
        <p:blipFill>
          <a:blip r:embed="rId5" cstate="screen">
            <a:extLst>
              <a:ext uri="{28A0092B-C50C-407E-A947-70E740481C1C}">
                <a14:useLocalDpi xmlns:a14="http://schemas.microsoft.com/office/drawing/2010/main"/>
              </a:ext>
            </a:extLst>
          </a:blip>
          <a:stretch>
            <a:fillRect/>
          </a:stretch>
        </p:blipFill>
        <p:spPr>
          <a:xfrm>
            <a:off x="881449" y="9069571"/>
            <a:ext cx="276224" cy="276224"/>
          </a:xfrm>
          <a:prstGeom prst="rect">
            <a:avLst/>
          </a:prstGeom>
        </p:spPr>
      </p:pic>
      <p:sp>
        <p:nvSpPr>
          <p:cNvPr id="17" name="bg object 17"/>
          <p:cNvSpPr/>
          <p:nvPr userDrawn="1"/>
        </p:nvSpPr>
        <p:spPr>
          <a:xfrm>
            <a:off x="1222551" y="1174148"/>
            <a:ext cx="15678785" cy="0"/>
          </a:xfrm>
          <a:custGeom>
            <a:avLst/>
            <a:gdLst/>
            <a:ahLst/>
            <a:cxnLst/>
            <a:rect l="l" t="t" r="r" b="b"/>
            <a:pathLst>
              <a:path w="15678785">
                <a:moveTo>
                  <a:pt x="0" y="0"/>
                </a:moveTo>
                <a:lnTo>
                  <a:pt x="15678235" y="0"/>
                </a:lnTo>
              </a:path>
            </a:pathLst>
          </a:custGeom>
          <a:ln w="13546">
            <a:solidFill>
              <a:srgbClr val="AED533"/>
            </a:solidFill>
          </a:ln>
        </p:spPr>
        <p:txBody>
          <a:bodyPr wrap="square" lIns="0" tIns="0" rIns="0" bIns="0" rtlCol="0"/>
          <a:lstStyle/>
          <a:p>
            <a:endParaRPr dirty="0"/>
          </a:p>
        </p:txBody>
      </p:sp>
      <p:sp>
        <p:nvSpPr>
          <p:cNvPr id="18" name="bg object 18"/>
          <p:cNvSpPr/>
          <p:nvPr userDrawn="1"/>
        </p:nvSpPr>
        <p:spPr>
          <a:xfrm>
            <a:off x="1275071" y="9210240"/>
            <a:ext cx="15850235" cy="5080"/>
          </a:xfrm>
          <a:custGeom>
            <a:avLst/>
            <a:gdLst/>
            <a:ahLst/>
            <a:cxnLst/>
            <a:rect l="l" t="t" r="r" b="b"/>
            <a:pathLst>
              <a:path w="15850235" h="5079">
                <a:moveTo>
                  <a:pt x="0" y="0"/>
                </a:moveTo>
                <a:lnTo>
                  <a:pt x="15849653" y="4759"/>
                </a:lnTo>
              </a:path>
            </a:pathLst>
          </a:custGeom>
          <a:ln w="9524">
            <a:solidFill>
              <a:srgbClr val="AED533"/>
            </a:solidFill>
          </a:ln>
        </p:spPr>
        <p:txBody>
          <a:bodyPr wrap="square" lIns="0" tIns="0" rIns="0" bIns="0" rtlCol="0"/>
          <a:lstStyle/>
          <a:p>
            <a:endParaRPr dirty="0"/>
          </a:p>
        </p:txBody>
      </p:sp>
      <p:sp>
        <p:nvSpPr>
          <p:cNvPr id="19" name="bg object 19"/>
          <p:cNvSpPr/>
          <p:nvPr userDrawn="1"/>
        </p:nvSpPr>
        <p:spPr>
          <a:xfrm>
            <a:off x="1023876" y="1409545"/>
            <a:ext cx="0" cy="7525384"/>
          </a:xfrm>
          <a:custGeom>
            <a:avLst/>
            <a:gdLst/>
            <a:ahLst/>
            <a:cxnLst/>
            <a:rect l="l" t="t" r="r" b="b"/>
            <a:pathLst>
              <a:path h="7525384">
                <a:moveTo>
                  <a:pt x="0" y="0"/>
                </a:moveTo>
                <a:lnTo>
                  <a:pt x="0" y="7524868"/>
                </a:lnTo>
              </a:path>
            </a:pathLst>
          </a:custGeom>
          <a:ln w="9528">
            <a:solidFill>
              <a:srgbClr val="AED533"/>
            </a:solidFill>
          </a:ln>
        </p:spPr>
        <p:txBody>
          <a:bodyPr wrap="square" lIns="0" tIns="0" rIns="0" bIns="0" rtlCol="0"/>
          <a:lstStyle/>
          <a:p>
            <a:endParaRPr dirty="0"/>
          </a:p>
        </p:txBody>
      </p:sp>
      <p:sp>
        <p:nvSpPr>
          <p:cNvPr id="20" name="bg object 20"/>
          <p:cNvSpPr/>
          <p:nvPr userDrawn="1"/>
        </p:nvSpPr>
        <p:spPr>
          <a:xfrm>
            <a:off x="17270841" y="1409546"/>
            <a:ext cx="5080" cy="7525384"/>
          </a:xfrm>
          <a:custGeom>
            <a:avLst/>
            <a:gdLst/>
            <a:ahLst/>
            <a:cxnLst/>
            <a:rect l="l" t="t" r="r" b="b"/>
            <a:pathLst>
              <a:path w="5080" h="7525384">
                <a:moveTo>
                  <a:pt x="0" y="0"/>
                </a:moveTo>
                <a:lnTo>
                  <a:pt x="4758" y="7524867"/>
                </a:lnTo>
              </a:path>
            </a:pathLst>
          </a:custGeom>
          <a:ln w="9528">
            <a:solidFill>
              <a:srgbClr val="AED533"/>
            </a:solidFill>
          </a:ln>
        </p:spPr>
        <p:txBody>
          <a:bodyPr wrap="square" lIns="0" tIns="0" rIns="0" bIns="0" rtlCol="0"/>
          <a:lstStyle/>
          <a:p>
            <a:endParaRPr dirty="0"/>
          </a:p>
        </p:txBody>
      </p:sp>
      <p:pic>
        <p:nvPicPr>
          <p:cNvPr id="24" name="object 2">
            <a:extLst>
              <a:ext uri="{FF2B5EF4-FFF2-40B4-BE49-F238E27FC236}">
                <a16:creationId xmlns:a16="http://schemas.microsoft.com/office/drawing/2014/main" id="{2F526033-9EF0-4F19-BF7F-FC11CABF75E9}"/>
              </a:ext>
            </a:extLst>
          </p:cNvPr>
          <p:cNvPicPr/>
          <p:nvPr userDrawn="1"/>
        </p:nvPicPr>
        <p:blipFill>
          <a:blip r:embed="rId6" cstate="screen">
            <a:extLst>
              <a:ext uri="{28A0092B-C50C-407E-A947-70E740481C1C}">
                <a14:useLocalDpi xmlns:a14="http://schemas.microsoft.com/office/drawing/2010/main"/>
              </a:ext>
            </a:extLst>
          </a:blip>
          <a:stretch>
            <a:fillRect/>
          </a:stretch>
        </p:blipFill>
        <p:spPr>
          <a:xfrm>
            <a:off x="17131569" y="1028701"/>
            <a:ext cx="276224" cy="276224"/>
          </a:xfrm>
          <a:prstGeom prst="rect">
            <a:avLst/>
          </a:prstGeom>
        </p:spPr>
      </p:pic>
      <p:pic>
        <p:nvPicPr>
          <p:cNvPr id="25" name="object 3">
            <a:extLst>
              <a:ext uri="{FF2B5EF4-FFF2-40B4-BE49-F238E27FC236}">
                <a16:creationId xmlns:a16="http://schemas.microsoft.com/office/drawing/2014/main" id="{99A3268F-FA71-4773-AB21-492B689F29B0}"/>
              </a:ext>
            </a:extLst>
          </p:cNvPr>
          <p:cNvPicPr/>
          <p:nvPr userDrawn="1"/>
        </p:nvPicPr>
        <p:blipFill>
          <a:blip r:embed="rId7" cstate="screen">
            <a:extLst>
              <a:ext uri="{28A0092B-C50C-407E-A947-70E740481C1C}">
                <a14:useLocalDpi xmlns:a14="http://schemas.microsoft.com/office/drawing/2010/main"/>
              </a:ext>
            </a:extLst>
          </a:blip>
          <a:stretch>
            <a:fillRect/>
          </a:stretch>
        </p:blipFill>
        <p:spPr>
          <a:xfrm>
            <a:off x="880560" y="1117481"/>
            <a:ext cx="388731" cy="123825"/>
          </a:xfrm>
          <a:prstGeom prst="rect">
            <a:avLst/>
          </a:prstGeom>
        </p:spPr>
      </p:pic>
      <p:pic>
        <p:nvPicPr>
          <p:cNvPr id="26" name="object 4">
            <a:extLst>
              <a:ext uri="{FF2B5EF4-FFF2-40B4-BE49-F238E27FC236}">
                <a16:creationId xmlns:a16="http://schemas.microsoft.com/office/drawing/2014/main" id="{88ECF8A8-C411-4090-98E1-07705AA71495}"/>
              </a:ext>
            </a:extLst>
          </p:cNvPr>
          <p:cNvPicPr/>
          <p:nvPr userDrawn="1"/>
        </p:nvPicPr>
        <p:blipFill>
          <a:blip r:embed="rId8" cstate="screen">
            <a:extLst>
              <a:ext uri="{28A0092B-C50C-407E-A947-70E740481C1C}">
                <a14:useLocalDpi xmlns:a14="http://schemas.microsoft.com/office/drawing/2010/main"/>
              </a:ext>
            </a:extLst>
          </a:blip>
          <a:stretch>
            <a:fillRect/>
          </a:stretch>
        </p:blipFill>
        <p:spPr>
          <a:xfrm>
            <a:off x="16936029" y="9135565"/>
            <a:ext cx="388731" cy="123825"/>
          </a:xfrm>
          <a:prstGeom prst="rect">
            <a:avLst/>
          </a:prstGeom>
        </p:spPr>
      </p:pic>
      <p:pic>
        <p:nvPicPr>
          <p:cNvPr id="27" name="Imagen 26">
            <a:extLst>
              <a:ext uri="{FF2B5EF4-FFF2-40B4-BE49-F238E27FC236}">
                <a16:creationId xmlns:a16="http://schemas.microsoft.com/office/drawing/2014/main" id="{B92E44CC-315E-4A05-944E-DF889162E08A}"/>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1295400" y="324000"/>
            <a:ext cx="1596494" cy="749022"/>
          </a:xfrm>
          <a:prstGeom prst="rect">
            <a:avLst/>
          </a:prstGeom>
        </p:spPr>
      </p:pic>
      <p:sp>
        <p:nvSpPr>
          <p:cNvPr id="2" name="CuadroTexto 1">
            <a:extLst>
              <a:ext uri="{FF2B5EF4-FFF2-40B4-BE49-F238E27FC236}">
                <a16:creationId xmlns:a16="http://schemas.microsoft.com/office/drawing/2014/main" id="{C46665AE-5A6B-B310-A184-372DA3EC2F4F}"/>
              </a:ext>
            </a:extLst>
          </p:cNvPr>
          <p:cNvSpPr txBox="1"/>
          <p:nvPr userDrawn="1"/>
        </p:nvSpPr>
        <p:spPr>
          <a:xfrm>
            <a:off x="16565968" y="8575280"/>
            <a:ext cx="670735" cy="369332"/>
          </a:xfrm>
          <a:prstGeom prst="rect">
            <a:avLst/>
          </a:prstGeom>
          <a:noFill/>
        </p:spPr>
        <p:txBody>
          <a:bodyPr wrap="square" rtlCol="0">
            <a:spAutoFit/>
          </a:bodyPr>
          <a:lstStyle/>
          <a:p>
            <a:fld id="{64CCA171-8D0F-4B05-9E2F-F99DC67072F7}" type="slidenum">
              <a:rPr lang="es-ES" smtClean="0"/>
              <a:t>‹Nr.›</a:t>
            </a:fld>
            <a:endParaRPr lang="es-ES" dirty="0"/>
          </a:p>
        </p:txBody>
      </p:sp>
      <p:sp>
        <p:nvSpPr>
          <p:cNvPr id="3" name="CuadroTexto 27">
            <a:extLst>
              <a:ext uri="{FF2B5EF4-FFF2-40B4-BE49-F238E27FC236}">
                <a16:creationId xmlns:a16="http://schemas.microsoft.com/office/drawing/2014/main" id="{E5BCB670-35CD-EF25-5744-F6CC721E13CF}"/>
              </a:ext>
            </a:extLst>
          </p:cNvPr>
          <p:cNvSpPr txBox="1"/>
          <p:nvPr userDrawn="1"/>
        </p:nvSpPr>
        <p:spPr>
          <a:xfrm>
            <a:off x="4032000" y="9431998"/>
            <a:ext cx="11340000" cy="576000"/>
          </a:xfrm>
          <a:prstGeom prst="rect">
            <a:avLst/>
          </a:prstGeom>
          <a:noFill/>
        </p:spPr>
        <p:txBody>
          <a:bodyPr wrap="square" rtlCol="0" anchor="ctr">
            <a:spAutoFit/>
          </a:bodyPr>
          <a:lstStyle/>
          <a:p>
            <a:pPr algn="l"/>
            <a:r>
              <a:rPr lang="en-US" sz="1100" b="0" i="0" u="none" strike="noStrike" dirty="0">
                <a:solidFill>
                  <a:srgbClr val="000000"/>
                </a:solidFill>
                <a:effectLst/>
                <a:latin typeface="+mn-lt"/>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lang="es-ES" sz="1100" dirty="0">
              <a:latin typeface="+mn-lt"/>
            </a:endParaRPr>
          </a:p>
        </p:txBody>
      </p:sp>
      <p:pic>
        <p:nvPicPr>
          <p:cNvPr id="4" name="Grafik 3" descr="Ein Bild, das Symbol, Schrift, Grafiken, Logo enthält.&#10;&#10;Automatisch generierte Beschreibung">
            <a:extLst>
              <a:ext uri="{FF2B5EF4-FFF2-40B4-BE49-F238E27FC236}">
                <a16:creationId xmlns:a16="http://schemas.microsoft.com/office/drawing/2014/main" id="{DDF4E53C-0E92-D8B6-710F-6955D46A304C}"/>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5411600" y="9431998"/>
            <a:ext cx="1646297" cy="576000"/>
          </a:xfrm>
          <a:prstGeom prst="rect">
            <a:avLst/>
          </a:prstGeom>
        </p:spPr>
      </p:pic>
      <p:pic>
        <p:nvPicPr>
          <p:cNvPr id="5" name="Grafik 4" descr="Ein Bild, das Text, Schrift, Electric Blue (Farbe), Screenshot enthält.&#10;&#10;Automatisch generierte Beschreibung">
            <a:extLst>
              <a:ext uri="{FF2B5EF4-FFF2-40B4-BE49-F238E27FC236}">
                <a16:creationId xmlns:a16="http://schemas.microsoft.com/office/drawing/2014/main" id="{39725F7C-CF38-85EF-0372-796C2DBFB3B9}"/>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792000" y="9432000"/>
            <a:ext cx="3200400" cy="671428"/>
          </a:xfrm>
          <a:prstGeom prst="rect">
            <a:avLst/>
          </a:prstGeom>
        </p:spPr>
      </p:pic>
    </p:spTree>
  </p:cSld>
  <p:clrMap bg1="lt1" tx1="dk1" bg2="lt2" tx2="dk2" accent1="accent1" accent2="accent2" accent3="accent3" accent4="accent4" accent5="accent5" accent6="accent6" hlink="hlink" folHlink="folHlink"/>
  <p:sldLayoutIdLst>
    <p:sldLayoutId id="2147483665" r:id="rId1"/>
    <p:sldLayoutId id="2147483666" r:id="rId2"/>
    <p:sldLayoutId id="2147483669" r:id="rId3"/>
  </p:sldLayoutIdLst>
  <p:hf hdr="0" ftr="0" dt="0"/>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extLst>
    <p:ext uri="{27BBF7A9-308A-43DC-89C8-2F10F3537804}">
      <p15:sldGuideLst xmlns:p15="http://schemas.microsoft.com/office/powerpoint/2012/main">
        <p15:guide id="1" orient="horz" pos="3240" userDrawn="1">
          <p15:clr>
            <a:srgbClr val="F26B43"/>
          </p15:clr>
        </p15:guide>
        <p15:guide id="2" pos="576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object 2">
            <a:extLst>
              <a:ext uri="{FF2B5EF4-FFF2-40B4-BE49-F238E27FC236}">
                <a16:creationId xmlns:a16="http://schemas.microsoft.com/office/drawing/2014/main" id="{BE8EA5C8-1E21-4F5D-B6B4-C560FBF4B43D}"/>
              </a:ext>
            </a:extLst>
          </p:cNvPr>
          <p:cNvSpPr/>
          <p:nvPr userDrawn="1"/>
        </p:nvSpPr>
        <p:spPr>
          <a:xfrm>
            <a:off x="1542056" y="1245596"/>
            <a:ext cx="14968219" cy="0"/>
          </a:xfrm>
          <a:custGeom>
            <a:avLst/>
            <a:gdLst/>
            <a:ahLst/>
            <a:cxnLst/>
            <a:rect l="l" t="t" r="r" b="b"/>
            <a:pathLst>
              <a:path w="14968219">
                <a:moveTo>
                  <a:pt x="0" y="0"/>
                </a:moveTo>
                <a:lnTo>
                  <a:pt x="14967781" y="0"/>
                </a:lnTo>
              </a:path>
            </a:pathLst>
          </a:custGeom>
          <a:ln w="37085">
            <a:solidFill>
              <a:srgbClr val="AED533"/>
            </a:solidFill>
          </a:ln>
        </p:spPr>
        <p:txBody>
          <a:bodyPr wrap="square" lIns="0" tIns="0" rIns="0" bIns="0" rtlCol="0"/>
          <a:lstStyle/>
          <a:p>
            <a:endParaRPr dirty="0"/>
          </a:p>
        </p:txBody>
      </p:sp>
      <p:sp>
        <p:nvSpPr>
          <p:cNvPr id="8" name="object 3">
            <a:extLst>
              <a:ext uri="{FF2B5EF4-FFF2-40B4-BE49-F238E27FC236}">
                <a16:creationId xmlns:a16="http://schemas.microsoft.com/office/drawing/2014/main" id="{B0F32C39-276F-418A-9B97-B0032C4F5E3C}"/>
              </a:ext>
            </a:extLst>
          </p:cNvPr>
          <p:cNvSpPr/>
          <p:nvPr userDrawn="1"/>
        </p:nvSpPr>
        <p:spPr>
          <a:xfrm>
            <a:off x="1970110" y="9032117"/>
            <a:ext cx="14615794" cy="0"/>
          </a:xfrm>
          <a:custGeom>
            <a:avLst/>
            <a:gdLst/>
            <a:ahLst/>
            <a:cxnLst/>
            <a:rect l="l" t="t" r="r" b="b"/>
            <a:pathLst>
              <a:path w="14615794">
                <a:moveTo>
                  <a:pt x="0" y="0"/>
                </a:moveTo>
                <a:lnTo>
                  <a:pt x="14615238" y="0"/>
                </a:lnTo>
              </a:path>
            </a:pathLst>
          </a:custGeom>
          <a:ln w="37085">
            <a:solidFill>
              <a:srgbClr val="AED533"/>
            </a:solidFill>
          </a:ln>
        </p:spPr>
        <p:txBody>
          <a:bodyPr wrap="square" lIns="0" tIns="0" rIns="0" bIns="0" rtlCol="0"/>
          <a:lstStyle/>
          <a:p>
            <a:endParaRPr dirty="0"/>
          </a:p>
        </p:txBody>
      </p:sp>
      <p:sp>
        <p:nvSpPr>
          <p:cNvPr id="9" name="object 4">
            <a:extLst>
              <a:ext uri="{FF2B5EF4-FFF2-40B4-BE49-F238E27FC236}">
                <a16:creationId xmlns:a16="http://schemas.microsoft.com/office/drawing/2014/main" id="{06BED2AD-DC11-4D3D-A57D-BCFCD0E2A7F8}"/>
              </a:ext>
            </a:extLst>
          </p:cNvPr>
          <p:cNvSpPr/>
          <p:nvPr userDrawn="1"/>
        </p:nvSpPr>
        <p:spPr>
          <a:xfrm>
            <a:off x="1274106" y="1627368"/>
            <a:ext cx="0" cy="6497320"/>
          </a:xfrm>
          <a:custGeom>
            <a:avLst/>
            <a:gdLst/>
            <a:ahLst/>
            <a:cxnLst/>
            <a:rect l="l" t="t" r="r" b="b"/>
            <a:pathLst>
              <a:path h="6497320">
                <a:moveTo>
                  <a:pt x="0" y="0"/>
                </a:moveTo>
                <a:lnTo>
                  <a:pt x="0" y="6497271"/>
                </a:lnTo>
              </a:path>
            </a:pathLst>
          </a:custGeom>
          <a:ln w="37085">
            <a:solidFill>
              <a:srgbClr val="4D94B6"/>
            </a:solidFill>
          </a:ln>
        </p:spPr>
        <p:txBody>
          <a:bodyPr wrap="square" lIns="0" tIns="0" rIns="0" bIns="0" rtlCol="0"/>
          <a:lstStyle/>
          <a:p>
            <a:endParaRPr dirty="0"/>
          </a:p>
        </p:txBody>
      </p:sp>
      <p:sp>
        <p:nvSpPr>
          <p:cNvPr id="10" name="object 5">
            <a:extLst>
              <a:ext uri="{FF2B5EF4-FFF2-40B4-BE49-F238E27FC236}">
                <a16:creationId xmlns:a16="http://schemas.microsoft.com/office/drawing/2014/main" id="{5EF2BBB4-B24D-414B-A13E-198014080CB7}"/>
              </a:ext>
            </a:extLst>
          </p:cNvPr>
          <p:cNvSpPr/>
          <p:nvPr userDrawn="1"/>
        </p:nvSpPr>
        <p:spPr>
          <a:xfrm>
            <a:off x="17073948" y="1809750"/>
            <a:ext cx="0" cy="6832600"/>
          </a:xfrm>
          <a:custGeom>
            <a:avLst/>
            <a:gdLst/>
            <a:ahLst/>
            <a:cxnLst/>
            <a:rect l="l" t="t" r="r" b="b"/>
            <a:pathLst>
              <a:path h="6832600">
                <a:moveTo>
                  <a:pt x="0" y="0"/>
                </a:moveTo>
                <a:lnTo>
                  <a:pt x="0" y="6832555"/>
                </a:lnTo>
              </a:path>
            </a:pathLst>
          </a:custGeom>
          <a:ln w="37085">
            <a:solidFill>
              <a:srgbClr val="AED533"/>
            </a:solidFill>
          </a:ln>
        </p:spPr>
        <p:txBody>
          <a:bodyPr wrap="square" lIns="0" tIns="0" rIns="0" bIns="0" rtlCol="0"/>
          <a:lstStyle/>
          <a:p>
            <a:endParaRPr dirty="0"/>
          </a:p>
        </p:txBody>
      </p:sp>
      <p:pic>
        <p:nvPicPr>
          <p:cNvPr id="11" name="object 6">
            <a:extLst>
              <a:ext uri="{FF2B5EF4-FFF2-40B4-BE49-F238E27FC236}">
                <a16:creationId xmlns:a16="http://schemas.microsoft.com/office/drawing/2014/main" id="{76CD63D4-EE58-4D93-AA5C-3B3B3AB4E24E}"/>
              </a:ext>
            </a:extLst>
          </p:cNvPr>
          <p:cNvPicPr/>
          <p:nvPr userDrawn="1"/>
        </p:nvPicPr>
        <p:blipFill>
          <a:blip r:embed="rId3" cstate="screen">
            <a:extLst>
              <a:ext uri="{28A0092B-C50C-407E-A947-70E740481C1C}">
                <a14:useLocalDpi xmlns:a14="http://schemas.microsoft.com/office/drawing/2010/main"/>
              </a:ext>
            </a:extLst>
          </a:blip>
          <a:stretch>
            <a:fillRect/>
          </a:stretch>
        </p:blipFill>
        <p:spPr>
          <a:xfrm>
            <a:off x="16512506" y="8916083"/>
            <a:ext cx="720646" cy="228599"/>
          </a:xfrm>
          <a:prstGeom prst="rect">
            <a:avLst/>
          </a:prstGeom>
        </p:spPr>
      </p:pic>
      <p:pic>
        <p:nvPicPr>
          <p:cNvPr id="12" name="object 7">
            <a:extLst>
              <a:ext uri="{FF2B5EF4-FFF2-40B4-BE49-F238E27FC236}">
                <a16:creationId xmlns:a16="http://schemas.microsoft.com/office/drawing/2014/main" id="{89B1340D-3E00-4BD7-961B-E87C3E8DE389}"/>
              </a:ext>
            </a:extLst>
          </p:cNvPr>
          <p:cNvPicPr/>
          <p:nvPr userDrawn="1"/>
        </p:nvPicPr>
        <p:blipFill>
          <a:blip r:embed="rId4" cstate="screen">
            <a:extLst>
              <a:ext uri="{28A0092B-C50C-407E-A947-70E740481C1C}">
                <a14:useLocalDpi xmlns:a14="http://schemas.microsoft.com/office/drawing/2010/main"/>
              </a:ext>
            </a:extLst>
          </a:blip>
          <a:stretch>
            <a:fillRect/>
          </a:stretch>
        </p:blipFill>
        <p:spPr>
          <a:xfrm>
            <a:off x="16509838" y="723900"/>
            <a:ext cx="1085850" cy="1085850"/>
          </a:xfrm>
          <a:prstGeom prst="rect">
            <a:avLst/>
          </a:prstGeom>
        </p:spPr>
      </p:pic>
      <p:pic>
        <p:nvPicPr>
          <p:cNvPr id="13" name="object 8">
            <a:extLst>
              <a:ext uri="{FF2B5EF4-FFF2-40B4-BE49-F238E27FC236}">
                <a16:creationId xmlns:a16="http://schemas.microsoft.com/office/drawing/2014/main" id="{88424E79-4007-4876-9AF9-3C745F6F8540}"/>
              </a:ext>
            </a:extLst>
          </p:cNvPr>
          <p:cNvPicPr/>
          <p:nvPr userDrawn="1"/>
        </p:nvPicPr>
        <p:blipFill>
          <a:blip r:embed="rId5" cstate="screen">
            <a:extLst>
              <a:ext uri="{28A0092B-C50C-407E-A947-70E740481C1C}">
                <a14:useLocalDpi xmlns:a14="http://schemas.microsoft.com/office/drawing/2010/main"/>
              </a:ext>
            </a:extLst>
          </a:blip>
          <a:stretch>
            <a:fillRect/>
          </a:stretch>
        </p:blipFill>
        <p:spPr>
          <a:xfrm>
            <a:off x="693760" y="8124640"/>
            <a:ext cx="1276349" cy="1276349"/>
          </a:xfrm>
          <a:prstGeom prst="rect">
            <a:avLst/>
          </a:prstGeom>
        </p:spPr>
      </p:pic>
      <p:pic>
        <p:nvPicPr>
          <p:cNvPr id="14" name="object 9">
            <a:extLst>
              <a:ext uri="{FF2B5EF4-FFF2-40B4-BE49-F238E27FC236}">
                <a16:creationId xmlns:a16="http://schemas.microsoft.com/office/drawing/2014/main" id="{C8C4DC60-0388-4CA8-B62A-385C8A0B32B4}"/>
              </a:ext>
            </a:extLst>
          </p:cNvPr>
          <p:cNvPicPr/>
          <p:nvPr userDrawn="1"/>
        </p:nvPicPr>
        <p:blipFill>
          <a:blip r:embed="rId6" cstate="screen">
            <a:extLst>
              <a:ext uri="{28A0092B-C50C-407E-A947-70E740481C1C}">
                <a14:useLocalDpi xmlns:a14="http://schemas.microsoft.com/office/drawing/2010/main"/>
              </a:ext>
            </a:extLst>
          </a:blip>
          <a:stretch>
            <a:fillRect/>
          </a:stretch>
        </p:blipFill>
        <p:spPr>
          <a:xfrm>
            <a:off x="1162547" y="1151436"/>
            <a:ext cx="720646" cy="228599"/>
          </a:xfrm>
          <a:prstGeom prst="rect">
            <a:avLst/>
          </a:prstGeom>
        </p:spPr>
      </p:pic>
      <p:sp>
        <p:nvSpPr>
          <p:cNvPr id="6" name="CuadroTexto 5">
            <a:extLst>
              <a:ext uri="{FF2B5EF4-FFF2-40B4-BE49-F238E27FC236}">
                <a16:creationId xmlns:a16="http://schemas.microsoft.com/office/drawing/2014/main" id="{1162DEE2-DFCE-52E5-F268-D78DDE0CDA74}"/>
              </a:ext>
            </a:extLst>
          </p:cNvPr>
          <p:cNvSpPr txBox="1"/>
          <p:nvPr userDrawn="1"/>
        </p:nvSpPr>
        <p:spPr>
          <a:xfrm>
            <a:off x="16403212" y="8451621"/>
            <a:ext cx="676800" cy="369332"/>
          </a:xfrm>
          <a:prstGeom prst="rect">
            <a:avLst/>
          </a:prstGeom>
          <a:noFill/>
        </p:spPr>
        <p:txBody>
          <a:bodyPr wrap="square" rtlCol="0">
            <a:spAutoFit/>
          </a:bodyPr>
          <a:lstStyle/>
          <a:p>
            <a:fld id="{64CCA171-8D0F-4B05-9E2F-F99DC67072F7}" type="slidenum">
              <a:rPr lang="es-ES" smtClean="0"/>
              <a:t>‹Nr.›</a:t>
            </a:fld>
            <a:endParaRPr lang="es-ES" dirty="0"/>
          </a:p>
        </p:txBody>
      </p:sp>
      <p:sp>
        <p:nvSpPr>
          <p:cNvPr id="15" name="CuadroTexto 27">
            <a:extLst>
              <a:ext uri="{FF2B5EF4-FFF2-40B4-BE49-F238E27FC236}">
                <a16:creationId xmlns:a16="http://schemas.microsoft.com/office/drawing/2014/main" id="{A65DAA7C-EFFE-607E-09FF-0885D4D1CE35}"/>
              </a:ext>
            </a:extLst>
          </p:cNvPr>
          <p:cNvSpPr txBox="1"/>
          <p:nvPr userDrawn="1"/>
        </p:nvSpPr>
        <p:spPr>
          <a:xfrm>
            <a:off x="4032000" y="9431998"/>
            <a:ext cx="11340000" cy="576000"/>
          </a:xfrm>
          <a:prstGeom prst="rect">
            <a:avLst/>
          </a:prstGeom>
          <a:noFill/>
        </p:spPr>
        <p:txBody>
          <a:bodyPr wrap="square" rtlCol="0" anchor="ctr">
            <a:spAutoFit/>
          </a:bodyPr>
          <a:lstStyle/>
          <a:p>
            <a:pPr algn="l"/>
            <a:r>
              <a:rPr lang="en-US" sz="1100" b="0" i="0" u="none" strike="noStrike" dirty="0">
                <a:solidFill>
                  <a:srgbClr val="000000"/>
                </a:solidFill>
                <a:effectLst/>
                <a:latin typeface="+mn-lt"/>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lang="es-ES" sz="1100" dirty="0">
              <a:latin typeface="+mn-lt"/>
            </a:endParaRPr>
          </a:p>
        </p:txBody>
      </p:sp>
      <p:pic>
        <p:nvPicPr>
          <p:cNvPr id="16" name="Grafik 15" descr="Ein Bild, das Symbol, Schrift, Grafiken, Logo enthält.&#10;&#10;Automatisch generierte Beschreibung">
            <a:extLst>
              <a:ext uri="{FF2B5EF4-FFF2-40B4-BE49-F238E27FC236}">
                <a16:creationId xmlns:a16="http://schemas.microsoft.com/office/drawing/2014/main" id="{9227E896-AA22-6C17-E4B6-9C60EE591B5E}"/>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5411600" y="9431998"/>
            <a:ext cx="1646297" cy="576000"/>
          </a:xfrm>
          <a:prstGeom prst="rect">
            <a:avLst/>
          </a:prstGeom>
        </p:spPr>
      </p:pic>
      <p:pic>
        <p:nvPicPr>
          <p:cNvPr id="17" name="Grafik 16" descr="Ein Bild, das Text, Schrift, Electric Blue (Farbe), Screenshot enthält.&#10;&#10;Automatisch generierte Beschreibung">
            <a:extLst>
              <a:ext uri="{FF2B5EF4-FFF2-40B4-BE49-F238E27FC236}">
                <a16:creationId xmlns:a16="http://schemas.microsoft.com/office/drawing/2014/main" id="{AE937C66-5B71-84DB-33CD-3E6B08904B8E}"/>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792000" y="9432000"/>
            <a:ext cx="3200400" cy="671428"/>
          </a:xfrm>
          <a:prstGeom prst="rect">
            <a:avLst/>
          </a:prstGeom>
        </p:spPr>
      </p:pic>
    </p:spTree>
    <p:extLst>
      <p:ext uri="{BB962C8B-B14F-4D97-AF65-F5344CB8AC3E}">
        <p14:creationId xmlns:p14="http://schemas.microsoft.com/office/powerpoint/2010/main" val="400473340"/>
      </p:ext>
    </p:extLst>
  </p:cSld>
  <p:clrMap bg1="lt1" tx1="dk1" bg2="lt2" tx2="dk2" accent1="accent1" accent2="accent2" accent3="accent3" accent4="accent4" accent5="accent5" accent6="accent6" hlink="hlink" folHlink="folHlink"/>
  <p:sldLayoutIdLst>
    <p:sldLayoutId id="2147483668"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6.tiff"/><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14.png"/><Relationship Id="rId2" Type="http://schemas.openxmlformats.org/officeDocument/2006/relationships/diagramData" Target="../diagrams/data3.xml"/><Relationship Id="rId1" Type="http://schemas.openxmlformats.org/officeDocument/2006/relationships/slideLayout" Target="../slideLayouts/slideLayout1.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14.png"/><Relationship Id="rId1" Type="http://schemas.openxmlformats.org/officeDocument/2006/relationships/slideLayout" Target="../slideLayouts/slideLayout1.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1.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4.png"/><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31571DCB-ECCD-5255-9CF8-39737E5FD90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901586" y="2458739"/>
            <a:ext cx="6484828" cy="3042465"/>
          </a:xfrm>
          <a:prstGeom prst="rect">
            <a:avLst/>
          </a:prstGeom>
        </p:spPr>
      </p:pic>
      <p:sp>
        <p:nvSpPr>
          <p:cNvPr id="3" name="CuadroTexto 2">
            <a:extLst>
              <a:ext uri="{FF2B5EF4-FFF2-40B4-BE49-F238E27FC236}">
                <a16:creationId xmlns:a16="http://schemas.microsoft.com/office/drawing/2014/main" id="{059C829C-41D6-1410-D4AD-4579EC19C654}"/>
              </a:ext>
            </a:extLst>
          </p:cNvPr>
          <p:cNvSpPr txBox="1"/>
          <p:nvPr/>
        </p:nvSpPr>
        <p:spPr>
          <a:xfrm>
            <a:off x="3420000" y="6696000"/>
            <a:ext cx="11448000" cy="1800000"/>
          </a:xfrm>
          <a:prstGeom prst="rect">
            <a:avLst/>
          </a:prstGeom>
          <a:noFill/>
        </p:spPr>
        <p:txBody>
          <a:bodyPr wrap="square">
            <a:noAutofit/>
          </a:bodyPr>
          <a:lstStyle/>
          <a:p>
            <a:pPr marL="0" marR="0" lvl="0" indent="0" algn="ctr" defTabSz="914400" rtl="0" eaLnBrk="1" fontAlgn="auto" latinLnBrk="0" hangingPunct="1">
              <a:lnSpc>
                <a:spcPct val="100000"/>
              </a:lnSpc>
              <a:spcBef>
                <a:spcPts val="5"/>
              </a:spcBef>
              <a:spcAft>
                <a:spcPts val="0"/>
              </a:spcAft>
              <a:buClrTx/>
              <a:buSzTx/>
              <a:buFontTx/>
              <a:buNone/>
              <a:tabLst>
                <a:tab pos="1205230" algn="l"/>
                <a:tab pos="1926589" algn="l"/>
                <a:tab pos="2915920" algn="l"/>
                <a:tab pos="3444875" algn="l"/>
                <a:tab pos="4383405" algn="l"/>
                <a:tab pos="6796405" algn="l"/>
              </a:tabLst>
              <a:defRPr/>
            </a:pPr>
            <a:r>
              <a:rPr lang="it-IT" sz="3600" b="1" spc="-114" dirty="0">
                <a:solidFill>
                  <a:srgbClr val="4D94B7"/>
                </a:solidFill>
                <a:latin typeface="Helvetica Neue"/>
                <a:ea typeface="Microsoft Sans Serif" panose="020B0604020202020204" pitchFamily="34" charset="0"/>
                <a:cs typeface="Microsoft Sans Serif" panose="020B0604020202020204" pitchFamily="34" charset="0"/>
              </a:rPr>
              <a:t>Gestione dell’innovazione nelle organizzazioni intraprendenti</a:t>
            </a:r>
          </a:p>
        </p:txBody>
      </p:sp>
      <p:sp>
        <p:nvSpPr>
          <p:cNvPr id="4" name="CuadroTexto 3">
            <a:extLst>
              <a:ext uri="{FF2B5EF4-FFF2-40B4-BE49-F238E27FC236}">
                <a16:creationId xmlns:a16="http://schemas.microsoft.com/office/drawing/2014/main" id="{8C8C2EF2-9C0D-41B2-79FF-9F829C18D350}"/>
              </a:ext>
            </a:extLst>
          </p:cNvPr>
          <p:cNvSpPr txBox="1"/>
          <p:nvPr/>
        </p:nvSpPr>
        <p:spPr>
          <a:xfrm>
            <a:off x="5900400" y="5629475"/>
            <a:ext cx="6483600" cy="471600"/>
          </a:xfrm>
          <a:prstGeom prst="rect">
            <a:avLst/>
          </a:prstGeom>
          <a:noFill/>
        </p:spPr>
        <p:txBody>
          <a:bodyPr wrap="square">
            <a:noAutofit/>
          </a:bodyPr>
          <a:lstStyle/>
          <a:p>
            <a:pPr algn="ctr"/>
            <a:r>
              <a:rPr lang="en-US" sz="2400" b="1" i="0" u="none" strike="noStrike" dirty="0">
                <a:solidFill>
                  <a:srgbClr val="AED633"/>
                </a:solidFill>
                <a:effectLst/>
                <a:latin typeface="Helvetica Neue"/>
                <a:ea typeface="Microsoft Sans Serif" panose="020B0604020202020204" pitchFamily="34" charset="0"/>
                <a:cs typeface="Microsoft Sans Serif" panose="020B0604020202020204" pitchFamily="34" charset="0"/>
              </a:rPr>
              <a:t>genieproject</a:t>
            </a:r>
            <a:r>
              <a:rPr lang="en-US" sz="2400" b="1" i="0" u="none" strike="noStrike" dirty="0">
                <a:solidFill>
                  <a:srgbClr val="AED633"/>
                </a:solidFill>
                <a:effectLst/>
                <a:latin typeface="Microsoft Sans Serif" panose="020B0604020202020204" pitchFamily="34" charset="0"/>
                <a:ea typeface="Microsoft Sans Serif" panose="020B0604020202020204" pitchFamily="34" charset="0"/>
                <a:cs typeface="Microsoft Sans Serif" panose="020B0604020202020204" pitchFamily="34" charset="0"/>
              </a:rPr>
              <a:t>.eu</a:t>
            </a:r>
            <a:endParaRPr lang="en-US" sz="2400" b="1" dirty="0">
              <a:solidFill>
                <a:srgbClr val="AED633"/>
              </a:solidFill>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Tree>
    <p:extLst>
      <p:ext uri="{BB962C8B-B14F-4D97-AF65-F5344CB8AC3E}">
        <p14:creationId xmlns:p14="http://schemas.microsoft.com/office/powerpoint/2010/main" val="1214679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uadroTexto 29">
            <a:extLst>
              <a:ext uri="{FF2B5EF4-FFF2-40B4-BE49-F238E27FC236}">
                <a16:creationId xmlns:a16="http://schemas.microsoft.com/office/drawing/2014/main" id="{6A1A4E70-FB76-520A-B057-013207668473}"/>
              </a:ext>
            </a:extLst>
          </p:cNvPr>
          <p:cNvSpPr txBox="1"/>
          <p:nvPr/>
        </p:nvSpPr>
        <p:spPr>
          <a:xfrm>
            <a:off x="1296000" y="2304000"/>
            <a:ext cx="7982159" cy="523220"/>
          </a:xfrm>
          <a:prstGeom prst="rect">
            <a:avLst/>
          </a:prstGeom>
          <a:noFill/>
        </p:spPr>
        <p:txBody>
          <a:bodyPr wrap="square" rtlCol="0">
            <a:noAutofit/>
          </a:bodyPr>
          <a:lstStyle/>
          <a:p>
            <a:r>
              <a:rPr lang="en-US" sz="2800" b="1" dirty="0">
                <a:solidFill>
                  <a:srgbClr val="AED633"/>
                </a:solidFill>
                <a:latin typeface="Helvetica Neue" panose="020B0604020202020204" charset="0"/>
                <a:ea typeface="Microsoft Sans Serif" panose="020B0604020202020204" pitchFamily="34" charset="0"/>
                <a:cs typeface="Microsoft Sans Serif" panose="020B0604020202020204" pitchFamily="34" charset="0"/>
              </a:rPr>
              <a:t>2.1 Creatività vs stabilità</a:t>
            </a:r>
          </a:p>
        </p:txBody>
      </p:sp>
      <p:sp>
        <p:nvSpPr>
          <p:cNvPr id="14" name="TextBox 13">
            <a:extLst>
              <a:ext uri="{FF2B5EF4-FFF2-40B4-BE49-F238E27FC236}">
                <a16:creationId xmlns:a16="http://schemas.microsoft.com/office/drawing/2014/main" id="{1AEFDC5D-E6A5-3DC6-EE9F-AD7A0C523030}"/>
              </a:ext>
            </a:extLst>
          </p:cNvPr>
          <p:cNvSpPr txBox="1"/>
          <p:nvPr/>
        </p:nvSpPr>
        <p:spPr>
          <a:xfrm>
            <a:off x="1296000" y="3384000"/>
            <a:ext cx="8533800" cy="2677656"/>
          </a:xfrm>
          <a:prstGeom prst="rect">
            <a:avLst/>
          </a:prstGeom>
          <a:noFill/>
        </p:spPr>
        <p:txBody>
          <a:bodyPr wrap="square" rtlCol="0">
            <a:noAutofit/>
          </a:bodyPr>
          <a:lstStyle/>
          <a:p>
            <a:pPr marL="342900" indent="-342900">
              <a:spcAft>
                <a:spcPts val="600"/>
              </a:spcAft>
              <a:buBlip>
                <a:blip r:embed="rId2"/>
              </a:buBlip>
            </a:pPr>
            <a:r>
              <a:rPr lang="it-IT" sz="2400" dirty="0">
                <a:latin typeface="Helvetica Neue" panose="020B0604020202020204" charset="0"/>
                <a:cs typeface="Microsoft Sans Serif" panose="020B0604020202020204" pitchFamily="34" charset="0"/>
              </a:rPr>
              <a:t>Dilemmi organizzativi nella gestione dell'innovazione</a:t>
            </a:r>
          </a:p>
          <a:p>
            <a:pPr>
              <a:spcAft>
                <a:spcPts val="600"/>
              </a:spcAft>
            </a:pPr>
            <a:endParaRPr lang="en-US" sz="2400" dirty="0">
              <a:latin typeface="Helvetica Neue" panose="020B0604020202020204" charset="0"/>
              <a:cs typeface="Microsoft Sans Serif" panose="020B0604020202020204" pitchFamily="34" charset="0"/>
            </a:endParaRPr>
          </a:p>
          <a:p>
            <a:pPr>
              <a:spcAft>
                <a:spcPts val="600"/>
              </a:spcAft>
            </a:pPr>
            <a:endParaRPr lang="en-US" sz="2400" dirty="0">
              <a:latin typeface="Helvetica Neue" panose="020B0604020202020204" charset="0"/>
              <a:cs typeface="Microsoft Sans Serif" panose="020B0604020202020204" pitchFamily="34" charset="0"/>
            </a:endParaRPr>
          </a:p>
          <a:p>
            <a:pPr marL="342900" indent="-342900">
              <a:spcAft>
                <a:spcPts val="600"/>
              </a:spcAft>
              <a:buBlip>
                <a:blip r:embed="rId2"/>
              </a:buBlip>
            </a:pPr>
            <a:r>
              <a:rPr lang="en-US" sz="2400" dirty="0">
                <a:latin typeface="Helvetica Neue" panose="020B0604020202020204" charset="0"/>
                <a:cs typeface="Microsoft Sans Serif" panose="020B0604020202020204" pitchFamily="34" charset="0"/>
              </a:rPr>
              <a:t>Stabilità</a:t>
            </a:r>
          </a:p>
          <a:p>
            <a:pPr marL="800100" lvl="1" indent="-342900">
              <a:spcAft>
                <a:spcPts val="600"/>
              </a:spcAft>
              <a:buFont typeface="Wingdings" panose="05000000000000000000" pitchFamily="2" charset="2"/>
              <a:buChar char="§"/>
            </a:pPr>
            <a:r>
              <a:rPr lang="it-IT" sz="2400" dirty="0">
                <a:latin typeface="Helvetica Neue" panose="020B0604020202020204" charset="0"/>
                <a:cs typeface="Microsoft Sans Serif" panose="020B0604020202020204" pitchFamily="34" charset="0"/>
              </a:rPr>
              <a:t>Esaltare routine rilevanti per le operazioni quotidiane</a:t>
            </a:r>
          </a:p>
          <a:p>
            <a:pPr marL="800100" lvl="1" indent="-342900">
              <a:spcAft>
                <a:spcPts val="600"/>
              </a:spcAft>
              <a:buFont typeface="Wingdings" panose="05000000000000000000" pitchFamily="2" charset="2"/>
              <a:buChar char="§"/>
            </a:pPr>
            <a:r>
              <a:rPr lang="en-US" sz="2400" dirty="0">
                <a:latin typeface="Helvetica Neue" panose="020B0604020202020204" charset="0"/>
                <a:cs typeface="Microsoft Sans Serif" panose="020B0604020202020204" pitchFamily="34" charset="0"/>
              </a:rPr>
              <a:t>Consentire di competere oggi</a:t>
            </a:r>
          </a:p>
          <a:p>
            <a:pPr lvl="1">
              <a:spcAft>
                <a:spcPts val="600"/>
              </a:spcAft>
            </a:pPr>
            <a:endParaRPr lang="en-US" sz="2400" dirty="0">
              <a:latin typeface="Helvetica Neue" panose="020B0604020202020204" charset="0"/>
              <a:cs typeface="Microsoft Sans Serif" panose="020B0604020202020204" pitchFamily="34" charset="0"/>
            </a:endParaRPr>
          </a:p>
          <a:p>
            <a:pPr marL="800100" lvl="1" indent="-342900">
              <a:spcAft>
                <a:spcPts val="600"/>
              </a:spcAft>
              <a:buFont typeface="Arial" panose="020B0604020202020204" pitchFamily="34" charset="0"/>
              <a:buChar char="•"/>
            </a:pPr>
            <a:endParaRPr lang="en-US" sz="2400" dirty="0">
              <a:latin typeface="Helvetica Neue" panose="020B0604020202020204" charset="0"/>
              <a:cs typeface="Microsoft Sans Serif" panose="020B0604020202020204" pitchFamily="34" charset="0"/>
            </a:endParaRPr>
          </a:p>
          <a:p>
            <a:pPr marL="342900" indent="-342900">
              <a:spcAft>
                <a:spcPts val="600"/>
              </a:spcAft>
              <a:buBlip>
                <a:blip r:embed="rId2"/>
              </a:buBlip>
            </a:pPr>
            <a:r>
              <a:rPr lang="en-US" sz="2400" dirty="0">
                <a:latin typeface="Helvetica Neue" panose="020B0604020202020204" charset="0"/>
                <a:cs typeface="Microsoft Sans Serif" panose="020B0604020202020204" pitchFamily="34" charset="0"/>
              </a:rPr>
              <a:t>Creatività</a:t>
            </a:r>
          </a:p>
          <a:p>
            <a:pPr marL="800100" lvl="1" indent="-342900">
              <a:spcAft>
                <a:spcPts val="600"/>
              </a:spcAft>
              <a:buFont typeface="Wingdings" panose="05000000000000000000" pitchFamily="2" charset="2"/>
              <a:buChar char="§"/>
            </a:pPr>
            <a:r>
              <a:rPr lang="it-IT" sz="2400" dirty="0">
                <a:latin typeface="Helvetica Neue" panose="020B0604020202020204" charset="0"/>
                <a:cs typeface="Microsoft Sans Serif" panose="020B0604020202020204" pitchFamily="34" charset="0"/>
              </a:rPr>
              <a:t>Gettare le basi per l'innovazione </a:t>
            </a:r>
          </a:p>
          <a:p>
            <a:pPr marL="800100" lvl="1" indent="-342900">
              <a:spcAft>
                <a:spcPts val="600"/>
              </a:spcAft>
              <a:buFont typeface="Wingdings" panose="05000000000000000000" pitchFamily="2" charset="2"/>
              <a:buChar char="§"/>
            </a:pPr>
            <a:r>
              <a:rPr lang="it-IT" sz="2400" dirty="0">
                <a:latin typeface="Helvetica Neue" panose="020B0604020202020204" charset="0"/>
                <a:cs typeface="Microsoft Sans Serif" panose="020B0604020202020204" pitchFamily="34" charset="0"/>
              </a:rPr>
              <a:t>Piantare il seme per competere domani</a:t>
            </a:r>
            <a:endParaRPr lang="en-US" sz="2400" dirty="0">
              <a:latin typeface="Helvetica Neue" panose="020B0604020202020204" charset="0"/>
              <a:cs typeface="Microsoft Sans Serif" panose="020B0604020202020204" pitchFamily="34" charset="0"/>
            </a:endParaRPr>
          </a:p>
        </p:txBody>
      </p:sp>
      <p:grpSp>
        <p:nvGrpSpPr>
          <p:cNvPr id="16" name="Group 15">
            <a:extLst>
              <a:ext uri="{FF2B5EF4-FFF2-40B4-BE49-F238E27FC236}">
                <a16:creationId xmlns:a16="http://schemas.microsoft.com/office/drawing/2014/main" id="{2441349F-DAFA-5D81-4295-570132B838EC}"/>
              </a:ext>
            </a:extLst>
          </p:cNvPr>
          <p:cNvGrpSpPr/>
          <p:nvPr/>
        </p:nvGrpSpPr>
        <p:grpSpPr>
          <a:xfrm>
            <a:off x="11049000" y="4381500"/>
            <a:ext cx="4212000" cy="2808000"/>
            <a:chOff x="4716016" y="1061864"/>
            <a:chExt cx="4035584" cy="2287800"/>
          </a:xfrm>
        </p:grpSpPr>
        <p:sp>
          <p:nvSpPr>
            <p:cNvPr id="19" name="Left Arrow 18">
              <a:extLst>
                <a:ext uri="{FF2B5EF4-FFF2-40B4-BE49-F238E27FC236}">
                  <a16:creationId xmlns:a16="http://schemas.microsoft.com/office/drawing/2014/main" id="{69FF1F01-6895-60D3-E977-C22C9A31C9AA}"/>
                </a:ext>
              </a:extLst>
            </p:cNvPr>
            <p:cNvSpPr/>
            <p:nvPr/>
          </p:nvSpPr>
          <p:spPr>
            <a:xfrm>
              <a:off x="4716016" y="1061864"/>
              <a:ext cx="2808312" cy="1143000"/>
            </a:xfrm>
            <a:prstGeom prst="lef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Helvetica Neue" panose="020B0604020202020204" charset="0"/>
                </a:rPr>
                <a:t>Stabilità</a:t>
              </a:r>
            </a:p>
          </p:txBody>
        </p:sp>
        <p:sp>
          <p:nvSpPr>
            <p:cNvPr id="20" name="Right Arrow 19">
              <a:extLst>
                <a:ext uri="{FF2B5EF4-FFF2-40B4-BE49-F238E27FC236}">
                  <a16:creationId xmlns:a16="http://schemas.microsoft.com/office/drawing/2014/main" id="{ADF607E4-2418-0097-23E2-2949ACD56401}"/>
                </a:ext>
              </a:extLst>
            </p:cNvPr>
            <p:cNvSpPr/>
            <p:nvPr/>
          </p:nvSpPr>
          <p:spPr>
            <a:xfrm>
              <a:off x="5943600" y="2204864"/>
              <a:ext cx="2808000" cy="1144800"/>
            </a:xfrm>
            <a:prstGeom prs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Helvetica Neue" panose="020B0604020202020204" charset="0"/>
                </a:rPr>
                <a:t>Creatività</a:t>
              </a:r>
            </a:p>
          </p:txBody>
        </p:sp>
      </p:grpSp>
      <p:sp>
        <p:nvSpPr>
          <p:cNvPr id="2" name="CuadroTexto 28">
            <a:extLst>
              <a:ext uri="{FF2B5EF4-FFF2-40B4-BE49-F238E27FC236}">
                <a16:creationId xmlns:a16="http://schemas.microsoft.com/office/drawing/2014/main" id="{9C3D4C33-4AA2-081B-EEBD-F29F57550DEC}"/>
              </a:ext>
            </a:extLst>
          </p:cNvPr>
          <p:cNvSpPr txBox="1"/>
          <p:nvPr/>
        </p:nvSpPr>
        <p:spPr>
          <a:xfrm>
            <a:off x="1296000" y="1548000"/>
            <a:ext cx="16374000" cy="830997"/>
          </a:xfrm>
          <a:prstGeom prst="rect">
            <a:avLst/>
          </a:prstGeom>
          <a:noFill/>
        </p:spPr>
        <p:txBody>
          <a:bodyPr wrap="square" rtlCol="0">
            <a:noAutofit/>
          </a:bodyPr>
          <a:lstStyle/>
          <a:p>
            <a:r>
              <a:rPr lang="it-IT" sz="4800" b="1" dirty="0">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2.Fattori da considerare nella gestione dell’innovazione </a:t>
            </a:r>
          </a:p>
        </p:txBody>
      </p:sp>
    </p:spTree>
    <p:extLst>
      <p:ext uri="{BB962C8B-B14F-4D97-AF65-F5344CB8AC3E}">
        <p14:creationId xmlns:p14="http://schemas.microsoft.com/office/powerpoint/2010/main" val="5454861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8297634-D302-A040-EE57-E9D0DE239BDA}"/>
              </a:ext>
            </a:extLst>
          </p:cNvPr>
          <p:cNvSpPr txBox="1"/>
          <p:nvPr/>
        </p:nvSpPr>
        <p:spPr>
          <a:xfrm>
            <a:off x="1295999" y="3384000"/>
            <a:ext cx="15984000" cy="5262979"/>
          </a:xfrm>
          <a:prstGeom prst="rect">
            <a:avLst/>
          </a:prstGeom>
          <a:noFill/>
        </p:spPr>
        <p:txBody>
          <a:bodyPr wrap="square" rtlCol="0">
            <a:noAutofit/>
          </a:bodyPr>
          <a:lstStyle/>
          <a:p>
            <a:pPr marL="342900" indent="-342900">
              <a:spcAft>
                <a:spcPts val="600"/>
              </a:spcAft>
              <a:buBlip>
                <a:blip r:embed="rId2"/>
              </a:buBlip>
            </a:pPr>
            <a:r>
              <a:rPr lang="it-IT" sz="2400" dirty="0">
                <a:latin typeface="Helvetica Neue" panose="020B0604020202020204" charset="0"/>
                <a:cs typeface="Microsoft Sans Serif" panose="020B0604020202020204" pitchFamily="34" charset="0"/>
              </a:rPr>
              <a:t>Come le organizzazioni risolvono il dilemma dell'innovazione? </a:t>
            </a:r>
          </a:p>
          <a:p>
            <a:pPr marL="342900" indent="-342900">
              <a:spcAft>
                <a:spcPts val="600"/>
              </a:spcAft>
              <a:buFont typeface="Arial" panose="020B0604020202020204" pitchFamily="34" charset="0"/>
              <a:buChar char="•"/>
            </a:pPr>
            <a:endParaRPr lang="en-US" sz="2400" dirty="0">
              <a:latin typeface="Helvetica Neue" panose="020B0604020202020204" charset="0"/>
              <a:cs typeface="Microsoft Sans Serif" panose="020B0604020202020204" pitchFamily="34" charset="0"/>
            </a:endParaRPr>
          </a:p>
          <a:p>
            <a:pPr marL="342900" indent="-342900">
              <a:spcAft>
                <a:spcPts val="600"/>
              </a:spcAft>
              <a:buFont typeface="Arial" panose="020B0604020202020204" pitchFamily="34" charset="0"/>
              <a:buChar char="•"/>
            </a:pPr>
            <a:endParaRPr lang="en-US" sz="2400" dirty="0">
              <a:latin typeface="Helvetica Neue" panose="020B0604020202020204" charset="0"/>
              <a:cs typeface="Microsoft Sans Serif" panose="020B0604020202020204" pitchFamily="34" charset="0"/>
            </a:endParaRPr>
          </a:p>
          <a:p>
            <a:pPr marL="342900" indent="-342900">
              <a:spcAft>
                <a:spcPts val="600"/>
              </a:spcAft>
              <a:buBlip>
                <a:blip r:embed="rId2"/>
              </a:buBlip>
            </a:pPr>
            <a:r>
              <a:rPr lang="it-IT" sz="2400" dirty="0">
                <a:latin typeface="Helvetica Neue" panose="020B0604020202020204" charset="0"/>
                <a:cs typeface="Microsoft Sans Serif" panose="020B0604020202020204" pitchFamily="34" charset="0"/>
              </a:rPr>
              <a:t>Differisce a seconda della fase di vita dell'organizzazione</a:t>
            </a:r>
          </a:p>
          <a:p>
            <a:pPr marL="342900" indent="-342900">
              <a:spcAft>
                <a:spcPts val="600"/>
              </a:spcAft>
              <a:buFont typeface="Arial" panose="020B0604020202020204" pitchFamily="34" charset="0"/>
              <a:buChar char="•"/>
            </a:pPr>
            <a:endParaRPr lang="en-US" sz="2400" dirty="0">
              <a:latin typeface="Helvetica Neue" panose="020B0604020202020204" charset="0"/>
              <a:cs typeface="Microsoft Sans Serif" panose="020B0604020202020204" pitchFamily="34" charset="0"/>
            </a:endParaRPr>
          </a:p>
          <a:p>
            <a:pPr marL="342900" indent="-342900">
              <a:spcAft>
                <a:spcPts val="600"/>
              </a:spcAft>
              <a:buFont typeface="Arial" panose="020B0604020202020204" pitchFamily="34" charset="0"/>
              <a:buChar char="•"/>
            </a:pPr>
            <a:endParaRPr lang="en-US" sz="2400" dirty="0">
              <a:latin typeface="Helvetica Neue" panose="020B0604020202020204" charset="0"/>
              <a:cs typeface="Microsoft Sans Serif" panose="020B0604020202020204" pitchFamily="34" charset="0"/>
            </a:endParaRPr>
          </a:p>
          <a:p>
            <a:pPr marL="342900" indent="-342900">
              <a:spcAft>
                <a:spcPts val="600"/>
              </a:spcAft>
              <a:buBlip>
                <a:blip r:embed="rId2"/>
              </a:buBlip>
            </a:pPr>
            <a:r>
              <a:rPr lang="it-IT" sz="2400" dirty="0">
                <a:latin typeface="Helvetica Neue" panose="020B0604020202020204" charset="0"/>
                <a:cs typeface="Microsoft Sans Serif" panose="020B0604020202020204" pitchFamily="34" charset="0"/>
              </a:rPr>
              <a:t>Prendiamo l’esempio di Facebook (Meta)</a:t>
            </a:r>
          </a:p>
          <a:p>
            <a:pPr marL="800100" lvl="1" indent="-342900">
              <a:spcAft>
                <a:spcPts val="600"/>
              </a:spcAft>
              <a:buFont typeface="Wingdings" panose="05000000000000000000" pitchFamily="2" charset="2"/>
              <a:buChar char="§"/>
            </a:pPr>
            <a:r>
              <a:rPr lang="it-IT" sz="2400" dirty="0">
                <a:latin typeface="Helvetica Neue" panose="020B0604020202020204" charset="0"/>
                <a:cs typeface="Microsoft Sans Serif" panose="020B0604020202020204" pitchFamily="34" charset="0"/>
              </a:rPr>
              <a:t>Facebook era più incline alla creatività o alla stabilità nei primi anni di esistenza? </a:t>
            </a:r>
          </a:p>
          <a:p>
            <a:pPr marL="800100" lvl="1" indent="-342900">
              <a:spcAft>
                <a:spcPts val="600"/>
              </a:spcAft>
              <a:buFont typeface="Wingdings" panose="05000000000000000000" pitchFamily="2" charset="2"/>
              <a:buChar char="§"/>
            </a:pPr>
            <a:r>
              <a:rPr lang="en-US" sz="2400" dirty="0" err="1">
                <a:latin typeface="Helvetica Neue" panose="020B0604020202020204" charset="0"/>
                <a:cs typeface="Microsoft Sans Serif" panose="020B0604020202020204" pitchFamily="34" charset="0"/>
              </a:rPr>
              <a:t>Com’è</a:t>
            </a:r>
            <a:r>
              <a:rPr lang="en-US" sz="2400" dirty="0">
                <a:latin typeface="Helvetica Neue" panose="020B0604020202020204" charset="0"/>
                <a:cs typeface="Microsoft Sans Serif" panose="020B0604020202020204" pitchFamily="34" charset="0"/>
              </a:rPr>
              <a:t> la situazione oggi? </a:t>
            </a:r>
          </a:p>
          <a:p>
            <a:pPr marL="800100" lvl="1" indent="-342900">
              <a:spcAft>
                <a:spcPts val="600"/>
              </a:spcAft>
              <a:buFont typeface="Arial" panose="020B0604020202020204" pitchFamily="34" charset="0"/>
              <a:buChar char="•"/>
            </a:pPr>
            <a:endParaRPr lang="en-US" sz="2400" dirty="0">
              <a:latin typeface="Helvetica Neue" panose="020B0604020202020204" charset="0"/>
              <a:cs typeface="Microsoft Sans Serif" panose="020B0604020202020204" pitchFamily="34" charset="0"/>
            </a:endParaRPr>
          </a:p>
          <a:p>
            <a:pPr marL="342900" indent="-342900">
              <a:spcAft>
                <a:spcPts val="600"/>
              </a:spcAft>
              <a:buBlip>
                <a:blip r:embed="rId2"/>
              </a:buBlip>
            </a:pPr>
            <a:r>
              <a:rPr lang="it-IT" sz="2400" dirty="0">
                <a:latin typeface="Helvetica Neue" panose="020B0604020202020204" charset="0"/>
                <a:cs typeface="Microsoft Sans Serif" panose="020B0604020202020204" pitchFamily="34" charset="0"/>
              </a:rPr>
              <a:t>La transizione dalla creatività alla stabilità può portare a comportamenti di vita tranquilla e minacciare la competitività organizzativa</a:t>
            </a:r>
            <a:endParaRPr lang="en-US" sz="2400" dirty="0">
              <a:latin typeface="Helvetica Neue" panose="020B0604020202020204" charset="0"/>
              <a:cs typeface="Microsoft Sans Serif" panose="020B0604020202020204" pitchFamily="34" charset="0"/>
            </a:endParaRPr>
          </a:p>
        </p:txBody>
      </p:sp>
      <p:pic>
        <p:nvPicPr>
          <p:cNvPr id="8" name="Picture 7">
            <a:extLst>
              <a:ext uri="{FF2B5EF4-FFF2-40B4-BE49-F238E27FC236}">
                <a16:creationId xmlns:a16="http://schemas.microsoft.com/office/drawing/2014/main" id="{6D6032EE-1CEC-1DE6-4E28-7499D0F0C31A}"/>
              </a:ext>
            </a:extLst>
          </p:cNvPr>
          <p:cNvPicPr>
            <a:picLocks noChangeAspect="1"/>
          </p:cNvPicPr>
          <p:nvPr/>
        </p:nvPicPr>
        <p:blipFill>
          <a:blip r:embed="rId3"/>
          <a:stretch>
            <a:fillRect/>
          </a:stretch>
        </p:blipFill>
        <p:spPr>
          <a:xfrm>
            <a:off x="12344400" y="3543300"/>
            <a:ext cx="2636912" cy="2636912"/>
          </a:xfrm>
          <a:prstGeom prst="rect">
            <a:avLst/>
          </a:prstGeom>
        </p:spPr>
      </p:pic>
      <p:sp>
        <p:nvSpPr>
          <p:cNvPr id="2" name="CuadroTexto 28">
            <a:extLst>
              <a:ext uri="{FF2B5EF4-FFF2-40B4-BE49-F238E27FC236}">
                <a16:creationId xmlns:a16="http://schemas.microsoft.com/office/drawing/2014/main" id="{C37ACB5F-4974-ED0F-A916-75AC86FCE203}"/>
              </a:ext>
            </a:extLst>
          </p:cNvPr>
          <p:cNvSpPr txBox="1"/>
          <p:nvPr/>
        </p:nvSpPr>
        <p:spPr>
          <a:xfrm>
            <a:off x="1296000" y="1548000"/>
            <a:ext cx="16374000" cy="830997"/>
          </a:xfrm>
          <a:prstGeom prst="rect">
            <a:avLst/>
          </a:prstGeom>
          <a:noFill/>
        </p:spPr>
        <p:txBody>
          <a:bodyPr wrap="square" rtlCol="0">
            <a:noAutofit/>
          </a:bodyPr>
          <a:lstStyle/>
          <a:p>
            <a:r>
              <a:rPr lang="it-IT" sz="4800" b="1" dirty="0">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2.Fattori da considerare nella gestione dell’innovazione </a:t>
            </a:r>
          </a:p>
        </p:txBody>
      </p:sp>
      <p:sp>
        <p:nvSpPr>
          <p:cNvPr id="3" name="CuadroTexto 29">
            <a:extLst>
              <a:ext uri="{FF2B5EF4-FFF2-40B4-BE49-F238E27FC236}">
                <a16:creationId xmlns:a16="http://schemas.microsoft.com/office/drawing/2014/main" id="{38B7719C-A7E8-D1D8-3186-0330716EDFD1}"/>
              </a:ext>
            </a:extLst>
          </p:cNvPr>
          <p:cNvSpPr txBox="1"/>
          <p:nvPr/>
        </p:nvSpPr>
        <p:spPr>
          <a:xfrm>
            <a:off x="1296000" y="2304000"/>
            <a:ext cx="7982159" cy="523220"/>
          </a:xfrm>
          <a:prstGeom prst="rect">
            <a:avLst/>
          </a:prstGeom>
          <a:noFill/>
        </p:spPr>
        <p:txBody>
          <a:bodyPr wrap="square" rtlCol="0">
            <a:noAutofit/>
          </a:bodyPr>
          <a:lstStyle/>
          <a:p>
            <a:r>
              <a:rPr lang="en-US" sz="2800" b="1" dirty="0">
                <a:solidFill>
                  <a:srgbClr val="AED633"/>
                </a:solidFill>
                <a:latin typeface="Helvetica Neue" panose="020B0604020202020204" charset="0"/>
                <a:ea typeface="Microsoft Sans Serif" panose="020B0604020202020204" pitchFamily="34" charset="0"/>
                <a:cs typeface="Microsoft Sans Serif" panose="020B0604020202020204" pitchFamily="34" charset="0"/>
              </a:rPr>
              <a:t>2.1 Creatività vs stabilità</a:t>
            </a:r>
          </a:p>
        </p:txBody>
      </p:sp>
    </p:spTree>
    <p:extLst>
      <p:ext uri="{BB962C8B-B14F-4D97-AF65-F5344CB8AC3E}">
        <p14:creationId xmlns:p14="http://schemas.microsoft.com/office/powerpoint/2010/main" val="41834970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uadroTexto 29">
            <a:extLst>
              <a:ext uri="{FF2B5EF4-FFF2-40B4-BE49-F238E27FC236}">
                <a16:creationId xmlns:a16="http://schemas.microsoft.com/office/drawing/2014/main" id="{6A362A76-9883-6310-BD79-C74CB85D3EFA}"/>
              </a:ext>
            </a:extLst>
          </p:cNvPr>
          <p:cNvSpPr txBox="1"/>
          <p:nvPr/>
        </p:nvSpPr>
        <p:spPr>
          <a:xfrm>
            <a:off x="1296000" y="2304000"/>
            <a:ext cx="7982159" cy="523220"/>
          </a:xfrm>
          <a:prstGeom prst="rect">
            <a:avLst/>
          </a:prstGeom>
          <a:noFill/>
        </p:spPr>
        <p:txBody>
          <a:bodyPr wrap="square" rtlCol="0">
            <a:noAutofit/>
          </a:bodyPr>
          <a:lstStyle/>
          <a:p>
            <a:r>
              <a:rPr lang="it-IT" sz="2800" b="1" dirty="0">
                <a:solidFill>
                  <a:srgbClr val="AED633"/>
                </a:solidFill>
                <a:latin typeface="Helvetica Neue" panose="020B0604020202020204" charset="0"/>
                <a:ea typeface="Microsoft Sans Serif" panose="020B0604020202020204" pitchFamily="34" charset="0"/>
                <a:cs typeface="Microsoft Sans Serif" panose="020B0604020202020204" pitchFamily="34" charset="0"/>
              </a:rPr>
              <a:t>2.2 L'incertezza e la ricerca della conoscenza </a:t>
            </a:r>
          </a:p>
        </p:txBody>
      </p:sp>
      <p:sp>
        <p:nvSpPr>
          <p:cNvPr id="11" name="TextBox 10">
            <a:extLst>
              <a:ext uri="{FF2B5EF4-FFF2-40B4-BE49-F238E27FC236}">
                <a16:creationId xmlns:a16="http://schemas.microsoft.com/office/drawing/2014/main" id="{683A292D-32AA-61AC-20E7-BD116C0A3637}"/>
              </a:ext>
            </a:extLst>
          </p:cNvPr>
          <p:cNvSpPr txBox="1"/>
          <p:nvPr/>
        </p:nvSpPr>
        <p:spPr>
          <a:xfrm>
            <a:off x="1296000" y="3384000"/>
            <a:ext cx="12600000" cy="4248000"/>
          </a:xfrm>
          <a:prstGeom prst="rect">
            <a:avLst/>
          </a:prstGeom>
          <a:noFill/>
        </p:spPr>
        <p:txBody>
          <a:bodyPr wrap="square" rtlCol="0">
            <a:noAutofit/>
          </a:bodyPr>
          <a:lstStyle/>
          <a:p>
            <a:pPr marL="342900" indent="-342900">
              <a:spcAft>
                <a:spcPts val="600"/>
              </a:spcAft>
              <a:buBlip>
                <a:blip r:embed="rId2"/>
              </a:buBlip>
            </a:pPr>
            <a:r>
              <a:rPr lang="it-IT" sz="2400" dirty="0">
                <a:latin typeface="Helvetica Neue" panose="020B0604020202020204" charset="0"/>
                <a:cs typeface="Microsoft Sans Serif" panose="020B0604020202020204" pitchFamily="34" charset="0"/>
              </a:rPr>
              <a:t>L'innovazione consiste nel risolvere l'incertezza</a:t>
            </a:r>
          </a:p>
          <a:p>
            <a:pPr marL="342900" indent="-342900">
              <a:spcAft>
                <a:spcPts val="600"/>
              </a:spcAft>
              <a:buBlip>
                <a:blip r:embed="rId2"/>
              </a:buBlip>
            </a:pPr>
            <a:endParaRPr lang="it-IT" sz="2400" dirty="0">
              <a:latin typeface="Helvetica Neue" panose="020B0604020202020204" charset="0"/>
              <a:cs typeface="Microsoft Sans Serif" panose="020B0604020202020204" pitchFamily="34" charset="0"/>
            </a:endParaRPr>
          </a:p>
          <a:p>
            <a:pPr marL="342900" indent="-342900">
              <a:spcAft>
                <a:spcPts val="600"/>
              </a:spcAft>
              <a:buBlip>
                <a:blip r:embed="rId2"/>
              </a:buBlip>
            </a:pPr>
            <a:r>
              <a:rPr lang="it-IT" sz="2400" dirty="0">
                <a:latin typeface="Helvetica Neue" panose="020B0604020202020204" charset="0"/>
                <a:cs typeface="Microsoft Sans Serif" panose="020B0604020202020204" pitchFamily="34" charset="0"/>
              </a:rPr>
              <a:t>Alcune cose che le organizzazioni devono considerare nella gestione dell'innovazione</a:t>
            </a:r>
          </a:p>
          <a:p>
            <a:pPr marL="342900" indent="-342900">
              <a:spcAft>
                <a:spcPts val="600"/>
              </a:spcAft>
              <a:buBlip>
                <a:blip r:embed="rId2"/>
              </a:buBlip>
            </a:pPr>
            <a:endParaRPr lang="it-IT" sz="2400" dirty="0">
              <a:latin typeface="Helvetica Neue" panose="020B0604020202020204" charset="0"/>
              <a:cs typeface="Microsoft Sans Serif" panose="020B0604020202020204" pitchFamily="34" charset="0"/>
            </a:endParaRPr>
          </a:p>
          <a:p>
            <a:pPr marL="342900" indent="-342900">
              <a:spcAft>
                <a:spcPts val="600"/>
              </a:spcAft>
              <a:buBlip>
                <a:blip r:embed="rId2"/>
              </a:buBlip>
            </a:pPr>
            <a:r>
              <a:rPr lang="it-IT" sz="2400" dirty="0">
                <a:latin typeface="Helvetica Neue" panose="020B0604020202020204" charset="0"/>
                <a:cs typeface="Microsoft Sans Serif" panose="020B0604020202020204" pitchFamily="34" charset="0"/>
              </a:rPr>
              <a:t>Incertezza dell'output (quello che i clienti vogliono)</a:t>
            </a:r>
          </a:p>
          <a:p>
            <a:pPr marL="342900" indent="-342900">
              <a:spcAft>
                <a:spcPts val="600"/>
              </a:spcAft>
              <a:buBlip>
                <a:blip r:embed="rId2"/>
              </a:buBlip>
            </a:pPr>
            <a:endParaRPr lang="it-IT" sz="2400" dirty="0">
              <a:latin typeface="Helvetica Neue" panose="020B0604020202020204" charset="0"/>
              <a:cs typeface="Microsoft Sans Serif" panose="020B0604020202020204" pitchFamily="34" charset="0"/>
            </a:endParaRPr>
          </a:p>
          <a:p>
            <a:pPr marL="342900" indent="-342900">
              <a:spcAft>
                <a:spcPts val="600"/>
              </a:spcAft>
              <a:buBlip>
                <a:blip r:embed="rId2"/>
              </a:buBlip>
            </a:pPr>
            <a:r>
              <a:rPr lang="it-IT" sz="2400" dirty="0">
                <a:latin typeface="Helvetica Neue" panose="020B0604020202020204" charset="0"/>
                <a:cs typeface="Microsoft Sans Serif" panose="020B0604020202020204" pitchFamily="34" charset="0"/>
              </a:rPr>
              <a:t>Incertezza di processo (come fornire ciò che i clienti vogliono)</a:t>
            </a:r>
          </a:p>
          <a:p>
            <a:pPr>
              <a:spcAft>
                <a:spcPts val="600"/>
              </a:spcAft>
            </a:pPr>
            <a:endParaRPr lang="it-IT" sz="2400" dirty="0">
              <a:latin typeface="Helvetica Neue" panose="020B0604020202020204" charset="0"/>
              <a:cs typeface="Microsoft Sans Serif" panose="020B0604020202020204" pitchFamily="34" charset="0"/>
            </a:endParaRPr>
          </a:p>
          <a:p>
            <a:pPr marL="342900" indent="-342900">
              <a:spcAft>
                <a:spcPts val="600"/>
              </a:spcAft>
              <a:buBlip>
                <a:blip r:embed="rId2"/>
              </a:buBlip>
            </a:pPr>
            <a:r>
              <a:rPr lang="it-IT" sz="2400" dirty="0">
                <a:latin typeface="Helvetica Neue" panose="020B0604020202020204" charset="0"/>
                <a:cs typeface="Microsoft Sans Serif" panose="020B0604020202020204" pitchFamily="34" charset="0"/>
              </a:rPr>
              <a:t>Le risposte a queste domande vengono ricercate all'interno della mappa dell'incertezza</a:t>
            </a:r>
            <a:endParaRPr lang="en-US" sz="2400" dirty="0">
              <a:latin typeface="Helvetica Neue" panose="020B0604020202020204" charset="0"/>
              <a:cs typeface="Microsoft Sans Serif" panose="020B0604020202020204" pitchFamily="34" charset="0"/>
            </a:endParaRPr>
          </a:p>
        </p:txBody>
      </p:sp>
      <p:sp>
        <p:nvSpPr>
          <p:cNvPr id="2" name="CuadroTexto 28">
            <a:extLst>
              <a:ext uri="{FF2B5EF4-FFF2-40B4-BE49-F238E27FC236}">
                <a16:creationId xmlns:a16="http://schemas.microsoft.com/office/drawing/2014/main" id="{E7EB9673-AD13-F863-BC69-A6582B90DD6C}"/>
              </a:ext>
            </a:extLst>
          </p:cNvPr>
          <p:cNvSpPr txBox="1"/>
          <p:nvPr/>
        </p:nvSpPr>
        <p:spPr>
          <a:xfrm>
            <a:off x="1296000" y="1548000"/>
            <a:ext cx="16374000" cy="830997"/>
          </a:xfrm>
          <a:prstGeom prst="rect">
            <a:avLst/>
          </a:prstGeom>
          <a:noFill/>
        </p:spPr>
        <p:txBody>
          <a:bodyPr wrap="square" rtlCol="0">
            <a:noAutofit/>
          </a:bodyPr>
          <a:lstStyle/>
          <a:p>
            <a:r>
              <a:rPr lang="it-IT" sz="4800" b="1" dirty="0">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2.Fattori da considerare nella gestione dell’innovazione </a:t>
            </a:r>
          </a:p>
        </p:txBody>
      </p:sp>
    </p:spTree>
    <p:extLst>
      <p:ext uri="{BB962C8B-B14F-4D97-AF65-F5344CB8AC3E}">
        <p14:creationId xmlns:p14="http://schemas.microsoft.com/office/powerpoint/2010/main" val="26445771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ontent Placeholder 3">
            <a:extLst>
              <a:ext uri="{FF2B5EF4-FFF2-40B4-BE49-F238E27FC236}">
                <a16:creationId xmlns:a16="http://schemas.microsoft.com/office/drawing/2014/main" id="{4156E99B-B3BD-AF7A-9B45-AAC25EA007FF}"/>
              </a:ext>
            </a:extLst>
          </p:cNvPr>
          <p:cNvGraphicFramePr>
            <a:graphicFrameLocks/>
          </p:cNvGraphicFramePr>
          <p:nvPr>
            <p:extLst>
              <p:ext uri="{D42A27DB-BD31-4B8C-83A1-F6EECF244321}">
                <p14:modId xmlns:p14="http://schemas.microsoft.com/office/powerpoint/2010/main" val="3032099082"/>
              </p:ext>
            </p:extLst>
          </p:nvPr>
        </p:nvGraphicFramePr>
        <p:xfrm>
          <a:off x="8928000" y="3384000"/>
          <a:ext cx="7668000" cy="4680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14" name="Group 13">
            <a:extLst>
              <a:ext uri="{FF2B5EF4-FFF2-40B4-BE49-F238E27FC236}">
                <a16:creationId xmlns:a16="http://schemas.microsoft.com/office/drawing/2014/main" id="{983FF2AB-0BA9-E2FB-EB7E-2CD76F9DDAA8}"/>
              </a:ext>
            </a:extLst>
          </p:cNvPr>
          <p:cNvGrpSpPr/>
          <p:nvPr/>
        </p:nvGrpSpPr>
        <p:grpSpPr>
          <a:xfrm>
            <a:off x="9252000" y="8172000"/>
            <a:ext cx="7091401" cy="635708"/>
            <a:chOff x="2858026" y="5305953"/>
            <a:chExt cx="3785230" cy="635708"/>
          </a:xfrm>
        </p:grpSpPr>
        <p:cxnSp>
          <p:nvCxnSpPr>
            <p:cNvPr id="16" name="Straight Arrow Connector 15">
              <a:extLst>
                <a:ext uri="{FF2B5EF4-FFF2-40B4-BE49-F238E27FC236}">
                  <a16:creationId xmlns:a16="http://schemas.microsoft.com/office/drawing/2014/main" id="{3450BAD6-4F9D-677E-F538-3C42E4D16B10}"/>
                </a:ext>
              </a:extLst>
            </p:cNvPr>
            <p:cNvCxnSpPr>
              <a:cxnSpLocks/>
            </p:cNvCxnSpPr>
            <p:nvPr/>
          </p:nvCxnSpPr>
          <p:spPr>
            <a:xfrm>
              <a:off x="3405064" y="5445224"/>
              <a:ext cx="2799928" cy="0"/>
            </a:xfrm>
            <a:prstGeom prst="straightConnector1">
              <a:avLst/>
            </a:prstGeom>
            <a:ln w="571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A2972D4F-EC75-1C44-DA79-FA9D87E4362E}"/>
                </a:ext>
              </a:extLst>
            </p:cNvPr>
            <p:cNvSpPr txBox="1"/>
            <p:nvPr/>
          </p:nvSpPr>
          <p:spPr>
            <a:xfrm>
              <a:off x="4056650" y="5479996"/>
              <a:ext cx="1541191" cy="461665"/>
            </a:xfrm>
            <a:prstGeom prst="rect">
              <a:avLst/>
            </a:prstGeom>
            <a:noFill/>
          </p:spPr>
          <p:txBody>
            <a:bodyPr wrap="none" rtlCol="0">
              <a:noAutofit/>
            </a:bodyPr>
            <a:lstStyle/>
            <a:p>
              <a:r>
                <a:rPr lang="en-US" sz="2400" dirty="0">
                  <a:latin typeface="Helvetica Neue" panose="020B0604020202020204" charset="0"/>
                  <a:cs typeface="Microsoft Sans Serif" panose="020B0604020202020204" pitchFamily="34" charset="0"/>
                </a:rPr>
                <a:t>Incertezza di processo</a:t>
              </a:r>
            </a:p>
            <a:p>
              <a:endParaRPr lang="en-US" sz="2400" dirty="0">
                <a:latin typeface="Helvetica Neue" panose="020B0604020202020204" charset="0"/>
                <a:cs typeface="Microsoft Sans Serif" panose="020B0604020202020204" pitchFamily="34" charset="0"/>
              </a:endParaRPr>
            </a:p>
          </p:txBody>
        </p:sp>
        <p:sp>
          <p:nvSpPr>
            <p:cNvPr id="20" name="TextBox 19">
              <a:extLst>
                <a:ext uri="{FF2B5EF4-FFF2-40B4-BE49-F238E27FC236}">
                  <a16:creationId xmlns:a16="http://schemas.microsoft.com/office/drawing/2014/main" id="{89692F89-FC9C-7454-8575-741DF2B6B342}"/>
                </a:ext>
              </a:extLst>
            </p:cNvPr>
            <p:cNvSpPr txBox="1"/>
            <p:nvPr/>
          </p:nvSpPr>
          <p:spPr>
            <a:xfrm>
              <a:off x="6204993" y="5306725"/>
              <a:ext cx="438263" cy="461665"/>
            </a:xfrm>
            <a:prstGeom prst="rect">
              <a:avLst/>
            </a:prstGeom>
            <a:noFill/>
          </p:spPr>
          <p:txBody>
            <a:bodyPr wrap="none" rtlCol="0">
              <a:noAutofit/>
            </a:bodyPr>
            <a:lstStyle/>
            <a:p>
              <a:r>
                <a:rPr lang="en-US" sz="2400" dirty="0">
                  <a:latin typeface="Helvetica Neue" panose="020B0604020202020204" charset="0"/>
                  <a:cs typeface="Microsoft Sans Serif" panose="020B0604020202020204" pitchFamily="34" charset="0"/>
                </a:rPr>
                <a:t>Alto </a:t>
              </a:r>
            </a:p>
          </p:txBody>
        </p:sp>
        <p:sp>
          <p:nvSpPr>
            <p:cNvPr id="21" name="TextBox 20">
              <a:extLst>
                <a:ext uri="{FF2B5EF4-FFF2-40B4-BE49-F238E27FC236}">
                  <a16:creationId xmlns:a16="http://schemas.microsoft.com/office/drawing/2014/main" id="{4192CA1A-5F84-D926-A1F6-9212CF306685}"/>
                </a:ext>
              </a:extLst>
            </p:cNvPr>
            <p:cNvSpPr txBox="1"/>
            <p:nvPr/>
          </p:nvSpPr>
          <p:spPr>
            <a:xfrm>
              <a:off x="2858026" y="5305953"/>
              <a:ext cx="400614" cy="461665"/>
            </a:xfrm>
            <a:prstGeom prst="rect">
              <a:avLst/>
            </a:prstGeom>
            <a:noFill/>
          </p:spPr>
          <p:txBody>
            <a:bodyPr wrap="none" rtlCol="0">
              <a:noAutofit/>
            </a:bodyPr>
            <a:lstStyle/>
            <a:p>
              <a:r>
                <a:rPr lang="en-US" sz="2400" dirty="0">
                  <a:latin typeface="Helvetica Neue" panose="020B0604020202020204" charset="0"/>
                  <a:cs typeface="Microsoft Sans Serif" panose="020B0604020202020204" pitchFamily="34" charset="0"/>
                </a:rPr>
                <a:t>Basso</a:t>
              </a:r>
            </a:p>
          </p:txBody>
        </p:sp>
      </p:grpSp>
      <p:grpSp>
        <p:nvGrpSpPr>
          <p:cNvPr id="22" name="Group 21">
            <a:extLst>
              <a:ext uri="{FF2B5EF4-FFF2-40B4-BE49-F238E27FC236}">
                <a16:creationId xmlns:a16="http://schemas.microsoft.com/office/drawing/2014/main" id="{CABAECBD-52A8-39C3-0C2C-AFEAAB1FD425}"/>
              </a:ext>
            </a:extLst>
          </p:cNvPr>
          <p:cNvGrpSpPr/>
          <p:nvPr/>
        </p:nvGrpSpPr>
        <p:grpSpPr>
          <a:xfrm>
            <a:off x="7956000" y="3383998"/>
            <a:ext cx="1016987" cy="4680002"/>
            <a:chOff x="2065846" y="2204865"/>
            <a:chExt cx="1016987" cy="2629736"/>
          </a:xfrm>
        </p:grpSpPr>
        <p:cxnSp>
          <p:nvCxnSpPr>
            <p:cNvPr id="23" name="Straight Arrow Connector 22">
              <a:extLst>
                <a:ext uri="{FF2B5EF4-FFF2-40B4-BE49-F238E27FC236}">
                  <a16:creationId xmlns:a16="http://schemas.microsoft.com/office/drawing/2014/main" id="{C5054656-3951-595A-6A4B-109B3DDCB1C4}"/>
                </a:ext>
              </a:extLst>
            </p:cNvPr>
            <p:cNvCxnSpPr/>
            <p:nvPr/>
          </p:nvCxnSpPr>
          <p:spPr>
            <a:xfrm flipV="1">
              <a:off x="2567608" y="2492896"/>
              <a:ext cx="0" cy="2043104"/>
            </a:xfrm>
            <a:prstGeom prst="straightConnector1">
              <a:avLst/>
            </a:prstGeom>
            <a:ln w="571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DDE87AD8-5C0D-3133-E913-1B7B25A8DF14}"/>
                </a:ext>
              </a:extLst>
            </p:cNvPr>
            <p:cNvSpPr txBox="1"/>
            <p:nvPr/>
          </p:nvSpPr>
          <p:spPr>
            <a:xfrm rot="16200000">
              <a:off x="1275128" y="3292539"/>
              <a:ext cx="2043102" cy="461665"/>
            </a:xfrm>
            <a:prstGeom prst="rect">
              <a:avLst/>
            </a:prstGeom>
            <a:noFill/>
          </p:spPr>
          <p:txBody>
            <a:bodyPr wrap="square" rtlCol="0">
              <a:noAutofit/>
            </a:bodyPr>
            <a:lstStyle/>
            <a:p>
              <a:pPr algn="ctr"/>
              <a:r>
                <a:rPr lang="en-US" sz="2400" dirty="0">
                  <a:latin typeface="Helvetica Neue" panose="020B0604020202020204" charset="0"/>
                  <a:cs typeface="Microsoft Sans Serif" panose="020B0604020202020204" pitchFamily="34" charset="0"/>
                </a:rPr>
                <a:t>Incertezza del prodotto</a:t>
              </a:r>
            </a:p>
            <a:p>
              <a:pPr algn="ctr"/>
              <a:endParaRPr lang="en-US" sz="2400" dirty="0">
                <a:latin typeface="Helvetica Neue" panose="020B0604020202020204" charset="0"/>
                <a:cs typeface="Microsoft Sans Serif" panose="020B0604020202020204" pitchFamily="34" charset="0"/>
              </a:endParaRPr>
            </a:p>
          </p:txBody>
        </p:sp>
        <p:sp>
          <p:nvSpPr>
            <p:cNvPr id="25" name="TextBox 24">
              <a:extLst>
                <a:ext uri="{FF2B5EF4-FFF2-40B4-BE49-F238E27FC236}">
                  <a16:creationId xmlns:a16="http://schemas.microsoft.com/office/drawing/2014/main" id="{9672F460-7A51-4BF3-D6A1-C162EBBB328E}"/>
                </a:ext>
              </a:extLst>
            </p:cNvPr>
            <p:cNvSpPr txBox="1"/>
            <p:nvPr/>
          </p:nvSpPr>
          <p:spPr>
            <a:xfrm>
              <a:off x="2261774" y="2204865"/>
              <a:ext cx="821059" cy="259414"/>
            </a:xfrm>
            <a:prstGeom prst="rect">
              <a:avLst/>
            </a:prstGeom>
            <a:noFill/>
          </p:spPr>
          <p:txBody>
            <a:bodyPr wrap="none" rtlCol="0">
              <a:noAutofit/>
            </a:bodyPr>
            <a:lstStyle/>
            <a:p>
              <a:r>
                <a:rPr lang="en-US" sz="2400" dirty="0">
                  <a:latin typeface="Helvetica Neue" panose="020B0604020202020204" charset="0"/>
                  <a:cs typeface="Microsoft Sans Serif" panose="020B0604020202020204" pitchFamily="34" charset="0"/>
                </a:rPr>
                <a:t>Alto </a:t>
              </a:r>
            </a:p>
          </p:txBody>
        </p:sp>
        <p:sp>
          <p:nvSpPr>
            <p:cNvPr id="26" name="TextBox 25">
              <a:extLst>
                <a:ext uri="{FF2B5EF4-FFF2-40B4-BE49-F238E27FC236}">
                  <a16:creationId xmlns:a16="http://schemas.microsoft.com/office/drawing/2014/main" id="{EA8A235C-1E95-A715-515E-13048AB60D72}"/>
                </a:ext>
              </a:extLst>
            </p:cNvPr>
            <p:cNvSpPr txBox="1"/>
            <p:nvPr/>
          </p:nvSpPr>
          <p:spPr>
            <a:xfrm>
              <a:off x="2192345" y="4575187"/>
              <a:ext cx="750526" cy="259414"/>
            </a:xfrm>
            <a:prstGeom prst="rect">
              <a:avLst/>
            </a:prstGeom>
            <a:noFill/>
          </p:spPr>
          <p:txBody>
            <a:bodyPr wrap="none" rtlCol="0">
              <a:noAutofit/>
            </a:bodyPr>
            <a:lstStyle/>
            <a:p>
              <a:r>
                <a:rPr lang="en-US" sz="2400" dirty="0">
                  <a:latin typeface="Helvetica Neue" panose="020B0604020202020204" charset="0"/>
                  <a:cs typeface="Microsoft Sans Serif" panose="020B0604020202020204" pitchFamily="34" charset="0"/>
                </a:rPr>
                <a:t>Basso </a:t>
              </a:r>
            </a:p>
          </p:txBody>
        </p:sp>
      </p:grpSp>
      <p:sp>
        <p:nvSpPr>
          <p:cNvPr id="27" name="TextBox 26">
            <a:extLst>
              <a:ext uri="{FF2B5EF4-FFF2-40B4-BE49-F238E27FC236}">
                <a16:creationId xmlns:a16="http://schemas.microsoft.com/office/drawing/2014/main" id="{B08AEFC8-E6D6-57ED-7F95-BF3AC93CA5D0}"/>
              </a:ext>
            </a:extLst>
          </p:cNvPr>
          <p:cNvSpPr txBox="1"/>
          <p:nvPr/>
        </p:nvSpPr>
        <p:spPr>
          <a:xfrm>
            <a:off x="1296000" y="3276000"/>
            <a:ext cx="5863716" cy="4716000"/>
          </a:xfrm>
          <a:prstGeom prst="rect">
            <a:avLst/>
          </a:prstGeom>
          <a:noFill/>
        </p:spPr>
        <p:txBody>
          <a:bodyPr wrap="square" rtlCol="0">
            <a:noAutofit/>
          </a:bodyPr>
          <a:lstStyle/>
          <a:p>
            <a:pPr marL="342900" indent="-342900">
              <a:spcAft>
                <a:spcPts val="600"/>
              </a:spcAft>
              <a:buBlip>
                <a:blip r:embed="rId7"/>
              </a:buBlip>
            </a:pPr>
            <a:r>
              <a:rPr lang="it-IT" sz="2400" dirty="0">
                <a:latin typeface="Helvetica Neue" panose="020B0604020202020204" charset="0"/>
                <a:cs typeface="Microsoft Sans Serif" panose="020B0604020202020204" pitchFamily="34" charset="0"/>
              </a:rPr>
              <a:t>La mappa dell'incertezza descrive quattro strategie di innovazione comuni</a:t>
            </a:r>
          </a:p>
          <a:p>
            <a:pPr marL="342900" indent="-342900">
              <a:spcAft>
                <a:spcPts val="600"/>
              </a:spcAft>
              <a:buBlip>
                <a:blip r:embed="rId7"/>
              </a:buBlip>
            </a:pPr>
            <a:endParaRPr lang="it-IT" sz="2400" dirty="0">
              <a:latin typeface="Helvetica Neue" panose="020B0604020202020204" charset="0"/>
              <a:cs typeface="Microsoft Sans Serif" panose="020B0604020202020204" pitchFamily="34" charset="0"/>
            </a:endParaRPr>
          </a:p>
          <a:p>
            <a:pPr marL="342900" indent="-342900">
              <a:spcAft>
                <a:spcPts val="600"/>
              </a:spcAft>
              <a:buBlip>
                <a:blip r:embed="rId7"/>
              </a:buBlip>
            </a:pPr>
            <a:r>
              <a:rPr lang="it-IT" sz="2400" dirty="0">
                <a:latin typeface="Helvetica Neue" panose="020B0604020202020204" charset="0"/>
                <a:cs typeface="Microsoft Sans Serif" panose="020B0604020202020204" pitchFamily="34" charset="0"/>
              </a:rPr>
              <a:t>Differiscono per il grado di incertezza di prodotto e di processo da alto a basso</a:t>
            </a:r>
          </a:p>
          <a:p>
            <a:pPr>
              <a:spcAft>
                <a:spcPts val="600"/>
              </a:spcAft>
            </a:pPr>
            <a:endParaRPr lang="it-IT" sz="2400" dirty="0">
              <a:latin typeface="Helvetica Neue" panose="020B0604020202020204" charset="0"/>
              <a:cs typeface="Microsoft Sans Serif" panose="020B0604020202020204" pitchFamily="34" charset="0"/>
            </a:endParaRPr>
          </a:p>
          <a:p>
            <a:pPr marL="342900" indent="-342900">
              <a:spcAft>
                <a:spcPts val="600"/>
              </a:spcAft>
              <a:buBlip>
                <a:blip r:embed="rId7"/>
              </a:buBlip>
            </a:pPr>
            <a:r>
              <a:rPr lang="it-IT" sz="2400" dirty="0">
                <a:latin typeface="Helvetica Neue" panose="020B0604020202020204" charset="0"/>
                <a:cs typeface="Microsoft Sans Serif" panose="020B0604020202020204" pitchFamily="34" charset="0"/>
              </a:rPr>
              <a:t>La scelta della strategia dipende dalle condizioni di mercato, dall'anticipazione delle tendenze e dalle capacità interne</a:t>
            </a:r>
            <a:endParaRPr lang="en-US" sz="2400" dirty="0">
              <a:latin typeface="Helvetica Neue" panose="020B0604020202020204" charset="0"/>
              <a:cs typeface="Microsoft Sans Serif" panose="020B0604020202020204" pitchFamily="34" charset="0"/>
            </a:endParaRPr>
          </a:p>
        </p:txBody>
      </p:sp>
      <p:sp>
        <p:nvSpPr>
          <p:cNvPr id="13" name="CuadroTexto 29">
            <a:extLst>
              <a:ext uri="{FF2B5EF4-FFF2-40B4-BE49-F238E27FC236}">
                <a16:creationId xmlns:a16="http://schemas.microsoft.com/office/drawing/2014/main" id="{8C9CB3A1-FA7A-397C-2751-F559A3C5C47B}"/>
              </a:ext>
            </a:extLst>
          </p:cNvPr>
          <p:cNvSpPr txBox="1"/>
          <p:nvPr/>
        </p:nvSpPr>
        <p:spPr>
          <a:xfrm>
            <a:off x="1296000" y="2304000"/>
            <a:ext cx="7982159" cy="523220"/>
          </a:xfrm>
          <a:prstGeom prst="rect">
            <a:avLst/>
          </a:prstGeom>
          <a:noFill/>
        </p:spPr>
        <p:txBody>
          <a:bodyPr wrap="square" rtlCol="0">
            <a:noAutofit/>
          </a:bodyPr>
          <a:lstStyle/>
          <a:p>
            <a:r>
              <a:rPr lang="it-IT" sz="2800" b="1" dirty="0">
                <a:solidFill>
                  <a:srgbClr val="AED633"/>
                </a:solidFill>
                <a:latin typeface="Helvetica Neue" panose="020B0604020202020204" charset="0"/>
                <a:ea typeface="Microsoft Sans Serif" panose="020B0604020202020204" pitchFamily="34" charset="0"/>
                <a:cs typeface="Microsoft Sans Serif" panose="020B0604020202020204" pitchFamily="34" charset="0"/>
              </a:rPr>
              <a:t>2.2 L'incertezza e la ricerca della conoscenza </a:t>
            </a:r>
          </a:p>
        </p:txBody>
      </p:sp>
      <p:sp>
        <p:nvSpPr>
          <p:cNvPr id="2" name="CuadroTexto 28">
            <a:extLst>
              <a:ext uri="{FF2B5EF4-FFF2-40B4-BE49-F238E27FC236}">
                <a16:creationId xmlns:a16="http://schemas.microsoft.com/office/drawing/2014/main" id="{0D7341C9-5568-DBE9-4772-779B827F524D}"/>
              </a:ext>
            </a:extLst>
          </p:cNvPr>
          <p:cNvSpPr txBox="1"/>
          <p:nvPr/>
        </p:nvSpPr>
        <p:spPr>
          <a:xfrm>
            <a:off x="1296000" y="1548000"/>
            <a:ext cx="16374000" cy="830997"/>
          </a:xfrm>
          <a:prstGeom prst="rect">
            <a:avLst/>
          </a:prstGeom>
          <a:noFill/>
        </p:spPr>
        <p:txBody>
          <a:bodyPr wrap="square" rtlCol="0">
            <a:noAutofit/>
          </a:bodyPr>
          <a:lstStyle/>
          <a:p>
            <a:r>
              <a:rPr lang="it-IT" sz="4800" b="1" dirty="0">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2.Fattori da considerare nella gestione dell’innovazione </a:t>
            </a:r>
          </a:p>
        </p:txBody>
      </p:sp>
    </p:spTree>
    <p:extLst>
      <p:ext uri="{BB962C8B-B14F-4D97-AF65-F5344CB8AC3E}">
        <p14:creationId xmlns:p14="http://schemas.microsoft.com/office/powerpoint/2010/main" val="35888607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Diagrama 9">
            <a:extLst>
              <a:ext uri="{FF2B5EF4-FFF2-40B4-BE49-F238E27FC236}">
                <a16:creationId xmlns:a16="http://schemas.microsoft.com/office/drawing/2014/main" id="{2642F5DE-F165-B33C-C658-75F1950A7530}"/>
              </a:ext>
            </a:extLst>
          </p:cNvPr>
          <p:cNvGraphicFramePr/>
          <p:nvPr>
            <p:extLst>
              <p:ext uri="{D42A27DB-BD31-4B8C-83A1-F6EECF244321}">
                <p14:modId xmlns:p14="http://schemas.microsoft.com/office/powerpoint/2010/main" val="1062493197"/>
              </p:ext>
            </p:extLst>
          </p:nvPr>
        </p:nvGraphicFramePr>
        <p:xfrm>
          <a:off x="1836000" y="3060000"/>
          <a:ext cx="15228000" cy="601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4" name="TextBox 13">
            <a:extLst>
              <a:ext uri="{FF2B5EF4-FFF2-40B4-BE49-F238E27FC236}">
                <a16:creationId xmlns:a16="http://schemas.microsoft.com/office/drawing/2014/main" id="{C6841568-86FA-2724-CE69-954AB22784A0}"/>
              </a:ext>
            </a:extLst>
          </p:cNvPr>
          <p:cNvSpPr txBox="1"/>
          <p:nvPr/>
        </p:nvSpPr>
        <p:spPr>
          <a:xfrm rot="16200000">
            <a:off x="-1145909" y="5904000"/>
            <a:ext cx="5508000" cy="461665"/>
          </a:xfrm>
          <a:prstGeom prst="rect">
            <a:avLst/>
          </a:prstGeom>
          <a:noFill/>
        </p:spPr>
        <p:txBody>
          <a:bodyPr wrap="square" rtlCol="0">
            <a:noAutofit/>
          </a:bodyPr>
          <a:lstStyle/>
          <a:p>
            <a:pPr algn="ctr"/>
            <a:r>
              <a:rPr lang="it-IT" sz="2400" dirty="0">
                <a:latin typeface="Helvetica Neue" panose="020B0604020202020204" charset="0"/>
                <a:cs typeface="Microsoft Sans Serif" panose="020B0604020202020204" pitchFamily="34" charset="0"/>
              </a:rPr>
              <a:t>4 quadranti di mappa dell'incertezza</a:t>
            </a:r>
          </a:p>
        </p:txBody>
      </p:sp>
      <p:sp>
        <p:nvSpPr>
          <p:cNvPr id="19" name="CuadroTexto 29">
            <a:extLst>
              <a:ext uri="{FF2B5EF4-FFF2-40B4-BE49-F238E27FC236}">
                <a16:creationId xmlns:a16="http://schemas.microsoft.com/office/drawing/2014/main" id="{5CAC9498-AB31-1D55-16B7-193C568DBD28}"/>
              </a:ext>
            </a:extLst>
          </p:cNvPr>
          <p:cNvSpPr txBox="1"/>
          <p:nvPr/>
        </p:nvSpPr>
        <p:spPr>
          <a:xfrm>
            <a:off x="1296000" y="2304000"/>
            <a:ext cx="7982159" cy="523220"/>
          </a:xfrm>
          <a:prstGeom prst="rect">
            <a:avLst/>
          </a:prstGeom>
          <a:noFill/>
        </p:spPr>
        <p:txBody>
          <a:bodyPr wrap="square" rtlCol="0">
            <a:noAutofit/>
          </a:bodyPr>
          <a:lstStyle/>
          <a:p>
            <a:r>
              <a:rPr lang="it-IT" sz="2800" b="1" dirty="0">
                <a:solidFill>
                  <a:srgbClr val="AED633"/>
                </a:solidFill>
                <a:latin typeface="Helvetica Neue" panose="020B0604020202020204" charset="0"/>
                <a:ea typeface="Microsoft Sans Serif" panose="020B0604020202020204" pitchFamily="34" charset="0"/>
                <a:cs typeface="Microsoft Sans Serif" panose="020B0604020202020204" pitchFamily="34" charset="0"/>
              </a:rPr>
              <a:t>2.2 L'incertezza e la ricerca della conoscenza </a:t>
            </a:r>
          </a:p>
        </p:txBody>
      </p:sp>
      <p:sp>
        <p:nvSpPr>
          <p:cNvPr id="2" name="CuadroTexto 28">
            <a:extLst>
              <a:ext uri="{FF2B5EF4-FFF2-40B4-BE49-F238E27FC236}">
                <a16:creationId xmlns:a16="http://schemas.microsoft.com/office/drawing/2014/main" id="{6536CE66-8F9D-44A6-6C2C-92C675845FD7}"/>
              </a:ext>
            </a:extLst>
          </p:cNvPr>
          <p:cNvSpPr txBox="1"/>
          <p:nvPr/>
        </p:nvSpPr>
        <p:spPr>
          <a:xfrm>
            <a:off x="1296000" y="1548000"/>
            <a:ext cx="16374000" cy="830997"/>
          </a:xfrm>
          <a:prstGeom prst="rect">
            <a:avLst/>
          </a:prstGeom>
          <a:noFill/>
        </p:spPr>
        <p:txBody>
          <a:bodyPr wrap="square" rtlCol="0">
            <a:noAutofit/>
          </a:bodyPr>
          <a:lstStyle/>
          <a:p>
            <a:r>
              <a:rPr lang="it-IT" sz="4800" b="1" dirty="0">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2.Fattori da considerare nella gestione dell’innovazione </a:t>
            </a:r>
          </a:p>
        </p:txBody>
      </p:sp>
    </p:spTree>
    <p:extLst>
      <p:ext uri="{BB962C8B-B14F-4D97-AF65-F5344CB8AC3E}">
        <p14:creationId xmlns:p14="http://schemas.microsoft.com/office/powerpoint/2010/main" val="8805948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683A292D-32AA-61AC-20E7-BD116C0A3637}"/>
              </a:ext>
            </a:extLst>
          </p:cNvPr>
          <p:cNvSpPr txBox="1"/>
          <p:nvPr/>
        </p:nvSpPr>
        <p:spPr>
          <a:xfrm>
            <a:off x="1296000" y="3384000"/>
            <a:ext cx="9000000" cy="5693866"/>
          </a:xfrm>
          <a:prstGeom prst="rect">
            <a:avLst/>
          </a:prstGeom>
          <a:noFill/>
        </p:spPr>
        <p:txBody>
          <a:bodyPr wrap="square" rtlCol="0">
            <a:noAutofit/>
          </a:bodyPr>
          <a:lstStyle/>
          <a:p>
            <a:pPr>
              <a:spcAft>
                <a:spcPts val="1800"/>
              </a:spcAft>
            </a:pPr>
            <a:r>
              <a:rPr lang="it-IT" sz="2400" dirty="0">
                <a:latin typeface="Helvetica Neue" panose="020B0604020202020204" charset="0"/>
                <a:cs typeface="Microsoft Sans Serif" panose="020B0604020202020204" pitchFamily="34" charset="0"/>
              </a:rPr>
              <a:t>Nella loro ricerca di organizzazioni di conoscenza agiscono nello spazio di ricerca: </a:t>
            </a:r>
          </a:p>
          <a:p>
            <a:pPr marL="342900" indent="-342900">
              <a:spcAft>
                <a:spcPts val="1800"/>
              </a:spcAft>
              <a:buBlip>
                <a:blip r:embed="rId2"/>
              </a:buBlip>
            </a:pPr>
            <a:r>
              <a:rPr lang="it-IT" sz="2400" b="1" dirty="0">
                <a:latin typeface="Helvetica Neue" panose="020B0604020202020204" charset="0"/>
                <a:cs typeface="Microsoft Sans Serif" panose="020B0604020202020204" pitchFamily="34" charset="0"/>
              </a:rPr>
              <a:t>Sfruttamento: </a:t>
            </a:r>
            <a:r>
              <a:rPr lang="it-IT" sz="2400" dirty="0">
                <a:latin typeface="Helvetica Neue" panose="020B0604020202020204" charset="0"/>
                <a:cs typeface="Microsoft Sans Serif" panose="020B0604020202020204" pitchFamily="34" charset="0"/>
              </a:rPr>
              <a:t>Quadro stabile per lo sviluppo di innovazioni incrementali. Perfezionare i prodotti e le collaborazioni esistenti con partner consolidati. Tutti i ruoli definiti e le domande di ricerca conosciute.</a:t>
            </a:r>
          </a:p>
          <a:p>
            <a:pPr marL="342900" indent="-342900">
              <a:spcAft>
                <a:spcPts val="1800"/>
              </a:spcAft>
              <a:buBlip>
                <a:blip r:embed="rId2"/>
              </a:buBlip>
            </a:pPr>
            <a:r>
              <a:rPr lang="it-IT" sz="2400" b="1" dirty="0">
                <a:latin typeface="Helvetica Neue" panose="020B0604020202020204" charset="0"/>
                <a:cs typeface="Microsoft Sans Serif" panose="020B0604020202020204" pitchFamily="34" charset="0"/>
              </a:rPr>
              <a:t>Ricerca limitata: </a:t>
            </a:r>
            <a:r>
              <a:rPr lang="it-IT" sz="2400" dirty="0">
                <a:latin typeface="Helvetica Neue" panose="020B0604020202020204" charset="0"/>
                <a:cs typeface="Microsoft Sans Serif" panose="020B0604020202020204" pitchFamily="34" charset="0"/>
              </a:rPr>
              <a:t>Spingendo i confini del"noto" Le nuove tecnologie possono essere sviluppate ma all'interno del telaio esistente. Modello di business stabile</a:t>
            </a:r>
          </a:p>
          <a:p>
            <a:pPr marL="342900" indent="-342900">
              <a:spcAft>
                <a:spcPts val="1800"/>
              </a:spcAft>
              <a:buBlip>
                <a:blip r:embed="rId2"/>
              </a:buBlip>
            </a:pPr>
            <a:r>
              <a:rPr lang="it-IT" sz="2400" b="1" dirty="0">
                <a:latin typeface="Helvetica Neue" panose="020B0604020202020204" charset="0"/>
                <a:cs typeface="Microsoft Sans Serif" panose="020B0604020202020204" pitchFamily="34" charset="0"/>
              </a:rPr>
              <a:t>Modifica del quadro: </a:t>
            </a:r>
            <a:r>
              <a:rPr lang="it-IT" sz="2400" dirty="0">
                <a:latin typeface="Helvetica Neue" panose="020B0604020202020204" charset="0"/>
                <a:cs typeface="Microsoft Sans Serif" panose="020B0604020202020204" pitchFamily="34" charset="0"/>
              </a:rPr>
              <a:t>Fuori dagli schemi. Permutazione delle risorse e degli elementi esistenti nell'ambiente. </a:t>
            </a:r>
          </a:p>
          <a:p>
            <a:pPr marL="342900" indent="-342900">
              <a:spcAft>
                <a:spcPts val="1800"/>
              </a:spcAft>
              <a:buBlip>
                <a:blip r:embed="rId2"/>
              </a:buBlip>
            </a:pPr>
            <a:r>
              <a:rPr lang="it-IT" sz="2400" b="1" dirty="0">
                <a:latin typeface="Helvetica Neue" panose="020B0604020202020204" charset="0"/>
                <a:cs typeface="Microsoft Sans Serif" panose="020B0604020202020204" pitchFamily="34" charset="0"/>
              </a:rPr>
              <a:t>Co-evoluzione: </a:t>
            </a:r>
            <a:r>
              <a:rPr lang="it-IT" sz="2400" dirty="0">
                <a:latin typeface="Helvetica Neue" panose="020B0604020202020204" charset="0"/>
                <a:cs typeface="Microsoft Sans Serif" panose="020B0604020202020204" pitchFamily="34" charset="0"/>
              </a:rPr>
              <a:t>Alto grado di sperimentazione. Nuovo telaio dominante.</a:t>
            </a:r>
            <a:endParaRPr lang="en-US" sz="2400" dirty="0">
              <a:latin typeface="Helvetica Neue" panose="020B0604020202020204" charset="0"/>
              <a:cs typeface="Microsoft Sans Serif" panose="020B0604020202020204" pitchFamily="34" charset="0"/>
            </a:endParaRPr>
          </a:p>
        </p:txBody>
      </p:sp>
      <p:grpSp>
        <p:nvGrpSpPr>
          <p:cNvPr id="14" name="Group 13">
            <a:extLst>
              <a:ext uri="{FF2B5EF4-FFF2-40B4-BE49-F238E27FC236}">
                <a16:creationId xmlns:a16="http://schemas.microsoft.com/office/drawing/2014/main" id="{1C45938A-BD2F-F577-E6EE-28D8E5FC78E1}"/>
              </a:ext>
            </a:extLst>
          </p:cNvPr>
          <p:cNvGrpSpPr/>
          <p:nvPr/>
        </p:nvGrpSpPr>
        <p:grpSpPr>
          <a:xfrm>
            <a:off x="10439400" y="4381500"/>
            <a:ext cx="6571688" cy="3590539"/>
            <a:chOff x="-338814" y="2520688"/>
            <a:chExt cx="6571688" cy="3590539"/>
          </a:xfrm>
        </p:grpSpPr>
        <p:grpSp>
          <p:nvGrpSpPr>
            <p:cNvPr id="16" name="Group 15">
              <a:extLst>
                <a:ext uri="{FF2B5EF4-FFF2-40B4-BE49-F238E27FC236}">
                  <a16:creationId xmlns:a16="http://schemas.microsoft.com/office/drawing/2014/main" id="{1E691C2D-D92D-3725-8CF7-C2D46BF08E1F}"/>
                </a:ext>
              </a:extLst>
            </p:cNvPr>
            <p:cNvGrpSpPr/>
            <p:nvPr/>
          </p:nvGrpSpPr>
          <p:grpSpPr>
            <a:xfrm>
              <a:off x="1451206" y="2564904"/>
              <a:ext cx="4781668" cy="3546323"/>
              <a:chOff x="1451206" y="2564904"/>
              <a:chExt cx="4781668" cy="3546323"/>
            </a:xfrm>
          </p:grpSpPr>
          <p:grpSp>
            <p:nvGrpSpPr>
              <p:cNvPr id="23" name="Group 22">
                <a:extLst>
                  <a:ext uri="{FF2B5EF4-FFF2-40B4-BE49-F238E27FC236}">
                    <a16:creationId xmlns:a16="http://schemas.microsoft.com/office/drawing/2014/main" id="{DC1A8AE5-C6B1-39D5-4D3B-992921B2630A}"/>
                  </a:ext>
                </a:extLst>
              </p:cNvPr>
              <p:cNvGrpSpPr/>
              <p:nvPr/>
            </p:nvGrpSpPr>
            <p:grpSpPr>
              <a:xfrm>
                <a:off x="1451206" y="2564904"/>
                <a:ext cx="4473188" cy="2304256"/>
                <a:chOff x="899592" y="2276872"/>
                <a:chExt cx="4473188" cy="2304256"/>
              </a:xfrm>
            </p:grpSpPr>
            <p:sp>
              <p:nvSpPr>
                <p:cNvPr id="28" name="Rectangle 27">
                  <a:extLst>
                    <a:ext uri="{FF2B5EF4-FFF2-40B4-BE49-F238E27FC236}">
                      <a16:creationId xmlns:a16="http://schemas.microsoft.com/office/drawing/2014/main" id="{3BB2E95B-882F-4453-957B-14DE60503D34}"/>
                    </a:ext>
                  </a:extLst>
                </p:cNvPr>
                <p:cNvSpPr/>
                <p:nvPr/>
              </p:nvSpPr>
              <p:spPr>
                <a:xfrm>
                  <a:off x="899592" y="2276872"/>
                  <a:ext cx="2232248" cy="11521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Helvetica Neue" panose="020B0604020202020204" charset="0"/>
                    </a:rPr>
                    <a:t>Ricerca limitata</a:t>
                  </a:r>
                </a:p>
              </p:txBody>
            </p:sp>
            <p:sp>
              <p:nvSpPr>
                <p:cNvPr id="29" name="Rectangle 28">
                  <a:extLst>
                    <a:ext uri="{FF2B5EF4-FFF2-40B4-BE49-F238E27FC236}">
                      <a16:creationId xmlns:a16="http://schemas.microsoft.com/office/drawing/2014/main" id="{389FD9F0-3B79-E581-CF43-A9153665931A}"/>
                    </a:ext>
                  </a:extLst>
                </p:cNvPr>
                <p:cNvSpPr/>
                <p:nvPr/>
              </p:nvSpPr>
              <p:spPr>
                <a:xfrm>
                  <a:off x="3115835" y="2276872"/>
                  <a:ext cx="2232248" cy="1152128"/>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Helvetica Neue" panose="020B0604020202020204" charset="0"/>
                    </a:rPr>
                    <a:t>Co-evoluzione</a:t>
                  </a:r>
                </a:p>
              </p:txBody>
            </p:sp>
            <p:sp>
              <p:nvSpPr>
                <p:cNvPr id="30" name="Rectangle 29">
                  <a:extLst>
                    <a:ext uri="{FF2B5EF4-FFF2-40B4-BE49-F238E27FC236}">
                      <a16:creationId xmlns:a16="http://schemas.microsoft.com/office/drawing/2014/main" id="{2F747784-A098-CBFE-FAD3-41CC9BCADABE}"/>
                    </a:ext>
                  </a:extLst>
                </p:cNvPr>
                <p:cNvSpPr/>
                <p:nvPr/>
              </p:nvSpPr>
              <p:spPr>
                <a:xfrm>
                  <a:off x="903938" y="3429000"/>
                  <a:ext cx="2232248" cy="1152128"/>
                </a:xfrm>
                <a:prstGeom prst="rect">
                  <a:avLst/>
                </a:prstGeom>
                <a:solidFill>
                  <a:schemeClr val="accent1">
                    <a:lumMod val="40000"/>
                    <a:lumOff val="6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Helvetica Neue" panose="020B0604020202020204" charset="0"/>
                    </a:rPr>
                    <a:t>Sfruttamento</a:t>
                  </a:r>
                </a:p>
              </p:txBody>
            </p:sp>
            <p:sp>
              <p:nvSpPr>
                <p:cNvPr id="31" name="Rectangle 30">
                  <a:extLst>
                    <a:ext uri="{FF2B5EF4-FFF2-40B4-BE49-F238E27FC236}">
                      <a16:creationId xmlns:a16="http://schemas.microsoft.com/office/drawing/2014/main" id="{8A9A4FC5-D364-CBAE-51FC-1C8E38EA5690}"/>
                    </a:ext>
                  </a:extLst>
                </p:cNvPr>
                <p:cNvSpPr/>
                <p:nvPr/>
              </p:nvSpPr>
              <p:spPr>
                <a:xfrm>
                  <a:off x="3140532" y="3429000"/>
                  <a:ext cx="2232248" cy="1152128"/>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Helvetica Neue" panose="020B0604020202020204" charset="0"/>
                    </a:rPr>
                    <a:t>Modifica del framework</a:t>
                  </a:r>
                </a:p>
              </p:txBody>
            </p:sp>
          </p:grpSp>
          <p:sp>
            <p:nvSpPr>
              <p:cNvPr id="24" name="TextBox 23">
                <a:extLst>
                  <a:ext uri="{FF2B5EF4-FFF2-40B4-BE49-F238E27FC236}">
                    <a16:creationId xmlns:a16="http://schemas.microsoft.com/office/drawing/2014/main" id="{36DD6C68-FA1A-06F9-686A-FDC56117EDC9}"/>
                  </a:ext>
                </a:extLst>
              </p:cNvPr>
              <p:cNvSpPr txBox="1"/>
              <p:nvPr/>
            </p:nvSpPr>
            <p:spPr>
              <a:xfrm>
                <a:off x="1796830" y="4864298"/>
                <a:ext cx="2378472" cy="461665"/>
              </a:xfrm>
              <a:prstGeom prst="rect">
                <a:avLst/>
              </a:prstGeom>
              <a:noFill/>
            </p:spPr>
            <p:txBody>
              <a:bodyPr wrap="none" rtlCol="0">
                <a:spAutoFit/>
              </a:bodyPr>
              <a:lstStyle/>
              <a:p>
                <a:r>
                  <a:rPr lang="en-US" sz="2400" dirty="0">
                    <a:latin typeface="Helvetica Neue" panose="020B0604020202020204" charset="0"/>
                  </a:rPr>
                  <a:t>Frame </a:t>
                </a:r>
                <a:r>
                  <a:rPr lang="en-US" sz="2400" dirty="0" err="1">
                    <a:latin typeface="Helvetica Neue" panose="020B0604020202020204" charset="0"/>
                  </a:rPr>
                  <a:t>esistenre</a:t>
                </a:r>
                <a:endParaRPr lang="en-US" sz="2400" dirty="0">
                  <a:latin typeface="Helvetica Neue" panose="020B0604020202020204" charset="0"/>
                </a:endParaRPr>
              </a:p>
            </p:txBody>
          </p:sp>
          <p:sp>
            <p:nvSpPr>
              <p:cNvPr id="25" name="TextBox 24">
                <a:extLst>
                  <a:ext uri="{FF2B5EF4-FFF2-40B4-BE49-F238E27FC236}">
                    <a16:creationId xmlns:a16="http://schemas.microsoft.com/office/drawing/2014/main" id="{35013158-2B16-671D-BA0B-CC31E704AE90}"/>
                  </a:ext>
                </a:extLst>
              </p:cNvPr>
              <p:cNvSpPr txBox="1"/>
              <p:nvPr/>
            </p:nvSpPr>
            <p:spPr>
              <a:xfrm>
                <a:off x="4256199" y="4864298"/>
                <a:ext cx="1957587" cy="461665"/>
              </a:xfrm>
              <a:prstGeom prst="rect">
                <a:avLst/>
              </a:prstGeom>
              <a:noFill/>
            </p:spPr>
            <p:txBody>
              <a:bodyPr wrap="none" rtlCol="0">
                <a:spAutoFit/>
              </a:bodyPr>
              <a:lstStyle/>
              <a:p>
                <a:r>
                  <a:rPr lang="en-US" sz="2400" dirty="0">
                    <a:latin typeface="Helvetica Neue" panose="020B0604020202020204" charset="0"/>
                  </a:rPr>
                  <a:t>Nuovo frame</a:t>
                </a:r>
              </a:p>
            </p:txBody>
          </p:sp>
          <p:cxnSp>
            <p:nvCxnSpPr>
              <p:cNvPr id="26" name="Straight Arrow Connector 25">
                <a:extLst>
                  <a:ext uri="{FF2B5EF4-FFF2-40B4-BE49-F238E27FC236}">
                    <a16:creationId xmlns:a16="http://schemas.microsoft.com/office/drawing/2014/main" id="{F9EBFF97-0192-48DE-4689-1B2CADF95284}"/>
                  </a:ext>
                </a:extLst>
              </p:cNvPr>
              <p:cNvCxnSpPr/>
              <p:nvPr/>
            </p:nvCxnSpPr>
            <p:spPr>
              <a:xfrm>
                <a:off x="1691680" y="5259361"/>
                <a:ext cx="3816424"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1DE84E51-2AC6-3AD5-1602-646FF62E350D}"/>
                  </a:ext>
                </a:extLst>
              </p:cNvPr>
              <p:cNvSpPr txBox="1"/>
              <p:nvPr/>
            </p:nvSpPr>
            <p:spPr>
              <a:xfrm>
                <a:off x="2459084" y="5280230"/>
                <a:ext cx="3773790" cy="830997"/>
              </a:xfrm>
              <a:prstGeom prst="rect">
                <a:avLst/>
              </a:prstGeom>
              <a:noFill/>
            </p:spPr>
            <p:txBody>
              <a:bodyPr wrap="none" rtlCol="0">
                <a:spAutoFit/>
              </a:bodyPr>
              <a:lstStyle/>
              <a:p>
                <a:r>
                  <a:rPr lang="en-US" sz="2400" dirty="0">
                    <a:latin typeface="Helvetica Neue" panose="020B0604020202020204" charset="0"/>
                  </a:rPr>
                  <a:t>Complessità dell'ambiente</a:t>
                </a:r>
              </a:p>
              <a:p>
                <a:endParaRPr lang="en-US" sz="2400" dirty="0">
                  <a:latin typeface="Helvetica Neue" panose="020B0604020202020204" charset="0"/>
                </a:endParaRPr>
              </a:p>
            </p:txBody>
          </p:sp>
        </p:grpSp>
        <p:sp>
          <p:nvSpPr>
            <p:cNvPr id="19" name="TextBox 18">
              <a:extLst>
                <a:ext uri="{FF2B5EF4-FFF2-40B4-BE49-F238E27FC236}">
                  <a16:creationId xmlns:a16="http://schemas.microsoft.com/office/drawing/2014/main" id="{CC44523A-FE9B-FD0F-B070-4CF7DDB309D9}"/>
                </a:ext>
              </a:extLst>
            </p:cNvPr>
            <p:cNvSpPr txBox="1"/>
            <p:nvPr/>
          </p:nvSpPr>
          <p:spPr>
            <a:xfrm>
              <a:off x="-338814" y="4536688"/>
              <a:ext cx="1965603" cy="1200329"/>
            </a:xfrm>
            <a:prstGeom prst="rect">
              <a:avLst/>
            </a:prstGeom>
            <a:noFill/>
          </p:spPr>
          <p:txBody>
            <a:bodyPr wrap="none" rtlCol="0">
              <a:spAutoFit/>
            </a:bodyPr>
            <a:lstStyle/>
            <a:p>
              <a:r>
                <a:rPr lang="en-US" sz="2400" dirty="0">
                  <a:latin typeface="Helvetica Neue" panose="020B0604020202020204" charset="0"/>
                </a:rPr>
                <a:t>Incrementale</a:t>
              </a:r>
            </a:p>
            <a:p>
              <a:endParaRPr lang="en-US" sz="2400" dirty="0">
                <a:latin typeface="Helvetica Neue" panose="020B0604020202020204" charset="0"/>
              </a:endParaRPr>
            </a:p>
            <a:p>
              <a:endParaRPr lang="en-US" sz="2400" dirty="0">
                <a:latin typeface="Helvetica Neue" panose="020B0604020202020204" charset="0"/>
              </a:endParaRPr>
            </a:p>
          </p:txBody>
        </p:sp>
        <p:sp>
          <p:nvSpPr>
            <p:cNvPr id="20" name="TextBox 19">
              <a:extLst>
                <a:ext uri="{FF2B5EF4-FFF2-40B4-BE49-F238E27FC236}">
                  <a16:creationId xmlns:a16="http://schemas.microsoft.com/office/drawing/2014/main" id="{6090B285-456F-E38E-10A8-CB94CC0EAA8B}"/>
                </a:ext>
              </a:extLst>
            </p:cNvPr>
            <p:cNvSpPr txBox="1"/>
            <p:nvPr/>
          </p:nvSpPr>
          <p:spPr>
            <a:xfrm>
              <a:off x="93186" y="2520688"/>
              <a:ext cx="1385316" cy="830997"/>
            </a:xfrm>
            <a:prstGeom prst="rect">
              <a:avLst/>
            </a:prstGeom>
            <a:noFill/>
          </p:spPr>
          <p:txBody>
            <a:bodyPr wrap="none" rtlCol="0">
              <a:spAutoFit/>
            </a:bodyPr>
            <a:lstStyle/>
            <a:p>
              <a:r>
                <a:rPr lang="en-US" sz="2400" dirty="0">
                  <a:latin typeface="Helvetica Neue" panose="020B0604020202020204" charset="0"/>
                </a:rPr>
                <a:t>Radicale</a:t>
              </a:r>
            </a:p>
            <a:p>
              <a:endParaRPr lang="en-US" sz="2400" dirty="0">
                <a:latin typeface="Helvetica Neue" panose="020B0604020202020204" charset="0"/>
              </a:endParaRPr>
            </a:p>
          </p:txBody>
        </p:sp>
        <p:cxnSp>
          <p:nvCxnSpPr>
            <p:cNvPr id="21" name="Straight Arrow Connector 20">
              <a:extLst>
                <a:ext uri="{FF2B5EF4-FFF2-40B4-BE49-F238E27FC236}">
                  <a16:creationId xmlns:a16="http://schemas.microsoft.com/office/drawing/2014/main" id="{7CA7B1A0-88BF-81CF-C78F-F78F78C9F002}"/>
                </a:ext>
              </a:extLst>
            </p:cNvPr>
            <p:cNvCxnSpPr/>
            <p:nvPr/>
          </p:nvCxnSpPr>
          <p:spPr>
            <a:xfrm flipV="1">
              <a:off x="1115616" y="2947730"/>
              <a:ext cx="0" cy="1538604"/>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80904828-C529-E2F9-DA5D-E6A43094689F}"/>
                </a:ext>
              </a:extLst>
            </p:cNvPr>
            <p:cNvSpPr txBox="1"/>
            <p:nvPr/>
          </p:nvSpPr>
          <p:spPr>
            <a:xfrm rot="16200000">
              <a:off x="-57720" y="3301534"/>
              <a:ext cx="1846980" cy="830997"/>
            </a:xfrm>
            <a:prstGeom prst="rect">
              <a:avLst/>
            </a:prstGeom>
            <a:noFill/>
          </p:spPr>
          <p:txBody>
            <a:bodyPr wrap="none" rtlCol="0">
              <a:spAutoFit/>
            </a:bodyPr>
            <a:lstStyle/>
            <a:p>
              <a:r>
                <a:rPr lang="en-US" sz="2400" dirty="0">
                  <a:latin typeface="Helvetica Neue" panose="020B0604020202020204" charset="0"/>
                </a:rPr>
                <a:t>Innovazione</a:t>
              </a:r>
            </a:p>
            <a:p>
              <a:endParaRPr lang="en-US" sz="2400" dirty="0">
                <a:latin typeface="Helvetica Neue" panose="020B0604020202020204" charset="0"/>
              </a:endParaRPr>
            </a:p>
          </p:txBody>
        </p:sp>
      </p:grpSp>
      <p:sp>
        <p:nvSpPr>
          <p:cNvPr id="13" name="CuadroTexto 29">
            <a:extLst>
              <a:ext uri="{FF2B5EF4-FFF2-40B4-BE49-F238E27FC236}">
                <a16:creationId xmlns:a16="http://schemas.microsoft.com/office/drawing/2014/main" id="{CA8A0FEA-4C1F-A121-CC40-002B8D5BDBAC}"/>
              </a:ext>
            </a:extLst>
          </p:cNvPr>
          <p:cNvSpPr txBox="1"/>
          <p:nvPr/>
        </p:nvSpPr>
        <p:spPr>
          <a:xfrm>
            <a:off x="1296000" y="2304000"/>
            <a:ext cx="7982159" cy="523220"/>
          </a:xfrm>
          <a:prstGeom prst="rect">
            <a:avLst/>
          </a:prstGeom>
          <a:noFill/>
        </p:spPr>
        <p:txBody>
          <a:bodyPr wrap="square" rtlCol="0">
            <a:noAutofit/>
          </a:bodyPr>
          <a:lstStyle/>
          <a:p>
            <a:r>
              <a:rPr lang="it-IT" sz="2800" b="1" dirty="0">
                <a:solidFill>
                  <a:srgbClr val="AED633"/>
                </a:solidFill>
                <a:latin typeface="Helvetica Neue" panose="020B0604020202020204" charset="0"/>
                <a:ea typeface="Microsoft Sans Serif" panose="020B0604020202020204" pitchFamily="34" charset="0"/>
                <a:cs typeface="Microsoft Sans Serif" panose="020B0604020202020204" pitchFamily="34" charset="0"/>
              </a:rPr>
              <a:t>2.2 L'incertezza e la ricerca della conoscenza </a:t>
            </a:r>
          </a:p>
        </p:txBody>
      </p:sp>
      <p:sp>
        <p:nvSpPr>
          <p:cNvPr id="2" name="CuadroTexto 28">
            <a:extLst>
              <a:ext uri="{FF2B5EF4-FFF2-40B4-BE49-F238E27FC236}">
                <a16:creationId xmlns:a16="http://schemas.microsoft.com/office/drawing/2014/main" id="{D7696DC8-0A8D-11F6-3795-22204577B8B5}"/>
              </a:ext>
            </a:extLst>
          </p:cNvPr>
          <p:cNvSpPr txBox="1"/>
          <p:nvPr/>
        </p:nvSpPr>
        <p:spPr>
          <a:xfrm>
            <a:off x="1296000" y="1548000"/>
            <a:ext cx="16374000" cy="830997"/>
          </a:xfrm>
          <a:prstGeom prst="rect">
            <a:avLst/>
          </a:prstGeom>
          <a:noFill/>
        </p:spPr>
        <p:txBody>
          <a:bodyPr wrap="square" rtlCol="0">
            <a:noAutofit/>
          </a:bodyPr>
          <a:lstStyle/>
          <a:p>
            <a:r>
              <a:rPr lang="it-IT" sz="4800" b="1" dirty="0">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2.Fattori da considerare nella gestione dell’innovazione </a:t>
            </a:r>
          </a:p>
        </p:txBody>
      </p:sp>
    </p:spTree>
    <p:extLst>
      <p:ext uri="{BB962C8B-B14F-4D97-AF65-F5344CB8AC3E}">
        <p14:creationId xmlns:p14="http://schemas.microsoft.com/office/powerpoint/2010/main" val="7394295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uadroTexto 29">
            <a:extLst>
              <a:ext uri="{FF2B5EF4-FFF2-40B4-BE49-F238E27FC236}">
                <a16:creationId xmlns:a16="http://schemas.microsoft.com/office/drawing/2014/main" id="{6A362A76-9883-6310-BD79-C74CB85D3EFA}"/>
              </a:ext>
            </a:extLst>
          </p:cNvPr>
          <p:cNvSpPr txBox="1"/>
          <p:nvPr/>
        </p:nvSpPr>
        <p:spPr>
          <a:xfrm>
            <a:off x="1296000" y="2304000"/>
            <a:ext cx="7982159" cy="523220"/>
          </a:xfrm>
          <a:prstGeom prst="rect">
            <a:avLst/>
          </a:prstGeom>
          <a:noFill/>
        </p:spPr>
        <p:txBody>
          <a:bodyPr wrap="square" rtlCol="0">
            <a:noAutofit/>
          </a:bodyPr>
          <a:lstStyle/>
          <a:p>
            <a:r>
              <a:rPr lang="en-US" sz="2800" b="1" dirty="0">
                <a:solidFill>
                  <a:srgbClr val="AED633"/>
                </a:solidFill>
                <a:latin typeface="Helvetica Neue" panose="020B0604020202020204" charset="0"/>
                <a:ea typeface="Microsoft Sans Serif" panose="020B0604020202020204" pitchFamily="34" charset="0"/>
                <a:cs typeface="Microsoft Sans Serif" panose="020B0604020202020204" pitchFamily="34" charset="0"/>
              </a:rPr>
              <a:t>2.3 Processi interni</a:t>
            </a:r>
          </a:p>
        </p:txBody>
      </p:sp>
      <p:sp>
        <p:nvSpPr>
          <p:cNvPr id="11" name="TextBox 10">
            <a:extLst>
              <a:ext uri="{FF2B5EF4-FFF2-40B4-BE49-F238E27FC236}">
                <a16:creationId xmlns:a16="http://schemas.microsoft.com/office/drawing/2014/main" id="{683A292D-32AA-61AC-20E7-BD116C0A3637}"/>
              </a:ext>
            </a:extLst>
          </p:cNvPr>
          <p:cNvSpPr txBox="1"/>
          <p:nvPr/>
        </p:nvSpPr>
        <p:spPr>
          <a:xfrm>
            <a:off x="1296000" y="3384000"/>
            <a:ext cx="7243672" cy="3170099"/>
          </a:xfrm>
          <a:prstGeom prst="rect">
            <a:avLst/>
          </a:prstGeom>
          <a:noFill/>
        </p:spPr>
        <p:txBody>
          <a:bodyPr wrap="square" rtlCol="0">
            <a:noAutofit/>
          </a:bodyPr>
          <a:lstStyle/>
          <a:p>
            <a:pPr marL="342900" indent="-342900">
              <a:buBlip>
                <a:blip r:embed="rId2"/>
              </a:buBlip>
            </a:pPr>
            <a:r>
              <a:rPr lang="it-IT" sz="2400" dirty="0">
                <a:latin typeface="Helvetica Neue" panose="020B0604020202020204" charset="0"/>
                <a:cs typeface="Microsoft Sans Serif" panose="020B0604020202020204" pitchFamily="34" charset="0"/>
              </a:rPr>
              <a:t>Gestione dei collegamenti di conoscenza interna</a:t>
            </a:r>
          </a:p>
          <a:p>
            <a:pPr marL="342900" indent="-342900">
              <a:buBlip>
                <a:blip r:embed="rId2"/>
              </a:buBlip>
            </a:pPr>
            <a:endParaRPr lang="it-IT" sz="2400" dirty="0">
              <a:latin typeface="Helvetica Neue" panose="020B0604020202020204" charset="0"/>
              <a:cs typeface="Microsoft Sans Serif" panose="020B0604020202020204" pitchFamily="34" charset="0"/>
            </a:endParaRPr>
          </a:p>
          <a:p>
            <a:pPr marL="342900" indent="-342900">
              <a:buBlip>
                <a:blip r:embed="rId2"/>
              </a:buBlip>
            </a:pPr>
            <a:r>
              <a:rPr lang="it-IT" sz="2400" dirty="0">
                <a:latin typeface="Helvetica Neue" panose="020B0604020202020204" charset="0"/>
                <a:cs typeface="Microsoft Sans Serif" panose="020B0604020202020204" pitchFamily="34" charset="0"/>
              </a:rPr>
              <a:t>Se l'organizzazione «X» sapeva solo ciò che non sa</a:t>
            </a:r>
          </a:p>
          <a:p>
            <a:pPr marL="342900" indent="-342900">
              <a:buBlip>
                <a:blip r:embed="rId2"/>
              </a:buBlip>
            </a:pPr>
            <a:endParaRPr lang="it-IT" sz="2400" dirty="0">
              <a:latin typeface="Helvetica Neue" panose="020B0604020202020204" charset="0"/>
              <a:cs typeface="Microsoft Sans Serif" panose="020B0604020202020204" pitchFamily="34" charset="0"/>
            </a:endParaRPr>
          </a:p>
          <a:p>
            <a:pPr marL="342900" indent="-342900">
              <a:buBlip>
                <a:blip r:embed="rId2"/>
              </a:buBlip>
            </a:pPr>
            <a:r>
              <a:rPr lang="it-IT" sz="2400" dirty="0">
                <a:latin typeface="Helvetica Neue" panose="020B0604020202020204" charset="0"/>
                <a:cs typeface="Microsoft Sans Serif" panose="020B0604020202020204" pitchFamily="34" charset="0"/>
              </a:rPr>
              <a:t>Le organizzazioni spesso possiedono conoscenze di cui non sono consapevoli</a:t>
            </a:r>
          </a:p>
          <a:p>
            <a:endParaRPr lang="it-IT" sz="2400" dirty="0">
              <a:latin typeface="Helvetica Neue" panose="020B0604020202020204" charset="0"/>
              <a:cs typeface="Microsoft Sans Serif" panose="020B0604020202020204" pitchFamily="34" charset="0"/>
            </a:endParaRPr>
          </a:p>
          <a:p>
            <a:pPr marL="342900" indent="-342900">
              <a:buBlip>
                <a:blip r:embed="rId2"/>
              </a:buBlip>
            </a:pPr>
            <a:r>
              <a:rPr lang="it-IT" sz="2400" dirty="0">
                <a:latin typeface="Helvetica Neue" panose="020B0604020202020204" charset="0"/>
                <a:cs typeface="Microsoft Sans Serif" panose="020B0604020202020204" pitchFamily="34" charset="0"/>
              </a:rPr>
              <a:t>La gestione dell'innovazione richiede anche lo sfruttamento delle conoscenze interne</a:t>
            </a:r>
            <a:endParaRPr lang="en-US" sz="2400" dirty="0">
              <a:latin typeface="Helvetica Neue" panose="020B0604020202020204" charset="0"/>
              <a:cs typeface="Microsoft Sans Serif" panose="020B0604020202020204" pitchFamily="34" charset="0"/>
            </a:endParaRPr>
          </a:p>
        </p:txBody>
      </p:sp>
      <p:graphicFrame>
        <p:nvGraphicFramePr>
          <p:cNvPr id="32" name="Diagrama 9">
            <a:extLst>
              <a:ext uri="{FF2B5EF4-FFF2-40B4-BE49-F238E27FC236}">
                <a16:creationId xmlns:a16="http://schemas.microsoft.com/office/drawing/2014/main" id="{CB0CD2F8-2E25-052E-D4A2-0D094F62E5E2}"/>
              </a:ext>
            </a:extLst>
          </p:cNvPr>
          <p:cNvGraphicFramePr>
            <a:graphicFrameLocks/>
          </p:cNvGraphicFramePr>
          <p:nvPr>
            <p:extLst>
              <p:ext uri="{D42A27DB-BD31-4B8C-83A1-F6EECF244321}">
                <p14:modId xmlns:p14="http://schemas.microsoft.com/office/powerpoint/2010/main" val="1478921888"/>
              </p:ext>
            </p:extLst>
          </p:nvPr>
        </p:nvGraphicFramePr>
        <p:xfrm>
          <a:off x="8229600" y="2736000"/>
          <a:ext cx="8496000" cy="6120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CuadroTexto 28">
            <a:extLst>
              <a:ext uri="{FF2B5EF4-FFF2-40B4-BE49-F238E27FC236}">
                <a16:creationId xmlns:a16="http://schemas.microsoft.com/office/drawing/2014/main" id="{E6E64CAE-0611-DA13-6EEB-860A015BF652}"/>
              </a:ext>
            </a:extLst>
          </p:cNvPr>
          <p:cNvSpPr txBox="1"/>
          <p:nvPr/>
        </p:nvSpPr>
        <p:spPr>
          <a:xfrm>
            <a:off x="1296000" y="1548000"/>
            <a:ext cx="16374000" cy="830997"/>
          </a:xfrm>
          <a:prstGeom prst="rect">
            <a:avLst/>
          </a:prstGeom>
          <a:noFill/>
        </p:spPr>
        <p:txBody>
          <a:bodyPr wrap="square" rtlCol="0">
            <a:noAutofit/>
          </a:bodyPr>
          <a:lstStyle/>
          <a:p>
            <a:r>
              <a:rPr lang="it-IT" sz="4800" b="1" dirty="0">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2.Fattori da considerare nella gestione dell’innovazione </a:t>
            </a:r>
          </a:p>
        </p:txBody>
      </p:sp>
    </p:spTree>
    <p:extLst>
      <p:ext uri="{BB962C8B-B14F-4D97-AF65-F5344CB8AC3E}">
        <p14:creationId xmlns:p14="http://schemas.microsoft.com/office/powerpoint/2010/main" val="34419539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Diagrama 9">
            <a:extLst>
              <a:ext uri="{FF2B5EF4-FFF2-40B4-BE49-F238E27FC236}">
                <a16:creationId xmlns:a16="http://schemas.microsoft.com/office/drawing/2014/main" id="{2642F5DE-F165-B33C-C658-75F1950A7530}"/>
              </a:ext>
            </a:extLst>
          </p:cNvPr>
          <p:cNvGraphicFramePr/>
          <p:nvPr>
            <p:extLst>
              <p:ext uri="{D42A27DB-BD31-4B8C-83A1-F6EECF244321}">
                <p14:modId xmlns:p14="http://schemas.microsoft.com/office/powerpoint/2010/main" val="3555762982"/>
              </p:ext>
            </p:extLst>
          </p:nvPr>
        </p:nvGraphicFramePr>
        <p:xfrm>
          <a:off x="1295999" y="3060000"/>
          <a:ext cx="15732000" cy="60647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3" name="CuadroTexto 29">
            <a:extLst>
              <a:ext uri="{FF2B5EF4-FFF2-40B4-BE49-F238E27FC236}">
                <a16:creationId xmlns:a16="http://schemas.microsoft.com/office/drawing/2014/main" id="{45FBE79B-3758-B6CF-D121-D825B32707A0}"/>
              </a:ext>
            </a:extLst>
          </p:cNvPr>
          <p:cNvSpPr txBox="1"/>
          <p:nvPr/>
        </p:nvSpPr>
        <p:spPr>
          <a:xfrm>
            <a:off x="1296000" y="2304000"/>
            <a:ext cx="7982159" cy="523220"/>
          </a:xfrm>
          <a:prstGeom prst="rect">
            <a:avLst/>
          </a:prstGeom>
          <a:noFill/>
        </p:spPr>
        <p:txBody>
          <a:bodyPr wrap="square" rtlCol="0">
            <a:noAutofit/>
          </a:bodyPr>
          <a:lstStyle/>
          <a:p>
            <a:r>
              <a:rPr lang="en-US" sz="2800" b="1" dirty="0">
                <a:solidFill>
                  <a:srgbClr val="AED633"/>
                </a:solidFill>
                <a:latin typeface="Helvetica Neue" panose="020B0604020202020204" charset="0"/>
                <a:ea typeface="Microsoft Sans Serif" panose="020B0604020202020204" pitchFamily="34" charset="0"/>
                <a:cs typeface="Microsoft Sans Serif" panose="020B0604020202020204" pitchFamily="34" charset="0"/>
              </a:rPr>
              <a:t>2.3 Processi interni</a:t>
            </a:r>
          </a:p>
        </p:txBody>
      </p:sp>
      <p:sp>
        <p:nvSpPr>
          <p:cNvPr id="2" name="CuadroTexto 28">
            <a:extLst>
              <a:ext uri="{FF2B5EF4-FFF2-40B4-BE49-F238E27FC236}">
                <a16:creationId xmlns:a16="http://schemas.microsoft.com/office/drawing/2014/main" id="{40CDB2A5-96C6-5052-BE66-9339BE5B6CA6}"/>
              </a:ext>
            </a:extLst>
          </p:cNvPr>
          <p:cNvSpPr txBox="1"/>
          <p:nvPr/>
        </p:nvSpPr>
        <p:spPr>
          <a:xfrm>
            <a:off x="1296000" y="1548000"/>
            <a:ext cx="16374000" cy="830997"/>
          </a:xfrm>
          <a:prstGeom prst="rect">
            <a:avLst/>
          </a:prstGeom>
          <a:noFill/>
        </p:spPr>
        <p:txBody>
          <a:bodyPr wrap="square" rtlCol="0">
            <a:noAutofit/>
          </a:bodyPr>
          <a:lstStyle/>
          <a:p>
            <a:r>
              <a:rPr lang="it-IT" sz="4800" b="1" dirty="0">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2.Fattori da considerare nella gestione dell’innovazione </a:t>
            </a:r>
          </a:p>
        </p:txBody>
      </p:sp>
    </p:spTree>
    <p:extLst>
      <p:ext uri="{BB962C8B-B14F-4D97-AF65-F5344CB8AC3E}">
        <p14:creationId xmlns:p14="http://schemas.microsoft.com/office/powerpoint/2010/main" val="132428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683A292D-32AA-61AC-20E7-BD116C0A3637}"/>
              </a:ext>
            </a:extLst>
          </p:cNvPr>
          <p:cNvSpPr txBox="1"/>
          <p:nvPr/>
        </p:nvSpPr>
        <p:spPr>
          <a:xfrm>
            <a:off x="1296000" y="3384000"/>
            <a:ext cx="4500000" cy="923330"/>
          </a:xfrm>
          <a:prstGeom prst="rect">
            <a:avLst/>
          </a:prstGeom>
          <a:noFill/>
        </p:spPr>
        <p:txBody>
          <a:bodyPr wrap="square" rtlCol="0">
            <a:noAutofit/>
          </a:bodyPr>
          <a:lstStyle/>
          <a:p>
            <a:pPr algn="ctr">
              <a:lnSpc>
                <a:spcPct val="150000"/>
              </a:lnSpc>
            </a:pPr>
            <a:r>
              <a:rPr lang="it-IT" sz="2000" dirty="0">
                <a:latin typeface="Helvetica Neue" panose="020B0604020202020204" charset="0"/>
                <a:cs typeface="Microsoft Sans Serif" panose="020B0604020202020204" pitchFamily="34" charset="0"/>
              </a:rPr>
              <a:t>Molti fattori delle diapositive precedenti sono modellati dalla struttura organizzativa. È chiaro se una maggiore flessibilità o gerarchia faciliti il successo della gestione dell'innovazione. Comunemente distinguiamo tra strutture organiche e meccanicistiche. Alcune cose da considerare quando strutturare il tuo team di innovazione</a:t>
            </a:r>
            <a:r>
              <a:rPr lang="en-US" sz="2000" dirty="0">
                <a:latin typeface="Helvetica Neue" panose="020B0604020202020204" charset="0"/>
                <a:cs typeface="Microsoft Sans Serif" panose="020B0604020202020204" pitchFamily="34" charset="0"/>
              </a:rPr>
              <a:t>. </a:t>
            </a:r>
          </a:p>
        </p:txBody>
      </p:sp>
      <p:graphicFrame>
        <p:nvGraphicFramePr>
          <p:cNvPr id="14" name="Content Placeholder 4">
            <a:extLst>
              <a:ext uri="{FF2B5EF4-FFF2-40B4-BE49-F238E27FC236}">
                <a16:creationId xmlns:a16="http://schemas.microsoft.com/office/drawing/2014/main" id="{950E8470-4D56-812C-29EB-CE7A311ECEF3}"/>
              </a:ext>
            </a:extLst>
          </p:cNvPr>
          <p:cNvGraphicFramePr>
            <a:graphicFrameLocks/>
          </p:cNvGraphicFramePr>
          <p:nvPr>
            <p:extLst>
              <p:ext uri="{D42A27DB-BD31-4B8C-83A1-F6EECF244321}">
                <p14:modId xmlns:p14="http://schemas.microsoft.com/office/powerpoint/2010/main" val="2491333075"/>
              </p:ext>
            </p:extLst>
          </p:nvPr>
        </p:nvGraphicFramePr>
        <p:xfrm>
          <a:off x="5940000" y="2520000"/>
          <a:ext cx="10595400" cy="6614894"/>
        </p:xfrm>
        <a:graphic>
          <a:graphicData uri="http://schemas.openxmlformats.org/drawingml/2006/table">
            <a:tbl>
              <a:tblPr firstRow="1" bandRow="1">
                <a:tableStyleId>{F5AB1C69-6EDB-4FF4-983F-18BD219EF322}</a:tableStyleId>
              </a:tblPr>
              <a:tblGrid>
                <a:gridCol w="5297700">
                  <a:extLst>
                    <a:ext uri="{9D8B030D-6E8A-4147-A177-3AD203B41FA5}">
                      <a16:colId xmlns:a16="http://schemas.microsoft.com/office/drawing/2014/main" val="1654914079"/>
                    </a:ext>
                  </a:extLst>
                </a:gridCol>
                <a:gridCol w="5297700">
                  <a:extLst>
                    <a:ext uri="{9D8B030D-6E8A-4147-A177-3AD203B41FA5}">
                      <a16:colId xmlns:a16="http://schemas.microsoft.com/office/drawing/2014/main" val="336137949"/>
                    </a:ext>
                  </a:extLst>
                </a:gridCol>
              </a:tblGrid>
              <a:tr h="351299">
                <a:tc>
                  <a:txBody>
                    <a:bodyPr/>
                    <a:lstStyle/>
                    <a:p>
                      <a:r>
                        <a:rPr lang="en-US" sz="2000" noProof="0" dirty="0">
                          <a:latin typeface="Helvetica Neue" panose="020B0604020202020204" charset="0"/>
                        </a:rPr>
                        <a:t>Struttura organica</a:t>
                      </a:r>
                    </a:p>
                  </a:txBody>
                  <a:tcPr anchor="ctr"/>
                </a:tc>
                <a:tc>
                  <a:txBody>
                    <a:bodyPr/>
                    <a:lstStyle/>
                    <a:p>
                      <a:r>
                        <a:rPr lang="en-US" sz="2000" noProof="0" dirty="0">
                          <a:latin typeface="Helvetica Neue" panose="020B0604020202020204" charset="0"/>
                        </a:rPr>
                        <a:t>Struttura meccanicistica</a:t>
                      </a:r>
                    </a:p>
                  </a:txBody>
                  <a:tcPr anchor="ctr"/>
                </a:tc>
                <a:extLst>
                  <a:ext uri="{0D108BD9-81ED-4DB2-BD59-A6C34878D82A}">
                    <a16:rowId xmlns:a16="http://schemas.microsoft.com/office/drawing/2014/main" val="4108297286"/>
                  </a:ext>
                </a:extLst>
              </a:tr>
              <a:tr h="891760">
                <a:tc>
                  <a:txBody>
                    <a:bodyPr/>
                    <a:lstStyle/>
                    <a:p>
                      <a:r>
                        <a:rPr lang="it-IT" sz="1800" b="1" noProof="0" dirty="0">
                          <a:latin typeface="Helvetica Neue" panose="020B0604020202020204" charset="0"/>
                        </a:rPr>
                        <a:t>Canali di comunicazione</a:t>
                      </a:r>
                    </a:p>
                    <a:p>
                      <a:r>
                        <a:rPr lang="it-IT" sz="1800" b="0" noProof="0" dirty="0">
                          <a:latin typeface="Helvetica Neue" panose="020B0604020202020204" charset="0"/>
                        </a:rPr>
                        <a:t>Aperto con flusso libero</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800" b="1" noProof="0" dirty="0">
                          <a:latin typeface="Helvetica Neue" panose="020B0604020202020204" charset="0"/>
                        </a:rPr>
                        <a:t>Canali di comunicazione</a:t>
                      </a:r>
                    </a:p>
                    <a:p>
                      <a:pPr marL="0" marR="0" lvl="0" indent="0" algn="l" defTabSz="914400" rtl="0" eaLnBrk="1" fontAlgn="auto" latinLnBrk="0" hangingPunct="1">
                        <a:lnSpc>
                          <a:spcPct val="100000"/>
                        </a:lnSpc>
                        <a:spcBef>
                          <a:spcPts val="0"/>
                        </a:spcBef>
                        <a:spcAft>
                          <a:spcPts val="0"/>
                        </a:spcAft>
                        <a:buClrTx/>
                        <a:buSzTx/>
                        <a:buFontTx/>
                        <a:buNone/>
                        <a:tabLst/>
                        <a:defRPr/>
                      </a:pPr>
                      <a:r>
                        <a:rPr lang="it-IT" sz="1800" b="0" noProof="0" dirty="0">
                          <a:latin typeface="Helvetica Neue" panose="020B0604020202020204" charset="0"/>
                        </a:rPr>
                        <a:t>Flusso di informazioni altamente strutturato e limitato</a:t>
                      </a:r>
                    </a:p>
                  </a:txBody>
                  <a:tcPr/>
                </a:tc>
                <a:extLst>
                  <a:ext uri="{0D108BD9-81ED-4DB2-BD59-A6C34878D82A}">
                    <a16:rowId xmlns:a16="http://schemas.microsoft.com/office/drawing/2014/main" val="725157255"/>
                  </a:ext>
                </a:extLst>
              </a:tr>
              <a:tr h="621530">
                <a:tc>
                  <a:txBody>
                    <a:bodyPr/>
                    <a:lstStyle/>
                    <a:p>
                      <a:r>
                        <a:rPr lang="en-US" sz="1800" b="1" noProof="0" dirty="0">
                          <a:latin typeface="Helvetica Neue" panose="020B0604020202020204" charset="0"/>
                        </a:rPr>
                        <a:t>Stile di azione</a:t>
                      </a:r>
                    </a:p>
                    <a:p>
                      <a:r>
                        <a:rPr lang="en-US" sz="1800" b="0" noProof="0" dirty="0">
                          <a:latin typeface="Helvetica Neue" panose="020B0604020202020204" charset="0"/>
                        </a:rPr>
                        <a:t>Flessibile</a:t>
                      </a:r>
                    </a:p>
                  </a:txBody>
                  <a:tcPr/>
                </a:tc>
                <a:tc>
                  <a:txBody>
                    <a:bodyPr/>
                    <a:lstStyle/>
                    <a:p>
                      <a:r>
                        <a:rPr lang="it-IT" sz="1800" b="1" noProof="0" dirty="0">
                          <a:latin typeface="Helvetica Neue" panose="020B0604020202020204" charset="0"/>
                        </a:rPr>
                        <a:t>Stile di azione</a:t>
                      </a:r>
                    </a:p>
                    <a:p>
                      <a:r>
                        <a:rPr lang="it-IT" sz="1800" b="0" noProof="0" dirty="0">
                          <a:latin typeface="Helvetica Neue" panose="020B0604020202020204" charset="0"/>
                        </a:rPr>
                        <a:t>Uniforme e limitata</a:t>
                      </a:r>
                    </a:p>
                  </a:txBody>
                  <a:tcPr/>
                </a:tc>
                <a:extLst>
                  <a:ext uri="{0D108BD9-81ED-4DB2-BD59-A6C34878D82A}">
                    <a16:rowId xmlns:a16="http://schemas.microsoft.com/office/drawing/2014/main" val="1291852380"/>
                  </a:ext>
                </a:extLst>
              </a:tr>
              <a:tr h="891760">
                <a:tc>
                  <a:txBody>
                    <a:bodyPr/>
                    <a:lstStyle/>
                    <a:p>
                      <a:r>
                        <a:rPr lang="en-US" sz="1800" b="1" noProof="0" dirty="0">
                          <a:latin typeface="Helvetica Neue" panose="020B0604020202020204" charset="0"/>
                        </a:rPr>
                        <a:t>Autorità decisionale</a:t>
                      </a:r>
                      <a:endParaRPr lang="en-US" sz="1800" b="0" noProof="0" dirty="0">
                        <a:latin typeface="Helvetica Neue" panose="020B0604020202020204" charset="0"/>
                      </a:endParaRPr>
                    </a:p>
                    <a:p>
                      <a:r>
                        <a:rPr lang="en-US" sz="1800" b="0" noProof="0" dirty="0">
                          <a:latin typeface="Helvetica Neue" panose="020B0604020202020204" charset="0"/>
                        </a:rPr>
                        <a:t>Basato sull'esperienza</a:t>
                      </a:r>
                    </a:p>
                  </a:txBody>
                  <a:tcPr/>
                </a:tc>
                <a:tc>
                  <a:txBody>
                    <a:bodyPr/>
                    <a:lstStyle/>
                    <a:p>
                      <a:r>
                        <a:rPr lang="it-IT" sz="1800" b="1" noProof="0" dirty="0">
                          <a:latin typeface="Helvetica Neue" panose="020B0604020202020204" charset="0"/>
                        </a:rPr>
                        <a:t>Autorità decisionale</a:t>
                      </a:r>
                    </a:p>
                    <a:p>
                      <a:r>
                        <a:rPr lang="it-IT" sz="1800" b="0" noProof="0" dirty="0">
                          <a:latin typeface="Helvetica Neue" panose="020B0604020202020204" charset="0"/>
                        </a:rPr>
                        <a:t>In base alla posizione gerarchica del management</a:t>
                      </a:r>
                    </a:p>
                  </a:txBody>
                  <a:tcPr/>
                </a:tc>
                <a:extLst>
                  <a:ext uri="{0D108BD9-81ED-4DB2-BD59-A6C34878D82A}">
                    <a16:rowId xmlns:a16="http://schemas.microsoft.com/office/drawing/2014/main" val="4142795725"/>
                  </a:ext>
                </a:extLst>
              </a:tr>
              <a:tr h="674407">
                <a:tc>
                  <a:txBody>
                    <a:bodyPr/>
                    <a:lstStyle/>
                    <a:p>
                      <a:r>
                        <a:rPr lang="it-IT" sz="1800" b="1" noProof="0" dirty="0">
                          <a:latin typeface="Helvetica Neue" panose="020B0604020202020204" charset="0"/>
                        </a:rPr>
                        <a:t>Adattamento</a:t>
                      </a:r>
                    </a:p>
                    <a:p>
                      <a:r>
                        <a:rPr lang="it-IT" sz="1800" b="0" noProof="0" dirty="0">
                          <a:latin typeface="Helvetica Neue" panose="020B0604020202020204" charset="0"/>
                        </a:rPr>
                        <a:t>Gratuito sulla base delle circostanze</a:t>
                      </a:r>
                    </a:p>
                  </a:txBody>
                  <a:tcPr/>
                </a:tc>
                <a:tc>
                  <a:txBody>
                    <a:bodyPr/>
                    <a:lstStyle/>
                    <a:p>
                      <a:r>
                        <a:rPr lang="it-IT" sz="1800" b="1" noProof="0" dirty="0">
                          <a:latin typeface="Helvetica Neue" panose="020B0604020202020204" charset="0"/>
                        </a:rPr>
                        <a:t>Adattamento</a:t>
                      </a:r>
                    </a:p>
                    <a:p>
                      <a:r>
                        <a:rPr lang="it-IT" sz="1800" b="0" noProof="0" dirty="0">
                          <a:latin typeface="Helvetica Neue" panose="020B0604020202020204" charset="0"/>
                        </a:rPr>
                        <a:t>Limitato, concentrandosi sulle routine</a:t>
                      </a:r>
                    </a:p>
                  </a:txBody>
                  <a:tcPr/>
                </a:tc>
                <a:extLst>
                  <a:ext uri="{0D108BD9-81ED-4DB2-BD59-A6C34878D82A}">
                    <a16:rowId xmlns:a16="http://schemas.microsoft.com/office/drawing/2014/main" val="489391193"/>
                  </a:ext>
                </a:extLst>
              </a:tr>
              <a:tr h="674407">
                <a:tc>
                  <a:txBody>
                    <a:bodyPr/>
                    <a:lstStyle/>
                    <a:p>
                      <a:r>
                        <a:rPr lang="it-IT" sz="1800" b="1" noProof="0" dirty="0">
                          <a:latin typeface="Helvetica Neue" panose="020B0604020202020204" charset="0"/>
                        </a:rPr>
                        <a:t>Implementazione delle attività</a:t>
                      </a:r>
                    </a:p>
                    <a:p>
                      <a:r>
                        <a:rPr lang="it-IT" sz="1800" b="0" noProof="0" dirty="0">
                          <a:latin typeface="Helvetica Neue" panose="020B0604020202020204" charset="0"/>
                        </a:rPr>
                        <a:t>Senza limitazioni di procedura</a:t>
                      </a:r>
                    </a:p>
                  </a:txBody>
                  <a:tcPr/>
                </a:tc>
                <a:tc>
                  <a:txBody>
                    <a:bodyPr/>
                    <a:lstStyle/>
                    <a:p>
                      <a:r>
                        <a:rPr lang="it-IT" sz="1800" b="1" noProof="0" dirty="0">
                          <a:latin typeface="Helvetica Neue" panose="020B0604020202020204" charset="0"/>
                        </a:rPr>
                        <a:t>Enfasi sulle procedure formali</a:t>
                      </a:r>
                    </a:p>
                    <a:p>
                      <a:r>
                        <a:rPr lang="it-IT" sz="1800" b="0" noProof="0" dirty="0">
                          <a:latin typeface="Helvetica Neue" panose="020B0604020202020204" charset="0"/>
                        </a:rPr>
                        <a:t>Sulla base di regole di gestione</a:t>
                      </a:r>
                    </a:p>
                  </a:txBody>
                  <a:tcPr/>
                </a:tc>
                <a:extLst>
                  <a:ext uri="{0D108BD9-81ED-4DB2-BD59-A6C34878D82A}">
                    <a16:rowId xmlns:a16="http://schemas.microsoft.com/office/drawing/2014/main" val="3805002378"/>
                  </a:ext>
                </a:extLst>
              </a:tr>
              <a:tr h="891760">
                <a:tc>
                  <a:txBody>
                    <a:bodyPr/>
                    <a:lstStyle/>
                    <a:p>
                      <a:r>
                        <a:rPr lang="it-IT" sz="1800" b="1" noProof="0" dirty="0">
                          <a:latin typeface="Helvetica Neue" panose="020B0604020202020204" charset="0"/>
                        </a:rPr>
                        <a:t>Controllo rilassato e informale</a:t>
                      </a:r>
                      <a:endParaRPr lang="it-IT" sz="1800" b="0" noProof="0" dirty="0">
                        <a:latin typeface="Helvetica Neue" panose="020B0604020202020204" charset="0"/>
                      </a:endParaRPr>
                    </a:p>
                    <a:p>
                      <a:r>
                        <a:rPr lang="it-IT" sz="1800" b="0" noProof="0" dirty="0">
                          <a:latin typeface="Helvetica Neue" panose="020B0604020202020204" charset="0"/>
                        </a:rPr>
                        <a:t>Con enfasi sulla collaborazione</a:t>
                      </a:r>
                    </a:p>
                  </a:txBody>
                  <a:tcPr/>
                </a:tc>
                <a:tc>
                  <a:txBody>
                    <a:bodyPr/>
                    <a:lstStyle/>
                    <a:p>
                      <a:r>
                        <a:rPr lang="it-IT" sz="1800" b="1" noProof="0" dirty="0">
                          <a:latin typeface="Helvetica Neue" panose="020B0604020202020204" charset="0"/>
                        </a:rPr>
                        <a:t>Controllo fermo</a:t>
                      </a:r>
                    </a:p>
                    <a:p>
                      <a:r>
                        <a:rPr lang="it-IT" sz="1800" b="0" noProof="0" dirty="0">
                          <a:latin typeface="Helvetica Neue" panose="020B0604020202020204" charset="0"/>
                        </a:rPr>
                        <a:t>Attraverso canali di supervisione consolidati</a:t>
                      </a:r>
                    </a:p>
                  </a:txBody>
                  <a:tcPr/>
                </a:tc>
                <a:extLst>
                  <a:ext uri="{0D108BD9-81ED-4DB2-BD59-A6C34878D82A}">
                    <a16:rowId xmlns:a16="http://schemas.microsoft.com/office/drawing/2014/main" val="2249416438"/>
                  </a:ext>
                </a:extLst>
              </a:tr>
              <a:tr h="891760">
                <a:tc>
                  <a:txBody>
                    <a:bodyPr/>
                    <a:lstStyle/>
                    <a:p>
                      <a:r>
                        <a:rPr lang="it-IT" sz="1800" b="1" noProof="0" dirty="0">
                          <a:latin typeface="Helvetica Neue" panose="020B0604020202020204" charset="0"/>
                        </a:rPr>
                        <a:t>Comportamento flessibile sul posto di lavoro</a:t>
                      </a:r>
                    </a:p>
                    <a:p>
                      <a:r>
                        <a:rPr lang="it-IT" sz="1800" b="0" noProof="0" dirty="0">
                          <a:latin typeface="Helvetica Neue" panose="020B0604020202020204" charset="0"/>
                        </a:rPr>
                        <a:t>Plasmati dalle esigenze attuali</a:t>
                      </a:r>
                    </a:p>
                  </a:txBody>
                  <a:tcPr/>
                </a:tc>
                <a:tc>
                  <a:txBody>
                    <a:bodyPr/>
                    <a:lstStyle/>
                    <a:p>
                      <a:r>
                        <a:rPr lang="it-IT" sz="1800" b="1" noProof="0" dirty="0">
                          <a:latin typeface="Helvetica Neue" panose="020B0604020202020204" charset="0"/>
                        </a:rPr>
                        <a:t>Comportamento formale sul posto di lavoro</a:t>
                      </a:r>
                    </a:p>
                    <a:p>
                      <a:r>
                        <a:rPr lang="it-IT" sz="1800" b="0" noProof="0" dirty="0">
                          <a:latin typeface="Helvetica Neue" panose="020B0604020202020204" charset="0"/>
                        </a:rPr>
                        <a:t>Adattato alla descrizione dell'attività</a:t>
                      </a:r>
                    </a:p>
                  </a:txBody>
                  <a:tcPr/>
                </a:tc>
                <a:extLst>
                  <a:ext uri="{0D108BD9-81ED-4DB2-BD59-A6C34878D82A}">
                    <a16:rowId xmlns:a16="http://schemas.microsoft.com/office/drawing/2014/main" val="2028979285"/>
                  </a:ext>
                </a:extLst>
              </a:tr>
              <a:tr h="621530">
                <a:tc>
                  <a:txBody>
                    <a:bodyPr/>
                    <a:lstStyle/>
                    <a:p>
                      <a:r>
                        <a:rPr lang="en-US" sz="1800" b="1" noProof="0" dirty="0">
                          <a:latin typeface="Helvetica Neue" panose="020B0604020202020204" charset="0"/>
                        </a:rPr>
                        <a:t>Decisionale</a:t>
                      </a:r>
                    </a:p>
                    <a:p>
                      <a:r>
                        <a:rPr lang="en-US" sz="1800" b="0" noProof="0" dirty="0">
                          <a:latin typeface="Helvetica Neue" panose="020B0604020202020204" charset="0"/>
                        </a:rPr>
                        <a:t>Partecipazione e consenso</a:t>
                      </a:r>
                    </a:p>
                  </a:txBody>
                  <a:tcPr/>
                </a:tc>
                <a:tc>
                  <a:txBody>
                    <a:bodyPr/>
                    <a:lstStyle/>
                    <a:p>
                      <a:r>
                        <a:rPr lang="en-US" sz="1800" b="1" noProof="0" dirty="0">
                          <a:latin typeface="Helvetica Neue" panose="020B0604020202020204" charset="0"/>
                        </a:rPr>
                        <a:t>Decisionale</a:t>
                      </a:r>
                    </a:p>
                    <a:p>
                      <a:r>
                        <a:rPr lang="en-US" sz="1800" b="0" noProof="0" dirty="0">
                          <a:latin typeface="Helvetica Neue" panose="020B0604020202020204" charset="0"/>
                        </a:rPr>
                        <a:t>Supervisori</a:t>
                      </a:r>
                    </a:p>
                  </a:txBody>
                  <a:tcPr/>
                </a:tc>
                <a:extLst>
                  <a:ext uri="{0D108BD9-81ED-4DB2-BD59-A6C34878D82A}">
                    <a16:rowId xmlns:a16="http://schemas.microsoft.com/office/drawing/2014/main" val="2433818200"/>
                  </a:ext>
                </a:extLst>
              </a:tr>
            </a:tbl>
          </a:graphicData>
        </a:graphic>
      </p:graphicFrame>
      <p:sp>
        <p:nvSpPr>
          <p:cNvPr id="16" name="TextBox 15">
            <a:extLst>
              <a:ext uri="{FF2B5EF4-FFF2-40B4-BE49-F238E27FC236}">
                <a16:creationId xmlns:a16="http://schemas.microsoft.com/office/drawing/2014/main" id="{CA375FC6-3E7A-E554-8AB9-5EFE2AAFAAB5}"/>
              </a:ext>
            </a:extLst>
          </p:cNvPr>
          <p:cNvSpPr txBox="1"/>
          <p:nvPr/>
        </p:nvSpPr>
        <p:spPr>
          <a:xfrm>
            <a:off x="1282862" y="8806592"/>
            <a:ext cx="1098378" cy="276999"/>
          </a:xfrm>
          <a:prstGeom prst="rect">
            <a:avLst/>
          </a:prstGeom>
          <a:noFill/>
        </p:spPr>
        <p:txBody>
          <a:bodyPr wrap="none" rtlCol="0">
            <a:spAutoFit/>
          </a:bodyPr>
          <a:lstStyle/>
          <a:p>
            <a:r>
              <a:rPr lang="en-US" sz="1200" dirty="0">
                <a:latin typeface="Helvetica Neue" panose="020B0604020202020204" charset="0"/>
              </a:rPr>
              <a:t>Source no.: 2</a:t>
            </a:r>
          </a:p>
        </p:txBody>
      </p:sp>
      <p:sp>
        <p:nvSpPr>
          <p:cNvPr id="13" name="CuadroTexto 29">
            <a:extLst>
              <a:ext uri="{FF2B5EF4-FFF2-40B4-BE49-F238E27FC236}">
                <a16:creationId xmlns:a16="http://schemas.microsoft.com/office/drawing/2014/main" id="{EAF12349-9B7C-A2BD-8F59-0C23A2B1D70D}"/>
              </a:ext>
            </a:extLst>
          </p:cNvPr>
          <p:cNvSpPr txBox="1"/>
          <p:nvPr/>
        </p:nvSpPr>
        <p:spPr>
          <a:xfrm>
            <a:off x="1296000" y="2304000"/>
            <a:ext cx="7982159" cy="523220"/>
          </a:xfrm>
          <a:prstGeom prst="rect">
            <a:avLst/>
          </a:prstGeom>
          <a:noFill/>
        </p:spPr>
        <p:txBody>
          <a:bodyPr wrap="square" rtlCol="0">
            <a:noAutofit/>
          </a:bodyPr>
          <a:lstStyle/>
          <a:p>
            <a:r>
              <a:rPr lang="en-US" sz="2800" b="1" dirty="0">
                <a:solidFill>
                  <a:srgbClr val="AED633"/>
                </a:solidFill>
                <a:latin typeface="Helvetica Neue" panose="020B0604020202020204" charset="0"/>
                <a:ea typeface="Microsoft Sans Serif" panose="020B0604020202020204" pitchFamily="34" charset="0"/>
                <a:cs typeface="Microsoft Sans Serif" panose="020B0604020202020204" pitchFamily="34" charset="0"/>
              </a:rPr>
              <a:t>2.3 Processi interni</a:t>
            </a:r>
          </a:p>
        </p:txBody>
      </p:sp>
      <p:sp>
        <p:nvSpPr>
          <p:cNvPr id="2" name="CuadroTexto 28">
            <a:extLst>
              <a:ext uri="{FF2B5EF4-FFF2-40B4-BE49-F238E27FC236}">
                <a16:creationId xmlns:a16="http://schemas.microsoft.com/office/drawing/2014/main" id="{160BC584-F0AA-142F-D953-BD8C9B70F6C1}"/>
              </a:ext>
            </a:extLst>
          </p:cNvPr>
          <p:cNvSpPr txBox="1"/>
          <p:nvPr/>
        </p:nvSpPr>
        <p:spPr>
          <a:xfrm>
            <a:off x="1296000" y="1548000"/>
            <a:ext cx="16374000" cy="830997"/>
          </a:xfrm>
          <a:prstGeom prst="rect">
            <a:avLst/>
          </a:prstGeom>
          <a:noFill/>
        </p:spPr>
        <p:txBody>
          <a:bodyPr wrap="square" rtlCol="0">
            <a:noAutofit/>
          </a:bodyPr>
          <a:lstStyle/>
          <a:p>
            <a:r>
              <a:rPr lang="it-IT" sz="4800" b="1" dirty="0">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2.Fattori da considerare nella gestione dell’innovazione </a:t>
            </a:r>
          </a:p>
        </p:txBody>
      </p:sp>
    </p:spTree>
    <p:extLst>
      <p:ext uri="{BB962C8B-B14F-4D97-AF65-F5344CB8AC3E}">
        <p14:creationId xmlns:p14="http://schemas.microsoft.com/office/powerpoint/2010/main" val="34085452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6CE9C880-7A4A-94B2-756C-952EB7F9F820}"/>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2344400" y="4921071"/>
            <a:ext cx="3907362" cy="3907362"/>
          </a:xfrm>
          <a:prstGeom prst="rect">
            <a:avLst/>
          </a:prstGeom>
          <a:noFill/>
          <a:extLst>
            <a:ext uri="{909E8E84-426E-40DD-AFC4-6F175D3DCCD1}">
              <a14:hiddenFill xmlns:a14="http://schemas.microsoft.com/office/drawing/2010/main">
                <a:solidFill>
                  <a:srgbClr val="FFFFFF"/>
                </a:solidFill>
              </a14:hiddenFill>
            </a:ext>
          </a:extLst>
        </p:spPr>
      </p:pic>
      <p:sp>
        <p:nvSpPr>
          <p:cNvPr id="3" name="CuadroTexto 2">
            <a:extLst>
              <a:ext uri="{FF2B5EF4-FFF2-40B4-BE49-F238E27FC236}">
                <a16:creationId xmlns:a16="http://schemas.microsoft.com/office/drawing/2014/main" id="{059C829C-41D6-1410-D4AD-4579EC19C654}"/>
              </a:ext>
            </a:extLst>
          </p:cNvPr>
          <p:cNvSpPr txBox="1"/>
          <p:nvPr/>
        </p:nvSpPr>
        <p:spPr>
          <a:xfrm>
            <a:off x="4572000" y="3888000"/>
            <a:ext cx="9144000" cy="831600"/>
          </a:xfrm>
          <a:prstGeom prst="rect">
            <a:avLst/>
          </a:prstGeom>
          <a:noFill/>
        </p:spPr>
        <p:txBody>
          <a:bodyPr wrap="square">
            <a:noAutofit/>
          </a:bodyPr>
          <a:lstStyle/>
          <a:p>
            <a:pPr marL="0" marR="0" lvl="0" indent="0" algn="ctr" defTabSz="914400" rtl="0" eaLnBrk="1" fontAlgn="auto" latinLnBrk="0" hangingPunct="1">
              <a:lnSpc>
                <a:spcPct val="100000"/>
              </a:lnSpc>
              <a:spcBef>
                <a:spcPts val="5"/>
              </a:spcBef>
              <a:spcAft>
                <a:spcPts val="0"/>
              </a:spcAft>
              <a:buClrTx/>
              <a:buSzTx/>
              <a:buFontTx/>
              <a:buNone/>
              <a:tabLst>
                <a:tab pos="1205230" algn="l"/>
                <a:tab pos="1926589" algn="l"/>
                <a:tab pos="2915920" algn="l"/>
                <a:tab pos="3444875" algn="l"/>
                <a:tab pos="4383405" algn="l"/>
                <a:tab pos="6796405" algn="l"/>
              </a:tabLst>
              <a:defRPr/>
            </a:pPr>
            <a:r>
              <a:rPr lang="it-IT" sz="4800" b="1" dirty="0">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Individui chiave, strumenti e metodologie nella gestione dell'innovazione</a:t>
            </a:r>
          </a:p>
          <a:p>
            <a:pPr marL="0" marR="0" lvl="0" indent="0" algn="ctr" defTabSz="914400" rtl="0" eaLnBrk="1" fontAlgn="auto" latinLnBrk="0" hangingPunct="1">
              <a:lnSpc>
                <a:spcPct val="100000"/>
              </a:lnSpc>
              <a:spcBef>
                <a:spcPts val="5"/>
              </a:spcBef>
              <a:spcAft>
                <a:spcPts val="0"/>
              </a:spcAft>
              <a:buClrTx/>
              <a:buSzTx/>
              <a:buFontTx/>
              <a:buNone/>
              <a:tabLst>
                <a:tab pos="1205230" algn="l"/>
                <a:tab pos="1926589" algn="l"/>
                <a:tab pos="2915920" algn="l"/>
                <a:tab pos="3444875" algn="l"/>
                <a:tab pos="4383405" algn="l"/>
                <a:tab pos="6796405" algn="l"/>
              </a:tabLst>
              <a:defRPr/>
            </a:pPr>
            <a:endParaRPr kumimoji="0" lang="en-US" sz="4800" b="1" i="0" u="none" strike="noStrike" kern="1200" cap="none" spc="0" normalizeH="0" baseline="0" dirty="0">
              <a:ln>
                <a:noFill/>
              </a:ln>
              <a:solidFill>
                <a:srgbClr val="4D94B7"/>
              </a:solidFill>
              <a:effectLst/>
              <a:uLnTx/>
              <a:uFillTx/>
              <a:latin typeface="Helvetica Neue" panose="020B0604020202020204" charset="0"/>
              <a:ea typeface="Microsoft Sans Serif" panose="020B0604020202020204" pitchFamily="34" charset="0"/>
              <a:cs typeface="Microsoft Sans Serif" panose="020B0604020202020204" pitchFamily="34" charset="0"/>
            </a:endParaRPr>
          </a:p>
        </p:txBody>
      </p:sp>
      <p:sp>
        <p:nvSpPr>
          <p:cNvPr id="5" name="CuadroTexto 4">
            <a:extLst>
              <a:ext uri="{FF2B5EF4-FFF2-40B4-BE49-F238E27FC236}">
                <a16:creationId xmlns:a16="http://schemas.microsoft.com/office/drawing/2014/main" id="{291827B4-A53A-98D3-C6A6-037B32739B31}"/>
              </a:ext>
            </a:extLst>
          </p:cNvPr>
          <p:cNvSpPr txBox="1"/>
          <p:nvPr/>
        </p:nvSpPr>
        <p:spPr>
          <a:xfrm>
            <a:off x="1296000" y="2592000"/>
            <a:ext cx="15732000" cy="1015663"/>
          </a:xfrm>
          <a:prstGeom prst="rect">
            <a:avLst/>
          </a:prstGeom>
          <a:noFill/>
        </p:spPr>
        <p:txBody>
          <a:bodyPr wrap="square">
            <a:noAutofit/>
          </a:bodyPr>
          <a:lstStyle/>
          <a:p>
            <a:pPr marL="0" marR="0" lvl="0" indent="0" algn="ctr" defTabSz="914400" rtl="0" eaLnBrk="1" fontAlgn="auto" latinLnBrk="0" hangingPunct="1">
              <a:lnSpc>
                <a:spcPct val="100000"/>
              </a:lnSpc>
              <a:spcBef>
                <a:spcPts val="5"/>
              </a:spcBef>
              <a:spcAft>
                <a:spcPts val="0"/>
              </a:spcAft>
              <a:buClrTx/>
              <a:buSzTx/>
              <a:buFontTx/>
              <a:buNone/>
              <a:tabLst>
                <a:tab pos="1205230" algn="l"/>
                <a:tab pos="1926589" algn="l"/>
                <a:tab pos="2915920" algn="l"/>
                <a:tab pos="3444875" algn="l"/>
                <a:tab pos="4383405" algn="l"/>
                <a:tab pos="6796405" algn="l"/>
              </a:tabLst>
              <a:defRPr/>
            </a:pPr>
            <a:r>
              <a:rPr lang="en-US" sz="6000" b="1" spc="-114" dirty="0">
                <a:solidFill>
                  <a:srgbClr val="AED633"/>
                </a:solidFill>
                <a:latin typeface="Helvetica Neue" panose="020B0604020202020204" charset="0"/>
                <a:ea typeface="Microsoft Sans Serif" panose="020B0604020202020204" pitchFamily="34" charset="0"/>
                <a:cs typeface="Microsoft Sans Serif" panose="020B0604020202020204" pitchFamily="34" charset="0"/>
              </a:rPr>
              <a:t>Unità 3</a:t>
            </a:r>
            <a:endParaRPr kumimoji="0" lang="en-US" sz="6000" b="1" i="0" u="none" strike="noStrike" kern="1200" cap="none" spc="0" normalizeH="0" baseline="0" dirty="0">
              <a:ln>
                <a:noFill/>
              </a:ln>
              <a:solidFill>
                <a:srgbClr val="AED633"/>
              </a:solidFill>
              <a:effectLst/>
              <a:uLnTx/>
              <a:uFillTx/>
              <a:latin typeface="Helvetica Neue" panose="020B0604020202020204" charset="0"/>
              <a:ea typeface="Microsoft Sans Serif" panose="020B0604020202020204" pitchFamily="34" charset="0"/>
              <a:cs typeface="Microsoft Sans Serif" panose="020B0604020202020204" pitchFamily="34" charset="0"/>
            </a:endParaRPr>
          </a:p>
        </p:txBody>
      </p:sp>
      <p:sp>
        <p:nvSpPr>
          <p:cNvPr id="4" name="Google Shape;114;p5">
            <a:extLst>
              <a:ext uri="{FF2B5EF4-FFF2-40B4-BE49-F238E27FC236}">
                <a16:creationId xmlns:a16="http://schemas.microsoft.com/office/drawing/2014/main" id="{61ADB6E2-D633-7AEC-D364-5177B202D895}"/>
              </a:ext>
            </a:extLst>
          </p:cNvPr>
          <p:cNvSpPr txBox="1"/>
          <p:nvPr/>
        </p:nvSpPr>
        <p:spPr>
          <a:xfrm>
            <a:off x="1296000" y="5981700"/>
            <a:ext cx="10980000" cy="2677616"/>
          </a:xfrm>
          <a:prstGeom prst="rect">
            <a:avLst/>
          </a:prstGeom>
          <a:noFill/>
          <a:ln>
            <a:noFill/>
          </a:ln>
        </p:spPr>
        <p:txBody>
          <a:bodyPr spcFirstLastPara="1" wrap="square" lIns="91425" tIns="45700" rIns="91425" bIns="45700" anchor="t" anchorCtr="0">
            <a:spAutoFit/>
          </a:bodyPr>
          <a:lstStyle/>
          <a:p>
            <a:pPr marL="625475" marR="0" lvl="0" indent="-625475" algn="l" rtl="0">
              <a:spcBef>
                <a:spcPts val="0"/>
              </a:spcBef>
              <a:spcAft>
                <a:spcPts val="0"/>
              </a:spcAft>
              <a:buClr>
                <a:srgbClr val="000000"/>
              </a:buClr>
              <a:buSzPts val="2800"/>
              <a:buFont typeface="Arial"/>
              <a:buNone/>
            </a:pPr>
            <a:endParaRPr lang="en-US" sz="2800" b="1" i="0" u="none" strike="noStrike" cap="none" dirty="0">
              <a:solidFill>
                <a:srgbClr val="AED633"/>
              </a:solidFill>
              <a:latin typeface="Helvetica Neue" panose="020B0604020202020204" charset="0"/>
              <a:ea typeface="Helvetica Neue"/>
              <a:cs typeface="Helvetica Neue"/>
              <a:sym typeface="Helvetica Neue"/>
            </a:endParaRPr>
          </a:p>
          <a:p>
            <a:pPr marL="625475" marR="0" lvl="0" indent="-625475" algn="l" rtl="0">
              <a:spcBef>
                <a:spcPts val="0"/>
              </a:spcBef>
              <a:spcAft>
                <a:spcPts val="0"/>
              </a:spcAft>
              <a:buClr>
                <a:srgbClr val="000000"/>
              </a:buClr>
              <a:buSzPts val="2800"/>
              <a:buFont typeface="Arial"/>
              <a:buNone/>
            </a:pPr>
            <a:r>
              <a:rPr lang="it-IT" sz="2800" b="1" i="0" u="none" strike="noStrike" cap="none" dirty="0">
                <a:solidFill>
                  <a:srgbClr val="AED633"/>
                </a:solidFill>
                <a:latin typeface="Helvetica Neue" panose="020B0604020202020204" charset="0"/>
                <a:ea typeface="Helvetica Neue"/>
                <a:cs typeface="Helvetica Neue"/>
                <a:sym typeface="Helvetica Neue"/>
              </a:rPr>
              <a:t>3.1 Persone chiave nella gestione dell'innovazione all'interno dell'organizzazione</a:t>
            </a:r>
          </a:p>
          <a:p>
            <a:pPr marL="625475" marR="0" lvl="0" indent="-625475" algn="l" rtl="0">
              <a:spcBef>
                <a:spcPts val="0"/>
              </a:spcBef>
              <a:spcAft>
                <a:spcPts val="0"/>
              </a:spcAft>
              <a:buClr>
                <a:srgbClr val="000000"/>
              </a:buClr>
              <a:buSzPts val="2800"/>
              <a:buFont typeface="Arial"/>
              <a:buNone/>
            </a:pPr>
            <a:r>
              <a:rPr lang="it-IT" sz="2800" b="1" i="0" u="none" strike="noStrike" cap="none" dirty="0">
                <a:solidFill>
                  <a:srgbClr val="AED633"/>
                </a:solidFill>
                <a:latin typeface="Helvetica Neue" panose="020B0604020202020204" charset="0"/>
                <a:ea typeface="Helvetica Neue"/>
                <a:cs typeface="Helvetica Neue"/>
                <a:sym typeface="Helvetica Neue"/>
              </a:rPr>
              <a:t> </a:t>
            </a:r>
          </a:p>
          <a:p>
            <a:pPr marL="625475" marR="0" lvl="0" indent="-625475" algn="l" rtl="0">
              <a:spcBef>
                <a:spcPts val="0"/>
              </a:spcBef>
              <a:spcAft>
                <a:spcPts val="0"/>
              </a:spcAft>
              <a:buClr>
                <a:srgbClr val="000000"/>
              </a:buClr>
              <a:buSzPts val="2800"/>
              <a:buFont typeface="Arial"/>
              <a:buNone/>
            </a:pPr>
            <a:r>
              <a:rPr lang="it-IT" sz="2800" b="1" i="0" u="none" strike="noStrike" cap="none" dirty="0">
                <a:solidFill>
                  <a:srgbClr val="AED633"/>
                </a:solidFill>
                <a:latin typeface="Helvetica Neue" panose="020B0604020202020204" charset="0"/>
                <a:ea typeface="Helvetica Neue"/>
                <a:cs typeface="Helvetica Neue"/>
                <a:sym typeface="Helvetica Neue"/>
              </a:rPr>
              <a:t>3.2 Strumenti e metodologie chiave nella gestione dell'innovazione all'interno dell'organizzazione</a:t>
            </a:r>
            <a:endParaRPr lang="en-US" sz="2800" b="1" i="0" u="none" strike="noStrike" cap="none" dirty="0">
              <a:solidFill>
                <a:srgbClr val="AED633"/>
              </a:solidFill>
              <a:latin typeface="Helvetica Neue" panose="020B0604020202020204" charset="0"/>
              <a:ea typeface="Helvetica Neue"/>
              <a:cs typeface="Helvetica Neue"/>
              <a:sym typeface="Helvetica Neue"/>
            </a:endParaRPr>
          </a:p>
        </p:txBody>
      </p:sp>
    </p:spTree>
    <p:extLst>
      <p:ext uri="{BB962C8B-B14F-4D97-AF65-F5344CB8AC3E}">
        <p14:creationId xmlns:p14="http://schemas.microsoft.com/office/powerpoint/2010/main" val="40512729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6085FDEA-229E-2F58-EDB2-FCDD0BF64AAD}"/>
              </a:ext>
            </a:extLst>
          </p:cNvPr>
          <p:cNvSpPr txBox="1"/>
          <p:nvPr/>
        </p:nvSpPr>
        <p:spPr>
          <a:xfrm>
            <a:off x="1296000" y="1548000"/>
            <a:ext cx="3361031" cy="830997"/>
          </a:xfrm>
          <a:prstGeom prst="rect">
            <a:avLst/>
          </a:prstGeom>
          <a:noFill/>
        </p:spPr>
        <p:txBody>
          <a:bodyPr wrap="square" rtlCol="0">
            <a:noAutofit/>
          </a:bodyPr>
          <a:lstStyle/>
          <a:p>
            <a:r>
              <a:rPr lang="it-IT" sz="4800" b="1">
                <a:solidFill>
                  <a:srgbClr val="4D94B7"/>
                </a:solidFill>
                <a:latin typeface="Helvetica Neue"/>
                <a:ea typeface="Microsoft Sans Serif" panose="020B0604020202020204" pitchFamily="34" charset="0"/>
                <a:cs typeface="Microsoft Sans Serif" panose="020B0604020202020204" pitchFamily="34" charset="0"/>
              </a:rPr>
              <a:t>Indice</a:t>
            </a:r>
          </a:p>
        </p:txBody>
      </p:sp>
      <p:sp>
        <p:nvSpPr>
          <p:cNvPr id="4" name="CuadroTexto 3">
            <a:extLst>
              <a:ext uri="{FF2B5EF4-FFF2-40B4-BE49-F238E27FC236}">
                <a16:creationId xmlns:a16="http://schemas.microsoft.com/office/drawing/2014/main" id="{A274B32F-F100-29AF-B7F1-2A2DB8C12F35}"/>
              </a:ext>
            </a:extLst>
          </p:cNvPr>
          <p:cNvSpPr txBox="1"/>
          <p:nvPr/>
        </p:nvSpPr>
        <p:spPr>
          <a:xfrm>
            <a:off x="1296000" y="3384000"/>
            <a:ext cx="720000" cy="1332000"/>
          </a:xfrm>
          <a:prstGeom prst="rect">
            <a:avLst/>
          </a:prstGeom>
          <a:noFill/>
        </p:spPr>
        <p:txBody>
          <a:bodyPr wrap="square" rtlCol="0" anchor="ctr">
            <a:noAutofit/>
          </a:bodyPr>
          <a:lstStyle/>
          <a:p>
            <a:r>
              <a:rPr lang="en-US" sz="4800" b="1" dirty="0">
                <a:solidFill>
                  <a:srgbClr val="4D94B7"/>
                </a:solidFill>
                <a:latin typeface="Helvetica Neue"/>
                <a:ea typeface="Microsoft Sans Serif" panose="020B0604020202020204" pitchFamily="34" charset="0"/>
                <a:cs typeface="Microsoft Sans Serif" panose="020B0604020202020204" pitchFamily="34" charset="0"/>
              </a:rPr>
              <a:t>1</a:t>
            </a:r>
          </a:p>
        </p:txBody>
      </p:sp>
      <p:sp>
        <p:nvSpPr>
          <p:cNvPr id="5" name="CuadroTexto 4">
            <a:extLst>
              <a:ext uri="{FF2B5EF4-FFF2-40B4-BE49-F238E27FC236}">
                <a16:creationId xmlns:a16="http://schemas.microsoft.com/office/drawing/2014/main" id="{7FCAD457-82E2-859A-8A2D-7CD00FDBED57}"/>
              </a:ext>
            </a:extLst>
          </p:cNvPr>
          <p:cNvSpPr txBox="1"/>
          <p:nvPr/>
        </p:nvSpPr>
        <p:spPr>
          <a:xfrm>
            <a:off x="1296000" y="5076000"/>
            <a:ext cx="720000" cy="1332000"/>
          </a:xfrm>
          <a:prstGeom prst="rect">
            <a:avLst/>
          </a:prstGeom>
          <a:noFill/>
        </p:spPr>
        <p:txBody>
          <a:bodyPr wrap="square" rtlCol="0" anchor="ctr">
            <a:noAutofit/>
          </a:bodyPr>
          <a:lstStyle/>
          <a:p>
            <a:r>
              <a:rPr lang="en-US" sz="4800" b="1" dirty="0">
                <a:solidFill>
                  <a:srgbClr val="78B17A"/>
                </a:solidFill>
                <a:latin typeface="Helvetica Neue"/>
                <a:ea typeface="Microsoft Sans Serif" panose="020B0604020202020204" pitchFamily="34" charset="0"/>
                <a:cs typeface="Microsoft Sans Serif" panose="020B0604020202020204" pitchFamily="34" charset="0"/>
              </a:rPr>
              <a:t>2</a:t>
            </a:r>
          </a:p>
        </p:txBody>
      </p:sp>
      <p:sp>
        <p:nvSpPr>
          <p:cNvPr id="6" name="CuadroTexto 5">
            <a:extLst>
              <a:ext uri="{FF2B5EF4-FFF2-40B4-BE49-F238E27FC236}">
                <a16:creationId xmlns:a16="http://schemas.microsoft.com/office/drawing/2014/main" id="{3A11731F-BA87-7733-D8FB-A29587F1C0E9}"/>
              </a:ext>
            </a:extLst>
          </p:cNvPr>
          <p:cNvSpPr txBox="1"/>
          <p:nvPr/>
        </p:nvSpPr>
        <p:spPr>
          <a:xfrm>
            <a:off x="1296000" y="6768000"/>
            <a:ext cx="720000" cy="1332000"/>
          </a:xfrm>
          <a:prstGeom prst="rect">
            <a:avLst/>
          </a:prstGeom>
          <a:noFill/>
        </p:spPr>
        <p:txBody>
          <a:bodyPr wrap="square" rtlCol="0" anchor="ctr">
            <a:noAutofit/>
          </a:bodyPr>
          <a:lstStyle/>
          <a:p>
            <a:r>
              <a:rPr lang="en-US" sz="4800" b="1" dirty="0">
                <a:solidFill>
                  <a:srgbClr val="AED633"/>
                </a:solidFill>
                <a:latin typeface="Helvetica Neue"/>
                <a:ea typeface="Microsoft Sans Serif" panose="020B0604020202020204" pitchFamily="34" charset="0"/>
                <a:cs typeface="Microsoft Sans Serif" panose="020B0604020202020204" pitchFamily="34" charset="0"/>
              </a:rPr>
              <a:t>3</a:t>
            </a:r>
          </a:p>
        </p:txBody>
      </p:sp>
      <p:sp>
        <p:nvSpPr>
          <p:cNvPr id="7" name="CuadroTexto 6">
            <a:extLst>
              <a:ext uri="{FF2B5EF4-FFF2-40B4-BE49-F238E27FC236}">
                <a16:creationId xmlns:a16="http://schemas.microsoft.com/office/drawing/2014/main" id="{9D851723-E38E-95AC-BCAE-5BCCA65E341F}"/>
              </a:ext>
            </a:extLst>
          </p:cNvPr>
          <p:cNvSpPr txBox="1"/>
          <p:nvPr/>
        </p:nvSpPr>
        <p:spPr>
          <a:xfrm>
            <a:off x="1944000" y="3384000"/>
            <a:ext cx="5580000" cy="1332000"/>
          </a:xfrm>
          <a:prstGeom prst="rect">
            <a:avLst/>
          </a:prstGeom>
          <a:noFill/>
        </p:spPr>
        <p:txBody>
          <a:bodyPr wrap="square" rtlCol="0" anchor="ctr">
            <a:noAutofit/>
          </a:bodyPr>
          <a:lstStyle/>
          <a:p>
            <a:r>
              <a:rPr lang="it-IT" sz="2400" b="1" dirty="0">
                <a:latin typeface="Helvetica Neue"/>
                <a:ea typeface="Microsoft Sans Serif" panose="020B0604020202020204" pitchFamily="34" charset="0"/>
                <a:cs typeface="Microsoft Sans Serif" panose="020B0604020202020204" pitchFamily="34" charset="0"/>
              </a:rPr>
              <a:t>Il concetto e la natura della gestione dell’innovazione</a:t>
            </a:r>
          </a:p>
        </p:txBody>
      </p:sp>
      <p:sp>
        <p:nvSpPr>
          <p:cNvPr id="8" name="CuadroTexto 7">
            <a:extLst>
              <a:ext uri="{FF2B5EF4-FFF2-40B4-BE49-F238E27FC236}">
                <a16:creationId xmlns:a16="http://schemas.microsoft.com/office/drawing/2014/main" id="{9D7D5836-64FC-7888-8DAE-0AE7B96A690E}"/>
              </a:ext>
            </a:extLst>
          </p:cNvPr>
          <p:cNvSpPr txBox="1"/>
          <p:nvPr/>
        </p:nvSpPr>
        <p:spPr>
          <a:xfrm>
            <a:off x="1944000" y="5076000"/>
            <a:ext cx="5580000" cy="1332000"/>
          </a:xfrm>
          <a:prstGeom prst="rect">
            <a:avLst/>
          </a:prstGeom>
          <a:noFill/>
        </p:spPr>
        <p:txBody>
          <a:bodyPr wrap="square" rtlCol="0" anchor="ctr">
            <a:noAutofit/>
          </a:bodyPr>
          <a:lstStyle/>
          <a:p>
            <a:r>
              <a:rPr lang="it-IT" sz="2400" b="1" dirty="0">
                <a:latin typeface="Helvetica Neue"/>
                <a:ea typeface="Microsoft Sans Serif" panose="020B0604020202020204" pitchFamily="34" charset="0"/>
                <a:cs typeface="Microsoft Sans Serif" panose="020B0604020202020204" pitchFamily="34" charset="0"/>
              </a:rPr>
              <a:t>Fattori da considerare nella gestione dell’innovazione </a:t>
            </a:r>
          </a:p>
        </p:txBody>
      </p:sp>
      <p:sp>
        <p:nvSpPr>
          <p:cNvPr id="9" name="CuadroTexto 8">
            <a:extLst>
              <a:ext uri="{FF2B5EF4-FFF2-40B4-BE49-F238E27FC236}">
                <a16:creationId xmlns:a16="http://schemas.microsoft.com/office/drawing/2014/main" id="{90AF0EB2-5420-6545-D4D9-7FE990B98F8D}"/>
              </a:ext>
            </a:extLst>
          </p:cNvPr>
          <p:cNvSpPr txBox="1"/>
          <p:nvPr/>
        </p:nvSpPr>
        <p:spPr>
          <a:xfrm>
            <a:off x="1944000" y="6768000"/>
            <a:ext cx="5580000" cy="1332000"/>
          </a:xfrm>
          <a:prstGeom prst="rect">
            <a:avLst/>
          </a:prstGeom>
          <a:noFill/>
        </p:spPr>
        <p:txBody>
          <a:bodyPr wrap="square" rtlCol="0" anchor="ctr">
            <a:noAutofit/>
          </a:bodyPr>
          <a:lstStyle/>
          <a:p>
            <a:r>
              <a:rPr lang="it-IT" sz="2400" b="1" dirty="0">
                <a:latin typeface="Helvetica Neue"/>
                <a:ea typeface="Microsoft Sans Serif" panose="020B0604020202020204" pitchFamily="34" charset="0"/>
                <a:cs typeface="Microsoft Sans Serif" panose="020B0604020202020204" pitchFamily="34" charset="0"/>
              </a:rPr>
              <a:t>Individui chiave, strumenti e metodologie nella gestione dell’innovazione</a:t>
            </a:r>
            <a:endParaRPr lang="en-US" sz="2400" b="1" dirty="0">
              <a:latin typeface="Helvetica Neue"/>
              <a:ea typeface="Microsoft Sans Serif" panose="020B0604020202020204" pitchFamily="34" charset="0"/>
              <a:cs typeface="Microsoft Sans Serif" panose="020B0604020202020204" pitchFamily="34" charset="0"/>
            </a:endParaRPr>
          </a:p>
        </p:txBody>
      </p:sp>
      <p:sp>
        <p:nvSpPr>
          <p:cNvPr id="13" name="CuadroTexto 12">
            <a:extLst>
              <a:ext uri="{FF2B5EF4-FFF2-40B4-BE49-F238E27FC236}">
                <a16:creationId xmlns:a16="http://schemas.microsoft.com/office/drawing/2014/main" id="{726B65AF-AC22-3CE1-971F-5C06CB9C1D03}"/>
              </a:ext>
            </a:extLst>
          </p:cNvPr>
          <p:cNvSpPr txBox="1"/>
          <p:nvPr/>
        </p:nvSpPr>
        <p:spPr>
          <a:xfrm>
            <a:off x="8028000" y="3384000"/>
            <a:ext cx="9000000" cy="1332000"/>
          </a:xfrm>
          <a:prstGeom prst="rect">
            <a:avLst/>
          </a:prstGeom>
          <a:noFill/>
        </p:spPr>
        <p:txBody>
          <a:bodyPr wrap="square" rtlCol="0" anchor="ctr">
            <a:noAutofit/>
          </a:bodyPr>
          <a:lstStyle/>
          <a:p>
            <a:pPr>
              <a:spcAft>
                <a:spcPts val="600"/>
              </a:spcAft>
            </a:pPr>
            <a:r>
              <a:rPr lang="it-IT" sz="2400" dirty="0">
                <a:latin typeface="Helvetica Neue"/>
                <a:ea typeface="Microsoft Sans Serif" panose="020B0604020202020204" pitchFamily="34" charset="0"/>
                <a:cs typeface="Microsoft Sans Serif" panose="020B0604020202020204" pitchFamily="34" charset="0"/>
              </a:rPr>
              <a:t>1.1 Il concetto di innovazione</a:t>
            </a:r>
          </a:p>
          <a:p>
            <a:pPr>
              <a:spcAft>
                <a:spcPts val="600"/>
              </a:spcAft>
            </a:pPr>
            <a:r>
              <a:rPr lang="it-IT" sz="2400" dirty="0">
                <a:latin typeface="Helvetica Neue"/>
                <a:ea typeface="Microsoft Sans Serif" panose="020B0604020202020204" pitchFamily="34" charset="0"/>
                <a:cs typeface="Microsoft Sans Serif" panose="020B0604020202020204" pitchFamily="34" charset="0"/>
              </a:rPr>
              <a:t>1.2 Come nascono le innovazioni? </a:t>
            </a:r>
          </a:p>
          <a:p>
            <a:pPr>
              <a:spcAft>
                <a:spcPts val="600"/>
              </a:spcAft>
            </a:pPr>
            <a:r>
              <a:rPr lang="it-IT" sz="2400" dirty="0">
                <a:latin typeface="Helvetica Neue"/>
                <a:ea typeface="Microsoft Sans Serif" panose="020B0604020202020204" pitchFamily="34" charset="0"/>
                <a:cs typeface="Microsoft Sans Serif" panose="020B0604020202020204" pitchFamily="34" charset="0"/>
              </a:rPr>
              <a:t>1.3 Cos'è la gestione dell’innovazione</a:t>
            </a:r>
            <a:endParaRPr lang="en-US" sz="2400" dirty="0">
              <a:latin typeface="Helvetica Neue"/>
              <a:ea typeface="Microsoft Sans Serif" panose="020B0604020202020204" pitchFamily="34" charset="0"/>
              <a:cs typeface="Microsoft Sans Serif" panose="020B0604020202020204" pitchFamily="34" charset="0"/>
            </a:endParaRPr>
          </a:p>
        </p:txBody>
      </p:sp>
      <p:sp>
        <p:nvSpPr>
          <p:cNvPr id="16" name="Abrir llave 15">
            <a:extLst>
              <a:ext uri="{FF2B5EF4-FFF2-40B4-BE49-F238E27FC236}">
                <a16:creationId xmlns:a16="http://schemas.microsoft.com/office/drawing/2014/main" id="{8C850CF1-1680-5356-7C59-420728901F57}"/>
              </a:ext>
            </a:extLst>
          </p:cNvPr>
          <p:cNvSpPr/>
          <p:nvPr/>
        </p:nvSpPr>
        <p:spPr>
          <a:xfrm>
            <a:off x="7668000" y="3384000"/>
            <a:ext cx="180000" cy="133200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latin typeface="Helvetica Neue"/>
            </a:endParaRPr>
          </a:p>
        </p:txBody>
      </p:sp>
      <p:sp>
        <p:nvSpPr>
          <p:cNvPr id="17" name="Abrir llave 16">
            <a:extLst>
              <a:ext uri="{FF2B5EF4-FFF2-40B4-BE49-F238E27FC236}">
                <a16:creationId xmlns:a16="http://schemas.microsoft.com/office/drawing/2014/main" id="{C949B864-6D25-CADC-4098-0C7A0935461A}"/>
              </a:ext>
            </a:extLst>
          </p:cNvPr>
          <p:cNvSpPr/>
          <p:nvPr/>
        </p:nvSpPr>
        <p:spPr>
          <a:xfrm>
            <a:off x="7668000" y="6768000"/>
            <a:ext cx="180000" cy="133200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latin typeface="Helvetica Neue"/>
            </a:endParaRPr>
          </a:p>
        </p:txBody>
      </p:sp>
      <p:sp>
        <p:nvSpPr>
          <p:cNvPr id="18" name="Abrir llave 17">
            <a:extLst>
              <a:ext uri="{FF2B5EF4-FFF2-40B4-BE49-F238E27FC236}">
                <a16:creationId xmlns:a16="http://schemas.microsoft.com/office/drawing/2014/main" id="{30D0E572-48BB-2C24-D532-8BD1C862F44F}"/>
              </a:ext>
            </a:extLst>
          </p:cNvPr>
          <p:cNvSpPr/>
          <p:nvPr/>
        </p:nvSpPr>
        <p:spPr>
          <a:xfrm>
            <a:off x="7668000" y="5076000"/>
            <a:ext cx="180000" cy="133200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latin typeface="Helvetica Neue"/>
            </a:endParaRPr>
          </a:p>
        </p:txBody>
      </p:sp>
      <p:sp>
        <p:nvSpPr>
          <p:cNvPr id="19" name="CuadroTexto 18">
            <a:extLst>
              <a:ext uri="{FF2B5EF4-FFF2-40B4-BE49-F238E27FC236}">
                <a16:creationId xmlns:a16="http://schemas.microsoft.com/office/drawing/2014/main" id="{F361E540-375D-0564-88E5-DE6906DEE525}"/>
              </a:ext>
            </a:extLst>
          </p:cNvPr>
          <p:cNvSpPr txBox="1"/>
          <p:nvPr/>
        </p:nvSpPr>
        <p:spPr>
          <a:xfrm>
            <a:off x="8028000" y="5076000"/>
            <a:ext cx="9000000" cy="1332000"/>
          </a:xfrm>
          <a:prstGeom prst="rect">
            <a:avLst/>
          </a:prstGeom>
          <a:noFill/>
        </p:spPr>
        <p:txBody>
          <a:bodyPr wrap="square" rtlCol="0" anchor="ctr">
            <a:noAutofit/>
          </a:bodyPr>
          <a:lstStyle/>
          <a:p>
            <a:pPr>
              <a:spcAft>
                <a:spcPts val="600"/>
              </a:spcAft>
            </a:pPr>
            <a:r>
              <a:rPr lang="it-IT" sz="2400" dirty="0">
                <a:latin typeface="Microsoft Sans Serif" panose="020B0604020202020204" pitchFamily="34" charset="0"/>
                <a:ea typeface="Microsoft Sans Serif" panose="020B0604020202020204" pitchFamily="34" charset="0"/>
                <a:cs typeface="Microsoft Sans Serif" panose="020B0604020202020204" pitchFamily="34" charset="0"/>
              </a:rPr>
              <a:t>2.1 Creatività vs stabilità</a:t>
            </a:r>
          </a:p>
          <a:p>
            <a:pPr>
              <a:spcAft>
                <a:spcPts val="600"/>
              </a:spcAft>
            </a:pPr>
            <a:r>
              <a:rPr lang="it-IT" sz="2400" dirty="0">
                <a:latin typeface="Microsoft Sans Serif" panose="020B0604020202020204" pitchFamily="34" charset="0"/>
                <a:ea typeface="Microsoft Sans Serif" panose="020B0604020202020204" pitchFamily="34" charset="0"/>
                <a:cs typeface="Microsoft Sans Serif" panose="020B0604020202020204" pitchFamily="34" charset="0"/>
              </a:rPr>
              <a:t>2.2 L’incertezza e la ricerca della conoscenza</a:t>
            </a:r>
          </a:p>
          <a:p>
            <a:pPr>
              <a:spcAft>
                <a:spcPts val="600"/>
              </a:spcAft>
            </a:pPr>
            <a:r>
              <a:rPr lang="it-IT" sz="2400" dirty="0">
                <a:latin typeface="Microsoft Sans Serif" panose="020B0604020202020204" pitchFamily="34" charset="0"/>
                <a:ea typeface="Microsoft Sans Serif" panose="020B0604020202020204" pitchFamily="34" charset="0"/>
                <a:cs typeface="Microsoft Sans Serif" panose="020B0604020202020204" pitchFamily="34" charset="0"/>
              </a:rPr>
              <a:t>2.3 Processi interni </a:t>
            </a:r>
            <a:endPar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22" name="CuadroTexto 21">
            <a:extLst>
              <a:ext uri="{FF2B5EF4-FFF2-40B4-BE49-F238E27FC236}">
                <a16:creationId xmlns:a16="http://schemas.microsoft.com/office/drawing/2014/main" id="{AC0220DA-E80B-2D08-6E58-3307F90C3ED6}"/>
              </a:ext>
            </a:extLst>
          </p:cNvPr>
          <p:cNvSpPr txBox="1"/>
          <p:nvPr/>
        </p:nvSpPr>
        <p:spPr>
          <a:xfrm>
            <a:off x="8028000" y="6588000"/>
            <a:ext cx="9000000" cy="1692000"/>
          </a:xfrm>
          <a:prstGeom prst="rect">
            <a:avLst/>
          </a:prstGeom>
          <a:noFill/>
        </p:spPr>
        <p:txBody>
          <a:bodyPr wrap="square" rtlCol="0" anchor="ctr">
            <a:noAutofit/>
          </a:bodyPr>
          <a:lstStyle/>
          <a:p>
            <a:pPr marL="546100" indent="-546100">
              <a:spcAft>
                <a:spcPts val="600"/>
              </a:spcAft>
            </a:pPr>
            <a:r>
              <a:rPr lang="it-IT" sz="2400" dirty="0">
                <a:latin typeface="Microsoft Sans Serif" panose="020B0604020202020204" pitchFamily="34" charset="0"/>
                <a:ea typeface="Microsoft Sans Serif" panose="020B0604020202020204" pitchFamily="34" charset="0"/>
                <a:cs typeface="Microsoft Sans Serif" panose="020B0604020202020204" pitchFamily="34" charset="0"/>
              </a:rPr>
              <a:t>3.1 Persone chiave nella gestione dell’innovazione all’interno dell’organizzazione </a:t>
            </a:r>
          </a:p>
          <a:p>
            <a:pPr marL="546100" indent="-546100">
              <a:spcAft>
                <a:spcPts val="600"/>
              </a:spcAft>
            </a:pPr>
            <a:r>
              <a:rPr lang="it-IT" sz="2400" dirty="0">
                <a:latin typeface="Microsoft Sans Serif" panose="020B0604020202020204" pitchFamily="34" charset="0"/>
                <a:ea typeface="Microsoft Sans Serif" panose="020B0604020202020204" pitchFamily="34" charset="0"/>
                <a:cs typeface="Microsoft Sans Serif" panose="020B0604020202020204" pitchFamily="34" charset="0"/>
              </a:rPr>
              <a:t>3.2 Strumenti e metodologie chiave nella gestione dell’innovazione all’interno dell’organizzazione</a:t>
            </a:r>
            <a:endPar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Tree>
    <p:extLst>
      <p:ext uri="{BB962C8B-B14F-4D97-AF65-F5344CB8AC3E}">
        <p14:creationId xmlns:p14="http://schemas.microsoft.com/office/powerpoint/2010/main" val="10594065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28">
            <a:extLst>
              <a:ext uri="{FF2B5EF4-FFF2-40B4-BE49-F238E27FC236}">
                <a16:creationId xmlns:a16="http://schemas.microsoft.com/office/drawing/2014/main" id="{770841F1-3568-1F06-D720-71BC13AFE75C}"/>
              </a:ext>
            </a:extLst>
          </p:cNvPr>
          <p:cNvSpPr txBox="1"/>
          <p:nvPr/>
        </p:nvSpPr>
        <p:spPr>
          <a:xfrm>
            <a:off x="1296000" y="1548000"/>
            <a:ext cx="17144400" cy="707886"/>
          </a:xfrm>
          <a:prstGeom prst="rect">
            <a:avLst/>
          </a:prstGeom>
          <a:noFill/>
        </p:spPr>
        <p:txBody>
          <a:bodyPr wrap="square" rtlCol="0">
            <a:noAutofit/>
          </a:bodyPr>
          <a:lstStyle/>
          <a:p>
            <a:pPr marL="546100" indent="-546100"/>
            <a:r>
              <a:rPr lang="en-US" sz="3500" b="1" dirty="0">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3. </a:t>
            </a:r>
            <a:r>
              <a:rPr lang="it-IT" sz="3500" b="1" dirty="0">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Individui chiave, strumenti e metodologie nella gestione dell'innovazione</a:t>
            </a:r>
          </a:p>
          <a:p>
            <a:pPr marL="546100" indent="-546100"/>
            <a:endParaRPr lang="en-US" sz="4000" b="1" dirty="0">
              <a:solidFill>
                <a:srgbClr val="4D94B7"/>
              </a:solidFill>
              <a:latin typeface="Helvetica Neue" panose="020B0604020202020204" charset="0"/>
              <a:ea typeface="Microsoft Sans Serif" panose="020B0604020202020204" pitchFamily="34" charset="0"/>
              <a:cs typeface="Microsoft Sans Serif" panose="020B0604020202020204" pitchFamily="34" charset="0"/>
            </a:endParaRPr>
          </a:p>
        </p:txBody>
      </p:sp>
      <p:sp>
        <p:nvSpPr>
          <p:cNvPr id="10" name="CuadroTexto 29">
            <a:extLst>
              <a:ext uri="{FF2B5EF4-FFF2-40B4-BE49-F238E27FC236}">
                <a16:creationId xmlns:a16="http://schemas.microsoft.com/office/drawing/2014/main" id="{6A362A76-9883-6310-BD79-C74CB85D3EFA}"/>
              </a:ext>
            </a:extLst>
          </p:cNvPr>
          <p:cNvSpPr txBox="1"/>
          <p:nvPr/>
        </p:nvSpPr>
        <p:spPr>
          <a:xfrm>
            <a:off x="1296000" y="2160000"/>
            <a:ext cx="15840000" cy="523220"/>
          </a:xfrm>
          <a:prstGeom prst="rect">
            <a:avLst/>
          </a:prstGeom>
          <a:noFill/>
        </p:spPr>
        <p:txBody>
          <a:bodyPr wrap="square" rtlCol="0">
            <a:noAutofit/>
          </a:bodyPr>
          <a:lstStyle/>
          <a:p>
            <a:r>
              <a:rPr lang="it-IT" sz="2800" b="1" dirty="0">
                <a:solidFill>
                  <a:srgbClr val="AED633"/>
                </a:solidFill>
                <a:latin typeface="Helvetica Neue" panose="020B0604020202020204" charset="0"/>
                <a:ea typeface="Microsoft Sans Serif" panose="020B0604020202020204" pitchFamily="34" charset="0"/>
                <a:cs typeface="Microsoft Sans Serif" panose="020B0604020202020204" pitchFamily="34" charset="0"/>
              </a:rPr>
              <a:t>3.1 Persone chiave nella gestione dell'innovazione all'interno dell'organizzazione</a:t>
            </a:r>
          </a:p>
        </p:txBody>
      </p:sp>
      <p:sp>
        <p:nvSpPr>
          <p:cNvPr id="11" name="TextBox 10">
            <a:extLst>
              <a:ext uri="{FF2B5EF4-FFF2-40B4-BE49-F238E27FC236}">
                <a16:creationId xmlns:a16="http://schemas.microsoft.com/office/drawing/2014/main" id="{683A292D-32AA-61AC-20E7-BD116C0A3637}"/>
              </a:ext>
            </a:extLst>
          </p:cNvPr>
          <p:cNvSpPr txBox="1"/>
          <p:nvPr/>
        </p:nvSpPr>
        <p:spPr>
          <a:xfrm>
            <a:off x="1355348" y="3848101"/>
            <a:ext cx="4512052" cy="4890900"/>
          </a:xfrm>
          <a:prstGeom prst="rect">
            <a:avLst/>
          </a:prstGeom>
          <a:noFill/>
        </p:spPr>
        <p:txBody>
          <a:bodyPr wrap="square" rtlCol="0">
            <a:noAutofit/>
          </a:bodyPr>
          <a:lstStyle/>
          <a:p>
            <a:pPr marL="342900" indent="-342900">
              <a:spcAft>
                <a:spcPts val="1200"/>
              </a:spcAft>
              <a:buBlip>
                <a:blip r:embed="rId2"/>
              </a:buBlip>
            </a:pPr>
            <a:r>
              <a:rPr lang="it-IT" sz="2200" dirty="0">
                <a:latin typeface="Helvetica Neue" panose="020B0604020202020204" charset="0"/>
                <a:cs typeface="Microsoft Sans Serif" panose="020B0604020202020204" pitchFamily="34" charset="0"/>
              </a:rPr>
              <a:t>La gestione dell'innovazione dipende da determinati ruoli individuali responsabili di: </a:t>
            </a:r>
          </a:p>
          <a:p>
            <a:pPr marL="800100" lvl="1" indent="-342900">
              <a:spcAft>
                <a:spcPts val="1200"/>
              </a:spcAft>
              <a:buFont typeface="Wingdings" panose="05000000000000000000" pitchFamily="2" charset="2"/>
              <a:buChar char="§"/>
            </a:pPr>
            <a:r>
              <a:rPr lang="it-IT" sz="2200" dirty="0">
                <a:latin typeface="Helvetica Neue" panose="020B0604020202020204" charset="0"/>
                <a:cs typeface="Microsoft Sans Serif" panose="020B0604020202020204" pitchFamily="34" charset="0"/>
              </a:rPr>
              <a:t>Tecnologia</a:t>
            </a:r>
          </a:p>
          <a:p>
            <a:pPr marL="800100" lvl="1" indent="-342900">
              <a:spcAft>
                <a:spcPts val="1200"/>
              </a:spcAft>
              <a:buFont typeface="Wingdings" panose="05000000000000000000" pitchFamily="2" charset="2"/>
              <a:buChar char="§"/>
            </a:pPr>
            <a:r>
              <a:rPr lang="it-IT" sz="2200" dirty="0">
                <a:latin typeface="Helvetica Neue" panose="020B0604020202020204" charset="0"/>
                <a:cs typeface="Microsoft Sans Serif" panose="020B0604020202020204" pitchFamily="34" charset="0"/>
              </a:rPr>
              <a:t>Collegamenti esterni</a:t>
            </a:r>
          </a:p>
          <a:p>
            <a:pPr marL="800100" lvl="1" indent="-342900">
              <a:spcAft>
                <a:spcPts val="1200"/>
              </a:spcAft>
              <a:buFont typeface="Wingdings" panose="05000000000000000000" pitchFamily="2" charset="2"/>
              <a:buChar char="§"/>
            </a:pPr>
            <a:r>
              <a:rPr lang="it-IT" sz="2200" dirty="0">
                <a:latin typeface="Helvetica Neue" panose="020B0604020202020204" charset="0"/>
                <a:cs typeface="Microsoft Sans Serif" panose="020B0604020202020204" pitchFamily="34" charset="0"/>
              </a:rPr>
              <a:t>Sviluppo del prodotto</a:t>
            </a:r>
          </a:p>
          <a:p>
            <a:pPr marL="800100" lvl="1" indent="-342900">
              <a:spcAft>
                <a:spcPts val="1200"/>
              </a:spcAft>
              <a:buFont typeface="Wingdings" panose="05000000000000000000" pitchFamily="2" charset="2"/>
              <a:buChar char="§"/>
            </a:pPr>
            <a:r>
              <a:rPr lang="it-IT" sz="2200" dirty="0">
                <a:latin typeface="Helvetica Neue" panose="020B0604020202020204" charset="0"/>
                <a:cs typeface="Microsoft Sans Serif" panose="020B0604020202020204" pitchFamily="34" charset="0"/>
              </a:rPr>
              <a:t>Motivazione</a:t>
            </a:r>
            <a:endParaRPr lang="en-US" sz="2200" dirty="0">
              <a:latin typeface="Helvetica Neue" panose="020B0604020202020204" charset="0"/>
              <a:cs typeface="Microsoft Sans Serif" panose="020B0604020202020204" pitchFamily="34" charset="0"/>
            </a:endParaRPr>
          </a:p>
          <a:p>
            <a:pPr marL="342900" indent="-342900">
              <a:spcAft>
                <a:spcPts val="1200"/>
              </a:spcAft>
              <a:buBlip>
                <a:blip r:embed="rId2"/>
              </a:buBlip>
            </a:pPr>
            <a:r>
              <a:rPr lang="it-IT" sz="2200" dirty="0">
                <a:latin typeface="Helvetica Neue" panose="020B0604020202020204" charset="0"/>
                <a:cs typeface="Microsoft Sans Serif" panose="020B0604020202020204" pitchFamily="34" charset="0"/>
              </a:rPr>
              <a:t>Trott (2018) fornisce una panoramica dei ruoli chiave individuali nella gestione dell'innovazione</a:t>
            </a:r>
            <a:endParaRPr lang="en-US" sz="2200" dirty="0">
              <a:latin typeface="Helvetica Neue" panose="020B0604020202020204" charset="0"/>
              <a:cs typeface="Microsoft Sans Serif" panose="020B0604020202020204" pitchFamily="34" charset="0"/>
            </a:endParaRPr>
          </a:p>
        </p:txBody>
      </p:sp>
      <p:graphicFrame>
        <p:nvGraphicFramePr>
          <p:cNvPr id="14" name="Content Placeholder 3">
            <a:extLst>
              <a:ext uri="{FF2B5EF4-FFF2-40B4-BE49-F238E27FC236}">
                <a16:creationId xmlns:a16="http://schemas.microsoft.com/office/drawing/2014/main" id="{C4377A88-01E4-4540-9A37-C183A3297A3D}"/>
              </a:ext>
            </a:extLst>
          </p:cNvPr>
          <p:cNvGraphicFramePr>
            <a:graphicFrameLocks/>
          </p:cNvGraphicFramePr>
          <p:nvPr>
            <p:extLst>
              <p:ext uri="{D42A27DB-BD31-4B8C-83A1-F6EECF244321}">
                <p14:modId xmlns:p14="http://schemas.microsoft.com/office/powerpoint/2010/main" val="4072597488"/>
              </p:ext>
            </p:extLst>
          </p:nvPr>
        </p:nvGraphicFramePr>
        <p:xfrm>
          <a:off x="5836920" y="2736000"/>
          <a:ext cx="10692000" cy="6490149"/>
        </p:xfrm>
        <a:graphic>
          <a:graphicData uri="http://schemas.openxmlformats.org/drawingml/2006/table">
            <a:tbl>
              <a:tblPr firstRow="1" bandRow="1">
                <a:tableStyleId>{00A15C55-8517-42AA-B614-E9B94910E393}</a:tableStyleId>
              </a:tblPr>
              <a:tblGrid>
                <a:gridCol w="2880000">
                  <a:extLst>
                    <a:ext uri="{9D8B030D-6E8A-4147-A177-3AD203B41FA5}">
                      <a16:colId xmlns:a16="http://schemas.microsoft.com/office/drawing/2014/main" val="760390161"/>
                    </a:ext>
                  </a:extLst>
                </a:gridCol>
                <a:gridCol w="7812000">
                  <a:extLst>
                    <a:ext uri="{9D8B030D-6E8A-4147-A177-3AD203B41FA5}">
                      <a16:colId xmlns:a16="http://schemas.microsoft.com/office/drawing/2014/main" val="1797501251"/>
                    </a:ext>
                  </a:extLst>
                </a:gridCol>
              </a:tblGrid>
              <a:tr h="539132">
                <a:tc>
                  <a:txBody>
                    <a:bodyPr/>
                    <a:lstStyle/>
                    <a:p>
                      <a:r>
                        <a:rPr lang="en-US" sz="1800" noProof="0" dirty="0">
                          <a:latin typeface="Helvetica Neue" panose="020B0604020202020204" charset="0"/>
                        </a:rPr>
                        <a:t>Individuo chiave</a:t>
                      </a:r>
                    </a:p>
                    <a:p>
                      <a:endParaRPr lang="en-US" sz="1800" noProof="0" dirty="0">
                        <a:latin typeface="Helvetica Neue" panose="020B0604020202020204" charset="0"/>
                      </a:endParaRPr>
                    </a:p>
                  </a:txBody>
                  <a:tcPr/>
                </a:tc>
                <a:tc>
                  <a:txBody>
                    <a:bodyPr/>
                    <a:lstStyle/>
                    <a:p>
                      <a:r>
                        <a:rPr lang="en-US" sz="1800" noProof="0" dirty="0">
                          <a:latin typeface="Helvetica Neue" panose="020B0604020202020204" charset="0"/>
                        </a:rPr>
                        <a:t>Ruolo</a:t>
                      </a:r>
                    </a:p>
                  </a:txBody>
                  <a:tcPr/>
                </a:tc>
                <a:extLst>
                  <a:ext uri="{0D108BD9-81ED-4DB2-BD59-A6C34878D82A}">
                    <a16:rowId xmlns:a16="http://schemas.microsoft.com/office/drawing/2014/main" val="1720101576"/>
                  </a:ext>
                </a:extLst>
              </a:tr>
              <a:tr h="683388">
                <a:tc>
                  <a:txBody>
                    <a:bodyPr/>
                    <a:lstStyle/>
                    <a:p>
                      <a:r>
                        <a:rPr lang="en-US" sz="1800" b="1" noProof="0" dirty="0">
                          <a:latin typeface="Helvetica Neue" panose="020B0604020202020204" charset="0"/>
                        </a:rPr>
                        <a:t>Innovatore tecnico</a:t>
                      </a:r>
                    </a:p>
                    <a:p>
                      <a:endParaRPr lang="en-US" sz="1800" b="1" noProof="0" dirty="0">
                        <a:latin typeface="Helvetica Neue" panose="020B0604020202020204" charset="0"/>
                      </a:endParaRPr>
                    </a:p>
                  </a:txBody>
                  <a:tcPr/>
                </a:tc>
                <a:tc>
                  <a:txBody>
                    <a:bodyPr/>
                    <a:lstStyle/>
                    <a:p>
                      <a:r>
                        <a:rPr lang="it-IT" sz="1800" noProof="0" dirty="0">
                          <a:latin typeface="Helvetica Neue" panose="020B0604020202020204" charset="0"/>
                        </a:rPr>
                        <a:t>Esperto in diversi campi. Genera nuove idee e vede modi nuovi e diversi di fare le cose. A volte indicato come lo "scienziato pazzo"</a:t>
                      </a:r>
                    </a:p>
                  </a:txBody>
                  <a:tcPr/>
                </a:tc>
                <a:extLst>
                  <a:ext uri="{0D108BD9-81ED-4DB2-BD59-A6C34878D82A}">
                    <a16:rowId xmlns:a16="http://schemas.microsoft.com/office/drawing/2014/main" val="922431454"/>
                  </a:ext>
                </a:extLst>
              </a:tr>
              <a:tr h="683388">
                <a:tc>
                  <a:txBody>
                    <a:bodyPr/>
                    <a:lstStyle/>
                    <a:p>
                      <a:r>
                        <a:rPr lang="en-US" sz="1800" b="1" noProof="0" dirty="0">
                          <a:latin typeface="Helvetica Neue" panose="020B0604020202020204" charset="0"/>
                        </a:rPr>
                        <a:t>Scanner tecnico/commerciale</a:t>
                      </a:r>
                    </a:p>
                    <a:p>
                      <a:endParaRPr lang="en-US" sz="1800" b="1" noProof="0" dirty="0">
                        <a:latin typeface="Helvetica Neue" panose="020B0604020202020204" charset="0"/>
                      </a:endParaRPr>
                    </a:p>
                  </a:txBody>
                  <a:tcPr/>
                </a:tc>
                <a:tc>
                  <a:txBody>
                    <a:bodyPr/>
                    <a:lstStyle/>
                    <a:p>
                      <a:r>
                        <a:rPr lang="it-IT" sz="1800" noProof="0" dirty="0">
                          <a:latin typeface="Helvetica Neue" panose="020B0604020202020204" charset="0"/>
                        </a:rPr>
                        <a:t>Acquisisce informazioni dall'ambiente esterno attraverso il networking e tramite informazioni tecniche e di mercato</a:t>
                      </a:r>
                      <a:r>
                        <a:rPr lang="en-US" sz="1800" noProof="0" dirty="0">
                          <a:latin typeface="Helvetica Neue" panose="020B0604020202020204" charset="0"/>
                        </a:rPr>
                        <a:t>.</a:t>
                      </a:r>
                    </a:p>
                  </a:txBody>
                  <a:tcPr/>
                </a:tc>
                <a:extLst>
                  <a:ext uri="{0D108BD9-81ED-4DB2-BD59-A6C34878D82A}">
                    <a16:rowId xmlns:a16="http://schemas.microsoft.com/office/drawing/2014/main" val="875915166"/>
                  </a:ext>
                </a:extLst>
              </a:tr>
              <a:tr h="390512">
                <a:tc>
                  <a:txBody>
                    <a:bodyPr/>
                    <a:lstStyle/>
                    <a:p>
                      <a:r>
                        <a:rPr lang="en-US" sz="1800" b="1" noProof="0" dirty="0">
                          <a:latin typeface="Helvetica Neue" panose="020B0604020202020204" charset="0"/>
                        </a:rPr>
                        <a:t>Boundary developer</a:t>
                      </a:r>
                    </a:p>
                    <a:p>
                      <a:endParaRPr lang="en-US" sz="1800" b="1" noProof="0" dirty="0">
                        <a:latin typeface="Helvetica Neue" panose="020B0604020202020204" charset="0"/>
                      </a:endParaRPr>
                    </a:p>
                  </a:txBody>
                  <a:tcPr/>
                </a:tc>
                <a:tc>
                  <a:txBody>
                    <a:bodyPr/>
                    <a:lstStyle/>
                    <a:p>
                      <a:r>
                        <a:rPr lang="it-IT" sz="1800" noProof="0" dirty="0">
                          <a:latin typeface="Helvetica Neue" panose="020B0604020202020204" charset="0"/>
                        </a:rPr>
                        <a:t>Stabilisce connessioni con l'ambiente esterno</a:t>
                      </a:r>
                    </a:p>
                  </a:txBody>
                  <a:tcPr/>
                </a:tc>
                <a:extLst>
                  <a:ext uri="{0D108BD9-81ED-4DB2-BD59-A6C34878D82A}">
                    <a16:rowId xmlns:a16="http://schemas.microsoft.com/office/drawing/2014/main" val="4256957021"/>
                  </a:ext>
                </a:extLst>
              </a:tr>
              <a:tr h="976271">
                <a:tc>
                  <a:txBody>
                    <a:bodyPr/>
                    <a:lstStyle/>
                    <a:p>
                      <a:r>
                        <a:rPr lang="en-US" sz="1800" b="1" noProof="0" dirty="0">
                          <a:latin typeface="Helvetica Neue" panose="020B0604020202020204" charset="0"/>
                        </a:rPr>
                        <a:t>Gatekeeper</a:t>
                      </a:r>
                    </a:p>
                  </a:txBody>
                  <a:tcPr/>
                </a:tc>
                <a:tc>
                  <a:txBody>
                    <a:bodyPr/>
                    <a:lstStyle/>
                    <a:p>
                      <a:r>
                        <a:rPr lang="it-IT" sz="1800" noProof="0" dirty="0">
                          <a:latin typeface="Helvetica Neue" panose="020B0604020202020204" charset="0"/>
                        </a:rPr>
                        <a:t>Si tiene informato sugli sviluppi correlati al di fuori dell'organizzazione attraverso riviste, conferenze, networking. Distribuisce internamente le informazioni e funge da fonte interna di informazioni</a:t>
                      </a:r>
                    </a:p>
                  </a:txBody>
                  <a:tcPr/>
                </a:tc>
                <a:extLst>
                  <a:ext uri="{0D108BD9-81ED-4DB2-BD59-A6C34878D82A}">
                    <a16:rowId xmlns:a16="http://schemas.microsoft.com/office/drawing/2014/main" val="728729909"/>
                  </a:ext>
                </a:extLst>
              </a:tr>
              <a:tr h="683388">
                <a:tc>
                  <a:txBody>
                    <a:bodyPr/>
                    <a:lstStyle/>
                    <a:p>
                      <a:r>
                        <a:rPr lang="en-US" sz="1800" b="1" noProof="0" dirty="0">
                          <a:latin typeface="Helvetica Neue" panose="020B0604020202020204" charset="0"/>
                        </a:rPr>
                        <a:t>Campione di prodotto</a:t>
                      </a:r>
                    </a:p>
                    <a:p>
                      <a:endParaRPr lang="en-US" sz="1800" b="1" noProof="0" dirty="0">
                        <a:latin typeface="Helvetica Neue" panose="020B0604020202020204" charset="0"/>
                      </a:endParaRPr>
                    </a:p>
                  </a:txBody>
                  <a:tcPr/>
                </a:tc>
                <a:tc>
                  <a:txBody>
                    <a:bodyPr/>
                    <a:lstStyle/>
                    <a:p>
                      <a:r>
                        <a:rPr lang="it-IT" sz="1800" noProof="0" dirty="0">
                          <a:latin typeface="Helvetica Neue" panose="020B0604020202020204" charset="0"/>
                        </a:rPr>
                        <a:t>Vende nuove idee ad altri membri dell'organizzazione. Acquisisce risorse e si assume dei rischi. </a:t>
                      </a:r>
                    </a:p>
                  </a:txBody>
                  <a:tcPr/>
                </a:tc>
                <a:extLst>
                  <a:ext uri="{0D108BD9-81ED-4DB2-BD59-A6C34878D82A}">
                    <a16:rowId xmlns:a16="http://schemas.microsoft.com/office/drawing/2014/main" val="3429534855"/>
                  </a:ext>
                </a:extLst>
              </a:tr>
              <a:tr h="976271">
                <a:tc>
                  <a:txBody>
                    <a:bodyPr/>
                    <a:lstStyle/>
                    <a:p>
                      <a:r>
                        <a:rPr lang="en-US" sz="1800" b="1" noProof="0" dirty="0">
                          <a:latin typeface="Helvetica Neue" panose="020B0604020202020204" charset="0"/>
                        </a:rPr>
                        <a:t>Responsabile di progetto</a:t>
                      </a:r>
                    </a:p>
                    <a:p>
                      <a:endParaRPr lang="en-US" sz="1800" b="1" noProof="0" dirty="0">
                        <a:latin typeface="Helvetica Neue" panose="020B0604020202020204" charset="0"/>
                      </a:endParaRPr>
                    </a:p>
                  </a:txBody>
                  <a:tcPr/>
                </a:tc>
                <a:tc>
                  <a:txBody>
                    <a:bodyPr/>
                    <a:lstStyle/>
                    <a:p>
                      <a:r>
                        <a:rPr lang="it-IT" sz="1800" noProof="0" dirty="0">
                          <a:latin typeface="Helvetica Neue" panose="020B0604020202020204" charset="0"/>
                        </a:rPr>
                        <a:t>Fonte di leadership e motivazione. Pianifica e organizza il progetto. Soddisfa i requisiti amministrativi. Coordina e supervisiona l'efficienza del team. </a:t>
                      </a:r>
                    </a:p>
                  </a:txBody>
                  <a:tcPr/>
                </a:tc>
                <a:extLst>
                  <a:ext uri="{0D108BD9-81ED-4DB2-BD59-A6C34878D82A}">
                    <a16:rowId xmlns:a16="http://schemas.microsoft.com/office/drawing/2014/main" val="3414626839"/>
                  </a:ext>
                </a:extLst>
              </a:tr>
              <a:tr h="976271">
                <a:tc>
                  <a:txBody>
                    <a:bodyPr/>
                    <a:lstStyle/>
                    <a:p>
                      <a:r>
                        <a:rPr lang="en-US" sz="1800" b="1" noProof="0" dirty="0">
                          <a:latin typeface="Helvetica Neue" panose="020B0604020202020204" charset="0"/>
                        </a:rPr>
                        <a:t>Sponsor</a:t>
                      </a:r>
                    </a:p>
                  </a:txBody>
                  <a:tcPr/>
                </a:tc>
                <a:tc>
                  <a:txBody>
                    <a:bodyPr/>
                    <a:lstStyle/>
                    <a:p>
                      <a:r>
                        <a:rPr lang="it-IT" sz="1800" noProof="0" dirty="0">
                          <a:latin typeface="Helvetica Neue" panose="020B0604020202020204" charset="0"/>
                        </a:rPr>
                        <a:t>Fornisce l'accesso a una base di potere all'interno dell'organizzazione. Buffer da vincoli organizzativi non necessari. Assicura che il team di progetto riceva ciò di cui ha bisogno da altre parti dell'organizzazione. </a:t>
                      </a:r>
                    </a:p>
                  </a:txBody>
                  <a:tcPr/>
                </a:tc>
                <a:extLst>
                  <a:ext uri="{0D108BD9-81ED-4DB2-BD59-A6C34878D82A}">
                    <a16:rowId xmlns:a16="http://schemas.microsoft.com/office/drawing/2014/main" val="2104482267"/>
                  </a:ext>
                </a:extLst>
              </a:tr>
            </a:tbl>
          </a:graphicData>
        </a:graphic>
      </p:graphicFrame>
    </p:spTree>
    <p:extLst>
      <p:ext uri="{BB962C8B-B14F-4D97-AF65-F5344CB8AC3E}">
        <p14:creationId xmlns:p14="http://schemas.microsoft.com/office/powerpoint/2010/main" val="23174019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a:extLst>
              <a:ext uri="{FF2B5EF4-FFF2-40B4-BE49-F238E27FC236}">
                <a16:creationId xmlns:a16="http://schemas.microsoft.com/office/drawing/2014/main" id="{C07E5141-5571-1AB7-14A2-2E585808AEEC}"/>
              </a:ext>
            </a:extLst>
          </p:cNvPr>
          <p:cNvSpPr txBox="1"/>
          <p:nvPr/>
        </p:nvSpPr>
        <p:spPr>
          <a:xfrm>
            <a:off x="1319648" y="8874236"/>
            <a:ext cx="1098378" cy="276999"/>
          </a:xfrm>
          <a:prstGeom prst="rect">
            <a:avLst/>
          </a:prstGeom>
          <a:noFill/>
        </p:spPr>
        <p:txBody>
          <a:bodyPr wrap="none" rtlCol="0">
            <a:spAutoFit/>
          </a:bodyPr>
          <a:lstStyle/>
          <a:p>
            <a:r>
              <a:rPr lang="en-US" sz="1200" dirty="0">
                <a:latin typeface="Helvetica Neue" panose="020B0604020202020204" charset="0"/>
              </a:rPr>
              <a:t>Source no.: 2</a:t>
            </a:r>
          </a:p>
        </p:txBody>
      </p:sp>
      <p:sp>
        <p:nvSpPr>
          <p:cNvPr id="3" name="CuadroTexto 28">
            <a:extLst>
              <a:ext uri="{FF2B5EF4-FFF2-40B4-BE49-F238E27FC236}">
                <a16:creationId xmlns:a16="http://schemas.microsoft.com/office/drawing/2014/main" id="{9AB7DC59-A03B-6CE4-4BD8-206309A0D161}"/>
              </a:ext>
            </a:extLst>
          </p:cNvPr>
          <p:cNvSpPr txBox="1"/>
          <p:nvPr/>
        </p:nvSpPr>
        <p:spPr>
          <a:xfrm>
            <a:off x="1296000" y="1548000"/>
            <a:ext cx="16306200" cy="707886"/>
          </a:xfrm>
          <a:prstGeom prst="rect">
            <a:avLst/>
          </a:prstGeom>
          <a:noFill/>
        </p:spPr>
        <p:txBody>
          <a:bodyPr wrap="square" rtlCol="0">
            <a:noAutofit/>
          </a:bodyPr>
          <a:lstStyle/>
          <a:p>
            <a:pPr marL="546100" indent="-546100"/>
            <a:r>
              <a:rPr lang="it-IT" sz="3500" b="1" dirty="0">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3.Individui chiave, strumenti e metodologie nella gestione dell'innovazione</a:t>
            </a:r>
          </a:p>
        </p:txBody>
      </p:sp>
      <p:sp>
        <p:nvSpPr>
          <p:cNvPr id="4" name="CuadroTexto 29">
            <a:extLst>
              <a:ext uri="{FF2B5EF4-FFF2-40B4-BE49-F238E27FC236}">
                <a16:creationId xmlns:a16="http://schemas.microsoft.com/office/drawing/2014/main" id="{045A43B5-662E-EB56-D111-FABDBC9A74BF}"/>
              </a:ext>
            </a:extLst>
          </p:cNvPr>
          <p:cNvSpPr txBox="1"/>
          <p:nvPr/>
        </p:nvSpPr>
        <p:spPr>
          <a:xfrm>
            <a:off x="1296000" y="2160000"/>
            <a:ext cx="16763401" cy="373098"/>
          </a:xfrm>
          <a:prstGeom prst="rect">
            <a:avLst/>
          </a:prstGeom>
          <a:noFill/>
        </p:spPr>
        <p:txBody>
          <a:bodyPr wrap="square" rtlCol="0">
            <a:noAutofit/>
          </a:bodyPr>
          <a:lstStyle/>
          <a:p>
            <a:r>
              <a:rPr lang="it-IT" sz="2600" b="1" dirty="0">
                <a:solidFill>
                  <a:srgbClr val="AED633"/>
                </a:solidFill>
                <a:latin typeface="Helvetica Neue" panose="020B0604020202020204" charset="0"/>
                <a:ea typeface="Microsoft Sans Serif" panose="020B0604020202020204" pitchFamily="34" charset="0"/>
                <a:cs typeface="Microsoft Sans Serif" panose="020B0604020202020204" pitchFamily="34" charset="0"/>
              </a:rPr>
              <a:t>3.2 Strumenti e metodologie chiave nella gestione dell'innovazione all'interno dell'organizzazione</a:t>
            </a:r>
          </a:p>
        </p:txBody>
      </p:sp>
      <p:graphicFrame>
        <p:nvGraphicFramePr>
          <p:cNvPr id="5" name="Tabelle 5">
            <a:extLst>
              <a:ext uri="{FF2B5EF4-FFF2-40B4-BE49-F238E27FC236}">
                <a16:creationId xmlns:a16="http://schemas.microsoft.com/office/drawing/2014/main" id="{3797DCCE-E308-81F7-C529-33BA0C36B849}"/>
              </a:ext>
            </a:extLst>
          </p:cNvPr>
          <p:cNvGraphicFramePr>
            <a:graphicFrameLocks noGrp="1"/>
          </p:cNvGraphicFramePr>
          <p:nvPr>
            <p:extLst>
              <p:ext uri="{D42A27DB-BD31-4B8C-83A1-F6EECF244321}">
                <p14:modId xmlns:p14="http://schemas.microsoft.com/office/powerpoint/2010/main" val="912967"/>
              </p:ext>
            </p:extLst>
          </p:nvPr>
        </p:nvGraphicFramePr>
        <p:xfrm>
          <a:off x="1296000" y="3198435"/>
          <a:ext cx="15696000" cy="4966259"/>
        </p:xfrm>
        <a:graphic>
          <a:graphicData uri="http://schemas.openxmlformats.org/drawingml/2006/table">
            <a:tbl>
              <a:tblPr firstRow="1" bandRow="1">
                <a:tableStyleId>{5940675A-B579-460E-94D1-54222C63F5DA}</a:tableStyleId>
              </a:tblPr>
              <a:tblGrid>
                <a:gridCol w="2196000">
                  <a:extLst>
                    <a:ext uri="{9D8B030D-6E8A-4147-A177-3AD203B41FA5}">
                      <a16:colId xmlns:a16="http://schemas.microsoft.com/office/drawing/2014/main" val="2209438283"/>
                    </a:ext>
                  </a:extLst>
                </a:gridCol>
                <a:gridCol w="2700000">
                  <a:extLst>
                    <a:ext uri="{9D8B030D-6E8A-4147-A177-3AD203B41FA5}">
                      <a16:colId xmlns:a16="http://schemas.microsoft.com/office/drawing/2014/main" val="3056951221"/>
                    </a:ext>
                  </a:extLst>
                </a:gridCol>
                <a:gridCol w="2700000">
                  <a:extLst>
                    <a:ext uri="{9D8B030D-6E8A-4147-A177-3AD203B41FA5}">
                      <a16:colId xmlns:a16="http://schemas.microsoft.com/office/drawing/2014/main" val="2002892820"/>
                    </a:ext>
                  </a:extLst>
                </a:gridCol>
                <a:gridCol w="2700000">
                  <a:extLst>
                    <a:ext uri="{9D8B030D-6E8A-4147-A177-3AD203B41FA5}">
                      <a16:colId xmlns:a16="http://schemas.microsoft.com/office/drawing/2014/main" val="724622916"/>
                    </a:ext>
                  </a:extLst>
                </a:gridCol>
                <a:gridCol w="2700000">
                  <a:extLst>
                    <a:ext uri="{9D8B030D-6E8A-4147-A177-3AD203B41FA5}">
                      <a16:colId xmlns:a16="http://schemas.microsoft.com/office/drawing/2014/main" val="2489143425"/>
                    </a:ext>
                  </a:extLst>
                </a:gridCol>
                <a:gridCol w="2700000">
                  <a:extLst>
                    <a:ext uri="{9D8B030D-6E8A-4147-A177-3AD203B41FA5}">
                      <a16:colId xmlns:a16="http://schemas.microsoft.com/office/drawing/2014/main" val="348467898"/>
                    </a:ext>
                  </a:extLst>
                </a:gridCol>
              </a:tblGrid>
              <a:tr h="1116000">
                <a:tc>
                  <a:txBody>
                    <a:bodyPr/>
                    <a:lstStyle/>
                    <a:p>
                      <a:pPr>
                        <a:lnSpc>
                          <a:spcPct val="115000"/>
                        </a:lnSpc>
                        <a:spcAft>
                          <a:spcPts val="0"/>
                        </a:spcAft>
                        <a:tabLst>
                          <a:tab pos="723900" algn="l"/>
                        </a:tabLst>
                      </a:pPr>
                      <a:r>
                        <a:rPr lang="en-US" sz="1800" b="1" noProof="0" dirty="0">
                          <a:solidFill>
                            <a:schemeClr val="bg1"/>
                          </a:solidFill>
                          <a:effectLst/>
                          <a:latin typeface="Helvetica Neue" panose="020B0604020202020204"/>
                        </a:rPr>
                        <a:t>Tipologie di gestione dell'innovazione: </a:t>
                      </a:r>
                    </a:p>
                  </a:txBody>
                  <a:tcPr>
                    <a:lnL w="28575" cap="flat" cmpd="sng" algn="ctr">
                      <a:solidFill>
                        <a:srgbClr val="4D94B7"/>
                      </a:solidFill>
                      <a:prstDash val="solid"/>
                      <a:round/>
                      <a:headEnd type="none" w="med" len="med"/>
                      <a:tailEnd type="none" w="med" len="med"/>
                    </a:lnL>
                    <a:lnR w="28575" cap="flat" cmpd="sng" algn="ctr">
                      <a:solidFill>
                        <a:srgbClr val="4D94B7"/>
                      </a:solidFill>
                      <a:prstDash val="solid"/>
                      <a:round/>
                      <a:headEnd type="none" w="med" len="med"/>
                      <a:tailEnd type="none" w="med" len="med"/>
                    </a:lnR>
                    <a:lnT w="28575" cap="flat" cmpd="sng" algn="ctr">
                      <a:solidFill>
                        <a:srgbClr val="4D94B7"/>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4D94B7"/>
                    </a:solidFill>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it-IT" sz="1800" b="1" noProof="0" dirty="0">
                          <a:effectLst/>
                          <a:latin typeface="Helvetica Neue" panose="020B0604020202020204"/>
                        </a:rPr>
                        <a:t>Gestione della conoscenza e della tecnologia</a:t>
                      </a:r>
                    </a:p>
                  </a:txBody>
                  <a:tcPr anchor="ctr">
                    <a:lnL w="28575" cap="flat" cmpd="sng" algn="ctr">
                      <a:solidFill>
                        <a:srgbClr val="4D94B7"/>
                      </a:solidFill>
                      <a:prstDash val="solid"/>
                      <a:round/>
                      <a:headEnd type="none" w="med" len="med"/>
                      <a:tailEnd type="none" w="med" len="med"/>
                    </a:lnL>
                    <a:lnR w="28575" cap="flat" cmpd="sng" algn="ctr">
                      <a:solidFill>
                        <a:srgbClr val="4D94B7"/>
                      </a:solidFill>
                      <a:prstDash val="solid"/>
                      <a:round/>
                      <a:headEnd type="none" w="med" len="med"/>
                      <a:tailEnd type="none" w="med" len="med"/>
                    </a:lnR>
                    <a:lnT w="28575" cap="flat" cmpd="sng" algn="ctr">
                      <a:solidFill>
                        <a:srgbClr val="4D94B7"/>
                      </a:solidFill>
                      <a:prstDash val="solid"/>
                      <a:round/>
                      <a:headEnd type="none" w="med" len="med"/>
                      <a:tailEnd type="none" w="med" len="med"/>
                    </a:lnT>
                    <a:lnB w="28575" cap="flat" cmpd="sng" algn="ctr">
                      <a:solidFill>
                        <a:srgbClr val="4D94B7"/>
                      </a:solidFill>
                      <a:prstDash val="solid"/>
                      <a:round/>
                      <a:headEnd type="none" w="med" len="med"/>
                      <a:tailEnd type="none" w="med" len="med"/>
                    </a:lnB>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800" b="1" noProof="0" dirty="0">
                          <a:effectLst/>
                          <a:latin typeface="Helvetica Neue" panose="020B0604020202020204"/>
                        </a:rPr>
                        <a:t>Informazioni di mercato</a:t>
                      </a:r>
                    </a:p>
                  </a:txBody>
                  <a:tcPr anchor="ctr">
                    <a:lnL w="28575" cap="flat" cmpd="sng" algn="ctr">
                      <a:solidFill>
                        <a:srgbClr val="4D94B7"/>
                      </a:solidFill>
                      <a:prstDash val="solid"/>
                      <a:round/>
                      <a:headEnd type="none" w="med" len="med"/>
                      <a:tailEnd type="none" w="med" len="med"/>
                    </a:lnL>
                    <a:lnR w="28575" cap="flat" cmpd="sng" algn="ctr">
                      <a:solidFill>
                        <a:srgbClr val="4D94B7"/>
                      </a:solidFill>
                      <a:prstDash val="solid"/>
                      <a:round/>
                      <a:headEnd type="none" w="med" len="med"/>
                      <a:tailEnd type="none" w="med" len="med"/>
                    </a:lnR>
                    <a:lnT w="28575" cap="flat" cmpd="sng" algn="ctr">
                      <a:solidFill>
                        <a:srgbClr val="4D94B7"/>
                      </a:solidFill>
                      <a:prstDash val="solid"/>
                      <a:round/>
                      <a:headEnd type="none" w="med" len="med"/>
                      <a:tailEnd type="none" w="med" len="med"/>
                    </a:lnT>
                    <a:lnB w="28575" cap="flat" cmpd="sng" algn="ctr">
                      <a:solidFill>
                        <a:srgbClr val="4D94B7"/>
                      </a:solidFill>
                      <a:prstDash val="solid"/>
                      <a:round/>
                      <a:headEnd type="none" w="med" len="med"/>
                      <a:tailEnd type="none" w="med" len="med"/>
                    </a:lnB>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it-IT" sz="1800" b="1" noProof="0" dirty="0">
                          <a:effectLst/>
                          <a:latin typeface="Helvetica Neue" panose="020B0604020202020204"/>
                        </a:rPr>
                        <a:t>Cooperazione e creazione di reti </a:t>
                      </a:r>
                    </a:p>
                  </a:txBody>
                  <a:tcPr anchor="ctr">
                    <a:lnL w="28575" cap="flat" cmpd="sng" algn="ctr">
                      <a:solidFill>
                        <a:srgbClr val="4D94B7"/>
                      </a:solidFill>
                      <a:prstDash val="solid"/>
                      <a:round/>
                      <a:headEnd type="none" w="med" len="med"/>
                      <a:tailEnd type="none" w="med" len="med"/>
                    </a:lnL>
                    <a:lnR w="28575" cap="flat" cmpd="sng" algn="ctr">
                      <a:solidFill>
                        <a:srgbClr val="4D94B7"/>
                      </a:solidFill>
                      <a:prstDash val="solid"/>
                      <a:round/>
                      <a:headEnd type="none" w="med" len="med"/>
                      <a:tailEnd type="none" w="med" len="med"/>
                    </a:lnR>
                    <a:lnT w="28575" cap="flat" cmpd="sng" algn="ctr">
                      <a:solidFill>
                        <a:srgbClr val="4D94B7"/>
                      </a:solidFill>
                      <a:prstDash val="solid"/>
                      <a:round/>
                      <a:headEnd type="none" w="med" len="med"/>
                      <a:tailEnd type="none" w="med" len="med"/>
                    </a:lnT>
                    <a:lnB w="28575" cap="flat" cmpd="sng" algn="ctr">
                      <a:solidFill>
                        <a:srgbClr val="4D94B7"/>
                      </a:solidFill>
                      <a:prstDash val="solid"/>
                      <a:round/>
                      <a:headEnd type="none" w="med" len="med"/>
                      <a:tailEnd type="none" w="med" len="med"/>
                    </a:lnB>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it-IT" sz="1800" b="1" noProof="0" dirty="0">
                          <a:effectLst/>
                          <a:latin typeface="Helvetica Neue" panose="020B0604020202020204"/>
                        </a:rPr>
                        <a:t>Gestione delle risorse umane nel lavoro da remoto</a:t>
                      </a:r>
                    </a:p>
                  </a:txBody>
                  <a:tcPr anchor="ctr">
                    <a:lnL w="28575" cap="flat" cmpd="sng" algn="ctr">
                      <a:solidFill>
                        <a:srgbClr val="4D94B7"/>
                      </a:solidFill>
                      <a:prstDash val="solid"/>
                      <a:round/>
                      <a:headEnd type="none" w="med" len="med"/>
                      <a:tailEnd type="none" w="med" len="med"/>
                    </a:lnL>
                    <a:lnR w="28575" cap="flat" cmpd="sng" algn="ctr">
                      <a:solidFill>
                        <a:srgbClr val="4D94B7"/>
                      </a:solidFill>
                      <a:prstDash val="solid"/>
                      <a:round/>
                      <a:headEnd type="none" w="med" len="med"/>
                      <a:tailEnd type="none" w="med" len="med"/>
                    </a:lnR>
                    <a:lnT w="28575" cap="flat" cmpd="sng" algn="ctr">
                      <a:solidFill>
                        <a:srgbClr val="4D94B7"/>
                      </a:solidFill>
                      <a:prstDash val="solid"/>
                      <a:round/>
                      <a:headEnd type="none" w="med" len="med"/>
                      <a:tailEnd type="none" w="med" len="med"/>
                    </a:lnT>
                    <a:lnB w="28575" cap="flat" cmpd="sng" algn="ctr">
                      <a:solidFill>
                        <a:srgbClr val="4D94B7"/>
                      </a:solidFill>
                      <a:prstDash val="solid"/>
                      <a:round/>
                      <a:headEnd type="none" w="med" len="med"/>
                      <a:tailEnd type="none" w="med" len="med"/>
                    </a:lnB>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800" b="1" noProof="0" dirty="0">
                          <a:effectLst/>
                          <a:latin typeface="Helvetica Neue" panose="020B0604020202020204"/>
                        </a:rPr>
                        <a:t>Gestione dell'interfaccia</a:t>
                      </a:r>
                    </a:p>
                  </a:txBody>
                  <a:tcPr anchor="ctr">
                    <a:lnL w="28575" cap="flat" cmpd="sng" algn="ctr">
                      <a:solidFill>
                        <a:srgbClr val="4D94B7"/>
                      </a:solidFill>
                      <a:prstDash val="solid"/>
                      <a:round/>
                      <a:headEnd type="none" w="med" len="med"/>
                      <a:tailEnd type="none" w="med" len="med"/>
                    </a:lnL>
                    <a:lnR w="28575" cap="flat" cmpd="sng" algn="ctr">
                      <a:solidFill>
                        <a:srgbClr val="4D94B7"/>
                      </a:solidFill>
                      <a:prstDash val="solid"/>
                      <a:round/>
                      <a:headEnd type="none" w="med" len="med"/>
                      <a:tailEnd type="none" w="med" len="med"/>
                    </a:lnR>
                    <a:lnT w="28575" cap="flat" cmpd="sng" algn="ctr">
                      <a:solidFill>
                        <a:srgbClr val="4D94B7"/>
                      </a:solidFill>
                      <a:prstDash val="solid"/>
                      <a:round/>
                      <a:headEnd type="none" w="med" len="med"/>
                      <a:tailEnd type="none" w="med" len="med"/>
                    </a:lnT>
                    <a:lnB w="28575" cap="flat" cmpd="sng" algn="ctr">
                      <a:solidFill>
                        <a:srgbClr val="4D94B7"/>
                      </a:solidFill>
                      <a:prstDash val="solid"/>
                      <a:round/>
                      <a:headEnd type="none" w="med" len="med"/>
                      <a:tailEnd type="none" w="med" len="med"/>
                    </a:lnB>
                  </a:tcPr>
                </a:tc>
                <a:extLst>
                  <a:ext uri="{0D108BD9-81ED-4DB2-BD59-A6C34878D82A}">
                    <a16:rowId xmlns:a16="http://schemas.microsoft.com/office/drawing/2014/main" val="963754879"/>
                  </a:ext>
                </a:extLst>
              </a:tr>
              <a:tr h="3312000">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800" b="1" noProof="0" dirty="0">
                          <a:solidFill>
                            <a:schemeClr val="bg1"/>
                          </a:solidFill>
                          <a:effectLst/>
                          <a:latin typeface="Helvetica Neue" panose="020B0604020202020204"/>
                        </a:rPr>
                        <a:t>Metodologie e strumenti:</a:t>
                      </a:r>
                    </a:p>
                    <a:p>
                      <a:pPr marL="0" marR="0" lvl="0" indent="0" defTabSz="914400" eaLnBrk="1" fontAlgn="auto" latinLnBrk="0" hangingPunct="1">
                        <a:lnSpc>
                          <a:spcPct val="100000"/>
                        </a:lnSpc>
                        <a:spcBef>
                          <a:spcPts val="0"/>
                        </a:spcBef>
                        <a:spcAft>
                          <a:spcPts val="0"/>
                        </a:spcAft>
                        <a:buClrTx/>
                        <a:buSzTx/>
                        <a:buFontTx/>
                        <a:buNone/>
                        <a:tabLst/>
                        <a:defRPr/>
                      </a:pPr>
                      <a:endParaRPr lang="en-US" sz="1800" b="1" noProof="0" dirty="0">
                        <a:solidFill>
                          <a:schemeClr val="bg1"/>
                        </a:solidFill>
                        <a:effectLst/>
                        <a:latin typeface="Helvetica Neue" panose="020B0604020202020204"/>
                      </a:endParaRPr>
                    </a:p>
                  </a:txBody>
                  <a:tcPr>
                    <a:lnL w="28575" cap="flat" cmpd="sng" algn="ctr">
                      <a:solidFill>
                        <a:srgbClr val="4D94B7"/>
                      </a:solidFill>
                      <a:prstDash val="solid"/>
                      <a:round/>
                      <a:headEnd type="none" w="med" len="med"/>
                      <a:tailEnd type="none" w="med" len="med"/>
                    </a:lnL>
                    <a:lnR w="28575" cap="flat" cmpd="sng" algn="ctr">
                      <a:solidFill>
                        <a:srgbClr val="4D94B7"/>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rgbClr val="4D94B7"/>
                      </a:solidFill>
                      <a:prstDash val="solid"/>
                      <a:round/>
                      <a:headEnd type="none" w="med" len="med"/>
                      <a:tailEnd type="none" w="med" len="med"/>
                    </a:lnB>
                    <a:solidFill>
                      <a:srgbClr val="4D94B7"/>
                    </a:solidFill>
                  </a:tcPr>
                </a:tc>
                <a:tc>
                  <a:txBody>
                    <a:bodyPr/>
                    <a:lstStyle/>
                    <a:p>
                      <a:pPr marL="285750" indent="-285750">
                        <a:lnSpc>
                          <a:spcPct val="115000"/>
                        </a:lnSpc>
                        <a:spcAft>
                          <a:spcPts val="0"/>
                        </a:spcAft>
                        <a:buFont typeface="Wingdings" panose="05000000000000000000" pitchFamily="2" charset="2"/>
                        <a:buChar char="§"/>
                        <a:tabLst>
                          <a:tab pos="723900" algn="l"/>
                        </a:tabLst>
                      </a:pPr>
                      <a:r>
                        <a:rPr lang="it-IT" sz="1800" noProof="0" dirty="0">
                          <a:effectLst/>
                          <a:latin typeface="Helvetica Neue" panose="020B0604020202020204"/>
                        </a:rPr>
                        <a:t>Verifiche delle conoscenze</a:t>
                      </a:r>
                    </a:p>
                    <a:p>
                      <a:pPr marL="285750" indent="-285750">
                        <a:lnSpc>
                          <a:spcPct val="115000"/>
                        </a:lnSpc>
                        <a:spcAft>
                          <a:spcPts val="0"/>
                        </a:spcAft>
                        <a:buFont typeface="Wingdings" panose="05000000000000000000" pitchFamily="2" charset="2"/>
                        <a:buChar char="§"/>
                        <a:tabLst>
                          <a:tab pos="723900" algn="l"/>
                        </a:tabLst>
                      </a:pPr>
                      <a:r>
                        <a:rPr lang="it-IT" sz="1800" noProof="0" dirty="0">
                          <a:effectLst/>
                          <a:latin typeface="Helvetica Neue" panose="020B0604020202020204"/>
                        </a:rPr>
                        <a:t>Mappatura delle conoscenze</a:t>
                      </a:r>
                    </a:p>
                    <a:p>
                      <a:pPr marL="285750" indent="-285750">
                        <a:lnSpc>
                          <a:spcPct val="115000"/>
                        </a:lnSpc>
                        <a:spcAft>
                          <a:spcPts val="0"/>
                        </a:spcAft>
                        <a:buFont typeface="Wingdings" panose="05000000000000000000" pitchFamily="2" charset="2"/>
                        <a:buChar char="§"/>
                        <a:tabLst>
                          <a:tab pos="723900" algn="l"/>
                        </a:tabLst>
                      </a:pPr>
                      <a:r>
                        <a:rPr lang="it-IT" sz="1800" noProof="0" dirty="0">
                          <a:effectLst/>
                          <a:latin typeface="Helvetica Neue" panose="020B0604020202020204"/>
                        </a:rPr>
                        <a:t>Roadmap tecnologiche</a:t>
                      </a:r>
                    </a:p>
                    <a:p>
                      <a:pPr marL="285750" indent="-285750">
                        <a:lnSpc>
                          <a:spcPct val="115000"/>
                        </a:lnSpc>
                        <a:spcAft>
                          <a:spcPts val="0"/>
                        </a:spcAft>
                        <a:buFont typeface="Wingdings" panose="05000000000000000000" pitchFamily="2" charset="2"/>
                        <a:buChar char="§"/>
                        <a:tabLst>
                          <a:tab pos="723900" algn="l"/>
                        </a:tabLst>
                      </a:pPr>
                      <a:r>
                        <a:rPr lang="it-IT" sz="1800" noProof="0" dirty="0">
                          <a:effectLst/>
                          <a:latin typeface="Helvetica Neue" panose="020B0604020202020204"/>
                        </a:rPr>
                        <a:t>Pannelli di previsione del settore</a:t>
                      </a:r>
                    </a:p>
                    <a:p>
                      <a:pPr marL="285750" indent="-285750">
                        <a:lnSpc>
                          <a:spcPct val="115000"/>
                        </a:lnSpc>
                        <a:spcAft>
                          <a:spcPts val="0"/>
                        </a:spcAft>
                        <a:buFont typeface="Wingdings" panose="05000000000000000000" pitchFamily="2" charset="2"/>
                        <a:buChar char="§"/>
                        <a:tabLst>
                          <a:tab pos="723900" algn="l"/>
                        </a:tabLst>
                      </a:pPr>
                      <a:r>
                        <a:rPr lang="it-IT" sz="1800" noProof="0" dirty="0">
                          <a:effectLst/>
                          <a:latin typeface="Helvetica Neue" panose="020B0604020202020204"/>
                        </a:rPr>
                        <a:t>Gestione documentale</a:t>
                      </a:r>
                    </a:p>
                    <a:p>
                      <a:pPr marL="285750" indent="-285750">
                        <a:lnSpc>
                          <a:spcPct val="115000"/>
                        </a:lnSpc>
                        <a:spcAft>
                          <a:spcPts val="0"/>
                        </a:spcAft>
                        <a:buFont typeface="Wingdings" panose="05000000000000000000" pitchFamily="2" charset="2"/>
                        <a:buChar char="§"/>
                        <a:tabLst>
                          <a:tab pos="723900" algn="l"/>
                        </a:tabLst>
                      </a:pPr>
                      <a:r>
                        <a:rPr lang="it-IT" sz="1800" noProof="0" dirty="0">
                          <a:effectLst/>
                          <a:latin typeface="Helvetica Neue" panose="020B0604020202020204"/>
                        </a:rPr>
                        <a:t>Gestione dei DPI</a:t>
                      </a:r>
                    </a:p>
                    <a:p>
                      <a:pPr marL="285750" indent="-285750">
                        <a:lnSpc>
                          <a:spcPct val="115000"/>
                        </a:lnSpc>
                        <a:spcAft>
                          <a:spcPts val="0"/>
                        </a:spcAft>
                        <a:buFont typeface="Wingdings" panose="05000000000000000000" pitchFamily="2" charset="2"/>
                        <a:buChar char="§"/>
                        <a:tabLst>
                          <a:tab pos="723900" algn="l"/>
                        </a:tabLst>
                      </a:pPr>
                      <a:endParaRPr lang="it-IT" sz="1800" noProof="0" dirty="0">
                        <a:effectLst/>
                        <a:latin typeface="Helvetica Neue" panose="020B0604020202020204"/>
                      </a:endParaRPr>
                    </a:p>
                  </a:txBody>
                  <a:tcPr>
                    <a:lnL w="28575" cap="flat" cmpd="sng" algn="ctr">
                      <a:solidFill>
                        <a:srgbClr val="4D94B7"/>
                      </a:solidFill>
                      <a:prstDash val="solid"/>
                      <a:round/>
                      <a:headEnd type="none" w="med" len="med"/>
                      <a:tailEnd type="none" w="med" len="med"/>
                    </a:lnL>
                    <a:lnR w="28575" cap="flat" cmpd="sng" algn="ctr">
                      <a:solidFill>
                        <a:srgbClr val="4D94B7"/>
                      </a:solidFill>
                      <a:prstDash val="solid"/>
                      <a:round/>
                      <a:headEnd type="none" w="med" len="med"/>
                      <a:tailEnd type="none" w="med" len="med"/>
                    </a:lnR>
                    <a:lnT w="28575" cap="flat" cmpd="sng" algn="ctr">
                      <a:solidFill>
                        <a:srgbClr val="4D94B7"/>
                      </a:solidFill>
                      <a:prstDash val="solid"/>
                      <a:round/>
                      <a:headEnd type="none" w="med" len="med"/>
                      <a:tailEnd type="none" w="med" len="med"/>
                    </a:lnT>
                    <a:lnB w="28575" cap="flat" cmpd="sng" algn="ctr">
                      <a:solidFill>
                        <a:srgbClr val="4D94B7"/>
                      </a:solidFill>
                      <a:prstDash val="solid"/>
                      <a:round/>
                      <a:headEnd type="none" w="med" len="med"/>
                      <a:tailEnd type="none" w="med" len="med"/>
                    </a:lnB>
                  </a:tcPr>
                </a:tc>
                <a:tc>
                  <a:txBody>
                    <a:bodyPr/>
                    <a:lstStyle/>
                    <a:p>
                      <a:pPr marL="285750" indent="-285750">
                        <a:lnSpc>
                          <a:spcPct val="115000"/>
                        </a:lnSpc>
                        <a:spcAft>
                          <a:spcPts val="0"/>
                        </a:spcAft>
                        <a:buFont typeface="Wingdings" panose="05000000000000000000" pitchFamily="2" charset="2"/>
                        <a:buChar char="§"/>
                        <a:tabLst>
                          <a:tab pos="723900" algn="l"/>
                        </a:tabLst>
                      </a:pPr>
                      <a:r>
                        <a:rPr lang="it-IT" sz="1800" noProof="0" dirty="0">
                          <a:effectLst/>
                          <a:latin typeface="Helvetica Neue" panose="020B0604020202020204"/>
                        </a:rPr>
                        <a:t>Orologio tecnologico/ricerca tecnologica</a:t>
                      </a:r>
                    </a:p>
                    <a:p>
                      <a:pPr marL="285750" indent="-285750">
                        <a:lnSpc>
                          <a:spcPct val="115000"/>
                        </a:lnSpc>
                        <a:spcAft>
                          <a:spcPts val="0"/>
                        </a:spcAft>
                        <a:buFont typeface="Wingdings" panose="05000000000000000000" pitchFamily="2" charset="2"/>
                        <a:buChar char="§"/>
                        <a:tabLst>
                          <a:tab pos="723900" algn="l"/>
                        </a:tabLst>
                      </a:pPr>
                      <a:r>
                        <a:rPr lang="it-IT" sz="1800" noProof="0" dirty="0">
                          <a:effectLst/>
                          <a:latin typeface="Helvetica Neue" panose="020B0604020202020204"/>
                        </a:rPr>
                        <a:t>Analisi brevettuali</a:t>
                      </a:r>
                    </a:p>
                    <a:p>
                      <a:pPr marL="285750" indent="-285750">
                        <a:lnSpc>
                          <a:spcPct val="115000"/>
                        </a:lnSpc>
                        <a:spcAft>
                          <a:spcPts val="0"/>
                        </a:spcAft>
                        <a:buFont typeface="Wingdings" panose="05000000000000000000" pitchFamily="2" charset="2"/>
                        <a:buChar char="§"/>
                        <a:tabLst>
                          <a:tab pos="723900" algn="l"/>
                        </a:tabLst>
                      </a:pPr>
                      <a:r>
                        <a:rPr lang="it-IT" sz="1800" noProof="0" dirty="0">
                          <a:effectLst/>
                          <a:latin typeface="Helvetica Neue" panose="020B0604020202020204"/>
                        </a:rPr>
                        <a:t>Business intelligence</a:t>
                      </a:r>
                    </a:p>
                    <a:p>
                      <a:pPr marL="285750" indent="-285750">
                        <a:lnSpc>
                          <a:spcPct val="115000"/>
                        </a:lnSpc>
                        <a:spcAft>
                          <a:spcPts val="0"/>
                        </a:spcAft>
                        <a:buFont typeface="Wingdings" panose="05000000000000000000" pitchFamily="2" charset="2"/>
                        <a:buChar char="§"/>
                        <a:tabLst>
                          <a:tab pos="723900" algn="l"/>
                        </a:tabLst>
                      </a:pPr>
                      <a:r>
                        <a:rPr lang="it-IT" sz="1800" noProof="0" dirty="0">
                          <a:effectLst/>
                          <a:latin typeface="Helvetica Neue" panose="020B0604020202020204"/>
                        </a:rPr>
                        <a:t>Analisi della concorrenza</a:t>
                      </a:r>
                    </a:p>
                    <a:p>
                      <a:pPr marL="285750" indent="-285750">
                        <a:lnSpc>
                          <a:spcPct val="115000"/>
                        </a:lnSpc>
                        <a:spcAft>
                          <a:spcPts val="0"/>
                        </a:spcAft>
                        <a:buFont typeface="Wingdings" panose="05000000000000000000" pitchFamily="2" charset="2"/>
                        <a:buChar char="§"/>
                        <a:tabLst>
                          <a:tab pos="723900" algn="l"/>
                        </a:tabLst>
                      </a:pPr>
                      <a:r>
                        <a:rPr lang="it-IT" sz="1800" noProof="0" dirty="0">
                          <a:effectLst/>
                          <a:latin typeface="Helvetica Neue" panose="020B0604020202020204"/>
                        </a:rPr>
                        <a:t>Analisi delle tendenze</a:t>
                      </a:r>
                    </a:p>
                    <a:p>
                      <a:pPr marL="285750" indent="-285750">
                        <a:lnSpc>
                          <a:spcPct val="115000"/>
                        </a:lnSpc>
                        <a:spcAft>
                          <a:spcPts val="0"/>
                        </a:spcAft>
                        <a:buFont typeface="Wingdings" panose="05000000000000000000" pitchFamily="2" charset="2"/>
                        <a:buChar char="§"/>
                        <a:tabLst>
                          <a:tab pos="723900" algn="l"/>
                        </a:tabLst>
                      </a:pPr>
                      <a:r>
                        <a:rPr lang="it-IT" sz="1800" noProof="0" dirty="0">
                          <a:effectLst/>
                          <a:latin typeface="Helvetica Neue" panose="020B0604020202020204"/>
                        </a:rPr>
                        <a:t>Focus group</a:t>
                      </a:r>
                    </a:p>
                    <a:p>
                      <a:pPr marL="285750" indent="-285750">
                        <a:lnSpc>
                          <a:spcPct val="115000"/>
                        </a:lnSpc>
                        <a:spcAft>
                          <a:spcPts val="0"/>
                        </a:spcAft>
                        <a:buFont typeface="Wingdings" panose="05000000000000000000" pitchFamily="2" charset="2"/>
                        <a:buChar char="§"/>
                        <a:tabLst>
                          <a:tab pos="723900" algn="l"/>
                        </a:tabLst>
                      </a:pPr>
                      <a:r>
                        <a:rPr lang="it-IT" sz="1800" noProof="0" dirty="0">
                          <a:effectLst/>
                          <a:latin typeface="Helvetica Neue" panose="020B0604020202020204"/>
                        </a:rPr>
                        <a:t>Gestione delle relazioni con i clienti (CRM)</a:t>
                      </a:r>
                    </a:p>
                  </a:txBody>
                  <a:tcPr>
                    <a:lnL w="28575" cap="flat" cmpd="sng" algn="ctr">
                      <a:solidFill>
                        <a:srgbClr val="4D94B7"/>
                      </a:solidFill>
                      <a:prstDash val="solid"/>
                      <a:round/>
                      <a:headEnd type="none" w="med" len="med"/>
                      <a:tailEnd type="none" w="med" len="med"/>
                    </a:lnL>
                    <a:lnR w="28575" cap="flat" cmpd="sng" algn="ctr">
                      <a:solidFill>
                        <a:srgbClr val="4D94B7"/>
                      </a:solidFill>
                      <a:prstDash val="solid"/>
                      <a:round/>
                      <a:headEnd type="none" w="med" len="med"/>
                      <a:tailEnd type="none" w="med" len="med"/>
                    </a:lnR>
                    <a:lnT w="28575" cap="flat" cmpd="sng" algn="ctr">
                      <a:solidFill>
                        <a:srgbClr val="4D94B7"/>
                      </a:solidFill>
                      <a:prstDash val="solid"/>
                      <a:round/>
                      <a:headEnd type="none" w="med" len="med"/>
                      <a:tailEnd type="none" w="med" len="med"/>
                    </a:lnT>
                    <a:lnB w="28575" cap="flat" cmpd="sng" algn="ctr">
                      <a:solidFill>
                        <a:srgbClr val="4D94B7"/>
                      </a:solidFill>
                      <a:prstDash val="solid"/>
                      <a:round/>
                      <a:headEnd type="none" w="med" len="med"/>
                      <a:tailEnd type="none" w="med" len="med"/>
                    </a:lnB>
                  </a:tcPr>
                </a:tc>
                <a:tc>
                  <a:txBody>
                    <a:bodyPr/>
                    <a:lstStyle/>
                    <a:p>
                      <a:pPr marL="285750" indent="-285750">
                        <a:lnSpc>
                          <a:spcPct val="115000"/>
                        </a:lnSpc>
                        <a:spcAft>
                          <a:spcPts val="0"/>
                        </a:spcAft>
                        <a:buFont typeface="Wingdings" panose="05000000000000000000" pitchFamily="2" charset="2"/>
                        <a:buChar char="§"/>
                        <a:tabLst>
                          <a:tab pos="723900" algn="l"/>
                        </a:tabLst>
                      </a:pPr>
                      <a:r>
                        <a:rPr lang="it-IT" sz="1800" noProof="0" dirty="0">
                          <a:effectLst/>
                          <a:latin typeface="Helvetica Neue" panose="020B0604020202020204"/>
                        </a:rPr>
                        <a:t>Articoli di gruppo </a:t>
                      </a:r>
                    </a:p>
                    <a:p>
                      <a:pPr marL="285750" indent="-285750">
                        <a:lnSpc>
                          <a:spcPct val="115000"/>
                        </a:lnSpc>
                        <a:spcAft>
                          <a:spcPts val="0"/>
                        </a:spcAft>
                        <a:buFont typeface="Wingdings" panose="05000000000000000000" pitchFamily="2" charset="2"/>
                        <a:buChar char="§"/>
                        <a:tabLst>
                          <a:tab pos="723900" algn="l"/>
                        </a:tabLst>
                      </a:pPr>
                      <a:r>
                        <a:rPr lang="it-IT" sz="1800" noProof="0" dirty="0">
                          <a:effectLst/>
                          <a:latin typeface="Helvetica Neue" panose="020B0604020202020204"/>
                        </a:rPr>
                        <a:t>Team building</a:t>
                      </a:r>
                    </a:p>
                    <a:p>
                      <a:pPr marL="285750" indent="-285750">
                        <a:lnSpc>
                          <a:spcPct val="115000"/>
                        </a:lnSpc>
                        <a:spcAft>
                          <a:spcPts val="0"/>
                        </a:spcAft>
                        <a:buFont typeface="Wingdings" panose="05000000000000000000" pitchFamily="2" charset="2"/>
                        <a:buChar char="§"/>
                        <a:tabLst>
                          <a:tab pos="723900" algn="l"/>
                        </a:tabLst>
                      </a:pPr>
                      <a:r>
                        <a:rPr lang="it-IT" sz="1800" noProof="0" dirty="0">
                          <a:effectLst/>
                          <a:latin typeface="Helvetica Neue" panose="020B0604020202020204"/>
                        </a:rPr>
                        <a:t>Gestione della catena di approvvigionamento</a:t>
                      </a:r>
                    </a:p>
                    <a:p>
                      <a:pPr marL="285750" indent="-285750">
                        <a:lnSpc>
                          <a:spcPct val="115000"/>
                        </a:lnSpc>
                        <a:spcAft>
                          <a:spcPts val="0"/>
                        </a:spcAft>
                        <a:buFont typeface="Wingdings" panose="05000000000000000000" pitchFamily="2" charset="2"/>
                        <a:buChar char="§"/>
                        <a:tabLst>
                          <a:tab pos="723900" algn="l"/>
                        </a:tabLst>
                      </a:pPr>
                      <a:r>
                        <a:rPr lang="it-IT" sz="1800" noProof="0" dirty="0">
                          <a:effectLst/>
                          <a:latin typeface="Helvetica Neue" panose="020B0604020202020204"/>
                        </a:rPr>
                        <a:t>Raggruppamento industriale</a:t>
                      </a:r>
                    </a:p>
                    <a:p>
                      <a:pPr marL="285750" indent="-285750">
                        <a:lnSpc>
                          <a:spcPct val="115000"/>
                        </a:lnSpc>
                        <a:spcAft>
                          <a:spcPts val="0"/>
                        </a:spcAft>
                        <a:buFont typeface="Wingdings" panose="05000000000000000000" pitchFamily="2" charset="2"/>
                        <a:buChar char="§"/>
                        <a:tabLst>
                          <a:tab pos="723900" algn="l"/>
                        </a:tabLst>
                      </a:pPr>
                      <a:endParaRPr lang="it-IT" sz="1800" noProof="0" dirty="0">
                        <a:effectLst/>
                        <a:latin typeface="Helvetica Neue" panose="020B0604020202020204"/>
                      </a:endParaRPr>
                    </a:p>
                  </a:txBody>
                  <a:tcPr>
                    <a:lnL w="28575" cap="flat" cmpd="sng" algn="ctr">
                      <a:solidFill>
                        <a:srgbClr val="4D94B7"/>
                      </a:solidFill>
                      <a:prstDash val="solid"/>
                      <a:round/>
                      <a:headEnd type="none" w="med" len="med"/>
                      <a:tailEnd type="none" w="med" len="med"/>
                    </a:lnL>
                    <a:lnR w="28575" cap="flat" cmpd="sng" algn="ctr">
                      <a:solidFill>
                        <a:srgbClr val="4D94B7"/>
                      </a:solidFill>
                      <a:prstDash val="solid"/>
                      <a:round/>
                      <a:headEnd type="none" w="med" len="med"/>
                      <a:tailEnd type="none" w="med" len="med"/>
                    </a:lnR>
                    <a:lnT w="28575" cap="flat" cmpd="sng" algn="ctr">
                      <a:solidFill>
                        <a:srgbClr val="4D94B7"/>
                      </a:solidFill>
                      <a:prstDash val="solid"/>
                      <a:round/>
                      <a:headEnd type="none" w="med" len="med"/>
                      <a:tailEnd type="none" w="med" len="med"/>
                    </a:lnT>
                    <a:lnB w="28575" cap="flat" cmpd="sng" algn="ctr">
                      <a:solidFill>
                        <a:srgbClr val="4D94B7"/>
                      </a:solidFill>
                      <a:prstDash val="solid"/>
                      <a:round/>
                      <a:headEnd type="none" w="med" len="med"/>
                      <a:tailEnd type="none" w="med" len="med"/>
                    </a:lnB>
                  </a:tcPr>
                </a:tc>
                <a:tc>
                  <a:txBody>
                    <a:bodyPr/>
                    <a:lstStyle/>
                    <a:p>
                      <a:pPr marL="285750" indent="-285750">
                        <a:lnSpc>
                          <a:spcPct val="115000"/>
                        </a:lnSpc>
                        <a:spcAft>
                          <a:spcPts val="0"/>
                        </a:spcAft>
                        <a:buFont typeface="Wingdings" panose="05000000000000000000" pitchFamily="2" charset="2"/>
                        <a:buChar char="§"/>
                        <a:tabLst>
                          <a:tab pos="723900" algn="l"/>
                        </a:tabLst>
                      </a:pPr>
                      <a:r>
                        <a:rPr lang="it-IT" sz="1800" noProof="0" dirty="0">
                          <a:effectLst/>
                          <a:latin typeface="Helvetica Neue" panose="020B0604020202020204"/>
                        </a:rPr>
                        <a:t>Intranet aziendali</a:t>
                      </a:r>
                    </a:p>
                    <a:p>
                      <a:pPr marL="285750" indent="-285750">
                        <a:lnSpc>
                          <a:spcPct val="115000"/>
                        </a:lnSpc>
                        <a:spcAft>
                          <a:spcPts val="0"/>
                        </a:spcAft>
                        <a:buFont typeface="Wingdings" panose="05000000000000000000" pitchFamily="2" charset="2"/>
                        <a:buChar char="§"/>
                        <a:tabLst>
                          <a:tab pos="723900" algn="l"/>
                        </a:tabLst>
                      </a:pPr>
                      <a:r>
                        <a:rPr lang="it-IT" sz="1800" noProof="0" dirty="0">
                          <a:effectLst/>
                          <a:latin typeface="Helvetica Neue" panose="020B0604020202020204"/>
                        </a:rPr>
                        <a:t>Reclutamento online</a:t>
                      </a:r>
                    </a:p>
                    <a:p>
                      <a:pPr marL="285750" indent="-285750">
                        <a:lnSpc>
                          <a:spcPct val="115000"/>
                        </a:lnSpc>
                        <a:spcAft>
                          <a:spcPts val="0"/>
                        </a:spcAft>
                        <a:buFont typeface="Wingdings" panose="05000000000000000000" pitchFamily="2" charset="2"/>
                        <a:buChar char="§"/>
                        <a:tabLst>
                          <a:tab pos="723900" algn="l"/>
                        </a:tabLst>
                      </a:pPr>
                      <a:r>
                        <a:rPr lang="it-IT" sz="1800" noProof="0" dirty="0">
                          <a:effectLst/>
                          <a:latin typeface="Helvetica Neue" panose="020B0604020202020204"/>
                        </a:rPr>
                        <a:t>e-Learning</a:t>
                      </a:r>
                    </a:p>
                    <a:p>
                      <a:pPr marL="285750" indent="-285750">
                        <a:lnSpc>
                          <a:spcPct val="115000"/>
                        </a:lnSpc>
                        <a:spcAft>
                          <a:spcPts val="0"/>
                        </a:spcAft>
                        <a:buFont typeface="Wingdings" panose="05000000000000000000" pitchFamily="2" charset="2"/>
                        <a:buChar char="§"/>
                        <a:tabLst>
                          <a:tab pos="723900" algn="l"/>
                        </a:tabLst>
                      </a:pPr>
                      <a:r>
                        <a:rPr lang="it-IT" sz="1800" noProof="0" dirty="0">
                          <a:effectLst/>
                          <a:latin typeface="Helvetica Neue" panose="020B0604020202020204"/>
                        </a:rPr>
                        <a:t>Gestione delle competenze</a:t>
                      </a:r>
                    </a:p>
                    <a:p>
                      <a:pPr marL="285750" indent="-285750">
                        <a:lnSpc>
                          <a:spcPct val="115000"/>
                        </a:lnSpc>
                        <a:spcAft>
                          <a:spcPts val="0"/>
                        </a:spcAft>
                        <a:buFont typeface="Wingdings" panose="05000000000000000000" pitchFamily="2" charset="2"/>
                        <a:buChar char="§"/>
                        <a:tabLst>
                          <a:tab pos="723900" algn="l"/>
                        </a:tabLst>
                      </a:pPr>
                      <a:endParaRPr lang="it-IT" sz="1800" noProof="0" dirty="0">
                        <a:effectLst/>
                        <a:latin typeface="Helvetica Neue" panose="020B0604020202020204"/>
                      </a:endParaRPr>
                    </a:p>
                  </a:txBody>
                  <a:tcPr>
                    <a:lnL w="28575" cap="flat" cmpd="sng" algn="ctr">
                      <a:solidFill>
                        <a:srgbClr val="4D94B7"/>
                      </a:solidFill>
                      <a:prstDash val="solid"/>
                      <a:round/>
                      <a:headEnd type="none" w="med" len="med"/>
                      <a:tailEnd type="none" w="med" len="med"/>
                    </a:lnL>
                    <a:lnR w="28575" cap="flat" cmpd="sng" algn="ctr">
                      <a:solidFill>
                        <a:srgbClr val="4D94B7"/>
                      </a:solidFill>
                      <a:prstDash val="solid"/>
                      <a:round/>
                      <a:headEnd type="none" w="med" len="med"/>
                      <a:tailEnd type="none" w="med" len="med"/>
                    </a:lnR>
                    <a:lnT w="28575" cap="flat" cmpd="sng" algn="ctr">
                      <a:solidFill>
                        <a:srgbClr val="4D94B7"/>
                      </a:solidFill>
                      <a:prstDash val="solid"/>
                      <a:round/>
                      <a:headEnd type="none" w="med" len="med"/>
                      <a:tailEnd type="none" w="med" len="med"/>
                    </a:lnT>
                    <a:lnB w="28575" cap="flat" cmpd="sng" algn="ctr">
                      <a:solidFill>
                        <a:srgbClr val="4D94B7"/>
                      </a:solidFill>
                      <a:prstDash val="solid"/>
                      <a:round/>
                      <a:headEnd type="none" w="med" len="med"/>
                      <a:tailEnd type="none" w="med" len="med"/>
                    </a:lnB>
                  </a:tcPr>
                </a:tc>
                <a:tc>
                  <a:txBody>
                    <a:bodyPr/>
                    <a:lstStyle/>
                    <a:p>
                      <a:pPr marL="285750" indent="-285750">
                        <a:lnSpc>
                          <a:spcPct val="115000"/>
                        </a:lnSpc>
                        <a:spcAft>
                          <a:spcPts val="0"/>
                        </a:spcAft>
                        <a:buFont typeface="Wingdings" panose="05000000000000000000" pitchFamily="2" charset="2"/>
                        <a:buChar char="§"/>
                        <a:tabLst>
                          <a:tab pos="723900" algn="l"/>
                        </a:tabLst>
                      </a:pPr>
                      <a:r>
                        <a:rPr lang="it-IT" sz="1800" noProof="0" dirty="0">
                          <a:effectLst/>
                          <a:latin typeface="Helvetica Neue" panose="020B0604020202020204"/>
                        </a:rPr>
                        <a:t>R&amp;D – gestione dell'interfaccia di marketing</a:t>
                      </a:r>
                    </a:p>
                    <a:p>
                      <a:pPr marL="285750" indent="-285750">
                        <a:lnSpc>
                          <a:spcPct val="115000"/>
                        </a:lnSpc>
                        <a:spcAft>
                          <a:spcPts val="0"/>
                        </a:spcAft>
                        <a:buFont typeface="Wingdings" panose="05000000000000000000" pitchFamily="2" charset="2"/>
                        <a:buChar char="§"/>
                        <a:tabLst>
                          <a:tab pos="723900" algn="l"/>
                        </a:tabLst>
                      </a:pPr>
                      <a:r>
                        <a:rPr lang="it-IT" sz="1800" noProof="0" dirty="0">
                          <a:effectLst/>
                          <a:latin typeface="Helvetica Neue" panose="020B0604020202020204"/>
                        </a:rPr>
                        <a:t>Ingegneria simultanea</a:t>
                      </a:r>
                    </a:p>
                    <a:p>
                      <a:pPr marL="285750" indent="-285750">
                        <a:lnSpc>
                          <a:spcPct val="115000"/>
                        </a:lnSpc>
                        <a:spcAft>
                          <a:spcPts val="0"/>
                        </a:spcAft>
                        <a:buFont typeface="Wingdings" panose="05000000000000000000" pitchFamily="2" charset="2"/>
                        <a:buChar char="§"/>
                        <a:tabLst>
                          <a:tab pos="723900" algn="l"/>
                        </a:tabLst>
                      </a:pPr>
                      <a:endParaRPr lang="it-IT" sz="1800" noProof="0" dirty="0">
                        <a:effectLst/>
                        <a:latin typeface="Helvetica Neue" panose="020B0604020202020204"/>
                      </a:endParaRPr>
                    </a:p>
                  </a:txBody>
                  <a:tcPr>
                    <a:lnL w="28575" cap="flat" cmpd="sng" algn="ctr">
                      <a:solidFill>
                        <a:srgbClr val="4D94B7"/>
                      </a:solidFill>
                      <a:prstDash val="solid"/>
                      <a:round/>
                      <a:headEnd type="none" w="med" len="med"/>
                      <a:tailEnd type="none" w="med" len="med"/>
                    </a:lnL>
                    <a:lnR w="28575" cap="flat" cmpd="sng" algn="ctr">
                      <a:solidFill>
                        <a:srgbClr val="4D94B7"/>
                      </a:solidFill>
                      <a:prstDash val="solid"/>
                      <a:round/>
                      <a:headEnd type="none" w="med" len="med"/>
                      <a:tailEnd type="none" w="med" len="med"/>
                    </a:lnR>
                    <a:lnT w="28575" cap="flat" cmpd="sng" algn="ctr">
                      <a:solidFill>
                        <a:srgbClr val="4D94B7"/>
                      </a:solidFill>
                      <a:prstDash val="solid"/>
                      <a:round/>
                      <a:headEnd type="none" w="med" len="med"/>
                      <a:tailEnd type="none" w="med" len="med"/>
                    </a:lnT>
                    <a:lnB w="28575" cap="flat" cmpd="sng" algn="ctr">
                      <a:solidFill>
                        <a:srgbClr val="4D94B7"/>
                      </a:solidFill>
                      <a:prstDash val="solid"/>
                      <a:round/>
                      <a:headEnd type="none" w="med" len="med"/>
                      <a:tailEnd type="none" w="med" len="med"/>
                    </a:lnB>
                  </a:tcPr>
                </a:tc>
                <a:extLst>
                  <a:ext uri="{0D108BD9-81ED-4DB2-BD59-A6C34878D82A}">
                    <a16:rowId xmlns:a16="http://schemas.microsoft.com/office/drawing/2014/main" val="2148171365"/>
                  </a:ext>
                </a:extLst>
              </a:tr>
            </a:tbl>
          </a:graphicData>
        </a:graphic>
      </p:graphicFrame>
    </p:spTree>
    <p:extLst>
      <p:ext uri="{BB962C8B-B14F-4D97-AF65-F5344CB8AC3E}">
        <p14:creationId xmlns:p14="http://schemas.microsoft.com/office/powerpoint/2010/main" val="33864254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a:extLst>
              <a:ext uri="{FF2B5EF4-FFF2-40B4-BE49-F238E27FC236}">
                <a16:creationId xmlns:a16="http://schemas.microsoft.com/office/drawing/2014/main" id="{C07E5141-5571-1AB7-14A2-2E585808AEEC}"/>
              </a:ext>
            </a:extLst>
          </p:cNvPr>
          <p:cNvSpPr txBox="1"/>
          <p:nvPr/>
        </p:nvSpPr>
        <p:spPr>
          <a:xfrm>
            <a:off x="1319648" y="8874236"/>
            <a:ext cx="1098378" cy="276999"/>
          </a:xfrm>
          <a:prstGeom prst="rect">
            <a:avLst/>
          </a:prstGeom>
          <a:noFill/>
        </p:spPr>
        <p:txBody>
          <a:bodyPr wrap="none" rtlCol="0">
            <a:spAutoFit/>
          </a:bodyPr>
          <a:lstStyle/>
          <a:p>
            <a:r>
              <a:rPr lang="en-US" sz="1200" dirty="0">
                <a:latin typeface="Helvetica Neue" panose="020B0604020202020204" charset="0"/>
              </a:rPr>
              <a:t>Source no.: 2</a:t>
            </a:r>
          </a:p>
        </p:txBody>
      </p:sp>
      <p:sp>
        <p:nvSpPr>
          <p:cNvPr id="3" name="CuadroTexto 28">
            <a:extLst>
              <a:ext uri="{FF2B5EF4-FFF2-40B4-BE49-F238E27FC236}">
                <a16:creationId xmlns:a16="http://schemas.microsoft.com/office/drawing/2014/main" id="{9AB7DC59-A03B-6CE4-4BD8-206309A0D161}"/>
              </a:ext>
            </a:extLst>
          </p:cNvPr>
          <p:cNvSpPr txBox="1"/>
          <p:nvPr/>
        </p:nvSpPr>
        <p:spPr>
          <a:xfrm>
            <a:off x="1296000" y="1656000"/>
            <a:ext cx="16153800" cy="707886"/>
          </a:xfrm>
          <a:prstGeom prst="rect">
            <a:avLst/>
          </a:prstGeom>
          <a:noFill/>
        </p:spPr>
        <p:txBody>
          <a:bodyPr wrap="square" rtlCol="0">
            <a:noAutofit/>
          </a:bodyPr>
          <a:lstStyle/>
          <a:p>
            <a:pPr marL="546100" indent="-546100"/>
            <a:r>
              <a:rPr lang="it-IT" sz="3500" b="1" dirty="0">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3.Individui chiave, strumenti e metodologie nella gestione dell'innovazione</a:t>
            </a:r>
          </a:p>
        </p:txBody>
      </p:sp>
      <p:sp>
        <p:nvSpPr>
          <p:cNvPr id="4" name="CuadroTexto 29">
            <a:extLst>
              <a:ext uri="{FF2B5EF4-FFF2-40B4-BE49-F238E27FC236}">
                <a16:creationId xmlns:a16="http://schemas.microsoft.com/office/drawing/2014/main" id="{045A43B5-662E-EB56-D111-FABDBC9A74BF}"/>
              </a:ext>
            </a:extLst>
          </p:cNvPr>
          <p:cNvSpPr txBox="1"/>
          <p:nvPr/>
        </p:nvSpPr>
        <p:spPr>
          <a:xfrm>
            <a:off x="1296000" y="2160000"/>
            <a:ext cx="16687201" cy="473720"/>
          </a:xfrm>
          <a:prstGeom prst="rect">
            <a:avLst/>
          </a:prstGeom>
          <a:noFill/>
        </p:spPr>
        <p:txBody>
          <a:bodyPr wrap="square" rtlCol="0">
            <a:noAutofit/>
          </a:bodyPr>
          <a:lstStyle/>
          <a:p>
            <a:r>
              <a:rPr lang="it-IT" sz="2600" b="1" dirty="0">
                <a:solidFill>
                  <a:srgbClr val="AED633"/>
                </a:solidFill>
                <a:latin typeface="Helvetica Neue" panose="020B0604020202020204" charset="0"/>
                <a:ea typeface="Microsoft Sans Serif" panose="020B0604020202020204" pitchFamily="34" charset="0"/>
                <a:cs typeface="Microsoft Sans Serif" panose="020B0604020202020204" pitchFamily="34" charset="0"/>
              </a:rPr>
              <a:t>3.2 Strumenti e metodologie chiave nella gestione dell'innovazione all'interno dell'organizzazione</a:t>
            </a:r>
          </a:p>
        </p:txBody>
      </p:sp>
      <p:graphicFrame>
        <p:nvGraphicFramePr>
          <p:cNvPr id="5" name="Tabelle 5">
            <a:extLst>
              <a:ext uri="{FF2B5EF4-FFF2-40B4-BE49-F238E27FC236}">
                <a16:creationId xmlns:a16="http://schemas.microsoft.com/office/drawing/2014/main" id="{3797DCCE-E308-81F7-C529-33BA0C36B849}"/>
              </a:ext>
            </a:extLst>
          </p:cNvPr>
          <p:cNvGraphicFramePr>
            <a:graphicFrameLocks noGrp="1"/>
          </p:cNvGraphicFramePr>
          <p:nvPr>
            <p:extLst>
              <p:ext uri="{D42A27DB-BD31-4B8C-83A1-F6EECF244321}">
                <p14:modId xmlns:p14="http://schemas.microsoft.com/office/powerpoint/2010/main" val="446553732"/>
              </p:ext>
            </p:extLst>
          </p:nvPr>
        </p:nvGraphicFramePr>
        <p:xfrm>
          <a:off x="1296000" y="3384000"/>
          <a:ext cx="15696000" cy="4299323"/>
        </p:xfrm>
        <a:graphic>
          <a:graphicData uri="http://schemas.openxmlformats.org/drawingml/2006/table">
            <a:tbl>
              <a:tblPr firstRow="1" bandRow="1">
                <a:tableStyleId>{5940675A-B579-460E-94D1-54222C63F5DA}</a:tableStyleId>
              </a:tblPr>
              <a:tblGrid>
                <a:gridCol w="2196000">
                  <a:extLst>
                    <a:ext uri="{9D8B030D-6E8A-4147-A177-3AD203B41FA5}">
                      <a16:colId xmlns:a16="http://schemas.microsoft.com/office/drawing/2014/main" val="2209438283"/>
                    </a:ext>
                  </a:extLst>
                </a:gridCol>
                <a:gridCol w="2700000">
                  <a:extLst>
                    <a:ext uri="{9D8B030D-6E8A-4147-A177-3AD203B41FA5}">
                      <a16:colId xmlns:a16="http://schemas.microsoft.com/office/drawing/2014/main" val="3056951221"/>
                    </a:ext>
                  </a:extLst>
                </a:gridCol>
                <a:gridCol w="2700000">
                  <a:extLst>
                    <a:ext uri="{9D8B030D-6E8A-4147-A177-3AD203B41FA5}">
                      <a16:colId xmlns:a16="http://schemas.microsoft.com/office/drawing/2014/main" val="2002892820"/>
                    </a:ext>
                  </a:extLst>
                </a:gridCol>
                <a:gridCol w="2700000">
                  <a:extLst>
                    <a:ext uri="{9D8B030D-6E8A-4147-A177-3AD203B41FA5}">
                      <a16:colId xmlns:a16="http://schemas.microsoft.com/office/drawing/2014/main" val="724622916"/>
                    </a:ext>
                  </a:extLst>
                </a:gridCol>
                <a:gridCol w="2700000">
                  <a:extLst>
                    <a:ext uri="{9D8B030D-6E8A-4147-A177-3AD203B41FA5}">
                      <a16:colId xmlns:a16="http://schemas.microsoft.com/office/drawing/2014/main" val="2489143425"/>
                    </a:ext>
                  </a:extLst>
                </a:gridCol>
                <a:gridCol w="2700000">
                  <a:extLst>
                    <a:ext uri="{9D8B030D-6E8A-4147-A177-3AD203B41FA5}">
                      <a16:colId xmlns:a16="http://schemas.microsoft.com/office/drawing/2014/main" val="348467898"/>
                    </a:ext>
                  </a:extLst>
                </a:gridCol>
              </a:tblGrid>
              <a:tr h="1080000">
                <a:tc>
                  <a:txBody>
                    <a:bodyPr/>
                    <a:lstStyle/>
                    <a:p>
                      <a:pPr>
                        <a:lnSpc>
                          <a:spcPct val="115000"/>
                        </a:lnSpc>
                        <a:spcAft>
                          <a:spcPts val="0"/>
                        </a:spcAft>
                        <a:tabLst>
                          <a:tab pos="723900" algn="l"/>
                        </a:tabLst>
                      </a:pPr>
                      <a:r>
                        <a:rPr lang="en-US" sz="1800" b="1" noProof="0" dirty="0">
                          <a:solidFill>
                            <a:schemeClr val="bg1"/>
                          </a:solidFill>
                          <a:effectLst/>
                          <a:latin typeface="Helvetica Neue" panose="020B0604020202020204"/>
                        </a:rPr>
                        <a:t>Tipologie di gestione dell'innovazione: </a:t>
                      </a:r>
                    </a:p>
                  </a:txBody>
                  <a:tcPr>
                    <a:lnL w="28575" cap="flat" cmpd="sng" algn="ctr">
                      <a:solidFill>
                        <a:srgbClr val="4D94B7"/>
                      </a:solidFill>
                      <a:prstDash val="solid"/>
                      <a:round/>
                      <a:headEnd type="none" w="med" len="med"/>
                      <a:tailEnd type="none" w="med" len="med"/>
                    </a:lnL>
                    <a:lnR w="28575" cap="flat" cmpd="sng" algn="ctr">
                      <a:solidFill>
                        <a:srgbClr val="4D94B7"/>
                      </a:solidFill>
                      <a:prstDash val="solid"/>
                      <a:round/>
                      <a:headEnd type="none" w="med" len="med"/>
                      <a:tailEnd type="none" w="med" len="med"/>
                    </a:lnR>
                    <a:lnT w="28575" cap="flat" cmpd="sng" algn="ctr">
                      <a:solidFill>
                        <a:srgbClr val="4D94B7"/>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4D94B7"/>
                    </a:solidFill>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800" b="1" noProof="0" dirty="0">
                          <a:effectLst/>
                          <a:latin typeface="Helvetica Neue" panose="020B0604020202020204"/>
                        </a:rPr>
                        <a:t>Sviluppo della creatività</a:t>
                      </a:r>
                    </a:p>
                  </a:txBody>
                  <a:tcPr anchor="ctr">
                    <a:lnL w="28575" cap="flat" cmpd="sng" algn="ctr">
                      <a:solidFill>
                        <a:srgbClr val="4D94B7"/>
                      </a:solidFill>
                      <a:prstDash val="solid"/>
                      <a:round/>
                      <a:headEnd type="none" w="med" len="med"/>
                      <a:tailEnd type="none" w="med" len="med"/>
                    </a:lnL>
                    <a:lnR w="28575" cap="flat" cmpd="sng" algn="ctr">
                      <a:solidFill>
                        <a:srgbClr val="4D94B7"/>
                      </a:solidFill>
                      <a:prstDash val="solid"/>
                      <a:round/>
                      <a:headEnd type="none" w="med" len="med"/>
                      <a:tailEnd type="none" w="med" len="med"/>
                    </a:lnR>
                    <a:lnT w="28575" cap="flat" cmpd="sng" algn="ctr">
                      <a:solidFill>
                        <a:srgbClr val="4D94B7"/>
                      </a:solidFill>
                      <a:prstDash val="solid"/>
                      <a:round/>
                      <a:headEnd type="none" w="med" len="med"/>
                      <a:tailEnd type="none" w="med" len="med"/>
                    </a:lnT>
                    <a:lnB w="28575" cap="flat" cmpd="sng" algn="ctr">
                      <a:solidFill>
                        <a:srgbClr val="4D94B7"/>
                      </a:solidFill>
                      <a:prstDash val="solid"/>
                      <a:round/>
                      <a:headEnd type="none" w="med" len="med"/>
                      <a:tailEnd type="none" w="med" len="med"/>
                    </a:lnB>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800" b="1" noProof="0" dirty="0">
                          <a:effectLst/>
                          <a:latin typeface="Helvetica Neue" panose="020B0604020202020204"/>
                        </a:rPr>
                        <a:t>Miglioramento dei processi</a:t>
                      </a:r>
                    </a:p>
                  </a:txBody>
                  <a:tcPr anchor="ctr">
                    <a:lnL w="28575" cap="flat" cmpd="sng" algn="ctr">
                      <a:solidFill>
                        <a:srgbClr val="4D94B7"/>
                      </a:solidFill>
                      <a:prstDash val="solid"/>
                      <a:round/>
                      <a:headEnd type="none" w="med" len="med"/>
                      <a:tailEnd type="none" w="med" len="med"/>
                    </a:lnL>
                    <a:lnR w="28575" cap="flat" cmpd="sng" algn="ctr">
                      <a:solidFill>
                        <a:srgbClr val="4D94B7"/>
                      </a:solidFill>
                      <a:prstDash val="solid"/>
                      <a:round/>
                      <a:headEnd type="none" w="med" len="med"/>
                      <a:tailEnd type="none" w="med" len="med"/>
                    </a:lnR>
                    <a:lnT w="28575" cap="flat" cmpd="sng" algn="ctr">
                      <a:solidFill>
                        <a:srgbClr val="4D94B7"/>
                      </a:solidFill>
                      <a:prstDash val="solid"/>
                      <a:round/>
                      <a:headEnd type="none" w="med" len="med"/>
                      <a:tailEnd type="none" w="med" len="med"/>
                    </a:lnT>
                    <a:lnB w="28575" cap="flat" cmpd="sng" algn="ctr">
                      <a:solidFill>
                        <a:srgbClr val="4D94B7"/>
                      </a:solidFill>
                      <a:prstDash val="solid"/>
                      <a:round/>
                      <a:headEnd type="none" w="med" len="med"/>
                      <a:tailEnd type="none" w="med" len="med"/>
                    </a:lnB>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it-IT" sz="1800" b="1" noProof="0" dirty="0">
                          <a:effectLst/>
                          <a:latin typeface="Helvetica Neue" panose="020B0604020202020204"/>
                        </a:rPr>
                        <a:t>Gestione dei progetti di innovazione </a:t>
                      </a:r>
                    </a:p>
                  </a:txBody>
                  <a:tcPr anchor="ctr">
                    <a:lnL w="28575" cap="flat" cmpd="sng" algn="ctr">
                      <a:solidFill>
                        <a:srgbClr val="4D94B7"/>
                      </a:solidFill>
                      <a:prstDash val="solid"/>
                      <a:round/>
                      <a:headEnd type="none" w="med" len="med"/>
                      <a:tailEnd type="none" w="med" len="med"/>
                    </a:lnL>
                    <a:lnR w="28575" cap="flat" cmpd="sng" algn="ctr">
                      <a:solidFill>
                        <a:srgbClr val="4D94B7"/>
                      </a:solidFill>
                      <a:prstDash val="solid"/>
                      <a:round/>
                      <a:headEnd type="none" w="med" len="med"/>
                      <a:tailEnd type="none" w="med" len="med"/>
                    </a:lnR>
                    <a:lnT w="28575" cap="flat" cmpd="sng" algn="ctr">
                      <a:solidFill>
                        <a:srgbClr val="4D94B7"/>
                      </a:solidFill>
                      <a:prstDash val="solid"/>
                      <a:round/>
                      <a:headEnd type="none" w="med" len="med"/>
                      <a:tailEnd type="none" w="med" len="med"/>
                    </a:lnT>
                    <a:lnB w="28575" cap="flat" cmpd="sng" algn="ctr">
                      <a:solidFill>
                        <a:srgbClr val="4D94B7"/>
                      </a:solidFill>
                      <a:prstDash val="solid"/>
                      <a:round/>
                      <a:headEnd type="none" w="med" len="med"/>
                      <a:tailEnd type="none" w="med" len="med"/>
                    </a:lnB>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it-IT" sz="1800" b="1" noProof="0" dirty="0">
                          <a:effectLst/>
                          <a:latin typeface="Helvetica Neue" panose="020B0604020202020204"/>
                        </a:rPr>
                        <a:t>Progettazione e sviluppo del prodotto </a:t>
                      </a:r>
                    </a:p>
                  </a:txBody>
                  <a:tcPr anchor="ctr">
                    <a:lnL w="28575" cap="flat" cmpd="sng" algn="ctr">
                      <a:solidFill>
                        <a:srgbClr val="4D94B7"/>
                      </a:solidFill>
                      <a:prstDash val="solid"/>
                      <a:round/>
                      <a:headEnd type="none" w="med" len="med"/>
                      <a:tailEnd type="none" w="med" len="med"/>
                    </a:lnL>
                    <a:lnR w="28575" cap="flat" cmpd="sng" algn="ctr">
                      <a:solidFill>
                        <a:srgbClr val="4D94B7"/>
                      </a:solidFill>
                      <a:prstDash val="solid"/>
                      <a:round/>
                      <a:headEnd type="none" w="med" len="med"/>
                      <a:tailEnd type="none" w="med" len="med"/>
                    </a:lnR>
                    <a:lnT w="28575" cap="flat" cmpd="sng" algn="ctr">
                      <a:solidFill>
                        <a:srgbClr val="4D94B7"/>
                      </a:solidFill>
                      <a:prstDash val="solid"/>
                      <a:round/>
                      <a:headEnd type="none" w="med" len="med"/>
                      <a:tailEnd type="none" w="med" len="med"/>
                    </a:lnT>
                    <a:lnB w="28575" cap="flat" cmpd="sng" algn="ctr">
                      <a:solidFill>
                        <a:srgbClr val="4D94B7"/>
                      </a:solidFill>
                      <a:prstDash val="solid"/>
                      <a:round/>
                      <a:headEnd type="none" w="med" len="med"/>
                      <a:tailEnd type="none" w="med" len="med"/>
                    </a:lnB>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800" b="1" noProof="0" dirty="0">
                          <a:effectLst/>
                          <a:latin typeface="Helvetica Neue" panose="020B0604020202020204"/>
                        </a:rPr>
                        <a:t>Creazione d'impresa </a:t>
                      </a:r>
                    </a:p>
                  </a:txBody>
                  <a:tcPr anchor="ctr">
                    <a:lnL w="28575" cap="flat" cmpd="sng" algn="ctr">
                      <a:solidFill>
                        <a:srgbClr val="4D94B7"/>
                      </a:solidFill>
                      <a:prstDash val="solid"/>
                      <a:round/>
                      <a:headEnd type="none" w="med" len="med"/>
                      <a:tailEnd type="none" w="med" len="med"/>
                    </a:lnL>
                    <a:lnR w="28575" cap="flat" cmpd="sng" algn="ctr">
                      <a:solidFill>
                        <a:srgbClr val="4D94B7"/>
                      </a:solidFill>
                      <a:prstDash val="solid"/>
                      <a:round/>
                      <a:headEnd type="none" w="med" len="med"/>
                      <a:tailEnd type="none" w="med" len="med"/>
                    </a:lnR>
                    <a:lnT w="28575" cap="flat" cmpd="sng" algn="ctr">
                      <a:solidFill>
                        <a:srgbClr val="4D94B7"/>
                      </a:solidFill>
                      <a:prstDash val="solid"/>
                      <a:round/>
                      <a:headEnd type="none" w="med" len="med"/>
                      <a:tailEnd type="none" w="med" len="med"/>
                    </a:lnT>
                    <a:lnB w="28575" cap="flat" cmpd="sng" algn="ctr">
                      <a:solidFill>
                        <a:srgbClr val="4D94B7"/>
                      </a:solidFill>
                      <a:prstDash val="solid"/>
                      <a:round/>
                      <a:headEnd type="none" w="med" len="med"/>
                      <a:tailEnd type="none" w="med" len="med"/>
                    </a:lnB>
                  </a:tcPr>
                </a:tc>
                <a:extLst>
                  <a:ext uri="{0D108BD9-81ED-4DB2-BD59-A6C34878D82A}">
                    <a16:rowId xmlns:a16="http://schemas.microsoft.com/office/drawing/2014/main" val="963754879"/>
                  </a:ext>
                </a:extLst>
              </a:tr>
              <a:tr h="2700000">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800" b="1" noProof="0" dirty="0">
                          <a:solidFill>
                            <a:schemeClr val="bg1"/>
                          </a:solidFill>
                          <a:effectLst/>
                          <a:latin typeface="Helvetica Neue" panose="020B0604020202020204"/>
                        </a:rPr>
                        <a:t>Metodologie e strumenti:</a:t>
                      </a:r>
                    </a:p>
                    <a:p>
                      <a:pPr marL="0" marR="0" lvl="0" indent="0" defTabSz="914400" eaLnBrk="1" fontAlgn="auto" latinLnBrk="0" hangingPunct="1">
                        <a:lnSpc>
                          <a:spcPct val="100000"/>
                        </a:lnSpc>
                        <a:spcBef>
                          <a:spcPts val="0"/>
                        </a:spcBef>
                        <a:spcAft>
                          <a:spcPts val="0"/>
                        </a:spcAft>
                        <a:buClrTx/>
                        <a:buSzTx/>
                        <a:buFontTx/>
                        <a:buNone/>
                        <a:tabLst/>
                        <a:defRPr/>
                      </a:pPr>
                      <a:endParaRPr lang="en-US" sz="1800" b="1" noProof="0" dirty="0">
                        <a:solidFill>
                          <a:schemeClr val="bg1"/>
                        </a:solidFill>
                        <a:effectLst/>
                        <a:latin typeface="Helvetica Neue" panose="020B0604020202020204"/>
                      </a:endParaRPr>
                    </a:p>
                  </a:txBody>
                  <a:tcPr>
                    <a:lnL w="28575" cap="flat" cmpd="sng" algn="ctr">
                      <a:solidFill>
                        <a:srgbClr val="4D94B7"/>
                      </a:solidFill>
                      <a:prstDash val="solid"/>
                      <a:round/>
                      <a:headEnd type="none" w="med" len="med"/>
                      <a:tailEnd type="none" w="med" len="med"/>
                    </a:lnL>
                    <a:lnR w="28575" cap="flat" cmpd="sng" algn="ctr">
                      <a:solidFill>
                        <a:srgbClr val="4D94B7"/>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rgbClr val="4D94B7"/>
                      </a:solidFill>
                      <a:prstDash val="solid"/>
                      <a:round/>
                      <a:headEnd type="none" w="med" len="med"/>
                      <a:tailEnd type="none" w="med" len="med"/>
                    </a:lnB>
                    <a:solidFill>
                      <a:srgbClr val="4D94B7"/>
                    </a:solidFill>
                  </a:tcPr>
                </a:tc>
                <a:tc>
                  <a:txBody>
                    <a:bodyPr/>
                    <a:lstStyle/>
                    <a:p>
                      <a:pPr marL="285750" indent="-285750">
                        <a:lnSpc>
                          <a:spcPct val="115000"/>
                        </a:lnSpc>
                        <a:spcAft>
                          <a:spcPts val="0"/>
                        </a:spcAft>
                        <a:buFont typeface="Wingdings" panose="05000000000000000000" pitchFamily="2" charset="2"/>
                        <a:buChar char="§"/>
                        <a:tabLst>
                          <a:tab pos="723900" algn="l"/>
                        </a:tabLst>
                      </a:pPr>
                      <a:r>
                        <a:rPr lang="it-IT" sz="1800" noProof="0" dirty="0">
                          <a:effectLst/>
                          <a:latin typeface="Helvetica Neue" panose="020B0604020202020204"/>
                        </a:rPr>
                        <a:t>Brainstorming</a:t>
                      </a:r>
                    </a:p>
                    <a:p>
                      <a:pPr marL="285750" indent="-285750">
                        <a:lnSpc>
                          <a:spcPct val="115000"/>
                        </a:lnSpc>
                        <a:spcAft>
                          <a:spcPts val="0"/>
                        </a:spcAft>
                        <a:buFont typeface="Wingdings" panose="05000000000000000000" pitchFamily="2" charset="2"/>
                        <a:buChar char="§"/>
                        <a:tabLst>
                          <a:tab pos="723900" algn="l"/>
                        </a:tabLst>
                      </a:pPr>
                      <a:r>
                        <a:rPr lang="it-IT" sz="1800" noProof="0" dirty="0">
                          <a:effectLst/>
                          <a:latin typeface="Helvetica Neue" panose="020B0604020202020204"/>
                        </a:rPr>
                        <a:t>Pensiero laterale</a:t>
                      </a:r>
                    </a:p>
                    <a:p>
                      <a:pPr marL="285750" indent="-285750">
                        <a:lnSpc>
                          <a:spcPct val="115000"/>
                        </a:lnSpc>
                        <a:spcAft>
                          <a:spcPts val="0"/>
                        </a:spcAft>
                        <a:buFont typeface="Wingdings" panose="05000000000000000000" pitchFamily="2" charset="2"/>
                        <a:buChar char="§"/>
                        <a:tabLst>
                          <a:tab pos="723900" algn="l"/>
                        </a:tabLst>
                      </a:pPr>
                      <a:r>
                        <a:rPr lang="it-IT" sz="1800" noProof="0" dirty="0">
                          <a:effectLst/>
                          <a:latin typeface="Helvetica Neue" panose="020B0604020202020204"/>
                        </a:rPr>
                        <a:t>TRIZ*</a:t>
                      </a:r>
                    </a:p>
                    <a:p>
                      <a:pPr marL="285750" indent="-285750">
                        <a:lnSpc>
                          <a:spcPct val="115000"/>
                        </a:lnSpc>
                        <a:spcAft>
                          <a:spcPts val="0"/>
                        </a:spcAft>
                        <a:buFont typeface="Wingdings" panose="05000000000000000000" pitchFamily="2" charset="2"/>
                        <a:buChar char="§"/>
                        <a:tabLst>
                          <a:tab pos="723900" algn="l"/>
                        </a:tabLst>
                      </a:pPr>
                      <a:r>
                        <a:rPr lang="it-IT" sz="1800" noProof="0" dirty="0">
                          <a:effectLst/>
                          <a:latin typeface="Helvetica Neue" panose="020B0604020202020204"/>
                        </a:rPr>
                        <a:t>Metodo Scamper</a:t>
                      </a:r>
                    </a:p>
                    <a:p>
                      <a:pPr marL="285750" indent="-285750">
                        <a:lnSpc>
                          <a:spcPct val="115000"/>
                        </a:lnSpc>
                        <a:spcAft>
                          <a:spcPts val="0"/>
                        </a:spcAft>
                        <a:buFont typeface="Wingdings" panose="05000000000000000000" pitchFamily="2" charset="2"/>
                        <a:buChar char="§"/>
                        <a:tabLst>
                          <a:tab pos="723900" algn="l"/>
                        </a:tabLst>
                      </a:pPr>
                      <a:r>
                        <a:rPr lang="it-IT" sz="1800" noProof="0" dirty="0">
                          <a:effectLst/>
                          <a:latin typeface="Helvetica Neue" panose="020B0604020202020204"/>
                        </a:rPr>
                        <a:t>Mappe mentali</a:t>
                      </a:r>
                    </a:p>
                    <a:p>
                      <a:pPr marL="285750" indent="-285750">
                        <a:lnSpc>
                          <a:spcPct val="115000"/>
                        </a:lnSpc>
                        <a:spcAft>
                          <a:spcPts val="0"/>
                        </a:spcAft>
                        <a:buFont typeface="Wingdings" panose="05000000000000000000" pitchFamily="2" charset="2"/>
                        <a:buChar char="§"/>
                        <a:tabLst>
                          <a:tab pos="723900" algn="l"/>
                        </a:tabLst>
                      </a:pPr>
                      <a:endParaRPr lang="it-IT" sz="1800" noProof="0" dirty="0">
                        <a:effectLst/>
                        <a:latin typeface="Helvetica Neue" panose="020B0604020202020204"/>
                      </a:endParaRPr>
                    </a:p>
                  </a:txBody>
                  <a:tcPr>
                    <a:lnL w="28575" cap="flat" cmpd="sng" algn="ctr">
                      <a:solidFill>
                        <a:srgbClr val="4D94B7"/>
                      </a:solidFill>
                      <a:prstDash val="solid"/>
                      <a:round/>
                      <a:headEnd type="none" w="med" len="med"/>
                      <a:tailEnd type="none" w="med" len="med"/>
                    </a:lnL>
                    <a:lnR w="28575" cap="flat" cmpd="sng" algn="ctr">
                      <a:solidFill>
                        <a:srgbClr val="4D94B7"/>
                      </a:solidFill>
                      <a:prstDash val="solid"/>
                      <a:round/>
                      <a:headEnd type="none" w="med" len="med"/>
                      <a:tailEnd type="none" w="med" len="med"/>
                    </a:lnR>
                    <a:lnT w="28575" cap="flat" cmpd="sng" algn="ctr">
                      <a:solidFill>
                        <a:srgbClr val="4D94B7"/>
                      </a:solidFill>
                      <a:prstDash val="solid"/>
                      <a:round/>
                      <a:headEnd type="none" w="med" len="med"/>
                      <a:tailEnd type="none" w="med" len="med"/>
                    </a:lnT>
                    <a:lnB w="28575" cap="flat" cmpd="sng" algn="ctr">
                      <a:solidFill>
                        <a:srgbClr val="4D94B7"/>
                      </a:solidFill>
                      <a:prstDash val="solid"/>
                      <a:round/>
                      <a:headEnd type="none" w="med" len="med"/>
                      <a:tailEnd type="none" w="med" len="med"/>
                    </a:lnB>
                  </a:tcPr>
                </a:tc>
                <a:tc>
                  <a:txBody>
                    <a:bodyPr/>
                    <a:lstStyle/>
                    <a:p>
                      <a:pPr marL="285750" indent="-285750">
                        <a:lnSpc>
                          <a:spcPct val="115000"/>
                        </a:lnSpc>
                        <a:spcAft>
                          <a:spcPts val="0"/>
                        </a:spcAft>
                        <a:buFont typeface="Wingdings" panose="05000000000000000000" pitchFamily="2" charset="2"/>
                        <a:buChar char="§"/>
                        <a:tabLst>
                          <a:tab pos="723900" algn="l"/>
                        </a:tabLst>
                      </a:pPr>
                      <a:r>
                        <a:rPr lang="it-IT" sz="1800" noProof="0" dirty="0">
                          <a:effectLst/>
                          <a:latin typeface="Helvetica Neue" panose="020B0604020202020204"/>
                        </a:rPr>
                        <a:t>Benchmarking</a:t>
                      </a:r>
                    </a:p>
                    <a:p>
                      <a:pPr marL="285750" indent="-285750">
                        <a:lnSpc>
                          <a:spcPct val="115000"/>
                        </a:lnSpc>
                        <a:spcAft>
                          <a:spcPts val="0"/>
                        </a:spcAft>
                        <a:buFont typeface="Wingdings" panose="05000000000000000000" pitchFamily="2" charset="2"/>
                        <a:buChar char="§"/>
                        <a:tabLst>
                          <a:tab pos="723900" algn="l"/>
                        </a:tabLst>
                      </a:pPr>
                      <a:r>
                        <a:rPr lang="it-IT" sz="1800" noProof="0" dirty="0">
                          <a:effectLst/>
                          <a:latin typeface="Helvetica Neue" panose="020B0604020202020204"/>
                        </a:rPr>
                        <a:t>Flusso di lavoro</a:t>
                      </a:r>
                    </a:p>
                    <a:p>
                      <a:pPr marL="285750" indent="-285750">
                        <a:lnSpc>
                          <a:spcPct val="115000"/>
                        </a:lnSpc>
                        <a:spcAft>
                          <a:spcPts val="0"/>
                        </a:spcAft>
                        <a:buFont typeface="Wingdings" panose="05000000000000000000" pitchFamily="2" charset="2"/>
                        <a:buChar char="§"/>
                        <a:tabLst>
                          <a:tab pos="723900" algn="l"/>
                        </a:tabLst>
                      </a:pPr>
                      <a:r>
                        <a:rPr lang="it-IT" sz="1800" noProof="0" dirty="0">
                          <a:effectLst/>
                          <a:latin typeface="Helvetica Neue" panose="020B0604020202020204"/>
                        </a:rPr>
                        <a:t>Reingegnerizzazione dei processi aziendali</a:t>
                      </a:r>
                    </a:p>
                    <a:p>
                      <a:pPr marL="285750" indent="-285750">
                        <a:lnSpc>
                          <a:spcPct val="115000"/>
                        </a:lnSpc>
                        <a:spcAft>
                          <a:spcPts val="0"/>
                        </a:spcAft>
                        <a:buFont typeface="Wingdings" panose="05000000000000000000" pitchFamily="2" charset="2"/>
                        <a:buChar char="§"/>
                        <a:tabLst>
                          <a:tab pos="723900" algn="l"/>
                        </a:tabLst>
                      </a:pPr>
                      <a:r>
                        <a:rPr lang="it-IT" sz="1800" noProof="0" dirty="0">
                          <a:effectLst/>
                          <a:latin typeface="Helvetica Neue" panose="020B0604020202020204"/>
                        </a:rPr>
                        <a:t>Giusto in tempo</a:t>
                      </a:r>
                    </a:p>
                    <a:p>
                      <a:pPr marL="285750" indent="-285750">
                        <a:lnSpc>
                          <a:spcPct val="115000"/>
                        </a:lnSpc>
                        <a:spcAft>
                          <a:spcPts val="0"/>
                        </a:spcAft>
                        <a:buFont typeface="Wingdings" panose="05000000000000000000" pitchFamily="2" charset="2"/>
                        <a:buChar char="§"/>
                        <a:tabLst>
                          <a:tab pos="723900" algn="l"/>
                        </a:tabLst>
                      </a:pPr>
                      <a:endParaRPr lang="it-IT" sz="1800" noProof="0" dirty="0">
                        <a:effectLst/>
                        <a:latin typeface="Helvetica Neue" panose="020B0604020202020204"/>
                      </a:endParaRPr>
                    </a:p>
                  </a:txBody>
                  <a:tcPr>
                    <a:lnL w="28575" cap="flat" cmpd="sng" algn="ctr">
                      <a:solidFill>
                        <a:srgbClr val="4D94B7"/>
                      </a:solidFill>
                      <a:prstDash val="solid"/>
                      <a:round/>
                      <a:headEnd type="none" w="med" len="med"/>
                      <a:tailEnd type="none" w="med" len="med"/>
                    </a:lnL>
                    <a:lnR w="28575" cap="flat" cmpd="sng" algn="ctr">
                      <a:solidFill>
                        <a:srgbClr val="4D94B7"/>
                      </a:solidFill>
                      <a:prstDash val="solid"/>
                      <a:round/>
                      <a:headEnd type="none" w="med" len="med"/>
                      <a:tailEnd type="none" w="med" len="med"/>
                    </a:lnR>
                    <a:lnT w="28575" cap="flat" cmpd="sng" algn="ctr">
                      <a:solidFill>
                        <a:srgbClr val="4D94B7"/>
                      </a:solidFill>
                      <a:prstDash val="solid"/>
                      <a:round/>
                      <a:headEnd type="none" w="med" len="med"/>
                      <a:tailEnd type="none" w="med" len="med"/>
                    </a:lnT>
                    <a:lnB w="28575" cap="flat" cmpd="sng" algn="ctr">
                      <a:solidFill>
                        <a:srgbClr val="4D94B7"/>
                      </a:solidFill>
                      <a:prstDash val="solid"/>
                      <a:round/>
                      <a:headEnd type="none" w="med" len="med"/>
                      <a:tailEnd type="none" w="med" len="med"/>
                    </a:lnB>
                  </a:tcPr>
                </a:tc>
                <a:tc>
                  <a:txBody>
                    <a:bodyPr/>
                    <a:lstStyle/>
                    <a:p>
                      <a:pPr marL="285750" indent="-285750">
                        <a:lnSpc>
                          <a:spcPct val="115000"/>
                        </a:lnSpc>
                        <a:spcAft>
                          <a:spcPts val="0"/>
                        </a:spcAft>
                        <a:buFont typeface="Wingdings" panose="05000000000000000000" pitchFamily="2" charset="2"/>
                        <a:buChar char="§"/>
                        <a:tabLst>
                          <a:tab pos="723900" algn="l"/>
                        </a:tabLst>
                      </a:pPr>
                      <a:r>
                        <a:rPr lang="it-IT" sz="1800" noProof="0" dirty="0">
                          <a:effectLst/>
                          <a:latin typeface="Helvetica Neue" panose="020B0604020202020204"/>
                        </a:rPr>
                        <a:t>Gestione di progetto</a:t>
                      </a:r>
                    </a:p>
                    <a:p>
                      <a:pPr marL="285750" indent="-285750">
                        <a:lnSpc>
                          <a:spcPct val="115000"/>
                        </a:lnSpc>
                        <a:spcAft>
                          <a:spcPts val="0"/>
                        </a:spcAft>
                        <a:buFont typeface="Wingdings" panose="05000000000000000000" pitchFamily="2" charset="2"/>
                        <a:buChar char="§"/>
                        <a:tabLst>
                          <a:tab pos="723900" algn="l"/>
                        </a:tabLst>
                      </a:pPr>
                      <a:r>
                        <a:rPr lang="it-IT" sz="1800" noProof="0" dirty="0">
                          <a:effectLst/>
                          <a:latin typeface="Helvetica Neue" panose="020B0604020202020204"/>
                        </a:rPr>
                        <a:t>Diagrammi di Gannt</a:t>
                      </a:r>
                    </a:p>
                    <a:p>
                      <a:pPr marL="285750" indent="-285750">
                        <a:lnSpc>
                          <a:spcPct val="115000"/>
                        </a:lnSpc>
                        <a:spcAft>
                          <a:spcPts val="0"/>
                        </a:spcAft>
                        <a:buFont typeface="Wingdings" panose="05000000000000000000" pitchFamily="2" charset="2"/>
                        <a:buChar char="§"/>
                        <a:tabLst>
                          <a:tab pos="723900" algn="l"/>
                        </a:tabLst>
                      </a:pPr>
                      <a:r>
                        <a:rPr lang="it-IT" sz="1800" noProof="0" dirty="0">
                          <a:effectLst/>
                          <a:latin typeface="Helvetica Neue" panose="020B0604020202020204"/>
                        </a:rPr>
                        <a:t>Valutazione del progetto</a:t>
                      </a:r>
                    </a:p>
                    <a:p>
                      <a:pPr marL="285750" indent="-285750">
                        <a:lnSpc>
                          <a:spcPct val="115000"/>
                        </a:lnSpc>
                        <a:spcAft>
                          <a:spcPts val="0"/>
                        </a:spcAft>
                        <a:buFont typeface="Wingdings" panose="05000000000000000000" pitchFamily="2" charset="2"/>
                        <a:buChar char="§"/>
                        <a:tabLst>
                          <a:tab pos="723900" algn="l"/>
                        </a:tabLst>
                      </a:pPr>
                      <a:r>
                        <a:rPr lang="it-IT" sz="1800" noProof="0" dirty="0">
                          <a:effectLst/>
                          <a:latin typeface="Helvetica Neue" panose="020B0604020202020204"/>
                        </a:rPr>
                        <a:t>Processi stage-gate</a:t>
                      </a:r>
                    </a:p>
                    <a:p>
                      <a:pPr marL="285750" indent="-285750">
                        <a:lnSpc>
                          <a:spcPct val="115000"/>
                        </a:lnSpc>
                        <a:spcAft>
                          <a:spcPts val="0"/>
                        </a:spcAft>
                        <a:buFont typeface="Wingdings" panose="05000000000000000000" pitchFamily="2" charset="2"/>
                        <a:buChar char="§"/>
                        <a:tabLst>
                          <a:tab pos="723900" algn="l"/>
                        </a:tabLst>
                      </a:pPr>
                      <a:r>
                        <a:rPr lang="it-IT" sz="1800" noProof="0" dirty="0">
                          <a:effectLst/>
                          <a:latin typeface="Helvetica Neue" panose="020B0604020202020204"/>
                        </a:rPr>
                        <a:t>Gestione del portfolio di progetti</a:t>
                      </a:r>
                    </a:p>
                    <a:p>
                      <a:pPr marL="285750" indent="-285750">
                        <a:lnSpc>
                          <a:spcPct val="115000"/>
                        </a:lnSpc>
                        <a:spcAft>
                          <a:spcPts val="0"/>
                        </a:spcAft>
                        <a:buFont typeface="Wingdings" panose="05000000000000000000" pitchFamily="2" charset="2"/>
                        <a:buChar char="§"/>
                        <a:tabLst>
                          <a:tab pos="723900" algn="l"/>
                        </a:tabLst>
                      </a:pPr>
                      <a:endParaRPr lang="it-IT" sz="1800" noProof="0" dirty="0">
                        <a:effectLst/>
                        <a:latin typeface="Helvetica Neue" panose="020B0604020202020204"/>
                      </a:endParaRPr>
                    </a:p>
                  </a:txBody>
                  <a:tcPr>
                    <a:lnL w="28575" cap="flat" cmpd="sng" algn="ctr">
                      <a:solidFill>
                        <a:srgbClr val="4D94B7"/>
                      </a:solidFill>
                      <a:prstDash val="solid"/>
                      <a:round/>
                      <a:headEnd type="none" w="med" len="med"/>
                      <a:tailEnd type="none" w="med" len="med"/>
                    </a:lnL>
                    <a:lnR w="28575" cap="flat" cmpd="sng" algn="ctr">
                      <a:solidFill>
                        <a:srgbClr val="4D94B7"/>
                      </a:solidFill>
                      <a:prstDash val="solid"/>
                      <a:round/>
                      <a:headEnd type="none" w="med" len="med"/>
                      <a:tailEnd type="none" w="med" len="med"/>
                    </a:lnR>
                    <a:lnT w="28575" cap="flat" cmpd="sng" algn="ctr">
                      <a:solidFill>
                        <a:srgbClr val="4D94B7"/>
                      </a:solidFill>
                      <a:prstDash val="solid"/>
                      <a:round/>
                      <a:headEnd type="none" w="med" len="med"/>
                      <a:tailEnd type="none" w="med" len="med"/>
                    </a:lnT>
                    <a:lnB w="28575" cap="flat" cmpd="sng" algn="ctr">
                      <a:solidFill>
                        <a:srgbClr val="4D94B7"/>
                      </a:solidFill>
                      <a:prstDash val="solid"/>
                      <a:round/>
                      <a:headEnd type="none" w="med" len="med"/>
                      <a:tailEnd type="none" w="med" len="med"/>
                    </a:lnB>
                  </a:tcPr>
                </a:tc>
                <a:tc>
                  <a:txBody>
                    <a:bodyPr/>
                    <a:lstStyle/>
                    <a:p>
                      <a:pPr marL="285750" indent="-285750">
                        <a:lnSpc>
                          <a:spcPct val="115000"/>
                        </a:lnSpc>
                        <a:spcAft>
                          <a:spcPts val="0"/>
                        </a:spcAft>
                        <a:buFont typeface="Wingdings" panose="05000000000000000000" pitchFamily="2" charset="2"/>
                        <a:buChar char="§"/>
                        <a:tabLst>
                          <a:tab pos="723900" algn="l"/>
                        </a:tabLst>
                      </a:pPr>
                      <a:r>
                        <a:rPr lang="it-IT" sz="1800" noProof="0" dirty="0">
                          <a:effectLst/>
                          <a:latin typeface="Helvetica Neue" panose="020B0604020202020204"/>
                        </a:rPr>
                        <a:t>Sistemi CAD</a:t>
                      </a:r>
                    </a:p>
                    <a:p>
                      <a:pPr marL="285750" indent="-285750">
                        <a:lnSpc>
                          <a:spcPct val="115000"/>
                        </a:lnSpc>
                        <a:spcAft>
                          <a:spcPts val="0"/>
                        </a:spcAft>
                        <a:buFont typeface="Wingdings" panose="05000000000000000000" pitchFamily="2" charset="2"/>
                        <a:buChar char="§"/>
                        <a:tabLst>
                          <a:tab pos="723900" algn="l"/>
                        </a:tabLst>
                      </a:pPr>
                      <a:r>
                        <a:rPr lang="it-IT" sz="1800" noProof="0" dirty="0">
                          <a:effectLst/>
                          <a:latin typeface="Helvetica Neue" panose="020B0604020202020204"/>
                        </a:rPr>
                        <a:t>Prototipazione</a:t>
                      </a:r>
                    </a:p>
                    <a:p>
                      <a:pPr marL="285750" indent="-285750">
                        <a:lnSpc>
                          <a:spcPct val="115000"/>
                        </a:lnSpc>
                        <a:spcAft>
                          <a:spcPts val="0"/>
                        </a:spcAft>
                        <a:buFont typeface="Wingdings" panose="05000000000000000000" pitchFamily="2" charset="2"/>
                        <a:buChar char="§"/>
                        <a:tabLst>
                          <a:tab pos="723900" algn="l"/>
                        </a:tabLst>
                      </a:pPr>
                      <a:r>
                        <a:rPr lang="it-IT" sz="1800" noProof="0" dirty="0">
                          <a:effectLst/>
                          <a:latin typeface="Helvetica Neue" panose="020B0604020202020204"/>
                        </a:rPr>
                        <a:t>Approcci all'usabilità</a:t>
                      </a:r>
                    </a:p>
                    <a:p>
                      <a:pPr marL="285750" indent="-285750">
                        <a:lnSpc>
                          <a:spcPct val="115000"/>
                        </a:lnSpc>
                        <a:spcAft>
                          <a:spcPts val="0"/>
                        </a:spcAft>
                        <a:buFont typeface="Wingdings" panose="05000000000000000000" pitchFamily="2" charset="2"/>
                        <a:buChar char="§"/>
                        <a:tabLst>
                          <a:tab pos="723900" algn="l"/>
                        </a:tabLst>
                      </a:pPr>
                      <a:r>
                        <a:rPr lang="it-IT" sz="1800" noProof="0" dirty="0">
                          <a:effectLst/>
                          <a:latin typeface="Helvetica Neue" panose="020B0604020202020204"/>
                        </a:rPr>
                        <a:t>Implementazione della funzione di qualità</a:t>
                      </a:r>
                    </a:p>
                    <a:p>
                      <a:pPr marL="285750" indent="-285750">
                        <a:lnSpc>
                          <a:spcPct val="115000"/>
                        </a:lnSpc>
                        <a:spcAft>
                          <a:spcPts val="0"/>
                        </a:spcAft>
                        <a:buFont typeface="Wingdings" panose="05000000000000000000" pitchFamily="2" charset="2"/>
                        <a:buChar char="§"/>
                        <a:tabLst>
                          <a:tab pos="723900" algn="l"/>
                        </a:tabLst>
                      </a:pPr>
                      <a:r>
                        <a:rPr lang="it-IT" sz="1800" noProof="0" dirty="0">
                          <a:effectLst/>
                          <a:latin typeface="Helvetica Neue" panose="020B0604020202020204"/>
                        </a:rPr>
                        <a:t>Analisi del valore</a:t>
                      </a:r>
                    </a:p>
                    <a:p>
                      <a:pPr marL="285750" indent="-285750">
                        <a:lnSpc>
                          <a:spcPct val="115000"/>
                        </a:lnSpc>
                        <a:spcAft>
                          <a:spcPts val="0"/>
                        </a:spcAft>
                        <a:buFont typeface="Wingdings" panose="05000000000000000000" pitchFamily="2" charset="2"/>
                        <a:buChar char="§"/>
                        <a:tabLst>
                          <a:tab pos="723900" algn="l"/>
                        </a:tabLst>
                      </a:pPr>
                      <a:r>
                        <a:rPr lang="it-IT" sz="1800" noProof="0" dirty="0">
                          <a:effectLst/>
                          <a:latin typeface="Helvetica Neue" panose="020B0604020202020204"/>
                        </a:rPr>
                        <a:t>Modelli decisionali informatici NPD</a:t>
                      </a:r>
                    </a:p>
                    <a:p>
                      <a:pPr marL="285750" indent="-285750">
                        <a:lnSpc>
                          <a:spcPct val="115000"/>
                        </a:lnSpc>
                        <a:spcAft>
                          <a:spcPts val="0"/>
                        </a:spcAft>
                        <a:buFont typeface="Wingdings" panose="05000000000000000000" pitchFamily="2" charset="2"/>
                        <a:buChar char="§"/>
                        <a:tabLst>
                          <a:tab pos="723900" algn="l"/>
                        </a:tabLst>
                      </a:pPr>
                      <a:endParaRPr lang="it-IT" sz="1800" noProof="0" dirty="0">
                        <a:effectLst/>
                        <a:latin typeface="Helvetica Neue" panose="020B0604020202020204"/>
                      </a:endParaRPr>
                    </a:p>
                  </a:txBody>
                  <a:tcPr>
                    <a:lnL w="28575" cap="flat" cmpd="sng" algn="ctr">
                      <a:solidFill>
                        <a:srgbClr val="4D94B7"/>
                      </a:solidFill>
                      <a:prstDash val="solid"/>
                      <a:round/>
                      <a:headEnd type="none" w="med" len="med"/>
                      <a:tailEnd type="none" w="med" len="med"/>
                    </a:lnL>
                    <a:lnR w="28575" cap="flat" cmpd="sng" algn="ctr">
                      <a:solidFill>
                        <a:srgbClr val="4D94B7"/>
                      </a:solidFill>
                      <a:prstDash val="solid"/>
                      <a:round/>
                      <a:headEnd type="none" w="med" len="med"/>
                      <a:tailEnd type="none" w="med" len="med"/>
                    </a:lnR>
                    <a:lnT w="28575" cap="flat" cmpd="sng" algn="ctr">
                      <a:solidFill>
                        <a:srgbClr val="4D94B7"/>
                      </a:solidFill>
                      <a:prstDash val="solid"/>
                      <a:round/>
                      <a:headEnd type="none" w="med" len="med"/>
                      <a:tailEnd type="none" w="med" len="med"/>
                    </a:lnT>
                    <a:lnB w="28575" cap="flat" cmpd="sng" algn="ctr">
                      <a:solidFill>
                        <a:srgbClr val="4D94B7"/>
                      </a:solidFill>
                      <a:prstDash val="solid"/>
                      <a:round/>
                      <a:headEnd type="none" w="med" len="med"/>
                      <a:tailEnd type="none" w="med" len="med"/>
                    </a:lnB>
                  </a:tcPr>
                </a:tc>
                <a:tc>
                  <a:txBody>
                    <a:bodyPr/>
                    <a:lstStyle/>
                    <a:p>
                      <a:pPr marL="285750" indent="-285750">
                        <a:lnSpc>
                          <a:spcPct val="115000"/>
                        </a:lnSpc>
                        <a:spcAft>
                          <a:spcPts val="0"/>
                        </a:spcAft>
                        <a:buFont typeface="Wingdings" panose="05000000000000000000" pitchFamily="2" charset="2"/>
                        <a:buChar char="§"/>
                        <a:tabLst>
                          <a:tab pos="723900" algn="l"/>
                        </a:tabLst>
                      </a:pPr>
                      <a:r>
                        <a:rPr lang="it-IT" sz="1800" noProof="0" dirty="0">
                          <a:effectLst/>
                          <a:latin typeface="Helvetica Neue" panose="020B0604020202020204"/>
                        </a:rPr>
                        <a:t>Simulazione aziendale</a:t>
                      </a:r>
                    </a:p>
                    <a:p>
                      <a:pPr marL="285750" indent="-285750">
                        <a:lnSpc>
                          <a:spcPct val="115000"/>
                        </a:lnSpc>
                        <a:spcAft>
                          <a:spcPts val="0"/>
                        </a:spcAft>
                        <a:buFont typeface="Wingdings" panose="05000000000000000000" pitchFamily="2" charset="2"/>
                        <a:buChar char="§"/>
                        <a:tabLst>
                          <a:tab pos="723900" algn="l"/>
                        </a:tabLst>
                      </a:pPr>
                      <a:r>
                        <a:rPr lang="it-IT" sz="1800" noProof="0" dirty="0">
                          <a:effectLst/>
                          <a:latin typeface="Helvetica Neue" panose="020B0604020202020204"/>
                        </a:rPr>
                        <a:t>Piano aziendale</a:t>
                      </a:r>
                    </a:p>
                    <a:p>
                      <a:pPr marL="285750" indent="-285750">
                        <a:lnSpc>
                          <a:spcPct val="115000"/>
                        </a:lnSpc>
                        <a:spcAft>
                          <a:spcPts val="0"/>
                        </a:spcAft>
                        <a:buFont typeface="Wingdings" panose="05000000000000000000" pitchFamily="2" charset="2"/>
                        <a:buChar char="§"/>
                        <a:tabLst>
                          <a:tab pos="723900" algn="l"/>
                        </a:tabLst>
                      </a:pPr>
                      <a:r>
                        <a:rPr lang="it-IT" sz="1800" noProof="0" dirty="0">
                          <a:effectLst/>
                          <a:latin typeface="Helvetica Neue" panose="020B0604020202020204"/>
                        </a:rPr>
                        <a:t>Spin-off dalla ricerca al mercato</a:t>
                      </a:r>
                    </a:p>
                    <a:p>
                      <a:pPr marL="285750" indent="-285750">
                        <a:lnSpc>
                          <a:spcPct val="115000"/>
                        </a:lnSpc>
                        <a:spcAft>
                          <a:spcPts val="0"/>
                        </a:spcAft>
                        <a:buFont typeface="Wingdings" panose="05000000000000000000" pitchFamily="2" charset="2"/>
                        <a:buChar char="§"/>
                        <a:tabLst>
                          <a:tab pos="723900" algn="l"/>
                        </a:tabLst>
                      </a:pPr>
                      <a:endParaRPr lang="it-IT" sz="1800" noProof="0" dirty="0">
                        <a:effectLst/>
                        <a:latin typeface="Helvetica Neue" panose="020B0604020202020204"/>
                      </a:endParaRPr>
                    </a:p>
                  </a:txBody>
                  <a:tcPr>
                    <a:lnL w="28575" cap="flat" cmpd="sng" algn="ctr">
                      <a:solidFill>
                        <a:srgbClr val="4D94B7"/>
                      </a:solidFill>
                      <a:prstDash val="solid"/>
                      <a:round/>
                      <a:headEnd type="none" w="med" len="med"/>
                      <a:tailEnd type="none" w="med" len="med"/>
                    </a:lnL>
                    <a:lnR w="28575" cap="flat" cmpd="sng" algn="ctr">
                      <a:solidFill>
                        <a:srgbClr val="4D94B7"/>
                      </a:solidFill>
                      <a:prstDash val="solid"/>
                      <a:round/>
                      <a:headEnd type="none" w="med" len="med"/>
                      <a:tailEnd type="none" w="med" len="med"/>
                    </a:lnR>
                    <a:lnT w="28575" cap="flat" cmpd="sng" algn="ctr">
                      <a:solidFill>
                        <a:srgbClr val="4D94B7"/>
                      </a:solidFill>
                      <a:prstDash val="solid"/>
                      <a:round/>
                      <a:headEnd type="none" w="med" len="med"/>
                      <a:tailEnd type="none" w="med" len="med"/>
                    </a:lnT>
                    <a:lnB w="28575" cap="flat" cmpd="sng" algn="ctr">
                      <a:solidFill>
                        <a:srgbClr val="4D94B7"/>
                      </a:solidFill>
                      <a:prstDash val="solid"/>
                      <a:round/>
                      <a:headEnd type="none" w="med" len="med"/>
                      <a:tailEnd type="none" w="med" len="med"/>
                    </a:lnB>
                  </a:tcPr>
                </a:tc>
                <a:extLst>
                  <a:ext uri="{0D108BD9-81ED-4DB2-BD59-A6C34878D82A}">
                    <a16:rowId xmlns:a16="http://schemas.microsoft.com/office/drawing/2014/main" val="2148171365"/>
                  </a:ext>
                </a:extLst>
              </a:tr>
            </a:tbl>
          </a:graphicData>
        </a:graphic>
      </p:graphicFrame>
    </p:spTree>
    <p:extLst>
      <p:ext uri="{BB962C8B-B14F-4D97-AF65-F5344CB8AC3E}">
        <p14:creationId xmlns:p14="http://schemas.microsoft.com/office/powerpoint/2010/main" val="30639753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CuadroTexto 28">
            <a:extLst>
              <a:ext uri="{FF2B5EF4-FFF2-40B4-BE49-F238E27FC236}">
                <a16:creationId xmlns:a16="http://schemas.microsoft.com/office/drawing/2014/main" id="{FB247109-8AE9-1FAD-19A3-AA28333412E6}"/>
              </a:ext>
            </a:extLst>
          </p:cNvPr>
          <p:cNvSpPr txBox="1"/>
          <p:nvPr/>
        </p:nvSpPr>
        <p:spPr>
          <a:xfrm>
            <a:off x="1296000" y="1548000"/>
            <a:ext cx="8229000" cy="830997"/>
          </a:xfrm>
          <a:prstGeom prst="rect">
            <a:avLst/>
          </a:prstGeom>
          <a:solidFill>
            <a:schemeClr val="bg1"/>
          </a:solidFill>
        </p:spPr>
        <p:txBody>
          <a:bodyPr wrap="square" rtlCol="0">
            <a:noAutofit/>
          </a:bodyPr>
          <a:lstStyle/>
          <a:p>
            <a:r>
              <a:rPr lang="en-US" sz="4800" b="1" dirty="0">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Testa le tue conoscenze!</a:t>
            </a:r>
          </a:p>
        </p:txBody>
      </p:sp>
      <p:sp>
        <p:nvSpPr>
          <p:cNvPr id="30" name="CuadroTexto 29">
            <a:extLst>
              <a:ext uri="{FF2B5EF4-FFF2-40B4-BE49-F238E27FC236}">
                <a16:creationId xmlns:a16="http://schemas.microsoft.com/office/drawing/2014/main" id="{FF26E299-B4DD-C626-8D87-F4172B3D02C9}"/>
              </a:ext>
            </a:extLst>
          </p:cNvPr>
          <p:cNvSpPr txBox="1"/>
          <p:nvPr/>
        </p:nvSpPr>
        <p:spPr>
          <a:xfrm>
            <a:off x="1296000" y="2304000"/>
            <a:ext cx="8100000" cy="523220"/>
          </a:xfrm>
          <a:prstGeom prst="rect">
            <a:avLst/>
          </a:prstGeom>
          <a:noFill/>
        </p:spPr>
        <p:txBody>
          <a:bodyPr wrap="square" rtlCol="0">
            <a:noAutofit/>
          </a:bodyPr>
          <a:lstStyle/>
          <a:p>
            <a:r>
              <a:rPr lang="it-IT" sz="2800" b="1" dirty="0">
                <a:solidFill>
                  <a:srgbClr val="AED633"/>
                </a:solidFill>
                <a:latin typeface="Helvetica Neue" panose="020B0604020202020204" charset="0"/>
                <a:ea typeface="Microsoft Sans Serif" panose="020B0604020202020204" pitchFamily="34" charset="0"/>
                <a:cs typeface="Microsoft Sans Serif" panose="020B0604020202020204" pitchFamily="34" charset="0"/>
              </a:rPr>
              <a:t>Si prega di rispondere alle seguenti domande:</a:t>
            </a:r>
          </a:p>
          <a:p>
            <a:endParaRPr lang="it-IT" sz="2800" b="1" dirty="0">
              <a:solidFill>
                <a:srgbClr val="AED633"/>
              </a:solidFill>
              <a:latin typeface="Helvetica Neue" panose="020B0604020202020204" charset="0"/>
              <a:ea typeface="Microsoft Sans Serif" panose="020B0604020202020204" pitchFamily="34" charset="0"/>
              <a:cs typeface="Microsoft Sans Serif" panose="020B0604020202020204" pitchFamily="34" charset="0"/>
            </a:endParaRPr>
          </a:p>
        </p:txBody>
      </p:sp>
      <p:sp>
        <p:nvSpPr>
          <p:cNvPr id="22" name="Rectángulo 21">
            <a:extLst>
              <a:ext uri="{FF2B5EF4-FFF2-40B4-BE49-F238E27FC236}">
                <a16:creationId xmlns:a16="http://schemas.microsoft.com/office/drawing/2014/main" id="{DC66892E-CF8E-E875-4F89-2A6EA685FC3A}"/>
              </a:ext>
            </a:extLst>
          </p:cNvPr>
          <p:cNvSpPr/>
          <p:nvPr/>
        </p:nvSpPr>
        <p:spPr>
          <a:xfrm>
            <a:off x="1296000" y="3384000"/>
            <a:ext cx="7740000" cy="2448000"/>
          </a:xfrm>
          <a:prstGeom prst="snip2DiagRect">
            <a:avLst/>
          </a:prstGeom>
          <a:ln w="28575">
            <a:solidFill>
              <a:srgbClr val="4D94B7"/>
            </a:solidFill>
          </a:ln>
        </p:spPr>
        <p:txBody>
          <a:bodyPr wrap="square" tIns="0" bIns="0">
            <a:noAutofit/>
          </a:bodyPr>
          <a:lstStyle/>
          <a:p>
            <a:pPr marL="457200" indent="-457200">
              <a:buAutoNum type="arabicPeriod"/>
              <a:defRPr/>
            </a:pPr>
            <a:r>
              <a:rPr lang="it-IT" altLang="es-ES" sz="2400" b="1" dirty="0">
                <a:latin typeface="Helvetica Neue" panose="020B0604020202020204" charset="0"/>
                <a:ea typeface="Microsoft Sans Serif" panose="020B0604020202020204" pitchFamily="34" charset="0"/>
                <a:cs typeface="Microsoft Sans Serif" panose="020B0604020202020204" pitchFamily="34" charset="0"/>
              </a:rPr>
              <a:t>Il dilemma principale per le organizzazioni che innovano è</a:t>
            </a:r>
          </a:p>
          <a:p>
            <a:pPr>
              <a:defRPr/>
            </a:pPr>
            <a:endParaRPr lang="en-US" altLang="es-ES" sz="2400" b="1" dirty="0">
              <a:latin typeface="Helvetica Neue" panose="020B0604020202020204" charset="0"/>
              <a:ea typeface="Microsoft Sans Serif" panose="020B0604020202020204" pitchFamily="34" charset="0"/>
              <a:cs typeface="Microsoft Sans Serif" panose="020B0604020202020204" pitchFamily="34" charset="0"/>
            </a:endParaRPr>
          </a:p>
          <a:p>
            <a:pPr marL="342900" indent="-342900">
              <a:buBlip>
                <a:blip r:embed="rId2"/>
              </a:buBlip>
              <a:defRPr/>
            </a:pPr>
            <a:r>
              <a:rPr lang="it-IT" altLang="es-ES" sz="2200" dirty="0">
                <a:latin typeface="Helvetica Neue" panose="020B0604020202020204" charset="0"/>
                <a:ea typeface="Microsoft Sans Serif" panose="020B0604020202020204" pitchFamily="34" charset="0"/>
                <a:cs typeface="Microsoft Sans Serif" panose="020B0604020202020204" pitchFamily="34" charset="0"/>
              </a:rPr>
              <a:t>Creatività contro stabilità </a:t>
            </a:r>
          </a:p>
          <a:p>
            <a:pPr marL="342900" indent="-342900">
              <a:buBlip>
                <a:blip r:embed="rId2"/>
              </a:buBlip>
              <a:defRPr/>
            </a:pPr>
            <a:r>
              <a:rPr lang="it-IT" altLang="es-ES" sz="2200" dirty="0">
                <a:latin typeface="Helvetica Neue" panose="020B0604020202020204" charset="0"/>
                <a:ea typeface="Microsoft Sans Serif" panose="020B0604020202020204" pitchFamily="34" charset="0"/>
                <a:cs typeface="Microsoft Sans Serif" panose="020B0604020202020204" pitchFamily="34" charset="0"/>
              </a:rPr>
              <a:t>Innovazione incrementale o radicale</a:t>
            </a:r>
          </a:p>
          <a:p>
            <a:pPr marL="342900" indent="-342900">
              <a:buBlip>
                <a:blip r:embed="rId2"/>
              </a:buBlip>
              <a:defRPr/>
            </a:pPr>
            <a:r>
              <a:rPr lang="it-IT" altLang="es-ES" sz="2200" dirty="0">
                <a:latin typeface="Helvetica Neue" panose="020B0604020202020204" charset="0"/>
                <a:ea typeface="Microsoft Sans Serif" panose="020B0604020202020204" pitchFamily="34" charset="0"/>
                <a:cs typeface="Microsoft Sans Serif" panose="020B0604020202020204" pitchFamily="34" charset="0"/>
              </a:rPr>
              <a:t>Innovazione di prodotto o di processo</a:t>
            </a:r>
          </a:p>
          <a:p>
            <a:pPr>
              <a:defRPr/>
            </a:pPr>
            <a:endParaRPr lang="en-US" altLang="es-ES" sz="2400" dirty="0">
              <a:latin typeface="Helvetica Neue" panose="020B0604020202020204" charset="0"/>
              <a:ea typeface="Microsoft Sans Serif" panose="020B0604020202020204" pitchFamily="34" charset="0"/>
              <a:cs typeface="Microsoft Sans Serif" panose="020B0604020202020204" pitchFamily="34" charset="0"/>
            </a:endParaRPr>
          </a:p>
        </p:txBody>
      </p:sp>
      <p:sp>
        <p:nvSpPr>
          <p:cNvPr id="41" name="Rectángulo 40">
            <a:extLst>
              <a:ext uri="{FF2B5EF4-FFF2-40B4-BE49-F238E27FC236}">
                <a16:creationId xmlns:a16="http://schemas.microsoft.com/office/drawing/2014/main" id="{96FF19B5-E3C2-1C2F-CDC6-12F41206DA81}"/>
              </a:ext>
            </a:extLst>
          </p:cNvPr>
          <p:cNvSpPr/>
          <p:nvPr/>
        </p:nvSpPr>
        <p:spPr>
          <a:xfrm>
            <a:off x="1296000" y="6012000"/>
            <a:ext cx="7740000" cy="2448000"/>
          </a:xfrm>
          <a:prstGeom prst="snip2DiagRect">
            <a:avLst/>
          </a:prstGeom>
          <a:ln w="28575">
            <a:solidFill>
              <a:srgbClr val="4D94B7"/>
            </a:solidFill>
          </a:ln>
        </p:spPr>
        <p:txBody>
          <a:bodyPr wrap="square" tIns="0" bIns="0">
            <a:noAutofit/>
          </a:bodyPr>
          <a:lstStyle/>
          <a:p>
            <a:pPr marL="352425" indent="-352425">
              <a:defRPr/>
            </a:pPr>
            <a:r>
              <a:rPr lang="en-US" altLang="es-ES" sz="2400" b="1" dirty="0">
                <a:latin typeface="Helvetica Neue" panose="020B0604020202020204" charset="0"/>
                <a:ea typeface="Microsoft Sans Serif" panose="020B0604020202020204" pitchFamily="34" charset="0"/>
                <a:cs typeface="Microsoft Sans Serif" panose="020B0604020202020204" pitchFamily="34" charset="0"/>
              </a:rPr>
              <a:t>2. </a:t>
            </a:r>
            <a:r>
              <a:rPr lang="it-IT" altLang="es-ES" sz="2400" b="1" dirty="0">
                <a:latin typeface="Helvetica Neue" panose="020B0604020202020204" charset="0"/>
                <a:ea typeface="Microsoft Sans Serif" panose="020B0604020202020204" pitchFamily="34" charset="0"/>
                <a:cs typeface="Microsoft Sans Serif" panose="020B0604020202020204" pitchFamily="34" charset="0"/>
              </a:rPr>
              <a:t>Il processo di innovazione Blue Sky è caratterizzato da</a:t>
            </a:r>
          </a:p>
          <a:p>
            <a:pPr marL="352425" indent="-352425">
              <a:defRPr/>
            </a:pPr>
            <a:endParaRPr lang="en-US" altLang="es-ES" sz="2400" b="1" dirty="0">
              <a:latin typeface="Helvetica Neue" panose="020B0604020202020204" charset="0"/>
              <a:ea typeface="Microsoft Sans Serif" panose="020B0604020202020204" pitchFamily="34" charset="0"/>
              <a:cs typeface="Microsoft Sans Serif" panose="020B0604020202020204" pitchFamily="34" charset="0"/>
            </a:endParaRPr>
          </a:p>
          <a:p>
            <a:pPr marL="342900" indent="-342900">
              <a:buBlip>
                <a:blip r:embed="rId2"/>
              </a:buBlip>
              <a:defRPr/>
            </a:pPr>
            <a:r>
              <a:rPr lang="it-IT" altLang="es-ES" sz="2200" dirty="0">
                <a:latin typeface="Helvetica Neue" panose="020B0604020202020204" charset="0"/>
                <a:ea typeface="Microsoft Sans Serif" panose="020B0604020202020204" pitchFamily="34" charset="0"/>
                <a:cs typeface="Microsoft Sans Serif" panose="020B0604020202020204" pitchFamily="34" charset="0"/>
              </a:rPr>
              <a:t>Incertezza del prodotto e del processo</a:t>
            </a:r>
          </a:p>
          <a:p>
            <a:pPr marL="342900" indent="-342900">
              <a:buBlip>
                <a:blip r:embed="rId2"/>
              </a:buBlip>
              <a:defRPr/>
            </a:pPr>
            <a:r>
              <a:rPr lang="it-IT" altLang="es-ES" sz="2200" dirty="0">
                <a:latin typeface="Helvetica Neue" panose="020B0604020202020204" charset="0"/>
                <a:ea typeface="Microsoft Sans Serif" panose="020B0604020202020204" pitchFamily="34" charset="0"/>
                <a:cs typeface="Microsoft Sans Serif" panose="020B0604020202020204" pitchFamily="34" charset="0"/>
              </a:rPr>
              <a:t>Incertezza del prodotto</a:t>
            </a:r>
          </a:p>
          <a:p>
            <a:pPr marL="342900" indent="-342900">
              <a:buBlip>
                <a:blip r:embed="rId2"/>
              </a:buBlip>
              <a:defRPr/>
            </a:pPr>
            <a:r>
              <a:rPr lang="it-IT" altLang="es-ES" sz="2200" dirty="0">
                <a:latin typeface="Helvetica Neue" panose="020B0604020202020204" charset="0"/>
                <a:ea typeface="Microsoft Sans Serif" panose="020B0604020202020204" pitchFamily="34" charset="0"/>
                <a:cs typeface="Microsoft Sans Serif" panose="020B0604020202020204" pitchFamily="34" charset="0"/>
              </a:rPr>
              <a:t>Incertezza di processo</a:t>
            </a:r>
          </a:p>
          <a:p>
            <a:pPr>
              <a:defRPr/>
            </a:pPr>
            <a:endParaRPr lang="en-US" altLang="es-ES" sz="2400" dirty="0">
              <a:latin typeface="Helvetica Neue" panose="020B0604020202020204" charset="0"/>
              <a:ea typeface="Microsoft Sans Serif" panose="020B0604020202020204" pitchFamily="34" charset="0"/>
              <a:cs typeface="Microsoft Sans Serif" panose="020B0604020202020204" pitchFamily="34" charset="0"/>
            </a:endParaRPr>
          </a:p>
        </p:txBody>
      </p:sp>
      <p:sp>
        <p:nvSpPr>
          <p:cNvPr id="14" name="Rectángulo 21">
            <a:extLst>
              <a:ext uri="{FF2B5EF4-FFF2-40B4-BE49-F238E27FC236}">
                <a16:creationId xmlns:a16="http://schemas.microsoft.com/office/drawing/2014/main" id="{8A751C3E-D34C-3583-C2E3-0C9DC82329FD}"/>
              </a:ext>
            </a:extLst>
          </p:cNvPr>
          <p:cNvSpPr/>
          <p:nvPr/>
        </p:nvSpPr>
        <p:spPr>
          <a:xfrm>
            <a:off x="9396000" y="3996000"/>
            <a:ext cx="7740000" cy="2448000"/>
          </a:xfrm>
          <a:prstGeom prst="snip2DiagRect">
            <a:avLst/>
          </a:prstGeom>
          <a:ln w="28575">
            <a:solidFill>
              <a:srgbClr val="4D94B7"/>
            </a:solidFill>
          </a:ln>
        </p:spPr>
        <p:txBody>
          <a:bodyPr wrap="square" tIns="0" bIns="0">
            <a:noAutofit/>
          </a:bodyPr>
          <a:lstStyle/>
          <a:p>
            <a:pPr marL="352425" indent="-352425">
              <a:defRPr/>
            </a:pPr>
            <a:r>
              <a:rPr lang="en-US" altLang="es-ES" sz="2400" b="1" dirty="0">
                <a:latin typeface="Helvetica Neue" panose="020B0604020202020204" charset="0"/>
                <a:ea typeface="Microsoft Sans Serif" panose="020B0604020202020204" pitchFamily="34" charset="0"/>
                <a:cs typeface="Microsoft Sans Serif" panose="020B0604020202020204" pitchFamily="34" charset="0"/>
              </a:rPr>
              <a:t>4. </a:t>
            </a:r>
            <a:r>
              <a:rPr lang="it-IT" altLang="es-ES" sz="2400" b="1" dirty="0">
                <a:latin typeface="Helvetica Neue" panose="020B0604020202020204" charset="0"/>
                <a:ea typeface="Microsoft Sans Serif" panose="020B0604020202020204" pitchFamily="34" charset="0"/>
                <a:cs typeface="Microsoft Sans Serif" panose="020B0604020202020204" pitchFamily="34" charset="0"/>
              </a:rPr>
              <a:t>Quali delle seguenti non sono caratteristiche della struttura organica?</a:t>
            </a:r>
          </a:p>
          <a:p>
            <a:pPr marL="352425" indent="-352425">
              <a:defRPr/>
            </a:pPr>
            <a:endParaRPr lang="en-US" altLang="es-ES" sz="2400" dirty="0">
              <a:latin typeface="Helvetica Neue" panose="020B0604020202020204" charset="0"/>
              <a:ea typeface="Microsoft Sans Serif" panose="020B0604020202020204" pitchFamily="34" charset="0"/>
              <a:cs typeface="Microsoft Sans Serif" panose="020B0604020202020204" pitchFamily="34" charset="0"/>
            </a:endParaRPr>
          </a:p>
          <a:p>
            <a:pPr marL="342900" indent="-342900">
              <a:buBlip>
                <a:blip r:embed="rId2"/>
              </a:buBlip>
              <a:defRPr/>
            </a:pPr>
            <a:r>
              <a:rPr lang="it-IT" altLang="es-ES" sz="2200" dirty="0">
                <a:latin typeface="Helvetica Neue" panose="020B0604020202020204" charset="0"/>
                <a:ea typeface="Microsoft Sans Serif" panose="020B0604020202020204" pitchFamily="34" charset="0"/>
                <a:cs typeface="Microsoft Sans Serif" panose="020B0604020202020204" pitchFamily="34" charset="0"/>
              </a:rPr>
              <a:t>Controllo informale e rilassato</a:t>
            </a:r>
          </a:p>
          <a:p>
            <a:pPr marL="342900" indent="-342900">
              <a:buBlip>
                <a:blip r:embed="rId2"/>
              </a:buBlip>
              <a:defRPr/>
            </a:pPr>
            <a:r>
              <a:rPr lang="it-IT" altLang="es-ES" sz="2200" dirty="0">
                <a:latin typeface="Helvetica Neue" panose="020B0604020202020204" charset="0"/>
                <a:ea typeface="Microsoft Sans Serif" panose="020B0604020202020204" pitchFamily="34" charset="0"/>
                <a:cs typeface="Microsoft Sans Serif" panose="020B0604020202020204" pitchFamily="34" charset="0"/>
              </a:rPr>
              <a:t>Comportamento flessibile sul posto di lavoro</a:t>
            </a:r>
          </a:p>
          <a:p>
            <a:pPr marL="342900" indent="-342900">
              <a:buBlip>
                <a:blip r:embed="rId2"/>
              </a:buBlip>
              <a:defRPr/>
            </a:pPr>
            <a:r>
              <a:rPr lang="it-IT" altLang="es-ES" sz="2200" dirty="0">
                <a:latin typeface="Helvetica Neue" panose="020B0604020202020204" charset="0"/>
                <a:ea typeface="Microsoft Sans Serif" panose="020B0604020202020204" pitchFamily="34" charset="0"/>
                <a:cs typeface="Microsoft Sans Serif" panose="020B0604020202020204" pitchFamily="34" charset="0"/>
              </a:rPr>
              <a:t>Controllo rigoroso</a:t>
            </a:r>
          </a:p>
        </p:txBody>
      </p:sp>
      <p:sp>
        <p:nvSpPr>
          <p:cNvPr id="20" name="Rectángulo 21">
            <a:extLst>
              <a:ext uri="{FF2B5EF4-FFF2-40B4-BE49-F238E27FC236}">
                <a16:creationId xmlns:a16="http://schemas.microsoft.com/office/drawing/2014/main" id="{7DF5915B-55FA-D306-81FC-81849977A63F}"/>
              </a:ext>
            </a:extLst>
          </p:cNvPr>
          <p:cNvSpPr/>
          <p:nvPr/>
        </p:nvSpPr>
        <p:spPr>
          <a:xfrm>
            <a:off x="9396000" y="6624000"/>
            <a:ext cx="7740000" cy="2448000"/>
          </a:xfrm>
          <a:prstGeom prst="snip2DiagRect">
            <a:avLst/>
          </a:prstGeom>
          <a:ln w="28575">
            <a:solidFill>
              <a:srgbClr val="4D94B7"/>
            </a:solidFill>
          </a:ln>
        </p:spPr>
        <p:txBody>
          <a:bodyPr wrap="square" tIns="0" bIns="0">
            <a:noAutofit/>
          </a:bodyPr>
          <a:lstStyle/>
          <a:p>
            <a:pPr marL="352425" indent="-352425">
              <a:defRPr/>
            </a:pPr>
            <a:r>
              <a:rPr lang="en-US" altLang="es-ES" sz="2400" b="1" dirty="0">
                <a:latin typeface="Helvetica Neue" panose="020B0604020202020204" charset="0"/>
                <a:ea typeface="Microsoft Sans Serif" panose="020B0604020202020204" pitchFamily="34" charset="0"/>
                <a:cs typeface="Microsoft Sans Serif" panose="020B0604020202020204" pitchFamily="34" charset="0"/>
              </a:rPr>
              <a:t>5. </a:t>
            </a:r>
            <a:r>
              <a:rPr lang="it-IT" altLang="es-ES" sz="2400" b="1" dirty="0">
                <a:latin typeface="Helvetica Neue" panose="020B0604020202020204" charset="0"/>
                <a:ea typeface="Microsoft Sans Serif" panose="020B0604020202020204" pitchFamily="34" charset="0"/>
                <a:cs typeface="Microsoft Sans Serif" panose="020B0604020202020204" pitchFamily="34" charset="0"/>
              </a:rPr>
              <a:t>Nella ricerca della conoscenza, le organizzazioni sono impegnate nello sfruttamento per:</a:t>
            </a:r>
            <a:endParaRPr lang="en-US" altLang="es-ES" sz="2400" dirty="0">
              <a:latin typeface="Helvetica Neue" panose="020B0604020202020204" charset="0"/>
              <a:ea typeface="Microsoft Sans Serif" panose="020B0604020202020204" pitchFamily="34" charset="0"/>
              <a:cs typeface="Microsoft Sans Serif" panose="020B0604020202020204" pitchFamily="34" charset="0"/>
            </a:endParaRPr>
          </a:p>
          <a:p>
            <a:pPr marL="342900" indent="-342900">
              <a:buBlip>
                <a:blip r:embed="rId2"/>
              </a:buBlip>
              <a:defRPr/>
            </a:pPr>
            <a:r>
              <a:rPr lang="it-IT" altLang="es-ES" sz="2200" dirty="0">
                <a:latin typeface="Helvetica Neue" panose="020B0604020202020204" charset="0"/>
                <a:ea typeface="Microsoft Sans Serif" panose="020B0604020202020204" pitchFamily="34" charset="0"/>
                <a:cs typeface="Microsoft Sans Serif" panose="020B0604020202020204" pitchFamily="34" charset="0"/>
              </a:rPr>
              <a:t>Mettere a punto i prodotti esistenti</a:t>
            </a:r>
          </a:p>
          <a:p>
            <a:pPr marL="342900" indent="-342900">
              <a:buBlip>
                <a:blip r:embed="rId2"/>
              </a:buBlip>
              <a:defRPr/>
            </a:pPr>
            <a:r>
              <a:rPr lang="it-IT" altLang="es-ES" sz="2200" dirty="0">
                <a:latin typeface="Helvetica Neue" panose="020B0604020202020204" charset="0"/>
                <a:ea typeface="Microsoft Sans Serif" panose="020B0604020202020204" pitchFamily="34" charset="0"/>
                <a:cs typeface="Microsoft Sans Serif" panose="020B0604020202020204" pitchFamily="34" charset="0"/>
              </a:rPr>
              <a:t>Operare nel quadro tecnologico</a:t>
            </a:r>
          </a:p>
          <a:p>
            <a:pPr marL="342900" indent="-342900">
              <a:buBlip>
                <a:blip r:embed="rId2"/>
              </a:buBlip>
              <a:defRPr/>
            </a:pPr>
            <a:r>
              <a:rPr lang="it-IT" altLang="es-ES" sz="2200" dirty="0">
                <a:latin typeface="Helvetica Neue" panose="020B0604020202020204" charset="0"/>
                <a:ea typeface="Microsoft Sans Serif" panose="020B0604020202020204" pitchFamily="34" charset="0"/>
                <a:cs typeface="Microsoft Sans Serif" panose="020B0604020202020204" pitchFamily="34" charset="0"/>
              </a:rPr>
              <a:t>Tutto quanto sopra</a:t>
            </a:r>
          </a:p>
          <a:p>
            <a:pPr>
              <a:defRPr/>
            </a:pPr>
            <a:endParaRPr lang="en-US" altLang="es-ES" sz="2400" dirty="0">
              <a:latin typeface="Helvetica Neue" panose="020B0604020202020204" charset="0"/>
              <a:ea typeface="Microsoft Sans Serif" panose="020B0604020202020204" pitchFamily="34" charset="0"/>
              <a:cs typeface="Microsoft Sans Serif" panose="020B0604020202020204" pitchFamily="34" charset="0"/>
            </a:endParaRPr>
          </a:p>
        </p:txBody>
      </p:sp>
      <p:sp>
        <p:nvSpPr>
          <p:cNvPr id="24" name="Rectángulo 21">
            <a:extLst>
              <a:ext uri="{FF2B5EF4-FFF2-40B4-BE49-F238E27FC236}">
                <a16:creationId xmlns:a16="http://schemas.microsoft.com/office/drawing/2014/main" id="{5E7D9D23-8E31-2F34-D040-8784C2E0052D}"/>
              </a:ext>
            </a:extLst>
          </p:cNvPr>
          <p:cNvSpPr/>
          <p:nvPr/>
        </p:nvSpPr>
        <p:spPr>
          <a:xfrm>
            <a:off x="9396000" y="1368000"/>
            <a:ext cx="7740000" cy="2448000"/>
          </a:xfrm>
          <a:prstGeom prst="snip2DiagRect">
            <a:avLst/>
          </a:prstGeom>
          <a:ln w="28575">
            <a:solidFill>
              <a:srgbClr val="4D94B7"/>
            </a:solidFill>
          </a:ln>
        </p:spPr>
        <p:txBody>
          <a:bodyPr wrap="square" tIns="0" bIns="0">
            <a:noAutofit/>
          </a:bodyPr>
          <a:lstStyle/>
          <a:p>
            <a:pPr marL="352425" indent="-352425">
              <a:defRPr/>
            </a:pPr>
            <a:r>
              <a:rPr lang="en-US" altLang="es-ES" sz="2400" b="1" dirty="0">
                <a:latin typeface="Helvetica Neue" panose="020B0604020202020204" charset="0"/>
                <a:ea typeface="Microsoft Sans Serif" panose="020B0604020202020204" pitchFamily="34" charset="0"/>
                <a:cs typeface="Microsoft Sans Serif" panose="020B0604020202020204" pitchFamily="34" charset="0"/>
              </a:rPr>
              <a:t>3. I Gatekeepers</a:t>
            </a:r>
          </a:p>
          <a:p>
            <a:pPr marL="352425" indent="-352425">
              <a:defRPr/>
            </a:pPr>
            <a:endParaRPr lang="en-US" altLang="es-ES" sz="2400" dirty="0">
              <a:latin typeface="Helvetica Neue" panose="020B0604020202020204" charset="0"/>
              <a:ea typeface="Microsoft Sans Serif" panose="020B0604020202020204" pitchFamily="34" charset="0"/>
              <a:cs typeface="Microsoft Sans Serif" panose="020B0604020202020204" pitchFamily="34" charset="0"/>
            </a:endParaRPr>
          </a:p>
          <a:p>
            <a:pPr marL="342900" indent="-342900">
              <a:buBlip>
                <a:blip r:embed="rId2"/>
              </a:buBlip>
              <a:defRPr/>
            </a:pPr>
            <a:r>
              <a:rPr lang="it-IT" altLang="es-ES" sz="2200" dirty="0">
                <a:latin typeface="Helvetica Neue" panose="020B0604020202020204" charset="0"/>
                <a:ea typeface="Microsoft Sans Serif" panose="020B0604020202020204" pitchFamily="34" charset="0"/>
                <a:cs typeface="Microsoft Sans Serif" panose="020B0604020202020204" pitchFamily="34" charset="0"/>
              </a:rPr>
              <a:t>Distribuiscono le informazioni internamente</a:t>
            </a:r>
          </a:p>
          <a:p>
            <a:pPr marL="342900" indent="-342900">
              <a:buBlip>
                <a:blip r:embed="rId2"/>
              </a:buBlip>
              <a:defRPr/>
            </a:pPr>
            <a:r>
              <a:rPr lang="it-IT" altLang="es-ES" sz="2200" dirty="0">
                <a:latin typeface="Helvetica Neue" panose="020B0604020202020204" charset="0"/>
                <a:ea typeface="Microsoft Sans Serif" panose="020B0604020202020204" pitchFamily="34" charset="0"/>
                <a:cs typeface="Microsoft Sans Serif" panose="020B0604020202020204" pitchFamily="34" charset="0"/>
              </a:rPr>
              <a:t>Pianificazione e organizzano i progetti</a:t>
            </a:r>
          </a:p>
          <a:p>
            <a:pPr marL="342900" indent="-342900">
              <a:buBlip>
                <a:blip r:embed="rId2"/>
              </a:buBlip>
              <a:defRPr/>
            </a:pPr>
            <a:r>
              <a:rPr lang="it-IT" altLang="es-ES" sz="2200" dirty="0">
                <a:latin typeface="Helvetica Neue" panose="020B0604020202020204" charset="0"/>
                <a:ea typeface="Microsoft Sans Serif" panose="020B0604020202020204" pitchFamily="34" charset="0"/>
                <a:cs typeface="Microsoft Sans Serif" panose="020B0604020202020204" pitchFamily="34" charset="0"/>
              </a:rPr>
              <a:t>Pianificano e organizzano i progetti</a:t>
            </a:r>
          </a:p>
        </p:txBody>
      </p:sp>
    </p:spTree>
    <p:extLst>
      <p:ext uri="{BB962C8B-B14F-4D97-AF65-F5344CB8AC3E}">
        <p14:creationId xmlns:p14="http://schemas.microsoft.com/office/powerpoint/2010/main" val="5247149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CuadroTexto 28">
            <a:extLst>
              <a:ext uri="{FF2B5EF4-FFF2-40B4-BE49-F238E27FC236}">
                <a16:creationId xmlns:a16="http://schemas.microsoft.com/office/drawing/2014/main" id="{FB247109-8AE9-1FAD-19A3-AA28333412E6}"/>
              </a:ext>
            </a:extLst>
          </p:cNvPr>
          <p:cNvSpPr txBox="1"/>
          <p:nvPr/>
        </p:nvSpPr>
        <p:spPr>
          <a:xfrm>
            <a:off x="1296000" y="1548000"/>
            <a:ext cx="8100000" cy="830997"/>
          </a:xfrm>
          <a:prstGeom prst="rect">
            <a:avLst/>
          </a:prstGeom>
          <a:solidFill>
            <a:schemeClr val="bg1"/>
          </a:solidFill>
        </p:spPr>
        <p:txBody>
          <a:bodyPr wrap="square" rtlCol="0">
            <a:noAutofit/>
          </a:bodyPr>
          <a:lstStyle/>
          <a:p>
            <a:r>
              <a:rPr lang="en-US" sz="4800" b="1" dirty="0">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Testa le tue conoscenze!</a:t>
            </a:r>
          </a:p>
        </p:txBody>
      </p:sp>
      <p:sp>
        <p:nvSpPr>
          <p:cNvPr id="30" name="CuadroTexto 29">
            <a:extLst>
              <a:ext uri="{FF2B5EF4-FFF2-40B4-BE49-F238E27FC236}">
                <a16:creationId xmlns:a16="http://schemas.microsoft.com/office/drawing/2014/main" id="{FF26E299-B4DD-C626-8D87-F4172B3D02C9}"/>
              </a:ext>
            </a:extLst>
          </p:cNvPr>
          <p:cNvSpPr txBox="1"/>
          <p:nvPr/>
        </p:nvSpPr>
        <p:spPr>
          <a:xfrm>
            <a:off x="1296000" y="2304000"/>
            <a:ext cx="7329600" cy="523220"/>
          </a:xfrm>
          <a:prstGeom prst="rect">
            <a:avLst/>
          </a:prstGeom>
          <a:noFill/>
        </p:spPr>
        <p:txBody>
          <a:bodyPr wrap="square" rtlCol="0">
            <a:noAutofit/>
          </a:bodyPr>
          <a:lstStyle/>
          <a:p>
            <a:r>
              <a:rPr lang="en-US" sz="2800" b="1" dirty="0">
                <a:solidFill>
                  <a:srgbClr val="AED633"/>
                </a:solidFill>
                <a:latin typeface="Helvetica Neue" panose="020B0604020202020204" charset="0"/>
                <a:ea typeface="Microsoft Sans Serif" panose="020B0604020202020204" pitchFamily="34" charset="0"/>
                <a:cs typeface="Microsoft Sans Serif" panose="020B0604020202020204" pitchFamily="34" charset="0"/>
              </a:rPr>
              <a:t>Soluzioni: </a:t>
            </a:r>
          </a:p>
        </p:txBody>
      </p:sp>
      <p:sp>
        <p:nvSpPr>
          <p:cNvPr id="22" name="Rectángulo 21">
            <a:extLst>
              <a:ext uri="{FF2B5EF4-FFF2-40B4-BE49-F238E27FC236}">
                <a16:creationId xmlns:a16="http://schemas.microsoft.com/office/drawing/2014/main" id="{DC66892E-CF8E-E875-4F89-2A6EA685FC3A}"/>
              </a:ext>
            </a:extLst>
          </p:cNvPr>
          <p:cNvSpPr/>
          <p:nvPr/>
        </p:nvSpPr>
        <p:spPr>
          <a:xfrm>
            <a:off x="1296000" y="3384000"/>
            <a:ext cx="7740000" cy="2448000"/>
          </a:xfrm>
          <a:prstGeom prst="snip2DiagRect">
            <a:avLst/>
          </a:prstGeom>
          <a:ln w="28575">
            <a:solidFill>
              <a:srgbClr val="4D94B7"/>
            </a:solidFill>
          </a:ln>
        </p:spPr>
        <p:txBody>
          <a:bodyPr wrap="square" tIns="0" bIns="0">
            <a:noAutofit/>
          </a:bodyPr>
          <a:lstStyle/>
          <a:p>
            <a:pPr marL="457200" indent="-457200">
              <a:buAutoNum type="arabicPeriod"/>
              <a:defRPr/>
            </a:pPr>
            <a:r>
              <a:rPr lang="it-IT" altLang="es-ES" sz="2400" b="1" dirty="0">
                <a:latin typeface="Helvetica Neue" panose="020B0604020202020204" charset="0"/>
                <a:ea typeface="Microsoft Sans Serif" panose="020B0604020202020204" pitchFamily="34" charset="0"/>
                <a:cs typeface="Microsoft Sans Serif" panose="020B0604020202020204" pitchFamily="34" charset="0"/>
              </a:rPr>
              <a:t>Il dilemma principale per le organizzazioni che innovano è</a:t>
            </a:r>
          </a:p>
          <a:p>
            <a:pPr>
              <a:defRPr/>
            </a:pPr>
            <a:endParaRPr lang="en-US" altLang="es-ES" sz="2400" b="1" dirty="0">
              <a:latin typeface="Helvetica Neue" panose="020B0604020202020204" charset="0"/>
              <a:ea typeface="Microsoft Sans Serif" panose="020B0604020202020204" pitchFamily="34" charset="0"/>
              <a:cs typeface="Microsoft Sans Serif" panose="020B0604020202020204" pitchFamily="34" charset="0"/>
            </a:endParaRPr>
          </a:p>
          <a:p>
            <a:pPr marL="342900" indent="-342900">
              <a:buBlip>
                <a:blip r:embed="rId2"/>
              </a:buBlip>
              <a:defRPr/>
            </a:pPr>
            <a:r>
              <a:rPr lang="en-US" altLang="es-ES" sz="2200" b="1" dirty="0">
                <a:latin typeface="Helvetica Neue" panose="020B0604020202020204" charset="0"/>
                <a:ea typeface="Microsoft Sans Serif" panose="020B0604020202020204" pitchFamily="34" charset="0"/>
                <a:cs typeface="Microsoft Sans Serif" panose="020B0604020202020204" pitchFamily="34" charset="0"/>
              </a:rPr>
              <a:t>Creatività contro stabilità </a:t>
            </a:r>
          </a:p>
          <a:p>
            <a:pPr marL="342900" indent="-342900">
              <a:buBlip>
                <a:blip r:embed="rId2"/>
              </a:buBlip>
              <a:defRPr/>
            </a:pPr>
            <a:r>
              <a:rPr lang="en-US" altLang="es-ES" sz="2200" dirty="0">
                <a:latin typeface="Helvetica Neue" panose="020B0604020202020204" charset="0"/>
                <a:ea typeface="Microsoft Sans Serif" panose="020B0604020202020204" pitchFamily="34" charset="0"/>
                <a:cs typeface="Microsoft Sans Serif" panose="020B0604020202020204" pitchFamily="34" charset="0"/>
              </a:rPr>
              <a:t>Innovazione incrementale o radicale</a:t>
            </a:r>
          </a:p>
          <a:p>
            <a:pPr marL="342900" indent="-342900">
              <a:buBlip>
                <a:blip r:embed="rId2"/>
              </a:buBlip>
              <a:defRPr/>
            </a:pPr>
            <a:r>
              <a:rPr lang="en-US" altLang="es-ES" sz="2200" dirty="0">
                <a:latin typeface="Helvetica Neue" panose="020B0604020202020204" charset="0"/>
                <a:ea typeface="Microsoft Sans Serif" panose="020B0604020202020204" pitchFamily="34" charset="0"/>
                <a:cs typeface="Microsoft Sans Serif" panose="020B0604020202020204" pitchFamily="34" charset="0"/>
              </a:rPr>
              <a:t>Innovazione di prodotto o di processo</a:t>
            </a:r>
          </a:p>
          <a:p>
            <a:pPr>
              <a:defRPr/>
            </a:pPr>
            <a:endParaRPr lang="en-US" altLang="es-ES" sz="2400" dirty="0">
              <a:latin typeface="Helvetica Neue" panose="020B0604020202020204" charset="0"/>
              <a:ea typeface="Microsoft Sans Serif" panose="020B0604020202020204" pitchFamily="34" charset="0"/>
              <a:cs typeface="Microsoft Sans Serif" panose="020B0604020202020204" pitchFamily="34" charset="0"/>
            </a:endParaRPr>
          </a:p>
        </p:txBody>
      </p:sp>
      <p:sp>
        <p:nvSpPr>
          <p:cNvPr id="41" name="Rectángulo 40">
            <a:extLst>
              <a:ext uri="{FF2B5EF4-FFF2-40B4-BE49-F238E27FC236}">
                <a16:creationId xmlns:a16="http://schemas.microsoft.com/office/drawing/2014/main" id="{96FF19B5-E3C2-1C2F-CDC6-12F41206DA81}"/>
              </a:ext>
            </a:extLst>
          </p:cNvPr>
          <p:cNvSpPr/>
          <p:nvPr/>
        </p:nvSpPr>
        <p:spPr>
          <a:xfrm>
            <a:off x="1296000" y="6012000"/>
            <a:ext cx="7740000" cy="2448000"/>
          </a:xfrm>
          <a:prstGeom prst="snip2DiagRect">
            <a:avLst/>
          </a:prstGeom>
          <a:ln w="28575">
            <a:solidFill>
              <a:srgbClr val="4D94B7"/>
            </a:solidFill>
          </a:ln>
        </p:spPr>
        <p:txBody>
          <a:bodyPr wrap="square" tIns="0" bIns="0">
            <a:noAutofit/>
          </a:bodyPr>
          <a:lstStyle/>
          <a:p>
            <a:pPr marL="352425" indent="-352425">
              <a:defRPr/>
            </a:pPr>
            <a:r>
              <a:rPr lang="en-US" altLang="es-ES" sz="2400" b="1" dirty="0">
                <a:latin typeface="Helvetica Neue" panose="020B0604020202020204" charset="0"/>
                <a:ea typeface="Microsoft Sans Serif" panose="020B0604020202020204" pitchFamily="34" charset="0"/>
                <a:cs typeface="Microsoft Sans Serif" panose="020B0604020202020204" pitchFamily="34" charset="0"/>
              </a:rPr>
              <a:t>2. </a:t>
            </a:r>
            <a:r>
              <a:rPr lang="it-IT" altLang="es-ES" sz="2400" b="1" dirty="0">
                <a:latin typeface="Helvetica Neue" panose="020B0604020202020204" charset="0"/>
                <a:ea typeface="Microsoft Sans Serif" panose="020B0604020202020204" pitchFamily="34" charset="0"/>
                <a:cs typeface="Microsoft Sans Serif" panose="020B0604020202020204" pitchFamily="34" charset="0"/>
              </a:rPr>
              <a:t>Il processo di innovazione Blue Sky è caratterizzato da</a:t>
            </a:r>
          </a:p>
          <a:p>
            <a:pPr marL="352425" indent="-352425">
              <a:defRPr/>
            </a:pPr>
            <a:endParaRPr lang="en-US" altLang="es-ES" sz="2400" b="1" dirty="0">
              <a:latin typeface="Helvetica Neue" panose="020B0604020202020204" charset="0"/>
              <a:ea typeface="Microsoft Sans Serif" panose="020B0604020202020204" pitchFamily="34" charset="0"/>
              <a:cs typeface="Microsoft Sans Serif" panose="020B0604020202020204" pitchFamily="34" charset="0"/>
            </a:endParaRPr>
          </a:p>
          <a:p>
            <a:pPr marL="342900" indent="-342900">
              <a:buBlip>
                <a:blip r:embed="rId2"/>
              </a:buBlip>
              <a:defRPr/>
            </a:pPr>
            <a:r>
              <a:rPr lang="en-US" altLang="es-ES" sz="2200" b="1" dirty="0">
                <a:latin typeface="Helvetica Neue" panose="020B0604020202020204" charset="0"/>
                <a:ea typeface="Microsoft Sans Serif" panose="020B0604020202020204" pitchFamily="34" charset="0"/>
                <a:cs typeface="Microsoft Sans Serif" panose="020B0604020202020204" pitchFamily="34" charset="0"/>
              </a:rPr>
              <a:t>Incertezza del prodotto e del processo</a:t>
            </a:r>
          </a:p>
          <a:p>
            <a:pPr marL="342900" indent="-342900">
              <a:buBlip>
                <a:blip r:embed="rId2"/>
              </a:buBlip>
              <a:defRPr/>
            </a:pPr>
            <a:r>
              <a:rPr lang="en-US" altLang="es-ES" sz="2200" dirty="0">
                <a:latin typeface="Helvetica Neue" panose="020B0604020202020204" charset="0"/>
                <a:ea typeface="Microsoft Sans Serif" panose="020B0604020202020204" pitchFamily="34" charset="0"/>
                <a:cs typeface="Microsoft Sans Serif" panose="020B0604020202020204" pitchFamily="34" charset="0"/>
              </a:rPr>
              <a:t>Incertezza del prodotto</a:t>
            </a:r>
          </a:p>
          <a:p>
            <a:pPr marL="342900" indent="-342900">
              <a:buBlip>
                <a:blip r:embed="rId2"/>
              </a:buBlip>
              <a:defRPr/>
            </a:pPr>
            <a:r>
              <a:rPr lang="en-US" altLang="es-ES" sz="2200" dirty="0">
                <a:latin typeface="Helvetica Neue" panose="020B0604020202020204" charset="0"/>
                <a:ea typeface="Microsoft Sans Serif" panose="020B0604020202020204" pitchFamily="34" charset="0"/>
                <a:cs typeface="Microsoft Sans Serif" panose="020B0604020202020204" pitchFamily="34" charset="0"/>
              </a:rPr>
              <a:t>Incertezza di processo</a:t>
            </a:r>
          </a:p>
          <a:p>
            <a:pPr>
              <a:defRPr/>
            </a:pPr>
            <a:endParaRPr lang="en-US" altLang="es-ES" sz="2400" dirty="0">
              <a:latin typeface="Helvetica Neue" panose="020B0604020202020204" charset="0"/>
              <a:ea typeface="Microsoft Sans Serif" panose="020B0604020202020204" pitchFamily="34" charset="0"/>
              <a:cs typeface="Microsoft Sans Serif" panose="020B0604020202020204" pitchFamily="34" charset="0"/>
            </a:endParaRPr>
          </a:p>
        </p:txBody>
      </p:sp>
      <p:sp>
        <p:nvSpPr>
          <p:cNvPr id="14" name="Rectángulo 21">
            <a:extLst>
              <a:ext uri="{FF2B5EF4-FFF2-40B4-BE49-F238E27FC236}">
                <a16:creationId xmlns:a16="http://schemas.microsoft.com/office/drawing/2014/main" id="{8A751C3E-D34C-3583-C2E3-0C9DC82329FD}"/>
              </a:ext>
            </a:extLst>
          </p:cNvPr>
          <p:cNvSpPr/>
          <p:nvPr/>
        </p:nvSpPr>
        <p:spPr>
          <a:xfrm>
            <a:off x="9396000" y="3996000"/>
            <a:ext cx="7740000" cy="2448000"/>
          </a:xfrm>
          <a:prstGeom prst="snip2DiagRect">
            <a:avLst/>
          </a:prstGeom>
          <a:ln w="28575">
            <a:solidFill>
              <a:srgbClr val="4D94B7"/>
            </a:solidFill>
          </a:ln>
        </p:spPr>
        <p:txBody>
          <a:bodyPr wrap="square" tIns="0" bIns="0">
            <a:noAutofit/>
          </a:bodyPr>
          <a:lstStyle/>
          <a:p>
            <a:pPr marL="352425" indent="-352425">
              <a:defRPr/>
            </a:pPr>
            <a:r>
              <a:rPr lang="en-US" altLang="es-ES" sz="2400" b="1" dirty="0">
                <a:latin typeface="Helvetica Neue" panose="020B0604020202020204" charset="0"/>
                <a:ea typeface="Microsoft Sans Serif" panose="020B0604020202020204" pitchFamily="34" charset="0"/>
                <a:cs typeface="Microsoft Sans Serif" panose="020B0604020202020204" pitchFamily="34" charset="0"/>
              </a:rPr>
              <a:t>4. </a:t>
            </a:r>
            <a:r>
              <a:rPr lang="it-IT" altLang="es-ES" sz="2400" b="1" dirty="0">
                <a:latin typeface="Helvetica Neue" panose="020B0604020202020204" charset="0"/>
                <a:ea typeface="Microsoft Sans Serif" panose="020B0604020202020204" pitchFamily="34" charset="0"/>
                <a:cs typeface="Microsoft Sans Serif" panose="020B0604020202020204" pitchFamily="34" charset="0"/>
              </a:rPr>
              <a:t>Quali delle seguenti non sono caratteristiche della struttura organica?</a:t>
            </a:r>
          </a:p>
          <a:p>
            <a:pPr marL="352425" indent="-352425">
              <a:defRPr/>
            </a:pPr>
            <a:endParaRPr lang="en-US" altLang="es-ES" sz="2400" dirty="0">
              <a:latin typeface="Helvetica Neue" panose="020B0604020202020204" charset="0"/>
              <a:ea typeface="Microsoft Sans Serif" panose="020B0604020202020204" pitchFamily="34" charset="0"/>
              <a:cs typeface="Microsoft Sans Serif" panose="020B0604020202020204" pitchFamily="34" charset="0"/>
            </a:endParaRPr>
          </a:p>
          <a:p>
            <a:pPr marL="342900" indent="-342900">
              <a:buBlip>
                <a:blip r:embed="rId2"/>
              </a:buBlip>
              <a:defRPr/>
            </a:pPr>
            <a:r>
              <a:rPr lang="en-US" altLang="es-ES" sz="2200" dirty="0">
                <a:latin typeface="Helvetica Neue" panose="020B0604020202020204" charset="0"/>
                <a:ea typeface="Microsoft Sans Serif" panose="020B0604020202020204" pitchFamily="34" charset="0"/>
                <a:cs typeface="Microsoft Sans Serif" panose="020B0604020202020204" pitchFamily="34" charset="0"/>
              </a:rPr>
              <a:t>Controllo informale e rilassato</a:t>
            </a:r>
          </a:p>
          <a:p>
            <a:pPr marL="342900" indent="-342900">
              <a:buBlip>
                <a:blip r:embed="rId2"/>
              </a:buBlip>
              <a:defRPr/>
            </a:pPr>
            <a:r>
              <a:rPr lang="en-US" altLang="es-ES" sz="2200" dirty="0">
                <a:latin typeface="Helvetica Neue" panose="020B0604020202020204" charset="0"/>
                <a:ea typeface="Microsoft Sans Serif" panose="020B0604020202020204" pitchFamily="34" charset="0"/>
                <a:cs typeface="Microsoft Sans Serif" panose="020B0604020202020204" pitchFamily="34" charset="0"/>
              </a:rPr>
              <a:t>Comportamento flessibile sul posto di lavoro</a:t>
            </a:r>
          </a:p>
          <a:p>
            <a:pPr marL="342900" indent="-342900">
              <a:buBlip>
                <a:blip r:embed="rId2"/>
              </a:buBlip>
              <a:defRPr/>
            </a:pPr>
            <a:r>
              <a:rPr lang="en-US" altLang="es-ES" sz="2200" b="1" dirty="0">
                <a:latin typeface="Helvetica Neue" panose="020B0604020202020204" charset="0"/>
                <a:ea typeface="Microsoft Sans Serif" panose="020B0604020202020204" pitchFamily="34" charset="0"/>
                <a:cs typeface="Microsoft Sans Serif" panose="020B0604020202020204" pitchFamily="34" charset="0"/>
              </a:rPr>
              <a:t>Controllo rigoroso</a:t>
            </a:r>
          </a:p>
          <a:p>
            <a:pPr>
              <a:defRPr/>
            </a:pPr>
            <a:endParaRPr lang="en-US" altLang="es-ES" sz="2400" dirty="0">
              <a:latin typeface="Helvetica Neue" panose="020B0604020202020204" charset="0"/>
              <a:ea typeface="Microsoft Sans Serif" panose="020B0604020202020204" pitchFamily="34" charset="0"/>
              <a:cs typeface="Microsoft Sans Serif" panose="020B0604020202020204" pitchFamily="34" charset="0"/>
            </a:endParaRPr>
          </a:p>
        </p:txBody>
      </p:sp>
      <p:sp>
        <p:nvSpPr>
          <p:cNvPr id="20" name="Rectángulo 21">
            <a:extLst>
              <a:ext uri="{FF2B5EF4-FFF2-40B4-BE49-F238E27FC236}">
                <a16:creationId xmlns:a16="http://schemas.microsoft.com/office/drawing/2014/main" id="{7DF5915B-55FA-D306-81FC-81849977A63F}"/>
              </a:ext>
            </a:extLst>
          </p:cNvPr>
          <p:cNvSpPr/>
          <p:nvPr/>
        </p:nvSpPr>
        <p:spPr>
          <a:xfrm>
            <a:off x="9396000" y="6624000"/>
            <a:ext cx="7740000" cy="2448000"/>
          </a:xfrm>
          <a:prstGeom prst="snip2DiagRect">
            <a:avLst/>
          </a:prstGeom>
          <a:ln w="28575">
            <a:solidFill>
              <a:srgbClr val="4D94B7"/>
            </a:solidFill>
          </a:ln>
        </p:spPr>
        <p:txBody>
          <a:bodyPr wrap="square" tIns="0" bIns="0">
            <a:noAutofit/>
          </a:bodyPr>
          <a:lstStyle/>
          <a:p>
            <a:pPr marL="352425" indent="-352425">
              <a:defRPr/>
            </a:pPr>
            <a:r>
              <a:rPr lang="en-US" altLang="es-ES" sz="2400" b="1" dirty="0">
                <a:latin typeface="Helvetica Neue" panose="020B0604020202020204" charset="0"/>
                <a:ea typeface="Microsoft Sans Serif" panose="020B0604020202020204" pitchFamily="34" charset="0"/>
                <a:cs typeface="Microsoft Sans Serif" panose="020B0604020202020204" pitchFamily="34" charset="0"/>
              </a:rPr>
              <a:t>5. </a:t>
            </a:r>
            <a:r>
              <a:rPr lang="it-IT" altLang="es-ES" sz="2400" b="1" dirty="0">
                <a:latin typeface="Helvetica Neue" panose="020B0604020202020204" charset="0"/>
                <a:ea typeface="Microsoft Sans Serif" panose="020B0604020202020204" pitchFamily="34" charset="0"/>
                <a:cs typeface="Microsoft Sans Serif" panose="020B0604020202020204" pitchFamily="34" charset="0"/>
              </a:rPr>
              <a:t>Nella ricerca della conoscenza, le organizzazioni sono impegnate nello sfruttamento per:</a:t>
            </a:r>
            <a:endParaRPr lang="en-US" altLang="es-ES" sz="2400" dirty="0">
              <a:latin typeface="Helvetica Neue" panose="020B0604020202020204" charset="0"/>
              <a:ea typeface="Microsoft Sans Serif" panose="020B0604020202020204" pitchFamily="34" charset="0"/>
              <a:cs typeface="Microsoft Sans Serif" panose="020B0604020202020204" pitchFamily="34" charset="0"/>
            </a:endParaRPr>
          </a:p>
          <a:p>
            <a:pPr marL="342900" indent="-342900">
              <a:buBlip>
                <a:blip r:embed="rId2"/>
              </a:buBlip>
              <a:defRPr/>
            </a:pPr>
            <a:r>
              <a:rPr lang="en-US" altLang="es-ES" sz="2200" dirty="0">
                <a:latin typeface="Helvetica Neue" panose="020B0604020202020204" charset="0"/>
                <a:ea typeface="Microsoft Sans Serif" panose="020B0604020202020204" pitchFamily="34" charset="0"/>
                <a:cs typeface="Microsoft Sans Serif" panose="020B0604020202020204" pitchFamily="34" charset="0"/>
              </a:rPr>
              <a:t>Mettere a punto i prodotti esistenti</a:t>
            </a:r>
          </a:p>
          <a:p>
            <a:pPr marL="342900" indent="-342900">
              <a:buBlip>
                <a:blip r:embed="rId2"/>
              </a:buBlip>
              <a:defRPr/>
            </a:pPr>
            <a:r>
              <a:rPr lang="en-US" altLang="es-ES" sz="2200" dirty="0">
                <a:latin typeface="Helvetica Neue" panose="020B0604020202020204" charset="0"/>
                <a:ea typeface="Microsoft Sans Serif" panose="020B0604020202020204" pitchFamily="34" charset="0"/>
                <a:cs typeface="Microsoft Sans Serif" panose="020B0604020202020204" pitchFamily="34" charset="0"/>
              </a:rPr>
              <a:t>Operare nel quadro tecnologico</a:t>
            </a:r>
          </a:p>
          <a:p>
            <a:pPr marL="342900" indent="-342900">
              <a:buBlip>
                <a:blip r:embed="rId2"/>
              </a:buBlip>
              <a:defRPr/>
            </a:pPr>
            <a:r>
              <a:rPr lang="en-US" altLang="es-ES" sz="2200" b="1" dirty="0">
                <a:latin typeface="Helvetica Neue" panose="020B0604020202020204" charset="0"/>
                <a:ea typeface="Microsoft Sans Serif" panose="020B0604020202020204" pitchFamily="34" charset="0"/>
                <a:cs typeface="Microsoft Sans Serif" panose="020B0604020202020204" pitchFamily="34" charset="0"/>
              </a:rPr>
              <a:t>Tutto quanto sopra</a:t>
            </a:r>
          </a:p>
          <a:p>
            <a:pPr>
              <a:defRPr/>
            </a:pPr>
            <a:endParaRPr lang="en-US" altLang="es-ES" sz="2400" dirty="0">
              <a:latin typeface="Helvetica Neue" panose="020B0604020202020204" charset="0"/>
              <a:ea typeface="Microsoft Sans Serif" panose="020B0604020202020204" pitchFamily="34" charset="0"/>
              <a:cs typeface="Microsoft Sans Serif" panose="020B0604020202020204" pitchFamily="34" charset="0"/>
            </a:endParaRPr>
          </a:p>
        </p:txBody>
      </p:sp>
      <p:sp>
        <p:nvSpPr>
          <p:cNvPr id="24" name="Rectángulo 21">
            <a:extLst>
              <a:ext uri="{FF2B5EF4-FFF2-40B4-BE49-F238E27FC236}">
                <a16:creationId xmlns:a16="http://schemas.microsoft.com/office/drawing/2014/main" id="{5E7D9D23-8E31-2F34-D040-8784C2E0052D}"/>
              </a:ext>
            </a:extLst>
          </p:cNvPr>
          <p:cNvSpPr/>
          <p:nvPr/>
        </p:nvSpPr>
        <p:spPr>
          <a:xfrm>
            <a:off x="9396000" y="1368000"/>
            <a:ext cx="7740000" cy="2448000"/>
          </a:xfrm>
          <a:prstGeom prst="snip2DiagRect">
            <a:avLst/>
          </a:prstGeom>
          <a:ln w="28575">
            <a:solidFill>
              <a:srgbClr val="4D94B7"/>
            </a:solidFill>
          </a:ln>
        </p:spPr>
        <p:txBody>
          <a:bodyPr wrap="square" tIns="0" bIns="0">
            <a:noAutofit/>
          </a:bodyPr>
          <a:lstStyle/>
          <a:p>
            <a:pPr marL="352425" indent="-352425">
              <a:defRPr/>
            </a:pPr>
            <a:r>
              <a:rPr lang="en-US" altLang="es-ES" sz="2400" b="1" dirty="0">
                <a:latin typeface="Helvetica Neue" panose="020B0604020202020204" charset="0"/>
                <a:ea typeface="Microsoft Sans Serif" panose="020B0604020202020204" pitchFamily="34" charset="0"/>
                <a:cs typeface="Microsoft Sans Serif" panose="020B0604020202020204" pitchFamily="34" charset="0"/>
              </a:rPr>
              <a:t>3. I Gatekeepers</a:t>
            </a:r>
          </a:p>
          <a:p>
            <a:pPr marL="352425" indent="-352425">
              <a:defRPr/>
            </a:pPr>
            <a:endParaRPr lang="en-US" altLang="es-ES" sz="2400" dirty="0">
              <a:latin typeface="Helvetica Neue" panose="020B0604020202020204" charset="0"/>
              <a:ea typeface="Microsoft Sans Serif" panose="020B0604020202020204" pitchFamily="34" charset="0"/>
              <a:cs typeface="Microsoft Sans Serif" panose="020B0604020202020204" pitchFamily="34" charset="0"/>
            </a:endParaRPr>
          </a:p>
          <a:p>
            <a:pPr marL="342900" indent="-342900">
              <a:buBlip>
                <a:blip r:embed="rId2"/>
              </a:buBlip>
              <a:defRPr/>
            </a:pPr>
            <a:r>
              <a:rPr lang="en-US" altLang="es-ES" sz="2200" b="1" dirty="0">
                <a:latin typeface="Helvetica Neue" panose="020B0604020202020204" charset="0"/>
                <a:ea typeface="Microsoft Sans Serif" panose="020B0604020202020204" pitchFamily="34" charset="0"/>
                <a:cs typeface="Microsoft Sans Serif" panose="020B0604020202020204" pitchFamily="34" charset="0"/>
              </a:rPr>
              <a:t>Distribuiscono le informazioni internamente</a:t>
            </a:r>
          </a:p>
          <a:p>
            <a:pPr marL="342900" indent="-342900">
              <a:buBlip>
                <a:blip r:embed="rId2"/>
              </a:buBlip>
              <a:defRPr/>
            </a:pPr>
            <a:r>
              <a:rPr lang="en-US" altLang="es-ES" sz="2200" dirty="0">
                <a:latin typeface="Helvetica Neue" panose="020B0604020202020204" charset="0"/>
                <a:ea typeface="Microsoft Sans Serif" panose="020B0604020202020204" pitchFamily="34" charset="0"/>
                <a:cs typeface="Microsoft Sans Serif" panose="020B0604020202020204" pitchFamily="34" charset="0"/>
              </a:rPr>
              <a:t>Pianificazione e organizzano i progetti</a:t>
            </a:r>
          </a:p>
          <a:p>
            <a:pPr marL="342900" indent="-342900">
              <a:buBlip>
                <a:blip r:embed="rId2"/>
              </a:buBlip>
              <a:defRPr/>
            </a:pPr>
            <a:r>
              <a:rPr lang="en-US" altLang="es-ES" sz="2200" dirty="0">
                <a:latin typeface="Helvetica Neue" panose="020B0604020202020204" charset="0"/>
                <a:ea typeface="Microsoft Sans Serif" panose="020B0604020202020204" pitchFamily="34" charset="0"/>
                <a:cs typeface="Microsoft Sans Serif" panose="020B0604020202020204" pitchFamily="34" charset="0"/>
              </a:rPr>
              <a:t>Pianificano e organizzano i progetti</a:t>
            </a:r>
          </a:p>
        </p:txBody>
      </p:sp>
    </p:spTree>
    <p:extLst>
      <p:ext uri="{BB962C8B-B14F-4D97-AF65-F5344CB8AC3E}">
        <p14:creationId xmlns:p14="http://schemas.microsoft.com/office/powerpoint/2010/main" val="30681283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568;p12">
            <a:extLst>
              <a:ext uri="{FF2B5EF4-FFF2-40B4-BE49-F238E27FC236}">
                <a16:creationId xmlns:a16="http://schemas.microsoft.com/office/drawing/2014/main" id="{27750926-70AE-A7CD-F103-AB6A70228813}"/>
              </a:ext>
            </a:extLst>
          </p:cNvPr>
          <p:cNvSpPr txBox="1"/>
          <p:nvPr/>
        </p:nvSpPr>
        <p:spPr>
          <a:xfrm>
            <a:off x="1296000" y="1548000"/>
            <a:ext cx="5104800" cy="83095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00"/>
              <a:buFont typeface="Arial"/>
              <a:buNone/>
            </a:pPr>
            <a:r>
              <a:rPr lang="en-US" sz="4800" b="1" dirty="0">
                <a:solidFill>
                  <a:srgbClr val="4D94B7"/>
                </a:solidFill>
                <a:latin typeface="Helvetica Neue" panose="020B0604020202020204" charset="0"/>
                <a:ea typeface="Helvetica Neue"/>
                <a:cs typeface="Helvetica Neue"/>
                <a:sym typeface="Helvetica Neue"/>
              </a:rPr>
              <a:t>R</a:t>
            </a:r>
            <a:r>
              <a:rPr lang="en-US" sz="4800" b="1" i="0" u="none" strike="noStrike" cap="none" dirty="0">
                <a:solidFill>
                  <a:srgbClr val="4D94B7"/>
                </a:solidFill>
                <a:latin typeface="Helvetica Neue" panose="020B0604020202020204" charset="0"/>
                <a:ea typeface="Helvetica Neue"/>
                <a:cs typeface="Helvetica Neue"/>
                <a:sym typeface="Helvetica Neue"/>
              </a:rPr>
              <a:t>iassumendo:</a:t>
            </a:r>
            <a:endParaRPr lang="en-US" sz="1400" b="0" i="0" u="none" strike="noStrike" cap="none" dirty="0">
              <a:solidFill>
                <a:srgbClr val="000000"/>
              </a:solidFill>
              <a:latin typeface="Helvetica Neue" panose="020B0604020202020204" charset="0"/>
              <a:ea typeface="Helvetica Neue"/>
              <a:cs typeface="Helvetica Neue"/>
              <a:sym typeface="Helvetica Neue"/>
            </a:endParaRPr>
          </a:p>
        </p:txBody>
      </p:sp>
      <p:sp>
        <p:nvSpPr>
          <p:cNvPr id="10" name="Google Shape;569;p12">
            <a:extLst>
              <a:ext uri="{FF2B5EF4-FFF2-40B4-BE49-F238E27FC236}">
                <a16:creationId xmlns:a16="http://schemas.microsoft.com/office/drawing/2014/main" id="{354DBF9D-A119-3B04-472A-BF5F10980A4D}"/>
              </a:ext>
            </a:extLst>
          </p:cNvPr>
          <p:cNvSpPr txBox="1"/>
          <p:nvPr/>
        </p:nvSpPr>
        <p:spPr>
          <a:xfrm>
            <a:off x="1296000" y="2304000"/>
            <a:ext cx="7032600" cy="52320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2800"/>
              <a:buFont typeface="Arial"/>
              <a:buNone/>
            </a:pPr>
            <a:r>
              <a:rPr lang="it-IT" sz="2800" b="1" i="0" u="none" strike="noStrike" cap="none" dirty="0">
                <a:solidFill>
                  <a:srgbClr val="AED633"/>
                </a:solidFill>
                <a:latin typeface="Helvetica Neue" panose="020B0604020202020204" charset="0"/>
                <a:ea typeface="Helvetica Neue"/>
                <a:cs typeface="Helvetica Neue"/>
                <a:sym typeface="Helvetica Neue"/>
              </a:rPr>
              <a:t>Ben fatto! Ora sai di più su:</a:t>
            </a:r>
            <a:endParaRPr lang="en-US" sz="1400" b="0" i="0" u="none" strike="noStrike" cap="none" dirty="0">
              <a:solidFill>
                <a:srgbClr val="000000"/>
              </a:solidFill>
              <a:latin typeface="Helvetica Neue" panose="020B0604020202020204" charset="0"/>
              <a:ea typeface="Helvetica Neue"/>
              <a:cs typeface="Helvetica Neue"/>
              <a:sym typeface="Helvetica Neue"/>
            </a:endParaRPr>
          </a:p>
        </p:txBody>
      </p:sp>
      <p:sp>
        <p:nvSpPr>
          <p:cNvPr id="11" name="Google Shape;98;p4">
            <a:extLst>
              <a:ext uri="{FF2B5EF4-FFF2-40B4-BE49-F238E27FC236}">
                <a16:creationId xmlns:a16="http://schemas.microsoft.com/office/drawing/2014/main" id="{77C17BEE-0E35-BC2B-5B13-F07BB5DFFCE0}"/>
              </a:ext>
            </a:extLst>
          </p:cNvPr>
          <p:cNvSpPr txBox="1"/>
          <p:nvPr/>
        </p:nvSpPr>
        <p:spPr>
          <a:xfrm>
            <a:off x="1296000" y="3384000"/>
            <a:ext cx="9576000" cy="1585009"/>
          </a:xfrm>
          <a:prstGeom prst="rect">
            <a:avLst/>
          </a:prstGeom>
          <a:noFill/>
          <a:ln>
            <a:noFill/>
          </a:ln>
        </p:spPr>
        <p:txBody>
          <a:bodyPr spcFirstLastPara="1" wrap="square" lIns="91425" tIns="45700" rIns="91425" bIns="45700" anchor="t" anchorCtr="0">
            <a:spAutoFit/>
          </a:bodyPr>
          <a:lstStyle/>
          <a:p>
            <a:pPr marL="628650" indent="-628650">
              <a:spcAft>
                <a:spcPts val="1000"/>
              </a:spcAft>
              <a:buClr>
                <a:srgbClr val="000000"/>
              </a:buClr>
              <a:buSzPct val="100000"/>
              <a:buBlip>
                <a:blip r:embed="rId3"/>
              </a:buBlip>
            </a:pPr>
            <a:r>
              <a:rPr lang="en-US" sz="2400" dirty="0">
                <a:latin typeface="Helvetica Neue" panose="020B0604020202020204" charset="0"/>
                <a:ea typeface="Microsoft Sans Serif" panose="020B0604020202020204" pitchFamily="34" charset="0"/>
                <a:cs typeface="Microsoft Sans Serif" panose="020B0604020202020204" pitchFamily="34" charset="0"/>
              </a:rPr>
              <a:t>Pertinenza della gestione dell'innovazione</a:t>
            </a:r>
          </a:p>
          <a:p>
            <a:pPr marL="628650" indent="-628650">
              <a:spcAft>
                <a:spcPts val="1000"/>
              </a:spcAft>
              <a:buClr>
                <a:srgbClr val="000000"/>
              </a:buClr>
              <a:buSzPct val="100000"/>
              <a:buBlip>
                <a:blip r:embed="rId3"/>
              </a:buBlip>
            </a:pPr>
            <a:r>
              <a:rPr lang="it-IT" sz="2400" dirty="0">
                <a:latin typeface="Helvetica Neue" panose="020B0604020202020204" charset="0"/>
                <a:ea typeface="Microsoft Sans Serif" panose="020B0604020202020204" pitchFamily="34" charset="0"/>
                <a:cs typeface="Microsoft Sans Serif" panose="020B0604020202020204" pitchFamily="34" charset="0"/>
              </a:rPr>
              <a:t>Fattori da considerare nella gestione dell'innovazione </a:t>
            </a:r>
          </a:p>
          <a:p>
            <a:pPr marL="628650" indent="-628650">
              <a:spcAft>
                <a:spcPts val="1000"/>
              </a:spcAft>
              <a:buClr>
                <a:srgbClr val="000000"/>
              </a:buClr>
              <a:buSzPct val="100000"/>
              <a:buBlip>
                <a:blip r:embed="rId3"/>
              </a:buBlip>
            </a:pPr>
            <a:r>
              <a:rPr lang="it-IT" sz="2400" dirty="0">
                <a:latin typeface="Helvetica Neue" panose="020B0604020202020204" charset="0"/>
                <a:ea typeface="Microsoft Sans Serif" panose="020B0604020202020204" pitchFamily="34" charset="0"/>
                <a:cs typeface="Microsoft Sans Serif" panose="020B0604020202020204" pitchFamily="34" charset="0"/>
              </a:rPr>
              <a:t>Strumenti, metodi e ruoli nella gestione dell'innovazione</a:t>
            </a:r>
            <a:endParaRPr lang="en-US" sz="2400" dirty="0">
              <a:latin typeface="Helvetica Neue" panose="020B0604020202020204" charset="0"/>
              <a:ea typeface="Microsoft Sans Serif" panose="020B0604020202020204" pitchFamily="34" charset="0"/>
              <a:cs typeface="Microsoft Sans Serif" panose="020B0604020202020204" pitchFamily="34" charset="0"/>
            </a:endParaRPr>
          </a:p>
        </p:txBody>
      </p:sp>
      <p:pic>
        <p:nvPicPr>
          <p:cNvPr id="21" name="Google Shape;570;p12">
            <a:extLst>
              <a:ext uri="{FF2B5EF4-FFF2-40B4-BE49-F238E27FC236}">
                <a16:creationId xmlns:a16="http://schemas.microsoft.com/office/drawing/2014/main" id="{9216BD40-3FDE-EEDD-7D1C-FA0D3FF648D4}"/>
              </a:ext>
            </a:extLst>
          </p:cNvPr>
          <p:cNvPicPr preferRelativeResize="0"/>
          <p:nvPr/>
        </p:nvPicPr>
        <p:blipFill rotWithShape="1">
          <a:blip r:embed="rId4">
            <a:alphaModFix/>
          </a:blip>
          <a:srcRect/>
          <a:stretch/>
        </p:blipFill>
        <p:spPr>
          <a:xfrm>
            <a:off x="10972800" y="3372231"/>
            <a:ext cx="5601396" cy="5601396"/>
          </a:xfrm>
          <a:prstGeom prst="rect">
            <a:avLst/>
          </a:prstGeom>
          <a:noFill/>
          <a:ln>
            <a:noFill/>
          </a:ln>
        </p:spPr>
      </p:pic>
    </p:spTree>
    <p:extLst>
      <p:ext uri="{BB962C8B-B14F-4D97-AF65-F5344CB8AC3E}">
        <p14:creationId xmlns:p14="http://schemas.microsoft.com/office/powerpoint/2010/main" val="14519248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829FCDC-9BD4-7FCA-127D-C3C2E1B938B6}"/>
              </a:ext>
            </a:extLst>
          </p:cNvPr>
          <p:cNvSpPr txBox="1"/>
          <p:nvPr/>
        </p:nvSpPr>
        <p:spPr>
          <a:xfrm>
            <a:off x="1296000" y="3384000"/>
            <a:ext cx="15840000" cy="3708708"/>
          </a:xfrm>
          <a:prstGeom prst="rect">
            <a:avLst/>
          </a:prstGeom>
          <a:noFill/>
        </p:spPr>
        <p:txBody>
          <a:bodyPr wrap="square" rtlCol="0">
            <a:noAutofit/>
          </a:bodyPr>
          <a:lstStyle/>
          <a:p>
            <a:pPr marL="457200" indent="-457200">
              <a:spcAft>
                <a:spcPts val="2400"/>
              </a:spcAft>
              <a:buClr>
                <a:srgbClr val="4D94B7"/>
              </a:buClr>
              <a:buSzPct val="105000"/>
              <a:buFont typeface="+mj-lt"/>
              <a:buAutoNum type="arabicParenBoth"/>
            </a:pPr>
            <a:r>
              <a:rPr lang="en-US" sz="2400" dirty="0">
                <a:effectLst/>
                <a:latin typeface="Helvetica Neue" panose="020B0604020202020204" charset="0"/>
                <a:ea typeface="Calibri" panose="020F0502020204030204" pitchFamily="34" charset="0"/>
                <a:cs typeface="Microsoft Sans Serif" panose="020B0604020202020204" pitchFamily="34" charset="0"/>
              </a:rPr>
              <a:t>Tidd, J., Bessant, J. (2013). Managing Innovation: Integrating Technological, Market and Organizational Change, 5th edition. Chichester: John Wiley &amp; Sons Ltd.</a:t>
            </a:r>
          </a:p>
          <a:p>
            <a:pPr marL="457200" indent="-457200">
              <a:spcAft>
                <a:spcPts val="2400"/>
              </a:spcAft>
              <a:buClr>
                <a:srgbClr val="4D94B7"/>
              </a:buClr>
              <a:buSzPct val="105000"/>
              <a:buFont typeface="+mj-lt"/>
              <a:buAutoNum type="arabicParenBoth"/>
            </a:pPr>
            <a:r>
              <a:rPr lang="en-US" sz="2400" dirty="0">
                <a:effectLst/>
                <a:latin typeface="Helvetica Neue" panose="020B0604020202020204" charset="0"/>
                <a:ea typeface="Calibri" panose="020F0502020204030204" pitchFamily="34" charset="0"/>
                <a:cs typeface="Microsoft Sans Serif" panose="020B0604020202020204" pitchFamily="34" charset="0"/>
              </a:rPr>
              <a:t>Trott, P. (2018). Innovation Management and New Product Development. 6th edition. Pearson</a:t>
            </a:r>
          </a:p>
          <a:p>
            <a:pPr marL="457200" indent="-457200">
              <a:spcAft>
                <a:spcPts val="2400"/>
              </a:spcAft>
              <a:buClr>
                <a:srgbClr val="4D94B7"/>
              </a:buClr>
              <a:buSzPct val="105000"/>
              <a:buFont typeface="+mj-lt"/>
              <a:buAutoNum type="arabicParenBoth"/>
            </a:pPr>
            <a:r>
              <a:rPr lang="en-US" sz="2400" dirty="0">
                <a:effectLst/>
                <a:latin typeface="Helvetica Neue" panose="020B0604020202020204" charset="0"/>
                <a:ea typeface="Calibri" panose="020F0502020204030204" pitchFamily="34" charset="0"/>
                <a:cs typeface="Microsoft Sans Serif" panose="020B0604020202020204" pitchFamily="34" charset="0"/>
              </a:rPr>
              <a:t>Stojcic, N., Hashi, I. and Orlic, E. (2018). Creativity, innovation effectiveness and productive efficiency in the United Kingdom. European Journal of Innovation Management, 21(4)</a:t>
            </a:r>
          </a:p>
          <a:p>
            <a:pPr marL="457200" indent="-457200">
              <a:spcAft>
                <a:spcPts val="2400"/>
              </a:spcAft>
              <a:buClr>
                <a:srgbClr val="4D94B7"/>
              </a:buClr>
              <a:buSzPct val="105000"/>
              <a:buFont typeface="+mj-lt"/>
              <a:buAutoNum type="arabicParenBoth"/>
            </a:pPr>
            <a:r>
              <a:rPr lang="en-US" sz="2400" dirty="0">
                <a:effectLst/>
                <a:latin typeface="Helvetica Neue" panose="020B0604020202020204" charset="0"/>
                <a:ea typeface="Calibri" panose="020F0502020204030204" pitchFamily="34" charset="0"/>
                <a:cs typeface="Microsoft Sans Serif" panose="020B0604020202020204" pitchFamily="34" charset="0"/>
              </a:rPr>
              <a:t>Dabic, M., Stojcic, N., Simic, M., Potocan, V., Slavkovic, M. and Nedelko, Z. (2021). Intellectual agility and innovation in micro and small businesses: The mediating role of entrepreneurial leadership. Journal of Business Research, 123</a:t>
            </a:r>
            <a:r>
              <a:rPr lang="en-US" sz="2400" dirty="0">
                <a:effectLst/>
                <a:latin typeface="Helvetica Neue" panose="020B0604020202020204" charset="0"/>
                <a:cs typeface="Microsoft Sans Serif" panose="020B0604020202020204" pitchFamily="34" charset="0"/>
              </a:rPr>
              <a:t> </a:t>
            </a:r>
            <a:endParaRPr lang="en-US" sz="2400" dirty="0">
              <a:latin typeface="Helvetica Neue" panose="020B0604020202020204" charset="0"/>
              <a:cs typeface="Microsoft Sans Serif" panose="020B0604020202020204" pitchFamily="34" charset="0"/>
            </a:endParaRPr>
          </a:p>
        </p:txBody>
      </p:sp>
      <p:sp>
        <p:nvSpPr>
          <p:cNvPr id="4" name="Google Shape;583;p43">
            <a:extLst>
              <a:ext uri="{FF2B5EF4-FFF2-40B4-BE49-F238E27FC236}">
                <a16:creationId xmlns:a16="http://schemas.microsoft.com/office/drawing/2014/main" id="{C908273C-CDD6-59FA-B417-E29811323F40}"/>
              </a:ext>
            </a:extLst>
          </p:cNvPr>
          <p:cNvSpPr txBox="1"/>
          <p:nvPr/>
        </p:nvSpPr>
        <p:spPr>
          <a:xfrm>
            <a:off x="1296000" y="1548000"/>
            <a:ext cx="8571931" cy="83095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00"/>
              <a:buFont typeface="Arial"/>
              <a:buNone/>
            </a:pPr>
            <a:r>
              <a:rPr lang="en-US" sz="4800" b="1" i="0" u="none" strike="noStrike" cap="none" dirty="0">
                <a:solidFill>
                  <a:srgbClr val="4D94B7"/>
                </a:solidFill>
                <a:latin typeface="Helvetica Neue" panose="020B0604020202020204" charset="0"/>
                <a:ea typeface="Helvetica Neue"/>
                <a:cs typeface="Helvetica Neue"/>
                <a:sym typeface="Helvetica Neue"/>
              </a:rPr>
              <a:t>Bibliografia (1)</a:t>
            </a:r>
            <a:endParaRPr lang="en-US" sz="1400" b="0" i="0" u="none" strike="noStrike" cap="none" dirty="0">
              <a:solidFill>
                <a:srgbClr val="000000"/>
              </a:solidFill>
              <a:latin typeface="Helvetica Neue" panose="020B0604020202020204" charset="0"/>
              <a:ea typeface="Helvetica Neue"/>
              <a:cs typeface="Helvetica Neue"/>
              <a:sym typeface="Helvetica Neue"/>
            </a:endParaRPr>
          </a:p>
        </p:txBody>
      </p:sp>
    </p:spTree>
    <p:extLst>
      <p:ext uri="{BB962C8B-B14F-4D97-AF65-F5344CB8AC3E}">
        <p14:creationId xmlns:p14="http://schemas.microsoft.com/office/powerpoint/2010/main" val="34345098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02A30407-F476-8E1F-DB07-7E4DAA7CEBA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901586" y="2458739"/>
            <a:ext cx="6484828" cy="3042465"/>
          </a:xfrm>
          <a:prstGeom prst="rect">
            <a:avLst/>
          </a:prstGeom>
        </p:spPr>
      </p:pic>
      <p:sp>
        <p:nvSpPr>
          <p:cNvPr id="3" name="CuadroTexto 2">
            <a:extLst>
              <a:ext uri="{FF2B5EF4-FFF2-40B4-BE49-F238E27FC236}">
                <a16:creationId xmlns:a16="http://schemas.microsoft.com/office/drawing/2014/main" id="{58D0937A-837C-D506-AC51-4F65FDAEBA4C}"/>
              </a:ext>
            </a:extLst>
          </p:cNvPr>
          <p:cNvSpPr txBox="1"/>
          <p:nvPr/>
        </p:nvSpPr>
        <p:spPr>
          <a:xfrm>
            <a:off x="4572000" y="6724601"/>
            <a:ext cx="9144000" cy="1200329"/>
          </a:xfrm>
          <a:prstGeom prst="rect">
            <a:avLst/>
          </a:prstGeom>
          <a:noFill/>
        </p:spPr>
        <p:txBody>
          <a:bodyPr wrap="square">
            <a:noAutofit/>
          </a:bodyPr>
          <a:lstStyle/>
          <a:p>
            <a:pPr marL="0" marR="0" lvl="0" indent="0" algn="ctr" defTabSz="914400" rtl="0" eaLnBrk="1" fontAlgn="auto" latinLnBrk="0" hangingPunct="1">
              <a:lnSpc>
                <a:spcPct val="100000"/>
              </a:lnSpc>
              <a:spcBef>
                <a:spcPts val="5"/>
              </a:spcBef>
              <a:spcAft>
                <a:spcPts val="0"/>
              </a:spcAft>
              <a:buClrTx/>
              <a:buSzTx/>
              <a:buFontTx/>
              <a:buNone/>
              <a:tabLst>
                <a:tab pos="1205230" algn="l"/>
                <a:tab pos="1926589" algn="l"/>
                <a:tab pos="2915920" algn="l"/>
                <a:tab pos="3444875" algn="l"/>
                <a:tab pos="4383405" algn="l"/>
                <a:tab pos="6796405" algn="l"/>
              </a:tabLst>
              <a:defRPr/>
            </a:pPr>
            <a:r>
              <a:rPr lang="en-US" sz="7200" b="1" spc="-114" dirty="0">
                <a:solidFill>
                  <a:srgbClr val="4D94B7"/>
                </a:solidFill>
                <a:latin typeface="Helvetica Neue"/>
                <a:ea typeface="Microsoft Sans Serif" panose="020B0604020202020204" pitchFamily="34" charset="0"/>
                <a:cs typeface="Microsoft Sans Serif" panose="020B0604020202020204" pitchFamily="34" charset="0"/>
              </a:rPr>
              <a:t>Grazie!</a:t>
            </a:r>
            <a:endParaRPr kumimoji="0" lang="en-US" sz="7200" b="1" i="0" u="none" strike="noStrike" kern="1200" cap="none" spc="0" normalizeH="0" baseline="0" dirty="0">
              <a:ln>
                <a:noFill/>
              </a:ln>
              <a:solidFill>
                <a:srgbClr val="4D94B7"/>
              </a:solidFill>
              <a:effectLst/>
              <a:uLnTx/>
              <a:uFillTx/>
              <a:latin typeface="Helvetica Neue"/>
              <a:ea typeface="Microsoft Sans Serif" panose="020B0604020202020204" pitchFamily="34" charset="0"/>
              <a:cs typeface="Microsoft Sans Serif" panose="020B0604020202020204" pitchFamily="34" charset="0"/>
            </a:endParaRPr>
          </a:p>
        </p:txBody>
      </p:sp>
      <p:sp>
        <p:nvSpPr>
          <p:cNvPr id="4" name="CuadroTexto 3">
            <a:extLst>
              <a:ext uri="{FF2B5EF4-FFF2-40B4-BE49-F238E27FC236}">
                <a16:creationId xmlns:a16="http://schemas.microsoft.com/office/drawing/2014/main" id="{58819152-3D01-B1E1-F64F-05AE8538B6E2}"/>
              </a:ext>
            </a:extLst>
          </p:cNvPr>
          <p:cNvSpPr txBox="1"/>
          <p:nvPr/>
        </p:nvSpPr>
        <p:spPr>
          <a:xfrm>
            <a:off x="7812000" y="5652000"/>
            <a:ext cx="2628000" cy="828000"/>
          </a:xfrm>
          <a:prstGeom prst="rect">
            <a:avLst/>
          </a:prstGeom>
          <a:noFill/>
        </p:spPr>
        <p:txBody>
          <a:bodyPr wrap="square">
            <a:noAutofit/>
          </a:bodyPr>
          <a:lstStyle/>
          <a:p>
            <a:pPr algn="ctr"/>
            <a:r>
              <a:rPr lang="en-US" sz="2400" b="1" i="0" u="none" strike="noStrike" dirty="0">
                <a:solidFill>
                  <a:srgbClr val="AED633"/>
                </a:solidFill>
                <a:effectLst/>
                <a:latin typeface="Helvetica Neue"/>
                <a:ea typeface="Microsoft Sans Serif" panose="020B0604020202020204" pitchFamily="34" charset="0"/>
                <a:cs typeface="Microsoft Sans Serif" panose="020B0604020202020204" pitchFamily="34" charset="0"/>
              </a:rPr>
              <a:t>genieproject.eu</a:t>
            </a:r>
            <a:endParaRPr lang="en-US" sz="2400" b="1" dirty="0">
              <a:solidFill>
                <a:srgbClr val="AED633"/>
              </a:solidFill>
              <a:latin typeface="Helvetica Neue"/>
              <a:ea typeface="Microsoft Sans Serif" panose="020B0604020202020204" pitchFamily="34" charset="0"/>
              <a:cs typeface="Microsoft Sans Serif" panose="020B0604020202020204" pitchFamily="34" charset="0"/>
            </a:endParaRPr>
          </a:p>
        </p:txBody>
      </p:sp>
    </p:spTree>
    <p:extLst>
      <p:ext uri="{BB962C8B-B14F-4D97-AF65-F5344CB8AC3E}">
        <p14:creationId xmlns:p14="http://schemas.microsoft.com/office/powerpoint/2010/main" val="37014759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oogle Shape;105;p4">
            <a:extLst>
              <a:ext uri="{FF2B5EF4-FFF2-40B4-BE49-F238E27FC236}">
                <a16:creationId xmlns:a16="http://schemas.microsoft.com/office/drawing/2014/main" id="{CA73A6D9-FEC4-C22B-1C9F-B8C319F7B1DE}"/>
              </a:ext>
            </a:extLst>
          </p:cNvPr>
          <p:cNvPicPr preferRelativeResize="0"/>
          <p:nvPr/>
        </p:nvPicPr>
        <p:blipFill rotWithShape="1">
          <a:blip r:embed="rId3">
            <a:alphaModFix/>
          </a:blip>
          <a:srcRect/>
          <a:stretch/>
        </p:blipFill>
        <p:spPr>
          <a:xfrm>
            <a:off x="10439400" y="2740507"/>
            <a:ext cx="6060593" cy="6060593"/>
          </a:xfrm>
          <a:prstGeom prst="rect">
            <a:avLst/>
          </a:prstGeom>
          <a:noFill/>
          <a:ln>
            <a:noFill/>
          </a:ln>
        </p:spPr>
      </p:pic>
      <p:sp>
        <p:nvSpPr>
          <p:cNvPr id="10" name="Google Shape;97;p4">
            <a:extLst>
              <a:ext uri="{FF2B5EF4-FFF2-40B4-BE49-F238E27FC236}">
                <a16:creationId xmlns:a16="http://schemas.microsoft.com/office/drawing/2014/main" id="{4A76A6AF-0B5F-29F3-9461-CE4F0DC07E33}"/>
              </a:ext>
            </a:extLst>
          </p:cNvPr>
          <p:cNvSpPr txBox="1"/>
          <p:nvPr/>
        </p:nvSpPr>
        <p:spPr>
          <a:xfrm>
            <a:off x="1295400" y="1548000"/>
            <a:ext cx="3361031" cy="83099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00"/>
              <a:buFont typeface="Arial"/>
              <a:buNone/>
            </a:pPr>
            <a:r>
              <a:rPr lang="en-US" sz="4800" b="1" i="0" u="none" strike="noStrike" cap="none" dirty="0">
                <a:solidFill>
                  <a:srgbClr val="4D94B7"/>
                </a:solidFill>
                <a:latin typeface="Helvetica Neue"/>
                <a:ea typeface="Helvetica Neue"/>
                <a:cs typeface="Helvetica Neue"/>
                <a:sym typeface="Helvetica Neue"/>
              </a:rPr>
              <a:t>Obiettivi </a:t>
            </a:r>
            <a:endParaRPr lang="en-US" sz="4800" b="1" i="0" u="none" strike="noStrike" cap="none" dirty="0">
              <a:solidFill>
                <a:srgbClr val="AED633"/>
              </a:solidFill>
              <a:latin typeface="Helvetica Neue"/>
              <a:ea typeface="Helvetica Neue"/>
              <a:cs typeface="Helvetica Neue"/>
              <a:sym typeface="Helvetica Neue"/>
            </a:endParaRPr>
          </a:p>
        </p:txBody>
      </p:sp>
      <p:sp>
        <p:nvSpPr>
          <p:cNvPr id="11" name="Google Shape;98;p4">
            <a:extLst>
              <a:ext uri="{FF2B5EF4-FFF2-40B4-BE49-F238E27FC236}">
                <a16:creationId xmlns:a16="http://schemas.microsoft.com/office/drawing/2014/main" id="{DDB8A683-AE1E-2355-6964-ADDEBF065C23}"/>
              </a:ext>
            </a:extLst>
          </p:cNvPr>
          <p:cNvSpPr txBox="1"/>
          <p:nvPr/>
        </p:nvSpPr>
        <p:spPr>
          <a:xfrm>
            <a:off x="1296000" y="4103998"/>
            <a:ext cx="9576000" cy="4860000"/>
          </a:xfrm>
          <a:prstGeom prst="rect">
            <a:avLst/>
          </a:prstGeom>
          <a:noFill/>
          <a:ln>
            <a:noFill/>
          </a:ln>
        </p:spPr>
        <p:txBody>
          <a:bodyPr spcFirstLastPara="1" wrap="square" lIns="91425" tIns="45700" rIns="91425" bIns="45700" anchor="t" anchorCtr="0">
            <a:noAutofit/>
          </a:bodyPr>
          <a:lstStyle/>
          <a:p>
            <a:pPr marL="542925" lvl="0" indent="-542925">
              <a:spcAft>
                <a:spcPts val="1800"/>
              </a:spcAft>
              <a:buSzPct val="100000"/>
              <a:buBlip>
                <a:blip r:embed="rId4"/>
              </a:buBlip>
            </a:pPr>
            <a:r>
              <a:rPr lang="it-IT" sz="2400" dirty="0">
                <a:latin typeface="Microsoft Sans Serif" panose="020B0604020202020204" pitchFamily="34" charset="0"/>
                <a:ea typeface="Microsoft Sans Serif" panose="020B0604020202020204" pitchFamily="34" charset="0"/>
                <a:cs typeface="Microsoft Sans Serif" panose="020B0604020202020204" pitchFamily="34" charset="0"/>
              </a:rPr>
              <a:t>Spiegare il significato e la complessità della gestione dell'innovazione all'interno delle organizzazioni</a:t>
            </a:r>
          </a:p>
          <a:p>
            <a:pPr marL="542925" lvl="0" indent="-542925">
              <a:spcAft>
                <a:spcPts val="1800"/>
              </a:spcAft>
              <a:buSzPct val="100000"/>
              <a:buBlip>
                <a:blip r:embed="rId4"/>
              </a:buBlip>
            </a:pPr>
            <a:r>
              <a:rPr lang="it-IT" sz="2400" dirty="0">
                <a:latin typeface="Microsoft Sans Serif" panose="020B0604020202020204" pitchFamily="34" charset="0"/>
                <a:ea typeface="Microsoft Sans Serif" panose="020B0604020202020204" pitchFamily="34" charset="0"/>
                <a:cs typeface="Microsoft Sans Serif" panose="020B0604020202020204" pitchFamily="34" charset="0"/>
              </a:rPr>
              <a:t>Identificare i fattori che le organizzazioni devono gestire per raggiungere il successo nell'innovazione </a:t>
            </a:r>
          </a:p>
          <a:p>
            <a:pPr marL="542925" lvl="0" indent="-542925">
              <a:spcAft>
                <a:spcPts val="1800"/>
              </a:spcAft>
              <a:buSzPct val="100000"/>
              <a:buBlip>
                <a:blip r:embed="rId4"/>
              </a:buBlip>
            </a:pPr>
            <a:r>
              <a:rPr lang="it-IT" sz="2400" dirty="0">
                <a:latin typeface="Microsoft Sans Serif" panose="020B0604020202020204" pitchFamily="34" charset="0"/>
                <a:ea typeface="Microsoft Sans Serif" panose="020B0604020202020204" pitchFamily="34" charset="0"/>
                <a:cs typeface="Microsoft Sans Serif" panose="020B0604020202020204" pitchFamily="34" charset="0"/>
              </a:rPr>
              <a:t>Identificare le attività svolte da individui chiave nella gestione dell'innovazione all'interno delle organizzazioni</a:t>
            </a:r>
            <a:endParaRPr lang="en-US" sz="2400" dirty="0">
              <a:effectLst/>
              <a:latin typeface="Helvetica Neue" panose="020B0604020202020204" charset="0"/>
              <a:ea typeface="Calibri" panose="020F0502020204030204" pitchFamily="34" charset="0"/>
              <a:cs typeface="Times New Roman" panose="02020603050405020304" pitchFamily="18" charset="0"/>
            </a:endParaRPr>
          </a:p>
        </p:txBody>
      </p:sp>
      <p:sp>
        <p:nvSpPr>
          <p:cNvPr id="14" name="Google Shape;104;p4">
            <a:extLst>
              <a:ext uri="{FF2B5EF4-FFF2-40B4-BE49-F238E27FC236}">
                <a16:creationId xmlns:a16="http://schemas.microsoft.com/office/drawing/2014/main" id="{02F79A83-5F0B-5CE7-36F6-5E008FC1CB8F}"/>
              </a:ext>
            </a:extLst>
          </p:cNvPr>
          <p:cNvSpPr txBox="1"/>
          <p:nvPr/>
        </p:nvSpPr>
        <p:spPr>
          <a:xfrm>
            <a:off x="1296000" y="3384000"/>
            <a:ext cx="9144000" cy="461665"/>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2400"/>
              <a:buFont typeface="Arial"/>
              <a:buNone/>
            </a:pPr>
            <a:r>
              <a:rPr lang="it-IT" sz="2400" b="1" i="0" u="none" strike="noStrike" cap="none" dirty="0">
                <a:solidFill>
                  <a:srgbClr val="AED633"/>
                </a:solidFill>
                <a:latin typeface="Helvetica Neue"/>
                <a:ea typeface="Helvetica Neue"/>
                <a:cs typeface="Helvetica Neue"/>
                <a:sym typeface="Helvetica Neue"/>
              </a:rPr>
              <a:t>Alla fine di questo modulo sarai in grado di:</a:t>
            </a:r>
          </a:p>
        </p:txBody>
      </p:sp>
    </p:spTree>
    <p:extLst>
      <p:ext uri="{BB962C8B-B14F-4D97-AF65-F5344CB8AC3E}">
        <p14:creationId xmlns:p14="http://schemas.microsoft.com/office/powerpoint/2010/main" val="3248178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6CE9C880-7A4A-94B2-756C-952EB7F9F820}"/>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2344400" y="4921071"/>
            <a:ext cx="3907362" cy="3907362"/>
          </a:xfrm>
          <a:prstGeom prst="rect">
            <a:avLst/>
          </a:prstGeom>
          <a:noFill/>
          <a:extLst>
            <a:ext uri="{909E8E84-426E-40DD-AFC4-6F175D3DCCD1}">
              <a14:hiddenFill xmlns:a14="http://schemas.microsoft.com/office/drawing/2010/main">
                <a:solidFill>
                  <a:srgbClr val="FFFFFF"/>
                </a:solidFill>
              </a14:hiddenFill>
            </a:ext>
          </a:extLst>
        </p:spPr>
      </p:pic>
      <p:sp>
        <p:nvSpPr>
          <p:cNvPr id="3" name="CuadroTexto 2">
            <a:extLst>
              <a:ext uri="{FF2B5EF4-FFF2-40B4-BE49-F238E27FC236}">
                <a16:creationId xmlns:a16="http://schemas.microsoft.com/office/drawing/2014/main" id="{059C829C-41D6-1410-D4AD-4579EC19C654}"/>
              </a:ext>
            </a:extLst>
          </p:cNvPr>
          <p:cNvSpPr txBox="1"/>
          <p:nvPr/>
        </p:nvSpPr>
        <p:spPr>
          <a:xfrm>
            <a:off x="4572000" y="3888000"/>
            <a:ext cx="9144000" cy="831600"/>
          </a:xfrm>
          <a:prstGeom prst="rect">
            <a:avLst/>
          </a:prstGeom>
          <a:noFill/>
        </p:spPr>
        <p:txBody>
          <a:bodyPr wrap="square">
            <a:noAutofit/>
          </a:bodyPr>
          <a:lstStyle/>
          <a:p>
            <a:pPr marL="0" marR="0" lvl="0" indent="0" algn="ctr" defTabSz="914400" rtl="0" eaLnBrk="1" fontAlgn="auto" latinLnBrk="0" hangingPunct="1">
              <a:lnSpc>
                <a:spcPct val="100000"/>
              </a:lnSpc>
              <a:spcBef>
                <a:spcPts val="5"/>
              </a:spcBef>
              <a:spcAft>
                <a:spcPts val="0"/>
              </a:spcAft>
              <a:buClrTx/>
              <a:buSzTx/>
              <a:buFontTx/>
              <a:buNone/>
              <a:tabLst>
                <a:tab pos="1205230" algn="l"/>
                <a:tab pos="1926589" algn="l"/>
                <a:tab pos="2915920" algn="l"/>
                <a:tab pos="3444875" algn="l"/>
                <a:tab pos="4383405" algn="l"/>
                <a:tab pos="6796405" algn="l"/>
              </a:tabLst>
              <a:defRPr/>
            </a:pPr>
            <a:r>
              <a:rPr lang="it-IT" sz="4800" b="1" dirty="0">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Il concetto e la natura della gestione dell'innovazione</a:t>
            </a:r>
          </a:p>
        </p:txBody>
      </p:sp>
      <p:sp>
        <p:nvSpPr>
          <p:cNvPr id="5" name="CuadroTexto 4">
            <a:extLst>
              <a:ext uri="{FF2B5EF4-FFF2-40B4-BE49-F238E27FC236}">
                <a16:creationId xmlns:a16="http://schemas.microsoft.com/office/drawing/2014/main" id="{291827B4-A53A-98D3-C6A6-037B32739B31}"/>
              </a:ext>
            </a:extLst>
          </p:cNvPr>
          <p:cNvSpPr txBox="1"/>
          <p:nvPr/>
        </p:nvSpPr>
        <p:spPr>
          <a:xfrm>
            <a:off x="1296000" y="2592000"/>
            <a:ext cx="15732000" cy="1015663"/>
          </a:xfrm>
          <a:prstGeom prst="rect">
            <a:avLst/>
          </a:prstGeom>
          <a:noFill/>
        </p:spPr>
        <p:txBody>
          <a:bodyPr wrap="square">
            <a:noAutofit/>
          </a:bodyPr>
          <a:lstStyle/>
          <a:p>
            <a:pPr marL="0" marR="0" lvl="0" indent="0" algn="ctr" defTabSz="914400" rtl="0" eaLnBrk="1" fontAlgn="auto" latinLnBrk="0" hangingPunct="1">
              <a:lnSpc>
                <a:spcPct val="100000"/>
              </a:lnSpc>
              <a:spcBef>
                <a:spcPts val="5"/>
              </a:spcBef>
              <a:spcAft>
                <a:spcPts val="0"/>
              </a:spcAft>
              <a:buClrTx/>
              <a:buSzTx/>
              <a:buFontTx/>
              <a:buNone/>
              <a:tabLst>
                <a:tab pos="1205230" algn="l"/>
                <a:tab pos="1926589" algn="l"/>
                <a:tab pos="2915920" algn="l"/>
                <a:tab pos="3444875" algn="l"/>
                <a:tab pos="4383405" algn="l"/>
                <a:tab pos="6796405" algn="l"/>
              </a:tabLst>
              <a:defRPr/>
            </a:pPr>
            <a:r>
              <a:rPr lang="en-US" sz="6000" b="1" spc="-114" dirty="0">
                <a:solidFill>
                  <a:srgbClr val="AED633"/>
                </a:solidFill>
                <a:latin typeface="Helvetica Neue" panose="020B0604020202020204" charset="0"/>
                <a:ea typeface="Microsoft Sans Serif" panose="020B0604020202020204" pitchFamily="34" charset="0"/>
                <a:cs typeface="Microsoft Sans Serif" panose="020B0604020202020204" pitchFamily="34" charset="0"/>
              </a:rPr>
              <a:t>Unità 1</a:t>
            </a:r>
            <a:endParaRPr kumimoji="0" lang="en-US" sz="6000" b="1" i="0" u="none" strike="noStrike" kern="1200" cap="none" spc="0" normalizeH="0" baseline="0" dirty="0">
              <a:ln>
                <a:noFill/>
              </a:ln>
              <a:solidFill>
                <a:srgbClr val="AED633"/>
              </a:solidFill>
              <a:effectLst/>
              <a:uLnTx/>
              <a:uFillTx/>
              <a:latin typeface="Helvetica Neue" panose="020B0604020202020204" charset="0"/>
              <a:ea typeface="Microsoft Sans Serif" panose="020B0604020202020204" pitchFamily="34" charset="0"/>
              <a:cs typeface="Microsoft Sans Serif" panose="020B0604020202020204" pitchFamily="34" charset="0"/>
            </a:endParaRPr>
          </a:p>
        </p:txBody>
      </p:sp>
      <p:sp>
        <p:nvSpPr>
          <p:cNvPr id="4" name="Google Shape;114;p5">
            <a:extLst>
              <a:ext uri="{FF2B5EF4-FFF2-40B4-BE49-F238E27FC236}">
                <a16:creationId xmlns:a16="http://schemas.microsoft.com/office/drawing/2014/main" id="{61ADB6E2-D633-7AEC-D364-5177B202D895}"/>
              </a:ext>
            </a:extLst>
          </p:cNvPr>
          <p:cNvSpPr txBox="1"/>
          <p:nvPr/>
        </p:nvSpPr>
        <p:spPr>
          <a:xfrm>
            <a:off x="1296000" y="5256000"/>
            <a:ext cx="10980000" cy="2677616"/>
          </a:xfrm>
          <a:prstGeom prst="rect">
            <a:avLst/>
          </a:prstGeom>
          <a:noFill/>
          <a:ln>
            <a:noFill/>
          </a:ln>
        </p:spPr>
        <p:txBody>
          <a:bodyPr spcFirstLastPara="1" wrap="square" lIns="91425" tIns="45700" rIns="91425" bIns="45700" anchor="t" anchorCtr="0">
            <a:spAutoFit/>
          </a:bodyPr>
          <a:lstStyle/>
          <a:p>
            <a:pPr marL="0" marR="0" lvl="0" indent="0" algn="l" rtl="0">
              <a:lnSpc>
                <a:spcPct val="200000"/>
              </a:lnSpc>
              <a:spcBef>
                <a:spcPts val="0"/>
              </a:spcBef>
              <a:spcAft>
                <a:spcPts val="0"/>
              </a:spcAft>
              <a:buClr>
                <a:srgbClr val="000000"/>
              </a:buClr>
              <a:buSzPts val="2800"/>
              <a:buFont typeface="Arial"/>
              <a:buNone/>
            </a:pPr>
            <a:r>
              <a:rPr lang="it-IT" sz="2800" b="1" i="0" u="none" strike="noStrike" cap="none" dirty="0">
                <a:solidFill>
                  <a:srgbClr val="AED633"/>
                </a:solidFill>
                <a:latin typeface="Helvetica Neue" panose="020B0604020202020204" charset="0"/>
                <a:ea typeface="Helvetica Neue"/>
                <a:cs typeface="Helvetica Neue"/>
                <a:sym typeface="Helvetica Neue"/>
              </a:rPr>
              <a:t>1.1 Il concetto di innovazione</a:t>
            </a:r>
          </a:p>
          <a:p>
            <a:pPr marL="0" marR="0" lvl="0" indent="0" algn="l" rtl="0">
              <a:lnSpc>
                <a:spcPct val="200000"/>
              </a:lnSpc>
              <a:spcBef>
                <a:spcPts val="0"/>
              </a:spcBef>
              <a:spcAft>
                <a:spcPts val="0"/>
              </a:spcAft>
              <a:buClr>
                <a:srgbClr val="000000"/>
              </a:buClr>
              <a:buSzPts val="2800"/>
              <a:buFont typeface="Arial"/>
              <a:buNone/>
            </a:pPr>
            <a:r>
              <a:rPr lang="it-IT" sz="2800" b="1" i="0" u="none" strike="noStrike" cap="none" dirty="0">
                <a:solidFill>
                  <a:srgbClr val="AED633"/>
                </a:solidFill>
                <a:latin typeface="Helvetica Neue" panose="020B0604020202020204" charset="0"/>
                <a:ea typeface="Helvetica Neue"/>
                <a:cs typeface="Helvetica Neue"/>
                <a:sym typeface="Helvetica Neue"/>
              </a:rPr>
              <a:t>1.2 Come nascono le innovazioni?  </a:t>
            </a:r>
          </a:p>
          <a:p>
            <a:pPr marL="0" marR="0" lvl="0" indent="0" algn="l" rtl="0">
              <a:lnSpc>
                <a:spcPct val="200000"/>
              </a:lnSpc>
              <a:spcBef>
                <a:spcPts val="0"/>
              </a:spcBef>
              <a:spcAft>
                <a:spcPts val="0"/>
              </a:spcAft>
              <a:buClr>
                <a:srgbClr val="000000"/>
              </a:buClr>
              <a:buSzPts val="2800"/>
              <a:buFont typeface="Arial"/>
              <a:buNone/>
            </a:pPr>
            <a:r>
              <a:rPr lang="it-IT" sz="2800" b="1" i="0" u="none" strike="noStrike" cap="none" dirty="0">
                <a:solidFill>
                  <a:srgbClr val="AED633"/>
                </a:solidFill>
                <a:latin typeface="Helvetica Neue" panose="020B0604020202020204" charset="0"/>
                <a:ea typeface="Helvetica Neue"/>
                <a:cs typeface="Helvetica Neue"/>
                <a:sym typeface="Helvetica Neue"/>
              </a:rPr>
              <a:t>1.3 Che cos'è la gestione dell'innovazione?</a:t>
            </a:r>
            <a:endParaRPr lang="en-US" sz="2800" b="1" i="0" u="none" strike="noStrike" cap="none" dirty="0">
              <a:solidFill>
                <a:srgbClr val="AED633"/>
              </a:solidFill>
              <a:latin typeface="Helvetica Neue" panose="020B0604020202020204" charset="0"/>
              <a:ea typeface="Helvetica Neue"/>
              <a:cs typeface="Helvetica Neue"/>
              <a:sym typeface="Helvetica Neue"/>
            </a:endParaRPr>
          </a:p>
        </p:txBody>
      </p:sp>
    </p:spTree>
    <p:extLst>
      <p:ext uri="{BB962C8B-B14F-4D97-AF65-F5344CB8AC3E}">
        <p14:creationId xmlns:p14="http://schemas.microsoft.com/office/powerpoint/2010/main" val="36825688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CuadroTexto 28">
            <a:extLst>
              <a:ext uri="{FF2B5EF4-FFF2-40B4-BE49-F238E27FC236}">
                <a16:creationId xmlns:a16="http://schemas.microsoft.com/office/drawing/2014/main" id="{FB247109-8AE9-1FAD-19A3-AA28333412E6}"/>
              </a:ext>
            </a:extLst>
          </p:cNvPr>
          <p:cNvSpPr txBox="1"/>
          <p:nvPr/>
        </p:nvSpPr>
        <p:spPr>
          <a:xfrm>
            <a:off x="1296000" y="1548000"/>
            <a:ext cx="16534800" cy="830997"/>
          </a:xfrm>
          <a:prstGeom prst="rect">
            <a:avLst/>
          </a:prstGeom>
          <a:noFill/>
        </p:spPr>
        <p:txBody>
          <a:bodyPr wrap="square" rtlCol="0">
            <a:noAutofit/>
          </a:bodyPr>
          <a:lstStyle/>
          <a:p>
            <a:r>
              <a:rPr lang="it-IT" sz="4800" b="1" dirty="0">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1.Il concetto e la natura della gestione dell'innovazione</a:t>
            </a:r>
          </a:p>
        </p:txBody>
      </p:sp>
      <p:sp>
        <p:nvSpPr>
          <p:cNvPr id="30" name="CuadroTexto 29">
            <a:extLst>
              <a:ext uri="{FF2B5EF4-FFF2-40B4-BE49-F238E27FC236}">
                <a16:creationId xmlns:a16="http://schemas.microsoft.com/office/drawing/2014/main" id="{FF26E299-B4DD-C626-8D87-F4172B3D02C9}"/>
              </a:ext>
            </a:extLst>
          </p:cNvPr>
          <p:cNvSpPr txBox="1"/>
          <p:nvPr/>
        </p:nvSpPr>
        <p:spPr>
          <a:xfrm>
            <a:off x="1296000" y="2304000"/>
            <a:ext cx="5799429" cy="523220"/>
          </a:xfrm>
          <a:prstGeom prst="rect">
            <a:avLst/>
          </a:prstGeom>
          <a:noFill/>
        </p:spPr>
        <p:txBody>
          <a:bodyPr wrap="square" rtlCol="0">
            <a:noAutofit/>
          </a:bodyPr>
          <a:lstStyle/>
          <a:p>
            <a:r>
              <a:rPr lang="it-IT" sz="2800" b="1" dirty="0">
                <a:solidFill>
                  <a:srgbClr val="AED633"/>
                </a:solidFill>
                <a:latin typeface="Helvetica Neue" panose="020B0604020202020204" charset="0"/>
                <a:ea typeface="Microsoft Sans Serif" panose="020B0604020202020204" pitchFamily="34" charset="0"/>
                <a:cs typeface="Microsoft Sans Serif" panose="020B0604020202020204" pitchFamily="34" charset="0"/>
              </a:rPr>
              <a:t>1.1 Il concetto di innovazione</a:t>
            </a:r>
          </a:p>
        </p:txBody>
      </p:sp>
      <p:graphicFrame>
        <p:nvGraphicFramePr>
          <p:cNvPr id="7" name="Diagram 6">
            <a:extLst>
              <a:ext uri="{FF2B5EF4-FFF2-40B4-BE49-F238E27FC236}">
                <a16:creationId xmlns:a16="http://schemas.microsoft.com/office/drawing/2014/main" id="{CE1C0EC1-77CC-CD8C-94CF-CA885BC9B627}"/>
              </a:ext>
            </a:extLst>
          </p:cNvPr>
          <p:cNvGraphicFramePr/>
          <p:nvPr>
            <p:extLst>
              <p:ext uri="{D42A27DB-BD31-4B8C-83A1-F6EECF244321}">
                <p14:modId xmlns:p14="http://schemas.microsoft.com/office/powerpoint/2010/main" val="4091893196"/>
              </p:ext>
            </p:extLst>
          </p:nvPr>
        </p:nvGraphicFramePr>
        <p:xfrm>
          <a:off x="9504000" y="3384000"/>
          <a:ext cx="7596000" cy="550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TextBox 10">
            <a:extLst>
              <a:ext uri="{FF2B5EF4-FFF2-40B4-BE49-F238E27FC236}">
                <a16:creationId xmlns:a16="http://schemas.microsoft.com/office/drawing/2014/main" id="{8FB07FB9-8984-11D5-6379-CD9E8CB90A57}"/>
              </a:ext>
            </a:extLst>
          </p:cNvPr>
          <p:cNvSpPr txBox="1"/>
          <p:nvPr/>
        </p:nvSpPr>
        <p:spPr>
          <a:xfrm>
            <a:off x="1295999" y="3384000"/>
            <a:ext cx="8388000" cy="5580000"/>
          </a:xfrm>
          <a:prstGeom prst="rect">
            <a:avLst/>
          </a:prstGeom>
          <a:noFill/>
        </p:spPr>
        <p:txBody>
          <a:bodyPr wrap="square" rtlCol="0">
            <a:noAutofit/>
          </a:bodyPr>
          <a:lstStyle/>
          <a:p>
            <a:pPr marL="342900" indent="-342900">
              <a:buBlip>
                <a:blip r:embed="rId7"/>
              </a:buBlip>
            </a:pPr>
            <a:r>
              <a:rPr lang="it-IT" sz="2400" dirty="0">
                <a:latin typeface="Helvetica Neue" panose="020B0604020202020204" charset="0"/>
                <a:cs typeface="Microsoft Sans Serif" panose="020B0604020202020204" pitchFamily="34" charset="0"/>
              </a:rPr>
              <a:t>Le innovazioni sono al centro del successo organizzativo</a:t>
            </a:r>
          </a:p>
          <a:p>
            <a:pPr marL="342900" indent="-342900">
              <a:buBlip>
                <a:blip r:embed="rId7"/>
              </a:buBlip>
            </a:pPr>
            <a:endParaRPr lang="it-IT" sz="2400" dirty="0">
              <a:latin typeface="Helvetica Neue" panose="020B0604020202020204" charset="0"/>
              <a:cs typeface="Microsoft Sans Serif" panose="020B0604020202020204" pitchFamily="34" charset="0"/>
            </a:endParaRPr>
          </a:p>
          <a:p>
            <a:pPr marL="342900" indent="-342900">
              <a:buBlip>
                <a:blip r:embed="rId7"/>
              </a:buBlip>
            </a:pPr>
            <a:r>
              <a:rPr lang="it-IT" sz="2400" dirty="0">
                <a:latin typeface="Helvetica Neue" panose="020B0604020202020204" charset="0"/>
                <a:cs typeface="Microsoft Sans Serif" panose="020B0604020202020204" pitchFamily="34" charset="0"/>
              </a:rPr>
              <a:t>Aiutano le aziende a differenziarsi più facilmente dai loro rivali</a:t>
            </a:r>
          </a:p>
          <a:p>
            <a:pPr marL="342900" indent="-342900">
              <a:buBlip>
                <a:blip r:embed="rId7"/>
              </a:buBlip>
            </a:pPr>
            <a:endParaRPr lang="it-IT" sz="2400" dirty="0">
              <a:latin typeface="Helvetica Neue" panose="020B0604020202020204" charset="0"/>
              <a:cs typeface="Microsoft Sans Serif" panose="020B0604020202020204" pitchFamily="34" charset="0"/>
            </a:endParaRPr>
          </a:p>
          <a:p>
            <a:pPr marL="342900" indent="-342900">
              <a:buBlip>
                <a:blip r:embed="rId7"/>
              </a:buBlip>
            </a:pPr>
            <a:r>
              <a:rPr lang="it-IT" sz="2400" dirty="0">
                <a:latin typeface="Helvetica Neue" panose="020B0604020202020204" charset="0"/>
                <a:cs typeface="Microsoft Sans Serif" panose="020B0604020202020204" pitchFamily="34" charset="0"/>
              </a:rPr>
              <a:t>Possono essere trovate in tutti i settori e in molte forme</a:t>
            </a:r>
          </a:p>
          <a:p>
            <a:pPr marL="342900" indent="-342900">
              <a:buBlip>
                <a:blip r:embed="rId7"/>
              </a:buBlip>
            </a:pPr>
            <a:endParaRPr lang="it-IT" sz="2400" dirty="0">
              <a:latin typeface="Helvetica Neue" panose="020B0604020202020204" charset="0"/>
              <a:cs typeface="Microsoft Sans Serif" panose="020B0604020202020204" pitchFamily="34" charset="0"/>
            </a:endParaRPr>
          </a:p>
          <a:p>
            <a:pPr marL="342900" indent="-342900">
              <a:buBlip>
                <a:blip r:embed="rId7"/>
              </a:buBlip>
            </a:pPr>
            <a:r>
              <a:rPr lang="it-IT" sz="2400" dirty="0">
                <a:latin typeface="Helvetica Neue" panose="020B0604020202020204" charset="0"/>
                <a:cs typeface="Microsoft Sans Serif" panose="020B0604020202020204" pitchFamily="34" charset="0"/>
              </a:rPr>
              <a:t>Distinguiamo comunemente tra innovazione di prodotto, di processo, organizzativa e di marketing</a:t>
            </a:r>
          </a:p>
          <a:p>
            <a:pPr marL="342900" indent="-342900">
              <a:buBlip>
                <a:blip r:embed="rId7"/>
              </a:buBlip>
            </a:pPr>
            <a:endParaRPr lang="it-IT" sz="2400" dirty="0">
              <a:latin typeface="Helvetica Neue" panose="020B0604020202020204" charset="0"/>
              <a:cs typeface="Microsoft Sans Serif" panose="020B0604020202020204" pitchFamily="34" charset="0"/>
            </a:endParaRPr>
          </a:p>
          <a:p>
            <a:pPr marL="342900" indent="-342900">
              <a:buBlip>
                <a:blip r:embed="rId7"/>
              </a:buBlip>
            </a:pPr>
            <a:r>
              <a:rPr lang="it-IT" sz="2400" dirty="0">
                <a:latin typeface="Helvetica Neue" panose="020B0604020202020204" charset="0"/>
                <a:cs typeface="Microsoft Sans Serif" panose="020B0604020202020204" pitchFamily="34" charset="0"/>
              </a:rPr>
              <a:t>Differiscono per il grado di novità (radicale vs incrementale)</a:t>
            </a:r>
          </a:p>
          <a:p>
            <a:endParaRPr lang="it-IT" sz="2400" dirty="0">
              <a:latin typeface="Helvetica Neue" panose="020B0604020202020204" charset="0"/>
              <a:cs typeface="Microsoft Sans Serif" panose="020B0604020202020204" pitchFamily="34" charset="0"/>
            </a:endParaRPr>
          </a:p>
          <a:p>
            <a:pPr marL="342900" indent="-342900">
              <a:buBlip>
                <a:blip r:embed="rId7"/>
              </a:buBlip>
            </a:pPr>
            <a:r>
              <a:rPr lang="it-IT" sz="2400" dirty="0">
                <a:latin typeface="Helvetica Neue" panose="020B0604020202020204" charset="0"/>
                <a:cs typeface="Microsoft Sans Serif" panose="020B0604020202020204" pitchFamily="34" charset="0"/>
              </a:rPr>
              <a:t>A destra ci sono alcuni modi in cui le innovazioni trasformano il nostro mondo</a:t>
            </a:r>
            <a:endParaRPr lang="en-US" sz="2400" dirty="0">
              <a:latin typeface="Helvetica Neue" panose="020B0604020202020204" charset="0"/>
              <a:cs typeface="Microsoft Sans Serif" panose="020B0604020202020204" pitchFamily="34" charset="0"/>
            </a:endParaRPr>
          </a:p>
        </p:txBody>
      </p:sp>
    </p:spTree>
    <p:extLst>
      <p:ext uri="{BB962C8B-B14F-4D97-AF65-F5344CB8AC3E}">
        <p14:creationId xmlns:p14="http://schemas.microsoft.com/office/powerpoint/2010/main" val="25262694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Diagrama 9">
            <a:extLst>
              <a:ext uri="{FF2B5EF4-FFF2-40B4-BE49-F238E27FC236}">
                <a16:creationId xmlns:a16="http://schemas.microsoft.com/office/drawing/2014/main" id="{6A1EA366-12AB-146F-F8F3-595D091284FC}"/>
              </a:ext>
            </a:extLst>
          </p:cNvPr>
          <p:cNvGraphicFramePr/>
          <p:nvPr>
            <p:extLst>
              <p:ext uri="{D42A27DB-BD31-4B8C-83A1-F6EECF244321}">
                <p14:modId xmlns:p14="http://schemas.microsoft.com/office/powerpoint/2010/main" val="2443160617"/>
              </p:ext>
            </p:extLst>
          </p:nvPr>
        </p:nvGraphicFramePr>
        <p:xfrm>
          <a:off x="1296000" y="3384000"/>
          <a:ext cx="15660000" cy="5760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CuadroTexto 29">
            <a:extLst>
              <a:ext uri="{FF2B5EF4-FFF2-40B4-BE49-F238E27FC236}">
                <a16:creationId xmlns:a16="http://schemas.microsoft.com/office/drawing/2014/main" id="{37F8370A-DB37-DEE7-C282-4FA312DF5505}"/>
              </a:ext>
            </a:extLst>
          </p:cNvPr>
          <p:cNvSpPr txBox="1"/>
          <p:nvPr/>
        </p:nvSpPr>
        <p:spPr>
          <a:xfrm>
            <a:off x="1296000" y="2304000"/>
            <a:ext cx="5799429" cy="523220"/>
          </a:xfrm>
          <a:prstGeom prst="rect">
            <a:avLst/>
          </a:prstGeom>
          <a:noFill/>
        </p:spPr>
        <p:txBody>
          <a:bodyPr wrap="square" rtlCol="0">
            <a:noAutofit/>
          </a:bodyPr>
          <a:lstStyle/>
          <a:p>
            <a:r>
              <a:rPr lang="it-IT" sz="2800" b="1" dirty="0">
                <a:solidFill>
                  <a:srgbClr val="AED633"/>
                </a:solidFill>
                <a:latin typeface="Helvetica Neue" panose="020B0604020202020204" charset="0"/>
                <a:ea typeface="Microsoft Sans Serif" panose="020B0604020202020204" pitchFamily="34" charset="0"/>
                <a:cs typeface="Microsoft Sans Serif" panose="020B0604020202020204" pitchFamily="34" charset="0"/>
              </a:rPr>
              <a:t>1.1 Il concetto di innovazione</a:t>
            </a:r>
          </a:p>
        </p:txBody>
      </p:sp>
      <p:sp>
        <p:nvSpPr>
          <p:cNvPr id="7" name="CuadroTexto 28">
            <a:extLst>
              <a:ext uri="{FF2B5EF4-FFF2-40B4-BE49-F238E27FC236}">
                <a16:creationId xmlns:a16="http://schemas.microsoft.com/office/drawing/2014/main" id="{4D52F801-AB11-B6EC-F98F-BC8010D6ECAE}"/>
              </a:ext>
            </a:extLst>
          </p:cNvPr>
          <p:cNvSpPr txBox="1"/>
          <p:nvPr/>
        </p:nvSpPr>
        <p:spPr>
          <a:xfrm>
            <a:off x="1296000" y="1548000"/>
            <a:ext cx="16230000" cy="830997"/>
          </a:xfrm>
          <a:prstGeom prst="rect">
            <a:avLst/>
          </a:prstGeom>
          <a:noFill/>
        </p:spPr>
        <p:txBody>
          <a:bodyPr wrap="square" rtlCol="0">
            <a:noAutofit/>
          </a:bodyPr>
          <a:lstStyle/>
          <a:p>
            <a:r>
              <a:rPr lang="it-IT" sz="4800" b="1" dirty="0">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1.Il concetto e la natura della gestione dell'innovazione</a:t>
            </a:r>
          </a:p>
        </p:txBody>
      </p:sp>
    </p:spTree>
    <p:extLst>
      <p:ext uri="{BB962C8B-B14F-4D97-AF65-F5344CB8AC3E}">
        <p14:creationId xmlns:p14="http://schemas.microsoft.com/office/powerpoint/2010/main" val="11184588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object 3">
            <a:extLst>
              <a:ext uri="{FF2B5EF4-FFF2-40B4-BE49-F238E27FC236}">
                <a16:creationId xmlns:a16="http://schemas.microsoft.com/office/drawing/2014/main" id="{7C2C5F2E-62E2-AC16-C442-81036D8DD643}"/>
              </a:ext>
            </a:extLst>
          </p:cNvPr>
          <p:cNvSpPr/>
          <p:nvPr/>
        </p:nvSpPr>
        <p:spPr>
          <a:xfrm>
            <a:off x="3060000" y="3960000"/>
            <a:ext cx="4680000" cy="3600000"/>
          </a:xfrm>
          <a:custGeom>
            <a:avLst/>
            <a:gdLst/>
            <a:ahLst/>
            <a:cxnLst/>
            <a:rect l="l" t="t" r="r" b="b"/>
            <a:pathLst>
              <a:path w="6622415" h="3861434">
                <a:moveTo>
                  <a:pt x="6254700" y="3861050"/>
                </a:moveTo>
                <a:lnTo>
                  <a:pt x="367388" y="3861050"/>
                </a:lnTo>
                <a:lnTo>
                  <a:pt x="321395" y="3858170"/>
                </a:lnTo>
                <a:lnTo>
                  <a:pt x="277081" y="3849762"/>
                </a:lnTo>
                <a:lnTo>
                  <a:pt x="234794" y="3836177"/>
                </a:lnTo>
                <a:lnTo>
                  <a:pt x="194883" y="3817763"/>
                </a:lnTo>
                <a:lnTo>
                  <a:pt x="157694" y="3794870"/>
                </a:lnTo>
                <a:lnTo>
                  <a:pt x="123577" y="3767847"/>
                </a:lnTo>
                <a:lnTo>
                  <a:pt x="92880" y="3737044"/>
                </a:lnTo>
                <a:lnTo>
                  <a:pt x="65950" y="3702809"/>
                </a:lnTo>
                <a:lnTo>
                  <a:pt x="43136" y="3665491"/>
                </a:lnTo>
                <a:lnTo>
                  <a:pt x="24786" y="3625441"/>
                </a:lnTo>
                <a:lnTo>
                  <a:pt x="11248" y="3583008"/>
                </a:lnTo>
                <a:lnTo>
                  <a:pt x="2870" y="3538540"/>
                </a:lnTo>
                <a:lnTo>
                  <a:pt x="0" y="3492388"/>
                </a:lnTo>
                <a:lnTo>
                  <a:pt x="0" y="368661"/>
                </a:lnTo>
                <a:lnTo>
                  <a:pt x="2870" y="322509"/>
                </a:lnTo>
                <a:lnTo>
                  <a:pt x="11248" y="278041"/>
                </a:lnTo>
                <a:lnTo>
                  <a:pt x="24786" y="235608"/>
                </a:lnTo>
                <a:lnTo>
                  <a:pt x="43136" y="195558"/>
                </a:lnTo>
                <a:lnTo>
                  <a:pt x="65950" y="158240"/>
                </a:lnTo>
                <a:lnTo>
                  <a:pt x="92880" y="124005"/>
                </a:lnTo>
                <a:lnTo>
                  <a:pt x="123577" y="93202"/>
                </a:lnTo>
                <a:lnTo>
                  <a:pt x="157694" y="66179"/>
                </a:lnTo>
                <a:lnTo>
                  <a:pt x="194883" y="43286"/>
                </a:lnTo>
                <a:lnTo>
                  <a:pt x="234794" y="24872"/>
                </a:lnTo>
                <a:lnTo>
                  <a:pt x="277081" y="11287"/>
                </a:lnTo>
                <a:lnTo>
                  <a:pt x="321395" y="2880"/>
                </a:lnTo>
                <a:lnTo>
                  <a:pt x="367388" y="0"/>
                </a:lnTo>
                <a:lnTo>
                  <a:pt x="6254700" y="0"/>
                </a:lnTo>
                <a:lnTo>
                  <a:pt x="6300693" y="2880"/>
                </a:lnTo>
                <a:lnTo>
                  <a:pt x="6345007" y="11287"/>
                </a:lnTo>
                <a:lnTo>
                  <a:pt x="6387294" y="24872"/>
                </a:lnTo>
                <a:lnTo>
                  <a:pt x="6427206" y="43286"/>
                </a:lnTo>
                <a:lnTo>
                  <a:pt x="6464394" y="66179"/>
                </a:lnTo>
                <a:lnTo>
                  <a:pt x="6498511" y="93202"/>
                </a:lnTo>
                <a:lnTo>
                  <a:pt x="6529208" y="124005"/>
                </a:lnTo>
                <a:lnTo>
                  <a:pt x="6556138" y="158240"/>
                </a:lnTo>
                <a:lnTo>
                  <a:pt x="6578952" y="195558"/>
                </a:lnTo>
                <a:lnTo>
                  <a:pt x="6597302" y="235608"/>
                </a:lnTo>
                <a:lnTo>
                  <a:pt x="6610840" y="278041"/>
                </a:lnTo>
                <a:lnTo>
                  <a:pt x="6619218" y="322509"/>
                </a:lnTo>
                <a:lnTo>
                  <a:pt x="6622089" y="368661"/>
                </a:lnTo>
                <a:lnTo>
                  <a:pt x="6622089" y="3492388"/>
                </a:lnTo>
                <a:lnTo>
                  <a:pt x="6619218" y="3538540"/>
                </a:lnTo>
                <a:lnTo>
                  <a:pt x="6610840" y="3583008"/>
                </a:lnTo>
                <a:lnTo>
                  <a:pt x="6597302" y="3625441"/>
                </a:lnTo>
                <a:lnTo>
                  <a:pt x="6578952" y="3665491"/>
                </a:lnTo>
                <a:lnTo>
                  <a:pt x="6556138" y="3702809"/>
                </a:lnTo>
                <a:lnTo>
                  <a:pt x="6529208" y="3737044"/>
                </a:lnTo>
                <a:lnTo>
                  <a:pt x="6498511" y="3767847"/>
                </a:lnTo>
                <a:lnTo>
                  <a:pt x="6464394" y="3794870"/>
                </a:lnTo>
                <a:lnTo>
                  <a:pt x="6427206" y="3817763"/>
                </a:lnTo>
                <a:lnTo>
                  <a:pt x="6387294" y="3836177"/>
                </a:lnTo>
                <a:lnTo>
                  <a:pt x="6345007" y="3849762"/>
                </a:lnTo>
                <a:lnTo>
                  <a:pt x="6300693" y="3858170"/>
                </a:lnTo>
                <a:lnTo>
                  <a:pt x="6254700" y="3861050"/>
                </a:lnTo>
                <a:close/>
              </a:path>
            </a:pathLst>
          </a:custGeom>
          <a:solidFill>
            <a:schemeClr val="bg1">
              <a:alpha val="50000"/>
            </a:schemeClr>
          </a:solidFill>
          <a:ln w="22225">
            <a:solidFill>
              <a:srgbClr val="AED633"/>
            </a:solidFill>
          </a:ln>
        </p:spPr>
        <p:style>
          <a:lnRef idx="0">
            <a:scrgbClr r="0" g="0" b="0"/>
          </a:lnRef>
          <a:fillRef idx="0">
            <a:scrgbClr r="0" g="0" b="0"/>
          </a:fillRef>
          <a:effectRef idx="0">
            <a:scrgbClr r="0" g="0" b="0"/>
          </a:effectRef>
          <a:fontRef idx="minor">
            <a:schemeClr val="lt1"/>
          </a:fontRef>
        </p:style>
        <p:txBody>
          <a:bodyPr wrap="square" lIns="90000" tIns="720000" rIns="90000" bIns="46800" rtlCol="0"/>
          <a:lstStyle/>
          <a:p>
            <a:pPr marL="342900" marR="0" lvl="0" indent="-342900" algn="l" defTabSz="914400" rtl="0" eaLnBrk="1" fontAlgn="auto" latinLnBrk="0" hangingPunct="1">
              <a:lnSpc>
                <a:spcPct val="100000"/>
              </a:lnSpc>
              <a:spcBef>
                <a:spcPts val="0"/>
              </a:spcBef>
              <a:spcAft>
                <a:spcPts val="0"/>
              </a:spcAft>
              <a:buClrTx/>
              <a:buSzTx/>
              <a:buFontTx/>
              <a:buBlip>
                <a:blip r:embed="rId2"/>
              </a:buBlip>
              <a:tabLst/>
              <a:defRPr/>
            </a:pPr>
            <a:r>
              <a:rPr kumimoji="0" lang="it-IT" sz="2400" b="0" i="0" u="none" strike="noStrike" kern="1200" cap="none" spc="0" normalizeH="0" baseline="0" dirty="0">
                <a:ln>
                  <a:noFill/>
                </a:ln>
                <a:solidFill>
                  <a:prstClr val="black"/>
                </a:solidFill>
                <a:effectLst/>
                <a:uLnTx/>
                <a:uFillTx/>
                <a:latin typeface="Helvetica Neue" panose="020B0604020202020204" charset="0"/>
                <a:ea typeface="+mn-ea"/>
                <a:cs typeface="Microsoft Sans Serif" panose="020B0604020202020204" pitchFamily="34" charset="0"/>
              </a:rPr>
              <a:t>Le innovazioni possono emergere all'interno e all'esterno delle organizzazioni</a:t>
            </a:r>
          </a:p>
          <a:p>
            <a:pPr marL="342900" marR="0" lvl="0" indent="-342900" algn="l" defTabSz="914400" rtl="0" eaLnBrk="1" fontAlgn="auto" latinLnBrk="0" hangingPunct="1">
              <a:lnSpc>
                <a:spcPct val="100000"/>
              </a:lnSpc>
              <a:spcBef>
                <a:spcPts val="0"/>
              </a:spcBef>
              <a:spcAft>
                <a:spcPts val="0"/>
              </a:spcAft>
              <a:buClrTx/>
              <a:buSzTx/>
              <a:buFontTx/>
              <a:buBlip>
                <a:blip r:embed="rId2"/>
              </a:buBlip>
              <a:tabLst/>
              <a:defRPr/>
            </a:pPr>
            <a:endParaRPr kumimoji="0" lang="it-IT" sz="2400" b="0" i="0" u="none" strike="noStrike" kern="1200" cap="none" spc="0" normalizeH="0" baseline="0" dirty="0">
              <a:ln>
                <a:noFill/>
              </a:ln>
              <a:solidFill>
                <a:prstClr val="black"/>
              </a:solidFill>
              <a:effectLst/>
              <a:uLnTx/>
              <a:uFillTx/>
              <a:latin typeface="Helvetica Neue" panose="020B0604020202020204" charset="0"/>
              <a:ea typeface="+mn-ea"/>
              <a:cs typeface="Microsoft Sans Serif"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Tx/>
              <a:buBlip>
                <a:blip r:embed="rId2"/>
              </a:buBlip>
              <a:tabLst/>
              <a:defRPr/>
            </a:pPr>
            <a:r>
              <a:rPr kumimoji="0" lang="it-IT" sz="2400" b="0" i="0" u="none" strike="noStrike" kern="1200" cap="none" spc="0" normalizeH="0" baseline="0" dirty="0">
                <a:ln>
                  <a:noFill/>
                </a:ln>
                <a:solidFill>
                  <a:prstClr val="black"/>
                </a:solidFill>
                <a:effectLst/>
                <a:uLnTx/>
                <a:uFillTx/>
                <a:latin typeface="Helvetica Neue" panose="020B0604020202020204" charset="0"/>
                <a:ea typeface="+mn-ea"/>
                <a:cs typeface="Microsoft Sans Serif" panose="020B0604020202020204" pitchFamily="34" charset="0"/>
              </a:rPr>
              <a:t>Entrambi i percorsi richiedono alle organizzazioni di rispondere a due domande</a:t>
            </a:r>
            <a:endParaRPr kumimoji="0" lang="en-US" sz="2400" b="0" i="0" u="none" strike="noStrike" kern="1200" cap="none" spc="0" normalizeH="0" baseline="0" dirty="0">
              <a:ln>
                <a:noFill/>
              </a:ln>
              <a:solidFill>
                <a:prstClr val="black"/>
              </a:solidFill>
              <a:effectLst/>
              <a:uLnTx/>
              <a:uFillTx/>
              <a:latin typeface="Helvetica Neue" panose="020B0604020202020204" charset="0"/>
              <a:ea typeface="+mn-ea"/>
              <a:cs typeface="Microsoft Sans Serif" panose="020B0604020202020204" pitchFamily="34" charset="0"/>
            </a:endParaRPr>
          </a:p>
        </p:txBody>
      </p:sp>
      <p:sp>
        <p:nvSpPr>
          <p:cNvPr id="20" name="object 3">
            <a:extLst>
              <a:ext uri="{FF2B5EF4-FFF2-40B4-BE49-F238E27FC236}">
                <a16:creationId xmlns:a16="http://schemas.microsoft.com/office/drawing/2014/main" id="{B7F43DB0-E295-1F32-7DFD-0A6568271FF9}"/>
              </a:ext>
            </a:extLst>
          </p:cNvPr>
          <p:cNvSpPr/>
          <p:nvPr/>
        </p:nvSpPr>
        <p:spPr>
          <a:xfrm>
            <a:off x="10584000" y="3960000"/>
            <a:ext cx="4680000" cy="3600000"/>
          </a:xfrm>
          <a:custGeom>
            <a:avLst/>
            <a:gdLst/>
            <a:ahLst/>
            <a:cxnLst/>
            <a:rect l="l" t="t" r="r" b="b"/>
            <a:pathLst>
              <a:path w="6622415" h="3861434">
                <a:moveTo>
                  <a:pt x="6254700" y="3861050"/>
                </a:moveTo>
                <a:lnTo>
                  <a:pt x="367388" y="3861050"/>
                </a:lnTo>
                <a:lnTo>
                  <a:pt x="321395" y="3858170"/>
                </a:lnTo>
                <a:lnTo>
                  <a:pt x="277081" y="3849762"/>
                </a:lnTo>
                <a:lnTo>
                  <a:pt x="234794" y="3836177"/>
                </a:lnTo>
                <a:lnTo>
                  <a:pt x="194883" y="3817763"/>
                </a:lnTo>
                <a:lnTo>
                  <a:pt x="157694" y="3794870"/>
                </a:lnTo>
                <a:lnTo>
                  <a:pt x="123577" y="3767847"/>
                </a:lnTo>
                <a:lnTo>
                  <a:pt x="92880" y="3737044"/>
                </a:lnTo>
                <a:lnTo>
                  <a:pt x="65950" y="3702809"/>
                </a:lnTo>
                <a:lnTo>
                  <a:pt x="43136" y="3665491"/>
                </a:lnTo>
                <a:lnTo>
                  <a:pt x="24786" y="3625441"/>
                </a:lnTo>
                <a:lnTo>
                  <a:pt x="11248" y="3583008"/>
                </a:lnTo>
                <a:lnTo>
                  <a:pt x="2870" y="3538540"/>
                </a:lnTo>
                <a:lnTo>
                  <a:pt x="0" y="3492388"/>
                </a:lnTo>
                <a:lnTo>
                  <a:pt x="0" y="368661"/>
                </a:lnTo>
                <a:lnTo>
                  <a:pt x="2870" y="322509"/>
                </a:lnTo>
                <a:lnTo>
                  <a:pt x="11248" y="278041"/>
                </a:lnTo>
                <a:lnTo>
                  <a:pt x="24786" y="235608"/>
                </a:lnTo>
                <a:lnTo>
                  <a:pt x="43136" y="195558"/>
                </a:lnTo>
                <a:lnTo>
                  <a:pt x="65950" y="158240"/>
                </a:lnTo>
                <a:lnTo>
                  <a:pt x="92880" y="124005"/>
                </a:lnTo>
                <a:lnTo>
                  <a:pt x="123577" y="93202"/>
                </a:lnTo>
                <a:lnTo>
                  <a:pt x="157694" y="66179"/>
                </a:lnTo>
                <a:lnTo>
                  <a:pt x="194883" y="43286"/>
                </a:lnTo>
                <a:lnTo>
                  <a:pt x="234794" y="24872"/>
                </a:lnTo>
                <a:lnTo>
                  <a:pt x="277081" y="11287"/>
                </a:lnTo>
                <a:lnTo>
                  <a:pt x="321395" y="2880"/>
                </a:lnTo>
                <a:lnTo>
                  <a:pt x="367388" y="0"/>
                </a:lnTo>
                <a:lnTo>
                  <a:pt x="6254700" y="0"/>
                </a:lnTo>
                <a:lnTo>
                  <a:pt x="6300693" y="2880"/>
                </a:lnTo>
                <a:lnTo>
                  <a:pt x="6345007" y="11287"/>
                </a:lnTo>
                <a:lnTo>
                  <a:pt x="6387294" y="24872"/>
                </a:lnTo>
                <a:lnTo>
                  <a:pt x="6427206" y="43286"/>
                </a:lnTo>
                <a:lnTo>
                  <a:pt x="6464394" y="66179"/>
                </a:lnTo>
                <a:lnTo>
                  <a:pt x="6498511" y="93202"/>
                </a:lnTo>
                <a:lnTo>
                  <a:pt x="6529208" y="124005"/>
                </a:lnTo>
                <a:lnTo>
                  <a:pt x="6556138" y="158240"/>
                </a:lnTo>
                <a:lnTo>
                  <a:pt x="6578952" y="195558"/>
                </a:lnTo>
                <a:lnTo>
                  <a:pt x="6597302" y="235608"/>
                </a:lnTo>
                <a:lnTo>
                  <a:pt x="6610840" y="278041"/>
                </a:lnTo>
                <a:lnTo>
                  <a:pt x="6619218" y="322509"/>
                </a:lnTo>
                <a:lnTo>
                  <a:pt x="6622089" y="368661"/>
                </a:lnTo>
                <a:lnTo>
                  <a:pt x="6622089" y="3492388"/>
                </a:lnTo>
                <a:lnTo>
                  <a:pt x="6619218" y="3538540"/>
                </a:lnTo>
                <a:lnTo>
                  <a:pt x="6610840" y="3583008"/>
                </a:lnTo>
                <a:lnTo>
                  <a:pt x="6597302" y="3625441"/>
                </a:lnTo>
                <a:lnTo>
                  <a:pt x="6578952" y="3665491"/>
                </a:lnTo>
                <a:lnTo>
                  <a:pt x="6556138" y="3702809"/>
                </a:lnTo>
                <a:lnTo>
                  <a:pt x="6529208" y="3737044"/>
                </a:lnTo>
                <a:lnTo>
                  <a:pt x="6498511" y="3767847"/>
                </a:lnTo>
                <a:lnTo>
                  <a:pt x="6464394" y="3794870"/>
                </a:lnTo>
                <a:lnTo>
                  <a:pt x="6427206" y="3817763"/>
                </a:lnTo>
                <a:lnTo>
                  <a:pt x="6387294" y="3836177"/>
                </a:lnTo>
                <a:lnTo>
                  <a:pt x="6345007" y="3849762"/>
                </a:lnTo>
                <a:lnTo>
                  <a:pt x="6300693" y="3858170"/>
                </a:lnTo>
                <a:lnTo>
                  <a:pt x="6254700" y="3861050"/>
                </a:lnTo>
                <a:close/>
              </a:path>
            </a:pathLst>
          </a:custGeom>
          <a:solidFill>
            <a:schemeClr val="bg1">
              <a:alpha val="50000"/>
            </a:schemeClr>
          </a:solidFill>
          <a:ln w="22225">
            <a:solidFill>
              <a:srgbClr val="AED633"/>
            </a:solidFill>
          </a:ln>
        </p:spPr>
        <p:style>
          <a:lnRef idx="0">
            <a:scrgbClr r="0" g="0" b="0"/>
          </a:lnRef>
          <a:fillRef idx="0">
            <a:scrgbClr r="0" g="0" b="0"/>
          </a:fillRef>
          <a:effectRef idx="0">
            <a:scrgbClr r="0" g="0" b="0"/>
          </a:effectRef>
          <a:fontRef idx="minor">
            <a:schemeClr val="lt1"/>
          </a:fontRef>
        </p:style>
        <p:txBody>
          <a:bodyPr wrap="square" lIns="90000" tIns="720000" rIns="90000" bIns="46800" rtlCol="0"/>
          <a:lstStyle/>
          <a:p>
            <a:pPr marL="342900" marR="0" lvl="0" indent="-342900" algn="l" defTabSz="914400" rtl="0" eaLnBrk="1" fontAlgn="auto" latinLnBrk="0" hangingPunct="1">
              <a:lnSpc>
                <a:spcPct val="100000"/>
              </a:lnSpc>
              <a:spcBef>
                <a:spcPts val="0"/>
              </a:spcBef>
              <a:spcAft>
                <a:spcPts val="0"/>
              </a:spcAft>
              <a:buClrTx/>
              <a:buSzTx/>
              <a:buFontTx/>
              <a:buBlip>
                <a:blip r:embed="rId2"/>
              </a:buBlip>
              <a:tabLst/>
              <a:defRPr/>
            </a:pPr>
            <a:r>
              <a:rPr kumimoji="0" lang="it-IT" sz="2400" b="0" i="0" u="none" strike="noStrike" kern="1200" cap="none" spc="0" normalizeH="0" baseline="0" dirty="0">
                <a:ln>
                  <a:noFill/>
                </a:ln>
                <a:solidFill>
                  <a:prstClr val="black"/>
                </a:solidFill>
                <a:effectLst/>
                <a:uLnTx/>
                <a:uFillTx/>
                <a:latin typeface="Helvetica Neue" panose="020B0604020202020204" charset="0"/>
                <a:ea typeface="+mn-ea"/>
                <a:cs typeface="Microsoft Sans Serif" panose="020B0604020202020204" pitchFamily="34" charset="0"/>
              </a:rPr>
              <a:t>Come gestire i processi di innovazione interna? </a:t>
            </a:r>
          </a:p>
          <a:p>
            <a:pPr marR="0" lvl="0" algn="l" defTabSz="914400" rtl="0" eaLnBrk="1" fontAlgn="auto" latinLnBrk="0" hangingPunct="1">
              <a:lnSpc>
                <a:spcPct val="100000"/>
              </a:lnSpc>
              <a:spcBef>
                <a:spcPts val="0"/>
              </a:spcBef>
              <a:spcAft>
                <a:spcPts val="0"/>
              </a:spcAft>
              <a:buClrTx/>
              <a:buSzTx/>
              <a:tabLst/>
              <a:defRPr/>
            </a:pPr>
            <a:endParaRPr kumimoji="0" lang="it-IT" sz="2400" b="0" i="0" u="none" strike="noStrike" kern="1200" cap="none" spc="0" normalizeH="0" baseline="0" dirty="0">
              <a:ln>
                <a:noFill/>
              </a:ln>
              <a:solidFill>
                <a:prstClr val="black"/>
              </a:solidFill>
              <a:effectLst/>
              <a:uLnTx/>
              <a:uFillTx/>
              <a:latin typeface="Helvetica Neue" panose="020B0604020202020204" charset="0"/>
              <a:ea typeface="+mn-ea"/>
              <a:cs typeface="Microsoft Sans Serif"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Tx/>
              <a:buBlip>
                <a:blip r:embed="rId2"/>
              </a:buBlip>
              <a:tabLst/>
              <a:defRPr/>
            </a:pPr>
            <a:r>
              <a:rPr kumimoji="0" lang="it-IT" sz="2400" b="0" i="0" u="none" strike="noStrike" kern="1200" cap="none" spc="0" normalizeH="0" baseline="0" dirty="0">
                <a:ln>
                  <a:noFill/>
                </a:ln>
                <a:solidFill>
                  <a:prstClr val="black"/>
                </a:solidFill>
                <a:effectLst/>
                <a:uLnTx/>
                <a:uFillTx/>
                <a:latin typeface="Helvetica Neue" panose="020B0604020202020204" charset="0"/>
                <a:ea typeface="+mn-ea"/>
                <a:cs typeface="Microsoft Sans Serif" panose="020B0604020202020204" pitchFamily="34" charset="0"/>
              </a:rPr>
              <a:t>Come gestire le interazioni con l'ecosistema dell'innovazione?</a:t>
            </a:r>
            <a:endParaRPr kumimoji="0" lang="en-US" sz="2400" b="0" i="0" u="none" strike="noStrike" kern="1200" cap="none" spc="0" normalizeH="0" baseline="0" dirty="0">
              <a:ln>
                <a:noFill/>
              </a:ln>
              <a:solidFill>
                <a:prstClr val="black"/>
              </a:solidFill>
              <a:effectLst/>
              <a:uLnTx/>
              <a:uFillTx/>
              <a:latin typeface="Helvetica Neue" panose="020B0604020202020204" charset="0"/>
              <a:ea typeface="+mn-ea"/>
              <a:cs typeface="Microsoft Sans Serif" panose="020B0604020202020204" pitchFamily="34" charset="0"/>
            </a:endParaRPr>
          </a:p>
        </p:txBody>
      </p:sp>
      <p:pic>
        <p:nvPicPr>
          <p:cNvPr id="27" name="object 8">
            <a:extLst>
              <a:ext uri="{FF2B5EF4-FFF2-40B4-BE49-F238E27FC236}">
                <a16:creationId xmlns:a16="http://schemas.microsoft.com/office/drawing/2014/main" id="{B3EE6A01-FD44-67AA-4C99-DCE667BDF0AD}"/>
              </a:ext>
            </a:extLst>
          </p:cNvPr>
          <p:cNvPicPr/>
          <p:nvPr/>
        </p:nvPicPr>
        <p:blipFill>
          <a:blip r:embed="rId3" cstate="print"/>
          <a:stretch>
            <a:fillRect/>
          </a:stretch>
        </p:blipFill>
        <p:spPr>
          <a:xfrm>
            <a:off x="5040000" y="3600000"/>
            <a:ext cx="720000" cy="720000"/>
          </a:xfrm>
          <a:prstGeom prst="rect">
            <a:avLst/>
          </a:prstGeom>
          <a:solidFill>
            <a:schemeClr val="accent1">
              <a:lumMod val="75000"/>
            </a:schemeClr>
          </a:solidFill>
          <a:scene3d>
            <a:camera prst="orthographicFront">
              <a:rot lat="0" lon="0" rev="0"/>
            </a:camera>
            <a:lightRig rig="threePt" dir="t"/>
          </a:scene3d>
        </p:spPr>
      </p:pic>
      <p:pic>
        <p:nvPicPr>
          <p:cNvPr id="28" name="object 8">
            <a:extLst>
              <a:ext uri="{FF2B5EF4-FFF2-40B4-BE49-F238E27FC236}">
                <a16:creationId xmlns:a16="http://schemas.microsoft.com/office/drawing/2014/main" id="{58CEEBEE-8EE1-3DB7-C7E5-541E11EDAD30}"/>
              </a:ext>
            </a:extLst>
          </p:cNvPr>
          <p:cNvPicPr/>
          <p:nvPr/>
        </p:nvPicPr>
        <p:blipFill>
          <a:blip r:embed="rId3" cstate="print"/>
          <a:stretch>
            <a:fillRect/>
          </a:stretch>
        </p:blipFill>
        <p:spPr>
          <a:xfrm>
            <a:off x="12564000" y="3600000"/>
            <a:ext cx="720000" cy="720000"/>
          </a:xfrm>
          <a:prstGeom prst="rect">
            <a:avLst/>
          </a:prstGeom>
          <a:solidFill>
            <a:schemeClr val="accent1">
              <a:lumMod val="75000"/>
            </a:schemeClr>
          </a:solidFill>
          <a:scene3d>
            <a:camera prst="orthographicFront">
              <a:rot lat="0" lon="0" rev="0"/>
            </a:camera>
            <a:lightRig rig="threePt" dir="t"/>
          </a:scene3d>
        </p:spPr>
      </p:pic>
      <p:sp>
        <p:nvSpPr>
          <p:cNvPr id="10" name="CuadroTexto 29">
            <a:extLst>
              <a:ext uri="{FF2B5EF4-FFF2-40B4-BE49-F238E27FC236}">
                <a16:creationId xmlns:a16="http://schemas.microsoft.com/office/drawing/2014/main" id="{3F34CE6E-9A81-2D18-21C8-245C69BE8F3A}"/>
              </a:ext>
            </a:extLst>
          </p:cNvPr>
          <p:cNvSpPr txBox="1"/>
          <p:nvPr/>
        </p:nvSpPr>
        <p:spPr>
          <a:xfrm>
            <a:off x="1296000" y="2304000"/>
            <a:ext cx="6022411" cy="523220"/>
          </a:xfrm>
          <a:prstGeom prst="rect">
            <a:avLst/>
          </a:prstGeom>
          <a:noFill/>
        </p:spPr>
        <p:txBody>
          <a:bodyPr wrap="square" rtlCol="0">
            <a:noAutofit/>
          </a:bodyPr>
          <a:lstStyle/>
          <a:p>
            <a:r>
              <a:rPr lang="it-IT" sz="2800" b="1" dirty="0">
                <a:solidFill>
                  <a:srgbClr val="AED633"/>
                </a:solidFill>
                <a:latin typeface="Helvetica Neue" panose="020B0604020202020204" charset="0"/>
                <a:ea typeface="Microsoft Sans Serif" panose="020B0604020202020204" pitchFamily="34" charset="0"/>
                <a:cs typeface="Microsoft Sans Serif" panose="020B0604020202020204" pitchFamily="34" charset="0"/>
              </a:rPr>
              <a:t>1.2 Come nascono le innovazioni? </a:t>
            </a:r>
            <a:endParaRPr lang="en-US" sz="2800" b="1" dirty="0">
              <a:solidFill>
                <a:srgbClr val="AED633"/>
              </a:solidFill>
              <a:latin typeface="Helvetica Neue" panose="020B0604020202020204" charset="0"/>
              <a:ea typeface="Microsoft Sans Serif" panose="020B0604020202020204" pitchFamily="34" charset="0"/>
              <a:cs typeface="Microsoft Sans Serif" panose="020B0604020202020204" pitchFamily="34" charset="0"/>
            </a:endParaRPr>
          </a:p>
        </p:txBody>
      </p:sp>
      <p:sp>
        <p:nvSpPr>
          <p:cNvPr id="11" name="CuadroTexto 28">
            <a:extLst>
              <a:ext uri="{FF2B5EF4-FFF2-40B4-BE49-F238E27FC236}">
                <a16:creationId xmlns:a16="http://schemas.microsoft.com/office/drawing/2014/main" id="{663B1A5A-1188-AE5A-4351-2C131469A69A}"/>
              </a:ext>
            </a:extLst>
          </p:cNvPr>
          <p:cNvSpPr txBox="1"/>
          <p:nvPr/>
        </p:nvSpPr>
        <p:spPr>
          <a:xfrm>
            <a:off x="1296000" y="1548000"/>
            <a:ext cx="16458600" cy="830997"/>
          </a:xfrm>
          <a:prstGeom prst="rect">
            <a:avLst/>
          </a:prstGeom>
          <a:noFill/>
        </p:spPr>
        <p:txBody>
          <a:bodyPr wrap="square" rtlCol="0">
            <a:noAutofit/>
          </a:bodyPr>
          <a:lstStyle/>
          <a:p>
            <a:r>
              <a:rPr lang="it-IT" sz="4800" b="1" dirty="0">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1.Il concetto e la natura della gestione dell'innovazione</a:t>
            </a:r>
          </a:p>
        </p:txBody>
      </p:sp>
    </p:spTree>
    <p:extLst>
      <p:ext uri="{BB962C8B-B14F-4D97-AF65-F5344CB8AC3E}">
        <p14:creationId xmlns:p14="http://schemas.microsoft.com/office/powerpoint/2010/main" val="9751760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CuadroTexto 29">
            <a:extLst>
              <a:ext uri="{FF2B5EF4-FFF2-40B4-BE49-F238E27FC236}">
                <a16:creationId xmlns:a16="http://schemas.microsoft.com/office/drawing/2014/main" id="{FF26E299-B4DD-C626-8D87-F4172B3D02C9}"/>
              </a:ext>
            </a:extLst>
          </p:cNvPr>
          <p:cNvSpPr txBox="1"/>
          <p:nvPr/>
        </p:nvSpPr>
        <p:spPr>
          <a:xfrm>
            <a:off x="1296000" y="2304000"/>
            <a:ext cx="7982159" cy="523220"/>
          </a:xfrm>
          <a:prstGeom prst="rect">
            <a:avLst/>
          </a:prstGeom>
          <a:noFill/>
        </p:spPr>
        <p:txBody>
          <a:bodyPr wrap="square" rtlCol="0">
            <a:noAutofit/>
          </a:bodyPr>
          <a:lstStyle/>
          <a:p>
            <a:r>
              <a:rPr lang="it-IT" sz="2800" b="1" dirty="0">
                <a:solidFill>
                  <a:srgbClr val="AED633"/>
                </a:solidFill>
                <a:latin typeface="Helvetica Neue" panose="020B0604020202020204" charset="0"/>
                <a:ea typeface="Microsoft Sans Serif" panose="020B0604020202020204" pitchFamily="34" charset="0"/>
                <a:cs typeface="Microsoft Sans Serif" panose="020B0604020202020204" pitchFamily="34" charset="0"/>
              </a:rPr>
              <a:t>1.3 Che cos'è la gestione dell'innovazione?</a:t>
            </a:r>
          </a:p>
        </p:txBody>
      </p:sp>
      <p:sp>
        <p:nvSpPr>
          <p:cNvPr id="10" name="TextBox 9">
            <a:extLst>
              <a:ext uri="{FF2B5EF4-FFF2-40B4-BE49-F238E27FC236}">
                <a16:creationId xmlns:a16="http://schemas.microsoft.com/office/drawing/2014/main" id="{73EF3C70-B22C-BDE2-985D-E90CA804BBAC}"/>
              </a:ext>
            </a:extLst>
          </p:cNvPr>
          <p:cNvSpPr txBox="1"/>
          <p:nvPr/>
        </p:nvSpPr>
        <p:spPr>
          <a:xfrm>
            <a:off x="1296000" y="3384000"/>
            <a:ext cx="15840000" cy="5632311"/>
          </a:xfrm>
          <a:prstGeom prst="rect">
            <a:avLst/>
          </a:prstGeom>
          <a:noFill/>
        </p:spPr>
        <p:txBody>
          <a:bodyPr wrap="square" rtlCol="0">
            <a:noAutofit/>
          </a:bodyPr>
          <a:lstStyle/>
          <a:p>
            <a:pPr marL="342900" indent="-342900">
              <a:buBlip>
                <a:blip r:embed="rId2"/>
              </a:buBlip>
            </a:pPr>
            <a:r>
              <a:rPr lang="it-IT" sz="2400" dirty="0">
                <a:latin typeface="Helvetica Neue" panose="020B0604020202020204" charset="0"/>
                <a:cs typeface="Microsoft Sans Serif" panose="020B0604020202020204" pitchFamily="34" charset="0"/>
              </a:rPr>
              <a:t>La gestione dell'innovazione si riferisce all'identificazione, alla riconfigurazione e all'implementazione di tutte le risorse rilevanti per la creazione e la commercializzazione delle innovazioni.</a:t>
            </a:r>
          </a:p>
          <a:p>
            <a:pPr marL="342900" indent="-342900">
              <a:buBlip>
                <a:blip r:embed="rId2"/>
              </a:buBlip>
            </a:pPr>
            <a:endParaRPr lang="it-IT" sz="2400" dirty="0">
              <a:latin typeface="Helvetica Neue" panose="020B0604020202020204" charset="0"/>
              <a:cs typeface="Microsoft Sans Serif" panose="020B0604020202020204" pitchFamily="34" charset="0"/>
            </a:endParaRPr>
          </a:p>
          <a:p>
            <a:pPr marL="342900" indent="-342900">
              <a:buBlip>
                <a:blip r:embed="rId2"/>
              </a:buBlip>
            </a:pPr>
            <a:r>
              <a:rPr lang="it-IT" sz="2400" dirty="0">
                <a:latin typeface="Helvetica Neue" panose="020B0604020202020204" charset="0"/>
                <a:cs typeface="Microsoft Sans Serif" panose="020B0604020202020204" pitchFamily="34" charset="0"/>
              </a:rPr>
              <a:t>Le organizzazioni innovative devono considerare il capitale umano organizzativo, tecnologico, finanziario, infrastrutturale e molte altre capacità interne all'interno dell'impresa e nel suo ecosistema di innovazione.</a:t>
            </a:r>
          </a:p>
          <a:p>
            <a:pPr marL="342900" indent="-342900">
              <a:buBlip>
                <a:blip r:embed="rId2"/>
              </a:buBlip>
            </a:pPr>
            <a:endParaRPr lang="it-IT" sz="2400" dirty="0">
              <a:latin typeface="Helvetica Neue" panose="020B0604020202020204" charset="0"/>
              <a:cs typeface="Microsoft Sans Serif" panose="020B0604020202020204" pitchFamily="34" charset="0"/>
            </a:endParaRPr>
          </a:p>
          <a:p>
            <a:pPr marL="342900" indent="-342900">
              <a:buBlip>
                <a:blip r:embed="rId2"/>
              </a:buBlip>
            </a:pPr>
            <a:r>
              <a:rPr lang="it-IT" sz="2400" dirty="0">
                <a:latin typeface="Helvetica Neue" panose="020B0604020202020204" charset="0"/>
                <a:cs typeface="Microsoft Sans Serif" panose="020B0604020202020204" pitchFamily="34" charset="0"/>
              </a:rPr>
              <a:t>L'innovazione inizia con l'idea creativa per cui le organizzazioni devono prestare particolare attenzione alla gestione della creatività a livello individuale e organizzativo</a:t>
            </a:r>
          </a:p>
          <a:p>
            <a:pPr marL="342900" indent="-342900">
              <a:buBlip>
                <a:blip r:embed="rId2"/>
              </a:buBlip>
            </a:pPr>
            <a:endParaRPr lang="it-IT" sz="2400" dirty="0">
              <a:latin typeface="Helvetica Neue" panose="020B0604020202020204" charset="0"/>
              <a:cs typeface="Microsoft Sans Serif" panose="020B0604020202020204" pitchFamily="34" charset="0"/>
            </a:endParaRPr>
          </a:p>
          <a:p>
            <a:pPr marL="342900" indent="-342900">
              <a:buBlip>
                <a:blip r:embed="rId2"/>
              </a:buBlip>
            </a:pPr>
            <a:r>
              <a:rPr lang="it-IT" sz="2400" dirty="0">
                <a:latin typeface="Helvetica Neue" panose="020B0604020202020204" charset="0"/>
                <a:cs typeface="Microsoft Sans Serif" panose="020B0604020202020204" pitchFamily="34" charset="0"/>
              </a:rPr>
              <a:t>Nelle organizzazioni intraprendenti questi problemi sono ancora più pronunciati. Avere un pool limitato di risorse interne come ecosistema primario e base di conoscenze significa che gli errori possono essere costosi e persino fatali per il futuro dell'organizzazione. </a:t>
            </a:r>
          </a:p>
          <a:p>
            <a:endParaRPr lang="it-IT" sz="2400" dirty="0">
              <a:latin typeface="Helvetica Neue" panose="020B0604020202020204" charset="0"/>
              <a:cs typeface="Microsoft Sans Serif" panose="020B0604020202020204" pitchFamily="34" charset="0"/>
            </a:endParaRPr>
          </a:p>
          <a:p>
            <a:pPr marL="342900" indent="-342900">
              <a:buBlip>
                <a:blip r:embed="rId2"/>
              </a:buBlip>
            </a:pPr>
            <a:r>
              <a:rPr lang="it-IT" sz="2400" dirty="0">
                <a:latin typeface="Helvetica Neue" panose="020B0604020202020204" charset="0"/>
                <a:cs typeface="Microsoft Sans Serif" panose="020B0604020202020204" pitchFamily="34" charset="0"/>
              </a:rPr>
              <a:t>Questo costringe le organizzazioni a scegliere tra stabilità e creatività</a:t>
            </a:r>
            <a:endParaRPr lang="en-US" sz="2400" dirty="0">
              <a:latin typeface="Helvetica Neue" panose="020B0604020202020204" charset="0"/>
              <a:cs typeface="Microsoft Sans Serif" panose="020B0604020202020204" pitchFamily="34" charset="0"/>
            </a:endParaRPr>
          </a:p>
        </p:txBody>
      </p:sp>
      <p:sp>
        <p:nvSpPr>
          <p:cNvPr id="11" name="CuadroTexto 28">
            <a:extLst>
              <a:ext uri="{FF2B5EF4-FFF2-40B4-BE49-F238E27FC236}">
                <a16:creationId xmlns:a16="http://schemas.microsoft.com/office/drawing/2014/main" id="{7FC435B4-6EDE-D23A-09C3-B60E732730D1}"/>
              </a:ext>
            </a:extLst>
          </p:cNvPr>
          <p:cNvSpPr txBox="1"/>
          <p:nvPr/>
        </p:nvSpPr>
        <p:spPr>
          <a:xfrm>
            <a:off x="1296000" y="1548000"/>
            <a:ext cx="16153800" cy="830997"/>
          </a:xfrm>
          <a:prstGeom prst="rect">
            <a:avLst/>
          </a:prstGeom>
          <a:noFill/>
        </p:spPr>
        <p:txBody>
          <a:bodyPr wrap="square" rtlCol="0">
            <a:noAutofit/>
          </a:bodyPr>
          <a:lstStyle/>
          <a:p>
            <a:r>
              <a:rPr lang="it-IT" sz="4800" b="1" dirty="0">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1.Il concetto e la natura della gestione dell'innovazione</a:t>
            </a:r>
          </a:p>
        </p:txBody>
      </p:sp>
    </p:spTree>
    <p:extLst>
      <p:ext uri="{BB962C8B-B14F-4D97-AF65-F5344CB8AC3E}">
        <p14:creationId xmlns:p14="http://schemas.microsoft.com/office/powerpoint/2010/main" val="1814941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6CE9C880-7A4A-94B2-756C-952EB7F9F820}"/>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2344400" y="4921071"/>
            <a:ext cx="3907362" cy="3907362"/>
          </a:xfrm>
          <a:prstGeom prst="rect">
            <a:avLst/>
          </a:prstGeom>
          <a:noFill/>
          <a:extLst>
            <a:ext uri="{909E8E84-426E-40DD-AFC4-6F175D3DCCD1}">
              <a14:hiddenFill xmlns:a14="http://schemas.microsoft.com/office/drawing/2010/main">
                <a:solidFill>
                  <a:srgbClr val="FFFFFF"/>
                </a:solidFill>
              </a14:hiddenFill>
            </a:ext>
          </a:extLst>
        </p:spPr>
      </p:pic>
      <p:sp>
        <p:nvSpPr>
          <p:cNvPr id="3" name="CuadroTexto 2">
            <a:extLst>
              <a:ext uri="{FF2B5EF4-FFF2-40B4-BE49-F238E27FC236}">
                <a16:creationId xmlns:a16="http://schemas.microsoft.com/office/drawing/2014/main" id="{059C829C-41D6-1410-D4AD-4579EC19C654}"/>
              </a:ext>
            </a:extLst>
          </p:cNvPr>
          <p:cNvSpPr txBox="1"/>
          <p:nvPr/>
        </p:nvSpPr>
        <p:spPr>
          <a:xfrm>
            <a:off x="4572000" y="3888000"/>
            <a:ext cx="9144000" cy="831600"/>
          </a:xfrm>
          <a:prstGeom prst="rect">
            <a:avLst/>
          </a:prstGeom>
          <a:noFill/>
        </p:spPr>
        <p:txBody>
          <a:bodyPr wrap="square">
            <a:noAutofit/>
          </a:bodyPr>
          <a:lstStyle/>
          <a:p>
            <a:pPr marL="0" marR="0" lvl="0" indent="0" algn="ctr" defTabSz="914400" rtl="0" eaLnBrk="1" fontAlgn="auto" latinLnBrk="0" hangingPunct="1">
              <a:lnSpc>
                <a:spcPct val="100000"/>
              </a:lnSpc>
              <a:spcBef>
                <a:spcPts val="5"/>
              </a:spcBef>
              <a:spcAft>
                <a:spcPts val="0"/>
              </a:spcAft>
              <a:buClrTx/>
              <a:buSzTx/>
              <a:buFontTx/>
              <a:buNone/>
              <a:tabLst>
                <a:tab pos="1205230" algn="l"/>
                <a:tab pos="1926589" algn="l"/>
                <a:tab pos="2915920" algn="l"/>
                <a:tab pos="3444875" algn="l"/>
                <a:tab pos="4383405" algn="l"/>
                <a:tab pos="6796405" algn="l"/>
              </a:tabLst>
              <a:defRPr/>
            </a:pPr>
            <a:r>
              <a:rPr lang="it-IT" sz="4800" b="1" dirty="0">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Fattori da considerare nella gestione dell'innovazione </a:t>
            </a:r>
          </a:p>
        </p:txBody>
      </p:sp>
      <p:sp>
        <p:nvSpPr>
          <p:cNvPr id="5" name="CuadroTexto 4">
            <a:extLst>
              <a:ext uri="{FF2B5EF4-FFF2-40B4-BE49-F238E27FC236}">
                <a16:creationId xmlns:a16="http://schemas.microsoft.com/office/drawing/2014/main" id="{291827B4-A53A-98D3-C6A6-037B32739B31}"/>
              </a:ext>
            </a:extLst>
          </p:cNvPr>
          <p:cNvSpPr txBox="1"/>
          <p:nvPr/>
        </p:nvSpPr>
        <p:spPr>
          <a:xfrm>
            <a:off x="1296000" y="2592000"/>
            <a:ext cx="15732000" cy="1015663"/>
          </a:xfrm>
          <a:prstGeom prst="rect">
            <a:avLst/>
          </a:prstGeom>
          <a:noFill/>
        </p:spPr>
        <p:txBody>
          <a:bodyPr wrap="square">
            <a:noAutofit/>
          </a:bodyPr>
          <a:lstStyle/>
          <a:p>
            <a:pPr marL="0" marR="0" lvl="0" indent="0" algn="ctr" defTabSz="914400" rtl="0" eaLnBrk="1" fontAlgn="auto" latinLnBrk="0" hangingPunct="1">
              <a:lnSpc>
                <a:spcPct val="100000"/>
              </a:lnSpc>
              <a:spcBef>
                <a:spcPts val="5"/>
              </a:spcBef>
              <a:spcAft>
                <a:spcPts val="0"/>
              </a:spcAft>
              <a:buClrTx/>
              <a:buSzTx/>
              <a:buFontTx/>
              <a:buNone/>
              <a:tabLst>
                <a:tab pos="1205230" algn="l"/>
                <a:tab pos="1926589" algn="l"/>
                <a:tab pos="2915920" algn="l"/>
                <a:tab pos="3444875" algn="l"/>
                <a:tab pos="4383405" algn="l"/>
                <a:tab pos="6796405" algn="l"/>
              </a:tabLst>
              <a:defRPr/>
            </a:pPr>
            <a:r>
              <a:rPr lang="en-US" sz="6000" b="1" spc="-114" dirty="0">
                <a:solidFill>
                  <a:srgbClr val="AED633"/>
                </a:solidFill>
                <a:latin typeface="Helvetica Neue" panose="020B0604020202020204" charset="0"/>
                <a:ea typeface="Microsoft Sans Serif" panose="020B0604020202020204" pitchFamily="34" charset="0"/>
                <a:cs typeface="Microsoft Sans Serif" panose="020B0604020202020204" pitchFamily="34" charset="0"/>
              </a:rPr>
              <a:t>Unità 2</a:t>
            </a:r>
            <a:endParaRPr kumimoji="0" lang="en-US" sz="6000" b="1" i="0" u="none" strike="noStrike" kern="1200" cap="none" spc="0" normalizeH="0" baseline="0" dirty="0">
              <a:ln>
                <a:noFill/>
              </a:ln>
              <a:solidFill>
                <a:srgbClr val="AED633"/>
              </a:solidFill>
              <a:effectLst/>
              <a:uLnTx/>
              <a:uFillTx/>
              <a:latin typeface="Helvetica Neue" panose="020B0604020202020204" charset="0"/>
              <a:ea typeface="Microsoft Sans Serif" panose="020B0604020202020204" pitchFamily="34" charset="0"/>
              <a:cs typeface="Microsoft Sans Serif" panose="020B0604020202020204" pitchFamily="34" charset="0"/>
            </a:endParaRPr>
          </a:p>
        </p:txBody>
      </p:sp>
      <p:sp>
        <p:nvSpPr>
          <p:cNvPr id="4" name="Google Shape;114;p5">
            <a:extLst>
              <a:ext uri="{FF2B5EF4-FFF2-40B4-BE49-F238E27FC236}">
                <a16:creationId xmlns:a16="http://schemas.microsoft.com/office/drawing/2014/main" id="{61ADB6E2-D633-7AEC-D364-5177B202D895}"/>
              </a:ext>
            </a:extLst>
          </p:cNvPr>
          <p:cNvSpPr txBox="1"/>
          <p:nvPr/>
        </p:nvSpPr>
        <p:spPr>
          <a:xfrm>
            <a:off x="1296000" y="5256000"/>
            <a:ext cx="10980000" cy="2677616"/>
          </a:xfrm>
          <a:prstGeom prst="rect">
            <a:avLst/>
          </a:prstGeom>
          <a:noFill/>
          <a:ln>
            <a:noFill/>
          </a:ln>
        </p:spPr>
        <p:txBody>
          <a:bodyPr spcFirstLastPara="1" wrap="square" lIns="91425" tIns="45700" rIns="91425" bIns="45700" anchor="t" anchorCtr="0">
            <a:spAutoFit/>
          </a:bodyPr>
          <a:lstStyle/>
          <a:p>
            <a:pPr marL="0" marR="0" lvl="0" indent="0" algn="l" rtl="0">
              <a:lnSpc>
                <a:spcPct val="200000"/>
              </a:lnSpc>
              <a:spcBef>
                <a:spcPts val="0"/>
              </a:spcBef>
              <a:spcAft>
                <a:spcPts val="0"/>
              </a:spcAft>
              <a:buClr>
                <a:srgbClr val="000000"/>
              </a:buClr>
              <a:buSzPts val="2800"/>
              <a:buFont typeface="Arial"/>
              <a:buNone/>
            </a:pPr>
            <a:r>
              <a:rPr lang="it-IT" sz="2800" b="1" i="0" u="none" strike="noStrike" cap="none" dirty="0">
                <a:solidFill>
                  <a:srgbClr val="AED633"/>
                </a:solidFill>
                <a:latin typeface="Helvetica Neue" panose="020B0604020202020204" charset="0"/>
                <a:ea typeface="Helvetica Neue"/>
                <a:cs typeface="Helvetica Neue"/>
                <a:sym typeface="Helvetica Neue"/>
              </a:rPr>
              <a:t>2.1 Creatività vs stabilità</a:t>
            </a:r>
          </a:p>
          <a:p>
            <a:pPr marL="0" marR="0" lvl="0" indent="0" algn="l" rtl="0">
              <a:lnSpc>
                <a:spcPct val="200000"/>
              </a:lnSpc>
              <a:spcBef>
                <a:spcPts val="0"/>
              </a:spcBef>
              <a:spcAft>
                <a:spcPts val="0"/>
              </a:spcAft>
              <a:buClr>
                <a:srgbClr val="000000"/>
              </a:buClr>
              <a:buSzPts val="2800"/>
              <a:buFont typeface="Arial"/>
              <a:buNone/>
            </a:pPr>
            <a:r>
              <a:rPr lang="it-IT" sz="2800" b="1" i="0" u="none" strike="noStrike" cap="none" dirty="0">
                <a:solidFill>
                  <a:srgbClr val="AED633"/>
                </a:solidFill>
                <a:latin typeface="Helvetica Neue" panose="020B0604020202020204" charset="0"/>
                <a:ea typeface="Helvetica Neue"/>
                <a:cs typeface="Helvetica Neue"/>
                <a:sym typeface="Helvetica Neue"/>
              </a:rPr>
              <a:t>2.2 L'incertezza e la ricerca della conoscenza </a:t>
            </a:r>
          </a:p>
          <a:p>
            <a:pPr marL="0" marR="0" lvl="0" indent="0" algn="l" rtl="0">
              <a:lnSpc>
                <a:spcPct val="200000"/>
              </a:lnSpc>
              <a:spcBef>
                <a:spcPts val="0"/>
              </a:spcBef>
              <a:spcAft>
                <a:spcPts val="0"/>
              </a:spcAft>
              <a:buClr>
                <a:srgbClr val="000000"/>
              </a:buClr>
              <a:buSzPts val="2800"/>
              <a:buFont typeface="Arial"/>
              <a:buNone/>
            </a:pPr>
            <a:r>
              <a:rPr lang="it-IT" sz="2800" b="1" i="0" u="none" strike="noStrike" cap="none" dirty="0">
                <a:solidFill>
                  <a:srgbClr val="AED633"/>
                </a:solidFill>
                <a:latin typeface="Helvetica Neue" panose="020B0604020202020204" charset="0"/>
                <a:ea typeface="Helvetica Neue"/>
                <a:cs typeface="Helvetica Neue"/>
                <a:sym typeface="Helvetica Neue"/>
              </a:rPr>
              <a:t>2.3 Processi interni</a:t>
            </a:r>
            <a:endParaRPr lang="en-US" sz="2800" b="1" i="0" u="none" strike="noStrike" cap="none" dirty="0">
              <a:solidFill>
                <a:srgbClr val="AED633"/>
              </a:solidFill>
              <a:latin typeface="Helvetica Neue" panose="020B0604020202020204" charset="0"/>
              <a:ea typeface="Helvetica Neue"/>
              <a:cs typeface="Helvetica Neue"/>
              <a:sym typeface="Helvetica Neue"/>
            </a:endParaRPr>
          </a:p>
        </p:txBody>
      </p:sp>
    </p:spTree>
    <p:extLst>
      <p:ext uri="{BB962C8B-B14F-4D97-AF65-F5344CB8AC3E}">
        <p14:creationId xmlns:p14="http://schemas.microsoft.com/office/powerpoint/2010/main" val="233817015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iseño personalizado">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2323</Words>
  <Application>Microsoft Office PowerPoint</Application>
  <PresentationFormat>Benutzerdefiniert</PresentationFormat>
  <Paragraphs>410</Paragraphs>
  <Slides>27</Slides>
  <Notes>4</Notes>
  <HiddenSlides>0</HiddenSlides>
  <MMClips>0</MMClips>
  <ScaleCrop>false</ScaleCrop>
  <HeadingPairs>
    <vt:vector size="6" baseType="variant">
      <vt:variant>
        <vt:lpstr>Verwendete Schriftarten</vt:lpstr>
      </vt:variant>
      <vt:variant>
        <vt:i4>5</vt:i4>
      </vt:variant>
      <vt:variant>
        <vt:lpstr>Design</vt:lpstr>
      </vt:variant>
      <vt:variant>
        <vt:i4>2</vt:i4>
      </vt:variant>
      <vt:variant>
        <vt:lpstr>Folientitel</vt:lpstr>
      </vt:variant>
      <vt:variant>
        <vt:i4>27</vt:i4>
      </vt:variant>
    </vt:vector>
  </HeadingPairs>
  <TitlesOfParts>
    <vt:vector size="34" baseType="lpstr">
      <vt:lpstr>Arial</vt:lpstr>
      <vt:lpstr>Calibri</vt:lpstr>
      <vt:lpstr>Helvetica Neue</vt:lpstr>
      <vt:lpstr>Microsoft Sans Serif</vt:lpstr>
      <vt:lpstr>Wingdings</vt:lpstr>
      <vt:lpstr>Office Theme</vt:lpstr>
      <vt:lpstr>Diseño personalizado</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Diseño sin título</dc:title>
  <dc:creator>Monia Coppola</dc:creator>
  <cp:keywords>DAE2pz8_XrU,BAEXurJiHZU</cp:keywords>
  <cp:lastModifiedBy>Jennifer Voepel</cp:lastModifiedBy>
  <cp:revision>183</cp:revision>
  <cp:lastPrinted>2022-12-01T09:15:04Z</cp:lastPrinted>
  <dcterms:created xsi:type="dcterms:W3CDTF">2022-01-27T16:04:38Z</dcterms:created>
  <dcterms:modified xsi:type="dcterms:W3CDTF">2024-02-05T00:03:13Z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2022-01-27T00:00:00Z</vt:filetime>
  </property>
  <property fmtid="{D5CDD505-2E9C-101B-9397-08002B2CF9AE}" pid="3" name="Creator">
    <vt:lpwstr>Canva</vt:lpwstr>
  </property>
  <property fmtid="{D5CDD505-2E9C-101B-9397-08002B2CF9AE}" pid="4" name="LastSaved">
    <vt:filetime>2022-01-27T00:00:00Z</vt:filetime>
  </property>
</Properties>
</file>