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30"/>
  </p:notesMasterIdLst>
  <p:handoutMasterIdLst>
    <p:handoutMasterId r:id="rId31"/>
  </p:handoutMasterIdLst>
  <p:sldIdLst>
    <p:sldId id="277" r:id="rId3"/>
    <p:sldId id="278" r:id="rId4"/>
    <p:sldId id="269" r:id="rId5"/>
    <p:sldId id="291" r:id="rId6"/>
    <p:sldId id="265" r:id="rId7"/>
    <p:sldId id="273" r:id="rId8"/>
    <p:sldId id="292" r:id="rId9"/>
    <p:sldId id="275" r:id="rId10"/>
    <p:sldId id="297" r:id="rId11"/>
    <p:sldId id="276" r:id="rId12"/>
    <p:sldId id="280" r:id="rId13"/>
    <p:sldId id="279" r:id="rId14"/>
    <p:sldId id="281" r:id="rId15"/>
    <p:sldId id="274" r:id="rId16"/>
    <p:sldId id="284" r:id="rId17"/>
    <p:sldId id="285" r:id="rId18"/>
    <p:sldId id="294" r:id="rId19"/>
    <p:sldId id="286" r:id="rId20"/>
    <p:sldId id="298" r:id="rId21"/>
    <p:sldId id="288" r:id="rId22"/>
    <p:sldId id="301" r:id="rId23"/>
    <p:sldId id="302" r:id="rId24"/>
    <p:sldId id="271" r:id="rId25"/>
    <p:sldId id="303" r:id="rId26"/>
    <p:sldId id="270" r:id="rId27"/>
    <p:sldId id="296" r:id="rId28"/>
    <p:sldId id="287" r:id="rId29"/>
  </p:sldIdLst>
  <p:sldSz cx="18288000" cy="10287000"/>
  <p:notesSz cx="9929813"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633"/>
    <a:srgbClr val="4D94B7"/>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4" autoAdjust="0"/>
    <p:restoredTop sz="94660"/>
  </p:normalViewPr>
  <p:slideViewPr>
    <p:cSldViewPr>
      <p:cViewPr varScale="1">
        <p:scale>
          <a:sx n="61" d="100"/>
          <a:sy n="61" d="100"/>
        </p:scale>
        <p:origin x="244" y="5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25B24-B64F-084B-8ABA-98B18E224ADD}" type="doc">
      <dgm:prSet loTypeId="urn:microsoft.com/office/officeart/2008/layout/VerticalCurvedList" loCatId="" qsTypeId="urn:microsoft.com/office/officeart/2005/8/quickstyle/3d1" qsCatId="3D" csTypeId="urn:microsoft.com/office/officeart/2005/8/colors/accent1_2" csCatId="accent1" phldr="1"/>
      <dgm:spPr/>
      <dgm:t>
        <a:bodyPr/>
        <a:lstStyle/>
        <a:p>
          <a:endParaRPr lang="en-GB"/>
        </a:p>
      </dgm:t>
    </dgm:pt>
    <dgm:pt modelId="{416FA51E-CB1E-7847-ADA3-9198B5900CDA}">
      <dgm:prSet phldrT="[Text]" custT="1"/>
      <dgm:spPr/>
      <dgm:t>
        <a:bodyPr/>
        <a:lstStyle/>
        <a:p>
          <a:r>
            <a:rPr lang="hr-HR" sz="2400" noProof="0" dirty="0">
              <a:latin typeface="Helvetica Neue" panose="020B0604020202020204" charset="0"/>
            </a:rPr>
            <a:t>Prepoznavanje i stvaranje prilika</a:t>
          </a:r>
        </a:p>
      </dgm:t>
    </dgm:pt>
    <dgm:pt modelId="{46D2E9DD-67B3-AE42-AA94-93DAE888A2E0}" type="parTrans" cxnId="{B9332259-80F6-F646-9F9B-C7BED2EA85F5}">
      <dgm:prSet/>
      <dgm:spPr/>
      <dgm:t>
        <a:bodyPr/>
        <a:lstStyle/>
        <a:p>
          <a:endParaRPr lang="en-US" sz="2400" noProof="0" dirty="0">
            <a:latin typeface="Helvetica Neue" panose="020B0604020202020204" charset="0"/>
          </a:endParaRPr>
        </a:p>
      </dgm:t>
    </dgm:pt>
    <dgm:pt modelId="{1A9DB65B-AB32-D44F-9DBC-2278C5EF78D6}" type="sibTrans" cxnId="{B9332259-80F6-F646-9F9B-C7BED2EA85F5}">
      <dgm:prSet/>
      <dgm:spPr/>
      <dgm:t>
        <a:bodyPr/>
        <a:lstStyle/>
        <a:p>
          <a:endParaRPr lang="en-US" sz="2400" noProof="0" dirty="0">
            <a:latin typeface="Helvetica Neue" panose="020B0604020202020204" charset="0"/>
          </a:endParaRPr>
        </a:p>
      </dgm:t>
    </dgm:pt>
    <dgm:pt modelId="{08E15C48-5961-6A44-86D5-90F0EDADA1B9}">
      <dgm:prSet phldrT="[Text]" custT="1"/>
      <dgm:spPr/>
      <dgm:t>
        <a:bodyPr/>
        <a:lstStyle/>
        <a:p>
          <a:r>
            <a:rPr lang="hr-HR" sz="2400" noProof="0" dirty="0">
              <a:latin typeface="Helvetica Neue" panose="020B0604020202020204" charset="0"/>
            </a:rPr>
            <a:t>Novi načini zadovoljenja potreba tržišta</a:t>
          </a:r>
        </a:p>
      </dgm:t>
    </dgm:pt>
    <dgm:pt modelId="{80752438-12F8-E845-B621-3993D802C16E}" type="parTrans" cxnId="{732160BA-BCCD-2B4A-8DA7-34C4209B18D8}">
      <dgm:prSet/>
      <dgm:spPr/>
      <dgm:t>
        <a:bodyPr/>
        <a:lstStyle/>
        <a:p>
          <a:endParaRPr lang="en-US" sz="2400" noProof="0" dirty="0">
            <a:latin typeface="Helvetica Neue" panose="020B0604020202020204" charset="0"/>
          </a:endParaRPr>
        </a:p>
      </dgm:t>
    </dgm:pt>
    <dgm:pt modelId="{22064C0A-A16E-DF44-86C3-3ECF4CB95FAF}" type="sibTrans" cxnId="{732160BA-BCCD-2B4A-8DA7-34C4209B18D8}">
      <dgm:prSet/>
      <dgm:spPr/>
      <dgm:t>
        <a:bodyPr/>
        <a:lstStyle/>
        <a:p>
          <a:endParaRPr lang="en-US" sz="2400" noProof="0" dirty="0">
            <a:latin typeface="Helvetica Neue" panose="020B0604020202020204" charset="0"/>
          </a:endParaRPr>
        </a:p>
      </dgm:t>
    </dgm:pt>
    <dgm:pt modelId="{14FF0874-AB5D-904A-8FCE-A8417932E2C4}">
      <dgm:prSet phldrT="[Text]" custT="1"/>
      <dgm:spPr/>
      <dgm:t>
        <a:bodyPr/>
        <a:lstStyle/>
        <a:p>
          <a:r>
            <a:rPr lang="hr-HR" sz="2400" noProof="0" dirty="0">
              <a:latin typeface="Helvetica Neue" panose="020B0604020202020204" charset="0"/>
            </a:rPr>
            <a:t>Otvaranje novih tržišta</a:t>
          </a:r>
        </a:p>
      </dgm:t>
    </dgm:pt>
    <dgm:pt modelId="{F2543D5C-C762-7144-9E8C-F82A9517EE66}" type="parTrans" cxnId="{3AB32DBD-2D89-FA45-9054-84C2BE966DB6}">
      <dgm:prSet/>
      <dgm:spPr/>
      <dgm:t>
        <a:bodyPr/>
        <a:lstStyle/>
        <a:p>
          <a:endParaRPr lang="en-US" sz="2400" noProof="0" dirty="0">
            <a:latin typeface="Helvetica Neue" panose="020B0604020202020204" charset="0"/>
          </a:endParaRPr>
        </a:p>
      </dgm:t>
    </dgm:pt>
    <dgm:pt modelId="{7E2DBE17-C8C8-E441-9270-01E794FF24E4}" type="sibTrans" cxnId="{3AB32DBD-2D89-FA45-9054-84C2BE966DB6}">
      <dgm:prSet/>
      <dgm:spPr/>
      <dgm:t>
        <a:bodyPr/>
        <a:lstStyle/>
        <a:p>
          <a:endParaRPr lang="en-US" sz="2400" noProof="0" dirty="0">
            <a:latin typeface="Helvetica Neue" panose="020B0604020202020204" charset="0"/>
          </a:endParaRPr>
        </a:p>
      </dgm:t>
    </dgm:pt>
    <dgm:pt modelId="{D4B0A9AC-8639-1648-B671-C90FDC3DCBD6}">
      <dgm:prSet custT="1"/>
      <dgm:spPr/>
      <dgm:t>
        <a:bodyPr/>
        <a:lstStyle/>
        <a:p>
          <a:r>
            <a:rPr lang="hr-HR" sz="2400" noProof="0" dirty="0">
              <a:latin typeface="Helvetica Neue" panose="020B0604020202020204" charset="0"/>
            </a:rPr>
            <a:t>Redefiniranje usluga</a:t>
          </a:r>
        </a:p>
      </dgm:t>
    </dgm:pt>
    <dgm:pt modelId="{2BADD926-8B9B-184F-A177-775BEA5E6802}" type="parTrans" cxnId="{8480D8BB-6EFE-F54A-A149-138720E00917}">
      <dgm:prSet/>
      <dgm:spPr/>
      <dgm:t>
        <a:bodyPr/>
        <a:lstStyle/>
        <a:p>
          <a:endParaRPr lang="en-US" sz="2400" noProof="0" dirty="0">
            <a:latin typeface="Helvetica Neue" panose="020B0604020202020204" charset="0"/>
          </a:endParaRPr>
        </a:p>
      </dgm:t>
    </dgm:pt>
    <dgm:pt modelId="{17F705FE-D1EE-F74E-8A8C-D81A7316067B}" type="sibTrans" cxnId="{8480D8BB-6EFE-F54A-A149-138720E00917}">
      <dgm:prSet/>
      <dgm:spPr/>
      <dgm:t>
        <a:bodyPr/>
        <a:lstStyle/>
        <a:p>
          <a:endParaRPr lang="en-US" sz="2400" noProof="0" dirty="0">
            <a:latin typeface="Helvetica Neue" panose="020B0604020202020204" charset="0"/>
          </a:endParaRPr>
        </a:p>
      </dgm:t>
    </dgm:pt>
    <dgm:pt modelId="{4F779D38-14C9-2249-919F-21D518C525F3}">
      <dgm:prSet custT="1"/>
      <dgm:spPr/>
      <dgm:t>
        <a:bodyPr/>
        <a:lstStyle/>
        <a:p>
          <a:r>
            <a:rPr lang="hr-HR" sz="2400" noProof="0" dirty="0">
              <a:latin typeface="Helvetica Neue" panose="020B0604020202020204" charset="0"/>
            </a:rPr>
            <a:t>Zadovoljavanje društvenih potrebaying social needs</a:t>
          </a:r>
        </a:p>
      </dgm:t>
    </dgm:pt>
    <dgm:pt modelId="{2FDB832F-8B9E-A248-8B5B-78F11921CDC7}" type="parTrans" cxnId="{F95301FB-3199-3447-ADD7-1C2F54305A1D}">
      <dgm:prSet/>
      <dgm:spPr/>
      <dgm:t>
        <a:bodyPr/>
        <a:lstStyle/>
        <a:p>
          <a:endParaRPr lang="en-US" sz="2400" noProof="0" dirty="0">
            <a:latin typeface="Helvetica Neue" panose="020B0604020202020204" charset="0"/>
          </a:endParaRPr>
        </a:p>
      </dgm:t>
    </dgm:pt>
    <dgm:pt modelId="{376549DA-4519-174F-8D54-1FF6A9A41921}" type="sibTrans" cxnId="{F95301FB-3199-3447-ADD7-1C2F54305A1D}">
      <dgm:prSet/>
      <dgm:spPr/>
      <dgm:t>
        <a:bodyPr/>
        <a:lstStyle/>
        <a:p>
          <a:endParaRPr lang="en-US" sz="2400" noProof="0" dirty="0">
            <a:latin typeface="Helvetica Neue" panose="020B0604020202020204" charset="0"/>
          </a:endParaRPr>
        </a:p>
      </dgm:t>
    </dgm:pt>
    <dgm:pt modelId="{4BC85CA1-FD63-6B4D-9BE6-FEA14FA9EFC2}">
      <dgm:prSet custT="1"/>
      <dgm:spPr/>
      <dgm:t>
        <a:bodyPr/>
        <a:lstStyle/>
        <a:p>
          <a:r>
            <a:rPr lang="hr-HR" sz="2400" noProof="0" dirty="0">
              <a:latin typeface="Helvetica Neue" panose="020B0604020202020204" charset="0"/>
            </a:rPr>
            <a:t>Poboljšanje učinkovitosti organizacijskih procesa</a:t>
          </a:r>
        </a:p>
      </dgm:t>
    </dgm:pt>
    <dgm:pt modelId="{B7DCD725-93FB-D047-BD96-89CF19141B74}" type="parTrans" cxnId="{14E513C0-DB57-B547-A13C-A3B8F428998A}">
      <dgm:prSet/>
      <dgm:spPr/>
      <dgm:t>
        <a:bodyPr/>
        <a:lstStyle/>
        <a:p>
          <a:endParaRPr lang="en-US" sz="2400" noProof="0" dirty="0">
            <a:latin typeface="Helvetica Neue" panose="020B0604020202020204" charset="0"/>
          </a:endParaRPr>
        </a:p>
      </dgm:t>
    </dgm:pt>
    <dgm:pt modelId="{8E655F5F-9C7A-FC44-A169-62E8DA914349}" type="sibTrans" cxnId="{14E513C0-DB57-B547-A13C-A3B8F428998A}">
      <dgm:prSet/>
      <dgm:spPr/>
      <dgm:t>
        <a:bodyPr/>
        <a:lstStyle/>
        <a:p>
          <a:endParaRPr lang="en-US" sz="2400" noProof="0" dirty="0">
            <a:latin typeface="Helvetica Neue" panose="020B0604020202020204" charset="0"/>
          </a:endParaRPr>
        </a:p>
      </dgm:t>
    </dgm:pt>
    <dgm:pt modelId="{187BF87D-9281-FD46-81A8-DBB0FD97269F}" type="pres">
      <dgm:prSet presAssocID="{AA325B24-B64F-084B-8ABA-98B18E224ADD}" presName="Name0" presStyleCnt="0">
        <dgm:presLayoutVars>
          <dgm:chMax val="7"/>
          <dgm:chPref val="7"/>
          <dgm:dir/>
        </dgm:presLayoutVars>
      </dgm:prSet>
      <dgm:spPr/>
    </dgm:pt>
    <dgm:pt modelId="{E632A1CA-898D-AD46-B4E6-351A75FD9887}" type="pres">
      <dgm:prSet presAssocID="{AA325B24-B64F-084B-8ABA-98B18E224ADD}" presName="Name1" presStyleCnt="0"/>
      <dgm:spPr/>
    </dgm:pt>
    <dgm:pt modelId="{DA953D6B-9818-254C-A683-4049674110B8}" type="pres">
      <dgm:prSet presAssocID="{AA325B24-B64F-084B-8ABA-98B18E224ADD}" presName="cycle" presStyleCnt="0"/>
      <dgm:spPr/>
    </dgm:pt>
    <dgm:pt modelId="{A1183B5D-615E-FC44-8C6C-2F1CD3714889}" type="pres">
      <dgm:prSet presAssocID="{AA325B24-B64F-084B-8ABA-98B18E224ADD}" presName="srcNode" presStyleLbl="node1" presStyleIdx="0" presStyleCnt="6"/>
      <dgm:spPr/>
    </dgm:pt>
    <dgm:pt modelId="{235DE21C-435D-A24F-BB64-43AD1E5FBDF5}" type="pres">
      <dgm:prSet presAssocID="{AA325B24-B64F-084B-8ABA-98B18E224ADD}" presName="conn" presStyleLbl="parChTrans1D2" presStyleIdx="0" presStyleCnt="1"/>
      <dgm:spPr/>
    </dgm:pt>
    <dgm:pt modelId="{2FED180D-8B06-8A4E-8F38-CAAC3E4BE152}" type="pres">
      <dgm:prSet presAssocID="{AA325B24-B64F-084B-8ABA-98B18E224ADD}" presName="extraNode" presStyleLbl="node1" presStyleIdx="0" presStyleCnt="6"/>
      <dgm:spPr/>
    </dgm:pt>
    <dgm:pt modelId="{36635685-5C62-F84A-BC9C-7CDB9C507722}" type="pres">
      <dgm:prSet presAssocID="{AA325B24-B64F-084B-8ABA-98B18E224ADD}" presName="dstNode" presStyleLbl="node1" presStyleIdx="0" presStyleCnt="6"/>
      <dgm:spPr/>
    </dgm:pt>
    <dgm:pt modelId="{D34C9631-EB34-9047-91E9-0000027C0D09}" type="pres">
      <dgm:prSet presAssocID="{416FA51E-CB1E-7847-ADA3-9198B5900CDA}" presName="text_1" presStyleLbl="node1" presStyleIdx="0" presStyleCnt="6">
        <dgm:presLayoutVars>
          <dgm:bulletEnabled val="1"/>
        </dgm:presLayoutVars>
      </dgm:prSet>
      <dgm:spPr/>
    </dgm:pt>
    <dgm:pt modelId="{B1EF2E9A-EC63-B54C-870C-970419B0220B}" type="pres">
      <dgm:prSet presAssocID="{416FA51E-CB1E-7847-ADA3-9198B5900CDA}" presName="accent_1" presStyleCnt="0"/>
      <dgm:spPr/>
    </dgm:pt>
    <dgm:pt modelId="{5970A9CF-0EE9-A84F-8D77-6A1CD1F679D4}" type="pres">
      <dgm:prSet presAssocID="{416FA51E-CB1E-7847-ADA3-9198B5900CDA}" presName="accentRepeatNode" presStyleLbl="solidFgAcc1" presStyleIdx="0" presStyleCnt="6"/>
      <dgm:spPr/>
    </dgm:pt>
    <dgm:pt modelId="{40D62884-5690-F544-9E3E-1780C88666D6}" type="pres">
      <dgm:prSet presAssocID="{08E15C48-5961-6A44-86D5-90F0EDADA1B9}" presName="text_2" presStyleLbl="node1" presStyleIdx="1" presStyleCnt="6">
        <dgm:presLayoutVars>
          <dgm:bulletEnabled val="1"/>
        </dgm:presLayoutVars>
      </dgm:prSet>
      <dgm:spPr/>
    </dgm:pt>
    <dgm:pt modelId="{6EC49996-2BB0-E641-9DC6-3A3CAFFB4273}" type="pres">
      <dgm:prSet presAssocID="{08E15C48-5961-6A44-86D5-90F0EDADA1B9}" presName="accent_2" presStyleCnt="0"/>
      <dgm:spPr/>
    </dgm:pt>
    <dgm:pt modelId="{8917B06A-4DA1-604F-8D3A-5D4636B1EC18}" type="pres">
      <dgm:prSet presAssocID="{08E15C48-5961-6A44-86D5-90F0EDADA1B9}" presName="accentRepeatNode" presStyleLbl="solidFgAcc1" presStyleIdx="1" presStyleCnt="6"/>
      <dgm:spPr/>
    </dgm:pt>
    <dgm:pt modelId="{DE65D00F-A42C-A44D-A374-9CF81260BA39}" type="pres">
      <dgm:prSet presAssocID="{14FF0874-AB5D-904A-8FCE-A8417932E2C4}" presName="text_3" presStyleLbl="node1" presStyleIdx="2" presStyleCnt="6">
        <dgm:presLayoutVars>
          <dgm:bulletEnabled val="1"/>
        </dgm:presLayoutVars>
      </dgm:prSet>
      <dgm:spPr/>
    </dgm:pt>
    <dgm:pt modelId="{7EBD2E8A-1B29-234C-AC0A-349D99A507F8}" type="pres">
      <dgm:prSet presAssocID="{14FF0874-AB5D-904A-8FCE-A8417932E2C4}" presName="accent_3" presStyleCnt="0"/>
      <dgm:spPr/>
    </dgm:pt>
    <dgm:pt modelId="{4022AF1E-B34F-1C49-9A15-52001129D98C}" type="pres">
      <dgm:prSet presAssocID="{14FF0874-AB5D-904A-8FCE-A8417932E2C4}" presName="accentRepeatNode" presStyleLbl="solidFgAcc1" presStyleIdx="2" presStyleCnt="6"/>
      <dgm:spPr/>
    </dgm:pt>
    <dgm:pt modelId="{37FED656-F8E4-144B-BAA8-5456D400C9D3}" type="pres">
      <dgm:prSet presAssocID="{D4B0A9AC-8639-1648-B671-C90FDC3DCBD6}" presName="text_4" presStyleLbl="node1" presStyleIdx="3" presStyleCnt="6">
        <dgm:presLayoutVars>
          <dgm:bulletEnabled val="1"/>
        </dgm:presLayoutVars>
      </dgm:prSet>
      <dgm:spPr/>
    </dgm:pt>
    <dgm:pt modelId="{02B023B9-9AA2-C644-8E44-CE95407FC93A}" type="pres">
      <dgm:prSet presAssocID="{D4B0A9AC-8639-1648-B671-C90FDC3DCBD6}" presName="accent_4" presStyleCnt="0"/>
      <dgm:spPr/>
    </dgm:pt>
    <dgm:pt modelId="{5151A5E5-F053-6343-9FDD-8310B7E5B7E9}" type="pres">
      <dgm:prSet presAssocID="{D4B0A9AC-8639-1648-B671-C90FDC3DCBD6}" presName="accentRepeatNode" presStyleLbl="solidFgAcc1" presStyleIdx="3" presStyleCnt="6"/>
      <dgm:spPr/>
    </dgm:pt>
    <dgm:pt modelId="{CE70BA7D-3D6D-AC44-8140-A663790E03A1}" type="pres">
      <dgm:prSet presAssocID="{4F779D38-14C9-2249-919F-21D518C525F3}" presName="text_5" presStyleLbl="node1" presStyleIdx="4" presStyleCnt="6">
        <dgm:presLayoutVars>
          <dgm:bulletEnabled val="1"/>
        </dgm:presLayoutVars>
      </dgm:prSet>
      <dgm:spPr/>
    </dgm:pt>
    <dgm:pt modelId="{7909B5F6-27E1-3945-B3C9-ECA93A8AD8BA}" type="pres">
      <dgm:prSet presAssocID="{4F779D38-14C9-2249-919F-21D518C525F3}" presName="accent_5" presStyleCnt="0"/>
      <dgm:spPr/>
    </dgm:pt>
    <dgm:pt modelId="{5F3FFE31-B218-EC47-9219-C92D17417304}" type="pres">
      <dgm:prSet presAssocID="{4F779D38-14C9-2249-919F-21D518C525F3}" presName="accentRepeatNode" presStyleLbl="solidFgAcc1" presStyleIdx="4" presStyleCnt="6"/>
      <dgm:spPr/>
    </dgm:pt>
    <dgm:pt modelId="{3834A250-DDA1-724E-AABC-FF54A5981E5B}" type="pres">
      <dgm:prSet presAssocID="{4BC85CA1-FD63-6B4D-9BE6-FEA14FA9EFC2}" presName="text_6" presStyleLbl="node1" presStyleIdx="5" presStyleCnt="6">
        <dgm:presLayoutVars>
          <dgm:bulletEnabled val="1"/>
        </dgm:presLayoutVars>
      </dgm:prSet>
      <dgm:spPr/>
    </dgm:pt>
    <dgm:pt modelId="{070A0CD5-4478-B142-9AF6-1A84113C996C}" type="pres">
      <dgm:prSet presAssocID="{4BC85CA1-FD63-6B4D-9BE6-FEA14FA9EFC2}" presName="accent_6" presStyleCnt="0"/>
      <dgm:spPr/>
    </dgm:pt>
    <dgm:pt modelId="{5ECF9E41-F9A3-EE44-8CCB-C3DBA9053F08}" type="pres">
      <dgm:prSet presAssocID="{4BC85CA1-FD63-6B4D-9BE6-FEA14FA9EFC2}" presName="accentRepeatNode" presStyleLbl="solidFgAcc1" presStyleIdx="5" presStyleCnt="6"/>
      <dgm:spPr/>
    </dgm:pt>
  </dgm:ptLst>
  <dgm:cxnLst>
    <dgm:cxn modelId="{BE86FB26-58D6-5242-9972-C936C03D9624}" type="presOf" srcId="{AA325B24-B64F-084B-8ABA-98B18E224ADD}" destId="{187BF87D-9281-FD46-81A8-DBB0FD97269F}" srcOrd="0" destOrd="0" presId="urn:microsoft.com/office/officeart/2008/layout/VerticalCurvedList"/>
    <dgm:cxn modelId="{0A62F131-1B6A-0543-B585-192F69C43DFA}" type="presOf" srcId="{14FF0874-AB5D-904A-8FCE-A8417932E2C4}" destId="{DE65D00F-A42C-A44D-A374-9CF81260BA39}" srcOrd="0" destOrd="0" presId="urn:microsoft.com/office/officeart/2008/layout/VerticalCurvedList"/>
    <dgm:cxn modelId="{C273FA3A-3751-7948-9EFE-C65632DB5742}" type="presOf" srcId="{D4B0A9AC-8639-1648-B671-C90FDC3DCBD6}" destId="{37FED656-F8E4-144B-BAA8-5456D400C9D3}" srcOrd="0" destOrd="0" presId="urn:microsoft.com/office/officeart/2008/layout/VerticalCurvedList"/>
    <dgm:cxn modelId="{DF91D35F-6413-5145-9C43-44C7229E23A5}" type="presOf" srcId="{1A9DB65B-AB32-D44F-9DBC-2278C5EF78D6}" destId="{235DE21C-435D-A24F-BB64-43AD1E5FBDF5}" srcOrd="0" destOrd="0" presId="urn:microsoft.com/office/officeart/2008/layout/VerticalCurvedList"/>
    <dgm:cxn modelId="{EAF63E46-A309-7F46-9C97-03B836E5CF20}" type="presOf" srcId="{4BC85CA1-FD63-6B4D-9BE6-FEA14FA9EFC2}" destId="{3834A250-DDA1-724E-AABC-FF54A5981E5B}" srcOrd="0" destOrd="0" presId="urn:microsoft.com/office/officeart/2008/layout/VerticalCurvedList"/>
    <dgm:cxn modelId="{B68BB371-BF11-5749-937F-9B0DB65A2CED}" type="presOf" srcId="{08E15C48-5961-6A44-86D5-90F0EDADA1B9}" destId="{40D62884-5690-F544-9E3E-1780C88666D6}" srcOrd="0" destOrd="0" presId="urn:microsoft.com/office/officeart/2008/layout/VerticalCurvedList"/>
    <dgm:cxn modelId="{8584CC57-301D-A242-882E-5100ED431AF2}" type="presOf" srcId="{4F779D38-14C9-2249-919F-21D518C525F3}" destId="{CE70BA7D-3D6D-AC44-8140-A663790E03A1}" srcOrd="0" destOrd="0" presId="urn:microsoft.com/office/officeart/2008/layout/VerticalCurvedList"/>
    <dgm:cxn modelId="{B9332259-80F6-F646-9F9B-C7BED2EA85F5}" srcId="{AA325B24-B64F-084B-8ABA-98B18E224ADD}" destId="{416FA51E-CB1E-7847-ADA3-9198B5900CDA}" srcOrd="0" destOrd="0" parTransId="{46D2E9DD-67B3-AE42-AA94-93DAE888A2E0}" sibTransId="{1A9DB65B-AB32-D44F-9DBC-2278C5EF78D6}"/>
    <dgm:cxn modelId="{732160BA-BCCD-2B4A-8DA7-34C4209B18D8}" srcId="{AA325B24-B64F-084B-8ABA-98B18E224ADD}" destId="{08E15C48-5961-6A44-86D5-90F0EDADA1B9}" srcOrd="1" destOrd="0" parTransId="{80752438-12F8-E845-B621-3993D802C16E}" sibTransId="{22064C0A-A16E-DF44-86C3-3ECF4CB95FAF}"/>
    <dgm:cxn modelId="{8480D8BB-6EFE-F54A-A149-138720E00917}" srcId="{AA325B24-B64F-084B-8ABA-98B18E224ADD}" destId="{D4B0A9AC-8639-1648-B671-C90FDC3DCBD6}" srcOrd="3" destOrd="0" parTransId="{2BADD926-8B9B-184F-A177-775BEA5E6802}" sibTransId="{17F705FE-D1EE-F74E-8A8C-D81A7316067B}"/>
    <dgm:cxn modelId="{3AB32DBD-2D89-FA45-9054-84C2BE966DB6}" srcId="{AA325B24-B64F-084B-8ABA-98B18E224ADD}" destId="{14FF0874-AB5D-904A-8FCE-A8417932E2C4}" srcOrd="2" destOrd="0" parTransId="{F2543D5C-C762-7144-9E8C-F82A9517EE66}" sibTransId="{7E2DBE17-C8C8-E441-9270-01E794FF24E4}"/>
    <dgm:cxn modelId="{14E513C0-DB57-B547-A13C-A3B8F428998A}" srcId="{AA325B24-B64F-084B-8ABA-98B18E224ADD}" destId="{4BC85CA1-FD63-6B4D-9BE6-FEA14FA9EFC2}" srcOrd="5" destOrd="0" parTransId="{B7DCD725-93FB-D047-BD96-89CF19141B74}" sibTransId="{8E655F5F-9C7A-FC44-A169-62E8DA914349}"/>
    <dgm:cxn modelId="{AFCCCEE8-87C6-3B40-B98C-210AB7C26B3F}" type="presOf" srcId="{416FA51E-CB1E-7847-ADA3-9198B5900CDA}" destId="{D34C9631-EB34-9047-91E9-0000027C0D09}" srcOrd="0" destOrd="0" presId="urn:microsoft.com/office/officeart/2008/layout/VerticalCurvedList"/>
    <dgm:cxn modelId="{F95301FB-3199-3447-ADD7-1C2F54305A1D}" srcId="{AA325B24-B64F-084B-8ABA-98B18E224ADD}" destId="{4F779D38-14C9-2249-919F-21D518C525F3}" srcOrd="4" destOrd="0" parTransId="{2FDB832F-8B9E-A248-8B5B-78F11921CDC7}" sibTransId="{376549DA-4519-174F-8D54-1FF6A9A41921}"/>
    <dgm:cxn modelId="{79B8C751-F582-3640-A3C6-CC04EE7845D8}" type="presParOf" srcId="{187BF87D-9281-FD46-81A8-DBB0FD97269F}" destId="{E632A1CA-898D-AD46-B4E6-351A75FD9887}" srcOrd="0" destOrd="0" presId="urn:microsoft.com/office/officeart/2008/layout/VerticalCurvedList"/>
    <dgm:cxn modelId="{21C8DC2F-5B89-5B4B-80AF-A59441F2B44E}" type="presParOf" srcId="{E632A1CA-898D-AD46-B4E6-351A75FD9887}" destId="{DA953D6B-9818-254C-A683-4049674110B8}" srcOrd="0" destOrd="0" presId="urn:microsoft.com/office/officeart/2008/layout/VerticalCurvedList"/>
    <dgm:cxn modelId="{BCBE6D8E-EAA3-2044-BD5C-F0D7B2A69EF3}" type="presParOf" srcId="{DA953D6B-9818-254C-A683-4049674110B8}" destId="{A1183B5D-615E-FC44-8C6C-2F1CD3714889}" srcOrd="0" destOrd="0" presId="urn:microsoft.com/office/officeart/2008/layout/VerticalCurvedList"/>
    <dgm:cxn modelId="{CF5FA677-672E-6B46-A0FC-4B70E94D7F21}" type="presParOf" srcId="{DA953D6B-9818-254C-A683-4049674110B8}" destId="{235DE21C-435D-A24F-BB64-43AD1E5FBDF5}" srcOrd="1" destOrd="0" presId="urn:microsoft.com/office/officeart/2008/layout/VerticalCurvedList"/>
    <dgm:cxn modelId="{53C77A10-1D2F-6A44-8E0F-B13531F7F6F9}" type="presParOf" srcId="{DA953D6B-9818-254C-A683-4049674110B8}" destId="{2FED180D-8B06-8A4E-8F38-CAAC3E4BE152}" srcOrd="2" destOrd="0" presId="urn:microsoft.com/office/officeart/2008/layout/VerticalCurvedList"/>
    <dgm:cxn modelId="{51DCFAC6-43A4-8B43-8454-FDB7A3B4DA19}" type="presParOf" srcId="{DA953D6B-9818-254C-A683-4049674110B8}" destId="{36635685-5C62-F84A-BC9C-7CDB9C507722}" srcOrd="3" destOrd="0" presId="urn:microsoft.com/office/officeart/2008/layout/VerticalCurvedList"/>
    <dgm:cxn modelId="{3A1A00A1-629E-C749-81D1-A000558408E4}" type="presParOf" srcId="{E632A1CA-898D-AD46-B4E6-351A75FD9887}" destId="{D34C9631-EB34-9047-91E9-0000027C0D09}" srcOrd="1" destOrd="0" presId="urn:microsoft.com/office/officeart/2008/layout/VerticalCurvedList"/>
    <dgm:cxn modelId="{D4C49D79-EEBA-B74A-865D-3C446CF71F04}" type="presParOf" srcId="{E632A1CA-898D-AD46-B4E6-351A75FD9887}" destId="{B1EF2E9A-EC63-B54C-870C-970419B0220B}" srcOrd="2" destOrd="0" presId="urn:microsoft.com/office/officeart/2008/layout/VerticalCurvedList"/>
    <dgm:cxn modelId="{28B5FC69-3CEF-0D4F-A82E-5600D21A982A}" type="presParOf" srcId="{B1EF2E9A-EC63-B54C-870C-970419B0220B}" destId="{5970A9CF-0EE9-A84F-8D77-6A1CD1F679D4}" srcOrd="0" destOrd="0" presId="urn:microsoft.com/office/officeart/2008/layout/VerticalCurvedList"/>
    <dgm:cxn modelId="{2D7F47ED-D189-CB4E-9239-F87CB56028BD}" type="presParOf" srcId="{E632A1CA-898D-AD46-B4E6-351A75FD9887}" destId="{40D62884-5690-F544-9E3E-1780C88666D6}" srcOrd="3" destOrd="0" presId="urn:microsoft.com/office/officeart/2008/layout/VerticalCurvedList"/>
    <dgm:cxn modelId="{F122FF3E-321F-A845-9C42-7F5C3F779211}" type="presParOf" srcId="{E632A1CA-898D-AD46-B4E6-351A75FD9887}" destId="{6EC49996-2BB0-E641-9DC6-3A3CAFFB4273}" srcOrd="4" destOrd="0" presId="urn:microsoft.com/office/officeart/2008/layout/VerticalCurvedList"/>
    <dgm:cxn modelId="{6CA7F0E4-DC81-5441-B4EB-2D80C84BAE5B}" type="presParOf" srcId="{6EC49996-2BB0-E641-9DC6-3A3CAFFB4273}" destId="{8917B06A-4DA1-604F-8D3A-5D4636B1EC18}" srcOrd="0" destOrd="0" presId="urn:microsoft.com/office/officeart/2008/layout/VerticalCurvedList"/>
    <dgm:cxn modelId="{D2766199-55AD-AF4D-B90B-5BCFACC62BD9}" type="presParOf" srcId="{E632A1CA-898D-AD46-B4E6-351A75FD9887}" destId="{DE65D00F-A42C-A44D-A374-9CF81260BA39}" srcOrd="5" destOrd="0" presId="urn:microsoft.com/office/officeart/2008/layout/VerticalCurvedList"/>
    <dgm:cxn modelId="{E4F4F61D-1AE2-9B4D-B743-291A1EF3DB8C}" type="presParOf" srcId="{E632A1CA-898D-AD46-B4E6-351A75FD9887}" destId="{7EBD2E8A-1B29-234C-AC0A-349D99A507F8}" srcOrd="6" destOrd="0" presId="urn:microsoft.com/office/officeart/2008/layout/VerticalCurvedList"/>
    <dgm:cxn modelId="{A627AA4F-D4EF-774F-98E4-6D97E36151A5}" type="presParOf" srcId="{7EBD2E8A-1B29-234C-AC0A-349D99A507F8}" destId="{4022AF1E-B34F-1C49-9A15-52001129D98C}" srcOrd="0" destOrd="0" presId="urn:microsoft.com/office/officeart/2008/layout/VerticalCurvedList"/>
    <dgm:cxn modelId="{49502BE2-6053-BB41-B8CC-59311B5D6CF5}" type="presParOf" srcId="{E632A1CA-898D-AD46-B4E6-351A75FD9887}" destId="{37FED656-F8E4-144B-BAA8-5456D400C9D3}" srcOrd="7" destOrd="0" presId="urn:microsoft.com/office/officeart/2008/layout/VerticalCurvedList"/>
    <dgm:cxn modelId="{378D6F8B-8F75-8441-9C3B-5E9FD0F3F612}" type="presParOf" srcId="{E632A1CA-898D-AD46-B4E6-351A75FD9887}" destId="{02B023B9-9AA2-C644-8E44-CE95407FC93A}" srcOrd="8" destOrd="0" presId="urn:microsoft.com/office/officeart/2008/layout/VerticalCurvedList"/>
    <dgm:cxn modelId="{EF5B7D49-4CF2-6A46-97C7-762FE6383E3A}" type="presParOf" srcId="{02B023B9-9AA2-C644-8E44-CE95407FC93A}" destId="{5151A5E5-F053-6343-9FDD-8310B7E5B7E9}" srcOrd="0" destOrd="0" presId="urn:microsoft.com/office/officeart/2008/layout/VerticalCurvedList"/>
    <dgm:cxn modelId="{76C67583-67DF-9244-BBB6-4AF9B700D536}" type="presParOf" srcId="{E632A1CA-898D-AD46-B4E6-351A75FD9887}" destId="{CE70BA7D-3D6D-AC44-8140-A663790E03A1}" srcOrd="9" destOrd="0" presId="urn:microsoft.com/office/officeart/2008/layout/VerticalCurvedList"/>
    <dgm:cxn modelId="{3565B37A-E143-E74B-9B7B-30AAA63B3F12}" type="presParOf" srcId="{E632A1CA-898D-AD46-B4E6-351A75FD9887}" destId="{7909B5F6-27E1-3945-B3C9-ECA93A8AD8BA}" srcOrd="10" destOrd="0" presId="urn:microsoft.com/office/officeart/2008/layout/VerticalCurvedList"/>
    <dgm:cxn modelId="{574725CC-20B2-BD40-8B1B-51D6246F0122}" type="presParOf" srcId="{7909B5F6-27E1-3945-B3C9-ECA93A8AD8BA}" destId="{5F3FFE31-B218-EC47-9219-C92D17417304}" srcOrd="0" destOrd="0" presId="urn:microsoft.com/office/officeart/2008/layout/VerticalCurvedList"/>
    <dgm:cxn modelId="{193CCCC5-0B2D-6E48-9792-2118EC8275A5}" type="presParOf" srcId="{E632A1CA-898D-AD46-B4E6-351A75FD9887}" destId="{3834A250-DDA1-724E-AABC-FF54A5981E5B}" srcOrd="11" destOrd="0" presId="urn:microsoft.com/office/officeart/2008/layout/VerticalCurvedList"/>
    <dgm:cxn modelId="{83F10FC3-837A-F247-89C2-6692A2355FA9}" type="presParOf" srcId="{E632A1CA-898D-AD46-B4E6-351A75FD9887}" destId="{070A0CD5-4478-B142-9AF6-1A84113C996C}" srcOrd="12" destOrd="0" presId="urn:microsoft.com/office/officeart/2008/layout/VerticalCurvedList"/>
    <dgm:cxn modelId="{32388F19-9895-E24A-9F43-5359E26F4EF7}" type="presParOf" srcId="{070A0CD5-4478-B142-9AF6-1A84113C996C}" destId="{5ECF9E41-F9A3-EE44-8CCB-C3DBA9053F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en-US" sz="3500" noProof="0" dirty="0">
              <a:solidFill>
                <a:schemeClr val="tx1"/>
              </a:solidFill>
              <a:latin typeface="Helvetica Neue" panose="020B0604020202020204" charset="0"/>
            </a:rPr>
            <a:t>Nisu </a:t>
          </a:r>
          <a:r>
            <a:rPr lang="en-US" sz="3500" noProof="0" dirty="0" err="1">
              <a:solidFill>
                <a:schemeClr val="tx1"/>
              </a:solidFill>
              <a:latin typeface="Helvetica Neue" panose="020B0604020202020204" charset="0"/>
            </a:rPr>
            <a:t>sve</a:t>
          </a:r>
          <a:r>
            <a:rPr lang="en-US" sz="3500" noProof="0" dirty="0">
              <a:solidFill>
                <a:schemeClr val="tx1"/>
              </a:solidFill>
              <a:latin typeface="Helvetica Neue" panose="020B0604020202020204" charset="0"/>
            </a:rPr>
            <a:t> </a:t>
          </a:r>
          <a:r>
            <a:rPr lang="en-US" sz="3500" noProof="0" dirty="0" err="1">
              <a:solidFill>
                <a:schemeClr val="tx1"/>
              </a:solidFill>
              <a:latin typeface="Helvetica Neue" panose="020B0604020202020204" charset="0"/>
            </a:rPr>
            <a:t>inovacije</a:t>
          </a:r>
          <a:r>
            <a:rPr lang="en-US" sz="3500" noProof="0" dirty="0">
              <a:solidFill>
                <a:schemeClr val="tx1"/>
              </a:solidFill>
              <a:latin typeface="Helvetica Neue" panose="020B0604020202020204" charset="0"/>
            </a:rPr>
            <a:t> </a:t>
          </a:r>
          <a:r>
            <a:rPr lang="en-US" sz="3500" noProof="0" dirty="0" err="1">
              <a:solidFill>
                <a:schemeClr val="tx1"/>
              </a:solidFill>
              <a:latin typeface="Helvetica Neue" panose="020B0604020202020204" charset="0"/>
            </a:rPr>
            <a:t>uspješne</a:t>
          </a:r>
          <a:endParaRPr lang="en-US" sz="3500" noProof="0" dirty="0">
            <a:solidFill>
              <a:schemeClr val="tx1"/>
            </a:solidFill>
            <a:latin typeface="Helvetica Neue" panose="020B0604020202020204" charset="0"/>
          </a:endParaRPr>
        </a:p>
      </dgm:t>
    </dgm:pt>
    <dgm:pt modelId="{B2325200-452E-49C4-88A4-B3D8F4EC2E9A}" type="parTrans" cxnId="{61A0B3C2-C531-4130-9674-CC19656DE778}">
      <dgm:prSet/>
      <dgm:spPr/>
      <dgm:t>
        <a:bodyPr/>
        <a:lstStyle/>
        <a:p>
          <a:endParaRPr lang="en-US" noProof="0" dirty="0">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n-US" noProof="0" dirty="0">
            <a:solidFill>
              <a:schemeClr val="tx1"/>
            </a:solidFill>
            <a:latin typeface="Helvetica Neue" panose="020B0604020202020204" charset="0"/>
          </a:endParaRPr>
        </a:p>
      </dgm:t>
    </dgm:pt>
    <dgm:pt modelId="{4D082404-6B75-4683-AC10-1634C6BC1BE4}">
      <dgm:prSet phldrT="[Texto]" custT="1"/>
      <dgm:spPr>
        <a:solidFill>
          <a:srgbClr val="AED633">
            <a:alpha val="49804"/>
          </a:srgbClr>
        </a:solidFill>
      </dgm:spPr>
      <dgm:t>
        <a:bodyPr lIns="0" tIns="0" rIns="0" bIns="0"/>
        <a:lstStyle/>
        <a:p>
          <a:r>
            <a:rPr lang="en-US" sz="2400" noProof="0" dirty="0">
              <a:solidFill>
                <a:schemeClr val="tx1"/>
              </a:solidFill>
              <a:latin typeface="Helvetica Neue" panose="020B0604020202020204" charset="0"/>
            </a:rPr>
            <a:t>Vrijeme</a:t>
          </a:r>
        </a:p>
      </dgm:t>
    </dgm:pt>
    <dgm:pt modelId="{D8ACE33D-5D95-46F0-9734-7BD663BDF410}" type="parTrans" cxnId="{CBFC6E0B-85E0-43F1-8907-8A25C1F2A0F9}">
      <dgm:prSet/>
      <dgm:spPr/>
      <dgm:t>
        <a:bodyPr/>
        <a:lstStyle/>
        <a:p>
          <a:endParaRPr lang="en-US" noProof="0" dirty="0">
            <a:latin typeface="Helvetica Neue" panose="020B0604020202020204" charset="0"/>
          </a:endParaRPr>
        </a:p>
      </dgm:t>
    </dgm:pt>
    <dgm:pt modelId="{3EF1239E-0AC8-4AE3-8C04-F116EEAF38E7}" type="sibTrans" cxnId="{CBFC6E0B-85E0-43F1-8907-8A25C1F2A0F9}">
      <dgm:prSet/>
      <dgm:spPr/>
      <dgm:t>
        <a:bodyPr/>
        <a:lstStyle/>
        <a:p>
          <a:endParaRPr lang="en-US" noProof="0" dirty="0">
            <a:latin typeface="Helvetica Neue" panose="020B0604020202020204" charset="0"/>
          </a:endParaRPr>
        </a:p>
      </dgm:t>
    </dgm:pt>
    <dgm:pt modelId="{AAA25166-58F0-4728-B30C-FE821301B9A4}">
      <dgm:prSet custT="1"/>
      <dgm:spPr>
        <a:solidFill>
          <a:srgbClr val="AED633">
            <a:alpha val="50000"/>
          </a:srgbClr>
        </a:solidFill>
      </dgm:spPr>
      <dgm:t>
        <a:bodyPr/>
        <a:lstStyle/>
        <a:p>
          <a:r>
            <a:rPr lang="de-DE" sz="2400" noProof="0" dirty="0">
              <a:solidFill>
                <a:schemeClr val="tx1"/>
              </a:solidFill>
              <a:latin typeface="Helvetica Neue" panose="020B0604020202020204" charset="0"/>
            </a:rPr>
            <a:t>Kontinuitet inovacijskih napora</a:t>
          </a:r>
        </a:p>
      </dgm:t>
    </dgm:pt>
    <dgm:pt modelId="{BCFD6778-8546-4022-9DE9-23DB6BEC1D57}" type="parTrans" cxnId="{E6E0A2A1-E4D6-4577-9D81-F79476B1CD4E}">
      <dgm:prSet/>
      <dgm:spPr/>
      <dgm:t>
        <a:bodyPr/>
        <a:lstStyle/>
        <a:p>
          <a:endParaRPr lang="de-DE"/>
        </a:p>
      </dgm:t>
    </dgm:pt>
    <dgm:pt modelId="{989F62DA-72D2-4B8D-A6ED-C184349C965E}" type="sibTrans" cxnId="{E6E0A2A1-E4D6-4577-9D81-F79476B1CD4E}">
      <dgm:prSet/>
      <dgm:spPr/>
      <dgm:t>
        <a:bodyPr/>
        <a:lstStyle/>
        <a:p>
          <a:endParaRPr lang="de-DE"/>
        </a:p>
      </dgm:t>
    </dgm:pt>
    <dgm:pt modelId="{A26ED12E-8760-4FB2-B1E9-1F2E04BBF0AF}">
      <dgm:prSet custT="1"/>
      <dgm:spPr>
        <a:solidFill>
          <a:srgbClr val="AED633">
            <a:alpha val="50000"/>
          </a:srgbClr>
        </a:solidFill>
      </dgm:spPr>
      <dgm:t>
        <a:bodyPr/>
        <a:lstStyle/>
        <a:p>
          <a:r>
            <a:rPr lang="de-DE" sz="2400" noProof="0" dirty="0">
              <a:solidFill>
                <a:schemeClr val="tx1"/>
              </a:solidFill>
              <a:latin typeface="Helvetica Neue" panose="020B0604020202020204" charset="0"/>
            </a:rPr>
            <a:t>Stupanj inovativnosti</a:t>
          </a:r>
        </a:p>
      </dgm:t>
    </dgm:pt>
    <dgm:pt modelId="{3CD22F15-BA64-48AE-92B4-FDB299780FBA}" type="parTrans" cxnId="{907ABE1C-9323-4588-9397-94736D28CDAA}">
      <dgm:prSet/>
      <dgm:spPr/>
      <dgm:t>
        <a:bodyPr/>
        <a:lstStyle/>
        <a:p>
          <a:endParaRPr lang="de-DE"/>
        </a:p>
      </dgm:t>
    </dgm:pt>
    <dgm:pt modelId="{CF10BAF3-DA04-4F08-81AC-F0098C0069A9}" type="sibTrans" cxnId="{907ABE1C-9323-4588-9397-94736D28CDAA}">
      <dgm:prSet/>
      <dgm:spPr/>
      <dgm:t>
        <a:bodyPr/>
        <a:lstStyle/>
        <a:p>
          <a:endParaRPr lang="de-DE"/>
        </a:p>
      </dgm:t>
    </dgm:pt>
    <dgm:pt modelId="{1438DEFD-0934-49DF-9BD7-CA12CBEE2B1C}">
      <dgm:prSet phldrT="[Texto]" custT="1"/>
      <dgm:spPr>
        <a:solidFill>
          <a:srgbClr val="AED633">
            <a:alpha val="50000"/>
          </a:srgbClr>
        </a:solidFill>
      </dgm:spPr>
      <dgm:t>
        <a:bodyPr lIns="0" tIns="0" rIns="0" bIns="0"/>
        <a:lstStyle/>
        <a:p>
          <a:r>
            <a:rPr lang="de-DE" sz="2400" noProof="0" dirty="0" err="1">
              <a:solidFill>
                <a:schemeClr val="tx1"/>
              </a:solidFill>
              <a:latin typeface="Helvetica Neue" panose="020B0604020202020204" charset="0"/>
            </a:rPr>
            <a:t>Obitelji</a:t>
          </a:r>
          <a:r>
            <a:rPr lang="de-DE" sz="2400" noProof="0" dirty="0">
              <a:solidFill>
                <a:schemeClr val="tx1"/>
              </a:solidFill>
              <a:latin typeface="Helvetica Neue" panose="020B0604020202020204" charset="0"/>
            </a:rPr>
            <a:t> </a:t>
          </a:r>
          <a:r>
            <a:rPr lang="de-DE" sz="2400" noProof="0" dirty="0" err="1">
              <a:solidFill>
                <a:schemeClr val="tx1"/>
              </a:solidFill>
              <a:latin typeface="Helvetica Neue" panose="020B0604020202020204" charset="0"/>
            </a:rPr>
            <a:t>inovacija</a:t>
          </a:r>
          <a:endParaRPr lang="en-US" sz="2400" noProof="0" dirty="0">
            <a:solidFill>
              <a:schemeClr val="tx1"/>
            </a:solidFill>
            <a:latin typeface="Helvetica Neue" panose="020B0604020202020204" charset="0"/>
          </a:endParaRPr>
        </a:p>
      </dgm:t>
    </dgm:pt>
    <dgm:pt modelId="{C2467CF2-E0FF-4BAA-BE53-2C9C36B27C29}" type="parTrans" cxnId="{BCDA66C1-9F44-47B7-A8A0-412CE1918EE2}">
      <dgm:prSet/>
      <dgm:spPr/>
      <dgm:t>
        <a:bodyPr/>
        <a:lstStyle/>
        <a:p>
          <a:endParaRPr lang="de-DE"/>
        </a:p>
      </dgm:t>
    </dgm:pt>
    <dgm:pt modelId="{9098D462-B892-48A4-ABE4-11B46008F861}" type="sibTrans" cxnId="{BCDA66C1-9F44-47B7-A8A0-412CE1918EE2}">
      <dgm:prSet/>
      <dgm:spPr/>
      <dgm:t>
        <a:bodyPr/>
        <a:lstStyle/>
        <a:p>
          <a:endParaRPr lang="de-DE"/>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80282" custScaleY="150986" custRadScaleRad="132024" custRadScaleInc="58283">
        <dgm:presLayoutVars>
          <dgm:bulletEnabled val="1"/>
        </dgm:presLayoutVars>
      </dgm:prSet>
      <dgm:spPr/>
    </dgm:pt>
    <dgm:pt modelId="{2B422108-D1A2-4880-AC63-1BC2F72F5194}" type="pres">
      <dgm:prSet presAssocID="{1438DEFD-0934-49DF-9BD7-CA12CBEE2B1C}" presName="node" presStyleLbl="vennNode1" presStyleIdx="2" presStyleCnt="5" custScaleX="180282" custScaleY="150986" custRadScaleRad="132024" custRadScaleInc="41717">
        <dgm:presLayoutVars>
          <dgm:bulletEnabled val="1"/>
        </dgm:presLayoutVars>
      </dgm:prSet>
      <dgm:spPr/>
    </dgm:pt>
    <dgm:pt modelId="{67B460F9-DDB1-44CE-A721-B5257C6DE4DA}" type="pres">
      <dgm:prSet presAssocID="{AAA25166-58F0-4728-B30C-FE821301B9A4}" presName="node" presStyleLbl="vennNode1" presStyleIdx="3" presStyleCnt="5" custScaleX="180282" custScaleY="150986" custRadScaleRad="132020" custRadScaleInc="58285">
        <dgm:presLayoutVars>
          <dgm:bulletEnabled val="1"/>
        </dgm:presLayoutVars>
      </dgm:prSet>
      <dgm:spPr/>
    </dgm:pt>
    <dgm:pt modelId="{C5289418-98AC-48A2-B417-1F86B379734A}" type="pres">
      <dgm:prSet presAssocID="{A26ED12E-8760-4FB2-B1E9-1F2E04BBF0AF}" presName="node" presStyleLbl="vennNode1" presStyleIdx="4" presStyleCnt="5" custScaleX="180282" custScaleY="150986" custRadScaleRad="132022" custRadScaleInc="41716">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907ABE1C-9323-4588-9397-94736D28CDAA}" srcId="{BA8CA715-4374-4416-B16C-BC310217D77D}" destId="{A26ED12E-8760-4FB2-B1E9-1F2E04BBF0AF}" srcOrd="3" destOrd="0" parTransId="{3CD22F15-BA64-48AE-92B4-FDB299780FBA}" sibTransId="{CF10BAF3-DA04-4F08-81AC-F0098C0069A9}"/>
    <dgm:cxn modelId="{D86A7B49-1B15-4A90-A2D6-0CA828FB130B}" type="presOf" srcId="{A26ED12E-8760-4FB2-B1E9-1F2E04BBF0AF}" destId="{C5289418-98AC-48A2-B417-1F86B379734A}" srcOrd="0" destOrd="0" presId="urn:microsoft.com/office/officeart/2005/8/layout/radial3"/>
    <dgm:cxn modelId="{00F0D66D-3B9A-401A-867D-F0B4844ADDA0}" type="presOf" srcId="{AAA25166-58F0-4728-B30C-FE821301B9A4}" destId="{67B460F9-DDB1-44CE-A721-B5257C6DE4DA}" srcOrd="0" destOrd="0" presId="urn:microsoft.com/office/officeart/2005/8/layout/radial3"/>
    <dgm:cxn modelId="{DEDEF84E-4913-451D-B5C3-1AC3D85A7D11}" type="presOf" srcId="{4D082404-6B75-4683-AC10-1634C6BC1BE4}" destId="{D916B596-D3B9-4939-A7A6-9C6DAF677282}" srcOrd="0" destOrd="0" presId="urn:microsoft.com/office/officeart/2005/8/layout/radial3"/>
    <dgm:cxn modelId="{9F424675-A4D0-427C-BADF-F491AF60E914}" type="presOf" srcId="{1438DEFD-0934-49DF-9BD7-CA12CBEE2B1C}" destId="{2B422108-D1A2-4880-AC63-1BC2F72F5194}" srcOrd="0" destOrd="0" presId="urn:microsoft.com/office/officeart/2005/8/layout/radial3"/>
    <dgm:cxn modelId="{E6E0A2A1-E4D6-4577-9D81-F79476B1CD4E}" srcId="{BA8CA715-4374-4416-B16C-BC310217D77D}" destId="{AAA25166-58F0-4728-B30C-FE821301B9A4}" srcOrd="2" destOrd="0" parTransId="{BCFD6778-8546-4022-9DE9-23DB6BEC1D57}" sibTransId="{989F62DA-72D2-4B8D-A6ED-C184349C965E}"/>
    <dgm:cxn modelId="{BCDA66C1-9F44-47B7-A8A0-412CE1918EE2}" srcId="{BA8CA715-4374-4416-B16C-BC310217D77D}" destId="{1438DEFD-0934-49DF-9BD7-CA12CBEE2B1C}" srcOrd="1" destOrd="0" parTransId="{C2467CF2-E0FF-4BAA-BE53-2C9C36B27C29}" sibTransId="{9098D462-B892-48A4-ABE4-11B46008F861}"/>
    <dgm:cxn modelId="{61A0B3C2-C531-4130-9674-CC19656DE778}" srcId="{7F99D9A7-8431-47F8-B1C1-FE7662AB714B}" destId="{BA8CA715-4374-4416-B16C-BC310217D77D}" srcOrd="0" destOrd="0" parTransId="{B2325200-452E-49C4-88A4-B3D8F4EC2E9A}" sibTransId="{A31E1DD9-B5C2-4728-A8DA-403C7839EAE2}"/>
    <dgm:cxn modelId="{F0769FD0-7A5D-43DB-BDED-76DCA57F7FFC}" type="presOf" srcId="{7F99D9A7-8431-47F8-B1C1-FE7662AB714B}" destId="{B2C9171F-A1CE-4C1A-8FA3-D4C931D7434F}" srcOrd="0" destOrd="0" presId="urn:microsoft.com/office/officeart/2005/8/layout/radial3"/>
    <dgm:cxn modelId="{FA2D87F1-171F-4B26-A7CC-23E35A6D1983}" type="presOf" srcId="{BA8CA715-4374-4416-B16C-BC310217D77D}" destId="{878A8DC8-4B49-4BB3-870F-F0C7CFE1F3D8}" srcOrd="0" destOrd="0" presId="urn:microsoft.com/office/officeart/2005/8/layout/radial3"/>
    <dgm:cxn modelId="{661E17B6-D054-4BA7-AE4E-567A6F1B4EAE}" type="presParOf" srcId="{B2C9171F-A1CE-4C1A-8FA3-D4C931D7434F}" destId="{A442D66E-7309-4EFB-8C43-747A1CCBBAC6}" srcOrd="0" destOrd="0" presId="urn:microsoft.com/office/officeart/2005/8/layout/radial3"/>
    <dgm:cxn modelId="{A783F2A9-1569-4BAD-A4FD-4BAD50266D5B}" type="presParOf" srcId="{A442D66E-7309-4EFB-8C43-747A1CCBBAC6}" destId="{878A8DC8-4B49-4BB3-870F-F0C7CFE1F3D8}" srcOrd="0" destOrd="0" presId="urn:microsoft.com/office/officeart/2005/8/layout/radial3"/>
    <dgm:cxn modelId="{A05D6B64-5D99-4CCD-88FE-3C6365847A48}" type="presParOf" srcId="{A442D66E-7309-4EFB-8C43-747A1CCBBAC6}" destId="{D916B596-D3B9-4939-A7A6-9C6DAF677282}" srcOrd="1" destOrd="0" presId="urn:microsoft.com/office/officeart/2005/8/layout/radial3"/>
    <dgm:cxn modelId="{81BFC947-3F29-4876-B284-4315A8C6C0F5}" type="presParOf" srcId="{A442D66E-7309-4EFB-8C43-747A1CCBBAC6}" destId="{2B422108-D1A2-4880-AC63-1BC2F72F5194}" srcOrd="2" destOrd="0" presId="urn:microsoft.com/office/officeart/2005/8/layout/radial3"/>
    <dgm:cxn modelId="{77369082-FB31-4736-89A7-888BEA1FFAE9}" type="presParOf" srcId="{A442D66E-7309-4EFB-8C43-747A1CCBBAC6}" destId="{67B460F9-DDB1-44CE-A721-B5257C6DE4DA}" srcOrd="3" destOrd="0" presId="urn:microsoft.com/office/officeart/2005/8/layout/radial3"/>
    <dgm:cxn modelId="{C83A308C-147C-4CDB-98F0-B7A76BCE1A05}" type="presParOf" srcId="{A442D66E-7309-4EFB-8C43-747A1CCBBAC6}" destId="{C5289418-98AC-48A2-B417-1F86B379734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1660D-C811-9740-BD8D-79CE90911AD5}"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DC6CE7E1-674C-D845-BDDA-EBB88F847A6C}">
      <dgm:prSet phldrT="[Text]" custT="1"/>
      <dgm:spPr/>
      <dgm:t>
        <a:bodyPr/>
        <a:lstStyle/>
        <a:p>
          <a:r>
            <a:rPr lang="hr-HR" sz="2400" dirty="0">
              <a:latin typeface="Helvetica Neue" panose="020B0604020202020204" charset="0"/>
            </a:rPr>
            <a:t>Mapa neizvjesnosti</a:t>
          </a:r>
          <a:endParaRPr lang="en-GB" sz="2400" dirty="0">
            <a:latin typeface="Helvetica Neue" panose="020B0604020202020204" charset="0"/>
          </a:endParaRPr>
        </a:p>
      </dgm:t>
    </dgm:pt>
    <dgm:pt modelId="{5C258DFC-A979-3546-AFB7-2907835AA93A}" type="parTrans" cxnId="{38C4CEB9-5B9F-2C43-931B-F61DAFE8A4C0}">
      <dgm:prSet/>
      <dgm:spPr/>
      <dgm:t>
        <a:bodyPr/>
        <a:lstStyle/>
        <a:p>
          <a:endParaRPr lang="en-GB"/>
        </a:p>
      </dgm:t>
    </dgm:pt>
    <dgm:pt modelId="{31E0D787-BBE2-CE49-AA8A-7316380A9133}" type="sibTrans" cxnId="{38C4CEB9-5B9F-2C43-931B-F61DAFE8A4C0}">
      <dgm:prSet/>
      <dgm:spPr/>
      <dgm:t>
        <a:bodyPr/>
        <a:lstStyle/>
        <a:p>
          <a:endParaRPr lang="en-GB"/>
        </a:p>
      </dgm:t>
    </dgm:pt>
    <dgm:pt modelId="{E33A0007-9401-C44E-950D-DFC8F541BCA2}">
      <dgm:prSet phldrT="[Text]" custT="1"/>
      <dgm:spPr/>
      <dgm:t>
        <a:bodyPr/>
        <a:lstStyle/>
        <a:p>
          <a:r>
            <a:rPr lang="en-GB" sz="2400" dirty="0">
              <a:latin typeface="Helvetica Neue" panose="020B0604020202020204" charset="0"/>
            </a:rPr>
            <a:t>4</a:t>
          </a:r>
        </a:p>
        <a:p>
          <a:r>
            <a:rPr lang="en-US" sz="2400" dirty="0" err="1">
              <a:latin typeface="Helvetica Neue" panose="020B0604020202020204" charset="0"/>
            </a:rPr>
            <a:t>Razvoj</a:t>
          </a:r>
          <a:r>
            <a:rPr lang="en-US" sz="2400" dirty="0">
              <a:latin typeface="Helvetica Neue" panose="020B0604020202020204" charset="0"/>
            </a:rPr>
            <a:t> </a:t>
          </a:r>
          <a:r>
            <a:rPr lang="en-US" sz="2400" dirty="0" err="1">
              <a:latin typeface="Helvetica Neue" panose="020B0604020202020204" charset="0"/>
            </a:rPr>
            <a:t>aplikacija</a:t>
          </a:r>
          <a:endParaRPr lang="en-US" sz="2400" dirty="0">
            <a:latin typeface="Helvetica Neue" panose="020B0604020202020204" charset="0"/>
          </a:endParaRPr>
        </a:p>
        <a:p>
          <a:endParaRPr lang="en-GB" sz="2400" dirty="0">
            <a:latin typeface="Helvetica Neue" panose="020B0604020202020204" charset="0"/>
          </a:endParaRPr>
        </a:p>
      </dgm:t>
    </dgm:pt>
    <dgm:pt modelId="{A57DD245-9178-D748-B442-A595100B79B0}" type="parTrans" cxnId="{A54E90DB-73BE-A643-B4ED-E983AEA15B5D}">
      <dgm:prSet/>
      <dgm:spPr/>
      <dgm:t>
        <a:bodyPr/>
        <a:lstStyle/>
        <a:p>
          <a:endParaRPr lang="en-GB"/>
        </a:p>
      </dgm:t>
    </dgm:pt>
    <dgm:pt modelId="{FEA71B0C-EFCB-7D44-B8F8-2752A78F51F5}" type="sibTrans" cxnId="{A54E90DB-73BE-A643-B4ED-E983AEA15B5D}">
      <dgm:prSet/>
      <dgm:spPr/>
      <dgm:t>
        <a:bodyPr/>
        <a:lstStyle/>
        <a:p>
          <a:endParaRPr lang="en-GB"/>
        </a:p>
      </dgm:t>
    </dgm:pt>
    <dgm:pt modelId="{63F22820-EB66-0346-9A1D-D298463E0157}">
      <dgm:prSet phldrT="[Text]" custT="1"/>
      <dgm:spPr/>
      <dgm:t>
        <a:bodyPr/>
        <a:lstStyle/>
        <a:p>
          <a:r>
            <a:rPr lang="hr-HR" sz="2400" noProof="0" dirty="0">
              <a:latin typeface="Helvetica Neue" panose="020B0604020202020204" charset="0"/>
            </a:rPr>
            <a:t>1</a:t>
          </a:r>
        </a:p>
        <a:p>
          <a:r>
            <a:rPr lang="hr-HR" sz="2400" noProof="0" dirty="0">
              <a:latin typeface="Helvetica Neue" panose="020B0604020202020204" charset="0"/>
            </a:rPr>
            <a:t>Istraživanje</a:t>
          </a:r>
        </a:p>
      </dgm:t>
    </dgm:pt>
    <dgm:pt modelId="{5908C842-A0C7-BA4A-A9EB-47AE929F936F}" type="parTrans" cxnId="{636DC568-3E46-AC47-8A9D-5FE3D15D80DF}">
      <dgm:prSet/>
      <dgm:spPr/>
      <dgm:t>
        <a:bodyPr/>
        <a:lstStyle/>
        <a:p>
          <a:endParaRPr lang="en-GB"/>
        </a:p>
      </dgm:t>
    </dgm:pt>
    <dgm:pt modelId="{4148A6DB-96F2-F44D-8C33-F455E79FABFF}" type="sibTrans" cxnId="{636DC568-3E46-AC47-8A9D-5FE3D15D80DF}">
      <dgm:prSet/>
      <dgm:spPr/>
      <dgm:t>
        <a:bodyPr/>
        <a:lstStyle/>
        <a:p>
          <a:endParaRPr lang="en-GB"/>
        </a:p>
      </dgm:t>
    </dgm:pt>
    <dgm:pt modelId="{E42BE9BE-D6D3-2244-BC30-D79530223BD5}">
      <dgm:prSet phldrT="[Text]" custT="1"/>
      <dgm:spPr/>
      <dgm:t>
        <a:bodyPr/>
        <a:lstStyle/>
        <a:p>
          <a:r>
            <a:rPr lang="en-GB" sz="2400" dirty="0">
              <a:latin typeface="Helvetica Neue" panose="020B0604020202020204" charset="0"/>
            </a:rPr>
            <a:t>3</a:t>
          </a:r>
        </a:p>
        <a:p>
          <a:r>
            <a:rPr lang="en-US" sz="2400" dirty="0" err="1">
              <a:latin typeface="Helvetica Neue" panose="020B0604020202020204" charset="0"/>
            </a:rPr>
            <a:t>Kombinacija</a:t>
          </a:r>
          <a:r>
            <a:rPr lang="en-US" sz="2400" dirty="0">
              <a:latin typeface="Helvetica Neue" panose="020B0604020202020204" charset="0"/>
            </a:rPr>
            <a:t> </a:t>
          </a:r>
          <a:r>
            <a:rPr lang="en-US" sz="2400" dirty="0" err="1">
              <a:latin typeface="Helvetica Neue" panose="020B0604020202020204" charset="0"/>
            </a:rPr>
            <a:t>tehnoloških</a:t>
          </a:r>
          <a:r>
            <a:rPr lang="en-US" sz="2400" dirty="0">
              <a:latin typeface="Helvetica Neue" panose="020B0604020202020204" charset="0"/>
            </a:rPr>
            <a:t> </a:t>
          </a:r>
          <a:r>
            <a:rPr lang="en-US" sz="2400" dirty="0" err="1">
              <a:latin typeface="Helvetica Neue" panose="020B0604020202020204" charset="0"/>
            </a:rPr>
            <a:t>kompetencija</a:t>
          </a:r>
          <a:r>
            <a:rPr lang="en-US" sz="2400" dirty="0">
              <a:latin typeface="Helvetica Neue" panose="020B0604020202020204" charset="0"/>
            </a:rPr>
            <a:t> </a:t>
          </a:r>
          <a:r>
            <a:rPr lang="en-US" sz="2400" dirty="0" err="1">
              <a:latin typeface="Helvetica Neue" panose="020B0604020202020204" charset="0"/>
            </a:rPr>
            <a:t>i</a:t>
          </a:r>
          <a:r>
            <a:rPr lang="en-US" sz="2400" dirty="0">
              <a:latin typeface="Helvetica Neue" panose="020B0604020202020204" charset="0"/>
            </a:rPr>
            <a:t> </a:t>
          </a:r>
          <a:r>
            <a:rPr lang="en-US" sz="2400" dirty="0" err="1">
              <a:latin typeface="Helvetica Neue" panose="020B0604020202020204" charset="0"/>
            </a:rPr>
            <a:t>tržišnih</a:t>
          </a:r>
          <a:r>
            <a:rPr lang="en-US" sz="2400" dirty="0">
              <a:latin typeface="Helvetica Neue" panose="020B0604020202020204" charset="0"/>
            </a:rPr>
            <a:t> </a:t>
          </a:r>
          <a:r>
            <a:rPr lang="en-US" sz="2400" dirty="0" err="1">
              <a:latin typeface="Helvetica Neue" panose="020B0604020202020204" charset="0"/>
            </a:rPr>
            <a:t>prilika</a:t>
          </a:r>
          <a:endParaRPr lang="en-GB" sz="2400" dirty="0">
            <a:latin typeface="Helvetica Neue" panose="020B0604020202020204" charset="0"/>
          </a:endParaRPr>
        </a:p>
      </dgm:t>
    </dgm:pt>
    <dgm:pt modelId="{5390DFD0-373A-7240-A5EB-93563F881AA7}" type="parTrans" cxnId="{434AB2C9-6832-464B-BF16-1FCC91628D1E}">
      <dgm:prSet/>
      <dgm:spPr/>
      <dgm:t>
        <a:bodyPr/>
        <a:lstStyle/>
        <a:p>
          <a:endParaRPr lang="en-GB"/>
        </a:p>
      </dgm:t>
    </dgm:pt>
    <dgm:pt modelId="{240E9FEE-9073-5F43-AFC5-21AD7528231E}" type="sibTrans" cxnId="{434AB2C9-6832-464B-BF16-1FCC91628D1E}">
      <dgm:prSet/>
      <dgm:spPr/>
      <dgm:t>
        <a:bodyPr/>
        <a:lstStyle/>
        <a:p>
          <a:endParaRPr lang="en-GB"/>
        </a:p>
      </dgm:t>
    </dgm:pt>
    <dgm:pt modelId="{0C876189-7D47-1D4E-B0E7-24B110A7E611}">
      <dgm:prSet phldrT="[Text]" custT="1"/>
      <dgm:spPr/>
      <dgm:t>
        <a:bodyPr/>
        <a:lstStyle/>
        <a:p>
          <a:r>
            <a:rPr lang="en-GB" sz="2400" dirty="0">
              <a:latin typeface="Helvetica Neue" panose="020B0604020202020204" charset="0"/>
            </a:rPr>
            <a:t>2</a:t>
          </a:r>
        </a:p>
        <a:p>
          <a:r>
            <a:rPr lang="en-US" sz="2400" dirty="0" err="1">
              <a:latin typeface="Helvetica Neue" panose="020B0604020202020204" charset="0"/>
            </a:rPr>
            <a:t>Inženjering</a:t>
          </a:r>
          <a:endParaRPr lang="en-GB" sz="2400" dirty="0">
            <a:latin typeface="Helvetica Neue" panose="020B0604020202020204" charset="0"/>
          </a:endParaRPr>
        </a:p>
      </dgm:t>
    </dgm:pt>
    <dgm:pt modelId="{FEF08187-4ADC-6A44-83EB-AB76B693AC2A}" type="parTrans" cxnId="{063026A9-7716-AD41-BBAE-D78A8AA5BF87}">
      <dgm:prSet/>
      <dgm:spPr/>
      <dgm:t>
        <a:bodyPr/>
        <a:lstStyle/>
        <a:p>
          <a:endParaRPr lang="en-GB"/>
        </a:p>
      </dgm:t>
    </dgm:pt>
    <dgm:pt modelId="{DF4472B9-345F-A14C-8847-4BBA5A73138F}" type="sibTrans" cxnId="{063026A9-7716-AD41-BBAE-D78A8AA5BF87}">
      <dgm:prSet/>
      <dgm:spPr/>
      <dgm:t>
        <a:bodyPr/>
        <a:lstStyle/>
        <a:p>
          <a:endParaRPr lang="en-GB"/>
        </a:p>
      </dgm:t>
    </dgm:pt>
    <dgm:pt modelId="{6072729B-A211-4F43-95DE-A35E4D58A50C}" type="pres">
      <dgm:prSet presAssocID="{9D61660D-C811-9740-BD8D-79CE90911AD5}" presName="diagram" presStyleCnt="0">
        <dgm:presLayoutVars>
          <dgm:chMax val="1"/>
          <dgm:dir/>
          <dgm:animLvl val="ctr"/>
          <dgm:resizeHandles val="exact"/>
        </dgm:presLayoutVars>
      </dgm:prSet>
      <dgm:spPr/>
    </dgm:pt>
    <dgm:pt modelId="{AB9DFE9E-E744-624D-A994-14009F818628}" type="pres">
      <dgm:prSet presAssocID="{9D61660D-C811-9740-BD8D-79CE90911AD5}" presName="matrix" presStyleCnt="0"/>
      <dgm:spPr/>
    </dgm:pt>
    <dgm:pt modelId="{1228BB1E-7945-BF4F-B47B-1530CA14D420}" type="pres">
      <dgm:prSet presAssocID="{9D61660D-C811-9740-BD8D-79CE90911AD5}" presName="tile1" presStyleLbl="node1" presStyleIdx="0" presStyleCnt="4"/>
      <dgm:spPr/>
    </dgm:pt>
    <dgm:pt modelId="{EFDA5F7D-4BA0-8E49-8E50-9BD7388A7B5A}" type="pres">
      <dgm:prSet presAssocID="{9D61660D-C811-9740-BD8D-79CE90911AD5}" presName="tile1text" presStyleLbl="node1" presStyleIdx="0" presStyleCnt="4">
        <dgm:presLayoutVars>
          <dgm:chMax val="0"/>
          <dgm:chPref val="0"/>
          <dgm:bulletEnabled val="1"/>
        </dgm:presLayoutVars>
      </dgm:prSet>
      <dgm:spPr/>
    </dgm:pt>
    <dgm:pt modelId="{B745C7EF-1D5C-3B44-AE7D-8BC0A5077929}" type="pres">
      <dgm:prSet presAssocID="{9D61660D-C811-9740-BD8D-79CE90911AD5}" presName="tile2" presStyleLbl="node1" presStyleIdx="1" presStyleCnt="4"/>
      <dgm:spPr/>
    </dgm:pt>
    <dgm:pt modelId="{1D03EC20-5A5E-4B47-BFAA-7618202D5F04}" type="pres">
      <dgm:prSet presAssocID="{9D61660D-C811-9740-BD8D-79CE90911AD5}" presName="tile2text" presStyleLbl="node1" presStyleIdx="1" presStyleCnt="4">
        <dgm:presLayoutVars>
          <dgm:chMax val="0"/>
          <dgm:chPref val="0"/>
          <dgm:bulletEnabled val="1"/>
        </dgm:presLayoutVars>
      </dgm:prSet>
      <dgm:spPr/>
    </dgm:pt>
    <dgm:pt modelId="{50340A45-CFA5-F34D-B4AB-A1EFBAE5C808}" type="pres">
      <dgm:prSet presAssocID="{9D61660D-C811-9740-BD8D-79CE90911AD5}" presName="tile3" presStyleLbl="node1" presStyleIdx="2" presStyleCnt="4"/>
      <dgm:spPr/>
    </dgm:pt>
    <dgm:pt modelId="{49A78854-1B59-4F4D-906E-744C27C9F145}" type="pres">
      <dgm:prSet presAssocID="{9D61660D-C811-9740-BD8D-79CE90911AD5}" presName="tile3text" presStyleLbl="node1" presStyleIdx="2" presStyleCnt="4">
        <dgm:presLayoutVars>
          <dgm:chMax val="0"/>
          <dgm:chPref val="0"/>
          <dgm:bulletEnabled val="1"/>
        </dgm:presLayoutVars>
      </dgm:prSet>
      <dgm:spPr/>
    </dgm:pt>
    <dgm:pt modelId="{AD80DDFC-0A30-5748-86EF-9C89F6A03187}" type="pres">
      <dgm:prSet presAssocID="{9D61660D-C811-9740-BD8D-79CE90911AD5}" presName="tile4" presStyleLbl="node1" presStyleIdx="3" presStyleCnt="4"/>
      <dgm:spPr/>
    </dgm:pt>
    <dgm:pt modelId="{98061643-9023-964D-B7C7-844721EA0F15}" type="pres">
      <dgm:prSet presAssocID="{9D61660D-C811-9740-BD8D-79CE90911AD5}" presName="tile4text" presStyleLbl="node1" presStyleIdx="3" presStyleCnt="4">
        <dgm:presLayoutVars>
          <dgm:chMax val="0"/>
          <dgm:chPref val="0"/>
          <dgm:bulletEnabled val="1"/>
        </dgm:presLayoutVars>
      </dgm:prSet>
      <dgm:spPr/>
    </dgm:pt>
    <dgm:pt modelId="{D1A7B1B2-2385-DA49-88F3-FF40037A1D54}" type="pres">
      <dgm:prSet presAssocID="{9D61660D-C811-9740-BD8D-79CE90911AD5}" presName="centerTile" presStyleLbl="fgShp" presStyleIdx="0" presStyleCnt="1">
        <dgm:presLayoutVars>
          <dgm:chMax val="0"/>
          <dgm:chPref val="0"/>
        </dgm:presLayoutVars>
      </dgm:prSet>
      <dgm:spPr/>
    </dgm:pt>
  </dgm:ptLst>
  <dgm:cxnLst>
    <dgm:cxn modelId="{C2704537-9FB9-5348-8A71-2A1710BDB305}" type="presOf" srcId="{0C876189-7D47-1D4E-B0E7-24B110A7E611}" destId="{98061643-9023-964D-B7C7-844721EA0F15}" srcOrd="1" destOrd="0" presId="urn:microsoft.com/office/officeart/2005/8/layout/matrix1"/>
    <dgm:cxn modelId="{7026813F-6E7E-444E-BCA8-C1046F68D72F}" type="presOf" srcId="{63F22820-EB66-0346-9A1D-D298463E0157}" destId="{1D03EC20-5A5E-4B47-BFAA-7618202D5F04}" srcOrd="1" destOrd="0" presId="urn:microsoft.com/office/officeart/2005/8/layout/matrix1"/>
    <dgm:cxn modelId="{CDB2B33F-BDE0-6E44-A0DD-7CF80487E3FE}" type="presOf" srcId="{9D61660D-C811-9740-BD8D-79CE90911AD5}" destId="{6072729B-A211-4F43-95DE-A35E4D58A50C}" srcOrd="0" destOrd="0" presId="urn:microsoft.com/office/officeart/2005/8/layout/matrix1"/>
    <dgm:cxn modelId="{23318162-42DB-794D-8218-BB9698834CE5}" type="presOf" srcId="{E33A0007-9401-C44E-950D-DFC8F541BCA2}" destId="{EFDA5F7D-4BA0-8E49-8E50-9BD7388A7B5A}" srcOrd="1" destOrd="0" presId="urn:microsoft.com/office/officeart/2005/8/layout/matrix1"/>
    <dgm:cxn modelId="{636DC568-3E46-AC47-8A9D-5FE3D15D80DF}" srcId="{DC6CE7E1-674C-D845-BDDA-EBB88F847A6C}" destId="{63F22820-EB66-0346-9A1D-D298463E0157}" srcOrd="1" destOrd="0" parTransId="{5908C842-A0C7-BA4A-A9EB-47AE929F936F}" sibTransId="{4148A6DB-96F2-F44D-8C33-F455E79FABFF}"/>
    <dgm:cxn modelId="{063026A9-7716-AD41-BBAE-D78A8AA5BF87}" srcId="{DC6CE7E1-674C-D845-BDDA-EBB88F847A6C}" destId="{0C876189-7D47-1D4E-B0E7-24B110A7E611}" srcOrd="3" destOrd="0" parTransId="{FEF08187-4ADC-6A44-83EB-AB76B693AC2A}" sibTransId="{DF4472B9-345F-A14C-8847-4BBA5A73138F}"/>
    <dgm:cxn modelId="{640AD5B5-C1D5-BB47-AEAB-39FDFAC2EAD5}" type="presOf" srcId="{E33A0007-9401-C44E-950D-DFC8F541BCA2}" destId="{1228BB1E-7945-BF4F-B47B-1530CA14D420}" srcOrd="0" destOrd="0" presId="urn:microsoft.com/office/officeart/2005/8/layout/matrix1"/>
    <dgm:cxn modelId="{0A835CB9-7F1E-9844-BC03-5410111E07FB}" type="presOf" srcId="{63F22820-EB66-0346-9A1D-D298463E0157}" destId="{B745C7EF-1D5C-3B44-AE7D-8BC0A5077929}" srcOrd="0" destOrd="0" presId="urn:microsoft.com/office/officeart/2005/8/layout/matrix1"/>
    <dgm:cxn modelId="{38C4CEB9-5B9F-2C43-931B-F61DAFE8A4C0}" srcId="{9D61660D-C811-9740-BD8D-79CE90911AD5}" destId="{DC6CE7E1-674C-D845-BDDA-EBB88F847A6C}" srcOrd="0" destOrd="0" parTransId="{5C258DFC-A979-3546-AFB7-2907835AA93A}" sibTransId="{31E0D787-BBE2-CE49-AA8A-7316380A9133}"/>
    <dgm:cxn modelId="{6E8551C1-FD97-8A4C-AC3C-13F3D44830F9}" type="presOf" srcId="{DC6CE7E1-674C-D845-BDDA-EBB88F847A6C}" destId="{D1A7B1B2-2385-DA49-88F3-FF40037A1D54}" srcOrd="0" destOrd="0" presId="urn:microsoft.com/office/officeart/2005/8/layout/matrix1"/>
    <dgm:cxn modelId="{434AB2C9-6832-464B-BF16-1FCC91628D1E}" srcId="{DC6CE7E1-674C-D845-BDDA-EBB88F847A6C}" destId="{E42BE9BE-D6D3-2244-BC30-D79530223BD5}" srcOrd="2" destOrd="0" parTransId="{5390DFD0-373A-7240-A5EB-93563F881AA7}" sibTransId="{240E9FEE-9073-5F43-AFC5-21AD7528231E}"/>
    <dgm:cxn modelId="{1348AAD3-93FC-3A47-809B-C50990230EC1}" type="presOf" srcId="{0C876189-7D47-1D4E-B0E7-24B110A7E611}" destId="{AD80DDFC-0A30-5748-86EF-9C89F6A03187}" srcOrd="0" destOrd="0" presId="urn:microsoft.com/office/officeart/2005/8/layout/matrix1"/>
    <dgm:cxn modelId="{A54E90DB-73BE-A643-B4ED-E983AEA15B5D}" srcId="{DC6CE7E1-674C-D845-BDDA-EBB88F847A6C}" destId="{E33A0007-9401-C44E-950D-DFC8F541BCA2}" srcOrd="0" destOrd="0" parTransId="{A57DD245-9178-D748-B442-A595100B79B0}" sibTransId="{FEA71B0C-EFCB-7D44-B8F8-2752A78F51F5}"/>
    <dgm:cxn modelId="{2B2C30E4-85D9-B04F-941E-913306363694}" type="presOf" srcId="{E42BE9BE-D6D3-2244-BC30-D79530223BD5}" destId="{49A78854-1B59-4F4D-906E-744C27C9F145}" srcOrd="1" destOrd="0" presId="urn:microsoft.com/office/officeart/2005/8/layout/matrix1"/>
    <dgm:cxn modelId="{009FD9FD-E111-CA45-BBE8-5E16D9F10839}" type="presOf" srcId="{E42BE9BE-D6D3-2244-BC30-D79530223BD5}" destId="{50340A45-CFA5-F34D-B4AB-A1EFBAE5C808}" srcOrd="0" destOrd="0" presId="urn:microsoft.com/office/officeart/2005/8/layout/matrix1"/>
    <dgm:cxn modelId="{D4DAAC87-58A3-7146-9C7A-E9433BB024A7}" type="presParOf" srcId="{6072729B-A211-4F43-95DE-A35E4D58A50C}" destId="{AB9DFE9E-E744-624D-A994-14009F818628}" srcOrd="0" destOrd="0" presId="urn:microsoft.com/office/officeart/2005/8/layout/matrix1"/>
    <dgm:cxn modelId="{49F17594-1065-3E47-A9DA-BE70D2C33703}" type="presParOf" srcId="{AB9DFE9E-E744-624D-A994-14009F818628}" destId="{1228BB1E-7945-BF4F-B47B-1530CA14D420}" srcOrd="0" destOrd="0" presId="urn:microsoft.com/office/officeart/2005/8/layout/matrix1"/>
    <dgm:cxn modelId="{C46D96B4-2045-904B-8FE3-70192E63D1D1}" type="presParOf" srcId="{AB9DFE9E-E744-624D-A994-14009F818628}" destId="{EFDA5F7D-4BA0-8E49-8E50-9BD7388A7B5A}" srcOrd="1" destOrd="0" presId="urn:microsoft.com/office/officeart/2005/8/layout/matrix1"/>
    <dgm:cxn modelId="{8618B6E5-8A1E-D44E-BCBB-A2FF1E18986F}" type="presParOf" srcId="{AB9DFE9E-E744-624D-A994-14009F818628}" destId="{B745C7EF-1D5C-3B44-AE7D-8BC0A5077929}" srcOrd="2" destOrd="0" presId="urn:microsoft.com/office/officeart/2005/8/layout/matrix1"/>
    <dgm:cxn modelId="{FAA40D9E-E20C-704C-A9DC-58A3570C6334}" type="presParOf" srcId="{AB9DFE9E-E744-624D-A994-14009F818628}" destId="{1D03EC20-5A5E-4B47-BFAA-7618202D5F04}" srcOrd="3" destOrd="0" presId="urn:microsoft.com/office/officeart/2005/8/layout/matrix1"/>
    <dgm:cxn modelId="{FEBAC211-CA87-DA4C-80A3-B369FE958BCB}" type="presParOf" srcId="{AB9DFE9E-E744-624D-A994-14009F818628}" destId="{50340A45-CFA5-F34D-B4AB-A1EFBAE5C808}" srcOrd="4" destOrd="0" presId="urn:microsoft.com/office/officeart/2005/8/layout/matrix1"/>
    <dgm:cxn modelId="{5E2682EF-BE50-4D4C-B4C6-C3D89B62C113}" type="presParOf" srcId="{AB9DFE9E-E744-624D-A994-14009F818628}" destId="{49A78854-1B59-4F4D-906E-744C27C9F145}" srcOrd="5" destOrd="0" presId="urn:microsoft.com/office/officeart/2005/8/layout/matrix1"/>
    <dgm:cxn modelId="{980562B0-BC4A-8840-9FDA-19A5BB35529E}" type="presParOf" srcId="{AB9DFE9E-E744-624D-A994-14009F818628}" destId="{AD80DDFC-0A30-5748-86EF-9C89F6A03187}" srcOrd="6" destOrd="0" presId="urn:microsoft.com/office/officeart/2005/8/layout/matrix1"/>
    <dgm:cxn modelId="{24507B3A-7EA1-FE4C-B5DB-6FA64FCCB5DE}" type="presParOf" srcId="{AB9DFE9E-E744-624D-A994-14009F818628}" destId="{98061643-9023-964D-B7C7-844721EA0F15}" srcOrd="7" destOrd="0" presId="urn:microsoft.com/office/officeart/2005/8/layout/matrix1"/>
    <dgm:cxn modelId="{21A179DC-007C-2249-AFA4-C71A630303F1}" type="presParOf" srcId="{6072729B-A211-4F43-95DE-A35E4D58A50C}" destId="{D1A7B1B2-2385-DA49-88F3-FF40037A1D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lIns="144000"/>
        <a:lstStyle/>
        <a:p>
          <a:pPr>
            <a:lnSpc>
              <a:spcPct val="90000"/>
            </a:lnSpc>
            <a:spcAft>
              <a:spcPct val="35000"/>
            </a:spcAft>
            <a:buNone/>
          </a:pPr>
          <a:r>
            <a:rPr lang="en-US" sz="4400" noProof="0" dirty="0">
              <a:solidFill>
                <a:schemeClr val="bg1"/>
              </a:solidFill>
              <a:latin typeface="Arial" panose="020B0604020202020204" pitchFamily="34" charset="0"/>
              <a:cs typeface="Arial" panose="020B0604020202020204" pitchFamily="34" charset="0"/>
            </a:rPr>
            <a:t>1.</a:t>
          </a:r>
        </a:p>
      </dgm:t>
    </dgm:pt>
    <dgm:pt modelId="{31A8A7DB-2A1E-4164-ABDC-C04EC6B5CB36}" type="parTrans" cxnId="{1B2269D9-2B58-418F-8397-E1E0ECEE2302}">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A8F2A099-DEF2-411D-84C5-C438C1F98321}" type="sibTrans" cxnId="{1B2269D9-2B58-418F-8397-E1E0ECEE2302}">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D14F4154-5C7E-49B9-A1DA-CF4835FA14E9}">
      <dgm:prSet phldrT="[Texto]" custT="1"/>
      <dgm:spPr>
        <a:solidFill>
          <a:srgbClr val="4D94B7"/>
        </a:solidFill>
      </dgm:spPr>
      <dgm:t>
        <a:bodyPr lIns="144000"/>
        <a:lstStyle/>
        <a:p>
          <a:pPr>
            <a:lnSpc>
              <a:spcPct val="100000"/>
            </a:lnSpc>
            <a:spcAft>
              <a:spcPts val="600"/>
            </a:spcAft>
            <a:buFont typeface="Wingdings" panose="05000000000000000000" pitchFamily="2" charset="2"/>
            <a:buChar char="§"/>
          </a:pPr>
          <a:r>
            <a:rPr lang="it-IT" sz="2000" noProof="0" dirty="0" err="1">
              <a:solidFill>
                <a:schemeClr val="bg1"/>
              </a:solidFill>
              <a:latin typeface="Arial" panose="020B0604020202020204" pitchFamily="34" charset="0"/>
              <a:cs typeface="Arial" panose="020B0604020202020204" pitchFamily="34" charset="0"/>
            </a:rPr>
            <a:t>Visok</a:t>
          </a:r>
          <a:r>
            <a:rPr lang="it-IT" sz="2000" noProof="0" dirty="0">
              <a:solidFill>
                <a:schemeClr val="bg1"/>
              </a:solidFill>
              <a:latin typeface="Arial" panose="020B0604020202020204" pitchFamily="34" charset="0"/>
              <a:cs typeface="Arial" panose="020B0604020202020204" pitchFamily="34" charset="0"/>
            </a:rPr>
            <a:t> </a:t>
          </a:r>
          <a:r>
            <a:rPr lang="it-IT" sz="2000" noProof="0" dirty="0" err="1">
              <a:solidFill>
                <a:schemeClr val="bg1"/>
              </a:solidFill>
              <a:latin typeface="Arial" panose="020B0604020202020204" pitchFamily="34" charset="0"/>
              <a:cs typeface="Arial" panose="020B0604020202020204" pitchFamily="34" charset="0"/>
            </a:rPr>
            <a:t>stupanj</a:t>
          </a:r>
          <a:r>
            <a:rPr lang="it-IT" sz="2000" noProof="0" dirty="0">
              <a:solidFill>
                <a:schemeClr val="bg1"/>
              </a:solidFill>
              <a:latin typeface="Arial" panose="020B0604020202020204" pitchFamily="34" charset="0"/>
              <a:cs typeface="Arial" panose="020B0604020202020204" pitchFamily="34" charset="0"/>
            </a:rPr>
            <a:t> </a:t>
          </a:r>
          <a:r>
            <a:rPr lang="it-IT" sz="2000" noProof="0" dirty="0" err="1">
              <a:solidFill>
                <a:schemeClr val="bg1"/>
              </a:solidFill>
              <a:latin typeface="Arial" panose="020B0604020202020204" pitchFamily="34" charset="0"/>
              <a:cs typeface="Arial" panose="020B0604020202020204" pitchFamily="34" charset="0"/>
            </a:rPr>
            <a:t>nesigurnosti</a:t>
          </a:r>
          <a:r>
            <a:rPr lang="it-IT" sz="2000" noProof="0" dirty="0">
              <a:solidFill>
                <a:schemeClr val="bg1"/>
              </a:solidFill>
              <a:latin typeface="Arial" panose="020B0604020202020204" pitchFamily="34" charset="0"/>
              <a:cs typeface="Arial" panose="020B0604020202020204" pitchFamily="34" charset="0"/>
            </a:rPr>
            <a:t> </a:t>
          </a:r>
          <a:r>
            <a:rPr lang="it-IT" sz="2000" noProof="0" dirty="0" err="1">
              <a:solidFill>
                <a:schemeClr val="bg1"/>
              </a:solidFill>
              <a:latin typeface="Arial" panose="020B0604020202020204" pitchFamily="34" charset="0"/>
              <a:cs typeface="Arial" panose="020B0604020202020204" pitchFamily="34" charset="0"/>
            </a:rPr>
            <a:t>proizvoda</a:t>
          </a:r>
          <a:r>
            <a:rPr lang="it-IT" sz="2000" noProof="0" dirty="0">
              <a:solidFill>
                <a:schemeClr val="bg1"/>
              </a:solidFill>
              <a:latin typeface="Arial" panose="020B0604020202020204" pitchFamily="34" charset="0"/>
              <a:cs typeface="Arial" panose="020B0604020202020204" pitchFamily="34" charset="0"/>
            </a:rPr>
            <a:t> i </a:t>
          </a:r>
          <a:r>
            <a:rPr lang="it-IT" sz="2000" noProof="0" dirty="0" err="1">
              <a:solidFill>
                <a:schemeClr val="bg1"/>
              </a:solidFill>
              <a:latin typeface="Arial" panose="020B0604020202020204" pitchFamily="34" charset="0"/>
              <a:cs typeface="Arial" panose="020B0604020202020204" pitchFamily="34" charset="0"/>
            </a:rPr>
            <a:t>procesa</a:t>
          </a:r>
          <a:endParaRPr lang="en-US" sz="2000" noProof="0" dirty="0">
            <a:solidFill>
              <a:schemeClr val="bg1"/>
            </a:solidFill>
            <a:latin typeface="Arial" panose="020B0604020202020204" pitchFamily="34" charset="0"/>
            <a:cs typeface="Arial" panose="020B0604020202020204" pitchFamily="34" charset="0"/>
          </a:endParaRPr>
        </a:p>
      </dgm:t>
    </dgm:pt>
    <dgm:pt modelId="{BE3B42CE-9942-4645-A449-81A1E9DB9154}" type="parTrans" cxnId="{1D317167-76AA-4F4E-A9F8-63612EC3DBE2}">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37CC2B3D-0FC1-46C1-A6B5-F006EBCAD4AC}" type="sibTrans" cxnId="{1D317167-76AA-4F4E-A9F8-63612EC3DBE2}">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6E472645-BC71-459D-997A-F9341A994092}">
      <dgm:prSet phldrT="[Texto]" custT="1"/>
      <dgm:spPr>
        <a:solidFill>
          <a:srgbClr val="78B17A"/>
        </a:solidFill>
      </dgm:spPr>
      <dgm:t>
        <a:bodyPr lIns="144000"/>
        <a:lstStyle/>
        <a:p>
          <a:pPr>
            <a:lnSpc>
              <a:spcPct val="90000"/>
            </a:lnSpc>
            <a:spcAft>
              <a:spcPct val="35000"/>
            </a:spcAft>
            <a:buNone/>
          </a:pPr>
          <a:r>
            <a:rPr lang="en-US" sz="4400" noProof="0" dirty="0">
              <a:solidFill>
                <a:schemeClr val="bg1"/>
              </a:solidFill>
              <a:latin typeface="Arial" panose="020B0604020202020204" pitchFamily="34" charset="0"/>
              <a:cs typeface="Arial" panose="020B0604020202020204" pitchFamily="34" charset="0"/>
            </a:rPr>
            <a:t>2.</a:t>
          </a:r>
        </a:p>
      </dgm:t>
    </dgm:pt>
    <dgm:pt modelId="{8B3494A0-180A-4E66-AC87-ACB2D99E9530}" type="parTrans" cxnId="{2DE5CA04-3A6D-46E6-929D-B81F670AB78D}">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85EBC4C5-54D9-46DB-9811-089B9FB6D791}" type="sibTrans" cxnId="{2DE5CA04-3A6D-46E6-929D-B81F670AB78D}">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48645316-919B-4F63-AF82-40A3F0264D31}">
      <dgm:prSet phldrT="[Texto]" custT="1"/>
      <dgm:spPr>
        <a:solidFill>
          <a:srgbClr val="78B17A"/>
        </a:solidFill>
      </dgm:spPr>
      <dgm:t>
        <a:bodyPr lIns="144000"/>
        <a:lstStyle/>
        <a:p>
          <a:pPr>
            <a:lnSpc>
              <a:spcPct val="100000"/>
            </a:lnSpc>
            <a:spcAft>
              <a:spcPts val="600"/>
            </a:spcAft>
            <a:buFont typeface="Wingdings" panose="05000000000000000000" pitchFamily="2" charset="2"/>
            <a:buChar char="§"/>
          </a:pPr>
          <a:r>
            <a:rPr lang="hr-HR" sz="2000" noProof="0" dirty="0">
              <a:solidFill>
                <a:schemeClr val="bg1"/>
              </a:solidFill>
              <a:latin typeface="Arial" panose="020B0604020202020204" pitchFamily="34" charset="0"/>
              <a:cs typeface="Arial" panose="020B0604020202020204" pitchFamily="34" charset="0"/>
            </a:rPr>
            <a:t>Identificirana tržišna prilika, ali je prisutna neizvjesnost procesa</a:t>
          </a:r>
        </a:p>
      </dgm:t>
    </dgm:pt>
    <dgm:pt modelId="{8605296F-8C95-4E09-AF07-C19FD452560A}" type="parTrans" cxnId="{BCC903BA-F688-4EA9-A99B-1950436B3708}">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133178BE-A8A3-4695-9C73-6414C65D65D6}" type="sibTrans" cxnId="{BCC903BA-F688-4EA9-A99B-1950436B3708}">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211DF803-F6C0-4377-9EA1-730918AEE4FB}">
      <dgm:prSet phldrT="[Texto]" custT="1"/>
      <dgm:spPr>
        <a:solidFill>
          <a:srgbClr val="AED633"/>
        </a:solidFill>
      </dgm:spPr>
      <dgm:t>
        <a:bodyPr lIns="144000"/>
        <a:lstStyle/>
        <a:p>
          <a:pPr>
            <a:lnSpc>
              <a:spcPct val="90000"/>
            </a:lnSpc>
            <a:spcAft>
              <a:spcPct val="35000"/>
            </a:spcAft>
            <a:buNone/>
          </a:pPr>
          <a:r>
            <a:rPr lang="en-US" sz="4400" noProof="0" dirty="0">
              <a:solidFill>
                <a:schemeClr val="bg1"/>
              </a:solidFill>
              <a:latin typeface="Arial" panose="020B0604020202020204" pitchFamily="34" charset="0"/>
              <a:cs typeface="Arial" panose="020B0604020202020204" pitchFamily="34" charset="0"/>
            </a:rPr>
            <a:t>3.</a:t>
          </a:r>
        </a:p>
      </dgm:t>
    </dgm:pt>
    <dgm:pt modelId="{D355C6D1-BE47-439F-9A2D-CF582FB387AF}" type="parTrans" cxnId="{E3B0BBAE-E7B0-4033-907F-3EEA707FD686}">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54E221B3-524C-40BB-99C5-D9AB6462D8E2}" type="sibTrans" cxnId="{E3B0BBAE-E7B0-4033-907F-3EEA707FD686}">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B6E75022-ACAE-4E09-B382-39335791B453}">
      <dgm:prSet phldrT="[Texto]" custT="1"/>
      <dgm:spPr>
        <a:solidFill>
          <a:srgbClr val="4D94B7"/>
        </a:solidFill>
      </dgm:spPr>
      <dgm:t>
        <a:bodyPr lIns="144000"/>
        <a:lstStyle/>
        <a:p>
          <a:pPr>
            <a:lnSpc>
              <a:spcPct val="90000"/>
            </a:lnSpc>
            <a:spcAft>
              <a:spcPct val="15000"/>
            </a:spcAft>
            <a:buFontTx/>
            <a:buNone/>
          </a:pPr>
          <a:endParaRPr lang="en-US" sz="3600" noProof="0" dirty="0">
            <a:solidFill>
              <a:schemeClr val="bg1"/>
            </a:solidFill>
            <a:latin typeface="Arial" panose="020B0604020202020204" pitchFamily="34" charset="0"/>
            <a:cs typeface="Arial" panose="020B0604020202020204" pitchFamily="34" charset="0"/>
          </a:endParaRPr>
        </a:p>
      </dgm:t>
    </dgm:pt>
    <dgm:pt modelId="{214599B9-32E5-412E-A693-BA152425AE3C}" type="parTrans" cxnId="{D12C108E-7780-4774-8A64-E6A228CE3BE9}">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64E3FBCC-DCEA-4D55-8307-23F82E2763BA}" type="sibTrans" cxnId="{D12C108E-7780-4774-8A64-E6A228CE3BE9}">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F8C5ABC5-561D-4BFA-AEA0-EBBDC1F3EA99}">
      <dgm:prSet phldrT="[Texto]" custT="1"/>
      <dgm:spPr>
        <a:solidFill>
          <a:srgbClr val="AED633"/>
        </a:solidFill>
      </dgm:spPr>
      <dgm:t>
        <a:bodyPr lIns="144000"/>
        <a:lstStyle/>
        <a:p>
          <a:pPr>
            <a:lnSpc>
              <a:spcPct val="90000"/>
            </a:lnSpc>
            <a:spcAft>
              <a:spcPct val="15000"/>
            </a:spcAft>
            <a:buFontTx/>
            <a:buNone/>
          </a:pPr>
          <a:endParaRPr lang="en-US" sz="3600" noProof="0" dirty="0">
            <a:solidFill>
              <a:schemeClr val="bg1"/>
            </a:solidFill>
            <a:latin typeface="Arial" panose="020B0604020202020204" pitchFamily="34" charset="0"/>
            <a:cs typeface="Arial" panose="020B0604020202020204" pitchFamily="34" charset="0"/>
          </a:endParaRPr>
        </a:p>
      </dgm:t>
    </dgm:pt>
    <dgm:pt modelId="{996824AE-A398-4D98-9B3D-9709E1D2FE49}" type="parTrans" cxnId="{B9D42993-2692-4FB5-9962-97DA94996384}">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DF0DA6DF-1617-471E-B5A6-F07256FB7099}" type="sibTrans" cxnId="{B9D42993-2692-4FB5-9962-97DA94996384}">
      <dgm:prSet/>
      <dgm:spPr/>
      <dgm:t>
        <a:bodyPr/>
        <a:lstStyle/>
        <a:p>
          <a:endParaRPr lang="en-US" sz="1200" noProof="0" dirty="0">
            <a:solidFill>
              <a:schemeClr val="bg1"/>
            </a:solidFill>
            <a:latin typeface="Arial" panose="020B0604020202020204" pitchFamily="34" charset="0"/>
            <a:cs typeface="Arial" panose="020B0604020202020204" pitchFamily="34" charset="0"/>
          </a:endParaRPr>
        </a:p>
      </dgm:t>
    </dgm:pt>
    <dgm:pt modelId="{CA157DFB-DE1A-F541-B83F-29E9C8484FF2}">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Prisutna nesigurnost proizvoda</a:t>
          </a:r>
          <a:endParaRPr lang="en-US" sz="2000" noProof="0" dirty="0">
            <a:solidFill>
              <a:schemeClr val="bg1"/>
            </a:solidFill>
            <a:latin typeface="Arial" panose="020B0604020202020204" pitchFamily="34" charset="0"/>
            <a:cs typeface="Arial" panose="020B0604020202020204" pitchFamily="34" charset="0"/>
          </a:endParaRPr>
        </a:p>
      </dgm:t>
    </dgm:pt>
    <dgm:pt modelId="{0A832B86-8D7D-284C-A85F-B9D085E5E395}" type="parTrans" cxnId="{FF1A5533-72A8-E442-9799-9CF562829CC8}">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AA147328-3115-204D-A1F4-30877011284A}" type="sibTrans" cxnId="{FF1A5533-72A8-E442-9799-9CF562829CC8}">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4A12709F-86B4-7845-9493-494356492D17}">
      <dgm:prSet custT="1"/>
      <dgm:spPr/>
      <dgm:t>
        <a:bodyPr lIns="144000"/>
        <a:lstStyle/>
        <a:p>
          <a:pPr>
            <a:lnSpc>
              <a:spcPct val="90000"/>
            </a:lnSpc>
            <a:spcAft>
              <a:spcPct val="35000"/>
            </a:spcAft>
            <a:buNone/>
          </a:pPr>
          <a:r>
            <a:rPr lang="en-US" sz="4400" noProof="0" dirty="0">
              <a:solidFill>
                <a:schemeClr val="bg1"/>
              </a:solidFill>
              <a:latin typeface="Arial" panose="020B0604020202020204" pitchFamily="34" charset="0"/>
              <a:cs typeface="Arial" panose="020B0604020202020204" pitchFamily="34" charset="0"/>
            </a:rPr>
            <a:t>4</a:t>
          </a:r>
          <a:r>
            <a:rPr lang="hr-HR" sz="4400" noProof="0" dirty="0">
              <a:solidFill>
                <a:schemeClr val="bg1"/>
              </a:solidFill>
              <a:latin typeface="Arial" panose="020B0604020202020204" pitchFamily="34" charset="0"/>
              <a:cs typeface="Arial" panose="020B0604020202020204" pitchFamily="34" charset="0"/>
            </a:rPr>
            <a:t>.</a:t>
          </a:r>
          <a:endParaRPr lang="en-US" sz="4400" noProof="0" dirty="0">
            <a:solidFill>
              <a:schemeClr val="bg1"/>
            </a:solidFill>
            <a:latin typeface="Arial" panose="020B0604020202020204" pitchFamily="34" charset="0"/>
            <a:cs typeface="Arial" panose="020B0604020202020204" pitchFamily="34" charset="0"/>
          </a:endParaRPr>
        </a:p>
      </dgm:t>
    </dgm:pt>
    <dgm:pt modelId="{E62CCC4E-5D6C-9142-9A34-EAEE223464C5}" type="parTrans" cxnId="{3D646AB2-D508-4146-8786-62FC80CB96B3}">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7D0F8B3C-0B64-5248-BB59-218416F34B2D}" type="sibTrans" cxnId="{3D646AB2-D508-4146-8786-62FC80CB96B3}">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F3553E5D-639E-3340-8CC3-7AB7D2C9DDB1}">
      <dgm:prSet custT="1"/>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Najmanje neizvjesno</a:t>
          </a:r>
          <a:endParaRPr lang="en-US" sz="2000" noProof="0" dirty="0">
            <a:solidFill>
              <a:schemeClr val="bg1"/>
            </a:solidFill>
            <a:latin typeface="Arial" panose="020B0604020202020204" pitchFamily="34" charset="0"/>
            <a:cs typeface="Arial" panose="020B0604020202020204" pitchFamily="34" charset="0"/>
          </a:endParaRPr>
        </a:p>
      </dgm:t>
    </dgm:pt>
    <dgm:pt modelId="{CD8019D5-66E3-5745-96DD-7BF3CE8B3AFF}" type="parTrans" cxnId="{AA5A6347-07ED-444F-9808-26811F60E265}">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0C1F7375-3B45-C843-81D6-EC359F2DFFAF}" type="sibTrans" cxnId="{AA5A6347-07ED-444F-9808-26811F60E265}">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31067E2B-9A39-304C-8B08-782BF3F7250A}">
      <dgm:prSet custT="1"/>
      <dgm:spPr/>
      <dgm:t>
        <a:bodyPr lIns="144000"/>
        <a:lstStyle/>
        <a:p>
          <a:pPr>
            <a:lnSpc>
              <a:spcPct val="90000"/>
            </a:lnSpc>
            <a:spcAft>
              <a:spcPct val="15000"/>
            </a:spcAft>
          </a:pPr>
          <a:endParaRPr lang="en-US" sz="5100" noProof="0" dirty="0">
            <a:solidFill>
              <a:schemeClr val="bg1"/>
            </a:solidFill>
            <a:latin typeface="Arial" panose="020B0604020202020204" pitchFamily="34" charset="0"/>
            <a:cs typeface="Arial" panose="020B0604020202020204" pitchFamily="34" charset="0"/>
          </a:endParaRPr>
        </a:p>
      </dgm:t>
    </dgm:pt>
    <dgm:pt modelId="{2415DAC2-4761-AC41-B1FA-52D2FAAD4C26}" type="parTrans" cxnId="{15E4959F-D0FD-BC47-9084-06C526DD84ED}">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FE8E0B4A-20CD-034D-A9C8-015433FD5118}" type="sibTrans" cxnId="{15E4959F-D0FD-BC47-9084-06C526DD84ED}">
      <dgm:prSet/>
      <dgm:spPr/>
      <dgm:t>
        <a:bodyPr/>
        <a:lstStyle/>
        <a:p>
          <a:endParaRPr lang="en-US" noProof="0" dirty="0">
            <a:solidFill>
              <a:schemeClr val="bg1"/>
            </a:solidFill>
            <a:latin typeface="Arial" panose="020B0604020202020204" pitchFamily="34" charset="0"/>
            <a:cs typeface="Arial" panose="020B0604020202020204" pitchFamily="34" charset="0"/>
          </a:endParaRPr>
        </a:p>
      </dgm:t>
    </dgm:pt>
    <dgm:pt modelId="{62F0654F-2EA1-4D85-B241-2A27AF319E50}">
      <dgm:prSet custT="1"/>
      <dgm:spPr/>
      <dgm:t>
        <a:bodyPr/>
        <a:lstStyle/>
        <a:p>
          <a:pPr>
            <a:buFont typeface="Wingdings" panose="05000000000000000000" pitchFamily="2" charset="2"/>
            <a:buChar char="§"/>
          </a:pPr>
          <a:r>
            <a:rPr lang="en-US" sz="2000" noProof="0" dirty="0">
              <a:solidFill>
                <a:schemeClr val="bg1"/>
              </a:solidFill>
              <a:latin typeface="Arial" panose="020B0604020202020204" pitchFamily="34" charset="0"/>
              <a:cs typeface="Arial" panose="020B0604020202020204" pitchFamily="34" charset="0"/>
            </a:rPr>
            <a:t>Nedefiniran cilj i put</a:t>
          </a:r>
        </a:p>
      </dgm:t>
    </dgm:pt>
    <dgm:pt modelId="{80A07B25-D368-48BF-B2A3-9352E6BC40F2}" type="parTrans" cxnId="{7211C816-835F-4E7B-A13D-39FC443A945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18D919E9-F65A-446B-8879-2E6C8777B846}" type="sibTrans" cxnId="{7211C816-835F-4E7B-A13D-39FC443A945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2A873BED-6B92-4DA3-879D-A7046F52726E}">
      <dgm:prSet custT="1"/>
      <dgm:spPr/>
      <dgm:t>
        <a:bodyPr/>
        <a:lstStyle/>
        <a:p>
          <a:pPr>
            <a:buFont typeface="Wingdings" panose="05000000000000000000" pitchFamily="2" charset="2"/>
            <a:buChar char="§"/>
          </a:pPr>
          <a:r>
            <a:rPr lang="en-US" sz="2000" noProof="0" dirty="0">
              <a:solidFill>
                <a:schemeClr val="bg1"/>
              </a:solidFill>
              <a:latin typeface="Arial" panose="020B0604020202020204" pitchFamily="34" charset="0"/>
              <a:cs typeface="Arial" panose="020B0604020202020204" pitchFamily="34" charset="0"/>
            </a:rPr>
            <a:t>Proces plavog neba – zadatak toliko udaljen od stvarnosti da se čini u oblaku</a:t>
          </a:r>
        </a:p>
      </dgm:t>
    </dgm:pt>
    <dgm:pt modelId="{759AE2A0-8B8E-4582-9C2A-F5C2D0DA9EFB}" type="parTrans" cxnId="{022915D9-EA03-4991-92B4-DCFEAC7A34A1}">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C6F3906-0145-4099-AAAC-A961FEE986F7}" type="sibTrans" cxnId="{022915D9-EA03-4991-92B4-DCFEAC7A34A1}">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A9B6C85-0EF4-4020-9C12-A162CA174EC8}">
      <dgm:prSet custT="1"/>
      <dgm:spPr/>
      <dgm:t>
        <a:bodyPr/>
        <a:lstStyle/>
        <a:p>
          <a:pPr>
            <a:buFont typeface="Wingdings" panose="05000000000000000000" pitchFamily="2" charset="2"/>
            <a:buChar char="§"/>
          </a:pPr>
          <a:r>
            <a:rPr lang="en-US" sz="2000" noProof="0" dirty="0">
              <a:solidFill>
                <a:schemeClr val="bg1"/>
              </a:solidFill>
              <a:latin typeface="Arial" panose="020B0604020202020204" pitchFamily="34" charset="0"/>
              <a:cs typeface="Arial" panose="020B0604020202020204" pitchFamily="34" charset="0"/>
            </a:rPr>
            <a:t>Uobičajeno u sveučilišnim istraživačkim centrima</a:t>
          </a:r>
        </a:p>
      </dgm:t>
    </dgm:pt>
    <dgm:pt modelId="{D74F2C92-AF08-4290-8365-AC97C177ED10}" type="parTrans" cxnId="{FD46173A-9E3D-4BE8-985A-6AD3ED5AA027}">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8924B2D-832A-498E-B0C8-A43C40AB6EB9}" type="sibTrans" cxnId="{FD46173A-9E3D-4BE8-985A-6AD3ED5AA027}">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444ECC7-33A3-43BA-BDDD-C75503D6579E}">
      <dgm:prSet custT="1"/>
      <dgm:spPr/>
      <dgm:t>
        <a:bodyPr/>
        <a:lstStyle/>
        <a:p>
          <a:pPr>
            <a:buFont typeface="Wingdings" panose="05000000000000000000" pitchFamily="2" charset="2"/>
            <a:buChar char="§"/>
          </a:pPr>
          <a:r>
            <a:rPr lang="en-US" sz="2000" noProof="0" dirty="0">
              <a:solidFill>
                <a:schemeClr val="bg1"/>
              </a:solidFill>
              <a:latin typeface="Arial" panose="020B0604020202020204" pitchFamily="34" charset="0"/>
              <a:cs typeface="Arial" panose="020B0604020202020204" pitchFamily="34" charset="0"/>
            </a:rPr>
            <a:t>Primjer Guinnessove limenke – kako potrošačima pružiti isti okus kao pivo iz boce?</a:t>
          </a:r>
        </a:p>
      </dgm:t>
    </dgm:pt>
    <dgm:pt modelId="{80EEF3FA-C4EC-4C6E-9BA9-11E78B2A4B3C}" type="parTrans" cxnId="{B29471FD-B258-4FAF-9BA5-69E2945477E7}">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1FF18F7-5365-4C70-B51E-6BD319394B54}" type="sibTrans" cxnId="{B29471FD-B258-4FAF-9BA5-69E2945477E7}">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97343C99-48A7-4C7D-9FF6-0590B3FEEEF9}">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Nastaje s pojavom novih tehnologija</a:t>
          </a:r>
          <a:endParaRPr lang="en-US" sz="2000" noProof="0" dirty="0">
            <a:solidFill>
              <a:schemeClr val="bg1"/>
            </a:solidFill>
            <a:latin typeface="Arial" panose="020B0604020202020204" pitchFamily="34" charset="0"/>
            <a:cs typeface="Arial" panose="020B0604020202020204" pitchFamily="34" charset="0"/>
          </a:endParaRPr>
        </a:p>
      </dgm:t>
    </dgm:pt>
    <dgm:pt modelId="{307301F1-8CBD-427C-8472-F9039D8F4FDA}" type="parTrans" cxnId="{0190219B-E883-407E-B693-7AFC831C65CA}">
      <dgm:prSet/>
      <dgm:spPr/>
      <dgm:t>
        <a:bodyPr/>
        <a:lstStyle/>
        <a:p>
          <a:endParaRPr lang="hr-HR">
            <a:solidFill>
              <a:schemeClr val="bg1"/>
            </a:solidFill>
            <a:latin typeface="Arial" panose="020B0604020202020204" pitchFamily="34" charset="0"/>
            <a:cs typeface="Arial" panose="020B0604020202020204" pitchFamily="34" charset="0"/>
          </a:endParaRPr>
        </a:p>
      </dgm:t>
    </dgm:pt>
    <dgm:pt modelId="{07F1BB6D-CD93-4FE3-9241-94792BC95C19}" type="sibTrans" cxnId="{0190219B-E883-407E-B693-7AFC831C65CA}">
      <dgm:prSet/>
      <dgm:spPr/>
      <dgm:t>
        <a:bodyPr/>
        <a:lstStyle/>
        <a:p>
          <a:endParaRPr lang="hr-HR">
            <a:solidFill>
              <a:schemeClr val="bg1"/>
            </a:solidFill>
            <a:latin typeface="Arial" panose="020B0604020202020204" pitchFamily="34" charset="0"/>
            <a:cs typeface="Arial" panose="020B0604020202020204" pitchFamily="34" charset="0"/>
          </a:endParaRPr>
        </a:p>
      </dgm:t>
    </dgm:pt>
    <dgm:pt modelId="{37D542FA-1EDC-472C-AF8A-23B7BADC0EF9}">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Nedostatak jasnog pogleda na to kako optimalno koristiti tehnologiju</a:t>
          </a:r>
          <a:endParaRPr lang="en-US" sz="2000" noProof="0" dirty="0">
            <a:solidFill>
              <a:schemeClr val="bg1"/>
            </a:solidFill>
            <a:latin typeface="Arial" panose="020B0604020202020204" pitchFamily="34" charset="0"/>
            <a:cs typeface="Arial" panose="020B0604020202020204" pitchFamily="34" charset="0"/>
          </a:endParaRPr>
        </a:p>
      </dgm:t>
    </dgm:pt>
    <dgm:pt modelId="{33F2F264-683F-419F-B132-194E1D8C46F7}" type="parTrans" cxnId="{1EA8F6C5-C00F-4E00-8D47-10F8F7A995FC}">
      <dgm:prSet/>
      <dgm:spPr/>
      <dgm:t>
        <a:bodyPr/>
        <a:lstStyle/>
        <a:p>
          <a:endParaRPr lang="hr-HR">
            <a:solidFill>
              <a:schemeClr val="bg1"/>
            </a:solidFill>
            <a:latin typeface="Arial" panose="020B0604020202020204" pitchFamily="34" charset="0"/>
            <a:cs typeface="Arial" panose="020B0604020202020204" pitchFamily="34" charset="0"/>
          </a:endParaRPr>
        </a:p>
      </dgm:t>
    </dgm:pt>
    <dgm:pt modelId="{74EB411B-8CCF-45DA-9B58-898322AEAC6F}" type="sibTrans" cxnId="{1EA8F6C5-C00F-4E00-8D47-10F8F7A995FC}">
      <dgm:prSet/>
      <dgm:spPr/>
      <dgm:t>
        <a:bodyPr/>
        <a:lstStyle/>
        <a:p>
          <a:endParaRPr lang="hr-HR">
            <a:solidFill>
              <a:schemeClr val="bg1"/>
            </a:solidFill>
            <a:latin typeface="Arial" panose="020B0604020202020204" pitchFamily="34" charset="0"/>
            <a:cs typeface="Arial" panose="020B0604020202020204" pitchFamily="34" charset="0"/>
          </a:endParaRPr>
        </a:p>
      </dgm:t>
    </dgm:pt>
    <dgm:pt modelId="{2DF425F0-5EDC-4EE0-9503-688071E60D29}">
      <dgm:prSet phldrT="[Texto]" custT="1"/>
      <dgm:spPr>
        <a:solidFill>
          <a:srgbClr val="AED633"/>
        </a:solidFill>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Primjeri: razmislite o načinima na koje se tehnologije kao što je </a:t>
          </a:r>
          <a:r>
            <a:rPr lang="hr-HR" sz="2000" dirty="0" err="1">
              <a:solidFill>
                <a:schemeClr val="bg1"/>
              </a:solidFill>
              <a:latin typeface="Arial" panose="020B0604020202020204" pitchFamily="34" charset="0"/>
              <a:cs typeface="Arial" panose="020B0604020202020204" pitchFamily="34" charset="0"/>
            </a:rPr>
            <a:t>grafen</a:t>
          </a:r>
          <a:r>
            <a:rPr lang="hr-HR" sz="2000" dirty="0">
              <a:solidFill>
                <a:schemeClr val="bg1"/>
              </a:solidFill>
              <a:latin typeface="Arial" panose="020B0604020202020204" pitchFamily="34" charset="0"/>
              <a:cs typeface="Arial" panose="020B0604020202020204" pitchFamily="34" charset="0"/>
            </a:rPr>
            <a:t> mogu koristiti</a:t>
          </a:r>
          <a:endParaRPr lang="en-US" sz="2000" noProof="0" dirty="0">
            <a:solidFill>
              <a:schemeClr val="bg1"/>
            </a:solidFill>
            <a:latin typeface="Arial" panose="020B0604020202020204" pitchFamily="34" charset="0"/>
            <a:cs typeface="Arial" panose="020B0604020202020204" pitchFamily="34" charset="0"/>
          </a:endParaRPr>
        </a:p>
      </dgm:t>
    </dgm:pt>
    <dgm:pt modelId="{635E8616-CB9B-423F-B824-20D1A87DA0B7}" type="parTrans" cxnId="{0855889E-FA17-4821-94C8-AAC27BAC7E2A}">
      <dgm:prSet/>
      <dgm:spPr/>
      <dgm:t>
        <a:bodyPr/>
        <a:lstStyle/>
        <a:p>
          <a:endParaRPr lang="hr-HR">
            <a:solidFill>
              <a:schemeClr val="bg1"/>
            </a:solidFill>
            <a:latin typeface="Arial" panose="020B0604020202020204" pitchFamily="34" charset="0"/>
            <a:cs typeface="Arial" panose="020B0604020202020204" pitchFamily="34" charset="0"/>
          </a:endParaRPr>
        </a:p>
      </dgm:t>
    </dgm:pt>
    <dgm:pt modelId="{F0A78B28-6CE3-4B1A-BBDC-AF569EBE1E6E}" type="sibTrans" cxnId="{0855889E-FA17-4821-94C8-AAC27BAC7E2A}">
      <dgm:prSet/>
      <dgm:spPr/>
      <dgm:t>
        <a:bodyPr/>
        <a:lstStyle/>
        <a:p>
          <a:endParaRPr lang="hr-HR">
            <a:solidFill>
              <a:schemeClr val="bg1"/>
            </a:solidFill>
            <a:latin typeface="Arial" panose="020B0604020202020204" pitchFamily="34" charset="0"/>
            <a:cs typeface="Arial" panose="020B0604020202020204" pitchFamily="34" charset="0"/>
          </a:endParaRPr>
        </a:p>
      </dgm:t>
    </dgm:pt>
    <dgm:pt modelId="{D4D79031-08B1-4B2A-A682-871A0EC839FE}">
      <dgm:prSet custT="1"/>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Modificiranje postojećih proizvoda i tehnologija</a:t>
          </a:r>
          <a:endParaRPr lang="en-US" sz="2000" noProof="0" dirty="0">
            <a:solidFill>
              <a:schemeClr val="bg1"/>
            </a:solidFill>
            <a:latin typeface="Arial" panose="020B0604020202020204" pitchFamily="34" charset="0"/>
            <a:cs typeface="Arial" panose="020B0604020202020204" pitchFamily="34" charset="0"/>
          </a:endParaRPr>
        </a:p>
      </dgm:t>
    </dgm:pt>
    <dgm:pt modelId="{28D21598-306A-4335-81A5-531DD8626722}" type="parTrans" cxnId="{77D1B0BF-DE21-4FC7-A22A-702C8437467D}">
      <dgm:prSet/>
      <dgm:spPr/>
      <dgm:t>
        <a:bodyPr/>
        <a:lstStyle/>
        <a:p>
          <a:endParaRPr lang="de-DE">
            <a:solidFill>
              <a:schemeClr val="bg1"/>
            </a:solidFill>
          </a:endParaRPr>
        </a:p>
      </dgm:t>
    </dgm:pt>
    <dgm:pt modelId="{1B10E5D8-5888-4F89-A077-972CA0FBA94E}" type="sibTrans" cxnId="{77D1B0BF-DE21-4FC7-A22A-702C8437467D}">
      <dgm:prSet/>
      <dgm:spPr/>
      <dgm:t>
        <a:bodyPr/>
        <a:lstStyle/>
        <a:p>
          <a:endParaRPr lang="de-DE">
            <a:solidFill>
              <a:schemeClr val="bg1"/>
            </a:solidFill>
          </a:endParaRPr>
        </a:p>
      </dgm:t>
    </dgm:pt>
    <dgm:pt modelId="{EFFDB950-BC95-4128-977C-DAFFCE96DA26}">
      <dgm:prSet custT="1"/>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Slične aktivnosti među suparnicima</a:t>
          </a:r>
          <a:endParaRPr lang="en-US" sz="2000" noProof="0" dirty="0">
            <a:solidFill>
              <a:schemeClr val="bg1"/>
            </a:solidFill>
            <a:latin typeface="Arial" panose="020B0604020202020204" pitchFamily="34" charset="0"/>
            <a:cs typeface="Arial" panose="020B0604020202020204" pitchFamily="34" charset="0"/>
          </a:endParaRPr>
        </a:p>
      </dgm:t>
    </dgm:pt>
    <dgm:pt modelId="{8EFF8FC9-BD75-46CA-816B-B786F6F31C5A}" type="parTrans" cxnId="{320B9C3E-F902-4A4A-9FF8-DA53ADA1FA73}">
      <dgm:prSet/>
      <dgm:spPr/>
      <dgm:t>
        <a:bodyPr/>
        <a:lstStyle/>
        <a:p>
          <a:endParaRPr lang="de-DE">
            <a:solidFill>
              <a:schemeClr val="bg1"/>
            </a:solidFill>
          </a:endParaRPr>
        </a:p>
      </dgm:t>
    </dgm:pt>
    <dgm:pt modelId="{C2C78650-FEA9-49ED-8BAC-90179AB20E58}" type="sibTrans" cxnId="{320B9C3E-F902-4A4A-9FF8-DA53ADA1FA73}">
      <dgm:prSet/>
      <dgm:spPr/>
      <dgm:t>
        <a:bodyPr/>
        <a:lstStyle/>
        <a:p>
          <a:endParaRPr lang="de-DE">
            <a:solidFill>
              <a:schemeClr val="bg1"/>
            </a:solidFill>
          </a:endParaRPr>
        </a:p>
      </dgm:t>
    </dgm:pt>
    <dgm:pt modelId="{55C79307-C69B-4009-8563-9FECBC0D9F61}">
      <dgm:prSet custT="1"/>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Malo ili nimalo korištenja radikalno novih tehnologija</a:t>
          </a:r>
          <a:endParaRPr lang="en-US" sz="2000" noProof="0" dirty="0">
            <a:solidFill>
              <a:schemeClr val="bg1"/>
            </a:solidFill>
            <a:latin typeface="Arial" panose="020B0604020202020204" pitchFamily="34" charset="0"/>
            <a:cs typeface="Arial" panose="020B0604020202020204" pitchFamily="34" charset="0"/>
          </a:endParaRPr>
        </a:p>
      </dgm:t>
    </dgm:pt>
    <dgm:pt modelId="{94DAAC09-3F44-488A-9AB3-9FDE3E7EDA50}" type="parTrans" cxnId="{F4061260-DEDA-478F-89D0-234D80B8B260}">
      <dgm:prSet/>
      <dgm:spPr/>
      <dgm:t>
        <a:bodyPr/>
        <a:lstStyle/>
        <a:p>
          <a:endParaRPr lang="de-DE">
            <a:solidFill>
              <a:schemeClr val="bg1"/>
            </a:solidFill>
          </a:endParaRPr>
        </a:p>
      </dgm:t>
    </dgm:pt>
    <dgm:pt modelId="{8C2DD945-D1A5-483B-A124-AD1FBB40E4CE}" type="sibTrans" cxnId="{F4061260-DEDA-478F-89D0-234D80B8B260}">
      <dgm:prSet/>
      <dgm:spPr/>
      <dgm:t>
        <a:bodyPr/>
        <a:lstStyle/>
        <a:p>
          <a:endParaRPr lang="de-DE">
            <a:solidFill>
              <a:schemeClr val="bg1"/>
            </a:solidFill>
          </a:endParaRPr>
        </a:p>
      </dgm:t>
    </dgm:pt>
    <dgm:pt modelId="{B7A9FEAB-FD33-4410-A9FB-B995C2F67BD0}">
      <dgm:prSet custT="1"/>
      <dgm:spPr/>
      <dgm:t>
        <a:bodyPr lIns="144000"/>
        <a:lstStyle/>
        <a:p>
          <a:pPr>
            <a:lnSpc>
              <a:spcPct val="100000"/>
            </a:lnSpc>
            <a:spcAft>
              <a:spcPts val="600"/>
            </a:spcAft>
            <a:buFont typeface="Wingdings" panose="05000000000000000000" pitchFamily="2" charset="2"/>
            <a:buChar char="§"/>
          </a:pPr>
          <a:r>
            <a:rPr lang="hr-HR" sz="2000" dirty="0">
              <a:solidFill>
                <a:schemeClr val="bg1"/>
              </a:solidFill>
              <a:latin typeface="Arial" panose="020B0604020202020204" pitchFamily="34" charset="0"/>
              <a:cs typeface="Arial" panose="020B0604020202020204" pitchFamily="34" charset="0"/>
            </a:rPr>
            <a:t>Primjeri: etablirani proizvođači mobilnih telefona</a:t>
          </a:r>
          <a:endParaRPr lang="en-US" sz="2000" noProof="0" dirty="0">
            <a:solidFill>
              <a:schemeClr val="bg1"/>
            </a:solidFill>
            <a:latin typeface="Arial" panose="020B0604020202020204" pitchFamily="34" charset="0"/>
            <a:cs typeface="Arial" panose="020B0604020202020204" pitchFamily="34" charset="0"/>
          </a:endParaRPr>
        </a:p>
      </dgm:t>
    </dgm:pt>
    <dgm:pt modelId="{8DE072BD-6129-44DF-A6D4-2E12FB465C89}" type="parTrans" cxnId="{9BCB2873-4E13-467D-8EB0-36D8C2143391}">
      <dgm:prSet/>
      <dgm:spPr/>
      <dgm:t>
        <a:bodyPr/>
        <a:lstStyle/>
        <a:p>
          <a:endParaRPr lang="de-DE">
            <a:solidFill>
              <a:schemeClr val="bg1"/>
            </a:solidFill>
          </a:endParaRPr>
        </a:p>
      </dgm:t>
    </dgm:pt>
    <dgm:pt modelId="{779E453A-D936-4EEB-BF58-34CABE095AE3}" type="sibTrans" cxnId="{9BCB2873-4E13-467D-8EB0-36D8C2143391}">
      <dgm:prSet/>
      <dgm:spPr/>
      <dgm:t>
        <a:bodyPr/>
        <a:lstStyle/>
        <a:p>
          <a:endParaRPr lang="de-DE">
            <a:solidFill>
              <a:schemeClr val="bg1"/>
            </a:solidFill>
          </a:endParaRPr>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4">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4">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4" custScaleX="114705">
        <dgm:presLayoutVars>
          <dgm:bulletEnabled val="1"/>
        </dgm:presLayoutVars>
      </dgm:prSet>
      <dgm:spPr/>
    </dgm:pt>
    <dgm:pt modelId="{B0A0F2C8-4FC2-8845-BEA6-FC0670E510DE}" type="pres">
      <dgm:prSet presAssocID="{54E221B3-524C-40BB-99C5-D9AB6462D8E2}" presName="sibTrans" presStyleCnt="0"/>
      <dgm:spPr/>
    </dgm:pt>
    <dgm:pt modelId="{33E1553D-90BF-0E44-A644-C3085B0C46B6}" type="pres">
      <dgm:prSet presAssocID="{4A12709F-86B4-7845-9493-494356492D17}" presName="node" presStyleLbl="node1" presStyleIdx="3" presStyleCnt="4" custScaleX="108977" custScaleY="100000">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5" presId="urn:microsoft.com/office/officeart/2005/8/layout/hList6"/>
    <dgm:cxn modelId="{55EAFE07-2736-46A6-8CD9-CEEE5FE051CF}" type="presOf" srcId="{62F0654F-2EA1-4D85-B241-2A27AF319E50}" destId="{93B0D6AB-5E0F-4286-BC0E-71F22E92DF0A}" srcOrd="0" destOrd="2" presId="urn:microsoft.com/office/officeart/2005/8/layout/hList6"/>
    <dgm:cxn modelId="{FABC1508-0FB6-40A1-9A09-0C17933A6231}" type="presOf" srcId="{3444ECC7-33A3-43BA-BDDD-C75503D6579E}" destId="{20B1CF38-A52D-40CC-A2A7-450B517CFFAB}" srcOrd="0" destOrd="2" presId="urn:microsoft.com/office/officeart/2005/8/layout/hList6"/>
    <dgm:cxn modelId="{39A1E30A-F5E0-48AF-B0B9-B802D33FA733}" type="presOf" srcId="{9A9B6C85-0EF4-4020-9C12-A162CA174EC8}" destId="{93B0D6AB-5E0F-4286-BC0E-71F22E92DF0A}" srcOrd="0" destOrd="4" presId="urn:microsoft.com/office/officeart/2005/8/layout/hList6"/>
    <dgm:cxn modelId="{9F2C700B-1D6C-5047-8B8E-72A7BDB7C86F}" type="presOf" srcId="{31067E2B-9A39-304C-8B08-782BF3F7250A}" destId="{33E1553D-90BF-0E44-A644-C3085B0C46B6}" srcOrd="0" destOrd="6" presId="urn:microsoft.com/office/officeart/2005/8/layout/hList6"/>
    <dgm:cxn modelId="{37824716-4538-1F4B-9733-86ED738F5AE1}" type="presOf" srcId="{CA157DFB-DE1A-F541-B83F-29E9C8484FF2}" destId="{E352A7A4-F4D1-4FE5-9A5F-9CFF17B53C6B}" srcOrd="0" destOrd="1" presId="urn:microsoft.com/office/officeart/2005/8/layout/hList6"/>
    <dgm:cxn modelId="{7211C816-835F-4E7B-A13D-39FC443A9459}" srcId="{2190E1AC-BBD7-4353-BFFB-96638D02CF1F}" destId="{62F0654F-2EA1-4D85-B241-2A27AF319E50}" srcOrd="1" destOrd="0" parTransId="{80A07B25-D368-48BF-B2A3-9352E6BC40F2}" sibTransId="{18D919E9-F65A-446B-8879-2E6C8777B846}"/>
    <dgm:cxn modelId="{285E4F27-70A1-4011-92A4-D84AF9BC9845}" type="presOf" srcId="{55C79307-C69B-4009-8563-9FECBC0D9F61}" destId="{33E1553D-90BF-0E44-A644-C3085B0C46B6}" srcOrd="0" destOrd="4" presId="urn:microsoft.com/office/officeart/2005/8/layout/hList6"/>
    <dgm:cxn modelId="{FF1A5533-72A8-E442-9799-9CF562829CC8}" srcId="{211DF803-F6C0-4377-9EA1-730918AEE4FB}" destId="{CA157DFB-DE1A-F541-B83F-29E9C8484FF2}" srcOrd="0" destOrd="0" parTransId="{0A832B86-8D7D-284C-A85F-B9D085E5E395}" sibTransId="{AA147328-3115-204D-A1F4-30877011284A}"/>
    <dgm:cxn modelId="{FD46173A-9E3D-4BE8-985A-6AD3ED5AA027}" srcId="{2190E1AC-BBD7-4353-BFFB-96638D02CF1F}" destId="{9A9B6C85-0EF4-4020-9C12-A162CA174EC8}" srcOrd="3" destOrd="0" parTransId="{D74F2C92-AF08-4290-8365-AC97C177ED10}" sibTransId="{38924B2D-832A-498E-B0C8-A43C40AB6EB9}"/>
    <dgm:cxn modelId="{A2EBB93D-9F08-433C-BB6D-03C1A0A821FB}" type="presOf" srcId="{B7A9FEAB-FD33-4410-A9FB-B995C2F67BD0}" destId="{33E1553D-90BF-0E44-A644-C3085B0C46B6}" srcOrd="0" destOrd="5" presId="urn:microsoft.com/office/officeart/2005/8/layout/hList6"/>
    <dgm:cxn modelId="{320B9C3E-F902-4A4A-9FF8-DA53ADA1FA73}" srcId="{4A12709F-86B4-7845-9493-494356492D17}" destId="{EFFDB950-BC95-4128-977C-DAFFCE96DA26}" srcOrd="2" destOrd="0" parTransId="{8EFF8FC9-BD75-46CA-816B-B786F6F31C5A}" sibTransId="{C2C78650-FEA9-49ED-8BAC-90179AB20E58}"/>
    <dgm:cxn modelId="{A1F83A5F-CB85-4A97-A2BF-156AB05DD496}" type="presOf" srcId="{48645316-919B-4F63-AF82-40A3F0264D31}" destId="{20B1CF38-A52D-40CC-A2A7-450B517CFFAB}" srcOrd="0" destOrd="1" presId="urn:microsoft.com/office/officeart/2005/8/layout/hList6"/>
    <dgm:cxn modelId="{F4061260-DEDA-478F-89D0-234D80B8B260}" srcId="{4A12709F-86B4-7845-9493-494356492D17}" destId="{55C79307-C69B-4009-8563-9FECBC0D9F61}" srcOrd="3" destOrd="0" parTransId="{94DAAC09-3F44-488A-9AB3-9FDE3E7EDA50}" sibTransId="{8C2DD945-D1A5-483B-A124-AD1FBB40E4CE}"/>
    <dgm:cxn modelId="{8D381F47-5EB8-4F7F-8BEA-F899A8117359}" type="presOf" srcId="{28BA5EB9-E6D7-4A34-BBC2-D613F00391CA}" destId="{D7B340CB-CD18-49D7-8F19-C70010EA7293}" srcOrd="0" destOrd="0" presId="urn:microsoft.com/office/officeart/2005/8/layout/hList6"/>
    <dgm:cxn modelId="{AA5A6347-07ED-444F-9808-26811F60E265}" srcId="{4A12709F-86B4-7845-9493-494356492D17}" destId="{F3553E5D-639E-3340-8CC3-7AB7D2C9DDB1}" srcOrd="0" destOrd="0" parTransId="{CD8019D5-66E3-5745-96DD-7BF3CE8B3AFF}" sibTransId="{0C1F7375-3B45-C843-81D6-EC359F2DFFAF}"/>
    <dgm:cxn modelId="{1D317167-76AA-4F4E-A9F8-63612EC3DBE2}" srcId="{2190E1AC-BBD7-4353-BFFB-96638D02CF1F}" destId="{D14F4154-5C7E-49B9-A1DA-CF4835FA14E9}" srcOrd="0" destOrd="0" parTransId="{BE3B42CE-9942-4645-A449-81A1E9DB9154}" sibTransId="{37CC2B3D-0FC1-46C1-A6B5-F006EBCAD4AC}"/>
    <dgm:cxn modelId="{503EA16A-1404-4A06-A987-5065DAE5D09D}" type="presOf" srcId="{D14F4154-5C7E-49B9-A1DA-CF4835FA14E9}" destId="{93B0D6AB-5E0F-4286-BC0E-71F22E92DF0A}" srcOrd="0" destOrd="1" presId="urn:microsoft.com/office/officeart/2005/8/layout/hList6"/>
    <dgm:cxn modelId="{2BAD6F4B-A314-A445-B629-01EB09B5D00C}" type="presOf" srcId="{F3553E5D-639E-3340-8CC3-7AB7D2C9DDB1}" destId="{33E1553D-90BF-0E44-A644-C3085B0C46B6}" srcOrd="0" destOrd="1" presId="urn:microsoft.com/office/officeart/2005/8/layout/hList6"/>
    <dgm:cxn modelId="{9BCB2873-4E13-467D-8EB0-36D8C2143391}" srcId="{4A12709F-86B4-7845-9493-494356492D17}" destId="{B7A9FEAB-FD33-4410-A9FB-B995C2F67BD0}" srcOrd="4" destOrd="0" parTransId="{8DE072BD-6129-44DF-A6D4-2E12FB465C89}" sibTransId="{779E453A-D936-4EEB-BF58-34CABE095AE3}"/>
    <dgm:cxn modelId="{8BB61254-DD4C-4D1C-9EF7-E4D479FFE1EA}" type="presOf" srcId="{6E472645-BC71-459D-997A-F9341A994092}" destId="{20B1CF38-A52D-40CC-A2A7-450B517CFFAB}" srcOrd="0" destOrd="0" presId="urn:microsoft.com/office/officeart/2005/8/layout/hList6"/>
    <dgm:cxn modelId="{35C71675-8A79-428A-A787-4AAB16944902}" type="presOf" srcId="{2A873BED-6B92-4DA3-879D-A7046F52726E}" destId="{93B0D6AB-5E0F-4286-BC0E-71F22E92DF0A}" srcOrd="0" destOrd="3" presId="urn:microsoft.com/office/officeart/2005/8/layout/hList6"/>
    <dgm:cxn modelId="{D1846C7B-2692-47AA-9430-8D27359DDCBF}" type="presOf" srcId="{2190E1AC-BBD7-4353-BFFB-96638D02CF1F}" destId="{93B0D6AB-5E0F-4286-BC0E-71F22E92DF0A}" srcOrd="0" destOrd="0" presId="urn:microsoft.com/office/officeart/2005/8/layout/hList6"/>
    <dgm:cxn modelId="{D12C108E-7780-4774-8A64-E6A228CE3BE9}" srcId="{2190E1AC-BBD7-4353-BFFB-96638D02CF1F}" destId="{B6E75022-ACAE-4E09-B382-39335791B453}" srcOrd="4" destOrd="0" parTransId="{214599B9-32E5-412E-A693-BA152425AE3C}" sibTransId="{64E3FBCC-DCEA-4D55-8307-23F82E2763BA}"/>
    <dgm:cxn modelId="{B9D42993-2692-4FB5-9962-97DA94996384}" srcId="{211DF803-F6C0-4377-9EA1-730918AEE4FB}" destId="{F8C5ABC5-561D-4BFA-AEA0-EBBDC1F3EA99}" srcOrd="4" destOrd="0" parTransId="{996824AE-A398-4D98-9B3D-9709E1D2FE49}" sibTransId="{DF0DA6DF-1617-471E-B5A6-F07256FB7099}"/>
    <dgm:cxn modelId="{0190219B-E883-407E-B693-7AFC831C65CA}" srcId="{211DF803-F6C0-4377-9EA1-730918AEE4FB}" destId="{97343C99-48A7-4C7D-9FF6-0590B3FEEEF9}" srcOrd="1" destOrd="0" parTransId="{307301F1-8CBD-427C-8472-F9039D8F4FDA}" sibTransId="{07F1BB6D-CD93-4FE3-9241-94792BC95C19}"/>
    <dgm:cxn modelId="{0855889E-FA17-4821-94C8-AAC27BAC7E2A}" srcId="{211DF803-F6C0-4377-9EA1-730918AEE4FB}" destId="{2DF425F0-5EDC-4EE0-9503-688071E60D29}" srcOrd="3" destOrd="0" parTransId="{635E8616-CB9B-423F-B824-20D1A87DA0B7}" sibTransId="{F0A78B28-6CE3-4B1A-BBDC-AF569EBE1E6E}"/>
    <dgm:cxn modelId="{15E4959F-D0FD-BC47-9084-06C526DD84ED}" srcId="{4A12709F-86B4-7845-9493-494356492D17}" destId="{31067E2B-9A39-304C-8B08-782BF3F7250A}" srcOrd="5" destOrd="0" parTransId="{2415DAC2-4761-AC41-B1FA-52D2FAAD4C26}" sibTransId="{FE8E0B4A-20CD-034D-A9C8-015433FD5118}"/>
    <dgm:cxn modelId="{6543C8A3-85D2-9943-9DAF-ED99E266A051}" type="presOf" srcId="{4A12709F-86B4-7845-9493-494356492D17}" destId="{33E1553D-90BF-0E44-A644-C3085B0C46B6}" srcOrd="0" destOrd="0" presId="urn:microsoft.com/office/officeart/2005/8/layout/hList6"/>
    <dgm:cxn modelId="{E3B0BBAE-E7B0-4033-907F-3EEA707FD686}" srcId="{28BA5EB9-E6D7-4A34-BBC2-D613F00391CA}" destId="{211DF803-F6C0-4377-9EA1-730918AEE4FB}" srcOrd="2" destOrd="0" parTransId="{D355C6D1-BE47-439F-9A2D-CF582FB387AF}" sibTransId="{54E221B3-524C-40BB-99C5-D9AB6462D8E2}"/>
    <dgm:cxn modelId="{3D646AB2-D508-4146-8786-62FC80CB96B3}" srcId="{28BA5EB9-E6D7-4A34-BBC2-D613F00391CA}" destId="{4A12709F-86B4-7845-9493-494356492D17}" srcOrd="3" destOrd="0" parTransId="{E62CCC4E-5D6C-9142-9A34-EAEE223464C5}" sibTransId="{7D0F8B3C-0B64-5248-BB59-218416F34B2D}"/>
    <dgm:cxn modelId="{BCC903BA-F688-4EA9-A99B-1950436B3708}" srcId="{6E472645-BC71-459D-997A-F9341A994092}" destId="{48645316-919B-4F63-AF82-40A3F0264D31}" srcOrd="0" destOrd="0" parTransId="{8605296F-8C95-4E09-AF07-C19FD452560A}" sibTransId="{133178BE-A8A3-4695-9C73-6414C65D65D6}"/>
    <dgm:cxn modelId="{77D1B0BF-DE21-4FC7-A22A-702C8437467D}" srcId="{4A12709F-86B4-7845-9493-494356492D17}" destId="{D4D79031-08B1-4B2A-A682-871A0EC839FE}" srcOrd="1" destOrd="0" parTransId="{28D21598-306A-4335-81A5-531DD8626722}" sibTransId="{1B10E5D8-5888-4F89-A077-972CA0FBA94E}"/>
    <dgm:cxn modelId="{1EA8F6C5-C00F-4E00-8D47-10F8F7A995FC}" srcId="{211DF803-F6C0-4377-9EA1-730918AEE4FB}" destId="{37D542FA-1EDC-472C-AF8A-23B7BADC0EF9}" srcOrd="2" destOrd="0" parTransId="{33F2F264-683F-419F-B132-194E1D8C46F7}" sibTransId="{74EB411B-8CCF-45DA-9B58-898322AEAC6F}"/>
    <dgm:cxn modelId="{D05B18C9-59D4-410B-BC3A-CDACA7A68CB4}" type="presOf" srcId="{2DF425F0-5EDC-4EE0-9503-688071E60D29}" destId="{E352A7A4-F4D1-4FE5-9A5F-9CFF17B53C6B}" srcOrd="0" destOrd="4" presId="urn:microsoft.com/office/officeart/2005/8/layout/hList6"/>
    <dgm:cxn modelId="{525266D5-49E2-4CFC-B0CA-CD19B3BFDA93}" type="presOf" srcId="{37D542FA-1EDC-472C-AF8A-23B7BADC0EF9}" destId="{E352A7A4-F4D1-4FE5-9A5F-9CFF17B53C6B}" srcOrd="0" destOrd="3" presId="urn:microsoft.com/office/officeart/2005/8/layout/hList6"/>
    <dgm:cxn modelId="{AA8F98D5-9A86-458F-86D1-6E9EE16748B9}" type="presOf" srcId="{D4D79031-08B1-4B2A-A682-871A0EC839FE}" destId="{33E1553D-90BF-0E44-A644-C3085B0C46B6}" srcOrd="0" destOrd="2" presId="urn:microsoft.com/office/officeart/2005/8/layout/hList6"/>
    <dgm:cxn modelId="{022915D9-EA03-4991-92B4-DCFEAC7A34A1}" srcId="{2190E1AC-BBD7-4353-BFFB-96638D02CF1F}" destId="{2A873BED-6B92-4DA3-879D-A7046F52726E}" srcOrd="2" destOrd="0" parTransId="{759AE2A0-8B8E-4582-9C2A-F5C2D0DA9EFB}" sibTransId="{9C6F3906-0145-4099-AAAC-A961FEE986F7}"/>
    <dgm:cxn modelId="{1B2269D9-2B58-418F-8397-E1E0ECEE2302}" srcId="{28BA5EB9-E6D7-4A34-BBC2-D613F00391CA}" destId="{2190E1AC-BBD7-4353-BFFB-96638D02CF1F}" srcOrd="0" destOrd="0" parTransId="{31A8A7DB-2A1E-4164-ABDC-C04EC6B5CB36}" sibTransId="{A8F2A099-DEF2-411D-84C5-C438C1F98321}"/>
    <dgm:cxn modelId="{351A2AE0-48D1-408A-86C4-8EE1F112CC3B}" type="presOf" srcId="{97343C99-48A7-4C7D-9FF6-0590B3FEEEF9}" destId="{E352A7A4-F4D1-4FE5-9A5F-9CFF17B53C6B}" srcOrd="0" destOrd="2" presId="urn:microsoft.com/office/officeart/2005/8/layout/hList6"/>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5" presId="urn:microsoft.com/office/officeart/2005/8/layout/hList6"/>
    <dgm:cxn modelId="{034331ED-61AC-4452-8649-976E07075E04}" type="presOf" srcId="{EFFDB950-BC95-4128-977C-DAFFCE96DA26}" destId="{33E1553D-90BF-0E44-A644-C3085B0C46B6}" srcOrd="0" destOrd="3" presId="urn:microsoft.com/office/officeart/2005/8/layout/hList6"/>
    <dgm:cxn modelId="{B29471FD-B258-4FAF-9BA5-69E2945477E7}" srcId="{6E472645-BC71-459D-997A-F9341A994092}" destId="{3444ECC7-33A3-43BA-BDDD-C75503D6579E}" srcOrd="1" destOrd="0" parTransId="{80EEF3FA-C4EC-4C6E-9BA9-11E78B2A4B3C}" sibTransId="{31FF18F7-5365-4C70-B51E-6BD319394B54}"/>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 modelId="{E8123602-25D9-524E-AB61-EA9E65D05FE0}" type="presParOf" srcId="{D7B340CB-CD18-49D7-8F19-C70010EA7293}" destId="{B0A0F2C8-4FC2-8845-BEA6-FC0670E510DE}" srcOrd="5" destOrd="0" presId="urn:microsoft.com/office/officeart/2005/8/layout/hList6"/>
    <dgm:cxn modelId="{3E6D9663-D847-D345-B683-0E7842884310}" type="presParOf" srcId="{D7B340CB-CD18-49D7-8F19-C70010EA7293}" destId="{33E1553D-90BF-0E44-A644-C3085B0C46B6}"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hr-HR" sz="2200" b="1" dirty="0">
              <a:latin typeface="Arial" panose="020B0604020202020204" pitchFamily="34" charset="0"/>
              <a:cs typeface="Arial" panose="020B0604020202020204" pitchFamily="34" charset="0"/>
            </a:rPr>
            <a:t>Čimbenici koji olakšavaju unutarnje iskorištavanje znanja</a:t>
          </a:r>
          <a:endParaRPr lang="en-US" sz="2200" b="1" noProof="0" dirty="0">
            <a:solidFill>
              <a:schemeClr val="tx1"/>
            </a:solidFill>
            <a:latin typeface="Arial" panose="020B0604020202020204" pitchFamily="34" charset="0"/>
            <a:cs typeface="Arial" panose="020B0604020202020204" pitchFamily="34" charset="0"/>
          </a:endParaRPr>
        </a:p>
      </dgm:t>
    </dgm:pt>
    <dgm:pt modelId="{B2325200-452E-49C4-88A4-B3D8F4EC2E9A}" type="parTrans" cxnId="{61A0B3C2-C531-4130-9674-CC19656DE778}">
      <dgm:prSet/>
      <dgm:spPr/>
      <dgm:t>
        <a:bodyPr/>
        <a:lstStyle/>
        <a:p>
          <a:endParaRPr lang="en-US" noProof="0" dirty="0">
            <a:solidFill>
              <a:schemeClr val="tx1"/>
            </a:solidFill>
            <a:latin typeface="Arial" panose="020B0604020202020204" pitchFamily="34" charset="0"/>
            <a:cs typeface="Arial" panose="020B0604020202020204" pitchFamily="34" charset="0"/>
          </a:endParaRPr>
        </a:p>
      </dgm:t>
    </dgm:pt>
    <dgm:pt modelId="{A31E1DD9-B5C2-4728-A8DA-403C7839EAE2}" type="sibTrans" cxnId="{61A0B3C2-C531-4130-9674-CC19656DE778}">
      <dgm:prSet/>
      <dgm:spPr/>
      <dgm:t>
        <a:bodyPr/>
        <a:lstStyle/>
        <a:p>
          <a:endParaRPr lang="en-US" noProof="0" dirty="0">
            <a:solidFill>
              <a:schemeClr val="tx1"/>
            </a:solidFill>
            <a:latin typeface="Arial" panose="020B0604020202020204" pitchFamily="34" charset="0"/>
            <a:cs typeface="Arial" panose="020B0604020202020204" pitchFamily="34" charset="0"/>
          </a:endParaRPr>
        </a:p>
      </dgm:t>
    </dgm:pt>
    <dgm:pt modelId="{4D082404-6B75-4683-AC10-1634C6BC1BE4}">
      <dgm:prSet phldrT="[Texto]" custT="1"/>
      <dgm:spPr>
        <a:solidFill>
          <a:srgbClr val="AED633">
            <a:alpha val="50000"/>
          </a:srgbClr>
        </a:solidFill>
      </dgm:spPr>
      <dgm:t>
        <a:bodyPr/>
        <a:lstStyle/>
        <a:p>
          <a:r>
            <a:rPr lang="hr-HR" sz="1800" noProof="0" dirty="0">
              <a:solidFill>
                <a:schemeClr val="tx1"/>
              </a:solidFill>
              <a:latin typeface="Arial" panose="020B0604020202020204" pitchFamily="34" charset="0"/>
              <a:cs typeface="Arial" panose="020B0604020202020204" pitchFamily="34" charset="0"/>
            </a:rPr>
            <a:t>Upravljanje znanjem</a:t>
          </a:r>
          <a:endParaRPr lang="en-US" sz="1800" noProof="0" dirty="0">
            <a:solidFill>
              <a:schemeClr val="tx1"/>
            </a:solidFill>
            <a:latin typeface="Arial" panose="020B0604020202020204" pitchFamily="34" charset="0"/>
            <a:cs typeface="Arial" panose="020B0604020202020204" pitchFamily="34" charset="0"/>
          </a:endParaRPr>
        </a:p>
      </dgm:t>
    </dgm:pt>
    <dgm:pt modelId="{D8ACE33D-5D95-46F0-9734-7BD663BDF410}" type="parTrans" cxnId="{CBFC6E0B-85E0-43F1-8907-8A25C1F2A0F9}">
      <dgm:prSet/>
      <dgm:spPr/>
      <dgm:t>
        <a:bodyPr/>
        <a:lstStyle/>
        <a:p>
          <a:endParaRPr lang="en-US" noProof="0" dirty="0">
            <a:latin typeface="Arial" panose="020B0604020202020204" pitchFamily="34" charset="0"/>
            <a:cs typeface="Arial" panose="020B0604020202020204" pitchFamily="34" charset="0"/>
          </a:endParaRPr>
        </a:p>
      </dgm:t>
    </dgm:pt>
    <dgm:pt modelId="{3EF1239E-0AC8-4AE3-8C04-F116EEAF38E7}" type="sibTrans" cxnId="{CBFC6E0B-85E0-43F1-8907-8A25C1F2A0F9}">
      <dgm:prSet/>
      <dgm:spPr/>
      <dgm:t>
        <a:bodyPr/>
        <a:lstStyle/>
        <a:p>
          <a:endParaRPr lang="en-US" noProof="0" dirty="0">
            <a:latin typeface="Arial" panose="020B0604020202020204" pitchFamily="34" charset="0"/>
            <a:cs typeface="Arial" panose="020B0604020202020204" pitchFamily="34" charset="0"/>
          </a:endParaRPr>
        </a:p>
      </dgm:t>
    </dgm:pt>
    <dgm:pt modelId="{A738D4DE-1C78-46C7-9B61-4A193B12821C}">
      <dgm:prSet phldrT="[Texto]" custT="1"/>
      <dgm:spPr>
        <a:solidFill>
          <a:srgbClr val="AED633">
            <a:alpha val="50000"/>
          </a:srgbClr>
        </a:solidFill>
      </dgm:spPr>
      <dgm:t>
        <a:bodyPr/>
        <a:lstStyle/>
        <a:p>
          <a:r>
            <a:rPr lang="hr-HR" sz="1800" noProof="0" dirty="0">
              <a:solidFill>
                <a:schemeClr val="tx1"/>
              </a:solidFill>
              <a:latin typeface="Arial" panose="020B0604020202020204" pitchFamily="34" charset="0"/>
              <a:cs typeface="Arial" panose="020B0604020202020204" pitchFamily="34" charset="0"/>
            </a:rPr>
            <a:t>Upravljanje tehnologijom</a:t>
          </a:r>
          <a:endParaRPr lang="en-US" sz="1800" noProof="0" dirty="0">
            <a:solidFill>
              <a:schemeClr val="tx1"/>
            </a:solidFill>
            <a:latin typeface="Arial" panose="020B0604020202020204" pitchFamily="34" charset="0"/>
            <a:cs typeface="Arial" panose="020B0604020202020204" pitchFamily="34" charset="0"/>
          </a:endParaRPr>
        </a:p>
      </dgm:t>
    </dgm:pt>
    <dgm:pt modelId="{6ED15BE4-072D-4223-A140-5406CB9B27DC}" type="parTrans" cxnId="{C77C9470-BCC7-4997-A468-E41C2488AB3B}">
      <dgm:prSet/>
      <dgm:spPr/>
      <dgm:t>
        <a:bodyPr/>
        <a:lstStyle/>
        <a:p>
          <a:endParaRPr lang="en-US" noProof="0" dirty="0">
            <a:latin typeface="Arial" panose="020B0604020202020204" pitchFamily="34" charset="0"/>
            <a:cs typeface="Arial" panose="020B0604020202020204" pitchFamily="34" charset="0"/>
          </a:endParaRPr>
        </a:p>
      </dgm:t>
    </dgm:pt>
    <dgm:pt modelId="{FBC31210-B136-48D5-924F-2B31E3BE2E94}" type="sibTrans" cxnId="{C77C9470-BCC7-4997-A468-E41C2488AB3B}">
      <dgm:prSet/>
      <dgm:spPr/>
      <dgm:t>
        <a:bodyPr/>
        <a:lstStyle/>
        <a:p>
          <a:endParaRPr lang="en-US" noProof="0" dirty="0">
            <a:latin typeface="Arial" panose="020B0604020202020204" pitchFamily="34" charset="0"/>
            <a:cs typeface="Arial" panose="020B0604020202020204" pitchFamily="34" charset="0"/>
          </a:endParaRPr>
        </a:p>
      </dgm:t>
    </dgm:pt>
    <dgm:pt modelId="{511CB459-83A9-455E-A3BC-F64E1298C8FB}">
      <dgm:prSet phldrT="[Texto]" custT="1"/>
      <dgm:spPr>
        <a:solidFill>
          <a:srgbClr val="AED633">
            <a:alpha val="50000"/>
          </a:srgbClr>
        </a:solidFill>
      </dgm:spPr>
      <dgm:t>
        <a:bodyPr/>
        <a:lstStyle/>
        <a:p>
          <a:r>
            <a:rPr lang="hr-HR" sz="1800" noProof="0" dirty="0">
              <a:solidFill>
                <a:schemeClr val="tx1"/>
              </a:solidFill>
              <a:latin typeface="Arial" panose="020B0604020202020204" pitchFamily="34" charset="0"/>
              <a:cs typeface="Arial" panose="020B0604020202020204" pitchFamily="34" charset="0"/>
            </a:rPr>
            <a:t>Upravljanje kreativnošću</a:t>
          </a:r>
          <a:endParaRPr lang="en-US" sz="1800" noProof="0" dirty="0">
            <a:solidFill>
              <a:schemeClr val="tx1"/>
            </a:solidFill>
            <a:latin typeface="Arial" panose="020B0604020202020204" pitchFamily="34" charset="0"/>
            <a:cs typeface="Arial" panose="020B0604020202020204" pitchFamily="34" charset="0"/>
          </a:endParaRPr>
        </a:p>
      </dgm:t>
    </dgm:pt>
    <dgm:pt modelId="{C35AA375-3BE9-485B-9D76-D66DB06073B0}" type="parTrans" cxnId="{981EB5CD-522F-4ADB-9711-F7907E26EA75}">
      <dgm:prSet/>
      <dgm:spPr/>
      <dgm:t>
        <a:bodyPr/>
        <a:lstStyle/>
        <a:p>
          <a:endParaRPr lang="en-US" noProof="0" dirty="0">
            <a:latin typeface="Arial" panose="020B0604020202020204" pitchFamily="34" charset="0"/>
            <a:cs typeface="Arial" panose="020B0604020202020204" pitchFamily="34" charset="0"/>
          </a:endParaRPr>
        </a:p>
      </dgm:t>
    </dgm:pt>
    <dgm:pt modelId="{0AF6A8B0-5ED4-49F8-9C57-C57296C3920F}" type="sibTrans" cxnId="{981EB5CD-522F-4ADB-9711-F7907E26EA75}">
      <dgm:prSet/>
      <dgm:spPr/>
      <dgm:t>
        <a:bodyPr/>
        <a:lstStyle/>
        <a:p>
          <a:endParaRPr lang="en-US" noProof="0" dirty="0">
            <a:latin typeface="Arial" panose="020B0604020202020204" pitchFamily="34" charset="0"/>
            <a:cs typeface="Arial" panose="020B0604020202020204" pitchFamily="34" charset="0"/>
          </a:endParaRPr>
        </a:p>
      </dgm:t>
    </dgm:pt>
    <dgm:pt modelId="{86B68EA8-898B-45E3-85DD-5E6EB10CAD90}">
      <dgm:prSet phldrT="[Texto]" custT="1"/>
      <dgm:spPr>
        <a:solidFill>
          <a:srgbClr val="AED633">
            <a:alpha val="50000"/>
          </a:srgbClr>
        </a:solidFill>
      </dgm:spPr>
      <dgm:t>
        <a:bodyPr/>
        <a:lstStyle/>
        <a:p>
          <a:r>
            <a:rPr lang="hr-HR" sz="1800" noProof="0" dirty="0">
              <a:solidFill>
                <a:schemeClr val="tx1"/>
              </a:solidFill>
              <a:latin typeface="Arial" panose="020B0604020202020204" pitchFamily="34" charset="0"/>
              <a:cs typeface="Arial" panose="020B0604020202020204" pitchFamily="34" charset="0"/>
            </a:rPr>
            <a:t>Rukovodstvo</a:t>
          </a:r>
          <a:endParaRPr lang="en-US" sz="1800" noProof="0" dirty="0">
            <a:solidFill>
              <a:schemeClr val="tx1"/>
            </a:solidFill>
            <a:latin typeface="Arial" panose="020B0604020202020204" pitchFamily="34" charset="0"/>
            <a:cs typeface="Arial" panose="020B0604020202020204" pitchFamily="34" charset="0"/>
          </a:endParaRPr>
        </a:p>
      </dgm:t>
    </dgm:pt>
    <dgm:pt modelId="{D97EC8C8-5D5F-49D3-8E50-0276C47AED66}" type="sibTrans" cxnId="{708DB326-A72F-41B2-B0D7-5445B05F6D18}">
      <dgm:prSet/>
      <dgm:spPr/>
      <dgm:t>
        <a:bodyPr/>
        <a:lstStyle/>
        <a:p>
          <a:endParaRPr lang="en-US" noProof="0" dirty="0">
            <a:latin typeface="Arial" panose="020B0604020202020204" pitchFamily="34" charset="0"/>
            <a:cs typeface="Arial" panose="020B0604020202020204" pitchFamily="34" charset="0"/>
          </a:endParaRPr>
        </a:p>
      </dgm:t>
    </dgm:pt>
    <dgm:pt modelId="{4CB7B6F6-A4DA-4B76-BF96-65BE628F9C2E}" type="parTrans" cxnId="{708DB326-A72F-41B2-B0D7-5445B05F6D18}">
      <dgm:prSet/>
      <dgm:spPr/>
      <dgm:t>
        <a:bodyPr/>
        <a:lstStyle/>
        <a:p>
          <a:endParaRPr lang="en-US" noProof="0" dirty="0">
            <a:latin typeface="Arial" panose="020B0604020202020204" pitchFamily="34" charset="0"/>
            <a:cs typeface="Arial" panose="020B0604020202020204" pitchFamily="34" charset="0"/>
          </a:endParaRPr>
        </a:p>
      </dgm:t>
    </dgm:pt>
    <dgm:pt modelId="{75C0C7E2-34C3-5848-90F5-77465441928E}">
      <dgm:prSet phldrT="[Texto]" custT="1"/>
      <dgm:spPr>
        <a:solidFill>
          <a:srgbClr val="AED633">
            <a:alpha val="50000"/>
          </a:srgbClr>
        </a:solidFill>
      </dgm:spPr>
      <dgm:t>
        <a:bodyPr/>
        <a:lstStyle/>
        <a:p>
          <a:r>
            <a:rPr lang="hr-HR" sz="1800" noProof="0" dirty="0">
              <a:solidFill>
                <a:schemeClr val="tx1"/>
              </a:solidFill>
              <a:latin typeface="Arial" panose="020B0604020202020204" pitchFamily="34" charset="0"/>
              <a:cs typeface="Arial" panose="020B0604020202020204" pitchFamily="34" charset="0"/>
            </a:rPr>
            <a:t>upravljanje ljudskim resursima</a:t>
          </a:r>
          <a:endParaRPr lang="en-US" sz="1800" noProof="0" dirty="0">
            <a:solidFill>
              <a:schemeClr val="tx1"/>
            </a:solidFill>
            <a:latin typeface="Arial" panose="020B0604020202020204" pitchFamily="34" charset="0"/>
            <a:cs typeface="Arial" panose="020B0604020202020204" pitchFamily="34" charset="0"/>
          </a:endParaRPr>
        </a:p>
      </dgm:t>
    </dgm:pt>
    <dgm:pt modelId="{C466A862-4D35-8E49-8D86-0993F11747BF}" type="sibTrans" cxnId="{3F03754B-A189-6F43-ACDC-C1A29CCF8694}">
      <dgm:prSet/>
      <dgm:spPr/>
      <dgm:t>
        <a:bodyPr/>
        <a:lstStyle/>
        <a:p>
          <a:endParaRPr lang="en-US" noProof="0" dirty="0">
            <a:latin typeface="Arial" panose="020B0604020202020204" pitchFamily="34" charset="0"/>
            <a:cs typeface="Arial" panose="020B0604020202020204" pitchFamily="34" charset="0"/>
          </a:endParaRPr>
        </a:p>
      </dgm:t>
    </dgm:pt>
    <dgm:pt modelId="{AA95D7B3-B784-E546-9D12-E46AE044F4A4}" type="parTrans" cxnId="{3F03754B-A189-6F43-ACDC-C1A29CCF8694}">
      <dgm:prSet/>
      <dgm:spPr/>
      <dgm:t>
        <a:bodyPr/>
        <a:lstStyle/>
        <a:p>
          <a:endParaRPr lang="en-US" noProof="0" dirty="0">
            <a:latin typeface="Arial" panose="020B0604020202020204" pitchFamily="34" charset="0"/>
            <a:cs typeface="Arial" panose="020B0604020202020204" pitchFamily="34" charset="0"/>
          </a:endParaRPr>
        </a:p>
      </dgm:t>
    </dgm:pt>
    <dgm:pt modelId="{C0943DA8-461B-684C-92B7-CAAA4CB8DB98}">
      <dgm:prSet phldrT="[Texto]" custT="1"/>
      <dgm:spPr>
        <a:solidFill>
          <a:srgbClr val="AED633">
            <a:alpha val="50000"/>
          </a:srgbClr>
        </a:solidFill>
      </dgm:spPr>
      <dgm:t>
        <a:bodyPr/>
        <a:lstStyle/>
        <a:p>
          <a:r>
            <a:rPr lang="hr-HR" sz="1800" noProof="0" dirty="0">
              <a:solidFill>
                <a:schemeClr val="tx1"/>
              </a:solidFill>
              <a:latin typeface="Arial" panose="020B0604020202020204" pitchFamily="34" charset="0"/>
              <a:cs typeface="Arial" panose="020B0604020202020204" pitchFamily="34" charset="0"/>
            </a:rPr>
            <a:t>upravljanje RD-om</a:t>
          </a:r>
          <a:endParaRPr lang="en-US" sz="1800" noProof="0" dirty="0">
            <a:solidFill>
              <a:schemeClr val="tx1"/>
            </a:solidFill>
            <a:latin typeface="Arial" panose="020B0604020202020204" pitchFamily="34" charset="0"/>
            <a:cs typeface="Arial" panose="020B0604020202020204" pitchFamily="34" charset="0"/>
          </a:endParaRPr>
        </a:p>
      </dgm:t>
    </dgm:pt>
    <dgm:pt modelId="{D8E6CDB2-6040-684D-914A-E0DE4CCD65B0}" type="sibTrans" cxnId="{0C09572B-ED45-1B4A-B8B3-EBB7C5B95D38}">
      <dgm:prSet/>
      <dgm:spPr/>
      <dgm:t>
        <a:bodyPr/>
        <a:lstStyle/>
        <a:p>
          <a:endParaRPr lang="en-US" noProof="0" dirty="0">
            <a:latin typeface="Arial" panose="020B0604020202020204" pitchFamily="34" charset="0"/>
            <a:cs typeface="Arial" panose="020B0604020202020204" pitchFamily="34" charset="0"/>
          </a:endParaRPr>
        </a:p>
      </dgm:t>
    </dgm:pt>
    <dgm:pt modelId="{A1FB782F-FF12-1446-BC36-DCF63EDFDE10}" type="parTrans" cxnId="{0C09572B-ED45-1B4A-B8B3-EBB7C5B95D38}">
      <dgm:prSet/>
      <dgm:spPr/>
      <dgm:t>
        <a:bodyPr/>
        <a:lstStyle/>
        <a:p>
          <a:endParaRPr lang="en-US" noProof="0" dirty="0">
            <a:latin typeface="Arial" panose="020B0604020202020204" pitchFamily="34" charset="0"/>
            <a:cs typeface="Arial" panose="020B0604020202020204" pitchFamily="3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7" custAng="0" custScaleX="128451" custScaleY="125070"/>
      <dgm:spPr/>
    </dgm:pt>
    <dgm:pt modelId="{D916B596-D3B9-4939-A7A6-9C6DAF677282}" type="pres">
      <dgm:prSet presAssocID="{4D082404-6B75-4683-AC10-1634C6BC1BE4}" presName="node" presStyleLbl="vennNode1" presStyleIdx="1" presStyleCnt="7" custScaleX="141700" custScaleY="133211" custRadScaleRad="108447" custRadScaleInc="50221">
        <dgm:presLayoutVars>
          <dgm:bulletEnabled val="1"/>
        </dgm:presLayoutVars>
      </dgm:prSet>
      <dgm:spPr/>
    </dgm:pt>
    <dgm:pt modelId="{FAE3807B-A0F6-4D8E-A436-3B9865E0F959}" type="pres">
      <dgm:prSet presAssocID="{A738D4DE-1C78-46C7-9B61-4A193B12821C}" presName="node" presStyleLbl="vennNode1" presStyleIdx="2" presStyleCnt="7" custScaleX="141700"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7" custScaleX="141700"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7" custScaleX="141700" custScaleY="133211" custRadScaleRad="110967" custRadScaleInc="54344">
        <dgm:presLayoutVars>
          <dgm:bulletEnabled val="1"/>
        </dgm:presLayoutVars>
      </dgm:prSet>
      <dgm:spPr/>
    </dgm:pt>
    <dgm:pt modelId="{0BBBF09D-9222-864D-AF6F-85B772CDB1DD}" type="pres">
      <dgm:prSet presAssocID="{75C0C7E2-34C3-5848-90F5-77465441928E}" presName="node" presStyleLbl="vennNode1" presStyleIdx="5" presStyleCnt="7" custScaleX="141928" custScaleY="133217" custRadScaleRad="120077" custRadScaleInc="43524">
        <dgm:presLayoutVars>
          <dgm:bulletEnabled val="1"/>
        </dgm:presLayoutVars>
      </dgm:prSet>
      <dgm:spPr/>
    </dgm:pt>
    <dgm:pt modelId="{E652F083-3149-E740-BE52-739525C73DDB}" type="pres">
      <dgm:prSet presAssocID="{C0943DA8-461B-684C-92B7-CAAA4CB8DB98}" presName="node" presStyleLbl="vennNode1" presStyleIdx="6" presStyleCnt="7" custScaleX="141928" custScaleY="133217" custRadScaleRad="104444" custRadScaleInc="43802">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A9015D2B-6E88-4C40-B2A9-BA91304B8472}" type="presOf" srcId="{75C0C7E2-34C3-5848-90F5-77465441928E}" destId="{0BBBF09D-9222-864D-AF6F-85B772CDB1DD}" srcOrd="0" destOrd="0" presId="urn:microsoft.com/office/officeart/2005/8/layout/radial3"/>
    <dgm:cxn modelId="{0C09572B-ED45-1B4A-B8B3-EBB7C5B95D38}" srcId="{BA8CA715-4374-4416-B16C-BC310217D77D}" destId="{C0943DA8-461B-684C-92B7-CAAA4CB8DB98}" srcOrd="5" destOrd="0" parTransId="{A1FB782F-FF12-1446-BC36-DCF63EDFDE10}" sibTransId="{D8E6CDB2-6040-684D-914A-E0DE4CCD65B0}"/>
    <dgm:cxn modelId="{98282E38-14AF-44E7-9258-D947319CC2DA}" type="presOf" srcId="{86B68EA8-898B-45E3-85DD-5E6EB10CAD90}" destId="{EA02541F-25B6-497E-98D6-C9A0FB64C7A3}" srcOrd="0" destOrd="0" presId="urn:microsoft.com/office/officeart/2005/8/layout/radial3"/>
    <dgm:cxn modelId="{F9D23B60-5668-494B-B027-F730032F405D}" type="presOf" srcId="{BA8CA715-4374-4416-B16C-BC310217D77D}" destId="{878A8DC8-4B49-4BB3-870F-F0C7CFE1F3D8}" srcOrd="0" destOrd="0" presId="urn:microsoft.com/office/officeart/2005/8/layout/radial3"/>
    <dgm:cxn modelId="{FB267C63-3A34-594C-BDC3-1EFB8013D116}" type="presOf" srcId="{C0943DA8-461B-684C-92B7-CAAA4CB8DB98}" destId="{E652F083-3149-E740-BE52-739525C73DDB}" srcOrd="0" destOrd="0" presId="urn:microsoft.com/office/officeart/2005/8/layout/radial3"/>
    <dgm:cxn modelId="{3F03754B-A189-6F43-ACDC-C1A29CCF8694}" srcId="{BA8CA715-4374-4416-B16C-BC310217D77D}" destId="{75C0C7E2-34C3-5848-90F5-77465441928E}" srcOrd="4" destOrd="0" parTransId="{AA95D7B3-B784-E546-9D12-E46AE044F4A4}" sibTransId="{C466A862-4D35-8E49-8D86-0993F11747BF}"/>
    <dgm:cxn modelId="{91E6166F-1579-40A1-A113-973ED7CCD5EE}" type="presOf" srcId="{511CB459-83A9-455E-A3BC-F64E1298C8FB}" destId="{DCDD689B-E51E-4562-AA5E-DA47FBA7C498}" srcOrd="0" destOrd="0" presId="urn:microsoft.com/office/officeart/2005/8/layout/radial3"/>
    <dgm:cxn modelId="{C77C9470-BCC7-4997-A468-E41C2488AB3B}" srcId="{BA8CA715-4374-4416-B16C-BC310217D77D}" destId="{A738D4DE-1C78-46C7-9B61-4A193B12821C}" srcOrd="1" destOrd="0" parTransId="{6ED15BE4-072D-4223-A140-5406CB9B27DC}" sibTransId="{FBC31210-B136-48D5-924F-2B31E3BE2E94}"/>
    <dgm:cxn modelId="{F78AF4A6-DFA0-465D-8B68-BDCA856F796A}" type="presOf" srcId="{4D082404-6B75-4683-AC10-1634C6BC1BE4}" destId="{D916B596-D3B9-4939-A7A6-9C6DAF677282}"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F0769FD0-7A5D-43DB-BDED-76DCA57F7FFC}" type="presOf" srcId="{7F99D9A7-8431-47F8-B1C1-FE7662AB714B}" destId="{B2C9171F-A1CE-4C1A-8FA3-D4C931D7434F}" srcOrd="0" destOrd="0" presId="urn:microsoft.com/office/officeart/2005/8/layout/radial3"/>
    <dgm:cxn modelId="{9F4A5CD4-1C49-4785-AE7B-D131EFFC8EC7}" type="presOf" srcId="{A738D4DE-1C78-46C7-9B61-4A193B12821C}" destId="{FAE3807B-A0F6-4D8E-A436-3B9865E0F959}" srcOrd="0" destOrd="0" presId="urn:microsoft.com/office/officeart/2005/8/layout/radial3"/>
    <dgm:cxn modelId="{207DBF7A-F59C-4842-99A3-979C6555FC86}" type="presParOf" srcId="{B2C9171F-A1CE-4C1A-8FA3-D4C931D7434F}" destId="{A442D66E-7309-4EFB-8C43-747A1CCBBAC6}" srcOrd="0" destOrd="0" presId="urn:microsoft.com/office/officeart/2005/8/layout/radial3"/>
    <dgm:cxn modelId="{92DAAF02-3457-4AB1-A3AA-E6D0D0A52167}" type="presParOf" srcId="{A442D66E-7309-4EFB-8C43-747A1CCBBAC6}" destId="{878A8DC8-4B49-4BB3-870F-F0C7CFE1F3D8}" srcOrd="0" destOrd="0" presId="urn:microsoft.com/office/officeart/2005/8/layout/radial3"/>
    <dgm:cxn modelId="{64238936-252D-4907-8784-4544EB15009B}" type="presParOf" srcId="{A442D66E-7309-4EFB-8C43-747A1CCBBAC6}" destId="{D916B596-D3B9-4939-A7A6-9C6DAF677282}" srcOrd="1" destOrd="0" presId="urn:microsoft.com/office/officeart/2005/8/layout/radial3"/>
    <dgm:cxn modelId="{E38EBABB-90F5-4CA9-B8BA-0249BFFCF207}" type="presParOf" srcId="{A442D66E-7309-4EFB-8C43-747A1CCBBAC6}" destId="{FAE3807B-A0F6-4D8E-A436-3B9865E0F959}" srcOrd="2" destOrd="0" presId="urn:microsoft.com/office/officeart/2005/8/layout/radial3"/>
    <dgm:cxn modelId="{A22C4665-1B52-4B2E-8FE0-9BB6AD23CC2B}" type="presParOf" srcId="{A442D66E-7309-4EFB-8C43-747A1CCBBAC6}" destId="{DCDD689B-E51E-4562-AA5E-DA47FBA7C498}" srcOrd="3" destOrd="0" presId="urn:microsoft.com/office/officeart/2005/8/layout/radial3"/>
    <dgm:cxn modelId="{538298F2-673A-46AD-B646-7A7FBA49B178}" type="presParOf" srcId="{A442D66E-7309-4EFB-8C43-747A1CCBBAC6}" destId="{EA02541F-25B6-497E-98D6-C9A0FB64C7A3}" srcOrd="4" destOrd="0" presId="urn:microsoft.com/office/officeart/2005/8/layout/radial3"/>
    <dgm:cxn modelId="{E66D4AB7-4106-6246-A57E-89BBBDCBAC93}" type="presParOf" srcId="{A442D66E-7309-4EFB-8C43-747A1CCBBAC6}" destId="{0BBBF09D-9222-864D-AF6F-85B772CDB1DD}" srcOrd="5" destOrd="0" presId="urn:microsoft.com/office/officeart/2005/8/layout/radial3"/>
    <dgm:cxn modelId="{50503C06-3DA7-8042-B049-B097019F4699}" type="presParOf" srcId="{A442D66E-7309-4EFB-8C43-747A1CCBBAC6}" destId="{E652F083-3149-E740-BE52-739525C73DDB}"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190E1AC-BBD7-4353-BFFB-96638D02CF1F}">
      <dgm:prSet phldrT="[Texto]" custT="1"/>
      <dgm:spPr>
        <a:solidFill>
          <a:srgbClr val="4D94B7"/>
        </a:solidFill>
      </dgm:spPr>
      <dgm:t>
        <a:bodyPr/>
        <a:lstStyle/>
        <a:p>
          <a:pPr>
            <a:buNone/>
          </a:pPr>
          <a:r>
            <a:rPr lang="hr-HR" sz="2400" b="1" noProof="0" dirty="0">
              <a:latin typeface="Arial" panose="020B0604020202020204" pitchFamily="34" charset="0"/>
              <a:cs typeface="Arial" panose="020B0604020202020204" pitchFamily="34" charset="0"/>
            </a:rPr>
            <a:t>Ciljna </a:t>
          </a:r>
          <a:r>
            <a:rPr lang="hr-HR" sz="2400" b="1" noProof="0" dirty="0" err="1">
              <a:latin typeface="Arial" panose="020B0604020202020204" pitchFamily="34" charset="0"/>
              <a:cs typeface="Arial" panose="020B0604020202020204" pitchFamily="34" charset="0"/>
            </a:rPr>
            <a:t>orjentacija</a:t>
          </a:r>
          <a:endParaRPr lang="en-US" sz="2400" b="1" noProof="0" dirty="0">
            <a:latin typeface="Arial" panose="020B0604020202020204" pitchFamily="34" charset="0"/>
            <a:cs typeface="Arial" panose="020B0604020202020204" pitchFamily="34" charset="0"/>
          </a:endParaRPr>
        </a:p>
      </dgm:t>
    </dgm:pt>
    <dgm:pt modelId="{31A8A7DB-2A1E-4164-ABDC-C04EC6B5CB36}" type="parTrans" cxnId="{1B2269D9-2B58-418F-8397-E1E0ECEE2302}">
      <dgm:prSet/>
      <dgm:spPr/>
      <dgm:t>
        <a:bodyPr/>
        <a:lstStyle/>
        <a:p>
          <a:endParaRPr lang="en-US" sz="1200" noProof="0" dirty="0">
            <a:latin typeface="Arial" panose="020B0604020202020204" pitchFamily="34" charset="0"/>
            <a:cs typeface="Arial" panose="020B0604020202020204" pitchFamily="34" charset="0"/>
          </a:endParaRPr>
        </a:p>
      </dgm:t>
    </dgm:pt>
    <dgm:pt modelId="{A8F2A099-DEF2-411D-84C5-C438C1F98321}" type="sibTrans" cxnId="{1B2269D9-2B58-418F-8397-E1E0ECEE2302}">
      <dgm:prSet/>
      <dgm:spPr/>
      <dgm:t>
        <a:bodyPr/>
        <a:lstStyle/>
        <a:p>
          <a:endParaRPr lang="en-US" sz="1200" noProof="0" dirty="0">
            <a:latin typeface="Arial" panose="020B0604020202020204" pitchFamily="34" charset="0"/>
            <a:cs typeface="Arial" panose="020B0604020202020204" pitchFamily="34" charset="0"/>
          </a:endParaRPr>
        </a:p>
      </dgm:t>
    </dgm:pt>
    <dgm:pt modelId="{6E472645-BC71-459D-997A-F9341A994092}">
      <dgm:prSet phldrT="[Texto]" custT="1"/>
      <dgm:spPr>
        <a:solidFill>
          <a:srgbClr val="78B17A"/>
        </a:solidFill>
      </dgm:spPr>
      <dgm:t>
        <a:bodyPr/>
        <a:lstStyle/>
        <a:p>
          <a:pPr>
            <a:buNone/>
          </a:pPr>
          <a:r>
            <a:rPr lang="pl-PL" sz="2400" b="1" noProof="0" dirty="0">
              <a:latin typeface="Arial" panose="020B0604020202020204" pitchFamily="34" charset="0"/>
              <a:cs typeface="Arial" panose="020B0604020202020204" pitchFamily="34" charset="0"/>
            </a:rPr>
            <a:t>Organizacijsko nasljeđe i iskustvo u inovacijama</a:t>
          </a:r>
          <a:endParaRPr lang="en-US" sz="2400" b="1" noProof="0" dirty="0">
            <a:latin typeface="Arial" panose="020B0604020202020204" pitchFamily="34" charset="0"/>
            <a:cs typeface="Arial" panose="020B0604020202020204" pitchFamily="34" charset="0"/>
          </a:endParaRPr>
        </a:p>
      </dgm:t>
    </dgm:pt>
    <dgm:pt modelId="{8B3494A0-180A-4E66-AC87-ACB2D99E9530}" type="parTrans" cxnId="{2DE5CA04-3A6D-46E6-929D-B81F670AB78D}">
      <dgm:prSet/>
      <dgm:spPr/>
      <dgm:t>
        <a:bodyPr/>
        <a:lstStyle/>
        <a:p>
          <a:endParaRPr lang="en-US" sz="1200" noProof="0" dirty="0">
            <a:latin typeface="Arial" panose="020B0604020202020204" pitchFamily="34" charset="0"/>
            <a:cs typeface="Arial" panose="020B0604020202020204" pitchFamily="34" charset="0"/>
          </a:endParaRPr>
        </a:p>
      </dgm:t>
    </dgm:pt>
    <dgm:pt modelId="{85EBC4C5-54D9-46DB-9811-089B9FB6D791}" type="sibTrans" cxnId="{2DE5CA04-3A6D-46E6-929D-B81F670AB78D}">
      <dgm:prSet/>
      <dgm:spPr/>
      <dgm:t>
        <a:bodyPr/>
        <a:lstStyle/>
        <a:p>
          <a:endParaRPr lang="en-US" sz="1200" noProof="0" dirty="0">
            <a:latin typeface="Arial" panose="020B0604020202020204" pitchFamily="34" charset="0"/>
            <a:cs typeface="Arial" panose="020B0604020202020204" pitchFamily="34" charset="0"/>
          </a:endParaRPr>
        </a:p>
      </dgm:t>
    </dgm:pt>
    <dgm:pt modelId="{48645316-919B-4F63-AF82-40A3F0264D31}">
      <dgm:prSet phldrT="[Texto]" custT="1"/>
      <dgm:spPr>
        <a:solidFill>
          <a:srgbClr val="78B17A"/>
        </a:solidFill>
      </dgm:spPr>
      <dgm:t>
        <a:bodyPr/>
        <a:lstStyle/>
        <a:p>
          <a:pPr>
            <a:buFont typeface="Wingdings" panose="05000000000000000000" pitchFamily="2" charset="2"/>
            <a:buChar char="§"/>
          </a:pPr>
          <a:r>
            <a:rPr lang="hr-HR" sz="2000" noProof="0" dirty="0">
              <a:latin typeface="Arial" panose="020B0604020202020204" pitchFamily="34" charset="0"/>
              <a:cs typeface="Arial" panose="020B0604020202020204" pitchFamily="34" charset="0"/>
            </a:rPr>
            <a:t>Visoki istraživačko-razvojni kapaciteti ne moraju podrazumijevati sposobnost iskorištavanja</a:t>
          </a:r>
          <a:endParaRPr lang="en-US" sz="2000" noProof="0" dirty="0">
            <a:latin typeface="Arial" panose="020B0604020202020204" pitchFamily="34" charset="0"/>
            <a:cs typeface="Arial" panose="020B0604020202020204" pitchFamily="34" charset="0"/>
          </a:endParaRPr>
        </a:p>
      </dgm:t>
    </dgm:pt>
    <dgm:pt modelId="{8605296F-8C95-4E09-AF07-C19FD452560A}" type="parTrans" cxnId="{BCC903BA-F688-4EA9-A99B-1950436B3708}">
      <dgm:prSet/>
      <dgm:spPr/>
      <dgm:t>
        <a:bodyPr/>
        <a:lstStyle/>
        <a:p>
          <a:endParaRPr lang="en-US" sz="1200" noProof="0" dirty="0">
            <a:latin typeface="Arial" panose="020B0604020202020204" pitchFamily="34" charset="0"/>
            <a:cs typeface="Arial" panose="020B0604020202020204" pitchFamily="34" charset="0"/>
          </a:endParaRPr>
        </a:p>
      </dgm:t>
    </dgm:pt>
    <dgm:pt modelId="{133178BE-A8A3-4695-9C73-6414C65D65D6}" type="sibTrans" cxnId="{BCC903BA-F688-4EA9-A99B-1950436B3708}">
      <dgm:prSet/>
      <dgm:spPr/>
      <dgm:t>
        <a:bodyPr/>
        <a:lstStyle/>
        <a:p>
          <a:endParaRPr lang="en-US" sz="1200" noProof="0" dirty="0">
            <a:latin typeface="Arial" panose="020B0604020202020204" pitchFamily="34" charset="0"/>
            <a:cs typeface="Arial" panose="020B0604020202020204" pitchFamily="34" charset="0"/>
          </a:endParaRPr>
        </a:p>
      </dgm:t>
    </dgm:pt>
    <dgm:pt modelId="{211DF803-F6C0-4377-9EA1-730918AEE4FB}">
      <dgm:prSet phldrT="[Texto]" custT="1"/>
      <dgm:spPr>
        <a:solidFill>
          <a:srgbClr val="AED633"/>
        </a:solidFill>
      </dgm:spPr>
      <dgm:t>
        <a:bodyPr/>
        <a:lstStyle/>
        <a:p>
          <a:endParaRPr lang="hr-HR" sz="2400" b="1" noProof="0" dirty="0">
            <a:latin typeface="Arial" panose="020B0604020202020204" pitchFamily="34" charset="0"/>
            <a:cs typeface="Arial" panose="020B0604020202020204" pitchFamily="34" charset="0"/>
          </a:endParaRPr>
        </a:p>
        <a:p>
          <a:r>
            <a:rPr lang="hr-HR" sz="2400" b="1" noProof="0" dirty="0">
              <a:latin typeface="Arial" panose="020B0604020202020204" pitchFamily="34" charset="0"/>
              <a:cs typeface="Arial" panose="020B0604020202020204" pitchFamily="34" charset="0"/>
            </a:rPr>
            <a:t>Ostali unutarnji čimbenici</a:t>
          </a:r>
          <a:endParaRPr lang="en-US" sz="2400" b="1" noProof="0" dirty="0">
            <a:latin typeface="Arial" panose="020B0604020202020204" pitchFamily="34" charset="0"/>
            <a:cs typeface="Arial" panose="020B0604020202020204" pitchFamily="34" charset="0"/>
          </a:endParaRPr>
        </a:p>
      </dgm:t>
    </dgm:pt>
    <dgm:pt modelId="{D355C6D1-BE47-439F-9A2D-CF582FB387AF}" type="parTrans" cxnId="{E3B0BBAE-E7B0-4033-907F-3EEA707FD686}">
      <dgm:prSet/>
      <dgm:spPr/>
      <dgm:t>
        <a:bodyPr/>
        <a:lstStyle/>
        <a:p>
          <a:endParaRPr lang="en-US" sz="1200" noProof="0" dirty="0">
            <a:latin typeface="Arial" panose="020B0604020202020204" pitchFamily="34" charset="0"/>
            <a:cs typeface="Arial" panose="020B0604020202020204" pitchFamily="34" charset="0"/>
          </a:endParaRPr>
        </a:p>
      </dgm:t>
    </dgm:pt>
    <dgm:pt modelId="{54E221B3-524C-40BB-99C5-D9AB6462D8E2}" type="sibTrans" cxnId="{E3B0BBAE-E7B0-4033-907F-3EEA707FD686}">
      <dgm:prSet/>
      <dgm:spPr/>
      <dgm:t>
        <a:bodyPr/>
        <a:lstStyle/>
        <a:p>
          <a:endParaRPr lang="en-US" sz="1200" noProof="0" dirty="0">
            <a:latin typeface="Arial" panose="020B0604020202020204" pitchFamily="34" charset="0"/>
            <a:cs typeface="Arial" panose="020B0604020202020204" pitchFamily="34" charset="0"/>
          </a:endParaRPr>
        </a:p>
      </dgm:t>
    </dgm:pt>
    <dgm:pt modelId="{3651CD99-BA01-4AC4-9E13-5C4640AF9A08}">
      <dgm:prSet phldrT="[Texto]" custT="1"/>
      <dgm:spPr>
        <a:solidFill>
          <a:srgbClr val="AED633"/>
        </a:solidFill>
      </dgm:spPr>
      <dgm:t>
        <a:bodyPr/>
        <a:lstStyle/>
        <a:p>
          <a:pPr>
            <a:buFont typeface="Wingdings" panose="05000000000000000000" pitchFamily="2" charset="2"/>
            <a:buChar char="§"/>
          </a:pPr>
          <a:r>
            <a:rPr lang="hr-HR" sz="2000" noProof="0" dirty="0">
              <a:latin typeface="Arial" panose="020B0604020202020204" pitchFamily="34" charset="0"/>
              <a:cs typeface="Arial" panose="020B0604020202020204" pitchFamily="34" charset="0"/>
            </a:rPr>
            <a:t>Vlasnička struktura</a:t>
          </a:r>
          <a:endParaRPr lang="en-US" sz="2000" noProof="0" dirty="0">
            <a:latin typeface="Arial" panose="020B0604020202020204" pitchFamily="34" charset="0"/>
            <a:cs typeface="Arial" panose="020B0604020202020204" pitchFamily="34" charset="0"/>
          </a:endParaRPr>
        </a:p>
      </dgm:t>
    </dgm:pt>
    <dgm:pt modelId="{494C1770-5893-4319-9CB9-B0057EFC87E3}" type="parTrans" cxnId="{C37824B5-DF9B-4C99-9CE5-61B1E79BA3C9}">
      <dgm:prSet/>
      <dgm:spPr/>
      <dgm:t>
        <a:bodyPr/>
        <a:lstStyle/>
        <a:p>
          <a:endParaRPr lang="en-US" sz="1200" noProof="0" dirty="0">
            <a:latin typeface="Arial" panose="020B0604020202020204" pitchFamily="34" charset="0"/>
            <a:cs typeface="Arial" panose="020B0604020202020204" pitchFamily="34" charset="0"/>
          </a:endParaRPr>
        </a:p>
      </dgm:t>
    </dgm:pt>
    <dgm:pt modelId="{324AF892-F3F1-428F-9193-8B3645E99DC7}" type="sibTrans" cxnId="{C37824B5-DF9B-4C99-9CE5-61B1E79BA3C9}">
      <dgm:prSet/>
      <dgm:spPr/>
      <dgm:t>
        <a:bodyPr/>
        <a:lstStyle/>
        <a:p>
          <a:endParaRPr lang="en-US" sz="1200" noProof="0" dirty="0">
            <a:latin typeface="Arial" panose="020B0604020202020204" pitchFamily="34" charset="0"/>
            <a:cs typeface="Arial" panose="020B0604020202020204" pitchFamily="34" charset="0"/>
          </a:endParaRPr>
        </a:p>
      </dgm:t>
    </dgm:pt>
    <dgm:pt modelId="{F8C5ABC5-561D-4BFA-AEA0-EBBDC1F3EA99}">
      <dgm:prSet phldrT="[Texto]" custT="1"/>
      <dgm:spPr>
        <a:solidFill>
          <a:srgbClr val="AED633"/>
        </a:solidFill>
      </dgm:spPr>
      <dgm:t>
        <a:bodyPr/>
        <a:lstStyle/>
        <a:p>
          <a:pPr>
            <a:buFontTx/>
            <a:buNone/>
          </a:pPr>
          <a:endParaRPr lang="en-US" sz="3600" noProof="0" dirty="0">
            <a:latin typeface="Arial" panose="020B0604020202020204" pitchFamily="34" charset="0"/>
            <a:cs typeface="Arial" panose="020B0604020202020204" pitchFamily="34" charset="0"/>
          </a:endParaRPr>
        </a:p>
      </dgm:t>
    </dgm:pt>
    <dgm:pt modelId="{996824AE-A398-4D98-9B3D-9709E1D2FE49}" type="parTrans" cxnId="{B9D42993-2692-4FB5-9962-97DA94996384}">
      <dgm:prSet/>
      <dgm:spPr/>
      <dgm:t>
        <a:bodyPr/>
        <a:lstStyle/>
        <a:p>
          <a:endParaRPr lang="en-US" sz="1200" noProof="0" dirty="0">
            <a:latin typeface="Arial" panose="020B0604020202020204" pitchFamily="34" charset="0"/>
            <a:cs typeface="Arial" panose="020B0604020202020204" pitchFamily="34" charset="0"/>
          </a:endParaRPr>
        </a:p>
      </dgm:t>
    </dgm:pt>
    <dgm:pt modelId="{DF0DA6DF-1617-471E-B5A6-F07256FB7099}" type="sibTrans" cxnId="{B9D42993-2692-4FB5-9962-97DA94996384}">
      <dgm:prSet/>
      <dgm:spPr/>
      <dgm:t>
        <a:bodyPr/>
        <a:lstStyle/>
        <a:p>
          <a:endParaRPr lang="en-US" sz="1200" noProof="0" dirty="0">
            <a:latin typeface="Arial" panose="020B0604020202020204" pitchFamily="34" charset="0"/>
            <a:cs typeface="Arial" panose="020B0604020202020204" pitchFamily="34" charset="0"/>
          </a:endParaRPr>
        </a:p>
      </dgm:t>
    </dgm:pt>
    <dgm:pt modelId="{20B94105-DAFF-4CC4-A94C-AE0D70601049}">
      <dgm:prSet custT="1"/>
      <dgm:spPr/>
      <dgm:t>
        <a:bodyPr/>
        <a:lstStyle/>
        <a:p>
          <a:pPr>
            <a:buFont typeface="Wingdings" panose="05000000000000000000" pitchFamily="2" charset="2"/>
            <a:buChar char="§"/>
          </a:pPr>
          <a:r>
            <a:rPr lang="hr-HR" sz="2000" noProof="0" dirty="0">
              <a:latin typeface="Arial" panose="020B0604020202020204" pitchFamily="34" charset="0"/>
              <a:cs typeface="Arial" panose="020B0604020202020204" pitchFamily="34" charset="0"/>
            </a:rPr>
            <a:t>Razmislite o kulturi dijeljenja i suradnje</a:t>
          </a:r>
          <a:endParaRPr lang="en-US" sz="2000" noProof="0" dirty="0">
            <a:latin typeface="Arial" panose="020B0604020202020204" pitchFamily="34" charset="0"/>
            <a:cs typeface="Arial" panose="020B0604020202020204" pitchFamily="34" charset="0"/>
          </a:endParaRPr>
        </a:p>
      </dgm:t>
    </dgm:pt>
    <dgm:pt modelId="{97C25A38-96EE-496C-BAA9-3C9F2146AB7A}" type="parTrans" cxnId="{17EB51E3-D989-417C-8690-37C9232270E4}">
      <dgm:prSet/>
      <dgm:spPr/>
      <dgm:t>
        <a:bodyPr/>
        <a:lstStyle/>
        <a:p>
          <a:endParaRPr lang="en-US" sz="1200" noProof="0" dirty="0">
            <a:latin typeface="Arial" panose="020B0604020202020204" pitchFamily="34" charset="0"/>
            <a:cs typeface="Arial" panose="020B0604020202020204" pitchFamily="34" charset="0"/>
          </a:endParaRPr>
        </a:p>
      </dgm:t>
    </dgm:pt>
    <dgm:pt modelId="{2FF90305-B5D1-4009-B539-EE8B748123D2}" type="sibTrans" cxnId="{17EB51E3-D989-417C-8690-37C9232270E4}">
      <dgm:prSet/>
      <dgm:spPr/>
      <dgm:t>
        <a:bodyPr/>
        <a:lstStyle/>
        <a:p>
          <a:endParaRPr lang="en-US" sz="1200" noProof="0" dirty="0">
            <a:latin typeface="Arial" panose="020B0604020202020204" pitchFamily="34" charset="0"/>
            <a:cs typeface="Arial" panose="020B0604020202020204" pitchFamily="34" charset="0"/>
          </a:endParaRPr>
        </a:p>
      </dgm:t>
    </dgm:pt>
    <dgm:pt modelId="{D15BC6BC-A366-43B8-8E31-D6086399116B}">
      <dgm:prSet custT="1"/>
      <dgm:spPr/>
      <dgm:t>
        <a:bodyPr/>
        <a:lstStyle/>
        <a:p>
          <a:pPr>
            <a:buFont typeface="Wingdings" panose="05000000000000000000" pitchFamily="2" charset="2"/>
            <a:buChar char="§"/>
          </a:pPr>
          <a:r>
            <a:rPr lang="hr-HR" sz="2000" noProof="0" dirty="0">
              <a:latin typeface="Arial" panose="020B0604020202020204" pitchFamily="34" charset="0"/>
              <a:cs typeface="Arial" panose="020B0604020202020204" pitchFamily="34" charset="0"/>
            </a:rPr>
            <a:t>Nesklonost riziku</a:t>
          </a:r>
          <a:endParaRPr lang="en-US" sz="2000" noProof="0" dirty="0">
            <a:latin typeface="Arial" panose="020B0604020202020204" pitchFamily="34" charset="0"/>
            <a:cs typeface="Arial" panose="020B0604020202020204" pitchFamily="34" charset="0"/>
          </a:endParaRPr>
        </a:p>
      </dgm:t>
    </dgm:pt>
    <dgm:pt modelId="{529AA145-8860-42D1-B8E9-5D02E414F9B8}" type="parTrans" cxnId="{7FE1CD1E-A36D-49A4-8B24-E72BC3F0605D}">
      <dgm:prSet/>
      <dgm:spPr/>
      <dgm:t>
        <a:bodyPr/>
        <a:lstStyle/>
        <a:p>
          <a:endParaRPr lang="en-US" sz="1200" noProof="0" dirty="0">
            <a:latin typeface="Arial" panose="020B0604020202020204" pitchFamily="34" charset="0"/>
            <a:cs typeface="Arial" panose="020B0604020202020204" pitchFamily="34" charset="0"/>
          </a:endParaRPr>
        </a:p>
      </dgm:t>
    </dgm:pt>
    <dgm:pt modelId="{B10D7BDA-CC30-44E9-94A7-EB3504597714}" type="sibTrans" cxnId="{7FE1CD1E-A36D-49A4-8B24-E72BC3F0605D}">
      <dgm:prSet/>
      <dgm:spPr/>
      <dgm:t>
        <a:bodyPr/>
        <a:lstStyle/>
        <a:p>
          <a:endParaRPr lang="en-US" sz="1200" noProof="0" dirty="0">
            <a:latin typeface="Arial" panose="020B0604020202020204" pitchFamily="34" charset="0"/>
            <a:cs typeface="Arial" panose="020B0604020202020204" pitchFamily="34" charset="0"/>
          </a:endParaRPr>
        </a:p>
      </dgm:t>
    </dgm:pt>
    <dgm:pt modelId="{D59A5103-4FE5-40EE-BE7B-C897AB2EC1F0}">
      <dgm:prSet custT="1"/>
      <dgm:spPr/>
      <dgm:t>
        <a:bodyPr/>
        <a:lstStyle/>
        <a:p>
          <a:pPr>
            <a:buFont typeface="Wingdings" panose="05000000000000000000" pitchFamily="2" charset="2"/>
            <a:buChar char="§"/>
          </a:pPr>
          <a:r>
            <a:rPr lang="hr-HR" sz="2000" noProof="0">
              <a:latin typeface="Arial" panose="020B0604020202020204" pitchFamily="34" charset="0"/>
              <a:cs typeface="Arial" panose="020B0604020202020204" pitchFamily="34" charset="0"/>
            </a:rPr>
            <a:t>Organizacijska struktura</a:t>
          </a:r>
          <a:endParaRPr lang="en-US" sz="2000" noProof="0" dirty="0">
            <a:latin typeface="Arial" panose="020B0604020202020204" pitchFamily="34" charset="0"/>
            <a:cs typeface="Arial" panose="020B0604020202020204" pitchFamily="34" charset="0"/>
          </a:endParaRPr>
        </a:p>
      </dgm:t>
    </dgm:pt>
    <dgm:pt modelId="{FCFC649A-802B-491C-B1F4-989CF446780B}" type="parTrans" cxnId="{3181D6B8-8356-4C64-9751-FD1E2729109B}">
      <dgm:prSet/>
      <dgm:spPr/>
      <dgm:t>
        <a:bodyPr/>
        <a:lstStyle/>
        <a:p>
          <a:endParaRPr lang="en-US" sz="1200" noProof="0" dirty="0">
            <a:latin typeface="Arial" panose="020B0604020202020204" pitchFamily="34" charset="0"/>
            <a:cs typeface="Arial" panose="020B0604020202020204" pitchFamily="34" charset="0"/>
          </a:endParaRPr>
        </a:p>
      </dgm:t>
    </dgm:pt>
    <dgm:pt modelId="{7702CAA7-015F-4043-8FFA-BB0E18C67B2E}" type="sibTrans" cxnId="{3181D6B8-8356-4C64-9751-FD1E2729109B}">
      <dgm:prSet/>
      <dgm:spPr/>
      <dgm:t>
        <a:bodyPr/>
        <a:lstStyle/>
        <a:p>
          <a:endParaRPr lang="en-US" sz="1200" noProof="0" dirty="0">
            <a:latin typeface="Arial" panose="020B0604020202020204" pitchFamily="34" charset="0"/>
            <a:cs typeface="Arial" panose="020B0604020202020204" pitchFamily="34" charset="0"/>
          </a:endParaRPr>
        </a:p>
      </dgm:t>
    </dgm:pt>
    <dgm:pt modelId="{758BB411-72D8-B048-ABEF-EF7DAB654B5B}">
      <dgm:prSet custT="1"/>
      <dgm:spPr/>
      <dgm:t>
        <a:bodyPr/>
        <a:lstStyle/>
        <a:p>
          <a:pPr>
            <a:buFont typeface="Wingdings" panose="05000000000000000000" pitchFamily="2" charset="2"/>
            <a:buChar char="§"/>
          </a:pPr>
          <a:r>
            <a:rPr lang="hr-HR" sz="2000" noProof="0" dirty="0">
              <a:latin typeface="Arial" panose="020B0604020202020204" pitchFamily="34" charset="0"/>
              <a:cs typeface="Arial" panose="020B0604020202020204" pitchFamily="34" charset="0"/>
            </a:rPr>
            <a:t>Kontinuitet istraživanja i razvoja može povećati šanse za prodor inovacija</a:t>
          </a:r>
          <a:endParaRPr lang="en-US" sz="2000" noProof="0" dirty="0">
            <a:latin typeface="Arial" panose="020B0604020202020204" pitchFamily="34" charset="0"/>
            <a:cs typeface="Arial" panose="020B0604020202020204" pitchFamily="34" charset="0"/>
          </a:endParaRPr>
        </a:p>
      </dgm:t>
    </dgm:pt>
    <dgm:pt modelId="{D8946341-667D-3042-95B6-86030B7E4979}" type="parTrans" cxnId="{AC18965D-A7D5-9242-A68B-839BF41A2653}">
      <dgm:prSet/>
      <dgm:spPr/>
      <dgm:t>
        <a:bodyPr/>
        <a:lstStyle/>
        <a:p>
          <a:endParaRPr lang="en-US" noProof="0" dirty="0">
            <a:latin typeface="Arial" panose="020B0604020202020204" pitchFamily="34" charset="0"/>
            <a:cs typeface="Arial" panose="020B0604020202020204" pitchFamily="34" charset="0"/>
          </a:endParaRPr>
        </a:p>
      </dgm:t>
    </dgm:pt>
    <dgm:pt modelId="{00B4AF3D-5E5B-D44B-AAD2-9E82E4637B55}" type="sibTrans" cxnId="{AC18965D-A7D5-9242-A68B-839BF41A2653}">
      <dgm:prSet/>
      <dgm:spPr/>
      <dgm:t>
        <a:bodyPr/>
        <a:lstStyle/>
        <a:p>
          <a:endParaRPr lang="en-US" noProof="0" dirty="0">
            <a:latin typeface="Arial" panose="020B0604020202020204" pitchFamily="34" charset="0"/>
            <a:cs typeface="Arial" panose="020B0604020202020204" pitchFamily="34" charset="0"/>
          </a:endParaRPr>
        </a:p>
      </dgm:t>
    </dgm:pt>
    <dgm:pt modelId="{1F740CD4-C4D9-A240-83F6-728C6E326795}">
      <dgm:prSet custT="1"/>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7DD99E13-53A5-9445-BBA3-C1E5CB79936A}" type="parTrans" cxnId="{76FD5047-9B05-8B4B-A971-6FE7A4AC03D1}">
      <dgm:prSet/>
      <dgm:spPr/>
      <dgm:t>
        <a:bodyPr/>
        <a:lstStyle/>
        <a:p>
          <a:endParaRPr lang="en-US" noProof="0" dirty="0">
            <a:latin typeface="Arial" panose="020B0604020202020204" pitchFamily="34" charset="0"/>
            <a:cs typeface="Arial" panose="020B0604020202020204" pitchFamily="34" charset="0"/>
          </a:endParaRPr>
        </a:p>
      </dgm:t>
    </dgm:pt>
    <dgm:pt modelId="{35DC812B-8DBA-6C45-85A5-AB417A02666D}" type="sibTrans" cxnId="{76FD5047-9B05-8B4B-A971-6FE7A4AC03D1}">
      <dgm:prSet/>
      <dgm:spPr/>
      <dgm:t>
        <a:bodyPr/>
        <a:lstStyle/>
        <a:p>
          <a:endParaRPr lang="en-US" noProof="0" dirty="0">
            <a:latin typeface="Arial" panose="020B0604020202020204" pitchFamily="34" charset="0"/>
            <a:cs typeface="Arial" panose="020B0604020202020204" pitchFamily="34" charset="0"/>
          </a:endParaRPr>
        </a:p>
      </dgm:t>
    </dgm:pt>
    <dgm:pt modelId="{7EE4848A-C4F7-CB4C-B4B5-A517DAD1DF31}">
      <dgm:prSet custT="1"/>
      <dgm:spPr/>
      <dgm:t>
        <a:bodyPr/>
        <a:lstStyle/>
        <a:p>
          <a:pPr>
            <a:buFont typeface="Wingdings" panose="05000000000000000000" pitchFamily="2" charset="2"/>
            <a:buChar char="§"/>
          </a:pPr>
          <a:r>
            <a:rPr lang="hr-HR" sz="2000" noProof="0">
              <a:latin typeface="Arial" panose="020B0604020202020204" pitchFamily="34" charset="0"/>
              <a:cs typeface="Arial" panose="020B0604020202020204" pitchFamily="34" charset="0"/>
            </a:rPr>
            <a:t>Raznolikost vještina</a:t>
          </a:r>
          <a:endParaRPr lang="en-US" sz="2000" noProof="0" dirty="0">
            <a:latin typeface="Arial" panose="020B0604020202020204" pitchFamily="34" charset="0"/>
            <a:cs typeface="Arial" panose="020B0604020202020204" pitchFamily="34" charset="0"/>
          </a:endParaRPr>
        </a:p>
      </dgm:t>
    </dgm:pt>
    <dgm:pt modelId="{A23B1B9D-644D-D04F-9C78-6C72FFB6E163}" type="parTrans" cxnId="{588EB529-6C0A-474F-AD95-4326335BA178}">
      <dgm:prSet/>
      <dgm:spPr/>
      <dgm:t>
        <a:bodyPr/>
        <a:lstStyle/>
        <a:p>
          <a:endParaRPr lang="en-US" noProof="0" dirty="0">
            <a:latin typeface="Arial" panose="020B0604020202020204" pitchFamily="34" charset="0"/>
            <a:cs typeface="Arial" panose="020B0604020202020204" pitchFamily="34" charset="0"/>
          </a:endParaRPr>
        </a:p>
      </dgm:t>
    </dgm:pt>
    <dgm:pt modelId="{103D4DE2-D59E-C44F-853F-1F247A773ACC}" type="sibTrans" cxnId="{588EB529-6C0A-474F-AD95-4326335BA178}">
      <dgm:prSet/>
      <dgm:spPr/>
      <dgm:t>
        <a:bodyPr/>
        <a:lstStyle/>
        <a:p>
          <a:endParaRPr lang="en-US" noProof="0" dirty="0">
            <a:latin typeface="Arial" panose="020B0604020202020204" pitchFamily="34" charset="0"/>
            <a:cs typeface="Arial" panose="020B0604020202020204" pitchFamily="34" charset="0"/>
          </a:endParaRPr>
        </a:p>
      </dgm:t>
    </dgm:pt>
    <dgm:pt modelId="{522EBD1C-54E7-5C42-BF9D-64A33C3F8EC8}">
      <dgm:prSet custT="1"/>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0DA4AECE-A144-E447-97E0-AFE9D0FB8F43}" type="parTrans" cxnId="{F73B1E6E-CAD8-134E-B060-59C7D3029BDB}">
      <dgm:prSet/>
      <dgm:spPr/>
      <dgm:t>
        <a:bodyPr/>
        <a:lstStyle/>
        <a:p>
          <a:endParaRPr lang="en-US" noProof="0" dirty="0">
            <a:latin typeface="Arial" panose="020B0604020202020204" pitchFamily="34" charset="0"/>
            <a:cs typeface="Arial" panose="020B0604020202020204" pitchFamily="34" charset="0"/>
          </a:endParaRPr>
        </a:p>
      </dgm:t>
    </dgm:pt>
    <dgm:pt modelId="{977708A6-A1DA-AB44-938E-40026549948C}" type="sibTrans" cxnId="{F73B1E6E-CAD8-134E-B060-59C7D3029BDB}">
      <dgm:prSet/>
      <dgm:spPr/>
      <dgm:t>
        <a:bodyPr/>
        <a:lstStyle/>
        <a:p>
          <a:endParaRPr lang="en-US" noProof="0" dirty="0">
            <a:latin typeface="Arial" panose="020B0604020202020204" pitchFamily="34" charset="0"/>
            <a:cs typeface="Arial" panose="020B0604020202020204" pitchFamily="34" charset="0"/>
          </a:endParaRPr>
        </a:p>
      </dgm:t>
    </dgm:pt>
    <dgm:pt modelId="{E2D8A969-6603-2F4C-A613-6E28AE49D251}">
      <dgm:prSet custT="1"/>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C5E071C3-425D-9740-B653-EFDEB1AA3780}" type="parTrans" cxnId="{F3B96474-F91E-BB4C-AE78-965140AB3A7B}">
      <dgm:prSet/>
      <dgm:spPr/>
      <dgm:t>
        <a:bodyPr/>
        <a:lstStyle/>
        <a:p>
          <a:endParaRPr lang="en-US" noProof="0" dirty="0">
            <a:latin typeface="Arial" panose="020B0604020202020204" pitchFamily="34" charset="0"/>
            <a:cs typeface="Arial" panose="020B0604020202020204" pitchFamily="34" charset="0"/>
          </a:endParaRPr>
        </a:p>
      </dgm:t>
    </dgm:pt>
    <dgm:pt modelId="{81B53884-6208-9F49-B2E1-2F76A358C89B}" type="sibTrans" cxnId="{F3B96474-F91E-BB4C-AE78-965140AB3A7B}">
      <dgm:prSet/>
      <dgm:spPr/>
      <dgm:t>
        <a:bodyPr/>
        <a:lstStyle/>
        <a:p>
          <a:endParaRPr lang="en-US" noProof="0" dirty="0">
            <a:latin typeface="Arial" panose="020B0604020202020204" pitchFamily="34" charset="0"/>
            <a:cs typeface="Arial" panose="020B0604020202020204" pitchFamily="34" charset="0"/>
          </a:endParaRPr>
        </a:p>
      </dgm:t>
    </dgm:pt>
    <dgm:pt modelId="{53F515E3-DB6A-9C42-9662-069022E3F843}">
      <dgm:prSet custT="1"/>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B2BC18DA-A2CE-A24C-AC07-6D6DEF5EFE96}" type="parTrans" cxnId="{EF3D9D2D-817D-4A4E-A133-A5756053A907}">
      <dgm:prSet/>
      <dgm:spPr/>
      <dgm:t>
        <a:bodyPr/>
        <a:lstStyle/>
        <a:p>
          <a:endParaRPr lang="en-US" noProof="0" dirty="0">
            <a:latin typeface="Arial" panose="020B0604020202020204" pitchFamily="34" charset="0"/>
            <a:cs typeface="Arial" panose="020B0604020202020204" pitchFamily="34" charset="0"/>
          </a:endParaRPr>
        </a:p>
      </dgm:t>
    </dgm:pt>
    <dgm:pt modelId="{0DD24CE1-F4FA-CB46-9133-81A320F395A8}" type="sibTrans" cxnId="{EF3D9D2D-817D-4A4E-A133-A5756053A907}">
      <dgm:prSet/>
      <dgm:spPr/>
      <dgm:t>
        <a:bodyPr/>
        <a:lstStyle/>
        <a:p>
          <a:endParaRPr lang="en-US" noProof="0" dirty="0">
            <a:latin typeface="Arial" panose="020B0604020202020204" pitchFamily="34" charset="0"/>
            <a:cs typeface="Arial" panose="020B0604020202020204" pitchFamily="34" charset="0"/>
          </a:endParaRPr>
        </a:p>
      </dgm:t>
    </dgm:pt>
    <dgm:pt modelId="{7E3CDD7F-13BF-4C51-9F3A-DC7DC6AC73F1}">
      <dgm:prSet phldrT="[Texto]" custT="1"/>
      <dgm:spPr>
        <a:solidFill>
          <a:srgbClr val="78B17A"/>
        </a:solidFill>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19D6C543-F1B4-495D-82C6-689C4BE33D6A}" type="parTrans" cxnId="{BCEBDB58-DC28-452F-8569-E91C4CC4393A}">
      <dgm:prSet/>
      <dgm:spPr/>
      <dgm:t>
        <a:bodyPr/>
        <a:lstStyle/>
        <a:p>
          <a:endParaRPr lang="en-US" noProof="0" dirty="0">
            <a:latin typeface="Arial" panose="020B0604020202020204" pitchFamily="34" charset="0"/>
            <a:cs typeface="Arial" panose="020B0604020202020204" pitchFamily="34" charset="0"/>
          </a:endParaRPr>
        </a:p>
      </dgm:t>
    </dgm:pt>
    <dgm:pt modelId="{149F7A36-4DF4-4A4B-AA26-29028B8B804C}" type="sibTrans" cxnId="{BCEBDB58-DC28-452F-8569-E91C4CC4393A}">
      <dgm:prSet/>
      <dgm:spPr/>
      <dgm:t>
        <a:bodyPr/>
        <a:lstStyle/>
        <a:p>
          <a:endParaRPr lang="en-US" noProof="0" dirty="0">
            <a:latin typeface="Arial" panose="020B0604020202020204" pitchFamily="34" charset="0"/>
            <a:cs typeface="Arial" panose="020B0604020202020204" pitchFamily="34" charset="0"/>
          </a:endParaRPr>
        </a:p>
      </dgm:t>
    </dgm:pt>
    <dgm:pt modelId="{47B68D83-BC54-4219-A014-CCD33A2E8B11}">
      <dgm:prSet phldrT="[Texto]" custT="1"/>
      <dgm:spPr>
        <a:solidFill>
          <a:srgbClr val="AED633"/>
        </a:solidFill>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4D0E561A-F245-481F-AFC3-919C3EFA80A1}" type="parTrans" cxnId="{3A172DAB-4C3B-4ADF-8130-91D6B19CF9B3}">
      <dgm:prSet/>
      <dgm:spPr/>
      <dgm:t>
        <a:bodyPr/>
        <a:lstStyle/>
        <a:p>
          <a:endParaRPr lang="en-US" noProof="0" dirty="0">
            <a:latin typeface="Arial" panose="020B0604020202020204" pitchFamily="34" charset="0"/>
            <a:cs typeface="Arial" panose="020B0604020202020204" pitchFamily="34" charset="0"/>
          </a:endParaRPr>
        </a:p>
      </dgm:t>
    </dgm:pt>
    <dgm:pt modelId="{459340A5-319A-48A4-8EC3-62AC0882D4A1}" type="sibTrans" cxnId="{3A172DAB-4C3B-4ADF-8130-91D6B19CF9B3}">
      <dgm:prSet/>
      <dgm:spPr/>
      <dgm:t>
        <a:bodyPr/>
        <a:lstStyle/>
        <a:p>
          <a:endParaRPr lang="en-US" noProof="0" dirty="0">
            <a:latin typeface="Arial" panose="020B0604020202020204" pitchFamily="34" charset="0"/>
            <a:cs typeface="Arial" panose="020B0604020202020204" pitchFamily="34" charset="0"/>
          </a:endParaRPr>
        </a:p>
      </dgm:t>
    </dgm:pt>
    <dgm:pt modelId="{B6E75022-ACAE-4E09-B382-39335791B453}">
      <dgm:prSet phldrT="[Texto]" custT="1"/>
      <dgm:spPr>
        <a:solidFill>
          <a:srgbClr val="4D94B7"/>
        </a:solidFill>
      </dgm:spPr>
      <dgm:t>
        <a:bodyPr/>
        <a:lstStyle/>
        <a:p>
          <a:pPr>
            <a:buFontTx/>
            <a:buNone/>
          </a:pPr>
          <a:endParaRPr lang="en-US" sz="3600" noProof="0" dirty="0">
            <a:latin typeface="Arial" panose="020B0604020202020204" pitchFamily="34" charset="0"/>
            <a:cs typeface="Arial" panose="020B0604020202020204" pitchFamily="34" charset="0"/>
          </a:endParaRPr>
        </a:p>
      </dgm:t>
    </dgm:pt>
    <dgm:pt modelId="{64E3FBCC-DCEA-4D55-8307-23F82E2763BA}" type="sibTrans" cxnId="{D12C108E-7780-4774-8A64-E6A228CE3BE9}">
      <dgm:prSet/>
      <dgm:spPr/>
      <dgm:t>
        <a:bodyPr/>
        <a:lstStyle/>
        <a:p>
          <a:endParaRPr lang="en-US" sz="1200" noProof="0" dirty="0">
            <a:latin typeface="Arial" panose="020B0604020202020204" pitchFamily="34" charset="0"/>
            <a:cs typeface="Arial" panose="020B0604020202020204" pitchFamily="34" charset="0"/>
          </a:endParaRPr>
        </a:p>
      </dgm:t>
    </dgm:pt>
    <dgm:pt modelId="{214599B9-32E5-412E-A693-BA152425AE3C}" type="parTrans" cxnId="{D12C108E-7780-4774-8A64-E6A228CE3BE9}">
      <dgm:prSet/>
      <dgm:spPr/>
      <dgm:t>
        <a:bodyPr/>
        <a:lstStyle/>
        <a:p>
          <a:endParaRPr lang="en-US" sz="1200" noProof="0" dirty="0">
            <a:latin typeface="Arial" panose="020B0604020202020204" pitchFamily="34" charset="0"/>
            <a:cs typeface="Arial" panose="020B0604020202020204" pitchFamily="34" charset="0"/>
          </a:endParaRPr>
        </a:p>
      </dgm:t>
    </dgm:pt>
    <dgm:pt modelId="{87648AFC-D6DE-465D-B4BC-2C922143EC0A}">
      <dgm:prSet phldrT="[Texto]" custT="1"/>
      <dgm:spPr>
        <a:solidFill>
          <a:srgbClr val="4D94B7"/>
        </a:solidFill>
      </dgm:spPr>
      <dgm:t>
        <a:bodyPr/>
        <a:lstStyle/>
        <a:p>
          <a:pPr>
            <a:buFont typeface="Wingdings" panose="05000000000000000000" pitchFamily="2" charset="2"/>
            <a:buChar char="§"/>
          </a:pPr>
          <a:r>
            <a:rPr lang="hr-HR" sz="2000" noProof="0" dirty="0">
              <a:latin typeface="Arial" panose="020B0604020202020204" pitchFamily="34" charset="0"/>
              <a:cs typeface="Arial" panose="020B0604020202020204" pitchFamily="34" charset="0"/>
            </a:rPr>
            <a:t>Razmatranje i dugoročnih također</a:t>
          </a:r>
          <a:endParaRPr lang="en-US" sz="2000" noProof="0" dirty="0">
            <a:latin typeface="Arial" panose="020B0604020202020204" pitchFamily="34" charset="0"/>
            <a:cs typeface="Arial" panose="020B0604020202020204" pitchFamily="34" charset="0"/>
          </a:endParaRPr>
        </a:p>
      </dgm:t>
    </dgm:pt>
    <dgm:pt modelId="{3955DC62-2C69-477F-A96E-602B597AF466}" type="sibTrans" cxnId="{E7F4C5FB-9D1B-4E06-B797-FD1C423051A2}">
      <dgm:prSet/>
      <dgm:spPr/>
      <dgm:t>
        <a:bodyPr/>
        <a:lstStyle/>
        <a:p>
          <a:endParaRPr lang="en-US" sz="1200" noProof="0" dirty="0">
            <a:latin typeface="Arial" panose="020B0604020202020204" pitchFamily="34" charset="0"/>
            <a:cs typeface="Arial" panose="020B0604020202020204" pitchFamily="34" charset="0"/>
          </a:endParaRPr>
        </a:p>
      </dgm:t>
    </dgm:pt>
    <dgm:pt modelId="{06C701E9-A006-4F8F-A2E2-EB31FF90BA38}" type="parTrans" cxnId="{E7F4C5FB-9D1B-4E06-B797-FD1C423051A2}">
      <dgm:prSet/>
      <dgm:spPr/>
      <dgm:t>
        <a:bodyPr/>
        <a:lstStyle/>
        <a:p>
          <a:endParaRPr lang="en-US" sz="1200" noProof="0" dirty="0">
            <a:latin typeface="Arial" panose="020B0604020202020204" pitchFamily="34" charset="0"/>
            <a:cs typeface="Arial" panose="020B0604020202020204" pitchFamily="34" charset="0"/>
          </a:endParaRPr>
        </a:p>
      </dgm:t>
    </dgm:pt>
    <dgm:pt modelId="{3FCB649A-0E96-3C43-BA59-8F652A3BC7F6}">
      <dgm:prSet phldrT="[Texto]" custT="1"/>
      <dgm:spPr>
        <a:solidFill>
          <a:srgbClr val="4D94B7"/>
        </a:solidFill>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F9A63F80-45DB-8648-AEFF-2E98F4627E0D}" type="sibTrans" cxnId="{8BE6AB61-AF9D-DA49-A637-36EAF8084662}">
      <dgm:prSet/>
      <dgm:spPr/>
      <dgm:t>
        <a:bodyPr/>
        <a:lstStyle/>
        <a:p>
          <a:endParaRPr lang="en-US" noProof="0" dirty="0">
            <a:latin typeface="Arial" panose="020B0604020202020204" pitchFamily="34" charset="0"/>
            <a:cs typeface="Arial" panose="020B0604020202020204" pitchFamily="34" charset="0"/>
          </a:endParaRPr>
        </a:p>
      </dgm:t>
    </dgm:pt>
    <dgm:pt modelId="{4BEA68A5-52D9-334F-85AB-BEB444E4C060}" type="parTrans" cxnId="{8BE6AB61-AF9D-DA49-A637-36EAF8084662}">
      <dgm:prSet/>
      <dgm:spPr/>
      <dgm:t>
        <a:bodyPr/>
        <a:lstStyle/>
        <a:p>
          <a:endParaRPr lang="en-US" noProof="0" dirty="0">
            <a:latin typeface="Arial" panose="020B0604020202020204" pitchFamily="34" charset="0"/>
            <a:cs typeface="Arial" panose="020B0604020202020204" pitchFamily="34" charset="0"/>
          </a:endParaRPr>
        </a:p>
      </dgm:t>
    </dgm:pt>
    <dgm:pt modelId="{9CCD6EDD-8C82-4FB4-A48A-E3C5432C2734}">
      <dgm:prSet phldrT="[Texto]" custT="1"/>
      <dgm:spPr>
        <a:solidFill>
          <a:srgbClr val="4D94B7"/>
        </a:solidFill>
      </dgm:spPr>
      <dgm:t>
        <a:bodyPr/>
        <a:lstStyle/>
        <a:p>
          <a:pPr>
            <a:buFont typeface="Wingdings" panose="05000000000000000000" pitchFamily="2" charset="2"/>
            <a:buChar char="§"/>
          </a:pPr>
          <a:r>
            <a:rPr lang="hr-HR" sz="2000" noProof="0" dirty="0">
              <a:latin typeface="Arial" panose="020B0604020202020204" pitchFamily="34" charset="0"/>
              <a:cs typeface="Arial" panose="020B0604020202020204" pitchFamily="34" charset="0"/>
            </a:rPr>
            <a:t>Kratkoročni ciljevi mogu stajati na putu rastu</a:t>
          </a:r>
          <a:endParaRPr lang="en-US" sz="2000" noProof="0" dirty="0">
            <a:latin typeface="Arial" panose="020B0604020202020204" pitchFamily="34" charset="0"/>
            <a:cs typeface="Arial" panose="020B0604020202020204" pitchFamily="34" charset="0"/>
          </a:endParaRPr>
        </a:p>
      </dgm:t>
    </dgm:pt>
    <dgm:pt modelId="{28EEDD6E-A05C-4F45-A8D6-EF45F6AA53E2}" type="sibTrans" cxnId="{0990784A-A9E7-437C-BAC3-6C1046912C48}">
      <dgm:prSet/>
      <dgm:spPr/>
      <dgm:t>
        <a:bodyPr/>
        <a:lstStyle/>
        <a:p>
          <a:endParaRPr lang="en-US" sz="1200" noProof="0" dirty="0">
            <a:latin typeface="Arial" panose="020B0604020202020204" pitchFamily="34" charset="0"/>
            <a:cs typeface="Arial" panose="020B0604020202020204" pitchFamily="34" charset="0"/>
          </a:endParaRPr>
        </a:p>
      </dgm:t>
    </dgm:pt>
    <dgm:pt modelId="{118E1BC6-7F0C-4B4C-8225-2ACA6F833F9E}" type="parTrans" cxnId="{0990784A-A9E7-437C-BAC3-6C1046912C48}">
      <dgm:prSet/>
      <dgm:spPr/>
      <dgm:t>
        <a:bodyPr/>
        <a:lstStyle/>
        <a:p>
          <a:endParaRPr lang="en-US" sz="1200" noProof="0" dirty="0">
            <a:latin typeface="Arial" panose="020B0604020202020204" pitchFamily="34" charset="0"/>
            <a:cs typeface="Arial" panose="020B0604020202020204" pitchFamily="34" charset="0"/>
          </a:endParaRPr>
        </a:p>
      </dgm:t>
    </dgm:pt>
    <dgm:pt modelId="{D831ADC3-8BF2-3B4E-8361-9CEED71024E8}">
      <dgm:prSet phldrT="[Texto]" custT="1"/>
      <dgm:spPr>
        <a:solidFill>
          <a:srgbClr val="4D94B7"/>
        </a:solidFill>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9E457669-2221-D844-B6F2-B3BBEEC030DD}" type="sibTrans" cxnId="{D5B77F6D-20FB-674B-9ED1-5913B808C0DB}">
      <dgm:prSet/>
      <dgm:spPr/>
      <dgm:t>
        <a:bodyPr/>
        <a:lstStyle/>
        <a:p>
          <a:endParaRPr lang="en-US" noProof="0" dirty="0">
            <a:latin typeface="Arial" panose="020B0604020202020204" pitchFamily="34" charset="0"/>
            <a:cs typeface="Arial" panose="020B0604020202020204" pitchFamily="34" charset="0"/>
          </a:endParaRPr>
        </a:p>
      </dgm:t>
    </dgm:pt>
    <dgm:pt modelId="{FFF2BCC7-CCE4-F14E-AD3F-32020FF441AF}" type="parTrans" cxnId="{D5B77F6D-20FB-674B-9ED1-5913B808C0DB}">
      <dgm:prSet/>
      <dgm:spPr/>
      <dgm:t>
        <a:bodyPr/>
        <a:lstStyle/>
        <a:p>
          <a:endParaRPr lang="en-US" noProof="0" dirty="0">
            <a:latin typeface="Arial" panose="020B0604020202020204" pitchFamily="34" charset="0"/>
            <a:cs typeface="Arial" panose="020B0604020202020204" pitchFamily="34" charset="0"/>
          </a:endParaRPr>
        </a:p>
      </dgm:t>
    </dgm:pt>
    <dgm:pt modelId="{D14F4154-5C7E-49B9-A1DA-CF4835FA14E9}">
      <dgm:prSet phldrT="[Texto]" custT="1"/>
      <dgm:spPr>
        <a:solidFill>
          <a:srgbClr val="4D94B7"/>
        </a:solidFill>
      </dgm:spPr>
      <dgm:t>
        <a:bodyPr/>
        <a:lstStyle/>
        <a:p>
          <a:pPr>
            <a:buFont typeface="Wingdings" panose="05000000000000000000" pitchFamily="2" charset="2"/>
            <a:buChar char="§"/>
          </a:pPr>
          <a:r>
            <a:rPr lang="en-US" sz="2000" noProof="0" dirty="0">
              <a:latin typeface="Arial" panose="020B0604020202020204" pitchFamily="34" charset="0"/>
              <a:cs typeface="Arial" panose="020B0604020202020204" pitchFamily="34" charset="0"/>
            </a:rPr>
            <a:t>F</a:t>
          </a:r>
          <a:r>
            <a:rPr lang="hr-HR" sz="2000" noProof="0" dirty="0">
              <a:latin typeface="Arial" panose="020B0604020202020204" pitchFamily="34" charset="0"/>
              <a:cs typeface="Arial" panose="020B0604020202020204" pitchFamily="34" charset="0"/>
            </a:rPr>
            <a:t>poduzeća teže mnogim ciljevima</a:t>
          </a:r>
          <a:endParaRPr lang="en-US" sz="2000" noProof="0" dirty="0">
            <a:latin typeface="Arial" panose="020B0604020202020204" pitchFamily="34" charset="0"/>
            <a:cs typeface="Arial" panose="020B0604020202020204" pitchFamily="34" charset="0"/>
          </a:endParaRPr>
        </a:p>
      </dgm:t>
    </dgm:pt>
    <dgm:pt modelId="{37CC2B3D-0FC1-46C1-A6B5-F006EBCAD4AC}" type="sibTrans" cxnId="{1D317167-76AA-4F4E-A9F8-63612EC3DBE2}">
      <dgm:prSet/>
      <dgm:spPr/>
      <dgm:t>
        <a:bodyPr/>
        <a:lstStyle/>
        <a:p>
          <a:endParaRPr lang="en-US" sz="1200" noProof="0" dirty="0">
            <a:latin typeface="Arial" panose="020B0604020202020204" pitchFamily="34" charset="0"/>
            <a:cs typeface="Arial" panose="020B0604020202020204" pitchFamily="34" charset="0"/>
          </a:endParaRPr>
        </a:p>
      </dgm:t>
    </dgm:pt>
    <dgm:pt modelId="{BE3B42CE-9942-4645-A449-81A1E9DB9154}" type="parTrans" cxnId="{1D317167-76AA-4F4E-A9F8-63612EC3DBE2}">
      <dgm:prSet/>
      <dgm:spPr/>
      <dgm:t>
        <a:bodyPr/>
        <a:lstStyle/>
        <a:p>
          <a:endParaRPr lang="en-US" sz="1200" noProof="0" dirty="0">
            <a:latin typeface="Arial" panose="020B0604020202020204" pitchFamily="34" charset="0"/>
            <a:cs typeface="Arial" panose="020B0604020202020204" pitchFamily="34" charset="0"/>
          </a:endParaRPr>
        </a:p>
      </dgm:t>
    </dgm:pt>
    <dgm:pt modelId="{6670CEE7-AA30-40E8-9EA8-883B3C4D1054}">
      <dgm:prSet phldrT="[Texto]" custT="1"/>
      <dgm:spPr>
        <a:solidFill>
          <a:srgbClr val="4D94B7"/>
        </a:solidFill>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BB765EA5-3877-44D3-99A3-EA5C0B37BCE9}" type="sibTrans" cxnId="{E028DA05-CD23-4A20-B7F7-5A680140958A}">
      <dgm:prSet/>
      <dgm:spPr/>
      <dgm:t>
        <a:bodyPr/>
        <a:lstStyle/>
        <a:p>
          <a:endParaRPr lang="en-US" noProof="0" dirty="0">
            <a:latin typeface="Arial" panose="020B0604020202020204" pitchFamily="34" charset="0"/>
            <a:cs typeface="Arial" panose="020B0604020202020204" pitchFamily="34" charset="0"/>
          </a:endParaRPr>
        </a:p>
      </dgm:t>
    </dgm:pt>
    <dgm:pt modelId="{42E810D7-E22C-4A40-9814-4CDFB40D5752}" type="parTrans" cxnId="{E028DA05-CD23-4A20-B7F7-5A680140958A}">
      <dgm:prSet/>
      <dgm:spPr/>
      <dgm:t>
        <a:bodyPr/>
        <a:lstStyle/>
        <a:p>
          <a:endParaRPr lang="en-US" noProof="0" dirty="0">
            <a:latin typeface="Arial" panose="020B0604020202020204" pitchFamily="34" charset="0"/>
            <a:cs typeface="Arial" panose="020B0604020202020204" pitchFamily="34" charset="0"/>
          </a:endParaRPr>
        </a:p>
      </dgm:t>
    </dgm:pt>
    <dgm:pt modelId="{1F712F95-AE8B-4AB8-A47C-521D20E67CD2}">
      <dgm:prSet custT="1"/>
      <dgm:spPr/>
      <dgm:t>
        <a:bodyPr/>
        <a:lstStyle/>
        <a:p>
          <a:endParaRPr lang="hr-HR" sz="2000" noProof="0" dirty="0">
            <a:latin typeface="Arial" panose="020B0604020202020204" pitchFamily="34" charset="0"/>
            <a:cs typeface="Arial" panose="020B0604020202020204" pitchFamily="34" charset="0"/>
          </a:endParaRPr>
        </a:p>
      </dgm:t>
    </dgm:pt>
    <dgm:pt modelId="{675648F7-6186-4A82-82E2-ED5F860DD2F5}" type="parTrans" cxnId="{385E831C-85D2-42CF-9B5A-980D22CF1C36}">
      <dgm:prSet/>
      <dgm:spPr/>
      <dgm:t>
        <a:bodyPr/>
        <a:lstStyle/>
        <a:p>
          <a:endParaRPr lang="hr-HR">
            <a:latin typeface="Arial" panose="020B0604020202020204" pitchFamily="34" charset="0"/>
            <a:cs typeface="Arial" panose="020B0604020202020204" pitchFamily="34" charset="0"/>
          </a:endParaRPr>
        </a:p>
      </dgm:t>
    </dgm:pt>
    <dgm:pt modelId="{3B4E8D17-D2F6-49EF-A895-AD254934E9C7}" type="sibTrans" cxnId="{385E831C-85D2-42CF-9B5A-980D22CF1C36}">
      <dgm:prSet/>
      <dgm:spPr/>
      <dgm:t>
        <a:bodyPr/>
        <a:lstStyle/>
        <a:p>
          <a:endParaRPr lang="hr-HR">
            <a:latin typeface="Arial" panose="020B0604020202020204" pitchFamily="34" charset="0"/>
            <a:cs typeface="Arial" panose="020B0604020202020204" pitchFamily="34" charset="0"/>
          </a:endParaRPr>
        </a:p>
      </dgm:t>
    </dgm:pt>
    <dgm:pt modelId="{3FE44A92-F81E-3C4F-8E77-461F86265E22}">
      <dgm:prSet custT="1"/>
      <dgm:spPr/>
      <dgm:t>
        <a:bodyPr/>
        <a:lstStyle/>
        <a:p>
          <a:pPr>
            <a:buFont typeface="Wingdings" panose="05000000000000000000" pitchFamily="2" charset="2"/>
            <a:buChar char="§"/>
          </a:pPr>
          <a:endParaRPr lang="en-US" sz="2000" noProof="0" dirty="0">
            <a:latin typeface="Arial" panose="020B0604020202020204" pitchFamily="34" charset="0"/>
            <a:cs typeface="Arial" panose="020B0604020202020204" pitchFamily="34" charset="0"/>
          </a:endParaRPr>
        </a:p>
      </dgm:t>
    </dgm:pt>
    <dgm:pt modelId="{6080C9E8-217E-6746-8586-847E165CFF59}" type="sibTrans" cxnId="{41A30823-57F6-B44D-97FC-6E44AEC634AF}">
      <dgm:prSet/>
      <dgm:spPr/>
      <dgm:t>
        <a:bodyPr/>
        <a:lstStyle/>
        <a:p>
          <a:endParaRPr lang="en-US" noProof="0" dirty="0">
            <a:latin typeface="Arial" panose="020B0604020202020204" pitchFamily="34" charset="0"/>
            <a:cs typeface="Arial" panose="020B0604020202020204" pitchFamily="34" charset="0"/>
          </a:endParaRPr>
        </a:p>
      </dgm:t>
    </dgm:pt>
    <dgm:pt modelId="{FDB42BA0-2554-BC49-8BA3-695DAD7DA19F}" type="parTrans" cxnId="{41A30823-57F6-B44D-97FC-6E44AEC634AF}">
      <dgm:prSet/>
      <dgm:spPr/>
      <dgm:t>
        <a:bodyPr/>
        <a:lstStyle/>
        <a:p>
          <a:endParaRPr lang="en-US" noProof="0" dirty="0">
            <a:latin typeface="Arial" panose="020B0604020202020204" pitchFamily="34" charset="0"/>
            <a:cs typeface="Arial" panose="020B0604020202020204" pitchFamily="34" charset="0"/>
          </a:endParaRPr>
        </a:p>
      </dgm:t>
    </dgm:pt>
    <dgm:pt modelId="{DB2F3653-62EA-4E52-9C66-9B045E73CA84}">
      <dgm:prSet custT="1"/>
      <dgm:spPr/>
      <dgm:t>
        <a:bodyPr/>
        <a:lstStyle/>
        <a:p>
          <a:endParaRPr lang="hr-HR" sz="2000" noProof="0" dirty="0">
            <a:latin typeface="Arial" panose="020B0604020202020204" pitchFamily="34" charset="0"/>
            <a:cs typeface="Arial" panose="020B0604020202020204" pitchFamily="34" charset="0"/>
          </a:endParaRPr>
        </a:p>
      </dgm:t>
    </dgm:pt>
    <dgm:pt modelId="{5EFA7E43-2C81-42C6-9727-6C9A2E209152}" type="parTrans" cxnId="{77012B8A-22D0-47D0-AE8A-EBB54C69129B}">
      <dgm:prSet/>
      <dgm:spPr/>
      <dgm:t>
        <a:bodyPr/>
        <a:lstStyle/>
        <a:p>
          <a:endParaRPr lang="hr-HR">
            <a:latin typeface="Arial" panose="020B0604020202020204" pitchFamily="34" charset="0"/>
            <a:cs typeface="Arial" panose="020B0604020202020204" pitchFamily="34" charset="0"/>
          </a:endParaRPr>
        </a:p>
      </dgm:t>
    </dgm:pt>
    <dgm:pt modelId="{DB7540C0-E6BE-41BC-AA7B-FBCDE66EE023}" type="sibTrans" cxnId="{77012B8A-22D0-47D0-AE8A-EBB54C69129B}">
      <dgm:prSet/>
      <dgm:spPr/>
      <dgm:t>
        <a:bodyPr/>
        <a:lstStyle/>
        <a:p>
          <a:endParaRPr lang="hr-HR">
            <a:latin typeface="Arial" panose="020B0604020202020204" pitchFamily="34" charset="0"/>
            <a:cs typeface="Arial" panose="020B0604020202020204" pitchFamily="34" charset="0"/>
          </a:endParaRPr>
        </a:p>
      </dgm:t>
    </dgm:pt>
    <dgm:pt modelId="{C920141D-3AB6-4F8A-8E4A-3ECCC4538430}">
      <dgm:prSet custT="1"/>
      <dgm:spPr/>
      <dgm:t>
        <a:bodyPr/>
        <a:lstStyle/>
        <a:p>
          <a:endParaRPr lang="hr-HR" sz="2000" noProof="0" dirty="0">
            <a:latin typeface="Arial" panose="020B0604020202020204" pitchFamily="34" charset="0"/>
            <a:cs typeface="Arial" panose="020B0604020202020204" pitchFamily="34" charset="0"/>
          </a:endParaRPr>
        </a:p>
      </dgm:t>
    </dgm:pt>
    <dgm:pt modelId="{D5CA13BD-9C5D-46A3-97AD-DF46FA202E00}" type="parTrans" cxnId="{76E31EDD-6183-4BF5-8016-44E7C79EC630}">
      <dgm:prSet/>
      <dgm:spPr/>
      <dgm:t>
        <a:bodyPr/>
        <a:lstStyle/>
        <a:p>
          <a:endParaRPr lang="hr-HR">
            <a:latin typeface="Arial" panose="020B0604020202020204" pitchFamily="34" charset="0"/>
            <a:cs typeface="Arial" panose="020B0604020202020204" pitchFamily="34" charset="0"/>
          </a:endParaRPr>
        </a:p>
      </dgm:t>
    </dgm:pt>
    <dgm:pt modelId="{6991B372-6C65-4C0B-AB61-4439FD262D39}" type="sibTrans" cxnId="{76E31EDD-6183-4BF5-8016-44E7C79EC630}">
      <dgm:prSet/>
      <dgm:spPr/>
      <dgm:t>
        <a:bodyPr/>
        <a:lstStyle/>
        <a:p>
          <a:endParaRPr lang="hr-HR">
            <a:latin typeface="Arial" panose="020B0604020202020204" pitchFamily="34" charset="0"/>
            <a:cs typeface="Arial" panose="020B0604020202020204" pitchFamily="34" charset="0"/>
          </a:endParaRPr>
        </a:p>
      </dgm:t>
    </dgm:pt>
    <dgm:pt modelId="{D7B340CB-CD18-49D7-8F19-C70010EA7293}" type="pres">
      <dgm:prSet presAssocID="{28BA5EB9-E6D7-4A34-BBC2-D613F00391CA}" presName="Name0" presStyleCnt="0">
        <dgm:presLayoutVars>
          <dgm:dir/>
          <dgm:resizeHandles val="exact"/>
        </dgm:presLayoutVars>
      </dgm:prSet>
      <dgm:spPr/>
    </dgm:pt>
    <dgm:pt modelId="{93B0D6AB-5E0F-4286-BC0E-71F22E92DF0A}" type="pres">
      <dgm:prSet presAssocID="{2190E1AC-BBD7-4353-BFFB-96638D02CF1F}" presName="node" presStyleLbl="node1" presStyleIdx="0" presStyleCnt="3" custScaleX="81977">
        <dgm:presLayoutVars>
          <dgm:bulletEnabled val="1"/>
        </dgm:presLayoutVars>
      </dgm:prSet>
      <dgm:spPr/>
    </dgm:pt>
    <dgm:pt modelId="{681098D8-C1C8-448E-90BF-38D9822A48B4}" type="pres">
      <dgm:prSet presAssocID="{A8F2A099-DEF2-411D-84C5-C438C1F98321}" presName="sibTrans" presStyleCnt="0"/>
      <dgm:spPr/>
    </dgm:pt>
    <dgm:pt modelId="{20B1CF38-A52D-40CC-A2A7-450B517CFFAB}" type="pres">
      <dgm:prSet presAssocID="{6E472645-BC71-459D-997A-F9341A994092}" presName="node" presStyleLbl="node1" presStyleIdx="1" presStyleCnt="3">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2" presStyleCnt="3" custScaleX="72726">
        <dgm:presLayoutVars>
          <dgm:bulletEnabled val="1"/>
        </dgm:presLayoutVars>
      </dgm:prSet>
      <dgm:spPr/>
    </dgm:pt>
  </dgm:ptLst>
  <dgm:cxnLst>
    <dgm:cxn modelId="{2DE5CA04-3A6D-46E6-929D-B81F670AB78D}" srcId="{28BA5EB9-E6D7-4A34-BBC2-D613F00391CA}" destId="{6E472645-BC71-459D-997A-F9341A994092}" srcOrd="1" destOrd="0" parTransId="{8B3494A0-180A-4E66-AC87-ACB2D99E9530}" sibTransId="{85EBC4C5-54D9-46DB-9811-089B9FB6D791}"/>
    <dgm:cxn modelId="{1554EF04-E002-4BE7-BF96-5BA3DD8D3B68}" type="presOf" srcId="{F8C5ABC5-561D-4BFA-AEA0-EBBDC1F3EA99}" destId="{E352A7A4-F4D1-4FE5-9A5F-9CFF17B53C6B}" srcOrd="0" destOrd="11" presId="urn:microsoft.com/office/officeart/2005/8/layout/hList6"/>
    <dgm:cxn modelId="{E028DA05-CD23-4A20-B7F7-5A680140958A}" srcId="{2190E1AC-BBD7-4353-BFFB-96638D02CF1F}" destId="{6670CEE7-AA30-40E8-9EA8-883B3C4D1054}" srcOrd="0" destOrd="0" parTransId="{42E810D7-E22C-4A40-9814-4CDFB40D5752}" sibTransId="{BB765EA5-3877-44D3-99A3-EA5C0B37BCE9}"/>
    <dgm:cxn modelId="{42323511-5C6C-47A0-9ED7-09B7F570E802}" type="presOf" srcId="{1F712F95-AE8B-4AB8-A47C-521D20E67CD2}" destId="{20B1CF38-A52D-40CC-A2A7-450B517CFFAB}" srcOrd="0" destOrd="3" presId="urn:microsoft.com/office/officeart/2005/8/layout/hList6"/>
    <dgm:cxn modelId="{3FFF6E15-1FB6-450D-B136-CCFF6C01C7D0}" type="presOf" srcId="{87648AFC-D6DE-465D-B4BC-2C922143EC0A}" destId="{93B0D6AB-5E0F-4286-BC0E-71F22E92DF0A}" srcOrd="0" destOrd="6" presId="urn:microsoft.com/office/officeart/2005/8/layout/hList6"/>
    <dgm:cxn modelId="{385E831C-85D2-42CF-9B5A-980D22CF1C36}" srcId="{6E472645-BC71-459D-997A-F9341A994092}" destId="{1F712F95-AE8B-4AB8-A47C-521D20E67CD2}" srcOrd="2" destOrd="0" parTransId="{675648F7-6186-4A82-82E2-ED5F860DD2F5}" sibTransId="{3B4E8D17-D2F6-49EF-A895-AD254934E9C7}"/>
    <dgm:cxn modelId="{7FE1CD1E-A36D-49A4-8B24-E72BC3F0605D}" srcId="{211DF803-F6C0-4377-9EA1-730918AEE4FB}" destId="{D15BC6BC-A366-43B8-8E31-D6086399116B}" srcOrd="3" destOrd="0" parTransId="{529AA145-8860-42D1-B8E9-5D02E414F9B8}" sibTransId="{B10D7BDA-CC30-44E9-94A7-EB3504597714}"/>
    <dgm:cxn modelId="{41A30823-57F6-B44D-97FC-6E44AEC634AF}" srcId="{6E472645-BC71-459D-997A-F9341A994092}" destId="{3FE44A92-F81E-3C4F-8E77-461F86265E22}" srcOrd="3" destOrd="0" parTransId="{FDB42BA0-2554-BC49-8BA3-695DAD7DA19F}" sibTransId="{6080C9E8-217E-6746-8586-847E165CFF59}"/>
    <dgm:cxn modelId="{588EB529-6C0A-474F-AD95-4326335BA178}" srcId="{211DF803-F6C0-4377-9EA1-730918AEE4FB}" destId="{7EE4848A-C4F7-CB4C-B4B5-A517DAD1DF31}" srcOrd="8" destOrd="0" parTransId="{A23B1B9D-644D-D04F-9C78-6C72FFB6E163}" sibTransId="{103D4DE2-D59E-C44F-853F-1F247A773ACC}"/>
    <dgm:cxn modelId="{FECBC12A-F63C-4741-80CB-03D383A9EA87}" type="presOf" srcId="{6670CEE7-AA30-40E8-9EA8-883B3C4D1054}" destId="{93B0D6AB-5E0F-4286-BC0E-71F22E92DF0A}" srcOrd="0" destOrd="1" presId="urn:microsoft.com/office/officeart/2005/8/layout/hList6"/>
    <dgm:cxn modelId="{EF3D9D2D-817D-4A4E-A133-A5756053A907}" srcId="{211DF803-F6C0-4377-9EA1-730918AEE4FB}" destId="{53F515E3-DB6A-9C42-9662-069022E3F843}" srcOrd="7" destOrd="0" parTransId="{B2BC18DA-A2CE-A24C-AC07-6D6DEF5EFE96}" sibTransId="{0DD24CE1-F4FA-CB46-9133-81A320F395A8}"/>
    <dgm:cxn modelId="{A9052E36-E2B1-4D48-9732-ACF8AB452DAF}" type="presOf" srcId="{DB2F3653-62EA-4E52-9C66-9B045E73CA84}" destId="{E352A7A4-F4D1-4FE5-9A5F-9CFF17B53C6B}" srcOrd="0" destOrd="7" presId="urn:microsoft.com/office/officeart/2005/8/layout/hList6"/>
    <dgm:cxn modelId="{8474E33B-A73A-A14E-9BC9-9900CB5F68D9}" type="presOf" srcId="{7EE4848A-C4F7-CB4C-B4B5-A517DAD1DF31}" destId="{E352A7A4-F4D1-4FE5-9A5F-9CFF17B53C6B}" srcOrd="0" destOrd="9" presId="urn:microsoft.com/office/officeart/2005/8/layout/hList6"/>
    <dgm:cxn modelId="{AC18965D-A7D5-9242-A68B-839BF41A2653}" srcId="{6E472645-BC71-459D-997A-F9341A994092}" destId="{758BB411-72D8-B048-ABEF-EF7DAB654B5B}" srcOrd="6" destOrd="0" parTransId="{D8946341-667D-3042-95B6-86030B7E4979}" sibTransId="{00B4AF3D-5E5B-D44B-AAD2-9E82E4637B55}"/>
    <dgm:cxn modelId="{EBB0D55D-A74A-4268-A09D-DC5556E757C1}" type="presOf" srcId="{20B94105-DAFF-4CC4-A94C-AE0D70601049}" destId="{20B1CF38-A52D-40CC-A2A7-450B517CFFAB}" srcOrd="0" destOrd="5" presId="urn:microsoft.com/office/officeart/2005/8/layout/hList6"/>
    <dgm:cxn modelId="{A1F83A5F-CB85-4A97-A2BF-156AB05DD496}" type="presOf" srcId="{48645316-919B-4F63-AF82-40A3F0264D31}" destId="{20B1CF38-A52D-40CC-A2A7-450B517CFFAB}" srcOrd="0" destOrd="2" presId="urn:microsoft.com/office/officeart/2005/8/layout/hList6"/>
    <dgm:cxn modelId="{8BE6AB61-AF9D-DA49-A637-36EAF8084662}" srcId="{2190E1AC-BBD7-4353-BFFB-96638D02CF1F}" destId="{3FCB649A-0E96-3C43-BA59-8F652A3BC7F6}" srcOrd="4" destOrd="0" parTransId="{4BEA68A5-52D9-334F-85AB-BEB444E4C060}" sibTransId="{F9A63F80-45DB-8648-AEFF-2E98F4627E0D}"/>
    <dgm:cxn modelId="{F04A1F44-DE59-7947-A009-01352879AEC9}" type="presOf" srcId="{D831ADC3-8BF2-3B4E-8361-9CEED71024E8}" destId="{93B0D6AB-5E0F-4286-BC0E-71F22E92DF0A}" srcOrd="0" destOrd="3" presId="urn:microsoft.com/office/officeart/2005/8/layout/hList6"/>
    <dgm:cxn modelId="{8D381F47-5EB8-4F7F-8BEA-F899A8117359}" type="presOf" srcId="{28BA5EB9-E6D7-4A34-BBC2-D613F00391CA}" destId="{D7B340CB-CD18-49D7-8F19-C70010EA7293}" srcOrd="0" destOrd="0" presId="urn:microsoft.com/office/officeart/2005/8/layout/hList6"/>
    <dgm:cxn modelId="{76FD5047-9B05-8B4B-A971-6FE7A4AC03D1}" srcId="{6E472645-BC71-459D-997A-F9341A994092}" destId="{1F740CD4-C4D9-A240-83F6-728C6E326795}" srcOrd="5" destOrd="0" parTransId="{7DD99E13-53A5-9445-BBA3-C1E5CB79936A}" sibTransId="{35DC812B-8DBA-6C45-85A5-AB417A02666D}"/>
    <dgm:cxn modelId="{1D317167-76AA-4F4E-A9F8-63612EC3DBE2}" srcId="{2190E1AC-BBD7-4353-BFFB-96638D02CF1F}" destId="{D14F4154-5C7E-49B9-A1DA-CF4835FA14E9}" srcOrd="1" destOrd="0" parTransId="{BE3B42CE-9942-4645-A449-81A1E9DB9154}" sibTransId="{37CC2B3D-0FC1-46C1-A6B5-F006EBCAD4AC}"/>
    <dgm:cxn modelId="{0990784A-A9E7-437C-BAC3-6C1046912C48}" srcId="{2190E1AC-BBD7-4353-BFFB-96638D02CF1F}" destId="{9CCD6EDD-8C82-4FB4-A48A-E3C5432C2734}" srcOrd="3" destOrd="0" parTransId="{118E1BC6-7F0C-4B4C-8225-2ACA6F833F9E}" sibTransId="{28EEDD6E-A05C-4F45-A8D6-EF45F6AA53E2}"/>
    <dgm:cxn modelId="{503EA16A-1404-4A06-A987-5065DAE5D09D}" type="presOf" srcId="{D14F4154-5C7E-49B9-A1DA-CF4835FA14E9}" destId="{93B0D6AB-5E0F-4286-BC0E-71F22E92DF0A}" srcOrd="0" destOrd="2" presId="urn:microsoft.com/office/officeart/2005/8/layout/hList6"/>
    <dgm:cxn modelId="{D5B77F6D-20FB-674B-9ED1-5913B808C0DB}" srcId="{2190E1AC-BBD7-4353-BFFB-96638D02CF1F}" destId="{D831ADC3-8BF2-3B4E-8361-9CEED71024E8}" srcOrd="2" destOrd="0" parTransId="{FFF2BCC7-CCE4-F14E-AD3F-32020FF441AF}" sibTransId="{9E457669-2221-D844-B6F2-B3BBEEC030DD}"/>
    <dgm:cxn modelId="{F73B1E6E-CAD8-134E-B060-59C7D3029BDB}" srcId="{211DF803-F6C0-4377-9EA1-730918AEE4FB}" destId="{522EBD1C-54E7-5C42-BF9D-64A33C3F8EC8}" srcOrd="2" destOrd="0" parTransId="{0DA4AECE-A144-E447-97E0-AFE9D0FB8F43}" sibTransId="{977708A6-A1DA-AB44-938E-40026549948C}"/>
    <dgm:cxn modelId="{2E2EAF4F-FD3F-7946-8980-95ED16FDE630}" type="presOf" srcId="{758BB411-72D8-B048-ABEF-EF7DAB654B5B}" destId="{20B1CF38-A52D-40CC-A2A7-450B517CFFAB}" srcOrd="0" destOrd="7" presId="urn:microsoft.com/office/officeart/2005/8/layout/hList6"/>
    <dgm:cxn modelId="{8BB61254-DD4C-4D1C-9EF7-E4D479FFE1EA}" type="presOf" srcId="{6E472645-BC71-459D-997A-F9341A994092}" destId="{20B1CF38-A52D-40CC-A2A7-450B517CFFAB}" srcOrd="0" destOrd="0" presId="urn:microsoft.com/office/officeart/2005/8/layout/hList6"/>
    <dgm:cxn modelId="{F3B96474-F91E-BB4C-AE78-965140AB3A7B}" srcId="{211DF803-F6C0-4377-9EA1-730918AEE4FB}" destId="{E2D8A969-6603-2F4C-A613-6E28AE49D251}" srcOrd="4" destOrd="0" parTransId="{C5E071C3-425D-9740-B653-EFDEB1AA3780}" sibTransId="{81B53884-6208-9F49-B2E1-2F76A358C89B}"/>
    <dgm:cxn modelId="{0A097956-F995-4F1B-AEF6-AC4A4EB74A53}" type="presOf" srcId="{7E3CDD7F-13BF-4C51-9F3A-DC7DC6AC73F1}" destId="{20B1CF38-A52D-40CC-A2A7-450B517CFFAB}" srcOrd="0" destOrd="1" presId="urn:microsoft.com/office/officeart/2005/8/layout/hList6"/>
    <dgm:cxn modelId="{0F9E9077-E0A2-8845-A661-2F02E1FEB71B}" type="presOf" srcId="{3FCB649A-0E96-3C43-BA59-8F652A3BC7F6}" destId="{93B0D6AB-5E0F-4286-BC0E-71F22E92DF0A}" srcOrd="0" destOrd="5" presId="urn:microsoft.com/office/officeart/2005/8/layout/hList6"/>
    <dgm:cxn modelId="{BCEBDB58-DC28-452F-8569-E91C4CC4393A}" srcId="{6E472645-BC71-459D-997A-F9341A994092}" destId="{7E3CDD7F-13BF-4C51-9F3A-DC7DC6AC73F1}" srcOrd="0" destOrd="0" parTransId="{19D6C543-F1B4-495D-82C6-689C4BE33D6A}" sibTransId="{149F7A36-4DF4-4A4B-AA26-29028B8B804C}"/>
    <dgm:cxn modelId="{D1846C7B-2692-47AA-9430-8D27359DDCBF}" type="presOf" srcId="{2190E1AC-BBD7-4353-BFFB-96638D02CF1F}" destId="{93B0D6AB-5E0F-4286-BC0E-71F22E92DF0A}" srcOrd="0" destOrd="0" presId="urn:microsoft.com/office/officeart/2005/8/layout/hList6"/>
    <dgm:cxn modelId="{B5E6A17B-B4D2-A446-9E33-CBA5FC9D371F}" type="presOf" srcId="{53F515E3-DB6A-9C42-9662-069022E3F843}" destId="{E352A7A4-F4D1-4FE5-9A5F-9CFF17B53C6B}" srcOrd="0" destOrd="8" presId="urn:microsoft.com/office/officeart/2005/8/layout/hList6"/>
    <dgm:cxn modelId="{77012B8A-22D0-47D0-AE8A-EBB54C69129B}" srcId="{211DF803-F6C0-4377-9EA1-730918AEE4FB}" destId="{DB2F3653-62EA-4E52-9C66-9B045E73CA84}" srcOrd="6" destOrd="0" parTransId="{5EFA7E43-2C81-42C6-9727-6C9A2E209152}" sibTransId="{DB7540C0-E6BE-41BC-AA7B-FBCDE66EE023}"/>
    <dgm:cxn modelId="{58C00E8C-331B-4E7E-A135-B9B94893AFE0}" type="presOf" srcId="{47B68D83-BC54-4219-A014-CCD33A2E8B11}" destId="{E352A7A4-F4D1-4FE5-9A5F-9CFF17B53C6B}" srcOrd="0" destOrd="1" presId="urn:microsoft.com/office/officeart/2005/8/layout/hList6"/>
    <dgm:cxn modelId="{2379718D-A02E-C344-9DF4-504F7676DB80}" type="presOf" srcId="{3FE44A92-F81E-3C4F-8E77-461F86265E22}" destId="{20B1CF38-A52D-40CC-A2A7-450B517CFFAB}" srcOrd="0" destOrd="4" presId="urn:microsoft.com/office/officeart/2005/8/layout/hList6"/>
    <dgm:cxn modelId="{D12C108E-7780-4774-8A64-E6A228CE3BE9}" srcId="{2190E1AC-BBD7-4353-BFFB-96638D02CF1F}" destId="{B6E75022-ACAE-4E09-B382-39335791B453}" srcOrd="6" destOrd="0" parTransId="{214599B9-32E5-412E-A693-BA152425AE3C}" sibTransId="{64E3FBCC-DCEA-4D55-8307-23F82E2763BA}"/>
    <dgm:cxn modelId="{2BC4AB92-2105-2B44-8EE0-F8B5A975DC4E}" type="presOf" srcId="{E2D8A969-6603-2F4C-A613-6E28AE49D251}" destId="{E352A7A4-F4D1-4FE5-9A5F-9CFF17B53C6B}" srcOrd="0" destOrd="5" presId="urn:microsoft.com/office/officeart/2005/8/layout/hList6"/>
    <dgm:cxn modelId="{B9D42993-2692-4FB5-9962-97DA94996384}" srcId="{211DF803-F6C0-4377-9EA1-730918AEE4FB}" destId="{F8C5ABC5-561D-4BFA-AEA0-EBBDC1F3EA99}" srcOrd="10" destOrd="0" parTransId="{996824AE-A398-4D98-9B3D-9709E1D2FE49}" sibTransId="{DF0DA6DF-1617-471E-B5A6-F07256FB7099}"/>
    <dgm:cxn modelId="{3A172DAB-4C3B-4ADF-8130-91D6B19CF9B3}" srcId="{211DF803-F6C0-4377-9EA1-730918AEE4FB}" destId="{47B68D83-BC54-4219-A014-CCD33A2E8B11}" srcOrd="0" destOrd="0" parTransId="{4D0E561A-F245-481F-AFC3-919C3EFA80A1}" sibTransId="{459340A5-319A-48A4-8EC3-62AC0882D4A1}"/>
    <dgm:cxn modelId="{E3B0BBAE-E7B0-4033-907F-3EEA707FD686}" srcId="{28BA5EB9-E6D7-4A34-BBC2-D613F00391CA}" destId="{211DF803-F6C0-4377-9EA1-730918AEE4FB}" srcOrd="2" destOrd="0" parTransId="{D355C6D1-BE47-439F-9A2D-CF582FB387AF}" sibTransId="{54E221B3-524C-40BB-99C5-D9AB6462D8E2}"/>
    <dgm:cxn modelId="{C37824B5-DF9B-4C99-9CE5-61B1E79BA3C9}" srcId="{211DF803-F6C0-4377-9EA1-730918AEE4FB}" destId="{3651CD99-BA01-4AC4-9E13-5C4640AF9A08}" srcOrd="1" destOrd="0" parTransId="{494C1770-5893-4319-9CB9-B0057EFC87E3}" sibTransId="{324AF892-F3F1-428F-9193-8B3645E99DC7}"/>
    <dgm:cxn modelId="{3181D6B8-8356-4C64-9751-FD1E2729109B}" srcId="{211DF803-F6C0-4377-9EA1-730918AEE4FB}" destId="{D59A5103-4FE5-40EE-BE7B-C897AB2EC1F0}" srcOrd="5" destOrd="0" parTransId="{FCFC649A-802B-491C-B1F4-989CF446780B}" sibTransId="{7702CAA7-015F-4043-8FFA-BB0E18C67B2E}"/>
    <dgm:cxn modelId="{CECE7AB9-D188-3E45-BC5A-FDAB5511BD01}" type="presOf" srcId="{522EBD1C-54E7-5C42-BF9D-64A33C3F8EC8}" destId="{E352A7A4-F4D1-4FE5-9A5F-9CFF17B53C6B}" srcOrd="0" destOrd="3" presId="urn:microsoft.com/office/officeart/2005/8/layout/hList6"/>
    <dgm:cxn modelId="{BCC903BA-F688-4EA9-A99B-1950436B3708}" srcId="{6E472645-BC71-459D-997A-F9341A994092}" destId="{48645316-919B-4F63-AF82-40A3F0264D31}" srcOrd="1" destOrd="0" parTransId="{8605296F-8C95-4E09-AF07-C19FD452560A}" sibTransId="{133178BE-A8A3-4695-9C73-6414C65D65D6}"/>
    <dgm:cxn modelId="{2C6E23C1-E033-4F8B-A675-7EC80C23D44B}" type="presOf" srcId="{D59A5103-4FE5-40EE-BE7B-C897AB2EC1F0}" destId="{E352A7A4-F4D1-4FE5-9A5F-9CFF17B53C6B}" srcOrd="0" destOrd="6" presId="urn:microsoft.com/office/officeart/2005/8/layout/hList6"/>
    <dgm:cxn modelId="{569BD7C5-5795-404A-8E61-1552C788A689}" type="presOf" srcId="{D15BC6BC-A366-43B8-8E31-D6086399116B}" destId="{E352A7A4-F4D1-4FE5-9A5F-9CFF17B53C6B}" srcOrd="0" destOrd="4" presId="urn:microsoft.com/office/officeart/2005/8/layout/hList6"/>
    <dgm:cxn modelId="{FFFEA3D2-503B-421B-94D4-D1A38A28B51B}" type="presOf" srcId="{3651CD99-BA01-4AC4-9E13-5C4640AF9A08}" destId="{E352A7A4-F4D1-4FE5-9A5F-9CFF17B53C6B}" srcOrd="0" destOrd="2" presId="urn:microsoft.com/office/officeart/2005/8/layout/hList6"/>
    <dgm:cxn modelId="{1B2269D9-2B58-418F-8397-E1E0ECEE2302}" srcId="{28BA5EB9-E6D7-4A34-BBC2-D613F00391CA}" destId="{2190E1AC-BBD7-4353-BFFB-96638D02CF1F}" srcOrd="0" destOrd="0" parTransId="{31A8A7DB-2A1E-4164-ABDC-C04EC6B5CB36}" sibTransId="{A8F2A099-DEF2-411D-84C5-C438C1F98321}"/>
    <dgm:cxn modelId="{F8C1F5DB-7335-4B96-904B-31372FB4F5E4}" type="presOf" srcId="{9CCD6EDD-8C82-4FB4-A48A-E3C5432C2734}" destId="{93B0D6AB-5E0F-4286-BC0E-71F22E92DF0A}" srcOrd="0" destOrd="4" presId="urn:microsoft.com/office/officeart/2005/8/layout/hList6"/>
    <dgm:cxn modelId="{26F0F5DC-0848-8043-BA66-6F19BB7B262C}" type="presOf" srcId="{1F740CD4-C4D9-A240-83F6-728C6E326795}" destId="{20B1CF38-A52D-40CC-A2A7-450B517CFFAB}" srcOrd="0" destOrd="6" presId="urn:microsoft.com/office/officeart/2005/8/layout/hList6"/>
    <dgm:cxn modelId="{76E31EDD-6183-4BF5-8016-44E7C79EC630}" srcId="{211DF803-F6C0-4377-9EA1-730918AEE4FB}" destId="{C920141D-3AB6-4F8A-8E4A-3ECCC4538430}" srcOrd="9" destOrd="0" parTransId="{D5CA13BD-9C5D-46A3-97AD-DF46FA202E00}" sibTransId="{6991B372-6C65-4C0B-AB61-4439FD262D39}"/>
    <dgm:cxn modelId="{17EB51E3-D989-417C-8690-37C9232270E4}" srcId="{6E472645-BC71-459D-997A-F9341A994092}" destId="{20B94105-DAFF-4CC4-A94C-AE0D70601049}" srcOrd="4" destOrd="0" parTransId="{97C25A38-96EE-496C-BAA9-3C9F2146AB7A}" sibTransId="{2FF90305-B5D1-4009-B539-EE8B748123D2}"/>
    <dgm:cxn modelId="{BE9587EC-A3F4-4A29-BDC2-E5C4BDE8BA65}" type="presOf" srcId="{211DF803-F6C0-4377-9EA1-730918AEE4FB}" destId="{E352A7A4-F4D1-4FE5-9A5F-9CFF17B53C6B}" srcOrd="0" destOrd="0" presId="urn:microsoft.com/office/officeart/2005/8/layout/hList6"/>
    <dgm:cxn modelId="{061CCFEC-3BF5-47D7-8905-0C22C42C2259}" type="presOf" srcId="{B6E75022-ACAE-4E09-B382-39335791B453}" destId="{93B0D6AB-5E0F-4286-BC0E-71F22E92DF0A}" srcOrd="0" destOrd="7" presId="urn:microsoft.com/office/officeart/2005/8/layout/hList6"/>
    <dgm:cxn modelId="{0F2099F6-06DA-4307-A80D-0CEE13E10354}" type="presOf" srcId="{C920141D-3AB6-4F8A-8E4A-3ECCC4538430}" destId="{E352A7A4-F4D1-4FE5-9A5F-9CFF17B53C6B}" srcOrd="0" destOrd="10" presId="urn:microsoft.com/office/officeart/2005/8/layout/hList6"/>
    <dgm:cxn modelId="{E7F4C5FB-9D1B-4E06-B797-FD1C423051A2}" srcId="{2190E1AC-BBD7-4353-BFFB-96638D02CF1F}" destId="{87648AFC-D6DE-465D-B4BC-2C922143EC0A}" srcOrd="5" destOrd="0" parTransId="{06C701E9-A006-4F8F-A2E2-EB31FF90BA38}" sibTransId="{3955DC62-2C69-477F-A96E-602B597AF466}"/>
    <dgm:cxn modelId="{B81D0453-940F-4C86-A2E6-62C037A40A10}" type="presParOf" srcId="{D7B340CB-CD18-49D7-8F19-C70010EA7293}" destId="{93B0D6AB-5E0F-4286-BC0E-71F22E92DF0A}" srcOrd="0" destOrd="0" presId="urn:microsoft.com/office/officeart/2005/8/layout/hList6"/>
    <dgm:cxn modelId="{181A123B-86A9-4F6D-89A4-6F67D562A91C}" type="presParOf" srcId="{D7B340CB-CD18-49D7-8F19-C70010EA7293}" destId="{681098D8-C1C8-448E-90BF-38D9822A48B4}" srcOrd="1" destOrd="0" presId="urn:microsoft.com/office/officeart/2005/8/layout/hList6"/>
    <dgm:cxn modelId="{D9AB9896-F345-436C-BCE4-4DB48D8234E2}" type="presParOf" srcId="{D7B340CB-CD18-49D7-8F19-C70010EA7293}" destId="{20B1CF38-A52D-40CC-A2A7-450B517CFFAB}" srcOrd="2" destOrd="0" presId="urn:microsoft.com/office/officeart/2005/8/layout/hList6"/>
    <dgm:cxn modelId="{6BD84C4A-102D-41FD-AAC6-3BD5807DB31F}" type="presParOf" srcId="{D7B340CB-CD18-49D7-8F19-C70010EA7293}" destId="{38C9ABBA-655D-436D-AB73-1DCDC8063F2B}" srcOrd="3" destOrd="0" presId="urn:microsoft.com/office/officeart/2005/8/layout/hList6"/>
    <dgm:cxn modelId="{A4E49281-1B7D-4C6A-A927-4C87AEE6EB53}" type="presParOf" srcId="{D7B340CB-CD18-49D7-8F19-C70010EA7293}" destId="{E352A7A4-F4D1-4FE5-9A5F-9CFF17B53C6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E21C-435D-A24F-BB64-43AD1E5FBDF5}">
      <dsp:nvSpPr>
        <dsp:cNvPr id="0" name=""/>
        <dsp:cNvSpPr/>
      </dsp:nvSpPr>
      <dsp:spPr>
        <a:xfrm>
          <a:off x="-6228051" y="-952775"/>
          <a:ext cx="7413552" cy="7413552"/>
        </a:xfrm>
        <a:prstGeom prst="blockArc">
          <a:avLst>
            <a:gd name="adj1" fmla="val 18900000"/>
            <a:gd name="adj2" fmla="val 2700000"/>
            <a:gd name="adj3" fmla="val 291"/>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4C9631-EB34-9047-91E9-0000027C0D09}">
      <dsp:nvSpPr>
        <dsp:cNvPr id="0" name=""/>
        <dsp:cNvSpPr/>
      </dsp:nvSpPr>
      <dsp:spPr>
        <a:xfrm>
          <a:off x="441411" y="290051"/>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noProof="0" dirty="0">
              <a:latin typeface="Helvetica Neue" panose="020B0604020202020204" charset="0"/>
            </a:rPr>
            <a:t>Prepoznavanje i stvaranje prilika</a:t>
          </a:r>
        </a:p>
      </dsp:txBody>
      <dsp:txXfrm>
        <a:off x="441411" y="290051"/>
        <a:ext cx="7076595" cy="579882"/>
      </dsp:txXfrm>
    </dsp:sp>
    <dsp:sp modelId="{5970A9CF-0EE9-A84F-8D77-6A1CD1F679D4}">
      <dsp:nvSpPr>
        <dsp:cNvPr id="0" name=""/>
        <dsp:cNvSpPr/>
      </dsp:nvSpPr>
      <dsp:spPr>
        <a:xfrm>
          <a:off x="78984" y="217566"/>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D62884-5690-F544-9E3E-1780C88666D6}">
      <dsp:nvSpPr>
        <dsp:cNvPr id="0" name=""/>
        <dsp:cNvSpPr/>
      </dsp:nvSpPr>
      <dsp:spPr>
        <a:xfrm>
          <a:off x="918404" y="1159764"/>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noProof="0" dirty="0">
              <a:latin typeface="Helvetica Neue" panose="020B0604020202020204" charset="0"/>
            </a:rPr>
            <a:t>Novi načini zadovoljenja potreba tržišta</a:t>
          </a:r>
        </a:p>
      </dsp:txBody>
      <dsp:txXfrm>
        <a:off x="918404" y="1159764"/>
        <a:ext cx="6599602" cy="579882"/>
      </dsp:txXfrm>
    </dsp:sp>
    <dsp:sp modelId="{8917B06A-4DA1-604F-8D3A-5D4636B1EC18}">
      <dsp:nvSpPr>
        <dsp:cNvPr id="0" name=""/>
        <dsp:cNvSpPr/>
      </dsp:nvSpPr>
      <dsp:spPr>
        <a:xfrm>
          <a:off x="555977" y="1087279"/>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65D00F-A42C-A44D-A374-9CF81260BA39}">
      <dsp:nvSpPr>
        <dsp:cNvPr id="0" name=""/>
        <dsp:cNvSpPr/>
      </dsp:nvSpPr>
      <dsp:spPr>
        <a:xfrm>
          <a:off x="1136520" y="2029477"/>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noProof="0" dirty="0">
              <a:latin typeface="Helvetica Neue" panose="020B0604020202020204" charset="0"/>
            </a:rPr>
            <a:t>Otvaranje novih tržišta</a:t>
          </a:r>
        </a:p>
      </dsp:txBody>
      <dsp:txXfrm>
        <a:off x="1136520" y="2029477"/>
        <a:ext cx="6381486" cy="579882"/>
      </dsp:txXfrm>
    </dsp:sp>
    <dsp:sp modelId="{4022AF1E-B34F-1C49-9A15-52001129D98C}">
      <dsp:nvSpPr>
        <dsp:cNvPr id="0" name=""/>
        <dsp:cNvSpPr/>
      </dsp:nvSpPr>
      <dsp:spPr>
        <a:xfrm>
          <a:off x="774094" y="1956992"/>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7FED656-F8E4-144B-BAA8-5456D400C9D3}">
      <dsp:nvSpPr>
        <dsp:cNvPr id="0" name=""/>
        <dsp:cNvSpPr/>
      </dsp:nvSpPr>
      <dsp:spPr>
        <a:xfrm>
          <a:off x="1136520" y="2898640"/>
          <a:ext cx="6381486"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noProof="0" dirty="0">
              <a:latin typeface="Helvetica Neue" panose="020B0604020202020204" charset="0"/>
            </a:rPr>
            <a:t>Redefiniranje usluga</a:t>
          </a:r>
        </a:p>
      </dsp:txBody>
      <dsp:txXfrm>
        <a:off x="1136520" y="2898640"/>
        <a:ext cx="6381486" cy="579882"/>
      </dsp:txXfrm>
    </dsp:sp>
    <dsp:sp modelId="{5151A5E5-F053-6343-9FDD-8310B7E5B7E9}">
      <dsp:nvSpPr>
        <dsp:cNvPr id="0" name=""/>
        <dsp:cNvSpPr/>
      </dsp:nvSpPr>
      <dsp:spPr>
        <a:xfrm>
          <a:off x="774094" y="2826154"/>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70BA7D-3D6D-AC44-8140-A663790E03A1}">
      <dsp:nvSpPr>
        <dsp:cNvPr id="0" name=""/>
        <dsp:cNvSpPr/>
      </dsp:nvSpPr>
      <dsp:spPr>
        <a:xfrm>
          <a:off x="918404" y="3768353"/>
          <a:ext cx="6599602"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noProof="0" dirty="0">
              <a:latin typeface="Helvetica Neue" panose="020B0604020202020204" charset="0"/>
            </a:rPr>
            <a:t>Zadovoljavanje društvenih potrebaying social needs</a:t>
          </a:r>
        </a:p>
      </dsp:txBody>
      <dsp:txXfrm>
        <a:off x="918404" y="3768353"/>
        <a:ext cx="6599602" cy="579882"/>
      </dsp:txXfrm>
    </dsp:sp>
    <dsp:sp modelId="{5F3FFE31-B218-EC47-9219-C92D17417304}">
      <dsp:nvSpPr>
        <dsp:cNvPr id="0" name=""/>
        <dsp:cNvSpPr/>
      </dsp:nvSpPr>
      <dsp:spPr>
        <a:xfrm>
          <a:off x="555977" y="3695868"/>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34A250-DDA1-724E-AABC-FF54A5981E5B}">
      <dsp:nvSpPr>
        <dsp:cNvPr id="0" name=""/>
        <dsp:cNvSpPr/>
      </dsp:nvSpPr>
      <dsp:spPr>
        <a:xfrm>
          <a:off x="441411" y="4638066"/>
          <a:ext cx="7076595" cy="579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0282" tIns="60960" rIns="60960" bIns="60960" numCol="1" spcCol="1270" anchor="ctr" anchorCtr="0">
          <a:noAutofit/>
        </a:bodyPr>
        <a:lstStyle/>
        <a:p>
          <a:pPr marL="0" lvl="0" indent="0" algn="l" defTabSz="1066800">
            <a:lnSpc>
              <a:spcPct val="90000"/>
            </a:lnSpc>
            <a:spcBef>
              <a:spcPct val="0"/>
            </a:spcBef>
            <a:spcAft>
              <a:spcPct val="35000"/>
            </a:spcAft>
            <a:buNone/>
          </a:pPr>
          <a:r>
            <a:rPr lang="hr-HR" sz="2400" kern="1200" noProof="0" dirty="0">
              <a:latin typeface="Helvetica Neue" panose="020B0604020202020204" charset="0"/>
            </a:rPr>
            <a:t>Poboljšanje učinkovitosti organizacijskih procesa</a:t>
          </a:r>
        </a:p>
      </dsp:txBody>
      <dsp:txXfrm>
        <a:off x="441411" y="4638066"/>
        <a:ext cx="7076595" cy="579882"/>
      </dsp:txXfrm>
    </dsp:sp>
    <dsp:sp modelId="{5ECF9E41-F9A3-EE44-8CCB-C3DBA9053F08}">
      <dsp:nvSpPr>
        <dsp:cNvPr id="0" name=""/>
        <dsp:cNvSpPr/>
      </dsp:nvSpPr>
      <dsp:spPr>
        <a:xfrm>
          <a:off x="78984" y="4565581"/>
          <a:ext cx="724852" cy="72485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5777995" y="882006"/>
          <a:ext cx="4104009" cy="3995986"/>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noProof="0" dirty="0">
              <a:solidFill>
                <a:schemeClr val="tx1"/>
              </a:solidFill>
              <a:latin typeface="Helvetica Neue" panose="020B0604020202020204" charset="0"/>
            </a:rPr>
            <a:t>Nisu </a:t>
          </a:r>
          <a:r>
            <a:rPr lang="en-US" sz="3500" kern="1200" noProof="0" dirty="0" err="1">
              <a:solidFill>
                <a:schemeClr val="tx1"/>
              </a:solidFill>
              <a:latin typeface="Helvetica Neue" panose="020B0604020202020204" charset="0"/>
            </a:rPr>
            <a:t>sve</a:t>
          </a:r>
          <a:r>
            <a:rPr lang="en-US" sz="3500" kern="1200" noProof="0" dirty="0">
              <a:solidFill>
                <a:schemeClr val="tx1"/>
              </a:solidFill>
              <a:latin typeface="Helvetica Neue" panose="020B0604020202020204" charset="0"/>
            </a:rPr>
            <a:t> </a:t>
          </a:r>
          <a:r>
            <a:rPr lang="en-US" sz="3500" kern="1200" noProof="0" dirty="0" err="1">
              <a:solidFill>
                <a:schemeClr val="tx1"/>
              </a:solidFill>
              <a:latin typeface="Helvetica Neue" panose="020B0604020202020204" charset="0"/>
            </a:rPr>
            <a:t>inovacije</a:t>
          </a:r>
          <a:r>
            <a:rPr lang="en-US" sz="3500" kern="1200" noProof="0" dirty="0">
              <a:solidFill>
                <a:schemeClr val="tx1"/>
              </a:solidFill>
              <a:latin typeface="Helvetica Neue" panose="020B0604020202020204" charset="0"/>
            </a:rPr>
            <a:t> </a:t>
          </a:r>
          <a:r>
            <a:rPr lang="en-US" sz="3500" kern="1200" noProof="0" dirty="0" err="1">
              <a:solidFill>
                <a:schemeClr val="tx1"/>
              </a:solidFill>
              <a:latin typeface="Helvetica Neue" panose="020B0604020202020204" charset="0"/>
            </a:rPr>
            <a:t>uspješne</a:t>
          </a:r>
          <a:endParaRPr lang="en-US" sz="3500" kern="1200" noProof="0" dirty="0">
            <a:solidFill>
              <a:schemeClr val="tx1"/>
            </a:solidFill>
            <a:latin typeface="Helvetica Neue" panose="020B0604020202020204" charset="0"/>
          </a:endParaRPr>
        </a:p>
      </dsp:txBody>
      <dsp:txXfrm>
        <a:off x="6379013" y="1467205"/>
        <a:ext cx="2901973" cy="2825588"/>
      </dsp:txXfrm>
    </dsp:sp>
    <dsp:sp modelId="{D916B596-D3B9-4939-A7A6-9C6DAF677282}">
      <dsp:nvSpPr>
        <dsp:cNvPr id="0" name=""/>
        <dsp:cNvSpPr/>
      </dsp:nvSpPr>
      <dsp:spPr>
        <a:xfrm>
          <a:off x="8568013" y="11"/>
          <a:ext cx="2880004" cy="2412001"/>
        </a:xfrm>
        <a:prstGeom prst="ellipse">
          <a:avLst/>
        </a:prstGeom>
        <a:solidFill>
          <a:srgbClr val="AED633">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Vrijeme</a:t>
          </a:r>
        </a:p>
      </dsp:txBody>
      <dsp:txXfrm>
        <a:off x="8989780" y="353240"/>
        <a:ext cx="2036470" cy="1705543"/>
      </dsp:txXfrm>
    </dsp:sp>
    <dsp:sp modelId="{2B422108-D1A2-4880-AC63-1BC2F72F5194}">
      <dsp:nvSpPr>
        <dsp:cNvPr id="0" name=""/>
        <dsp:cNvSpPr/>
      </dsp:nvSpPr>
      <dsp:spPr>
        <a:xfrm>
          <a:off x="8568013" y="3347987"/>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de-DE" sz="2400" kern="1200" noProof="0" dirty="0" err="1">
              <a:solidFill>
                <a:schemeClr val="tx1"/>
              </a:solidFill>
              <a:latin typeface="Helvetica Neue" panose="020B0604020202020204" charset="0"/>
            </a:rPr>
            <a:t>Obitelji</a:t>
          </a:r>
          <a:r>
            <a:rPr lang="de-DE" sz="2400" kern="1200" noProof="0" dirty="0">
              <a:solidFill>
                <a:schemeClr val="tx1"/>
              </a:solidFill>
              <a:latin typeface="Helvetica Neue" panose="020B0604020202020204" charset="0"/>
            </a:rPr>
            <a:t> </a:t>
          </a:r>
          <a:r>
            <a:rPr lang="de-DE" sz="2400" kern="1200" noProof="0" dirty="0" err="1">
              <a:solidFill>
                <a:schemeClr val="tx1"/>
              </a:solidFill>
              <a:latin typeface="Helvetica Neue" panose="020B0604020202020204" charset="0"/>
            </a:rPr>
            <a:t>inovacija</a:t>
          </a:r>
          <a:endParaRPr lang="en-US" sz="2400" kern="1200" noProof="0" dirty="0">
            <a:solidFill>
              <a:schemeClr val="tx1"/>
            </a:solidFill>
            <a:latin typeface="Helvetica Neue" panose="020B0604020202020204" charset="0"/>
          </a:endParaRPr>
        </a:p>
      </dsp:txBody>
      <dsp:txXfrm>
        <a:off x="8989780" y="3701216"/>
        <a:ext cx="2036470" cy="1705543"/>
      </dsp:txXfrm>
    </dsp:sp>
    <dsp:sp modelId="{67B460F9-DDB1-44CE-A721-B5257C6DE4DA}">
      <dsp:nvSpPr>
        <dsp:cNvPr id="0" name=""/>
        <dsp:cNvSpPr/>
      </dsp:nvSpPr>
      <dsp:spPr>
        <a:xfrm>
          <a:off x="4211994" y="3347868"/>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noProof="0" dirty="0">
              <a:solidFill>
                <a:schemeClr val="tx1"/>
              </a:solidFill>
              <a:latin typeface="Helvetica Neue" panose="020B0604020202020204" charset="0"/>
            </a:rPr>
            <a:t>Kontinuitet inovacijskih napora</a:t>
          </a:r>
        </a:p>
      </dsp:txBody>
      <dsp:txXfrm>
        <a:off x="4633761" y="3701097"/>
        <a:ext cx="2036470" cy="1705543"/>
      </dsp:txXfrm>
    </dsp:sp>
    <dsp:sp modelId="{C5289418-98AC-48A2-B417-1F86B379734A}">
      <dsp:nvSpPr>
        <dsp:cNvPr id="0" name=""/>
        <dsp:cNvSpPr/>
      </dsp:nvSpPr>
      <dsp:spPr>
        <a:xfrm>
          <a:off x="4211988" y="70"/>
          <a:ext cx="2880004" cy="2412001"/>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kern="1200" noProof="0" dirty="0">
              <a:solidFill>
                <a:schemeClr val="tx1"/>
              </a:solidFill>
              <a:latin typeface="Helvetica Neue" panose="020B0604020202020204" charset="0"/>
            </a:rPr>
            <a:t>Stupanj inovativnosti</a:t>
          </a:r>
        </a:p>
      </dsp:txBody>
      <dsp:txXfrm>
        <a:off x="4633755" y="353299"/>
        <a:ext cx="2036470" cy="170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8BB1E-7945-BF4F-B47B-1530CA14D420}">
      <dsp:nvSpPr>
        <dsp:cNvPr id="0" name=""/>
        <dsp:cNvSpPr/>
      </dsp:nvSpPr>
      <dsp:spPr>
        <a:xfrm rot="16200000">
          <a:off x="747000" y="-747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4</a:t>
          </a:r>
        </a:p>
        <a:p>
          <a:pPr marL="0" lvl="0" indent="0" algn="ctr" defTabSz="1066800">
            <a:lnSpc>
              <a:spcPct val="90000"/>
            </a:lnSpc>
            <a:spcBef>
              <a:spcPct val="0"/>
            </a:spcBef>
            <a:spcAft>
              <a:spcPct val="35000"/>
            </a:spcAft>
            <a:buNone/>
          </a:pPr>
          <a:r>
            <a:rPr lang="en-US" sz="2400" kern="1200" dirty="0" err="1">
              <a:latin typeface="Helvetica Neue" panose="020B0604020202020204" charset="0"/>
            </a:rPr>
            <a:t>Razvoj</a:t>
          </a:r>
          <a:r>
            <a:rPr lang="en-US" sz="2400" kern="1200" dirty="0">
              <a:latin typeface="Helvetica Neue" panose="020B0604020202020204" charset="0"/>
            </a:rPr>
            <a:t> </a:t>
          </a:r>
          <a:r>
            <a:rPr lang="en-US" sz="2400" kern="1200" dirty="0" err="1">
              <a:latin typeface="Helvetica Neue" panose="020B0604020202020204" charset="0"/>
            </a:rPr>
            <a:t>aplikacija</a:t>
          </a:r>
          <a:endParaRPr lang="en-US" sz="2400" kern="1200" dirty="0">
            <a:latin typeface="Helvetica Neue" panose="020B0604020202020204" charset="0"/>
          </a:endParaRPr>
        </a:p>
        <a:p>
          <a:pPr marL="0" lvl="0" indent="0" algn="ctr" defTabSz="1066800">
            <a:lnSpc>
              <a:spcPct val="90000"/>
            </a:lnSpc>
            <a:spcBef>
              <a:spcPct val="0"/>
            </a:spcBef>
            <a:spcAft>
              <a:spcPct val="35000"/>
            </a:spcAft>
            <a:buNone/>
          </a:pPr>
          <a:endParaRPr lang="en-GB" sz="2400" kern="1200" dirty="0">
            <a:latin typeface="Helvetica Neue" panose="020B0604020202020204" charset="0"/>
          </a:endParaRPr>
        </a:p>
      </dsp:txBody>
      <dsp:txXfrm rot="5400000">
        <a:off x="-1" y="1"/>
        <a:ext cx="3834000" cy="1755000"/>
      </dsp:txXfrm>
    </dsp:sp>
    <dsp:sp modelId="{B745C7EF-1D5C-3B44-AE7D-8BC0A5077929}">
      <dsp:nvSpPr>
        <dsp:cNvPr id="0" name=""/>
        <dsp:cNvSpPr/>
      </dsp:nvSpPr>
      <dsp:spPr>
        <a:xfrm>
          <a:off x="3834000" y="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noProof="0" dirty="0">
              <a:latin typeface="Helvetica Neue" panose="020B0604020202020204" charset="0"/>
            </a:rPr>
            <a:t>1</a:t>
          </a:r>
        </a:p>
        <a:p>
          <a:pPr marL="0" lvl="0" indent="0" algn="ctr" defTabSz="1066800">
            <a:lnSpc>
              <a:spcPct val="90000"/>
            </a:lnSpc>
            <a:spcBef>
              <a:spcPct val="0"/>
            </a:spcBef>
            <a:spcAft>
              <a:spcPct val="35000"/>
            </a:spcAft>
            <a:buNone/>
          </a:pPr>
          <a:r>
            <a:rPr lang="hr-HR" sz="2400" kern="1200" noProof="0" dirty="0">
              <a:latin typeface="Helvetica Neue" panose="020B0604020202020204" charset="0"/>
            </a:rPr>
            <a:t>Istraživanje</a:t>
          </a:r>
        </a:p>
      </dsp:txBody>
      <dsp:txXfrm>
        <a:off x="3834000" y="0"/>
        <a:ext cx="3834000" cy="1755000"/>
      </dsp:txXfrm>
    </dsp:sp>
    <dsp:sp modelId="{50340A45-CFA5-F34D-B4AB-A1EFBAE5C808}">
      <dsp:nvSpPr>
        <dsp:cNvPr id="0" name=""/>
        <dsp:cNvSpPr/>
      </dsp:nvSpPr>
      <dsp:spPr>
        <a:xfrm rot="10800000">
          <a:off x="0" y="2340000"/>
          <a:ext cx="3834000" cy="2340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3</a:t>
          </a:r>
        </a:p>
        <a:p>
          <a:pPr marL="0" lvl="0" indent="0" algn="ctr" defTabSz="1066800">
            <a:lnSpc>
              <a:spcPct val="90000"/>
            </a:lnSpc>
            <a:spcBef>
              <a:spcPct val="0"/>
            </a:spcBef>
            <a:spcAft>
              <a:spcPct val="35000"/>
            </a:spcAft>
            <a:buNone/>
          </a:pPr>
          <a:r>
            <a:rPr lang="en-US" sz="2400" kern="1200" dirty="0" err="1">
              <a:latin typeface="Helvetica Neue" panose="020B0604020202020204" charset="0"/>
            </a:rPr>
            <a:t>Kombinacija</a:t>
          </a:r>
          <a:r>
            <a:rPr lang="en-US" sz="2400" kern="1200" dirty="0">
              <a:latin typeface="Helvetica Neue" panose="020B0604020202020204" charset="0"/>
            </a:rPr>
            <a:t> </a:t>
          </a:r>
          <a:r>
            <a:rPr lang="en-US" sz="2400" kern="1200" dirty="0" err="1">
              <a:latin typeface="Helvetica Neue" panose="020B0604020202020204" charset="0"/>
            </a:rPr>
            <a:t>tehnoloških</a:t>
          </a:r>
          <a:r>
            <a:rPr lang="en-US" sz="2400" kern="1200" dirty="0">
              <a:latin typeface="Helvetica Neue" panose="020B0604020202020204" charset="0"/>
            </a:rPr>
            <a:t> </a:t>
          </a:r>
          <a:r>
            <a:rPr lang="en-US" sz="2400" kern="1200" dirty="0" err="1">
              <a:latin typeface="Helvetica Neue" panose="020B0604020202020204" charset="0"/>
            </a:rPr>
            <a:t>kompetencija</a:t>
          </a:r>
          <a:r>
            <a:rPr lang="en-US" sz="2400" kern="1200" dirty="0">
              <a:latin typeface="Helvetica Neue" panose="020B0604020202020204" charset="0"/>
            </a:rPr>
            <a:t> </a:t>
          </a:r>
          <a:r>
            <a:rPr lang="en-US" sz="2400" kern="1200" dirty="0" err="1">
              <a:latin typeface="Helvetica Neue" panose="020B0604020202020204" charset="0"/>
            </a:rPr>
            <a:t>i</a:t>
          </a:r>
          <a:r>
            <a:rPr lang="en-US" sz="2400" kern="1200" dirty="0">
              <a:latin typeface="Helvetica Neue" panose="020B0604020202020204" charset="0"/>
            </a:rPr>
            <a:t> </a:t>
          </a:r>
          <a:r>
            <a:rPr lang="en-US" sz="2400" kern="1200" dirty="0" err="1">
              <a:latin typeface="Helvetica Neue" panose="020B0604020202020204" charset="0"/>
            </a:rPr>
            <a:t>tržišnih</a:t>
          </a:r>
          <a:r>
            <a:rPr lang="en-US" sz="2400" kern="1200" dirty="0">
              <a:latin typeface="Helvetica Neue" panose="020B0604020202020204" charset="0"/>
            </a:rPr>
            <a:t> </a:t>
          </a:r>
          <a:r>
            <a:rPr lang="en-US" sz="2400" kern="1200" dirty="0" err="1">
              <a:latin typeface="Helvetica Neue" panose="020B0604020202020204" charset="0"/>
            </a:rPr>
            <a:t>prilika</a:t>
          </a:r>
          <a:endParaRPr lang="en-GB" sz="2400" kern="1200" dirty="0">
            <a:latin typeface="Helvetica Neue" panose="020B0604020202020204" charset="0"/>
          </a:endParaRPr>
        </a:p>
      </dsp:txBody>
      <dsp:txXfrm rot="10800000">
        <a:off x="0" y="2925000"/>
        <a:ext cx="3834000" cy="1755000"/>
      </dsp:txXfrm>
    </dsp:sp>
    <dsp:sp modelId="{AD80DDFC-0A30-5748-86EF-9C89F6A03187}">
      <dsp:nvSpPr>
        <dsp:cNvPr id="0" name=""/>
        <dsp:cNvSpPr/>
      </dsp:nvSpPr>
      <dsp:spPr>
        <a:xfrm rot="5400000">
          <a:off x="4581000" y="1593000"/>
          <a:ext cx="2340000" cy="3834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Neue" panose="020B0604020202020204" charset="0"/>
            </a:rPr>
            <a:t>2</a:t>
          </a:r>
        </a:p>
        <a:p>
          <a:pPr marL="0" lvl="0" indent="0" algn="ctr" defTabSz="1066800">
            <a:lnSpc>
              <a:spcPct val="90000"/>
            </a:lnSpc>
            <a:spcBef>
              <a:spcPct val="0"/>
            </a:spcBef>
            <a:spcAft>
              <a:spcPct val="35000"/>
            </a:spcAft>
            <a:buNone/>
          </a:pPr>
          <a:r>
            <a:rPr lang="en-US" sz="2400" kern="1200" dirty="0" err="1">
              <a:latin typeface="Helvetica Neue" panose="020B0604020202020204" charset="0"/>
            </a:rPr>
            <a:t>Inženjering</a:t>
          </a:r>
          <a:endParaRPr lang="en-GB" sz="2400" kern="1200" dirty="0">
            <a:latin typeface="Helvetica Neue" panose="020B0604020202020204" charset="0"/>
          </a:endParaRPr>
        </a:p>
      </dsp:txBody>
      <dsp:txXfrm rot="-5400000">
        <a:off x="3834000" y="2925000"/>
        <a:ext cx="3834000" cy="1755000"/>
      </dsp:txXfrm>
    </dsp:sp>
    <dsp:sp modelId="{D1A7B1B2-2385-DA49-88F3-FF40037A1D54}">
      <dsp:nvSpPr>
        <dsp:cNvPr id="0" name=""/>
        <dsp:cNvSpPr/>
      </dsp:nvSpPr>
      <dsp:spPr>
        <a:xfrm>
          <a:off x="2683800" y="1755000"/>
          <a:ext cx="2300400" cy="1170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latin typeface="Helvetica Neue" panose="020B0604020202020204" charset="0"/>
            </a:rPr>
            <a:t>Mapa neizvjesnosti</a:t>
          </a:r>
          <a:endParaRPr lang="en-GB" sz="2400" kern="1200" dirty="0">
            <a:latin typeface="Helvetica Neue" panose="020B0604020202020204" charset="0"/>
          </a:endParaRPr>
        </a:p>
      </dsp:txBody>
      <dsp:txXfrm>
        <a:off x="2740915" y="1812115"/>
        <a:ext cx="2186170" cy="1055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1461450" y="1461541"/>
          <a:ext cx="6336000" cy="3412916"/>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solidFill>
                <a:schemeClr val="bg1"/>
              </a:solidFill>
              <a:latin typeface="Arial" panose="020B0604020202020204" pitchFamily="34" charset="0"/>
              <a:cs typeface="Arial" panose="020B0604020202020204" pitchFamily="34" charset="0"/>
            </a:rPr>
            <a:t>1.</a:t>
          </a:r>
        </a:p>
        <a:p>
          <a:pPr marL="228600" lvl="1" indent="-228600" algn="l" defTabSz="889000">
            <a:lnSpc>
              <a:spcPct val="100000"/>
            </a:lnSpc>
            <a:spcBef>
              <a:spcPct val="0"/>
            </a:spcBef>
            <a:spcAft>
              <a:spcPts val="600"/>
            </a:spcAft>
            <a:buFont typeface="Wingdings" panose="05000000000000000000" pitchFamily="2" charset="2"/>
            <a:buChar char="§"/>
          </a:pPr>
          <a:r>
            <a:rPr lang="it-IT" sz="2000" kern="1200" noProof="0" dirty="0" err="1">
              <a:solidFill>
                <a:schemeClr val="bg1"/>
              </a:solidFill>
              <a:latin typeface="Arial" panose="020B0604020202020204" pitchFamily="34" charset="0"/>
              <a:cs typeface="Arial" panose="020B0604020202020204" pitchFamily="34" charset="0"/>
            </a:rPr>
            <a:t>Visok</a:t>
          </a:r>
          <a:r>
            <a:rPr lang="it-IT" sz="2000" kern="1200" noProof="0" dirty="0">
              <a:solidFill>
                <a:schemeClr val="bg1"/>
              </a:solidFill>
              <a:latin typeface="Arial" panose="020B0604020202020204" pitchFamily="34" charset="0"/>
              <a:cs typeface="Arial" panose="020B0604020202020204" pitchFamily="34" charset="0"/>
            </a:rPr>
            <a:t> </a:t>
          </a:r>
          <a:r>
            <a:rPr lang="it-IT" sz="2000" kern="1200" noProof="0" dirty="0" err="1">
              <a:solidFill>
                <a:schemeClr val="bg1"/>
              </a:solidFill>
              <a:latin typeface="Arial" panose="020B0604020202020204" pitchFamily="34" charset="0"/>
              <a:cs typeface="Arial" panose="020B0604020202020204" pitchFamily="34" charset="0"/>
            </a:rPr>
            <a:t>stupanj</a:t>
          </a:r>
          <a:r>
            <a:rPr lang="it-IT" sz="2000" kern="1200" noProof="0" dirty="0">
              <a:solidFill>
                <a:schemeClr val="bg1"/>
              </a:solidFill>
              <a:latin typeface="Arial" panose="020B0604020202020204" pitchFamily="34" charset="0"/>
              <a:cs typeface="Arial" panose="020B0604020202020204" pitchFamily="34" charset="0"/>
            </a:rPr>
            <a:t> </a:t>
          </a:r>
          <a:r>
            <a:rPr lang="it-IT" sz="2000" kern="1200" noProof="0" dirty="0" err="1">
              <a:solidFill>
                <a:schemeClr val="bg1"/>
              </a:solidFill>
              <a:latin typeface="Arial" panose="020B0604020202020204" pitchFamily="34" charset="0"/>
              <a:cs typeface="Arial" panose="020B0604020202020204" pitchFamily="34" charset="0"/>
            </a:rPr>
            <a:t>nesigurnosti</a:t>
          </a:r>
          <a:r>
            <a:rPr lang="it-IT" sz="2000" kern="1200" noProof="0" dirty="0">
              <a:solidFill>
                <a:schemeClr val="bg1"/>
              </a:solidFill>
              <a:latin typeface="Arial" panose="020B0604020202020204" pitchFamily="34" charset="0"/>
              <a:cs typeface="Arial" panose="020B0604020202020204" pitchFamily="34" charset="0"/>
            </a:rPr>
            <a:t> </a:t>
          </a:r>
          <a:r>
            <a:rPr lang="it-IT" sz="2000" kern="1200" noProof="0" dirty="0" err="1">
              <a:solidFill>
                <a:schemeClr val="bg1"/>
              </a:solidFill>
              <a:latin typeface="Arial" panose="020B0604020202020204" pitchFamily="34" charset="0"/>
              <a:cs typeface="Arial" panose="020B0604020202020204" pitchFamily="34" charset="0"/>
            </a:rPr>
            <a:t>proizvoda</a:t>
          </a:r>
          <a:r>
            <a:rPr lang="it-IT" sz="2000" kern="1200" noProof="0" dirty="0">
              <a:solidFill>
                <a:schemeClr val="bg1"/>
              </a:solidFill>
              <a:latin typeface="Arial" panose="020B0604020202020204" pitchFamily="34" charset="0"/>
              <a:cs typeface="Arial" panose="020B0604020202020204" pitchFamily="34" charset="0"/>
            </a:rPr>
            <a:t> i </a:t>
          </a:r>
          <a:r>
            <a:rPr lang="it-IT" sz="2000" kern="1200" noProof="0" dirty="0" err="1">
              <a:solidFill>
                <a:schemeClr val="bg1"/>
              </a:solidFill>
              <a:latin typeface="Arial" panose="020B0604020202020204" pitchFamily="34" charset="0"/>
              <a:cs typeface="Arial" panose="020B0604020202020204" pitchFamily="34" charset="0"/>
            </a:rPr>
            <a:t>procesa</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solidFill>
                <a:schemeClr val="bg1"/>
              </a:solidFill>
              <a:latin typeface="Arial" panose="020B0604020202020204" pitchFamily="34" charset="0"/>
              <a:cs typeface="Arial" panose="020B0604020202020204" pitchFamily="34" charset="0"/>
            </a:rPr>
            <a:t>Nedefiniran cilj i put</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solidFill>
                <a:schemeClr val="bg1"/>
              </a:solidFill>
              <a:latin typeface="Arial" panose="020B0604020202020204" pitchFamily="34" charset="0"/>
              <a:cs typeface="Arial" panose="020B0604020202020204" pitchFamily="34" charset="0"/>
            </a:rPr>
            <a:t>Proces plavog neba – zadatak toliko udaljen od stvarnosti da se čini u oblaku</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solidFill>
                <a:schemeClr val="bg1"/>
              </a:solidFill>
              <a:latin typeface="Arial" panose="020B0604020202020204" pitchFamily="34" charset="0"/>
              <a:cs typeface="Arial" panose="020B0604020202020204" pitchFamily="34" charset="0"/>
            </a:rPr>
            <a:t>Uobičajeno u sveučilišnim istraživačkim centrima</a:t>
          </a:r>
        </a:p>
        <a:p>
          <a:pPr marL="285750" lvl="1" indent="-285750" algn="l" defTabSz="1600200">
            <a:lnSpc>
              <a:spcPct val="90000"/>
            </a:lnSpc>
            <a:spcBef>
              <a:spcPct val="0"/>
            </a:spcBef>
            <a:spcAft>
              <a:spcPct val="15000"/>
            </a:spcAft>
            <a:buFontTx/>
            <a:buNone/>
          </a:pPr>
          <a:endParaRPr lang="en-US" sz="3600" kern="1200" noProof="0" dirty="0">
            <a:solidFill>
              <a:schemeClr val="bg1"/>
            </a:solidFill>
            <a:latin typeface="Arial" panose="020B0604020202020204" pitchFamily="34" charset="0"/>
            <a:cs typeface="Arial" panose="020B0604020202020204" pitchFamily="34" charset="0"/>
          </a:endParaRPr>
        </a:p>
      </dsp:txBody>
      <dsp:txXfrm rot="5400000">
        <a:off x="92" y="1267199"/>
        <a:ext cx="3412916" cy="3801600"/>
      </dsp:txXfrm>
    </dsp:sp>
    <dsp:sp modelId="{20B1CF38-A52D-40CC-A2A7-450B517CFFAB}">
      <dsp:nvSpPr>
        <dsp:cNvPr id="0" name=""/>
        <dsp:cNvSpPr/>
      </dsp:nvSpPr>
      <dsp:spPr>
        <a:xfrm rot="16200000">
          <a:off x="2207434" y="1461541"/>
          <a:ext cx="6336000" cy="3412916"/>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solidFill>
                <a:schemeClr val="bg1"/>
              </a:solidFill>
              <a:latin typeface="Arial" panose="020B0604020202020204" pitchFamily="34" charset="0"/>
              <a:cs typeface="Arial" panose="020B0604020202020204" pitchFamily="34" charset="0"/>
            </a:rPr>
            <a:t>2.</a:t>
          </a: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noProof="0" dirty="0">
              <a:solidFill>
                <a:schemeClr val="bg1"/>
              </a:solidFill>
              <a:latin typeface="Arial" panose="020B0604020202020204" pitchFamily="34" charset="0"/>
              <a:cs typeface="Arial" panose="020B0604020202020204" pitchFamily="34" charset="0"/>
            </a:rPr>
            <a:t>Identificirana tržišna prilika, ali je prisutna neizvjesnost procesa</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solidFill>
                <a:schemeClr val="bg1"/>
              </a:solidFill>
              <a:latin typeface="Arial" panose="020B0604020202020204" pitchFamily="34" charset="0"/>
              <a:cs typeface="Arial" panose="020B0604020202020204" pitchFamily="34" charset="0"/>
            </a:rPr>
            <a:t>Primjer Guinnessove limenke – kako potrošačima pružiti isti okus kao pivo iz boce?</a:t>
          </a:r>
        </a:p>
      </dsp:txBody>
      <dsp:txXfrm rot="5400000">
        <a:off x="3668976" y="1267199"/>
        <a:ext cx="3412916" cy="3801600"/>
      </dsp:txXfrm>
    </dsp:sp>
    <dsp:sp modelId="{E352A7A4-F4D1-4FE5-9A5F-9CFF17B53C6B}">
      <dsp:nvSpPr>
        <dsp:cNvPr id="0" name=""/>
        <dsp:cNvSpPr/>
      </dsp:nvSpPr>
      <dsp:spPr>
        <a:xfrm rot="16200000">
          <a:off x="6127253" y="1210607"/>
          <a:ext cx="6336000" cy="3914785"/>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solidFill>
                <a:schemeClr val="bg1"/>
              </a:solidFill>
              <a:latin typeface="Arial" panose="020B0604020202020204" pitchFamily="34" charset="0"/>
              <a:cs typeface="Arial" panose="020B0604020202020204" pitchFamily="34" charset="0"/>
            </a:rPr>
            <a:t>3.</a:t>
          </a: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Prisutna nesigurnost proizvoda</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Nastaje s pojavom novih tehnologija</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Nedostatak jasnog pogleda na to kako optimalno koristiti tehnologiju</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Primjeri: razmislite o načinima na koje se tehnologije kao što je </a:t>
          </a:r>
          <a:r>
            <a:rPr lang="hr-HR" sz="2000" kern="1200" dirty="0" err="1">
              <a:solidFill>
                <a:schemeClr val="bg1"/>
              </a:solidFill>
              <a:latin typeface="Arial" panose="020B0604020202020204" pitchFamily="34" charset="0"/>
              <a:cs typeface="Arial" panose="020B0604020202020204" pitchFamily="34" charset="0"/>
            </a:rPr>
            <a:t>grafen</a:t>
          </a:r>
          <a:r>
            <a:rPr lang="hr-HR" sz="2000" kern="1200" dirty="0">
              <a:solidFill>
                <a:schemeClr val="bg1"/>
              </a:solidFill>
              <a:latin typeface="Arial" panose="020B0604020202020204" pitchFamily="34" charset="0"/>
              <a:cs typeface="Arial" panose="020B0604020202020204" pitchFamily="34" charset="0"/>
            </a:rPr>
            <a:t> mogu koristiti</a:t>
          </a:r>
          <a:endParaRPr lang="en-US" sz="2000" kern="1200" noProof="0" dirty="0">
            <a:solidFill>
              <a:schemeClr val="bg1"/>
            </a:solidFill>
            <a:latin typeface="Arial" panose="020B0604020202020204" pitchFamily="34" charset="0"/>
            <a:cs typeface="Arial" panose="020B0604020202020204" pitchFamily="34" charset="0"/>
          </a:endParaRPr>
        </a:p>
        <a:p>
          <a:pPr marL="285750" lvl="1" indent="-285750" algn="l" defTabSz="1600200">
            <a:lnSpc>
              <a:spcPct val="90000"/>
            </a:lnSpc>
            <a:spcBef>
              <a:spcPct val="0"/>
            </a:spcBef>
            <a:spcAft>
              <a:spcPct val="15000"/>
            </a:spcAft>
            <a:buFontTx/>
            <a:buNone/>
          </a:pPr>
          <a:endParaRPr lang="en-US" sz="3600" kern="1200" noProof="0" dirty="0">
            <a:solidFill>
              <a:schemeClr val="bg1"/>
            </a:solidFill>
            <a:latin typeface="Arial" panose="020B0604020202020204" pitchFamily="34" charset="0"/>
            <a:cs typeface="Arial" panose="020B0604020202020204" pitchFamily="34" charset="0"/>
          </a:endParaRPr>
        </a:p>
      </dsp:txBody>
      <dsp:txXfrm rot="5400000">
        <a:off x="7337861" y="1267199"/>
        <a:ext cx="3914785" cy="3801600"/>
      </dsp:txXfrm>
    </dsp:sp>
    <dsp:sp modelId="{33E1553D-90BF-0E44-A644-C3085B0C46B6}">
      <dsp:nvSpPr>
        <dsp:cNvPr id="0" name=""/>
        <dsp:cNvSpPr/>
      </dsp:nvSpPr>
      <dsp:spPr>
        <a:xfrm rot="16200000">
          <a:off x="10200261" y="1308353"/>
          <a:ext cx="6336000" cy="371929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0" rIns="279400" bIns="0" numCol="1" spcCol="1270" anchor="t" anchorCtr="0">
          <a:noAutofit/>
        </a:bodyPr>
        <a:lstStyle/>
        <a:p>
          <a:pPr marL="0" lvl="0" indent="0" algn="l" defTabSz="1955800">
            <a:lnSpc>
              <a:spcPct val="90000"/>
            </a:lnSpc>
            <a:spcBef>
              <a:spcPct val="0"/>
            </a:spcBef>
            <a:spcAft>
              <a:spcPct val="35000"/>
            </a:spcAft>
            <a:buNone/>
          </a:pPr>
          <a:r>
            <a:rPr lang="en-US" sz="4400" kern="1200" noProof="0" dirty="0">
              <a:solidFill>
                <a:schemeClr val="bg1"/>
              </a:solidFill>
              <a:latin typeface="Arial" panose="020B0604020202020204" pitchFamily="34" charset="0"/>
              <a:cs typeface="Arial" panose="020B0604020202020204" pitchFamily="34" charset="0"/>
            </a:rPr>
            <a:t>4</a:t>
          </a:r>
          <a:r>
            <a:rPr lang="hr-HR" sz="4400" kern="1200" noProof="0" dirty="0">
              <a:solidFill>
                <a:schemeClr val="bg1"/>
              </a:solidFill>
              <a:latin typeface="Arial" panose="020B0604020202020204" pitchFamily="34" charset="0"/>
              <a:cs typeface="Arial" panose="020B0604020202020204" pitchFamily="34" charset="0"/>
            </a:rPr>
            <a:t>.</a:t>
          </a:r>
          <a:endParaRPr lang="en-US" sz="44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Najmanje neizvjesno</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Modificiranje postojećih proizvoda i tehnologija</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Slične aktivnosti među suparnicima</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Malo ili nimalo korištenja radikalno novih tehnologija</a:t>
          </a:r>
          <a:endParaRPr lang="en-US" sz="2000" kern="1200" noProof="0" dirty="0">
            <a:solidFill>
              <a:schemeClr val="bg1"/>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ts val="600"/>
            </a:spcAft>
            <a:buFont typeface="Wingdings" panose="05000000000000000000" pitchFamily="2" charset="2"/>
            <a:buChar char="§"/>
          </a:pPr>
          <a:r>
            <a:rPr lang="hr-HR" sz="2000" kern="1200" dirty="0">
              <a:solidFill>
                <a:schemeClr val="bg1"/>
              </a:solidFill>
              <a:latin typeface="Arial" panose="020B0604020202020204" pitchFamily="34" charset="0"/>
              <a:cs typeface="Arial" panose="020B0604020202020204" pitchFamily="34" charset="0"/>
            </a:rPr>
            <a:t>Primjeri: etablirani proizvođači mobilnih telefona</a:t>
          </a:r>
          <a:endParaRPr lang="en-US" sz="2000" kern="1200" noProof="0" dirty="0">
            <a:solidFill>
              <a:schemeClr val="bg1"/>
            </a:solidFill>
            <a:latin typeface="Arial" panose="020B0604020202020204" pitchFamily="34" charset="0"/>
            <a:cs typeface="Arial" panose="020B0604020202020204" pitchFamily="34" charset="0"/>
          </a:endParaRPr>
        </a:p>
        <a:p>
          <a:pPr marL="285750" lvl="1" indent="-285750" algn="l" defTabSz="2266950">
            <a:lnSpc>
              <a:spcPct val="90000"/>
            </a:lnSpc>
            <a:spcBef>
              <a:spcPct val="0"/>
            </a:spcBef>
            <a:spcAft>
              <a:spcPct val="15000"/>
            </a:spcAft>
            <a:buChar char="•"/>
          </a:pPr>
          <a:endParaRPr lang="en-US" sz="5100" kern="1200" noProof="0" dirty="0">
            <a:solidFill>
              <a:schemeClr val="bg1"/>
            </a:solidFill>
            <a:latin typeface="Arial" panose="020B0604020202020204" pitchFamily="34" charset="0"/>
            <a:cs typeface="Arial" panose="020B0604020202020204" pitchFamily="34" charset="0"/>
          </a:endParaRPr>
        </a:p>
      </dsp:txBody>
      <dsp:txXfrm rot="5400000">
        <a:off x="11508614" y="1267200"/>
        <a:ext cx="3719293" cy="3801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2068712" y="937132"/>
          <a:ext cx="4360510" cy="4245735"/>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hr-HR" sz="2200" b="1" kern="1200" dirty="0">
              <a:latin typeface="Arial" panose="020B0604020202020204" pitchFamily="34" charset="0"/>
              <a:cs typeface="Arial" panose="020B0604020202020204" pitchFamily="34" charset="0"/>
            </a:rPr>
            <a:t>Čimbenici koji olakšavaju unutarnje iskorištavanje znanja</a:t>
          </a:r>
          <a:endParaRPr lang="en-US" sz="2200" b="1" kern="1200" noProof="0" dirty="0">
            <a:solidFill>
              <a:schemeClr val="tx1"/>
            </a:solidFill>
            <a:latin typeface="Arial" panose="020B0604020202020204" pitchFamily="34" charset="0"/>
            <a:cs typeface="Arial" panose="020B0604020202020204" pitchFamily="34" charset="0"/>
          </a:endParaRPr>
        </a:p>
      </dsp:txBody>
      <dsp:txXfrm>
        <a:off x="2707294" y="1558905"/>
        <a:ext cx="3083346" cy="3002189"/>
      </dsp:txXfrm>
    </dsp:sp>
    <dsp:sp modelId="{D916B596-D3B9-4939-A7A6-9C6DAF677282}">
      <dsp:nvSpPr>
        <dsp:cNvPr id="0" name=""/>
        <dsp:cNvSpPr/>
      </dsp:nvSpPr>
      <dsp:spPr>
        <a:xfrm>
          <a:off x="4249932" y="-144007"/>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a:solidFill>
                <a:schemeClr val="tx1"/>
              </a:solidFill>
              <a:latin typeface="Arial" panose="020B0604020202020204" pitchFamily="34" charset="0"/>
              <a:cs typeface="Arial" panose="020B0604020202020204" pitchFamily="34" charset="0"/>
            </a:rPr>
            <a:t>Upravljanje znanjem</a:t>
          </a:r>
          <a:endParaRPr lang="en-US" sz="1800" kern="1200" noProof="0" dirty="0">
            <a:solidFill>
              <a:schemeClr val="tx1"/>
            </a:solidFill>
            <a:latin typeface="Arial" panose="020B0604020202020204" pitchFamily="34" charset="0"/>
            <a:cs typeface="Arial" panose="020B0604020202020204" pitchFamily="34" charset="0"/>
          </a:endParaRPr>
        </a:p>
      </dsp:txBody>
      <dsp:txXfrm>
        <a:off x="4602156" y="187116"/>
        <a:ext cx="1700688" cy="1598802"/>
      </dsp:txXfrm>
    </dsp:sp>
    <dsp:sp modelId="{FAE3807B-A0F6-4D8E-A436-3B9865E0F959}">
      <dsp:nvSpPr>
        <dsp:cNvPr id="0" name=""/>
        <dsp:cNvSpPr/>
      </dsp:nvSpPr>
      <dsp:spPr>
        <a:xfrm>
          <a:off x="5771087" y="1810103"/>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a:solidFill>
                <a:schemeClr val="tx1"/>
              </a:solidFill>
              <a:latin typeface="Arial" panose="020B0604020202020204" pitchFamily="34" charset="0"/>
              <a:cs typeface="Arial" panose="020B0604020202020204" pitchFamily="34" charset="0"/>
            </a:rPr>
            <a:t>Upravljanje tehnologijom</a:t>
          </a:r>
          <a:endParaRPr lang="en-US" sz="1800" kern="1200" noProof="0" dirty="0">
            <a:solidFill>
              <a:schemeClr val="tx1"/>
            </a:solidFill>
            <a:latin typeface="Arial" panose="020B0604020202020204" pitchFamily="34" charset="0"/>
            <a:cs typeface="Arial" panose="020B0604020202020204" pitchFamily="34" charset="0"/>
          </a:endParaRPr>
        </a:p>
      </dsp:txBody>
      <dsp:txXfrm>
        <a:off x="6123311" y="2141226"/>
        <a:ext cx="1700688" cy="1598802"/>
      </dsp:txXfrm>
    </dsp:sp>
    <dsp:sp modelId="{DCDD689B-E51E-4562-AA5E-DA47FBA7C498}">
      <dsp:nvSpPr>
        <dsp:cNvPr id="0" name=""/>
        <dsp:cNvSpPr/>
      </dsp:nvSpPr>
      <dsp:spPr>
        <a:xfrm>
          <a:off x="4310188" y="3858951"/>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a:solidFill>
                <a:schemeClr val="tx1"/>
              </a:solidFill>
              <a:latin typeface="Arial" panose="020B0604020202020204" pitchFamily="34" charset="0"/>
              <a:cs typeface="Arial" panose="020B0604020202020204" pitchFamily="34" charset="0"/>
            </a:rPr>
            <a:t>Upravljanje kreativnošću</a:t>
          </a:r>
          <a:endParaRPr lang="en-US" sz="1800" kern="1200" noProof="0" dirty="0">
            <a:solidFill>
              <a:schemeClr val="tx1"/>
            </a:solidFill>
            <a:latin typeface="Arial" panose="020B0604020202020204" pitchFamily="34" charset="0"/>
            <a:cs typeface="Arial" panose="020B0604020202020204" pitchFamily="34" charset="0"/>
          </a:endParaRPr>
        </a:p>
      </dsp:txBody>
      <dsp:txXfrm>
        <a:off x="4662412" y="4190074"/>
        <a:ext cx="1700688" cy="1598802"/>
      </dsp:txXfrm>
    </dsp:sp>
    <dsp:sp modelId="{EA02541F-25B6-497E-98D6-C9A0FB64C7A3}">
      <dsp:nvSpPr>
        <dsp:cNvPr id="0" name=""/>
        <dsp:cNvSpPr/>
      </dsp:nvSpPr>
      <dsp:spPr>
        <a:xfrm>
          <a:off x="1724471" y="3996008"/>
          <a:ext cx="2405136" cy="2261048"/>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a:solidFill>
                <a:schemeClr val="tx1"/>
              </a:solidFill>
              <a:latin typeface="Arial" panose="020B0604020202020204" pitchFamily="34" charset="0"/>
              <a:cs typeface="Arial" panose="020B0604020202020204" pitchFamily="34" charset="0"/>
            </a:rPr>
            <a:t>Rukovodstvo</a:t>
          </a:r>
          <a:endParaRPr lang="en-US" sz="1800" kern="1200" noProof="0" dirty="0">
            <a:solidFill>
              <a:schemeClr val="tx1"/>
            </a:solidFill>
            <a:latin typeface="Arial" panose="020B0604020202020204" pitchFamily="34" charset="0"/>
            <a:cs typeface="Arial" panose="020B0604020202020204" pitchFamily="34" charset="0"/>
          </a:endParaRPr>
        </a:p>
      </dsp:txBody>
      <dsp:txXfrm>
        <a:off x="2076695" y="4327131"/>
        <a:ext cx="1700688" cy="1598802"/>
      </dsp:txXfrm>
    </dsp:sp>
    <dsp:sp modelId="{0BBBF09D-9222-864D-AF6F-85B772CDB1DD}">
      <dsp:nvSpPr>
        <dsp:cNvPr id="0" name=""/>
        <dsp:cNvSpPr/>
      </dsp:nvSpPr>
      <dsp:spPr>
        <a:xfrm>
          <a:off x="395997" y="210931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a:solidFill>
                <a:schemeClr val="tx1"/>
              </a:solidFill>
              <a:latin typeface="Arial" panose="020B0604020202020204" pitchFamily="34" charset="0"/>
              <a:cs typeface="Arial" panose="020B0604020202020204" pitchFamily="34" charset="0"/>
            </a:rPr>
            <a:t>upravljanje ljudskim resursima</a:t>
          </a:r>
          <a:endParaRPr lang="en-US" sz="1800" kern="1200" noProof="0" dirty="0">
            <a:solidFill>
              <a:schemeClr val="tx1"/>
            </a:solidFill>
            <a:latin typeface="Arial" panose="020B0604020202020204" pitchFamily="34" charset="0"/>
            <a:cs typeface="Arial" panose="020B0604020202020204" pitchFamily="34" charset="0"/>
          </a:endParaRPr>
        </a:p>
      </dsp:txBody>
      <dsp:txXfrm>
        <a:off x="748788" y="2440448"/>
        <a:ext cx="1703424" cy="1598874"/>
      </dsp:txXfrm>
    </dsp:sp>
    <dsp:sp modelId="{E652F083-3149-E740-BE52-739525C73DDB}">
      <dsp:nvSpPr>
        <dsp:cNvPr id="0" name=""/>
        <dsp:cNvSpPr/>
      </dsp:nvSpPr>
      <dsp:spPr>
        <a:xfrm>
          <a:off x="1762716" y="8890"/>
          <a:ext cx="2409006" cy="2261150"/>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r-HR" sz="1800" kern="1200" noProof="0" dirty="0">
              <a:solidFill>
                <a:schemeClr val="tx1"/>
              </a:solidFill>
              <a:latin typeface="Arial" panose="020B0604020202020204" pitchFamily="34" charset="0"/>
              <a:cs typeface="Arial" panose="020B0604020202020204" pitchFamily="34" charset="0"/>
            </a:rPr>
            <a:t>upravljanje RD-om</a:t>
          </a:r>
          <a:endParaRPr lang="en-US" sz="1800" kern="1200" noProof="0" dirty="0">
            <a:solidFill>
              <a:schemeClr val="tx1"/>
            </a:solidFill>
            <a:latin typeface="Arial" panose="020B0604020202020204" pitchFamily="34" charset="0"/>
            <a:cs typeface="Arial" panose="020B0604020202020204" pitchFamily="34" charset="0"/>
          </a:endParaRPr>
        </a:p>
      </dsp:txBody>
      <dsp:txXfrm>
        <a:off x="2115507" y="340028"/>
        <a:ext cx="1703424" cy="1598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0D6AB-5E0F-4286-BC0E-71F22E92DF0A}">
      <dsp:nvSpPr>
        <dsp:cNvPr id="0" name=""/>
        <dsp:cNvSpPr/>
      </dsp:nvSpPr>
      <dsp:spPr>
        <a:xfrm rot="16200000">
          <a:off x="-360555" y="364220"/>
          <a:ext cx="5508000" cy="4779558"/>
        </a:xfrm>
        <a:prstGeom prst="flowChartManualOperation">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hr-HR" sz="2400" b="1" kern="1200" noProof="0" dirty="0">
              <a:latin typeface="Arial" panose="020B0604020202020204" pitchFamily="34" charset="0"/>
              <a:cs typeface="Arial" panose="020B0604020202020204" pitchFamily="34" charset="0"/>
            </a:rPr>
            <a:t>Ciljna </a:t>
          </a:r>
          <a:r>
            <a:rPr lang="hr-HR" sz="2400" b="1" kern="1200" noProof="0" dirty="0" err="1">
              <a:latin typeface="Arial" panose="020B0604020202020204" pitchFamily="34" charset="0"/>
              <a:cs typeface="Arial" panose="020B0604020202020204" pitchFamily="34" charset="0"/>
            </a:rPr>
            <a:t>orjentacija</a:t>
          </a:r>
          <a:endParaRPr lang="en-US" sz="2400" b="1"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noProof="0" dirty="0">
              <a:latin typeface="Arial" panose="020B0604020202020204" pitchFamily="34" charset="0"/>
              <a:cs typeface="Arial" panose="020B0604020202020204" pitchFamily="34" charset="0"/>
            </a:rPr>
            <a:t>F</a:t>
          </a:r>
          <a:r>
            <a:rPr lang="hr-HR" sz="2000" kern="1200" noProof="0" dirty="0">
              <a:latin typeface="Arial" panose="020B0604020202020204" pitchFamily="34" charset="0"/>
              <a:cs typeface="Arial" panose="020B0604020202020204" pitchFamily="34" charset="0"/>
            </a:rPr>
            <a:t>poduzeća teže mnogim ciljevima</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dirty="0">
              <a:latin typeface="Arial" panose="020B0604020202020204" pitchFamily="34" charset="0"/>
              <a:cs typeface="Arial" panose="020B0604020202020204" pitchFamily="34" charset="0"/>
            </a:rPr>
            <a:t>Kratkoročni ciljevi mogu stajati na putu rastu</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dirty="0">
              <a:latin typeface="Arial" panose="020B0604020202020204" pitchFamily="34" charset="0"/>
              <a:cs typeface="Arial" panose="020B0604020202020204" pitchFamily="34" charset="0"/>
            </a:rPr>
            <a:t>Razmatranje i dugoročnih također</a:t>
          </a:r>
          <a:endParaRPr lang="en-US" sz="2000" kern="1200" noProof="0" dirty="0">
            <a:latin typeface="Arial" panose="020B0604020202020204" pitchFamily="34" charset="0"/>
            <a:cs typeface="Arial" panose="020B0604020202020204" pitchFamily="34" charset="0"/>
          </a:endParaRPr>
        </a:p>
        <a:p>
          <a:pPr marL="285750" lvl="1" indent="-285750" algn="l" defTabSz="1600200">
            <a:lnSpc>
              <a:spcPct val="90000"/>
            </a:lnSpc>
            <a:spcBef>
              <a:spcPct val="0"/>
            </a:spcBef>
            <a:spcAft>
              <a:spcPct val="15000"/>
            </a:spcAft>
            <a:buFontTx/>
            <a:buNone/>
          </a:pPr>
          <a:endParaRPr lang="en-US" sz="3600" kern="1200" noProof="0" dirty="0">
            <a:latin typeface="Arial" panose="020B0604020202020204" pitchFamily="34" charset="0"/>
            <a:cs typeface="Arial" panose="020B0604020202020204" pitchFamily="34" charset="0"/>
          </a:endParaRPr>
        </a:p>
      </dsp:txBody>
      <dsp:txXfrm rot="5400000">
        <a:off x="3666" y="1101599"/>
        <a:ext cx="4779558" cy="3304800"/>
      </dsp:txXfrm>
    </dsp:sp>
    <dsp:sp modelId="{20B1CF38-A52D-40CC-A2A7-450B517CFFAB}">
      <dsp:nvSpPr>
        <dsp:cNvPr id="0" name=""/>
        <dsp:cNvSpPr/>
      </dsp:nvSpPr>
      <dsp:spPr>
        <a:xfrm rot="16200000">
          <a:off x="5381683" y="-161182"/>
          <a:ext cx="5508000" cy="5830365"/>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pl-PL" sz="2400" b="1" kern="1200" noProof="0" dirty="0">
              <a:latin typeface="Arial" panose="020B0604020202020204" pitchFamily="34" charset="0"/>
              <a:cs typeface="Arial" panose="020B0604020202020204" pitchFamily="34" charset="0"/>
            </a:rPr>
            <a:t>Organizacijsko nasljeđe i iskustvo u inovacijama</a:t>
          </a:r>
          <a:endParaRPr lang="en-US" sz="2400" b="1"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dirty="0">
              <a:latin typeface="Arial" panose="020B0604020202020204" pitchFamily="34" charset="0"/>
              <a:cs typeface="Arial" panose="020B0604020202020204" pitchFamily="34" charset="0"/>
            </a:rPr>
            <a:t>Visoki istraživačko-razvojni kapaciteti ne moraju podrazumijevati sposobnost iskorištavanja</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hr-HR"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dirty="0">
              <a:latin typeface="Arial" panose="020B0604020202020204" pitchFamily="34" charset="0"/>
              <a:cs typeface="Arial" panose="020B0604020202020204" pitchFamily="34" charset="0"/>
            </a:rPr>
            <a:t>Razmislite o kulturi dijeljenja i suradnje</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dirty="0">
              <a:latin typeface="Arial" panose="020B0604020202020204" pitchFamily="34" charset="0"/>
              <a:cs typeface="Arial" panose="020B0604020202020204" pitchFamily="34" charset="0"/>
            </a:rPr>
            <a:t>Kontinuitet istraživanja i razvoja može povećati šanse za prodor inovacija</a:t>
          </a:r>
          <a:endParaRPr lang="en-US" sz="2000" kern="1200" noProof="0" dirty="0">
            <a:latin typeface="Arial" panose="020B0604020202020204" pitchFamily="34" charset="0"/>
            <a:cs typeface="Arial" panose="020B0604020202020204" pitchFamily="34" charset="0"/>
          </a:endParaRPr>
        </a:p>
      </dsp:txBody>
      <dsp:txXfrm rot="5400000">
        <a:off x="5220501" y="1101600"/>
        <a:ext cx="5830365" cy="3304800"/>
      </dsp:txXfrm>
    </dsp:sp>
    <dsp:sp modelId="{E352A7A4-F4D1-4FE5-9A5F-9CFF17B53C6B}">
      <dsp:nvSpPr>
        <dsp:cNvPr id="0" name=""/>
        <dsp:cNvSpPr/>
      </dsp:nvSpPr>
      <dsp:spPr>
        <a:xfrm rot="16200000">
          <a:off x="10854239" y="633904"/>
          <a:ext cx="5508000" cy="4240191"/>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hr-HR" sz="2400" b="1" kern="1200" noProof="0" dirty="0">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hr-HR" sz="2400" b="1" kern="1200" noProof="0" dirty="0">
              <a:latin typeface="Arial" panose="020B0604020202020204" pitchFamily="34" charset="0"/>
              <a:cs typeface="Arial" panose="020B0604020202020204" pitchFamily="34" charset="0"/>
            </a:rPr>
            <a:t>Ostali unutarnji čimbenici</a:t>
          </a:r>
          <a:endParaRPr lang="en-US" sz="2400" b="1"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dirty="0">
              <a:latin typeface="Arial" panose="020B0604020202020204" pitchFamily="34" charset="0"/>
              <a:cs typeface="Arial" panose="020B0604020202020204" pitchFamily="34" charset="0"/>
            </a:rPr>
            <a:t>Vlasnička struktura</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dirty="0">
              <a:latin typeface="Arial" panose="020B0604020202020204" pitchFamily="34" charset="0"/>
              <a:cs typeface="Arial" panose="020B0604020202020204" pitchFamily="34" charset="0"/>
            </a:rPr>
            <a:t>Nesklonost riziku</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a:latin typeface="Arial" panose="020B0604020202020204" pitchFamily="34" charset="0"/>
              <a:cs typeface="Arial" panose="020B0604020202020204" pitchFamily="34" charset="0"/>
            </a:rPr>
            <a:t>Organizacijska struktura</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hr-HR"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Font typeface="Wingdings" panose="05000000000000000000" pitchFamily="2" charset="2"/>
            <a:buChar char="§"/>
          </a:pPr>
          <a:r>
            <a:rPr lang="hr-HR" sz="2000" kern="1200" noProof="0">
              <a:latin typeface="Arial" panose="020B0604020202020204" pitchFamily="34" charset="0"/>
              <a:cs typeface="Arial" panose="020B0604020202020204" pitchFamily="34" charset="0"/>
            </a:rPr>
            <a:t>Raznolikost vještina</a:t>
          </a:r>
          <a:endParaRPr lang="en-US" sz="2000" kern="1200" noProof="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hr-HR" sz="2000" kern="1200" noProof="0" dirty="0">
            <a:latin typeface="Arial" panose="020B0604020202020204" pitchFamily="34" charset="0"/>
            <a:cs typeface="Arial" panose="020B0604020202020204" pitchFamily="34" charset="0"/>
          </a:endParaRPr>
        </a:p>
        <a:p>
          <a:pPr marL="285750" lvl="1" indent="-285750" algn="l" defTabSz="1600200">
            <a:lnSpc>
              <a:spcPct val="90000"/>
            </a:lnSpc>
            <a:spcBef>
              <a:spcPct val="0"/>
            </a:spcBef>
            <a:spcAft>
              <a:spcPct val="15000"/>
            </a:spcAft>
            <a:buFontTx/>
            <a:buNone/>
          </a:pPr>
          <a:endParaRPr lang="en-US" sz="3600" kern="1200" noProof="0" dirty="0">
            <a:latin typeface="Arial" panose="020B0604020202020204" pitchFamily="34" charset="0"/>
            <a:cs typeface="Arial" panose="020B0604020202020204" pitchFamily="34" charset="0"/>
          </a:endParaRPr>
        </a:p>
      </dsp:txBody>
      <dsp:txXfrm rot="5400000">
        <a:off x="11488144" y="1101599"/>
        <a:ext cx="4240191" cy="3304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5624308" y="0"/>
            <a:ext cx="4302919" cy="340933"/>
          </a:xfrm>
          <a:prstGeom prst="rect">
            <a:avLst/>
          </a:prstGeom>
        </p:spPr>
        <p:txBody>
          <a:bodyPr vert="horz" lIns="53520" tIns="26760" rIns="53520" bIns="26760" rtlCol="0"/>
          <a:lstStyle>
            <a:lvl1pPr algn="r">
              <a:defRPr sz="7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6456743"/>
            <a:ext cx="4302919" cy="340932"/>
          </a:xfrm>
          <a:prstGeom prst="rect">
            <a:avLst/>
          </a:prstGeom>
        </p:spPr>
        <p:txBody>
          <a:bodyPr vert="horz" lIns="53520" tIns="26760" rIns="53520" bIns="26760" rtlCol="0" anchor="b"/>
          <a:lstStyle>
            <a:lvl1pPr algn="l">
              <a:defRPr sz="7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5624308" y="6456743"/>
            <a:ext cx="4302919" cy="340932"/>
          </a:xfrm>
          <a:prstGeom prst="rect">
            <a:avLst/>
          </a:prstGeom>
        </p:spPr>
        <p:txBody>
          <a:bodyPr vert="horz" lIns="53520" tIns="26760" rIns="53520" bIns="26760" rtlCol="0" anchor="b"/>
          <a:lstStyle>
            <a:lvl1pPr algn="r">
              <a:defRPr sz="7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919" cy="340933"/>
          </a:xfrm>
          <a:prstGeom prst="rect">
            <a:avLst/>
          </a:prstGeom>
        </p:spPr>
        <p:txBody>
          <a:bodyPr vert="horz" lIns="53520" tIns="26760" rIns="53520" bIns="26760" rtlCol="0"/>
          <a:lstStyle>
            <a:lvl1pPr algn="l">
              <a:defRPr sz="700"/>
            </a:lvl1pPr>
          </a:lstStyle>
          <a:p>
            <a:endParaRPr lang="es-ES"/>
          </a:p>
        </p:txBody>
      </p:sp>
      <p:sp>
        <p:nvSpPr>
          <p:cNvPr id="3" name="Marcador de fecha 2"/>
          <p:cNvSpPr>
            <a:spLocks noGrp="1"/>
          </p:cNvSpPr>
          <p:nvPr>
            <p:ph type="dt" idx="1"/>
          </p:nvPr>
        </p:nvSpPr>
        <p:spPr>
          <a:xfrm>
            <a:off x="5624308" y="0"/>
            <a:ext cx="4302919" cy="340933"/>
          </a:xfrm>
          <a:prstGeom prst="rect">
            <a:avLst/>
          </a:prstGeom>
        </p:spPr>
        <p:txBody>
          <a:bodyPr vert="horz" lIns="53520" tIns="26760" rIns="53520" bIns="26760" rtlCol="0"/>
          <a:lstStyle>
            <a:lvl1pPr algn="r">
              <a:defRPr sz="7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2927350" y="849313"/>
            <a:ext cx="4075113" cy="2293937"/>
          </a:xfrm>
          <a:prstGeom prst="rect">
            <a:avLst/>
          </a:prstGeom>
          <a:noFill/>
          <a:ln w="12700">
            <a:solidFill>
              <a:prstClr val="black"/>
            </a:solidFill>
          </a:ln>
        </p:spPr>
        <p:txBody>
          <a:bodyPr vert="horz" lIns="53520" tIns="26760" rIns="53520" bIns="26760" rtlCol="0" anchor="ctr"/>
          <a:lstStyle/>
          <a:p>
            <a:endParaRPr lang="es-ES"/>
          </a:p>
        </p:txBody>
      </p:sp>
      <p:sp>
        <p:nvSpPr>
          <p:cNvPr id="5" name="Marcador de notas 4"/>
          <p:cNvSpPr>
            <a:spLocks noGrp="1"/>
          </p:cNvSpPr>
          <p:nvPr>
            <p:ph type="body" sz="quarter" idx="3"/>
          </p:nvPr>
        </p:nvSpPr>
        <p:spPr>
          <a:xfrm>
            <a:off x="992982" y="3271906"/>
            <a:ext cx="7943850" cy="2676060"/>
          </a:xfrm>
          <a:prstGeom prst="rect">
            <a:avLst/>
          </a:prstGeom>
        </p:spPr>
        <p:txBody>
          <a:bodyPr vert="horz" lIns="53520" tIns="26760" rIns="53520" bIns="2676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456743"/>
            <a:ext cx="4302919" cy="340932"/>
          </a:xfrm>
          <a:prstGeom prst="rect">
            <a:avLst/>
          </a:prstGeom>
        </p:spPr>
        <p:txBody>
          <a:bodyPr vert="horz" lIns="53520" tIns="26760" rIns="53520" bIns="26760" rtlCol="0" anchor="b"/>
          <a:lstStyle>
            <a:lvl1pPr algn="l">
              <a:defRPr sz="700"/>
            </a:lvl1pPr>
          </a:lstStyle>
          <a:p>
            <a:endParaRPr lang="es-ES"/>
          </a:p>
        </p:txBody>
      </p:sp>
      <p:sp>
        <p:nvSpPr>
          <p:cNvPr id="7" name="Marcador de número de diapositiva 6"/>
          <p:cNvSpPr>
            <a:spLocks noGrp="1"/>
          </p:cNvSpPr>
          <p:nvPr>
            <p:ph type="sldNum" sz="quarter" idx="5"/>
          </p:nvPr>
        </p:nvSpPr>
        <p:spPr>
          <a:xfrm>
            <a:off x="5624308" y="6456743"/>
            <a:ext cx="4302919" cy="340932"/>
          </a:xfrm>
          <a:prstGeom prst="rect">
            <a:avLst/>
          </a:prstGeom>
        </p:spPr>
        <p:txBody>
          <a:bodyPr vert="horz" lIns="53520" tIns="26760" rIns="53520" bIns="26760" rtlCol="0" anchor="b"/>
          <a:lstStyle>
            <a:lvl1pPr algn="r">
              <a:defRPr sz="7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a:p>
        </p:txBody>
      </p:sp>
    </p:spTree>
    <p:extLst>
      <p:ext uri="{BB962C8B-B14F-4D97-AF65-F5344CB8AC3E}">
        <p14:creationId xmlns:p14="http://schemas.microsoft.com/office/powerpoint/2010/main" val="42247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C3282-B3AE-4A99-BAF5-A2BE9A86BDC0}" type="slidenum">
              <a:rPr lang="es-ES" smtClean="0"/>
              <a:t>11</a:t>
            </a:fld>
            <a:endParaRPr lang="es-ES"/>
          </a:p>
        </p:txBody>
      </p:sp>
    </p:spTree>
    <p:extLst>
      <p:ext uri="{BB962C8B-B14F-4D97-AF65-F5344CB8AC3E}">
        <p14:creationId xmlns:p14="http://schemas.microsoft.com/office/powerpoint/2010/main" val="338144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224C3282-B3AE-4A99-BAF5-A2BE9A86BDC0}" type="slidenum">
              <a:rPr lang="es-ES" smtClean="0"/>
              <a:t>14</a:t>
            </a:fld>
            <a:endParaRPr lang="es-ES"/>
          </a:p>
        </p:txBody>
      </p:sp>
    </p:spTree>
    <p:extLst>
      <p:ext uri="{BB962C8B-B14F-4D97-AF65-F5344CB8AC3E}">
        <p14:creationId xmlns:p14="http://schemas.microsoft.com/office/powerpoint/2010/main" val="45198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21</a:t>
            </a:fld>
            <a:endParaRPr lang="es-ES"/>
          </a:p>
        </p:txBody>
      </p:sp>
    </p:spTree>
    <p:extLst>
      <p:ext uri="{BB962C8B-B14F-4D97-AF65-F5344CB8AC3E}">
        <p14:creationId xmlns:p14="http://schemas.microsoft.com/office/powerpoint/2010/main" val="395509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224C3282-B3AE-4A99-BAF5-A2BE9A86BDC0}" type="slidenum">
              <a:rPr lang="es-ES" smtClean="0"/>
              <a:t>22</a:t>
            </a:fld>
            <a:endParaRPr lang="es-ES"/>
          </a:p>
        </p:txBody>
      </p:sp>
    </p:spTree>
    <p:extLst>
      <p:ext uri="{BB962C8B-B14F-4D97-AF65-F5344CB8AC3E}">
        <p14:creationId xmlns:p14="http://schemas.microsoft.com/office/powerpoint/2010/main" val="386341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25</a:t>
            </a:fld>
            <a:endParaRPr lang="es-ES"/>
          </a:p>
        </p:txBody>
      </p:sp>
    </p:spTree>
    <p:extLst>
      <p:ext uri="{BB962C8B-B14F-4D97-AF65-F5344CB8AC3E}">
        <p14:creationId xmlns:p14="http://schemas.microsoft.com/office/powerpoint/2010/main" val="808699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794FC16B-7439-2F05-476C-8EB89F9A8AB1}"/>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8D86B103-CDC4-A01F-AF68-B5E459B15D9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06364799-9053-3466-1CE5-3B6F5E00ED7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46F149B5-56CA-BA54-2792-BA6D57A219BC}"/>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2B7A598E-215E-7974-5E57-61B2EDA86F5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723E948D-7ADB-2770-2487-974D3A9687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hr-HR" sz="3600" b="1" spc="-114" dirty="0">
                <a:solidFill>
                  <a:srgbClr val="4D94B7"/>
                </a:solidFill>
                <a:latin typeface="Helvetica Neue"/>
                <a:ea typeface="Microsoft Sans Serif" panose="020B0604020202020204" pitchFamily="34" charset="0"/>
                <a:cs typeface="Microsoft Sans Serif" panose="020B0604020202020204" pitchFamily="34" charset="0"/>
              </a:rPr>
              <a:t>Upravljanje inovacijama u intrapoduzetničkim organizacijama</a:t>
            </a: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29475"/>
            <a:ext cx="6483600" cy="471600"/>
          </a:xfrm>
          <a:prstGeom prst="rect">
            <a:avLst/>
          </a:prstGeom>
          <a:noFill/>
        </p:spPr>
        <p:txBody>
          <a:bodyPr wrap="square">
            <a:noAutofit/>
          </a:bodyPr>
          <a:lstStyle/>
          <a:p>
            <a:pPr algn="ctr"/>
            <a:r>
              <a:rPr lang="hr-HR"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a:t>
            </a:r>
            <a:r>
              <a:rPr lang="hr-HR" sz="2400" b="1" i="0" u="none" strike="noStrike" dirty="0">
                <a:solidFill>
                  <a:srgbClr val="AED633"/>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.eu</a:t>
            </a:r>
            <a:endParaRPr lang="hr-HR" sz="2400" b="1" dirty="0">
              <a:solidFill>
                <a:srgbClr val="AED633"/>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4703F127-E228-F524-3508-DF3FA4CBCC1B}"/>
              </a:ext>
            </a:extLst>
          </p:cNvPr>
          <p:cNvSpPr txBox="1"/>
          <p:nvPr/>
        </p:nvSpPr>
        <p:spPr>
          <a:xfrm>
            <a:off x="1296000" y="1548000"/>
            <a:ext cx="15840000" cy="709200"/>
          </a:xfrm>
          <a:prstGeom prst="rect">
            <a:avLst/>
          </a:prstGeom>
          <a:noFill/>
        </p:spPr>
        <p:txBody>
          <a:bodyPr wrap="square" rtlCol="0">
            <a:noAutofit/>
          </a:bodyPr>
          <a:lstStyle/>
          <a:p>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Čimbenici koje treba uzeti u obzir u upravljanju inovacijama</a:t>
            </a:r>
          </a:p>
        </p:txBody>
      </p:sp>
      <p:sp>
        <p:nvSpPr>
          <p:cNvPr id="10" name="CuadroTexto 29">
            <a:extLst>
              <a:ext uri="{FF2B5EF4-FFF2-40B4-BE49-F238E27FC236}">
                <a16:creationId xmlns:a16="http://schemas.microsoft.com/office/drawing/2014/main" id="{6A1A4E70-FB76-520A-B057-013207668473}"/>
              </a:ext>
            </a:extLst>
          </p:cNvPr>
          <p:cNvSpPr txBox="1"/>
          <p:nvPr/>
        </p:nvSpPr>
        <p:spPr>
          <a:xfrm>
            <a:off x="1296000" y="2304000"/>
            <a:ext cx="7982159"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Kreativnost nasuprot stabilnosti</a:t>
            </a:r>
          </a:p>
        </p:txBody>
      </p:sp>
      <p:sp>
        <p:nvSpPr>
          <p:cNvPr id="14" name="TextBox 13">
            <a:extLst>
              <a:ext uri="{FF2B5EF4-FFF2-40B4-BE49-F238E27FC236}">
                <a16:creationId xmlns:a16="http://schemas.microsoft.com/office/drawing/2014/main" id="{1AEFDC5D-E6A5-3DC6-EE9F-AD7A0C523030}"/>
              </a:ext>
            </a:extLst>
          </p:cNvPr>
          <p:cNvSpPr txBox="1"/>
          <p:nvPr/>
        </p:nvSpPr>
        <p:spPr>
          <a:xfrm>
            <a:off x="1296000" y="3384000"/>
            <a:ext cx="8533800" cy="2677656"/>
          </a:xfrm>
          <a:prstGeom prst="rect">
            <a:avLst/>
          </a:prstGeom>
          <a:noFill/>
        </p:spPr>
        <p:txBody>
          <a:bodyPr wrap="square" rtlCol="0">
            <a:noAutofit/>
          </a:bodyPr>
          <a:lstStyle/>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Organizacijske dileme u upravljanju inovacijama</a:t>
            </a:r>
          </a:p>
          <a:p>
            <a:pPr marL="342900" indent="-342900">
              <a:spcAft>
                <a:spcPts val="600"/>
              </a:spcAft>
              <a:buBlip>
                <a:blip r:embed="rId2"/>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Stabilnost</a:t>
            </a:r>
          </a:p>
          <a:p>
            <a:pPr marL="800100" lvl="1" indent="-342900">
              <a:spcAft>
                <a:spcPts val="600"/>
              </a:spcAft>
              <a:buFont typeface="Wingdings" panose="05000000000000000000" pitchFamily="2" charset="2"/>
              <a:buChar char="§"/>
            </a:pPr>
            <a:r>
              <a:rPr lang="hr-HR" sz="2400" dirty="0">
                <a:latin typeface="Helvetica Neue" panose="020B0604020202020204" charset="0"/>
                <a:cs typeface="Microsoft Sans Serif" panose="020B0604020202020204" pitchFamily="34" charset="0"/>
              </a:rPr>
              <a:t>Donosi rutine relevantne za dnevne operacije</a:t>
            </a:r>
          </a:p>
          <a:p>
            <a:pPr marL="800100" lvl="1" indent="-342900">
              <a:spcAft>
                <a:spcPts val="600"/>
              </a:spcAft>
              <a:buFont typeface="Wingdings" panose="05000000000000000000" pitchFamily="2" charset="2"/>
              <a:buChar char="§"/>
            </a:pPr>
            <a:r>
              <a:rPr lang="hr-HR" sz="2400" dirty="0">
                <a:latin typeface="Helvetica Neue" panose="020B0604020202020204" charset="0"/>
                <a:cs typeface="Microsoft Sans Serif" panose="020B0604020202020204" pitchFamily="34" charset="0"/>
              </a:rPr>
              <a:t>Omogućuje natjecanje danas</a:t>
            </a:r>
          </a:p>
          <a:p>
            <a:pPr marL="800100" lvl="1" indent="-342900">
              <a:spcAft>
                <a:spcPts val="600"/>
              </a:spcAft>
              <a:buFont typeface="Arial" panose="020B0604020202020204" pitchFamily="34" charset="0"/>
              <a:buChar char="•"/>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Kreativnost</a:t>
            </a:r>
          </a:p>
          <a:p>
            <a:pPr marL="800100" lvl="1" indent="-342900">
              <a:spcAft>
                <a:spcPts val="600"/>
              </a:spcAft>
              <a:buFont typeface="Wingdings" panose="05000000000000000000" pitchFamily="2" charset="2"/>
              <a:buChar char="§"/>
            </a:pPr>
            <a:r>
              <a:rPr lang="hr-HR" sz="2400" dirty="0">
                <a:latin typeface="Helvetica Neue" panose="020B0604020202020204" charset="0"/>
                <a:cs typeface="Microsoft Sans Serif" panose="020B0604020202020204" pitchFamily="34" charset="0"/>
              </a:rPr>
              <a:t>Postavlja temelje za inovacije</a:t>
            </a:r>
          </a:p>
          <a:p>
            <a:pPr marL="800100" lvl="1" indent="-342900">
              <a:spcAft>
                <a:spcPts val="600"/>
              </a:spcAft>
              <a:buFont typeface="Wingdings" panose="05000000000000000000" pitchFamily="2" charset="2"/>
              <a:buChar char="§"/>
            </a:pPr>
            <a:r>
              <a:rPr lang="hr-HR" sz="2400" dirty="0">
                <a:latin typeface="Helvetica Neue" panose="020B0604020202020204" charset="0"/>
                <a:cs typeface="Microsoft Sans Serif" panose="020B0604020202020204" pitchFamily="34" charset="0"/>
              </a:rPr>
              <a:t>Sadi sjeme za sutrašnje natjecanje</a:t>
            </a:r>
          </a:p>
        </p:txBody>
      </p:sp>
      <p:grpSp>
        <p:nvGrpSpPr>
          <p:cNvPr id="16" name="Group 15">
            <a:extLst>
              <a:ext uri="{FF2B5EF4-FFF2-40B4-BE49-F238E27FC236}">
                <a16:creationId xmlns:a16="http://schemas.microsoft.com/office/drawing/2014/main" id="{2441349F-DAFA-5D81-4295-570132B838EC}"/>
              </a:ext>
            </a:extLst>
          </p:cNvPr>
          <p:cNvGrpSpPr/>
          <p:nvPr/>
        </p:nvGrpSpPr>
        <p:grpSpPr>
          <a:xfrm>
            <a:off x="11049000" y="4381500"/>
            <a:ext cx="4212000" cy="2808000"/>
            <a:chOff x="4716016" y="1061864"/>
            <a:chExt cx="4035584" cy="2287800"/>
          </a:xfrm>
        </p:grpSpPr>
        <p:sp>
          <p:nvSpPr>
            <p:cNvPr id="19" name="Left Arrow 18">
              <a:extLst>
                <a:ext uri="{FF2B5EF4-FFF2-40B4-BE49-F238E27FC236}">
                  <a16:creationId xmlns:a16="http://schemas.microsoft.com/office/drawing/2014/main" id="{69FF1F01-6895-60D3-E977-C22C9A31C9AA}"/>
                </a:ext>
              </a:extLst>
            </p:cNvPr>
            <p:cNvSpPr/>
            <p:nvPr/>
          </p:nvSpPr>
          <p:spPr>
            <a:xfrm>
              <a:off x="4716016" y="1061864"/>
              <a:ext cx="2808312" cy="11430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latin typeface="Helvetica Neue" panose="020B0604020202020204" charset="0"/>
                </a:rPr>
                <a:t>Stabilnost</a:t>
              </a:r>
            </a:p>
          </p:txBody>
        </p:sp>
        <p:sp>
          <p:nvSpPr>
            <p:cNvPr id="20" name="Right Arrow 19">
              <a:extLst>
                <a:ext uri="{FF2B5EF4-FFF2-40B4-BE49-F238E27FC236}">
                  <a16:creationId xmlns:a16="http://schemas.microsoft.com/office/drawing/2014/main" id="{ADF607E4-2418-0097-23E2-2949ACD56401}"/>
                </a:ext>
              </a:extLst>
            </p:cNvPr>
            <p:cNvSpPr/>
            <p:nvPr/>
          </p:nvSpPr>
          <p:spPr>
            <a:xfrm>
              <a:off x="5943600" y="2204864"/>
              <a:ext cx="2808000" cy="1144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latin typeface="Helvetica Neue" panose="020B0604020202020204" charset="0"/>
                </a:rPr>
                <a:t>Kreativnost</a:t>
              </a:r>
            </a:p>
          </p:txBody>
        </p:sp>
      </p:grpSp>
      <p:sp>
        <p:nvSpPr>
          <p:cNvPr id="2" name="Rectangle 1"/>
          <p:cNvSpPr>
            <a:spLocks noChangeArrowheads="1"/>
          </p:cNvSpPr>
          <p:nvPr/>
        </p:nvSpPr>
        <p:spPr bwMode="auto">
          <a:xfrm>
            <a:off x="0" y="109330"/>
            <a:ext cx="65" cy="2385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548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97634-D302-A040-EE57-E9D0DE239BDA}"/>
              </a:ext>
            </a:extLst>
          </p:cNvPr>
          <p:cNvSpPr txBox="1"/>
          <p:nvPr/>
        </p:nvSpPr>
        <p:spPr>
          <a:xfrm>
            <a:off x="1295999" y="3384000"/>
            <a:ext cx="15984000" cy="5262979"/>
          </a:xfrm>
          <a:prstGeom prst="rect">
            <a:avLst/>
          </a:prstGeom>
          <a:noFill/>
        </p:spPr>
        <p:txBody>
          <a:bodyPr wrap="square" rtlCol="0">
            <a:noAutofit/>
          </a:bodyPr>
          <a:lstStyle/>
          <a:p>
            <a:pPr marL="342900" indent="-342900">
              <a:spcAft>
                <a:spcPts val="600"/>
              </a:spcAft>
              <a:buBlip>
                <a:blip r:embed="rId3"/>
              </a:buBlip>
            </a:pPr>
            <a:r>
              <a:rPr lang="hr-HR" sz="2400" dirty="0">
                <a:latin typeface="Helvetica Neue" panose="020B0604020202020204" charset="0"/>
                <a:cs typeface="Microsoft Sans Serif" panose="020B0604020202020204" pitchFamily="34" charset="0"/>
              </a:rPr>
              <a:t>Kako organizacije rješavaju dilemu inovacija?</a:t>
            </a:r>
          </a:p>
          <a:p>
            <a:pPr marL="342900" indent="-342900">
              <a:spcAft>
                <a:spcPts val="600"/>
              </a:spcAft>
              <a:buBlip>
                <a:blip r:embed="rId3"/>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3"/>
              </a:buBlip>
            </a:pPr>
            <a:r>
              <a:rPr lang="hr-HR" sz="2400" dirty="0">
                <a:latin typeface="Helvetica Neue" panose="020B0604020202020204" charset="0"/>
                <a:cs typeface="Microsoft Sans Serif" panose="020B0604020202020204" pitchFamily="34" charset="0"/>
              </a:rPr>
              <a:t>Razlikuje se prema životnoj fazi organizacije</a:t>
            </a:r>
          </a:p>
          <a:p>
            <a:pPr marL="342900" indent="-342900">
              <a:spcAft>
                <a:spcPts val="600"/>
              </a:spcAft>
              <a:buBlip>
                <a:blip r:embed="rId3"/>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3"/>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3"/>
              </a:buBlip>
            </a:pPr>
            <a:r>
              <a:rPr lang="hr-HR" sz="2400" dirty="0">
                <a:latin typeface="Helvetica Neue" panose="020B0604020202020204" charset="0"/>
                <a:cs typeface="Microsoft Sans Serif" panose="020B0604020202020204" pitchFamily="34" charset="0"/>
              </a:rPr>
              <a:t>Uzmimo primjer Facebooka (Meta)</a:t>
            </a:r>
          </a:p>
          <a:p>
            <a:pPr marL="800100" lvl="1" indent="-342900">
              <a:spcAft>
                <a:spcPts val="600"/>
              </a:spcAft>
              <a:buFont typeface="Wingdings" panose="05000000000000000000" pitchFamily="2" charset="2"/>
              <a:buChar char="§"/>
            </a:pPr>
            <a:r>
              <a:rPr lang="hr-HR" sz="2400" dirty="0">
                <a:latin typeface="Helvetica Neue" panose="020B0604020202020204" charset="0"/>
                <a:cs typeface="Microsoft Sans Serif" panose="020B0604020202020204" pitchFamily="34" charset="0"/>
              </a:rPr>
              <a:t>Je li Facebook u prvim godinama postojanja bio više naklonjen kreativnosti ili stabilnosti?</a:t>
            </a:r>
          </a:p>
          <a:p>
            <a:pPr marL="800100" lvl="1" indent="-342900">
              <a:spcAft>
                <a:spcPts val="600"/>
              </a:spcAft>
              <a:buFont typeface="Wingdings" panose="05000000000000000000" pitchFamily="2" charset="2"/>
              <a:buChar char="§"/>
            </a:pPr>
            <a:r>
              <a:rPr lang="hr-HR" sz="2400" dirty="0">
                <a:latin typeface="Helvetica Neue" panose="020B0604020202020204" charset="0"/>
                <a:cs typeface="Microsoft Sans Serif" panose="020B0604020202020204" pitchFamily="34" charset="0"/>
              </a:rPr>
              <a:t>Kakva je situacija danas?</a:t>
            </a:r>
          </a:p>
          <a:p>
            <a:pPr marL="342900" indent="-342900">
              <a:spcAft>
                <a:spcPts val="600"/>
              </a:spcAft>
              <a:buBlip>
                <a:blip r:embed="rId3"/>
              </a:buBlip>
            </a:pPr>
            <a:endParaRPr lang="hr-HR" sz="2400" dirty="0">
              <a:latin typeface="Helvetica Neue" panose="020B0604020202020204" charset="0"/>
              <a:cs typeface="Microsoft Sans Serif" panose="020B0604020202020204" pitchFamily="34" charset="0"/>
            </a:endParaRPr>
          </a:p>
          <a:p>
            <a:pPr>
              <a:spcAft>
                <a:spcPts val="600"/>
              </a:spcAft>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3"/>
              </a:buBlip>
            </a:pPr>
            <a:r>
              <a:rPr lang="hr-HR" sz="2400" dirty="0">
                <a:latin typeface="Helvetica Neue" panose="020B0604020202020204" charset="0"/>
                <a:cs typeface="Microsoft Sans Serif" panose="020B0604020202020204" pitchFamily="34" charset="0"/>
              </a:rPr>
              <a:t>Prijelaz s kreativnosti na stabilnost može dovesti do mirnog života i ugroziti organizacijsku konkurentnost</a:t>
            </a:r>
          </a:p>
        </p:txBody>
      </p:sp>
      <p:pic>
        <p:nvPicPr>
          <p:cNvPr id="8" name="Picture 7">
            <a:extLst>
              <a:ext uri="{FF2B5EF4-FFF2-40B4-BE49-F238E27FC236}">
                <a16:creationId xmlns:a16="http://schemas.microsoft.com/office/drawing/2014/main" id="{6D6032EE-1CEC-1DE6-4E28-7499D0F0C31A}"/>
              </a:ext>
            </a:extLst>
          </p:cNvPr>
          <p:cNvPicPr>
            <a:picLocks noChangeAspect="1"/>
          </p:cNvPicPr>
          <p:nvPr/>
        </p:nvPicPr>
        <p:blipFill>
          <a:blip r:embed="rId4"/>
          <a:stretch>
            <a:fillRect/>
          </a:stretch>
        </p:blipFill>
        <p:spPr>
          <a:xfrm>
            <a:off x="12344400" y="3360949"/>
            <a:ext cx="2636912" cy="2636912"/>
          </a:xfrm>
          <a:prstGeom prst="rect">
            <a:avLst/>
          </a:prstGeom>
        </p:spPr>
      </p:pic>
      <p:sp>
        <p:nvSpPr>
          <p:cNvPr id="2" name="CuadroTexto 28">
            <a:extLst>
              <a:ext uri="{FF2B5EF4-FFF2-40B4-BE49-F238E27FC236}">
                <a16:creationId xmlns:a16="http://schemas.microsoft.com/office/drawing/2014/main" id="{C37ACB5F-4974-ED0F-A916-75AC86FCE203}"/>
              </a:ext>
            </a:extLst>
          </p:cNvPr>
          <p:cNvSpPr txBox="1"/>
          <p:nvPr/>
        </p:nvSpPr>
        <p:spPr>
          <a:xfrm>
            <a:off x="1296000" y="1548000"/>
            <a:ext cx="15840000" cy="830997"/>
          </a:xfrm>
          <a:prstGeom prst="rect">
            <a:avLst/>
          </a:prstGeom>
          <a:noFill/>
        </p:spPr>
        <p:txBody>
          <a:bodyPr wrap="square" rtlCol="0">
            <a:noAutofit/>
          </a:bodyPr>
          <a:lstStyle/>
          <a:p>
            <a:r>
              <a:rPr lang="hr-HR" sz="4000" b="1" kern="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Čimbenici koje treba uzeti u obzir u upravljanju inovacijama</a:t>
            </a:r>
          </a:p>
        </p:txBody>
      </p:sp>
      <p:sp>
        <p:nvSpPr>
          <p:cNvPr id="3" name="CuadroTexto 29">
            <a:extLst>
              <a:ext uri="{FF2B5EF4-FFF2-40B4-BE49-F238E27FC236}">
                <a16:creationId xmlns:a16="http://schemas.microsoft.com/office/drawing/2014/main" id="{38B7719C-A7E8-D1D8-3186-0330716EDFD1}"/>
              </a:ext>
            </a:extLst>
          </p:cNvPr>
          <p:cNvSpPr txBox="1"/>
          <p:nvPr/>
        </p:nvSpPr>
        <p:spPr>
          <a:xfrm>
            <a:off x="1296000" y="2304000"/>
            <a:ext cx="7982159"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Kreativnost nasuprot stabilnosti</a:t>
            </a:r>
          </a:p>
        </p:txBody>
      </p:sp>
    </p:spTree>
    <p:extLst>
      <p:ext uri="{BB962C8B-B14F-4D97-AF65-F5344CB8AC3E}">
        <p14:creationId xmlns:p14="http://schemas.microsoft.com/office/powerpoint/2010/main" val="418349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Neizvjesnost i potraga za znanjem</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12600000" cy="4248000"/>
          </a:xfrm>
          <a:prstGeom prst="rect">
            <a:avLst/>
          </a:prstGeom>
          <a:noFill/>
        </p:spPr>
        <p:txBody>
          <a:bodyPr wrap="square" rtlCol="0">
            <a:noAutofit/>
          </a:bodyPr>
          <a:lstStyle/>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Inovacija je rješavanje neizvjesnosti</a:t>
            </a:r>
          </a:p>
          <a:p>
            <a:pPr marL="342900" indent="-342900">
              <a:spcAft>
                <a:spcPts val="600"/>
              </a:spcAft>
              <a:buBlip>
                <a:blip r:embed="rId2"/>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Neke od stvari koje organizacije trebaju uzeti u obzir u upravljanju inovacijama</a:t>
            </a:r>
          </a:p>
          <a:p>
            <a:pPr marL="342900" indent="-342900">
              <a:spcAft>
                <a:spcPts val="600"/>
              </a:spcAft>
              <a:buBlip>
                <a:blip r:embed="rId2"/>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Neizvjesnost izlaza (što kupci žele)</a:t>
            </a:r>
          </a:p>
          <a:p>
            <a:pPr marL="342900" indent="-342900">
              <a:spcAft>
                <a:spcPts val="600"/>
              </a:spcAft>
              <a:buBlip>
                <a:blip r:embed="rId2"/>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Nesigurnost procesa (kako isporučiti ono što kupci žele)</a:t>
            </a:r>
          </a:p>
          <a:p>
            <a:pPr marL="342900" indent="-342900">
              <a:spcAft>
                <a:spcPts val="600"/>
              </a:spcAft>
              <a:buBlip>
                <a:blip r:embed="rId2"/>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2"/>
              </a:buBlip>
            </a:pPr>
            <a:r>
              <a:rPr lang="hr-HR" sz="2400" dirty="0">
                <a:latin typeface="Helvetica Neue" panose="020B0604020202020204" charset="0"/>
                <a:cs typeface="Microsoft Sans Serif" panose="020B0604020202020204" pitchFamily="34" charset="0"/>
              </a:rPr>
              <a:t>Odgovori na ova pitanja traže se u neizvjesnosti</a:t>
            </a:r>
          </a:p>
        </p:txBody>
      </p:sp>
      <p:sp>
        <p:nvSpPr>
          <p:cNvPr id="12" name="CuadroTexto 28">
            <a:extLst>
              <a:ext uri="{FF2B5EF4-FFF2-40B4-BE49-F238E27FC236}">
                <a16:creationId xmlns:a16="http://schemas.microsoft.com/office/drawing/2014/main" id="{D60A2361-D462-EBE0-C227-2ECB42095C81}"/>
              </a:ext>
            </a:extLst>
          </p:cNvPr>
          <p:cNvSpPr txBox="1"/>
          <p:nvPr/>
        </p:nvSpPr>
        <p:spPr>
          <a:xfrm>
            <a:off x="1296000" y="1548000"/>
            <a:ext cx="15840000" cy="830997"/>
          </a:xfrm>
          <a:prstGeom prst="rect">
            <a:avLst/>
          </a:prstGeom>
          <a:noFill/>
        </p:spPr>
        <p:txBody>
          <a:bodyPr wrap="square" rtlCol="0">
            <a:noAutofit/>
          </a:bodyPr>
          <a:lstStyle/>
          <a:p>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Čimbenici koje treba uzeti u obzir u upravljanju inovacijama</a:t>
            </a:r>
          </a:p>
        </p:txBody>
      </p:sp>
    </p:spTree>
    <p:extLst>
      <p:ext uri="{BB962C8B-B14F-4D97-AF65-F5344CB8AC3E}">
        <p14:creationId xmlns:p14="http://schemas.microsoft.com/office/powerpoint/2010/main" val="264457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a:extLst>
              <a:ext uri="{FF2B5EF4-FFF2-40B4-BE49-F238E27FC236}">
                <a16:creationId xmlns:a16="http://schemas.microsoft.com/office/drawing/2014/main" id="{4156E99B-B3BD-AF7A-9B45-AAC25EA007FF}"/>
              </a:ext>
            </a:extLst>
          </p:cNvPr>
          <p:cNvGraphicFramePr>
            <a:graphicFrameLocks/>
          </p:cNvGraphicFramePr>
          <p:nvPr>
            <p:extLst>
              <p:ext uri="{D42A27DB-BD31-4B8C-83A1-F6EECF244321}">
                <p14:modId xmlns:p14="http://schemas.microsoft.com/office/powerpoint/2010/main" val="4250364963"/>
              </p:ext>
            </p:extLst>
          </p:nvPr>
        </p:nvGraphicFramePr>
        <p:xfrm>
          <a:off x="8928000" y="3384000"/>
          <a:ext cx="7668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983FF2AB-0BA9-E2FB-EB7E-2CD76F9DDAA8}"/>
              </a:ext>
            </a:extLst>
          </p:cNvPr>
          <p:cNvGrpSpPr/>
          <p:nvPr/>
        </p:nvGrpSpPr>
        <p:grpSpPr>
          <a:xfrm>
            <a:off x="9252000" y="8172000"/>
            <a:ext cx="7091401" cy="635708"/>
            <a:chOff x="2858026" y="5305953"/>
            <a:chExt cx="3785230" cy="635708"/>
          </a:xfrm>
        </p:grpSpPr>
        <p:cxnSp>
          <p:nvCxnSpPr>
            <p:cNvPr id="16" name="Straight Arrow Connector 15">
              <a:extLst>
                <a:ext uri="{FF2B5EF4-FFF2-40B4-BE49-F238E27FC236}">
                  <a16:creationId xmlns:a16="http://schemas.microsoft.com/office/drawing/2014/main" id="{3450BAD6-4F9D-677E-F538-3C42E4D16B10}"/>
                </a:ext>
              </a:extLst>
            </p:cNvPr>
            <p:cNvCxnSpPr>
              <a:cxnSpLocks/>
            </p:cNvCxnSpPr>
            <p:nvPr/>
          </p:nvCxnSpPr>
          <p:spPr>
            <a:xfrm>
              <a:off x="3405064" y="5445224"/>
              <a:ext cx="279992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972D4F-EC75-1C44-DA79-FA9D87E4362E}"/>
                </a:ext>
              </a:extLst>
            </p:cNvPr>
            <p:cNvSpPr txBox="1"/>
            <p:nvPr/>
          </p:nvSpPr>
          <p:spPr>
            <a:xfrm>
              <a:off x="4056650" y="5479996"/>
              <a:ext cx="1541191" cy="461665"/>
            </a:xfrm>
            <a:prstGeom prst="rect">
              <a:avLst/>
            </a:prstGeom>
            <a:noFill/>
          </p:spPr>
          <p:txBody>
            <a:bodyPr wrap="none" rtlCol="0">
              <a:noAutofit/>
            </a:bodyPr>
            <a:lstStyle/>
            <a:p>
              <a:r>
                <a:rPr lang="hr-HR" sz="2400" dirty="0">
                  <a:latin typeface="Helvetica Neue" panose="020B0604020202020204" charset="0"/>
                  <a:cs typeface="Microsoft Sans Serif" panose="020B0604020202020204" pitchFamily="34" charset="0"/>
                </a:rPr>
                <a:t>Process uncertainty</a:t>
              </a:r>
            </a:p>
          </p:txBody>
        </p:sp>
        <p:sp>
          <p:nvSpPr>
            <p:cNvPr id="20" name="TextBox 19">
              <a:extLst>
                <a:ext uri="{FF2B5EF4-FFF2-40B4-BE49-F238E27FC236}">
                  <a16:creationId xmlns:a16="http://schemas.microsoft.com/office/drawing/2014/main" id="{89692F89-FC9C-7454-8575-741DF2B6B342}"/>
                </a:ext>
              </a:extLst>
            </p:cNvPr>
            <p:cNvSpPr txBox="1"/>
            <p:nvPr/>
          </p:nvSpPr>
          <p:spPr>
            <a:xfrm>
              <a:off x="6204993" y="5306725"/>
              <a:ext cx="438263" cy="461665"/>
            </a:xfrm>
            <a:prstGeom prst="rect">
              <a:avLst/>
            </a:prstGeom>
            <a:noFill/>
          </p:spPr>
          <p:txBody>
            <a:bodyPr wrap="none" rtlCol="0">
              <a:noAutofit/>
            </a:bodyPr>
            <a:lstStyle/>
            <a:p>
              <a:r>
                <a:rPr lang="hr-HR" sz="2400" dirty="0">
                  <a:latin typeface="Helvetica Neue" panose="020B0604020202020204" charset="0"/>
                  <a:cs typeface="Microsoft Sans Serif" panose="020B0604020202020204" pitchFamily="34" charset="0"/>
                </a:rPr>
                <a:t>Visoka</a:t>
              </a:r>
            </a:p>
          </p:txBody>
        </p:sp>
        <p:sp>
          <p:nvSpPr>
            <p:cNvPr id="21" name="TextBox 20">
              <a:extLst>
                <a:ext uri="{FF2B5EF4-FFF2-40B4-BE49-F238E27FC236}">
                  <a16:creationId xmlns:a16="http://schemas.microsoft.com/office/drawing/2014/main" id="{4192CA1A-5F84-D926-A1F6-9212CF306685}"/>
                </a:ext>
              </a:extLst>
            </p:cNvPr>
            <p:cNvSpPr txBox="1"/>
            <p:nvPr/>
          </p:nvSpPr>
          <p:spPr>
            <a:xfrm>
              <a:off x="2858026" y="5305953"/>
              <a:ext cx="400614" cy="461665"/>
            </a:xfrm>
            <a:prstGeom prst="rect">
              <a:avLst/>
            </a:prstGeom>
            <a:noFill/>
          </p:spPr>
          <p:txBody>
            <a:bodyPr wrap="none" rtlCol="0">
              <a:noAutofit/>
            </a:bodyPr>
            <a:lstStyle/>
            <a:p>
              <a:r>
                <a:rPr lang="hr-HR" sz="2400" dirty="0">
                  <a:latin typeface="Helvetica Neue" panose="020B0604020202020204" charset="0"/>
                  <a:cs typeface="Microsoft Sans Serif" panose="020B0604020202020204" pitchFamily="34" charset="0"/>
                </a:rPr>
                <a:t>Niska</a:t>
              </a:r>
            </a:p>
          </p:txBody>
        </p:sp>
      </p:grpSp>
      <p:grpSp>
        <p:nvGrpSpPr>
          <p:cNvPr id="22" name="Group 21">
            <a:extLst>
              <a:ext uri="{FF2B5EF4-FFF2-40B4-BE49-F238E27FC236}">
                <a16:creationId xmlns:a16="http://schemas.microsoft.com/office/drawing/2014/main" id="{CABAECBD-52A8-39C3-0C2C-AFEAAB1FD425}"/>
              </a:ext>
            </a:extLst>
          </p:cNvPr>
          <p:cNvGrpSpPr/>
          <p:nvPr/>
        </p:nvGrpSpPr>
        <p:grpSpPr>
          <a:xfrm>
            <a:off x="7956000" y="3383998"/>
            <a:ext cx="976993" cy="4637664"/>
            <a:chOff x="2065846" y="2204865"/>
            <a:chExt cx="976993" cy="2605946"/>
          </a:xfrm>
        </p:grpSpPr>
        <p:cxnSp>
          <p:nvCxnSpPr>
            <p:cNvPr id="23" name="Straight Arrow Connector 22">
              <a:extLst>
                <a:ext uri="{FF2B5EF4-FFF2-40B4-BE49-F238E27FC236}">
                  <a16:creationId xmlns:a16="http://schemas.microsoft.com/office/drawing/2014/main" id="{C5054656-3951-595A-6A4B-109B3DDCB1C4}"/>
                </a:ext>
              </a:extLst>
            </p:cNvPr>
            <p:cNvCxnSpPr/>
            <p:nvPr/>
          </p:nvCxnSpPr>
          <p:spPr>
            <a:xfrm flipV="1">
              <a:off x="2567608" y="2492896"/>
              <a:ext cx="0" cy="204310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E87AD8-5C0D-3133-E913-1B7B25A8DF14}"/>
                </a:ext>
              </a:extLst>
            </p:cNvPr>
            <p:cNvSpPr txBox="1"/>
            <p:nvPr/>
          </p:nvSpPr>
          <p:spPr>
            <a:xfrm rot="16200000">
              <a:off x="1275128" y="3292539"/>
              <a:ext cx="2043102" cy="461665"/>
            </a:xfrm>
            <a:prstGeom prst="rect">
              <a:avLst/>
            </a:prstGeom>
            <a:noFill/>
          </p:spPr>
          <p:txBody>
            <a:bodyPr wrap="square" rtlCol="0">
              <a:noAutofit/>
            </a:bodyPr>
            <a:lstStyle/>
            <a:p>
              <a:pPr algn="ctr"/>
              <a:r>
                <a:rPr lang="hr-HR" sz="2400" dirty="0">
                  <a:latin typeface="Helvetica Neue" panose="020B0604020202020204" charset="0"/>
                  <a:cs typeface="Microsoft Sans Serif" panose="020B0604020202020204" pitchFamily="34" charset="0"/>
                </a:rPr>
                <a:t>Neizvjesnost proizvoda</a:t>
              </a:r>
            </a:p>
          </p:txBody>
        </p:sp>
        <p:sp>
          <p:nvSpPr>
            <p:cNvPr id="25" name="TextBox 24">
              <a:extLst>
                <a:ext uri="{FF2B5EF4-FFF2-40B4-BE49-F238E27FC236}">
                  <a16:creationId xmlns:a16="http://schemas.microsoft.com/office/drawing/2014/main" id="{9672F460-7A51-4BF3-D6A1-C162EBBB328E}"/>
                </a:ext>
              </a:extLst>
            </p:cNvPr>
            <p:cNvSpPr txBox="1"/>
            <p:nvPr/>
          </p:nvSpPr>
          <p:spPr>
            <a:xfrm>
              <a:off x="2105944" y="2204865"/>
              <a:ext cx="821059" cy="259414"/>
            </a:xfrm>
            <a:prstGeom prst="rect">
              <a:avLst/>
            </a:prstGeom>
            <a:noFill/>
          </p:spPr>
          <p:txBody>
            <a:bodyPr wrap="none" rtlCol="0">
              <a:noAutofit/>
            </a:bodyPr>
            <a:lstStyle/>
            <a:p>
              <a:r>
                <a:rPr lang="hr-HR" sz="2400" dirty="0">
                  <a:latin typeface="Helvetica Neue" panose="020B0604020202020204" charset="0"/>
                  <a:cs typeface="Microsoft Sans Serif" panose="020B0604020202020204" pitchFamily="34" charset="0"/>
                </a:rPr>
                <a:t>Visoka</a:t>
              </a:r>
            </a:p>
          </p:txBody>
        </p:sp>
        <p:sp>
          <p:nvSpPr>
            <p:cNvPr id="26" name="TextBox 25">
              <a:extLst>
                <a:ext uri="{FF2B5EF4-FFF2-40B4-BE49-F238E27FC236}">
                  <a16:creationId xmlns:a16="http://schemas.microsoft.com/office/drawing/2014/main" id="{EA8A235C-1E95-A715-515E-13048AB60D72}"/>
                </a:ext>
              </a:extLst>
            </p:cNvPr>
            <p:cNvSpPr txBox="1"/>
            <p:nvPr/>
          </p:nvSpPr>
          <p:spPr>
            <a:xfrm>
              <a:off x="2292313" y="4551397"/>
              <a:ext cx="750526" cy="259414"/>
            </a:xfrm>
            <a:prstGeom prst="rect">
              <a:avLst/>
            </a:prstGeom>
            <a:noFill/>
          </p:spPr>
          <p:txBody>
            <a:bodyPr wrap="none" rtlCol="0">
              <a:noAutofit/>
            </a:bodyPr>
            <a:lstStyle/>
            <a:p>
              <a:r>
                <a:rPr lang="hr-HR" sz="2400" dirty="0">
                  <a:latin typeface="Helvetica Neue" panose="020B0604020202020204" charset="0"/>
                  <a:cs typeface="Microsoft Sans Serif" panose="020B0604020202020204" pitchFamily="34" charset="0"/>
                </a:rPr>
                <a:t>Niska</a:t>
              </a:r>
            </a:p>
          </p:txBody>
        </p:sp>
      </p:grpSp>
      <p:sp>
        <p:nvSpPr>
          <p:cNvPr id="27" name="TextBox 26">
            <a:extLst>
              <a:ext uri="{FF2B5EF4-FFF2-40B4-BE49-F238E27FC236}">
                <a16:creationId xmlns:a16="http://schemas.microsoft.com/office/drawing/2014/main" id="{B08AEFC8-E6D6-57ED-7F95-BF3AC93CA5D0}"/>
              </a:ext>
            </a:extLst>
          </p:cNvPr>
          <p:cNvSpPr txBox="1"/>
          <p:nvPr/>
        </p:nvSpPr>
        <p:spPr>
          <a:xfrm>
            <a:off x="1296000" y="3384000"/>
            <a:ext cx="5863716" cy="4716000"/>
          </a:xfrm>
          <a:prstGeom prst="rect">
            <a:avLst/>
          </a:prstGeom>
          <a:noFill/>
        </p:spPr>
        <p:txBody>
          <a:bodyPr wrap="square" rtlCol="0">
            <a:noAutofit/>
          </a:bodyPr>
          <a:lstStyle/>
          <a:p>
            <a:pPr marL="342900" indent="-342900">
              <a:spcAft>
                <a:spcPts val="600"/>
              </a:spcAft>
              <a:buBlip>
                <a:blip r:embed="rId7"/>
              </a:buBlip>
            </a:pPr>
            <a:r>
              <a:rPr lang="hr-HR" sz="2400" dirty="0">
                <a:latin typeface="Helvetica Neue" panose="020B0604020202020204" charset="0"/>
                <a:cs typeface="Microsoft Sans Serif" panose="020B0604020202020204" pitchFamily="34" charset="0"/>
              </a:rPr>
              <a:t>Karta neizvjesnosti prikazuje četiri uobičajene inovacijske strategije</a:t>
            </a:r>
          </a:p>
          <a:p>
            <a:pPr marL="342900" indent="-342900">
              <a:spcAft>
                <a:spcPts val="600"/>
              </a:spcAft>
              <a:buBlip>
                <a:blip r:embed="rId7"/>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hr-HR" sz="2400" dirty="0">
                <a:latin typeface="Helvetica Neue" panose="020B0604020202020204" charset="0"/>
                <a:cs typeface="Microsoft Sans Serif" panose="020B0604020202020204" pitchFamily="34" charset="0"/>
              </a:rPr>
              <a:t>Razlikuju se po stupnju nesigurnosti proizvoda i procesa, od visoke do niske</a:t>
            </a:r>
          </a:p>
          <a:p>
            <a:pPr marL="342900" indent="-342900">
              <a:spcAft>
                <a:spcPts val="600"/>
              </a:spcAft>
              <a:buBlip>
                <a:blip r:embed="rId7"/>
              </a:buBlip>
            </a:pPr>
            <a:endParaRPr lang="hr-HR" sz="2400" dirty="0">
              <a:latin typeface="Helvetica Neue" panose="020B0604020202020204" charset="0"/>
              <a:cs typeface="Microsoft Sans Serif" panose="020B0604020202020204" pitchFamily="34" charset="0"/>
            </a:endParaRPr>
          </a:p>
          <a:p>
            <a:pPr marL="342900" indent="-342900">
              <a:spcAft>
                <a:spcPts val="600"/>
              </a:spcAft>
              <a:buBlip>
                <a:blip r:embed="rId7"/>
              </a:buBlip>
            </a:pPr>
            <a:r>
              <a:rPr lang="hr-HR" sz="2400" dirty="0">
                <a:latin typeface="Helvetica Neue" panose="020B0604020202020204" charset="0"/>
                <a:cs typeface="Microsoft Sans Serif" panose="020B0604020202020204" pitchFamily="34" charset="0"/>
              </a:rPr>
              <a:t>Odabir strategije ovisi o tržišnim uvjetima, anticipaciji trendova i unutarnjim mogućnostima</a:t>
            </a:r>
          </a:p>
        </p:txBody>
      </p:sp>
      <p:sp>
        <p:nvSpPr>
          <p:cNvPr id="12" name="CuadroTexto 28">
            <a:extLst>
              <a:ext uri="{FF2B5EF4-FFF2-40B4-BE49-F238E27FC236}">
                <a16:creationId xmlns:a16="http://schemas.microsoft.com/office/drawing/2014/main" id="{43E40086-DAEE-66CF-084B-C6CEDF2F6943}"/>
              </a:ext>
            </a:extLst>
          </p:cNvPr>
          <p:cNvSpPr txBox="1"/>
          <p:nvPr/>
        </p:nvSpPr>
        <p:spPr>
          <a:xfrm>
            <a:off x="1296000" y="1548000"/>
            <a:ext cx="15840000" cy="830997"/>
          </a:xfrm>
          <a:prstGeom prst="rect">
            <a:avLst/>
          </a:prstGeom>
          <a:noFill/>
        </p:spPr>
        <p:txBody>
          <a:bodyPr wrap="square" rtlCol="0">
            <a:noAutofit/>
          </a:bodyPr>
          <a:lstStyle/>
          <a:p>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Čimbenici koje treba uzeti u obzir u upravljanju inovacijama</a:t>
            </a:r>
          </a:p>
        </p:txBody>
      </p:sp>
      <p:sp>
        <p:nvSpPr>
          <p:cNvPr id="13" name="CuadroTexto 29">
            <a:extLst>
              <a:ext uri="{FF2B5EF4-FFF2-40B4-BE49-F238E27FC236}">
                <a16:creationId xmlns:a16="http://schemas.microsoft.com/office/drawing/2014/main" id="{8C9CB3A1-FA7A-397C-2751-F559A3C5C47B}"/>
              </a:ext>
            </a:extLst>
          </p:cNvPr>
          <p:cNvSpPr txBox="1"/>
          <p:nvPr/>
        </p:nvSpPr>
        <p:spPr>
          <a:xfrm>
            <a:off x="1296000" y="2304000"/>
            <a:ext cx="6678301" cy="461665"/>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Neizvjesnost i potraga za znanjem</a:t>
            </a:r>
          </a:p>
        </p:txBody>
      </p:sp>
    </p:spTree>
    <p:extLst>
      <p:ext uri="{BB962C8B-B14F-4D97-AF65-F5344CB8AC3E}">
        <p14:creationId xmlns:p14="http://schemas.microsoft.com/office/powerpoint/2010/main" val="358886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187356259"/>
              </p:ext>
            </p:extLst>
          </p:nvPr>
        </p:nvGraphicFramePr>
        <p:xfrm>
          <a:off x="1873200" y="2952000"/>
          <a:ext cx="15228000" cy="63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C6841568-86FA-2724-CE69-954AB22784A0}"/>
              </a:ext>
            </a:extLst>
          </p:cNvPr>
          <p:cNvSpPr txBox="1"/>
          <p:nvPr/>
        </p:nvSpPr>
        <p:spPr>
          <a:xfrm rot="16200000">
            <a:off x="-1145909" y="5904000"/>
            <a:ext cx="5508000" cy="461665"/>
          </a:xfrm>
          <a:prstGeom prst="rect">
            <a:avLst/>
          </a:prstGeom>
          <a:noFill/>
        </p:spPr>
        <p:txBody>
          <a:bodyPr wrap="square" rtlCol="0">
            <a:noAutofit/>
          </a:bodyPr>
          <a:lstStyle/>
          <a:p>
            <a:pPr algn="ctr"/>
            <a:r>
              <a:rPr lang="hr-HR" sz="2400">
                <a:latin typeface="Helvetica Neue" panose="020B0604020202020204" charset="0"/>
                <a:cs typeface="Microsoft Sans Serif" panose="020B0604020202020204" pitchFamily="34" charset="0"/>
              </a:rPr>
              <a:t>4 kvadrante mape nesigurnosti</a:t>
            </a:r>
          </a:p>
        </p:txBody>
      </p:sp>
      <p:sp>
        <p:nvSpPr>
          <p:cNvPr id="16" name="CuadroTexto 28">
            <a:extLst>
              <a:ext uri="{FF2B5EF4-FFF2-40B4-BE49-F238E27FC236}">
                <a16:creationId xmlns:a16="http://schemas.microsoft.com/office/drawing/2014/main" id="{451854D8-7250-EEC4-76BA-A032C09D613E}"/>
              </a:ext>
            </a:extLst>
          </p:cNvPr>
          <p:cNvSpPr txBox="1"/>
          <p:nvPr/>
        </p:nvSpPr>
        <p:spPr>
          <a:xfrm>
            <a:off x="1296000" y="1548001"/>
            <a:ext cx="16382400" cy="756000"/>
          </a:xfrm>
          <a:prstGeom prst="rect">
            <a:avLst/>
          </a:prstGeom>
          <a:noFill/>
        </p:spPr>
        <p:txBody>
          <a:bodyPr wrap="square" rtlCol="0">
            <a:noAutofit/>
          </a:bodyPr>
          <a:lstStyle/>
          <a:p>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Čimbenici koje treba uzeti u obzir u upravljanju inovacijama</a:t>
            </a:r>
          </a:p>
        </p:txBody>
      </p:sp>
      <p:sp>
        <p:nvSpPr>
          <p:cNvPr id="19" name="CuadroTexto 29">
            <a:extLst>
              <a:ext uri="{FF2B5EF4-FFF2-40B4-BE49-F238E27FC236}">
                <a16:creationId xmlns:a16="http://schemas.microsoft.com/office/drawing/2014/main" id="{5CAC9498-AB31-1D55-16B7-193C568DBD28}"/>
              </a:ext>
            </a:extLst>
          </p:cNvPr>
          <p:cNvSpPr txBox="1"/>
          <p:nvPr/>
        </p:nvSpPr>
        <p:spPr>
          <a:xfrm>
            <a:off x="1296000" y="2304000"/>
            <a:ext cx="7982159"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Neizvjesnost i potraga za znanjem</a:t>
            </a:r>
          </a:p>
        </p:txBody>
      </p:sp>
    </p:spTree>
    <p:extLst>
      <p:ext uri="{BB962C8B-B14F-4D97-AF65-F5344CB8AC3E}">
        <p14:creationId xmlns:p14="http://schemas.microsoft.com/office/powerpoint/2010/main" val="88059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9000000" cy="5693866"/>
          </a:xfrm>
          <a:prstGeom prst="rect">
            <a:avLst/>
          </a:prstGeom>
          <a:noFill/>
        </p:spPr>
        <p:txBody>
          <a:bodyPr wrap="square" rtlCol="0">
            <a:noAutofit/>
          </a:bodyPr>
          <a:lstStyle/>
          <a:p>
            <a:pPr>
              <a:spcAft>
                <a:spcPts val="1800"/>
              </a:spcAft>
            </a:pPr>
            <a:r>
              <a:rPr lang="vi-VN" sz="2400" dirty="0">
                <a:latin typeface="Helvetica Neue" panose="020B0604020202020204" charset="0"/>
                <a:cs typeface="Microsoft Sans Serif" panose="020B0604020202020204" pitchFamily="34" charset="0"/>
              </a:rPr>
              <a:t>U potrazi za znanjem organizacije djeluju u prostoru pretraživanja:</a:t>
            </a:r>
          </a:p>
          <a:p>
            <a:pPr marL="342900" indent="-342900">
              <a:spcAft>
                <a:spcPts val="1800"/>
              </a:spcAft>
              <a:buBlip>
                <a:blip r:embed="rId2"/>
              </a:buBlip>
            </a:pPr>
            <a:r>
              <a:rPr lang="vi-VN" sz="2400" b="1" dirty="0">
                <a:latin typeface="Helvetica Neue" panose="020B0604020202020204" charset="0"/>
                <a:cs typeface="Microsoft Sans Serif" panose="020B0604020202020204" pitchFamily="34" charset="0"/>
              </a:rPr>
              <a:t>Iskorištavanje</a:t>
            </a:r>
            <a:r>
              <a:rPr lang="vi-VN" sz="2400" dirty="0">
                <a:latin typeface="Helvetica Neue" panose="020B0604020202020204" charset="0"/>
                <a:cs typeface="Microsoft Sans Serif" panose="020B0604020202020204" pitchFamily="34" charset="0"/>
              </a:rPr>
              <a:t>: Stabilan okvir za razvoj inkrementalnih inovacija. Fino ugađanje postojećih proizvoda i suradnja s etabliranim partnerima. Sve ulogedefinirane i poznata istraživačka pitanja.</a:t>
            </a:r>
          </a:p>
          <a:p>
            <a:pPr marL="342900" indent="-342900">
              <a:spcAft>
                <a:spcPts val="1800"/>
              </a:spcAft>
              <a:buBlip>
                <a:blip r:embed="rId2"/>
              </a:buBlip>
            </a:pPr>
            <a:r>
              <a:rPr lang="vi-VN" sz="2400" b="1" dirty="0">
                <a:latin typeface="Helvetica Neue" panose="020B0604020202020204" charset="0"/>
                <a:cs typeface="Microsoft Sans Serif" panose="020B0604020202020204" pitchFamily="34" charset="0"/>
              </a:rPr>
              <a:t>Ograničeno istraživanje</a:t>
            </a:r>
            <a:r>
              <a:rPr lang="vi-VN" sz="2400" dirty="0">
                <a:latin typeface="Helvetica Neue" panose="020B0604020202020204" charset="0"/>
                <a:cs typeface="Microsoft Sans Serif" panose="020B0604020202020204" pitchFamily="34" charset="0"/>
              </a:rPr>
              <a:t>: Pomicanje granica „poznatog” Nove tehnologije mogu se razvijati, ali unutar postojećeg okvira. Poslovni model stabilan</a:t>
            </a:r>
          </a:p>
          <a:p>
            <a:pPr marL="342900" indent="-342900">
              <a:spcAft>
                <a:spcPts val="1800"/>
              </a:spcAft>
              <a:buBlip>
                <a:blip r:embed="rId2"/>
              </a:buBlip>
            </a:pPr>
            <a:r>
              <a:rPr lang="vi-VN" sz="2400" b="1" dirty="0">
                <a:latin typeface="Helvetica Neue" panose="020B0604020202020204" charset="0"/>
                <a:cs typeface="Microsoft Sans Serif" panose="020B0604020202020204" pitchFamily="34" charset="0"/>
              </a:rPr>
              <a:t>Promjena okvira: </a:t>
            </a:r>
            <a:r>
              <a:rPr lang="vi-VN" sz="2400" dirty="0">
                <a:latin typeface="Helvetica Neue" panose="020B0604020202020204" charset="0"/>
                <a:cs typeface="Microsoft Sans Serif" panose="020B0604020202020204" pitchFamily="34" charset="0"/>
              </a:rPr>
              <a:t>izvan okvira. Permutacija postojećih resursa i elemenata u okolišu.</a:t>
            </a:r>
          </a:p>
          <a:p>
            <a:pPr marL="342900" indent="-342900">
              <a:spcAft>
                <a:spcPts val="1800"/>
              </a:spcAft>
              <a:buBlip>
                <a:blip r:embed="rId2"/>
              </a:buBlip>
            </a:pPr>
            <a:r>
              <a:rPr lang="vi-VN" sz="2400" b="1" dirty="0">
                <a:latin typeface="Helvetica Neue" panose="020B0604020202020204" charset="0"/>
                <a:cs typeface="Microsoft Sans Serif" panose="020B0604020202020204" pitchFamily="34" charset="0"/>
              </a:rPr>
              <a:t>Koevolucija</a:t>
            </a:r>
            <a:r>
              <a:rPr lang="vi-VN" sz="2400" dirty="0">
                <a:latin typeface="Helvetica Neue" panose="020B0604020202020204" charset="0"/>
                <a:cs typeface="Microsoft Sans Serif" panose="020B0604020202020204" pitchFamily="34" charset="0"/>
              </a:rPr>
              <a:t>: Visok stupanj eksperimentiranja. Novi dominantni okvir.</a:t>
            </a:r>
            <a:endParaRPr lang="en-US" sz="2400" b="1" dirty="0">
              <a:latin typeface="Helvetica Neue" panose="020B0604020202020204" charset="0"/>
              <a:cs typeface="Microsoft Sans Serif" panose="020B0604020202020204" pitchFamily="34" charset="0"/>
            </a:endParaRPr>
          </a:p>
        </p:txBody>
      </p:sp>
      <p:grpSp>
        <p:nvGrpSpPr>
          <p:cNvPr id="14" name="Group 13">
            <a:extLst>
              <a:ext uri="{FF2B5EF4-FFF2-40B4-BE49-F238E27FC236}">
                <a16:creationId xmlns:a16="http://schemas.microsoft.com/office/drawing/2014/main" id="{1C45938A-BD2F-F577-E6EE-28D8E5FC78E1}"/>
              </a:ext>
            </a:extLst>
          </p:cNvPr>
          <p:cNvGrpSpPr/>
          <p:nvPr/>
        </p:nvGrpSpPr>
        <p:grpSpPr>
          <a:xfrm>
            <a:off x="10439400" y="4381500"/>
            <a:ext cx="6263208" cy="3221207"/>
            <a:chOff x="-338814" y="2520688"/>
            <a:chExt cx="6263208" cy="3221207"/>
          </a:xfrm>
        </p:grpSpPr>
        <p:grpSp>
          <p:nvGrpSpPr>
            <p:cNvPr id="16" name="Group 15">
              <a:extLst>
                <a:ext uri="{FF2B5EF4-FFF2-40B4-BE49-F238E27FC236}">
                  <a16:creationId xmlns:a16="http://schemas.microsoft.com/office/drawing/2014/main" id="{1E691C2D-D92D-3725-8CF7-C2D46BF08E1F}"/>
                </a:ext>
              </a:extLst>
            </p:cNvPr>
            <p:cNvGrpSpPr/>
            <p:nvPr/>
          </p:nvGrpSpPr>
          <p:grpSpPr>
            <a:xfrm>
              <a:off x="1451206" y="2564904"/>
              <a:ext cx="4473188" cy="3176991"/>
              <a:chOff x="1451206" y="2564904"/>
              <a:chExt cx="4473188" cy="3176991"/>
            </a:xfrm>
          </p:grpSpPr>
          <p:grpSp>
            <p:nvGrpSpPr>
              <p:cNvPr id="23" name="Group 22">
                <a:extLst>
                  <a:ext uri="{FF2B5EF4-FFF2-40B4-BE49-F238E27FC236}">
                    <a16:creationId xmlns:a16="http://schemas.microsoft.com/office/drawing/2014/main" id="{DC1A8AE5-C6B1-39D5-4D3B-992921B2630A}"/>
                  </a:ext>
                </a:extLst>
              </p:cNvPr>
              <p:cNvGrpSpPr/>
              <p:nvPr/>
            </p:nvGrpSpPr>
            <p:grpSpPr>
              <a:xfrm>
                <a:off x="1451206" y="2564904"/>
                <a:ext cx="4473188" cy="2304256"/>
                <a:chOff x="899592" y="2276872"/>
                <a:chExt cx="4473188" cy="2304256"/>
              </a:xfrm>
            </p:grpSpPr>
            <p:sp>
              <p:nvSpPr>
                <p:cNvPr id="28" name="Rectangle 27">
                  <a:extLst>
                    <a:ext uri="{FF2B5EF4-FFF2-40B4-BE49-F238E27FC236}">
                      <a16:creationId xmlns:a16="http://schemas.microsoft.com/office/drawing/2014/main" id="{3BB2E95B-882F-4453-957B-14DE60503D34}"/>
                    </a:ext>
                  </a:extLst>
                </p:cNvPr>
                <p:cNvSpPr/>
                <p:nvPr/>
              </p:nvSpPr>
              <p:spPr>
                <a:xfrm>
                  <a:off x="899592" y="2276872"/>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Ograničeno</a:t>
                  </a:r>
                  <a:r>
                    <a:rPr lang="en-US" sz="2400" dirty="0">
                      <a:latin typeface="Helvetica Neue" panose="020B0604020202020204" charset="0"/>
                    </a:rPr>
                    <a:t> </a:t>
                  </a:r>
                  <a:r>
                    <a:rPr lang="en-US" sz="2400" dirty="0" err="1">
                      <a:latin typeface="Helvetica Neue" panose="020B0604020202020204" charset="0"/>
                    </a:rPr>
                    <a:t>istraživanje</a:t>
                  </a:r>
                  <a:endParaRPr lang="en-US" sz="2400" dirty="0">
                    <a:latin typeface="Helvetica Neue" panose="020B0604020202020204" charset="0"/>
                  </a:endParaRPr>
                </a:p>
              </p:txBody>
            </p:sp>
            <p:sp>
              <p:nvSpPr>
                <p:cNvPr id="29" name="Rectangle 28">
                  <a:extLst>
                    <a:ext uri="{FF2B5EF4-FFF2-40B4-BE49-F238E27FC236}">
                      <a16:creationId xmlns:a16="http://schemas.microsoft.com/office/drawing/2014/main" id="{389FD9F0-3B79-E581-CF43-A9153665931A}"/>
                    </a:ext>
                  </a:extLst>
                </p:cNvPr>
                <p:cNvSpPr/>
                <p:nvPr/>
              </p:nvSpPr>
              <p:spPr>
                <a:xfrm>
                  <a:off x="3115835" y="2276872"/>
                  <a:ext cx="2232248" cy="11521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Helvetica Neue" panose="020B0604020202020204" charset="0"/>
                    </a:rPr>
                    <a:t>Koevolucija</a:t>
                  </a:r>
                  <a:endParaRPr lang="en-US" sz="2400" dirty="0">
                    <a:latin typeface="Helvetica Neue" panose="020B0604020202020204" charset="0"/>
                  </a:endParaRPr>
                </a:p>
              </p:txBody>
            </p:sp>
            <p:sp>
              <p:nvSpPr>
                <p:cNvPr id="30" name="Rectangle 29">
                  <a:extLst>
                    <a:ext uri="{FF2B5EF4-FFF2-40B4-BE49-F238E27FC236}">
                      <a16:creationId xmlns:a16="http://schemas.microsoft.com/office/drawing/2014/main" id="{2F747784-A098-CBFE-FAD3-41CC9BCADABE}"/>
                    </a:ext>
                  </a:extLst>
                </p:cNvPr>
                <p:cNvSpPr/>
                <p:nvPr/>
              </p:nvSpPr>
              <p:spPr>
                <a:xfrm>
                  <a:off x="903938" y="3429000"/>
                  <a:ext cx="2232248" cy="115212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latin typeface="Helvetica Neue" panose="020B0604020202020204" charset="0"/>
                    </a:rPr>
                    <a:t>Iskorištavanje</a:t>
                  </a:r>
                  <a:endParaRPr lang="en-US" sz="2400" dirty="0">
                    <a:latin typeface="Helvetica Neue" panose="020B0604020202020204" charset="0"/>
                  </a:endParaRPr>
                </a:p>
              </p:txBody>
            </p:sp>
            <p:sp>
              <p:nvSpPr>
                <p:cNvPr id="31" name="Rectangle 30">
                  <a:extLst>
                    <a:ext uri="{FF2B5EF4-FFF2-40B4-BE49-F238E27FC236}">
                      <a16:creationId xmlns:a16="http://schemas.microsoft.com/office/drawing/2014/main" id="{8A9A4FC5-D364-CBAE-51FC-1C8E38EA5690}"/>
                    </a:ext>
                  </a:extLst>
                </p:cNvPr>
                <p:cNvSpPr/>
                <p:nvPr/>
              </p:nvSpPr>
              <p:spPr>
                <a:xfrm>
                  <a:off x="3140532" y="3429000"/>
                  <a:ext cx="2232248" cy="11521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Neue" panose="020B0604020202020204" charset="0"/>
                    </a:rPr>
                    <a:t>Framework change</a:t>
                  </a:r>
                </a:p>
              </p:txBody>
            </p:sp>
          </p:grpSp>
          <p:sp>
            <p:nvSpPr>
              <p:cNvPr id="24" name="TextBox 23">
                <a:extLst>
                  <a:ext uri="{FF2B5EF4-FFF2-40B4-BE49-F238E27FC236}">
                    <a16:creationId xmlns:a16="http://schemas.microsoft.com/office/drawing/2014/main" id="{36DD6C68-FA1A-06F9-686A-FDC56117EDC9}"/>
                  </a:ext>
                </a:extLst>
              </p:cNvPr>
              <p:cNvSpPr txBox="1"/>
              <p:nvPr/>
            </p:nvSpPr>
            <p:spPr>
              <a:xfrm>
                <a:off x="1796830" y="4864298"/>
                <a:ext cx="2170787" cy="461665"/>
              </a:xfrm>
              <a:prstGeom prst="rect">
                <a:avLst/>
              </a:prstGeom>
              <a:noFill/>
            </p:spPr>
            <p:txBody>
              <a:bodyPr wrap="none" rtlCol="0">
                <a:spAutoFit/>
              </a:bodyPr>
              <a:lstStyle/>
              <a:p>
                <a:r>
                  <a:rPr lang="hr-HR" sz="2400" dirty="0">
                    <a:latin typeface="Helvetica Neue" panose="020B0604020202020204" charset="0"/>
                  </a:rPr>
                  <a:t>Postojeći okvir</a:t>
                </a:r>
                <a:endParaRPr lang="en-US" sz="2400" dirty="0">
                  <a:latin typeface="Helvetica Neue" panose="020B0604020202020204" charset="0"/>
                </a:endParaRPr>
              </a:p>
            </p:txBody>
          </p:sp>
          <p:sp>
            <p:nvSpPr>
              <p:cNvPr id="25" name="TextBox 24">
                <a:extLst>
                  <a:ext uri="{FF2B5EF4-FFF2-40B4-BE49-F238E27FC236}">
                    <a16:creationId xmlns:a16="http://schemas.microsoft.com/office/drawing/2014/main" id="{35013158-2B16-671D-BA0B-CC31E704AE90}"/>
                  </a:ext>
                </a:extLst>
              </p:cNvPr>
              <p:cNvSpPr txBox="1"/>
              <p:nvPr/>
            </p:nvSpPr>
            <p:spPr>
              <a:xfrm>
                <a:off x="4037770" y="4890029"/>
                <a:ext cx="1537600" cy="461665"/>
              </a:xfrm>
              <a:prstGeom prst="rect">
                <a:avLst/>
              </a:prstGeom>
              <a:noFill/>
            </p:spPr>
            <p:txBody>
              <a:bodyPr wrap="none" rtlCol="0">
                <a:spAutoFit/>
              </a:bodyPr>
              <a:lstStyle/>
              <a:p>
                <a:r>
                  <a:rPr lang="hr-HR" sz="2400" dirty="0">
                    <a:latin typeface="Helvetica Neue" panose="020B0604020202020204" charset="0"/>
                  </a:rPr>
                  <a:t>Novi okvir</a:t>
                </a:r>
                <a:endParaRPr lang="en-US" sz="2400" dirty="0">
                  <a:latin typeface="Helvetica Neue" panose="020B0604020202020204" charset="0"/>
                </a:endParaRPr>
              </a:p>
            </p:txBody>
          </p:sp>
          <p:cxnSp>
            <p:nvCxnSpPr>
              <p:cNvPr id="26" name="Straight Arrow Connector 25">
                <a:extLst>
                  <a:ext uri="{FF2B5EF4-FFF2-40B4-BE49-F238E27FC236}">
                    <a16:creationId xmlns:a16="http://schemas.microsoft.com/office/drawing/2014/main" id="{F9EBFF97-0192-48DE-4689-1B2CADF95284}"/>
                  </a:ext>
                </a:extLst>
              </p:cNvPr>
              <p:cNvCxnSpPr/>
              <p:nvPr/>
            </p:nvCxnSpPr>
            <p:spPr>
              <a:xfrm>
                <a:off x="1691680" y="5259361"/>
                <a:ext cx="38164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DE84E51-2AC6-3AD5-1602-646FF62E350D}"/>
                  </a:ext>
                </a:extLst>
              </p:cNvPr>
              <p:cNvSpPr txBox="1"/>
              <p:nvPr/>
            </p:nvSpPr>
            <p:spPr>
              <a:xfrm>
                <a:off x="2459084" y="5280230"/>
                <a:ext cx="2959465" cy="461665"/>
              </a:xfrm>
              <a:prstGeom prst="rect">
                <a:avLst/>
              </a:prstGeom>
              <a:noFill/>
            </p:spPr>
            <p:txBody>
              <a:bodyPr wrap="none" rtlCol="0">
                <a:spAutoFit/>
              </a:bodyPr>
              <a:lstStyle/>
              <a:p>
                <a:r>
                  <a:rPr lang="hr-HR" sz="2400" dirty="0">
                    <a:latin typeface="Helvetica Neue" panose="020B0604020202020204" charset="0"/>
                  </a:rPr>
                  <a:t>Složenost okruženja</a:t>
                </a:r>
                <a:endParaRPr lang="en-US" sz="2400" dirty="0">
                  <a:latin typeface="Helvetica Neue" panose="020B0604020202020204" charset="0"/>
                </a:endParaRPr>
              </a:p>
            </p:txBody>
          </p:sp>
        </p:grpSp>
        <p:sp>
          <p:nvSpPr>
            <p:cNvPr id="19" name="TextBox 18">
              <a:extLst>
                <a:ext uri="{FF2B5EF4-FFF2-40B4-BE49-F238E27FC236}">
                  <a16:creationId xmlns:a16="http://schemas.microsoft.com/office/drawing/2014/main" id="{CC44523A-FE9B-FD0F-B070-4CF7DDB309D9}"/>
                </a:ext>
              </a:extLst>
            </p:cNvPr>
            <p:cNvSpPr txBox="1"/>
            <p:nvPr/>
          </p:nvSpPr>
          <p:spPr>
            <a:xfrm>
              <a:off x="-338814" y="4536688"/>
              <a:ext cx="2137124" cy="461665"/>
            </a:xfrm>
            <a:prstGeom prst="rect">
              <a:avLst/>
            </a:prstGeom>
            <a:noFill/>
          </p:spPr>
          <p:txBody>
            <a:bodyPr wrap="none" rtlCol="0">
              <a:spAutoFit/>
            </a:bodyPr>
            <a:lstStyle/>
            <a:p>
              <a:r>
                <a:rPr lang="hr-HR" sz="2400" dirty="0">
                  <a:latin typeface="Helvetica Neue" panose="020B0604020202020204" charset="0"/>
                </a:rPr>
                <a:t>Inkrementalna</a:t>
              </a:r>
              <a:endParaRPr lang="en-US" sz="2400" dirty="0">
                <a:latin typeface="Helvetica Neue" panose="020B0604020202020204" charset="0"/>
              </a:endParaRPr>
            </a:p>
          </p:txBody>
        </p:sp>
        <p:sp>
          <p:nvSpPr>
            <p:cNvPr id="20" name="TextBox 19">
              <a:extLst>
                <a:ext uri="{FF2B5EF4-FFF2-40B4-BE49-F238E27FC236}">
                  <a16:creationId xmlns:a16="http://schemas.microsoft.com/office/drawing/2014/main" id="{6090B285-456F-E38E-10A8-CB94CC0EAA8B}"/>
                </a:ext>
              </a:extLst>
            </p:cNvPr>
            <p:cNvSpPr txBox="1"/>
            <p:nvPr/>
          </p:nvSpPr>
          <p:spPr>
            <a:xfrm>
              <a:off x="93186" y="2520688"/>
              <a:ext cx="1641796" cy="461665"/>
            </a:xfrm>
            <a:prstGeom prst="rect">
              <a:avLst/>
            </a:prstGeom>
            <a:noFill/>
          </p:spPr>
          <p:txBody>
            <a:bodyPr wrap="none" rtlCol="0">
              <a:spAutoFit/>
            </a:bodyPr>
            <a:lstStyle/>
            <a:p>
              <a:r>
                <a:rPr lang="hr-HR" sz="2400" dirty="0">
                  <a:latin typeface="Helvetica Neue" panose="020B0604020202020204" charset="0"/>
                </a:rPr>
                <a:t>Radikalna </a:t>
              </a:r>
              <a:endParaRPr lang="en-US" sz="2400" dirty="0">
                <a:latin typeface="Helvetica Neue" panose="020B0604020202020204" charset="0"/>
              </a:endParaRPr>
            </a:p>
          </p:txBody>
        </p:sp>
        <p:cxnSp>
          <p:nvCxnSpPr>
            <p:cNvPr id="21" name="Straight Arrow Connector 20">
              <a:extLst>
                <a:ext uri="{FF2B5EF4-FFF2-40B4-BE49-F238E27FC236}">
                  <a16:creationId xmlns:a16="http://schemas.microsoft.com/office/drawing/2014/main" id="{7CA7B1A0-88BF-81CF-C78F-F78F78C9F002}"/>
                </a:ext>
              </a:extLst>
            </p:cNvPr>
            <p:cNvCxnSpPr/>
            <p:nvPr/>
          </p:nvCxnSpPr>
          <p:spPr>
            <a:xfrm flipV="1">
              <a:off x="1115616" y="2947730"/>
              <a:ext cx="0" cy="15386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0904828-C529-E2F9-DA5D-E6A43094689F}"/>
                </a:ext>
              </a:extLst>
            </p:cNvPr>
            <p:cNvSpPr txBox="1"/>
            <p:nvPr/>
          </p:nvSpPr>
          <p:spPr>
            <a:xfrm rot="16200000">
              <a:off x="165099" y="3442820"/>
              <a:ext cx="1401346" cy="461665"/>
            </a:xfrm>
            <a:prstGeom prst="rect">
              <a:avLst/>
            </a:prstGeom>
            <a:noFill/>
          </p:spPr>
          <p:txBody>
            <a:bodyPr wrap="none" rtlCol="0">
              <a:spAutoFit/>
            </a:bodyPr>
            <a:lstStyle/>
            <a:p>
              <a:r>
                <a:rPr lang="hr-HR" sz="2400" dirty="0">
                  <a:latin typeface="Helvetica Neue" panose="020B0604020202020204" charset="0"/>
                </a:rPr>
                <a:t>Inovacija</a:t>
              </a:r>
              <a:endParaRPr lang="en-US" sz="2400" dirty="0">
                <a:latin typeface="Helvetica Neue" panose="020B0604020202020204" charset="0"/>
              </a:endParaRPr>
            </a:p>
          </p:txBody>
        </p:sp>
      </p:grpSp>
      <p:sp>
        <p:nvSpPr>
          <p:cNvPr id="12" name="CuadroTexto 28">
            <a:extLst>
              <a:ext uri="{FF2B5EF4-FFF2-40B4-BE49-F238E27FC236}">
                <a16:creationId xmlns:a16="http://schemas.microsoft.com/office/drawing/2014/main" id="{A529FF30-FD92-76EF-B1C9-EC7AE061322D}"/>
              </a:ext>
            </a:extLst>
          </p:cNvPr>
          <p:cNvSpPr txBox="1"/>
          <p:nvPr/>
        </p:nvSpPr>
        <p:spPr>
          <a:xfrm>
            <a:off x="1296000" y="1548000"/>
            <a:ext cx="15840000" cy="830997"/>
          </a:xfrm>
          <a:prstGeom prst="rect">
            <a:avLst/>
          </a:prstGeom>
          <a:noFill/>
        </p:spPr>
        <p:txBody>
          <a:bodyPr wrap="square" rtlCol="0">
            <a:noAutofit/>
          </a:bodyPr>
          <a:lstStyle/>
          <a:p>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Čimbenici koje treba uzeti u obzir u upravljanju inovacijama</a:t>
            </a:r>
          </a:p>
        </p:txBody>
      </p:sp>
      <p:sp>
        <p:nvSpPr>
          <p:cNvPr id="13" name="CuadroTexto 29">
            <a:extLst>
              <a:ext uri="{FF2B5EF4-FFF2-40B4-BE49-F238E27FC236}">
                <a16:creationId xmlns:a16="http://schemas.microsoft.com/office/drawing/2014/main" id="{CA8A0FEA-4C1F-A121-CC40-002B8D5BDBAC}"/>
              </a:ext>
            </a:extLst>
          </p:cNvPr>
          <p:cNvSpPr txBox="1"/>
          <p:nvPr/>
        </p:nvSpPr>
        <p:spPr>
          <a:xfrm>
            <a:off x="1296000" y="2304000"/>
            <a:ext cx="7982159" cy="523220"/>
          </a:xfrm>
          <a:prstGeom prst="rect">
            <a:avLst/>
          </a:prstGeom>
          <a:noFill/>
        </p:spPr>
        <p:txBody>
          <a:bodyPr wrap="square" rtlCol="0">
            <a:noAutofit/>
          </a:bodyPr>
          <a:lstStyle/>
          <a:p>
            <a:r>
              <a:rPr lang="pl-PL"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Neizvjesnost i potraga za znanjem</a:t>
            </a:r>
          </a:p>
        </p:txBody>
      </p:sp>
    </p:spTree>
    <p:extLst>
      <p:ext uri="{BB962C8B-B14F-4D97-AF65-F5344CB8AC3E}">
        <p14:creationId xmlns:p14="http://schemas.microsoft.com/office/powerpoint/2010/main" val="739429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29">
            <a:extLst>
              <a:ext uri="{FF2B5EF4-FFF2-40B4-BE49-F238E27FC236}">
                <a16:creationId xmlns:a16="http://schemas.microsoft.com/office/drawing/2014/main" id="{6A362A76-9883-6310-BD79-C74CB85D3EFA}"/>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a:t>
            </a:r>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Interni čimbenici</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7243672" cy="3170099"/>
          </a:xfrm>
          <a:prstGeom prst="rect">
            <a:avLst/>
          </a:prstGeom>
          <a:noFill/>
        </p:spPr>
        <p:txBody>
          <a:bodyPr wrap="square" rtlCol="0">
            <a:noAutofit/>
          </a:bodyPr>
          <a:lstStyle/>
          <a:p>
            <a:pPr marL="342900" indent="-342900">
              <a:buBlip>
                <a:blip r:embed="rId2"/>
              </a:buBlip>
            </a:pPr>
            <a:r>
              <a:rPr lang="vi-VN" sz="2400" dirty="0">
                <a:latin typeface="Helvetica Neue" panose="020B0604020202020204" charset="0"/>
                <a:cs typeface="Microsoft Sans Serif" panose="020B0604020202020204" pitchFamily="34" charset="0"/>
              </a:rPr>
              <a:t>Upravljanje internim znanj</a:t>
            </a:r>
            <a:r>
              <a:rPr lang="hr-HR" sz="2400" dirty="0">
                <a:latin typeface="Helvetica Neue" panose="020B0604020202020204" charset="0"/>
                <a:cs typeface="Microsoft Sans Serif" panose="020B0604020202020204" pitchFamily="34" charset="0"/>
              </a:rPr>
              <a:t>em</a:t>
            </a:r>
            <a:endParaRPr lang="vi-VN" sz="2400" dirty="0">
              <a:latin typeface="Helvetica Neue" panose="020B0604020202020204" charset="0"/>
              <a:cs typeface="Microsoft Sans Serif" panose="020B0604020202020204" pitchFamily="34" charset="0"/>
            </a:endParaRPr>
          </a:p>
          <a:p>
            <a:pPr marL="342900" indent="-342900">
              <a:buBlip>
                <a:blip r:embed="rId2"/>
              </a:buBlip>
            </a:pPr>
            <a:endParaRPr lang="vi-VN" sz="2400" dirty="0">
              <a:latin typeface="Helvetica Neue" panose="020B0604020202020204" charset="0"/>
              <a:cs typeface="Microsoft Sans Serif" panose="020B0604020202020204" pitchFamily="34" charset="0"/>
            </a:endParaRPr>
          </a:p>
          <a:p>
            <a:pPr marL="342900" indent="-342900">
              <a:buBlip>
                <a:blip r:embed="rId2"/>
              </a:buBlip>
            </a:pPr>
            <a:r>
              <a:rPr lang="vi-VN" sz="2400" dirty="0">
                <a:latin typeface="Helvetica Neue" panose="020B0604020202020204" charset="0"/>
                <a:cs typeface="Microsoft Sans Serif" panose="020B0604020202020204" pitchFamily="34" charset="0"/>
              </a:rPr>
              <a:t>Kad</a:t>
            </a:r>
            <a:r>
              <a:rPr lang="hr-HR" sz="2400" dirty="0">
                <a:latin typeface="Helvetica Neue" panose="020B0604020202020204" charset="0"/>
                <a:cs typeface="Microsoft Sans Serif" panose="020B0604020202020204" pitchFamily="34" charset="0"/>
              </a:rPr>
              <a:t>a</a:t>
            </a:r>
            <a:r>
              <a:rPr lang="vi-VN" sz="2400" dirty="0">
                <a:latin typeface="Helvetica Neue" panose="020B0604020202020204" charset="0"/>
                <a:cs typeface="Microsoft Sans Serif" panose="020B0604020202020204" pitchFamily="34" charset="0"/>
              </a:rPr>
              <a:t> bi organizacija „X” znala ono što ne zna</a:t>
            </a:r>
          </a:p>
          <a:p>
            <a:pPr marL="342900" indent="-342900">
              <a:buBlip>
                <a:blip r:embed="rId2"/>
              </a:buBlip>
            </a:pPr>
            <a:endParaRPr lang="vi-VN" sz="2400" dirty="0">
              <a:latin typeface="Helvetica Neue" panose="020B0604020202020204" charset="0"/>
              <a:cs typeface="Microsoft Sans Serif" panose="020B0604020202020204" pitchFamily="34" charset="0"/>
            </a:endParaRPr>
          </a:p>
          <a:p>
            <a:pPr marL="342900" indent="-342900">
              <a:buBlip>
                <a:blip r:embed="rId2"/>
              </a:buBlip>
            </a:pPr>
            <a:r>
              <a:rPr lang="vi-VN" sz="2400" dirty="0">
                <a:latin typeface="Helvetica Neue" panose="020B0604020202020204" charset="0"/>
                <a:cs typeface="Microsoft Sans Serif" panose="020B0604020202020204" pitchFamily="34" charset="0"/>
              </a:rPr>
              <a:t>Organizacije često posjeduju znanje kojeg nisu svjesne</a:t>
            </a:r>
          </a:p>
          <a:p>
            <a:pPr marL="342900" indent="-342900">
              <a:buBlip>
                <a:blip r:embed="rId2"/>
              </a:buBlip>
            </a:pPr>
            <a:endParaRPr lang="vi-VN" sz="2400" dirty="0">
              <a:latin typeface="Helvetica Neue" panose="020B0604020202020204" charset="0"/>
              <a:cs typeface="Microsoft Sans Serif" panose="020B0604020202020204" pitchFamily="34" charset="0"/>
            </a:endParaRPr>
          </a:p>
          <a:p>
            <a:pPr marL="342900" indent="-342900">
              <a:buBlip>
                <a:blip r:embed="rId2"/>
              </a:buBlip>
            </a:pPr>
            <a:r>
              <a:rPr lang="vi-VN" sz="2400" dirty="0">
                <a:latin typeface="Helvetica Neue" panose="020B0604020202020204" charset="0"/>
                <a:cs typeface="Microsoft Sans Serif" panose="020B0604020202020204" pitchFamily="34" charset="0"/>
              </a:rPr>
              <a:t>Upravljanje inovacijama također zahtijeva iskorištavanje internog</a:t>
            </a:r>
            <a:r>
              <a:rPr lang="hr-HR" sz="2400" dirty="0">
                <a:latin typeface="Helvetica Neue" panose="020B0604020202020204" charset="0"/>
                <a:cs typeface="Microsoft Sans Serif" panose="020B0604020202020204" pitchFamily="34" charset="0"/>
              </a:rPr>
              <a:t> znanja.</a:t>
            </a:r>
            <a:endParaRPr lang="en-US" sz="2400" dirty="0">
              <a:latin typeface="Helvetica Neue" panose="020B0604020202020204" charset="0"/>
              <a:cs typeface="Microsoft Sans Serif" panose="020B0604020202020204" pitchFamily="34" charset="0"/>
            </a:endParaRPr>
          </a:p>
        </p:txBody>
      </p:sp>
      <p:graphicFrame>
        <p:nvGraphicFramePr>
          <p:cNvPr id="32" name="Diagrama 9">
            <a:extLst>
              <a:ext uri="{FF2B5EF4-FFF2-40B4-BE49-F238E27FC236}">
                <a16:creationId xmlns:a16="http://schemas.microsoft.com/office/drawing/2014/main" id="{CB0CD2F8-2E25-052E-D4A2-0D094F62E5E2}"/>
              </a:ext>
            </a:extLst>
          </p:cNvPr>
          <p:cNvGraphicFramePr>
            <a:graphicFrameLocks/>
          </p:cNvGraphicFramePr>
          <p:nvPr>
            <p:extLst>
              <p:ext uri="{D42A27DB-BD31-4B8C-83A1-F6EECF244321}">
                <p14:modId xmlns:p14="http://schemas.microsoft.com/office/powerpoint/2010/main" val="3476672080"/>
              </p:ext>
            </p:extLst>
          </p:nvPr>
        </p:nvGraphicFramePr>
        <p:xfrm>
          <a:off x="8229600" y="2736000"/>
          <a:ext cx="8496000" cy="61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28">
            <a:extLst>
              <a:ext uri="{FF2B5EF4-FFF2-40B4-BE49-F238E27FC236}">
                <a16:creationId xmlns:a16="http://schemas.microsoft.com/office/drawing/2014/main" id="{CA065C70-C093-5510-DAC2-9F73F58029CF}"/>
              </a:ext>
            </a:extLst>
          </p:cNvPr>
          <p:cNvSpPr txBox="1"/>
          <p:nvPr/>
        </p:nvSpPr>
        <p:spPr>
          <a:xfrm>
            <a:off x="1296000" y="1548000"/>
            <a:ext cx="15840000" cy="830997"/>
          </a:xfrm>
          <a:prstGeom prst="rect">
            <a:avLst/>
          </a:prstGeom>
          <a:noFill/>
        </p:spPr>
        <p:txBody>
          <a:bodyPr wrap="square" rtlCol="0">
            <a:noAutofit/>
          </a:bodyPr>
          <a:lstStyle/>
          <a:p>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Čimbenici</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koje</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treba</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uzeti</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obzir</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upravljanju</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inovacijama</a:t>
            </a:r>
            <a:endPar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4195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2365731285"/>
              </p:ext>
            </p:extLst>
          </p:nvPr>
        </p:nvGraphicFramePr>
        <p:xfrm>
          <a:off x="1301080" y="3470460"/>
          <a:ext cx="15732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28">
            <a:extLst>
              <a:ext uri="{FF2B5EF4-FFF2-40B4-BE49-F238E27FC236}">
                <a16:creationId xmlns:a16="http://schemas.microsoft.com/office/drawing/2014/main" id="{D4FA3F20-63B0-C0BA-6B77-D1F4FC528E43}"/>
              </a:ext>
            </a:extLst>
          </p:cNvPr>
          <p:cNvSpPr txBox="1"/>
          <p:nvPr/>
        </p:nvSpPr>
        <p:spPr>
          <a:xfrm>
            <a:off x="1296000" y="1548000"/>
            <a:ext cx="15840000" cy="830997"/>
          </a:xfrm>
          <a:prstGeom prst="rect">
            <a:avLst/>
          </a:prstGeom>
          <a:noFill/>
        </p:spPr>
        <p:txBody>
          <a:bodyPr wrap="square" rtlCol="0">
            <a:noAutofit/>
          </a:bodyPr>
          <a:lstStyle/>
          <a:p>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Čimbenici</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koje</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treba</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uzeti</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obzir</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upravljanju</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inovacijama</a:t>
            </a:r>
            <a:endPar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3" name="CuadroTexto 29">
            <a:extLst>
              <a:ext uri="{FF2B5EF4-FFF2-40B4-BE49-F238E27FC236}">
                <a16:creationId xmlns:a16="http://schemas.microsoft.com/office/drawing/2014/main" id="{45FBE79B-3758-B6CF-D121-D825B32707A0}"/>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Interni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čimbenici</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24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28">
            <a:extLst>
              <a:ext uri="{FF2B5EF4-FFF2-40B4-BE49-F238E27FC236}">
                <a16:creationId xmlns:a16="http://schemas.microsoft.com/office/drawing/2014/main" id="{AFE19C2B-6406-80DE-F050-0023096C531F}"/>
              </a:ext>
            </a:extLst>
          </p:cNvPr>
          <p:cNvSpPr txBox="1"/>
          <p:nvPr/>
        </p:nvSpPr>
        <p:spPr>
          <a:xfrm>
            <a:off x="1296000" y="1548000"/>
            <a:ext cx="15840000" cy="830997"/>
          </a:xfrm>
          <a:prstGeom prst="rect">
            <a:avLst/>
          </a:prstGeom>
          <a:noFill/>
        </p:spPr>
        <p:txBody>
          <a:bodyPr wrap="square" rtlCol="0">
            <a:noAutofit/>
          </a:bodyPr>
          <a:lstStyle/>
          <a:p>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Čimbenici</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koje</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treba</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uzeti</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obzir</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u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upravljanju</a:t>
            </a:r>
            <a:r>
              <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en-US" sz="40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inovacijama</a:t>
            </a:r>
            <a:endParaRPr lang="en-US"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384000"/>
            <a:ext cx="4500000" cy="923330"/>
          </a:xfrm>
          <a:prstGeom prst="rect">
            <a:avLst/>
          </a:prstGeom>
          <a:noFill/>
        </p:spPr>
        <p:txBody>
          <a:bodyPr wrap="square" rtlCol="0">
            <a:noAutofit/>
          </a:bodyPr>
          <a:lstStyle/>
          <a:p>
            <a:pPr algn="ctr">
              <a:lnSpc>
                <a:spcPct val="150000"/>
              </a:lnSpc>
            </a:pPr>
            <a:r>
              <a:rPr lang="hr-HR" sz="2000" dirty="0"/>
              <a:t>Mnogi čimbenici iz prethodnih slajdova oblikovani su organizacijskom strukturom. Otvoreno je pitanje olakšava li više fleksibilnosti ili hijerarhije uspjeh upravljanja inovacijama. Obično razlikujemo organske i mehaničke strukture. Neke stvari koje treba uzeti u obzir prilikom strukturiranja vašeg inovacijskog tima.</a:t>
            </a:r>
            <a:endParaRPr lang="en-US" sz="2000" dirty="0">
              <a:latin typeface="Helvetica Neue" panose="020B0604020202020204" charset="0"/>
              <a:cs typeface="Microsoft Sans Serif" panose="020B0604020202020204" pitchFamily="34" charset="0"/>
            </a:endParaRPr>
          </a:p>
        </p:txBody>
      </p:sp>
      <p:graphicFrame>
        <p:nvGraphicFramePr>
          <p:cNvPr id="14" name="Content Placeholder 4">
            <a:extLst>
              <a:ext uri="{FF2B5EF4-FFF2-40B4-BE49-F238E27FC236}">
                <a16:creationId xmlns:a16="http://schemas.microsoft.com/office/drawing/2014/main" id="{950E8470-4D56-812C-29EB-CE7A311ECEF3}"/>
              </a:ext>
            </a:extLst>
          </p:cNvPr>
          <p:cNvGraphicFramePr>
            <a:graphicFrameLocks/>
          </p:cNvGraphicFramePr>
          <p:nvPr>
            <p:extLst>
              <p:ext uri="{D42A27DB-BD31-4B8C-83A1-F6EECF244321}">
                <p14:modId xmlns:p14="http://schemas.microsoft.com/office/powerpoint/2010/main" val="1366197221"/>
              </p:ext>
            </p:extLst>
          </p:nvPr>
        </p:nvGraphicFramePr>
        <p:xfrm>
          <a:off x="5943600" y="2700000"/>
          <a:ext cx="10688400" cy="6089764"/>
        </p:xfrm>
        <a:graphic>
          <a:graphicData uri="http://schemas.openxmlformats.org/drawingml/2006/table">
            <a:tbl>
              <a:tblPr firstRow="1" bandRow="1">
                <a:tableStyleId>{F5AB1C69-6EDB-4FF4-983F-18BD219EF322}</a:tableStyleId>
              </a:tblPr>
              <a:tblGrid>
                <a:gridCol w="5344200">
                  <a:extLst>
                    <a:ext uri="{9D8B030D-6E8A-4147-A177-3AD203B41FA5}">
                      <a16:colId xmlns:a16="http://schemas.microsoft.com/office/drawing/2014/main" val="1654914079"/>
                    </a:ext>
                  </a:extLst>
                </a:gridCol>
                <a:gridCol w="5344200">
                  <a:extLst>
                    <a:ext uri="{9D8B030D-6E8A-4147-A177-3AD203B41FA5}">
                      <a16:colId xmlns:a16="http://schemas.microsoft.com/office/drawing/2014/main" val="336137949"/>
                    </a:ext>
                  </a:extLst>
                </a:gridCol>
              </a:tblGrid>
              <a:tr h="612000">
                <a:tc>
                  <a:txBody>
                    <a:bodyPr/>
                    <a:lstStyle/>
                    <a:p>
                      <a:r>
                        <a:rPr lang="hr-HR" sz="1800" dirty="0">
                          <a:latin typeface="Arial" panose="020B0604020202020204" pitchFamily="34" charset="0"/>
                          <a:cs typeface="Arial" panose="020B0604020202020204" pitchFamily="34" charset="0"/>
                        </a:rPr>
                        <a:t>Organska struktura</a:t>
                      </a:r>
                      <a:endParaRPr lang="en-US" sz="1800" noProof="0" dirty="0">
                        <a:latin typeface="Arial" panose="020B0604020202020204" pitchFamily="34" charset="0"/>
                        <a:cs typeface="Arial" panose="020B0604020202020204" pitchFamily="34" charset="0"/>
                      </a:endParaRPr>
                    </a:p>
                  </a:txBody>
                  <a:tcPr anchor="ctr"/>
                </a:tc>
                <a:tc>
                  <a:txBody>
                    <a:bodyPr/>
                    <a:lstStyle/>
                    <a:p>
                      <a:r>
                        <a:rPr lang="en-US" sz="1800" noProof="0" dirty="0" err="1">
                          <a:latin typeface="Arial" panose="020B0604020202020204" pitchFamily="34" charset="0"/>
                          <a:cs typeface="Arial" panose="020B0604020202020204" pitchFamily="34" charset="0"/>
                        </a:rPr>
                        <a:t>Mehanička</a:t>
                      </a:r>
                      <a:r>
                        <a:rPr lang="en-US" sz="1800" noProof="0" dirty="0">
                          <a:latin typeface="Arial" panose="020B0604020202020204" pitchFamily="34" charset="0"/>
                          <a:cs typeface="Arial" panose="020B0604020202020204" pitchFamily="34" charset="0"/>
                        </a:rPr>
                        <a:t> </a:t>
                      </a:r>
                      <a:r>
                        <a:rPr lang="en-US" sz="1800" noProof="0" dirty="0" err="1">
                          <a:latin typeface="Arial" panose="020B0604020202020204" pitchFamily="34" charset="0"/>
                          <a:cs typeface="Arial" panose="020B0604020202020204" pitchFamily="34" charset="0"/>
                        </a:rPr>
                        <a:t>struktura</a:t>
                      </a:r>
                      <a:endParaRPr lang="en-US" sz="1800"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08297286"/>
                  </a:ext>
                </a:extLst>
              </a:tr>
              <a:tr h="740423">
                <a:tc>
                  <a:txBody>
                    <a:bodyPr/>
                    <a:lstStyle/>
                    <a:p>
                      <a:r>
                        <a:rPr lang="pl-PL" sz="1800" b="1" noProof="0" dirty="0">
                          <a:latin typeface="Arial" panose="020B0604020202020204" pitchFamily="34" charset="0"/>
                          <a:cs typeface="Arial" panose="020B0604020202020204" pitchFamily="34" charset="0"/>
                        </a:rPr>
                        <a:t>Komunikacijski kanali</a:t>
                      </a:r>
                    </a:p>
                    <a:p>
                      <a:r>
                        <a:rPr lang="pl-PL" sz="1800" b="0" noProof="0" dirty="0">
                          <a:latin typeface="Arial" panose="020B0604020202020204" pitchFamily="34" charset="0"/>
                          <a:cs typeface="Arial" panose="020B0604020202020204" pitchFamily="34" charset="0"/>
                        </a:rPr>
                        <a:t>Otvoreni sa slobodnim protokom</a:t>
                      </a:r>
                      <a:endParaRPr lang="en-US" sz="1800" b="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noProof="0" dirty="0" err="1">
                          <a:latin typeface="Arial" panose="020B0604020202020204" pitchFamily="34" charset="0"/>
                          <a:cs typeface="Arial" panose="020B0604020202020204" pitchFamily="34" charset="0"/>
                        </a:rPr>
                        <a:t>Komunikacijski</a:t>
                      </a:r>
                      <a:r>
                        <a:rPr lang="en-US" sz="1800" b="1" noProof="0" dirty="0">
                          <a:latin typeface="Arial" panose="020B0604020202020204" pitchFamily="34" charset="0"/>
                          <a:cs typeface="Arial" panose="020B0604020202020204" pitchFamily="34" charset="0"/>
                        </a:rPr>
                        <a:t> </a:t>
                      </a:r>
                      <a:r>
                        <a:rPr lang="en-US" sz="1800" b="1" noProof="0" dirty="0" err="1">
                          <a:latin typeface="Arial" panose="020B0604020202020204" pitchFamily="34" charset="0"/>
                          <a:cs typeface="Arial" panose="020B0604020202020204" pitchFamily="34" charset="0"/>
                        </a:rPr>
                        <a:t>kanali</a:t>
                      </a:r>
                      <a:endParaRPr lang="en-US" sz="1800" b="1"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noProof="0" dirty="0" err="1">
                          <a:latin typeface="Arial" panose="020B0604020202020204" pitchFamily="34" charset="0"/>
                          <a:cs typeface="Arial" panose="020B0604020202020204" pitchFamily="34" charset="0"/>
                        </a:rPr>
                        <a:t>Visoko</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strukturiran</a:t>
                      </a:r>
                      <a:r>
                        <a:rPr lang="hr-HR" sz="1800" b="0" noProof="0" dirty="0">
                          <a:latin typeface="Arial" panose="020B0604020202020204" pitchFamily="34" charset="0"/>
                          <a:cs typeface="Arial" panose="020B0604020202020204" pitchFamily="34" charset="0"/>
                        </a:rPr>
                        <a:t>i</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ograničen</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protok</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informacija</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5157255"/>
                  </a:ext>
                </a:extLst>
              </a:tr>
              <a:tr h="676763">
                <a:tc>
                  <a:txBody>
                    <a:bodyPr/>
                    <a:lstStyle/>
                    <a:p>
                      <a:r>
                        <a:rPr lang="en-US" sz="1800" b="1" noProof="0" dirty="0" err="1">
                          <a:latin typeface="Arial" panose="020B0604020202020204" pitchFamily="34" charset="0"/>
                          <a:cs typeface="Arial" panose="020B0604020202020204" pitchFamily="34" charset="0"/>
                        </a:rPr>
                        <a:t>Akcijski</a:t>
                      </a:r>
                      <a:r>
                        <a:rPr lang="en-US" sz="1800" b="1" noProof="0" dirty="0">
                          <a:latin typeface="Arial" panose="020B0604020202020204" pitchFamily="34" charset="0"/>
                          <a:cs typeface="Arial" panose="020B0604020202020204" pitchFamily="34" charset="0"/>
                        </a:rPr>
                        <a:t> </a:t>
                      </a:r>
                      <a:r>
                        <a:rPr lang="en-US" sz="1800" b="1" noProof="0" dirty="0" err="1">
                          <a:latin typeface="Arial" panose="020B0604020202020204" pitchFamily="34" charset="0"/>
                          <a:cs typeface="Arial" panose="020B0604020202020204" pitchFamily="34" charset="0"/>
                        </a:rPr>
                        <a:t>stil</a:t>
                      </a:r>
                      <a:endParaRPr lang="en-US" sz="1800" b="1" noProof="0" dirty="0">
                        <a:latin typeface="Arial" panose="020B0604020202020204" pitchFamily="34" charset="0"/>
                        <a:cs typeface="Arial" panose="020B0604020202020204" pitchFamily="34" charset="0"/>
                      </a:endParaRPr>
                    </a:p>
                    <a:p>
                      <a:r>
                        <a:rPr lang="en-US" sz="1800" b="0" noProof="0" dirty="0" err="1">
                          <a:latin typeface="Arial" panose="020B0604020202020204" pitchFamily="34" charset="0"/>
                          <a:cs typeface="Arial" panose="020B0604020202020204" pitchFamily="34" charset="0"/>
                        </a:rPr>
                        <a:t>Fleksibil</a:t>
                      </a:r>
                      <a:r>
                        <a:rPr lang="hr-HR" sz="1800" b="0" noProof="0" dirty="0" err="1">
                          <a:latin typeface="Arial" panose="020B0604020202020204" pitchFamily="34" charset="0"/>
                          <a:cs typeface="Arial" panose="020B0604020202020204" pitchFamily="34" charset="0"/>
                        </a:rPr>
                        <a:t>an</a:t>
                      </a:r>
                      <a:endParaRPr lang="en-US" sz="1800" b="0" noProof="0" dirty="0">
                        <a:latin typeface="Arial" panose="020B0604020202020204" pitchFamily="34" charset="0"/>
                        <a:cs typeface="Arial" panose="020B0604020202020204" pitchFamily="34" charset="0"/>
                      </a:endParaRPr>
                    </a:p>
                  </a:txBody>
                  <a:tcPr/>
                </a:tc>
                <a:tc>
                  <a:txBody>
                    <a:bodyPr/>
                    <a:lstStyle/>
                    <a:p>
                      <a:r>
                        <a:rPr lang="pl-PL" sz="1800" b="1" noProof="0" dirty="0">
                          <a:latin typeface="Arial" panose="020B0604020202020204" pitchFamily="34" charset="0"/>
                          <a:cs typeface="Arial" panose="020B0604020202020204" pitchFamily="34" charset="0"/>
                        </a:rPr>
                        <a:t>Akcijski stil</a:t>
                      </a:r>
                    </a:p>
                    <a:p>
                      <a:r>
                        <a:rPr lang="pl-PL" sz="1800" b="0" noProof="0" dirty="0">
                          <a:latin typeface="Arial" panose="020B0604020202020204" pitchFamily="34" charset="0"/>
                          <a:cs typeface="Arial" panose="020B0604020202020204" pitchFamily="34" charset="0"/>
                        </a:rPr>
                        <a:t>Uniforman i ograničen</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91852380"/>
                  </a:ext>
                </a:extLst>
              </a:tr>
              <a:tr h="676763">
                <a:tc>
                  <a:txBody>
                    <a:bodyPr/>
                    <a:lstStyle/>
                    <a:p>
                      <a:r>
                        <a:rPr lang="fi-FI" sz="1800" b="1" noProof="0" dirty="0">
                          <a:latin typeface="Arial" panose="020B0604020202020204" pitchFamily="34" charset="0"/>
                          <a:cs typeface="Arial" panose="020B0604020202020204" pitchFamily="34" charset="0"/>
                        </a:rPr>
                        <a:t>Autoritet odlučivanja</a:t>
                      </a:r>
                    </a:p>
                    <a:p>
                      <a:r>
                        <a:rPr lang="fi-FI" sz="1800" b="0" noProof="0" dirty="0">
                          <a:latin typeface="Arial" panose="020B0604020202020204" pitchFamily="34" charset="0"/>
                          <a:cs typeface="Arial" panose="020B0604020202020204" pitchFamily="34" charset="0"/>
                        </a:rPr>
                        <a:t>Na temelju iskustva</a:t>
                      </a:r>
                      <a:endParaRPr lang="en-US" sz="1800" b="0" noProof="0" dirty="0">
                        <a:latin typeface="Arial" panose="020B0604020202020204" pitchFamily="34" charset="0"/>
                        <a:cs typeface="Arial" panose="020B0604020202020204" pitchFamily="34" charset="0"/>
                      </a:endParaRPr>
                    </a:p>
                  </a:txBody>
                  <a:tcPr/>
                </a:tc>
                <a:tc>
                  <a:txBody>
                    <a:bodyPr/>
                    <a:lstStyle/>
                    <a:p>
                      <a:r>
                        <a:rPr lang="en-US" sz="1800" b="1" noProof="0" dirty="0" err="1">
                          <a:latin typeface="Arial" panose="020B0604020202020204" pitchFamily="34" charset="0"/>
                          <a:cs typeface="Arial" panose="020B0604020202020204" pitchFamily="34" charset="0"/>
                        </a:rPr>
                        <a:t>Autoritet</a:t>
                      </a:r>
                      <a:r>
                        <a:rPr lang="en-US" sz="1800" b="1" noProof="0" dirty="0">
                          <a:latin typeface="Arial" panose="020B0604020202020204" pitchFamily="34" charset="0"/>
                          <a:cs typeface="Arial" panose="020B0604020202020204" pitchFamily="34" charset="0"/>
                        </a:rPr>
                        <a:t> </a:t>
                      </a:r>
                      <a:r>
                        <a:rPr lang="en-US" sz="1800" b="1" noProof="0" dirty="0" err="1">
                          <a:latin typeface="Arial" panose="020B0604020202020204" pitchFamily="34" charset="0"/>
                          <a:cs typeface="Arial" panose="020B0604020202020204" pitchFamily="34" charset="0"/>
                        </a:rPr>
                        <a:t>odlučivanja</a:t>
                      </a:r>
                      <a:endParaRPr lang="en-US" sz="1800" b="1" noProof="0" dirty="0">
                        <a:latin typeface="Arial" panose="020B0604020202020204" pitchFamily="34" charset="0"/>
                        <a:cs typeface="Arial" panose="020B0604020202020204" pitchFamily="34" charset="0"/>
                      </a:endParaRPr>
                    </a:p>
                    <a:p>
                      <a:r>
                        <a:rPr lang="en-US" sz="1800" b="0" noProof="0" dirty="0">
                          <a:latin typeface="Arial" panose="020B0604020202020204" pitchFamily="34" charset="0"/>
                          <a:cs typeface="Arial" panose="020B0604020202020204" pitchFamily="34" charset="0"/>
                        </a:rPr>
                        <a:t>Na </a:t>
                      </a:r>
                      <a:r>
                        <a:rPr lang="en-US" sz="1800" b="0" noProof="0" dirty="0" err="1">
                          <a:latin typeface="Arial" panose="020B0604020202020204" pitchFamily="34" charset="0"/>
                          <a:cs typeface="Arial" panose="020B0604020202020204" pitchFamily="34" charset="0"/>
                        </a:rPr>
                        <a:t>temelju</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položaja</a:t>
                      </a:r>
                      <a:r>
                        <a:rPr lang="en-US" sz="1800" b="0" noProof="0" dirty="0">
                          <a:latin typeface="Arial" panose="020B0604020202020204" pitchFamily="34" charset="0"/>
                          <a:cs typeface="Arial" panose="020B0604020202020204" pitchFamily="34" charset="0"/>
                        </a:rPr>
                        <a:t> u </a:t>
                      </a:r>
                      <a:r>
                        <a:rPr lang="en-US" sz="1800" b="0" noProof="0" dirty="0" err="1">
                          <a:latin typeface="Arial" panose="020B0604020202020204" pitchFamily="34" charset="0"/>
                          <a:cs typeface="Arial" panose="020B0604020202020204" pitchFamily="34" charset="0"/>
                        </a:rPr>
                        <a:t>hijerarhiji</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upravljanja</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2795725"/>
                  </a:ext>
                </a:extLst>
              </a:tr>
              <a:tr h="676763">
                <a:tc>
                  <a:txBody>
                    <a:bodyPr/>
                    <a:lstStyle/>
                    <a:p>
                      <a:r>
                        <a:rPr lang="pl-PL" sz="1800" b="1" noProof="0" dirty="0">
                          <a:latin typeface="Arial" panose="020B0604020202020204" pitchFamily="34" charset="0"/>
                          <a:cs typeface="Arial" panose="020B0604020202020204" pitchFamily="34" charset="0"/>
                        </a:rPr>
                        <a:t>Prilagodba</a:t>
                      </a:r>
                    </a:p>
                    <a:p>
                      <a:r>
                        <a:rPr lang="pl-PL" sz="1800" b="0" noProof="0" dirty="0">
                          <a:latin typeface="Arial" panose="020B0604020202020204" pitchFamily="34" charset="0"/>
                          <a:cs typeface="Arial" panose="020B0604020202020204" pitchFamily="34" charset="0"/>
                        </a:rPr>
                        <a:t>Slobodna na temelju okolnosti</a:t>
                      </a:r>
                      <a:endParaRPr lang="en-US" sz="1800" b="0" noProof="0" dirty="0">
                        <a:latin typeface="Arial" panose="020B0604020202020204" pitchFamily="34" charset="0"/>
                        <a:cs typeface="Arial" panose="020B0604020202020204" pitchFamily="34" charset="0"/>
                      </a:endParaRPr>
                    </a:p>
                  </a:txBody>
                  <a:tcPr/>
                </a:tc>
                <a:tc>
                  <a:txBody>
                    <a:bodyPr/>
                    <a:lstStyle/>
                    <a:p>
                      <a:r>
                        <a:rPr lang="en-US" sz="1800" b="1" noProof="0" dirty="0" err="1">
                          <a:latin typeface="Arial" panose="020B0604020202020204" pitchFamily="34" charset="0"/>
                          <a:cs typeface="Arial" panose="020B0604020202020204" pitchFamily="34" charset="0"/>
                        </a:rPr>
                        <a:t>Prilagodba</a:t>
                      </a:r>
                      <a:endParaRPr lang="en-US" sz="1800" b="1" noProof="0" dirty="0">
                        <a:latin typeface="Arial" panose="020B0604020202020204" pitchFamily="34" charset="0"/>
                        <a:cs typeface="Arial" panose="020B0604020202020204" pitchFamily="34" charset="0"/>
                      </a:endParaRPr>
                    </a:p>
                    <a:p>
                      <a:r>
                        <a:rPr lang="en-US" sz="1800" b="0" noProof="0" dirty="0" err="1">
                          <a:latin typeface="Arial" panose="020B0604020202020204" pitchFamily="34" charset="0"/>
                          <a:cs typeface="Arial" panose="020B0604020202020204" pitchFamily="34" charset="0"/>
                        </a:rPr>
                        <a:t>Ograničen</a:t>
                      </a:r>
                      <a:r>
                        <a:rPr lang="hr-HR" sz="1800" b="0" noProof="0" dirty="0">
                          <a:latin typeface="Arial" panose="020B0604020202020204" pitchFamily="34" charset="0"/>
                          <a:cs typeface="Arial" panose="020B0604020202020204" pitchFamily="34" charset="0"/>
                        </a:rPr>
                        <a:t>a,</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usredotočen</a:t>
                      </a:r>
                      <a:r>
                        <a:rPr lang="hr-HR" sz="1800" b="0" noProof="0" dirty="0">
                          <a:latin typeface="Arial" panose="020B0604020202020204" pitchFamily="34" charset="0"/>
                          <a:cs typeface="Arial" panose="020B0604020202020204" pitchFamily="34" charset="0"/>
                        </a:rPr>
                        <a:t>a</a:t>
                      </a:r>
                      <a:r>
                        <a:rPr lang="en-US" sz="1800" b="0" noProof="0" dirty="0">
                          <a:latin typeface="Arial" panose="020B0604020202020204" pitchFamily="34" charset="0"/>
                          <a:cs typeface="Arial" panose="020B0604020202020204" pitchFamily="34" charset="0"/>
                        </a:rPr>
                        <a:t> na </a:t>
                      </a:r>
                      <a:r>
                        <a:rPr lang="en-US" sz="1800" b="0" noProof="0" dirty="0" err="1">
                          <a:latin typeface="Arial" panose="020B0604020202020204" pitchFamily="34" charset="0"/>
                          <a:cs typeface="Arial" panose="020B0604020202020204" pitchFamily="34" charset="0"/>
                        </a:rPr>
                        <a:t>rutine</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9391193"/>
                  </a:ext>
                </a:extLst>
              </a:tr>
              <a:tr h="676763">
                <a:tc>
                  <a:txBody>
                    <a:bodyPr/>
                    <a:lstStyle/>
                    <a:p>
                      <a:r>
                        <a:rPr lang="pl-PL" sz="1800" b="1" noProof="0" dirty="0">
                          <a:latin typeface="Arial" panose="020B0604020202020204" pitchFamily="34" charset="0"/>
                          <a:cs typeface="Arial" panose="020B0604020202020204" pitchFamily="34" charset="0"/>
                        </a:rPr>
                        <a:t>Implementacija zadatka</a:t>
                      </a:r>
                    </a:p>
                    <a:p>
                      <a:r>
                        <a:rPr lang="pl-PL" sz="1800" b="0" noProof="0" dirty="0">
                          <a:latin typeface="Arial" panose="020B0604020202020204" pitchFamily="34" charset="0"/>
                          <a:cs typeface="Arial" panose="020B0604020202020204" pitchFamily="34" charset="0"/>
                        </a:rPr>
                        <a:t>Bez ograničenja postupka</a:t>
                      </a:r>
                      <a:endParaRPr lang="en-US" sz="1800" b="0" noProof="0" dirty="0">
                        <a:latin typeface="Arial" panose="020B0604020202020204" pitchFamily="34" charset="0"/>
                        <a:cs typeface="Arial" panose="020B0604020202020204" pitchFamily="34" charset="0"/>
                      </a:endParaRPr>
                    </a:p>
                  </a:txBody>
                  <a:tcPr/>
                </a:tc>
                <a:tc>
                  <a:txBody>
                    <a:bodyPr/>
                    <a:lstStyle/>
                    <a:p>
                      <a:r>
                        <a:rPr lang="pl-PL" sz="1800" b="1" noProof="0" dirty="0">
                          <a:latin typeface="Arial" panose="020B0604020202020204" pitchFamily="34" charset="0"/>
                          <a:cs typeface="Arial" panose="020B0604020202020204" pitchFamily="34" charset="0"/>
                        </a:rPr>
                        <a:t>Naglasak na formalnim postupcima</a:t>
                      </a:r>
                    </a:p>
                    <a:p>
                      <a:r>
                        <a:rPr lang="pl-PL" sz="1800" b="0" noProof="0" dirty="0">
                          <a:latin typeface="Arial" panose="020B0604020202020204" pitchFamily="34" charset="0"/>
                          <a:cs typeface="Arial" panose="020B0604020202020204" pitchFamily="34" charset="0"/>
                        </a:rPr>
                        <a:t>Na temelju pravila upravljanja</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5002378"/>
                  </a:ext>
                </a:extLst>
              </a:tr>
              <a:tr h="676763">
                <a:tc>
                  <a:txBody>
                    <a:bodyPr/>
                    <a:lstStyle/>
                    <a:p>
                      <a:r>
                        <a:rPr lang="pl-PL" sz="1800" b="1" noProof="0" dirty="0">
                          <a:latin typeface="Arial" panose="020B0604020202020204" pitchFamily="34" charset="0"/>
                          <a:cs typeface="Arial" panose="020B0604020202020204" pitchFamily="34" charset="0"/>
                        </a:rPr>
                        <a:t>Opuštena, neformalna kontrola</a:t>
                      </a:r>
                    </a:p>
                    <a:p>
                      <a:r>
                        <a:rPr lang="pl-PL" sz="1800" b="0" noProof="0" dirty="0">
                          <a:latin typeface="Arial" panose="020B0604020202020204" pitchFamily="34" charset="0"/>
                          <a:cs typeface="Arial" panose="020B0604020202020204" pitchFamily="34" charset="0"/>
                        </a:rPr>
                        <a:t>S naglaskom na suradnji</a:t>
                      </a:r>
                      <a:endParaRPr lang="en-US" sz="1800" b="0" noProof="0" dirty="0">
                        <a:latin typeface="Arial" panose="020B0604020202020204" pitchFamily="34" charset="0"/>
                        <a:cs typeface="Arial" panose="020B0604020202020204" pitchFamily="34" charset="0"/>
                      </a:endParaRPr>
                    </a:p>
                  </a:txBody>
                  <a:tcPr/>
                </a:tc>
                <a:tc>
                  <a:txBody>
                    <a:bodyPr/>
                    <a:lstStyle/>
                    <a:p>
                      <a:r>
                        <a:rPr lang="pl-PL" sz="1800" b="1" noProof="0" dirty="0">
                          <a:latin typeface="Arial" panose="020B0604020202020204" pitchFamily="34" charset="0"/>
                          <a:cs typeface="Arial" panose="020B0604020202020204" pitchFamily="34" charset="0"/>
                        </a:rPr>
                        <a:t>Čvrsta kontrola</a:t>
                      </a:r>
                    </a:p>
                    <a:p>
                      <a:r>
                        <a:rPr lang="pl-PL" sz="1800" b="0" noProof="0" dirty="0">
                          <a:latin typeface="Arial" panose="020B0604020202020204" pitchFamily="34" charset="0"/>
                          <a:cs typeface="Arial" panose="020B0604020202020204" pitchFamily="34" charset="0"/>
                        </a:rPr>
                        <a:t>Kroz uspostavljene kanale nadzora</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9416438"/>
                  </a:ext>
                </a:extLst>
              </a:tr>
              <a:tr h="676763">
                <a:tc>
                  <a:txBody>
                    <a:bodyPr/>
                    <a:lstStyle/>
                    <a:p>
                      <a:r>
                        <a:rPr lang="en-US" sz="1800" b="1" noProof="0" dirty="0" err="1">
                          <a:latin typeface="Arial" panose="020B0604020202020204" pitchFamily="34" charset="0"/>
                          <a:cs typeface="Arial" panose="020B0604020202020204" pitchFamily="34" charset="0"/>
                        </a:rPr>
                        <a:t>Fleksibilno</a:t>
                      </a:r>
                      <a:r>
                        <a:rPr lang="en-US" sz="1800" b="1" noProof="0" dirty="0">
                          <a:latin typeface="Arial" panose="020B0604020202020204" pitchFamily="34" charset="0"/>
                          <a:cs typeface="Arial" panose="020B0604020202020204" pitchFamily="34" charset="0"/>
                        </a:rPr>
                        <a:t> </a:t>
                      </a:r>
                      <a:r>
                        <a:rPr lang="en-US" sz="1800" b="1" noProof="0" dirty="0" err="1">
                          <a:latin typeface="Arial" panose="020B0604020202020204" pitchFamily="34" charset="0"/>
                          <a:cs typeface="Arial" panose="020B0604020202020204" pitchFamily="34" charset="0"/>
                        </a:rPr>
                        <a:t>ponašanje</a:t>
                      </a:r>
                      <a:r>
                        <a:rPr lang="en-US" sz="1800" b="1" noProof="0" dirty="0">
                          <a:latin typeface="Arial" panose="020B0604020202020204" pitchFamily="34" charset="0"/>
                          <a:cs typeface="Arial" panose="020B0604020202020204" pitchFamily="34" charset="0"/>
                        </a:rPr>
                        <a:t> na </a:t>
                      </a:r>
                      <a:r>
                        <a:rPr lang="en-US" sz="1800" b="1" noProof="0" dirty="0" err="1">
                          <a:latin typeface="Arial" panose="020B0604020202020204" pitchFamily="34" charset="0"/>
                          <a:cs typeface="Arial" panose="020B0604020202020204" pitchFamily="34" charset="0"/>
                        </a:rPr>
                        <a:t>radnom</a:t>
                      </a:r>
                      <a:r>
                        <a:rPr lang="en-US" sz="1800" b="1" noProof="0" dirty="0">
                          <a:latin typeface="Arial" panose="020B0604020202020204" pitchFamily="34" charset="0"/>
                          <a:cs typeface="Arial" panose="020B0604020202020204" pitchFamily="34" charset="0"/>
                        </a:rPr>
                        <a:t> </a:t>
                      </a:r>
                      <a:r>
                        <a:rPr lang="en-US" sz="1800" b="1" noProof="0" dirty="0" err="1">
                          <a:latin typeface="Arial" panose="020B0604020202020204" pitchFamily="34" charset="0"/>
                          <a:cs typeface="Arial" panose="020B0604020202020204" pitchFamily="34" charset="0"/>
                        </a:rPr>
                        <a:t>mjestu</a:t>
                      </a:r>
                      <a:endParaRPr lang="en-US" sz="1800" b="1" noProof="0" dirty="0">
                        <a:latin typeface="Arial" panose="020B0604020202020204" pitchFamily="34" charset="0"/>
                        <a:cs typeface="Arial" panose="020B0604020202020204" pitchFamily="34" charset="0"/>
                      </a:endParaRPr>
                    </a:p>
                    <a:p>
                      <a:r>
                        <a:rPr lang="en-US" sz="1800" b="0" noProof="0" dirty="0" err="1">
                          <a:latin typeface="Arial" panose="020B0604020202020204" pitchFamily="34" charset="0"/>
                          <a:cs typeface="Arial" panose="020B0604020202020204" pitchFamily="34" charset="0"/>
                        </a:rPr>
                        <a:t>Oblikovan</a:t>
                      </a:r>
                      <a:r>
                        <a:rPr lang="hr-HR" sz="1800" b="0" noProof="0" dirty="0">
                          <a:latin typeface="Arial" panose="020B0604020202020204" pitchFamily="34" charset="0"/>
                          <a:cs typeface="Arial" panose="020B0604020202020204" pitchFamily="34" charset="0"/>
                        </a:rPr>
                        <a:t>o</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trenutnim</a:t>
                      </a:r>
                      <a:r>
                        <a:rPr lang="en-US" sz="1800" b="0" noProof="0" dirty="0">
                          <a:latin typeface="Arial" panose="020B0604020202020204" pitchFamily="34" charset="0"/>
                          <a:cs typeface="Arial" panose="020B0604020202020204" pitchFamily="34" charset="0"/>
                        </a:rPr>
                        <a:t> </a:t>
                      </a:r>
                      <a:r>
                        <a:rPr lang="en-US" sz="1800" b="0" noProof="0" dirty="0" err="1">
                          <a:latin typeface="Arial" panose="020B0604020202020204" pitchFamily="34" charset="0"/>
                          <a:cs typeface="Arial" panose="020B0604020202020204" pitchFamily="34" charset="0"/>
                        </a:rPr>
                        <a:t>potrebama</a:t>
                      </a:r>
                      <a:endParaRPr lang="en-US" sz="1800" b="0" noProof="0" dirty="0">
                        <a:latin typeface="Arial" panose="020B0604020202020204" pitchFamily="34" charset="0"/>
                        <a:cs typeface="Arial" panose="020B0604020202020204" pitchFamily="34" charset="0"/>
                      </a:endParaRPr>
                    </a:p>
                  </a:txBody>
                  <a:tcPr/>
                </a:tc>
                <a:tc>
                  <a:txBody>
                    <a:bodyPr/>
                    <a:lstStyle/>
                    <a:p>
                      <a:r>
                        <a:rPr lang="pl-PL" sz="1800" b="1" noProof="0" dirty="0">
                          <a:latin typeface="Arial" panose="020B0604020202020204" pitchFamily="34" charset="0"/>
                          <a:cs typeface="Arial" panose="020B0604020202020204" pitchFamily="34" charset="0"/>
                        </a:rPr>
                        <a:t>Formalno ponašanje na radnom mjestu</a:t>
                      </a:r>
                    </a:p>
                    <a:p>
                      <a:r>
                        <a:rPr lang="pl-PL" sz="1800" b="0" noProof="0" dirty="0">
                          <a:latin typeface="Arial" panose="020B0604020202020204" pitchFamily="34" charset="0"/>
                          <a:cs typeface="Arial" panose="020B0604020202020204" pitchFamily="34" charset="0"/>
                        </a:rPr>
                        <a:t>Prilagođeno opisu zadatka</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979285"/>
                  </a:ext>
                </a:extLst>
              </a:tr>
              <a:tr h="676763">
                <a:tc>
                  <a:txBody>
                    <a:bodyPr/>
                    <a:lstStyle/>
                    <a:p>
                      <a:r>
                        <a:rPr lang="en-US" sz="1800" b="1" noProof="0" dirty="0" err="1">
                          <a:latin typeface="Arial" panose="020B0604020202020204" pitchFamily="34" charset="0"/>
                          <a:cs typeface="Arial" panose="020B0604020202020204" pitchFamily="34" charset="0"/>
                        </a:rPr>
                        <a:t>Odlučivanje</a:t>
                      </a:r>
                      <a:endParaRPr lang="en-US" sz="1800" b="1" noProof="0" dirty="0">
                        <a:latin typeface="Arial" panose="020B0604020202020204" pitchFamily="34" charset="0"/>
                        <a:cs typeface="Arial" panose="020B0604020202020204" pitchFamily="34" charset="0"/>
                      </a:endParaRPr>
                    </a:p>
                    <a:p>
                      <a:r>
                        <a:rPr lang="en-US" sz="1800" b="0" noProof="0" dirty="0" err="1">
                          <a:latin typeface="Arial" panose="020B0604020202020204" pitchFamily="34" charset="0"/>
                          <a:cs typeface="Arial" panose="020B0604020202020204" pitchFamily="34" charset="0"/>
                        </a:rPr>
                        <a:t>Sudjelovanje</a:t>
                      </a:r>
                      <a:r>
                        <a:rPr lang="en-US" sz="1800" b="0" noProof="0" dirty="0">
                          <a:latin typeface="Arial" panose="020B0604020202020204" pitchFamily="34" charset="0"/>
                          <a:cs typeface="Arial" panose="020B0604020202020204" pitchFamily="34" charset="0"/>
                        </a:rPr>
                        <a:t> i </a:t>
                      </a:r>
                      <a:r>
                        <a:rPr lang="en-US" sz="1800" b="0" noProof="0" dirty="0" err="1">
                          <a:latin typeface="Arial" panose="020B0604020202020204" pitchFamily="34" charset="0"/>
                          <a:cs typeface="Arial" panose="020B0604020202020204" pitchFamily="34" charset="0"/>
                        </a:rPr>
                        <a:t>konsenzus</a:t>
                      </a:r>
                      <a:endParaRPr lang="en-US" sz="1800" b="0" noProof="0" dirty="0">
                        <a:latin typeface="Arial" panose="020B0604020202020204" pitchFamily="34" charset="0"/>
                        <a:cs typeface="Arial" panose="020B0604020202020204" pitchFamily="34" charset="0"/>
                      </a:endParaRPr>
                    </a:p>
                  </a:txBody>
                  <a:tcPr/>
                </a:tc>
                <a:tc>
                  <a:txBody>
                    <a:bodyPr/>
                    <a:lstStyle/>
                    <a:p>
                      <a:r>
                        <a:rPr lang="en-US" sz="1800" b="1" noProof="0" dirty="0" err="1">
                          <a:latin typeface="Arial" panose="020B0604020202020204" pitchFamily="34" charset="0"/>
                          <a:cs typeface="Arial" panose="020B0604020202020204" pitchFamily="34" charset="0"/>
                        </a:rPr>
                        <a:t>Odlučivanje</a:t>
                      </a:r>
                      <a:endParaRPr lang="en-US" sz="1800" b="1" noProof="0" dirty="0">
                        <a:latin typeface="Arial" panose="020B0604020202020204" pitchFamily="34" charset="0"/>
                        <a:cs typeface="Arial" panose="020B0604020202020204" pitchFamily="34" charset="0"/>
                      </a:endParaRPr>
                    </a:p>
                    <a:p>
                      <a:r>
                        <a:rPr lang="en-US" sz="1800" b="0" noProof="0" dirty="0" err="1">
                          <a:latin typeface="Arial" panose="020B0604020202020204" pitchFamily="34" charset="0"/>
                          <a:cs typeface="Arial" panose="020B0604020202020204" pitchFamily="34" charset="0"/>
                        </a:rPr>
                        <a:t>Nadzornici</a:t>
                      </a:r>
                      <a:endParaRPr lang="en-US" sz="18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3818200"/>
                  </a:ext>
                </a:extLst>
              </a:tr>
            </a:tbl>
          </a:graphicData>
        </a:graphic>
      </p:graphicFrame>
      <p:sp>
        <p:nvSpPr>
          <p:cNvPr id="16" name="TextBox 15">
            <a:extLst>
              <a:ext uri="{FF2B5EF4-FFF2-40B4-BE49-F238E27FC236}">
                <a16:creationId xmlns:a16="http://schemas.microsoft.com/office/drawing/2014/main" id="{CA375FC6-3E7A-E554-8AB9-5EFE2AAFAAB5}"/>
              </a:ext>
            </a:extLst>
          </p:cNvPr>
          <p:cNvSpPr txBox="1"/>
          <p:nvPr/>
        </p:nvSpPr>
        <p:spPr>
          <a:xfrm>
            <a:off x="1282862" y="8806592"/>
            <a:ext cx="903965" cy="276999"/>
          </a:xfrm>
          <a:prstGeom prst="rect">
            <a:avLst/>
          </a:prstGeom>
          <a:noFill/>
        </p:spPr>
        <p:txBody>
          <a:bodyPr wrap="none" rtlCol="0">
            <a:spAutoFit/>
          </a:bodyPr>
          <a:lstStyle/>
          <a:p>
            <a:r>
              <a:rPr lang="en-US" sz="1200" dirty="0" err="1">
                <a:latin typeface="Helvetica Neue" panose="020B0604020202020204" charset="0"/>
              </a:rPr>
              <a:t>Izvor</a:t>
            </a:r>
            <a:r>
              <a:rPr lang="en-US" sz="1200" dirty="0">
                <a:latin typeface="Helvetica Neue" panose="020B0604020202020204" charset="0"/>
              </a:rPr>
              <a:t> br.: 2</a:t>
            </a:r>
          </a:p>
        </p:txBody>
      </p:sp>
      <p:sp>
        <p:nvSpPr>
          <p:cNvPr id="13" name="CuadroTexto 29">
            <a:extLst>
              <a:ext uri="{FF2B5EF4-FFF2-40B4-BE49-F238E27FC236}">
                <a16:creationId xmlns:a16="http://schemas.microsoft.com/office/drawing/2014/main" id="{EAF12349-9B7C-A2BD-8F59-0C23A2B1D70D}"/>
              </a:ext>
            </a:extLst>
          </p:cNvPr>
          <p:cNvSpPr txBox="1"/>
          <p:nvPr/>
        </p:nvSpPr>
        <p:spPr>
          <a:xfrm>
            <a:off x="1296000" y="2304000"/>
            <a:ext cx="7982159" cy="523220"/>
          </a:xfrm>
          <a:prstGeom prst="rect">
            <a:avLst/>
          </a:prstGeom>
          <a:noFill/>
        </p:spPr>
        <p:txBody>
          <a:bodyPr wrap="square" rtlCol="0">
            <a:no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Interni</a:t>
            </a:r>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r>
              <a:rPr lang="en-US"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čimbenici</a:t>
            </a:r>
            <a:endPar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0854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hr-H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Ključni pojedinci, alati i metodologije u upravljanju inovacijama</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endParaRPr kumimoji="0" lang="hr-HR" sz="4800" b="1" i="0" u="none" strike="noStrike" kern="1200" cap="none" spc="0" normalizeH="0" baseline="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Cjelina 3</a:t>
            </a:r>
            <a:endParaRPr kumimoji="0" lang="hr-HR" sz="6000" b="1" i="0" u="none" strike="noStrike" kern="1200" cap="none" spc="0"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6012000"/>
            <a:ext cx="10980000" cy="2677616"/>
          </a:xfrm>
          <a:prstGeom prst="rect">
            <a:avLst/>
          </a:prstGeom>
          <a:noFill/>
          <a:ln>
            <a:noFill/>
          </a:ln>
        </p:spPr>
        <p:txBody>
          <a:bodyPr spcFirstLastPara="1" wrap="square" lIns="91425" tIns="45700" rIns="91425" bIns="45700" anchor="t" anchorCtr="0">
            <a:spAutoFit/>
          </a:bodyPr>
          <a:lstStyle/>
          <a:p>
            <a:pPr marL="625475" marR="0" lvl="0" indent="-625475" algn="l" rtl="0">
              <a:spcBef>
                <a:spcPts val="0"/>
              </a:spcBef>
              <a:spcAft>
                <a:spcPts val="0"/>
              </a:spcAft>
              <a:buClr>
                <a:srgbClr val="000000"/>
              </a:buClr>
              <a:buSzPts val="2800"/>
              <a:buFont typeface="Arial"/>
              <a:buNone/>
            </a:pPr>
            <a:endParaRPr lang="hr-HR" sz="2800" b="1" i="0" u="none" strike="noStrike" cap="none">
              <a:solidFill>
                <a:srgbClr val="AED633"/>
              </a:solidFill>
              <a:latin typeface="Helvetica Neue" panose="020B0604020202020204" charset="0"/>
              <a:ea typeface="Helvetica Neue"/>
              <a:cs typeface="Helvetica Neue"/>
              <a:sym typeface="Helvetica Neue"/>
            </a:endParaRPr>
          </a:p>
          <a:p>
            <a:pPr marL="625475" lvl="0" indent="-625475">
              <a:buClr>
                <a:srgbClr val="000000"/>
              </a:buClr>
              <a:buSzPts val="2800"/>
            </a:pPr>
            <a:r>
              <a:rPr lang="hr-HR" sz="2800" b="1">
                <a:solidFill>
                  <a:srgbClr val="AED633"/>
                </a:solidFill>
                <a:latin typeface="Helvetica Neue" panose="020B0604020202020204" charset="0"/>
                <a:ea typeface="Helvetica Neue"/>
                <a:cs typeface="Helvetica Neue"/>
                <a:sym typeface="Helvetica Neue"/>
              </a:rPr>
              <a:t>3.1 Ključni pojedinci u upravljanju inovacijama unutar organizacije</a:t>
            </a:r>
          </a:p>
          <a:p>
            <a:pPr marL="625475" lvl="0" indent="-625475">
              <a:buClr>
                <a:srgbClr val="000000"/>
              </a:buClr>
              <a:buSzPts val="2800"/>
            </a:pPr>
            <a:endParaRPr lang="hr-HR" sz="2800" b="1">
              <a:solidFill>
                <a:srgbClr val="AED633"/>
              </a:solidFill>
              <a:latin typeface="Helvetica Neue" panose="020B0604020202020204" charset="0"/>
              <a:ea typeface="Helvetica Neue"/>
              <a:cs typeface="Helvetica Neue"/>
              <a:sym typeface="Helvetica Neue"/>
            </a:endParaRPr>
          </a:p>
          <a:p>
            <a:pPr marL="625475" lvl="0" indent="-625475">
              <a:buClr>
                <a:srgbClr val="000000"/>
              </a:buClr>
              <a:buSzPts val="2800"/>
            </a:pPr>
            <a:r>
              <a:rPr lang="hr-HR" sz="2800" b="1">
                <a:solidFill>
                  <a:srgbClr val="AED633"/>
                </a:solidFill>
                <a:latin typeface="Helvetica Neue" panose="020B0604020202020204" charset="0"/>
                <a:ea typeface="Helvetica Neue"/>
                <a:cs typeface="Helvetica Neue"/>
                <a:sym typeface="Helvetica Neue"/>
              </a:rPr>
              <a:t>3.2 Ključni alati i metodologije u upravljanju inovacijama unutar organizacije</a:t>
            </a:r>
          </a:p>
        </p:txBody>
      </p:sp>
    </p:spTree>
    <p:extLst>
      <p:ext uri="{BB962C8B-B14F-4D97-AF65-F5344CB8AC3E}">
        <p14:creationId xmlns:p14="http://schemas.microsoft.com/office/powerpoint/2010/main" val="405127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hr-HR" sz="4800" b="1" dirty="0">
                <a:solidFill>
                  <a:srgbClr val="4D94B7"/>
                </a:solidFill>
                <a:latin typeface="Helvetica Neue"/>
                <a:ea typeface="Microsoft Sans Serif" panose="020B0604020202020204" pitchFamily="34" charset="0"/>
                <a:cs typeface="Microsoft Sans Serif" panose="020B0604020202020204" pitchFamily="34" charset="0"/>
              </a:rPr>
              <a:t>Sadržaj</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4000"/>
            <a:ext cx="720000" cy="1332000"/>
          </a:xfrm>
          <a:prstGeom prst="rect">
            <a:avLst/>
          </a:prstGeom>
          <a:noFill/>
        </p:spPr>
        <p:txBody>
          <a:bodyPr wrap="square" rtlCol="0" anchor="ctr">
            <a:noAutofit/>
          </a:bodyPr>
          <a:lstStyle/>
          <a:p>
            <a:r>
              <a:rPr lang="hr-HR" sz="4800" b="1" dirty="0">
                <a:solidFill>
                  <a:srgbClr val="4D94B7"/>
                </a:solidFill>
                <a:latin typeface="Helvetica Neue"/>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076000"/>
            <a:ext cx="720000" cy="1332000"/>
          </a:xfrm>
          <a:prstGeom prst="rect">
            <a:avLst/>
          </a:prstGeom>
          <a:noFill/>
        </p:spPr>
        <p:txBody>
          <a:bodyPr wrap="square" rtlCol="0" anchor="ctr">
            <a:noAutofit/>
          </a:bodyPr>
          <a:lstStyle/>
          <a:p>
            <a:r>
              <a:rPr lang="hr-HR" sz="4800" b="1" dirty="0">
                <a:solidFill>
                  <a:srgbClr val="78B17A"/>
                </a:solidFill>
                <a:latin typeface="Helvetica Neue"/>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768000"/>
            <a:ext cx="720000" cy="1332000"/>
          </a:xfrm>
          <a:prstGeom prst="rect">
            <a:avLst/>
          </a:prstGeom>
          <a:noFill/>
        </p:spPr>
        <p:txBody>
          <a:bodyPr wrap="square" rtlCol="0" anchor="ctr">
            <a:noAutofit/>
          </a:bodyPr>
          <a:lstStyle/>
          <a:p>
            <a:r>
              <a:rPr lang="hr-HR" sz="4800" b="1" dirty="0">
                <a:solidFill>
                  <a:srgbClr val="AED633"/>
                </a:solidFill>
                <a:latin typeface="Helvetica Neue"/>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332000"/>
          </a:xfrm>
          <a:prstGeom prst="rect">
            <a:avLst/>
          </a:prstGeom>
          <a:noFill/>
        </p:spPr>
        <p:txBody>
          <a:bodyPr wrap="square" rtlCol="0" anchor="ctr">
            <a:noAutofit/>
          </a:bodyPr>
          <a:lstStyle/>
          <a:p>
            <a:r>
              <a:rPr lang="hr-HR" sz="2400" b="1" dirty="0">
                <a:latin typeface="Helvetica Neue"/>
                <a:ea typeface="Microsoft Sans Serif" panose="020B0604020202020204" pitchFamily="34" charset="0"/>
                <a:cs typeface="Microsoft Sans Serif" panose="020B0604020202020204" pitchFamily="34" charset="0"/>
              </a:rPr>
              <a:t>Pojam i priroda upravljanja inovacijama</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076000"/>
            <a:ext cx="5580000" cy="1332000"/>
          </a:xfrm>
          <a:prstGeom prst="rect">
            <a:avLst/>
          </a:prstGeom>
          <a:noFill/>
        </p:spPr>
        <p:txBody>
          <a:bodyPr wrap="square" rtlCol="0" anchor="ctr">
            <a:noAutofit/>
          </a:bodyPr>
          <a:lstStyle/>
          <a:p>
            <a:r>
              <a:rPr lang="hr-HR" sz="2400" b="1" dirty="0">
                <a:latin typeface="Helvetica Neue"/>
                <a:ea typeface="Microsoft Sans Serif" panose="020B0604020202020204" pitchFamily="34" charset="0"/>
                <a:cs typeface="Microsoft Sans Serif" panose="020B0604020202020204" pitchFamily="34" charset="0"/>
              </a:rPr>
              <a:t>Čimbenici koje treba uzeti u obzir u upravljanju inovacijama</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768000"/>
            <a:ext cx="5580000" cy="1332000"/>
          </a:xfrm>
          <a:prstGeom prst="rect">
            <a:avLst/>
          </a:prstGeom>
          <a:noFill/>
        </p:spPr>
        <p:txBody>
          <a:bodyPr wrap="square" rtlCol="0" anchor="ctr">
            <a:noAutofit/>
          </a:bodyPr>
          <a:lstStyle/>
          <a:p>
            <a:r>
              <a:rPr lang="hr-HR" sz="2400" b="1" dirty="0">
                <a:latin typeface="Helvetica Neue"/>
                <a:ea typeface="Microsoft Sans Serif" panose="020B0604020202020204" pitchFamily="34" charset="0"/>
                <a:cs typeface="Microsoft Sans Serif" panose="020B0604020202020204" pitchFamily="34" charset="0"/>
              </a:rPr>
              <a:t>Ključni pojedinci, alati i metodologije u upravljanju inovacijama</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19894" y="3384000"/>
            <a:ext cx="9000000" cy="1332000"/>
          </a:xfrm>
          <a:prstGeom prst="rect">
            <a:avLst/>
          </a:prstGeom>
          <a:noFill/>
        </p:spPr>
        <p:txBody>
          <a:bodyPr wrap="square" rtlCol="0" anchor="ctr">
            <a:noAutofit/>
          </a:bodyPr>
          <a:lstStyle/>
          <a:p>
            <a:pPr>
              <a:spcAft>
                <a:spcPts val="600"/>
              </a:spcAft>
            </a:pPr>
            <a:r>
              <a:rPr lang="hr-HR" sz="2400" dirty="0">
                <a:latin typeface="Helvetica Neue"/>
                <a:ea typeface="Microsoft Sans Serif" panose="020B0604020202020204" pitchFamily="34" charset="0"/>
                <a:cs typeface="Microsoft Sans Serif" panose="020B0604020202020204" pitchFamily="34" charset="0"/>
              </a:rPr>
              <a:t>1.1 Pojam inovacije</a:t>
            </a:r>
          </a:p>
          <a:p>
            <a:pPr>
              <a:spcAft>
                <a:spcPts val="600"/>
              </a:spcAft>
            </a:pPr>
            <a:r>
              <a:rPr lang="hr-HR" sz="2400" dirty="0">
                <a:latin typeface="Helvetica Neue"/>
                <a:ea typeface="Microsoft Sans Serif" panose="020B0604020202020204" pitchFamily="34" charset="0"/>
                <a:cs typeface="Microsoft Sans Serif" panose="020B0604020202020204" pitchFamily="34" charset="0"/>
              </a:rPr>
              <a:t>1.2 Kako se stvaraju inovacije?</a:t>
            </a:r>
          </a:p>
          <a:p>
            <a:pPr>
              <a:spcAft>
                <a:spcPts val="600"/>
              </a:spcAft>
            </a:pPr>
            <a:r>
              <a:rPr lang="hr-HR" sz="2400" dirty="0">
                <a:latin typeface="Helvetica Neue"/>
                <a:ea typeface="Microsoft Sans Serif" panose="020B0604020202020204" pitchFamily="34" charset="0"/>
                <a:cs typeface="Microsoft Sans Serif" panose="020B0604020202020204" pitchFamily="34" charset="0"/>
              </a:rPr>
              <a:t>1.3 Što je upravljanje inovacijama?</a:t>
            </a: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4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dirty="0">
              <a:latin typeface="Helvetica Neue"/>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768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dirty="0">
              <a:latin typeface="Helvetica Neue"/>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076000"/>
            <a:ext cx="180000" cy="133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dirty="0">
              <a:latin typeface="Helvetica Neue"/>
            </a:endParaRPr>
          </a:p>
        </p:txBody>
      </p:sp>
      <p:sp>
        <p:nvSpPr>
          <p:cNvPr id="19" name="CuadroTexto 18">
            <a:extLst>
              <a:ext uri="{FF2B5EF4-FFF2-40B4-BE49-F238E27FC236}">
                <a16:creationId xmlns:a16="http://schemas.microsoft.com/office/drawing/2014/main" id="{F361E540-375D-0564-88E5-DE6906DEE525}"/>
              </a:ext>
            </a:extLst>
          </p:cNvPr>
          <p:cNvSpPr txBox="1"/>
          <p:nvPr/>
        </p:nvSpPr>
        <p:spPr>
          <a:xfrm>
            <a:off x="8019894" y="5076000"/>
            <a:ext cx="9000000" cy="1332000"/>
          </a:xfrm>
          <a:prstGeom prst="rect">
            <a:avLst/>
          </a:prstGeom>
          <a:noFill/>
        </p:spPr>
        <p:txBody>
          <a:bodyPr wrap="square" rtlCol="0" anchor="ctr">
            <a:noAutofit/>
          </a:bodyPr>
          <a:lstStyle/>
          <a:p>
            <a:pPr>
              <a:spcAft>
                <a:spcPts val="600"/>
              </a:spcAft>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2.1 Kreativnost nasuprot stabilnosti</a:t>
            </a:r>
          </a:p>
          <a:p>
            <a:pPr>
              <a:spcAft>
                <a:spcPts val="600"/>
              </a:spcAft>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2.2 Neizvjesnost i potraga za znanjem</a:t>
            </a:r>
          </a:p>
          <a:p>
            <a:pPr>
              <a:spcAft>
                <a:spcPts val="600"/>
              </a:spcAft>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2.3 Interni procesi</a:t>
            </a: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768000"/>
            <a:ext cx="9000000" cy="1332000"/>
          </a:xfrm>
          <a:prstGeom prst="rect">
            <a:avLst/>
          </a:prstGeom>
          <a:noFill/>
        </p:spPr>
        <p:txBody>
          <a:bodyPr wrap="square" rtlCol="0" anchor="ctr">
            <a:noAutofit/>
          </a:bodyPr>
          <a:lstStyle/>
          <a:p>
            <a:pPr marL="546100" indent="-546100">
              <a:spcAft>
                <a:spcPts val="600"/>
              </a:spcAft>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3.1 Ključni pojedinci u upravljanju inovacijama unutar organizacije</a:t>
            </a:r>
          </a:p>
          <a:p>
            <a:pPr marL="546100" indent="-546100">
              <a:spcAft>
                <a:spcPts val="600"/>
              </a:spcAft>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3.2 Ključni alati i metodologije u upravljanju inovacijama unutar organizacije</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28">
            <a:extLst>
              <a:ext uri="{FF2B5EF4-FFF2-40B4-BE49-F238E27FC236}">
                <a16:creationId xmlns:a16="http://schemas.microsoft.com/office/drawing/2014/main" id="{770841F1-3568-1F06-D720-71BC13AFE75C}"/>
              </a:ext>
            </a:extLst>
          </p:cNvPr>
          <p:cNvSpPr txBox="1"/>
          <p:nvPr/>
        </p:nvSpPr>
        <p:spPr>
          <a:xfrm>
            <a:off x="1296000" y="1548000"/>
            <a:ext cx="15840000" cy="707886"/>
          </a:xfrm>
          <a:prstGeom prst="rect">
            <a:avLst/>
          </a:prstGeom>
          <a:noFill/>
        </p:spPr>
        <p:txBody>
          <a:bodyPr wrap="square" rtlCol="0">
            <a:noAutofit/>
          </a:bodyPr>
          <a:lstStyle/>
          <a:p>
            <a:pPr marL="546100" indent="-546100"/>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Ključni pojedinci, alati i metodologije u upravljanju inovacijama</a:t>
            </a:r>
          </a:p>
        </p:txBody>
      </p:sp>
      <p:sp>
        <p:nvSpPr>
          <p:cNvPr id="10" name="CuadroTexto 29">
            <a:extLst>
              <a:ext uri="{FF2B5EF4-FFF2-40B4-BE49-F238E27FC236}">
                <a16:creationId xmlns:a16="http://schemas.microsoft.com/office/drawing/2014/main" id="{6A362A76-9883-6310-BD79-C74CB85D3EFA}"/>
              </a:ext>
            </a:extLst>
          </p:cNvPr>
          <p:cNvSpPr txBox="1"/>
          <p:nvPr/>
        </p:nvSpPr>
        <p:spPr>
          <a:xfrm>
            <a:off x="1295999" y="2808000"/>
            <a:ext cx="15840000"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Ključni pojedinci u upravljanju inovacijama unutar organizacije</a:t>
            </a:r>
          </a:p>
        </p:txBody>
      </p:sp>
      <p:sp>
        <p:nvSpPr>
          <p:cNvPr id="11" name="TextBox 10">
            <a:extLst>
              <a:ext uri="{FF2B5EF4-FFF2-40B4-BE49-F238E27FC236}">
                <a16:creationId xmlns:a16="http://schemas.microsoft.com/office/drawing/2014/main" id="{683A292D-32AA-61AC-20E7-BD116C0A3637}"/>
              </a:ext>
            </a:extLst>
          </p:cNvPr>
          <p:cNvSpPr txBox="1"/>
          <p:nvPr/>
        </p:nvSpPr>
        <p:spPr>
          <a:xfrm>
            <a:off x="1296000" y="3744000"/>
            <a:ext cx="4512052" cy="4890900"/>
          </a:xfrm>
          <a:prstGeom prst="rect">
            <a:avLst/>
          </a:prstGeom>
          <a:noFill/>
        </p:spPr>
        <p:txBody>
          <a:bodyPr wrap="square" rtlCol="0">
            <a:noAutofit/>
          </a:bodyPr>
          <a:lstStyle/>
          <a:p>
            <a:pPr marL="342900" indent="-342900">
              <a:spcAft>
                <a:spcPts val="1200"/>
              </a:spcAft>
              <a:buBlip>
                <a:blip r:embed="rId2"/>
              </a:buBlip>
            </a:pPr>
            <a:r>
              <a:rPr lang="hr-HR" sz="2200" dirty="0">
                <a:latin typeface="Helvetica Neue" panose="020B0604020202020204" charset="0"/>
                <a:cs typeface="Microsoft Sans Serif" panose="020B0604020202020204" pitchFamily="34" charset="0"/>
              </a:rPr>
              <a:t>Upravljanje inovacijama ovisi o određenim pojedinačnim ulogama odgovornim za:</a:t>
            </a:r>
          </a:p>
          <a:p>
            <a:pPr marL="800100" lvl="1" indent="-342900">
              <a:spcAft>
                <a:spcPts val="1200"/>
              </a:spcAft>
              <a:buFont typeface="Wingdings" panose="05000000000000000000" pitchFamily="2" charset="2"/>
              <a:buChar char="§"/>
            </a:pPr>
            <a:r>
              <a:rPr lang="hr-HR" sz="2200" dirty="0">
                <a:latin typeface="Helvetica Neue" panose="020B0604020202020204" charset="0"/>
                <a:cs typeface="Microsoft Sans Serif" panose="020B0604020202020204" pitchFamily="34" charset="0"/>
              </a:rPr>
              <a:t>Tehnologiju</a:t>
            </a:r>
          </a:p>
          <a:p>
            <a:pPr marL="800100" lvl="1" indent="-342900">
              <a:spcAft>
                <a:spcPts val="1200"/>
              </a:spcAft>
              <a:buFont typeface="Wingdings" panose="05000000000000000000" pitchFamily="2" charset="2"/>
              <a:buChar char="§"/>
            </a:pPr>
            <a:r>
              <a:rPr lang="hr-HR" sz="2200" dirty="0">
                <a:latin typeface="Helvetica Neue" panose="020B0604020202020204" charset="0"/>
                <a:cs typeface="Microsoft Sans Serif" panose="020B0604020202020204" pitchFamily="34" charset="0"/>
              </a:rPr>
              <a:t>Vanjske veze</a:t>
            </a:r>
          </a:p>
          <a:p>
            <a:pPr marL="800100" lvl="1" indent="-342900">
              <a:spcAft>
                <a:spcPts val="1200"/>
              </a:spcAft>
              <a:buFont typeface="Wingdings" panose="05000000000000000000" pitchFamily="2" charset="2"/>
              <a:buChar char="§"/>
            </a:pPr>
            <a:r>
              <a:rPr lang="hr-HR" sz="2200" dirty="0">
                <a:latin typeface="Helvetica Neue" panose="020B0604020202020204" charset="0"/>
                <a:cs typeface="Microsoft Sans Serif" panose="020B0604020202020204" pitchFamily="34" charset="0"/>
              </a:rPr>
              <a:t>Razvoj proizvoda</a:t>
            </a:r>
          </a:p>
          <a:p>
            <a:pPr marL="800100" lvl="1" indent="-342900">
              <a:spcAft>
                <a:spcPts val="1200"/>
              </a:spcAft>
              <a:buFont typeface="Wingdings" panose="05000000000000000000" pitchFamily="2" charset="2"/>
              <a:buChar char="§"/>
            </a:pPr>
            <a:r>
              <a:rPr lang="hr-HR" sz="2200" dirty="0">
                <a:latin typeface="Helvetica Neue" panose="020B0604020202020204" charset="0"/>
                <a:cs typeface="Microsoft Sans Serif" panose="020B0604020202020204" pitchFamily="34" charset="0"/>
              </a:rPr>
              <a:t>Motivaciju</a:t>
            </a:r>
          </a:p>
          <a:p>
            <a:pPr marL="342900" indent="-342900">
              <a:spcAft>
                <a:spcPts val="1200"/>
              </a:spcAft>
              <a:buBlip>
                <a:blip r:embed="rId2"/>
              </a:buBlip>
            </a:pPr>
            <a:endParaRPr lang="hr-HR" sz="2200" dirty="0">
              <a:latin typeface="Helvetica Neue" panose="020B0604020202020204" charset="0"/>
              <a:cs typeface="Microsoft Sans Serif" panose="020B0604020202020204" pitchFamily="34" charset="0"/>
            </a:endParaRPr>
          </a:p>
          <a:p>
            <a:pPr marL="342900" indent="-342900">
              <a:spcAft>
                <a:spcPts val="1200"/>
              </a:spcAft>
              <a:buBlip>
                <a:blip r:embed="rId2"/>
              </a:buBlip>
            </a:pPr>
            <a:r>
              <a:rPr lang="hr-HR" sz="2200" dirty="0">
                <a:latin typeface="Helvetica Neue" panose="020B0604020202020204" charset="0"/>
                <a:cs typeface="Microsoft Sans Serif" panose="020B0604020202020204" pitchFamily="34" charset="0"/>
              </a:rPr>
              <a:t>Trott (2018) daje pregled ključnih pojedinačnih uloga u upravljanju inovacijama</a:t>
            </a:r>
          </a:p>
        </p:txBody>
      </p:sp>
      <p:graphicFrame>
        <p:nvGraphicFramePr>
          <p:cNvPr id="14" name="Content Placeholder 3">
            <a:extLst>
              <a:ext uri="{FF2B5EF4-FFF2-40B4-BE49-F238E27FC236}">
                <a16:creationId xmlns:a16="http://schemas.microsoft.com/office/drawing/2014/main" id="{C4377A88-01E4-4540-9A37-C183A3297A3D}"/>
              </a:ext>
            </a:extLst>
          </p:cNvPr>
          <p:cNvGraphicFramePr>
            <a:graphicFrameLocks/>
          </p:cNvGraphicFramePr>
          <p:nvPr>
            <p:extLst>
              <p:ext uri="{D42A27DB-BD31-4B8C-83A1-F6EECF244321}">
                <p14:modId xmlns:p14="http://schemas.microsoft.com/office/powerpoint/2010/main" val="2863205967"/>
              </p:ext>
            </p:extLst>
          </p:nvPr>
        </p:nvGraphicFramePr>
        <p:xfrm>
          <a:off x="5940000" y="3384000"/>
          <a:ext cx="10692000" cy="5760001"/>
        </p:xfrm>
        <a:graphic>
          <a:graphicData uri="http://schemas.openxmlformats.org/drawingml/2006/table">
            <a:tbl>
              <a:tblPr firstRow="1" bandRow="1">
                <a:tableStyleId>{00A15C55-8517-42AA-B614-E9B94910E393}</a:tableStyleId>
              </a:tblPr>
              <a:tblGrid>
                <a:gridCol w="2880000">
                  <a:extLst>
                    <a:ext uri="{9D8B030D-6E8A-4147-A177-3AD203B41FA5}">
                      <a16:colId xmlns:a16="http://schemas.microsoft.com/office/drawing/2014/main" val="760390161"/>
                    </a:ext>
                  </a:extLst>
                </a:gridCol>
                <a:gridCol w="7812000">
                  <a:extLst>
                    <a:ext uri="{9D8B030D-6E8A-4147-A177-3AD203B41FA5}">
                      <a16:colId xmlns:a16="http://schemas.microsoft.com/office/drawing/2014/main" val="1797501251"/>
                    </a:ext>
                  </a:extLst>
                </a:gridCol>
              </a:tblGrid>
              <a:tr h="390512">
                <a:tc>
                  <a:txBody>
                    <a:bodyPr/>
                    <a:lstStyle/>
                    <a:p>
                      <a:r>
                        <a:rPr lang="hr-HR" sz="1800" noProof="0" dirty="0">
                          <a:latin typeface="Helvetica Neue" panose="020B0604020202020204" charset="0"/>
                        </a:rPr>
                        <a:t>Ključni pojedinac</a:t>
                      </a:r>
                    </a:p>
                  </a:txBody>
                  <a:tcPr/>
                </a:tc>
                <a:tc>
                  <a:txBody>
                    <a:bodyPr/>
                    <a:lstStyle/>
                    <a:p>
                      <a:r>
                        <a:rPr lang="hr-HR" sz="1800" noProof="0">
                          <a:latin typeface="Helvetica Neue" panose="020B0604020202020204" charset="0"/>
                        </a:rPr>
                        <a:t>Uloga</a:t>
                      </a:r>
                    </a:p>
                  </a:txBody>
                  <a:tcPr/>
                </a:tc>
                <a:extLst>
                  <a:ext uri="{0D108BD9-81ED-4DB2-BD59-A6C34878D82A}">
                    <a16:rowId xmlns:a16="http://schemas.microsoft.com/office/drawing/2014/main" val="1720101576"/>
                  </a:ext>
                </a:extLst>
              </a:tr>
              <a:tr h="683388">
                <a:tc>
                  <a:txBody>
                    <a:bodyPr/>
                    <a:lstStyle/>
                    <a:p>
                      <a:r>
                        <a:rPr lang="hr-HR" sz="1800" b="1" noProof="0" dirty="0">
                          <a:latin typeface="Helvetica Neue" panose="020B0604020202020204" charset="0"/>
                        </a:rPr>
                        <a:t>Tehnički inovator</a:t>
                      </a:r>
                    </a:p>
                  </a:txBody>
                  <a:tcPr/>
                </a:tc>
                <a:tc>
                  <a:txBody>
                    <a:bodyPr/>
                    <a:lstStyle/>
                    <a:p>
                      <a:r>
                        <a:rPr lang="hr-HR" sz="1800" noProof="0" dirty="0">
                          <a:latin typeface="Helvetica Neue" panose="020B0604020202020204" charset="0"/>
                        </a:rPr>
                        <a:t>Stručnjak u nekoliko područja. Stvara nove ideje i vidi nove i drugačije načine obavljanja stvari. Ponekad se naziva i "ludi znanstvenik"</a:t>
                      </a:r>
                    </a:p>
                  </a:txBody>
                  <a:tcPr/>
                </a:tc>
                <a:extLst>
                  <a:ext uri="{0D108BD9-81ED-4DB2-BD59-A6C34878D82A}">
                    <a16:rowId xmlns:a16="http://schemas.microsoft.com/office/drawing/2014/main" val="922431454"/>
                  </a:ext>
                </a:extLst>
              </a:tr>
              <a:tr h="683388">
                <a:tc>
                  <a:txBody>
                    <a:bodyPr/>
                    <a:lstStyle/>
                    <a:p>
                      <a:r>
                        <a:rPr lang="hr-HR" sz="1800" b="1" noProof="0">
                          <a:latin typeface="Helvetica Neue" panose="020B0604020202020204" charset="0"/>
                        </a:rPr>
                        <a:t>Tehnički/komercijalni skener</a:t>
                      </a:r>
                    </a:p>
                  </a:txBody>
                  <a:tcPr/>
                </a:tc>
                <a:tc>
                  <a:txBody>
                    <a:bodyPr/>
                    <a:lstStyle/>
                    <a:p>
                      <a:r>
                        <a:rPr lang="hr-HR" sz="1800" noProof="0" dirty="0">
                          <a:latin typeface="Helvetica Neue" panose="020B0604020202020204" charset="0"/>
                        </a:rPr>
                        <a:t>Dobiva informacije iz vanjskog okruženja putem umrežavanja te putem tržišnih i tehničkih informacija.</a:t>
                      </a:r>
                    </a:p>
                  </a:txBody>
                  <a:tcPr/>
                </a:tc>
                <a:extLst>
                  <a:ext uri="{0D108BD9-81ED-4DB2-BD59-A6C34878D82A}">
                    <a16:rowId xmlns:a16="http://schemas.microsoft.com/office/drawing/2014/main" val="875915166"/>
                  </a:ext>
                </a:extLst>
              </a:tr>
              <a:tr h="390512">
                <a:tc>
                  <a:txBody>
                    <a:bodyPr/>
                    <a:lstStyle/>
                    <a:p>
                      <a:r>
                        <a:rPr lang="hr-HR" sz="1800" b="1" noProof="0">
                          <a:latin typeface="Helvetica Neue" panose="020B0604020202020204" charset="0"/>
                        </a:rPr>
                        <a:t>„Boundary” programer</a:t>
                      </a:r>
                    </a:p>
                  </a:txBody>
                  <a:tcPr/>
                </a:tc>
                <a:tc>
                  <a:txBody>
                    <a:bodyPr/>
                    <a:lstStyle/>
                    <a:p>
                      <a:r>
                        <a:rPr lang="hr-HR" sz="1800" noProof="0" dirty="0">
                          <a:latin typeface="Helvetica Neue" panose="020B0604020202020204" charset="0"/>
                        </a:rPr>
                        <a:t>Uspostavlja veze s vanjskim okruženjem</a:t>
                      </a:r>
                    </a:p>
                  </a:txBody>
                  <a:tcPr/>
                </a:tc>
                <a:extLst>
                  <a:ext uri="{0D108BD9-81ED-4DB2-BD59-A6C34878D82A}">
                    <a16:rowId xmlns:a16="http://schemas.microsoft.com/office/drawing/2014/main" val="4256957021"/>
                  </a:ext>
                </a:extLst>
              </a:tr>
              <a:tr h="976271">
                <a:tc>
                  <a:txBody>
                    <a:bodyPr/>
                    <a:lstStyle/>
                    <a:p>
                      <a:r>
                        <a:rPr lang="hr-HR" sz="1800" b="1" noProof="0">
                          <a:latin typeface="Helvetica Neue" panose="020B0604020202020204" charset="0"/>
                        </a:rPr>
                        <a:t>Vratar</a:t>
                      </a:r>
                    </a:p>
                  </a:txBody>
                  <a:tcPr/>
                </a:tc>
                <a:tc>
                  <a:txBody>
                    <a:bodyPr/>
                    <a:lstStyle/>
                    <a:p>
                      <a:r>
                        <a:rPr lang="hr-HR" sz="1800" noProof="0" dirty="0">
                          <a:latin typeface="Helvetica Neue" panose="020B0604020202020204" charset="0"/>
                        </a:rPr>
                        <a:t>Informira se o povezanim razvojima izvan organizacije putem časopisa, konferencija, umrežavanja. Interno distribuira informacije i djeluje kao interni izvor informacija</a:t>
                      </a:r>
                    </a:p>
                  </a:txBody>
                  <a:tcPr/>
                </a:tc>
                <a:extLst>
                  <a:ext uri="{0D108BD9-81ED-4DB2-BD59-A6C34878D82A}">
                    <a16:rowId xmlns:a16="http://schemas.microsoft.com/office/drawing/2014/main" val="728729909"/>
                  </a:ext>
                </a:extLst>
              </a:tr>
              <a:tr h="683388">
                <a:tc>
                  <a:txBody>
                    <a:bodyPr/>
                    <a:lstStyle/>
                    <a:p>
                      <a:r>
                        <a:rPr lang="hr-HR" sz="1800" b="1" noProof="0">
                          <a:latin typeface="Helvetica Neue" panose="020B0604020202020204" charset="0"/>
                        </a:rPr>
                        <a:t>Šampion proizvoda</a:t>
                      </a:r>
                    </a:p>
                  </a:txBody>
                  <a:tcPr/>
                </a:tc>
                <a:tc>
                  <a:txBody>
                    <a:bodyPr/>
                    <a:lstStyle/>
                    <a:p>
                      <a:r>
                        <a:rPr lang="hr-HR" sz="1800" noProof="0" dirty="0">
                          <a:latin typeface="Helvetica Neue" panose="020B0604020202020204" charset="0"/>
                        </a:rPr>
                        <a:t>Prodaje nove ideje drugima u organizaciji. Stječe resurse i preuzima rizike.</a:t>
                      </a:r>
                    </a:p>
                  </a:txBody>
                  <a:tcPr/>
                </a:tc>
                <a:extLst>
                  <a:ext uri="{0D108BD9-81ED-4DB2-BD59-A6C34878D82A}">
                    <a16:rowId xmlns:a16="http://schemas.microsoft.com/office/drawing/2014/main" val="3429534855"/>
                  </a:ext>
                </a:extLst>
              </a:tr>
              <a:tr h="976271">
                <a:tc>
                  <a:txBody>
                    <a:bodyPr/>
                    <a:lstStyle/>
                    <a:p>
                      <a:r>
                        <a:rPr lang="hr-HR" sz="1800" b="1" noProof="0">
                          <a:latin typeface="Helvetica Neue" panose="020B0604020202020204" charset="0"/>
                        </a:rPr>
                        <a:t>Voditelj projekta</a:t>
                      </a:r>
                    </a:p>
                  </a:txBody>
                  <a:tcPr/>
                </a:tc>
                <a:tc>
                  <a:txBody>
                    <a:bodyPr/>
                    <a:lstStyle/>
                    <a:p>
                      <a:r>
                        <a:rPr lang="hr-HR" sz="1800" noProof="0" dirty="0">
                          <a:latin typeface="Helvetica Neue" panose="020B0604020202020204" charset="0"/>
                        </a:rPr>
                        <a:t>Izvor vodstva i motivacije. Planira i organizira projekt. Zadovoljava administrativne zahtjeve. Koordinira i nadzire učinkovitost tima.</a:t>
                      </a:r>
                    </a:p>
                  </a:txBody>
                  <a:tcPr/>
                </a:tc>
                <a:extLst>
                  <a:ext uri="{0D108BD9-81ED-4DB2-BD59-A6C34878D82A}">
                    <a16:rowId xmlns:a16="http://schemas.microsoft.com/office/drawing/2014/main" val="3414626839"/>
                  </a:ext>
                </a:extLst>
              </a:tr>
              <a:tr h="976271">
                <a:tc>
                  <a:txBody>
                    <a:bodyPr/>
                    <a:lstStyle/>
                    <a:p>
                      <a:r>
                        <a:rPr lang="hr-HR" sz="1800" b="1" noProof="0">
                          <a:latin typeface="Helvetica Neue" panose="020B0604020202020204" charset="0"/>
                        </a:rPr>
                        <a:t>Sponzor</a:t>
                      </a:r>
                    </a:p>
                  </a:txBody>
                  <a:tcPr/>
                </a:tc>
                <a:tc>
                  <a:txBody>
                    <a:bodyPr/>
                    <a:lstStyle/>
                    <a:p>
                      <a:r>
                        <a:rPr lang="hr-HR" sz="1800" noProof="0" dirty="0">
                          <a:latin typeface="Helvetica Neue" panose="020B0604020202020204" charset="0"/>
                        </a:rPr>
                        <a:t>Omogućuje pristup bazi moći unutar organizacije. </a:t>
                      </a:r>
                      <a:r>
                        <a:rPr lang="hr-HR" sz="1800" noProof="0" dirty="0" err="1">
                          <a:latin typeface="Helvetica Neue" panose="020B0604020202020204" charset="0"/>
                        </a:rPr>
                        <a:t>Zaštitita</a:t>
                      </a:r>
                      <a:r>
                        <a:rPr lang="hr-HR" sz="1800" baseline="0" noProof="0" dirty="0">
                          <a:latin typeface="Helvetica Neue" panose="020B0604020202020204" charset="0"/>
                        </a:rPr>
                        <a:t> </a:t>
                      </a:r>
                      <a:r>
                        <a:rPr lang="hr-HR" sz="1800" noProof="0" dirty="0">
                          <a:latin typeface="Helvetica Neue" panose="020B0604020202020204" charset="0"/>
                        </a:rPr>
                        <a:t>od nepotrebnih organizacijskih ograničenja. Osigurava da projektni tim dobije ono što treba od drugih dijelova organizacije.</a:t>
                      </a:r>
                    </a:p>
                  </a:txBody>
                  <a:tcPr/>
                </a:tc>
                <a:extLst>
                  <a:ext uri="{0D108BD9-81ED-4DB2-BD59-A6C34878D82A}">
                    <a16:rowId xmlns:a16="http://schemas.microsoft.com/office/drawing/2014/main" val="2104482267"/>
                  </a:ext>
                </a:extLst>
              </a:tr>
            </a:tbl>
          </a:graphicData>
        </a:graphic>
      </p:graphicFrame>
    </p:spTree>
    <p:extLst>
      <p:ext uri="{BB962C8B-B14F-4D97-AF65-F5344CB8AC3E}">
        <p14:creationId xmlns:p14="http://schemas.microsoft.com/office/powerpoint/2010/main" val="231740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903965" cy="276999"/>
          </a:xfrm>
          <a:prstGeom prst="rect">
            <a:avLst/>
          </a:prstGeom>
          <a:noFill/>
        </p:spPr>
        <p:txBody>
          <a:bodyPr wrap="none" rtlCol="0">
            <a:spAutoFit/>
          </a:bodyPr>
          <a:lstStyle/>
          <a:p>
            <a:r>
              <a:rPr lang="de-DE" sz="1200" dirty="0" err="1">
                <a:latin typeface="Helvetica Neue" panose="020B0604020202020204" charset="0"/>
              </a:rPr>
              <a:t>Izvor</a:t>
            </a:r>
            <a:r>
              <a:rPr lang="de-DE" sz="1200" dirty="0">
                <a:latin typeface="Helvetica Neue" panose="020B0604020202020204" charset="0"/>
              </a:rPr>
              <a:t> </a:t>
            </a:r>
            <a:r>
              <a:rPr lang="de-DE" sz="1200" dirty="0" err="1">
                <a:latin typeface="Helvetica Neue" panose="020B0604020202020204" charset="0"/>
              </a:rPr>
              <a:t>br</a:t>
            </a:r>
            <a:r>
              <a:rPr lang="hr-HR" sz="1200" dirty="0">
                <a:latin typeface="Helvetica Neue" panose="020B0604020202020204" charset="0"/>
              </a:rPr>
              <a:t>.: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rtlCol="0">
            <a:noAutofit/>
          </a:bodyPr>
          <a:lstStyle/>
          <a:p>
            <a:pPr marL="546100" indent="-546100"/>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Ključni pojedinci, alati i metodologije u upravljanju inovacijama</a:t>
            </a: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5999" y="2808000"/>
            <a:ext cx="15840000"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Ključni alati i metodologije u upravljanju inovacijama unutar organizacije</a:t>
            </a: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4142837720"/>
              </p:ext>
            </p:extLst>
          </p:nvPr>
        </p:nvGraphicFramePr>
        <p:xfrm>
          <a:off x="1296000" y="3744000"/>
          <a:ext cx="15696000" cy="4650791"/>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116000">
                <a:tc>
                  <a:txBody>
                    <a:bodyPr/>
                    <a:lstStyle/>
                    <a:p>
                      <a:pPr>
                        <a:lnSpc>
                          <a:spcPct val="115000"/>
                        </a:lnSpc>
                        <a:spcAft>
                          <a:spcPts val="0"/>
                        </a:spcAft>
                        <a:tabLst>
                          <a:tab pos="723900" algn="l"/>
                        </a:tabLst>
                      </a:pPr>
                      <a:r>
                        <a:rPr lang="hr-HR" sz="1800" b="1" noProof="0" dirty="0">
                          <a:solidFill>
                            <a:schemeClr val="bg1"/>
                          </a:solidFill>
                          <a:effectLst/>
                          <a:latin typeface="Helvetica Neue" panose="020B0604020202020204"/>
                        </a:rPr>
                        <a:t>Tipologije upravljanja inovacijama:</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Upravljanje znanjem i tehnologijom</a:t>
                      </a:r>
                      <a:endParaRPr lang="hr-HR" sz="1800" b="1" noProof="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Tržišna inteligencija</a:t>
                      </a:r>
                      <a:endParaRPr lang="hr-HR" sz="1800" b="1" noProof="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Suradnja i umrežavanje</a:t>
                      </a:r>
                      <a:endParaRPr lang="hr-HR" sz="1800" b="1" noProof="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Upravljanje ljudskim resursima </a:t>
                      </a:r>
                    </a:p>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Rad na daljinu</a:t>
                      </a:r>
                      <a:endParaRPr lang="hr-HR" sz="1800" b="1" noProof="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Upravljanje sučeljem</a:t>
                      </a:r>
                      <a:endParaRPr lang="hr-HR" sz="1800" b="1" noProof="0">
                        <a:latin typeface="Helvetica Neue" panose="020B0604020202020204"/>
                      </a:endParaRP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331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b="1" noProof="0">
                          <a:solidFill>
                            <a:schemeClr val="bg1"/>
                          </a:solidFill>
                          <a:effectLst/>
                          <a:latin typeface="Helvetica Neue" panose="020B0604020202020204"/>
                        </a:rPr>
                        <a:t>Metodologije i alati:</a:t>
                      </a:r>
                      <a:endParaRPr lang="hr-HR" sz="1800" b="1" noProof="0">
                        <a:solidFill>
                          <a:schemeClr val="bg1"/>
                        </a:solidFill>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Provjere znanja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Mapiranje znanja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Tehnološke karte puta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Paneli za predviđanje industrije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Upravljanje dokumentima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Upravljanje pravima intelektualnog vlasništva</a:t>
                      </a:r>
                      <a:endParaRPr lang="hr-HR" sz="1800" noProof="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Gledanje tehnologije/pretraga tehnologije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Analiza patenata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Poslovna inteligencija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Analiza konkurenata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Analiza trendova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Fokusirane grupe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Upravljanje odnosima s klijentima (CRM)</a:t>
                      </a:r>
                      <a:endParaRPr lang="hr-HR" sz="1800" noProof="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Grupni programi</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Izgradnja tima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Upravljanje lancem opskrbe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Industrijsko klasteriranje</a:t>
                      </a:r>
                      <a:endParaRPr lang="hr-HR" sz="1800" noProof="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Korporacijski intraneti</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Online zapošljavanje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e-učenje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Upravljanje kompetencijama</a:t>
                      </a:r>
                      <a:endParaRPr lang="hr-HR" sz="1800" noProof="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dirty="0">
                          <a:effectLst/>
                          <a:latin typeface="Helvetica Neue" panose="020B0604020202020204"/>
                        </a:rPr>
                        <a:t>R&amp;D – upravljanje marketinškim sučeljem</a:t>
                      </a:r>
                    </a:p>
                    <a:p>
                      <a:pPr marL="285750" indent="-285750">
                        <a:lnSpc>
                          <a:spcPct val="115000"/>
                        </a:lnSpc>
                        <a:spcAft>
                          <a:spcPts val="0"/>
                        </a:spcAft>
                        <a:buFont typeface="Wingdings" panose="05000000000000000000" pitchFamily="2" charset="2"/>
                        <a:buChar char="§"/>
                        <a:tabLst>
                          <a:tab pos="723900" algn="l"/>
                        </a:tabLst>
                      </a:pPr>
                      <a:r>
                        <a:rPr lang="hr-HR" sz="1800" noProof="0" dirty="0">
                          <a:effectLst/>
                          <a:latin typeface="Helvetica Neue" panose="020B0604020202020204"/>
                        </a:rPr>
                        <a:t>Konkurentni inženjering</a:t>
                      </a:r>
                      <a:endParaRPr lang="hr-HR" sz="1800" noProof="0" dirty="0">
                        <a:effectLst/>
                        <a:latin typeface="Helvetica Neue" panose="020B0604020202020204"/>
                        <a:ea typeface="Calibri"/>
                        <a:cs typeface="Times New Roman"/>
                      </a:endParaRP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38642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C07E5141-5571-1AB7-14A2-2E585808AEEC}"/>
              </a:ext>
            </a:extLst>
          </p:cNvPr>
          <p:cNvSpPr txBox="1"/>
          <p:nvPr/>
        </p:nvSpPr>
        <p:spPr>
          <a:xfrm>
            <a:off x="1319648" y="8874236"/>
            <a:ext cx="903965" cy="276999"/>
          </a:xfrm>
          <a:prstGeom prst="rect">
            <a:avLst/>
          </a:prstGeom>
          <a:noFill/>
        </p:spPr>
        <p:txBody>
          <a:bodyPr wrap="none" rtlCol="0">
            <a:spAutoFit/>
          </a:bodyPr>
          <a:lstStyle/>
          <a:p>
            <a:r>
              <a:rPr lang="de-DE" sz="1200" dirty="0" err="1">
                <a:latin typeface="Helvetica Neue" panose="020B0604020202020204" charset="0"/>
              </a:rPr>
              <a:t>Izvor</a:t>
            </a:r>
            <a:r>
              <a:rPr lang="de-DE" sz="1200" dirty="0">
                <a:latin typeface="Helvetica Neue" panose="020B0604020202020204" charset="0"/>
              </a:rPr>
              <a:t> </a:t>
            </a:r>
            <a:r>
              <a:rPr lang="de-DE" sz="1200" dirty="0" err="1">
                <a:latin typeface="Helvetica Neue" panose="020B0604020202020204" charset="0"/>
              </a:rPr>
              <a:t>br</a:t>
            </a:r>
            <a:r>
              <a:rPr lang="hr-HR" sz="1200" dirty="0">
                <a:latin typeface="Helvetica Neue" panose="020B0604020202020204" charset="0"/>
              </a:rPr>
              <a:t>.: 2</a:t>
            </a:r>
          </a:p>
        </p:txBody>
      </p:sp>
      <p:sp>
        <p:nvSpPr>
          <p:cNvPr id="3" name="CuadroTexto 28">
            <a:extLst>
              <a:ext uri="{FF2B5EF4-FFF2-40B4-BE49-F238E27FC236}">
                <a16:creationId xmlns:a16="http://schemas.microsoft.com/office/drawing/2014/main" id="{9AB7DC59-A03B-6CE4-4BD8-206309A0D161}"/>
              </a:ext>
            </a:extLst>
          </p:cNvPr>
          <p:cNvSpPr txBox="1"/>
          <p:nvPr/>
        </p:nvSpPr>
        <p:spPr>
          <a:xfrm>
            <a:off x="1296000" y="1548000"/>
            <a:ext cx="15840000" cy="707886"/>
          </a:xfrm>
          <a:prstGeom prst="rect">
            <a:avLst/>
          </a:prstGeom>
          <a:noFill/>
        </p:spPr>
        <p:txBody>
          <a:bodyPr wrap="square" rtlCol="0">
            <a:noAutofit/>
          </a:bodyPr>
          <a:lstStyle/>
          <a:p>
            <a:pPr marL="546100" indent="-546100"/>
            <a:r>
              <a:rPr lang="hr-HR" sz="40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Ključni pojedinci, alati i metodologije u upravljanju inovacijama</a:t>
            </a:r>
          </a:p>
        </p:txBody>
      </p:sp>
      <p:sp>
        <p:nvSpPr>
          <p:cNvPr id="4" name="CuadroTexto 29">
            <a:extLst>
              <a:ext uri="{FF2B5EF4-FFF2-40B4-BE49-F238E27FC236}">
                <a16:creationId xmlns:a16="http://schemas.microsoft.com/office/drawing/2014/main" id="{045A43B5-662E-EB56-D111-FABDBC9A74BF}"/>
              </a:ext>
            </a:extLst>
          </p:cNvPr>
          <p:cNvSpPr txBox="1"/>
          <p:nvPr/>
        </p:nvSpPr>
        <p:spPr>
          <a:xfrm>
            <a:off x="1295999" y="2808000"/>
            <a:ext cx="15840000"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Ključni alati i metodologije u upravljanju inovacijama unutar organizacije</a:t>
            </a:r>
          </a:p>
        </p:txBody>
      </p:sp>
      <p:graphicFrame>
        <p:nvGraphicFramePr>
          <p:cNvPr id="5" name="Tabelle 5">
            <a:extLst>
              <a:ext uri="{FF2B5EF4-FFF2-40B4-BE49-F238E27FC236}">
                <a16:creationId xmlns:a16="http://schemas.microsoft.com/office/drawing/2014/main" id="{3797DCCE-E308-81F7-C529-33BA0C36B849}"/>
              </a:ext>
            </a:extLst>
          </p:cNvPr>
          <p:cNvGraphicFramePr>
            <a:graphicFrameLocks noGrp="1"/>
          </p:cNvGraphicFramePr>
          <p:nvPr>
            <p:extLst>
              <p:ext uri="{D42A27DB-BD31-4B8C-83A1-F6EECF244321}">
                <p14:modId xmlns:p14="http://schemas.microsoft.com/office/powerpoint/2010/main" val="2634208519"/>
              </p:ext>
            </p:extLst>
          </p:nvPr>
        </p:nvGraphicFramePr>
        <p:xfrm>
          <a:off x="1296000" y="3744000"/>
          <a:ext cx="15696000" cy="4299323"/>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2209438283"/>
                    </a:ext>
                  </a:extLst>
                </a:gridCol>
                <a:gridCol w="2700000">
                  <a:extLst>
                    <a:ext uri="{9D8B030D-6E8A-4147-A177-3AD203B41FA5}">
                      <a16:colId xmlns:a16="http://schemas.microsoft.com/office/drawing/2014/main" val="3056951221"/>
                    </a:ext>
                  </a:extLst>
                </a:gridCol>
                <a:gridCol w="2700000">
                  <a:extLst>
                    <a:ext uri="{9D8B030D-6E8A-4147-A177-3AD203B41FA5}">
                      <a16:colId xmlns:a16="http://schemas.microsoft.com/office/drawing/2014/main" val="2002892820"/>
                    </a:ext>
                  </a:extLst>
                </a:gridCol>
                <a:gridCol w="2700000">
                  <a:extLst>
                    <a:ext uri="{9D8B030D-6E8A-4147-A177-3AD203B41FA5}">
                      <a16:colId xmlns:a16="http://schemas.microsoft.com/office/drawing/2014/main" val="724622916"/>
                    </a:ext>
                  </a:extLst>
                </a:gridCol>
                <a:gridCol w="2700000">
                  <a:extLst>
                    <a:ext uri="{9D8B030D-6E8A-4147-A177-3AD203B41FA5}">
                      <a16:colId xmlns:a16="http://schemas.microsoft.com/office/drawing/2014/main" val="2489143425"/>
                    </a:ext>
                  </a:extLst>
                </a:gridCol>
                <a:gridCol w="2700000">
                  <a:extLst>
                    <a:ext uri="{9D8B030D-6E8A-4147-A177-3AD203B41FA5}">
                      <a16:colId xmlns:a16="http://schemas.microsoft.com/office/drawing/2014/main" val="348467898"/>
                    </a:ext>
                  </a:extLst>
                </a:gridCol>
              </a:tblGrid>
              <a:tr h="1080000">
                <a:tc>
                  <a:txBody>
                    <a:bodyPr/>
                    <a:lstStyle/>
                    <a:p>
                      <a:pPr>
                        <a:lnSpc>
                          <a:spcPct val="115000"/>
                        </a:lnSpc>
                        <a:spcAft>
                          <a:spcPts val="0"/>
                        </a:spcAft>
                        <a:tabLst>
                          <a:tab pos="723900" algn="l"/>
                        </a:tabLst>
                      </a:pPr>
                      <a:r>
                        <a:rPr lang="hr-HR" sz="1800" b="1" noProof="0" dirty="0">
                          <a:solidFill>
                            <a:schemeClr val="bg1"/>
                          </a:solidFill>
                          <a:effectLst/>
                          <a:latin typeface="Helvetica Neue" panose="020B0604020202020204"/>
                        </a:rPr>
                        <a:t>Tipologije upravljanja inovacijama:</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4D94B7"/>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Razvoj kreativnosti</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Poboljšanje procesa</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Upravljanje inovacijskim projektima</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Dizajn i razvoj proizvoda</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800" b="1" noProof="0">
                          <a:effectLst/>
                          <a:latin typeface="Helvetica Neue" panose="020B0604020202020204"/>
                        </a:rPr>
                        <a:t>Stvaranje posla</a:t>
                      </a:r>
                    </a:p>
                  </a:txBody>
                  <a:tcPr anchor="ct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963754879"/>
                  </a:ext>
                </a:extLst>
              </a:tr>
              <a:tr h="2700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1800" b="1" noProof="0">
                          <a:solidFill>
                            <a:schemeClr val="bg1"/>
                          </a:solidFill>
                          <a:effectLst/>
                          <a:latin typeface="Helvetica Neue" panose="020B0604020202020204"/>
                        </a:rPr>
                        <a:t>Metodologije i alati:</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4D94B7"/>
                      </a:solidFill>
                      <a:prstDash val="solid"/>
                      <a:round/>
                      <a:headEnd type="none" w="med" len="med"/>
                      <a:tailEnd type="none" w="med" len="med"/>
                    </a:lnB>
                    <a:solidFill>
                      <a:srgbClr val="4D94B7"/>
                    </a:solidFill>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Brainstorming</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Lateralno razmišljanje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TRIZ*</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Scamper metoda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Mentalna mapa</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Benchmarking</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Tijek rada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Reinženjering poslovnih procesa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„Just in time”</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Upravljanje projektima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Ganntove karte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Procjena projekta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Stage-gate procesi</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Upravljanje projektnim portfeljem</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CAD sustavi</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Brza izrada prototipova</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Pristupi upotrebljivosti</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Kvalitetna implementacija funkcije</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Analiza vrijednosti</a:t>
                      </a:r>
                    </a:p>
                    <a:p>
                      <a:pPr marL="285750" indent="-285750">
                        <a:lnSpc>
                          <a:spcPct val="115000"/>
                        </a:lnSpc>
                        <a:spcAft>
                          <a:spcPts val="0"/>
                        </a:spcAft>
                        <a:buFont typeface="Wingdings" panose="05000000000000000000" pitchFamily="2" charset="2"/>
                        <a:buChar char="§"/>
                        <a:tabLst>
                          <a:tab pos="723900" algn="l"/>
                        </a:tabLst>
                      </a:pPr>
                      <a:r>
                        <a:rPr lang="hr-HR" sz="1800" noProof="0">
                          <a:effectLst/>
                          <a:latin typeface="Helvetica Neue" panose="020B0604020202020204"/>
                        </a:rPr>
                        <a:t>NPD računalni modeli odlučivanja</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tc>
                  <a:txBody>
                    <a:bodyPr/>
                    <a:lstStyle/>
                    <a:p>
                      <a:pPr marL="285750" indent="-285750">
                        <a:lnSpc>
                          <a:spcPct val="115000"/>
                        </a:lnSpc>
                        <a:spcAft>
                          <a:spcPts val="0"/>
                        </a:spcAft>
                        <a:buFont typeface="Wingdings" panose="05000000000000000000" pitchFamily="2" charset="2"/>
                        <a:buChar char="§"/>
                        <a:tabLst>
                          <a:tab pos="723900" algn="l"/>
                        </a:tabLst>
                      </a:pPr>
                      <a:r>
                        <a:rPr lang="hr-HR" sz="1800" noProof="0" dirty="0">
                          <a:effectLst/>
                          <a:latin typeface="Helvetica Neue" panose="020B0604020202020204"/>
                        </a:rPr>
                        <a:t>Poslovna simulacija</a:t>
                      </a:r>
                    </a:p>
                    <a:p>
                      <a:pPr marL="285750" indent="-285750">
                        <a:lnSpc>
                          <a:spcPct val="115000"/>
                        </a:lnSpc>
                        <a:spcAft>
                          <a:spcPts val="0"/>
                        </a:spcAft>
                        <a:buFont typeface="Wingdings" panose="05000000000000000000" pitchFamily="2" charset="2"/>
                        <a:buChar char="§"/>
                        <a:tabLst>
                          <a:tab pos="723900" algn="l"/>
                        </a:tabLst>
                      </a:pPr>
                      <a:r>
                        <a:rPr lang="hr-HR" sz="1800" noProof="0" dirty="0">
                          <a:effectLst/>
                          <a:latin typeface="Helvetica Neue" panose="020B0604020202020204"/>
                        </a:rPr>
                        <a:t>Poslovni plan</a:t>
                      </a:r>
                    </a:p>
                    <a:p>
                      <a:pPr marL="285750" indent="-285750">
                        <a:lnSpc>
                          <a:spcPct val="115000"/>
                        </a:lnSpc>
                        <a:spcAft>
                          <a:spcPts val="0"/>
                        </a:spcAft>
                        <a:buFont typeface="Wingdings" panose="05000000000000000000" pitchFamily="2" charset="2"/>
                        <a:buChar char="§"/>
                        <a:tabLst>
                          <a:tab pos="723900" algn="l"/>
                        </a:tabLst>
                      </a:pPr>
                      <a:r>
                        <a:rPr lang="hr-HR" sz="1800" noProof="0" dirty="0" err="1">
                          <a:effectLst/>
                          <a:latin typeface="Helvetica Neue" panose="020B0604020202020204"/>
                        </a:rPr>
                        <a:t>Spin</a:t>
                      </a:r>
                      <a:r>
                        <a:rPr lang="hr-HR" sz="1800" noProof="0" dirty="0">
                          <a:effectLst/>
                          <a:latin typeface="Helvetica Neue" panose="020B0604020202020204"/>
                        </a:rPr>
                        <a:t>-</a:t>
                      </a:r>
                      <a:r>
                        <a:rPr lang="hr-HR" sz="1800" noProof="0" dirty="0" err="1">
                          <a:effectLst/>
                          <a:latin typeface="Helvetica Neue" panose="020B0604020202020204"/>
                        </a:rPr>
                        <a:t>off</a:t>
                      </a:r>
                      <a:r>
                        <a:rPr lang="hr-HR" sz="1800" noProof="0" dirty="0">
                          <a:effectLst/>
                          <a:latin typeface="Helvetica Neue" panose="020B0604020202020204"/>
                        </a:rPr>
                        <a:t> od istraživanja do tržišta</a:t>
                      </a:r>
                    </a:p>
                  </a:txBody>
                  <a:tcPr>
                    <a:lnL w="28575" cap="flat" cmpd="sng" algn="ctr">
                      <a:solidFill>
                        <a:srgbClr val="4D94B7"/>
                      </a:solidFill>
                      <a:prstDash val="solid"/>
                      <a:round/>
                      <a:headEnd type="none" w="med" len="med"/>
                      <a:tailEnd type="none" w="med" len="med"/>
                    </a:lnL>
                    <a:lnR w="28575" cap="flat" cmpd="sng" algn="ctr">
                      <a:solidFill>
                        <a:srgbClr val="4D94B7"/>
                      </a:solidFill>
                      <a:prstDash val="solid"/>
                      <a:round/>
                      <a:headEnd type="none" w="med" len="med"/>
                      <a:tailEnd type="none" w="med" len="med"/>
                    </a:lnR>
                    <a:lnT w="28575" cap="flat" cmpd="sng" algn="ctr">
                      <a:solidFill>
                        <a:srgbClr val="4D94B7"/>
                      </a:solidFill>
                      <a:prstDash val="solid"/>
                      <a:round/>
                      <a:headEnd type="none" w="med" len="med"/>
                      <a:tailEnd type="none" w="med" len="med"/>
                    </a:lnT>
                    <a:lnB w="28575" cap="flat" cmpd="sng" algn="ctr">
                      <a:solidFill>
                        <a:srgbClr val="4D94B7"/>
                      </a:solidFill>
                      <a:prstDash val="solid"/>
                      <a:round/>
                      <a:headEnd type="none" w="med" len="med"/>
                      <a:tailEnd type="none" w="med" len="med"/>
                    </a:lnB>
                  </a:tcPr>
                </a:tc>
                <a:extLst>
                  <a:ext uri="{0D108BD9-81ED-4DB2-BD59-A6C34878D82A}">
                    <a16:rowId xmlns:a16="http://schemas.microsoft.com/office/drawing/2014/main" val="2148171365"/>
                  </a:ext>
                </a:extLst>
              </a:tr>
            </a:tbl>
          </a:graphicData>
        </a:graphic>
      </p:graphicFrame>
    </p:spTree>
    <p:extLst>
      <p:ext uri="{BB962C8B-B14F-4D97-AF65-F5344CB8AC3E}">
        <p14:creationId xmlns:p14="http://schemas.microsoft.com/office/powerpoint/2010/main" val="306397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hr-H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Testiraj svoje znanje!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rtlCol="0">
            <a:noAutofit/>
          </a:bodyPr>
          <a:lstStyle/>
          <a:p>
            <a:r>
              <a:rPr lang="hr-H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Molimo odgovorite na sljedeća pitanja:</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457200" indent="-457200">
              <a:buAutoNum type="arabicPeriod"/>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Glavna dilema za inovativne organizacije je</a:t>
            </a:r>
          </a:p>
          <a:p>
            <a:pPr>
              <a:defRPr/>
            </a:pPr>
            <a:endParaRPr lang="hr-HR" altLang="es-ES" sz="2400" b="1">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Kreativnost nasuprot stabilnosti</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Inkrementalna ili radikalna inovacija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Inovacija proizvoda ili procesa</a:t>
            </a: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2. Inovacijski proces plavog neba karakterizira</a:t>
            </a:r>
          </a:p>
          <a:p>
            <a:pPr marL="352425" indent="-352425">
              <a:defRPr/>
            </a:pPr>
            <a:endParaRPr lang="hr-HR" altLang="es-ES" sz="2400" b="1">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Nesigurnost proizvoda i procesa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Nesigurnost proizvoda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Nesigurnost procesa</a:t>
            </a: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4. Što od navedenog nije obilježje organske strukture</a:t>
            </a:r>
          </a:p>
          <a:p>
            <a:pPr marL="352425" indent="-352425">
              <a:defRPr/>
            </a:pP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Opuštena, neformalna kontrola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Fleksibilno ponašanje na radnom mjestu</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Čvrsta kontrola</a:t>
            </a: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5. U potrazi za znanjem organizacije koje se bave iskorištavanjem</a:t>
            </a:r>
          </a:p>
          <a:p>
            <a:pPr marL="352425" indent="-352425">
              <a:defRPr/>
            </a:pP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Fino prilagođavaju postojeće proizvode</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Rade u postojećem tehnološkom okviru</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Sve od navedenog</a:t>
            </a: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3. Vratari</a:t>
            </a:r>
          </a:p>
          <a:p>
            <a:pPr marL="352425" indent="-352425">
              <a:defRPr/>
            </a:pP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Distribuiraju informacije interno</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Planiratju i organiziraju projekte</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Omogućuju pristup organizacijskoj bazi moći</a:t>
            </a:r>
          </a:p>
        </p:txBody>
      </p:sp>
    </p:spTree>
    <p:extLst>
      <p:ext uri="{BB962C8B-B14F-4D97-AF65-F5344CB8AC3E}">
        <p14:creationId xmlns:p14="http://schemas.microsoft.com/office/powerpoint/2010/main" val="52471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115119" cy="830997"/>
          </a:xfrm>
          <a:prstGeom prst="rect">
            <a:avLst/>
          </a:prstGeom>
          <a:solidFill>
            <a:schemeClr val="bg1"/>
          </a:solidFill>
        </p:spPr>
        <p:txBody>
          <a:bodyPr wrap="square" rtlCol="0">
            <a:noAutofit/>
          </a:bodyPr>
          <a:lstStyle/>
          <a:p>
            <a:r>
              <a:rPr lang="hr-HR"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Testiraj svoje znanje!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329600" cy="523220"/>
          </a:xfrm>
          <a:prstGeom prst="rect">
            <a:avLst/>
          </a:prstGeom>
          <a:noFill/>
        </p:spPr>
        <p:txBody>
          <a:bodyPr wrap="square" rtlCol="0">
            <a:noAutofit/>
          </a:bodyPr>
          <a:lstStyle/>
          <a:p>
            <a:r>
              <a:rPr lang="hr-HR"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Rješenja:</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tIns="0" bIns="0">
            <a:noAutofit/>
          </a:bodyPr>
          <a:lstStyle/>
          <a:p>
            <a:pPr marL="457200" indent="-457200">
              <a:buAutoNum type="arabicPeriod"/>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Glavna dilema za inovativne organizacije je</a:t>
            </a:r>
          </a:p>
          <a:p>
            <a:pPr>
              <a:defRPr/>
            </a:pPr>
            <a:endParaRPr lang="hr-HR" altLang="es-ES" sz="2400" b="1">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b="1">
                <a:latin typeface="Helvetica Neue" panose="020B0604020202020204" charset="0"/>
                <a:ea typeface="Microsoft Sans Serif" panose="020B0604020202020204" pitchFamily="34" charset="0"/>
                <a:cs typeface="Microsoft Sans Serif" panose="020B0604020202020204" pitchFamily="34" charset="0"/>
              </a:rPr>
              <a:t>Kreativnost nasuprot stabilnosti</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Inkrementalna ili radikalna inovacija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Inovacija proizvoda ili procesa</a:t>
            </a: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2. Inovacijski proces plavog neba karakterizira</a:t>
            </a:r>
          </a:p>
          <a:p>
            <a:pPr marL="352425" indent="-352425">
              <a:defRPr/>
            </a:pPr>
            <a:endParaRPr lang="hr-HR" altLang="es-ES" sz="2400" b="1">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b="1">
                <a:latin typeface="Helvetica Neue" panose="020B0604020202020204" charset="0"/>
                <a:ea typeface="Microsoft Sans Serif" panose="020B0604020202020204" pitchFamily="34" charset="0"/>
                <a:cs typeface="Microsoft Sans Serif" panose="020B0604020202020204" pitchFamily="34" charset="0"/>
              </a:rPr>
              <a:t>Nesigurnost proizvoda i procesa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Nesigurnost proizvoda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Nesigurnost procesa</a:t>
            </a: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 name="Rectángulo 21">
            <a:extLst>
              <a:ext uri="{FF2B5EF4-FFF2-40B4-BE49-F238E27FC236}">
                <a16:creationId xmlns:a16="http://schemas.microsoft.com/office/drawing/2014/main" id="{8A751C3E-D34C-3583-C2E3-0C9DC82329FD}"/>
              </a:ext>
            </a:extLst>
          </p:cNvPr>
          <p:cNvSpPr/>
          <p:nvPr/>
        </p:nvSpPr>
        <p:spPr>
          <a:xfrm>
            <a:off x="9396000" y="3996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4. Što od navedenog nije obilježje organske strukture</a:t>
            </a:r>
          </a:p>
          <a:p>
            <a:pPr marL="352425" indent="-352425">
              <a:defRPr/>
            </a:pP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Opuštena, neformalna kontrola</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Fleksibilno ponašanje na radnom mjestu</a:t>
            </a:r>
          </a:p>
          <a:p>
            <a:pPr marL="342900" indent="-342900">
              <a:buBlip>
                <a:blip r:embed="rId2"/>
              </a:buBlip>
              <a:defRPr/>
            </a:pPr>
            <a:r>
              <a:rPr lang="hr-HR" altLang="es-ES" sz="2200" b="1">
                <a:latin typeface="Helvetica Neue" panose="020B0604020202020204" charset="0"/>
                <a:ea typeface="Microsoft Sans Serif" panose="020B0604020202020204" pitchFamily="34" charset="0"/>
                <a:cs typeface="Microsoft Sans Serif" panose="020B0604020202020204" pitchFamily="34" charset="0"/>
              </a:rPr>
              <a:t>Čvrsta kontrola</a:t>
            </a:r>
            <a:endParaRPr lang="hr-HR" altLang="es-ES" sz="2400" b="1">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0" name="Rectángulo 21">
            <a:extLst>
              <a:ext uri="{FF2B5EF4-FFF2-40B4-BE49-F238E27FC236}">
                <a16:creationId xmlns:a16="http://schemas.microsoft.com/office/drawing/2014/main" id="{7DF5915B-55FA-D306-81FC-81849977A63F}"/>
              </a:ext>
            </a:extLst>
          </p:cNvPr>
          <p:cNvSpPr/>
          <p:nvPr/>
        </p:nvSpPr>
        <p:spPr>
          <a:xfrm>
            <a:off x="9396000" y="6624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5. U potrazi za znanjem organizacije koje se bave iskorištavanjem</a:t>
            </a:r>
          </a:p>
          <a:p>
            <a:pPr marL="352425" indent="-352425">
              <a:defRPr/>
            </a:pPr>
            <a:endParaRPr lang="hr-HR" altLang="es-ES" sz="24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Fino prilagođavaju postojeće proizvode</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Rade u postojećem tehnološkom okviru</a:t>
            </a:r>
          </a:p>
          <a:p>
            <a:pPr marL="342900" indent="-342900">
              <a:buBlip>
                <a:blip r:embed="rId2"/>
              </a:buBlip>
              <a:defRPr/>
            </a:pPr>
            <a:r>
              <a:rPr lang="hr-HR" altLang="es-ES" sz="2200" b="1">
                <a:latin typeface="Helvetica Neue" panose="020B0604020202020204" charset="0"/>
                <a:ea typeface="Microsoft Sans Serif" panose="020B0604020202020204" pitchFamily="34" charset="0"/>
                <a:cs typeface="Microsoft Sans Serif" panose="020B0604020202020204" pitchFamily="34" charset="0"/>
              </a:rPr>
              <a:t>Sve od navedenog</a:t>
            </a:r>
            <a:endParaRPr lang="hr-HR" altLang="es-ES" sz="2400" b="1">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4" name="Rectángulo 21">
            <a:extLst>
              <a:ext uri="{FF2B5EF4-FFF2-40B4-BE49-F238E27FC236}">
                <a16:creationId xmlns:a16="http://schemas.microsoft.com/office/drawing/2014/main" id="{5E7D9D23-8E31-2F34-D040-8784C2E0052D}"/>
              </a:ext>
            </a:extLst>
          </p:cNvPr>
          <p:cNvSpPr/>
          <p:nvPr/>
        </p:nvSpPr>
        <p:spPr>
          <a:xfrm>
            <a:off x="9396000" y="1368000"/>
            <a:ext cx="7740000" cy="2448000"/>
          </a:xfrm>
          <a:prstGeom prst="snip2DiagRect">
            <a:avLst/>
          </a:prstGeom>
          <a:ln w="28575">
            <a:solidFill>
              <a:srgbClr val="4D94B7"/>
            </a:solidFill>
          </a:ln>
        </p:spPr>
        <p:txBody>
          <a:bodyPr wrap="square" tIns="0" bIns="0">
            <a:noAutofit/>
          </a:bodyPr>
          <a:lstStyle/>
          <a:p>
            <a:pPr marL="352425" indent="-352425">
              <a:defRPr/>
            </a:pPr>
            <a:r>
              <a:rPr lang="hr-HR" altLang="es-ES" sz="2400" b="1">
                <a:latin typeface="Helvetica Neue" panose="020B0604020202020204" charset="0"/>
                <a:ea typeface="Microsoft Sans Serif" panose="020B0604020202020204" pitchFamily="34" charset="0"/>
                <a:cs typeface="Microsoft Sans Serif" panose="020B0604020202020204" pitchFamily="34" charset="0"/>
              </a:rPr>
              <a:t>3. Vratari</a:t>
            </a:r>
          </a:p>
          <a:p>
            <a:pPr marL="352425" indent="-352425">
              <a:defRPr/>
            </a:pPr>
            <a:endParaRPr lang="hr-HR" altLang="es-ES" sz="2400" b="1">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hr-HR" altLang="es-ES" sz="2200" b="1">
                <a:latin typeface="Helvetica Neue" panose="020B0604020202020204" charset="0"/>
                <a:ea typeface="Microsoft Sans Serif" panose="020B0604020202020204" pitchFamily="34" charset="0"/>
                <a:cs typeface="Microsoft Sans Serif" panose="020B0604020202020204" pitchFamily="34" charset="0"/>
              </a:rPr>
              <a:t>Distribuiraju informacije interno</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Planiraju i organiziraju projekte</a:t>
            </a:r>
          </a:p>
          <a:p>
            <a:pPr marL="342900" indent="-342900">
              <a:buBlip>
                <a:blip r:embed="rId2"/>
              </a:buBlip>
              <a:defRPr/>
            </a:pPr>
            <a:r>
              <a:rPr lang="hr-HR" altLang="es-ES" sz="2200">
                <a:latin typeface="Helvetica Neue" panose="020B0604020202020204" charset="0"/>
                <a:ea typeface="Microsoft Sans Serif" panose="020B0604020202020204" pitchFamily="34" charset="0"/>
                <a:cs typeface="Microsoft Sans Serif" panose="020B0604020202020204" pitchFamily="34" charset="0"/>
              </a:rPr>
              <a:t>Omogućuju pristup organizacijskoj bazi moći</a:t>
            </a:r>
          </a:p>
        </p:txBody>
      </p:sp>
    </p:spTree>
    <p:extLst>
      <p:ext uri="{BB962C8B-B14F-4D97-AF65-F5344CB8AC3E}">
        <p14:creationId xmlns:p14="http://schemas.microsoft.com/office/powerpoint/2010/main" val="2835015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68;p12">
            <a:extLst>
              <a:ext uri="{FF2B5EF4-FFF2-40B4-BE49-F238E27FC236}">
                <a16:creationId xmlns:a16="http://schemas.microsoft.com/office/drawing/2014/main" id="{27750926-70AE-A7CD-F103-AB6A70228813}"/>
              </a:ext>
            </a:extLst>
          </p:cNvPr>
          <p:cNvSpPr txBox="1"/>
          <p:nvPr/>
        </p:nvSpPr>
        <p:spPr>
          <a:xfrm>
            <a:off x="1296000" y="1548000"/>
            <a:ext cx="38944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a:solidFill>
                  <a:srgbClr val="4D94B7"/>
                </a:solidFill>
                <a:latin typeface="Helvetica Neue" panose="020B0604020202020204" charset="0"/>
                <a:ea typeface="Helvetica Neue"/>
                <a:cs typeface="Helvetica Neue"/>
                <a:sym typeface="Helvetica Neue"/>
              </a:rPr>
              <a:t>Sažetak</a:t>
            </a:r>
            <a:endParaRPr lang="hr-H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10" name="Google Shape;569;p12">
            <a:extLst>
              <a:ext uri="{FF2B5EF4-FFF2-40B4-BE49-F238E27FC236}">
                <a16:creationId xmlns:a16="http://schemas.microsoft.com/office/drawing/2014/main" id="{354DBF9D-A119-3B04-472A-BF5F10980A4D}"/>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lvl="0" algn="just">
              <a:buClr>
                <a:srgbClr val="000000"/>
              </a:buClr>
              <a:buSzPts val="2800"/>
            </a:pPr>
            <a:r>
              <a:rPr lang="hr-HR" sz="2800" b="1">
                <a:solidFill>
                  <a:srgbClr val="AED633"/>
                </a:solidFill>
                <a:latin typeface="Helvetica Neue" panose="020B0604020202020204" charset="0"/>
                <a:ea typeface="Helvetica Neue"/>
                <a:cs typeface="Helvetica Neue"/>
                <a:sym typeface="Helvetica Neue"/>
              </a:rPr>
              <a:t>Dobro obavljeno! Sada znate više o:</a:t>
            </a:r>
          </a:p>
        </p:txBody>
      </p:sp>
      <p:sp>
        <p:nvSpPr>
          <p:cNvPr id="11" name="Google Shape;98;p4">
            <a:extLst>
              <a:ext uri="{FF2B5EF4-FFF2-40B4-BE49-F238E27FC236}">
                <a16:creationId xmlns:a16="http://schemas.microsoft.com/office/drawing/2014/main" id="{77C17BEE-0E35-BC2B-5B13-F07BB5DFFCE0}"/>
              </a:ext>
            </a:extLst>
          </p:cNvPr>
          <p:cNvSpPr txBox="1"/>
          <p:nvPr/>
        </p:nvSpPr>
        <p:spPr>
          <a:xfrm>
            <a:off x="1296000" y="3384000"/>
            <a:ext cx="9576000" cy="1585009"/>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3"/>
              </a:buBlip>
            </a:pPr>
            <a:r>
              <a:rPr lang="hr-HR" sz="2400">
                <a:latin typeface="Helvetica Neue" panose="020B0604020202020204" charset="0"/>
                <a:ea typeface="Microsoft Sans Serif" panose="020B0604020202020204" pitchFamily="34" charset="0"/>
                <a:cs typeface="Microsoft Sans Serif" panose="020B0604020202020204" pitchFamily="34" charset="0"/>
              </a:rPr>
              <a:t>Relevantnosti upravljanja inovacijama</a:t>
            </a:r>
          </a:p>
          <a:p>
            <a:pPr marL="628650" indent="-628650">
              <a:spcAft>
                <a:spcPts val="1000"/>
              </a:spcAft>
              <a:buClr>
                <a:srgbClr val="000000"/>
              </a:buClr>
              <a:buSzPct val="100000"/>
              <a:buBlip>
                <a:blip r:embed="rId3"/>
              </a:buBlip>
            </a:pPr>
            <a:r>
              <a:rPr lang="hr-HR" sz="2400">
                <a:latin typeface="Helvetica Neue" panose="020B0604020202020204" charset="0"/>
                <a:ea typeface="Microsoft Sans Serif" panose="020B0604020202020204" pitchFamily="34" charset="0"/>
                <a:cs typeface="Microsoft Sans Serif" panose="020B0604020202020204" pitchFamily="34" charset="0"/>
              </a:rPr>
              <a:t>Čimbenicima koje treba uzeti u obzir u upravljanju inovacijama</a:t>
            </a:r>
          </a:p>
          <a:p>
            <a:pPr marL="628650" indent="-628650">
              <a:spcAft>
                <a:spcPts val="1000"/>
              </a:spcAft>
              <a:buClr>
                <a:srgbClr val="000000"/>
              </a:buClr>
              <a:buSzPct val="100000"/>
              <a:buBlip>
                <a:blip r:embed="rId3"/>
              </a:buBlip>
            </a:pPr>
            <a:r>
              <a:rPr lang="hr-HR" sz="2400">
                <a:latin typeface="Helvetica Neue" panose="020B0604020202020204" charset="0"/>
                <a:ea typeface="Microsoft Sans Serif" panose="020B0604020202020204" pitchFamily="34" charset="0"/>
                <a:cs typeface="Microsoft Sans Serif" panose="020B0604020202020204" pitchFamily="34" charset="0"/>
              </a:rPr>
              <a:t>Alatima, metodama i ulogama u upravljanju inovacijama</a:t>
            </a:r>
          </a:p>
        </p:txBody>
      </p:sp>
      <p:pic>
        <p:nvPicPr>
          <p:cNvPr id="21" name="Google Shape;570;p12">
            <a:extLst>
              <a:ext uri="{FF2B5EF4-FFF2-40B4-BE49-F238E27FC236}">
                <a16:creationId xmlns:a16="http://schemas.microsoft.com/office/drawing/2014/main" id="{9216BD40-3FDE-EEDD-7D1C-FA0D3FF648D4}"/>
              </a:ext>
            </a:extLst>
          </p:cNvPr>
          <p:cNvPicPr preferRelativeResize="0"/>
          <p:nvPr/>
        </p:nvPicPr>
        <p:blipFill rotWithShape="1">
          <a:blip r:embed="rId4">
            <a:alphaModFix/>
          </a:blip>
          <a:srcRect/>
          <a:stretch/>
        </p:blipFill>
        <p:spPr>
          <a:xfrm>
            <a:off x="10972800" y="3372231"/>
            <a:ext cx="5601396" cy="5601396"/>
          </a:xfrm>
          <a:prstGeom prst="rect">
            <a:avLst/>
          </a:prstGeom>
          <a:noFill/>
          <a:ln>
            <a:noFill/>
          </a:ln>
        </p:spPr>
      </p:pic>
    </p:spTree>
    <p:extLst>
      <p:ext uri="{BB962C8B-B14F-4D97-AF65-F5344CB8AC3E}">
        <p14:creationId xmlns:p14="http://schemas.microsoft.com/office/powerpoint/2010/main" val="145192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29FCDC-9BD4-7FCA-127D-C3C2E1B938B6}"/>
              </a:ext>
            </a:extLst>
          </p:cNvPr>
          <p:cNvSpPr txBox="1"/>
          <p:nvPr/>
        </p:nvSpPr>
        <p:spPr>
          <a:xfrm>
            <a:off x="1296000" y="3384000"/>
            <a:ext cx="15840000" cy="3708708"/>
          </a:xfrm>
          <a:prstGeom prst="rect">
            <a:avLst/>
          </a:prstGeom>
          <a:noFill/>
        </p:spPr>
        <p:txBody>
          <a:bodyPr wrap="square" rtlCol="0">
            <a:noAutofit/>
          </a:bodyPr>
          <a:lstStyle/>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Tidd, J., Bessant, J. (2013). Managing Innovation: Integrating Technological, Market and Organizational Change, 5th edition. Chichester: John Wiley &amp; Sons Ltd.</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Trott, P. (2018). Innovation Management and New Product Development. 6th edition. Pearson</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Stojcic, N., Hashi, I. and Orlic, E. (2018). Creativity, innovation effectiveness and productive efficiency in the United Kingdom. European Journal of Innovation Management, 21(4)</a:t>
            </a:r>
          </a:p>
          <a:p>
            <a:pPr marL="457200" indent="-457200">
              <a:spcAft>
                <a:spcPts val="2400"/>
              </a:spcAft>
              <a:buClr>
                <a:srgbClr val="4D94B7"/>
              </a:buClr>
              <a:buSzPct val="105000"/>
              <a:buFont typeface="+mj-lt"/>
              <a:buAutoNum type="arabicParenBoth"/>
            </a:pPr>
            <a:r>
              <a:rPr lang="en-US" sz="2400" dirty="0">
                <a:effectLst/>
                <a:latin typeface="Helvetica Neue" panose="020B0604020202020204" charset="0"/>
                <a:ea typeface="Calibri" panose="020F0502020204030204" pitchFamily="34" charset="0"/>
                <a:cs typeface="Microsoft Sans Serif" panose="020B0604020202020204" pitchFamily="34" charset="0"/>
              </a:rPr>
              <a:t>Dabic, M., Stojcic, N., Simic, M., Potocan, V., Slavkovic, M. and Nedelko, Z. (2021). Intellectual agility and innovation in micro and small businesses: The mediating role of entrepreneurial leadership. Journal of Business Research, 123</a:t>
            </a:r>
            <a:r>
              <a:rPr lang="en-US" sz="2400" dirty="0">
                <a:effectLst/>
                <a:latin typeface="Helvetica Neue" panose="020B0604020202020204" charset="0"/>
                <a:cs typeface="Microsoft Sans Serif" panose="020B0604020202020204" pitchFamily="34" charset="0"/>
              </a:rPr>
              <a:t> </a:t>
            </a:r>
            <a:endParaRPr lang="en-US" sz="2400" dirty="0">
              <a:latin typeface="Helvetica Neue" panose="020B0604020202020204" charset="0"/>
              <a:cs typeface="Microsoft Sans Serif" panose="020B0604020202020204" pitchFamily="34" charset="0"/>
            </a:endParaRPr>
          </a:p>
        </p:txBody>
      </p:sp>
      <p:sp>
        <p:nvSpPr>
          <p:cNvPr id="4" name="Google Shape;583;p43">
            <a:extLst>
              <a:ext uri="{FF2B5EF4-FFF2-40B4-BE49-F238E27FC236}">
                <a16:creationId xmlns:a16="http://schemas.microsoft.com/office/drawing/2014/main" id="{C908273C-CDD6-59FA-B417-E29811323F40}"/>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panose="020B0604020202020204" charset="0"/>
                <a:ea typeface="Helvetica Neue"/>
                <a:cs typeface="Helvetica Neue"/>
                <a:sym typeface="Helvetica Neue"/>
              </a:rPr>
              <a:t>Bibliografija</a:t>
            </a:r>
            <a:r>
              <a:rPr lang="en-US" sz="4800" b="1" i="0" u="none" strike="noStrike" cap="none" dirty="0">
                <a:solidFill>
                  <a:srgbClr val="4D94B7"/>
                </a:solidFill>
                <a:latin typeface="Helvetica Neue" panose="020B0604020202020204" charset="0"/>
                <a:ea typeface="Helvetica Neue"/>
                <a:cs typeface="Helvetica Neue"/>
                <a:sym typeface="Helvetica Neue"/>
              </a:rPr>
              <a:t> (1)</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43450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7200" b="1" spc="-114">
                <a:solidFill>
                  <a:srgbClr val="4D94B7"/>
                </a:solidFill>
                <a:latin typeface="Helvetica Neue"/>
                <a:ea typeface="Microsoft Sans Serif" panose="020B0604020202020204" pitchFamily="34" charset="0"/>
                <a:cs typeface="Microsoft Sans Serif" panose="020B0604020202020204" pitchFamily="34" charset="0"/>
              </a:rPr>
              <a:t>Hvala!</a:t>
            </a:r>
            <a:endParaRPr kumimoji="0" lang="en-US" sz="7200" b="1" i="0" u="none" strike="noStrike" kern="1200" cap="none" spc="0" normalizeH="0" baseline="0" dirty="0">
              <a:ln>
                <a:noFill/>
              </a:ln>
              <a:solidFill>
                <a:srgbClr val="4D94B7"/>
              </a:solidFill>
              <a:effectLst/>
              <a:uLnTx/>
              <a:uFillTx/>
              <a:latin typeface="Helvetica Neue"/>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828000"/>
          </a:xfrm>
          <a:prstGeom prst="rect">
            <a:avLst/>
          </a:prstGeom>
          <a:noFill/>
        </p:spPr>
        <p:txBody>
          <a:bodyPr wrap="square">
            <a:noAutofit/>
          </a:bodyPr>
          <a:lstStyle/>
          <a:p>
            <a:pPr algn="ctr"/>
            <a:r>
              <a:rPr lang="en-US" sz="2400" b="1" i="0" u="none" strike="noStrike" dirty="0">
                <a:solidFill>
                  <a:srgbClr val="AED633"/>
                </a:solidFill>
                <a:effectLst/>
                <a:latin typeface="Helvetica Neue"/>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5;p4">
            <a:extLst>
              <a:ext uri="{FF2B5EF4-FFF2-40B4-BE49-F238E27FC236}">
                <a16:creationId xmlns:a16="http://schemas.microsoft.com/office/drawing/2014/main" id="{CA73A6D9-FEC4-C22B-1C9F-B8C319F7B1DE}"/>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
        <p:nvSpPr>
          <p:cNvPr id="10" name="Google Shape;97;p4">
            <a:extLst>
              <a:ext uri="{FF2B5EF4-FFF2-40B4-BE49-F238E27FC236}">
                <a16:creationId xmlns:a16="http://schemas.microsoft.com/office/drawing/2014/main" id="{4A76A6AF-0B5F-29F3-9461-CE4F0DC07E33}"/>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hr-HR" sz="4800" b="1" i="0" u="none" strike="noStrike" cap="none" dirty="0">
                <a:solidFill>
                  <a:srgbClr val="4D94B7"/>
                </a:solidFill>
                <a:latin typeface="Helvetica Neue"/>
                <a:ea typeface="Helvetica Neue"/>
                <a:cs typeface="Helvetica Neue"/>
                <a:sym typeface="Helvetica Neue"/>
              </a:rPr>
              <a:t>Ciljevi</a:t>
            </a:r>
            <a:endParaRPr lang="hr-HR" sz="4800" b="1" i="0" u="none" strike="noStrike" cap="none" dirty="0">
              <a:solidFill>
                <a:srgbClr val="AED633"/>
              </a:solidFill>
              <a:latin typeface="Helvetica Neue"/>
              <a:ea typeface="Helvetica Neue"/>
              <a:cs typeface="Helvetica Neue"/>
              <a:sym typeface="Helvetica Neue"/>
            </a:endParaRPr>
          </a:p>
        </p:txBody>
      </p:sp>
      <p:sp>
        <p:nvSpPr>
          <p:cNvPr id="11" name="Google Shape;98;p4">
            <a:extLst>
              <a:ext uri="{FF2B5EF4-FFF2-40B4-BE49-F238E27FC236}">
                <a16:creationId xmlns:a16="http://schemas.microsoft.com/office/drawing/2014/main" id="{DDB8A683-AE1E-2355-6964-ADDEBF065C23}"/>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Objasniti značenje i složenu prirodu upravljanja inovacijama unutar organizacija</a:t>
            </a:r>
          </a:p>
          <a:p>
            <a:pPr marL="542925" lvl="0" indent="-542925">
              <a:spcAft>
                <a:spcPts val="1800"/>
              </a:spcAft>
              <a:buSzPct val="100000"/>
              <a:buBlip>
                <a:blip r:embed="rId4"/>
              </a:buBlip>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Identificirati čimbenike kojima organizacije moraju upravljati kako bi postigle uspjeh u inovacijama</a:t>
            </a:r>
          </a:p>
          <a:p>
            <a:pPr marL="542925" lvl="0" indent="-542925">
              <a:spcAft>
                <a:spcPts val="1800"/>
              </a:spcAft>
              <a:buSzPct val="100000"/>
              <a:buBlip>
                <a:blip r:embed="rId4"/>
              </a:buBlip>
            </a:pPr>
            <a:r>
              <a:rPr lang="hr-HR" sz="2400" dirty="0">
                <a:latin typeface="Microsoft Sans Serif" panose="020B0604020202020204" pitchFamily="34" charset="0"/>
                <a:ea typeface="Microsoft Sans Serif" panose="020B0604020202020204" pitchFamily="34" charset="0"/>
                <a:cs typeface="Microsoft Sans Serif" panose="020B0604020202020204" pitchFamily="34" charset="0"/>
              </a:rPr>
              <a:t>Identificirati aktivnosti koje obavljaju ključni pojedinci u upravljanju inovacijama unutar organizacija</a:t>
            </a:r>
            <a:endParaRPr lang="hr-HR"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4" name="Google Shape;104;p4">
            <a:extLst>
              <a:ext uri="{FF2B5EF4-FFF2-40B4-BE49-F238E27FC236}">
                <a16:creationId xmlns:a16="http://schemas.microsoft.com/office/drawing/2014/main" id="{02F79A83-5F0B-5CE7-36F6-5E008FC1CB8F}"/>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hr-HR" sz="2400" b="1" i="0" u="none" strike="noStrike" cap="none" dirty="0">
                <a:solidFill>
                  <a:srgbClr val="AED633"/>
                </a:solidFill>
                <a:latin typeface="Helvetica Neue"/>
                <a:ea typeface="Helvetica Neue"/>
                <a:cs typeface="Helvetica Neue"/>
                <a:sym typeface="Helvetica Neue"/>
              </a:rPr>
              <a:t>Na kraju ovog modula moći čete: </a:t>
            </a:r>
            <a:endParaRPr lang="hr-HR" sz="1400" b="1" i="0" u="none" strike="noStrike" cap="none" dirty="0">
              <a:solidFill>
                <a:srgbClr val="AED63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16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Pojam i priroda upravljanja inovacijama</a:t>
            </a:r>
            <a:endParaRPr kumimoji="0" lang="hr-HR" sz="48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Cjelina 1</a:t>
            </a:r>
            <a:endParaRPr kumimoji="0" lang="hr-HR"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pPr>
            <a:r>
              <a:rPr lang="hr-HR" sz="2800" b="1" dirty="0">
                <a:solidFill>
                  <a:srgbClr val="AED633"/>
                </a:solidFill>
                <a:latin typeface="Helvetica Neue" panose="020B0604020202020204" charset="0"/>
                <a:ea typeface="Helvetica Neue"/>
                <a:cs typeface="Helvetica Neue"/>
                <a:sym typeface="Helvetica Neue"/>
              </a:rPr>
              <a:t>1.1 Pojam inovacije</a:t>
            </a:r>
          </a:p>
          <a:p>
            <a:pPr lvl="0">
              <a:lnSpc>
                <a:spcPct val="200000"/>
              </a:lnSpc>
              <a:buClr>
                <a:srgbClr val="000000"/>
              </a:buClr>
              <a:buSzPts val="2800"/>
            </a:pPr>
            <a:r>
              <a:rPr lang="hr-HR" sz="2800" b="1" dirty="0">
                <a:solidFill>
                  <a:srgbClr val="AED633"/>
                </a:solidFill>
                <a:latin typeface="Helvetica Neue" panose="020B0604020202020204" charset="0"/>
                <a:ea typeface="Helvetica Neue"/>
                <a:cs typeface="Helvetica Neue"/>
                <a:sym typeface="Helvetica Neue"/>
              </a:rPr>
              <a:t>1.2 Kako se stvaraju inovacije?</a:t>
            </a:r>
          </a:p>
          <a:p>
            <a:pPr lvl="0">
              <a:lnSpc>
                <a:spcPct val="200000"/>
              </a:lnSpc>
              <a:buClr>
                <a:srgbClr val="000000"/>
              </a:buClr>
              <a:buSzPts val="2800"/>
            </a:pPr>
            <a:r>
              <a:rPr lang="hr-HR" sz="2800" b="1" dirty="0">
                <a:solidFill>
                  <a:srgbClr val="AED633"/>
                </a:solidFill>
                <a:latin typeface="Helvetica Neue" panose="020B0604020202020204" charset="0"/>
                <a:ea typeface="Helvetica Neue"/>
                <a:cs typeface="Helvetica Neue"/>
                <a:sym typeface="Helvetica Neue"/>
              </a:rPr>
              <a:t>1.3 Što je upravljanje inovacijama?</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830997"/>
          </a:xfrm>
          <a:prstGeom prst="rect">
            <a:avLst/>
          </a:prstGeom>
          <a:noFill/>
        </p:spPr>
        <p:txBody>
          <a:bodyPr wrap="square" rtlCol="0">
            <a:no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1.Pojam i priroda upravljanja inovacijama</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29"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Pojam inovacije</a:t>
            </a:r>
          </a:p>
        </p:txBody>
      </p:sp>
      <p:graphicFrame>
        <p:nvGraphicFramePr>
          <p:cNvPr id="7" name="Diagram 6">
            <a:extLst>
              <a:ext uri="{FF2B5EF4-FFF2-40B4-BE49-F238E27FC236}">
                <a16:creationId xmlns:a16="http://schemas.microsoft.com/office/drawing/2014/main" id="{CE1C0EC1-77CC-CD8C-94CF-CA885BC9B627}"/>
              </a:ext>
            </a:extLst>
          </p:cNvPr>
          <p:cNvGraphicFramePr/>
          <p:nvPr>
            <p:extLst>
              <p:ext uri="{D42A27DB-BD31-4B8C-83A1-F6EECF244321}">
                <p14:modId xmlns:p14="http://schemas.microsoft.com/office/powerpoint/2010/main" val="1162601853"/>
              </p:ext>
            </p:extLst>
          </p:nvPr>
        </p:nvGraphicFramePr>
        <p:xfrm>
          <a:off x="9504000" y="3384000"/>
          <a:ext cx="7596000" cy="5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FB07FB9-8984-11D5-6379-CD9E8CB90A57}"/>
              </a:ext>
            </a:extLst>
          </p:cNvPr>
          <p:cNvSpPr txBox="1"/>
          <p:nvPr/>
        </p:nvSpPr>
        <p:spPr>
          <a:xfrm>
            <a:off x="1295999" y="3384000"/>
            <a:ext cx="8388000" cy="5580000"/>
          </a:xfrm>
          <a:prstGeom prst="rect">
            <a:avLst/>
          </a:prstGeom>
          <a:noFill/>
        </p:spPr>
        <p:txBody>
          <a:bodyPr wrap="square" rtlCol="0">
            <a:noAutofit/>
          </a:bodyPr>
          <a:lstStyle/>
          <a:p>
            <a:pPr marL="342900" indent="-342900">
              <a:buBlip>
                <a:blip r:embed="rId7"/>
              </a:buBlip>
            </a:pPr>
            <a:r>
              <a:rPr lang="hr-HR" sz="2400" dirty="0">
                <a:latin typeface="Helvetica Neue" panose="020B0604020202020204" charset="0"/>
                <a:cs typeface="Microsoft Sans Serif" panose="020B0604020202020204" pitchFamily="34" charset="0"/>
              </a:rPr>
              <a:t>Inovacije su srž organizacijskog uspjeha</a:t>
            </a:r>
          </a:p>
          <a:p>
            <a:pPr marL="342900" indent="-342900">
              <a:buBlip>
                <a:blip r:embed="rId7"/>
              </a:buBlip>
            </a:pPr>
            <a:endParaRPr lang="hr-HR" sz="2400" dirty="0">
              <a:latin typeface="Helvetica Neue" panose="020B0604020202020204" charset="0"/>
              <a:cs typeface="Microsoft Sans Serif" panose="020B0604020202020204" pitchFamily="34" charset="0"/>
            </a:endParaRPr>
          </a:p>
          <a:p>
            <a:pPr marL="342900" indent="-342900">
              <a:buBlip>
                <a:blip r:embed="rId7"/>
              </a:buBlip>
            </a:pPr>
            <a:r>
              <a:rPr lang="hr-HR" sz="2400" dirty="0">
                <a:latin typeface="Helvetica Neue" panose="020B0604020202020204" charset="0"/>
                <a:cs typeface="Microsoft Sans Serif" panose="020B0604020202020204" pitchFamily="34" charset="0"/>
              </a:rPr>
              <a:t>One pomažu tvrtkama da se lakše razlikuju od svojih konkurenata</a:t>
            </a:r>
          </a:p>
          <a:p>
            <a:pPr marL="342900" indent="-342900">
              <a:buBlip>
                <a:blip r:embed="rId7"/>
              </a:buBlip>
            </a:pPr>
            <a:endParaRPr lang="hr-HR" sz="2400" dirty="0">
              <a:latin typeface="Helvetica Neue" panose="020B0604020202020204" charset="0"/>
              <a:cs typeface="Microsoft Sans Serif" panose="020B0604020202020204" pitchFamily="34" charset="0"/>
            </a:endParaRPr>
          </a:p>
          <a:p>
            <a:pPr marL="342900" indent="-342900">
              <a:buBlip>
                <a:blip r:embed="rId7"/>
              </a:buBlip>
            </a:pPr>
            <a:r>
              <a:rPr lang="hr-HR" sz="2400" dirty="0">
                <a:latin typeface="Helvetica Neue" panose="020B0604020202020204" charset="0"/>
                <a:cs typeface="Microsoft Sans Serif" panose="020B0604020202020204" pitchFamily="34" charset="0"/>
              </a:rPr>
              <a:t>Mogu se pronaći u svim sektorima i u mnogim oblicima</a:t>
            </a:r>
          </a:p>
          <a:p>
            <a:pPr marL="342900" indent="-342900">
              <a:buBlip>
                <a:blip r:embed="rId7"/>
              </a:buBlip>
            </a:pPr>
            <a:endParaRPr lang="hr-HR" sz="2400" dirty="0">
              <a:latin typeface="Helvetica Neue" panose="020B0604020202020204" charset="0"/>
              <a:cs typeface="Microsoft Sans Serif" panose="020B0604020202020204" pitchFamily="34" charset="0"/>
            </a:endParaRPr>
          </a:p>
          <a:p>
            <a:pPr marL="342900" indent="-342900">
              <a:buBlip>
                <a:blip r:embed="rId7"/>
              </a:buBlip>
            </a:pPr>
            <a:r>
              <a:rPr lang="hr-HR" sz="2400" dirty="0">
                <a:latin typeface="Helvetica Neue" panose="020B0604020202020204" charset="0"/>
                <a:cs typeface="Microsoft Sans Serif" panose="020B0604020202020204" pitchFamily="34" charset="0"/>
              </a:rPr>
              <a:t>Obično razlikujemo inovacije proizvoda, procesa, organizacije i marketinga</a:t>
            </a:r>
          </a:p>
          <a:p>
            <a:pPr marL="342900" indent="-342900">
              <a:buBlip>
                <a:blip r:embed="rId7"/>
              </a:buBlip>
            </a:pPr>
            <a:endParaRPr lang="hr-HR" sz="2400" dirty="0">
              <a:latin typeface="Helvetica Neue" panose="020B0604020202020204" charset="0"/>
              <a:cs typeface="Microsoft Sans Serif" panose="020B0604020202020204" pitchFamily="34" charset="0"/>
            </a:endParaRPr>
          </a:p>
          <a:p>
            <a:pPr marL="342900" indent="-342900">
              <a:buBlip>
                <a:blip r:embed="rId7"/>
              </a:buBlip>
            </a:pPr>
            <a:r>
              <a:rPr lang="hr-HR" sz="2400" dirty="0">
                <a:latin typeface="Helvetica Neue" panose="020B0604020202020204" charset="0"/>
                <a:cs typeface="Microsoft Sans Serif" panose="020B0604020202020204" pitchFamily="34" charset="0"/>
              </a:rPr>
              <a:t>Razlikuju se po stupnju novosti (radikalno naspram inkrementalnog)</a:t>
            </a:r>
          </a:p>
          <a:p>
            <a:pPr marL="342900" indent="-342900">
              <a:buBlip>
                <a:blip r:embed="rId7"/>
              </a:buBlip>
            </a:pPr>
            <a:endParaRPr lang="hr-HR" sz="2400" dirty="0">
              <a:latin typeface="Helvetica Neue" panose="020B0604020202020204" charset="0"/>
              <a:cs typeface="Microsoft Sans Serif" panose="020B0604020202020204" pitchFamily="34" charset="0"/>
            </a:endParaRPr>
          </a:p>
          <a:p>
            <a:pPr marL="342900" indent="-342900">
              <a:buBlip>
                <a:blip r:embed="rId7"/>
              </a:buBlip>
            </a:pPr>
            <a:r>
              <a:rPr lang="hr-HR" sz="2400" dirty="0">
                <a:latin typeface="Helvetica Neue" panose="020B0604020202020204" charset="0"/>
                <a:cs typeface="Microsoft Sans Serif" panose="020B0604020202020204" pitchFamily="34" charset="0"/>
              </a:rPr>
              <a:t>Desno su neki od načina na koje inovacije mijenjaju naš svijet</a:t>
            </a:r>
          </a:p>
          <a:p>
            <a:pPr marL="342900" indent="-342900">
              <a:buBlip>
                <a:blip r:embed="rId7"/>
              </a:buBlip>
            </a:pPr>
            <a:endParaRPr lang="hr-HR" sz="2400" dirty="0">
              <a:latin typeface="Helvetica Neue" panose="020B0604020202020204" charset="0"/>
              <a:cs typeface="Microsoft Sans Serif" panose="020B0604020202020204" pitchFamily="34" charset="0"/>
            </a:endParaRPr>
          </a:p>
        </p:txBody>
      </p:sp>
    </p:spTree>
    <p:extLst>
      <p:ext uri="{BB962C8B-B14F-4D97-AF65-F5344CB8AC3E}">
        <p14:creationId xmlns:p14="http://schemas.microsoft.com/office/powerpoint/2010/main" val="25262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1311436969"/>
              </p:ext>
            </p:extLst>
          </p:nvPr>
        </p:nvGraphicFramePr>
        <p:xfrm>
          <a:off x="1296000" y="3384000"/>
          <a:ext cx="15660000" cy="57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29">
            <a:extLst>
              <a:ext uri="{FF2B5EF4-FFF2-40B4-BE49-F238E27FC236}">
                <a16:creationId xmlns:a16="http://schemas.microsoft.com/office/drawing/2014/main" id="{37F8370A-DB37-DEE7-C282-4FA312DF5505}"/>
              </a:ext>
            </a:extLst>
          </p:cNvPr>
          <p:cNvSpPr txBox="1"/>
          <p:nvPr/>
        </p:nvSpPr>
        <p:spPr>
          <a:xfrm>
            <a:off x="1296000" y="2304000"/>
            <a:ext cx="5799429"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Pojam inovacije</a:t>
            </a:r>
          </a:p>
        </p:txBody>
      </p:sp>
      <p:sp>
        <p:nvSpPr>
          <p:cNvPr id="7" name="CuadroTexto 28">
            <a:extLst>
              <a:ext uri="{FF2B5EF4-FFF2-40B4-BE49-F238E27FC236}">
                <a16:creationId xmlns:a16="http://schemas.microsoft.com/office/drawing/2014/main" id="{4D52F801-AB11-B6EC-F98F-BC8010D6ECAE}"/>
              </a:ext>
            </a:extLst>
          </p:cNvPr>
          <p:cNvSpPr txBox="1"/>
          <p:nvPr/>
        </p:nvSpPr>
        <p:spPr>
          <a:xfrm>
            <a:off x="1296000" y="1548000"/>
            <a:ext cx="15840000" cy="830997"/>
          </a:xfrm>
          <a:prstGeom prst="rect">
            <a:avLst/>
          </a:prstGeom>
          <a:noFill/>
        </p:spPr>
        <p:txBody>
          <a:bodyPr wrap="square" rtlCol="0">
            <a:no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1.Pojam i priroda upravljanja inovacijama</a:t>
            </a:r>
          </a:p>
        </p:txBody>
      </p:sp>
    </p:spTree>
    <p:extLst>
      <p:ext uri="{BB962C8B-B14F-4D97-AF65-F5344CB8AC3E}">
        <p14:creationId xmlns:p14="http://schemas.microsoft.com/office/powerpoint/2010/main" val="11184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3">
            <a:extLst>
              <a:ext uri="{FF2B5EF4-FFF2-40B4-BE49-F238E27FC236}">
                <a16:creationId xmlns:a16="http://schemas.microsoft.com/office/drawing/2014/main" id="{7C2C5F2E-62E2-AC16-C442-81036D8DD643}"/>
              </a:ext>
            </a:extLst>
          </p:cNvPr>
          <p:cNvSpPr/>
          <p:nvPr/>
        </p:nvSpPr>
        <p:spPr>
          <a:xfrm>
            <a:off x="3060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lvl="0" indent="-342900">
              <a:buBlip>
                <a:blip r:embed="rId2"/>
              </a:buBlip>
              <a:defRPr/>
            </a:pPr>
            <a:r>
              <a:rPr lang="hr-HR" sz="2400" dirty="0">
                <a:solidFill>
                  <a:prstClr val="black"/>
                </a:solidFill>
                <a:latin typeface="Helvetica Neue" panose="020B0604020202020204" charset="0"/>
                <a:cs typeface="Microsoft Sans Serif" panose="020B0604020202020204" pitchFamily="34" charset="0"/>
              </a:rPr>
              <a:t>Inovacije se mogu pojaviti unutar i izvan organizacija</a:t>
            </a:r>
          </a:p>
          <a:p>
            <a:pPr marL="342900" lvl="0" indent="-342900">
              <a:buBlip>
                <a:blip r:embed="rId2"/>
              </a:buBlip>
              <a:defRPr/>
            </a:pPr>
            <a:endParaRPr lang="hr-HR" sz="2400" dirty="0">
              <a:solidFill>
                <a:prstClr val="black"/>
              </a:solidFill>
              <a:latin typeface="Helvetica Neue" panose="020B0604020202020204" charset="0"/>
              <a:cs typeface="Microsoft Sans Serif" panose="020B0604020202020204" pitchFamily="34" charset="0"/>
            </a:endParaRPr>
          </a:p>
          <a:p>
            <a:pPr marL="342900" lvl="0" indent="-342900">
              <a:buBlip>
                <a:blip r:embed="rId2"/>
              </a:buBlip>
              <a:defRPr/>
            </a:pPr>
            <a:r>
              <a:rPr lang="hr-HR" sz="2400" dirty="0">
                <a:solidFill>
                  <a:prstClr val="black"/>
                </a:solidFill>
                <a:latin typeface="Helvetica Neue" panose="020B0604020202020204" charset="0"/>
                <a:cs typeface="Microsoft Sans Serif" panose="020B0604020202020204" pitchFamily="34" charset="0"/>
              </a:rPr>
              <a:t>Oba puta zahtijevaju od organizacija da odgovore na dva pitanja</a:t>
            </a:r>
            <a:endParaRPr kumimoji="0" lang="hr-HR" sz="2400" b="0" i="0" u="none" strike="noStrike" kern="1200" cap="none" spc="0" normalizeH="0" baseline="0" dirty="0">
              <a:ln>
                <a:noFill/>
              </a:ln>
              <a:solidFill>
                <a:prstClr val="black"/>
              </a:solidFill>
              <a:effectLst/>
              <a:uLnTx/>
              <a:uFillTx/>
              <a:latin typeface="Helvetica Neue" panose="020B0604020202020204" charset="0"/>
              <a:cs typeface="Microsoft Sans Serif" panose="020B0604020202020204" pitchFamily="34" charset="0"/>
            </a:endParaRPr>
          </a:p>
        </p:txBody>
      </p:sp>
      <p:sp>
        <p:nvSpPr>
          <p:cNvPr id="20" name="object 3">
            <a:extLst>
              <a:ext uri="{FF2B5EF4-FFF2-40B4-BE49-F238E27FC236}">
                <a16:creationId xmlns:a16="http://schemas.microsoft.com/office/drawing/2014/main" id="{B7F43DB0-E295-1F32-7DFD-0A6568271FF9}"/>
              </a:ext>
            </a:extLst>
          </p:cNvPr>
          <p:cNvSpPr/>
          <p:nvPr/>
        </p:nvSpPr>
        <p:spPr>
          <a:xfrm>
            <a:off x="10584000" y="3960000"/>
            <a:ext cx="4680000" cy="3600000"/>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90000" tIns="720000" rIns="90000" bIns="46800" rtlCol="0"/>
          <a:lstStyle/>
          <a:p>
            <a:pPr marL="342900" lvl="0" indent="-342900">
              <a:buBlip>
                <a:blip r:embed="rId2"/>
              </a:buBlip>
              <a:defRPr/>
            </a:pPr>
            <a:r>
              <a:rPr lang="hr-HR" sz="2400" dirty="0">
                <a:solidFill>
                  <a:prstClr val="black"/>
                </a:solidFill>
                <a:latin typeface="Helvetica Neue" panose="020B0604020202020204" charset="0"/>
                <a:cs typeface="Microsoft Sans Serif" panose="020B0604020202020204" pitchFamily="34" charset="0"/>
              </a:rPr>
              <a:t>Kako upravljati internim inovacijskim procesima?</a:t>
            </a:r>
          </a:p>
          <a:p>
            <a:pPr marL="342900" lvl="0" indent="-342900">
              <a:buBlip>
                <a:blip r:embed="rId2"/>
              </a:buBlip>
              <a:defRPr/>
            </a:pPr>
            <a:endParaRPr lang="hr-HR" sz="2400" dirty="0">
              <a:solidFill>
                <a:prstClr val="black"/>
              </a:solidFill>
              <a:latin typeface="Helvetica Neue" panose="020B0604020202020204" charset="0"/>
              <a:cs typeface="Microsoft Sans Serif" panose="020B0604020202020204" pitchFamily="34" charset="0"/>
            </a:endParaRPr>
          </a:p>
          <a:p>
            <a:pPr marL="342900" lvl="0" indent="-342900">
              <a:buBlip>
                <a:blip r:embed="rId2"/>
              </a:buBlip>
              <a:defRPr/>
            </a:pPr>
            <a:r>
              <a:rPr lang="hr-HR" sz="2400" dirty="0">
                <a:solidFill>
                  <a:prstClr val="black"/>
                </a:solidFill>
                <a:latin typeface="Helvetica Neue" panose="020B0604020202020204" charset="0"/>
                <a:cs typeface="Microsoft Sans Serif" panose="020B0604020202020204" pitchFamily="34" charset="0"/>
              </a:rPr>
              <a:t>Kako upravljati interakcijama s inovacijskim ekosustavom?</a:t>
            </a:r>
            <a:endParaRPr kumimoji="0" lang="hr-HR" sz="2400" b="0" i="0" u="none" strike="noStrike" kern="1200" cap="none" spc="0" normalizeH="0" baseline="0" dirty="0">
              <a:ln>
                <a:noFill/>
              </a:ln>
              <a:solidFill>
                <a:prstClr val="black"/>
              </a:solidFill>
              <a:effectLst/>
              <a:uLnTx/>
              <a:uFillTx/>
              <a:latin typeface="Helvetica Neue" panose="020B0604020202020204" charset="0"/>
              <a:cs typeface="Microsoft Sans Serif" panose="020B0604020202020204" pitchFamily="34" charset="0"/>
            </a:endParaRPr>
          </a:p>
        </p:txBody>
      </p:sp>
      <p:pic>
        <p:nvPicPr>
          <p:cNvPr id="27" name="object 8">
            <a:extLst>
              <a:ext uri="{FF2B5EF4-FFF2-40B4-BE49-F238E27FC236}">
                <a16:creationId xmlns:a16="http://schemas.microsoft.com/office/drawing/2014/main" id="{B3EE6A01-FD44-67AA-4C99-DCE667BDF0AD}"/>
              </a:ext>
            </a:extLst>
          </p:cNvPr>
          <p:cNvPicPr/>
          <p:nvPr/>
        </p:nvPicPr>
        <p:blipFill>
          <a:blip r:embed="rId3" cstate="print"/>
          <a:stretch>
            <a:fillRect/>
          </a:stretch>
        </p:blipFill>
        <p:spPr>
          <a:xfrm>
            <a:off x="5040000" y="3600000"/>
            <a:ext cx="720000" cy="720000"/>
          </a:xfrm>
          <a:prstGeom prst="rect">
            <a:avLst/>
          </a:prstGeom>
          <a:solidFill>
            <a:schemeClr val="accent1">
              <a:lumMod val="75000"/>
            </a:schemeClr>
          </a:solidFill>
          <a:scene3d>
            <a:camera prst="orthographicFront">
              <a:rot lat="0" lon="0" rev="0"/>
            </a:camera>
            <a:lightRig rig="threePt" dir="t"/>
          </a:scene3d>
        </p:spPr>
      </p:pic>
      <p:pic>
        <p:nvPicPr>
          <p:cNvPr id="28" name="object 8">
            <a:extLst>
              <a:ext uri="{FF2B5EF4-FFF2-40B4-BE49-F238E27FC236}">
                <a16:creationId xmlns:a16="http://schemas.microsoft.com/office/drawing/2014/main" id="{58CEEBEE-8EE1-3DB7-C7E5-541E11EDAD30}"/>
              </a:ext>
            </a:extLst>
          </p:cNvPr>
          <p:cNvPicPr/>
          <p:nvPr/>
        </p:nvPicPr>
        <p:blipFill>
          <a:blip r:embed="rId3" cstate="print"/>
          <a:stretch>
            <a:fillRect/>
          </a:stretch>
        </p:blipFill>
        <p:spPr>
          <a:xfrm>
            <a:off x="12564000" y="3600000"/>
            <a:ext cx="720000" cy="720000"/>
          </a:xfrm>
          <a:prstGeom prst="rect">
            <a:avLst/>
          </a:prstGeom>
          <a:solidFill>
            <a:schemeClr val="accent1">
              <a:lumMod val="75000"/>
            </a:schemeClr>
          </a:solidFill>
          <a:scene3d>
            <a:camera prst="orthographicFront">
              <a:rot lat="0" lon="0" rev="0"/>
            </a:camera>
            <a:lightRig rig="threePt" dir="t"/>
          </a:scene3d>
        </p:spPr>
      </p:pic>
      <p:sp>
        <p:nvSpPr>
          <p:cNvPr id="10" name="CuadroTexto 29">
            <a:extLst>
              <a:ext uri="{FF2B5EF4-FFF2-40B4-BE49-F238E27FC236}">
                <a16:creationId xmlns:a16="http://schemas.microsoft.com/office/drawing/2014/main" id="{3F34CE6E-9A81-2D18-21C8-245C69BE8F3A}"/>
              </a:ext>
            </a:extLst>
          </p:cNvPr>
          <p:cNvSpPr txBox="1"/>
          <p:nvPr/>
        </p:nvSpPr>
        <p:spPr>
          <a:xfrm>
            <a:off x="1296000" y="2304000"/>
            <a:ext cx="6022411"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Kako se stvaraju inovacije?</a:t>
            </a:r>
          </a:p>
        </p:txBody>
      </p:sp>
      <p:sp>
        <p:nvSpPr>
          <p:cNvPr id="11" name="CuadroTexto 28">
            <a:extLst>
              <a:ext uri="{FF2B5EF4-FFF2-40B4-BE49-F238E27FC236}">
                <a16:creationId xmlns:a16="http://schemas.microsoft.com/office/drawing/2014/main" id="{663B1A5A-1188-AE5A-4351-2C131469A69A}"/>
              </a:ext>
            </a:extLst>
          </p:cNvPr>
          <p:cNvSpPr txBox="1"/>
          <p:nvPr/>
        </p:nvSpPr>
        <p:spPr>
          <a:xfrm>
            <a:off x="1296000" y="1548000"/>
            <a:ext cx="15840000" cy="830997"/>
          </a:xfrm>
          <a:prstGeom prst="rect">
            <a:avLst/>
          </a:prstGeom>
          <a:noFill/>
        </p:spPr>
        <p:txBody>
          <a:bodyPr wrap="square" rtlCol="0">
            <a:no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1.Pojam i priroda upravljanja inovacijama</a:t>
            </a:r>
          </a:p>
        </p:txBody>
      </p:sp>
    </p:spTree>
    <p:extLst>
      <p:ext uri="{BB962C8B-B14F-4D97-AF65-F5344CB8AC3E}">
        <p14:creationId xmlns:p14="http://schemas.microsoft.com/office/powerpoint/2010/main" val="97517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982159" cy="523220"/>
          </a:xfrm>
          <a:prstGeom prst="rect">
            <a:avLst/>
          </a:prstGeom>
          <a:noFill/>
        </p:spPr>
        <p:txBody>
          <a:bodyPr wrap="square" rtlCol="0">
            <a:noAutofit/>
          </a:bodyPr>
          <a:lstStyle/>
          <a:p>
            <a:r>
              <a:rPr lang="hr-HR"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Što je upravljanje inovacijama?</a:t>
            </a:r>
          </a:p>
        </p:txBody>
      </p:sp>
      <p:sp>
        <p:nvSpPr>
          <p:cNvPr id="10" name="TextBox 9">
            <a:extLst>
              <a:ext uri="{FF2B5EF4-FFF2-40B4-BE49-F238E27FC236}">
                <a16:creationId xmlns:a16="http://schemas.microsoft.com/office/drawing/2014/main" id="{73EF3C70-B22C-BDE2-985D-E90CA804BBAC}"/>
              </a:ext>
            </a:extLst>
          </p:cNvPr>
          <p:cNvSpPr txBox="1"/>
          <p:nvPr/>
        </p:nvSpPr>
        <p:spPr>
          <a:xfrm>
            <a:off x="1296000" y="3384000"/>
            <a:ext cx="15840000" cy="5632311"/>
          </a:xfrm>
          <a:prstGeom prst="rect">
            <a:avLst/>
          </a:prstGeom>
          <a:noFill/>
        </p:spPr>
        <p:txBody>
          <a:bodyPr wrap="square" rtlCol="0">
            <a:noAutofit/>
          </a:bodyPr>
          <a:lstStyle/>
          <a:p>
            <a:pPr marL="342900" indent="-342900">
              <a:buBlip>
                <a:blip r:embed="rId2"/>
              </a:buBlip>
            </a:pPr>
            <a:r>
              <a:rPr lang="hr-HR" sz="2400" dirty="0">
                <a:latin typeface="Helvetica Neue" panose="020B0604020202020204" charset="0"/>
                <a:cs typeface="Microsoft Sans Serif" panose="020B0604020202020204" pitchFamily="34" charset="0"/>
              </a:rPr>
              <a:t>Upravljanje inovacijama odnosi se na identifikaciju, rekonfiguraciju i implementaciju svih resursa relevantnih za stvaranje i komercijalizaciju inovacija.</a:t>
            </a:r>
          </a:p>
          <a:p>
            <a:pPr marL="342900" indent="-342900">
              <a:buBlip>
                <a:blip r:embed="rId2"/>
              </a:buBlip>
            </a:pPr>
            <a:endParaRPr lang="hr-HR" sz="2400" dirty="0">
              <a:latin typeface="Helvetica Neue" panose="020B0604020202020204" charset="0"/>
              <a:cs typeface="Microsoft Sans Serif" panose="020B0604020202020204" pitchFamily="34" charset="0"/>
            </a:endParaRPr>
          </a:p>
          <a:p>
            <a:pPr marL="342900" indent="-342900">
              <a:buBlip>
                <a:blip r:embed="rId2"/>
              </a:buBlip>
            </a:pPr>
            <a:r>
              <a:rPr lang="hr-HR" sz="2400" dirty="0">
                <a:latin typeface="Helvetica Neue" panose="020B0604020202020204" charset="0"/>
                <a:cs typeface="Microsoft Sans Serif" panose="020B0604020202020204" pitchFamily="34" charset="0"/>
              </a:rPr>
              <a:t>Inovativne organizacije moraju uzeti u obzir organizacijske, tehnološke, financijske, infrastrukturne, ljudski kapital i mnoge druge interne sposobnosti unutar poduzeća i njegovog inovacijskog ekosustava</a:t>
            </a:r>
          </a:p>
          <a:p>
            <a:pPr marL="342900" indent="-342900">
              <a:buBlip>
                <a:blip r:embed="rId2"/>
              </a:buBlip>
            </a:pPr>
            <a:endParaRPr lang="hr-HR" sz="2400" dirty="0">
              <a:latin typeface="Helvetica Neue" panose="020B0604020202020204" charset="0"/>
              <a:cs typeface="Microsoft Sans Serif" panose="020B0604020202020204" pitchFamily="34" charset="0"/>
            </a:endParaRPr>
          </a:p>
          <a:p>
            <a:pPr marL="342900" indent="-342900">
              <a:buBlip>
                <a:blip r:embed="rId2"/>
              </a:buBlip>
            </a:pPr>
            <a:r>
              <a:rPr lang="hr-HR" sz="2400" dirty="0">
                <a:latin typeface="Helvetica Neue" panose="020B0604020202020204" charset="0"/>
                <a:cs typeface="Microsoft Sans Serif" panose="020B0604020202020204" pitchFamily="34" charset="0"/>
              </a:rPr>
              <a:t>Inovacija počinje kreativnom idejom pa organizacije moraju obratiti posebnu pozornost na upravljanje kreativnošću na individualnoj i organizacijskoj razini</a:t>
            </a:r>
          </a:p>
          <a:p>
            <a:pPr marL="342900" indent="-342900">
              <a:buBlip>
                <a:blip r:embed="rId2"/>
              </a:buBlip>
            </a:pPr>
            <a:endParaRPr lang="hr-HR" sz="2400" dirty="0">
              <a:latin typeface="Helvetica Neue" panose="020B0604020202020204" charset="0"/>
              <a:cs typeface="Microsoft Sans Serif" panose="020B0604020202020204" pitchFamily="34" charset="0"/>
            </a:endParaRPr>
          </a:p>
          <a:p>
            <a:pPr marL="342900" indent="-342900">
              <a:buBlip>
                <a:blip r:embed="rId2"/>
              </a:buBlip>
            </a:pPr>
            <a:r>
              <a:rPr lang="hr-HR" sz="2400" dirty="0">
                <a:latin typeface="Helvetica Neue" panose="020B0604020202020204" charset="0"/>
                <a:cs typeface="Microsoft Sans Serif" panose="020B0604020202020204" pitchFamily="34" charset="0"/>
              </a:rPr>
              <a:t>U intrapoduzetničkim organizacijama ti su problemi još izraženiji. Ograničen skup internih resursa kao primarnog ekosustava i baze znanja znači da pogreške mogu biti skupe, pa čak i kobne za budućnost organizacije.</a:t>
            </a:r>
          </a:p>
          <a:p>
            <a:pPr marL="342900" indent="-342900">
              <a:buBlip>
                <a:blip r:embed="rId2"/>
              </a:buBlip>
            </a:pPr>
            <a:endParaRPr lang="hr-HR" sz="2400" dirty="0">
              <a:latin typeface="Helvetica Neue" panose="020B0604020202020204" charset="0"/>
              <a:cs typeface="Microsoft Sans Serif" panose="020B0604020202020204" pitchFamily="34" charset="0"/>
            </a:endParaRPr>
          </a:p>
          <a:p>
            <a:pPr marL="342900" indent="-342900">
              <a:buBlip>
                <a:blip r:embed="rId2"/>
              </a:buBlip>
            </a:pPr>
            <a:r>
              <a:rPr lang="hr-HR" sz="2400" dirty="0">
                <a:latin typeface="Helvetica Neue" panose="020B0604020202020204" charset="0"/>
                <a:cs typeface="Microsoft Sans Serif" panose="020B0604020202020204" pitchFamily="34" charset="0"/>
              </a:rPr>
              <a:t>To prisiljava organizacije da biraju između stabilnosti i kreativnosti</a:t>
            </a:r>
          </a:p>
        </p:txBody>
      </p:sp>
      <p:sp>
        <p:nvSpPr>
          <p:cNvPr id="11" name="CuadroTexto 28">
            <a:extLst>
              <a:ext uri="{FF2B5EF4-FFF2-40B4-BE49-F238E27FC236}">
                <a16:creationId xmlns:a16="http://schemas.microsoft.com/office/drawing/2014/main" id="{7FC435B4-6EDE-D23A-09C3-B60E732730D1}"/>
              </a:ext>
            </a:extLst>
          </p:cNvPr>
          <p:cNvSpPr txBox="1"/>
          <p:nvPr/>
        </p:nvSpPr>
        <p:spPr>
          <a:xfrm>
            <a:off x="1296000" y="1548000"/>
            <a:ext cx="15840000" cy="830997"/>
          </a:xfrm>
          <a:prstGeom prst="rect">
            <a:avLst/>
          </a:prstGeom>
          <a:noFill/>
        </p:spPr>
        <p:txBody>
          <a:bodyPr wrap="square" rtlCol="0">
            <a:noAutofit/>
          </a:bodyPr>
          <a:lstStyle/>
          <a:p>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1.Pojam i priroda upravljanja inovacijama</a:t>
            </a:r>
          </a:p>
        </p:txBody>
      </p:sp>
    </p:spTree>
    <p:extLst>
      <p:ext uri="{BB962C8B-B14F-4D97-AF65-F5344CB8AC3E}">
        <p14:creationId xmlns:p14="http://schemas.microsoft.com/office/powerpoint/2010/main" val="18149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3733800" y="3888000"/>
            <a:ext cx="11353800" cy="831600"/>
          </a:xfrm>
          <a:prstGeom prst="rect">
            <a:avLst/>
          </a:prstGeom>
          <a:noFill/>
        </p:spPr>
        <p:txBody>
          <a:bodyPr wrap="square">
            <a:noAutofit/>
          </a:bodyPr>
          <a:lstStyle/>
          <a:p>
            <a:pPr lvl="0" algn="ctr">
              <a:spcBef>
                <a:spcPts val="5"/>
              </a:spcBef>
              <a:tabLst>
                <a:tab pos="1205230" algn="l"/>
                <a:tab pos="1926589" algn="l"/>
                <a:tab pos="2915920" algn="l"/>
                <a:tab pos="3444875" algn="l"/>
                <a:tab pos="4383405" algn="l"/>
                <a:tab pos="6796405" algn="l"/>
              </a:tabLst>
              <a:defRPr/>
            </a:pPr>
            <a:r>
              <a:rPr lang="hr-HR"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Čimbenici koje treba uzeti u obzir u upravljanju inovacijama</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hr-HR" sz="6000" b="1" spc="-114"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Cjelina 2</a:t>
            </a:r>
            <a:endParaRPr kumimoji="0" lang="hr-HR" sz="6000" b="1" i="0" u="none" strike="noStrike" kern="1200" cap="none" spc="0" normalizeH="0" baseline="0" dirty="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Google Shape;114;p5">
            <a:extLst>
              <a:ext uri="{FF2B5EF4-FFF2-40B4-BE49-F238E27FC236}">
                <a16:creationId xmlns:a16="http://schemas.microsoft.com/office/drawing/2014/main" id="{61ADB6E2-D633-7AEC-D364-5177B202D895}"/>
              </a:ext>
            </a:extLst>
          </p:cNvPr>
          <p:cNvSpPr txBox="1"/>
          <p:nvPr/>
        </p:nvSpPr>
        <p:spPr>
          <a:xfrm>
            <a:off x="1296000" y="5256000"/>
            <a:ext cx="10980000" cy="2677616"/>
          </a:xfrm>
          <a:prstGeom prst="rect">
            <a:avLst/>
          </a:prstGeom>
          <a:noFill/>
          <a:ln>
            <a:noFill/>
          </a:ln>
        </p:spPr>
        <p:txBody>
          <a:bodyPr spcFirstLastPara="1" wrap="square" lIns="91425" tIns="45700" rIns="91425" bIns="45700" anchor="t" anchorCtr="0">
            <a:spAutoFit/>
          </a:bodyPr>
          <a:lstStyle/>
          <a:p>
            <a:pPr lvl="0">
              <a:lnSpc>
                <a:spcPct val="200000"/>
              </a:lnSpc>
              <a:buClr>
                <a:srgbClr val="000000"/>
              </a:buClr>
              <a:buSzPts val="2800"/>
            </a:pPr>
            <a:r>
              <a:rPr lang="hr-HR" sz="2800" b="1" dirty="0">
                <a:solidFill>
                  <a:srgbClr val="AED633"/>
                </a:solidFill>
                <a:latin typeface="Helvetica Neue" panose="020B0604020202020204" charset="0"/>
                <a:ea typeface="Helvetica Neue"/>
                <a:cs typeface="Helvetica Neue"/>
                <a:sym typeface="Helvetica Neue"/>
              </a:rPr>
              <a:t>2.1 Kreativnost nasuprot stabilnosti</a:t>
            </a:r>
          </a:p>
          <a:p>
            <a:pPr lvl="0">
              <a:lnSpc>
                <a:spcPct val="200000"/>
              </a:lnSpc>
              <a:buClr>
                <a:srgbClr val="000000"/>
              </a:buClr>
              <a:buSzPts val="2800"/>
            </a:pPr>
            <a:r>
              <a:rPr lang="hr-HR" sz="2800" b="1" dirty="0">
                <a:solidFill>
                  <a:srgbClr val="AED633"/>
                </a:solidFill>
                <a:latin typeface="Helvetica Neue" panose="020B0604020202020204" charset="0"/>
                <a:ea typeface="Helvetica Neue"/>
                <a:cs typeface="Helvetica Neue"/>
                <a:sym typeface="Helvetica Neue"/>
              </a:rPr>
              <a:t>2.2 Neizvjesnost i potraga za znanjem</a:t>
            </a:r>
          </a:p>
          <a:p>
            <a:pPr lvl="0">
              <a:lnSpc>
                <a:spcPct val="200000"/>
              </a:lnSpc>
              <a:buClr>
                <a:srgbClr val="000000"/>
              </a:buClr>
              <a:buSzPts val="2800"/>
            </a:pPr>
            <a:r>
              <a:rPr lang="hr-HR" sz="2800" b="1" dirty="0">
                <a:solidFill>
                  <a:srgbClr val="AED633"/>
                </a:solidFill>
                <a:latin typeface="Helvetica Neue" panose="020B0604020202020204" charset="0"/>
                <a:ea typeface="Helvetica Neue"/>
                <a:cs typeface="Helvetica Neue"/>
                <a:sym typeface="Helvetica Neue"/>
              </a:rPr>
              <a:t>2.3 Interni procesi</a:t>
            </a:r>
          </a:p>
        </p:txBody>
      </p:sp>
    </p:spTree>
    <p:extLst>
      <p:ext uri="{BB962C8B-B14F-4D97-AF65-F5344CB8AC3E}">
        <p14:creationId xmlns:p14="http://schemas.microsoft.com/office/powerpoint/2010/main" val="233817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2048</Words>
  <Application>Microsoft Office PowerPoint</Application>
  <PresentationFormat>Benutzerdefiniert</PresentationFormat>
  <Paragraphs>415</Paragraphs>
  <Slides>27</Slides>
  <Notes>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27</vt:i4>
      </vt:variant>
    </vt:vector>
  </HeadingPairs>
  <TitlesOfParts>
    <vt:vector size="34" baseType="lpstr">
      <vt:lpstr>Arial</vt:lpstr>
      <vt:lpstr>Calibri</vt:lpstr>
      <vt:lpstr>Helvetica Neue</vt:lpstr>
      <vt:lpstr>Microsoft Sans Serif</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198</cp:revision>
  <cp:lastPrinted>2022-12-01T09:15:04Z</cp:lastPrinted>
  <dcterms:created xsi:type="dcterms:W3CDTF">2022-01-27T16:04:38Z</dcterms:created>
  <dcterms:modified xsi:type="dcterms:W3CDTF">2024-02-05T00:02:04Z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