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0"/>
  </p:notesMasterIdLst>
  <p:handoutMasterIdLst>
    <p:handoutMasterId r:id="rId31"/>
  </p:handoutMasterIdLst>
  <p:sldIdLst>
    <p:sldId id="277" r:id="rId3"/>
    <p:sldId id="278" r:id="rId4"/>
    <p:sldId id="269" r:id="rId5"/>
    <p:sldId id="291" r:id="rId6"/>
    <p:sldId id="265" r:id="rId7"/>
    <p:sldId id="273" r:id="rId8"/>
    <p:sldId id="292" r:id="rId9"/>
    <p:sldId id="275" r:id="rId10"/>
    <p:sldId id="297" r:id="rId11"/>
    <p:sldId id="276" r:id="rId12"/>
    <p:sldId id="280" r:id="rId13"/>
    <p:sldId id="279" r:id="rId14"/>
    <p:sldId id="281" r:id="rId15"/>
    <p:sldId id="274" r:id="rId16"/>
    <p:sldId id="284" r:id="rId17"/>
    <p:sldId id="285" r:id="rId18"/>
    <p:sldId id="294" r:id="rId19"/>
    <p:sldId id="286" r:id="rId20"/>
    <p:sldId id="298" r:id="rId21"/>
    <p:sldId id="288" r:id="rId22"/>
    <p:sldId id="301" r:id="rId23"/>
    <p:sldId id="302" r:id="rId24"/>
    <p:sldId id="271" r:id="rId25"/>
    <p:sldId id="299" r:id="rId26"/>
    <p:sldId id="270" r:id="rId27"/>
    <p:sldId id="296" r:id="rId28"/>
    <p:sldId id="287" r:id="rId29"/>
  </p:sldIdLst>
  <p:sldSz cx="18288000" cy="10287000"/>
  <p:notesSz cx="9929813" cy="67976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5B24-B64F-084B-8ABA-98B18E224ADD}" type="doc">
      <dgm:prSet loTypeId="urn:microsoft.com/office/officeart/2008/layout/VerticalCurvedList" loCatId="" qsTypeId="urn:microsoft.com/office/officeart/2005/8/quickstyle/3d1" qsCatId="3D" csTypeId="urn:microsoft.com/office/officeart/2005/8/colors/accent1_2" csCatId="accent1" phldr="1"/>
      <dgm:spPr/>
      <dgm:t>
        <a:bodyPr/>
        <a:lstStyle/>
        <a:p>
          <a:endParaRPr/>
        </a:p>
      </dgm:t>
    </dgm:pt>
    <dgm:pt modelId="{416FA51E-CB1E-7847-ADA3-9198B5900CDA}">
      <dgm:prSet phldrT="[Text]" custT="1"/>
      <dgm:spPr/>
      <dgm:t>
        <a:bodyPr/>
        <a:lstStyle/>
        <a:p>
          <a:pPr>
            <a:defRPr sz="2400">
              <a:latin typeface="Helvetica Neue" panose="020B0604020202020204" charset="0"/>
            </a:defRPr>
          </a:pPr>
          <a:r>
            <a:rPr sz="2400" dirty="0" err="1"/>
            <a:t>Identificar</a:t>
          </a:r>
          <a:r>
            <a:rPr sz="2400" dirty="0"/>
            <a:t> y </a:t>
          </a:r>
          <a:r>
            <a:rPr sz="2400" dirty="0" err="1"/>
            <a:t>crear</a:t>
          </a:r>
          <a:r>
            <a:rPr sz="2400" dirty="0"/>
            <a:t> </a:t>
          </a:r>
          <a:r>
            <a:rPr sz="2400" dirty="0" err="1"/>
            <a:t>oportunidades</a:t>
          </a:r>
          <a:endParaRPr sz="2400" dirty="0"/>
        </a:p>
      </dgm:t>
    </dgm:pt>
    <dgm:pt modelId="{46D2E9DD-67B3-AE42-AA94-93DAE888A2E0}" type="parTrans" cxnId="{B9332259-80F6-F646-9F9B-C7BED2EA85F5}">
      <dgm:prSet/>
      <dgm:spPr/>
      <dgm:t>
        <a:bodyPr/>
        <a:lstStyle/>
        <a:p>
          <a:endParaRPr sz="2400">
            <a:latin typeface="Helvetica Neue" panose="020B0604020202020204" charset="0"/>
          </a:endParaRPr>
        </a:p>
      </dgm:t>
    </dgm:pt>
    <dgm:pt modelId="{1A9DB65B-AB32-D44F-9DBC-2278C5EF78D6}" type="sibTrans" cxnId="{B9332259-80F6-F646-9F9B-C7BED2EA85F5}">
      <dgm:prSet/>
      <dgm:spPr/>
      <dgm:t>
        <a:bodyPr/>
        <a:lstStyle/>
        <a:p>
          <a:endParaRPr sz="2400">
            <a:latin typeface="Helvetica Neue" panose="020B0604020202020204" charset="0"/>
          </a:endParaRPr>
        </a:p>
      </dgm:t>
    </dgm:pt>
    <dgm:pt modelId="{08E15C48-5961-6A44-86D5-90F0EDADA1B9}">
      <dgm:prSet phldrT="[Text]" custT="1"/>
      <dgm:spPr/>
      <dgm:t>
        <a:bodyPr/>
        <a:lstStyle/>
        <a:p>
          <a:pPr>
            <a:defRPr sz="2400">
              <a:latin typeface="Helvetica Neue" panose="020B0604020202020204" charset="0"/>
            </a:defRPr>
          </a:pPr>
          <a:r>
            <a:rPr sz="2400"/>
            <a:t>Nuevas formas de satisfacer las necesidades del mercado</a:t>
          </a:r>
        </a:p>
      </dgm:t>
    </dgm:pt>
    <dgm:pt modelId="{80752438-12F8-E845-B621-3993D802C16E}" type="parTrans" cxnId="{732160BA-BCCD-2B4A-8DA7-34C4209B18D8}">
      <dgm:prSet/>
      <dgm:spPr/>
      <dgm:t>
        <a:bodyPr/>
        <a:lstStyle/>
        <a:p>
          <a:endParaRPr sz="2400">
            <a:latin typeface="Helvetica Neue" panose="020B0604020202020204" charset="0"/>
          </a:endParaRPr>
        </a:p>
      </dgm:t>
    </dgm:pt>
    <dgm:pt modelId="{22064C0A-A16E-DF44-86C3-3ECF4CB95FAF}" type="sibTrans" cxnId="{732160BA-BCCD-2B4A-8DA7-34C4209B18D8}">
      <dgm:prSet/>
      <dgm:spPr/>
      <dgm:t>
        <a:bodyPr/>
        <a:lstStyle/>
        <a:p>
          <a:endParaRPr sz="2400">
            <a:latin typeface="Helvetica Neue" panose="020B0604020202020204" charset="0"/>
          </a:endParaRPr>
        </a:p>
      </dgm:t>
    </dgm:pt>
    <dgm:pt modelId="{14FF0874-AB5D-904A-8FCE-A8417932E2C4}">
      <dgm:prSet phldrT="[Text]" custT="1"/>
      <dgm:spPr/>
      <dgm:t>
        <a:bodyPr/>
        <a:lstStyle/>
        <a:p>
          <a:pPr>
            <a:defRPr sz="2400">
              <a:latin typeface="Helvetica Neue" panose="020B0604020202020204" charset="0"/>
            </a:defRPr>
          </a:pPr>
          <a:r>
            <a:rPr lang="es-ES" sz="2400" dirty="0"/>
            <a:t>Abrirse a</a:t>
          </a:r>
          <a:r>
            <a:rPr sz="2400" dirty="0"/>
            <a:t> </a:t>
          </a:r>
          <a:r>
            <a:rPr sz="2400" dirty="0" err="1"/>
            <a:t>nuevos</a:t>
          </a:r>
          <a:r>
            <a:rPr sz="2400" dirty="0"/>
            <a:t> mercados</a:t>
          </a:r>
        </a:p>
      </dgm:t>
    </dgm:pt>
    <dgm:pt modelId="{F2543D5C-C762-7144-9E8C-F82A9517EE66}" type="parTrans" cxnId="{3AB32DBD-2D89-FA45-9054-84C2BE966DB6}">
      <dgm:prSet/>
      <dgm:spPr/>
      <dgm:t>
        <a:bodyPr/>
        <a:lstStyle/>
        <a:p>
          <a:endParaRPr sz="2400">
            <a:latin typeface="Helvetica Neue" panose="020B0604020202020204" charset="0"/>
          </a:endParaRPr>
        </a:p>
      </dgm:t>
    </dgm:pt>
    <dgm:pt modelId="{7E2DBE17-C8C8-E441-9270-01E794FF24E4}" type="sibTrans" cxnId="{3AB32DBD-2D89-FA45-9054-84C2BE966DB6}">
      <dgm:prSet/>
      <dgm:spPr/>
      <dgm:t>
        <a:bodyPr/>
        <a:lstStyle/>
        <a:p>
          <a:endParaRPr sz="2400">
            <a:latin typeface="Helvetica Neue" panose="020B0604020202020204" charset="0"/>
          </a:endParaRPr>
        </a:p>
      </dgm:t>
    </dgm:pt>
    <dgm:pt modelId="{D4B0A9AC-8639-1648-B671-C90FDC3DCBD6}">
      <dgm:prSet custT="1"/>
      <dgm:spPr/>
      <dgm:t>
        <a:bodyPr/>
        <a:lstStyle/>
        <a:p>
          <a:pPr>
            <a:defRPr sz="2400">
              <a:latin typeface="Helvetica Neue" panose="020B0604020202020204" charset="0"/>
            </a:defRPr>
          </a:pPr>
          <a:r>
            <a:rPr lang="es-ES" sz="2400" dirty="0"/>
            <a:t>Redefinir</a:t>
          </a:r>
          <a:r>
            <a:rPr sz="2400" dirty="0"/>
            <a:t> de </a:t>
          </a:r>
          <a:r>
            <a:rPr sz="2400" dirty="0" err="1"/>
            <a:t>servicios</a:t>
          </a:r>
          <a:endParaRPr sz="2400" dirty="0"/>
        </a:p>
      </dgm:t>
    </dgm:pt>
    <dgm:pt modelId="{2BADD926-8B9B-184F-A177-775BEA5E6802}" type="parTrans" cxnId="{8480D8BB-6EFE-F54A-A149-138720E00917}">
      <dgm:prSet/>
      <dgm:spPr/>
      <dgm:t>
        <a:bodyPr/>
        <a:lstStyle/>
        <a:p>
          <a:endParaRPr sz="2400">
            <a:latin typeface="Helvetica Neue" panose="020B0604020202020204" charset="0"/>
          </a:endParaRPr>
        </a:p>
      </dgm:t>
    </dgm:pt>
    <dgm:pt modelId="{17F705FE-D1EE-F74E-8A8C-D81A7316067B}" type="sibTrans" cxnId="{8480D8BB-6EFE-F54A-A149-138720E00917}">
      <dgm:prSet/>
      <dgm:spPr/>
      <dgm:t>
        <a:bodyPr/>
        <a:lstStyle/>
        <a:p>
          <a:endParaRPr sz="2400">
            <a:latin typeface="Helvetica Neue" panose="020B0604020202020204" charset="0"/>
          </a:endParaRPr>
        </a:p>
      </dgm:t>
    </dgm:pt>
    <dgm:pt modelId="{4F779D38-14C9-2249-919F-21D518C525F3}">
      <dgm:prSet custT="1"/>
      <dgm:spPr/>
      <dgm:t>
        <a:bodyPr/>
        <a:lstStyle/>
        <a:p>
          <a:pPr>
            <a:defRPr sz="2400">
              <a:latin typeface="Helvetica Neue" panose="020B0604020202020204" charset="0"/>
            </a:defRPr>
          </a:pPr>
          <a:r>
            <a:rPr sz="2400"/>
            <a:t>Satisfacer las necesidades sociales</a:t>
          </a:r>
        </a:p>
      </dgm:t>
    </dgm:pt>
    <dgm:pt modelId="{2FDB832F-8B9E-A248-8B5B-78F11921CDC7}" type="parTrans" cxnId="{F95301FB-3199-3447-ADD7-1C2F54305A1D}">
      <dgm:prSet/>
      <dgm:spPr/>
      <dgm:t>
        <a:bodyPr/>
        <a:lstStyle/>
        <a:p>
          <a:endParaRPr sz="2400">
            <a:latin typeface="Helvetica Neue" panose="020B0604020202020204" charset="0"/>
          </a:endParaRPr>
        </a:p>
      </dgm:t>
    </dgm:pt>
    <dgm:pt modelId="{376549DA-4519-174F-8D54-1FF6A9A41921}" type="sibTrans" cxnId="{F95301FB-3199-3447-ADD7-1C2F54305A1D}">
      <dgm:prSet/>
      <dgm:spPr/>
      <dgm:t>
        <a:bodyPr/>
        <a:lstStyle/>
        <a:p>
          <a:endParaRPr sz="2400">
            <a:latin typeface="Helvetica Neue" panose="020B0604020202020204" charset="0"/>
          </a:endParaRPr>
        </a:p>
      </dgm:t>
    </dgm:pt>
    <dgm:pt modelId="{4BC85CA1-FD63-6B4D-9BE6-FEA14FA9EFC2}">
      <dgm:prSet custT="1"/>
      <dgm:spPr/>
      <dgm:t>
        <a:bodyPr/>
        <a:lstStyle/>
        <a:p>
          <a:pPr>
            <a:defRPr sz="2400">
              <a:latin typeface="Helvetica Neue" panose="020B0604020202020204" charset="0"/>
            </a:defRPr>
          </a:pPr>
          <a:r>
            <a:rPr sz="2400"/>
            <a:t>Mejorar la eficiencia de los procesos organizativos</a:t>
          </a:r>
        </a:p>
      </dgm:t>
    </dgm:pt>
    <dgm:pt modelId="{B7DCD725-93FB-D047-BD96-89CF19141B74}" type="parTrans" cxnId="{14E513C0-DB57-B547-A13C-A3B8F428998A}">
      <dgm:prSet/>
      <dgm:spPr/>
      <dgm:t>
        <a:bodyPr/>
        <a:lstStyle/>
        <a:p>
          <a:endParaRPr sz="2400">
            <a:latin typeface="Helvetica Neue" panose="020B0604020202020204" charset="0"/>
          </a:endParaRPr>
        </a:p>
      </dgm:t>
    </dgm:pt>
    <dgm:pt modelId="{8E655F5F-9C7A-FC44-A169-62E8DA914349}" type="sibTrans" cxnId="{14E513C0-DB57-B547-A13C-A3B8F428998A}">
      <dgm:prSet/>
      <dgm:spPr/>
      <dgm:t>
        <a:bodyPr/>
        <a:lstStyle/>
        <a:p>
          <a:endParaRPr sz="2400">
            <a:latin typeface="Helvetica Neue" panose="020B0604020202020204" charset="0"/>
          </a:endParaRPr>
        </a:p>
      </dgm:t>
    </dgm:pt>
    <dgm:pt modelId="{187BF87D-9281-FD46-81A8-DBB0FD97269F}" type="pres">
      <dgm:prSet presAssocID="{AA325B24-B64F-084B-8ABA-98B18E224ADD}" presName="Name0" presStyleCnt="0">
        <dgm:presLayoutVars>
          <dgm:chMax val="7"/>
          <dgm:chPref val="7"/>
          <dgm:dir/>
        </dgm:presLayoutVars>
      </dgm:prSet>
      <dgm:spPr/>
    </dgm:pt>
    <dgm:pt modelId="{E632A1CA-898D-AD46-B4E6-351A75FD9887}" type="pres">
      <dgm:prSet presAssocID="{AA325B24-B64F-084B-8ABA-98B18E224ADD}" presName="Name1" presStyleCnt="0"/>
      <dgm:spPr/>
    </dgm:pt>
    <dgm:pt modelId="{DA953D6B-9818-254C-A683-4049674110B8}" type="pres">
      <dgm:prSet presAssocID="{AA325B24-B64F-084B-8ABA-98B18E224ADD}" presName="cycle" presStyleCnt="0"/>
      <dgm:spPr/>
    </dgm:pt>
    <dgm:pt modelId="{A1183B5D-615E-FC44-8C6C-2F1CD3714889}" type="pres">
      <dgm:prSet presAssocID="{AA325B24-B64F-084B-8ABA-98B18E224ADD}" presName="srcNode" presStyleLbl="node1" presStyleIdx="0" presStyleCnt="6"/>
      <dgm:spPr/>
    </dgm:pt>
    <dgm:pt modelId="{235DE21C-435D-A24F-BB64-43AD1E5FBDF5}" type="pres">
      <dgm:prSet presAssocID="{AA325B24-B64F-084B-8ABA-98B18E224ADD}" presName="conn" presStyleLbl="parChTrans1D2" presStyleIdx="0" presStyleCnt="1"/>
      <dgm:spPr/>
    </dgm:pt>
    <dgm:pt modelId="{2FED180D-8B06-8A4E-8F38-CAAC3E4BE152}" type="pres">
      <dgm:prSet presAssocID="{AA325B24-B64F-084B-8ABA-98B18E224ADD}" presName="extraNode" presStyleLbl="node1" presStyleIdx="0" presStyleCnt="6"/>
      <dgm:spPr/>
    </dgm:pt>
    <dgm:pt modelId="{36635685-5C62-F84A-BC9C-7CDB9C507722}" type="pres">
      <dgm:prSet presAssocID="{AA325B24-B64F-084B-8ABA-98B18E224ADD}" presName="dstNode" presStyleLbl="node1" presStyleIdx="0" presStyleCnt="6"/>
      <dgm:spPr/>
    </dgm:pt>
    <dgm:pt modelId="{D34C9631-EB34-9047-91E9-0000027C0D09}" type="pres">
      <dgm:prSet presAssocID="{416FA51E-CB1E-7847-ADA3-9198B5900CDA}" presName="text_1" presStyleLbl="node1" presStyleIdx="0" presStyleCnt="6">
        <dgm:presLayoutVars>
          <dgm:bulletEnabled val="1"/>
        </dgm:presLayoutVars>
      </dgm:prSet>
      <dgm:spPr/>
    </dgm:pt>
    <dgm:pt modelId="{B1EF2E9A-EC63-B54C-870C-970419B0220B}" type="pres">
      <dgm:prSet presAssocID="{416FA51E-CB1E-7847-ADA3-9198B5900CDA}" presName="accent_1" presStyleCnt="0"/>
      <dgm:spPr/>
    </dgm:pt>
    <dgm:pt modelId="{5970A9CF-0EE9-A84F-8D77-6A1CD1F679D4}" type="pres">
      <dgm:prSet presAssocID="{416FA51E-CB1E-7847-ADA3-9198B5900CDA}" presName="accentRepeatNode" presStyleLbl="solidFgAcc1" presStyleIdx="0" presStyleCnt="6"/>
      <dgm:spPr/>
    </dgm:pt>
    <dgm:pt modelId="{40D62884-5690-F544-9E3E-1780C88666D6}" type="pres">
      <dgm:prSet presAssocID="{08E15C48-5961-6A44-86D5-90F0EDADA1B9}" presName="text_2" presStyleLbl="node1" presStyleIdx="1" presStyleCnt="6">
        <dgm:presLayoutVars>
          <dgm:bulletEnabled val="1"/>
        </dgm:presLayoutVars>
      </dgm:prSet>
      <dgm:spPr/>
    </dgm:pt>
    <dgm:pt modelId="{6EC49996-2BB0-E641-9DC6-3A3CAFFB4273}" type="pres">
      <dgm:prSet presAssocID="{08E15C48-5961-6A44-86D5-90F0EDADA1B9}" presName="accent_2" presStyleCnt="0"/>
      <dgm:spPr/>
    </dgm:pt>
    <dgm:pt modelId="{8917B06A-4DA1-604F-8D3A-5D4636B1EC18}" type="pres">
      <dgm:prSet presAssocID="{08E15C48-5961-6A44-86D5-90F0EDADA1B9}" presName="accentRepeatNode" presStyleLbl="solidFgAcc1" presStyleIdx="1" presStyleCnt="6"/>
      <dgm:spPr/>
    </dgm:pt>
    <dgm:pt modelId="{DE65D00F-A42C-A44D-A374-9CF81260BA39}" type="pres">
      <dgm:prSet presAssocID="{14FF0874-AB5D-904A-8FCE-A8417932E2C4}" presName="text_3" presStyleLbl="node1" presStyleIdx="2" presStyleCnt="6">
        <dgm:presLayoutVars>
          <dgm:bulletEnabled val="1"/>
        </dgm:presLayoutVars>
      </dgm:prSet>
      <dgm:spPr/>
    </dgm:pt>
    <dgm:pt modelId="{7EBD2E8A-1B29-234C-AC0A-349D99A507F8}" type="pres">
      <dgm:prSet presAssocID="{14FF0874-AB5D-904A-8FCE-A8417932E2C4}" presName="accent_3" presStyleCnt="0"/>
      <dgm:spPr/>
    </dgm:pt>
    <dgm:pt modelId="{4022AF1E-B34F-1C49-9A15-52001129D98C}" type="pres">
      <dgm:prSet presAssocID="{14FF0874-AB5D-904A-8FCE-A8417932E2C4}" presName="accentRepeatNode" presStyleLbl="solidFgAcc1" presStyleIdx="2" presStyleCnt="6"/>
      <dgm:spPr/>
    </dgm:pt>
    <dgm:pt modelId="{37FED656-F8E4-144B-BAA8-5456D400C9D3}" type="pres">
      <dgm:prSet presAssocID="{D4B0A9AC-8639-1648-B671-C90FDC3DCBD6}" presName="text_4" presStyleLbl="node1" presStyleIdx="3" presStyleCnt="6">
        <dgm:presLayoutVars>
          <dgm:bulletEnabled val="1"/>
        </dgm:presLayoutVars>
      </dgm:prSet>
      <dgm:spPr/>
    </dgm:pt>
    <dgm:pt modelId="{02B023B9-9AA2-C644-8E44-CE95407FC93A}" type="pres">
      <dgm:prSet presAssocID="{D4B0A9AC-8639-1648-B671-C90FDC3DCBD6}" presName="accent_4" presStyleCnt="0"/>
      <dgm:spPr/>
    </dgm:pt>
    <dgm:pt modelId="{5151A5E5-F053-6343-9FDD-8310B7E5B7E9}" type="pres">
      <dgm:prSet presAssocID="{D4B0A9AC-8639-1648-B671-C90FDC3DCBD6}" presName="accentRepeatNode" presStyleLbl="solidFgAcc1" presStyleIdx="3" presStyleCnt="6"/>
      <dgm:spPr/>
    </dgm:pt>
    <dgm:pt modelId="{CE70BA7D-3D6D-AC44-8140-A663790E03A1}" type="pres">
      <dgm:prSet presAssocID="{4F779D38-14C9-2249-919F-21D518C525F3}" presName="text_5" presStyleLbl="node1" presStyleIdx="4" presStyleCnt="6">
        <dgm:presLayoutVars>
          <dgm:bulletEnabled val="1"/>
        </dgm:presLayoutVars>
      </dgm:prSet>
      <dgm:spPr/>
    </dgm:pt>
    <dgm:pt modelId="{7909B5F6-27E1-3945-B3C9-ECA93A8AD8BA}" type="pres">
      <dgm:prSet presAssocID="{4F779D38-14C9-2249-919F-21D518C525F3}" presName="accent_5" presStyleCnt="0"/>
      <dgm:spPr/>
    </dgm:pt>
    <dgm:pt modelId="{5F3FFE31-B218-EC47-9219-C92D17417304}" type="pres">
      <dgm:prSet presAssocID="{4F779D38-14C9-2249-919F-21D518C525F3}" presName="accentRepeatNode" presStyleLbl="solidFgAcc1" presStyleIdx="4" presStyleCnt="6"/>
      <dgm:spPr/>
    </dgm:pt>
    <dgm:pt modelId="{3834A250-DDA1-724E-AABC-FF54A5981E5B}" type="pres">
      <dgm:prSet presAssocID="{4BC85CA1-FD63-6B4D-9BE6-FEA14FA9EFC2}" presName="text_6" presStyleLbl="node1" presStyleIdx="5" presStyleCnt="6">
        <dgm:presLayoutVars>
          <dgm:bulletEnabled val="1"/>
        </dgm:presLayoutVars>
      </dgm:prSet>
      <dgm:spPr/>
    </dgm:pt>
    <dgm:pt modelId="{070A0CD5-4478-B142-9AF6-1A84113C996C}" type="pres">
      <dgm:prSet presAssocID="{4BC85CA1-FD63-6B4D-9BE6-FEA14FA9EFC2}" presName="accent_6" presStyleCnt="0"/>
      <dgm:spPr/>
    </dgm:pt>
    <dgm:pt modelId="{5ECF9E41-F9A3-EE44-8CCB-C3DBA9053F08}" type="pres">
      <dgm:prSet presAssocID="{4BC85CA1-FD63-6B4D-9BE6-FEA14FA9EFC2}" presName="accentRepeatNode" presStyleLbl="solidFgAcc1" presStyleIdx="5" presStyleCnt="6"/>
      <dgm:spPr/>
    </dgm:pt>
  </dgm:ptLst>
  <dgm:cxnLst>
    <dgm:cxn modelId="{BE86FB26-58D6-5242-9972-C936C03D9624}" type="presOf" srcId="{AA325B24-B64F-084B-8ABA-98B18E224ADD}" destId="{187BF87D-9281-FD46-81A8-DBB0FD97269F}" srcOrd="0" destOrd="0" presId="urn:microsoft.com/office/officeart/2008/layout/VerticalCurvedList"/>
    <dgm:cxn modelId="{0A62F131-1B6A-0543-B585-192F69C43DFA}" type="presOf" srcId="{14FF0874-AB5D-904A-8FCE-A8417932E2C4}" destId="{DE65D00F-A42C-A44D-A374-9CF81260BA39}" srcOrd="0" destOrd="0" presId="urn:microsoft.com/office/officeart/2008/layout/VerticalCurvedList"/>
    <dgm:cxn modelId="{C273FA3A-3751-7948-9EFE-C65632DB5742}" type="presOf" srcId="{D4B0A9AC-8639-1648-B671-C90FDC3DCBD6}" destId="{37FED656-F8E4-144B-BAA8-5456D400C9D3}" srcOrd="0" destOrd="0" presId="urn:microsoft.com/office/officeart/2008/layout/VerticalCurvedList"/>
    <dgm:cxn modelId="{DF91D35F-6413-5145-9C43-44C7229E23A5}" type="presOf" srcId="{1A9DB65B-AB32-D44F-9DBC-2278C5EF78D6}" destId="{235DE21C-435D-A24F-BB64-43AD1E5FBDF5}" srcOrd="0" destOrd="0" presId="urn:microsoft.com/office/officeart/2008/layout/VerticalCurvedList"/>
    <dgm:cxn modelId="{EAF63E46-A309-7F46-9C97-03B836E5CF20}" type="presOf" srcId="{4BC85CA1-FD63-6B4D-9BE6-FEA14FA9EFC2}" destId="{3834A250-DDA1-724E-AABC-FF54A5981E5B}" srcOrd="0" destOrd="0" presId="urn:microsoft.com/office/officeart/2008/layout/VerticalCurvedList"/>
    <dgm:cxn modelId="{B68BB371-BF11-5749-937F-9B0DB65A2CED}" type="presOf" srcId="{08E15C48-5961-6A44-86D5-90F0EDADA1B9}" destId="{40D62884-5690-F544-9E3E-1780C88666D6}" srcOrd="0" destOrd="0" presId="urn:microsoft.com/office/officeart/2008/layout/VerticalCurvedList"/>
    <dgm:cxn modelId="{8584CC57-301D-A242-882E-5100ED431AF2}" type="presOf" srcId="{4F779D38-14C9-2249-919F-21D518C525F3}" destId="{CE70BA7D-3D6D-AC44-8140-A663790E03A1}" srcOrd="0" destOrd="0" presId="urn:microsoft.com/office/officeart/2008/layout/VerticalCurvedList"/>
    <dgm:cxn modelId="{B9332259-80F6-F646-9F9B-C7BED2EA85F5}" srcId="{AA325B24-B64F-084B-8ABA-98B18E224ADD}" destId="{416FA51E-CB1E-7847-ADA3-9198B5900CDA}" srcOrd="0" destOrd="0" parTransId="{46D2E9DD-67B3-AE42-AA94-93DAE888A2E0}" sibTransId="{1A9DB65B-AB32-D44F-9DBC-2278C5EF78D6}"/>
    <dgm:cxn modelId="{732160BA-BCCD-2B4A-8DA7-34C4209B18D8}" srcId="{AA325B24-B64F-084B-8ABA-98B18E224ADD}" destId="{08E15C48-5961-6A44-86D5-90F0EDADA1B9}" srcOrd="1" destOrd="0" parTransId="{80752438-12F8-E845-B621-3993D802C16E}" sibTransId="{22064C0A-A16E-DF44-86C3-3ECF4CB95FAF}"/>
    <dgm:cxn modelId="{8480D8BB-6EFE-F54A-A149-138720E00917}" srcId="{AA325B24-B64F-084B-8ABA-98B18E224ADD}" destId="{D4B0A9AC-8639-1648-B671-C90FDC3DCBD6}" srcOrd="3" destOrd="0" parTransId="{2BADD926-8B9B-184F-A177-775BEA5E6802}" sibTransId="{17F705FE-D1EE-F74E-8A8C-D81A7316067B}"/>
    <dgm:cxn modelId="{3AB32DBD-2D89-FA45-9054-84C2BE966DB6}" srcId="{AA325B24-B64F-084B-8ABA-98B18E224ADD}" destId="{14FF0874-AB5D-904A-8FCE-A8417932E2C4}" srcOrd="2" destOrd="0" parTransId="{F2543D5C-C762-7144-9E8C-F82A9517EE66}" sibTransId="{7E2DBE17-C8C8-E441-9270-01E794FF24E4}"/>
    <dgm:cxn modelId="{14E513C0-DB57-B547-A13C-A3B8F428998A}" srcId="{AA325B24-B64F-084B-8ABA-98B18E224ADD}" destId="{4BC85CA1-FD63-6B4D-9BE6-FEA14FA9EFC2}" srcOrd="5" destOrd="0" parTransId="{B7DCD725-93FB-D047-BD96-89CF19141B74}" sibTransId="{8E655F5F-9C7A-FC44-A169-62E8DA914349}"/>
    <dgm:cxn modelId="{AFCCCEE8-87C6-3B40-B98C-210AB7C26B3F}" type="presOf" srcId="{416FA51E-CB1E-7847-ADA3-9198B5900CDA}" destId="{D34C9631-EB34-9047-91E9-0000027C0D09}" srcOrd="0" destOrd="0" presId="urn:microsoft.com/office/officeart/2008/layout/VerticalCurvedList"/>
    <dgm:cxn modelId="{F95301FB-3199-3447-ADD7-1C2F54305A1D}" srcId="{AA325B24-B64F-084B-8ABA-98B18E224ADD}" destId="{4F779D38-14C9-2249-919F-21D518C525F3}" srcOrd="4" destOrd="0" parTransId="{2FDB832F-8B9E-A248-8B5B-78F11921CDC7}" sibTransId="{376549DA-4519-174F-8D54-1FF6A9A41921}"/>
    <dgm:cxn modelId="{79B8C751-F582-3640-A3C6-CC04EE7845D8}" type="presParOf" srcId="{187BF87D-9281-FD46-81A8-DBB0FD97269F}" destId="{E632A1CA-898D-AD46-B4E6-351A75FD9887}" srcOrd="0" destOrd="0" presId="urn:microsoft.com/office/officeart/2008/layout/VerticalCurvedList"/>
    <dgm:cxn modelId="{21C8DC2F-5B89-5B4B-80AF-A59441F2B44E}" type="presParOf" srcId="{E632A1CA-898D-AD46-B4E6-351A75FD9887}" destId="{DA953D6B-9818-254C-A683-4049674110B8}" srcOrd="0" destOrd="0" presId="urn:microsoft.com/office/officeart/2008/layout/VerticalCurvedList"/>
    <dgm:cxn modelId="{BCBE6D8E-EAA3-2044-BD5C-F0D7B2A69EF3}" type="presParOf" srcId="{DA953D6B-9818-254C-A683-4049674110B8}" destId="{A1183B5D-615E-FC44-8C6C-2F1CD3714889}" srcOrd="0" destOrd="0" presId="urn:microsoft.com/office/officeart/2008/layout/VerticalCurvedList"/>
    <dgm:cxn modelId="{CF5FA677-672E-6B46-A0FC-4B70E94D7F21}" type="presParOf" srcId="{DA953D6B-9818-254C-A683-4049674110B8}" destId="{235DE21C-435D-A24F-BB64-43AD1E5FBDF5}" srcOrd="1" destOrd="0" presId="urn:microsoft.com/office/officeart/2008/layout/VerticalCurvedList"/>
    <dgm:cxn modelId="{53C77A10-1D2F-6A44-8E0F-B13531F7F6F9}" type="presParOf" srcId="{DA953D6B-9818-254C-A683-4049674110B8}" destId="{2FED180D-8B06-8A4E-8F38-CAAC3E4BE152}" srcOrd="2" destOrd="0" presId="urn:microsoft.com/office/officeart/2008/layout/VerticalCurvedList"/>
    <dgm:cxn modelId="{51DCFAC6-43A4-8B43-8454-FDB7A3B4DA19}" type="presParOf" srcId="{DA953D6B-9818-254C-A683-4049674110B8}" destId="{36635685-5C62-F84A-BC9C-7CDB9C507722}" srcOrd="3" destOrd="0" presId="urn:microsoft.com/office/officeart/2008/layout/VerticalCurvedList"/>
    <dgm:cxn modelId="{3A1A00A1-629E-C749-81D1-A000558408E4}" type="presParOf" srcId="{E632A1CA-898D-AD46-B4E6-351A75FD9887}" destId="{D34C9631-EB34-9047-91E9-0000027C0D09}" srcOrd="1" destOrd="0" presId="urn:microsoft.com/office/officeart/2008/layout/VerticalCurvedList"/>
    <dgm:cxn modelId="{D4C49D79-EEBA-B74A-865D-3C446CF71F04}" type="presParOf" srcId="{E632A1CA-898D-AD46-B4E6-351A75FD9887}" destId="{B1EF2E9A-EC63-B54C-870C-970419B0220B}" srcOrd="2" destOrd="0" presId="urn:microsoft.com/office/officeart/2008/layout/VerticalCurvedList"/>
    <dgm:cxn modelId="{28B5FC69-3CEF-0D4F-A82E-5600D21A982A}" type="presParOf" srcId="{B1EF2E9A-EC63-B54C-870C-970419B0220B}" destId="{5970A9CF-0EE9-A84F-8D77-6A1CD1F679D4}" srcOrd="0" destOrd="0" presId="urn:microsoft.com/office/officeart/2008/layout/VerticalCurvedList"/>
    <dgm:cxn modelId="{2D7F47ED-D189-CB4E-9239-F87CB56028BD}" type="presParOf" srcId="{E632A1CA-898D-AD46-B4E6-351A75FD9887}" destId="{40D62884-5690-F544-9E3E-1780C88666D6}" srcOrd="3" destOrd="0" presId="urn:microsoft.com/office/officeart/2008/layout/VerticalCurvedList"/>
    <dgm:cxn modelId="{F122FF3E-321F-A845-9C42-7F5C3F779211}" type="presParOf" srcId="{E632A1CA-898D-AD46-B4E6-351A75FD9887}" destId="{6EC49996-2BB0-E641-9DC6-3A3CAFFB4273}" srcOrd="4" destOrd="0" presId="urn:microsoft.com/office/officeart/2008/layout/VerticalCurvedList"/>
    <dgm:cxn modelId="{6CA7F0E4-DC81-5441-B4EB-2D80C84BAE5B}" type="presParOf" srcId="{6EC49996-2BB0-E641-9DC6-3A3CAFFB4273}" destId="{8917B06A-4DA1-604F-8D3A-5D4636B1EC18}" srcOrd="0" destOrd="0" presId="urn:microsoft.com/office/officeart/2008/layout/VerticalCurvedList"/>
    <dgm:cxn modelId="{D2766199-55AD-AF4D-B90B-5BCFACC62BD9}" type="presParOf" srcId="{E632A1CA-898D-AD46-B4E6-351A75FD9887}" destId="{DE65D00F-A42C-A44D-A374-9CF81260BA39}" srcOrd="5" destOrd="0" presId="urn:microsoft.com/office/officeart/2008/layout/VerticalCurvedList"/>
    <dgm:cxn modelId="{E4F4F61D-1AE2-9B4D-B743-291A1EF3DB8C}" type="presParOf" srcId="{E632A1CA-898D-AD46-B4E6-351A75FD9887}" destId="{7EBD2E8A-1B29-234C-AC0A-349D99A507F8}" srcOrd="6" destOrd="0" presId="urn:microsoft.com/office/officeart/2008/layout/VerticalCurvedList"/>
    <dgm:cxn modelId="{A627AA4F-D4EF-774F-98E4-6D97E36151A5}" type="presParOf" srcId="{7EBD2E8A-1B29-234C-AC0A-349D99A507F8}" destId="{4022AF1E-B34F-1C49-9A15-52001129D98C}" srcOrd="0" destOrd="0" presId="urn:microsoft.com/office/officeart/2008/layout/VerticalCurvedList"/>
    <dgm:cxn modelId="{49502BE2-6053-BB41-B8CC-59311B5D6CF5}" type="presParOf" srcId="{E632A1CA-898D-AD46-B4E6-351A75FD9887}" destId="{37FED656-F8E4-144B-BAA8-5456D400C9D3}" srcOrd="7" destOrd="0" presId="urn:microsoft.com/office/officeart/2008/layout/VerticalCurvedList"/>
    <dgm:cxn modelId="{378D6F8B-8F75-8441-9C3B-5E9FD0F3F612}" type="presParOf" srcId="{E632A1CA-898D-AD46-B4E6-351A75FD9887}" destId="{02B023B9-9AA2-C644-8E44-CE95407FC93A}" srcOrd="8" destOrd="0" presId="urn:microsoft.com/office/officeart/2008/layout/VerticalCurvedList"/>
    <dgm:cxn modelId="{EF5B7D49-4CF2-6A46-97C7-762FE6383E3A}" type="presParOf" srcId="{02B023B9-9AA2-C644-8E44-CE95407FC93A}" destId="{5151A5E5-F053-6343-9FDD-8310B7E5B7E9}" srcOrd="0" destOrd="0" presId="urn:microsoft.com/office/officeart/2008/layout/VerticalCurvedList"/>
    <dgm:cxn modelId="{76C67583-67DF-9244-BBB6-4AF9B700D536}" type="presParOf" srcId="{E632A1CA-898D-AD46-B4E6-351A75FD9887}" destId="{CE70BA7D-3D6D-AC44-8140-A663790E03A1}" srcOrd="9" destOrd="0" presId="urn:microsoft.com/office/officeart/2008/layout/VerticalCurvedList"/>
    <dgm:cxn modelId="{3565B37A-E143-E74B-9B7B-30AAA63B3F12}" type="presParOf" srcId="{E632A1CA-898D-AD46-B4E6-351A75FD9887}" destId="{7909B5F6-27E1-3945-B3C9-ECA93A8AD8BA}" srcOrd="10" destOrd="0" presId="urn:microsoft.com/office/officeart/2008/layout/VerticalCurvedList"/>
    <dgm:cxn modelId="{574725CC-20B2-BD40-8B1B-51D6246F0122}" type="presParOf" srcId="{7909B5F6-27E1-3945-B3C9-ECA93A8AD8BA}" destId="{5F3FFE31-B218-EC47-9219-C92D17417304}" srcOrd="0" destOrd="0" presId="urn:microsoft.com/office/officeart/2008/layout/VerticalCurvedList"/>
    <dgm:cxn modelId="{193CCCC5-0B2D-6E48-9792-2118EC8275A5}" type="presParOf" srcId="{E632A1CA-898D-AD46-B4E6-351A75FD9887}" destId="{3834A250-DDA1-724E-AABC-FF54A5981E5B}" srcOrd="11" destOrd="0" presId="urn:microsoft.com/office/officeart/2008/layout/VerticalCurvedList"/>
    <dgm:cxn modelId="{83F10FC3-837A-F247-89C2-6692A2355FA9}" type="presParOf" srcId="{E632A1CA-898D-AD46-B4E6-351A75FD9887}" destId="{070A0CD5-4478-B142-9AF6-1A84113C996C}" srcOrd="12" destOrd="0" presId="urn:microsoft.com/office/officeart/2008/layout/VerticalCurvedList"/>
    <dgm:cxn modelId="{32388F19-9895-E24A-9F43-5359E26F4EF7}" type="presParOf" srcId="{070A0CD5-4478-B142-9AF6-1A84113C996C}" destId="{5ECF9E41-F9A3-EE44-8CCB-C3DBA9053F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a:p>
      </dgm:t>
    </dgm:pt>
    <dgm:pt modelId="{BA8CA715-4374-4416-B16C-BC310217D77D}">
      <dgm:prSet phldrT="[Texto]" custT="1"/>
      <dgm:spPr>
        <a:solidFill>
          <a:srgbClr val="4D94B7">
            <a:alpha val="78000"/>
          </a:srgbClr>
        </a:solidFill>
      </dgm:spPr>
      <dgm:t>
        <a:bodyPr/>
        <a:lstStyle/>
        <a:p>
          <a:pPr>
            <a:defRPr sz="3500">
              <a:solidFill>
                <a:schemeClr val="tx1"/>
              </a:solidFill>
              <a:latin typeface="Helvetica Neue" panose="020B0604020202020204" charset="0"/>
            </a:defRPr>
          </a:pPr>
          <a:r>
            <a:rPr sz="3500" dirty="0"/>
            <a:t>No </a:t>
          </a:r>
          <a:r>
            <a:rPr sz="3500" dirty="0" err="1"/>
            <a:t>toda</a:t>
          </a:r>
          <a:r>
            <a:rPr sz="3500" dirty="0"/>
            <a:t> </a:t>
          </a:r>
          <a:r>
            <a:rPr lang="es-ES" sz="3500" dirty="0"/>
            <a:t>la </a:t>
          </a:r>
          <a:r>
            <a:rPr lang="es-ES" sz="3500" dirty="0" err="1"/>
            <a:t>innovacion</a:t>
          </a:r>
          <a:r>
            <a:rPr lang="es-ES" sz="3500" dirty="0"/>
            <a:t> es</a:t>
          </a:r>
          <a:r>
            <a:rPr sz="3500" dirty="0"/>
            <a:t> </a:t>
          </a:r>
          <a:r>
            <a:rPr sz="3500" dirty="0" err="1"/>
            <a:t>exitosa</a:t>
          </a:r>
          <a:endParaRPr sz="3500" dirty="0"/>
        </a:p>
      </dgm:t>
    </dgm:pt>
    <dgm:pt modelId="{B2325200-452E-49C4-88A4-B3D8F4EC2E9A}" type="parTrans" cxnId="{61A0B3C2-C531-4130-9674-CC19656DE778}">
      <dgm:prSet/>
      <dgm:spPr/>
      <dgm:t>
        <a:bodyPr/>
        <a:lstStyle/>
        <a:p>
          <a:endParaRPr sz="1800">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sz="1800">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lIns="0" tIns="0" rIns="0" bIns="0"/>
        <a:lstStyle/>
        <a:p>
          <a:pPr>
            <a:defRPr sz="2400">
              <a:solidFill>
                <a:schemeClr val="tx1"/>
              </a:solidFill>
              <a:latin typeface="Helvetica Neue" panose="020B0604020202020204" charset="0"/>
            </a:defRPr>
          </a:pPr>
          <a:r>
            <a:rPr sz="2400" dirty="0" err="1"/>
            <a:t>Cronometraje</a:t>
          </a:r>
          <a:endParaRPr sz="2400" dirty="0"/>
        </a:p>
      </dgm:t>
    </dgm:pt>
    <dgm:pt modelId="{D8ACE33D-5D95-46F0-9734-7BD663BDF410}" type="parTrans" cxnId="{CBFC6E0B-85E0-43F1-8907-8A25C1F2A0F9}">
      <dgm:prSet/>
      <dgm:spPr/>
      <dgm:t>
        <a:bodyPr/>
        <a:lstStyle/>
        <a:p>
          <a:endParaRPr sz="1800">
            <a:latin typeface="Helvetica Neue" panose="020B0604020202020204" charset="0"/>
          </a:endParaRPr>
        </a:p>
      </dgm:t>
    </dgm:pt>
    <dgm:pt modelId="{3EF1239E-0AC8-4AE3-8C04-F116EEAF38E7}" type="sibTrans" cxnId="{CBFC6E0B-85E0-43F1-8907-8A25C1F2A0F9}">
      <dgm:prSet/>
      <dgm:spPr/>
      <dgm:t>
        <a:bodyPr/>
        <a:lstStyle/>
        <a:p>
          <a:endParaRPr sz="1800">
            <a:latin typeface="Helvetica Neue" panose="020B0604020202020204" charset="0"/>
          </a:endParaRPr>
        </a:p>
      </dgm:t>
    </dgm:pt>
    <dgm:pt modelId="{A738D4DE-1C78-46C7-9B61-4A193B12821C}">
      <dgm:prSet phldrT="[Texto]" custT="1"/>
      <dgm:spPr>
        <a:solidFill>
          <a:srgbClr val="AED633">
            <a:alpha val="50000"/>
          </a:srgbClr>
        </a:solidFill>
      </dgm:spPr>
      <dgm:t>
        <a:bodyPr lIns="0" tIns="0" rIns="0" bIns="0"/>
        <a:lstStyle/>
        <a:p>
          <a:pPr>
            <a:defRPr sz="2400">
              <a:solidFill>
                <a:schemeClr val="tx1"/>
              </a:solidFill>
              <a:latin typeface="Helvetica Neue" panose="020B0604020202020204" charset="0"/>
            </a:defRPr>
          </a:pPr>
          <a:r>
            <a:rPr sz="2400" dirty="0" err="1"/>
            <a:t>Familias</a:t>
          </a:r>
          <a:r>
            <a:rPr sz="2400" dirty="0"/>
            <a:t> de </a:t>
          </a:r>
          <a:r>
            <a:rPr sz="2400" dirty="0" err="1"/>
            <a:t>innovación</a:t>
          </a:r>
          <a:endParaRPr sz="2400" dirty="0"/>
        </a:p>
      </dgm:t>
    </dgm:pt>
    <dgm:pt modelId="{6ED15BE4-072D-4223-A140-5406CB9B27DC}" type="parTrans" cxnId="{C77C9470-BCC7-4997-A468-E41C2488AB3B}">
      <dgm:prSet/>
      <dgm:spPr/>
      <dgm:t>
        <a:bodyPr/>
        <a:lstStyle/>
        <a:p>
          <a:endParaRPr sz="1800">
            <a:latin typeface="Helvetica Neue" panose="020B0604020202020204" charset="0"/>
          </a:endParaRPr>
        </a:p>
      </dgm:t>
    </dgm:pt>
    <dgm:pt modelId="{FBC31210-B136-48D5-924F-2B31E3BE2E94}" type="sibTrans" cxnId="{C77C9470-BCC7-4997-A468-E41C2488AB3B}">
      <dgm:prSet/>
      <dgm:spPr/>
      <dgm:t>
        <a:bodyPr/>
        <a:lstStyle/>
        <a:p>
          <a:endParaRPr sz="1800">
            <a:latin typeface="Helvetica Neue" panose="020B0604020202020204" charset="0"/>
          </a:endParaRPr>
        </a:p>
      </dgm:t>
    </dgm:pt>
    <dgm:pt modelId="{511CB459-83A9-455E-A3BC-F64E1298C8FB}">
      <dgm:prSet phldrT="[Texto]" custT="1"/>
      <dgm:spPr>
        <a:solidFill>
          <a:srgbClr val="AED633">
            <a:alpha val="50000"/>
          </a:srgbClr>
        </a:solidFill>
      </dgm:spPr>
      <dgm:t>
        <a:bodyPr lIns="0" tIns="0" rIns="0" bIns="0"/>
        <a:lstStyle/>
        <a:p>
          <a:pPr>
            <a:defRPr sz="2400">
              <a:solidFill>
                <a:schemeClr val="tx1"/>
              </a:solidFill>
              <a:latin typeface="Helvetica Neue" panose="020B0604020202020204" charset="0"/>
            </a:defRPr>
          </a:pPr>
          <a:r>
            <a:rPr sz="2400"/>
            <a:t>Continuidad de los esfuerzos de innovación</a:t>
          </a:r>
        </a:p>
      </dgm:t>
    </dgm:pt>
    <dgm:pt modelId="{C35AA375-3BE9-485B-9D76-D66DB06073B0}" type="parTrans" cxnId="{981EB5CD-522F-4ADB-9711-F7907E26EA75}">
      <dgm:prSet/>
      <dgm:spPr/>
      <dgm:t>
        <a:bodyPr/>
        <a:lstStyle/>
        <a:p>
          <a:endParaRPr sz="1800">
            <a:latin typeface="Helvetica Neue" panose="020B0604020202020204" charset="0"/>
          </a:endParaRPr>
        </a:p>
      </dgm:t>
    </dgm:pt>
    <dgm:pt modelId="{0AF6A8B0-5ED4-49F8-9C57-C57296C3920F}" type="sibTrans" cxnId="{981EB5CD-522F-4ADB-9711-F7907E26EA75}">
      <dgm:prSet/>
      <dgm:spPr/>
      <dgm:t>
        <a:bodyPr/>
        <a:lstStyle/>
        <a:p>
          <a:endParaRPr sz="1800">
            <a:latin typeface="Helvetica Neue" panose="020B0604020202020204" charset="0"/>
          </a:endParaRPr>
        </a:p>
      </dgm:t>
    </dgm:pt>
    <dgm:pt modelId="{86B68EA8-898B-45E3-85DD-5E6EB10CAD90}">
      <dgm:prSet phldrT="[Texto]" custT="1"/>
      <dgm:spPr>
        <a:solidFill>
          <a:srgbClr val="AED633">
            <a:alpha val="50000"/>
          </a:srgbClr>
        </a:solidFill>
      </dgm:spPr>
      <dgm:t>
        <a:bodyPr lIns="0" tIns="0" rIns="0" bIns="0"/>
        <a:lstStyle/>
        <a:p>
          <a:pPr>
            <a:defRPr sz="2400">
              <a:solidFill>
                <a:schemeClr val="tx1"/>
              </a:solidFill>
              <a:latin typeface="Helvetica Neue" panose="020B0604020202020204" charset="0"/>
            </a:defRPr>
          </a:pPr>
          <a:r>
            <a:rPr sz="2400" dirty="0"/>
            <a:t>Grado de </a:t>
          </a:r>
          <a:r>
            <a:rPr sz="2400" dirty="0" err="1"/>
            <a:t>innovación</a:t>
          </a:r>
          <a:endParaRPr sz="2400" dirty="0"/>
        </a:p>
      </dgm:t>
    </dgm:pt>
    <dgm:pt modelId="{4CB7B6F6-A4DA-4B76-BF96-65BE628F9C2E}" type="parTrans" cxnId="{708DB326-A72F-41B2-B0D7-5445B05F6D18}">
      <dgm:prSet/>
      <dgm:spPr/>
      <dgm:t>
        <a:bodyPr/>
        <a:lstStyle/>
        <a:p>
          <a:endParaRPr sz="1800">
            <a:latin typeface="Helvetica Neue" panose="020B0604020202020204" charset="0"/>
          </a:endParaRPr>
        </a:p>
      </dgm:t>
    </dgm:pt>
    <dgm:pt modelId="{D97EC8C8-5D5F-49D3-8E50-0276C47AED66}" type="sibTrans" cxnId="{708DB326-A72F-41B2-B0D7-5445B05F6D18}">
      <dgm:prSet/>
      <dgm:spPr/>
      <dgm:t>
        <a:bodyPr/>
        <a:lstStyle/>
        <a:p>
          <a:endParaRPr sz="1800">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sz="180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sz="1800">
            <a:latin typeface="Helvetica Neue" panose="020B0604020202020204" charset="0"/>
          </a:endParaRPr>
        </a:p>
      </dgm:t>
    </dgm:pt>
    <dgm:pt modelId="{53EBF6A0-D642-4685-8C78-59A23F05EFFD}" type="sibTrans" cxnId="{08288246-BB4B-4360-BB8B-A2CDA272A754}">
      <dgm:prSet/>
      <dgm:spPr/>
      <dgm:t>
        <a:bodyPr/>
        <a:lstStyle/>
        <a:p>
          <a:endParaRPr sz="1800">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80282" custScaleY="150986"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80282" custScaleY="150986"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80282" custScaleY="150986"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80282" custScaleY="150986"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1660D-C811-9740-BD8D-79CE90911AD5}"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a:p>
      </dgm:t>
    </dgm:pt>
    <dgm:pt modelId="{DC6CE7E1-674C-D845-BDDA-EBB88F847A6C}">
      <dgm:prSet phldrT="[Text]" custT="1"/>
      <dgm:spPr/>
      <dgm:t>
        <a:bodyPr/>
        <a:lstStyle/>
        <a:p>
          <a:pPr>
            <a:defRPr sz="2400">
              <a:latin typeface="Helvetica Neue" panose="020B0604020202020204" charset="0"/>
            </a:defRPr>
          </a:pPr>
          <a:r>
            <a:rPr sz="2400" dirty="0" err="1"/>
            <a:t>Mapa</a:t>
          </a:r>
          <a:r>
            <a:rPr sz="2400" dirty="0"/>
            <a:t> de </a:t>
          </a:r>
          <a:r>
            <a:rPr sz="2400" dirty="0" err="1"/>
            <a:t>incertidumbre</a:t>
          </a:r>
          <a:endParaRPr sz="2400" dirty="0"/>
        </a:p>
      </dgm:t>
    </dgm:pt>
    <dgm:pt modelId="{5C258DFC-A979-3546-AFB7-2907835AA93A}" type="parTrans" cxnId="{38C4CEB9-5B9F-2C43-931B-F61DAFE8A4C0}">
      <dgm:prSet/>
      <dgm:spPr/>
      <dgm:t>
        <a:bodyPr/>
        <a:lstStyle/>
        <a:p>
          <a:endParaRPr/>
        </a:p>
      </dgm:t>
    </dgm:pt>
    <dgm:pt modelId="{31E0D787-BBE2-CE49-AA8A-7316380A9133}" type="sibTrans" cxnId="{38C4CEB9-5B9F-2C43-931B-F61DAFE8A4C0}">
      <dgm:prSet/>
      <dgm:spPr/>
      <dgm:t>
        <a:bodyPr/>
        <a:lstStyle/>
        <a:p>
          <a:endParaRPr/>
        </a:p>
      </dgm:t>
    </dgm:pt>
    <dgm:pt modelId="{E33A0007-9401-C44E-950D-DFC8F541BCA2}">
      <dgm:prSet phldrT="[Text]" custT="1"/>
      <dgm:spPr/>
      <dgm:t>
        <a:bodyPr/>
        <a:lstStyle/>
        <a:p>
          <a:pPr>
            <a:defRPr sz="2400">
              <a:latin typeface="Helvetica Neue" panose="020B0604020202020204" charset="0"/>
            </a:defRPr>
          </a:pPr>
          <a:r>
            <a:rPr sz="2400" dirty="0"/>
            <a:t>4</a:t>
          </a:r>
        </a:p>
        <a:p>
          <a:pPr>
            <a:defRPr sz="2400">
              <a:latin typeface="Helvetica Neue" panose="020B0604020202020204" charset="0"/>
            </a:defRPr>
          </a:pPr>
          <a:r>
            <a:rPr sz="2400" dirty="0"/>
            <a:t>Desarrollo de </a:t>
          </a:r>
          <a:r>
            <a:rPr sz="2400" dirty="0" err="1"/>
            <a:t>aplicaciones</a:t>
          </a:r>
          <a:endParaRPr sz="2400" dirty="0"/>
        </a:p>
      </dgm:t>
    </dgm:pt>
    <dgm:pt modelId="{A57DD245-9178-D748-B442-A595100B79B0}" type="parTrans" cxnId="{A54E90DB-73BE-A643-B4ED-E983AEA15B5D}">
      <dgm:prSet/>
      <dgm:spPr/>
      <dgm:t>
        <a:bodyPr/>
        <a:lstStyle/>
        <a:p>
          <a:endParaRPr/>
        </a:p>
      </dgm:t>
    </dgm:pt>
    <dgm:pt modelId="{FEA71B0C-EFCB-7D44-B8F8-2752A78F51F5}" type="sibTrans" cxnId="{A54E90DB-73BE-A643-B4ED-E983AEA15B5D}">
      <dgm:prSet/>
      <dgm:spPr/>
      <dgm:t>
        <a:bodyPr/>
        <a:lstStyle/>
        <a:p>
          <a:endParaRPr/>
        </a:p>
      </dgm:t>
    </dgm:pt>
    <dgm:pt modelId="{63F22820-EB66-0346-9A1D-D298463E0157}">
      <dgm:prSet phldrT="[Text]" custT="1"/>
      <dgm:spPr/>
      <dgm:t>
        <a:bodyPr/>
        <a:lstStyle/>
        <a:p>
          <a:pPr>
            <a:defRPr sz="2400">
              <a:latin typeface="Helvetica Neue" panose="020B0604020202020204" charset="0"/>
            </a:defRPr>
          </a:pPr>
          <a:r>
            <a:rPr sz="2400" dirty="0"/>
            <a:t>1</a:t>
          </a:r>
        </a:p>
        <a:p>
          <a:pPr>
            <a:defRPr sz="2400">
              <a:latin typeface="Helvetica Neue" panose="020B0604020202020204" charset="0"/>
            </a:defRPr>
          </a:pPr>
          <a:r>
            <a:rPr sz="2400" dirty="0" err="1"/>
            <a:t>Investigación</a:t>
          </a:r>
          <a:endParaRPr sz="2400" dirty="0"/>
        </a:p>
      </dgm:t>
    </dgm:pt>
    <dgm:pt modelId="{5908C842-A0C7-BA4A-A9EB-47AE929F936F}" type="parTrans" cxnId="{636DC568-3E46-AC47-8A9D-5FE3D15D80DF}">
      <dgm:prSet/>
      <dgm:spPr/>
      <dgm:t>
        <a:bodyPr/>
        <a:lstStyle/>
        <a:p>
          <a:endParaRPr/>
        </a:p>
      </dgm:t>
    </dgm:pt>
    <dgm:pt modelId="{4148A6DB-96F2-F44D-8C33-F455E79FABFF}" type="sibTrans" cxnId="{636DC568-3E46-AC47-8A9D-5FE3D15D80DF}">
      <dgm:prSet/>
      <dgm:spPr/>
      <dgm:t>
        <a:bodyPr/>
        <a:lstStyle/>
        <a:p>
          <a:endParaRPr/>
        </a:p>
      </dgm:t>
    </dgm:pt>
    <dgm:pt modelId="{E42BE9BE-D6D3-2244-BC30-D79530223BD5}">
      <dgm:prSet phldrT="[Text]" custT="1"/>
      <dgm:spPr/>
      <dgm:t>
        <a:bodyPr/>
        <a:lstStyle/>
        <a:p>
          <a:pPr>
            <a:defRPr sz="2400">
              <a:latin typeface="Helvetica Neue" panose="020B0604020202020204" charset="0"/>
            </a:defRPr>
          </a:pPr>
          <a:r>
            <a:rPr sz="2400" dirty="0"/>
            <a:t>3</a:t>
          </a:r>
        </a:p>
        <a:p>
          <a:pPr>
            <a:defRPr sz="2400">
              <a:latin typeface="Helvetica Neue" panose="020B0604020202020204" charset="0"/>
            </a:defRPr>
          </a:pPr>
          <a:r>
            <a:rPr sz="2400" dirty="0" err="1"/>
            <a:t>Combina</a:t>
          </a:r>
          <a:r>
            <a:rPr lang="es-ES" sz="2400" dirty="0"/>
            <a:t>r</a:t>
          </a:r>
          <a:r>
            <a:rPr sz="2400" dirty="0"/>
            <a:t> </a:t>
          </a:r>
          <a:r>
            <a:rPr sz="2400" dirty="0" err="1"/>
            <a:t>competencias</a:t>
          </a:r>
          <a:r>
            <a:rPr sz="2400" dirty="0"/>
            <a:t> </a:t>
          </a:r>
          <a:r>
            <a:rPr sz="2400" dirty="0" err="1"/>
            <a:t>tecnológicas</a:t>
          </a:r>
          <a:r>
            <a:rPr sz="2400" dirty="0"/>
            <a:t> y </a:t>
          </a:r>
          <a:r>
            <a:rPr sz="2400" dirty="0" err="1"/>
            <a:t>oportunidades</a:t>
          </a:r>
          <a:r>
            <a:rPr sz="2400" dirty="0"/>
            <a:t> de mercado</a:t>
          </a:r>
        </a:p>
      </dgm:t>
    </dgm:pt>
    <dgm:pt modelId="{5390DFD0-373A-7240-A5EB-93563F881AA7}" type="parTrans" cxnId="{434AB2C9-6832-464B-BF16-1FCC91628D1E}">
      <dgm:prSet/>
      <dgm:spPr/>
      <dgm:t>
        <a:bodyPr/>
        <a:lstStyle/>
        <a:p>
          <a:endParaRPr/>
        </a:p>
      </dgm:t>
    </dgm:pt>
    <dgm:pt modelId="{240E9FEE-9073-5F43-AFC5-21AD7528231E}" type="sibTrans" cxnId="{434AB2C9-6832-464B-BF16-1FCC91628D1E}">
      <dgm:prSet/>
      <dgm:spPr/>
      <dgm:t>
        <a:bodyPr/>
        <a:lstStyle/>
        <a:p>
          <a:endParaRPr/>
        </a:p>
      </dgm:t>
    </dgm:pt>
    <dgm:pt modelId="{0C876189-7D47-1D4E-B0E7-24B110A7E611}">
      <dgm:prSet phldrT="[Text]" custT="1"/>
      <dgm:spPr/>
      <dgm:t>
        <a:bodyPr/>
        <a:lstStyle/>
        <a:p>
          <a:pPr>
            <a:defRPr sz="2400">
              <a:latin typeface="Helvetica Neue" panose="020B0604020202020204" charset="0"/>
            </a:defRPr>
          </a:pPr>
          <a:r>
            <a:rPr sz="2400" dirty="0"/>
            <a:t>2</a:t>
          </a:r>
        </a:p>
        <a:p>
          <a:pPr>
            <a:defRPr sz="2400">
              <a:latin typeface="Helvetica Neue" panose="020B0604020202020204" charset="0"/>
            </a:defRPr>
          </a:pPr>
          <a:r>
            <a:rPr sz="2400" dirty="0" err="1"/>
            <a:t>Ingeniería</a:t>
          </a:r>
          <a:endParaRPr sz="2400" dirty="0"/>
        </a:p>
      </dgm:t>
    </dgm:pt>
    <dgm:pt modelId="{FEF08187-4ADC-6A44-83EB-AB76B693AC2A}" type="parTrans" cxnId="{063026A9-7716-AD41-BBAE-D78A8AA5BF87}">
      <dgm:prSet/>
      <dgm:spPr/>
      <dgm:t>
        <a:bodyPr/>
        <a:lstStyle/>
        <a:p>
          <a:endParaRPr/>
        </a:p>
      </dgm:t>
    </dgm:pt>
    <dgm:pt modelId="{DF4472B9-345F-A14C-8847-4BBA5A73138F}" type="sibTrans" cxnId="{063026A9-7716-AD41-BBAE-D78A8AA5BF87}">
      <dgm:prSet/>
      <dgm:spPr/>
      <dgm:t>
        <a:bodyPr/>
        <a:lstStyle/>
        <a:p>
          <a:endParaRPr/>
        </a:p>
      </dgm:t>
    </dgm:pt>
    <dgm:pt modelId="{6072729B-A211-4F43-95DE-A35E4D58A50C}" type="pres">
      <dgm:prSet presAssocID="{9D61660D-C811-9740-BD8D-79CE90911AD5}" presName="diagram" presStyleCnt="0">
        <dgm:presLayoutVars>
          <dgm:chMax val="1"/>
          <dgm:dir/>
          <dgm:animLvl val="ctr"/>
          <dgm:resizeHandles val="exact"/>
        </dgm:presLayoutVars>
      </dgm:prSet>
      <dgm:spPr/>
    </dgm:pt>
    <dgm:pt modelId="{AB9DFE9E-E744-624D-A994-14009F818628}" type="pres">
      <dgm:prSet presAssocID="{9D61660D-C811-9740-BD8D-79CE90911AD5}" presName="matrix" presStyleCnt="0"/>
      <dgm:spPr/>
    </dgm:pt>
    <dgm:pt modelId="{1228BB1E-7945-BF4F-B47B-1530CA14D420}" type="pres">
      <dgm:prSet presAssocID="{9D61660D-C811-9740-BD8D-79CE90911AD5}" presName="tile1" presStyleLbl="node1" presStyleIdx="0" presStyleCnt="4"/>
      <dgm:spPr/>
    </dgm:pt>
    <dgm:pt modelId="{EFDA5F7D-4BA0-8E49-8E50-9BD7388A7B5A}" type="pres">
      <dgm:prSet presAssocID="{9D61660D-C811-9740-BD8D-79CE90911AD5}" presName="tile1text" presStyleLbl="node1" presStyleIdx="0" presStyleCnt="4">
        <dgm:presLayoutVars>
          <dgm:chMax val="0"/>
          <dgm:chPref val="0"/>
          <dgm:bulletEnabled val="1"/>
        </dgm:presLayoutVars>
      </dgm:prSet>
      <dgm:spPr/>
    </dgm:pt>
    <dgm:pt modelId="{B745C7EF-1D5C-3B44-AE7D-8BC0A5077929}" type="pres">
      <dgm:prSet presAssocID="{9D61660D-C811-9740-BD8D-79CE90911AD5}" presName="tile2" presStyleLbl="node1" presStyleIdx="1" presStyleCnt="4"/>
      <dgm:spPr/>
    </dgm:pt>
    <dgm:pt modelId="{1D03EC20-5A5E-4B47-BFAA-7618202D5F04}" type="pres">
      <dgm:prSet presAssocID="{9D61660D-C811-9740-BD8D-79CE90911AD5}" presName="tile2text" presStyleLbl="node1" presStyleIdx="1" presStyleCnt="4">
        <dgm:presLayoutVars>
          <dgm:chMax val="0"/>
          <dgm:chPref val="0"/>
          <dgm:bulletEnabled val="1"/>
        </dgm:presLayoutVars>
      </dgm:prSet>
      <dgm:spPr/>
    </dgm:pt>
    <dgm:pt modelId="{50340A45-CFA5-F34D-B4AB-A1EFBAE5C808}" type="pres">
      <dgm:prSet presAssocID="{9D61660D-C811-9740-BD8D-79CE90911AD5}" presName="tile3" presStyleLbl="node1" presStyleIdx="2" presStyleCnt="4"/>
      <dgm:spPr/>
    </dgm:pt>
    <dgm:pt modelId="{49A78854-1B59-4F4D-906E-744C27C9F145}" type="pres">
      <dgm:prSet presAssocID="{9D61660D-C811-9740-BD8D-79CE90911AD5}" presName="tile3text" presStyleLbl="node1" presStyleIdx="2" presStyleCnt="4">
        <dgm:presLayoutVars>
          <dgm:chMax val="0"/>
          <dgm:chPref val="0"/>
          <dgm:bulletEnabled val="1"/>
        </dgm:presLayoutVars>
      </dgm:prSet>
      <dgm:spPr/>
    </dgm:pt>
    <dgm:pt modelId="{AD80DDFC-0A30-5748-86EF-9C89F6A03187}" type="pres">
      <dgm:prSet presAssocID="{9D61660D-C811-9740-BD8D-79CE90911AD5}" presName="tile4" presStyleLbl="node1" presStyleIdx="3" presStyleCnt="4"/>
      <dgm:spPr/>
    </dgm:pt>
    <dgm:pt modelId="{98061643-9023-964D-B7C7-844721EA0F15}" type="pres">
      <dgm:prSet presAssocID="{9D61660D-C811-9740-BD8D-79CE90911AD5}" presName="tile4text" presStyleLbl="node1" presStyleIdx="3" presStyleCnt="4">
        <dgm:presLayoutVars>
          <dgm:chMax val="0"/>
          <dgm:chPref val="0"/>
          <dgm:bulletEnabled val="1"/>
        </dgm:presLayoutVars>
      </dgm:prSet>
      <dgm:spPr/>
    </dgm:pt>
    <dgm:pt modelId="{D1A7B1B2-2385-DA49-88F3-FF40037A1D54}" type="pres">
      <dgm:prSet presAssocID="{9D61660D-C811-9740-BD8D-79CE90911AD5}" presName="centerTile" presStyleLbl="fgShp" presStyleIdx="0" presStyleCnt="1">
        <dgm:presLayoutVars>
          <dgm:chMax val="0"/>
          <dgm:chPref val="0"/>
        </dgm:presLayoutVars>
      </dgm:prSet>
      <dgm:spPr/>
    </dgm:pt>
  </dgm:ptLst>
  <dgm:cxnLst>
    <dgm:cxn modelId="{C2704537-9FB9-5348-8A71-2A1710BDB305}" type="presOf" srcId="{0C876189-7D47-1D4E-B0E7-24B110A7E611}" destId="{98061643-9023-964D-B7C7-844721EA0F15}" srcOrd="1" destOrd="0" presId="urn:microsoft.com/office/officeart/2005/8/layout/matrix1"/>
    <dgm:cxn modelId="{7026813F-6E7E-444E-BCA8-C1046F68D72F}" type="presOf" srcId="{63F22820-EB66-0346-9A1D-D298463E0157}" destId="{1D03EC20-5A5E-4B47-BFAA-7618202D5F04}" srcOrd="1" destOrd="0" presId="urn:microsoft.com/office/officeart/2005/8/layout/matrix1"/>
    <dgm:cxn modelId="{CDB2B33F-BDE0-6E44-A0DD-7CF80487E3FE}" type="presOf" srcId="{9D61660D-C811-9740-BD8D-79CE90911AD5}" destId="{6072729B-A211-4F43-95DE-A35E4D58A50C}" srcOrd="0" destOrd="0" presId="urn:microsoft.com/office/officeart/2005/8/layout/matrix1"/>
    <dgm:cxn modelId="{23318162-42DB-794D-8218-BB9698834CE5}" type="presOf" srcId="{E33A0007-9401-C44E-950D-DFC8F541BCA2}" destId="{EFDA5F7D-4BA0-8E49-8E50-9BD7388A7B5A}" srcOrd="1" destOrd="0" presId="urn:microsoft.com/office/officeart/2005/8/layout/matrix1"/>
    <dgm:cxn modelId="{636DC568-3E46-AC47-8A9D-5FE3D15D80DF}" srcId="{DC6CE7E1-674C-D845-BDDA-EBB88F847A6C}" destId="{63F22820-EB66-0346-9A1D-D298463E0157}" srcOrd="1" destOrd="0" parTransId="{5908C842-A0C7-BA4A-A9EB-47AE929F936F}" sibTransId="{4148A6DB-96F2-F44D-8C33-F455E79FABFF}"/>
    <dgm:cxn modelId="{063026A9-7716-AD41-BBAE-D78A8AA5BF87}" srcId="{DC6CE7E1-674C-D845-BDDA-EBB88F847A6C}" destId="{0C876189-7D47-1D4E-B0E7-24B110A7E611}" srcOrd="3" destOrd="0" parTransId="{FEF08187-4ADC-6A44-83EB-AB76B693AC2A}" sibTransId="{DF4472B9-345F-A14C-8847-4BBA5A73138F}"/>
    <dgm:cxn modelId="{640AD5B5-C1D5-BB47-AEAB-39FDFAC2EAD5}" type="presOf" srcId="{E33A0007-9401-C44E-950D-DFC8F541BCA2}" destId="{1228BB1E-7945-BF4F-B47B-1530CA14D420}" srcOrd="0" destOrd="0" presId="urn:microsoft.com/office/officeart/2005/8/layout/matrix1"/>
    <dgm:cxn modelId="{0A835CB9-7F1E-9844-BC03-5410111E07FB}" type="presOf" srcId="{63F22820-EB66-0346-9A1D-D298463E0157}" destId="{B745C7EF-1D5C-3B44-AE7D-8BC0A5077929}" srcOrd="0" destOrd="0" presId="urn:microsoft.com/office/officeart/2005/8/layout/matrix1"/>
    <dgm:cxn modelId="{38C4CEB9-5B9F-2C43-931B-F61DAFE8A4C0}" srcId="{9D61660D-C811-9740-BD8D-79CE90911AD5}" destId="{DC6CE7E1-674C-D845-BDDA-EBB88F847A6C}" srcOrd="0" destOrd="0" parTransId="{5C258DFC-A979-3546-AFB7-2907835AA93A}" sibTransId="{31E0D787-BBE2-CE49-AA8A-7316380A9133}"/>
    <dgm:cxn modelId="{6E8551C1-FD97-8A4C-AC3C-13F3D44830F9}" type="presOf" srcId="{DC6CE7E1-674C-D845-BDDA-EBB88F847A6C}" destId="{D1A7B1B2-2385-DA49-88F3-FF40037A1D54}" srcOrd="0" destOrd="0" presId="urn:microsoft.com/office/officeart/2005/8/layout/matrix1"/>
    <dgm:cxn modelId="{434AB2C9-6832-464B-BF16-1FCC91628D1E}" srcId="{DC6CE7E1-674C-D845-BDDA-EBB88F847A6C}" destId="{E42BE9BE-D6D3-2244-BC30-D79530223BD5}" srcOrd="2" destOrd="0" parTransId="{5390DFD0-373A-7240-A5EB-93563F881AA7}" sibTransId="{240E9FEE-9073-5F43-AFC5-21AD7528231E}"/>
    <dgm:cxn modelId="{1348AAD3-93FC-3A47-809B-C50990230EC1}" type="presOf" srcId="{0C876189-7D47-1D4E-B0E7-24B110A7E611}" destId="{AD80DDFC-0A30-5748-86EF-9C89F6A03187}" srcOrd="0" destOrd="0" presId="urn:microsoft.com/office/officeart/2005/8/layout/matrix1"/>
    <dgm:cxn modelId="{A54E90DB-73BE-A643-B4ED-E983AEA15B5D}" srcId="{DC6CE7E1-674C-D845-BDDA-EBB88F847A6C}" destId="{E33A0007-9401-C44E-950D-DFC8F541BCA2}" srcOrd="0" destOrd="0" parTransId="{A57DD245-9178-D748-B442-A595100B79B0}" sibTransId="{FEA71B0C-EFCB-7D44-B8F8-2752A78F51F5}"/>
    <dgm:cxn modelId="{2B2C30E4-85D9-B04F-941E-913306363694}" type="presOf" srcId="{E42BE9BE-D6D3-2244-BC30-D79530223BD5}" destId="{49A78854-1B59-4F4D-906E-744C27C9F145}" srcOrd="1" destOrd="0" presId="urn:microsoft.com/office/officeart/2005/8/layout/matrix1"/>
    <dgm:cxn modelId="{009FD9FD-E111-CA45-BBE8-5E16D9F10839}" type="presOf" srcId="{E42BE9BE-D6D3-2244-BC30-D79530223BD5}" destId="{50340A45-CFA5-F34D-B4AB-A1EFBAE5C808}" srcOrd="0" destOrd="0" presId="urn:microsoft.com/office/officeart/2005/8/layout/matrix1"/>
    <dgm:cxn modelId="{D4DAAC87-58A3-7146-9C7A-E9433BB024A7}" type="presParOf" srcId="{6072729B-A211-4F43-95DE-A35E4D58A50C}" destId="{AB9DFE9E-E744-624D-A994-14009F818628}" srcOrd="0" destOrd="0" presId="urn:microsoft.com/office/officeart/2005/8/layout/matrix1"/>
    <dgm:cxn modelId="{49F17594-1065-3E47-A9DA-BE70D2C33703}" type="presParOf" srcId="{AB9DFE9E-E744-624D-A994-14009F818628}" destId="{1228BB1E-7945-BF4F-B47B-1530CA14D420}" srcOrd="0" destOrd="0" presId="urn:microsoft.com/office/officeart/2005/8/layout/matrix1"/>
    <dgm:cxn modelId="{C46D96B4-2045-904B-8FE3-70192E63D1D1}" type="presParOf" srcId="{AB9DFE9E-E744-624D-A994-14009F818628}" destId="{EFDA5F7D-4BA0-8E49-8E50-9BD7388A7B5A}" srcOrd="1" destOrd="0" presId="urn:microsoft.com/office/officeart/2005/8/layout/matrix1"/>
    <dgm:cxn modelId="{8618B6E5-8A1E-D44E-BCBB-A2FF1E18986F}" type="presParOf" srcId="{AB9DFE9E-E744-624D-A994-14009F818628}" destId="{B745C7EF-1D5C-3B44-AE7D-8BC0A5077929}" srcOrd="2" destOrd="0" presId="urn:microsoft.com/office/officeart/2005/8/layout/matrix1"/>
    <dgm:cxn modelId="{FAA40D9E-E20C-704C-A9DC-58A3570C6334}" type="presParOf" srcId="{AB9DFE9E-E744-624D-A994-14009F818628}" destId="{1D03EC20-5A5E-4B47-BFAA-7618202D5F04}" srcOrd="3" destOrd="0" presId="urn:microsoft.com/office/officeart/2005/8/layout/matrix1"/>
    <dgm:cxn modelId="{FEBAC211-CA87-DA4C-80A3-B369FE958BCB}" type="presParOf" srcId="{AB9DFE9E-E744-624D-A994-14009F818628}" destId="{50340A45-CFA5-F34D-B4AB-A1EFBAE5C808}" srcOrd="4" destOrd="0" presId="urn:microsoft.com/office/officeart/2005/8/layout/matrix1"/>
    <dgm:cxn modelId="{5E2682EF-BE50-4D4C-B4C6-C3D89B62C113}" type="presParOf" srcId="{AB9DFE9E-E744-624D-A994-14009F818628}" destId="{49A78854-1B59-4F4D-906E-744C27C9F145}" srcOrd="5" destOrd="0" presId="urn:microsoft.com/office/officeart/2005/8/layout/matrix1"/>
    <dgm:cxn modelId="{980562B0-BC4A-8840-9FDA-19A5BB35529E}" type="presParOf" srcId="{AB9DFE9E-E744-624D-A994-14009F818628}" destId="{AD80DDFC-0A30-5748-86EF-9C89F6A03187}" srcOrd="6" destOrd="0" presId="urn:microsoft.com/office/officeart/2005/8/layout/matrix1"/>
    <dgm:cxn modelId="{24507B3A-7EA1-FE4C-B5DB-6FA64FCCB5DE}" type="presParOf" srcId="{AB9DFE9E-E744-624D-A994-14009F818628}" destId="{98061643-9023-964D-B7C7-844721EA0F15}" srcOrd="7" destOrd="0" presId="urn:microsoft.com/office/officeart/2005/8/layout/matrix1"/>
    <dgm:cxn modelId="{21A179DC-007C-2249-AFA4-C71A630303F1}" type="presParOf" srcId="{6072729B-A211-4F43-95DE-A35E4D58A50C}" destId="{D1A7B1B2-2385-DA49-88F3-FF40037A1D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a:p>
      </dgm:t>
    </dgm:pt>
    <dgm:pt modelId="{2190E1AC-BBD7-4353-BFFB-96638D02CF1F}">
      <dgm:prSet phldrT="[Texto]" custT="1"/>
      <dgm:spPr>
        <a:solidFill>
          <a:srgbClr val="4D94B7"/>
        </a:solidFill>
      </dgm:spPr>
      <dgm:t>
        <a:bodyPr lIns="144000"/>
        <a:lstStyle/>
        <a:p>
          <a:pPr>
            <a:lnSpc>
              <a:spcPct val="90000"/>
            </a:lnSpc>
            <a:spcAft>
              <a:spcPct val="35000"/>
            </a:spcAft>
            <a:buNone/>
            <a:defRPr sz="4400">
              <a:latin typeface="Helvetica Neue" panose="020B0604020202020204" charset="0"/>
            </a:defRPr>
          </a:pPr>
          <a:r>
            <a:rPr sz="4000" b="1" dirty="0"/>
            <a:t>1</a:t>
          </a:r>
          <a:r>
            <a:rPr lang="es-ES" sz="4000" b="1" dirty="0"/>
            <a:t>º</a:t>
          </a:r>
          <a:endParaRPr sz="4000" b="1" dirty="0">
            <a:latin typeface="Helvetica Neue" panose="020B0604020202020204" charset="0"/>
          </a:endParaRPr>
        </a:p>
      </dgm:t>
    </dgm:pt>
    <dgm:pt modelId="{31A8A7DB-2A1E-4164-ABDC-C04EC6B5CB36}" type="parTrans" cxnId="{1B2269D9-2B58-418F-8397-E1E0ECEE2302}">
      <dgm:prSet/>
      <dgm:spPr/>
      <dgm:t>
        <a:bodyPr/>
        <a:lstStyle/>
        <a:p>
          <a:endParaRPr sz="1100" b="1">
            <a:latin typeface="Helvetica Neue" panose="020B0604020202020204" charset="0"/>
          </a:endParaRPr>
        </a:p>
      </dgm:t>
    </dgm:pt>
    <dgm:pt modelId="{A8F2A099-DEF2-411D-84C5-C438C1F98321}" type="sibTrans" cxnId="{1B2269D9-2B58-418F-8397-E1E0ECEE2302}">
      <dgm:prSet/>
      <dgm:spPr/>
      <dgm:t>
        <a:bodyPr/>
        <a:lstStyle/>
        <a:p>
          <a:endParaRPr sz="1100" b="1">
            <a:latin typeface="Helvetica Neue" panose="020B0604020202020204" charset="0"/>
          </a:endParaRPr>
        </a:p>
      </dgm:t>
    </dgm:pt>
    <dgm:pt modelId="{6E472645-BC71-459D-997A-F9341A994092}">
      <dgm:prSet phldrT="[Texto]" custT="1"/>
      <dgm:spPr>
        <a:solidFill>
          <a:srgbClr val="78B17A"/>
        </a:solidFill>
      </dgm:spPr>
      <dgm:t>
        <a:bodyPr lIns="144000"/>
        <a:lstStyle/>
        <a:p>
          <a:pPr>
            <a:lnSpc>
              <a:spcPct val="90000"/>
            </a:lnSpc>
            <a:spcAft>
              <a:spcPct val="35000"/>
            </a:spcAft>
            <a:buNone/>
            <a:defRPr sz="4400">
              <a:latin typeface="Helvetica Neue" panose="020B0604020202020204" charset="0"/>
            </a:defRPr>
          </a:pPr>
          <a:r>
            <a:rPr sz="4000" b="1" dirty="0"/>
            <a:t>2</a:t>
          </a:r>
          <a:r>
            <a:rPr lang="es-ES" sz="4000" b="1" dirty="0"/>
            <a:t>º</a:t>
          </a:r>
          <a:endParaRPr sz="4000" b="1" dirty="0">
            <a:latin typeface="Helvetica Neue" panose="020B0604020202020204" charset="0"/>
          </a:endParaRPr>
        </a:p>
      </dgm:t>
    </dgm:pt>
    <dgm:pt modelId="{8B3494A0-180A-4E66-AC87-ACB2D99E9530}" type="parTrans" cxnId="{2DE5CA04-3A6D-46E6-929D-B81F670AB78D}">
      <dgm:prSet/>
      <dgm:spPr/>
      <dgm:t>
        <a:bodyPr/>
        <a:lstStyle/>
        <a:p>
          <a:endParaRPr sz="1100" b="1">
            <a:latin typeface="Helvetica Neue" panose="020B0604020202020204" charset="0"/>
          </a:endParaRPr>
        </a:p>
      </dgm:t>
    </dgm:pt>
    <dgm:pt modelId="{85EBC4C5-54D9-46DB-9811-089B9FB6D791}" type="sibTrans" cxnId="{2DE5CA04-3A6D-46E6-929D-B81F670AB78D}">
      <dgm:prSet/>
      <dgm:spPr/>
      <dgm:t>
        <a:bodyPr/>
        <a:lstStyle/>
        <a:p>
          <a:endParaRPr sz="1100" b="1">
            <a:latin typeface="Helvetica Neue" panose="020B0604020202020204" charset="0"/>
          </a:endParaRPr>
        </a:p>
      </dgm:t>
    </dgm:pt>
    <dgm:pt modelId="{48645316-919B-4F63-AF82-40A3F0264D31}">
      <dgm:prSet phldrT="[Texto]" custT="1"/>
      <dgm:spPr>
        <a:solidFill>
          <a:srgbClr val="78B17A"/>
        </a:solidFill>
      </dgm:spPr>
      <dgm:t>
        <a:bodyPr lIns="144000"/>
        <a:lstStyle/>
        <a:p>
          <a:pPr>
            <a:lnSpc>
              <a:spcPct val="100000"/>
            </a:lnSpc>
            <a:spcAft>
              <a:spcPts val="600"/>
            </a:spcAft>
            <a:buFont typeface="Wingdings" panose="05000000000000000000" pitchFamily="2" charset="2"/>
            <a:buChar char="§"/>
            <a:defRPr sz="2000">
              <a:latin typeface="Helvetica Neue" panose="020B0604020202020204" charset="0"/>
            </a:defRPr>
          </a:pPr>
          <a:r>
            <a:rPr sz="1900" b="0" dirty="0" err="1"/>
            <a:t>Oportunidad</a:t>
          </a:r>
          <a:r>
            <a:rPr sz="1900" b="0" dirty="0"/>
            <a:t> de mercado </a:t>
          </a:r>
          <a:r>
            <a:rPr sz="1900" b="0" dirty="0" err="1"/>
            <a:t>identificada</a:t>
          </a:r>
          <a:r>
            <a:rPr sz="1900" b="0" dirty="0"/>
            <a:t> </a:t>
          </a:r>
          <a:r>
            <a:rPr sz="1900" b="0" dirty="0" err="1"/>
            <a:t>pero</a:t>
          </a:r>
          <a:r>
            <a:rPr sz="1900" b="0" dirty="0"/>
            <a:t> la </a:t>
          </a:r>
          <a:r>
            <a:rPr sz="1900" b="0" dirty="0" err="1"/>
            <a:t>incertidumbre</a:t>
          </a:r>
          <a:r>
            <a:rPr sz="1900" b="0" dirty="0"/>
            <a:t> del </a:t>
          </a:r>
          <a:r>
            <a:rPr sz="1900" b="0" dirty="0" err="1"/>
            <a:t>proceso</a:t>
          </a:r>
          <a:r>
            <a:rPr sz="1900" b="0" dirty="0"/>
            <a:t> </a:t>
          </a:r>
          <a:r>
            <a:rPr sz="1900" b="0" dirty="0" err="1"/>
            <a:t>presente</a:t>
          </a:r>
          <a:endParaRPr sz="1900" b="0" dirty="0"/>
        </a:p>
      </dgm:t>
    </dgm:pt>
    <dgm:pt modelId="{8605296F-8C95-4E09-AF07-C19FD452560A}" type="parTrans" cxnId="{BCC903BA-F688-4EA9-A99B-1950436B3708}">
      <dgm:prSet/>
      <dgm:spPr/>
      <dgm:t>
        <a:bodyPr/>
        <a:lstStyle/>
        <a:p>
          <a:endParaRPr sz="1100" b="1">
            <a:latin typeface="Helvetica Neue" panose="020B0604020202020204" charset="0"/>
          </a:endParaRPr>
        </a:p>
      </dgm:t>
    </dgm:pt>
    <dgm:pt modelId="{133178BE-A8A3-4695-9C73-6414C65D65D6}" type="sibTrans" cxnId="{BCC903BA-F688-4EA9-A99B-1950436B3708}">
      <dgm:prSet/>
      <dgm:spPr/>
      <dgm:t>
        <a:bodyPr/>
        <a:lstStyle/>
        <a:p>
          <a:endParaRPr sz="1100" b="1">
            <a:latin typeface="Helvetica Neue" panose="020B0604020202020204" charset="0"/>
          </a:endParaRPr>
        </a:p>
      </dgm:t>
    </dgm:pt>
    <dgm:pt modelId="{211DF803-F6C0-4377-9EA1-730918AEE4FB}">
      <dgm:prSet phldrT="[Texto]" custT="1"/>
      <dgm:spPr>
        <a:solidFill>
          <a:srgbClr val="AED633"/>
        </a:solidFill>
      </dgm:spPr>
      <dgm:t>
        <a:bodyPr lIns="144000"/>
        <a:lstStyle/>
        <a:p>
          <a:pPr>
            <a:lnSpc>
              <a:spcPct val="90000"/>
            </a:lnSpc>
            <a:spcAft>
              <a:spcPct val="35000"/>
            </a:spcAft>
            <a:buNone/>
            <a:defRPr sz="4400">
              <a:latin typeface="Helvetica Neue" panose="020B0604020202020204" charset="0"/>
            </a:defRPr>
          </a:pPr>
          <a:r>
            <a:rPr lang="es-ES" sz="4000" b="1" baseline="0" dirty="0"/>
            <a:t>3</a:t>
          </a:r>
          <a:r>
            <a:rPr lang="es-ES" sz="4000" b="1" baseline="30000" dirty="0"/>
            <a:t>º </a:t>
          </a:r>
          <a:endParaRPr sz="4000" b="1" dirty="0">
            <a:latin typeface="Helvetica Neue" panose="020B0604020202020204" charset="0"/>
          </a:endParaRPr>
        </a:p>
      </dgm:t>
    </dgm:pt>
    <dgm:pt modelId="{D355C6D1-BE47-439F-9A2D-CF582FB387AF}" type="parTrans" cxnId="{E3B0BBAE-E7B0-4033-907F-3EEA707FD686}">
      <dgm:prSet/>
      <dgm:spPr/>
      <dgm:t>
        <a:bodyPr/>
        <a:lstStyle/>
        <a:p>
          <a:endParaRPr sz="1100" b="1">
            <a:latin typeface="Helvetica Neue" panose="020B0604020202020204" charset="0"/>
          </a:endParaRPr>
        </a:p>
      </dgm:t>
    </dgm:pt>
    <dgm:pt modelId="{54E221B3-524C-40BB-99C5-D9AB6462D8E2}" type="sibTrans" cxnId="{E3B0BBAE-E7B0-4033-907F-3EEA707FD686}">
      <dgm:prSet/>
      <dgm:spPr/>
      <dgm:t>
        <a:bodyPr/>
        <a:lstStyle/>
        <a:p>
          <a:endParaRPr sz="1100" b="1">
            <a:latin typeface="Helvetica Neue" panose="020B0604020202020204" charset="0"/>
          </a:endParaRPr>
        </a:p>
      </dgm:t>
    </dgm:pt>
    <dgm:pt modelId="{9CCD6EDD-8C82-4FB4-A48A-E3C5432C2734}">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defRPr sz="2000">
              <a:latin typeface="Helvetica Neue" panose="020B0604020202020204" charset="0"/>
            </a:defRPr>
          </a:pPr>
          <a:r>
            <a:rPr sz="1900" b="0" dirty="0"/>
            <a:t>Meta y </a:t>
          </a:r>
          <a:r>
            <a:rPr sz="1900" b="0" dirty="0" err="1"/>
            <a:t>camino</a:t>
          </a:r>
          <a:r>
            <a:rPr sz="1900" b="0" dirty="0"/>
            <a:t> </a:t>
          </a:r>
          <a:r>
            <a:rPr sz="1900" b="0" dirty="0" err="1"/>
            <a:t>indefinidos</a:t>
          </a:r>
          <a:endParaRPr sz="1900" b="0" dirty="0"/>
        </a:p>
      </dgm:t>
    </dgm:pt>
    <dgm:pt modelId="{118E1BC6-7F0C-4B4C-8225-2ACA6F833F9E}" type="parTrans" cxnId="{0990784A-A9E7-437C-BAC3-6C1046912C48}">
      <dgm:prSet/>
      <dgm:spPr/>
      <dgm:t>
        <a:bodyPr/>
        <a:lstStyle/>
        <a:p>
          <a:endParaRPr sz="1100" b="1">
            <a:latin typeface="Helvetica Neue" panose="020B0604020202020204" charset="0"/>
          </a:endParaRPr>
        </a:p>
      </dgm:t>
    </dgm:pt>
    <dgm:pt modelId="{28EEDD6E-A05C-4F45-A8D6-EF45F6AA53E2}" type="sibTrans" cxnId="{0990784A-A9E7-437C-BAC3-6C1046912C48}">
      <dgm:prSet/>
      <dgm:spPr/>
      <dgm:t>
        <a:bodyPr/>
        <a:lstStyle/>
        <a:p>
          <a:endParaRPr sz="1100" b="1">
            <a:latin typeface="Helvetica Neue" panose="020B0604020202020204" charset="0"/>
          </a:endParaRPr>
        </a:p>
      </dgm:t>
    </dgm:pt>
    <dgm:pt modelId="{87648AFC-D6DE-465D-B4BC-2C922143EC0A}">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defRPr sz="2000">
              <a:latin typeface="Helvetica Neue" panose="020B0604020202020204" charset="0"/>
            </a:defRPr>
          </a:pPr>
          <a:r>
            <a:rPr sz="1900" b="0" dirty="0" err="1"/>
            <a:t>Proceso</a:t>
          </a:r>
          <a:r>
            <a:rPr sz="1900" b="0" dirty="0"/>
            <a:t> </a:t>
          </a:r>
          <a:r>
            <a:rPr lang="es-ES" sz="1900" b="0" dirty="0"/>
            <a:t>Blue </a:t>
          </a:r>
          <a:r>
            <a:rPr lang="es-ES" sz="1900" b="0" dirty="0" err="1"/>
            <a:t>Sky</a:t>
          </a:r>
          <a:r>
            <a:rPr sz="1900" b="0" dirty="0"/>
            <a:t>— la </a:t>
          </a:r>
          <a:r>
            <a:rPr sz="1900" b="0" dirty="0" err="1"/>
            <a:t>tarea</a:t>
          </a:r>
          <a:r>
            <a:rPr sz="1900" b="0" dirty="0"/>
            <a:t> tan </a:t>
          </a:r>
          <a:r>
            <a:rPr sz="1900" b="0" dirty="0" err="1"/>
            <a:t>remota</a:t>
          </a:r>
          <a:r>
            <a:rPr sz="1900" b="0" dirty="0"/>
            <a:t> de la que </a:t>
          </a:r>
          <a:r>
            <a:rPr sz="1900" b="0" dirty="0" err="1"/>
            <a:t>parece</a:t>
          </a:r>
          <a:r>
            <a:rPr sz="1900" b="0" dirty="0"/>
            <a:t> </a:t>
          </a:r>
          <a:r>
            <a:rPr lang="es-ES" sz="1900" b="0" dirty="0"/>
            <a:t>estar </a:t>
          </a:r>
          <a:r>
            <a:rPr sz="1900" b="0" dirty="0" err="1"/>
            <a:t>en</a:t>
          </a:r>
          <a:r>
            <a:rPr sz="1900" b="0" dirty="0"/>
            <a:t> la</a:t>
          </a:r>
          <a:r>
            <a:rPr lang="es-ES" sz="1900" b="0" dirty="0"/>
            <a:t>s</a:t>
          </a:r>
          <a:r>
            <a:rPr sz="1900" b="0" dirty="0"/>
            <a:t> </a:t>
          </a:r>
          <a:r>
            <a:rPr sz="1900" b="0" dirty="0" err="1"/>
            <a:t>nube</a:t>
          </a:r>
          <a:r>
            <a:rPr lang="es-ES" sz="1900" b="0" dirty="0"/>
            <a:t>s</a:t>
          </a:r>
          <a:endParaRPr sz="1900" b="0" dirty="0"/>
        </a:p>
      </dgm:t>
    </dgm:pt>
    <dgm:pt modelId="{06C701E9-A006-4F8F-A2E2-EB31FF90BA38}" type="parTrans" cxnId="{E7F4C5FB-9D1B-4E06-B797-FD1C423051A2}">
      <dgm:prSet/>
      <dgm:spPr/>
      <dgm:t>
        <a:bodyPr/>
        <a:lstStyle/>
        <a:p>
          <a:endParaRPr sz="1100" b="1">
            <a:latin typeface="Helvetica Neue" panose="020B0604020202020204" charset="0"/>
          </a:endParaRPr>
        </a:p>
      </dgm:t>
    </dgm:pt>
    <dgm:pt modelId="{3955DC62-2C69-477F-A96E-602B597AF466}" type="sibTrans" cxnId="{E7F4C5FB-9D1B-4E06-B797-FD1C423051A2}">
      <dgm:prSet/>
      <dgm:spPr/>
      <dgm:t>
        <a:bodyPr/>
        <a:lstStyle/>
        <a:p>
          <a:endParaRPr sz="1100" b="1">
            <a:latin typeface="Helvetica Neue" panose="020B0604020202020204" charset="0"/>
          </a:endParaRPr>
        </a:p>
      </dgm:t>
    </dgm:pt>
    <dgm:pt modelId="{B6E75022-ACAE-4E09-B382-39335791B453}">
      <dgm:prSet phldrT="[Texto]" custT="1"/>
      <dgm:spPr>
        <a:solidFill>
          <a:srgbClr val="4D94B7"/>
        </a:solidFill>
      </dgm:spPr>
      <dgm:t>
        <a:bodyPr lIns="144000"/>
        <a:lstStyle/>
        <a:p>
          <a:pPr>
            <a:lnSpc>
              <a:spcPct val="90000"/>
            </a:lnSpc>
            <a:spcAft>
              <a:spcPct val="15000"/>
            </a:spcAft>
            <a:buFontTx/>
            <a:buNone/>
          </a:pPr>
          <a:endParaRPr sz="3200" b="1" dirty="0">
            <a:latin typeface="Helvetica Neue" panose="020B0604020202020204" charset="0"/>
          </a:endParaRPr>
        </a:p>
      </dgm:t>
    </dgm:pt>
    <dgm:pt modelId="{214599B9-32E5-412E-A693-BA152425AE3C}" type="parTrans" cxnId="{D12C108E-7780-4774-8A64-E6A228CE3BE9}">
      <dgm:prSet/>
      <dgm:spPr/>
      <dgm:t>
        <a:bodyPr/>
        <a:lstStyle/>
        <a:p>
          <a:endParaRPr sz="1100" b="1">
            <a:latin typeface="Helvetica Neue" panose="020B0604020202020204" charset="0"/>
          </a:endParaRPr>
        </a:p>
      </dgm:t>
    </dgm:pt>
    <dgm:pt modelId="{64E3FBCC-DCEA-4D55-8307-23F82E2763BA}" type="sibTrans" cxnId="{D12C108E-7780-4774-8A64-E6A228CE3BE9}">
      <dgm:prSet/>
      <dgm:spPr/>
      <dgm:t>
        <a:bodyPr/>
        <a:lstStyle/>
        <a:p>
          <a:endParaRPr sz="1100" b="1">
            <a:latin typeface="Helvetica Neue" panose="020B0604020202020204" charset="0"/>
          </a:endParaRPr>
        </a:p>
      </dgm:t>
    </dgm:pt>
    <dgm:pt modelId="{F8C5ABC5-561D-4BFA-AEA0-EBBDC1F3EA99}">
      <dgm:prSet phldrT="[Texto]" custT="1"/>
      <dgm:spPr>
        <a:solidFill>
          <a:srgbClr val="AED633"/>
        </a:solidFill>
      </dgm:spPr>
      <dgm:t>
        <a:bodyPr lIns="144000"/>
        <a:lstStyle/>
        <a:p>
          <a:pPr>
            <a:lnSpc>
              <a:spcPct val="90000"/>
            </a:lnSpc>
            <a:spcAft>
              <a:spcPct val="15000"/>
            </a:spcAft>
            <a:buFontTx/>
            <a:buNone/>
          </a:pPr>
          <a:endParaRPr sz="3200" b="1" dirty="0">
            <a:latin typeface="Helvetica Neue" panose="020B0604020202020204" charset="0"/>
          </a:endParaRPr>
        </a:p>
      </dgm:t>
    </dgm:pt>
    <dgm:pt modelId="{996824AE-A398-4D98-9B3D-9709E1D2FE49}" type="parTrans" cxnId="{B9D42993-2692-4FB5-9962-97DA94996384}">
      <dgm:prSet/>
      <dgm:spPr/>
      <dgm:t>
        <a:bodyPr/>
        <a:lstStyle/>
        <a:p>
          <a:endParaRPr sz="1100" b="1">
            <a:latin typeface="Helvetica Neue" panose="020B0604020202020204" charset="0"/>
          </a:endParaRPr>
        </a:p>
      </dgm:t>
    </dgm:pt>
    <dgm:pt modelId="{DF0DA6DF-1617-471E-B5A6-F07256FB7099}" type="sibTrans" cxnId="{B9D42993-2692-4FB5-9962-97DA94996384}">
      <dgm:prSet/>
      <dgm:spPr/>
      <dgm:t>
        <a:bodyPr/>
        <a:lstStyle/>
        <a:p>
          <a:endParaRPr sz="1100" b="1">
            <a:latin typeface="Helvetica Neue" panose="020B0604020202020204" charset="0"/>
          </a:endParaRPr>
        </a:p>
      </dgm:t>
    </dgm:pt>
    <dgm:pt modelId="{20B94105-DAFF-4CC4-A94C-AE0D70601049}">
      <dgm:prSet custT="1"/>
      <dgm:spPr/>
      <dgm:t>
        <a:bodyPr lIns="144000"/>
        <a:lstStyle/>
        <a:p>
          <a:pPr>
            <a:lnSpc>
              <a:spcPct val="100000"/>
            </a:lnSpc>
            <a:spcAft>
              <a:spcPts val="600"/>
            </a:spcAft>
            <a:buFont typeface="Wingdings" panose="05000000000000000000" pitchFamily="2" charset="2"/>
            <a:buChar char="§"/>
            <a:defRPr sz="2000">
              <a:latin typeface="Helvetica Neue" panose="020B0604020202020204" charset="0"/>
            </a:defRPr>
          </a:pPr>
          <a:r>
            <a:rPr sz="1900" b="0" dirty="0" err="1"/>
            <a:t>Ejemplo</a:t>
          </a:r>
          <a:r>
            <a:rPr sz="1900" b="0" dirty="0"/>
            <a:t> de Guinness: ¿</a:t>
          </a:r>
          <a:r>
            <a:rPr sz="1900" b="0" dirty="0" err="1"/>
            <a:t>cómo</a:t>
          </a:r>
          <a:r>
            <a:rPr sz="1900" b="0" dirty="0"/>
            <a:t> </a:t>
          </a:r>
          <a:r>
            <a:rPr sz="1900" b="0" dirty="0" err="1"/>
            <a:t>proporcionar</a:t>
          </a:r>
          <a:r>
            <a:rPr sz="1900" b="0" dirty="0"/>
            <a:t> a los </a:t>
          </a:r>
          <a:r>
            <a:rPr sz="1900" b="0" dirty="0" err="1"/>
            <a:t>consumidores</a:t>
          </a:r>
          <a:r>
            <a:rPr sz="1900" b="0" dirty="0"/>
            <a:t> </a:t>
          </a:r>
          <a:r>
            <a:rPr sz="1900" b="0" dirty="0" err="1"/>
            <a:t>el</a:t>
          </a:r>
          <a:r>
            <a:rPr sz="1900" b="0" dirty="0"/>
            <a:t> </a:t>
          </a:r>
          <a:r>
            <a:rPr sz="1900" b="0" dirty="0" err="1"/>
            <a:t>mismo</a:t>
          </a:r>
          <a:r>
            <a:rPr sz="1900" b="0" dirty="0"/>
            <a:t> </a:t>
          </a:r>
          <a:r>
            <a:rPr sz="1900" b="0" dirty="0" err="1"/>
            <a:t>sabor</a:t>
          </a:r>
          <a:r>
            <a:rPr sz="1900" b="0" dirty="0"/>
            <a:t> que la cerveza de la </a:t>
          </a:r>
          <a:r>
            <a:rPr sz="1900" b="0" dirty="0" err="1"/>
            <a:t>botella</a:t>
          </a:r>
          <a:r>
            <a:rPr sz="1900" b="0" dirty="0"/>
            <a:t>?</a:t>
          </a:r>
        </a:p>
      </dgm:t>
    </dgm:pt>
    <dgm:pt modelId="{97C25A38-96EE-496C-BAA9-3C9F2146AB7A}" type="parTrans" cxnId="{17EB51E3-D989-417C-8690-37C9232270E4}">
      <dgm:prSet/>
      <dgm:spPr/>
      <dgm:t>
        <a:bodyPr/>
        <a:lstStyle/>
        <a:p>
          <a:endParaRPr sz="1100" b="1">
            <a:latin typeface="Helvetica Neue" panose="020B0604020202020204" charset="0"/>
          </a:endParaRPr>
        </a:p>
      </dgm:t>
    </dgm:pt>
    <dgm:pt modelId="{2FF90305-B5D1-4009-B539-EE8B748123D2}" type="sibTrans" cxnId="{17EB51E3-D989-417C-8690-37C9232270E4}">
      <dgm:prSet/>
      <dgm:spPr/>
      <dgm:t>
        <a:bodyPr/>
        <a:lstStyle/>
        <a:p>
          <a:endParaRPr sz="1100" b="1">
            <a:latin typeface="Helvetica Neue" panose="020B0604020202020204" charset="0"/>
          </a:endParaRPr>
        </a:p>
      </dgm:t>
    </dgm:pt>
    <dgm:pt modelId="{CA157DFB-DE1A-F541-B83F-29E9C8484FF2}">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Incertidumbre</a:t>
          </a:r>
          <a:r>
            <a:rPr sz="1900" b="0" dirty="0"/>
            <a:t> del </a:t>
          </a:r>
          <a:r>
            <a:rPr sz="1900" b="0" dirty="0" err="1"/>
            <a:t>producto</a:t>
          </a:r>
          <a:r>
            <a:rPr sz="1900" b="0" dirty="0"/>
            <a:t> </a:t>
          </a:r>
          <a:r>
            <a:rPr sz="1900" b="0" dirty="0" err="1"/>
            <a:t>presente</a:t>
          </a:r>
          <a:r>
            <a:rPr sz="1900" b="0" dirty="0"/>
            <a:t> </a:t>
          </a:r>
        </a:p>
      </dgm:t>
    </dgm:pt>
    <dgm:pt modelId="{0A832B86-8D7D-284C-A85F-B9D085E5E395}" type="parTrans" cxnId="{FF1A5533-72A8-E442-9799-9CF562829CC8}">
      <dgm:prSet/>
      <dgm:spPr/>
      <dgm:t>
        <a:bodyPr/>
        <a:lstStyle/>
        <a:p>
          <a:endParaRPr sz="1600" b="1">
            <a:latin typeface="Helvetica Neue" panose="020B0604020202020204" charset="0"/>
          </a:endParaRPr>
        </a:p>
      </dgm:t>
    </dgm:pt>
    <dgm:pt modelId="{AA147328-3115-204D-A1F4-30877011284A}" type="sibTrans" cxnId="{FF1A5533-72A8-E442-9799-9CF562829CC8}">
      <dgm:prSet/>
      <dgm:spPr/>
      <dgm:t>
        <a:bodyPr/>
        <a:lstStyle/>
        <a:p>
          <a:endParaRPr sz="1600" b="1">
            <a:latin typeface="Helvetica Neue" panose="020B0604020202020204" charset="0"/>
          </a:endParaRPr>
        </a:p>
      </dgm:t>
    </dgm:pt>
    <dgm:pt modelId="{C82762C9-DE84-C44F-8FE6-4F7198CB8599}">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a:t>Surge con la </a:t>
          </a:r>
          <a:r>
            <a:rPr sz="1900" b="0" dirty="0" err="1"/>
            <a:t>aparición</a:t>
          </a:r>
          <a:r>
            <a:rPr sz="1900" b="0" dirty="0"/>
            <a:t> de </a:t>
          </a:r>
          <a:r>
            <a:rPr sz="1900" b="0" dirty="0" err="1"/>
            <a:t>nuevas</a:t>
          </a:r>
          <a:r>
            <a:rPr sz="1900" b="0" dirty="0"/>
            <a:t> </a:t>
          </a:r>
          <a:r>
            <a:rPr sz="1900" b="0" dirty="0" err="1"/>
            <a:t>tecnologías</a:t>
          </a:r>
          <a:endParaRPr sz="1900" b="0" dirty="0"/>
        </a:p>
      </dgm:t>
    </dgm:pt>
    <dgm:pt modelId="{3D3B732B-E369-F948-BE76-7EF5BDDDF34F}" type="parTrans" cxnId="{35DC7E99-8A0A-194E-A469-2FAFFD644DFA}">
      <dgm:prSet/>
      <dgm:spPr/>
      <dgm:t>
        <a:bodyPr/>
        <a:lstStyle/>
        <a:p>
          <a:endParaRPr sz="1600" b="1">
            <a:latin typeface="Helvetica Neue" panose="020B0604020202020204" charset="0"/>
          </a:endParaRPr>
        </a:p>
      </dgm:t>
    </dgm:pt>
    <dgm:pt modelId="{B53624CB-7AE7-5640-8EF5-D18C09AAE47D}" type="sibTrans" cxnId="{35DC7E99-8A0A-194E-A469-2FAFFD644DFA}">
      <dgm:prSet/>
      <dgm:spPr/>
      <dgm:t>
        <a:bodyPr/>
        <a:lstStyle/>
        <a:p>
          <a:endParaRPr sz="1600" b="1">
            <a:latin typeface="Helvetica Neue" panose="020B0604020202020204" charset="0"/>
          </a:endParaRPr>
        </a:p>
      </dgm:t>
    </dgm:pt>
    <dgm:pt modelId="{8E5276A0-11BE-324E-8D4F-68007B08FBCB}">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a:t>Falta de </a:t>
          </a:r>
          <a:r>
            <a:rPr sz="1900" b="0" dirty="0" err="1"/>
            <a:t>visión</a:t>
          </a:r>
          <a:r>
            <a:rPr sz="1900" b="0" dirty="0"/>
            <a:t> </a:t>
          </a:r>
          <a:r>
            <a:rPr sz="1900" b="0" dirty="0" err="1"/>
            <a:t>clara</a:t>
          </a:r>
          <a:r>
            <a:rPr sz="1900" b="0" dirty="0"/>
            <a:t> </a:t>
          </a:r>
          <a:r>
            <a:rPr sz="1900" b="0" dirty="0" err="1"/>
            <a:t>sobre</a:t>
          </a:r>
          <a:r>
            <a:rPr sz="1900" b="0" dirty="0"/>
            <a:t> </a:t>
          </a:r>
          <a:r>
            <a:rPr sz="1900" b="0" dirty="0" err="1"/>
            <a:t>cómo</a:t>
          </a:r>
          <a:r>
            <a:rPr sz="1900" b="0" dirty="0"/>
            <a:t> usar la </a:t>
          </a:r>
          <a:r>
            <a:rPr sz="1900" b="0" dirty="0" err="1"/>
            <a:t>tecnología</a:t>
          </a:r>
          <a:r>
            <a:rPr sz="1900" b="0" dirty="0"/>
            <a:t> de </a:t>
          </a:r>
          <a:r>
            <a:rPr sz="1900" b="0" dirty="0" err="1"/>
            <a:t>manera</a:t>
          </a:r>
          <a:r>
            <a:rPr sz="1900" b="0" dirty="0"/>
            <a:t> </a:t>
          </a:r>
          <a:r>
            <a:rPr sz="1900" b="0" dirty="0" err="1"/>
            <a:t>óptima</a:t>
          </a:r>
          <a:endParaRPr sz="1900" b="0" dirty="0"/>
        </a:p>
      </dgm:t>
    </dgm:pt>
    <dgm:pt modelId="{A231C294-3998-B549-8D59-A99179C5BEC0}" type="parTrans" cxnId="{57A06DB7-A82B-9542-98C5-E26BE3C0BB93}">
      <dgm:prSet/>
      <dgm:spPr/>
      <dgm:t>
        <a:bodyPr/>
        <a:lstStyle/>
        <a:p>
          <a:endParaRPr sz="1600" b="1">
            <a:latin typeface="Helvetica Neue" panose="020B0604020202020204" charset="0"/>
          </a:endParaRPr>
        </a:p>
      </dgm:t>
    </dgm:pt>
    <dgm:pt modelId="{8B219EDC-B853-E645-8A14-B5D6CCA5CBD5}" type="sibTrans" cxnId="{57A06DB7-A82B-9542-98C5-E26BE3C0BB93}">
      <dgm:prSet/>
      <dgm:spPr/>
      <dgm:t>
        <a:bodyPr/>
        <a:lstStyle/>
        <a:p>
          <a:endParaRPr sz="1600" b="1">
            <a:latin typeface="Helvetica Neue" panose="020B0604020202020204" charset="0"/>
          </a:endParaRPr>
        </a:p>
      </dgm:t>
    </dgm:pt>
    <dgm:pt modelId="{4A12709F-86B4-7845-9493-494356492D17}">
      <dgm:prSet custT="1"/>
      <dgm:spPr/>
      <dgm:t>
        <a:bodyPr lIns="144000"/>
        <a:lstStyle/>
        <a:p>
          <a:pPr>
            <a:lnSpc>
              <a:spcPct val="90000"/>
            </a:lnSpc>
            <a:spcAft>
              <a:spcPct val="35000"/>
            </a:spcAft>
            <a:buNone/>
            <a:defRPr sz="4400">
              <a:latin typeface="Helvetica Neue" panose="020B0604020202020204" charset="0"/>
            </a:defRPr>
          </a:pPr>
          <a:r>
            <a:rPr lang="es-ES" sz="4400" b="1" baseline="0" dirty="0"/>
            <a:t>4</a:t>
          </a:r>
          <a:r>
            <a:rPr lang="es-ES" sz="4400" b="1" baseline="30000" dirty="0"/>
            <a:t>º</a:t>
          </a:r>
          <a:endParaRPr sz="4400" b="1" dirty="0">
            <a:latin typeface="Helvetica Neue" panose="020B0604020202020204" charset="0"/>
          </a:endParaRPr>
        </a:p>
      </dgm:t>
    </dgm:pt>
    <dgm:pt modelId="{E62CCC4E-5D6C-9142-9A34-EAEE223464C5}" type="parTrans" cxnId="{3D646AB2-D508-4146-8786-62FC80CB96B3}">
      <dgm:prSet/>
      <dgm:spPr/>
      <dgm:t>
        <a:bodyPr/>
        <a:lstStyle/>
        <a:p>
          <a:endParaRPr sz="1600" b="1">
            <a:latin typeface="Helvetica Neue" panose="020B0604020202020204" charset="0"/>
          </a:endParaRPr>
        </a:p>
      </dgm:t>
    </dgm:pt>
    <dgm:pt modelId="{7D0F8B3C-0B64-5248-BB59-218416F34B2D}" type="sibTrans" cxnId="{3D646AB2-D508-4146-8786-62FC80CB96B3}">
      <dgm:prSet/>
      <dgm:spPr/>
      <dgm:t>
        <a:bodyPr/>
        <a:lstStyle/>
        <a:p>
          <a:endParaRPr sz="1600" b="1">
            <a:latin typeface="Helvetica Neue" panose="020B0604020202020204" charset="0"/>
          </a:endParaRPr>
        </a:p>
      </dgm:t>
    </dgm:pt>
    <dgm:pt modelId="{F3553E5D-639E-3340-8CC3-7AB7D2C9DDB1}">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Menos</a:t>
          </a:r>
          <a:r>
            <a:rPr sz="1900" b="0" dirty="0"/>
            <a:t> </a:t>
          </a:r>
          <a:r>
            <a:rPr sz="1900" b="0" dirty="0" err="1"/>
            <a:t>incierto</a:t>
          </a:r>
          <a:endParaRPr sz="1900" b="0" dirty="0"/>
        </a:p>
      </dgm:t>
    </dgm:pt>
    <dgm:pt modelId="{CD8019D5-66E3-5745-96DD-7BF3CE8B3AFF}" type="parTrans" cxnId="{AA5A6347-07ED-444F-9808-26811F60E265}">
      <dgm:prSet/>
      <dgm:spPr/>
      <dgm:t>
        <a:bodyPr/>
        <a:lstStyle/>
        <a:p>
          <a:endParaRPr sz="1600" b="1">
            <a:latin typeface="Helvetica Neue" panose="020B0604020202020204" charset="0"/>
          </a:endParaRPr>
        </a:p>
      </dgm:t>
    </dgm:pt>
    <dgm:pt modelId="{0C1F7375-3B45-C843-81D6-EC359F2DFFAF}" type="sibTrans" cxnId="{AA5A6347-07ED-444F-9808-26811F60E265}">
      <dgm:prSet/>
      <dgm:spPr/>
      <dgm:t>
        <a:bodyPr/>
        <a:lstStyle/>
        <a:p>
          <a:endParaRPr sz="1600" b="1">
            <a:latin typeface="Helvetica Neue" panose="020B0604020202020204" charset="0"/>
          </a:endParaRPr>
        </a:p>
      </dgm:t>
    </dgm:pt>
    <dgm:pt modelId="{815B7315-C2F0-8044-BE8B-D0F90700B600}">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Modificación</a:t>
          </a:r>
          <a:r>
            <a:rPr sz="1900" b="0" dirty="0"/>
            <a:t> de </a:t>
          </a:r>
          <a:r>
            <a:rPr sz="1900" b="0" dirty="0" err="1"/>
            <a:t>los</a:t>
          </a:r>
          <a:r>
            <a:rPr sz="1900" b="0" dirty="0"/>
            <a:t> </a:t>
          </a:r>
          <a:r>
            <a:rPr sz="1900" b="0" dirty="0" err="1"/>
            <a:t>productos</a:t>
          </a:r>
          <a:r>
            <a:rPr sz="1900" b="0" dirty="0"/>
            <a:t> y </a:t>
          </a:r>
          <a:r>
            <a:rPr sz="1900" b="0" dirty="0" err="1"/>
            <a:t>tecnologías</a:t>
          </a:r>
          <a:r>
            <a:rPr sz="1900" b="0" dirty="0"/>
            <a:t> </a:t>
          </a:r>
          <a:r>
            <a:rPr sz="1900" b="0" dirty="0" err="1"/>
            <a:t>existentes</a:t>
          </a:r>
          <a:endParaRPr sz="1900" b="0" dirty="0"/>
        </a:p>
      </dgm:t>
    </dgm:pt>
    <dgm:pt modelId="{B134C9FD-2AF7-9C47-BEAA-F800FB0E09F1}" type="parTrans" cxnId="{86C5A737-4D52-F54D-BDAD-250CAF8125E7}">
      <dgm:prSet/>
      <dgm:spPr/>
      <dgm:t>
        <a:bodyPr/>
        <a:lstStyle/>
        <a:p>
          <a:endParaRPr sz="1600" b="1">
            <a:latin typeface="Helvetica Neue" panose="020B0604020202020204" charset="0"/>
          </a:endParaRPr>
        </a:p>
      </dgm:t>
    </dgm:pt>
    <dgm:pt modelId="{6C8351BF-9B2E-2F43-A6B9-5025FEEA1A85}" type="sibTrans" cxnId="{86C5A737-4D52-F54D-BDAD-250CAF8125E7}">
      <dgm:prSet/>
      <dgm:spPr/>
      <dgm:t>
        <a:bodyPr/>
        <a:lstStyle/>
        <a:p>
          <a:endParaRPr sz="1600" b="1">
            <a:latin typeface="Helvetica Neue" panose="020B0604020202020204" charset="0"/>
          </a:endParaRPr>
        </a:p>
      </dgm:t>
    </dgm:pt>
    <dgm:pt modelId="{31067E2B-9A39-304C-8B08-782BF3F7250A}">
      <dgm:prSet custT="1"/>
      <dgm:spPr/>
      <dgm:t>
        <a:bodyPr lIns="144000"/>
        <a:lstStyle/>
        <a:p>
          <a:pPr>
            <a:lnSpc>
              <a:spcPct val="90000"/>
            </a:lnSpc>
            <a:spcAft>
              <a:spcPct val="15000"/>
            </a:spcAft>
          </a:pPr>
          <a:endParaRPr sz="4800" b="1" dirty="0">
            <a:latin typeface="Helvetica Neue" panose="020B0604020202020204" charset="0"/>
          </a:endParaRPr>
        </a:p>
      </dgm:t>
    </dgm:pt>
    <dgm:pt modelId="{2415DAC2-4761-AC41-B1FA-52D2FAAD4C26}" type="parTrans" cxnId="{15E4959F-D0FD-BC47-9084-06C526DD84ED}">
      <dgm:prSet/>
      <dgm:spPr/>
      <dgm:t>
        <a:bodyPr/>
        <a:lstStyle/>
        <a:p>
          <a:endParaRPr sz="1600" b="1">
            <a:latin typeface="Helvetica Neue" panose="020B0604020202020204" charset="0"/>
          </a:endParaRPr>
        </a:p>
      </dgm:t>
    </dgm:pt>
    <dgm:pt modelId="{FE8E0B4A-20CD-034D-A9C8-015433FD5118}" type="sibTrans" cxnId="{15E4959F-D0FD-BC47-9084-06C526DD84ED}">
      <dgm:prSet/>
      <dgm:spPr/>
      <dgm:t>
        <a:bodyPr/>
        <a:lstStyle/>
        <a:p>
          <a:endParaRPr sz="1600" b="1">
            <a:latin typeface="Helvetica Neue" panose="020B0604020202020204" charset="0"/>
          </a:endParaRPr>
        </a:p>
      </dgm:t>
    </dgm:pt>
    <dgm:pt modelId="{73C4B886-CAF0-9145-A795-142F53F4329F}">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defRPr sz="2000">
              <a:latin typeface="Helvetica Neue" panose="020B0604020202020204" charset="0"/>
            </a:defRPr>
          </a:pPr>
          <a:r>
            <a:rPr sz="1900" b="0" dirty="0" err="1"/>
            <a:t>Común</a:t>
          </a:r>
          <a:r>
            <a:rPr sz="1900" b="0" dirty="0"/>
            <a:t> </a:t>
          </a:r>
          <a:r>
            <a:rPr sz="1900" b="0" dirty="0" err="1"/>
            <a:t>en</a:t>
          </a:r>
          <a:r>
            <a:rPr sz="1900" b="0" dirty="0"/>
            <a:t> los </a:t>
          </a:r>
          <a:r>
            <a:rPr sz="1900" b="0" dirty="0" err="1"/>
            <a:t>centros</a:t>
          </a:r>
          <a:r>
            <a:rPr sz="1900" b="0" dirty="0"/>
            <a:t> de </a:t>
          </a:r>
          <a:r>
            <a:rPr sz="1900" b="0" dirty="0" err="1"/>
            <a:t>investigación</a:t>
          </a:r>
          <a:r>
            <a:rPr sz="1900" b="0" dirty="0"/>
            <a:t> </a:t>
          </a:r>
          <a:r>
            <a:rPr sz="1900" b="0" dirty="0" err="1"/>
            <a:t>universitarios</a:t>
          </a:r>
          <a:endParaRPr sz="1900" b="0" dirty="0"/>
        </a:p>
      </dgm:t>
    </dgm:pt>
    <dgm:pt modelId="{EB2214EB-5FEF-FB43-B089-A771F4D41DED}" type="parTrans" cxnId="{B21E5B66-5791-2842-A71C-54D53311CA22}">
      <dgm:prSet/>
      <dgm:spPr/>
      <dgm:t>
        <a:bodyPr/>
        <a:lstStyle/>
        <a:p>
          <a:endParaRPr sz="1600" b="1">
            <a:latin typeface="Helvetica Neue" panose="020B0604020202020204" charset="0"/>
          </a:endParaRPr>
        </a:p>
      </dgm:t>
    </dgm:pt>
    <dgm:pt modelId="{085B88DE-5039-8142-A97F-3A8759F3EA55}" type="sibTrans" cxnId="{B21E5B66-5791-2842-A71C-54D53311CA22}">
      <dgm:prSet/>
      <dgm:spPr/>
      <dgm:t>
        <a:bodyPr/>
        <a:lstStyle/>
        <a:p>
          <a:endParaRPr sz="1600" b="1">
            <a:latin typeface="Helvetica Neue" panose="020B0604020202020204" charset="0"/>
          </a:endParaRPr>
        </a:p>
      </dgm:t>
    </dgm:pt>
    <dgm:pt modelId="{5C5F7B21-F8E9-4742-84ED-1503327D5B03}">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Ejemplos</a:t>
          </a:r>
          <a:r>
            <a:rPr sz="1900" b="0" dirty="0"/>
            <a:t>: </a:t>
          </a:r>
          <a:r>
            <a:rPr sz="1900" b="0" dirty="0" err="1"/>
            <a:t>Piens</a:t>
          </a:r>
          <a:r>
            <a:rPr lang="es-ES" sz="1900" b="0" dirty="0"/>
            <a:t>a</a:t>
          </a:r>
          <a:r>
            <a:rPr sz="1900" b="0" dirty="0"/>
            <a:t> </a:t>
          </a:r>
          <a:r>
            <a:rPr sz="1900" b="0" dirty="0" err="1"/>
            <a:t>en</a:t>
          </a:r>
          <a:r>
            <a:rPr sz="1900" b="0" dirty="0"/>
            <a:t> las </a:t>
          </a:r>
          <a:r>
            <a:rPr sz="1900" b="0" dirty="0" err="1"/>
            <a:t>formas</a:t>
          </a:r>
          <a:r>
            <a:rPr sz="1900" b="0" dirty="0"/>
            <a:t> </a:t>
          </a:r>
          <a:r>
            <a:rPr sz="1900" b="0" dirty="0" err="1"/>
            <a:t>en</a:t>
          </a:r>
          <a:r>
            <a:rPr sz="1900" b="0" dirty="0"/>
            <a:t> que las </a:t>
          </a:r>
          <a:r>
            <a:rPr sz="1900" b="0" dirty="0" err="1"/>
            <a:t>tecnologías</a:t>
          </a:r>
          <a:r>
            <a:rPr sz="1900" b="0" dirty="0"/>
            <a:t> </a:t>
          </a:r>
          <a:r>
            <a:rPr sz="1900" b="0" dirty="0" err="1"/>
            <a:t>como</a:t>
          </a:r>
          <a:r>
            <a:rPr sz="1900" b="0" dirty="0"/>
            <a:t> </a:t>
          </a:r>
          <a:r>
            <a:rPr sz="1900" b="0" dirty="0" err="1"/>
            <a:t>el</a:t>
          </a:r>
          <a:r>
            <a:rPr sz="1900" b="0" dirty="0"/>
            <a:t> </a:t>
          </a:r>
          <a:r>
            <a:rPr sz="1900" b="0" dirty="0" err="1"/>
            <a:t>grafeno</a:t>
          </a:r>
          <a:r>
            <a:rPr sz="1900" b="0" dirty="0"/>
            <a:t> se </a:t>
          </a:r>
          <a:r>
            <a:rPr sz="1900" b="0" dirty="0" err="1"/>
            <a:t>pueden</a:t>
          </a:r>
          <a:r>
            <a:rPr sz="1900" b="0" dirty="0"/>
            <a:t> </a:t>
          </a:r>
          <a:r>
            <a:rPr sz="1900" b="0" dirty="0" err="1"/>
            <a:t>utilizar</a:t>
          </a:r>
          <a:endParaRPr sz="1900" b="0" dirty="0"/>
        </a:p>
      </dgm:t>
    </dgm:pt>
    <dgm:pt modelId="{F7CF3AD3-6769-0A4E-B783-8E68F081B2A3}" type="parTrans" cxnId="{FAA8E6FE-725C-BB4D-977F-24F2E706E64B}">
      <dgm:prSet/>
      <dgm:spPr/>
      <dgm:t>
        <a:bodyPr/>
        <a:lstStyle/>
        <a:p>
          <a:endParaRPr sz="1600" b="1">
            <a:latin typeface="Helvetica Neue" panose="020B0604020202020204" charset="0"/>
          </a:endParaRPr>
        </a:p>
      </dgm:t>
    </dgm:pt>
    <dgm:pt modelId="{354FE0AD-CA31-1D4D-8320-7854B083B207}" type="sibTrans" cxnId="{FAA8E6FE-725C-BB4D-977F-24F2E706E64B}">
      <dgm:prSet/>
      <dgm:spPr/>
      <dgm:t>
        <a:bodyPr/>
        <a:lstStyle/>
        <a:p>
          <a:endParaRPr sz="1600" b="1">
            <a:latin typeface="Helvetica Neue" panose="020B0604020202020204" charset="0"/>
          </a:endParaRPr>
        </a:p>
      </dgm:t>
    </dgm:pt>
    <dgm:pt modelId="{ED727FF3-3586-4340-AA23-6DD63127EDE4}">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Actividades</a:t>
          </a:r>
          <a:r>
            <a:rPr sz="1900" b="0" dirty="0"/>
            <a:t> </a:t>
          </a:r>
          <a:r>
            <a:rPr sz="1900" b="0" dirty="0" err="1"/>
            <a:t>similares</a:t>
          </a:r>
          <a:r>
            <a:rPr sz="1900" b="0" dirty="0"/>
            <a:t> entre </a:t>
          </a:r>
          <a:r>
            <a:rPr sz="1900" b="0" dirty="0" err="1"/>
            <a:t>rivales</a:t>
          </a:r>
          <a:endParaRPr sz="1900" b="0" dirty="0"/>
        </a:p>
      </dgm:t>
    </dgm:pt>
    <dgm:pt modelId="{105F17B8-EDB4-814C-B64B-8ECA91CB7F8D}" type="parTrans" cxnId="{94594F6C-25DC-214C-9A44-3D005C609162}">
      <dgm:prSet/>
      <dgm:spPr/>
      <dgm:t>
        <a:bodyPr/>
        <a:lstStyle/>
        <a:p>
          <a:endParaRPr sz="1600" b="1">
            <a:latin typeface="Helvetica Neue" panose="020B0604020202020204" charset="0"/>
          </a:endParaRPr>
        </a:p>
      </dgm:t>
    </dgm:pt>
    <dgm:pt modelId="{5FCED147-18D2-7040-BE6B-E5F671A1BE20}" type="sibTrans" cxnId="{94594F6C-25DC-214C-9A44-3D005C609162}">
      <dgm:prSet/>
      <dgm:spPr/>
      <dgm:t>
        <a:bodyPr/>
        <a:lstStyle/>
        <a:p>
          <a:endParaRPr sz="1600" b="1">
            <a:latin typeface="Helvetica Neue" panose="020B0604020202020204" charset="0"/>
          </a:endParaRPr>
        </a:p>
      </dgm:t>
    </dgm:pt>
    <dgm:pt modelId="{566FC843-C450-8644-BB81-C6B870C0FA8D}">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a:t>Poco o </a:t>
          </a:r>
          <a:r>
            <a:rPr sz="1900" b="0" dirty="0" err="1"/>
            <a:t>ningún</a:t>
          </a:r>
          <a:r>
            <a:rPr sz="1900" b="0" dirty="0"/>
            <a:t> </a:t>
          </a:r>
          <a:r>
            <a:rPr sz="1900" b="0" dirty="0" err="1"/>
            <a:t>uso</a:t>
          </a:r>
          <a:r>
            <a:rPr sz="1900" b="0" dirty="0"/>
            <a:t> de </a:t>
          </a:r>
          <a:r>
            <a:rPr sz="1900" b="0" dirty="0" err="1"/>
            <a:t>tecnologías</a:t>
          </a:r>
          <a:r>
            <a:rPr sz="1900" b="0" dirty="0"/>
            <a:t> </a:t>
          </a:r>
          <a:r>
            <a:rPr sz="1900" b="0" dirty="0" err="1"/>
            <a:t>radicalmente</a:t>
          </a:r>
          <a:r>
            <a:rPr sz="1900" b="0" dirty="0"/>
            <a:t> </a:t>
          </a:r>
          <a:r>
            <a:rPr sz="1900" b="0" dirty="0" err="1"/>
            <a:t>novedosas</a:t>
          </a:r>
          <a:endParaRPr sz="1900" b="0" dirty="0"/>
        </a:p>
      </dgm:t>
    </dgm:pt>
    <dgm:pt modelId="{90A8473F-881B-3040-8052-7DDD630311E3}" type="parTrans" cxnId="{97633646-9280-4640-BF7D-A23226880A33}">
      <dgm:prSet/>
      <dgm:spPr/>
      <dgm:t>
        <a:bodyPr/>
        <a:lstStyle/>
        <a:p>
          <a:endParaRPr sz="1600" b="1">
            <a:latin typeface="Helvetica Neue" panose="020B0604020202020204" charset="0"/>
          </a:endParaRPr>
        </a:p>
      </dgm:t>
    </dgm:pt>
    <dgm:pt modelId="{533AE9BD-C554-EA49-BC9E-FA10796DBCBE}" type="sibTrans" cxnId="{97633646-9280-4640-BF7D-A23226880A33}">
      <dgm:prSet/>
      <dgm:spPr/>
      <dgm:t>
        <a:bodyPr/>
        <a:lstStyle/>
        <a:p>
          <a:endParaRPr sz="1600" b="1">
            <a:latin typeface="Helvetica Neue" panose="020B0604020202020204" charset="0"/>
          </a:endParaRPr>
        </a:p>
      </dgm:t>
    </dgm:pt>
    <dgm:pt modelId="{D0271698-4FB9-6A4E-85E9-6A4849676F9F}">
      <dgm:prSet custT="1"/>
      <dgm:spPr/>
      <dgm:t>
        <a:bodyPr lIns="144000"/>
        <a:lstStyle/>
        <a:p>
          <a:pPr>
            <a:lnSpc>
              <a:spcPct val="100000"/>
            </a:lnSpc>
            <a:spcAft>
              <a:spcPts val="600"/>
            </a:spcAft>
            <a:buFont typeface="Wingdings" panose="05000000000000000000" pitchFamily="2" charset="2"/>
            <a:buChar char="§"/>
            <a:defRPr sz="2000">
              <a:solidFill>
                <a:schemeClr val="bg1"/>
              </a:solidFill>
              <a:latin typeface="Helvetica Neue" panose="020B0604020202020204" charset="0"/>
            </a:defRPr>
          </a:pPr>
          <a:r>
            <a:rPr sz="1900" b="0" dirty="0" err="1"/>
            <a:t>Ejemplos</a:t>
          </a:r>
          <a:r>
            <a:rPr sz="1900" b="0" dirty="0"/>
            <a:t>: </a:t>
          </a:r>
          <a:r>
            <a:rPr sz="1900" b="0" dirty="0" err="1"/>
            <a:t>productores</a:t>
          </a:r>
          <a:r>
            <a:rPr sz="1900" b="0" dirty="0"/>
            <a:t> de </a:t>
          </a:r>
          <a:r>
            <a:rPr sz="1900" b="0" dirty="0" err="1"/>
            <a:t>teléfonos</a:t>
          </a:r>
          <a:r>
            <a:rPr sz="1900" b="0" dirty="0"/>
            <a:t> </a:t>
          </a:r>
          <a:r>
            <a:rPr sz="1900" b="0" dirty="0" err="1"/>
            <a:t>móviles</a:t>
          </a:r>
          <a:endParaRPr sz="1900" b="0" dirty="0"/>
        </a:p>
      </dgm:t>
    </dgm:pt>
    <dgm:pt modelId="{4598A386-01A8-E64D-84CF-CFFB305392B5}" type="parTrans" cxnId="{89F2F68C-5FB2-1E49-9577-A27443E1C4CE}">
      <dgm:prSet/>
      <dgm:spPr/>
      <dgm:t>
        <a:bodyPr/>
        <a:lstStyle/>
        <a:p>
          <a:endParaRPr sz="1600" b="1">
            <a:latin typeface="Helvetica Neue" panose="020B0604020202020204" charset="0"/>
          </a:endParaRPr>
        </a:p>
      </dgm:t>
    </dgm:pt>
    <dgm:pt modelId="{4BF7EE2A-FE3C-1245-BC4D-43F5D390B7B4}" type="sibTrans" cxnId="{89F2F68C-5FB2-1E49-9577-A27443E1C4CE}">
      <dgm:prSet/>
      <dgm:spPr/>
      <dgm:t>
        <a:bodyPr/>
        <a:lstStyle/>
        <a:p>
          <a:endParaRPr sz="1600" b="1">
            <a:latin typeface="Helvetica Neue" panose="020B0604020202020204" charset="0"/>
          </a:endParaRPr>
        </a:p>
      </dgm:t>
    </dgm:pt>
    <dgm:pt modelId="{BBC0D724-AD18-4365-9DD6-420E8A535C6A}">
      <dgm:prSet phldrT="[Texto]" custT="1"/>
      <dgm:spPr>
        <a:solidFill>
          <a:srgbClr val="4D94B7"/>
        </a:solidFill>
      </dgm:spPr>
      <dgm:t>
        <a:bodyPr lIns="144000"/>
        <a:lstStyle/>
        <a:p>
          <a:pPr>
            <a:lnSpc>
              <a:spcPct val="90000"/>
            </a:lnSpc>
            <a:spcAft>
              <a:spcPct val="35000"/>
            </a:spcAft>
            <a:buFont typeface="Wingdings" panose="05000000000000000000" pitchFamily="2" charset="2"/>
            <a:buChar char="§"/>
            <a:defRPr sz="4400">
              <a:latin typeface="Helvetica Neue" panose="020B0604020202020204" charset="0"/>
            </a:defRPr>
          </a:pPr>
          <a:r>
            <a:rPr lang="es-ES" sz="1900" b="0" dirty="0"/>
            <a:t>Alto grado de incertidumbre del producto y del proceso</a:t>
          </a:r>
          <a:endParaRPr sz="1900" b="0" dirty="0">
            <a:latin typeface="Helvetica Neue" panose="020B0604020202020204" charset="0"/>
          </a:endParaRPr>
        </a:p>
      </dgm:t>
    </dgm:pt>
    <dgm:pt modelId="{3C70A739-CE8F-42A5-8124-18709396D390}" type="parTrans" cxnId="{6896792F-AC8A-4AD0-AE8C-9E10B1809DAC}">
      <dgm:prSet/>
      <dgm:spPr/>
      <dgm:t>
        <a:bodyPr/>
        <a:lstStyle/>
        <a:p>
          <a:endParaRPr lang="de-DE"/>
        </a:p>
      </dgm:t>
    </dgm:pt>
    <dgm:pt modelId="{F18A58D5-BA09-4A38-AC3F-4934B08CFAC5}" type="sibTrans" cxnId="{6896792F-AC8A-4AD0-AE8C-9E10B1809DAC}">
      <dgm:prSet/>
      <dgm:spPr/>
      <dgm:t>
        <a:bodyPr/>
        <a:lstStyle/>
        <a:p>
          <a:endParaRPr lang="de-DE"/>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4">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4">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4" custScaleX="114705">
        <dgm:presLayoutVars>
          <dgm:bulletEnabled val="1"/>
        </dgm:presLayoutVars>
      </dgm:prSet>
      <dgm:spPr/>
    </dgm:pt>
    <dgm:pt modelId="{B0A0F2C8-4FC2-8845-BEA6-FC0670E510DE}" type="pres">
      <dgm:prSet presAssocID="{54E221B3-524C-40BB-99C5-D9AB6462D8E2}" presName="sibTrans" presStyleCnt="0"/>
      <dgm:spPr/>
    </dgm:pt>
    <dgm:pt modelId="{33E1553D-90BF-0E44-A644-C3085B0C46B6}" type="pres">
      <dgm:prSet presAssocID="{4A12709F-86B4-7845-9493-494356492D17}" presName="node" presStyleLbl="node1" presStyleIdx="3" presStyleCnt="4" custScaleX="108977" custScaleY="100000">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5" presId="urn:microsoft.com/office/officeart/2005/8/layout/hList6"/>
    <dgm:cxn modelId="{2C0A7F07-9158-455E-9625-065322F74A79}" type="presOf" srcId="{BBC0D724-AD18-4365-9DD6-420E8A535C6A}" destId="{93B0D6AB-5E0F-4286-BC0E-71F22E92DF0A}" srcOrd="0" destOrd="1" presId="urn:microsoft.com/office/officeart/2005/8/layout/hList6"/>
    <dgm:cxn modelId="{9F2C700B-1D6C-5047-8B8E-72A7BDB7C86F}" type="presOf" srcId="{31067E2B-9A39-304C-8B08-782BF3F7250A}" destId="{33E1553D-90BF-0E44-A644-C3085B0C46B6}" srcOrd="0" destOrd="6" presId="urn:microsoft.com/office/officeart/2005/8/layout/hList6"/>
    <dgm:cxn modelId="{37824716-4538-1F4B-9733-86ED738F5AE1}" type="presOf" srcId="{CA157DFB-DE1A-F541-B83F-29E9C8484FF2}" destId="{E352A7A4-F4D1-4FE5-9A5F-9CFF17B53C6B}" srcOrd="0" destOrd="1" presId="urn:microsoft.com/office/officeart/2005/8/layout/hList6"/>
    <dgm:cxn modelId="{6896792F-AC8A-4AD0-AE8C-9E10B1809DAC}" srcId="{2190E1AC-BBD7-4353-BFFB-96638D02CF1F}" destId="{BBC0D724-AD18-4365-9DD6-420E8A535C6A}" srcOrd="0" destOrd="0" parTransId="{3C70A739-CE8F-42A5-8124-18709396D390}" sibTransId="{F18A58D5-BA09-4A38-AC3F-4934B08CFAC5}"/>
    <dgm:cxn modelId="{80C8E431-7D0B-7C48-B373-1F5148B00565}" type="presOf" srcId="{5C5F7B21-F8E9-4742-84ED-1503327D5B03}" destId="{E352A7A4-F4D1-4FE5-9A5F-9CFF17B53C6B}" srcOrd="0" destOrd="4" presId="urn:microsoft.com/office/officeart/2005/8/layout/hList6"/>
    <dgm:cxn modelId="{FF1A5533-72A8-E442-9799-9CF562829CC8}" srcId="{211DF803-F6C0-4377-9EA1-730918AEE4FB}" destId="{CA157DFB-DE1A-F541-B83F-29E9C8484FF2}" srcOrd="0" destOrd="0" parTransId="{0A832B86-8D7D-284C-A85F-B9D085E5E395}" sibTransId="{AA147328-3115-204D-A1F4-30877011284A}"/>
    <dgm:cxn modelId="{86C5A737-4D52-F54D-BDAD-250CAF8125E7}" srcId="{4A12709F-86B4-7845-9493-494356492D17}" destId="{815B7315-C2F0-8044-BE8B-D0F90700B600}" srcOrd="1" destOrd="0" parTransId="{B134C9FD-2AF7-9C47-BEAA-F800FB0E09F1}" sibTransId="{6C8351BF-9B2E-2F43-A6B9-5025FEEA1A85}"/>
    <dgm:cxn modelId="{2BC4AF5C-E160-4654-8B9A-2E27679F9107}" type="presOf" srcId="{B6E75022-ACAE-4E09-B382-39335791B453}" destId="{93B0D6AB-5E0F-4286-BC0E-71F22E92DF0A}" srcOrd="0" destOrd="5" presId="urn:microsoft.com/office/officeart/2005/8/layout/hList6"/>
    <dgm:cxn modelId="{EBB0D55D-A74A-4268-A09D-DC5556E757C1}" type="presOf" srcId="{20B94105-DAFF-4CC4-A94C-AE0D70601049}" destId="{20B1CF38-A52D-40CC-A2A7-450B517CFFAB}" srcOrd="0" destOrd="2" presId="urn:microsoft.com/office/officeart/2005/8/layout/hList6"/>
    <dgm:cxn modelId="{A1F83A5F-CB85-4A97-A2BF-156AB05DD496}" type="presOf" srcId="{48645316-919B-4F63-AF82-40A3F0264D31}" destId="{20B1CF38-A52D-40CC-A2A7-450B517CFFAB}" srcOrd="0" destOrd="1" presId="urn:microsoft.com/office/officeart/2005/8/layout/hList6"/>
    <dgm:cxn modelId="{E827BF65-A2E1-0444-956F-E959EA1A3EE3}" type="presOf" srcId="{ED727FF3-3586-4340-AA23-6DD63127EDE4}" destId="{33E1553D-90BF-0E44-A644-C3085B0C46B6}" srcOrd="0" destOrd="3" presId="urn:microsoft.com/office/officeart/2005/8/layout/hList6"/>
    <dgm:cxn modelId="{97633646-9280-4640-BF7D-A23226880A33}" srcId="{4A12709F-86B4-7845-9493-494356492D17}" destId="{566FC843-C450-8644-BB81-C6B870C0FA8D}" srcOrd="3" destOrd="0" parTransId="{90A8473F-881B-3040-8052-7DDD630311E3}" sibTransId="{533AE9BD-C554-EA49-BC9E-FA10796DBCBE}"/>
    <dgm:cxn modelId="{B21E5B66-5791-2842-A71C-54D53311CA22}" srcId="{2190E1AC-BBD7-4353-BFFB-96638D02CF1F}" destId="{73C4B886-CAF0-9145-A795-142F53F4329F}" srcOrd="3" destOrd="0" parTransId="{EB2214EB-5FEF-FB43-B089-A771F4D41DED}" sibTransId="{085B88DE-5039-8142-A97F-3A8759F3EA55}"/>
    <dgm:cxn modelId="{8D381F47-5EB8-4F7F-8BEA-F899A8117359}" type="presOf" srcId="{28BA5EB9-E6D7-4A34-BBC2-D613F00391CA}" destId="{D7B340CB-CD18-49D7-8F19-C70010EA7293}" srcOrd="0" destOrd="0" presId="urn:microsoft.com/office/officeart/2005/8/layout/hList6"/>
    <dgm:cxn modelId="{AA5A6347-07ED-444F-9808-26811F60E265}" srcId="{4A12709F-86B4-7845-9493-494356492D17}" destId="{F3553E5D-639E-3340-8CC3-7AB7D2C9DDB1}" srcOrd="0" destOrd="0" parTransId="{CD8019D5-66E3-5745-96DD-7BF3CE8B3AFF}" sibTransId="{0C1F7375-3B45-C843-81D6-EC359F2DFFAF}"/>
    <dgm:cxn modelId="{0990784A-A9E7-437C-BAC3-6C1046912C48}" srcId="{2190E1AC-BBD7-4353-BFFB-96638D02CF1F}" destId="{9CCD6EDD-8C82-4FB4-A48A-E3C5432C2734}" srcOrd="1" destOrd="0" parTransId="{118E1BC6-7F0C-4B4C-8225-2ACA6F833F9E}" sibTransId="{28EEDD6E-A05C-4F45-A8D6-EF45F6AA53E2}"/>
    <dgm:cxn modelId="{2BAD6F4B-A314-A445-B629-01EB09B5D00C}" type="presOf" srcId="{F3553E5D-639E-3340-8CC3-7AB7D2C9DDB1}" destId="{33E1553D-90BF-0E44-A644-C3085B0C46B6}" srcOrd="0" destOrd="1" presId="urn:microsoft.com/office/officeart/2005/8/layout/hList6"/>
    <dgm:cxn modelId="{94594F6C-25DC-214C-9A44-3D005C609162}" srcId="{4A12709F-86B4-7845-9493-494356492D17}" destId="{ED727FF3-3586-4340-AA23-6DD63127EDE4}" srcOrd="2" destOrd="0" parTransId="{105F17B8-EDB4-814C-B64B-8ECA91CB7F8D}" sibTransId="{5FCED147-18D2-7040-BE6B-E5F671A1BE20}"/>
    <dgm:cxn modelId="{8BB61254-DD4C-4D1C-9EF7-E4D479FFE1EA}" type="presOf" srcId="{6E472645-BC71-459D-997A-F9341A994092}" destId="{20B1CF38-A52D-40CC-A2A7-450B517CFFAB}" srcOrd="0" destOrd="0" presId="urn:microsoft.com/office/officeart/2005/8/layout/hList6"/>
    <dgm:cxn modelId="{A4C84454-AA38-4022-A8E4-50359B6571A4}" type="presOf" srcId="{73C4B886-CAF0-9145-A795-142F53F4329F}" destId="{93B0D6AB-5E0F-4286-BC0E-71F22E92DF0A}" srcOrd="0" destOrd="4" presId="urn:microsoft.com/office/officeart/2005/8/layout/hList6"/>
    <dgm:cxn modelId="{7F292855-C6F6-234A-BA88-4D68524E61F8}" type="presOf" srcId="{C82762C9-DE84-C44F-8FE6-4F7198CB8599}" destId="{E352A7A4-F4D1-4FE5-9A5F-9CFF17B53C6B}" srcOrd="0" destOrd="2" presId="urn:microsoft.com/office/officeart/2005/8/layout/hList6"/>
    <dgm:cxn modelId="{4985F477-25B7-482B-A9AF-71F932559DB3}" type="presOf" srcId="{87648AFC-D6DE-465D-B4BC-2C922143EC0A}" destId="{93B0D6AB-5E0F-4286-BC0E-71F22E92DF0A}" srcOrd="0" destOrd="3" presId="urn:microsoft.com/office/officeart/2005/8/layout/hList6"/>
    <dgm:cxn modelId="{D1846C7B-2692-47AA-9430-8D27359DDCBF}" type="presOf" srcId="{2190E1AC-BBD7-4353-BFFB-96638D02CF1F}" destId="{93B0D6AB-5E0F-4286-BC0E-71F22E92DF0A}" srcOrd="0" destOrd="0" presId="urn:microsoft.com/office/officeart/2005/8/layout/hList6"/>
    <dgm:cxn modelId="{40AD467F-420D-2D44-99E6-41C4BF81E346}" type="presOf" srcId="{566FC843-C450-8644-BB81-C6B870C0FA8D}" destId="{33E1553D-90BF-0E44-A644-C3085B0C46B6}" srcOrd="0" destOrd="4" presId="urn:microsoft.com/office/officeart/2005/8/layout/hList6"/>
    <dgm:cxn modelId="{89F2F68C-5FB2-1E49-9577-A27443E1C4CE}" srcId="{4A12709F-86B4-7845-9493-494356492D17}" destId="{D0271698-4FB9-6A4E-85E9-6A4849676F9F}" srcOrd="4" destOrd="0" parTransId="{4598A386-01A8-E64D-84CF-CFFB305392B5}" sibTransId="{4BF7EE2A-FE3C-1245-BC4D-43F5D390B7B4}"/>
    <dgm:cxn modelId="{D12C108E-7780-4774-8A64-E6A228CE3BE9}" srcId="{2190E1AC-BBD7-4353-BFFB-96638D02CF1F}" destId="{B6E75022-ACAE-4E09-B382-39335791B453}" srcOrd="4" destOrd="0" parTransId="{214599B9-32E5-412E-A693-BA152425AE3C}" sibTransId="{64E3FBCC-DCEA-4D55-8307-23F82E2763BA}"/>
    <dgm:cxn modelId="{B9D42993-2692-4FB5-9962-97DA94996384}" srcId="{211DF803-F6C0-4377-9EA1-730918AEE4FB}" destId="{F8C5ABC5-561D-4BFA-AEA0-EBBDC1F3EA99}" srcOrd="4" destOrd="0" parTransId="{996824AE-A398-4D98-9B3D-9709E1D2FE49}" sibTransId="{DF0DA6DF-1617-471E-B5A6-F07256FB7099}"/>
    <dgm:cxn modelId="{35DC7E99-8A0A-194E-A469-2FAFFD644DFA}" srcId="{211DF803-F6C0-4377-9EA1-730918AEE4FB}" destId="{C82762C9-DE84-C44F-8FE6-4F7198CB8599}" srcOrd="1" destOrd="0" parTransId="{3D3B732B-E369-F948-BE76-7EF5BDDDF34F}" sibTransId="{B53624CB-7AE7-5640-8EF5-D18C09AAE47D}"/>
    <dgm:cxn modelId="{15E4959F-D0FD-BC47-9084-06C526DD84ED}" srcId="{4A12709F-86B4-7845-9493-494356492D17}" destId="{31067E2B-9A39-304C-8B08-782BF3F7250A}" srcOrd="5" destOrd="0" parTransId="{2415DAC2-4761-AC41-B1FA-52D2FAAD4C26}" sibTransId="{FE8E0B4A-20CD-034D-A9C8-015433FD5118}"/>
    <dgm:cxn modelId="{6543C8A3-85D2-9943-9DAF-ED99E266A051}" type="presOf" srcId="{4A12709F-86B4-7845-9493-494356492D17}" destId="{33E1553D-90BF-0E44-A644-C3085B0C46B6}" srcOrd="0" destOrd="0" presId="urn:microsoft.com/office/officeart/2005/8/layout/hList6"/>
    <dgm:cxn modelId="{E3B0BBAE-E7B0-4033-907F-3EEA707FD686}" srcId="{28BA5EB9-E6D7-4A34-BBC2-D613F00391CA}" destId="{211DF803-F6C0-4377-9EA1-730918AEE4FB}" srcOrd="2" destOrd="0" parTransId="{D355C6D1-BE47-439F-9A2D-CF582FB387AF}" sibTransId="{54E221B3-524C-40BB-99C5-D9AB6462D8E2}"/>
    <dgm:cxn modelId="{3D646AB2-D508-4146-8786-62FC80CB96B3}" srcId="{28BA5EB9-E6D7-4A34-BBC2-D613F00391CA}" destId="{4A12709F-86B4-7845-9493-494356492D17}" srcOrd="3" destOrd="0" parTransId="{E62CCC4E-5D6C-9142-9A34-EAEE223464C5}" sibTransId="{7D0F8B3C-0B64-5248-BB59-218416F34B2D}"/>
    <dgm:cxn modelId="{BFE4C0B5-AD1F-AE4C-A045-3FEED01E5F6D}" type="presOf" srcId="{8E5276A0-11BE-324E-8D4F-68007B08FBCB}" destId="{E352A7A4-F4D1-4FE5-9A5F-9CFF17B53C6B}" srcOrd="0" destOrd="3" presId="urn:microsoft.com/office/officeart/2005/8/layout/hList6"/>
    <dgm:cxn modelId="{57A06DB7-A82B-9542-98C5-E26BE3C0BB93}" srcId="{211DF803-F6C0-4377-9EA1-730918AEE4FB}" destId="{8E5276A0-11BE-324E-8D4F-68007B08FBCB}" srcOrd="2" destOrd="0" parTransId="{A231C294-3998-B549-8D59-A99179C5BEC0}" sibTransId="{8B219EDC-B853-E645-8A14-B5D6CCA5CBD5}"/>
    <dgm:cxn modelId="{BCC903BA-F688-4EA9-A99B-1950436B3708}" srcId="{6E472645-BC71-459D-997A-F9341A994092}" destId="{48645316-919B-4F63-AF82-40A3F0264D31}" srcOrd="0" destOrd="0" parTransId="{8605296F-8C95-4E09-AF07-C19FD452560A}" sibTransId="{133178BE-A8A3-4695-9C73-6414C65D65D6}"/>
    <dgm:cxn modelId="{1FF8AACB-8331-2540-933D-BE0F08698098}" type="presOf" srcId="{815B7315-C2F0-8044-BE8B-D0F90700B600}" destId="{33E1553D-90BF-0E44-A644-C3085B0C46B6}"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17EB51E3-D989-417C-8690-37C9232270E4}" srcId="{6E472645-BC71-459D-997A-F9341A994092}" destId="{20B94105-DAFF-4CC4-A94C-AE0D70601049}" srcOrd="1" destOrd="0" parTransId="{97C25A38-96EE-496C-BAA9-3C9F2146AB7A}" sibTransId="{2FF90305-B5D1-4009-B539-EE8B748123D2}"/>
    <dgm:cxn modelId="{4F6205E8-9911-3F41-9F79-198B854244CC}" type="presOf" srcId="{D0271698-4FB9-6A4E-85E9-6A4849676F9F}" destId="{33E1553D-90BF-0E44-A644-C3085B0C46B6}" srcOrd="0" destOrd="5" presId="urn:microsoft.com/office/officeart/2005/8/layout/hList6"/>
    <dgm:cxn modelId="{BE9587EC-A3F4-4A29-BDC2-E5C4BDE8BA65}" type="presOf" srcId="{211DF803-F6C0-4377-9EA1-730918AEE4FB}" destId="{E352A7A4-F4D1-4FE5-9A5F-9CFF17B53C6B}" srcOrd="0" destOrd="0" presId="urn:microsoft.com/office/officeart/2005/8/layout/hList6"/>
    <dgm:cxn modelId="{F105A4F1-C544-406F-8DF6-BA22FF4A9509}" type="presOf" srcId="{9CCD6EDD-8C82-4FB4-A48A-E3C5432C2734}" destId="{93B0D6AB-5E0F-4286-BC0E-71F22E92DF0A}" srcOrd="0" destOrd="2" presId="urn:microsoft.com/office/officeart/2005/8/layout/hList6"/>
    <dgm:cxn modelId="{E7F4C5FB-9D1B-4E06-B797-FD1C423051A2}" srcId="{2190E1AC-BBD7-4353-BFFB-96638D02CF1F}" destId="{87648AFC-D6DE-465D-B4BC-2C922143EC0A}" srcOrd="2" destOrd="0" parTransId="{06C701E9-A006-4F8F-A2E2-EB31FF90BA38}" sibTransId="{3955DC62-2C69-477F-A96E-602B597AF466}"/>
    <dgm:cxn modelId="{FAA8E6FE-725C-BB4D-977F-24F2E706E64B}" srcId="{211DF803-F6C0-4377-9EA1-730918AEE4FB}" destId="{5C5F7B21-F8E9-4742-84ED-1503327D5B03}" srcOrd="3" destOrd="0" parTransId="{F7CF3AD3-6769-0A4E-B783-8E68F081B2A3}" sibTransId="{354FE0AD-CA31-1D4D-8320-7854B083B207}"/>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 modelId="{E8123602-25D9-524E-AB61-EA9E65D05FE0}" type="presParOf" srcId="{D7B340CB-CD18-49D7-8F19-C70010EA7293}" destId="{B0A0F2C8-4FC2-8845-BEA6-FC0670E510DE}" srcOrd="5" destOrd="0" presId="urn:microsoft.com/office/officeart/2005/8/layout/hList6"/>
    <dgm:cxn modelId="{3E6D9663-D847-D345-B683-0E7842884310}" type="presParOf" srcId="{D7B340CB-CD18-49D7-8F19-C70010EA7293}" destId="{33E1553D-90BF-0E44-A644-C3085B0C46B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a:p>
      </dgm:t>
    </dgm:pt>
    <dgm:pt modelId="{BA8CA715-4374-4416-B16C-BC310217D77D}">
      <dgm:prSet phldrT="[Texto]" custT="1"/>
      <dgm:spPr>
        <a:solidFill>
          <a:srgbClr val="4D94B7">
            <a:alpha val="78000"/>
          </a:srgbClr>
        </a:solidFill>
      </dgm:spPr>
      <dgm:t>
        <a:bodyPr/>
        <a:lstStyle/>
        <a:p>
          <a:pPr>
            <a:defRPr sz="2400" b="1">
              <a:solidFill>
                <a:schemeClr val="tx1"/>
              </a:solidFill>
              <a:latin typeface="Helvetica Neue" panose="020B0604020202020204" charset="0"/>
            </a:defRPr>
          </a:pPr>
          <a:r>
            <a:rPr sz="2400" dirty="0" err="1"/>
            <a:t>Factores</a:t>
          </a:r>
          <a:r>
            <a:rPr sz="2400" dirty="0"/>
            <a:t> que </a:t>
          </a:r>
          <a:r>
            <a:rPr sz="2400" dirty="0" err="1"/>
            <a:t>facilitan</a:t>
          </a:r>
          <a:r>
            <a:rPr sz="2400" dirty="0"/>
            <a:t> la </a:t>
          </a:r>
          <a:r>
            <a:rPr sz="2400" dirty="0" err="1"/>
            <a:t>explotación</a:t>
          </a:r>
          <a:r>
            <a:rPr sz="2400" dirty="0"/>
            <a:t> interna del </a:t>
          </a:r>
          <a:r>
            <a:rPr sz="2400" dirty="0" err="1"/>
            <a:t>conocimiento</a:t>
          </a:r>
          <a:endParaRPr sz="2400" dirty="0"/>
        </a:p>
      </dgm:t>
    </dgm:pt>
    <dgm:pt modelId="{B2325200-452E-49C4-88A4-B3D8F4EC2E9A}" type="parTrans" cxnId="{61A0B3C2-C531-4130-9674-CC19656DE778}">
      <dgm:prSet/>
      <dgm:spPr/>
      <dgm:t>
        <a:bodyPr/>
        <a:lstStyle/>
        <a:p>
          <a:endParaRPr>
            <a:solidFill>
              <a:schemeClr val="tx1"/>
            </a:solidFill>
          </a:endParaRPr>
        </a:p>
      </dgm:t>
    </dgm:pt>
    <dgm:pt modelId="{A31E1DD9-B5C2-4728-A8DA-403C7839EAE2}" type="sibTrans" cxnId="{61A0B3C2-C531-4130-9674-CC19656DE778}">
      <dgm:prSet/>
      <dgm:spPr/>
      <dgm:t>
        <a:bodyPr/>
        <a:lstStyle/>
        <a:p>
          <a:endParaRPr>
            <a:solidFill>
              <a:schemeClr val="tx1"/>
            </a:solidFill>
          </a:endParaRPr>
        </a:p>
      </dgm:t>
    </dgm:pt>
    <dgm:pt modelId="{4D082404-6B75-4683-AC10-1634C6BC1BE4}">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dirty="0" err="1"/>
            <a:t>Gestión</a:t>
          </a:r>
          <a:r>
            <a:rPr sz="2000" dirty="0"/>
            <a:t> del </a:t>
          </a:r>
          <a:r>
            <a:rPr sz="2000" dirty="0" err="1"/>
            <a:t>conocimiento</a:t>
          </a:r>
          <a:endParaRPr sz="2000" dirty="0"/>
        </a:p>
      </dgm:t>
    </dgm:pt>
    <dgm:pt modelId="{D8ACE33D-5D95-46F0-9734-7BD663BDF410}" type="parTrans" cxnId="{CBFC6E0B-85E0-43F1-8907-8A25C1F2A0F9}">
      <dgm:prSet/>
      <dgm:spPr/>
      <dgm:t>
        <a:bodyPr/>
        <a:lstStyle/>
        <a:p>
          <a:endParaRPr/>
        </a:p>
      </dgm:t>
    </dgm:pt>
    <dgm:pt modelId="{3EF1239E-0AC8-4AE3-8C04-F116EEAF38E7}" type="sibTrans" cxnId="{CBFC6E0B-85E0-43F1-8907-8A25C1F2A0F9}">
      <dgm:prSet/>
      <dgm:spPr/>
      <dgm:t>
        <a:bodyPr/>
        <a:lstStyle/>
        <a:p>
          <a:endParaRPr/>
        </a:p>
      </dgm:t>
    </dgm:pt>
    <dgm:pt modelId="{A738D4DE-1C78-46C7-9B61-4A193B12821C}">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dirty="0" err="1"/>
            <a:t>Gestión</a:t>
          </a:r>
          <a:r>
            <a:rPr sz="2000" dirty="0"/>
            <a:t> de la </a:t>
          </a:r>
          <a:r>
            <a:rPr sz="2000" dirty="0" err="1"/>
            <a:t>tecnología</a:t>
          </a:r>
          <a:endParaRPr sz="2000" dirty="0"/>
        </a:p>
      </dgm:t>
    </dgm:pt>
    <dgm:pt modelId="{6ED15BE4-072D-4223-A140-5406CB9B27DC}" type="parTrans" cxnId="{C77C9470-BCC7-4997-A468-E41C2488AB3B}">
      <dgm:prSet/>
      <dgm:spPr/>
      <dgm:t>
        <a:bodyPr/>
        <a:lstStyle/>
        <a:p>
          <a:endParaRPr/>
        </a:p>
      </dgm:t>
    </dgm:pt>
    <dgm:pt modelId="{FBC31210-B136-48D5-924F-2B31E3BE2E94}" type="sibTrans" cxnId="{C77C9470-BCC7-4997-A468-E41C2488AB3B}">
      <dgm:prSet/>
      <dgm:spPr/>
      <dgm:t>
        <a:bodyPr/>
        <a:lstStyle/>
        <a:p>
          <a:endParaRPr/>
        </a:p>
      </dgm:t>
    </dgm:pt>
    <dgm:pt modelId="{511CB459-83A9-455E-A3BC-F64E1298C8FB}">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dirty="0" err="1"/>
            <a:t>Gestión</a:t>
          </a:r>
          <a:r>
            <a:rPr sz="2000" dirty="0"/>
            <a:t> de la </a:t>
          </a:r>
          <a:r>
            <a:rPr sz="2000" dirty="0" err="1"/>
            <a:t>creatividad</a:t>
          </a:r>
          <a:endParaRPr sz="2000" dirty="0"/>
        </a:p>
      </dgm:t>
    </dgm:pt>
    <dgm:pt modelId="{C35AA375-3BE9-485B-9D76-D66DB06073B0}" type="parTrans" cxnId="{981EB5CD-522F-4ADB-9711-F7907E26EA75}">
      <dgm:prSet/>
      <dgm:spPr/>
      <dgm:t>
        <a:bodyPr/>
        <a:lstStyle/>
        <a:p>
          <a:endParaRPr/>
        </a:p>
      </dgm:t>
    </dgm:pt>
    <dgm:pt modelId="{0AF6A8B0-5ED4-49F8-9C57-C57296C3920F}" type="sibTrans" cxnId="{981EB5CD-522F-4ADB-9711-F7907E26EA75}">
      <dgm:prSet/>
      <dgm:spPr/>
      <dgm:t>
        <a:bodyPr/>
        <a:lstStyle/>
        <a:p>
          <a:endParaRPr/>
        </a:p>
      </dgm:t>
    </dgm:pt>
    <dgm:pt modelId="{86B68EA8-898B-45E3-85DD-5E6EB10CAD90}">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dirty="0" err="1"/>
            <a:t>Liderazgo</a:t>
          </a:r>
          <a:endParaRPr sz="2000" dirty="0"/>
        </a:p>
      </dgm:t>
    </dgm:pt>
    <dgm:pt modelId="{4CB7B6F6-A4DA-4B76-BF96-65BE628F9C2E}" type="parTrans" cxnId="{708DB326-A72F-41B2-B0D7-5445B05F6D18}">
      <dgm:prSet/>
      <dgm:spPr/>
      <dgm:t>
        <a:bodyPr/>
        <a:lstStyle/>
        <a:p>
          <a:endParaRPr/>
        </a:p>
      </dgm:t>
    </dgm:pt>
    <dgm:pt modelId="{D97EC8C8-5D5F-49D3-8E50-0276C47AED66}" type="sibTrans" cxnId="{708DB326-A72F-41B2-B0D7-5445B05F6D18}">
      <dgm:prSet/>
      <dgm:spPr/>
      <dgm:t>
        <a:bodyPr/>
        <a:lstStyle/>
        <a:p>
          <a:endParaRPr/>
        </a:p>
      </dgm:t>
    </dgm:pt>
    <dgm:pt modelId="{75C0C7E2-34C3-5848-90F5-77465441928E}">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a:t>Gestión de RRHH</a:t>
          </a:r>
        </a:p>
      </dgm:t>
    </dgm:pt>
    <dgm:pt modelId="{AA95D7B3-B784-E546-9D12-E46AE044F4A4}" type="parTrans" cxnId="{3F03754B-A189-6F43-ACDC-C1A29CCF8694}">
      <dgm:prSet/>
      <dgm:spPr/>
      <dgm:t>
        <a:bodyPr/>
        <a:lstStyle/>
        <a:p>
          <a:endParaRPr/>
        </a:p>
      </dgm:t>
    </dgm:pt>
    <dgm:pt modelId="{C466A862-4D35-8E49-8D86-0993F11747BF}" type="sibTrans" cxnId="{3F03754B-A189-6F43-ACDC-C1A29CCF8694}">
      <dgm:prSet/>
      <dgm:spPr/>
      <dgm:t>
        <a:bodyPr/>
        <a:lstStyle/>
        <a:p>
          <a:endParaRPr/>
        </a:p>
      </dgm:t>
    </dgm:pt>
    <dgm:pt modelId="{C0943DA8-461B-684C-92B7-CAAA4CB8DB98}">
      <dgm:prSet phldrT="[Texto]" custT="1"/>
      <dgm:spPr>
        <a:solidFill>
          <a:srgbClr val="AED633">
            <a:alpha val="50000"/>
          </a:srgbClr>
        </a:solidFill>
      </dgm:spPr>
      <dgm:t>
        <a:bodyPr/>
        <a:lstStyle/>
        <a:p>
          <a:pPr>
            <a:defRPr sz="2000">
              <a:solidFill>
                <a:schemeClr val="tx1"/>
              </a:solidFill>
              <a:latin typeface="Helvetica Neue" panose="020B0604020202020204" charset="0"/>
            </a:defRPr>
          </a:pPr>
          <a:r>
            <a:rPr sz="2000" dirty="0" err="1"/>
            <a:t>Gestión</a:t>
          </a:r>
          <a:r>
            <a:rPr sz="2000" dirty="0"/>
            <a:t> de RD</a:t>
          </a:r>
        </a:p>
      </dgm:t>
    </dgm:pt>
    <dgm:pt modelId="{A1FB782F-FF12-1446-BC36-DCF63EDFDE10}" type="parTrans" cxnId="{0C09572B-ED45-1B4A-B8B3-EBB7C5B95D38}">
      <dgm:prSet/>
      <dgm:spPr/>
      <dgm:t>
        <a:bodyPr/>
        <a:lstStyle/>
        <a:p>
          <a:endParaRPr/>
        </a:p>
      </dgm:t>
    </dgm:pt>
    <dgm:pt modelId="{D8E6CDB2-6040-684D-914A-E0DE4CCD65B0}" type="sibTrans" cxnId="{0C09572B-ED45-1B4A-B8B3-EBB7C5B95D38}">
      <dgm:prSet/>
      <dgm:spPr/>
      <dgm:t>
        <a:bodyPr/>
        <a:lstStyle/>
        <a:p>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7" custAng="0" custScaleX="128451" custScaleY="125070"/>
      <dgm:spPr/>
    </dgm:pt>
    <dgm:pt modelId="{D916B596-D3B9-4939-A7A6-9C6DAF677282}" type="pres">
      <dgm:prSet presAssocID="{4D082404-6B75-4683-AC10-1634C6BC1BE4}" presName="node" presStyleLbl="vennNode1" presStyleIdx="1" presStyleCnt="7" custScaleX="139665" custScaleY="119883" custRadScaleRad="108447" custRadScaleInc="50221">
        <dgm:presLayoutVars>
          <dgm:bulletEnabled val="1"/>
        </dgm:presLayoutVars>
      </dgm:prSet>
      <dgm:spPr/>
    </dgm:pt>
    <dgm:pt modelId="{FAE3807B-A0F6-4D8E-A436-3B9865E0F959}" type="pres">
      <dgm:prSet presAssocID="{A738D4DE-1C78-46C7-9B61-4A193B12821C}" presName="node" presStyleLbl="vennNode1" presStyleIdx="2" presStyleCnt="7" custScaleX="141700"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7" custScaleX="141700"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7" custScaleX="141700" custScaleY="133211" custRadScaleRad="110967" custRadScaleInc="54344">
        <dgm:presLayoutVars>
          <dgm:bulletEnabled val="1"/>
        </dgm:presLayoutVars>
      </dgm:prSet>
      <dgm:spPr/>
    </dgm:pt>
    <dgm:pt modelId="{0BBBF09D-9222-864D-AF6F-85B772CDB1DD}" type="pres">
      <dgm:prSet presAssocID="{75C0C7E2-34C3-5848-90F5-77465441928E}" presName="node" presStyleLbl="vennNode1" presStyleIdx="5" presStyleCnt="7" custScaleX="141928" custScaleY="133217" custRadScaleRad="120077" custRadScaleInc="43524">
        <dgm:presLayoutVars>
          <dgm:bulletEnabled val="1"/>
        </dgm:presLayoutVars>
      </dgm:prSet>
      <dgm:spPr/>
    </dgm:pt>
    <dgm:pt modelId="{E652F083-3149-E740-BE52-739525C73DDB}" type="pres">
      <dgm:prSet presAssocID="{C0943DA8-461B-684C-92B7-CAAA4CB8DB98}" presName="node" presStyleLbl="vennNode1" presStyleIdx="6" presStyleCnt="7" custScaleX="141928" custScaleY="133217" custRadScaleRad="104444" custRadScaleInc="43802">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A9015D2B-6E88-4C40-B2A9-BA91304B8472}" type="presOf" srcId="{75C0C7E2-34C3-5848-90F5-77465441928E}" destId="{0BBBF09D-9222-864D-AF6F-85B772CDB1DD}" srcOrd="0" destOrd="0" presId="urn:microsoft.com/office/officeart/2005/8/layout/radial3"/>
    <dgm:cxn modelId="{0C09572B-ED45-1B4A-B8B3-EBB7C5B95D38}" srcId="{BA8CA715-4374-4416-B16C-BC310217D77D}" destId="{C0943DA8-461B-684C-92B7-CAAA4CB8DB98}" srcOrd="5" destOrd="0" parTransId="{A1FB782F-FF12-1446-BC36-DCF63EDFDE10}" sibTransId="{D8E6CDB2-6040-684D-914A-E0DE4CCD65B0}"/>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FB267C63-3A34-594C-BDC3-1EFB8013D116}" type="presOf" srcId="{C0943DA8-461B-684C-92B7-CAAA4CB8DB98}" destId="{E652F083-3149-E740-BE52-739525C73DDB}" srcOrd="0" destOrd="0" presId="urn:microsoft.com/office/officeart/2005/8/layout/radial3"/>
    <dgm:cxn modelId="{3F03754B-A189-6F43-ACDC-C1A29CCF8694}" srcId="{BA8CA715-4374-4416-B16C-BC310217D77D}" destId="{75C0C7E2-34C3-5848-90F5-77465441928E}" srcOrd="4" destOrd="0" parTransId="{AA95D7B3-B784-E546-9D12-E46AE044F4A4}" sibTransId="{C466A862-4D35-8E49-8D86-0993F11747BF}"/>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 modelId="{E66D4AB7-4106-6246-A57E-89BBBDCBAC93}" type="presParOf" srcId="{A442D66E-7309-4EFB-8C43-747A1CCBBAC6}" destId="{0BBBF09D-9222-864D-AF6F-85B772CDB1DD}" srcOrd="5" destOrd="0" presId="urn:microsoft.com/office/officeart/2005/8/layout/radial3"/>
    <dgm:cxn modelId="{50503C06-3DA7-8042-B049-B097019F4699}" type="presParOf" srcId="{A442D66E-7309-4EFB-8C43-747A1CCBBAC6}" destId="{E652F083-3149-E740-BE52-739525C73DD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a:p>
      </dgm:t>
    </dgm:pt>
    <dgm:pt modelId="{2190E1AC-BBD7-4353-BFFB-96638D02CF1F}">
      <dgm:prSet phldrT="[Texto]" custT="1"/>
      <dgm:spPr>
        <a:solidFill>
          <a:srgbClr val="4D94B7"/>
        </a:solidFill>
      </dgm:spPr>
      <dgm:t>
        <a:bodyPr/>
        <a:lstStyle/>
        <a:p>
          <a:pPr>
            <a:buNone/>
            <a:defRPr sz="2400" b="1">
              <a:latin typeface="Helvetica Neue" panose="020B0604020202020204" charset="0"/>
            </a:defRPr>
          </a:pPr>
          <a:r>
            <a:rPr sz="2400" dirty="0" err="1"/>
            <a:t>Orientación</a:t>
          </a:r>
          <a:r>
            <a:rPr sz="2400" dirty="0"/>
            <a:t> a </a:t>
          </a:r>
          <a:r>
            <a:rPr sz="2400" dirty="0" err="1"/>
            <a:t>los</a:t>
          </a:r>
          <a:r>
            <a:rPr sz="2400" dirty="0"/>
            <a:t> </a:t>
          </a:r>
          <a:r>
            <a:rPr sz="2400" dirty="0" err="1"/>
            <a:t>objetivos</a:t>
          </a:r>
          <a:endParaRPr sz="2400" dirty="0"/>
        </a:p>
      </dgm:t>
    </dgm:pt>
    <dgm:pt modelId="{31A8A7DB-2A1E-4164-ABDC-C04EC6B5CB36}" type="parTrans" cxnId="{1B2269D9-2B58-418F-8397-E1E0ECEE2302}">
      <dgm:prSet/>
      <dgm:spPr/>
      <dgm:t>
        <a:bodyPr/>
        <a:lstStyle/>
        <a:p>
          <a:endParaRPr sz="2000">
            <a:latin typeface="Helvetica Neue" panose="020B0604020202020204" charset="0"/>
          </a:endParaRPr>
        </a:p>
      </dgm:t>
    </dgm:pt>
    <dgm:pt modelId="{A8F2A099-DEF2-411D-84C5-C438C1F98321}" type="sibTrans" cxnId="{1B2269D9-2B58-418F-8397-E1E0ECEE2302}">
      <dgm:prSet/>
      <dgm:spPr/>
      <dgm:t>
        <a:bodyPr/>
        <a:lstStyle/>
        <a:p>
          <a:endParaRPr sz="2000">
            <a:latin typeface="Helvetica Neue" panose="020B0604020202020204" charset="0"/>
          </a:endParaRPr>
        </a:p>
      </dgm:t>
    </dgm:pt>
    <dgm:pt modelId="{D14F4154-5C7E-49B9-A1DA-CF4835FA14E9}">
      <dgm:prSet phldrT="[Texto]" custT="1"/>
      <dgm:spPr>
        <a:solidFill>
          <a:srgbClr val="4D94B7"/>
        </a:solidFill>
      </dgm:spPr>
      <dgm:t>
        <a:bodyPr/>
        <a:lstStyle/>
        <a:p>
          <a:pPr>
            <a:buFont typeface="Wingdings" panose="05000000000000000000" pitchFamily="2" charset="2"/>
            <a:buChar char="§"/>
            <a:defRPr sz="2000">
              <a:latin typeface="Helvetica Neue" panose="020B0604020202020204" charset="0"/>
            </a:defRPr>
          </a:pPr>
          <a:r>
            <a:rPr sz="2000" dirty="0"/>
            <a:t>Las </a:t>
          </a:r>
          <a:r>
            <a:rPr sz="2000" dirty="0" err="1"/>
            <a:t>empresas</a:t>
          </a:r>
          <a:r>
            <a:rPr sz="2000" dirty="0"/>
            <a:t> </a:t>
          </a:r>
          <a:r>
            <a:rPr sz="2000" dirty="0" err="1"/>
            <a:t>persiguen</a:t>
          </a:r>
          <a:r>
            <a:rPr sz="2000" dirty="0"/>
            <a:t> </a:t>
          </a:r>
          <a:r>
            <a:rPr sz="2000" dirty="0" err="1"/>
            <a:t>muchos</a:t>
          </a:r>
          <a:r>
            <a:rPr sz="2000" dirty="0"/>
            <a:t> </a:t>
          </a:r>
          <a:r>
            <a:rPr sz="2000" dirty="0" err="1"/>
            <a:t>objetivos</a:t>
          </a:r>
          <a:endParaRPr sz="2000" dirty="0"/>
        </a:p>
      </dgm:t>
    </dgm:pt>
    <dgm:pt modelId="{BE3B42CE-9942-4645-A449-81A1E9DB9154}" type="parTrans" cxnId="{1D317167-76AA-4F4E-A9F8-63612EC3DBE2}">
      <dgm:prSet/>
      <dgm:spPr/>
      <dgm:t>
        <a:bodyPr/>
        <a:lstStyle/>
        <a:p>
          <a:endParaRPr sz="2000">
            <a:latin typeface="Helvetica Neue" panose="020B0604020202020204" charset="0"/>
          </a:endParaRPr>
        </a:p>
      </dgm:t>
    </dgm:pt>
    <dgm:pt modelId="{37CC2B3D-0FC1-46C1-A6B5-F006EBCAD4AC}" type="sibTrans" cxnId="{1D317167-76AA-4F4E-A9F8-63612EC3DBE2}">
      <dgm:prSet/>
      <dgm:spPr/>
      <dgm:t>
        <a:bodyPr/>
        <a:lstStyle/>
        <a:p>
          <a:endParaRPr sz="2000">
            <a:latin typeface="Helvetica Neue" panose="020B0604020202020204" charset="0"/>
          </a:endParaRPr>
        </a:p>
      </dgm:t>
    </dgm:pt>
    <dgm:pt modelId="{6E472645-BC71-459D-997A-F9341A994092}">
      <dgm:prSet phldrT="[Texto]" custT="1"/>
      <dgm:spPr>
        <a:solidFill>
          <a:srgbClr val="78B17A"/>
        </a:solidFill>
      </dgm:spPr>
      <dgm:t>
        <a:bodyPr/>
        <a:lstStyle/>
        <a:p>
          <a:pPr>
            <a:buNone/>
            <a:defRPr sz="2400" b="1">
              <a:latin typeface="Helvetica Neue" panose="020B0604020202020204" charset="0"/>
            </a:defRPr>
          </a:pPr>
          <a:r>
            <a:rPr sz="2400" dirty="0" err="1"/>
            <a:t>Patrimonio</a:t>
          </a:r>
          <a:r>
            <a:rPr sz="2400" dirty="0"/>
            <a:t> </a:t>
          </a:r>
          <a:r>
            <a:rPr sz="2400" dirty="0" err="1"/>
            <a:t>organizacional</a:t>
          </a:r>
          <a:r>
            <a:rPr sz="2400" dirty="0"/>
            <a:t> e </a:t>
          </a:r>
          <a:r>
            <a:rPr sz="2400" dirty="0" err="1"/>
            <a:t>innovación</a:t>
          </a:r>
          <a:r>
            <a:rPr sz="2400" dirty="0"/>
            <a:t> </a:t>
          </a:r>
          <a:r>
            <a:rPr sz="2400" dirty="0" err="1"/>
            <a:t>experiencia</a:t>
          </a:r>
          <a:endParaRPr sz="2400" dirty="0"/>
        </a:p>
      </dgm:t>
    </dgm:pt>
    <dgm:pt modelId="{8B3494A0-180A-4E66-AC87-ACB2D99E9530}" type="parTrans" cxnId="{2DE5CA04-3A6D-46E6-929D-B81F670AB78D}">
      <dgm:prSet/>
      <dgm:spPr/>
      <dgm:t>
        <a:bodyPr/>
        <a:lstStyle/>
        <a:p>
          <a:endParaRPr sz="2000">
            <a:latin typeface="Helvetica Neue" panose="020B0604020202020204" charset="0"/>
          </a:endParaRPr>
        </a:p>
      </dgm:t>
    </dgm:pt>
    <dgm:pt modelId="{85EBC4C5-54D9-46DB-9811-089B9FB6D791}" type="sibTrans" cxnId="{2DE5CA04-3A6D-46E6-929D-B81F670AB78D}">
      <dgm:prSet/>
      <dgm:spPr/>
      <dgm:t>
        <a:bodyPr/>
        <a:lstStyle/>
        <a:p>
          <a:endParaRPr sz="2000">
            <a:latin typeface="Helvetica Neue" panose="020B0604020202020204" charset="0"/>
          </a:endParaRPr>
        </a:p>
      </dgm:t>
    </dgm:pt>
    <dgm:pt modelId="{48645316-919B-4F63-AF82-40A3F0264D31}">
      <dgm:prSet phldrT="[Texto]" custT="1"/>
      <dgm:spPr>
        <a:solidFill>
          <a:srgbClr val="78B17A"/>
        </a:solidFill>
      </dgm:spPr>
      <dgm:t>
        <a:bodyPr/>
        <a:lstStyle/>
        <a:p>
          <a:pPr>
            <a:buFont typeface="Wingdings" panose="05000000000000000000" pitchFamily="2" charset="2"/>
            <a:buChar char="§"/>
            <a:defRPr sz="2000">
              <a:latin typeface="Helvetica Neue" panose="020B0604020202020204" charset="0"/>
            </a:defRPr>
          </a:pPr>
          <a:r>
            <a:rPr sz="2000" dirty="0"/>
            <a:t>Las </a:t>
          </a:r>
          <a:r>
            <a:rPr sz="2000" dirty="0" err="1"/>
            <a:t>altas</a:t>
          </a:r>
          <a:r>
            <a:rPr sz="2000" dirty="0"/>
            <a:t> </a:t>
          </a:r>
          <a:r>
            <a:rPr sz="2000" dirty="0" err="1"/>
            <a:t>capacidades</a:t>
          </a:r>
          <a:r>
            <a:rPr sz="2000" dirty="0"/>
            <a:t> de I+D no </a:t>
          </a:r>
          <a:r>
            <a:rPr sz="2000" dirty="0" err="1"/>
            <a:t>tienen</a:t>
          </a:r>
          <a:r>
            <a:rPr sz="2000" dirty="0"/>
            <a:t> que </a:t>
          </a:r>
          <a:r>
            <a:rPr sz="2000" dirty="0" err="1"/>
            <a:t>implicar</a:t>
          </a:r>
          <a:r>
            <a:rPr sz="2000" dirty="0"/>
            <a:t> </a:t>
          </a:r>
          <a:r>
            <a:rPr sz="2000" dirty="0" err="1"/>
            <a:t>capacidad</a:t>
          </a:r>
          <a:r>
            <a:rPr sz="2000" dirty="0"/>
            <a:t> de </a:t>
          </a:r>
          <a:r>
            <a:rPr sz="2000" dirty="0" err="1"/>
            <a:t>explotación</a:t>
          </a:r>
          <a:endParaRPr sz="2000" dirty="0"/>
        </a:p>
      </dgm:t>
    </dgm:pt>
    <dgm:pt modelId="{8605296F-8C95-4E09-AF07-C19FD452560A}" type="parTrans" cxnId="{BCC903BA-F688-4EA9-A99B-1950436B3708}">
      <dgm:prSet/>
      <dgm:spPr/>
      <dgm:t>
        <a:bodyPr/>
        <a:lstStyle/>
        <a:p>
          <a:endParaRPr sz="2000">
            <a:latin typeface="Helvetica Neue" panose="020B0604020202020204" charset="0"/>
          </a:endParaRPr>
        </a:p>
      </dgm:t>
    </dgm:pt>
    <dgm:pt modelId="{133178BE-A8A3-4695-9C73-6414C65D65D6}" type="sibTrans" cxnId="{BCC903BA-F688-4EA9-A99B-1950436B3708}">
      <dgm:prSet/>
      <dgm:spPr/>
      <dgm:t>
        <a:bodyPr/>
        <a:lstStyle/>
        <a:p>
          <a:endParaRPr sz="2000">
            <a:latin typeface="Helvetica Neue" panose="020B0604020202020204" charset="0"/>
          </a:endParaRPr>
        </a:p>
      </dgm:t>
    </dgm:pt>
    <dgm:pt modelId="{211DF803-F6C0-4377-9EA1-730918AEE4FB}">
      <dgm:prSet phldrT="[Texto]" custT="1"/>
      <dgm:spPr>
        <a:solidFill>
          <a:srgbClr val="AED633"/>
        </a:solidFill>
      </dgm:spPr>
      <dgm:t>
        <a:bodyPr/>
        <a:lstStyle/>
        <a:p>
          <a:pPr>
            <a:buNone/>
            <a:defRPr sz="2400" b="1">
              <a:latin typeface="Helvetica Neue" panose="020B0604020202020204" charset="0"/>
            </a:defRPr>
          </a:pPr>
          <a:r>
            <a:rPr sz="2400" dirty="0" err="1"/>
            <a:t>Otros</a:t>
          </a:r>
          <a:r>
            <a:rPr sz="2400" dirty="0"/>
            <a:t> </a:t>
          </a:r>
          <a:r>
            <a:rPr sz="2400" dirty="0" err="1"/>
            <a:t>factores</a:t>
          </a:r>
          <a:r>
            <a:rPr sz="2400" dirty="0"/>
            <a:t> </a:t>
          </a:r>
          <a:r>
            <a:rPr sz="2400" dirty="0" err="1"/>
            <a:t>internos</a:t>
          </a:r>
          <a:endParaRPr sz="2400" dirty="0"/>
        </a:p>
      </dgm:t>
    </dgm:pt>
    <dgm:pt modelId="{D355C6D1-BE47-439F-9A2D-CF582FB387AF}" type="parTrans" cxnId="{E3B0BBAE-E7B0-4033-907F-3EEA707FD686}">
      <dgm:prSet/>
      <dgm:spPr/>
      <dgm:t>
        <a:bodyPr/>
        <a:lstStyle/>
        <a:p>
          <a:endParaRPr sz="2000">
            <a:latin typeface="Helvetica Neue" panose="020B0604020202020204" charset="0"/>
          </a:endParaRPr>
        </a:p>
      </dgm:t>
    </dgm:pt>
    <dgm:pt modelId="{54E221B3-524C-40BB-99C5-D9AB6462D8E2}" type="sibTrans" cxnId="{E3B0BBAE-E7B0-4033-907F-3EEA707FD686}">
      <dgm:prSet/>
      <dgm:spPr/>
      <dgm:t>
        <a:bodyPr/>
        <a:lstStyle/>
        <a:p>
          <a:endParaRPr sz="2000">
            <a:latin typeface="Helvetica Neue" panose="020B0604020202020204" charset="0"/>
          </a:endParaRPr>
        </a:p>
      </dgm:t>
    </dgm:pt>
    <dgm:pt modelId="{3651CD99-BA01-4AC4-9E13-5C4640AF9A08}">
      <dgm:prSet phldrT="[Texto]" custT="1"/>
      <dgm:spPr>
        <a:solidFill>
          <a:srgbClr val="AED633"/>
        </a:solidFill>
      </dgm:spPr>
      <dgm:t>
        <a:bodyPr/>
        <a:lstStyle/>
        <a:p>
          <a:pPr>
            <a:buFont typeface="Wingdings" panose="05000000000000000000" pitchFamily="2" charset="2"/>
            <a:buChar char="§"/>
            <a:defRPr sz="2000">
              <a:latin typeface="Helvetica Neue" panose="020B0604020202020204" charset="0"/>
            </a:defRPr>
          </a:pPr>
          <a:r>
            <a:rPr sz="2000" dirty="0" err="1"/>
            <a:t>Estructura</a:t>
          </a:r>
          <a:r>
            <a:rPr sz="2000" dirty="0"/>
            <a:t> de </a:t>
          </a:r>
          <a:r>
            <a:rPr sz="2000" dirty="0" err="1"/>
            <a:t>propiedad</a:t>
          </a:r>
          <a:endParaRPr sz="2000" dirty="0"/>
        </a:p>
      </dgm:t>
    </dgm:pt>
    <dgm:pt modelId="{494C1770-5893-4319-9CB9-B0057EFC87E3}" type="parTrans" cxnId="{C37824B5-DF9B-4C99-9CE5-61B1E79BA3C9}">
      <dgm:prSet/>
      <dgm:spPr/>
      <dgm:t>
        <a:bodyPr/>
        <a:lstStyle/>
        <a:p>
          <a:endParaRPr sz="2000">
            <a:latin typeface="Helvetica Neue" panose="020B0604020202020204" charset="0"/>
          </a:endParaRPr>
        </a:p>
      </dgm:t>
    </dgm:pt>
    <dgm:pt modelId="{324AF892-F3F1-428F-9193-8B3645E99DC7}" type="sibTrans" cxnId="{C37824B5-DF9B-4C99-9CE5-61B1E79BA3C9}">
      <dgm:prSet/>
      <dgm:spPr/>
      <dgm:t>
        <a:bodyPr/>
        <a:lstStyle/>
        <a:p>
          <a:endParaRPr sz="2000">
            <a:latin typeface="Helvetica Neue" panose="020B0604020202020204" charset="0"/>
          </a:endParaRPr>
        </a:p>
      </dgm:t>
    </dgm:pt>
    <dgm:pt modelId="{9CCD6EDD-8C82-4FB4-A48A-E3C5432C2734}">
      <dgm:prSet phldrT="[Texto]" custT="1"/>
      <dgm:spPr>
        <a:solidFill>
          <a:srgbClr val="4D94B7"/>
        </a:solidFill>
      </dgm:spPr>
      <dgm:t>
        <a:bodyPr/>
        <a:lstStyle/>
        <a:p>
          <a:pPr>
            <a:buFont typeface="Wingdings" panose="05000000000000000000" pitchFamily="2" charset="2"/>
            <a:buChar char="§"/>
            <a:defRPr sz="2000">
              <a:latin typeface="Helvetica Neue" panose="020B0604020202020204" charset="0"/>
            </a:defRPr>
          </a:pPr>
          <a:r>
            <a:rPr sz="2000" dirty="0"/>
            <a:t>Los </a:t>
          </a:r>
          <a:r>
            <a:rPr sz="2000" dirty="0" err="1"/>
            <a:t>objetivos</a:t>
          </a:r>
          <a:r>
            <a:rPr sz="2000" dirty="0"/>
            <a:t> a </a:t>
          </a:r>
          <a:r>
            <a:rPr sz="2000" dirty="0" err="1"/>
            <a:t>corto</a:t>
          </a:r>
          <a:r>
            <a:rPr sz="2000" dirty="0"/>
            <a:t> </a:t>
          </a:r>
          <a:r>
            <a:rPr sz="2000" dirty="0" err="1"/>
            <a:t>plazo</a:t>
          </a:r>
          <a:r>
            <a:rPr sz="2000" dirty="0"/>
            <a:t> </a:t>
          </a:r>
          <a:r>
            <a:rPr sz="2000" dirty="0" err="1"/>
            <a:t>pueden</a:t>
          </a:r>
          <a:r>
            <a:rPr sz="2000" dirty="0"/>
            <a:t> </a:t>
          </a:r>
          <a:r>
            <a:rPr sz="2000" dirty="0" err="1"/>
            <a:t>interponerse</a:t>
          </a:r>
          <a:r>
            <a:rPr sz="2000" dirty="0"/>
            <a:t> </a:t>
          </a:r>
          <a:r>
            <a:rPr sz="2000" dirty="0" err="1"/>
            <a:t>en</a:t>
          </a:r>
          <a:r>
            <a:rPr sz="2000" dirty="0"/>
            <a:t> </a:t>
          </a:r>
          <a:r>
            <a:rPr sz="2000" dirty="0" err="1"/>
            <a:t>el</a:t>
          </a:r>
          <a:r>
            <a:rPr sz="2000" dirty="0"/>
            <a:t> </a:t>
          </a:r>
          <a:r>
            <a:rPr sz="2000" dirty="0" err="1"/>
            <a:t>camino</a:t>
          </a:r>
          <a:r>
            <a:rPr sz="2000" dirty="0"/>
            <a:t> del </a:t>
          </a:r>
          <a:r>
            <a:rPr sz="2000" dirty="0" err="1"/>
            <a:t>crecimiento</a:t>
          </a:r>
          <a:endParaRPr sz="2000" dirty="0"/>
        </a:p>
      </dgm:t>
    </dgm:pt>
    <dgm:pt modelId="{118E1BC6-7F0C-4B4C-8225-2ACA6F833F9E}" type="parTrans" cxnId="{0990784A-A9E7-437C-BAC3-6C1046912C48}">
      <dgm:prSet/>
      <dgm:spPr/>
      <dgm:t>
        <a:bodyPr/>
        <a:lstStyle/>
        <a:p>
          <a:endParaRPr sz="2000">
            <a:latin typeface="Helvetica Neue" panose="020B0604020202020204" charset="0"/>
          </a:endParaRPr>
        </a:p>
      </dgm:t>
    </dgm:pt>
    <dgm:pt modelId="{28EEDD6E-A05C-4F45-A8D6-EF45F6AA53E2}" type="sibTrans" cxnId="{0990784A-A9E7-437C-BAC3-6C1046912C48}">
      <dgm:prSet/>
      <dgm:spPr/>
      <dgm:t>
        <a:bodyPr/>
        <a:lstStyle/>
        <a:p>
          <a:endParaRPr sz="2000">
            <a:latin typeface="Helvetica Neue" panose="020B0604020202020204" charset="0"/>
          </a:endParaRPr>
        </a:p>
      </dgm:t>
    </dgm:pt>
    <dgm:pt modelId="{87648AFC-D6DE-465D-B4BC-2C922143EC0A}">
      <dgm:prSet phldrT="[Texto]" custT="1"/>
      <dgm:spPr>
        <a:solidFill>
          <a:srgbClr val="4D94B7"/>
        </a:solidFill>
      </dgm:spPr>
      <dgm:t>
        <a:bodyPr/>
        <a:lstStyle/>
        <a:p>
          <a:pPr>
            <a:buFont typeface="Wingdings" panose="05000000000000000000" pitchFamily="2" charset="2"/>
            <a:buChar char="§"/>
            <a:defRPr sz="2000">
              <a:latin typeface="Helvetica Neue" panose="020B0604020202020204" charset="0"/>
            </a:defRPr>
          </a:pPr>
          <a:r>
            <a:rPr sz="2000" dirty="0"/>
            <a:t>Consider</a:t>
          </a:r>
          <a:r>
            <a:rPr lang="es-ES" sz="2000" dirty="0"/>
            <a:t>a</a:t>
          </a:r>
          <a:r>
            <a:rPr sz="2000" dirty="0"/>
            <a:t> </a:t>
          </a:r>
          <a:r>
            <a:rPr sz="2000" dirty="0" err="1"/>
            <a:t>también</a:t>
          </a:r>
          <a:r>
            <a:rPr sz="2000" dirty="0"/>
            <a:t> </a:t>
          </a:r>
          <a:r>
            <a:rPr lang="es-ES" sz="2000" dirty="0"/>
            <a:t>el</a:t>
          </a:r>
          <a:r>
            <a:rPr sz="2000" dirty="0"/>
            <a:t> largo </a:t>
          </a:r>
          <a:r>
            <a:rPr sz="2000" dirty="0" err="1"/>
            <a:t>plazo</a:t>
          </a:r>
          <a:endParaRPr sz="2000" dirty="0"/>
        </a:p>
      </dgm:t>
    </dgm:pt>
    <dgm:pt modelId="{06C701E9-A006-4F8F-A2E2-EB31FF90BA38}" type="parTrans" cxnId="{E7F4C5FB-9D1B-4E06-B797-FD1C423051A2}">
      <dgm:prSet/>
      <dgm:spPr/>
      <dgm:t>
        <a:bodyPr/>
        <a:lstStyle/>
        <a:p>
          <a:endParaRPr sz="2000">
            <a:latin typeface="Helvetica Neue" panose="020B0604020202020204" charset="0"/>
          </a:endParaRPr>
        </a:p>
      </dgm:t>
    </dgm:pt>
    <dgm:pt modelId="{3955DC62-2C69-477F-A96E-602B597AF466}" type="sibTrans" cxnId="{E7F4C5FB-9D1B-4E06-B797-FD1C423051A2}">
      <dgm:prSet/>
      <dgm:spPr/>
      <dgm:t>
        <a:bodyPr/>
        <a:lstStyle/>
        <a:p>
          <a:endParaRPr sz="2000">
            <a:latin typeface="Helvetica Neue" panose="020B0604020202020204" charset="0"/>
          </a:endParaRPr>
        </a:p>
      </dgm:t>
    </dgm:pt>
    <dgm:pt modelId="{B6E75022-ACAE-4E09-B382-39335791B453}">
      <dgm:prSet phldrT="[Texto]" custT="1"/>
      <dgm:spPr>
        <a:solidFill>
          <a:srgbClr val="4D94B7"/>
        </a:solidFill>
      </dgm:spPr>
      <dgm:t>
        <a:bodyPr/>
        <a:lstStyle/>
        <a:p>
          <a:pPr>
            <a:buFontTx/>
            <a:buNone/>
          </a:pPr>
          <a:endParaRPr sz="2000">
            <a:latin typeface="Helvetica Neue" panose="020B0604020202020204" charset="0"/>
          </a:endParaRPr>
        </a:p>
      </dgm:t>
    </dgm:pt>
    <dgm:pt modelId="{214599B9-32E5-412E-A693-BA152425AE3C}" type="parTrans" cxnId="{D12C108E-7780-4774-8A64-E6A228CE3BE9}">
      <dgm:prSet/>
      <dgm:spPr/>
      <dgm:t>
        <a:bodyPr/>
        <a:lstStyle/>
        <a:p>
          <a:endParaRPr sz="2000">
            <a:latin typeface="Helvetica Neue" panose="020B0604020202020204" charset="0"/>
          </a:endParaRPr>
        </a:p>
      </dgm:t>
    </dgm:pt>
    <dgm:pt modelId="{64E3FBCC-DCEA-4D55-8307-23F82E2763BA}" type="sibTrans" cxnId="{D12C108E-7780-4774-8A64-E6A228CE3BE9}">
      <dgm:prSet/>
      <dgm:spPr/>
      <dgm:t>
        <a:bodyPr/>
        <a:lstStyle/>
        <a:p>
          <a:endParaRPr sz="2000">
            <a:latin typeface="Helvetica Neue" panose="020B0604020202020204" charset="0"/>
          </a:endParaRPr>
        </a:p>
      </dgm:t>
    </dgm:pt>
    <dgm:pt modelId="{F8C5ABC5-561D-4BFA-AEA0-EBBDC1F3EA99}">
      <dgm:prSet phldrT="[Texto]" custT="1"/>
      <dgm:spPr>
        <a:solidFill>
          <a:srgbClr val="AED633"/>
        </a:solidFill>
      </dgm:spPr>
      <dgm:t>
        <a:bodyPr/>
        <a:lstStyle/>
        <a:p>
          <a:pPr>
            <a:buFontTx/>
            <a:buNone/>
          </a:pPr>
          <a:endParaRPr sz="2000">
            <a:latin typeface="Helvetica Neue" panose="020B0604020202020204" charset="0"/>
          </a:endParaRPr>
        </a:p>
      </dgm:t>
    </dgm:pt>
    <dgm:pt modelId="{996824AE-A398-4D98-9B3D-9709E1D2FE49}" type="parTrans" cxnId="{B9D42993-2692-4FB5-9962-97DA94996384}">
      <dgm:prSet/>
      <dgm:spPr/>
      <dgm:t>
        <a:bodyPr/>
        <a:lstStyle/>
        <a:p>
          <a:endParaRPr sz="2000">
            <a:latin typeface="Helvetica Neue" panose="020B0604020202020204" charset="0"/>
          </a:endParaRPr>
        </a:p>
      </dgm:t>
    </dgm:pt>
    <dgm:pt modelId="{DF0DA6DF-1617-471E-B5A6-F07256FB7099}" type="sibTrans" cxnId="{B9D42993-2692-4FB5-9962-97DA94996384}">
      <dgm:prSet/>
      <dgm:spPr/>
      <dgm:t>
        <a:bodyPr/>
        <a:lstStyle/>
        <a:p>
          <a:endParaRPr sz="2000">
            <a:latin typeface="Helvetica Neue" panose="020B0604020202020204" charset="0"/>
          </a:endParaRPr>
        </a:p>
      </dgm:t>
    </dgm:pt>
    <dgm:pt modelId="{20B94105-DAFF-4CC4-A94C-AE0D70601049}">
      <dgm:prSet custT="1"/>
      <dgm:spPr/>
      <dgm:t>
        <a:bodyPr/>
        <a:lstStyle/>
        <a:p>
          <a:pPr>
            <a:buFont typeface="Wingdings" panose="05000000000000000000" pitchFamily="2" charset="2"/>
            <a:buChar char="§"/>
            <a:defRPr sz="2000">
              <a:latin typeface="Helvetica Neue" panose="020B0604020202020204" charset="0"/>
            </a:defRPr>
          </a:pPr>
          <a:r>
            <a:rPr sz="2000" dirty="0" err="1"/>
            <a:t>Considere</a:t>
          </a:r>
          <a:r>
            <a:rPr sz="2000" dirty="0"/>
            <a:t> la </a:t>
          </a:r>
          <a:r>
            <a:rPr sz="2000" dirty="0" err="1"/>
            <a:t>cultura</a:t>
          </a:r>
          <a:r>
            <a:rPr sz="2000" dirty="0"/>
            <a:t> de </a:t>
          </a:r>
          <a:r>
            <a:rPr sz="2000" dirty="0" err="1"/>
            <a:t>compartir</a:t>
          </a:r>
          <a:r>
            <a:rPr sz="2000" dirty="0"/>
            <a:t> y </a:t>
          </a:r>
          <a:r>
            <a:rPr sz="2000" dirty="0" err="1"/>
            <a:t>colaboración</a:t>
          </a:r>
          <a:endParaRPr sz="2000" dirty="0"/>
        </a:p>
      </dgm:t>
    </dgm:pt>
    <dgm:pt modelId="{97C25A38-96EE-496C-BAA9-3C9F2146AB7A}" type="parTrans" cxnId="{17EB51E3-D989-417C-8690-37C9232270E4}">
      <dgm:prSet/>
      <dgm:spPr/>
      <dgm:t>
        <a:bodyPr/>
        <a:lstStyle/>
        <a:p>
          <a:endParaRPr sz="2000">
            <a:latin typeface="Helvetica Neue" panose="020B0604020202020204" charset="0"/>
          </a:endParaRPr>
        </a:p>
      </dgm:t>
    </dgm:pt>
    <dgm:pt modelId="{2FF90305-B5D1-4009-B539-EE8B748123D2}" type="sibTrans" cxnId="{17EB51E3-D989-417C-8690-37C9232270E4}">
      <dgm:prSet/>
      <dgm:spPr/>
      <dgm:t>
        <a:bodyPr/>
        <a:lstStyle/>
        <a:p>
          <a:endParaRPr sz="2000">
            <a:latin typeface="Helvetica Neue" panose="020B0604020202020204" charset="0"/>
          </a:endParaRPr>
        </a:p>
      </dgm:t>
    </dgm:pt>
    <dgm:pt modelId="{D15BC6BC-A366-43B8-8E31-D6086399116B}">
      <dgm:prSet custT="1"/>
      <dgm:spPr/>
      <dgm:t>
        <a:bodyPr/>
        <a:lstStyle/>
        <a:p>
          <a:pPr>
            <a:buFont typeface="Wingdings" panose="05000000000000000000" pitchFamily="2" charset="2"/>
            <a:buChar char="§"/>
            <a:defRPr sz="2000">
              <a:latin typeface="Helvetica Neue" panose="020B0604020202020204" charset="0"/>
            </a:defRPr>
          </a:pPr>
          <a:r>
            <a:rPr sz="2000" dirty="0" err="1"/>
            <a:t>Aversión</a:t>
          </a:r>
          <a:r>
            <a:rPr sz="2000" dirty="0"/>
            <a:t> al </a:t>
          </a:r>
          <a:r>
            <a:rPr sz="2000" dirty="0" err="1"/>
            <a:t>riesgo</a:t>
          </a:r>
          <a:endParaRPr sz="2000" dirty="0"/>
        </a:p>
      </dgm:t>
    </dgm:pt>
    <dgm:pt modelId="{529AA145-8860-42D1-B8E9-5D02E414F9B8}" type="parTrans" cxnId="{7FE1CD1E-A36D-49A4-8B24-E72BC3F0605D}">
      <dgm:prSet/>
      <dgm:spPr/>
      <dgm:t>
        <a:bodyPr/>
        <a:lstStyle/>
        <a:p>
          <a:endParaRPr sz="2000">
            <a:latin typeface="Helvetica Neue" panose="020B0604020202020204" charset="0"/>
          </a:endParaRPr>
        </a:p>
      </dgm:t>
    </dgm:pt>
    <dgm:pt modelId="{B10D7BDA-CC30-44E9-94A7-EB3504597714}" type="sibTrans" cxnId="{7FE1CD1E-A36D-49A4-8B24-E72BC3F0605D}">
      <dgm:prSet/>
      <dgm:spPr/>
      <dgm:t>
        <a:bodyPr/>
        <a:lstStyle/>
        <a:p>
          <a:endParaRPr sz="2000">
            <a:latin typeface="Helvetica Neue" panose="020B0604020202020204" charset="0"/>
          </a:endParaRPr>
        </a:p>
      </dgm:t>
    </dgm:pt>
    <dgm:pt modelId="{D59A5103-4FE5-40EE-BE7B-C897AB2EC1F0}">
      <dgm:prSet custT="1"/>
      <dgm:spPr/>
      <dgm:t>
        <a:bodyPr/>
        <a:lstStyle/>
        <a:p>
          <a:pPr>
            <a:buFont typeface="Wingdings" panose="05000000000000000000" pitchFamily="2" charset="2"/>
            <a:buChar char="§"/>
            <a:defRPr sz="2000">
              <a:latin typeface="Helvetica Neue" panose="020B0604020202020204" charset="0"/>
            </a:defRPr>
          </a:pPr>
          <a:r>
            <a:rPr sz="2000" dirty="0" err="1"/>
            <a:t>Estructura</a:t>
          </a:r>
          <a:r>
            <a:rPr sz="2000" dirty="0"/>
            <a:t> </a:t>
          </a:r>
          <a:r>
            <a:rPr sz="2000" dirty="0" err="1"/>
            <a:t>organizativa</a:t>
          </a:r>
          <a:endParaRPr sz="2000" dirty="0"/>
        </a:p>
      </dgm:t>
    </dgm:pt>
    <dgm:pt modelId="{FCFC649A-802B-491C-B1F4-989CF446780B}" type="parTrans" cxnId="{3181D6B8-8356-4C64-9751-FD1E2729109B}">
      <dgm:prSet/>
      <dgm:spPr/>
      <dgm:t>
        <a:bodyPr/>
        <a:lstStyle/>
        <a:p>
          <a:endParaRPr sz="2000">
            <a:latin typeface="Helvetica Neue" panose="020B0604020202020204" charset="0"/>
          </a:endParaRPr>
        </a:p>
      </dgm:t>
    </dgm:pt>
    <dgm:pt modelId="{7702CAA7-015F-4043-8FFA-BB0E18C67B2E}" type="sibTrans" cxnId="{3181D6B8-8356-4C64-9751-FD1E2729109B}">
      <dgm:prSet/>
      <dgm:spPr/>
      <dgm:t>
        <a:bodyPr/>
        <a:lstStyle/>
        <a:p>
          <a:endParaRPr sz="2000">
            <a:latin typeface="Helvetica Neue" panose="020B0604020202020204" charset="0"/>
          </a:endParaRPr>
        </a:p>
      </dgm:t>
    </dgm:pt>
    <dgm:pt modelId="{D831ADC3-8BF2-3B4E-8361-9CEED71024E8}">
      <dgm:prSet phldrT="[Texto]" custT="1"/>
      <dgm:spPr>
        <a:solidFill>
          <a:srgbClr val="4D94B7"/>
        </a:solidFill>
      </dgm:spPr>
      <dgm:t>
        <a:bodyPr/>
        <a:lstStyle/>
        <a:p>
          <a:pPr>
            <a:buFont typeface="Wingdings" panose="05000000000000000000" pitchFamily="2" charset="2"/>
            <a:buChar char="§"/>
          </a:pPr>
          <a:endParaRPr sz="2000" dirty="0">
            <a:latin typeface="Helvetica Neue" panose="020B0604020202020204" charset="0"/>
          </a:endParaRPr>
        </a:p>
      </dgm:t>
    </dgm:pt>
    <dgm:pt modelId="{FFF2BCC7-CCE4-F14E-AD3F-32020FF441AF}" type="parTrans" cxnId="{D5B77F6D-20FB-674B-9ED1-5913B808C0DB}">
      <dgm:prSet/>
      <dgm:spPr/>
      <dgm:t>
        <a:bodyPr/>
        <a:lstStyle/>
        <a:p>
          <a:endParaRPr sz="2000">
            <a:latin typeface="Helvetica Neue" panose="020B0604020202020204" charset="0"/>
          </a:endParaRPr>
        </a:p>
      </dgm:t>
    </dgm:pt>
    <dgm:pt modelId="{9E457669-2221-D844-B6F2-B3BBEEC030DD}" type="sibTrans" cxnId="{D5B77F6D-20FB-674B-9ED1-5913B808C0DB}">
      <dgm:prSet/>
      <dgm:spPr/>
      <dgm:t>
        <a:bodyPr/>
        <a:lstStyle/>
        <a:p>
          <a:endParaRPr sz="2000">
            <a:latin typeface="Helvetica Neue" panose="020B0604020202020204" charset="0"/>
          </a:endParaRPr>
        </a:p>
      </dgm:t>
    </dgm:pt>
    <dgm:pt modelId="{3FCB649A-0E96-3C43-BA59-8F652A3BC7F6}">
      <dgm:prSet phldrT="[Texto]" custT="1"/>
      <dgm:spPr>
        <a:solidFill>
          <a:srgbClr val="4D94B7"/>
        </a:solidFill>
      </dgm:spPr>
      <dgm:t>
        <a:bodyPr/>
        <a:lstStyle/>
        <a:p>
          <a:pPr>
            <a:buFont typeface="Wingdings" panose="05000000000000000000" pitchFamily="2" charset="2"/>
            <a:buChar char="§"/>
          </a:pPr>
          <a:endParaRPr sz="2000" dirty="0">
            <a:latin typeface="Helvetica Neue" panose="020B0604020202020204" charset="0"/>
          </a:endParaRPr>
        </a:p>
      </dgm:t>
    </dgm:pt>
    <dgm:pt modelId="{4BEA68A5-52D9-334F-85AB-BEB444E4C060}" type="parTrans" cxnId="{8BE6AB61-AF9D-DA49-A637-36EAF8084662}">
      <dgm:prSet/>
      <dgm:spPr/>
      <dgm:t>
        <a:bodyPr/>
        <a:lstStyle/>
        <a:p>
          <a:endParaRPr sz="2000">
            <a:latin typeface="Helvetica Neue" panose="020B0604020202020204" charset="0"/>
          </a:endParaRPr>
        </a:p>
      </dgm:t>
    </dgm:pt>
    <dgm:pt modelId="{F9A63F80-45DB-8648-AEFF-2E98F4627E0D}" type="sibTrans" cxnId="{8BE6AB61-AF9D-DA49-A637-36EAF8084662}">
      <dgm:prSet/>
      <dgm:spPr/>
      <dgm:t>
        <a:bodyPr/>
        <a:lstStyle/>
        <a:p>
          <a:endParaRPr sz="2000">
            <a:latin typeface="Helvetica Neue" panose="020B0604020202020204" charset="0"/>
          </a:endParaRPr>
        </a:p>
      </dgm:t>
    </dgm:pt>
    <dgm:pt modelId="{3FE44A92-F81E-3C4F-8E77-461F86265E22}">
      <dgm:prSet custT="1"/>
      <dgm:spPr/>
      <dgm:t>
        <a:bodyPr/>
        <a:lstStyle/>
        <a:p>
          <a:pPr>
            <a:buFont typeface="Wingdings" panose="05000000000000000000" pitchFamily="2" charset="2"/>
            <a:buChar char="§"/>
          </a:pPr>
          <a:endParaRPr sz="2000">
            <a:latin typeface="Helvetica Neue" panose="020B0604020202020204" charset="0"/>
          </a:endParaRPr>
        </a:p>
      </dgm:t>
    </dgm:pt>
    <dgm:pt modelId="{FDB42BA0-2554-BC49-8BA3-695DAD7DA19F}" type="parTrans" cxnId="{41A30823-57F6-B44D-97FC-6E44AEC634AF}">
      <dgm:prSet/>
      <dgm:spPr/>
      <dgm:t>
        <a:bodyPr/>
        <a:lstStyle/>
        <a:p>
          <a:endParaRPr sz="2000">
            <a:latin typeface="Helvetica Neue" panose="020B0604020202020204" charset="0"/>
          </a:endParaRPr>
        </a:p>
      </dgm:t>
    </dgm:pt>
    <dgm:pt modelId="{6080C9E8-217E-6746-8586-847E165CFF59}" type="sibTrans" cxnId="{41A30823-57F6-B44D-97FC-6E44AEC634AF}">
      <dgm:prSet/>
      <dgm:spPr/>
      <dgm:t>
        <a:bodyPr/>
        <a:lstStyle/>
        <a:p>
          <a:endParaRPr sz="2000">
            <a:latin typeface="Helvetica Neue" panose="020B0604020202020204" charset="0"/>
          </a:endParaRPr>
        </a:p>
      </dgm:t>
    </dgm:pt>
    <dgm:pt modelId="{758BB411-72D8-B048-ABEF-EF7DAB654B5B}">
      <dgm:prSet custT="1"/>
      <dgm:spPr/>
      <dgm:t>
        <a:bodyPr/>
        <a:lstStyle/>
        <a:p>
          <a:pPr>
            <a:buFont typeface="Wingdings" panose="05000000000000000000" pitchFamily="2" charset="2"/>
            <a:buChar char="§"/>
            <a:defRPr sz="2000">
              <a:latin typeface="Helvetica Neue" panose="020B0604020202020204" charset="0"/>
            </a:defRPr>
          </a:pPr>
          <a:r>
            <a:rPr sz="2000" dirty="0"/>
            <a:t>La </a:t>
          </a:r>
          <a:r>
            <a:rPr sz="2000" dirty="0" err="1"/>
            <a:t>continuidad</a:t>
          </a:r>
          <a:r>
            <a:rPr sz="2000" dirty="0"/>
            <a:t> de la I+D </a:t>
          </a:r>
          <a:r>
            <a:rPr sz="2000" dirty="0" err="1"/>
            <a:t>puede</a:t>
          </a:r>
          <a:r>
            <a:rPr sz="2000" dirty="0"/>
            <a:t> </a:t>
          </a:r>
          <a:r>
            <a:rPr sz="2000" dirty="0" err="1"/>
            <a:t>aumentar</a:t>
          </a:r>
          <a:r>
            <a:rPr sz="2000" dirty="0"/>
            <a:t> las </a:t>
          </a:r>
          <a:r>
            <a:rPr sz="2000" dirty="0" err="1"/>
            <a:t>posibilidades</a:t>
          </a:r>
          <a:r>
            <a:rPr sz="2000" dirty="0"/>
            <a:t> de </a:t>
          </a:r>
          <a:r>
            <a:rPr sz="2000" dirty="0" err="1"/>
            <a:t>innovación</a:t>
          </a:r>
          <a:endParaRPr sz="2000" dirty="0"/>
        </a:p>
      </dgm:t>
    </dgm:pt>
    <dgm:pt modelId="{D8946341-667D-3042-95B6-86030B7E4979}" type="parTrans" cxnId="{AC18965D-A7D5-9242-A68B-839BF41A2653}">
      <dgm:prSet/>
      <dgm:spPr/>
      <dgm:t>
        <a:bodyPr/>
        <a:lstStyle/>
        <a:p>
          <a:endParaRPr sz="2000">
            <a:latin typeface="Helvetica Neue" panose="020B0604020202020204" charset="0"/>
          </a:endParaRPr>
        </a:p>
      </dgm:t>
    </dgm:pt>
    <dgm:pt modelId="{00B4AF3D-5E5B-D44B-AAD2-9E82E4637B55}" type="sibTrans" cxnId="{AC18965D-A7D5-9242-A68B-839BF41A2653}">
      <dgm:prSet/>
      <dgm:spPr/>
      <dgm:t>
        <a:bodyPr/>
        <a:lstStyle/>
        <a:p>
          <a:endParaRPr sz="2000">
            <a:latin typeface="Helvetica Neue" panose="020B0604020202020204" charset="0"/>
          </a:endParaRPr>
        </a:p>
      </dgm:t>
    </dgm:pt>
    <dgm:pt modelId="{1F740CD4-C4D9-A240-83F6-728C6E326795}">
      <dgm:prSet custT="1"/>
      <dgm:spPr/>
      <dgm:t>
        <a:bodyPr/>
        <a:lstStyle/>
        <a:p>
          <a:pPr>
            <a:buFont typeface="Wingdings" panose="05000000000000000000" pitchFamily="2" charset="2"/>
            <a:buChar char="§"/>
          </a:pPr>
          <a:endParaRPr sz="2000" dirty="0">
            <a:latin typeface="Helvetica Neue" panose="020B0604020202020204" charset="0"/>
          </a:endParaRPr>
        </a:p>
      </dgm:t>
    </dgm:pt>
    <dgm:pt modelId="{7DD99E13-53A5-9445-BBA3-C1E5CB79936A}" type="parTrans" cxnId="{76FD5047-9B05-8B4B-A971-6FE7A4AC03D1}">
      <dgm:prSet/>
      <dgm:spPr/>
      <dgm:t>
        <a:bodyPr/>
        <a:lstStyle/>
        <a:p>
          <a:endParaRPr sz="2000">
            <a:latin typeface="Helvetica Neue" panose="020B0604020202020204" charset="0"/>
          </a:endParaRPr>
        </a:p>
      </dgm:t>
    </dgm:pt>
    <dgm:pt modelId="{35DC812B-8DBA-6C45-85A5-AB417A02666D}" type="sibTrans" cxnId="{76FD5047-9B05-8B4B-A971-6FE7A4AC03D1}">
      <dgm:prSet/>
      <dgm:spPr/>
      <dgm:t>
        <a:bodyPr/>
        <a:lstStyle/>
        <a:p>
          <a:endParaRPr sz="2000">
            <a:latin typeface="Helvetica Neue" panose="020B0604020202020204" charset="0"/>
          </a:endParaRPr>
        </a:p>
      </dgm:t>
    </dgm:pt>
    <dgm:pt modelId="{7EE4848A-C4F7-CB4C-B4B5-A517DAD1DF31}">
      <dgm:prSet custT="1"/>
      <dgm:spPr/>
      <dgm:t>
        <a:bodyPr/>
        <a:lstStyle/>
        <a:p>
          <a:pPr>
            <a:buFont typeface="Wingdings" panose="05000000000000000000" pitchFamily="2" charset="2"/>
            <a:buChar char="§"/>
            <a:defRPr sz="2000">
              <a:latin typeface="Helvetica Neue" panose="020B0604020202020204" charset="0"/>
            </a:defRPr>
          </a:pPr>
          <a:r>
            <a:rPr sz="2000" dirty="0" err="1"/>
            <a:t>Diversidad</a:t>
          </a:r>
          <a:r>
            <a:rPr sz="2000" dirty="0"/>
            <a:t> de </a:t>
          </a:r>
          <a:r>
            <a:rPr sz="2000" dirty="0" err="1"/>
            <a:t>habilidades</a:t>
          </a:r>
          <a:endParaRPr sz="2000" dirty="0"/>
        </a:p>
      </dgm:t>
    </dgm:pt>
    <dgm:pt modelId="{A23B1B9D-644D-D04F-9C78-6C72FFB6E163}" type="parTrans" cxnId="{588EB529-6C0A-474F-AD95-4326335BA178}">
      <dgm:prSet/>
      <dgm:spPr/>
      <dgm:t>
        <a:bodyPr/>
        <a:lstStyle/>
        <a:p>
          <a:endParaRPr sz="2000">
            <a:latin typeface="Helvetica Neue" panose="020B0604020202020204" charset="0"/>
          </a:endParaRPr>
        </a:p>
      </dgm:t>
    </dgm:pt>
    <dgm:pt modelId="{103D4DE2-D59E-C44F-853F-1F247A773ACC}" type="sibTrans" cxnId="{588EB529-6C0A-474F-AD95-4326335BA178}">
      <dgm:prSet/>
      <dgm:spPr/>
      <dgm:t>
        <a:bodyPr/>
        <a:lstStyle/>
        <a:p>
          <a:endParaRPr sz="2000">
            <a:latin typeface="Helvetica Neue" panose="020B0604020202020204" charset="0"/>
          </a:endParaRPr>
        </a:p>
      </dgm:t>
    </dgm:pt>
    <dgm:pt modelId="{522EBD1C-54E7-5C42-BF9D-64A33C3F8EC8}">
      <dgm:prSet custT="1"/>
      <dgm:spPr/>
      <dgm:t>
        <a:bodyPr/>
        <a:lstStyle/>
        <a:p>
          <a:pPr>
            <a:buFont typeface="Wingdings" panose="05000000000000000000" pitchFamily="2" charset="2"/>
            <a:buChar char="§"/>
          </a:pPr>
          <a:endParaRPr sz="2000" dirty="0">
            <a:latin typeface="Helvetica Neue" panose="020B0604020202020204" charset="0"/>
          </a:endParaRPr>
        </a:p>
      </dgm:t>
    </dgm:pt>
    <dgm:pt modelId="{0DA4AECE-A144-E447-97E0-AFE9D0FB8F43}" type="parTrans" cxnId="{F73B1E6E-CAD8-134E-B060-59C7D3029BDB}">
      <dgm:prSet/>
      <dgm:spPr/>
      <dgm:t>
        <a:bodyPr/>
        <a:lstStyle/>
        <a:p>
          <a:endParaRPr sz="2000">
            <a:latin typeface="Helvetica Neue" panose="020B0604020202020204" charset="0"/>
          </a:endParaRPr>
        </a:p>
      </dgm:t>
    </dgm:pt>
    <dgm:pt modelId="{977708A6-A1DA-AB44-938E-40026549948C}" type="sibTrans" cxnId="{F73B1E6E-CAD8-134E-B060-59C7D3029BDB}">
      <dgm:prSet/>
      <dgm:spPr/>
      <dgm:t>
        <a:bodyPr/>
        <a:lstStyle/>
        <a:p>
          <a:endParaRPr sz="2000">
            <a:latin typeface="Helvetica Neue" panose="020B0604020202020204" charset="0"/>
          </a:endParaRPr>
        </a:p>
      </dgm:t>
    </dgm:pt>
    <dgm:pt modelId="{E2D8A969-6603-2F4C-A613-6E28AE49D251}">
      <dgm:prSet custT="1"/>
      <dgm:spPr/>
      <dgm:t>
        <a:bodyPr/>
        <a:lstStyle/>
        <a:p>
          <a:pPr>
            <a:buFont typeface="Wingdings" panose="05000000000000000000" pitchFamily="2" charset="2"/>
            <a:buChar char="§"/>
          </a:pPr>
          <a:endParaRPr sz="2000">
            <a:latin typeface="Helvetica Neue" panose="020B0604020202020204" charset="0"/>
          </a:endParaRPr>
        </a:p>
      </dgm:t>
    </dgm:pt>
    <dgm:pt modelId="{C5E071C3-425D-9740-B653-EFDEB1AA3780}" type="parTrans" cxnId="{F3B96474-F91E-BB4C-AE78-965140AB3A7B}">
      <dgm:prSet/>
      <dgm:spPr/>
      <dgm:t>
        <a:bodyPr/>
        <a:lstStyle/>
        <a:p>
          <a:endParaRPr sz="2000">
            <a:latin typeface="Helvetica Neue" panose="020B0604020202020204" charset="0"/>
          </a:endParaRPr>
        </a:p>
      </dgm:t>
    </dgm:pt>
    <dgm:pt modelId="{81B53884-6208-9F49-B2E1-2F76A358C89B}" type="sibTrans" cxnId="{F3B96474-F91E-BB4C-AE78-965140AB3A7B}">
      <dgm:prSet/>
      <dgm:spPr/>
      <dgm:t>
        <a:bodyPr/>
        <a:lstStyle/>
        <a:p>
          <a:endParaRPr sz="2000">
            <a:latin typeface="Helvetica Neue" panose="020B0604020202020204" charset="0"/>
          </a:endParaRPr>
        </a:p>
      </dgm:t>
    </dgm:pt>
    <dgm:pt modelId="{53F515E3-DB6A-9C42-9662-069022E3F843}">
      <dgm:prSet custT="1"/>
      <dgm:spPr/>
      <dgm:t>
        <a:bodyPr/>
        <a:lstStyle/>
        <a:p>
          <a:pPr>
            <a:buFont typeface="Wingdings" panose="05000000000000000000" pitchFamily="2" charset="2"/>
            <a:buChar char="§"/>
          </a:pPr>
          <a:endParaRPr sz="2000">
            <a:latin typeface="Helvetica Neue" panose="020B0604020202020204" charset="0"/>
          </a:endParaRPr>
        </a:p>
      </dgm:t>
    </dgm:pt>
    <dgm:pt modelId="{B2BC18DA-A2CE-A24C-AC07-6D6DEF5EFE96}" type="parTrans" cxnId="{EF3D9D2D-817D-4A4E-A133-A5756053A907}">
      <dgm:prSet/>
      <dgm:spPr/>
      <dgm:t>
        <a:bodyPr/>
        <a:lstStyle/>
        <a:p>
          <a:endParaRPr sz="2000">
            <a:latin typeface="Helvetica Neue" panose="020B0604020202020204" charset="0"/>
          </a:endParaRPr>
        </a:p>
      </dgm:t>
    </dgm:pt>
    <dgm:pt modelId="{0DD24CE1-F4FA-CB46-9133-81A320F395A8}" type="sibTrans" cxnId="{EF3D9D2D-817D-4A4E-A133-A5756053A907}">
      <dgm:prSet/>
      <dgm:spPr/>
      <dgm:t>
        <a:bodyPr/>
        <a:lstStyle/>
        <a:p>
          <a:endParaRPr sz="2000">
            <a:latin typeface="Helvetica Neue" panose="020B0604020202020204" charset="0"/>
          </a:endParaRPr>
        </a:p>
      </dgm:t>
    </dgm:pt>
    <dgm:pt modelId="{6670CEE7-AA30-40E8-9EA8-883B3C4D1054}">
      <dgm:prSet phldrT="[Texto]" custT="1"/>
      <dgm:spPr>
        <a:solidFill>
          <a:srgbClr val="4D94B7"/>
        </a:solidFill>
      </dgm:spPr>
      <dgm:t>
        <a:bodyPr/>
        <a:lstStyle/>
        <a:p>
          <a:pPr>
            <a:buFont typeface="Wingdings" panose="05000000000000000000" pitchFamily="2" charset="2"/>
            <a:buChar char="§"/>
          </a:pPr>
          <a:endParaRPr sz="2000">
            <a:latin typeface="Helvetica Neue" panose="020B0604020202020204" charset="0"/>
          </a:endParaRPr>
        </a:p>
      </dgm:t>
    </dgm:pt>
    <dgm:pt modelId="{42E810D7-E22C-4A40-9814-4CDFB40D5752}" type="parTrans" cxnId="{E028DA05-CD23-4A20-B7F7-5A680140958A}">
      <dgm:prSet/>
      <dgm:spPr/>
      <dgm:t>
        <a:bodyPr/>
        <a:lstStyle/>
        <a:p>
          <a:endParaRPr sz="2000"/>
        </a:p>
      </dgm:t>
    </dgm:pt>
    <dgm:pt modelId="{BB765EA5-3877-44D3-99A3-EA5C0B37BCE9}" type="sibTrans" cxnId="{E028DA05-CD23-4A20-B7F7-5A680140958A}">
      <dgm:prSet/>
      <dgm:spPr/>
      <dgm:t>
        <a:bodyPr/>
        <a:lstStyle/>
        <a:p>
          <a:endParaRPr sz="2000"/>
        </a:p>
      </dgm:t>
    </dgm:pt>
    <dgm:pt modelId="{7E3CDD7F-13BF-4C51-9F3A-DC7DC6AC73F1}">
      <dgm:prSet phldrT="[Texto]" custT="1"/>
      <dgm:spPr>
        <a:solidFill>
          <a:srgbClr val="78B17A"/>
        </a:solidFill>
      </dgm:spPr>
      <dgm:t>
        <a:bodyPr/>
        <a:lstStyle/>
        <a:p>
          <a:pPr>
            <a:buFont typeface="Wingdings" panose="05000000000000000000" pitchFamily="2" charset="2"/>
            <a:buChar char="§"/>
          </a:pPr>
          <a:endParaRPr sz="2000">
            <a:latin typeface="Helvetica Neue" panose="020B0604020202020204" charset="0"/>
          </a:endParaRPr>
        </a:p>
      </dgm:t>
    </dgm:pt>
    <dgm:pt modelId="{19D6C543-F1B4-495D-82C6-689C4BE33D6A}" type="parTrans" cxnId="{BCEBDB58-DC28-452F-8569-E91C4CC4393A}">
      <dgm:prSet/>
      <dgm:spPr/>
      <dgm:t>
        <a:bodyPr/>
        <a:lstStyle/>
        <a:p>
          <a:endParaRPr sz="2000"/>
        </a:p>
      </dgm:t>
    </dgm:pt>
    <dgm:pt modelId="{149F7A36-4DF4-4A4B-AA26-29028B8B804C}" type="sibTrans" cxnId="{BCEBDB58-DC28-452F-8569-E91C4CC4393A}">
      <dgm:prSet/>
      <dgm:spPr/>
      <dgm:t>
        <a:bodyPr/>
        <a:lstStyle/>
        <a:p>
          <a:endParaRPr sz="2000"/>
        </a:p>
      </dgm:t>
    </dgm:pt>
    <dgm:pt modelId="{47B68D83-BC54-4219-A014-CCD33A2E8B11}">
      <dgm:prSet phldrT="[Texto]" custT="1"/>
      <dgm:spPr>
        <a:solidFill>
          <a:srgbClr val="AED633"/>
        </a:solidFill>
      </dgm:spPr>
      <dgm:t>
        <a:bodyPr/>
        <a:lstStyle/>
        <a:p>
          <a:pPr>
            <a:buFont typeface="Wingdings" panose="05000000000000000000" pitchFamily="2" charset="2"/>
            <a:buChar char="§"/>
          </a:pPr>
          <a:endParaRPr sz="2000">
            <a:latin typeface="Helvetica Neue" panose="020B0604020202020204" charset="0"/>
          </a:endParaRPr>
        </a:p>
      </dgm:t>
    </dgm:pt>
    <dgm:pt modelId="{4D0E561A-F245-481F-AFC3-919C3EFA80A1}" type="parTrans" cxnId="{3A172DAB-4C3B-4ADF-8130-91D6B19CF9B3}">
      <dgm:prSet/>
      <dgm:spPr/>
      <dgm:t>
        <a:bodyPr/>
        <a:lstStyle/>
        <a:p>
          <a:endParaRPr sz="2000"/>
        </a:p>
      </dgm:t>
    </dgm:pt>
    <dgm:pt modelId="{459340A5-319A-48A4-8EC3-62AC0882D4A1}" type="sibTrans" cxnId="{3A172DAB-4C3B-4ADF-8130-91D6B19CF9B3}">
      <dgm:prSet/>
      <dgm:spPr/>
      <dgm:t>
        <a:bodyPr/>
        <a:lstStyle/>
        <a:p>
          <a:endParaRPr sz="2000"/>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3">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3">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3">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9" presId="urn:microsoft.com/office/officeart/2005/8/layout/hList6"/>
    <dgm:cxn modelId="{E028DA05-CD23-4A20-B7F7-5A680140958A}" srcId="{2190E1AC-BBD7-4353-BFFB-96638D02CF1F}" destId="{6670CEE7-AA30-40E8-9EA8-883B3C4D1054}" srcOrd="0" destOrd="0" parTransId="{42E810D7-E22C-4A40-9814-4CDFB40D5752}" sibTransId="{BB765EA5-3877-44D3-99A3-EA5C0B37BCE9}"/>
    <dgm:cxn modelId="{3FFF6E15-1FB6-450D-B136-CCFF6C01C7D0}" type="presOf" srcId="{87648AFC-D6DE-465D-B4BC-2C922143EC0A}" destId="{93B0D6AB-5E0F-4286-BC0E-71F22E92DF0A}" srcOrd="0" destOrd="6" presId="urn:microsoft.com/office/officeart/2005/8/layout/hList6"/>
    <dgm:cxn modelId="{7FE1CD1E-A36D-49A4-8B24-E72BC3F0605D}" srcId="{211DF803-F6C0-4377-9EA1-730918AEE4FB}" destId="{D15BC6BC-A366-43B8-8E31-D6086399116B}" srcOrd="3" destOrd="0" parTransId="{529AA145-8860-42D1-B8E9-5D02E414F9B8}" sibTransId="{B10D7BDA-CC30-44E9-94A7-EB3504597714}"/>
    <dgm:cxn modelId="{41A30823-57F6-B44D-97FC-6E44AEC634AF}" srcId="{6E472645-BC71-459D-997A-F9341A994092}" destId="{3FE44A92-F81E-3C4F-8E77-461F86265E22}" srcOrd="2" destOrd="0" parTransId="{FDB42BA0-2554-BC49-8BA3-695DAD7DA19F}" sibTransId="{6080C9E8-217E-6746-8586-847E165CFF59}"/>
    <dgm:cxn modelId="{588EB529-6C0A-474F-AD95-4326335BA178}" srcId="{211DF803-F6C0-4377-9EA1-730918AEE4FB}" destId="{7EE4848A-C4F7-CB4C-B4B5-A517DAD1DF31}" srcOrd="7" destOrd="0" parTransId="{A23B1B9D-644D-D04F-9C78-6C72FFB6E163}" sibTransId="{103D4DE2-D59E-C44F-853F-1F247A773ACC}"/>
    <dgm:cxn modelId="{FECBC12A-F63C-4741-80CB-03D383A9EA87}" type="presOf" srcId="{6670CEE7-AA30-40E8-9EA8-883B3C4D1054}" destId="{93B0D6AB-5E0F-4286-BC0E-71F22E92DF0A}" srcOrd="0" destOrd="1" presId="urn:microsoft.com/office/officeart/2005/8/layout/hList6"/>
    <dgm:cxn modelId="{EF3D9D2D-817D-4A4E-A133-A5756053A907}" srcId="{211DF803-F6C0-4377-9EA1-730918AEE4FB}" destId="{53F515E3-DB6A-9C42-9662-069022E3F843}" srcOrd="6" destOrd="0" parTransId="{B2BC18DA-A2CE-A24C-AC07-6D6DEF5EFE96}" sibTransId="{0DD24CE1-F4FA-CB46-9133-81A320F395A8}"/>
    <dgm:cxn modelId="{8474E33B-A73A-A14E-9BC9-9900CB5F68D9}" type="presOf" srcId="{7EE4848A-C4F7-CB4C-B4B5-A517DAD1DF31}" destId="{E352A7A4-F4D1-4FE5-9A5F-9CFF17B53C6B}" srcOrd="0" destOrd="8" presId="urn:microsoft.com/office/officeart/2005/8/layout/hList6"/>
    <dgm:cxn modelId="{AC18965D-A7D5-9242-A68B-839BF41A2653}" srcId="{6E472645-BC71-459D-997A-F9341A994092}" destId="{758BB411-72D8-B048-ABEF-EF7DAB654B5B}" srcOrd="5" destOrd="0" parTransId="{D8946341-667D-3042-95B6-86030B7E4979}" sibTransId="{00B4AF3D-5E5B-D44B-AAD2-9E82E4637B55}"/>
    <dgm:cxn modelId="{EBB0D55D-A74A-4268-A09D-DC5556E757C1}" type="presOf" srcId="{20B94105-DAFF-4CC4-A94C-AE0D70601049}" destId="{20B1CF38-A52D-40CC-A2A7-450B517CFFAB}" srcOrd="0" destOrd="4" presId="urn:microsoft.com/office/officeart/2005/8/layout/hList6"/>
    <dgm:cxn modelId="{A1F83A5F-CB85-4A97-A2BF-156AB05DD496}" type="presOf" srcId="{48645316-919B-4F63-AF82-40A3F0264D31}" destId="{20B1CF38-A52D-40CC-A2A7-450B517CFFAB}" srcOrd="0" destOrd="2" presId="urn:microsoft.com/office/officeart/2005/8/layout/hList6"/>
    <dgm:cxn modelId="{8BE6AB61-AF9D-DA49-A637-36EAF8084662}" srcId="{2190E1AC-BBD7-4353-BFFB-96638D02CF1F}" destId="{3FCB649A-0E96-3C43-BA59-8F652A3BC7F6}" srcOrd="4" destOrd="0" parTransId="{4BEA68A5-52D9-334F-85AB-BEB444E4C060}" sibTransId="{F9A63F80-45DB-8648-AEFF-2E98F4627E0D}"/>
    <dgm:cxn modelId="{F04A1F44-DE59-7947-A009-01352879AEC9}" type="presOf" srcId="{D831ADC3-8BF2-3B4E-8361-9CEED71024E8}" destId="{93B0D6AB-5E0F-4286-BC0E-71F22E92DF0A}" srcOrd="0" destOrd="3" presId="urn:microsoft.com/office/officeart/2005/8/layout/hList6"/>
    <dgm:cxn modelId="{8D381F47-5EB8-4F7F-8BEA-F899A8117359}" type="presOf" srcId="{28BA5EB9-E6D7-4A34-BBC2-D613F00391CA}" destId="{D7B340CB-CD18-49D7-8F19-C70010EA7293}" srcOrd="0" destOrd="0" presId="urn:microsoft.com/office/officeart/2005/8/layout/hList6"/>
    <dgm:cxn modelId="{76FD5047-9B05-8B4B-A971-6FE7A4AC03D1}" srcId="{6E472645-BC71-459D-997A-F9341A994092}" destId="{1F740CD4-C4D9-A240-83F6-728C6E326795}" srcOrd="4" destOrd="0" parTransId="{7DD99E13-53A5-9445-BBA3-C1E5CB79936A}" sibTransId="{35DC812B-8DBA-6C45-85A5-AB417A02666D}"/>
    <dgm:cxn modelId="{1D317167-76AA-4F4E-A9F8-63612EC3DBE2}" srcId="{2190E1AC-BBD7-4353-BFFB-96638D02CF1F}" destId="{D14F4154-5C7E-49B9-A1DA-CF4835FA14E9}" srcOrd="1" destOrd="0" parTransId="{BE3B42CE-9942-4645-A449-81A1E9DB9154}" sibTransId="{37CC2B3D-0FC1-46C1-A6B5-F006EBCAD4AC}"/>
    <dgm:cxn modelId="{0990784A-A9E7-437C-BAC3-6C1046912C48}" srcId="{2190E1AC-BBD7-4353-BFFB-96638D02CF1F}" destId="{9CCD6EDD-8C82-4FB4-A48A-E3C5432C2734}" srcOrd="3" destOrd="0" parTransId="{118E1BC6-7F0C-4B4C-8225-2ACA6F833F9E}" sibTransId="{28EEDD6E-A05C-4F45-A8D6-EF45F6AA53E2}"/>
    <dgm:cxn modelId="{503EA16A-1404-4A06-A987-5065DAE5D09D}" type="presOf" srcId="{D14F4154-5C7E-49B9-A1DA-CF4835FA14E9}" destId="{93B0D6AB-5E0F-4286-BC0E-71F22E92DF0A}" srcOrd="0" destOrd="2" presId="urn:microsoft.com/office/officeart/2005/8/layout/hList6"/>
    <dgm:cxn modelId="{D5B77F6D-20FB-674B-9ED1-5913B808C0DB}" srcId="{2190E1AC-BBD7-4353-BFFB-96638D02CF1F}" destId="{D831ADC3-8BF2-3B4E-8361-9CEED71024E8}" srcOrd="2" destOrd="0" parTransId="{FFF2BCC7-CCE4-F14E-AD3F-32020FF441AF}" sibTransId="{9E457669-2221-D844-B6F2-B3BBEEC030DD}"/>
    <dgm:cxn modelId="{F73B1E6E-CAD8-134E-B060-59C7D3029BDB}" srcId="{211DF803-F6C0-4377-9EA1-730918AEE4FB}" destId="{522EBD1C-54E7-5C42-BF9D-64A33C3F8EC8}" srcOrd="2" destOrd="0" parTransId="{0DA4AECE-A144-E447-97E0-AFE9D0FB8F43}" sibTransId="{977708A6-A1DA-AB44-938E-40026549948C}"/>
    <dgm:cxn modelId="{2E2EAF4F-FD3F-7946-8980-95ED16FDE630}" type="presOf" srcId="{758BB411-72D8-B048-ABEF-EF7DAB654B5B}" destId="{20B1CF38-A52D-40CC-A2A7-450B517CFFAB}" srcOrd="0" destOrd="6" presId="urn:microsoft.com/office/officeart/2005/8/layout/hList6"/>
    <dgm:cxn modelId="{8BB61254-DD4C-4D1C-9EF7-E4D479FFE1EA}" type="presOf" srcId="{6E472645-BC71-459D-997A-F9341A994092}" destId="{20B1CF38-A52D-40CC-A2A7-450B517CFFAB}" srcOrd="0" destOrd="0" presId="urn:microsoft.com/office/officeart/2005/8/layout/hList6"/>
    <dgm:cxn modelId="{F3B96474-F91E-BB4C-AE78-965140AB3A7B}" srcId="{211DF803-F6C0-4377-9EA1-730918AEE4FB}" destId="{E2D8A969-6603-2F4C-A613-6E28AE49D251}" srcOrd="4" destOrd="0" parTransId="{C5E071C3-425D-9740-B653-EFDEB1AA3780}" sibTransId="{81B53884-6208-9F49-B2E1-2F76A358C89B}"/>
    <dgm:cxn modelId="{0A097956-F995-4F1B-AEF6-AC4A4EB74A53}" type="presOf" srcId="{7E3CDD7F-13BF-4C51-9F3A-DC7DC6AC73F1}" destId="{20B1CF38-A52D-40CC-A2A7-450B517CFFAB}" srcOrd="0" destOrd="1" presId="urn:microsoft.com/office/officeart/2005/8/layout/hList6"/>
    <dgm:cxn modelId="{0F9E9077-E0A2-8845-A661-2F02E1FEB71B}" type="presOf" srcId="{3FCB649A-0E96-3C43-BA59-8F652A3BC7F6}" destId="{93B0D6AB-5E0F-4286-BC0E-71F22E92DF0A}" srcOrd="0" destOrd="5" presId="urn:microsoft.com/office/officeart/2005/8/layout/hList6"/>
    <dgm:cxn modelId="{BCEBDB58-DC28-452F-8569-E91C4CC4393A}" srcId="{6E472645-BC71-459D-997A-F9341A994092}" destId="{7E3CDD7F-13BF-4C51-9F3A-DC7DC6AC73F1}" srcOrd="0" destOrd="0" parTransId="{19D6C543-F1B4-495D-82C6-689C4BE33D6A}" sibTransId="{149F7A36-4DF4-4A4B-AA26-29028B8B804C}"/>
    <dgm:cxn modelId="{D1846C7B-2692-47AA-9430-8D27359DDCBF}" type="presOf" srcId="{2190E1AC-BBD7-4353-BFFB-96638D02CF1F}" destId="{93B0D6AB-5E0F-4286-BC0E-71F22E92DF0A}" srcOrd="0" destOrd="0" presId="urn:microsoft.com/office/officeart/2005/8/layout/hList6"/>
    <dgm:cxn modelId="{B5E6A17B-B4D2-A446-9E33-CBA5FC9D371F}" type="presOf" srcId="{53F515E3-DB6A-9C42-9662-069022E3F843}" destId="{E352A7A4-F4D1-4FE5-9A5F-9CFF17B53C6B}" srcOrd="0" destOrd="7" presId="urn:microsoft.com/office/officeart/2005/8/layout/hList6"/>
    <dgm:cxn modelId="{58C00E8C-331B-4E7E-A135-B9B94893AFE0}" type="presOf" srcId="{47B68D83-BC54-4219-A014-CCD33A2E8B11}" destId="{E352A7A4-F4D1-4FE5-9A5F-9CFF17B53C6B}" srcOrd="0" destOrd="1" presId="urn:microsoft.com/office/officeart/2005/8/layout/hList6"/>
    <dgm:cxn modelId="{2379718D-A02E-C344-9DF4-504F7676DB80}" type="presOf" srcId="{3FE44A92-F81E-3C4F-8E77-461F86265E22}" destId="{20B1CF38-A52D-40CC-A2A7-450B517CFFAB}" srcOrd="0" destOrd="3" presId="urn:microsoft.com/office/officeart/2005/8/layout/hList6"/>
    <dgm:cxn modelId="{D12C108E-7780-4774-8A64-E6A228CE3BE9}" srcId="{2190E1AC-BBD7-4353-BFFB-96638D02CF1F}" destId="{B6E75022-ACAE-4E09-B382-39335791B453}" srcOrd="6" destOrd="0" parTransId="{214599B9-32E5-412E-A693-BA152425AE3C}" sibTransId="{64E3FBCC-DCEA-4D55-8307-23F82E2763BA}"/>
    <dgm:cxn modelId="{2BC4AB92-2105-2B44-8EE0-F8B5A975DC4E}" type="presOf" srcId="{E2D8A969-6603-2F4C-A613-6E28AE49D251}" destId="{E352A7A4-F4D1-4FE5-9A5F-9CFF17B53C6B}" srcOrd="0" destOrd="5" presId="urn:microsoft.com/office/officeart/2005/8/layout/hList6"/>
    <dgm:cxn modelId="{B9D42993-2692-4FB5-9962-97DA94996384}" srcId="{211DF803-F6C0-4377-9EA1-730918AEE4FB}" destId="{F8C5ABC5-561D-4BFA-AEA0-EBBDC1F3EA99}" srcOrd="8" destOrd="0" parTransId="{996824AE-A398-4D98-9B3D-9709E1D2FE49}" sibTransId="{DF0DA6DF-1617-471E-B5A6-F07256FB7099}"/>
    <dgm:cxn modelId="{3A172DAB-4C3B-4ADF-8130-91D6B19CF9B3}" srcId="{211DF803-F6C0-4377-9EA1-730918AEE4FB}" destId="{47B68D83-BC54-4219-A014-CCD33A2E8B11}" srcOrd="0" destOrd="0" parTransId="{4D0E561A-F245-481F-AFC3-919C3EFA80A1}" sibTransId="{459340A5-319A-48A4-8EC3-62AC0882D4A1}"/>
    <dgm:cxn modelId="{E3B0BBAE-E7B0-4033-907F-3EEA707FD686}" srcId="{28BA5EB9-E6D7-4A34-BBC2-D613F00391CA}" destId="{211DF803-F6C0-4377-9EA1-730918AEE4FB}" srcOrd="2" destOrd="0" parTransId="{D355C6D1-BE47-439F-9A2D-CF582FB387AF}" sibTransId="{54E221B3-524C-40BB-99C5-D9AB6462D8E2}"/>
    <dgm:cxn modelId="{C37824B5-DF9B-4C99-9CE5-61B1E79BA3C9}" srcId="{211DF803-F6C0-4377-9EA1-730918AEE4FB}" destId="{3651CD99-BA01-4AC4-9E13-5C4640AF9A08}" srcOrd="1" destOrd="0" parTransId="{494C1770-5893-4319-9CB9-B0057EFC87E3}" sibTransId="{324AF892-F3F1-428F-9193-8B3645E99DC7}"/>
    <dgm:cxn modelId="{3181D6B8-8356-4C64-9751-FD1E2729109B}" srcId="{211DF803-F6C0-4377-9EA1-730918AEE4FB}" destId="{D59A5103-4FE5-40EE-BE7B-C897AB2EC1F0}" srcOrd="5" destOrd="0" parTransId="{FCFC649A-802B-491C-B1F4-989CF446780B}" sibTransId="{7702CAA7-015F-4043-8FFA-BB0E18C67B2E}"/>
    <dgm:cxn modelId="{CECE7AB9-D188-3E45-BC5A-FDAB5511BD01}" type="presOf" srcId="{522EBD1C-54E7-5C42-BF9D-64A33C3F8EC8}" destId="{E352A7A4-F4D1-4FE5-9A5F-9CFF17B53C6B}" srcOrd="0" destOrd="3" presId="urn:microsoft.com/office/officeart/2005/8/layout/hList6"/>
    <dgm:cxn modelId="{BCC903BA-F688-4EA9-A99B-1950436B3708}" srcId="{6E472645-BC71-459D-997A-F9341A994092}" destId="{48645316-919B-4F63-AF82-40A3F0264D31}" srcOrd="1" destOrd="0" parTransId="{8605296F-8C95-4E09-AF07-C19FD452560A}" sibTransId="{133178BE-A8A3-4695-9C73-6414C65D65D6}"/>
    <dgm:cxn modelId="{2C6E23C1-E033-4F8B-A675-7EC80C23D44B}" type="presOf" srcId="{D59A5103-4FE5-40EE-BE7B-C897AB2EC1F0}" destId="{E352A7A4-F4D1-4FE5-9A5F-9CFF17B53C6B}" srcOrd="0" destOrd="6" presId="urn:microsoft.com/office/officeart/2005/8/layout/hList6"/>
    <dgm:cxn modelId="{569BD7C5-5795-404A-8E61-1552C788A689}" type="presOf" srcId="{D15BC6BC-A366-43B8-8E31-D6086399116B}" destId="{E352A7A4-F4D1-4FE5-9A5F-9CFF17B53C6B}" srcOrd="0" destOrd="4" presId="urn:microsoft.com/office/officeart/2005/8/layout/hList6"/>
    <dgm:cxn modelId="{FFFEA3D2-503B-421B-94D4-D1A38A28B51B}" type="presOf" srcId="{3651CD99-BA01-4AC4-9E13-5C4640AF9A08}" destId="{E352A7A4-F4D1-4FE5-9A5F-9CFF17B53C6B}"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4" presId="urn:microsoft.com/office/officeart/2005/8/layout/hList6"/>
    <dgm:cxn modelId="{26F0F5DC-0848-8043-BA66-6F19BB7B262C}" type="presOf" srcId="{1F740CD4-C4D9-A240-83F6-728C6E326795}" destId="{20B1CF38-A52D-40CC-A2A7-450B517CFFAB}" srcOrd="0" destOrd="5" presId="urn:microsoft.com/office/officeart/2005/8/layout/hList6"/>
    <dgm:cxn modelId="{17EB51E3-D989-417C-8690-37C9232270E4}" srcId="{6E472645-BC71-459D-997A-F9341A994092}" destId="{20B94105-DAFF-4CC4-A94C-AE0D70601049}" srcOrd="3"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7" presId="urn:microsoft.com/office/officeart/2005/8/layout/hList6"/>
    <dgm:cxn modelId="{E7F4C5FB-9D1B-4E06-B797-FD1C423051A2}" srcId="{2190E1AC-BBD7-4353-BFFB-96638D02CF1F}" destId="{87648AFC-D6DE-465D-B4BC-2C922143EC0A}" srcOrd="5" destOrd="0" parTransId="{06C701E9-A006-4F8F-A2E2-EB31FF90BA38}" sibTransId="{3955DC62-2C69-477F-A96E-602B597AF466}"/>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E21C-435D-A24F-BB64-43AD1E5FBDF5}">
      <dsp:nvSpPr>
        <dsp:cNvPr id="0" name=""/>
        <dsp:cNvSpPr/>
      </dsp:nvSpPr>
      <dsp:spPr>
        <a:xfrm>
          <a:off x="-6228051" y="-952775"/>
          <a:ext cx="7413552" cy="7413552"/>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4C9631-EB34-9047-91E9-0000027C0D09}">
      <dsp:nvSpPr>
        <dsp:cNvPr id="0" name=""/>
        <dsp:cNvSpPr/>
      </dsp:nvSpPr>
      <dsp:spPr>
        <a:xfrm>
          <a:off x="441411" y="290051"/>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sz="2400" kern="1200" dirty="0" err="1"/>
            <a:t>Identificar</a:t>
          </a:r>
          <a:r>
            <a:rPr sz="2400" kern="1200" dirty="0"/>
            <a:t> y </a:t>
          </a:r>
          <a:r>
            <a:rPr sz="2400" kern="1200" dirty="0" err="1"/>
            <a:t>crear</a:t>
          </a:r>
          <a:r>
            <a:rPr sz="2400" kern="1200" dirty="0"/>
            <a:t> </a:t>
          </a:r>
          <a:r>
            <a:rPr sz="2400" kern="1200" dirty="0" err="1"/>
            <a:t>oportunidades</a:t>
          </a:r>
          <a:endParaRPr sz="2400" kern="1200" dirty="0"/>
        </a:p>
      </dsp:txBody>
      <dsp:txXfrm>
        <a:off x="441411" y="290051"/>
        <a:ext cx="7076595" cy="579882"/>
      </dsp:txXfrm>
    </dsp:sp>
    <dsp:sp modelId="{5970A9CF-0EE9-A84F-8D77-6A1CD1F679D4}">
      <dsp:nvSpPr>
        <dsp:cNvPr id="0" name=""/>
        <dsp:cNvSpPr/>
      </dsp:nvSpPr>
      <dsp:spPr>
        <a:xfrm>
          <a:off x="78984" y="217566"/>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62884-5690-F544-9E3E-1780C88666D6}">
      <dsp:nvSpPr>
        <dsp:cNvPr id="0" name=""/>
        <dsp:cNvSpPr/>
      </dsp:nvSpPr>
      <dsp:spPr>
        <a:xfrm>
          <a:off x="918404" y="1159764"/>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sz="2400" kern="1200"/>
            <a:t>Nuevas formas de satisfacer las necesidades del mercado</a:t>
          </a:r>
        </a:p>
      </dsp:txBody>
      <dsp:txXfrm>
        <a:off x="918404" y="1159764"/>
        <a:ext cx="6599602" cy="579882"/>
      </dsp:txXfrm>
    </dsp:sp>
    <dsp:sp modelId="{8917B06A-4DA1-604F-8D3A-5D4636B1EC18}">
      <dsp:nvSpPr>
        <dsp:cNvPr id="0" name=""/>
        <dsp:cNvSpPr/>
      </dsp:nvSpPr>
      <dsp:spPr>
        <a:xfrm>
          <a:off x="555977" y="1087279"/>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65D00F-A42C-A44D-A374-9CF81260BA39}">
      <dsp:nvSpPr>
        <dsp:cNvPr id="0" name=""/>
        <dsp:cNvSpPr/>
      </dsp:nvSpPr>
      <dsp:spPr>
        <a:xfrm>
          <a:off x="1136520" y="2029477"/>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lang="es-ES" sz="2400" kern="1200" dirty="0"/>
            <a:t>Abrirse a</a:t>
          </a:r>
          <a:r>
            <a:rPr sz="2400" kern="1200" dirty="0"/>
            <a:t> </a:t>
          </a:r>
          <a:r>
            <a:rPr sz="2400" kern="1200" dirty="0" err="1"/>
            <a:t>nuevos</a:t>
          </a:r>
          <a:r>
            <a:rPr sz="2400" kern="1200" dirty="0"/>
            <a:t> mercados</a:t>
          </a:r>
        </a:p>
      </dsp:txBody>
      <dsp:txXfrm>
        <a:off x="1136520" y="2029477"/>
        <a:ext cx="6381486" cy="579882"/>
      </dsp:txXfrm>
    </dsp:sp>
    <dsp:sp modelId="{4022AF1E-B34F-1C49-9A15-52001129D98C}">
      <dsp:nvSpPr>
        <dsp:cNvPr id="0" name=""/>
        <dsp:cNvSpPr/>
      </dsp:nvSpPr>
      <dsp:spPr>
        <a:xfrm>
          <a:off x="774094" y="1956992"/>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FED656-F8E4-144B-BAA8-5456D400C9D3}">
      <dsp:nvSpPr>
        <dsp:cNvPr id="0" name=""/>
        <dsp:cNvSpPr/>
      </dsp:nvSpPr>
      <dsp:spPr>
        <a:xfrm>
          <a:off x="1136520" y="2898640"/>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lang="es-ES" sz="2400" kern="1200" dirty="0"/>
            <a:t>Redefinir</a:t>
          </a:r>
          <a:r>
            <a:rPr sz="2400" kern="1200" dirty="0"/>
            <a:t> de </a:t>
          </a:r>
          <a:r>
            <a:rPr sz="2400" kern="1200" dirty="0" err="1"/>
            <a:t>servicios</a:t>
          </a:r>
          <a:endParaRPr sz="2400" kern="1200" dirty="0"/>
        </a:p>
      </dsp:txBody>
      <dsp:txXfrm>
        <a:off x="1136520" y="2898640"/>
        <a:ext cx="6381486" cy="579882"/>
      </dsp:txXfrm>
    </dsp:sp>
    <dsp:sp modelId="{5151A5E5-F053-6343-9FDD-8310B7E5B7E9}">
      <dsp:nvSpPr>
        <dsp:cNvPr id="0" name=""/>
        <dsp:cNvSpPr/>
      </dsp:nvSpPr>
      <dsp:spPr>
        <a:xfrm>
          <a:off x="774094" y="2826154"/>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70BA7D-3D6D-AC44-8140-A663790E03A1}">
      <dsp:nvSpPr>
        <dsp:cNvPr id="0" name=""/>
        <dsp:cNvSpPr/>
      </dsp:nvSpPr>
      <dsp:spPr>
        <a:xfrm>
          <a:off x="918404" y="3768353"/>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sz="2400" kern="1200"/>
            <a:t>Satisfacer las necesidades sociales</a:t>
          </a:r>
        </a:p>
      </dsp:txBody>
      <dsp:txXfrm>
        <a:off x="918404" y="3768353"/>
        <a:ext cx="6599602" cy="579882"/>
      </dsp:txXfrm>
    </dsp:sp>
    <dsp:sp modelId="{5F3FFE31-B218-EC47-9219-C92D17417304}">
      <dsp:nvSpPr>
        <dsp:cNvPr id="0" name=""/>
        <dsp:cNvSpPr/>
      </dsp:nvSpPr>
      <dsp:spPr>
        <a:xfrm>
          <a:off x="555977" y="3695868"/>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34A250-DDA1-724E-AABC-FF54A5981E5B}">
      <dsp:nvSpPr>
        <dsp:cNvPr id="0" name=""/>
        <dsp:cNvSpPr/>
      </dsp:nvSpPr>
      <dsp:spPr>
        <a:xfrm>
          <a:off x="441411" y="4638066"/>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defRPr sz="2400">
              <a:latin typeface="Helvetica Neue" panose="020B0604020202020204" charset="0"/>
            </a:defRPr>
          </a:pPr>
          <a:r>
            <a:rPr sz="2400" kern="1200"/>
            <a:t>Mejorar la eficiencia de los procesos organizativos</a:t>
          </a:r>
        </a:p>
      </dsp:txBody>
      <dsp:txXfrm>
        <a:off x="441411" y="4638066"/>
        <a:ext cx="7076595" cy="579882"/>
      </dsp:txXfrm>
    </dsp:sp>
    <dsp:sp modelId="{5ECF9E41-F9A3-EE44-8CCB-C3DBA9053F08}">
      <dsp:nvSpPr>
        <dsp:cNvPr id="0" name=""/>
        <dsp:cNvSpPr/>
      </dsp:nvSpPr>
      <dsp:spPr>
        <a:xfrm>
          <a:off x="78984" y="4565581"/>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5777995" y="882006"/>
          <a:ext cx="4104009" cy="3995986"/>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defRPr sz="3500">
              <a:solidFill>
                <a:schemeClr val="tx1"/>
              </a:solidFill>
              <a:latin typeface="Helvetica Neue" panose="020B0604020202020204" charset="0"/>
            </a:defRPr>
          </a:pPr>
          <a:r>
            <a:rPr sz="3500" kern="1200" dirty="0"/>
            <a:t>No </a:t>
          </a:r>
          <a:r>
            <a:rPr sz="3500" kern="1200" dirty="0" err="1"/>
            <a:t>toda</a:t>
          </a:r>
          <a:r>
            <a:rPr sz="3500" kern="1200" dirty="0"/>
            <a:t> </a:t>
          </a:r>
          <a:r>
            <a:rPr lang="es-ES" sz="3500" kern="1200" dirty="0"/>
            <a:t>la </a:t>
          </a:r>
          <a:r>
            <a:rPr lang="es-ES" sz="3500" kern="1200" dirty="0" err="1"/>
            <a:t>innovacion</a:t>
          </a:r>
          <a:r>
            <a:rPr lang="es-ES" sz="3500" kern="1200" dirty="0"/>
            <a:t> es</a:t>
          </a:r>
          <a:r>
            <a:rPr sz="3500" kern="1200" dirty="0"/>
            <a:t> </a:t>
          </a:r>
          <a:r>
            <a:rPr sz="3500" kern="1200" dirty="0" err="1"/>
            <a:t>exitosa</a:t>
          </a:r>
          <a:endParaRPr sz="3500" kern="1200" dirty="0"/>
        </a:p>
      </dsp:txBody>
      <dsp:txXfrm>
        <a:off x="6379013" y="1467205"/>
        <a:ext cx="2901973" cy="2825588"/>
      </dsp:txXfrm>
    </dsp:sp>
    <dsp:sp modelId="{D916B596-D3B9-4939-A7A6-9C6DAF677282}">
      <dsp:nvSpPr>
        <dsp:cNvPr id="0" name=""/>
        <dsp:cNvSpPr/>
      </dsp:nvSpPr>
      <dsp:spPr>
        <a:xfrm>
          <a:off x="8140075" y="-1281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defRPr sz="2400">
              <a:solidFill>
                <a:schemeClr val="tx1"/>
              </a:solidFill>
              <a:latin typeface="Helvetica Neue" panose="020B0604020202020204" charset="0"/>
            </a:defRPr>
          </a:pPr>
          <a:r>
            <a:rPr sz="2400" kern="1200" dirty="0" err="1"/>
            <a:t>Cronometraje</a:t>
          </a:r>
          <a:endParaRPr sz="2400" kern="1200" dirty="0"/>
        </a:p>
      </dsp:txBody>
      <dsp:txXfrm>
        <a:off x="8561842" y="225031"/>
        <a:ext cx="2036470" cy="1705543"/>
      </dsp:txXfrm>
    </dsp:sp>
    <dsp:sp modelId="{FAE3807B-A0F6-4D8E-A436-3B9865E0F959}">
      <dsp:nvSpPr>
        <dsp:cNvPr id="0" name=""/>
        <dsp:cNvSpPr/>
      </dsp:nvSpPr>
      <dsp:spPr>
        <a:xfrm>
          <a:off x="8320255" y="334799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defRPr sz="2400">
              <a:solidFill>
                <a:schemeClr val="tx1"/>
              </a:solidFill>
              <a:latin typeface="Helvetica Neue" panose="020B0604020202020204" charset="0"/>
            </a:defRPr>
          </a:pPr>
          <a:r>
            <a:rPr sz="2400" kern="1200" dirty="0" err="1"/>
            <a:t>Familias</a:t>
          </a:r>
          <a:r>
            <a:rPr sz="2400" kern="1200" dirty="0"/>
            <a:t> de </a:t>
          </a:r>
          <a:r>
            <a:rPr sz="2400" kern="1200" dirty="0" err="1"/>
            <a:t>innovación</a:t>
          </a:r>
          <a:endParaRPr sz="2400" kern="1200" dirty="0"/>
        </a:p>
      </dsp:txBody>
      <dsp:txXfrm>
        <a:off x="8742022" y="3701227"/>
        <a:ext cx="2036470" cy="1705543"/>
      </dsp:txXfrm>
    </dsp:sp>
    <dsp:sp modelId="{DCDD689B-E51E-4562-AA5E-DA47FBA7C498}">
      <dsp:nvSpPr>
        <dsp:cNvPr id="0" name=""/>
        <dsp:cNvSpPr/>
      </dsp:nvSpPr>
      <dsp:spPr>
        <a:xfrm>
          <a:off x="4500811" y="3369681"/>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defRPr sz="2400">
              <a:solidFill>
                <a:schemeClr val="tx1"/>
              </a:solidFill>
              <a:latin typeface="Helvetica Neue" panose="020B0604020202020204" charset="0"/>
            </a:defRPr>
          </a:pPr>
          <a:r>
            <a:rPr sz="2400" kern="1200"/>
            <a:t>Continuidad de los esfuerzos de innovación</a:t>
          </a:r>
        </a:p>
      </dsp:txBody>
      <dsp:txXfrm>
        <a:off x="4922578" y="3722910"/>
        <a:ext cx="2036470" cy="1705543"/>
      </dsp:txXfrm>
    </dsp:sp>
    <dsp:sp modelId="{EA02541F-25B6-497E-98D6-C9A0FB64C7A3}">
      <dsp:nvSpPr>
        <dsp:cNvPr id="0" name=""/>
        <dsp:cNvSpPr/>
      </dsp:nvSpPr>
      <dsp:spPr>
        <a:xfrm>
          <a:off x="4511253" y="0"/>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defRPr sz="2400">
              <a:solidFill>
                <a:schemeClr val="tx1"/>
              </a:solidFill>
              <a:latin typeface="Helvetica Neue" panose="020B0604020202020204" charset="0"/>
            </a:defRPr>
          </a:pPr>
          <a:r>
            <a:rPr sz="2400" kern="1200" dirty="0"/>
            <a:t>Grado de </a:t>
          </a:r>
          <a:r>
            <a:rPr sz="2400" kern="1200" dirty="0" err="1"/>
            <a:t>innovación</a:t>
          </a:r>
          <a:endParaRPr sz="2400" kern="1200" dirty="0"/>
        </a:p>
      </dsp:txBody>
      <dsp:txXfrm>
        <a:off x="4933020" y="353229"/>
        <a:ext cx="2036470" cy="170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BB1E-7945-BF4F-B47B-1530CA14D420}">
      <dsp:nvSpPr>
        <dsp:cNvPr id="0" name=""/>
        <dsp:cNvSpPr/>
      </dsp:nvSpPr>
      <dsp:spPr>
        <a:xfrm rot="16200000">
          <a:off x="747000" y="-747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charset="0"/>
            </a:defRPr>
          </a:pPr>
          <a:r>
            <a:rPr sz="2400" kern="1200" dirty="0"/>
            <a:t>4</a:t>
          </a:r>
        </a:p>
        <a:p>
          <a:pPr marL="0" lvl="0" indent="0" algn="ctr" defTabSz="1066800">
            <a:lnSpc>
              <a:spcPct val="90000"/>
            </a:lnSpc>
            <a:spcBef>
              <a:spcPct val="0"/>
            </a:spcBef>
            <a:spcAft>
              <a:spcPct val="35000"/>
            </a:spcAft>
            <a:buNone/>
            <a:defRPr sz="2400">
              <a:latin typeface="Helvetica Neue" panose="020B0604020202020204" charset="0"/>
            </a:defRPr>
          </a:pPr>
          <a:r>
            <a:rPr sz="2400" kern="1200" dirty="0"/>
            <a:t>Desarrollo de </a:t>
          </a:r>
          <a:r>
            <a:rPr sz="2400" kern="1200" dirty="0" err="1"/>
            <a:t>aplicaciones</a:t>
          </a:r>
          <a:endParaRPr sz="2400" kern="1200" dirty="0"/>
        </a:p>
      </dsp:txBody>
      <dsp:txXfrm rot="5400000">
        <a:off x="-1" y="1"/>
        <a:ext cx="3834000" cy="1755000"/>
      </dsp:txXfrm>
    </dsp:sp>
    <dsp:sp modelId="{B745C7EF-1D5C-3B44-AE7D-8BC0A5077929}">
      <dsp:nvSpPr>
        <dsp:cNvPr id="0" name=""/>
        <dsp:cNvSpPr/>
      </dsp:nvSpPr>
      <dsp:spPr>
        <a:xfrm>
          <a:off x="3834000" y="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charset="0"/>
            </a:defRPr>
          </a:pPr>
          <a:r>
            <a:rPr sz="2400" kern="1200" dirty="0"/>
            <a:t>1</a:t>
          </a:r>
        </a:p>
        <a:p>
          <a:pPr marL="0" lvl="0" indent="0" algn="ctr" defTabSz="1066800">
            <a:lnSpc>
              <a:spcPct val="90000"/>
            </a:lnSpc>
            <a:spcBef>
              <a:spcPct val="0"/>
            </a:spcBef>
            <a:spcAft>
              <a:spcPct val="35000"/>
            </a:spcAft>
            <a:buNone/>
            <a:defRPr sz="2400">
              <a:latin typeface="Helvetica Neue" panose="020B0604020202020204" charset="0"/>
            </a:defRPr>
          </a:pPr>
          <a:r>
            <a:rPr sz="2400" kern="1200" dirty="0" err="1"/>
            <a:t>Investigación</a:t>
          </a:r>
          <a:endParaRPr sz="2400" kern="1200" dirty="0"/>
        </a:p>
      </dsp:txBody>
      <dsp:txXfrm>
        <a:off x="3834000" y="0"/>
        <a:ext cx="3834000" cy="1755000"/>
      </dsp:txXfrm>
    </dsp:sp>
    <dsp:sp modelId="{50340A45-CFA5-F34D-B4AB-A1EFBAE5C808}">
      <dsp:nvSpPr>
        <dsp:cNvPr id="0" name=""/>
        <dsp:cNvSpPr/>
      </dsp:nvSpPr>
      <dsp:spPr>
        <a:xfrm rot="10800000">
          <a:off x="0" y="234000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charset="0"/>
            </a:defRPr>
          </a:pPr>
          <a:r>
            <a:rPr sz="2400" kern="1200" dirty="0"/>
            <a:t>3</a:t>
          </a:r>
        </a:p>
        <a:p>
          <a:pPr marL="0" lvl="0" indent="0" algn="ctr" defTabSz="1066800">
            <a:lnSpc>
              <a:spcPct val="90000"/>
            </a:lnSpc>
            <a:spcBef>
              <a:spcPct val="0"/>
            </a:spcBef>
            <a:spcAft>
              <a:spcPct val="35000"/>
            </a:spcAft>
            <a:buNone/>
            <a:defRPr sz="2400">
              <a:latin typeface="Helvetica Neue" panose="020B0604020202020204" charset="0"/>
            </a:defRPr>
          </a:pPr>
          <a:r>
            <a:rPr sz="2400" kern="1200" dirty="0" err="1"/>
            <a:t>Combina</a:t>
          </a:r>
          <a:r>
            <a:rPr lang="es-ES" sz="2400" kern="1200" dirty="0"/>
            <a:t>r</a:t>
          </a:r>
          <a:r>
            <a:rPr sz="2400" kern="1200" dirty="0"/>
            <a:t> </a:t>
          </a:r>
          <a:r>
            <a:rPr sz="2400" kern="1200" dirty="0" err="1"/>
            <a:t>competencias</a:t>
          </a:r>
          <a:r>
            <a:rPr sz="2400" kern="1200" dirty="0"/>
            <a:t> </a:t>
          </a:r>
          <a:r>
            <a:rPr sz="2400" kern="1200" dirty="0" err="1"/>
            <a:t>tecnológicas</a:t>
          </a:r>
          <a:r>
            <a:rPr sz="2400" kern="1200" dirty="0"/>
            <a:t> y </a:t>
          </a:r>
          <a:r>
            <a:rPr sz="2400" kern="1200" dirty="0" err="1"/>
            <a:t>oportunidades</a:t>
          </a:r>
          <a:r>
            <a:rPr sz="2400" kern="1200" dirty="0"/>
            <a:t> de mercado</a:t>
          </a:r>
        </a:p>
      </dsp:txBody>
      <dsp:txXfrm rot="10800000">
        <a:off x="0" y="2925000"/>
        <a:ext cx="3834000" cy="1755000"/>
      </dsp:txXfrm>
    </dsp:sp>
    <dsp:sp modelId="{AD80DDFC-0A30-5748-86EF-9C89F6A03187}">
      <dsp:nvSpPr>
        <dsp:cNvPr id="0" name=""/>
        <dsp:cNvSpPr/>
      </dsp:nvSpPr>
      <dsp:spPr>
        <a:xfrm rot="5400000">
          <a:off x="4581000" y="1593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charset="0"/>
            </a:defRPr>
          </a:pPr>
          <a:r>
            <a:rPr sz="2400" kern="1200" dirty="0"/>
            <a:t>2</a:t>
          </a:r>
        </a:p>
        <a:p>
          <a:pPr marL="0" lvl="0" indent="0" algn="ctr" defTabSz="1066800">
            <a:lnSpc>
              <a:spcPct val="90000"/>
            </a:lnSpc>
            <a:spcBef>
              <a:spcPct val="0"/>
            </a:spcBef>
            <a:spcAft>
              <a:spcPct val="35000"/>
            </a:spcAft>
            <a:buNone/>
            <a:defRPr sz="2400">
              <a:latin typeface="Helvetica Neue" panose="020B0604020202020204" charset="0"/>
            </a:defRPr>
          </a:pPr>
          <a:r>
            <a:rPr sz="2400" kern="1200" dirty="0" err="1"/>
            <a:t>Ingeniería</a:t>
          </a:r>
          <a:endParaRPr sz="2400" kern="1200" dirty="0"/>
        </a:p>
      </dsp:txBody>
      <dsp:txXfrm rot="-5400000">
        <a:off x="3834000" y="2925000"/>
        <a:ext cx="3834000" cy="1755000"/>
      </dsp:txXfrm>
    </dsp:sp>
    <dsp:sp modelId="{D1A7B1B2-2385-DA49-88F3-FF40037A1D54}">
      <dsp:nvSpPr>
        <dsp:cNvPr id="0" name=""/>
        <dsp:cNvSpPr/>
      </dsp:nvSpPr>
      <dsp:spPr>
        <a:xfrm>
          <a:off x="2683800" y="1755000"/>
          <a:ext cx="2300400" cy="1170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charset="0"/>
            </a:defRPr>
          </a:pPr>
          <a:r>
            <a:rPr sz="2400" kern="1200" dirty="0" err="1"/>
            <a:t>Mapa</a:t>
          </a:r>
          <a:r>
            <a:rPr sz="2400" kern="1200" dirty="0"/>
            <a:t> de </a:t>
          </a:r>
          <a:r>
            <a:rPr sz="2400" kern="1200" dirty="0" err="1"/>
            <a:t>incertidumbre</a:t>
          </a:r>
          <a:endParaRPr sz="2400" kern="1200" dirty="0"/>
        </a:p>
      </dsp:txBody>
      <dsp:txXfrm>
        <a:off x="2740915" y="1812115"/>
        <a:ext cx="2186170" cy="105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1299450" y="1299541"/>
          <a:ext cx="6012000" cy="341291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54000" bIns="0" numCol="1" spcCol="1270" anchor="t" anchorCtr="0">
          <a:noAutofit/>
        </a:bodyPr>
        <a:lstStyle/>
        <a:p>
          <a:pPr marL="0" lvl="0" indent="0" algn="l" defTabSz="1778000">
            <a:lnSpc>
              <a:spcPct val="90000"/>
            </a:lnSpc>
            <a:spcBef>
              <a:spcPct val="0"/>
            </a:spcBef>
            <a:spcAft>
              <a:spcPct val="35000"/>
            </a:spcAft>
            <a:buNone/>
            <a:defRPr sz="4400">
              <a:latin typeface="Helvetica Neue" panose="020B0604020202020204" charset="0"/>
            </a:defRPr>
          </a:pPr>
          <a:r>
            <a:rPr sz="4000" b="1" kern="1200" dirty="0"/>
            <a:t>1</a:t>
          </a:r>
          <a:r>
            <a:rPr lang="es-ES" sz="4000" b="1" kern="1200" dirty="0"/>
            <a:t>º</a:t>
          </a:r>
          <a:endParaRPr sz="4000" b="1" kern="1200" dirty="0">
            <a:latin typeface="Helvetica Neue" panose="020B0604020202020204" charset="0"/>
          </a:endParaRPr>
        </a:p>
        <a:p>
          <a:pPr marL="171450" lvl="1" indent="-171450" algn="l" defTabSz="844550">
            <a:lnSpc>
              <a:spcPct val="90000"/>
            </a:lnSpc>
            <a:spcBef>
              <a:spcPct val="0"/>
            </a:spcBef>
            <a:spcAft>
              <a:spcPct val="35000"/>
            </a:spcAft>
            <a:buFont typeface="Wingdings" panose="05000000000000000000" pitchFamily="2" charset="2"/>
            <a:buChar char="§"/>
            <a:defRPr sz="4400">
              <a:latin typeface="Helvetica Neue" panose="020B0604020202020204" charset="0"/>
            </a:defRPr>
          </a:pPr>
          <a:r>
            <a:rPr lang="es-ES" sz="1900" b="0" kern="1200" dirty="0"/>
            <a:t>Alto grado de incertidumbre del producto y del proceso</a:t>
          </a:r>
          <a:endParaRPr sz="1900" b="0" kern="1200" dirty="0">
            <a:latin typeface="Helvetica Neue" panose="020B0604020202020204" charset="0"/>
          </a:endParaRPr>
        </a:p>
        <a:p>
          <a:pPr marL="171450" lvl="1" indent="-171450" algn="l" defTabSz="844550">
            <a:lnSpc>
              <a:spcPct val="100000"/>
            </a:lnSpc>
            <a:spcBef>
              <a:spcPct val="0"/>
            </a:spcBef>
            <a:spcAft>
              <a:spcPts val="600"/>
            </a:spcAft>
            <a:buFont typeface="Wingdings" panose="05000000000000000000" pitchFamily="2" charset="2"/>
            <a:buChar char="§"/>
            <a:defRPr sz="2000">
              <a:latin typeface="Helvetica Neue" panose="020B0604020202020204" charset="0"/>
            </a:defRPr>
          </a:pPr>
          <a:r>
            <a:rPr sz="1900" b="0" kern="1200" dirty="0"/>
            <a:t>Meta y </a:t>
          </a:r>
          <a:r>
            <a:rPr sz="1900" b="0" kern="1200" dirty="0" err="1"/>
            <a:t>camino</a:t>
          </a:r>
          <a:r>
            <a:rPr sz="1900" b="0" kern="1200" dirty="0"/>
            <a:t> </a:t>
          </a:r>
          <a:r>
            <a:rPr sz="1900" b="0" kern="1200" dirty="0" err="1"/>
            <a:t>indefinidos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latin typeface="Helvetica Neue" panose="020B0604020202020204" charset="0"/>
            </a:defRPr>
          </a:pPr>
          <a:r>
            <a:rPr sz="1900" b="0" kern="1200" dirty="0" err="1"/>
            <a:t>Proceso</a:t>
          </a:r>
          <a:r>
            <a:rPr sz="1900" b="0" kern="1200" dirty="0"/>
            <a:t> </a:t>
          </a:r>
          <a:r>
            <a:rPr lang="es-ES" sz="1900" b="0" kern="1200" dirty="0"/>
            <a:t>Blue </a:t>
          </a:r>
          <a:r>
            <a:rPr lang="es-ES" sz="1900" b="0" kern="1200" dirty="0" err="1"/>
            <a:t>Sky</a:t>
          </a:r>
          <a:r>
            <a:rPr sz="1900" b="0" kern="1200" dirty="0"/>
            <a:t>— la </a:t>
          </a:r>
          <a:r>
            <a:rPr sz="1900" b="0" kern="1200" dirty="0" err="1"/>
            <a:t>tarea</a:t>
          </a:r>
          <a:r>
            <a:rPr sz="1900" b="0" kern="1200" dirty="0"/>
            <a:t> tan </a:t>
          </a:r>
          <a:r>
            <a:rPr sz="1900" b="0" kern="1200" dirty="0" err="1"/>
            <a:t>remota</a:t>
          </a:r>
          <a:r>
            <a:rPr sz="1900" b="0" kern="1200" dirty="0"/>
            <a:t> de la que </a:t>
          </a:r>
          <a:r>
            <a:rPr sz="1900" b="0" kern="1200" dirty="0" err="1"/>
            <a:t>parece</a:t>
          </a:r>
          <a:r>
            <a:rPr sz="1900" b="0" kern="1200" dirty="0"/>
            <a:t> </a:t>
          </a:r>
          <a:r>
            <a:rPr lang="es-ES" sz="1900" b="0" kern="1200" dirty="0"/>
            <a:t>estar </a:t>
          </a:r>
          <a:r>
            <a:rPr sz="1900" b="0" kern="1200" dirty="0" err="1"/>
            <a:t>en</a:t>
          </a:r>
          <a:r>
            <a:rPr sz="1900" b="0" kern="1200" dirty="0"/>
            <a:t> la</a:t>
          </a:r>
          <a:r>
            <a:rPr lang="es-ES" sz="1900" b="0" kern="1200" dirty="0"/>
            <a:t>s</a:t>
          </a:r>
          <a:r>
            <a:rPr sz="1900" b="0" kern="1200" dirty="0"/>
            <a:t> </a:t>
          </a:r>
          <a:r>
            <a:rPr sz="1900" b="0" kern="1200" dirty="0" err="1"/>
            <a:t>nube</a:t>
          </a:r>
          <a:r>
            <a:rPr lang="es-ES" sz="1900" b="0" kern="1200" dirty="0"/>
            <a:t>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latin typeface="Helvetica Neue" panose="020B0604020202020204" charset="0"/>
            </a:defRPr>
          </a:pPr>
          <a:r>
            <a:rPr sz="1900" b="0" kern="1200" dirty="0" err="1"/>
            <a:t>Común</a:t>
          </a:r>
          <a:r>
            <a:rPr sz="1900" b="0" kern="1200" dirty="0"/>
            <a:t> </a:t>
          </a:r>
          <a:r>
            <a:rPr sz="1900" b="0" kern="1200" dirty="0" err="1"/>
            <a:t>en</a:t>
          </a:r>
          <a:r>
            <a:rPr sz="1900" b="0" kern="1200" dirty="0"/>
            <a:t> los </a:t>
          </a:r>
          <a:r>
            <a:rPr sz="1900" b="0" kern="1200" dirty="0" err="1"/>
            <a:t>centros</a:t>
          </a:r>
          <a:r>
            <a:rPr sz="1900" b="0" kern="1200" dirty="0"/>
            <a:t> de </a:t>
          </a:r>
          <a:r>
            <a:rPr sz="1900" b="0" kern="1200" dirty="0" err="1"/>
            <a:t>investigación</a:t>
          </a:r>
          <a:r>
            <a:rPr sz="1900" b="0" kern="1200" dirty="0"/>
            <a:t> </a:t>
          </a:r>
          <a:r>
            <a:rPr sz="1900" b="0" kern="1200" dirty="0" err="1"/>
            <a:t>universitarios</a:t>
          </a:r>
          <a:endParaRPr sz="1900" b="0" kern="1200" dirty="0"/>
        </a:p>
        <a:p>
          <a:pPr marL="285750" lvl="1" indent="-285750" algn="l" defTabSz="1422400">
            <a:lnSpc>
              <a:spcPct val="90000"/>
            </a:lnSpc>
            <a:spcBef>
              <a:spcPct val="0"/>
            </a:spcBef>
            <a:spcAft>
              <a:spcPct val="15000"/>
            </a:spcAft>
            <a:buFontTx/>
            <a:buNone/>
          </a:pPr>
          <a:endParaRPr sz="3200" b="1" kern="1200" dirty="0">
            <a:latin typeface="Helvetica Neue" panose="020B0604020202020204" charset="0"/>
          </a:endParaRPr>
        </a:p>
      </dsp:txBody>
      <dsp:txXfrm rot="5400000">
        <a:off x="92" y="1202399"/>
        <a:ext cx="3412916" cy="3607200"/>
      </dsp:txXfrm>
    </dsp:sp>
    <dsp:sp modelId="{20B1CF38-A52D-40CC-A2A7-450B517CFFAB}">
      <dsp:nvSpPr>
        <dsp:cNvPr id="0" name=""/>
        <dsp:cNvSpPr/>
      </dsp:nvSpPr>
      <dsp:spPr>
        <a:xfrm rot="16200000">
          <a:off x="2369434" y="1299541"/>
          <a:ext cx="6012000" cy="341291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54000" bIns="0" numCol="1" spcCol="1270" anchor="t" anchorCtr="0">
          <a:noAutofit/>
        </a:bodyPr>
        <a:lstStyle/>
        <a:p>
          <a:pPr marL="0" lvl="0" indent="0" algn="l" defTabSz="1778000">
            <a:lnSpc>
              <a:spcPct val="90000"/>
            </a:lnSpc>
            <a:spcBef>
              <a:spcPct val="0"/>
            </a:spcBef>
            <a:spcAft>
              <a:spcPct val="35000"/>
            </a:spcAft>
            <a:buNone/>
            <a:defRPr sz="4400">
              <a:latin typeface="Helvetica Neue" panose="020B0604020202020204" charset="0"/>
            </a:defRPr>
          </a:pPr>
          <a:r>
            <a:rPr sz="4000" b="1" kern="1200" dirty="0"/>
            <a:t>2</a:t>
          </a:r>
          <a:r>
            <a:rPr lang="es-ES" sz="4000" b="1" kern="1200" dirty="0"/>
            <a:t>º</a:t>
          </a:r>
          <a:endParaRPr sz="4000" b="1" kern="1200" dirty="0">
            <a:latin typeface="Helvetica Neue" panose="020B0604020202020204" charset="0"/>
          </a:endParaRPr>
        </a:p>
        <a:p>
          <a:pPr marL="171450" lvl="1" indent="-171450" algn="l" defTabSz="844550">
            <a:lnSpc>
              <a:spcPct val="100000"/>
            </a:lnSpc>
            <a:spcBef>
              <a:spcPct val="0"/>
            </a:spcBef>
            <a:spcAft>
              <a:spcPts val="600"/>
            </a:spcAft>
            <a:buFont typeface="Wingdings" panose="05000000000000000000" pitchFamily="2" charset="2"/>
            <a:buChar char="§"/>
            <a:defRPr sz="2000">
              <a:latin typeface="Helvetica Neue" panose="020B0604020202020204" charset="0"/>
            </a:defRPr>
          </a:pPr>
          <a:r>
            <a:rPr sz="1900" b="0" kern="1200" dirty="0" err="1"/>
            <a:t>Oportunidad</a:t>
          </a:r>
          <a:r>
            <a:rPr sz="1900" b="0" kern="1200" dirty="0"/>
            <a:t> de mercado </a:t>
          </a:r>
          <a:r>
            <a:rPr sz="1900" b="0" kern="1200" dirty="0" err="1"/>
            <a:t>identificada</a:t>
          </a:r>
          <a:r>
            <a:rPr sz="1900" b="0" kern="1200" dirty="0"/>
            <a:t> </a:t>
          </a:r>
          <a:r>
            <a:rPr sz="1900" b="0" kern="1200" dirty="0" err="1"/>
            <a:t>pero</a:t>
          </a:r>
          <a:r>
            <a:rPr sz="1900" b="0" kern="1200" dirty="0"/>
            <a:t> la </a:t>
          </a:r>
          <a:r>
            <a:rPr sz="1900" b="0" kern="1200" dirty="0" err="1"/>
            <a:t>incertidumbre</a:t>
          </a:r>
          <a:r>
            <a:rPr sz="1900" b="0" kern="1200" dirty="0"/>
            <a:t> del </a:t>
          </a:r>
          <a:r>
            <a:rPr sz="1900" b="0" kern="1200" dirty="0" err="1"/>
            <a:t>proceso</a:t>
          </a:r>
          <a:r>
            <a:rPr sz="1900" b="0" kern="1200" dirty="0"/>
            <a:t> </a:t>
          </a:r>
          <a:r>
            <a:rPr sz="1900" b="0" kern="1200" dirty="0" err="1"/>
            <a:t>presente</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latin typeface="Helvetica Neue" panose="020B0604020202020204" charset="0"/>
            </a:defRPr>
          </a:pPr>
          <a:r>
            <a:rPr sz="1900" b="0" kern="1200" dirty="0" err="1"/>
            <a:t>Ejemplo</a:t>
          </a:r>
          <a:r>
            <a:rPr sz="1900" b="0" kern="1200" dirty="0"/>
            <a:t> de Guinness: ¿</a:t>
          </a:r>
          <a:r>
            <a:rPr sz="1900" b="0" kern="1200" dirty="0" err="1"/>
            <a:t>cómo</a:t>
          </a:r>
          <a:r>
            <a:rPr sz="1900" b="0" kern="1200" dirty="0"/>
            <a:t> </a:t>
          </a:r>
          <a:r>
            <a:rPr sz="1900" b="0" kern="1200" dirty="0" err="1"/>
            <a:t>proporcionar</a:t>
          </a:r>
          <a:r>
            <a:rPr sz="1900" b="0" kern="1200" dirty="0"/>
            <a:t> a los </a:t>
          </a:r>
          <a:r>
            <a:rPr sz="1900" b="0" kern="1200" dirty="0" err="1"/>
            <a:t>consumidores</a:t>
          </a:r>
          <a:r>
            <a:rPr sz="1900" b="0" kern="1200" dirty="0"/>
            <a:t> </a:t>
          </a:r>
          <a:r>
            <a:rPr sz="1900" b="0" kern="1200" dirty="0" err="1"/>
            <a:t>el</a:t>
          </a:r>
          <a:r>
            <a:rPr sz="1900" b="0" kern="1200" dirty="0"/>
            <a:t> </a:t>
          </a:r>
          <a:r>
            <a:rPr sz="1900" b="0" kern="1200" dirty="0" err="1"/>
            <a:t>mismo</a:t>
          </a:r>
          <a:r>
            <a:rPr sz="1900" b="0" kern="1200" dirty="0"/>
            <a:t> </a:t>
          </a:r>
          <a:r>
            <a:rPr sz="1900" b="0" kern="1200" dirty="0" err="1"/>
            <a:t>sabor</a:t>
          </a:r>
          <a:r>
            <a:rPr sz="1900" b="0" kern="1200" dirty="0"/>
            <a:t> que la cerveza de la </a:t>
          </a:r>
          <a:r>
            <a:rPr sz="1900" b="0" kern="1200" dirty="0" err="1"/>
            <a:t>botella</a:t>
          </a:r>
          <a:r>
            <a:rPr sz="1900" b="0" kern="1200" dirty="0"/>
            <a:t>?</a:t>
          </a:r>
        </a:p>
      </dsp:txBody>
      <dsp:txXfrm rot="5400000">
        <a:off x="3668976" y="1202399"/>
        <a:ext cx="3412916" cy="3607200"/>
      </dsp:txXfrm>
    </dsp:sp>
    <dsp:sp modelId="{E352A7A4-F4D1-4FE5-9A5F-9CFF17B53C6B}">
      <dsp:nvSpPr>
        <dsp:cNvPr id="0" name=""/>
        <dsp:cNvSpPr/>
      </dsp:nvSpPr>
      <dsp:spPr>
        <a:xfrm rot="16200000">
          <a:off x="6289253" y="1048607"/>
          <a:ext cx="6012000" cy="3914785"/>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54000" bIns="0" numCol="1" spcCol="1270" anchor="t" anchorCtr="0">
          <a:noAutofit/>
        </a:bodyPr>
        <a:lstStyle/>
        <a:p>
          <a:pPr marL="0" lvl="0" indent="0" algn="l" defTabSz="1778000">
            <a:lnSpc>
              <a:spcPct val="90000"/>
            </a:lnSpc>
            <a:spcBef>
              <a:spcPct val="0"/>
            </a:spcBef>
            <a:spcAft>
              <a:spcPct val="35000"/>
            </a:spcAft>
            <a:buNone/>
            <a:defRPr sz="4400">
              <a:latin typeface="Helvetica Neue" panose="020B0604020202020204" charset="0"/>
            </a:defRPr>
          </a:pPr>
          <a:r>
            <a:rPr lang="es-ES" sz="4000" b="1" kern="1200" baseline="0" dirty="0"/>
            <a:t>3</a:t>
          </a:r>
          <a:r>
            <a:rPr lang="es-ES" sz="4000" b="1" kern="1200" baseline="30000" dirty="0"/>
            <a:t>º </a:t>
          </a:r>
          <a:endParaRPr sz="4000" b="1" kern="1200" dirty="0">
            <a:latin typeface="Helvetica Neue" panose="020B0604020202020204" charset="0"/>
          </a:endParaRPr>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Incertidumbre</a:t>
          </a:r>
          <a:r>
            <a:rPr sz="1900" b="0" kern="1200" dirty="0"/>
            <a:t> del </a:t>
          </a:r>
          <a:r>
            <a:rPr sz="1900" b="0" kern="1200" dirty="0" err="1"/>
            <a:t>producto</a:t>
          </a:r>
          <a:r>
            <a:rPr sz="1900" b="0" kern="1200" dirty="0"/>
            <a:t> </a:t>
          </a:r>
          <a:r>
            <a:rPr sz="1900" b="0" kern="1200" dirty="0" err="1"/>
            <a:t>presente</a:t>
          </a:r>
          <a:r>
            <a:rPr sz="1900" b="0" kern="1200" dirty="0"/>
            <a:t> </a:t>
          </a:r>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a:t>Surge con la </a:t>
          </a:r>
          <a:r>
            <a:rPr sz="1900" b="0" kern="1200" dirty="0" err="1"/>
            <a:t>aparición</a:t>
          </a:r>
          <a:r>
            <a:rPr sz="1900" b="0" kern="1200" dirty="0"/>
            <a:t> de </a:t>
          </a:r>
          <a:r>
            <a:rPr sz="1900" b="0" kern="1200" dirty="0" err="1"/>
            <a:t>nuevas</a:t>
          </a:r>
          <a:r>
            <a:rPr sz="1900" b="0" kern="1200" dirty="0"/>
            <a:t> </a:t>
          </a:r>
          <a:r>
            <a:rPr sz="1900" b="0" kern="1200" dirty="0" err="1"/>
            <a:t>tecnologías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a:t>Falta de </a:t>
          </a:r>
          <a:r>
            <a:rPr sz="1900" b="0" kern="1200" dirty="0" err="1"/>
            <a:t>visión</a:t>
          </a:r>
          <a:r>
            <a:rPr sz="1900" b="0" kern="1200" dirty="0"/>
            <a:t> </a:t>
          </a:r>
          <a:r>
            <a:rPr sz="1900" b="0" kern="1200" dirty="0" err="1"/>
            <a:t>clara</a:t>
          </a:r>
          <a:r>
            <a:rPr sz="1900" b="0" kern="1200" dirty="0"/>
            <a:t> </a:t>
          </a:r>
          <a:r>
            <a:rPr sz="1900" b="0" kern="1200" dirty="0" err="1"/>
            <a:t>sobre</a:t>
          </a:r>
          <a:r>
            <a:rPr sz="1900" b="0" kern="1200" dirty="0"/>
            <a:t> </a:t>
          </a:r>
          <a:r>
            <a:rPr sz="1900" b="0" kern="1200" dirty="0" err="1"/>
            <a:t>cómo</a:t>
          </a:r>
          <a:r>
            <a:rPr sz="1900" b="0" kern="1200" dirty="0"/>
            <a:t> usar la </a:t>
          </a:r>
          <a:r>
            <a:rPr sz="1900" b="0" kern="1200" dirty="0" err="1"/>
            <a:t>tecnología</a:t>
          </a:r>
          <a:r>
            <a:rPr sz="1900" b="0" kern="1200" dirty="0"/>
            <a:t> de </a:t>
          </a:r>
          <a:r>
            <a:rPr sz="1900" b="0" kern="1200" dirty="0" err="1"/>
            <a:t>manera</a:t>
          </a:r>
          <a:r>
            <a:rPr sz="1900" b="0" kern="1200" dirty="0"/>
            <a:t> </a:t>
          </a:r>
          <a:r>
            <a:rPr sz="1900" b="0" kern="1200" dirty="0" err="1"/>
            <a:t>óptima</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Ejemplos</a:t>
          </a:r>
          <a:r>
            <a:rPr sz="1900" b="0" kern="1200" dirty="0"/>
            <a:t>: </a:t>
          </a:r>
          <a:r>
            <a:rPr sz="1900" b="0" kern="1200" dirty="0" err="1"/>
            <a:t>Piens</a:t>
          </a:r>
          <a:r>
            <a:rPr lang="es-ES" sz="1900" b="0" kern="1200" dirty="0"/>
            <a:t>a</a:t>
          </a:r>
          <a:r>
            <a:rPr sz="1900" b="0" kern="1200" dirty="0"/>
            <a:t> </a:t>
          </a:r>
          <a:r>
            <a:rPr sz="1900" b="0" kern="1200" dirty="0" err="1"/>
            <a:t>en</a:t>
          </a:r>
          <a:r>
            <a:rPr sz="1900" b="0" kern="1200" dirty="0"/>
            <a:t> las </a:t>
          </a:r>
          <a:r>
            <a:rPr sz="1900" b="0" kern="1200" dirty="0" err="1"/>
            <a:t>formas</a:t>
          </a:r>
          <a:r>
            <a:rPr sz="1900" b="0" kern="1200" dirty="0"/>
            <a:t> </a:t>
          </a:r>
          <a:r>
            <a:rPr sz="1900" b="0" kern="1200" dirty="0" err="1"/>
            <a:t>en</a:t>
          </a:r>
          <a:r>
            <a:rPr sz="1900" b="0" kern="1200" dirty="0"/>
            <a:t> que las </a:t>
          </a:r>
          <a:r>
            <a:rPr sz="1900" b="0" kern="1200" dirty="0" err="1"/>
            <a:t>tecnologías</a:t>
          </a:r>
          <a:r>
            <a:rPr sz="1900" b="0" kern="1200" dirty="0"/>
            <a:t> </a:t>
          </a:r>
          <a:r>
            <a:rPr sz="1900" b="0" kern="1200" dirty="0" err="1"/>
            <a:t>como</a:t>
          </a:r>
          <a:r>
            <a:rPr sz="1900" b="0" kern="1200" dirty="0"/>
            <a:t> </a:t>
          </a:r>
          <a:r>
            <a:rPr sz="1900" b="0" kern="1200" dirty="0" err="1"/>
            <a:t>el</a:t>
          </a:r>
          <a:r>
            <a:rPr sz="1900" b="0" kern="1200" dirty="0"/>
            <a:t> </a:t>
          </a:r>
          <a:r>
            <a:rPr sz="1900" b="0" kern="1200" dirty="0" err="1"/>
            <a:t>grafeno</a:t>
          </a:r>
          <a:r>
            <a:rPr sz="1900" b="0" kern="1200" dirty="0"/>
            <a:t> se </a:t>
          </a:r>
          <a:r>
            <a:rPr sz="1900" b="0" kern="1200" dirty="0" err="1"/>
            <a:t>pueden</a:t>
          </a:r>
          <a:r>
            <a:rPr sz="1900" b="0" kern="1200" dirty="0"/>
            <a:t> </a:t>
          </a:r>
          <a:r>
            <a:rPr sz="1900" b="0" kern="1200" dirty="0" err="1"/>
            <a:t>utilizar</a:t>
          </a:r>
          <a:endParaRPr sz="1900" b="0" kern="1200" dirty="0"/>
        </a:p>
        <a:p>
          <a:pPr marL="285750" lvl="1" indent="-285750" algn="l" defTabSz="1422400">
            <a:lnSpc>
              <a:spcPct val="90000"/>
            </a:lnSpc>
            <a:spcBef>
              <a:spcPct val="0"/>
            </a:spcBef>
            <a:spcAft>
              <a:spcPct val="15000"/>
            </a:spcAft>
            <a:buFontTx/>
            <a:buNone/>
          </a:pPr>
          <a:endParaRPr sz="3200" b="1" kern="1200" dirty="0">
            <a:latin typeface="Helvetica Neue" panose="020B0604020202020204" charset="0"/>
          </a:endParaRPr>
        </a:p>
      </dsp:txBody>
      <dsp:txXfrm rot="5400000">
        <a:off x="7337861" y="1202399"/>
        <a:ext cx="3914785" cy="3607200"/>
      </dsp:txXfrm>
    </dsp:sp>
    <dsp:sp modelId="{33E1553D-90BF-0E44-A644-C3085B0C46B6}">
      <dsp:nvSpPr>
        <dsp:cNvPr id="0" name=""/>
        <dsp:cNvSpPr/>
      </dsp:nvSpPr>
      <dsp:spPr>
        <a:xfrm rot="16200000">
          <a:off x="10362261" y="1146353"/>
          <a:ext cx="6012000" cy="37192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defRPr sz="4400">
              <a:latin typeface="Helvetica Neue" panose="020B0604020202020204" charset="0"/>
            </a:defRPr>
          </a:pPr>
          <a:r>
            <a:rPr lang="es-ES" sz="4400" b="1" kern="1200" baseline="0" dirty="0"/>
            <a:t>4</a:t>
          </a:r>
          <a:r>
            <a:rPr lang="es-ES" sz="4400" b="1" kern="1200" baseline="30000" dirty="0"/>
            <a:t>º</a:t>
          </a:r>
          <a:endParaRPr sz="4400" b="1" kern="1200" dirty="0">
            <a:latin typeface="Helvetica Neue" panose="020B0604020202020204" charset="0"/>
          </a:endParaRPr>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Menos</a:t>
          </a:r>
          <a:r>
            <a:rPr sz="1900" b="0" kern="1200" dirty="0"/>
            <a:t> </a:t>
          </a:r>
          <a:r>
            <a:rPr sz="1900" b="0" kern="1200" dirty="0" err="1"/>
            <a:t>incierto</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Modificación</a:t>
          </a:r>
          <a:r>
            <a:rPr sz="1900" b="0" kern="1200" dirty="0"/>
            <a:t> de </a:t>
          </a:r>
          <a:r>
            <a:rPr sz="1900" b="0" kern="1200" dirty="0" err="1"/>
            <a:t>los</a:t>
          </a:r>
          <a:r>
            <a:rPr sz="1900" b="0" kern="1200" dirty="0"/>
            <a:t> </a:t>
          </a:r>
          <a:r>
            <a:rPr sz="1900" b="0" kern="1200" dirty="0" err="1"/>
            <a:t>productos</a:t>
          </a:r>
          <a:r>
            <a:rPr sz="1900" b="0" kern="1200" dirty="0"/>
            <a:t> y </a:t>
          </a:r>
          <a:r>
            <a:rPr sz="1900" b="0" kern="1200" dirty="0" err="1"/>
            <a:t>tecnologías</a:t>
          </a:r>
          <a:r>
            <a:rPr sz="1900" b="0" kern="1200" dirty="0"/>
            <a:t> </a:t>
          </a:r>
          <a:r>
            <a:rPr sz="1900" b="0" kern="1200" dirty="0" err="1"/>
            <a:t>existentes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Actividades</a:t>
          </a:r>
          <a:r>
            <a:rPr sz="1900" b="0" kern="1200" dirty="0"/>
            <a:t> </a:t>
          </a:r>
          <a:r>
            <a:rPr sz="1900" b="0" kern="1200" dirty="0" err="1"/>
            <a:t>similares</a:t>
          </a:r>
          <a:r>
            <a:rPr sz="1900" b="0" kern="1200" dirty="0"/>
            <a:t> entre </a:t>
          </a:r>
          <a:r>
            <a:rPr sz="1900" b="0" kern="1200" dirty="0" err="1"/>
            <a:t>rivales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a:t>Poco o </a:t>
          </a:r>
          <a:r>
            <a:rPr sz="1900" b="0" kern="1200" dirty="0" err="1"/>
            <a:t>ningún</a:t>
          </a:r>
          <a:r>
            <a:rPr sz="1900" b="0" kern="1200" dirty="0"/>
            <a:t> </a:t>
          </a:r>
          <a:r>
            <a:rPr sz="1900" b="0" kern="1200" dirty="0" err="1"/>
            <a:t>uso</a:t>
          </a:r>
          <a:r>
            <a:rPr sz="1900" b="0" kern="1200" dirty="0"/>
            <a:t> de </a:t>
          </a:r>
          <a:r>
            <a:rPr sz="1900" b="0" kern="1200" dirty="0" err="1"/>
            <a:t>tecnologías</a:t>
          </a:r>
          <a:r>
            <a:rPr sz="1900" b="0" kern="1200" dirty="0"/>
            <a:t> </a:t>
          </a:r>
          <a:r>
            <a:rPr sz="1900" b="0" kern="1200" dirty="0" err="1"/>
            <a:t>radicalmente</a:t>
          </a:r>
          <a:r>
            <a:rPr sz="1900" b="0" kern="1200" dirty="0"/>
            <a:t> </a:t>
          </a:r>
          <a:r>
            <a:rPr sz="1900" b="0" kern="1200" dirty="0" err="1"/>
            <a:t>novedosas</a:t>
          </a:r>
          <a:endParaRPr sz="1900" b="0" kern="1200" dirty="0"/>
        </a:p>
        <a:p>
          <a:pPr marL="171450" lvl="1" indent="-171450" algn="l" defTabSz="844550">
            <a:lnSpc>
              <a:spcPct val="100000"/>
            </a:lnSpc>
            <a:spcBef>
              <a:spcPct val="0"/>
            </a:spcBef>
            <a:spcAft>
              <a:spcPts val="600"/>
            </a:spcAft>
            <a:buFont typeface="Wingdings" panose="05000000000000000000" pitchFamily="2" charset="2"/>
            <a:buChar char="§"/>
            <a:defRPr sz="2000">
              <a:solidFill>
                <a:schemeClr val="bg1"/>
              </a:solidFill>
              <a:latin typeface="Helvetica Neue" panose="020B0604020202020204" charset="0"/>
            </a:defRPr>
          </a:pPr>
          <a:r>
            <a:rPr sz="1900" b="0" kern="1200" dirty="0" err="1"/>
            <a:t>Ejemplos</a:t>
          </a:r>
          <a:r>
            <a:rPr sz="1900" b="0" kern="1200" dirty="0"/>
            <a:t>: </a:t>
          </a:r>
          <a:r>
            <a:rPr sz="1900" b="0" kern="1200" dirty="0" err="1"/>
            <a:t>productores</a:t>
          </a:r>
          <a:r>
            <a:rPr sz="1900" b="0" kern="1200" dirty="0"/>
            <a:t> de </a:t>
          </a:r>
          <a:r>
            <a:rPr sz="1900" b="0" kern="1200" dirty="0" err="1"/>
            <a:t>teléfonos</a:t>
          </a:r>
          <a:r>
            <a:rPr sz="1900" b="0" kern="1200" dirty="0"/>
            <a:t> </a:t>
          </a:r>
          <a:r>
            <a:rPr sz="1900" b="0" kern="1200" dirty="0" err="1"/>
            <a:t>móviles</a:t>
          </a:r>
          <a:endParaRPr sz="1900" b="0" kern="1200" dirty="0"/>
        </a:p>
        <a:p>
          <a:pPr marL="285750" lvl="1" indent="-285750" algn="l" defTabSz="2133600">
            <a:lnSpc>
              <a:spcPct val="90000"/>
            </a:lnSpc>
            <a:spcBef>
              <a:spcPct val="0"/>
            </a:spcBef>
            <a:spcAft>
              <a:spcPct val="15000"/>
            </a:spcAft>
            <a:buChar char="•"/>
          </a:pPr>
          <a:endParaRPr sz="4800" b="1" kern="1200" dirty="0">
            <a:latin typeface="Helvetica Neue" panose="020B0604020202020204" charset="0"/>
          </a:endParaRPr>
        </a:p>
      </dsp:txBody>
      <dsp:txXfrm rot="5400000">
        <a:off x="11508615" y="1202399"/>
        <a:ext cx="3719293" cy="360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2115009" y="885022"/>
          <a:ext cx="4382526" cy="426717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defRPr sz="2400" b="1">
              <a:solidFill>
                <a:schemeClr val="tx1"/>
              </a:solidFill>
              <a:latin typeface="Helvetica Neue" panose="020B0604020202020204" charset="0"/>
            </a:defRPr>
          </a:pPr>
          <a:r>
            <a:rPr sz="2400" kern="1200" dirty="0" err="1"/>
            <a:t>Factores</a:t>
          </a:r>
          <a:r>
            <a:rPr sz="2400" kern="1200" dirty="0"/>
            <a:t> que </a:t>
          </a:r>
          <a:r>
            <a:rPr sz="2400" kern="1200" dirty="0" err="1"/>
            <a:t>facilitan</a:t>
          </a:r>
          <a:r>
            <a:rPr sz="2400" kern="1200" dirty="0"/>
            <a:t> la </a:t>
          </a:r>
          <a:r>
            <a:rPr sz="2400" kern="1200" dirty="0" err="1"/>
            <a:t>explotación</a:t>
          </a:r>
          <a:r>
            <a:rPr sz="2400" kern="1200" dirty="0"/>
            <a:t> interna del </a:t>
          </a:r>
          <a:r>
            <a:rPr sz="2400" kern="1200" dirty="0" err="1"/>
            <a:t>conocimiento</a:t>
          </a:r>
          <a:endParaRPr sz="2400" kern="1200" dirty="0"/>
        </a:p>
      </dsp:txBody>
      <dsp:txXfrm>
        <a:off x="2756815" y="1509935"/>
        <a:ext cx="3098914" cy="3017346"/>
      </dsp:txXfrm>
    </dsp:sp>
    <dsp:sp modelId="{D916B596-D3B9-4939-A7A6-9C6DAF677282}">
      <dsp:nvSpPr>
        <dsp:cNvPr id="0" name=""/>
        <dsp:cNvSpPr/>
      </dsp:nvSpPr>
      <dsp:spPr>
        <a:xfrm>
          <a:off x="4324599" y="-87893"/>
          <a:ext cx="2382564" cy="204510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dirty="0" err="1"/>
            <a:t>Gestión</a:t>
          </a:r>
          <a:r>
            <a:rPr sz="2000" kern="1200" dirty="0"/>
            <a:t> del </a:t>
          </a:r>
          <a:r>
            <a:rPr sz="2000" kern="1200" dirty="0" err="1"/>
            <a:t>conocimiento</a:t>
          </a:r>
          <a:endParaRPr sz="2000" kern="1200" dirty="0"/>
        </a:p>
      </dsp:txBody>
      <dsp:txXfrm>
        <a:off x="4673517" y="211605"/>
        <a:ext cx="1684728" cy="1446104"/>
      </dsp:txXfrm>
    </dsp:sp>
    <dsp:sp modelId="{FAE3807B-A0F6-4D8E-A436-3B9865E0F959}">
      <dsp:nvSpPr>
        <dsp:cNvPr id="0" name=""/>
        <dsp:cNvSpPr/>
      </dsp:nvSpPr>
      <dsp:spPr>
        <a:xfrm>
          <a:off x="5836077" y="1762401"/>
          <a:ext cx="2417279" cy="2272464"/>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dirty="0" err="1"/>
            <a:t>Gestión</a:t>
          </a:r>
          <a:r>
            <a:rPr sz="2000" kern="1200" dirty="0"/>
            <a:t> de la </a:t>
          </a:r>
          <a:r>
            <a:rPr sz="2000" kern="1200" dirty="0" err="1"/>
            <a:t>tecnología</a:t>
          </a:r>
          <a:endParaRPr sz="2000" kern="1200" dirty="0"/>
        </a:p>
      </dsp:txBody>
      <dsp:txXfrm>
        <a:off x="6190079" y="2095196"/>
        <a:ext cx="1709275" cy="1606874"/>
      </dsp:txXfrm>
    </dsp:sp>
    <dsp:sp modelId="{DCDD689B-E51E-4562-AA5E-DA47FBA7C498}">
      <dsp:nvSpPr>
        <dsp:cNvPr id="0" name=""/>
        <dsp:cNvSpPr/>
      </dsp:nvSpPr>
      <dsp:spPr>
        <a:xfrm>
          <a:off x="4367802" y="3878435"/>
          <a:ext cx="2417279" cy="2272464"/>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dirty="0" err="1"/>
            <a:t>Gestión</a:t>
          </a:r>
          <a:r>
            <a:rPr sz="2000" kern="1200" dirty="0"/>
            <a:t> de la </a:t>
          </a:r>
          <a:r>
            <a:rPr sz="2000" kern="1200" dirty="0" err="1"/>
            <a:t>creatividad</a:t>
          </a:r>
          <a:endParaRPr sz="2000" kern="1200" dirty="0"/>
        </a:p>
      </dsp:txBody>
      <dsp:txXfrm>
        <a:off x="4721804" y="4211230"/>
        <a:ext cx="1709275" cy="1606874"/>
      </dsp:txXfrm>
    </dsp:sp>
    <dsp:sp modelId="{EA02541F-25B6-497E-98D6-C9A0FB64C7A3}">
      <dsp:nvSpPr>
        <dsp:cNvPr id="0" name=""/>
        <dsp:cNvSpPr/>
      </dsp:nvSpPr>
      <dsp:spPr>
        <a:xfrm>
          <a:off x="1769029" y="3959343"/>
          <a:ext cx="2417279" cy="2272464"/>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dirty="0" err="1"/>
            <a:t>Liderazgo</a:t>
          </a:r>
          <a:endParaRPr sz="2000" kern="1200" dirty="0"/>
        </a:p>
      </dsp:txBody>
      <dsp:txXfrm>
        <a:off x="2123031" y="4292138"/>
        <a:ext cx="1709275" cy="1606874"/>
      </dsp:txXfrm>
    </dsp:sp>
    <dsp:sp modelId="{0BBBF09D-9222-864D-AF6F-85B772CDB1DD}">
      <dsp:nvSpPr>
        <dsp:cNvPr id="0" name=""/>
        <dsp:cNvSpPr/>
      </dsp:nvSpPr>
      <dsp:spPr>
        <a:xfrm>
          <a:off x="433848" y="2063119"/>
          <a:ext cx="2421169" cy="2272567"/>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a:t>Gestión de RRHH</a:t>
          </a:r>
        </a:p>
      </dsp:txBody>
      <dsp:txXfrm>
        <a:off x="788420" y="2395929"/>
        <a:ext cx="1712025" cy="1606947"/>
      </dsp:txXfrm>
    </dsp:sp>
    <dsp:sp modelId="{E652F083-3149-E740-BE52-739525C73DDB}">
      <dsp:nvSpPr>
        <dsp:cNvPr id="0" name=""/>
        <dsp:cNvSpPr/>
      </dsp:nvSpPr>
      <dsp:spPr>
        <a:xfrm>
          <a:off x="1807468" y="0"/>
          <a:ext cx="2421169" cy="2272567"/>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defRPr sz="2000">
              <a:solidFill>
                <a:schemeClr val="tx1"/>
              </a:solidFill>
              <a:latin typeface="Helvetica Neue" panose="020B0604020202020204" charset="0"/>
            </a:defRPr>
          </a:pPr>
          <a:r>
            <a:rPr sz="2000" kern="1200" dirty="0" err="1"/>
            <a:t>Gestión</a:t>
          </a:r>
          <a:r>
            <a:rPr sz="2000" kern="1200" dirty="0"/>
            <a:t> de RD</a:t>
          </a:r>
        </a:p>
      </dsp:txBody>
      <dsp:txXfrm>
        <a:off x="2162040" y="332810"/>
        <a:ext cx="1712025" cy="16069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255546" y="257466"/>
          <a:ext cx="5508000" cy="499306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defRPr sz="2400" b="1">
              <a:latin typeface="Helvetica Neue" panose="020B0604020202020204" charset="0"/>
            </a:defRPr>
          </a:pPr>
          <a:r>
            <a:rPr sz="2400" kern="1200" dirty="0" err="1"/>
            <a:t>Orientación</a:t>
          </a:r>
          <a:r>
            <a:rPr sz="2400" kern="1200" dirty="0"/>
            <a:t> a </a:t>
          </a:r>
          <a:r>
            <a:rPr sz="2400" kern="1200" dirty="0" err="1"/>
            <a:t>los</a:t>
          </a:r>
          <a:r>
            <a:rPr sz="2400" kern="1200" dirty="0"/>
            <a:t> </a:t>
          </a:r>
          <a:r>
            <a:rPr sz="2400" kern="1200" dirty="0" err="1"/>
            <a:t>objetivos</a:t>
          </a:r>
          <a:endParaRPr sz="24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a:t>Las </a:t>
          </a:r>
          <a:r>
            <a:rPr sz="2000" kern="1200" dirty="0" err="1"/>
            <a:t>empresas</a:t>
          </a:r>
          <a:r>
            <a:rPr sz="2000" kern="1200" dirty="0"/>
            <a:t> </a:t>
          </a:r>
          <a:r>
            <a:rPr sz="2000" kern="1200" dirty="0" err="1"/>
            <a:t>persiguen</a:t>
          </a:r>
          <a:r>
            <a:rPr sz="2000" kern="1200" dirty="0"/>
            <a:t> </a:t>
          </a:r>
          <a:r>
            <a:rPr sz="2000" kern="1200" dirty="0" err="1"/>
            <a:t>muchos</a:t>
          </a:r>
          <a:r>
            <a:rPr sz="2000" kern="1200" dirty="0"/>
            <a:t> </a:t>
          </a:r>
          <a:r>
            <a:rPr sz="2000" kern="1200" dirty="0" err="1"/>
            <a:t>objetivos</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a:t>Los </a:t>
          </a:r>
          <a:r>
            <a:rPr sz="2000" kern="1200" dirty="0" err="1"/>
            <a:t>objetivos</a:t>
          </a:r>
          <a:r>
            <a:rPr sz="2000" kern="1200" dirty="0"/>
            <a:t> a </a:t>
          </a:r>
          <a:r>
            <a:rPr sz="2000" kern="1200" dirty="0" err="1"/>
            <a:t>corto</a:t>
          </a:r>
          <a:r>
            <a:rPr sz="2000" kern="1200" dirty="0"/>
            <a:t> </a:t>
          </a:r>
          <a:r>
            <a:rPr sz="2000" kern="1200" dirty="0" err="1"/>
            <a:t>plazo</a:t>
          </a:r>
          <a:r>
            <a:rPr sz="2000" kern="1200" dirty="0"/>
            <a:t> </a:t>
          </a:r>
          <a:r>
            <a:rPr sz="2000" kern="1200" dirty="0" err="1"/>
            <a:t>pueden</a:t>
          </a:r>
          <a:r>
            <a:rPr sz="2000" kern="1200" dirty="0"/>
            <a:t> </a:t>
          </a:r>
          <a:r>
            <a:rPr sz="2000" kern="1200" dirty="0" err="1"/>
            <a:t>interponerse</a:t>
          </a:r>
          <a:r>
            <a:rPr sz="2000" kern="1200" dirty="0"/>
            <a:t> </a:t>
          </a:r>
          <a:r>
            <a:rPr sz="2000" kern="1200" dirty="0" err="1"/>
            <a:t>en</a:t>
          </a:r>
          <a:r>
            <a:rPr sz="2000" kern="1200" dirty="0"/>
            <a:t> </a:t>
          </a:r>
          <a:r>
            <a:rPr sz="2000" kern="1200" dirty="0" err="1"/>
            <a:t>el</a:t>
          </a:r>
          <a:r>
            <a:rPr sz="2000" kern="1200" dirty="0"/>
            <a:t> </a:t>
          </a:r>
          <a:r>
            <a:rPr sz="2000" kern="1200" dirty="0" err="1"/>
            <a:t>camino</a:t>
          </a:r>
          <a:r>
            <a:rPr sz="2000" kern="1200" dirty="0"/>
            <a:t> del </a:t>
          </a:r>
          <a:r>
            <a:rPr sz="2000" kern="1200" dirty="0" err="1"/>
            <a:t>crecimiento</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a:t>Consider</a:t>
          </a:r>
          <a:r>
            <a:rPr lang="es-ES" sz="2000" kern="1200" dirty="0"/>
            <a:t>a</a:t>
          </a:r>
          <a:r>
            <a:rPr sz="2000" kern="1200" dirty="0"/>
            <a:t> </a:t>
          </a:r>
          <a:r>
            <a:rPr sz="2000" kern="1200" dirty="0" err="1"/>
            <a:t>también</a:t>
          </a:r>
          <a:r>
            <a:rPr sz="2000" kern="1200" dirty="0"/>
            <a:t> </a:t>
          </a:r>
          <a:r>
            <a:rPr lang="es-ES" sz="2000" kern="1200" dirty="0"/>
            <a:t>el</a:t>
          </a:r>
          <a:r>
            <a:rPr sz="2000" kern="1200" dirty="0"/>
            <a:t> largo </a:t>
          </a:r>
          <a:r>
            <a:rPr sz="2000" kern="1200" dirty="0" err="1"/>
            <a:t>plazo</a:t>
          </a:r>
          <a:endParaRPr sz="2000" kern="1200" dirty="0"/>
        </a:p>
        <a:p>
          <a:pPr marL="228600" lvl="1" indent="-228600" algn="l" defTabSz="889000">
            <a:lnSpc>
              <a:spcPct val="90000"/>
            </a:lnSpc>
            <a:spcBef>
              <a:spcPct val="0"/>
            </a:spcBef>
            <a:spcAft>
              <a:spcPct val="15000"/>
            </a:spcAft>
            <a:buFontTx/>
            <a:buNone/>
          </a:pPr>
          <a:endParaRPr sz="2000" kern="1200">
            <a:latin typeface="Helvetica Neue" panose="020B0604020202020204" charset="0"/>
          </a:endParaRPr>
        </a:p>
      </dsp:txBody>
      <dsp:txXfrm rot="5400000">
        <a:off x="1921" y="1101599"/>
        <a:ext cx="4993066" cy="3304800"/>
      </dsp:txXfrm>
    </dsp:sp>
    <dsp:sp modelId="{20B1CF38-A52D-40CC-A2A7-450B517CFFAB}">
      <dsp:nvSpPr>
        <dsp:cNvPr id="0" name=""/>
        <dsp:cNvSpPr/>
      </dsp:nvSpPr>
      <dsp:spPr>
        <a:xfrm rot="16200000">
          <a:off x="5112000" y="257466"/>
          <a:ext cx="5508000" cy="499306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defRPr sz="2400" b="1">
              <a:latin typeface="Helvetica Neue" panose="020B0604020202020204" charset="0"/>
            </a:defRPr>
          </a:pPr>
          <a:r>
            <a:rPr sz="2400" kern="1200" dirty="0" err="1"/>
            <a:t>Patrimonio</a:t>
          </a:r>
          <a:r>
            <a:rPr sz="2400" kern="1200" dirty="0"/>
            <a:t> </a:t>
          </a:r>
          <a:r>
            <a:rPr sz="2400" kern="1200" dirty="0" err="1"/>
            <a:t>organizacional</a:t>
          </a:r>
          <a:r>
            <a:rPr sz="2400" kern="1200" dirty="0"/>
            <a:t> e </a:t>
          </a:r>
          <a:r>
            <a:rPr sz="2400" kern="1200" dirty="0" err="1"/>
            <a:t>innovación</a:t>
          </a:r>
          <a:r>
            <a:rPr sz="2400" kern="1200" dirty="0"/>
            <a:t> </a:t>
          </a:r>
          <a:r>
            <a:rPr sz="2400" kern="1200" dirty="0" err="1"/>
            <a:t>experiencia</a:t>
          </a:r>
          <a:endParaRPr sz="24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a:t>Las </a:t>
          </a:r>
          <a:r>
            <a:rPr sz="2000" kern="1200" dirty="0" err="1"/>
            <a:t>altas</a:t>
          </a:r>
          <a:r>
            <a:rPr sz="2000" kern="1200" dirty="0"/>
            <a:t> </a:t>
          </a:r>
          <a:r>
            <a:rPr sz="2000" kern="1200" dirty="0" err="1"/>
            <a:t>capacidades</a:t>
          </a:r>
          <a:r>
            <a:rPr sz="2000" kern="1200" dirty="0"/>
            <a:t> de I+D no </a:t>
          </a:r>
          <a:r>
            <a:rPr sz="2000" kern="1200" dirty="0" err="1"/>
            <a:t>tienen</a:t>
          </a:r>
          <a:r>
            <a:rPr sz="2000" kern="1200" dirty="0"/>
            <a:t> que </a:t>
          </a:r>
          <a:r>
            <a:rPr sz="2000" kern="1200" dirty="0" err="1"/>
            <a:t>implicar</a:t>
          </a:r>
          <a:r>
            <a:rPr sz="2000" kern="1200" dirty="0"/>
            <a:t> </a:t>
          </a:r>
          <a:r>
            <a:rPr sz="2000" kern="1200" dirty="0" err="1"/>
            <a:t>capacidad</a:t>
          </a:r>
          <a:r>
            <a:rPr sz="2000" kern="1200" dirty="0"/>
            <a:t> de </a:t>
          </a:r>
          <a:r>
            <a:rPr sz="2000" kern="1200" dirty="0" err="1"/>
            <a:t>explotación</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err="1"/>
            <a:t>Considere</a:t>
          </a:r>
          <a:r>
            <a:rPr sz="2000" kern="1200" dirty="0"/>
            <a:t> la </a:t>
          </a:r>
          <a:r>
            <a:rPr sz="2000" kern="1200" dirty="0" err="1"/>
            <a:t>cultura</a:t>
          </a:r>
          <a:r>
            <a:rPr sz="2000" kern="1200" dirty="0"/>
            <a:t> de </a:t>
          </a:r>
          <a:r>
            <a:rPr sz="2000" kern="1200" dirty="0" err="1"/>
            <a:t>compartir</a:t>
          </a:r>
          <a:r>
            <a:rPr sz="2000" kern="1200" dirty="0"/>
            <a:t> y </a:t>
          </a:r>
          <a:r>
            <a:rPr sz="2000" kern="1200" dirty="0" err="1"/>
            <a:t>colaboración</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a:t>La </a:t>
          </a:r>
          <a:r>
            <a:rPr sz="2000" kern="1200" dirty="0" err="1"/>
            <a:t>continuidad</a:t>
          </a:r>
          <a:r>
            <a:rPr sz="2000" kern="1200" dirty="0"/>
            <a:t> de la I+D </a:t>
          </a:r>
          <a:r>
            <a:rPr sz="2000" kern="1200" dirty="0" err="1"/>
            <a:t>puede</a:t>
          </a:r>
          <a:r>
            <a:rPr sz="2000" kern="1200" dirty="0"/>
            <a:t> </a:t>
          </a:r>
          <a:r>
            <a:rPr sz="2000" kern="1200" dirty="0" err="1"/>
            <a:t>aumentar</a:t>
          </a:r>
          <a:r>
            <a:rPr sz="2000" kern="1200" dirty="0"/>
            <a:t> las </a:t>
          </a:r>
          <a:r>
            <a:rPr sz="2000" kern="1200" dirty="0" err="1"/>
            <a:t>posibilidades</a:t>
          </a:r>
          <a:r>
            <a:rPr sz="2000" kern="1200" dirty="0"/>
            <a:t> de </a:t>
          </a:r>
          <a:r>
            <a:rPr sz="2000" kern="1200" dirty="0" err="1"/>
            <a:t>innovación</a:t>
          </a:r>
          <a:endParaRPr sz="2000" kern="1200" dirty="0"/>
        </a:p>
      </dsp:txBody>
      <dsp:txXfrm rot="5400000">
        <a:off x="5369467" y="1101599"/>
        <a:ext cx="4993066" cy="3304800"/>
      </dsp:txXfrm>
    </dsp:sp>
    <dsp:sp modelId="{E352A7A4-F4D1-4FE5-9A5F-9CFF17B53C6B}">
      <dsp:nvSpPr>
        <dsp:cNvPr id="0" name=""/>
        <dsp:cNvSpPr/>
      </dsp:nvSpPr>
      <dsp:spPr>
        <a:xfrm rot="16200000">
          <a:off x="10479546" y="257466"/>
          <a:ext cx="5508000" cy="4993066"/>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defRPr sz="2400" b="1">
              <a:latin typeface="Helvetica Neue" panose="020B0604020202020204" charset="0"/>
            </a:defRPr>
          </a:pPr>
          <a:r>
            <a:rPr sz="2400" kern="1200" dirty="0" err="1"/>
            <a:t>Otros</a:t>
          </a:r>
          <a:r>
            <a:rPr sz="2400" kern="1200" dirty="0"/>
            <a:t> </a:t>
          </a:r>
          <a:r>
            <a:rPr sz="2400" kern="1200" dirty="0" err="1"/>
            <a:t>factores</a:t>
          </a:r>
          <a:r>
            <a:rPr sz="2400" kern="1200" dirty="0"/>
            <a:t> </a:t>
          </a:r>
          <a:r>
            <a:rPr sz="2400" kern="1200" dirty="0" err="1"/>
            <a:t>internos</a:t>
          </a:r>
          <a:endParaRPr sz="24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err="1"/>
            <a:t>Estructura</a:t>
          </a:r>
          <a:r>
            <a:rPr sz="2000" kern="1200" dirty="0"/>
            <a:t> de </a:t>
          </a:r>
          <a:r>
            <a:rPr sz="2000" kern="1200" dirty="0" err="1"/>
            <a:t>propiedad</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dirty="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err="1"/>
            <a:t>Aversión</a:t>
          </a:r>
          <a:r>
            <a:rPr sz="2000" kern="1200" dirty="0"/>
            <a:t> al </a:t>
          </a:r>
          <a:r>
            <a:rPr sz="2000" kern="1200" dirty="0" err="1"/>
            <a:t>riesgo</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err="1"/>
            <a:t>Estructura</a:t>
          </a:r>
          <a:r>
            <a:rPr sz="2000" kern="1200" dirty="0"/>
            <a:t> </a:t>
          </a:r>
          <a:r>
            <a:rPr sz="2000" kern="1200" dirty="0" err="1"/>
            <a:t>organizativa</a:t>
          </a:r>
          <a:endParaRPr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sz="2000" kern="1200">
            <a:latin typeface="Helvetica Neue" panose="020B0604020202020204" charset="0"/>
          </a:endParaRPr>
        </a:p>
        <a:p>
          <a:pPr marL="228600" lvl="1" indent="-228600" algn="l" defTabSz="889000">
            <a:lnSpc>
              <a:spcPct val="90000"/>
            </a:lnSpc>
            <a:spcBef>
              <a:spcPct val="0"/>
            </a:spcBef>
            <a:spcAft>
              <a:spcPct val="15000"/>
            </a:spcAft>
            <a:buFont typeface="Wingdings" panose="05000000000000000000" pitchFamily="2" charset="2"/>
            <a:buChar char="§"/>
            <a:defRPr sz="2000">
              <a:latin typeface="Helvetica Neue" panose="020B0604020202020204" charset="0"/>
            </a:defRPr>
          </a:pPr>
          <a:r>
            <a:rPr sz="2000" kern="1200" dirty="0" err="1"/>
            <a:t>Diversidad</a:t>
          </a:r>
          <a:r>
            <a:rPr sz="2000" kern="1200" dirty="0"/>
            <a:t> de </a:t>
          </a:r>
          <a:r>
            <a:rPr sz="2000" kern="1200" dirty="0" err="1"/>
            <a:t>habilidades</a:t>
          </a:r>
          <a:endParaRPr sz="2000" kern="1200" dirty="0"/>
        </a:p>
        <a:p>
          <a:pPr marL="228600" lvl="1" indent="-228600" algn="l" defTabSz="889000">
            <a:lnSpc>
              <a:spcPct val="90000"/>
            </a:lnSpc>
            <a:spcBef>
              <a:spcPct val="0"/>
            </a:spcBef>
            <a:spcAft>
              <a:spcPct val="15000"/>
            </a:spcAft>
            <a:buFontTx/>
            <a:buNone/>
          </a:pPr>
          <a:endParaRPr sz="2000" kern="1200">
            <a:latin typeface="Helvetica Neue" panose="020B0604020202020204" charset="0"/>
          </a:endParaRPr>
        </a:p>
      </dsp:txBody>
      <dsp:txXfrm rot="5400000">
        <a:off x="10737013" y="1101599"/>
        <a:ext cx="4993066" cy="330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5624308" y="0"/>
            <a:ext cx="4302919" cy="340933"/>
          </a:xfrm>
          <a:prstGeom prst="rect">
            <a:avLst/>
          </a:prstGeom>
        </p:spPr>
        <p:txBody>
          <a:bodyPr vert="horz" lIns="53520" tIns="26760" rIns="53520" bIns="26760" rtlCol="0"/>
          <a:lstStyle>
            <a:lvl1pPr algn="r">
              <a:defRPr sz="7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5624308" y="6456743"/>
            <a:ext cx="4302919" cy="340932"/>
          </a:xfrm>
          <a:prstGeom prst="rect">
            <a:avLst/>
          </a:prstGeom>
        </p:spPr>
        <p:txBody>
          <a:bodyPr vert="horz" lIns="53520" tIns="26760" rIns="53520" bIns="26760" rtlCol="0" anchor="b"/>
          <a:lstStyle>
            <a:lvl1pPr algn="r">
              <a:defRPr sz="7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919" cy="340933"/>
          </a:xfrm>
          <a:prstGeom prst="rect">
            <a:avLst/>
          </a:prstGeom>
        </p:spPr>
        <p:txBody>
          <a:bodyPr vert="horz" lIns="53520" tIns="26760" rIns="53520" bIns="26760"/>
          <a:lstStyle>
            <a:lvl1pPr algn="l">
              <a:defRPr sz="700"/>
            </a:lvl1pPr>
          </a:lstStyle>
          <a:p>
            <a:endParaRPr/>
          </a:p>
        </p:txBody>
      </p:sp>
      <p:sp>
        <p:nvSpPr>
          <p:cNvPr id="3" name="Marcador de fecha 2"/>
          <p:cNvSpPr>
            <a:spLocks noGrp="1"/>
          </p:cNvSpPr>
          <p:nvPr>
            <p:ph type="dt" idx="1"/>
          </p:nvPr>
        </p:nvSpPr>
        <p:spPr>
          <a:xfrm>
            <a:off x="5624308" y="0"/>
            <a:ext cx="4302919" cy="340933"/>
          </a:xfrm>
          <a:prstGeom prst="rect">
            <a:avLst/>
          </a:prstGeom>
        </p:spPr>
        <p:txBody>
          <a:bodyPr vert="horz" lIns="53520" tIns="26760" rIns="53520" bIns="26760"/>
          <a:lstStyle>
            <a:lvl1pPr algn="r">
              <a:defRPr sz="7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53520" tIns="26760" rIns="53520" bIns="26760" anchor="ctr"/>
          <a:lstStyle/>
          <a:p>
            <a:endParaRPr/>
          </a:p>
        </p:txBody>
      </p:sp>
      <p:sp>
        <p:nvSpPr>
          <p:cNvPr id="5" name="Marcador de notas 4"/>
          <p:cNvSpPr>
            <a:spLocks noGrp="1"/>
          </p:cNvSpPr>
          <p:nvPr>
            <p:ph type="body" sz="quarter" idx="3"/>
          </p:nvPr>
        </p:nvSpPr>
        <p:spPr>
          <a:xfrm>
            <a:off x="992982" y="3271906"/>
            <a:ext cx="7943850" cy="2676060"/>
          </a:xfrm>
          <a:prstGeom prst="rect">
            <a:avLst/>
          </a:prstGeom>
        </p:spPr>
        <p:txBody>
          <a:bodyPr vert="horz" lIns="53520" tIns="26760" rIns="53520" bIns="26760"/>
          <a:lstStyle/>
          <a:p>
            <a:pPr lvl="0"/>
            <a:r>
              <a:t>Haga clic para modificar los estilos de texto del patrón</a:t>
            </a:r>
          </a:p>
          <a:p>
            <a:pPr lvl="1"/>
            <a:r>
              <a:t>Segundo nivel</a:t>
            </a:r>
          </a:p>
          <a:p>
            <a:pPr lvl="2"/>
            <a:r>
              <a:t>Tercer nivel</a:t>
            </a:r>
          </a:p>
          <a:p>
            <a:pPr lvl="3"/>
            <a:r>
              <a:t>Cuarto nivel</a:t>
            </a:r>
          </a:p>
          <a:p>
            <a:pPr lvl="4"/>
            <a:r>
              <a:t>Nivel de Quinto</a:t>
            </a:r>
          </a:p>
        </p:txBody>
      </p:sp>
      <p:sp>
        <p:nvSpPr>
          <p:cNvPr id="6" name="Marcador de pie de página 5"/>
          <p:cNvSpPr>
            <a:spLocks noGrp="1"/>
          </p:cNvSpPr>
          <p:nvPr>
            <p:ph type="ftr" sz="quarter" idx="4"/>
          </p:nvPr>
        </p:nvSpPr>
        <p:spPr>
          <a:xfrm>
            <a:off x="0" y="6456743"/>
            <a:ext cx="4302919" cy="340932"/>
          </a:xfrm>
          <a:prstGeom prst="rect">
            <a:avLst/>
          </a:prstGeom>
        </p:spPr>
        <p:txBody>
          <a:bodyPr vert="horz" lIns="53520" tIns="26760" rIns="53520" bIns="26760" anchor="b"/>
          <a:lstStyle>
            <a:lvl1pPr algn="l">
              <a:defRPr sz="700"/>
            </a:lvl1pPr>
          </a:lstStyle>
          <a:p>
            <a:endParaRPr/>
          </a:p>
        </p:txBody>
      </p:sp>
      <p:sp>
        <p:nvSpPr>
          <p:cNvPr id="7" name="Marcador de número de diapositiva 6"/>
          <p:cNvSpPr>
            <a:spLocks noGrp="1"/>
          </p:cNvSpPr>
          <p:nvPr>
            <p:ph type="sldNum" sz="quarter" idx="5"/>
          </p:nvPr>
        </p:nvSpPr>
        <p:spPr>
          <a:xfrm>
            <a:off x="5624308" y="6456743"/>
            <a:ext cx="4302919" cy="340932"/>
          </a:xfrm>
          <a:prstGeom prst="rect">
            <a:avLst/>
          </a:prstGeom>
        </p:spPr>
        <p:txBody>
          <a:bodyPr vert="horz" lIns="53520" tIns="26760" rIns="53520" bIns="26760" anchor="b"/>
          <a:lstStyle>
            <a:lvl1pPr algn="r">
              <a:defRPr sz="7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24C3282-B3AE-4A99-BAF5-A2BE9A86BDC0}" type="slidenum">
              <a:rPr lang="es-ES" smtClean="0"/>
              <a:t>21</a:t>
            </a:fld>
            <a:endParaRPr lang="es-ES"/>
          </a:p>
        </p:txBody>
      </p:sp>
    </p:spTree>
    <p:extLst>
      <p:ext uri="{BB962C8B-B14F-4D97-AF65-F5344CB8AC3E}">
        <p14:creationId xmlns:p14="http://schemas.microsoft.com/office/powerpoint/2010/main" val="39550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a:p>
        </p:txBody>
      </p:sp>
    </p:spTree>
    <p:extLst>
      <p:ext uri="{BB962C8B-B14F-4D97-AF65-F5344CB8AC3E}">
        <p14:creationId xmlns:p14="http://schemas.microsoft.com/office/powerpoint/2010/main" val="38634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224C3282-B3AE-4A99-BAF5-A2BE9A86BDC0}" type="slidenum">
              <a:rPr lang="es-ES" smtClean="0"/>
              <a:t>25</a:t>
            </a:fld>
            <a:endParaRPr lang="es-ES"/>
          </a:p>
        </p:txBody>
      </p:sp>
    </p:spTree>
    <p:extLst>
      <p:ext uri="{BB962C8B-B14F-4D97-AF65-F5344CB8AC3E}">
        <p14:creationId xmlns:p14="http://schemas.microsoft.com/office/powerpoint/2010/main" val="80869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a:lstStyle/>
          <a:p>
            <a:endParaRPr/>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a:lstStyle/>
          <a:p>
            <a:endParaRPr/>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a:lstStyle/>
          <a:p>
            <a:endParaRPr/>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a:lstStyle/>
          <a:p>
            <a:endParaRPr/>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a:spAutoFit/>
          </a:bodyPr>
          <a:lstStyle/>
          <a:p>
            <a:fld id="{64CCA171-8D0F-4B05-9E2F-F99DC67072F7}" type="slidenum">
              <a:rPr lang="es-ES" smtClean="0"/>
              <a:t>‹Nr.›</a:t>
            </a:fld>
            <a:endParaRPr lang="es-ES"/>
          </a:p>
        </p:txBody>
      </p:sp>
      <p:sp>
        <p:nvSpPr>
          <p:cNvPr id="3" name="CuadroTexto 27">
            <a:extLst>
              <a:ext uri="{FF2B5EF4-FFF2-40B4-BE49-F238E27FC236}">
                <a16:creationId xmlns:a16="http://schemas.microsoft.com/office/drawing/2014/main" id="{69F1BEEE-8C0E-EF1C-BE18-C8E5F9B2ACA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0E5FC072-B7DE-6514-D7EC-492C1FB44A6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08F5C2D9-129A-48ED-5114-BD78B905F28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a:lstStyle/>
          <a:p>
            <a:endParaRPr/>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a:lstStyle/>
          <a:p>
            <a:endParaRPr/>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a:lstStyle/>
          <a:p>
            <a:endParaRPr/>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a:lstStyle/>
          <a:p>
            <a:endParaRPr/>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a:spAutoFit/>
          </a:bodyPr>
          <a:lstStyle/>
          <a:p>
            <a:fld id="{64CCA171-8D0F-4B05-9E2F-F99DC67072F7}" type="slidenum">
              <a:rPr lang="es-ES" smtClean="0"/>
              <a:t>‹Nr.›</a:t>
            </a:fld>
            <a:endParaRPr lang="es-ES"/>
          </a:p>
        </p:txBody>
      </p:sp>
      <p:sp>
        <p:nvSpPr>
          <p:cNvPr id="15" name="CuadroTexto 27">
            <a:extLst>
              <a:ext uri="{FF2B5EF4-FFF2-40B4-BE49-F238E27FC236}">
                <a16:creationId xmlns:a16="http://schemas.microsoft.com/office/drawing/2014/main" id="{FAD8DF77-93BF-A9FF-F867-BA6CD01DD53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05E2F2DF-A5AD-867C-4643-FF8D64ED01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AE120438-534B-9815-0A2B-582C49CAE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solidFill>
                  <a:srgbClr val="4D94B7"/>
                </a:solidFill>
                <a:latin typeface="Helvetica Neue"/>
                <a:ea typeface="Microsoft Sans Serif" panose="020B0604020202020204" pitchFamily="34" charset="0"/>
                <a:cs typeface="Microsoft Sans Serif" panose="020B0604020202020204" pitchFamily="34" charset="0"/>
              </a:defRPr>
            </a:pPr>
            <a:r>
              <a:rPr dirty="0" err="1"/>
              <a:t>Gestión</a:t>
            </a:r>
            <a:r>
              <a:rPr dirty="0"/>
              <a:t> de la </a:t>
            </a:r>
            <a:r>
              <a:rPr dirty="0" err="1"/>
              <a:t>innovación</a:t>
            </a:r>
            <a:r>
              <a:rPr dirty="0"/>
              <a:t> </a:t>
            </a:r>
            <a:r>
              <a:rPr dirty="0" err="1"/>
              <a:t>en</a:t>
            </a:r>
            <a:r>
              <a:rPr dirty="0"/>
              <a:t> las </a:t>
            </a:r>
            <a:r>
              <a:rPr dirty="0" err="1"/>
              <a:t>organizaciones</a:t>
            </a:r>
            <a:r>
              <a:rPr dirty="0"/>
              <a:t> </a:t>
            </a:r>
            <a:r>
              <a:rPr dirty="0" err="1"/>
              <a:t>intraempresariales</a:t>
            </a:r>
            <a:endParaRPr dirty="0"/>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defRPr sz="2400" b="1">
                <a:solidFill>
                  <a:srgbClr val="AED633"/>
                </a:solidFill>
                <a:effectLst/>
                <a:ea typeface="Microsoft Sans Serif" panose="020B0604020202020204" pitchFamily="34" charset="0"/>
                <a:cs typeface="Microsoft Sans Serif" panose="020B0604020202020204" pitchFamily="34" charset="0"/>
              </a:defRPr>
            </a:pPr>
            <a:r>
              <a:rPr lang="de-DE" dirty="0">
                <a:latin typeface="Helvetica Neue"/>
              </a:rPr>
              <a:t>g</a:t>
            </a:r>
            <a:r>
              <a:rPr dirty="0">
                <a:latin typeface="Helvetica Neue"/>
              </a:rPr>
              <a:t>enieproject</a:t>
            </a:r>
            <a:r>
              <a:rPr dirty="0">
                <a:latin typeface="Microsoft Sans Serif" panose="020B0604020202020204" pitchFamily="34" charset="0"/>
              </a:rPr>
              <a:t>.eu</a:t>
            </a:r>
            <a:endParaRPr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4703F127-E228-F524-3508-DF3FA4CBCC1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0" name="CuadroTexto 29">
            <a:extLst>
              <a:ext uri="{FF2B5EF4-FFF2-40B4-BE49-F238E27FC236}">
                <a16:creationId xmlns:a16="http://schemas.microsoft.com/office/drawing/2014/main" id="{6A1A4E70-FB76-520A-B057-013207668473}"/>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2.1 </a:t>
            </a:r>
            <a:r>
              <a:rPr dirty="0" err="1"/>
              <a:t>Creatividad</a:t>
            </a:r>
            <a:r>
              <a:rPr dirty="0"/>
              <a:t> </a:t>
            </a:r>
            <a:r>
              <a:rPr lang="es-ES" dirty="0"/>
              <a:t>versus</a:t>
            </a:r>
            <a:r>
              <a:rPr dirty="0"/>
              <a:t> </a:t>
            </a:r>
            <a:r>
              <a:rPr dirty="0" err="1"/>
              <a:t>estabilidad</a:t>
            </a:r>
            <a:endParaRPr dirty="0"/>
          </a:p>
        </p:txBody>
      </p:sp>
      <p:sp>
        <p:nvSpPr>
          <p:cNvPr id="14" name="TextBox 13">
            <a:extLst>
              <a:ext uri="{FF2B5EF4-FFF2-40B4-BE49-F238E27FC236}">
                <a16:creationId xmlns:a16="http://schemas.microsoft.com/office/drawing/2014/main" id="{1AEFDC5D-E6A5-3DC6-EE9F-AD7A0C523030}"/>
              </a:ext>
            </a:extLst>
          </p:cNvPr>
          <p:cNvSpPr txBox="1"/>
          <p:nvPr/>
        </p:nvSpPr>
        <p:spPr>
          <a:xfrm>
            <a:off x="1296000" y="3384000"/>
            <a:ext cx="8533800" cy="2677656"/>
          </a:xfrm>
          <a:prstGeom prst="rect">
            <a:avLst/>
          </a:prstGeom>
          <a:noFill/>
        </p:spPr>
        <p:txBody>
          <a:bodyPr wrap="square">
            <a:noAutofit/>
          </a:bodyPr>
          <a:lstStyle/>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Dilemas</a:t>
            </a:r>
            <a:r>
              <a:rPr dirty="0"/>
              <a:t> </a:t>
            </a:r>
            <a:r>
              <a:rPr dirty="0" err="1"/>
              <a:t>organizacionales</a:t>
            </a:r>
            <a:r>
              <a:rPr dirty="0"/>
              <a:t> </a:t>
            </a:r>
            <a:r>
              <a:rPr dirty="0" err="1"/>
              <a:t>en</a:t>
            </a:r>
            <a:r>
              <a:rPr dirty="0"/>
              <a:t> la </a:t>
            </a:r>
            <a:r>
              <a:rPr dirty="0" err="1"/>
              <a:t>gestión</a:t>
            </a:r>
            <a:r>
              <a:rPr dirty="0"/>
              <a:t> de la </a:t>
            </a:r>
            <a:r>
              <a:rPr dirty="0" err="1"/>
              <a:t>innovación</a:t>
            </a:r>
            <a:endParaRPr dirty="0"/>
          </a:p>
          <a:p>
            <a:pPr>
              <a:spcAft>
                <a:spcPts val="600"/>
              </a:spcAft>
            </a:pPr>
            <a:endParaRPr sz="2400" dirty="0">
              <a:latin typeface="Helvetica Neue" panose="020B0604020202020204" charset="0"/>
              <a:cs typeface="Microsoft Sans Serif" panose="020B0604020202020204" pitchFamily="34" charset="0"/>
            </a:endParaRPr>
          </a:p>
          <a:p>
            <a:pPr>
              <a:spcAft>
                <a:spcPts val="600"/>
              </a:spcAft>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Estabilidad</a:t>
            </a:r>
            <a:endParaRPr dirty="0"/>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a:t>Trae </a:t>
            </a:r>
            <a:r>
              <a:rPr dirty="0" err="1"/>
              <a:t>rutinas</a:t>
            </a:r>
            <a:r>
              <a:rPr dirty="0"/>
              <a:t> </a:t>
            </a:r>
            <a:r>
              <a:rPr dirty="0" err="1"/>
              <a:t>relevantes</a:t>
            </a:r>
            <a:r>
              <a:rPr dirty="0"/>
              <a:t> para las </a:t>
            </a:r>
            <a:r>
              <a:rPr dirty="0" err="1"/>
              <a:t>operaciones</a:t>
            </a:r>
            <a:r>
              <a:rPr dirty="0"/>
              <a:t> </a:t>
            </a:r>
            <a:r>
              <a:rPr dirty="0" err="1"/>
              <a:t>diarias</a:t>
            </a:r>
            <a:endParaRPr dirty="0"/>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err="1"/>
              <a:t>Permite</a:t>
            </a:r>
            <a:r>
              <a:rPr dirty="0"/>
              <a:t> </a:t>
            </a:r>
            <a:r>
              <a:rPr dirty="0" err="1"/>
              <a:t>competir</a:t>
            </a:r>
            <a:r>
              <a:rPr dirty="0"/>
              <a:t> hoy</a:t>
            </a:r>
          </a:p>
          <a:p>
            <a:pPr marL="800100" lvl="1"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800100" lvl="1"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Creatividad</a:t>
            </a:r>
            <a:endParaRPr dirty="0"/>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err="1"/>
              <a:t>Sienta</a:t>
            </a:r>
            <a:r>
              <a:rPr dirty="0"/>
              <a:t> las bases para la </a:t>
            </a:r>
            <a:r>
              <a:rPr dirty="0" err="1"/>
              <a:t>innovación</a:t>
            </a:r>
            <a:endParaRPr dirty="0"/>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a:t>Planta la </a:t>
            </a:r>
            <a:r>
              <a:rPr dirty="0" err="1"/>
              <a:t>semilla</a:t>
            </a:r>
            <a:r>
              <a:rPr dirty="0"/>
              <a:t> para </a:t>
            </a:r>
            <a:r>
              <a:rPr dirty="0" err="1"/>
              <a:t>competir</a:t>
            </a:r>
            <a:r>
              <a:rPr dirty="0"/>
              <a:t> </a:t>
            </a:r>
            <a:r>
              <a:rPr dirty="0" err="1"/>
              <a:t>mañana</a:t>
            </a:r>
            <a:endParaRPr dirty="0"/>
          </a:p>
        </p:txBody>
      </p:sp>
      <p:grpSp>
        <p:nvGrpSpPr>
          <p:cNvPr id="16" name="Group 15">
            <a:extLst>
              <a:ext uri="{FF2B5EF4-FFF2-40B4-BE49-F238E27FC236}">
                <a16:creationId xmlns:a16="http://schemas.microsoft.com/office/drawing/2014/main" id="{2441349F-DAFA-5D81-4295-570132B838EC}"/>
              </a:ext>
            </a:extLst>
          </p:cNvPr>
          <p:cNvGrpSpPr/>
          <p:nvPr/>
        </p:nvGrpSpPr>
        <p:grpSpPr>
          <a:xfrm>
            <a:off x="11049000" y="4381500"/>
            <a:ext cx="4212000" cy="2808000"/>
            <a:chOff x="4716016" y="1061864"/>
            <a:chExt cx="4035584" cy="2287800"/>
          </a:xfrm>
        </p:grpSpPr>
        <p:sp>
          <p:nvSpPr>
            <p:cNvPr id="19" name="Left Arrow 18">
              <a:extLst>
                <a:ext uri="{FF2B5EF4-FFF2-40B4-BE49-F238E27FC236}">
                  <a16:creationId xmlns:a16="http://schemas.microsoft.com/office/drawing/2014/main" id="{69FF1F01-6895-60D3-E977-C22C9A31C9AA}"/>
                </a:ext>
              </a:extLst>
            </p:cNvPr>
            <p:cNvSpPr/>
            <p:nvPr/>
          </p:nvSpPr>
          <p:spPr>
            <a:xfrm>
              <a:off x="4716016" y="1061864"/>
              <a:ext cx="2808312" cy="1143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t>Estabilidad</a:t>
              </a:r>
            </a:p>
          </p:txBody>
        </p:sp>
        <p:sp>
          <p:nvSpPr>
            <p:cNvPr id="20" name="Right Arrow 19">
              <a:extLst>
                <a:ext uri="{FF2B5EF4-FFF2-40B4-BE49-F238E27FC236}">
                  <a16:creationId xmlns:a16="http://schemas.microsoft.com/office/drawing/2014/main" id="{ADF607E4-2418-0097-23E2-2949ACD56401}"/>
                </a:ext>
              </a:extLst>
            </p:cNvPr>
            <p:cNvSpPr/>
            <p:nvPr/>
          </p:nvSpPr>
          <p:spPr>
            <a:xfrm>
              <a:off x="5943600" y="2204864"/>
              <a:ext cx="2808000" cy="114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t>Creatividad</a:t>
              </a:r>
            </a:p>
          </p:txBody>
        </p:sp>
      </p:grpSp>
    </p:spTree>
    <p:extLst>
      <p:ext uri="{BB962C8B-B14F-4D97-AF65-F5344CB8AC3E}">
        <p14:creationId xmlns:p14="http://schemas.microsoft.com/office/powerpoint/2010/main" val="5454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97634-D302-A040-EE57-E9D0DE239BDA}"/>
              </a:ext>
            </a:extLst>
          </p:cNvPr>
          <p:cNvSpPr txBox="1"/>
          <p:nvPr/>
        </p:nvSpPr>
        <p:spPr>
          <a:xfrm>
            <a:off x="1295999" y="3384000"/>
            <a:ext cx="15984000" cy="5262979"/>
          </a:xfrm>
          <a:prstGeom prst="rect">
            <a:avLst/>
          </a:prstGeom>
          <a:noFill/>
        </p:spPr>
        <p:txBody>
          <a:bodyPr wrap="square">
            <a:noAutofit/>
          </a:bodyPr>
          <a:lstStyle/>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a:t>¿</a:t>
            </a:r>
            <a:r>
              <a:rPr dirty="0" err="1"/>
              <a:t>Cómo</a:t>
            </a:r>
            <a:r>
              <a:rPr dirty="0"/>
              <a:t> </a:t>
            </a:r>
            <a:r>
              <a:rPr dirty="0" err="1"/>
              <a:t>resuelven</a:t>
            </a:r>
            <a:r>
              <a:rPr dirty="0"/>
              <a:t> las </a:t>
            </a:r>
            <a:r>
              <a:rPr dirty="0" err="1"/>
              <a:t>organizaciones</a:t>
            </a:r>
            <a:r>
              <a:rPr dirty="0"/>
              <a:t> </a:t>
            </a:r>
            <a:r>
              <a:rPr dirty="0" err="1"/>
              <a:t>el</a:t>
            </a:r>
            <a:r>
              <a:rPr dirty="0"/>
              <a:t> </a:t>
            </a:r>
            <a:r>
              <a:rPr dirty="0" err="1"/>
              <a:t>dilema</a:t>
            </a:r>
            <a:r>
              <a:rPr dirty="0"/>
              <a:t> de la </a:t>
            </a:r>
            <a:r>
              <a:rPr dirty="0" err="1"/>
              <a:t>innovación</a:t>
            </a:r>
            <a:r>
              <a:rPr dirty="0"/>
              <a:t>?</a:t>
            </a:r>
          </a:p>
          <a:p>
            <a:pPr marL="342900"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Difiere</a:t>
            </a:r>
            <a:r>
              <a:rPr dirty="0"/>
              <a:t> </a:t>
            </a:r>
            <a:r>
              <a:rPr dirty="0" err="1"/>
              <a:t>según</a:t>
            </a:r>
            <a:r>
              <a:rPr dirty="0"/>
              <a:t> la </a:t>
            </a:r>
            <a:r>
              <a:rPr dirty="0" err="1"/>
              <a:t>etapa</a:t>
            </a:r>
            <a:r>
              <a:rPr dirty="0"/>
              <a:t> de </a:t>
            </a:r>
            <a:r>
              <a:rPr dirty="0" err="1"/>
              <a:t>vida</a:t>
            </a:r>
            <a:r>
              <a:rPr dirty="0"/>
              <a:t> de la </a:t>
            </a:r>
            <a:r>
              <a:rPr dirty="0" err="1"/>
              <a:t>organización</a:t>
            </a:r>
            <a:endParaRPr dirty="0"/>
          </a:p>
          <a:p>
            <a:pPr marL="342900"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342900" indent="-342900">
              <a:spcAft>
                <a:spcPts val="600"/>
              </a:spcAft>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a:t>Tome </a:t>
            </a:r>
            <a:r>
              <a:rPr dirty="0" err="1"/>
              <a:t>el</a:t>
            </a:r>
            <a:r>
              <a:rPr dirty="0"/>
              <a:t> </a:t>
            </a:r>
            <a:r>
              <a:rPr dirty="0" err="1"/>
              <a:t>ejemplo</a:t>
            </a:r>
            <a:r>
              <a:rPr dirty="0"/>
              <a:t> de Facebook (Meta)</a:t>
            </a:r>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a:t>¿</a:t>
            </a:r>
            <a:r>
              <a:rPr dirty="0" err="1"/>
              <a:t>Estaba</a:t>
            </a:r>
            <a:r>
              <a:rPr dirty="0"/>
              <a:t> Facebook </a:t>
            </a:r>
            <a:r>
              <a:rPr dirty="0" err="1"/>
              <a:t>más</a:t>
            </a:r>
            <a:r>
              <a:rPr dirty="0"/>
              <a:t> </a:t>
            </a:r>
            <a:r>
              <a:rPr dirty="0" err="1"/>
              <a:t>inclinado</a:t>
            </a:r>
            <a:r>
              <a:rPr dirty="0"/>
              <a:t> </a:t>
            </a:r>
            <a:r>
              <a:rPr dirty="0" err="1"/>
              <a:t>hacia</a:t>
            </a:r>
            <a:r>
              <a:rPr dirty="0"/>
              <a:t> la </a:t>
            </a:r>
            <a:r>
              <a:rPr dirty="0" err="1"/>
              <a:t>creatividad</a:t>
            </a:r>
            <a:r>
              <a:rPr dirty="0"/>
              <a:t> o la </a:t>
            </a:r>
            <a:r>
              <a:rPr dirty="0" err="1"/>
              <a:t>estabilidad</a:t>
            </a:r>
            <a:r>
              <a:rPr dirty="0"/>
              <a:t> </a:t>
            </a:r>
            <a:r>
              <a:rPr dirty="0" err="1"/>
              <a:t>en</a:t>
            </a:r>
            <a:r>
              <a:rPr dirty="0"/>
              <a:t> los </a:t>
            </a:r>
            <a:r>
              <a:rPr dirty="0" err="1"/>
              <a:t>primeros</a:t>
            </a:r>
            <a:r>
              <a:rPr dirty="0"/>
              <a:t> </a:t>
            </a:r>
            <a:r>
              <a:rPr dirty="0" err="1"/>
              <a:t>años</a:t>
            </a:r>
            <a:r>
              <a:rPr dirty="0"/>
              <a:t> de </a:t>
            </a:r>
            <a:r>
              <a:rPr dirty="0" err="1"/>
              <a:t>existencia</a:t>
            </a:r>
            <a:r>
              <a:rPr dirty="0"/>
              <a:t>?</a:t>
            </a:r>
          </a:p>
          <a:p>
            <a:pPr marL="800100" lvl="1" indent="-342900">
              <a:spcAft>
                <a:spcPts val="600"/>
              </a:spcAft>
              <a:buFont typeface="Wingdings" panose="05000000000000000000" pitchFamily="2" charset="2"/>
              <a:buChar char="§"/>
              <a:defRPr sz="2400">
                <a:latin typeface="Helvetica Neue" panose="020B0604020202020204" charset="0"/>
                <a:cs typeface="Microsoft Sans Serif" panose="020B0604020202020204" pitchFamily="34" charset="0"/>
              </a:defRPr>
            </a:pPr>
            <a:r>
              <a:rPr dirty="0"/>
              <a:t>¿</a:t>
            </a:r>
            <a:r>
              <a:rPr dirty="0" err="1"/>
              <a:t>Cómo</a:t>
            </a:r>
            <a:r>
              <a:rPr dirty="0"/>
              <a:t> es la </a:t>
            </a:r>
            <a:r>
              <a:rPr dirty="0" err="1"/>
              <a:t>situación</a:t>
            </a:r>
            <a:r>
              <a:rPr dirty="0"/>
              <a:t> actual?</a:t>
            </a:r>
          </a:p>
          <a:p>
            <a:pPr lvl="1">
              <a:spcAft>
                <a:spcPts val="600"/>
              </a:spcAft>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a:t>La </a:t>
            </a:r>
            <a:r>
              <a:rPr dirty="0" err="1"/>
              <a:t>transición</a:t>
            </a:r>
            <a:r>
              <a:rPr dirty="0"/>
              <a:t> de la </a:t>
            </a:r>
            <a:r>
              <a:rPr dirty="0" err="1"/>
              <a:t>creatividad</a:t>
            </a:r>
            <a:r>
              <a:rPr dirty="0"/>
              <a:t> a la </a:t>
            </a:r>
            <a:r>
              <a:rPr dirty="0" err="1"/>
              <a:t>estabilidad</a:t>
            </a:r>
            <a:r>
              <a:rPr dirty="0"/>
              <a:t> </a:t>
            </a:r>
            <a:r>
              <a:rPr dirty="0" err="1"/>
              <a:t>puede</a:t>
            </a:r>
            <a:r>
              <a:rPr dirty="0"/>
              <a:t> </a:t>
            </a:r>
            <a:r>
              <a:rPr dirty="0" err="1"/>
              <a:t>conducir</a:t>
            </a:r>
            <a:r>
              <a:rPr dirty="0"/>
              <a:t> a un </a:t>
            </a:r>
            <a:r>
              <a:rPr dirty="0" err="1"/>
              <a:t>comportamiento</a:t>
            </a:r>
            <a:r>
              <a:rPr dirty="0"/>
              <a:t> de </a:t>
            </a:r>
            <a:r>
              <a:rPr dirty="0" err="1"/>
              <a:t>vida</a:t>
            </a:r>
            <a:r>
              <a:rPr dirty="0"/>
              <a:t> </a:t>
            </a:r>
            <a:r>
              <a:rPr dirty="0" err="1"/>
              <a:t>tranquila</a:t>
            </a:r>
            <a:r>
              <a:rPr dirty="0"/>
              <a:t> y </a:t>
            </a:r>
            <a:r>
              <a:rPr dirty="0" err="1"/>
              <a:t>amenazar</a:t>
            </a:r>
            <a:r>
              <a:rPr dirty="0"/>
              <a:t> la </a:t>
            </a:r>
            <a:r>
              <a:rPr dirty="0" err="1"/>
              <a:t>competitividad</a:t>
            </a:r>
            <a:r>
              <a:rPr dirty="0"/>
              <a:t> </a:t>
            </a:r>
            <a:r>
              <a:rPr dirty="0" err="1"/>
              <a:t>organizacional</a:t>
            </a:r>
            <a:endParaRPr dirty="0"/>
          </a:p>
        </p:txBody>
      </p:sp>
      <p:pic>
        <p:nvPicPr>
          <p:cNvPr id="8" name="Picture 7">
            <a:extLst>
              <a:ext uri="{FF2B5EF4-FFF2-40B4-BE49-F238E27FC236}">
                <a16:creationId xmlns:a16="http://schemas.microsoft.com/office/drawing/2014/main" id="{6D6032EE-1CEC-1DE6-4E28-7499D0F0C31A}"/>
              </a:ext>
            </a:extLst>
          </p:cNvPr>
          <p:cNvPicPr>
            <a:picLocks noChangeAspect="1"/>
          </p:cNvPicPr>
          <p:nvPr/>
        </p:nvPicPr>
        <p:blipFill>
          <a:blip r:embed="rId3"/>
          <a:stretch>
            <a:fillRect/>
          </a:stretch>
        </p:blipFill>
        <p:spPr>
          <a:xfrm>
            <a:off x="12344400" y="3543300"/>
            <a:ext cx="2636912" cy="2636912"/>
          </a:xfrm>
          <a:prstGeom prst="rect">
            <a:avLst/>
          </a:prstGeom>
        </p:spPr>
      </p:pic>
      <p:sp>
        <p:nvSpPr>
          <p:cNvPr id="2" name="CuadroTexto 28">
            <a:extLst>
              <a:ext uri="{FF2B5EF4-FFF2-40B4-BE49-F238E27FC236}">
                <a16:creationId xmlns:a16="http://schemas.microsoft.com/office/drawing/2014/main" id="{C37ACB5F-4974-ED0F-A916-75AC86FCE20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3" name="CuadroTexto 29">
            <a:extLst>
              <a:ext uri="{FF2B5EF4-FFF2-40B4-BE49-F238E27FC236}">
                <a16:creationId xmlns:a16="http://schemas.microsoft.com/office/drawing/2014/main" id="{38B7719C-A7E8-D1D8-3186-0330716EDFD1}"/>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2.1 </a:t>
            </a:r>
            <a:r>
              <a:rPr dirty="0" err="1"/>
              <a:t>Creatividad</a:t>
            </a:r>
            <a:r>
              <a:rPr dirty="0"/>
              <a:t> </a:t>
            </a:r>
            <a:r>
              <a:rPr lang="es-ES" dirty="0"/>
              <a:t>versus</a:t>
            </a:r>
            <a:r>
              <a:rPr dirty="0"/>
              <a:t> </a:t>
            </a:r>
            <a:r>
              <a:rPr dirty="0" err="1"/>
              <a:t>estabilidad</a:t>
            </a:r>
            <a:endParaRPr dirty="0"/>
          </a:p>
        </p:txBody>
      </p:sp>
    </p:spTree>
    <p:extLst>
      <p:ext uri="{BB962C8B-B14F-4D97-AF65-F5344CB8AC3E}">
        <p14:creationId xmlns:p14="http://schemas.microsoft.com/office/powerpoint/2010/main" val="4183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8610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sz="2800" dirty="0"/>
              <a:t>2.2 </a:t>
            </a:r>
            <a:r>
              <a:rPr sz="2800" dirty="0" err="1"/>
              <a:t>Incertidumbre</a:t>
            </a:r>
            <a:r>
              <a:rPr sz="2800" dirty="0"/>
              <a:t> y </a:t>
            </a:r>
            <a:r>
              <a:rPr sz="2800" dirty="0" err="1"/>
              <a:t>búsqueda</a:t>
            </a:r>
            <a:r>
              <a:rPr sz="2800" dirty="0"/>
              <a:t> de </a:t>
            </a:r>
            <a:r>
              <a:rPr sz="2800" dirty="0" err="1"/>
              <a:t>conocimiento</a:t>
            </a:r>
            <a:endParaRPr sz="2800" dirty="0"/>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12600000" cy="4248000"/>
          </a:xfrm>
          <a:prstGeom prst="rect">
            <a:avLst/>
          </a:prstGeom>
          <a:noFill/>
        </p:spPr>
        <p:txBody>
          <a:bodyPr wrap="square">
            <a:noAutofit/>
          </a:bodyPr>
          <a:lstStyle/>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a:t>La </a:t>
            </a:r>
            <a:r>
              <a:rPr dirty="0" err="1"/>
              <a:t>innovación</a:t>
            </a:r>
            <a:r>
              <a:rPr dirty="0"/>
              <a:t> </a:t>
            </a:r>
            <a:r>
              <a:rPr dirty="0" err="1"/>
              <a:t>consiste</a:t>
            </a:r>
            <a:r>
              <a:rPr dirty="0"/>
              <a:t> </a:t>
            </a:r>
            <a:r>
              <a:rPr dirty="0" err="1"/>
              <a:t>en</a:t>
            </a:r>
            <a:r>
              <a:rPr dirty="0"/>
              <a:t> resolver la </a:t>
            </a:r>
            <a:r>
              <a:rPr dirty="0" err="1"/>
              <a:t>incertidumbre</a:t>
            </a:r>
            <a:endParaRPr dirty="0"/>
          </a:p>
          <a:p>
            <a:pPr marL="342900" indent="-342900">
              <a:spcAft>
                <a:spcPts val="600"/>
              </a:spcAft>
              <a:buBlip>
                <a:blip r:embed="rId2"/>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Algunas</a:t>
            </a:r>
            <a:r>
              <a:rPr dirty="0"/>
              <a:t> de las </a:t>
            </a:r>
            <a:r>
              <a:rPr dirty="0" err="1"/>
              <a:t>cosas</a:t>
            </a:r>
            <a:r>
              <a:rPr dirty="0"/>
              <a:t> que las </a:t>
            </a:r>
            <a:r>
              <a:rPr dirty="0" err="1"/>
              <a:t>organizaciones</a:t>
            </a:r>
            <a:r>
              <a:rPr dirty="0"/>
              <a:t> </a:t>
            </a:r>
            <a:r>
              <a:rPr dirty="0" err="1"/>
              <a:t>deben</a:t>
            </a:r>
            <a:r>
              <a:rPr dirty="0"/>
              <a:t> </a:t>
            </a:r>
            <a:r>
              <a:rPr dirty="0" err="1"/>
              <a:t>considerar</a:t>
            </a:r>
            <a:r>
              <a:rPr dirty="0"/>
              <a:t> </a:t>
            </a:r>
            <a:r>
              <a:rPr dirty="0" err="1"/>
              <a:t>en</a:t>
            </a:r>
            <a:r>
              <a:rPr dirty="0"/>
              <a:t> la </a:t>
            </a:r>
            <a:r>
              <a:rPr dirty="0" err="1"/>
              <a:t>gestión</a:t>
            </a:r>
            <a:r>
              <a:rPr dirty="0"/>
              <a:t> de la </a:t>
            </a:r>
            <a:r>
              <a:rPr dirty="0" err="1"/>
              <a:t>innovación</a:t>
            </a:r>
            <a:endParaRPr dirty="0"/>
          </a:p>
          <a:p>
            <a:pPr marL="342900" indent="-342900">
              <a:spcAft>
                <a:spcPts val="600"/>
              </a:spcAft>
              <a:buBlip>
                <a:blip r:embed="rId2"/>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Incertidumbre</a:t>
            </a:r>
            <a:r>
              <a:rPr dirty="0"/>
              <a:t> de </a:t>
            </a:r>
            <a:r>
              <a:rPr lang="es-ES" dirty="0"/>
              <a:t>partida</a:t>
            </a:r>
            <a:r>
              <a:rPr dirty="0"/>
              <a:t> (lo que </a:t>
            </a:r>
            <a:r>
              <a:rPr dirty="0" err="1"/>
              <a:t>quieren</a:t>
            </a:r>
            <a:r>
              <a:rPr dirty="0"/>
              <a:t> los </a:t>
            </a:r>
            <a:r>
              <a:rPr dirty="0" err="1"/>
              <a:t>clientes</a:t>
            </a:r>
            <a:r>
              <a:rPr dirty="0"/>
              <a:t>)</a:t>
            </a:r>
          </a:p>
          <a:p>
            <a:pPr marL="342900" indent="-342900">
              <a:spcAft>
                <a:spcPts val="600"/>
              </a:spcAft>
              <a:buBlip>
                <a:blip r:embed="rId2"/>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err="1"/>
              <a:t>Incertidumbre</a:t>
            </a:r>
            <a:r>
              <a:rPr dirty="0"/>
              <a:t> del </a:t>
            </a:r>
            <a:r>
              <a:rPr dirty="0" err="1"/>
              <a:t>proceso</a:t>
            </a:r>
            <a:r>
              <a:rPr dirty="0"/>
              <a:t> (</a:t>
            </a:r>
            <a:r>
              <a:rPr dirty="0" err="1"/>
              <a:t>cómo</a:t>
            </a:r>
            <a:r>
              <a:rPr dirty="0"/>
              <a:t> </a:t>
            </a:r>
            <a:r>
              <a:rPr dirty="0" err="1"/>
              <a:t>entregar</a:t>
            </a:r>
            <a:r>
              <a:rPr dirty="0"/>
              <a:t> lo que </a:t>
            </a:r>
            <a:r>
              <a:rPr dirty="0" err="1"/>
              <a:t>quieren</a:t>
            </a:r>
            <a:r>
              <a:rPr dirty="0"/>
              <a:t> los </a:t>
            </a:r>
            <a:r>
              <a:rPr dirty="0" err="1"/>
              <a:t>clientes</a:t>
            </a:r>
            <a:r>
              <a:rPr dirty="0"/>
              <a:t>)</a:t>
            </a:r>
          </a:p>
          <a:p>
            <a:pPr marL="342900" indent="-342900">
              <a:spcAft>
                <a:spcPts val="600"/>
              </a:spcAft>
              <a:buBlip>
                <a:blip r:embed="rId2"/>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2"/>
              </a:buBlip>
              <a:defRPr sz="2400">
                <a:latin typeface="Helvetica Neue" panose="020B0604020202020204" charset="0"/>
                <a:cs typeface="Microsoft Sans Serif" panose="020B0604020202020204" pitchFamily="34" charset="0"/>
              </a:defRPr>
            </a:pPr>
            <a:r>
              <a:rPr dirty="0"/>
              <a:t>Las </a:t>
            </a:r>
            <a:r>
              <a:rPr dirty="0" err="1"/>
              <a:t>respuestas</a:t>
            </a:r>
            <a:r>
              <a:rPr dirty="0"/>
              <a:t> a </a:t>
            </a:r>
            <a:r>
              <a:rPr dirty="0" err="1"/>
              <a:t>estas</a:t>
            </a:r>
            <a:r>
              <a:rPr dirty="0"/>
              <a:t> </a:t>
            </a:r>
            <a:r>
              <a:rPr dirty="0" err="1"/>
              <a:t>preguntas</a:t>
            </a:r>
            <a:r>
              <a:rPr dirty="0"/>
              <a:t> se </a:t>
            </a:r>
            <a:r>
              <a:rPr dirty="0" err="1"/>
              <a:t>están</a:t>
            </a:r>
            <a:r>
              <a:rPr dirty="0"/>
              <a:t> </a:t>
            </a:r>
            <a:r>
              <a:rPr dirty="0" err="1"/>
              <a:t>buscando</a:t>
            </a:r>
            <a:r>
              <a:rPr dirty="0"/>
              <a:t> dentro del </a:t>
            </a:r>
            <a:r>
              <a:rPr dirty="0" err="1"/>
              <a:t>mapa</a:t>
            </a:r>
            <a:r>
              <a:rPr dirty="0"/>
              <a:t> de </a:t>
            </a:r>
            <a:r>
              <a:rPr dirty="0" err="1"/>
              <a:t>incertidumbre</a:t>
            </a:r>
            <a:endParaRPr dirty="0"/>
          </a:p>
        </p:txBody>
      </p:sp>
      <p:sp>
        <p:nvSpPr>
          <p:cNvPr id="12" name="CuadroTexto 28">
            <a:extLst>
              <a:ext uri="{FF2B5EF4-FFF2-40B4-BE49-F238E27FC236}">
                <a16:creationId xmlns:a16="http://schemas.microsoft.com/office/drawing/2014/main" id="{D60A2361-D462-EBE0-C227-2ECB42095C8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Tree>
    <p:extLst>
      <p:ext uri="{BB962C8B-B14F-4D97-AF65-F5344CB8AC3E}">
        <p14:creationId xmlns:p14="http://schemas.microsoft.com/office/powerpoint/2010/main" val="26445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4156E99B-B3BD-AF7A-9B45-AAC25EA007FF}"/>
              </a:ext>
            </a:extLst>
          </p:cNvPr>
          <p:cNvGraphicFramePr>
            <a:graphicFrameLocks/>
          </p:cNvGraphicFramePr>
          <p:nvPr>
            <p:extLst>
              <p:ext uri="{D42A27DB-BD31-4B8C-83A1-F6EECF244321}">
                <p14:modId xmlns:p14="http://schemas.microsoft.com/office/powerpoint/2010/main" val="3019668678"/>
              </p:ext>
            </p:extLst>
          </p:nvPr>
        </p:nvGraphicFramePr>
        <p:xfrm>
          <a:off x="8928000" y="3384000"/>
          <a:ext cx="7668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983FF2AB-0BA9-E2FB-EB7E-2CD76F9DDAA8}"/>
              </a:ext>
            </a:extLst>
          </p:cNvPr>
          <p:cNvGrpSpPr/>
          <p:nvPr/>
        </p:nvGrpSpPr>
        <p:grpSpPr>
          <a:xfrm>
            <a:off x="9252000" y="8172000"/>
            <a:ext cx="7091401" cy="635708"/>
            <a:chOff x="2858026" y="5305953"/>
            <a:chExt cx="3785230" cy="635708"/>
          </a:xfrm>
        </p:grpSpPr>
        <p:cxnSp>
          <p:nvCxnSpPr>
            <p:cNvPr id="16" name="Straight Arrow Connector 15">
              <a:extLst>
                <a:ext uri="{FF2B5EF4-FFF2-40B4-BE49-F238E27FC236}">
                  <a16:creationId xmlns:a16="http://schemas.microsoft.com/office/drawing/2014/main" id="{3450BAD6-4F9D-677E-F538-3C42E4D16B10}"/>
                </a:ext>
              </a:extLst>
            </p:cNvPr>
            <p:cNvCxnSpPr>
              <a:cxnSpLocks/>
            </p:cNvCxnSpPr>
            <p:nvPr/>
          </p:nvCxnSpPr>
          <p:spPr>
            <a:xfrm>
              <a:off x="3405064" y="5445224"/>
              <a:ext cx="279992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972D4F-EC75-1C44-DA79-FA9D87E4362E}"/>
                </a:ext>
              </a:extLst>
            </p:cNvPr>
            <p:cNvSpPr txBox="1"/>
            <p:nvPr/>
          </p:nvSpPr>
          <p:spPr>
            <a:xfrm>
              <a:off x="4056650" y="5479996"/>
              <a:ext cx="1541191" cy="461665"/>
            </a:xfrm>
            <a:prstGeom prst="rect">
              <a:avLst/>
            </a:prstGeom>
            <a:noFill/>
          </p:spPr>
          <p:txBody>
            <a:bodyPr wrap="none">
              <a:noAutofit/>
            </a:bodyPr>
            <a:lstStyle/>
            <a:p>
              <a:pPr>
                <a:defRPr sz="2400">
                  <a:latin typeface="Helvetica Neue" panose="020B0604020202020204" charset="0"/>
                  <a:cs typeface="Microsoft Sans Serif" panose="020B0604020202020204" pitchFamily="34" charset="0"/>
                </a:defRPr>
              </a:pPr>
              <a:r>
                <a:t>Incertidumbre del proceso</a:t>
              </a:r>
            </a:p>
          </p:txBody>
        </p:sp>
        <p:sp>
          <p:nvSpPr>
            <p:cNvPr id="20" name="TextBox 19">
              <a:extLst>
                <a:ext uri="{FF2B5EF4-FFF2-40B4-BE49-F238E27FC236}">
                  <a16:creationId xmlns:a16="http://schemas.microsoft.com/office/drawing/2014/main" id="{89692F89-FC9C-7454-8575-741DF2B6B342}"/>
                </a:ext>
              </a:extLst>
            </p:cNvPr>
            <p:cNvSpPr txBox="1"/>
            <p:nvPr/>
          </p:nvSpPr>
          <p:spPr>
            <a:xfrm>
              <a:off x="6204993" y="5306725"/>
              <a:ext cx="438263" cy="461665"/>
            </a:xfrm>
            <a:prstGeom prst="rect">
              <a:avLst/>
            </a:prstGeom>
            <a:noFill/>
          </p:spPr>
          <p:txBody>
            <a:bodyPr wrap="none">
              <a:noAutofit/>
            </a:bodyPr>
            <a:lstStyle/>
            <a:p>
              <a:pPr>
                <a:defRPr sz="2400">
                  <a:latin typeface="Helvetica Neue" panose="020B0604020202020204" charset="0"/>
                  <a:cs typeface="Microsoft Sans Serif" panose="020B0604020202020204" pitchFamily="34" charset="0"/>
                </a:defRPr>
              </a:pPr>
              <a:r>
                <a:t>Alto</a:t>
              </a:r>
            </a:p>
          </p:txBody>
        </p:sp>
        <p:sp>
          <p:nvSpPr>
            <p:cNvPr id="21" name="TextBox 20">
              <a:extLst>
                <a:ext uri="{FF2B5EF4-FFF2-40B4-BE49-F238E27FC236}">
                  <a16:creationId xmlns:a16="http://schemas.microsoft.com/office/drawing/2014/main" id="{4192CA1A-5F84-D926-A1F6-9212CF306685}"/>
                </a:ext>
              </a:extLst>
            </p:cNvPr>
            <p:cNvSpPr txBox="1"/>
            <p:nvPr/>
          </p:nvSpPr>
          <p:spPr>
            <a:xfrm>
              <a:off x="2858026" y="5305953"/>
              <a:ext cx="400614" cy="461665"/>
            </a:xfrm>
            <a:prstGeom prst="rect">
              <a:avLst/>
            </a:prstGeom>
            <a:noFill/>
          </p:spPr>
          <p:txBody>
            <a:bodyPr wrap="none">
              <a:noAutofit/>
            </a:bodyPr>
            <a:lstStyle/>
            <a:p>
              <a:pPr>
                <a:defRPr sz="2400">
                  <a:latin typeface="Helvetica Neue" panose="020B0604020202020204" charset="0"/>
                  <a:cs typeface="Microsoft Sans Serif" panose="020B0604020202020204" pitchFamily="34" charset="0"/>
                </a:defRPr>
              </a:pPr>
              <a:r>
                <a:t>Bajo</a:t>
              </a:r>
            </a:p>
          </p:txBody>
        </p:sp>
      </p:grpSp>
      <p:grpSp>
        <p:nvGrpSpPr>
          <p:cNvPr id="22" name="Group 21">
            <a:extLst>
              <a:ext uri="{FF2B5EF4-FFF2-40B4-BE49-F238E27FC236}">
                <a16:creationId xmlns:a16="http://schemas.microsoft.com/office/drawing/2014/main" id="{CABAECBD-52A8-39C3-0C2C-AFEAAB1FD425}"/>
              </a:ext>
            </a:extLst>
          </p:cNvPr>
          <p:cNvGrpSpPr/>
          <p:nvPr/>
        </p:nvGrpSpPr>
        <p:grpSpPr>
          <a:xfrm>
            <a:off x="7956000" y="3383998"/>
            <a:ext cx="1016987" cy="4637664"/>
            <a:chOff x="2065846" y="2204865"/>
            <a:chExt cx="1016987" cy="2605946"/>
          </a:xfrm>
        </p:grpSpPr>
        <p:cxnSp>
          <p:nvCxnSpPr>
            <p:cNvPr id="23" name="Straight Arrow Connector 22">
              <a:extLst>
                <a:ext uri="{FF2B5EF4-FFF2-40B4-BE49-F238E27FC236}">
                  <a16:creationId xmlns:a16="http://schemas.microsoft.com/office/drawing/2014/main" id="{C5054656-3951-595A-6A4B-109B3DDCB1C4}"/>
                </a:ext>
              </a:extLst>
            </p:cNvPr>
            <p:cNvCxnSpPr/>
            <p:nvPr/>
          </p:nvCxnSpPr>
          <p:spPr>
            <a:xfrm flipV="1">
              <a:off x="2567608" y="2492896"/>
              <a:ext cx="0" cy="204310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E87AD8-5C0D-3133-E913-1B7B25A8DF14}"/>
                </a:ext>
              </a:extLst>
            </p:cNvPr>
            <p:cNvSpPr txBox="1"/>
            <p:nvPr/>
          </p:nvSpPr>
          <p:spPr>
            <a:xfrm rot="16200000">
              <a:off x="1275128" y="3292539"/>
              <a:ext cx="2043102" cy="461665"/>
            </a:xfrm>
            <a:prstGeom prst="rect">
              <a:avLst/>
            </a:prstGeom>
            <a:noFill/>
          </p:spPr>
          <p:txBody>
            <a:bodyPr wrap="square">
              <a:noAutofit/>
            </a:bodyPr>
            <a:lstStyle/>
            <a:p>
              <a:pPr algn="ctr">
                <a:defRPr sz="2400">
                  <a:latin typeface="Helvetica Neue" panose="020B0604020202020204" charset="0"/>
                  <a:cs typeface="Microsoft Sans Serif" panose="020B0604020202020204" pitchFamily="34" charset="0"/>
                </a:defRPr>
              </a:pPr>
              <a:r>
                <a:rPr dirty="0" err="1"/>
                <a:t>Incertidumbre</a:t>
              </a:r>
              <a:r>
                <a:rPr dirty="0"/>
                <a:t> del </a:t>
              </a:r>
              <a:r>
                <a:rPr dirty="0" err="1"/>
                <a:t>producto</a:t>
              </a:r>
              <a:endParaRPr dirty="0"/>
            </a:p>
          </p:txBody>
        </p:sp>
        <p:sp>
          <p:nvSpPr>
            <p:cNvPr id="25" name="TextBox 24">
              <a:extLst>
                <a:ext uri="{FF2B5EF4-FFF2-40B4-BE49-F238E27FC236}">
                  <a16:creationId xmlns:a16="http://schemas.microsoft.com/office/drawing/2014/main" id="{9672F460-7A51-4BF3-D6A1-C162EBBB328E}"/>
                </a:ext>
              </a:extLst>
            </p:cNvPr>
            <p:cNvSpPr txBox="1"/>
            <p:nvPr/>
          </p:nvSpPr>
          <p:spPr>
            <a:xfrm>
              <a:off x="2261774" y="2204865"/>
              <a:ext cx="821059" cy="259414"/>
            </a:xfrm>
            <a:prstGeom prst="rect">
              <a:avLst/>
            </a:prstGeom>
            <a:noFill/>
          </p:spPr>
          <p:txBody>
            <a:bodyPr wrap="none">
              <a:noAutofit/>
            </a:bodyPr>
            <a:lstStyle/>
            <a:p>
              <a:pPr>
                <a:defRPr sz="2400">
                  <a:latin typeface="Helvetica Neue" panose="020B0604020202020204" charset="0"/>
                  <a:cs typeface="Microsoft Sans Serif" panose="020B0604020202020204" pitchFamily="34" charset="0"/>
                </a:defRPr>
              </a:pPr>
              <a:r>
                <a:rPr dirty="0"/>
                <a:t>Alto</a:t>
              </a:r>
            </a:p>
          </p:txBody>
        </p:sp>
        <p:sp>
          <p:nvSpPr>
            <p:cNvPr id="26" name="TextBox 25">
              <a:extLst>
                <a:ext uri="{FF2B5EF4-FFF2-40B4-BE49-F238E27FC236}">
                  <a16:creationId xmlns:a16="http://schemas.microsoft.com/office/drawing/2014/main" id="{EA8A235C-1E95-A715-515E-13048AB60D72}"/>
                </a:ext>
              </a:extLst>
            </p:cNvPr>
            <p:cNvSpPr txBox="1"/>
            <p:nvPr/>
          </p:nvSpPr>
          <p:spPr>
            <a:xfrm>
              <a:off x="2292313" y="4551397"/>
              <a:ext cx="750526" cy="259414"/>
            </a:xfrm>
            <a:prstGeom prst="rect">
              <a:avLst/>
            </a:prstGeom>
            <a:noFill/>
          </p:spPr>
          <p:txBody>
            <a:bodyPr wrap="none">
              <a:noAutofit/>
            </a:bodyPr>
            <a:lstStyle/>
            <a:p>
              <a:pPr>
                <a:defRPr sz="2400">
                  <a:latin typeface="Helvetica Neue" panose="020B0604020202020204" charset="0"/>
                  <a:cs typeface="Microsoft Sans Serif" panose="020B0604020202020204" pitchFamily="34" charset="0"/>
                </a:defRPr>
              </a:pPr>
              <a:r>
                <a:t>Bajo</a:t>
              </a:r>
            </a:p>
          </p:txBody>
        </p:sp>
      </p:grpSp>
      <p:sp>
        <p:nvSpPr>
          <p:cNvPr id="27" name="TextBox 26">
            <a:extLst>
              <a:ext uri="{FF2B5EF4-FFF2-40B4-BE49-F238E27FC236}">
                <a16:creationId xmlns:a16="http://schemas.microsoft.com/office/drawing/2014/main" id="{B08AEFC8-E6D6-57ED-7F95-BF3AC93CA5D0}"/>
              </a:ext>
            </a:extLst>
          </p:cNvPr>
          <p:cNvSpPr txBox="1"/>
          <p:nvPr/>
        </p:nvSpPr>
        <p:spPr>
          <a:xfrm>
            <a:off x="1296000" y="3384000"/>
            <a:ext cx="5863716" cy="4716000"/>
          </a:xfrm>
          <a:prstGeom prst="rect">
            <a:avLst/>
          </a:prstGeom>
          <a:noFill/>
        </p:spPr>
        <p:txBody>
          <a:bodyPr wrap="square">
            <a:noAutofit/>
          </a:bodyPr>
          <a:lstStyle/>
          <a:p>
            <a:pPr marL="342900" indent="-342900">
              <a:spcAft>
                <a:spcPts val="600"/>
              </a:spcAft>
              <a:buBlip>
                <a:blip r:embed="rId7"/>
              </a:buBlip>
              <a:defRPr sz="2400">
                <a:latin typeface="Helvetica Neue" panose="020B0604020202020204" charset="0"/>
                <a:cs typeface="Microsoft Sans Serif" panose="020B0604020202020204" pitchFamily="34" charset="0"/>
              </a:defRPr>
            </a:pPr>
            <a:r>
              <a:rPr dirty="0"/>
              <a:t>El </a:t>
            </a:r>
            <a:r>
              <a:rPr dirty="0" err="1"/>
              <a:t>mapa</a:t>
            </a:r>
            <a:r>
              <a:rPr dirty="0"/>
              <a:t> de </a:t>
            </a:r>
            <a:r>
              <a:rPr dirty="0" err="1"/>
              <a:t>incertidumbre</a:t>
            </a:r>
            <a:r>
              <a:rPr dirty="0"/>
              <a:t> </a:t>
            </a:r>
            <a:r>
              <a:rPr dirty="0" err="1"/>
              <a:t>muestra</a:t>
            </a:r>
            <a:r>
              <a:rPr dirty="0"/>
              <a:t> cuatro </a:t>
            </a:r>
            <a:r>
              <a:rPr dirty="0" err="1"/>
              <a:t>estrategias</a:t>
            </a:r>
            <a:r>
              <a:rPr dirty="0"/>
              <a:t> </a:t>
            </a:r>
            <a:r>
              <a:rPr dirty="0" err="1"/>
              <a:t>comunes</a:t>
            </a:r>
            <a:r>
              <a:rPr dirty="0"/>
              <a:t> de </a:t>
            </a:r>
            <a:r>
              <a:rPr dirty="0" err="1"/>
              <a:t>innovación</a:t>
            </a:r>
            <a:endParaRPr dirty="0"/>
          </a:p>
          <a:p>
            <a:pPr marL="342900" indent="-342900">
              <a:spcAft>
                <a:spcPts val="600"/>
              </a:spcAft>
              <a:buBlip>
                <a:blip r:embed="rId7"/>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7"/>
              </a:buBlip>
              <a:defRPr sz="2400">
                <a:latin typeface="Helvetica Neue" panose="020B0604020202020204" charset="0"/>
                <a:cs typeface="Microsoft Sans Serif" panose="020B0604020202020204" pitchFamily="34" charset="0"/>
              </a:defRPr>
            </a:pPr>
            <a:r>
              <a:rPr dirty="0" err="1"/>
              <a:t>Difieren</a:t>
            </a:r>
            <a:r>
              <a:rPr dirty="0"/>
              <a:t> </a:t>
            </a:r>
            <a:r>
              <a:rPr dirty="0" err="1"/>
              <a:t>por</a:t>
            </a:r>
            <a:r>
              <a:rPr dirty="0"/>
              <a:t> </a:t>
            </a:r>
            <a:r>
              <a:rPr dirty="0" err="1"/>
              <a:t>el</a:t>
            </a:r>
            <a:r>
              <a:rPr dirty="0"/>
              <a:t> </a:t>
            </a:r>
            <a:r>
              <a:rPr dirty="0" err="1"/>
              <a:t>grado</a:t>
            </a:r>
            <a:r>
              <a:rPr dirty="0"/>
              <a:t> de </a:t>
            </a:r>
            <a:r>
              <a:rPr dirty="0" err="1"/>
              <a:t>incertidumbre</a:t>
            </a:r>
            <a:r>
              <a:rPr dirty="0"/>
              <a:t> del </a:t>
            </a:r>
            <a:r>
              <a:rPr dirty="0" err="1"/>
              <a:t>producto</a:t>
            </a:r>
            <a:r>
              <a:rPr dirty="0"/>
              <a:t> y del </a:t>
            </a:r>
            <a:r>
              <a:rPr dirty="0" err="1"/>
              <a:t>proceso</a:t>
            </a:r>
            <a:r>
              <a:rPr dirty="0"/>
              <a:t> de </a:t>
            </a:r>
            <a:r>
              <a:rPr dirty="0" err="1"/>
              <a:t>alta</a:t>
            </a:r>
            <a:r>
              <a:rPr dirty="0"/>
              <a:t> a </a:t>
            </a:r>
            <a:r>
              <a:rPr dirty="0" err="1"/>
              <a:t>baja</a:t>
            </a:r>
            <a:endParaRPr dirty="0"/>
          </a:p>
          <a:p>
            <a:pPr marL="342900" indent="-342900">
              <a:spcAft>
                <a:spcPts val="600"/>
              </a:spcAft>
              <a:buBlip>
                <a:blip r:embed="rId7"/>
              </a:buBlip>
            </a:pPr>
            <a:endParaRPr sz="2400" dirty="0">
              <a:latin typeface="Helvetica Neue" panose="020B0604020202020204" charset="0"/>
              <a:cs typeface="Microsoft Sans Serif" panose="020B0604020202020204" pitchFamily="34" charset="0"/>
            </a:endParaRPr>
          </a:p>
          <a:p>
            <a:pPr marL="342900" indent="-342900">
              <a:spcAft>
                <a:spcPts val="600"/>
              </a:spcAft>
              <a:buBlip>
                <a:blip r:embed="rId7"/>
              </a:buBlip>
              <a:defRPr sz="2400">
                <a:latin typeface="Helvetica Neue" panose="020B0604020202020204" charset="0"/>
                <a:cs typeface="Microsoft Sans Serif" panose="020B0604020202020204" pitchFamily="34" charset="0"/>
              </a:defRPr>
            </a:pPr>
            <a:r>
              <a:rPr dirty="0"/>
              <a:t>La </a:t>
            </a:r>
            <a:r>
              <a:rPr dirty="0" err="1"/>
              <a:t>elección</a:t>
            </a:r>
            <a:r>
              <a:rPr dirty="0"/>
              <a:t> de la </a:t>
            </a:r>
            <a:r>
              <a:rPr dirty="0" err="1"/>
              <a:t>estrategia</a:t>
            </a:r>
            <a:r>
              <a:rPr dirty="0"/>
              <a:t> </a:t>
            </a:r>
            <a:r>
              <a:rPr dirty="0" err="1"/>
              <a:t>depende</a:t>
            </a:r>
            <a:r>
              <a:rPr dirty="0"/>
              <a:t> de las </a:t>
            </a:r>
            <a:r>
              <a:rPr dirty="0" err="1"/>
              <a:t>condiciones</a:t>
            </a:r>
            <a:r>
              <a:rPr dirty="0"/>
              <a:t> del mercado, la </a:t>
            </a:r>
            <a:r>
              <a:rPr dirty="0" err="1"/>
              <a:t>anticipación</a:t>
            </a:r>
            <a:r>
              <a:rPr dirty="0"/>
              <a:t> de las </a:t>
            </a:r>
            <a:r>
              <a:rPr dirty="0" err="1"/>
              <a:t>tendencias</a:t>
            </a:r>
            <a:r>
              <a:rPr dirty="0"/>
              <a:t> y las </a:t>
            </a:r>
            <a:r>
              <a:rPr dirty="0" err="1"/>
              <a:t>capacidades</a:t>
            </a:r>
            <a:r>
              <a:rPr dirty="0"/>
              <a:t> </a:t>
            </a:r>
            <a:r>
              <a:rPr dirty="0" err="1"/>
              <a:t>internas</a:t>
            </a:r>
            <a:endParaRPr dirty="0"/>
          </a:p>
        </p:txBody>
      </p:sp>
      <p:sp>
        <p:nvSpPr>
          <p:cNvPr id="12" name="CuadroTexto 28">
            <a:extLst>
              <a:ext uri="{FF2B5EF4-FFF2-40B4-BE49-F238E27FC236}">
                <a16:creationId xmlns:a16="http://schemas.microsoft.com/office/drawing/2014/main" id="{43E40086-DAEE-66CF-084B-C6CEDF2F694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3" name="CuadroTexto 29">
            <a:extLst>
              <a:ext uri="{FF2B5EF4-FFF2-40B4-BE49-F238E27FC236}">
                <a16:creationId xmlns:a16="http://schemas.microsoft.com/office/drawing/2014/main" id="{8C9CB3A1-FA7A-397C-2751-F559A3C5C47B}"/>
              </a:ext>
            </a:extLst>
          </p:cNvPr>
          <p:cNvSpPr txBox="1"/>
          <p:nvPr/>
        </p:nvSpPr>
        <p:spPr>
          <a:xfrm>
            <a:off x="1295999" y="2304000"/>
            <a:ext cx="8640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dirty="0" err="1"/>
              <a:t>Incertidumbre</a:t>
            </a:r>
            <a:r>
              <a:rPr dirty="0"/>
              <a:t> y </a:t>
            </a:r>
            <a:r>
              <a:rPr dirty="0" err="1"/>
              <a:t>búsqueda</a:t>
            </a:r>
            <a:r>
              <a:rPr dirty="0"/>
              <a:t> de </a:t>
            </a:r>
            <a:r>
              <a:rPr dirty="0" err="1"/>
              <a:t>conocimiento</a:t>
            </a:r>
            <a:endParaRPr dirty="0"/>
          </a:p>
        </p:txBody>
      </p:sp>
    </p:spTree>
    <p:extLst>
      <p:ext uri="{BB962C8B-B14F-4D97-AF65-F5344CB8AC3E}">
        <p14:creationId xmlns:p14="http://schemas.microsoft.com/office/powerpoint/2010/main" val="35888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833618731"/>
              </p:ext>
            </p:extLst>
          </p:nvPr>
        </p:nvGraphicFramePr>
        <p:xfrm>
          <a:off x="1836000" y="3060000"/>
          <a:ext cx="15228000" cy="60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C6841568-86FA-2724-CE69-954AB22784A0}"/>
              </a:ext>
            </a:extLst>
          </p:cNvPr>
          <p:cNvSpPr txBox="1"/>
          <p:nvPr/>
        </p:nvSpPr>
        <p:spPr>
          <a:xfrm rot="16200000">
            <a:off x="-1306325" y="5743584"/>
            <a:ext cx="5828833" cy="461665"/>
          </a:xfrm>
          <a:prstGeom prst="rect">
            <a:avLst/>
          </a:prstGeom>
          <a:noFill/>
        </p:spPr>
        <p:txBody>
          <a:bodyPr wrap="square">
            <a:noAutofit/>
          </a:bodyPr>
          <a:lstStyle/>
          <a:p>
            <a:pPr algn="ctr">
              <a:defRPr sz="2400">
                <a:latin typeface="Helvetica Neue" panose="020B0604020202020204" charset="0"/>
                <a:cs typeface="Microsoft Sans Serif" panose="020B0604020202020204" pitchFamily="34" charset="0"/>
              </a:defRPr>
            </a:pPr>
            <a:r>
              <a:rPr dirty="0" err="1"/>
              <a:t>Mapa</a:t>
            </a:r>
            <a:r>
              <a:rPr dirty="0"/>
              <a:t> de </a:t>
            </a:r>
            <a:r>
              <a:rPr dirty="0" err="1"/>
              <a:t>cuadrantes</a:t>
            </a:r>
            <a:r>
              <a:rPr dirty="0"/>
              <a:t> de</a:t>
            </a:r>
            <a:r>
              <a:rPr lang="es-ES" dirty="0"/>
              <a:t> la </a:t>
            </a:r>
            <a:r>
              <a:rPr dirty="0"/>
              <a:t> </a:t>
            </a:r>
            <a:r>
              <a:rPr dirty="0" err="1"/>
              <a:t>incertidumbre</a:t>
            </a:r>
            <a:endParaRPr dirty="0"/>
          </a:p>
        </p:txBody>
      </p:sp>
      <p:sp>
        <p:nvSpPr>
          <p:cNvPr id="16" name="CuadroTexto 28">
            <a:extLst>
              <a:ext uri="{FF2B5EF4-FFF2-40B4-BE49-F238E27FC236}">
                <a16:creationId xmlns:a16="http://schemas.microsoft.com/office/drawing/2014/main" id="{451854D8-7250-EEC4-76BA-A032C09D613E}"/>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9" name="CuadroTexto 29">
            <a:extLst>
              <a:ext uri="{FF2B5EF4-FFF2-40B4-BE49-F238E27FC236}">
                <a16:creationId xmlns:a16="http://schemas.microsoft.com/office/drawing/2014/main" id="{5CAC9498-AB31-1D55-16B7-193C568DBD28}"/>
              </a:ext>
            </a:extLst>
          </p:cNvPr>
          <p:cNvSpPr txBox="1"/>
          <p:nvPr/>
        </p:nvSpPr>
        <p:spPr>
          <a:xfrm>
            <a:off x="1296000" y="2304000"/>
            <a:ext cx="99054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sz="2800" dirty="0"/>
              <a:t>2.2 </a:t>
            </a:r>
            <a:r>
              <a:rPr sz="2800" dirty="0" err="1"/>
              <a:t>Incertidumbre</a:t>
            </a:r>
            <a:r>
              <a:rPr sz="2800" dirty="0"/>
              <a:t> y </a:t>
            </a:r>
            <a:r>
              <a:rPr sz="2800" dirty="0" err="1"/>
              <a:t>búsqueda</a:t>
            </a:r>
            <a:r>
              <a:rPr sz="2800" dirty="0"/>
              <a:t> de </a:t>
            </a:r>
            <a:r>
              <a:rPr sz="2800" dirty="0" err="1"/>
              <a:t>conocimiento</a:t>
            </a:r>
            <a:endParaRPr sz="2800" dirty="0"/>
          </a:p>
        </p:txBody>
      </p:sp>
    </p:spTree>
    <p:extLst>
      <p:ext uri="{BB962C8B-B14F-4D97-AF65-F5344CB8AC3E}">
        <p14:creationId xmlns:p14="http://schemas.microsoft.com/office/powerpoint/2010/main" val="8805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9000000" cy="5693866"/>
          </a:xfrm>
          <a:prstGeom prst="rect">
            <a:avLst/>
          </a:prstGeom>
          <a:noFill/>
        </p:spPr>
        <p:txBody>
          <a:bodyPr wrap="square">
            <a:noAutofit/>
          </a:bodyPr>
          <a:lstStyle/>
          <a:p>
            <a:pPr>
              <a:spcAft>
                <a:spcPts val="1800"/>
              </a:spcAft>
              <a:defRPr sz="2400">
                <a:latin typeface="Helvetica Neue" panose="020B0604020202020204" charset="0"/>
                <a:cs typeface="Microsoft Sans Serif" panose="020B0604020202020204" pitchFamily="34" charset="0"/>
              </a:defRPr>
            </a:pPr>
            <a:r>
              <a:rPr dirty="0" err="1"/>
              <a:t>En</a:t>
            </a:r>
            <a:r>
              <a:rPr dirty="0"/>
              <a:t> </a:t>
            </a:r>
            <a:r>
              <a:rPr dirty="0" err="1"/>
              <a:t>su</a:t>
            </a:r>
            <a:r>
              <a:rPr dirty="0"/>
              <a:t> </a:t>
            </a:r>
            <a:r>
              <a:rPr dirty="0" err="1"/>
              <a:t>búsqueda</a:t>
            </a:r>
            <a:r>
              <a:rPr dirty="0"/>
              <a:t> de </a:t>
            </a:r>
            <a:r>
              <a:rPr dirty="0" err="1"/>
              <a:t>conocimiento</a:t>
            </a:r>
            <a:r>
              <a:rPr dirty="0"/>
              <a:t> las </a:t>
            </a:r>
            <a:r>
              <a:rPr dirty="0" err="1"/>
              <a:t>organizaciones</a:t>
            </a:r>
            <a:r>
              <a:rPr dirty="0"/>
              <a:t> </a:t>
            </a:r>
            <a:r>
              <a:rPr dirty="0" err="1"/>
              <a:t>actúan</a:t>
            </a:r>
            <a:r>
              <a:rPr dirty="0"/>
              <a:t> </a:t>
            </a:r>
            <a:r>
              <a:rPr dirty="0" err="1"/>
              <a:t>en</a:t>
            </a:r>
            <a:r>
              <a:rPr dirty="0"/>
              <a:t> </a:t>
            </a:r>
            <a:r>
              <a:rPr dirty="0" err="1"/>
              <a:t>el</a:t>
            </a:r>
            <a:r>
              <a:rPr dirty="0"/>
              <a:t> </a:t>
            </a:r>
            <a:r>
              <a:rPr dirty="0" err="1"/>
              <a:t>espacio</a:t>
            </a:r>
            <a:r>
              <a:rPr dirty="0"/>
              <a:t> de </a:t>
            </a:r>
            <a:r>
              <a:rPr dirty="0" err="1"/>
              <a:t>búsqueda</a:t>
            </a:r>
            <a:r>
              <a:rPr dirty="0"/>
              <a:t>: </a:t>
            </a:r>
          </a:p>
          <a:p>
            <a:pPr marL="342900" indent="-342900">
              <a:spcAft>
                <a:spcPts val="1800"/>
              </a:spcAft>
              <a:buBlip>
                <a:blip r:embed="rId2"/>
              </a:buBlip>
              <a:defRPr sz="2400">
                <a:latin typeface="Helvetica Neue" panose="020B0604020202020204" charset="0"/>
                <a:cs typeface="Microsoft Sans Serif" panose="020B0604020202020204" pitchFamily="34" charset="0"/>
              </a:defRPr>
            </a:pPr>
            <a:r>
              <a:rPr b="1" dirty="0" err="1"/>
              <a:t>Explotación</a:t>
            </a:r>
            <a:r>
              <a:rPr b="1" dirty="0"/>
              <a:t>:</a:t>
            </a:r>
            <a:r>
              <a:rPr dirty="0"/>
              <a:t> Marco </a:t>
            </a:r>
            <a:r>
              <a:rPr dirty="0" err="1"/>
              <a:t>estable</a:t>
            </a:r>
            <a:r>
              <a:rPr dirty="0"/>
              <a:t> para </a:t>
            </a:r>
            <a:r>
              <a:rPr dirty="0" err="1"/>
              <a:t>el</a:t>
            </a:r>
            <a:r>
              <a:rPr dirty="0"/>
              <a:t> </a:t>
            </a:r>
            <a:r>
              <a:rPr dirty="0" err="1"/>
              <a:t>desarrollo</a:t>
            </a:r>
            <a:r>
              <a:rPr dirty="0"/>
              <a:t> de </a:t>
            </a:r>
            <a:r>
              <a:rPr dirty="0" err="1"/>
              <a:t>innovaciones</a:t>
            </a:r>
            <a:r>
              <a:rPr dirty="0"/>
              <a:t> </a:t>
            </a:r>
            <a:r>
              <a:rPr dirty="0" err="1"/>
              <a:t>incrementales</a:t>
            </a:r>
            <a:r>
              <a:rPr dirty="0"/>
              <a:t>. </a:t>
            </a:r>
            <a:r>
              <a:rPr dirty="0" err="1"/>
              <a:t>Afinar</a:t>
            </a:r>
            <a:r>
              <a:rPr dirty="0"/>
              <a:t> los </a:t>
            </a:r>
            <a:r>
              <a:rPr dirty="0" err="1"/>
              <a:t>productos</a:t>
            </a:r>
            <a:r>
              <a:rPr dirty="0"/>
              <a:t> </a:t>
            </a:r>
            <a:r>
              <a:rPr dirty="0" err="1"/>
              <a:t>existentes</a:t>
            </a:r>
            <a:r>
              <a:rPr dirty="0"/>
              <a:t> y las </a:t>
            </a:r>
            <a:r>
              <a:rPr dirty="0" err="1"/>
              <a:t>colaboraciones</a:t>
            </a:r>
            <a:r>
              <a:rPr dirty="0"/>
              <a:t> con </a:t>
            </a:r>
            <a:r>
              <a:rPr dirty="0" err="1"/>
              <a:t>socios</a:t>
            </a:r>
            <a:r>
              <a:rPr dirty="0"/>
              <a:t> </a:t>
            </a:r>
            <a:r>
              <a:rPr dirty="0" err="1"/>
              <a:t>establecidos</a:t>
            </a:r>
            <a:r>
              <a:rPr dirty="0"/>
              <a:t>. </a:t>
            </a:r>
            <a:r>
              <a:rPr dirty="0" err="1"/>
              <a:t>Todos</a:t>
            </a:r>
            <a:r>
              <a:rPr dirty="0"/>
              <a:t> los roles </a:t>
            </a:r>
            <a:r>
              <a:rPr dirty="0" err="1"/>
              <a:t>definidos</a:t>
            </a:r>
            <a:r>
              <a:rPr dirty="0"/>
              <a:t> y </a:t>
            </a:r>
            <a:r>
              <a:rPr dirty="0" err="1"/>
              <a:t>preguntas</a:t>
            </a:r>
            <a:r>
              <a:rPr dirty="0"/>
              <a:t> de </a:t>
            </a:r>
            <a:r>
              <a:rPr dirty="0" err="1"/>
              <a:t>investigación</a:t>
            </a:r>
            <a:r>
              <a:rPr dirty="0"/>
              <a:t> </a:t>
            </a:r>
            <a:r>
              <a:rPr dirty="0" err="1"/>
              <a:t>conocidas</a:t>
            </a:r>
            <a:r>
              <a:rPr dirty="0"/>
              <a:t>.</a:t>
            </a:r>
          </a:p>
          <a:p>
            <a:pPr marL="342900" indent="-342900">
              <a:spcAft>
                <a:spcPts val="1800"/>
              </a:spcAft>
              <a:buBlip>
                <a:blip r:embed="rId2"/>
              </a:buBlip>
              <a:defRPr sz="2400">
                <a:latin typeface="Helvetica Neue" panose="020B0604020202020204" charset="0"/>
                <a:cs typeface="Microsoft Sans Serif" panose="020B0604020202020204" pitchFamily="34" charset="0"/>
              </a:defRPr>
            </a:pPr>
            <a:r>
              <a:rPr b="1" dirty="0" err="1"/>
              <a:t>Investigación</a:t>
            </a:r>
            <a:r>
              <a:rPr b="1" dirty="0"/>
              <a:t> </a:t>
            </a:r>
            <a:r>
              <a:rPr b="1" dirty="0" err="1"/>
              <a:t>limitada</a:t>
            </a:r>
            <a:r>
              <a:rPr b="1" dirty="0"/>
              <a:t>: </a:t>
            </a:r>
            <a:r>
              <a:rPr dirty="0" err="1"/>
              <a:t>Empuja</a:t>
            </a:r>
            <a:r>
              <a:rPr lang="es-ES" dirty="0"/>
              <a:t>r</a:t>
            </a:r>
            <a:r>
              <a:rPr dirty="0"/>
              <a:t> los </a:t>
            </a:r>
            <a:r>
              <a:rPr dirty="0" err="1"/>
              <a:t>límites</a:t>
            </a:r>
            <a:r>
              <a:rPr dirty="0"/>
              <a:t> de las </a:t>
            </a:r>
            <a:r>
              <a:rPr lang="es-ES" dirty="0"/>
              <a:t>“nuevas” </a:t>
            </a:r>
            <a:r>
              <a:rPr dirty="0" err="1"/>
              <a:t>tecnologías</a:t>
            </a:r>
            <a:r>
              <a:rPr dirty="0"/>
              <a:t> se </a:t>
            </a:r>
            <a:r>
              <a:rPr dirty="0" err="1"/>
              <a:t>pueden</a:t>
            </a:r>
            <a:r>
              <a:rPr dirty="0"/>
              <a:t> </a:t>
            </a:r>
            <a:r>
              <a:rPr dirty="0" err="1"/>
              <a:t>desarrollar</a:t>
            </a:r>
            <a:r>
              <a:rPr dirty="0"/>
              <a:t> </a:t>
            </a:r>
            <a:r>
              <a:rPr dirty="0" err="1"/>
              <a:t>pero</a:t>
            </a:r>
            <a:r>
              <a:rPr dirty="0"/>
              <a:t> dentro del </a:t>
            </a:r>
            <a:r>
              <a:rPr dirty="0" err="1"/>
              <a:t>marco</a:t>
            </a:r>
            <a:r>
              <a:rPr dirty="0"/>
              <a:t> </a:t>
            </a:r>
            <a:r>
              <a:rPr dirty="0" err="1"/>
              <a:t>existente</a:t>
            </a:r>
            <a:r>
              <a:rPr dirty="0"/>
              <a:t>. </a:t>
            </a:r>
            <a:r>
              <a:rPr dirty="0" err="1"/>
              <a:t>Modelo</a:t>
            </a:r>
            <a:r>
              <a:rPr dirty="0"/>
              <a:t> de </a:t>
            </a:r>
            <a:r>
              <a:rPr dirty="0" err="1"/>
              <a:t>negocio</a:t>
            </a:r>
            <a:r>
              <a:rPr dirty="0"/>
              <a:t> </a:t>
            </a:r>
            <a:r>
              <a:rPr dirty="0" err="1"/>
              <a:t>estable</a:t>
            </a:r>
            <a:endParaRPr dirty="0"/>
          </a:p>
          <a:p>
            <a:pPr marL="342900" indent="-342900">
              <a:spcAft>
                <a:spcPts val="1800"/>
              </a:spcAft>
              <a:buBlip>
                <a:blip r:embed="rId2"/>
              </a:buBlip>
              <a:defRPr sz="2400">
                <a:latin typeface="Helvetica Neue" panose="020B0604020202020204" charset="0"/>
                <a:cs typeface="Microsoft Sans Serif" panose="020B0604020202020204" pitchFamily="34" charset="0"/>
              </a:defRPr>
            </a:pPr>
            <a:r>
              <a:rPr b="1" dirty="0"/>
              <a:t>Cambio de</a:t>
            </a:r>
            <a:r>
              <a:rPr lang="es-ES" b="1" dirty="0"/>
              <a:t> </a:t>
            </a:r>
            <a:r>
              <a:rPr b="1" dirty="0" err="1"/>
              <a:t>marco</a:t>
            </a:r>
            <a:r>
              <a:rPr b="1" dirty="0"/>
              <a:t>: </a:t>
            </a:r>
            <a:r>
              <a:rPr dirty="0" err="1"/>
              <a:t>Fuera</a:t>
            </a:r>
            <a:r>
              <a:rPr dirty="0"/>
              <a:t> de la </a:t>
            </a:r>
            <a:r>
              <a:rPr dirty="0" err="1"/>
              <a:t>caja</a:t>
            </a:r>
            <a:r>
              <a:rPr dirty="0"/>
              <a:t>. </a:t>
            </a:r>
            <a:r>
              <a:rPr dirty="0" err="1"/>
              <a:t>Permutación</a:t>
            </a:r>
            <a:r>
              <a:rPr dirty="0"/>
              <a:t> de los </a:t>
            </a:r>
            <a:r>
              <a:rPr dirty="0" err="1"/>
              <a:t>recursos</a:t>
            </a:r>
            <a:r>
              <a:rPr dirty="0"/>
              <a:t> y </a:t>
            </a:r>
            <a:r>
              <a:rPr dirty="0" err="1"/>
              <a:t>elementos</a:t>
            </a:r>
            <a:r>
              <a:rPr dirty="0"/>
              <a:t> </a:t>
            </a:r>
            <a:r>
              <a:rPr dirty="0" err="1"/>
              <a:t>existentes</a:t>
            </a:r>
            <a:r>
              <a:rPr dirty="0"/>
              <a:t> </a:t>
            </a:r>
            <a:r>
              <a:rPr dirty="0" err="1"/>
              <a:t>en</a:t>
            </a:r>
            <a:r>
              <a:rPr dirty="0"/>
              <a:t> </a:t>
            </a:r>
            <a:r>
              <a:rPr dirty="0" err="1"/>
              <a:t>el</a:t>
            </a:r>
            <a:r>
              <a:rPr dirty="0"/>
              <a:t> </a:t>
            </a:r>
            <a:r>
              <a:rPr lang="es-ES" dirty="0"/>
              <a:t>entorno</a:t>
            </a:r>
            <a:r>
              <a:rPr dirty="0"/>
              <a:t>.</a:t>
            </a:r>
          </a:p>
          <a:p>
            <a:pPr marL="342900" indent="-342900">
              <a:spcAft>
                <a:spcPts val="1800"/>
              </a:spcAft>
              <a:buBlip>
                <a:blip r:embed="rId2"/>
              </a:buBlip>
              <a:defRPr sz="2400">
                <a:latin typeface="Helvetica Neue" panose="020B0604020202020204" charset="0"/>
                <a:cs typeface="Microsoft Sans Serif" panose="020B0604020202020204" pitchFamily="34" charset="0"/>
              </a:defRPr>
            </a:pPr>
            <a:r>
              <a:rPr b="1" dirty="0" err="1"/>
              <a:t>Coevolución</a:t>
            </a:r>
            <a:r>
              <a:rPr b="1" dirty="0"/>
              <a:t>: </a:t>
            </a:r>
            <a:r>
              <a:rPr dirty="0"/>
              <a:t>Alto </a:t>
            </a:r>
            <a:r>
              <a:rPr dirty="0" err="1"/>
              <a:t>grado</a:t>
            </a:r>
            <a:r>
              <a:rPr dirty="0"/>
              <a:t> de </a:t>
            </a:r>
            <a:r>
              <a:rPr dirty="0" err="1"/>
              <a:t>experimentación</a:t>
            </a:r>
            <a:r>
              <a:rPr dirty="0"/>
              <a:t>. Nuevo </a:t>
            </a:r>
            <a:r>
              <a:rPr dirty="0" err="1"/>
              <a:t>marco</a:t>
            </a:r>
            <a:r>
              <a:rPr dirty="0"/>
              <a:t> </a:t>
            </a:r>
            <a:r>
              <a:rPr dirty="0" err="1"/>
              <a:t>dominante</a:t>
            </a:r>
            <a:r>
              <a:rPr dirty="0"/>
              <a:t>. </a:t>
            </a:r>
            <a:endParaRPr sz="2400" b="1" dirty="0">
              <a:latin typeface="Helvetica Neue" panose="020B0604020202020204" charset="0"/>
              <a:cs typeface="Microsoft Sans Serif" panose="020B0604020202020204" pitchFamily="34" charset="0"/>
            </a:endParaRPr>
          </a:p>
        </p:txBody>
      </p:sp>
      <p:grpSp>
        <p:nvGrpSpPr>
          <p:cNvPr id="14" name="Group 13">
            <a:extLst>
              <a:ext uri="{FF2B5EF4-FFF2-40B4-BE49-F238E27FC236}">
                <a16:creationId xmlns:a16="http://schemas.microsoft.com/office/drawing/2014/main" id="{1C45938A-BD2F-F577-E6EE-28D8E5FC78E1}"/>
              </a:ext>
            </a:extLst>
          </p:cNvPr>
          <p:cNvGrpSpPr/>
          <p:nvPr/>
        </p:nvGrpSpPr>
        <p:grpSpPr>
          <a:xfrm>
            <a:off x="10439400" y="4381500"/>
            <a:ext cx="6324826" cy="3221207"/>
            <a:chOff x="-338814" y="2520688"/>
            <a:chExt cx="6324826" cy="3221207"/>
          </a:xfrm>
        </p:grpSpPr>
        <p:grpSp>
          <p:nvGrpSpPr>
            <p:cNvPr id="16" name="Group 15">
              <a:extLst>
                <a:ext uri="{FF2B5EF4-FFF2-40B4-BE49-F238E27FC236}">
                  <a16:creationId xmlns:a16="http://schemas.microsoft.com/office/drawing/2014/main" id="{1E691C2D-D92D-3725-8CF7-C2D46BF08E1F}"/>
                </a:ext>
              </a:extLst>
            </p:cNvPr>
            <p:cNvGrpSpPr/>
            <p:nvPr/>
          </p:nvGrpSpPr>
          <p:grpSpPr>
            <a:xfrm>
              <a:off x="530906" y="2564904"/>
              <a:ext cx="5455106" cy="3176991"/>
              <a:chOff x="530906" y="2564904"/>
              <a:chExt cx="5455106" cy="3176991"/>
            </a:xfrm>
          </p:grpSpPr>
          <p:grpSp>
            <p:nvGrpSpPr>
              <p:cNvPr id="23" name="Group 22">
                <a:extLst>
                  <a:ext uri="{FF2B5EF4-FFF2-40B4-BE49-F238E27FC236}">
                    <a16:creationId xmlns:a16="http://schemas.microsoft.com/office/drawing/2014/main" id="{DC1A8AE5-C6B1-39D5-4D3B-992921B2630A}"/>
                  </a:ext>
                </a:extLst>
              </p:cNvPr>
              <p:cNvGrpSpPr/>
              <p:nvPr/>
            </p:nvGrpSpPr>
            <p:grpSpPr>
              <a:xfrm>
                <a:off x="1451206" y="2564904"/>
                <a:ext cx="4473188" cy="2304256"/>
                <a:chOff x="899592" y="2276872"/>
                <a:chExt cx="4473188" cy="2304256"/>
              </a:xfrm>
            </p:grpSpPr>
            <p:sp>
              <p:nvSpPr>
                <p:cNvPr id="28" name="Rectangle 27">
                  <a:extLst>
                    <a:ext uri="{FF2B5EF4-FFF2-40B4-BE49-F238E27FC236}">
                      <a16:creationId xmlns:a16="http://schemas.microsoft.com/office/drawing/2014/main" id="{3BB2E95B-882F-4453-957B-14DE60503D34}"/>
                    </a:ext>
                  </a:extLst>
                </p:cNvPr>
                <p:cNvSpPr/>
                <p:nvPr/>
              </p:nvSpPr>
              <p:spPr>
                <a:xfrm>
                  <a:off x="899592" y="2276872"/>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t>Investigación limitada</a:t>
                  </a:r>
                </a:p>
              </p:txBody>
            </p:sp>
            <p:sp>
              <p:nvSpPr>
                <p:cNvPr id="29" name="Rectangle 28">
                  <a:extLst>
                    <a:ext uri="{FF2B5EF4-FFF2-40B4-BE49-F238E27FC236}">
                      <a16:creationId xmlns:a16="http://schemas.microsoft.com/office/drawing/2014/main" id="{389FD9F0-3B79-E581-CF43-A9153665931A}"/>
                    </a:ext>
                  </a:extLst>
                </p:cNvPr>
                <p:cNvSpPr/>
                <p:nvPr/>
              </p:nvSpPr>
              <p:spPr>
                <a:xfrm>
                  <a:off x="3131840" y="2276872"/>
                  <a:ext cx="2240939" cy="11521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rPr dirty="0" err="1"/>
                    <a:t>Coevolución</a:t>
                  </a:r>
                  <a:endParaRPr dirty="0"/>
                </a:p>
              </p:txBody>
            </p:sp>
            <p:sp>
              <p:nvSpPr>
                <p:cNvPr id="30" name="Rectangle 29">
                  <a:extLst>
                    <a:ext uri="{FF2B5EF4-FFF2-40B4-BE49-F238E27FC236}">
                      <a16:creationId xmlns:a16="http://schemas.microsoft.com/office/drawing/2014/main" id="{2F747784-A098-CBFE-FAD3-41CC9BCADABE}"/>
                    </a:ext>
                  </a:extLst>
                </p:cNvPr>
                <p:cNvSpPr/>
                <p:nvPr/>
              </p:nvSpPr>
              <p:spPr>
                <a:xfrm>
                  <a:off x="903938" y="3429000"/>
                  <a:ext cx="2232248" cy="1152128"/>
                </a:xfrm>
                <a:prstGeom prst="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rPr dirty="0" err="1"/>
                    <a:t>Explotación</a:t>
                  </a:r>
                  <a:endParaRPr dirty="0"/>
                </a:p>
              </p:txBody>
            </p:sp>
            <p:sp>
              <p:nvSpPr>
                <p:cNvPr id="31" name="Rectangle 30">
                  <a:extLst>
                    <a:ext uri="{FF2B5EF4-FFF2-40B4-BE49-F238E27FC236}">
                      <a16:creationId xmlns:a16="http://schemas.microsoft.com/office/drawing/2014/main" id="{8A9A4FC5-D364-CBAE-51FC-1C8E38EA5690}"/>
                    </a:ext>
                  </a:extLst>
                </p:cNvPr>
                <p:cNvSpPr/>
                <p:nvPr/>
              </p:nvSpPr>
              <p:spPr>
                <a:xfrm>
                  <a:off x="3140532" y="3449868"/>
                  <a:ext cx="2232248" cy="113126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a:latin typeface="Helvetica Neue" panose="020B0604020202020204" charset="0"/>
                    </a:defRPr>
                  </a:pPr>
                  <a:r>
                    <a:rPr dirty="0"/>
                    <a:t>Cambio de </a:t>
                  </a:r>
                  <a:r>
                    <a:rPr dirty="0" err="1"/>
                    <a:t>marco</a:t>
                  </a:r>
                  <a:endParaRPr dirty="0"/>
                </a:p>
              </p:txBody>
            </p:sp>
          </p:grpSp>
          <p:sp>
            <p:nvSpPr>
              <p:cNvPr id="24" name="TextBox 23">
                <a:extLst>
                  <a:ext uri="{FF2B5EF4-FFF2-40B4-BE49-F238E27FC236}">
                    <a16:creationId xmlns:a16="http://schemas.microsoft.com/office/drawing/2014/main" id="{36DD6C68-FA1A-06F9-686A-FDC56117EDC9}"/>
                  </a:ext>
                </a:extLst>
              </p:cNvPr>
              <p:cNvSpPr txBox="1"/>
              <p:nvPr/>
            </p:nvSpPr>
            <p:spPr>
              <a:xfrm>
                <a:off x="530906" y="4890029"/>
                <a:ext cx="2135521" cy="461665"/>
              </a:xfrm>
              <a:prstGeom prst="rect">
                <a:avLst/>
              </a:prstGeom>
              <a:noFill/>
            </p:spPr>
            <p:txBody>
              <a:bodyPr wrap="none">
                <a:spAutoFit/>
              </a:bodyPr>
              <a:lstStyle/>
              <a:p>
                <a:pPr>
                  <a:defRPr sz="2400">
                    <a:latin typeface="Helvetica Neue" panose="020B0604020202020204" charset="0"/>
                  </a:defRPr>
                </a:pPr>
                <a:r>
                  <a:rPr dirty="0"/>
                  <a:t>Marco </a:t>
                </a:r>
                <a:r>
                  <a:rPr dirty="0" err="1"/>
                  <a:t>existente</a:t>
                </a:r>
                <a:endParaRPr dirty="0"/>
              </a:p>
            </p:txBody>
          </p:sp>
          <p:sp>
            <p:nvSpPr>
              <p:cNvPr id="25" name="TextBox 24">
                <a:extLst>
                  <a:ext uri="{FF2B5EF4-FFF2-40B4-BE49-F238E27FC236}">
                    <a16:creationId xmlns:a16="http://schemas.microsoft.com/office/drawing/2014/main" id="{35013158-2B16-671D-BA0B-CC31E704AE90}"/>
                  </a:ext>
                </a:extLst>
              </p:cNvPr>
              <p:cNvSpPr txBox="1"/>
              <p:nvPr/>
            </p:nvSpPr>
            <p:spPr>
              <a:xfrm>
                <a:off x="4285311" y="4821884"/>
                <a:ext cx="1673856" cy="461665"/>
              </a:xfrm>
              <a:prstGeom prst="rect">
                <a:avLst/>
              </a:prstGeom>
              <a:noFill/>
            </p:spPr>
            <p:txBody>
              <a:bodyPr wrap="none">
                <a:spAutoFit/>
              </a:bodyPr>
              <a:lstStyle/>
              <a:p>
                <a:pPr>
                  <a:defRPr sz="2400">
                    <a:latin typeface="Helvetica Neue" panose="020B0604020202020204" charset="0"/>
                  </a:defRPr>
                </a:pPr>
                <a:r>
                  <a:rPr dirty="0"/>
                  <a:t>Nuevo </a:t>
                </a:r>
                <a:r>
                  <a:rPr dirty="0" err="1"/>
                  <a:t>marco</a:t>
                </a:r>
                <a:endParaRPr dirty="0"/>
              </a:p>
            </p:txBody>
          </p:sp>
          <p:cxnSp>
            <p:nvCxnSpPr>
              <p:cNvPr id="26" name="Straight Arrow Connector 25">
                <a:extLst>
                  <a:ext uri="{FF2B5EF4-FFF2-40B4-BE49-F238E27FC236}">
                    <a16:creationId xmlns:a16="http://schemas.microsoft.com/office/drawing/2014/main" id="{F9EBFF97-0192-48DE-4689-1B2CADF95284}"/>
                  </a:ext>
                </a:extLst>
              </p:cNvPr>
              <p:cNvCxnSpPr/>
              <p:nvPr/>
            </p:nvCxnSpPr>
            <p:spPr>
              <a:xfrm>
                <a:off x="1691680" y="5259361"/>
                <a:ext cx="38164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E84E51-2AC6-3AD5-1602-646FF62E350D}"/>
                  </a:ext>
                </a:extLst>
              </p:cNvPr>
              <p:cNvSpPr txBox="1"/>
              <p:nvPr/>
            </p:nvSpPr>
            <p:spPr>
              <a:xfrm>
                <a:off x="2459084" y="5280230"/>
                <a:ext cx="3526928" cy="461665"/>
              </a:xfrm>
              <a:prstGeom prst="rect">
                <a:avLst/>
              </a:prstGeom>
              <a:noFill/>
            </p:spPr>
            <p:txBody>
              <a:bodyPr wrap="none">
                <a:spAutoFit/>
              </a:bodyPr>
              <a:lstStyle/>
              <a:p>
                <a:pPr>
                  <a:defRPr sz="2400">
                    <a:latin typeface="Helvetica Neue" panose="020B0604020202020204" charset="0"/>
                  </a:defRPr>
                </a:pPr>
                <a:r>
                  <a:rPr dirty="0" err="1"/>
                  <a:t>Complejidad</a:t>
                </a:r>
                <a:r>
                  <a:rPr dirty="0"/>
                  <a:t> del </a:t>
                </a:r>
                <a:r>
                  <a:rPr lang="es-ES" dirty="0"/>
                  <a:t>entorno</a:t>
                </a:r>
                <a:endParaRPr dirty="0"/>
              </a:p>
            </p:txBody>
          </p:sp>
        </p:grpSp>
        <p:sp>
          <p:nvSpPr>
            <p:cNvPr id="19" name="TextBox 18">
              <a:extLst>
                <a:ext uri="{FF2B5EF4-FFF2-40B4-BE49-F238E27FC236}">
                  <a16:creationId xmlns:a16="http://schemas.microsoft.com/office/drawing/2014/main" id="{CC44523A-FE9B-FD0F-B070-4CF7DDB309D9}"/>
                </a:ext>
              </a:extLst>
            </p:cNvPr>
            <p:cNvSpPr txBox="1"/>
            <p:nvPr/>
          </p:nvSpPr>
          <p:spPr>
            <a:xfrm>
              <a:off x="-338814" y="4536688"/>
              <a:ext cx="1794081" cy="461665"/>
            </a:xfrm>
            <a:prstGeom prst="rect">
              <a:avLst/>
            </a:prstGeom>
            <a:noFill/>
          </p:spPr>
          <p:txBody>
            <a:bodyPr wrap="none">
              <a:spAutoFit/>
            </a:bodyPr>
            <a:lstStyle/>
            <a:p>
              <a:pPr>
                <a:defRPr sz="2400">
                  <a:latin typeface="Helvetica Neue" panose="020B0604020202020204" charset="0"/>
                </a:defRPr>
              </a:pPr>
              <a:r>
                <a:t>Incremental</a:t>
              </a:r>
            </a:p>
          </p:txBody>
        </p:sp>
        <p:sp>
          <p:nvSpPr>
            <p:cNvPr id="20" name="TextBox 19">
              <a:extLst>
                <a:ext uri="{FF2B5EF4-FFF2-40B4-BE49-F238E27FC236}">
                  <a16:creationId xmlns:a16="http://schemas.microsoft.com/office/drawing/2014/main" id="{6090B285-456F-E38E-10A8-CB94CC0EAA8B}"/>
                </a:ext>
              </a:extLst>
            </p:cNvPr>
            <p:cNvSpPr txBox="1"/>
            <p:nvPr/>
          </p:nvSpPr>
          <p:spPr>
            <a:xfrm>
              <a:off x="93186" y="2520688"/>
              <a:ext cx="1213794" cy="461665"/>
            </a:xfrm>
            <a:prstGeom prst="rect">
              <a:avLst/>
            </a:prstGeom>
            <a:noFill/>
          </p:spPr>
          <p:txBody>
            <a:bodyPr wrap="none">
              <a:spAutoFit/>
            </a:bodyPr>
            <a:lstStyle/>
            <a:p>
              <a:pPr>
                <a:defRPr sz="2400">
                  <a:latin typeface="Helvetica Neue" panose="020B0604020202020204" charset="0"/>
                </a:defRPr>
              </a:pPr>
              <a:r>
                <a:t>Radical</a:t>
              </a:r>
            </a:p>
          </p:txBody>
        </p:sp>
        <p:cxnSp>
          <p:nvCxnSpPr>
            <p:cNvPr id="21" name="Straight Arrow Connector 20">
              <a:extLst>
                <a:ext uri="{FF2B5EF4-FFF2-40B4-BE49-F238E27FC236}">
                  <a16:creationId xmlns:a16="http://schemas.microsoft.com/office/drawing/2014/main" id="{7CA7B1A0-88BF-81CF-C78F-F78F78C9F002}"/>
                </a:ext>
              </a:extLst>
            </p:cNvPr>
            <p:cNvCxnSpPr/>
            <p:nvPr/>
          </p:nvCxnSpPr>
          <p:spPr>
            <a:xfrm flipV="1">
              <a:off x="1115616" y="2947730"/>
              <a:ext cx="0" cy="1538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04828-C529-E2F9-DA5D-E6A43094689F}"/>
                </a:ext>
              </a:extLst>
            </p:cNvPr>
            <p:cNvSpPr txBox="1"/>
            <p:nvPr/>
          </p:nvSpPr>
          <p:spPr>
            <a:xfrm rot="16200000">
              <a:off x="62505" y="3486200"/>
              <a:ext cx="1606530" cy="461665"/>
            </a:xfrm>
            <a:prstGeom prst="rect">
              <a:avLst/>
            </a:prstGeom>
            <a:noFill/>
          </p:spPr>
          <p:txBody>
            <a:bodyPr wrap="none">
              <a:spAutoFit/>
            </a:bodyPr>
            <a:lstStyle/>
            <a:p>
              <a:pPr>
                <a:defRPr sz="2400">
                  <a:latin typeface="Helvetica Neue" panose="020B0604020202020204" charset="0"/>
                </a:defRPr>
              </a:pPr>
              <a:r>
                <a:t>Innovación</a:t>
              </a:r>
            </a:p>
          </p:txBody>
        </p:sp>
      </p:grpSp>
      <p:sp>
        <p:nvSpPr>
          <p:cNvPr id="12" name="CuadroTexto 28">
            <a:extLst>
              <a:ext uri="{FF2B5EF4-FFF2-40B4-BE49-F238E27FC236}">
                <a16:creationId xmlns:a16="http://schemas.microsoft.com/office/drawing/2014/main" id="{A529FF30-FD92-76EF-B1C9-EC7AE061322D}"/>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3" name="CuadroTexto 29">
            <a:extLst>
              <a:ext uri="{FF2B5EF4-FFF2-40B4-BE49-F238E27FC236}">
                <a16:creationId xmlns:a16="http://schemas.microsoft.com/office/drawing/2014/main" id="{CA8A0FEA-4C1F-A121-CC40-002B8D5BDBAC}"/>
              </a:ext>
            </a:extLst>
          </p:cNvPr>
          <p:cNvSpPr txBox="1"/>
          <p:nvPr/>
        </p:nvSpPr>
        <p:spPr>
          <a:xfrm>
            <a:off x="1296000" y="2304000"/>
            <a:ext cx="102864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dirty="0" err="1"/>
              <a:t>Incertidumbre</a:t>
            </a:r>
            <a:r>
              <a:rPr dirty="0"/>
              <a:t> y </a:t>
            </a:r>
            <a:r>
              <a:rPr dirty="0" err="1"/>
              <a:t>búsqueda</a:t>
            </a:r>
            <a:r>
              <a:rPr dirty="0"/>
              <a:t> de </a:t>
            </a:r>
            <a:r>
              <a:rPr dirty="0" err="1"/>
              <a:t>conocimiento</a:t>
            </a:r>
            <a:endParaRPr dirty="0"/>
          </a:p>
        </p:txBody>
      </p:sp>
    </p:spTree>
    <p:extLst>
      <p:ext uri="{BB962C8B-B14F-4D97-AF65-F5344CB8AC3E}">
        <p14:creationId xmlns:p14="http://schemas.microsoft.com/office/powerpoint/2010/main" val="73942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2.3 </a:t>
            </a:r>
            <a:r>
              <a:rPr dirty="0" err="1"/>
              <a:t>Factores</a:t>
            </a:r>
            <a:r>
              <a:rPr dirty="0"/>
              <a:t> </a:t>
            </a:r>
            <a:r>
              <a:rPr dirty="0" err="1"/>
              <a:t>internos</a:t>
            </a:r>
            <a:endParaRPr dirty="0"/>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7243672" cy="3170099"/>
          </a:xfrm>
          <a:prstGeom prst="rect">
            <a:avLst/>
          </a:prstGeom>
          <a:noFill/>
        </p:spPr>
        <p:txBody>
          <a:bodyPr wrap="square">
            <a:noAutofit/>
          </a:bodyPr>
          <a:lstStyle/>
          <a:p>
            <a:pPr marL="342900" indent="-342900">
              <a:buBlip>
                <a:blip r:embed="rId2"/>
              </a:buBlip>
              <a:defRPr sz="2400">
                <a:latin typeface="Helvetica Neue" panose="020B0604020202020204" charset="0"/>
                <a:cs typeface="Microsoft Sans Serif" panose="020B0604020202020204" pitchFamily="34" charset="0"/>
              </a:defRPr>
            </a:pPr>
            <a:r>
              <a:rPr dirty="0" err="1"/>
              <a:t>Gestión</a:t>
            </a:r>
            <a:r>
              <a:rPr dirty="0"/>
              <a:t> de enlaces de </a:t>
            </a:r>
            <a:r>
              <a:rPr dirty="0" err="1"/>
              <a:t>conocimiento</a:t>
            </a:r>
            <a:r>
              <a:rPr dirty="0"/>
              <a:t> </a:t>
            </a:r>
            <a:r>
              <a:rPr dirty="0" err="1"/>
              <a:t>interno</a:t>
            </a:r>
            <a:endParaRPr dirty="0"/>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i="1">
                <a:latin typeface="Helvetica Neue" panose="020B0604020202020204" charset="0"/>
                <a:cs typeface="Microsoft Sans Serif" panose="020B0604020202020204" pitchFamily="34" charset="0"/>
              </a:defRPr>
            </a:pPr>
            <a:r>
              <a:rPr dirty="0"/>
              <a:t>Si la </a:t>
            </a:r>
            <a:r>
              <a:rPr dirty="0" err="1"/>
              <a:t>organización</a:t>
            </a:r>
            <a:r>
              <a:rPr dirty="0"/>
              <a:t> «X» solo </a:t>
            </a:r>
            <a:r>
              <a:rPr lang="es-ES" dirty="0"/>
              <a:t>supiera </a:t>
            </a:r>
            <a:r>
              <a:rPr dirty="0" err="1"/>
              <a:t>qu</a:t>
            </a:r>
            <a:r>
              <a:rPr lang="es-ES" dirty="0"/>
              <a:t>é</a:t>
            </a:r>
            <a:r>
              <a:rPr dirty="0"/>
              <a:t> no sabe</a:t>
            </a:r>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a:t>Las </a:t>
            </a:r>
            <a:r>
              <a:rPr dirty="0" err="1"/>
              <a:t>organizaciones</a:t>
            </a:r>
            <a:r>
              <a:rPr dirty="0"/>
              <a:t> a menudo </a:t>
            </a:r>
            <a:r>
              <a:rPr dirty="0" err="1"/>
              <a:t>poseen</a:t>
            </a:r>
            <a:r>
              <a:rPr dirty="0"/>
              <a:t> </a:t>
            </a:r>
            <a:r>
              <a:rPr dirty="0" err="1"/>
              <a:t>conocimientos</a:t>
            </a:r>
            <a:r>
              <a:rPr dirty="0"/>
              <a:t> de los que no son </a:t>
            </a:r>
            <a:r>
              <a:rPr dirty="0" err="1"/>
              <a:t>conscientes</a:t>
            </a:r>
            <a:endParaRPr dirty="0"/>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a:t>La </a:t>
            </a:r>
            <a:r>
              <a:rPr dirty="0" err="1"/>
              <a:t>gestión</a:t>
            </a:r>
            <a:r>
              <a:rPr dirty="0"/>
              <a:t> de la </a:t>
            </a:r>
            <a:r>
              <a:rPr dirty="0" err="1"/>
              <a:t>innovación</a:t>
            </a:r>
            <a:r>
              <a:rPr dirty="0"/>
              <a:t> </a:t>
            </a:r>
            <a:r>
              <a:rPr dirty="0" err="1"/>
              <a:t>también</a:t>
            </a:r>
            <a:r>
              <a:rPr dirty="0"/>
              <a:t> </a:t>
            </a:r>
            <a:r>
              <a:rPr dirty="0" err="1"/>
              <a:t>requiere</a:t>
            </a:r>
            <a:r>
              <a:rPr dirty="0"/>
              <a:t> la </a:t>
            </a:r>
            <a:r>
              <a:rPr dirty="0" err="1"/>
              <a:t>explotación</a:t>
            </a:r>
            <a:r>
              <a:rPr dirty="0"/>
              <a:t> del </a:t>
            </a:r>
            <a:r>
              <a:rPr dirty="0" err="1"/>
              <a:t>conocimiento</a:t>
            </a:r>
            <a:r>
              <a:rPr dirty="0"/>
              <a:t> </a:t>
            </a:r>
            <a:r>
              <a:rPr dirty="0" err="1"/>
              <a:t>interno</a:t>
            </a:r>
            <a:endParaRPr dirty="0"/>
          </a:p>
        </p:txBody>
      </p:sp>
      <p:graphicFrame>
        <p:nvGraphicFramePr>
          <p:cNvPr id="32" name="Diagrama 9">
            <a:extLst>
              <a:ext uri="{FF2B5EF4-FFF2-40B4-BE49-F238E27FC236}">
                <a16:creationId xmlns:a16="http://schemas.microsoft.com/office/drawing/2014/main" id="{CB0CD2F8-2E25-052E-D4A2-0D094F62E5E2}"/>
              </a:ext>
            </a:extLst>
          </p:cNvPr>
          <p:cNvGraphicFramePr>
            <a:graphicFrameLocks/>
          </p:cNvGraphicFramePr>
          <p:nvPr>
            <p:extLst>
              <p:ext uri="{D42A27DB-BD31-4B8C-83A1-F6EECF244321}">
                <p14:modId xmlns:p14="http://schemas.microsoft.com/office/powerpoint/2010/main" val="57330832"/>
              </p:ext>
            </p:extLst>
          </p:nvPr>
        </p:nvGraphicFramePr>
        <p:xfrm>
          <a:off x="8229600" y="2705100"/>
          <a:ext cx="8610600" cy="615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28">
            <a:extLst>
              <a:ext uri="{FF2B5EF4-FFF2-40B4-BE49-F238E27FC236}">
                <a16:creationId xmlns:a16="http://schemas.microsoft.com/office/drawing/2014/main" id="{CA065C70-C093-5510-DAC2-9F73F58029CF}"/>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Tree>
    <p:extLst>
      <p:ext uri="{BB962C8B-B14F-4D97-AF65-F5344CB8AC3E}">
        <p14:creationId xmlns:p14="http://schemas.microsoft.com/office/powerpoint/2010/main" val="344195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1233104372"/>
              </p:ext>
            </p:extLst>
          </p:nvPr>
        </p:nvGraphicFramePr>
        <p:xfrm>
          <a:off x="1295999" y="3384000"/>
          <a:ext cx="15732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28">
            <a:extLst>
              <a:ext uri="{FF2B5EF4-FFF2-40B4-BE49-F238E27FC236}">
                <a16:creationId xmlns:a16="http://schemas.microsoft.com/office/drawing/2014/main" id="{D4FA3F20-63B0-C0BA-6B77-D1F4FC528E4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3" name="CuadroTexto 29">
            <a:extLst>
              <a:ext uri="{FF2B5EF4-FFF2-40B4-BE49-F238E27FC236}">
                <a16:creationId xmlns:a16="http://schemas.microsoft.com/office/drawing/2014/main" id="{45FBE79B-3758-B6CF-D121-D825B32707A0}"/>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2.3 </a:t>
            </a:r>
            <a:r>
              <a:rPr dirty="0" err="1"/>
              <a:t>Factores</a:t>
            </a:r>
            <a:r>
              <a:rPr dirty="0"/>
              <a:t> </a:t>
            </a:r>
            <a:r>
              <a:rPr dirty="0" err="1"/>
              <a:t>internos</a:t>
            </a:r>
            <a:endParaRPr dirty="0"/>
          </a:p>
        </p:txBody>
      </p:sp>
    </p:spTree>
    <p:extLst>
      <p:ext uri="{BB962C8B-B14F-4D97-AF65-F5344CB8AC3E}">
        <p14:creationId xmlns:p14="http://schemas.microsoft.com/office/powerpoint/2010/main" val="1324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8">
            <a:extLst>
              <a:ext uri="{FF2B5EF4-FFF2-40B4-BE49-F238E27FC236}">
                <a16:creationId xmlns:a16="http://schemas.microsoft.com/office/drawing/2014/main" id="{AFE19C2B-6406-80DE-F050-0023096C531F}"/>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2. </a:t>
            </a:r>
            <a:r>
              <a:rPr sz="4000" dirty="0" err="1"/>
              <a:t>Factores</a:t>
            </a:r>
            <a:r>
              <a:rPr sz="4000" dirty="0"/>
              <a:t> a </a:t>
            </a:r>
            <a:r>
              <a:rPr sz="4000" dirty="0" err="1"/>
              <a:t>tener</a:t>
            </a:r>
            <a:r>
              <a:rPr sz="4000" dirty="0"/>
              <a:t> </a:t>
            </a:r>
            <a:r>
              <a:rPr sz="4000" dirty="0" err="1"/>
              <a:t>en</a:t>
            </a:r>
            <a:r>
              <a:rPr sz="4000" dirty="0"/>
              <a:t> </a:t>
            </a:r>
            <a:r>
              <a:rPr sz="4000" dirty="0" err="1"/>
              <a:t>cuenta</a:t>
            </a:r>
            <a:r>
              <a:rPr sz="4000" dirty="0"/>
              <a:t> </a:t>
            </a:r>
            <a:r>
              <a:rPr sz="4000" dirty="0" err="1"/>
              <a:t>en</a:t>
            </a:r>
            <a:r>
              <a:rPr sz="4000" dirty="0"/>
              <a:t> la </a:t>
            </a:r>
            <a:r>
              <a:rPr sz="4000" dirty="0" err="1"/>
              <a:t>gestión</a:t>
            </a:r>
            <a:r>
              <a:rPr sz="4000" dirty="0"/>
              <a:t> de la </a:t>
            </a:r>
            <a:r>
              <a:rPr sz="4000" dirty="0" err="1"/>
              <a:t>innovación</a:t>
            </a:r>
            <a:endParaRPr sz="4000" dirty="0"/>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660738" cy="923330"/>
          </a:xfrm>
          <a:prstGeom prst="rect">
            <a:avLst/>
          </a:prstGeom>
          <a:noFill/>
        </p:spPr>
        <p:txBody>
          <a:bodyPr wrap="square">
            <a:noAutofit/>
          </a:bodyPr>
          <a:lstStyle/>
          <a:p>
            <a:pPr>
              <a:lnSpc>
                <a:spcPct val="150000"/>
              </a:lnSpc>
              <a:defRPr sz="2000">
                <a:latin typeface="Helvetica Neue" panose="020B0604020202020204" charset="0"/>
                <a:cs typeface="Microsoft Sans Serif" panose="020B0604020202020204" pitchFamily="34" charset="0"/>
              </a:defRPr>
            </a:pPr>
            <a:r>
              <a:rPr dirty="0" err="1"/>
              <a:t>Muchos</a:t>
            </a:r>
            <a:r>
              <a:rPr dirty="0"/>
              <a:t> de los </a:t>
            </a:r>
            <a:r>
              <a:rPr dirty="0" err="1"/>
              <a:t>factores</a:t>
            </a:r>
            <a:r>
              <a:rPr dirty="0"/>
              <a:t> de </a:t>
            </a:r>
            <a:r>
              <a:rPr dirty="0" err="1"/>
              <a:t>diapositivas</a:t>
            </a:r>
            <a:r>
              <a:rPr dirty="0"/>
              <a:t> </a:t>
            </a:r>
            <a:r>
              <a:rPr dirty="0" err="1"/>
              <a:t>anteriores</a:t>
            </a:r>
            <a:r>
              <a:rPr dirty="0"/>
              <a:t> </a:t>
            </a:r>
            <a:r>
              <a:rPr dirty="0" err="1"/>
              <a:t>están</a:t>
            </a:r>
            <a:r>
              <a:rPr dirty="0"/>
              <a:t> </a:t>
            </a:r>
            <a:r>
              <a:rPr lang="es-ES" dirty="0"/>
              <a:t>diseñados</a:t>
            </a:r>
            <a:r>
              <a:rPr dirty="0"/>
              <a:t> por la </a:t>
            </a:r>
            <a:r>
              <a:rPr dirty="0" err="1"/>
              <a:t>estructura</a:t>
            </a:r>
            <a:r>
              <a:rPr dirty="0"/>
              <a:t> </a:t>
            </a:r>
            <a:r>
              <a:rPr dirty="0" err="1"/>
              <a:t>organizacional</a:t>
            </a:r>
            <a:r>
              <a:rPr dirty="0"/>
              <a:t>. Es una </a:t>
            </a:r>
            <a:r>
              <a:rPr dirty="0" err="1"/>
              <a:t>pregunta</a:t>
            </a:r>
            <a:r>
              <a:rPr dirty="0"/>
              <a:t> </a:t>
            </a:r>
            <a:r>
              <a:rPr dirty="0" err="1"/>
              <a:t>abierta</a:t>
            </a:r>
            <a:r>
              <a:rPr lang="es-ES" dirty="0"/>
              <a:t> la de</a:t>
            </a:r>
            <a:r>
              <a:rPr dirty="0"/>
              <a:t> </a:t>
            </a:r>
            <a:r>
              <a:rPr lang="es-ES" dirty="0"/>
              <a:t>"</a:t>
            </a:r>
            <a:r>
              <a:rPr dirty="0" err="1"/>
              <a:t>si</a:t>
            </a:r>
            <a:r>
              <a:rPr dirty="0"/>
              <a:t> una mayor </a:t>
            </a:r>
            <a:r>
              <a:rPr dirty="0" err="1"/>
              <a:t>flexibilidad</a:t>
            </a:r>
            <a:r>
              <a:rPr dirty="0"/>
              <a:t> o </a:t>
            </a:r>
            <a:r>
              <a:rPr dirty="0" err="1"/>
              <a:t>jerarquía</a:t>
            </a:r>
            <a:r>
              <a:rPr dirty="0"/>
              <a:t> </a:t>
            </a:r>
            <a:r>
              <a:rPr dirty="0" err="1"/>
              <a:t>facilita</a:t>
            </a:r>
            <a:r>
              <a:rPr dirty="0"/>
              <a:t> </a:t>
            </a:r>
            <a:r>
              <a:rPr dirty="0" err="1"/>
              <a:t>el</a:t>
            </a:r>
            <a:r>
              <a:rPr dirty="0"/>
              <a:t> </a:t>
            </a:r>
            <a:r>
              <a:rPr dirty="0" err="1"/>
              <a:t>éxito</a:t>
            </a:r>
            <a:r>
              <a:rPr dirty="0"/>
              <a:t> de la </a:t>
            </a:r>
            <a:r>
              <a:rPr dirty="0" err="1"/>
              <a:t>gestión</a:t>
            </a:r>
            <a:r>
              <a:rPr dirty="0"/>
              <a:t> de la </a:t>
            </a:r>
            <a:r>
              <a:rPr dirty="0" err="1"/>
              <a:t>innovación</a:t>
            </a:r>
            <a:r>
              <a:rPr lang="es-ES" dirty="0"/>
              <a:t>"</a:t>
            </a:r>
            <a:r>
              <a:rPr dirty="0"/>
              <a:t>. </a:t>
            </a:r>
            <a:r>
              <a:rPr dirty="0" err="1"/>
              <a:t>Comúnmente</a:t>
            </a:r>
            <a:r>
              <a:rPr dirty="0"/>
              <a:t> </a:t>
            </a:r>
            <a:r>
              <a:rPr dirty="0" err="1"/>
              <a:t>distinguimos</a:t>
            </a:r>
            <a:r>
              <a:rPr dirty="0"/>
              <a:t> entre </a:t>
            </a:r>
            <a:r>
              <a:rPr dirty="0" err="1"/>
              <a:t>estructuras</a:t>
            </a:r>
            <a:r>
              <a:rPr dirty="0"/>
              <a:t> </a:t>
            </a:r>
            <a:r>
              <a:rPr dirty="0" err="1"/>
              <a:t>orgánicas</a:t>
            </a:r>
            <a:r>
              <a:rPr dirty="0"/>
              <a:t> y </a:t>
            </a:r>
            <a:r>
              <a:rPr dirty="0" err="1"/>
              <a:t>mecanicistas</a:t>
            </a:r>
            <a:r>
              <a:rPr dirty="0"/>
              <a:t>. </a:t>
            </a:r>
            <a:r>
              <a:rPr dirty="0" err="1"/>
              <a:t>Algunas</a:t>
            </a:r>
            <a:r>
              <a:rPr dirty="0"/>
              <a:t> de las </a:t>
            </a:r>
            <a:r>
              <a:rPr dirty="0" err="1"/>
              <a:t>cosas</a:t>
            </a:r>
            <a:r>
              <a:rPr dirty="0"/>
              <a:t> a </a:t>
            </a:r>
            <a:r>
              <a:rPr dirty="0" err="1"/>
              <a:t>tener</a:t>
            </a:r>
            <a:r>
              <a:rPr dirty="0"/>
              <a:t> </a:t>
            </a:r>
            <a:r>
              <a:rPr dirty="0" err="1"/>
              <a:t>en</a:t>
            </a:r>
            <a:r>
              <a:rPr dirty="0"/>
              <a:t> </a:t>
            </a:r>
            <a:r>
              <a:rPr dirty="0" err="1"/>
              <a:t>cuenta</a:t>
            </a:r>
            <a:r>
              <a:rPr dirty="0"/>
              <a:t> al </a:t>
            </a:r>
            <a:r>
              <a:rPr dirty="0" err="1"/>
              <a:t>estructurar</a:t>
            </a:r>
            <a:r>
              <a:rPr dirty="0"/>
              <a:t> </a:t>
            </a:r>
            <a:r>
              <a:rPr lang="es-ES" dirty="0"/>
              <a:t>t</a:t>
            </a:r>
            <a:r>
              <a:rPr dirty="0"/>
              <a:t>u </a:t>
            </a:r>
            <a:r>
              <a:rPr dirty="0" err="1"/>
              <a:t>equipo</a:t>
            </a:r>
            <a:r>
              <a:rPr dirty="0"/>
              <a:t> de </a:t>
            </a:r>
            <a:r>
              <a:rPr dirty="0" err="1"/>
              <a:t>innovación</a:t>
            </a:r>
            <a:r>
              <a:rPr dirty="0"/>
              <a:t>. </a:t>
            </a:r>
          </a:p>
        </p:txBody>
      </p:sp>
      <p:graphicFrame>
        <p:nvGraphicFramePr>
          <p:cNvPr id="14" name="Content Placeholder 4">
            <a:extLst>
              <a:ext uri="{FF2B5EF4-FFF2-40B4-BE49-F238E27FC236}">
                <a16:creationId xmlns:a16="http://schemas.microsoft.com/office/drawing/2014/main" id="{950E8470-4D56-812C-29EB-CE7A311ECEF3}"/>
              </a:ext>
            </a:extLst>
          </p:cNvPr>
          <p:cNvGraphicFramePr>
            <a:graphicFrameLocks/>
          </p:cNvGraphicFramePr>
          <p:nvPr>
            <p:extLst>
              <p:ext uri="{D42A27DB-BD31-4B8C-83A1-F6EECF244321}">
                <p14:modId xmlns:p14="http://schemas.microsoft.com/office/powerpoint/2010/main" val="2930961152"/>
              </p:ext>
            </p:extLst>
          </p:nvPr>
        </p:nvGraphicFramePr>
        <p:xfrm>
          <a:off x="5956738" y="2484948"/>
          <a:ext cx="11179262" cy="6598643"/>
        </p:xfrm>
        <a:graphic>
          <a:graphicData uri="http://schemas.openxmlformats.org/drawingml/2006/table">
            <a:tbl>
              <a:tblPr firstRow="1" bandRow="1">
                <a:tableStyleId>{F5AB1C69-6EDB-4FF4-983F-18BD219EF322}</a:tableStyleId>
              </a:tblPr>
              <a:tblGrid>
                <a:gridCol w="5474281">
                  <a:extLst>
                    <a:ext uri="{9D8B030D-6E8A-4147-A177-3AD203B41FA5}">
                      <a16:colId xmlns:a16="http://schemas.microsoft.com/office/drawing/2014/main" val="1654914079"/>
                    </a:ext>
                  </a:extLst>
                </a:gridCol>
                <a:gridCol w="5704981">
                  <a:extLst>
                    <a:ext uri="{9D8B030D-6E8A-4147-A177-3AD203B41FA5}">
                      <a16:colId xmlns:a16="http://schemas.microsoft.com/office/drawing/2014/main" val="336137949"/>
                    </a:ext>
                  </a:extLst>
                </a:gridCol>
              </a:tblGrid>
              <a:tr h="533175">
                <a:tc>
                  <a:txBody>
                    <a:bodyPr/>
                    <a:lstStyle/>
                    <a:p>
                      <a:pPr>
                        <a:defRPr sz="2000">
                          <a:latin typeface="Helvetica Neue" panose="020B0604020202020204" charset="0"/>
                        </a:defRPr>
                      </a:pPr>
                      <a:r>
                        <a:rPr sz="1800" dirty="0" err="1"/>
                        <a:t>Estructura</a:t>
                      </a:r>
                      <a:r>
                        <a:rPr sz="1800" dirty="0"/>
                        <a:t> </a:t>
                      </a:r>
                      <a:r>
                        <a:rPr sz="1800" dirty="0" err="1"/>
                        <a:t>orgánica</a:t>
                      </a:r>
                      <a:endParaRPr sz="1800" dirty="0"/>
                    </a:p>
                  </a:txBody>
                  <a:tcPr anchor="ctr"/>
                </a:tc>
                <a:tc>
                  <a:txBody>
                    <a:bodyPr/>
                    <a:lstStyle/>
                    <a:p>
                      <a:pPr>
                        <a:defRPr sz="2000">
                          <a:latin typeface="Helvetica Neue" panose="020B0604020202020204" charset="0"/>
                        </a:defRPr>
                      </a:pPr>
                      <a:r>
                        <a:rPr sz="1800" dirty="0" err="1"/>
                        <a:t>Estructura</a:t>
                      </a:r>
                      <a:r>
                        <a:rPr sz="1800" dirty="0"/>
                        <a:t> </a:t>
                      </a:r>
                      <a:r>
                        <a:rPr sz="1800" dirty="0" err="1"/>
                        <a:t>mecanicista</a:t>
                      </a:r>
                      <a:endParaRPr sz="1800" dirty="0"/>
                    </a:p>
                  </a:txBody>
                  <a:tcPr anchor="ctr"/>
                </a:tc>
                <a:extLst>
                  <a:ext uri="{0D108BD9-81ED-4DB2-BD59-A6C34878D82A}">
                    <a16:rowId xmlns:a16="http://schemas.microsoft.com/office/drawing/2014/main" val="4108297286"/>
                  </a:ext>
                </a:extLst>
              </a:tr>
              <a:tr h="876287">
                <a:tc>
                  <a:txBody>
                    <a:bodyPr/>
                    <a:lstStyle/>
                    <a:p>
                      <a:pPr>
                        <a:defRPr sz="2000" b="1">
                          <a:latin typeface="Helvetica Neue" panose="020B0604020202020204" charset="0"/>
                        </a:defRPr>
                      </a:pPr>
                      <a:r>
                        <a:rPr sz="1800" dirty="0"/>
                        <a:t>Canales de </a:t>
                      </a:r>
                      <a:r>
                        <a:rPr sz="1800" dirty="0" err="1"/>
                        <a:t>comunicación</a:t>
                      </a:r>
                      <a:endParaRPr sz="1800" dirty="0"/>
                    </a:p>
                    <a:p>
                      <a:pPr>
                        <a:defRPr sz="2000">
                          <a:latin typeface="Helvetica Neue" panose="020B0604020202020204" charset="0"/>
                        </a:defRPr>
                      </a:pPr>
                      <a:r>
                        <a:rPr sz="1800" dirty="0"/>
                        <a:t>Abierto con </a:t>
                      </a:r>
                      <a:r>
                        <a:rPr sz="1800" dirty="0" err="1"/>
                        <a:t>flujo</a:t>
                      </a:r>
                      <a:r>
                        <a:rPr sz="1800" dirty="0"/>
                        <a:t> libre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000" b="1">
                          <a:latin typeface="Helvetica Neue" panose="020B0604020202020204" charset="0"/>
                        </a:defRPr>
                      </a:pPr>
                      <a:r>
                        <a:rPr sz="1800" dirty="0"/>
                        <a:t>Canales de </a:t>
                      </a:r>
                      <a:r>
                        <a:rPr sz="1800" dirty="0" err="1"/>
                        <a:t>comunicación</a:t>
                      </a:r>
                      <a:endParaRPr sz="1800" dirty="0"/>
                    </a:p>
                    <a:p>
                      <a:pPr>
                        <a:defRPr sz="2000">
                          <a:latin typeface="Helvetica Neue" panose="020B0604020202020204" charset="0"/>
                        </a:defRPr>
                      </a:pPr>
                      <a:r>
                        <a:rPr sz="1800" dirty="0" err="1"/>
                        <a:t>Flujo</a:t>
                      </a:r>
                      <a:r>
                        <a:rPr sz="1800" dirty="0"/>
                        <a:t> de </a:t>
                      </a:r>
                      <a:r>
                        <a:rPr sz="1800" dirty="0" err="1"/>
                        <a:t>información</a:t>
                      </a:r>
                      <a:r>
                        <a:rPr sz="1800" dirty="0"/>
                        <a:t> </a:t>
                      </a:r>
                      <a:r>
                        <a:rPr sz="1800" dirty="0" err="1"/>
                        <a:t>altamente</a:t>
                      </a:r>
                      <a:r>
                        <a:rPr sz="1800" dirty="0"/>
                        <a:t> </a:t>
                      </a:r>
                      <a:r>
                        <a:rPr sz="1800" dirty="0" err="1"/>
                        <a:t>estructurado</a:t>
                      </a:r>
                      <a:r>
                        <a:rPr sz="1800" dirty="0"/>
                        <a:t> y </a:t>
                      </a:r>
                      <a:r>
                        <a:rPr sz="1800" dirty="0" err="1"/>
                        <a:t>limitado</a:t>
                      </a:r>
                      <a:endParaRPr sz="1800" dirty="0"/>
                    </a:p>
                  </a:txBody>
                  <a:tcPr/>
                </a:tc>
                <a:extLst>
                  <a:ext uri="{0D108BD9-81ED-4DB2-BD59-A6C34878D82A}">
                    <a16:rowId xmlns:a16="http://schemas.microsoft.com/office/drawing/2014/main" val="725157255"/>
                  </a:ext>
                </a:extLst>
              </a:tr>
              <a:tr h="610745">
                <a:tc>
                  <a:txBody>
                    <a:bodyPr/>
                    <a:lstStyle/>
                    <a:p>
                      <a:pPr>
                        <a:defRPr sz="2000" b="1">
                          <a:latin typeface="Helvetica Neue" panose="020B0604020202020204" charset="0"/>
                        </a:defRPr>
                      </a:pPr>
                      <a:r>
                        <a:rPr sz="1800"/>
                        <a:t>Estilo de acción</a:t>
                      </a:r>
                    </a:p>
                    <a:p>
                      <a:pPr>
                        <a:defRPr sz="2000">
                          <a:latin typeface="Helvetica Neue" panose="020B0604020202020204" charset="0"/>
                        </a:defRPr>
                      </a:pPr>
                      <a:r>
                        <a:rPr sz="1800"/>
                        <a:t>Flexible</a:t>
                      </a:r>
                    </a:p>
                  </a:txBody>
                  <a:tcPr/>
                </a:tc>
                <a:tc>
                  <a:txBody>
                    <a:bodyPr/>
                    <a:lstStyle/>
                    <a:p>
                      <a:pPr>
                        <a:defRPr sz="2000" b="1">
                          <a:latin typeface="Helvetica Neue" panose="020B0604020202020204" charset="0"/>
                        </a:defRPr>
                      </a:pPr>
                      <a:r>
                        <a:rPr sz="1800" dirty="0" err="1"/>
                        <a:t>Estilo</a:t>
                      </a:r>
                      <a:r>
                        <a:rPr sz="1800" dirty="0"/>
                        <a:t> de </a:t>
                      </a:r>
                      <a:r>
                        <a:rPr sz="1800" dirty="0" err="1"/>
                        <a:t>acción</a:t>
                      </a:r>
                      <a:endParaRPr sz="1800" dirty="0"/>
                    </a:p>
                    <a:p>
                      <a:pPr>
                        <a:defRPr sz="2000">
                          <a:latin typeface="Helvetica Neue" panose="020B0604020202020204" charset="0"/>
                        </a:defRPr>
                      </a:pPr>
                      <a:r>
                        <a:rPr sz="1800" dirty="0" err="1"/>
                        <a:t>Uniforme</a:t>
                      </a:r>
                      <a:r>
                        <a:rPr sz="1800" dirty="0"/>
                        <a:t> y </a:t>
                      </a:r>
                      <a:r>
                        <a:rPr sz="1800" dirty="0" err="1"/>
                        <a:t>limitado</a:t>
                      </a:r>
                      <a:endParaRPr sz="1800" dirty="0"/>
                    </a:p>
                  </a:txBody>
                  <a:tcPr/>
                </a:tc>
                <a:extLst>
                  <a:ext uri="{0D108BD9-81ED-4DB2-BD59-A6C34878D82A}">
                    <a16:rowId xmlns:a16="http://schemas.microsoft.com/office/drawing/2014/main" val="1291852380"/>
                  </a:ext>
                </a:extLst>
              </a:tr>
              <a:tr h="876287">
                <a:tc>
                  <a:txBody>
                    <a:bodyPr/>
                    <a:lstStyle/>
                    <a:p>
                      <a:pPr>
                        <a:defRPr sz="2000" b="1">
                          <a:latin typeface="Helvetica Neue" panose="020B0604020202020204" charset="0"/>
                        </a:defRPr>
                      </a:pPr>
                      <a:r>
                        <a:rPr sz="1800"/>
                        <a:t>Autoridad de decisión</a:t>
                      </a:r>
                    </a:p>
                    <a:p>
                      <a:pPr>
                        <a:defRPr sz="2000">
                          <a:latin typeface="Helvetica Neue" panose="020B0604020202020204" charset="0"/>
                        </a:defRPr>
                      </a:pPr>
                      <a:r>
                        <a:rPr sz="1800"/>
                        <a:t>Basado en la experiencia</a:t>
                      </a:r>
                    </a:p>
                  </a:txBody>
                  <a:tcPr/>
                </a:tc>
                <a:tc>
                  <a:txBody>
                    <a:bodyPr/>
                    <a:lstStyle/>
                    <a:p>
                      <a:pPr>
                        <a:defRPr sz="2000" b="1">
                          <a:latin typeface="Helvetica Neue" panose="020B0604020202020204" charset="0"/>
                        </a:defRPr>
                      </a:pPr>
                      <a:r>
                        <a:rPr sz="1800" dirty="0" err="1"/>
                        <a:t>Autoridad</a:t>
                      </a:r>
                      <a:r>
                        <a:rPr sz="1800" dirty="0"/>
                        <a:t> de </a:t>
                      </a:r>
                      <a:r>
                        <a:rPr sz="1800" dirty="0" err="1"/>
                        <a:t>decisión</a:t>
                      </a:r>
                      <a:endParaRPr sz="1800" dirty="0"/>
                    </a:p>
                    <a:p>
                      <a:pPr>
                        <a:defRPr sz="2000">
                          <a:latin typeface="Helvetica Neue" panose="020B0604020202020204" charset="0"/>
                        </a:defRPr>
                      </a:pPr>
                      <a:r>
                        <a:rPr sz="1800" dirty="0" err="1"/>
                        <a:t>Basado</a:t>
                      </a:r>
                      <a:r>
                        <a:rPr sz="1800" dirty="0"/>
                        <a:t> </a:t>
                      </a:r>
                      <a:r>
                        <a:rPr sz="1800" dirty="0" err="1"/>
                        <a:t>en</a:t>
                      </a:r>
                      <a:r>
                        <a:rPr sz="1800" dirty="0"/>
                        <a:t> la </a:t>
                      </a:r>
                      <a:r>
                        <a:rPr sz="1800" dirty="0" err="1"/>
                        <a:t>posición</a:t>
                      </a:r>
                      <a:r>
                        <a:rPr sz="1800" dirty="0"/>
                        <a:t> </a:t>
                      </a:r>
                      <a:r>
                        <a:rPr sz="1800" dirty="0" err="1"/>
                        <a:t>jerárquica</a:t>
                      </a:r>
                      <a:r>
                        <a:rPr sz="1800" dirty="0"/>
                        <a:t> de la </a:t>
                      </a:r>
                      <a:r>
                        <a:rPr sz="1800" dirty="0" err="1"/>
                        <a:t>gestión</a:t>
                      </a:r>
                      <a:endParaRPr sz="1800" dirty="0"/>
                    </a:p>
                  </a:txBody>
                  <a:tcPr/>
                </a:tc>
                <a:extLst>
                  <a:ext uri="{0D108BD9-81ED-4DB2-BD59-A6C34878D82A}">
                    <a16:rowId xmlns:a16="http://schemas.microsoft.com/office/drawing/2014/main" val="4142795725"/>
                  </a:ext>
                </a:extLst>
              </a:tr>
              <a:tr h="610745">
                <a:tc>
                  <a:txBody>
                    <a:bodyPr/>
                    <a:lstStyle/>
                    <a:p>
                      <a:pPr>
                        <a:defRPr sz="2000" b="1">
                          <a:latin typeface="Helvetica Neue" panose="020B0604020202020204" charset="0"/>
                        </a:defRPr>
                      </a:pPr>
                      <a:r>
                        <a:rPr sz="1800"/>
                        <a:t>Adaptación</a:t>
                      </a:r>
                    </a:p>
                    <a:p>
                      <a:pPr>
                        <a:defRPr sz="2000">
                          <a:latin typeface="Helvetica Neue" panose="020B0604020202020204" charset="0"/>
                        </a:defRPr>
                      </a:pPr>
                      <a:r>
                        <a:rPr sz="1800"/>
                        <a:t>Libre sobre la base de las circunstancias</a:t>
                      </a:r>
                    </a:p>
                  </a:txBody>
                  <a:tcPr/>
                </a:tc>
                <a:tc>
                  <a:txBody>
                    <a:bodyPr/>
                    <a:lstStyle/>
                    <a:p>
                      <a:pPr>
                        <a:defRPr sz="2000" b="1">
                          <a:latin typeface="Helvetica Neue" panose="020B0604020202020204" charset="0"/>
                        </a:defRPr>
                      </a:pPr>
                      <a:r>
                        <a:rPr sz="1800" dirty="0" err="1"/>
                        <a:t>Adaptación</a:t>
                      </a:r>
                      <a:endParaRPr sz="1800" dirty="0"/>
                    </a:p>
                    <a:p>
                      <a:pPr>
                        <a:defRPr sz="2000">
                          <a:latin typeface="Helvetica Neue" panose="020B0604020202020204" charset="0"/>
                        </a:defRPr>
                      </a:pPr>
                      <a:r>
                        <a:rPr sz="1800" dirty="0" err="1"/>
                        <a:t>Limitado</a:t>
                      </a:r>
                      <a:r>
                        <a:rPr sz="1800" dirty="0"/>
                        <a:t>, </a:t>
                      </a:r>
                      <a:r>
                        <a:rPr sz="1800" dirty="0" err="1"/>
                        <a:t>centrándose</a:t>
                      </a:r>
                      <a:r>
                        <a:rPr sz="1800" dirty="0"/>
                        <a:t> </a:t>
                      </a:r>
                      <a:r>
                        <a:rPr sz="1800" dirty="0" err="1"/>
                        <a:t>en</a:t>
                      </a:r>
                      <a:r>
                        <a:rPr sz="1800" dirty="0"/>
                        <a:t> las </a:t>
                      </a:r>
                      <a:r>
                        <a:rPr sz="1800" dirty="0" err="1"/>
                        <a:t>rutinas</a:t>
                      </a:r>
                      <a:endParaRPr sz="1800" dirty="0"/>
                    </a:p>
                  </a:txBody>
                  <a:tcPr/>
                </a:tc>
                <a:extLst>
                  <a:ext uri="{0D108BD9-81ED-4DB2-BD59-A6C34878D82A}">
                    <a16:rowId xmlns:a16="http://schemas.microsoft.com/office/drawing/2014/main" val="489391193"/>
                  </a:ext>
                </a:extLst>
              </a:tr>
              <a:tr h="610745">
                <a:tc>
                  <a:txBody>
                    <a:bodyPr/>
                    <a:lstStyle/>
                    <a:p>
                      <a:pPr>
                        <a:defRPr sz="2000" b="1">
                          <a:latin typeface="Helvetica Neue" panose="020B0604020202020204" charset="0"/>
                        </a:defRPr>
                      </a:pPr>
                      <a:r>
                        <a:rPr sz="1800" dirty="0" err="1"/>
                        <a:t>Ejecución</a:t>
                      </a:r>
                      <a:r>
                        <a:rPr sz="1800" dirty="0"/>
                        <a:t> de </a:t>
                      </a:r>
                      <a:r>
                        <a:rPr sz="1800" dirty="0" err="1"/>
                        <a:t>tareas</a:t>
                      </a:r>
                      <a:endParaRPr sz="1800" dirty="0"/>
                    </a:p>
                    <a:p>
                      <a:pPr>
                        <a:defRPr sz="2000">
                          <a:latin typeface="Helvetica Neue" panose="020B0604020202020204" charset="0"/>
                        </a:defRPr>
                      </a:pPr>
                      <a:r>
                        <a:rPr sz="1800" dirty="0"/>
                        <a:t>Sin </a:t>
                      </a:r>
                      <a:r>
                        <a:rPr sz="1800" dirty="0" err="1"/>
                        <a:t>limitaciones</a:t>
                      </a:r>
                      <a:r>
                        <a:rPr sz="1800" dirty="0"/>
                        <a:t> de </a:t>
                      </a:r>
                      <a:r>
                        <a:rPr sz="1800" dirty="0" err="1"/>
                        <a:t>procedimiento</a:t>
                      </a:r>
                      <a:endParaRPr sz="1800" dirty="0"/>
                    </a:p>
                  </a:txBody>
                  <a:tcPr/>
                </a:tc>
                <a:tc>
                  <a:txBody>
                    <a:bodyPr/>
                    <a:lstStyle/>
                    <a:p>
                      <a:pPr>
                        <a:defRPr sz="2000" b="1">
                          <a:latin typeface="Helvetica Neue" panose="020B0604020202020204" charset="0"/>
                        </a:defRPr>
                      </a:pPr>
                      <a:r>
                        <a:rPr sz="1800" dirty="0" err="1"/>
                        <a:t>Énfasis</a:t>
                      </a:r>
                      <a:r>
                        <a:rPr sz="1800" dirty="0"/>
                        <a:t> </a:t>
                      </a:r>
                      <a:r>
                        <a:rPr sz="1800" dirty="0" err="1"/>
                        <a:t>en</a:t>
                      </a:r>
                      <a:r>
                        <a:rPr sz="1800" dirty="0"/>
                        <a:t> </a:t>
                      </a:r>
                      <a:r>
                        <a:rPr sz="1800" dirty="0" err="1"/>
                        <a:t>los</a:t>
                      </a:r>
                      <a:r>
                        <a:rPr sz="1800" dirty="0"/>
                        <a:t> </a:t>
                      </a:r>
                      <a:r>
                        <a:rPr sz="1800" dirty="0" err="1"/>
                        <a:t>procedimientos</a:t>
                      </a:r>
                      <a:r>
                        <a:rPr sz="1800" dirty="0"/>
                        <a:t> </a:t>
                      </a:r>
                      <a:r>
                        <a:rPr sz="1800" dirty="0" err="1"/>
                        <a:t>formales</a:t>
                      </a:r>
                      <a:endParaRPr sz="1800" dirty="0"/>
                    </a:p>
                    <a:p>
                      <a:pPr>
                        <a:defRPr sz="2000">
                          <a:latin typeface="Helvetica Neue" panose="020B0604020202020204" charset="0"/>
                        </a:defRPr>
                      </a:pPr>
                      <a:r>
                        <a:rPr sz="1800" dirty="0" err="1"/>
                        <a:t>Basado</a:t>
                      </a:r>
                      <a:r>
                        <a:rPr sz="1800" dirty="0"/>
                        <a:t> </a:t>
                      </a:r>
                      <a:r>
                        <a:rPr sz="1800" dirty="0" err="1"/>
                        <a:t>en</a:t>
                      </a:r>
                      <a:r>
                        <a:rPr sz="1800" dirty="0"/>
                        <a:t> las </a:t>
                      </a:r>
                      <a:r>
                        <a:rPr sz="1800" dirty="0" err="1"/>
                        <a:t>normas</a:t>
                      </a:r>
                      <a:r>
                        <a:rPr sz="1800" dirty="0"/>
                        <a:t> de </a:t>
                      </a:r>
                      <a:r>
                        <a:rPr sz="1800" dirty="0" err="1"/>
                        <a:t>gestión</a:t>
                      </a:r>
                      <a:endParaRPr sz="1800" dirty="0"/>
                    </a:p>
                  </a:txBody>
                  <a:tcPr/>
                </a:tc>
                <a:extLst>
                  <a:ext uri="{0D108BD9-81ED-4DB2-BD59-A6C34878D82A}">
                    <a16:rowId xmlns:a16="http://schemas.microsoft.com/office/drawing/2014/main" val="3805002378"/>
                  </a:ext>
                </a:extLst>
              </a:tr>
              <a:tr h="876287">
                <a:tc>
                  <a:txBody>
                    <a:bodyPr/>
                    <a:lstStyle/>
                    <a:p>
                      <a:pPr>
                        <a:defRPr sz="2000" b="1">
                          <a:latin typeface="Helvetica Neue" panose="020B0604020202020204" charset="0"/>
                        </a:defRPr>
                      </a:pPr>
                      <a:r>
                        <a:rPr sz="1800"/>
                        <a:t>Control relajado e informal</a:t>
                      </a:r>
                    </a:p>
                    <a:p>
                      <a:pPr>
                        <a:defRPr sz="2000">
                          <a:latin typeface="Helvetica Neue" panose="020B0604020202020204" charset="0"/>
                        </a:defRPr>
                      </a:pPr>
                      <a:r>
                        <a:rPr sz="1800"/>
                        <a:t>Con énfasis en la colaboración</a:t>
                      </a:r>
                    </a:p>
                  </a:txBody>
                  <a:tcPr/>
                </a:tc>
                <a:tc>
                  <a:txBody>
                    <a:bodyPr/>
                    <a:lstStyle/>
                    <a:p>
                      <a:pPr>
                        <a:defRPr sz="2000" b="1">
                          <a:latin typeface="Helvetica Neue" panose="020B0604020202020204" charset="0"/>
                        </a:defRPr>
                      </a:pPr>
                      <a:r>
                        <a:rPr sz="1800" dirty="0"/>
                        <a:t>Control </a:t>
                      </a:r>
                      <a:r>
                        <a:rPr sz="1800" dirty="0" err="1"/>
                        <a:t>firme</a:t>
                      </a:r>
                      <a:endParaRPr sz="1800" dirty="0"/>
                    </a:p>
                    <a:p>
                      <a:pPr>
                        <a:defRPr sz="2000">
                          <a:latin typeface="Helvetica Neue" panose="020B0604020202020204" charset="0"/>
                        </a:defRPr>
                      </a:pPr>
                      <a:r>
                        <a:rPr sz="1800" dirty="0"/>
                        <a:t>A </a:t>
                      </a:r>
                      <a:r>
                        <a:rPr sz="1800" dirty="0" err="1"/>
                        <a:t>través</a:t>
                      </a:r>
                      <a:r>
                        <a:rPr sz="1800" dirty="0"/>
                        <a:t> de </a:t>
                      </a:r>
                      <a:r>
                        <a:rPr sz="1800" dirty="0" err="1"/>
                        <a:t>canales</a:t>
                      </a:r>
                      <a:r>
                        <a:rPr sz="1800" dirty="0"/>
                        <a:t> de </a:t>
                      </a:r>
                      <a:r>
                        <a:rPr sz="1800" dirty="0" err="1"/>
                        <a:t>supervisión</a:t>
                      </a:r>
                      <a:r>
                        <a:rPr sz="1800" dirty="0"/>
                        <a:t> </a:t>
                      </a:r>
                      <a:r>
                        <a:rPr sz="1800" dirty="0" err="1"/>
                        <a:t>establecidos</a:t>
                      </a:r>
                      <a:endParaRPr sz="1800" dirty="0"/>
                    </a:p>
                  </a:txBody>
                  <a:tcPr/>
                </a:tc>
                <a:extLst>
                  <a:ext uri="{0D108BD9-81ED-4DB2-BD59-A6C34878D82A}">
                    <a16:rowId xmlns:a16="http://schemas.microsoft.com/office/drawing/2014/main" val="2249416438"/>
                  </a:ext>
                </a:extLst>
              </a:tr>
              <a:tr h="876287">
                <a:tc>
                  <a:txBody>
                    <a:bodyPr/>
                    <a:lstStyle/>
                    <a:p>
                      <a:pPr>
                        <a:defRPr sz="2000" b="1">
                          <a:latin typeface="Helvetica Neue" panose="020B0604020202020204" charset="0"/>
                        </a:defRPr>
                      </a:pPr>
                      <a:r>
                        <a:rPr sz="1800"/>
                        <a:t>Comportamiento flexible en el lugar de trabajo</a:t>
                      </a:r>
                    </a:p>
                    <a:p>
                      <a:pPr>
                        <a:defRPr sz="2000">
                          <a:latin typeface="Helvetica Neue" panose="020B0604020202020204" charset="0"/>
                        </a:defRPr>
                      </a:pPr>
                      <a:r>
                        <a:rPr sz="1800"/>
                        <a:t>Moldeado por las necesidades actuales</a:t>
                      </a:r>
                    </a:p>
                  </a:txBody>
                  <a:tcPr/>
                </a:tc>
                <a:tc>
                  <a:txBody>
                    <a:bodyPr/>
                    <a:lstStyle/>
                    <a:p>
                      <a:pPr>
                        <a:defRPr sz="2000" b="1">
                          <a:latin typeface="Helvetica Neue" panose="020B0604020202020204" charset="0"/>
                        </a:defRPr>
                      </a:pPr>
                      <a:r>
                        <a:rPr sz="1800" dirty="0" err="1"/>
                        <a:t>Comportamiento</a:t>
                      </a:r>
                      <a:r>
                        <a:rPr sz="1800" dirty="0"/>
                        <a:t> formal </a:t>
                      </a:r>
                      <a:r>
                        <a:rPr sz="1800" dirty="0" err="1"/>
                        <a:t>en</a:t>
                      </a:r>
                      <a:r>
                        <a:rPr sz="1800" dirty="0"/>
                        <a:t> </a:t>
                      </a:r>
                      <a:r>
                        <a:rPr sz="1800" dirty="0" err="1"/>
                        <a:t>el</a:t>
                      </a:r>
                      <a:r>
                        <a:rPr sz="1800" dirty="0"/>
                        <a:t> </a:t>
                      </a:r>
                      <a:r>
                        <a:rPr sz="1800" dirty="0" err="1"/>
                        <a:t>lugar</a:t>
                      </a:r>
                      <a:r>
                        <a:rPr sz="1800" dirty="0"/>
                        <a:t> de </a:t>
                      </a:r>
                      <a:r>
                        <a:rPr sz="1800" dirty="0" err="1"/>
                        <a:t>trabajo</a:t>
                      </a:r>
                      <a:endParaRPr sz="1800" dirty="0"/>
                    </a:p>
                    <a:p>
                      <a:pPr>
                        <a:defRPr sz="2000">
                          <a:latin typeface="Helvetica Neue" panose="020B0604020202020204" charset="0"/>
                        </a:defRPr>
                      </a:pPr>
                      <a:r>
                        <a:rPr sz="1800" dirty="0" err="1"/>
                        <a:t>Ajustado</a:t>
                      </a:r>
                      <a:r>
                        <a:rPr sz="1800" dirty="0"/>
                        <a:t> a la </a:t>
                      </a:r>
                      <a:r>
                        <a:rPr sz="1800" dirty="0" err="1"/>
                        <a:t>descripción</a:t>
                      </a:r>
                      <a:r>
                        <a:rPr sz="1800" dirty="0"/>
                        <a:t> de la </a:t>
                      </a:r>
                      <a:r>
                        <a:rPr sz="1800" dirty="0" err="1"/>
                        <a:t>tarea</a:t>
                      </a:r>
                      <a:endParaRPr sz="1800" dirty="0"/>
                    </a:p>
                  </a:txBody>
                  <a:tcPr/>
                </a:tc>
                <a:extLst>
                  <a:ext uri="{0D108BD9-81ED-4DB2-BD59-A6C34878D82A}">
                    <a16:rowId xmlns:a16="http://schemas.microsoft.com/office/drawing/2014/main" val="2028979285"/>
                  </a:ext>
                </a:extLst>
              </a:tr>
              <a:tr h="610745">
                <a:tc>
                  <a:txBody>
                    <a:bodyPr/>
                    <a:lstStyle/>
                    <a:p>
                      <a:pPr>
                        <a:defRPr sz="2000" b="1">
                          <a:latin typeface="Helvetica Neue" panose="020B0604020202020204" charset="0"/>
                        </a:defRPr>
                      </a:pPr>
                      <a:r>
                        <a:rPr sz="1800"/>
                        <a:t>Toma de decisiones</a:t>
                      </a:r>
                    </a:p>
                    <a:p>
                      <a:pPr>
                        <a:defRPr sz="2000">
                          <a:latin typeface="Helvetica Neue" panose="020B0604020202020204" charset="0"/>
                        </a:defRPr>
                      </a:pPr>
                      <a:r>
                        <a:rPr sz="1800"/>
                        <a:t>Participación y consenso</a:t>
                      </a:r>
                    </a:p>
                  </a:txBody>
                  <a:tcPr/>
                </a:tc>
                <a:tc>
                  <a:txBody>
                    <a:bodyPr/>
                    <a:lstStyle/>
                    <a:p>
                      <a:pPr>
                        <a:defRPr sz="2000" b="1">
                          <a:latin typeface="Helvetica Neue" panose="020B0604020202020204" charset="0"/>
                        </a:defRPr>
                      </a:pPr>
                      <a:r>
                        <a:rPr sz="1800" dirty="0"/>
                        <a:t>Toma de </a:t>
                      </a:r>
                      <a:r>
                        <a:rPr sz="1800" dirty="0" err="1"/>
                        <a:t>decisiones</a:t>
                      </a:r>
                      <a:endParaRPr sz="1800" dirty="0"/>
                    </a:p>
                    <a:p>
                      <a:pPr>
                        <a:defRPr sz="2000">
                          <a:latin typeface="Helvetica Neue" panose="020B0604020202020204" charset="0"/>
                        </a:defRPr>
                      </a:pPr>
                      <a:r>
                        <a:rPr sz="1800" dirty="0" err="1"/>
                        <a:t>Supervisores</a:t>
                      </a:r>
                      <a:r>
                        <a:rPr sz="1800" dirty="0"/>
                        <a:t> </a:t>
                      </a:r>
                    </a:p>
                  </a:txBody>
                  <a:tcPr/>
                </a:tc>
                <a:extLst>
                  <a:ext uri="{0D108BD9-81ED-4DB2-BD59-A6C34878D82A}">
                    <a16:rowId xmlns:a16="http://schemas.microsoft.com/office/drawing/2014/main" val="2433818200"/>
                  </a:ext>
                </a:extLst>
              </a:tr>
            </a:tbl>
          </a:graphicData>
        </a:graphic>
      </p:graphicFrame>
      <p:sp>
        <p:nvSpPr>
          <p:cNvPr id="16" name="TextBox 15">
            <a:extLst>
              <a:ext uri="{FF2B5EF4-FFF2-40B4-BE49-F238E27FC236}">
                <a16:creationId xmlns:a16="http://schemas.microsoft.com/office/drawing/2014/main" id="{CA375FC6-3E7A-E554-8AB9-5EFE2AAFAAB5}"/>
              </a:ext>
            </a:extLst>
          </p:cNvPr>
          <p:cNvSpPr txBox="1"/>
          <p:nvPr/>
        </p:nvSpPr>
        <p:spPr>
          <a:xfrm>
            <a:off x="1282862" y="8806592"/>
            <a:ext cx="1098378" cy="276999"/>
          </a:xfrm>
          <a:prstGeom prst="rect">
            <a:avLst/>
          </a:prstGeom>
          <a:noFill/>
        </p:spPr>
        <p:txBody>
          <a:bodyPr wrap="none">
            <a:spAutoFit/>
          </a:bodyPr>
          <a:lstStyle/>
          <a:p>
            <a:pPr>
              <a:defRPr sz="1200">
                <a:latin typeface="Helvetica Neue" panose="020B0604020202020204" charset="0"/>
              </a:defRPr>
            </a:pPr>
            <a:r>
              <a:t>Fuente n.º: 2</a:t>
            </a:r>
          </a:p>
        </p:txBody>
      </p:sp>
      <p:sp>
        <p:nvSpPr>
          <p:cNvPr id="13" name="CuadroTexto 29">
            <a:extLst>
              <a:ext uri="{FF2B5EF4-FFF2-40B4-BE49-F238E27FC236}">
                <a16:creationId xmlns:a16="http://schemas.microsoft.com/office/drawing/2014/main" id="{EAF12349-9B7C-A2BD-8F59-0C23A2B1D70D}"/>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2.3 </a:t>
            </a:r>
            <a:r>
              <a:rPr dirty="0" err="1"/>
              <a:t>Factores</a:t>
            </a:r>
            <a:r>
              <a:rPr dirty="0"/>
              <a:t> </a:t>
            </a:r>
            <a:r>
              <a:rPr dirty="0" err="1"/>
              <a:t>internos</a:t>
            </a:r>
            <a:endParaRPr dirty="0"/>
          </a:p>
        </p:txBody>
      </p:sp>
    </p:spTree>
    <p:extLst>
      <p:ext uri="{BB962C8B-B14F-4D97-AF65-F5344CB8AC3E}">
        <p14:creationId xmlns:p14="http://schemas.microsoft.com/office/powerpoint/2010/main" val="34085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err="1"/>
              <a:t>Individuos</a:t>
            </a:r>
            <a:r>
              <a:rPr dirty="0"/>
              <a:t>, </a:t>
            </a:r>
            <a:r>
              <a:rPr dirty="0" err="1"/>
              <a:t>herramientas</a:t>
            </a:r>
            <a:r>
              <a:rPr dirty="0"/>
              <a:t> y </a:t>
            </a:r>
            <a:r>
              <a:rPr dirty="0" err="1"/>
              <a:t>metodologías</a:t>
            </a:r>
            <a:r>
              <a:rPr dirty="0"/>
              <a:t> clave </a:t>
            </a:r>
            <a:r>
              <a:rPr dirty="0" err="1"/>
              <a:t>en</a:t>
            </a:r>
            <a:r>
              <a:rPr dirty="0"/>
              <a:t> la </a:t>
            </a:r>
            <a:r>
              <a:rPr dirty="0" err="1"/>
              <a:t>gestión</a:t>
            </a:r>
            <a:r>
              <a:rPr dirty="0"/>
              <a:t> de la </a:t>
            </a:r>
            <a:r>
              <a:rPr dirty="0" err="1"/>
              <a:t>innovación</a:t>
            </a:r>
            <a:r>
              <a:rPr dirty="0"/>
              <a:t>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pPr>
            <a:endParaRPr kumimoji="0" sz="4800" b="1" i="0" u="none" strike="noStrike" kern="1200" cap="none"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t>Unidad 3</a:t>
            </a:r>
            <a:endParaRPr kumimoji="0" sz="6000" b="1" i="0" u="none" strike="noStrike" kern="1200" cap="none"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6012000"/>
            <a:ext cx="10980000" cy="2677616"/>
          </a:xfrm>
          <a:prstGeom prst="rect">
            <a:avLst/>
          </a:prstGeom>
          <a:noFill/>
          <a:ln>
            <a:noFill/>
          </a:ln>
        </p:spPr>
        <p:txBody>
          <a:bodyPr spcFirstLastPara="1" wrap="square" lIns="91425" tIns="45700" rIns="91425" bIns="45700" anchor="t" anchorCtr="0">
            <a:spAutoFit/>
          </a:bodyPr>
          <a:lstStyle/>
          <a:p>
            <a:pPr marL="625475" marR="0" lvl="0" indent="-625475" algn="l" rtl="0">
              <a:spcBef>
                <a:spcPts val="0"/>
              </a:spcBef>
              <a:spcAft>
                <a:spcPts val="0"/>
              </a:spcAft>
              <a:buClr>
                <a:srgbClr val="000000"/>
              </a:buClr>
              <a:buSzPts val="2800"/>
              <a:buFont typeface="Arial"/>
              <a:buNone/>
            </a:pPr>
            <a:endParaRPr sz="2800" b="1" i="0" u="none" strike="noStrike" cap="none">
              <a:solidFill>
                <a:srgbClr val="AED633"/>
              </a:solidFill>
              <a:latin typeface="Helvetica Neue" panose="020B0604020202020204" charset="0"/>
              <a:ea typeface="Helvetica Neue"/>
              <a:cs typeface="Helvetica Neue"/>
              <a:sym typeface="Helvetica Neue"/>
            </a:endParaRPr>
          </a:p>
          <a:p>
            <a:pPr marL="625475" marR="0" lvl="0" indent="-625475" algn="l" rtl="0">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3.1 Personas clave en la gestión de la innovación dentro de la organización </a:t>
            </a:r>
          </a:p>
          <a:p>
            <a:pPr marL="625475" marR="0" lvl="0" indent="-625475" algn="l" rtl="0">
              <a:spcBef>
                <a:spcPts val="0"/>
              </a:spcBef>
              <a:spcAft>
                <a:spcPts val="0"/>
              </a:spcAft>
              <a:buClr>
                <a:srgbClr val="000000"/>
              </a:buClr>
              <a:buSzPts val="2800"/>
              <a:buFont typeface="Arial"/>
              <a:buNone/>
            </a:pPr>
            <a:endParaRPr sz="2800" b="1" i="0" u="none" strike="noStrike" cap="none">
              <a:solidFill>
                <a:srgbClr val="AED633"/>
              </a:solidFill>
              <a:latin typeface="Helvetica Neue" panose="020B0604020202020204" charset="0"/>
              <a:ea typeface="Helvetica Neue"/>
              <a:cs typeface="Helvetica Neue"/>
              <a:sym typeface="Helvetica Neue"/>
            </a:endParaRPr>
          </a:p>
          <a:p>
            <a:pPr marL="625475" marR="0" lvl="0" indent="-625475" algn="l" rtl="0">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3.2 Herramientas y metodologías clave en la gestión de la innovación dentro de la organización</a:t>
            </a:r>
          </a:p>
        </p:txBody>
      </p:sp>
    </p:spTree>
    <p:extLst>
      <p:ext uri="{BB962C8B-B14F-4D97-AF65-F5344CB8AC3E}">
        <p14:creationId xmlns:p14="http://schemas.microsoft.com/office/powerpoint/2010/main" val="405127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a:noAutofit/>
          </a:bodyPr>
          <a:lstStyle/>
          <a:p>
            <a:pPr>
              <a:defRPr sz="4800" b="1">
                <a:solidFill>
                  <a:srgbClr val="4D94B7"/>
                </a:solidFill>
                <a:latin typeface="Helvetica Neue"/>
                <a:ea typeface="Microsoft Sans Serif" panose="020B0604020202020204" pitchFamily="34" charset="0"/>
                <a:cs typeface="Microsoft Sans Serif" panose="020B0604020202020204" pitchFamily="34" charset="0"/>
              </a:defRPr>
            </a:pPr>
            <a:r>
              <a:rPr dirty="0" err="1"/>
              <a:t>Índice</a:t>
            </a:r>
            <a:endParaRPr dirty="0"/>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anchor="ctr">
            <a:noAutofit/>
          </a:bodyPr>
          <a:lstStyle/>
          <a:p>
            <a:pPr>
              <a:defRPr sz="4800" b="1">
                <a:solidFill>
                  <a:srgbClr val="4D94B7"/>
                </a:solidFill>
                <a:latin typeface="Helvetica Neue"/>
                <a:ea typeface="Microsoft Sans Serif" panose="020B0604020202020204" pitchFamily="34" charset="0"/>
                <a:cs typeface="Microsoft Sans Serif" panose="020B0604020202020204" pitchFamily="34" charset="0"/>
              </a:defRPr>
            </a:pPr>
            <a: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anchor="ctr">
            <a:noAutofit/>
          </a:bodyPr>
          <a:lstStyle/>
          <a:p>
            <a:pPr>
              <a:defRPr sz="4800" b="1">
                <a:solidFill>
                  <a:srgbClr val="78B17A"/>
                </a:solidFill>
                <a:latin typeface="Helvetica Neue"/>
                <a:ea typeface="Microsoft Sans Serif" panose="020B0604020202020204" pitchFamily="34" charset="0"/>
                <a:cs typeface="Microsoft Sans Serif" panose="020B0604020202020204" pitchFamily="34" charset="0"/>
              </a:defRPr>
            </a:pPr>
            <a: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anchor="ctr">
            <a:noAutofit/>
          </a:bodyPr>
          <a:lstStyle/>
          <a:p>
            <a:pPr>
              <a:defRPr sz="4800" b="1">
                <a:solidFill>
                  <a:srgbClr val="AED633"/>
                </a:solidFill>
                <a:latin typeface="Helvetica Neue"/>
                <a:ea typeface="Microsoft Sans Serif" panose="020B0604020202020204" pitchFamily="34" charset="0"/>
                <a:cs typeface="Microsoft Sans Serif" panose="020B0604020202020204" pitchFamily="34" charset="0"/>
              </a:defRPr>
            </a:pPr>
            <a: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anchor="ctr">
            <a:noAutofit/>
          </a:bodyPr>
          <a:lstStyle/>
          <a:p>
            <a:pPr>
              <a:defRPr sz="2400" b="1">
                <a:latin typeface="Helvetica Neue"/>
                <a:ea typeface="Microsoft Sans Serif" panose="020B0604020202020204" pitchFamily="34" charset="0"/>
                <a:cs typeface="Microsoft Sans Serif" panose="020B0604020202020204" pitchFamily="34" charset="0"/>
              </a:defRPr>
            </a:pPr>
            <a:r>
              <a:t>El concepto y la naturaleza de la gestión de la innovación</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anchor="ctr">
            <a:noAutofit/>
          </a:bodyPr>
          <a:lstStyle/>
          <a:p>
            <a:pPr>
              <a:defRPr sz="2400" b="1">
                <a:latin typeface="Helvetica Neue"/>
                <a:ea typeface="Microsoft Sans Serif" panose="020B0604020202020204" pitchFamily="34" charset="0"/>
                <a:cs typeface="Microsoft Sans Serif" panose="020B0604020202020204" pitchFamily="34" charset="0"/>
              </a:defRPr>
            </a:pPr>
            <a:r>
              <a:t>Factores a tener en cuenta en la gestión de la innovación</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anchor="ctr">
            <a:noAutofit/>
          </a:bodyPr>
          <a:lstStyle/>
          <a:p>
            <a:pPr>
              <a:defRPr sz="2400" b="1">
                <a:latin typeface="Helvetica Neue"/>
                <a:ea typeface="Microsoft Sans Serif" panose="020B0604020202020204" pitchFamily="34" charset="0"/>
                <a:cs typeface="Microsoft Sans Serif" panose="020B0604020202020204" pitchFamily="34" charset="0"/>
              </a:defRPr>
            </a:pPr>
            <a:r>
              <a:t>Individuos, herramientas y metodologías clave en la gestión de la innovación</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anchor="ctr">
            <a:noAutofit/>
          </a:bodyPr>
          <a:lstStyle/>
          <a:p>
            <a:pPr>
              <a:spcAft>
                <a:spcPts val="600"/>
              </a:spcAft>
              <a:defRPr sz="2400">
                <a:latin typeface="Helvetica Neue"/>
                <a:ea typeface="Microsoft Sans Serif" panose="020B0604020202020204" pitchFamily="34" charset="0"/>
                <a:cs typeface="Microsoft Sans Serif" panose="020B0604020202020204" pitchFamily="34" charset="0"/>
              </a:defRPr>
            </a:pPr>
            <a:r>
              <a:rPr dirty="0"/>
              <a:t>1.1 El </a:t>
            </a:r>
            <a:r>
              <a:rPr dirty="0" err="1"/>
              <a:t>concepto</a:t>
            </a:r>
            <a:r>
              <a:rPr dirty="0"/>
              <a:t> de </a:t>
            </a:r>
            <a:r>
              <a:rPr dirty="0" err="1"/>
              <a:t>innovación</a:t>
            </a:r>
            <a:endParaRPr dirty="0"/>
          </a:p>
          <a:p>
            <a:pPr>
              <a:spcAft>
                <a:spcPts val="600"/>
              </a:spcAft>
              <a:defRPr sz="2400">
                <a:latin typeface="Helvetica Neue"/>
                <a:ea typeface="Microsoft Sans Serif" panose="020B0604020202020204" pitchFamily="34" charset="0"/>
                <a:cs typeface="Microsoft Sans Serif" panose="020B0604020202020204" pitchFamily="34" charset="0"/>
              </a:defRPr>
            </a:pPr>
            <a:r>
              <a:rPr dirty="0"/>
              <a:t>1.2 </a:t>
            </a:r>
            <a:r>
              <a:rPr lang="es-ES" dirty="0"/>
              <a:t>¿Cómo se crea la innovación?</a:t>
            </a:r>
            <a:endParaRPr dirty="0"/>
          </a:p>
          <a:p>
            <a:pPr>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a:t>1.3 ¿</a:t>
            </a:r>
            <a:r>
              <a:rPr dirty="0" err="1"/>
              <a:t>Qué</a:t>
            </a:r>
            <a:r>
              <a:rPr dirty="0"/>
              <a:t> es la </a:t>
            </a:r>
            <a:r>
              <a:rPr dirty="0" err="1"/>
              <a:t>gestión</a:t>
            </a:r>
            <a:r>
              <a:rPr dirty="0"/>
              <a:t> de la </a:t>
            </a:r>
            <a:r>
              <a:rPr dirty="0" err="1"/>
              <a:t>innovación</a:t>
            </a:r>
            <a:r>
              <a:rPr dirty="0"/>
              <a:t>?</a:t>
            </a:r>
            <a:endParaRPr sz="2400" dirty="0">
              <a:latin typeface="Helvetica Neue"/>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anchor="ctr">
            <a:noAutofit/>
          </a:bodyPr>
          <a:lstStyle/>
          <a:p>
            <a:pPr>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a:t>2.1 </a:t>
            </a:r>
            <a:r>
              <a:rPr dirty="0" err="1"/>
              <a:t>Creatividad</a:t>
            </a:r>
            <a:r>
              <a:rPr dirty="0"/>
              <a:t> v</a:t>
            </a:r>
            <a:r>
              <a:rPr lang="es-ES" dirty="0" err="1"/>
              <a:t>ersus</a:t>
            </a:r>
            <a:r>
              <a:rPr dirty="0"/>
              <a:t> </a:t>
            </a:r>
            <a:r>
              <a:rPr dirty="0" err="1"/>
              <a:t>estabilidad</a:t>
            </a:r>
            <a:endParaRPr dirty="0"/>
          </a:p>
          <a:p>
            <a:pPr>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a:t>2.2 </a:t>
            </a:r>
            <a:r>
              <a:rPr dirty="0" err="1"/>
              <a:t>Incertidumbre</a:t>
            </a:r>
            <a:r>
              <a:rPr dirty="0"/>
              <a:t> y </a:t>
            </a:r>
            <a:r>
              <a:rPr dirty="0" err="1"/>
              <a:t>búsqueda</a:t>
            </a:r>
            <a:r>
              <a:rPr dirty="0"/>
              <a:t> del </a:t>
            </a:r>
            <a:r>
              <a:rPr dirty="0" err="1"/>
              <a:t>conocimiento</a:t>
            </a:r>
            <a:endParaRPr dirty="0"/>
          </a:p>
          <a:p>
            <a:pPr>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a:t>2.3 </a:t>
            </a:r>
            <a:r>
              <a:rPr dirty="0" err="1"/>
              <a:t>Procesos</a:t>
            </a:r>
            <a:r>
              <a:rPr dirty="0"/>
              <a:t> </a:t>
            </a:r>
            <a:r>
              <a:rPr dirty="0" err="1"/>
              <a:t>internos</a:t>
            </a:r>
            <a:endParaRPr dirty="0"/>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anchor="ctr">
            <a:noAutofit/>
          </a:bodyPr>
          <a:lstStyle/>
          <a:p>
            <a:pPr marL="546100" indent="-546100">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t>3.1 Personas clave en la gestión de la innovación dentro de la organización</a:t>
            </a:r>
          </a:p>
          <a:p>
            <a:pPr marL="546100" indent="-546100">
              <a:spcAft>
                <a:spcPts val="600"/>
              </a:spcAft>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t>3.2 Herramientas y metodologías clave en la gestión de la innovación dentro de la organización</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770841F1-3568-1F06-D720-71BC13AFE75C}"/>
              </a:ext>
            </a:extLst>
          </p:cNvPr>
          <p:cNvSpPr txBox="1"/>
          <p:nvPr/>
        </p:nvSpPr>
        <p:spPr>
          <a:xfrm>
            <a:off x="1296000" y="1548000"/>
            <a:ext cx="15840000" cy="707886"/>
          </a:xfrm>
          <a:prstGeom prst="rect">
            <a:avLst/>
          </a:prstGeom>
          <a:noFill/>
        </p:spPr>
        <p:txBody>
          <a:bodyPr wrap="square">
            <a:noAutofit/>
          </a:bodyPr>
          <a:lstStyle/>
          <a:p>
            <a:pPr marL="546100" indent="-546100">
              <a:defRPr sz="40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3. </a:t>
            </a:r>
            <a:r>
              <a:rPr sz="4000" dirty="0" err="1"/>
              <a:t>Individuos</a:t>
            </a:r>
            <a:r>
              <a:rPr sz="4000" dirty="0"/>
              <a:t>, </a:t>
            </a:r>
            <a:r>
              <a:rPr sz="4000" dirty="0" err="1"/>
              <a:t>herramientas</a:t>
            </a:r>
            <a:r>
              <a:rPr sz="4000" dirty="0"/>
              <a:t> y </a:t>
            </a:r>
            <a:r>
              <a:rPr sz="4000" dirty="0" err="1"/>
              <a:t>metodologías</a:t>
            </a:r>
            <a:r>
              <a:rPr sz="4000" dirty="0"/>
              <a:t> clave </a:t>
            </a:r>
            <a:r>
              <a:rPr sz="4000" dirty="0" err="1"/>
              <a:t>en</a:t>
            </a:r>
            <a:r>
              <a:rPr sz="4000" dirty="0"/>
              <a:t> la </a:t>
            </a:r>
            <a:r>
              <a:rPr sz="4000" dirty="0" err="1"/>
              <a:t>gestión</a:t>
            </a:r>
            <a:r>
              <a:rPr sz="4000" dirty="0"/>
              <a:t> de la </a:t>
            </a:r>
            <a:r>
              <a:rPr sz="4000" dirty="0" err="1"/>
              <a:t>innovación</a:t>
            </a:r>
            <a:endParaRPr sz="4000" dirty="0"/>
          </a:p>
        </p:txBody>
      </p:sp>
      <p:sp>
        <p:nvSpPr>
          <p:cNvPr id="10" name="CuadroTexto 29">
            <a:extLst>
              <a:ext uri="{FF2B5EF4-FFF2-40B4-BE49-F238E27FC236}">
                <a16:creationId xmlns:a16="http://schemas.microsoft.com/office/drawing/2014/main" id="{6A362A76-9883-6310-BD79-C74CB85D3EFA}"/>
              </a:ext>
            </a:extLst>
          </p:cNvPr>
          <p:cNvSpPr txBox="1"/>
          <p:nvPr/>
        </p:nvSpPr>
        <p:spPr>
          <a:xfrm>
            <a:off x="1296000" y="2808000"/>
            <a:ext cx="15840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3.1. Personas clave </a:t>
            </a:r>
            <a:r>
              <a:rPr dirty="0" err="1"/>
              <a:t>en</a:t>
            </a:r>
            <a:r>
              <a:rPr dirty="0"/>
              <a:t> la </a:t>
            </a:r>
            <a:r>
              <a:rPr dirty="0" err="1"/>
              <a:t>gestión</a:t>
            </a:r>
            <a:r>
              <a:rPr dirty="0"/>
              <a:t> de la </a:t>
            </a:r>
            <a:r>
              <a:rPr dirty="0" err="1"/>
              <a:t>innovación</a:t>
            </a:r>
            <a:r>
              <a:rPr dirty="0"/>
              <a:t> dentro de las </a:t>
            </a:r>
            <a:r>
              <a:rPr dirty="0" err="1"/>
              <a:t>organizaciones</a:t>
            </a:r>
            <a:endParaRPr dirty="0"/>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363252" cy="4890900"/>
          </a:xfrm>
          <a:prstGeom prst="rect">
            <a:avLst/>
          </a:prstGeom>
          <a:noFill/>
        </p:spPr>
        <p:txBody>
          <a:bodyPr wrap="square">
            <a:noAutofit/>
          </a:bodyPr>
          <a:lstStyle/>
          <a:p>
            <a:pPr marL="342900" indent="-342900">
              <a:spcAft>
                <a:spcPts val="1200"/>
              </a:spcAft>
              <a:buBlip>
                <a:blip r:embed="rId2"/>
              </a:buBlip>
              <a:defRPr sz="2200">
                <a:latin typeface="Helvetica Neue" panose="020B0604020202020204" charset="0"/>
                <a:cs typeface="Microsoft Sans Serif" panose="020B0604020202020204" pitchFamily="34" charset="0"/>
              </a:defRPr>
            </a:pPr>
            <a:r>
              <a:rPr dirty="0"/>
              <a:t>La </a:t>
            </a:r>
            <a:r>
              <a:rPr dirty="0" err="1"/>
              <a:t>gestión</a:t>
            </a:r>
            <a:r>
              <a:rPr dirty="0"/>
              <a:t> de la </a:t>
            </a:r>
            <a:r>
              <a:rPr dirty="0" err="1"/>
              <a:t>innovación</a:t>
            </a:r>
            <a:r>
              <a:rPr dirty="0"/>
              <a:t> </a:t>
            </a:r>
            <a:r>
              <a:rPr dirty="0" err="1"/>
              <a:t>depende</a:t>
            </a:r>
            <a:r>
              <a:rPr dirty="0"/>
              <a:t> de </a:t>
            </a:r>
            <a:r>
              <a:rPr dirty="0" err="1"/>
              <a:t>ciertos</a:t>
            </a:r>
            <a:r>
              <a:rPr dirty="0"/>
              <a:t> roles </a:t>
            </a:r>
            <a:r>
              <a:rPr dirty="0" err="1"/>
              <a:t>individuales</a:t>
            </a:r>
            <a:r>
              <a:rPr dirty="0"/>
              <a:t> </a:t>
            </a:r>
            <a:r>
              <a:rPr dirty="0" err="1"/>
              <a:t>responsables</a:t>
            </a:r>
            <a:r>
              <a:rPr dirty="0"/>
              <a:t> de:</a:t>
            </a:r>
          </a:p>
          <a:p>
            <a:pPr marL="800100" lvl="1" indent="-342900">
              <a:spcAft>
                <a:spcPts val="1200"/>
              </a:spcAft>
              <a:buFont typeface="Wingdings" panose="05000000000000000000" pitchFamily="2" charset="2"/>
              <a:buChar char="§"/>
              <a:defRPr sz="2200">
                <a:latin typeface="Helvetica Neue" panose="020B0604020202020204" charset="0"/>
                <a:cs typeface="Microsoft Sans Serif" panose="020B0604020202020204" pitchFamily="34" charset="0"/>
              </a:defRPr>
            </a:pPr>
            <a:r>
              <a:rPr dirty="0" err="1"/>
              <a:t>Tecnología</a:t>
            </a:r>
            <a:endParaRPr dirty="0"/>
          </a:p>
          <a:p>
            <a:pPr marL="800100" lvl="1" indent="-342900">
              <a:spcAft>
                <a:spcPts val="1200"/>
              </a:spcAft>
              <a:buFont typeface="Wingdings" panose="05000000000000000000" pitchFamily="2" charset="2"/>
              <a:buChar char="§"/>
              <a:defRPr sz="2200">
                <a:latin typeface="Helvetica Neue" panose="020B0604020202020204" charset="0"/>
                <a:cs typeface="Microsoft Sans Serif" panose="020B0604020202020204" pitchFamily="34" charset="0"/>
              </a:defRPr>
            </a:pPr>
            <a:r>
              <a:rPr dirty="0" err="1"/>
              <a:t>Vínculos</a:t>
            </a:r>
            <a:r>
              <a:rPr dirty="0"/>
              <a:t> </a:t>
            </a:r>
            <a:r>
              <a:rPr dirty="0" err="1"/>
              <a:t>externos</a:t>
            </a:r>
            <a:endParaRPr dirty="0"/>
          </a:p>
          <a:p>
            <a:pPr marL="800100" lvl="1" indent="-342900">
              <a:spcAft>
                <a:spcPts val="1200"/>
              </a:spcAft>
              <a:buFont typeface="Wingdings" panose="05000000000000000000" pitchFamily="2" charset="2"/>
              <a:buChar char="§"/>
              <a:defRPr sz="2200">
                <a:latin typeface="Helvetica Neue" panose="020B0604020202020204" charset="0"/>
                <a:cs typeface="Microsoft Sans Serif" panose="020B0604020202020204" pitchFamily="34" charset="0"/>
              </a:defRPr>
            </a:pPr>
            <a:r>
              <a:rPr dirty="0"/>
              <a:t>Desarrollo de </a:t>
            </a:r>
            <a:r>
              <a:rPr dirty="0" err="1"/>
              <a:t>productos</a:t>
            </a:r>
            <a:endParaRPr dirty="0"/>
          </a:p>
          <a:p>
            <a:pPr marL="800100" lvl="1" indent="-342900">
              <a:spcAft>
                <a:spcPts val="1200"/>
              </a:spcAft>
              <a:buFont typeface="Wingdings" panose="05000000000000000000" pitchFamily="2" charset="2"/>
              <a:buChar char="§"/>
              <a:defRPr sz="2200">
                <a:latin typeface="Helvetica Neue" panose="020B0604020202020204" charset="0"/>
                <a:cs typeface="Microsoft Sans Serif" panose="020B0604020202020204" pitchFamily="34" charset="0"/>
              </a:defRPr>
            </a:pPr>
            <a:r>
              <a:rPr dirty="0" err="1"/>
              <a:t>Motivación</a:t>
            </a:r>
            <a:r>
              <a:rPr dirty="0"/>
              <a:t> </a:t>
            </a:r>
          </a:p>
          <a:p>
            <a:pPr marL="800100" lvl="1" indent="-342900">
              <a:spcAft>
                <a:spcPts val="1200"/>
              </a:spcAft>
              <a:buFont typeface="Arial" panose="020B0604020202020204" pitchFamily="34" charset="0"/>
              <a:buChar char="•"/>
            </a:pPr>
            <a:endParaRPr sz="2200" dirty="0">
              <a:latin typeface="Helvetica Neue" panose="020B0604020202020204" charset="0"/>
              <a:cs typeface="Microsoft Sans Serif" panose="020B0604020202020204" pitchFamily="34" charset="0"/>
            </a:endParaRPr>
          </a:p>
          <a:p>
            <a:pPr marL="342900" indent="-342900">
              <a:spcAft>
                <a:spcPts val="1200"/>
              </a:spcAft>
              <a:buBlip>
                <a:blip r:embed="rId2"/>
              </a:buBlip>
              <a:defRPr sz="2200">
                <a:latin typeface="Helvetica Neue" panose="020B0604020202020204" charset="0"/>
                <a:cs typeface="Microsoft Sans Serif" panose="020B0604020202020204" pitchFamily="34" charset="0"/>
              </a:defRPr>
            </a:pPr>
            <a:r>
              <a:rPr dirty="0"/>
              <a:t>Trott (2018) </a:t>
            </a:r>
            <a:r>
              <a:rPr dirty="0" err="1"/>
              <a:t>ofrece</a:t>
            </a:r>
            <a:r>
              <a:rPr dirty="0"/>
              <a:t> una </a:t>
            </a:r>
            <a:r>
              <a:rPr dirty="0" err="1"/>
              <a:t>visión</a:t>
            </a:r>
            <a:r>
              <a:rPr dirty="0"/>
              <a:t> general de los roles </a:t>
            </a:r>
            <a:r>
              <a:rPr dirty="0" err="1"/>
              <a:t>individuales</a:t>
            </a:r>
            <a:r>
              <a:rPr dirty="0"/>
              <a:t> clave </a:t>
            </a:r>
            <a:r>
              <a:rPr dirty="0" err="1"/>
              <a:t>en</a:t>
            </a:r>
            <a:r>
              <a:rPr dirty="0"/>
              <a:t> la </a:t>
            </a:r>
            <a:r>
              <a:rPr dirty="0" err="1"/>
              <a:t>gestión</a:t>
            </a:r>
            <a:r>
              <a:rPr dirty="0"/>
              <a:t> de la </a:t>
            </a:r>
            <a:r>
              <a:rPr dirty="0" err="1"/>
              <a:t>innovación</a:t>
            </a:r>
            <a:r>
              <a:rPr dirty="0"/>
              <a:t> </a:t>
            </a:r>
          </a:p>
        </p:txBody>
      </p:sp>
      <p:graphicFrame>
        <p:nvGraphicFramePr>
          <p:cNvPr id="14" name="Content Placeholder 3">
            <a:extLst>
              <a:ext uri="{FF2B5EF4-FFF2-40B4-BE49-F238E27FC236}">
                <a16:creationId xmlns:a16="http://schemas.microsoft.com/office/drawing/2014/main" id="{C4377A88-01E4-4540-9A37-C183A3297A3D}"/>
              </a:ext>
            </a:extLst>
          </p:cNvPr>
          <p:cNvGraphicFramePr>
            <a:graphicFrameLocks/>
          </p:cNvGraphicFramePr>
          <p:nvPr>
            <p:extLst>
              <p:ext uri="{D42A27DB-BD31-4B8C-83A1-F6EECF244321}">
                <p14:modId xmlns:p14="http://schemas.microsoft.com/office/powerpoint/2010/main" val="905242535"/>
              </p:ext>
            </p:extLst>
          </p:nvPr>
        </p:nvGraphicFramePr>
        <p:xfrm>
          <a:off x="5940000" y="3384000"/>
          <a:ext cx="10692000" cy="5760001"/>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760390161"/>
                    </a:ext>
                  </a:extLst>
                </a:gridCol>
                <a:gridCol w="7812000">
                  <a:extLst>
                    <a:ext uri="{9D8B030D-6E8A-4147-A177-3AD203B41FA5}">
                      <a16:colId xmlns:a16="http://schemas.microsoft.com/office/drawing/2014/main" val="1797501251"/>
                    </a:ext>
                  </a:extLst>
                </a:gridCol>
              </a:tblGrid>
              <a:tr h="390512">
                <a:tc>
                  <a:txBody>
                    <a:bodyPr/>
                    <a:lstStyle/>
                    <a:p>
                      <a:pPr>
                        <a:defRPr sz="1800">
                          <a:latin typeface="Helvetica Neue" panose="020B0604020202020204" charset="0"/>
                        </a:defRPr>
                      </a:pPr>
                      <a:r>
                        <a:rPr dirty="0" err="1"/>
                        <a:t>Individuo</a:t>
                      </a:r>
                      <a:r>
                        <a:rPr dirty="0"/>
                        <a:t> clave</a:t>
                      </a:r>
                    </a:p>
                  </a:txBody>
                  <a:tcPr/>
                </a:tc>
                <a:tc>
                  <a:txBody>
                    <a:bodyPr/>
                    <a:lstStyle/>
                    <a:p>
                      <a:pPr>
                        <a:defRPr sz="1800">
                          <a:latin typeface="Helvetica Neue" panose="020B0604020202020204" charset="0"/>
                        </a:defRPr>
                      </a:pPr>
                      <a:r>
                        <a:t>Función</a:t>
                      </a:r>
                    </a:p>
                  </a:txBody>
                  <a:tcPr/>
                </a:tc>
                <a:extLst>
                  <a:ext uri="{0D108BD9-81ED-4DB2-BD59-A6C34878D82A}">
                    <a16:rowId xmlns:a16="http://schemas.microsoft.com/office/drawing/2014/main" val="1720101576"/>
                  </a:ext>
                </a:extLst>
              </a:tr>
              <a:tr h="683388">
                <a:tc>
                  <a:txBody>
                    <a:bodyPr/>
                    <a:lstStyle/>
                    <a:p>
                      <a:pPr>
                        <a:defRPr sz="1800" b="1">
                          <a:latin typeface="Helvetica Neue" panose="020B0604020202020204" charset="0"/>
                        </a:defRPr>
                      </a:pPr>
                      <a:r>
                        <a:rPr sz="1700" dirty="0" err="1"/>
                        <a:t>Innovador</a:t>
                      </a:r>
                      <a:r>
                        <a:rPr sz="1700" dirty="0"/>
                        <a:t> </a:t>
                      </a:r>
                      <a:r>
                        <a:rPr sz="1700" dirty="0" err="1"/>
                        <a:t>técnico</a:t>
                      </a:r>
                      <a:endParaRPr sz="1700" dirty="0"/>
                    </a:p>
                  </a:txBody>
                  <a:tcPr/>
                </a:tc>
                <a:tc>
                  <a:txBody>
                    <a:bodyPr/>
                    <a:lstStyle/>
                    <a:p>
                      <a:pPr>
                        <a:defRPr sz="1800">
                          <a:latin typeface="Helvetica Neue" panose="020B0604020202020204" charset="0"/>
                        </a:defRPr>
                      </a:pPr>
                      <a:r>
                        <a:rPr sz="1700" dirty="0" err="1"/>
                        <a:t>Experto</a:t>
                      </a:r>
                      <a:r>
                        <a:rPr sz="1700" dirty="0"/>
                        <a:t> </a:t>
                      </a:r>
                      <a:r>
                        <a:rPr sz="1700" dirty="0" err="1"/>
                        <a:t>en</a:t>
                      </a:r>
                      <a:r>
                        <a:rPr sz="1700" dirty="0"/>
                        <a:t> </a:t>
                      </a:r>
                      <a:r>
                        <a:rPr sz="1700" dirty="0" err="1"/>
                        <a:t>varios</a:t>
                      </a:r>
                      <a:r>
                        <a:rPr sz="1700" dirty="0"/>
                        <a:t> </a:t>
                      </a:r>
                      <a:r>
                        <a:rPr sz="1700" dirty="0" err="1"/>
                        <a:t>campos</a:t>
                      </a:r>
                      <a:r>
                        <a:rPr sz="1700" dirty="0"/>
                        <a:t>. Genera </a:t>
                      </a:r>
                      <a:r>
                        <a:rPr sz="1700" dirty="0" err="1"/>
                        <a:t>nuevas</a:t>
                      </a:r>
                      <a:r>
                        <a:rPr sz="1700" dirty="0"/>
                        <a:t> ideas y </a:t>
                      </a:r>
                      <a:r>
                        <a:rPr sz="1700" dirty="0" err="1"/>
                        <a:t>ve</a:t>
                      </a:r>
                      <a:r>
                        <a:rPr sz="1700" dirty="0"/>
                        <a:t> </a:t>
                      </a:r>
                      <a:r>
                        <a:rPr sz="1700" dirty="0" err="1"/>
                        <a:t>nuevas</a:t>
                      </a:r>
                      <a:r>
                        <a:rPr sz="1700" dirty="0"/>
                        <a:t> y </a:t>
                      </a:r>
                      <a:r>
                        <a:rPr sz="1700" dirty="0" err="1"/>
                        <a:t>diferentes</a:t>
                      </a:r>
                      <a:r>
                        <a:rPr sz="1700" dirty="0"/>
                        <a:t> </a:t>
                      </a:r>
                      <a:r>
                        <a:rPr sz="1700" dirty="0" err="1"/>
                        <a:t>formas</a:t>
                      </a:r>
                      <a:r>
                        <a:rPr sz="1700" dirty="0"/>
                        <a:t> de </a:t>
                      </a:r>
                      <a:r>
                        <a:rPr sz="1700" dirty="0" err="1"/>
                        <a:t>hacer</a:t>
                      </a:r>
                      <a:r>
                        <a:rPr sz="1700" dirty="0"/>
                        <a:t> las </a:t>
                      </a:r>
                      <a:r>
                        <a:rPr sz="1700" dirty="0" err="1"/>
                        <a:t>cosas</a:t>
                      </a:r>
                      <a:r>
                        <a:rPr sz="1700" dirty="0"/>
                        <a:t>. A </a:t>
                      </a:r>
                      <a:r>
                        <a:rPr sz="1700" dirty="0" err="1"/>
                        <a:t>veces</a:t>
                      </a:r>
                      <a:r>
                        <a:rPr sz="1700" dirty="0"/>
                        <a:t> </a:t>
                      </a:r>
                      <a:r>
                        <a:rPr sz="1700" dirty="0" err="1"/>
                        <a:t>referido</a:t>
                      </a:r>
                      <a:r>
                        <a:rPr sz="1700" dirty="0"/>
                        <a:t> </a:t>
                      </a:r>
                      <a:r>
                        <a:rPr sz="1700" dirty="0" err="1"/>
                        <a:t>como</a:t>
                      </a:r>
                      <a:r>
                        <a:rPr sz="1700" dirty="0"/>
                        <a:t> </a:t>
                      </a:r>
                      <a:r>
                        <a:rPr sz="1700" dirty="0" err="1"/>
                        <a:t>el</a:t>
                      </a:r>
                      <a:r>
                        <a:rPr sz="1700" dirty="0"/>
                        <a:t> </a:t>
                      </a:r>
                      <a:r>
                        <a:rPr lang="es-ES" sz="1700" dirty="0"/>
                        <a:t>"</a:t>
                      </a:r>
                      <a:r>
                        <a:rPr sz="1700" dirty="0" err="1"/>
                        <a:t>científico</a:t>
                      </a:r>
                      <a:r>
                        <a:rPr sz="1700" dirty="0"/>
                        <a:t> loco</a:t>
                      </a:r>
                      <a:r>
                        <a:rPr lang="es-ES" sz="1700" dirty="0"/>
                        <a:t>"</a:t>
                      </a:r>
                      <a:endParaRPr sz="1700" dirty="0"/>
                    </a:p>
                  </a:txBody>
                  <a:tcPr/>
                </a:tc>
                <a:extLst>
                  <a:ext uri="{0D108BD9-81ED-4DB2-BD59-A6C34878D82A}">
                    <a16:rowId xmlns:a16="http://schemas.microsoft.com/office/drawing/2014/main" val="922431454"/>
                  </a:ext>
                </a:extLst>
              </a:tr>
              <a:tr h="683388">
                <a:tc>
                  <a:txBody>
                    <a:bodyPr/>
                    <a:lstStyle/>
                    <a:p>
                      <a:pPr>
                        <a:defRPr sz="1800" b="1">
                          <a:latin typeface="Helvetica Neue" panose="020B0604020202020204" charset="0"/>
                        </a:defRPr>
                      </a:pPr>
                      <a:r>
                        <a:rPr sz="1700" dirty="0" err="1"/>
                        <a:t>Escáner</a:t>
                      </a:r>
                      <a:r>
                        <a:rPr sz="1700" dirty="0"/>
                        <a:t> </a:t>
                      </a:r>
                      <a:r>
                        <a:rPr sz="1700" dirty="0" err="1"/>
                        <a:t>técnico</a:t>
                      </a:r>
                      <a:r>
                        <a:rPr sz="1700" dirty="0"/>
                        <a:t>/</a:t>
                      </a:r>
                      <a:r>
                        <a:rPr sz="1700" dirty="0" err="1"/>
                        <a:t>comercial</a:t>
                      </a:r>
                      <a:endParaRPr sz="1700" dirty="0"/>
                    </a:p>
                  </a:txBody>
                  <a:tcPr/>
                </a:tc>
                <a:tc>
                  <a:txBody>
                    <a:bodyPr/>
                    <a:lstStyle/>
                    <a:p>
                      <a:pPr>
                        <a:defRPr sz="1800">
                          <a:latin typeface="Helvetica Neue" panose="020B0604020202020204" charset="0"/>
                        </a:defRPr>
                      </a:pPr>
                      <a:r>
                        <a:rPr sz="1700" dirty="0" err="1"/>
                        <a:t>Adquiere</a:t>
                      </a:r>
                      <a:r>
                        <a:rPr sz="1700" dirty="0"/>
                        <a:t> </a:t>
                      </a:r>
                      <a:r>
                        <a:rPr sz="1700" dirty="0" err="1"/>
                        <a:t>información</a:t>
                      </a:r>
                      <a:r>
                        <a:rPr sz="1700" dirty="0"/>
                        <a:t> </a:t>
                      </a:r>
                      <a:r>
                        <a:rPr lang="es-ES" sz="1700" dirty="0"/>
                        <a:t>del exterior </a:t>
                      </a:r>
                      <a:r>
                        <a:rPr sz="1700" dirty="0"/>
                        <a:t>a </a:t>
                      </a:r>
                      <a:r>
                        <a:rPr sz="1700" dirty="0" err="1"/>
                        <a:t>través</a:t>
                      </a:r>
                      <a:r>
                        <a:rPr sz="1700" dirty="0"/>
                        <a:t> </a:t>
                      </a:r>
                      <a:r>
                        <a:rPr lang="es-ES" sz="1700" dirty="0"/>
                        <a:t>del </a:t>
                      </a:r>
                      <a:r>
                        <a:rPr lang="es-ES" sz="1700" i="1" dirty="0" err="1"/>
                        <a:t>networking</a:t>
                      </a:r>
                      <a:r>
                        <a:rPr lang="es-ES" sz="1700" i="1" dirty="0"/>
                        <a:t> </a:t>
                      </a:r>
                      <a:r>
                        <a:rPr sz="1700" dirty="0"/>
                        <a:t>y </a:t>
                      </a:r>
                      <a:r>
                        <a:rPr lang="es-ES" sz="1700" dirty="0"/>
                        <a:t>la </a:t>
                      </a:r>
                      <a:r>
                        <a:rPr sz="1700" dirty="0" err="1"/>
                        <a:t>información</a:t>
                      </a:r>
                      <a:r>
                        <a:rPr sz="1700" dirty="0"/>
                        <a:t> </a:t>
                      </a:r>
                      <a:r>
                        <a:rPr sz="1700" dirty="0" err="1"/>
                        <a:t>técnica</a:t>
                      </a:r>
                      <a:r>
                        <a:rPr sz="1700" dirty="0"/>
                        <a:t> y de mercado.</a:t>
                      </a:r>
                    </a:p>
                  </a:txBody>
                  <a:tcPr/>
                </a:tc>
                <a:extLst>
                  <a:ext uri="{0D108BD9-81ED-4DB2-BD59-A6C34878D82A}">
                    <a16:rowId xmlns:a16="http://schemas.microsoft.com/office/drawing/2014/main" val="875915166"/>
                  </a:ext>
                </a:extLst>
              </a:tr>
              <a:tr h="390512">
                <a:tc>
                  <a:txBody>
                    <a:bodyPr/>
                    <a:lstStyle/>
                    <a:p>
                      <a:pPr>
                        <a:defRPr sz="1800" b="1">
                          <a:latin typeface="Helvetica Neue" panose="020B0604020202020204" charset="0"/>
                        </a:defRPr>
                      </a:pPr>
                      <a:r>
                        <a:rPr sz="1700"/>
                        <a:t>Desarrollador de límites</a:t>
                      </a:r>
                    </a:p>
                  </a:txBody>
                  <a:tcPr/>
                </a:tc>
                <a:tc>
                  <a:txBody>
                    <a:bodyPr/>
                    <a:lstStyle/>
                    <a:p>
                      <a:pPr>
                        <a:defRPr sz="1800">
                          <a:latin typeface="Helvetica Neue" panose="020B0604020202020204" charset="0"/>
                        </a:defRPr>
                      </a:pPr>
                      <a:r>
                        <a:rPr sz="1700" dirty="0" err="1"/>
                        <a:t>Establece</a:t>
                      </a:r>
                      <a:r>
                        <a:rPr sz="1700" dirty="0"/>
                        <a:t> </a:t>
                      </a:r>
                      <a:r>
                        <a:rPr sz="1700" dirty="0" err="1"/>
                        <a:t>conexiones</a:t>
                      </a:r>
                      <a:r>
                        <a:rPr sz="1700" dirty="0"/>
                        <a:t> con </a:t>
                      </a:r>
                      <a:r>
                        <a:rPr sz="1700" dirty="0" err="1"/>
                        <a:t>el</a:t>
                      </a:r>
                      <a:r>
                        <a:rPr sz="1700" dirty="0"/>
                        <a:t> </a:t>
                      </a:r>
                      <a:r>
                        <a:rPr sz="1700" dirty="0" err="1"/>
                        <a:t>entorno</a:t>
                      </a:r>
                      <a:r>
                        <a:rPr sz="1700" dirty="0"/>
                        <a:t> </a:t>
                      </a:r>
                      <a:r>
                        <a:rPr sz="1700" dirty="0" err="1"/>
                        <a:t>externo</a:t>
                      </a:r>
                      <a:endParaRPr sz="1700" dirty="0"/>
                    </a:p>
                  </a:txBody>
                  <a:tcPr/>
                </a:tc>
                <a:extLst>
                  <a:ext uri="{0D108BD9-81ED-4DB2-BD59-A6C34878D82A}">
                    <a16:rowId xmlns:a16="http://schemas.microsoft.com/office/drawing/2014/main" val="4256957021"/>
                  </a:ext>
                </a:extLst>
              </a:tr>
              <a:tr h="976271">
                <a:tc>
                  <a:txBody>
                    <a:bodyPr/>
                    <a:lstStyle/>
                    <a:p>
                      <a:pPr>
                        <a:defRPr sz="1800" b="1">
                          <a:latin typeface="Helvetica Neue" panose="020B0604020202020204" charset="0"/>
                        </a:defRPr>
                      </a:pPr>
                      <a:r>
                        <a:rPr sz="1700" dirty="0" err="1"/>
                        <a:t>Guardián</a:t>
                      </a:r>
                      <a:endParaRPr sz="1700" dirty="0"/>
                    </a:p>
                  </a:txBody>
                  <a:tcPr/>
                </a:tc>
                <a:tc>
                  <a:txBody>
                    <a:bodyPr/>
                    <a:lstStyle/>
                    <a:p>
                      <a:pPr>
                        <a:defRPr sz="1800">
                          <a:latin typeface="Helvetica Neue" panose="020B0604020202020204" charset="0"/>
                        </a:defRPr>
                      </a:pPr>
                      <a:r>
                        <a:rPr sz="1700" dirty="0"/>
                        <a:t>Se </a:t>
                      </a:r>
                      <a:r>
                        <a:rPr sz="1700" dirty="0" err="1"/>
                        <a:t>mantiene</a:t>
                      </a:r>
                      <a:r>
                        <a:rPr sz="1700" dirty="0"/>
                        <a:t> </a:t>
                      </a:r>
                      <a:r>
                        <a:rPr sz="1700" dirty="0" err="1"/>
                        <a:t>informado</a:t>
                      </a:r>
                      <a:r>
                        <a:rPr sz="1700" dirty="0"/>
                        <a:t> de los </a:t>
                      </a:r>
                      <a:r>
                        <a:rPr sz="1700" dirty="0" err="1"/>
                        <a:t>desarrollos</a:t>
                      </a:r>
                      <a:r>
                        <a:rPr sz="1700" dirty="0"/>
                        <a:t> </a:t>
                      </a:r>
                      <a:r>
                        <a:rPr sz="1700" dirty="0" err="1"/>
                        <a:t>relacionados</a:t>
                      </a:r>
                      <a:r>
                        <a:rPr sz="1700" dirty="0"/>
                        <a:t> </a:t>
                      </a:r>
                      <a:r>
                        <a:rPr sz="1700" dirty="0" err="1"/>
                        <a:t>fuera</a:t>
                      </a:r>
                      <a:r>
                        <a:rPr sz="1700" dirty="0"/>
                        <a:t> de la </a:t>
                      </a:r>
                      <a:r>
                        <a:rPr sz="1700" dirty="0" err="1"/>
                        <a:t>organización</a:t>
                      </a:r>
                      <a:r>
                        <a:rPr sz="1700" dirty="0"/>
                        <a:t> a </a:t>
                      </a:r>
                      <a:r>
                        <a:rPr sz="1700" dirty="0" err="1"/>
                        <a:t>través</a:t>
                      </a:r>
                      <a:r>
                        <a:rPr sz="1700" dirty="0"/>
                        <a:t> de </a:t>
                      </a:r>
                      <a:r>
                        <a:rPr sz="1700" dirty="0" err="1"/>
                        <a:t>revistas</a:t>
                      </a:r>
                      <a:r>
                        <a:rPr sz="1700" dirty="0"/>
                        <a:t>, </a:t>
                      </a:r>
                      <a:r>
                        <a:rPr sz="1700" dirty="0" err="1"/>
                        <a:t>conferencias</a:t>
                      </a:r>
                      <a:r>
                        <a:rPr sz="1700" dirty="0"/>
                        <a:t>, redes. </a:t>
                      </a:r>
                      <a:r>
                        <a:rPr sz="1700" dirty="0" err="1"/>
                        <a:t>Distribuye</a:t>
                      </a:r>
                      <a:r>
                        <a:rPr sz="1700" dirty="0"/>
                        <a:t> </a:t>
                      </a:r>
                      <a:r>
                        <a:rPr sz="1700" dirty="0" err="1"/>
                        <a:t>información</a:t>
                      </a:r>
                      <a:r>
                        <a:rPr sz="1700" dirty="0"/>
                        <a:t> interna y </a:t>
                      </a:r>
                      <a:r>
                        <a:rPr sz="1700" dirty="0" err="1"/>
                        <a:t>actúa</a:t>
                      </a:r>
                      <a:r>
                        <a:rPr sz="1700" dirty="0"/>
                        <a:t> </a:t>
                      </a:r>
                      <a:r>
                        <a:rPr sz="1700" dirty="0" err="1"/>
                        <a:t>como</a:t>
                      </a:r>
                      <a:r>
                        <a:rPr sz="1700" dirty="0"/>
                        <a:t> </a:t>
                      </a:r>
                      <a:r>
                        <a:rPr sz="1700" dirty="0" err="1"/>
                        <a:t>fuente</a:t>
                      </a:r>
                      <a:r>
                        <a:rPr sz="1700" dirty="0"/>
                        <a:t> interna de </a:t>
                      </a:r>
                      <a:r>
                        <a:rPr sz="1700" dirty="0" err="1"/>
                        <a:t>información</a:t>
                      </a:r>
                      <a:endParaRPr sz="1700" dirty="0"/>
                    </a:p>
                  </a:txBody>
                  <a:tcPr/>
                </a:tc>
                <a:extLst>
                  <a:ext uri="{0D108BD9-81ED-4DB2-BD59-A6C34878D82A}">
                    <a16:rowId xmlns:a16="http://schemas.microsoft.com/office/drawing/2014/main" val="728729909"/>
                  </a:ext>
                </a:extLst>
              </a:tr>
              <a:tr h="683388">
                <a:tc>
                  <a:txBody>
                    <a:bodyPr/>
                    <a:lstStyle/>
                    <a:p>
                      <a:pPr>
                        <a:defRPr sz="1800" b="1">
                          <a:latin typeface="Helvetica Neue" panose="020B0604020202020204" charset="0"/>
                        </a:defRPr>
                      </a:pPr>
                      <a:r>
                        <a:rPr lang="es-ES" sz="1700" dirty="0"/>
                        <a:t>Embajador</a:t>
                      </a:r>
                      <a:r>
                        <a:rPr sz="1700" dirty="0"/>
                        <a:t> del </a:t>
                      </a:r>
                      <a:r>
                        <a:rPr sz="1700" dirty="0" err="1"/>
                        <a:t>producto</a:t>
                      </a:r>
                      <a:endParaRPr sz="1700" dirty="0"/>
                    </a:p>
                  </a:txBody>
                  <a:tcPr/>
                </a:tc>
                <a:tc>
                  <a:txBody>
                    <a:bodyPr/>
                    <a:lstStyle/>
                    <a:p>
                      <a:pPr>
                        <a:defRPr sz="1800">
                          <a:latin typeface="Helvetica Neue" panose="020B0604020202020204" charset="0"/>
                        </a:defRPr>
                      </a:pPr>
                      <a:r>
                        <a:rPr sz="1700" dirty="0" err="1"/>
                        <a:t>Vende</a:t>
                      </a:r>
                      <a:r>
                        <a:rPr sz="1700" dirty="0"/>
                        <a:t> </a:t>
                      </a:r>
                      <a:r>
                        <a:rPr sz="1700" dirty="0" err="1"/>
                        <a:t>nuevas</a:t>
                      </a:r>
                      <a:r>
                        <a:rPr sz="1700" dirty="0"/>
                        <a:t> ideas a </a:t>
                      </a:r>
                      <a:r>
                        <a:rPr sz="1700" dirty="0" err="1"/>
                        <a:t>otros</a:t>
                      </a:r>
                      <a:r>
                        <a:rPr sz="1700" dirty="0"/>
                        <a:t> </a:t>
                      </a:r>
                      <a:r>
                        <a:rPr sz="1700" dirty="0" err="1"/>
                        <a:t>en</a:t>
                      </a:r>
                      <a:r>
                        <a:rPr sz="1700" dirty="0"/>
                        <a:t> la </a:t>
                      </a:r>
                      <a:r>
                        <a:rPr sz="1700" dirty="0" err="1"/>
                        <a:t>organización</a:t>
                      </a:r>
                      <a:r>
                        <a:rPr sz="1700" dirty="0"/>
                        <a:t>. </a:t>
                      </a:r>
                      <a:r>
                        <a:rPr sz="1700" dirty="0" err="1"/>
                        <a:t>Adquiere</a:t>
                      </a:r>
                      <a:r>
                        <a:rPr sz="1700" dirty="0"/>
                        <a:t> </a:t>
                      </a:r>
                      <a:r>
                        <a:rPr sz="1700" dirty="0" err="1"/>
                        <a:t>recursos</a:t>
                      </a:r>
                      <a:r>
                        <a:rPr sz="1700" dirty="0"/>
                        <a:t> y </a:t>
                      </a:r>
                      <a:r>
                        <a:rPr sz="1700" dirty="0" err="1"/>
                        <a:t>asume</a:t>
                      </a:r>
                      <a:r>
                        <a:rPr sz="1700" dirty="0"/>
                        <a:t> </a:t>
                      </a:r>
                      <a:r>
                        <a:rPr sz="1700" dirty="0" err="1"/>
                        <a:t>riesgos</a:t>
                      </a:r>
                      <a:r>
                        <a:rPr sz="1700" dirty="0"/>
                        <a:t>. </a:t>
                      </a:r>
                    </a:p>
                  </a:txBody>
                  <a:tcPr/>
                </a:tc>
                <a:extLst>
                  <a:ext uri="{0D108BD9-81ED-4DB2-BD59-A6C34878D82A}">
                    <a16:rowId xmlns:a16="http://schemas.microsoft.com/office/drawing/2014/main" val="3429534855"/>
                  </a:ext>
                </a:extLst>
              </a:tr>
              <a:tr h="976271">
                <a:tc>
                  <a:txBody>
                    <a:bodyPr/>
                    <a:lstStyle/>
                    <a:p>
                      <a:pPr>
                        <a:defRPr sz="1800" b="1">
                          <a:latin typeface="Helvetica Neue" panose="020B0604020202020204" charset="0"/>
                        </a:defRPr>
                      </a:pPr>
                      <a:r>
                        <a:rPr lang="es-ES" sz="1700" i="1" dirty="0"/>
                        <a:t>Project manager</a:t>
                      </a:r>
                      <a:endParaRPr sz="1700" i="1" dirty="0"/>
                    </a:p>
                  </a:txBody>
                  <a:tcPr/>
                </a:tc>
                <a:tc>
                  <a:txBody>
                    <a:bodyPr/>
                    <a:lstStyle/>
                    <a:p>
                      <a:pPr>
                        <a:defRPr sz="1800">
                          <a:latin typeface="Helvetica Neue" panose="020B0604020202020204" charset="0"/>
                        </a:defRPr>
                      </a:pPr>
                      <a:r>
                        <a:rPr sz="1700" dirty="0"/>
                        <a:t>Fuente de </a:t>
                      </a:r>
                      <a:r>
                        <a:rPr sz="1700" dirty="0" err="1"/>
                        <a:t>liderazgo</a:t>
                      </a:r>
                      <a:r>
                        <a:rPr sz="1700" dirty="0"/>
                        <a:t> y </a:t>
                      </a:r>
                      <a:r>
                        <a:rPr sz="1700" dirty="0" err="1"/>
                        <a:t>motivación</a:t>
                      </a:r>
                      <a:r>
                        <a:rPr sz="1700" dirty="0"/>
                        <a:t>. </a:t>
                      </a:r>
                      <a:r>
                        <a:rPr sz="1700" dirty="0" err="1"/>
                        <a:t>Planifica</a:t>
                      </a:r>
                      <a:r>
                        <a:rPr sz="1700" dirty="0"/>
                        <a:t> y </a:t>
                      </a:r>
                      <a:r>
                        <a:rPr sz="1700" dirty="0" err="1"/>
                        <a:t>organiza</a:t>
                      </a:r>
                      <a:r>
                        <a:rPr sz="1700" dirty="0"/>
                        <a:t> </a:t>
                      </a:r>
                      <a:r>
                        <a:rPr sz="1700" dirty="0" err="1"/>
                        <a:t>el</a:t>
                      </a:r>
                      <a:r>
                        <a:rPr sz="1700" dirty="0"/>
                        <a:t> </a:t>
                      </a:r>
                      <a:r>
                        <a:rPr sz="1700" dirty="0" err="1"/>
                        <a:t>proyecto</a:t>
                      </a:r>
                      <a:r>
                        <a:rPr sz="1700" dirty="0"/>
                        <a:t>. </a:t>
                      </a:r>
                      <a:r>
                        <a:rPr sz="1700" dirty="0" err="1"/>
                        <a:t>Cumple</a:t>
                      </a:r>
                      <a:r>
                        <a:rPr sz="1700" dirty="0"/>
                        <a:t> con </a:t>
                      </a:r>
                      <a:r>
                        <a:rPr sz="1700" dirty="0" err="1"/>
                        <a:t>los</a:t>
                      </a:r>
                      <a:r>
                        <a:rPr sz="1700" dirty="0"/>
                        <a:t> </a:t>
                      </a:r>
                      <a:r>
                        <a:rPr sz="1700" dirty="0" err="1"/>
                        <a:t>requisitos</a:t>
                      </a:r>
                      <a:r>
                        <a:rPr sz="1700" dirty="0"/>
                        <a:t> </a:t>
                      </a:r>
                      <a:r>
                        <a:rPr sz="1700" dirty="0" err="1"/>
                        <a:t>administrativos</a:t>
                      </a:r>
                      <a:r>
                        <a:rPr sz="1700" dirty="0"/>
                        <a:t>. </a:t>
                      </a:r>
                      <a:r>
                        <a:rPr sz="1700" dirty="0" err="1"/>
                        <a:t>Coordina</a:t>
                      </a:r>
                      <a:r>
                        <a:rPr sz="1700" dirty="0"/>
                        <a:t> y </a:t>
                      </a:r>
                      <a:r>
                        <a:rPr sz="1700" dirty="0" err="1"/>
                        <a:t>supervisa</a:t>
                      </a:r>
                      <a:r>
                        <a:rPr sz="1700" dirty="0"/>
                        <a:t> la </a:t>
                      </a:r>
                      <a:r>
                        <a:rPr sz="1700" dirty="0" err="1"/>
                        <a:t>eficiencia</a:t>
                      </a:r>
                      <a:r>
                        <a:rPr sz="1700" dirty="0"/>
                        <a:t> del </a:t>
                      </a:r>
                      <a:r>
                        <a:rPr sz="1700" dirty="0" err="1"/>
                        <a:t>equipo</a:t>
                      </a:r>
                      <a:r>
                        <a:rPr sz="1700" dirty="0"/>
                        <a:t>. </a:t>
                      </a:r>
                    </a:p>
                  </a:txBody>
                  <a:tcPr/>
                </a:tc>
                <a:extLst>
                  <a:ext uri="{0D108BD9-81ED-4DB2-BD59-A6C34878D82A}">
                    <a16:rowId xmlns:a16="http://schemas.microsoft.com/office/drawing/2014/main" val="3414626839"/>
                  </a:ext>
                </a:extLst>
              </a:tr>
              <a:tr h="976271">
                <a:tc>
                  <a:txBody>
                    <a:bodyPr/>
                    <a:lstStyle/>
                    <a:p>
                      <a:pPr>
                        <a:defRPr sz="1800" b="1">
                          <a:latin typeface="Helvetica Neue" panose="020B0604020202020204" charset="0"/>
                        </a:defRPr>
                      </a:pPr>
                      <a:r>
                        <a:rPr sz="1700"/>
                        <a:t>Patrocinador</a:t>
                      </a:r>
                    </a:p>
                  </a:txBody>
                  <a:tcPr/>
                </a:tc>
                <a:tc>
                  <a:txBody>
                    <a:bodyPr/>
                    <a:lstStyle/>
                    <a:p>
                      <a:pPr>
                        <a:defRPr sz="1800">
                          <a:latin typeface="Helvetica Neue" panose="020B0604020202020204" charset="0"/>
                        </a:defRPr>
                      </a:pPr>
                      <a:r>
                        <a:rPr sz="1700" dirty="0" err="1"/>
                        <a:t>Proporciona</a:t>
                      </a:r>
                      <a:r>
                        <a:rPr sz="1700" dirty="0"/>
                        <a:t> </a:t>
                      </a:r>
                      <a:r>
                        <a:rPr sz="1700" dirty="0" err="1"/>
                        <a:t>acceso</a:t>
                      </a:r>
                      <a:r>
                        <a:rPr sz="1700" dirty="0"/>
                        <a:t> a una base de </a:t>
                      </a:r>
                      <a:r>
                        <a:rPr sz="1700" dirty="0" err="1"/>
                        <a:t>poder</a:t>
                      </a:r>
                      <a:r>
                        <a:rPr sz="1700" dirty="0"/>
                        <a:t> dentro de la </a:t>
                      </a:r>
                      <a:r>
                        <a:rPr sz="1700" dirty="0" err="1"/>
                        <a:t>organización</a:t>
                      </a:r>
                      <a:r>
                        <a:rPr sz="1700" dirty="0"/>
                        <a:t>. </a:t>
                      </a:r>
                      <a:r>
                        <a:rPr sz="1700" dirty="0" err="1"/>
                        <a:t>Protección</a:t>
                      </a:r>
                      <a:r>
                        <a:rPr sz="1700" dirty="0"/>
                        <a:t> </a:t>
                      </a:r>
                      <a:r>
                        <a:rPr sz="1700" dirty="0" err="1"/>
                        <a:t>frente</a:t>
                      </a:r>
                      <a:r>
                        <a:rPr sz="1700" dirty="0"/>
                        <a:t> a </a:t>
                      </a:r>
                      <a:r>
                        <a:rPr sz="1700" dirty="0" err="1"/>
                        <a:t>limitaciones</a:t>
                      </a:r>
                      <a:r>
                        <a:rPr sz="1700" dirty="0"/>
                        <a:t> </a:t>
                      </a:r>
                      <a:r>
                        <a:rPr sz="1700" dirty="0" err="1"/>
                        <a:t>organizativas</a:t>
                      </a:r>
                      <a:r>
                        <a:rPr sz="1700" dirty="0"/>
                        <a:t> </a:t>
                      </a:r>
                      <a:r>
                        <a:rPr sz="1700" dirty="0" err="1"/>
                        <a:t>innecesarias</a:t>
                      </a:r>
                      <a:r>
                        <a:rPr sz="1700" dirty="0"/>
                        <a:t>. </a:t>
                      </a:r>
                      <a:r>
                        <a:rPr sz="1700" dirty="0" err="1"/>
                        <a:t>Asegura</a:t>
                      </a:r>
                      <a:r>
                        <a:rPr sz="1700" dirty="0"/>
                        <a:t> que </a:t>
                      </a:r>
                      <a:r>
                        <a:rPr sz="1700" dirty="0" err="1"/>
                        <a:t>el</a:t>
                      </a:r>
                      <a:r>
                        <a:rPr sz="1700" dirty="0"/>
                        <a:t> </a:t>
                      </a:r>
                      <a:r>
                        <a:rPr sz="1700" dirty="0" err="1"/>
                        <a:t>equipo</a:t>
                      </a:r>
                      <a:r>
                        <a:rPr sz="1700" dirty="0"/>
                        <a:t> del </a:t>
                      </a:r>
                      <a:r>
                        <a:rPr sz="1700" dirty="0" err="1"/>
                        <a:t>proyecto</a:t>
                      </a:r>
                      <a:r>
                        <a:rPr sz="1700" dirty="0"/>
                        <a:t> </a:t>
                      </a:r>
                      <a:r>
                        <a:rPr sz="1700" dirty="0" err="1"/>
                        <a:t>reciba</a:t>
                      </a:r>
                      <a:r>
                        <a:rPr sz="1700" dirty="0"/>
                        <a:t> lo que </a:t>
                      </a:r>
                      <a:r>
                        <a:rPr sz="1700" dirty="0" err="1"/>
                        <a:t>necesita</a:t>
                      </a:r>
                      <a:r>
                        <a:rPr sz="1700" dirty="0"/>
                        <a:t> de </a:t>
                      </a:r>
                      <a:r>
                        <a:rPr sz="1700" dirty="0" err="1"/>
                        <a:t>otras</a:t>
                      </a:r>
                      <a:r>
                        <a:rPr sz="1700" dirty="0"/>
                        <a:t> </a:t>
                      </a:r>
                      <a:r>
                        <a:rPr sz="1700" dirty="0" err="1"/>
                        <a:t>partes</a:t>
                      </a:r>
                      <a:r>
                        <a:rPr sz="1700" dirty="0"/>
                        <a:t> de la </a:t>
                      </a:r>
                      <a:r>
                        <a:rPr sz="1700" dirty="0" err="1"/>
                        <a:t>organización</a:t>
                      </a:r>
                      <a:r>
                        <a:rPr sz="1700" dirty="0"/>
                        <a:t>. </a:t>
                      </a:r>
                    </a:p>
                  </a:txBody>
                  <a:tcPr/>
                </a:tc>
                <a:extLst>
                  <a:ext uri="{0D108BD9-81ED-4DB2-BD59-A6C34878D82A}">
                    <a16:rowId xmlns:a16="http://schemas.microsoft.com/office/drawing/2014/main" val="2104482267"/>
                  </a:ext>
                </a:extLst>
              </a:tr>
            </a:tbl>
          </a:graphicData>
        </a:graphic>
      </p:graphicFrame>
    </p:spTree>
    <p:extLst>
      <p:ext uri="{BB962C8B-B14F-4D97-AF65-F5344CB8AC3E}">
        <p14:creationId xmlns:p14="http://schemas.microsoft.com/office/powerpoint/2010/main" val="23174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a:spAutoFit/>
          </a:bodyPr>
          <a:lstStyle/>
          <a:p>
            <a:pPr>
              <a:defRPr sz="1200">
                <a:latin typeface="Helvetica Neue" panose="020B0604020202020204" charset="0"/>
              </a:defRPr>
            </a:pPr>
            <a:r>
              <a:t>Fuente n.º: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a:noAutofit/>
          </a:bodyPr>
          <a:lstStyle/>
          <a:p>
            <a:pPr marL="546100" indent="-546100">
              <a:defRPr sz="40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3. </a:t>
            </a:r>
            <a:r>
              <a:rPr sz="4000" dirty="0" err="1"/>
              <a:t>Individuos</a:t>
            </a:r>
            <a:r>
              <a:rPr sz="4000" dirty="0"/>
              <a:t>, </a:t>
            </a:r>
            <a:r>
              <a:rPr sz="4000" dirty="0" err="1"/>
              <a:t>herramientas</a:t>
            </a:r>
            <a:r>
              <a:rPr sz="4000" dirty="0"/>
              <a:t> y </a:t>
            </a:r>
            <a:r>
              <a:rPr sz="4000" dirty="0" err="1"/>
              <a:t>metodologías</a:t>
            </a:r>
            <a:r>
              <a:rPr sz="4000" dirty="0"/>
              <a:t> clave </a:t>
            </a:r>
            <a:r>
              <a:rPr sz="4000" dirty="0" err="1"/>
              <a:t>en</a:t>
            </a:r>
            <a:r>
              <a:rPr sz="4000" dirty="0"/>
              <a:t> la </a:t>
            </a:r>
            <a:r>
              <a:rPr sz="4000" dirty="0" err="1"/>
              <a:t>gestión</a:t>
            </a:r>
            <a:r>
              <a:rPr sz="4000" dirty="0"/>
              <a:t> de la </a:t>
            </a:r>
            <a:r>
              <a:rPr sz="4000" dirty="0" err="1"/>
              <a:t>innovación</a:t>
            </a:r>
            <a:endParaRPr sz="4000" dirty="0"/>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6000" y="2808000"/>
            <a:ext cx="15840000" cy="523220"/>
          </a:xfrm>
          <a:prstGeom prst="rect">
            <a:avLst/>
          </a:prstGeom>
          <a:noFill/>
        </p:spPr>
        <p:txBody>
          <a:bodyPr wrap="square">
            <a:noAutofit/>
          </a:bodyPr>
          <a:lstStyle/>
          <a:p>
            <a:pPr marL="627063" indent="-627063">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3.2. </a:t>
            </a:r>
            <a:r>
              <a:rPr dirty="0" err="1"/>
              <a:t>Herramientas</a:t>
            </a:r>
            <a:r>
              <a:rPr dirty="0"/>
              <a:t> y </a:t>
            </a:r>
            <a:r>
              <a:rPr dirty="0" err="1"/>
              <a:t>metodologías</a:t>
            </a:r>
            <a:r>
              <a:rPr dirty="0"/>
              <a:t> clave </a:t>
            </a:r>
            <a:r>
              <a:rPr dirty="0" err="1"/>
              <a:t>en</a:t>
            </a:r>
            <a:r>
              <a:rPr dirty="0"/>
              <a:t> la </a:t>
            </a:r>
            <a:r>
              <a:rPr dirty="0" err="1"/>
              <a:t>gestión</a:t>
            </a:r>
            <a:r>
              <a:rPr dirty="0"/>
              <a:t> de la </a:t>
            </a:r>
            <a:r>
              <a:rPr dirty="0" err="1"/>
              <a:t>innovación</a:t>
            </a:r>
            <a:r>
              <a:rPr dirty="0"/>
              <a:t> dentro de las </a:t>
            </a:r>
            <a:r>
              <a:rPr dirty="0" err="1"/>
              <a:t>organizaciones</a:t>
            </a:r>
            <a:endParaRPr dirty="0"/>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1263721375"/>
              </p:ext>
            </p:extLst>
          </p:nvPr>
        </p:nvGraphicFramePr>
        <p:xfrm>
          <a:off x="1296000" y="3816000"/>
          <a:ext cx="15696000" cy="4757408"/>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116000">
                <a:tc>
                  <a:txBody>
                    <a:bodyPr/>
                    <a:lstStyle/>
                    <a:p>
                      <a:pPr>
                        <a:lnSpc>
                          <a:spcPct val="115000"/>
                        </a:lnSpc>
                        <a:spcAft>
                          <a:spcPts val="0"/>
                        </a:spcAft>
                        <a:tabLst>
                          <a:tab pos="723900" algn="l"/>
                        </a:tabLst>
                        <a:defRPr sz="1800" b="1">
                          <a:solidFill>
                            <a:schemeClr val="bg1"/>
                          </a:solidFill>
                          <a:effectLst/>
                          <a:latin typeface="Helvetica Neue" panose="020B0604020202020204"/>
                        </a:defRPr>
                      </a:pPr>
                      <a:r>
                        <a:rPr sz="1700" dirty="0" err="1"/>
                        <a:t>Tipologías</a:t>
                      </a:r>
                      <a:r>
                        <a:rPr sz="1700" dirty="0"/>
                        <a:t> de </a:t>
                      </a:r>
                      <a:r>
                        <a:rPr sz="1700" dirty="0" err="1"/>
                        <a:t>gestión</a:t>
                      </a:r>
                      <a:r>
                        <a:rPr sz="1700" dirty="0"/>
                        <a:t> de la </a:t>
                      </a:r>
                      <a:r>
                        <a:rPr sz="1700" dirty="0" err="1"/>
                        <a:t>innovación</a:t>
                      </a:r>
                      <a:r>
                        <a:rPr sz="1700" dirty="0"/>
                        <a:t>: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err="1"/>
                        <a:t>Gestión</a:t>
                      </a:r>
                      <a:r>
                        <a:rPr sz="1700" dirty="0"/>
                        <a:t> del </a:t>
                      </a:r>
                      <a:r>
                        <a:rPr sz="1700" dirty="0" err="1"/>
                        <a:t>conocimiento</a:t>
                      </a:r>
                      <a:r>
                        <a:rPr sz="1700" dirty="0"/>
                        <a:t> y la </a:t>
                      </a:r>
                      <a:r>
                        <a:rPr sz="1700" dirty="0" err="1"/>
                        <a:t>tecnología</a:t>
                      </a:r>
                      <a:endParaRPr sz="1700" b="1"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err="1"/>
                        <a:t>Inteligencia</a:t>
                      </a:r>
                      <a:r>
                        <a:rPr sz="1700" dirty="0"/>
                        <a:t> de mercado</a:t>
                      </a:r>
                      <a:endParaRPr sz="1700" b="1"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a:t>Cooperación y creación de redes </a:t>
                      </a:r>
                      <a:endParaRPr sz="1700" b="1">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err="1"/>
                        <a:t>Gestión</a:t>
                      </a:r>
                      <a:r>
                        <a:rPr sz="1700" dirty="0"/>
                        <a:t> de </a:t>
                      </a:r>
                      <a:r>
                        <a:rPr sz="1700" dirty="0" err="1"/>
                        <a:t>recursos</a:t>
                      </a:r>
                      <a:r>
                        <a:rPr sz="1700" dirty="0"/>
                        <a:t> </a:t>
                      </a:r>
                      <a:r>
                        <a:rPr sz="1700" dirty="0" err="1"/>
                        <a:t>humanos</a:t>
                      </a:r>
                      <a:r>
                        <a:rPr lang="es-ES" sz="1700" dirty="0"/>
                        <a:t> /</a:t>
                      </a:r>
                      <a:r>
                        <a:rPr sz="1700" dirty="0"/>
                        <a:t> </a:t>
                      </a:r>
                      <a:r>
                        <a:rPr sz="1700" dirty="0" err="1"/>
                        <a:t>Teletrabajo</a:t>
                      </a:r>
                      <a:endParaRPr sz="1700" b="1" dirty="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a:t>Gestión de interfaces</a:t>
                      </a:r>
                      <a:endParaRPr sz="1700" b="1">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3312000">
                <a:tc>
                  <a:txBody>
                    <a:bodyPr/>
                    <a:lstStyle/>
                    <a:p>
                      <a:pPr marL="0" marR="0" lvl="0" indent="0" defTabSz="914400" eaLnBrk="1" fontAlgn="auto" latinLnBrk="0" hangingPunct="1">
                        <a:lnSpc>
                          <a:spcPct val="100000"/>
                        </a:lnSpc>
                        <a:spcBef>
                          <a:spcPts val="0"/>
                        </a:spcBef>
                        <a:spcAft>
                          <a:spcPts val="0"/>
                        </a:spcAft>
                        <a:buClrTx/>
                        <a:buSzTx/>
                        <a:buFontTx/>
                        <a:buNone/>
                        <a:tabLst/>
                        <a:defRPr sz="1800" b="1">
                          <a:solidFill>
                            <a:schemeClr val="bg1"/>
                          </a:solidFill>
                          <a:effectLst/>
                          <a:latin typeface="Helvetica Neue" panose="020B0604020202020204"/>
                        </a:defRPr>
                      </a:pPr>
                      <a:r>
                        <a:rPr sz="1700"/>
                        <a:t>Metodologías y herramientas:</a:t>
                      </a:r>
                      <a:endParaRPr sz="1700" b="1">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Auditorías</a:t>
                      </a:r>
                      <a:r>
                        <a:rPr sz="1700" dirty="0"/>
                        <a:t> de </a:t>
                      </a:r>
                      <a:r>
                        <a:rPr sz="1700" dirty="0" err="1"/>
                        <a:t>conocimientos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lang="es-ES" sz="1700" dirty="0"/>
                        <a:t>Mapeo</a:t>
                      </a:r>
                      <a:r>
                        <a:rPr sz="1700" dirty="0"/>
                        <a:t> de </a:t>
                      </a:r>
                      <a:r>
                        <a:rPr sz="1700" dirty="0" err="1"/>
                        <a:t>conocimientos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lang="es-ES" sz="1700" dirty="0"/>
                        <a:t>Planes de plazos </a:t>
                      </a:r>
                      <a:r>
                        <a:rPr sz="1700" dirty="0" err="1"/>
                        <a:t>tecnológicos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Paneles</a:t>
                      </a:r>
                      <a:r>
                        <a:rPr sz="1700" dirty="0"/>
                        <a:t> de </a:t>
                      </a:r>
                      <a:r>
                        <a:rPr sz="1700" dirty="0" err="1"/>
                        <a:t>previsión</a:t>
                      </a:r>
                      <a:r>
                        <a:rPr sz="1700" dirty="0"/>
                        <a:t> de la </a:t>
                      </a:r>
                      <a:r>
                        <a:rPr sz="1700" dirty="0" err="1"/>
                        <a:t>industria</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Gestión</a:t>
                      </a:r>
                      <a:r>
                        <a:rPr sz="1700" dirty="0"/>
                        <a:t> de </a:t>
                      </a:r>
                      <a:r>
                        <a:rPr sz="1700" dirty="0" err="1"/>
                        <a:t>documentos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Gestión</a:t>
                      </a:r>
                      <a:r>
                        <a:rPr sz="1700" dirty="0"/>
                        <a:t> de los DPI</a:t>
                      </a:r>
                      <a:endParaRPr sz="170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Reloj</a:t>
                      </a:r>
                      <a:r>
                        <a:rPr sz="1700" dirty="0"/>
                        <a:t> </a:t>
                      </a:r>
                      <a:r>
                        <a:rPr sz="1700" dirty="0" err="1"/>
                        <a:t>tecnológico</a:t>
                      </a:r>
                      <a:r>
                        <a:rPr sz="1700" dirty="0"/>
                        <a:t>/</a:t>
                      </a:r>
                      <a:r>
                        <a:rPr sz="1700" dirty="0" err="1"/>
                        <a:t>búsqueda</a:t>
                      </a:r>
                      <a:r>
                        <a:rPr sz="1700" dirty="0"/>
                        <a:t> </a:t>
                      </a:r>
                      <a:r>
                        <a:rPr sz="1700" dirty="0" err="1"/>
                        <a:t>tecnológica</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Análisis</a:t>
                      </a:r>
                      <a:r>
                        <a:rPr sz="1700" dirty="0"/>
                        <a:t> de </a:t>
                      </a:r>
                      <a:r>
                        <a:rPr sz="1700" dirty="0" err="1"/>
                        <a:t>patentes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Inteligencia</a:t>
                      </a:r>
                      <a:r>
                        <a:rPr sz="1700" dirty="0"/>
                        <a:t> de </a:t>
                      </a:r>
                      <a:r>
                        <a:rPr sz="1700" dirty="0" err="1"/>
                        <a:t>negocios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Análisis</a:t>
                      </a:r>
                      <a:r>
                        <a:rPr sz="1700" dirty="0"/>
                        <a:t> de la </a:t>
                      </a:r>
                      <a:r>
                        <a:rPr sz="1700" dirty="0" err="1"/>
                        <a:t>competencia</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Análisis</a:t>
                      </a:r>
                      <a:r>
                        <a:rPr sz="1700" dirty="0"/>
                        <a:t> de </a:t>
                      </a:r>
                      <a:r>
                        <a:rPr sz="1700" dirty="0" err="1"/>
                        <a:t>tendencias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Grupos</a:t>
                      </a:r>
                      <a:r>
                        <a:rPr sz="1700" dirty="0"/>
                        <a:t> </a:t>
                      </a:r>
                      <a:r>
                        <a:rPr sz="1700" dirty="0" err="1"/>
                        <a:t>focales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Gestión</a:t>
                      </a:r>
                      <a:r>
                        <a:rPr sz="1700" dirty="0"/>
                        <a:t> de </a:t>
                      </a:r>
                      <a:r>
                        <a:rPr sz="1700" dirty="0" err="1"/>
                        <a:t>relaciones</a:t>
                      </a:r>
                      <a:r>
                        <a:rPr sz="1700" dirty="0"/>
                        <a:t> con los </a:t>
                      </a:r>
                      <a:r>
                        <a:rPr sz="1700" dirty="0" err="1"/>
                        <a:t>clientes</a:t>
                      </a:r>
                      <a:r>
                        <a:rPr sz="1700" dirty="0"/>
                        <a:t> (CRM)</a:t>
                      </a:r>
                      <a:endParaRPr sz="170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lang="es-ES" sz="1700" dirty="0"/>
                        <a:t>Sistemas en grupo</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Formación</a:t>
                      </a:r>
                      <a:r>
                        <a:rPr sz="1700" dirty="0"/>
                        <a:t> de </a:t>
                      </a:r>
                      <a:r>
                        <a:rPr sz="1700" dirty="0" err="1"/>
                        <a:t>equipos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Gestión</a:t>
                      </a:r>
                      <a:r>
                        <a:rPr sz="1700" dirty="0"/>
                        <a:t> de la </a:t>
                      </a:r>
                      <a:r>
                        <a:rPr sz="1700" dirty="0" err="1"/>
                        <a:t>cadena</a:t>
                      </a:r>
                      <a:r>
                        <a:rPr sz="1700" dirty="0"/>
                        <a:t> de </a:t>
                      </a:r>
                      <a:r>
                        <a:rPr sz="1700" dirty="0" err="1"/>
                        <a:t>suministro</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lang="es-ES" sz="1700" dirty="0" err="1"/>
                        <a:t>Concentracion</a:t>
                      </a:r>
                      <a:r>
                        <a:rPr sz="1700" dirty="0"/>
                        <a:t> industrial</a:t>
                      </a:r>
                      <a:endParaRPr sz="170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Intranets </a:t>
                      </a:r>
                      <a:r>
                        <a:rPr sz="1700" dirty="0" err="1"/>
                        <a:t>corporativas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Contratación</a:t>
                      </a:r>
                      <a:r>
                        <a:rPr sz="1700" dirty="0"/>
                        <a:t> </a:t>
                      </a:r>
                      <a:r>
                        <a:rPr lang="es-ES" sz="1700" i="1" dirty="0"/>
                        <a:t>online</a:t>
                      </a:r>
                      <a:endParaRPr sz="1700" i="1"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e-Learning</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Gestión</a:t>
                      </a:r>
                      <a:r>
                        <a:rPr sz="1700" dirty="0"/>
                        <a:t> de </a:t>
                      </a:r>
                      <a:r>
                        <a:rPr sz="1700" dirty="0" err="1"/>
                        <a:t>competencias</a:t>
                      </a:r>
                      <a:endParaRPr sz="170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I+D — </a:t>
                      </a:r>
                      <a:r>
                        <a:rPr sz="1700" dirty="0" err="1"/>
                        <a:t>Gestión</a:t>
                      </a:r>
                      <a:r>
                        <a:rPr sz="1700" dirty="0"/>
                        <a:t> de interfaces de marketing</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Ingeniería</a:t>
                      </a:r>
                      <a:r>
                        <a:rPr sz="1700" dirty="0"/>
                        <a:t> </a:t>
                      </a:r>
                      <a:r>
                        <a:rPr sz="1700" dirty="0" err="1"/>
                        <a:t>concurrente</a:t>
                      </a:r>
                      <a:endParaRPr sz="170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38642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1098378" cy="276999"/>
          </a:xfrm>
          <a:prstGeom prst="rect">
            <a:avLst/>
          </a:prstGeom>
          <a:noFill/>
        </p:spPr>
        <p:txBody>
          <a:bodyPr wrap="none">
            <a:spAutoFit/>
          </a:bodyPr>
          <a:lstStyle/>
          <a:p>
            <a:pPr>
              <a:defRPr sz="1200">
                <a:latin typeface="Helvetica Neue" panose="020B0604020202020204" charset="0"/>
              </a:defRPr>
            </a:pPr>
            <a:r>
              <a:t>Fuente n.º: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a:noAutofit/>
          </a:bodyPr>
          <a:lstStyle/>
          <a:p>
            <a:pPr marL="546100" indent="-546100">
              <a:defRPr sz="40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3. </a:t>
            </a:r>
            <a:r>
              <a:rPr sz="4000" dirty="0" err="1"/>
              <a:t>Individuos</a:t>
            </a:r>
            <a:r>
              <a:rPr sz="4000" dirty="0"/>
              <a:t>, </a:t>
            </a:r>
            <a:r>
              <a:rPr sz="4000" dirty="0" err="1"/>
              <a:t>herramientas</a:t>
            </a:r>
            <a:r>
              <a:rPr sz="4000" dirty="0"/>
              <a:t> y </a:t>
            </a:r>
            <a:r>
              <a:rPr sz="4000" dirty="0" err="1"/>
              <a:t>metodologías</a:t>
            </a:r>
            <a:r>
              <a:rPr sz="4000" dirty="0"/>
              <a:t> clave </a:t>
            </a:r>
            <a:r>
              <a:rPr sz="4000" dirty="0" err="1"/>
              <a:t>en</a:t>
            </a:r>
            <a:r>
              <a:rPr sz="4000" dirty="0"/>
              <a:t> la </a:t>
            </a:r>
            <a:r>
              <a:rPr sz="4000" dirty="0" err="1"/>
              <a:t>gestión</a:t>
            </a:r>
            <a:r>
              <a:rPr sz="4000" dirty="0"/>
              <a:t> de la </a:t>
            </a:r>
            <a:r>
              <a:rPr sz="4000" dirty="0" err="1"/>
              <a:t>innovación</a:t>
            </a:r>
            <a:endParaRPr sz="4000" dirty="0"/>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a:noAutofit/>
          </a:bodyPr>
          <a:lstStyle/>
          <a:p>
            <a:pPr marL="627063" indent="-627063">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3.2. </a:t>
            </a:r>
            <a:r>
              <a:rPr dirty="0" err="1"/>
              <a:t>Herramientas</a:t>
            </a:r>
            <a:r>
              <a:rPr dirty="0"/>
              <a:t> y </a:t>
            </a:r>
            <a:r>
              <a:rPr dirty="0" err="1"/>
              <a:t>metodologías</a:t>
            </a:r>
            <a:r>
              <a:rPr dirty="0"/>
              <a:t> clave </a:t>
            </a:r>
            <a:r>
              <a:rPr dirty="0" err="1"/>
              <a:t>en</a:t>
            </a:r>
            <a:r>
              <a:rPr dirty="0"/>
              <a:t> la </a:t>
            </a:r>
            <a:r>
              <a:rPr dirty="0" err="1"/>
              <a:t>gestión</a:t>
            </a:r>
            <a:r>
              <a:rPr dirty="0"/>
              <a:t> de la </a:t>
            </a:r>
            <a:r>
              <a:rPr dirty="0" err="1"/>
              <a:t>innovación</a:t>
            </a:r>
            <a:r>
              <a:rPr dirty="0"/>
              <a:t> dentro de las </a:t>
            </a:r>
            <a:r>
              <a:rPr dirty="0" err="1"/>
              <a:t>organizaciones</a:t>
            </a:r>
            <a:endParaRPr dirty="0"/>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59776345"/>
              </p:ext>
            </p:extLst>
          </p:nvPr>
        </p:nvGraphicFramePr>
        <p:xfrm>
          <a:off x="1296000" y="3852000"/>
          <a:ext cx="15696000" cy="3827582"/>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080000">
                <a:tc>
                  <a:txBody>
                    <a:bodyPr/>
                    <a:lstStyle/>
                    <a:p>
                      <a:pPr>
                        <a:lnSpc>
                          <a:spcPct val="115000"/>
                        </a:lnSpc>
                        <a:spcAft>
                          <a:spcPts val="0"/>
                        </a:spcAft>
                        <a:tabLst>
                          <a:tab pos="723900" algn="l"/>
                        </a:tabLst>
                        <a:defRPr sz="1800" b="1">
                          <a:solidFill>
                            <a:schemeClr val="bg1"/>
                          </a:solidFill>
                          <a:effectLst/>
                          <a:latin typeface="Helvetica Neue" panose="020B0604020202020204"/>
                        </a:defRPr>
                      </a:pPr>
                      <a:r>
                        <a:rPr sz="1700" dirty="0" err="1"/>
                        <a:t>Tipologías</a:t>
                      </a:r>
                      <a:r>
                        <a:rPr sz="1700" dirty="0"/>
                        <a:t> de </a:t>
                      </a:r>
                      <a:r>
                        <a:rPr sz="1700" dirty="0" err="1"/>
                        <a:t>gestión</a:t>
                      </a:r>
                      <a:r>
                        <a:rPr sz="1700" dirty="0"/>
                        <a:t> de la </a:t>
                      </a:r>
                      <a:r>
                        <a:rPr sz="1700" dirty="0" err="1"/>
                        <a:t>innovación</a:t>
                      </a:r>
                      <a:r>
                        <a:rPr sz="1700" dirty="0"/>
                        <a:t>: </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a:t>Desarrollo de la </a:t>
                      </a:r>
                      <a:r>
                        <a:rPr sz="1700" dirty="0" err="1"/>
                        <a:t>creatividad</a:t>
                      </a:r>
                      <a:endParaRPr sz="1700" dirty="0"/>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err="1"/>
                        <a:t>Mejora</a:t>
                      </a:r>
                      <a:r>
                        <a:rPr sz="1700" dirty="0"/>
                        <a:t> del </a:t>
                      </a:r>
                      <a:r>
                        <a:rPr sz="1700" dirty="0" err="1"/>
                        <a:t>proceso</a:t>
                      </a:r>
                      <a:endParaRPr sz="1700" dirty="0"/>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dirty="0" err="1"/>
                        <a:t>Gestión</a:t>
                      </a:r>
                      <a:r>
                        <a:rPr sz="1700" dirty="0"/>
                        <a:t> de </a:t>
                      </a:r>
                      <a:r>
                        <a:rPr sz="1700" dirty="0" err="1"/>
                        <a:t>proyectos</a:t>
                      </a:r>
                      <a:r>
                        <a:rPr sz="1700" dirty="0"/>
                        <a:t> de </a:t>
                      </a:r>
                      <a:r>
                        <a:rPr sz="1700" dirty="0" err="1"/>
                        <a:t>innovación</a:t>
                      </a:r>
                      <a:r>
                        <a:rPr sz="1700" dirty="0"/>
                        <a:t>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a:t>Diseño y desarrollo de productos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1800" b="1">
                          <a:effectLst/>
                          <a:latin typeface="Helvetica Neue" panose="020B0604020202020204"/>
                        </a:defRPr>
                      </a:pPr>
                      <a:r>
                        <a:rPr sz="1700"/>
                        <a:t>Creación de negocios </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2700000">
                <a:tc>
                  <a:txBody>
                    <a:bodyPr/>
                    <a:lstStyle/>
                    <a:p>
                      <a:pPr marL="0" marR="0" lvl="0" indent="0" defTabSz="914400" eaLnBrk="1" fontAlgn="auto" latinLnBrk="0" hangingPunct="1">
                        <a:lnSpc>
                          <a:spcPct val="100000"/>
                        </a:lnSpc>
                        <a:spcBef>
                          <a:spcPts val="0"/>
                        </a:spcBef>
                        <a:spcAft>
                          <a:spcPts val="0"/>
                        </a:spcAft>
                        <a:buClrTx/>
                        <a:buSzTx/>
                        <a:buFontTx/>
                        <a:buNone/>
                        <a:tabLst/>
                        <a:defRPr sz="1800" b="1">
                          <a:solidFill>
                            <a:schemeClr val="bg1"/>
                          </a:solidFill>
                          <a:effectLst/>
                          <a:latin typeface="Helvetica Neue" panose="020B0604020202020204"/>
                        </a:defRPr>
                      </a:pPr>
                      <a:r>
                        <a:rPr sz="1700" dirty="0" err="1"/>
                        <a:t>Metodologías</a:t>
                      </a:r>
                      <a:r>
                        <a:rPr sz="1700" dirty="0"/>
                        <a:t> y </a:t>
                      </a:r>
                      <a:r>
                        <a:rPr sz="1700" dirty="0" err="1"/>
                        <a:t>herramientas</a:t>
                      </a:r>
                      <a:r>
                        <a:rPr sz="1700" dirty="0"/>
                        <a:t>:</a:t>
                      </a:r>
                      <a:endParaRPr sz="1700" b="1" dirty="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Lluvia de ideas</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Pensamiento</a:t>
                      </a:r>
                      <a:r>
                        <a:rPr sz="1700" dirty="0"/>
                        <a:t> lateral</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TRIZ*</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Método</a:t>
                      </a:r>
                      <a:r>
                        <a:rPr sz="1700" dirty="0"/>
                        <a:t> </a:t>
                      </a:r>
                      <a:r>
                        <a:rPr lang="es-ES" sz="1700" dirty="0"/>
                        <a:t>SCAMPER</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Mapeo</a:t>
                      </a:r>
                      <a:r>
                        <a:rPr sz="1700" dirty="0"/>
                        <a:t> mental</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Evaluación comparativa</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Flujo de trabajo</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Reingeniería de procesos de negocio</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Justo a tiempo</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Gestión de proyectos</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Gráficos de Gannt</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Evaluación del proyecto</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Procesos de paso por etapas</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a:t>Gestión de carteras de proyectos</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Sistemas</a:t>
                      </a:r>
                      <a:r>
                        <a:rPr sz="1700" dirty="0"/>
                        <a:t> CAD</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Prototipado</a:t>
                      </a:r>
                      <a:r>
                        <a:rPr sz="1700" dirty="0"/>
                        <a:t> </a:t>
                      </a:r>
                      <a:r>
                        <a:rPr sz="1700" dirty="0" err="1"/>
                        <a:t>rápido</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Enfoques</a:t>
                      </a:r>
                      <a:r>
                        <a:rPr sz="1700" dirty="0"/>
                        <a:t> de </a:t>
                      </a:r>
                      <a:r>
                        <a:rPr sz="1700" dirty="0" err="1"/>
                        <a:t>usabilidad</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Despliegue</a:t>
                      </a:r>
                      <a:r>
                        <a:rPr sz="1700" dirty="0"/>
                        <a:t> de </a:t>
                      </a:r>
                      <a:r>
                        <a:rPr sz="1700" dirty="0" err="1"/>
                        <a:t>funciones</a:t>
                      </a:r>
                      <a:r>
                        <a:rPr sz="1700" dirty="0"/>
                        <a:t> de </a:t>
                      </a:r>
                      <a:r>
                        <a:rPr sz="1700" dirty="0" err="1"/>
                        <a:t>calidad</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Análisis</a:t>
                      </a:r>
                      <a:r>
                        <a:rPr sz="1700" dirty="0"/>
                        <a:t> de valor</a:t>
                      </a:r>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Modelos</a:t>
                      </a:r>
                      <a:r>
                        <a:rPr sz="1700" dirty="0"/>
                        <a:t> de </a:t>
                      </a:r>
                      <a:r>
                        <a:rPr sz="1700" dirty="0" err="1"/>
                        <a:t>decisión</a:t>
                      </a:r>
                      <a:r>
                        <a:rPr sz="1700" dirty="0"/>
                        <a:t> </a:t>
                      </a:r>
                      <a:r>
                        <a:rPr sz="1700" dirty="0" err="1"/>
                        <a:t>por</a:t>
                      </a:r>
                      <a:r>
                        <a:rPr sz="1700" dirty="0"/>
                        <a:t> </a:t>
                      </a:r>
                      <a:r>
                        <a:rPr sz="1700" dirty="0" err="1"/>
                        <a:t>ordenador</a:t>
                      </a:r>
                      <a:r>
                        <a:rPr sz="1700" dirty="0"/>
                        <a:t> NPD</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err="1"/>
                        <a:t>Simulación</a:t>
                      </a:r>
                      <a:r>
                        <a:rPr sz="1700" dirty="0"/>
                        <a:t> de </a:t>
                      </a:r>
                      <a:r>
                        <a:rPr sz="1700" dirty="0" err="1"/>
                        <a:t>negocios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Plan de </a:t>
                      </a:r>
                      <a:r>
                        <a:rPr sz="1700" dirty="0" err="1"/>
                        <a:t>negocios</a:t>
                      </a:r>
                      <a:endParaRPr sz="1700" dirty="0"/>
                    </a:p>
                    <a:p>
                      <a:pPr marL="285750" indent="-285750">
                        <a:lnSpc>
                          <a:spcPct val="115000"/>
                        </a:lnSpc>
                        <a:spcAft>
                          <a:spcPts val="0"/>
                        </a:spcAft>
                        <a:buFont typeface="Wingdings" panose="05000000000000000000" pitchFamily="2" charset="2"/>
                        <a:buChar char="§"/>
                        <a:tabLst>
                          <a:tab pos="723900" algn="l"/>
                        </a:tabLst>
                        <a:defRPr sz="1800">
                          <a:effectLst/>
                          <a:latin typeface="Helvetica Neue" panose="020B0604020202020204"/>
                        </a:defRPr>
                      </a:pPr>
                      <a:r>
                        <a:rPr sz="1700" dirty="0"/>
                        <a:t>Spin-off de la </a:t>
                      </a:r>
                      <a:r>
                        <a:rPr sz="1700" dirty="0" err="1"/>
                        <a:t>investigación</a:t>
                      </a:r>
                      <a:r>
                        <a:rPr sz="1700" dirty="0"/>
                        <a:t> al mercado</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0639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¡Ponte a prueba!</a:t>
            </a:r>
            <a:endParaRPr dirty="0"/>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R</a:t>
            </a:r>
            <a:r>
              <a:rPr dirty="0" err="1"/>
              <a:t>espond</a:t>
            </a:r>
            <a:r>
              <a:rPr lang="es-ES" dirty="0"/>
              <a:t>e</a:t>
            </a:r>
            <a:r>
              <a:rPr dirty="0"/>
              <a:t> a las </a:t>
            </a:r>
            <a:r>
              <a:rPr dirty="0" err="1"/>
              <a:t>siguientes</a:t>
            </a:r>
            <a:r>
              <a:rPr dirty="0"/>
              <a:t> </a:t>
            </a:r>
            <a:r>
              <a:rPr dirty="0" err="1"/>
              <a:t>preguntas</a:t>
            </a:r>
            <a:r>
              <a:rPr dirty="0"/>
              <a:t>:</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1. El principal </a:t>
            </a:r>
            <a:r>
              <a:rPr dirty="0" err="1"/>
              <a:t>dilema</a:t>
            </a:r>
            <a:r>
              <a:rPr dirty="0"/>
              <a:t> para las </a:t>
            </a:r>
            <a:r>
              <a:rPr dirty="0" err="1"/>
              <a:t>organizaciones</a:t>
            </a:r>
            <a:r>
              <a:rPr dirty="0"/>
              <a:t> </a:t>
            </a:r>
            <a:r>
              <a:rPr dirty="0" err="1"/>
              <a:t>innovadoras</a:t>
            </a:r>
            <a:r>
              <a:rPr dirty="0"/>
              <a:t> es</a:t>
            </a:r>
          </a:p>
          <a:p>
            <a:pPr marL="342900" indent="-342900">
              <a:buBlip>
                <a:blip r:embed="rId2"/>
              </a:buBlip>
            </a:pP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Creatividad</a:t>
            </a:r>
            <a:r>
              <a:rPr dirty="0"/>
              <a:t> </a:t>
            </a:r>
            <a:r>
              <a:rPr lang="es-ES" dirty="0"/>
              <a:t>versus</a:t>
            </a:r>
            <a:r>
              <a:rPr dirty="0"/>
              <a:t> </a:t>
            </a:r>
            <a:r>
              <a:rPr dirty="0" err="1"/>
              <a:t>estabilidad</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Innovación</a:t>
            </a:r>
            <a:r>
              <a:rPr dirty="0"/>
              <a:t> incremental o radical</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Innovación</a:t>
            </a:r>
            <a:r>
              <a:rPr dirty="0"/>
              <a:t> de </a:t>
            </a:r>
            <a:r>
              <a:rPr dirty="0" err="1"/>
              <a:t>productos</a:t>
            </a:r>
            <a:r>
              <a:rPr dirty="0"/>
              <a:t> o </a:t>
            </a:r>
            <a:r>
              <a:rPr dirty="0" err="1"/>
              <a:t>procesos</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2. El </a:t>
            </a:r>
            <a:r>
              <a:rPr dirty="0" err="1"/>
              <a:t>proceso</a:t>
            </a:r>
            <a:r>
              <a:rPr dirty="0"/>
              <a:t> de </a:t>
            </a:r>
            <a:r>
              <a:rPr dirty="0" err="1"/>
              <a:t>innovación</a:t>
            </a:r>
            <a:r>
              <a:rPr dirty="0"/>
              <a:t> </a:t>
            </a:r>
            <a:r>
              <a:rPr lang="es-ES" dirty="0"/>
              <a:t>Blue </a:t>
            </a:r>
            <a:r>
              <a:rPr lang="es-ES" dirty="0" err="1"/>
              <a:t>Sky</a:t>
            </a:r>
            <a:r>
              <a:rPr lang="es-ES" dirty="0"/>
              <a:t> </a:t>
            </a:r>
            <a:r>
              <a:rPr dirty="0"/>
              <a:t>se </a:t>
            </a:r>
            <a:r>
              <a:rPr dirty="0" err="1"/>
              <a:t>caracteriza</a:t>
            </a:r>
            <a:r>
              <a:rPr dirty="0"/>
              <a:t> por</a:t>
            </a:r>
          </a:p>
          <a:p>
            <a:pPr marL="342900" indent="-342900">
              <a:buBlip>
                <a:blip r:embed="rId2"/>
              </a:buBlip>
            </a:pP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producto</a:t>
            </a:r>
            <a:r>
              <a:rPr dirty="0"/>
              <a:t> y del </a:t>
            </a:r>
            <a:r>
              <a:rPr dirty="0" err="1"/>
              <a:t>proceso</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producto</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proceso</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288000" y="3996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4. </a:t>
            </a:r>
            <a:r>
              <a:rPr dirty="0" err="1"/>
              <a:t>Cuáles</a:t>
            </a:r>
            <a:r>
              <a:rPr dirty="0"/>
              <a:t> de las </a:t>
            </a:r>
            <a:r>
              <a:rPr dirty="0" err="1"/>
              <a:t>siguientes</a:t>
            </a:r>
            <a:r>
              <a:rPr dirty="0"/>
              <a:t> no son </a:t>
            </a:r>
            <a:r>
              <a:rPr dirty="0" err="1"/>
              <a:t>características</a:t>
            </a:r>
            <a:r>
              <a:rPr dirty="0"/>
              <a:t> de la </a:t>
            </a:r>
            <a:r>
              <a:rPr dirty="0" err="1"/>
              <a:t>estructura</a:t>
            </a:r>
            <a:r>
              <a:rPr dirty="0"/>
              <a:t> </a:t>
            </a:r>
            <a:r>
              <a:rPr dirty="0" err="1"/>
              <a:t>orgánica</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a:t>Control </a:t>
            </a:r>
            <a:r>
              <a:rPr dirty="0" err="1"/>
              <a:t>relajado</a:t>
            </a:r>
            <a:r>
              <a:rPr dirty="0"/>
              <a:t> e informal</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Comportamiento</a:t>
            </a:r>
            <a:r>
              <a:rPr dirty="0"/>
              <a:t> flexible </a:t>
            </a:r>
            <a:r>
              <a:rPr dirty="0" err="1"/>
              <a:t>en</a:t>
            </a:r>
            <a:r>
              <a:rPr dirty="0"/>
              <a:t> </a:t>
            </a:r>
            <a:r>
              <a:rPr dirty="0" err="1"/>
              <a:t>el</a:t>
            </a:r>
            <a:r>
              <a:rPr dirty="0"/>
              <a:t> </a:t>
            </a:r>
            <a:r>
              <a:rPr dirty="0" err="1"/>
              <a:t>lugar</a:t>
            </a:r>
            <a:r>
              <a:rPr dirty="0"/>
              <a:t> de </a:t>
            </a:r>
            <a:r>
              <a:rPr dirty="0" err="1"/>
              <a:t>trabajo</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a:t>Control </a:t>
            </a:r>
            <a:r>
              <a:rPr dirty="0" err="1"/>
              <a:t>firme</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288000" y="6624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5. </a:t>
            </a:r>
            <a:r>
              <a:rPr dirty="0" err="1"/>
              <a:t>En</a:t>
            </a:r>
            <a:r>
              <a:rPr dirty="0"/>
              <a:t> </a:t>
            </a:r>
            <a:r>
              <a:rPr lang="de-DE" dirty="0"/>
              <a:t>t</a:t>
            </a:r>
            <a:r>
              <a:rPr dirty="0"/>
              <a:t>u </a:t>
            </a:r>
            <a:r>
              <a:rPr dirty="0" err="1"/>
              <a:t>búsqueda</a:t>
            </a:r>
            <a:r>
              <a:rPr dirty="0"/>
              <a:t> de </a:t>
            </a:r>
            <a:r>
              <a:rPr dirty="0" err="1"/>
              <a:t>organizaciones</a:t>
            </a:r>
            <a:r>
              <a:rPr dirty="0"/>
              <a:t> de </a:t>
            </a:r>
            <a:r>
              <a:rPr dirty="0" err="1"/>
              <a:t>conocimiento</a:t>
            </a:r>
            <a:r>
              <a:rPr dirty="0"/>
              <a:t> </a:t>
            </a:r>
            <a:r>
              <a:rPr dirty="0" err="1"/>
              <a:t>dedicadas</a:t>
            </a:r>
            <a:r>
              <a:rPr dirty="0"/>
              <a:t> a la </a:t>
            </a:r>
            <a:r>
              <a:rPr dirty="0" err="1"/>
              <a:t>explotación</a:t>
            </a:r>
            <a:r>
              <a:rPr lang="de-DE" dirty="0"/>
              <a:t> </a:t>
            </a:r>
            <a:r>
              <a:rPr lang="de-DE" dirty="0" err="1"/>
              <a:t>debes</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Afina</a:t>
            </a:r>
            <a:r>
              <a:rPr lang="de-DE" dirty="0"/>
              <a:t>r</a:t>
            </a:r>
            <a:r>
              <a:rPr dirty="0"/>
              <a:t> los </a:t>
            </a:r>
            <a:r>
              <a:rPr dirty="0" err="1"/>
              <a:t>productos</a:t>
            </a:r>
            <a:r>
              <a:rPr dirty="0"/>
              <a:t> </a:t>
            </a:r>
            <a:r>
              <a:rPr dirty="0" err="1"/>
              <a:t>existentes</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a:t>Opera</a:t>
            </a:r>
            <a:r>
              <a:rPr lang="de-DE" dirty="0"/>
              <a:t>r</a:t>
            </a:r>
            <a:r>
              <a:rPr dirty="0"/>
              <a:t> </a:t>
            </a:r>
            <a:r>
              <a:rPr dirty="0" err="1"/>
              <a:t>en</a:t>
            </a:r>
            <a:r>
              <a:rPr dirty="0"/>
              <a:t> </a:t>
            </a:r>
            <a:r>
              <a:rPr dirty="0" err="1"/>
              <a:t>el</a:t>
            </a:r>
            <a:r>
              <a:rPr dirty="0"/>
              <a:t> </a:t>
            </a:r>
            <a:r>
              <a:rPr dirty="0" err="1"/>
              <a:t>marco</a:t>
            </a:r>
            <a:r>
              <a:rPr dirty="0"/>
              <a:t> </a:t>
            </a:r>
            <a:r>
              <a:rPr dirty="0" err="1"/>
              <a:t>tecnológico</a:t>
            </a:r>
            <a:r>
              <a:rPr dirty="0"/>
              <a:t> </a:t>
            </a:r>
            <a:r>
              <a:rPr dirty="0" err="1"/>
              <a:t>existente</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Todo</a:t>
            </a:r>
            <a:r>
              <a:rPr dirty="0"/>
              <a:t> lo anterior</a:t>
            </a:r>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288000" y="1368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3. </a:t>
            </a:r>
            <a:r>
              <a:rPr dirty="0" err="1"/>
              <a:t>Guardianes</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Distribuir</a:t>
            </a:r>
            <a:r>
              <a:rPr dirty="0"/>
              <a:t> </a:t>
            </a:r>
            <a:r>
              <a:rPr dirty="0" err="1"/>
              <a:t>información</a:t>
            </a:r>
            <a:r>
              <a:rPr dirty="0"/>
              <a:t> </a:t>
            </a:r>
            <a:r>
              <a:rPr dirty="0" err="1"/>
              <a:t>internamente</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Planificar</a:t>
            </a:r>
            <a:r>
              <a:rPr dirty="0"/>
              <a:t> y </a:t>
            </a:r>
            <a:r>
              <a:rPr dirty="0" err="1"/>
              <a:t>organizar</a:t>
            </a:r>
            <a:r>
              <a:rPr dirty="0"/>
              <a:t> </a:t>
            </a:r>
            <a:r>
              <a:rPr dirty="0" err="1"/>
              <a:t>proyectos</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Proporcionar</a:t>
            </a:r>
            <a:r>
              <a:rPr dirty="0"/>
              <a:t> </a:t>
            </a:r>
            <a:r>
              <a:rPr dirty="0" err="1"/>
              <a:t>acceso</a:t>
            </a:r>
            <a:r>
              <a:rPr dirty="0"/>
              <a:t> a la base de </a:t>
            </a:r>
            <a:r>
              <a:rPr dirty="0" err="1"/>
              <a:t>poder</a:t>
            </a:r>
            <a:r>
              <a:rPr dirty="0"/>
              <a:t> </a:t>
            </a:r>
            <a:r>
              <a:rPr dirty="0" err="1"/>
              <a:t>organizacional</a:t>
            </a:r>
            <a:endParaRPr dirty="0"/>
          </a:p>
        </p:txBody>
      </p:sp>
    </p:spTree>
    <p:extLst>
      <p:ext uri="{BB962C8B-B14F-4D97-AF65-F5344CB8AC3E}">
        <p14:creationId xmlns:p14="http://schemas.microsoft.com/office/powerpoint/2010/main" val="5247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¡Ponte a prueba!</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t>Solución:</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1. El principal </a:t>
            </a:r>
            <a:r>
              <a:rPr dirty="0" err="1"/>
              <a:t>dilema</a:t>
            </a:r>
            <a:r>
              <a:rPr dirty="0"/>
              <a:t> para las </a:t>
            </a:r>
            <a:r>
              <a:rPr dirty="0" err="1"/>
              <a:t>organizaciones</a:t>
            </a:r>
            <a:r>
              <a:rPr dirty="0"/>
              <a:t> </a:t>
            </a:r>
            <a:r>
              <a:rPr dirty="0" err="1"/>
              <a:t>innovadoras</a:t>
            </a:r>
            <a:r>
              <a:rPr dirty="0"/>
              <a:t> es</a:t>
            </a:r>
          </a:p>
          <a:p>
            <a:pPr marL="342900" indent="-342900">
              <a:buBlip>
                <a:blip r:embed="rId2"/>
              </a:buBlip>
            </a:pP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b="1">
                <a:latin typeface="Helvetica Neue" panose="020B0604020202020204" charset="0"/>
                <a:ea typeface="Microsoft Sans Serif" panose="020B0604020202020204" pitchFamily="34" charset="0"/>
                <a:cs typeface="Microsoft Sans Serif" panose="020B0604020202020204" pitchFamily="34" charset="0"/>
              </a:defRPr>
            </a:pPr>
            <a:r>
              <a:rPr dirty="0" err="1"/>
              <a:t>Creatividad</a:t>
            </a:r>
            <a:r>
              <a:rPr dirty="0"/>
              <a:t> </a:t>
            </a:r>
            <a:r>
              <a:rPr lang="es-ES" dirty="0"/>
              <a:t>versus</a:t>
            </a:r>
            <a:r>
              <a:rPr dirty="0"/>
              <a:t> </a:t>
            </a:r>
            <a:r>
              <a:rPr dirty="0" err="1"/>
              <a:t>estabilidad</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Innovación</a:t>
            </a:r>
            <a:r>
              <a:rPr dirty="0"/>
              <a:t> incremental o radical</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Innovación</a:t>
            </a:r>
            <a:r>
              <a:rPr dirty="0"/>
              <a:t> de </a:t>
            </a:r>
            <a:r>
              <a:rPr dirty="0" err="1"/>
              <a:t>productos</a:t>
            </a:r>
            <a:r>
              <a:rPr dirty="0"/>
              <a:t> o </a:t>
            </a:r>
            <a:r>
              <a:rPr dirty="0" err="1"/>
              <a:t>procesos</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2. El </a:t>
            </a:r>
            <a:r>
              <a:rPr dirty="0" err="1"/>
              <a:t>proceso</a:t>
            </a:r>
            <a:r>
              <a:rPr dirty="0"/>
              <a:t> de </a:t>
            </a:r>
            <a:r>
              <a:rPr dirty="0" err="1"/>
              <a:t>innovación</a:t>
            </a:r>
            <a:r>
              <a:rPr dirty="0"/>
              <a:t> </a:t>
            </a:r>
            <a:r>
              <a:rPr lang="es-ES" dirty="0"/>
              <a:t>Blue </a:t>
            </a:r>
            <a:r>
              <a:rPr lang="es-ES" dirty="0" err="1"/>
              <a:t>Sky</a:t>
            </a:r>
            <a:r>
              <a:rPr lang="es-ES" dirty="0"/>
              <a:t> </a:t>
            </a:r>
            <a:r>
              <a:rPr dirty="0"/>
              <a:t>se </a:t>
            </a:r>
            <a:r>
              <a:rPr dirty="0" err="1"/>
              <a:t>caracteriza</a:t>
            </a:r>
            <a:r>
              <a:rPr dirty="0"/>
              <a:t> por</a:t>
            </a:r>
          </a:p>
          <a:p>
            <a:pPr marL="342900" indent="-342900">
              <a:buBlip>
                <a:blip r:embed="rId2"/>
              </a:buBlip>
            </a:pP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b="1">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producto</a:t>
            </a:r>
            <a:r>
              <a:rPr dirty="0"/>
              <a:t> y del </a:t>
            </a:r>
            <a:r>
              <a:rPr dirty="0" err="1"/>
              <a:t>proceso</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producto</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Incertidumbre</a:t>
            </a:r>
            <a:r>
              <a:rPr dirty="0"/>
              <a:t> del </a:t>
            </a:r>
            <a:r>
              <a:rPr dirty="0" err="1"/>
              <a:t>proceso</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288000" y="3996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4. </a:t>
            </a:r>
            <a:r>
              <a:rPr dirty="0" err="1"/>
              <a:t>Cuáles</a:t>
            </a:r>
            <a:r>
              <a:rPr dirty="0"/>
              <a:t> de las </a:t>
            </a:r>
            <a:r>
              <a:rPr dirty="0" err="1"/>
              <a:t>siguientes</a:t>
            </a:r>
            <a:r>
              <a:rPr dirty="0"/>
              <a:t> no son </a:t>
            </a:r>
            <a:r>
              <a:rPr dirty="0" err="1"/>
              <a:t>características</a:t>
            </a:r>
            <a:r>
              <a:rPr dirty="0"/>
              <a:t> de la </a:t>
            </a:r>
            <a:r>
              <a:rPr dirty="0" err="1"/>
              <a:t>estructura</a:t>
            </a:r>
            <a:r>
              <a:rPr dirty="0"/>
              <a:t> </a:t>
            </a:r>
            <a:r>
              <a:rPr dirty="0" err="1"/>
              <a:t>orgánica</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a:t>Control </a:t>
            </a:r>
            <a:r>
              <a:rPr dirty="0" err="1"/>
              <a:t>relajado</a:t>
            </a:r>
            <a:r>
              <a:rPr dirty="0"/>
              <a:t> e informal</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Comportamiento</a:t>
            </a:r>
            <a:r>
              <a:rPr dirty="0"/>
              <a:t> flexible </a:t>
            </a:r>
            <a:r>
              <a:rPr dirty="0" err="1"/>
              <a:t>en</a:t>
            </a:r>
            <a:r>
              <a:rPr dirty="0"/>
              <a:t> </a:t>
            </a:r>
            <a:r>
              <a:rPr dirty="0" err="1"/>
              <a:t>el</a:t>
            </a:r>
            <a:r>
              <a:rPr dirty="0"/>
              <a:t> </a:t>
            </a:r>
            <a:r>
              <a:rPr dirty="0" err="1"/>
              <a:t>lugar</a:t>
            </a:r>
            <a:r>
              <a:rPr dirty="0"/>
              <a:t> de </a:t>
            </a:r>
            <a:r>
              <a:rPr dirty="0" err="1"/>
              <a:t>trabajo</a:t>
            </a:r>
            <a:endParaRPr dirty="0"/>
          </a:p>
          <a:p>
            <a:pPr marL="342900" indent="-342900">
              <a:buBlip>
                <a:blip r:embed="rId2"/>
              </a:buBlip>
              <a:defRPr sz="2200" b="1">
                <a:latin typeface="Helvetica Neue" panose="020B0604020202020204" charset="0"/>
                <a:ea typeface="Microsoft Sans Serif" panose="020B0604020202020204" pitchFamily="34" charset="0"/>
                <a:cs typeface="Microsoft Sans Serif" panose="020B0604020202020204" pitchFamily="34" charset="0"/>
              </a:defRPr>
            </a:pPr>
            <a:r>
              <a:rPr dirty="0"/>
              <a:t>Control </a:t>
            </a:r>
            <a:r>
              <a:rPr dirty="0" err="1"/>
              <a:t>firme</a:t>
            </a:r>
            <a:endParaRPr dirty="0"/>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288000" y="6624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5. </a:t>
            </a:r>
            <a:r>
              <a:rPr dirty="0" err="1"/>
              <a:t>En</a:t>
            </a:r>
            <a:r>
              <a:rPr dirty="0"/>
              <a:t> </a:t>
            </a:r>
            <a:r>
              <a:rPr lang="es-ES" dirty="0"/>
              <a:t>t</a:t>
            </a:r>
            <a:r>
              <a:rPr dirty="0"/>
              <a:t>u </a:t>
            </a:r>
            <a:r>
              <a:rPr dirty="0" err="1"/>
              <a:t>búsqueda</a:t>
            </a:r>
            <a:r>
              <a:rPr dirty="0"/>
              <a:t> de </a:t>
            </a:r>
            <a:r>
              <a:rPr dirty="0" err="1"/>
              <a:t>organizaciones</a:t>
            </a:r>
            <a:r>
              <a:rPr dirty="0"/>
              <a:t> de </a:t>
            </a:r>
            <a:r>
              <a:rPr dirty="0" err="1"/>
              <a:t>conocimiento</a:t>
            </a:r>
            <a:r>
              <a:rPr dirty="0"/>
              <a:t> </a:t>
            </a:r>
            <a:r>
              <a:rPr dirty="0" err="1"/>
              <a:t>dedicadas</a:t>
            </a:r>
            <a:r>
              <a:rPr dirty="0"/>
              <a:t> a la </a:t>
            </a:r>
            <a:r>
              <a:rPr dirty="0" err="1"/>
              <a:t>explotación</a:t>
            </a:r>
            <a:r>
              <a:rPr lang="es-ES" dirty="0"/>
              <a:t> debes</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Afina</a:t>
            </a:r>
            <a:r>
              <a:rPr lang="es-ES" dirty="0"/>
              <a:t>r</a:t>
            </a:r>
            <a:r>
              <a:rPr dirty="0"/>
              <a:t> los </a:t>
            </a:r>
            <a:r>
              <a:rPr dirty="0" err="1"/>
              <a:t>productos</a:t>
            </a:r>
            <a:r>
              <a:rPr dirty="0"/>
              <a:t> </a:t>
            </a:r>
            <a:r>
              <a:rPr dirty="0" err="1"/>
              <a:t>existentes</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a:t>Opera</a:t>
            </a:r>
            <a:r>
              <a:rPr lang="es-ES" dirty="0"/>
              <a:t>r </a:t>
            </a:r>
            <a:r>
              <a:rPr dirty="0" err="1"/>
              <a:t>en</a:t>
            </a:r>
            <a:r>
              <a:rPr dirty="0"/>
              <a:t> </a:t>
            </a:r>
            <a:r>
              <a:rPr dirty="0" err="1"/>
              <a:t>el</a:t>
            </a:r>
            <a:r>
              <a:rPr dirty="0"/>
              <a:t> </a:t>
            </a:r>
            <a:r>
              <a:rPr dirty="0" err="1"/>
              <a:t>marco</a:t>
            </a:r>
            <a:r>
              <a:rPr dirty="0"/>
              <a:t> </a:t>
            </a:r>
            <a:r>
              <a:rPr dirty="0" err="1"/>
              <a:t>tecnológico</a:t>
            </a:r>
            <a:r>
              <a:rPr dirty="0"/>
              <a:t> </a:t>
            </a:r>
            <a:r>
              <a:rPr dirty="0" err="1"/>
              <a:t>existente</a:t>
            </a:r>
            <a:endParaRPr dirty="0"/>
          </a:p>
          <a:p>
            <a:pPr marL="342900" indent="-342900">
              <a:buBlip>
                <a:blip r:embed="rId2"/>
              </a:buBlip>
              <a:defRPr sz="2200" b="1">
                <a:latin typeface="Helvetica Neue" panose="020B0604020202020204" charset="0"/>
                <a:ea typeface="Microsoft Sans Serif" panose="020B0604020202020204" pitchFamily="34" charset="0"/>
                <a:cs typeface="Microsoft Sans Serif" panose="020B0604020202020204" pitchFamily="34" charset="0"/>
              </a:defRPr>
            </a:pPr>
            <a:r>
              <a:rPr dirty="0" err="1"/>
              <a:t>Todo</a:t>
            </a:r>
            <a:r>
              <a:rPr dirty="0"/>
              <a:t> lo anterior</a:t>
            </a:r>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288000" y="1368000"/>
            <a:ext cx="7884000" cy="2448000"/>
          </a:xfrm>
          <a:prstGeom prst="snip2DiagRect">
            <a:avLst/>
          </a:prstGeom>
          <a:ln w="28575">
            <a:solidFill>
              <a:srgbClr val="4D94B7"/>
            </a:solidFill>
          </a:ln>
        </p:spPr>
        <p:txBody>
          <a:bodyPr wrap="square" tIns="0" bIns="0">
            <a:noAutofit/>
          </a:bodyPr>
          <a:lstStyle/>
          <a:p>
            <a:pPr marL="352425" indent="-352425">
              <a:defRPr sz="2400" b="1">
                <a:latin typeface="Helvetica Neue" panose="020B0604020202020204" charset="0"/>
                <a:ea typeface="Microsoft Sans Serif" panose="020B0604020202020204" pitchFamily="34" charset="0"/>
                <a:cs typeface="Microsoft Sans Serif" panose="020B0604020202020204" pitchFamily="34" charset="0"/>
              </a:defRPr>
            </a:pPr>
            <a:r>
              <a:rPr dirty="0"/>
              <a:t>3. </a:t>
            </a:r>
            <a:r>
              <a:rPr dirty="0" err="1"/>
              <a:t>Guardianes</a:t>
            </a:r>
            <a:endParaRPr dirty="0"/>
          </a:p>
          <a:p>
            <a:pPr marL="342900" indent="-342900">
              <a:buBlip>
                <a:blip r:embed="rId2"/>
              </a:buBlip>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b="1">
                <a:latin typeface="Helvetica Neue" panose="020B0604020202020204" charset="0"/>
                <a:ea typeface="Microsoft Sans Serif" panose="020B0604020202020204" pitchFamily="34" charset="0"/>
                <a:cs typeface="Microsoft Sans Serif" panose="020B0604020202020204" pitchFamily="34" charset="0"/>
              </a:defRPr>
            </a:pPr>
            <a:r>
              <a:rPr dirty="0" err="1"/>
              <a:t>Distribuir</a:t>
            </a:r>
            <a:r>
              <a:rPr dirty="0"/>
              <a:t> </a:t>
            </a:r>
            <a:r>
              <a:rPr dirty="0" err="1"/>
              <a:t>información</a:t>
            </a:r>
            <a:r>
              <a:rPr dirty="0"/>
              <a:t> </a:t>
            </a:r>
            <a:r>
              <a:rPr dirty="0" err="1"/>
              <a:t>internamente</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Planificar</a:t>
            </a:r>
            <a:r>
              <a:rPr dirty="0"/>
              <a:t> y </a:t>
            </a:r>
            <a:r>
              <a:rPr dirty="0" err="1"/>
              <a:t>organizar</a:t>
            </a:r>
            <a:r>
              <a:rPr dirty="0"/>
              <a:t> </a:t>
            </a:r>
            <a:r>
              <a:rPr dirty="0" err="1"/>
              <a:t>proyectos</a:t>
            </a:r>
            <a:endParaRPr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dirty="0" err="1"/>
              <a:t>Proporcionar</a:t>
            </a:r>
            <a:r>
              <a:rPr dirty="0"/>
              <a:t> </a:t>
            </a:r>
            <a:r>
              <a:rPr dirty="0" err="1"/>
              <a:t>acceso</a:t>
            </a:r>
            <a:r>
              <a:rPr dirty="0"/>
              <a:t> a la base de </a:t>
            </a:r>
            <a:r>
              <a:rPr dirty="0" err="1"/>
              <a:t>poder</a:t>
            </a:r>
            <a:r>
              <a:rPr dirty="0"/>
              <a:t> </a:t>
            </a:r>
            <a:r>
              <a:rPr dirty="0" err="1"/>
              <a:t>organizacional</a:t>
            </a:r>
            <a:endParaRPr dirty="0"/>
          </a:p>
        </p:txBody>
      </p:sp>
    </p:spTree>
    <p:extLst>
      <p:ext uri="{BB962C8B-B14F-4D97-AF65-F5344CB8AC3E}">
        <p14:creationId xmlns:p14="http://schemas.microsoft.com/office/powerpoint/2010/main" val="306812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68;p12">
            <a:extLst>
              <a:ext uri="{FF2B5EF4-FFF2-40B4-BE49-F238E27FC236}">
                <a16:creationId xmlns:a16="http://schemas.microsoft.com/office/drawing/2014/main" id="{27750926-70AE-A7CD-F103-AB6A70228813}"/>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err="1"/>
              <a:t>Resumiendo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569;p12">
            <a:extLst>
              <a:ext uri="{FF2B5EF4-FFF2-40B4-BE49-F238E27FC236}">
                <a16:creationId xmlns:a16="http://schemas.microsoft.com/office/drawing/2014/main" id="{354DBF9D-A119-3B04-472A-BF5F10980A4D}"/>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¡Bien </a:t>
            </a:r>
            <a:r>
              <a:rPr dirty="0" err="1"/>
              <a:t>hecho</a:t>
            </a:r>
            <a:r>
              <a:rPr dirty="0"/>
              <a:t>! </a:t>
            </a:r>
            <a:r>
              <a:rPr dirty="0" err="1"/>
              <a:t>Ahora</a:t>
            </a:r>
            <a:r>
              <a:rPr dirty="0"/>
              <a:t> sabes </a:t>
            </a:r>
            <a:r>
              <a:rPr dirty="0" err="1"/>
              <a:t>más</a:t>
            </a:r>
            <a:r>
              <a:rPr dirty="0"/>
              <a:t> </a:t>
            </a:r>
            <a:r>
              <a:rPr dirty="0" err="1"/>
              <a:t>sobre</a:t>
            </a:r>
            <a:r>
              <a:rPr dirty="0"/>
              <a:t>:</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 name="Google Shape;98;p4">
            <a:extLst>
              <a:ext uri="{FF2B5EF4-FFF2-40B4-BE49-F238E27FC236}">
                <a16:creationId xmlns:a16="http://schemas.microsoft.com/office/drawing/2014/main" id="{77C17BEE-0E35-BC2B-5B13-F07BB5DFFCE0}"/>
              </a:ext>
            </a:extLst>
          </p:cNvPr>
          <p:cNvSpPr txBox="1"/>
          <p:nvPr/>
        </p:nvSpPr>
        <p:spPr>
          <a:xfrm>
            <a:off x="1296000" y="3384000"/>
            <a:ext cx="9576000" cy="1585009"/>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Relevancia</a:t>
            </a:r>
            <a:r>
              <a:rPr dirty="0"/>
              <a:t> de la </a:t>
            </a:r>
            <a:r>
              <a:rPr dirty="0" err="1"/>
              <a:t>gestión</a:t>
            </a:r>
            <a:r>
              <a:rPr dirty="0"/>
              <a:t> de la </a:t>
            </a:r>
            <a:r>
              <a:rPr dirty="0" err="1"/>
              <a:t>innovación</a:t>
            </a:r>
            <a:endParaRPr dirty="0"/>
          </a:p>
          <a:p>
            <a:pPr marL="628650" indent="-628650">
              <a:spcAft>
                <a:spcPts val="1000"/>
              </a:spcAft>
              <a:buClr>
                <a:srgbClr val="000000"/>
              </a:buClr>
              <a:buSzPct val="100000"/>
              <a:buBlip>
                <a:blip r:embed="rId3"/>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Factores</a:t>
            </a:r>
            <a:r>
              <a:rPr dirty="0"/>
              <a:t> a </a:t>
            </a:r>
            <a:r>
              <a:rPr dirty="0" err="1"/>
              <a:t>tener</a:t>
            </a:r>
            <a:r>
              <a:rPr dirty="0"/>
              <a:t> </a:t>
            </a:r>
            <a:r>
              <a:rPr dirty="0" err="1"/>
              <a:t>en</a:t>
            </a:r>
            <a:r>
              <a:rPr dirty="0"/>
              <a:t> </a:t>
            </a:r>
            <a:r>
              <a:rPr dirty="0" err="1"/>
              <a:t>cuenta</a:t>
            </a:r>
            <a:r>
              <a:rPr dirty="0"/>
              <a:t> </a:t>
            </a:r>
            <a:r>
              <a:rPr dirty="0" err="1"/>
              <a:t>en</a:t>
            </a:r>
            <a:r>
              <a:rPr dirty="0"/>
              <a:t> la </a:t>
            </a:r>
            <a:r>
              <a:rPr dirty="0" err="1"/>
              <a:t>gestión</a:t>
            </a:r>
            <a:r>
              <a:rPr dirty="0"/>
              <a:t> de la </a:t>
            </a:r>
            <a:r>
              <a:rPr dirty="0" err="1"/>
              <a:t>innovación</a:t>
            </a:r>
            <a:endParaRPr dirty="0"/>
          </a:p>
          <a:p>
            <a:pPr marL="628650" indent="-628650">
              <a:spcAft>
                <a:spcPts val="1000"/>
              </a:spcAft>
              <a:buClr>
                <a:srgbClr val="000000"/>
              </a:buClr>
              <a:buSzPct val="100000"/>
              <a:buBlip>
                <a:blip r:embed="rId3"/>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Herramientas</a:t>
            </a:r>
            <a:r>
              <a:rPr dirty="0"/>
              <a:t>, </a:t>
            </a:r>
            <a:r>
              <a:rPr dirty="0" err="1"/>
              <a:t>métodos</a:t>
            </a:r>
            <a:r>
              <a:rPr dirty="0"/>
              <a:t> y roles </a:t>
            </a:r>
            <a:r>
              <a:rPr dirty="0" err="1"/>
              <a:t>en</a:t>
            </a:r>
            <a:r>
              <a:rPr dirty="0"/>
              <a:t> la </a:t>
            </a:r>
            <a:r>
              <a:rPr dirty="0" err="1"/>
              <a:t>gestión</a:t>
            </a:r>
            <a:r>
              <a:rPr dirty="0"/>
              <a:t> de la </a:t>
            </a:r>
            <a:r>
              <a:rPr dirty="0" err="1"/>
              <a:t>innovación</a:t>
            </a:r>
            <a:endParaRPr dirty="0"/>
          </a:p>
        </p:txBody>
      </p:sp>
      <p:pic>
        <p:nvPicPr>
          <p:cNvPr id="21" name="Google Shape;570;p12">
            <a:extLst>
              <a:ext uri="{FF2B5EF4-FFF2-40B4-BE49-F238E27FC236}">
                <a16:creationId xmlns:a16="http://schemas.microsoft.com/office/drawing/2014/main" id="{9216BD40-3FDE-EEDD-7D1C-FA0D3FF648D4}"/>
              </a:ext>
            </a:extLst>
          </p:cNvPr>
          <p:cNvPicPr preferRelativeResize="0"/>
          <p:nvPr/>
        </p:nvPicPr>
        <p:blipFill rotWithShape="1">
          <a:blip r:embed="rId4">
            <a:alphaModFix/>
          </a:blip>
          <a:srcRect/>
          <a:stretch/>
        </p:blipFill>
        <p:spPr>
          <a:xfrm>
            <a:off x="10972800" y="3372231"/>
            <a:ext cx="5601396" cy="5601396"/>
          </a:xfrm>
          <a:prstGeom prst="rect">
            <a:avLst/>
          </a:prstGeom>
          <a:noFill/>
          <a:ln>
            <a:noFill/>
          </a:ln>
        </p:spPr>
      </p:pic>
    </p:spTree>
    <p:extLst>
      <p:ext uri="{BB962C8B-B14F-4D97-AF65-F5344CB8AC3E}">
        <p14:creationId xmlns:p14="http://schemas.microsoft.com/office/powerpoint/2010/main" val="145192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FCDC-9BD4-7FCA-127D-C3C2E1B938B6}"/>
              </a:ext>
            </a:extLst>
          </p:cNvPr>
          <p:cNvSpPr txBox="1"/>
          <p:nvPr/>
        </p:nvSpPr>
        <p:spPr>
          <a:xfrm>
            <a:off x="1296000" y="3384000"/>
            <a:ext cx="15840000" cy="3708708"/>
          </a:xfrm>
          <a:prstGeom prst="rect">
            <a:avLst/>
          </a:prstGeom>
          <a:noFill/>
        </p:spPr>
        <p:txBody>
          <a:bodyPr wrap="square">
            <a:noAutofit/>
          </a:bodyPr>
          <a:lstStyle/>
          <a:p>
            <a:pPr marL="457200" indent="-457200">
              <a:spcAft>
                <a:spcPts val="2400"/>
              </a:spcAft>
              <a:buClr>
                <a:srgbClr val="4D94B7"/>
              </a:buClr>
              <a:buSzPct val="105000"/>
              <a:buFont typeface="+mj-lt"/>
              <a:buAutoNum type="arabicParenBoth"/>
              <a:defRPr sz="2400">
                <a:effectLst/>
                <a:latin typeface="Helvetica Neue" panose="020B0604020202020204" charset="0"/>
                <a:ea typeface="Calibri" panose="020F0502020204030204" pitchFamily="34" charset="0"/>
                <a:cs typeface="Microsoft Sans Serif" panose="020B0604020202020204" pitchFamily="34" charset="0"/>
              </a:defRPr>
            </a:pPr>
            <a:r>
              <a:rPr lang="en-US" dirty="0"/>
              <a:t>Tidd, J., Bessant, J. (2013). Managing Innovation: Integrating Technological, Market and Organizational Change, 5th edition. Chichester: John Wiley &amp; Sons Ltd.</a:t>
            </a:r>
          </a:p>
          <a:p>
            <a:pPr marL="457200" indent="-457200">
              <a:spcAft>
                <a:spcPts val="2400"/>
              </a:spcAft>
              <a:buClr>
                <a:srgbClr val="4D94B7"/>
              </a:buClr>
              <a:buSzPct val="105000"/>
              <a:buFont typeface="+mj-lt"/>
              <a:buAutoNum type="arabicParenBoth"/>
              <a:defRPr sz="2400">
                <a:effectLst/>
                <a:latin typeface="Helvetica Neue" panose="020B0604020202020204" charset="0"/>
                <a:ea typeface="Calibri" panose="020F0502020204030204" pitchFamily="34" charset="0"/>
                <a:cs typeface="Microsoft Sans Serif" panose="020B0604020202020204" pitchFamily="34" charset="0"/>
              </a:defRPr>
            </a:pPr>
            <a:r>
              <a:rPr lang="en-US" dirty="0"/>
              <a:t>Trott, P. (2018). Innovation Management and New Product Development. 6th edition. Pearson</a:t>
            </a:r>
          </a:p>
          <a:p>
            <a:pPr marL="457200" indent="-457200">
              <a:spcAft>
                <a:spcPts val="2400"/>
              </a:spcAft>
              <a:buClr>
                <a:srgbClr val="4D94B7"/>
              </a:buClr>
              <a:buSzPct val="105000"/>
              <a:buFont typeface="+mj-lt"/>
              <a:buAutoNum type="arabicParenBoth"/>
              <a:defRPr sz="2400">
                <a:effectLst/>
                <a:latin typeface="Helvetica Neue" panose="020B0604020202020204" charset="0"/>
                <a:ea typeface="Calibri" panose="020F0502020204030204" pitchFamily="34" charset="0"/>
                <a:cs typeface="Microsoft Sans Serif" panose="020B0604020202020204" pitchFamily="34" charset="0"/>
              </a:defRPr>
            </a:pPr>
            <a:r>
              <a:rPr lang="en-US" dirty="0" err="1"/>
              <a:t>Stojcic</a:t>
            </a:r>
            <a:r>
              <a:rPr lang="en-US" dirty="0"/>
              <a:t>, N., </a:t>
            </a:r>
            <a:r>
              <a:rPr lang="en-US" dirty="0" err="1"/>
              <a:t>Hashi</a:t>
            </a:r>
            <a:r>
              <a:rPr lang="en-US" dirty="0"/>
              <a:t>, I. and </a:t>
            </a:r>
            <a:r>
              <a:rPr lang="en-US" dirty="0" err="1"/>
              <a:t>Orlic</a:t>
            </a:r>
            <a:r>
              <a:rPr lang="en-US" dirty="0"/>
              <a:t>, E. (2018). Creativity, innovation effectiveness and productive efficiency in the United Kingdom. European Journal of Innovation Management, 21(4)</a:t>
            </a:r>
          </a:p>
          <a:p>
            <a:pPr marL="457200" indent="-457200">
              <a:spcAft>
                <a:spcPts val="2400"/>
              </a:spcAft>
              <a:buClr>
                <a:srgbClr val="4D94B7"/>
              </a:buClr>
              <a:buSzPct val="105000"/>
              <a:buFont typeface="+mj-lt"/>
              <a:buAutoNum type="arabicParenBoth"/>
              <a:defRPr sz="2400">
                <a:effectLst/>
                <a:latin typeface="Helvetica Neue" panose="020B0604020202020204" charset="0"/>
                <a:ea typeface="Calibri" panose="020F0502020204030204" pitchFamily="34" charset="0"/>
                <a:cs typeface="Microsoft Sans Serif" panose="020B0604020202020204" pitchFamily="34" charset="0"/>
              </a:defRPr>
            </a:pPr>
            <a:r>
              <a:rPr lang="en-US" dirty="0" err="1"/>
              <a:t>Dabic</a:t>
            </a:r>
            <a:r>
              <a:rPr lang="en-US" dirty="0"/>
              <a:t>, M., </a:t>
            </a:r>
            <a:r>
              <a:rPr lang="en-US" dirty="0" err="1"/>
              <a:t>Stojcic</a:t>
            </a:r>
            <a:r>
              <a:rPr lang="en-US" dirty="0"/>
              <a:t>, N., </a:t>
            </a:r>
            <a:r>
              <a:rPr lang="en-US" dirty="0" err="1"/>
              <a:t>Simic</a:t>
            </a:r>
            <a:r>
              <a:rPr lang="en-US" dirty="0"/>
              <a:t>, M., </a:t>
            </a:r>
            <a:r>
              <a:rPr lang="en-US" dirty="0" err="1"/>
              <a:t>Potocan</a:t>
            </a:r>
            <a:r>
              <a:rPr lang="en-US" dirty="0"/>
              <a:t>, V., </a:t>
            </a:r>
            <a:r>
              <a:rPr lang="en-US" dirty="0" err="1"/>
              <a:t>Slavkovic</a:t>
            </a:r>
            <a:r>
              <a:rPr lang="en-US" dirty="0"/>
              <a:t>, M. and </a:t>
            </a:r>
            <a:r>
              <a:rPr lang="en-US" dirty="0" err="1"/>
              <a:t>Nedelko</a:t>
            </a:r>
            <a:r>
              <a:rPr lang="en-US" dirty="0"/>
              <a:t>, Z. (2021). Intellectual agility and innovation in micro and small businesses: The mediating role of entrepreneurial leadership. Journal of Business Research, 123 </a:t>
            </a:r>
          </a:p>
          <a:p>
            <a:pPr marL="457200" indent="-457200">
              <a:spcAft>
                <a:spcPts val="2400"/>
              </a:spcAft>
              <a:buClr>
                <a:srgbClr val="4D94B7"/>
              </a:buClr>
              <a:buSzPct val="105000"/>
              <a:buFont typeface="+mj-lt"/>
              <a:buAutoNum type="arabicParenBoth"/>
              <a:defRPr sz="2400">
                <a:effectLst/>
                <a:latin typeface="Helvetica Neue" panose="020B0604020202020204" charset="0"/>
                <a:ea typeface="Calibri" panose="020F0502020204030204" pitchFamily="34" charset="0"/>
                <a:cs typeface="Microsoft Sans Serif" panose="020B0604020202020204" pitchFamily="34" charset="0"/>
              </a:defRPr>
            </a:pPr>
            <a:endParaRPr dirty="0"/>
          </a:p>
        </p:txBody>
      </p:sp>
      <p:sp>
        <p:nvSpPr>
          <p:cNvPr id="4" name="Google Shape;583;p43">
            <a:extLst>
              <a:ext uri="{FF2B5EF4-FFF2-40B4-BE49-F238E27FC236}">
                <a16:creationId xmlns:a16="http://schemas.microsoft.com/office/drawing/2014/main" id="{C908273C-CDD6-59FA-B417-E29811323F40}"/>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(1)</a:t>
            </a:r>
            <a:endParaRPr sz="1400" b="0" i="0" u="none" strike="noStrike" cap="none">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4345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7200" b="1">
                <a:solidFill>
                  <a:srgbClr val="4D94B7"/>
                </a:solidFill>
                <a:latin typeface="Helvetica Neue"/>
                <a:ea typeface="Microsoft Sans Serif" panose="020B0604020202020204" pitchFamily="34" charset="0"/>
                <a:cs typeface="Microsoft Sans Serif" panose="020B0604020202020204" pitchFamily="34" charset="0"/>
              </a:defRPr>
            </a:pPr>
            <a:r>
              <a:t>¡Muchas gracias!</a:t>
            </a:r>
            <a:endParaRPr kumimoji="0" sz="7200" b="1" i="0" u="none" strike="noStrike" kern="1200" cap="none" normalizeH="0" baseline="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defRPr sz="2400" b="1">
                <a:solidFill>
                  <a:srgbClr val="AED633"/>
                </a:solidFill>
                <a:effectLst/>
                <a:latin typeface="Helvetica Neue"/>
                <a:ea typeface="Microsoft Sans Serif" panose="020B0604020202020204" pitchFamily="34" charset="0"/>
                <a:cs typeface="Microsoft Sans Serif" panose="020B0604020202020204" pitchFamily="34" charset="0"/>
              </a:defRPr>
            </a:pPr>
            <a:r>
              <a:rPr lang="de-DE" dirty="0"/>
              <a:t>g</a:t>
            </a:r>
            <a:r>
              <a:rPr dirty="0"/>
              <a:t>enieproject.eu</a:t>
            </a:r>
            <a:endParaRPr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5;p4">
            <a:extLst>
              <a:ext uri="{FF2B5EF4-FFF2-40B4-BE49-F238E27FC236}">
                <a16:creationId xmlns:a16="http://schemas.microsoft.com/office/drawing/2014/main" id="{CA73A6D9-FEC4-C22B-1C9F-B8C319F7B1DE}"/>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10" name="Google Shape;97;p4">
            <a:extLst>
              <a:ext uri="{FF2B5EF4-FFF2-40B4-BE49-F238E27FC236}">
                <a16:creationId xmlns:a16="http://schemas.microsoft.com/office/drawing/2014/main" id="{4A76A6AF-0B5F-29F3-9461-CE4F0DC07E33}"/>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a:ea typeface="Helvetica Neue"/>
                <a:cs typeface="Helvetica Neue"/>
                <a:sym typeface="Helvetica Neue"/>
              </a:defRPr>
            </a:pPr>
            <a:r>
              <a:rPr dirty="0" err="1"/>
              <a:t>Objetivos</a:t>
            </a:r>
            <a:endParaRPr sz="4800" b="1" i="0" u="none" strike="noStrike" cap="none" dirty="0">
              <a:solidFill>
                <a:srgbClr val="AED633"/>
              </a:solidFill>
              <a:latin typeface="Helvetica Neue"/>
              <a:ea typeface="Helvetica Neue"/>
              <a:cs typeface="Helvetica Neue"/>
              <a:sym typeface="Helvetica Neue"/>
            </a:endParaRPr>
          </a:p>
        </p:txBody>
      </p:sp>
      <p:sp>
        <p:nvSpPr>
          <p:cNvPr id="11" name="Google Shape;98;p4">
            <a:extLst>
              <a:ext uri="{FF2B5EF4-FFF2-40B4-BE49-F238E27FC236}">
                <a16:creationId xmlns:a16="http://schemas.microsoft.com/office/drawing/2014/main" id="{DDB8A683-AE1E-2355-6964-ADDEBF065C23}"/>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err="1"/>
              <a:t>Explicar</a:t>
            </a:r>
            <a:r>
              <a:rPr dirty="0"/>
              <a:t> </a:t>
            </a:r>
            <a:r>
              <a:rPr dirty="0" err="1"/>
              <a:t>el</a:t>
            </a:r>
            <a:r>
              <a:rPr dirty="0"/>
              <a:t> </a:t>
            </a:r>
            <a:r>
              <a:rPr dirty="0" err="1"/>
              <a:t>significado</a:t>
            </a:r>
            <a:r>
              <a:rPr dirty="0"/>
              <a:t> y la </a:t>
            </a:r>
            <a:r>
              <a:rPr dirty="0" err="1"/>
              <a:t>naturaleza</a:t>
            </a:r>
            <a:r>
              <a:rPr dirty="0"/>
              <a:t> </a:t>
            </a:r>
            <a:r>
              <a:rPr dirty="0" err="1"/>
              <a:t>compleja</a:t>
            </a:r>
            <a:r>
              <a:rPr dirty="0"/>
              <a:t> de la </a:t>
            </a:r>
            <a:r>
              <a:rPr dirty="0" err="1"/>
              <a:t>gestión</a:t>
            </a:r>
            <a:r>
              <a:rPr dirty="0"/>
              <a:t> de la </a:t>
            </a:r>
            <a:r>
              <a:rPr dirty="0" err="1"/>
              <a:t>innovación</a:t>
            </a:r>
            <a:r>
              <a:rPr dirty="0"/>
              <a:t> dentro de las </a:t>
            </a:r>
            <a:r>
              <a:rPr dirty="0" err="1"/>
              <a:t>organizaciones</a:t>
            </a:r>
            <a:endParaRPr dirty="0"/>
          </a:p>
          <a:p>
            <a:pPr marL="542925" indent="-542925">
              <a:spcAft>
                <a:spcPts val="1800"/>
              </a:spcAft>
              <a:buSzPct val="100000"/>
              <a:buBlip>
                <a:blip r:embed="rId4"/>
              </a:buBlip>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err="1"/>
              <a:t>Identificar</a:t>
            </a:r>
            <a:r>
              <a:rPr dirty="0"/>
              <a:t> los </a:t>
            </a:r>
            <a:r>
              <a:rPr dirty="0" err="1"/>
              <a:t>factores</a:t>
            </a:r>
            <a:r>
              <a:rPr dirty="0"/>
              <a:t> que las </a:t>
            </a:r>
            <a:r>
              <a:rPr dirty="0" err="1"/>
              <a:t>organizaciones</a:t>
            </a:r>
            <a:r>
              <a:rPr dirty="0"/>
              <a:t> </a:t>
            </a:r>
            <a:r>
              <a:rPr dirty="0" err="1"/>
              <a:t>tienen</a:t>
            </a:r>
            <a:r>
              <a:rPr dirty="0"/>
              <a:t> que </a:t>
            </a:r>
            <a:r>
              <a:rPr dirty="0" err="1"/>
              <a:t>gestionar</a:t>
            </a:r>
            <a:r>
              <a:rPr dirty="0"/>
              <a:t> para </a:t>
            </a:r>
            <a:r>
              <a:rPr dirty="0" err="1"/>
              <a:t>lograr</a:t>
            </a:r>
            <a:r>
              <a:rPr dirty="0"/>
              <a:t> </a:t>
            </a:r>
            <a:r>
              <a:rPr dirty="0" err="1"/>
              <a:t>el</a:t>
            </a:r>
            <a:r>
              <a:rPr dirty="0"/>
              <a:t> </a:t>
            </a:r>
            <a:r>
              <a:rPr dirty="0" err="1"/>
              <a:t>éxito</a:t>
            </a:r>
            <a:r>
              <a:rPr dirty="0"/>
              <a:t> </a:t>
            </a:r>
            <a:r>
              <a:rPr dirty="0" err="1"/>
              <a:t>en</a:t>
            </a:r>
            <a:r>
              <a:rPr dirty="0"/>
              <a:t> la </a:t>
            </a:r>
            <a:r>
              <a:rPr dirty="0" err="1"/>
              <a:t>innovación</a:t>
            </a:r>
            <a:endParaRPr dirty="0"/>
          </a:p>
          <a:p>
            <a:pPr marL="542925" indent="-542925">
              <a:spcAft>
                <a:spcPts val="1800"/>
              </a:spcAft>
              <a:buSzPct val="100000"/>
              <a:buBlip>
                <a:blip r:embed="rId4"/>
              </a:buBlip>
              <a:defRPr sz="2400">
                <a:latin typeface="Microsoft Sans Serif" panose="020B0604020202020204" pitchFamily="34" charset="0"/>
                <a:ea typeface="Microsoft Sans Serif" panose="020B0604020202020204" pitchFamily="34" charset="0"/>
                <a:cs typeface="Microsoft Sans Serif" panose="020B0604020202020204" pitchFamily="34" charset="0"/>
              </a:defRPr>
            </a:pPr>
            <a:r>
              <a:rPr dirty="0" err="1"/>
              <a:t>Identificar</a:t>
            </a:r>
            <a:r>
              <a:rPr dirty="0"/>
              <a:t> las </a:t>
            </a:r>
            <a:r>
              <a:rPr dirty="0" err="1"/>
              <a:t>actividades</a:t>
            </a:r>
            <a:r>
              <a:rPr dirty="0"/>
              <a:t> </a:t>
            </a:r>
            <a:r>
              <a:rPr dirty="0" err="1"/>
              <a:t>realizadas</a:t>
            </a:r>
            <a:r>
              <a:rPr dirty="0"/>
              <a:t> por personas clave </a:t>
            </a:r>
            <a:r>
              <a:rPr dirty="0" err="1"/>
              <a:t>en</a:t>
            </a:r>
            <a:r>
              <a:rPr dirty="0"/>
              <a:t> la </a:t>
            </a:r>
            <a:r>
              <a:rPr dirty="0" err="1"/>
              <a:t>gestión</a:t>
            </a:r>
            <a:r>
              <a:rPr dirty="0"/>
              <a:t> de la </a:t>
            </a:r>
            <a:r>
              <a:rPr dirty="0" err="1"/>
              <a:t>innovación</a:t>
            </a:r>
            <a:r>
              <a:rPr dirty="0"/>
              <a:t> dentro de las </a:t>
            </a:r>
            <a:r>
              <a:rPr dirty="0" err="1"/>
              <a:t>organizaciones</a:t>
            </a:r>
            <a:endParaRPr dirty="0"/>
          </a:p>
          <a:p>
            <a:pPr lvl="0">
              <a:spcAft>
                <a:spcPts val="1800"/>
              </a:spcAft>
              <a:buSzPct val="100000"/>
            </a:pPr>
            <a:endParaRPr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4" name="Google Shape;104;p4">
            <a:extLst>
              <a:ext uri="{FF2B5EF4-FFF2-40B4-BE49-F238E27FC236}">
                <a16:creationId xmlns:a16="http://schemas.microsoft.com/office/drawing/2014/main" id="{02F79A83-5F0B-5CE7-36F6-5E008FC1CB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2400" b="1">
                <a:solidFill>
                  <a:srgbClr val="AED633"/>
                </a:solidFill>
                <a:latin typeface="Helvetica Neue"/>
                <a:ea typeface="Helvetica Neue"/>
                <a:cs typeface="Helvetica Neue"/>
                <a:sym typeface="Helvetica Neue"/>
              </a:defRPr>
            </a:pPr>
            <a:r>
              <a:rPr dirty="0"/>
              <a:t>Al final de </a:t>
            </a:r>
            <a:r>
              <a:rPr dirty="0" err="1"/>
              <a:t>este</a:t>
            </a:r>
            <a:r>
              <a:rPr dirty="0"/>
              <a:t> </a:t>
            </a:r>
            <a:r>
              <a:rPr dirty="0" err="1"/>
              <a:t>módulo</a:t>
            </a:r>
            <a:r>
              <a:rPr dirty="0"/>
              <a:t> </a:t>
            </a:r>
            <a:r>
              <a:rPr dirty="0" err="1"/>
              <a:t>podrás</a:t>
            </a:r>
            <a:r>
              <a:rPr dirty="0"/>
              <a:t>:</a:t>
            </a:r>
            <a:endParaRPr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El concepto y la naturaleza de la gestión de la innovación</a:t>
            </a:r>
            <a:endParaRPr kumimoji="0" sz="4800" b="1" i="0" u="none" strike="noStrike" kern="1200" cap="none" normalizeH="0" baseline="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t>Unidad 1</a:t>
            </a:r>
            <a:endParaRPr kumimoji="0" sz="6000" b="1" i="0" u="none" strike="noStrike" kern="1200" cap="none"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1.1 El </a:t>
            </a:r>
            <a:r>
              <a:rPr dirty="0" err="1"/>
              <a:t>concepto</a:t>
            </a:r>
            <a:r>
              <a:rPr dirty="0"/>
              <a:t> de </a:t>
            </a:r>
            <a:r>
              <a:rPr dirty="0" err="1"/>
              <a:t>innovación</a:t>
            </a:r>
            <a:endParaRPr dirty="0"/>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1.2 </a:t>
            </a:r>
            <a:r>
              <a:rPr lang="es-ES" dirty="0"/>
              <a:t>¿Cómo se crea la innovación?</a:t>
            </a:r>
            <a:endParaRPr dirty="0"/>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1.3 ¿</a:t>
            </a:r>
            <a:r>
              <a:rPr dirty="0" err="1"/>
              <a:t>Qué</a:t>
            </a:r>
            <a:r>
              <a:rPr dirty="0"/>
              <a:t> es la </a:t>
            </a:r>
            <a:r>
              <a:rPr dirty="0" err="1"/>
              <a:t>gestión</a:t>
            </a:r>
            <a:r>
              <a:rPr dirty="0"/>
              <a:t> de la </a:t>
            </a:r>
            <a:r>
              <a:rPr dirty="0" err="1"/>
              <a:t>innovación</a:t>
            </a:r>
            <a:r>
              <a:rPr dirty="0"/>
              <a:t>?</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1.</a:t>
            </a:r>
            <a:r>
              <a:rPr lang="de-DE" sz="4000" dirty="0"/>
              <a:t> </a:t>
            </a:r>
            <a:r>
              <a:rPr sz="4000" dirty="0"/>
              <a:t>El </a:t>
            </a:r>
            <a:r>
              <a:rPr sz="4000" dirty="0" err="1"/>
              <a:t>concepto</a:t>
            </a:r>
            <a:r>
              <a:rPr sz="4000" dirty="0"/>
              <a:t> y la </a:t>
            </a:r>
            <a:r>
              <a:rPr sz="4000" dirty="0" err="1"/>
              <a:t>naturaleza</a:t>
            </a:r>
            <a:r>
              <a:rPr sz="4000" dirty="0"/>
              <a:t> de la </a:t>
            </a:r>
            <a:r>
              <a:rPr sz="4000" dirty="0" err="1"/>
              <a:t>gestión</a:t>
            </a:r>
            <a:r>
              <a:rPr sz="4000" dirty="0"/>
              <a:t> de la </a:t>
            </a:r>
            <a:r>
              <a:rPr sz="4000" dirty="0" err="1"/>
              <a:t>innovación</a:t>
            </a:r>
            <a:endParaRPr sz="4000" dirty="0"/>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2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1.1 El </a:t>
            </a:r>
            <a:r>
              <a:rPr dirty="0" err="1"/>
              <a:t>concepto</a:t>
            </a:r>
            <a:r>
              <a:rPr dirty="0"/>
              <a:t> de </a:t>
            </a:r>
            <a:r>
              <a:rPr dirty="0" err="1"/>
              <a:t>innovación</a:t>
            </a:r>
            <a:endParaRPr dirty="0"/>
          </a:p>
        </p:txBody>
      </p:sp>
      <p:graphicFrame>
        <p:nvGraphicFramePr>
          <p:cNvPr id="7" name="Diagram 6">
            <a:extLst>
              <a:ext uri="{FF2B5EF4-FFF2-40B4-BE49-F238E27FC236}">
                <a16:creationId xmlns:a16="http://schemas.microsoft.com/office/drawing/2014/main" id="{CE1C0EC1-77CC-CD8C-94CF-CA885BC9B627}"/>
              </a:ext>
            </a:extLst>
          </p:cNvPr>
          <p:cNvGraphicFramePr/>
          <p:nvPr>
            <p:extLst>
              <p:ext uri="{D42A27DB-BD31-4B8C-83A1-F6EECF244321}">
                <p14:modId xmlns:p14="http://schemas.microsoft.com/office/powerpoint/2010/main" val="2311174630"/>
              </p:ext>
            </p:extLst>
          </p:nvPr>
        </p:nvGraphicFramePr>
        <p:xfrm>
          <a:off x="9504000" y="3384000"/>
          <a:ext cx="7596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B07FB9-8984-11D5-6379-CD9E8CB90A57}"/>
              </a:ext>
            </a:extLst>
          </p:cNvPr>
          <p:cNvSpPr txBox="1"/>
          <p:nvPr/>
        </p:nvSpPr>
        <p:spPr>
          <a:xfrm>
            <a:off x="1296000" y="3384000"/>
            <a:ext cx="8388000" cy="5580000"/>
          </a:xfrm>
          <a:prstGeom prst="rect">
            <a:avLst/>
          </a:prstGeom>
          <a:noFill/>
        </p:spPr>
        <p:txBody>
          <a:bodyPr wrap="square">
            <a:noAutofit/>
          </a:bodyPr>
          <a:lstStyle/>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lang="es-ES" dirty="0"/>
              <a:t>La innovación es</a:t>
            </a:r>
            <a:r>
              <a:rPr dirty="0"/>
              <a:t> </a:t>
            </a:r>
            <a:r>
              <a:rPr dirty="0" err="1"/>
              <a:t>el</a:t>
            </a:r>
            <a:r>
              <a:rPr dirty="0"/>
              <a:t> </a:t>
            </a:r>
            <a:r>
              <a:rPr dirty="0" err="1"/>
              <a:t>núcleo</a:t>
            </a:r>
            <a:r>
              <a:rPr dirty="0"/>
              <a:t> del </a:t>
            </a:r>
            <a:r>
              <a:rPr dirty="0" err="1"/>
              <a:t>éxito</a:t>
            </a:r>
            <a:r>
              <a:rPr dirty="0"/>
              <a:t> </a:t>
            </a:r>
            <a:r>
              <a:rPr dirty="0" err="1"/>
              <a:t>organizacional</a:t>
            </a:r>
            <a:endParaRPr dirty="0"/>
          </a:p>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dirty="0" err="1"/>
              <a:t>Ayuda</a:t>
            </a:r>
            <a:r>
              <a:rPr dirty="0"/>
              <a:t> a las </a:t>
            </a:r>
            <a:r>
              <a:rPr dirty="0" err="1"/>
              <a:t>empresas</a:t>
            </a:r>
            <a:r>
              <a:rPr dirty="0"/>
              <a:t> a </a:t>
            </a:r>
            <a:r>
              <a:rPr dirty="0" err="1"/>
              <a:t>diferenciarse</a:t>
            </a:r>
            <a:r>
              <a:rPr dirty="0"/>
              <a:t> </a:t>
            </a:r>
            <a:r>
              <a:rPr dirty="0" err="1"/>
              <a:t>más</a:t>
            </a:r>
            <a:r>
              <a:rPr dirty="0"/>
              <a:t> </a:t>
            </a:r>
            <a:r>
              <a:rPr dirty="0" err="1"/>
              <a:t>fácilmente</a:t>
            </a:r>
            <a:r>
              <a:rPr dirty="0"/>
              <a:t> de sus </a:t>
            </a:r>
            <a:r>
              <a:rPr dirty="0" err="1"/>
              <a:t>rivales</a:t>
            </a:r>
            <a:endParaRPr dirty="0"/>
          </a:p>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dirty="0"/>
              <a:t>Se </a:t>
            </a:r>
            <a:r>
              <a:rPr dirty="0" err="1"/>
              <a:t>puede</a:t>
            </a:r>
            <a:r>
              <a:rPr dirty="0"/>
              <a:t> </a:t>
            </a:r>
            <a:r>
              <a:rPr dirty="0" err="1"/>
              <a:t>encontrar</a:t>
            </a:r>
            <a:r>
              <a:rPr dirty="0"/>
              <a:t> </a:t>
            </a:r>
            <a:r>
              <a:rPr dirty="0" err="1"/>
              <a:t>en</a:t>
            </a:r>
            <a:r>
              <a:rPr dirty="0"/>
              <a:t> </a:t>
            </a:r>
            <a:r>
              <a:rPr dirty="0" err="1"/>
              <a:t>todos</a:t>
            </a:r>
            <a:r>
              <a:rPr dirty="0"/>
              <a:t> los </a:t>
            </a:r>
            <a:r>
              <a:rPr dirty="0" err="1"/>
              <a:t>sectores</a:t>
            </a:r>
            <a:r>
              <a:rPr dirty="0"/>
              <a:t> y </a:t>
            </a:r>
            <a:r>
              <a:rPr dirty="0" err="1"/>
              <a:t>en</a:t>
            </a:r>
            <a:r>
              <a:rPr dirty="0"/>
              <a:t> </a:t>
            </a:r>
            <a:r>
              <a:rPr dirty="0" err="1"/>
              <a:t>muchas</a:t>
            </a:r>
            <a:r>
              <a:rPr dirty="0"/>
              <a:t> </a:t>
            </a:r>
            <a:r>
              <a:rPr dirty="0" err="1"/>
              <a:t>formas</a:t>
            </a:r>
            <a:r>
              <a:rPr dirty="0"/>
              <a:t>.</a:t>
            </a:r>
          </a:p>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dirty="0" err="1"/>
              <a:t>Comúnmente</a:t>
            </a:r>
            <a:r>
              <a:rPr dirty="0"/>
              <a:t> </a:t>
            </a:r>
            <a:r>
              <a:rPr dirty="0" err="1"/>
              <a:t>distinguimos</a:t>
            </a:r>
            <a:r>
              <a:rPr dirty="0"/>
              <a:t> entre </a:t>
            </a:r>
            <a:r>
              <a:rPr dirty="0" err="1"/>
              <a:t>innovaciones</a:t>
            </a:r>
            <a:r>
              <a:rPr dirty="0"/>
              <a:t> de </a:t>
            </a:r>
            <a:r>
              <a:rPr dirty="0" err="1"/>
              <a:t>producto</a:t>
            </a:r>
            <a:r>
              <a:rPr dirty="0"/>
              <a:t>, </a:t>
            </a:r>
            <a:r>
              <a:rPr dirty="0" err="1"/>
              <a:t>proceso</a:t>
            </a:r>
            <a:r>
              <a:rPr dirty="0"/>
              <a:t>, </a:t>
            </a:r>
            <a:r>
              <a:rPr dirty="0" err="1"/>
              <a:t>organización</a:t>
            </a:r>
            <a:r>
              <a:rPr dirty="0"/>
              <a:t> y marketing</a:t>
            </a:r>
          </a:p>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dirty="0" err="1"/>
              <a:t>Difiere</a:t>
            </a:r>
            <a:r>
              <a:rPr dirty="0"/>
              <a:t> por </a:t>
            </a:r>
            <a:r>
              <a:rPr dirty="0" err="1"/>
              <a:t>el</a:t>
            </a:r>
            <a:r>
              <a:rPr dirty="0"/>
              <a:t> </a:t>
            </a:r>
            <a:r>
              <a:rPr dirty="0" err="1"/>
              <a:t>grado</a:t>
            </a:r>
            <a:r>
              <a:rPr dirty="0"/>
              <a:t> de </a:t>
            </a:r>
            <a:r>
              <a:rPr dirty="0" err="1"/>
              <a:t>novedad</a:t>
            </a:r>
            <a:r>
              <a:rPr dirty="0"/>
              <a:t> (radical </a:t>
            </a:r>
            <a:r>
              <a:rPr lang="es-ES" dirty="0"/>
              <a:t>versus</a:t>
            </a:r>
            <a:r>
              <a:rPr dirty="0"/>
              <a:t> incremental)</a:t>
            </a:r>
          </a:p>
          <a:p>
            <a:pPr marL="342900" indent="-342900">
              <a:spcAft>
                <a:spcPts val="2400"/>
              </a:spcAft>
              <a:buBlip>
                <a:blip r:embed="rId7"/>
              </a:buBlip>
              <a:defRPr sz="2400">
                <a:latin typeface="Helvetica Neue" panose="020B0604020202020204" charset="0"/>
                <a:cs typeface="Microsoft Sans Serif" panose="020B0604020202020204" pitchFamily="34" charset="0"/>
              </a:defRPr>
            </a:pPr>
            <a:r>
              <a:rPr dirty="0"/>
              <a:t>A la </a:t>
            </a:r>
            <a:r>
              <a:rPr dirty="0" err="1"/>
              <a:t>derecha</a:t>
            </a:r>
            <a:r>
              <a:rPr dirty="0"/>
              <a:t> hay </a:t>
            </a:r>
            <a:r>
              <a:rPr dirty="0" err="1"/>
              <a:t>algunas</a:t>
            </a:r>
            <a:r>
              <a:rPr dirty="0"/>
              <a:t> </a:t>
            </a:r>
            <a:r>
              <a:rPr dirty="0" err="1"/>
              <a:t>formas</a:t>
            </a:r>
            <a:r>
              <a:rPr dirty="0"/>
              <a:t> </a:t>
            </a:r>
            <a:r>
              <a:rPr dirty="0" err="1"/>
              <a:t>en</a:t>
            </a:r>
            <a:r>
              <a:rPr dirty="0"/>
              <a:t> que </a:t>
            </a:r>
            <a:r>
              <a:rPr lang="es-ES" dirty="0"/>
              <a:t>la innovación </a:t>
            </a:r>
            <a:r>
              <a:rPr dirty="0" err="1"/>
              <a:t>transforma</a:t>
            </a:r>
            <a:r>
              <a:rPr dirty="0"/>
              <a:t> </a:t>
            </a:r>
            <a:r>
              <a:rPr dirty="0" err="1"/>
              <a:t>nuestro</a:t>
            </a:r>
            <a:r>
              <a:rPr dirty="0"/>
              <a:t> </a:t>
            </a:r>
            <a:r>
              <a:rPr dirty="0" err="1"/>
              <a:t>mundo</a:t>
            </a:r>
            <a:endParaRPr dirty="0"/>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3571123265"/>
              </p:ext>
            </p:extLst>
          </p:nvPr>
        </p:nvGraphicFramePr>
        <p:xfrm>
          <a:off x="1296000" y="3384000"/>
          <a:ext cx="1566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29">
            <a:extLst>
              <a:ext uri="{FF2B5EF4-FFF2-40B4-BE49-F238E27FC236}">
                <a16:creationId xmlns:a16="http://schemas.microsoft.com/office/drawing/2014/main" id="{37F8370A-DB37-DEE7-C282-4FA312DF5505}"/>
              </a:ext>
            </a:extLst>
          </p:cNvPr>
          <p:cNvSpPr txBox="1"/>
          <p:nvPr/>
        </p:nvSpPr>
        <p:spPr>
          <a:xfrm>
            <a:off x="1296000" y="2304000"/>
            <a:ext cx="579942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1.1 El </a:t>
            </a:r>
            <a:r>
              <a:rPr dirty="0" err="1"/>
              <a:t>concepto</a:t>
            </a:r>
            <a:r>
              <a:rPr dirty="0"/>
              <a:t> de </a:t>
            </a:r>
            <a:r>
              <a:rPr dirty="0" err="1"/>
              <a:t>innovación</a:t>
            </a:r>
            <a:endParaRPr dirty="0"/>
          </a:p>
        </p:txBody>
      </p:sp>
      <p:sp>
        <p:nvSpPr>
          <p:cNvPr id="7" name="CuadroTexto 28">
            <a:extLst>
              <a:ext uri="{FF2B5EF4-FFF2-40B4-BE49-F238E27FC236}">
                <a16:creationId xmlns:a16="http://schemas.microsoft.com/office/drawing/2014/main" id="{4D52F801-AB11-B6EC-F98F-BC8010D6ECAE}"/>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1.</a:t>
            </a:r>
            <a:r>
              <a:rPr lang="de-DE" sz="4000" dirty="0"/>
              <a:t> </a:t>
            </a:r>
            <a:r>
              <a:rPr sz="4000" dirty="0"/>
              <a:t>El </a:t>
            </a:r>
            <a:r>
              <a:rPr sz="4000" dirty="0" err="1"/>
              <a:t>concepto</a:t>
            </a:r>
            <a:r>
              <a:rPr sz="4000" dirty="0"/>
              <a:t> y la </a:t>
            </a:r>
            <a:r>
              <a:rPr sz="4000" dirty="0" err="1"/>
              <a:t>naturaleza</a:t>
            </a:r>
            <a:r>
              <a:rPr sz="4000" dirty="0"/>
              <a:t> de la </a:t>
            </a:r>
            <a:r>
              <a:rPr sz="4000" dirty="0" err="1"/>
              <a:t>gestión</a:t>
            </a:r>
            <a:r>
              <a:rPr sz="4000" dirty="0"/>
              <a:t> de la </a:t>
            </a:r>
            <a:r>
              <a:rPr sz="4000" dirty="0" err="1"/>
              <a:t>innovación</a:t>
            </a:r>
            <a:endParaRPr sz="4000" dirty="0"/>
          </a:p>
        </p:txBody>
      </p:sp>
    </p:spTree>
    <p:extLst>
      <p:ext uri="{BB962C8B-B14F-4D97-AF65-F5344CB8AC3E}">
        <p14:creationId xmlns:p14="http://schemas.microsoft.com/office/powerpoint/2010/main" val="11184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7C2C5F2E-62E2-AC16-C442-81036D8DD643}"/>
              </a:ext>
            </a:extLst>
          </p:cNvPr>
          <p:cNvSpPr/>
          <p:nvPr/>
        </p:nvSpPr>
        <p:spPr>
          <a:xfrm>
            <a:off x="3060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sz="2400" kern="1200">
                <a:ln>
                  <a:noFill/>
                </a:ln>
                <a:solidFill>
                  <a:prstClr val="black"/>
                </a:solidFill>
                <a:effectLst/>
                <a:uLnTx/>
                <a:uFillTx/>
                <a:latin typeface="Helvetica Neue" panose="020B0604020202020204" charset="0"/>
                <a:ea typeface="+mn-ea"/>
                <a:cs typeface="Microsoft Sans Serif" panose="020B0604020202020204" pitchFamily="34" charset="0"/>
              </a:defRPr>
            </a:pPr>
            <a:r>
              <a:rPr lang="es-ES" dirty="0"/>
              <a:t>la innovación </a:t>
            </a:r>
            <a:r>
              <a:rPr dirty="0" err="1"/>
              <a:t>puede</a:t>
            </a:r>
            <a:r>
              <a:rPr dirty="0"/>
              <a:t> </a:t>
            </a:r>
            <a:r>
              <a:rPr dirty="0" err="1"/>
              <a:t>surgir</a:t>
            </a:r>
            <a:r>
              <a:rPr dirty="0"/>
              <a:t> dentro y </a:t>
            </a:r>
            <a:r>
              <a:rPr dirty="0" err="1"/>
              <a:t>fuera</a:t>
            </a:r>
            <a:r>
              <a:rPr dirty="0"/>
              <a:t> de las </a:t>
            </a:r>
            <a:r>
              <a:rPr dirty="0" err="1"/>
              <a:t>organizaciones</a:t>
            </a:r>
            <a:endParaRPr dirty="0"/>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pPr>
            <a:endParaRPr kumimoji="0" sz="2400" b="0" i="0" u="none" strike="noStrike" kern="1200" cap="none" normalizeH="0" baseline="0" dirty="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sz="2400" kern="1200">
                <a:ln>
                  <a:noFill/>
                </a:ln>
                <a:solidFill>
                  <a:prstClr val="black"/>
                </a:solidFill>
                <a:effectLst/>
                <a:uLnTx/>
                <a:uFillTx/>
                <a:latin typeface="Helvetica Neue" panose="020B0604020202020204" charset="0"/>
                <a:ea typeface="+mn-ea"/>
                <a:cs typeface="Microsoft Sans Serif" panose="020B0604020202020204" pitchFamily="34" charset="0"/>
              </a:defRPr>
            </a:pPr>
            <a:r>
              <a:rPr dirty="0"/>
              <a:t>Ambos </a:t>
            </a:r>
            <a:r>
              <a:rPr dirty="0" err="1"/>
              <a:t>caminos</a:t>
            </a:r>
            <a:r>
              <a:rPr dirty="0"/>
              <a:t> </a:t>
            </a:r>
            <a:r>
              <a:rPr dirty="0" err="1"/>
              <a:t>requieren</a:t>
            </a:r>
            <a:r>
              <a:rPr dirty="0"/>
              <a:t> que las </a:t>
            </a:r>
            <a:r>
              <a:rPr dirty="0" err="1"/>
              <a:t>organizaciones</a:t>
            </a:r>
            <a:r>
              <a:rPr dirty="0"/>
              <a:t> </a:t>
            </a:r>
            <a:r>
              <a:rPr dirty="0" err="1"/>
              <a:t>respondan</a:t>
            </a:r>
            <a:r>
              <a:rPr dirty="0"/>
              <a:t> a dos </a:t>
            </a:r>
            <a:r>
              <a:rPr dirty="0" err="1"/>
              <a:t>preguntas</a:t>
            </a:r>
            <a:endParaRPr dirty="0"/>
          </a:p>
        </p:txBody>
      </p:sp>
      <p:sp>
        <p:nvSpPr>
          <p:cNvPr id="20" name="object 3">
            <a:extLst>
              <a:ext uri="{FF2B5EF4-FFF2-40B4-BE49-F238E27FC236}">
                <a16:creationId xmlns:a16="http://schemas.microsoft.com/office/drawing/2014/main" id="{B7F43DB0-E295-1F32-7DFD-0A6568271FF9}"/>
              </a:ext>
            </a:extLst>
          </p:cNvPr>
          <p:cNvSpPr/>
          <p:nvPr/>
        </p:nvSpPr>
        <p:spPr>
          <a:xfrm>
            <a:off x="10584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sz="2400" kern="1200">
                <a:ln>
                  <a:noFill/>
                </a:ln>
                <a:solidFill>
                  <a:prstClr val="black"/>
                </a:solidFill>
                <a:effectLst/>
                <a:uLnTx/>
                <a:uFillTx/>
                <a:latin typeface="Helvetica Neue" panose="020B0604020202020204" charset="0"/>
                <a:ea typeface="+mn-ea"/>
                <a:cs typeface="Microsoft Sans Serif" panose="020B0604020202020204" pitchFamily="34" charset="0"/>
              </a:defRPr>
            </a:pPr>
            <a:r>
              <a:t>¿Cómo gestionar los procesos internos de innovación?</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pPr>
            <a:endParaRPr kumimoji="0" sz="2400" b="0" i="0" u="none" strike="noStrike" kern="1200" cap="none" normalizeH="0" baseline="0">
              <a:ln>
                <a:noFill/>
              </a:ln>
              <a:solidFill>
                <a:prstClr val="black"/>
              </a:solidFill>
              <a:effectLst/>
              <a:uLnTx/>
              <a:uFillTx/>
              <a:latin typeface="Helvetica Neue" panose="020B0604020202020204" charset="0"/>
              <a:ea typeface="+mn-ea"/>
              <a:cs typeface="Microsoft Sans Serif"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sz="2400" kern="1200">
                <a:ln>
                  <a:noFill/>
                </a:ln>
                <a:solidFill>
                  <a:prstClr val="black"/>
                </a:solidFill>
                <a:effectLst/>
                <a:uLnTx/>
                <a:uFillTx/>
                <a:latin typeface="Helvetica Neue" panose="020B0604020202020204" charset="0"/>
                <a:ea typeface="+mn-ea"/>
                <a:cs typeface="Microsoft Sans Serif" panose="020B0604020202020204" pitchFamily="34" charset="0"/>
              </a:defRPr>
            </a:pPr>
            <a:r>
              <a:t>¿Cómo gestionar las interacciones con el ecosistema de innovación?</a:t>
            </a:r>
          </a:p>
        </p:txBody>
      </p:sp>
      <p:pic>
        <p:nvPicPr>
          <p:cNvPr id="27" name="object 8">
            <a:extLst>
              <a:ext uri="{FF2B5EF4-FFF2-40B4-BE49-F238E27FC236}">
                <a16:creationId xmlns:a16="http://schemas.microsoft.com/office/drawing/2014/main" id="{B3EE6A01-FD44-67AA-4C99-DCE667BDF0AD}"/>
              </a:ext>
            </a:extLst>
          </p:cNvPr>
          <p:cNvPicPr/>
          <p:nvPr/>
        </p:nvPicPr>
        <p:blipFill>
          <a:blip r:embed="rId3" cstate="print"/>
          <a:stretch>
            <a:fillRect/>
          </a:stretch>
        </p:blipFill>
        <p:spPr>
          <a:xfrm>
            <a:off x="5040000" y="3600000"/>
            <a:ext cx="720000" cy="720000"/>
          </a:xfrm>
          <a:prstGeom prst="rect">
            <a:avLst/>
          </a:prstGeom>
          <a:solidFill>
            <a:schemeClr val="accent1">
              <a:lumMod val="75000"/>
            </a:schemeClr>
          </a:solidFill>
          <a:scene3d>
            <a:camera prst="orthographicFront">
              <a:rot lat="0" lon="0" rev="0"/>
            </a:camera>
            <a:lightRig rig="threePt" dir="t"/>
          </a:scene3d>
        </p:spPr>
      </p:pic>
      <p:pic>
        <p:nvPicPr>
          <p:cNvPr id="28" name="object 8">
            <a:extLst>
              <a:ext uri="{FF2B5EF4-FFF2-40B4-BE49-F238E27FC236}">
                <a16:creationId xmlns:a16="http://schemas.microsoft.com/office/drawing/2014/main" id="{58CEEBEE-8EE1-3DB7-C7E5-541E11EDAD30}"/>
              </a:ext>
            </a:extLst>
          </p:cNvPr>
          <p:cNvPicPr/>
          <p:nvPr/>
        </p:nvPicPr>
        <p:blipFill>
          <a:blip r:embed="rId3" cstate="print"/>
          <a:stretch>
            <a:fillRect/>
          </a:stretch>
        </p:blipFill>
        <p:spPr>
          <a:xfrm>
            <a:off x="12564000" y="3600000"/>
            <a:ext cx="720000" cy="720000"/>
          </a:xfrm>
          <a:prstGeom prst="rect">
            <a:avLst/>
          </a:prstGeom>
          <a:solidFill>
            <a:schemeClr val="accent1">
              <a:lumMod val="75000"/>
            </a:schemeClr>
          </a:solidFill>
          <a:scene3d>
            <a:camera prst="orthographicFront">
              <a:rot lat="0" lon="0" rev="0"/>
            </a:camera>
            <a:lightRig rig="threePt" dir="t"/>
          </a:scene3d>
        </p:spPr>
      </p:pic>
      <p:sp>
        <p:nvSpPr>
          <p:cNvPr id="10" name="CuadroTexto 29">
            <a:extLst>
              <a:ext uri="{FF2B5EF4-FFF2-40B4-BE49-F238E27FC236}">
                <a16:creationId xmlns:a16="http://schemas.microsoft.com/office/drawing/2014/main" id="{3F34CE6E-9A81-2D18-21C8-245C69BE8F3A}"/>
              </a:ext>
            </a:extLst>
          </p:cNvPr>
          <p:cNvSpPr txBox="1"/>
          <p:nvPr/>
        </p:nvSpPr>
        <p:spPr>
          <a:xfrm>
            <a:off x="1296000" y="2304000"/>
            <a:ext cx="6022411"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1.2 </a:t>
            </a:r>
            <a:r>
              <a:rPr lang="es-ES" dirty="0"/>
              <a:t>¿Cómo se crea la innovación?</a:t>
            </a:r>
            <a:endParaRPr dirty="0"/>
          </a:p>
        </p:txBody>
      </p:sp>
      <p:sp>
        <p:nvSpPr>
          <p:cNvPr id="11" name="CuadroTexto 28">
            <a:extLst>
              <a:ext uri="{FF2B5EF4-FFF2-40B4-BE49-F238E27FC236}">
                <a16:creationId xmlns:a16="http://schemas.microsoft.com/office/drawing/2014/main" id="{663B1A5A-1188-AE5A-4351-2C131469A69A}"/>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1.</a:t>
            </a:r>
            <a:r>
              <a:rPr lang="de-DE" sz="4000" dirty="0"/>
              <a:t> </a:t>
            </a:r>
            <a:r>
              <a:rPr sz="4000" dirty="0"/>
              <a:t>El </a:t>
            </a:r>
            <a:r>
              <a:rPr sz="4000" dirty="0" err="1"/>
              <a:t>concepto</a:t>
            </a:r>
            <a:r>
              <a:rPr sz="4000" dirty="0"/>
              <a:t> y la </a:t>
            </a:r>
            <a:r>
              <a:rPr sz="4000" dirty="0" err="1"/>
              <a:t>naturaleza</a:t>
            </a:r>
            <a:r>
              <a:rPr sz="4000" dirty="0"/>
              <a:t> de la </a:t>
            </a:r>
            <a:r>
              <a:rPr sz="4000" dirty="0" err="1"/>
              <a:t>gestión</a:t>
            </a:r>
            <a:r>
              <a:rPr sz="4000" dirty="0"/>
              <a:t> de la </a:t>
            </a:r>
            <a:r>
              <a:rPr sz="4000" dirty="0" err="1"/>
              <a:t>innovación</a:t>
            </a:r>
            <a:endParaRPr sz="4000" dirty="0"/>
          </a:p>
        </p:txBody>
      </p:sp>
    </p:spTree>
    <p:extLst>
      <p:ext uri="{BB962C8B-B14F-4D97-AF65-F5344CB8AC3E}">
        <p14:creationId xmlns:p14="http://schemas.microsoft.com/office/powerpoint/2010/main" val="97517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982159"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1.3 ¿</a:t>
            </a:r>
            <a:r>
              <a:rPr dirty="0" err="1"/>
              <a:t>Qué</a:t>
            </a:r>
            <a:r>
              <a:rPr dirty="0"/>
              <a:t> es la </a:t>
            </a:r>
            <a:r>
              <a:rPr dirty="0" err="1"/>
              <a:t>gestión</a:t>
            </a:r>
            <a:r>
              <a:rPr dirty="0"/>
              <a:t> de la </a:t>
            </a:r>
            <a:r>
              <a:rPr dirty="0" err="1"/>
              <a:t>innovación</a:t>
            </a:r>
            <a:r>
              <a:rPr dirty="0"/>
              <a:t>?</a:t>
            </a:r>
          </a:p>
        </p:txBody>
      </p:sp>
      <p:sp>
        <p:nvSpPr>
          <p:cNvPr id="10" name="TextBox 9">
            <a:extLst>
              <a:ext uri="{FF2B5EF4-FFF2-40B4-BE49-F238E27FC236}">
                <a16:creationId xmlns:a16="http://schemas.microsoft.com/office/drawing/2014/main" id="{73EF3C70-B22C-BDE2-985D-E90CA804BBAC}"/>
              </a:ext>
            </a:extLst>
          </p:cNvPr>
          <p:cNvSpPr txBox="1"/>
          <p:nvPr/>
        </p:nvSpPr>
        <p:spPr>
          <a:xfrm>
            <a:off x="1296000" y="3384000"/>
            <a:ext cx="15840000" cy="5632311"/>
          </a:xfrm>
          <a:prstGeom prst="rect">
            <a:avLst/>
          </a:prstGeom>
          <a:noFill/>
        </p:spPr>
        <p:txBody>
          <a:bodyPr wrap="square">
            <a:noAutofit/>
          </a:bodyPr>
          <a:lstStyle/>
          <a:p>
            <a:pPr marL="342900" indent="-342900">
              <a:buBlip>
                <a:blip r:embed="rId2"/>
              </a:buBlip>
              <a:defRPr sz="2400">
                <a:latin typeface="Helvetica Neue" panose="020B0604020202020204" charset="0"/>
                <a:cs typeface="Microsoft Sans Serif" panose="020B0604020202020204" pitchFamily="34" charset="0"/>
              </a:defRPr>
            </a:pPr>
            <a:r>
              <a:rPr dirty="0"/>
              <a:t>La </a:t>
            </a:r>
            <a:r>
              <a:rPr dirty="0" err="1"/>
              <a:t>gestión</a:t>
            </a:r>
            <a:r>
              <a:rPr dirty="0"/>
              <a:t> de la </a:t>
            </a:r>
            <a:r>
              <a:rPr dirty="0" err="1"/>
              <a:t>innovación</a:t>
            </a:r>
            <a:r>
              <a:rPr dirty="0"/>
              <a:t> se </a:t>
            </a:r>
            <a:r>
              <a:rPr dirty="0" err="1"/>
              <a:t>refiere</a:t>
            </a:r>
            <a:r>
              <a:rPr dirty="0"/>
              <a:t> a la </a:t>
            </a:r>
            <a:r>
              <a:rPr dirty="0" err="1"/>
              <a:t>identificación</a:t>
            </a:r>
            <a:r>
              <a:rPr dirty="0"/>
              <a:t>, </a:t>
            </a:r>
            <a:r>
              <a:rPr dirty="0" err="1"/>
              <a:t>reconfiguración</a:t>
            </a:r>
            <a:r>
              <a:rPr dirty="0"/>
              <a:t> e </a:t>
            </a:r>
            <a:r>
              <a:rPr dirty="0" err="1"/>
              <a:t>implementación</a:t>
            </a:r>
            <a:r>
              <a:rPr dirty="0"/>
              <a:t> de </a:t>
            </a:r>
            <a:r>
              <a:rPr dirty="0" err="1"/>
              <a:t>todos</a:t>
            </a:r>
            <a:r>
              <a:rPr dirty="0"/>
              <a:t> los </a:t>
            </a:r>
            <a:r>
              <a:rPr dirty="0" err="1"/>
              <a:t>recursos</a:t>
            </a:r>
            <a:r>
              <a:rPr dirty="0"/>
              <a:t> </a:t>
            </a:r>
            <a:r>
              <a:rPr dirty="0" err="1"/>
              <a:t>relevantes</a:t>
            </a:r>
            <a:r>
              <a:rPr dirty="0"/>
              <a:t> para la </a:t>
            </a:r>
            <a:r>
              <a:rPr dirty="0" err="1"/>
              <a:t>creación</a:t>
            </a:r>
            <a:r>
              <a:rPr dirty="0"/>
              <a:t> y </a:t>
            </a:r>
            <a:r>
              <a:rPr dirty="0" err="1"/>
              <a:t>comercialización</a:t>
            </a:r>
            <a:r>
              <a:rPr dirty="0"/>
              <a:t> de </a:t>
            </a:r>
            <a:r>
              <a:rPr dirty="0" err="1"/>
              <a:t>innovaci</a:t>
            </a:r>
            <a:r>
              <a:rPr lang="es-ES" dirty="0" err="1"/>
              <a:t>ón</a:t>
            </a:r>
            <a:r>
              <a:rPr dirty="0"/>
              <a:t>.</a:t>
            </a:r>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a:t>Las </a:t>
            </a:r>
            <a:r>
              <a:rPr dirty="0" err="1"/>
              <a:t>organizaciones</a:t>
            </a:r>
            <a:r>
              <a:rPr dirty="0"/>
              <a:t> </a:t>
            </a:r>
            <a:r>
              <a:rPr dirty="0" err="1"/>
              <a:t>innovadoras</a:t>
            </a:r>
            <a:r>
              <a:rPr dirty="0"/>
              <a:t> </a:t>
            </a:r>
            <a:r>
              <a:rPr dirty="0" err="1"/>
              <a:t>deben</a:t>
            </a:r>
            <a:r>
              <a:rPr dirty="0"/>
              <a:t> </a:t>
            </a:r>
            <a:r>
              <a:rPr dirty="0" err="1"/>
              <a:t>considerar</a:t>
            </a:r>
            <a:r>
              <a:rPr dirty="0"/>
              <a:t> la </a:t>
            </a:r>
            <a:r>
              <a:rPr dirty="0" err="1"/>
              <a:t>organización</a:t>
            </a:r>
            <a:r>
              <a:rPr dirty="0"/>
              <a:t>, la </a:t>
            </a:r>
            <a:r>
              <a:rPr dirty="0" err="1"/>
              <a:t>tecnología</a:t>
            </a:r>
            <a:r>
              <a:rPr dirty="0"/>
              <a:t>, las </a:t>
            </a:r>
            <a:r>
              <a:rPr dirty="0" err="1"/>
              <a:t>finanzas</a:t>
            </a:r>
            <a:r>
              <a:rPr dirty="0"/>
              <a:t>, la </a:t>
            </a:r>
            <a:r>
              <a:rPr dirty="0" err="1"/>
              <a:t>infraestructura</a:t>
            </a:r>
            <a:r>
              <a:rPr dirty="0"/>
              <a:t>, </a:t>
            </a:r>
            <a:r>
              <a:rPr dirty="0" err="1"/>
              <a:t>el</a:t>
            </a:r>
            <a:r>
              <a:rPr dirty="0"/>
              <a:t> capital </a:t>
            </a:r>
            <a:r>
              <a:rPr dirty="0" err="1"/>
              <a:t>humano</a:t>
            </a:r>
            <a:r>
              <a:rPr dirty="0"/>
              <a:t> y </a:t>
            </a:r>
            <a:r>
              <a:rPr dirty="0" err="1"/>
              <a:t>muchas</a:t>
            </a:r>
            <a:r>
              <a:rPr dirty="0"/>
              <a:t> </a:t>
            </a:r>
            <a:r>
              <a:rPr dirty="0" err="1"/>
              <a:t>otras</a:t>
            </a:r>
            <a:r>
              <a:rPr dirty="0"/>
              <a:t> </a:t>
            </a:r>
            <a:r>
              <a:rPr dirty="0" err="1"/>
              <a:t>capacidades</a:t>
            </a:r>
            <a:r>
              <a:rPr dirty="0"/>
              <a:t> </a:t>
            </a:r>
            <a:r>
              <a:rPr dirty="0" err="1"/>
              <a:t>internas</a:t>
            </a:r>
            <a:r>
              <a:rPr dirty="0"/>
              <a:t> dentro de la </a:t>
            </a:r>
            <a:r>
              <a:rPr dirty="0" err="1"/>
              <a:t>empresa</a:t>
            </a:r>
            <a:r>
              <a:rPr dirty="0"/>
              <a:t> y </a:t>
            </a:r>
            <a:r>
              <a:rPr dirty="0" err="1"/>
              <a:t>en</a:t>
            </a:r>
            <a:r>
              <a:rPr dirty="0"/>
              <a:t> </a:t>
            </a:r>
            <a:r>
              <a:rPr dirty="0" err="1"/>
              <a:t>su</a:t>
            </a:r>
            <a:r>
              <a:rPr dirty="0"/>
              <a:t> </a:t>
            </a:r>
            <a:r>
              <a:rPr dirty="0" err="1"/>
              <a:t>ecosistema</a:t>
            </a:r>
            <a:r>
              <a:rPr dirty="0"/>
              <a:t> de </a:t>
            </a:r>
            <a:r>
              <a:rPr dirty="0" err="1"/>
              <a:t>innovación</a:t>
            </a:r>
            <a:r>
              <a:rPr dirty="0"/>
              <a:t>.</a:t>
            </a:r>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a:t>La </a:t>
            </a:r>
            <a:r>
              <a:rPr dirty="0" err="1"/>
              <a:t>innovación</a:t>
            </a:r>
            <a:r>
              <a:rPr dirty="0"/>
              <a:t> </a:t>
            </a:r>
            <a:r>
              <a:rPr dirty="0" err="1"/>
              <a:t>comienza</a:t>
            </a:r>
            <a:r>
              <a:rPr dirty="0"/>
              <a:t> con la idea </a:t>
            </a:r>
            <a:r>
              <a:rPr dirty="0" err="1"/>
              <a:t>creativa</a:t>
            </a:r>
            <a:r>
              <a:rPr dirty="0"/>
              <a:t>, por lo que las </a:t>
            </a:r>
            <a:r>
              <a:rPr dirty="0" err="1"/>
              <a:t>organizaciones</a:t>
            </a:r>
            <a:r>
              <a:rPr dirty="0"/>
              <a:t> </a:t>
            </a:r>
            <a:r>
              <a:rPr dirty="0" err="1"/>
              <a:t>deben</a:t>
            </a:r>
            <a:r>
              <a:rPr dirty="0"/>
              <a:t> </a:t>
            </a:r>
            <a:r>
              <a:rPr dirty="0" err="1"/>
              <a:t>prestar</a:t>
            </a:r>
            <a:r>
              <a:rPr dirty="0"/>
              <a:t> especial </a:t>
            </a:r>
            <a:r>
              <a:rPr dirty="0" err="1"/>
              <a:t>atención</a:t>
            </a:r>
            <a:r>
              <a:rPr dirty="0"/>
              <a:t> a la </a:t>
            </a:r>
            <a:r>
              <a:rPr dirty="0" err="1"/>
              <a:t>gestión</a:t>
            </a:r>
            <a:r>
              <a:rPr dirty="0"/>
              <a:t> de la </a:t>
            </a:r>
            <a:r>
              <a:rPr dirty="0" err="1"/>
              <a:t>creatividad</a:t>
            </a:r>
            <a:r>
              <a:rPr dirty="0"/>
              <a:t> a </a:t>
            </a:r>
            <a:r>
              <a:rPr dirty="0" err="1"/>
              <a:t>nivel</a:t>
            </a:r>
            <a:r>
              <a:rPr dirty="0"/>
              <a:t> individual y </a:t>
            </a:r>
            <a:r>
              <a:rPr dirty="0" err="1"/>
              <a:t>organizacional</a:t>
            </a:r>
            <a:r>
              <a:rPr dirty="0"/>
              <a:t>.</a:t>
            </a:r>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err="1"/>
              <a:t>En</a:t>
            </a:r>
            <a:r>
              <a:rPr dirty="0"/>
              <a:t> las </a:t>
            </a:r>
            <a:r>
              <a:rPr dirty="0" err="1"/>
              <a:t>organizaciones</a:t>
            </a:r>
            <a:r>
              <a:rPr dirty="0"/>
              <a:t> </a:t>
            </a:r>
            <a:r>
              <a:rPr dirty="0" err="1"/>
              <a:t>intraempresariales</a:t>
            </a:r>
            <a:r>
              <a:rPr dirty="0"/>
              <a:t> </a:t>
            </a:r>
            <a:r>
              <a:rPr dirty="0" err="1"/>
              <a:t>estas</a:t>
            </a:r>
            <a:r>
              <a:rPr dirty="0"/>
              <a:t> </a:t>
            </a:r>
            <a:r>
              <a:rPr dirty="0" err="1"/>
              <a:t>cuestiones</a:t>
            </a:r>
            <a:r>
              <a:rPr dirty="0"/>
              <a:t> son </a:t>
            </a:r>
            <a:r>
              <a:rPr dirty="0" err="1"/>
              <a:t>aún</a:t>
            </a:r>
            <a:r>
              <a:rPr dirty="0"/>
              <a:t> </a:t>
            </a:r>
            <a:r>
              <a:rPr dirty="0" err="1"/>
              <a:t>más</a:t>
            </a:r>
            <a:r>
              <a:rPr dirty="0"/>
              <a:t> </a:t>
            </a:r>
            <a:r>
              <a:rPr dirty="0" err="1"/>
              <a:t>pronunciadas</a:t>
            </a:r>
            <a:r>
              <a:rPr dirty="0"/>
              <a:t>. Tener un </a:t>
            </a:r>
            <a:r>
              <a:rPr dirty="0" err="1"/>
              <a:t>grupo</a:t>
            </a:r>
            <a:r>
              <a:rPr dirty="0"/>
              <a:t> </a:t>
            </a:r>
            <a:r>
              <a:rPr dirty="0" err="1"/>
              <a:t>limitado</a:t>
            </a:r>
            <a:r>
              <a:rPr dirty="0"/>
              <a:t> de </a:t>
            </a:r>
            <a:r>
              <a:rPr dirty="0" err="1"/>
              <a:t>recursos</a:t>
            </a:r>
            <a:r>
              <a:rPr dirty="0"/>
              <a:t> </a:t>
            </a:r>
            <a:r>
              <a:rPr dirty="0" err="1"/>
              <a:t>internos</a:t>
            </a:r>
            <a:r>
              <a:rPr dirty="0"/>
              <a:t> </a:t>
            </a:r>
            <a:r>
              <a:rPr dirty="0" err="1"/>
              <a:t>como</a:t>
            </a:r>
            <a:r>
              <a:rPr dirty="0"/>
              <a:t> </a:t>
            </a:r>
            <a:r>
              <a:rPr dirty="0" err="1"/>
              <a:t>ecosistema</a:t>
            </a:r>
            <a:r>
              <a:rPr dirty="0"/>
              <a:t> </a:t>
            </a:r>
            <a:r>
              <a:rPr dirty="0" err="1"/>
              <a:t>primario</a:t>
            </a:r>
            <a:r>
              <a:rPr dirty="0"/>
              <a:t> y base de </a:t>
            </a:r>
            <a:r>
              <a:rPr dirty="0" err="1"/>
              <a:t>conocimiento</a:t>
            </a:r>
            <a:r>
              <a:rPr dirty="0"/>
              <a:t> </a:t>
            </a:r>
            <a:r>
              <a:rPr dirty="0" err="1"/>
              <a:t>significa</a:t>
            </a:r>
            <a:r>
              <a:rPr dirty="0"/>
              <a:t> que los </a:t>
            </a:r>
            <a:r>
              <a:rPr dirty="0" err="1"/>
              <a:t>errores</a:t>
            </a:r>
            <a:r>
              <a:rPr dirty="0"/>
              <a:t> </a:t>
            </a:r>
            <a:r>
              <a:rPr dirty="0" err="1"/>
              <a:t>pueden</a:t>
            </a:r>
            <a:r>
              <a:rPr dirty="0"/>
              <a:t> ser </a:t>
            </a:r>
            <a:r>
              <a:rPr dirty="0" err="1"/>
              <a:t>costosos</a:t>
            </a:r>
            <a:r>
              <a:rPr dirty="0"/>
              <a:t> e </a:t>
            </a:r>
            <a:r>
              <a:rPr dirty="0" err="1"/>
              <a:t>incluso</a:t>
            </a:r>
            <a:r>
              <a:rPr dirty="0"/>
              <a:t> fatales para </a:t>
            </a:r>
            <a:r>
              <a:rPr dirty="0" err="1"/>
              <a:t>el</a:t>
            </a:r>
            <a:r>
              <a:rPr dirty="0"/>
              <a:t> </a:t>
            </a:r>
            <a:r>
              <a:rPr dirty="0" err="1"/>
              <a:t>futuro</a:t>
            </a:r>
            <a:r>
              <a:rPr dirty="0"/>
              <a:t> de la </a:t>
            </a:r>
            <a:r>
              <a:rPr dirty="0" err="1"/>
              <a:t>organización</a:t>
            </a:r>
            <a:r>
              <a:rPr dirty="0"/>
              <a:t>. </a:t>
            </a:r>
          </a:p>
          <a:p>
            <a:pPr marL="342900" indent="-342900">
              <a:buBlip>
                <a:blip r:embed="rId2"/>
              </a:buBlip>
            </a:pPr>
            <a:endParaRPr sz="2400" dirty="0">
              <a:latin typeface="Helvetica Neue" panose="020B0604020202020204" charset="0"/>
              <a:cs typeface="Microsoft Sans Serif" panose="020B0604020202020204" pitchFamily="34" charset="0"/>
            </a:endParaRPr>
          </a:p>
          <a:p>
            <a:pPr marL="342900" indent="-342900">
              <a:buBlip>
                <a:blip r:embed="rId2"/>
              </a:buBlip>
              <a:defRPr sz="2400">
                <a:latin typeface="Helvetica Neue" panose="020B0604020202020204" charset="0"/>
                <a:cs typeface="Microsoft Sans Serif" panose="020B0604020202020204" pitchFamily="34" charset="0"/>
              </a:defRPr>
            </a:pPr>
            <a:r>
              <a:rPr dirty="0" err="1"/>
              <a:t>Esto</a:t>
            </a:r>
            <a:r>
              <a:rPr dirty="0"/>
              <a:t> </a:t>
            </a:r>
            <a:r>
              <a:rPr dirty="0" err="1"/>
              <a:t>obliga</a:t>
            </a:r>
            <a:r>
              <a:rPr dirty="0"/>
              <a:t> a las </a:t>
            </a:r>
            <a:r>
              <a:rPr dirty="0" err="1"/>
              <a:t>organizaciones</a:t>
            </a:r>
            <a:r>
              <a:rPr dirty="0"/>
              <a:t> a </a:t>
            </a:r>
            <a:r>
              <a:rPr dirty="0" err="1"/>
              <a:t>elegir</a:t>
            </a:r>
            <a:r>
              <a:rPr dirty="0"/>
              <a:t> entre </a:t>
            </a:r>
            <a:r>
              <a:rPr dirty="0" err="1"/>
              <a:t>estabilidad</a:t>
            </a:r>
            <a:r>
              <a:rPr dirty="0"/>
              <a:t> y </a:t>
            </a:r>
            <a:r>
              <a:rPr dirty="0" err="1"/>
              <a:t>creatividad</a:t>
            </a:r>
            <a:endParaRPr dirty="0"/>
          </a:p>
          <a:p>
            <a:pPr marL="342900" indent="-342900">
              <a:buFont typeface="Arial" panose="020B0604020202020204" pitchFamily="34" charset="0"/>
              <a:buChar char="•"/>
            </a:pPr>
            <a:endParaRPr sz="2400" dirty="0">
              <a:latin typeface="Helvetica Neue" panose="020B0604020202020204" charset="0"/>
              <a:cs typeface="Microsoft Sans Serif" panose="020B0604020202020204" pitchFamily="34" charset="0"/>
            </a:endParaRPr>
          </a:p>
        </p:txBody>
      </p:sp>
      <p:sp>
        <p:nvSpPr>
          <p:cNvPr id="11" name="CuadroTexto 28">
            <a:extLst>
              <a:ext uri="{FF2B5EF4-FFF2-40B4-BE49-F238E27FC236}">
                <a16:creationId xmlns:a16="http://schemas.microsoft.com/office/drawing/2014/main" id="{7FC435B4-6EDE-D23A-09C3-B60E732730D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sz="4000" dirty="0"/>
              <a:t>1.</a:t>
            </a:r>
            <a:r>
              <a:rPr lang="de-DE" sz="4000" dirty="0"/>
              <a:t> </a:t>
            </a:r>
            <a:r>
              <a:rPr sz="4000" dirty="0"/>
              <a:t>El </a:t>
            </a:r>
            <a:r>
              <a:rPr sz="4000" dirty="0" err="1"/>
              <a:t>concepto</a:t>
            </a:r>
            <a:r>
              <a:rPr sz="4000" dirty="0"/>
              <a:t> y la </a:t>
            </a:r>
            <a:r>
              <a:rPr sz="4000" dirty="0" err="1"/>
              <a:t>naturaleza</a:t>
            </a:r>
            <a:r>
              <a:rPr sz="4000" dirty="0"/>
              <a:t> de la </a:t>
            </a:r>
            <a:r>
              <a:rPr sz="4000" dirty="0" err="1"/>
              <a:t>gestión</a:t>
            </a:r>
            <a:r>
              <a:rPr sz="4000" dirty="0"/>
              <a:t> de la </a:t>
            </a:r>
            <a:r>
              <a:rPr sz="4000" dirty="0" err="1"/>
              <a:t>innovación</a:t>
            </a:r>
            <a:endParaRPr sz="4000" dirty="0"/>
          </a:p>
        </p:txBody>
      </p:sp>
    </p:spTree>
    <p:extLst>
      <p:ext uri="{BB962C8B-B14F-4D97-AF65-F5344CB8AC3E}">
        <p14:creationId xmlns:p14="http://schemas.microsoft.com/office/powerpoint/2010/main" val="18149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Factores a tener en cuenta en la gestión de la innovación</a:t>
            </a:r>
            <a:endParaRPr kumimoji="0" sz="4800" b="1" i="0" u="none" strike="noStrike" kern="1200" cap="none" normalizeH="0" baseline="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t>Unidad 2</a:t>
            </a:r>
            <a:endParaRPr kumimoji="0" sz="6000" b="1" i="0" u="none" strike="noStrike" kern="1200" cap="none"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61364" y="5567401"/>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2.1 </a:t>
            </a:r>
            <a:r>
              <a:rPr dirty="0" err="1"/>
              <a:t>Creatividad</a:t>
            </a:r>
            <a:r>
              <a:rPr dirty="0"/>
              <a:t> </a:t>
            </a:r>
            <a:r>
              <a:rPr lang="es-ES" dirty="0"/>
              <a:t>versus</a:t>
            </a:r>
            <a:r>
              <a:rPr dirty="0"/>
              <a:t> </a:t>
            </a:r>
            <a:r>
              <a:rPr dirty="0" err="1"/>
              <a:t>estabilidad</a:t>
            </a:r>
            <a:endParaRPr dirty="0"/>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2.2 </a:t>
            </a:r>
            <a:r>
              <a:rPr dirty="0" err="1"/>
              <a:t>Incertidumbre</a:t>
            </a:r>
            <a:r>
              <a:rPr dirty="0"/>
              <a:t> y </a:t>
            </a:r>
            <a:r>
              <a:rPr dirty="0" err="1"/>
              <a:t>búsqueda</a:t>
            </a:r>
            <a:r>
              <a:rPr dirty="0"/>
              <a:t> del </a:t>
            </a:r>
            <a:r>
              <a:rPr dirty="0" err="1"/>
              <a:t>conocimiento</a:t>
            </a:r>
            <a:endParaRPr dirty="0"/>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2.3 </a:t>
            </a:r>
            <a:r>
              <a:rPr dirty="0" err="1"/>
              <a:t>Procesos</a:t>
            </a:r>
            <a:r>
              <a:rPr dirty="0"/>
              <a:t> </a:t>
            </a:r>
            <a:r>
              <a:rPr dirty="0" err="1"/>
              <a:t>internos</a:t>
            </a:r>
            <a:endParaRPr dirty="0"/>
          </a:p>
        </p:txBody>
      </p:sp>
    </p:spTree>
    <p:extLst>
      <p:ext uri="{BB962C8B-B14F-4D97-AF65-F5344CB8AC3E}">
        <p14:creationId xmlns:p14="http://schemas.microsoft.com/office/powerpoint/2010/main" val="233817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2669</Words>
  <Application>Microsoft Office PowerPoint</Application>
  <PresentationFormat>Benutzerdefiniert</PresentationFormat>
  <Paragraphs>408</Paragraphs>
  <Slides>27</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207</cp:revision>
  <cp:lastPrinted>2022-12-01T09:15:04Z</cp:lastPrinted>
  <dcterms:created xsi:type="dcterms:W3CDTF">2022-01-27T16:04:38Z</dcterms:created>
  <dcterms:modified xsi:type="dcterms:W3CDTF">2024-02-05T00:02:27Z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