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30"/>
  </p:notesMasterIdLst>
  <p:handoutMasterIdLst>
    <p:handoutMasterId r:id="rId31"/>
  </p:handoutMasterIdLst>
  <p:sldIdLst>
    <p:sldId id="277" r:id="rId3"/>
    <p:sldId id="278" r:id="rId4"/>
    <p:sldId id="269" r:id="rId5"/>
    <p:sldId id="291" r:id="rId6"/>
    <p:sldId id="265" r:id="rId7"/>
    <p:sldId id="273" r:id="rId8"/>
    <p:sldId id="292" r:id="rId9"/>
    <p:sldId id="275" r:id="rId10"/>
    <p:sldId id="297" r:id="rId11"/>
    <p:sldId id="276" r:id="rId12"/>
    <p:sldId id="280" r:id="rId13"/>
    <p:sldId id="279" r:id="rId14"/>
    <p:sldId id="281" r:id="rId15"/>
    <p:sldId id="274" r:id="rId16"/>
    <p:sldId id="284" r:id="rId17"/>
    <p:sldId id="285" r:id="rId18"/>
    <p:sldId id="294" r:id="rId19"/>
    <p:sldId id="286" r:id="rId20"/>
    <p:sldId id="298" r:id="rId21"/>
    <p:sldId id="288" r:id="rId22"/>
    <p:sldId id="301" r:id="rId23"/>
    <p:sldId id="302" r:id="rId24"/>
    <p:sldId id="271" r:id="rId25"/>
    <p:sldId id="299" r:id="rId26"/>
    <p:sldId id="270" r:id="rId27"/>
    <p:sldId id="296" r:id="rId28"/>
    <p:sldId id="287" r:id="rId29"/>
  </p:sldIdLst>
  <p:sldSz cx="18288000" cy="10287000"/>
  <p:notesSz cx="9929813" cy="67976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4660"/>
  </p:normalViewPr>
  <p:slideViewPr>
    <p:cSldViewPr>
      <p:cViewPr varScale="1">
        <p:scale>
          <a:sx n="60" d="100"/>
          <a:sy n="60" d="100"/>
        </p:scale>
        <p:origin x="84" y="80"/>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25B24-B64F-084B-8ABA-98B18E224ADD}" type="doc">
      <dgm:prSet loTypeId="urn:microsoft.com/office/officeart/2008/layout/VerticalCurvedList" loCatId="" qsTypeId="urn:microsoft.com/office/officeart/2005/8/quickstyle/3d1" qsCatId="3D" csTypeId="urn:microsoft.com/office/officeart/2005/8/colors/accent1_2" csCatId="accent1" phldr="1"/>
      <dgm:spPr/>
      <dgm:t>
        <a:bodyPr/>
        <a:lstStyle/>
        <a:p>
          <a:endParaRPr lang="en-GB"/>
        </a:p>
      </dgm:t>
    </dgm:pt>
    <dgm:pt modelId="{416FA51E-CB1E-7847-ADA3-9198B5900CDA}">
      <dgm:prSet phldrT="[Text]" custT="1"/>
      <dgm:spPr/>
      <dgm:t>
        <a:bodyPr/>
        <a:lstStyle/>
        <a:p>
          <a:r>
            <a:rPr lang="en-US" sz="2400" noProof="0" dirty="0">
              <a:latin typeface="Helvetica Neue" panose="020B0604020202020204" charset="0"/>
            </a:rPr>
            <a:t>Identifying and creating opportunities</a:t>
          </a:r>
        </a:p>
      </dgm:t>
    </dgm:pt>
    <dgm:pt modelId="{46D2E9DD-67B3-AE42-AA94-93DAE888A2E0}" type="parTrans" cxnId="{B9332259-80F6-F646-9F9B-C7BED2EA85F5}">
      <dgm:prSet/>
      <dgm:spPr/>
      <dgm:t>
        <a:bodyPr/>
        <a:lstStyle/>
        <a:p>
          <a:endParaRPr lang="en-US" sz="2400" noProof="0" dirty="0">
            <a:latin typeface="Helvetica Neue" panose="020B0604020202020204" charset="0"/>
          </a:endParaRPr>
        </a:p>
      </dgm:t>
    </dgm:pt>
    <dgm:pt modelId="{1A9DB65B-AB32-D44F-9DBC-2278C5EF78D6}" type="sibTrans" cxnId="{B9332259-80F6-F646-9F9B-C7BED2EA85F5}">
      <dgm:prSet/>
      <dgm:spPr/>
      <dgm:t>
        <a:bodyPr/>
        <a:lstStyle/>
        <a:p>
          <a:endParaRPr lang="en-US" sz="2400" noProof="0" dirty="0">
            <a:latin typeface="Helvetica Neue" panose="020B0604020202020204" charset="0"/>
          </a:endParaRPr>
        </a:p>
      </dgm:t>
    </dgm:pt>
    <dgm:pt modelId="{08E15C48-5961-6A44-86D5-90F0EDADA1B9}">
      <dgm:prSet phldrT="[Text]" custT="1"/>
      <dgm:spPr/>
      <dgm:t>
        <a:bodyPr/>
        <a:lstStyle/>
        <a:p>
          <a:r>
            <a:rPr lang="en-US" sz="2400" noProof="0" dirty="0">
              <a:latin typeface="Helvetica Neue" panose="020B0604020202020204" charset="0"/>
            </a:rPr>
            <a:t>New ways of satisfying market needs</a:t>
          </a:r>
        </a:p>
      </dgm:t>
    </dgm:pt>
    <dgm:pt modelId="{80752438-12F8-E845-B621-3993D802C16E}" type="parTrans" cxnId="{732160BA-BCCD-2B4A-8DA7-34C4209B18D8}">
      <dgm:prSet/>
      <dgm:spPr/>
      <dgm:t>
        <a:bodyPr/>
        <a:lstStyle/>
        <a:p>
          <a:endParaRPr lang="en-US" sz="2400" noProof="0" dirty="0">
            <a:latin typeface="Helvetica Neue" panose="020B0604020202020204" charset="0"/>
          </a:endParaRPr>
        </a:p>
      </dgm:t>
    </dgm:pt>
    <dgm:pt modelId="{22064C0A-A16E-DF44-86C3-3ECF4CB95FAF}" type="sibTrans" cxnId="{732160BA-BCCD-2B4A-8DA7-34C4209B18D8}">
      <dgm:prSet/>
      <dgm:spPr/>
      <dgm:t>
        <a:bodyPr/>
        <a:lstStyle/>
        <a:p>
          <a:endParaRPr lang="en-US" sz="2400" noProof="0" dirty="0">
            <a:latin typeface="Helvetica Neue" panose="020B0604020202020204" charset="0"/>
          </a:endParaRPr>
        </a:p>
      </dgm:t>
    </dgm:pt>
    <dgm:pt modelId="{14FF0874-AB5D-904A-8FCE-A8417932E2C4}">
      <dgm:prSet phldrT="[Text]" custT="1"/>
      <dgm:spPr/>
      <dgm:t>
        <a:bodyPr/>
        <a:lstStyle/>
        <a:p>
          <a:r>
            <a:rPr lang="en-US" sz="2400" noProof="0" dirty="0">
              <a:latin typeface="Helvetica Neue" panose="020B0604020202020204" charset="0"/>
            </a:rPr>
            <a:t>Opening new markets</a:t>
          </a:r>
        </a:p>
      </dgm:t>
    </dgm:pt>
    <dgm:pt modelId="{F2543D5C-C762-7144-9E8C-F82A9517EE66}" type="parTrans" cxnId="{3AB32DBD-2D89-FA45-9054-84C2BE966DB6}">
      <dgm:prSet/>
      <dgm:spPr/>
      <dgm:t>
        <a:bodyPr/>
        <a:lstStyle/>
        <a:p>
          <a:endParaRPr lang="en-US" sz="2400" noProof="0" dirty="0">
            <a:latin typeface="Helvetica Neue" panose="020B0604020202020204" charset="0"/>
          </a:endParaRPr>
        </a:p>
      </dgm:t>
    </dgm:pt>
    <dgm:pt modelId="{7E2DBE17-C8C8-E441-9270-01E794FF24E4}" type="sibTrans" cxnId="{3AB32DBD-2D89-FA45-9054-84C2BE966DB6}">
      <dgm:prSet/>
      <dgm:spPr/>
      <dgm:t>
        <a:bodyPr/>
        <a:lstStyle/>
        <a:p>
          <a:endParaRPr lang="en-US" sz="2400" noProof="0" dirty="0">
            <a:latin typeface="Helvetica Neue" panose="020B0604020202020204" charset="0"/>
          </a:endParaRPr>
        </a:p>
      </dgm:t>
    </dgm:pt>
    <dgm:pt modelId="{D4B0A9AC-8639-1648-B671-C90FDC3DCBD6}">
      <dgm:prSet custT="1"/>
      <dgm:spPr/>
      <dgm:t>
        <a:bodyPr/>
        <a:lstStyle/>
        <a:p>
          <a:r>
            <a:rPr lang="en-US" sz="2400" noProof="0" dirty="0">
              <a:latin typeface="Helvetica Neue" panose="020B0604020202020204" charset="0"/>
            </a:rPr>
            <a:t>Redefining services</a:t>
          </a:r>
        </a:p>
      </dgm:t>
    </dgm:pt>
    <dgm:pt modelId="{2BADD926-8B9B-184F-A177-775BEA5E6802}" type="parTrans" cxnId="{8480D8BB-6EFE-F54A-A149-138720E00917}">
      <dgm:prSet/>
      <dgm:spPr/>
      <dgm:t>
        <a:bodyPr/>
        <a:lstStyle/>
        <a:p>
          <a:endParaRPr lang="en-US" sz="2400" noProof="0" dirty="0">
            <a:latin typeface="Helvetica Neue" panose="020B0604020202020204" charset="0"/>
          </a:endParaRPr>
        </a:p>
      </dgm:t>
    </dgm:pt>
    <dgm:pt modelId="{17F705FE-D1EE-F74E-8A8C-D81A7316067B}" type="sibTrans" cxnId="{8480D8BB-6EFE-F54A-A149-138720E00917}">
      <dgm:prSet/>
      <dgm:spPr/>
      <dgm:t>
        <a:bodyPr/>
        <a:lstStyle/>
        <a:p>
          <a:endParaRPr lang="en-US" sz="2400" noProof="0" dirty="0">
            <a:latin typeface="Helvetica Neue" panose="020B0604020202020204" charset="0"/>
          </a:endParaRPr>
        </a:p>
      </dgm:t>
    </dgm:pt>
    <dgm:pt modelId="{4F779D38-14C9-2249-919F-21D518C525F3}">
      <dgm:prSet custT="1"/>
      <dgm:spPr/>
      <dgm:t>
        <a:bodyPr/>
        <a:lstStyle/>
        <a:p>
          <a:r>
            <a:rPr lang="en-US" sz="2400" noProof="0" dirty="0">
              <a:latin typeface="Helvetica Neue" panose="020B0604020202020204" charset="0"/>
            </a:rPr>
            <a:t>Satisfying social needs</a:t>
          </a:r>
        </a:p>
      </dgm:t>
    </dgm:pt>
    <dgm:pt modelId="{2FDB832F-8B9E-A248-8B5B-78F11921CDC7}" type="parTrans" cxnId="{F95301FB-3199-3447-ADD7-1C2F54305A1D}">
      <dgm:prSet/>
      <dgm:spPr/>
      <dgm:t>
        <a:bodyPr/>
        <a:lstStyle/>
        <a:p>
          <a:endParaRPr lang="en-US" sz="2400" noProof="0" dirty="0">
            <a:latin typeface="Helvetica Neue" panose="020B0604020202020204" charset="0"/>
          </a:endParaRPr>
        </a:p>
      </dgm:t>
    </dgm:pt>
    <dgm:pt modelId="{376549DA-4519-174F-8D54-1FF6A9A41921}" type="sibTrans" cxnId="{F95301FB-3199-3447-ADD7-1C2F54305A1D}">
      <dgm:prSet/>
      <dgm:spPr/>
      <dgm:t>
        <a:bodyPr/>
        <a:lstStyle/>
        <a:p>
          <a:endParaRPr lang="en-US" sz="2400" noProof="0" dirty="0">
            <a:latin typeface="Helvetica Neue" panose="020B0604020202020204" charset="0"/>
          </a:endParaRPr>
        </a:p>
      </dgm:t>
    </dgm:pt>
    <dgm:pt modelId="{4BC85CA1-FD63-6B4D-9BE6-FEA14FA9EFC2}">
      <dgm:prSet custT="1"/>
      <dgm:spPr/>
      <dgm:t>
        <a:bodyPr/>
        <a:lstStyle/>
        <a:p>
          <a:r>
            <a:rPr lang="en-US" sz="2400" noProof="0" dirty="0">
              <a:latin typeface="Helvetica Neue" panose="020B0604020202020204" charset="0"/>
            </a:rPr>
            <a:t>Improving efficiency of organizational processes</a:t>
          </a:r>
        </a:p>
      </dgm:t>
    </dgm:pt>
    <dgm:pt modelId="{B7DCD725-93FB-D047-BD96-89CF19141B74}" type="parTrans" cxnId="{14E513C0-DB57-B547-A13C-A3B8F428998A}">
      <dgm:prSet/>
      <dgm:spPr/>
      <dgm:t>
        <a:bodyPr/>
        <a:lstStyle/>
        <a:p>
          <a:endParaRPr lang="en-US" sz="2400" noProof="0" dirty="0">
            <a:latin typeface="Helvetica Neue" panose="020B0604020202020204" charset="0"/>
          </a:endParaRPr>
        </a:p>
      </dgm:t>
    </dgm:pt>
    <dgm:pt modelId="{8E655F5F-9C7A-FC44-A169-62E8DA914349}" type="sibTrans" cxnId="{14E513C0-DB57-B547-A13C-A3B8F428998A}">
      <dgm:prSet/>
      <dgm:spPr/>
      <dgm:t>
        <a:bodyPr/>
        <a:lstStyle/>
        <a:p>
          <a:endParaRPr lang="en-US" sz="2400" noProof="0" dirty="0">
            <a:latin typeface="Helvetica Neue" panose="020B0604020202020204" charset="0"/>
          </a:endParaRPr>
        </a:p>
      </dgm:t>
    </dgm:pt>
    <dgm:pt modelId="{187BF87D-9281-FD46-81A8-DBB0FD97269F}" type="pres">
      <dgm:prSet presAssocID="{AA325B24-B64F-084B-8ABA-98B18E224ADD}" presName="Name0" presStyleCnt="0">
        <dgm:presLayoutVars>
          <dgm:chMax val="7"/>
          <dgm:chPref val="7"/>
          <dgm:dir/>
        </dgm:presLayoutVars>
      </dgm:prSet>
      <dgm:spPr/>
    </dgm:pt>
    <dgm:pt modelId="{E632A1CA-898D-AD46-B4E6-351A75FD9887}" type="pres">
      <dgm:prSet presAssocID="{AA325B24-B64F-084B-8ABA-98B18E224ADD}" presName="Name1" presStyleCnt="0"/>
      <dgm:spPr/>
    </dgm:pt>
    <dgm:pt modelId="{DA953D6B-9818-254C-A683-4049674110B8}" type="pres">
      <dgm:prSet presAssocID="{AA325B24-B64F-084B-8ABA-98B18E224ADD}" presName="cycle" presStyleCnt="0"/>
      <dgm:spPr/>
    </dgm:pt>
    <dgm:pt modelId="{A1183B5D-615E-FC44-8C6C-2F1CD3714889}" type="pres">
      <dgm:prSet presAssocID="{AA325B24-B64F-084B-8ABA-98B18E224ADD}" presName="srcNode" presStyleLbl="node1" presStyleIdx="0" presStyleCnt="6"/>
      <dgm:spPr/>
    </dgm:pt>
    <dgm:pt modelId="{235DE21C-435D-A24F-BB64-43AD1E5FBDF5}" type="pres">
      <dgm:prSet presAssocID="{AA325B24-B64F-084B-8ABA-98B18E224ADD}" presName="conn" presStyleLbl="parChTrans1D2" presStyleIdx="0" presStyleCnt="1"/>
      <dgm:spPr/>
    </dgm:pt>
    <dgm:pt modelId="{2FED180D-8B06-8A4E-8F38-CAAC3E4BE152}" type="pres">
      <dgm:prSet presAssocID="{AA325B24-B64F-084B-8ABA-98B18E224ADD}" presName="extraNode" presStyleLbl="node1" presStyleIdx="0" presStyleCnt="6"/>
      <dgm:spPr/>
    </dgm:pt>
    <dgm:pt modelId="{36635685-5C62-F84A-BC9C-7CDB9C507722}" type="pres">
      <dgm:prSet presAssocID="{AA325B24-B64F-084B-8ABA-98B18E224ADD}" presName="dstNode" presStyleLbl="node1" presStyleIdx="0" presStyleCnt="6"/>
      <dgm:spPr/>
    </dgm:pt>
    <dgm:pt modelId="{D34C9631-EB34-9047-91E9-0000027C0D09}" type="pres">
      <dgm:prSet presAssocID="{416FA51E-CB1E-7847-ADA3-9198B5900CDA}" presName="text_1" presStyleLbl="node1" presStyleIdx="0" presStyleCnt="6">
        <dgm:presLayoutVars>
          <dgm:bulletEnabled val="1"/>
        </dgm:presLayoutVars>
      </dgm:prSet>
      <dgm:spPr/>
    </dgm:pt>
    <dgm:pt modelId="{B1EF2E9A-EC63-B54C-870C-970419B0220B}" type="pres">
      <dgm:prSet presAssocID="{416FA51E-CB1E-7847-ADA3-9198B5900CDA}" presName="accent_1" presStyleCnt="0"/>
      <dgm:spPr/>
    </dgm:pt>
    <dgm:pt modelId="{5970A9CF-0EE9-A84F-8D77-6A1CD1F679D4}" type="pres">
      <dgm:prSet presAssocID="{416FA51E-CB1E-7847-ADA3-9198B5900CDA}" presName="accentRepeatNode" presStyleLbl="solidFgAcc1" presStyleIdx="0" presStyleCnt="6"/>
      <dgm:spPr/>
    </dgm:pt>
    <dgm:pt modelId="{40D62884-5690-F544-9E3E-1780C88666D6}" type="pres">
      <dgm:prSet presAssocID="{08E15C48-5961-6A44-86D5-90F0EDADA1B9}" presName="text_2" presStyleLbl="node1" presStyleIdx="1" presStyleCnt="6">
        <dgm:presLayoutVars>
          <dgm:bulletEnabled val="1"/>
        </dgm:presLayoutVars>
      </dgm:prSet>
      <dgm:spPr/>
    </dgm:pt>
    <dgm:pt modelId="{6EC49996-2BB0-E641-9DC6-3A3CAFFB4273}" type="pres">
      <dgm:prSet presAssocID="{08E15C48-5961-6A44-86D5-90F0EDADA1B9}" presName="accent_2" presStyleCnt="0"/>
      <dgm:spPr/>
    </dgm:pt>
    <dgm:pt modelId="{8917B06A-4DA1-604F-8D3A-5D4636B1EC18}" type="pres">
      <dgm:prSet presAssocID="{08E15C48-5961-6A44-86D5-90F0EDADA1B9}" presName="accentRepeatNode" presStyleLbl="solidFgAcc1" presStyleIdx="1" presStyleCnt="6"/>
      <dgm:spPr/>
    </dgm:pt>
    <dgm:pt modelId="{DE65D00F-A42C-A44D-A374-9CF81260BA39}" type="pres">
      <dgm:prSet presAssocID="{14FF0874-AB5D-904A-8FCE-A8417932E2C4}" presName="text_3" presStyleLbl="node1" presStyleIdx="2" presStyleCnt="6">
        <dgm:presLayoutVars>
          <dgm:bulletEnabled val="1"/>
        </dgm:presLayoutVars>
      </dgm:prSet>
      <dgm:spPr/>
    </dgm:pt>
    <dgm:pt modelId="{7EBD2E8A-1B29-234C-AC0A-349D99A507F8}" type="pres">
      <dgm:prSet presAssocID="{14FF0874-AB5D-904A-8FCE-A8417932E2C4}" presName="accent_3" presStyleCnt="0"/>
      <dgm:spPr/>
    </dgm:pt>
    <dgm:pt modelId="{4022AF1E-B34F-1C49-9A15-52001129D98C}" type="pres">
      <dgm:prSet presAssocID="{14FF0874-AB5D-904A-8FCE-A8417932E2C4}" presName="accentRepeatNode" presStyleLbl="solidFgAcc1" presStyleIdx="2" presStyleCnt="6"/>
      <dgm:spPr/>
    </dgm:pt>
    <dgm:pt modelId="{37FED656-F8E4-144B-BAA8-5456D400C9D3}" type="pres">
      <dgm:prSet presAssocID="{D4B0A9AC-8639-1648-B671-C90FDC3DCBD6}" presName="text_4" presStyleLbl="node1" presStyleIdx="3" presStyleCnt="6">
        <dgm:presLayoutVars>
          <dgm:bulletEnabled val="1"/>
        </dgm:presLayoutVars>
      </dgm:prSet>
      <dgm:spPr/>
    </dgm:pt>
    <dgm:pt modelId="{02B023B9-9AA2-C644-8E44-CE95407FC93A}" type="pres">
      <dgm:prSet presAssocID="{D4B0A9AC-8639-1648-B671-C90FDC3DCBD6}" presName="accent_4" presStyleCnt="0"/>
      <dgm:spPr/>
    </dgm:pt>
    <dgm:pt modelId="{5151A5E5-F053-6343-9FDD-8310B7E5B7E9}" type="pres">
      <dgm:prSet presAssocID="{D4B0A9AC-8639-1648-B671-C90FDC3DCBD6}" presName="accentRepeatNode" presStyleLbl="solidFgAcc1" presStyleIdx="3" presStyleCnt="6"/>
      <dgm:spPr/>
    </dgm:pt>
    <dgm:pt modelId="{CE70BA7D-3D6D-AC44-8140-A663790E03A1}" type="pres">
      <dgm:prSet presAssocID="{4F779D38-14C9-2249-919F-21D518C525F3}" presName="text_5" presStyleLbl="node1" presStyleIdx="4" presStyleCnt="6">
        <dgm:presLayoutVars>
          <dgm:bulletEnabled val="1"/>
        </dgm:presLayoutVars>
      </dgm:prSet>
      <dgm:spPr/>
    </dgm:pt>
    <dgm:pt modelId="{7909B5F6-27E1-3945-B3C9-ECA93A8AD8BA}" type="pres">
      <dgm:prSet presAssocID="{4F779D38-14C9-2249-919F-21D518C525F3}" presName="accent_5" presStyleCnt="0"/>
      <dgm:spPr/>
    </dgm:pt>
    <dgm:pt modelId="{5F3FFE31-B218-EC47-9219-C92D17417304}" type="pres">
      <dgm:prSet presAssocID="{4F779D38-14C9-2249-919F-21D518C525F3}" presName="accentRepeatNode" presStyleLbl="solidFgAcc1" presStyleIdx="4" presStyleCnt="6"/>
      <dgm:spPr/>
    </dgm:pt>
    <dgm:pt modelId="{3834A250-DDA1-724E-AABC-FF54A5981E5B}" type="pres">
      <dgm:prSet presAssocID="{4BC85CA1-FD63-6B4D-9BE6-FEA14FA9EFC2}" presName="text_6" presStyleLbl="node1" presStyleIdx="5" presStyleCnt="6">
        <dgm:presLayoutVars>
          <dgm:bulletEnabled val="1"/>
        </dgm:presLayoutVars>
      </dgm:prSet>
      <dgm:spPr/>
    </dgm:pt>
    <dgm:pt modelId="{070A0CD5-4478-B142-9AF6-1A84113C996C}" type="pres">
      <dgm:prSet presAssocID="{4BC85CA1-FD63-6B4D-9BE6-FEA14FA9EFC2}" presName="accent_6" presStyleCnt="0"/>
      <dgm:spPr/>
    </dgm:pt>
    <dgm:pt modelId="{5ECF9E41-F9A3-EE44-8CCB-C3DBA9053F08}" type="pres">
      <dgm:prSet presAssocID="{4BC85CA1-FD63-6B4D-9BE6-FEA14FA9EFC2}" presName="accentRepeatNode" presStyleLbl="solidFgAcc1" presStyleIdx="5" presStyleCnt="6"/>
      <dgm:spPr/>
    </dgm:pt>
  </dgm:ptLst>
  <dgm:cxnLst>
    <dgm:cxn modelId="{BE86FB26-58D6-5242-9972-C936C03D9624}" type="presOf" srcId="{AA325B24-B64F-084B-8ABA-98B18E224ADD}" destId="{187BF87D-9281-FD46-81A8-DBB0FD97269F}" srcOrd="0" destOrd="0" presId="urn:microsoft.com/office/officeart/2008/layout/VerticalCurvedList"/>
    <dgm:cxn modelId="{0A62F131-1B6A-0543-B585-192F69C43DFA}" type="presOf" srcId="{14FF0874-AB5D-904A-8FCE-A8417932E2C4}" destId="{DE65D00F-A42C-A44D-A374-9CF81260BA39}" srcOrd="0" destOrd="0" presId="urn:microsoft.com/office/officeart/2008/layout/VerticalCurvedList"/>
    <dgm:cxn modelId="{C273FA3A-3751-7948-9EFE-C65632DB5742}" type="presOf" srcId="{D4B0A9AC-8639-1648-B671-C90FDC3DCBD6}" destId="{37FED656-F8E4-144B-BAA8-5456D400C9D3}" srcOrd="0" destOrd="0" presId="urn:microsoft.com/office/officeart/2008/layout/VerticalCurvedList"/>
    <dgm:cxn modelId="{DF91D35F-6413-5145-9C43-44C7229E23A5}" type="presOf" srcId="{1A9DB65B-AB32-D44F-9DBC-2278C5EF78D6}" destId="{235DE21C-435D-A24F-BB64-43AD1E5FBDF5}" srcOrd="0" destOrd="0" presId="urn:microsoft.com/office/officeart/2008/layout/VerticalCurvedList"/>
    <dgm:cxn modelId="{EAF63E46-A309-7F46-9C97-03B836E5CF20}" type="presOf" srcId="{4BC85CA1-FD63-6B4D-9BE6-FEA14FA9EFC2}" destId="{3834A250-DDA1-724E-AABC-FF54A5981E5B}" srcOrd="0" destOrd="0" presId="urn:microsoft.com/office/officeart/2008/layout/VerticalCurvedList"/>
    <dgm:cxn modelId="{B68BB371-BF11-5749-937F-9B0DB65A2CED}" type="presOf" srcId="{08E15C48-5961-6A44-86D5-90F0EDADA1B9}" destId="{40D62884-5690-F544-9E3E-1780C88666D6}" srcOrd="0" destOrd="0" presId="urn:microsoft.com/office/officeart/2008/layout/VerticalCurvedList"/>
    <dgm:cxn modelId="{8584CC57-301D-A242-882E-5100ED431AF2}" type="presOf" srcId="{4F779D38-14C9-2249-919F-21D518C525F3}" destId="{CE70BA7D-3D6D-AC44-8140-A663790E03A1}" srcOrd="0" destOrd="0" presId="urn:microsoft.com/office/officeart/2008/layout/VerticalCurvedList"/>
    <dgm:cxn modelId="{B9332259-80F6-F646-9F9B-C7BED2EA85F5}" srcId="{AA325B24-B64F-084B-8ABA-98B18E224ADD}" destId="{416FA51E-CB1E-7847-ADA3-9198B5900CDA}" srcOrd="0" destOrd="0" parTransId="{46D2E9DD-67B3-AE42-AA94-93DAE888A2E0}" sibTransId="{1A9DB65B-AB32-D44F-9DBC-2278C5EF78D6}"/>
    <dgm:cxn modelId="{732160BA-BCCD-2B4A-8DA7-34C4209B18D8}" srcId="{AA325B24-B64F-084B-8ABA-98B18E224ADD}" destId="{08E15C48-5961-6A44-86D5-90F0EDADA1B9}" srcOrd="1" destOrd="0" parTransId="{80752438-12F8-E845-B621-3993D802C16E}" sibTransId="{22064C0A-A16E-DF44-86C3-3ECF4CB95FAF}"/>
    <dgm:cxn modelId="{8480D8BB-6EFE-F54A-A149-138720E00917}" srcId="{AA325B24-B64F-084B-8ABA-98B18E224ADD}" destId="{D4B0A9AC-8639-1648-B671-C90FDC3DCBD6}" srcOrd="3" destOrd="0" parTransId="{2BADD926-8B9B-184F-A177-775BEA5E6802}" sibTransId="{17F705FE-D1EE-F74E-8A8C-D81A7316067B}"/>
    <dgm:cxn modelId="{3AB32DBD-2D89-FA45-9054-84C2BE966DB6}" srcId="{AA325B24-B64F-084B-8ABA-98B18E224ADD}" destId="{14FF0874-AB5D-904A-8FCE-A8417932E2C4}" srcOrd="2" destOrd="0" parTransId="{F2543D5C-C762-7144-9E8C-F82A9517EE66}" sibTransId="{7E2DBE17-C8C8-E441-9270-01E794FF24E4}"/>
    <dgm:cxn modelId="{14E513C0-DB57-B547-A13C-A3B8F428998A}" srcId="{AA325B24-B64F-084B-8ABA-98B18E224ADD}" destId="{4BC85CA1-FD63-6B4D-9BE6-FEA14FA9EFC2}" srcOrd="5" destOrd="0" parTransId="{B7DCD725-93FB-D047-BD96-89CF19141B74}" sibTransId="{8E655F5F-9C7A-FC44-A169-62E8DA914349}"/>
    <dgm:cxn modelId="{AFCCCEE8-87C6-3B40-B98C-210AB7C26B3F}" type="presOf" srcId="{416FA51E-CB1E-7847-ADA3-9198B5900CDA}" destId="{D34C9631-EB34-9047-91E9-0000027C0D09}" srcOrd="0" destOrd="0" presId="urn:microsoft.com/office/officeart/2008/layout/VerticalCurvedList"/>
    <dgm:cxn modelId="{F95301FB-3199-3447-ADD7-1C2F54305A1D}" srcId="{AA325B24-B64F-084B-8ABA-98B18E224ADD}" destId="{4F779D38-14C9-2249-919F-21D518C525F3}" srcOrd="4" destOrd="0" parTransId="{2FDB832F-8B9E-A248-8B5B-78F11921CDC7}" sibTransId="{376549DA-4519-174F-8D54-1FF6A9A41921}"/>
    <dgm:cxn modelId="{79B8C751-F582-3640-A3C6-CC04EE7845D8}" type="presParOf" srcId="{187BF87D-9281-FD46-81A8-DBB0FD97269F}" destId="{E632A1CA-898D-AD46-B4E6-351A75FD9887}" srcOrd="0" destOrd="0" presId="urn:microsoft.com/office/officeart/2008/layout/VerticalCurvedList"/>
    <dgm:cxn modelId="{21C8DC2F-5B89-5B4B-80AF-A59441F2B44E}" type="presParOf" srcId="{E632A1CA-898D-AD46-B4E6-351A75FD9887}" destId="{DA953D6B-9818-254C-A683-4049674110B8}" srcOrd="0" destOrd="0" presId="urn:microsoft.com/office/officeart/2008/layout/VerticalCurvedList"/>
    <dgm:cxn modelId="{BCBE6D8E-EAA3-2044-BD5C-F0D7B2A69EF3}" type="presParOf" srcId="{DA953D6B-9818-254C-A683-4049674110B8}" destId="{A1183B5D-615E-FC44-8C6C-2F1CD3714889}" srcOrd="0" destOrd="0" presId="urn:microsoft.com/office/officeart/2008/layout/VerticalCurvedList"/>
    <dgm:cxn modelId="{CF5FA677-672E-6B46-A0FC-4B70E94D7F21}" type="presParOf" srcId="{DA953D6B-9818-254C-A683-4049674110B8}" destId="{235DE21C-435D-A24F-BB64-43AD1E5FBDF5}" srcOrd="1" destOrd="0" presId="urn:microsoft.com/office/officeart/2008/layout/VerticalCurvedList"/>
    <dgm:cxn modelId="{53C77A10-1D2F-6A44-8E0F-B13531F7F6F9}" type="presParOf" srcId="{DA953D6B-9818-254C-A683-4049674110B8}" destId="{2FED180D-8B06-8A4E-8F38-CAAC3E4BE152}" srcOrd="2" destOrd="0" presId="urn:microsoft.com/office/officeart/2008/layout/VerticalCurvedList"/>
    <dgm:cxn modelId="{51DCFAC6-43A4-8B43-8454-FDB7A3B4DA19}" type="presParOf" srcId="{DA953D6B-9818-254C-A683-4049674110B8}" destId="{36635685-5C62-F84A-BC9C-7CDB9C507722}" srcOrd="3" destOrd="0" presId="urn:microsoft.com/office/officeart/2008/layout/VerticalCurvedList"/>
    <dgm:cxn modelId="{3A1A00A1-629E-C749-81D1-A000558408E4}" type="presParOf" srcId="{E632A1CA-898D-AD46-B4E6-351A75FD9887}" destId="{D34C9631-EB34-9047-91E9-0000027C0D09}" srcOrd="1" destOrd="0" presId="urn:microsoft.com/office/officeart/2008/layout/VerticalCurvedList"/>
    <dgm:cxn modelId="{D4C49D79-EEBA-B74A-865D-3C446CF71F04}" type="presParOf" srcId="{E632A1CA-898D-AD46-B4E6-351A75FD9887}" destId="{B1EF2E9A-EC63-B54C-870C-970419B0220B}" srcOrd="2" destOrd="0" presId="urn:microsoft.com/office/officeart/2008/layout/VerticalCurvedList"/>
    <dgm:cxn modelId="{28B5FC69-3CEF-0D4F-A82E-5600D21A982A}" type="presParOf" srcId="{B1EF2E9A-EC63-B54C-870C-970419B0220B}" destId="{5970A9CF-0EE9-A84F-8D77-6A1CD1F679D4}" srcOrd="0" destOrd="0" presId="urn:microsoft.com/office/officeart/2008/layout/VerticalCurvedList"/>
    <dgm:cxn modelId="{2D7F47ED-D189-CB4E-9239-F87CB56028BD}" type="presParOf" srcId="{E632A1CA-898D-AD46-B4E6-351A75FD9887}" destId="{40D62884-5690-F544-9E3E-1780C88666D6}" srcOrd="3" destOrd="0" presId="urn:microsoft.com/office/officeart/2008/layout/VerticalCurvedList"/>
    <dgm:cxn modelId="{F122FF3E-321F-A845-9C42-7F5C3F779211}" type="presParOf" srcId="{E632A1CA-898D-AD46-B4E6-351A75FD9887}" destId="{6EC49996-2BB0-E641-9DC6-3A3CAFFB4273}" srcOrd="4" destOrd="0" presId="urn:microsoft.com/office/officeart/2008/layout/VerticalCurvedList"/>
    <dgm:cxn modelId="{6CA7F0E4-DC81-5441-B4EB-2D80C84BAE5B}" type="presParOf" srcId="{6EC49996-2BB0-E641-9DC6-3A3CAFFB4273}" destId="{8917B06A-4DA1-604F-8D3A-5D4636B1EC18}" srcOrd="0" destOrd="0" presId="urn:microsoft.com/office/officeart/2008/layout/VerticalCurvedList"/>
    <dgm:cxn modelId="{D2766199-55AD-AF4D-B90B-5BCFACC62BD9}" type="presParOf" srcId="{E632A1CA-898D-AD46-B4E6-351A75FD9887}" destId="{DE65D00F-A42C-A44D-A374-9CF81260BA39}" srcOrd="5" destOrd="0" presId="urn:microsoft.com/office/officeart/2008/layout/VerticalCurvedList"/>
    <dgm:cxn modelId="{E4F4F61D-1AE2-9B4D-B743-291A1EF3DB8C}" type="presParOf" srcId="{E632A1CA-898D-AD46-B4E6-351A75FD9887}" destId="{7EBD2E8A-1B29-234C-AC0A-349D99A507F8}" srcOrd="6" destOrd="0" presId="urn:microsoft.com/office/officeart/2008/layout/VerticalCurvedList"/>
    <dgm:cxn modelId="{A627AA4F-D4EF-774F-98E4-6D97E36151A5}" type="presParOf" srcId="{7EBD2E8A-1B29-234C-AC0A-349D99A507F8}" destId="{4022AF1E-B34F-1C49-9A15-52001129D98C}" srcOrd="0" destOrd="0" presId="urn:microsoft.com/office/officeart/2008/layout/VerticalCurvedList"/>
    <dgm:cxn modelId="{49502BE2-6053-BB41-B8CC-59311B5D6CF5}" type="presParOf" srcId="{E632A1CA-898D-AD46-B4E6-351A75FD9887}" destId="{37FED656-F8E4-144B-BAA8-5456D400C9D3}" srcOrd="7" destOrd="0" presId="urn:microsoft.com/office/officeart/2008/layout/VerticalCurvedList"/>
    <dgm:cxn modelId="{378D6F8B-8F75-8441-9C3B-5E9FD0F3F612}" type="presParOf" srcId="{E632A1CA-898D-AD46-B4E6-351A75FD9887}" destId="{02B023B9-9AA2-C644-8E44-CE95407FC93A}" srcOrd="8" destOrd="0" presId="urn:microsoft.com/office/officeart/2008/layout/VerticalCurvedList"/>
    <dgm:cxn modelId="{EF5B7D49-4CF2-6A46-97C7-762FE6383E3A}" type="presParOf" srcId="{02B023B9-9AA2-C644-8E44-CE95407FC93A}" destId="{5151A5E5-F053-6343-9FDD-8310B7E5B7E9}" srcOrd="0" destOrd="0" presId="urn:microsoft.com/office/officeart/2008/layout/VerticalCurvedList"/>
    <dgm:cxn modelId="{76C67583-67DF-9244-BBB6-4AF9B700D536}" type="presParOf" srcId="{E632A1CA-898D-AD46-B4E6-351A75FD9887}" destId="{CE70BA7D-3D6D-AC44-8140-A663790E03A1}" srcOrd="9" destOrd="0" presId="urn:microsoft.com/office/officeart/2008/layout/VerticalCurvedList"/>
    <dgm:cxn modelId="{3565B37A-E143-E74B-9B7B-30AAA63B3F12}" type="presParOf" srcId="{E632A1CA-898D-AD46-B4E6-351A75FD9887}" destId="{7909B5F6-27E1-3945-B3C9-ECA93A8AD8BA}" srcOrd="10" destOrd="0" presId="urn:microsoft.com/office/officeart/2008/layout/VerticalCurvedList"/>
    <dgm:cxn modelId="{574725CC-20B2-BD40-8B1B-51D6246F0122}" type="presParOf" srcId="{7909B5F6-27E1-3945-B3C9-ECA93A8AD8BA}" destId="{5F3FFE31-B218-EC47-9219-C92D17417304}" srcOrd="0" destOrd="0" presId="urn:microsoft.com/office/officeart/2008/layout/VerticalCurvedList"/>
    <dgm:cxn modelId="{193CCCC5-0B2D-6E48-9792-2118EC8275A5}" type="presParOf" srcId="{E632A1CA-898D-AD46-B4E6-351A75FD9887}" destId="{3834A250-DDA1-724E-AABC-FF54A5981E5B}" srcOrd="11" destOrd="0" presId="urn:microsoft.com/office/officeart/2008/layout/VerticalCurvedList"/>
    <dgm:cxn modelId="{83F10FC3-837A-F247-89C2-6692A2355FA9}" type="presParOf" srcId="{E632A1CA-898D-AD46-B4E6-351A75FD9887}" destId="{070A0CD5-4478-B142-9AF6-1A84113C996C}" srcOrd="12" destOrd="0" presId="urn:microsoft.com/office/officeart/2008/layout/VerticalCurvedList"/>
    <dgm:cxn modelId="{32388F19-9895-E24A-9F43-5359E26F4EF7}" type="presParOf" srcId="{070A0CD5-4478-B142-9AF6-1A84113C996C}" destId="{5ECF9E41-F9A3-EE44-8CCB-C3DBA9053F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en-US" sz="3500" noProof="0" dirty="0">
              <a:solidFill>
                <a:schemeClr val="tx1"/>
              </a:solidFill>
              <a:latin typeface="Helvetica Neue" panose="020B0604020202020204" charset="0"/>
            </a:rPr>
            <a:t>Not all innovations are successful</a:t>
          </a:r>
        </a:p>
      </dgm:t>
    </dgm:pt>
    <dgm:pt modelId="{B2325200-452E-49C4-88A4-B3D8F4EC2E9A}" type="parTrans" cxnId="{61A0B3C2-C531-4130-9674-CC19656DE778}">
      <dgm:prSet/>
      <dgm:spPr/>
      <dgm:t>
        <a:bodyPr/>
        <a:lstStyle/>
        <a:p>
          <a:endParaRPr lang="en-US" noProof="0" dirty="0">
            <a:solidFill>
              <a:schemeClr val="tx1"/>
            </a:solidFill>
            <a:latin typeface="Helvetica Neue" panose="020B0604020202020204" charset="0"/>
          </a:endParaRPr>
        </a:p>
      </dgm:t>
    </dgm:pt>
    <dgm:pt modelId="{A31E1DD9-B5C2-4728-A8DA-403C7839EAE2}" type="sibTrans" cxnId="{61A0B3C2-C531-4130-9674-CC19656DE778}">
      <dgm:prSet/>
      <dgm:spPr/>
      <dgm:t>
        <a:bodyPr/>
        <a:lstStyle/>
        <a:p>
          <a:endParaRPr lang="en-US" noProof="0" dirty="0">
            <a:solidFill>
              <a:schemeClr val="tx1"/>
            </a:solidFill>
            <a:latin typeface="Helvetica Neue" panose="020B0604020202020204" charset="0"/>
          </a:endParaRPr>
        </a:p>
      </dgm:t>
    </dgm:pt>
    <dgm:pt modelId="{4D082404-6B75-4683-AC10-1634C6BC1BE4}">
      <dgm:prSet phldrT="[Texto]" custT="1"/>
      <dgm:spPr>
        <a:solidFill>
          <a:srgbClr val="AED633">
            <a:alpha val="50000"/>
          </a:srgbClr>
        </a:solidFill>
      </dgm:spPr>
      <dgm:t>
        <a:bodyPr lIns="0" tIns="0" rIns="0" bIns="0"/>
        <a:lstStyle/>
        <a:p>
          <a:r>
            <a:rPr lang="en-US" sz="2400" noProof="0" dirty="0">
              <a:solidFill>
                <a:schemeClr val="tx1"/>
              </a:solidFill>
              <a:latin typeface="Helvetica Neue" panose="020B0604020202020204" charset="0"/>
            </a:rPr>
            <a:t>Timing</a:t>
          </a:r>
        </a:p>
      </dgm:t>
    </dgm:pt>
    <dgm:pt modelId="{D8ACE33D-5D95-46F0-9734-7BD663BDF410}" type="parTrans" cxnId="{CBFC6E0B-85E0-43F1-8907-8A25C1F2A0F9}">
      <dgm:prSet/>
      <dgm:spPr/>
      <dgm:t>
        <a:bodyPr/>
        <a:lstStyle/>
        <a:p>
          <a:endParaRPr lang="en-US" noProof="0" dirty="0">
            <a:latin typeface="Helvetica Neue" panose="020B0604020202020204" charset="0"/>
          </a:endParaRPr>
        </a:p>
      </dgm:t>
    </dgm:pt>
    <dgm:pt modelId="{3EF1239E-0AC8-4AE3-8C04-F116EEAF38E7}" type="sibTrans" cxnId="{CBFC6E0B-85E0-43F1-8907-8A25C1F2A0F9}">
      <dgm:prSet/>
      <dgm:spPr/>
      <dgm:t>
        <a:bodyPr/>
        <a:lstStyle/>
        <a:p>
          <a:endParaRPr lang="en-US" noProof="0" dirty="0">
            <a:latin typeface="Helvetica Neue" panose="020B0604020202020204" charset="0"/>
          </a:endParaRPr>
        </a:p>
      </dgm:t>
    </dgm:pt>
    <dgm:pt modelId="{A738D4DE-1C78-46C7-9B61-4A193B12821C}">
      <dgm:prSet phldrT="[Texto]" custT="1"/>
      <dgm:spPr>
        <a:solidFill>
          <a:srgbClr val="AED633">
            <a:alpha val="50000"/>
          </a:srgbClr>
        </a:solidFill>
      </dgm:spPr>
      <dgm:t>
        <a:bodyPr lIns="0" tIns="0" rIns="0" bIns="0"/>
        <a:lstStyle/>
        <a:p>
          <a:r>
            <a:rPr lang="en-US" sz="2400" noProof="0" dirty="0">
              <a:solidFill>
                <a:schemeClr val="tx1"/>
              </a:solidFill>
              <a:latin typeface="Helvetica Neue" panose="020B0604020202020204" charset="0"/>
            </a:rPr>
            <a:t>Innovation families</a:t>
          </a:r>
        </a:p>
      </dgm:t>
    </dgm:pt>
    <dgm:pt modelId="{6ED15BE4-072D-4223-A140-5406CB9B27DC}" type="parTrans" cxnId="{C77C9470-BCC7-4997-A468-E41C2488AB3B}">
      <dgm:prSet/>
      <dgm:spPr/>
      <dgm:t>
        <a:bodyPr/>
        <a:lstStyle/>
        <a:p>
          <a:endParaRPr lang="en-US" noProof="0" dirty="0">
            <a:latin typeface="Helvetica Neue" panose="020B0604020202020204" charset="0"/>
          </a:endParaRPr>
        </a:p>
      </dgm:t>
    </dgm:pt>
    <dgm:pt modelId="{FBC31210-B136-48D5-924F-2B31E3BE2E94}" type="sibTrans" cxnId="{C77C9470-BCC7-4997-A468-E41C2488AB3B}">
      <dgm:prSet/>
      <dgm:spPr/>
      <dgm:t>
        <a:bodyPr/>
        <a:lstStyle/>
        <a:p>
          <a:endParaRPr lang="en-US" noProof="0" dirty="0">
            <a:latin typeface="Helvetica Neue" panose="020B0604020202020204" charset="0"/>
          </a:endParaRPr>
        </a:p>
      </dgm:t>
    </dgm:pt>
    <dgm:pt modelId="{511CB459-83A9-455E-A3BC-F64E1298C8FB}">
      <dgm:prSet phldrT="[Texto]" custT="1"/>
      <dgm:spPr>
        <a:solidFill>
          <a:srgbClr val="AED633">
            <a:alpha val="50000"/>
          </a:srgbClr>
        </a:solidFill>
      </dgm:spPr>
      <dgm:t>
        <a:bodyPr lIns="0" tIns="0" rIns="0" bIns="0"/>
        <a:lstStyle/>
        <a:p>
          <a:r>
            <a:rPr lang="en-US" sz="2400" noProof="0" dirty="0">
              <a:solidFill>
                <a:schemeClr val="tx1"/>
              </a:solidFill>
              <a:latin typeface="Helvetica Neue" panose="020B0604020202020204" charset="0"/>
            </a:rPr>
            <a:t>Continuity of innovation efforts</a:t>
          </a:r>
        </a:p>
      </dgm:t>
    </dgm:pt>
    <dgm:pt modelId="{C35AA375-3BE9-485B-9D76-D66DB06073B0}" type="parTrans" cxnId="{981EB5CD-522F-4ADB-9711-F7907E26EA75}">
      <dgm:prSet/>
      <dgm:spPr/>
      <dgm:t>
        <a:bodyPr/>
        <a:lstStyle/>
        <a:p>
          <a:endParaRPr lang="en-US" noProof="0" dirty="0">
            <a:latin typeface="Helvetica Neue" panose="020B0604020202020204" charset="0"/>
          </a:endParaRPr>
        </a:p>
      </dgm:t>
    </dgm:pt>
    <dgm:pt modelId="{0AF6A8B0-5ED4-49F8-9C57-C57296C3920F}" type="sibTrans" cxnId="{981EB5CD-522F-4ADB-9711-F7907E26EA75}">
      <dgm:prSet/>
      <dgm:spPr/>
      <dgm:t>
        <a:bodyPr/>
        <a:lstStyle/>
        <a:p>
          <a:endParaRPr lang="en-US" noProof="0" dirty="0">
            <a:latin typeface="Helvetica Neue" panose="020B0604020202020204" charset="0"/>
          </a:endParaRPr>
        </a:p>
      </dgm:t>
    </dgm:pt>
    <dgm:pt modelId="{86B68EA8-898B-45E3-85DD-5E6EB10CAD90}">
      <dgm:prSet phldrT="[Texto]" custT="1"/>
      <dgm:spPr>
        <a:solidFill>
          <a:srgbClr val="AED633">
            <a:alpha val="50000"/>
          </a:srgbClr>
        </a:solidFill>
      </dgm:spPr>
      <dgm:t>
        <a:bodyPr lIns="0" tIns="0" rIns="0" bIns="0"/>
        <a:lstStyle/>
        <a:p>
          <a:r>
            <a:rPr lang="en-US" sz="2400" noProof="0" dirty="0">
              <a:solidFill>
                <a:schemeClr val="tx1"/>
              </a:solidFill>
              <a:latin typeface="Helvetica Neue" panose="020B0604020202020204" charset="0"/>
            </a:rPr>
            <a:t>Degree of innovativeness</a:t>
          </a:r>
        </a:p>
      </dgm:t>
    </dgm:pt>
    <dgm:pt modelId="{4CB7B6F6-A4DA-4B76-BF96-65BE628F9C2E}" type="parTrans" cxnId="{708DB326-A72F-41B2-B0D7-5445B05F6D18}">
      <dgm:prSet/>
      <dgm:spPr/>
      <dgm:t>
        <a:bodyPr/>
        <a:lstStyle/>
        <a:p>
          <a:endParaRPr lang="en-US" noProof="0" dirty="0">
            <a:latin typeface="Helvetica Neue" panose="020B0604020202020204" charset="0"/>
          </a:endParaRPr>
        </a:p>
      </dgm:t>
    </dgm:pt>
    <dgm:pt modelId="{D97EC8C8-5D5F-49D3-8E50-0276C47AED66}" type="sibTrans" cxnId="{708DB326-A72F-41B2-B0D7-5445B05F6D18}">
      <dgm:prSet/>
      <dgm:spPr/>
      <dgm:t>
        <a:bodyPr/>
        <a:lstStyle/>
        <a:p>
          <a:endParaRPr lang="en-US" noProof="0" dirty="0">
            <a:latin typeface="Helvetica Neue" panose="020B0604020202020204" charset="0"/>
          </a:endParaRPr>
        </a:p>
      </dgm:t>
    </dgm:pt>
    <dgm:pt modelId="{FA6D2002-6EC7-4489-82AF-2DBDC3A3F762}">
      <dgm:prSet phldrT="[Texto]" phldr="1" custScaleX="141700" custScaleY="133211" custRadScaleRad="123978" custRadScaleInc="48061"/>
      <dgm:spPr>
        <a:solidFill>
          <a:srgbClr val="AED633">
            <a:alpha val="50000"/>
          </a:srgbClr>
        </a:solidFill>
      </dgm:spPr>
      <dgm:t>
        <a:bodyPr/>
        <a:lstStyle/>
        <a:p>
          <a:endParaRPr lang="en-US" noProof="0" dirty="0">
            <a:solidFill>
              <a:schemeClr val="tx1"/>
            </a:solidFill>
            <a:latin typeface="Helvetica Neue" panose="020B0604020202020204" charset="0"/>
          </a:endParaRPr>
        </a:p>
      </dgm:t>
    </dgm:pt>
    <dgm:pt modelId="{E6E11E3B-5D46-472A-A158-6FA728DABE4D}" type="parTrans" cxnId="{08288246-BB4B-4360-BB8B-A2CDA272A754}">
      <dgm:prSet/>
      <dgm:spPr/>
      <dgm:t>
        <a:bodyPr/>
        <a:lstStyle/>
        <a:p>
          <a:endParaRPr lang="en-US" noProof="0" dirty="0">
            <a:latin typeface="Helvetica Neue" panose="020B0604020202020204" charset="0"/>
          </a:endParaRPr>
        </a:p>
      </dgm:t>
    </dgm:pt>
    <dgm:pt modelId="{53EBF6A0-D642-4685-8C78-59A23F05EFFD}" type="sibTrans" cxnId="{08288246-BB4B-4360-BB8B-A2CDA272A754}">
      <dgm:prSet/>
      <dgm:spPr/>
      <dgm:t>
        <a:bodyPr/>
        <a:lstStyle/>
        <a:p>
          <a:endParaRPr lang="en-US" noProof="0" dirty="0">
            <a:latin typeface="Helvetica Neue" panose="020B0604020202020204" charset="0"/>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5" custAng="0" custScaleX="128451" custScaleY="125070"/>
      <dgm:spPr/>
    </dgm:pt>
    <dgm:pt modelId="{D916B596-D3B9-4939-A7A6-9C6DAF677282}" type="pres">
      <dgm:prSet presAssocID="{4D082404-6B75-4683-AC10-1634C6BC1BE4}" presName="node" presStyleLbl="vennNode1" presStyleIdx="1" presStyleCnt="5" custScaleX="180282" custScaleY="150986" custRadScaleRad="120735" custRadScaleInc="49066">
        <dgm:presLayoutVars>
          <dgm:bulletEnabled val="1"/>
        </dgm:presLayoutVars>
      </dgm:prSet>
      <dgm:spPr/>
    </dgm:pt>
    <dgm:pt modelId="{FAE3807B-A0F6-4D8E-A436-3B9865E0F959}" type="pres">
      <dgm:prSet presAssocID="{A738D4DE-1C78-46C7-9B61-4A193B12821C}" presName="node" presStyleLbl="vennNode1" presStyleIdx="2" presStyleCnt="5" custScaleX="180282" custScaleY="150986"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5" custScaleX="180282" custScaleY="150986"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5" custScaleX="180282" custScaleY="150986" custRadScaleRad="123978" custRadScaleInc="48061">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98282E38-14AF-44E7-9258-D947319CC2DA}" type="presOf" srcId="{86B68EA8-898B-45E3-85DD-5E6EB10CAD90}" destId="{EA02541F-25B6-497E-98D6-C9A0FB64C7A3}" srcOrd="0" destOrd="0" presId="urn:microsoft.com/office/officeart/2005/8/layout/radial3"/>
    <dgm:cxn modelId="{F9D23B60-5668-494B-B027-F730032F405D}" type="presOf" srcId="{BA8CA715-4374-4416-B16C-BC310217D77D}" destId="{878A8DC8-4B49-4BB3-870F-F0C7CFE1F3D8}" srcOrd="0" destOrd="0" presId="urn:microsoft.com/office/officeart/2005/8/layout/radial3"/>
    <dgm:cxn modelId="{08288246-BB4B-4360-BB8B-A2CDA272A754}" srcId="{7F99D9A7-8431-47F8-B1C1-FE7662AB714B}" destId="{FA6D2002-6EC7-4489-82AF-2DBDC3A3F762}" srcOrd="1" destOrd="0" parTransId="{E6E11E3B-5D46-472A-A158-6FA728DABE4D}" sibTransId="{53EBF6A0-D642-4685-8C78-59A23F05EFFD}"/>
    <dgm:cxn modelId="{91E6166F-1579-40A1-A113-973ED7CCD5EE}" type="presOf" srcId="{511CB459-83A9-455E-A3BC-F64E1298C8FB}" destId="{DCDD689B-E51E-4562-AA5E-DA47FBA7C498}" srcOrd="0" destOrd="0" presId="urn:microsoft.com/office/officeart/2005/8/layout/radial3"/>
    <dgm:cxn modelId="{C77C9470-BCC7-4997-A468-E41C2488AB3B}" srcId="{BA8CA715-4374-4416-B16C-BC310217D77D}" destId="{A738D4DE-1C78-46C7-9B61-4A193B12821C}" srcOrd="1" destOrd="0" parTransId="{6ED15BE4-072D-4223-A140-5406CB9B27DC}" sibTransId="{FBC31210-B136-48D5-924F-2B31E3BE2E94}"/>
    <dgm:cxn modelId="{F78AF4A6-DFA0-465D-8B68-BDCA856F796A}" type="presOf" srcId="{4D082404-6B75-4683-AC10-1634C6BC1BE4}" destId="{D916B596-D3B9-4939-A7A6-9C6DAF677282}"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F0769FD0-7A5D-43DB-BDED-76DCA57F7FFC}" type="presOf" srcId="{7F99D9A7-8431-47F8-B1C1-FE7662AB714B}" destId="{B2C9171F-A1CE-4C1A-8FA3-D4C931D7434F}" srcOrd="0" destOrd="0" presId="urn:microsoft.com/office/officeart/2005/8/layout/radial3"/>
    <dgm:cxn modelId="{9F4A5CD4-1C49-4785-AE7B-D131EFFC8EC7}" type="presOf" srcId="{A738D4DE-1C78-46C7-9B61-4A193B12821C}" destId="{FAE3807B-A0F6-4D8E-A436-3B9865E0F959}" srcOrd="0" destOrd="0" presId="urn:microsoft.com/office/officeart/2005/8/layout/radial3"/>
    <dgm:cxn modelId="{207DBF7A-F59C-4842-99A3-979C6555FC86}" type="presParOf" srcId="{B2C9171F-A1CE-4C1A-8FA3-D4C931D7434F}" destId="{A442D66E-7309-4EFB-8C43-747A1CCBBAC6}" srcOrd="0" destOrd="0" presId="urn:microsoft.com/office/officeart/2005/8/layout/radial3"/>
    <dgm:cxn modelId="{92DAAF02-3457-4AB1-A3AA-E6D0D0A52167}" type="presParOf" srcId="{A442D66E-7309-4EFB-8C43-747A1CCBBAC6}" destId="{878A8DC8-4B49-4BB3-870F-F0C7CFE1F3D8}" srcOrd="0" destOrd="0" presId="urn:microsoft.com/office/officeart/2005/8/layout/radial3"/>
    <dgm:cxn modelId="{64238936-252D-4907-8784-4544EB15009B}" type="presParOf" srcId="{A442D66E-7309-4EFB-8C43-747A1CCBBAC6}" destId="{D916B596-D3B9-4939-A7A6-9C6DAF677282}" srcOrd="1" destOrd="0" presId="urn:microsoft.com/office/officeart/2005/8/layout/radial3"/>
    <dgm:cxn modelId="{E38EBABB-90F5-4CA9-B8BA-0249BFFCF207}" type="presParOf" srcId="{A442D66E-7309-4EFB-8C43-747A1CCBBAC6}" destId="{FAE3807B-A0F6-4D8E-A436-3B9865E0F959}" srcOrd="2" destOrd="0" presId="urn:microsoft.com/office/officeart/2005/8/layout/radial3"/>
    <dgm:cxn modelId="{A22C4665-1B52-4B2E-8FE0-9BB6AD23CC2B}" type="presParOf" srcId="{A442D66E-7309-4EFB-8C43-747A1CCBBAC6}" destId="{DCDD689B-E51E-4562-AA5E-DA47FBA7C498}" srcOrd="3" destOrd="0" presId="urn:microsoft.com/office/officeart/2005/8/layout/radial3"/>
    <dgm:cxn modelId="{538298F2-673A-46AD-B646-7A7FBA49B178}" type="presParOf" srcId="{A442D66E-7309-4EFB-8C43-747A1CCBBAC6}" destId="{EA02541F-25B6-497E-98D6-C9A0FB64C7A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61660D-C811-9740-BD8D-79CE90911AD5}"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GB"/>
        </a:p>
      </dgm:t>
    </dgm:pt>
    <dgm:pt modelId="{DC6CE7E1-674C-D845-BDDA-EBB88F847A6C}">
      <dgm:prSet phldrT="[Text]" custT="1"/>
      <dgm:spPr/>
      <dgm:t>
        <a:bodyPr/>
        <a:lstStyle/>
        <a:p>
          <a:r>
            <a:rPr lang="en-GB" sz="2400" dirty="0">
              <a:latin typeface="Helvetica Neue" panose="020B0604020202020204" charset="0"/>
            </a:rPr>
            <a:t>Uncertainty map</a:t>
          </a:r>
        </a:p>
      </dgm:t>
    </dgm:pt>
    <dgm:pt modelId="{5C258DFC-A979-3546-AFB7-2907835AA93A}" type="parTrans" cxnId="{38C4CEB9-5B9F-2C43-931B-F61DAFE8A4C0}">
      <dgm:prSet/>
      <dgm:spPr/>
      <dgm:t>
        <a:bodyPr/>
        <a:lstStyle/>
        <a:p>
          <a:endParaRPr lang="en-GB"/>
        </a:p>
      </dgm:t>
    </dgm:pt>
    <dgm:pt modelId="{31E0D787-BBE2-CE49-AA8A-7316380A9133}" type="sibTrans" cxnId="{38C4CEB9-5B9F-2C43-931B-F61DAFE8A4C0}">
      <dgm:prSet/>
      <dgm:spPr/>
      <dgm:t>
        <a:bodyPr/>
        <a:lstStyle/>
        <a:p>
          <a:endParaRPr lang="en-GB"/>
        </a:p>
      </dgm:t>
    </dgm:pt>
    <dgm:pt modelId="{E33A0007-9401-C44E-950D-DFC8F541BCA2}">
      <dgm:prSet phldrT="[Text]" custT="1"/>
      <dgm:spPr/>
      <dgm:t>
        <a:bodyPr/>
        <a:lstStyle/>
        <a:p>
          <a:r>
            <a:rPr lang="en-GB" sz="2400" dirty="0">
              <a:latin typeface="Helvetica Neue" panose="020B0604020202020204" charset="0"/>
            </a:rPr>
            <a:t>4</a:t>
          </a:r>
        </a:p>
        <a:p>
          <a:r>
            <a:rPr lang="en-GB" sz="2400" dirty="0">
              <a:latin typeface="Helvetica Neue" panose="020B0604020202020204" charset="0"/>
            </a:rPr>
            <a:t>Application development</a:t>
          </a:r>
        </a:p>
      </dgm:t>
    </dgm:pt>
    <dgm:pt modelId="{A57DD245-9178-D748-B442-A595100B79B0}" type="parTrans" cxnId="{A54E90DB-73BE-A643-B4ED-E983AEA15B5D}">
      <dgm:prSet/>
      <dgm:spPr/>
      <dgm:t>
        <a:bodyPr/>
        <a:lstStyle/>
        <a:p>
          <a:endParaRPr lang="en-GB"/>
        </a:p>
      </dgm:t>
    </dgm:pt>
    <dgm:pt modelId="{FEA71B0C-EFCB-7D44-B8F8-2752A78F51F5}" type="sibTrans" cxnId="{A54E90DB-73BE-A643-B4ED-E983AEA15B5D}">
      <dgm:prSet/>
      <dgm:spPr/>
      <dgm:t>
        <a:bodyPr/>
        <a:lstStyle/>
        <a:p>
          <a:endParaRPr lang="en-GB"/>
        </a:p>
      </dgm:t>
    </dgm:pt>
    <dgm:pt modelId="{63F22820-EB66-0346-9A1D-D298463E0157}">
      <dgm:prSet phldrT="[Text]" custT="1"/>
      <dgm:spPr/>
      <dgm:t>
        <a:bodyPr/>
        <a:lstStyle/>
        <a:p>
          <a:r>
            <a:rPr lang="en-GB" sz="2400" dirty="0">
              <a:latin typeface="Helvetica Neue" panose="020B0604020202020204" charset="0"/>
            </a:rPr>
            <a:t>1</a:t>
          </a:r>
        </a:p>
        <a:p>
          <a:r>
            <a:rPr lang="en-GB" sz="2400" dirty="0">
              <a:latin typeface="Helvetica Neue" panose="020B0604020202020204" charset="0"/>
            </a:rPr>
            <a:t>Research</a:t>
          </a:r>
        </a:p>
      </dgm:t>
    </dgm:pt>
    <dgm:pt modelId="{5908C842-A0C7-BA4A-A9EB-47AE929F936F}" type="parTrans" cxnId="{636DC568-3E46-AC47-8A9D-5FE3D15D80DF}">
      <dgm:prSet/>
      <dgm:spPr/>
      <dgm:t>
        <a:bodyPr/>
        <a:lstStyle/>
        <a:p>
          <a:endParaRPr lang="en-GB"/>
        </a:p>
      </dgm:t>
    </dgm:pt>
    <dgm:pt modelId="{4148A6DB-96F2-F44D-8C33-F455E79FABFF}" type="sibTrans" cxnId="{636DC568-3E46-AC47-8A9D-5FE3D15D80DF}">
      <dgm:prSet/>
      <dgm:spPr/>
      <dgm:t>
        <a:bodyPr/>
        <a:lstStyle/>
        <a:p>
          <a:endParaRPr lang="en-GB"/>
        </a:p>
      </dgm:t>
    </dgm:pt>
    <dgm:pt modelId="{E42BE9BE-D6D3-2244-BC30-D79530223BD5}">
      <dgm:prSet phldrT="[Text]" custT="1"/>
      <dgm:spPr/>
      <dgm:t>
        <a:bodyPr/>
        <a:lstStyle/>
        <a:p>
          <a:r>
            <a:rPr lang="en-GB" sz="2400" dirty="0">
              <a:latin typeface="Helvetica Neue" panose="020B0604020202020204" charset="0"/>
            </a:rPr>
            <a:t>3</a:t>
          </a:r>
        </a:p>
        <a:p>
          <a:r>
            <a:rPr lang="en-GB" sz="2400" dirty="0">
              <a:latin typeface="Helvetica Neue" panose="020B0604020202020204" charset="0"/>
            </a:rPr>
            <a:t>Combining technological competencies and market opportunities</a:t>
          </a:r>
        </a:p>
      </dgm:t>
    </dgm:pt>
    <dgm:pt modelId="{5390DFD0-373A-7240-A5EB-93563F881AA7}" type="parTrans" cxnId="{434AB2C9-6832-464B-BF16-1FCC91628D1E}">
      <dgm:prSet/>
      <dgm:spPr/>
      <dgm:t>
        <a:bodyPr/>
        <a:lstStyle/>
        <a:p>
          <a:endParaRPr lang="en-GB"/>
        </a:p>
      </dgm:t>
    </dgm:pt>
    <dgm:pt modelId="{240E9FEE-9073-5F43-AFC5-21AD7528231E}" type="sibTrans" cxnId="{434AB2C9-6832-464B-BF16-1FCC91628D1E}">
      <dgm:prSet/>
      <dgm:spPr/>
      <dgm:t>
        <a:bodyPr/>
        <a:lstStyle/>
        <a:p>
          <a:endParaRPr lang="en-GB"/>
        </a:p>
      </dgm:t>
    </dgm:pt>
    <dgm:pt modelId="{0C876189-7D47-1D4E-B0E7-24B110A7E611}">
      <dgm:prSet phldrT="[Text]" custT="1"/>
      <dgm:spPr/>
      <dgm:t>
        <a:bodyPr/>
        <a:lstStyle/>
        <a:p>
          <a:r>
            <a:rPr lang="en-GB" sz="2400" dirty="0">
              <a:latin typeface="Helvetica Neue" panose="020B0604020202020204" charset="0"/>
            </a:rPr>
            <a:t>2</a:t>
          </a:r>
        </a:p>
        <a:p>
          <a:r>
            <a:rPr lang="en-GB" sz="2400" dirty="0">
              <a:latin typeface="Helvetica Neue" panose="020B0604020202020204" charset="0"/>
            </a:rPr>
            <a:t>Engineering</a:t>
          </a:r>
        </a:p>
      </dgm:t>
    </dgm:pt>
    <dgm:pt modelId="{FEF08187-4ADC-6A44-83EB-AB76B693AC2A}" type="parTrans" cxnId="{063026A9-7716-AD41-BBAE-D78A8AA5BF87}">
      <dgm:prSet/>
      <dgm:spPr/>
      <dgm:t>
        <a:bodyPr/>
        <a:lstStyle/>
        <a:p>
          <a:endParaRPr lang="en-GB"/>
        </a:p>
      </dgm:t>
    </dgm:pt>
    <dgm:pt modelId="{DF4472B9-345F-A14C-8847-4BBA5A73138F}" type="sibTrans" cxnId="{063026A9-7716-AD41-BBAE-D78A8AA5BF87}">
      <dgm:prSet/>
      <dgm:spPr/>
      <dgm:t>
        <a:bodyPr/>
        <a:lstStyle/>
        <a:p>
          <a:endParaRPr lang="en-GB"/>
        </a:p>
      </dgm:t>
    </dgm:pt>
    <dgm:pt modelId="{6072729B-A211-4F43-95DE-A35E4D58A50C}" type="pres">
      <dgm:prSet presAssocID="{9D61660D-C811-9740-BD8D-79CE90911AD5}" presName="diagram" presStyleCnt="0">
        <dgm:presLayoutVars>
          <dgm:chMax val="1"/>
          <dgm:dir/>
          <dgm:animLvl val="ctr"/>
          <dgm:resizeHandles val="exact"/>
        </dgm:presLayoutVars>
      </dgm:prSet>
      <dgm:spPr/>
    </dgm:pt>
    <dgm:pt modelId="{AB9DFE9E-E744-624D-A994-14009F818628}" type="pres">
      <dgm:prSet presAssocID="{9D61660D-C811-9740-BD8D-79CE90911AD5}" presName="matrix" presStyleCnt="0"/>
      <dgm:spPr/>
    </dgm:pt>
    <dgm:pt modelId="{1228BB1E-7945-BF4F-B47B-1530CA14D420}" type="pres">
      <dgm:prSet presAssocID="{9D61660D-C811-9740-BD8D-79CE90911AD5}" presName="tile1" presStyleLbl="node1" presStyleIdx="0" presStyleCnt="4"/>
      <dgm:spPr/>
    </dgm:pt>
    <dgm:pt modelId="{EFDA5F7D-4BA0-8E49-8E50-9BD7388A7B5A}" type="pres">
      <dgm:prSet presAssocID="{9D61660D-C811-9740-BD8D-79CE90911AD5}" presName="tile1text" presStyleLbl="node1" presStyleIdx="0" presStyleCnt="4">
        <dgm:presLayoutVars>
          <dgm:chMax val="0"/>
          <dgm:chPref val="0"/>
          <dgm:bulletEnabled val="1"/>
        </dgm:presLayoutVars>
      </dgm:prSet>
      <dgm:spPr/>
    </dgm:pt>
    <dgm:pt modelId="{B745C7EF-1D5C-3B44-AE7D-8BC0A5077929}" type="pres">
      <dgm:prSet presAssocID="{9D61660D-C811-9740-BD8D-79CE90911AD5}" presName="tile2" presStyleLbl="node1" presStyleIdx="1" presStyleCnt="4"/>
      <dgm:spPr/>
    </dgm:pt>
    <dgm:pt modelId="{1D03EC20-5A5E-4B47-BFAA-7618202D5F04}" type="pres">
      <dgm:prSet presAssocID="{9D61660D-C811-9740-BD8D-79CE90911AD5}" presName="tile2text" presStyleLbl="node1" presStyleIdx="1" presStyleCnt="4">
        <dgm:presLayoutVars>
          <dgm:chMax val="0"/>
          <dgm:chPref val="0"/>
          <dgm:bulletEnabled val="1"/>
        </dgm:presLayoutVars>
      </dgm:prSet>
      <dgm:spPr/>
    </dgm:pt>
    <dgm:pt modelId="{50340A45-CFA5-F34D-B4AB-A1EFBAE5C808}" type="pres">
      <dgm:prSet presAssocID="{9D61660D-C811-9740-BD8D-79CE90911AD5}" presName="tile3" presStyleLbl="node1" presStyleIdx="2" presStyleCnt="4"/>
      <dgm:spPr/>
    </dgm:pt>
    <dgm:pt modelId="{49A78854-1B59-4F4D-906E-744C27C9F145}" type="pres">
      <dgm:prSet presAssocID="{9D61660D-C811-9740-BD8D-79CE90911AD5}" presName="tile3text" presStyleLbl="node1" presStyleIdx="2" presStyleCnt="4">
        <dgm:presLayoutVars>
          <dgm:chMax val="0"/>
          <dgm:chPref val="0"/>
          <dgm:bulletEnabled val="1"/>
        </dgm:presLayoutVars>
      </dgm:prSet>
      <dgm:spPr/>
    </dgm:pt>
    <dgm:pt modelId="{AD80DDFC-0A30-5748-86EF-9C89F6A03187}" type="pres">
      <dgm:prSet presAssocID="{9D61660D-C811-9740-BD8D-79CE90911AD5}" presName="tile4" presStyleLbl="node1" presStyleIdx="3" presStyleCnt="4"/>
      <dgm:spPr/>
    </dgm:pt>
    <dgm:pt modelId="{98061643-9023-964D-B7C7-844721EA0F15}" type="pres">
      <dgm:prSet presAssocID="{9D61660D-C811-9740-BD8D-79CE90911AD5}" presName="tile4text" presStyleLbl="node1" presStyleIdx="3" presStyleCnt="4">
        <dgm:presLayoutVars>
          <dgm:chMax val="0"/>
          <dgm:chPref val="0"/>
          <dgm:bulletEnabled val="1"/>
        </dgm:presLayoutVars>
      </dgm:prSet>
      <dgm:spPr/>
    </dgm:pt>
    <dgm:pt modelId="{D1A7B1B2-2385-DA49-88F3-FF40037A1D54}" type="pres">
      <dgm:prSet presAssocID="{9D61660D-C811-9740-BD8D-79CE90911AD5}" presName="centerTile" presStyleLbl="fgShp" presStyleIdx="0" presStyleCnt="1">
        <dgm:presLayoutVars>
          <dgm:chMax val="0"/>
          <dgm:chPref val="0"/>
        </dgm:presLayoutVars>
      </dgm:prSet>
      <dgm:spPr/>
    </dgm:pt>
  </dgm:ptLst>
  <dgm:cxnLst>
    <dgm:cxn modelId="{C2704537-9FB9-5348-8A71-2A1710BDB305}" type="presOf" srcId="{0C876189-7D47-1D4E-B0E7-24B110A7E611}" destId="{98061643-9023-964D-B7C7-844721EA0F15}" srcOrd="1" destOrd="0" presId="urn:microsoft.com/office/officeart/2005/8/layout/matrix1"/>
    <dgm:cxn modelId="{7026813F-6E7E-444E-BCA8-C1046F68D72F}" type="presOf" srcId="{63F22820-EB66-0346-9A1D-D298463E0157}" destId="{1D03EC20-5A5E-4B47-BFAA-7618202D5F04}" srcOrd="1" destOrd="0" presId="urn:microsoft.com/office/officeart/2005/8/layout/matrix1"/>
    <dgm:cxn modelId="{CDB2B33F-BDE0-6E44-A0DD-7CF80487E3FE}" type="presOf" srcId="{9D61660D-C811-9740-BD8D-79CE90911AD5}" destId="{6072729B-A211-4F43-95DE-A35E4D58A50C}" srcOrd="0" destOrd="0" presId="urn:microsoft.com/office/officeart/2005/8/layout/matrix1"/>
    <dgm:cxn modelId="{23318162-42DB-794D-8218-BB9698834CE5}" type="presOf" srcId="{E33A0007-9401-C44E-950D-DFC8F541BCA2}" destId="{EFDA5F7D-4BA0-8E49-8E50-9BD7388A7B5A}" srcOrd="1" destOrd="0" presId="urn:microsoft.com/office/officeart/2005/8/layout/matrix1"/>
    <dgm:cxn modelId="{636DC568-3E46-AC47-8A9D-5FE3D15D80DF}" srcId="{DC6CE7E1-674C-D845-BDDA-EBB88F847A6C}" destId="{63F22820-EB66-0346-9A1D-D298463E0157}" srcOrd="1" destOrd="0" parTransId="{5908C842-A0C7-BA4A-A9EB-47AE929F936F}" sibTransId="{4148A6DB-96F2-F44D-8C33-F455E79FABFF}"/>
    <dgm:cxn modelId="{063026A9-7716-AD41-BBAE-D78A8AA5BF87}" srcId="{DC6CE7E1-674C-D845-BDDA-EBB88F847A6C}" destId="{0C876189-7D47-1D4E-B0E7-24B110A7E611}" srcOrd="3" destOrd="0" parTransId="{FEF08187-4ADC-6A44-83EB-AB76B693AC2A}" sibTransId="{DF4472B9-345F-A14C-8847-4BBA5A73138F}"/>
    <dgm:cxn modelId="{640AD5B5-C1D5-BB47-AEAB-39FDFAC2EAD5}" type="presOf" srcId="{E33A0007-9401-C44E-950D-DFC8F541BCA2}" destId="{1228BB1E-7945-BF4F-B47B-1530CA14D420}" srcOrd="0" destOrd="0" presId="urn:microsoft.com/office/officeart/2005/8/layout/matrix1"/>
    <dgm:cxn modelId="{0A835CB9-7F1E-9844-BC03-5410111E07FB}" type="presOf" srcId="{63F22820-EB66-0346-9A1D-D298463E0157}" destId="{B745C7EF-1D5C-3B44-AE7D-8BC0A5077929}" srcOrd="0" destOrd="0" presId="urn:microsoft.com/office/officeart/2005/8/layout/matrix1"/>
    <dgm:cxn modelId="{38C4CEB9-5B9F-2C43-931B-F61DAFE8A4C0}" srcId="{9D61660D-C811-9740-BD8D-79CE90911AD5}" destId="{DC6CE7E1-674C-D845-BDDA-EBB88F847A6C}" srcOrd="0" destOrd="0" parTransId="{5C258DFC-A979-3546-AFB7-2907835AA93A}" sibTransId="{31E0D787-BBE2-CE49-AA8A-7316380A9133}"/>
    <dgm:cxn modelId="{6E8551C1-FD97-8A4C-AC3C-13F3D44830F9}" type="presOf" srcId="{DC6CE7E1-674C-D845-BDDA-EBB88F847A6C}" destId="{D1A7B1B2-2385-DA49-88F3-FF40037A1D54}" srcOrd="0" destOrd="0" presId="urn:microsoft.com/office/officeart/2005/8/layout/matrix1"/>
    <dgm:cxn modelId="{434AB2C9-6832-464B-BF16-1FCC91628D1E}" srcId="{DC6CE7E1-674C-D845-BDDA-EBB88F847A6C}" destId="{E42BE9BE-D6D3-2244-BC30-D79530223BD5}" srcOrd="2" destOrd="0" parTransId="{5390DFD0-373A-7240-A5EB-93563F881AA7}" sibTransId="{240E9FEE-9073-5F43-AFC5-21AD7528231E}"/>
    <dgm:cxn modelId="{1348AAD3-93FC-3A47-809B-C50990230EC1}" type="presOf" srcId="{0C876189-7D47-1D4E-B0E7-24B110A7E611}" destId="{AD80DDFC-0A30-5748-86EF-9C89F6A03187}" srcOrd="0" destOrd="0" presId="urn:microsoft.com/office/officeart/2005/8/layout/matrix1"/>
    <dgm:cxn modelId="{A54E90DB-73BE-A643-B4ED-E983AEA15B5D}" srcId="{DC6CE7E1-674C-D845-BDDA-EBB88F847A6C}" destId="{E33A0007-9401-C44E-950D-DFC8F541BCA2}" srcOrd="0" destOrd="0" parTransId="{A57DD245-9178-D748-B442-A595100B79B0}" sibTransId="{FEA71B0C-EFCB-7D44-B8F8-2752A78F51F5}"/>
    <dgm:cxn modelId="{2B2C30E4-85D9-B04F-941E-913306363694}" type="presOf" srcId="{E42BE9BE-D6D3-2244-BC30-D79530223BD5}" destId="{49A78854-1B59-4F4D-906E-744C27C9F145}" srcOrd="1" destOrd="0" presId="urn:microsoft.com/office/officeart/2005/8/layout/matrix1"/>
    <dgm:cxn modelId="{009FD9FD-E111-CA45-BBE8-5E16D9F10839}" type="presOf" srcId="{E42BE9BE-D6D3-2244-BC30-D79530223BD5}" destId="{50340A45-CFA5-F34D-B4AB-A1EFBAE5C808}" srcOrd="0" destOrd="0" presId="urn:microsoft.com/office/officeart/2005/8/layout/matrix1"/>
    <dgm:cxn modelId="{D4DAAC87-58A3-7146-9C7A-E9433BB024A7}" type="presParOf" srcId="{6072729B-A211-4F43-95DE-A35E4D58A50C}" destId="{AB9DFE9E-E744-624D-A994-14009F818628}" srcOrd="0" destOrd="0" presId="urn:microsoft.com/office/officeart/2005/8/layout/matrix1"/>
    <dgm:cxn modelId="{49F17594-1065-3E47-A9DA-BE70D2C33703}" type="presParOf" srcId="{AB9DFE9E-E744-624D-A994-14009F818628}" destId="{1228BB1E-7945-BF4F-B47B-1530CA14D420}" srcOrd="0" destOrd="0" presId="urn:microsoft.com/office/officeart/2005/8/layout/matrix1"/>
    <dgm:cxn modelId="{C46D96B4-2045-904B-8FE3-70192E63D1D1}" type="presParOf" srcId="{AB9DFE9E-E744-624D-A994-14009F818628}" destId="{EFDA5F7D-4BA0-8E49-8E50-9BD7388A7B5A}" srcOrd="1" destOrd="0" presId="urn:microsoft.com/office/officeart/2005/8/layout/matrix1"/>
    <dgm:cxn modelId="{8618B6E5-8A1E-D44E-BCBB-A2FF1E18986F}" type="presParOf" srcId="{AB9DFE9E-E744-624D-A994-14009F818628}" destId="{B745C7EF-1D5C-3B44-AE7D-8BC0A5077929}" srcOrd="2" destOrd="0" presId="urn:microsoft.com/office/officeart/2005/8/layout/matrix1"/>
    <dgm:cxn modelId="{FAA40D9E-E20C-704C-A9DC-58A3570C6334}" type="presParOf" srcId="{AB9DFE9E-E744-624D-A994-14009F818628}" destId="{1D03EC20-5A5E-4B47-BFAA-7618202D5F04}" srcOrd="3" destOrd="0" presId="urn:microsoft.com/office/officeart/2005/8/layout/matrix1"/>
    <dgm:cxn modelId="{FEBAC211-CA87-DA4C-80A3-B369FE958BCB}" type="presParOf" srcId="{AB9DFE9E-E744-624D-A994-14009F818628}" destId="{50340A45-CFA5-F34D-B4AB-A1EFBAE5C808}" srcOrd="4" destOrd="0" presId="urn:microsoft.com/office/officeart/2005/8/layout/matrix1"/>
    <dgm:cxn modelId="{5E2682EF-BE50-4D4C-B4C6-C3D89B62C113}" type="presParOf" srcId="{AB9DFE9E-E744-624D-A994-14009F818628}" destId="{49A78854-1B59-4F4D-906E-744C27C9F145}" srcOrd="5" destOrd="0" presId="urn:microsoft.com/office/officeart/2005/8/layout/matrix1"/>
    <dgm:cxn modelId="{980562B0-BC4A-8840-9FDA-19A5BB35529E}" type="presParOf" srcId="{AB9DFE9E-E744-624D-A994-14009F818628}" destId="{AD80DDFC-0A30-5748-86EF-9C89F6A03187}" srcOrd="6" destOrd="0" presId="urn:microsoft.com/office/officeart/2005/8/layout/matrix1"/>
    <dgm:cxn modelId="{24507B3A-7EA1-FE4C-B5DB-6FA64FCCB5DE}" type="presParOf" srcId="{AB9DFE9E-E744-624D-A994-14009F818628}" destId="{98061643-9023-964D-B7C7-844721EA0F15}" srcOrd="7" destOrd="0" presId="urn:microsoft.com/office/officeart/2005/8/layout/matrix1"/>
    <dgm:cxn modelId="{21A179DC-007C-2249-AFA4-C71A630303F1}" type="presParOf" srcId="{6072729B-A211-4F43-95DE-A35E4D58A50C}" destId="{D1A7B1B2-2385-DA49-88F3-FF40037A1D5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2190E1AC-BBD7-4353-BFFB-96638D02CF1F}">
      <dgm:prSet phldrT="[Texto]" custT="1"/>
      <dgm:spPr>
        <a:solidFill>
          <a:srgbClr val="4D94B7"/>
        </a:solidFill>
      </dgm:spPr>
      <dgm:t>
        <a:bodyPr lIns="144000"/>
        <a:lstStyle/>
        <a:p>
          <a:pPr>
            <a:lnSpc>
              <a:spcPct val="90000"/>
            </a:lnSpc>
            <a:spcAft>
              <a:spcPct val="35000"/>
            </a:spcAft>
            <a:buNone/>
          </a:pPr>
          <a:r>
            <a:rPr lang="en-US" sz="4400" noProof="0" dirty="0">
              <a:latin typeface="Helvetica Neue" panose="020B0604020202020204" charset="0"/>
            </a:rPr>
            <a:t>1</a:t>
          </a:r>
          <a:r>
            <a:rPr lang="en-US" sz="4400" baseline="30000" noProof="0" dirty="0">
              <a:latin typeface="Helvetica Neue" panose="020B0604020202020204" charset="0"/>
            </a:rPr>
            <a:t>st</a:t>
          </a:r>
          <a:endParaRPr lang="en-US" sz="4400" noProof="0" dirty="0">
            <a:latin typeface="Helvetica Neue" panose="020B0604020202020204" charset="0"/>
          </a:endParaRPr>
        </a:p>
      </dgm:t>
    </dgm:pt>
    <dgm:pt modelId="{31A8A7DB-2A1E-4164-ABDC-C04EC6B5CB36}" type="parTrans" cxnId="{1B2269D9-2B58-418F-8397-E1E0ECEE2302}">
      <dgm:prSet/>
      <dgm:spPr/>
      <dgm:t>
        <a:bodyPr/>
        <a:lstStyle/>
        <a:p>
          <a:endParaRPr lang="en-US" sz="1200" noProof="0" dirty="0">
            <a:latin typeface="Helvetica Neue" panose="020B0604020202020204" charset="0"/>
          </a:endParaRPr>
        </a:p>
      </dgm:t>
    </dgm:pt>
    <dgm:pt modelId="{A8F2A099-DEF2-411D-84C5-C438C1F98321}" type="sibTrans" cxnId="{1B2269D9-2B58-418F-8397-E1E0ECEE2302}">
      <dgm:prSet/>
      <dgm:spPr/>
      <dgm:t>
        <a:bodyPr/>
        <a:lstStyle/>
        <a:p>
          <a:endParaRPr lang="en-US" sz="1200" noProof="0" dirty="0">
            <a:latin typeface="Helvetica Neue" panose="020B0604020202020204" charset="0"/>
          </a:endParaRPr>
        </a:p>
      </dgm:t>
    </dgm:pt>
    <dgm:pt modelId="{D14F4154-5C7E-49B9-A1DA-CF4835FA14E9}">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pPr>
          <a:r>
            <a:rPr lang="en-US" sz="2000" noProof="0" dirty="0">
              <a:latin typeface="Helvetica Neue" panose="020B0604020202020204" charset="0"/>
            </a:rPr>
            <a:t>High degree of product and process uncertainty</a:t>
          </a:r>
        </a:p>
      </dgm:t>
    </dgm:pt>
    <dgm:pt modelId="{BE3B42CE-9942-4645-A449-81A1E9DB9154}" type="parTrans" cxnId="{1D317167-76AA-4F4E-A9F8-63612EC3DBE2}">
      <dgm:prSet/>
      <dgm:spPr/>
      <dgm:t>
        <a:bodyPr/>
        <a:lstStyle/>
        <a:p>
          <a:endParaRPr lang="en-US" sz="1200" noProof="0" dirty="0">
            <a:latin typeface="Helvetica Neue" panose="020B0604020202020204" charset="0"/>
          </a:endParaRPr>
        </a:p>
      </dgm:t>
    </dgm:pt>
    <dgm:pt modelId="{37CC2B3D-0FC1-46C1-A6B5-F006EBCAD4AC}" type="sibTrans" cxnId="{1D317167-76AA-4F4E-A9F8-63612EC3DBE2}">
      <dgm:prSet/>
      <dgm:spPr/>
      <dgm:t>
        <a:bodyPr/>
        <a:lstStyle/>
        <a:p>
          <a:endParaRPr lang="en-US" sz="1200" noProof="0" dirty="0">
            <a:latin typeface="Helvetica Neue" panose="020B0604020202020204" charset="0"/>
          </a:endParaRPr>
        </a:p>
      </dgm:t>
    </dgm:pt>
    <dgm:pt modelId="{6E472645-BC71-459D-997A-F9341A994092}">
      <dgm:prSet phldrT="[Texto]" custT="1"/>
      <dgm:spPr>
        <a:solidFill>
          <a:srgbClr val="78B17A"/>
        </a:solidFill>
      </dgm:spPr>
      <dgm:t>
        <a:bodyPr lIns="144000"/>
        <a:lstStyle/>
        <a:p>
          <a:pPr>
            <a:lnSpc>
              <a:spcPct val="90000"/>
            </a:lnSpc>
            <a:spcAft>
              <a:spcPct val="35000"/>
            </a:spcAft>
            <a:buNone/>
          </a:pPr>
          <a:r>
            <a:rPr lang="en-US" sz="4400" noProof="0" dirty="0">
              <a:latin typeface="Helvetica Neue" panose="020B0604020202020204" charset="0"/>
            </a:rPr>
            <a:t>2</a:t>
          </a:r>
          <a:r>
            <a:rPr lang="en-US" sz="4400" baseline="30000" noProof="0" dirty="0">
              <a:latin typeface="Helvetica Neue" panose="020B0604020202020204" charset="0"/>
            </a:rPr>
            <a:t>nd</a:t>
          </a:r>
          <a:endParaRPr lang="en-US" sz="4400" noProof="0" dirty="0">
            <a:latin typeface="Helvetica Neue" panose="020B0604020202020204" charset="0"/>
          </a:endParaRPr>
        </a:p>
      </dgm:t>
    </dgm:pt>
    <dgm:pt modelId="{8B3494A0-180A-4E66-AC87-ACB2D99E9530}" type="parTrans" cxnId="{2DE5CA04-3A6D-46E6-929D-B81F670AB78D}">
      <dgm:prSet/>
      <dgm:spPr/>
      <dgm:t>
        <a:bodyPr/>
        <a:lstStyle/>
        <a:p>
          <a:endParaRPr lang="en-US" sz="1200" noProof="0" dirty="0">
            <a:latin typeface="Helvetica Neue" panose="020B0604020202020204" charset="0"/>
          </a:endParaRPr>
        </a:p>
      </dgm:t>
    </dgm:pt>
    <dgm:pt modelId="{85EBC4C5-54D9-46DB-9811-089B9FB6D791}" type="sibTrans" cxnId="{2DE5CA04-3A6D-46E6-929D-B81F670AB78D}">
      <dgm:prSet/>
      <dgm:spPr/>
      <dgm:t>
        <a:bodyPr/>
        <a:lstStyle/>
        <a:p>
          <a:endParaRPr lang="en-US" sz="1200" noProof="0" dirty="0">
            <a:latin typeface="Helvetica Neue" panose="020B0604020202020204" charset="0"/>
          </a:endParaRPr>
        </a:p>
      </dgm:t>
    </dgm:pt>
    <dgm:pt modelId="{48645316-919B-4F63-AF82-40A3F0264D31}">
      <dgm:prSet phldrT="[Texto]" custT="1"/>
      <dgm:spPr>
        <a:solidFill>
          <a:srgbClr val="78B17A"/>
        </a:solidFill>
      </dgm:spPr>
      <dgm:t>
        <a:bodyPr lIns="144000"/>
        <a:lstStyle/>
        <a:p>
          <a:pPr>
            <a:lnSpc>
              <a:spcPct val="100000"/>
            </a:lnSpc>
            <a:spcAft>
              <a:spcPts val="600"/>
            </a:spcAft>
            <a:buFont typeface="Wingdings" panose="05000000000000000000" pitchFamily="2" charset="2"/>
            <a:buChar char="§"/>
          </a:pPr>
          <a:r>
            <a:rPr lang="en-US" sz="2000" noProof="0" dirty="0">
              <a:latin typeface="Helvetica Neue" panose="020B0604020202020204" charset="0"/>
            </a:rPr>
            <a:t>Market opportunity identified but process uncertainty present</a:t>
          </a:r>
        </a:p>
      </dgm:t>
    </dgm:pt>
    <dgm:pt modelId="{8605296F-8C95-4E09-AF07-C19FD452560A}" type="parTrans" cxnId="{BCC903BA-F688-4EA9-A99B-1950436B3708}">
      <dgm:prSet/>
      <dgm:spPr/>
      <dgm:t>
        <a:bodyPr/>
        <a:lstStyle/>
        <a:p>
          <a:endParaRPr lang="en-US" sz="1200" noProof="0" dirty="0">
            <a:latin typeface="Helvetica Neue" panose="020B0604020202020204" charset="0"/>
          </a:endParaRPr>
        </a:p>
      </dgm:t>
    </dgm:pt>
    <dgm:pt modelId="{133178BE-A8A3-4695-9C73-6414C65D65D6}" type="sibTrans" cxnId="{BCC903BA-F688-4EA9-A99B-1950436B3708}">
      <dgm:prSet/>
      <dgm:spPr/>
      <dgm:t>
        <a:bodyPr/>
        <a:lstStyle/>
        <a:p>
          <a:endParaRPr lang="en-US" sz="1200" noProof="0" dirty="0">
            <a:latin typeface="Helvetica Neue" panose="020B0604020202020204" charset="0"/>
          </a:endParaRPr>
        </a:p>
      </dgm:t>
    </dgm:pt>
    <dgm:pt modelId="{211DF803-F6C0-4377-9EA1-730918AEE4FB}">
      <dgm:prSet phldrT="[Texto]" custT="1"/>
      <dgm:spPr>
        <a:solidFill>
          <a:srgbClr val="AED633"/>
        </a:solidFill>
      </dgm:spPr>
      <dgm:t>
        <a:bodyPr lIns="144000"/>
        <a:lstStyle/>
        <a:p>
          <a:pPr>
            <a:lnSpc>
              <a:spcPct val="90000"/>
            </a:lnSpc>
            <a:spcAft>
              <a:spcPct val="35000"/>
            </a:spcAft>
            <a:buNone/>
          </a:pPr>
          <a:r>
            <a:rPr lang="en-US" sz="4400" noProof="0" dirty="0">
              <a:latin typeface="Helvetica Neue" panose="020B0604020202020204" charset="0"/>
            </a:rPr>
            <a:t>3</a:t>
          </a:r>
          <a:r>
            <a:rPr lang="en-US" sz="4400" baseline="30000" noProof="0" dirty="0">
              <a:latin typeface="Helvetica Neue" panose="020B0604020202020204" charset="0"/>
            </a:rPr>
            <a:t>rd</a:t>
          </a:r>
          <a:endParaRPr lang="en-US" sz="4400" noProof="0" dirty="0">
            <a:latin typeface="Helvetica Neue" panose="020B0604020202020204" charset="0"/>
          </a:endParaRPr>
        </a:p>
      </dgm:t>
    </dgm:pt>
    <dgm:pt modelId="{D355C6D1-BE47-439F-9A2D-CF582FB387AF}" type="parTrans" cxnId="{E3B0BBAE-E7B0-4033-907F-3EEA707FD686}">
      <dgm:prSet/>
      <dgm:spPr/>
      <dgm:t>
        <a:bodyPr/>
        <a:lstStyle/>
        <a:p>
          <a:endParaRPr lang="en-US" sz="1200" noProof="0" dirty="0">
            <a:latin typeface="Helvetica Neue" panose="020B0604020202020204" charset="0"/>
          </a:endParaRPr>
        </a:p>
      </dgm:t>
    </dgm:pt>
    <dgm:pt modelId="{54E221B3-524C-40BB-99C5-D9AB6462D8E2}" type="sibTrans" cxnId="{E3B0BBAE-E7B0-4033-907F-3EEA707FD686}">
      <dgm:prSet/>
      <dgm:spPr/>
      <dgm:t>
        <a:bodyPr/>
        <a:lstStyle/>
        <a:p>
          <a:endParaRPr lang="en-US" sz="1200" noProof="0" dirty="0">
            <a:latin typeface="Helvetica Neue" panose="020B0604020202020204" charset="0"/>
          </a:endParaRPr>
        </a:p>
      </dgm:t>
    </dgm:pt>
    <dgm:pt modelId="{9CCD6EDD-8C82-4FB4-A48A-E3C5432C2734}">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pPr>
          <a:r>
            <a:rPr lang="en-US" sz="2000" noProof="0" dirty="0">
              <a:latin typeface="Helvetica Neue" panose="020B0604020202020204" charset="0"/>
            </a:rPr>
            <a:t>Undefined goal and path</a:t>
          </a:r>
        </a:p>
      </dgm:t>
    </dgm:pt>
    <dgm:pt modelId="{118E1BC6-7F0C-4B4C-8225-2ACA6F833F9E}" type="parTrans" cxnId="{0990784A-A9E7-437C-BAC3-6C1046912C48}">
      <dgm:prSet/>
      <dgm:spPr/>
      <dgm:t>
        <a:bodyPr/>
        <a:lstStyle/>
        <a:p>
          <a:endParaRPr lang="en-US" sz="1200" noProof="0" dirty="0">
            <a:latin typeface="Helvetica Neue" panose="020B0604020202020204" charset="0"/>
          </a:endParaRPr>
        </a:p>
      </dgm:t>
    </dgm:pt>
    <dgm:pt modelId="{28EEDD6E-A05C-4F45-A8D6-EF45F6AA53E2}" type="sibTrans" cxnId="{0990784A-A9E7-437C-BAC3-6C1046912C48}">
      <dgm:prSet/>
      <dgm:spPr/>
      <dgm:t>
        <a:bodyPr/>
        <a:lstStyle/>
        <a:p>
          <a:endParaRPr lang="en-US" sz="1200" noProof="0" dirty="0">
            <a:latin typeface="Helvetica Neue" panose="020B0604020202020204" charset="0"/>
          </a:endParaRPr>
        </a:p>
      </dgm:t>
    </dgm:pt>
    <dgm:pt modelId="{87648AFC-D6DE-465D-B4BC-2C922143EC0A}">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pPr>
          <a:r>
            <a:rPr lang="en-US" sz="2000" noProof="0" dirty="0">
              <a:latin typeface="Helvetica Neue" panose="020B0604020202020204" charset="0"/>
            </a:rPr>
            <a:t>Blue sky process – the task so remote from reality that it seems in cloud</a:t>
          </a:r>
        </a:p>
      </dgm:t>
    </dgm:pt>
    <dgm:pt modelId="{06C701E9-A006-4F8F-A2E2-EB31FF90BA38}" type="parTrans" cxnId="{E7F4C5FB-9D1B-4E06-B797-FD1C423051A2}">
      <dgm:prSet/>
      <dgm:spPr/>
      <dgm:t>
        <a:bodyPr/>
        <a:lstStyle/>
        <a:p>
          <a:endParaRPr lang="en-US" sz="1200" noProof="0" dirty="0">
            <a:latin typeface="Helvetica Neue" panose="020B0604020202020204" charset="0"/>
          </a:endParaRPr>
        </a:p>
      </dgm:t>
    </dgm:pt>
    <dgm:pt modelId="{3955DC62-2C69-477F-A96E-602B597AF466}" type="sibTrans" cxnId="{E7F4C5FB-9D1B-4E06-B797-FD1C423051A2}">
      <dgm:prSet/>
      <dgm:spPr/>
      <dgm:t>
        <a:bodyPr/>
        <a:lstStyle/>
        <a:p>
          <a:endParaRPr lang="en-US" sz="1200" noProof="0" dirty="0">
            <a:latin typeface="Helvetica Neue" panose="020B0604020202020204" charset="0"/>
          </a:endParaRPr>
        </a:p>
      </dgm:t>
    </dgm:pt>
    <dgm:pt modelId="{B6E75022-ACAE-4E09-B382-39335791B453}">
      <dgm:prSet phldrT="[Texto]" custT="1"/>
      <dgm:spPr>
        <a:solidFill>
          <a:srgbClr val="4D94B7"/>
        </a:solidFill>
      </dgm:spPr>
      <dgm:t>
        <a:bodyPr lIns="144000"/>
        <a:lstStyle/>
        <a:p>
          <a:pPr>
            <a:lnSpc>
              <a:spcPct val="90000"/>
            </a:lnSpc>
            <a:spcAft>
              <a:spcPct val="15000"/>
            </a:spcAft>
            <a:buFontTx/>
            <a:buNone/>
          </a:pPr>
          <a:endParaRPr lang="en-US" sz="3600" noProof="0" dirty="0">
            <a:latin typeface="Helvetica Neue" panose="020B0604020202020204" charset="0"/>
          </a:endParaRPr>
        </a:p>
      </dgm:t>
    </dgm:pt>
    <dgm:pt modelId="{214599B9-32E5-412E-A693-BA152425AE3C}" type="parTrans" cxnId="{D12C108E-7780-4774-8A64-E6A228CE3BE9}">
      <dgm:prSet/>
      <dgm:spPr/>
      <dgm:t>
        <a:bodyPr/>
        <a:lstStyle/>
        <a:p>
          <a:endParaRPr lang="en-US" sz="1200" noProof="0" dirty="0">
            <a:latin typeface="Helvetica Neue" panose="020B0604020202020204" charset="0"/>
          </a:endParaRPr>
        </a:p>
      </dgm:t>
    </dgm:pt>
    <dgm:pt modelId="{64E3FBCC-DCEA-4D55-8307-23F82E2763BA}" type="sibTrans" cxnId="{D12C108E-7780-4774-8A64-E6A228CE3BE9}">
      <dgm:prSet/>
      <dgm:spPr/>
      <dgm:t>
        <a:bodyPr/>
        <a:lstStyle/>
        <a:p>
          <a:endParaRPr lang="en-US" sz="1200" noProof="0" dirty="0">
            <a:latin typeface="Helvetica Neue" panose="020B0604020202020204" charset="0"/>
          </a:endParaRPr>
        </a:p>
      </dgm:t>
    </dgm:pt>
    <dgm:pt modelId="{F8C5ABC5-561D-4BFA-AEA0-EBBDC1F3EA99}">
      <dgm:prSet phldrT="[Texto]" custT="1"/>
      <dgm:spPr>
        <a:solidFill>
          <a:srgbClr val="AED633"/>
        </a:solidFill>
      </dgm:spPr>
      <dgm:t>
        <a:bodyPr lIns="144000"/>
        <a:lstStyle/>
        <a:p>
          <a:pPr>
            <a:lnSpc>
              <a:spcPct val="90000"/>
            </a:lnSpc>
            <a:spcAft>
              <a:spcPct val="15000"/>
            </a:spcAft>
            <a:buFontTx/>
            <a:buNone/>
          </a:pPr>
          <a:endParaRPr lang="en-US" sz="3600" noProof="0" dirty="0">
            <a:latin typeface="Helvetica Neue" panose="020B0604020202020204" charset="0"/>
          </a:endParaRPr>
        </a:p>
      </dgm:t>
    </dgm:pt>
    <dgm:pt modelId="{996824AE-A398-4D98-9B3D-9709E1D2FE49}" type="parTrans" cxnId="{B9D42993-2692-4FB5-9962-97DA94996384}">
      <dgm:prSet/>
      <dgm:spPr/>
      <dgm:t>
        <a:bodyPr/>
        <a:lstStyle/>
        <a:p>
          <a:endParaRPr lang="en-US" sz="1200" noProof="0" dirty="0">
            <a:latin typeface="Helvetica Neue" panose="020B0604020202020204" charset="0"/>
          </a:endParaRPr>
        </a:p>
      </dgm:t>
    </dgm:pt>
    <dgm:pt modelId="{DF0DA6DF-1617-471E-B5A6-F07256FB7099}" type="sibTrans" cxnId="{B9D42993-2692-4FB5-9962-97DA94996384}">
      <dgm:prSet/>
      <dgm:spPr/>
      <dgm:t>
        <a:bodyPr/>
        <a:lstStyle/>
        <a:p>
          <a:endParaRPr lang="en-US" sz="1200" noProof="0" dirty="0">
            <a:latin typeface="Helvetica Neue" panose="020B0604020202020204" charset="0"/>
          </a:endParaRPr>
        </a:p>
      </dgm:t>
    </dgm:pt>
    <dgm:pt modelId="{20B94105-DAFF-4CC4-A94C-AE0D70601049}">
      <dgm:prSet custT="1"/>
      <dgm:spPr/>
      <dgm:t>
        <a:bodyPr lIns="144000"/>
        <a:lstStyle/>
        <a:p>
          <a:pPr>
            <a:lnSpc>
              <a:spcPct val="100000"/>
            </a:lnSpc>
            <a:spcAft>
              <a:spcPts val="600"/>
            </a:spcAft>
            <a:buFont typeface="Wingdings" panose="05000000000000000000" pitchFamily="2" charset="2"/>
            <a:buChar char="§"/>
          </a:pPr>
          <a:r>
            <a:rPr lang="en-US" sz="2000" noProof="0" dirty="0">
              <a:latin typeface="Helvetica Neue" panose="020B0604020202020204" charset="0"/>
            </a:rPr>
            <a:t>Example of Guinness can – how to provide consumers with same taste as beer from the bottle?</a:t>
          </a:r>
        </a:p>
      </dgm:t>
    </dgm:pt>
    <dgm:pt modelId="{97C25A38-96EE-496C-BAA9-3C9F2146AB7A}" type="parTrans" cxnId="{17EB51E3-D989-417C-8690-37C9232270E4}">
      <dgm:prSet/>
      <dgm:spPr/>
      <dgm:t>
        <a:bodyPr/>
        <a:lstStyle/>
        <a:p>
          <a:endParaRPr lang="en-US" sz="1200" noProof="0" dirty="0">
            <a:latin typeface="Helvetica Neue" panose="020B0604020202020204" charset="0"/>
          </a:endParaRPr>
        </a:p>
      </dgm:t>
    </dgm:pt>
    <dgm:pt modelId="{2FF90305-B5D1-4009-B539-EE8B748123D2}" type="sibTrans" cxnId="{17EB51E3-D989-417C-8690-37C9232270E4}">
      <dgm:prSet/>
      <dgm:spPr/>
      <dgm:t>
        <a:bodyPr/>
        <a:lstStyle/>
        <a:p>
          <a:endParaRPr lang="en-US" sz="1200" noProof="0" dirty="0">
            <a:latin typeface="Helvetica Neue" panose="020B0604020202020204" charset="0"/>
          </a:endParaRPr>
        </a:p>
      </dgm:t>
    </dgm:pt>
    <dgm:pt modelId="{CA157DFB-DE1A-F541-B83F-29E9C8484FF2}">
      <dgm:prSet phldrT="[Texto]" custT="1"/>
      <dgm:spPr>
        <a:solidFill>
          <a:srgbClr val="AED633"/>
        </a:solidFill>
      </dgm:spPr>
      <dgm:t>
        <a:bodyPr lIns="144000"/>
        <a:lstStyle/>
        <a:p>
          <a:pPr>
            <a:lnSpc>
              <a:spcPct val="100000"/>
            </a:lnSpc>
            <a:spcAft>
              <a:spcPts val="600"/>
            </a:spcAft>
            <a:buFont typeface="Wingdings" panose="05000000000000000000" pitchFamily="2" charset="2"/>
            <a:buChar char="§"/>
          </a:pPr>
          <a:r>
            <a:rPr lang="en-US" sz="2000" noProof="0" dirty="0">
              <a:solidFill>
                <a:schemeClr val="bg1"/>
              </a:solidFill>
              <a:latin typeface="Helvetica Neue" panose="020B0604020202020204" charset="0"/>
            </a:rPr>
            <a:t>Product uncertainty present </a:t>
          </a:r>
        </a:p>
      </dgm:t>
    </dgm:pt>
    <dgm:pt modelId="{0A832B86-8D7D-284C-A85F-B9D085E5E395}" type="parTrans" cxnId="{FF1A5533-72A8-E442-9799-9CF562829CC8}">
      <dgm:prSet/>
      <dgm:spPr/>
      <dgm:t>
        <a:bodyPr/>
        <a:lstStyle/>
        <a:p>
          <a:endParaRPr lang="en-US" noProof="0" dirty="0">
            <a:latin typeface="Helvetica Neue" panose="020B0604020202020204" charset="0"/>
          </a:endParaRPr>
        </a:p>
      </dgm:t>
    </dgm:pt>
    <dgm:pt modelId="{AA147328-3115-204D-A1F4-30877011284A}" type="sibTrans" cxnId="{FF1A5533-72A8-E442-9799-9CF562829CC8}">
      <dgm:prSet/>
      <dgm:spPr/>
      <dgm:t>
        <a:bodyPr/>
        <a:lstStyle/>
        <a:p>
          <a:endParaRPr lang="en-US" noProof="0" dirty="0">
            <a:latin typeface="Helvetica Neue" panose="020B0604020202020204" charset="0"/>
          </a:endParaRPr>
        </a:p>
      </dgm:t>
    </dgm:pt>
    <dgm:pt modelId="{C82762C9-DE84-C44F-8FE6-4F7198CB8599}">
      <dgm:prSet custT="1"/>
      <dgm:spPr/>
      <dgm:t>
        <a:bodyPr lIns="144000"/>
        <a:lstStyle/>
        <a:p>
          <a:pPr>
            <a:lnSpc>
              <a:spcPct val="100000"/>
            </a:lnSpc>
            <a:spcAft>
              <a:spcPts val="600"/>
            </a:spcAft>
            <a:buFont typeface="Wingdings" panose="05000000000000000000" pitchFamily="2" charset="2"/>
            <a:buChar char="§"/>
          </a:pPr>
          <a:r>
            <a:rPr lang="en-US" sz="2000" noProof="0" dirty="0">
              <a:solidFill>
                <a:schemeClr val="bg1"/>
              </a:solidFill>
              <a:latin typeface="Helvetica Neue" panose="020B0604020202020204" charset="0"/>
            </a:rPr>
            <a:t>Arises with emergence of new technologies</a:t>
          </a:r>
        </a:p>
      </dgm:t>
    </dgm:pt>
    <dgm:pt modelId="{3D3B732B-E369-F948-BE76-7EF5BDDDF34F}" type="parTrans" cxnId="{35DC7E99-8A0A-194E-A469-2FAFFD644DFA}">
      <dgm:prSet/>
      <dgm:spPr/>
      <dgm:t>
        <a:bodyPr/>
        <a:lstStyle/>
        <a:p>
          <a:endParaRPr lang="en-US" noProof="0" dirty="0">
            <a:latin typeface="Helvetica Neue" panose="020B0604020202020204" charset="0"/>
          </a:endParaRPr>
        </a:p>
      </dgm:t>
    </dgm:pt>
    <dgm:pt modelId="{B53624CB-7AE7-5640-8EF5-D18C09AAE47D}" type="sibTrans" cxnId="{35DC7E99-8A0A-194E-A469-2FAFFD644DFA}">
      <dgm:prSet/>
      <dgm:spPr/>
      <dgm:t>
        <a:bodyPr/>
        <a:lstStyle/>
        <a:p>
          <a:endParaRPr lang="en-US" noProof="0" dirty="0">
            <a:latin typeface="Helvetica Neue" panose="020B0604020202020204" charset="0"/>
          </a:endParaRPr>
        </a:p>
      </dgm:t>
    </dgm:pt>
    <dgm:pt modelId="{8E5276A0-11BE-324E-8D4F-68007B08FBCB}">
      <dgm:prSet custT="1"/>
      <dgm:spPr/>
      <dgm:t>
        <a:bodyPr lIns="144000"/>
        <a:lstStyle/>
        <a:p>
          <a:pPr>
            <a:lnSpc>
              <a:spcPct val="100000"/>
            </a:lnSpc>
            <a:spcAft>
              <a:spcPts val="600"/>
            </a:spcAft>
            <a:buFont typeface="Wingdings" panose="05000000000000000000" pitchFamily="2" charset="2"/>
            <a:buChar char="§"/>
          </a:pPr>
          <a:r>
            <a:rPr lang="en-US" sz="2000" noProof="0" dirty="0">
              <a:solidFill>
                <a:schemeClr val="bg1"/>
              </a:solidFill>
              <a:latin typeface="Helvetica Neue" panose="020B0604020202020204" charset="0"/>
            </a:rPr>
            <a:t>Lacking clear sight on how to use technology optimally</a:t>
          </a:r>
        </a:p>
      </dgm:t>
    </dgm:pt>
    <dgm:pt modelId="{A231C294-3998-B549-8D59-A99179C5BEC0}" type="parTrans" cxnId="{57A06DB7-A82B-9542-98C5-E26BE3C0BB93}">
      <dgm:prSet/>
      <dgm:spPr/>
      <dgm:t>
        <a:bodyPr/>
        <a:lstStyle/>
        <a:p>
          <a:endParaRPr lang="en-US" noProof="0" dirty="0">
            <a:latin typeface="Helvetica Neue" panose="020B0604020202020204" charset="0"/>
          </a:endParaRPr>
        </a:p>
      </dgm:t>
    </dgm:pt>
    <dgm:pt modelId="{8B219EDC-B853-E645-8A14-B5D6CCA5CBD5}" type="sibTrans" cxnId="{57A06DB7-A82B-9542-98C5-E26BE3C0BB93}">
      <dgm:prSet/>
      <dgm:spPr/>
      <dgm:t>
        <a:bodyPr/>
        <a:lstStyle/>
        <a:p>
          <a:endParaRPr lang="en-US" noProof="0" dirty="0">
            <a:latin typeface="Helvetica Neue" panose="020B0604020202020204" charset="0"/>
          </a:endParaRPr>
        </a:p>
      </dgm:t>
    </dgm:pt>
    <dgm:pt modelId="{4A12709F-86B4-7845-9493-494356492D17}">
      <dgm:prSet custT="1"/>
      <dgm:spPr/>
      <dgm:t>
        <a:bodyPr lIns="144000"/>
        <a:lstStyle/>
        <a:p>
          <a:pPr>
            <a:lnSpc>
              <a:spcPct val="90000"/>
            </a:lnSpc>
            <a:spcAft>
              <a:spcPct val="35000"/>
            </a:spcAft>
            <a:buNone/>
          </a:pPr>
          <a:r>
            <a:rPr lang="en-US" sz="4400" noProof="0" dirty="0">
              <a:latin typeface="Helvetica Neue" panose="020B0604020202020204" charset="0"/>
            </a:rPr>
            <a:t>4</a:t>
          </a:r>
          <a:r>
            <a:rPr lang="en-US" sz="4400" baseline="30000" noProof="0" dirty="0">
              <a:latin typeface="Helvetica Neue" panose="020B0604020202020204" charset="0"/>
            </a:rPr>
            <a:t>th</a:t>
          </a:r>
          <a:endParaRPr lang="en-US" sz="4400" noProof="0" dirty="0">
            <a:latin typeface="Helvetica Neue" panose="020B0604020202020204" charset="0"/>
          </a:endParaRPr>
        </a:p>
      </dgm:t>
    </dgm:pt>
    <dgm:pt modelId="{E62CCC4E-5D6C-9142-9A34-EAEE223464C5}" type="parTrans" cxnId="{3D646AB2-D508-4146-8786-62FC80CB96B3}">
      <dgm:prSet/>
      <dgm:spPr/>
      <dgm:t>
        <a:bodyPr/>
        <a:lstStyle/>
        <a:p>
          <a:endParaRPr lang="en-US" noProof="0" dirty="0">
            <a:latin typeface="Helvetica Neue" panose="020B0604020202020204" charset="0"/>
          </a:endParaRPr>
        </a:p>
      </dgm:t>
    </dgm:pt>
    <dgm:pt modelId="{7D0F8B3C-0B64-5248-BB59-218416F34B2D}" type="sibTrans" cxnId="{3D646AB2-D508-4146-8786-62FC80CB96B3}">
      <dgm:prSet/>
      <dgm:spPr/>
      <dgm:t>
        <a:bodyPr/>
        <a:lstStyle/>
        <a:p>
          <a:endParaRPr lang="en-US" noProof="0" dirty="0">
            <a:latin typeface="Helvetica Neue" panose="020B0604020202020204" charset="0"/>
          </a:endParaRPr>
        </a:p>
      </dgm:t>
    </dgm:pt>
    <dgm:pt modelId="{F3553E5D-639E-3340-8CC3-7AB7D2C9DDB1}">
      <dgm:prSet custT="1"/>
      <dgm:spPr/>
      <dgm:t>
        <a:bodyPr lIns="144000"/>
        <a:lstStyle/>
        <a:p>
          <a:pPr>
            <a:lnSpc>
              <a:spcPct val="100000"/>
            </a:lnSpc>
            <a:spcAft>
              <a:spcPts val="600"/>
            </a:spcAft>
            <a:buFont typeface="Wingdings" panose="05000000000000000000" pitchFamily="2" charset="2"/>
            <a:buChar char="§"/>
          </a:pPr>
          <a:r>
            <a:rPr lang="en-US" sz="2000" noProof="0" dirty="0">
              <a:solidFill>
                <a:schemeClr val="bg1"/>
              </a:solidFill>
              <a:latin typeface="Helvetica Neue" panose="020B0604020202020204" charset="0"/>
            </a:rPr>
            <a:t>Least uncertain</a:t>
          </a:r>
        </a:p>
      </dgm:t>
    </dgm:pt>
    <dgm:pt modelId="{CD8019D5-66E3-5745-96DD-7BF3CE8B3AFF}" type="parTrans" cxnId="{AA5A6347-07ED-444F-9808-26811F60E265}">
      <dgm:prSet/>
      <dgm:spPr/>
      <dgm:t>
        <a:bodyPr/>
        <a:lstStyle/>
        <a:p>
          <a:endParaRPr lang="en-US" noProof="0" dirty="0">
            <a:latin typeface="Helvetica Neue" panose="020B0604020202020204" charset="0"/>
          </a:endParaRPr>
        </a:p>
      </dgm:t>
    </dgm:pt>
    <dgm:pt modelId="{0C1F7375-3B45-C843-81D6-EC359F2DFFAF}" type="sibTrans" cxnId="{AA5A6347-07ED-444F-9808-26811F60E265}">
      <dgm:prSet/>
      <dgm:spPr/>
      <dgm:t>
        <a:bodyPr/>
        <a:lstStyle/>
        <a:p>
          <a:endParaRPr lang="en-US" noProof="0" dirty="0">
            <a:latin typeface="Helvetica Neue" panose="020B0604020202020204" charset="0"/>
          </a:endParaRPr>
        </a:p>
      </dgm:t>
    </dgm:pt>
    <dgm:pt modelId="{815B7315-C2F0-8044-BE8B-D0F90700B600}">
      <dgm:prSet custT="1"/>
      <dgm:spPr/>
      <dgm:t>
        <a:bodyPr lIns="144000"/>
        <a:lstStyle/>
        <a:p>
          <a:pPr>
            <a:lnSpc>
              <a:spcPct val="100000"/>
            </a:lnSpc>
            <a:spcAft>
              <a:spcPts val="600"/>
            </a:spcAft>
            <a:buFont typeface="Wingdings" panose="05000000000000000000" pitchFamily="2" charset="2"/>
            <a:buChar char="§"/>
          </a:pPr>
          <a:r>
            <a:rPr lang="en-US" sz="2000" noProof="0" dirty="0">
              <a:solidFill>
                <a:schemeClr val="bg1"/>
              </a:solidFill>
              <a:latin typeface="Helvetica Neue" panose="020B0604020202020204" charset="0"/>
            </a:rPr>
            <a:t>Modifying existing products and technologies</a:t>
          </a:r>
        </a:p>
      </dgm:t>
    </dgm:pt>
    <dgm:pt modelId="{B134C9FD-2AF7-9C47-BEAA-F800FB0E09F1}" type="parTrans" cxnId="{86C5A737-4D52-F54D-BDAD-250CAF8125E7}">
      <dgm:prSet/>
      <dgm:spPr/>
      <dgm:t>
        <a:bodyPr/>
        <a:lstStyle/>
        <a:p>
          <a:endParaRPr lang="en-US" noProof="0" dirty="0">
            <a:latin typeface="Helvetica Neue" panose="020B0604020202020204" charset="0"/>
          </a:endParaRPr>
        </a:p>
      </dgm:t>
    </dgm:pt>
    <dgm:pt modelId="{6C8351BF-9B2E-2F43-A6B9-5025FEEA1A85}" type="sibTrans" cxnId="{86C5A737-4D52-F54D-BDAD-250CAF8125E7}">
      <dgm:prSet/>
      <dgm:spPr/>
      <dgm:t>
        <a:bodyPr/>
        <a:lstStyle/>
        <a:p>
          <a:endParaRPr lang="en-US" noProof="0" dirty="0">
            <a:latin typeface="Helvetica Neue" panose="020B0604020202020204" charset="0"/>
          </a:endParaRPr>
        </a:p>
      </dgm:t>
    </dgm:pt>
    <dgm:pt modelId="{31067E2B-9A39-304C-8B08-782BF3F7250A}">
      <dgm:prSet custT="1"/>
      <dgm:spPr/>
      <dgm:t>
        <a:bodyPr lIns="144000"/>
        <a:lstStyle/>
        <a:p>
          <a:pPr>
            <a:lnSpc>
              <a:spcPct val="90000"/>
            </a:lnSpc>
            <a:spcAft>
              <a:spcPct val="15000"/>
            </a:spcAft>
          </a:pPr>
          <a:endParaRPr lang="en-US" sz="5100" noProof="0" dirty="0">
            <a:latin typeface="Helvetica Neue" panose="020B0604020202020204" charset="0"/>
          </a:endParaRPr>
        </a:p>
      </dgm:t>
    </dgm:pt>
    <dgm:pt modelId="{2415DAC2-4761-AC41-B1FA-52D2FAAD4C26}" type="parTrans" cxnId="{15E4959F-D0FD-BC47-9084-06C526DD84ED}">
      <dgm:prSet/>
      <dgm:spPr/>
      <dgm:t>
        <a:bodyPr/>
        <a:lstStyle/>
        <a:p>
          <a:endParaRPr lang="en-US" noProof="0" dirty="0">
            <a:latin typeface="Helvetica Neue" panose="020B0604020202020204" charset="0"/>
          </a:endParaRPr>
        </a:p>
      </dgm:t>
    </dgm:pt>
    <dgm:pt modelId="{FE8E0B4A-20CD-034D-A9C8-015433FD5118}" type="sibTrans" cxnId="{15E4959F-D0FD-BC47-9084-06C526DD84ED}">
      <dgm:prSet/>
      <dgm:spPr/>
      <dgm:t>
        <a:bodyPr/>
        <a:lstStyle/>
        <a:p>
          <a:endParaRPr lang="en-US" noProof="0" dirty="0">
            <a:latin typeface="Helvetica Neue" panose="020B0604020202020204" charset="0"/>
          </a:endParaRPr>
        </a:p>
      </dgm:t>
    </dgm:pt>
    <dgm:pt modelId="{73C4B886-CAF0-9145-A795-142F53F4329F}">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pPr>
          <a:r>
            <a:rPr lang="en-US" sz="2000" noProof="0" dirty="0">
              <a:latin typeface="Helvetica Neue" panose="020B0604020202020204" charset="0"/>
            </a:rPr>
            <a:t>Common in university research centers</a:t>
          </a:r>
        </a:p>
      </dgm:t>
    </dgm:pt>
    <dgm:pt modelId="{EB2214EB-5FEF-FB43-B089-A771F4D41DED}" type="parTrans" cxnId="{B21E5B66-5791-2842-A71C-54D53311CA22}">
      <dgm:prSet/>
      <dgm:spPr/>
      <dgm:t>
        <a:bodyPr/>
        <a:lstStyle/>
        <a:p>
          <a:endParaRPr lang="en-US" noProof="0" dirty="0">
            <a:latin typeface="Helvetica Neue" panose="020B0604020202020204" charset="0"/>
          </a:endParaRPr>
        </a:p>
      </dgm:t>
    </dgm:pt>
    <dgm:pt modelId="{085B88DE-5039-8142-A97F-3A8759F3EA55}" type="sibTrans" cxnId="{B21E5B66-5791-2842-A71C-54D53311CA22}">
      <dgm:prSet/>
      <dgm:spPr/>
      <dgm:t>
        <a:bodyPr/>
        <a:lstStyle/>
        <a:p>
          <a:endParaRPr lang="en-US" noProof="0" dirty="0">
            <a:latin typeface="Helvetica Neue" panose="020B0604020202020204" charset="0"/>
          </a:endParaRPr>
        </a:p>
      </dgm:t>
    </dgm:pt>
    <dgm:pt modelId="{5C5F7B21-F8E9-4742-84ED-1503327D5B03}">
      <dgm:prSet custT="1"/>
      <dgm:spPr/>
      <dgm:t>
        <a:bodyPr lIns="144000"/>
        <a:lstStyle/>
        <a:p>
          <a:pPr>
            <a:lnSpc>
              <a:spcPct val="100000"/>
            </a:lnSpc>
            <a:spcAft>
              <a:spcPts val="600"/>
            </a:spcAft>
            <a:buFont typeface="Wingdings" panose="05000000000000000000" pitchFamily="2" charset="2"/>
            <a:buChar char="§"/>
          </a:pPr>
          <a:r>
            <a:rPr lang="en-US" sz="2000" noProof="0" dirty="0">
              <a:solidFill>
                <a:schemeClr val="bg1"/>
              </a:solidFill>
              <a:latin typeface="Helvetica Neue" panose="020B0604020202020204" charset="0"/>
            </a:rPr>
            <a:t>Examples: Think of ways technologies as graphene can be used</a:t>
          </a:r>
        </a:p>
      </dgm:t>
    </dgm:pt>
    <dgm:pt modelId="{F7CF3AD3-6769-0A4E-B783-8E68F081B2A3}" type="parTrans" cxnId="{FAA8E6FE-725C-BB4D-977F-24F2E706E64B}">
      <dgm:prSet/>
      <dgm:spPr/>
      <dgm:t>
        <a:bodyPr/>
        <a:lstStyle/>
        <a:p>
          <a:endParaRPr lang="en-US" noProof="0" dirty="0">
            <a:latin typeface="Helvetica Neue" panose="020B0604020202020204" charset="0"/>
          </a:endParaRPr>
        </a:p>
      </dgm:t>
    </dgm:pt>
    <dgm:pt modelId="{354FE0AD-CA31-1D4D-8320-7854B083B207}" type="sibTrans" cxnId="{FAA8E6FE-725C-BB4D-977F-24F2E706E64B}">
      <dgm:prSet/>
      <dgm:spPr/>
      <dgm:t>
        <a:bodyPr/>
        <a:lstStyle/>
        <a:p>
          <a:endParaRPr lang="en-US" noProof="0" dirty="0">
            <a:latin typeface="Helvetica Neue" panose="020B0604020202020204" charset="0"/>
          </a:endParaRPr>
        </a:p>
      </dgm:t>
    </dgm:pt>
    <dgm:pt modelId="{ED727FF3-3586-4340-AA23-6DD63127EDE4}">
      <dgm:prSet custT="1"/>
      <dgm:spPr/>
      <dgm:t>
        <a:bodyPr lIns="144000"/>
        <a:lstStyle/>
        <a:p>
          <a:pPr>
            <a:lnSpc>
              <a:spcPct val="100000"/>
            </a:lnSpc>
            <a:spcAft>
              <a:spcPts val="600"/>
            </a:spcAft>
            <a:buFont typeface="Wingdings" panose="05000000000000000000" pitchFamily="2" charset="2"/>
            <a:buChar char="§"/>
          </a:pPr>
          <a:r>
            <a:rPr lang="en-US" sz="2000" noProof="0" dirty="0">
              <a:solidFill>
                <a:schemeClr val="bg1"/>
              </a:solidFill>
              <a:latin typeface="Helvetica Neue" panose="020B0604020202020204" charset="0"/>
            </a:rPr>
            <a:t>Activities similar across rivals</a:t>
          </a:r>
        </a:p>
      </dgm:t>
    </dgm:pt>
    <dgm:pt modelId="{105F17B8-EDB4-814C-B64B-8ECA91CB7F8D}" type="parTrans" cxnId="{94594F6C-25DC-214C-9A44-3D005C609162}">
      <dgm:prSet/>
      <dgm:spPr/>
      <dgm:t>
        <a:bodyPr/>
        <a:lstStyle/>
        <a:p>
          <a:endParaRPr lang="en-US" noProof="0" dirty="0">
            <a:latin typeface="Helvetica Neue" panose="020B0604020202020204" charset="0"/>
          </a:endParaRPr>
        </a:p>
      </dgm:t>
    </dgm:pt>
    <dgm:pt modelId="{5FCED147-18D2-7040-BE6B-E5F671A1BE20}" type="sibTrans" cxnId="{94594F6C-25DC-214C-9A44-3D005C609162}">
      <dgm:prSet/>
      <dgm:spPr/>
      <dgm:t>
        <a:bodyPr/>
        <a:lstStyle/>
        <a:p>
          <a:endParaRPr lang="en-US" noProof="0" dirty="0">
            <a:latin typeface="Helvetica Neue" panose="020B0604020202020204" charset="0"/>
          </a:endParaRPr>
        </a:p>
      </dgm:t>
    </dgm:pt>
    <dgm:pt modelId="{566FC843-C450-8644-BB81-C6B870C0FA8D}">
      <dgm:prSet custT="1"/>
      <dgm:spPr/>
      <dgm:t>
        <a:bodyPr lIns="144000"/>
        <a:lstStyle/>
        <a:p>
          <a:pPr>
            <a:lnSpc>
              <a:spcPct val="100000"/>
            </a:lnSpc>
            <a:spcAft>
              <a:spcPts val="600"/>
            </a:spcAft>
            <a:buFont typeface="Wingdings" panose="05000000000000000000" pitchFamily="2" charset="2"/>
            <a:buChar char="§"/>
          </a:pPr>
          <a:r>
            <a:rPr lang="en-US" sz="2000" noProof="0" dirty="0">
              <a:solidFill>
                <a:schemeClr val="bg1"/>
              </a:solidFill>
              <a:latin typeface="Helvetica Neue" panose="020B0604020202020204" charset="0"/>
            </a:rPr>
            <a:t>Little or no use of radically novel technologies</a:t>
          </a:r>
        </a:p>
      </dgm:t>
    </dgm:pt>
    <dgm:pt modelId="{90A8473F-881B-3040-8052-7DDD630311E3}" type="parTrans" cxnId="{97633646-9280-4640-BF7D-A23226880A33}">
      <dgm:prSet/>
      <dgm:spPr/>
      <dgm:t>
        <a:bodyPr/>
        <a:lstStyle/>
        <a:p>
          <a:endParaRPr lang="en-US" noProof="0" dirty="0">
            <a:latin typeface="Helvetica Neue" panose="020B0604020202020204" charset="0"/>
          </a:endParaRPr>
        </a:p>
      </dgm:t>
    </dgm:pt>
    <dgm:pt modelId="{533AE9BD-C554-EA49-BC9E-FA10796DBCBE}" type="sibTrans" cxnId="{97633646-9280-4640-BF7D-A23226880A33}">
      <dgm:prSet/>
      <dgm:spPr/>
      <dgm:t>
        <a:bodyPr/>
        <a:lstStyle/>
        <a:p>
          <a:endParaRPr lang="en-US" noProof="0" dirty="0">
            <a:latin typeface="Helvetica Neue" panose="020B0604020202020204" charset="0"/>
          </a:endParaRPr>
        </a:p>
      </dgm:t>
    </dgm:pt>
    <dgm:pt modelId="{D0271698-4FB9-6A4E-85E9-6A4849676F9F}">
      <dgm:prSet custT="1"/>
      <dgm:spPr/>
      <dgm:t>
        <a:bodyPr lIns="144000"/>
        <a:lstStyle/>
        <a:p>
          <a:pPr>
            <a:lnSpc>
              <a:spcPct val="100000"/>
            </a:lnSpc>
            <a:spcAft>
              <a:spcPts val="600"/>
            </a:spcAft>
            <a:buFont typeface="Wingdings" panose="05000000000000000000" pitchFamily="2" charset="2"/>
            <a:buChar char="§"/>
          </a:pPr>
          <a:r>
            <a:rPr lang="en-US" sz="2000" noProof="0" dirty="0">
              <a:solidFill>
                <a:schemeClr val="bg1"/>
              </a:solidFill>
              <a:latin typeface="Helvetica Neue" panose="020B0604020202020204" charset="0"/>
            </a:rPr>
            <a:t>Examples: established mobile phone producers</a:t>
          </a:r>
        </a:p>
      </dgm:t>
    </dgm:pt>
    <dgm:pt modelId="{4598A386-01A8-E64D-84CF-CFFB305392B5}" type="parTrans" cxnId="{89F2F68C-5FB2-1E49-9577-A27443E1C4CE}">
      <dgm:prSet/>
      <dgm:spPr/>
      <dgm:t>
        <a:bodyPr/>
        <a:lstStyle/>
        <a:p>
          <a:endParaRPr lang="en-US" noProof="0" dirty="0">
            <a:latin typeface="Helvetica Neue" panose="020B0604020202020204" charset="0"/>
          </a:endParaRPr>
        </a:p>
      </dgm:t>
    </dgm:pt>
    <dgm:pt modelId="{4BF7EE2A-FE3C-1245-BC4D-43F5D390B7B4}" type="sibTrans" cxnId="{89F2F68C-5FB2-1E49-9577-A27443E1C4CE}">
      <dgm:prSet/>
      <dgm:spPr/>
      <dgm:t>
        <a:bodyPr/>
        <a:lstStyle/>
        <a:p>
          <a:endParaRPr lang="en-US" noProof="0" dirty="0">
            <a:latin typeface="Helvetica Neue" panose="020B0604020202020204" charset="0"/>
          </a:endParaRPr>
        </a:p>
      </dgm:t>
    </dgm:pt>
    <dgm:pt modelId="{D7B340CB-CD18-49D7-8F19-C70010EA7293}" type="pres">
      <dgm:prSet presAssocID="{28BA5EB9-E6D7-4A34-BBC2-D613F00391CA}" presName="Name0" presStyleCnt="0">
        <dgm:presLayoutVars>
          <dgm:dir/>
          <dgm:resizeHandles val="exact"/>
        </dgm:presLayoutVars>
      </dgm:prSet>
      <dgm:spPr/>
    </dgm:pt>
    <dgm:pt modelId="{93B0D6AB-5E0F-4286-BC0E-71F22E92DF0A}" type="pres">
      <dgm:prSet presAssocID="{2190E1AC-BBD7-4353-BFFB-96638D02CF1F}" presName="node" presStyleLbl="node1" presStyleIdx="0" presStyleCnt="4">
        <dgm:presLayoutVars>
          <dgm:bulletEnabled val="1"/>
        </dgm:presLayoutVars>
      </dgm:prSet>
      <dgm:spPr/>
    </dgm:pt>
    <dgm:pt modelId="{681098D8-C1C8-448E-90BF-38D9822A48B4}" type="pres">
      <dgm:prSet presAssocID="{A8F2A099-DEF2-411D-84C5-C438C1F98321}" presName="sibTrans" presStyleCnt="0"/>
      <dgm:spPr/>
    </dgm:pt>
    <dgm:pt modelId="{20B1CF38-A52D-40CC-A2A7-450B517CFFAB}" type="pres">
      <dgm:prSet presAssocID="{6E472645-BC71-459D-997A-F9341A994092}" presName="node" presStyleLbl="node1" presStyleIdx="1" presStyleCnt="4">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2" presStyleCnt="4" custScaleX="114705">
        <dgm:presLayoutVars>
          <dgm:bulletEnabled val="1"/>
        </dgm:presLayoutVars>
      </dgm:prSet>
      <dgm:spPr/>
    </dgm:pt>
    <dgm:pt modelId="{B0A0F2C8-4FC2-8845-BEA6-FC0670E510DE}" type="pres">
      <dgm:prSet presAssocID="{54E221B3-524C-40BB-99C5-D9AB6462D8E2}" presName="sibTrans" presStyleCnt="0"/>
      <dgm:spPr/>
    </dgm:pt>
    <dgm:pt modelId="{33E1553D-90BF-0E44-A644-C3085B0C46B6}" type="pres">
      <dgm:prSet presAssocID="{4A12709F-86B4-7845-9493-494356492D17}" presName="node" presStyleLbl="node1" presStyleIdx="3" presStyleCnt="4" custScaleX="108977" custScaleY="100000">
        <dgm:presLayoutVars>
          <dgm:bulletEnabled val="1"/>
        </dgm:presLayoutVars>
      </dgm:prSet>
      <dgm:spPr/>
    </dgm:pt>
  </dgm:ptLst>
  <dgm:cxnLst>
    <dgm:cxn modelId="{2DE5CA04-3A6D-46E6-929D-B81F670AB78D}" srcId="{28BA5EB9-E6D7-4A34-BBC2-D613F00391CA}" destId="{6E472645-BC71-459D-997A-F9341A994092}" srcOrd="1" destOrd="0" parTransId="{8B3494A0-180A-4E66-AC87-ACB2D99E9530}" sibTransId="{85EBC4C5-54D9-46DB-9811-089B9FB6D791}"/>
    <dgm:cxn modelId="{1554EF04-E002-4BE7-BF96-5BA3DD8D3B68}" type="presOf" srcId="{F8C5ABC5-561D-4BFA-AEA0-EBBDC1F3EA99}" destId="{E352A7A4-F4D1-4FE5-9A5F-9CFF17B53C6B}" srcOrd="0" destOrd="5" presId="urn:microsoft.com/office/officeart/2005/8/layout/hList6"/>
    <dgm:cxn modelId="{9F2C700B-1D6C-5047-8B8E-72A7BDB7C86F}" type="presOf" srcId="{31067E2B-9A39-304C-8B08-782BF3F7250A}" destId="{33E1553D-90BF-0E44-A644-C3085B0C46B6}" srcOrd="0" destOrd="6" presId="urn:microsoft.com/office/officeart/2005/8/layout/hList6"/>
    <dgm:cxn modelId="{3FFF6E15-1FB6-450D-B136-CCFF6C01C7D0}" type="presOf" srcId="{87648AFC-D6DE-465D-B4BC-2C922143EC0A}" destId="{93B0D6AB-5E0F-4286-BC0E-71F22E92DF0A}" srcOrd="0" destOrd="3" presId="urn:microsoft.com/office/officeart/2005/8/layout/hList6"/>
    <dgm:cxn modelId="{37824716-4538-1F4B-9733-86ED738F5AE1}" type="presOf" srcId="{CA157DFB-DE1A-F541-B83F-29E9C8484FF2}" destId="{E352A7A4-F4D1-4FE5-9A5F-9CFF17B53C6B}" srcOrd="0" destOrd="1" presId="urn:microsoft.com/office/officeart/2005/8/layout/hList6"/>
    <dgm:cxn modelId="{80C8E431-7D0B-7C48-B373-1F5148B00565}" type="presOf" srcId="{5C5F7B21-F8E9-4742-84ED-1503327D5B03}" destId="{E352A7A4-F4D1-4FE5-9A5F-9CFF17B53C6B}" srcOrd="0" destOrd="4" presId="urn:microsoft.com/office/officeart/2005/8/layout/hList6"/>
    <dgm:cxn modelId="{FF1A5533-72A8-E442-9799-9CF562829CC8}" srcId="{211DF803-F6C0-4377-9EA1-730918AEE4FB}" destId="{CA157DFB-DE1A-F541-B83F-29E9C8484FF2}" srcOrd="0" destOrd="0" parTransId="{0A832B86-8D7D-284C-A85F-B9D085E5E395}" sibTransId="{AA147328-3115-204D-A1F4-30877011284A}"/>
    <dgm:cxn modelId="{86C5A737-4D52-F54D-BDAD-250CAF8125E7}" srcId="{4A12709F-86B4-7845-9493-494356492D17}" destId="{815B7315-C2F0-8044-BE8B-D0F90700B600}" srcOrd="1" destOrd="0" parTransId="{B134C9FD-2AF7-9C47-BEAA-F800FB0E09F1}" sibTransId="{6C8351BF-9B2E-2F43-A6B9-5025FEEA1A85}"/>
    <dgm:cxn modelId="{EBB0D55D-A74A-4268-A09D-DC5556E757C1}" type="presOf" srcId="{20B94105-DAFF-4CC4-A94C-AE0D70601049}" destId="{20B1CF38-A52D-40CC-A2A7-450B517CFFAB}" srcOrd="0" destOrd="2" presId="urn:microsoft.com/office/officeart/2005/8/layout/hList6"/>
    <dgm:cxn modelId="{FE20EA5E-DDC7-B348-AC95-BA5035E135E7}" type="presOf" srcId="{73C4B886-CAF0-9145-A795-142F53F4329F}" destId="{93B0D6AB-5E0F-4286-BC0E-71F22E92DF0A}" srcOrd="0" destOrd="4" presId="urn:microsoft.com/office/officeart/2005/8/layout/hList6"/>
    <dgm:cxn modelId="{A1F83A5F-CB85-4A97-A2BF-156AB05DD496}" type="presOf" srcId="{48645316-919B-4F63-AF82-40A3F0264D31}" destId="{20B1CF38-A52D-40CC-A2A7-450B517CFFAB}" srcOrd="0" destOrd="1" presId="urn:microsoft.com/office/officeart/2005/8/layout/hList6"/>
    <dgm:cxn modelId="{E827BF65-A2E1-0444-956F-E959EA1A3EE3}" type="presOf" srcId="{ED727FF3-3586-4340-AA23-6DD63127EDE4}" destId="{33E1553D-90BF-0E44-A644-C3085B0C46B6}" srcOrd="0" destOrd="3" presId="urn:microsoft.com/office/officeart/2005/8/layout/hList6"/>
    <dgm:cxn modelId="{97633646-9280-4640-BF7D-A23226880A33}" srcId="{4A12709F-86B4-7845-9493-494356492D17}" destId="{566FC843-C450-8644-BB81-C6B870C0FA8D}" srcOrd="3" destOrd="0" parTransId="{90A8473F-881B-3040-8052-7DDD630311E3}" sibTransId="{533AE9BD-C554-EA49-BC9E-FA10796DBCBE}"/>
    <dgm:cxn modelId="{B21E5B66-5791-2842-A71C-54D53311CA22}" srcId="{2190E1AC-BBD7-4353-BFFB-96638D02CF1F}" destId="{73C4B886-CAF0-9145-A795-142F53F4329F}" srcOrd="3" destOrd="0" parTransId="{EB2214EB-5FEF-FB43-B089-A771F4D41DED}" sibTransId="{085B88DE-5039-8142-A97F-3A8759F3EA55}"/>
    <dgm:cxn modelId="{8D381F47-5EB8-4F7F-8BEA-F899A8117359}" type="presOf" srcId="{28BA5EB9-E6D7-4A34-BBC2-D613F00391CA}" destId="{D7B340CB-CD18-49D7-8F19-C70010EA7293}" srcOrd="0" destOrd="0" presId="urn:microsoft.com/office/officeart/2005/8/layout/hList6"/>
    <dgm:cxn modelId="{AA5A6347-07ED-444F-9808-26811F60E265}" srcId="{4A12709F-86B4-7845-9493-494356492D17}" destId="{F3553E5D-639E-3340-8CC3-7AB7D2C9DDB1}" srcOrd="0" destOrd="0" parTransId="{CD8019D5-66E3-5745-96DD-7BF3CE8B3AFF}" sibTransId="{0C1F7375-3B45-C843-81D6-EC359F2DFFAF}"/>
    <dgm:cxn modelId="{1D317167-76AA-4F4E-A9F8-63612EC3DBE2}" srcId="{2190E1AC-BBD7-4353-BFFB-96638D02CF1F}" destId="{D14F4154-5C7E-49B9-A1DA-CF4835FA14E9}" srcOrd="0" destOrd="0" parTransId="{BE3B42CE-9942-4645-A449-81A1E9DB9154}" sibTransId="{37CC2B3D-0FC1-46C1-A6B5-F006EBCAD4AC}"/>
    <dgm:cxn modelId="{0990784A-A9E7-437C-BAC3-6C1046912C48}" srcId="{2190E1AC-BBD7-4353-BFFB-96638D02CF1F}" destId="{9CCD6EDD-8C82-4FB4-A48A-E3C5432C2734}" srcOrd="1" destOrd="0" parTransId="{118E1BC6-7F0C-4B4C-8225-2ACA6F833F9E}" sibTransId="{28EEDD6E-A05C-4F45-A8D6-EF45F6AA53E2}"/>
    <dgm:cxn modelId="{503EA16A-1404-4A06-A987-5065DAE5D09D}" type="presOf" srcId="{D14F4154-5C7E-49B9-A1DA-CF4835FA14E9}" destId="{93B0D6AB-5E0F-4286-BC0E-71F22E92DF0A}" srcOrd="0" destOrd="1" presId="urn:microsoft.com/office/officeart/2005/8/layout/hList6"/>
    <dgm:cxn modelId="{2BAD6F4B-A314-A445-B629-01EB09B5D00C}" type="presOf" srcId="{F3553E5D-639E-3340-8CC3-7AB7D2C9DDB1}" destId="{33E1553D-90BF-0E44-A644-C3085B0C46B6}" srcOrd="0" destOrd="1" presId="urn:microsoft.com/office/officeart/2005/8/layout/hList6"/>
    <dgm:cxn modelId="{94594F6C-25DC-214C-9A44-3D005C609162}" srcId="{4A12709F-86B4-7845-9493-494356492D17}" destId="{ED727FF3-3586-4340-AA23-6DD63127EDE4}" srcOrd="2" destOrd="0" parTransId="{105F17B8-EDB4-814C-B64B-8ECA91CB7F8D}" sibTransId="{5FCED147-18D2-7040-BE6B-E5F671A1BE20}"/>
    <dgm:cxn modelId="{8BB61254-DD4C-4D1C-9EF7-E4D479FFE1EA}" type="presOf" srcId="{6E472645-BC71-459D-997A-F9341A994092}" destId="{20B1CF38-A52D-40CC-A2A7-450B517CFFAB}" srcOrd="0" destOrd="0" presId="urn:microsoft.com/office/officeart/2005/8/layout/hList6"/>
    <dgm:cxn modelId="{7F292855-C6F6-234A-BA88-4D68524E61F8}" type="presOf" srcId="{C82762C9-DE84-C44F-8FE6-4F7198CB8599}" destId="{E352A7A4-F4D1-4FE5-9A5F-9CFF17B53C6B}" srcOrd="0" destOrd="2" presId="urn:microsoft.com/office/officeart/2005/8/layout/hList6"/>
    <dgm:cxn modelId="{D1846C7B-2692-47AA-9430-8D27359DDCBF}" type="presOf" srcId="{2190E1AC-BBD7-4353-BFFB-96638D02CF1F}" destId="{93B0D6AB-5E0F-4286-BC0E-71F22E92DF0A}" srcOrd="0" destOrd="0" presId="urn:microsoft.com/office/officeart/2005/8/layout/hList6"/>
    <dgm:cxn modelId="{40AD467F-420D-2D44-99E6-41C4BF81E346}" type="presOf" srcId="{566FC843-C450-8644-BB81-C6B870C0FA8D}" destId="{33E1553D-90BF-0E44-A644-C3085B0C46B6}" srcOrd="0" destOrd="4" presId="urn:microsoft.com/office/officeart/2005/8/layout/hList6"/>
    <dgm:cxn modelId="{89F2F68C-5FB2-1E49-9577-A27443E1C4CE}" srcId="{4A12709F-86B4-7845-9493-494356492D17}" destId="{D0271698-4FB9-6A4E-85E9-6A4849676F9F}" srcOrd="4" destOrd="0" parTransId="{4598A386-01A8-E64D-84CF-CFFB305392B5}" sibTransId="{4BF7EE2A-FE3C-1245-BC4D-43F5D390B7B4}"/>
    <dgm:cxn modelId="{D12C108E-7780-4774-8A64-E6A228CE3BE9}" srcId="{2190E1AC-BBD7-4353-BFFB-96638D02CF1F}" destId="{B6E75022-ACAE-4E09-B382-39335791B453}" srcOrd="4" destOrd="0" parTransId="{214599B9-32E5-412E-A693-BA152425AE3C}" sibTransId="{64E3FBCC-DCEA-4D55-8307-23F82E2763BA}"/>
    <dgm:cxn modelId="{B9D42993-2692-4FB5-9962-97DA94996384}" srcId="{211DF803-F6C0-4377-9EA1-730918AEE4FB}" destId="{F8C5ABC5-561D-4BFA-AEA0-EBBDC1F3EA99}" srcOrd="4" destOrd="0" parTransId="{996824AE-A398-4D98-9B3D-9709E1D2FE49}" sibTransId="{DF0DA6DF-1617-471E-B5A6-F07256FB7099}"/>
    <dgm:cxn modelId="{35DC7E99-8A0A-194E-A469-2FAFFD644DFA}" srcId="{211DF803-F6C0-4377-9EA1-730918AEE4FB}" destId="{C82762C9-DE84-C44F-8FE6-4F7198CB8599}" srcOrd="1" destOrd="0" parTransId="{3D3B732B-E369-F948-BE76-7EF5BDDDF34F}" sibTransId="{B53624CB-7AE7-5640-8EF5-D18C09AAE47D}"/>
    <dgm:cxn modelId="{15E4959F-D0FD-BC47-9084-06C526DD84ED}" srcId="{4A12709F-86B4-7845-9493-494356492D17}" destId="{31067E2B-9A39-304C-8B08-782BF3F7250A}" srcOrd="5" destOrd="0" parTransId="{2415DAC2-4761-AC41-B1FA-52D2FAAD4C26}" sibTransId="{FE8E0B4A-20CD-034D-A9C8-015433FD5118}"/>
    <dgm:cxn modelId="{6543C8A3-85D2-9943-9DAF-ED99E266A051}" type="presOf" srcId="{4A12709F-86B4-7845-9493-494356492D17}" destId="{33E1553D-90BF-0E44-A644-C3085B0C46B6}" srcOrd="0" destOrd="0" presId="urn:microsoft.com/office/officeart/2005/8/layout/hList6"/>
    <dgm:cxn modelId="{E3B0BBAE-E7B0-4033-907F-3EEA707FD686}" srcId="{28BA5EB9-E6D7-4A34-BBC2-D613F00391CA}" destId="{211DF803-F6C0-4377-9EA1-730918AEE4FB}" srcOrd="2" destOrd="0" parTransId="{D355C6D1-BE47-439F-9A2D-CF582FB387AF}" sibTransId="{54E221B3-524C-40BB-99C5-D9AB6462D8E2}"/>
    <dgm:cxn modelId="{3D646AB2-D508-4146-8786-62FC80CB96B3}" srcId="{28BA5EB9-E6D7-4A34-BBC2-D613F00391CA}" destId="{4A12709F-86B4-7845-9493-494356492D17}" srcOrd="3" destOrd="0" parTransId="{E62CCC4E-5D6C-9142-9A34-EAEE223464C5}" sibTransId="{7D0F8B3C-0B64-5248-BB59-218416F34B2D}"/>
    <dgm:cxn modelId="{BFE4C0B5-AD1F-AE4C-A045-3FEED01E5F6D}" type="presOf" srcId="{8E5276A0-11BE-324E-8D4F-68007B08FBCB}" destId="{E352A7A4-F4D1-4FE5-9A5F-9CFF17B53C6B}" srcOrd="0" destOrd="3" presId="urn:microsoft.com/office/officeart/2005/8/layout/hList6"/>
    <dgm:cxn modelId="{57A06DB7-A82B-9542-98C5-E26BE3C0BB93}" srcId="{211DF803-F6C0-4377-9EA1-730918AEE4FB}" destId="{8E5276A0-11BE-324E-8D4F-68007B08FBCB}" srcOrd="2" destOrd="0" parTransId="{A231C294-3998-B549-8D59-A99179C5BEC0}" sibTransId="{8B219EDC-B853-E645-8A14-B5D6CCA5CBD5}"/>
    <dgm:cxn modelId="{BCC903BA-F688-4EA9-A99B-1950436B3708}" srcId="{6E472645-BC71-459D-997A-F9341A994092}" destId="{48645316-919B-4F63-AF82-40A3F0264D31}" srcOrd="0" destOrd="0" parTransId="{8605296F-8C95-4E09-AF07-C19FD452560A}" sibTransId="{133178BE-A8A3-4695-9C73-6414C65D65D6}"/>
    <dgm:cxn modelId="{1FF8AACB-8331-2540-933D-BE0F08698098}" type="presOf" srcId="{815B7315-C2F0-8044-BE8B-D0F90700B600}" destId="{33E1553D-90BF-0E44-A644-C3085B0C46B6}" srcOrd="0" destOrd="2" presId="urn:microsoft.com/office/officeart/2005/8/layout/hList6"/>
    <dgm:cxn modelId="{1B2269D9-2B58-418F-8397-E1E0ECEE2302}" srcId="{28BA5EB9-E6D7-4A34-BBC2-D613F00391CA}" destId="{2190E1AC-BBD7-4353-BFFB-96638D02CF1F}" srcOrd="0" destOrd="0" parTransId="{31A8A7DB-2A1E-4164-ABDC-C04EC6B5CB36}" sibTransId="{A8F2A099-DEF2-411D-84C5-C438C1F98321}"/>
    <dgm:cxn modelId="{F8C1F5DB-7335-4B96-904B-31372FB4F5E4}" type="presOf" srcId="{9CCD6EDD-8C82-4FB4-A48A-E3C5432C2734}" destId="{93B0D6AB-5E0F-4286-BC0E-71F22E92DF0A}" srcOrd="0" destOrd="2" presId="urn:microsoft.com/office/officeart/2005/8/layout/hList6"/>
    <dgm:cxn modelId="{17EB51E3-D989-417C-8690-37C9232270E4}" srcId="{6E472645-BC71-459D-997A-F9341A994092}" destId="{20B94105-DAFF-4CC4-A94C-AE0D70601049}" srcOrd="1" destOrd="0" parTransId="{97C25A38-96EE-496C-BAA9-3C9F2146AB7A}" sibTransId="{2FF90305-B5D1-4009-B539-EE8B748123D2}"/>
    <dgm:cxn modelId="{4F6205E8-9911-3F41-9F79-198B854244CC}" type="presOf" srcId="{D0271698-4FB9-6A4E-85E9-6A4849676F9F}" destId="{33E1553D-90BF-0E44-A644-C3085B0C46B6}" srcOrd="0" destOrd="5" presId="urn:microsoft.com/office/officeart/2005/8/layout/hList6"/>
    <dgm:cxn modelId="{BE9587EC-A3F4-4A29-BDC2-E5C4BDE8BA65}" type="presOf" srcId="{211DF803-F6C0-4377-9EA1-730918AEE4FB}" destId="{E352A7A4-F4D1-4FE5-9A5F-9CFF17B53C6B}" srcOrd="0" destOrd="0" presId="urn:microsoft.com/office/officeart/2005/8/layout/hList6"/>
    <dgm:cxn modelId="{061CCFEC-3BF5-47D7-8905-0C22C42C2259}" type="presOf" srcId="{B6E75022-ACAE-4E09-B382-39335791B453}" destId="{93B0D6AB-5E0F-4286-BC0E-71F22E92DF0A}" srcOrd="0" destOrd="5" presId="urn:microsoft.com/office/officeart/2005/8/layout/hList6"/>
    <dgm:cxn modelId="{E7F4C5FB-9D1B-4E06-B797-FD1C423051A2}" srcId="{2190E1AC-BBD7-4353-BFFB-96638D02CF1F}" destId="{87648AFC-D6DE-465D-B4BC-2C922143EC0A}" srcOrd="2" destOrd="0" parTransId="{06C701E9-A006-4F8F-A2E2-EB31FF90BA38}" sibTransId="{3955DC62-2C69-477F-A96E-602B597AF466}"/>
    <dgm:cxn modelId="{FAA8E6FE-725C-BB4D-977F-24F2E706E64B}" srcId="{211DF803-F6C0-4377-9EA1-730918AEE4FB}" destId="{5C5F7B21-F8E9-4742-84ED-1503327D5B03}" srcOrd="3" destOrd="0" parTransId="{F7CF3AD3-6769-0A4E-B783-8E68F081B2A3}" sibTransId="{354FE0AD-CA31-1D4D-8320-7854B083B207}"/>
    <dgm:cxn modelId="{B81D0453-940F-4C86-A2E6-62C037A40A10}" type="presParOf" srcId="{D7B340CB-CD18-49D7-8F19-C70010EA7293}" destId="{93B0D6AB-5E0F-4286-BC0E-71F22E92DF0A}" srcOrd="0" destOrd="0" presId="urn:microsoft.com/office/officeart/2005/8/layout/hList6"/>
    <dgm:cxn modelId="{181A123B-86A9-4F6D-89A4-6F67D562A91C}" type="presParOf" srcId="{D7B340CB-CD18-49D7-8F19-C70010EA7293}" destId="{681098D8-C1C8-448E-90BF-38D9822A48B4}" srcOrd="1" destOrd="0" presId="urn:microsoft.com/office/officeart/2005/8/layout/hList6"/>
    <dgm:cxn modelId="{D9AB9896-F345-436C-BCE4-4DB48D8234E2}" type="presParOf" srcId="{D7B340CB-CD18-49D7-8F19-C70010EA7293}" destId="{20B1CF38-A52D-40CC-A2A7-450B517CFFAB}" srcOrd="2" destOrd="0" presId="urn:microsoft.com/office/officeart/2005/8/layout/hList6"/>
    <dgm:cxn modelId="{6BD84C4A-102D-41FD-AAC6-3BD5807DB31F}" type="presParOf" srcId="{D7B340CB-CD18-49D7-8F19-C70010EA7293}" destId="{38C9ABBA-655D-436D-AB73-1DCDC8063F2B}" srcOrd="3" destOrd="0" presId="urn:microsoft.com/office/officeart/2005/8/layout/hList6"/>
    <dgm:cxn modelId="{A4E49281-1B7D-4C6A-A927-4C87AEE6EB53}" type="presParOf" srcId="{D7B340CB-CD18-49D7-8F19-C70010EA7293}" destId="{E352A7A4-F4D1-4FE5-9A5F-9CFF17B53C6B}" srcOrd="4" destOrd="0" presId="urn:microsoft.com/office/officeart/2005/8/layout/hList6"/>
    <dgm:cxn modelId="{E8123602-25D9-524E-AB61-EA9E65D05FE0}" type="presParOf" srcId="{D7B340CB-CD18-49D7-8F19-C70010EA7293}" destId="{B0A0F2C8-4FC2-8845-BEA6-FC0670E510DE}" srcOrd="5" destOrd="0" presId="urn:microsoft.com/office/officeart/2005/8/layout/hList6"/>
    <dgm:cxn modelId="{3E6D9663-D847-D345-B683-0E7842884310}" type="presParOf" srcId="{D7B340CB-CD18-49D7-8F19-C70010EA7293}" destId="{33E1553D-90BF-0E44-A644-C3085B0C46B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en-US" sz="2400" b="1" noProof="0" dirty="0">
              <a:solidFill>
                <a:schemeClr val="tx1"/>
              </a:solidFill>
              <a:latin typeface="Helvetica Neue" panose="020B0604020202020204" charset="0"/>
            </a:rPr>
            <a:t>Factors facilitating internal knowledge exploitation</a:t>
          </a:r>
        </a:p>
      </dgm:t>
    </dgm:pt>
    <dgm:pt modelId="{B2325200-452E-49C4-88A4-B3D8F4EC2E9A}" type="parTrans" cxnId="{61A0B3C2-C531-4130-9674-CC19656DE778}">
      <dgm:prSet/>
      <dgm:spPr/>
      <dgm:t>
        <a:bodyPr/>
        <a:lstStyle/>
        <a:p>
          <a:endParaRPr lang="en-US" noProof="0" dirty="0">
            <a:solidFill>
              <a:schemeClr val="tx1"/>
            </a:solidFill>
          </a:endParaRPr>
        </a:p>
      </dgm:t>
    </dgm:pt>
    <dgm:pt modelId="{A31E1DD9-B5C2-4728-A8DA-403C7839EAE2}" type="sibTrans" cxnId="{61A0B3C2-C531-4130-9674-CC19656DE778}">
      <dgm:prSet/>
      <dgm:spPr/>
      <dgm:t>
        <a:bodyPr/>
        <a:lstStyle/>
        <a:p>
          <a:endParaRPr lang="en-US" noProof="0" dirty="0">
            <a:solidFill>
              <a:schemeClr val="tx1"/>
            </a:solidFill>
          </a:endParaRPr>
        </a:p>
      </dgm:t>
    </dgm:pt>
    <dgm:pt modelId="{4D082404-6B75-4683-AC10-1634C6BC1BE4}">
      <dgm:prSet phldrT="[Texto]" custT="1"/>
      <dgm:spPr>
        <a:solidFill>
          <a:srgbClr val="AED633">
            <a:alpha val="50000"/>
          </a:srgbClr>
        </a:solidFill>
      </dgm:spPr>
      <dgm:t>
        <a:bodyPr/>
        <a:lstStyle/>
        <a:p>
          <a:r>
            <a:rPr lang="en-US" sz="2000" noProof="0" dirty="0">
              <a:solidFill>
                <a:schemeClr val="tx1"/>
              </a:solidFill>
              <a:latin typeface="Helvetica Neue" panose="020B0604020202020204" charset="0"/>
            </a:rPr>
            <a:t>Knowledge management</a:t>
          </a:r>
        </a:p>
      </dgm:t>
    </dgm:pt>
    <dgm:pt modelId="{D8ACE33D-5D95-46F0-9734-7BD663BDF410}" type="parTrans" cxnId="{CBFC6E0B-85E0-43F1-8907-8A25C1F2A0F9}">
      <dgm:prSet/>
      <dgm:spPr/>
      <dgm:t>
        <a:bodyPr/>
        <a:lstStyle/>
        <a:p>
          <a:endParaRPr lang="en-US" noProof="0" dirty="0"/>
        </a:p>
      </dgm:t>
    </dgm:pt>
    <dgm:pt modelId="{3EF1239E-0AC8-4AE3-8C04-F116EEAF38E7}" type="sibTrans" cxnId="{CBFC6E0B-85E0-43F1-8907-8A25C1F2A0F9}">
      <dgm:prSet/>
      <dgm:spPr/>
      <dgm:t>
        <a:bodyPr/>
        <a:lstStyle/>
        <a:p>
          <a:endParaRPr lang="en-US" noProof="0" dirty="0"/>
        </a:p>
      </dgm:t>
    </dgm:pt>
    <dgm:pt modelId="{A738D4DE-1C78-46C7-9B61-4A193B12821C}">
      <dgm:prSet phldrT="[Texto]" custT="1"/>
      <dgm:spPr>
        <a:solidFill>
          <a:srgbClr val="AED633">
            <a:alpha val="50000"/>
          </a:srgbClr>
        </a:solidFill>
      </dgm:spPr>
      <dgm:t>
        <a:bodyPr/>
        <a:lstStyle/>
        <a:p>
          <a:r>
            <a:rPr lang="en-US" sz="2000" noProof="0" dirty="0">
              <a:solidFill>
                <a:schemeClr val="tx1"/>
              </a:solidFill>
              <a:latin typeface="Helvetica Neue" panose="020B0604020202020204" charset="0"/>
            </a:rPr>
            <a:t>Technology management</a:t>
          </a:r>
        </a:p>
      </dgm:t>
    </dgm:pt>
    <dgm:pt modelId="{6ED15BE4-072D-4223-A140-5406CB9B27DC}" type="parTrans" cxnId="{C77C9470-BCC7-4997-A468-E41C2488AB3B}">
      <dgm:prSet/>
      <dgm:spPr/>
      <dgm:t>
        <a:bodyPr/>
        <a:lstStyle/>
        <a:p>
          <a:endParaRPr lang="en-US" noProof="0" dirty="0"/>
        </a:p>
      </dgm:t>
    </dgm:pt>
    <dgm:pt modelId="{FBC31210-B136-48D5-924F-2B31E3BE2E94}" type="sibTrans" cxnId="{C77C9470-BCC7-4997-A468-E41C2488AB3B}">
      <dgm:prSet/>
      <dgm:spPr/>
      <dgm:t>
        <a:bodyPr/>
        <a:lstStyle/>
        <a:p>
          <a:endParaRPr lang="en-US" noProof="0" dirty="0"/>
        </a:p>
      </dgm:t>
    </dgm:pt>
    <dgm:pt modelId="{511CB459-83A9-455E-A3BC-F64E1298C8FB}">
      <dgm:prSet phldrT="[Texto]" custT="1"/>
      <dgm:spPr>
        <a:solidFill>
          <a:srgbClr val="AED633">
            <a:alpha val="50000"/>
          </a:srgbClr>
        </a:solidFill>
      </dgm:spPr>
      <dgm:t>
        <a:bodyPr/>
        <a:lstStyle/>
        <a:p>
          <a:r>
            <a:rPr lang="en-US" sz="2000" noProof="0" dirty="0">
              <a:solidFill>
                <a:schemeClr val="tx1"/>
              </a:solidFill>
              <a:latin typeface="Helvetica Neue" panose="020B0604020202020204" charset="0"/>
            </a:rPr>
            <a:t>Creativity management</a:t>
          </a:r>
        </a:p>
      </dgm:t>
    </dgm:pt>
    <dgm:pt modelId="{C35AA375-3BE9-485B-9D76-D66DB06073B0}" type="parTrans" cxnId="{981EB5CD-522F-4ADB-9711-F7907E26EA75}">
      <dgm:prSet/>
      <dgm:spPr/>
      <dgm:t>
        <a:bodyPr/>
        <a:lstStyle/>
        <a:p>
          <a:endParaRPr lang="en-US" noProof="0" dirty="0"/>
        </a:p>
      </dgm:t>
    </dgm:pt>
    <dgm:pt modelId="{0AF6A8B0-5ED4-49F8-9C57-C57296C3920F}" type="sibTrans" cxnId="{981EB5CD-522F-4ADB-9711-F7907E26EA75}">
      <dgm:prSet/>
      <dgm:spPr/>
      <dgm:t>
        <a:bodyPr/>
        <a:lstStyle/>
        <a:p>
          <a:endParaRPr lang="en-US" noProof="0" dirty="0"/>
        </a:p>
      </dgm:t>
    </dgm:pt>
    <dgm:pt modelId="{86B68EA8-898B-45E3-85DD-5E6EB10CAD90}">
      <dgm:prSet phldrT="[Texto]" custT="1"/>
      <dgm:spPr>
        <a:solidFill>
          <a:srgbClr val="AED633">
            <a:alpha val="50000"/>
          </a:srgbClr>
        </a:solidFill>
      </dgm:spPr>
      <dgm:t>
        <a:bodyPr/>
        <a:lstStyle/>
        <a:p>
          <a:r>
            <a:rPr lang="en-US" sz="2000" noProof="0" dirty="0">
              <a:solidFill>
                <a:schemeClr val="tx1"/>
              </a:solidFill>
              <a:latin typeface="Helvetica Neue" panose="020B0604020202020204" charset="0"/>
            </a:rPr>
            <a:t>Leadership</a:t>
          </a:r>
        </a:p>
      </dgm:t>
    </dgm:pt>
    <dgm:pt modelId="{4CB7B6F6-A4DA-4B76-BF96-65BE628F9C2E}" type="parTrans" cxnId="{708DB326-A72F-41B2-B0D7-5445B05F6D18}">
      <dgm:prSet/>
      <dgm:spPr/>
      <dgm:t>
        <a:bodyPr/>
        <a:lstStyle/>
        <a:p>
          <a:endParaRPr lang="en-US" noProof="0" dirty="0"/>
        </a:p>
      </dgm:t>
    </dgm:pt>
    <dgm:pt modelId="{D97EC8C8-5D5F-49D3-8E50-0276C47AED66}" type="sibTrans" cxnId="{708DB326-A72F-41B2-B0D7-5445B05F6D18}">
      <dgm:prSet/>
      <dgm:spPr/>
      <dgm:t>
        <a:bodyPr/>
        <a:lstStyle/>
        <a:p>
          <a:endParaRPr lang="en-US" noProof="0" dirty="0"/>
        </a:p>
      </dgm:t>
    </dgm:pt>
    <dgm:pt modelId="{75C0C7E2-34C3-5848-90F5-77465441928E}">
      <dgm:prSet phldrT="[Texto]" custT="1"/>
      <dgm:spPr>
        <a:solidFill>
          <a:srgbClr val="AED633">
            <a:alpha val="50000"/>
          </a:srgbClr>
        </a:solidFill>
      </dgm:spPr>
      <dgm:t>
        <a:bodyPr/>
        <a:lstStyle/>
        <a:p>
          <a:r>
            <a:rPr lang="en-US" sz="2000" noProof="0" dirty="0">
              <a:solidFill>
                <a:schemeClr val="tx1"/>
              </a:solidFill>
              <a:latin typeface="Helvetica Neue" panose="020B0604020202020204" charset="0"/>
            </a:rPr>
            <a:t>HR management</a:t>
          </a:r>
        </a:p>
      </dgm:t>
    </dgm:pt>
    <dgm:pt modelId="{AA95D7B3-B784-E546-9D12-E46AE044F4A4}" type="parTrans" cxnId="{3F03754B-A189-6F43-ACDC-C1A29CCF8694}">
      <dgm:prSet/>
      <dgm:spPr/>
      <dgm:t>
        <a:bodyPr/>
        <a:lstStyle/>
        <a:p>
          <a:endParaRPr lang="en-US" noProof="0" dirty="0"/>
        </a:p>
      </dgm:t>
    </dgm:pt>
    <dgm:pt modelId="{C466A862-4D35-8E49-8D86-0993F11747BF}" type="sibTrans" cxnId="{3F03754B-A189-6F43-ACDC-C1A29CCF8694}">
      <dgm:prSet/>
      <dgm:spPr/>
      <dgm:t>
        <a:bodyPr/>
        <a:lstStyle/>
        <a:p>
          <a:endParaRPr lang="en-US" noProof="0" dirty="0"/>
        </a:p>
      </dgm:t>
    </dgm:pt>
    <dgm:pt modelId="{C0943DA8-461B-684C-92B7-CAAA4CB8DB98}">
      <dgm:prSet phldrT="[Texto]" custT="1"/>
      <dgm:spPr>
        <a:solidFill>
          <a:srgbClr val="AED633">
            <a:alpha val="50000"/>
          </a:srgbClr>
        </a:solidFill>
      </dgm:spPr>
      <dgm:t>
        <a:bodyPr/>
        <a:lstStyle/>
        <a:p>
          <a:r>
            <a:rPr lang="en-US" sz="2000" noProof="0" dirty="0">
              <a:solidFill>
                <a:schemeClr val="tx1"/>
              </a:solidFill>
              <a:latin typeface="Helvetica Neue" panose="020B0604020202020204" charset="0"/>
            </a:rPr>
            <a:t>RD management</a:t>
          </a:r>
        </a:p>
      </dgm:t>
    </dgm:pt>
    <dgm:pt modelId="{A1FB782F-FF12-1446-BC36-DCF63EDFDE10}" type="parTrans" cxnId="{0C09572B-ED45-1B4A-B8B3-EBB7C5B95D38}">
      <dgm:prSet/>
      <dgm:spPr/>
      <dgm:t>
        <a:bodyPr/>
        <a:lstStyle/>
        <a:p>
          <a:endParaRPr lang="en-US" noProof="0" dirty="0"/>
        </a:p>
      </dgm:t>
    </dgm:pt>
    <dgm:pt modelId="{D8E6CDB2-6040-684D-914A-E0DE4CCD65B0}" type="sibTrans" cxnId="{0C09572B-ED45-1B4A-B8B3-EBB7C5B95D38}">
      <dgm:prSet/>
      <dgm:spPr/>
      <dgm:t>
        <a:bodyPr/>
        <a:lstStyle/>
        <a:p>
          <a:endParaRPr lang="en-US" noProof="0" dirty="0"/>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7" custAng="0" custScaleX="128451" custScaleY="125070"/>
      <dgm:spPr/>
    </dgm:pt>
    <dgm:pt modelId="{D916B596-D3B9-4939-A7A6-9C6DAF677282}" type="pres">
      <dgm:prSet presAssocID="{4D082404-6B75-4683-AC10-1634C6BC1BE4}" presName="node" presStyleLbl="vennNode1" presStyleIdx="1" presStyleCnt="7" custScaleX="141700" custScaleY="133211" custRadScaleRad="108447" custRadScaleInc="50221">
        <dgm:presLayoutVars>
          <dgm:bulletEnabled val="1"/>
        </dgm:presLayoutVars>
      </dgm:prSet>
      <dgm:spPr/>
    </dgm:pt>
    <dgm:pt modelId="{FAE3807B-A0F6-4D8E-A436-3B9865E0F959}" type="pres">
      <dgm:prSet presAssocID="{A738D4DE-1C78-46C7-9B61-4A193B12821C}" presName="node" presStyleLbl="vennNode1" presStyleIdx="2" presStyleCnt="7" custScaleX="141700" custScaleY="133211"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7" custScaleX="141700" custScaleY="133211"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7" custScaleX="141700" custScaleY="133211" custRadScaleRad="110967" custRadScaleInc="54344">
        <dgm:presLayoutVars>
          <dgm:bulletEnabled val="1"/>
        </dgm:presLayoutVars>
      </dgm:prSet>
      <dgm:spPr/>
    </dgm:pt>
    <dgm:pt modelId="{0BBBF09D-9222-864D-AF6F-85B772CDB1DD}" type="pres">
      <dgm:prSet presAssocID="{75C0C7E2-34C3-5848-90F5-77465441928E}" presName="node" presStyleLbl="vennNode1" presStyleIdx="5" presStyleCnt="7" custScaleX="141928" custScaleY="133217" custRadScaleRad="120077" custRadScaleInc="43524">
        <dgm:presLayoutVars>
          <dgm:bulletEnabled val="1"/>
        </dgm:presLayoutVars>
      </dgm:prSet>
      <dgm:spPr/>
    </dgm:pt>
    <dgm:pt modelId="{E652F083-3149-E740-BE52-739525C73DDB}" type="pres">
      <dgm:prSet presAssocID="{C0943DA8-461B-684C-92B7-CAAA4CB8DB98}" presName="node" presStyleLbl="vennNode1" presStyleIdx="6" presStyleCnt="7" custScaleX="141928" custScaleY="133217" custRadScaleRad="104444" custRadScaleInc="43802">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A9015D2B-6E88-4C40-B2A9-BA91304B8472}" type="presOf" srcId="{75C0C7E2-34C3-5848-90F5-77465441928E}" destId="{0BBBF09D-9222-864D-AF6F-85B772CDB1DD}" srcOrd="0" destOrd="0" presId="urn:microsoft.com/office/officeart/2005/8/layout/radial3"/>
    <dgm:cxn modelId="{0C09572B-ED45-1B4A-B8B3-EBB7C5B95D38}" srcId="{BA8CA715-4374-4416-B16C-BC310217D77D}" destId="{C0943DA8-461B-684C-92B7-CAAA4CB8DB98}" srcOrd="5" destOrd="0" parTransId="{A1FB782F-FF12-1446-BC36-DCF63EDFDE10}" sibTransId="{D8E6CDB2-6040-684D-914A-E0DE4CCD65B0}"/>
    <dgm:cxn modelId="{98282E38-14AF-44E7-9258-D947319CC2DA}" type="presOf" srcId="{86B68EA8-898B-45E3-85DD-5E6EB10CAD90}" destId="{EA02541F-25B6-497E-98D6-C9A0FB64C7A3}" srcOrd="0" destOrd="0" presId="urn:microsoft.com/office/officeart/2005/8/layout/radial3"/>
    <dgm:cxn modelId="{F9D23B60-5668-494B-B027-F730032F405D}" type="presOf" srcId="{BA8CA715-4374-4416-B16C-BC310217D77D}" destId="{878A8DC8-4B49-4BB3-870F-F0C7CFE1F3D8}" srcOrd="0" destOrd="0" presId="urn:microsoft.com/office/officeart/2005/8/layout/radial3"/>
    <dgm:cxn modelId="{FB267C63-3A34-594C-BDC3-1EFB8013D116}" type="presOf" srcId="{C0943DA8-461B-684C-92B7-CAAA4CB8DB98}" destId="{E652F083-3149-E740-BE52-739525C73DDB}" srcOrd="0" destOrd="0" presId="urn:microsoft.com/office/officeart/2005/8/layout/radial3"/>
    <dgm:cxn modelId="{3F03754B-A189-6F43-ACDC-C1A29CCF8694}" srcId="{BA8CA715-4374-4416-B16C-BC310217D77D}" destId="{75C0C7E2-34C3-5848-90F5-77465441928E}" srcOrd="4" destOrd="0" parTransId="{AA95D7B3-B784-E546-9D12-E46AE044F4A4}" sibTransId="{C466A862-4D35-8E49-8D86-0993F11747BF}"/>
    <dgm:cxn modelId="{91E6166F-1579-40A1-A113-973ED7CCD5EE}" type="presOf" srcId="{511CB459-83A9-455E-A3BC-F64E1298C8FB}" destId="{DCDD689B-E51E-4562-AA5E-DA47FBA7C498}" srcOrd="0" destOrd="0" presId="urn:microsoft.com/office/officeart/2005/8/layout/radial3"/>
    <dgm:cxn modelId="{C77C9470-BCC7-4997-A468-E41C2488AB3B}" srcId="{BA8CA715-4374-4416-B16C-BC310217D77D}" destId="{A738D4DE-1C78-46C7-9B61-4A193B12821C}" srcOrd="1" destOrd="0" parTransId="{6ED15BE4-072D-4223-A140-5406CB9B27DC}" sibTransId="{FBC31210-B136-48D5-924F-2B31E3BE2E94}"/>
    <dgm:cxn modelId="{F78AF4A6-DFA0-465D-8B68-BDCA856F796A}" type="presOf" srcId="{4D082404-6B75-4683-AC10-1634C6BC1BE4}" destId="{D916B596-D3B9-4939-A7A6-9C6DAF677282}"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F0769FD0-7A5D-43DB-BDED-76DCA57F7FFC}" type="presOf" srcId="{7F99D9A7-8431-47F8-B1C1-FE7662AB714B}" destId="{B2C9171F-A1CE-4C1A-8FA3-D4C931D7434F}" srcOrd="0" destOrd="0" presId="urn:microsoft.com/office/officeart/2005/8/layout/radial3"/>
    <dgm:cxn modelId="{9F4A5CD4-1C49-4785-AE7B-D131EFFC8EC7}" type="presOf" srcId="{A738D4DE-1C78-46C7-9B61-4A193B12821C}" destId="{FAE3807B-A0F6-4D8E-A436-3B9865E0F959}" srcOrd="0" destOrd="0" presId="urn:microsoft.com/office/officeart/2005/8/layout/radial3"/>
    <dgm:cxn modelId="{207DBF7A-F59C-4842-99A3-979C6555FC86}" type="presParOf" srcId="{B2C9171F-A1CE-4C1A-8FA3-D4C931D7434F}" destId="{A442D66E-7309-4EFB-8C43-747A1CCBBAC6}" srcOrd="0" destOrd="0" presId="urn:microsoft.com/office/officeart/2005/8/layout/radial3"/>
    <dgm:cxn modelId="{92DAAF02-3457-4AB1-A3AA-E6D0D0A52167}" type="presParOf" srcId="{A442D66E-7309-4EFB-8C43-747A1CCBBAC6}" destId="{878A8DC8-4B49-4BB3-870F-F0C7CFE1F3D8}" srcOrd="0" destOrd="0" presId="urn:microsoft.com/office/officeart/2005/8/layout/radial3"/>
    <dgm:cxn modelId="{64238936-252D-4907-8784-4544EB15009B}" type="presParOf" srcId="{A442D66E-7309-4EFB-8C43-747A1CCBBAC6}" destId="{D916B596-D3B9-4939-A7A6-9C6DAF677282}" srcOrd="1" destOrd="0" presId="urn:microsoft.com/office/officeart/2005/8/layout/radial3"/>
    <dgm:cxn modelId="{E38EBABB-90F5-4CA9-B8BA-0249BFFCF207}" type="presParOf" srcId="{A442D66E-7309-4EFB-8C43-747A1CCBBAC6}" destId="{FAE3807B-A0F6-4D8E-A436-3B9865E0F959}" srcOrd="2" destOrd="0" presId="urn:microsoft.com/office/officeart/2005/8/layout/radial3"/>
    <dgm:cxn modelId="{A22C4665-1B52-4B2E-8FE0-9BB6AD23CC2B}" type="presParOf" srcId="{A442D66E-7309-4EFB-8C43-747A1CCBBAC6}" destId="{DCDD689B-E51E-4562-AA5E-DA47FBA7C498}" srcOrd="3" destOrd="0" presId="urn:microsoft.com/office/officeart/2005/8/layout/radial3"/>
    <dgm:cxn modelId="{538298F2-673A-46AD-B646-7A7FBA49B178}" type="presParOf" srcId="{A442D66E-7309-4EFB-8C43-747A1CCBBAC6}" destId="{EA02541F-25B6-497E-98D6-C9A0FB64C7A3}" srcOrd="4" destOrd="0" presId="urn:microsoft.com/office/officeart/2005/8/layout/radial3"/>
    <dgm:cxn modelId="{E66D4AB7-4106-6246-A57E-89BBBDCBAC93}" type="presParOf" srcId="{A442D66E-7309-4EFB-8C43-747A1CCBBAC6}" destId="{0BBBF09D-9222-864D-AF6F-85B772CDB1DD}" srcOrd="5" destOrd="0" presId="urn:microsoft.com/office/officeart/2005/8/layout/radial3"/>
    <dgm:cxn modelId="{50503C06-3DA7-8042-B049-B097019F4699}" type="presParOf" srcId="{A442D66E-7309-4EFB-8C43-747A1CCBBAC6}" destId="{E652F083-3149-E740-BE52-739525C73DD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2190E1AC-BBD7-4353-BFFB-96638D02CF1F}">
      <dgm:prSet phldrT="[Texto]" custT="1"/>
      <dgm:spPr>
        <a:solidFill>
          <a:srgbClr val="4D94B7"/>
        </a:solidFill>
      </dgm:spPr>
      <dgm:t>
        <a:bodyPr/>
        <a:lstStyle/>
        <a:p>
          <a:pPr>
            <a:buNone/>
          </a:pPr>
          <a:r>
            <a:rPr lang="en-US" sz="2400" b="1" noProof="0" dirty="0">
              <a:latin typeface="Helvetica Neue" panose="020B0604020202020204" charset="0"/>
            </a:rPr>
            <a:t>Goal orientation</a:t>
          </a:r>
        </a:p>
      </dgm:t>
    </dgm:pt>
    <dgm:pt modelId="{31A8A7DB-2A1E-4164-ABDC-C04EC6B5CB36}" type="parTrans" cxnId="{1B2269D9-2B58-418F-8397-E1E0ECEE2302}">
      <dgm:prSet/>
      <dgm:spPr/>
      <dgm:t>
        <a:bodyPr/>
        <a:lstStyle/>
        <a:p>
          <a:endParaRPr lang="en-US" sz="1200" noProof="0" dirty="0">
            <a:latin typeface="Helvetica Neue" panose="020B0604020202020204" charset="0"/>
          </a:endParaRPr>
        </a:p>
      </dgm:t>
    </dgm:pt>
    <dgm:pt modelId="{A8F2A099-DEF2-411D-84C5-C438C1F98321}" type="sibTrans" cxnId="{1B2269D9-2B58-418F-8397-E1E0ECEE2302}">
      <dgm:prSet/>
      <dgm:spPr/>
      <dgm:t>
        <a:bodyPr/>
        <a:lstStyle/>
        <a:p>
          <a:endParaRPr lang="en-US" sz="1200" noProof="0" dirty="0">
            <a:latin typeface="Helvetica Neue" panose="020B0604020202020204" charset="0"/>
          </a:endParaRPr>
        </a:p>
      </dgm:t>
    </dgm:pt>
    <dgm:pt modelId="{D14F4154-5C7E-49B9-A1DA-CF4835FA14E9}">
      <dgm:prSet phldrT="[Texto]" custT="1"/>
      <dgm:spPr>
        <a:solidFill>
          <a:srgbClr val="4D94B7"/>
        </a:solidFill>
      </dgm:spPr>
      <dgm:t>
        <a:bodyPr/>
        <a:lstStyle/>
        <a:p>
          <a:pPr>
            <a:buFont typeface="Wingdings" panose="05000000000000000000" pitchFamily="2" charset="2"/>
            <a:buChar char="§"/>
          </a:pPr>
          <a:r>
            <a:rPr lang="en-US" sz="2000" noProof="0" dirty="0">
              <a:latin typeface="Helvetica Neue" panose="020B0604020202020204" charset="0"/>
            </a:rPr>
            <a:t>Firms pursue many goals</a:t>
          </a:r>
        </a:p>
      </dgm:t>
    </dgm:pt>
    <dgm:pt modelId="{BE3B42CE-9942-4645-A449-81A1E9DB9154}" type="parTrans" cxnId="{1D317167-76AA-4F4E-A9F8-63612EC3DBE2}">
      <dgm:prSet/>
      <dgm:spPr/>
      <dgm:t>
        <a:bodyPr/>
        <a:lstStyle/>
        <a:p>
          <a:endParaRPr lang="en-US" sz="1200" noProof="0" dirty="0">
            <a:latin typeface="Helvetica Neue" panose="020B0604020202020204" charset="0"/>
          </a:endParaRPr>
        </a:p>
      </dgm:t>
    </dgm:pt>
    <dgm:pt modelId="{37CC2B3D-0FC1-46C1-A6B5-F006EBCAD4AC}" type="sibTrans" cxnId="{1D317167-76AA-4F4E-A9F8-63612EC3DBE2}">
      <dgm:prSet/>
      <dgm:spPr/>
      <dgm:t>
        <a:bodyPr/>
        <a:lstStyle/>
        <a:p>
          <a:endParaRPr lang="en-US" sz="1200" noProof="0" dirty="0">
            <a:latin typeface="Helvetica Neue" panose="020B0604020202020204" charset="0"/>
          </a:endParaRPr>
        </a:p>
      </dgm:t>
    </dgm:pt>
    <dgm:pt modelId="{6E472645-BC71-459D-997A-F9341A994092}">
      <dgm:prSet phldrT="[Texto]" custT="1"/>
      <dgm:spPr>
        <a:solidFill>
          <a:srgbClr val="78B17A"/>
        </a:solidFill>
      </dgm:spPr>
      <dgm:t>
        <a:bodyPr/>
        <a:lstStyle/>
        <a:p>
          <a:pPr>
            <a:buNone/>
          </a:pPr>
          <a:r>
            <a:rPr lang="en-US" sz="2400" b="1" noProof="0" dirty="0">
              <a:latin typeface="Helvetica Neue" panose="020B0604020202020204" charset="0"/>
            </a:rPr>
            <a:t>Organizational heritage and innovation experience</a:t>
          </a:r>
        </a:p>
      </dgm:t>
    </dgm:pt>
    <dgm:pt modelId="{8B3494A0-180A-4E66-AC87-ACB2D99E9530}" type="parTrans" cxnId="{2DE5CA04-3A6D-46E6-929D-B81F670AB78D}">
      <dgm:prSet/>
      <dgm:spPr/>
      <dgm:t>
        <a:bodyPr/>
        <a:lstStyle/>
        <a:p>
          <a:endParaRPr lang="en-US" sz="1200" noProof="0" dirty="0">
            <a:latin typeface="Helvetica Neue" panose="020B0604020202020204" charset="0"/>
          </a:endParaRPr>
        </a:p>
      </dgm:t>
    </dgm:pt>
    <dgm:pt modelId="{85EBC4C5-54D9-46DB-9811-089B9FB6D791}" type="sibTrans" cxnId="{2DE5CA04-3A6D-46E6-929D-B81F670AB78D}">
      <dgm:prSet/>
      <dgm:spPr/>
      <dgm:t>
        <a:bodyPr/>
        <a:lstStyle/>
        <a:p>
          <a:endParaRPr lang="en-US" sz="1200" noProof="0" dirty="0">
            <a:latin typeface="Helvetica Neue" panose="020B0604020202020204" charset="0"/>
          </a:endParaRPr>
        </a:p>
      </dgm:t>
    </dgm:pt>
    <dgm:pt modelId="{48645316-919B-4F63-AF82-40A3F0264D31}">
      <dgm:prSet phldrT="[Texto]" custT="1"/>
      <dgm:spPr>
        <a:solidFill>
          <a:srgbClr val="78B17A"/>
        </a:solidFill>
      </dgm:spPr>
      <dgm:t>
        <a:bodyPr/>
        <a:lstStyle/>
        <a:p>
          <a:pPr>
            <a:buFont typeface="Wingdings" panose="05000000000000000000" pitchFamily="2" charset="2"/>
            <a:buChar char="§"/>
          </a:pPr>
          <a:r>
            <a:rPr lang="en-US" sz="2000" noProof="0" dirty="0">
              <a:latin typeface="Helvetica Neue" panose="020B0604020202020204" charset="0"/>
            </a:rPr>
            <a:t>High R&amp;D capacities do not have to imply ability of exploitation</a:t>
          </a:r>
        </a:p>
      </dgm:t>
    </dgm:pt>
    <dgm:pt modelId="{8605296F-8C95-4E09-AF07-C19FD452560A}" type="parTrans" cxnId="{BCC903BA-F688-4EA9-A99B-1950436B3708}">
      <dgm:prSet/>
      <dgm:spPr/>
      <dgm:t>
        <a:bodyPr/>
        <a:lstStyle/>
        <a:p>
          <a:endParaRPr lang="en-US" sz="1200" noProof="0" dirty="0">
            <a:latin typeface="Helvetica Neue" panose="020B0604020202020204" charset="0"/>
          </a:endParaRPr>
        </a:p>
      </dgm:t>
    </dgm:pt>
    <dgm:pt modelId="{133178BE-A8A3-4695-9C73-6414C65D65D6}" type="sibTrans" cxnId="{BCC903BA-F688-4EA9-A99B-1950436B3708}">
      <dgm:prSet/>
      <dgm:spPr/>
      <dgm:t>
        <a:bodyPr/>
        <a:lstStyle/>
        <a:p>
          <a:endParaRPr lang="en-US" sz="1200" noProof="0" dirty="0">
            <a:latin typeface="Helvetica Neue" panose="020B0604020202020204" charset="0"/>
          </a:endParaRPr>
        </a:p>
      </dgm:t>
    </dgm:pt>
    <dgm:pt modelId="{211DF803-F6C0-4377-9EA1-730918AEE4FB}">
      <dgm:prSet phldrT="[Texto]" custT="1"/>
      <dgm:spPr>
        <a:solidFill>
          <a:srgbClr val="AED633"/>
        </a:solidFill>
      </dgm:spPr>
      <dgm:t>
        <a:bodyPr/>
        <a:lstStyle/>
        <a:p>
          <a:pPr>
            <a:buNone/>
          </a:pPr>
          <a:r>
            <a:rPr lang="en-US" sz="2400" b="1" noProof="0" dirty="0">
              <a:latin typeface="Helvetica Neue" panose="020B0604020202020204" charset="0"/>
            </a:rPr>
            <a:t>Other internal factors</a:t>
          </a:r>
        </a:p>
      </dgm:t>
    </dgm:pt>
    <dgm:pt modelId="{D355C6D1-BE47-439F-9A2D-CF582FB387AF}" type="parTrans" cxnId="{E3B0BBAE-E7B0-4033-907F-3EEA707FD686}">
      <dgm:prSet/>
      <dgm:spPr/>
      <dgm:t>
        <a:bodyPr/>
        <a:lstStyle/>
        <a:p>
          <a:endParaRPr lang="en-US" sz="1200" noProof="0" dirty="0">
            <a:latin typeface="Helvetica Neue" panose="020B0604020202020204" charset="0"/>
          </a:endParaRPr>
        </a:p>
      </dgm:t>
    </dgm:pt>
    <dgm:pt modelId="{54E221B3-524C-40BB-99C5-D9AB6462D8E2}" type="sibTrans" cxnId="{E3B0BBAE-E7B0-4033-907F-3EEA707FD686}">
      <dgm:prSet/>
      <dgm:spPr/>
      <dgm:t>
        <a:bodyPr/>
        <a:lstStyle/>
        <a:p>
          <a:endParaRPr lang="en-US" sz="1200" noProof="0" dirty="0">
            <a:latin typeface="Helvetica Neue" panose="020B0604020202020204" charset="0"/>
          </a:endParaRPr>
        </a:p>
      </dgm:t>
    </dgm:pt>
    <dgm:pt modelId="{3651CD99-BA01-4AC4-9E13-5C4640AF9A08}">
      <dgm:prSet phldrT="[Texto]" custT="1"/>
      <dgm:spPr>
        <a:solidFill>
          <a:srgbClr val="AED633"/>
        </a:solidFill>
      </dgm:spPr>
      <dgm:t>
        <a:bodyPr/>
        <a:lstStyle/>
        <a:p>
          <a:pPr>
            <a:buFont typeface="Wingdings" panose="05000000000000000000" pitchFamily="2" charset="2"/>
            <a:buChar char="§"/>
          </a:pPr>
          <a:r>
            <a:rPr lang="en-US" sz="2000" noProof="0" dirty="0">
              <a:latin typeface="Helvetica Neue" panose="020B0604020202020204" charset="0"/>
            </a:rPr>
            <a:t>Ownership structure</a:t>
          </a:r>
        </a:p>
      </dgm:t>
    </dgm:pt>
    <dgm:pt modelId="{494C1770-5893-4319-9CB9-B0057EFC87E3}" type="parTrans" cxnId="{C37824B5-DF9B-4C99-9CE5-61B1E79BA3C9}">
      <dgm:prSet/>
      <dgm:spPr/>
      <dgm:t>
        <a:bodyPr/>
        <a:lstStyle/>
        <a:p>
          <a:endParaRPr lang="en-US" sz="1200" noProof="0" dirty="0">
            <a:latin typeface="Helvetica Neue" panose="020B0604020202020204" charset="0"/>
          </a:endParaRPr>
        </a:p>
      </dgm:t>
    </dgm:pt>
    <dgm:pt modelId="{324AF892-F3F1-428F-9193-8B3645E99DC7}" type="sibTrans" cxnId="{C37824B5-DF9B-4C99-9CE5-61B1E79BA3C9}">
      <dgm:prSet/>
      <dgm:spPr/>
      <dgm:t>
        <a:bodyPr/>
        <a:lstStyle/>
        <a:p>
          <a:endParaRPr lang="en-US" sz="1200" noProof="0" dirty="0">
            <a:latin typeface="Helvetica Neue" panose="020B0604020202020204" charset="0"/>
          </a:endParaRPr>
        </a:p>
      </dgm:t>
    </dgm:pt>
    <dgm:pt modelId="{9CCD6EDD-8C82-4FB4-A48A-E3C5432C2734}">
      <dgm:prSet phldrT="[Texto]" custT="1"/>
      <dgm:spPr>
        <a:solidFill>
          <a:srgbClr val="4D94B7"/>
        </a:solidFill>
      </dgm:spPr>
      <dgm:t>
        <a:bodyPr/>
        <a:lstStyle/>
        <a:p>
          <a:pPr>
            <a:buFont typeface="Wingdings" panose="05000000000000000000" pitchFamily="2" charset="2"/>
            <a:buChar char="§"/>
          </a:pPr>
          <a:r>
            <a:rPr lang="en-US" sz="2000" noProof="0" dirty="0">
              <a:latin typeface="Helvetica Neue" panose="020B0604020202020204" charset="0"/>
            </a:rPr>
            <a:t>Short-run goals may stand in the way of the growth</a:t>
          </a:r>
        </a:p>
      </dgm:t>
    </dgm:pt>
    <dgm:pt modelId="{118E1BC6-7F0C-4B4C-8225-2ACA6F833F9E}" type="parTrans" cxnId="{0990784A-A9E7-437C-BAC3-6C1046912C48}">
      <dgm:prSet/>
      <dgm:spPr/>
      <dgm:t>
        <a:bodyPr/>
        <a:lstStyle/>
        <a:p>
          <a:endParaRPr lang="en-US" sz="1200" noProof="0" dirty="0">
            <a:latin typeface="Helvetica Neue" panose="020B0604020202020204" charset="0"/>
          </a:endParaRPr>
        </a:p>
      </dgm:t>
    </dgm:pt>
    <dgm:pt modelId="{28EEDD6E-A05C-4F45-A8D6-EF45F6AA53E2}" type="sibTrans" cxnId="{0990784A-A9E7-437C-BAC3-6C1046912C48}">
      <dgm:prSet/>
      <dgm:spPr/>
      <dgm:t>
        <a:bodyPr/>
        <a:lstStyle/>
        <a:p>
          <a:endParaRPr lang="en-US" sz="1200" noProof="0" dirty="0">
            <a:latin typeface="Helvetica Neue" panose="020B0604020202020204" charset="0"/>
          </a:endParaRPr>
        </a:p>
      </dgm:t>
    </dgm:pt>
    <dgm:pt modelId="{87648AFC-D6DE-465D-B4BC-2C922143EC0A}">
      <dgm:prSet phldrT="[Texto]" custT="1"/>
      <dgm:spPr>
        <a:solidFill>
          <a:srgbClr val="4D94B7"/>
        </a:solidFill>
      </dgm:spPr>
      <dgm:t>
        <a:bodyPr/>
        <a:lstStyle/>
        <a:p>
          <a:pPr>
            <a:buFont typeface="Wingdings" panose="05000000000000000000" pitchFamily="2" charset="2"/>
            <a:buChar char="§"/>
          </a:pPr>
          <a:r>
            <a:rPr lang="en-US" sz="2000" noProof="0" dirty="0">
              <a:latin typeface="Helvetica Neue" panose="020B0604020202020204" charset="0"/>
            </a:rPr>
            <a:t>Consider long run as well</a:t>
          </a:r>
        </a:p>
      </dgm:t>
    </dgm:pt>
    <dgm:pt modelId="{06C701E9-A006-4F8F-A2E2-EB31FF90BA38}" type="parTrans" cxnId="{E7F4C5FB-9D1B-4E06-B797-FD1C423051A2}">
      <dgm:prSet/>
      <dgm:spPr/>
      <dgm:t>
        <a:bodyPr/>
        <a:lstStyle/>
        <a:p>
          <a:endParaRPr lang="en-US" sz="1200" noProof="0" dirty="0">
            <a:latin typeface="Helvetica Neue" panose="020B0604020202020204" charset="0"/>
          </a:endParaRPr>
        </a:p>
      </dgm:t>
    </dgm:pt>
    <dgm:pt modelId="{3955DC62-2C69-477F-A96E-602B597AF466}" type="sibTrans" cxnId="{E7F4C5FB-9D1B-4E06-B797-FD1C423051A2}">
      <dgm:prSet/>
      <dgm:spPr/>
      <dgm:t>
        <a:bodyPr/>
        <a:lstStyle/>
        <a:p>
          <a:endParaRPr lang="en-US" sz="1200" noProof="0" dirty="0">
            <a:latin typeface="Helvetica Neue" panose="020B0604020202020204" charset="0"/>
          </a:endParaRPr>
        </a:p>
      </dgm:t>
    </dgm:pt>
    <dgm:pt modelId="{B6E75022-ACAE-4E09-B382-39335791B453}">
      <dgm:prSet phldrT="[Texto]" custT="1"/>
      <dgm:spPr>
        <a:solidFill>
          <a:srgbClr val="4D94B7"/>
        </a:solidFill>
      </dgm:spPr>
      <dgm:t>
        <a:bodyPr/>
        <a:lstStyle/>
        <a:p>
          <a:pPr>
            <a:buFontTx/>
            <a:buNone/>
          </a:pPr>
          <a:endParaRPr lang="en-US" sz="3600" noProof="0" dirty="0">
            <a:latin typeface="Helvetica Neue" panose="020B0604020202020204" charset="0"/>
          </a:endParaRPr>
        </a:p>
      </dgm:t>
    </dgm:pt>
    <dgm:pt modelId="{214599B9-32E5-412E-A693-BA152425AE3C}" type="parTrans" cxnId="{D12C108E-7780-4774-8A64-E6A228CE3BE9}">
      <dgm:prSet/>
      <dgm:spPr/>
      <dgm:t>
        <a:bodyPr/>
        <a:lstStyle/>
        <a:p>
          <a:endParaRPr lang="en-US" sz="1200" noProof="0" dirty="0">
            <a:latin typeface="Helvetica Neue" panose="020B0604020202020204" charset="0"/>
          </a:endParaRPr>
        </a:p>
      </dgm:t>
    </dgm:pt>
    <dgm:pt modelId="{64E3FBCC-DCEA-4D55-8307-23F82E2763BA}" type="sibTrans" cxnId="{D12C108E-7780-4774-8A64-E6A228CE3BE9}">
      <dgm:prSet/>
      <dgm:spPr/>
      <dgm:t>
        <a:bodyPr/>
        <a:lstStyle/>
        <a:p>
          <a:endParaRPr lang="en-US" sz="1200" noProof="0" dirty="0">
            <a:latin typeface="Helvetica Neue" panose="020B0604020202020204" charset="0"/>
          </a:endParaRPr>
        </a:p>
      </dgm:t>
    </dgm:pt>
    <dgm:pt modelId="{F8C5ABC5-561D-4BFA-AEA0-EBBDC1F3EA99}">
      <dgm:prSet phldrT="[Texto]" custT="1"/>
      <dgm:spPr>
        <a:solidFill>
          <a:srgbClr val="AED633"/>
        </a:solidFill>
      </dgm:spPr>
      <dgm:t>
        <a:bodyPr/>
        <a:lstStyle/>
        <a:p>
          <a:pPr>
            <a:buFontTx/>
            <a:buNone/>
          </a:pPr>
          <a:endParaRPr lang="en-US" sz="3600" noProof="0" dirty="0">
            <a:latin typeface="Helvetica Neue" panose="020B0604020202020204" charset="0"/>
          </a:endParaRPr>
        </a:p>
      </dgm:t>
    </dgm:pt>
    <dgm:pt modelId="{996824AE-A398-4D98-9B3D-9709E1D2FE49}" type="parTrans" cxnId="{B9D42993-2692-4FB5-9962-97DA94996384}">
      <dgm:prSet/>
      <dgm:spPr/>
      <dgm:t>
        <a:bodyPr/>
        <a:lstStyle/>
        <a:p>
          <a:endParaRPr lang="en-US" sz="1200" noProof="0" dirty="0">
            <a:latin typeface="Helvetica Neue" panose="020B0604020202020204" charset="0"/>
          </a:endParaRPr>
        </a:p>
      </dgm:t>
    </dgm:pt>
    <dgm:pt modelId="{DF0DA6DF-1617-471E-B5A6-F07256FB7099}" type="sibTrans" cxnId="{B9D42993-2692-4FB5-9962-97DA94996384}">
      <dgm:prSet/>
      <dgm:spPr/>
      <dgm:t>
        <a:bodyPr/>
        <a:lstStyle/>
        <a:p>
          <a:endParaRPr lang="en-US" sz="1200" noProof="0" dirty="0">
            <a:latin typeface="Helvetica Neue" panose="020B0604020202020204" charset="0"/>
          </a:endParaRPr>
        </a:p>
      </dgm:t>
    </dgm:pt>
    <dgm:pt modelId="{20B94105-DAFF-4CC4-A94C-AE0D70601049}">
      <dgm:prSet custT="1"/>
      <dgm:spPr/>
      <dgm:t>
        <a:bodyPr/>
        <a:lstStyle/>
        <a:p>
          <a:pPr>
            <a:buFont typeface="Wingdings" panose="05000000000000000000" pitchFamily="2" charset="2"/>
            <a:buChar char="§"/>
          </a:pPr>
          <a:r>
            <a:rPr lang="en-US" sz="2000" noProof="0" dirty="0">
              <a:latin typeface="Helvetica Neue" panose="020B0604020202020204" charset="0"/>
            </a:rPr>
            <a:t>Consider sharing and collaboration culture</a:t>
          </a:r>
        </a:p>
      </dgm:t>
    </dgm:pt>
    <dgm:pt modelId="{97C25A38-96EE-496C-BAA9-3C9F2146AB7A}" type="parTrans" cxnId="{17EB51E3-D989-417C-8690-37C9232270E4}">
      <dgm:prSet/>
      <dgm:spPr/>
      <dgm:t>
        <a:bodyPr/>
        <a:lstStyle/>
        <a:p>
          <a:endParaRPr lang="en-US" sz="1200" noProof="0" dirty="0">
            <a:latin typeface="Helvetica Neue" panose="020B0604020202020204" charset="0"/>
          </a:endParaRPr>
        </a:p>
      </dgm:t>
    </dgm:pt>
    <dgm:pt modelId="{2FF90305-B5D1-4009-B539-EE8B748123D2}" type="sibTrans" cxnId="{17EB51E3-D989-417C-8690-37C9232270E4}">
      <dgm:prSet/>
      <dgm:spPr/>
      <dgm:t>
        <a:bodyPr/>
        <a:lstStyle/>
        <a:p>
          <a:endParaRPr lang="en-US" sz="1200" noProof="0" dirty="0">
            <a:latin typeface="Helvetica Neue" panose="020B0604020202020204" charset="0"/>
          </a:endParaRPr>
        </a:p>
      </dgm:t>
    </dgm:pt>
    <dgm:pt modelId="{D15BC6BC-A366-43B8-8E31-D6086399116B}">
      <dgm:prSet custT="1"/>
      <dgm:spPr/>
      <dgm:t>
        <a:bodyPr/>
        <a:lstStyle/>
        <a:p>
          <a:pPr>
            <a:buFont typeface="Wingdings" panose="05000000000000000000" pitchFamily="2" charset="2"/>
            <a:buChar char="§"/>
          </a:pPr>
          <a:r>
            <a:rPr lang="en-US" sz="2000" noProof="0" dirty="0">
              <a:latin typeface="Helvetica Neue" panose="020B0604020202020204" charset="0"/>
            </a:rPr>
            <a:t>Risk aversion</a:t>
          </a:r>
        </a:p>
      </dgm:t>
    </dgm:pt>
    <dgm:pt modelId="{529AA145-8860-42D1-B8E9-5D02E414F9B8}" type="parTrans" cxnId="{7FE1CD1E-A36D-49A4-8B24-E72BC3F0605D}">
      <dgm:prSet/>
      <dgm:spPr/>
      <dgm:t>
        <a:bodyPr/>
        <a:lstStyle/>
        <a:p>
          <a:endParaRPr lang="en-US" sz="1200" noProof="0" dirty="0">
            <a:latin typeface="Helvetica Neue" panose="020B0604020202020204" charset="0"/>
          </a:endParaRPr>
        </a:p>
      </dgm:t>
    </dgm:pt>
    <dgm:pt modelId="{B10D7BDA-CC30-44E9-94A7-EB3504597714}" type="sibTrans" cxnId="{7FE1CD1E-A36D-49A4-8B24-E72BC3F0605D}">
      <dgm:prSet/>
      <dgm:spPr/>
      <dgm:t>
        <a:bodyPr/>
        <a:lstStyle/>
        <a:p>
          <a:endParaRPr lang="en-US" sz="1200" noProof="0" dirty="0">
            <a:latin typeface="Helvetica Neue" panose="020B0604020202020204" charset="0"/>
          </a:endParaRPr>
        </a:p>
      </dgm:t>
    </dgm:pt>
    <dgm:pt modelId="{D59A5103-4FE5-40EE-BE7B-C897AB2EC1F0}">
      <dgm:prSet custT="1"/>
      <dgm:spPr/>
      <dgm:t>
        <a:bodyPr/>
        <a:lstStyle/>
        <a:p>
          <a:pPr>
            <a:buFont typeface="Wingdings" panose="05000000000000000000" pitchFamily="2" charset="2"/>
            <a:buChar char="§"/>
          </a:pPr>
          <a:r>
            <a:rPr lang="en-US" sz="2000" noProof="0" dirty="0">
              <a:latin typeface="Helvetica Neue" panose="020B0604020202020204" charset="0"/>
            </a:rPr>
            <a:t>Organizational structure</a:t>
          </a:r>
        </a:p>
      </dgm:t>
    </dgm:pt>
    <dgm:pt modelId="{FCFC649A-802B-491C-B1F4-989CF446780B}" type="parTrans" cxnId="{3181D6B8-8356-4C64-9751-FD1E2729109B}">
      <dgm:prSet/>
      <dgm:spPr/>
      <dgm:t>
        <a:bodyPr/>
        <a:lstStyle/>
        <a:p>
          <a:endParaRPr lang="en-US" sz="1200" noProof="0" dirty="0">
            <a:latin typeface="Helvetica Neue" panose="020B0604020202020204" charset="0"/>
          </a:endParaRPr>
        </a:p>
      </dgm:t>
    </dgm:pt>
    <dgm:pt modelId="{7702CAA7-015F-4043-8FFA-BB0E18C67B2E}" type="sibTrans" cxnId="{3181D6B8-8356-4C64-9751-FD1E2729109B}">
      <dgm:prSet/>
      <dgm:spPr/>
      <dgm:t>
        <a:bodyPr/>
        <a:lstStyle/>
        <a:p>
          <a:endParaRPr lang="en-US" sz="1200" noProof="0" dirty="0">
            <a:latin typeface="Helvetica Neue" panose="020B0604020202020204" charset="0"/>
          </a:endParaRPr>
        </a:p>
      </dgm:t>
    </dgm:pt>
    <dgm:pt modelId="{D831ADC3-8BF2-3B4E-8361-9CEED71024E8}">
      <dgm:prSet phldrT="[Texto]" custT="1"/>
      <dgm:spPr>
        <a:solidFill>
          <a:srgbClr val="4D94B7"/>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FFF2BCC7-CCE4-F14E-AD3F-32020FF441AF}" type="parTrans" cxnId="{D5B77F6D-20FB-674B-9ED1-5913B808C0DB}">
      <dgm:prSet/>
      <dgm:spPr/>
      <dgm:t>
        <a:bodyPr/>
        <a:lstStyle/>
        <a:p>
          <a:endParaRPr lang="en-US" noProof="0" dirty="0">
            <a:latin typeface="Helvetica Neue" panose="020B0604020202020204" charset="0"/>
          </a:endParaRPr>
        </a:p>
      </dgm:t>
    </dgm:pt>
    <dgm:pt modelId="{9E457669-2221-D844-B6F2-B3BBEEC030DD}" type="sibTrans" cxnId="{D5B77F6D-20FB-674B-9ED1-5913B808C0DB}">
      <dgm:prSet/>
      <dgm:spPr/>
      <dgm:t>
        <a:bodyPr/>
        <a:lstStyle/>
        <a:p>
          <a:endParaRPr lang="en-US" noProof="0" dirty="0">
            <a:latin typeface="Helvetica Neue" panose="020B0604020202020204" charset="0"/>
          </a:endParaRPr>
        </a:p>
      </dgm:t>
    </dgm:pt>
    <dgm:pt modelId="{3FCB649A-0E96-3C43-BA59-8F652A3BC7F6}">
      <dgm:prSet phldrT="[Texto]" custT="1"/>
      <dgm:spPr>
        <a:solidFill>
          <a:srgbClr val="4D94B7"/>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4BEA68A5-52D9-334F-85AB-BEB444E4C060}" type="parTrans" cxnId="{8BE6AB61-AF9D-DA49-A637-36EAF8084662}">
      <dgm:prSet/>
      <dgm:spPr/>
      <dgm:t>
        <a:bodyPr/>
        <a:lstStyle/>
        <a:p>
          <a:endParaRPr lang="en-US" noProof="0" dirty="0">
            <a:latin typeface="Helvetica Neue" panose="020B0604020202020204" charset="0"/>
          </a:endParaRPr>
        </a:p>
      </dgm:t>
    </dgm:pt>
    <dgm:pt modelId="{F9A63F80-45DB-8648-AEFF-2E98F4627E0D}" type="sibTrans" cxnId="{8BE6AB61-AF9D-DA49-A637-36EAF8084662}">
      <dgm:prSet/>
      <dgm:spPr/>
      <dgm:t>
        <a:bodyPr/>
        <a:lstStyle/>
        <a:p>
          <a:endParaRPr lang="en-US" noProof="0" dirty="0">
            <a:latin typeface="Helvetica Neue" panose="020B0604020202020204" charset="0"/>
          </a:endParaRPr>
        </a:p>
      </dgm:t>
    </dgm:pt>
    <dgm:pt modelId="{3FE44A92-F81E-3C4F-8E77-461F86265E22}">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FDB42BA0-2554-BC49-8BA3-695DAD7DA19F}" type="parTrans" cxnId="{41A30823-57F6-B44D-97FC-6E44AEC634AF}">
      <dgm:prSet/>
      <dgm:spPr/>
      <dgm:t>
        <a:bodyPr/>
        <a:lstStyle/>
        <a:p>
          <a:endParaRPr lang="en-US" noProof="0" dirty="0">
            <a:latin typeface="Helvetica Neue" panose="020B0604020202020204" charset="0"/>
          </a:endParaRPr>
        </a:p>
      </dgm:t>
    </dgm:pt>
    <dgm:pt modelId="{6080C9E8-217E-6746-8586-847E165CFF59}" type="sibTrans" cxnId="{41A30823-57F6-B44D-97FC-6E44AEC634AF}">
      <dgm:prSet/>
      <dgm:spPr/>
      <dgm:t>
        <a:bodyPr/>
        <a:lstStyle/>
        <a:p>
          <a:endParaRPr lang="en-US" noProof="0" dirty="0">
            <a:latin typeface="Helvetica Neue" panose="020B0604020202020204" charset="0"/>
          </a:endParaRPr>
        </a:p>
      </dgm:t>
    </dgm:pt>
    <dgm:pt modelId="{758BB411-72D8-B048-ABEF-EF7DAB654B5B}">
      <dgm:prSet custT="1"/>
      <dgm:spPr/>
      <dgm:t>
        <a:bodyPr/>
        <a:lstStyle/>
        <a:p>
          <a:pPr>
            <a:buFont typeface="Wingdings" panose="05000000000000000000" pitchFamily="2" charset="2"/>
            <a:buChar char="§"/>
          </a:pPr>
          <a:r>
            <a:rPr lang="en-US" sz="2000" noProof="0" dirty="0">
              <a:latin typeface="Helvetica Neue" panose="020B0604020202020204" charset="0"/>
            </a:rPr>
            <a:t>Continuity of R&amp;D can increase chances of innovation breakthrough</a:t>
          </a:r>
        </a:p>
      </dgm:t>
    </dgm:pt>
    <dgm:pt modelId="{D8946341-667D-3042-95B6-86030B7E4979}" type="parTrans" cxnId="{AC18965D-A7D5-9242-A68B-839BF41A2653}">
      <dgm:prSet/>
      <dgm:spPr/>
      <dgm:t>
        <a:bodyPr/>
        <a:lstStyle/>
        <a:p>
          <a:endParaRPr lang="en-US" noProof="0" dirty="0">
            <a:latin typeface="Helvetica Neue" panose="020B0604020202020204" charset="0"/>
          </a:endParaRPr>
        </a:p>
      </dgm:t>
    </dgm:pt>
    <dgm:pt modelId="{00B4AF3D-5E5B-D44B-AAD2-9E82E4637B55}" type="sibTrans" cxnId="{AC18965D-A7D5-9242-A68B-839BF41A2653}">
      <dgm:prSet/>
      <dgm:spPr/>
      <dgm:t>
        <a:bodyPr/>
        <a:lstStyle/>
        <a:p>
          <a:endParaRPr lang="en-US" noProof="0" dirty="0">
            <a:latin typeface="Helvetica Neue" panose="020B0604020202020204" charset="0"/>
          </a:endParaRPr>
        </a:p>
      </dgm:t>
    </dgm:pt>
    <dgm:pt modelId="{1F740CD4-C4D9-A240-83F6-728C6E326795}">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7DD99E13-53A5-9445-BBA3-C1E5CB79936A}" type="parTrans" cxnId="{76FD5047-9B05-8B4B-A971-6FE7A4AC03D1}">
      <dgm:prSet/>
      <dgm:spPr/>
      <dgm:t>
        <a:bodyPr/>
        <a:lstStyle/>
        <a:p>
          <a:endParaRPr lang="en-US" noProof="0" dirty="0">
            <a:latin typeface="Helvetica Neue" panose="020B0604020202020204" charset="0"/>
          </a:endParaRPr>
        </a:p>
      </dgm:t>
    </dgm:pt>
    <dgm:pt modelId="{35DC812B-8DBA-6C45-85A5-AB417A02666D}" type="sibTrans" cxnId="{76FD5047-9B05-8B4B-A971-6FE7A4AC03D1}">
      <dgm:prSet/>
      <dgm:spPr/>
      <dgm:t>
        <a:bodyPr/>
        <a:lstStyle/>
        <a:p>
          <a:endParaRPr lang="en-US" noProof="0" dirty="0">
            <a:latin typeface="Helvetica Neue" panose="020B0604020202020204" charset="0"/>
          </a:endParaRPr>
        </a:p>
      </dgm:t>
    </dgm:pt>
    <dgm:pt modelId="{7EE4848A-C4F7-CB4C-B4B5-A517DAD1DF31}">
      <dgm:prSet custT="1"/>
      <dgm:spPr/>
      <dgm:t>
        <a:bodyPr/>
        <a:lstStyle/>
        <a:p>
          <a:pPr>
            <a:buFont typeface="Wingdings" panose="05000000000000000000" pitchFamily="2" charset="2"/>
            <a:buChar char="§"/>
          </a:pPr>
          <a:r>
            <a:rPr lang="en-US" sz="2000" noProof="0" dirty="0">
              <a:latin typeface="Helvetica Neue" panose="020B0604020202020204" charset="0"/>
            </a:rPr>
            <a:t>Skills diversity</a:t>
          </a:r>
        </a:p>
      </dgm:t>
    </dgm:pt>
    <dgm:pt modelId="{A23B1B9D-644D-D04F-9C78-6C72FFB6E163}" type="parTrans" cxnId="{588EB529-6C0A-474F-AD95-4326335BA178}">
      <dgm:prSet/>
      <dgm:spPr/>
      <dgm:t>
        <a:bodyPr/>
        <a:lstStyle/>
        <a:p>
          <a:endParaRPr lang="en-US" noProof="0" dirty="0">
            <a:latin typeface="Helvetica Neue" panose="020B0604020202020204" charset="0"/>
          </a:endParaRPr>
        </a:p>
      </dgm:t>
    </dgm:pt>
    <dgm:pt modelId="{103D4DE2-D59E-C44F-853F-1F247A773ACC}" type="sibTrans" cxnId="{588EB529-6C0A-474F-AD95-4326335BA178}">
      <dgm:prSet/>
      <dgm:spPr/>
      <dgm:t>
        <a:bodyPr/>
        <a:lstStyle/>
        <a:p>
          <a:endParaRPr lang="en-US" noProof="0" dirty="0">
            <a:latin typeface="Helvetica Neue" panose="020B0604020202020204" charset="0"/>
          </a:endParaRPr>
        </a:p>
      </dgm:t>
    </dgm:pt>
    <dgm:pt modelId="{522EBD1C-54E7-5C42-BF9D-64A33C3F8EC8}">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0DA4AECE-A144-E447-97E0-AFE9D0FB8F43}" type="parTrans" cxnId="{F73B1E6E-CAD8-134E-B060-59C7D3029BDB}">
      <dgm:prSet/>
      <dgm:spPr/>
      <dgm:t>
        <a:bodyPr/>
        <a:lstStyle/>
        <a:p>
          <a:endParaRPr lang="en-US" noProof="0" dirty="0">
            <a:latin typeface="Helvetica Neue" panose="020B0604020202020204" charset="0"/>
          </a:endParaRPr>
        </a:p>
      </dgm:t>
    </dgm:pt>
    <dgm:pt modelId="{977708A6-A1DA-AB44-938E-40026549948C}" type="sibTrans" cxnId="{F73B1E6E-CAD8-134E-B060-59C7D3029BDB}">
      <dgm:prSet/>
      <dgm:spPr/>
      <dgm:t>
        <a:bodyPr/>
        <a:lstStyle/>
        <a:p>
          <a:endParaRPr lang="en-US" noProof="0" dirty="0">
            <a:latin typeface="Helvetica Neue" panose="020B0604020202020204" charset="0"/>
          </a:endParaRPr>
        </a:p>
      </dgm:t>
    </dgm:pt>
    <dgm:pt modelId="{E2D8A969-6603-2F4C-A613-6E28AE49D251}">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C5E071C3-425D-9740-B653-EFDEB1AA3780}" type="parTrans" cxnId="{F3B96474-F91E-BB4C-AE78-965140AB3A7B}">
      <dgm:prSet/>
      <dgm:spPr/>
      <dgm:t>
        <a:bodyPr/>
        <a:lstStyle/>
        <a:p>
          <a:endParaRPr lang="en-US" noProof="0" dirty="0">
            <a:latin typeface="Helvetica Neue" panose="020B0604020202020204" charset="0"/>
          </a:endParaRPr>
        </a:p>
      </dgm:t>
    </dgm:pt>
    <dgm:pt modelId="{81B53884-6208-9F49-B2E1-2F76A358C89B}" type="sibTrans" cxnId="{F3B96474-F91E-BB4C-AE78-965140AB3A7B}">
      <dgm:prSet/>
      <dgm:spPr/>
      <dgm:t>
        <a:bodyPr/>
        <a:lstStyle/>
        <a:p>
          <a:endParaRPr lang="en-US" noProof="0" dirty="0">
            <a:latin typeface="Helvetica Neue" panose="020B0604020202020204" charset="0"/>
          </a:endParaRPr>
        </a:p>
      </dgm:t>
    </dgm:pt>
    <dgm:pt modelId="{53F515E3-DB6A-9C42-9662-069022E3F843}">
      <dgm:prSet custT="1"/>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B2BC18DA-A2CE-A24C-AC07-6D6DEF5EFE96}" type="parTrans" cxnId="{EF3D9D2D-817D-4A4E-A133-A5756053A907}">
      <dgm:prSet/>
      <dgm:spPr/>
      <dgm:t>
        <a:bodyPr/>
        <a:lstStyle/>
        <a:p>
          <a:endParaRPr lang="en-US" noProof="0" dirty="0">
            <a:latin typeface="Helvetica Neue" panose="020B0604020202020204" charset="0"/>
          </a:endParaRPr>
        </a:p>
      </dgm:t>
    </dgm:pt>
    <dgm:pt modelId="{0DD24CE1-F4FA-CB46-9133-81A320F395A8}" type="sibTrans" cxnId="{EF3D9D2D-817D-4A4E-A133-A5756053A907}">
      <dgm:prSet/>
      <dgm:spPr/>
      <dgm:t>
        <a:bodyPr/>
        <a:lstStyle/>
        <a:p>
          <a:endParaRPr lang="en-US" noProof="0" dirty="0">
            <a:latin typeface="Helvetica Neue" panose="020B0604020202020204" charset="0"/>
          </a:endParaRPr>
        </a:p>
      </dgm:t>
    </dgm:pt>
    <dgm:pt modelId="{6670CEE7-AA30-40E8-9EA8-883B3C4D1054}">
      <dgm:prSet phldrT="[Texto]" custT="1"/>
      <dgm:spPr>
        <a:solidFill>
          <a:srgbClr val="4D94B7"/>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42E810D7-E22C-4A40-9814-4CDFB40D5752}" type="parTrans" cxnId="{E028DA05-CD23-4A20-B7F7-5A680140958A}">
      <dgm:prSet/>
      <dgm:spPr/>
      <dgm:t>
        <a:bodyPr/>
        <a:lstStyle/>
        <a:p>
          <a:endParaRPr lang="en-US" noProof="0" dirty="0"/>
        </a:p>
      </dgm:t>
    </dgm:pt>
    <dgm:pt modelId="{BB765EA5-3877-44D3-99A3-EA5C0B37BCE9}" type="sibTrans" cxnId="{E028DA05-CD23-4A20-B7F7-5A680140958A}">
      <dgm:prSet/>
      <dgm:spPr/>
      <dgm:t>
        <a:bodyPr/>
        <a:lstStyle/>
        <a:p>
          <a:endParaRPr lang="en-US" noProof="0" dirty="0"/>
        </a:p>
      </dgm:t>
    </dgm:pt>
    <dgm:pt modelId="{7E3CDD7F-13BF-4C51-9F3A-DC7DC6AC73F1}">
      <dgm:prSet phldrT="[Texto]" custT="1"/>
      <dgm:spPr>
        <a:solidFill>
          <a:srgbClr val="78B17A"/>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19D6C543-F1B4-495D-82C6-689C4BE33D6A}" type="parTrans" cxnId="{BCEBDB58-DC28-452F-8569-E91C4CC4393A}">
      <dgm:prSet/>
      <dgm:spPr/>
      <dgm:t>
        <a:bodyPr/>
        <a:lstStyle/>
        <a:p>
          <a:endParaRPr lang="en-US" noProof="0" dirty="0"/>
        </a:p>
      </dgm:t>
    </dgm:pt>
    <dgm:pt modelId="{149F7A36-4DF4-4A4B-AA26-29028B8B804C}" type="sibTrans" cxnId="{BCEBDB58-DC28-452F-8569-E91C4CC4393A}">
      <dgm:prSet/>
      <dgm:spPr/>
      <dgm:t>
        <a:bodyPr/>
        <a:lstStyle/>
        <a:p>
          <a:endParaRPr lang="en-US" noProof="0" dirty="0"/>
        </a:p>
      </dgm:t>
    </dgm:pt>
    <dgm:pt modelId="{47B68D83-BC54-4219-A014-CCD33A2E8B11}">
      <dgm:prSet phldrT="[Texto]" custT="1"/>
      <dgm:spPr>
        <a:solidFill>
          <a:srgbClr val="AED633"/>
        </a:solidFill>
      </dgm:spPr>
      <dgm:t>
        <a:bodyPr/>
        <a:lstStyle/>
        <a:p>
          <a:pPr>
            <a:buFont typeface="Wingdings" panose="05000000000000000000" pitchFamily="2" charset="2"/>
            <a:buChar char="§"/>
          </a:pPr>
          <a:endParaRPr lang="en-US" sz="2000" noProof="0" dirty="0">
            <a:latin typeface="Helvetica Neue" panose="020B0604020202020204" charset="0"/>
          </a:endParaRPr>
        </a:p>
      </dgm:t>
    </dgm:pt>
    <dgm:pt modelId="{4D0E561A-F245-481F-AFC3-919C3EFA80A1}" type="parTrans" cxnId="{3A172DAB-4C3B-4ADF-8130-91D6B19CF9B3}">
      <dgm:prSet/>
      <dgm:spPr/>
      <dgm:t>
        <a:bodyPr/>
        <a:lstStyle/>
        <a:p>
          <a:endParaRPr lang="en-US" noProof="0" dirty="0"/>
        </a:p>
      </dgm:t>
    </dgm:pt>
    <dgm:pt modelId="{459340A5-319A-48A4-8EC3-62AC0882D4A1}" type="sibTrans" cxnId="{3A172DAB-4C3B-4ADF-8130-91D6B19CF9B3}">
      <dgm:prSet/>
      <dgm:spPr/>
      <dgm:t>
        <a:bodyPr/>
        <a:lstStyle/>
        <a:p>
          <a:endParaRPr lang="en-US" noProof="0" dirty="0"/>
        </a:p>
      </dgm:t>
    </dgm:pt>
    <dgm:pt modelId="{D7B340CB-CD18-49D7-8F19-C70010EA7293}" type="pres">
      <dgm:prSet presAssocID="{28BA5EB9-E6D7-4A34-BBC2-D613F00391CA}" presName="Name0" presStyleCnt="0">
        <dgm:presLayoutVars>
          <dgm:dir/>
          <dgm:resizeHandles val="exact"/>
        </dgm:presLayoutVars>
      </dgm:prSet>
      <dgm:spPr/>
    </dgm:pt>
    <dgm:pt modelId="{93B0D6AB-5E0F-4286-BC0E-71F22E92DF0A}" type="pres">
      <dgm:prSet presAssocID="{2190E1AC-BBD7-4353-BFFB-96638D02CF1F}" presName="node" presStyleLbl="node1" presStyleIdx="0" presStyleCnt="3">
        <dgm:presLayoutVars>
          <dgm:bulletEnabled val="1"/>
        </dgm:presLayoutVars>
      </dgm:prSet>
      <dgm:spPr/>
    </dgm:pt>
    <dgm:pt modelId="{681098D8-C1C8-448E-90BF-38D9822A48B4}" type="pres">
      <dgm:prSet presAssocID="{A8F2A099-DEF2-411D-84C5-C438C1F98321}" presName="sibTrans" presStyleCnt="0"/>
      <dgm:spPr/>
    </dgm:pt>
    <dgm:pt modelId="{20B1CF38-A52D-40CC-A2A7-450B517CFFAB}" type="pres">
      <dgm:prSet presAssocID="{6E472645-BC71-459D-997A-F9341A994092}" presName="node" presStyleLbl="node1" presStyleIdx="1" presStyleCnt="3">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2" presStyleCnt="3">
        <dgm:presLayoutVars>
          <dgm:bulletEnabled val="1"/>
        </dgm:presLayoutVars>
      </dgm:prSet>
      <dgm:spPr/>
    </dgm:pt>
  </dgm:ptLst>
  <dgm:cxnLst>
    <dgm:cxn modelId="{2DE5CA04-3A6D-46E6-929D-B81F670AB78D}" srcId="{28BA5EB9-E6D7-4A34-BBC2-D613F00391CA}" destId="{6E472645-BC71-459D-997A-F9341A994092}" srcOrd="1" destOrd="0" parTransId="{8B3494A0-180A-4E66-AC87-ACB2D99E9530}" sibTransId="{85EBC4C5-54D9-46DB-9811-089B9FB6D791}"/>
    <dgm:cxn modelId="{1554EF04-E002-4BE7-BF96-5BA3DD8D3B68}" type="presOf" srcId="{F8C5ABC5-561D-4BFA-AEA0-EBBDC1F3EA99}" destId="{E352A7A4-F4D1-4FE5-9A5F-9CFF17B53C6B}" srcOrd="0" destOrd="9" presId="urn:microsoft.com/office/officeart/2005/8/layout/hList6"/>
    <dgm:cxn modelId="{E028DA05-CD23-4A20-B7F7-5A680140958A}" srcId="{2190E1AC-BBD7-4353-BFFB-96638D02CF1F}" destId="{6670CEE7-AA30-40E8-9EA8-883B3C4D1054}" srcOrd="0" destOrd="0" parTransId="{42E810D7-E22C-4A40-9814-4CDFB40D5752}" sibTransId="{BB765EA5-3877-44D3-99A3-EA5C0B37BCE9}"/>
    <dgm:cxn modelId="{3FFF6E15-1FB6-450D-B136-CCFF6C01C7D0}" type="presOf" srcId="{87648AFC-D6DE-465D-B4BC-2C922143EC0A}" destId="{93B0D6AB-5E0F-4286-BC0E-71F22E92DF0A}" srcOrd="0" destOrd="6" presId="urn:microsoft.com/office/officeart/2005/8/layout/hList6"/>
    <dgm:cxn modelId="{7FE1CD1E-A36D-49A4-8B24-E72BC3F0605D}" srcId="{211DF803-F6C0-4377-9EA1-730918AEE4FB}" destId="{D15BC6BC-A366-43B8-8E31-D6086399116B}" srcOrd="3" destOrd="0" parTransId="{529AA145-8860-42D1-B8E9-5D02E414F9B8}" sibTransId="{B10D7BDA-CC30-44E9-94A7-EB3504597714}"/>
    <dgm:cxn modelId="{41A30823-57F6-B44D-97FC-6E44AEC634AF}" srcId="{6E472645-BC71-459D-997A-F9341A994092}" destId="{3FE44A92-F81E-3C4F-8E77-461F86265E22}" srcOrd="2" destOrd="0" parTransId="{FDB42BA0-2554-BC49-8BA3-695DAD7DA19F}" sibTransId="{6080C9E8-217E-6746-8586-847E165CFF59}"/>
    <dgm:cxn modelId="{588EB529-6C0A-474F-AD95-4326335BA178}" srcId="{211DF803-F6C0-4377-9EA1-730918AEE4FB}" destId="{7EE4848A-C4F7-CB4C-B4B5-A517DAD1DF31}" srcOrd="7" destOrd="0" parTransId="{A23B1B9D-644D-D04F-9C78-6C72FFB6E163}" sibTransId="{103D4DE2-D59E-C44F-853F-1F247A773ACC}"/>
    <dgm:cxn modelId="{FECBC12A-F63C-4741-80CB-03D383A9EA87}" type="presOf" srcId="{6670CEE7-AA30-40E8-9EA8-883B3C4D1054}" destId="{93B0D6AB-5E0F-4286-BC0E-71F22E92DF0A}" srcOrd="0" destOrd="1" presId="urn:microsoft.com/office/officeart/2005/8/layout/hList6"/>
    <dgm:cxn modelId="{EF3D9D2D-817D-4A4E-A133-A5756053A907}" srcId="{211DF803-F6C0-4377-9EA1-730918AEE4FB}" destId="{53F515E3-DB6A-9C42-9662-069022E3F843}" srcOrd="6" destOrd="0" parTransId="{B2BC18DA-A2CE-A24C-AC07-6D6DEF5EFE96}" sibTransId="{0DD24CE1-F4FA-CB46-9133-81A320F395A8}"/>
    <dgm:cxn modelId="{8474E33B-A73A-A14E-9BC9-9900CB5F68D9}" type="presOf" srcId="{7EE4848A-C4F7-CB4C-B4B5-A517DAD1DF31}" destId="{E352A7A4-F4D1-4FE5-9A5F-9CFF17B53C6B}" srcOrd="0" destOrd="8" presId="urn:microsoft.com/office/officeart/2005/8/layout/hList6"/>
    <dgm:cxn modelId="{AC18965D-A7D5-9242-A68B-839BF41A2653}" srcId="{6E472645-BC71-459D-997A-F9341A994092}" destId="{758BB411-72D8-B048-ABEF-EF7DAB654B5B}" srcOrd="5" destOrd="0" parTransId="{D8946341-667D-3042-95B6-86030B7E4979}" sibTransId="{00B4AF3D-5E5B-D44B-AAD2-9E82E4637B55}"/>
    <dgm:cxn modelId="{EBB0D55D-A74A-4268-A09D-DC5556E757C1}" type="presOf" srcId="{20B94105-DAFF-4CC4-A94C-AE0D70601049}" destId="{20B1CF38-A52D-40CC-A2A7-450B517CFFAB}" srcOrd="0" destOrd="4" presId="urn:microsoft.com/office/officeart/2005/8/layout/hList6"/>
    <dgm:cxn modelId="{A1F83A5F-CB85-4A97-A2BF-156AB05DD496}" type="presOf" srcId="{48645316-919B-4F63-AF82-40A3F0264D31}" destId="{20B1CF38-A52D-40CC-A2A7-450B517CFFAB}" srcOrd="0" destOrd="2" presId="urn:microsoft.com/office/officeart/2005/8/layout/hList6"/>
    <dgm:cxn modelId="{8BE6AB61-AF9D-DA49-A637-36EAF8084662}" srcId="{2190E1AC-BBD7-4353-BFFB-96638D02CF1F}" destId="{3FCB649A-0E96-3C43-BA59-8F652A3BC7F6}" srcOrd="4" destOrd="0" parTransId="{4BEA68A5-52D9-334F-85AB-BEB444E4C060}" sibTransId="{F9A63F80-45DB-8648-AEFF-2E98F4627E0D}"/>
    <dgm:cxn modelId="{F04A1F44-DE59-7947-A009-01352879AEC9}" type="presOf" srcId="{D831ADC3-8BF2-3B4E-8361-9CEED71024E8}" destId="{93B0D6AB-5E0F-4286-BC0E-71F22E92DF0A}" srcOrd="0" destOrd="3" presId="urn:microsoft.com/office/officeart/2005/8/layout/hList6"/>
    <dgm:cxn modelId="{8D381F47-5EB8-4F7F-8BEA-F899A8117359}" type="presOf" srcId="{28BA5EB9-E6D7-4A34-BBC2-D613F00391CA}" destId="{D7B340CB-CD18-49D7-8F19-C70010EA7293}" srcOrd="0" destOrd="0" presId="urn:microsoft.com/office/officeart/2005/8/layout/hList6"/>
    <dgm:cxn modelId="{76FD5047-9B05-8B4B-A971-6FE7A4AC03D1}" srcId="{6E472645-BC71-459D-997A-F9341A994092}" destId="{1F740CD4-C4D9-A240-83F6-728C6E326795}" srcOrd="4" destOrd="0" parTransId="{7DD99E13-53A5-9445-BBA3-C1E5CB79936A}" sibTransId="{35DC812B-8DBA-6C45-85A5-AB417A02666D}"/>
    <dgm:cxn modelId="{1D317167-76AA-4F4E-A9F8-63612EC3DBE2}" srcId="{2190E1AC-BBD7-4353-BFFB-96638D02CF1F}" destId="{D14F4154-5C7E-49B9-A1DA-CF4835FA14E9}" srcOrd="1" destOrd="0" parTransId="{BE3B42CE-9942-4645-A449-81A1E9DB9154}" sibTransId="{37CC2B3D-0FC1-46C1-A6B5-F006EBCAD4AC}"/>
    <dgm:cxn modelId="{0990784A-A9E7-437C-BAC3-6C1046912C48}" srcId="{2190E1AC-BBD7-4353-BFFB-96638D02CF1F}" destId="{9CCD6EDD-8C82-4FB4-A48A-E3C5432C2734}" srcOrd="3" destOrd="0" parTransId="{118E1BC6-7F0C-4B4C-8225-2ACA6F833F9E}" sibTransId="{28EEDD6E-A05C-4F45-A8D6-EF45F6AA53E2}"/>
    <dgm:cxn modelId="{503EA16A-1404-4A06-A987-5065DAE5D09D}" type="presOf" srcId="{D14F4154-5C7E-49B9-A1DA-CF4835FA14E9}" destId="{93B0D6AB-5E0F-4286-BC0E-71F22E92DF0A}" srcOrd="0" destOrd="2" presId="urn:microsoft.com/office/officeart/2005/8/layout/hList6"/>
    <dgm:cxn modelId="{D5B77F6D-20FB-674B-9ED1-5913B808C0DB}" srcId="{2190E1AC-BBD7-4353-BFFB-96638D02CF1F}" destId="{D831ADC3-8BF2-3B4E-8361-9CEED71024E8}" srcOrd="2" destOrd="0" parTransId="{FFF2BCC7-CCE4-F14E-AD3F-32020FF441AF}" sibTransId="{9E457669-2221-D844-B6F2-B3BBEEC030DD}"/>
    <dgm:cxn modelId="{F73B1E6E-CAD8-134E-B060-59C7D3029BDB}" srcId="{211DF803-F6C0-4377-9EA1-730918AEE4FB}" destId="{522EBD1C-54E7-5C42-BF9D-64A33C3F8EC8}" srcOrd="2" destOrd="0" parTransId="{0DA4AECE-A144-E447-97E0-AFE9D0FB8F43}" sibTransId="{977708A6-A1DA-AB44-938E-40026549948C}"/>
    <dgm:cxn modelId="{2E2EAF4F-FD3F-7946-8980-95ED16FDE630}" type="presOf" srcId="{758BB411-72D8-B048-ABEF-EF7DAB654B5B}" destId="{20B1CF38-A52D-40CC-A2A7-450B517CFFAB}" srcOrd="0" destOrd="6" presId="urn:microsoft.com/office/officeart/2005/8/layout/hList6"/>
    <dgm:cxn modelId="{8BB61254-DD4C-4D1C-9EF7-E4D479FFE1EA}" type="presOf" srcId="{6E472645-BC71-459D-997A-F9341A994092}" destId="{20B1CF38-A52D-40CC-A2A7-450B517CFFAB}" srcOrd="0" destOrd="0" presId="urn:microsoft.com/office/officeart/2005/8/layout/hList6"/>
    <dgm:cxn modelId="{F3B96474-F91E-BB4C-AE78-965140AB3A7B}" srcId="{211DF803-F6C0-4377-9EA1-730918AEE4FB}" destId="{E2D8A969-6603-2F4C-A613-6E28AE49D251}" srcOrd="4" destOrd="0" parTransId="{C5E071C3-425D-9740-B653-EFDEB1AA3780}" sibTransId="{81B53884-6208-9F49-B2E1-2F76A358C89B}"/>
    <dgm:cxn modelId="{0A097956-F995-4F1B-AEF6-AC4A4EB74A53}" type="presOf" srcId="{7E3CDD7F-13BF-4C51-9F3A-DC7DC6AC73F1}" destId="{20B1CF38-A52D-40CC-A2A7-450B517CFFAB}" srcOrd="0" destOrd="1" presId="urn:microsoft.com/office/officeart/2005/8/layout/hList6"/>
    <dgm:cxn modelId="{0F9E9077-E0A2-8845-A661-2F02E1FEB71B}" type="presOf" srcId="{3FCB649A-0E96-3C43-BA59-8F652A3BC7F6}" destId="{93B0D6AB-5E0F-4286-BC0E-71F22E92DF0A}" srcOrd="0" destOrd="5" presId="urn:microsoft.com/office/officeart/2005/8/layout/hList6"/>
    <dgm:cxn modelId="{BCEBDB58-DC28-452F-8569-E91C4CC4393A}" srcId="{6E472645-BC71-459D-997A-F9341A994092}" destId="{7E3CDD7F-13BF-4C51-9F3A-DC7DC6AC73F1}" srcOrd="0" destOrd="0" parTransId="{19D6C543-F1B4-495D-82C6-689C4BE33D6A}" sibTransId="{149F7A36-4DF4-4A4B-AA26-29028B8B804C}"/>
    <dgm:cxn modelId="{D1846C7B-2692-47AA-9430-8D27359DDCBF}" type="presOf" srcId="{2190E1AC-BBD7-4353-BFFB-96638D02CF1F}" destId="{93B0D6AB-5E0F-4286-BC0E-71F22E92DF0A}" srcOrd="0" destOrd="0" presId="urn:microsoft.com/office/officeart/2005/8/layout/hList6"/>
    <dgm:cxn modelId="{B5E6A17B-B4D2-A446-9E33-CBA5FC9D371F}" type="presOf" srcId="{53F515E3-DB6A-9C42-9662-069022E3F843}" destId="{E352A7A4-F4D1-4FE5-9A5F-9CFF17B53C6B}" srcOrd="0" destOrd="7" presId="urn:microsoft.com/office/officeart/2005/8/layout/hList6"/>
    <dgm:cxn modelId="{58C00E8C-331B-4E7E-A135-B9B94893AFE0}" type="presOf" srcId="{47B68D83-BC54-4219-A014-CCD33A2E8B11}" destId="{E352A7A4-F4D1-4FE5-9A5F-9CFF17B53C6B}" srcOrd="0" destOrd="1" presId="urn:microsoft.com/office/officeart/2005/8/layout/hList6"/>
    <dgm:cxn modelId="{2379718D-A02E-C344-9DF4-504F7676DB80}" type="presOf" srcId="{3FE44A92-F81E-3C4F-8E77-461F86265E22}" destId="{20B1CF38-A52D-40CC-A2A7-450B517CFFAB}" srcOrd="0" destOrd="3" presId="urn:microsoft.com/office/officeart/2005/8/layout/hList6"/>
    <dgm:cxn modelId="{D12C108E-7780-4774-8A64-E6A228CE3BE9}" srcId="{2190E1AC-BBD7-4353-BFFB-96638D02CF1F}" destId="{B6E75022-ACAE-4E09-B382-39335791B453}" srcOrd="6" destOrd="0" parTransId="{214599B9-32E5-412E-A693-BA152425AE3C}" sibTransId="{64E3FBCC-DCEA-4D55-8307-23F82E2763BA}"/>
    <dgm:cxn modelId="{2BC4AB92-2105-2B44-8EE0-F8B5A975DC4E}" type="presOf" srcId="{E2D8A969-6603-2F4C-A613-6E28AE49D251}" destId="{E352A7A4-F4D1-4FE5-9A5F-9CFF17B53C6B}" srcOrd="0" destOrd="5" presId="urn:microsoft.com/office/officeart/2005/8/layout/hList6"/>
    <dgm:cxn modelId="{B9D42993-2692-4FB5-9962-97DA94996384}" srcId="{211DF803-F6C0-4377-9EA1-730918AEE4FB}" destId="{F8C5ABC5-561D-4BFA-AEA0-EBBDC1F3EA99}" srcOrd="8" destOrd="0" parTransId="{996824AE-A398-4D98-9B3D-9709E1D2FE49}" sibTransId="{DF0DA6DF-1617-471E-B5A6-F07256FB7099}"/>
    <dgm:cxn modelId="{3A172DAB-4C3B-4ADF-8130-91D6B19CF9B3}" srcId="{211DF803-F6C0-4377-9EA1-730918AEE4FB}" destId="{47B68D83-BC54-4219-A014-CCD33A2E8B11}" srcOrd="0" destOrd="0" parTransId="{4D0E561A-F245-481F-AFC3-919C3EFA80A1}" sibTransId="{459340A5-319A-48A4-8EC3-62AC0882D4A1}"/>
    <dgm:cxn modelId="{E3B0BBAE-E7B0-4033-907F-3EEA707FD686}" srcId="{28BA5EB9-E6D7-4A34-BBC2-D613F00391CA}" destId="{211DF803-F6C0-4377-9EA1-730918AEE4FB}" srcOrd="2" destOrd="0" parTransId="{D355C6D1-BE47-439F-9A2D-CF582FB387AF}" sibTransId="{54E221B3-524C-40BB-99C5-D9AB6462D8E2}"/>
    <dgm:cxn modelId="{C37824B5-DF9B-4C99-9CE5-61B1E79BA3C9}" srcId="{211DF803-F6C0-4377-9EA1-730918AEE4FB}" destId="{3651CD99-BA01-4AC4-9E13-5C4640AF9A08}" srcOrd="1" destOrd="0" parTransId="{494C1770-5893-4319-9CB9-B0057EFC87E3}" sibTransId="{324AF892-F3F1-428F-9193-8B3645E99DC7}"/>
    <dgm:cxn modelId="{3181D6B8-8356-4C64-9751-FD1E2729109B}" srcId="{211DF803-F6C0-4377-9EA1-730918AEE4FB}" destId="{D59A5103-4FE5-40EE-BE7B-C897AB2EC1F0}" srcOrd="5" destOrd="0" parTransId="{FCFC649A-802B-491C-B1F4-989CF446780B}" sibTransId="{7702CAA7-015F-4043-8FFA-BB0E18C67B2E}"/>
    <dgm:cxn modelId="{CECE7AB9-D188-3E45-BC5A-FDAB5511BD01}" type="presOf" srcId="{522EBD1C-54E7-5C42-BF9D-64A33C3F8EC8}" destId="{E352A7A4-F4D1-4FE5-9A5F-9CFF17B53C6B}" srcOrd="0" destOrd="3" presId="urn:microsoft.com/office/officeart/2005/8/layout/hList6"/>
    <dgm:cxn modelId="{BCC903BA-F688-4EA9-A99B-1950436B3708}" srcId="{6E472645-BC71-459D-997A-F9341A994092}" destId="{48645316-919B-4F63-AF82-40A3F0264D31}" srcOrd="1" destOrd="0" parTransId="{8605296F-8C95-4E09-AF07-C19FD452560A}" sibTransId="{133178BE-A8A3-4695-9C73-6414C65D65D6}"/>
    <dgm:cxn modelId="{2C6E23C1-E033-4F8B-A675-7EC80C23D44B}" type="presOf" srcId="{D59A5103-4FE5-40EE-BE7B-C897AB2EC1F0}" destId="{E352A7A4-F4D1-4FE5-9A5F-9CFF17B53C6B}" srcOrd="0" destOrd="6" presId="urn:microsoft.com/office/officeart/2005/8/layout/hList6"/>
    <dgm:cxn modelId="{569BD7C5-5795-404A-8E61-1552C788A689}" type="presOf" srcId="{D15BC6BC-A366-43B8-8E31-D6086399116B}" destId="{E352A7A4-F4D1-4FE5-9A5F-9CFF17B53C6B}" srcOrd="0" destOrd="4" presId="urn:microsoft.com/office/officeart/2005/8/layout/hList6"/>
    <dgm:cxn modelId="{FFFEA3D2-503B-421B-94D4-D1A38A28B51B}" type="presOf" srcId="{3651CD99-BA01-4AC4-9E13-5C4640AF9A08}" destId="{E352A7A4-F4D1-4FE5-9A5F-9CFF17B53C6B}" srcOrd="0" destOrd="2" presId="urn:microsoft.com/office/officeart/2005/8/layout/hList6"/>
    <dgm:cxn modelId="{1B2269D9-2B58-418F-8397-E1E0ECEE2302}" srcId="{28BA5EB9-E6D7-4A34-BBC2-D613F00391CA}" destId="{2190E1AC-BBD7-4353-BFFB-96638D02CF1F}" srcOrd="0" destOrd="0" parTransId="{31A8A7DB-2A1E-4164-ABDC-C04EC6B5CB36}" sibTransId="{A8F2A099-DEF2-411D-84C5-C438C1F98321}"/>
    <dgm:cxn modelId="{F8C1F5DB-7335-4B96-904B-31372FB4F5E4}" type="presOf" srcId="{9CCD6EDD-8C82-4FB4-A48A-E3C5432C2734}" destId="{93B0D6AB-5E0F-4286-BC0E-71F22E92DF0A}" srcOrd="0" destOrd="4" presId="urn:microsoft.com/office/officeart/2005/8/layout/hList6"/>
    <dgm:cxn modelId="{26F0F5DC-0848-8043-BA66-6F19BB7B262C}" type="presOf" srcId="{1F740CD4-C4D9-A240-83F6-728C6E326795}" destId="{20B1CF38-A52D-40CC-A2A7-450B517CFFAB}" srcOrd="0" destOrd="5" presId="urn:microsoft.com/office/officeart/2005/8/layout/hList6"/>
    <dgm:cxn modelId="{17EB51E3-D989-417C-8690-37C9232270E4}" srcId="{6E472645-BC71-459D-997A-F9341A994092}" destId="{20B94105-DAFF-4CC4-A94C-AE0D70601049}" srcOrd="3" destOrd="0" parTransId="{97C25A38-96EE-496C-BAA9-3C9F2146AB7A}" sibTransId="{2FF90305-B5D1-4009-B539-EE8B748123D2}"/>
    <dgm:cxn modelId="{BE9587EC-A3F4-4A29-BDC2-E5C4BDE8BA65}" type="presOf" srcId="{211DF803-F6C0-4377-9EA1-730918AEE4FB}" destId="{E352A7A4-F4D1-4FE5-9A5F-9CFF17B53C6B}" srcOrd="0" destOrd="0" presId="urn:microsoft.com/office/officeart/2005/8/layout/hList6"/>
    <dgm:cxn modelId="{061CCFEC-3BF5-47D7-8905-0C22C42C2259}" type="presOf" srcId="{B6E75022-ACAE-4E09-B382-39335791B453}" destId="{93B0D6AB-5E0F-4286-BC0E-71F22E92DF0A}" srcOrd="0" destOrd="7" presId="urn:microsoft.com/office/officeart/2005/8/layout/hList6"/>
    <dgm:cxn modelId="{E7F4C5FB-9D1B-4E06-B797-FD1C423051A2}" srcId="{2190E1AC-BBD7-4353-BFFB-96638D02CF1F}" destId="{87648AFC-D6DE-465D-B4BC-2C922143EC0A}" srcOrd="5" destOrd="0" parTransId="{06C701E9-A006-4F8F-A2E2-EB31FF90BA38}" sibTransId="{3955DC62-2C69-477F-A96E-602B597AF466}"/>
    <dgm:cxn modelId="{B81D0453-940F-4C86-A2E6-62C037A40A10}" type="presParOf" srcId="{D7B340CB-CD18-49D7-8F19-C70010EA7293}" destId="{93B0D6AB-5E0F-4286-BC0E-71F22E92DF0A}" srcOrd="0" destOrd="0" presId="urn:microsoft.com/office/officeart/2005/8/layout/hList6"/>
    <dgm:cxn modelId="{181A123B-86A9-4F6D-89A4-6F67D562A91C}" type="presParOf" srcId="{D7B340CB-CD18-49D7-8F19-C70010EA7293}" destId="{681098D8-C1C8-448E-90BF-38D9822A48B4}" srcOrd="1" destOrd="0" presId="urn:microsoft.com/office/officeart/2005/8/layout/hList6"/>
    <dgm:cxn modelId="{D9AB9896-F345-436C-BCE4-4DB48D8234E2}" type="presParOf" srcId="{D7B340CB-CD18-49D7-8F19-C70010EA7293}" destId="{20B1CF38-A52D-40CC-A2A7-450B517CFFAB}" srcOrd="2" destOrd="0" presId="urn:microsoft.com/office/officeart/2005/8/layout/hList6"/>
    <dgm:cxn modelId="{6BD84C4A-102D-41FD-AAC6-3BD5807DB31F}" type="presParOf" srcId="{D7B340CB-CD18-49D7-8F19-C70010EA7293}" destId="{38C9ABBA-655D-436D-AB73-1DCDC8063F2B}" srcOrd="3" destOrd="0" presId="urn:microsoft.com/office/officeart/2005/8/layout/hList6"/>
    <dgm:cxn modelId="{A4E49281-1B7D-4C6A-A927-4C87AEE6EB53}" type="presParOf" srcId="{D7B340CB-CD18-49D7-8F19-C70010EA7293}" destId="{E352A7A4-F4D1-4FE5-9A5F-9CFF17B53C6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E21C-435D-A24F-BB64-43AD1E5FBDF5}">
      <dsp:nvSpPr>
        <dsp:cNvPr id="0" name=""/>
        <dsp:cNvSpPr/>
      </dsp:nvSpPr>
      <dsp:spPr>
        <a:xfrm>
          <a:off x="-6228051" y="-952775"/>
          <a:ext cx="7413552" cy="7413552"/>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4C9631-EB34-9047-91E9-0000027C0D09}">
      <dsp:nvSpPr>
        <dsp:cNvPr id="0" name=""/>
        <dsp:cNvSpPr/>
      </dsp:nvSpPr>
      <dsp:spPr>
        <a:xfrm>
          <a:off x="441411" y="290051"/>
          <a:ext cx="7076595"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latin typeface="Helvetica Neue" panose="020B0604020202020204" charset="0"/>
            </a:rPr>
            <a:t>Identifying and creating opportunities</a:t>
          </a:r>
        </a:p>
      </dsp:txBody>
      <dsp:txXfrm>
        <a:off x="441411" y="290051"/>
        <a:ext cx="7076595" cy="579882"/>
      </dsp:txXfrm>
    </dsp:sp>
    <dsp:sp modelId="{5970A9CF-0EE9-A84F-8D77-6A1CD1F679D4}">
      <dsp:nvSpPr>
        <dsp:cNvPr id="0" name=""/>
        <dsp:cNvSpPr/>
      </dsp:nvSpPr>
      <dsp:spPr>
        <a:xfrm>
          <a:off x="78984" y="217566"/>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D62884-5690-F544-9E3E-1780C88666D6}">
      <dsp:nvSpPr>
        <dsp:cNvPr id="0" name=""/>
        <dsp:cNvSpPr/>
      </dsp:nvSpPr>
      <dsp:spPr>
        <a:xfrm>
          <a:off x="918404" y="1159764"/>
          <a:ext cx="6599602"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latin typeface="Helvetica Neue" panose="020B0604020202020204" charset="0"/>
            </a:rPr>
            <a:t>New ways of satisfying market needs</a:t>
          </a:r>
        </a:p>
      </dsp:txBody>
      <dsp:txXfrm>
        <a:off x="918404" y="1159764"/>
        <a:ext cx="6599602" cy="579882"/>
      </dsp:txXfrm>
    </dsp:sp>
    <dsp:sp modelId="{8917B06A-4DA1-604F-8D3A-5D4636B1EC18}">
      <dsp:nvSpPr>
        <dsp:cNvPr id="0" name=""/>
        <dsp:cNvSpPr/>
      </dsp:nvSpPr>
      <dsp:spPr>
        <a:xfrm>
          <a:off x="555977" y="1087279"/>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E65D00F-A42C-A44D-A374-9CF81260BA39}">
      <dsp:nvSpPr>
        <dsp:cNvPr id="0" name=""/>
        <dsp:cNvSpPr/>
      </dsp:nvSpPr>
      <dsp:spPr>
        <a:xfrm>
          <a:off x="1136520" y="2029477"/>
          <a:ext cx="6381486"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latin typeface="Helvetica Neue" panose="020B0604020202020204" charset="0"/>
            </a:rPr>
            <a:t>Opening new markets</a:t>
          </a:r>
        </a:p>
      </dsp:txBody>
      <dsp:txXfrm>
        <a:off x="1136520" y="2029477"/>
        <a:ext cx="6381486" cy="579882"/>
      </dsp:txXfrm>
    </dsp:sp>
    <dsp:sp modelId="{4022AF1E-B34F-1C49-9A15-52001129D98C}">
      <dsp:nvSpPr>
        <dsp:cNvPr id="0" name=""/>
        <dsp:cNvSpPr/>
      </dsp:nvSpPr>
      <dsp:spPr>
        <a:xfrm>
          <a:off x="774094" y="1956992"/>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FED656-F8E4-144B-BAA8-5456D400C9D3}">
      <dsp:nvSpPr>
        <dsp:cNvPr id="0" name=""/>
        <dsp:cNvSpPr/>
      </dsp:nvSpPr>
      <dsp:spPr>
        <a:xfrm>
          <a:off x="1136520" y="2898640"/>
          <a:ext cx="6381486"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latin typeface="Helvetica Neue" panose="020B0604020202020204" charset="0"/>
            </a:rPr>
            <a:t>Redefining services</a:t>
          </a:r>
        </a:p>
      </dsp:txBody>
      <dsp:txXfrm>
        <a:off x="1136520" y="2898640"/>
        <a:ext cx="6381486" cy="579882"/>
      </dsp:txXfrm>
    </dsp:sp>
    <dsp:sp modelId="{5151A5E5-F053-6343-9FDD-8310B7E5B7E9}">
      <dsp:nvSpPr>
        <dsp:cNvPr id="0" name=""/>
        <dsp:cNvSpPr/>
      </dsp:nvSpPr>
      <dsp:spPr>
        <a:xfrm>
          <a:off x="774094" y="2826154"/>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E70BA7D-3D6D-AC44-8140-A663790E03A1}">
      <dsp:nvSpPr>
        <dsp:cNvPr id="0" name=""/>
        <dsp:cNvSpPr/>
      </dsp:nvSpPr>
      <dsp:spPr>
        <a:xfrm>
          <a:off x="918404" y="3768353"/>
          <a:ext cx="6599602"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latin typeface="Helvetica Neue" panose="020B0604020202020204" charset="0"/>
            </a:rPr>
            <a:t>Satisfying social needs</a:t>
          </a:r>
        </a:p>
      </dsp:txBody>
      <dsp:txXfrm>
        <a:off x="918404" y="3768353"/>
        <a:ext cx="6599602" cy="579882"/>
      </dsp:txXfrm>
    </dsp:sp>
    <dsp:sp modelId="{5F3FFE31-B218-EC47-9219-C92D17417304}">
      <dsp:nvSpPr>
        <dsp:cNvPr id="0" name=""/>
        <dsp:cNvSpPr/>
      </dsp:nvSpPr>
      <dsp:spPr>
        <a:xfrm>
          <a:off x="555977" y="3695868"/>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34A250-DDA1-724E-AABC-FF54A5981E5B}">
      <dsp:nvSpPr>
        <dsp:cNvPr id="0" name=""/>
        <dsp:cNvSpPr/>
      </dsp:nvSpPr>
      <dsp:spPr>
        <a:xfrm>
          <a:off x="441411" y="4638066"/>
          <a:ext cx="7076595"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latin typeface="Helvetica Neue" panose="020B0604020202020204" charset="0"/>
            </a:rPr>
            <a:t>Improving efficiency of organizational processes</a:t>
          </a:r>
        </a:p>
      </dsp:txBody>
      <dsp:txXfrm>
        <a:off x="441411" y="4638066"/>
        <a:ext cx="7076595" cy="579882"/>
      </dsp:txXfrm>
    </dsp:sp>
    <dsp:sp modelId="{5ECF9E41-F9A3-EE44-8CCB-C3DBA9053F08}">
      <dsp:nvSpPr>
        <dsp:cNvPr id="0" name=""/>
        <dsp:cNvSpPr/>
      </dsp:nvSpPr>
      <dsp:spPr>
        <a:xfrm>
          <a:off x="78984" y="4565581"/>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5777995" y="882006"/>
          <a:ext cx="4104009" cy="3995986"/>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noProof="0" dirty="0">
              <a:solidFill>
                <a:schemeClr val="tx1"/>
              </a:solidFill>
              <a:latin typeface="Helvetica Neue" panose="020B0604020202020204" charset="0"/>
            </a:rPr>
            <a:t>Not all innovations are successful</a:t>
          </a:r>
        </a:p>
      </dsp:txBody>
      <dsp:txXfrm>
        <a:off x="6379013" y="1467205"/>
        <a:ext cx="2901973" cy="2825588"/>
      </dsp:txXfrm>
    </dsp:sp>
    <dsp:sp modelId="{D916B596-D3B9-4939-A7A6-9C6DAF677282}">
      <dsp:nvSpPr>
        <dsp:cNvPr id="0" name=""/>
        <dsp:cNvSpPr/>
      </dsp:nvSpPr>
      <dsp:spPr>
        <a:xfrm>
          <a:off x="8140075" y="-128198"/>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noProof="0" dirty="0">
              <a:solidFill>
                <a:schemeClr val="tx1"/>
              </a:solidFill>
              <a:latin typeface="Helvetica Neue" panose="020B0604020202020204" charset="0"/>
            </a:rPr>
            <a:t>Timing</a:t>
          </a:r>
        </a:p>
      </dsp:txBody>
      <dsp:txXfrm>
        <a:off x="8561842" y="225031"/>
        <a:ext cx="2036470" cy="1705543"/>
      </dsp:txXfrm>
    </dsp:sp>
    <dsp:sp modelId="{FAE3807B-A0F6-4D8E-A436-3B9865E0F959}">
      <dsp:nvSpPr>
        <dsp:cNvPr id="0" name=""/>
        <dsp:cNvSpPr/>
      </dsp:nvSpPr>
      <dsp:spPr>
        <a:xfrm>
          <a:off x="8320255" y="3347998"/>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noProof="0" dirty="0">
              <a:solidFill>
                <a:schemeClr val="tx1"/>
              </a:solidFill>
              <a:latin typeface="Helvetica Neue" panose="020B0604020202020204" charset="0"/>
            </a:rPr>
            <a:t>Innovation families</a:t>
          </a:r>
        </a:p>
      </dsp:txBody>
      <dsp:txXfrm>
        <a:off x="8742022" y="3701227"/>
        <a:ext cx="2036470" cy="1705543"/>
      </dsp:txXfrm>
    </dsp:sp>
    <dsp:sp modelId="{DCDD689B-E51E-4562-AA5E-DA47FBA7C498}">
      <dsp:nvSpPr>
        <dsp:cNvPr id="0" name=""/>
        <dsp:cNvSpPr/>
      </dsp:nvSpPr>
      <dsp:spPr>
        <a:xfrm>
          <a:off x="4500811" y="3369681"/>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noProof="0" dirty="0">
              <a:solidFill>
                <a:schemeClr val="tx1"/>
              </a:solidFill>
              <a:latin typeface="Helvetica Neue" panose="020B0604020202020204" charset="0"/>
            </a:rPr>
            <a:t>Continuity of innovation efforts</a:t>
          </a:r>
        </a:p>
      </dsp:txBody>
      <dsp:txXfrm>
        <a:off x="4922578" y="3722910"/>
        <a:ext cx="2036470" cy="1705543"/>
      </dsp:txXfrm>
    </dsp:sp>
    <dsp:sp modelId="{EA02541F-25B6-497E-98D6-C9A0FB64C7A3}">
      <dsp:nvSpPr>
        <dsp:cNvPr id="0" name=""/>
        <dsp:cNvSpPr/>
      </dsp:nvSpPr>
      <dsp:spPr>
        <a:xfrm>
          <a:off x="4511253" y="0"/>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noProof="0" dirty="0">
              <a:solidFill>
                <a:schemeClr val="tx1"/>
              </a:solidFill>
              <a:latin typeface="Helvetica Neue" panose="020B0604020202020204" charset="0"/>
            </a:rPr>
            <a:t>Degree of innovativeness</a:t>
          </a:r>
        </a:p>
      </dsp:txBody>
      <dsp:txXfrm>
        <a:off x="4933020" y="353229"/>
        <a:ext cx="2036470" cy="170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8BB1E-7945-BF4F-B47B-1530CA14D420}">
      <dsp:nvSpPr>
        <dsp:cNvPr id="0" name=""/>
        <dsp:cNvSpPr/>
      </dsp:nvSpPr>
      <dsp:spPr>
        <a:xfrm rot="16200000">
          <a:off x="747000" y="-747000"/>
          <a:ext cx="2340000" cy="383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4</a:t>
          </a:r>
        </a:p>
        <a:p>
          <a:pPr marL="0" lvl="0" indent="0" algn="ctr" defTabSz="1066800">
            <a:lnSpc>
              <a:spcPct val="90000"/>
            </a:lnSpc>
            <a:spcBef>
              <a:spcPct val="0"/>
            </a:spcBef>
            <a:spcAft>
              <a:spcPct val="35000"/>
            </a:spcAft>
            <a:buNone/>
          </a:pPr>
          <a:r>
            <a:rPr lang="en-GB" sz="2400" kern="1200" dirty="0">
              <a:latin typeface="Helvetica Neue" panose="020B0604020202020204" charset="0"/>
            </a:rPr>
            <a:t>Application development</a:t>
          </a:r>
        </a:p>
      </dsp:txBody>
      <dsp:txXfrm rot="5400000">
        <a:off x="-1" y="1"/>
        <a:ext cx="3834000" cy="1755000"/>
      </dsp:txXfrm>
    </dsp:sp>
    <dsp:sp modelId="{B745C7EF-1D5C-3B44-AE7D-8BC0A5077929}">
      <dsp:nvSpPr>
        <dsp:cNvPr id="0" name=""/>
        <dsp:cNvSpPr/>
      </dsp:nvSpPr>
      <dsp:spPr>
        <a:xfrm>
          <a:off x="3834000" y="0"/>
          <a:ext cx="3834000" cy="234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1</a:t>
          </a:r>
        </a:p>
        <a:p>
          <a:pPr marL="0" lvl="0" indent="0" algn="ctr" defTabSz="1066800">
            <a:lnSpc>
              <a:spcPct val="90000"/>
            </a:lnSpc>
            <a:spcBef>
              <a:spcPct val="0"/>
            </a:spcBef>
            <a:spcAft>
              <a:spcPct val="35000"/>
            </a:spcAft>
            <a:buNone/>
          </a:pPr>
          <a:r>
            <a:rPr lang="en-GB" sz="2400" kern="1200" dirty="0">
              <a:latin typeface="Helvetica Neue" panose="020B0604020202020204" charset="0"/>
            </a:rPr>
            <a:t>Research</a:t>
          </a:r>
        </a:p>
      </dsp:txBody>
      <dsp:txXfrm>
        <a:off x="3834000" y="0"/>
        <a:ext cx="3834000" cy="1755000"/>
      </dsp:txXfrm>
    </dsp:sp>
    <dsp:sp modelId="{50340A45-CFA5-F34D-B4AB-A1EFBAE5C808}">
      <dsp:nvSpPr>
        <dsp:cNvPr id="0" name=""/>
        <dsp:cNvSpPr/>
      </dsp:nvSpPr>
      <dsp:spPr>
        <a:xfrm rot="10800000">
          <a:off x="0" y="2340000"/>
          <a:ext cx="3834000" cy="234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3</a:t>
          </a:r>
        </a:p>
        <a:p>
          <a:pPr marL="0" lvl="0" indent="0" algn="ctr" defTabSz="1066800">
            <a:lnSpc>
              <a:spcPct val="90000"/>
            </a:lnSpc>
            <a:spcBef>
              <a:spcPct val="0"/>
            </a:spcBef>
            <a:spcAft>
              <a:spcPct val="35000"/>
            </a:spcAft>
            <a:buNone/>
          </a:pPr>
          <a:r>
            <a:rPr lang="en-GB" sz="2400" kern="1200" dirty="0">
              <a:latin typeface="Helvetica Neue" panose="020B0604020202020204" charset="0"/>
            </a:rPr>
            <a:t>Combining technological competencies and market opportunities</a:t>
          </a:r>
        </a:p>
      </dsp:txBody>
      <dsp:txXfrm rot="10800000">
        <a:off x="0" y="2925000"/>
        <a:ext cx="3834000" cy="1755000"/>
      </dsp:txXfrm>
    </dsp:sp>
    <dsp:sp modelId="{AD80DDFC-0A30-5748-86EF-9C89F6A03187}">
      <dsp:nvSpPr>
        <dsp:cNvPr id="0" name=""/>
        <dsp:cNvSpPr/>
      </dsp:nvSpPr>
      <dsp:spPr>
        <a:xfrm rot="5400000">
          <a:off x="4581000" y="1593000"/>
          <a:ext cx="2340000" cy="383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2</a:t>
          </a:r>
        </a:p>
        <a:p>
          <a:pPr marL="0" lvl="0" indent="0" algn="ctr" defTabSz="1066800">
            <a:lnSpc>
              <a:spcPct val="90000"/>
            </a:lnSpc>
            <a:spcBef>
              <a:spcPct val="0"/>
            </a:spcBef>
            <a:spcAft>
              <a:spcPct val="35000"/>
            </a:spcAft>
            <a:buNone/>
          </a:pPr>
          <a:r>
            <a:rPr lang="en-GB" sz="2400" kern="1200" dirty="0">
              <a:latin typeface="Helvetica Neue" panose="020B0604020202020204" charset="0"/>
            </a:rPr>
            <a:t>Engineering</a:t>
          </a:r>
        </a:p>
      </dsp:txBody>
      <dsp:txXfrm rot="-5400000">
        <a:off x="3834000" y="2925000"/>
        <a:ext cx="3834000" cy="1755000"/>
      </dsp:txXfrm>
    </dsp:sp>
    <dsp:sp modelId="{D1A7B1B2-2385-DA49-88F3-FF40037A1D54}">
      <dsp:nvSpPr>
        <dsp:cNvPr id="0" name=""/>
        <dsp:cNvSpPr/>
      </dsp:nvSpPr>
      <dsp:spPr>
        <a:xfrm>
          <a:off x="2683800" y="1755000"/>
          <a:ext cx="2300400" cy="1170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Uncertainty map</a:t>
          </a:r>
        </a:p>
      </dsp:txBody>
      <dsp:txXfrm>
        <a:off x="2740915" y="1812115"/>
        <a:ext cx="2186170" cy="1055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D6AB-5E0F-4286-BC0E-71F22E92DF0A}">
      <dsp:nvSpPr>
        <dsp:cNvPr id="0" name=""/>
        <dsp:cNvSpPr/>
      </dsp:nvSpPr>
      <dsp:spPr>
        <a:xfrm rot="16200000">
          <a:off x="-1299450" y="1299541"/>
          <a:ext cx="6012000" cy="3412916"/>
        </a:xfrm>
        <a:prstGeom prst="flowChartManualOperation">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1</a:t>
          </a:r>
          <a:r>
            <a:rPr lang="en-US" sz="4400" kern="1200" baseline="30000" noProof="0" dirty="0">
              <a:latin typeface="Helvetica Neue" panose="020B0604020202020204" charset="0"/>
            </a:rPr>
            <a:t>st</a:t>
          </a:r>
          <a:endParaRPr lang="en-US" sz="44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latin typeface="Helvetica Neue" panose="020B0604020202020204" charset="0"/>
            </a:rPr>
            <a:t>High degree of product and process uncertainty</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latin typeface="Helvetica Neue" panose="020B0604020202020204" charset="0"/>
            </a:rPr>
            <a:t>Undefined goal and path</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latin typeface="Helvetica Neue" panose="020B0604020202020204" charset="0"/>
            </a:rPr>
            <a:t>Blue sky process – the task so remote from reality that it seems in cloud</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latin typeface="Helvetica Neue" panose="020B0604020202020204" charset="0"/>
            </a:rPr>
            <a:t>Common in university research centers</a:t>
          </a: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92" y="1202399"/>
        <a:ext cx="3412916" cy="3607200"/>
      </dsp:txXfrm>
    </dsp:sp>
    <dsp:sp modelId="{20B1CF38-A52D-40CC-A2A7-450B517CFFAB}">
      <dsp:nvSpPr>
        <dsp:cNvPr id="0" name=""/>
        <dsp:cNvSpPr/>
      </dsp:nvSpPr>
      <dsp:spPr>
        <a:xfrm rot="16200000">
          <a:off x="2369434" y="1299541"/>
          <a:ext cx="6012000" cy="3412916"/>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2</a:t>
          </a:r>
          <a:r>
            <a:rPr lang="en-US" sz="4400" kern="1200" baseline="30000" noProof="0" dirty="0">
              <a:latin typeface="Helvetica Neue" panose="020B0604020202020204" charset="0"/>
            </a:rPr>
            <a:t>nd</a:t>
          </a:r>
          <a:endParaRPr lang="en-US" sz="44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latin typeface="Helvetica Neue" panose="020B0604020202020204" charset="0"/>
            </a:rPr>
            <a:t>Market opportunity identified but process uncertainty present</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latin typeface="Helvetica Neue" panose="020B0604020202020204" charset="0"/>
            </a:rPr>
            <a:t>Example of Guinness can – how to provide consumers with same taste as beer from the bottle?</a:t>
          </a:r>
        </a:p>
      </dsp:txBody>
      <dsp:txXfrm rot="5400000">
        <a:off x="3668976" y="1202399"/>
        <a:ext cx="3412916" cy="3607200"/>
      </dsp:txXfrm>
    </dsp:sp>
    <dsp:sp modelId="{E352A7A4-F4D1-4FE5-9A5F-9CFF17B53C6B}">
      <dsp:nvSpPr>
        <dsp:cNvPr id="0" name=""/>
        <dsp:cNvSpPr/>
      </dsp:nvSpPr>
      <dsp:spPr>
        <a:xfrm rot="16200000">
          <a:off x="6289253" y="1048607"/>
          <a:ext cx="6012000" cy="3914785"/>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3</a:t>
          </a:r>
          <a:r>
            <a:rPr lang="en-US" sz="4400" kern="1200" baseline="30000" noProof="0" dirty="0">
              <a:latin typeface="Helvetica Neue" panose="020B0604020202020204" charset="0"/>
            </a:rPr>
            <a:t>rd</a:t>
          </a:r>
          <a:endParaRPr lang="en-US" sz="44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solidFill>
                <a:schemeClr val="bg1"/>
              </a:solidFill>
              <a:latin typeface="Helvetica Neue" panose="020B0604020202020204" charset="0"/>
            </a:rPr>
            <a:t>Product uncertainty present </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solidFill>
                <a:schemeClr val="bg1"/>
              </a:solidFill>
              <a:latin typeface="Helvetica Neue" panose="020B0604020202020204" charset="0"/>
            </a:rPr>
            <a:t>Arises with emergence of new technologies</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solidFill>
                <a:schemeClr val="bg1"/>
              </a:solidFill>
              <a:latin typeface="Helvetica Neue" panose="020B0604020202020204" charset="0"/>
            </a:rPr>
            <a:t>Lacking clear sight on how to use technology optimally</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solidFill>
                <a:schemeClr val="bg1"/>
              </a:solidFill>
              <a:latin typeface="Helvetica Neue" panose="020B0604020202020204" charset="0"/>
            </a:rPr>
            <a:t>Examples: Think of ways technologies as graphene can be used</a:t>
          </a: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7337861" y="1202399"/>
        <a:ext cx="3914785" cy="3607200"/>
      </dsp:txXfrm>
    </dsp:sp>
    <dsp:sp modelId="{33E1553D-90BF-0E44-A644-C3085B0C46B6}">
      <dsp:nvSpPr>
        <dsp:cNvPr id="0" name=""/>
        <dsp:cNvSpPr/>
      </dsp:nvSpPr>
      <dsp:spPr>
        <a:xfrm rot="16200000">
          <a:off x="10362261" y="1146353"/>
          <a:ext cx="6012000" cy="371929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latin typeface="Helvetica Neue" panose="020B0604020202020204" charset="0"/>
            </a:rPr>
            <a:t>4</a:t>
          </a:r>
          <a:r>
            <a:rPr lang="en-US" sz="4400" kern="1200" baseline="30000" noProof="0" dirty="0">
              <a:latin typeface="Helvetica Neue" panose="020B0604020202020204" charset="0"/>
            </a:rPr>
            <a:t>th</a:t>
          </a:r>
          <a:endParaRPr lang="en-US" sz="4400" kern="1200" noProof="0" dirty="0">
            <a:latin typeface="Helvetica Neue" panose="020B060402020202020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solidFill>
                <a:schemeClr val="bg1"/>
              </a:solidFill>
              <a:latin typeface="Helvetica Neue" panose="020B0604020202020204" charset="0"/>
            </a:rPr>
            <a:t>Least uncertain</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solidFill>
                <a:schemeClr val="bg1"/>
              </a:solidFill>
              <a:latin typeface="Helvetica Neue" panose="020B0604020202020204" charset="0"/>
            </a:rPr>
            <a:t>Modifying existing products and technologies</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solidFill>
                <a:schemeClr val="bg1"/>
              </a:solidFill>
              <a:latin typeface="Helvetica Neue" panose="020B0604020202020204" charset="0"/>
            </a:rPr>
            <a:t>Activities similar across rivals</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solidFill>
                <a:schemeClr val="bg1"/>
              </a:solidFill>
              <a:latin typeface="Helvetica Neue" panose="020B0604020202020204" charset="0"/>
            </a:rPr>
            <a:t>Little or no use of radically novel technologies</a:t>
          </a:r>
        </a:p>
        <a:p>
          <a:pPr marL="228600" lvl="1" indent="-228600" algn="l" defTabSz="889000">
            <a:lnSpc>
              <a:spcPct val="100000"/>
            </a:lnSpc>
            <a:spcBef>
              <a:spcPct val="0"/>
            </a:spcBef>
            <a:spcAft>
              <a:spcPts val="600"/>
            </a:spcAft>
            <a:buFont typeface="Wingdings" panose="05000000000000000000" pitchFamily="2" charset="2"/>
            <a:buChar char="§"/>
          </a:pPr>
          <a:r>
            <a:rPr lang="en-US" sz="2000" kern="1200" noProof="0" dirty="0">
              <a:solidFill>
                <a:schemeClr val="bg1"/>
              </a:solidFill>
              <a:latin typeface="Helvetica Neue" panose="020B0604020202020204" charset="0"/>
            </a:rPr>
            <a:t>Examples: established mobile phone producers</a:t>
          </a:r>
        </a:p>
        <a:p>
          <a:pPr marL="285750" lvl="1" indent="-285750" algn="l" defTabSz="2266950">
            <a:lnSpc>
              <a:spcPct val="90000"/>
            </a:lnSpc>
            <a:spcBef>
              <a:spcPct val="0"/>
            </a:spcBef>
            <a:spcAft>
              <a:spcPct val="15000"/>
            </a:spcAft>
            <a:buChar char="•"/>
          </a:pPr>
          <a:endParaRPr lang="en-US" sz="5100" kern="1200" noProof="0" dirty="0">
            <a:latin typeface="Helvetica Neue" panose="020B0604020202020204" charset="0"/>
          </a:endParaRPr>
        </a:p>
      </dsp:txBody>
      <dsp:txXfrm rot="5400000">
        <a:off x="11508615" y="1202399"/>
        <a:ext cx="3719293" cy="3607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2068712" y="937132"/>
          <a:ext cx="4360510" cy="4245735"/>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tx1"/>
              </a:solidFill>
              <a:latin typeface="Helvetica Neue" panose="020B0604020202020204" charset="0"/>
            </a:rPr>
            <a:t>Factors facilitating internal knowledge exploitation</a:t>
          </a:r>
        </a:p>
      </dsp:txBody>
      <dsp:txXfrm>
        <a:off x="2707294" y="1558905"/>
        <a:ext cx="3083346" cy="3002189"/>
      </dsp:txXfrm>
    </dsp:sp>
    <dsp:sp modelId="{D916B596-D3B9-4939-A7A6-9C6DAF677282}">
      <dsp:nvSpPr>
        <dsp:cNvPr id="0" name=""/>
        <dsp:cNvSpPr/>
      </dsp:nvSpPr>
      <dsp:spPr>
        <a:xfrm>
          <a:off x="4249932" y="-144007"/>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tx1"/>
              </a:solidFill>
              <a:latin typeface="Helvetica Neue" panose="020B0604020202020204" charset="0"/>
            </a:rPr>
            <a:t>Knowledge management</a:t>
          </a:r>
        </a:p>
      </dsp:txBody>
      <dsp:txXfrm>
        <a:off x="4602156" y="187116"/>
        <a:ext cx="1700688" cy="1598802"/>
      </dsp:txXfrm>
    </dsp:sp>
    <dsp:sp modelId="{FAE3807B-A0F6-4D8E-A436-3B9865E0F959}">
      <dsp:nvSpPr>
        <dsp:cNvPr id="0" name=""/>
        <dsp:cNvSpPr/>
      </dsp:nvSpPr>
      <dsp:spPr>
        <a:xfrm>
          <a:off x="5771087" y="1810103"/>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tx1"/>
              </a:solidFill>
              <a:latin typeface="Helvetica Neue" panose="020B0604020202020204" charset="0"/>
            </a:rPr>
            <a:t>Technology management</a:t>
          </a:r>
        </a:p>
      </dsp:txBody>
      <dsp:txXfrm>
        <a:off x="6123311" y="2141226"/>
        <a:ext cx="1700688" cy="1598802"/>
      </dsp:txXfrm>
    </dsp:sp>
    <dsp:sp modelId="{DCDD689B-E51E-4562-AA5E-DA47FBA7C498}">
      <dsp:nvSpPr>
        <dsp:cNvPr id="0" name=""/>
        <dsp:cNvSpPr/>
      </dsp:nvSpPr>
      <dsp:spPr>
        <a:xfrm>
          <a:off x="4310188" y="3858951"/>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tx1"/>
              </a:solidFill>
              <a:latin typeface="Helvetica Neue" panose="020B0604020202020204" charset="0"/>
            </a:rPr>
            <a:t>Creativity management</a:t>
          </a:r>
        </a:p>
      </dsp:txBody>
      <dsp:txXfrm>
        <a:off x="4662412" y="4190074"/>
        <a:ext cx="1700688" cy="1598802"/>
      </dsp:txXfrm>
    </dsp:sp>
    <dsp:sp modelId="{EA02541F-25B6-497E-98D6-C9A0FB64C7A3}">
      <dsp:nvSpPr>
        <dsp:cNvPr id="0" name=""/>
        <dsp:cNvSpPr/>
      </dsp:nvSpPr>
      <dsp:spPr>
        <a:xfrm>
          <a:off x="1724471" y="3996008"/>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tx1"/>
              </a:solidFill>
              <a:latin typeface="Helvetica Neue" panose="020B0604020202020204" charset="0"/>
            </a:rPr>
            <a:t>Leadership</a:t>
          </a:r>
        </a:p>
      </dsp:txBody>
      <dsp:txXfrm>
        <a:off x="2076695" y="4327131"/>
        <a:ext cx="1700688" cy="1598802"/>
      </dsp:txXfrm>
    </dsp:sp>
    <dsp:sp modelId="{0BBBF09D-9222-864D-AF6F-85B772CDB1DD}">
      <dsp:nvSpPr>
        <dsp:cNvPr id="0" name=""/>
        <dsp:cNvSpPr/>
      </dsp:nvSpPr>
      <dsp:spPr>
        <a:xfrm>
          <a:off x="395997" y="2109310"/>
          <a:ext cx="2409006" cy="2261150"/>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tx1"/>
              </a:solidFill>
              <a:latin typeface="Helvetica Neue" panose="020B0604020202020204" charset="0"/>
            </a:rPr>
            <a:t>HR management</a:t>
          </a:r>
        </a:p>
      </dsp:txBody>
      <dsp:txXfrm>
        <a:off x="748788" y="2440448"/>
        <a:ext cx="1703424" cy="1598874"/>
      </dsp:txXfrm>
    </dsp:sp>
    <dsp:sp modelId="{E652F083-3149-E740-BE52-739525C73DDB}">
      <dsp:nvSpPr>
        <dsp:cNvPr id="0" name=""/>
        <dsp:cNvSpPr/>
      </dsp:nvSpPr>
      <dsp:spPr>
        <a:xfrm>
          <a:off x="1762716" y="8890"/>
          <a:ext cx="2409006" cy="2261150"/>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tx1"/>
              </a:solidFill>
              <a:latin typeface="Helvetica Neue" panose="020B0604020202020204" charset="0"/>
            </a:rPr>
            <a:t>RD management</a:t>
          </a:r>
        </a:p>
      </dsp:txBody>
      <dsp:txXfrm>
        <a:off x="2115507" y="340028"/>
        <a:ext cx="1703424" cy="1598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D6AB-5E0F-4286-BC0E-71F22E92DF0A}">
      <dsp:nvSpPr>
        <dsp:cNvPr id="0" name=""/>
        <dsp:cNvSpPr/>
      </dsp:nvSpPr>
      <dsp:spPr>
        <a:xfrm rot="16200000">
          <a:off x="-255546" y="257466"/>
          <a:ext cx="5508000" cy="4993066"/>
        </a:xfrm>
        <a:prstGeom prst="flowChartManualOperation">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noProof="0" dirty="0">
              <a:latin typeface="Helvetica Neue" panose="020B0604020202020204" charset="0"/>
            </a:rPr>
            <a:t>Goal orientation</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Firms pursue many goals</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Short-run goals may stand in the way of the growth</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Consider long run as well</a:t>
          </a: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1921" y="1101599"/>
        <a:ext cx="4993066" cy="3304800"/>
      </dsp:txXfrm>
    </dsp:sp>
    <dsp:sp modelId="{20B1CF38-A52D-40CC-A2A7-450B517CFFAB}">
      <dsp:nvSpPr>
        <dsp:cNvPr id="0" name=""/>
        <dsp:cNvSpPr/>
      </dsp:nvSpPr>
      <dsp:spPr>
        <a:xfrm rot="16200000">
          <a:off x="5112000" y="257466"/>
          <a:ext cx="5508000" cy="4993066"/>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noProof="0" dirty="0">
              <a:latin typeface="Helvetica Neue" panose="020B0604020202020204" charset="0"/>
            </a:rPr>
            <a:t>Organizational heritage and innovation experience</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High R&amp;D capacities do not have to imply ability of exploitation</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Consider sharing and collaboration culture</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Continuity of R&amp;D can increase chances of innovation breakthrough</a:t>
          </a:r>
        </a:p>
      </dsp:txBody>
      <dsp:txXfrm rot="5400000">
        <a:off x="5369467" y="1101599"/>
        <a:ext cx="4993066" cy="3304800"/>
      </dsp:txXfrm>
    </dsp:sp>
    <dsp:sp modelId="{E352A7A4-F4D1-4FE5-9A5F-9CFF17B53C6B}">
      <dsp:nvSpPr>
        <dsp:cNvPr id="0" name=""/>
        <dsp:cNvSpPr/>
      </dsp:nvSpPr>
      <dsp:spPr>
        <a:xfrm rot="16200000">
          <a:off x="10479546" y="257466"/>
          <a:ext cx="5508000" cy="4993066"/>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noProof="0" dirty="0">
              <a:latin typeface="Helvetica Neue" panose="020B0604020202020204" charset="0"/>
            </a:rPr>
            <a:t>Other internal factors</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Ownership structure</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Risk aversion</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Organizational structure</a:t>
          </a: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Helvetica Neue" panose="020B0604020202020204" charset="0"/>
            </a:rPr>
            <a:t>Skills diversity</a:t>
          </a:r>
        </a:p>
        <a:p>
          <a:pPr marL="285750" lvl="1" indent="-285750" algn="l" defTabSz="1600200">
            <a:lnSpc>
              <a:spcPct val="90000"/>
            </a:lnSpc>
            <a:spcBef>
              <a:spcPct val="0"/>
            </a:spcBef>
            <a:spcAft>
              <a:spcPct val="15000"/>
            </a:spcAft>
            <a:buFontTx/>
            <a:buNone/>
          </a:pPr>
          <a:endParaRPr lang="en-US" sz="3600" kern="1200" noProof="0" dirty="0">
            <a:latin typeface="Helvetica Neue" panose="020B0604020202020204" charset="0"/>
          </a:endParaRPr>
        </a:p>
      </dsp:txBody>
      <dsp:txXfrm rot="5400000">
        <a:off x="10737013" y="1101599"/>
        <a:ext cx="4993066" cy="3304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4302919" cy="340933"/>
          </a:xfrm>
          <a:prstGeom prst="rect">
            <a:avLst/>
          </a:prstGeom>
        </p:spPr>
        <p:txBody>
          <a:bodyPr vert="horz" lIns="53520" tIns="26760" rIns="53520" bIns="26760" rtlCol="0"/>
          <a:lstStyle>
            <a:lvl1pPr algn="l">
              <a:defRPr sz="7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5624308" y="0"/>
            <a:ext cx="4302919" cy="340933"/>
          </a:xfrm>
          <a:prstGeom prst="rect">
            <a:avLst/>
          </a:prstGeom>
        </p:spPr>
        <p:txBody>
          <a:bodyPr vert="horz" lIns="53520" tIns="26760" rIns="53520" bIns="26760" rtlCol="0"/>
          <a:lstStyle>
            <a:lvl1pPr algn="r">
              <a:defRPr sz="7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6456743"/>
            <a:ext cx="4302919" cy="340932"/>
          </a:xfrm>
          <a:prstGeom prst="rect">
            <a:avLst/>
          </a:prstGeom>
        </p:spPr>
        <p:txBody>
          <a:bodyPr vert="horz" lIns="53520" tIns="26760" rIns="53520" bIns="26760" rtlCol="0" anchor="b"/>
          <a:lstStyle>
            <a:lvl1pPr algn="l">
              <a:defRPr sz="7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5624308" y="6456743"/>
            <a:ext cx="4302919" cy="340932"/>
          </a:xfrm>
          <a:prstGeom prst="rect">
            <a:avLst/>
          </a:prstGeom>
        </p:spPr>
        <p:txBody>
          <a:bodyPr vert="horz" lIns="53520" tIns="26760" rIns="53520" bIns="26760" rtlCol="0" anchor="b"/>
          <a:lstStyle>
            <a:lvl1pPr algn="r">
              <a:defRPr sz="7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2919" cy="340933"/>
          </a:xfrm>
          <a:prstGeom prst="rect">
            <a:avLst/>
          </a:prstGeom>
        </p:spPr>
        <p:txBody>
          <a:bodyPr vert="horz" lIns="53520" tIns="26760" rIns="53520" bIns="26760" rtlCol="0"/>
          <a:lstStyle>
            <a:lvl1pPr algn="l">
              <a:defRPr sz="700"/>
            </a:lvl1pPr>
          </a:lstStyle>
          <a:p>
            <a:endParaRPr lang="es-ES"/>
          </a:p>
        </p:txBody>
      </p:sp>
      <p:sp>
        <p:nvSpPr>
          <p:cNvPr id="3" name="Marcador de fecha 2"/>
          <p:cNvSpPr>
            <a:spLocks noGrp="1"/>
          </p:cNvSpPr>
          <p:nvPr>
            <p:ph type="dt" idx="1"/>
          </p:nvPr>
        </p:nvSpPr>
        <p:spPr>
          <a:xfrm>
            <a:off x="5624308" y="0"/>
            <a:ext cx="4302919" cy="340933"/>
          </a:xfrm>
          <a:prstGeom prst="rect">
            <a:avLst/>
          </a:prstGeom>
        </p:spPr>
        <p:txBody>
          <a:bodyPr vert="horz" lIns="53520" tIns="26760" rIns="53520" bIns="26760" rtlCol="0"/>
          <a:lstStyle>
            <a:lvl1pPr algn="r">
              <a:defRPr sz="7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2927350" y="849313"/>
            <a:ext cx="4075113" cy="2293937"/>
          </a:xfrm>
          <a:prstGeom prst="rect">
            <a:avLst/>
          </a:prstGeom>
          <a:noFill/>
          <a:ln w="12700">
            <a:solidFill>
              <a:prstClr val="black"/>
            </a:solidFill>
          </a:ln>
        </p:spPr>
        <p:txBody>
          <a:bodyPr vert="horz" lIns="53520" tIns="26760" rIns="53520" bIns="26760" rtlCol="0" anchor="ctr"/>
          <a:lstStyle/>
          <a:p>
            <a:endParaRPr lang="es-ES"/>
          </a:p>
        </p:txBody>
      </p:sp>
      <p:sp>
        <p:nvSpPr>
          <p:cNvPr id="5" name="Marcador de notas 4"/>
          <p:cNvSpPr>
            <a:spLocks noGrp="1"/>
          </p:cNvSpPr>
          <p:nvPr>
            <p:ph type="body" sz="quarter" idx="3"/>
          </p:nvPr>
        </p:nvSpPr>
        <p:spPr>
          <a:xfrm>
            <a:off x="992982" y="3271906"/>
            <a:ext cx="7943850" cy="2676060"/>
          </a:xfrm>
          <a:prstGeom prst="rect">
            <a:avLst/>
          </a:prstGeom>
        </p:spPr>
        <p:txBody>
          <a:bodyPr vert="horz" lIns="53520" tIns="26760" rIns="53520" bIns="2676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456743"/>
            <a:ext cx="4302919" cy="340932"/>
          </a:xfrm>
          <a:prstGeom prst="rect">
            <a:avLst/>
          </a:prstGeom>
        </p:spPr>
        <p:txBody>
          <a:bodyPr vert="horz" lIns="53520" tIns="26760" rIns="53520" bIns="26760" rtlCol="0" anchor="b"/>
          <a:lstStyle>
            <a:lvl1pPr algn="l">
              <a:defRPr sz="700"/>
            </a:lvl1pPr>
          </a:lstStyle>
          <a:p>
            <a:endParaRPr lang="es-ES"/>
          </a:p>
        </p:txBody>
      </p:sp>
      <p:sp>
        <p:nvSpPr>
          <p:cNvPr id="7" name="Marcador de número de diapositiva 6"/>
          <p:cNvSpPr>
            <a:spLocks noGrp="1"/>
          </p:cNvSpPr>
          <p:nvPr>
            <p:ph type="sldNum" sz="quarter" idx="5"/>
          </p:nvPr>
        </p:nvSpPr>
        <p:spPr>
          <a:xfrm>
            <a:off x="5624308" y="6456743"/>
            <a:ext cx="4302919" cy="340932"/>
          </a:xfrm>
          <a:prstGeom prst="rect">
            <a:avLst/>
          </a:prstGeom>
        </p:spPr>
        <p:txBody>
          <a:bodyPr vert="horz" lIns="53520" tIns="26760" rIns="53520" bIns="26760" rtlCol="0" anchor="b"/>
          <a:lstStyle>
            <a:lvl1pPr algn="r">
              <a:defRPr sz="7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24C3282-B3AE-4A99-BAF5-A2BE9A86BDC0}" type="slidenum">
              <a:rPr lang="es-ES" smtClean="0"/>
              <a:t>21</a:t>
            </a:fld>
            <a:endParaRPr lang="es-ES"/>
          </a:p>
        </p:txBody>
      </p:sp>
    </p:spTree>
    <p:extLst>
      <p:ext uri="{BB962C8B-B14F-4D97-AF65-F5344CB8AC3E}">
        <p14:creationId xmlns:p14="http://schemas.microsoft.com/office/powerpoint/2010/main" val="395509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24C3282-B3AE-4A99-BAF5-A2BE9A86BDC0}" type="slidenum">
              <a:rPr lang="es-ES" smtClean="0"/>
              <a:t>22</a:t>
            </a:fld>
            <a:endParaRPr lang="es-ES"/>
          </a:p>
        </p:txBody>
      </p:sp>
    </p:spTree>
    <p:extLst>
      <p:ext uri="{BB962C8B-B14F-4D97-AF65-F5344CB8AC3E}">
        <p14:creationId xmlns:p14="http://schemas.microsoft.com/office/powerpoint/2010/main" val="38634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25</a:t>
            </a:fld>
            <a:endParaRPr lang="es-ES"/>
          </a:p>
        </p:txBody>
      </p:sp>
    </p:spTree>
    <p:extLst>
      <p:ext uri="{BB962C8B-B14F-4D97-AF65-F5344CB8AC3E}">
        <p14:creationId xmlns:p14="http://schemas.microsoft.com/office/powerpoint/2010/main" val="808699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1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F893DB5F-ACEA-CA38-CA65-5391B97D8398}"/>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F2963D8C-D18B-8484-39C3-641571F2AD2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9AB88E1C-7489-C3DB-6EAB-4F892EF0468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D92AA53B-17F6-BA7D-1BAD-890BED86F839}"/>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0FA4C5C9-772D-BDF7-1C21-B4546F205D4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1DA18064-29D9-5B85-DB68-0C73634CEC3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3600" b="1" spc="-114" dirty="0">
                <a:solidFill>
                  <a:srgbClr val="4D94B7"/>
                </a:solidFill>
                <a:latin typeface="Helvetica Neue"/>
                <a:ea typeface="Microsoft Sans Serif" panose="020B0604020202020204" pitchFamily="34" charset="0"/>
                <a:cs typeface="Microsoft Sans Serif" panose="020B0604020202020204" pitchFamily="34" charset="0"/>
              </a:rPr>
              <a:t>Innovation management in intrapreneurial organizations</a:t>
            </a: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29475"/>
            <a:ext cx="6483600" cy="4716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a:t>
            </a:r>
            <a:r>
              <a:rPr lang="en-US" sz="2400" b="1" i="0" u="none" strike="noStrike" dirty="0">
                <a:solidFill>
                  <a:srgbClr val="AED633"/>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.eu</a:t>
            </a:r>
            <a:endParaRPr lang="en-US" sz="2400" b="1" dirty="0">
              <a:solidFill>
                <a:srgbClr val="AED633"/>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28">
            <a:extLst>
              <a:ext uri="{FF2B5EF4-FFF2-40B4-BE49-F238E27FC236}">
                <a16:creationId xmlns:a16="http://schemas.microsoft.com/office/drawing/2014/main" id="{4703F127-E228-F524-3508-DF3FA4CBCC1B}"/>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Factors to consider in innovation management</a:t>
            </a:r>
          </a:p>
        </p:txBody>
      </p:sp>
      <p:sp>
        <p:nvSpPr>
          <p:cNvPr id="10" name="CuadroTexto 29">
            <a:extLst>
              <a:ext uri="{FF2B5EF4-FFF2-40B4-BE49-F238E27FC236}">
                <a16:creationId xmlns:a16="http://schemas.microsoft.com/office/drawing/2014/main" id="{6A1A4E70-FB76-520A-B057-013207668473}"/>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Creativity vs. stability</a:t>
            </a:r>
          </a:p>
        </p:txBody>
      </p:sp>
      <p:sp>
        <p:nvSpPr>
          <p:cNvPr id="14" name="TextBox 13">
            <a:extLst>
              <a:ext uri="{FF2B5EF4-FFF2-40B4-BE49-F238E27FC236}">
                <a16:creationId xmlns:a16="http://schemas.microsoft.com/office/drawing/2014/main" id="{1AEFDC5D-E6A5-3DC6-EE9F-AD7A0C523030}"/>
              </a:ext>
            </a:extLst>
          </p:cNvPr>
          <p:cNvSpPr txBox="1"/>
          <p:nvPr/>
        </p:nvSpPr>
        <p:spPr>
          <a:xfrm>
            <a:off x="1296000" y="3384000"/>
            <a:ext cx="8533800" cy="2677656"/>
          </a:xfrm>
          <a:prstGeom prst="rect">
            <a:avLst/>
          </a:prstGeom>
          <a:noFill/>
        </p:spPr>
        <p:txBody>
          <a:bodyPr wrap="square" rtlCol="0">
            <a:noAutofit/>
          </a:bodyPr>
          <a:lstStyle/>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Organizational dilemmas in innovation management</a:t>
            </a:r>
          </a:p>
          <a:p>
            <a:pPr>
              <a:spcAft>
                <a:spcPts val="600"/>
              </a:spcAft>
            </a:pPr>
            <a:endParaRPr lang="en-US" sz="2400" dirty="0">
              <a:latin typeface="Helvetica Neue" panose="020B0604020202020204" charset="0"/>
              <a:cs typeface="Microsoft Sans Serif" panose="020B0604020202020204" pitchFamily="34" charset="0"/>
            </a:endParaRPr>
          </a:p>
          <a:p>
            <a:pPr>
              <a:spcAft>
                <a:spcPts val="600"/>
              </a:spcAft>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Stability</a:t>
            </a:r>
          </a:p>
          <a:p>
            <a:pPr marL="800100" lvl="1" indent="-342900">
              <a:spcAft>
                <a:spcPts val="600"/>
              </a:spcAft>
              <a:buFont typeface="Wingdings" panose="05000000000000000000" pitchFamily="2" charset="2"/>
              <a:buChar char="§"/>
            </a:pPr>
            <a:r>
              <a:rPr lang="en-US" sz="2400" dirty="0">
                <a:latin typeface="Helvetica Neue" panose="020B0604020202020204" charset="0"/>
                <a:cs typeface="Microsoft Sans Serif" panose="020B0604020202020204" pitchFamily="34" charset="0"/>
              </a:rPr>
              <a:t>Brings routines relevant for daily operations</a:t>
            </a:r>
          </a:p>
          <a:p>
            <a:pPr marL="800100" lvl="1" indent="-342900">
              <a:spcAft>
                <a:spcPts val="600"/>
              </a:spcAft>
              <a:buFont typeface="Wingdings" panose="05000000000000000000" pitchFamily="2" charset="2"/>
              <a:buChar char="§"/>
            </a:pPr>
            <a:r>
              <a:rPr lang="en-US" sz="2400" dirty="0">
                <a:latin typeface="Helvetica Neue" panose="020B0604020202020204" charset="0"/>
                <a:cs typeface="Microsoft Sans Serif" panose="020B0604020202020204" pitchFamily="34" charset="0"/>
              </a:rPr>
              <a:t>Enables competing today</a:t>
            </a:r>
          </a:p>
          <a:p>
            <a:pPr marL="800100" lvl="1"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800100" lvl="1"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Creativity</a:t>
            </a:r>
          </a:p>
          <a:p>
            <a:pPr marL="800100" lvl="1" indent="-342900">
              <a:spcAft>
                <a:spcPts val="600"/>
              </a:spcAft>
              <a:buFont typeface="Wingdings" panose="05000000000000000000" pitchFamily="2" charset="2"/>
              <a:buChar char="§"/>
            </a:pPr>
            <a:r>
              <a:rPr lang="en-US" sz="2400" dirty="0">
                <a:latin typeface="Helvetica Neue" panose="020B0604020202020204" charset="0"/>
                <a:cs typeface="Microsoft Sans Serif" panose="020B0604020202020204" pitchFamily="34" charset="0"/>
              </a:rPr>
              <a:t>Sets foundations for innovation</a:t>
            </a:r>
          </a:p>
          <a:p>
            <a:pPr marL="800100" lvl="1" indent="-342900">
              <a:spcAft>
                <a:spcPts val="600"/>
              </a:spcAft>
              <a:buFont typeface="Wingdings" panose="05000000000000000000" pitchFamily="2" charset="2"/>
              <a:buChar char="§"/>
            </a:pPr>
            <a:r>
              <a:rPr lang="en-US" sz="2400" dirty="0">
                <a:latin typeface="Helvetica Neue" panose="020B0604020202020204" charset="0"/>
                <a:cs typeface="Microsoft Sans Serif" panose="020B0604020202020204" pitchFamily="34" charset="0"/>
              </a:rPr>
              <a:t>Plants the seed for competing tomorrow</a:t>
            </a:r>
          </a:p>
        </p:txBody>
      </p:sp>
      <p:grpSp>
        <p:nvGrpSpPr>
          <p:cNvPr id="16" name="Group 15">
            <a:extLst>
              <a:ext uri="{FF2B5EF4-FFF2-40B4-BE49-F238E27FC236}">
                <a16:creationId xmlns:a16="http://schemas.microsoft.com/office/drawing/2014/main" id="{2441349F-DAFA-5D81-4295-570132B838EC}"/>
              </a:ext>
            </a:extLst>
          </p:cNvPr>
          <p:cNvGrpSpPr/>
          <p:nvPr/>
        </p:nvGrpSpPr>
        <p:grpSpPr>
          <a:xfrm>
            <a:off x="11049000" y="4381500"/>
            <a:ext cx="4212000" cy="2808000"/>
            <a:chOff x="4716016" y="1061864"/>
            <a:chExt cx="4035584" cy="2287800"/>
          </a:xfrm>
        </p:grpSpPr>
        <p:sp>
          <p:nvSpPr>
            <p:cNvPr id="19" name="Left Arrow 18">
              <a:extLst>
                <a:ext uri="{FF2B5EF4-FFF2-40B4-BE49-F238E27FC236}">
                  <a16:creationId xmlns:a16="http://schemas.microsoft.com/office/drawing/2014/main" id="{69FF1F01-6895-60D3-E977-C22C9A31C9AA}"/>
                </a:ext>
              </a:extLst>
            </p:cNvPr>
            <p:cNvSpPr/>
            <p:nvPr/>
          </p:nvSpPr>
          <p:spPr>
            <a:xfrm>
              <a:off x="4716016" y="1061864"/>
              <a:ext cx="2808312" cy="11430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Stability</a:t>
              </a:r>
            </a:p>
          </p:txBody>
        </p:sp>
        <p:sp>
          <p:nvSpPr>
            <p:cNvPr id="20" name="Right Arrow 19">
              <a:extLst>
                <a:ext uri="{FF2B5EF4-FFF2-40B4-BE49-F238E27FC236}">
                  <a16:creationId xmlns:a16="http://schemas.microsoft.com/office/drawing/2014/main" id="{ADF607E4-2418-0097-23E2-2949ACD56401}"/>
                </a:ext>
              </a:extLst>
            </p:cNvPr>
            <p:cNvSpPr/>
            <p:nvPr/>
          </p:nvSpPr>
          <p:spPr>
            <a:xfrm>
              <a:off x="5943600" y="2204864"/>
              <a:ext cx="2808000" cy="1144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Creativity</a:t>
              </a:r>
            </a:p>
          </p:txBody>
        </p:sp>
      </p:grpSp>
    </p:spTree>
    <p:extLst>
      <p:ext uri="{BB962C8B-B14F-4D97-AF65-F5344CB8AC3E}">
        <p14:creationId xmlns:p14="http://schemas.microsoft.com/office/powerpoint/2010/main" val="54548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297634-D302-A040-EE57-E9D0DE239BDA}"/>
              </a:ext>
            </a:extLst>
          </p:cNvPr>
          <p:cNvSpPr txBox="1"/>
          <p:nvPr/>
        </p:nvSpPr>
        <p:spPr>
          <a:xfrm>
            <a:off x="1295999" y="3384000"/>
            <a:ext cx="15984000" cy="5262979"/>
          </a:xfrm>
          <a:prstGeom prst="rect">
            <a:avLst/>
          </a:prstGeom>
          <a:noFill/>
        </p:spPr>
        <p:txBody>
          <a:bodyPr wrap="square" rtlCol="0">
            <a:noAutofit/>
          </a:bodyPr>
          <a:lstStyle/>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How organizations resolve innovation dilemma?</a:t>
            </a: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Differs by the life stage of organization</a:t>
            </a: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Take example of Facebook (Meta)</a:t>
            </a:r>
          </a:p>
          <a:p>
            <a:pPr marL="800100" lvl="1" indent="-342900">
              <a:spcAft>
                <a:spcPts val="600"/>
              </a:spcAft>
              <a:buFont typeface="Wingdings" panose="05000000000000000000" pitchFamily="2" charset="2"/>
              <a:buChar char="§"/>
            </a:pPr>
            <a:r>
              <a:rPr lang="en-US" sz="2400" dirty="0">
                <a:latin typeface="Helvetica Neue" panose="020B0604020202020204" charset="0"/>
                <a:cs typeface="Microsoft Sans Serif" panose="020B0604020202020204" pitchFamily="34" charset="0"/>
              </a:rPr>
              <a:t>Was Facebook more inclined towards creativity or stability in early years of existence?</a:t>
            </a:r>
          </a:p>
          <a:p>
            <a:pPr marL="800100" lvl="1" indent="-342900">
              <a:spcAft>
                <a:spcPts val="600"/>
              </a:spcAft>
              <a:buFont typeface="Wingdings" panose="05000000000000000000" pitchFamily="2" charset="2"/>
              <a:buChar char="§"/>
            </a:pPr>
            <a:r>
              <a:rPr lang="en-US" sz="2400" dirty="0">
                <a:latin typeface="Helvetica Neue" panose="020B0604020202020204" charset="0"/>
                <a:cs typeface="Microsoft Sans Serif" panose="020B0604020202020204" pitchFamily="34" charset="0"/>
              </a:rPr>
              <a:t>How is situation today?</a:t>
            </a:r>
          </a:p>
          <a:p>
            <a:pPr marL="800100" lvl="1"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800100" lvl="1" indent="-342900">
              <a:spcAft>
                <a:spcPts val="600"/>
              </a:spcAft>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The transition from creativity to stability may lead to quiet-life behavior and threaten organizational competitiveness</a:t>
            </a:r>
          </a:p>
        </p:txBody>
      </p:sp>
      <p:pic>
        <p:nvPicPr>
          <p:cNvPr id="8" name="Picture 7">
            <a:extLst>
              <a:ext uri="{FF2B5EF4-FFF2-40B4-BE49-F238E27FC236}">
                <a16:creationId xmlns:a16="http://schemas.microsoft.com/office/drawing/2014/main" id="{6D6032EE-1CEC-1DE6-4E28-7499D0F0C31A}"/>
              </a:ext>
            </a:extLst>
          </p:cNvPr>
          <p:cNvPicPr>
            <a:picLocks noChangeAspect="1"/>
          </p:cNvPicPr>
          <p:nvPr/>
        </p:nvPicPr>
        <p:blipFill>
          <a:blip r:embed="rId3"/>
          <a:stretch>
            <a:fillRect/>
          </a:stretch>
        </p:blipFill>
        <p:spPr>
          <a:xfrm>
            <a:off x="12344400" y="3543300"/>
            <a:ext cx="2636912" cy="2636912"/>
          </a:xfrm>
          <a:prstGeom prst="rect">
            <a:avLst/>
          </a:prstGeom>
        </p:spPr>
      </p:pic>
      <p:sp>
        <p:nvSpPr>
          <p:cNvPr id="2" name="CuadroTexto 28">
            <a:extLst>
              <a:ext uri="{FF2B5EF4-FFF2-40B4-BE49-F238E27FC236}">
                <a16:creationId xmlns:a16="http://schemas.microsoft.com/office/drawing/2014/main" id="{C37ACB5F-4974-ED0F-A916-75AC86FCE203}"/>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Factors to consider in innovation management</a:t>
            </a:r>
          </a:p>
        </p:txBody>
      </p:sp>
      <p:sp>
        <p:nvSpPr>
          <p:cNvPr id="3" name="CuadroTexto 29">
            <a:extLst>
              <a:ext uri="{FF2B5EF4-FFF2-40B4-BE49-F238E27FC236}">
                <a16:creationId xmlns:a16="http://schemas.microsoft.com/office/drawing/2014/main" id="{38B7719C-A7E8-D1D8-3186-0330716EDFD1}"/>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Creativity vs. stability</a:t>
            </a:r>
          </a:p>
        </p:txBody>
      </p:sp>
    </p:spTree>
    <p:extLst>
      <p:ext uri="{BB962C8B-B14F-4D97-AF65-F5344CB8AC3E}">
        <p14:creationId xmlns:p14="http://schemas.microsoft.com/office/powerpoint/2010/main" val="418349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362A76-9883-6310-BD79-C74CB85D3EFA}"/>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Uncertainty and search for knowledge</a:t>
            </a: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12600000" cy="4248000"/>
          </a:xfrm>
          <a:prstGeom prst="rect">
            <a:avLst/>
          </a:prstGeom>
          <a:noFill/>
        </p:spPr>
        <p:txBody>
          <a:bodyPr wrap="square" rtlCol="0">
            <a:noAutofit/>
          </a:bodyPr>
          <a:lstStyle/>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Innovation is about resolving uncertainty</a:t>
            </a:r>
          </a:p>
          <a:p>
            <a:pPr marL="342900" indent="-342900">
              <a:spcAft>
                <a:spcPts val="600"/>
              </a:spcAft>
              <a:buBlip>
                <a:blip r:embed="rId2"/>
              </a:buBlip>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Some of things organizations need to consider in innovation management</a:t>
            </a:r>
          </a:p>
          <a:p>
            <a:pPr marL="342900" indent="-342900">
              <a:spcAft>
                <a:spcPts val="600"/>
              </a:spcAft>
              <a:buBlip>
                <a:blip r:embed="rId2"/>
              </a:buBlip>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Output uncertainty (what customers want)</a:t>
            </a:r>
          </a:p>
          <a:p>
            <a:pPr marL="342900" indent="-342900">
              <a:spcAft>
                <a:spcPts val="600"/>
              </a:spcAft>
              <a:buBlip>
                <a:blip r:embed="rId2"/>
              </a:buBlip>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Process uncertainty (how to deliver what customers want)</a:t>
            </a:r>
          </a:p>
          <a:p>
            <a:pPr marL="342900" indent="-342900">
              <a:spcAft>
                <a:spcPts val="600"/>
              </a:spcAft>
              <a:buBlip>
                <a:blip r:embed="rId2"/>
              </a:buBlip>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en-US" sz="2400" dirty="0">
                <a:latin typeface="Helvetica Neue" panose="020B0604020202020204" charset="0"/>
                <a:cs typeface="Microsoft Sans Serif" panose="020B0604020202020204" pitchFamily="34" charset="0"/>
              </a:rPr>
              <a:t>The answers to these questions are being looked for within uncertainty map</a:t>
            </a:r>
          </a:p>
        </p:txBody>
      </p:sp>
      <p:sp>
        <p:nvSpPr>
          <p:cNvPr id="12" name="CuadroTexto 28">
            <a:extLst>
              <a:ext uri="{FF2B5EF4-FFF2-40B4-BE49-F238E27FC236}">
                <a16:creationId xmlns:a16="http://schemas.microsoft.com/office/drawing/2014/main" id="{D60A2361-D462-EBE0-C227-2ECB42095C81}"/>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Factors to consider in innovation management</a:t>
            </a:r>
          </a:p>
        </p:txBody>
      </p:sp>
    </p:spTree>
    <p:extLst>
      <p:ext uri="{BB962C8B-B14F-4D97-AF65-F5344CB8AC3E}">
        <p14:creationId xmlns:p14="http://schemas.microsoft.com/office/powerpoint/2010/main" val="264457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a:extLst>
              <a:ext uri="{FF2B5EF4-FFF2-40B4-BE49-F238E27FC236}">
                <a16:creationId xmlns:a16="http://schemas.microsoft.com/office/drawing/2014/main" id="{4156E99B-B3BD-AF7A-9B45-AAC25EA007FF}"/>
              </a:ext>
            </a:extLst>
          </p:cNvPr>
          <p:cNvGraphicFramePr>
            <a:graphicFrameLocks/>
          </p:cNvGraphicFramePr>
          <p:nvPr>
            <p:extLst>
              <p:ext uri="{D42A27DB-BD31-4B8C-83A1-F6EECF244321}">
                <p14:modId xmlns:p14="http://schemas.microsoft.com/office/powerpoint/2010/main" val="3239832270"/>
              </p:ext>
            </p:extLst>
          </p:nvPr>
        </p:nvGraphicFramePr>
        <p:xfrm>
          <a:off x="8928000" y="3384000"/>
          <a:ext cx="7668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983FF2AB-0BA9-E2FB-EB7E-2CD76F9DDAA8}"/>
              </a:ext>
            </a:extLst>
          </p:cNvPr>
          <p:cNvGrpSpPr/>
          <p:nvPr/>
        </p:nvGrpSpPr>
        <p:grpSpPr>
          <a:xfrm>
            <a:off x="9252000" y="8172000"/>
            <a:ext cx="7091401" cy="635708"/>
            <a:chOff x="2858026" y="5305953"/>
            <a:chExt cx="3785230" cy="635708"/>
          </a:xfrm>
        </p:grpSpPr>
        <p:cxnSp>
          <p:nvCxnSpPr>
            <p:cNvPr id="16" name="Straight Arrow Connector 15">
              <a:extLst>
                <a:ext uri="{FF2B5EF4-FFF2-40B4-BE49-F238E27FC236}">
                  <a16:creationId xmlns:a16="http://schemas.microsoft.com/office/drawing/2014/main" id="{3450BAD6-4F9D-677E-F538-3C42E4D16B10}"/>
                </a:ext>
              </a:extLst>
            </p:cNvPr>
            <p:cNvCxnSpPr>
              <a:cxnSpLocks/>
            </p:cNvCxnSpPr>
            <p:nvPr/>
          </p:nvCxnSpPr>
          <p:spPr>
            <a:xfrm>
              <a:off x="3405064" y="5445224"/>
              <a:ext cx="279992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972D4F-EC75-1C44-DA79-FA9D87E4362E}"/>
                </a:ext>
              </a:extLst>
            </p:cNvPr>
            <p:cNvSpPr txBox="1"/>
            <p:nvPr/>
          </p:nvSpPr>
          <p:spPr>
            <a:xfrm>
              <a:off x="4056650" y="5479996"/>
              <a:ext cx="1541191" cy="461665"/>
            </a:xfrm>
            <a:prstGeom prst="rect">
              <a:avLst/>
            </a:prstGeom>
            <a:noFill/>
          </p:spPr>
          <p:txBody>
            <a:bodyPr wrap="none" rtlCol="0">
              <a:noAutofit/>
            </a:bodyPr>
            <a:lstStyle/>
            <a:p>
              <a:r>
                <a:rPr lang="en-US" sz="2400" dirty="0">
                  <a:latin typeface="Helvetica Neue" panose="020B0604020202020204" charset="0"/>
                  <a:cs typeface="Microsoft Sans Serif" panose="020B0604020202020204" pitchFamily="34" charset="0"/>
                </a:rPr>
                <a:t>Process uncertainty</a:t>
              </a:r>
            </a:p>
          </p:txBody>
        </p:sp>
        <p:sp>
          <p:nvSpPr>
            <p:cNvPr id="20" name="TextBox 19">
              <a:extLst>
                <a:ext uri="{FF2B5EF4-FFF2-40B4-BE49-F238E27FC236}">
                  <a16:creationId xmlns:a16="http://schemas.microsoft.com/office/drawing/2014/main" id="{89692F89-FC9C-7454-8575-741DF2B6B342}"/>
                </a:ext>
              </a:extLst>
            </p:cNvPr>
            <p:cNvSpPr txBox="1"/>
            <p:nvPr/>
          </p:nvSpPr>
          <p:spPr>
            <a:xfrm>
              <a:off x="6204993" y="5306725"/>
              <a:ext cx="438263" cy="461665"/>
            </a:xfrm>
            <a:prstGeom prst="rect">
              <a:avLst/>
            </a:prstGeom>
            <a:noFill/>
          </p:spPr>
          <p:txBody>
            <a:bodyPr wrap="none" rtlCol="0">
              <a:noAutofit/>
            </a:bodyPr>
            <a:lstStyle/>
            <a:p>
              <a:r>
                <a:rPr lang="en-US" sz="2400" dirty="0">
                  <a:latin typeface="Helvetica Neue" panose="020B0604020202020204" charset="0"/>
                  <a:cs typeface="Microsoft Sans Serif" panose="020B0604020202020204" pitchFamily="34" charset="0"/>
                </a:rPr>
                <a:t>High</a:t>
              </a:r>
            </a:p>
          </p:txBody>
        </p:sp>
        <p:sp>
          <p:nvSpPr>
            <p:cNvPr id="21" name="TextBox 20">
              <a:extLst>
                <a:ext uri="{FF2B5EF4-FFF2-40B4-BE49-F238E27FC236}">
                  <a16:creationId xmlns:a16="http://schemas.microsoft.com/office/drawing/2014/main" id="{4192CA1A-5F84-D926-A1F6-9212CF306685}"/>
                </a:ext>
              </a:extLst>
            </p:cNvPr>
            <p:cNvSpPr txBox="1"/>
            <p:nvPr/>
          </p:nvSpPr>
          <p:spPr>
            <a:xfrm>
              <a:off x="2858026" y="5305953"/>
              <a:ext cx="400614" cy="461665"/>
            </a:xfrm>
            <a:prstGeom prst="rect">
              <a:avLst/>
            </a:prstGeom>
            <a:noFill/>
          </p:spPr>
          <p:txBody>
            <a:bodyPr wrap="none" rtlCol="0">
              <a:noAutofit/>
            </a:bodyPr>
            <a:lstStyle/>
            <a:p>
              <a:r>
                <a:rPr lang="en-US" sz="2400" dirty="0">
                  <a:latin typeface="Helvetica Neue" panose="020B0604020202020204" charset="0"/>
                  <a:cs typeface="Microsoft Sans Serif" panose="020B0604020202020204" pitchFamily="34" charset="0"/>
                </a:rPr>
                <a:t>Low</a:t>
              </a:r>
            </a:p>
          </p:txBody>
        </p:sp>
      </p:grpSp>
      <p:grpSp>
        <p:nvGrpSpPr>
          <p:cNvPr id="22" name="Group 21">
            <a:extLst>
              <a:ext uri="{FF2B5EF4-FFF2-40B4-BE49-F238E27FC236}">
                <a16:creationId xmlns:a16="http://schemas.microsoft.com/office/drawing/2014/main" id="{CABAECBD-52A8-39C3-0C2C-AFEAAB1FD425}"/>
              </a:ext>
            </a:extLst>
          </p:cNvPr>
          <p:cNvGrpSpPr/>
          <p:nvPr/>
        </p:nvGrpSpPr>
        <p:grpSpPr>
          <a:xfrm>
            <a:off x="7956000" y="3383998"/>
            <a:ext cx="1016987" cy="4637664"/>
            <a:chOff x="2065846" y="2204865"/>
            <a:chExt cx="1016987" cy="2605946"/>
          </a:xfrm>
        </p:grpSpPr>
        <p:cxnSp>
          <p:nvCxnSpPr>
            <p:cNvPr id="23" name="Straight Arrow Connector 22">
              <a:extLst>
                <a:ext uri="{FF2B5EF4-FFF2-40B4-BE49-F238E27FC236}">
                  <a16:creationId xmlns:a16="http://schemas.microsoft.com/office/drawing/2014/main" id="{C5054656-3951-595A-6A4B-109B3DDCB1C4}"/>
                </a:ext>
              </a:extLst>
            </p:cNvPr>
            <p:cNvCxnSpPr/>
            <p:nvPr/>
          </p:nvCxnSpPr>
          <p:spPr>
            <a:xfrm flipV="1">
              <a:off x="2567608" y="2492896"/>
              <a:ext cx="0" cy="204310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E87AD8-5C0D-3133-E913-1B7B25A8DF14}"/>
                </a:ext>
              </a:extLst>
            </p:cNvPr>
            <p:cNvSpPr txBox="1"/>
            <p:nvPr/>
          </p:nvSpPr>
          <p:spPr>
            <a:xfrm rot="16200000">
              <a:off x="1275128" y="3292539"/>
              <a:ext cx="2043102" cy="461665"/>
            </a:xfrm>
            <a:prstGeom prst="rect">
              <a:avLst/>
            </a:prstGeom>
            <a:noFill/>
          </p:spPr>
          <p:txBody>
            <a:bodyPr wrap="square" rtlCol="0">
              <a:noAutofit/>
            </a:bodyPr>
            <a:lstStyle/>
            <a:p>
              <a:pPr algn="ctr"/>
              <a:r>
                <a:rPr lang="en-US" sz="2400" dirty="0">
                  <a:latin typeface="Helvetica Neue" panose="020B0604020202020204" charset="0"/>
                  <a:cs typeface="Microsoft Sans Serif" panose="020B0604020202020204" pitchFamily="34" charset="0"/>
                </a:rPr>
                <a:t>Product uncertainty</a:t>
              </a:r>
            </a:p>
          </p:txBody>
        </p:sp>
        <p:sp>
          <p:nvSpPr>
            <p:cNvPr id="25" name="TextBox 24">
              <a:extLst>
                <a:ext uri="{FF2B5EF4-FFF2-40B4-BE49-F238E27FC236}">
                  <a16:creationId xmlns:a16="http://schemas.microsoft.com/office/drawing/2014/main" id="{9672F460-7A51-4BF3-D6A1-C162EBBB328E}"/>
                </a:ext>
              </a:extLst>
            </p:cNvPr>
            <p:cNvSpPr txBox="1"/>
            <p:nvPr/>
          </p:nvSpPr>
          <p:spPr>
            <a:xfrm>
              <a:off x="2261774" y="2204865"/>
              <a:ext cx="821059" cy="259414"/>
            </a:xfrm>
            <a:prstGeom prst="rect">
              <a:avLst/>
            </a:prstGeom>
            <a:noFill/>
          </p:spPr>
          <p:txBody>
            <a:bodyPr wrap="none" rtlCol="0">
              <a:noAutofit/>
            </a:bodyPr>
            <a:lstStyle/>
            <a:p>
              <a:r>
                <a:rPr lang="en-US" sz="2400" dirty="0">
                  <a:latin typeface="Helvetica Neue" panose="020B0604020202020204" charset="0"/>
                  <a:cs typeface="Microsoft Sans Serif" panose="020B0604020202020204" pitchFamily="34" charset="0"/>
                </a:rPr>
                <a:t>High</a:t>
              </a:r>
            </a:p>
          </p:txBody>
        </p:sp>
        <p:sp>
          <p:nvSpPr>
            <p:cNvPr id="26" name="TextBox 25">
              <a:extLst>
                <a:ext uri="{FF2B5EF4-FFF2-40B4-BE49-F238E27FC236}">
                  <a16:creationId xmlns:a16="http://schemas.microsoft.com/office/drawing/2014/main" id="{EA8A235C-1E95-A715-515E-13048AB60D72}"/>
                </a:ext>
              </a:extLst>
            </p:cNvPr>
            <p:cNvSpPr txBox="1"/>
            <p:nvPr/>
          </p:nvSpPr>
          <p:spPr>
            <a:xfrm>
              <a:off x="2292313" y="4551397"/>
              <a:ext cx="750526" cy="259414"/>
            </a:xfrm>
            <a:prstGeom prst="rect">
              <a:avLst/>
            </a:prstGeom>
            <a:noFill/>
          </p:spPr>
          <p:txBody>
            <a:bodyPr wrap="none" rtlCol="0">
              <a:noAutofit/>
            </a:bodyPr>
            <a:lstStyle/>
            <a:p>
              <a:r>
                <a:rPr lang="en-US" sz="2400" dirty="0">
                  <a:latin typeface="Helvetica Neue" panose="020B0604020202020204" charset="0"/>
                  <a:cs typeface="Microsoft Sans Serif" panose="020B0604020202020204" pitchFamily="34" charset="0"/>
                </a:rPr>
                <a:t>Low</a:t>
              </a:r>
            </a:p>
          </p:txBody>
        </p:sp>
      </p:grpSp>
      <p:sp>
        <p:nvSpPr>
          <p:cNvPr id="27" name="TextBox 26">
            <a:extLst>
              <a:ext uri="{FF2B5EF4-FFF2-40B4-BE49-F238E27FC236}">
                <a16:creationId xmlns:a16="http://schemas.microsoft.com/office/drawing/2014/main" id="{B08AEFC8-E6D6-57ED-7F95-BF3AC93CA5D0}"/>
              </a:ext>
            </a:extLst>
          </p:cNvPr>
          <p:cNvSpPr txBox="1"/>
          <p:nvPr/>
        </p:nvSpPr>
        <p:spPr>
          <a:xfrm>
            <a:off x="1296000" y="3276000"/>
            <a:ext cx="5863716" cy="4716000"/>
          </a:xfrm>
          <a:prstGeom prst="rect">
            <a:avLst/>
          </a:prstGeom>
          <a:noFill/>
        </p:spPr>
        <p:txBody>
          <a:bodyPr wrap="square" rtlCol="0">
            <a:noAutofit/>
          </a:bodyPr>
          <a:lstStyle/>
          <a:p>
            <a:pPr marL="342900" indent="-342900">
              <a:spcAft>
                <a:spcPts val="600"/>
              </a:spcAft>
              <a:buBlip>
                <a:blip r:embed="rId7"/>
              </a:buBlip>
            </a:pPr>
            <a:r>
              <a:rPr lang="en-US" sz="2400" dirty="0">
                <a:latin typeface="Helvetica Neue" panose="020B0604020202020204" charset="0"/>
                <a:cs typeface="Microsoft Sans Serif" panose="020B0604020202020204" pitchFamily="34" charset="0"/>
              </a:rPr>
              <a:t>The uncertainty map depicts four common innovation strategies</a:t>
            </a:r>
          </a:p>
          <a:p>
            <a:pPr marL="342900" indent="-342900">
              <a:spcAft>
                <a:spcPts val="600"/>
              </a:spcAft>
              <a:buBlip>
                <a:blip r:embed="rId7"/>
              </a:buBlip>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7"/>
              </a:buBlip>
            </a:pPr>
            <a:r>
              <a:rPr lang="en-US" sz="2400" dirty="0">
                <a:latin typeface="Helvetica Neue" panose="020B0604020202020204" charset="0"/>
                <a:cs typeface="Microsoft Sans Serif" panose="020B0604020202020204" pitchFamily="34" charset="0"/>
              </a:rPr>
              <a:t>They differ by the degree of product and process uncertainty from high to low</a:t>
            </a:r>
          </a:p>
          <a:p>
            <a:pPr marL="342900" indent="-342900">
              <a:spcAft>
                <a:spcPts val="600"/>
              </a:spcAft>
              <a:buBlip>
                <a:blip r:embed="rId7"/>
              </a:buBlip>
            </a:pPr>
            <a:endParaRPr lang="en-US" sz="2400" dirty="0">
              <a:latin typeface="Helvetica Neue" panose="020B0604020202020204" charset="0"/>
              <a:cs typeface="Microsoft Sans Serif" panose="020B0604020202020204" pitchFamily="34" charset="0"/>
            </a:endParaRPr>
          </a:p>
          <a:p>
            <a:pPr marL="342900" indent="-342900">
              <a:spcAft>
                <a:spcPts val="600"/>
              </a:spcAft>
              <a:buBlip>
                <a:blip r:embed="rId7"/>
              </a:buBlip>
            </a:pPr>
            <a:r>
              <a:rPr lang="en-US" sz="2400" dirty="0">
                <a:latin typeface="Helvetica Neue" panose="020B0604020202020204" charset="0"/>
                <a:cs typeface="Microsoft Sans Serif" panose="020B0604020202020204" pitchFamily="34" charset="0"/>
              </a:rPr>
              <a:t>Choice of strategy depends on market conditions, anticipation of trends and internal capabilities</a:t>
            </a:r>
          </a:p>
        </p:txBody>
      </p:sp>
      <p:sp>
        <p:nvSpPr>
          <p:cNvPr id="12" name="CuadroTexto 28">
            <a:extLst>
              <a:ext uri="{FF2B5EF4-FFF2-40B4-BE49-F238E27FC236}">
                <a16:creationId xmlns:a16="http://schemas.microsoft.com/office/drawing/2014/main" id="{43E40086-DAEE-66CF-084B-C6CEDF2F6943}"/>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Factors to consider in innovation management</a:t>
            </a:r>
          </a:p>
        </p:txBody>
      </p:sp>
      <p:sp>
        <p:nvSpPr>
          <p:cNvPr id="13" name="CuadroTexto 29">
            <a:extLst>
              <a:ext uri="{FF2B5EF4-FFF2-40B4-BE49-F238E27FC236}">
                <a16:creationId xmlns:a16="http://schemas.microsoft.com/office/drawing/2014/main" id="{8C9CB3A1-FA7A-397C-2751-F559A3C5C47B}"/>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Uncertainty and search for knowledge</a:t>
            </a:r>
          </a:p>
        </p:txBody>
      </p:sp>
    </p:spTree>
    <p:extLst>
      <p:ext uri="{BB962C8B-B14F-4D97-AF65-F5344CB8AC3E}">
        <p14:creationId xmlns:p14="http://schemas.microsoft.com/office/powerpoint/2010/main" val="358886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2262223444"/>
              </p:ext>
            </p:extLst>
          </p:nvPr>
        </p:nvGraphicFramePr>
        <p:xfrm>
          <a:off x="1836000" y="3060000"/>
          <a:ext cx="15228000" cy="60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C6841568-86FA-2724-CE69-954AB22784A0}"/>
              </a:ext>
            </a:extLst>
          </p:cNvPr>
          <p:cNvSpPr txBox="1"/>
          <p:nvPr/>
        </p:nvSpPr>
        <p:spPr>
          <a:xfrm rot="16200000">
            <a:off x="-1145909" y="5904000"/>
            <a:ext cx="5508000" cy="461665"/>
          </a:xfrm>
          <a:prstGeom prst="rect">
            <a:avLst/>
          </a:prstGeom>
          <a:noFill/>
        </p:spPr>
        <p:txBody>
          <a:bodyPr wrap="square" rtlCol="0">
            <a:noAutofit/>
          </a:bodyPr>
          <a:lstStyle/>
          <a:p>
            <a:pPr algn="ctr"/>
            <a:r>
              <a:rPr lang="en-US" sz="2400" dirty="0">
                <a:latin typeface="Helvetica Neue" panose="020B0604020202020204" charset="0"/>
                <a:cs typeface="Microsoft Sans Serif" panose="020B0604020202020204" pitchFamily="34" charset="0"/>
              </a:rPr>
              <a:t>4 quadrants of uncertainty map</a:t>
            </a:r>
          </a:p>
        </p:txBody>
      </p:sp>
      <p:sp>
        <p:nvSpPr>
          <p:cNvPr id="16" name="CuadroTexto 28">
            <a:extLst>
              <a:ext uri="{FF2B5EF4-FFF2-40B4-BE49-F238E27FC236}">
                <a16:creationId xmlns:a16="http://schemas.microsoft.com/office/drawing/2014/main" id="{451854D8-7250-EEC4-76BA-A032C09D613E}"/>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Factors to consider in innovation management</a:t>
            </a:r>
          </a:p>
        </p:txBody>
      </p:sp>
      <p:sp>
        <p:nvSpPr>
          <p:cNvPr id="19" name="CuadroTexto 29">
            <a:extLst>
              <a:ext uri="{FF2B5EF4-FFF2-40B4-BE49-F238E27FC236}">
                <a16:creationId xmlns:a16="http://schemas.microsoft.com/office/drawing/2014/main" id="{5CAC9498-AB31-1D55-16B7-193C568DBD28}"/>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Uncertainty and search for knowledge</a:t>
            </a:r>
          </a:p>
        </p:txBody>
      </p:sp>
    </p:spTree>
    <p:extLst>
      <p:ext uri="{BB962C8B-B14F-4D97-AF65-F5344CB8AC3E}">
        <p14:creationId xmlns:p14="http://schemas.microsoft.com/office/powerpoint/2010/main" val="88059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9000000" cy="5693866"/>
          </a:xfrm>
          <a:prstGeom prst="rect">
            <a:avLst/>
          </a:prstGeom>
          <a:noFill/>
        </p:spPr>
        <p:txBody>
          <a:bodyPr wrap="square" rtlCol="0">
            <a:noAutofit/>
          </a:bodyPr>
          <a:lstStyle/>
          <a:p>
            <a:pPr>
              <a:spcAft>
                <a:spcPts val="1800"/>
              </a:spcAft>
            </a:pPr>
            <a:r>
              <a:rPr lang="en-US" sz="2400" dirty="0">
                <a:latin typeface="Helvetica Neue" panose="020B0604020202020204" charset="0"/>
                <a:cs typeface="Microsoft Sans Serif" panose="020B0604020202020204" pitchFamily="34" charset="0"/>
              </a:rPr>
              <a:t>In their search for knowledge organizations act in search space: </a:t>
            </a:r>
          </a:p>
          <a:p>
            <a:pPr marL="342900" indent="-342900">
              <a:spcAft>
                <a:spcPts val="1800"/>
              </a:spcAft>
              <a:buBlip>
                <a:blip r:embed="rId2"/>
              </a:buBlip>
            </a:pPr>
            <a:r>
              <a:rPr lang="en-US" sz="2400" b="1" dirty="0">
                <a:latin typeface="Helvetica Neue" panose="020B0604020202020204" charset="0"/>
                <a:cs typeface="Microsoft Sans Serif" panose="020B0604020202020204" pitchFamily="34" charset="0"/>
              </a:rPr>
              <a:t>Exploitation:</a:t>
            </a:r>
            <a:r>
              <a:rPr lang="en-US" sz="2400" dirty="0">
                <a:latin typeface="Helvetica Neue" panose="020B0604020202020204" charset="0"/>
                <a:cs typeface="Microsoft Sans Serif" panose="020B0604020202020204" pitchFamily="34" charset="0"/>
              </a:rPr>
              <a:t> Stable framework for development of incremental innovations. Fine-tuning existing products and collaborations with established partners. All roles defined and research questions known.</a:t>
            </a:r>
          </a:p>
          <a:p>
            <a:pPr marL="342900" indent="-342900">
              <a:spcAft>
                <a:spcPts val="1800"/>
              </a:spcAft>
              <a:buBlip>
                <a:blip r:embed="rId2"/>
              </a:buBlip>
            </a:pPr>
            <a:r>
              <a:rPr lang="en-US" sz="2400" b="1" dirty="0">
                <a:latin typeface="Helvetica Neue" panose="020B0604020202020204" charset="0"/>
                <a:cs typeface="Microsoft Sans Serif" panose="020B0604020202020204" pitchFamily="34" charset="0"/>
              </a:rPr>
              <a:t>Limited research: </a:t>
            </a:r>
            <a:r>
              <a:rPr lang="en-US" sz="2400" dirty="0">
                <a:latin typeface="Helvetica Neue" panose="020B0604020202020204" charset="0"/>
                <a:cs typeface="Microsoft Sans Serif" panose="020B0604020202020204" pitchFamily="34" charset="0"/>
              </a:rPr>
              <a:t>Pushing boundaries of the ”known” New technologies can be developed but within the existing frame. Business model stable</a:t>
            </a:r>
          </a:p>
          <a:p>
            <a:pPr marL="342900" indent="-342900">
              <a:spcAft>
                <a:spcPts val="1800"/>
              </a:spcAft>
              <a:buBlip>
                <a:blip r:embed="rId2"/>
              </a:buBlip>
            </a:pPr>
            <a:r>
              <a:rPr lang="en-US" sz="2400" b="1" dirty="0">
                <a:latin typeface="Helvetica Neue" panose="020B0604020202020204" charset="0"/>
                <a:cs typeface="Microsoft Sans Serif" panose="020B0604020202020204" pitchFamily="34" charset="0"/>
              </a:rPr>
              <a:t>Framework change: </a:t>
            </a:r>
            <a:r>
              <a:rPr lang="en-US" sz="2400" dirty="0">
                <a:latin typeface="Helvetica Neue" panose="020B0604020202020204" charset="0"/>
                <a:cs typeface="Microsoft Sans Serif" panose="020B0604020202020204" pitchFamily="34" charset="0"/>
              </a:rPr>
              <a:t>Out-of-the-box. Permutation of existing resources and elements in environment.</a:t>
            </a:r>
          </a:p>
          <a:p>
            <a:pPr marL="342900" indent="-342900">
              <a:spcAft>
                <a:spcPts val="1800"/>
              </a:spcAft>
              <a:buBlip>
                <a:blip r:embed="rId2"/>
              </a:buBlip>
            </a:pPr>
            <a:r>
              <a:rPr lang="en-US" sz="2400" b="1" dirty="0">
                <a:latin typeface="Helvetica Neue" panose="020B0604020202020204" charset="0"/>
                <a:cs typeface="Microsoft Sans Serif" panose="020B0604020202020204" pitchFamily="34" charset="0"/>
              </a:rPr>
              <a:t>Co-evolution: </a:t>
            </a:r>
            <a:r>
              <a:rPr lang="en-US" sz="2400" dirty="0">
                <a:latin typeface="Helvetica Neue" panose="020B0604020202020204" charset="0"/>
                <a:cs typeface="Microsoft Sans Serif" panose="020B0604020202020204" pitchFamily="34" charset="0"/>
              </a:rPr>
              <a:t>High degree of experimenting. New dominant frame. </a:t>
            </a:r>
            <a:endParaRPr lang="en-US" sz="2400" b="1" dirty="0">
              <a:latin typeface="Helvetica Neue" panose="020B0604020202020204" charset="0"/>
              <a:cs typeface="Microsoft Sans Serif" panose="020B0604020202020204" pitchFamily="34" charset="0"/>
            </a:endParaRPr>
          </a:p>
        </p:txBody>
      </p:sp>
      <p:grpSp>
        <p:nvGrpSpPr>
          <p:cNvPr id="14" name="Group 13">
            <a:extLst>
              <a:ext uri="{FF2B5EF4-FFF2-40B4-BE49-F238E27FC236}">
                <a16:creationId xmlns:a16="http://schemas.microsoft.com/office/drawing/2014/main" id="{1C45938A-BD2F-F577-E6EE-28D8E5FC78E1}"/>
              </a:ext>
            </a:extLst>
          </p:cNvPr>
          <p:cNvGrpSpPr/>
          <p:nvPr/>
        </p:nvGrpSpPr>
        <p:grpSpPr>
          <a:xfrm>
            <a:off x="10439400" y="4381500"/>
            <a:ext cx="6263208" cy="3221207"/>
            <a:chOff x="-338814" y="2520688"/>
            <a:chExt cx="6263208" cy="3221207"/>
          </a:xfrm>
        </p:grpSpPr>
        <p:grpSp>
          <p:nvGrpSpPr>
            <p:cNvPr id="16" name="Group 15">
              <a:extLst>
                <a:ext uri="{FF2B5EF4-FFF2-40B4-BE49-F238E27FC236}">
                  <a16:creationId xmlns:a16="http://schemas.microsoft.com/office/drawing/2014/main" id="{1E691C2D-D92D-3725-8CF7-C2D46BF08E1F}"/>
                </a:ext>
              </a:extLst>
            </p:cNvPr>
            <p:cNvGrpSpPr/>
            <p:nvPr/>
          </p:nvGrpSpPr>
          <p:grpSpPr>
            <a:xfrm>
              <a:off x="1451206" y="2564904"/>
              <a:ext cx="4473188" cy="3176991"/>
              <a:chOff x="1451206" y="2564904"/>
              <a:chExt cx="4473188" cy="3176991"/>
            </a:xfrm>
          </p:grpSpPr>
          <p:grpSp>
            <p:nvGrpSpPr>
              <p:cNvPr id="23" name="Group 22">
                <a:extLst>
                  <a:ext uri="{FF2B5EF4-FFF2-40B4-BE49-F238E27FC236}">
                    <a16:creationId xmlns:a16="http://schemas.microsoft.com/office/drawing/2014/main" id="{DC1A8AE5-C6B1-39D5-4D3B-992921B2630A}"/>
                  </a:ext>
                </a:extLst>
              </p:cNvPr>
              <p:cNvGrpSpPr/>
              <p:nvPr/>
            </p:nvGrpSpPr>
            <p:grpSpPr>
              <a:xfrm>
                <a:off x="1451206" y="2564904"/>
                <a:ext cx="4473188" cy="2304256"/>
                <a:chOff x="899592" y="2276872"/>
                <a:chExt cx="4473188" cy="2304256"/>
              </a:xfrm>
            </p:grpSpPr>
            <p:sp>
              <p:nvSpPr>
                <p:cNvPr id="28" name="Rectangle 27">
                  <a:extLst>
                    <a:ext uri="{FF2B5EF4-FFF2-40B4-BE49-F238E27FC236}">
                      <a16:creationId xmlns:a16="http://schemas.microsoft.com/office/drawing/2014/main" id="{3BB2E95B-882F-4453-957B-14DE60503D34}"/>
                    </a:ext>
                  </a:extLst>
                </p:cNvPr>
                <p:cNvSpPr/>
                <p:nvPr/>
              </p:nvSpPr>
              <p:spPr>
                <a:xfrm>
                  <a:off x="899592" y="2276872"/>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Limited research</a:t>
                  </a:r>
                </a:p>
              </p:txBody>
            </p:sp>
            <p:sp>
              <p:nvSpPr>
                <p:cNvPr id="29" name="Rectangle 28">
                  <a:extLst>
                    <a:ext uri="{FF2B5EF4-FFF2-40B4-BE49-F238E27FC236}">
                      <a16:creationId xmlns:a16="http://schemas.microsoft.com/office/drawing/2014/main" id="{389FD9F0-3B79-E581-CF43-A9153665931A}"/>
                    </a:ext>
                  </a:extLst>
                </p:cNvPr>
                <p:cNvSpPr/>
                <p:nvPr/>
              </p:nvSpPr>
              <p:spPr>
                <a:xfrm>
                  <a:off x="3115835" y="2276872"/>
                  <a:ext cx="2232248" cy="11521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Co-evolution</a:t>
                  </a:r>
                </a:p>
              </p:txBody>
            </p:sp>
            <p:sp>
              <p:nvSpPr>
                <p:cNvPr id="30" name="Rectangle 29">
                  <a:extLst>
                    <a:ext uri="{FF2B5EF4-FFF2-40B4-BE49-F238E27FC236}">
                      <a16:creationId xmlns:a16="http://schemas.microsoft.com/office/drawing/2014/main" id="{2F747784-A098-CBFE-FAD3-41CC9BCADABE}"/>
                    </a:ext>
                  </a:extLst>
                </p:cNvPr>
                <p:cNvSpPr/>
                <p:nvPr/>
              </p:nvSpPr>
              <p:spPr>
                <a:xfrm>
                  <a:off x="903938" y="3429000"/>
                  <a:ext cx="2232248" cy="1152128"/>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Exploitation</a:t>
                  </a:r>
                </a:p>
              </p:txBody>
            </p:sp>
            <p:sp>
              <p:nvSpPr>
                <p:cNvPr id="31" name="Rectangle 30">
                  <a:extLst>
                    <a:ext uri="{FF2B5EF4-FFF2-40B4-BE49-F238E27FC236}">
                      <a16:creationId xmlns:a16="http://schemas.microsoft.com/office/drawing/2014/main" id="{8A9A4FC5-D364-CBAE-51FC-1C8E38EA5690}"/>
                    </a:ext>
                  </a:extLst>
                </p:cNvPr>
                <p:cNvSpPr/>
                <p:nvPr/>
              </p:nvSpPr>
              <p:spPr>
                <a:xfrm>
                  <a:off x="3140532" y="3429000"/>
                  <a:ext cx="2232248" cy="11521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Framework change</a:t>
                  </a:r>
                </a:p>
              </p:txBody>
            </p:sp>
          </p:grpSp>
          <p:sp>
            <p:nvSpPr>
              <p:cNvPr id="24" name="TextBox 23">
                <a:extLst>
                  <a:ext uri="{FF2B5EF4-FFF2-40B4-BE49-F238E27FC236}">
                    <a16:creationId xmlns:a16="http://schemas.microsoft.com/office/drawing/2014/main" id="{36DD6C68-FA1A-06F9-686A-FDC56117EDC9}"/>
                  </a:ext>
                </a:extLst>
              </p:cNvPr>
              <p:cNvSpPr txBox="1"/>
              <p:nvPr/>
            </p:nvSpPr>
            <p:spPr>
              <a:xfrm>
                <a:off x="1796830" y="4864298"/>
                <a:ext cx="2135521" cy="461665"/>
              </a:xfrm>
              <a:prstGeom prst="rect">
                <a:avLst/>
              </a:prstGeom>
              <a:noFill/>
            </p:spPr>
            <p:txBody>
              <a:bodyPr wrap="none" rtlCol="0">
                <a:spAutoFit/>
              </a:bodyPr>
              <a:lstStyle/>
              <a:p>
                <a:r>
                  <a:rPr lang="en-US" sz="2400" dirty="0">
                    <a:latin typeface="Helvetica Neue" panose="020B0604020202020204" charset="0"/>
                  </a:rPr>
                  <a:t>Existing frame</a:t>
                </a:r>
              </a:p>
            </p:txBody>
          </p:sp>
          <p:sp>
            <p:nvSpPr>
              <p:cNvPr id="25" name="TextBox 24">
                <a:extLst>
                  <a:ext uri="{FF2B5EF4-FFF2-40B4-BE49-F238E27FC236}">
                    <a16:creationId xmlns:a16="http://schemas.microsoft.com/office/drawing/2014/main" id="{35013158-2B16-671D-BA0B-CC31E704AE90}"/>
                  </a:ext>
                </a:extLst>
              </p:cNvPr>
              <p:cNvSpPr txBox="1"/>
              <p:nvPr/>
            </p:nvSpPr>
            <p:spPr>
              <a:xfrm>
                <a:off x="4037770" y="4890029"/>
                <a:ext cx="1673856" cy="461665"/>
              </a:xfrm>
              <a:prstGeom prst="rect">
                <a:avLst/>
              </a:prstGeom>
              <a:noFill/>
            </p:spPr>
            <p:txBody>
              <a:bodyPr wrap="none" rtlCol="0">
                <a:spAutoFit/>
              </a:bodyPr>
              <a:lstStyle/>
              <a:p>
                <a:r>
                  <a:rPr lang="en-US" sz="2400" dirty="0">
                    <a:latin typeface="Helvetica Neue" panose="020B0604020202020204" charset="0"/>
                  </a:rPr>
                  <a:t>New frame</a:t>
                </a:r>
              </a:p>
            </p:txBody>
          </p:sp>
          <p:cxnSp>
            <p:nvCxnSpPr>
              <p:cNvPr id="26" name="Straight Arrow Connector 25">
                <a:extLst>
                  <a:ext uri="{FF2B5EF4-FFF2-40B4-BE49-F238E27FC236}">
                    <a16:creationId xmlns:a16="http://schemas.microsoft.com/office/drawing/2014/main" id="{F9EBFF97-0192-48DE-4689-1B2CADF95284}"/>
                  </a:ext>
                </a:extLst>
              </p:cNvPr>
              <p:cNvCxnSpPr/>
              <p:nvPr/>
            </p:nvCxnSpPr>
            <p:spPr>
              <a:xfrm>
                <a:off x="1691680" y="5259361"/>
                <a:ext cx="38164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E84E51-2AC6-3AD5-1602-646FF62E350D}"/>
                  </a:ext>
                </a:extLst>
              </p:cNvPr>
              <p:cNvSpPr txBox="1"/>
              <p:nvPr/>
            </p:nvSpPr>
            <p:spPr>
              <a:xfrm>
                <a:off x="2459084" y="5280230"/>
                <a:ext cx="3454792" cy="461665"/>
              </a:xfrm>
              <a:prstGeom prst="rect">
                <a:avLst/>
              </a:prstGeom>
              <a:noFill/>
            </p:spPr>
            <p:txBody>
              <a:bodyPr wrap="none" rtlCol="0">
                <a:spAutoFit/>
              </a:bodyPr>
              <a:lstStyle/>
              <a:p>
                <a:r>
                  <a:rPr lang="en-US" sz="2400" dirty="0">
                    <a:latin typeface="Helvetica Neue" panose="020B0604020202020204" charset="0"/>
                  </a:rPr>
                  <a:t>Environment complexity</a:t>
                </a:r>
              </a:p>
            </p:txBody>
          </p:sp>
        </p:grpSp>
        <p:sp>
          <p:nvSpPr>
            <p:cNvPr id="19" name="TextBox 18">
              <a:extLst>
                <a:ext uri="{FF2B5EF4-FFF2-40B4-BE49-F238E27FC236}">
                  <a16:creationId xmlns:a16="http://schemas.microsoft.com/office/drawing/2014/main" id="{CC44523A-FE9B-FD0F-B070-4CF7DDB309D9}"/>
                </a:ext>
              </a:extLst>
            </p:cNvPr>
            <p:cNvSpPr txBox="1"/>
            <p:nvPr/>
          </p:nvSpPr>
          <p:spPr>
            <a:xfrm>
              <a:off x="-338814" y="4536688"/>
              <a:ext cx="1794081" cy="461665"/>
            </a:xfrm>
            <a:prstGeom prst="rect">
              <a:avLst/>
            </a:prstGeom>
            <a:noFill/>
          </p:spPr>
          <p:txBody>
            <a:bodyPr wrap="none" rtlCol="0">
              <a:spAutoFit/>
            </a:bodyPr>
            <a:lstStyle/>
            <a:p>
              <a:r>
                <a:rPr lang="en-US" sz="2400" dirty="0">
                  <a:latin typeface="Helvetica Neue" panose="020B0604020202020204" charset="0"/>
                </a:rPr>
                <a:t>Incremental</a:t>
              </a:r>
            </a:p>
          </p:txBody>
        </p:sp>
        <p:sp>
          <p:nvSpPr>
            <p:cNvPr id="20" name="TextBox 19">
              <a:extLst>
                <a:ext uri="{FF2B5EF4-FFF2-40B4-BE49-F238E27FC236}">
                  <a16:creationId xmlns:a16="http://schemas.microsoft.com/office/drawing/2014/main" id="{6090B285-456F-E38E-10A8-CB94CC0EAA8B}"/>
                </a:ext>
              </a:extLst>
            </p:cNvPr>
            <p:cNvSpPr txBox="1"/>
            <p:nvPr/>
          </p:nvSpPr>
          <p:spPr>
            <a:xfrm>
              <a:off x="93186" y="2520688"/>
              <a:ext cx="1213794" cy="461665"/>
            </a:xfrm>
            <a:prstGeom prst="rect">
              <a:avLst/>
            </a:prstGeom>
            <a:noFill/>
          </p:spPr>
          <p:txBody>
            <a:bodyPr wrap="none" rtlCol="0">
              <a:spAutoFit/>
            </a:bodyPr>
            <a:lstStyle/>
            <a:p>
              <a:r>
                <a:rPr lang="en-US" sz="2400" dirty="0">
                  <a:latin typeface="Helvetica Neue" panose="020B0604020202020204" charset="0"/>
                </a:rPr>
                <a:t>Radical</a:t>
              </a:r>
            </a:p>
          </p:txBody>
        </p:sp>
        <p:cxnSp>
          <p:nvCxnSpPr>
            <p:cNvPr id="21" name="Straight Arrow Connector 20">
              <a:extLst>
                <a:ext uri="{FF2B5EF4-FFF2-40B4-BE49-F238E27FC236}">
                  <a16:creationId xmlns:a16="http://schemas.microsoft.com/office/drawing/2014/main" id="{7CA7B1A0-88BF-81CF-C78F-F78F78C9F002}"/>
                </a:ext>
              </a:extLst>
            </p:cNvPr>
            <p:cNvCxnSpPr/>
            <p:nvPr/>
          </p:nvCxnSpPr>
          <p:spPr>
            <a:xfrm flipV="1">
              <a:off x="1115616" y="2947730"/>
              <a:ext cx="0" cy="15386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0904828-C529-E2F9-DA5D-E6A43094689F}"/>
                </a:ext>
              </a:extLst>
            </p:cNvPr>
            <p:cNvSpPr txBox="1"/>
            <p:nvPr/>
          </p:nvSpPr>
          <p:spPr>
            <a:xfrm rot="16200000">
              <a:off x="62505" y="3486200"/>
              <a:ext cx="1606530" cy="461665"/>
            </a:xfrm>
            <a:prstGeom prst="rect">
              <a:avLst/>
            </a:prstGeom>
            <a:noFill/>
          </p:spPr>
          <p:txBody>
            <a:bodyPr wrap="none" rtlCol="0">
              <a:spAutoFit/>
            </a:bodyPr>
            <a:lstStyle/>
            <a:p>
              <a:r>
                <a:rPr lang="en-US" sz="2400" dirty="0">
                  <a:latin typeface="Helvetica Neue" panose="020B0604020202020204" charset="0"/>
                </a:rPr>
                <a:t>Innovation</a:t>
              </a:r>
            </a:p>
          </p:txBody>
        </p:sp>
      </p:grpSp>
      <p:sp>
        <p:nvSpPr>
          <p:cNvPr id="12" name="CuadroTexto 28">
            <a:extLst>
              <a:ext uri="{FF2B5EF4-FFF2-40B4-BE49-F238E27FC236}">
                <a16:creationId xmlns:a16="http://schemas.microsoft.com/office/drawing/2014/main" id="{A529FF30-FD92-76EF-B1C9-EC7AE061322D}"/>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Factors to consider in innovation management</a:t>
            </a:r>
          </a:p>
        </p:txBody>
      </p:sp>
      <p:sp>
        <p:nvSpPr>
          <p:cNvPr id="13" name="CuadroTexto 29">
            <a:extLst>
              <a:ext uri="{FF2B5EF4-FFF2-40B4-BE49-F238E27FC236}">
                <a16:creationId xmlns:a16="http://schemas.microsoft.com/office/drawing/2014/main" id="{CA8A0FEA-4C1F-A121-CC40-002B8D5BDBAC}"/>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Uncertainty and search for knowledge</a:t>
            </a:r>
          </a:p>
        </p:txBody>
      </p:sp>
    </p:spTree>
    <p:extLst>
      <p:ext uri="{BB962C8B-B14F-4D97-AF65-F5344CB8AC3E}">
        <p14:creationId xmlns:p14="http://schemas.microsoft.com/office/powerpoint/2010/main" val="73942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362A76-9883-6310-BD79-C74CB85D3EFA}"/>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Internal factors</a:t>
            </a: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7243672" cy="3170099"/>
          </a:xfrm>
          <a:prstGeom prst="rect">
            <a:avLst/>
          </a:prstGeom>
          <a:noFill/>
        </p:spPr>
        <p:txBody>
          <a:bodyPr wrap="square" rtlCol="0">
            <a:noAutofit/>
          </a:bodyPr>
          <a:lstStyle/>
          <a:p>
            <a:pPr marL="342900" indent="-342900">
              <a:buBlip>
                <a:blip r:embed="rId2"/>
              </a:buBlip>
            </a:pPr>
            <a:r>
              <a:rPr lang="en-US" sz="2400" dirty="0">
                <a:latin typeface="Helvetica Neue" panose="020B0604020202020204" charset="0"/>
                <a:cs typeface="Microsoft Sans Serif" panose="020B0604020202020204" pitchFamily="34" charset="0"/>
              </a:rPr>
              <a:t>Internal knowledge links management</a:t>
            </a:r>
          </a:p>
          <a:p>
            <a:pPr marL="342900" indent="-342900">
              <a:buBlip>
                <a:blip r:embed="rId2"/>
              </a:buBlip>
            </a:pPr>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en-US" sz="2400" i="1" dirty="0">
                <a:latin typeface="Helvetica Neue" panose="020B0604020202020204" charset="0"/>
                <a:cs typeface="Microsoft Sans Serif" panose="020B0604020202020204" pitchFamily="34" charset="0"/>
              </a:rPr>
              <a:t>If organization „X” only knew what it does not know</a:t>
            </a:r>
          </a:p>
          <a:p>
            <a:pPr marL="342900" indent="-342900">
              <a:buBlip>
                <a:blip r:embed="rId2"/>
              </a:buBlip>
            </a:pPr>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en-US" sz="2400" dirty="0">
                <a:latin typeface="Helvetica Neue" panose="020B0604020202020204" charset="0"/>
                <a:cs typeface="Microsoft Sans Serif" panose="020B0604020202020204" pitchFamily="34" charset="0"/>
              </a:rPr>
              <a:t>Organizations often possess knowledge of which they are not aware</a:t>
            </a:r>
          </a:p>
          <a:p>
            <a:pPr marL="342900" indent="-342900">
              <a:buBlip>
                <a:blip r:embed="rId2"/>
              </a:buBlip>
            </a:pPr>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en-US" sz="2400" dirty="0">
                <a:latin typeface="Helvetica Neue" panose="020B0604020202020204" charset="0"/>
                <a:cs typeface="Microsoft Sans Serif" panose="020B0604020202020204" pitchFamily="34" charset="0"/>
              </a:rPr>
              <a:t>Innovation management also requires exploitation of internal knowledge</a:t>
            </a:r>
          </a:p>
        </p:txBody>
      </p:sp>
      <p:graphicFrame>
        <p:nvGraphicFramePr>
          <p:cNvPr id="32" name="Diagrama 9">
            <a:extLst>
              <a:ext uri="{FF2B5EF4-FFF2-40B4-BE49-F238E27FC236}">
                <a16:creationId xmlns:a16="http://schemas.microsoft.com/office/drawing/2014/main" id="{CB0CD2F8-2E25-052E-D4A2-0D094F62E5E2}"/>
              </a:ext>
            </a:extLst>
          </p:cNvPr>
          <p:cNvGraphicFramePr>
            <a:graphicFrameLocks/>
          </p:cNvGraphicFramePr>
          <p:nvPr>
            <p:extLst>
              <p:ext uri="{D42A27DB-BD31-4B8C-83A1-F6EECF244321}">
                <p14:modId xmlns:p14="http://schemas.microsoft.com/office/powerpoint/2010/main" val="959669852"/>
              </p:ext>
            </p:extLst>
          </p:nvPr>
        </p:nvGraphicFramePr>
        <p:xfrm>
          <a:off x="8229600" y="2736000"/>
          <a:ext cx="8496000" cy="61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28">
            <a:extLst>
              <a:ext uri="{FF2B5EF4-FFF2-40B4-BE49-F238E27FC236}">
                <a16:creationId xmlns:a16="http://schemas.microsoft.com/office/drawing/2014/main" id="{CA065C70-C093-5510-DAC2-9F73F58029CF}"/>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Factors to consider in innovation management</a:t>
            </a:r>
          </a:p>
        </p:txBody>
      </p:sp>
    </p:spTree>
    <p:extLst>
      <p:ext uri="{BB962C8B-B14F-4D97-AF65-F5344CB8AC3E}">
        <p14:creationId xmlns:p14="http://schemas.microsoft.com/office/powerpoint/2010/main" val="344195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2255368581"/>
              </p:ext>
            </p:extLst>
          </p:nvPr>
        </p:nvGraphicFramePr>
        <p:xfrm>
          <a:off x="1295999" y="3384000"/>
          <a:ext cx="15732000" cy="55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28">
            <a:extLst>
              <a:ext uri="{FF2B5EF4-FFF2-40B4-BE49-F238E27FC236}">
                <a16:creationId xmlns:a16="http://schemas.microsoft.com/office/drawing/2014/main" id="{D4FA3F20-63B0-C0BA-6B77-D1F4FC528E43}"/>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Factors to consider in innovation management</a:t>
            </a:r>
          </a:p>
        </p:txBody>
      </p:sp>
      <p:sp>
        <p:nvSpPr>
          <p:cNvPr id="13" name="CuadroTexto 29">
            <a:extLst>
              <a:ext uri="{FF2B5EF4-FFF2-40B4-BE49-F238E27FC236}">
                <a16:creationId xmlns:a16="http://schemas.microsoft.com/office/drawing/2014/main" id="{45FBE79B-3758-B6CF-D121-D825B32707A0}"/>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Internal factors</a:t>
            </a:r>
          </a:p>
        </p:txBody>
      </p:sp>
    </p:spTree>
    <p:extLst>
      <p:ext uri="{BB962C8B-B14F-4D97-AF65-F5344CB8AC3E}">
        <p14:creationId xmlns:p14="http://schemas.microsoft.com/office/powerpoint/2010/main" val="1324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28">
            <a:extLst>
              <a:ext uri="{FF2B5EF4-FFF2-40B4-BE49-F238E27FC236}">
                <a16:creationId xmlns:a16="http://schemas.microsoft.com/office/drawing/2014/main" id="{AFE19C2B-6406-80DE-F050-0023096C531F}"/>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Factors to consider in innovation management</a:t>
            </a: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4500000" cy="923330"/>
          </a:xfrm>
          <a:prstGeom prst="rect">
            <a:avLst/>
          </a:prstGeom>
          <a:noFill/>
        </p:spPr>
        <p:txBody>
          <a:bodyPr wrap="square" rtlCol="0">
            <a:noAutofit/>
          </a:bodyPr>
          <a:lstStyle/>
          <a:p>
            <a:pPr algn="ctr">
              <a:lnSpc>
                <a:spcPct val="150000"/>
              </a:lnSpc>
            </a:pPr>
            <a:r>
              <a:rPr lang="en-US" sz="2000" dirty="0">
                <a:latin typeface="Helvetica Neue" panose="020B0604020202020204" charset="0"/>
                <a:cs typeface="Microsoft Sans Serif" panose="020B0604020202020204" pitchFamily="34" charset="0"/>
              </a:rPr>
              <a:t>Many of factors from previous slides are shaped by organizational structure. It is open question whether more flexibility or hierarchy facilitates innovation management success. Commonly we distinguish between organic and mechanistic structures. Some of things to consider when structuring your innovation team. </a:t>
            </a:r>
          </a:p>
        </p:txBody>
      </p:sp>
      <p:graphicFrame>
        <p:nvGraphicFramePr>
          <p:cNvPr id="14" name="Content Placeholder 4">
            <a:extLst>
              <a:ext uri="{FF2B5EF4-FFF2-40B4-BE49-F238E27FC236}">
                <a16:creationId xmlns:a16="http://schemas.microsoft.com/office/drawing/2014/main" id="{950E8470-4D56-812C-29EB-CE7A311ECEF3}"/>
              </a:ext>
            </a:extLst>
          </p:cNvPr>
          <p:cNvGraphicFramePr>
            <a:graphicFrameLocks/>
          </p:cNvGraphicFramePr>
          <p:nvPr>
            <p:extLst>
              <p:ext uri="{D42A27DB-BD31-4B8C-83A1-F6EECF244321}">
                <p14:modId xmlns:p14="http://schemas.microsoft.com/office/powerpoint/2010/main" val="928963197"/>
              </p:ext>
            </p:extLst>
          </p:nvPr>
        </p:nvGraphicFramePr>
        <p:xfrm>
          <a:off x="6552000" y="2700000"/>
          <a:ext cx="10080000" cy="6220320"/>
        </p:xfrm>
        <a:graphic>
          <a:graphicData uri="http://schemas.openxmlformats.org/drawingml/2006/table">
            <a:tbl>
              <a:tblPr firstRow="1" bandRow="1">
                <a:tableStyleId>{F5AB1C69-6EDB-4FF4-983F-18BD219EF322}</a:tableStyleId>
              </a:tblPr>
              <a:tblGrid>
                <a:gridCol w="5040000">
                  <a:extLst>
                    <a:ext uri="{9D8B030D-6E8A-4147-A177-3AD203B41FA5}">
                      <a16:colId xmlns:a16="http://schemas.microsoft.com/office/drawing/2014/main" val="1654914079"/>
                    </a:ext>
                  </a:extLst>
                </a:gridCol>
                <a:gridCol w="5040000">
                  <a:extLst>
                    <a:ext uri="{9D8B030D-6E8A-4147-A177-3AD203B41FA5}">
                      <a16:colId xmlns:a16="http://schemas.microsoft.com/office/drawing/2014/main" val="336137949"/>
                    </a:ext>
                  </a:extLst>
                </a:gridCol>
              </a:tblGrid>
              <a:tr h="612000">
                <a:tc>
                  <a:txBody>
                    <a:bodyPr/>
                    <a:lstStyle/>
                    <a:p>
                      <a:r>
                        <a:rPr lang="en-US" sz="2000" noProof="0" dirty="0">
                          <a:latin typeface="Helvetica Neue" panose="020B0604020202020204" charset="0"/>
                        </a:rPr>
                        <a:t>Organic structure</a:t>
                      </a:r>
                    </a:p>
                  </a:txBody>
                  <a:tcPr anchor="ctr"/>
                </a:tc>
                <a:tc>
                  <a:txBody>
                    <a:bodyPr/>
                    <a:lstStyle/>
                    <a:p>
                      <a:r>
                        <a:rPr lang="en-US" sz="2000" noProof="0" dirty="0">
                          <a:latin typeface="Helvetica Neue" panose="020B0604020202020204" charset="0"/>
                        </a:rPr>
                        <a:t>Mechanistic structure</a:t>
                      </a:r>
                    </a:p>
                  </a:txBody>
                  <a:tcPr anchor="ctr"/>
                </a:tc>
                <a:extLst>
                  <a:ext uri="{0D108BD9-81ED-4DB2-BD59-A6C34878D82A}">
                    <a16:rowId xmlns:a16="http://schemas.microsoft.com/office/drawing/2014/main" val="4108297286"/>
                  </a:ext>
                </a:extLst>
              </a:tr>
              <a:tr h="676763">
                <a:tc>
                  <a:txBody>
                    <a:bodyPr/>
                    <a:lstStyle/>
                    <a:p>
                      <a:r>
                        <a:rPr lang="en-US" sz="2000" b="1" noProof="0" dirty="0">
                          <a:latin typeface="Helvetica Neue" panose="020B0604020202020204" charset="0"/>
                        </a:rPr>
                        <a:t>Communication channels</a:t>
                      </a:r>
                    </a:p>
                    <a:p>
                      <a:r>
                        <a:rPr lang="en-US" sz="2000" noProof="0" dirty="0">
                          <a:latin typeface="Helvetica Neue" panose="020B0604020202020204" charset="0"/>
                        </a:rPr>
                        <a:t>Open with free flow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latin typeface="Helvetica Neue" panose="020B0604020202020204" charset="0"/>
                        </a:rPr>
                        <a:t>Communication channels</a:t>
                      </a:r>
                    </a:p>
                    <a:p>
                      <a:r>
                        <a:rPr lang="en-US" sz="2000" noProof="0" dirty="0">
                          <a:latin typeface="Helvetica Neue" panose="020B0604020202020204" charset="0"/>
                        </a:rPr>
                        <a:t>Highly structured, limited information flow</a:t>
                      </a:r>
                    </a:p>
                  </a:txBody>
                  <a:tcPr/>
                </a:tc>
                <a:extLst>
                  <a:ext uri="{0D108BD9-81ED-4DB2-BD59-A6C34878D82A}">
                    <a16:rowId xmlns:a16="http://schemas.microsoft.com/office/drawing/2014/main" val="725157255"/>
                  </a:ext>
                </a:extLst>
              </a:tr>
              <a:tr h="676763">
                <a:tc>
                  <a:txBody>
                    <a:bodyPr/>
                    <a:lstStyle/>
                    <a:p>
                      <a:r>
                        <a:rPr lang="en-US" sz="2000" b="1" noProof="0" dirty="0">
                          <a:latin typeface="Helvetica Neue" panose="020B0604020202020204" charset="0"/>
                        </a:rPr>
                        <a:t>Action style</a:t>
                      </a:r>
                    </a:p>
                    <a:p>
                      <a:r>
                        <a:rPr lang="en-US" sz="2000" noProof="0" dirty="0">
                          <a:latin typeface="Helvetica Neue" panose="020B0604020202020204" charset="0"/>
                        </a:rPr>
                        <a:t>Flexible</a:t>
                      </a:r>
                    </a:p>
                  </a:txBody>
                  <a:tcPr/>
                </a:tc>
                <a:tc>
                  <a:txBody>
                    <a:bodyPr/>
                    <a:lstStyle/>
                    <a:p>
                      <a:r>
                        <a:rPr lang="en-US" sz="2000" b="1" noProof="0" dirty="0">
                          <a:latin typeface="Helvetica Neue" panose="020B0604020202020204" charset="0"/>
                        </a:rPr>
                        <a:t>Action style</a:t>
                      </a:r>
                    </a:p>
                    <a:p>
                      <a:r>
                        <a:rPr lang="en-US" sz="2000" noProof="0" dirty="0">
                          <a:latin typeface="Helvetica Neue" panose="020B0604020202020204" charset="0"/>
                        </a:rPr>
                        <a:t>Uniform and limited</a:t>
                      </a:r>
                    </a:p>
                  </a:txBody>
                  <a:tcPr/>
                </a:tc>
                <a:extLst>
                  <a:ext uri="{0D108BD9-81ED-4DB2-BD59-A6C34878D82A}">
                    <a16:rowId xmlns:a16="http://schemas.microsoft.com/office/drawing/2014/main" val="1291852380"/>
                  </a:ext>
                </a:extLst>
              </a:tr>
              <a:tr h="676763">
                <a:tc>
                  <a:txBody>
                    <a:bodyPr/>
                    <a:lstStyle/>
                    <a:p>
                      <a:r>
                        <a:rPr lang="en-US" sz="2000" b="1" noProof="0" dirty="0">
                          <a:latin typeface="Helvetica Neue" panose="020B0604020202020204" charset="0"/>
                        </a:rPr>
                        <a:t>Decision authority</a:t>
                      </a:r>
                    </a:p>
                    <a:p>
                      <a:r>
                        <a:rPr lang="en-US" sz="2000" noProof="0" dirty="0">
                          <a:latin typeface="Helvetica Neue" panose="020B0604020202020204" charset="0"/>
                        </a:rPr>
                        <a:t>Experience based</a:t>
                      </a:r>
                    </a:p>
                  </a:txBody>
                  <a:tcPr/>
                </a:tc>
                <a:tc>
                  <a:txBody>
                    <a:bodyPr/>
                    <a:lstStyle/>
                    <a:p>
                      <a:r>
                        <a:rPr lang="en-US" sz="2000" b="1" noProof="0" dirty="0">
                          <a:latin typeface="Helvetica Neue" panose="020B0604020202020204" charset="0"/>
                        </a:rPr>
                        <a:t>Decision authority</a:t>
                      </a:r>
                    </a:p>
                    <a:p>
                      <a:r>
                        <a:rPr lang="en-US" sz="2000" noProof="0" dirty="0">
                          <a:latin typeface="Helvetica Neue" panose="020B0604020202020204" charset="0"/>
                        </a:rPr>
                        <a:t>Based on management hierarchy position</a:t>
                      </a:r>
                    </a:p>
                  </a:txBody>
                  <a:tcPr/>
                </a:tc>
                <a:extLst>
                  <a:ext uri="{0D108BD9-81ED-4DB2-BD59-A6C34878D82A}">
                    <a16:rowId xmlns:a16="http://schemas.microsoft.com/office/drawing/2014/main" val="4142795725"/>
                  </a:ext>
                </a:extLst>
              </a:tr>
              <a:tr h="676763">
                <a:tc>
                  <a:txBody>
                    <a:bodyPr/>
                    <a:lstStyle/>
                    <a:p>
                      <a:r>
                        <a:rPr lang="en-US" sz="2000" b="1" noProof="0" dirty="0">
                          <a:latin typeface="Helvetica Neue" panose="020B0604020202020204" charset="0"/>
                        </a:rPr>
                        <a:t>Adaptation</a:t>
                      </a:r>
                    </a:p>
                    <a:p>
                      <a:r>
                        <a:rPr lang="en-US" sz="2000" noProof="0" dirty="0">
                          <a:latin typeface="Helvetica Neue" panose="020B0604020202020204" charset="0"/>
                        </a:rPr>
                        <a:t>Free on the basis of circumstances</a:t>
                      </a:r>
                    </a:p>
                  </a:txBody>
                  <a:tcPr/>
                </a:tc>
                <a:tc>
                  <a:txBody>
                    <a:bodyPr/>
                    <a:lstStyle/>
                    <a:p>
                      <a:r>
                        <a:rPr lang="en-US" sz="2000" b="1" noProof="0" dirty="0">
                          <a:latin typeface="Helvetica Neue" panose="020B0604020202020204" charset="0"/>
                        </a:rPr>
                        <a:t>Adaptation</a:t>
                      </a:r>
                    </a:p>
                    <a:p>
                      <a:r>
                        <a:rPr lang="en-US" sz="2000" noProof="0" dirty="0">
                          <a:latin typeface="Helvetica Neue" panose="020B0604020202020204" charset="0"/>
                        </a:rPr>
                        <a:t>Limited, focusing on routines</a:t>
                      </a:r>
                    </a:p>
                  </a:txBody>
                  <a:tcPr/>
                </a:tc>
                <a:extLst>
                  <a:ext uri="{0D108BD9-81ED-4DB2-BD59-A6C34878D82A}">
                    <a16:rowId xmlns:a16="http://schemas.microsoft.com/office/drawing/2014/main" val="489391193"/>
                  </a:ext>
                </a:extLst>
              </a:tr>
              <a:tr h="676763">
                <a:tc>
                  <a:txBody>
                    <a:bodyPr/>
                    <a:lstStyle/>
                    <a:p>
                      <a:r>
                        <a:rPr lang="en-US" sz="2000" b="1" noProof="0" dirty="0">
                          <a:latin typeface="Helvetica Neue" panose="020B0604020202020204" charset="0"/>
                        </a:rPr>
                        <a:t>Task implementation</a:t>
                      </a:r>
                    </a:p>
                    <a:p>
                      <a:r>
                        <a:rPr lang="en-US" sz="2000" b="0" noProof="0" dirty="0">
                          <a:latin typeface="Helvetica Neue" panose="020B0604020202020204" charset="0"/>
                        </a:rPr>
                        <a:t>Without procedure limitations</a:t>
                      </a:r>
                    </a:p>
                  </a:txBody>
                  <a:tcPr/>
                </a:tc>
                <a:tc>
                  <a:txBody>
                    <a:bodyPr/>
                    <a:lstStyle/>
                    <a:p>
                      <a:r>
                        <a:rPr lang="en-US" sz="2000" b="1" noProof="0" dirty="0">
                          <a:latin typeface="Helvetica Neue" panose="020B0604020202020204" charset="0"/>
                        </a:rPr>
                        <a:t>Emphasis on formal procedures</a:t>
                      </a:r>
                    </a:p>
                    <a:p>
                      <a:r>
                        <a:rPr lang="en-US" sz="2000" b="0" noProof="0" dirty="0">
                          <a:latin typeface="Helvetica Neue" panose="020B0604020202020204" charset="0"/>
                        </a:rPr>
                        <a:t>Based on management rules</a:t>
                      </a:r>
                    </a:p>
                  </a:txBody>
                  <a:tcPr/>
                </a:tc>
                <a:extLst>
                  <a:ext uri="{0D108BD9-81ED-4DB2-BD59-A6C34878D82A}">
                    <a16:rowId xmlns:a16="http://schemas.microsoft.com/office/drawing/2014/main" val="3805002378"/>
                  </a:ext>
                </a:extLst>
              </a:tr>
              <a:tr h="676763">
                <a:tc>
                  <a:txBody>
                    <a:bodyPr/>
                    <a:lstStyle/>
                    <a:p>
                      <a:r>
                        <a:rPr lang="en-US" sz="2000" b="1" noProof="0" dirty="0">
                          <a:latin typeface="Helvetica Neue" panose="020B0604020202020204" charset="0"/>
                        </a:rPr>
                        <a:t>Relaxed, informal control</a:t>
                      </a:r>
                    </a:p>
                    <a:p>
                      <a:r>
                        <a:rPr lang="en-US" sz="2000" noProof="0" dirty="0">
                          <a:latin typeface="Helvetica Neue" panose="020B0604020202020204" charset="0"/>
                        </a:rPr>
                        <a:t>With emphasis on collaboration</a:t>
                      </a:r>
                    </a:p>
                  </a:txBody>
                  <a:tcPr/>
                </a:tc>
                <a:tc>
                  <a:txBody>
                    <a:bodyPr/>
                    <a:lstStyle/>
                    <a:p>
                      <a:r>
                        <a:rPr lang="en-US" sz="2000" b="1" noProof="0" dirty="0">
                          <a:latin typeface="Helvetica Neue" panose="020B0604020202020204" charset="0"/>
                        </a:rPr>
                        <a:t>Firm control</a:t>
                      </a:r>
                    </a:p>
                    <a:p>
                      <a:r>
                        <a:rPr lang="en-US" sz="2000" noProof="0" dirty="0">
                          <a:latin typeface="Helvetica Neue" panose="020B0604020202020204" charset="0"/>
                        </a:rPr>
                        <a:t>Through established supervision channels</a:t>
                      </a:r>
                    </a:p>
                  </a:txBody>
                  <a:tcPr/>
                </a:tc>
                <a:extLst>
                  <a:ext uri="{0D108BD9-81ED-4DB2-BD59-A6C34878D82A}">
                    <a16:rowId xmlns:a16="http://schemas.microsoft.com/office/drawing/2014/main" val="2249416438"/>
                  </a:ext>
                </a:extLst>
              </a:tr>
              <a:tr h="676763">
                <a:tc>
                  <a:txBody>
                    <a:bodyPr/>
                    <a:lstStyle/>
                    <a:p>
                      <a:r>
                        <a:rPr lang="en-US" sz="2000" b="1" noProof="0" dirty="0">
                          <a:latin typeface="Helvetica Neue" panose="020B0604020202020204" charset="0"/>
                        </a:rPr>
                        <a:t>Flexible behavior at workplace</a:t>
                      </a:r>
                    </a:p>
                    <a:p>
                      <a:r>
                        <a:rPr lang="en-US" sz="2000" noProof="0" dirty="0">
                          <a:latin typeface="Helvetica Neue" panose="020B0604020202020204" charset="0"/>
                        </a:rPr>
                        <a:t>Shaped by current needs</a:t>
                      </a:r>
                    </a:p>
                  </a:txBody>
                  <a:tcPr/>
                </a:tc>
                <a:tc>
                  <a:txBody>
                    <a:bodyPr/>
                    <a:lstStyle/>
                    <a:p>
                      <a:r>
                        <a:rPr lang="en-US" sz="2000" b="1" noProof="0" dirty="0">
                          <a:latin typeface="Helvetica Neue" panose="020B0604020202020204" charset="0"/>
                        </a:rPr>
                        <a:t>Formal behavior at workplace</a:t>
                      </a:r>
                    </a:p>
                    <a:p>
                      <a:r>
                        <a:rPr lang="en-US" sz="2000" noProof="0" dirty="0">
                          <a:latin typeface="Helvetica Neue" panose="020B0604020202020204" charset="0"/>
                        </a:rPr>
                        <a:t>Adjusted to task description</a:t>
                      </a:r>
                    </a:p>
                  </a:txBody>
                  <a:tcPr/>
                </a:tc>
                <a:extLst>
                  <a:ext uri="{0D108BD9-81ED-4DB2-BD59-A6C34878D82A}">
                    <a16:rowId xmlns:a16="http://schemas.microsoft.com/office/drawing/2014/main" val="2028979285"/>
                  </a:ext>
                </a:extLst>
              </a:tr>
              <a:tr h="676763">
                <a:tc>
                  <a:txBody>
                    <a:bodyPr/>
                    <a:lstStyle/>
                    <a:p>
                      <a:r>
                        <a:rPr lang="en-US" sz="2000" b="1" noProof="0" dirty="0">
                          <a:latin typeface="Helvetica Neue" panose="020B0604020202020204" charset="0"/>
                        </a:rPr>
                        <a:t>Decision making</a:t>
                      </a:r>
                    </a:p>
                    <a:p>
                      <a:r>
                        <a:rPr lang="en-US" sz="2000" noProof="0" dirty="0">
                          <a:latin typeface="Helvetica Neue" panose="020B0604020202020204" charset="0"/>
                        </a:rPr>
                        <a:t>Participation and consensus</a:t>
                      </a:r>
                    </a:p>
                  </a:txBody>
                  <a:tcPr/>
                </a:tc>
                <a:tc>
                  <a:txBody>
                    <a:bodyPr/>
                    <a:lstStyle/>
                    <a:p>
                      <a:r>
                        <a:rPr lang="en-US" sz="2000" b="1" noProof="0" dirty="0">
                          <a:latin typeface="Helvetica Neue" panose="020B0604020202020204" charset="0"/>
                        </a:rPr>
                        <a:t>Decision making</a:t>
                      </a:r>
                    </a:p>
                    <a:p>
                      <a:r>
                        <a:rPr lang="en-US" sz="2000" noProof="0" dirty="0">
                          <a:latin typeface="Helvetica Neue" panose="020B0604020202020204" charset="0"/>
                        </a:rPr>
                        <a:t>Supervisors </a:t>
                      </a:r>
                    </a:p>
                  </a:txBody>
                  <a:tcPr/>
                </a:tc>
                <a:extLst>
                  <a:ext uri="{0D108BD9-81ED-4DB2-BD59-A6C34878D82A}">
                    <a16:rowId xmlns:a16="http://schemas.microsoft.com/office/drawing/2014/main" val="2433818200"/>
                  </a:ext>
                </a:extLst>
              </a:tr>
            </a:tbl>
          </a:graphicData>
        </a:graphic>
      </p:graphicFrame>
      <p:sp>
        <p:nvSpPr>
          <p:cNvPr id="16" name="TextBox 15">
            <a:extLst>
              <a:ext uri="{FF2B5EF4-FFF2-40B4-BE49-F238E27FC236}">
                <a16:creationId xmlns:a16="http://schemas.microsoft.com/office/drawing/2014/main" id="{CA375FC6-3E7A-E554-8AB9-5EFE2AAFAAB5}"/>
              </a:ext>
            </a:extLst>
          </p:cNvPr>
          <p:cNvSpPr txBox="1"/>
          <p:nvPr/>
        </p:nvSpPr>
        <p:spPr>
          <a:xfrm>
            <a:off x="1282862" y="8806592"/>
            <a:ext cx="1098378" cy="276999"/>
          </a:xfrm>
          <a:prstGeom prst="rect">
            <a:avLst/>
          </a:prstGeom>
          <a:noFill/>
        </p:spPr>
        <p:txBody>
          <a:bodyPr wrap="none" rtlCol="0">
            <a:spAutoFit/>
          </a:bodyPr>
          <a:lstStyle/>
          <a:p>
            <a:r>
              <a:rPr lang="en-US" sz="1200" dirty="0">
                <a:latin typeface="Helvetica Neue" panose="020B0604020202020204" charset="0"/>
              </a:rPr>
              <a:t>Source no.: 2</a:t>
            </a:r>
          </a:p>
        </p:txBody>
      </p:sp>
      <p:sp>
        <p:nvSpPr>
          <p:cNvPr id="13" name="CuadroTexto 29">
            <a:extLst>
              <a:ext uri="{FF2B5EF4-FFF2-40B4-BE49-F238E27FC236}">
                <a16:creationId xmlns:a16="http://schemas.microsoft.com/office/drawing/2014/main" id="{EAF12349-9B7C-A2BD-8F59-0C23A2B1D70D}"/>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Internal factors</a:t>
            </a:r>
          </a:p>
        </p:txBody>
      </p:sp>
    </p:spTree>
    <p:extLst>
      <p:ext uri="{BB962C8B-B14F-4D97-AF65-F5344CB8AC3E}">
        <p14:creationId xmlns:p14="http://schemas.microsoft.com/office/powerpoint/2010/main" val="340854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Key individuals, tools and methodologies in innovation management </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endParaRPr kumimoji="0" lang="en-US" sz="48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 3</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6012000"/>
            <a:ext cx="10980000" cy="2677616"/>
          </a:xfrm>
          <a:prstGeom prst="rect">
            <a:avLst/>
          </a:prstGeom>
          <a:noFill/>
          <a:ln>
            <a:noFill/>
          </a:ln>
        </p:spPr>
        <p:txBody>
          <a:bodyPr spcFirstLastPara="1" wrap="square" lIns="91425" tIns="45700" rIns="91425" bIns="45700" anchor="t" anchorCtr="0">
            <a:spAutoFit/>
          </a:bodyPr>
          <a:lstStyle/>
          <a:p>
            <a:pPr marL="625475" marR="0" lvl="0" indent="-625475" algn="l" rtl="0">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charset="0"/>
              <a:ea typeface="Helvetica Neue"/>
              <a:cs typeface="Helvetica Neue"/>
              <a:sym typeface="Helvetica Neue"/>
            </a:endParaRPr>
          </a:p>
          <a:p>
            <a:pPr marL="625475" marR="0" lvl="0" indent="-625475" algn="l" rtl="0">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3.1 Key individuals in innovation management within organization </a:t>
            </a:r>
          </a:p>
          <a:p>
            <a:pPr marL="625475" marR="0" lvl="0" indent="-625475" algn="l" rtl="0">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charset="0"/>
              <a:ea typeface="Helvetica Neue"/>
              <a:cs typeface="Helvetica Neue"/>
              <a:sym typeface="Helvetica Neue"/>
            </a:endParaRPr>
          </a:p>
          <a:p>
            <a:pPr marL="625475" marR="0" lvl="0" indent="-625475" algn="l" rtl="0">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Key tools and methodologies in innovation management within organization</a:t>
            </a:r>
          </a:p>
        </p:txBody>
      </p:sp>
    </p:spTree>
    <p:extLst>
      <p:ext uri="{BB962C8B-B14F-4D97-AF65-F5344CB8AC3E}">
        <p14:creationId xmlns:p14="http://schemas.microsoft.com/office/powerpoint/2010/main" val="405127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rtlCol="0">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Index</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4000"/>
            <a:ext cx="720000" cy="1332000"/>
          </a:xfrm>
          <a:prstGeom prst="rect">
            <a:avLst/>
          </a:prstGeom>
          <a:noFill/>
        </p:spPr>
        <p:txBody>
          <a:bodyPr wrap="square" rtlCol="0" anchor="ctr">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076000"/>
            <a:ext cx="720000" cy="1332000"/>
          </a:xfrm>
          <a:prstGeom prst="rect">
            <a:avLst/>
          </a:prstGeom>
          <a:noFill/>
        </p:spPr>
        <p:txBody>
          <a:bodyPr wrap="square" rtlCol="0" anchor="ctr">
            <a:noAutofit/>
          </a:bodyPr>
          <a:lstStyle/>
          <a:p>
            <a:r>
              <a:rPr lang="en-US" sz="4800" b="1" dirty="0">
                <a:solidFill>
                  <a:srgbClr val="78B17A"/>
                </a:solidFill>
                <a:latin typeface="Helvetica Neue"/>
                <a:ea typeface="Microsoft Sans Serif" panose="020B0604020202020204" pitchFamily="34" charset="0"/>
                <a:cs typeface="Microsoft Sans Serif" panose="020B0604020202020204" pitchFamily="34" charset="0"/>
              </a:rP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768000"/>
            <a:ext cx="720000" cy="1332000"/>
          </a:xfrm>
          <a:prstGeom prst="rect">
            <a:avLst/>
          </a:prstGeom>
          <a:noFill/>
        </p:spPr>
        <p:txBody>
          <a:bodyPr wrap="square" rtlCol="0" anchor="ctr">
            <a:noAutofit/>
          </a:bodyPr>
          <a:lstStyle/>
          <a:p>
            <a:r>
              <a:rPr lang="en-US" sz="4800" b="1" dirty="0">
                <a:solidFill>
                  <a:srgbClr val="AED633"/>
                </a:solidFill>
                <a:latin typeface="Helvetica Neue"/>
                <a:ea typeface="Microsoft Sans Serif" panose="020B0604020202020204" pitchFamily="34" charset="0"/>
                <a:cs typeface="Microsoft Sans Serif" panose="020B0604020202020204" pitchFamily="34" charset="0"/>
              </a:rP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332000"/>
          </a:xfrm>
          <a:prstGeom prst="rect">
            <a:avLst/>
          </a:prstGeom>
          <a:noFill/>
        </p:spPr>
        <p:txBody>
          <a:bodyPr wrap="square" rtlCol="0" anchor="ctr">
            <a:noAutofit/>
          </a:bodyPr>
          <a:lstStyle/>
          <a:p>
            <a:r>
              <a:rPr lang="en-US" sz="2400" b="1" dirty="0">
                <a:latin typeface="Helvetica Neue"/>
                <a:ea typeface="Microsoft Sans Serif" panose="020B0604020202020204" pitchFamily="34" charset="0"/>
                <a:cs typeface="Microsoft Sans Serif" panose="020B0604020202020204" pitchFamily="34" charset="0"/>
              </a:rPr>
              <a:t>The concept and nature of innovation management</a:t>
            </a: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076000"/>
            <a:ext cx="5580000" cy="1332000"/>
          </a:xfrm>
          <a:prstGeom prst="rect">
            <a:avLst/>
          </a:prstGeom>
          <a:noFill/>
        </p:spPr>
        <p:txBody>
          <a:bodyPr wrap="square" rtlCol="0" anchor="ctr">
            <a:noAutofit/>
          </a:bodyPr>
          <a:lstStyle/>
          <a:p>
            <a:r>
              <a:rPr lang="en-US" sz="2400" b="1" dirty="0">
                <a:latin typeface="Helvetica Neue"/>
                <a:ea typeface="Microsoft Sans Serif" panose="020B0604020202020204" pitchFamily="34" charset="0"/>
                <a:cs typeface="Microsoft Sans Serif" panose="020B0604020202020204" pitchFamily="34" charset="0"/>
              </a:rPr>
              <a:t>Factors to consider in innovation management</a:t>
            </a: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768000"/>
            <a:ext cx="5580000" cy="1332000"/>
          </a:xfrm>
          <a:prstGeom prst="rect">
            <a:avLst/>
          </a:prstGeom>
          <a:noFill/>
        </p:spPr>
        <p:txBody>
          <a:bodyPr wrap="square" rtlCol="0" anchor="ctr">
            <a:noAutofit/>
          </a:bodyPr>
          <a:lstStyle/>
          <a:p>
            <a:r>
              <a:rPr lang="en-US" sz="2400" b="1" dirty="0">
                <a:latin typeface="Helvetica Neue"/>
                <a:ea typeface="Microsoft Sans Serif" panose="020B0604020202020204" pitchFamily="34" charset="0"/>
                <a:cs typeface="Microsoft Sans Serif" panose="020B0604020202020204" pitchFamily="34" charset="0"/>
              </a:rPr>
              <a:t>Key individuals, tools and methodologies in innovation management</a:t>
            </a: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332000"/>
          </a:xfrm>
          <a:prstGeom prst="rect">
            <a:avLst/>
          </a:prstGeom>
          <a:noFill/>
        </p:spPr>
        <p:txBody>
          <a:bodyPr wrap="square" rtlCol="0" anchor="ctr">
            <a:noAutofit/>
          </a:bodyPr>
          <a:lstStyle/>
          <a:p>
            <a:pPr>
              <a:spcAft>
                <a:spcPts val="600"/>
              </a:spcAft>
            </a:pPr>
            <a:r>
              <a:rPr lang="en-US" sz="2400" dirty="0">
                <a:latin typeface="Helvetica Neue"/>
                <a:ea typeface="Microsoft Sans Serif" panose="020B0604020202020204" pitchFamily="34" charset="0"/>
                <a:cs typeface="Microsoft Sans Serif" panose="020B0604020202020204" pitchFamily="34" charset="0"/>
              </a:rPr>
              <a:t>1.1 The concept of innovation</a:t>
            </a:r>
          </a:p>
          <a:p>
            <a:pPr>
              <a:spcAft>
                <a:spcPts val="600"/>
              </a:spcAft>
            </a:pPr>
            <a:r>
              <a:rPr lang="en-US" sz="2400" dirty="0">
                <a:latin typeface="Helvetica Neue"/>
                <a:ea typeface="Microsoft Sans Serif" panose="020B0604020202020204" pitchFamily="34" charset="0"/>
                <a:cs typeface="Microsoft Sans Serif" panose="020B0604020202020204" pitchFamily="34" charset="0"/>
              </a:rPr>
              <a:t>1.2 How are innovations created?</a:t>
            </a:r>
          </a:p>
          <a:p>
            <a:pPr>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1.3 What is innovation management?</a:t>
            </a:r>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4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768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076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9" name="CuadroTexto 18">
            <a:extLst>
              <a:ext uri="{FF2B5EF4-FFF2-40B4-BE49-F238E27FC236}">
                <a16:creationId xmlns:a16="http://schemas.microsoft.com/office/drawing/2014/main" id="{F361E540-375D-0564-88E5-DE6906DEE525}"/>
              </a:ext>
            </a:extLst>
          </p:cNvPr>
          <p:cNvSpPr txBox="1"/>
          <p:nvPr/>
        </p:nvSpPr>
        <p:spPr>
          <a:xfrm>
            <a:off x="8028000" y="5076000"/>
            <a:ext cx="9000000" cy="1332000"/>
          </a:xfrm>
          <a:prstGeom prst="rect">
            <a:avLst/>
          </a:prstGeom>
          <a:noFill/>
        </p:spPr>
        <p:txBody>
          <a:bodyPr wrap="square" rtlCol="0" anchor="ctr">
            <a:noAutofit/>
          </a:bodyPr>
          <a:lstStyle/>
          <a:p>
            <a:pPr>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2.1 Creativity vs. stability</a:t>
            </a:r>
          </a:p>
          <a:p>
            <a:pPr>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2.2 Uncertainty and search for knowledge</a:t>
            </a:r>
          </a:p>
          <a:p>
            <a:pPr>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2.3 Internal processes</a:t>
            </a:r>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768000"/>
            <a:ext cx="9000000" cy="1332000"/>
          </a:xfrm>
          <a:prstGeom prst="rect">
            <a:avLst/>
          </a:prstGeom>
          <a:noFill/>
        </p:spPr>
        <p:txBody>
          <a:bodyPr wrap="square" rtlCol="0" anchor="ctr">
            <a:noAutofit/>
          </a:bodyPr>
          <a:lstStyle/>
          <a:p>
            <a:pPr marL="546100" indent="-546100">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3.1 Key individuals in innovation management within organization</a:t>
            </a:r>
          </a:p>
          <a:p>
            <a:pPr marL="546100" indent="-546100">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3.2 Key tools and methodologies in innovation management within organization</a:t>
            </a: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28">
            <a:extLst>
              <a:ext uri="{FF2B5EF4-FFF2-40B4-BE49-F238E27FC236}">
                <a16:creationId xmlns:a16="http://schemas.microsoft.com/office/drawing/2014/main" id="{770841F1-3568-1F06-D720-71BC13AFE75C}"/>
              </a:ext>
            </a:extLst>
          </p:cNvPr>
          <p:cNvSpPr txBox="1"/>
          <p:nvPr/>
        </p:nvSpPr>
        <p:spPr>
          <a:xfrm>
            <a:off x="1296000" y="1548000"/>
            <a:ext cx="15840000" cy="707886"/>
          </a:xfrm>
          <a:prstGeom prst="rect">
            <a:avLst/>
          </a:prstGeom>
          <a:noFill/>
        </p:spPr>
        <p:txBody>
          <a:bodyPr wrap="square" rtlCol="0">
            <a:noAutofit/>
          </a:bodyPr>
          <a:lstStyle/>
          <a:p>
            <a:pPr marL="546100" indent="-546100"/>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Key individuals, tools and methodologies in innovation management</a:t>
            </a:r>
          </a:p>
        </p:txBody>
      </p:sp>
      <p:sp>
        <p:nvSpPr>
          <p:cNvPr id="10" name="CuadroTexto 29">
            <a:extLst>
              <a:ext uri="{FF2B5EF4-FFF2-40B4-BE49-F238E27FC236}">
                <a16:creationId xmlns:a16="http://schemas.microsoft.com/office/drawing/2014/main" id="{6A362A76-9883-6310-BD79-C74CB85D3EFA}"/>
              </a:ext>
            </a:extLst>
          </p:cNvPr>
          <p:cNvSpPr txBox="1"/>
          <p:nvPr/>
        </p:nvSpPr>
        <p:spPr>
          <a:xfrm>
            <a:off x="1295999" y="2808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3.1. Key individuals in innovation management within organizations</a:t>
            </a:r>
          </a:p>
        </p:txBody>
      </p:sp>
      <p:sp>
        <p:nvSpPr>
          <p:cNvPr id="11" name="TextBox 10">
            <a:extLst>
              <a:ext uri="{FF2B5EF4-FFF2-40B4-BE49-F238E27FC236}">
                <a16:creationId xmlns:a16="http://schemas.microsoft.com/office/drawing/2014/main" id="{683A292D-32AA-61AC-20E7-BD116C0A3637}"/>
              </a:ext>
            </a:extLst>
          </p:cNvPr>
          <p:cNvSpPr txBox="1"/>
          <p:nvPr/>
        </p:nvSpPr>
        <p:spPr>
          <a:xfrm>
            <a:off x="1355348" y="3848101"/>
            <a:ext cx="4512052" cy="4890900"/>
          </a:xfrm>
          <a:prstGeom prst="rect">
            <a:avLst/>
          </a:prstGeom>
          <a:noFill/>
        </p:spPr>
        <p:txBody>
          <a:bodyPr wrap="square" rtlCol="0">
            <a:noAutofit/>
          </a:bodyPr>
          <a:lstStyle/>
          <a:p>
            <a:pPr marL="342900" indent="-342900">
              <a:spcAft>
                <a:spcPts val="1200"/>
              </a:spcAft>
              <a:buBlip>
                <a:blip r:embed="rId2"/>
              </a:buBlip>
            </a:pPr>
            <a:r>
              <a:rPr lang="en-US" sz="2200" dirty="0">
                <a:latin typeface="Helvetica Neue" panose="020B0604020202020204" charset="0"/>
                <a:cs typeface="Microsoft Sans Serif" panose="020B0604020202020204" pitchFamily="34" charset="0"/>
              </a:rPr>
              <a:t>Innovation management depends on certain individual roles responsible for:</a:t>
            </a:r>
          </a:p>
          <a:p>
            <a:pPr marL="800100" lvl="1" indent="-342900">
              <a:spcAft>
                <a:spcPts val="1200"/>
              </a:spcAft>
              <a:buFont typeface="Wingdings" panose="05000000000000000000" pitchFamily="2" charset="2"/>
              <a:buChar char="§"/>
            </a:pPr>
            <a:r>
              <a:rPr lang="en-US" sz="2200" dirty="0">
                <a:latin typeface="Helvetica Neue" panose="020B0604020202020204" charset="0"/>
                <a:cs typeface="Microsoft Sans Serif" panose="020B0604020202020204" pitchFamily="34" charset="0"/>
              </a:rPr>
              <a:t>Technology</a:t>
            </a:r>
          </a:p>
          <a:p>
            <a:pPr marL="800100" lvl="1" indent="-342900">
              <a:spcAft>
                <a:spcPts val="1200"/>
              </a:spcAft>
              <a:buFont typeface="Wingdings" panose="05000000000000000000" pitchFamily="2" charset="2"/>
              <a:buChar char="§"/>
            </a:pPr>
            <a:r>
              <a:rPr lang="en-US" sz="2200" dirty="0">
                <a:latin typeface="Helvetica Neue" panose="020B0604020202020204" charset="0"/>
                <a:cs typeface="Microsoft Sans Serif" panose="020B0604020202020204" pitchFamily="34" charset="0"/>
              </a:rPr>
              <a:t>External linkages</a:t>
            </a:r>
          </a:p>
          <a:p>
            <a:pPr marL="800100" lvl="1" indent="-342900">
              <a:spcAft>
                <a:spcPts val="1200"/>
              </a:spcAft>
              <a:buFont typeface="Wingdings" panose="05000000000000000000" pitchFamily="2" charset="2"/>
              <a:buChar char="§"/>
            </a:pPr>
            <a:r>
              <a:rPr lang="en-US" sz="2200" dirty="0">
                <a:latin typeface="Helvetica Neue" panose="020B0604020202020204" charset="0"/>
                <a:cs typeface="Microsoft Sans Serif" panose="020B0604020202020204" pitchFamily="34" charset="0"/>
              </a:rPr>
              <a:t>Product development</a:t>
            </a:r>
          </a:p>
          <a:p>
            <a:pPr marL="800100" lvl="1" indent="-342900">
              <a:spcAft>
                <a:spcPts val="1200"/>
              </a:spcAft>
              <a:buFont typeface="Wingdings" panose="05000000000000000000" pitchFamily="2" charset="2"/>
              <a:buChar char="§"/>
            </a:pPr>
            <a:r>
              <a:rPr lang="en-US" sz="2200" dirty="0">
                <a:latin typeface="Helvetica Neue" panose="020B0604020202020204" charset="0"/>
                <a:cs typeface="Microsoft Sans Serif" panose="020B0604020202020204" pitchFamily="34" charset="0"/>
              </a:rPr>
              <a:t>Motivation </a:t>
            </a:r>
          </a:p>
          <a:p>
            <a:pPr marL="800100" lvl="1" indent="-342900">
              <a:spcAft>
                <a:spcPts val="1200"/>
              </a:spcAft>
              <a:buFont typeface="Arial" panose="020B0604020202020204" pitchFamily="34" charset="0"/>
              <a:buChar char="•"/>
            </a:pPr>
            <a:endParaRPr lang="en-US" sz="2200" dirty="0">
              <a:latin typeface="Helvetica Neue" panose="020B0604020202020204" charset="0"/>
              <a:cs typeface="Microsoft Sans Serif" panose="020B0604020202020204" pitchFamily="34" charset="0"/>
            </a:endParaRPr>
          </a:p>
          <a:p>
            <a:pPr marL="342900" indent="-342900">
              <a:spcAft>
                <a:spcPts val="1200"/>
              </a:spcAft>
              <a:buBlip>
                <a:blip r:embed="rId2"/>
              </a:buBlip>
            </a:pPr>
            <a:r>
              <a:rPr lang="en-US" sz="2200" dirty="0">
                <a:latin typeface="Helvetica Neue" panose="020B0604020202020204" charset="0"/>
                <a:cs typeface="Microsoft Sans Serif" panose="020B0604020202020204" pitchFamily="34" charset="0"/>
              </a:rPr>
              <a:t>Trott (2018) provides overview of key individual roles in innovation management </a:t>
            </a:r>
          </a:p>
        </p:txBody>
      </p:sp>
      <p:graphicFrame>
        <p:nvGraphicFramePr>
          <p:cNvPr id="14" name="Content Placeholder 3">
            <a:extLst>
              <a:ext uri="{FF2B5EF4-FFF2-40B4-BE49-F238E27FC236}">
                <a16:creationId xmlns:a16="http://schemas.microsoft.com/office/drawing/2014/main" id="{C4377A88-01E4-4540-9A37-C183A3297A3D}"/>
              </a:ext>
            </a:extLst>
          </p:cNvPr>
          <p:cNvGraphicFramePr>
            <a:graphicFrameLocks/>
          </p:cNvGraphicFramePr>
          <p:nvPr>
            <p:extLst>
              <p:ext uri="{D42A27DB-BD31-4B8C-83A1-F6EECF244321}">
                <p14:modId xmlns:p14="http://schemas.microsoft.com/office/powerpoint/2010/main" val="2557842696"/>
              </p:ext>
            </p:extLst>
          </p:nvPr>
        </p:nvGraphicFramePr>
        <p:xfrm>
          <a:off x="5940000" y="3384000"/>
          <a:ext cx="10692000" cy="5760001"/>
        </p:xfrm>
        <a:graphic>
          <a:graphicData uri="http://schemas.openxmlformats.org/drawingml/2006/table">
            <a:tbl>
              <a:tblPr firstRow="1" bandRow="1">
                <a:tableStyleId>{00A15C55-8517-42AA-B614-E9B94910E393}</a:tableStyleId>
              </a:tblPr>
              <a:tblGrid>
                <a:gridCol w="2880000">
                  <a:extLst>
                    <a:ext uri="{9D8B030D-6E8A-4147-A177-3AD203B41FA5}">
                      <a16:colId xmlns:a16="http://schemas.microsoft.com/office/drawing/2014/main" val="760390161"/>
                    </a:ext>
                  </a:extLst>
                </a:gridCol>
                <a:gridCol w="7812000">
                  <a:extLst>
                    <a:ext uri="{9D8B030D-6E8A-4147-A177-3AD203B41FA5}">
                      <a16:colId xmlns:a16="http://schemas.microsoft.com/office/drawing/2014/main" val="1797501251"/>
                    </a:ext>
                  </a:extLst>
                </a:gridCol>
              </a:tblGrid>
              <a:tr h="390512">
                <a:tc>
                  <a:txBody>
                    <a:bodyPr/>
                    <a:lstStyle/>
                    <a:p>
                      <a:r>
                        <a:rPr lang="en-US" sz="1800" noProof="0" dirty="0">
                          <a:latin typeface="Helvetica Neue" panose="020B0604020202020204" charset="0"/>
                        </a:rPr>
                        <a:t>Key individual</a:t>
                      </a:r>
                    </a:p>
                  </a:txBody>
                  <a:tcPr/>
                </a:tc>
                <a:tc>
                  <a:txBody>
                    <a:bodyPr/>
                    <a:lstStyle/>
                    <a:p>
                      <a:r>
                        <a:rPr lang="en-US" sz="1800" noProof="0" dirty="0">
                          <a:latin typeface="Helvetica Neue" panose="020B0604020202020204" charset="0"/>
                        </a:rPr>
                        <a:t>Role</a:t>
                      </a:r>
                    </a:p>
                  </a:txBody>
                  <a:tcPr/>
                </a:tc>
                <a:extLst>
                  <a:ext uri="{0D108BD9-81ED-4DB2-BD59-A6C34878D82A}">
                    <a16:rowId xmlns:a16="http://schemas.microsoft.com/office/drawing/2014/main" val="1720101576"/>
                  </a:ext>
                </a:extLst>
              </a:tr>
              <a:tr h="683388">
                <a:tc>
                  <a:txBody>
                    <a:bodyPr/>
                    <a:lstStyle/>
                    <a:p>
                      <a:r>
                        <a:rPr lang="en-US" sz="1800" b="1" noProof="0" dirty="0">
                          <a:latin typeface="Helvetica Neue" panose="020B0604020202020204" charset="0"/>
                        </a:rPr>
                        <a:t>Technical innovator</a:t>
                      </a:r>
                    </a:p>
                  </a:txBody>
                  <a:tcPr/>
                </a:tc>
                <a:tc>
                  <a:txBody>
                    <a:bodyPr/>
                    <a:lstStyle/>
                    <a:p>
                      <a:r>
                        <a:rPr lang="en-US" sz="1800" noProof="0" dirty="0">
                          <a:latin typeface="Helvetica Neue" panose="020B0604020202020204" charset="0"/>
                        </a:rPr>
                        <a:t>Expert in several fields. Generates new ideas and sees new and different ways of doing things. Sometimes referred to as the „mad scientist”</a:t>
                      </a:r>
                    </a:p>
                  </a:txBody>
                  <a:tcPr/>
                </a:tc>
                <a:extLst>
                  <a:ext uri="{0D108BD9-81ED-4DB2-BD59-A6C34878D82A}">
                    <a16:rowId xmlns:a16="http://schemas.microsoft.com/office/drawing/2014/main" val="922431454"/>
                  </a:ext>
                </a:extLst>
              </a:tr>
              <a:tr h="683388">
                <a:tc>
                  <a:txBody>
                    <a:bodyPr/>
                    <a:lstStyle/>
                    <a:p>
                      <a:r>
                        <a:rPr lang="en-US" sz="1800" b="1" noProof="0" dirty="0">
                          <a:latin typeface="Helvetica Neue" panose="020B0604020202020204" charset="0"/>
                        </a:rPr>
                        <a:t>Technical/commercial scanner</a:t>
                      </a:r>
                    </a:p>
                  </a:txBody>
                  <a:tcPr/>
                </a:tc>
                <a:tc>
                  <a:txBody>
                    <a:bodyPr/>
                    <a:lstStyle/>
                    <a:p>
                      <a:r>
                        <a:rPr lang="en-US" sz="1800" noProof="0" dirty="0">
                          <a:latin typeface="Helvetica Neue" panose="020B0604020202020204" charset="0"/>
                        </a:rPr>
                        <a:t>Acquires information from external environment through networking and via market and technical information.</a:t>
                      </a:r>
                    </a:p>
                  </a:txBody>
                  <a:tcPr/>
                </a:tc>
                <a:extLst>
                  <a:ext uri="{0D108BD9-81ED-4DB2-BD59-A6C34878D82A}">
                    <a16:rowId xmlns:a16="http://schemas.microsoft.com/office/drawing/2014/main" val="875915166"/>
                  </a:ext>
                </a:extLst>
              </a:tr>
              <a:tr h="390512">
                <a:tc>
                  <a:txBody>
                    <a:bodyPr/>
                    <a:lstStyle/>
                    <a:p>
                      <a:r>
                        <a:rPr lang="en-US" sz="1800" b="1" noProof="0" dirty="0">
                          <a:latin typeface="Helvetica Neue" panose="020B0604020202020204" charset="0"/>
                        </a:rPr>
                        <a:t>Boundary developer</a:t>
                      </a:r>
                    </a:p>
                  </a:txBody>
                  <a:tcPr/>
                </a:tc>
                <a:tc>
                  <a:txBody>
                    <a:bodyPr/>
                    <a:lstStyle/>
                    <a:p>
                      <a:r>
                        <a:rPr lang="en-US" sz="1800" noProof="0" dirty="0">
                          <a:latin typeface="Helvetica Neue" panose="020B0604020202020204" charset="0"/>
                        </a:rPr>
                        <a:t>Establishes connections with external environment</a:t>
                      </a:r>
                    </a:p>
                  </a:txBody>
                  <a:tcPr/>
                </a:tc>
                <a:extLst>
                  <a:ext uri="{0D108BD9-81ED-4DB2-BD59-A6C34878D82A}">
                    <a16:rowId xmlns:a16="http://schemas.microsoft.com/office/drawing/2014/main" val="4256957021"/>
                  </a:ext>
                </a:extLst>
              </a:tr>
              <a:tr h="976271">
                <a:tc>
                  <a:txBody>
                    <a:bodyPr/>
                    <a:lstStyle/>
                    <a:p>
                      <a:r>
                        <a:rPr lang="en-US" sz="1800" b="1" noProof="0" dirty="0">
                          <a:latin typeface="Helvetica Neue" panose="020B0604020202020204" charset="0"/>
                        </a:rPr>
                        <a:t>Gatekeeper</a:t>
                      </a:r>
                    </a:p>
                  </a:txBody>
                  <a:tcPr/>
                </a:tc>
                <a:tc>
                  <a:txBody>
                    <a:bodyPr/>
                    <a:lstStyle/>
                    <a:p>
                      <a:r>
                        <a:rPr lang="en-US" sz="1800" noProof="0" dirty="0">
                          <a:latin typeface="Helvetica Neue" panose="020B0604020202020204" charset="0"/>
                        </a:rPr>
                        <a:t>Keeps informed of related developments outside of the organization through journals, conferences, networking. Distributes internally information and acts as internal source of information</a:t>
                      </a:r>
                    </a:p>
                  </a:txBody>
                  <a:tcPr/>
                </a:tc>
                <a:extLst>
                  <a:ext uri="{0D108BD9-81ED-4DB2-BD59-A6C34878D82A}">
                    <a16:rowId xmlns:a16="http://schemas.microsoft.com/office/drawing/2014/main" val="728729909"/>
                  </a:ext>
                </a:extLst>
              </a:tr>
              <a:tr h="683388">
                <a:tc>
                  <a:txBody>
                    <a:bodyPr/>
                    <a:lstStyle/>
                    <a:p>
                      <a:r>
                        <a:rPr lang="en-US" sz="1800" b="1" noProof="0" dirty="0">
                          <a:latin typeface="Helvetica Neue" panose="020B0604020202020204" charset="0"/>
                        </a:rPr>
                        <a:t>Product champion</a:t>
                      </a:r>
                    </a:p>
                  </a:txBody>
                  <a:tcPr/>
                </a:tc>
                <a:tc>
                  <a:txBody>
                    <a:bodyPr/>
                    <a:lstStyle/>
                    <a:p>
                      <a:r>
                        <a:rPr lang="en-US" sz="1800" noProof="0" dirty="0">
                          <a:latin typeface="Helvetica Neue" panose="020B0604020202020204" charset="0"/>
                        </a:rPr>
                        <a:t>Sells new ideas to others in organization. Acquires resources and takes risks. </a:t>
                      </a:r>
                    </a:p>
                  </a:txBody>
                  <a:tcPr/>
                </a:tc>
                <a:extLst>
                  <a:ext uri="{0D108BD9-81ED-4DB2-BD59-A6C34878D82A}">
                    <a16:rowId xmlns:a16="http://schemas.microsoft.com/office/drawing/2014/main" val="3429534855"/>
                  </a:ext>
                </a:extLst>
              </a:tr>
              <a:tr h="976271">
                <a:tc>
                  <a:txBody>
                    <a:bodyPr/>
                    <a:lstStyle/>
                    <a:p>
                      <a:r>
                        <a:rPr lang="en-US" sz="1800" b="1" noProof="0" dirty="0">
                          <a:latin typeface="Helvetica Neue" panose="020B0604020202020204" charset="0"/>
                        </a:rPr>
                        <a:t>Project manager</a:t>
                      </a:r>
                    </a:p>
                  </a:txBody>
                  <a:tcPr/>
                </a:tc>
                <a:tc>
                  <a:txBody>
                    <a:bodyPr/>
                    <a:lstStyle/>
                    <a:p>
                      <a:r>
                        <a:rPr lang="en-US" sz="1800" noProof="0" dirty="0">
                          <a:latin typeface="Helvetica Neue" panose="020B0604020202020204" charset="0"/>
                        </a:rPr>
                        <a:t>Source of leadership and motivation. Plans and organizes the project. Meets administrative requirements. Coordinates and oversees team efficiency. </a:t>
                      </a:r>
                    </a:p>
                  </a:txBody>
                  <a:tcPr/>
                </a:tc>
                <a:extLst>
                  <a:ext uri="{0D108BD9-81ED-4DB2-BD59-A6C34878D82A}">
                    <a16:rowId xmlns:a16="http://schemas.microsoft.com/office/drawing/2014/main" val="3414626839"/>
                  </a:ext>
                </a:extLst>
              </a:tr>
              <a:tr h="976271">
                <a:tc>
                  <a:txBody>
                    <a:bodyPr/>
                    <a:lstStyle/>
                    <a:p>
                      <a:r>
                        <a:rPr lang="en-US" sz="1800" b="1" noProof="0" dirty="0">
                          <a:latin typeface="Helvetica Neue" panose="020B0604020202020204" charset="0"/>
                        </a:rPr>
                        <a:t>Sponsor</a:t>
                      </a:r>
                    </a:p>
                  </a:txBody>
                  <a:tcPr/>
                </a:tc>
                <a:tc>
                  <a:txBody>
                    <a:bodyPr/>
                    <a:lstStyle/>
                    <a:p>
                      <a:r>
                        <a:rPr lang="en-US" sz="1800" noProof="0" dirty="0">
                          <a:latin typeface="Helvetica Neue" panose="020B0604020202020204" charset="0"/>
                        </a:rPr>
                        <a:t>Provides access to a power base within the organization. Buffer from unnecessary organizational constraints. Ensures project team receives what it needs from other parts of the organization. </a:t>
                      </a:r>
                    </a:p>
                  </a:txBody>
                  <a:tcPr/>
                </a:tc>
                <a:extLst>
                  <a:ext uri="{0D108BD9-81ED-4DB2-BD59-A6C34878D82A}">
                    <a16:rowId xmlns:a16="http://schemas.microsoft.com/office/drawing/2014/main" val="2104482267"/>
                  </a:ext>
                </a:extLst>
              </a:tr>
            </a:tbl>
          </a:graphicData>
        </a:graphic>
      </p:graphicFrame>
    </p:spTree>
    <p:extLst>
      <p:ext uri="{BB962C8B-B14F-4D97-AF65-F5344CB8AC3E}">
        <p14:creationId xmlns:p14="http://schemas.microsoft.com/office/powerpoint/2010/main" val="231740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07E5141-5571-1AB7-14A2-2E585808AEEC}"/>
              </a:ext>
            </a:extLst>
          </p:cNvPr>
          <p:cNvSpPr txBox="1"/>
          <p:nvPr/>
        </p:nvSpPr>
        <p:spPr>
          <a:xfrm>
            <a:off x="1319648" y="8874236"/>
            <a:ext cx="1098378" cy="276999"/>
          </a:xfrm>
          <a:prstGeom prst="rect">
            <a:avLst/>
          </a:prstGeom>
          <a:noFill/>
        </p:spPr>
        <p:txBody>
          <a:bodyPr wrap="none" rtlCol="0">
            <a:spAutoFit/>
          </a:bodyPr>
          <a:lstStyle/>
          <a:p>
            <a:r>
              <a:rPr lang="en-US" sz="1200" dirty="0">
                <a:latin typeface="Helvetica Neue" panose="020B0604020202020204" charset="0"/>
              </a:rPr>
              <a:t>Source no.: 2</a:t>
            </a:r>
          </a:p>
        </p:txBody>
      </p:sp>
      <p:sp>
        <p:nvSpPr>
          <p:cNvPr id="3" name="CuadroTexto 28">
            <a:extLst>
              <a:ext uri="{FF2B5EF4-FFF2-40B4-BE49-F238E27FC236}">
                <a16:creationId xmlns:a16="http://schemas.microsoft.com/office/drawing/2014/main" id="{9AB7DC59-A03B-6CE4-4BD8-206309A0D161}"/>
              </a:ext>
            </a:extLst>
          </p:cNvPr>
          <p:cNvSpPr txBox="1"/>
          <p:nvPr/>
        </p:nvSpPr>
        <p:spPr>
          <a:xfrm>
            <a:off x="1296000" y="1548000"/>
            <a:ext cx="15840000" cy="707886"/>
          </a:xfrm>
          <a:prstGeom prst="rect">
            <a:avLst/>
          </a:prstGeom>
          <a:noFill/>
        </p:spPr>
        <p:txBody>
          <a:bodyPr wrap="square" rtlCol="0">
            <a:noAutofit/>
          </a:bodyPr>
          <a:lstStyle/>
          <a:p>
            <a:pPr marL="546100" indent="-546100"/>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Key individuals, tools and methodologies in innovation management</a:t>
            </a:r>
          </a:p>
        </p:txBody>
      </p:sp>
      <p:sp>
        <p:nvSpPr>
          <p:cNvPr id="4" name="CuadroTexto 29">
            <a:extLst>
              <a:ext uri="{FF2B5EF4-FFF2-40B4-BE49-F238E27FC236}">
                <a16:creationId xmlns:a16="http://schemas.microsoft.com/office/drawing/2014/main" id="{045A43B5-662E-EB56-D111-FABDBC9A74BF}"/>
              </a:ext>
            </a:extLst>
          </p:cNvPr>
          <p:cNvSpPr txBox="1"/>
          <p:nvPr/>
        </p:nvSpPr>
        <p:spPr>
          <a:xfrm>
            <a:off x="1295999" y="2808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Key tools and methodologies in innovation management within organizations</a:t>
            </a:r>
          </a:p>
        </p:txBody>
      </p:sp>
      <p:graphicFrame>
        <p:nvGraphicFramePr>
          <p:cNvPr id="5" name="Tabelle 5">
            <a:extLst>
              <a:ext uri="{FF2B5EF4-FFF2-40B4-BE49-F238E27FC236}">
                <a16:creationId xmlns:a16="http://schemas.microsoft.com/office/drawing/2014/main" id="{3797DCCE-E308-81F7-C529-33BA0C36B849}"/>
              </a:ext>
            </a:extLst>
          </p:cNvPr>
          <p:cNvGraphicFramePr>
            <a:graphicFrameLocks noGrp="1"/>
          </p:cNvGraphicFramePr>
          <p:nvPr>
            <p:extLst>
              <p:ext uri="{D42A27DB-BD31-4B8C-83A1-F6EECF244321}">
                <p14:modId xmlns:p14="http://schemas.microsoft.com/office/powerpoint/2010/main" val="1646799504"/>
              </p:ext>
            </p:extLst>
          </p:nvPr>
        </p:nvGraphicFramePr>
        <p:xfrm>
          <a:off x="1296000" y="3744000"/>
          <a:ext cx="15696000" cy="4428000"/>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2209438283"/>
                    </a:ext>
                  </a:extLst>
                </a:gridCol>
                <a:gridCol w="2700000">
                  <a:extLst>
                    <a:ext uri="{9D8B030D-6E8A-4147-A177-3AD203B41FA5}">
                      <a16:colId xmlns:a16="http://schemas.microsoft.com/office/drawing/2014/main" val="3056951221"/>
                    </a:ext>
                  </a:extLst>
                </a:gridCol>
                <a:gridCol w="2700000">
                  <a:extLst>
                    <a:ext uri="{9D8B030D-6E8A-4147-A177-3AD203B41FA5}">
                      <a16:colId xmlns:a16="http://schemas.microsoft.com/office/drawing/2014/main" val="2002892820"/>
                    </a:ext>
                  </a:extLst>
                </a:gridCol>
                <a:gridCol w="2700000">
                  <a:extLst>
                    <a:ext uri="{9D8B030D-6E8A-4147-A177-3AD203B41FA5}">
                      <a16:colId xmlns:a16="http://schemas.microsoft.com/office/drawing/2014/main" val="724622916"/>
                    </a:ext>
                  </a:extLst>
                </a:gridCol>
                <a:gridCol w="2700000">
                  <a:extLst>
                    <a:ext uri="{9D8B030D-6E8A-4147-A177-3AD203B41FA5}">
                      <a16:colId xmlns:a16="http://schemas.microsoft.com/office/drawing/2014/main" val="2489143425"/>
                    </a:ext>
                  </a:extLst>
                </a:gridCol>
                <a:gridCol w="2700000">
                  <a:extLst>
                    <a:ext uri="{9D8B030D-6E8A-4147-A177-3AD203B41FA5}">
                      <a16:colId xmlns:a16="http://schemas.microsoft.com/office/drawing/2014/main" val="348467898"/>
                    </a:ext>
                  </a:extLst>
                </a:gridCol>
              </a:tblGrid>
              <a:tr h="1116000">
                <a:tc>
                  <a:txBody>
                    <a:bodyPr/>
                    <a:lstStyle/>
                    <a:p>
                      <a:pPr>
                        <a:lnSpc>
                          <a:spcPct val="115000"/>
                        </a:lnSpc>
                        <a:spcAft>
                          <a:spcPts val="0"/>
                        </a:spcAft>
                        <a:tabLst>
                          <a:tab pos="723900" algn="l"/>
                        </a:tabLst>
                      </a:pPr>
                      <a:r>
                        <a:rPr lang="en-US" sz="1800" b="1" noProof="0" dirty="0">
                          <a:solidFill>
                            <a:schemeClr val="bg1"/>
                          </a:solidFill>
                          <a:effectLst/>
                          <a:latin typeface="Helvetica Neue" panose="020B0604020202020204"/>
                        </a:rPr>
                        <a:t>Innovation management typologies: </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4B7"/>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Knowledge and technology management</a:t>
                      </a:r>
                      <a:endParaRPr lang="en-US" sz="1800" b="1" noProof="0"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Market intelligence</a:t>
                      </a:r>
                      <a:endParaRPr lang="en-US" sz="1800" b="1" noProof="0"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Cooperation and networking </a:t>
                      </a:r>
                      <a:endParaRPr lang="en-US" sz="1800" b="1" noProof="0"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Human resources management Teleworking</a:t>
                      </a:r>
                      <a:endParaRPr lang="en-US" sz="1800" b="1" noProof="0"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Interface management</a:t>
                      </a:r>
                      <a:endParaRPr lang="en-US" sz="1800" b="1" noProof="0"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963754879"/>
                  </a:ext>
                </a:extLst>
              </a:tr>
              <a:tr h="331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noProof="0" dirty="0">
                          <a:solidFill>
                            <a:schemeClr val="bg1"/>
                          </a:solidFill>
                          <a:effectLst/>
                          <a:latin typeface="Helvetica Neue" panose="020B0604020202020204"/>
                        </a:rPr>
                        <a:t>Methodologies and tools:</a:t>
                      </a:r>
                      <a:endParaRPr lang="en-US" sz="1800" b="1" noProof="0" dirty="0">
                        <a:solidFill>
                          <a:schemeClr val="bg1"/>
                        </a:solidFill>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4D94B7"/>
                      </a:solidFill>
                      <a:prstDash val="solid"/>
                      <a:round/>
                      <a:headEnd type="none" w="med" len="med"/>
                      <a:tailEnd type="none" w="med" len="med"/>
                    </a:lnB>
                    <a:solidFill>
                      <a:srgbClr val="4D94B7"/>
                    </a:solidFill>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Knowledge audits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Knowledge mapping</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Technology road maps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Industry foresight panels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Document management</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IPR management</a:t>
                      </a:r>
                      <a:endParaRPr lang="en-US"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Technology watch/technology search</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Patents analysis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Business intelligence</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Competitor analysis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Trend analysis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Focus groups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Customer relationship management (CRM)</a:t>
                      </a:r>
                      <a:endParaRPr lang="en-US"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Groupware </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Team-building</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Supply chain management</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Industrial clustering</a:t>
                      </a:r>
                      <a:endParaRPr lang="en-US"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Corporate intranets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Online recruitment</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e-Learning</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Competence management</a:t>
                      </a:r>
                      <a:endParaRPr lang="en-US"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R&amp;D – marketing interface management</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Concurrent engineering</a:t>
                      </a:r>
                      <a:endParaRPr lang="en-US"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2148171365"/>
                  </a:ext>
                </a:extLst>
              </a:tr>
            </a:tbl>
          </a:graphicData>
        </a:graphic>
      </p:graphicFrame>
    </p:spTree>
    <p:extLst>
      <p:ext uri="{BB962C8B-B14F-4D97-AF65-F5344CB8AC3E}">
        <p14:creationId xmlns:p14="http://schemas.microsoft.com/office/powerpoint/2010/main" val="338642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07E5141-5571-1AB7-14A2-2E585808AEEC}"/>
              </a:ext>
            </a:extLst>
          </p:cNvPr>
          <p:cNvSpPr txBox="1"/>
          <p:nvPr/>
        </p:nvSpPr>
        <p:spPr>
          <a:xfrm>
            <a:off x="1319648" y="8874236"/>
            <a:ext cx="1098378" cy="276999"/>
          </a:xfrm>
          <a:prstGeom prst="rect">
            <a:avLst/>
          </a:prstGeom>
          <a:noFill/>
        </p:spPr>
        <p:txBody>
          <a:bodyPr wrap="none" rtlCol="0">
            <a:spAutoFit/>
          </a:bodyPr>
          <a:lstStyle/>
          <a:p>
            <a:r>
              <a:rPr lang="en-US" sz="1200" dirty="0">
                <a:latin typeface="Helvetica Neue" panose="020B0604020202020204" charset="0"/>
              </a:rPr>
              <a:t>Source no.: 2</a:t>
            </a:r>
          </a:p>
        </p:txBody>
      </p:sp>
      <p:sp>
        <p:nvSpPr>
          <p:cNvPr id="3" name="CuadroTexto 28">
            <a:extLst>
              <a:ext uri="{FF2B5EF4-FFF2-40B4-BE49-F238E27FC236}">
                <a16:creationId xmlns:a16="http://schemas.microsoft.com/office/drawing/2014/main" id="{9AB7DC59-A03B-6CE4-4BD8-206309A0D161}"/>
              </a:ext>
            </a:extLst>
          </p:cNvPr>
          <p:cNvSpPr txBox="1"/>
          <p:nvPr/>
        </p:nvSpPr>
        <p:spPr>
          <a:xfrm>
            <a:off x="1296000" y="1548000"/>
            <a:ext cx="15840000" cy="707886"/>
          </a:xfrm>
          <a:prstGeom prst="rect">
            <a:avLst/>
          </a:prstGeom>
          <a:noFill/>
        </p:spPr>
        <p:txBody>
          <a:bodyPr wrap="square" rtlCol="0">
            <a:noAutofit/>
          </a:bodyPr>
          <a:lstStyle/>
          <a:p>
            <a:pPr marL="546100" indent="-546100"/>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Key individuals, tools and methodologies in innovation management</a:t>
            </a:r>
          </a:p>
        </p:txBody>
      </p:sp>
      <p:sp>
        <p:nvSpPr>
          <p:cNvPr id="4" name="CuadroTexto 29">
            <a:extLst>
              <a:ext uri="{FF2B5EF4-FFF2-40B4-BE49-F238E27FC236}">
                <a16:creationId xmlns:a16="http://schemas.microsoft.com/office/drawing/2014/main" id="{045A43B5-662E-EB56-D111-FABDBC9A74BF}"/>
              </a:ext>
            </a:extLst>
          </p:cNvPr>
          <p:cNvSpPr txBox="1"/>
          <p:nvPr/>
        </p:nvSpPr>
        <p:spPr>
          <a:xfrm>
            <a:off x="1295999" y="2808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Key tools and methodologies in innovation management within organizations</a:t>
            </a:r>
          </a:p>
        </p:txBody>
      </p:sp>
      <p:graphicFrame>
        <p:nvGraphicFramePr>
          <p:cNvPr id="5" name="Tabelle 5">
            <a:extLst>
              <a:ext uri="{FF2B5EF4-FFF2-40B4-BE49-F238E27FC236}">
                <a16:creationId xmlns:a16="http://schemas.microsoft.com/office/drawing/2014/main" id="{3797DCCE-E308-81F7-C529-33BA0C36B849}"/>
              </a:ext>
            </a:extLst>
          </p:cNvPr>
          <p:cNvGraphicFramePr>
            <a:graphicFrameLocks noGrp="1"/>
          </p:cNvGraphicFramePr>
          <p:nvPr>
            <p:extLst>
              <p:ext uri="{D42A27DB-BD31-4B8C-83A1-F6EECF244321}">
                <p14:modId xmlns:p14="http://schemas.microsoft.com/office/powerpoint/2010/main" val="1311990347"/>
              </p:ext>
            </p:extLst>
          </p:nvPr>
        </p:nvGraphicFramePr>
        <p:xfrm>
          <a:off x="1296000" y="3744000"/>
          <a:ext cx="15696000" cy="3780000"/>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2209438283"/>
                    </a:ext>
                  </a:extLst>
                </a:gridCol>
                <a:gridCol w="2700000">
                  <a:extLst>
                    <a:ext uri="{9D8B030D-6E8A-4147-A177-3AD203B41FA5}">
                      <a16:colId xmlns:a16="http://schemas.microsoft.com/office/drawing/2014/main" val="3056951221"/>
                    </a:ext>
                  </a:extLst>
                </a:gridCol>
                <a:gridCol w="2700000">
                  <a:extLst>
                    <a:ext uri="{9D8B030D-6E8A-4147-A177-3AD203B41FA5}">
                      <a16:colId xmlns:a16="http://schemas.microsoft.com/office/drawing/2014/main" val="2002892820"/>
                    </a:ext>
                  </a:extLst>
                </a:gridCol>
                <a:gridCol w="2700000">
                  <a:extLst>
                    <a:ext uri="{9D8B030D-6E8A-4147-A177-3AD203B41FA5}">
                      <a16:colId xmlns:a16="http://schemas.microsoft.com/office/drawing/2014/main" val="724622916"/>
                    </a:ext>
                  </a:extLst>
                </a:gridCol>
                <a:gridCol w="2700000">
                  <a:extLst>
                    <a:ext uri="{9D8B030D-6E8A-4147-A177-3AD203B41FA5}">
                      <a16:colId xmlns:a16="http://schemas.microsoft.com/office/drawing/2014/main" val="2489143425"/>
                    </a:ext>
                  </a:extLst>
                </a:gridCol>
                <a:gridCol w="2700000">
                  <a:extLst>
                    <a:ext uri="{9D8B030D-6E8A-4147-A177-3AD203B41FA5}">
                      <a16:colId xmlns:a16="http://schemas.microsoft.com/office/drawing/2014/main" val="348467898"/>
                    </a:ext>
                  </a:extLst>
                </a:gridCol>
              </a:tblGrid>
              <a:tr h="1080000">
                <a:tc>
                  <a:txBody>
                    <a:bodyPr/>
                    <a:lstStyle/>
                    <a:p>
                      <a:pPr>
                        <a:lnSpc>
                          <a:spcPct val="115000"/>
                        </a:lnSpc>
                        <a:spcAft>
                          <a:spcPts val="0"/>
                        </a:spcAft>
                        <a:tabLst>
                          <a:tab pos="723900" algn="l"/>
                        </a:tabLst>
                      </a:pPr>
                      <a:r>
                        <a:rPr lang="en-US" sz="1800" b="1" noProof="0" dirty="0">
                          <a:solidFill>
                            <a:schemeClr val="bg1"/>
                          </a:solidFill>
                          <a:effectLst/>
                          <a:latin typeface="Helvetica Neue" panose="020B0604020202020204"/>
                        </a:rPr>
                        <a:t>Innovation management typologies: </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4B7"/>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Creativity development</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Process improvement</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Innovation project management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Design and product development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noProof="0" dirty="0">
                          <a:effectLst/>
                          <a:latin typeface="Helvetica Neue" panose="020B0604020202020204"/>
                        </a:rPr>
                        <a:t>Business creation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963754879"/>
                  </a:ext>
                </a:extLst>
              </a:tr>
              <a:tr h="2700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noProof="0" dirty="0">
                          <a:solidFill>
                            <a:schemeClr val="bg1"/>
                          </a:solidFill>
                          <a:effectLst/>
                          <a:latin typeface="Helvetica Neue" panose="020B0604020202020204"/>
                        </a:rPr>
                        <a:t>Methodologies and tools:</a:t>
                      </a:r>
                      <a:endParaRPr lang="en-US" sz="1800" b="1" noProof="0" dirty="0">
                        <a:solidFill>
                          <a:schemeClr val="bg1"/>
                        </a:solidFill>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4D94B7"/>
                      </a:solidFill>
                      <a:prstDash val="solid"/>
                      <a:round/>
                      <a:headEnd type="none" w="med" len="med"/>
                      <a:tailEnd type="none" w="med" len="med"/>
                    </a:lnB>
                    <a:solidFill>
                      <a:srgbClr val="4D94B7"/>
                    </a:solidFill>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Brainstorming</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Lateral thinking</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TRIZ*</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Scamper method</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Mind mapping</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Benchmarking</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Workflow</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Business process re-engineering</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Just in time</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Project management</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Gannt charts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Project appraisal</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Stage-gate processes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Project portfolio management</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CAD systems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Rapid prototyping</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Usability approaches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Quality function deployment</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Value analysis</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NPD computer decision models</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Business simulation</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Business plan</a:t>
                      </a:r>
                    </a:p>
                    <a:p>
                      <a:pPr marL="285750" indent="-285750">
                        <a:lnSpc>
                          <a:spcPct val="115000"/>
                        </a:lnSpc>
                        <a:spcAft>
                          <a:spcPts val="0"/>
                        </a:spcAft>
                        <a:buFont typeface="Wingdings" panose="05000000000000000000" pitchFamily="2" charset="2"/>
                        <a:buChar char="§"/>
                        <a:tabLst>
                          <a:tab pos="723900" algn="l"/>
                        </a:tabLst>
                      </a:pPr>
                      <a:r>
                        <a:rPr lang="en-US" sz="1800" noProof="0" dirty="0">
                          <a:effectLst/>
                          <a:latin typeface="Helvetica Neue" panose="020B0604020202020204"/>
                        </a:rPr>
                        <a:t>Spin-off from research to market</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2148171365"/>
                  </a:ext>
                </a:extLst>
              </a:tr>
            </a:tbl>
          </a:graphicData>
        </a:graphic>
      </p:graphicFrame>
    </p:spTree>
    <p:extLst>
      <p:ext uri="{BB962C8B-B14F-4D97-AF65-F5344CB8AC3E}">
        <p14:creationId xmlns:p14="http://schemas.microsoft.com/office/powerpoint/2010/main" val="306397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 your knowledge!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2960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Please answer the following questions:</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1. The main dilemma for innovating organizations is</a:t>
            </a:r>
          </a:p>
          <a:p>
            <a:pPr marL="342900" indent="-342900">
              <a:buBlip>
                <a:blip r:embed="rId2"/>
              </a:buBlip>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Creativity vs. stability</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Incremental or radical innovation</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Product or process innovation</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Blue sky innovation process is characterized by</a:t>
            </a:r>
          </a:p>
          <a:p>
            <a:pPr marL="342900" indent="-342900">
              <a:buBlip>
                <a:blip r:embed="rId2"/>
              </a:buBlip>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Product and process uncertainty</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Product uncertainty</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Process uncertainty</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Rectángulo 21">
            <a:extLst>
              <a:ext uri="{FF2B5EF4-FFF2-40B4-BE49-F238E27FC236}">
                <a16:creationId xmlns:a16="http://schemas.microsoft.com/office/drawing/2014/main" id="{8A751C3E-D34C-3583-C2E3-0C9DC82329FD}"/>
              </a:ext>
            </a:extLst>
          </p:cNvPr>
          <p:cNvSpPr/>
          <p:nvPr/>
        </p:nvSpPr>
        <p:spPr>
          <a:xfrm>
            <a:off x="9396000" y="3996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Which of the following are not characteristics of organic structure</a:t>
            </a:r>
          </a:p>
          <a:p>
            <a:pPr marL="342900" indent="-342900">
              <a:buBlip>
                <a:blip r:embed="rId2"/>
              </a:buBlip>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Relaxed, informal control</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Flexible behavior at workplace</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Firm control</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0" name="Rectángulo 21">
            <a:extLst>
              <a:ext uri="{FF2B5EF4-FFF2-40B4-BE49-F238E27FC236}">
                <a16:creationId xmlns:a16="http://schemas.microsoft.com/office/drawing/2014/main" id="{7DF5915B-55FA-D306-81FC-81849977A63F}"/>
              </a:ext>
            </a:extLst>
          </p:cNvPr>
          <p:cNvSpPr/>
          <p:nvPr/>
        </p:nvSpPr>
        <p:spPr>
          <a:xfrm>
            <a:off x="9396000" y="6624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In their search for knowledge organizations engaged in exploitation</a:t>
            </a:r>
          </a:p>
          <a:p>
            <a:pPr marL="342900" indent="-342900">
              <a:buBlip>
                <a:blip r:embed="rId2"/>
              </a:buBlip>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Fine tune existing products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Operate in existing tech frame</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All of the above</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21">
            <a:extLst>
              <a:ext uri="{FF2B5EF4-FFF2-40B4-BE49-F238E27FC236}">
                <a16:creationId xmlns:a16="http://schemas.microsoft.com/office/drawing/2014/main" id="{5E7D9D23-8E31-2F34-D040-8784C2E0052D}"/>
              </a:ext>
            </a:extLst>
          </p:cNvPr>
          <p:cNvSpPr/>
          <p:nvPr/>
        </p:nvSpPr>
        <p:spPr>
          <a:xfrm>
            <a:off x="9396000" y="1368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Gatekeepers</a:t>
            </a:r>
          </a:p>
          <a:p>
            <a:pPr marL="342900" indent="-342900">
              <a:buBlip>
                <a:blip r:embed="rId2"/>
              </a:buBlip>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Distribute information internally</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Plan and organize projects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Provide access to organizational power base</a:t>
            </a:r>
          </a:p>
        </p:txBody>
      </p:sp>
    </p:spTree>
    <p:extLst>
      <p:ext uri="{BB962C8B-B14F-4D97-AF65-F5344CB8AC3E}">
        <p14:creationId xmlns:p14="http://schemas.microsoft.com/office/powerpoint/2010/main" val="52471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 your knowledge!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2960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Solution:</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1. The main dilemma for innovating organizations is</a:t>
            </a:r>
          </a:p>
          <a:p>
            <a:pPr marL="342900" indent="-342900">
              <a:buBlip>
                <a:blip r:embed="rId2"/>
              </a:buBlip>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Creativity vs. stability</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Incremental or radical innovation</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Product or process innovation</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Blue sky innovation process is characterized by</a:t>
            </a:r>
          </a:p>
          <a:p>
            <a:pPr marL="342900" indent="-342900">
              <a:buBlip>
                <a:blip r:embed="rId2"/>
              </a:buBlip>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Product and process uncertainty</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Product uncertainty</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Process uncertainty</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Rectángulo 21">
            <a:extLst>
              <a:ext uri="{FF2B5EF4-FFF2-40B4-BE49-F238E27FC236}">
                <a16:creationId xmlns:a16="http://schemas.microsoft.com/office/drawing/2014/main" id="{8A751C3E-D34C-3583-C2E3-0C9DC82329FD}"/>
              </a:ext>
            </a:extLst>
          </p:cNvPr>
          <p:cNvSpPr/>
          <p:nvPr/>
        </p:nvSpPr>
        <p:spPr>
          <a:xfrm>
            <a:off x="9396000" y="3996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Which of the following are not characteristics of organic structure</a:t>
            </a:r>
          </a:p>
          <a:p>
            <a:pPr marL="342900" indent="-342900">
              <a:buBlip>
                <a:blip r:embed="rId2"/>
              </a:buBlip>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Relaxed, informal control</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Flexible behavior at workplace</a:t>
            </a: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Firm control</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0" name="Rectángulo 21">
            <a:extLst>
              <a:ext uri="{FF2B5EF4-FFF2-40B4-BE49-F238E27FC236}">
                <a16:creationId xmlns:a16="http://schemas.microsoft.com/office/drawing/2014/main" id="{7DF5915B-55FA-D306-81FC-81849977A63F}"/>
              </a:ext>
            </a:extLst>
          </p:cNvPr>
          <p:cNvSpPr/>
          <p:nvPr/>
        </p:nvSpPr>
        <p:spPr>
          <a:xfrm>
            <a:off x="9396000" y="6624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In their search for knowledge organizations engaged in exploitation</a:t>
            </a:r>
          </a:p>
          <a:p>
            <a:pPr marL="342900" indent="-342900">
              <a:buBlip>
                <a:blip r:embed="rId2"/>
              </a:buBlip>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Fine tune existing products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Operate in existing tech frame</a:t>
            </a: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All of the above</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21">
            <a:extLst>
              <a:ext uri="{FF2B5EF4-FFF2-40B4-BE49-F238E27FC236}">
                <a16:creationId xmlns:a16="http://schemas.microsoft.com/office/drawing/2014/main" id="{5E7D9D23-8E31-2F34-D040-8784C2E0052D}"/>
              </a:ext>
            </a:extLst>
          </p:cNvPr>
          <p:cNvSpPr/>
          <p:nvPr/>
        </p:nvSpPr>
        <p:spPr>
          <a:xfrm>
            <a:off x="9396000" y="1368000"/>
            <a:ext cx="7740000" cy="2448000"/>
          </a:xfrm>
          <a:prstGeom prst="snip2DiagRect">
            <a:avLst/>
          </a:prstGeom>
          <a:ln w="28575">
            <a:solidFill>
              <a:srgbClr val="4D94B7"/>
            </a:solidFill>
          </a:ln>
        </p:spPr>
        <p:txBody>
          <a:bodyPr wrap="square" tIns="0" bIns="0">
            <a:noAutofit/>
          </a:bodyPr>
          <a:lstStyle/>
          <a:p>
            <a:pPr marL="352425" indent="-3524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Gatekeepers</a:t>
            </a:r>
          </a:p>
          <a:p>
            <a:pPr marL="342900" indent="-342900">
              <a:buBlip>
                <a:blip r:embed="rId2"/>
              </a:buBlip>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Distribute information internally</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Plan and organize projects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Provide access to organizational power base</a:t>
            </a:r>
          </a:p>
        </p:txBody>
      </p:sp>
    </p:spTree>
    <p:extLst>
      <p:ext uri="{BB962C8B-B14F-4D97-AF65-F5344CB8AC3E}">
        <p14:creationId xmlns:p14="http://schemas.microsoft.com/office/powerpoint/2010/main" val="306812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68;p12">
            <a:extLst>
              <a:ext uri="{FF2B5EF4-FFF2-40B4-BE49-F238E27FC236}">
                <a16:creationId xmlns:a16="http://schemas.microsoft.com/office/drawing/2014/main" id="{27750926-70AE-A7CD-F103-AB6A70228813}"/>
              </a:ext>
            </a:extLst>
          </p:cNvPr>
          <p:cNvSpPr txBox="1"/>
          <p:nvPr/>
        </p:nvSpPr>
        <p:spPr>
          <a:xfrm>
            <a:off x="1296000" y="1548000"/>
            <a:ext cx="38944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Summing up</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0" name="Google Shape;569;p12">
            <a:extLst>
              <a:ext uri="{FF2B5EF4-FFF2-40B4-BE49-F238E27FC236}">
                <a16:creationId xmlns:a16="http://schemas.microsoft.com/office/drawing/2014/main" id="{354DBF9D-A119-3B04-472A-BF5F10980A4D}"/>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Well done! Now you know more about:</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1" name="Google Shape;98;p4">
            <a:extLst>
              <a:ext uri="{FF2B5EF4-FFF2-40B4-BE49-F238E27FC236}">
                <a16:creationId xmlns:a16="http://schemas.microsoft.com/office/drawing/2014/main" id="{77C17BEE-0E35-BC2B-5B13-F07BB5DFFCE0}"/>
              </a:ext>
            </a:extLst>
          </p:cNvPr>
          <p:cNvSpPr txBox="1"/>
          <p:nvPr/>
        </p:nvSpPr>
        <p:spPr>
          <a:xfrm>
            <a:off x="1296000" y="3384000"/>
            <a:ext cx="9576000" cy="1585009"/>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3"/>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Relevance of innovation management</a:t>
            </a:r>
          </a:p>
          <a:p>
            <a:pPr marL="628650" indent="-628650">
              <a:spcAft>
                <a:spcPts val="1000"/>
              </a:spcAft>
              <a:buClr>
                <a:srgbClr val="000000"/>
              </a:buClr>
              <a:buSzPct val="100000"/>
              <a:buBlip>
                <a:blip r:embed="rId3"/>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Factors to consider in innovation management</a:t>
            </a:r>
          </a:p>
          <a:p>
            <a:pPr marL="628650" indent="-628650">
              <a:spcAft>
                <a:spcPts val="1000"/>
              </a:spcAft>
              <a:buClr>
                <a:srgbClr val="000000"/>
              </a:buClr>
              <a:buSzPct val="100000"/>
              <a:buBlip>
                <a:blip r:embed="rId3"/>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Tools, methods and roles in innovation management</a:t>
            </a:r>
          </a:p>
        </p:txBody>
      </p:sp>
      <p:pic>
        <p:nvPicPr>
          <p:cNvPr id="21" name="Google Shape;570;p12">
            <a:extLst>
              <a:ext uri="{FF2B5EF4-FFF2-40B4-BE49-F238E27FC236}">
                <a16:creationId xmlns:a16="http://schemas.microsoft.com/office/drawing/2014/main" id="{9216BD40-3FDE-EEDD-7D1C-FA0D3FF648D4}"/>
              </a:ext>
            </a:extLst>
          </p:cNvPr>
          <p:cNvPicPr preferRelativeResize="0"/>
          <p:nvPr/>
        </p:nvPicPr>
        <p:blipFill rotWithShape="1">
          <a:blip r:embed="rId4">
            <a:alphaModFix/>
          </a:blip>
          <a:srcRect/>
          <a:stretch/>
        </p:blipFill>
        <p:spPr>
          <a:xfrm>
            <a:off x="10972800" y="3372231"/>
            <a:ext cx="5601396" cy="5601396"/>
          </a:xfrm>
          <a:prstGeom prst="rect">
            <a:avLst/>
          </a:prstGeom>
          <a:noFill/>
          <a:ln>
            <a:noFill/>
          </a:ln>
        </p:spPr>
      </p:pic>
    </p:spTree>
    <p:extLst>
      <p:ext uri="{BB962C8B-B14F-4D97-AF65-F5344CB8AC3E}">
        <p14:creationId xmlns:p14="http://schemas.microsoft.com/office/powerpoint/2010/main" val="145192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9FCDC-9BD4-7FCA-127D-C3C2E1B938B6}"/>
              </a:ext>
            </a:extLst>
          </p:cNvPr>
          <p:cNvSpPr txBox="1"/>
          <p:nvPr/>
        </p:nvSpPr>
        <p:spPr>
          <a:xfrm>
            <a:off x="1296000" y="3384000"/>
            <a:ext cx="15840000" cy="3708708"/>
          </a:xfrm>
          <a:prstGeom prst="rect">
            <a:avLst/>
          </a:prstGeom>
          <a:noFill/>
        </p:spPr>
        <p:txBody>
          <a:bodyPr wrap="square" rtlCol="0">
            <a:noAutofit/>
          </a:bodyPr>
          <a:lstStyle/>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Tidd, J., Bessant, J. (2013). Managing Innovation: Integrating Technological, Market and Organizational Change, 5th edition. Chichester: John Wiley &amp; Sons Ltd.</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Trott, P. (2018). Innovation Management and New Product Development. 6th edition. Pearson</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Stojcic, N., Hashi, I. and Orlic, E. (2018). Creativity, innovation effectiveness and productive efficiency in the United Kingdom. European Journal of Innovation Management, 21(4)</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Dabic, M., Stojcic, N., Simic, M., Potocan, V., Slavkovic, M. and Nedelko, Z. (2021). Intellectual agility and innovation in micro and small businesses: The mediating role of entrepreneurial leadership. Journal of Business Research, 123</a:t>
            </a:r>
            <a:r>
              <a:rPr lang="en-US" sz="2400" dirty="0">
                <a:effectLst/>
                <a:latin typeface="Helvetica Neue" panose="020B0604020202020204" charset="0"/>
                <a:cs typeface="Microsoft Sans Serif" panose="020B0604020202020204" pitchFamily="34" charset="0"/>
              </a:rPr>
              <a:t> </a:t>
            </a:r>
            <a:endParaRPr lang="en-US" sz="2400" dirty="0">
              <a:latin typeface="Helvetica Neue" panose="020B0604020202020204" charset="0"/>
              <a:cs typeface="Microsoft Sans Serif" panose="020B0604020202020204" pitchFamily="34" charset="0"/>
            </a:endParaRPr>
          </a:p>
        </p:txBody>
      </p:sp>
      <p:sp>
        <p:nvSpPr>
          <p:cNvPr id="4" name="Google Shape;583;p43">
            <a:extLst>
              <a:ext uri="{FF2B5EF4-FFF2-40B4-BE49-F238E27FC236}">
                <a16:creationId xmlns:a16="http://schemas.microsoft.com/office/drawing/2014/main" id="{C908273C-CDD6-59FA-B417-E29811323F40}"/>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Bibliography (1)</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43450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7200" b="1" spc="-114" dirty="0">
                <a:solidFill>
                  <a:srgbClr val="4D94B7"/>
                </a:solidFill>
                <a:latin typeface="Helvetica Neue"/>
                <a:ea typeface="Microsoft Sans Serif" panose="020B0604020202020204" pitchFamily="34" charset="0"/>
                <a:cs typeface="Microsoft Sans Serif" panose="020B0604020202020204" pitchFamily="34" charset="0"/>
              </a:rPr>
              <a:t>Thank you!</a:t>
            </a:r>
            <a:endParaRPr kumimoji="0" lang="en-US" sz="7200" b="1" i="0" u="none" strike="noStrike" kern="1200" cap="none" spc="0" normalizeH="0" baseline="0" dirty="0">
              <a:ln>
                <a:noFill/>
              </a:ln>
              <a:solidFill>
                <a:srgbClr val="4D94B7"/>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8280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5;p4">
            <a:extLst>
              <a:ext uri="{FF2B5EF4-FFF2-40B4-BE49-F238E27FC236}">
                <a16:creationId xmlns:a16="http://schemas.microsoft.com/office/drawing/2014/main" id="{CA73A6D9-FEC4-C22B-1C9F-B8C319F7B1DE}"/>
              </a:ext>
            </a:extLst>
          </p:cNvPr>
          <p:cNvPicPr preferRelativeResize="0"/>
          <p:nvPr/>
        </p:nvPicPr>
        <p:blipFill rotWithShape="1">
          <a:blip r:embed="rId3">
            <a:alphaModFix/>
          </a:blip>
          <a:srcRect/>
          <a:stretch/>
        </p:blipFill>
        <p:spPr>
          <a:xfrm>
            <a:off x="10439400" y="2740507"/>
            <a:ext cx="6060593" cy="6060593"/>
          </a:xfrm>
          <a:prstGeom prst="rect">
            <a:avLst/>
          </a:prstGeom>
          <a:noFill/>
          <a:ln>
            <a:noFill/>
          </a:ln>
        </p:spPr>
      </p:pic>
      <p:sp>
        <p:nvSpPr>
          <p:cNvPr id="10" name="Google Shape;97;p4">
            <a:extLst>
              <a:ext uri="{FF2B5EF4-FFF2-40B4-BE49-F238E27FC236}">
                <a16:creationId xmlns:a16="http://schemas.microsoft.com/office/drawing/2014/main" id="{4A76A6AF-0B5F-29F3-9461-CE4F0DC07E33}"/>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Objectives</a:t>
            </a:r>
            <a:endParaRPr lang="en-US" sz="4800" b="1" i="0" u="none" strike="noStrike" cap="none" dirty="0">
              <a:solidFill>
                <a:srgbClr val="AED633"/>
              </a:solidFill>
              <a:latin typeface="Helvetica Neue"/>
              <a:ea typeface="Helvetica Neue"/>
              <a:cs typeface="Helvetica Neue"/>
              <a:sym typeface="Helvetica Neue"/>
            </a:endParaRPr>
          </a:p>
        </p:txBody>
      </p:sp>
      <p:sp>
        <p:nvSpPr>
          <p:cNvPr id="11" name="Google Shape;98;p4">
            <a:extLst>
              <a:ext uri="{FF2B5EF4-FFF2-40B4-BE49-F238E27FC236}">
                <a16:creationId xmlns:a16="http://schemas.microsoft.com/office/drawing/2014/main" id="{DDB8A683-AE1E-2355-6964-ADDEBF065C23}"/>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4"/>
              </a:buBlip>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Explain the meaning and complex nature of innovation management within organizations</a:t>
            </a:r>
          </a:p>
          <a:p>
            <a:pPr marL="542925" indent="-542925">
              <a:spcAft>
                <a:spcPts val="1800"/>
              </a:spcAft>
              <a:buSzPct val="100000"/>
              <a:buBlip>
                <a:blip r:embed="rId4"/>
              </a:buBlip>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Identify the factors organizations have to manage in order to achieve success in innovation</a:t>
            </a:r>
          </a:p>
          <a:p>
            <a:pPr marL="542925" indent="-542925">
              <a:spcAft>
                <a:spcPts val="1800"/>
              </a:spcAft>
              <a:buSzPct val="100000"/>
              <a:buBlip>
                <a:blip r:embed="rId4"/>
              </a:buBlip>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Identify the activities performed by key individuals in innovation management within organizations</a:t>
            </a:r>
          </a:p>
          <a:p>
            <a:pPr lvl="0">
              <a:spcAft>
                <a:spcPts val="1800"/>
              </a:spcAft>
              <a:buSzPct val="100000"/>
            </a:pPr>
            <a:endParaRPr lang="en-US" sz="2400" dirty="0">
              <a:effectLst/>
              <a:latin typeface="Helvetica Neue" panose="020B0604020202020204" charset="0"/>
              <a:ea typeface="Calibri" panose="020F0502020204030204" pitchFamily="34" charset="0"/>
              <a:cs typeface="Times New Roman" panose="02020603050405020304" pitchFamily="18" charset="0"/>
            </a:endParaRPr>
          </a:p>
        </p:txBody>
      </p:sp>
      <p:sp>
        <p:nvSpPr>
          <p:cNvPr id="14" name="Google Shape;104;p4">
            <a:extLst>
              <a:ext uri="{FF2B5EF4-FFF2-40B4-BE49-F238E27FC236}">
                <a16:creationId xmlns:a16="http://schemas.microsoft.com/office/drawing/2014/main" id="{02F79A83-5F0B-5CE7-36F6-5E008FC1CB8F}"/>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AED633"/>
                </a:solidFill>
                <a:latin typeface="Helvetica Neue"/>
                <a:ea typeface="Helvetica Neue"/>
                <a:cs typeface="Helvetica Neue"/>
                <a:sym typeface="Helvetica Neue"/>
              </a:rPr>
              <a:t>At the end of this module you will be able to:</a:t>
            </a:r>
            <a:endParaRPr lang="en-US"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The concept and nature of innovation management</a:t>
            </a:r>
            <a:endParaRPr kumimoji="0" lang="en-US" sz="48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 1</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1.1 The concept of innovation</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1.2 How are innovations created?</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1.3 What is innovation management?</a:t>
            </a: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1.The concept and nature of innovation management</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2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The concept of innovation</a:t>
            </a:r>
          </a:p>
        </p:txBody>
      </p:sp>
      <p:graphicFrame>
        <p:nvGraphicFramePr>
          <p:cNvPr id="7" name="Diagram 6">
            <a:extLst>
              <a:ext uri="{FF2B5EF4-FFF2-40B4-BE49-F238E27FC236}">
                <a16:creationId xmlns:a16="http://schemas.microsoft.com/office/drawing/2014/main" id="{CE1C0EC1-77CC-CD8C-94CF-CA885BC9B627}"/>
              </a:ext>
            </a:extLst>
          </p:cNvPr>
          <p:cNvGraphicFramePr/>
          <p:nvPr>
            <p:extLst>
              <p:ext uri="{D42A27DB-BD31-4B8C-83A1-F6EECF244321}">
                <p14:modId xmlns:p14="http://schemas.microsoft.com/office/powerpoint/2010/main" val="1043753327"/>
              </p:ext>
            </p:extLst>
          </p:nvPr>
        </p:nvGraphicFramePr>
        <p:xfrm>
          <a:off x="9504000" y="3384000"/>
          <a:ext cx="7596000" cy="55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FB07FB9-8984-11D5-6379-CD9E8CB90A57}"/>
              </a:ext>
            </a:extLst>
          </p:cNvPr>
          <p:cNvSpPr txBox="1"/>
          <p:nvPr/>
        </p:nvSpPr>
        <p:spPr>
          <a:xfrm>
            <a:off x="1295999" y="3384000"/>
            <a:ext cx="8388000" cy="5580000"/>
          </a:xfrm>
          <a:prstGeom prst="rect">
            <a:avLst/>
          </a:prstGeom>
          <a:noFill/>
        </p:spPr>
        <p:txBody>
          <a:bodyPr wrap="square" rtlCol="0">
            <a:noAutofit/>
          </a:bodyPr>
          <a:lstStyle/>
          <a:p>
            <a:pPr marL="342900" indent="-342900">
              <a:buBlip>
                <a:blip r:embed="rId7"/>
              </a:buBlip>
            </a:pPr>
            <a:r>
              <a:rPr lang="en-US" sz="2400" dirty="0">
                <a:latin typeface="Helvetica Neue" panose="020B0604020202020204" charset="0"/>
                <a:cs typeface="Microsoft Sans Serif" panose="020B0604020202020204" pitchFamily="34" charset="0"/>
              </a:rPr>
              <a:t>Innovations are at the core of organizational success</a:t>
            </a:r>
          </a:p>
          <a:p>
            <a:pPr marL="342900" indent="-342900">
              <a:buBlip>
                <a:blip r:embed="rId7"/>
              </a:buBlip>
            </a:pPr>
            <a:endParaRPr lang="en-US" sz="2400" dirty="0">
              <a:latin typeface="Helvetica Neue" panose="020B0604020202020204" charset="0"/>
              <a:cs typeface="Microsoft Sans Serif" panose="020B0604020202020204" pitchFamily="34" charset="0"/>
            </a:endParaRPr>
          </a:p>
          <a:p>
            <a:pPr marL="342900" indent="-342900">
              <a:buBlip>
                <a:blip r:embed="rId7"/>
              </a:buBlip>
            </a:pPr>
            <a:r>
              <a:rPr lang="en-US" sz="2400" dirty="0">
                <a:latin typeface="Helvetica Neue" panose="020B0604020202020204" charset="0"/>
                <a:cs typeface="Microsoft Sans Serif" panose="020B0604020202020204" pitchFamily="34" charset="0"/>
              </a:rPr>
              <a:t>They help firms to more easily differentiate from their rivals</a:t>
            </a:r>
          </a:p>
          <a:p>
            <a:pPr marL="342900" indent="-342900">
              <a:buBlip>
                <a:blip r:embed="rId7"/>
              </a:buBlip>
            </a:pPr>
            <a:endParaRPr lang="en-US" sz="2400" dirty="0">
              <a:latin typeface="Helvetica Neue" panose="020B0604020202020204" charset="0"/>
              <a:cs typeface="Microsoft Sans Serif" panose="020B0604020202020204" pitchFamily="34" charset="0"/>
            </a:endParaRPr>
          </a:p>
          <a:p>
            <a:pPr marL="342900" indent="-342900">
              <a:buBlip>
                <a:blip r:embed="rId7"/>
              </a:buBlip>
            </a:pPr>
            <a:r>
              <a:rPr lang="en-US" sz="2400" dirty="0">
                <a:latin typeface="Helvetica Neue" panose="020B0604020202020204" charset="0"/>
                <a:cs typeface="Microsoft Sans Serif" panose="020B0604020202020204" pitchFamily="34" charset="0"/>
              </a:rPr>
              <a:t>They can be found across all sectors and in many shapes</a:t>
            </a:r>
          </a:p>
          <a:p>
            <a:pPr marL="342900" indent="-342900">
              <a:buBlip>
                <a:blip r:embed="rId7"/>
              </a:buBlip>
            </a:pPr>
            <a:endParaRPr lang="en-US" sz="2400" dirty="0">
              <a:latin typeface="Helvetica Neue" panose="020B0604020202020204" charset="0"/>
              <a:cs typeface="Microsoft Sans Serif" panose="020B0604020202020204" pitchFamily="34" charset="0"/>
            </a:endParaRPr>
          </a:p>
          <a:p>
            <a:pPr marL="342900" indent="-342900">
              <a:buBlip>
                <a:blip r:embed="rId7"/>
              </a:buBlip>
            </a:pPr>
            <a:r>
              <a:rPr lang="en-US" sz="2400" dirty="0">
                <a:latin typeface="Helvetica Neue" panose="020B0604020202020204" charset="0"/>
                <a:cs typeface="Microsoft Sans Serif" panose="020B0604020202020204" pitchFamily="34" charset="0"/>
              </a:rPr>
              <a:t>Commonly we distinguish between product, process, organizational and marketing innovations</a:t>
            </a:r>
          </a:p>
          <a:p>
            <a:pPr marL="342900" indent="-342900">
              <a:buBlip>
                <a:blip r:embed="rId7"/>
              </a:buBlip>
            </a:pPr>
            <a:endParaRPr lang="en-US" sz="2400" dirty="0">
              <a:latin typeface="Helvetica Neue" panose="020B0604020202020204" charset="0"/>
              <a:cs typeface="Microsoft Sans Serif" panose="020B0604020202020204" pitchFamily="34" charset="0"/>
            </a:endParaRPr>
          </a:p>
          <a:p>
            <a:pPr marL="342900" indent="-342900">
              <a:buBlip>
                <a:blip r:embed="rId7"/>
              </a:buBlip>
            </a:pPr>
            <a:r>
              <a:rPr lang="en-US" sz="2400" dirty="0">
                <a:latin typeface="Helvetica Neue" panose="020B0604020202020204" charset="0"/>
                <a:cs typeface="Microsoft Sans Serif" panose="020B0604020202020204" pitchFamily="34" charset="0"/>
              </a:rPr>
              <a:t>They differ by the degree of novelty (radical vs. Incremental)</a:t>
            </a:r>
          </a:p>
          <a:p>
            <a:pPr marL="342900" indent="-342900">
              <a:buBlip>
                <a:blip r:embed="rId7"/>
              </a:buBlip>
            </a:pPr>
            <a:endParaRPr lang="en-US" sz="2400" dirty="0">
              <a:latin typeface="Helvetica Neue" panose="020B0604020202020204" charset="0"/>
              <a:cs typeface="Microsoft Sans Serif" panose="020B0604020202020204" pitchFamily="34" charset="0"/>
            </a:endParaRPr>
          </a:p>
          <a:p>
            <a:pPr marL="342900" indent="-342900">
              <a:buBlip>
                <a:blip r:embed="rId7"/>
              </a:buBlip>
            </a:pPr>
            <a:r>
              <a:rPr lang="en-US" sz="2400" dirty="0">
                <a:latin typeface="Helvetica Neue" panose="020B0604020202020204" charset="0"/>
                <a:cs typeface="Microsoft Sans Serif" panose="020B0604020202020204" pitchFamily="34" charset="0"/>
              </a:rPr>
              <a:t>On the right are some ways how innovations transform our world</a:t>
            </a:r>
          </a:p>
        </p:txBody>
      </p:sp>
    </p:spTree>
    <p:extLst>
      <p:ext uri="{BB962C8B-B14F-4D97-AF65-F5344CB8AC3E}">
        <p14:creationId xmlns:p14="http://schemas.microsoft.com/office/powerpoint/2010/main" val="25262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A1EA366-12AB-146F-F8F3-595D091284FC}"/>
              </a:ext>
            </a:extLst>
          </p:cNvPr>
          <p:cNvGraphicFramePr/>
          <p:nvPr>
            <p:extLst>
              <p:ext uri="{D42A27DB-BD31-4B8C-83A1-F6EECF244321}">
                <p14:modId xmlns:p14="http://schemas.microsoft.com/office/powerpoint/2010/main" val="93642385"/>
              </p:ext>
            </p:extLst>
          </p:nvPr>
        </p:nvGraphicFramePr>
        <p:xfrm>
          <a:off x="1296000" y="3384000"/>
          <a:ext cx="15660000" cy="57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29">
            <a:extLst>
              <a:ext uri="{FF2B5EF4-FFF2-40B4-BE49-F238E27FC236}">
                <a16:creationId xmlns:a16="http://schemas.microsoft.com/office/drawing/2014/main" id="{37F8370A-DB37-DEE7-C282-4FA312DF5505}"/>
              </a:ext>
            </a:extLst>
          </p:cNvPr>
          <p:cNvSpPr txBox="1"/>
          <p:nvPr/>
        </p:nvSpPr>
        <p:spPr>
          <a:xfrm>
            <a:off x="1296000" y="2304000"/>
            <a:ext cx="579942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The concept of innovation</a:t>
            </a:r>
          </a:p>
        </p:txBody>
      </p:sp>
      <p:sp>
        <p:nvSpPr>
          <p:cNvPr id="7" name="CuadroTexto 28">
            <a:extLst>
              <a:ext uri="{FF2B5EF4-FFF2-40B4-BE49-F238E27FC236}">
                <a16:creationId xmlns:a16="http://schemas.microsoft.com/office/drawing/2014/main" id="{4D52F801-AB11-B6EC-F98F-BC8010D6ECAE}"/>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1.The concept and nature of innovation management</a:t>
            </a:r>
          </a:p>
        </p:txBody>
      </p:sp>
    </p:spTree>
    <p:extLst>
      <p:ext uri="{BB962C8B-B14F-4D97-AF65-F5344CB8AC3E}">
        <p14:creationId xmlns:p14="http://schemas.microsoft.com/office/powerpoint/2010/main" val="111845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3">
            <a:extLst>
              <a:ext uri="{FF2B5EF4-FFF2-40B4-BE49-F238E27FC236}">
                <a16:creationId xmlns:a16="http://schemas.microsoft.com/office/drawing/2014/main" id="{7C2C5F2E-62E2-AC16-C442-81036D8DD643}"/>
              </a:ext>
            </a:extLst>
          </p:cNvPr>
          <p:cNvSpPr/>
          <p:nvPr/>
        </p:nvSpPr>
        <p:spPr>
          <a:xfrm>
            <a:off x="3060000" y="3960000"/>
            <a:ext cx="4680000" cy="3600000"/>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90000" tIns="720000" rIns="90000" bIns="46800" rtlCol="0"/>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rPr>
              <a:t>Innovations can emerge within and outside of organizations</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rPr>
              <a:t>Both paths require from organizations to answer two questions</a:t>
            </a:r>
          </a:p>
        </p:txBody>
      </p:sp>
      <p:sp>
        <p:nvSpPr>
          <p:cNvPr id="20" name="object 3">
            <a:extLst>
              <a:ext uri="{FF2B5EF4-FFF2-40B4-BE49-F238E27FC236}">
                <a16:creationId xmlns:a16="http://schemas.microsoft.com/office/drawing/2014/main" id="{B7F43DB0-E295-1F32-7DFD-0A6568271FF9}"/>
              </a:ext>
            </a:extLst>
          </p:cNvPr>
          <p:cNvSpPr/>
          <p:nvPr/>
        </p:nvSpPr>
        <p:spPr>
          <a:xfrm>
            <a:off x="10584000" y="3960000"/>
            <a:ext cx="4680000" cy="3600000"/>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90000" tIns="720000" rIns="90000" bIns="46800" rtlCol="0"/>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rPr>
              <a:t>How to manage internal innovation processes?</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rPr>
              <a:t>How to manage interactions with innovation ecosystem?</a:t>
            </a:r>
          </a:p>
        </p:txBody>
      </p:sp>
      <p:pic>
        <p:nvPicPr>
          <p:cNvPr id="27" name="object 8">
            <a:extLst>
              <a:ext uri="{FF2B5EF4-FFF2-40B4-BE49-F238E27FC236}">
                <a16:creationId xmlns:a16="http://schemas.microsoft.com/office/drawing/2014/main" id="{B3EE6A01-FD44-67AA-4C99-DCE667BDF0AD}"/>
              </a:ext>
            </a:extLst>
          </p:cNvPr>
          <p:cNvPicPr/>
          <p:nvPr/>
        </p:nvPicPr>
        <p:blipFill>
          <a:blip r:embed="rId3" cstate="print"/>
          <a:stretch>
            <a:fillRect/>
          </a:stretch>
        </p:blipFill>
        <p:spPr>
          <a:xfrm>
            <a:off x="5040000" y="3600000"/>
            <a:ext cx="720000" cy="720000"/>
          </a:xfrm>
          <a:prstGeom prst="rect">
            <a:avLst/>
          </a:prstGeom>
          <a:solidFill>
            <a:schemeClr val="accent1">
              <a:lumMod val="75000"/>
            </a:schemeClr>
          </a:solidFill>
          <a:scene3d>
            <a:camera prst="orthographicFront">
              <a:rot lat="0" lon="0" rev="0"/>
            </a:camera>
            <a:lightRig rig="threePt" dir="t"/>
          </a:scene3d>
        </p:spPr>
      </p:pic>
      <p:pic>
        <p:nvPicPr>
          <p:cNvPr id="28" name="object 8">
            <a:extLst>
              <a:ext uri="{FF2B5EF4-FFF2-40B4-BE49-F238E27FC236}">
                <a16:creationId xmlns:a16="http://schemas.microsoft.com/office/drawing/2014/main" id="{58CEEBEE-8EE1-3DB7-C7E5-541E11EDAD30}"/>
              </a:ext>
            </a:extLst>
          </p:cNvPr>
          <p:cNvPicPr/>
          <p:nvPr/>
        </p:nvPicPr>
        <p:blipFill>
          <a:blip r:embed="rId3" cstate="print"/>
          <a:stretch>
            <a:fillRect/>
          </a:stretch>
        </p:blipFill>
        <p:spPr>
          <a:xfrm>
            <a:off x="12564000" y="3600000"/>
            <a:ext cx="720000" cy="720000"/>
          </a:xfrm>
          <a:prstGeom prst="rect">
            <a:avLst/>
          </a:prstGeom>
          <a:solidFill>
            <a:schemeClr val="accent1">
              <a:lumMod val="75000"/>
            </a:schemeClr>
          </a:solidFill>
          <a:scene3d>
            <a:camera prst="orthographicFront">
              <a:rot lat="0" lon="0" rev="0"/>
            </a:camera>
            <a:lightRig rig="threePt" dir="t"/>
          </a:scene3d>
        </p:spPr>
      </p:pic>
      <p:sp>
        <p:nvSpPr>
          <p:cNvPr id="10" name="CuadroTexto 29">
            <a:extLst>
              <a:ext uri="{FF2B5EF4-FFF2-40B4-BE49-F238E27FC236}">
                <a16:creationId xmlns:a16="http://schemas.microsoft.com/office/drawing/2014/main" id="{3F34CE6E-9A81-2D18-21C8-245C69BE8F3A}"/>
              </a:ext>
            </a:extLst>
          </p:cNvPr>
          <p:cNvSpPr txBox="1"/>
          <p:nvPr/>
        </p:nvSpPr>
        <p:spPr>
          <a:xfrm>
            <a:off x="1296000" y="2304000"/>
            <a:ext cx="6022411"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How are innovations created?</a:t>
            </a:r>
          </a:p>
        </p:txBody>
      </p:sp>
      <p:sp>
        <p:nvSpPr>
          <p:cNvPr id="11" name="CuadroTexto 28">
            <a:extLst>
              <a:ext uri="{FF2B5EF4-FFF2-40B4-BE49-F238E27FC236}">
                <a16:creationId xmlns:a16="http://schemas.microsoft.com/office/drawing/2014/main" id="{663B1A5A-1188-AE5A-4351-2C131469A69A}"/>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1.The concept and nature of innovation management</a:t>
            </a:r>
          </a:p>
        </p:txBody>
      </p:sp>
    </p:spTree>
    <p:extLst>
      <p:ext uri="{BB962C8B-B14F-4D97-AF65-F5344CB8AC3E}">
        <p14:creationId xmlns:p14="http://schemas.microsoft.com/office/powerpoint/2010/main" val="97517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1.3. What is innovation management?</a:t>
            </a:r>
          </a:p>
        </p:txBody>
      </p:sp>
      <p:sp>
        <p:nvSpPr>
          <p:cNvPr id="10" name="TextBox 9">
            <a:extLst>
              <a:ext uri="{FF2B5EF4-FFF2-40B4-BE49-F238E27FC236}">
                <a16:creationId xmlns:a16="http://schemas.microsoft.com/office/drawing/2014/main" id="{73EF3C70-B22C-BDE2-985D-E90CA804BBAC}"/>
              </a:ext>
            </a:extLst>
          </p:cNvPr>
          <p:cNvSpPr txBox="1"/>
          <p:nvPr/>
        </p:nvSpPr>
        <p:spPr>
          <a:xfrm>
            <a:off x="1296000" y="3384000"/>
            <a:ext cx="15840000" cy="5632311"/>
          </a:xfrm>
          <a:prstGeom prst="rect">
            <a:avLst/>
          </a:prstGeom>
          <a:noFill/>
        </p:spPr>
        <p:txBody>
          <a:bodyPr wrap="square" rtlCol="0">
            <a:noAutofit/>
          </a:bodyPr>
          <a:lstStyle/>
          <a:p>
            <a:pPr marL="342900" indent="-342900">
              <a:buBlip>
                <a:blip r:embed="rId2"/>
              </a:buBlip>
            </a:pPr>
            <a:r>
              <a:rPr lang="en-US" sz="2400" dirty="0">
                <a:latin typeface="Helvetica Neue" panose="020B0604020202020204" charset="0"/>
                <a:cs typeface="Microsoft Sans Serif" panose="020B0604020202020204" pitchFamily="34" charset="0"/>
              </a:rPr>
              <a:t>Innovation management refers to identification, reconfiguration and implementation of all resources relevant for creation and commercialization of innovations</a:t>
            </a:r>
          </a:p>
          <a:p>
            <a:pPr marL="342900" indent="-342900">
              <a:buBlip>
                <a:blip r:embed="rId2"/>
              </a:buBlip>
            </a:pPr>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en-US" sz="2400" dirty="0">
                <a:latin typeface="Helvetica Neue" panose="020B0604020202020204" charset="0"/>
                <a:cs typeface="Microsoft Sans Serif" panose="020B0604020202020204" pitchFamily="34" charset="0"/>
              </a:rPr>
              <a:t>Innovating organizations must consider organizational, technological, financial, infrastructural, human capital and many other internal capabilities within enterprise and in its innovation ecosystem</a:t>
            </a:r>
          </a:p>
          <a:p>
            <a:pPr marL="342900" indent="-342900">
              <a:buBlip>
                <a:blip r:embed="rId2"/>
              </a:buBlip>
            </a:pPr>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en-US" sz="2400" dirty="0">
                <a:latin typeface="Helvetica Neue" panose="020B0604020202020204" charset="0"/>
                <a:cs typeface="Microsoft Sans Serif" panose="020B0604020202020204" pitchFamily="34" charset="0"/>
              </a:rPr>
              <a:t>Innovation starts with creative idea so organizations must pay particular attention to management of creativity at individual and organizational level</a:t>
            </a:r>
          </a:p>
          <a:p>
            <a:pPr marL="342900" indent="-342900">
              <a:buBlip>
                <a:blip r:embed="rId2"/>
              </a:buBlip>
            </a:pPr>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en-US" sz="2400" dirty="0">
                <a:latin typeface="Helvetica Neue" panose="020B0604020202020204" charset="0"/>
                <a:cs typeface="Microsoft Sans Serif" panose="020B0604020202020204" pitchFamily="34" charset="0"/>
              </a:rPr>
              <a:t>In intrapreneurial organizations these issues are even more pronounced. Having limited pool of internal resources as primary ecosystem and knowledge base means that mistakes can be costly and even fatal for the future of organization. </a:t>
            </a:r>
          </a:p>
          <a:p>
            <a:pPr marL="342900" indent="-342900">
              <a:buBlip>
                <a:blip r:embed="rId2"/>
              </a:buBlip>
            </a:pPr>
            <a:endParaRPr lang="en-US" sz="2400" dirty="0">
              <a:latin typeface="Helvetica Neue" panose="020B0604020202020204" charset="0"/>
              <a:cs typeface="Microsoft Sans Serif" panose="020B0604020202020204" pitchFamily="34" charset="0"/>
            </a:endParaRPr>
          </a:p>
          <a:p>
            <a:pPr marL="342900" indent="-342900">
              <a:buBlip>
                <a:blip r:embed="rId2"/>
              </a:buBlip>
            </a:pPr>
            <a:r>
              <a:rPr lang="en-US" sz="2400" dirty="0">
                <a:latin typeface="Helvetica Neue" panose="020B0604020202020204" charset="0"/>
                <a:cs typeface="Microsoft Sans Serif" panose="020B0604020202020204" pitchFamily="34" charset="0"/>
              </a:rPr>
              <a:t>This forces organizations to choose between stability and creativity</a:t>
            </a:r>
          </a:p>
          <a:p>
            <a:pPr marL="342900" indent="-342900">
              <a:buFont typeface="Arial" panose="020B0604020202020204" pitchFamily="34" charset="0"/>
              <a:buChar char="•"/>
            </a:pPr>
            <a:endParaRPr lang="en-US" sz="2400" dirty="0">
              <a:latin typeface="Helvetica Neue" panose="020B0604020202020204" charset="0"/>
              <a:cs typeface="Microsoft Sans Serif" panose="020B0604020202020204" pitchFamily="34" charset="0"/>
            </a:endParaRPr>
          </a:p>
        </p:txBody>
      </p:sp>
      <p:sp>
        <p:nvSpPr>
          <p:cNvPr id="11" name="CuadroTexto 28">
            <a:extLst>
              <a:ext uri="{FF2B5EF4-FFF2-40B4-BE49-F238E27FC236}">
                <a16:creationId xmlns:a16="http://schemas.microsoft.com/office/drawing/2014/main" id="{7FC435B4-6EDE-D23A-09C3-B60E732730D1}"/>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1.The concept and nature of innovation management</a:t>
            </a:r>
          </a:p>
        </p:txBody>
      </p:sp>
    </p:spTree>
    <p:extLst>
      <p:ext uri="{BB962C8B-B14F-4D97-AF65-F5344CB8AC3E}">
        <p14:creationId xmlns:p14="http://schemas.microsoft.com/office/powerpoint/2010/main" val="18149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Factors to consider in innovation management</a:t>
            </a:r>
            <a:endParaRPr kumimoji="0" lang="en-US" sz="48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 2</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2.1 Creativity vs. stability</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2.2 Uncertainty and search for knowledge</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2.3 Internal processes</a:t>
            </a:r>
          </a:p>
        </p:txBody>
      </p:sp>
    </p:spTree>
    <p:extLst>
      <p:ext uri="{BB962C8B-B14F-4D97-AF65-F5344CB8AC3E}">
        <p14:creationId xmlns:p14="http://schemas.microsoft.com/office/powerpoint/2010/main" val="233817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2122</Words>
  <Application>Microsoft Office PowerPoint</Application>
  <PresentationFormat>Benutzerdefiniert</PresentationFormat>
  <Paragraphs>414</Paragraphs>
  <Slides>27</Slides>
  <Notes>4</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27</vt:i4>
      </vt:variant>
    </vt:vector>
  </HeadingPairs>
  <TitlesOfParts>
    <vt:vector size="34"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180</cp:revision>
  <cp:lastPrinted>2022-12-01T09:15:04Z</cp:lastPrinted>
  <dcterms:created xsi:type="dcterms:W3CDTF">2022-01-27T16:04:38Z</dcterms:created>
  <dcterms:modified xsi:type="dcterms:W3CDTF">2024-02-05T00:02:59Z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