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5"/>
    <p:sldMasterId id="2147483650" r:id="rId6"/>
    <p:sldMasterId id="2147483653" r:id="rId7"/>
  </p:sldMasterIdLst>
  <p:notesMasterIdLst>
    <p:notesMasterId r:id="rId39"/>
  </p:notesMasterIdLst>
  <p:handoutMasterIdLst>
    <p:handoutMasterId r:id="rId40"/>
  </p:handoutMasterIdLst>
  <p:sldIdLst>
    <p:sldId id="256" r:id="rId8"/>
    <p:sldId id="257" r:id="rId9"/>
    <p:sldId id="258" r:id="rId10"/>
    <p:sldId id="259" r:id="rId11"/>
    <p:sldId id="293" r:id="rId12"/>
    <p:sldId id="261" r:id="rId13"/>
    <p:sldId id="262" r:id="rId14"/>
    <p:sldId id="263" r:id="rId15"/>
    <p:sldId id="264" r:id="rId16"/>
    <p:sldId id="265" r:id="rId17"/>
    <p:sldId id="266" r:id="rId18"/>
    <p:sldId id="267" r:id="rId19"/>
    <p:sldId id="268" r:id="rId20"/>
    <p:sldId id="269" r:id="rId21"/>
    <p:sldId id="290" r:id="rId22"/>
    <p:sldId id="271" r:id="rId23"/>
    <p:sldId id="291" r:id="rId24"/>
    <p:sldId id="273" r:id="rId25"/>
    <p:sldId id="274" r:id="rId26"/>
    <p:sldId id="275" r:id="rId27"/>
    <p:sldId id="276" r:id="rId28"/>
    <p:sldId id="298" r:id="rId29"/>
    <p:sldId id="278" r:id="rId30"/>
    <p:sldId id="289" r:id="rId31"/>
    <p:sldId id="292" r:id="rId32"/>
    <p:sldId id="284" r:id="rId33"/>
    <p:sldId id="299" r:id="rId34"/>
    <p:sldId id="286" r:id="rId35"/>
    <p:sldId id="287" r:id="rId36"/>
    <p:sldId id="294" r:id="rId37"/>
    <p:sldId id="288" r:id="rId38"/>
  </p:sldIdLst>
  <p:sldSz cx="18288000" cy="10287000"/>
  <p:notesSz cx="18288000" cy="10287000"/>
  <p:embeddedFontLst>
    <p:embeddedFont>
      <p:font typeface="Helvetica Neue" panose="020B0604020202020204"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1" roundtripDataSignature="AMtx7miFkifIhWJYAN4mtAopQbX3pWRaHA=="/>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F770FA1-16AD-4335-ED35-1F9876AF6202}" name="Adilhan Adil (CCG)" initials="AA(" userId="S::adilhan.adil@ccgeurope.com::525f50c8-9af0-493a-950e-9bb6f042934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94B7"/>
    <a:srgbClr val="AED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E7520E7-A668-B97E-1A92-A42AB86397E5}" v="8" dt="2023-01-17T14:54:18.934"/>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7" autoAdjust="0"/>
    <p:restoredTop sz="94712" autoAdjust="0"/>
  </p:normalViewPr>
  <p:slideViewPr>
    <p:cSldViewPr snapToGrid="0">
      <p:cViewPr varScale="1">
        <p:scale>
          <a:sx n="60" d="100"/>
          <a:sy n="60" d="100"/>
        </p:scale>
        <p:origin x="76" y="80"/>
      </p:cViewPr>
      <p:guideLst>
        <p:guide orient="horz" pos="2880"/>
        <p:guide pos="2160"/>
      </p:guideLst>
    </p:cSldViewPr>
  </p:slideViewPr>
  <p:outlineViewPr>
    <p:cViewPr>
      <p:scale>
        <a:sx n="100" d="100"/>
        <a:sy n="100" d="100"/>
      </p:scale>
      <p:origin x="0" y="-2720"/>
    </p:cViewPr>
  </p:outlineViewPr>
  <p:notesTextViewPr>
    <p:cViewPr>
      <p:scale>
        <a:sx n="1" d="1"/>
        <a:sy n="1" d="1"/>
      </p:scale>
      <p:origin x="0" y="0"/>
    </p:cViewPr>
  </p:notesTextViewPr>
  <p:sorterViewPr>
    <p:cViewPr>
      <p:scale>
        <a:sx n="100" d="100"/>
        <a:sy n="100" d="100"/>
      </p:scale>
      <p:origin x="0" y="-9412"/>
    </p:cViewPr>
  </p:sorterViewPr>
  <p:notesViewPr>
    <p:cSldViewPr snapToGrid="0">
      <p:cViewPr varScale="1">
        <p:scale>
          <a:sx n="65" d="100"/>
          <a:sy n="65" d="100"/>
        </p:scale>
        <p:origin x="480" y="5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notesMaster" Target="notesMasters/notesMaster1.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font" Target="fonts/font2.fntdata"/><Relationship Id="rId55" Type="http://schemas.openxmlformats.org/officeDocument/2006/relationships/tableStyles" Target="tableStyles.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handoutMaster" Target="handoutMasters/handoutMaster1.xml"/><Relationship Id="rId53"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57" Type="http://schemas.microsoft.com/office/2018/10/relationships/authors" Target="author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font" Target="fonts/font4.fntdata"/><Relationship Id="rId52"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font" Target="fonts/font3.fntdata"/><Relationship Id="rId56" Type="http://schemas.microsoft.com/office/2015/10/relationships/revisionInfo" Target="revisionInfo.xml"/><Relationship Id="rId8" Type="http://schemas.openxmlformats.org/officeDocument/2006/relationships/slide" Target="slides/slide1.xml"/><Relationship Id="rId51" Type="http://customschemas.google.com/relationships/presentationmetadata" Target="metadata"/><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20" Type="http://schemas.openxmlformats.org/officeDocument/2006/relationships/slide" Target="slides/slide13.xml"/><Relationship Id="rId41" Type="http://schemas.openxmlformats.org/officeDocument/2006/relationships/font" Target="fonts/font1.fntdata"/><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5A0DDE-181C-4911-AC6B-44EAFAE58F2C}" type="doc">
      <dgm:prSet loTypeId="urn:microsoft.com/office/officeart/2005/8/layout/funnel1" loCatId="process" qsTypeId="urn:microsoft.com/office/officeart/2005/8/quickstyle/3d1" qsCatId="3D" csTypeId="urn:microsoft.com/office/officeart/2005/8/colors/accent1_2" csCatId="accent1" phldr="1"/>
      <dgm:spPr/>
      <dgm:t>
        <a:bodyPr/>
        <a:lstStyle/>
        <a:p>
          <a:endParaRPr lang="de-DE"/>
        </a:p>
      </dgm:t>
    </dgm:pt>
    <dgm:pt modelId="{F5F6A12E-9DAD-4C45-935E-3DE66086DA90}">
      <dgm:prSet phldrT="[Text]"/>
      <dgm:spPr/>
      <dgm:t>
        <a:bodyPr/>
        <a:lstStyle/>
        <a:p>
          <a:r>
            <a:rPr lang="de-DE" dirty="0">
              <a:latin typeface="Helvetica Neue" panose="020B0604020202020204" charset="0"/>
            </a:rPr>
            <a:t> </a:t>
          </a:r>
        </a:p>
      </dgm:t>
    </dgm:pt>
    <dgm:pt modelId="{C7175300-535E-41AD-9D73-5FA0A268981D}" type="sibTrans" cxnId="{6DA634A4-688B-40B6-AEC0-0670DACE2CFF}">
      <dgm:prSet/>
      <dgm:spPr/>
      <dgm:t>
        <a:bodyPr/>
        <a:lstStyle/>
        <a:p>
          <a:endParaRPr lang="de-DE">
            <a:latin typeface="Helvetica Neue" panose="020B0604020202020204" charset="0"/>
          </a:endParaRPr>
        </a:p>
      </dgm:t>
    </dgm:pt>
    <dgm:pt modelId="{0C52D2A2-657D-4A0C-A532-44B795BD1EA0}" type="parTrans" cxnId="{6DA634A4-688B-40B6-AEC0-0670DACE2CFF}">
      <dgm:prSet/>
      <dgm:spPr/>
      <dgm:t>
        <a:bodyPr/>
        <a:lstStyle/>
        <a:p>
          <a:endParaRPr lang="de-DE">
            <a:latin typeface="Helvetica Neue" panose="020B0604020202020204" charset="0"/>
          </a:endParaRPr>
        </a:p>
      </dgm:t>
    </dgm:pt>
    <dgm:pt modelId="{36ACB54E-942F-4C1D-8899-912DF9145210}" type="pres">
      <dgm:prSet presAssocID="{B05A0DDE-181C-4911-AC6B-44EAFAE58F2C}" presName="Name0" presStyleCnt="0">
        <dgm:presLayoutVars>
          <dgm:chMax val="4"/>
          <dgm:resizeHandles val="exact"/>
        </dgm:presLayoutVars>
      </dgm:prSet>
      <dgm:spPr/>
    </dgm:pt>
    <dgm:pt modelId="{8BC16806-ECBE-4F1D-B734-E192684F1710}" type="pres">
      <dgm:prSet presAssocID="{B05A0DDE-181C-4911-AC6B-44EAFAE58F2C}" presName="ellipse" presStyleLbl="trBgShp" presStyleIdx="0" presStyleCnt="1"/>
      <dgm:spPr/>
    </dgm:pt>
    <dgm:pt modelId="{F53B6B00-6649-4C5C-8ADD-C3156B88F4F7}" type="pres">
      <dgm:prSet presAssocID="{B05A0DDE-181C-4911-AC6B-44EAFAE58F2C}" presName="arrow1" presStyleLbl="fgShp" presStyleIdx="0" presStyleCnt="1"/>
      <dgm:spPr/>
    </dgm:pt>
    <dgm:pt modelId="{BE2BAD76-CA5F-48B9-8633-21E7324664E0}" type="pres">
      <dgm:prSet presAssocID="{B05A0DDE-181C-4911-AC6B-44EAFAE58F2C}" presName="rectangle" presStyleLbl="revTx" presStyleIdx="0" presStyleCnt="1" custScaleY="3000">
        <dgm:presLayoutVars>
          <dgm:bulletEnabled val="1"/>
        </dgm:presLayoutVars>
      </dgm:prSet>
      <dgm:spPr/>
    </dgm:pt>
    <dgm:pt modelId="{AC4789E8-BEF4-43E5-8774-F42035D394A3}" type="pres">
      <dgm:prSet presAssocID="{B05A0DDE-181C-4911-AC6B-44EAFAE58F2C}" presName="funnel" presStyleLbl="trAlignAcc1" presStyleIdx="0" presStyleCnt="1"/>
      <dgm:spPr>
        <a:solidFill>
          <a:srgbClr val="4D94B7">
            <a:alpha val="40000"/>
          </a:srgbClr>
        </a:solidFill>
        <a:ln>
          <a:solidFill>
            <a:srgbClr val="4D94B7"/>
          </a:solidFill>
        </a:ln>
      </dgm:spPr>
    </dgm:pt>
  </dgm:ptLst>
  <dgm:cxnLst>
    <dgm:cxn modelId="{1AB96D14-98B9-4068-94A8-1D13D4F9A1C7}" type="presOf" srcId="{B05A0DDE-181C-4911-AC6B-44EAFAE58F2C}" destId="{36ACB54E-942F-4C1D-8899-912DF9145210}" srcOrd="0" destOrd="0" presId="urn:microsoft.com/office/officeart/2005/8/layout/funnel1"/>
    <dgm:cxn modelId="{6DA634A4-688B-40B6-AEC0-0670DACE2CFF}" srcId="{B05A0DDE-181C-4911-AC6B-44EAFAE58F2C}" destId="{F5F6A12E-9DAD-4C45-935E-3DE66086DA90}" srcOrd="0" destOrd="0" parTransId="{0C52D2A2-657D-4A0C-A532-44B795BD1EA0}" sibTransId="{C7175300-535E-41AD-9D73-5FA0A268981D}"/>
    <dgm:cxn modelId="{8B066FE9-3EC3-48AF-8F12-1B8DFD05A874}" type="presOf" srcId="{F5F6A12E-9DAD-4C45-935E-3DE66086DA90}" destId="{BE2BAD76-CA5F-48B9-8633-21E7324664E0}" srcOrd="0" destOrd="0" presId="urn:microsoft.com/office/officeart/2005/8/layout/funnel1"/>
    <dgm:cxn modelId="{48664D4C-36CB-4192-AE1B-68F85FB8924C}" type="presParOf" srcId="{36ACB54E-942F-4C1D-8899-912DF9145210}" destId="{8BC16806-ECBE-4F1D-B734-E192684F1710}" srcOrd="0" destOrd="0" presId="urn:microsoft.com/office/officeart/2005/8/layout/funnel1"/>
    <dgm:cxn modelId="{E665FF1D-CA31-4824-A59A-0050CA8CB19D}" type="presParOf" srcId="{36ACB54E-942F-4C1D-8899-912DF9145210}" destId="{F53B6B00-6649-4C5C-8ADD-C3156B88F4F7}" srcOrd="1" destOrd="0" presId="urn:microsoft.com/office/officeart/2005/8/layout/funnel1"/>
    <dgm:cxn modelId="{1E36F30C-55A6-4D40-B634-4302CD7DCB59}" type="presParOf" srcId="{36ACB54E-942F-4C1D-8899-912DF9145210}" destId="{BE2BAD76-CA5F-48B9-8633-21E7324664E0}" srcOrd="2" destOrd="0" presId="urn:microsoft.com/office/officeart/2005/8/layout/funnel1"/>
    <dgm:cxn modelId="{2B6AE3E3-A178-48F6-84E8-E16E201A5041}" type="presParOf" srcId="{36ACB54E-942F-4C1D-8899-912DF9145210}" destId="{AC4789E8-BEF4-43E5-8774-F42035D394A3}" srcOrd="3"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C16806-ECBE-4F1D-B734-E192684F1710}">
      <dsp:nvSpPr>
        <dsp:cNvPr id="0" name=""/>
        <dsp:cNvSpPr/>
      </dsp:nvSpPr>
      <dsp:spPr>
        <a:xfrm>
          <a:off x="4174410" y="409117"/>
          <a:ext cx="3831300" cy="1330560"/>
        </a:xfrm>
        <a:prstGeom prst="ellipse">
          <a:avLst/>
        </a:prstGeom>
        <a:solidFill>
          <a:schemeClr val="accent1">
            <a:tint val="50000"/>
            <a:alpha val="40000"/>
            <a:hueOff val="0"/>
            <a:satOff val="0"/>
            <a:lumOff val="0"/>
            <a:alphaOff val="0"/>
          </a:schemeClr>
        </a:solidFill>
        <a:ln>
          <a:noFill/>
        </a:ln>
        <a:effectLst/>
        <a:scene3d>
          <a:camera prst="orthographicFront"/>
          <a:lightRig rig="flat" dir="t"/>
        </a:scene3d>
        <a:sp3d z="-190500" extrusionH="12700" prstMaterial="matte"/>
      </dsp:spPr>
      <dsp:style>
        <a:lnRef idx="0">
          <a:scrgbClr r="0" g="0" b="0"/>
        </a:lnRef>
        <a:fillRef idx="1">
          <a:scrgbClr r="0" g="0" b="0"/>
        </a:fillRef>
        <a:effectRef idx="0">
          <a:scrgbClr r="0" g="0" b="0"/>
        </a:effectRef>
        <a:fontRef idx="minor"/>
      </dsp:style>
    </dsp:sp>
    <dsp:sp modelId="{F53B6B00-6649-4C5C-8ADD-C3156B88F4F7}">
      <dsp:nvSpPr>
        <dsp:cNvPr id="0" name=""/>
        <dsp:cNvSpPr/>
      </dsp:nvSpPr>
      <dsp:spPr>
        <a:xfrm>
          <a:off x="5724750" y="3667207"/>
          <a:ext cx="742500" cy="475200"/>
        </a:xfrm>
        <a:prstGeom prst="downArrow">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 modelId="{BE2BAD76-CA5F-48B9-8633-21E7324664E0}">
      <dsp:nvSpPr>
        <dsp:cNvPr id="0" name=""/>
        <dsp:cNvSpPr/>
      </dsp:nvSpPr>
      <dsp:spPr>
        <a:xfrm>
          <a:off x="4314000" y="4479502"/>
          <a:ext cx="3564000" cy="267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222250">
            <a:lnSpc>
              <a:spcPct val="90000"/>
            </a:lnSpc>
            <a:spcBef>
              <a:spcPct val="0"/>
            </a:spcBef>
            <a:spcAft>
              <a:spcPct val="35000"/>
            </a:spcAft>
            <a:buNone/>
          </a:pPr>
          <a:r>
            <a:rPr lang="de-DE" sz="500" kern="1200" dirty="0">
              <a:latin typeface="Helvetica Neue" panose="020B0604020202020204" charset="0"/>
            </a:rPr>
            <a:t> </a:t>
          </a:r>
        </a:p>
      </dsp:txBody>
      <dsp:txXfrm>
        <a:off x="4314000" y="4479502"/>
        <a:ext cx="3564000" cy="26730"/>
      </dsp:txXfrm>
    </dsp:sp>
    <dsp:sp modelId="{AC4789E8-BEF4-43E5-8774-F42035D394A3}">
      <dsp:nvSpPr>
        <dsp:cNvPr id="0" name=""/>
        <dsp:cNvSpPr/>
      </dsp:nvSpPr>
      <dsp:spPr>
        <a:xfrm>
          <a:off x="4017000" y="245767"/>
          <a:ext cx="4158000" cy="3326400"/>
        </a:xfrm>
        <a:prstGeom prst="funnel">
          <a:avLst/>
        </a:prstGeom>
        <a:solidFill>
          <a:srgbClr val="4D94B7">
            <a:alpha val="40000"/>
          </a:srgbClr>
        </a:solidFill>
        <a:ln w="9525" cap="flat" cmpd="sng" algn="ctr">
          <a:solidFill>
            <a:srgbClr val="4D94B7"/>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60AE847F-80DB-814B-5D23-758D564E6235}"/>
              </a:ext>
            </a:extLst>
          </p:cNvPr>
          <p:cNvSpPr>
            <a:spLocks noGrp="1"/>
          </p:cNvSpPr>
          <p:nvPr>
            <p:ph type="hdr" sz="quarter"/>
          </p:nvPr>
        </p:nvSpPr>
        <p:spPr>
          <a:xfrm>
            <a:off x="0" y="0"/>
            <a:ext cx="7924800" cy="515938"/>
          </a:xfrm>
          <a:prstGeom prst="rect">
            <a:avLst/>
          </a:prstGeom>
        </p:spPr>
        <p:txBody>
          <a:bodyPr vert="horz" lIns="91440" tIns="45720" rIns="91440" bIns="45720" rtlCol="0"/>
          <a:lstStyle>
            <a:lvl1pPr algn="l">
              <a:defRPr sz="1200"/>
            </a:lvl1pPr>
          </a:lstStyle>
          <a:p>
            <a:endParaRPr lang="de-DE" dirty="0">
              <a:latin typeface="Helvetica Neue" panose="020B0604020202020204" charset="0"/>
            </a:endParaRPr>
          </a:p>
        </p:txBody>
      </p:sp>
      <p:sp>
        <p:nvSpPr>
          <p:cNvPr id="3" name="Datumsplatzhalter 2">
            <a:extLst>
              <a:ext uri="{FF2B5EF4-FFF2-40B4-BE49-F238E27FC236}">
                <a16:creationId xmlns:a16="http://schemas.microsoft.com/office/drawing/2014/main" id="{806672ED-80C6-8B89-F3EB-2FE1753FAC3D}"/>
              </a:ext>
            </a:extLst>
          </p:cNvPr>
          <p:cNvSpPr>
            <a:spLocks noGrp="1"/>
          </p:cNvSpPr>
          <p:nvPr>
            <p:ph type="dt" sz="quarter" idx="1"/>
          </p:nvPr>
        </p:nvSpPr>
        <p:spPr>
          <a:xfrm>
            <a:off x="10358438" y="0"/>
            <a:ext cx="7924800" cy="515938"/>
          </a:xfrm>
          <a:prstGeom prst="rect">
            <a:avLst/>
          </a:prstGeom>
        </p:spPr>
        <p:txBody>
          <a:bodyPr vert="horz" lIns="91440" tIns="45720" rIns="91440" bIns="45720" rtlCol="0"/>
          <a:lstStyle>
            <a:lvl1pPr algn="r">
              <a:defRPr sz="1200"/>
            </a:lvl1pPr>
          </a:lstStyle>
          <a:p>
            <a:fld id="{84F13536-A9C4-4EDD-B67A-6C7BD277E36B}" type="datetimeFigureOut">
              <a:rPr lang="de-DE" smtClean="0">
                <a:latin typeface="Helvetica Neue" panose="020B0604020202020204" charset="0"/>
              </a:rPr>
              <a:t>05.02.2024</a:t>
            </a:fld>
            <a:endParaRPr lang="de-DE" dirty="0">
              <a:latin typeface="Helvetica Neue" panose="020B0604020202020204" charset="0"/>
            </a:endParaRPr>
          </a:p>
        </p:txBody>
      </p:sp>
      <p:sp>
        <p:nvSpPr>
          <p:cNvPr id="4" name="Fußzeilenplatzhalter 3">
            <a:extLst>
              <a:ext uri="{FF2B5EF4-FFF2-40B4-BE49-F238E27FC236}">
                <a16:creationId xmlns:a16="http://schemas.microsoft.com/office/drawing/2014/main" id="{F352A7F9-67E9-BFA6-6351-35393333AA45}"/>
              </a:ext>
            </a:extLst>
          </p:cNvPr>
          <p:cNvSpPr>
            <a:spLocks noGrp="1"/>
          </p:cNvSpPr>
          <p:nvPr>
            <p:ph type="ftr" sz="quarter" idx="2"/>
          </p:nvPr>
        </p:nvSpPr>
        <p:spPr>
          <a:xfrm>
            <a:off x="0" y="9771063"/>
            <a:ext cx="7924800" cy="515937"/>
          </a:xfrm>
          <a:prstGeom prst="rect">
            <a:avLst/>
          </a:prstGeom>
        </p:spPr>
        <p:txBody>
          <a:bodyPr vert="horz" lIns="91440" tIns="45720" rIns="91440" bIns="45720" rtlCol="0" anchor="b"/>
          <a:lstStyle>
            <a:lvl1pPr algn="l">
              <a:defRPr sz="1200"/>
            </a:lvl1pPr>
          </a:lstStyle>
          <a:p>
            <a:endParaRPr lang="de-DE" dirty="0">
              <a:latin typeface="Helvetica Neue" panose="020B0604020202020204" charset="0"/>
            </a:endParaRPr>
          </a:p>
        </p:txBody>
      </p:sp>
      <p:sp>
        <p:nvSpPr>
          <p:cNvPr id="5" name="Foliennummernplatzhalter 4">
            <a:extLst>
              <a:ext uri="{FF2B5EF4-FFF2-40B4-BE49-F238E27FC236}">
                <a16:creationId xmlns:a16="http://schemas.microsoft.com/office/drawing/2014/main" id="{D5468A27-BA00-CC64-5EC7-9038C930D922}"/>
              </a:ext>
            </a:extLst>
          </p:cNvPr>
          <p:cNvSpPr>
            <a:spLocks noGrp="1"/>
          </p:cNvSpPr>
          <p:nvPr>
            <p:ph type="sldNum" sz="quarter" idx="3"/>
          </p:nvPr>
        </p:nvSpPr>
        <p:spPr>
          <a:xfrm>
            <a:off x="10358438" y="9771063"/>
            <a:ext cx="7924800" cy="515937"/>
          </a:xfrm>
          <a:prstGeom prst="rect">
            <a:avLst/>
          </a:prstGeom>
        </p:spPr>
        <p:txBody>
          <a:bodyPr vert="horz" lIns="91440" tIns="45720" rIns="91440" bIns="45720" rtlCol="0" anchor="b"/>
          <a:lstStyle>
            <a:lvl1pPr algn="r">
              <a:defRPr sz="1200"/>
            </a:lvl1pPr>
          </a:lstStyle>
          <a:p>
            <a:fld id="{B3F32184-D2A2-43D3-8810-3F00BBEFE108}" type="slidenum">
              <a:rPr lang="de-DE" smtClean="0">
                <a:latin typeface="Helvetica Neue" panose="020B0604020202020204" charset="0"/>
              </a:rPr>
              <a:t>‹Nr.›</a:t>
            </a:fld>
            <a:endParaRPr lang="de-DE" dirty="0">
              <a:latin typeface="Helvetica Neue" panose="020B0604020202020204" charset="0"/>
            </a:endParaRPr>
          </a:p>
        </p:txBody>
      </p:sp>
    </p:spTree>
    <p:extLst>
      <p:ext uri="{BB962C8B-B14F-4D97-AF65-F5344CB8AC3E}">
        <p14:creationId xmlns:p14="http://schemas.microsoft.com/office/powerpoint/2010/main" val="18811312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7924800" cy="51593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Helvetica Neue" panose="020B0604020202020204" charset="0"/>
                <a:ea typeface="Helvetica Neue" panose="020B0604020202020204" charset="0"/>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lang="de-DE" dirty="0"/>
          </a:p>
        </p:txBody>
      </p:sp>
      <p:sp>
        <p:nvSpPr>
          <p:cNvPr id="4" name="Google Shape;4;n"/>
          <p:cNvSpPr txBox="1">
            <a:spLocks noGrp="1"/>
          </p:cNvSpPr>
          <p:nvPr>
            <p:ph type="dt" idx="10"/>
          </p:nvPr>
        </p:nvSpPr>
        <p:spPr>
          <a:xfrm>
            <a:off x="10358438" y="0"/>
            <a:ext cx="7924800" cy="51593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Helvetica Neue" panose="020B0604020202020204" charset="0"/>
                <a:ea typeface="Helvetica Neue" panose="020B0604020202020204" charset="0"/>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lang="de-DE" dirty="0"/>
          </a:p>
        </p:txBody>
      </p:sp>
      <p:sp>
        <p:nvSpPr>
          <p:cNvPr id="5" name="Google Shape;5;n"/>
          <p:cNvSpPr>
            <a:spLocks noGrp="1" noRot="1" noChangeAspect="1"/>
          </p:cNvSpPr>
          <p:nvPr>
            <p:ph type="sldImg" idx="3"/>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dirty="0"/>
          </a:p>
        </p:txBody>
      </p:sp>
      <p:sp>
        <p:nvSpPr>
          <p:cNvPr id="7" name="Google Shape;7;n"/>
          <p:cNvSpPr txBox="1">
            <a:spLocks noGrp="1"/>
          </p:cNvSpPr>
          <p:nvPr>
            <p:ph type="ftr" idx="11"/>
          </p:nvPr>
        </p:nvSpPr>
        <p:spPr>
          <a:xfrm>
            <a:off x="0" y="9771063"/>
            <a:ext cx="7924800" cy="51593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Helvetica Neue" panose="020B0604020202020204" charset="0"/>
                <a:ea typeface="Helvetica Neue" panose="020B0604020202020204" charset="0"/>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lang="de-DE" dirty="0"/>
          </a:p>
        </p:txBody>
      </p:sp>
      <p:sp>
        <p:nvSpPr>
          <p:cNvPr id="8" name="Google Shape;8;n"/>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lvl1pPr>
              <a:defRPr>
                <a:latin typeface="Helvetica Neue" panose="020B0604020202020204" charset="0"/>
              </a:defRPr>
            </a:lvl1pPr>
          </a:lstStyle>
          <a:p>
            <a:pPr algn="r">
              <a:buSzPts val="1200"/>
            </a:pPr>
            <a:fld id="{00000000-1234-1234-1234-123412341234}" type="slidenum">
              <a:rPr lang="es-ES" sz="1200" smtClean="0">
                <a:solidFill>
                  <a:schemeClr val="dk1"/>
                </a:solidFill>
                <a:ea typeface="Calibri"/>
                <a:cs typeface="Calibri"/>
                <a:sym typeface="Calibri"/>
              </a:rPr>
              <a:pPr algn="r">
                <a:buSzPts val="1200"/>
              </a:pPr>
              <a:t>‹Nr.›</a:t>
            </a:fld>
            <a:endParaRPr lang="es-ES" sz="1200" dirty="0">
              <a:solidFill>
                <a:schemeClr val="dk1"/>
              </a:solidFill>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Helvetica Neue" panose="020B0604020202020204" charset="0"/>
        <a:ea typeface="Helvetica Neue" panose="020B0604020202020204"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1: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latin typeface="Helvetica Neue" panose="020B0604020202020204" charset="0"/>
            </a:endParaRPr>
          </a:p>
        </p:txBody>
      </p:sp>
      <p:sp>
        <p:nvSpPr>
          <p:cNvPr id="68" name="Google Shape;68;p1: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24: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Helvetica Neue" panose="020B0604020202020204" charset="0"/>
            </a:endParaRPr>
          </a:p>
        </p:txBody>
      </p:sp>
      <p:sp>
        <p:nvSpPr>
          <p:cNvPr id="190" name="Google Shape;190;p24: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25: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Helvetica Neue" panose="020B0604020202020204" charset="0"/>
            </a:endParaRPr>
          </a:p>
        </p:txBody>
      </p:sp>
      <p:sp>
        <p:nvSpPr>
          <p:cNvPr id="202" name="Google Shape;202;p25: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2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Helvetica Neue" panose="020B0604020202020204" charset="0"/>
            </a:endParaRPr>
          </a:p>
        </p:txBody>
      </p:sp>
      <p:sp>
        <p:nvSpPr>
          <p:cNvPr id="214" name="Google Shape;214;p2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27: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Helvetica Neue" panose="020B0604020202020204" charset="0"/>
            </a:endParaRPr>
          </a:p>
        </p:txBody>
      </p:sp>
      <p:sp>
        <p:nvSpPr>
          <p:cNvPr id="232" name="Google Shape;232;p27: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28: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Helvetica Neue" panose="020B0604020202020204" charset="0"/>
            </a:endParaRPr>
          </a:p>
        </p:txBody>
      </p:sp>
      <p:sp>
        <p:nvSpPr>
          <p:cNvPr id="247" name="Google Shape;247;p28: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23: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Helvetica Neue" panose="020B0604020202020204" charset="0"/>
            </a:endParaRPr>
          </a:p>
        </p:txBody>
      </p:sp>
      <p:sp>
        <p:nvSpPr>
          <p:cNvPr id="174" name="Google Shape;174;p23: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844900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30: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latin typeface="Helvetica Neue" panose="020B0604020202020204" charset="0"/>
            </a:endParaRPr>
          </a:p>
        </p:txBody>
      </p:sp>
      <p:sp>
        <p:nvSpPr>
          <p:cNvPr id="279" name="Google Shape;279;p30: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23: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Helvetica Neue" panose="020B0604020202020204" charset="0"/>
            </a:endParaRPr>
          </a:p>
        </p:txBody>
      </p:sp>
      <p:sp>
        <p:nvSpPr>
          <p:cNvPr id="174" name="Google Shape;174;p23: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733428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31: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latin typeface="Helvetica Neue" panose="020B0604020202020204" charset="0"/>
            </a:endParaRPr>
          </a:p>
        </p:txBody>
      </p:sp>
      <p:sp>
        <p:nvSpPr>
          <p:cNvPr id="303" name="Google Shape;303;p31: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32: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latin typeface="Helvetica Neue" panose="020B0604020202020204" charset="0"/>
            </a:endParaRPr>
          </a:p>
        </p:txBody>
      </p:sp>
      <p:sp>
        <p:nvSpPr>
          <p:cNvPr id="316" name="Google Shape;316;p32: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2: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latin typeface="Helvetica Neue" panose="020B0604020202020204" charset="0"/>
            </a:endParaRPr>
          </a:p>
        </p:txBody>
      </p:sp>
      <p:sp>
        <p:nvSpPr>
          <p:cNvPr id="75" name="Google Shape;75;p2: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33: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Helvetica Neue" panose="020B0604020202020204" charset="0"/>
            </a:endParaRPr>
          </a:p>
        </p:txBody>
      </p:sp>
      <p:sp>
        <p:nvSpPr>
          <p:cNvPr id="332" name="Google Shape;332;p33: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34: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Helvetica Neue" panose="020B0604020202020204" charset="0"/>
            </a:endParaRPr>
          </a:p>
        </p:txBody>
      </p:sp>
      <p:sp>
        <p:nvSpPr>
          <p:cNvPr id="363" name="Google Shape;363;p34: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p3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Helvetica Neue" panose="020B0604020202020204" charset="0"/>
            </a:endParaRPr>
          </a:p>
        </p:txBody>
      </p:sp>
      <p:sp>
        <p:nvSpPr>
          <p:cNvPr id="407" name="Google Shape;407;p3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p39: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latin typeface="Helvetica Neue" panose="020B0604020202020204" charset="0"/>
            </a:endParaRPr>
          </a:p>
        </p:txBody>
      </p:sp>
      <p:sp>
        <p:nvSpPr>
          <p:cNvPr id="472" name="Google Shape;472;p39: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541121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23: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Helvetica Neue" panose="020B0604020202020204" charset="0"/>
            </a:endParaRPr>
          </a:p>
        </p:txBody>
      </p:sp>
      <p:sp>
        <p:nvSpPr>
          <p:cNvPr id="174" name="Google Shape;174;p23: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509870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p11: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latin typeface="Helvetica Neue" panose="020B0604020202020204" charset="0"/>
            </a:endParaRPr>
          </a:p>
        </p:txBody>
      </p:sp>
      <p:sp>
        <p:nvSpPr>
          <p:cNvPr id="523" name="Google Shape;523;p11: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p11: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latin typeface="Helvetica Neue" panose="020B0604020202020204" charset="0"/>
            </a:endParaRPr>
          </a:p>
        </p:txBody>
      </p:sp>
      <p:sp>
        <p:nvSpPr>
          <p:cNvPr id="523" name="Google Shape;523;p11: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650916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p12: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latin typeface="Helvetica Neue" panose="020B0604020202020204" charset="0"/>
            </a:endParaRPr>
          </a:p>
        </p:txBody>
      </p:sp>
      <p:sp>
        <p:nvSpPr>
          <p:cNvPr id="566" name="Google Shape;566;p12: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p43: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0" name="Google Shape;580;p43:notes"/>
          <p:cNvSpPr txBox="1">
            <a:spLocks noGrp="1"/>
          </p:cNvSpPr>
          <p:nvPr>
            <p:ph type="body" idx="1"/>
          </p:nvPr>
        </p:nvSpPr>
        <p:spPr>
          <a:xfrm>
            <a:off x="1828800" y="4951413"/>
            <a:ext cx="14630400" cy="4049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latin typeface="Helvetica Neue" panose="020B0604020202020204" charset="0"/>
            </a:endParaRPr>
          </a:p>
        </p:txBody>
      </p:sp>
      <p:sp>
        <p:nvSpPr>
          <p:cNvPr id="581" name="Google Shape;581;p43:notes"/>
          <p:cNvSpPr txBox="1">
            <a:spLocks noGrp="1"/>
          </p:cNvSpPr>
          <p:nvPr>
            <p:ph type="sldNum" idx="12"/>
          </p:nvPr>
        </p:nvSpPr>
        <p:spPr>
          <a:xfrm>
            <a:off x="10358438" y="9771063"/>
            <a:ext cx="7924800" cy="5160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s-ES">
                <a:latin typeface="Helvetica Neue" panose="020B0604020202020204" charset="0"/>
              </a:rPr>
              <a:t>29</a:t>
            </a:fld>
            <a:endParaRPr dirty="0">
              <a:latin typeface="Helvetica Neue" panose="020B060402020202020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p43: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0" name="Google Shape;580;p43:notes"/>
          <p:cNvSpPr txBox="1">
            <a:spLocks noGrp="1"/>
          </p:cNvSpPr>
          <p:nvPr>
            <p:ph type="body" idx="1"/>
          </p:nvPr>
        </p:nvSpPr>
        <p:spPr>
          <a:xfrm>
            <a:off x="1828800" y="4951413"/>
            <a:ext cx="14630400" cy="4049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latin typeface="Helvetica Neue" panose="020B0604020202020204" charset="0"/>
            </a:endParaRPr>
          </a:p>
        </p:txBody>
      </p:sp>
      <p:sp>
        <p:nvSpPr>
          <p:cNvPr id="581" name="Google Shape;581;p43:notes"/>
          <p:cNvSpPr txBox="1">
            <a:spLocks noGrp="1"/>
          </p:cNvSpPr>
          <p:nvPr>
            <p:ph type="sldNum" idx="12"/>
          </p:nvPr>
        </p:nvSpPr>
        <p:spPr>
          <a:xfrm>
            <a:off x="10358438" y="9771063"/>
            <a:ext cx="7924800" cy="5160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s-ES">
                <a:latin typeface="Helvetica Neue" panose="020B0604020202020204" charset="0"/>
              </a:rPr>
              <a:t>30</a:t>
            </a:fld>
            <a:endParaRPr dirty="0">
              <a:latin typeface="Helvetica Neue" panose="020B0604020202020204" charset="0"/>
            </a:endParaRPr>
          </a:p>
        </p:txBody>
      </p:sp>
    </p:spTree>
    <p:extLst>
      <p:ext uri="{BB962C8B-B14F-4D97-AF65-F5344CB8AC3E}">
        <p14:creationId xmlns:p14="http://schemas.microsoft.com/office/powerpoint/2010/main" val="10596420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4: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latin typeface="Helvetica Neue" panose="020B0604020202020204" charset="0"/>
            </a:endParaRPr>
          </a:p>
        </p:txBody>
      </p:sp>
      <p:sp>
        <p:nvSpPr>
          <p:cNvPr id="95" name="Google Shape;95;p4: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p14: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latin typeface="Helvetica Neue" panose="020B0604020202020204" charset="0"/>
            </a:endParaRPr>
          </a:p>
        </p:txBody>
      </p:sp>
      <p:sp>
        <p:nvSpPr>
          <p:cNvPr id="588" name="Google Shape;588;p14: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5: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latin typeface="Helvetica Neue" panose="020B0604020202020204" charset="0"/>
            </a:endParaRPr>
          </a:p>
        </p:txBody>
      </p:sp>
      <p:sp>
        <p:nvSpPr>
          <p:cNvPr id="109" name="Google Shape;109;p5: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6: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latin typeface="Helvetica Neue" panose="020B0604020202020204" charset="0"/>
            </a:endParaRPr>
          </a:p>
        </p:txBody>
      </p:sp>
      <p:sp>
        <p:nvSpPr>
          <p:cNvPr id="117" name="Google Shape;117;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518085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8: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latin typeface="Helvetica Neue" panose="020B0604020202020204" charset="0"/>
            </a:endParaRPr>
          </a:p>
        </p:txBody>
      </p:sp>
      <p:sp>
        <p:nvSpPr>
          <p:cNvPr id="136" name="Google Shape;136;p8: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21: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21: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dirty="0">
              <a:latin typeface="Helvetica Neue" panose="020B0604020202020204" charset="0"/>
            </a:endParaRPr>
          </a:p>
        </p:txBody>
      </p:sp>
      <p:sp>
        <p:nvSpPr>
          <p:cNvPr id="154" name="Google Shape;154;p21: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ES" sz="1200" b="0" i="0" u="none" strike="noStrike" cap="none">
                <a:solidFill>
                  <a:srgbClr val="000000"/>
                </a:solidFill>
                <a:ea typeface="Calibri"/>
                <a:cs typeface="Calibri"/>
                <a:sym typeface="Calibri"/>
              </a:rPr>
              <a:t>7</a:t>
            </a:fld>
            <a:endParaRPr sz="1200" b="0" i="0" u="none" strike="noStrike" cap="none" dirty="0">
              <a:solidFill>
                <a:srgbClr val="000000"/>
              </a:solidFill>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22: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latin typeface="Helvetica Neue" panose="020B0604020202020204" charset="0"/>
            </a:endParaRPr>
          </a:p>
        </p:txBody>
      </p:sp>
      <p:sp>
        <p:nvSpPr>
          <p:cNvPr id="166" name="Google Shape;166;p22: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23: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Helvetica Neue" panose="020B0604020202020204" charset="0"/>
            </a:endParaRPr>
          </a:p>
        </p:txBody>
      </p:sp>
      <p:sp>
        <p:nvSpPr>
          <p:cNvPr id="174" name="Google Shape;174;p23: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2.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 Id="rId4"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p:cSld name="Diapositiva de título">
    <p:spTree>
      <p:nvGrpSpPr>
        <p:cNvPr id="1" name="Shape 23"/>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obj">
  <p:cSld name="OBJECT">
    <p:spTree>
      <p:nvGrpSpPr>
        <p:cNvPr id="1" name="Shape 39"/>
        <p:cNvGrpSpPr/>
        <p:nvPr/>
      </p:nvGrpSpPr>
      <p:grpSpPr>
        <a:xfrm>
          <a:off x="0" y="0"/>
          <a:ext cx="0" cy="0"/>
          <a:chOff x="0" y="0"/>
          <a:chExt cx="0" cy="0"/>
        </a:xfrm>
      </p:grpSpPr>
      <p:pic>
        <p:nvPicPr>
          <p:cNvPr id="40" name="Google Shape;40;p18"/>
          <p:cNvPicPr preferRelativeResize="0"/>
          <p:nvPr/>
        </p:nvPicPr>
        <p:blipFill rotWithShape="1">
          <a:blip r:embed="rId2">
            <a:alphaModFix/>
          </a:blip>
          <a:srcRect/>
          <a:stretch/>
        </p:blipFill>
        <p:spPr>
          <a:xfrm>
            <a:off x="1295400" y="324000"/>
            <a:ext cx="1596494" cy="749022"/>
          </a:xfrm>
          <a:prstGeom prst="rect">
            <a:avLst/>
          </a:prstGeom>
          <a:noFill/>
          <a:ln>
            <a:noFill/>
          </a:ln>
        </p:spPr>
      </p:pic>
      <p:pic>
        <p:nvPicPr>
          <p:cNvPr id="41" name="Google Shape;41;p18"/>
          <p:cNvPicPr preferRelativeResize="0"/>
          <p:nvPr/>
        </p:nvPicPr>
        <p:blipFill rotWithShape="1">
          <a:blip r:embed="rId3">
            <a:alphaModFix/>
          </a:blip>
          <a:srcRect/>
          <a:stretch/>
        </p:blipFill>
        <p:spPr>
          <a:xfrm>
            <a:off x="17131569" y="1028701"/>
            <a:ext cx="276224" cy="276224"/>
          </a:xfrm>
          <a:prstGeom prst="rect">
            <a:avLst/>
          </a:prstGeom>
          <a:noFill/>
          <a:ln>
            <a:noFill/>
          </a:ln>
        </p:spPr>
      </p:pic>
      <p:pic>
        <p:nvPicPr>
          <p:cNvPr id="42" name="Google Shape;42;p18"/>
          <p:cNvPicPr preferRelativeResize="0"/>
          <p:nvPr/>
        </p:nvPicPr>
        <p:blipFill rotWithShape="1">
          <a:blip r:embed="rId4">
            <a:alphaModFix/>
          </a:blip>
          <a:srcRect/>
          <a:stretch/>
        </p:blipFill>
        <p:spPr>
          <a:xfrm>
            <a:off x="880560" y="1117481"/>
            <a:ext cx="388731" cy="123825"/>
          </a:xfrm>
          <a:prstGeom prst="rect">
            <a:avLst/>
          </a:prstGeom>
          <a:noFill/>
          <a:ln>
            <a:noFill/>
          </a:ln>
        </p:spPr>
      </p:pic>
      <p:pic>
        <p:nvPicPr>
          <p:cNvPr id="43" name="Google Shape;43;p18"/>
          <p:cNvPicPr preferRelativeResize="0"/>
          <p:nvPr/>
        </p:nvPicPr>
        <p:blipFill rotWithShape="1">
          <a:blip r:embed="rId5">
            <a:alphaModFix/>
          </a:blip>
          <a:srcRect/>
          <a:stretch/>
        </p:blipFill>
        <p:spPr>
          <a:xfrm>
            <a:off x="16936029" y="9135565"/>
            <a:ext cx="388731" cy="12382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iapositiva de título">
  <p:cSld name="Diapositiva de título">
    <p:spTree>
      <p:nvGrpSpPr>
        <p:cNvPr id="1" name="Shape 44"/>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iapositiva de título">
  <p:cSld name="Diapositiva de título">
    <p:spTree>
      <p:nvGrpSpPr>
        <p:cNvPr id="1" name="Shape 60"/>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obj">
  <p:cSld name="OBJECT">
    <p:spTree>
      <p:nvGrpSpPr>
        <p:cNvPr id="1" name="Shape 61"/>
        <p:cNvGrpSpPr/>
        <p:nvPr/>
      </p:nvGrpSpPr>
      <p:grpSpPr>
        <a:xfrm>
          <a:off x="0" y="0"/>
          <a:ext cx="0" cy="0"/>
          <a:chOff x="0" y="0"/>
          <a:chExt cx="0" cy="0"/>
        </a:xfrm>
      </p:grpSpPr>
      <p:pic>
        <p:nvPicPr>
          <p:cNvPr id="63" name="Google Shape;63;p46"/>
          <p:cNvPicPr preferRelativeResize="0"/>
          <p:nvPr/>
        </p:nvPicPr>
        <p:blipFill rotWithShape="1">
          <a:blip r:embed="rId2">
            <a:alphaModFix/>
          </a:blip>
          <a:srcRect/>
          <a:stretch/>
        </p:blipFill>
        <p:spPr>
          <a:xfrm>
            <a:off x="17131569" y="1028701"/>
            <a:ext cx="276224" cy="276224"/>
          </a:xfrm>
          <a:prstGeom prst="rect">
            <a:avLst/>
          </a:prstGeom>
          <a:noFill/>
          <a:ln>
            <a:noFill/>
          </a:ln>
        </p:spPr>
      </p:pic>
      <p:pic>
        <p:nvPicPr>
          <p:cNvPr id="64" name="Google Shape;64;p46"/>
          <p:cNvPicPr preferRelativeResize="0"/>
          <p:nvPr/>
        </p:nvPicPr>
        <p:blipFill rotWithShape="1">
          <a:blip r:embed="rId3">
            <a:alphaModFix/>
          </a:blip>
          <a:srcRect/>
          <a:stretch/>
        </p:blipFill>
        <p:spPr>
          <a:xfrm>
            <a:off x="880560" y="1117481"/>
            <a:ext cx="388731" cy="123825"/>
          </a:xfrm>
          <a:prstGeom prst="rect">
            <a:avLst/>
          </a:prstGeom>
          <a:noFill/>
          <a:ln>
            <a:noFill/>
          </a:ln>
        </p:spPr>
      </p:pic>
      <p:pic>
        <p:nvPicPr>
          <p:cNvPr id="65" name="Google Shape;65;p46"/>
          <p:cNvPicPr preferRelativeResize="0"/>
          <p:nvPr/>
        </p:nvPicPr>
        <p:blipFill rotWithShape="1">
          <a:blip r:embed="rId4">
            <a:alphaModFix/>
          </a:blip>
          <a:srcRect/>
          <a:stretch/>
        </p:blipFill>
        <p:spPr>
          <a:xfrm>
            <a:off x="16936029" y="9135565"/>
            <a:ext cx="388731" cy="12382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theme" Target="../theme/theme2.xml"/><Relationship Id="rId7" Type="http://schemas.openxmlformats.org/officeDocument/2006/relationships/image" Target="../media/image10.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6.jpeg"/><Relationship Id="rId4" Type="http://schemas.openxmlformats.org/officeDocument/2006/relationships/image" Target="../media/image7.png"/><Relationship Id="rId9"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theme" Target="../theme/theme3.xml"/><Relationship Id="rId7" Type="http://schemas.openxmlformats.org/officeDocument/2006/relationships/image" Target="../media/image10.pn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6.jpeg"/><Relationship Id="rId4" Type="http://schemas.openxmlformats.org/officeDocument/2006/relationships/image" Target="../media/image7.png"/><Relationship Id="rId9"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5"/>
          <p:cNvSpPr/>
          <p:nvPr/>
        </p:nvSpPr>
        <p:spPr>
          <a:xfrm>
            <a:off x="1542056" y="1245596"/>
            <a:ext cx="14968219" cy="0"/>
          </a:xfrm>
          <a:custGeom>
            <a:avLst/>
            <a:gdLst/>
            <a:ahLst/>
            <a:cxnLst/>
            <a:rect l="l" t="t" r="r" b="b"/>
            <a:pathLst>
              <a:path w="14968219" h="120000" extrusionOk="0">
                <a:moveTo>
                  <a:pt x="0" y="0"/>
                </a:moveTo>
                <a:lnTo>
                  <a:pt x="14967781" y="0"/>
                </a:lnTo>
              </a:path>
            </a:pathLst>
          </a:custGeom>
          <a:noFill/>
          <a:ln w="37075" cap="flat" cmpd="sng">
            <a:solidFill>
              <a:srgbClr val="AED533"/>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Helvetica Neue" panose="020B0604020202020204" charset="0"/>
              <a:ea typeface="Calibri"/>
              <a:cs typeface="Calibri"/>
              <a:sym typeface="Calibri"/>
            </a:endParaRPr>
          </a:p>
        </p:txBody>
      </p:sp>
      <p:sp>
        <p:nvSpPr>
          <p:cNvPr id="11" name="Google Shape;11;p15"/>
          <p:cNvSpPr/>
          <p:nvPr/>
        </p:nvSpPr>
        <p:spPr>
          <a:xfrm>
            <a:off x="1970110" y="9032117"/>
            <a:ext cx="14615794" cy="0"/>
          </a:xfrm>
          <a:custGeom>
            <a:avLst/>
            <a:gdLst/>
            <a:ahLst/>
            <a:cxnLst/>
            <a:rect l="l" t="t" r="r" b="b"/>
            <a:pathLst>
              <a:path w="14615794" h="120000" extrusionOk="0">
                <a:moveTo>
                  <a:pt x="0" y="0"/>
                </a:moveTo>
                <a:lnTo>
                  <a:pt x="14615238" y="0"/>
                </a:lnTo>
              </a:path>
            </a:pathLst>
          </a:custGeom>
          <a:noFill/>
          <a:ln w="37075" cap="flat" cmpd="sng">
            <a:solidFill>
              <a:srgbClr val="AED533"/>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Helvetica Neue" panose="020B0604020202020204" charset="0"/>
              <a:ea typeface="Calibri"/>
              <a:cs typeface="Calibri"/>
              <a:sym typeface="Calibri"/>
            </a:endParaRPr>
          </a:p>
        </p:txBody>
      </p:sp>
      <p:sp>
        <p:nvSpPr>
          <p:cNvPr id="12" name="Google Shape;12;p15"/>
          <p:cNvSpPr/>
          <p:nvPr/>
        </p:nvSpPr>
        <p:spPr>
          <a:xfrm>
            <a:off x="1274106" y="1627368"/>
            <a:ext cx="0" cy="6497320"/>
          </a:xfrm>
          <a:custGeom>
            <a:avLst/>
            <a:gdLst/>
            <a:ahLst/>
            <a:cxnLst/>
            <a:rect l="l" t="t" r="r" b="b"/>
            <a:pathLst>
              <a:path w="120000" h="6497320" extrusionOk="0">
                <a:moveTo>
                  <a:pt x="0" y="0"/>
                </a:moveTo>
                <a:lnTo>
                  <a:pt x="0" y="6497271"/>
                </a:lnTo>
              </a:path>
            </a:pathLst>
          </a:custGeom>
          <a:noFill/>
          <a:ln w="37075" cap="flat" cmpd="sng">
            <a:solidFill>
              <a:srgbClr val="4D94B6"/>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Helvetica Neue" panose="020B0604020202020204" charset="0"/>
              <a:ea typeface="Calibri"/>
              <a:cs typeface="Calibri"/>
              <a:sym typeface="Calibri"/>
            </a:endParaRPr>
          </a:p>
        </p:txBody>
      </p:sp>
      <p:sp>
        <p:nvSpPr>
          <p:cNvPr id="13" name="Google Shape;13;p15"/>
          <p:cNvSpPr/>
          <p:nvPr/>
        </p:nvSpPr>
        <p:spPr>
          <a:xfrm>
            <a:off x="17073948" y="1809750"/>
            <a:ext cx="0" cy="6832600"/>
          </a:xfrm>
          <a:custGeom>
            <a:avLst/>
            <a:gdLst/>
            <a:ahLst/>
            <a:cxnLst/>
            <a:rect l="l" t="t" r="r" b="b"/>
            <a:pathLst>
              <a:path w="120000" h="6832600" extrusionOk="0">
                <a:moveTo>
                  <a:pt x="0" y="0"/>
                </a:moveTo>
                <a:lnTo>
                  <a:pt x="0" y="6832555"/>
                </a:lnTo>
              </a:path>
            </a:pathLst>
          </a:custGeom>
          <a:noFill/>
          <a:ln w="37075" cap="flat" cmpd="sng">
            <a:solidFill>
              <a:srgbClr val="AED533"/>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Helvetica Neue" panose="020B0604020202020204" charset="0"/>
              <a:ea typeface="Calibri"/>
              <a:cs typeface="Calibri"/>
              <a:sym typeface="Calibri"/>
            </a:endParaRPr>
          </a:p>
        </p:txBody>
      </p:sp>
      <p:pic>
        <p:nvPicPr>
          <p:cNvPr id="14" name="Google Shape;14;p15"/>
          <p:cNvPicPr preferRelativeResize="0"/>
          <p:nvPr/>
        </p:nvPicPr>
        <p:blipFill rotWithShape="1">
          <a:blip r:embed="rId3">
            <a:alphaModFix/>
          </a:blip>
          <a:srcRect/>
          <a:stretch/>
        </p:blipFill>
        <p:spPr>
          <a:xfrm>
            <a:off x="16512506" y="8916083"/>
            <a:ext cx="720646" cy="228599"/>
          </a:xfrm>
          <a:prstGeom prst="rect">
            <a:avLst/>
          </a:prstGeom>
          <a:noFill/>
          <a:ln>
            <a:noFill/>
          </a:ln>
        </p:spPr>
      </p:pic>
      <p:pic>
        <p:nvPicPr>
          <p:cNvPr id="15" name="Google Shape;15;p15"/>
          <p:cNvPicPr preferRelativeResize="0"/>
          <p:nvPr/>
        </p:nvPicPr>
        <p:blipFill rotWithShape="1">
          <a:blip r:embed="rId4">
            <a:alphaModFix/>
          </a:blip>
          <a:srcRect/>
          <a:stretch/>
        </p:blipFill>
        <p:spPr>
          <a:xfrm>
            <a:off x="16509838" y="723900"/>
            <a:ext cx="1085850" cy="1085850"/>
          </a:xfrm>
          <a:prstGeom prst="rect">
            <a:avLst/>
          </a:prstGeom>
          <a:noFill/>
          <a:ln>
            <a:noFill/>
          </a:ln>
        </p:spPr>
      </p:pic>
      <p:pic>
        <p:nvPicPr>
          <p:cNvPr id="16" name="Google Shape;16;p15"/>
          <p:cNvPicPr preferRelativeResize="0"/>
          <p:nvPr/>
        </p:nvPicPr>
        <p:blipFill rotWithShape="1">
          <a:blip r:embed="rId5">
            <a:alphaModFix/>
          </a:blip>
          <a:srcRect/>
          <a:stretch/>
        </p:blipFill>
        <p:spPr>
          <a:xfrm>
            <a:off x="693760" y="8124640"/>
            <a:ext cx="1276349" cy="1276349"/>
          </a:xfrm>
          <a:prstGeom prst="rect">
            <a:avLst/>
          </a:prstGeom>
          <a:noFill/>
          <a:ln>
            <a:noFill/>
          </a:ln>
        </p:spPr>
      </p:pic>
      <p:pic>
        <p:nvPicPr>
          <p:cNvPr id="17" name="Google Shape;17;p15"/>
          <p:cNvPicPr preferRelativeResize="0"/>
          <p:nvPr/>
        </p:nvPicPr>
        <p:blipFill rotWithShape="1">
          <a:blip r:embed="rId6">
            <a:alphaModFix/>
          </a:blip>
          <a:srcRect/>
          <a:stretch/>
        </p:blipFill>
        <p:spPr>
          <a:xfrm>
            <a:off x="1162547" y="1151436"/>
            <a:ext cx="720646" cy="228599"/>
          </a:xfrm>
          <a:prstGeom prst="rect">
            <a:avLst/>
          </a:prstGeom>
          <a:noFill/>
          <a:ln>
            <a:noFill/>
          </a:ln>
        </p:spPr>
      </p:pic>
      <p:sp>
        <p:nvSpPr>
          <p:cNvPr id="22" name="Google Shape;22;p15"/>
          <p:cNvSpPr txBox="1"/>
          <p:nvPr/>
        </p:nvSpPr>
        <p:spPr>
          <a:xfrm>
            <a:off x="16403212" y="8451621"/>
            <a:ext cx="67680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fld id="{00000000-1234-1234-1234-123412341234}" type="slidenum">
              <a:rPr lang="es-ES" sz="1800" b="0" i="0" u="none" strike="noStrike" cap="none">
                <a:solidFill>
                  <a:schemeClr val="dk1"/>
                </a:solidFill>
                <a:latin typeface="Calibri" panose="020F0502020204030204" pitchFamily="34" charset="0"/>
                <a:ea typeface="Calibri"/>
                <a:cs typeface="Calibri" panose="020F0502020204030204" pitchFamily="34" charset="0"/>
                <a:sym typeface="Calibri"/>
              </a:rPr>
              <a:t>‹Nr.›</a:t>
            </a:fld>
            <a:endParaRPr sz="1800" b="0" i="0" u="none" strike="noStrike" cap="none"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2" name="CuadroTexto 27">
            <a:extLst>
              <a:ext uri="{FF2B5EF4-FFF2-40B4-BE49-F238E27FC236}">
                <a16:creationId xmlns:a16="http://schemas.microsoft.com/office/drawing/2014/main" id="{352F9646-F6A3-241E-C0A5-1393DEA0798B}"/>
              </a:ext>
            </a:extLst>
          </p:cNvPr>
          <p:cNvSpPr txBox="1"/>
          <p:nvPr userDrawn="1"/>
        </p:nvSpPr>
        <p:spPr>
          <a:xfrm>
            <a:off x="4032000" y="9431998"/>
            <a:ext cx="11340000" cy="576000"/>
          </a:xfrm>
          <a:prstGeom prst="rect">
            <a:avLst/>
          </a:prstGeom>
          <a:noFill/>
        </p:spPr>
        <p:txBody>
          <a:bodyPr wrap="square" rtlCol="0" anchor="ctr">
            <a:spAutoFit/>
          </a:bodyPr>
          <a:lstStyle/>
          <a:p>
            <a:pPr algn="l"/>
            <a:r>
              <a:rPr lang="en-US" sz="1100" b="0" i="0" u="none" strike="noStrike" dirty="0">
                <a:solidFill>
                  <a:srgbClr val="000000"/>
                </a:solidFill>
                <a:effectLst/>
                <a:latin typeface="+mn-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s-ES" sz="1100" dirty="0">
              <a:latin typeface="+mn-lt"/>
            </a:endParaRPr>
          </a:p>
        </p:txBody>
      </p:sp>
      <p:pic>
        <p:nvPicPr>
          <p:cNvPr id="3" name="Grafik 2" descr="Ein Bild, das Symbol, Schrift, Grafiken, Logo enthält.&#10;&#10;Automatisch generierte Beschreibung">
            <a:extLst>
              <a:ext uri="{FF2B5EF4-FFF2-40B4-BE49-F238E27FC236}">
                <a16:creationId xmlns:a16="http://schemas.microsoft.com/office/drawing/2014/main" id="{9105663E-B08B-A255-0798-1247E9276AFE}"/>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5411600" y="9431998"/>
            <a:ext cx="1646297" cy="576000"/>
          </a:xfrm>
          <a:prstGeom prst="rect">
            <a:avLst/>
          </a:prstGeom>
        </p:spPr>
      </p:pic>
      <p:pic>
        <p:nvPicPr>
          <p:cNvPr id="4" name="Grafik 3" descr="Ein Bild, das Text, Schrift, Electric Blue (Farbe), Screenshot enthält.&#10;&#10;Automatisch generierte Beschreibung">
            <a:extLst>
              <a:ext uri="{FF2B5EF4-FFF2-40B4-BE49-F238E27FC236}">
                <a16:creationId xmlns:a16="http://schemas.microsoft.com/office/drawing/2014/main" id="{2CC28C15-C2C3-4205-D4C4-5E929E01BD41}"/>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92000" y="9432000"/>
            <a:ext cx="3200400" cy="671428"/>
          </a:xfrm>
          <a:prstGeom prst="rect">
            <a:avLst/>
          </a:prstGeom>
        </p:spPr>
      </p:pic>
    </p:spTree>
  </p:cSld>
  <p:clrMap bg1="lt1" tx1="dk1" bg2="dk2" tx2="lt2" accent1="accent1" accent2="accent2" accent3="accent3" accent4="accent4" accent5="accent5" accent6="accent6" hlink="hlink" folHlink="folHlink"/>
  <p:sldLayoutIdLst>
    <p:sldLayoutId id="2147483649"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240" userDrawn="1">
          <p15:clr>
            <a:srgbClr val="F26B43"/>
          </p15:clr>
        </p15:guide>
        <p15:guide id="2" pos="576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
        <p:cNvGrpSpPr/>
        <p:nvPr/>
      </p:nvGrpSpPr>
      <p:grpSpPr>
        <a:xfrm>
          <a:off x="0" y="0"/>
          <a:ext cx="0" cy="0"/>
          <a:chOff x="0" y="0"/>
          <a:chExt cx="0" cy="0"/>
        </a:xfrm>
      </p:grpSpPr>
      <p:pic>
        <p:nvPicPr>
          <p:cNvPr id="25" name="Google Shape;25;p17"/>
          <p:cNvPicPr preferRelativeResize="0"/>
          <p:nvPr/>
        </p:nvPicPr>
        <p:blipFill rotWithShape="1">
          <a:blip r:embed="rId4">
            <a:alphaModFix/>
          </a:blip>
          <a:srcRect/>
          <a:stretch/>
        </p:blipFill>
        <p:spPr>
          <a:xfrm>
            <a:off x="881449" y="9069571"/>
            <a:ext cx="276224" cy="276224"/>
          </a:xfrm>
          <a:prstGeom prst="rect">
            <a:avLst/>
          </a:prstGeom>
          <a:noFill/>
          <a:ln>
            <a:noFill/>
          </a:ln>
        </p:spPr>
      </p:pic>
      <p:sp>
        <p:nvSpPr>
          <p:cNvPr id="26" name="Google Shape;26;p17"/>
          <p:cNvSpPr/>
          <p:nvPr/>
        </p:nvSpPr>
        <p:spPr>
          <a:xfrm>
            <a:off x="1222551" y="1174148"/>
            <a:ext cx="15678785" cy="0"/>
          </a:xfrm>
          <a:custGeom>
            <a:avLst/>
            <a:gdLst/>
            <a:ahLst/>
            <a:cxnLst/>
            <a:rect l="l" t="t" r="r" b="b"/>
            <a:pathLst>
              <a:path w="15678785" h="120000" extrusionOk="0">
                <a:moveTo>
                  <a:pt x="0" y="0"/>
                </a:moveTo>
                <a:lnTo>
                  <a:pt x="15678235" y="0"/>
                </a:lnTo>
              </a:path>
            </a:pathLst>
          </a:custGeom>
          <a:noFill/>
          <a:ln w="13525" cap="flat" cmpd="sng">
            <a:solidFill>
              <a:srgbClr val="AED533"/>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Helvetica Neue" panose="020B0604020202020204" charset="0"/>
              <a:ea typeface="Calibri"/>
              <a:cs typeface="Calibri"/>
              <a:sym typeface="Calibri"/>
            </a:endParaRPr>
          </a:p>
        </p:txBody>
      </p:sp>
      <p:sp>
        <p:nvSpPr>
          <p:cNvPr id="27" name="Google Shape;27;p17"/>
          <p:cNvSpPr/>
          <p:nvPr/>
        </p:nvSpPr>
        <p:spPr>
          <a:xfrm>
            <a:off x="1275071" y="9210240"/>
            <a:ext cx="15850235" cy="5080"/>
          </a:xfrm>
          <a:custGeom>
            <a:avLst/>
            <a:gdLst/>
            <a:ahLst/>
            <a:cxnLst/>
            <a:rect l="l" t="t" r="r" b="b"/>
            <a:pathLst>
              <a:path w="15850235" h="5079" extrusionOk="0">
                <a:moveTo>
                  <a:pt x="0" y="0"/>
                </a:moveTo>
                <a:lnTo>
                  <a:pt x="15849653" y="4759"/>
                </a:lnTo>
              </a:path>
            </a:pathLst>
          </a:custGeom>
          <a:noFill/>
          <a:ln w="9525" cap="flat" cmpd="sng">
            <a:solidFill>
              <a:srgbClr val="AED533"/>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Helvetica Neue" panose="020B0604020202020204" charset="0"/>
              <a:ea typeface="Calibri"/>
              <a:cs typeface="Calibri"/>
              <a:sym typeface="Calibri"/>
            </a:endParaRPr>
          </a:p>
        </p:txBody>
      </p:sp>
      <p:sp>
        <p:nvSpPr>
          <p:cNvPr id="28" name="Google Shape;28;p17"/>
          <p:cNvSpPr/>
          <p:nvPr/>
        </p:nvSpPr>
        <p:spPr>
          <a:xfrm>
            <a:off x="1023876" y="1409545"/>
            <a:ext cx="0" cy="7525384"/>
          </a:xfrm>
          <a:custGeom>
            <a:avLst/>
            <a:gdLst/>
            <a:ahLst/>
            <a:cxnLst/>
            <a:rect l="l" t="t" r="r" b="b"/>
            <a:pathLst>
              <a:path w="120000" h="7525384" extrusionOk="0">
                <a:moveTo>
                  <a:pt x="0" y="0"/>
                </a:moveTo>
                <a:lnTo>
                  <a:pt x="0" y="7524868"/>
                </a:lnTo>
              </a:path>
            </a:pathLst>
          </a:custGeom>
          <a:noFill/>
          <a:ln w="9525" cap="flat" cmpd="sng">
            <a:solidFill>
              <a:srgbClr val="AED533"/>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Helvetica Neue" panose="020B0604020202020204" charset="0"/>
              <a:ea typeface="Calibri"/>
              <a:cs typeface="Calibri"/>
              <a:sym typeface="Calibri"/>
            </a:endParaRPr>
          </a:p>
        </p:txBody>
      </p:sp>
      <p:sp>
        <p:nvSpPr>
          <p:cNvPr id="29" name="Google Shape;29;p17"/>
          <p:cNvSpPr/>
          <p:nvPr/>
        </p:nvSpPr>
        <p:spPr>
          <a:xfrm>
            <a:off x="17270841" y="1409546"/>
            <a:ext cx="5080" cy="7525384"/>
          </a:xfrm>
          <a:custGeom>
            <a:avLst/>
            <a:gdLst/>
            <a:ahLst/>
            <a:cxnLst/>
            <a:rect l="l" t="t" r="r" b="b"/>
            <a:pathLst>
              <a:path w="5080" h="7525384" extrusionOk="0">
                <a:moveTo>
                  <a:pt x="0" y="0"/>
                </a:moveTo>
                <a:lnTo>
                  <a:pt x="4758" y="7524867"/>
                </a:lnTo>
              </a:path>
            </a:pathLst>
          </a:custGeom>
          <a:noFill/>
          <a:ln w="9525" cap="flat" cmpd="sng">
            <a:solidFill>
              <a:srgbClr val="AED533"/>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Helvetica Neue" panose="020B0604020202020204" charset="0"/>
              <a:ea typeface="Calibri"/>
              <a:cs typeface="Calibri"/>
              <a:sym typeface="Calibri"/>
            </a:endParaRPr>
          </a:p>
        </p:txBody>
      </p:sp>
      <p:pic>
        <p:nvPicPr>
          <p:cNvPr id="31" name="Google Shape;31;p17"/>
          <p:cNvPicPr preferRelativeResize="0"/>
          <p:nvPr/>
        </p:nvPicPr>
        <p:blipFill rotWithShape="1">
          <a:blip r:embed="rId5">
            <a:alphaModFix/>
          </a:blip>
          <a:srcRect/>
          <a:stretch/>
        </p:blipFill>
        <p:spPr>
          <a:xfrm>
            <a:off x="17131569" y="1028701"/>
            <a:ext cx="276224" cy="276224"/>
          </a:xfrm>
          <a:prstGeom prst="rect">
            <a:avLst/>
          </a:prstGeom>
          <a:noFill/>
          <a:ln>
            <a:noFill/>
          </a:ln>
        </p:spPr>
      </p:pic>
      <p:pic>
        <p:nvPicPr>
          <p:cNvPr id="32" name="Google Shape;32;p17"/>
          <p:cNvPicPr preferRelativeResize="0"/>
          <p:nvPr/>
        </p:nvPicPr>
        <p:blipFill rotWithShape="1">
          <a:blip r:embed="rId6">
            <a:alphaModFix/>
          </a:blip>
          <a:srcRect/>
          <a:stretch/>
        </p:blipFill>
        <p:spPr>
          <a:xfrm>
            <a:off x="880560" y="1117481"/>
            <a:ext cx="388731" cy="123825"/>
          </a:xfrm>
          <a:prstGeom prst="rect">
            <a:avLst/>
          </a:prstGeom>
          <a:noFill/>
          <a:ln>
            <a:noFill/>
          </a:ln>
        </p:spPr>
      </p:pic>
      <p:pic>
        <p:nvPicPr>
          <p:cNvPr id="33" name="Google Shape;33;p17"/>
          <p:cNvPicPr preferRelativeResize="0"/>
          <p:nvPr/>
        </p:nvPicPr>
        <p:blipFill rotWithShape="1">
          <a:blip r:embed="rId7">
            <a:alphaModFix/>
          </a:blip>
          <a:srcRect/>
          <a:stretch/>
        </p:blipFill>
        <p:spPr>
          <a:xfrm>
            <a:off x="16936029" y="9135565"/>
            <a:ext cx="388731" cy="123825"/>
          </a:xfrm>
          <a:prstGeom prst="rect">
            <a:avLst/>
          </a:prstGeom>
          <a:noFill/>
          <a:ln>
            <a:noFill/>
          </a:ln>
        </p:spPr>
      </p:pic>
      <p:pic>
        <p:nvPicPr>
          <p:cNvPr id="34" name="Google Shape;34;p17"/>
          <p:cNvPicPr preferRelativeResize="0"/>
          <p:nvPr/>
        </p:nvPicPr>
        <p:blipFill rotWithShape="1">
          <a:blip r:embed="rId8">
            <a:alphaModFix/>
          </a:blip>
          <a:srcRect/>
          <a:stretch/>
        </p:blipFill>
        <p:spPr>
          <a:xfrm>
            <a:off x="1295400" y="324000"/>
            <a:ext cx="1596494" cy="749022"/>
          </a:xfrm>
          <a:prstGeom prst="rect">
            <a:avLst/>
          </a:prstGeom>
          <a:noFill/>
          <a:ln>
            <a:noFill/>
          </a:ln>
        </p:spPr>
      </p:pic>
      <p:sp>
        <p:nvSpPr>
          <p:cNvPr id="38" name="Google Shape;38;p17"/>
          <p:cNvSpPr txBox="1"/>
          <p:nvPr/>
        </p:nvSpPr>
        <p:spPr>
          <a:xfrm>
            <a:off x="16565968" y="8575280"/>
            <a:ext cx="670735"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fld id="{00000000-1234-1234-1234-123412341234}" type="slidenum">
              <a:rPr lang="es-ES" sz="1800" b="0" i="0" u="none" strike="noStrike" cap="none">
                <a:solidFill>
                  <a:schemeClr val="dk1"/>
                </a:solidFill>
                <a:latin typeface="Calibri" panose="020F0502020204030204" pitchFamily="34" charset="0"/>
                <a:ea typeface="Calibri"/>
                <a:cs typeface="Calibri" panose="020F0502020204030204" pitchFamily="34" charset="0"/>
                <a:sym typeface="Calibri"/>
              </a:rPr>
              <a:t>‹Nr.›</a:t>
            </a:fld>
            <a:endParaRPr sz="1800" b="0" i="0" u="none" strike="noStrike" cap="none"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2" name="CuadroTexto 27">
            <a:extLst>
              <a:ext uri="{FF2B5EF4-FFF2-40B4-BE49-F238E27FC236}">
                <a16:creationId xmlns:a16="http://schemas.microsoft.com/office/drawing/2014/main" id="{AA619B1F-8FCC-906A-5915-AA039C097916}"/>
              </a:ext>
            </a:extLst>
          </p:cNvPr>
          <p:cNvSpPr txBox="1"/>
          <p:nvPr userDrawn="1"/>
        </p:nvSpPr>
        <p:spPr>
          <a:xfrm>
            <a:off x="4032000" y="9431998"/>
            <a:ext cx="11340000" cy="576000"/>
          </a:xfrm>
          <a:prstGeom prst="rect">
            <a:avLst/>
          </a:prstGeom>
          <a:noFill/>
        </p:spPr>
        <p:txBody>
          <a:bodyPr wrap="square" rtlCol="0" anchor="ctr">
            <a:spAutoFit/>
          </a:bodyPr>
          <a:lstStyle/>
          <a:p>
            <a:pPr algn="l"/>
            <a:r>
              <a:rPr lang="en-US" sz="1100" b="0" i="0" u="none" strike="noStrike" dirty="0">
                <a:solidFill>
                  <a:srgbClr val="000000"/>
                </a:solidFill>
                <a:effectLst/>
                <a:latin typeface="+mn-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s-ES" sz="1100" dirty="0">
              <a:latin typeface="+mn-lt"/>
            </a:endParaRPr>
          </a:p>
        </p:txBody>
      </p:sp>
      <p:pic>
        <p:nvPicPr>
          <p:cNvPr id="3" name="Grafik 2" descr="Ein Bild, das Symbol, Schrift, Grafiken, Logo enthält.&#10;&#10;Automatisch generierte Beschreibung">
            <a:extLst>
              <a:ext uri="{FF2B5EF4-FFF2-40B4-BE49-F238E27FC236}">
                <a16:creationId xmlns:a16="http://schemas.microsoft.com/office/drawing/2014/main" id="{1504F59F-1202-8DAF-7A39-DFC3CFF446FC}"/>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5411600" y="9431998"/>
            <a:ext cx="1646297" cy="576000"/>
          </a:xfrm>
          <a:prstGeom prst="rect">
            <a:avLst/>
          </a:prstGeom>
        </p:spPr>
      </p:pic>
      <p:pic>
        <p:nvPicPr>
          <p:cNvPr id="4" name="Grafik 3" descr="Ein Bild, das Text, Schrift, Electric Blue (Farbe), Screenshot enthält.&#10;&#10;Automatisch generierte Beschreibung">
            <a:extLst>
              <a:ext uri="{FF2B5EF4-FFF2-40B4-BE49-F238E27FC236}">
                <a16:creationId xmlns:a16="http://schemas.microsoft.com/office/drawing/2014/main" id="{1BFE75DD-5F4D-0EC0-9337-2E2CE3A2767D}"/>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92000" y="9432000"/>
            <a:ext cx="3200400" cy="671428"/>
          </a:xfrm>
          <a:prstGeom prst="rect">
            <a:avLst/>
          </a:prstGeom>
        </p:spPr>
      </p:pic>
    </p:spTree>
  </p:cSld>
  <p:clrMap bg1="lt1" tx1="dk1" bg2="dk2" tx2="lt2" accent1="accent1" accent2="accent2" accent3="accent3" accent4="accent4" accent5="accent5" accent6="accent6" hlink="hlink" folHlink="folHlink"/>
  <p:sldLayoutIdLst>
    <p:sldLayoutId id="2147483651" r:id="rId1"/>
    <p:sldLayoutId id="2147483652"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240" userDrawn="1">
          <p15:clr>
            <a:srgbClr val="F26B43"/>
          </p15:clr>
        </p15:guide>
        <p15:guide id="2" pos="576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5"/>
        <p:cNvGrpSpPr/>
        <p:nvPr/>
      </p:nvGrpSpPr>
      <p:grpSpPr>
        <a:xfrm>
          <a:off x="0" y="0"/>
          <a:ext cx="0" cy="0"/>
          <a:chOff x="0" y="0"/>
          <a:chExt cx="0" cy="0"/>
        </a:xfrm>
      </p:grpSpPr>
      <p:pic>
        <p:nvPicPr>
          <p:cNvPr id="46" name="Google Shape;46;p44"/>
          <p:cNvPicPr preferRelativeResize="0"/>
          <p:nvPr/>
        </p:nvPicPr>
        <p:blipFill rotWithShape="1">
          <a:blip r:embed="rId4">
            <a:alphaModFix/>
          </a:blip>
          <a:srcRect/>
          <a:stretch/>
        </p:blipFill>
        <p:spPr>
          <a:xfrm>
            <a:off x="881449" y="9069571"/>
            <a:ext cx="276224" cy="276224"/>
          </a:xfrm>
          <a:prstGeom prst="rect">
            <a:avLst/>
          </a:prstGeom>
          <a:noFill/>
          <a:ln>
            <a:noFill/>
          </a:ln>
        </p:spPr>
      </p:pic>
      <p:sp>
        <p:nvSpPr>
          <p:cNvPr id="47" name="Google Shape;47;p44"/>
          <p:cNvSpPr/>
          <p:nvPr/>
        </p:nvSpPr>
        <p:spPr>
          <a:xfrm>
            <a:off x="1222551" y="1174148"/>
            <a:ext cx="15678785" cy="0"/>
          </a:xfrm>
          <a:custGeom>
            <a:avLst/>
            <a:gdLst/>
            <a:ahLst/>
            <a:cxnLst/>
            <a:rect l="l" t="t" r="r" b="b"/>
            <a:pathLst>
              <a:path w="15678785" h="120000" extrusionOk="0">
                <a:moveTo>
                  <a:pt x="0" y="0"/>
                </a:moveTo>
                <a:lnTo>
                  <a:pt x="15678235" y="0"/>
                </a:lnTo>
              </a:path>
            </a:pathLst>
          </a:custGeom>
          <a:noFill/>
          <a:ln w="13525" cap="flat" cmpd="sng">
            <a:solidFill>
              <a:srgbClr val="AED533"/>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Helvetica Neue" panose="020B0604020202020204" charset="0"/>
              <a:ea typeface="Calibri"/>
              <a:cs typeface="Calibri"/>
              <a:sym typeface="Calibri"/>
            </a:endParaRPr>
          </a:p>
        </p:txBody>
      </p:sp>
      <p:sp>
        <p:nvSpPr>
          <p:cNvPr id="48" name="Google Shape;48;p44"/>
          <p:cNvSpPr/>
          <p:nvPr/>
        </p:nvSpPr>
        <p:spPr>
          <a:xfrm>
            <a:off x="1275071" y="9210240"/>
            <a:ext cx="15850235" cy="5080"/>
          </a:xfrm>
          <a:custGeom>
            <a:avLst/>
            <a:gdLst/>
            <a:ahLst/>
            <a:cxnLst/>
            <a:rect l="l" t="t" r="r" b="b"/>
            <a:pathLst>
              <a:path w="15850235" h="5079" extrusionOk="0">
                <a:moveTo>
                  <a:pt x="0" y="0"/>
                </a:moveTo>
                <a:lnTo>
                  <a:pt x="15849653" y="4759"/>
                </a:lnTo>
              </a:path>
            </a:pathLst>
          </a:custGeom>
          <a:noFill/>
          <a:ln w="9525" cap="flat" cmpd="sng">
            <a:solidFill>
              <a:srgbClr val="AED533"/>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Helvetica Neue" panose="020B0604020202020204" charset="0"/>
              <a:ea typeface="Calibri"/>
              <a:cs typeface="Calibri"/>
              <a:sym typeface="Calibri"/>
            </a:endParaRPr>
          </a:p>
        </p:txBody>
      </p:sp>
      <p:sp>
        <p:nvSpPr>
          <p:cNvPr id="49" name="Google Shape;49;p44"/>
          <p:cNvSpPr/>
          <p:nvPr/>
        </p:nvSpPr>
        <p:spPr>
          <a:xfrm>
            <a:off x="1023876" y="1409545"/>
            <a:ext cx="0" cy="7525384"/>
          </a:xfrm>
          <a:custGeom>
            <a:avLst/>
            <a:gdLst/>
            <a:ahLst/>
            <a:cxnLst/>
            <a:rect l="l" t="t" r="r" b="b"/>
            <a:pathLst>
              <a:path w="120000" h="7525384" extrusionOk="0">
                <a:moveTo>
                  <a:pt x="0" y="0"/>
                </a:moveTo>
                <a:lnTo>
                  <a:pt x="0" y="7524868"/>
                </a:lnTo>
              </a:path>
            </a:pathLst>
          </a:custGeom>
          <a:noFill/>
          <a:ln w="9525" cap="flat" cmpd="sng">
            <a:solidFill>
              <a:srgbClr val="AED533"/>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Helvetica Neue" panose="020B0604020202020204" charset="0"/>
              <a:ea typeface="Calibri"/>
              <a:cs typeface="Calibri"/>
              <a:sym typeface="Calibri"/>
            </a:endParaRPr>
          </a:p>
        </p:txBody>
      </p:sp>
      <p:sp>
        <p:nvSpPr>
          <p:cNvPr id="50" name="Google Shape;50;p44"/>
          <p:cNvSpPr/>
          <p:nvPr/>
        </p:nvSpPr>
        <p:spPr>
          <a:xfrm>
            <a:off x="17270841" y="1409546"/>
            <a:ext cx="5080" cy="7525384"/>
          </a:xfrm>
          <a:custGeom>
            <a:avLst/>
            <a:gdLst/>
            <a:ahLst/>
            <a:cxnLst/>
            <a:rect l="l" t="t" r="r" b="b"/>
            <a:pathLst>
              <a:path w="5080" h="7525384" extrusionOk="0">
                <a:moveTo>
                  <a:pt x="0" y="0"/>
                </a:moveTo>
                <a:lnTo>
                  <a:pt x="4758" y="7524867"/>
                </a:lnTo>
              </a:path>
            </a:pathLst>
          </a:custGeom>
          <a:noFill/>
          <a:ln w="9525" cap="flat" cmpd="sng">
            <a:solidFill>
              <a:srgbClr val="AED533"/>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Helvetica Neue" panose="020B0604020202020204" charset="0"/>
              <a:ea typeface="Calibri"/>
              <a:cs typeface="Calibri"/>
              <a:sym typeface="Calibri"/>
            </a:endParaRPr>
          </a:p>
        </p:txBody>
      </p:sp>
      <p:pic>
        <p:nvPicPr>
          <p:cNvPr id="52" name="Google Shape;52;p44"/>
          <p:cNvPicPr preferRelativeResize="0"/>
          <p:nvPr/>
        </p:nvPicPr>
        <p:blipFill rotWithShape="1">
          <a:blip r:embed="rId5">
            <a:alphaModFix/>
          </a:blip>
          <a:srcRect/>
          <a:stretch/>
        </p:blipFill>
        <p:spPr>
          <a:xfrm>
            <a:off x="17131569" y="1028701"/>
            <a:ext cx="276224" cy="276224"/>
          </a:xfrm>
          <a:prstGeom prst="rect">
            <a:avLst/>
          </a:prstGeom>
          <a:noFill/>
          <a:ln>
            <a:noFill/>
          </a:ln>
        </p:spPr>
      </p:pic>
      <p:pic>
        <p:nvPicPr>
          <p:cNvPr id="53" name="Google Shape;53;p44"/>
          <p:cNvPicPr preferRelativeResize="0"/>
          <p:nvPr/>
        </p:nvPicPr>
        <p:blipFill rotWithShape="1">
          <a:blip r:embed="rId6">
            <a:alphaModFix/>
          </a:blip>
          <a:srcRect/>
          <a:stretch/>
        </p:blipFill>
        <p:spPr>
          <a:xfrm>
            <a:off x="880560" y="1117481"/>
            <a:ext cx="388731" cy="123825"/>
          </a:xfrm>
          <a:prstGeom prst="rect">
            <a:avLst/>
          </a:prstGeom>
          <a:noFill/>
          <a:ln>
            <a:noFill/>
          </a:ln>
        </p:spPr>
      </p:pic>
      <p:pic>
        <p:nvPicPr>
          <p:cNvPr id="54" name="Google Shape;54;p44"/>
          <p:cNvPicPr preferRelativeResize="0"/>
          <p:nvPr/>
        </p:nvPicPr>
        <p:blipFill rotWithShape="1">
          <a:blip r:embed="rId7">
            <a:alphaModFix/>
          </a:blip>
          <a:srcRect/>
          <a:stretch/>
        </p:blipFill>
        <p:spPr>
          <a:xfrm>
            <a:off x="16936029" y="9135565"/>
            <a:ext cx="388731" cy="123825"/>
          </a:xfrm>
          <a:prstGeom prst="rect">
            <a:avLst/>
          </a:prstGeom>
          <a:noFill/>
          <a:ln>
            <a:noFill/>
          </a:ln>
        </p:spPr>
      </p:pic>
      <p:pic>
        <p:nvPicPr>
          <p:cNvPr id="55" name="Google Shape;55;p44"/>
          <p:cNvPicPr preferRelativeResize="0"/>
          <p:nvPr/>
        </p:nvPicPr>
        <p:blipFill rotWithShape="1">
          <a:blip r:embed="rId8">
            <a:alphaModFix/>
          </a:blip>
          <a:srcRect/>
          <a:stretch/>
        </p:blipFill>
        <p:spPr>
          <a:xfrm>
            <a:off x="1295400" y="324000"/>
            <a:ext cx="1596494" cy="749022"/>
          </a:xfrm>
          <a:prstGeom prst="rect">
            <a:avLst/>
          </a:prstGeom>
          <a:noFill/>
          <a:ln>
            <a:noFill/>
          </a:ln>
        </p:spPr>
      </p:pic>
      <p:sp>
        <p:nvSpPr>
          <p:cNvPr id="59" name="Google Shape;59;p44"/>
          <p:cNvSpPr txBox="1"/>
          <p:nvPr/>
        </p:nvSpPr>
        <p:spPr>
          <a:xfrm>
            <a:off x="16565968" y="8575280"/>
            <a:ext cx="670735"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fld id="{00000000-1234-1234-1234-123412341234}" type="slidenum">
              <a:rPr lang="es-ES" sz="1800" b="0" i="0" u="none" strike="noStrike" cap="none">
                <a:solidFill>
                  <a:schemeClr val="dk1"/>
                </a:solidFill>
                <a:latin typeface="Calibri" panose="020F0502020204030204" pitchFamily="34" charset="0"/>
                <a:ea typeface="Calibri"/>
                <a:cs typeface="Calibri" panose="020F0502020204030204" pitchFamily="34" charset="0"/>
                <a:sym typeface="Calibri"/>
              </a:rPr>
              <a:t>‹Nr.›</a:t>
            </a:fld>
            <a:endParaRPr sz="1800" b="0" i="0" u="none" strike="noStrike" cap="none"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2" name="CuadroTexto 27">
            <a:extLst>
              <a:ext uri="{FF2B5EF4-FFF2-40B4-BE49-F238E27FC236}">
                <a16:creationId xmlns:a16="http://schemas.microsoft.com/office/drawing/2014/main" id="{5A2FBB0A-4D7E-2A87-8EB7-C83E1BABBD26}"/>
              </a:ext>
            </a:extLst>
          </p:cNvPr>
          <p:cNvSpPr txBox="1"/>
          <p:nvPr userDrawn="1"/>
        </p:nvSpPr>
        <p:spPr>
          <a:xfrm>
            <a:off x="4032000" y="9431998"/>
            <a:ext cx="11340000" cy="576000"/>
          </a:xfrm>
          <a:prstGeom prst="rect">
            <a:avLst/>
          </a:prstGeom>
          <a:noFill/>
        </p:spPr>
        <p:txBody>
          <a:bodyPr wrap="square" rtlCol="0" anchor="ctr">
            <a:spAutoFit/>
          </a:bodyPr>
          <a:lstStyle/>
          <a:p>
            <a:pPr algn="l"/>
            <a:r>
              <a:rPr lang="en-US" sz="1100" b="0" i="0" u="none" strike="noStrike" dirty="0">
                <a:solidFill>
                  <a:srgbClr val="000000"/>
                </a:solidFill>
                <a:effectLst/>
                <a:latin typeface="+mn-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s-ES" sz="1100" dirty="0">
              <a:latin typeface="+mn-lt"/>
            </a:endParaRPr>
          </a:p>
        </p:txBody>
      </p:sp>
      <p:pic>
        <p:nvPicPr>
          <p:cNvPr id="3" name="Grafik 2" descr="Ein Bild, das Symbol, Schrift, Grafiken, Logo enthält.&#10;&#10;Automatisch generierte Beschreibung">
            <a:extLst>
              <a:ext uri="{FF2B5EF4-FFF2-40B4-BE49-F238E27FC236}">
                <a16:creationId xmlns:a16="http://schemas.microsoft.com/office/drawing/2014/main" id="{D6737AC7-715F-9EF7-C0C3-52B6B09796F6}"/>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5411600" y="9431998"/>
            <a:ext cx="1646297" cy="576000"/>
          </a:xfrm>
          <a:prstGeom prst="rect">
            <a:avLst/>
          </a:prstGeom>
        </p:spPr>
      </p:pic>
      <p:pic>
        <p:nvPicPr>
          <p:cNvPr id="4" name="Grafik 3" descr="Ein Bild, das Text, Schrift, Electric Blue (Farbe), Screenshot enthält.&#10;&#10;Automatisch generierte Beschreibung">
            <a:extLst>
              <a:ext uri="{FF2B5EF4-FFF2-40B4-BE49-F238E27FC236}">
                <a16:creationId xmlns:a16="http://schemas.microsoft.com/office/drawing/2014/main" id="{3E306D07-07BF-959A-7F66-0591D53A082B}"/>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92000" y="9432000"/>
            <a:ext cx="3200400" cy="671428"/>
          </a:xfrm>
          <a:prstGeom prst="rect">
            <a:avLst/>
          </a:prstGeom>
        </p:spPr>
      </p:pic>
    </p:spTree>
  </p:cSld>
  <p:clrMap bg1="lt1" tx1="dk1" bg2="dk2" tx2="lt2" accent1="accent1" accent2="accent2" accent3="accent3" accent4="accent4" accent5="accent5" accent6="accent6" hlink="hlink" folHlink="folHlink"/>
  <p:sldLayoutIdLst>
    <p:sldLayoutId id="2147483654" r:id="rId1"/>
    <p:sldLayoutId id="2147483655"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240" userDrawn="1">
          <p15:clr>
            <a:srgbClr val="F26B43"/>
          </p15:clr>
        </p15:guide>
        <p15:guide id="2" pos="57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sv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sv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35.png"/><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8" Type="http://schemas.openxmlformats.org/officeDocument/2006/relationships/image" Target="../media/image41.svg"/><Relationship Id="rId13" Type="http://schemas.openxmlformats.org/officeDocument/2006/relationships/image" Target="../media/image45.png"/><Relationship Id="rId3" Type="http://schemas.openxmlformats.org/officeDocument/2006/relationships/image" Target="../media/image36.png"/><Relationship Id="rId7" Type="http://schemas.openxmlformats.org/officeDocument/2006/relationships/image" Target="../media/image40.png"/><Relationship Id="rId12" Type="http://schemas.openxmlformats.org/officeDocument/2006/relationships/image" Target="../media/image44.svg"/><Relationship Id="rId2" Type="http://schemas.openxmlformats.org/officeDocument/2006/relationships/notesSlide" Target="../notesSlides/notesSlide22.xml"/><Relationship Id="rId16" Type="http://schemas.openxmlformats.org/officeDocument/2006/relationships/image" Target="../media/image48.svg"/><Relationship Id="rId1" Type="http://schemas.openxmlformats.org/officeDocument/2006/relationships/slideLayout" Target="../slideLayouts/slideLayout3.xml"/><Relationship Id="rId6" Type="http://schemas.openxmlformats.org/officeDocument/2006/relationships/image" Target="../media/image39.png"/><Relationship Id="rId11" Type="http://schemas.openxmlformats.org/officeDocument/2006/relationships/image" Target="../media/image43.png"/><Relationship Id="rId5" Type="http://schemas.openxmlformats.org/officeDocument/2006/relationships/image" Target="../media/image38.png"/><Relationship Id="rId15" Type="http://schemas.openxmlformats.org/officeDocument/2006/relationships/image" Target="../media/image47.png"/><Relationship Id="rId10" Type="http://schemas.openxmlformats.org/officeDocument/2006/relationships/image" Target="../media/image42.svg"/><Relationship Id="rId4" Type="http://schemas.openxmlformats.org/officeDocument/2006/relationships/image" Target="../media/image37.png"/><Relationship Id="rId9" Type="http://schemas.openxmlformats.org/officeDocument/2006/relationships/image" Target="../media/image22.png"/><Relationship Id="rId14" Type="http://schemas.openxmlformats.org/officeDocument/2006/relationships/image" Target="../media/image46.svg"/></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sv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
          <p:cNvPicPr preferRelativeResize="0"/>
          <p:nvPr/>
        </p:nvPicPr>
        <p:blipFill rotWithShape="1">
          <a:blip r:embed="rId3">
            <a:alphaModFix/>
          </a:blip>
          <a:srcRect/>
          <a:stretch/>
        </p:blipFill>
        <p:spPr>
          <a:xfrm>
            <a:off x="5901586" y="2458739"/>
            <a:ext cx="6484828" cy="3042465"/>
          </a:xfrm>
          <a:prstGeom prst="rect">
            <a:avLst/>
          </a:prstGeom>
          <a:noFill/>
          <a:ln>
            <a:noFill/>
          </a:ln>
        </p:spPr>
      </p:pic>
      <p:sp>
        <p:nvSpPr>
          <p:cNvPr id="71" name="Google Shape;71;p1"/>
          <p:cNvSpPr txBox="1"/>
          <p:nvPr/>
        </p:nvSpPr>
        <p:spPr>
          <a:xfrm>
            <a:off x="3420000" y="6696000"/>
            <a:ext cx="11448000" cy="1800000"/>
          </a:xfrm>
          <a:prstGeom prst="rect">
            <a:avLst/>
          </a:prstGeom>
          <a:noFill/>
          <a:ln>
            <a:noFill/>
          </a:ln>
        </p:spPr>
        <p:txBody>
          <a:bodyPr spcFirstLastPara="1" wrap="square" lIns="91425" tIns="45700" rIns="91425" bIns="45700" anchor="t" anchorCtr="0">
            <a:noAutofit/>
          </a:bodyPr>
          <a:lstStyle/>
          <a:p>
            <a:pPr lvl="0" algn="ctr">
              <a:spcBef>
                <a:spcPts val="5"/>
              </a:spcBef>
              <a:buClr>
                <a:srgbClr val="4D94B7"/>
              </a:buClr>
              <a:buSzPts val="3600"/>
            </a:pPr>
            <a:r>
              <a:rPr lang="sv-SE" sz="3600" b="1" dirty="0">
                <a:solidFill>
                  <a:srgbClr val="4D94B7"/>
                </a:solidFill>
                <a:latin typeface="Helvetica Neue"/>
                <a:ea typeface="Helvetica Neue"/>
                <a:cs typeface="Helvetica Neue"/>
                <a:sym typeface="Helvetica Neue"/>
              </a:rPr>
              <a:t>Personlig utveckling och intraprenörskap: växande självmedvetenhet och </a:t>
            </a:r>
            <a:r>
              <a:rPr lang="sv-SE" sz="3600" b="1" dirty="0" err="1">
                <a:solidFill>
                  <a:srgbClr val="4D94B7"/>
                </a:solidFill>
                <a:latin typeface="Helvetica Neue"/>
                <a:ea typeface="Helvetica Neue"/>
                <a:cs typeface="Helvetica Neue"/>
                <a:sym typeface="Helvetica Neue"/>
              </a:rPr>
              <a:t>mindfulness</a:t>
            </a:r>
            <a:r>
              <a:rPr lang="sv-SE" sz="3600" b="1" dirty="0">
                <a:solidFill>
                  <a:srgbClr val="4D94B7"/>
                </a:solidFill>
                <a:latin typeface="Helvetica Neue"/>
                <a:ea typeface="Helvetica Neue"/>
                <a:cs typeface="Helvetica Neue"/>
                <a:sym typeface="Helvetica Neue"/>
              </a:rPr>
              <a:t>
</a:t>
            </a:r>
            <a:endParaRPr lang="en-US" sz="3600" b="1" i="0" u="none" strike="noStrike" cap="none" dirty="0">
              <a:solidFill>
                <a:srgbClr val="4D94B7"/>
              </a:solidFill>
              <a:latin typeface="Helvetica Neue"/>
              <a:ea typeface="Helvetica Neue"/>
              <a:cs typeface="Helvetica Neue"/>
              <a:sym typeface="Helvetica Neue"/>
            </a:endParaRPr>
          </a:p>
        </p:txBody>
      </p:sp>
      <p:sp>
        <p:nvSpPr>
          <p:cNvPr id="72" name="Google Shape;72;p1"/>
          <p:cNvSpPr txBox="1"/>
          <p:nvPr/>
        </p:nvSpPr>
        <p:spPr>
          <a:xfrm>
            <a:off x="5901586" y="5629475"/>
            <a:ext cx="6484828" cy="47024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s-ES" sz="2400" b="1" i="0" u="none" strike="noStrike" cap="none" dirty="0">
                <a:solidFill>
                  <a:srgbClr val="AED633"/>
                </a:solidFill>
                <a:latin typeface="Helvetica Neue"/>
                <a:ea typeface="Helvetica Neue"/>
                <a:cs typeface="Helvetica Neue"/>
                <a:sym typeface="Helvetica Neue"/>
              </a:rPr>
              <a:t>genieproject.eu</a:t>
            </a:r>
            <a:endParaRPr sz="2400" b="1" i="0" u="none" strike="noStrike" cap="none" dirty="0">
              <a:solidFill>
                <a:srgbClr val="AED633"/>
              </a:solidFill>
              <a:latin typeface="Helvetica Neue"/>
              <a:ea typeface="Helvetica Neue"/>
              <a:cs typeface="Helvetica Neue"/>
              <a:sym typeface="Helvetica Neue"/>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4"/>
          <p:cNvSpPr/>
          <p:nvPr/>
        </p:nvSpPr>
        <p:spPr>
          <a:xfrm rot="-469433">
            <a:off x="3175527" y="3925842"/>
            <a:ext cx="5759414" cy="3465330"/>
          </a:xfrm>
          <a:prstGeom prst="foldedCorner">
            <a:avLst>
              <a:gd name="adj" fmla="val 22613"/>
            </a:avLst>
          </a:prstGeom>
          <a:solidFill>
            <a:schemeClr val="bg1">
              <a:lumMod val="85000"/>
            </a:schemeClr>
          </a:solidFill>
          <a:ln w="22225" cap="flat" cmpd="sng">
            <a:solidFill>
              <a:schemeClr val="lt1"/>
            </a:solidFill>
            <a:prstDash val="solid"/>
            <a:round/>
            <a:headEnd type="none" w="sm" len="sm"/>
            <a:tailEnd type="none" w="sm" len="sm"/>
          </a:ln>
        </p:spPr>
        <p:txBody>
          <a:bodyPr spcFirstLastPara="1" wrap="square" lIns="90000" tIns="46800" rIns="90000" bIns="46800" anchor="ctr" anchorCtr="0">
            <a:noAutofit/>
          </a:bodyPr>
          <a:lstStyle/>
          <a:p>
            <a:pPr marL="0" marR="0" lvl="0" indent="0" algn="ctr" rtl="0">
              <a:lnSpc>
                <a:spcPct val="100000"/>
              </a:lnSpc>
              <a:spcBef>
                <a:spcPts val="0"/>
              </a:spcBef>
              <a:spcAft>
                <a:spcPts val="0"/>
              </a:spcAft>
              <a:buNone/>
            </a:pPr>
            <a:endParaRPr lang="en-US" sz="2400" b="0" i="0" u="none" strike="noStrike" cap="none" dirty="0">
              <a:solidFill>
                <a:schemeClr val="tx1"/>
              </a:solidFill>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None/>
            </a:pPr>
            <a:endParaRPr lang="en-US" sz="2400" b="0" i="0" u="none" strike="noStrike" cap="none" dirty="0">
              <a:solidFill>
                <a:schemeClr val="tx1"/>
              </a:solidFill>
              <a:latin typeface="Helvetica Neue" panose="020B0604020202020204" charset="0"/>
              <a:ea typeface="Helvetica Neue"/>
              <a:cs typeface="Helvetica Neue"/>
              <a:sym typeface="Helvetica Neue"/>
            </a:endParaRPr>
          </a:p>
          <a:p>
            <a:pPr lvl="0" algn="ctr"/>
            <a:r>
              <a:rPr lang="sv-SE" sz="2400" dirty="0">
                <a:solidFill>
                  <a:schemeClr val="tx1"/>
                </a:solidFill>
                <a:latin typeface="Helvetica Neue" panose="020B0604020202020204" charset="0"/>
                <a:ea typeface="Helvetica Neue"/>
                <a:cs typeface="Helvetica Neue"/>
                <a:sym typeface="Helvetica Neue"/>
              </a:rPr>
              <a:t>Övningen av att </a:t>
            </a:r>
            <a:r>
              <a:rPr lang="sv-SE" sz="2400" b="1" dirty="0">
                <a:solidFill>
                  <a:schemeClr val="tx1"/>
                </a:solidFill>
                <a:latin typeface="Helvetica Neue" panose="020B0604020202020204" charset="0"/>
                <a:ea typeface="Helvetica Neue"/>
                <a:cs typeface="Helvetica Neue"/>
                <a:sym typeface="Helvetica Neue"/>
              </a:rPr>
              <a:t>vara medveten </a:t>
            </a:r>
            <a:r>
              <a:rPr lang="sv-SE" sz="2400" dirty="0">
                <a:solidFill>
                  <a:schemeClr val="tx1"/>
                </a:solidFill>
                <a:latin typeface="Helvetica Neue" panose="020B0604020202020204" charset="0"/>
                <a:ea typeface="Helvetica Neue"/>
                <a:cs typeface="Helvetica Neue"/>
                <a:sym typeface="Helvetica Neue"/>
              </a:rPr>
              <a:t>om din kropp, sinne och känslor </a:t>
            </a:r>
            <a:r>
              <a:rPr lang="sv-SE" sz="2400" b="1" dirty="0">
                <a:solidFill>
                  <a:schemeClr val="tx1"/>
                </a:solidFill>
                <a:latin typeface="Helvetica Neue" panose="020B0604020202020204" charset="0"/>
                <a:ea typeface="Helvetica Neue"/>
                <a:cs typeface="Helvetica Neue"/>
                <a:sym typeface="Helvetica Neue"/>
              </a:rPr>
              <a:t>i nuet</a:t>
            </a:r>
            <a:r>
              <a:rPr lang="sv-SE" sz="2400" dirty="0">
                <a:solidFill>
                  <a:schemeClr val="tx1"/>
                </a:solidFill>
                <a:latin typeface="Helvetica Neue" panose="020B0604020202020204" charset="0"/>
                <a:ea typeface="Helvetica Neue"/>
                <a:cs typeface="Helvetica Neue"/>
                <a:sym typeface="Helvetica Neue"/>
              </a:rPr>
              <a:t>, tänkte skapa en känsla av lugn.
</a:t>
            </a:r>
            <a:endParaRPr lang="en-US" sz="2400" b="0" i="0" u="none" strike="noStrike" cap="none" dirty="0">
              <a:solidFill>
                <a:schemeClr val="tx1"/>
              </a:solidFill>
              <a:latin typeface="Helvetica Neue" panose="020B0604020202020204" charset="0"/>
              <a:ea typeface="Helvetica Neue"/>
              <a:cs typeface="Helvetica Neue"/>
              <a:sym typeface="Helvetica Neue"/>
            </a:endParaRPr>
          </a:p>
          <a:p>
            <a:pPr lvl="0" algn="ctr"/>
            <a:r>
              <a:rPr lang="sv-SE" sz="2400" dirty="0">
                <a:solidFill>
                  <a:schemeClr val="tx1"/>
                </a:solidFill>
                <a:latin typeface="Helvetica Neue" panose="020B0604020202020204" charset="0"/>
                <a:ea typeface="Helvetica Neue"/>
                <a:cs typeface="Helvetica Neue"/>
                <a:sym typeface="Helvetica Neue"/>
              </a:rPr>
              <a:t>Behandla en rad psykologiska och psykosomatiska tillstånd.</a:t>
            </a:r>
            <a:endParaRPr lang="en-US" dirty="0">
              <a:solidFill>
                <a:schemeClr val="tx1"/>
              </a:solidFill>
              <a:latin typeface="Helvetica Neue" panose="020B0604020202020204" charset="0"/>
            </a:endParaRPr>
          </a:p>
        </p:txBody>
      </p:sp>
      <p:sp>
        <p:nvSpPr>
          <p:cNvPr id="193" name="Google Shape;193;p24"/>
          <p:cNvSpPr txBox="1"/>
          <p:nvPr/>
        </p:nvSpPr>
        <p:spPr>
          <a:xfrm>
            <a:off x="1296000" y="8927999"/>
            <a:ext cx="8584979" cy="2978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chemeClr val="dk1"/>
                </a:solidFill>
                <a:latin typeface="Helvetica Neue" panose="020B0604020202020204" charset="0"/>
                <a:ea typeface="Helvetica Neue"/>
                <a:cs typeface="Helvetica Neue"/>
                <a:sym typeface="Helvetica Neue"/>
              </a:rPr>
              <a:t>Source no.: 7, 8</a:t>
            </a:r>
            <a:endParaRPr lang="en-US" dirty="0">
              <a:latin typeface="Helvetica Neue" panose="020B0604020202020204" charset="0"/>
            </a:endParaRPr>
          </a:p>
          <a:p>
            <a:pPr marL="0" marR="0" lvl="0" indent="0" algn="l" rtl="0">
              <a:lnSpc>
                <a:spcPct val="100000"/>
              </a:lnSpc>
              <a:spcBef>
                <a:spcPts val="0"/>
              </a:spcBef>
              <a:spcAft>
                <a:spcPts val="0"/>
              </a:spcAft>
              <a:buClr>
                <a:srgbClr val="000000"/>
              </a:buClr>
              <a:buSzPts val="1200"/>
              <a:buFont typeface="Arial"/>
              <a:buNone/>
            </a:pPr>
            <a:endParaRPr lang="en-US" sz="1200" b="0" i="0" u="none" strike="noStrike" cap="none" dirty="0">
              <a:solidFill>
                <a:srgbClr val="000000"/>
              </a:solidFill>
              <a:latin typeface="Helvetica Neue" panose="020B0604020202020204" charset="0"/>
              <a:ea typeface="Helvetica Neue"/>
              <a:cs typeface="Helvetica Neue"/>
              <a:sym typeface="Helvetica Neue"/>
            </a:endParaRPr>
          </a:p>
        </p:txBody>
      </p:sp>
      <p:sp>
        <p:nvSpPr>
          <p:cNvPr id="194" name="Google Shape;194;p24"/>
          <p:cNvSpPr/>
          <p:nvPr/>
        </p:nvSpPr>
        <p:spPr>
          <a:xfrm rot="381472">
            <a:off x="10363515" y="3914380"/>
            <a:ext cx="5760000" cy="2520000"/>
          </a:xfrm>
          <a:prstGeom prst="foldedCorner">
            <a:avLst>
              <a:gd name="adj" fmla="val 16667"/>
            </a:avLst>
          </a:prstGeom>
          <a:solidFill>
            <a:schemeClr val="bg1">
              <a:lumMod val="85000"/>
            </a:schemeClr>
          </a:solidFill>
          <a:ln w="22225" cap="flat" cmpd="sng">
            <a:solidFill>
              <a:schemeClr val="lt1"/>
            </a:solidFill>
            <a:prstDash val="solid"/>
            <a:round/>
            <a:headEnd type="none" w="sm" len="sm"/>
            <a:tailEnd type="none" w="sm" len="sm"/>
          </a:ln>
        </p:spPr>
        <p:txBody>
          <a:bodyPr spcFirstLastPara="1" wrap="square" lIns="90000" tIns="46800" rIns="90000" bIns="46800" anchor="ctr" anchorCtr="0">
            <a:noAutofit/>
          </a:bodyPr>
          <a:lstStyle/>
          <a:p>
            <a:pPr lvl="0" algn="ctr"/>
            <a:r>
              <a:rPr lang="sv-SE" sz="2400" dirty="0" err="1">
                <a:solidFill>
                  <a:schemeClr val="tx1"/>
                </a:solidFill>
                <a:latin typeface="Helvetica Neue" panose="020B0604020202020204" charset="0"/>
                <a:ea typeface="Helvetica Neue"/>
                <a:cs typeface="Helvetica Neue"/>
                <a:sym typeface="Helvetica Neue"/>
              </a:rPr>
              <a:t>Mindfulness</a:t>
            </a:r>
            <a:r>
              <a:rPr lang="sv-SE" sz="2400" dirty="0">
                <a:solidFill>
                  <a:schemeClr val="tx1"/>
                </a:solidFill>
                <a:latin typeface="Helvetica Neue" panose="020B0604020202020204" charset="0"/>
                <a:ea typeface="Helvetica Neue"/>
                <a:cs typeface="Helvetica Neue"/>
                <a:sym typeface="Helvetica Neue"/>
              </a:rPr>
              <a:t> är ett annat verktyg för att utveckla självmedvetenhet, hantera känslor och förbättra arbetsmiljön.</a:t>
            </a:r>
            <a:endParaRPr lang="en-US" dirty="0">
              <a:solidFill>
                <a:schemeClr val="tx1"/>
              </a:solidFill>
              <a:latin typeface="Helvetica Neue" panose="020B0604020202020204" charset="0"/>
            </a:endParaRPr>
          </a:p>
        </p:txBody>
      </p:sp>
      <p:pic>
        <p:nvPicPr>
          <p:cNvPr id="195" name="Google Shape;195;p24" descr="Anheften mit einfarbiger Füllung"/>
          <p:cNvPicPr preferRelativeResize="0"/>
          <p:nvPr/>
        </p:nvPicPr>
        <p:blipFill rotWithShape="1">
          <a:blip r:embed="rId3">
            <a:alphaModFix/>
          </a:blip>
          <a:srcRect/>
          <a:stretch/>
        </p:blipFill>
        <p:spPr>
          <a:xfrm rot="4518548">
            <a:off x="5649970" y="3421894"/>
            <a:ext cx="914400" cy="914400"/>
          </a:xfrm>
          <a:prstGeom prst="rect">
            <a:avLst/>
          </a:prstGeom>
          <a:noFill/>
          <a:ln>
            <a:noFill/>
          </a:ln>
          <a:effectLst>
            <a:outerShdw blurRad="149987" dist="250190" dir="8460000" algn="ctr">
              <a:srgbClr val="000000">
                <a:alpha val="27843"/>
              </a:srgbClr>
            </a:outerShdw>
          </a:effectLst>
        </p:spPr>
      </p:pic>
      <p:pic>
        <p:nvPicPr>
          <p:cNvPr id="199" name="Google Shape;199;p24" descr="Anheften mit einfarbiger Füllung"/>
          <p:cNvPicPr preferRelativeResize="0"/>
          <p:nvPr/>
        </p:nvPicPr>
        <p:blipFill rotWithShape="1">
          <a:blip r:embed="rId3">
            <a:alphaModFix/>
          </a:blip>
          <a:srcRect/>
          <a:stretch/>
        </p:blipFill>
        <p:spPr>
          <a:xfrm rot="4456725">
            <a:off x="13350294" y="3427672"/>
            <a:ext cx="914400" cy="914400"/>
          </a:xfrm>
          <a:prstGeom prst="rect">
            <a:avLst/>
          </a:prstGeom>
          <a:noFill/>
          <a:ln>
            <a:noFill/>
          </a:ln>
          <a:effectLst>
            <a:outerShdw blurRad="149987" dist="250190" dir="8460000" algn="ctr">
              <a:srgbClr val="000000">
                <a:alpha val="27843"/>
              </a:srgbClr>
            </a:outerShdw>
          </a:effectLst>
        </p:spPr>
      </p:pic>
      <p:sp>
        <p:nvSpPr>
          <p:cNvPr id="2" name="Google Shape;186;p23">
            <a:extLst>
              <a:ext uri="{FF2B5EF4-FFF2-40B4-BE49-F238E27FC236}">
                <a16:creationId xmlns:a16="http://schemas.microsoft.com/office/drawing/2014/main" id="{3628C4C5-E559-E6CF-17DF-D72689E5EDA5}"/>
              </a:ext>
            </a:extLst>
          </p:cNvPr>
          <p:cNvSpPr txBox="1"/>
          <p:nvPr/>
        </p:nvSpPr>
        <p:spPr>
          <a:xfrm>
            <a:off x="1296000" y="1548000"/>
            <a:ext cx="6408000" cy="83095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800"/>
              <a:buFont typeface="Arial"/>
              <a:buNone/>
            </a:pPr>
            <a:r>
              <a:rPr lang="en-US" sz="4800" b="1" i="0" u="none" strike="noStrike" cap="none" dirty="0">
                <a:solidFill>
                  <a:srgbClr val="4D94B7"/>
                </a:solidFill>
                <a:latin typeface="Helvetica Neue" panose="020B0604020202020204" charset="0"/>
                <a:ea typeface="Helvetica Neue"/>
                <a:cs typeface="Helvetica Neue"/>
                <a:sym typeface="Helvetica Neue"/>
              </a:rPr>
              <a:t>2. Mindfulness</a:t>
            </a:r>
            <a:endParaRPr lang="en-US" sz="1400" b="0" i="0" u="none" strike="noStrike" cap="none" dirty="0">
              <a:solidFill>
                <a:srgbClr val="000000"/>
              </a:solidFill>
              <a:latin typeface="Helvetica Neue" panose="020B0604020202020204" charset="0"/>
              <a:ea typeface="Helvetica Neue"/>
              <a:cs typeface="Helvetica Neue"/>
              <a:sym typeface="Helvetica Neue"/>
            </a:endParaRPr>
          </a:p>
        </p:txBody>
      </p:sp>
      <p:sp>
        <p:nvSpPr>
          <p:cNvPr id="4" name="Google Shape;183;p23">
            <a:extLst>
              <a:ext uri="{FF2B5EF4-FFF2-40B4-BE49-F238E27FC236}">
                <a16:creationId xmlns:a16="http://schemas.microsoft.com/office/drawing/2014/main" id="{F5F7587D-A494-7437-0CD5-BB3EDDA46558}"/>
              </a:ext>
            </a:extLst>
          </p:cNvPr>
          <p:cNvSpPr txBox="1"/>
          <p:nvPr/>
        </p:nvSpPr>
        <p:spPr>
          <a:xfrm>
            <a:off x="1296000" y="2304000"/>
            <a:ext cx="5472000" cy="52318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dirty="0">
                <a:solidFill>
                  <a:srgbClr val="AED633"/>
                </a:solidFill>
                <a:latin typeface="Helvetica Neue" panose="020B0604020202020204" charset="0"/>
                <a:ea typeface="Helvetica Neue"/>
                <a:cs typeface="Helvetica Neue"/>
                <a:sym typeface="Helvetica Neue"/>
              </a:rPr>
              <a:t>2.1 Definition</a:t>
            </a:r>
            <a:endParaRPr lang="en-US" sz="1400" b="0" i="0" u="none" strike="noStrike" cap="none" dirty="0">
              <a:solidFill>
                <a:srgbClr val="000000"/>
              </a:solidFill>
              <a:latin typeface="Helvetica Neue" panose="020B0604020202020204" charset="0"/>
              <a:ea typeface="Helvetica Neue"/>
              <a:cs typeface="Helvetica Neue"/>
              <a:sym typeface="Helvetica Neue"/>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25"/>
          <p:cNvSpPr txBox="1"/>
          <p:nvPr/>
        </p:nvSpPr>
        <p:spPr>
          <a:xfrm>
            <a:off x="1296000" y="8928000"/>
            <a:ext cx="2808000" cy="27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chemeClr val="dk1"/>
                </a:solidFill>
                <a:latin typeface="Helvetica Neue" panose="020B0604020202020204" charset="0"/>
                <a:ea typeface="Helvetica Neue"/>
                <a:cs typeface="Helvetica Neue"/>
                <a:sym typeface="Helvetica Neue"/>
              </a:rPr>
              <a:t>Source</a:t>
            </a:r>
            <a:r>
              <a:rPr lang="en-US" sz="1200" dirty="0">
                <a:solidFill>
                  <a:schemeClr val="dk1"/>
                </a:solidFill>
                <a:latin typeface="Helvetica Neue" panose="020B0604020202020204" charset="0"/>
                <a:ea typeface="Helvetica Neue"/>
                <a:cs typeface="Helvetica Neue"/>
                <a:sym typeface="Helvetica Neue"/>
              </a:rPr>
              <a:t> no.: 5</a:t>
            </a:r>
            <a:endParaRPr lang="en-US" dirty="0">
              <a:latin typeface="Helvetica Neue" panose="020B0604020202020204" charset="0"/>
            </a:endParaRPr>
          </a:p>
          <a:p>
            <a:pPr marL="0" marR="0" lvl="0" indent="0" algn="l" rtl="0">
              <a:lnSpc>
                <a:spcPct val="100000"/>
              </a:lnSpc>
              <a:spcBef>
                <a:spcPts val="0"/>
              </a:spcBef>
              <a:spcAft>
                <a:spcPts val="0"/>
              </a:spcAft>
              <a:buClr>
                <a:srgbClr val="000000"/>
              </a:buClr>
              <a:buSzPts val="1200"/>
              <a:buFont typeface="Arial"/>
              <a:buNone/>
            </a:pPr>
            <a:endParaRPr lang="en-US" sz="1200" b="0" i="0" u="none" strike="noStrike" cap="none" dirty="0">
              <a:solidFill>
                <a:srgbClr val="000000"/>
              </a:solidFill>
              <a:latin typeface="Helvetica Neue" panose="020B0604020202020204" charset="0"/>
              <a:ea typeface="Helvetica Neue"/>
              <a:cs typeface="Helvetica Neue"/>
              <a:sym typeface="Helvetica Neue"/>
            </a:endParaRPr>
          </a:p>
        </p:txBody>
      </p:sp>
      <p:sp>
        <p:nvSpPr>
          <p:cNvPr id="208" name="Google Shape;208;p25"/>
          <p:cNvSpPr/>
          <p:nvPr/>
        </p:nvSpPr>
        <p:spPr>
          <a:xfrm>
            <a:off x="3384000" y="6192000"/>
            <a:ext cx="5760000" cy="2160000"/>
          </a:xfrm>
          <a:prstGeom prst="round2SameRect">
            <a:avLst>
              <a:gd name="adj1" fmla="val 0"/>
              <a:gd name="adj2" fmla="val 17496"/>
            </a:avLst>
          </a:prstGeom>
          <a:solidFill>
            <a:srgbClr val="F2F2F2">
              <a:alpha val="89803"/>
            </a:srgbClr>
          </a:solidFill>
          <a:ln w="25400" cap="flat" cmpd="sng">
            <a:solidFill>
              <a:srgbClr val="CFD7E7">
                <a:alpha val="89803"/>
              </a:srgbClr>
            </a:solidFill>
            <a:prstDash val="solid"/>
            <a:round/>
            <a:headEnd type="none" w="sm" len="sm"/>
            <a:tailEnd type="none" w="sm" len="sm"/>
          </a:ln>
        </p:spPr>
        <p:txBody>
          <a:bodyPr spcFirstLastPara="1" wrap="square" lIns="133350" tIns="133350" rIns="177800" bIns="200025" anchor="b" anchorCtr="0">
            <a:noAutofit/>
          </a:bodyPr>
          <a:lstStyle/>
          <a:p>
            <a:pPr marL="280988" lvl="0" algn="ctr">
              <a:buSzPts val="2700"/>
            </a:pPr>
            <a:r>
              <a:rPr lang="en-US" sz="2400" dirty="0">
                <a:latin typeface="Helvetica Neue" panose="020B0604020202020204" charset="0"/>
                <a:ea typeface="Helvetica Neue"/>
                <a:cs typeface="Helvetica Neue"/>
                <a:sym typeface="Helvetica Neue"/>
              </a:rPr>
              <a:t>… </a:t>
            </a:r>
            <a:r>
              <a:rPr lang="en-US" sz="2400" dirty="0" err="1">
                <a:latin typeface="Helvetica Neue" panose="020B0604020202020204" charset="0"/>
                <a:ea typeface="Helvetica Neue"/>
                <a:cs typeface="Helvetica Neue"/>
                <a:sym typeface="Helvetica Neue"/>
              </a:rPr>
              <a:t>förbättrar</a:t>
            </a:r>
            <a:r>
              <a:rPr lang="en-US" sz="2400" dirty="0">
                <a:latin typeface="Helvetica Neue" panose="020B0604020202020204" charset="0"/>
                <a:ea typeface="Helvetica Neue"/>
                <a:cs typeface="Helvetica Neue"/>
                <a:sym typeface="Helvetica Neue"/>
              </a:rPr>
              <a:t> </a:t>
            </a:r>
            <a:r>
              <a:rPr lang="en-US" sz="2400" dirty="0" err="1">
                <a:latin typeface="Helvetica Neue" panose="020B0604020202020204" charset="0"/>
                <a:ea typeface="Helvetica Neue"/>
                <a:cs typeface="Helvetica Neue"/>
                <a:sym typeface="Helvetica Neue"/>
              </a:rPr>
              <a:t>reglering</a:t>
            </a:r>
            <a:r>
              <a:rPr lang="en-US" sz="2400" dirty="0">
                <a:latin typeface="Helvetica Neue" panose="020B0604020202020204" charset="0"/>
                <a:ea typeface="Helvetica Neue"/>
                <a:cs typeface="Helvetica Neue"/>
                <a:sym typeface="Helvetica Neue"/>
              </a:rPr>
              <a:t> av </a:t>
            </a:r>
            <a:r>
              <a:rPr lang="en-US" sz="2400" dirty="0" err="1">
                <a:latin typeface="Helvetica Neue" panose="020B0604020202020204" charset="0"/>
                <a:ea typeface="Helvetica Neue"/>
                <a:cs typeface="Helvetica Neue"/>
                <a:sym typeface="Helvetica Neue"/>
              </a:rPr>
              <a:t>beteende</a:t>
            </a:r>
            <a:endParaRPr lang="en-US" sz="2400" dirty="0">
              <a:latin typeface="Helvetica Neue" panose="020B0604020202020204" charset="0"/>
            </a:endParaRPr>
          </a:p>
        </p:txBody>
      </p:sp>
      <p:sp>
        <p:nvSpPr>
          <p:cNvPr id="210" name="Google Shape;210;p25"/>
          <p:cNvSpPr txBox="1"/>
          <p:nvPr/>
        </p:nvSpPr>
        <p:spPr>
          <a:xfrm>
            <a:off x="1296000" y="2304000"/>
            <a:ext cx="5472000" cy="523180"/>
          </a:xfrm>
          <a:prstGeom prst="rect">
            <a:avLst/>
          </a:prstGeom>
          <a:noFill/>
          <a:ln>
            <a:noFill/>
          </a:ln>
        </p:spPr>
        <p:txBody>
          <a:bodyPr spcFirstLastPara="1" wrap="square" lIns="91425" tIns="45700" rIns="91425" bIns="45700" anchor="t" anchorCtr="0">
            <a:noAutofit/>
          </a:bodyPr>
          <a:lstStyle/>
          <a:p>
            <a:pPr lvl="0">
              <a:buSzPts val="2800"/>
            </a:pPr>
            <a:r>
              <a:rPr lang="en-US" sz="2800" b="1" i="0" u="none" strike="noStrike" cap="none" dirty="0">
                <a:solidFill>
                  <a:srgbClr val="AED633"/>
                </a:solidFill>
                <a:latin typeface="Helvetica Neue" panose="020B0604020202020204" charset="0"/>
                <a:ea typeface="Helvetica Neue"/>
                <a:cs typeface="Helvetica Neue"/>
                <a:sym typeface="Helvetica Neue"/>
              </a:rPr>
              <a:t>2.2 </a:t>
            </a:r>
            <a:r>
              <a:rPr lang="en-US" sz="2800" b="1" dirty="0" err="1">
                <a:solidFill>
                  <a:srgbClr val="AED633"/>
                </a:solidFill>
                <a:latin typeface="Helvetica Neue" panose="020B0604020202020204" charset="0"/>
                <a:ea typeface="Helvetica Neue"/>
                <a:cs typeface="Helvetica Neue"/>
                <a:sym typeface="Helvetica Neue"/>
              </a:rPr>
              <a:t>Effekter</a:t>
            </a:r>
            <a:endParaRPr lang="en-US" sz="1400" b="0" i="0" u="none" strike="noStrike" cap="none" dirty="0">
              <a:solidFill>
                <a:srgbClr val="000000"/>
              </a:solidFill>
              <a:latin typeface="Helvetica Neue" panose="020B0604020202020204" charset="0"/>
              <a:ea typeface="Helvetica Neue"/>
              <a:cs typeface="Helvetica Neue"/>
              <a:sym typeface="Helvetica Neue"/>
            </a:endParaRPr>
          </a:p>
        </p:txBody>
      </p:sp>
      <p:sp>
        <p:nvSpPr>
          <p:cNvPr id="3" name="Google Shape;208;p25">
            <a:extLst>
              <a:ext uri="{FF2B5EF4-FFF2-40B4-BE49-F238E27FC236}">
                <a16:creationId xmlns:a16="http://schemas.microsoft.com/office/drawing/2014/main" id="{93FFC219-563A-6D4D-FC53-2E1105594D0F}"/>
              </a:ext>
            </a:extLst>
          </p:cNvPr>
          <p:cNvSpPr/>
          <p:nvPr/>
        </p:nvSpPr>
        <p:spPr>
          <a:xfrm>
            <a:off x="9180000" y="6192000"/>
            <a:ext cx="5760000" cy="2160000"/>
          </a:xfrm>
          <a:prstGeom prst="round2SameRect">
            <a:avLst>
              <a:gd name="adj1" fmla="val 0"/>
              <a:gd name="adj2" fmla="val 17496"/>
            </a:avLst>
          </a:prstGeom>
          <a:solidFill>
            <a:srgbClr val="F2F2F2">
              <a:alpha val="89803"/>
            </a:srgbClr>
          </a:solidFill>
          <a:ln w="25400" cap="flat" cmpd="sng">
            <a:solidFill>
              <a:srgbClr val="CFD7E7">
                <a:alpha val="89803"/>
              </a:srgbClr>
            </a:solidFill>
            <a:prstDash val="solid"/>
            <a:round/>
            <a:headEnd type="none" w="sm" len="sm"/>
            <a:tailEnd type="none" w="sm" len="sm"/>
          </a:ln>
        </p:spPr>
        <p:txBody>
          <a:bodyPr spcFirstLastPara="1" wrap="square" lIns="133350" tIns="133350" rIns="177800" bIns="200025" anchor="b" anchorCtr="0">
            <a:noAutofit/>
          </a:bodyPr>
          <a:lstStyle/>
          <a:p>
            <a:pPr marL="280988" lvl="0" algn="ctr">
              <a:buSzPts val="2700"/>
            </a:pPr>
            <a:r>
              <a:rPr lang="en-US" sz="2400" b="0" i="0" u="none" strike="noStrike" cap="none" dirty="0">
                <a:solidFill>
                  <a:srgbClr val="000000"/>
                </a:solidFill>
                <a:latin typeface="Helvetica Neue" panose="020B0604020202020204" charset="0"/>
                <a:ea typeface="Helvetica Neue"/>
                <a:cs typeface="Helvetica Neue"/>
                <a:sym typeface="Helvetica Neue"/>
              </a:rPr>
              <a:t>… </a:t>
            </a:r>
            <a:r>
              <a:rPr lang="en-US" sz="2400" dirty="0" err="1">
                <a:latin typeface="Helvetica Neue" panose="020B0604020202020204" charset="0"/>
                <a:ea typeface="Helvetica Neue"/>
                <a:cs typeface="Helvetica Neue"/>
                <a:sym typeface="Helvetica Neue"/>
              </a:rPr>
              <a:t>minskning</a:t>
            </a:r>
            <a:r>
              <a:rPr lang="en-US" sz="2400" dirty="0">
                <a:latin typeface="Helvetica Neue" panose="020B0604020202020204" charset="0"/>
                <a:ea typeface="Helvetica Neue"/>
                <a:cs typeface="Helvetica Neue"/>
                <a:sym typeface="Helvetica Neue"/>
              </a:rPr>
              <a:t> av stress</a:t>
            </a:r>
            <a:endParaRPr lang="en-US" sz="2400" b="0" i="0" u="none" strike="noStrike" cap="none" dirty="0">
              <a:solidFill>
                <a:srgbClr val="000000"/>
              </a:solidFill>
              <a:latin typeface="Helvetica Neue" panose="020B0604020202020204" charset="0"/>
              <a:ea typeface="Helvetica Neue"/>
              <a:cs typeface="Helvetica Neue"/>
              <a:sym typeface="Helvetica Neue"/>
            </a:endParaRPr>
          </a:p>
        </p:txBody>
      </p:sp>
      <p:sp>
        <p:nvSpPr>
          <p:cNvPr id="4" name="Google Shape;208;p25">
            <a:extLst>
              <a:ext uri="{FF2B5EF4-FFF2-40B4-BE49-F238E27FC236}">
                <a16:creationId xmlns:a16="http://schemas.microsoft.com/office/drawing/2014/main" id="{92C114FB-6BD9-BACF-EEFD-7E6FEE7A29F2}"/>
              </a:ext>
            </a:extLst>
          </p:cNvPr>
          <p:cNvSpPr/>
          <p:nvPr/>
        </p:nvSpPr>
        <p:spPr>
          <a:xfrm>
            <a:off x="3384000" y="3996000"/>
            <a:ext cx="5760000" cy="2160000"/>
          </a:xfrm>
          <a:prstGeom prst="round2SameRect">
            <a:avLst>
              <a:gd name="adj1" fmla="val 10622"/>
              <a:gd name="adj2" fmla="val 0"/>
            </a:avLst>
          </a:prstGeom>
          <a:solidFill>
            <a:srgbClr val="F2F2F2">
              <a:alpha val="89803"/>
            </a:srgbClr>
          </a:solidFill>
          <a:ln w="25400" cap="flat" cmpd="sng">
            <a:solidFill>
              <a:srgbClr val="CFD7E7">
                <a:alpha val="89803"/>
              </a:srgbClr>
            </a:solidFill>
            <a:prstDash val="solid"/>
            <a:round/>
            <a:headEnd type="none" w="sm" len="sm"/>
            <a:tailEnd type="none" w="sm" len="sm"/>
          </a:ln>
        </p:spPr>
        <p:txBody>
          <a:bodyPr spcFirstLastPara="1" wrap="square" lIns="133350" tIns="133350" rIns="177800" bIns="200025" anchor="t" anchorCtr="0">
            <a:noAutofit/>
          </a:bodyPr>
          <a:lstStyle/>
          <a:p>
            <a:pPr marL="280988" lvl="0" algn="ctr">
              <a:spcBef>
                <a:spcPts val="405"/>
              </a:spcBef>
              <a:buSzPts val="2700"/>
            </a:pPr>
            <a:r>
              <a:rPr lang="en-US" sz="2400" b="0" i="0" u="none" strike="noStrike" cap="none" dirty="0">
                <a:solidFill>
                  <a:srgbClr val="000000"/>
                </a:solidFill>
                <a:latin typeface="Helvetica Neue" panose="020B0604020202020204" charset="0"/>
                <a:ea typeface="Helvetica Neue"/>
                <a:cs typeface="Helvetica Neue"/>
                <a:sym typeface="Helvetica Neue"/>
              </a:rPr>
              <a:t>… </a:t>
            </a:r>
            <a:r>
              <a:rPr lang="sv-SE" sz="2400" dirty="0">
                <a:latin typeface="Helvetica Neue" panose="020B0604020202020204" charset="0"/>
                <a:ea typeface="Helvetica Neue"/>
                <a:cs typeface="Helvetica Neue"/>
                <a:sym typeface="Helvetica Neue"/>
              </a:rPr>
              <a:t>ökar subjektivt välbefinnande, empati och hopp</a:t>
            </a:r>
            <a:endParaRPr lang="en-US" sz="2400" b="0" i="0" u="none" strike="noStrike" cap="none" dirty="0">
              <a:solidFill>
                <a:srgbClr val="000000"/>
              </a:solidFill>
              <a:latin typeface="Helvetica Neue" panose="020B0604020202020204" charset="0"/>
              <a:ea typeface="Helvetica Neue"/>
              <a:cs typeface="Helvetica Neue"/>
              <a:sym typeface="Helvetica Neue"/>
            </a:endParaRPr>
          </a:p>
        </p:txBody>
      </p:sp>
      <p:sp>
        <p:nvSpPr>
          <p:cNvPr id="5" name="Google Shape;208;p25">
            <a:extLst>
              <a:ext uri="{FF2B5EF4-FFF2-40B4-BE49-F238E27FC236}">
                <a16:creationId xmlns:a16="http://schemas.microsoft.com/office/drawing/2014/main" id="{80AA5A25-69A2-77F5-32BC-C696F44ACE2D}"/>
              </a:ext>
            </a:extLst>
          </p:cNvPr>
          <p:cNvSpPr/>
          <p:nvPr/>
        </p:nvSpPr>
        <p:spPr>
          <a:xfrm>
            <a:off x="9180000" y="3996000"/>
            <a:ext cx="5760000" cy="2160000"/>
          </a:xfrm>
          <a:prstGeom prst="round2SameRect">
            <a:avLst>
              <a:gd name="adj1" fmla="val 10622"/>
              <a:gd name="adj2" fmla="val 0"/>
            </a:avLst>
          </a:prstGeom>
          <a:solidFill>
            <a:srgbClr val="F2F2F2">
              <a:alpha val="89803"/>
            </a:srgbClr>
          </a:solidFill>
          <a:ln w="25400" cap="flat" cmpd="sng">
            <a:solidFill>
              <a:srgbClr val="CFD7E7">
                <a:alpha val="89803"/>
              </a:srgbClr>
            </a:solidFill>
            <a:prstDash val="solid"/>
            <a:round/>
            <a:headEnd type="none" w="sm" len="sm"/>
            <a:tailEnd type="none" w="sm" len="sm"/>
          </a:ln>
        </p:spPr>
        <p:txBody>
          <a:bodyPr spcFirstLastPara="1" wrap="square" lIns="133350" tIns="133350" rIns="177800" bIns="200025" anchor="t" anchorCtr="0">
            <a:noAutofit/>
          </a:bodyPr>
          <a:lstStyle/>
          <a:p>
            <a:pPr marL="280988" lvl="0" algn="ctr">
              <a:buSzPts val="2700"/>
            </a:pPr>
            <a:r>
              <a:rPr lang="en-US" sz="2400" b="0" i="0" u="none" strike="noStrike" cap="none" dirty="0">
                <a:solidFill>
                  <a:srgbClr val="000000"/>
                </a:solidFill>
                <a:latin typeface="Helvetica Neue" panose="020B0604020202020204" charset="0"/>
                <a:ea typeface="Helvetica Neue"/>
                <a:cs typeface="Helvetica Neue"/>
                <a:sym typeface="Helvetica Neue"/>
              </a:rPr>
              <a:t>… </a:t>
            </a:r>
            <a:r>
              <a:rPr lang="sv-SE" sz="2400" dirty="0">
                <a:latin typeface="Helvetica Neue" panose="020B0604020202020204" charset="0"/>
                <a:ea typeface="Helvetica Neue"/>
                <a:cs typeface="Helvetica Neue"/>
                <a:sym typeface="Helvetica Neue"/>
              </a:rPr>
              <a:t>minskar psykologiska symtom och känslomässig reaktivitet</a:t>
            </a:r>
            <a:endParaRPr lang="en-US" sz="2400" dirty="0">
              <a:latin typeface="Helvetica Neue" panose="020B0604020202020204" charset="0"/>
            </a:endParaRPr>
          </a:p>
        </p:txBody>
      </p:sp>
      <p:sp>
        <p:nvSpPr>
          <p:cNvPr id="207" name="Google Shape;207;p25"/>
          <p:cNvSpPr>
            <a:spLocks/>
          </p:cNvSpPr>
          <p:nvPr/>
        </p:nvSpPr>
        <p:spPr>
          <a:xfrm>
            <a:off x="6084000" y="5076000"/>
            <a:ext cx="6120000" cy="2160000"/>
          </a:xfrm>
          <a:prstGeom prst="roundRect">
            <a:avLst/>
          </a:prstGeom>
          <a:solidFill>
            <a:srgbClr val="4D94B7"/>
          </a:solidFill>
          <a:ln w="25400" cap="flat" cmpd="sng">
            <a:solidFill>
              <a:schemeClr val="accent1"/>
            </a:solidFill>
            <a:prstDash val="solid"/>
            <a:round/>
            <a:headEnd type="none" w="sm" len="sm"/>
            <a:tailEnd type="none" w="sm" len="sm"/>
          </a:ln>
        </p:spPr>
        <p:txBody>
          <a:bodyPr spcFirstLastPara="1" wrap="square" lIns="177800" tIns="101600" rIns="177800" bIns="101600" anchor="ctr" anchorCtr="0">
            <a:noAutofit/>
          </a:bodyPr>
          <a:lstStyle/>
          <a:p>
            <a:pPr lvl="0" algn="ctr">
              <a:lnSpc>
                <a:spcPct val="90000"/>
              </a:lnSpc>
              <a:buSzPts val="3600"/>
            </a:pPr>
            <a:r>
              <a:rPr lang="en-US" sz="2800" b="1" dirty="0" err="1">
                <a:solidFill>
                  <a:schemeClr val="lt1"/>
                </a:solidFill>
                <a:latin typeface="Helvetica Neue" panose="020B0604020202020204" charset="0"/>
                <a:ea typeface="Helvetica Neue"/>
                <a:cs typeface="Helvetica Neue"/>
                <a:sym typeface="Helvetica Neue"/>
              </a:rPr>
              <a:t>Effekter</a:t>
            </a:r>
            <a:r>
              <a:rPr lang="en-US" sz="2800" b="1" dirty="0">
                <a:solidFill>
                  <a:schemeClr val="lt1"/>
                </a:solidFill>
                <a:latin typeface="Helvetica Neue" panose="020B0604020202020204" charset="0"/>
                <a:ea typeface="Helvetica Neue"/>
                <a:cs typeface="Helvetica Neue"/>
                <a:sym typeface="Helvetica Neue"/>
              </a:rPr>
              <a:t> av mindfulness
</a:t>
            </a:r>
            <a:endParaRPr lang="en-US" sz="2400" b="1" i="0" u="none" strike="noStrike" cap="none" dirty="0">
              <a:solidFill>
                <a:schemeClr val="lt1"/>
              </a:solidFill>
              <a:latin typeface="Helvetica Neue" panose="020B0604020202020204" charset="0"/>
              <a:ea typeface="Helvetica Neue"/>
              <a:cs typeface="Helvetica Neue"/>
              <a:sym typeface="Helvetica Neue"/>
            </a:endParaRPr>
          </a:p>
          <a:p>
            <a:pPr lvl="0" algn="ctr">
              <a:lnSpc>
                <a:spcPct val="90000"/>
              </a:lnSpc>
              <a:buSzPts val="3600"/>
            </a:pPr>
            <a:r>
              <a:rPr lang="sv-SE" sz="2400" dirty="0" err="1">
                <a:solidFill>
                  <a:schemeClr val="lt1"/>
                </a:solidFill>
                <a:latin typeface="Helvetica Neue" panose="020B0604020202020204" charset="0"/>
                <a:ea typeface="Helvetica Neue"/>
                <a:cs typeface="Helvetica Neue"/>
                <a:sym typeface="Helvetica Neue"/>
              </a:rPr>
              <a:t>Mindfulness</a:t>
            </a:r>
            <a:r>
              <a:rPr lang="sv-SE" sz="2400" dirty="0">
                <a:solidFill>
                  <a:schemeClr val="lt1"/>
                </a:solidFill>
                <a:latin typeface="Helvetica Neue" panose="020B0604020202020204" charset="0"/>
                <a:ea typeface="Helvetica Neue"/>
                <a:cs typeface="Helvetica Neue"/>
                <a:sym typeface="Helvetica Neue"/>
              </a:rPr>
              <a:t> är positivt förknippat med psykologisk hälsa ... </a:t>
            </a:r>
            <a:endParaRPr lang="en-US" sz="2400" b="1" i="0" u="none" strike="noStrike" cap="none" dirty="0">
              <a:solidFill>
                <a:schemeClr val="lt1"/>
              </a:solidFill>
              <a:latin typeface="Helvetica Neue" panose="020B0604020202020204" charset="0"/>
              <a:ea typeface="Helvetica Neue"/>
              <a:cs typeface="Helvetica Neue"/>
              <a:sym typeface="Helvetica Neue"/>
            </a:endParaRPr>
          </a:p>
        </p:txBody>
      </p:sp>
      <p:sp>
        <p:nvSpPr>
          <p:cNvPr id="2" name="Google Shape;186;p23">
            <a:extLst>
              <a:ext uri="{FF2B5EF4-FFF2-40B4-BE49-F238E27FC236}">
                <a16:creationId xmlns:a16="http://schemas.microsoft.com/office/drawing/2014/main" id="{7BC41128-E4EB-9699-2D64-0E8EA5079B14}"/>
              </a:ext>
            </a:extLst>
          </p:cNvPr>
          <p:cNvSpPr txBox="1"/>
          <p:nvPr/>
        </p:nvSpPr>
        <p:spPr>
          <a:xfrm>
            <a:off x="1296000" y="1548000"/>
            <a:ext cx="6408000" cy="83095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800"/>
              <a:buFont typeface="Arial"/>
              <a:buNone/>
            </a:pPr>
            <a:r>
              <a:rPr lang="en-US" sz="4800" b="1" i="0" u="none" strike="noStrike" cap="none" dirty="0">
                <a:solidFill>
                  <a:srgbClr val="4D94B7"/>
                </a:solidFill>
                <a:latin typeface="Helvetica Neue" panose="020B0604020202020204" charset="0"/>
                <a:ea typeface="Helvetica Neue"/>
                <a:cs typeface="Helvetica Neue"/>
                <a:sym typeface="Helvetica Neue"/>
              </a:rPr>
              <a:t>2. Mindfulness</a:t>
            </a:r>
            <a:endParaRPr lang="en-US" sz="1400" b="0" i="0" u="none" strike="noStrike" cap="none" dirty="0">
              <a:solidFill>
                <a:srgbClr val="000000"/>
              </a:solidFill>
              <a:latin typeface="Helvetica Neue" panose="020B0604020202020204" charset="0"/>
              <a:ea typeface="Helvetica Neue"/>
              <a:cs typeface="Helvetica Neue"/>
              <a:sym typeface="Helvetica Neu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250"/>
                                        <p:tgtEl>
                                          <p:spTgt spid="5"/>
                                        </p:tgtEl>
                                      </p:cBhvr>
                                    </p:animEffect>
                                    <p:anim calcmode="lin" valueType="num">
                                      <p:cBhvr>
                                        <p:cTn id="15" dur="250" fill="hold"/>
                                        <p:tgtEl>
                                          <p:spTgt spid="5"/>
                                        </p:tgtEl>
                                        <p:attrNameLst>
                                          <p:attrName>ppt_x</p:attrName>
                                        </p:attrNameLst>
                                      </p:cBhvr>
                                      <p:tavLst>
                                        <p:tav tm="0">
                                          <p:val>
                                            <p:strVal val="#ppt_x"/>
                                          </p:val>
                                        </p:tav>
                                        <p:tav tm="100000">
                                          <p:val>
                                            <p:strVal val="#ppt_x"/>
                                          </p:val>
                                        </p:tav>
                                      </p:tavLst>
                                    </p:anim>
                                    <p:anim calcmode="lin" valueType="num">
                                      <p:cBhvr>
                                        <p:cTn id="16" dur="25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208"/>
                                        </p:tgtEl>
                                        <p:attrNameLst>
                                          <p:attrName>style.visibility</p:attrName>
                                        </p:attrNameLst>
                                      </p:cBhvr>
                                      <p:to>
                                        <p:strVal val="visible"/>
                                      </p:to>
                                    </p:set>
                                    <p:animEffect transition="in" filter="fade">
                                      <p:cBhvr>
                                        <p:cTn id="21" dur="250"/>
                                        <p:tgtEl>
                                          <p:spTgt spid="208"/>
                                        </p:tgtEl>
                                      </p:cBhvr>
                                    </p:animEffect>
                                    <p:anim calcmode="lin" valueType="num">
                                      <p:cBhvr>
                                        <p:cTn id="22" dur="250" fill="hold"/>
                                        <p:tgtEl>
                                          <p:spTgt spid="208"/>
                                        </p:tgtEl>
                                        <p:attrNameLst>
                                          <p:attrName>ppt_x</p:attrName>
                                        </p:attrNameLst>
                                      </p:cBhvr>
                                      <p:tavLst>
                                        <p:tav tm="0">
                                          <p:val>
                                            <p:strVal val="#ppt_x"/>
                                          </p:val>
                                        </p:tav>
                                        <p:tav tm="100000">
                                          <p:val>
                                            <p:strVal val="#ppt_x"/>
                                          </p:val>
                                        </p:tav>
                                      </p:tavLst>
                                    </p:anim>
                                    <p:anim calcmode="lin" valueType="num">
                                      <p:cBhvr>
                                        <p:cTn id="23" dur="250" fill="hold"/>
                                        <p:tgtEl>
                                          <p:spTgt spid="20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250"/>
                                        <p:tgtEl>
                                          <p:spTgt spid="3"/>
                                        </p:tgtEl>
                                      </p:cBhvr>
                                    </p:animEffect>
                                    <p:anim calcmode="lin" valueType="num">
                                      <p:cBhvr>
                                        <p:cTn id="29" dur="250" fill="hold"/>
                                        <p:tgtEl>
                                          <p:spTgt spid="3"/>
                                        </p:tgtEl>
                                        <p:attrNameLst>
                                          <p:attrName>ppt_x</p:attrName>
                                        </p:attrNameLst>
                                      </p:cBhvr>
                                      <p:tavLst>
                                        <p:tav tm="0">
                                          <p:val>
                                            <p:strVal val="#ppt_x"/>
                                          </p:val>
                                        </p:tav>
                                        <p:tav tm="100000">
                                          <p:val>
                                            <p:strVal val="#ppt_x"/>
                                          </p:val>
                                        </p:tav>
                                      </p:tavLst>
                                    </p:anim>
                                    <p:anim calcmode="lin" valueType="num">
                                      <p:cBhvr>
                                        <p:cTn id="30" dur="2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3" grpId="0" animBg="1"/>
      <p:bldP spid="4"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26"/>
          <p:cNvSpPr txBox="1"/>
          <p:nvPr/>
        </p:nvSpPr>
        <p:spPr>
          <a:xfrm>
            <a:off x="1296000" y="3384000"/>
            <a:ext cx="15297875" cy="461665"/>
          </a:xfrm>
          <a:prstGeom prst="rect">
            <a:avLst/>
          </a:prstGeom>
          <a:noFill/>
          <a:ln>
            <a:noFill/>
          </a:ln>
        </p:spPr>
        <p:txBody>
          <a:bodyPr spcFirstLastPara="1" wrap="square" lIns="91425" tIns="45700" rIns="91425" bIns="45700" anchor="t" anchorCtr="0">
            <a:noAutofit/>
          </a:bodyPr>
          <a:lstStyle/>
          <a:p>
            <a:pPr lvl="0"/>
            <a:r>
              <a:rPr lang="es-ES" sz="2400" dirty="0">
                <a:solidFill>
                  <a:schemeClr val="tx1"/>
                </a:solidFill>
                <a:latin typeface="Helvetica Neue" panose="020B0604020202020204" charset="0"/>
                <a:ea typeface="Helvetica Neue"/>
                <a:cs typeface="Helvetica Neue"/>
                <a:sym typeface="Helvetica Neue"/>
              </a:rPr>
              <a:t>Mål att utveckla mindfulness:
</a:t>
            </a:r>
            <a:endParaRPr sz="2800" b="0" i="0" u="none" strike="noStrike" cap="none" dirty="0">
              <a:solidFill>
                <a:schemeClr val="tx1"/>
              </a:solidFill>
              <a:latin typeface="Helvetica Neue" panose="020B0604020202020204" charset="0"/>
              <a:ea typeface="Helvetica Neue"/>
              <a:cs typeface="Helvetica Neue"/>
              <a:sym typeface="Helvetica Neue"/>
            </a:endParaRPr>
          </a:p>
        </p:txBody>
      </p:sp>
      <p:sp>
        <p:nvSpPr>
          <p:cNvPr id="217" name="Google Shape;217;p26"/>
          <p:cNvSpPr/>
          <p:nvPr/>
        </p:nvSpPr>
        <p:spPr>
          <a:xfrm>
            <a:off x="1944000" y="7740000"/>
            <a:ext cx="14400000" cy="720000"/>
          </a:xfrm>
          <a:prstGeom prst="rect">
            <a:avLst/>
          </a:prstGeom>
          <a:solidFill>
            <a:srgbClr val="AED633"/>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lvl="0" algn="ctr">
              <a:buSzPts val="2400"/>
            </a:pPr>
            <a:r>
              <a:rPr lang="sv-SE" sz="2400" b="1" dirty="0">
                <a:latin typeface="Helvetica Neue" panose="020B0604020202020204" charset="0"/>
                <a:ea typeface="Helvetica Neue"/>
                <a:cs typeface="Helvetica Neue"/>
                <a:sym typeface="Helvetica Neue"/>
              </a:rPr>
              <a:t>På detta sätt kan du minska stress, vara mer koncentrerad och uppnå bättre resultat.</a:t>
            </a:r>
            <a:endParaRPr sz="2400" b="0" i="0" u="none" strike="noStrike" cap="none" dirty="0">
              <a:solidFill>
                <a:schemeClr val="lt1"/>
              </a:solidFill>
              <a:latin typeface="Helvetica Neue" panose="020B0604020202020204" charset="0"/>
              <a:sym typeface="Arial"/>
            </a:endParaRPr>
          </a:p>
        </p:txBody>
      </p:sp>
      <p:sp>
        <p:nvSpPr>
          <p:cNvPr id="219" name="Google Shape;219;p26"/>
          <p:cNvSpPr txBox="1"/>
          <p:nvPr/>
        </p:nvSpPr>
        <p:spPr>
          <a:xfrm>
            <a:off x="1296000" y="2304000"/>
            <a:ext cx="5472000" cy="523180"/>
          </a:xfrm>
          <a:prstGeom prst="rect">
            <a:avLst/>
          </a:prstGeom>
          <a:noFill/>
          <a:ln>
            <a:noFill/>
          </a:ln>
        </p:spPr>
        <p:txBody>
          <a:bodyPr spcFirstLastPara="1" wrap="square" lIns="91425" tIns="45700" rIns="91425" bIns="45700" anchor="t" anchorCtr="0">
            <a:noAutofit/>
          </a:bodyPr>
          <a:lstStyle/>
          <a:p>
            <a:pPr lvl="0">
              <a:buSzPts val="2800"/>
            </a:pPr>
            <a:r>
              <a:rPr lang="es-ES" sz="2800" b="1">
                <a:solidFill>
                  <a:srgbClr val="AED633"/>
                </a:solidFill>
                <a:latin typeface="Helvetica Neue" panose="020B0604020202020204" charset="0"/>
                <a:ea typeface="Helvetica Neue"/>
                <a:cs typeface="Helvetica Neue"/>
                <a:sym typeface="Helvetica Neue"/>
              </a:rPr>
              <a:t>2.3 Utveckling och praktik
</a:t>
            </a:r>
            <a:endParaRPr sz="1400" b="0" i="0" u="none" strike="noStrike" cap="none" dirty="0">
              <a:solidFill>
                <a:srgbClr val="000000"/>
              </a:solidFill>
              <a:latin typeface="Helvetica Neue" panose="020B0604020202020204" charset="0"/>
              <a:ea typeface="Helvetica Neue"/>
              <a:cs typeface="Helvetica Neue"/>
              <a:sym typeface="Helvetica Neue"/>
            </a:endParaRPr>
          </a:p>
        </p:txBody>
      </p:sp>
      <p:grpSp>
        <p:nvGrpSpPr>
          <p:cNvPr id="220" name="Google Shape;220;p26"/>
          <p:cNvGrpSpPr/>
          <p:nvPr/>
        </p:nvGrpSpPr>
        <p:grpSpPr>
          <a:xfrm>
            <a:off x="1958118" y="4212000"/>
            <a:ext cx="14362824" cy="2193339"/>
            <a:chOff x="14118" y="1330"/>
            <a:chExt cx="14362824" cy="2193339"/>
          </a:xfrm>
        </p:grpSpPr>
        <p:sp>
          <p:nvSpPr>
            <p:cNvPr id="221" name="Google Shape;221;p26"/>
            <p:cNvSpPr/>
            <p:nvPr/>
          </p:nvSpPr>
          <p:spPr>
            <a:xfrm>
              <a:off x="14118" y="1330"/>
              <a:ext cx="4024967" cy="2193339"/>
            </a:xfrm>
            <a:prstGeom prst="ellipse">
              <a:avLst/>
            </a:prstGeom>
            <a:solidFill>
              <a:srgbClr val="4D94B7">
                <a:alpha val="49803"/>
              </a:srgbClr>
            </a:solid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Helvetica Neue" panose="020B0604020202020204" charset="0"/>
              </a:endParaRPr>
            </a:p>
          </p:txBody>
        </p:sp>
        <p:sp>
          <p:nvSpPr>
            <p:cNvPr id="222" name="Google Shape;222;p26"/>
            <p:cNvSpPr txBox="1"/>
            <p:nvPr/>
          </p:nvSpPr>
          <p:spPr>
            <a:xfrm>
              <a:off x="603561" y="322537"/>
              <a:ext cx="2846081" cy="1550925"/>
            </a:xfrm>
            <a:prstGeom prst="rect">
              <a:avLst/>
            </a:prstGeom>
            <a:noFill/>
            <a:ln>
              <a:noFill/>
            </a:ln>
          </p:spPr>
          <p:txBody>
            <a:bodyPr spcFirstLastPara="1" wrap="square" lIns="159325" tIns="30475" rIns="159325" bIns="30475" anchor="ctr" anchorCtr="0">
              <a:noAutofit/>
            </a:bodyPr>
            <a:lstStyle/>
            <a:p>
              <a:pPr lvl="0" algn="ctr">
                <a:lnSpc>
                  <a:spcPct val="90000"/>
                </a:lnSpc>
                <a:buSzPts val="2400"/>
              </a:pPr>
              <a:r>
                <a:rPr lang="sv-SE" sz="2400" dirty="0">
                  <a:solidFill>
                    <a:schemeClr val="dk1"/>
                  </a:solidFill>
                  <a:latin typeface="Helvetica Neue" panose="020B0604020202020204" charset="0"/>
                  <a:ea typeface="Helvetica Neue"/>
                  <a:cs typeface="Helvetica Neue"/>
                  <a:sym typeface="Helvetica Neue"/>
                </a:rPr>
                <a:t>Koncentrera dig på vad du gör just nu</a:t>
              </a:r>
              <a:endParaRPr sz="2400" b="0" i="0" u="none" strike="noStrike" cap="none" dirty="0">
                <a:solidFill>
                  <a:schemeClr val="dk1"/>
                </a:solidFill>
                <a:latin typeface="Helvetica Neue" panose="020B0604020202020204" charset="0"/>
                <a:ea typeface="Helvetica Neue"/>
                <a:cs typeface="Helvetica Neue"/>
                <a:sym typeface="Helvetica Neue"/>
              </a:endParaRPr>
            </a:p>
          </p:txBody>
        </p:sp>
        <p:sp>
          <p:nvSpPr>
            <p:cNvPr id="223" name="Google Shape;223;p26"/>
            <p:cNvSpPr/>
            <p:nvPr/>
          </p:nvSpPr>
          <p:spPr>
            <a:xfrm>
              <a:off x="3460071" y="1330"/>
              <a:ext cx="4024967" cy="2193339"/>
            </a:xfrm>
            <a:prstGeom prst="ellipse">
              <a:avLst/>
            </a:prstGeom>
            <a:solidFill>
              <a:srgbClr val="4D94B7">
                <a:alpha val="49803"/>
              </a:srgbClr>
            </a:solid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Helvetica Neue" panose="020B0604020202020204" charset="0"/>
              </a:endParaRPr>
            </a:p>
          </p:txBody>
        </p:sp>
        <p:sp>
          <p:nvSpPr>
            <p:cNvPr id="224" name="Google Shape;224;p26"/>
            <p:cNvSpPr txBox="1"/>
            <p:nvPr/>
          </p:nvSpPr>
          <p:spPr>
            <a:xfrm>
              <a:off x="4049514" y="322537"/>
              <a:ext cx="2846081" cy="1550925"/>
            </a:xfrm>
            <a:prstGeom prst="rect">
              <a:avLst/>
            </a:prstGeom>
            <a:noFill/>
            <a:ln>
              <a:noFill/>
            </a:ln>
          </p:spPr>
          <p:txBody>
            <a:bodyPr spcFirstLastPara="1" wrap="square" lIns="159325" tIns="30475" rIns="159325" bIns="30475" anchor="ctr" anchorCtr="0">
              <a:noAutofit/>
            </a:bodyPr>
            <a:lstStyle/>
            <a:p>
              <a:pPr lvl="0" algn="ctr">
                <a:lnSpc>
                  <a:spcPct val="90000"/>
                </a:lnSpc>
                <a:buSzPts val="2400"/>
              </a:pPr>
              <a:r>
                <a:rPr lang="sv-SE" sz="2400" dirty="0">
                  <a:solidFill>
                    <a:schemeClr val="dk1"/>
                  </a:solidFill>
                  <a:latin typeface="Helvetica Neue" panose="020B0604020202020204" charset="0"/>
                  <a:ea typeface="Helvetica Neue"/>
                  <a:cs typeface="Helvetica Neue"/>
                  <a:sym typeface="Helvetica Neue"/>
                </a:rPr>
                <a:t>Tänk inte på andra uppgifter, deadlines, inköpslista eller vad som helst</a:t>
              </a:r>
              <a:endParaRPr sz="2400" b="0" i="0" u="none" strike="noStrike" cap="none" dirty="0">
                <a:solidFill>
                  <a:schemeClr val="dk1"/>
                </a:solidFill>
                <a:latin typeface="Helvetica Neue" panose="020B0604020202020204" charset="0"/>
                <a:ea typeface="Helvetica Neue"/>
                <a:cs typeface="Helvetica Neue"/>
                <a:sym typeface="Helvetica Neue"/>
              </a:endParaRPr>
            </a:p>
          </p:txBody>
        </p:sp>
        <p:sp>
          <p:nvSpPr>
            <p:cNvPr id="225" name="Google Shape;225;p26"/>
            <p:cNvSpPr/>
            <p:nvPr/>
          </p:nvSpPr>
          <p:spPr>
            <a:xfrm>
              <a:off x="6906023" y="1330"/>
              <a:ext cx="4024967" cy="2193339"/>
            </a:xfrm>
            <a:prstGeom prst="ellipse">
              <a:avLst/>
            </a:prstGeom>
            <a:solidFill>
              <a:srgbClr val="4D94B7">
                <a:alpha val="49803"/>
              </a:srgbClr>
            </a:solid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Helvetica Neue" panose="020B0604020202020204" charset="0"/>
              </a:endParaRPr>
            </a:p>
          </p:txBody>
        </p:sp>
        <p:sp>
          <p:nvSpPr>
            <p:cNvPr id="226" name="Google Shape;226;p26"/>
            <p:cNvSpPr txBox="1"/>
            <p:nvPr/>
          </p:nvSpPr>
          <p:spPr>
            <a:xfrm>
              <a:off x="7495466" y="322537"/>
              <a:ext cx="2846081" cy="1550925"/>
            </a:xfrm>
            <a:prstGeom prst="rect">
              <a:avLst/>
            </a:prstGeom>
            <a:noFill/>
            <a:ln>
              <a:noFill/>
            </a:ln>
          </p:spPr>
          <p:txBody>
            <a:bodyPr spcFirstLastPara="1" wrap="square" lIns="159325" tIns="30475" rIns="159325" bIns="30475" anchor="ctr" anchorCtr="0">
              <a:noAutofit/>
            </a:bodyPr>
            <a:lstStyle/>
            <a:p>
              <a:pPr lvl="0" algn="ctr">
                <a:lnSpc>
                  <a:spcPct val="90000"/>
                </a:lnSpc>
                <a:buSzPts val="2400"/>
              </a:pPr>
              <a:r>
                <a:rPr lang="es-ES" sz="2400" dirty="0">
                  <a:solidFill>
                    <a:schemeClr val="dk1"/>
                  </a:solidFill>
                  <a:latin typeface="Helvetica Neue" panose="020B0604020202020204" charset="0"/>
                  <a:ea typeface="Helvetica Neue"/>
                  <a:cs typeface="Helvetica Neue"/>
                  <a:sym typeface="Helvetica Neue"/>
                </a:rPr>
                <a:t>Var här och nu </a:t>
              </a:r>
              <a:endParaRPr sz="2400" b="0" i="0" u="none" strike="noStrike" cap="none" dirty="0">
                <a:solidFill>
                  <a:schemeClr val="dk1"/>
                </a:solidFill>
                <a:latin typeface="Helvetica Neue" panose="020B0604020202020204" charset="0"/>
                <a:ea typeface="Helvetica Neue"/>
                <a:cs typeface="Helvetica Neue"/>
                <a:sym typeface="Helvetica Neue"/>
              </a:endParaRPr>
            </a:p>
          </p:txBody>
        </p:sp>
        <p:sp>
          <p:nvSpPr>
            <p:cNvPr id="227" name="Google Shape;227;p26"/>
            <p:cNvSpPr/>
            <p:nvPr/>
          </p:nvSpPr>
          <p:spPr>
            <a:xfrm>
              <a:off x="10351975" y="1330"/>
              <a:ext cx="4024967" cy="2193339"/>
            </a:xfrm>
            <a:prstGeom prst="ellipse">
              <a:avLst/>
            </a:prstGeom>
            <a:solidFill>
              <a:srgbClr val="4D94B7">
                <a:alpha val="49803"/>
              </a:srgbClr>
            </a:solid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Helvetica Neue" panose="020B0604020202020204" charset="0"/>
              </a:endParaRPr>
            </a:p>
          </p:txBody>
        </p:sp>
        <p:sp>
          <p:nvSpPr>
            <p:cNvPr id="228" name="Google Shape;228;p26"/>
            <p:cNvSpPr txBox="1"/>
            <p:nvPr/>
          </p:nvSpPr>
          <p:spPr>
            <a:xfrm>
              <a:off x="10941418" y="322537"/>
              <a:ext cx="2846081" cy="1550925"/>
            </a:xfrm>
            <a:prstGeom prst="rect">
              <a:avLst/>
            </a:prstGeom>
            <a:noFill/>
            <a:ln>
              <a:noFill/>
            </a:ln>
          </p:spPr>
          <p:txBody>
            <a:bodyPr spcFirstLastPara="1" wrap="square" lIns="159325" tIns="30475" rIns="159325" bIns="30475" anchor="ctr" anchorCtr="0">
              <a:noAutofit/>
            </a:bodyPr>
            <a:lstStyle/>
            <a:p>
              <a:pPr algn="ctr">
                <a:lnSpc>
                  <a:spcPct val="90000"/>
                </a:lnSpc>
                <a:buSzPts val="2400"/>
              </a:pPr>
              <a:r>
                <a:rPr lang="es-ES" sz="2400" dirty="0" err="1">
                  <a:solidFill>
                    <a:schemeClr val="dk1"/>
                  </a:solidFill>
                  <a:latin typeface="Helvetica Neue"/>
                  <a:ea typeface="Helvetica Neue"/>
                  <a:cs typeface="Helvetica Neue"/>
                  <a:sym typeface="Helvetica Neue"/>
                </a:rPr>
                <a:t>Fasa</a:t>
              </a:r>
              <a:r>
                <a:rPr lang="es-ES" sz="2400" dirty="0">
                  <a:solidFill>
                    <a:schemeClr val="dk1"/>
                  </a:solidFill>
                  <a:latin typeface="Helvetica Neue"/>
                  <a:ea typeface="Helvetica Neue"/>
                  <a:cs typeface="Helvetica Neue"/>
                  <a:sym typeface="Helvetica Neue"/>
                </a:rPr>
                <a:t> ut </a:t>
              </a:r>
              <a:r>
                <a:rPr lang="es-ES" sz="2400" dirty="0" err="1">
                  <a:solidFill>
                    <a:schemeClr val="dk1"/>
                  </a:solidFill>
                  <a:latin typeface="Helvetica Neue"/>
                  <a:ea typeface="Helvetica Neue"/>
                  <a:cs typeface="Helvetica Neue"/>
                  <a:sym typeface="Helvetica Neue"/>
                </a:rPr>
                <a:t>allt</a:t>
              </a:r>
              <a:r>
                <a:rPr lang="es-ES" sz="2400" dirty="0">
                  <a:solidFill>
                    <a:schemeClr val="dk1"/>
                  </a:solidFill>
                  <a:latin typeface="Helvetica Neue"/>
                  <a:ea typeface="Helvetica Neue"/>
                  <a:cs typeface="Helvetica Neue"/>
                  <a:sym typeface="Helvetica Neue"/>
                </a:rPr>
                <a:t> </a:t>
              </a:r>
              <a:r>
                <a:rPr lang="es-ES" sz="2400" dirty="0" err="1">
                  <a:solidFill>
                    <a:schemeClr val="dk1"/>
                  </a:solidFill>
                  <a:latin typeface="Helvetica Neue"/>
                  <a:ea typeface="Helvetica Neue"/>
                  <a:cs typeface="Helvetica Neue"/>
                  <a:sym typeface="Helvetica Neue"/>
                </a:rPr>
                <a:t>annat</a:t>
              </a:r>
              <a:endParaRPr dirty="0" err="1">
                <a:solidFill>
                  <a:schemeClr val="dk1"/>
                </a:solidFill>
                <a:latin typeface="Helvetica Neue"/>
              </a:endParaRPr>
            </a:p>
          </p:txBody>
        </p:sp>
      </p:grpSp>
      <p:sp>
        <p:nvSpPr>
          <p:cNvPr id="229" name="Google Shape;229;p26"/>
          <p:cNvSpPr/>
          <p:nvPr/>
        </p:nvSpPr>
        <p:spPr>
          <a:xfrm>
            <a:off x="7420937" y="6552000"/>
            <a:ext cx="3048000" cy="978408"/>
          </a:xfrm>
          <a:prstGeom prst="downArrow">
            <a:avLst>
              <a:gd name="adj1" fmla="val 50000"/>
              <a:gd name="adj2" fmla="val 50000"/>
            </a:avLst>
          </a:prstGeom>
          <a:solidFill>
            <a:srgbClr val="4D94B7"/>
          </a:solidFill>
          <a:ln>
            <a:noFill/>
          </a:ln>
          <a:effectLst>
            <a:outerShdw blurRad="149987" dist="250190" dir="8460000" algn="ctr">
              <a:srgbClr val="000000">
                <a:alpha val="2784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Helvetica Neue" panose="020B0604020202020204" charset="0"/>
              <a:sym typeface="Arial"/>
            </a:endParaRPr>
          </a:p>
        </p:txBody>
      </p:sp>
      <p:sp>
        <p:nvSpPr>
          <p:cNvPr id="2" name="Google Shape;186;p23">
            <a:extLst>
              <a:ext uri="{FF2B5EF4-FFF2-40B4-BE49-F238E27FC236}">
                <a16:creationId xmlns:a16="http://schemas.microsoft.com/office/drawing/2014/main" id="{17DB54BD-8EBA-CDDA-74D3-68CD38CCD511}"/>
              </a:ext>
            </a:extLst>
          </p:cNvPr>
          <p:cNvSpPr txBox="1"/>
          <p:nvPr/>
        </p:nvSpPr>
        <p:spPr>
          <a:xfrm>
            <a:off x="1296000" y="1548000"/>
            <a:ext cx="6408000" cy="83095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800"/>
              <a:buFont typeface="Arial"/>
              <a:buNone/>
            </a:pPr>
            <a:r>
              <a:rPr lang="en-US" sz="4800" b="1" i="0" u="none" strike="noStrike" cap="none" dirty="0">
                <a:solidFill>
                  <a:srgbClr val="4D94B7"/>
                </a:solidFill>
                <a:latin typeface="Helvetica Neue" panose="020B0604020202020204" charset="0"/>
                <a:ea typeface="Helvetica Neue"/>
                <a:cs typeface="Helvetica Neue"/>
                <a:sym typeface="Helvetica Neue"/>
              </a:rPr>
              <a:t>2. Mindfulness</a:t>
            </a:r>
            <a:endParaRPr lang="en-US" sz="1400" b="0" i="0" u="none" strike="noStrike" cap="none" dirty="0">
              <a:solidFill>
                <a:srgbClr val="000000"/>
              </a:solidFill>
              <a:latin typeface="Helvetica Neue" panose="020B0604020202020204" charset="0"/>
              <a:ea typeface="Helvetica Neue"/>
              <a:cs typeface="Helvetica Neue"/>
              <a:sym typeface="Helvetica Neu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9"/>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2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 grpId="0" animBg="1"/>
      <p:bldP spid="22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7" name="Google Shape;237;p27"/>
          <p:cNvSpPr txBox="1"/>
          <p:nvPr/>
        </p:nvSpPr>
        <p:spPr>
          <a:xfrm>
            <a:off x="1296000" y="3384000"/>
            <a:ext cx="15297875" cy="461665"/>
          </a:xfrm>
          <a:prstGeom prst="rect">
            <a:avLst/>
          </a:prstGeom>
          <a:noFill/>
          <a:ln>
            <a:noFill/>
          </a:ln>
        </p:spPr>
        <p:txBody>
          <a:bodyPr spcFirstLastPara="1" wrap="square" lIns="91425" tIns="45700" rIns="91425" bIns="45700" anchor="t" anchorCtr="0">
            <a:noAutofit/>
          </a:bodyPr>
          <a:lstStyle/>
          <a:p>
            <a:pPr lvl="0"/>
            <a:r>
              <a:rPr lang="sv-SE" sz="2400" dirty="0">
                <a:solidFill>
                  <a:schemeClr val="tx1"/>
                </a:solidFill>
                <a:latin typeface="Helvetica Neue" panose="020B0604020202020204" charset="0"/>
                <a:ea typeface="Helvetica Neue"/>
                <a:cs typeface="Helvetica Neue"/>
                <a:sym typeface="Helvetica Neue"/>
              </a:rPr>
              <a:t>För att träna detta finns det några övningar
</a:t>
            </a:r>
            <a:endParaRPr dirty="0">
              <a:solidFill>
                <a:schemeClr val="tx1"/>
              </a:solidFill>
              <a:latin typeface="Helvetica Neue" panose="020B0604020202020204" charset="0"/>
            </a:endParaRPr>
          </a:p>
        </p:txBody>
      </p:sp>
      <p:grpSp>
        <p:nvGrpSpPr>
          <p:cNvPr id="2" name="Gruppieren 1">
            <a:extLst>
              <a:ext uri="{FF2B5EF4-FFF2-40B4-BE49-F238E27FC236}">
                <a16:creationId xmlns:a16="http://schemas.microsoft.com/office/drawing/2014/main" id="{C761D514-F17A-0ADF-3DAF-32D93422FC66}"/>
              </a:ext>
            </a:extLst>
          </p:cNvPr>
          <p:cNvGrpSpPr/>
          <p:nvPr/>
        </p:nvGrpSpPr>
        <p:grpSpPr>
          <a:xfrm>
            <a:off x="6588000" y="4176000"/>
            <a:ext cx="5112000" cy="4320000"/>
            <a:chOff x="6588000" y="4572000"/>
            <a:chExt cx="5112000" cy="4320000"/>
          </a:xfrm>
        </p:grpSpPr>
        <p:sp>
          <p:nvSpPr>
            <p:cNvPr id="235" name="Google Shape;235;p27"/>
            <p:cNvSpPr txBox="1"/>
            <p:nvPr/>
          </p:nvSpPr>
          <p:spPr>
            <a:xfrm>
              <a:off x="6588000" y="4572000"/>
              <a:ext cx="5112000" cy="4320000"/>
            </a:xfrm>
            <a:prstGeom prst="rect">
              <a:avLst/>
            </a:prstGeom>
            <a:solidFill>
              <a:schemeClr val="lt1"/>
            </a:solidFill>
            <a:ln w="38100" cap="flat" cmpd="sng">
              <a:solidFill>
                <a:srgbClr val="4D94B7"/>
              </a:solidFill>
              <a:prstDash val="solid"/>
              <a:round/>
              <a:headEnd type="none" w="sm" len="sm"/>
              <a:tailEnd type="none" w="sm" len="sm"/>
            </a:ln>
            <a:effectLst>
              <a:outerShdw blurRad="149987" dist="250190" dir="8460000" algn="ctr">
                <a:srgbClr val="000000">
                  <a:alpha val="27843"/>
                </a:srgbClr>
              </a:outerShdw>
            </a:effectLst>
          </p:spPr>
          <p:txBody>
            <a:bodyPr spcFirstLastPara="1" wrap="square" lIns="91425" tIns="45700" rIns="91425" bIns="45700" anchor="t" anchorCtr="0">
              <a:noAutofit/>
            </a:bodyPr>
            <a:lstStyle/>
            <a:p>
              <a:pPr lvl="0" algn="ctr"/>
              <a:r>
                <a:rPr lang="es-ES" sz="2400" dirty="0">
                  <a:solidFill>
                    <a:srgbClr val="AED633"/>
                  </a:solidFill>
                  <a:latin typeface="Helvetica Neue" panose="020B0604020202020204" charset="0"/>
                  <a:ea typeface="Helvetica Neue"/>
                  <a:cs typeface="Helvetica Neue"/>
                  <a:sym typeface="Helvetica Neue"/>
                </a:rPr>
                <a:t>Uppgift </a:t>
              </a:r>
              <a:r>
                <a:rPr lang="es-ES" sz="2400" b="0" i="0" u="none" strike="noStrike" cap="none" dirty="0">
                  <a:solidFill>
                    <a:srgbClr val="AED633"/>
                  </a:solidFill>
                  <a:latin typeface="Helvetica Neue" panose="020B0604020202020204" charset="0"/>
                  <a:ea typeface="Helvetica Neue"/>
                  <a:cs typeface="Helvetica Neue"/>
                  <a:sym typeface="Helvetica Neue"/>
                </a:rPr>
                <a:t>2:</a:t>
              </a:r>
              <a:endParaRPr dirty="0">
                <a:latin typeface="Helvetica Neue" panose="020B0604020202020204" charset="0"/>
              </a:endParaRPr>
            </a:p>
            <a:p>
              <a:pPr marL="0" marR="0" lvl="0" indent="0" algn="ctr" rtl="0">
                <a:lnSpc>
                  <a:spcPct val="100000"/>
                </a:lnSpc>
                <a:spcBef>
                  <a:spcPts val="0"/>
                </a:spcBef>
                <a:spcAft>
                  <a:spcPts val="0"/>
                </a:spcAft>
                <a:buNone/>
              </a:pPr>
              <a:endParaRPr sz="2400" b="0" i="0" u="none" strike="noStrike" cap="none" dirty="0">
                <a:solidFill>
                  <a:srgbClr val="AED633"/>
                </a:solidFill>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None/>
              </a:pPr>
              <a:endParaRPr sz="2400" b="0" i="0" u="none" strike="noStrike" cap="none" dirty="0">
                <a:solidFill>
                  <a:srgbClr val="AED633"/>
                </a:solidFill>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None/>
              </a:pPr>
              <a:endParaRPr lang="de-DE" sz="2400" b="0" i="0" u="none" strike="noStrike" cap="none" dirty="0">
                <a:solidFill>
                  <a:srgbClr val="AED633"/>
                </a:solidFill>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None/>
              </a:pPr>
              <a:endParaRPr sz="2400" b="0" i="0" u="none" strike="noStrike" cap="none" dirty="0">
                <a:solidFill>
                  <a:srgbClr val="AED633"/>
                </a:solidFill>
                <a:latin typeface="Helvetica Neue" panose="020B0604020202020204" charset="0"/>
                <a:ea typeface="Helvetica Neue"/>
                <a:cs typeface="Helvetica Neue"/>
                <a:sym typeface="Helvetica Neue"/>
              </a:endParaRPr>
            </a:p>
            <a:p>
              <a:pPr lvl="0" algn="ctr"/>
              <a:r>
                <a:rPr lang="sv-SE" sz="2400" dirty="0">
                  <a:latin typeface="Helvetica Neue" panose="020B0604020202020204" charset="0"/>
                  <a:ea typeface="Helvetica Neue"/>
                  <a:cs typeface="Helvetica Neue"/>
                  <a:sym typeface="Helvetica Neue"/>
                </a:rPr>
                <a:t>Vad känner du nu? 
Beskriv det bara själv, utvärdera dem inte</a:t>
              </a:r>
              <a:r>
                <a:rPr lang="es-ES" sz="2400" b="0" i="0" u="none" strike="noStrike" cap="none" dirty="0">
                  <a:solidFill>
                    <a:srgbClr val="000000"/>
                  </a:solidFill>
                  <a:latin typeface="Helvetica Neue" panose="020B0604020202020204" charset="0"/>
                  <a:ea typeface="Helvetica Neue"/>
                  <a:cs typeface="Helvetica Neue"/>
                  <a:sym typeface="Helvetica Neue"/>
                </a:rPr>
                <a:t>.</a:t>
              </a:r>
              <a:endParaRPr dirty="0">
                <a:latin typeface="Helvetica Neue" panose="020B0604020202020204" charset="0"/>
              </a:endParaRPr>
            </a:p>
          </p:txBody>
        </p:sp>
        <p:pic>
          <p:nvPicPr>
            <p:cNvPr id="238" name="Google Shape;238;p27" descr="Weinende Gesichtskontur mit einfarbiger Füllung"/>
            <p:cNvPicPr preferRelativeResize="0"/>
            <p:nvPr/>
          </p:nvPicPr>
          <p:blipFill rotWithShape="1">
            <a:blip r:embed="rId3">
              <a:alphaModFix/>
            </a:blip>
            <a:srcRect/>
            <a:stretch/>
          </p:blipFill>
          <p:spPr>
            <a:xfrm>
              <a:off x="9108000" y="5004000"/>
              <a:ext cx="914400" cy="914400"/>
            </a:xfrm>
            <a:prstGeom prst="rect">
              <a:avLst/>
            </a:prstGeom>
            <a:noFill/>
            <a:ln>
              <a:noFill/>
            </a:ln>
          </p:spPr>
        </p:pic>
        <p:pic>
          <p:nvPicPr>
            <p:cNvPr id="239" name="Google Shape;239;p27" descr="Grinsende Gesichtskontur Silhouette"/>
            <p:cNvPicPr preferRelativeResize="0"/>
            <p:nvPr/>
          </p:nvPicPr>
          <p:blipFill rotWithShape="1">
            <a:blip r:embed="rId4">
              <a:alphaModFix/>
            </a:blip>
            <a:srcRect/>
            <a:stretch/>
          </p:blipFill>
          <p:spPr>
            <a:xfrm>
              <a:off x="8244000" y="5004000"/>
              <a:ext cx="914400" cy="914400"/>
            </a:xfrm>
            <a:prstGeom prst="rect">
              <a:avLst/>
            </a:prstGeom>
            <a:noFill/>
            <a:ln>
              <a:noFill/>
            </a:ln>
          </p:spPr>
        </p:pic>
      </p:grpSp>
      <p:grpSp>
        <p:nvGrpSpPr>
          <p:cNvPr id="5" name="Gruppieren 4">
            <a:extLst>
              <a:ext uri="{FF2B5EF4-FFF2-40B4-BE49-F238E27FC236}">
                <a16:creationId xmlns:a16="http://schemas.microsoft.com/office/drawing/2014/main" id="{1E5DA584-F47B-FC57-D23C-8C44B26238EA}"/>
              </a:ext>
            </a:extLst>
          </p:cNvPr>
          <p:cNvGrpSpPr/>
          <p:nvPr/>
        </p:nvGrpSpPr>
        <p:grpSpPr>
          <a:xfrm>
            <a:off x="1296000" y="4176000"/>
            <a:ext cx="5112000" cy="4320000"/>
            <a:chOff x="1296000" y="4572000"/>
            <a:chExt cx="5112000" cy="4320000"/>
          </a:xfrm>
        </p:grpSpPr>
        <p:sp>
          <p:nvSpPr>
            <p:cNvPr id="236" name="Google Shape;236;p27"/>
            <p:cNvSpPr txBox="1"/>
            <p:nvPr/>
          </p:nvSpPr>
          <p:spPr>
            <a:xfrm>
              <a:off x="1296000" y="4572000"/>
              <a:ext cx="5112000" cy="4320000"/>
            </a:xfrm>
            <a:prstGeom prst="rect">
              <a:avLst/>
            </a:prstGeom>
            <a:solidFill>
              <a:schemeClr val="lt1"/>
            </a:solidFill>
            <a:ln w="38100" cap="flat" cmpd="sng">
              <a:solidFill>
                <a:srgbClr val="4D94B7"/>
              </a:solidFill>
              <a:prstDash val="solid"/>
              <a:round/>
              <a:headEnd type="none" w="sm" len="sm"/>
              <a:tailEnd type="none" w="sm" len="sm"/>
            </a:ln>
            <a:effectLst>
              <a:outerShdw blurRad="149987" dist="250190" dir="8460000" algn="ctr">
                <a:srgbClr val="000000">
                  <a:alpha val="27843"/>
                </a:srgbClr>
              </a:outerShdw>
            </a:effectLst>
          </p:spPr>
          <p:txBody>
            <a:bodyPr spcFirstLastPara="1" wrap="square" lIns="91425" tIns="45700" rIns="91425" bIns="45700" anchor="t" anchorCtr="0">
              <a:noAutofit/>
            </a:bodyPr>
            <a:lstStyle/>
            <a:p>
              <a:pPr lvl="0" algn="ctr"/>
              <a:r>
                <a:rPr lang="es-ES" sz="2400" dirty="0">
                  <a:solidFill>
                    <a:srgbClr val="AED633"/>
                  </a:solidFill>
                  <a:latin typeface="Helvetica Neue" panose="020B0604020202020204" charset="0"/>
                  <a:ea typeface="Helvetica Neue"/>
                  <a:cs typeface="Helvetica Neue"/>
                  <a:sym typeface="Helvetica Neue"/>
                </a:rPr>
                <a:t>Uppgift </a:t>
              </a:r>
              <a:r>
                <a:rPr lang="es-ES" sz="2400" b="0" i="0" u="none" strike="noStrike" cap="none" dirty="0">
                  <a:solidFill>
                    <a:srgbClr val="AED633"/>
                  </a:solidFill>
                  <a:latin typeface="Helvetica Neue" panose="020B0604020202020204" charset="0"/>
                  <a:ea typeface="Helvetica Neue"/>
                  <a:cs typeface="Helvetica Neue"/>
                  <a:sym typeface="Helvetica Neue"/>
                </a:rPr>
                <a:t>1:</a:t>
              </a:r>
              <a:endParaRPr dirty="0">
                <a:latin typeface="Helvetica Neue" panose="020B0604020202020204" charset="0"/>
              </a:endParaRPr>
            </a:p>
            <a:p>
              <a:pPr marL="0" marR="0" lvl="0" indent="0" algn="ctr" rtl="0">
                <a:lnSpc>
                  <a:spcPct val="100000"/>
                </a:lnSpc>
                <a:spcBef>
                  <a:spcPts val="0"/>
                </a:spcBef>
                <a:spcAft>
                  <a:spcPts val="0"/>
                </a:spcAft>
                <a:buNone/>
              </a:pPr>
              <a:endParaRPr sz="2400" b="0" i="0" u="none" strike="noStrike" cap="none" dirty="0">
                <a:solidFill>
                  <a:srgbClr val="AED633"/>
                </a:solidFill>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None/>
              </a:pPr>
              <a:endParaRPr sz="2400" b="0" i="0" u="none" strike="noStrike" cap="none" dirty="0">
                <a:solidFill>
                  <a:srgbClr val="AED633"/>
                </a:solidFill>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None/>
              </a:pPr>
              <a:endParaRPr lang="de-DE" sz="2400" b="0" i="0" u="none" strike="noStrike" cap="none" dirty="0">
                <a:solidFill>
                  <a:srgbClr val="AED633"/>
                </a:solidFill>
                <a:latin typeface="Helvetica Neue" panose="020B0604020202020204" charset="0"/>
                <a:ea typeface="Helvetica Neue"/>
                <a:cs typeface="Helvetica Neue"/>
                <a:sym typeface="Helvetica Neue"/>
              </a:endParaRPr>
            </a:p>
            <a:p>
              <a:pPr lvl="0" algn="ctr"/>
              <a:r>
                <a:rPr lang="sv-SE" sz="2400" dirty="0">
                  <a:latin typeface="Helvetica Neue" panose="020B0604020202020204" charset="0"/>
                  <a:ea typeface="Helvetica Neue"/>
                  <a:cs typeface="Helvetica Neue"/>
                  <a:sym typeface="Helvetica Neue"/>
                </a:rPr>
                <a:t>Ta en avkopplande position och börja andas långsamt och lugnt. 
När tankarna kommer upp är det bara att släppa dem och koncentrera sig på andningen. Koncentrera dig på här och nu, </a:t>
              </a:r>
              <a:r>
                <a:rPr lang="es-ES" sz="2400" b="0" i="0" u="none" strike="noStrike" cap="none" dirty="0">
                  <a:solidFill>
                    <a:srgbClr val="000000"/>
                  </a:solidFill>
                  <a:latin typeface="Helvetica Neue" panose="020B0604020202020204" charset="0"/>
                  <a:ea typeface="Helvetica Neue"/>
                  <a:cs typeface="Helvetica Neue"/>
                  <a:sym typeface="Helvetica Neue"/>
                </a:rPr>
                <a:t>just be.</a:t>
              </a:r>
              <a:endParaRPr dirty="0">
                <a:latin typeface="Helvetica Neue" panose="020B0604020202020204" charset="0"/>
              </a:endParaRPr>
            </a:p>
          </p:txBody>
        </p:sp>
        <p:pic>
          <p:nvPicPr>
            <p:cNvPr id="240" name="Google Shape;240;p27" descr="Regisseurstuhl Silhouette"/>
            <p:cNvPicPr preferRelativeResize="0"/>
            <p:nvPr/>
          </p:nvPicPr>
          <p:blipFill rotWithShape="1">
            <a:blip r:embed="rId5">
              <a:alphaModFix/>
            </a:blip>
            <a:srcRect/>
            <a:stretch/>
          </p:blipFill>
          <p:spPr>
            <a:xfrm>
              <a:off x="3384000" y="5004426"/>
              <a:ext cx="914400" cy="914400"/>
            </a:xfrm>
            <a:prstGeom prst="rect">
              <a:avLst/>
            </a:prstGeom>
            <a:noFill/>
            <a:ln>
              <a:noFill/>
            </a:ln>
          </p:spPr>
        </p:pic>
      </p:grpSp>
      <p:grpSp>
        <p:nvGrpSpPr>
          <p:cNvPr id="3" name="Gruppieren 2">
            <a:extLst>
              <a:ext uri="{FF2B5EF4-FFF2-40B4-BE49-F238E27FC236}">
                <a16:creationId xmlns:a16="http://schemas.microsoft.com/office/drawing/2014/main" id="{12BF9719-179C-7937-34AF-B5ECEEE3B50C}"/>
              </a:ext>
            </a:extLst>
          </p:cNvPr>
          <p:cNvGrpSpPr/>
          <p:nvPr/>
        </p:nvGrpSpPr>
        <p:grpSpPr>
          <a:xfrm>
            <a:off x="11880000" y="4176000"/>
            <a:ext cx="5112000" cy="4320000"/>
            <a:chOff x="11880000" y="4572000"/>
            <a:chExt cx="5112000" cy="4320000"/>
          </a:xfrm>
        </p:grpSpPr>
        <p:sp>
          <p:nvSpPr>
            <p:cNvPr id="234" name="Google Shape;234;p27"/>
            <p:cNvSpPr txBox="1"/>
            <p:nvPr/>
          </p:nvSpPr>
          <p:spPr>
            <a:xfrm>
              <a:off x="11880000" y="4572000"/>
              <a:ext cx="5112000" cy="4320000"/>
            </a:xfrm>
            <a:prstGeom prst="rect">
              <a:avLst/>
            </a:prstGeom>
            <a:solidFill>
              <a:schemeClr val="lt1"/>
            </a:solidFill>
            <a:ln w="38100" cap="flat" cmpd="sng">
              <a:solidFill>
                <a:srgbClr val="4D94B7"/>
              </a:solidFill>
              <a:prstDash val="solid"/>
              <a:round/>
              <a:headEnd type="none" w="sm" len="sm"/>
              <a:tailEnd type="none" w="sm" len="sm"/>
            </a:ln>
            <a:effectLst>
              <a:outerShdw blurRad="149987" dist="250190" dir="8460000" algn="ctr">
                <a:srgbClr val="000000">
                  <a:alpha val="27843"/>
                </a:srgbClr>
              </a:outerShdw>
            </a:effectLst>
          </p:spPr>
          <p:txBody>
            <a:bodyPr spcFirstLastPara="1" wrap="square" lIns="91425" tIns="45700" rIns="91425" bIns="45700" anchor="t" anchorCtr="0">
              <a:noAutofit/>
            </a:bodyPr>
            <a:lstStyle/>
            <a:p>
              <a:pPr lvl="0" algn="ctr"/>
              <a:r>
                <a:rPr lang="es-ES" sz="2400" dirty="0">
                  <a:solidFill>
                    <a:srgbClr val="AED633"/>
                  </a:solidFill>
                  <a:latin typeface="Helvetica Neue" panose="020B0604020202020204" charset="0"/>
                  <a:ea typeface="Helvetica Neue"/>
                  <a:cs typeface="Helvetica Neue"/>
                  <a:sym typeface="Helvetica Neue"/>
                </a:rPr>
                <a:t>Uppgift </a:t>
              </a:r>
              <a:r>
                <a:rPr lang="es-ES" sz="2400" b="0" i="0" u="none" strike="noStrike" cap="none" dirty="0">
                  <a:solidFill>
                    <a:srgbClr val="AED633"/>
                  </a:solidFill>
                  <a:latin typeface="Helvetica Neue" panose="020B0604020202020204" charset="0"/>
                  <a:ea typeface="Helvetica Neue"/>
                  <a:cs typeface="Helvetica Neue"/>
                  <a:sym typeface="Helvetica Neue"/>
                </a:rPr>
                <a:t>3:</a:t>
              </a:r>
              <a:endParaRPr dirty="0">
                <a:latin typeface="Helvetica Neue" panose="020B0604020202020204" charset="0"/>
              </a:endParaRPr>
            </a:p>
            <a:p>
              <a:pPr marL="0" marR="0" lvl="0" indent="0" algn="ctr" rtl="0">
                <a:lnSpc>
                  <a:spcPct val="100000"/>
                </a:lnSpc>
                <a:spcBef>
                  <a:spcPts val="0"/>
                </a:spcBef>
                <a:spcAft>
                  <a:spcPts val="0"/>
                </a:spcAft>
                <a:buNone/>
              </a:pPr>
              <a:endParaRPr sz="2400" b="0" i="0" u="none" strike="noStrike" cap="none" dirty="0">
                <a:solidFill>
                  <a:srgbClr val="AED633"/>
                </a:solidFill>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None/>
              </a:pPr>
              <a:endParaRPr sz="2400" b="0" i="0" u="none" strike="noStrike" cap="none" dirty="0">
                <a:solidFill>
                  <a:srgbClr val="AED633"/>
                </a:solidFill>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None/>
              </a:pPr>
              <a:endParaRPr lang="de-DE" sz="2400" b="0" i="0" u="none" strike="noStrike" cap="none" dirty="0">
                <a:solidFill>
                  <a:srgbClr val="AED633"/>
                </a:solidFill>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None/>
              </a:pPr>
              <a:endParaRPr sz="2400" b="0" i="0" u="none" strike="noStrike" cap="none" dirty="0">
                <a:solidFill>
                  <a:srgbClr val="AED633"/>
                </a:solidFill>
                <a:latin typeface="Helvetica Neue" panose="020B0604020202020204" charset="0"/>
                <a:ea typeface="Helvetica Neue"/>
                <a:cs typeface="Helvetica Neue"/>
                <a:sym typeface="Helvetica Neue"/>
              </a:endParaRPr>
            </a:p>
            <a:p>
              <a:pPr lvl="0" algn="ctr"/>
              <a:r>
                <a:rPr lang="sv-SE" sz="2400" dirty="0">
                  <a:latin typeface="Helvetica Neue" panose="020B0604020202020204" charset="0"/>
                  <a:ea typeface="Helvetica Neue"/>
                  <a:cs typeface="Helvetica Neue"/>
                  <a:sym typeface="Helvetica Neue"/>
                </a:rPr>
                <a:t>Vad ser du? 
Kan du märka rummet runt dig, stanna bara i detta område och beskriv vad du ser. 
Återigen, utvärdera dem inte</a:t>
              </a:r>
              <a:r>
                <a:rPr lang="es-ES" sz="2400" b="0" i="0" u="none" strike="noStrike" cap="none" dirty="0">
                  <a:solidFill>
                    <a:srgbClr val="000000"/>
                  </a:solidFill>
                  <a:latin typeface="Helvetica Neue" panose="020B0604020202020204" charset="0"/>
                  <a:ea typeface="Helvetica Neue"/>
                  <a:cs typeface="Helvetica Neue"/>
                  <a:sym typeface="Helvetica Neue"/>
                </a:rPr>
                <a:t>. </a:t>
              </a:r>
              <a:endParaRPr sz="2400" b="0" i="0" u="none" strike="noStrike" cap="none" dirty="0">
                <a:solidFill>
                  <a:srgbClr val="4D94B7"/>
                </a:solidFill>
                <a:latin typeface="Helvetica Neue" panose="020B0604020202020204" charset="0"/>
                <a:ea typeface="Helvetica Neue"/>
                <a:cs typeface="Helvetica Neue"/>
                <a:sym typeface="Helvetica Neue"/>
              </a:endParaRPr>
            </a:p>
          </p:txBody>
        </p:sp>
        <p:pic>
          <p:nvPicPr>
            <p:cNvPr id="241" name="Google Shape;241;p27" descr="Augen Silhouette"/>
            <p:cNvPicPr preferRelativeResize="0"/>
            <p:nvPr/>
          </p:nvPicPr>
          <p:blipFill rotWithShape="1">
            <a:blip r:embed="rId6">
              <a:alphaModFix/>
            </a:blip>
            <a:srcRect/>
            <a:stretch/>
          </p:blipFill>
          <p:spPr>
            <a:xfrm>
              <a:off x="13824000" y="4824000"/>
              <a:ext cx="1185844" cy="1185844"/>
            </a:xfrm>
            <a:prstGeom prst="rect">
              <a:avLst/>
            </a:prstGeom>
            <a:noFill/>
            <a:ln>
              <a:noFill/>
            </a:ln>
          </p:spPr>
        </p:pic>
      </p:grpSp>
      <p:sp>
        <p:nvSpPr>
          <p:cNvPr id="242" name="Google Shape;242;p27"/>
          <p:cNvSpPr txBox="1"/>
          <p:nvPr/>
        </p:nvSpPr>
        <p:spPr>
          <a:xfrm>
            <a:off x="1295398" y="8928000"/>
            <a:ext cx="3780000" cy="27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s-ES" sz="1200" b="0" i="0" u="none" strike="noStrike" cap="none" dirty="0">
                <a:solidFill>
                  <a:schemeClr val="dk1"/>
                </a:solidFill>
                <a:latin typeface="Helvetica Neue" panose="020B0604020202020204" charset="0"/>
                <a:ea typeface="Helvetica Neue"/>
                <a:cs typeface="Helvetica Neue"/>
                <a:sym typeface="Helvetica Neue"/>
              </a:rPr>
              <a:t>Source no.: 1</a:t>
            </a:r>
            <a:endParaRPr sz="1200" b="0" i="0" u="none" strike="noStrike" cap="none" dirty="0">
              <a:solidFill>
                <a:srgbClr val="000000"/>
              </a:solidFill>
              <a:latin typeface="Helvetica Neue" panose="020B0604020202020204" charset="0"/>
              <a:ea typeface="Helvetica Neue"/>
              <a:cs typeface="Helvetica Neue"/>
              <a:sym typeface="Helvetica Neue"/>
            </a:endParaRPr>
          </a:p>
        </p:txBody>
      </p:sp>
      <p:sp>
        <p:nvSpPr>
          <p:cNvPr id="244" name="Google Shape;244;p27"/>
          <p:cNvSpPr txBox="1"/>
          <p:nvPr/>
        </p:nvSpPr>
        <p:spPr>
          <a:xfrm>
            <a:off x="1296000" y="2304000"/>
            <a:ext cx="5832000" cy="523180"/>
          </a:xfrm>
          <a:prstGeom prst="rect">
            <a:avLst/>
          </a:prstGeom>
          <a:noFill/>
          <a:ln>
            <a:noFill/>
          </a:ln>
        </p:spPr>
        <p:txBody>
          <a:bodyPr spcFirstLastPara="1" wrap="square" lIns="91425" tIns="45700" rIns="91425" bIns="45700" anchor="t" anchorCtr="0">
            <a:noAutofit/>
          </a:bodyPr>
          <a:lstStyle/>
          <a:p>
            <a:pPr lvl="0">
              <a:buSzPts val="2800"/>
            </a:pPr>
            <a:r>
              <a:rPr lang="sv-SE" sz="2800" b="1">
                <a:solidFill>
                  <a:srgbClr val="AED633"/>
                </a:solidFill>
                <a:latin typeface="Helvetica Neue" panose="020B0604020202020204" charset="0"/>
                <a:ea typeface="Helvetica Neue"/>
                <a:cs typeface="Helvetica Neue"/>
                <a:sym typeface="Helvetica Neue"/>
              </a:rPr>
              <a:t>2.3 Utveckling och praktik (1)
</a:t>
            </a:r>
            <a:endParaRPr sz="1400" b="0" i="0" u="none" strike="noStrike" cap="none" dirty="0">
              <a:solidFill>
                <a:srgbClr val="000000"/>
              </a:solidFill>
              <a:latin typeface="Helvetica Neue" panose="020B0604020202020204" charset="0"/>
              <a:ea typeface="Helvetica Neue"/>
              <a:cs typeface="Helvetica Neue"/>
              <a:sym typeface="Helvetica Neue"/>
            </a:endParaRPr>
          </a:p>
        </p:txBody>
      </p:sp>
      <p:sp>
        <p:nvSpPr>
          <p:cNvPr id="4" name="Google Shape;186;p23">
            <a:extLst>
              <a:ext uri="{FF2B5EF4-FFF2-40B4-BE49-F238E27FC236}">
                <a16:creationId xmlns:a16="http://schemas.microsoft.com/office/drawing/2014/main" id="{68CB56AA-1069-6A4B-FE2A-9C1C29EE03DA}"/>
              </a:ext>
            </a:extLst>
          </p:cNvPr>
          <p:cNvSpPr txBox="1"/>
          <p:nvPr/>
        </p:nvSpPr>
        <p:spPr>
          <a:xfrm>
            <a:off x="1296000" y="1548000"/>
            <a:ext cx="6408000" cy="83095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800"/>
              <a:buFont typeface="Arial"/>
              <a:buNone/>
            </a:pPr>
            <a:r>
              <a:rPr lang="en-US" sz="4800" b="1" i="0" u="none" strike="noStrike" cap="none" dirty="0">
                <a:solidFill>
                  <a:srgbClr val="4D94B7"/>
                </a:solidFill>
                <a:latin typeface="Helvetica Neue" panose="020B0604020202020204" charset="0"/>
                <a:ea typeface="Helvetica Neue"/>
                <a:cs typeface="Helvetica Neue"/>
                <a:sym typeface="Helvetica Neue"/>
              </a:rPr>
              <a:t>2. Mindfulness</a:t>
            </a:r>
            <a:endParaRPr lang="en-US" sz="1400" b="0" i="0" u="none" strike="noStrike" cap="none" dirty="0">
              <a:solidFill>
                <a:srgbClr val="000000"/>
              </a:solidFill>
              <a:latin typeface="Helvetica Neue" panose="020B0604020202020204" charset="0"/>
              <a:ea typeface="Helvetica Neue"/>
              <a:cs typeface="Helvetica Neue"/>
              <a:sym typeface="Helvetica Neu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grpSp>
        <p:nvGrpSpPr>
          <p:cNvPr id="2" name="Gruppieren 1">
            <a:extLst>
              <a:ext uri="{FF2B5EF4-FFF2-40B4-BE49-F238E27FC236}">
                <a16:creationId xmlns:a16="http://schemas.microsoft.com/office/drawing/2014/main" id="{A7B3D207-0AC7-2E63-D028-85B0CE5E5FFF}"/>
              </a:ext>
            </a:extLst>
          </p:cNvPr>
          <p:cNvGrpSpPr/>
          <p:nvPr/>
        </p:nvGrpSpPr>
        <p:grpSpPr>
          <a:xfrm>
            <a:off x="1296000" y="4176000"/>
            <a:ext cx="5112000" cy="4320000"/>
            <a:chOff x="1296000" y="4572000"/>
            <a:chExt cx="5112000" cy="3996000"/>
          </a:xfrm>
        </p:grpSpPr>
        <p:sp>
          <p:nvSpPr>
            <p:cNvPr id="250" name="Google Shape;250;p28"/>
            <p:cNvSpPr txBox="1"/>
            <p:nvPr/>
          </p:nvSpPr>
          <p:spPr>
            <a:xfrm>
              <a:off x="1296000" y="4572000"/>
              <a:ext cx="5112000" cy="3996000"/>
            </a:xfrm>
            <a:prstGeom prst="rect">
              <a:avLst/>
            </a:prstGeom>
            <a:solidFill>
              <a:schemeClr val="lt1"/>
            </a:solidFill>
            <a:ln w="38100" cap="flat" cmpd="sng">
              <a:solidFill>
                <a:srgbClr val="4D94B7"/>
              </a:solidFill>
              <a:prstDash val="solid"/>
              <a:round/>
              <a:headEnd type="none" w="sm" len="sm"/>
              <a:tailEnd type="none" w="sm" len="sm"/>
            </a:ln>
            <a:effectLst>
              <a:outerShdw blurRad="149987" dist="250190" dir="8460000" algn="ctr">
                <a:srgbClr val="000000">
                  <a:alpha val="27843"/>
                </a:srgbClr>
              </a:outerShdw>
            </a:effectLst>
          </p:spPr>
          <p:txBody>
            <a:bodyPr spcFirstLastPara="1" wrap="square" lIns="91425" tIns="45700" rIns="91425" bIns="45700" anchor="t" anchorCtr="0">
              <a:noAutofit/>
            </a:bodyPr>
            <a:lstStyle/>
            <a:p>
              <a:pPr lvl="0" algn="ctr"/>
              <a:r>
                <a:rPr lang="es-ES" sz="2400" dirty="0">
                  <a:solidFill>
                    <a:srgbClr val="AED633"/>
                  </a:solidFill>
                  <a:latin typeface="Helvetica Neue" panose="020B0604020202020204" charset="0"/>
                  <a:ea typeface="Helvetica Neue"/>
                  <a:cs typeface="Helvetica Neue"/>
                  <a:sym typeface="Helvetica Neue"/>
                </a:rPr>
                <a:t>Uppgift </a:t>
              </a:r>
              <a:r>
                <a:rPr lang="es-ES" sz="2400" b="0" i="0" u="none" strike="noStrike" cap="none" dirty="0">
                  <a:solidFill>
                    <a:srgbClr val="AED633"/>
                  </a:solidFill>
                  <a:latin typeface="Helvetica Neue" panose="020B0604020202020204" charset="0"/>
                  <a:ea typeface="Helvetica Neue"/>
                  <a:cs typeface="Helvetica Neue"/>
                  <a:sym typeface="Helvetica Neue"/>
                </a:rPr>
                <a:t>4:</a:t>
              </a:r>
              <a:endParaRPr dirty="0">
                <a:latin typeface="Helvetica Neue" panose="020B0604020202020204" charset="0"/>
              </a:endParaRPr>
            </a:p>
            <a:p>
              <a:pPr marL="0" marR="0" lvl="0" indent="0" algn="ctr" rtl="0">
                <a:lnSpc>
                  <a:spcPct val="100000"/>
                </a:lnSpc>
                <a:spcBef>
                  <a:spcPts val="0"/>
                </a:spcBef>
                <a:spcAft>
                  <a:spcPts val="0"/>
                </a:spcAft>
                <a:buNone/>
              </a:pPr>
              <a:endParaRPr sz="2400" b="0" i="0" u="none" strike="noStrike" cap="none" dirty="0">
                <a:solidFill>
                  <a:srgbClr val="AED633"/>
                </a:solidFill>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None/>
              </a:pPr>
              <a:endParaRPr sz="2400" b="0" i="0" u="none" strike="noStrike" cap="none" dirty="0">
                <a:solidFill>
                  <a:srgbClr val="AED633"/>
                </a:solidFill>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None/>
              </a:pPr>
              <a:endParaRPr lang="de-DE" sz="2400" b="0" i="0" u="none" strike="noStrike" cap="none" dirty="0">
                <a:solidFill>
                  <a:srgbClr val="AED633"/>
                </a:solidFill>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None/>
              </a:pPr>
              <a:endParaRPr sz="2400" b="0" i="0" u="none" strike="noStrike" cap="none" dirty="0">
                <a:solidFill>
                  <a:srgbClr val="AED633"/>
                </a:solidFill>
                <a:latin typeface="Helvetica Neue" panose="020B0604020202020204" charset="0"/>
                <a:ea typeface="Helvetica Neue"/>
                <a:cs typeface="Helvetica Neue"/>
                <a:sym typeface="Helvetica Neue"/>
              </a:endParaRPr>
            </a:p>
            <a:p>
              <a:pPr lvl="0" algn="ctr"/>
              <a:r>
                <a:rPr lang="sv-SE" sz="2400" dirty="0">
                  <a:latin typeface="Helvetica Neue" panose="020B0604020202020204" charset="0"/>
                  <a:ea typeface="Helvetica Neue"/>
                  <a:cs typeface="Helvetica Neue"/>
                  <a:sym typeface="Helvetica Neue"/>
                </a:rPr>
                <a:t>Kan du lukta något? 
Vad luktar du? 
Prova det i din trädgård eller under en promenad. Koncentrera dig bara på vad du luktar, låt dina tankar komma och gå</a:t>
              </a:r>
              <a:r>
                <a:rPr lang="es-ES" sz="2400" b="0" i="0" u="none" strike="noStrike" cap="none" dirty="0">
                  <a:solidFill>
                    <a:srgbClr val="000000"/>
                  </a:solidFill>
                  <a:latin typeface="Helvetica Neue" panose="020B0604020202020204" charset="0"/>
                  <a:ea typeface="Helvetica Neue"/>
                  <a:cs typeface="Helvetica Neue"/>
                  <a:sym typeface="Helvetica Neue"/>
                </a:rPr>
                <a:t>.</a:t>
              </a:r>
              <a:endParaRPr dirty="0">
                <a:latin typeface="Helvetica Neue" panose="020B0604020202020204" charset="0"/>
              </a:endParaRPr>
            </a:p>
          </p:txBody>
        </p:sp>
        <p:pic>
          <p:nvPicPr>
            <p:cNvPr id="251" name="Google Shape;251;p28" descr="Nase Silhouette"/>
            <p:cNvPicPr preferRelativeResize="0"/>
            <p:nvPr/>
          </p:nvPicPr>
          <p:blipFill rotWithShape="1">
            <a:blip r:embed="rId3">
              <a:alphaModFix/>
            </a:blip>
            <a:srcRect/>
            <a:stretch/>
          </p:blipFill>
          <p:spPr>
            <a:xfrm>
              <a:off x="3420000" y="5004000"/>
              <a:ext cx="914400" cy="914400"/>
            </a:xfrm>
            <a:prstGeom prst="rect">
              <a:avLst/>
            </a:prstGeom>
            <a:noFill/>
            <a:ln>
              <a:noFill/>
            </a:ln>
          </p:spPr>
        </p:pic>
      </p:grpSp>
      <p:grpSp>
        <p:nvGrpSpPr>
          <p:cNvPr id="3" name="Gruppieren 2">
            <a:extLst>
              <a:ext uri="{FF2B5EF4-FFF2-40B4-BE49-F238E27FC236}">
                <a16:creationId xmlns:a16="http://schemas.microsoft.com/office/drawing/2014/main" id="{23BA8D96-9F2B-EF47-9173-0B50FDF3A0F1}"/>
              </a:ext>
            </a:extLst>
          </p:cNvPr>
          <p:cNvGrpSpPr/>
          <p:nvPr/>
        </p:nvGrpSpPr>
        <p:grpSpPr>
          <a:xfrm>
            <a:off x="6588000" y="4176000"/>
            <a:ext cx="5112000" cy="4320000"/>
            <a:chOff x="6588000" y="4572000"/>
            <a:chExt cx="5112000" cy="4320000"/>
          </a:xfrm>
        </p:grpSpPr>
        <p:sp>
          <p:nvSpPr>
            <p:cNvPr id="249" name="Google Shape;249;p28"/>
            <p:cNvSpPr txBox="1"/>
            <p:nvPr/>
          </p:nvSpPr>
          <p:spPr>
            <a:xfrm>
              <a:off x="6588000" y="4572000"/>
              <a:ext cx="5112000" cy="4320000"/>
            </a:xfrm>
            <a:prstGeom prst="rect">
              <a:avLst/>
            </a:prstGeom>
            <a:solidFill>
              <a:schemeClr val="lt1"/>
            </a:solidFill>
            <a:ln w="38100" cap="flat" cmpd="sng">
              <a:solidFill>
                <a:srgbClr val="4D94B7"/>
              </a:solidFill>
              <a:prstDash val="solid"/>
              <a:round/>
              <a:headEnd type="none" w="sm" len="sm"/>
              <a:tailEnd type="none" w="sm" len="sm"/>
            </a:ln>
            <a:effectLst>
              <a:outerShdw blurRad="149987" dist="250190" dir="8460000" algn="ctr">
                <a:srgbClr val="000000">
                  <a:alpha val="27843"/>
                </a:srgbClr>
              </a:outerShdw>
            </a:effectLst>
          </p:spPr>
          <p:txBody>
            <a:bodyPr spcFirstLastPara="1" wrap="square" lIns="91425" tIns="45700" rIns="91425" bIns="45700" anchor="t" anchorCtr="0">
              <a:noAutofit/>
            </a:bodyPr>
            <a:lstStyle/>
            <a:p>
              <a:pPr lvl="0" algn="ctr"/>
              <a:r>
                <a:rPr lang="es-ES" sz="2400" dirty="0">
                  <a:solidFill>
                    <a:srgbClr val="AED633"/>
                  </a:solidFill>
                  <a:latin typeface="Helvetica Neue" panose="020B0604020202020204" charset="0"/>
                  <a:ea typeface="Helvetica Neue"/>
                  <a:cs typeface="Helvetica Neue"/>
                  <a:sym typeface="Helvetica Neue"/>
                </a:rPr>
                <a:t>Uppgift </a:t>
              </a:r>
              <a:r>
                <a:rPr lang="es-ES" sz="2400" b="0" i="0" u="none" strike="noStrike" cap="none" dirty="0">
                  <a:solidFill>
                    <a:srgbClr val="AED633"/>
                  </a:solidFill>
                  <a:latin typeface="Helvetica Neue" panose="020B0604020202020204" charset="0"/>
                  <a:ea typeface="Helvetica Neue"/>
                  <a:cs typeface="Helvetica Neue"/>
                  <a:sym typeface="Helvetica Neue"/>
                </a:rPr>
                <a:t>5:</a:t>
              </a:r>
              <a:endParaRPr dirty="0">
                <a:latin typeface="Helvetica Neue" panose="020B0604020202020204" charset="0"/>
              </a:endParaRPr>
            </a:p>
            <a:p>
              <a:pPr marL="0" marR="0" lvl="0" indent="0" algn="ctr" rtl="0">
                <a:lnSpc>
                  <a:spcPct val="100000"/>
                </a:lnSpc>
                <a:spcBef>
                  <a:spcPts val="0"/>
                </a:spcBef>
                <a:spcAft>
                  <a:spcPts val="0"/>
                </a:spcAft>
                <a:buNone/>
              </a:pPr>
              <a:endParaRPr sz="2400" b="0" i="0" u="none" strike="noStrike" cap="none" dirty="0">
                <a:solidFill>
                  <a:srgbClr val="AED633"/>
                </a:solidFill>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None/>
              </a:pPr>
              <a:endParaRPr sz="2400" b="0" i="0" u="none" strike="noStrike" cap="none" dirty="0">
                <a:solidFill>
                  <a:srgbClr val="AED633"/>
                </a:solidFill>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None/>
              </a:pPr>
              <a:endParaRPr lang="de-DE" sz="2400" b="0" i="0" u="none" strike="noStrike" cap="none" dirty="0">
                <a:solidFill>
                  <a:srgbClr val="AED633"/>
                </a:solidFill>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None/>
              </a:pPr>
              <a:endParaRPr sz="2400" b="0" i="0" u="none" strike="noStrike" cap="none" dirty="0">
                <a:solidFill>
                  <a:srgbClr val="AED633"/>
                </a:solidFill>
                <a:latin typeface="Helvetica Neue" panose="020B0604020202020204" charset="0"/>
                <a:ea typeface="Helvetica Neue"/>
                <a:cs typeface="Helvetica Neue"/>
                <a:sym typeface="Helvetica Neue"/>
              </a:endParaRPr>
            </a:p>
            <a:p>
              <a:pPr lvl="0" algn="ctr"/>
              <a:r>
                <a:rPr lang="sv-SE" sz="2400" dirty="0">
                  <a:latin typeface="Helvetica Neue" panose="020B0604020202020204" charset="0"/>
                  <a:ea typeface="Helvetica Neue"/>
                  <a:cs typeface="Helvetica Neue"/>
                  <a:sym typeface="Helvetica Neue"/>
                </a:rPr>
                <a:t>Kan du höra något och vad hör du? 
Tänk inte på någonting, koncentrera dig bara på vad du kan höra. Finns det fåglar eller kan du höra att det blåser</a:t>
              </a:r>
              <a:r>
                <a:rPr lang="es-ES" sz="2400" b="0" i="0" u="none" strike="noStrike" cap="none" dirty="0">
                  <a:solidFill>
                    <a:srgbClr val="000000"/>
                  </a:solidFill>
                  <a:latin typeface="Helvetica Neue" panose="020B0604020202020204" charset="0"/>
                  <a:ea typeface="Helvetica Neue"/>
                  <a:cs typeface="Helvetica Neue"/>
                  <a:sym typeface="Helvetica Neue"/>
                </a:rPr>
                <a:t>? </a:t>
              </a:r>
              <a:endParaRPr dirty="0">
                <a:latin typeface="Helvetica Neue" panose="020B0604020202020204" charset="0"/>
              </a:endParaRPr>
            </a:p>
          </p:txBody>
        </p:sp>
        <p:pic>
          <p:nvPicPr>
            <p:cNvPr id="252" name="Google Shape;252;p28" descr="Ohr Silhouette"/>
            <p:cNvPicPr preferRelativeResize="0"/>
            <p:nvPr/>
          </p:nvPicPr>
          <p:blipFill rotWithShape="1">
            <a:blip r:embed="rId4">
              <a:alphaModFix/>
            </a:blip>
            <a:srcRect/>
            <a:stretch/>
          </p:blipFill>
          <p:spPr>
            <a:xfrm>
              <a:off x="8712000" y="5004000"/>
              <a:ext cx="914400" cy="914400"/>
            </a:xfrm>
            <a:prstGeom prst="rect">
              <a:avLst/>
            </a:prstGeom>
            <a:noFill/>
            <a:ln>
              <a:noFill/>
            </a:ln>
          </p:spPr>
        </p:pic>
      </p:grpSp>
      <p:sp>
        <p:nvSpPr>
          <p:cNvPr id="253" name="Google Shape;253;p28"/>
          <p:cNvSpPr txBox="1"/>
          <p:nvPr/>
        </p:nvSpPr>
        <p:spPr>
          <a:xfrm>
            <a:off x="1295398" y="8928000"/>
            <a:ext cx="4212000" cy="27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s-ES" sz="1200" b="0" i="0" u="none" strike="noStrike" cap="none" dirty="0">
                <a:solidFill>
                  <a:schemeClr val="dk1"/>
                </a:solidFill>
                <a:latin typeface="Helvetica Neue" panose="020B0604020202020204" charset="0"/>
                <a:ea typeface="Helvetica Neue"/>
                <a:cs typeface="Helvetica Neue"/>
                <a:sym typeface="Helvetica Neue"/>
              </a:rPr>
              <a:t>Source</a:t>
            </a:r>
            <a:r>
              <a:rPr lang="es-ES" sz="1200" dirty="0">
                <a:solidFill>
                  <a:schemeClr val="dk1"/>
                </a:solidFill>
                <a:latin typeface="Helvetica Neue" panose="020B0604020202020204" charset="0"/>
                <a:ea typeface="Helvetica Neue"/>
                <a:cs typeface="Helvetica Neue"/>
                <a:sym typeface="Helvetica Neue"/>
              </a:rPr>
              <a:t> no.: 1</a:t>
            </a:r>
            <a:endParaRPr sz="1200" b="0" i="0" u="none" strike="noStrike" cap="none" dirty="0">
              <a:solidFill>
                <a:srgbClr val="000000"/>
              </a:solidFill>
              <a:latin typeface="Helvetica Neue" panose="020B0604020202020204" charset="0"/>
              <a:ea typeface="Helvetica Neue"/>
              <a:cs typeface="Helvetica Neue"/>
              <a:sym typeface="Helvetica Neue"/>
            </a:endParaRPr>
          </a:p>
        </p:txBody>
      </p:sp>
      <p:sp>
        <p:nvSpPr>
          <p:cNvPr id="255" name="Google Shape;255;p28"/>
          <p:cNvSpPr txBox="1"/>
          <p:nvPr/>
        </p:nvSpPr>
        <p:spPr>
          <a:xfrm>
            <a:off x="1296000" y="2304000"/>
            <a:ext cx="5832000" cy="523180"/>
          </a:xfrm>
          <a:prstGeom prst="rect">
            <a:avLst/>
          </a:prstGeom>
          <a:noFill/>
          <a:ln>
            <a:noFill/>
          </a:ln>
        </p:spPr>
        <p:txBody>
          <a:bodyPr spcFirstLastPara="1" wrap="square" lIns="91425" tIns="45700" rIns="91425" bIns="45700" anchor="t" anchorCtr="0">
            <a:noAutofit/>
          </a:bodyPr>
          <a:lstStyle/>
          <a:p>
            <a:pPr lvl="0">
              <a:buSzPts val="2800"/>
            </a:pPr>
            <a:r>
              <a:rPr lang="sv-SE" sz="2800" b="1">
                <a:solidFill>
                  <a:srgbClr val="AED633"/>
                </a:solidFill>
                <a:latin typeface="Helvetica Neue" panose="020B0604020202020204" charset="0"/>
                <a:ea typeface="Helvetica Neue"/>
                <a:cs typeface="Helvetica Neue"/>
                <a:sym typeface="Helvetica Neue"/>
              </a:rPr>
              <a:t>2.3 Utveckling och praktik (2)
</a:t>
            </a:r>
            <a:endParaRPr sz="1400" b="0" i="0" u="none" strike="noStrike" cap="none" dirty="0">
              <a:solidFill>
                <a:srgbClr val="000000"/>
              </a:solidFill>
              <a:latin typeface="Helvetica Neue" panose="020B0604020202020204" charset="0"/>
              <a:ea typeface="Helvetica Neue"/>
              <a:cs typeface="Helvetica Neue"/>
              <a:sym typeface="Helvetica Neue"/>
            </a:endParaRPr>
          </a:p>
        </p:txBody>
      </p:sp>
      <p:sp>
        <p:nvSpPr>
          <p:cNvPr id="4" name="Google Shape;186;p23">
            <a:extLst>
              <a:ext uri="{FF2B5EF4-FFF2-40B4-BE49-F238E27FC236}">
                <a16:creationId xmlns:a16="http://schemas.microsoft.com/office/drawing/2014/main" id="{38E810C8-6E4B-CA0D-BBEE-66A7998D4F5D}"/>
              </a:ext>
            </a:extLst>
          </p:cNvPr>
          <p:cNvSpPr txBox="1"/>
          <p:nvPr/>
        </p:nvSpPr>
        <p:spPr>
          <a:xfrm>
            <a:off x="1296000" y="1548000"/>
            <a:ext cx="6408000" cy="83095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800"/>
              <a:buFont typeface="Arial"/>
              <a:buNone/>
            </a:pPr>
            <a:r>
              <a:rPr lang="en-US" sz="4800" b="1" i="0" u="none" strike="noStrike" cap="none" dirty="0">
                <a:solidFill>
                  <a:srgbClr val="4D94B7"/>
                </a:solidFill>
                <a:latin typeface="Helvetica Neue" panose="020B0604020202020204" charset="0"/>
                <a:ea typeface="Helvetica Neue"/>
                <a:cs typeface="Helvetica Neue"/>
                <a:sym typeface="Helvetica Neue"/>
              </a:rPr>
              <a:t>2. Mindfulness</a:t>
            </a:r>
            <a:endParaRPr lang="en-US" sz="1400" b="0" i="0" u="none" strike="noStrike" cap="none" dirty="0">
              <a:solidFill>
                <a:srgbClr val="000000"/>
              </a:solidFill>
              <a:latin typeface="Helvetica Neue" panose="020B0604020202020204" charset="0"/>
              <a:ea typeface="Helvetica Neue"/>
              <a:cs typeface="Helvetica Neue"/>
              <a:sym typeface="Helvetica Neu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3"/>
          <p:cNvSpPr/>
          <p:nvPr/>
        </p:nvSpPr>
        <p:spPr>
          <a:xfrm>
            <a:off x="1296000" y="4032000"/>
            <a:ext cx="15840000" cy="1080000"/>
          </a:xfrm>
          <a:prstGeom prst="roundRect">
            <a:avLst/>
          </a:prstGeom>
          <a:solidFill>
            <a:srgbClr val="4D94B7">
              <a:alpha val="77647"/>
            </a:srgbClr>
          </a:solidFill>
          <a:ln w="25400" cap="flat" cmpd="sng">
            <a:solidFill>
              <a:schemeClr val="lt1"/>
            </a:solidFill>
            <a:prstDash val="solid"/>
            <a:round/>
            <a:headEnd type="none" w="sm" len="sm"/>
            <a:tailEnd type="none" w="sm" len="sm"/>
          </a:ln>
        </p:spPr>
        <p:txBody>
          <a:bodyPr spcFirstLastPara="1" wrap="square" lIns="663325" tIns="652775" rIns="663325" bIns="652775" anchor="ctr" anchorCtr="0">
            <a:noAutofit/>
          </a:bodyPr>
          <a:lstStyle/>
          <a:p>
            <a:pPr lvl="0" algn="ctr">
              <a:lnSpc>
                <a:spcPct val="90000"/>
              </a:lnSpc>
              <a:buSzPts val="4800"/>
            </a:pPr>
            <a:r>
              <a:rPr lang="sv-SE" sz="2800" b="1" dirty="0">
                <a:solidFill>
                  <a:schemeClr val="dk1"/>
                </a:solidFill>
                <a:latin typeface="Helvetica Neue" panose="020B0604020202020204" charset="0"/>
              </a:rPr>
              <a:t>Hur kan du integrera </a:t>
            </a:r>
            <a:r>
              <a:rPr lang="sv-SE" sz="2800" b="1" dirty="0" err="1">
                <a:solidFill>
                  <a:schemeClr val="dk1"/>
                </a:solidFill>
                <a:latin typeface="Helvetica Neue" panose="020B0604020202020204" charset="0"/>
              </a:rPr>
              <a:t>mindfulness</a:t>
            </a:r>
            <a:r>
              <a:rPr lang="sv-SE" sz="2800" b="1" dirty="0">
                <a:solidFill>
                  <a:schemeClr val="dk1"/>
                </a:solidFill>
                <a:latin typeface="Helvetica Neue" panose="020B0604020202020204" charset="0"/>
              </a:rPr>
              <a:t> i det dagliga arbetet?</a:t>
            </a:r>
            <a:endParaRPr lang="en-US" sz="2800" b="1" dirty="0">
              <a:solidFill>
                <a:schemeClr val="dk1"/>
              </a:solidFill>
              <a:latin typeface="Helvetica Neue" panose="020B0604020202020204" charset="0"/>
            </a:endParaRPr>
          </a:p>
        </p:txBody>
      </p:sp>
      <p:sp>
        <p:nvSpPr>
          <p:cNvPr id="177" name="Google Shape;177;p23"/>
          <p:cNvSpPr/>
          <p:nvPr/>
        </p:nvSpPr>
        <p:spPr>
          <a:xfrm>
            <a:off x="1476000" y="5904000"/>
            <a:ext cx="7632000" cy="1080000"/>
          </a:xfrm>
          <a:prstGeom prst="rect">
            <a:avLst/>
          </a:prstGeom>
          <a:solidFill>
            <a:srgbClr val="AED633">
              <a:alpha val="49803"/>
            </a:srgbClr>
          </a:solidFill>
          <a:ln w="25400" cap="flat" cmpd="sng">
            <a:solidFill>
              <a:schemeClr val="lt1"/>
            </a:solidFill>
            <a:prstDash val="solid"/>
            <a:round/>
            <a:headEnd type="none" w="sm" len="sm"/>
            <a:tailEnd type="none" w="sm" len="sm"/>
          </a:ln>
        </p:spPr>
        <p:txBody>
          <a:bodyPr spcFirstLastPara="1" wrap="square" lIns="534275" tIns="504700" rIns="534275" bIns="504700" anchor="ctr" anchorCtr="0">
            <a:noAutofit/>
          </a:bodyPr>
          <a:lstStyle/>
          <a:p>
            <a:pPr lvl="0" algn="ctr">
              <a:lnSpc>
                <a:spcPct val="90000"/>
              </a:lnSpc>
              <a:buSzPts val="3200"/>
            </a:pPr>
            <a:r>
              <a:rPr lang="sv-SE" sz="2400" dirty="0">
                <a:solidFill>
                  <a:schemeClr val="dk1"/>
                </a:solidFill>
                <a:latin typeface="Helvetica Neue" panose="020B0604020202020204" charset="0"/>
                <a:ea typeface="Helvetica Neue"/>
                <a:cs typeface="Helvetica Neue"/>
                <a:sym typeface="Helvetica Neue"/>
              </a:rPr>
              <a:t>Börja din arbetsdag med en andningsövning</a:t>
            </a:r>
            <a:endParaRPr lang="en-US" sz="2400" dirty="0">
              <a:solidFill>
                <a:schemeClr val="dk1"/>
              </a:solidFill>
              <a:latin typeface="Helvetica Neue" panose="020B0604020202020204" charset="0"/>
              <a:ea typeface="Helvetica Neue"/>
              <a:cs typeface="Helvetica Neue"/>
              <a:sym typeface="Helvetica Neue"/>
            </a:endParaRPr>
          </a:p>
        </p:txBody>
      </p:sp>
      <p:sp>
        <p:nvSpPr>
          <p:cNvPr id="178" name="Google Shape;178;p23"/>
          <p:cNvSpPr/>
          <p:nvPr/>
        </p:nvSpPr>
        <p:spPr>
          <a:xfrm>
            <a:off x="9288000" y="5904000"/>
            <a:ext cx="7632000" cy="1080000"/>
          </a:xfrm>
          <a:prstGeom prst="rect">
            <a:avLst/>
          </a:prstGeom>
          <a:solidFill>
            <a:srgbClr val="AED633">
              <a:alpha val="49803"/>
            </a:srgbClr>
          </a:solidFill>
          <a:ln w="25400" cap="flat" cmpd="sng">
            <a:solidFill>
              <a:schemeClr val="lt1"/>
            </a:solidFill>
            <a:prstDash val="solid"/>
            <a:round/>
            <a:headEnd type="none" w="sm" len="sm"/>
            <a:tailEnd type="none" w="sm" len="sm"/>
          </a:ln>
        </p:spPr>
        <p:txBody>
          <a:bodyPr spcFirstLastPara="1" wrap="square" lIns="534275" tIns="504700" rIns="534275" bIns="504700" anchor="ctr" anchorCtr="0">
            <a:noAutofit/>
          </a:bodyPr>
          <a:lstStyle/>
          <a:p>
            <a:pPr lvl="0" algn="ctr">
              <a:lnSpc>
                <a:spcPct val="90000"/>
              </a:lnSpc>
              <a:buSzPts val="3200"/>
            </a:pPr>
            <a:r>
              <a:rPr lang="sv-SE" sz="2400" dirty="0">
                <a:solidFill>
                  <a:schemeClr val="dk1"/>
                </a:solidFill>
                <a:latin typeface="Helvetica Neue" panose="020B0604020202020204" charset="0"/>
                <a:ea typeface="Helvetica Neue"/>
                <a:cs typeface="Helvetica Neue"/>
                <a:sym typeface="Helvetica Neue"/>
              </a:rPr>
              <a:t>Blockera pauser för din </a:t>
            </a:r>
            <a:r>
              <a:rPr lang="sv-SE" sz="2400" dirty="0" err="1">
                <a:solidFill>
                  <a:schemeClr val="dk1"/>
                </a:solidFill>
                <a:latin typeface="Helvetica Neue" panose="020B0604020202020204" charset="0"/>
                <a:ea typeface="Helvetica Neue"/>
                <a:cs typeface="Helvetica Neue"/>
                <a:sym typeface="Helvetica Neue"/>
              </a:rPr>
              <a:t>mindfulness</a:t>
            </a:r>
            <a:r>
              <a:rPr lang="sv-SE" sz="2400" dirty="0">
                <a:solidFill>
                  <a:schemeClr val="dk1"/>
                </a:solidFill>
                <a:latin typeface="Helvetica Neue" panose="020B0604020202020204" charset="0"/>
                <a:ea typeface="Helvetica Neue"/>
                <a:cs typeface="Helvetica Neue"/>
                <a:sym typeface="Helvetica Neue"/>
              </a:rPr>
              <a:t> i din kalender</a:t>
            </a:r>
            <a:endParaRPr lang="en-US" sz="2400" dirty="0">
              <a:solidFill>
                <a:schemeClr val="dk1"/>
              </a:solidFill>
              <a:latin typeface="Helvetica Neue" panose="020B0604020202020204" charset="0"/>
              <a:ea typeface="Helvetica Neue"/>
              <a:cs typeface="Helvetica Neue"/>
              <a:sym typeface="Helvetica Neue"/>
            </a:endParaRPr>
          </a:p>
        </p:txBody>
      </p:sp>
      <p:sp>
        <p:nvSpPr>
          <p:cNvPr id="181" name="Google Shape;181;p23"/>
          <p:cNvSpPr/>
          <p:nvPr/>
        </p:nvSpPr>
        <p:spPr>
          <a:xfrm>
            <a:off x="9288000" y="7344000"/>
            <a:ext cx="7632000" cy="1080000"/>
          </a:xfrm>
          <a:prstGeom prst="rect">
            <a:avLst/>
          </a:prstGeom>
          <a:solidFill>
            <a:srgbClr val="AED633">
              <a:alpha val="49803"/>
            </a:srgbClr>
          </a:solidFill>
          <a:ln w="25400" cap="flat" cmpd="sng">
            <a:solidFill>
              <a:schemeClr val="lt1"/>
            </a:solidFill>
            <a:prstDash val="solid"/>
            <a:round/>
            <a:headEnd type="none" w="sm" len="sm"/>
            <a:tailEnd type="none" w="sm" len="sm"/>
          </a:ln>
        </p:spPr>
        <p:txBody>
          <a:bodyPr spcFirstLastPara="1" wrap="square" lIns="534275" tIns="504700" rIns="534275" bIns="504700" anchor="ctr" anchorCtr="0">
            <a:noAutofit/>
          </a:bodyPr>
          <a:lstStyle/>
          <a:p>
            <a:pPr lvl="0" algn="ctr"/>
            <a:r>
              <a:rPr lang="sv-SE" sz="2400" dirty="0">
                <a:solidFill>
                  <a:schemeClr val="dk1"/>
                </a:solidFill>
                <a:latin typeface="Helvetica Neue" panose="020B0604020202020204" charset="0"/>
                <a:ea typeface="Helvetica Neue"/>
                <a:cs typeface="Helvetica Neue"/>
                <a:sym typeface="Helvetica Neue"/>
              </a:rPr>
              <a:t>Hur kan du bättre organisera det dagliga arbetet och minska stressen?</a:t>
            </a:r>
            <a:endParaRPr lang="en-US" sz="2400" dirty="0">
              <a:solidFill>
                <a:schemeClr val="dk1"/>
              </a:solidFill>
              <a:latin typeface="Helvetica Neue" panose="020B0604020202020204" charset="0"/>
              <a:ea typeface="Helvetica Neue"/>
              <a:cs typeface="Helvetica Neue"/>
              <a:sym typeface="Helvetica Neue"/>
            </a:endParaRPr>
          </a:p>
        </p:txBody>
      </p:sp>
      <p:sp>
        <p:nvSpPr>
          <p:cNvPr id="182" name="Google Shape;182;p23"/>
          <p:cNvSpPr/>
          <p:nvPr/>
        </p:nvSpPr>
        <p:spPr>
          <a:xfrm>
            <a:off x="1476000" y="7344000"/>
            <a:ext cx="7632000" cy="1080000"/>
          </a:xfrm>
          <a:prstGeom prst="rect">
            <a:avLst/>
          </a:prstGeom>
          <a:solidFill>
            <a:srgbClr val="AED633">
              <a:alpha val="49803"/>
            </a:srgbClr>
          </a:solidFill>
          <a:ln w="25400" cap="flat" cmpd="sng">
            <a:solidFill>
              <a:schemeClr val="lt1"/>
            </a:solidFill>
            <a:prstDash val="solid"/>
            <a:round/>
            <a:headEnd type="none" w="sm" len="sm"/>
            <a:tailEnd type="none" w="sm" len="sm"/>
          </a:ln>
        </p:spPr>
        <p:txBody>
          <a:bodyPr spcFirstLastPara="1" wrap="square" lIns="534275" tIns="504700" rIns="534275" bIns="504700" anchor="ctr" anchorCtr="0">
            <a:noAutofit/>
          </a:bodyPr>
          <a:lstStyle/>
          <a:p>
            <a:pPr lvl="0" algn="ctr"/>
            <a:r>
              <a:rPr lang="sv-SE" sz="2400" dirty="0">
                <a:solidFill>
                  <a:schemeClr val="dk1"/>
                </a:solidFill>
                <a:latin typeface="Helvetica Neue" panose="020B0604020202020204" charset="0"/>
                <a:ea typeface="Helvetica Neue"/>
                <a:cs typeface="Helvetica Neue"/>
                <a:sym typeface="Helvetica Neue"/>
              </a:rPr>
              <a:t>Har du kontors-/konsultationstider eller är du varje gång tillgänglig via telefon?</a:t>
            </a:r>
            <a:endParaRPr lang="en-US" sz="2400" dirty="0">
              <a:solidFill>
                <a:schemeClr val="dk1"/>
              </a:solidFill>
              <a:latin typeface="Helvetica Neue" panose="020B0604020202020204" charset="0"/>
              <a:ea typeface="Helvetica Neue"/>
              <a:cs typeface="Helvetica Neue"/>
              <a:sym typeface="Helvetica Neue"/>
            </a:endParaRPr>
          </a:p>
        </p:txBody>
      </p:sp>
      <p:sp>
        <p:nvSpPr>
          <p:cNvPr id="9" name="Ellipse 8">
            <a:extLst>
              <a:ext uri="{FF2B5EF4-FFF2-40B4-BE49-F238E27FC236}">
                <a16:creationId xmlns:a16="http://schemas.microsoft.com/office/drawing/2014/main" id="{69B169E6-3361-4AAF-368F-AA6A1B4B093C}"/>
              </a:ext>
            </a:extLst>
          </p:cNvPr>
          <p:cNvSpPr/>
          <p:nvPr/>
        </p:nvSpPr>
        <p:spPr>
          <a:xfrm>
            <a:off x="6732000" y="4896000"/>
            <a:ext cx="5040000" cy="936000"/>
          </a:xfrm>
          <a:prstGeom prst="ellips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2400" dirty="0">
                <a:latin typeface="Helvetica Neue" panose="020B0604020202020204" charset="0"/>
              </a:rPr>
              <a:t>till </a:t>
            </a:r>
            <a:r>
              <a:rPr lang="en-US" sz="2400" dirty="0" err="1">
                <a:latin typeface="Helvetica Neue" panose="020B0604020202020204" charset="0"/>
              </a:rPr>
              <a:t>exempel</a:t>
            </a:r>
            <a:r>
              <a:rPr lang="de-DE" sz="2400" dirty="0">
                <a:latin typeface="Helvetica Neue" panose="020B0604020202020204" charset="0"/>
              </a:rPr>
              <a:t>:</a:t>
            </a:r>
          </a:p>
        </p:txBody>
      </p:sp>
      <p:sp>
        <p:nvSpPr>
          <p:cNvPr id="2" name="Google Shape;275;p29">
            <a:extLst>
              <a:ext uri="{FF2B5EF4-FFF2-40B4-BE49-F238E27FC236}">
                <a16:creationId xmlns:a16="http://schemas.microsoft.com/office/drawing/2014/main" id="{81660607-BC1E-3EF2-C806-13652E135A84}"/>
              </a:ext>
            </a:extLst>
          </p:cNvPr>
          <p:cNvSpPr txBox="1"/>
          <p:nvPr/>
        </p:nvSpPr>
        <p:spPr>
          <a:xfrm>
            <a:off x="1295999" y="2304000"/>
            <a:ext cx="8993805" cy="523180"/>
          </a:xfrm>
          <a:prstGeom prst="rect">
            <a:avLst/>
          </a:prstGeom>
          <a:noFill/>
          <a:ln>
            <a:noFill/>
          </a:ln>
        </p:spPr>
        <p:txBody>
          <a:bodyPr spcFirstLastPara="1" wrap="square" lIns="91425" tIns="45700" rIns="91425" bIns="45700" anchor="t" anchorCtr="0">
            <a:noAutofit/>
          </a:bodyPr>
          <a:lstStyle/>
          <a:p>
            <a:pPr lvl="0">
              <a:buSzPts val="2800"/>
            </a:pPr>
            <a:r>
              <a:rPr lang="sv-SE" sz="2800" b="1">
                <a:solidFill>
                  <a:srgbClr val="AED633"/>
                </a:solidFill>
                <a:latin typeface="Helvetica Neue" panose="020B0604020202020204" charset="0"/>
                <a:ea typeface="Helvetica Neue"/>
                <a:cs typeface="Helvetica Neue"/>
                <a:sym typeface="Helvetica Neue"/>
              </a:rPr>
              <a:t>2.4 Integration i det dagliga livet och arbetet
</a:t>
            </a:r>
            <a:endParaRPr sz="1400" b="0" i="0" u="none" strike="noStrike" cap="none" dirty="0">
              <a:solidFill>
                <a:srgbClr val="000000"/>
              </a:solidFill>
              <a:latin typeface="Helvetica Neue" panose="020B0604020202020204" charset="0"/>
              <a:ea typeface="Helvetica Neue"/>
              <a:cs typeface="Helvetica Neue"/>
              <a:sym typeface="Helvetica Neue"/>
            </a:endParaRPr>
          </a:p>
        </p:txBody>
      </p:sp>
      <p:pic>
        <p:nvPicPr>
          <p:cNvPr id="8" name="Grafik 7">
            <a:extLst>
              <a:ext uri="{FF2B5EF4-FFF2-40B4-BE49-F238E27FC236}">
                <a16:creationId xmlns:a16="http://schemas.microsoft.com/office/drawing/2014/main" id="{DDCE49FA-10E9-9CFF-E055-ED1D99C2B3D4}"/>
              </a:ext>
            </a:extLst>
          </p:cNvPr>
          <p:cNvPicPr>
            <a:picLocks noChangeAspect="1"/>
          </p:cNvPicPr>
          <p:nvPr/>
        </p:nvPicPr>
        <p:blipFill>
          <a:blip r:embed="rId3"/>
          <a:stretch>
            <a:fillRect/>
          </a:stretch>
        </p:blipFill>
        <p:spPr>
          <a:xfrm>
            <a:off x="10730921" y="1366762"/>
            <a:ext cx="2433562" cy="1881540"/>
          </a:xfrm>
          <a:prstGeom prst="rect">
            <a:avLst/>
          </a:prstGeom>
        </p:spPr>
      </p:pic>
      <p:grpSp>
        <p:nvGrpSpPr>
          <p:cNvPr id="13" name="Gruppieren 12">
            <a:extLst>
              <a:ext uri="{FF2B5EF4-FFF2-40B4-BE49-F238E27FC236}">
                <a16:creationId xmlns:a16="http://schemas.microsoft.com/office/drawing/2014/main" id="{2F37D35A-145A-F935-9B85-D5E0DA71AE54}"/>
              </a:ext>
            </a:extLst>
          </p:cNvPr>
          <p:cNvGrpSpPr/>
          <p:nvPr/>
        </p:nvGrpSpPr>
        <p:grpSpPr>
          <a:xfrm>
            <a:off x="12537116" y="60266"/>
            <a:ext cx="5040000" cy="2890769"/>
            <a:chOff x="12537116" y="60266"/>
            <a:chExt cx="5040000" cy="2890769"/>
          </a:xfrm>
        </p:grpSpPr>
        <p:pic>
          <p:nvPicPr>
            <p:cNvPr id="10" name="Grafik 9" descr="Wolken-Gedankenblase">
              <a:extLst>
                <a:ext uri="{FF2B5EF4-FFF2-40B4-BE49-F238E27FC236}">
                  <a16:creationId xmlns:a16="http://schemas.microsoft.com/office/drawing/2014/main" id="{12F44310-A8C2-0D2E-AD3D-E02D5CEB596E}"/>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b="28115"/>
            <a:stretch/>
          </p:blipFill>
          <p:spPr>
            <a:xfrm>
              <a:off x="12537116" y="60266"/>
              <a:ext cx="5040000" cy="2890769"/>
            </a:xfrm>
            <a:prstGeom prst="rect">
              <a:avLst/>
            </a:prstGeom>
          </p:spPr>
        </p:pic>
        <p:pic>
          <p:nvPicPr>
            <p:cNvPr id="11" name="Grafik 10" descr="Unterschrift Silhouette">
              <a:extLst>
                <a:ext uri="{FF2B5EF4-FFF2-40B4-BE49-F238E27FC236}">
                  <a16:creationId xmlns:a16="http://schemas.microsoft.com/office/drawing/2014/main" id="{7DBB0057-7088-B7D6-755E-778AA24C5B6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4387704" y="468761"/>
              <a:ext cx="914400" cy="914400"/>
            </a:xfrm>
            <a:prstGeom prst="rect">
              <a:avLst/>
            </a:prstGeom>
          </p:spPr>
        </p:pic>
        <p:sp>
          <p:nvSpPr>
            <p:cNvPr id="12" name="Google Shape;185;p23">
              <a:extLst>
                <a:ext uri="{FF2B5EF4-FFF2-40B4-BE49-F238E27FC236}">
                  <a16:creationId xmlns:a16="http://schemas.microsoft.com/office/drawing/2014/main" id="{868C0537-4BD4-9780-D4AF-ABC053ABBC5C}"/>
                </a:ext>
              </a:extLst>
            </p:cNvPr>
            <p:cNvSpPr txBox="1"/>
            <p:nvPr/>
          </p:nvSpPr>
          <p:spPr>
            <a:xfrm>
              <a:off x="12847674" y="1138235"/>
              <a:ext cx="4288326" cy="1551422"/>
            </a:xfrm>
            <a:prstGeom prst="rect">
              <a:avLst/>
            </a:prstGeom>
            <a:noFill/>
            <a:ln>
              <a:noFill/>
            </a:ln>
          </p:spPr>
          <p:txBody>
            <a:bodyPr spcFirstLastPara="1" wrap="square" lIns="91425" tIns="45700" rIns="91425" bIns="45700" anchor="t" anchorCtr="0">
              <a:noAutofit/>
            </a:bodyPr>
            <a:lstStyle/>
            <a:p>
              <a:pPr lvl="0" algn="ctr"/>
              <a:r>
                <a:rPr lang="sv-SE" sz="2400" b="1">
                  <a:solidFill>
                    <a:schemeClr val="tx1"/>
                  </a:solidFill>
                  <a:latin typeface="Helvetica Neue" panose="020B0604020202020204" charset="0"/>
                  <a:ea typeface="Helvetica Neue"/>
                  <a:cs typeface="Helvetica Neue"/>
                  <a:sym typeface="Helvetica Neue"/>
                </a:rPr>
                <a:t>Har du ytterligare idéer hur man integrerar mindfulness i det dagliga livet och arbetet?
</a:t>
              </a:r>
              <a:endParaRPr lang="en-US" sz="2400" b="1" dirty="0">
                <a:solidFill>
                  <a:schemeClr val="tx1"/>
                </a:solidFill>
                <a:latin typeface="Helvetica Neue" panose="020B0604020202020204" charset="0"/>
                <a:ea typeface="Helvetica Neue"/>
                <a:cs typeface="Helvetica Neue"/>
                <a:sym typeface="Helvetica Neue"/>
              </a:endParaRPr>
            </a:p>
          </p:txBody>
        </p:sp>
      </p:grpSp>
      <p:sp>
        <p:nvSpPr>
          <p:cNvPr id="3" name="Google Shape;186;p23">
            <a:extLst>
              <a:ext uri="{FF2B5EF4-FFF2-40B4-BE49-F238E27FC236}">
                <a16:creationId xmlns:a16="http://schemas.microsoft.com/office/drawing/2014/main" id="{9D0088DE-2B32-340B-BFFD-E00C9BD5F467}"/>
              </a:ext>
            </a:extLst>
          </p:cNvPr>
          <p:cNvSpPr txBox="1"/>
          <p:nvPr/>
        </p:nvSpPr>
        <p:spPr>
          <a:xfrm>
            <a:off x="1296000" y="1548000"/>
            <a:ext cx="6408000" cy="83095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800"/>
              <a:buFont typeface="Arial"/>
              <a:buNone/>
            </a:pPr>
            <a:r>
              <a:rPr lang="en-US" sz="4800" b="1" i="0" u="none" strike="noStrike" cap="none" dirty="0">
                <a:solidFill>
                  <a:srgbClr val="4D94B7"/>
                </a:solidFill>
                <a:latin typeface="Helvetica Neue" panose="020B0604020202020204" charset="0"/>
                <a:ea typeface="Helvetica Neue"/>
                <a:cs typeface="Helvetica Neue"/>
                <a:sym typeface="Helvetica Neue"/>
              </a:rPr>
              <a:t>2. Mindfulness</a:t>
            </a:r>
            <a:endParaRPr lang="en-US" sz="1400" b="0" i="0" u="none" strike="noStrike" cap="none" dirty="0">
              <a:solidFill>
                <a:srgbClr val="000000"/>
              </a:solidFill>
              <a:latin typeface="Helvetica Neue" panose="020B0604020202020204" charset="0"/>
              <a:ea typeface="Helvetica Neue"/>
              <a:cs typeface="Helvetica Neue"/>
              <a:sym typeface="Helvetica Neue"/>
            </a:endParaRPr>
          </a:p>
        </p:txBody>
      </p:sp>
    </p:spTree>
    <p:extLst>
      <p:ext uri="{BB962C8B-B14F-4D97-AF65-F5344CB8AC3E}">
        <p14:creationId xmlns:p14="http://schemas.microsoft.com/office/powerpoint/2010/main" val="1902015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177"/>
                                        </p:tgtEl>
                                        <p:attrNameLst>
                                          <p:attrName>style.visibility</p:attrName>
                                        </p:attrNameLst>
                                      </p:cBhvr>
                                      <p:to>
                                        <p:strVal val="visible"/>
                                      </p:to>
                                    </p:set>
                                    <p:animEffect transition="in" filter="box(in)">
                                      <p:cBhvr>
                                        <p:cTn id="11" dur="1500"/>
                                        <p:tgtEl>
                                          <p:spTgt spid="177"/>
                                        </p:tgtEl>
                                      </p:cBhvr>
                                    </p:animEffect>
                                  </p:childTnLst>
                                </p:cTn>
                              </p:par>
                              <p:par>
                                <p:cTn id="12" presetID="4" presetClass="entr" presetSubtype="16" fill="hold" grpId="0" nodeType="withEffect">
                                  <p:stCondLst>
                                    <p:cond delay="0"/>
                                  </p:stCondLst>
                                  <p:childTnLst>
                                    <p:set>
                                      <p:cBhvr>
                                        <p:cTn id="13" dur="1" fill="hold">
                                          <p:stCondLst>
                                            <p:cond delay="0"/>
                                          </p:stCondLst>
                                        </p:cTn>
                                        <p:tgtEl>
                                          <p:spTgt spid="178"/>
                                        </p:tgtEl>
                                        <p:attrNameLst>
                                          <p:attrName>style.visibility</p:attrName>
                                        </p:attrNameLst>
                                      </p:cBhvr>
                                      <p:to>
                                        <p:strVal val="visible"/>
                                      </p:to>
                                    </p:set>
                                    <p:animEffect transition="in" filter="box(in)">
                                      <p:cBhvr>
                                        <p:cTn id="14" dur="1500"/>
                                        <p:tgtEl>
                                          <p:spTgt spid="178"/>
                                        </p:tgtEl>
                                      </p:cBhvr>
                                    </p:animEffect>
                                  </p:childTnLst>
                                </p:cTn>
                              </p:par>
                              <p:par>
                                <p:cTn id="15" presetID="4" presetClass="entr" presetSubtype="16" fill="hold" grpId="0" nodeType="withEffect">
                                  <p:stCondLst>
                                    <p:cond delay="0"/>
                                  </p:stCondLst>
                                  <p:childTnLst>
                                    <p:set>
                                      <p:cBhvr>
                                        <p:cTn id="16" dur="1" fill="hold">
                                          <p:stCondLst>
                                            <p:cond delay="0"/>
                                          </p:stCondLst>
                                        </p:cTn>
                                        <p:tgtEl>
                                          <p:spTgt spid="182"/>
                                        </p:tgtEl>
                                        <p:attrNameLst>
                                          <p:attrName>style.visibility</p:attrName>
                                        </p:attrNameLst>
                                      </p:cBhvr>
                                      <p:to>
                                        <p:strVal val="visible"/>
                                      </p:to>
                                    </p:set>
                                    <p:animEffect transition="in" filter="box(in)">
                                      <p:cBhvr>
                                        <p:cTn id="17" dur="1500"/>
                                        <p:tgtEl>
                                          <p:spTgt spid="182"/>
                                        </p:tgtEl>
                                      </p:cBhvr>
                                    </p:animEffect>
                                  </p:childTnLst>
                                </p:cTn>
                              </p:par>
                              <p:par>
                                <p:cTn id="18" presetID="4" presetClass="entr" presetSubtype="16" fill="hold" grpId="0" nodeType="withEffect">
                                  <p:stCondLst>
                                    <p:cond delay="0"/>
                                  </p:stCondLst>
                                  <p:childTnLst>
                                    <p:set>
                                      <p:cBhvr>
                                        <p:cTn id="19" dur="1" fill="hold">
                                          <p:stCondLst>
                                            <p:cond delay="0"/>
                                          </p:stCondLst>
                                        </p:cTn>
                                        <p:tgtEl>
                                          <p:spTgt spid="181"/>
                                        </p:tgtEl>
                                        <p:attrNameLst>
                                          <p:attrName>style.visibility</p:attrName>
                                        </p:attrNameLst>
                                      </p:cBhvr>
                                      <p:to>
                                        <p:strVal val="visible"/>
                                      </p:to>
                                    </p:set>
                                    <p:animEffect transition="in" filter="box(in)">
                                      <p:cBhvr>
                                        <p:cTn id="20" dur="1500"/>
                                        <p:tgtEl>
                                          <p:spTgt spid="181"/>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left)">
                                      <p:cBhvr>
                                        <p:cTn id="2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 grpId="0" animBg="1"/>
      <p:bldP spid="178" grpId="0" animBg="1"/>
      <p:bldP spid="181" grpId="0" animBg="1"/>
      <p:bldP spid="182"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pic>
        <p:nvPicPr>
          <p:cNvPr id="281" name="Google Shape;281;p30"/>
          <p:cNvPicPr preferRelativeResize="0"/>
          <p:nvPr/>
        </p:nvPicPr>
        <p:blipFill rotWithShape="1">
          <a:blip r:embed="rId3">
            <a:alphaModFix/>
          </a:blip>
          <a:srcRect/>
          <a:stretch/>
        </p:blipFill>
        <p:spPr>
          <a:xfrm>
            <a:off x="12344400" y="4921071"/>
            <a:ext cx="3907362" cy="3907362"/>
          </a:xfrm>
          <a:prstGeom prst="rect">
            <a:avLst/>
          </a:prstGeom>
          <a:noFill/>
          <a:ln>
            <a:noFill/>
          </a:ln>
        </p:spPr>
      </p:pic>
      <p:sp>
        <p:nvSpPr>
          <p:cNvPr id="282" name="Google Shape;282;p30"/>
          <p:cNvSpPr txBox="1"/>
          <p:nvPr/>
        </p:nvSpPr>
        <p:spPr>
          <a:xfrm>
            <a:off x="4572000" y="3888000"/>
            <a:ext cx="9144000" cy="2308284"/>
          </a:xfrm>
          <a:prstGeom prst="rect">
            <a:avLst/>
          </a:prstGeom>
          <a:noFill/>
          <a:ln>
            <a:noFill/>
          </a:ln>
        </p:spPr>
        <p:txBody>
          <a:bodyPr spcFirstLastPara="1" wrap="square" lIns="91425" tIns="45700" rIns="91425" bIns="45700" anchor="t" anchorCtr="0">
            <a:noAutofit/>
          </a:bodyPr>
          <a:lstStyle/>
          <a:p>
            <a:pPr lvl="0" algn="ctr">
              <a:buClr>
                <a:srgbClr val="4D94B7"/>
              </a:buClr>
              <a:buSzPts val="4800"/>
            </a:pPr>
            <a:r>
              <a:rPr lang="sv-SE" sz="4800" b="1" dirty="0">
                <a:solidFill>
                  <a:srgbClr val="4D94B7"/>
                </a:solidFill>
                <a:latin typeface="Helvetica Neue" panose="020B0604020202020204" charset="0"/>
                <a:ea typeface="Helvetica Neue"/>
                <a:cs typeface="Helvetica Neue"/>
                <a:sym typeface="Helvetica Neue"/>
              </a:rPr>
              <a:t>Stärka självmedvetenheten för att utveckla </a:t>
            </a:r>
            <a:r>
              <a:rPr lang="sv-SE" sz="4800" b="1" dirty="0" err="1">
                <a:solidFill>
                  <a:srgbClr val="4D94B7"/>
                </a:solidFill>
                <a:latin typeface="Helvetica Neue" panose="020B0604020202020204" charset="0"/>
                <a:ea typeface="Helvetica Neue"/>
                <a:cs typeface="Helvetica Neue"/>
                <a:sym typeface="Helvetica Neue"/>
              </a:rPr>
              <a:t>intraprenöriellt</a:t>
            </a:r>
            <a:r>
              <a:rPr lang="sv-SE" sz="4800" b="1" dirty="0">
                <a:solidFill>
                  <a:srgbClr val="4D94B7"/>
                </a:solidFill>
                <a:latin typeface="Helvetica Neue" panose="020B0604020202020204" charset="0"/>
                <a:ea typeface="Helvetica Neue"/>
                <a:cs typeface="Helvetica Neue"/>
                <a:sym typeface="Helvetica Neue"/>
              </a:rPr>
              <a:t> beteende
</a:t>
            </a:r>
            <a:endParaRPr dirty="0">
              <a:latin typeface="Helvetica Neue" panose="020B0604020202020204" charset="0"/>
            </a:endParaRPr>
          </a:p>
        </p:txBody>
      </p:sp>
      <p:sp>
        <p:nvSpPr>
          <p:cNvPr id="283" name="Google Shape;283;p30"/>
          <p:cNvSpPr txBox="1"/>
          <p:nvPr/>
        </p:nvSpPr>
        <p:spPr>
          <a:xfrm>
            <a:off x="1296000" y="2592000"/>
            <a:ext cx="15732000" cy="1015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AED633"/>
              </a:buClr>
              <a:buSzPts val="6000"/>
              <a:buFont typeface="Helvetica Neue"/>
              <a:buNone/>
            </a:pPr>
            <a:r>
              <a:rPr lang="es-ES" sz="6000" b="1" i="0" u="none" strike="noStrike" cap="none" dirty="0">
                <a:solidFill>
                  <a:srgbClr val="AED633"/>
                </a:solidFill>
                <a:latin typeface="Helvetica Neue" panose="020B0604020202020204" charset="0"/>
                <a:ea typeface="Helvetica Neue"/>
                <a:cs typeface="Helvetica Neue"/>
                <a:sym typeface="Helvetica Neue"/>
              </a:rPr>
              <a:t>Unit 3</a:t>
            </a:r>
            <a:endParaRPr sz="6000" b="1" i="0" u="none" strike="noStrike" cap="none" dirty="0">
              <a:solidFill>
                <a:srgbClr val="AED633"/>
              </a:solidFill>
              <a:latin typeface="Helvetica Neue" panose="020B0604020202020204" charset="0"/>
              <a:ea typeface="Helvetica Neue"/>
              <a:cs typeface="Helvetica Neue"/>
              <a:sym typeface="Helvetica Neue"/>
            </a:endParaRPr>
          </a:p>
        </p:txBody>
      </p:sp>
      <p:sp>
        <p:nvSpPr>
          <p:cNvPr id="284" name="Google Shape;284;p30"/>
          <p:cNvSpPr txBox="1"/>
          <p:nvPr/>
        </p:nvSpPr>
        <p:spPr>
          <a:xfrm>
            <a:off x="1296000" y="6264000"/>
            <a:ext cx="10980000" cy="2677616"/>
          </a:xfrm>
          <a:prstGeom prst="rect">
            <a:avLst/>
          </a:prstGeom>
          <a:noFill/>
          <a:ln>
            <a:noFill/>
          </a:ln>
        </p:spPr>
        <p:txBody>
          <a:bodyPr spcFirstLastPara="1" wrap="square" lIns="91425" tIns="45700" rIns="91425" bIns="45700" anchor="t" anchorCtr="0">
            <a:noAutofit/>
          </a:bodyPr>
          <a:lstStyle/>
          <a:p>
            <a:pPr lvl="0">
              <a:lnSpc>
                <a:spcPct val="200000"/>
              </a:lnSpc>
              <a:buSzPts val="2800"/>
            </a:pPr>
            <a:r>
              <a:rPr lang="sv-SE" sz="2800" b="1">
                <a:solidFill>
                  <a:srgbClr val="AED633"/>
                </a:solidFill>
                <a:latin typeface="Helvetica Neue" panose="020B0604020202020204" charset="0"/>
                <a:ea typeface="Helvetica Neue"/>
                <a:cs typeface="Helvetica Neue"/>
                <a:sym typeface="Helvetica Neue"/>
              </a:rPr>
              <a:t>3.1 Definitioner och egenskaper
3.2 Utvecklingsfaser
3.3 Integration i det dagliga livet och arbetet
</a:t>
            </a:r>
            <a:endParaRPr sz="1400" b="0" i="0" u="none" strike="noStrike" cap="none" dirty="0">
              <a:solidFill>
                <a:srgbClr val="000000"/>
              </a:solidFill>
              <a:latin typeface="Helvetica Neue" panose="020B0604020202020204" charset="0"/>
              <a:ea typeface="Helvetica Neue"/>
              <a:cs typeface="Helvetica Neue"/>
              <a:sym typeface="Helvetica Neue"/>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3"/>
          <p:cNvSpPr/>
          <p:nvPr/>
        </p:nvSpPr>
        <p:spPr>
          <a:xfrm>
            <a:off x="1296000" y="4032000"/>
            <a:ext cx="15840000" cy="1080000"/>
          </a:xfrm>
          <a:prstGeom prst="roundRect">
            <a:avLst/>
          </a:prstGeom>
          <a:solidFill>
            <a:srgbClr val="4D94B7">
              <a:alpha val="77647"/>
            </a:srgbClr>
          </a:solidFill>
          <a:ln w="25400" cap="flat" cmpd="sng">
            <a:solidFill>
              <a:schemeClr val="lt1"/>
            </a:solidFill>
            <a:prstDash val="solid"/>
            <a:round/>
            <a:headEnd type="none" w="sm" len="sm"/>
            <a:tailEnd type="none" w="sm" len="sm"/>
          </a:ln>
        </p:spPr>
        <p:txBody>
          <a:bodyPr spcFirstLastPara="1" wrap="square" lIns="663325" tIns="652775" rIns="663325" bIns="652775" anchor="ctr" anchorCtr="0">
            <a:noAutofit/>
          </a:bodyPr>
          <a:lstStyle/>
          <a:p>
            <a:pPr lvl="0" algn="ctr">
              <a:lnSpc>
                <a:spcPct val="90000"/>
              </a:lnSpc>
              <a:buSzPts val="4800"/>
            </a:pPr>
            <a:r>
              <a:rPr lang="sv-SE" sz="2800" b="1" dirty="0">
                <a:solidFill>
                  <a:schemeClr val="dk1"/>
                </a:solidFill>
                <a:latin typeface="Helvetica Neue" panose="020B0604020202020204" charset="0"/>
              </a:rPr>
              <a:t>Hur skulle du definiera det?</a:t>
            </a:r>
            <a:endParaRPr lang="en-US" sz="2800" b="1" dirty="0">
              <a:solidFill>
                <a:schemeClr val="dk1"/>
              </a:solidFill>
              <a:latin typeface="Helvetica Neue" panose="020B0604020202020204" charset="0"/>
            </a:endParaRPr>
          </a:p>
        </p:txBody>
      </p:sp>
      <p:sp>
        <p:nvSpPr>
          <p:cNvPr id="177" name="Google Shape;177;p23"/>
          <p:cNvSpPr/>
          <p:nvPr/>
        </p:nvSpPr>
        <p:spPr>
          <a:xfrm>
            <a:off x="1476000" y="5904000"/>
            <a:ext cx="5040000" cy="1080000"/>
          </a:xfrm>
          <a:prstGeom prst="rect">
            <a:avLst/>
          </a:prstGeom>
          <a:solidFill>
            <a:srgbClr val="AED633">
              <a:alpha val="49803"/>
            </a:srgbClr>
          </a:solidFill>
          <a:ln w="25400" cap="flat" cmpd="sng">
            <a:solidFill>
              <a:schemeClr val="lt1"/>
            </a:solidFill>
            <a:prstDash val="solid"/>
            <a:round/>
            <a:headEnd type="none" w="sm" len="sm"/>
            <a:tailEnd type="none" w="sm" len="sm"/>
          </a:ln>
        </p:spPr>
        <p:txBody>
          <a:bodyPr spcFirstLastPara="1" wrap="square" lIns="534275" tIns="504700" rIns="534275" bIns="504700" anchor="ctr" anchorCtr="0">
            <a:noAutofit/>
          </a:bodyPr>
          <a:lstStyle/>
          <a:p>
            <a:pPr lvl="0" algn="ctr">
              <a:lnSpc>
                <a:spcPct val="90000"/>
              </a:lnSpc>
              <a:buSzPts val="3200"/>
            </a:pPr>
            <a:r>
              <a:rPr lang="en-US" sz="2400" dirty="0" err="1">
                <a:solidFill>
                  <a:schemeClr val="dk1"/>
                </a:solidFill>
                <a:latin typeface="Helvetica Neue" panose="020B0604020202020204" charset="0"/>
                <a:ea typeface="Helvetica Neue"/>
                <a:cs typeface="Helvetica Neue"/>
                <a:sym typeface="Helvetica Neue"/>
              </a:rPr>
              <a:t>Öppenhet</a:t>
            </a:r>
            <a:r>
              <a:rPr lang="en-US" sz="2400" dirty="0">
                <a:solidFill>
                  <a:schemeClr val="dk1"/>
                </a:solidFill>
                <a:latin typeface="Helvetica Neue" panose="020B0604020202020204" charset="0"/>
                <a:ea typeface="Helvetica Neue"/>
                <a:cs typeface="Helvetica Neue"/>
                <a:sym typeface="Helvetica Neue"/>
              </a:rPr>
              <a:t> </a:t>
            </a:r>
            <a:r>
              <a:rPr lang="en-US" sz="2400" dirty="0" err="1">
                <a:solidFill>
                  <a:schemeClr val="dk1"/>
                </a:solidFill>
                <a:latin typeface="Helvetica Neue" panose="020B0604020202020204" charset="0"/>
                <a:ea typeface="Helvetica Neue"/>
                <a:cs typeface="Helvetica Neue"/>
                <a:sym typeface="Helvetica Neue"/>
              </a:rPr>
              <a:t>i</a:t>
            </a:r>
            <a:r>
              <a:rPr lang="en-US" sz="2400" dirty="0">
                <a:solidFill>
                  <a:schemeClr val="dk1"/>
                </a:solidFill>
                <a:latin typeface="Helvetica Neue" panose="020B0604020202020204" charset="0"/>
                <a:ea typeface="Helvetica Neue"/>
                <a:cs typeface="Helvetica Neue"/>
                <a:sym typeface="Helvetica Neue"/>
              </a:rPr>
              <a:t> </a:t>
            </a:r>
            <a:r>
              <a:rPr lang="en-US" sz="2400" dirty="0" err="1">
                <a:solidFill>
                  <a:schemeClr val="dk1"/>
                </a:solidFill>
                <a:latin typeface="Helvetica Neue" panose="020B0604020202020204" charset="0"/>
                <a:ea typeface="Helvetica Neue"/>
                <a:cs typeface="Helvetica Neue"/>
                <a:sym typeface="Helvetica Neue"/>
              </a:rPr>
              <a:t>dialoger</a:t>
            </a:r>
            <a:endParaRPr lang="en-US" sz="2400" dirty="0">
              <a:solidFill>
                <a:schemeClr val="dk1"/>
              </a:solidFill>
              <a:latin typeface="Helvetica Neue" panose="020B0604020202020204" charset="0"/>
              <a:ea typeface="Helvetica Neue"/>
              <a:cs typeface="Helvetica Neue"/>
              <a:sym typeface="Helvetica Neue"/>
            </a:endParaRPr>
          </a:p>
        </p:txBody>
      </p:sp>
      <p:sp>
        <p:nvSpPr>
          <p:cNvPr id="178" name="Google Shape;178;p23"/>
          <p:cNvSpPr/>
          <p:nvPr/>
        </p:nvSpPr>
        <p:spPr>
          <a:xfrm>
            <a:off x="6696000" y="5904000"/>
            <a:ext cx="5040000" cy="1080000"/>
          </a:xfrm>
          <a:prstGeom prst="rect">
            <a:avLst/>
          </a:prstGeom>
          <a:solidFill>
            <a:srgbClr val="AED633">
              <a:alpha val="49803"/>
            </a:srgbClr>
          </a:solidFill>
          <a:ln w="25400" cap="flat" cmpd="sng">
            <a:solidFill>
              <a:schemeClr val="lt1"/>
            </a:solidFill>
            <a:prstDash val="solid"/>
            <a:round/>
            <a:headEnd type="none" w="sm" len="sm"/>
            <a:tailEnd type="none" w="sm" len="sm"/>
          </a:ln>
        </p:spPr>
        <p:txBody>
          <a:bodyPr spcFirstLastPara="1" wrap="square" lIns="534275" tIns="504700" rIns="534275" bIns="504700" anchor="ctr" anchorCtr="0">
            <a:noAutofit/>
          </a:bodyPr>
          <a:lstStyle/>
          <a:p>
            <a:pPr lvl="0" algn="ctr">
              <a:lnSpc>
                <a:spcPct val="90000"/>
              </a:lnSpc>
              <a:buSzPts val="3200"/>
            </a:pPr>
            <a:r>
              <a:rPr lang="en-US" sz="2400" dirty="0" err="1">
                <a:solidFill>
                  <a:schemeClr val="dk1"/>
                </a:solidFill>
                <a:latin typeface="Helvetica Neue" panose="020B0604020202020204" charset="0"/>
                <a:ea typeface="Helvetica Neue"/>
                <a:cs typeface="Helvetica Neue"/>
                <a:sym typeface="Helvetica Neue"/>
              </a:rPr>
              <a:t>Försäkring</a:t>
            </a:r>
            <a:endParaRPr lang="en-US" sz="2400" dirty="0">
              <a:solidFill>
                <a:schemeClr val="dk1"/>
              </a:solidFill>
              <a:latin typeface="Helvetica Neue" panose="020B0604020202020204" charset="0"/>
              <a:ea typeface="Helvetica Neue"/>
              <a:cs typeface="Helvetica Neue"/>
              <a:sym typeface="Helvetica Neue"/>
            </a:endParaRPr>
          </a:p>
        </p:txBody>
      </p:sp>
      <p:sp>
        <p:nvSpPr>
          <p:cNvPr id="179" name="Google Shape;179;p23"/>
          <p:cNvSpPr/>
          <p:nvPr/>
        </p:nvSpPr>
        <p:spPr>
          <a:xfrm>
            <a:off x="11916000" y="7344000"/>
            <a:ext cx="5040000" cy="1080000"/>
          </a:xfrm>
          <a:prstGeom prst="rect">
            <a:avLst/>
          </a:prstGeom>
          <a:solidFill>
            <a:srgbClr val="AED633">
              <a:alpha val="49803"/>
            </a:srgbClr>
          </a:solidFill>
          <a:ln w="25400" cap="flat" cmpd="sng">
            <a:solidFill>
              <a:schemeClr val="lt1"/>
            </a:solidFill>
            <a:prstDash val="solid"/>
            <a:round/>
            <a:headEnd type="none" w="sm" len="sm"/>
            <a:tailEnd type="none" w="sm" len="sm"/>
          </a:ln>
        </p:spPr>
        <p:txBody>
          <a:bodyPr spcFirstLastPara="1" wrap="square" lIns="534275" tIns="504700" rIns="534275" bIns="504700" anchor="ctr" anchorCtr="0">
            <a:noAutofit/>
          </a:bodyPr>
          <a:lstStyle/>
          <a:p>
            <a:pPr lvl="0" algn="ctr">
              <a:lnSpc>
                <a:spcPct val="90000"/>
              </a:lnSpc>
              <a:buSzPts val="3200"/>
            </a:pPr>
            <a:r>
              <a:rPr lang="sv-SE" sz="2400" dirty="0">
                <a:solidFill>
                  <a:schemeClr val="dk1"/>
                </a:solidFill>
                <a:latin typeface="Helvetica Neue" panose="020B0604020202020204" charset="0"/>
                <a:ea typeface="Helvetica Neue"/>
                <a:cs typeface="Helvetica Neue"/>
                <a:sym typeface="Helvetica Neue"/>
              </a:rPr>
              <a:t>Öppenhet för nya saker, tillvägagångssätt, idéer etc. </a:t>
            </a:r>
            <a:endParaRPr lang="en-US" sz="2400" dirty="0">
              <a:solidFill>
                <a:schemeClr val="dk1"/>
              </a:solidFill>
              <a:latin typeface="Helvetica Neue" panose="020B0604020202020204" charset="0"/>
              <a:ea typeface="Helvetica Neue"/>
              <a:cs typeface="Helvetica Neue"/>
              <a:sym typeface="Helvetica Neue"/>
            </a:endParaRPr>
          </a:p>
        </p:txBody>
      </p:sp>
      <p:sp>
        <p:nvSpPr>
          <p:cNvPr id="180" name="Google Shape;180;p23"/>
          <p:cNvSpPr/>
          <p:nvPr/>
        </p:nvSpPr>
        <p:spPr>
          <a:xfrm>
            <a:off x="11916000" y="5904000"/>
            <a:ext cx="5040000" cy="1080000"/>
          </a:xfrm>
          <a:prstGeom prst="rect">
            <a:avLst/>
          </a:prstGeom>
          <a:solidFill>
            <a:srgbClr val="AED633">
              <a:alpha val="49803"/>
            </a:srgbClr>
          </a:solidFill>
          <a:ln w="25400" cap="flat" cmpd="sng">
            <a:solidFill>
              <a:schemeClr val="lt1"/>
            </a:solidFill>
            <a:prstDash val="solid"/>
            <a:round/>
            <a:headEnd type="none" w="sm" len="sm"/>
            <a:tailEnd type="none" w="sm" len="sm"/>
          </a:ln>
        </p:spPr>
        <p:txBody>
          <a:bodyPr spcFirstLastPara="1" wrap="square" lIns="534275" tIns="504700" rIns="534275" bIns="504700" anchor="ctr" anchorCtr="0">
            <a:noAutofit/>
          </a:bodyPr>
          <a:lstStyle/>
          <a:p>
            <a:pPr lvl="0" algn="ctr">
              <a:lnSpc>
                <a:spcPct val="90000"/>
              </a:lnSpc>
              <a:buSzPts val="3200"/>
            </a:pPr>
            <a:r>
              <a:rPr lang="sv-SE" sz="2400" dirty="0">
                <a:solidFill>
                  <a:schemeClr val="dk1"/>
                </a:solidFill>
                <a:latin typeface="Helvetica Neue" panose="020B0604020202020204" charset="0"/>
                <a:ea typeface="Helvetica Neue"/>
                <a:cs typeface="Helvetica Neue"/>
                <a:sym typeface="Helvetica Neue"/>
              </a:rPr>
              <a:t>Lita på dina egna handlingar</a:t>
            </a:r>
            <a:endParaRPr lang="en-US" sz="2400" dirty="0">
              <a:solidFill>
                <a:schemeClr val="dk1"/>
              </a:solidFill>
              <a:latin typeface="Helvetica Neue" panose="020B0604020202020204" charset="0"/>
              <a:ea typeface="Helvetica Neue"/>
              <a:cs typeface="Helvetica Neue"/>
              <a:sym typeface="Helvetica Neue"/>
            </a:endParaRPr>
          </a:p>
        </p:txBody>
      </p:sp>
      <p:sp>
        <p:nvSpPr>
          <p:cNvPr id="181" name="Google Shape;181;p23"/>
          <p:cNvSpPr/>
          <p:nvPr/>
        </p:nvSpPr>
        <p:spPr>
          <a:xfrm>
            <a:off x="6696000" y="7344000"/>
            <a:ext cx="5040000" cy="1080000"/>
          </a:xfrm>
          <a:prstGeom prst="rect">
            <a:avLst/>
          </a:prstGeom>
          <a:solidFill>
            <a:srgbClr val="AED633">
              <a:alpha val="49803"/>
            </a:srgbClr>
          </a:solidFill>
          <a:ln w="25400" cap="flat" cmpd="sng">
            <a:solidFill>
              <a:schemeClr val="lt1"/>
            </a:solidFill>
            <a:prstDash val="solid"/>
            <a:round/>
            <a:headEnd type="none" w="sm" len="sm"/>
            <a:tailEnd type="none" w="sm" len="sm"/>
          </a:ln>
        </p:spPr>
        <p:txBody>
          <a:bodyPr spcFirstLastPara="1" wrap="square" lIns="534275" tIns="504700" rIns="534275" bIns="504700" anchor="ctr" anchorCtr="0">
            <a:noAutofit/>
          </a:bodyPr>
          <a:lstStyle/>
          <a:p>
            <a:pPr lvl="0" algn="ctr"/>
            <a:r>
              <a:rPr lang="sv-SE" sz="2400" dirty="0">
                <a:solidFill>
                  <a:schemeClr val="dk1"/>
                </a:solidFill>
                <a:latin typeface="Helvetica Neue" panose="020B0604020202020204" charset="0"/>
                <a:ea typeface="Helvetica Neue"/>
                <a:cs typeface="Helvetica Neue"/>
                <a:sym typeface="Helvetica Neue"/>
              </a:rPr>
              <a:t>Medvetenhet om egna styrkor och svagheter</a:t>
            </a:r>
            <a:endParaRPr lang="en-US" sz="2400" dirty="0">
              <a:solidFill>
                <a:schemeClr val="dk1"/>
              </a:solidFill>
              <a:latin typeface="Helvetica Neue" panose="020B0604020202020204" charset="0"/>
              <a:ea typeface="Helvetica Neue"/>
              <a:cs typeface="Helvetica Neue"/>
              <a:sym typeface="Helvetica Neue"/>
            </a:endParaRPr>
          </a:p>
        </p:txBody>
      </p:sp>
      <p:sp>
        <p:nvSpPr>
          <p:cNvPr id="182" name="Google Shape;182;p23"/>
          <p:cNvSpPr/>
          <p:nvPr/>
        </p:nvSpPr>
        <p:spPr>
          <a:xfrm>
            <a:off x="1476000" y="7344000"/>
            <a:ext cx="5040000" cy="1080000"/>
          </a:xfrm>
          <a:prstGeom prst="rect">
            <a:avLst/>
          </a:prstGeom>
          <a:solidFill>
            <a:srgbClr val="AED633">
              <a:alpha val="49803"/>
            </a:srgbClr>
          </a:solidFill>
          <a:ln w="25400" cap="flat" cmpd="sng">
            <a:solidFill>
              <a:schemeClr val="lt1"/>
            </a:solidFill>
            <a:prstDash val="solid"/>
            <a:round/>
            <a:headEnd type="none" w="sm" len="sm"/>
            <a:tailEnd type="none" w="sm" len="sm"/>
          </a:ln>
        </p:spPr>
        <p:txBody>
          <a:bodyPr spcFirstLastPara="1" wrap="square" lIns="534275" tIns="504700" rIns="534275" bIns="504700" anchor="ctr" anchorCtr="0">
            <a:noAutofit/>
          </a:bodyPr>
          <a:lstStyle/>
          <a:p>
            <a:pPr lvl="0" algn="ctr"/>
            <a:r>
              <a:rPr lang="en-US" sz="2400" dirty="0" err="1">
                <a:solidFill>
                  <a:schemeClr val="dk1"/>
                </a:solidFill>
                <a:latin typeface="Helvetica Neue" panose="020B0604020202020204" charset="0"/>
                <a:ea typeface="Helvetica Neue"/>
                <a:cs typeface="Helvetica Neue"/>
                <a:sym typeface="Helvetica Neue"/>
              </a:rPr>
              <a:t>Självsäkert</a:t>
            </a:r>
            <a:r>
              <a:rPr lang="en-US" sz="2400" dirty="0">
                <a:solidFill>
                  <a:schemeClr val="dk1"/>
                </a:solidFill>
                <a:latin typeface="Helvetica Neue" panose="020B0604020202020204" charset="0"/>
                <a:ea typeface="Helvetica Neue"/>
                <a:cs typeface="Helvetica Neue"/>
                <a:sym typeface="Helvetica Neue"/>
              </a:rPr>
              <a:t> </a:t>
            </a:r>
            <a:r>
              <a:rPr lang="en-US" sz="2400" dirty="0" err="1">
                <a:solidFill>
                  <a:schemeClr val="dk1"/>
                </a:solidFill>
                <a:latin typeface="Helvetica Neue" panose="020B0604020202020204" charset="0"/>
                <a:ea typeface="Helvetica Neue"/>
                <a:cs typeface="Helvetica Neue"/>
                <a:sym typeface="Helvetica Neue"/>
              </a:rPr>
              <a:t>utseende</a:t>
            </a:r>
            <a:endParaRPr lang="en-US" sz="2400" dirty="0">
              <a:solidFill>
                <a:schemeClr val="dk1"/>
              </a:solidFill>
              <a:latin typeface="Helvetica Neue" panose="020B0604020202020204" charset="0"/>
              <a:ea typeface="Helvetica Neue"/>
              <a:cs typeface="Helvetica Neue"/>
              <a:sym typeface="Helvetica Neue"/>
            </a:endParaRPr>
          </a:p>
        </p:txBody>
      </p:sp>
      <p:sp>
        <p:nvSpPr>
          <p:cNvPr id="9" name="Ellipse 8">
            <a:extLst>
              <a:ext uri="{FF2B5EF4-FFF2-40B4-BE49-F238E27FC236}">
                <a16:creationId xmlns:a16="http://schemas.microsoft.com/office/drawing/2014/main" id="{69B169E6-3361-4AAF-368F-AA6A1B4B093C}"/>
              </a:ext>
            </a:extLst>
          </p:cNvPr>
          <p:cNvSpPr/>
          <p:nvPr/>
        </p:nvSpPr>
        <p:spPr>
          <a:xfrm>
            <a:off x="6732000" y="4896000"/>
            <a:ext cx="5040000" cy="936000"/>
          </a:xfrm>
          <a:prstGeom prst="ellips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2400" dirty="0">
                <a:latin typeface="Helvetica Neue" panose="020B0604020202020204" charset="0"/>
              </a:rPr>
              <a:t>till </a:t>
            </a:r>
            <a:r>
              <a:rPr lang="en-US" sz="2400" dirty="0" err="1">
                <a:latin typeface="Helvetica Neue" panose="020B0604020202020204" charset="0"/>
              </a:rPr>
              <a:t>exempel</a:t>
            </a:r>
            <a:r>
              <a:rPr lang="en-US" sz="2400" dirty="0">
                <a:latin typeface="Helvetica Neue" panose="020B0604020202020204" charset="0"/>
              </a:rPr>
              <a:t>:</a:t>
            </a:r>
          </a:p>
        </p:txBody>
      </p:sp>
      <p:sp>
        <p:nvSpPr>
          <p:cNvPr id="3" name="Google Shape;289;p7">
            <a:extLst>
              <a:ext uri="{FF2B5EF4-FFF2-40B4-BE49-F238E27FC236}">
                <a16:creationId xmlns:a16="http://schemas.microsoft.com/office/drawing/2014/main" id="{EC7D9744-09D2-CA3B-7C56-E0A73F1EB5CD}"/>
              </a:ext>
            </a:extLst>
          </p:cNvPr>
          <p:cNvSpPr txBox="1"/>
          <p:nvPr/>
        </p:nvSpPr>
        <p:spPr>
          <a:xfrm>
            <a:off x="1295400" y="2304000"/>
            <a:ext cx="6192000" cy="523180"/>
          </a:xfrm>
          <a:prstGeom prst="rect">
            <a:avLst/>
          </a:prstGeom>
          <a:noFill/>
          <a:ln>
            <a:noFill/>
          </a:ln>
        </p:spPr>
        <p:txBody>
          <a:bodyPr spcFirstLastPara="1" wrap="square" lIns="91425" tIns="45700" rIns="91425" bIns="45700" anchor="t" anchorCtr="0">
            <a:noAutofit/>
          </a:bodyPr>
          <a:lstStyle/>
          <a:p>
            <a:pPr lvl="0">
              <a:buSzPts val="2800"/>
            </a:pPr>
            <a:r>
              <a:rPr lang="en-US" sz="2800" b="1">
                <a:solidFill>
                  <a:srgbClr val="AED633"/>
                </a:solidFill>
                <a:latin typeface="Helvetica Neue" panose="020B0604020202020204" charset="0"/>
                <a:ea typeface="Helvetica Neue"/>
                <a:cs typeface="Helvetica Neue"/>
                <a:sym typeface="Helvetica Neue"/>
              </a:rPr>
              <a:t>3.1 Definitioner och egenskaper
</a:t>
            </a:r>
            <a:endParaRPr lang="en-US" dirty="0">
              <a:latin typeface="Helvetica Neue" panose="020B0604020202020204" charset="0"/>
            </a:endParaRPr>
          </a:p>
        </p:txBody>
      </p:sp>
      <p:pic>
        <p:nvPicPr>
          <p:cNvPr id="2" name="Grafik 1">
            <a:extLst>
              <a:ext uri="{FF2B5EF4-FFF2-40B4-BE49-F238E27FC236}">
                <a16:creationId xmlns:a16="http://schemas.microsoft.com/office/drawing/2014/main" id="{4B7BA3AD-62A2-8E90-2E59-B3F834B81850}"/>
              </a:ext>
            </a:extLst>
          </p:cNvPr>
          <p:cNvPicPr>
            <a:picLocks noChangeAspect="1"/>
          </p:cNvPicPr>
          <p:nvPr/>
        </p:nvPicPr>
        <p:blipFill>
          <a:blip r:embed="rId3"/>
          <a:stretch>
            <a:fillRect/>
          </a:stretch>
        </p:blipFill>
        <p:spPr>
          <a:xfrm>
            <a:off x="10730921" y="1366762"/>
            <a:ext cx="2433562" cy="1881540"/>
          </a:xfrm>
          <a:prstGeom prst="rect">
            <a:avLst/>
          </a:prstGeom>
        </p:spPr>
      </p:pic>
      <p:grpSp>
        <p:nvGrpSpPr>
          <p:cNvPr id="11" name="Gruppieren 10">
            <a:extLst>
              <a:ext uri="{FF2B5EF4-FFF2-40B4-BE49-F238E27FC236}">
                <a16:creationId xmlns:a16="http://schemas.microsoft.com/office/drawing/2014/main" id="{1B98A517-6067-9331-2F3A-5A36568CDCE0}"/>
              </a:ext>
            </a:extLst>
          </p:cNvPr>
          <p:cNvGrpSpPr/>
          <p:nvPr/>
        </p:nvGrpSpPr>
        <p:grpSpPr>
          <a:xfrm>
            <a:off x="12537116" y="60266"/>
            <a:ext cx="5040000" cy="2890769"/>
            <a:chOff x="12537116" y="60266"/>
            <a:chExt cx="5040000" cy="2890769"/>
          </a:xfrm>
        </p:grpSpPr>
        <p:pic>
          <p:nvPicPr>
            <p:cNvPr id="7" name="Grafik 6" descr="Wolken-Gedankenblase">
              <a:extLst>
                <a:ext uri="{FF2B5EF4-FFF2-40B4-BE49-F238E27FC236}">
                  <a16:creationId xmlns:a16="http://schemas.microsoft.com/office/drawing/2014/main" id="{E022584E-503A-3B90-7453-DDD424586F0C}"/>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b="28115"/>
            <a:stretch/>
          </p:blipFill>
          <p:spPr>
            <a:xfrm>
              <a:off x="12537116" y="60266"/>
              <a:ext cx="5040000" cy="2890769"/>
            </a:xfrm>
            <a:prstGeom prst="rect">
              <a:avLst/>
            </a:prstGeom>
          </p:spPr>
        </p:pic>
        <p:pic>
          <p:nvPicPr>
            <p:cNvPr id="8" name="Grafik 7" descr="Unterschrift Silhouette">
              <a:extLst>
                <a:ext uri="{FF2B5EF4-FFF2-40B4-BE49-F238E27FC236}">
                  <a16:creationId xmlns:a16="http://schemas.microsoft.com/office/drawing/2014/main" id="{AC941F81-A27F-BD7E-EB87-EBF2000E953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4387704" y="468761"/>
              <a:ext cx="914400" cy="914400"/>
            </a:xfrm>
            <a:prstGeom prst="rect">
              <a:avLst/>
            </a:prstGeom>
          </p:spPr>
        </p:pic>
        <p:sp>
          <p:nvSpPr>
            <p:cNvPr id="10" name="Google Shape;185;p23">
              <a:extLst>
                <a:ext uri="{FF2B5EF4-FFF2-40B4-BE49-F238E27FC236}">
                  <a16:creationId xmlns:a16="http://schemas.microsoft.com/office/drawing/2014/main" id="{5AA63D03-A813-C312-D9EA-4E57F4468B16}"/>
                </a:ext>
              </a:extLst>
            </p:cNvPr>
            <p:cNvSpPr txBox="1"/>
            <p:nvPr/>
          </p:nvSpPr>
          <p:spPr>
            <a:xfrm>
              <a:off x="12988004" y="1383161"/>
              <a:ext cx="3967996" cy="1551422"/>
            </a:xfrm>
            <a:prstGeom prst="rect">
              <a:avLst/>
            </a:prstGeom>
            <a:noFill/>
            <a:ln>
              <a:noFill/>
            </a:ln>
          </p:spPr>
          <p:txBody>
            <a:bodyPr spcFirstLastPara="1" wrap="square" lIns="91425" tIns="45700" rIns="91425" bIns="45700" anchor="t" anchorCtr="0">
              <a:noAutofit/>
            </a:bodyPr>
            <a:lstStyle/>
            <a:p>
              <a:pPr lvl="0" algn="ctr"/>
              <a:r>
                <a:rPr lang="sv-SE" sz="2400" b="1" dirty="0">
                  <a:solidFill>
                    <a:schemeClr val="tx1"/>
                  </a:solidFill>
                  <a:latin typeface="Helvetica Neue" panose="020B0604020202020204" charset="0"/>
                  <a:ea typeface="Helvetica Neue"/>
                  <a:cs typeface="Helvetica Neue"/>
                  <a:sym typeface="Helvetica Neue"/>
                </a:rPr>
                <a:t>Kan vi hitta</a:t>
              </a:r>
              <a:br>
                <a:rPr lang="sv-SE" sz="2400" b="1" dirty="0">
                  <a:solidFill>
                    <a:schemeClr val="tx1"/>
                  </a:solidFill>
                  <a:latin typeface="Helvetica Neue" panose="020B0604020202020204" charset="0"/>
                  <a:ea typeface="Helvetica Neue"/>
                  <a:cs typeface="Helvetica Neue"/>
                  <a:sym typeface="Helvetica Neue"/>
                </a:rPr>
              </a:br>
              <a:r>
                <a:rPr lang="sv-SE" sz="2400" b="1" dirty="0">
                  <a:solidFill>
                    <a:schemeClr val="tx1"/>
                  </a:solidFill>
                  <a:latin typeface="Helvetica Neue" panose="020B0604020202020204" charset="0"/>
                  <a:ea typeface="Helvetica Neue"/>
                  <a:cs typeface="Helvetica Neue"/>
                  <a:sym typeface="Helvetica Neue"/>
                </a:rPr>
                <a:t>en rubrik för alla</a:t>
              </a:r>
              <a:br>
                <a:rPr lang="sv-SE" sz="2400" b="1" dirty="0">
                  <a:solidFill>
                    <a:schemeClr val="tx1"/>
                  </a:solidFill>
                  <a:latin typeface="Helvetica Neue" panose="020B0604020202020204" charset="0"/>
                  <a:ea typeface="Helvetica Neue"/>
                  <a:cs typeface="Helvetica Neue"/>
                  <a:sym typeface="Helvetica Neue"/>
                </a:rPr>
              </a:br>
              <a:r>
                <a:rPr lang="sv-SE" sz="2400" b="1" dirty="0">
                  <a:solidFill>
                    <a:schemeClr val="tx1"/>
                  </a:solidFill>
                  <a:latin typeface="Helvetica Neue" panose="020B0604020202020204" charset="0"/>
                  <a:ea typeface="Helvetica Neue"/>
                  <a:cs typeface="Helvetica Neue"/>
                  <a:sym typeface="Helvetica Neue"/>
                </a:rPr>
                <a:t>dessa föremål?
</a:t>
              </a:r>
              <a:endParaRPr lang="en-US" sz="2400" b="1" dirty="0">
                <a:solidFill>
                  <a:schemeClr val="tx1"/>
                </a:solidFill>
                <a:latin typeface="Helvetica Neue" panose="020B0604020202020204" charset="0"/>
                <a:ea typeface="Helvetica Neue"/>
                <a:cs typeface="Helvetica Neue"/>
                <a:sym typeface="Helvetica Neue"/>
              </a:endParaRPr>
            </a:p>
          </p:txBody>
        </p:sp>
      </p:grpSp>
      <p:sp>
        <p:nvSpPr>
          <p:cNvPr id="4" name="Google Shape;308;p31">
            <a:extLst>
              <a:ext uri="{FF2B5EF4-FFF2-40B4-BE49-F238E27FC236}">
                <a16:creationId xmlns:a16="http://schemas.microsoft.com/office/drawing/2014/main" id="{B1DB8B1F-7759-4B11-E304-C81A37100201}"/>
              </a:ext>
            </a:extLst>
          </p:cNvPr>
          <p:cNvSpPr txBox="1"/>
          <p:nvPr/>
        </p:nvSpPr>
        <p:spPr>
          <a:xfrm>
            <a:off x="1296000" y="1548000"/>
            <a:ext cx="6408000" cy="830956"/>
          </a:xfrm>
          <a:prstGeom prst="rect">
            <a:avLst/>
          </a:prstGeom>
          <a:noFill/>
          <a:ln>
            <a:noFill/>
          </a:ln>
        </p:spPr>
        <p:txBody>
          <a:bodyPr spcFirstLastPara="1" wrap="square" lIns="91425" tIns="45700" rIns="91425" bIns="45700" anchor="t" anchorCtr="0">
            <a:noAutofit/>
          </a:bodyPr>
          <a:lstStyle/>
          <a:p>
            <a:pPr lvl="0">
              <a:buSzPts val="4800"/>
            </a:pPr>
            <a:r>
              <a:rPr lang="en-US" sz="4800" b="1">
                <a:solidFill>
                  <a:srgbClr val="4D94B7"/>
                </a:solidFill>
                <a:latin typeface="Helvetica Neue" panose="020B0604020202020204" charset="0"/>
                <a:ea typeface="Helvetica Neue"/>
                <a:cs typeface="Helvetica Neue"/>
                <a:sym typeface="Helvetica Neue"/>
              </a:rPr>
              <a:t>3. Självmedvetenhet
</a:t>
            </a:r>
            <a:endParaRPr lang="en-US" sz="1400" b="0" i="0" u="none" strike="noStrike" cap="none" dirty="0">
              <a:solidFill>
                <a:srgbClr val="000000"/>
              </a:solidFill>
              <a:latin typeface="Helvetica Neue" panose="020B0604020202020204" charset="0"/>
              <a:ea typeface="Helvetica Neue"/>
              <a:cs typeface="Helvetica Neue"/>
              <a:sym typeface="Helvetica Neue"/>
            </a:endParaRPr>
          </a:p>
        </p:txBody>
      </p:sp>
    </p:spTree>
    <p:extLst>
      <p:ext uri="{BB962C8B-B14F-4D97-AF65-F5344CB8AC3E}">
        <p14:creationId xmlns:p14="http://schemas.microsoft.com/office/powerpoint/2010/main" val="4074117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177"/>
                                        </p:tgtEl>
                                        <p:attrNameLst>
                                          <p:attrName>style.visibility</p:attrName>
                                        </p:attrNameLst>
                                      </p:cBhvr>
                                      <p:to>
                                        <p:strVal val="visible"/>
                                      </p:to>
                                    </p:set>
                                    <p:animEffect transition="in" filter="box(in)">
                                      <p:cBhvr>
                                        <p:cTn id="11" dur="1500"/>
                                        <p:tgtEl>
                                          <p:spTgt spid="177"/>
                                        </p:tgtEl>
                                      </p:cBhvr>
                                    </p:animEffect>
                                  </p:childTnLst>
                                </p:cTn>
                              </p:par>
                              <p:par>
                                <p:cTn id="12" presetID="4" presetClass="entr" presetSubtype="16" fill="hold" grpId="0" nodeType="withEffect">
                                  <p:stCondLst>
                                    <p:cond delay="0"/>
                                  </p:stCondLst>
                                  <p:childTnLst>
                                    <p:set>
                                      <p:cBhvr>
                                        <p:cTn id="13" dur="1" fill="hold">
                                          <p:stCondLst>
                                            <p:cond delay="0"/>
                                          </p:stCondLst>
                                        </p:cTn>
                                        <p:tgtEl>
                                          <p:spTgt spid="178"/>
                                        </p:tgtEl>
                                        <p:attrNameLst>
                                          <p:attrName>style.visibility</p:attrName>
                                        </p:attrNameLst>
                                      </p:cBhvr>
                                      <p:to>
                                        <p:strVal val="visible"/>
                                      </p:to>
                                    </p:set>
                                    <p:animEffect transition="in" filter="box(in)">
                                      <p:cBhvr>
                                        <p:cTn id="14" dur="1500"/>
                                        <p:tgtEl>
                                          <p:spTgt spid="178"/>
                                        </p:tgtEl>
                                      </p:cBhvr>
                                    </p:animEffect>
                                  </p:childTnLst>
                                </p:cTn>
                              </p:par>
                              <p:par>
                                <p:cTn id="15" presetID="4" presetClass="entr" presetSubtype="16" fill="hold" grpId="0" nodeType="withEffect">
                                  <p:stCondLst>
                                    <p:cond delay="0"/>
                                  </p:stCondLst>
                                  <p:childTnLst>
                                    <p:set>
                                      <p:cBhvr>
                                        <p:cTn id="16" dur="1" fill="hold">
                                          <p:stCondLst>
                                            <p:cond delay="0"/>
                                          </p:stCondLst>
                                        </p:cTn>
                                        <p:tgtEl>
                                          <p:spTgt spid="180"/>
                                        </p:tgtEl>
                                        <p:attrNameLst>
                                          <p:attrName>style.visibility</p:attrName>
                                        </p:attrNameLst>
                                      </p:cBhvr>
                                      <p:to>
                                        <p:strVal val="visible"/>
                                      </p:to>
                                    </p:set>
                                    <p:animEffect transition="in" filter="box(in)">
                                      <p:cBhvr>
                                        <p:cTn id="17" dur="1500"/>
                                        <p:tgtEl>
                                          <p:spTgt spid="180"/>
                                        </p:tgtEl>
                                      </p:cBhvr>
                                    </p:animEffect>
                                  </p:childTnLst>
                                </p:cTn>
                              </p:par>
                              <p:par>
                                <p:cTn id="18" presetID="4" presetClass="entr" presetSubtype="16" fill="hold" grpId="0" nodeType="withEffect">
                                  <p:stCondLst>
                                    <p:cond delay="0"/>
                                  </p:stCondLst>
                                  <p:childTnLst>
                                    <p:set>
                                      <p:cBhvr>
                                        <p:cTn id="19" dur="1" fill="hold">
                                          <p:stCondLst>
                                            <p:cond delay="0"/>
                                          </p:stCondLst>
                                        </p:cTn>
                                        <p:tgtEl>
                                          <p:spTgt spid="182"/>
                                        </p:tgtEl>
                                        <p:attrNameLst>
                                          <p:attrName>style.visibility</p:attrName>
                                        </p:attrNameLst>
                                      </p:cBhvr>
                                      <p:to>
                                        <p:strVal val="visible"/>
                                      </p:to>
                                    </p:set>
                                    <p:animEffect transition="in" filter="box(in)">
                                      <p:cBhvr>
                                        <p:cTn id="20" dur="1500"/>
                                        <p:tgtEl>
                                          <p:spTgt spid="182"/>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181"/>
                                        </p:tgtEl>
                                        <p:attrNameLst>
                                          <p:attrName>style.visibility</p:attrName>
                                        </p:attrNameLst>
                                      </p:cBhvr>
                                      <p:to>
                                        <p:strVal val="visible"/>
                                      </p:to>
                                    </p:set>
                                    <p:animEffect transition="in" filter="box(in)">
                                      <p:cBhvr>
                                        <p:cTn id="23" dur="1500"/>
                                        <p:tgtEl>
                                          <p:spTgt spid="181"/>
                                        </p:tgtEl>
                                      </p:cBhvr>
                                    </p:animEffect>
                                  </p:childTnLst>
                                </p:cTn>
                              </p:par>
                              <p:par>
                                <p:cTn id="24" presetID="4" presetClass="entr" presetSubtype="16" fill="hold" grpId="0" nodeType="withEffect">
                                  <p:stCondLst>
                                    <p:cond delay="0"/>
                                  </p:stCondLst>
                                  <p:childTnLst>
                                    <p:set>
                                      <p:cBhvr>
                                        <p:cTn id="25" dur="1" fill="hold">
                                          <p:stCondLst>
                                            <p:cond delay="0"/>
                                          </p:stCondLst>
                                        </p:cTn>
                                        <p:tgtEl>
                                          <p:spTgt spid="179"/>
                                        </p:tgtEl>
                                        <p:attrNameLst>
                                          <p:attrName>style.visibility</p:attrName>
                                        </p:attrNameLst>
                                      </p:cBhvr>
                                      <p:to>
                                        <p:strVal val="visible"/>
                                      </p:to>
                                    </p:set>
                                    <p:animEffect transition="in" filter="box(in)">
                                      <p:cBhvr>
                                        <p:cTn id="26" dur="1500"/>
                                        <p:tgtEl>
                                          <p:spTgt spid="179"/>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left)">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 grpId="0" animBg="1"/>
      <p:bldP spid="178" grpId="0" animBg="1"/>
      <p:bldP spid="179" grpId="0" animBg="1"/>
      <p:bldP spid="180" grpId="0" animBg="1"/>
      <p:bldP spid="181" grpId="0" animBg="1"/>
      <p:bldP spid="182"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31"/>
          <p:cNvSpPr/>
          <p:nvPr/>
        </p:nvSpPr>
        <p:spPr>
          <a:xfrm>
            <a:off x="9144000" y="3600000"/>
            <a:ext cx="7200000" cy="4896000"/>
          </a:xfrm>
          <a:prstGeom prst="rect">
            <a:avLst/>
          </a:prstGeom>
          <a:solidFill>
            <a:srgbClr val="4D94B7">
              <a:alpha val="49803"/>
            </a:srgbClr>
          </a:solidFill>
          <a:ln>
            <a:noFill/>
          </a:ln>
        </p:spPr>
        <p:txBody>
          <a:bodyPr spcFirstLastPara="1" wrap="square" lIns="0" tIns="0" rIns="0" bIns="0" anchor="t" anchorCtr="0">
            <a:noAutofit/>
          </a:bodyPr>
          <a:lstStyle/>
          <a:p>
            <a:pPr lvl="0" algn="ctr"/>
            <a:r>
              <a:rPr lang="en-US" sz="2400">
                <a:solidFill>
                  <a:schemeClr val="dk1"/>
                </a:solidFill>
                <a:latin typeface="Helvetica Neue" panose="020B0604020202020204" charset="0"/>
                <a:ea typeface="Helvetica Neue"/>
                <a:cs typeface="Helvetica Neue"/>
                <a:sym typeface="Helvetica Neue"/>
              </a:rPr>
              <a:t>
Fortsätt utvecklas
</a:t>
            </a:r>
            <a:endParaRPr lang="en-US" sz="2400" b="0" i="0" u="none" strike="noStrike" cap="none" dirty="0">
              <a:solidFill>
                <a:schemeClr val="dk1"/>
              </a:solidFill>
              <a:latin typeface="Helvetica Neue" panose="020B0604020202020204" charset="0"/>
              <a:ea typeface="Helvetica Neue"/>
              <a:cs typeface="Helvetica Neue"/>
              <a:sym typeface="Helvetica Neue"/>
            </a:endParaRPr>
          </a:p>
        </p:txBody>
      </p:sp>
      <p:sp>
        <p:nvSpPr>
          <p:cNvPr id="306" name="Google Shape;306;p31"/>
          <p:cNvSpPr/>
          <p:nvPr/>
        </p:nvSpPr>
        <p:spPr>
          <a:xfrm>
            <a:off x="1944000" y="3600000"/>
            <a:ext cx="7200000" cy="4896000"/>
          </a:xfrm>
          <a:prstGeom prst="rect">
            <a:avLst/>
          </a:prstGeom>
          <a:solidFill>
            <a:srgbClr val="AED633">
              <a:alpha val="49803"/>
            </a:srgbClr>
          </a:solidFill>
          <a:ln>
            <a:noFill/>
          </a:ln>
        </p:spPr>
        <p:txBody>
          <a:bodyPr spcFirstLastPara="1" wrap="square" lIns="0" tIns="0" rIns="0" bIns="0" anchor="t" anchorCtr="0">
            <a:noAutofit/>
          </a:bodyPr>
          <a:lstStyle/>
          <a:p>
            <a:pPr lvl="0" algn="ctr"/>
            <a:r>
              <a:rPr lang="en-US" sz="2400">
                <a:solidFill>
                  <a:schemeClr val="dk1"/>
                </a:solidFill>
                <a:latin typeface="Helvetica Neue" panose="020B0604020202020204" charset="0"/>
                <a:ea typeface="Helvetica Neue"/>
                <a:cs typeface="Helvetica Neue"/>
                <a:sym typeface="Helvetica Neue"/>
              </a:rPr>
              <a:t>
Tro på dig själv
</a:t>
            </a:r>
            <a:endParaRPr lang="en-US" sz="2400" b="0" i="0" u="none" strike="noStrike" cap="none" dirty="0">
              <a:solidFill>
                <a:schemeClr val="dk1"/>
              </a:solidFill>
              <a:latin typeface="Helvetica Neue" panose="020B0604020202020204" charset="0"/>
              <a:ea typeface="Helvetica Neue"/>
              <a:cs typeface="Helvetica Neue"/>
              <a:sym typeface="Helvetica Neue"/>
            </a:endParaRPr>
          </a:p>
        </p:txBody>
      </p:sp>
      <p:sp>
        <p:nvSpPr>
          <p:cNvPr id="307" name="Google Shape;307;p31"/>
          <p:cNvSpPr txBox="1"/>
          <p:nvPr/>
        </p:nvSpPr>
        <p:spPr>
          <a:xfrm>
            <a:off x="1296000" y="8928000"/>
            <a:ext cx="3600000" cy="27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chemeClr val="dk1"/>
                </a:solidFill>
                <a:latin typeface="Helvetica Neue" panose="020B0604020202020204" charset="0"/>
                <a:ea typeface="Helvetica Neue"/>
                <a:cs typeface="Helvetica Neue"/>
                <a:sym typeface="Helvetica Neue"/>
              </a:rPr>
              <a:t>Source no.: 2, 6</a:t>
            </a:r>
            <a:endParaRPr lang="en-US" sz="1200" b="0" i="0" u="none" strike="noStrike" cap="none" dirty="0">
              <a:solidFill>
                <a:srgbClr val="000000"/>
              </a:solidFill>
              <a:latin typeface="Helvetica Neue" panose="020B0604020202020204" charset="0"/>
              <a:ea typeface="Helvetica Neue"/>
              <a:cs typeface="Helvetica Neue"/>
              <a:sym typeface="Helvetica Neue"/>
            </a:endParaRPr>
          </a:p>
        </p:txBody>
      </p:sp>
      <p:sp>
        <p:nvSpPr>
          <p:cNvPr id="308" name="Google Shape;308;p31"/>
          <p:cNvSpPr txBox="1"/>
          <p:nvPr/>
        </p:nvSpPr>
        <p:spPr>
          <a:xfrm>
            <a:off x="1296000" y="1548000"/>
            <a:ext cx="6408000" cy="830956"/>
          </a:xfrm>
          <a:prstGeom prst="rect">
            <a:avLst/>
          </a:prstGeom>
          <a:noFill/>
          <a:ln>
            <a:noFill/>
          </a:ln>
        </p:spPr>
        <p:txBody>
          <a:bodyPr spcFirstLastPara="1" wrap="square" lIns="91425" tIns="45700" rIns="91425" bIns="45700" anchor="t" anchorCtr="0">
            <a:noAutofit/>
          </a:bodyPr>
          <a:lstStyle/>
          <a:p>
            <a:pPr lvl="0">
              <a:buSzPts val="4800"/>
            </a:pPr>
            <a:r>
              <a:rPr lang="en-US" sz="4800" b="1">
                <a:solidFill>
                  <a:srgbClr val="4D94B7"/>
                </a:solidFill>
                <a:latin typeface="Helvetica Neue" panose="020B0604020202020204" charset="0"/>
                <a:ea typeface="Helvetica Neue"/>
                <a:cs typeface="Helvetica Neue"/>
                <a:sym typeface="Helvetica Neue"/>
              </a:rPr>
              <a:t>3. Självmedvetenhet
</a:t>
            </a:r>
            <a:endParaRPr lang="en-US" sz="1400" b="0" i="0" u="none" strike="noStrike" cap="none" dirty="0">
              <a:solidFill>
                <a:srgbClr val="000000"/>
              </a:solidFill>
              <a:latin typeface="Helvetica Neue" panose="020B0604020202020204" charset="0"/>
              <a:ea typeface="Helvetica Neue"/>
              <a:cs typeface="Helvetica Neue"/>
              <a:sym typeface="Helvetica Neue"/>
            </a:endParaRPr>
          </a:p>
        </p:txBody>
      </p:sp>
      <p:sp>
        <p:nvSpPr>
          <p:cNvPr id="309" name="Google Shape;309;p31"/>
          <p:cNvSpPr txBox="1"/>
          <p:nvPr/>
        </p:nvSpPr>
        <p:spPr>
          <a:xfrm>
            <a:off x="1295400" y="2304000"/>
            <a:ext cx="6192000" cy="523180"/>
          </a:xfrm>
          <a:prstGeom prst="rect">
            <a:avLst/>
          </a:prstGeom>
          <a:noFill/>
          <a:ln>
            <a:noFill/>
          </a:ln>
        </p:spPr>
        <p:txBody>
          <a:bodyPr spcFirstLastPara="1" wrap="square" lIns="91425" tIns="45700" rIns="91425" bIns="45700" anchor="t" anchorCtr="0">
            <a:noAutofit/>
          </a:bodyPr>
          <a:lstStyle/>
          <a:p>
            <a:pPr lvl="0">
              <a:buSzPts val="2800"/>
            </a:pPr>
            <a:r>
              <a:rPr lang="en-US" sz="2800" b="1" dirty="0">
                <a:solidFill>
                  <a:srgbClr val="AED633"/>
                </a:solidFill>
                <a:latin typeface="Helvetica Neue" panose="020B0604020202020204" charset="0"/>
                <a:ea typeface="Helvetica Neue"/>
                <a:cs typeface="Helvetica Neue"/>
                <a:sym typeface="Helvetica Neue"/>
              </a:rPr>
              <a:t>3.1 </a:t>
            </a:r>
            <a:r>
              <a:rPr lang="en-US" sz="2800" b="1" dirty="0" err="1">
                <a:solidFill>
                  <a:srgbClr val="AED633"/>
                </a:solidFill>
                <a:latin typeface="Helvetica Neue" panose="020B0604020202020204" charset="0"/>
                <a:ea typeface="Helvetica Neue"/>
                <a:cs typeface="Helvetica Neue"/>
                <a:sym typeface="Helvetica Neue"/>
              </a:rPr>
              <a:t>Definitioner</a:t>
            </a:r>
            <a:r>
              <a:rPr lang="en-US" sz="2800" b="1" dirty="0">
                <a:solidFill>
                  <a:srgbClr val="AED633"/>
                </a:solidFill>
                <a:latin typeface="Helvetica Neue" panose="020B0604020202020204" charset="0"/>
                <a:ea typeface="Helvetica Neue"/>
                <a:cs typeface="Helvetica Neue"/>
                <a:sym typeface="Helvetica Neue"/>
              </a:rPr>
              <a:t> </a:t>
            </a:r>
            <a:r>
              <a:rPr lang="en-US" sz="2800" b="1" dirty="0" err="1">
                <a:solidFill>
                  <a:srgbClr val="AED633"/>
                </a:solidFill>
                <a:latin typeface="Helvetica Neue" panose="020B0604020202020204" charset="0"/>
                <a:ea typeface="Helvetica Neue"/>
                <a:cs typeface="Helvetica Neue"/>
                <a:sym typeface="Helvetica Neue"/>
              </a:rPr>
              <a:t>och</a:t>
            </a:r>
            <a:r>
              <a:rPr lang="en-US" sz="2800" b="1" dirty="0">
                <a:solidFill>
                  <a:srgbClr val="AED633"/>
                </a:solidFill>
                <a:latin typeface="Helvetica Neue" panose="020B0604020202020204" charset="0"/>
                <a:ea typeface="Helvetica Neue"/>
                <a:cs typeface="Helvetica Neue"/>
                <a:sym typeface="Helvetica Neue"/>
              </a:rPr>
              <a:t> </a:t>
            </a:r>
            <a:r>
              <a:rPr lang="en-US" sz="2800" b="1" dirty="0" err="1">
                <a:solidFill>
                  <a:srgbClr val="AED633"/>
                </a:solidFill>
                <a:latin typeface="Helvetica Neue" panose="020B0604020202020204" charset="0"/>
                <a:ea typeface="Helvetica Neue"/>
                <a:cs typeface="Helvetica Neue"/>
                <a:sym typeface="Helvetica Neue"/>
              </a:rPr>
              <a:t>egenskaper</a:t>
            </a:r>
            <a:r>
              <a:rPr lang="en-US" sz="2800" b="1" dirty="0">
                <a:solidFill>
                  <a:srgbClr val="AED633"/>
                </a:solidFill>
                <a:latin typeface="Helvetica Neue" panose="020B0604020202020204" charset="0"/>
                <a:ea typeface="Helvetica Neue"/>
                <a:cs typeface="Helvetica Neue"/>
                <a:sym typeface="Helvetica Neue"/>
              </a:rPr>
              <a:t>
</a:t>
            </a:r>
            <a:endParaRPr lang="en-US" dirty="0">
              <a:latin typeface="Helvetica Neue" panose="020B0604020202020204" charset="0"/>
            </a:endParaRPr>
          </a:p>
        </p:txBody>
      </p:sp>
      <p:sp>
        <p:nvSpPr>
          <p:cNvPr id="310" name="Google Shape;310;p31"/>
          <p:cNvSpPr/>
          <p:nvPr/>
        </p:nvSpPr>
        <p:spPr>
          <a:xfrm rot="-469433">
            <a:off x="2470432" y="5241470"/>
            <a:ext cx="5759414" cy="2520000"/>
          </a:xfrm>
          <a:prstGeom prst="foldedCorner">
            <a:avLst>
              <a:gd name="adj" fmla="val 22613"/>
            </a:avLst>
          </a:prstGeom>
          <a:solidFill>
            <a:schemeClr val="bg1">
              <a:lumMod val="85000"/>
            </a:schemeClr>
          </a:solidFill>
          <a:ln w="22225" cap="flat" cmpd="sng">
            <a:solidFill>
              <a:srgbClr val="A5A5A5"/>
            </a:solidFill>
            <a:prstDash val="solid"/>
            <a:round/>
            <a:headEnd type="none" w="sm" len="sm"/>
            <a:tailEnd type="none" w="sm" len="sm"/>
          </a:ln>
        </p:spPr>
        <p:txBody>
          <a:bodyPr spcFirstLastPara="1" wrap="square" lIns="90000" tIns="46800" rIns="90000" bIns="46800" anchor="ctr" anchorCtr="0">
            <a:noAutofit/>
          </a:bodyPr>
          <a:lstStyle/>
          <a:p>
            <a:pPr marL="342900" lvl="0" indent="-190500" algn="ctr">
              <a:buSzPts val="2400"/>
            </a:pPr>
            <a:r>
              <a:rPr lang="sv-SE" sz="2400" dirty="0">
                <a:solidFill>
                  <a:schemeClr val="dk1"/>
                </a:solidFill>
                <a:latin typeface="Helvetica Neue" panose="020B0604020202020204" charset="0"/>
                <a:ea typeface="Helvetica Neue"/>
                <a:cs typeface="Helvetica Neue"/>
                <a:sym typeface="Helvetica Neue"/>
              </a:rPr>
              <a:t>
Tro på din förmåga att påverka händelseförloppet, trots osäkerhet, motgångar och tillfälliga misslyckanden
Identifiera och bedöma dina individuella och gruppstyrkor och svagheter</a:t>
            </a:r>
            <a:endParaRPr lang="en-US" dirty="0">
              <a:latin typeface="Helvetica Neue" panose="020B0604020202020204" charset="0"/>
            </a:endParaRPr>
          </a:p>
        </p:txBody>
      </p:sp>
      <p:sp>
        <p:nvSpPr>
          <p:cNvPr id="311" name="Google Shape;311;p31"/>
          <p:cNvSpPr/>
          <p:nvPr/>
        </p:nvSpPr>
        <p:spPr>
          <a:xfrm rot="381472">
            <a:off x="10080467" y="5172365"/>
            <a:ext cx="5760000" cy="2520000"/>
          </a:xfrm>
          <a:prstGeom prst="foldedCorner">
            <a:avLst>
              <a:gd name="adj" fmla="val 16667"/>
            </a:avLst>
          </a:prstGeom>
          <a:solidFill>
            <a:schemeClr val="bg1">
              <a:lumMod val="85000"/>
            </a:schemeClr>
          </a:solidFill>
          <a:ln w="22225" cap="flat" cmpd="sng">
            <a:solidFill>
              <a:srgbClr val="A5A5A5"/>
            </a:solidFill>
            <a:prstDash val="solid"/>
            <a:round/>
            <a:headEnd type="none" w="sm" len="sm"/>
            <a:tailEnd type="none" w="sm" len="sm"/>
          </a:ln>
        </p:spPr>
        <p:txBody>
          <a:bodyPr spcFirstLastPara="1" wrap="square" lIns="90000" tIns="46800" rIns="90000" bIns="46800" anchor="ctr" anchorCtr="0">
            <a:noAutofit/>
          </a:bodyPr>
          <a:lstStyle/>
          <a:p>
            <a:pPr lvl="0" algn="ctr"/>
            <a:r>
              <a:rPr lang="sv-SE" sz="2400" dirty="0">
                <a:solidFill>
                  <a:schemeClr val="dk1"/>
                </a:solidFill>
                <a:latin typeface="Helvetica Neue" panose="020B0604020202020204" charset="0"/>
                <a:ea typeface="Helvetica Neue"/>
                <a:cs typeface="Helvetica Neue"/>
                <a:sym typeface="Helvetica Neue"/>
              </a:rPr>
              <a:t>Reflektera dina egna behov, ambitioner och önskemål på kort, medellång och lång sikt</a:t>
            </a:r>
            <a:endParaRPr lang="en-US" dirty="0">
              <a:latin typeface="Helvetica Neue" panose="020B0604020202020204" charset="0"/>
            </a:endParaRPr>
          </a:p>
        </p:txBody>
      </p:sp>
      <p:pic>
        <p:nvPicPr>
          <p:cNvPr id="312" name="Google Shape;312;p31" descr="Anheften mit einfarbiger Füllung"/>
          <p:cNvPicPr preferRelativeResize="0"/>
          <p:nvPr/>
        </p:nvPicPr>
        <p:blipFill rotWithShape="1">
          <a:blip r:embed="rId3">
            <a:alphaModFix/>
          </a:blip>
          <a:srcRect/>
          <a:stretch/>
        </p:blipFill>
        <p:spPr>
          <a:xfrm rot="4518548">
            <a:off x="5089549" y="4515270"/>
            <a:ext cx="914400" cy="914400"/>
          </a:xfrm>
          <a:prstGeom prst="rect">
            <a:avLst/>
          </a:prstGeom>
          <a:noFill/>
          <a:ln>
            <a:noFill/>
          </a:ln>
          <a:effectLst>
            <a:outerShdw blurRad="149987" dist="250190" dir="8460000" algn="ctr">
              <a:srgbClr val="000000">
                <a:alpha val="27843"/>
              </a:srgbClr>
            </a:outerShdw>
          </a:effectLst>
        </p:spPr>
      </p:pic>
      <p:pic>
        <p:nvPicPr>
          <p:cNvPr id="313" name="Google Shape;313;p31" descr="Anheften mit einfarbiger Füllung"/>
          <p:cNvPicPr preferRelativeResize="0"/>
          <p:nvPr/>
        </p:nvPicPr>
        <p:blipFill rotWithShape="1">
          <a:blip r:embed="rId3">
            <a:alphaModFix/>
          </a:blip>
          <a:srcRect/>
          <a:stretch/>
        </p:blipFill>
        <p:spPr>
          <a:xfrm rot="4456725">
            <a:off x="13067246" y="4685657"/>
            <a:ext cx="914400" cy="914400"/>
          </a:xfrm>
          <a:prstGeom prst="rect">
            <a:avLst/>
          </a:prstGeom>
          <a:noFill/>
          <a:ln>
            <a:noFill/>
          </a:ln>
          <a:effectLst>
            <a:outerShdw blurRad="149987" dist="250190" dir="8460000" algn="ctr">
              <a:srgbClr val="000000">
                <a:alpha val="27843"/>
              </a:srgbClr>
            </a:outerShdw>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32"/>
          <p:cNvSpPr/>
          <p:nvPr/>
        </p:nvSpPr>
        <p:spPr>
          <a:xfrm>
            <a:off x="3232265" y="3600000"/>
            <a:ext cx="11823469" cy="4777720"/>
          </a:xfrm>
          <a:prstGeom prst="rightArrow">
            <a:avLst>
              <a:gd name="adj1" fmla="val 50000"/>
              <a:gd name="adj2" fmla="val 50000"/>
            </a:avLst>
          </a:prstGeom>
          <a:solidFill>
            <a:srgbClr val="4D94B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800"/>
              <a:buFont typeface="Arial"/>
              <a:buNone/>
            </a:pPr>
            <a:endParaRPr lang="en-US" sz="2800" b="1" i="0" u="none" strike="noStrike" cap="none" dirty="0">
              <a:solidFill>
                <a:srgbClr val="000000"/>
              </a:solidFill>
              <a:latin typeface="Helvetica Neue" panose="020B0604020202020204" charset="0"/>
              <a:ea typeface="Helvetica Neue"/>
              <a:cs typeface="Helvetica Neue"/>
              <a:sym typeface="Helvetica Neue"/>
            </a:endParaRPr>
          </a:p>
        </p:txBody>
      </p:sp>
      <p:sp>
        <p:nvSpPr>
          <p:cNvPr id="319" name="Google Shape;319;p32"/>
          <p:cNvSpPr/>
          <p:nvPr/>
        </p:nvSpPr>
        <p:spPr>
          <a:xfrm>
            <a:off x="2189018" y="5285315"/>
            <a:ext cx="4172989" cy="1911088"/>
          </a:xfrm>
          <a:prstGeom prst="roundRect">
            <a:avLst>
              <a:gd name="adj" fmla="val 16667"/>
            </a:avLst>
          </a:prstGeom>
          <a:solidFill>
            <a:srgbClr val="AED633"/>
          </a:solidFill>
          <a:ln>
            <a:noFill/>
          </a:ln>
          <a:effectLst>
            <a:outerShdw blurRad="149987" dist="250190" dir="8460000" algn="ctr">
              <a:srgbClr val="000000">
                <a:alpha val="2784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800"/>
              <a:buFont typeface="Arial"/>
              <a:buNone/>
            </a:pPr>
            <a:endParaRPr lang="en-US" sz="2800" b="1" i="0" u="none" strike="noStrike" cap="none" dirty="0">
              <a:solidFill>
                <a:srgbClr val="000000"/>
              </a:solidFill>
              <a:latin typeface="Helvetica Neue" panose="020B0604020202020204" charset="0"/>
              <a:ea typeface="Helvetica Neue"/>
              <a:cs typeface="Helvetica Neue"/>
              <a:sym typeface="Helvetica Neue"/>
            </a:endParaRPr>
          </a:p>
        </p:txBody>
      </p:sp>
      <p:sp>
        <p:nvSpPr>
          <p:cNvPr id="320" name="Google Shape;320;p32"/>
          <p:cNvSpPr txBox="1"/>
          <p:nvPr/>
        </p:nvSpPr>
        <p:spPr>
          <a:xfrm>
            <a:off x="2282310" y="5378607"/>
            <a:ext cx="3986405" cy="1724504"/>
          </a:xfrm>
          <a:prstGeom prst="rect">
            <a:avLst/>
          </a:prstGeom>
          <a:noFill/>
          <a:ln>
            <a:noFill/>
          </a:ln>
        </p:spPr>
        <p:txBody>
          <a:bodyPr spcFirstLastPara="1" wrap="square" lIns="91425" tIns="91425" rIns="91425" bIns="91425" anchor="ctr" anchorCtr="0">
            <a:noAutofit/>
          </a:bodyPr>
          <a:lstStyle/>
          <a:p>
            <a:pPr lvl="0" algn="ctr">
              <a:lnSpc>
                <a:spcPct val="90000"/>
              </a:lnSpc>
              <a:buClr>
                <a:schemeClr val="lt1"/>
              </a:buClr>
              <a:buSzPts val="2400"/>
            </a:pPr>
            <a:r>
              <a:rPr lang="en-US" sz="2800" b="1" dirty="0" err="1">
                <a:solidFill>
                  <a:schemeClr val="lt1"/>
                </a:solidFill>
                <a:latin typeface="Helvetica Neue" panose="020B0604020202020204" charset="0"/>
                <a:ea typeface="Helvetica Neue"/>
                <a:cs typeface="Helvetica Neue"/>
                <a:sym typeface="Helvetica Neue"/>
              </a:rPr>
              <a:t>Fas</a:t>
            </a:r>
            <a:r>
              <a:rPr lang="en-US" sz="2800" b="1" dirty="0">
                <a:solidFill>
                  <a:schemeClr val="lt1"/>
                </a:solidFill>
                <a:latin typeface="Helvetica Neue" panose="020B0604020202020204" charset="0"/>
                <a:ea typeface="Helvetica Neue"/>
                <a:cs typeface="Helvetica Neue"/>
                <a:sym typeface="Helvetica Neue"/>
              </a:rPr>
              <a:t> av </a:t>
            </a:r>
            <a:r>
              <a:rPr lang="en-US" sz="2800" b="1" dirty="0" err="1">
                <a:solidFill>
                  <a:schemeClr val="lt1"/>
                </a:solidFill>
                <a:latin typeface="Helvetica Neue" panose="020B0604020202020204" charset="0"/>
                <a:ea typeface="Helvetica Neue"/>
                <a:cs typeface="Helvetica Neue"/>
                <a:sym typeface="Helvetica Neue"/>
              </a:rPr>
              <a:t>reflektion</a:t>
            </a:r>
            <a:endParaRPr lang="en-US" sz="2800" b="1" i="0" u="none" strike="noStrike" cap="none" dirty="0">
              <a:solidFill>
                <a:schemeClr val="lt1"/>
              </a:solidFill>
              <a:latin typeface="Helvetica Neue" panose="020B0604020202020204" charset="0"/>
              <a:ea typeface="Helvetica Neue"/>
              <a:cs typeface="Helvetica Neue"/>
              <a:sym typeface="Helvetica Neue"/>
            </a:endParaRPr>
          </a:p>
        </p:txBody>
      </p:sp>
      <p:sp>
        <p:nvSpPr>
          <p:cNvPr id="321" name="Google Shape;321;p32"/>
          <p:cNvSpPr/>
          <p:nvPr/>
        </p:nvSpPr>
        <p:spPr>
          <a:xfrm>
            <a:off x="7057505" y="5285315"/>
            <a:ext cx="4172989" cy="1911088"/>
          </a:xfrm>
          <a:prstGeom prst="roundRect">
            <a:avLst>
              <a:gd name="adj" fmla="val 16667"/>
            </a:avLst>
          </a:prstGeom>
          <a:solidFill>
            <a:srgbClr val="AED633"/>
          </a:solidFill>
          <a:ln>
            <a:noFill/>
          </a:ln>
          <a:effectLst>
            <a:outerShdw blurRad="149987" dist="250190" dir="8460000" algn="ctr">
              <a:srgbClr val="000000">
                <a:alpha val="2784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800"/>
              <a:buFont typeface="Arial"/>
              <a:buNone/>
            </a:pPr>
            <a:endParaRPr lang="en-US" sz="2800" b="1" i="0" u="none" strike="noStrike" cap="none" dirty="0">
              <a:solidFill>
                <a:srgbClr val="000000"/>
              </a:solidFill>
              <a:latin typeface="Helvetica Neue" panose="020B0604020202020204" charset="0"/>
              <a:ea typeface="Helvetica Neue"/>
              <a:cs typeface="Helvetica Neue"/>
              <a:sym typeface="Helvetica Neue"/>
            </a:endParaRPr>
          </a:p>
        </p:txBody>
      </p:sp>
      <p:sp>
        <p:nvSpPr>
          <p:cNvPr id="322" name="Google Shape;322;p32"/>
          <p:cNvSpPr txBox="1"/>
          <p:nvPr/>
        </p:nvSpPr>
        <p:spPr>
          <a:xfrm>
            <a:off x="7150797" y="5378607"/>
            <a:ext cx="3986405" cy="1724504"/>
          </a:xfrm>
          <a:prstGeom prst="rect">
            <a:avLst/>
          </a:prstGeom>
          <a:noFill/>
          <a:ln>
            <a:noFill/>
          </a:ln>
        </p:spPr>
        <p:txBody>
          <a:bodyPr spcFirstLastPara="1" wrap="square" lIns="91425" tIns="91425" rIns="91425" bIns="91425" anchor="ctr" anchorCtr="0">
            <a:noAutofit/>
          </a:bodyPr>
          <a:lstStyle/>
          <a:p>
            <a:pPr lvl="0" algn="ctr">
              <a:lnSpc>
                <a:spcPct val="90000"/>
              </a:lnSpc>
              <a:buClr>
                <a:schemeClr val="lt1"/>
              </a:buClr>
              <a:buSzPts val="2400"/>
            </a:pPr>
            <a:r>
              <a:rPr lang="en-US" sz="2800" b="1" dirty="0" err="1">
                <a:solidFill>
                  <a:schemeClr val="lt1"/>
                </a:solidFill>
                <a:latin typeface="Helvetica Neue" panose="020B0604020202020204" charset="0"/>
                <a:ea typeface="Helvetica Neue"/>
                <a:cs typeface="Helvetica Neue"/>
                <a:sym typeface="Helvetica Neue"/>
              </a:rPr>
              <a:t>Särskilda</a:t>
            </a:r>
            <a:r>
              <a:rPr lang="en-US" sz="2800" b="1" dirty="0">
                <a:solidFill>
                  <a:schemeClr val="lt1"/>
                </a:solidFill>
                <a:latin typeface="Helvetica Neue" panose="020B0604020202020204" charset="0"/>
                <a:ea typeface="Helvetica Neue"/>
                <a:cs typeface="Helvetica Neue"/>
                <a:sym typeface="Helvetica Neue"/>
              </a:rPr>
              <a:t> </a:t>
            </a:r>
            <a:r>
              <a:rPr lang="en-US" sz="2800" b="1" dirty="0" err="1">
                <a:solidFill>
                  <a:schemeClr val="lt1"/>
                </a:solidFill>
                <a:latin typeface="Helvetica Neue" panose="020B0604020202020204" charset="0"/>
                <a:ea typeface="Helvetica Neue"/>
                <a:cs typeface="Helvetica Neue"/>
                <a:sym typeface="Helvetica Neue"/>
              </a:rPr>
              <a:t>situationer</a:t>
            </a:r>
            <a:endParaRPr lang="en-US" sz="2800" b="1" i="0" u="none" strike="noStrike" cap="none" dirty="0">
              <a:solidFill>
                <a:schemeClr val="lt1"/>
              </a:solidFill>
              <a:latin typeface="Helvetica Neue" panose="020B0604020202020204" charset="0"/>
              <a:ea typeface="Helvetica Neue"/>
              <a:cs typeface="Helvetica Neue"/>
              <a:sym typeface="Helvetica Neue"/>
            </a:endParaRPr>
          </a:p>
        </p:txBody>
      </p:sp>
      <p:sp>
        <p:nvSpPr>
          <p:cNvPr id="323" name="Google Shape;323;p32"/>
          <p:cNvSpPr/>
          <p:nvPr/>
        </p:nvSpPr>
        <p:spPr>
          <a:xfrm>
            <a:off x="11925992" y="5285315"/>
            <a:ext cx="4172989" cy="1911088"/>
          </a:xfrm>
          <a:prstGeom prst="roundRect">
            <a:avLst>
              <a:gd name="adj" fmla="val 16667"/>
            </a:avLst>
          </a:prstGeom>
          <a:solidFill>
            <a:srgbClr val="AED633"/>
          </a:solidFill>
          <a:ln>
            <a:noFill/>
          </a:ln>
          <a:effectLst>
            <a:outerShdw blurRad="149987" dist="250190" dir="8460000" algn="ctr">
              <a:srgbClr val="000000">
                <a:alpha val="2784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800"/>
              <a:buFont typeface="Arial"/>
              <a:buNone/>
            </a:pPr>
            <a:endParaRPr lang="en-US" sz="2800" b="1" i="0" u="none" strike="noStrike" cap="none" dirty="0">
              <a:solidFill>
                <a:srgbClr val="000000"/>
              </a:solidFill>
              <a:latin typeface="Helvetica Neue" panose="020B0604020202020204" charset="0"/>
              <a:ea typeface="Helvetica Neue"/>
              <a:cs typeface="Helvetica Neue"/>
              <a:sym typeface="Helvetica Neue"/>
            </a:endParaRPr>
          </a:p>
        </p:txBody>
      </p:sp>
      <p:sp>
        <p:nvSpPr>
          <p:cNvPr id="324" name="Google Shape;324;p32"/>
          <p:cNvSpPr txBox="1"/>
          <p:nvPr/>
        </p:nvSpPr>
        <p:spPr>
          <a:xfrm>
            <a:off x="12019284" y="5378607"/>
            <a:ext cx="3986405" cy="1724504"/>
          </a:xfrm>
          <a:prstGeom prst="rect">
            <a:avLst/>
          </a:prstGeom>
          <a:noFill/>
          <a:ln>
            <a:noFill/>
          </a:ln>
        </p:spPr>
        <p:txBody>
          <a:bodyPr spcFirstLastPara="1" wrap="square" lIns="91425" tIns="91425" rIns="91425" bIns="91425" anchor="ctr" anchorCtr="0">
            <a:noAutofit/>
          </a:bodyPr>
          <a:lstStyle/>
          <a:p>
            <a:pPr lvl="0" algn="ctr">
              <a:lnSpc>
                <a:spcPct val="90000"/>
              </a:lnSpc>
            </a:pPr>
            <a:r>
              <a:rPr lang="en-US" sz="2800" b="1" dirty="0" err="1">
                <a:solidFill>
                  <a:schemeClr val="lt1"/>
                </a:solidFill>
                <a:latin typeface="Helvetica Neue" panose="020B0604020202020204" charset="0"/>
                <a:ea typeface="Helvetica Neue"/>
                <a:cs typeface="Helvetica Neue"/>
                <a:sym typeface="Helvetica Neue"/>
              </a:rPr>
              <a:t>Få</a:t>
            </a:r>
            <a:r>
              <a:rPr lang="en-US" sz="2800" b="1" dirty="0">
                <a:solidFill>
                  <a:schemeClr val="lt1"/>
                </a:solidFill>
                <a:latin typeface="Helvetica Neue" panose="020B0604020202020204" charset="0"/>
                <a:ea typeface="Helvetica Neue"/>
                <a:cs typeface="Helvetica Neue"/>
                <a:sym typeface="Helvetica Neue"/>
              </a:rPr>
              <a:t> </a:t>
            </a:r>
            <a:r>
              <a:rPr lang="en-US" sz="2800" b="1" dirty="0" err="1">
                <a:solidFill>
                  <a:schemeClr val="lt1"/>
                </a:solidFill>
                <a:latin typeface="Helvetica Neue" panose="020B0604020202020204" charset="0"/>
                <a:ea typeface="Helvetica Neue"/>
                <a:cs typeface="Helvetica Neue"/>
                <a:sym typeface="Helvetica Neue"/>
              </a:rPr>
              <a:t>mer</a:t>
            </a:r>
            <a:r>
              <a:rPr lang="en-US" sz="2800" b="1" dirty="0">
                <a:solidFill>
                  <a:schemeClr val="lt1"/>
                </a:solidFill>
                <a:latin typeface="Helvetica Neue" panose="020B0604020202020204" charset="0"/>
                <a:ea typeface="Helvetica Neue"/>
                <a:cs typeface="Helvetica Neue"/>
                <a:sym typeface="Helvetica Neue"/>
              </a:rPr>
              <a:t> </a:t>
            </a:r>
            <a:r>
              <a:rPr lang="en-US" sz="2800" b="1" dirty="0" err="1">
                <a:solidFill>
                  <a:schemeClr val="lt1"/>
                </a:solidFill>
                <a:latin typeface="Helvetica Neue" panose="020B0604020202020204" charset="0"/>
                <a:ea typeface="Helvetica Neue"/>
                <a:cs typeface="Helvetica Neue"/>
                <a:sym typeface="Helvetica Neue"/>
              </a:rPr>
              <a:t>självmedvetenhet</a:t>
            </a:r>
            <a:endParaRPr lang="en-US" sz="2800" b="1" i="0" u="none" strike="noStrike" cap="none" dirty="0">
              <a:solidFill>
                <a:schemeClr val="lt1"/>
              </a:solidFill>
              <a:latin typeface="Helvetica Neue" panose="020B0604020202020204" charset="0"/>
              <a:ea typeface="Helvetica Neue"/>
              <a:cs typeface="Helvetica Neue"/>
              <a:sym typeface="Helvetica Neue"/>
            </a:endParaRPr>
          </a:p>
        </p:txBody>
      </p:sp>
      <p:sp>
        <p:nvSpPr>
          <p:cNvPr id="325" name="Google Shape;325;p32"/>
          <p:cNvSpPr txBox="1"/>
          <p:nvPr/>
        </p:nvSpPr>
        <p:spPr>
          <a:xfrm>
            <a:off x="1296000" y="8928000"/>
            <a:ext cx="1677600" cy="27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chemeClr val="dk1"/>
                </a:solidFill>
                <a:latin typeface="Helvetica Neue" panose="020B0604020202020204" charset="0"/>
                <a:ea typeface="Helvetica Neue"/>
                <a:cs typeface="Helvetica Neue"/>
                <a:sym typeface="Helvetica Neue"/>
              </a:rPr>
              <a:t>Source no.: 1 </a:t>
            </a:r>
            <a:endParaRPr lang="en-US" sz="1200" b="0" i="0" u="none" strike="noStrike" cap="none" dirty="0">
              <a:solidFill>
                <a:srgbClr val="000000"/>
              </a:solidFill>
              <a:latin typeface="Helvetica Neue" panose="020B0604020202020204" charset="0"/>
              <a:ea typeface="Helvetica Neue"/>
              <a:cs typeface="Helvetica Neue"/>
              <a:sym typeface="Helvetica Neue"/>
            </a:endParaRPr>
          </a:p>
        </p:txBody>
      </p:sp>
      <p:sp>
        <p:nvSpPr>
          <p:cNvPr id="327" name="Google Shape;327;p32"/>
          <p:cNvSpPr txBox="1"/>
          <p:nvPr/>
        </p:nvSpPr>
        <p:spPr>
          <a:xfrm>
            <a:off x="1295400" y="2304000"/>
            <a:ext cx="5616000" cy="523180"/>
          </a:xfrm>
          <a:prstGeom prst="rect">
            <a:avLst/>
          </a:prstGeom>
          <a:noFill/>
          <a:ln>
            <a:noFill/>
          </a:ln>
        </p:spPr>
        <p:txBody>
          <a:bodyPr spcFirstLastPara="1" wrap="square" lIns="91425" tIns="45700" rIns="91425" bIns="45700" anchor="t" anchorCtr="0">
            <a:noAutofit/>
          </a:bodyPr>
          <a:lstStyle/>
          <a:p>
            <a:pPr lvl="0">
              <a:buSzPts val="2800"/>
            </a:pPr>
            <a:r>
              <a:rPr lang="en-US" sz="2800" b="1">
                <a:solidFill>
                  <a:srgbClr val="AED633"/>
                </a:solidFill>
                <a:latin typeface="Helvetica Neue" panose="020B0604020202020204" charset="0"/>
                <a:ea typeface="Helvetica Neue"/>
                <a:cs typeface="Helvetica Neue"/>
                <a:sym typeface="Helvetica Neue"/>
              </a:rPr>
              <a:t>3.2 Utvecklingsfaser
</a:t>
            </a:r>
            <a:endParaRPr lang="en-US" sz="1400" b="0" i="0" u="none" strike="noStrike" cap="none" dirty="0">
              <a:solidFill>
                <a:srgbClr val="000000"/>
              </a:solidFill>
              <a:latin typeface="Helvetica Neue" panose="020B0604020202020204" charset="0"/>
              <a:ea typeface="Helvetica Neue"/>
              <a:cs typeface="Helvetica Neue"/>
              <a:sym typeface="Helvetica Neue"/>
            </a:endParaRPr>
          </a:p>
        </p:txBody>
      </p:sp>
      <p:sp>
        <p:nvSpPr>
          <p:cNvPr id="328" name="Google Shape;328;p32"/>
          <p:cNvSpPr/>
          <p:nvPr/>
        </p:nvSpPr>
        <p:spPr>
          <a:xfrm>
            <a:off x="5871962" y="5472000"/>
            <a:ext cx="1440000" cy="1440000"/>
          </a:xfrm>
          <a:prstGeom prst="mathPlus">
            <a:avLst>
              <a:gd name="adj1" fmla="val 23520"/>
            </a:avLst>
          </a:prstGeom>
          <a:solidFill>
            <a:srgbClr val="A5A5A5"/>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lang="en-US" sz="1400" b="0" i="0" u="none" strike="noStrike" cap="none" dirty="0">
              <a:solidFill>
                <a:schemeClr val="lt1"/>
              </a:solidFill>
              <a:latin typeface="Helvetica Neue" panose="020B0604020202020204" charset="0"/>
              <a:sym typeface="Arial"/>
            </a:endParaRPr>
          </a:p>
        </p:txBody>
      </p:sp>
      <p:sp>
        <p:nvSpPr>
          <p:cNvPr id="329" name="Google Shape;329;p32"/>
          <p:cNvSpPr/>
          <p:nvPr/>
        </p:nvSpPr>
        <p:spPr>
          <a:xfrm>
            <a:off x="10858243" y="5472000"/>
            <a:ext cx="1440000" cy="1440000"/>
          </a:xfrm>
          <a:prstGeom prst="mathEqual">
            <a:avLst>
              <a:gd name="adj1" fmla="val 23520"/>
              <a:gd name="adj2" fmla="val 11760"/>
            </a:avLst>
          </a:prstGeom>
          <a:solidFill>
            <a:srgbClr val="A5A5A5"/>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lang="en-US" sz="1400" b="0" i="0" u="none" strike="noStrike" cap="none" dirty="0">
              <a:solidFill>
                <a:schemeClr val="dk1"/>
              </a:solidFill>
              <a:latin typeface="Helvetica Neue" panose="020B0604020202020204" charset="0"/>
              <a:sym typeface="Arial"/>
            </a:endParaRPr>
          </a:p>
        </p:txBody>
      </p:sp>
      <p:sp>
        <p:nvSpPr>
          <p:cNvPr id="2" name="Google Shape;308;p31">
            <a:extLst>
              <a:ext uri="{FF2B5EF4-FFF2-40B4-BE49-F238E27FC236}">
                <a16:creationId xmlns:a16="http://schemas.microsoft.com/office/drawing/2014/main" id="{CB6AD3E3-F4BE-2AAC-BC41-2D645A345C45}"/>
              </a:ext>
            </a:extLst>
          </p:cNvPr>
          <p:cNvSpPr txBox="1"/>
          <p:nvPr/>
        </p:nvSpPr>
        <p:spPr>
          <a:xfrm>
            <a:off x="1296000" y="1548000"/>
            <a:ext cx="6408000" cy="830956"/>
          </a:xfrm>
          <a:prstGeom prst="rect">
            <a:avLst/>
          </a:prstGeom>
          <a:noFill/>
          <a:ln>
            <a:noFill/>
          </a:ln>
        </p:spPr>
        <p:txBody>
          <a:bodyPr spcFirstLastPara="1" wrap="square" lIns="91425" tIns="45700" rIns="91425" bIns="45700" anchor="t" anchorCtr="0">
            <a:noAutofit/>
          </a:bodyPr>
          <a:lstStyle/>
          <a:p>
            <a:pPr lvl="0">
              <a:buSzPts val="4800"/>
            </a:pPr>
            <a:r>
              <a:rPr lang="en-US" sz="4800" b="1">
                <a:solidFill>
                  <a:srgbClr val="4D94B7"/>
                </a:solidFill>
                <a:latin typeface="Helvetica Neue" panose="020B0604020202020204" charset="0"/>
                <a:ea typeface="Helvetica Neue"/>
                <a:cs typeface="Helvetica Neue"/>
                <a:sym typeface="Helvetica Neue"/>
              </a:rPr>
              <a:t>3. Självmedvetenhet
</a:t>
            </a:r>
            <a:endParaRPr lang="en-US" sz="1400" b="0" i="0" u="none" strike="noStrike" cap="none" dirty="0">
              <a:solidFill>
                <a:srgbClr val="000000"/>
              </a:solidFill>
              <a:latin typeface="Helvetica Neue" panose="020B0604020202020204" charset="0"/>
              <a:ea typeface="Helvetica Neue"/>
              <a:cs typeface="Helvetica Neue"/>
              <a:sym typeface="Helvetica Neue"/>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2"/>
          <p:cNvSpPr txBox="1"/>
          <p:nvPr/>
        </p:nvSpPr>
        <p:spPr>
          <a:xfrm>
            <a:off x="1296000" y="1548000"/>
            <a:ext cx="3361031" cy="83099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800"/>
              <a:buFont typeface="Arial"/>
              <a:buNone/>
            </a:pPr>
            <a:r>
              <a:rPr lang="en-US" sz="4800" b="1" i="0" u="none" strike="noStrike" cap="none" dirty="0">
                <a:solidFill>
                  <a:srgbClr val="4D94B7"/>
                </a:solidFill>
                <a:latin typeface="Helvetica Neue"/>
                <a:ea typeface="Helvetica Neue"/>
                <a:cs typeface="Helvetica Neue"/>
                <a:sym typeface="Helvetica Neue"/>
              </a:rPr>
              <a:t>Index</a:t>
            </a:r>
            <a:endParaRPr lang="en-US" sz="1400" b="0" i="0" u="none" strike="noStrike" cap="none" dirty="0">
              <a:solidFill>
                <a:srgbClr val="000000"/>
              </a:solidFill>
              <a:latin typeface="Helvetica Neue"/>
              <a:ea typeface="Helvetica Neue"/>
              <a:cs typeface="Helvetica Neue"/>
              <a:sym typeface="Helvetica Neue"/>
            </a:endParaRPr>
          </a:p>
        </p:txBody>
      </p:sp>
      <p:sp>
        <p:nvSpPr>
          <p:cNvPr id="78" name="Google Shape;78;p2"/>
          <p:cNvSpPr txBox="1"/>
          <p:nvPr/>
        </p:nvSpPr>
        <p:spPr>
          <a:xfrm>
            <a:off x="1296000" y="3383999"/>
            <a:ext cx="720000" cy="1440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4800"/>
              <a:buFont typeface="Arial"/>
              <a:buNone/>
            </a:pPr>
            <a:r>
              <a:rPr lang="en-US" sz="4800" b="1" i="0" u="none" strike="noStrike" cap="none" dirty="0">
                <a:solidFill>
                  <a:srgbClr val="4D94B7"/>
                </a:solidFill>
                <a:latin typeface="Helvetica Neue"/>
                <a:ea typeface="Helvetica Neue"/>
                <a:cs typeface="Helvetica Neue"/>
                <a:sym typeface="Helvetica Neue"/>
              </a:rPr>
              <a:t>1</a:t>
            </a:r>
            <a:endParaRPr lang="en-US" sz="1400" b="0" i="0" u="none" strike="noStrike" cap="none" dirty="0">
              <a:solidFill>
                <a:srgbClr val="000000"/>
              </a:solidFill>
              <a:latin typeface="Helvetica Neue"/>
              <a:ea typeface="Helvetica Neue"/>
              <a:cs typeface="Helvetica Neue"/>
              <a:sym typeface="Helvetica Neue"/>
            </a:endParaRPr>
          </a:p>
        </p:txBody>
      </p:sp>
      <p:sp>
        <p:nvSpPr>
          <p:cNvPr id="79" name="Google Shape;79;p2"/>
          <p:cNvSpPr txBox="1"/>
          <p:nvPr/>
        </p:nvSpPr>
        <p:spPr>
          <a:xfrm>
            <a:off x="1296000" y="7451999"/>
            <a:ext cx="720000" cy="1440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4800"/>
              <a:buFont typeface="Arial"/>
              <a:buNone/>
            </a:pPr>
            <a:r>
              <a:rPr lang="en-US" sz="4800" b="1" i="0" u="none" strike="noStrike" cap="none" dirty="0">
                <a:solidFill>
                  <a:srgbClr val="78B17A"/>
                </a:solidFill>
                <a:latin typeface="Helvetica Neue"/>
                <a:ea typeface="Helvetica Neue"/>
                <a:cs typeface="Helvetica Neue"/>
                <a:sym typeface="Helvetica Neue"/>
              </a:rPr>
              <a:t>3</a:t>
            </a:r>
            <a:endParaRPr lang="en-US" sz="1400" b="0" i="0" u="none" strike="noStrike" cap="none" dirty="0">
              <a:solidFill>
                <a:srgbClr val="000000"/>
              </a:solidFill>
              <a:latin typeface="Helvetica Neue"/>
              <a:ea typeface="Helvetica Neue"/>
              <a:cs typeface="Helvetica Neue"/>
              <a:sym typeface="Helvetica Neue"/>
            </a:endParaRPr>
          </a:p>
        </p:txBody>
      </p:sp>
      <p:sp>
        <p:nvSpPr>
          <p:cNvPr id="80" name="Google Shape;80;p2"/>
          <p:cNvSpPr txBox="1"/>
          <p:nvPr/>
        </p:nvSpPr>
        <p:spPr>
          <a:xfrm>
            <a:off x="1296000" y="5184000"/>
            <a:ext cx="720000" cy="1908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4800"/>
              <a:buFont typeface="Arial"/>
              <a:buNone/>
            </a:pPr>
            <a:r>
              <a:rPr lang="en-US" sz="4800" b="1" i="0" u="none" strike="noStrike" cap="none" dirty="0">
                <a:solidFill>
                  <a:srgbClr val="AED633"/>
                </a:solidFill>
                <a:latin typeface="Helvetica Neue"/>
                <a:ea typeface="Helvetica Neue"/>
                <a:cs typeface="Helvetica Neue"/>
                <a:sym typeface="Helvetica Neue"/>
              </a:rPr>
              <a:t>2</a:t>
            </a:r>
            <a:endParaRPr lang="en-US" sz="1400" b="0" i="0" u="none" strike="noStrike" cap="none" dirty="0">
              <a:solidFill>
                <a:srgbClr val="000000"/>
              </a:solidFill>
              <a:latin typeface="Helvetica Neue"/>
              <a:ea typeface="Helvetica Neue"/>
              <a:cs typeface="Helvetica Neue"/>
              <a:sym typeface="Helvetica Neue"/>
            </a:endParaRPr>
          </a:p>
        </p:txBody>
      </p:sp>
      <p:sp>
        <p:nvSpPr>
          <p:cNvPr id="81" name="Google Shape;81;p2"/>
          <p:cNvSpPr txBox="1"/>
          <p:nvPr/>
        </p:nvSpPr>
        <p:spPr>
          <a:xfrm>
            <a:off x="1944000" y="3384000"/>
            <a:ext cx="5580000" cy="1440000"/>
          </a:xfrm>
          <a:prstGeom prst="rect">
            <a:avLst/>
          </a:prstGeom>
          <a:noFill/>
          <a:ln>
            <a:noFill/>
          </a:ln>
        </p:spPr>
        <p:txBody>
          <a:bodyPr spcFirstLastPara="1" wrap="square" lIns="91425" tIns="45700" rIns="91425" bIns="45700" anchor="ctr" anchorCtr="0">
            <a:noAutofit/>
          </a:bodyPr>
          <a:lstStyle/>
          <a:p>
            <a:pPr lvl="0">
              <a:buSzPts val="2400"/>
            </a:pPr>
            <a:r>
              <a:rPr lang="sv-SE" sz="2400" b="1" dirty="0">
                <a:solidFill>
                  <a:schemeClr val="dk1"/>
                </a:solidFill>
                <a:latin typeface="Helvetica Neue"/>
                <a:ea typeface="Helvetica Neue"/>
                <a:cs typeface="Helvetica Neue"/>
                <a:sym typeface="Helvetica Neue"/>
              </a:rPr>
              <a:t>Egenskaper och fördelar med intraprenörer</a:t>
            </a:r>
            <a:endParaRPr lang="en-US" sz="1400" b="1" i="0" u="none" strike="noStrike" cap="none" dirty="0">
              <a:solidFill>
                <a:srgbClr val="000000"/>
              </a:solidFill>
              <a:latin typeface="Helvetica Neue"/>
              <a:ea typeface="Helvetica Neue"/>
              <a:cs typeface="Helvetica Neue"/>
              <a:sym typeface="Helvetica Neue"/>
            </a:endParaRPr>
          </a:p>
        </p:txBody>
      </p:sp>
      <p:sp>
        <p:nvSpPr>
          <p:cNvPr id="82" name="Google Shape;82;p2"/>
          <p:cNvSpPr txBox="1"/>
          <p:nvPr/>
        </p:nvSpPr>
        <p:spPr>
          <a:xfrm>
            <a:off x="1944000" y="7452000"/>
            <a:ext cx="5580000" cy="1440000"/>
          </a:xfrm>
          <a:prstGeom prst="rect">
            <a:avLst/>
          </a:prstGeom>
          <a:noFill/>
          <a:ln>
            <a:noFill/>
          </a:ln>
        </p:spPr>
        <p:txBody>
          <a:bodyPr spcFirstLastPara="1" wrap="square" lIns="91425" tIns="45700" rIns="91425" bIns="45700" anchor="ctr" anchorCtr="0">
            <a:noAutofit/>
          </a:bodyPr>
          <a:lstStyle/>
          <a:p>
            <a:pPr lvl="0">
              <a:buSzPts val="2400"/>
            </a:pPr>
            <a:r>
              <a:rPr lang="sv-SE" sz="2400" b="1" dirty="0">
                <a:solidFill>
                  <a:schemeClr val="dk1"/>
                </a:solidFill>
                <a:latin typeface="Helvetica Neue"/>
                <a:ea typeface="Helvetica Neue"/>
                <a:cs typeface="Helvetica Neue"/>
                <a:sym typeface="Helvetica Neue"/>
              </a:rPr>
              <a:t>Stärka självmedvetenheten för att utveckla </a:t>
            </a:r>
            <a:r>
              <a:rPr lang="sv-SE" sz="2400" b="1" dirty="0" err="1">
                <a:solidFill>
                  <a:schemeClr val="dk1"/>
                </a:solidFill>
                <a:latin typeface="Helvetica Neue"/>
                <a:ea typeface="Helvetica Neue"/>
                <a:cs typeface="Helvetica Neue"/>
                <a:sym typeface="Helvetica Neue"/>
              </a:rPr>
              <a:t>intraprenöriellt</a:t>
            </a:r>
            <a:r>
              <a:rPr lang="sv-SE" sz="2400" b="1" dirty="0">
                <a:solidFill>
                  <a:schemeClr val="dk1"/>
                </a:solidFill>
                <a:latin typeface="Helvetica Neue"/>
                <a:ea typeface="Helvetica Neue"/>
                <a:cs typeface="Helvetica Neue"/>
                <a:sym typeface="Helvetica Neue"/>
              </a:rPr>
              <a:t> beteende</a:t>
            </a:r>
            <a:endParaRPr lang="en-US" sz="1400" b="1" i="0" u="none" strike="noStrike" cap="none" dirty="0">
              <a:solidFill>
                <a:srgbClr val="000000"/>
              </a:solidFill>
              <a:latin typeface="Helvetica Neue"/>
              <a:ea typeface="Helvetica Neue"/>
              <a:cs typeface="Helvetica Neue"/>
              <a:sym typeface="Helvetica Neue"/>
            </a:endParaRPr>
          </a:p>
        </p:txBody>
      </p:sp>
      <p:sp>
        <p:nvSpPr>
          <p:cNvPr id="83" name="Google Shape;83;p2"/>
          <p:cNvSpPr txBox="1"/>
          <p:nvPr/>
        </p:nvSpPr>
        <p:spPr>
          <a:xfrm>
            <a:off x="1944000" y="5184000"/>
            <a:ext cx="5580000" cy="1908000"/>
          </a:xfrm>
          <a:prstGeom prst="rect">
            <a:avLst/>
          </a:prstGeom>
          <a:noFill/>
          <a:ln>
            <a:noFill/>
          </a:ln>
        </p:spPr>
        <p:txBody>
          <a:bodyPr spcFirstLastPara="1" wrap="square" lIns="91425" tIns="45700" rIns="91425" bIns="45700" anchor="ctr" anchorCtr="0">
            <a:noAutofit/>
          </a:bodyPr>
          <a:lstStyle/>
          <a:p>
            <a:pPr lvl="0">
              <a:buSzPts val="2400"/>
            </a:pPr>
            <a:r>
              <a:rPr lang="sv-SE" sz="2400" b="1" dirty="0">
                <a:solidFill>
                  <a:schemeClr val="dk1"/>
                </a:solidFill>
                <a:latin typeface="Helvetica Neue"/>
                <a:ea typeface="Helvetica Neue"/>
                <a:cs typeface="Helvetica Neue"/>
                <a:sym typeface="Helvetica Neue"/>
              </a:rPr>
              <a:t>Stärk för </a:t>
            </a:r>
            <a:r>
              <a:rPr lang="sv-SE" sz="2400" b="1" dirty="0" err="1">
                <a:solidFill>
                  <a:schemeClr val="dk1"/>
                </a:solidFill>
                <a:latin typeface="Helvetica Neue"/>
                <a:ea typeface="Helvetica Neue"/>
                <a:cs typeface="Helvetica Neue"/>
                <a:sym typeface="Helvetica Neue"/>
              </a:rPr>
              <a:t>mindfulness</a:t>
            </a:r>
            <a:r>
              <a:rPr lang="sv-SE" sz="2400" b="1" dirty="0">
                <a:solidFill>
                  <a:schemeClr val="dk1"/>
                </a:solidFill>
                <a:latin typeface="Helvetica Neue"/>
                <a:ea typeface="Helvetica Neue"/>
                <a:cs typeface="Helvetica Neue"/>
                <a:sym typeface="Helvetica Neue"/>
              </a:rPr>
              <a:t> för att utveckla intraprenörer</a:t>
            </a:r>
            <a:endParaRPr lang="en-US" sz="1400" b="1" i="0" u="none" strike="noStrike" cap="none" dirty="0">
              <a:solidFill>
                <a:srgbClr val="000000"/>
              </a:solidFill>
              <a:latin typeface="Helvetica Neue"/>
              <a:ea typeface="Helvetica Neue"/>
              <a:cs typeface="Helvetica Neue"/>
              <a:sym typeface="Helvetica Neue"/>
            </a:endParaRPr>
          </a:p>
        </p:txBody>
      </p:sp>
      <p:sp>
        <p:nvSpPr>
          <p:cNvPr id="87" name="Google Shape;87;p2"/>
          <p:cNvSpPr txBox="1"/>
          <p:nvPr/>
        </p:nvSpPr>
        <p:spPr>
          <a:xfrm>
            <a:off x="8028000" y="3383999"/>
            <a:ext cx="8640000" cy="1440000"/>
          </a:xfrm>
          <a:prstGeom prst="rect">
            <a:avLst/>
          </a:prstGeom>
          <a:noFill/>
          <a:ln>
            <a:noFill/>
          </a:ln>
        </p:spPr>
        <p:txBody>
          <a:bodyPr spcFirstLastPara="1" wrap="square" lIns="91425" tIns="0" rIns="91425" bIns="0" anchor="ctr" anchorCtr="0">
            <a:noAutofit/>
          </a:bodyPr>
          <a:lstStyle/>
          <a:p>
            <a:pPr lvl="0">
              <a:lnSpc>
                <a:spcPct val="125000"/>
              </a:lnSpc>
            </a:pPr>
            <a:r>
              <a:rPr lang="sv-SE" sz="2400" dirty="0">
                <a:latin typeface="Helvetica Neue"/>
                <a:ea typeface="Helvetica Neue"/>
                <a:cs typeface="Helvetica Neue"/>
                <a:sym typeface="Helvetica Neue"/>
              </a:rPr>
              <a:t>1.1 Individuella egenskaper hos en intraprenör
1.2 Personlig utveckling som förutsättning   
1.3 Fördelar med </a:t>
            </a:r>
            <a:r>
              <a:rPr lang="sv-SE" sz="2400" dirty="0" err="1">
                <a:latin typeface="Helvetica Neue"/>
                <a:ea typeface="Helvetica Neue"/>
                <a:cs typeface="Helvetica Neue"/>
                <a:sym typeface="Helvetica Neue"/>
              </a:rPr>
              <a:t>intraprenöriellt</a:t>
            </a:r>
            <a:r>
              <a:rPr lang="sv-SE" sz="2400" dirty="0">
                <a:latin typeface="Helvetica Neue"/>
                <a:ea typeface="Helvetica Neue"/>
                <a:cs typeface="Helvetica Neue"/>
                <a:sym typeface="Helvetica Neue"/>
              </a:rPr>
              <a:t> beteende för anställda</a:t>
            </a:r>
            <a:endParaRPr lang="en-US" dirty="0">
              <a:latin typeface="Helvetica Neue" panose="020B0604020202020204" charset="0"/>
            </a:endParaRPr>
          </a:p>
        </p:txBody>
      </p:sp>
      <p:sp>
        <p:nvSpPr>
          <p:cNvPr id="88" name="Google Shape;88;p2"/>
          <p:cNvSpPr/>
          <p:nvPr/>
        </p:nvSpPr>
        <p:spPr>
          <a:xfrm>
            <a:off x="7668000" y="3384000"/>
            <a:ext cx="180000" cy="1440000"/>
          </a:xfrm>
          <a:prstGeom prst="leftBrace">
            <a:avLst>
              <a:gd name="adj1" fmla="val 8333"/>
              <a:gd name="adj2" fmla="val 50000"/>
            </a:avLst>
          </a:prstGeom>
          <a:no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en-US" sz="1800" b="0" i="0" u="none" strike="noStrike" cap="none" dirty="0">
              <a:solidFill>
                <a:schemeClr val="dk1"/>
              </a:solidFill>
              <a:latin typeface="Helvetica Neue"/>
              <a:ea typeface="Helvetica Neue"/>
              <a:cs typeface="Helvetica Neue"/>
              <a:sym typeface="Helvetica Neue"/>
            </a:endParaRPr>
          </a:p>
        </p:txBody>
      </p:sp>
      <p:sp>
        <p:nvSpPr>
          <p:cNvPr id="89" name="Google Shape;89;p2"/>
          <p:cNvSpPr/>
          <p:nvPr/>
        </p:nvSpPr>
        <p:spPr>
          <a:xfrm>
            <a:off x="7668000" y="5184000"/>
            <a:ext cx="180000" cy="1908000"/>
          </a:xfrm>
          <a:prstGeom prst="leftBrace">
            <a:avLst>
              <a:gd name="adj1" fmla="val 8333"/>
              <a:gd name="adj2" fmla="val 50000"/>
            </a:avLst>
          </a:prstGeom>
          <a:no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en-US" sz="1800" b="0" i="0" u="none" strike="noStrike" cap="none" dirty="0">
              <a:solidFill>
                <a:schemeClr val="dk1"/>
              </a:solidFill>
              <a:latin typeface="Helvetica Neue" panose="020B0604020202020204" charset="0"/>
              <a:ea typeface="Calibri"/>
              <a:cs typeface="Calibri"/>
              <a:sym typeface="Calibri"/>
            </a:endParaRPr>
          </a:p>
        </p:txBody>
      </p:sp>
      <p:sp>
        <p:nvSpPr>
          <p:cNvPr id="90" name="Google Shape;90;p2"/>
          <p:cNvSpPr/>
          <p:nvPr/>
        </p:nvSpPr>
        <p:spPr>
          <a:xfrm>
            <a:off x="7668000" y="7452000"/>
            <a:ext cx="180000" cy="1440000"/>
          </a:xfrm>
          <a:prstGeom prst="leftBrace">
            <a:avLst>
              <a:gd name="adj1" fmla="val 8333"/>
              <a:gd name="adj2" fmla="val 50000"/>
            </a:avLst>
          </a:prstGeom>
          <a:no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en-US" sz="1800" b="0" i="0" u="none" strike="noStrike" cap="none" dirty="0">
              <a:solidFill>
                <a:schemeClr val="dk1"/>
              </a:solidFill>
              <a:latin typeface="Helvetica Neue"/>
              <a:ea typeface="Helvetica Neue"/>
              <a:cs typeface="Helvetica Neue"/>
              <a:sym typeface="Helvetica Neue"/>
            </a:endParaRPr>
          </a:p>
        </p:txBody>
      </p:sp>
      <p:sp>
        <p:nvSpPr>
          <p:cNvPr id="91" name="Google Shape;91;p2"/>
          <p:cNvSpPr txBox="1"/>
          <p:nvPr/>
        </p:nvSpPr>
        <p:spPr>
          <a:xfrm>
            <a:off x="8028000" y="7451999"/>
            <a:ext cx="8640000" cy="1440000"/>
          </a:xfrm>
          <a:prstGeom prst="rect">
            <a:avLst/>
          </a:prstGeom>
          <a:noFill/>
          <a:ln>
            <a:noFill/>
          </a:ln>
        </p:spPr>
        <p:txBody>
          <a:bodyPr spcFirstLastPara="1" wrap="square" lIns="91425" tIns="0" rIns="91425" bIns="0" anchor="ctr" anchorCtr="0">
            <a:noAutofit/>
          </a:bodyPr>
          <a:lstStyle/>
          <a:p>
            <a:pPr lvl="0">
              <a:lnSpc>
                <a:spcPct val="125000"/>
              </a:lnSpc>
              <a:buSzPts val="2400"/>
            </a:pPr>
            <a:r>
              <a:rPr lang="sv-SE" sz="2400" dirty="0">
                <a:solidFill>
                  <a:schemeClr val="dk1"/>
                </a:solidFill>
                <a:latin typeface="Helvetica Neue"/>
                <a:ea typeface="Helvetica Neue"/>
                <a:cs typeface="Helvetica Neue"/>
                <a:sym typeface="Helvetica Neue"/>
              </a:rPr>
              <a:t>3.1 Definitioner och egenskaper
3.2 Utvecklingsfaser
3.3 Integration i det dagliga livet och arbetet</a:t>
            </a:r>
            <a:endParaRPr lang="en-US" dirty="0">
              <a:latin typeface="Helvetica Neue" panose="020B0604020202020204" charset="0"/>
            </a:endParaRPr>
          </a:p>
        </p:txBody>
      </p:sp>
      <p:sp>
        <p:nvSpPr>
          <p:cNvPr id="92" name="Google Shape;92;p2"/>
          <p:cNvSpPr txBox="1"/>
          <p:nvPr/>
        </p:nvSpPr>
        <p:spPr>
          <a:xfrm>
            <a:off x="8028000" y="5183999"/>
            <a:ext cx="8640000" cy="1908000"/>
          </a:xfrm>
          <a:prstGeom prst="rect">
            <a:avLst/>
          </a:prstGeom>
          <a:noFill/>
          <a:ln>
            <a:noFill/>
          </a:ln>
        </p:spPr>
        <p:txBody>
          <a:bodyPr spcFirstLastPara="1" wrap="square" lIns="91425" tIns="0" rIns="91425" bIns="0" anchor="ctr" anchorCtr="0">
            <a:noAutofit/>
          </a:bodyPr>
          <a:lstStyle/>
          <a:p>
            <a:pPr lvl="0">
              <a:lnSpc>
                <a:spcPct val="125000"/>
              </a:lnSpc>
              <a:buSzPts val="2400"/>
            </a:pPr>
            <a:r>
              <a:rPr lang="sv-SE" sz="2400" dirty="0">
                <a:solidFill>
                  <a:schemeClr val="dk1"/>
                </a:solidFill>
                <a:latin typeface="Helvetica Neue"/>
                <a:ea typeface="Helvetica Neue"/>
                <a:cs typeface="Helvetica Neue"/>
                <a:sym typeface="Helvetica Neue"/>
              </a:rPr>
              <a:t>2.1 Definition
2.2 Effekter
2.3 Utveckling och praktik
2.4 Integration i det dagliga livet och arbetet</a:t>
            </a:r>
            <a:endParaRPr lang="en-US" dirty="0">
              <a:latin typeface="Helvetica Neue" panose="020B060402020202020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33"/>
          <p:cNvSpPr txBox="1"/>
          <p:nvPr/>
        </p:nvSpPr>
        <p:spPr>
          <a:xfrm>
            <a:off x="14040000" y="5256000"/>
            <a:ext cx="2988000" cy="3420000"/>
          </a:xfrm>
          <a:prstGeom prst="rect">
            <a:avLst/>
          </a:prstGeom>
          <a:solidFill>
            <a:schemeClr val="lt1"/>
          </a:solidFill>
          <a:ln w="9525" cap="flat" cmpd="sng">
            <a:solidFill>
              <a:srgbClr val="AED633"/>
            </a:solidFill>
            <a:prstDash val="solid"/>
            <a:round/>
            <a:headEnd type="none" w="sm" len="sm"/>
            <a:tailEnd type="none" w="sm" len="sm"/>
          </a:ln>
        </p:spPr>
        <p:txBody>
          <a:bodyPr spcFirstLastPara="1" wrap="square" lIns="91425" tIns="504000" rIns="91425" bIns="45700" anchor="t" anchorCtr="0">
            <a:noAutofit/>
          </a:bodyPr>
          <a:lstStyle/>
          <a:p>
            <a:pPr lvl="0" algn="ctr"/>
            <a:r>
              <a:rPr lang="sv-SE" sz="2400" dirty="0">
                <a:latin typeface="Helvetica Neue" panose="020B0604020202020204" charset="0"/>
                <a:ea typeface="Helvetica Neue"/>
                <a:cs typeface="Helvetica Neue"/>
                <a:sym typeface="Helvetica Neue"/>
              </a:rPr>
              <a:t>I vilka ämnen blir du ofta tillfrågad om råd av kollegor?</a:t>
            </a:r>
            <a:endParaRPr lang="en-US" dirty="0">
              <a:latin typeface="Helvetica Neue" panose="020B0604020202020204" charset="0"/>
            </a:endParaRPr>
          </a:p>
        </p:txBody>
      </p:sp>
      <p:sp>
        <p:nvSpPr>
          <p:cNvPr id="335" name="Google Shape;335;p33"/>
          <p:cNvSpPr txBox="1"/>
          <p:nvPr/>
        </p:nvSpPr>
        <p:spPr>
          <a:xfrm>
            <a:off x="10872000" y="5256000"/>
            <a:ext cx="2988000" cy="3420000"/>
          </a:xfrm>
          <a:prstGeom prst="rect">
            <a:avLst/>
          </a:prstGeom>
          <a:solidFill>
            <a:schemeClr val="lt1"/>
          </a:solidFill>
          <a:ln w="9525" cap="flat" cmpd="sng">
            <a:solidFill>
              <a:srgbClr val="AED633"/>
            </a:solidFill>
            <a:prstDash val="solid"/>
            <a:round/>
            <a:headEnd type="none" w="sm" len="sm"/>
            <a:tailEnd type="none" w="sm" len="sm"/>
          </a:ln>
        </p:spPr>
        <p:txBody>
          <a:bodyPr spcFirstLastPara="1" wrap="square" lIns="91425" tIns="504000" rIns="91425" bIns="45700" anchor="t" anchorCtr="0">
            <a:noAutofit/>
          </a:bodyPr>
          <a:lstStyle/>
          <a:p>
            <a:pPr lvl="0" algn="ctr"/>
            <a:r>
              <a:rPr lang="sv-SE" sz="2400" dirty="0">
                <a:latin typeface="Helvetica Neue" panose="020B0604020202020204" charset="0"/>
                <a:ea typeface="Helvetica Neue"/>
                <a:cs typeface="Helvetica Neue"/>
                <a:sym typeface="Helvetica Neue"/>
              </a:rPr>
              <a:t>I vilka stunder var du särskilt stolt över dig själv och varför</a:t>
            </a:r>
            <a:r>
              <a:rPr lang="en-US" sz="2400" b="0" i="0" u="none" strike="noStrike" cap="none" dirty="0">
                <a:solidFill>
                  <a:srgbClr val="000000"/>
                </a:solidFill>
                <a:latin typeface="Helvetica Neue" panose="020B0604020202020204" charset="0"/>
                <a:ea typeface="Helvetica Neue"/>
                <a:cs typeface="Helvetica Neue"/>
                <a:sym typeface="Helvetica Neue"/>
              </a:rPr>
              <a:t>?</a:t>
            </a:r>
            <a:endParaRPr lang="en-US" dirty="0">
              <a:latin typeface="Helvetica Neue" panose="020B0604020202020204" charset="0"/>
            </a:endParaRPr>
          </a:p>
        </p:txBody>
      </p:sp>
      <p:sp>
        <p:nvSpPr>
          <p:cNvPr id="336" name="Google Shape;336;p33"/>
          <p:cNvSpPr txBox="1"/>
          <p:nvPr/>
        </p:nvSpPr>
        <p:spPr>
          <a:xfrm>
            <a:off x="7704000" y="5256000"/>
            <a:ext cx="2988000" cy="3420000"/>
          </a:xfrm>
          <a:prstGeom prst="rect">
            <a:avLst/>
          </a:prstGeom>
          <a:solidFill>
            <a:schemeClr val="lt1"/>
          </a:solidFill>
          <a:ln w="9525" cap="flat" cmpd="sng">
            <a:solidFill>
              <a:srgbClr val="AED633"/>
            </a:solidFill>
            <a:prstDash val="solid"/>
            <a:round/>
            <a:headEnd type="none" w="sm" len="sm"/>
            <a:tailEnd type="none" w="sm" len="sm"/>
          </a:ln>
        </p:spPr>
        <p:txBody>
          <a:bodyPr spcFirstLastPara="1" wrap="square" lIns="91425" tIns="504000" rIns="91425" bIns="45700" anchor="t" anchorCtr="0">
            <a:noAutofit/>
          </a:bodyPr>
          <a:lstStyle/>
          <a:p>
            <a:pPr lvl="0" algn="ctr"/>
            <a:r>
              <a:rPr lang="sv-SE" sz="2400" dirty="0">
                <a:latin typeface="Helvetica Neue" panose="020B0604020202020204" charset="0"/>
                <a:ea typeface="Helvetica Neue"/>
                <a:cs typeface="Helvetica Neue"/>
                <a:sym typeface="Helvetica Neue"/>
              </a:rPr>
              <a:t>Kom ihåg händelser där du påverkade händelseförloppet, trots osäkerhet, motgångar och tillfälliga misslyckanden</a:t>
            </a:r>
            <a:r>
              <a:rPr lang="en-US" sz="2400" b="0" i="0" u="none" strike="noStrike" cap="none" dirty="0">
                <a:solidFill>
                  <a:srgbClr val="000000"/>
                </a:solidFill>
                <a:latin typeface="Helvetica Neue" panose="020B0604020202020204" charset="0"/>
                <a:ea typeface="Helvetica Neue"/>
                <a:cs typeface="Helvetica Neue"/>
                <a:sym typeface="Helvetica Neue"/>
              </a:rPr>
              <a:t>.</a:t>
            </a:r>
            <a:endParaRPr lang="en-US" dirty="0">
              <a:latin typeface="Helvetica Neue" panose="020B0604020202020204" charset="0"/>
            </a:endParaRPr>
          </a:p>
        </p:txBody>
      </p:sp>
      <p:sp>
        <p:nvSpPr>
          <p:cNvPr id="337" name="Google Shape;337;p33"/>
          <p:cNvSpPr/>
          <p:nvPr/>
        </p:nvSpPr>
        <p:spPr>
          <a:xfrm>
            <a:off x="14004000" y="4320000"/>
            <a:ext cx="3060000" cy="972000"/>
          </a:xfrm>
          <a:prstGeom prst="roundRect">
            <a:avLst>
              <a:gd name="adj" fmla="val 16667"/>
            </a:avLst>
          </a:prstGeom>
          <a:solidFill>
            <a:srgbClr val="4D94B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2400" b="1" i="0" u="none" strike="noStrike" cap="none" dirty="0">
                <a:solidFill>
                  <a:schemeClr val="lt1"/>
                </a:solidFill>
                <a:latin typeface="Helvetica Neue" panose="020B0604020202020204" charset="0"/>
                <a:ea typeface="Helvetica Neue"/>
                <a:cs typeface="Helvetica Neue"/>
                <a:sym typeface="Helvetica Neue"/>
              </a:rPr>
              <a:t>5.</a:t>
            </a:r>
            <a:endParaRPr lang="en-US" dirty="0">
              <a:latin typeface="Helvetica Neue" panose="020B0604020202020204" charset="0"/>
            </a:endParaRPr>
          </a:p>
        </p:txBody>
      </p:sp>
      <p:sp>
        <p:nvSpPr>
          <p:cNvPr id="338" name="Google Shape;338;p33"/>
          <p:cNvSpPr/>
          <p:nvPr/>
        </p:nvSpPr>
        <p:spPr>
          <a:xfrm>
            <a:off x="10836000" y="4320000"/>
            <a:ext cx="3060000" cy="972000"/>
          </a:xfrm>
          <a:prstGeom prst="roundRect">
            <a:avLst>
              <a:gd name="adj" fmla="val 16667"/>
            </a:avLst>
          </a:prstGeom>
          <a:solidFill>
            <a:srgbClr val="4D94B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2400" b="1" i="0" u="none" strike="noStrike" cap="none" dirty="0">
                <a:solidFill>
                  <a:schemeClr val="lt1"/>
                </a:solidFill>
                <a:latin typeface="Helvetica Neue" panose="020B0604020202020204" charset="0"/>
                <a:ea typeface="Helvetica Neue"/>
                <a:cs typeface="Helvetica Neue"/>
                <a:sym typeface="Helvetica Neue"/>
              </a:rPr>
              <a:t>4.</a:t>
            </a:r>
            <a:endParaRPr lang="en-US" dirty="0">
              <a:latin typeface="Helvetica Neue" panose="020B0604020202020204" charset="0"/>
            </a:endParaRPr>
          </a:p>
        </p:txBody>
      </p:sp>
      <p:sp>
        <p:nvSpPr>
          <p:cNvPr id="339" name="Google Shape;339;p33"/>
          <p:cNvSpPr/>
          <p:nvPr/>
        </p:nvSpPr>
        <p:spPr>
          <a:xfrm>
            <a:off x="7668000" y="4320000"/>
            <a:ext cx="3060000" cy="972000"/>
          </a:xfrm>
          <a:prstGeom prst="roundRect">
            <a:avLst>
              <a:gd name="adj" fmla="val 16667"/>
            </a:avLst>
          </a:prstGeom>
          <a:solidFill>
            <a:srgbClr val="4D94B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2400" b="1" i="0" u="none" strike="noStrike" cap="none" dirty="0">
                <a:solidFill>
                  <a:schemeClr val="lt1"/>
                </a:solidFill>
                <a:latin typeface="Helvetica Neue" panose="020B0604020202020204" charset="0"/>
                <a:ea typeface="Helvetica Neue"/>
                <a:cs typeface="Helvetica Neue"/>
                <a:sym typeface="Helvetica Neue"/>
              </a:rPr>
              <a:t>3.</a:t>
            </a:r>
            <a:endParaRPr lang="en-US" dirty="0">
              <a:latin typeface="Helvetica Neue" panose="020B0604020202020204" charset="0"/>
            </a:endParaRPr>
          </a:p>
        </p:txBody>
      </p:sp>
      <p:sp>
        <p:nvSpPr>
          <p:cNvPr id="340" name="Google Shape;340;p33"/>
          <p:cNvSpPr txBox="1"/>
          <p:nvPr/>
        </p:nvSpPr>
        <p:spPr>
          <a:xfrm>
            <a:off x="4536000" y="5256000"/>
            <a:ext cx="2988000" cy="3420000"/>
          </a:xfrm>
          <a:prstGeom prst="rect">
            <a:avLst/>
          </a:prstGeom>
          <a:solidFill>
            <a:schemeClr val="lt1"/>
          </a:solidFill>
          <a:ln w="9525" cap="flat" cmpd="sng">
            <a:solidFill>
              <a:srgbClr val="AED633"/>
            </a:solidFill>
            <a:prstDash val="solid"/>
            <a:round/>
            <a:headEnd type="none" w="sm" len="sm"/>
            <a:tailEnd type="none" w="sm" len="sm"/>
          </a:ln>
        </p:spPr>
        <p:txBody>
          <a:bodyPr spcFirstLastPara="1" wrap="square" lIns="91425" tIns="504000" rIns="91425" bIns="45700" anchor="t" anchorCtr="0">
            <a:noAutofit/>
          </a:bodyPr>
          <a:lstStyle/>
          <a:p>
            <a:pPr lvl="0" algn="ctr"/>
            <a:r>
              <a:rPr lang="sv-SE" sz="2400" dirty="0">
                <a:latin typeface="Helvetica Neue" panose="020B0604020202020204" charset="0"/>
                <a:ea typeface="Helvetica Neue"/>
                <a:cs typeface="Helvetica Neue"/>
                <a:sym typeface="Helvetica Neue"/>
              </a:rPr>
              <a:t>Vilka individuella och gruppstyrkor och svagheter har du</a:t>
            </a:r>
            <a:r>
              <a:rPr lang="en-US" sz="2400" b="0" i="0" u="none" strike="noStrike" cap="none" dirty="0">
                <a:solidFill>
                  <a:srgbClr val="000000"/>
                </a:solidFill>
                <a:latin typeface="Helvetica Neue" panose="020B0604020202020204" charset="0"/>
                <a:ea typeface="Helvetica Neue"/>
                <a:cs typeface="Helvetica Neue"/>
                <a:sym typeface="Helvetica Neue"/>
              </a:rPr>
              <a:t>?</a:t>
            </a:r>
            <a:endParaRPr lang="en-US" dirty="0">
              <a:latin typeface="Helvetica Neue" panose="020B0604020202020204" charset="0"/>
            </a:endParaRPr>
          </a:p>
        </p:txBody>
      </p:sp>
      <p:sp>
        <p:nvSpPr>
          <p:cNvPr id="341" name="Google Shape;341;p33"/>
          <p:cNvSpPr/>
          <p:nvPr/>
        </p:nvSpPr>
        <p:spPr>
          <a:xfrm>
            <a:off x="4500000" y="4320000"/>
            <a:ext cx="3060000" cy="972000"/>
          </a:xfrm>
          <a:prstGeom prst="roundRect">
            <a:avLst>
              <a:gd name="adj" fmla="val 16667"/>
            </a:avLst>
          </a:prstGeom>
          <a:solidFill>
            <a:srgbClr val="4D94B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2400" b="1" i="0" u="none" strike="noStrike" cap="none" dirty="0">
                <a:solidFill>
                  <a:schemeClr val="lt1"/>
                </a:solidFill>
                <a:latin typeface="Helvetica Neue" panose="020B0604020202020204" charset="0"/>
                <a:ea typeface="Helvetica Neue"/>
                <a:cs typeface="Helvetica Neue"/>
                <a:sym typeface="Helvetica Neue"/>
              </a:rPr>
              <a:t>2.</a:t>
            </a:r>
            <a:endParaRPr lang="en-US" dirty="0">
              <a:latin typeface="Helvetica Neue" panose="020B0604020202020204" charset="0"/>
            </a:endParaRPr>
          </a:p>
        </p:txBody>
      </p:sp>
      <p:sp>
        <p:nvSpPr>
          <p:cNvPr id="342" name="Google Shape;342;p33"/>
          <p:cNvSpPr txBox="1"/>
          <p:nvPr/>
        </p:nvSpPr>
        <p:spPr>
          <a:xfrm>
            <a:off x="1368000" y="5256000"/>
            <a:ext cx="2988000" cy="3420000"/>
          </a:xfrm>
          <a:prstGeom prst="rect">
            <a:avLst/>
          </a:prstGeom>
          <a:solidFill>
            <a:schemeClr val="lt1"/>
          </a:solidFill>
          <a:ln w="9525" cap="flat" cmpd="sng">
            <a:solidFill>
              <a:srgbClr val="AED633"/>
            </a:solidFill>
            <a:prstDash val="solid"/>
            <a:round/>
            <a:headEnd type="none" w="sm" len="sm"/>
            <a:tailEnd type="none" w="sm" len="sm"/>
          </a:ln>
        </p:spPr>
        <p:txBody>
          <a:bodyPr spcFirstLastPara="1" wrap="square" lIns="91425" tIns="504000" rIns="91425" bIns="45700" anchor="t" anchorCtr="0">
            <a:noAutofit/>
          </a:bodyPr>
          <a:lstStyle/>
          <a:p>
            <a:pPr lvl="0" algn="ctr"/>
            <a:r>
              <a:rPr lang="sv-SE" sz="2400" dirty="0">
                <a:latin typeface="Helvetica Neue" panose="020B0604020202020204" charset="0"/>
                <a:ea typeface="Helvetica Neue"/>
                <a:cs typeface="Helvetica Neue"/>
                <a:sym typeface="Helvetica Neue"/>
              </a:rPr>
              <a:t>Vilka behov, ambitioner och önskemål på kort, medellång och lång sikt har du?</a:t>
            </a:r>
            <a:endParaRPr lang="en-US" dirty="0">
              <a:latin typeface="Helvetica Neue" panose="020B0604020202020204" charset="0"/>
            </a:endParaRPr>
          </a:p>
        </p:txBody>
      </p:sp>
      <p:sp>
        <p:nvSpPr>
          <p:cNvPr id="343" name="Google Shape;343;p33"/>
          <p:cNvSpPr txBox="1"/>
          <p:nvPr/>
        </p:nvSpPr>
        <p:spPr>
          <a:xfrm>
            <a:off x="1296000" y="3384000"/>
            <a:ext cx="15297875" cy="461665"/>
          </a:xfrm>
          <a:prstGeom prst="rect">
            <a:avLst/>
          </a:prstGeom>
          <a:noFill/>
          <a:ln>
            <a:noFill/>
          </a:ln>
        </p:spPr>
        <p:txBody>
          <a:bodyPr spcFirstLastPara="1" wrap="square" lIns="91425" tIns="45700" rIns="91425" bIns="45700" anchor="t" anchorCtr="0">
            <a:noAutofit/>
          </a:bodyPr>
          <a:lstStyle/>
          <a:p>
            <a:pPr lvl="0"/>
            <a:r>
              <a:rPr lang="sv-SE" sz="2400" dirty="0">
                <a:solidFill>
                  <a:schemeClr val="tx1"/>
                </a:solidFill>
                <a:latin typeface="Helvetica Neue" panose="020B0604020202020204" charset="0"/>
                <a:ea typeface="Helvetica Neue"/>
                <a:cs typeface="Helvetica Neue"/>
                <a:sym typeface="Helvetica Neue"/>
              </a:rPr>
              <a:t>Reflektion av din styrka och svagheter
</a:t>
            </a:r>
            <a:endParaRPr lang="en-US" sz="2400" b="0" i="0" u="none" strike="noStrike" cap="none" dirty="0">
              <a:solidFill>
                <a:schemeClr val="tx1"/>
              </a:solidFill>
              <a:latin typeface="Helvetica Neue" panose="020B0604020202020204" charset="0"/>
              <a:ea typeface="Helvetica Neue"/>
              <a:cs typeface="Helvetica Neue"/>
              <a:sym typeface="Helvetica Neue"/>
            </a:endParaRPr>
          </a:p>
        </p:txBody>
      </p:sp>
      <p:sp>
        <p:nvSpPr>
          <p:cNvPr id="345" name="Google Shape;345;p33"/>
          <p:cNvSpPr txBox="1"/>
          <p:nvPr/>
        </p:nvSpPr>
        <p:spPr>
          <a:xfrm>
            <a:off x="1295400" y="2304000"/>
            <a:ext cx="5616000" cy="523180"/>
          </a:xfrm>
          <a:prstGeom prst="rect">
            <a:avLst/>
          </a:prstGeom>
          <a:noFill/>
          <a:ln>
            <a:noFill/>
          </a:ln>
        </p:spPr>
        <p:txBody>
          <a:bodyPr spcFirstLastPara="1" wrap="square" lIns="91425" tIns="45700" rIns="91425" bIns="45700" anchor="t" anchorCtr="0">
            <a:noAutofit/>
          </a:bodyPr>
          <a:lstStyle/>
          <a:p>
            <a:pPr lvl="0">
              <a:buSzPts val="2800"/>
            </a:pPr>
            <a:r>
              <a:rPr lang="en-US" sz="2800" b="1">
                <a:solidFill>
                  <a:srgbClr val="AED633"/>
                </a:solidFill>
                <a:latin typeface="Helvetica Neue" panose="020B0604020202020204" charset="0"/>
                <a:ea typeface="Helvetica Neue"/>
                <a:cs typeface="Helvetica Neue"/>
                <a:sym typeface="Helvetica Neue"/>
              </a:rPr>
              <a:t>3.2 Utvecklingsfaser (1)
</a:t>
            </a:r>
            <a:endParaRPr lang="en-US" sz="1400" b="0" i="0" u="none" strike="noStrike" cap="none" dirty="0">
              <a:solidFill>
                <a:srgbClr val="000000"/>
              </a:solidFill>
              <a:latin typeface="Helvetica Neue" panose="020B0604020202020204" charset="0"/>
              <a:ea typeface="Helvetica Neue"/>
              <a:cs typeface="Helvetica Neue"/>
              <a:sym typeface="Helvetica Neue"/>
            </a:endParaRPr>
          </a:p>
        </p:txBody>
      </p:sp>
      <p:sp>
        <p:nvSpPr>
          <p:cNvPr id="346" name="Google Shape;346;p33"/>
          <p:cNvSpPr/>
          <p:nvPr/>
        </p:nvSpPr>
        <p:spPr>
          <a:xfrm>
            <a:off x="11106123" y="780673"/>
            <a:ext cx="6325369" cy="2556000"/>
          </a:xfrm>
          <a:prstGeom prst="rightArrow">
            <a:avLst>
              <a:gd name="adj1" fmla="val 50000"/>
              <a:gd name="adj2" fmla="val 50000"/>
            </a:avLst>
          </a:prstGeom>
          <a:solidFill>
            <a:srgbClr val="D8D8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lang="en-US" sz="2400" b="1" i="0" u="none" strike="noStrike" cap="none" dirty="0">
              <a:solidFill>
                <a:srgbClr val="000000"/>
              </a:solidFill>
              <a:latin typeface="Helvetica Neue" panose="020B0604020202020204" charset="0"/>
              <a:ea typeface="Helvetica Neue"/>
              <a:cs typeface="Helvetica Neue"/>
              <a:sym typeface="Helvetica Neue"/>
            </a:endParaRPr>
          </a:p>
        </p:txBody>
      </p:sp>
      <p:sp>
        <p:nvSpPr>
          <p:cNvPr id="347" name="Google Shape;347;p33"/>
          <p:cNvSpPr/>
          <p:nvPr/>
        </p:nvSpPr>
        <p:spPr>
          <a:xfrm>
            <a:off x="10548002" y="1547472"/>
            <a:ext cx="2232483" cy="1022400"/>
          </a:xfrm>
          <a:prstGeom prst="roundRect">
            <a:avLst>
              <a:gd name="adj" fmla="val 16667"/>
            </a:avLst>
          </a:prstGeom>
          <a:solidFill>
            <a:srgbClr val="AED633"/>
          </a:solidFill>
          <a:ln>
            <a:noFill/>
          </a:ln>
          <a:effectLst>
            <a:outerShdw blurRad="149987" dist="250190" dir="8460000" algn="ctr">
              <a:srgbClr val="000000">
                <a:alpha val="2784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lang="en-US" sz="2400" b="1" i="0" u="none" strike="noStrike" cap="none" dirty="0">
              <a:solidFill>
                <a:srgbClr val="000000"/>
              </a:solidFill>
              <a:latin typeface="Helvetica Neue" panose="020B0604020202020204" charset="0"/>
              <a:ea typeface="Helvetica Neue"/>
              <a:cs typeface="Helvetica Neue"/>
              <a:sym typeface="Helvetica Neue"/>
            </a:endParaRPr>
          </a:p>
        </p:txBody>
      </p:sp>
      <p:sp>
        <p:nvSpPr>
          <p:cNvPr id="348" name="Google Shape;348;p33"/>
          <p:cNvSpPr txBox="1"/>
          <p:nvPr/>
        </p:nvSpPr>
        <p:spPr>
          <a:xfrm>
            <a:off x="10597912" y="1597382"/>
            <a:ext cx="2132664" cy="922581"/>
          </a:xfrm>
          <a:prstGeom prst="rect">
            <a:avLst/>
          </a:prstGeom>
          <a:noFill/>
          <a:ln>
            <a:noFill/>
          </a:ln>
        </p:spPr>
        <p:txBody>
          <a:bodyPr spcFirstLastPara="1" wrap="square" lIns="91425" tIns="91425" rIns="91425" bIns="91425" anchor="ctr" anchorCtr="0">
            <a:noAutofit/>
          </a:bodyPr>
          <a:lstStyle/>
          <a:p>
            <a:pPr lvl="0" algn="ctr">
              <a:lnSpc>
                <a:spcPct val="90000"/>
              </a:lnSpc>
              <a:buClr>
                <a:schemeClr val="lt1"/>
              </a:buClr>
              <a:buSzPts val="2400"/>
            </a:pPr>
            <a:r>
              <a:rPr lang="en-US" sz="2400" b="1" dirty="0" err="1">
                <a:solidFill>
                  <a:schemeClr val="lt1"/>
                </a:solidFill>
                <a:latin typeface="Helvetica Neue" panose="020B0604020202020204" charset="0"/>
                <a:ea typeface="Helvetica Neue"/>
                <a:cs typeface="Helvetica Neue"/>
                <a:sym typeface="Helvetica Neue"/>
              </a:rPr>
              <a:t>Fas</a:t>
            </a:r>
            <a:r>
              <a:rPr lang="en-US" sz="2400" b="1" dirty="0">
                <a:solidFill>
                  <a:schemeClr val="lt1"/>
                </a:solidFill>
                <a:latin typeface="Helvetica Neue" panose="020B0604020202020204" charset="0"/>
                <a:ea typeface="Helvetica Neue"/>
                <a:cs typeface="Helvetica Neue"/>
                <a:sym typeface="Helvetica Neue"/>
              </a:rPr>
              <a:t> av </a:t>
            </a:r>
            <a:r>
              <a:rPr lang="en-US" sz="2400" b="1" dirty="0" err="1">
                <a:solidFill>
                  <a:schemeClr val="lt1"/>
                </a:solidFill>
                <a:latin typeface="Helvetica Neue" panose="020B0604020202020204" charset="0"/>
                <a:ea typeface="Helvetica Neue"/>
                <a:cs typeface="Helvetica Neue"/>
                <a:sym typeface="Helvetica Neue"/>
              </a:rPr>
              <a:t>reflektion</a:t>
            </a:r>
            <a:endParaRPr lang="en-US" sz="2400" b="1" i="0" u="none" strike="noStrike" cap="none" dirty="0">
              <a:solidFill>
                <a:schemeClr val="lt1"/>
              </a:solidFill>
              <a:latin typeface="Helvetica Neue" panose="020B0604020202020204" charset="0"/>
              <a:ea typeface="Helvetica Neue"/>
              <a:cs typeface="Helvetica Neue"/>
              <a:sym typeface="Helvetica Neue"/>
            </a:endParaRPr>
          </a:p>
        </p:txBody>
      </p:sp>
      <p:sp>
        <p:nvSpPr>
          <p:cNvPr id="349" name="Google Shape;349;p33"/>
          <p:cNvSpPr/>
          <p:nvPr/>
        </p:nvSpPr>
        <p:spPr>
          <a:xfrm>
            <a:off x="13152565" y="1547472"/>
            <a:ext cx="2232483" cy="1022400"/>
          </a:xfrm>
          <a:prstGeom prst="roundRect">
            <a:avLst>
              <a:gd name="adj" fmla="val 16667"/>
            </a:avLst>
          </a:prstGeom>
          <a:solidFill>
            <a:srgbClr val="F2F2F2"/>
          </a:solidFill>
          <a:ln>
            <a:noFill/>
          </a:ln>
          <a:effectLst>
            <a:outerShdw blurRad="149987" dist="250190" dir="8460000" algn="ctr">
              <a:srgbClr val="000000">
                <a:alpha val="2784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lang="en-US" sz="2400" b="1" i="0" u="none" strike="noStrike" cap="none" dirty="0">
              <a:solidFill>
                <a:srgbClr val="000000"/>
              </a:solidFill>
              <a:latin typeface="Helvetica Neue" panose="020B0604020202020204" charset="0"/>
              <a:ea typeface="Helvetica Neue"/>
              <a:cs typeface="Helvetica Neue"/>
              <a:sym typeface="Helvetica Neue"/>
            </a:endParaRPr>
          </a:p>
        </p:txBody>
      </p:sp>
      <p:sp>
        <p:nvSpPr>
          <p:cNvPr id="350" name="Google Shape;350;p33"/>
          <p:cNvSpPr txBox="1"/>
          <p:nvPr/>
        </p:nvSpPr>
        <p:spPr>
          <a:xfrm>
            <a:off x="13202475" y="1597382"/>
            <a:ext cx="2132664" cy="922581"/>
          </a:xfrm>
          <a:prstGeom prst="rect">
            <a:avLst/>
          </a:prstGeom>
          <a:noFill/>
          <a:ln>
            <a:noFill/>
          </a:ln>
        </p:spPr>
        <p:txBody>
          <a:bodyPr spcFirstLastPara="1" wrap="square" lIns="91425" tIns="91425" rIns="91425" bIns="91425" anchor="ctr" anchorCtr="0">
            <a:noAutofit/>
          </a:bodyPr>
          <a:lstStyle/>
          <a:p>
            <a:pPr lvl="0" algn="ctr">
              <a:lnSpc>
                <a:spcPct val="90000"/>
              </a:lnSpc>
              <a:buClr>
                <a:schemeClr val="lt1"/>
              </a:buClr>
              <a:buSzPts val="2400"/>
            </a:pPr>
            <a:r>
              <a:rPr lang="en-US" sz="2400" dirty="0" err="1">
                <a:solidFill>
                  <a:schemeClr val="bg1"/>
                </a:solidFill>
                <a:latin typeface="Helvetica Neue" panose="020B0604020202020204" charset="0"/>
                <a:ea typeface="Helvetica Neue"/>
                <a:cs typeface="Helvetica Neue"/>
                <a:sym typeface="Helvetica Neue"/>
              </a:rPr>
              <a:t>Särskilda</a:t>
            </a:r>
            <a:r>
              <a:rPr lang="en-US" sz="2400" dirty="0">
                <a:solidFill>
                  <a:schemeClr val="bg1"/>
                </a:solidFill>
                <a:latin typeface="Helvetica Neue" panose="020B0604020202020204" charset="0"/>
                <a:ea typeface="Helvetica Neue"/>
                <a:cs typeface="Helvetica Neue"/>
                <a:sym typeface="Helvetica Neue"/>
              </a:rPr>
              <a:t> </a:t>
            </a:r>
            <a:r>
              <a:rPr lang="en-US" sz="2400" dirty="0" err="1">
                <a:solidFill>
                  <a:schemeClr val="bg1"/>
                </a:solidFill>
                <a:latin typeface="Helvetica Neue" panose="020B0604020202020204" charset="0"/>
                <a:ea typeface="Helvetica Neue"/>
                <a:cs typeface="Helvetica Neue"/>
                <a:sym typeface="Helvetica Neue"/>
              </a:rPr>
              <a:t>situationer</a:t>
            </a:r>
            <a:endParaRPr lang="en-US" sz="2400" i="0" u="none" strike="noStrike" cap="none" dirty="0">
              <a:solidFill>
                <a:schemeClr val="bg1"/>
              </a:solidFill>
              <a:latin typeface="Helvetica Neue" panose="020B0604020202020204" charset="0"/>
              <a:ea typeface="Helvetica Neue"/>
              <a:cs typeface="Helvetica Neue"/>
              <a:sym typeface="Helvetica Neue"/>
            </a:endParaRPr>
          </a:p>
        </p:txBody>
      </p:sp>
      <p:sp>
        <p:nvSpPr>
          <p:cNvPr id="351" name="Google Shape;351;p33"/>
          <p:cNvSpPr/>
          <p:nvPr/>
        </p:nvSpPr>
        <p:spPr>
          <a:xfrm>
            <a:off x="15757129" y="1547472"/>
            <a:ext cx="2232483" cy="1022400"/>
          </a:xfrm>
          <a:prstGeom prst="roundRect">
            <a:avLst>
              <a:gd name="adj" fmla="val 16667"/>
            </a:avLst>
          </a:prstGeom>
          <a:solidFill>
            <a:srgbClr val="F2F2F2"/>
          </a:solidFill>
          <a:ln>
            <a:noFill/>
          </a:ln>
          <a:effectLst>
            <a:outerShdw blurRad="149987" dist="250190" dir="8460000" algn="ctr">
              <a:srgbClr val="000000">
                <a:alpha val="2784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lang="en-US" sz="2400" b="1" i="0" u="none" strike="noStrike" cap="none" dirty="0">
              <a:solidFill>
                <a:srgbClr val="000000"/>
              </a:solidFill>
              <a:latin typeface="Helvetica Neue" panose="020B0604020202020204" charset="0"/>
              <a:ea typeface="Helvetica Neue"/>
              <a:cs typeface="Helvetica Neue"/>
              <a:sym typeface="Helvetica Neue"/>
            </a:endParaRPr>
          </a:p>
        </p:txBody>
      </p:sp>
      <p:sp>
        <p:nvSpPr>
          <p:cNvPr id="352" name="Google Shape;352;p33"/>
          <p:cNvSpPr txBox="1"/>
          <p:nvPr/>
        </p:nvSpPr>
        <p:spPr>
          <a:xfrm>
            <a:off x="15807038" y="1597382"/>
            <a:ext cx="2366661" cy="922581"/>
          </a:xfrm>
          <a:prstGeom prst="rect">
            <a:avLst/>
          </a:prstGeom>
          <a:noFill/>
          <a:ln>
            <a:noFill/>
          </a:ln>
        </p:spPr>
        <p:txBody>
          <a:bodyPr spcFirstLastPara="1" wrap="square" lIns="91425" tIns="91425" rIns="91425" bIns="91425" anchor="ctr" anchorCtr="0">
            <a:noAutofit/>
          </a:bodyPr>
          <a:lstStyle/>
          <a:p>
            <a:pPr lvl="0" algn="ctr">
              <a:lnSpc>
                <a:spcPct val="90000"/>
              </a:lnSpc>
            </a:pPr>
            <a:r>
              <a:rPr lang="en-US" sz="2400" dirty="0" err="1">
                <a:solidFill>
                  <a:schemeClr val="bg1"/>
                </a:solidFill>
                <a:latin typeface="Helvetica Neue" panose="020B0604020202020204" charset="0"/>
                <a:ea typeface="Helvetica Neue"/>
                <a:cs typeface="Helvetica Neue"/>
                <a:sym typeface="Helvetica Neue"/>
              </a:rPr>
              <a:t>Få</a:t>
            </a:r>
            <a:r>
              <a:rPr lang="en-US" sz="2400" dirty="0">
                <a:solidFill>
                  <a:schemeClr val="bg1"/>
                </a:solidFill>
                <a:latin typeface="Helvetica Neue" panose="020B0604020202020204" charset="0"/>
                <a:ea typeface="Helvetica Neue"/>
                <a:cs typeface="Helvetica Neue"/>
                <a:sym typeface="Helvetica Neue"/>
              </a:rPr>
              <a:t> </a:t>
            </a:r>
            <a:r>
              <a:rPr lang="en-US" sz="2400" dirty="0" err="1">
                <a:solidFill>
                  <a:schemeClr val="bg1"/>
                </a:solidFill>
                <a:latin typeface="Helvetica Neue" panose="020B0604020202020204" charset="0"/>
                <a:ea typeface="Helvetica Neue"/>
                <a:cs typeface="Helvetica Neue"/>
                <a:sym typeface="Helvetica Neue"/>
              </a:rPr>
              <a:t>mer</a:t>
            </a:r>
            <a:r>
              <a:rPr lang="en-US" sz="2400" dirty="0">
                <a:solidFill>
                  <a:schemeClr val="bg1"/>
                </a:solidFill>
                <a:latin typeface="Helvetica Neue" panose="020B0604020202020204" charset="0"/>
                <a:ea typeface="Helvetica Neue"/>
                <a:cs typeface="Helvetica Neue"/>
                <a:sym typeface="Helvetica Neue"/>
              </a:rPr>
              <a:t> </a:t>
            </a:r>
            <a:r>
              <a:rPr lang="en-US" sz="2400" dirty="0" err="1">
                <a:solidFill>
                  <a:schemeClr val="bg1"/>
                </a:solidFill>
                <a:latin typeface="Helvetica Neue" panose="020B0604020202020204" charset="0"/>
                <a:ea typeface="Helvetica Neue"/>
                <a:cs typeface="Helvetica Neue"/>
                <a:sym typeface="Helvetica Neue"/>
              </a:rPr>
              <a:t>självmedvetenhet</a:t>
            </a:r>
            <a:endParaRPr lang="en-US" sz="2400" i="0" u="none" strike="noStrike" cap="none" dirty="0">
              <a:solidFill>
                <a:schemeClr val="bg1"/>
              </a:solidFill>
              <a:latin typeface="Helvetica Neue" panose="020B0604020202020204" charset="0"/>
              <a:ea typeface="Helvetica Neue"/>
              <a:cs typeface="Helvetica Neue"/>
              <a:sym typeface="Helvetica Neue"/>
            </a:endParaRPr>
          </a:p>
        </p:txBody>
      </p:sp>
      <p:sp>
        <p:nvSpPr>
          <p:cNvPr id="353" name="Google Shape;353;p33"/>
          <p:cNvSpPr/>
          <p:nvPr/>
        </p:nvSpPr>
        <p:spPr>
          <a:xfrm>
            <a:off x="12518319" y="1695487"/>
            <a:ext cx="770377" cy="770376"/>
          </a:xfrm>
          <a:prstGeom prst="mathPlus">
            <a:avLst>
              <a:gd name="adj1" fmla="val 23520"/>
            </a:avLst>
          </a:prstGeom>
          <a:solidFill>
            <a:srgbClr val="A5A5A5"/>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lang="en-US" sz="2400" b="0" i="0" u="none" strike="noStrike" cap="none" dirty="0">
              <a:solidFill>
                <a:schemeClr val="lt1"/>
              </a:solidFill>
              <a:latin typeface="Helvetica Neue" panose="020B0604020202020204" charset="0"/>
              <a:sym typeface="Arial"/>
            </a:endParaRPr>
          </a:p>
        </p:txBody>
      </p:sp>
      <p:sp>
        <p:nvSpPr>
          <p:cNvPr id="354" name="Google Shape;354;p33"/>
          <p:cNvSpPr/>
          <p:nvPr/>
        </p:nvSpPr>
        <p:spPr>
          <a:xfrm>
            <a:off x="15185900" y="1695487"/>
            <a:ext cx="770377" cy="770376"/>
          </a:xfrm>
          <a:prstGeom prst="mathEqual">
            <a:avLst>
              <a:gd name="adj1" fmla="val 23520"/>
              <a:gd name="adj2" fmla="val 11760"/>
            </a:avLst>
          </a:prstGeom>
          <a:solidFill>
            <a:srgbClr val="A5A5A5"/>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lang="en-US" sz="2400" b="0" i="0" u="none" strike="noStrike" cap="none" dirty="0">
              <a:solidFill>
                <a:schemeClr val="dk1"/>
              </a:solidFill>
              <a:latin typeface="Helvetica Neue" panose="020B0604020202020204" charset="0"/>
              <a:sym typeface="Arial"/>
            </a:endParaRPr>
          </a:p>
        </p:txBody>
      </p:sp>
      <p:sp>
        <p:nvSpPr>
          <p:cNvPr id="355" name="Google Shape;355;p33"/>
          <p:cNvSpPr/>
          <p:nvPr/>
        </p:nvSpPr>
        <p:spPr>
          <a:xfrm>
            <a:off x="1331999" y="4320000"/>
            <a:ext cx="3060000" cy="972000"/>
          </a:xfrm>
          <a:prstGeom prst="roundRect">
            <a:avLst>
              <a:gd name="adj" fmla="val 16667"/>
            </a:avLst>
          </a:prstGeom>
          <a:solidFill>
            <a:srgbClr val="4D94B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2400" b="1" i="0" u="none" strike="noStrike" cap="none" dirty="0">
                <a:solidFill>
                  <a:schemeClr val="lt1"/>
                </a:solidFill>
                <a:latin typeface="Helvetica Neue" panose="020B0604020202020204" charset="0"/>
                <a:ea typeface="Helvetica Neue"/>
                <a:cs typeface="Helvetica Neue"/>
                <a:sym typeface="Helvetica Neue"/>
              </a:rPr>
              <a:t>1.</a:t>
            </a:r>
            <a:endParaRPr lang="en-US" dirty="0">
              <a:latin typeface="Helvetica Neue" panose="020B0604020202020204" charset="0"/>
            </a:endParaRPr>
          </a:p>
        </p:txBody>
      </p:sp>
      <p:pic>
        <p:nvPicPr>
          <p:cNvPr id="356" name="Google Shape;356;p33" descr="Volltreffer Silhouette"/>
          <p:cNvPicPr preferRelativeResize="0"/>
          <p:nvPr/>
        </p:nvPicPr>
        <p:blipFill rotWithShape="1">
          <a:blip r:embed="rId3">
            <a:alphaModFix/>
          </a:blip>
          <a:srcRect/>
          <a:stretch/>
        </p:blipFill>
        <p:spPr>
          <a:xfrm>
            <a:off x="2448000" y="4356000"/>
            <a:ext cx="914400" cy="914400"/>
          </a:xfrm>
          <a:prstGeom prst="rect">
            <a:avLst/>
          </a:prstGeom>
          <a:noFill/>
          <a:ln>
            <a:noFill/>
          </a:ln>
        </p:spPr>
      </p:pic>
      <p:pic>
        <p:nvPicPr>
          <p:cNvPr id="357" name="Google Shape;357;p33" descr="Bodybuilder Silhouette"/>
          <p:cNvPicPr preferRelativeResize="0"/>
          <p:nvPr/>
        </p:nvPicPr>
        <p:blipFill rotWithShape="1">
          <a:blip r:embed="rId4">
            <a:alphaModFix/>
          </a:blip>
          <a:srcRect/>
          <a:stretch/>
        </p:blipFill>
        <p:spPr>
          <a:xfrm>
            <a:off x="5544000" y="4356000"/>
            <a:ext cx="914400" cy="914400"/>
          </a:xfrm>
          <a:prstGeom prst="rect">
            <a:avLst/>
          </a:prstGeom>
          <a:noFill/>
          <a:ln>
            <a:noFill/>
          </a:ln>
        </p:spPr>
      </p:pic>
      <p:pic>
        <p:nvPicPr>
          <p:cNvPr id="358" name="Google Shape;358;p33" descr="Ambition Silhouette"/>
          <p:cNvPicPr preferRelativeResize="0"/>
          <p:nvPr/>
        </p:nvPicPr>
        <p:blipFill rotWithShape="1">
          <a:blip r:embed="rId5">
            <a:alphaModFix/>
          </a:blip>
          <a:srcRect/>
          <a:stretch/>
        </p:blipFill>
        <p:spPr>
          <a:xfrm>
            <a:off x="8712000" y="4356000"/>
            <a:ext cx="914400" cy="914400"/>
          </a:xfrm>
          <a:prstGeom prst="rect">
            <a:avLst/>
          </a:prstGeom>
          <a:noFill/>
          <a:ln>
            <a:noFill/>
          </a:ln>
        </p:spPr>
      </p:pic>
      <p:pic>
        <p:nvPicPr>
          <p:cNvPr id="359" name="Google Shape;359;p33" descr="Sanduhr 30% Silhouette"/>
          <p:cNvPicPr preferRelativeResize="0"/>
          <p:nvPr/>
        </p:nvPicPr>
        <p:blipFill rotWithShape="1">
          <a:blip r:embed="rId6">
            <a:alphaModFix/>
          </a:blip>
          <a:srcRect/>
          <a:stretch/>
        </p:blipFill>
        <p:spPr>
          <a:xfrm>
            <a:off x="12024000" y="4464000"/>
            <a:ext cx="645999" cy="645999"/>
          </a:xfrm>
          <a:prstGeom prst="rect">
            <a:avLst/>
          </a:prstGeom>
          <a:noFill/>
          <a:ln>
            <a:noFill/>
          </a:ln>
        </p:spPr>
      </p:pic>
      <p:pic>
        <p:nvPicPr>
          <p:cNvPr id="360" name="Google Shape;360;p33" descr="Fragen Silhouette"/>
          <p:cNvPicPr preferRelativeResize="0"/>
          <p:nvPr/>
        </p:nvPicPr>
        <p:blipFill rotWithShape="1">
          <a:blip r:embed="rId7">
            <a:alphaModFix/>
          </a:blip>
          <a:srcRect/>
          <a:stretch/>
        </p:blipFill>
        <p:spPr>
          <a:xfrm>
            <a:off x="15120000" y="4356000"/>
            <a:ext cx="914400" cy="914400"/>
          </a:xfrm>
          <a:prstGeom prst="rect">
            <a:avLst/>
          </a:prstGeom>
          <a:noFill/>
          <a:ln>
            <a:noFill/>
          </a:ln>
        </p:spPr>
      </p:pic>
      <p:sp>
        <p:nvSpPr>
          <p:cNvPr id="2" name="Google Shape;411;p36">
            <a:extLst>
              <a:ext uri="{FF2B5EF4-FFF2-40B4-BE49-F238E27FC236}">
                <a16:creationId xmlns:a16="http://schemas.microsoft.com/office/drawing/2014/main" id="{A28AB79B-E25B-4820-60C2-0B24275C0DFF}"/>
              </a:ext>
            </a:extLst>
          </p:cNvPr>
          <p:cNvSpPr txBox="1"/>
          <p:nvPr/>
        </p:nvSpPr>
        <p:spPr>
          <a:xfrm>
            <a:off x="1296000" y="8928000"/>
            <a:ext cx="2880000" cy="27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chemeClr val="dk1"/>
                </a:solidFill>
                <a:latin typeface="Helvetica Neue" panose="020B0604020202020204" charset="0"/>
                <a:ea typeface="Helvetica Neue"/>
                <a:cs typeface="Helvetica Neue"/>
                <a:sym typeface="Helvetica Neue"/>
              </a:rPr>
              <a:t>Source no.: 2</a:t>
            </a:r>
            <a:endParaRPr lang="en-US" sz="1200" b="0" i="0" u="none" strike="noStrike" cap="none" dirty="0">
              <a:solidFill>
                <a:srgbClr val="000000"/>
              </a:solidFill>
              <a:latin typeface="Helvetica Neue" panose="020B0604020202020204" charset="0"/>
              <a:ea typeface="Helvetica Neue"/>
              <a:cs typeface="Helvetica Neue"/>
              <a:sym typeface="Helvetica Neue"/>
            </a:endParaRPr>
          </a:p>
        </p:txBody>
      </p:sp>
      <p:sp>
        <p:nvSpPr>
          <p:cNvPr id="3" name="Google Shape;308;p31">
            <a:extLst>
              <a:ext uri="{FF2B5EF4-FFF2-40B4-BE49-F238E27FC236}">
                <a16:creationId xmlns:a16="http://schemas.microsoft.com/office/drawing/2014/main" id="{801D554C-A335-AAD3-60C2-0C6FF3BCA3B1}"/>
              </a:ext>
            </a:extLst>
          </p:cNvPr>
          <p:cNvSpPr txBox="1"/>
          <p:nvPr/>
        </p:nvSpPr>
        <p:spPr>
          <a:xfrm>
            <a:off x="1296000" y="1548000"/>
            <a:ext cx="6408000" cy="830956"/>
          </a:xfrm>
          <a:prstGeom prst="rect">
            <a:avLst/>
          </a:prstGeom>
          <a:noFill/>
          <a:ln>
            <a:noFill/>
          </a:ln>
        </p:spPr>
        <p:txBody>
          <a:bodyPr spcFirstLastPara="1" wrap="square" lIns="91425" tIns="45700" rIns="91425" bIns="45700" anchor="t" anchorCtr="0">
            <a:noAutofit/>
          </a:bodyPr>
          <a:lstStyle/>
          <a:p>
            <a:pPr lvl="0">
              <a:buSzPts val="4800"/>
            </a:pPr>
            <a:r>
              <a:rPr lang="en-US" sz="4800" b="1" dirty="0">
                <a:solidFill>
                  <a:srgbClr val="4D94B7"/>
                </a:solidFill>
                <a:latin typeface="Helvetica Neue" panose="020B0604020202020204" charset="0"/>
                <a:ea typeface="Helvetica Neue"/>
                <a:cs typeface="Helvetica Neue"/>
                <a:sym typeface="Helvetica Neue"/>
              </a:rPr>
              <a:t>3. </a:t>
            </a:r>
            <a:r>
              <a:rPr lang="en-US" sz="4800" b="1" dirty="0" err="1">
                <a:solidFill>
                  <a:srgbClr val="4D94B7"/>
                </a:solidFill>
                <a:latin typeface="Helvetica Neue" panose="020B0604020202020204" charset="0"/>
                <a:ea typeface="Helvetica Neue"/>
                <a:cs typeface="Helvetica Neue"/>
                <a:sym typeface="Helvetica Neue"/>
              </a:rPr>
              <a:t>Självmedvetenhet</a:t>
            </a:r>
            <a:r>
              <a:rPr lang="en-US" sz="4800" b="1" dirty="0">
                <a:solidFill>
                  <a:srgbClr val="4D94B7"/>
                </a:solidFill>
                <a:latin typeface="Helvetica Neue" panose="020B0604020202020204" charset="0"/>
                <a:ea typeface="Helvetica Neue"/>
                <a:cs typeface="Helvetica Neue"/>
                <a:sym typeface="Helvetica Neue"/>
              </a:rPr>
              <a:t>
</a:t>
            </a:r>
            <a:endParaRPr lang="en-US" sz="1400" b="0" i="0" u="none" strike="noStrike" cap="none" dirty="0">
              <a:solidFill>
                <a:srgbClr val="000000"/>
              </a:solidFill>
              <a:latin typeface="Helvetica Neue" panose="020B0604020202020204" charset="0"/>
              <a:ea typeface="Helvetica Neue"/>
              <a:cs typeface="Helvetica Neue"/>
              <a:sym typeface="Helvetica Neue"/>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34"/>
          <p:cNvSpPr txBox="1"/>
          <p:nvPr/>
        </p:nvSpPr>
        <p:spPr>
          <a:xfrm>
            <a:off x="7704000" y="5256000"/>
            <a:ext cx="2988000" cy="3420000"/>
          </a:xfrm>
          <a:prstGeom prst="rect">
            <a:avLst/>
          </a:prstGeom>
          <a:solidFill>
            <a:schemeClr val="lt1"/>
          </a:solidFill>
          <a:ln w="9525" cap="flat" cmpd="sng">
            <a:solidFill>
              <a:srgbClr val="AED633"/>
            </a:solidFill>
            <a:prstDash val="solid"/>
            <a:round/>
            <a:headEnd type="none" w="sm" len="sm"/>
            <a:tailEnd type="none" w="sm" len="sm"/>
          </a:ln>
        </p:spPr>
        <p:txBody>
          <a:bodyPr spcFirstLastPara="1" wrap="square" lIns="91425" tIns="504000" rIns="91425" bIns="45700" anchor="t" anchorCtr="0">
            <a:noAutofit/>
          </a:bodyPr>
          <a:lstStyle/>
          <a:p>
            <a:pPr lvl="0" algn="ctr"/>
            <a:r>
              <a:rPr lang="sv-SE" sz="2400" dirty="0">
                <a:latin typeface="Helvetica Neue" panose="020B0604020202020204" charset="0"/>
                <a:ea typeface="Helvetica Neue"/>
                <a:cs typeface="Helvetica Neue"/>
                <a:sym typeface="Helvetica Neue"/>
              </a:rPr>
              <a:t>Om vilket ämne kan du prata i 30 minuter utan förberedelse?</a:t>
            </a:r>
            <a:endParaRPr lang="en-US" sz="2400" b="0" i="0" u="none" strike="noStrike" cap="none" dirty="0">
              <a:solidFill>
                <a:srgbClr val="000000"/>
              </a:solidFill>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None/>
            </a:pPr>
            <a:endParaRPr lang="en-US" sz="2400" b="0" i="0" u="none" strike="noStrike" cap="none" dirty="0">
              <a:solidFill>
                <a:srgbClr val="000000"/>
              </a:solidFill>
              <a:latin typeface="Helvetica Neue" panose="020B0604020202020204" charset="0"/>
              <a:ea typeface="Helvetica Neue"/>
              <a:cs typeface="Helvetica Neue"/>
              <a:sym typeface="Helvetica Neue"/>
            </a:endParaRPr>
          </a:p>
        </p:txBody>
      </p:sp>
      <p:sp>
        <p:nvSpPr>
          <p:cNvPr id="366" name="Google Shape;366;p34"/>
          <p:cNvSpPr/>
          <p:nvPr/>
        </p:nvSpPr>
        <p:spPr>
          <a:xfrm>
            <a:off x="7668000" y="4320000"/>
            <a:ext cx="3060000" cy="972000"/>
          </a:xfrm>
          <a:prstGeom prst="roundRect">
            <a:avLst>
              <a:gd name="adj" fmla="val 16667"/>
            </a:avLst>
          </a:prstGeom>
          <a:solidFill>
            <a:srgbClr val="4D94B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2400" b="1" i="0" u="none" strike="noStrike" cap="none" dirty="0">
                <a:solidFill>
                  <a:schemeClr val="lt1"/>
                </a:solidFill>
                <a:latin typeface="Helvetica Neue" panose="020B0604020202020204" charset="0"/>
                <a:ea typeface="Helvetica Neue"/>
                <a:cs typeface="Helvetica Neue"/>
                <a:sym typeface="Helvetica Neue"/>
              </a:rPr>
              <a:t>8.</a:t>
            </a:r>
            <a:endParaRPr lang="en-US" dirty="0">
              <a:latin typeface="Helvetica Neue" panose="020B0604020202020204" charset="0"/>
            </a:endParaRPr>
          </a:p>
        </p:txBody>
      </p:sp>
      <p:sp>
        <p:nvSpPr>
          <p:cNvPr id="367" name="Google Shape;367;p34"/>
          <p:cNvSpPr txBox="1"/>
          <p:nvPr/>
        </p:nvSpPr>
        <p:spPr>
          <a:xfrm>
            <a:off x="4536000" y="5256000"/>
            <a:ext cx="2988000" cy="3420000"/>
          </a:xfrm>
          <a:prstGeom prst="rect">
            <a:avLst/>
          </a:prstGeom>
          <a:solidFill>
            <a:schemeClr val="lt1"/>
          </a:solidFill>
          <a:ln w="9525" cap="flat" cmpd="sng">
            <a:solidFill>
              <a:srgbClr val="AED633"/>
            </a:solidFill>
            <a:prstDash val="solid"/>
            <a:round/>
            <a:headEnd type="none" w="sm" len="sm"/>
            <a:tailEnd type="none" w="sm" len="sm"/>
          </a:ln>
        </p:spPr>
        <p:txBody>
          <a:bodyPr spcFirstLastPara="1" wrap="square" lIns="91425" tIns="504000" rIns="91425" bIns="45700" anchor="t" anchorCtr="0">
            <a:noAutofit/>
          </a:bodyPr>
          <a:lstStyle/>
          <a:p>
            <a:pPr lvl="0" algn="ctr"/>
            <a:r>
              <a:rPr lang="sv-SE" sz="2400" dirty="0">
                <a:latin typeface="Helvetica Neue" panose="020B0604020202020204" charset="0"/>
                <a:ea typeface="Helvetica Neue"/>
                <a:cs typeface="Helvetica Neue"/>
                <a:sym typeface="Helvetica Neue"/>
              </a:rPr>
              <a:t>Vad uppskattar vänner med dig</a:t>
            </a:r>
            <a:r>
              <a:rPr lang="en-US" sz="2400" b="0" i="0" u="none" strike="noStrike" cap="none" dirty="0">
                <a:solidFill>
                  <a:srgbClr val="000000"/>
                </a:solidFill>
                <a:latin typeface="Helvetica Neue" panose="020B0604020202020204" charset="0"/>
                <a:ea typeface="Helvetica Neue"/>
                <a:cs typeface="Helvetica Neue"/>
                <a:sym typeface="Helvetica Neue"/>
              </a:rPr>
              <a:t>?</a:t>
            </a:r>
            <a:endParaRPr lang="en-US" dirty="0">
              <a:latin typeface="Helvetica Neue" panose="020B0604020202020204" charset="0"/>
            </a:endParaRPr>
          </a:p>
        </p:txBody>
      </p:sp>
      <p:sp>
        <p:nvSpPr>
          <p:cNvPr id="368" name="Google Shape;368;p34"/>
          <p:cNvSpPr/>
          <p:nvPr/>
        </p:nvSpPr>
        <p:spPr>
          <a:xfrm>
            <a:off x="4500000" y="4320000"/>
            <a:ext cx="3060000" cy="972000"/>
          </a:xfrm>
          <a:prstGeom prst="roundRect">
            <a:avLst>
              <a:gd name="adj" fmla="val 16667"/>
            </a:avLst>
          </a:prstGeom>
          <a:solidFill>
            <a:srgbClr val="4D94B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2400" b="1" i="0" u="none" strike="noStrike" cap="none" dirty="0">
                <a:solidFill>
                  <a:schemeClr val="lt1"/>
                </a:solidFill>
                <a:latin typeface="Helvetica Neue" panose="020B0604020202020204" charset="0"/>
                <a:ea typeface="Helvetica Neue"/>
                <a:cs typeface="Helvetica Neue"/>
                <a:sym typeface="Helvetica Neue"/>
              </a:rPr>
              <a:t>7.</a:t>
            </a:r>
            <a:endParaRPr lang="en-US" dirty="0">
              <a:latin typeface="Helvetica Neue" panose="020B0604020202020204" charset="0"/>
            </a:endParaRPr>
          </a:p>
        </p:txBody>
      </p:sp>
      <p:sp>
        <p:nvSpPr>
          <p:cNvPr id="369" name="Google Shape;369;p34"/>
          <p:cNvSpPr txBox="1"/>
          <p:nvPr/>
        </p:nvSpPr>
        <p:spPr>
          <a:xfrm>
            <a:off x="1368000" y="5256000"/>
            <a:ext cx="2988000" cy="3420000"/>
          </a:xfrm>
          <a:prstGeom prst="rect">
            <a:avLst/>
          </a:prstGeom>
          <a:solidFill>
            <a:schemeClr val="lt1"/>
          </a:solidFill>
          <a:ln w="9525" cap="flat" cmpd="sng">
            <a:solidFill>
              <a:srgbClr val="AED633"/>
            </a:solidFill>
            <a:prstDash val="solid"/>
            <a:round/>
            <a:headEnd type="none" w="sm" len="sm"/>
            <a:tailEnd type="none" w="sm" len="sm"/>
          </a:ln>
        </p:spPr>
        <p:txBody>
          <a:bodyPr spcFirstLastPara="1" wrap="square" lIns="91425" tIns="504000" rIns="91425" bIns="45700" anchor="t" anchorCtr="0">
            <a:noAutofit/>
          </a:bodyPr>
          <a:lstStyle/>
          <a:p>
            <a:pPr lvl="0" algn="ctr"/>
            <a:r>
              <a:rPr lang="sv-SE" sz="2400" dirty="0">
                <a:latin typeface="Helvetica Neue" panose="020B0604020202020204" charset="0"/>
                <a:ea typeface="Helvetica Neue"/>
                <a:cs typeface="Helvetica Neue"/>
                <a:sym typeface="Helvetica Neue"/>
              </a:rPr>
              <a:t>Vad är du stolt över i ditt liv? </a:t>
            </a:r>
            <a:endParaRPr lang="en-US" dirty="0">
              <a:latin typeface="Helvetica Neue" panose="020B0604020202020204" charset="0"/>
            </a:endParaRPr>
          </a:p>
        </p:txBody>
      </p:sp>
      <p:sp>
        <p:nvSpPr>
          <p:cNvPr id="370" name="Google Shape;370;p34"/>
          <p:cNvSpPr/>
          <p:nvPr/>
        </p:nvSpPr>
        <p:spPr>
          <a:xfrm>
            <a:off x="1331999" y="4320000"/>
            <a:ext cx="3060000" cy="972000"/>
          </a:xfrm>
          <a:prstGeom prst="roundRect">
            <a:avLst>
              <a:gd name="adj" fmla="val 16667"/>
            </a:avLst>
          </a:prstGeom>
          <a:solidFill>
            <a:srgbClr val="4D94B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2400" b="1" i="0" u="none" strike="noStrike" cap="none" dirty="0">
                <a:solidFill>
                  <a:schemeClr val="lt1"/>
                </a:solidFill>
                <a:latin typeface="Helvetica Neue" panose="020B0604020202020204" charset="0"/>
                <a:ea typeface="Helvetica Neue"/>
                <a:cs typeface="Helvetica Neue"/>
                <a:sym typeface="Helvetica Neue"/>
              </a:rPr>
              <a:t>6.</a:t>
            </a:r>
            <a:endParaRPr lang="en-US" dirty="0">
              <a:latin typeface="Helvetica Neue" panose="020B0604020202020204" charset="0"/>
            </a:endParaRPr>
          </a:p>
        </p:txBody>
      </p:sp>
      <p:sp>
        <p:nvSpPr>
          <p:cNvPr id="371" name="Google Shape;371;p34"/>
          <p:cNvSpPr/>
          <p:nvPr/>
        </p:nvSpPr>
        <p:spPr>
          <a:xfrm>
            <a:off x="10984202" y="5689178"/>
            <a:ext cx="6447289" cy="3420000"/>
          </a:xfrm>
          <a:prstGeom prst="cloudCallout">
            <a:avLst>
              <a:gd name="adj1" fmla="val -50717"/>
              <a:gd name="adj2" fmla="val -67427"/>
            </a:avLst>
          </a:prstGeom>
          <a:solidFill>
            <a:srgbClr val="AED633">
              <a:alpha val="30000"/>
            </a:srgbClr>
          </a:solidFill>
          <a:ln w="9525" cap="flat" cmpd="sng">
            <a:solidFill>
              <a:srgbClr val="AED633"/>
            </a:solidFill>
            <a:prstDash val="solid"/>
            <a:round/>
            <a:headEnd type="none" w="sm" len="sm"/>
            <a:tailEnd type="none" w="sm" len="sm"/>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lang="en-US" sz="2400" b="0" i="0" u="none" strike="noStrike" cap="none" dirty="0">
              <a:solidFill>
                <a:srgbClr val="000000"/>
              </a:solidFill>
              <a:latin typeface="Helvetica Neue" panose="020B0604020202020204" charset="0"/>
              <a:ea typeface="Helvetica Neue"/>
              <a:cs typeface="Helvetica Neue"/>
              <a:sym typeface="Helvetica Neue"/>
            </a:endParaRPr>
          </a:p>
        </p:txBody>
      </p:sp>
      <p:pic>
        <p:nvPicPr>
          <p:cNvPr id="372" name="Google Shape;372;p34" descr="Folgen Silhouette"/>
          <p:cNvPicPr preferRelativeResize="0"/>
          <p:nvPr/>
        </p:nvPicPr>
        <p:blipFill rotWithShape="1">
          <a:blip r:embed="rId3">
            <a:alphaModFix/>
          </a:blip>
          <a:srcRect/>
          <a:stretch/>
        </p:blipFill>
        <p:spPr>
          <a:xfrm>
            <a:off x="5616000" y="4356000"/>
            <a:ext cx="838200" cy="838200"/>
          </a:xfrm>
          <a:prstGeom prst="rect">
            <a:avLst/>
          </a:prstGeom>
          <a:noFill/>
          <a:ln>
            <a:noFill/>
          </a:ln>
        </p:spPr>
      </p:pic>
      <p:pic>
        <p:nvPicPr>
          <p:cNvPr id="373" name="Google Shape;373;p34" descr="Dozent Silhouette"/>
          <p:cNvPicPr preferRelativeResize="0"/>
          <p:nvPr/>
        </p:nvPicPr>
        <p:blipFill rotWithShape="1">
          <a:blip r:embed="rId4">
            <a:alphaModFix/>
          </a:blip>
          <a:srcRect/>
          <a:stretch/>
        </p:blipFill>
        <p:spPr>
          <a:xfrm>
            <a:off x="8748000" y="4356000"/>
            <a:ext cx="767648" cy="767648"/>
          </a:xfrm>
          <a:prstGeom prst="rect">
            <a:avLst/>
          </a:prstGeom>
          <a:noFill/>
          <a:ln>
            <a:noFill/>
          </a:ln>
        </p:spPr>
      </p:pic>
      <p:pic>
        <p:nvPicPr>
          <p:cNvPr id="374" name="Google Shape;374;p34" descr="Abgeschlossen Silhouette"/>
          <p:cNvPicPr preferRelativeResize="0"/>
          <p:nvPr/>
        </p:nvPicPr>
        <p:blipFill rotWithShape="1">
          <a:blip r:embed="rId5">
            <a:alphaModFix/>
          </a:blip>
          <a:srcRect/>
          <a:stretch/>
        </p:blipFill>
        <p:spPr>
          <a:xfrm>
            <a:off x="2412000" y="4356000"/>
            <a:ext cx="914400" cy="914400"/>
          </a:xfrm>
          <a:prstGeom prst="rect">
            <a:avLst/>
          </a:prstGeom>
          <a:noFill/>
          <a:ln>
            <a:noFill/>
          </a:ln>
        </p:spPr>
      </p:pic>
      <p:sp>
        <p:nvSpPr>
          <p:cNvPr id="376" name="Google Shape;376;p34"/>
          <p:cNvSpPr txBox="1"/>
          <p:nvPr/>
        </p:nvSpPr>
        <p:spPr>
          <a:xfrm>
            <a:off x="1295400" y="2304000"/>
            <a:ext cx="5616000" cy="523180"/>
          </a:xfrm>
          <a:prstGeom prst="rect">
            <a:avLst/>
          </a:prstGeom>
          <a:noFill/>
          <a:ln>
            <a:noFill/>
          </a:ln>
        </p:spPr>
        <p:txBody>
          <a:bodyPr spcFirstLastPara="1" wrap="square" lIns="91425" tIns="45700" rIns="91425" bIns="45700" anchor="t" anchorCtr="0">
            <a:noAutofit/>
          </a:bodyPr>
          <a:lstStyle/>
          <a:p>
            <a:pPr lvl="0">
              <a:buSzPts val="2800"/>
            </a:pPr>
            <a:r>
              <a:rPr lang="en-US" sz="2800" b="1">
                <a:solidFill>
                  <a:srgbClr val="AED633"/>
                </a:solidFill>
                <a:latin typeface="Helvetica Neue" panose="020B0604020202020204" charset="0"/>
                <a:ea typeface="Helvetica Neue"/>
                <a:cs typeface="Helvetica Neue"/>
                <a:sym typeface="Helvetica Neue"/>
              </a:rPr>
              <a:t>3.2 Utvecklingsfaser (2)
</a:t>
            </a:r>
            <a:endParaRPr lang="en-US" sz="1400" b="0" i="0" u="none" strike="noStrike" cap="none" dirty="0">
              <a:solidFill>
                <a:srgbClr val="000000"/>
              </a:solidFill>
              <a:latin typeface="Helvetica Neue" panose="020B0604020202020204" charset="0"/>
              <a:ea typeface="Helvetica Neue"/>
              <a:cs typeface="Helvetica Neue"/>
              <a:sym typeface="Helvetica Neue"/>
            </a:endParaRPr>
          </a:p>
        </p:txBody>
      </p:sp>
      <p:sp>
        <p:nvSpPr>
          <p:cNvPr id="386" name="Google Shape;386;p34"/>
          <p:cNvSpPr txBox="1"/>
          <p:nvPr/>
        </p:nvSpPr>
        <p:spPr>
          <a:xfrm>
            <a:off x="11714570" y="6455979"/>
            <a:ext cx="5158800" cy="1938992"/>
          </a:xfrm>
          <a:prstGeom prst="rect">
            <a:avLst/>
          </a:prstGeom>
          <a:noFill/>
          <a:ln>
            <a:noFill/>
          </a:ln>
        </p:spPr>
        <p:txBody>
          <a:bodyPr spcFirstLastPara="1" wrap="square" lIns="91425" tIns="45700" rIns="91425" bIns="45700" anchor="t" anchorCtr="0">
            <a:noAutofit/>
          </a:bodyPr>
          <a:lstStyle/>
          <a:p>
            <a:pPr lvl="0" algn="ctr"/>
            <a:r>
              <a:rPr lang="sv-SE" sz="2000" dirty="0">
                <a:latin typeface="Helvetica Neue" panose="020B0604020202020204" charset="0"/>
                <a:ea typeface="Helvetica Neue"/>
                <a:cs typeface="Helvetica Neue"/>
                <a:sym typeface="Helvetica Neue"/>
              </a:rPr>
              <a:t>Om du inte kan komma på något att säga och du känner de andra teammedlemmarna väl kan du också göra övningen för en teammedlem dessutom. Vilka är personens speciella egenskaper, vad kan han eller hon göra särskilt bra etc.?
</a:t>
            </a:r>
            <a:endParaRPr lang="en-US" dirty="0">
              <a:latin typeface="Helvetica Neue" panose="020B0604020202020204" charset="0"/>
            </a:endParaRPr>
          </a:p>
        </p:txBody>
      </p:sp>
      <p:sp>
        <p:nvSpPr>
          <p:cNvPr id="2" name="Google Shape;411;p36">
            <a:extLst>
              <a:ext uri="{FF2B5EF4-FFF2-40B4-BE49-F238E27FC236}">
                <a16:creationId xmlns:a16="http://schemas.microsoft.com/office/drawing/2014/main" id="{07714437-F04F-238F-C8F9-65271AC1571E}"/>
              </a:ext>
            </a:extLst>
          </p:cNvPr>
          <p:cNvSpPr txBox="1"/>
          <p:nvPr/>
        </p:nvSpPr>
        <p:spPr>
          <a:xfrm>
            <a:off x="1296000" y="8928000"/>
            <a:ext cx="2880000" cy="27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chemeClr val="dk1"/>
                </a:solidFill>
                <a:latin typeface="Helvetica Neue" panose="020B0604020202020204" charset="0"/>
                <a:ea typeface="Helvetica Neue"/>
                <a:cs typeface="Helvetica Neue"/>
                <a:sym typeface="Helvetica Neue"/>
              </a:rPr>
              <a:t>Source no.: 2</a:t>
            </a:r>
            <a:endParaRPr lang="en-US" sz="1200" b="0" i="0" u="none" strike="noStrike" cap="none" dirty="0">
              <a:solidFill>
                <a:srgbClr val="000000"/>
              </a:solidFill>
              <a:latin typeface="Helvetica Neue" panose="020B0604020202020204" charset="0"/>
              <a:ea typeface="Helvetica Neue"/>
              <a:cs typeface="Helvetica Neue"/>
              <a:sym typeface="Helvetica Neue"/>
            </a:endParaRPr>
          </a:p>
        </p:txBody>
      </p:sp>
      <p:sp>
        <p:nvSpPr>
          <p:cNvPr id="3" name="Google Shape;308;p31">
            <a:extLst>
              <a:ext uri="{FF2B5EF4-FFF2-40B4-BE49-F238E27FC236}">
                <a16:creationId xmlns:a16="http://schemas.microsoft.com/office/drawing/2014/main" id="{387422CF-E5EE-19EA-D2ED-28B37BF5F817}"/>
              </a:ext>
            </a:extLst>
          </p:cNvPr>
          <p:cNvSpPr txBox="1"/>
          <p:nvPr/>
        </p:nvSpPr>
        <p:spPr>
          <a:xfrm>
            <a:off x="1296000" y="1548000"/>
            <a:ext cx="6408000" cy="830956"/>
          </a:xfrm>
          <a:prstGeom prst="rect">
            <a:avLst/>
          </a:prstGeom>
          <a:noFill/>
          <a:ln>
            <a:noFill/>
          </a:ln>
        </p:spPr>
        <p:txBody>
          <a:bodyPr spcFirstLastPara="1" wrap="square" lIns="91425" tIns="45700" rIns="91425" bIns="45700" anchor="t" anchorCtr="0">
            <a:noAutofit/>
          </a:bodyPr>
          <a:lstStyle/>
          <a:p>
            <a:pPr lvl="0">
              <a:buSzPts val="4800"/>
            </a:pPr>
            <a:r>
              <a:rPr lang="en-US" sz="4800" b="1" dirty="0">
                <a:solidFill>
                  <a:srgbClr val="4D94B7"/>
                </a:solidFill>
                <a:latin typeface="Helvetica Neue" panose="020B0604020202020204" charset="0"/>
                <a:ea typeface="Helvetica Neue"/>
                <a:cs typeface="Helvetica Neue"/>
                <a:sym typeface="Helvetica Neue"/>
              </a:rPr>
              <a:t>3. </a:t>
            </a:r>
            <a:r>
              <a:rPr lang="en-US" sz="4800" b="1" dirty="0" err="1">
                <a:solidFill>
                  <a:srgbClr val="4D94B7"/>
                </a:solidFill>
                <a:latin typeface="Helvetica Neue" panose="020B0604020202020204" charset="0"/>
                <a:ea typeface="Helvetica Neue"/>
                <a:cs typeface="Helvetica Neue"/>
                <a:sym typeface="Helvetica Neue"/>
              </a:rPr>
              <a:t>Självmedvetenhet</a:t>
            </a:r>
            <a:r>
              <a:rPr lang="en-US" sz="4800" b="1" dirty="0">
                <a:solidFill>
                  <a:srgbClr val="4D94B7"/>
                </a:solidFill>
                <a:latin typeface="Helvetica Neue" panose="020B0604020202020204" charset="0"/>
                <a:ea typeface="Helvetica Neue"/>
                <a:cs typeface="Helvetica Neue"/>
                <a:sym typeface="Helvetica Neue"/>
              </a:rPr>
              <a:t>
</a:t>
            </a:r>
            <a:endParaRPr lang="en-US" sz="1400" b="0" i="0" u="none" strike="noStrike" cap="none" dirty="0">
              <a:solidFill>
                <a:srgbClr val="000000"/>
              </a:solidFill>
              <a:latin typeface="Helvetica Neue" panose="020B0604020202020204" charset="0"/>
              <a:ea typeface="Helvetica Neue"/>
              <a:cs typeface="Helvetica Neue"/>
              <a:sym typeface="Helvetica Neue"/>
            </a:endParaRPr>
          </a:p>
        </p:txBody>
      </p:sp>
      <p:sp>
        <p:nvSpPr>
          <p:cNvPr id="6" name="Google Shape;346;p33">
            <a:extLst>
              <a:ext uri="{FF2B5EF4-FFF2-40B4-BE49-F238E27FC236}">
                <a16:creationId xmlns:a16="http://schemas.microsoft.com/office/drawing/2014/main" id="{05E73183-8BE1-61B5-CA5C-4067E8FB120A}"/>
              </a:ext>
            </a:extLst>
          </p:cNvPr>
          <p:cNvSpPr/>
          <p:nvPr/>
        </p:nvSpPr>
        <p:spPr>
          <a:xfrm>
            <a:off x="11106123" y="780673"/>
            <a:ext cx="6325369" cy="2556000"/>
          </a:xfrm>
          <a:prstGeom prst="rightArrow">
            <a:avLst>
              <a:gd name="adj1" fmla="val 50000"/>
              <a:gd name="adj2" fmla="val 50000"/>
            </a:avLst>
          </a:prstGeom>
          <a:solidFill>
            <a:srgbClr val="D8D8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lang="en-US" sz="2400" b="1" i="0" u="none" strike="noStrike" cap="none" dirty="0">
              <a:solidFill>
                <a:srgbClr val="000000"/>
              </a:solidFill>
              <a:latin typeface="Helvetica Neue" panose="020B0604020202020204" charset="0"/>
              <a:ea typeface="Helvetica Neue"/>
              <a:cs typeface="Helvetica Neue"/>
              <a:sym typeface="Helvetica Neue"/>
            </a:endParaRPr>
          </a:p>
        </p:txBody>
      </p:sp>
      <p:sp>
        <p:nvSpPr>
          <p:cNvPr id="7" name="Google Shape;347;p33">
            <a:extLst>
              <a:ext uri="{FF2B5EF4-FFF2-40B4-BE49-F238E27FC236}">
                <a16:creationId xmlns:a16="http://schemas.microsoft.com/office/drawing/2014/main" id="{DFD98ADD-7362-B3F1-3D22-D8333ABF7CA3}"/>
              </a:ext>
            </a:extLst>
          </p:cNvPr>
          <p:cNvSpPr/>
          <p:nvPr/>
        </p:nvSpPr>
        <p:spPr>
          <a:xfrm>
            <a:off x="10548002" y="1547472"/>
            <a:ext cx="2232483" cy="1022400"/>
          </a:xfrm>
          <a:prstGeom prst="roundRect">
            <a:avLst>
              <a:gd name="adj" fmla="val 16667"/>
            </a:avLst>
          </a:prstGeom>
          <a:solidFill>
            <a:srgbClr val="AED633"/>
          </a:solidFill>
          <a:ln>
            <a:noFill/>
          </a:ln>
          <a:effectLst>
            <a:outerShdw blurRad="149987" dist="250190" dir="8460000" algn="ctr">
              <a:srgbClr val="000000">
                <a:alpha val="2784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lang="en-US" sz="2400" b="1" i="0" u="none" strike="noStrike" cap="none" dirty="0">
              <a:solidFill>
                <a:srgbClr val="000000"/>
              </a:solidFill>
              <a:latin typeface="Helvetica Neue" panose="020B0604020202020204" charset="0"/>
              <a:ea typeface="Helvetica Neue"/>
              <a:cs typeface="Helvetica Neue"/>
              <a:sym typeface="Helvetica Neue"/>
            </a:endParaRPr>
          </a:p>
        </p:txBody>
      </p:sp>
      <p:sp>
        <p:nvSpPr>
          <p:cNvPr id="8" name="Google Shape;348;p33">
            <a:extLst>
              <a:ext uri="{FF2B5EF4-FFF2-40B4-BE49-F238E27FC236}">
                <a16:creationId xmlns:a16="http://schemas.microsoft.com/office/drawing/2014/main" id="{D908B99F-BFBD-AC86-D003-D6DFD13317D0}"/>
              </a:ext>
            </a:extLst>
          </p:cNvPr>
          <p:cNvSpPr txBox="1"/>
          <p:nvPr/>
        </p:nvSpPr>
        <p:spPr>
          <a:xfrm>
            <a:off x="10597912" y="1597382"/>
            <a:ext cx="2132664" cy="922581"/>
          </a:xfrm>
          <a:prstGeom prst="rect">
            <a:avLst/>
          </a:prstGeom>
          <a:noFill/>
          <a:ln>
            <a:noFill/>
          </a:ln>
        </p:spPr>
        <p:txBody>
          <a:bodyPr spcFirstLastPara="1" wrap="square" lIns="91425" tIns="91425" rIns="91425" bIns="91425" anchor="ctr" anchorCtr="0">
            <a:noAutofit/>
          </a:bodyPr>
          <a:lstStyle/>
          <a:p>
            <a:pPr lvl="0" algn="ctr">
              <a:lnSpc>
                <a:spcPct val="90000"/>
              </a:lnSpc>
              <a:buClr>
                <a:schemeClr val="lt1"/>
              </a:buClr>
              <a:buSzPts val="2400"/>
            </a:pPr>
            <a:r>
              <a:rPr lang="en-US" sz="2400" b="1" dirty="0" err="1">
                <a:solidFill>
                  <a:schemeClr val="lt1"/>
                </a:solidFill>
                <a:latin typeface="Helvetica Neue" panose="020B0604020202020204" charset="0"/>
                <a:ea typeface="Helvetica Neue"/>
                <a:cs typeface="Helvetica Neue"/>
                <a:sym typeface="Helvetica Neue"/>
              </a:rPr>
              <a:t>Fas</a:t>
            </a:r>
            <a:r>
              <a:rPr lang="en-US" sz="2400" b="1" dirty="0">
                <a:solidFill>
                  <a:schemeClr val="lt1"/>
                </a:solidFill>
                <a:latin typeface="Helvetica Neue" panose="020B0604020202020204" charset="0"/>
                <a:ea typeface="Helvetica Neue"/>
                <a:cs typeface="Helvetica Neue"/>
                <a:sym typeface="Helvetica Neue"/>
              </a:rPr>
              <a:t> av </a:t>
            </a:r>
            <a:r>
              <a:rPr lang="en-US" sz="2400" b="1" dirty="0" err="1">
                <a:solidFill>
                  <a:schemeClr val="lt1"/>
                </a:solidFill>
                <a:latin typeface="Helvetica Neue" panose="020B0604020202020204" charset="0"/>
                <a:ea typeface="Helvetica Neue"/>
                <a:cs typeface="Helvetica Neue"/>
                <a:sym typeface="Helvetica Neue"/>
              </a:rPr>
              <a:t>reflektion</a:t>
            </a:r>
            <a:endParaRPr lang="en-US" sz="2400" b="1" i="0" u="none" strike="noStrike" cap="none" dirty="0">
              <a:solidFill>
                <a:schemeClr val="lt1"/>
              </a:solidFill>
              <a:latin typeface="Helvetica Neue" panose="020B0604020202020204" charset="0"/>
              <a:ea typeface="Helvetica Neue"/>
              <a:cs typeface="Helvetica Neue"/>
              <a:sym typeface="Helvetica Neue"/>
            </a:endParaRPr>
          </a:p>
        </p:txBody>
      </p:sp>
      <p:sp>
        <p:nvSpPr>
          <p:cNvPr id="9" name="Google Shape;349;p33">
            <a:extLst>
              <a:ext uri="{FF2B5EF4-FFF2-40B4-BE49-F238E27FC236}">
                <a16:creationId xmlns:a16="http://schemas.microsoft.com/office/drawing/2014/main" id="{00CD3054-BB21-B126-3017-162A4BC8C9EC}"/>
              </a:ext>
            </a:extLst>
          </p:cNvPr>
          <p:cNvSpPr/>
          <p:nvPr/>
        </p:nvSpPr>
        <p:spPr>
          <a:xfrm>
            <a:off x="13152565" y="1547472"/>
            <a:ext cx="2232483" cy="1022400"/>
          </a:xfrm>
          <a:prstGeom prst="roundRect">
            <a:avLst>
              <a:gd name="adj" fmla="val 16667"/>
            </a:avLst>
          </a:prstGeom>
          <a:solidFill>
            <a:srgbClr val="F2F2F2"/>
          </a:solidFill>
          <a:ln>
            <a:noFill/>
          </a:ln>
          <a:effectLst>
            <a:outerShdw blurRad="149987" dist="250190" dir="8460000" algn="ctr">
              <a:srgbClr val="000000">
                <a:alpha val="2784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lang="en-US" sz="2400" b="1" i="0" u="none" strike="noStrike" cap="none" dirty="0">
              <a:solidFill>
                <a:srgbClr val="000000"/>
              </a:solidFill>
              <a:latin typeface="Helvetica Neue" panose="020B0604020202020204" charset="0"/>
              <a:ea typeface="Helvetica Neue"/>
              <a:cs typeface="Helvetica Neue"/>
              <a:sym typeface="Helvetica Neue"/>
            </a:endParaRPr>
          </a:p>
        </p:txBody>
      </p:sp>
      <p:sp>
        <p:nvSpPr>
          <p:cNvPr id="10" name="Google Shape;350;p33">
            <a:extLst>
              <a:ext uri="{FF2B5EF4-FFF2-40B4-BE49-F238E27FC236}">
                <a16:creationId xmlns:a16="http://schemas.microsoft.com/office/drawing/2014/main" id="{9C67951B-40B0-62BE-C0E4-00BAC69C0CFF}"/>
              </a:ext>
            </a:extLst>
          </p:cNvPr>
          <p:cNvSpPr txBox="1"/>
          <p:nvPr/>
        </p:nvSpPr>
        <p:spPr>
          <a:xfrm>
            <a:off x="13202475" y="1597382"/>
            <a:ext cx="2132664" cy="922581"/>
          </a:xfrm>
          <a:prstGeom prst="rect">
            <a:avLst/>
          </a:prstGeom>
          <a:noFill/>
          <a:ln>
            <a:noFill/>
          </a:ln>
        </p:spPr>
        <p:txBody>
          <a:bodyPr spcFirstLastPara="1" wrap="square" lIns="91425" tIns="91425" rIns="91425" bIns="91425" anchor="ctr" anchorCtr="0">
            <a:noAutofit/>
          </a:bodyPr>
          <a:lstStyle/>
          <a:p>
            <a:pPr lvl="0" algn="ctr">
              <a:lnSpc>
                <a:spcPct val="90000"/>
              </a:lnSpc>
              <a:buClr>
                <a:schemeClr val="lt1"/>
              </a:buClr>
              <a:buSzPts val="2400"/>
            </a:pPr>
            <a:r>
              <a:rPr lang="en-US" sz="2400" dirty="0" err="1">
                <a:solidFill>
                  <a:schemeClr val="bg1"/>
                </a:solidFill>
                <a:latin typeface="Helvetica Neue" panose="020B0604020202020204" charset="0"/>
                <a:ea typeface="Helvetica Neue"/>
                <a:cs typeface="Helvetica Neue"/>
                <a:sym typeface="Helvetica Neue"/>
              </a:rPr>
              <a:t>Särskilda</a:t>
            </a:r>
            <a:r>
              <a:rPr lang="en-US" sz="2400" dirty="0">
                <a:solidFill>
                  <a:schemeClr val="bg1"/>
                </a:solidFill>
                <a:latin typeface="Helvetica Neue" panose="020B0604020202020204" charset="0"/>
                <a:ea typeface="Helvetica Neue"/>
                <a:cs typeface="Helvetica Neue"/>
                <a:sym typeface="Helvetica Neue"/>
              </a:rPr>
              <a:t> </a:t>
            </a:r>
            <a:r>
              <a:rPr lang="en-US" sz="2400" dirty="0" err="1">
                <a:solidFill>
                  <a:schemeClr val="bg1"/>
                </a:solidFill>
                <a:latin typeface="Helvetica Neue" panose="020B0604020202020204" charset="0"/>
                <a:ea typeface="Helvetica Neue"/>
                <a:cs typeface="Helvetica Neue"/>
                <a:sym typeface="Helvetica Neue"/>
              </a:rPr>
              <a:t>situationer</a:t>
            </a:r>
            <a:endParaRPr lang="en-US" sz="2400" i="0" u="none" strike="noStrike" cap="none" dirty="0">
              <a:solidFill>
                <a:schemeClr val="bg1"/>
              </a:solidFill>
              <a:latin typeface="Helvetica Neue" panose="020B0604020202020204" charset="0"/>
              <a:ea typeface="Helvetica Neue"/>
              <a:cs typeface="Helvetica Neue"/>
              <a:sym typeface="Helvetica Neue"/>
            </a:endParaRPr>
          </a:p>
        </p:txBody>
      </p:sp>
      <p:sp>
        <p:nvSpPr>
          <p:cNvPr id="11" name="Google Shape;351;p33">
            <a:extLst>
              <a:ext uri="{FF2B5EF4-FFF2-40B4-BE49-F238E27FC236}">
                <a16:creationId xmlns:a16="http://schemas.microsoft.com/office/drawing/2014/main" id="{377A9546-7E92-8012-7851-F2E3CF9CF4F8}"/>
              </a:ext>
            </a:extLst>
          </p:cNvPr>
          <p:cNvSpPr/>
          <p:nvPr/>
        </p:nvSpPr>
        <p:spPr>
          <a:xfrm>
            <a:off x="15757129" y="1547472"/>
            <a:ext cx="2232483" cy="1022400"/>
          </a:xfrm>
          <a:prstGeom prst="roundRect">
            <a:avLst>
              <a:gd name="adj" fmla="val 16667"/>
            </a:avLst>
          </a:prstGeom>
          <a:solidFill>
            <a:srgbClr val="F2F2F2"/>
          </a:solidFill>
          <a:ln>
            <a:noFill/>
          </a:ln>
          <a:effectLst>
            <a:outerShdw blurRad="149987" dist="250190" dir="8460000" algn="ctr">
              <a:srgbClr val="000000">
                <a:alpha val="2784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lang="en-US" sz="2400" b="1" i="0" u="none" strike="noStrike" cap="none" dirty="0">
              <a:solidFill>
                <a:srgbClr val="000000"/>
              </a:solidFill>
              <a:latin typeface="Helvetica Neue" panose="020B0604020202020204" charset="0"/>
              <a:ea typeface="Helvetica Neue"/>
              <a:cs typeface="Helvetica Neue"/>
              <a:sym typeface="Helvetica Neue"/>
            </a:endParaRPr>
          </a:p>
        </p:txBody>
      </p:sp>
      <p:sp>
        <p:nvSpPr>
          <p:cNvPr id="12" name="Google Shape;352;p33">
            <a:extLst>
              <a:ext uri="{FF2B5EF4-FFF2-40B4-BE49-F238E27FC236}">
                <a16:creationId xmlns:a16="http://schemas.microsoft.com/office/drawing/2014/main" id="{3964EAD6-BFCA-DE06-76B7-F7D40441F570}"/>
              </a:ext>
            </a:extLst>
          </p:cNvPr>
          <p:cNvSpPr txBox="1"/>
          <p:nvPr/>
        </p:nvSpPr>
        <p:spPr>
          <a:xfrm>
            <a:off x="15807038" y="1597382"/>
            <a:ext cx="2366661" cy="922581"/>
          </a:xfrm>
          <a:prstGeom prst="rect">
            <a:avLst/>
          </a:prstGeom>
          <a:noFill/>
          <a:ln>
            <a:noFill/>
          </a:ln>
        </p:spPr>
        <p:txBody>
          <a:bodyPr spcFirstLastPara="1" wrap="square" lIns="91425" tIns="91425" rIns="91425" bIns="91425" anchor="ctr" anchorCtr="0">
            <a:noAutofit/>
          </a:bodyPr>
          <a:lstStyle/>
          <a:p>
            <a:pPr lvl="0" algn="ctr">
              <a:lnSpc>
                <a:spcPct val="90000"/>
              </a:lnSpc>
            </a:pPr>
            <a:r>
              <a:rPr lang="en-US" sz="2400" dirty="0" err="1">
                <a:solidFill>
                  <a:schemeClr val="bg1"/>
                </a:solidFill>
                <a:latin typeface="Helvetica Neue" panose="020B0604020202020204" charset="0"/>
                <a:ea typeface="Helvetica Neue"/>
                <a:cs typeface="Helvetica Neue"/>
                <a:sym typeface="Helvetica Neue"/>
              </a:rPr>
              <a:t>Få</a:t>
            </a:r>
            <a:r>
              <a:rPr lang="en-US" sz="2400" dirty="0">
                <a:solidFill>
                  <a:schemeClr val="bg1"/>
                </a:solidFill>
                <a:latin typeface="Helvetica Neue" panose="020B0604020202020204" charset="0"/>
                <a:ea typeface="Helvetica Neue"/>
                <a:cs typeface="Helvetica Neue"/>
                <a:sym typeface="Helvetica Neue"/>
              </a:rPr>
              <a:t> </a:t>
            </a:r>
            <a:r>
              <a:rPr lang="en-US" sz="2400" dirty="0" err="1">
                <a:solidFill>
                  <a:schemeClr val="bg1"/>
                </a:solidFill>
                <a:latin typeface="Helvetica Neue" panose="020B0604020202020204" charset="0"/>
                <a:ea typeface="Helvetica Neue"/>
                <a:cs typeface="Helvetica Neue"/>
                <a:sym typeface="Helvetica Neue"/>
              </a:rPr>
              <a:t>mer</a:t>
            </a:r>
            <a:r>
              <a:rPr lang="en-US" sz="2400" dirty="0">
                <a:solidFill>
                  <a:schemeClr val="bg1"/>
                </a:solidFill>
                <a:latin typeface="Helvetica Neue" panose="020B0604020202020204" charset="0"/>
                <a:ea typeface="Helvetica Neue"/>
                <a:cs typeface="Helvetica Neue"/>
                <a:sym typeface="Helvetica Neue"/>
              </a:rPr>
              <a:t> </a:t>
            </a:r>
            <a:r>
              <a:rPr lang="en-US" sz="2400" dirty="0" err="1">
                <a:solidFill>
                  <a:schemeClr val="bg1"/>
                </a:solidFill>
                <a:latin typeface="Helvetica Neue" panose="020B0604020202020204" charset="0"/>
                <a:ea typeface="Helvetica Neue"/>
                <a:cs typeface="Helvetica Neue"/>
                <a:sym typeface="Helvetica Neue"/>
              </a:rPr>
              <a:t>självmedvetenhet</a:t>
            </a:r>
            <a:endParaRPr lang="en-US" sz="2400" i="0" u="none" strike="noStrike" cap="none" dirty="0">
              <a:solidFill>
                <a:schemeClr val="bg1"/>
              </a:solidFill>
              <a:latin typeface="Helvetica Neue" panose="020B0604020202020204" charset="0"/>
              <a:ea typeface="Helvetica Neue"/>
              <a:cs typeface="Helvetica Neue"/>
              <a:sym typeface="Helvetica Neue"/>
            </a:endParaRPr>
          </a:p>
        </p:txBody>
      </p:sp>
      <p:sp>
        <p:nvSpPr>
          <p:cNvPr id="13" name="Google Shape;353;p33">
            <a:extLst>
              <a:ext uri="{FF2B5EF4-FFF2-40B4-BE49-F238E27FC236}">
                <a16:creationId xmlns:a16="http://schemas.microsoft.com/office/drawing/2014/main" id="{96C94DFF-44C6-7A07-8C4D-5CE546922927}"/>
              </a:ext>
            </a:extLst>
          </p:cNvPr>
          <p:cNvSpPr/>
          <p:nvPr/>
        </p:nvSpPr>
        <p:spPr>
          <a:xfrm>
            <a:off x="12518319" y="1695487"/>
            <a:ext cx="770377" cy="770376"/>
          </a:xfrm>
          <a:prstGeom prst="mathPlus">
            <a:avLst>
              <a:gd name="adj1" fmla="val 23520"/>
            </a:avLst>
          </a:prstGeom>
          <a:solidFill>
            <a:srgbClr val="A5A5A5"/>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lang="en-US" sz="2400" b="0" i="0" u="none" strike="noStrike" cap="none" dirty="0">
              <a:solidFill>
                <a:schemeClr val="lt1"/>
              </a:solidFill>
              <a:latin typeface="Helvetica Neue" panose="020B0604020202020204" charset="0"/>
              <a:sym typeface="Arial"/>
            </a:endParaRPr>
          </a:p>
        </p:txBody>
      </p:sp>
      <p:sp>
        <p:nvSpPr>
          <p:cNvPr id="14" name="Google Shape;354;p33">
            <a:extLst>
              <a:ext uri="{FF2B5EF4-FFF2-40B4-BE49-F238E27FC236}">
                <a16:creationId xmlns:a16="http://schemas.microsoft.com/office/drawing/2014/main" id="{700EE9A6-D340-E216-9B18-5B106947B5F2}"/>
              </a:ext>
            </a:extLst>
          </p:cNvPr>
          <p:cNvSpPr/>
          <p:nvPr/>
        </p:nvSpPr>
        <p:spPr>
          <a:xfrm>
            <a:off x="15185900" y="1695487"/>
            <a:ext cx="770377" cy="770376"/>
          </a:xfrm>
          <a:prstGeom prst="mathEqual">
            <a:avLst>
              <a:gd name="adj1" fmla="val 23520"/>
              <a:gd name="adj2" fmla="val 11760"/>
            </a:avLst>
          </a:prstGeom>
          <a:solidFill>
            <a:srgbClr val="A5A5A5"/>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lang="en-US" sz="2400" b="0" i="0" u="none" strike="noStrike" cap="none" dirty="0">
              <a:solidFill>
                <a:schemeClr val="dk1"/>
              </a:solidFill>
              <a:latin typeface="Helvetica Neue" panose="020B0604020202020204" charset="0"/>
              <a:sym typeface="Arial"/>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392;p35">
            <a:extLst>
              <a:ext uri="{FF2B5EF4-FFF2-40B4-BE49-F238E27FC236}">
                <a16:creationId xmlns:a16="http://schemas.microsoft.com/office/drawing/2014/main" id="{356FA192-718A-433F-63AE-251ECD352969}"/>
              </a:ext>
            </a:extLst>
          </p:cNvPr>
          <p:cNvSpPr txBox="1"/>
          <p:nvPr/>
        </p:nvSpPr>
        <p:spPr>
          <a:xfrm>
            <a:off x="1295398" y="8928000"/>
            <a:ext cx="4068000" cy="27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chemeClr val="dk1"/>
                </a:solidFill>
                <a:latin typeface="Helvetica Neue" panose="020B0604020202020204" charset="0"/>
                <a:ea typeface="Helvetica Neue"/>
                <a:cs typeface="Helvetica Neue"/>
                <a:sym typeface="Helvetica Neue"/>
              </a:rPr>
              <a:t>Source</a:t>
            </a:r>
            <a:r>
              <a:rPr lang="en-US" sz="1200" dirty="0">
                <a:solidFill>
                  <a:schemeClr val="dk1"/>
                </a:solidFill>
                <a:latin typeface="Helvetica Neue" panose="020B0604020202020204" charset="0"/>
                <a:ea typeface="Helvetica Neue"/>
                <a:cs typeface="Helvetica Neue"/>
                <a:sym typeface="Helvetica Neue"/>
              </a:rPr>
              <a:t> no.: 1</a:t>
            </a:r>
            <a:endParaRPr lang="en-US" sz="1200" b="0" i="0" u="none" strike="noStrike" cap="none" dirty="0">
              <a:solidFill>
                <a:srgbClr val="000000"/>
              </a:solidFill>
              <a:latin typeface="Helvetica Neue" panose="020B0604020202020204" charset="0"/>
              <a:ea typeface="Helvetica Neue"/>
              <a:cs typeface="Helvetica Neue"/>
              <a:sym typeface="Helvetica Neue"/>
            </a:endParaRPr>
          </a:p>
        </p:txBody>
      </p:sp>
      <p:sp>
        <p:nvSpPr>
          <p:cNvPr id="12" name="Google Shape;394;p35">
            <a:extLst>
              <a:ext uri="{FF2B5EF4-FFF2-40B4-BE49-F238E27FC236}">
                <a16:creationId xmlns:a16="http://schemas.microsoft.com/office/drawing/2014/main" id="{B02B8FD9-C6B3-2226-84DE-5AF881C1463D}"/>
              </a:ext>
            </a:extLst>
          </p:cNvPr>
          <p:cNvSpPr txBox="1"/>
          <p:nvPr/>
        </p:nvSpPr>
        <p:spPr>
          <a:xfrm>
            <a:off x="1295400" y="2304000"/>
            <a:ext cx="5616000" cy="523180"/>
          </a:xfrm>
          <a:prstGeom prst="rect">
            <a:avLst/>
          </a:prstGeom>
          <a:noFill/>
          <a:ln>
            <a:noFill/>
          </a:ln>
        </p:spPr>
        <p:txBody>
          <a:bodyPr spcFirstLastPara="1" wrap="square" lIns="91425" tIns="45700" rIns="91425" bIns="45700" anchor="t" anchorCtr="0">
            <a:noAutofit/>
          </a:bodyPr>
          <a:lstStyle/>
          <a:p>
            <a:pPr lvl="0">
              <a:buSzPts val="2800"/>
            </a:pPr>
            <a:r>
              <a:rPr lang="en-US" sz="2800" b="1">
                <a:solidFill>
                  <a:srgbClr val="AED633"/>
                </a:solidFill>
                <a:latin typeface="Helvetica Neue" panose="020B0604020202020204" charset="0"/>
                <a:ea typeface="Helvetica Neue"/>
                <a:cs typeface="Helvetica Neue"/>
                <a:sym typeface="Helvetica Neue"/>
              </a:rPr>
              <a:t>3.2 Utvecklingsfaser
</a:t>
            </a:r>
            <a:endParaRPr lang="en-US" sz="1400" b="0" i="0" u="none" strike="noStrike" cap="none" dirty="0">
              <a:solidFill>
                <a:srgbClr val="000000"/>
              </a:solidFill>
              <a:latin typeface="Helvetica Neue" panose="020B0604020202020204" charset="0"/>
              <a:ea typeface="Helvetica Neue"/>
              <a:cs typeface="Helvetica Neue"/>
              <a:sym typeface="Helvetica Neue"/>
            </a:endParaRPr>
          </a:p>
        </p:txBody>
      </p:sp>
      <p:sp>
        <p:nvSpPr>
          <p:cNvPr id="28" name="Google Shape;156;p21">
            <a:extLst>
              <a:ext uri="{FF2B5EF4-FFF2-40B4-BE49-F238E27FC236}">
                <a16:creationId xmlns:a16="http://schemas.microsoft.com/office/drawing/2014/main" id="{5005297D-EA8F-3965-0869-90EF5EBE93AC}"/>
              </a:ext>
            </a:extLst>
          </p:cNvPr>
          <p:cNvSpPr txBox="1"/>
          <p:nvPr/>
        </p:nvSpPr>
        <p:spPr>
          <a:xfrm>
            <a:off x="1296000" y="3384000"/>
            <a:ext cx="15624000" cy="461624"/>
          </a:xfrm>
          <a:prstGeom prst="rect">
            <a:avLst/>
          </a:prstGeom>
          <a:noFill/>
          <a:ln>
            <a:noFill/>
          </a:ln>
        </p:spPr>
        <p:txBody>
          <a:bodyPr spcFirstLastPara="1" wrap="square" lIns="91425" tIns="45700" rIns="91425" bIns="45700" anchor="t" anchorCtr="0">
            <a:noAutofit/>
          </a:bodyPr>
          <a:lstStyle/>
          <a:p>
            <a:pPr lvl="0">
              <a:buSzPts val="2400"/>
            </a:pPr>
            <a:r>
              <a:rPr lang="en-US" sz="2400" dirty="0" err="1">
                <a:solidFill>
                  <a:schemeClr val="tx1"/>
                </a:solidFill>
                <a:latin typeface="Helvetica Neue" panose="020B0604020202020204" charset="0"/>
                <a:ea typeface="Helvetica Neue"/>
                <a:cs typeface="Helvetica Neue"/>
                <a:sym typeface="Helvetica Neue"/>
              </a:rPr>
              <a:t>Reflektion</a:t>
            </a:r>
            <a:r>
              <a:rPr lang="en-US" sz="2400" dirty="0">
                <a:solidFill>
                  <a:schemeClr val="tx1"/>
                </a:solidFill>
                <a:latin typeface="Helvetica Neue" panose="020B0604020202020204" charset="0"/>
                <a:ea typeface="Helvetica Neue"/>
                <a:cs typeface="Helvetica Neue"/>
                <a:sym typeface="Helvetica Neue"/>
              </a:rPr>
              <a:t> av </a:t>
            </a:r>
            <a:r>
              <a:rPr lang="en-US" sz="2400" dirty="0" err="1">
                <a:solidFill>
                  <a:schemeClr val="tx1"/>
                </a:solidFill>
                <a:latin typeface="Helvetica Neue" panose="020B0604020202020204" charset="0"/>
                <a:ea typeface="Helvetica Neue"/>
                <a:cs typeface="Helvetica Neue"/>
                <a:sym typeface="Helvetica Neue"/>
              </a:rPr>
              <a:t>tankemönster</a:t>
            </a:r>
            <a:r>
              <a:rPr lang="en-US" sz="2400" dirty="0">
                <a:solidFill>
                  <a:schemeClr val="tx1"/>
                </a:solidFill>
                <a:latin typeface="Helvetica Neue" panose="020B0604020202020204" charset="0"/>
                <a:ea typeface="Helvetica Neue"/>
                <a:cs typeface="Helvetica Neue"/>
                <a:sym typeface="Helvetica Neue"/>
              </a:rPr>
              <a:t>
</a:t>
            </a:r>
            <a:endParaRPr lang="en-US" sz="2400" b="0" i="0" u="none" strike="noStrike" cap="none" dirty="0">
              <a:solidFill>
                <a:schemeClr val="tx1"/>
              </a:solidFill>
              <a:latin typeface="Helvetica Neue" panose="020B0604020202020204" charset="0"/>
              <a:ea typeface="Helvetica Neue"/>
              <a:cs typeface="Helvetica Neue"/>
              <a:sym typeface="Helvetica Neue"/>
            </a:endParaRPr>
          </a:p>
        </p:txBody>
      </p:sp>
      <p:sp>
        <p:nvSpPr>
          <p:cNvPr id="29" name="Google Shape;308;p31">
            <a:extLst>
              <a:ext uri="{FF2B5EF4-FFF2-40B4-BE49-F238E27FC236}">
                <a16:creationId xmlns:a16="http://schemas.microsoft.com/office/drawing/2014/main" id="{0CFF9446-4F20-57AC-6E8A-AA523AB2725D}"/>
              </a:ext>
            </a:extLst>
          </p:cNvPr>
          <p:cNvSpPr txBox="1"/>
          <p:nvPr/>
        </p:nvSpPr>
        <p:spPr>
          <a:xfrm>
            <a:off x="1296000" y="1548000"/>
            <a:ext cx="6408000" cy="830956"/>
          </a:xfrm>
          <a:prstGeom prst="rect">
            <a:avLst/>
          </a:prstGeom>
          <a:noFill/>
          <a:ln>
            <a:noFill/>
          </a:ln>
        </p:spPr>
        <p:txBody>
          <a:bodyPr spcFirstLastPara="1" wrap="square" lIns="91425" tIns="45700" rIns="91425" bIns="45700" anchor="t" anchorCtr="0">
            <a:noAutofit/>
          </a:bodyPr>
          <a:lstStyle/>
          <a:p>
            <a:pPr lvl="0">
              <a:buSzPts val="4800"/>
            </a:pPr>
            <a:r>
              <a:rPr lang="en-US" sz="4800" b="1">
                <a:solidFill>
                  <a:srgbClr val="4D94B7"/>
                </a:solidFill>
                <a:latin typeface="Helvetica Neue" panose="020B0604020202020204" charset="0"/>
                <a:ea typeface="Helvetica Neue"/>
                <a:cs typeface="Helvetica Neue"/>
                <a:sym typeface="Helvetica Neue"/>
              </a:rPr>
              <a:t>3. Självmedvetenhet
</a:t>
            </a:r>
            <a:endParaRPr lang="en-US" sz="1400" b="0" i="0" u="none" strike="noStrike" cap="none" dirty="0">
              <a:solidFill>
                <a:srgbClr val="000000"/>
              </a:solidFill>
              <a:latin typeface="Helvetica Neue" panose="020B0604020202020204" charset="0"/>
              <a:ea typeface="Helvetica Neue"/>
              <a:cs typeface="Helvetica Neue"/>
              <a:sym typeface="Helvetica Neue"/>
            </a:endParaRPr>
          </a:p>
        </p:txBody>
      </p:sp>
      <p:grpSp>
        <p:nvGrpSpPr>
          <p:cNvPr id="43" name="Gruppieren 42">
            <a:extLst>
              <a:ext uri="{FF2B5EF4-FFF2-40B4-BE49-F238E27FC236}">
                <a16:creationId xmlns:a16="http://schemas.microsoft.com/office/drawing/2014/main" id="{5BA9442F-0EF5-6140-D04A-D74A3B63AC8C}"/>
              </a:ext>
            </a:extLst>
          </p:cNvPr>
          <p:cNvGrpSpPr/>
          <p:nvPr/>
        </p:nvGrpSpPr>
        <p:grpSpPr>
          <a:xfrm>
            <a:off x="1980000" y="3996000"/>
            <a:ext cx="15084000" cy="1116000"/>
            <a:chOff x="1980000" y="3996000"/>
            <a:chExt cx="15084000" cy="1116000"/>
          </a:xfrm>
        </p:grpSpPr>
        <p:sp>
          <p:nvSpPr>
            <p:cNvPr id="35" name="Textfeld 34">
              <a:extLst>
                <a:ext uri="{FF2B5EF4-FFF2-40B4-BE49-F238E27FC236}">
                  <a16:creationId xmlns:a16="http://schemas.microsoft.com/office/drawing/2014/main" id="{6507ED4B-9B55-374B-C7EB-7FB0009605D3}"/>
                </a:ext>
              </a:extLst>
            </p:cNvPr>
            <p:cNvSpPr txBox="1"/>
            <p:nvPr/>
          </p:nvSpPr>
          <p:spPr>
            <a:xfrm>
              <a:off x="8028000" y="3996000"/>
              <a:ext cx="9036000" cy="1116000"/>
            </a:xfrm>
            <a:prstGeom prst="rect">
              <a:avLst/>
            </a:prstGeom>
            <a:noFill/>
            <a:ln w="28575">
              <a:solidFill>
                <a:srgbClr val="AED633"/>
              </a:solidFill>
            </a:ln>
          </p:spPr>
          <p:txBody>
            <a:bodyPr wrap="square" lIns="468000" anchor="ctr">
              <a:noAutofit/>
            </a:bodyPr>
            <a:lstStyle/>
            <a:p>
              <a:pPr marL="342900" indent="-342900">
                <a:buFont typeface="Wingdings" panose="05000000000000000000" pitchFamily="2" charset="2"/>
                <a:buChar char="Ø"/>
              </a:pPr>
              <a:r>
                <a:rPr lang="sv-SE" sz="2400" dirty="0">
                  <a:latin typeface="Helvetica Neue" panose="020B0604020202020204" charset="0"/>
                </a:rPr>
                <a:t>Istället för att tänka illa om dig själv, kan du lära dig något av dina misstag?</a:t>
              </a:r>
              <a:endParaRPr lang="en-US" sz="2400" dirty="0">
                <a:latin typeface="Helvetica Neue" panose="020B0604020202020204" charset="0"/>
              </a:endParaRPr>
            </a:p>
          </p:txBody>
        </p:sp>
        <p:sp>
          <p:nvSpPr>
            <p:cNvPr id="31" name="Textfeld 30">
              <a:extLst>
                <a:ext uri="{FF2B5EF4-FFF2-40B4-BE49-F238E27FC236}">
                  <a16:creationId xmlns:a16="http://schemas.microsoft.com/office/drawing/2014/main" id="{7CB2E001-FB53-121D-E50E-CC1F0961EAEF}"/>
                </a:ext>
              </a:extLst>
            </p:cNvPr>
            <p:cNvSpPr txBox="1"/>
            <p:nvPr/>
          </p:nvSpPr>
          <p:spPr>
            <a:xfrm>
              <a:off x="1980000" y="3996000"/>
              <a:ext cx="6336000" cy="1116000"/>
            </a:xfrm>
            <a:prstGeom prst="roundRect">
              <a:avLst/>
            </a:prstGeom>
            <a:solidFill>
              <a:schemeClr val="bg1"/>
            </a:solidFill>
            <a:ln w="28575">
              <a:solidFill>
                <a:srgbClr val="4D94B7"/>
              </a:solidFill>
            </a:ln>
          </p:spPr>
          <p:txBody>
            <a:bodyPr wrap="square" lIns="360000" anchor="ctr">
              <a:noAutofit/>
            </a:bodyPr>
            <a:lstStyle/>
            <a:p>
              <a:r>
                <a:rPr lang="sv-SE" sz="2400" dirty="0">
                  <a:latin typeface="Helvetica Neue" panose="020B0604020202020204" charset="0"/>
                </a:rPr>
                <a:t>I vilka stunder tänker du dåligt om dig själv och varför?</a:t>
              </a:r>
              <a:endParaRPr lang="en-US" sz="2400" dirty="0">
                <a:latin typeface="Helvetica Neue" panose="020B0604020202020204" charset="0"/>
              </a:endParaRPr>
            </a:p>
          </p:txBody>
        </p:sp>
      </p:grpSp>
      <p:grpSp>
        <p:nvGrpSpPr>
          <p:cNvPr id="46" name="Gruppieren 45">
            <a:extLst>
              <a:ext uri="{FF2B5EF4-FFF2-40B4-BE49-F238E27FC236}">
                <a16:creationId xmlns:a16="http://schemas.microsoft.com/office/drawing/2014/main" id="{4697B3EF-F8A6-A9C9-2438-FE99C0513BF4}"/>
              </a:ext>
            </a:extLst>
          </p:cNvPr>
          <p:cNvGrpSpPr/>
          <p:nvPr/>
        </p:nvGrpSpPr>
        <p:grpSpPr>
          <a:xfrm>
            <a:off x="2090197" y="7560000"/>
            <a:ext cx="14973803" cy="1116000"/>
            <a:chOff x="2090197" y="7560000"/>
            <a:chExt cx="14973803" cy="1116000"/>
          </a:xfrm>
        </p:grpSpPr>
        <p:sp>
          <p:nvSpPr>
            <p:cNvPr id="38" name="Textfeld 37">
              <a:extLst>
                <a:ext uri="{FF2B5EF4-FFF2-40B4-BE49-F238E27FC236}">
                  <a16:creationId xmlns:a16="http://schemas.microsoft.com/office/drawing/2014/main" id="{945033A4-3A1C-7D03-1124-A15C35426CB9}"/>
                </a:ext>
              </a:extLst>
            </p:cNvPr>
            <p:cNvSpPr txBox="1"/>
            <p:nvPr/>
          </p:nvSpPr>
          <p:spPr>
            <a:xfrm>
              <a:off x="8028000" y="7560000"/>
              <a:ext cx="9036000" cy="1116000"/>
            </a:xfrm>
            <a:prstGeom prst="rect">
              <a:avLst/>
            </a:prstGeom>
            <a:noFill/>
            <a:ln w="28575">
              <a:solidFill>
                <a:srgbClr val="AED633"/>
              </a:solidFill>
            </a:ln>
          </p:spPr>
          <p:txBody>
            <a:bodyPr wrap="square" lIns="468000" anchor="ctr">
              <a:noAutofit/>
            </a:bodyPr>
            <a:lstStyle/>
            <a:p>
              <a:pPr marL="342900" indent="-342900">
                <a:buFont typeface="Wingdings" panose="05000000000000000000" pitchFamily="2" charset="2"/>
                <a:buChar char="Ø"/>
              </a:pPr>
              <a:r>
                <a:rPr lang="sv-SE" sz="2400" dirty="0">
                  <a:latin typeface="Helvetica Neue" panose="020B0604020202020204" charset="0"/>
                </a:rPr>
                <a:t>Skulle det verkligen vara så illa?
Kan du verkligen förlora, eller förlorar du bara om du inte försöker?</a:t>
              </a:r>
              <a:endParaRPr lang="en-US" sz="2400" dirty="0">
                <a:latin typeface="Helvetica Neue" panose="020B0604020202020204" charset="0"/>
              </a:endParaRPr>
            </a:p>
          </p:txBody>
        </p:sp>
        <p:sp>
          <p:nvSpPr>
            <p:cNvPr id="32" name="Textfeld 31">
              <a:extLst>
                <a:ext uri="{FF2B5EF4-FFF2-40B4-BE49-F238E27FC236}">
                  <a16:creationId xmlns:a16="http://schemas.microsoft.com/office/drawing/2014/main" id="{D01CB2E5-1A51-EFFD-ACDA-D8EAFDB10A9C}"/>
                </a:ext>
              </a:extLst>
            </p:cNvPr>
            <p:cNvSpPr txBox="1"/>
            <p:nvPr/>
          </p:nvSpPr>
          <p:spPr>
            <a:xfrm>
              <a:off x="2090197" y="7560000"/>
              <a:ext cx="6336000" cy="1116000"/>
            </a:xfrm>
            <a:prstGeom prst="roundRect">
              <a:avLst/>
            </a:prstGeom>
            <a:solidFill>
              <a:schemeClr val="bg1"/>
            </a:solidFill>
            <a:ln w="28575">
              <a:solidFill>
                <a:srgbClr val="4D94B7"/>
              </a:solidFill>
            </a:ln>
          </p:spPr>
          <p:txBody>
            <a:bodyPr wrap="square" lIns="360000" anchor="ctr">
              <a:noAutofit/>
            </a:bodyPr>
            <a:lstStyle/>
            <a:p>
              <a:r>
                <a:rPr lang="sv-SE" sz="2400" dirty="0">
                  <a:latin typeface="Helvetica Neue" panose="020B0604020202020204" charset="0"/>
                </a:rPr>
                <a:t>Om du är upphetsad och nervös inför en specifik uppgift/situation, fundera på vad som kan hända i det värda fallet?</a:t>
              </a:r>
              <a:endParaRPr lang="en-US" sz="2400" dirty="0">
                <a:latin typeface="Helvetica Neue" panose="020B0604020202020204" charset="0"/>
              </a:endParaRPr>
            </a:p>
          </p:txBody>
        </p:sp>
      </p:grpSp>
      <p:grpSp>
        <p:nvGrpSpPr>
          <p:cNvPr id="44" name="Gruppieren 43">
            <a:extLst>
              <a:ext uri="{FF2B5EF4-FFF2-40B4-BE49-F238E27FC236}">
                <a16:creationId xmlns:a16="http://schemas.microsoft.com/office/drawing/2014/main" id="{7784A2D9-3985-2DE0-7AA5-D93EA050E045}"/>
              </a:ext>
            </a:extLst>
          </p:cNvPr>
          <p:cNvGrpSpPr/>
          <p:nvPr/>
        </p:nvGrpSpPr>
        <p:grpSpPr>
          <a:xfrm>
            <a:off x="1980000" y="5184000"/>
            <a:ext cx="15084000" cy="1116000"/>
            <a:chOff x="1980000" y="5184000"/>
            <a:chExt cx="15084000" cy="1116000"/>
          </a:xfrm>
        </p:grpSpPr>
        <p:sp>
          <p:nvSpPr>
            <p:cNvPr id="36" name="Textfeld 35">
              <a:extLst>
                <a:ext uri="{FF2B5EF4-FFF2-40B4-BE49-F238E27FC236}">
                  <a16:creationId xmlns:a16="http://schemas.microsoft.com/office/drawing/2014/main" id="{7D2F6C93-A8B5-3B19-9394-6F29231A6C81}"/>
                </a:ext>
              </a:extLst>
            </p:cNvPr>
            <p:cNvSpPr txBox="1"/>
            <p:nvPr/>
          </p:nvSpPr>
          <p:spPr>
            <a:xfrm>
              <a:off x="8028000" y="5184000"/>
              <a:ext cx="9036000" cy="1116000"/>
            </a:xfrm>
            <a:prstGeom prst="rect">
              <a:avLst/>
            </a:prstGeom>
            <a:noFill/>
            <a:ln w="28575">
              <a:solidFill>
                <a:srgbClr val="AED633"/>
              </a:solidFill>
            </a:ln>
          </p:spPr>
          <p:txBody>
            <a:bodyPr wrap="square" lIns="468000" anchor="ctr">
              <a:noAutofit/>
            </a:bodyPr>
            <a:lstStyle/>
            <a:p>
              <a:pPr marL="342900" indent="-342900">
                <a:buFont typeface="Wingdings" panose="05000000000000000000" pitchFamily="2" charset="2"/>
                <a:buChar char="Ø"/>
              </a:pPr>
              <a:r>
                <a:rPr lang="sv-SE" sz="2400" dirty="0">
                  <a:latin typeface="Helvetica Neue" panose="020B0604020202020204" charset="0"/>
                </a:rPr>
                <a:t>T.ex. Istället för att tänka: Allt gick fel idag; tänk mer positivt: Okej, även om det var en stressig dag, lyckades jag med de viktigaste uppgifterna.</a:t>
              </a:r>
              <a:endParaRPr lang="en-US" sz="2400" dirty="0">
                <a:latin typeface="Helvetica Neue" panose="020B0604020202020204" charset="0"/>
              </a:endParaRPr>
            </a:p>
          </p:txBody>
        </p:sp>
        <p:sp>
          <p:nvSpPr>
            <p:cNvPr id="33" name="Textfeld 32">
              <a:extLst>
                <a:ext uri="{FF2B5EF4-FFF2-40B4-BE49-F238E27FC236}">
                  <a16:creationId xmlns:a16="http://schemas.microsoft.com/office/drawing/2014/main" id="{F5296752-93E5-0BB4-9393-45FBCB6FB7FE}"/>
                </a:ext>
              </a:extLst>
            </p:cNvPr>
            <p:cNvSpPr txBox="1"/>
            <p:nvPr/>
          </p:nvSpPr>
          <p:spPr>
            <a:xfrm>
              <a:off x="1980000" y="5184000"/>
              <a:ext cx="6336000" cy="1116000"/>
            </a:xfrm>
            <a:prstGeom prst="roundRect">
              <a:avLst/>
            </a:prstGeom>
            <a:solidFill>
              <a:schemeClr val="bg1"/>
            </a:solidFill>
            <a:ln w="28575">
              <a:solidFill>
                <a:srgbClr val="4D94B7"/>
              </a:solidFill>
            </a:ln>
          </p:spPr>
          <p:txBody>
            <a:bodyPr wrap="square" lIns="360000" anchor="ctr">
              <a:noAutofit/>
            </a:bodyPr>
            <a:lstStyle/>
            <a:p>
              <a:r>
                <a:rPr lang="sv-SE" sz="2400" dirty="0">
                  <a:latin typeface="Helvetica Neue" panose="020B0604020202020204" charset="0"/>
                </a:rPr>
                <a:t>Vänligen omformulera dina dåliga tankar till ett positivt tankesätt. </a:t>
              </a:r>
              <a:endParaRPr lang="en-US" sz="2400" dirty="0">
                <a:latin typeface="Helvetica Neue" panose="020B0604020202020204" charset="0"/>
              </a:endParaRPr>
            </a:p>
          </p:txBody>
        </p:sp>
      </p:grpSp>
      <p:grpSp>
        <p:nvGrpSpPr>
          <p:cNvPr id="45" name="Gruppieren 44">
            <a:extLst>
              <a:ext uri="{FF2B5EF4-FFF2-40B4-BE49-F238E27FC236}">
                <a16:creationId xmlns:a16="http://schemas.microsoft.com/office/drawing/2014/main" id="{ACD0216E-35FA-A24D-5D7F-0D150387896A}"/>
              </a:ext>
            </a:extLst>
          </p:cNvPr>
          <p:cNvGrpSpPr/>
          <p:nvPr/>
        </p:nvGrpSpPr>
        <p:grpSpPr>
          <a:xfrm>
            <a:off x="1980000" y="6372000"/>
            <a:ext cx="15084000" cy="1116000"/>
            <a:chOff x="1980000" y="6372000"/>
            <a:chExt cx="15084000" cy="1116000"/>
          </a:xfrm>
        </p:grpSpPr>
        <p:sp>
          <p:nvSpPr>
            <p:cNvPr id="37" name="Textfeld 36">
              <a:extLst>
                <a:ext uri="{FF2B5EF4-FFF2-40B4-BE49-F238E27FC236}">
                  <a16:creationId xmlns:a16="http://schemas.microsoft.com/office/drawing/2014/main" id="{4912F356-534D-DFBE-408D-569AAB52AB31}"/>
                </a:ext>
              </a:extLst>
            </p:cNvPr>
            <p:cNvSpPr txBox="1"/>
            <p:nvPr/>
          </p:nvSpPr>
          <p:spPr>
            <a:xfrm>
              <a:off x="8028000" y="6372000"/>
              <a:ext cx="9036000" cy="1116000"/>
            </a:xfrm>
            <a:prstGeom prst="rect">
              <a:avLst/>
            </a:prstGeom>
            <a:noFill/>
            <a:ln w="28575">
              <a:solidFill>
                <a:srgbClr val="AED633"/>
              </a:solidFill>
            </a:ln>
          </p:spPr>
          <p:txBody>
            <a:bodyPr wrap="square" lIns="468000" anchor="ctr">
              <a:noAutofit/>
            </a:bodyPr>
            <a:lstStyle/>
            <a:p>
              <a:pPr marL="342900" indent="-342900">
                <a:buFont typeface="Wingdings" panose="05000000000000000000" pitchFamily="2" charset="2"/>
                <a:buChar char="Ø"/>
              </a:pPr>
              <a:r>
                <a:rPr lang="sv-SE" sz="2400" dirty="0">
                  <a:latin typeface="Helvetica Neue" panose="020B0604020202020204" charset="0"/>
                </a:rPr>
                <a:t>T.ex. jag kan inte göra det ändå; tänk mer positivt: Jag ska prova det och om jag behöver hjälp frågar jag min kollega.</a:t>
              </a:r>
              <a:endParaRPr lang="en-US" sz="2400" dirty="0">
                <a:latin typeface="Helvetica Neue" panose="020B0604020202020204" charset="0"/>
              </a:endParaRPr>
            </a:p>
          </p:txBody>
        </p:sp>
        <p:sp>
          <p:nvSpPr>
            <p:cNvPr id="34" name="Textfeld 33">
              <a:extLst>
                <a:ext uri="{FF2B5EF4-FFF2-40B4-BE49-F238E27FC236}">
                  <a16:creationId xmlns:a16="http://schemas.microsoft.com/office/drawing/2014/main" id="{A02859EF-09EE-E677-4E64-057498C6770B}"/>
                </a:ext>
              </a:extLst>
            </p:cNvPr>
            <p:cNvSpPr txBox="1"/>
            <p:nvPr/>
          </p:nvSpPr>
          <p:spPr>
            <a:xfrm>
              <a:off x="1980000" y="6372000"/>
              <a:ext cx="6336000" cy="1116000"/>
            </a:xfrm>
            <a:prstGeom prst="roundRect">
              <a:avLst/>
            </a:prstGeom>
            <a:solidFill>
              <a:schemeClr val="bg1"/>
            </a:solidFill>
            <a:ln w="28575">
              <a:solidFill>
                <a:srgbClr val="4D94B7"/>
              </a:solidFill>
            </a:ln>
          </p:spPr>
          <p:txBody>
            <a:bodyPr wrap="square" lIns="360000" anchor="ctr">
              <a:noAutofit/>
            </a:bodyPr>
            <a:lstStyle/>
            <a:p>
              <a:r>
                <a:rPr lang="sv-SE" sz="2400" dirty="0">
                  <a:latin typeface="Helvetica Neue" panose="020B0604020202020204" charset="0"/>
                </a:rPr>
                <a:t>Gör samma sak med ditt tankemönster</a:t>
              </a:r>
              <a:endParaRPr lang="en-US" sz="2400" dirty="0">
                <a:latin typeface="Helvetica Neue" panose="020B0604020202020204" charset="0"/>
              </a:endParaRPr>
            </a:p>
          </p:txBody>
        </p:sp>
      </p:grpSp>
      <p:sp>
        <p:nvSpPr>
          <p:cNvPr id="39" name="Ellipse 38">
            <a:extLst>
              <a:ext uri="{FF2B5EF4-FFF2-40B4-BE49-F238E27FC236}">
                <a16:creationId xmlns:a16="http://schemas.microsoft.com/office/drawing/2014/main" id="{0796F90A-0B3C-0964-AA2A-95CA74A3635F}"/>
              </a:ext>
            </a:extLst>
          </p:cNvPr>
          <p:cNvSpPr>
            <a:spLocks noChangeAspect="1"/>
          </p:cNvSpPr>
          <p:nvPr/>
        </p:nvSpPr>
        <p:spPr>
          <a:xfrm>
            <a:off x="1296000" y="4086000"/>
            <a:ext cx="936000" cy="936000"/>
          </a:xfrm>
          <a:prstGeom prst="ellipse">
            <a:avLst/>
          </a:prstGeom>
          <a:solidFill>
            <a:srgbClr val="4D94B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a:latin typeface="Helvetica Neue" panose="020B0604020202020204" charset="0"/>
              </a:rPr>
              <a:t>1.</a:t>
            </a:r>
          </a:p>
        </p:txBody>
      </p:sp>
      <p:sp>
        <p:nvSpPr>
          <p:cNvPr id="40" name="Ellipse 39">
            <a:extLst>
              <a:ext uri="{FF2B5EF4-FFF2-40B4-BE49-F238E27FC236}">
                <a16:creationId xmlns:a16="http://schemas.microsoft.com/office/drawing/2014/main" id="{02CE97C7-BC83-CC36-1A6B-4A6EBEAA6959}"/>
              </a:ext>
            </a:extLst>
          </p:cNvPr>
          <p:cNvSpPr>
            <a:spLocks noChangeAspect="1"/>
          </p:cNvSpPr>
          <p:nvPr/>
        </p:nvSpPr>
        <p:spPr>
          <a:xfrm>
            <a:off x="1296000" y="5274000"/>
            <a:ext cx="936000" cy="936000"/>
          </a:xfrm>
          <a:prstGeom prst="ellipse">
            <a:avLst/>
          </a:prstGeom>
          <a:solidFill>
            <a:srgbClr val="4D94B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a:latin typeface="Helvetica Neue" panose="020B0604020202020204" charset="0"/>
              </a:rPr>
              <a:t>2.</a:t>
            </a:r>
          </a:p>
        </p:txBody>
      </p:sp>
      <p:sp>
        <p:nvSpPr>
          <p:cNvPr id="41" name="Ellipse 40">
            <a:extLst>
              <a:ext uri="{FF2B5EF4-FFF2-40B4-BE49-F238E27FC236}">
                <a16:creationId xmlns:a16="http://schemas.microsoft.com/office/drawing/2014/main" id="{B87E5E5D-F64E-CCEC-E02F-E97A9196C534}"/>
              </a:ext>
            </a:extLst>
          </p:cNvPr>
          <p:cNvSpPr>
            <a:spLocks noChangeAspect="1"/>
          </p:cNvSpPr>
          <p:nvPr/>
        </p:nvSpPr>
        <p:spPr>
          <a:xfrm>
            <a:off x="1296000" y="6462000"/>
            <a:ext cx="936000" cy="936000"/>
          </a:xfrm>
          <a:prstGeom prst="ellipse">
            <a:avLst/>
          </a:prstGeom>
          <a:solidFill>
            <a:srgbClr val="4D94B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a:latin typeface="Helvetica Neue" panose="020B0604020202020204" charset="0"/>
              </a:rPr>
              <a:t>3.</a:t>
            </a:r>
          </a:p>
        </p:txBody>
      </p:sp>
      <p:sp>
        <p:nvSpPr>
          <p:cNvPr id="42" name="Ellipse 41">
            <a:extLst>
              <a:ext uri="{FF2B5EF4-FFF2-40B4-BE49-F238E27FC236}">
                <a16:creationId xmlns:a16="http://schemas.microsoft.com/office/drawing/2014/main" id="{1EA9AFF3-0A21-FCCB-B607-DB7A3886F524}"/>
              </a:ext>
            </a:extLst>
          </p:cNvPr>
          <p:cNvSpPr>
            <a:spLocks noChangeAspect="1"/>
          </p:cNvSpPr>
          <p:nvPr/>
        </p:nvSpPr>
        <p:spPr>
          <a:xfrm>
            <a:off x="1296000" y="7650000"/>
            <a:ext cx="936000" cy="936000"/>
          </a:xfrm>
          <a:prstGeom prst="ellipse">
            <a:avLst/>
          </a:prstGeom>
          <a:solidFill>
            <a:srgbClr val="4D94B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a:latin typeface="Helvetica Neue" panose="020B0604020202020204" charset="0"/>
              </a:rPr>
              <a:t>4.</a:t>
            </a:r>
          </a:p>
        </p:txBody>
      </p:sp>
      <p:sp>
        <p:nvSpPr>
          <p:cNvPr id="10" name="Google Shape;346;p33">
            <a:extLst>
              <a:ext uri="{FF2B5EF4-FFF2-40B4-BE49-F238E27FC236}">
                <a16:creationId xmlns:a16="http://schemas.microsoft.com/office/drawing/2014/main" id="{4BCD5C76-CF80-258B-02D7-01592E99DD23}"/>
              </a:ext>
            </a:extLst>
          </p:cNvPr>
          <p:cNvSpPr/>
          <p:nvPr/>
        </p:nvSpPr>
        <p:spPr>
          <a:xfrm>
            <a:off x="11106123" y="780673"/>
            <a:ext cx="6325369" cy="2556000"/>
          </a:xfrm>
          <a:prstGeom prst="rightArrow">
            <a:avLst>
              <a:gd name="adj1" fmla="val 50000"/>
              <a:gd name="adj2" fmla="val 50000"/>
            </a:avLst>
          </a:prstGeom>
          <a:solidFill>
            <a:srgbClr val="D8D8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lang="en-US" sz="2400" b="1" i="0" u="none" strike="noStrike" cap="none" dirty="0">
              <a:solidFill>
                <a:srgbClr val="000000"/>
              </a:solidFill>
              <a:latin typeface="Helvetica Neue" panose="020B0604020202020204" charset="0"/>
              <a:ea typeface="Helvetica Neue"/>
              <a:cs typeface="Helvetica Neue"/>
              <a:sym typeface="Helvetica Neue"/>
            </a:endParaRPr>
          </a:p>
        </p:txBody>
      </p:sp>
      <p:sp>
        <p:nvSpPr>
          <p:cNvPr id="13" name="Google Shape;347;p33">
            <a:extLst>
              <a:ext uri="{FF2B5EF4-FFF2-40B4-BE49-F238E27FC236}">
                <a16:creationId xmlns:a16="http://schemas.microsoft.com/office/drawing/2014/main" id="{D9A0D250-B1C2-41D5-DCF0-8BAF45FF6B79}"/>
              </a:ext>
            </a:extLst>
          </p:cNvPr>
          <p:cNvSpPr/>
          <p:nvPr/>
        </p:nvSpPr>
        <p:spPr>
          <a:xfrm>
            <a:off x="10548002" y="1547472"/>
            <a:ext cx="2232483" cy="1022400"/>
          </a:xfrm>
          <a:prstGeom prst="roundRect">
            <a:avLst>
              <a:gd name="adj" fmla="val 16667"/>
            </a:avLst>
          </a:prstGeom>
          <a:solidFill>
            <a:srgbClr val="AED633"/>
          </a:solidFill>
          <a:ln>
            <a:noFill/>
          </a:ln>
          <a:effectLst>
            <a:outerShdw blurRad="149987" dist="250190" dir="8460000" algn="ctr">
              <a:srgbClr val="000000">
                <a:alpha val="2784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lang="en-US" sz="2400" b="1" i="0" u="none" strike="noStrike" cap="none" dirty="0">
              <a:solidFill>
                <a:srgbClr val="000000"/>
              </a:solidFill>
              <a:latin typeface="Helvetica Neue" panose="020B0604020202020204" charset="0"/>
              <a:ea typeface="Helvetica Neue"/>
              <a:cs typeface="Helvetica Neue"/>
              <a:sym typeface="Helvetica Neue"/>
            </a:endParaRPr>
          </a:p>
        </p:txBody>
      </p:sp>
      <p:sp>
        <p:nvSpPr>
          <p:cNvPr id="14" name="Google Shape;348;p33">
            <a:extLst>
              <a:ext uri="{FF2B5EF4-FFF2-40B4-BE49-F238E27FC236}">
                <a16:creationId xmlns:a16="http://schemas.microsoft.com/office/drawing/2014/main" id="{410819C8-C1CC-7BC7-0842-E97B31509828}"/>
              </a:ext>
            </a:extLst>
          </p:cNvPr>
          <p:cNvSpPr txBox="1"/>
          <p:nvPr/>
        </p:nvSpPr>
        <p:spPr>
          <a:xfrm>
            <a:off x="10597912" y="1597382"/>
            <a:ext cx="2132664" cy="922581"/>
          </a:xfrm>
          <a:prstGeom prst="rect">
            <a:avLst/>
          </a:prstGeom>
          <a:noFill/>
          <a:ln>
            <a:noFill/>
          </a:ln>
        </p:spPr>
        <p:txBody>
          <a:bodyPr spcFirstLastPara="1" wrap="square" lIns="91425" tIns="91425" rIns="91425" bIns="91425" anchor="ctr" anchorCtr="0">
            <a:noAutofit/>
          </a:bodyPr>
          <a:lstStyle/>
          <a:p>
            <a:pPr lvl="0" algn="ctr">
              <a:lnSpc>
                <a:spcPct val="90000"/>
              </a:lnSpc>
              <a:buClr>
                <a:schemeClr val="lt1"/>
              </a:buClr>
              <a:buSzPts val="2400"/>
            </a:pPr>
            <a:r>
              <a:rPr lang="en-US" sz="2400" b="1" dirty="0" err="1">
                <a:solidFill>
                  <a:schemeClr val="lt1"/>
                </a:solidFill>
                <a:latin typeface="Helvetica Neue" panose="020B0604020202020204" charset="0"/>
                <a:ea typeface="Helvetica Neue"/>
                <a:cs typeface="Helvetica Neue"/>
                <a:sym typeface="Helvetica Neue"/>
              </a:rPr>
              <a:t>Fas</a:t>
            </a:r>
            <a:r>
              <a:rPr lang="en-US" sz="2400" b="1" dirty="0">
                <a:solidFill>
                  <a:schemeClr val="lt1"/>
                </a:solidFill>
                <a:latin typeface="Helvetica Neue" panose="020B0604020202020204" charset="0"/>
                <a:ea typeface="Helvetica Neue"/>
                <a:cs typeface="Helvetica Neue"/>
                <a:sym typeface="Helvetica Neue"/>
              </a:rPr>
              <a:t> av </a:t>
            </a:r>
            <a:r>
              <a:rPr lang="en-US" sz="2400" b="1" dirty="0" err="1">
                <a:solidFill>
                  <a:schemeClr val="lt1"/>
                </a:solidFill>
                <a:latin typeface="Helvetica Neue" panose="020B0604020202020204" charset="0"/>
                <a:ea typeface="Helvetica Neue"/>
                <a:cs typeface="Helvetica Neue"/>
                <a:sym typeface="Helvetica Neue"/>
              </a:rPr>
              <a:t>reflektion</a:t>
            </a:r>
            <a:endParaRPr lang="en-US" sz="2400" b="1" i="0" u="none" strike="noStrike" cap="none" dirty="0">
              <a:solidFill>
                <a:schemeClr val="lt1"/>
              </a:solidFill>
              <a:latin typeface="Helvetica Neue" panose="020B0604020202020204" charset="0"/>
              <a:ea typeface="Helvetica Neue"/>
              <a:cs typeface="Helvetica Neue"/>
              <a:sym typeface="Helvetica Neue"/>
            </a:endParaRPr>
          </a:p>
        </p:txBody>
      </p:sp>
      <p:sp>
        <p:nvSpPr>
          <p:cNvPr id="15" name="Google Shape;349;p33">
            <a:extLst>
              <a:ext uri="{FF2B5EF4-FFF2-40B4-BE49-F238E27FC236}">
                <a16:creationId xmlns:a16="http://schemas.microsoft.com/office/drawing/2014/main" id="{6FE2C99A-F80D-1946-3AA9-9DC69ED17E10}"/>
              </a:ext>
            </a:extLst>
          </p:cNvPr>
          <p:cNvSpPr/>
          <p:nvPr/>
        </p:nvSpPr>
        <p:spPr>
          <a:xfrm>
            <a:off x="13152565" y="1547472"/>
            <a:ext cx="2232483" cy="1022400"/>
          </a:xfrm>
          <a:prstGeom prst="roundRect">
            <a:avLst>
              <a:gd name="adj" fmla="val 16667"/>
            </a:avLst>
          </a:prstGeom>
          <a:solidFill>
            <a:srgbClr val="F2F2F2"/>
          </a:solidFill>
          <a:ln>
            <a:noFill/>
          </a:ln>
          <a:effectLst>
            <a:outerShdw blurRad="149987" dist="250190" dir="8460000" algn="ctr">
              <a:srgbClr val="000000">
                <a:alpha val="2784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lang="en-US" sz="2400" b="1" i="0" u="none" strike="noStrike" cap="none" dirty="0">
              <a:solidFill>
                <a:srgbClr val="000000"/>
              </a:solidFill>
              <a:latin typeface="Helvetica Neue" panose="020B0604020202020204" charset="0"/>
              <a:ea typeface="Helvetica Neue"/>
              <a:cs typeface="Helvetica Neue"/>
              <a:sym typeface="Helvetica Neue"/>
            </a:endParaRPr>
          </a:p>
        </p:txBody>
      </p:sp>
      <p:sp>
        <p:nvSpPr>
          <p:cNvPr id="16" name="Google Shape;350;p33">
            <a:extLst>
              <a:ext uri="{FF2B5EF4-FFF2-40B4-BE49-F238E27FC236}">
                <a16:creationId xmlns:a16="http://schemas.microsoft.com/office/drawing/2014/main" id="{E2606B71-DDBA-93F6-16CC-BED5B4B831D6}"/>
              </a:ext>
            </a:extLst>
          </p:cNvPr>
          <p:cNvSpPr txBox="1"/>
          <p:nvPr/>
        </p:nvSpPr>
        <p:spPr>
          <a:xfrm>
            <a:off x="13202475" y="1597382"/>
            <a:ext cx="2132664" cy="922581"/>
          </a:xfrm>
          <a:prstGeom prst="rect">
            <a:avLst/>
          </a:prstGeom>
          <a:noFill/>
          <a:ln>
            <a:noFill/>
          </a:ln>
        </p:spPr>
        <p:txBody>
          <a:bodyPr spcFirstLastPara="1" wrap="square" lIns="91425" tIns="91425" rIns="91425" bIns="91425" anchor="ctr" anchorCtr="0">
            <a:noAutofit/>
          </a:bodyPr>
          <a:lstStyle/>
          <a:p>
            <a:pPr lvl="0" algn="ctr">
              <a:lnSpc>
                <a:spcPct val="90000"/>
              </a:lnSpc>
              <a:buClr>
                <a:schemeClr val="lt1"/>
              </a:buClr>
              <a:buSzPts val="2400"/>
            </a:pPr>
            <a:r>
              <a:rPr lang="en-US" sz="2400" dirty="0" err="1">
                <a:solidFill>
                  <a:schemeClr val="bg1"/>
                </a:solidFill>
                <a:latin typeface="Helvetica Neue" panose="020B0604020202020204" charset="0"/>
                <a:ea typeface="Helvetica Neue"/>
                <a:cs typeface="Helvetica Neue"/>
                <a:sym typeface="Helvetica Neue"/>
              </a:rPr>
              <a:t>Särskilda</a:t>
            </a:r>
            <a:r>
              <a:rPr lang="en-US" sz="2400" dirty="0">
                <a:solidFill>
                  <a:schemeClr val="bg1"/>
                </a:solidFill>
                <a:latin typeface="Helvetica Neue" panose="020B0604020202020204" charset="0"/>
                <a:ea typeface="Helvetica Neue"/>
                <a:cs typeface="Helvetica Neue"/>
                <a:sym typeface="Helvetica Neue"/>
              </a:rPr>
              <a:t> </a:t>
            </a:r>
            <a:r>
              <a:rPr lang="en-US" sz="2400" dirty="0" err="1">
                <a:solidFill>
                  <a:schemeClr val="bg1"/>
                </a:solidFill>
                <a:latin typeface="Helvetica Neue" panose="020B0604020202020204" charset="0"/>
                <a:ea typeface="Helvetica Neue"/>
                <a:cs typeface="Helvetica Neue"/>
                <a:sym typeface="Helvetica Neue"/>
              </a:rPr>
              <a:t>situationer</a:t>
            </a:r>
            <a:endParaRPr lang="en-US" sz="2400" i="0" u="none" strike="noStrike" cap="none" dirty="0">
              <a:solidFill>
                <a:schemeClr val="bg1"/>
              </a:solidFill>
              <a:latin typeface="Helvetica Neue" panose="020B0604020202020204" charset="0"/>
              <a:ea typeface="Helvetica Neue"/>
              <a:cs typeface="Helvetica Neue"/>
              <a:sym typeface="Helvetica Neue"/>
            </a:endParaRPr>
          </a:p>
        </p:txBody>
      </p:sp>
      <p:sp>
        <p:nvSpPr>
          <p:cNvPr id="17" name="Google Shape;351;p33">
            <a:extLst>
              <a:ext uri="{FF2B5EF4-FFF2-40B4-BE49-F238E27FC236}">
                <a16:creationId xmlns:a16="http://schemas.microsoft.com/office/drawing/2014/main" id="{46A535F2-8C93-541C-455F-A7FB18574B0D}"/>
              </a:ext>
            </a:extLst>
          </p:cNvPr>
          <p:cNvSpPr/>
          <p:nvPr/>
        </p:nvSpPr>
        <p:spPr>
          <a:xfrm>
            <a:off x="15757129" y="1547472"/>
            <a:ext cx="2232483" cy="1022400"/>
          </a:xfrm>
          <a:prstGeom prst="roundRect">
            <a:avLst>
              <a:gd name="adj" fmla="val 16667"/>
            </a:avLst>
          </a:prstGeom>
          <a:solidFill>
            <a:srgbClr val="F2F2F2"/>
          </a:solidFill>
          <a:ln>
            <a:noFill/>
          </a:ln>
          <a:effectLst>
            <a:outerShdw blurRad="149987" dist="250190" dir="8460000" algn="ctr">
              <a:srgbClr val="000000">
                <a:alpha val="2784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lang="en-US" sz="2400" b="1" i="0" u="none" strike="noStrike" cap="none" dirty="0">
              <a:solidFill>
                <a:srgbClr val="000000"/>
              </a:solidFill>
              <a:latin typeface="Helvetica Neue" panose="020B0604020202020204" charset="0"/>
              <a:ea typeface="Helvetica Neue"/>
              <a:cs typeface="Helvetica Neue"/>
              <a:sym typeface="Helvetica Neue"/>
            </a:endParaRPr>
          </a:p>
        </p:txBody>
      </p:sp>
      <p:sp>
        <p:nvSpPr>
          <p:cNvPr id="18" name="Google Shape;352;p33">
            <a:extLst>
              <a:ext uri="{FF2B5EF4-FFF2-40B4-BE49-F238E27FC236}">
                <a16:creationId xmlns:a16="http://schemas.microsoft.com/office/drawing/2014/main" id="{52E8A29A-A64A-43DB-7F3F-E3CAAA9C882F}"/>
              </a:ext>
            </a:extLst>
          </p:cNvPr>
          <p:cNvSpPr txBox="1"/>
          <p:nvPr/>
        </p:nvSpPr>
        <p:spPr>
          <a:xfrm>
            <a:off x="15807038" y="1597382"/>
            <a:ext cx="2366661" cy="922581"/>
          </a:xfrm>
          <a:prstGeom prst="rect">
            <a:avLst/>
          </a:prstGeom>
          <a:noFill/>
          <a:ln>
            <a:noFill/>
          </a:ln>
        </p:spPr>
        <p:txBody>
          <a:bodyPr spcFirstLastPara="1" wrap="square" lIns="91425" tIns="91425" rIns="91425" bIns="91425" anchor="ctr" anchorCtr="0">
            <a:noAutofit/>
          </a:bodyPr>
          <a:lstStyle/>
          <a:p>
            <a:pPr lvl="0" algn="ctr">
              <a:lnSpc>
                <a:spcPct val="90000"/>
              </a:lnSpc>
            </a:pPr>
            <a:r>
              <a:rPr lang="en-US" sz="2400" dirty="0" err="1">
                <a:solidFill>
                  <a:schemeClr val="bg1"/>
                </a:solidFill>
                <a:latin typeface="Helvetica Neue" panose="020B0604020202020204" charset="0"/>
                <a:ea typeface="Helvetica Neue"/>
                <a:cs typeface="Helvetica Neue"/>
                <a:sym typeface="Helvetica Neue"/>
              </a:rPr>
              <a:t>Få</a:t>
            </a:r>
            <a:r>
              <a:rPr lang="en-US" sz="2400" dirty="0">
                <a:solidFill>
                  <a:schemeClr val="bg1"/>
                </a:solidFill>
                <a:latin typeface="Helvetica Neue" panose="020B0604020202020204" charset="0"/>
                <a:ea typeface="Helvetica Neue"/>
                <a:cs typeface="Helvetica Neue"/>
                <a:sym typeface="Helvetica Neue"/>
              </a:rPr>
              <a:t> </a:t>
            </a:r>
            <a:r>
              <a:rPr lang="en-US" sz="2400" dirty="0" err="1">
                <a:solidFill>
                  <a:schemeClr val="bg1"/>
                </a:solidFill>
                <a:latin typeface="Helvetica Neue" panose="020B0604020202020204" charset="0"/>
                <a:ea typeface="Helvetica Neue"/>
                <a:cs typeface="Helvetica Neue"/>
                <a:sym typeface="Helvetica Neue"/>
              </a:rPr>
              <a:t>mer</a:t>
            </a:r>
            <a:r>
              <a:rPr lang="en-US" sz="2400" dirty="0">
                <a:solidFill>
                  <a:schemeClr val="bg1"/>
                </a:solidFill>
                <a:latin typeface="Helvetica Neue" panose="020B0604020202020204" charset="0"/>
                <a:ea typeface="Helvetica Neue"/>
                <a:cs typeface="Helvetica Neue"/>
                <a:sym typeface="Helvetica Neue"/>
              </a:rPr>
              <a:t> </a:t>
            </a:r>
            <a:r>
              <a:rPr lang="en-US" sz="2400" dirty="0" err="1">
                <a:solidFill>
                  <a:schemeClr val="bg1"/>
                </a:solidFill>
                <a:latin typeface="Helvetica Neue" panose="020B0604020202020204" charset="0"/>
                <a:ea typeface="Helvetica Neue"/>
                <a:cs typeface="Helvetica Neue"/>
                <a:sym typeface="Helvetica Neue"/>
              </a:rPr>
              <a:t>självmedvetenhet</a:t>
            </a:r>
            <a:endParaRPr lang="en-US" sz="2400" i="0" u="none" strike="noStrike" cap="none" dirty="0">
              <a:solidFill>
                <a:schemeClr val="bg1"/>
              </a:solidFill>
              <a:latin typeface="Helvetica Neue" panose="020B0604020202020204" charset="0"/>
              <a:ea typeface="Helvetica Neue"/>
              <a:cs typeface="Helvetica Neue"/>
              <a:sym typeface="Helvetica Neue"/>
            </a:endParaRPr>
          </a:p>
        </p:txBody>
      </p:sp>
      <p:sp>
        <p:nvSpPr>
          <p:cNvPr id="19" name="Google Shape;353;p33">
            <a:extLst>
              <a:ext uri="{FF2B5EF4-FFF2-40B4-BE49-F238E27FC236}">
                <a16:creationId xmlns:a16="http://schemas.microsoft.com/office/drawing/2014/main" id="{96A4994F-663C-F4E9-7CA4-4ADF02313776}"/>
              </a:ext>
            </a:extLst>
          </p:cNvPr>
          <p:cNvSpPr/>
          <p:nvPr/>
        </p:nvSpPr>
        <p:spPr>
          <a:xfrm>
            <a:off x="12518319" y="1695487"/>
            <a:ext cx="770377" cy="770376"/>
          </a:xfrm>
          <a:prstGeom prst="mathPlus">
            <a:avLst>
              <a:gd name="adj1" fmla="val 23520"/>
            </a:avLst>
          </a:prstGeom>
          <a:solidFill>
            <a:srgbClr val="A5A5A5"/>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lang="en-US" sz="2400" b="0" i="0" u="none" strike="noStrike" cap="none" dirty="0">
              <a:solidFill>
                <a:schemeClr val="lt1"/>
              </a:solidFill>
              <a:latin typeface="Helvetica Neue" panose="020B0604020202020204" charset="0"/>
              <a:sym typeface="Arial"/>
            </a:endParaRPr>
          </a:p>
        </p:txBody>
      </p:sp>
      <p:sp>
        <p:nvSpPr>
          <p:cNvPr id="22" name="Google Shape;354;p33">
            <a:extLst>
              <a:ext uri="{FF2B5EF4-FFF2-40B4-BE49-F238E27FC236}">
                <a16:creationId xmlns:a16="http://schemas.microsoft.com/office/drawing/2014/main" id="{6833E2F0-885B-CBBA-1DD3-16C08516BCC2}"/>
              </a:ext>
            </a:extLst>
          </p:cNvPr>
          <p:cNvSpPr/>
          <p:nvPr/>
        </p:nvSpPr>
        <p:spPr>
          <a:xfrm>
            <a:off x="15185900" y="1695487"/>
            <a:ext cx="770377" cy="770376"/>
          </a:xfrm>
          <a:prstGeom prst="mathEqual">
            <a:avLst>
              <a:gd name="adj1" fmla="val 23520"/>
              <a:gd name="adj2" fmla="val 11760"/>
            </a:avLst>
          </a:prstGeom>
          <a:solidFill>
            <a:srgbClr val="A5A5A5"/>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lang="en-US" sz="2400" b="0" i="0" u="none" strike="noStrike" cap="none" dirty="0">
              <a:solidFill>
                <a:schemeClr val="dk1"/>
              </a:solidFill>
              <a:latin typeface="Helvetica Neue" panose="020B0604020202020204" charset="0"/>
              <a:sym typeface="Arial"/>
            </a:endParaRPr>
          </a:p>
        </p:txBody>
      </p:sp>
    </p:spTree>
    <p:extLst>
      <p:ext uri="{BB962C8B-B14F-4D97-AF65-F5344CB8AC3E}">
        <p14:creationId xmlns:p14="http://schemas.microsoft.com/office/powerpoint/2010/main" val="1180138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25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wipe(left)">
                                      <p:cBhvr>
                                        <p:cTn id="12" dur="250"/>
                                        <p:tgtEl>
                                          <p:spTgt spid="4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wipe(left)">
                                      <p:cBhvr>
                                        <p:cTn id="17" dur="250"/>
                                        <p:tgtEl>
                                          <p:spTgt spid="4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left)">
                                      <p:cBhvr>
                                        <p:cTn id="22" dur="2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3" name="Google Shape;412;p36">
            <a:extLst>
              <a:ext uri="{FF2B5EF4-FFF2-40B4-BE49-F238E27FC236}">
                <a16:creationId xmlns:a16="http://schemas.microsoft.com/office/drawing/2014/main" id="{FE396AE1-B45E-22DF-9050-ADEF2C1AD295}"/>
              </a:ext>
            </a:extLst>
          </p:cNvPr>
          <p:cNvSpPr/>
          <p:nvPr/>
        </p:nvSpPr>
        <p:spPr>
          <a:xfrm>
            <a:off x="10188000" y="3852000"/>
            <a:ext cx="6948000" cy="5004000"/>
          </a:xfrm>
          <a:custGeom>
            <a:avLst/>
            <a:gdLst/>
            <a:ahLst/>
            <a:cxnLst/>
            <a:rect l="l" t="t" r="r" b="b"/>
            <a:pathLst>
              <a:path w="6622415" h="3861434" extrusionOk="0">
                <a:moveTo>
                  <a:pt x="6254700" y="3861050"/>
                </a:moveTo>
                <a:lnTo>
                  <a:pt x="367388" y="3861050"/>
                </a:lnTo>
                <a:lnTo>
                  <a:pt x="321395" y="3858170"/>
                </a:lnTo>
                <a:lnTo>
                  <a:pt x="277081" y="3849762"/>
                </a:lnTo>
                <a:lnTo>
                  <a:pt x="234794" y="3836177"/>
                </a:lnTo>
                <a:lnTo>
                  <a:pt x="194883" y="3817763"/>
                </a:lnTo>
                <a:lnTo>
                  <a:pt x="157694" y="3794870"/>
                </a:lnTo>
                <a:lnTo>
                  <a:pt x="123577" y="3767847"/>
                </a:lnTo>
                <a:lnTo>
                  <a:pt x="92880" y="3737044"/>
                </a:lnTo>
                <a:lnTo>
                  <a:pt x="65950" y="3702809"/>
                </a:lnTo>
                <a:lnTo>
                  <a:pt x="43136" y="3665491"/>
                </a:lnTo>
                <a:lnTo>
                  <a:pt x="24786" y="3625441"/>
                </a:lnTo>
                <a:lnTo>
                  <a:pt x="11248" y="3583008"/>
                </a:lnTo>
                <a:lnTo>
                  <a:pt x="2870" y="3538540"/>
                </a:lnTo>
                <a:lnTo>
                  <a:pt x="0" y="3492388"/>
                </a:lnTo>
                <a:lnTo>
                  <a:pt x="0" y="368661"/>
                </a:lnTo>
                <a:lnTo>
                  <a:pt x="2870" y="322509"/>
                </a:lnTo>
                <a:lnTo>
                  <a:pt x="11248" y="278041"/>
                </a:lnTo>
                <a:lnTo>
                  <a:pt x="24786" y="235608"/>
                </a:lnTo>
                <a:lnTo>
                  <a:pt x="43136" y="195558"/>
                </a:lnTo>
                <a:lnTo>
                  <a:pt x="65950" y="158240"/>
                </a:lnTo>
                <a:lnTo>
                  <a:pt x="92880" y="124005"/>
                </a:lnTo>
                <a:lnTo>
                  <a:pt x="123577" y="93202"/>
                </a:lnTo>
                <a:lnTo>
                  <a:pt x="157694" y="66179"/>
                </a:lnTo>
                <a:lnTo>
                  <a:pt x="194883" y="43286"/>
                </a:lnTo>
                <a:lnTo>
                  <a:pt x="234794" y="24872"/>
                </a:lnTo>
                <a:lnTo>
                  <a:pt x="277081" y="11287"/>
                </a:lnTo>
                <a:lnTo>
                  <a:pt x="321395" y="2880"/>
                </a:lnTo>
                <a:lnTo>
                  <a:pt x="367388" y="0"/>
                </a:lnTo>
                <a:lnTo>
                  <a:pt x="6254700" y="0"/>
                </a:lnTo>
                <a:lnTo>
                  <a:pt x="6300693" y="2880"/>
                </a:lnTo>
                <a:lnTo>
                  <a:pt x="6345007" y="11287"/>
                </a:lnTo>
                <a:lnTo>
                  <a:pt x="6387294" y="24872"/>
                </a:lnTo>
                <a:lnTo>
                  <a:pt x="6427206" y="43286"/>
                </a:lnTo>
                <a:lnTo>
                  <a:pt x="6464394" y="66179"/>
                </a:lnTo>
                <a:lnTo>
                  <a:pt x="6498511" y="93202"/>
                </a:lnTo>
                <a:lnTo>
                  <a:pt x="6529208" y="124005"/>
                </a:lnTo>
                <a:lnTo>
                  <a:pt x="6556138" y="158240"/>
                </a:lnTo>
                <a:lnTo>
                  <a:pt x="6578952" y="195558"/>
                </a:lnTo>
                <a:lnTo>
                  <a:pt x="6597302" y="235608"/>
                </a:lnTo>
                <a:lnTo>
                  <a:pt x="6610840" y="278041"/>
                </a:lnTo>
                <a:lnTo>
                  <a:pt x="6619218" y="322509"/>
                </a:lnTo>
                <a:lnTo>
                  <a:pt x="6622089" y="368661"/>
                </a:lnTo>
                <a:lnTo>
                  <a:pt x="6622089" y="3492388"/>
                </a:lnTo>
                <a:lnTo>
                  <a:pt x="6619218" y="3538540"/>
                </a:lnTo>
                <a:lnTo>
                  <a:pt x="6610840" y="3583008"/>
                </a:lnTo>
                <a:lnTo>
                  <a:pt x="6597302" y="3625441"/>
                </a:lnTo>
                <a:lnTo>
                  <a:pt x="6578952" y="3665491"/>
                </a:lnTo>
                <a:lnTo>
                  <a:pt x="6556138" y="3702809"/>
                </a:lnTo>
                <a:lnTo>
                  <a:pt x="6529208" y="3737044"/>
                </a:lnTo>
                <a:lnTo>
                  <a:pt x="6498511" y="3767847"/>
                </a:lnTo>
                <a:lnTo>
                  <a:pt x="6464394" y="3794870"/>
                </a:lnTo>
                <a:lnTo>
                  <a:pt x="6427206" y="3817763"/>
                </a:lnTo>
                <a:lnTo>
                  <a:pt x="6387294" y="3836177"/>
                </a:lnTo>
                <a:lnTo>
                  <a:pt x="6345007" y="3849762"/>
                </a:lnTo>
                <a:lnTo>
                  <a:pt x="6300693" y="3858170"/>
                </a:lnTo>
                <a:lnTo>
                  <a:pt x="6254700" y="3861050"/>
                </a:lnTo>
                <a:close/>
              </a:path>
            </a:pathLst>
          </a:custGeom>
          <a:solidFill>
            <a:srgbClr val="4D94B7">
              <a:alpha val="49803"/>
            </a:srgbClr>
          </a:solidFill>
          <a:ln w="22225" cap="flat" cmpd="sng">
            <a:solidFill>
              <a:schemeClr val="bg1"/>
            </a:solidFill>
            <a:prstDash val="solid"/>
            <a:round/>
            <a:headEnd type="none" w="sm" len="sm"/>
            <a:tailEnd type="none" w="sm" len="sm"/>
          </a:ln>
        </p:spPr>
        <p:txBody>
          <a:bodyPr spcFirstLastPara="1" wrap="square" lIns="90000" tIns="46800" rIns="90000" bIns="46800" anchor="t" anchorCtr="0">
            <a:noAutofit/>
          </a:bodyPr>
          <a:lstStyle/>
          <a:p>
            <a:pPr lvl="0" algn="ctr"/>
            <a:r>
              <a:rPr lang="en-US" sz="2400" b="1" dirty="0" err="1">
                <a:solidFill>
                  <a:srgbClr val="4D94B7"/>
                </a:solidFill>
                <a:latin typeface="Helvetica Neue" panose="020B0604020202020204" charset="0"/>
                <a:ea typeface="Helvetica Neue"/>
                <a:cs typeface="Helvetica Neue"/>
                <a:sym typeface="Helvetica Neue"/>
              </a:rPr>
              <a:t>Hållning</a:t>
            </a:r>
            <a:endParaRPr lang="en-US" sz="2400" b="1" i="0" u="none" strike="noStrike" cap="none" dirty="0">
              <a:solidFill>
                <a:srgbClr val="4D94B7"/>
              </a:solidFill>
              <a:latin typeface="Helvetica Neue" panose="020B0604020202020204" charset="0"/>
              <a:ea typeface="Helvetica Neue"/>
              <a:cs typeface="Helvetica Neue"/>
              <a:sym typeface="Helvetica Neue"/>
            </a:endParaRPr>
          </a:p>
        </p:txBody>
      </p:sp>
      <p:sp>
        <p:nvSpPr>
          <p:cNvPr id="412" name="Google Shape;412;p36"/>
          <p:cNvSpPr/>
          <p:nvPr/>
        </p:nvSpPr>
        <p:spPr>
          <a:xfrm>
            <a:off x="1296000" y="3852000"/>
            <a:ext cx="8892000" cy="5004000"/>
          </a:xfrm>
          <a:custGeom>
            <a:avLst/>
            <a:gdLst/>
            <a:ahLst/>
            <a:cxnLst/>
            <a:rect l="l" t="t" r="r" b="b"/>
            <a:pathLst>
              <a:path w="6622415" h="3861434" extrusionOk="0">
                <a:moveTo>
                  <a:pt x="6254700" y="3861050"/>
                </a:moveTo>
                <a:lnTo>
                  <a:pt x="367388" y="3861050"/>
                </a:lnTo>
                <a:lnTo>
                  <a:pt x="321395" y="3858170"/>
                </a:lnTo>
                <a:lnTo>
                  <a:pt x="277081" y="3849762"/>
                </a:lnTo>
                <a:lnTo>
                  <a:pt x="234794" y="3836177"/>
                </a:lnTo>
                <a:lnTo>
                  <a:pt x="194883" y="3817763"/>
                </a:lnTo>
                <a:lnTo>
                  <a:pt x="157694" y="3794870"/>
                </a:lnTo>
                <a:lnTo>
                  <a:pt x="123577" y="3767847"/>
                </a:lnTo>
                <a:lnTo>
                  <a:pt x="92880" y="3737044"/>
                </a:lnTo>
                <a:lnTo>
                  <a:pt x="65950" y="3702809"/>
                </a:lnTo>
                <a:lnTo>
                  <a:pt x="43136" y="3665491"/>
                </a:lnTo>
                <a:lnTo>
                  <a:pt x="24786" y="3625441"/>
                </a:lnTo>
                <a:lnTo>
                  <a:pt x="11248" y="3583008"/>
                </a:lnTo>
                <a:lnTo>
                  <a:pt x="2870" y="3538540"/>
                </a:lnTo>
                <a:lnTo>
                  <a:pt x="0" y="3492388"/>
                </a:lnTo>
                <a:lnTo>
                  <a:pt x="0" y="368661"/>
                </a:lnTo>
                <a:lnTo>
                  <a:pt x="2870" y="322509"/>
                </a:lnTo>
                <a:lnTo>
                  <a:pt x="11248" y="278041"/>
                </a:lnTo>
                <a:lnTo>
                  <a:pt x="24786" y="235608"/>
                </a:lnTo>
                <a:lnTo>
                  <a:pt x="43136" y="195558"/>
                </a:lnTo>
                <a:lnTo>
                  <a:pt x="65950" y="158240"/>
                </a:lnTo>
                <a:lnTo>
                  <a:pt x="92880" y="124005"/>
                </a:lnTo>
                <a:lnTo>
                  <a:pt x="123577" y="93202"/>
                </a:lnTo>
                <a:lnTo>
                  <a:pt x="157694" y="66179"/>
                </a:lnTo>
                <a:lnTo>
                  <a:pt x="194883" y="43286"/>
                </a:lnTo>
                <a:lnTo>
                  <a:pt x="234794" y="24872"/>
                </a:lnTo>
                <a:lnTo>
                  <a:pt x="277081" y="11287"/>
                </a:lnTo>
                <a:lnTo>
                  <a:pt x="321395" y="2880"/>
                </a:lnTo>
                <a:lnTo>
                  <a:pt x="367388" y="0"/>
                </a:lnTo>
                <a:lnTo>
                  <a:pt x="6254700" y="0"/>
                </a:lnTo>
                <a:lnTo>
                  <a:pt x="6300693" y="2880"/>
                </a:lnTo>
                <a:lnTo>
                  <a:pt x="6345007" y="11287"/>
                </a:lnTo>
                <a:lnTo>
                  <a:pt x="6387294" y="24872"/>
                </a:lnTo>
                <a:lnTo>
                  <a:pt x="6427206" y="43286"/>
                </a:lnTo>
                <a:lnTo>
                  <a:pt x="6464394" y="66179"/>
                </a:lnTo>
                <a:lnTo>
                  <a:pt x="6498511" y="93202"/>
                </a:lnTo>
                <a:lnTo>
                  <a:pt x="6529208" y="124005"/>
                </a:lnTo>
                <a:lnTo>
                  <a:pt x="6556138" y="158240"/>
                </a:lnTo>
                <a:lnTo>
                  <a:pt x="6578952" y="195558"/>
                </a:lnTo>
                <a:lnTo>
                  <a:pt x="6597302" y="235608"/>
                </a:lnTo>
                <a:lnTo>
                  <a:pt x="6610840" y="278041"/>
                </a:lnTo>
                <a:lnTo>
                  <a:pt x="6619218" y="322509"/>
                </a:lnTo>
                <a:lnTo>
                  <a:pt x="6622089" y="368661"/>
                </a:lnTo>
                <a:lnTo>
                  <a:pt x="6622089" y="3492388"/>
                </a:lnTo>
                <a:lnTo>
                  <a:pt x="6619218" y="3538540"/>
                </a:lnTo>
                <a:lnTo>
                  <a:pt x="6610840" y="3583008"/>
                </a:lnTo>
                <a:lnTo>
                  <a:pt x="6597302" y="3625441"/>
                </a:lnTo>
                <a:lnTo>
                  <a:pt x="6578952" y="3665491"/>
                </a:lnTo>
                <a:lnTo>
                  <a:pt x="6556138" y="3702809"/>
                </a:lnTo>
                <a:lnTo>
                  <a:pt x="6529208" y="3737044"/>
                </a:lnTo>
                <a:lnTo>
                  <a:pt x="6498511" y="3767847"/>
                </a:lnTo>
                <a:lnTo>
                  <a:pt x="6464394" y="3794870"/>
                </a:lnTo>
                <a:lnTo>
                  <a:pt x="6427206" y="3817763"/>
                </a:lnTo>
                <a:lnTo>
                  <a:pt x="6387294" y="3836177"/>
                </a:lnTo>
                <a:lnTo>
                  <a:pt x="6345007" y="3849762"/>
                </a:lnTo>
                <a:lnTo>
                  <a:pt x="6300693" y="3858170"/>
                </a:lnTo>
                <a:lnTo>
                  <a:pt x="6254700" y="3861050"/>
                </a:lnTo>
                <a:close/>
              </a:path>
            </a:pathLst>
          </a:custGeom>
          <a:solidFill>
            <a:srgbClr val="AED633">
              <a:alpha val="49803"/>
            </a:srgbClr>
          </a:solidFill>
          <a:ln w="22225" cap="flat" cmpd="sng">
            <a:solidFill>
              <a:schemeClr val="bg1"/>
            </a:solidFill>
            <a:prstDash val="solid"/>
            <a:round/>
            <a:headEnd type="none" w="sm" len="sm"/>
            <a:tailEnd type="none" w="sm" len="sm"/>
          </a:ln>
        </p:spPr>
        <p:txBody>
          <a:bodyPr spcFirstLastPara="1" wrap="square" lIns="90000" tIns="46800" rIns="90000" bIns="46800" anchor="t" anchorCtr="0">
            <a:noAutofit/>
          </a:bodyPr>
          <a:lstStyle/>
          <a:p>
            <a:pPr lvl="0" algn="ctr"/>
            <a:r>
              <a:rPr lang="en-US" sz="2400" b="1" dirty="0" err="1">
                <a:solidFill>
                  <a:srgbClr val="4D94B7"/>
                </a:solidFill>
                <a:latin typeface="Helvetica Neue" panose="020B0604020202020204" charset="0"/>
                <a:ea typeface="Helvetica Neue"/>
                <a:cs typeface="Helvetica Neue"/>
                <a:sym typeface="Helvetica Neue"/>
              </a:rPr>
              <a:t>Ansiktsrörelse</a:t>
            </a:r>
            <a:r>
              <a:rPr lang="en-US" sz="2400" b="1" dirty="0">
                <a:solidFill>
                  <a:srgbClr val="4D94B7"/>
                </a:solidFill>
                <a:latin typeface="Helvetica Neue" panose="020B0604020202020204" charset="0"/>
                <a:ea typeface="Helvetica Neue"/>
                <a:cs typeface="Helvetica Neue"/>
                <a:sym typeface="Helvetica Neue"/>
              </a:rPr>
              <a:t>
</a:t>
            </a:r>
            <a:endParaRPr lang="en-US" sz="2400" b="1" i="0" u="none" strike="noStrike" cap="none" dirty="0">
              <a:solidFill>
                <a:srgbClr val="4D94B7"/>
              </a:solidFill>
              <a:latin typeface="Helvetica Neue" panose="020B0604020202020204" charset="0"/>
              <a:ea typeface="Helvetica Neue"/>
              <a:cs typeface="Helvetica Neue"/>
              <a:sym typeface="Helvetica Neue"/>
            </a:endParaRPr>
          </a:p>
        </p:txBody>
      </p:sp>
      <p:sp>
        <p:nvSpPr>
          <p:cNvPr id="409" name="Google Shape;409;p36"/>
          <p:cNvSpPr txBox="1"/>
          <p:nvPr/>
        </p:nvSpPr>
        <p:spPr>
          <a:xfrm>
            <a:off x="1295400" y="4320000"/>
            <a:ext cx="8784000" cy="648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2000" b="0" i="0" u="none" strike="noStrike" cap="none" dirty="0">
                <a:solidFill>
                  <a:srgbClr val="000000"/>
                </a:solidFill>
                <a:latin typeface="Helvetica Neue" panose="020B0604020202020204" charset="0"/>
                <a:ea typeface="Helvetica Neue"/>
                <a:cs typeface="Helvetica Neue"/>
                <a:sym typeface="Helvetica Neue"/>
              </a:rPr>
              <a:t>The facial feedback hypothesis suggests that an individual’s experience of emotion is influenced by feedback from their facial movements. </a:t>
            </a:r>
            <a:endParaRPr lang="en-US" sz="2000" dirty="0">
              <a:latin typeface="Helvetica Neue" panose="020B0604020202020204" charset="0"/>
            </a:endParaRPr>
          </a:p>
        </p:txBody>
      </p:sp>
      <p:sp>
        <p:nvSpPr>
          <p:cNvPr id="411" name="Google Shape;411;p36"/>
          <p:cNvSpPr txBox="1"/>
          <p:nvPr/>
        </p:nvSpPr>
        <p:spPr>
          <a:xfrm>
            <a:off x="1296000" y="8928000"/>
            <a:ext cx="2880000" cy="27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chemeClr val="dk1"/>
                </a:solidFill>
                <a:latin typeface="Helvetica Neue" panose="020B0604020202020204" charset="0"/>
                <a:ea typeface="Helvetica Neue"/>
                <a:cs typeface="Helvetica Neue"/>
                <a:sym typeface="Helvetica Neue"/>
              </a:rPr>
              <a:t>Source no.: 1, 3</a:t>
            </a:r>
            <a:endParaRPr lang="en-US" sz="1200" b="0" i="0" u="none" strike="noStrike" cap="none" dirty="0">
              <a:solidFill>
                <a:srgbClr val="000000"/>
              </a:solidFill>
              <a:latin typeface="Helvetica Neue" panose="020B0604020202020204" charset="0"/>
              <a:ea typeface="Helvetica Neue"/>
              <a:cs typeface="Helvetica Neue"/>
              <a:sym typeface="Helvetica Neue"/>
            </a:endParaRPr>
          </a:p>
        </p:txBody>
      </p:sp>
      <p:sp>
        <p:nvSpPr>
          <p:cNvPr id="417" name="Google Shape;417;p36"/>
          <p:cNvSpPr/>
          <p:nvPr/>
        </p:nvSpPr>
        <p:spPr>
          <a:xfrm>
            <a:off x="11106123" y="780673"/>
            <a:ext cx="6325369" cy="2556000"/>
          </a:xfrm>
          <a:prstGeom prst="rightArrow">
            <a:avLst>
              <a:gd name="adj1" fmla="val 50000"/>
              <a:gd name="adj2" fmla="val 50000"/>
            </a:avLst>
          </a:prstGeom>
          <a:solidFill>
            <a:srgbClr val="D8D8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lang="en-US" sz="2400" b="1" i="0" u="none" strike="noStrike" cap="none" dirty="0">
              <a:solidFill>
                <a:srgbClr val="000000"/>
              </a:solidFill>
              <a:latin typeface="Helvetica Neue" panose="020B0604020202020204" charset="0"/>
              <a:ea typeface="Helvetica Neue"/>
              <a:cs typeface="Helvetica Neue"/>
              <a:sym typeface="Helvetica Neue"/>
            </a:endParaRPr>
          </a:p>
        </p:txBody>
      </p:sp>
      <p:sp>
        <p:nvSpPr>
          <p:cNvPr id="418" name="Google Shape;418;p36"/>
          <p:cNvSpPr/>
          <p:nvPr/>
        </p:nvSpPr>
        <p:spPr>
          <a:xfrm>
            <a:off x="10548002" y="1547472"/>
            <a:ext cx="2232483" cy="1022400"/>
          </a:xfrm>
          <a:prstGeom prst="roundRect">
            <a:avLst>
              <a:gd name="adj" fmla="val 16667"/>
            </a:avLst>
          </a:prstGeom>
          <a:solidFill>
            <a:srgbClr val="F2F2F2"/>
          </a:solidFill>
          <a:ln>
            <a:noFill/>
          </a:ln>
          <a:effectLst>
            <a:outerShdw blurRad="149987" dist="250190" dir="8460000" algn="ctr">
              <a:srgbClr val="000000">
                <a:alpha val="2784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lang="en-US" sz="2400" b="0" i="0" u="none" strike="noStrike" cap="none" dirty="0">
              <a:solidFill>
                <a:srgbClr val="000000"/>
              </a:solidFill>
              <a:latin typeface="Helvetica Neue" panose="020B0604020202020204" charset="0"/>
              <a:ea typeface="Helvetica Neue"/>
              <a:cs typeface="Helvetica Neue"/>
              <a:sym typeface="Helvetica Neue"/>
            </a:endParaRPr>
          </a:p>
        </p:txBody>
      </p:sp>
      <p:sp>
        <p:nvSpPr>
          <p:cNvPr id="419" name="Google Shape;419;p36"/>
          <p:cNvSpPr txBox="1"/>
          <p:nvPr/>
        </p:nvSpPr>
        <p:spPr>
          <a:xfrm>
            <a:off x="10597912" y="1597382"/>
            <a:ext cx="2132664" cy="922581"/>
          </a:xfrm>
          <a:prstGeom prst="rect">
            <a:avLst/>
          </a:prstGeom>
          <a:noFill/>
          <a:ln>
            <a:noFill/>
          </a:ln>
        </p:spPr>
        <p:txBody>
          <a:bodyPr spcFirstLastPara="1" wrap="square" lIns="91425" tIns="91425" rIns="91425" bIns="91425" anchor="ctr" anchorCtr="0">
            <a:noAutofit/>
          </a:bodyPr>
          <a:lstStyle/>
          <a:p>
            <a:pPr lvl="0" algn="ctr">
              <a:lnSpc>
                <a:spcPct val="90000"/>
              </a:lnSpc>
              <a:buClr>
                <a:schemeClr val="lt1"/>
              </a:buClr>
              <a:buSzPts val="2400"/>
            </a:pPr>
            <a:r>
              <a:rPr lang="en-US" sz="2400" dirty="0" err="1">
                <a:solidFill>
                  <a:schemeClr val="bg1"/>
                </a:solidFill>
                <a:latin typeface="Helvetica Neue" panose="020B0604020202020204" charset="0"/>
                <a:ea typeface="Helvetica Neue"/>
                <a:cs typeface="Helvetica Neue"/>
                <a:sym typeface="Helvetica Neue"/>
              </a:rPr>
              <a:t>Fas</a:t>
            </a:r>
            <a:r>
              <a:rPr lang="en-US" sz="2400" dirty="0">
                <a:solidFill>
                  <a:schemeClr val="bg1"/>
                </a:solidFill>
                <a:latin typeface="Helvetica Neue" panose="020B0604020202020204" charset="0"/>
                <a:ea typeface="Helvetica Neue"/>
                <a:cs typeface="Helvetica Neue"/>
                <a:sym typeface="Helvetica Neue"/>
              </a:rPr>
              <a:t> av </a:t>
            </a:r>
            <a:r>
              <a:rPr lang="en-US" sz="2400" dirty="0" err="1">
                <a:solidFill>
                  <a:schemeClr val="bg1"/>
                </a:solidFill>
                <a:latin typeface="Helvetica Neue" panose="020B0604020202020204" charset="0"/>
                <a:ea typeface="Helvetica Neue"/>
                <a:cs typeface="Helvetica Neue"/>
                <a:sym typeface="Helvetica Neue"/>
              </a:rPr>
              <a:t>reflektion</a:t>
            </a:r>
            <a:endParaRPr lang="en-US" sz="2400" i="0" u="none" strike="noStrike" cap="none" dirty="0">
              <a:solidFill>
                <a:schemeClr val="bg1"/>
              </a:solidFill>
              <a:latin typeface="Helvetica Neue" panose="020B0604020202020204" charset="0"/>
              <a:ea typeface="Helvetica Neue"/>
              <a:cs typeface="Helvetica Neue"/>
              <a:sym typeface="Helvetica Neue"/>
            </a:endParaRPr>
          </a:p>
        </p:txBody>
      </p:sp>
      <p:sp>
        <p:nvSpPr>
          <p:cNvPr id="420" name="Google Shape;420;p36"/>
          <p:cNvSpPr/>
          <p:nvPr/>
        </p:nvSpPr>
        <p:spPr>
          <a:xfrm>
            <a:off x="13152565" y="1547472"/>
            <a:ext cx="2232483" cy="1022400"/>
          </a:xfrm>
          <a:prstGeom prst="roundRect">
            <a:avLst>
              <a:gd name="adj" fmla="val 16667"/>
            </a:avLst>
          </a:prstGeom>
          <a:solidFill>
            <a:srgbClr val="AED633"/>
          </a:solidFill>
          <a:ln>
            <a:noFill/>
          </a:ln>
          <a:effectLst>
            <a:outerShdw blurRad="149987" dist="250190" dir="8460000" algn="ctr">
              <a:srgbClr val="000000">
                <a:alpha val="2784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lang="en-US" sz="2400" b="0" i="0" u="none" strike="noStrike" cap="none" dirty="0">
              <a:solidFill>
                <a:srgbClr val="000000"/>
              </a:solidFill>
              <a:latin typeface="Helvetica Neue" panose="020B0604020202020204" charset="0"/>
              <a:ea typeface="Helvetica Neue"/>
              <a:cs typeface="Helvetica Neue"/>
              <a:sym typeface="Helvetica Neue"/>
            </a:endParaRPr>
          </a:p>
        </p:txBody>
      </p:sp>
      <p:sp>
        <p:nvSpPr>
          <p:cNvPr id="421" name="Google Shape;421;p36"/>
          <p:cNvSpPr txBox="1"/>
          <p:nvPr/>
        </p:nvSpPr>
        <p:spPr>
          <a:xfrm>
            <a:off x="13202475" y="1597382"/>
            <a:ext cx="2132664" cy="922581"/>
          </a:xfrm>
          <a:prstGeom prst="rect">
            <a:avLst/>
          </a:prstGeom>
          <a:noFill/>
          <a:ln>
            <a:noFill/>
          </a:ln>
        </p:spPr>
        <p:txBody>
          <a:bodyPr spcFirstLastPara="1" wrap="square" lIns="91425" tIns="91425" rIns="91425" bIns="91425" anchor="ctr" anchorCtr="0">
            <a:noAutofit/>
          </a:bodyPr>
          <a:lstStyle/>
          <a:p>
            <a:pPr lvl="0" algn="ctr">
              <a:lnSpc>
                <a:spcPct val="90000"/>
              </a:lnSpc>
              <a:buClr>
                <a:schemeClr val="lt1"/>
              </a:buClr>
              <a:buSzPts val="2400"/>
            </a:pPr>
            <a:r>
              <a:rPr lang="en-US" sz="2400" b="1" dirty="0" err="1">
                <a:solidFill>
                  <a:schemeClr val="lt1"/>
                </a:solidFill>
                <a:latin typeface="Helvetica Neue" panose="020B0604020202020204" charset="0"/>
                <a:ea typeface="Helvetica Neue"/>
                <a:cs typeface="Helvetica Neue"/>
                <a:sym typeface="Helvetica Neue"/>
              </a:rPr>
              <a:t>Särskilda</a:t>
            </a:r>
            <a:r>
              <a:rPr lang="en-US" sz="2400" b="1" dirty="0">
                <a:solidFill>
                  <a:schemeClr val="lt1"/>
                </a:solidFill>
                <a:latin typeface="Helvetica Neue" panose="020B0604020202020204" charset="0"/>
                <a:ea typeface="Helvetica Neue"/>
                <a:cs typeface="Helvetica Neue"/>
                <a:sym typeface="Helvetica Neue"/>
              </a:rPr>
              <a:t> </a:t>
            </a:r>
            <a:r>
              <a:rPr lang="en-US" sz="2400" b="1" dirty="0" err="1">
                <a:solidFill>
                  <a:schemeClr val="lt1"/>
                </a:solidFill>
                <a:latin typeface="Helvetica Neue" panose="020B0604020202020204" charset="0"/>
                <a:ea typeface="Helvetica Neue"/>
                <a:cs typeface="Helvetica Neue"/>
                <a:sym typeface="Helvetica Neue"/>
              </a:rPr>
              <a:t>situationer</a:t>
            </a:r>
            <a:endParaRPr lang="en-US" sz="2400" b="1" i="0" u="none" strike="noStrike" cap="none" dirty="0">
              <a:solidFill>
                <a:schemeClr val="lt1"/>
              </a:solidFill>
              <a:latin typeface="Helvetica Neue" panose="020B0604020202020204" charset="0"/>
              <a:ea typeface="Helvetica Neue"/>
              <a:cs typeface="Helvetica Neue"/>
              <a:sym typeface="Helvetica Neue"/>
            </a:endParaRPr>
          </a:p>
        </p:txBody>
      </p:sp>
      <p:sp>
        <p:nvSpPr>
          <p:cNvPr id="422" name="Google Shape;422;p36"/>
          <p:cNvSpPr/>
          <p:nvPr/>
        </p:nvSpPr>
        <p:spPr>
          <a:xfrm>
            <a:off x="15757129" y="1547472"/>
            <a:ext cx="2232483" cy="1022400"/>
          </a:xfrm>
          <a:prstGeom prst="roundRect">
            <a:avLst>
              <a:gd name="adj" fmla="val 16667"/>
            </a:avLst>
          </a:prstGeom>
          <a:solidFill>
            <a:srgbClr val="F2F2F2"/>
          </a:solidFill>
          <a:ln>
            <a:noFill/>
          </a:ln>
          <a:effectLst>
            <a:outerShdw blurRad="149987" dist="250190" dir="8460000" algn="ctr">
              <a:srgbClr val="000000">
                <a:alpha val="2784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lang="en-US" sz="2400" b="1" i="0" u="none" strike="noStrike" cap="none" dirty="0">
              <a:solidFill>
                <a:srgbClr val="000000"/>
              </a:solidFill>
              <a:latin typeface="Helvetica Neue" panose="020B0604020202020204" charset="0"/>
              <a:ea typeface="Helvetica Neue"/>
              <a:cs typeface="Helvetica Neue"/>
              <a:sym typeface="Helvetica Neue"/>
            </a:endParaRPr>
          </a:p>
        </p:txBody>
      </p:sp>
      <p:sp>
        <p:nvSpPr>
          <p:cNvPr id="423" name="Google Shape;423;p36"/>
          <p:cNvSpPr txBox="1"/>
          <p:nvPr/>
        </p:nvSpPr>
        <p:spPr>
          <a:xfrm>
            <a:off x="15807038" y="1597382"/>
            <a:ext cx="2320941" cy="922581"/>
          </a:xfrm>
          <a:prstGeom prst="rect">
            <a:avLst/>
          </a:prstGeom>
          <a:noFill/>
          <a:ln>
            <a:noFill/>
          </a:ln>
        </p:spPr>
        <p:txBody>
          <a:bodyPr spcFirstLastPara="1" wrap="square" lIns="91425" tIns="91425" rIns="91425" bIns="91425" anchor="ctr" anchorCtr="0">
            <a:noAutofit/>
          </a:bodyPr>
          <a:lstStyle/>
          <a:p>
            <a:pPr lvl="0" algn="ctr">
              <a:lnSpc>
                <a:spcPct val="90000"/>
              </a:lnSpc>
            </a:pPr>
            <a:r>
              <a:rPr lang="en-US" sz="2400" dirty="0" err="1">
                <a:solidFill>
                  <a:schemeClr val="bg1"/>
                </a:solidFill>
                <a:latin typeface="Helvetica Neue" panose="020B0604020202020204" charset="0"/>
                <a:ea typeface="Helvetica Neue"/>
                <a:cs typeface="Helvetica Neue"/>
                <a:sym typeface="Helvetica Neue"/>
              </a:rPr>
              <a:t>Få</a:t>
            </a:r>
            <a:r>
              <a:rPr lang="en-US" sz="2400" dirty="0">
                <a:solidFill>
                  <a:schemeClr val="bg1"/>
                </a:solidFill>
                <a:latin typeface="Helvetica Neue" panose="020B0604020202020204" charset="0"/>
                <a:ea typeface="Helvetica Neue"/>
                <a:cs typeface="Helvetica Neue"/>
                <a:sym typeface="Helvetica Neue"/>
              </a:rPr>
              <a:t> </a:t>
            </a:r>
            <a:r>
              <a:rPr lang="en-US" sz="2400" dirty="0" err="1">
                <a:solidFill>
                  <a:schemeClr val="bg1"/>
                </a:solidFill>
                <a:latin typeface="Helvetica Neue" panose="020B0604020202020204" charset="0"/>
                <a:ea typeface="Helvetica Neue"/>
                <a:cs typeface="Helvetica Neue"/>
                <a:sym typeface="Helvetica Neue"/>
              </a:rPr>
              <a:t>mer</a:t>
            </a:r>
            <a:r>
              <a:rPr lang="en-US" sz="2400" dirty="0">
                <a:solidFill>
                  <a:schemeClr val="bg1"/>
                </a:solidFill>
                <a:latin typeface="Helvetica Neue" panose="020B0604020202020204" charset="0"/>
                <a:ea typeface="Helvetica Neue"/>
                <a:cs typeface="Helvetica Neue"/>
                <a:sym typeface="Helvetica Neue"/>
              </a:rPr>
              <a:t> </a:t>
            </a:r>
            <a:r>
              <a:rPr lang="en-US" sz="2400" dirty="0" err="1">
                <a:solidFill>
                  <a:schemeClr val="bg1"/>
                </a:solidFill>
                <a:latin typeface="Helvetica Neue" panose="020B0604020202020204" charset="0"/>
                <a:ea typeface="Helvetica Neue"/>
                <a:cs typeface="Helvetica Neue"/>
                <a:sym typeface="Helvetica Neue"/>
              </a:rPr>
              <a:t>självmedvetenhet</a:t>
            </a:r>
            <a:endParaRPr lang="en-US" sz="2400" i="0" u="none" strike="noStrike" cap="none" dirty="0">
              <a:solidFill>
                <a:schemeClr val="bg1"/>
              </a:solidFill>
              <a:latin typeface="Helvetica Neue" panose="020B0604020202020204" charset="0"/>
              <a:ea typeface="Helvetica Neue"/>
              <a:cs typeface="Helvetica Neue"/>
              <a:sym typeface="Helvetica Neue"/>
            </a:endParaRPr>
          </a:p>
        </p:txBody>
      </p:sp>
      <p:sp>
        <p:nvSpPr>
          <p:cNvPr id="424" name="Google Shape;424;p36"/>
          <p:cNvSpPr/>
          <p:nvPr/>
        </p:nvSpPr>
        <p:spPr>
          <a:xfrm>
            <a:off x="12518319" y="1695487"/>
            <a:ext cx="770377" cy="770376"/>
          </a:xfrm>
          <a:prstGeom prst="mathPlus">
            <a:avLst>
              <a:gd name="adj1" fmla="val 23520"/>
            </a:avLst>
          </a:prstGeom>
          <a:solidFill>
            <a:srgbClr val="A5A5A5"/>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lang="en-US" sz="2400" b="0" i="0" u="none" strike="noStrike" cap="none" dirty="0">
              <a:solidFill>
                <a:schemeClr val="lt1"/>
              </a:solidFill>
              <a:latin typeface="Helvetica Neue" panose="020B0604020202020204" charset="0"/>
              <a:sym typeface="Arial"/>
            </a:endParaRPr>
          </a:p>
        </p:txBody>
      </p:sp>
      <p:sp>
        <p:nvSpPr>
          <p:cNvPr id="425" name="Google Shape;425;p36"/>
          <p:cNvSpPr/>
          <p:nvPr/>
        </p:nvSpPr>
        <p:spPr>
          <a:xfrm>
            <a:off x="15185900" y="1695487"/>
            <a:ext cx="770377" cy="770376"/>
          </a:xfrm>
          <a:prstGeom prst="mathEqual">
            <a:avLst>
              <a:gd name="adj1" fmla="val 23520"/>
              <a:gd name="adj2" fmla="val 11760"/>
            </a:avLst>
          </a:prstGeom>
          <a:solidFill>
            <a:srgbClr val="A5A5A5"/>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lang="en-US" sz="2400" b="0" i="0" u="none" strike="noStrike" cap="none" dirty="0">
              <a:solidFill>
                <a:schemeClr val="dk1"/>
              </a:solidFill>
              <a:latin typeface="Helvetica Neue" panose="020B0604020202020204" charset="0"/>
              <a:sym typeface="Arial"/>
            </a:endParaRPr>
          </a:p>
        </p:txBody>
      </p:sp>
      <p:sp>
        <p:nvSpPr>
          <p:cNvPr id="2" name="Google Shape;156;p21">
            <a:extLst>
              <a:ext uri="{FF2B5EF4-FFF2-40B4-BE49-F238E27FC236}">
                <a16:creationId xmlns:a16="http://schemas.microsoft.com/office/drawing/2014/main" id="{22BA48B5-BB86-CB36-498D-A82191FC5470}"/>
              </a:ext>
            </a:extLst>
          </p:cNvPr>
          <p:cNvSpPr txBox="1"/>
          <p:nvPr/>
        </p:nvSpPr>
        <p:spPr>
          <a:xfrm>
            <a:off x="1296000" y="3384000"/>
            <a:ext cx="15768000" cy="461624"/>
          </a:xfrm>
          <a:prstGeom prst="rect">
            <a:avLst/>
          </a:prstGeom>
          <a:noFill/>
          <a:ln>
            <a:noFill/>
          </a:ln>
        </p:spPr>
        <p:txBody>
          <a:bodyPr spcFirstLastPara="1" wrap="square" lIns="91425" tIns="45700" rIns="91425" bIns="45700" anchor="t" anchorCtr="0">
            <a:noAutofit/>
          </a:bodyPr>
          <a:lstStyle/>
          <a:p>
            <a:pPr lvl="0">
              <a:buSzPts val="2400"/>
            </a:pPr>
            <a:r>
              <a:rPr lang="en-US" sz="2400" dirty="0" err="1">
                <a:solidFill>
                  <a:schemeClr val="tx1"/>
                </a:solidFill>
                <a:latin typeface="Helvetica Neue" panose="020B0604020202020204" charset="0"/>
                <a:ea typeface="Helvetica Neue"/>
                <a:cs typeface="Helvetica Neue"/>
                <a:sym typeface="Helvetica Neue"/>
              </a:rPr>
              <a:t>Övning</a:t>
            </a:r>
            <a:r>
              <a:rPr lang="en-US" sz="2400" dirty="0">
                <a:solidFill>
                  <a:schemeClr val="tx1"/>
                </a:solidFill>
                <a:latin typeface="Helvetica Neue" panose="020B0604020202020204" charset="0"/>
                <a:ea typeface="Helvetica Neue"/>
                <a:cs typeface="Helvetica Neue"/>
                <a:sym typeface="Helvetica Neue"/>
              </a:rPr>
              <a:t> för </a:t>
            </a:r>
            <a:r>
              <a:rPr lang="en-US" sz="2400" dirty="0" err="1">
                <a:solidFill>
                  <a:schemeClr val="tx1"/>
                </a:solidFill>
                <a:latin typeface="Helvetica Neue" panose="020B0604020202020204" charset="0"/>
                <a:ea typeface="Helvetica Neue"/>
                <a:cs typeface="Helvetica Neue"/>
                <a:sym typeface="Helvetica Neue"/>
              </a:rPr>
              <a:t>specifik</a:t>
            </a:r>
            <a:r>
              <a:rPr lang="en-US" sz="2400" dirty="0">
                <a:solidFill>
                  <a:schemeClr val="tx1"/>
                </a:solidFill>
                <a:latin typeface="Helvetica Neue" panose="020B0604020202020204" charset="0"/>
                <a:ea typeface="Helvetica Neue"/>
                <a:cs typeface="Helvetica Neue"/>
                <a:sym typeface="Helvetica Neue"/>
              </a:rPr>
              <a:t> situation:</a:t>
            </a:r>
            <a:endParaRPr lang="en-US" sz="2400" i="0" u="none" strike="noStrike" cap="none" dirty="0">
              <a:solidFill>
                <a:schemeClr val="tx1"/>
              </a:solidFill>
              <a:latin typeface="Helvetica Neue" panose="020B0604020202020204" charset="0"/>
              <a:ea typeface="Helvetica Neue"/>
              <a:cs typeface="Helvetica Neue"/>
              <a:sym typeface="Helvetica Neue"/>
            </a:endParaRPr>
          </a:p>
        </p:txBody>
      </p:sp>
      <p:sp>
        <p:nvSpPr>
          <p:cNvPr id="6" name="Google Shape;452;p38">
            <a:extLst>
              <a:ext uri="{FF2B5EF4-FFF2-40B4-BE49-F238E27FC236}">
                <a16:creationId xmlns:a16="http://schemas.microsoft.com/office/drawing/2014/main" id="{8A5CEFFE-EECC-D505-A42F-8E0B7019AF19}"/>
              </a:ext>
            </a:extLst>
          </p:cNvPr>
          <p:cNvSpPr txBox="1"/>
          <p:nvPr/>
        </p:nvSpPr>
        <p:spPr>
          <a:xfrm>
            <a:off x="10296000" y="5040000"/>
            <a:ext cx="3060000" cy="3564000"/>
          </a:xfrm>
          <a:prstGeom prst="rect">
            <a:avLst/>
          </a:prstGeom>
          <a:solidFill>
            <a:schemeClr val="bg1">
              <a:lumMod val="95000"/>
            </a:schemeClr>
          </a:solidFill>
          <a:ln>
            <a:solidFill>
              <a:srgbClr val="4D94B7"/>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2000" dirty="0" err="1">
                <a:solidFill>
                  <a:srgbClr val="4D94B7"/>
                </a:solidFill>
                <a:latin typeface="Helvetica Neue" panose="020B0604020202020204" charset="0"/>
                <a:ea typeface="Helvetica Neue"/>
                <a:cs typeface="Helvetica Neue"/>
                <a:sym typeface="Helvetica Neue"/>
              </a:rPr>
              <a:t>Uppgift</a:t>
            </a:r>
            <a:r>
              <a:rPr lang="en-US" sz="2000" b="0" i="0" u="none" strike="noStrike" cap="none" dirty="0">
                <a:solidFill>
                  <a:srgbClr val="4D94B7"/>
                </a:solidFill>
                <a:latin typeface="Helvetica Neue" panose="020B0604020202020204" charset="0"/>
                <a:ea typeface="Helvetica Neue"/>
                <a:cs typeface="Helvetica Neue"/>
                <a:sym typeface="Helvetica Neue"/>
              </a:rPr>
              <a:t> 1:</a:t>
            </a:r>
          </a:p>
          <a:p>
            <a:pPr marL="0" marR="0" lvl="0" indent="0" algn="ctr" rtl="0">
              <a:lnSpc>
                <a:spcPct val="100000"/>
              </a:lnSpc>
              <a:spcBef>
                <a:spcPts val="0"/>
              </a:spcBef>
              <a:spcAft>
                <a:spcPts val="0"/>
              </a:spcAft>
              <a:buNone/>
            </a:pPr>
            <a:endParaRPr lang="en-US" sz="2000" dirty="0">
              <a:latin typeface="Helvetica Neue" panose="020B0604020202020204" charset="0"/>
            </a:endParaRPr>
          </a:p>
          <a:p>
            <a:pPr lvl="0" algn="ctr"/>
            <a:r>
              <a:rPr lang="en-US" sz="2000" dirty="0">
                <a:latin typeface="Helvetica Neue" panose="020B0604020202020204" charset="0"/>
                <a:ea typeface="Helvetica Neue"/>
                <a:cs typeface="Helvetica Neue"/>
                <a:sym typeface="Helvetica Neue"/>
              </a:rPr>
              <a:t>Visa </a:t>
            </a:r>
            <a:r>
              <a:rPr lang="en-US" sz="2000" dirty="0" err="1">
                <a:latin typeface="Helvetica Neue" panose="020B0604020202020204" charset="0"/>
                <a:ea typeface="Helvetica Neue"/>
                <a:cs typeface="Helvetica Neue"/>
                <a:sym typeface="Helvetica Neue"/>
              </a:rPr>
              <a:t>en</a:t>
            </a:r>
            <a:r>
              <a:rPr lang="en-US" sz="2000" dirty="0">
                <a:latin typeface="Helvetica Neue" panose="020B0604020202020204" charset="0"/>
                <a:ea typeface="Helvetica Neue"/>
                <a:cs typeface="Helvetica Neue"/>
                <a:sym typeface="Helvetica Neue"/>
              </a:rPr>
              <a:t> </a:t>
            </a:r>
            <a:r>
              <a:rPr lang="en-US" sz="2000" dirty="0" err="1">
                <a:latin typeface="Helvetica Neue" panose="020B0604020202020204" charset="0"/>
                <a:ea typeface="Helvetica Neue"/>
                <a:cs typeface="Helvetica Neue"/>
                <a:sym typeface="Helvetica Neue"/>
              </a:rPr>
              <a:t>segerpose</a:t>
            </a:r>
            <a:r>
              <a:rPr lang="en-US" sz="2000" dirty="0">
                <a:latin typeface="Helvetica Neue" panose="020B0604020202020204" charset="0"/>
                <a:ea typeface="Helvetica Neue"/>
                <a:cs typeface="Helvetica Neue"/>
                <a:sym typeface="Helvetica Neue"/>
              </a:rPr>
              <a:t>.
</a:t>
            </a:r>
            <a:endParaRPr lang="en-US" sz="2000" dirty="0">
              <a:latin typeface="Helvetica Neue" panose="020B0604020202020204" charset="0"/>
              <a:sym typeface="Helvetica Neue"/>
            </a:endParaRPr>
          </a:p>
          <a:p>
            <a:pPr marL="0" marR="0" lvl="0" indent="0" algn="ctr" rtl="0">
              <a:lnSpc>
                <a:spcPct val="100000"/>
              </a:lnSpc>
              <a:spcBef>
                <a:spcPts val="0"/>
              </a:spcBef>
              <a:spcAft>
                <a:spcPts val="0"/>
              </a:spcAft>
              <a:buNone/>
            </a:pPr>
            <a:endParaRPr lang="en-US" sz="2000" dirty="0">
              <a:latin typeface="Helvetica Neue" panose="020B0604020202020204" charset="0"/>
            </a:endParaRPr>
          </a:p>
          <a:p>
            <a:pPr marL="0" marR="0" lvl="0" indent="0" algn="ctr" rtl="0">
              <a:lnSpc>
                <a:spcPct val="100000"/>
              </a:lnSpc>
              <a:spcBef>
                <a:spcPts val="0"/>
              </a:spcBef>
              <a:spcAft>
                <a:spcPts val="0"/>
              </a:spcAft>
              <a:buNone/>
            </a:pPr>
            <a:endParaRPr lang="en-US" sz="2000" dirty="0">
              <a:latin typeface="Helvetica Neue" panose="020B0604020202020204" charset="0"/>
            </a:endParaRPr>
          </a:p>
          <a:p>
            <a:pPr marR="0" lvl="0" algn="ctr" rtl="0">
              <a:lnSpc>
                <a:spcPct val="100000"/>
              </a:lnSpc>
              <a:spcBef>
                <a:spcPts val="0"/>
              </a:spcBef>
              <a:spcAft>
                <a:spcPts val="0"/>
              </a:spcAft>
              <a:buClr>
                <a:srgbClr val="000000"/>
              </a:buClr>
              <a:buSzPts val="2500"/>
            </a:pPr>
            <a:endParaRPr lang="en-US" sz="2000" b="0" i="0" u="none" strike="noStrike" cap="none" dirty="0">
              <a:solidFill>
                <a:srgbClr val="000000"/>
              </a:solidFill>
              <a:latin typeface="Helvetica Neue" panose="020B0604020202020204" charset="0"/>
              <a:ea typeface="Helvetica Neue"/>
              <a:cs typeface="Helvetica Neue"/>
              <a:sym typeface="Helvetica Neue"/>
            </a:endParaRPr>
          </a:p>
          <a:p>
            <a:pPr marR="0" lvl="0" algn="ctr" rtl="0">
              <a:lnSpc>
                <a:spcPct val="100000"/>
              </a:lnSpc>
              <a:spcBef>
                <a:spcPts val="0"/>
              </a:spcBef>
              <a:spcAft>
                <a:spcPts val="0"/>
              </a:spcAft>
              <a:buClr>
                <a:srgbClr val="000000"/>
              </a:buClr>
              <a:buSzPts val="2500"/>
            </a:pPr>
            <a:endParaRPr lang="en-US" sz="2000" dirty="0">
              <a:latin typeface="Helvetica Neue" panose="020B0604020202020204" charset="0"/>
              <a:ea typeface="Helvetica Neue"/>
              <a:cs typeface="Helvetica Neue"/>
              <a:sym typeface="Helvetica Neue"/>
            </a:endParaRPr>
          </a:p>
          <a:p>
            <a:pPr marR="0" lvl="0" algn="ctr" rtl="0">
              <a:lnSpc>
                <a:spcPct val="100000"/>
              </a:lnSpc>
              <a:spcBef>
                <a:spcPts val="0"/>
              </a:spcBef>
              <a:spcAft>
                <a:spcPts val="0"/>
              </a:spcAft>
              <a:buClr>
                <a:srgbClr val="000000"/>
              </a:buClr>
              <a:buSzPts val="2500"/>
            </a:pPr>
            <a:endParaRPr lang="en-US" sz="2000" b="0" i="0" u="none" strike="noStrike" cap="none" dirty="0">
              <a:solidFill>
                <a:srgbClr val="000000"/>
              </a:solidFill>
              <a:latin typeface="Helvetica Neue" panose="020B0604020202020204" charset="0"/>
              <a:ea typeface="Helvetica Neue"/>
              <a:cs typeface="Helvetica Neue"/>
              <a:sym typeface="Helvetica Neue"/>
            </a:endParaRPr>
          </a:p>
          <a:p>
            <a:pPr lvl="0" algn="ctr">
              <a:buSzPts val="2500"/>
            </a:pPr>
            <a:endParaRPr lang="en-US" sz="2000" dirty="0">
              <a:latin typeface="Helvetica Neue" panose="020B0604020202020204" charset="0"/>
              <a:ea typeface="Helvetica Neue"/>
              <a:cs typeface="Helvetica Neue"/>
              <a:sym typeface="Helvetica Neue"/>
            </a:endParaRPr>
          </a:p>
          <a:p>
            <a:pPr lvl="0" algn="ctr">
              <a:buSzPts val="2500"/>
            </a:pPr>
            <a:r>
              <a:rPr lang="en-US" sz="2000" dirty="0" err="1">
                <a:latin typeface="Helvetica Neue" panose="020B0604020202020204" charset="0"/>
                <a:ea typeface="Helvetica Neue"/>
                <a:cs typeface="Helvetica Neue"/>
                <a:sym typeface="Helvetica Neue"/>
              </a:rPr>
              <a:t>Hur</a:t>
            </a:r>
            <a:r>
              <a:rPr lang="en-US" sz="2000" dirty="0">
                <a:latin typeface="Helvetica Neue" panose="020B0604020202020204" charset="0"/>
                <a:ea typeface="Helvetica Neue"/>
                <a:cs typeface="Helvetica Neue"/>
                <a:sym typeface="Helvetica Neue"/>
              </a:rPr>
              <a:t> </a:t>
            </a:r>
            <a:r>
              <a:rPr lang="en-US" sz="2000" dirty="0" err="1">
                <a:latin typeface="Helvetica Neue" panose="020B0604020202020204" charset="0"/>
                <a:ea typeface="Helvetica Neue"/>
                <a:cs typeface="Helvetica Neue"/>
                <a:sym typeface="Helvetica Neue"/>
              </a:rPr>
              <a:t>känner</a:t>
            </a:r>
            <a:r>
              <a:rPr lang="en-US" sz="2000" dirty="0">
                <a:latin typeface="Helvetica Neue" panose="020B0604020202020204" charset="0"/>
                <a:ea typeface="Helvetica Neue"/>
                <a:cs typeface="Helvetica Neue"/>
                <a:sym typeface="Helvetica Neue"/>
              </a:rPr>
              <a:t> du dig?</a:t>
            </a:r>
            <a:endParaRPr lang="en-US" sz="2000" dirty="0">
              <a:latin typeface="Helvetica Neue" panose="020B0604020202020204" charset="0"/>
            </a:endParaRPr>
          </a:p>
        </p:txBody>
      </p:sp>
      <p:sp>
        <p:nvSpPr>
          <p:cNvPr id="7" name="Google Shape;452;p38">
            <a:extLst>
              <a:ext uri="{FF2B5EF4-FFF2-40B4-BE49-F238E27FC236}">
                <a16:creationId xmlns:a16="http://schemas.microsoft.com/office/drawing/2014/main" id="{E46F437F-8910-1DD5-566F-E32DAA2DAFCF}"/>
              </a:ext>
            </a:extLst>
          </p:cNvPr>
          <p:cNvSpPr txBox="1"/>
          <p:nvPr/>
        </p:nvSpPr>
        <p:spPr>
          <a:xfrm>
            <a:off x="13428000" y="5040000"/>
            <a:ext cx="3600000" cy="3564000"/>
          </a:xfrm>
          <a:prstGeom prst="rect">
            <a:avLst/>
          </a:prstGeom>
          <a:solidFill>
            <a:schemeClr val="bg1">
              <a:lumMod val="95000"/>
            </a:schemeClr>
          </a:solidFill>
          <a:ln>
            <a:solidFill>
              <a:srgbClr val="4D94B7"/>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spcFirstLastPara="1" wrap="square" lIns="91425" tIns="45700" rIns="91425" bIns="45700" anchor="t" anchorCtr="0">
            <a:noAutofit/>
          </a:bodyPr>
          <a:lstStyle/>
          <a:p>
            <a:pPr algn="ctr"/>
            <a:r>
              <a:rPr lang="en-US" sz="2000" dirty="0" err="1">
                <a:solidFill>
                  <a:srgbClr val="4D94B7"/>
                </a:solidFill>
                <a:latin typeface="Helvetica Neue" panose="020B0604020202020204" charset="0"/>
                <a:ea typeface="Helvetica Neue"/>
                <a:cs typeface="Helvetica Neue"/>
                <a:sym typeface="Helvetica Neue"/>
              </a:rPr>
              <a:t>Uppgift</a:t>
            </a:r>
            <a:r>
              <a:rPr lang="en-US" sz="2000" b="0" i="0" u="none" strike="noStrike" cap="none" dirty="0">
                <a:solidFill>
                  <a:srgbClr val="4D94B7"/>
                </a:solidFill>
                <a:latin typeface="Helvetica Neue" panose="020B0604020202020204" charset="0"/>
                <a:ea typeface="Helvetica Neue"/>
                <a:cs typeface="Helvetica Neue"/>
                <a:sym typeface="Helvetica Neue"/>
              </a:rPr>
              <a:t> 2:</a:t>
            </a:r>
          </a:p>
          <a:p>
            <a:pPr algn="ctr"/>
            <a:endParaRPr lang="en-US" sz="2000" dirty="0">
              <a:latin typeface="Helvetica Neue" panose="020B0604020202020204" charset="0"/>
            </a:endParaRPr>
          </a:p>
          <a:p>
            <a:pPr algn="ctr"/>
            <a:r>
              <a:rPr lang="en-US" sz="2000" b="0" i="0" u="none" strike="noStrike" cap="none" dirty="0">
                <a:solidFill>
                  <a:srgbClr val="000000"/>
                </a:solidFill>
                <a:latin typeface="Helvetica Neue"/>
                <a:ea typeface="Helvetica Neue"/>
                <a:cs typeface="Helvetica Neue"/>
                <a:sym typeface="Helvetica Neue"/>
              </a:rPr>
              <a:t>Visa </a:t>
            </a:r>
            <a:r>
              <a:rPr lang="en-US" sz="2000" b="0" i="0" u="none" strike="noStrike" cap="none" dirty="0" err="1">
                <a:solidFill>
                  <a:srgbClr val="000000"/>
                </a:solidFill>
                <a:latin typeface="Helvetica Neue"/>
                <a:ea typeface="Helvetica Neue"/>
                <a:cs typeface="Helvetica Neue"/>
                <a:sym typeface="Helvetica Neue"/>
              </a:rPr>
              <a:t>en</a:t>
            </a:r>
            <a:r>
              <a:rPr lang="en-US" sz="2000" dirty="0">
                <a:latin typeface="Helvetica Neue"/>
                <a:ea typeface="Helvetica Neue"/>
                <a:cs typeface="Helvetica Neue"/>
                <a:sym typeface="Helvetica Neue"/>
              </a:rPr>
              <a:t> </a:t>
            </a:r>
            <a:endParaRPr lang="en-US" dirty="0">
              <a:sym typeface="Helvetica Neue"/>
            </a:endParaRPr>
          </a:p>
          <a:p>
            <a:pPr algn="ctr"/>
            <a:r>
              <a:rPr lang="en-US" sz="2000" dirty="0" err="1">
                <a:latin typeface="Helvetica Neue"/>
                <a:sym typeface="Helvetica Neue"/>
              </a:rPr>
              <a:t>förlorare</a:t>
            </a:r>
            <a:r>
              <a:rPr lang="en-US" sz="2000" dirty="0">
                <a:latin typeface="Helvetica Neue"/>
                <a:sym typeface="Helvetica Neue"/>
              </a:rPr>
              <a:t> pose</a:t>
            </a:r>
            <a:endParaRPr lang="en-US"/>
          </a:p>
          <a:p>
            <a:pPr marR="0" lvl="0" algn="ctr" rtl="0">
              <a:lnSpc>
                <a:spcPct val="100000"/>
              </a:lnSpc>
              <a:spcBef>
                <a:spcPts val="0"/>
              </a:spcBef>
              <a:spcAft>
                <a:spcPts val="0"/>
              </a:spcAft>
              <a:buClr>
                <a:srgbClr val="000000"/>
              </a:buClr>
              <a:buSzPts val="2500"/>
            </a:pPr>
            <a:endParaRPr lang="en-US" sz="2000" b="0" i="0" u="none" strike="noStrike" cap="none" dirty="0">
              <a:solidFill>
                <a:srgbClr val="000000"/>
              </a:solidFill>
              <a:latin typeface="Helvetica Neue" panose="020B0604020202020204" charset="0"/>
              <a:ea typeface="Helvetica Neue"/>
              <a:cs typeface="Helvetica Neue"/>
              <a:sym typeface="Helvetica Neue"/>
            </a:endParaRPr>
          </a:p>
          <a:p>
            <a:pPr marR="0" lvl="0" algn="ctr" rtl="0">
              <a:lnSpc>
                <a:spcPct val="100000"/>
              </a:lnSpc>
              <a:spcBef>
                <a:spcPts val="0"/>
              </a:spcBef>
              <a:spcAft>
                <a:spcPts val="0"/>
              </a:spcAft>
              <a:buClr>
                <a:srgbClr val="000000"/>
              </a:buClr>
              <a:buSzPts val="2500"/>
            </a:pPr>
            <a:endParaRPr lang="en-US" sz="2000" b="0" i="0" u="none" strike="noStrike" cap="none" dirty="0">
              <a:solidFill>
                <a:srgbClr val="000000"/>
              </a:solidFill>
              <a:latin typeface="Helvetica Neue" panose="020B0604020202020204" charset="0"/>
              <a:ea typeface="Helvetica Neue"/>
              <a:cs typeface="Helvetica Neue"/>
              <a:sym typeface="Helvetica Neue"/>
            </a:endParaRPr>
          </a:p>
          <a:p>
            <a:pPr marR="0" lvl="0" algn="ctr" rtl="0">
              <a:lnSpc>
                <a:spcPct val="100000"/>
              </a:lnSpc>
              <a:spcBef>
                <a:spcPts val="0"/>
              </a:spcBef>
              <a:spcAft>
                <a:spcPts val="0"/>
              </a:spcAft>
              <a:buClr>
                <a:srgbClr val="000000"/>
              </a:buClr>
              <a:buSzPts val="2500"/>
            </a:pPr>
            <a:endParaRPr lang="en-US" sz="2000" b="0" i="0" u="none" strike="noStrike" cap="none" dirty="0">
              <a:solidFill>
                <a:srgbClr val="000000"/>
              </a:solidFill>
              <a:latin typeface="Helvetica Neue" panose="020B0604020202020204" charset="0"/>
              <a:ea typeface="Helvetica Neue"/>
              <a:cs typeface="Helvetica Neue"/>
              <a:sym typeface="Helvetica Neue"/>
            </a:endParaRPr>
          </a:p>
          <a:p>
            <a:pPr marR="0" lvl="0" algn="ctr" rtl="0">
              <a:lnSpc>
                <a:spcPct val="100000"/>
              </a:lnSpc>
              <a:spcBef>
                <a:spcPts val="0"/>
              </a:spcBef>
              <a:spcAft>
                <a:spcPts val="0"/>
              </a:spcAft>
              <a:buClr>
                <a:srgbClr val="000000"/>
              </a:buClr>
              <a:buSzPts val="2500"/>
            </a:pPr>
            <a:endParaRPr lang="en-US" sz="2000" b="0" i="0" u="none" strike="noStrike" cap="none" dirty="0">
              <a:solidFill>
                <a:srgbClr val="000000"/>
              </a:solidFill>
              <a:latin typeface="Helvetica Neue" panose="020B0604020202020204" charset="0"/>
              <a:ea typeface="Helvetica Neue"/>
              <a:cs typeface="Helvetica Neue"/>
              <a:sym typeface="Helvetica Neue"/>
            </a:endParaRPr>
          </a:p>
          <a:p>
            <a:pPr lvl="0" algn="ctr">
              <a:buSzPts val="2500"/>
            </a:pPr>
            <a:endParaRPr lang="sv-SE" sz="2000" dirty="0">
              <a:latin typeface="Helvetica Neue" panose="020B0604020202020204" charset="0"/>
              <a:ea typeface="Helvetica Neue"/>
              <a:cs typeface="Helvetica Neue"/>
              <a:sym typeface="Helvetica Neue"/>
            </a:endParaRPr>
          </a:p>
          <a:p>
            <a:pPr lvl="0" algn="ctr">
              <a:buSzPts val="2500"/>
            </a:pPr>
            <a:r>
              <a:rPr lang="sv-SE" sz="2000" dirty="0">
                <a:latin typeface="Helvetica Neue"/>
                <a:ea typeface="Helvetica Neue"/>
                <a:cs typeface="Helvetica Neue"/>
                <a:sym typeface="Helvetica Neue"/>
              </a:rPr>
              <a:t>Jämför dina känslor med dem när du visar en segerställning.
</a:t>
            </a:r>
            <a:endParaRPr lang="en-US" sz="2000" b="0" i="0" u="none" strike="noStrike" cap="none" dirty="0">
              <a:solidFill>
                <a:srgbClr val="000000"/>
              </a:solidFill>
              <a:latin typeface="Helvetica Neue"/>
              <a:ea typeface="Helvetica Neue"/>
              <a:cs typeface="Helvetica Neue"/>
              <a:sym typeface="Helvetica Neue"/>
            </a:endParaRPr>
          </a:p>
        </p:txBody>
      </p:sp>
      <p:sp>
        <p:nvSpPr>
          <p:cNvPr id="8" name="Google Shape;430;p37">
            <a:extLst>
              <a:ext uri="{FF2B5EF4-FFF2-40B4-BE49-F238E27FC236}">
                <a16:creationId xmlns:a16="http://schemas.microsoft.com/office/drawing/2014/main" id="{D69E8005-781E-3049-5E63-5763EA13DDC7}"/>
              </a:ext>
            </a:extLst>
          </p:cNvPr>
          <p:cNvSpPr txBox="1"/>
          <p:nvPr/>
        </p:nvSpPr>
        <p:spPr>
          <a:xfrm>
            <a:off x="1404000" y="5040000"/>
            <a:ext cx="2844000" cy="3564000"/>
          </a:xfrm>
          <a:prstGeom prst="rect">
            <a:avLst/>
          </a:prstGeom>
          <a:solidFill>
            <a:schemeClr val="bg1">
              <a:lumMod val="95000"/>
            </a:schemeClr>
          </a:solidFill>
          <a:ln>
            <a:solidFill>
              <a:srgbClr val="AED633"/>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spcFirstLastPara="1" wrap="square" lIns="91425" tIns="45700" rIns="91425" bIns="45700" anchor="t" anchorCtr="0">
            <a:noAutofit/>
          </a:bodyPr>
          <a:lstStyle/>
          <a:p>
            <a:pPr lvl="0" algn="ctr"/>
            <a:r>
              <a:rPr lang="en-US" sz="2000" dirty="0" err="1">
                <a:solidFill>
                  <a:srgbClr val="4D94B7"/>
                </a:solidFill>
                <a:latin typeface="Helvetica Neue" panose="020B0604020202020204" charset="0"/>
                <a:ea typeface="Helvetica Neue"/>
                <a:cs typeface="Helvetica Neue"/>
                <a:sym typeface="Helvetica Neue"/>
              </a:rPr>
              <a:t>Uppgift</a:t>
            </a:r>
            <a:r>
              <a:rPr lang="en-US" sz="2000" dirty="0">
                <a:solidFill>
                  <a:srgbClr val="4D94B7"/>
                </a:solidFill>
                <a:latin typeface="Helvetica Neue" panose="020B0604020202020204" charset="0"/>
                <a:ea typeface="Helvetica Neue"/>
                <a:cs typeface="Helvetica Neue"/>
                <a:sym typeface="Helvetica Neue"/>
              </a:rPr>
              <a:t> </a:t>
            </a:r>
            <a:r>
              <a:rPr lang="en-US" sz="2000" b="0" i="0" u="none" strike="noStrike" cap="none" dirty="0">
                <a:solidFill>
                  <a:srgbClr val="4D94B7"/>
                </a:solidFill>
                <a:latin typeface="Helvetica Neue" panose="020B0604020202020204" charset="0"/>
                <a:ea typeface="Helvetica Neue"/>
                <a:cs typeface="Helvetica Neue"/>
                <a:sym typeface="Helvetica Neue"/>
              </a:rPr>
              <a:t>1:</a:t>
            </a:r>
          </a:p>
          <a:p>
            <a:pPr marL="0" marR="0" lvl="0" indent="0" algn="ctr" rtl="0">
              <a:lnSpc>
                <a:spcPct val="100000"/>
              </a:lnSpc>
              <a:spcBef>
                <a:spcPts val="0"/>
              </a:spcBef>
              <a:spcAft>
                <a:spcPts val="0"/>
              </a:spcAft>
              <a:buNone/>
            </a:pPr>
            <a:endParaRPr lang="en-US" sz="2000" b="0" i="0" u="none" strike="noStrike" cap="none" dirty="0">
              <a:solidFill>
                <a:srgbClr val="4D94B7"/>
              </a:solidFill>
              <a:latin typeface="Helvetica Neue" panose="020B0604020202020204" charset="0"/>
              <a:ea typeface="Helvetica Neue"/>
              <a:cs typeface="Helvetica Neue"/>
              <a:sym typeface="Helvetica Neue"/>
            </a:endParaRPr>
          </a:p>
          <a:p>
            <a:pPr lvl="0" algn="ctr"/>
            <a:r>
              <a:rPr lang="sv-SE" sz="2000" dirty="0">
                <a:latin typeface="Helvetica Neue" panose="020B0604020202020204" charset="0"/>
                <a:ea typeface="Helvetica Neue"/>
                <a:cs typeface="Helvetica Neue"/>
                <a:sym typeface="Helvetica Neue"/>
              </a:rPr>
              <a:t>Le och vilka känslor känner du, är du lycklig?
</a:t>
            </a:r>
            <a:endParaRPr lang="en-US" sz="2000" dirty="0">
              <a:latin typeface="Helvetica Neue" panose="020B0604020202020204" charset="0"/>
              <a:sym typeface="Helvetica Neue"/>
            </a:endParaRPr>
          </a:p>
          <a:p>
            <a:pPr marL="0" marR="0" lvl="0" indent="0" algn="ctr" rtl="0">
              <a:lnSpc>
                <a:spcPct val="100000"/>
              </a:lnSpc>
              <a:spcBef>
                <a:spcPts val="0"/>
              </a:spcBef>
              <a:spcAft>
                <a:spcPts val="0"/>
              </a:spcAft>
              <a:buNone/>
            </a:pPr>
            <a:endParaRPr lang="en-US" sz="2000" dirty="0">
              <a:latin typeface="Helvetica Neue" panose="020B0604020202020204" charset="0"/>
              <a:sym typeface="Helvetica Neue"/>
            </a:endParaRPr>
          </a:p>
          <a:p>
            <a:pPr marL="0" marR="0" lvl="0" indent="0" algn="ctr" rtl="0">
              <a:lnSpc>
                <a:spcPct val="100000"/>
              </a:lnSpc>
              <a:spcBef>
                <a:spcPts val="0"/>
              </a:spcBef>
              <a:spcAft>
                <a:spcPts val="0"/>
              </a:spcAft>
              <a:buNone/>
            </a:pPr>
            <a:endParaRPr lang="en-US" sz="2000" dirty="0">
              <a:latin typeface="Helvetica Neue" panose="020B0604020202020204" charset="0"/>
              <a:sym typeface="Helvetica Neue"/>
            </a:endParaRPr>
          </a:p>
          <a:p>
            <a:pPr lvl="0" algn="ctr"/>
            <a:r>
              <a:rPr lang="sv-SE" sz="2000" dirty="0">
                <a:latin typeface="Helvetica Neue" panose="020B0604020202020204" charset="0"/>
                <a:ea typeface="Helvetica Neue"/>
                <a:cs typeface="Helvetica Neue"/>
                <a:sym typeface="Helvetica Neue"/>
              </a:rPr>
              <a:t>Prova den här metoden när du är ledsen.
</a:t>
            </a:r>
            <a:endParaRPr lang="en-US" sz="2000" dirty="0">
              <a:latin typeface="Helvetica Neue" panose="020B0604020202020204" charset="0"/>
            </a:endParaRPr>
          </a:p>
        </p:txBody>
      </p:sp>
      <p:sp>
        <p:nvSpPr>
          <p:cNvPr id="9" name="Google Shape;430;p37">
            <a:extLst>
              <a:ext uri="{FF2B5EF4-FFF2-40B4-BE49-F238E27FC236}">
                <a16:creationId xmlns:a16="http://schemas.microsoft.com/office/drawing/2014/main" id="{E28F84BD-A055-6FA5-850A-5EBCA2D1736E}"/>
              </a:ext>
            </a:extLst>
          </p:cNvPr>
          <p:cNvSpPr txBox="1"/>
          <p:nvPr/>
        </p:nvSpPr>
        <p:spPr>
          <a:xfrm>
            <a:off x="4320000" y="5040000"/>
            <a:ext cx="2844000" cy="3564000"/>
          </a:xfrm>
          <a:prstGeom prst="rect">
            <a:avLst/>
          </a:prstGeom>
          <a:solidFill>
            <a:schemeClr val="bg1">
              <a:lumMod val="95000"/>
            </a:schemeClr>
          </a:solidFill>
          <a:ln>
            <a:solidFill>
              <a:srgbClr val="AED633"/>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2000" dirty="0" err="1">
                <a:solidFill>
                  <a:srgbClr val="4D94B7"/>
                </a:solidFill>
                <a:latin typeface="Helvetica Neue" panose="020B0604020202020204" charset="0"/>
                <a:ea typeface="Helvetica Neue"/>
                <a:cs typeface="Helvetica Neue"/>
                <a:sym typeface="Helvetica Neue"/>
              </a:rPr>
              <a:t>Uppgift</a:t>
            </a:r>
            <a:r>
              <a:rPr lang="en-US" sz="2000" b="0" i="0" u="none" strike="noStrike" cap="none" dirty="0">
                <a:solidFill>
                  <a:srgbClr val="4D94B7"/>
                </a:solidFill>
                <a:latin typeface="Helvetica Neue" panose="020B0604020202020204" charset="0"/>
                <a:ea typeface="Helvetica Neue"/>
                <a:cs typeface="Helvetica Neue"/>
                <a:sym typeface="Helvetica Neue"/>
              </a:rPr>
              <a:t> 2:</a:t>
            </a:r>
          </a:p>
          <a:p>
            <a:pPr marL="0" marR="0" lvl="0" indent="0" algn="ctr" rtl="0">
              <a:lnSpc>
                <a:spcPct val="100000"/>
              </a:lnSpc>
              <a:spcBef>
                <a:spcPts val="0"/>
              </a:spcBef>
              <a:spcAft>
                <a:spcPts val="0"/>
              </a:spcAft>
              <a:buNone/>
            </a:pPr>
            <a:endParaRPr lang="en-US" sz="2000" b="0" i="0" u="none" strike="noStrike" cap="none" dirty="0">
              <a:solidFill>
                <a:srgbClr val="4D94B7"/>
              </a:solidFill>
              <a:latin typeface="Helvetica Neue" panose="020B0604020202020204" charset="0"/>
              <a:ea typeface="Helvetica Neue"/>
              <a:cs typeface="Helvetica Neue"/>
              <a:sym typeface="Helvetica Neue"/>
            </a:endParaRPr>
          </a:p>
          <a:p>
            <a:pPr lvl="0" algn="ctr"/>
            <a:r>
              <a:rPr lang="sv-SE" sz="2000" dirty="0">
                <a:latin typeface="Helvetica Neue" panose="020B0604020202020204" charset="0"/>
                <a:ea typeface="Helvetica Neue"/>
                <a:cs typeface="Helvetica Neue"/>
                <a:sym typeface="Helvetica Neue"/>
              </a:rPr>
              <a:t>Le mot någon som inte ler. 
</a:t>
            </a:r>
            <a:endParaRPr lang="en-US" sz="2000" dirty="0">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None/>
            </a:pPr>
            <a:endParaRPr lang="en-US" sz="2000" b="0" i="0" u="none" strike="noStrike" cap="none" dirty="0">
              <a:solidFill>
                <a:srgbClr val="000000"/>
              </a:solidFill>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None/>
            </a:pPr>
            <a:endParaRPr lang="en-US" sz="2000" b="0" i="0" u="none" strike="noStrike" cap="none" dirty="0">
              <a:solidFill>
                <a:srgbClr val="000000"/>
              </a:solidFill>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None/>
            </a:pPr>
            <a:endParaRPr lang="en-US" sz="2000" dirty="0">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None/>
            </a:pPr>
            <a:endParaRPr lang="en-US" sz="2000" b="0" i="0" u="none" strike="noStrike" cap="none" dirty="0">
              <a:solidFill>
                <a:srgbClr val="000000"/>
              </a:solidFill>
              <a:latin typeface="Helvetica Neue" panose="020B0604020202020204" charset="0"/>
              <a:ea typeface="Helvetica Neue"/>
              <a:cs typeface="Helvetica Neue"/>
              <a:sym typeface="Helvetica Neue"/>
            </a:endParaRPr>
          </a:p>
          <a:p>
            <a:pPr lvl="0" algn="ctr"/>
            <a:r>
              <a:rPr lang="en-US" sz="2000" dirty="0" err="1">
                <a:latin typeface="Helvetica Neue" panose="020B0604020202020204" charset="0"/>
                <a:ea typeface="Helvetica Neue"/>
                <a:cs typeface="Helvetica Neue"/>
                <a:sym typeface="Helvetica Neue"/>
              </a:rPr>
              <a:t>Ler</a:t>
            </a:r>
            <a:r>
              <a:rPr lang="en-US" sz="2000" dirty="0">
                <a:latin typeface="Helvetica Neue" panose="020B0604020202020204" charset="0"/>
                <a:ea typeface="Helvetica Neue"/>
                <a:cs typeface="Helvetica Neue"/>
                <a:sym typeface="Helvetica Neue"/>
              </a:rPr>
              <a:t> </a:t>
            </a:r>
            <a:r>
              <a:rPr lang="en-US" sz="2000" dirty="0" err="1">
                <a:latin typeface="Helvetica Neue" panose="020B0604020202020204" charset="0"/>
                <a:ea typeface="Helvetica Neue"/>
                <a:cs typeface="Helvetica Neue"/>
                <a:sym typeface="Helvetica Neue"/>
              </a:rPr>
              <a:t>han</a:t>
            </a:r>
            <a:r>
              <a:rPr lang="en-US" sz="2000" dirty="0">
                <a:latin typeface="Helvetica Neue" panose="020B0604020202020204" charset="0"/>
                <a:ea typeface="Helvetica Neue"/>
                <a:cs typeface="Helvetica Neue"/>
                <a:sym typeface="Helvetica Neue"/>
              </a:rPr>
              <a:t>/hon </a:t>
            </a:r>
            <a:r>
              <a:rPr lang="en-US" sz="2000" dirty="0" err="1">
                <a:latin typeface="Helvetica Neue" panose="020B0604020202020204" charset="0"/>
                <a:ea typeface="Helvetica Neue"/>
                <a:cs typeface="Helvetica Neue"/>
                <a:sym typeface="Helvetica Neue"/>
              </a:rPr>
              <a:t>tillbaka</a:t>
            </a:r>
            <a:r>
              <a:rPr lang="en-US" sz="2000" dirty="0">
                <a:latin typeface="Helvetica Neue" panose="020B0604020202020204" charset="0"/>
                <a:ea typeface="Helvetica Neue"/>
                <a:cs typeface="Helvetica Neue"/>
                <a:sym typeface="Helvetica Neue"/>
              </a:rPr>
              <a:t>?
</a:t>
            </a:r>
            <a:endParaRPr lang="en-US" sz="2000" dirty="0">
              <a:latin typeface="Helvetica Neue" panose="020B0604020202020204" charset="0"/>
            </a:endParaRPr>
          </a:p>
        </p:txBody>
      </p:sp>
      <p:sp>
        <p:nvSpPr>
          <p:cNvPr id="10" name="Google Shape;430;p37">
            <a:extLst>
              <a:ext uri="{FF2B5EF4-FFF2-40B4-BE49-F238E27FC236}">
                <a16:creationId xmlns:a16="http://schemas.microsoft.com/office/drawing/2014/main" id="{B3AC81F0-F9FA-C8FD-E68B-CD68BFF1A14D}"/>
              </a:ext>
            </a:extLst>
          </p:cNvPr>
          <p:cNvSpPr txBox="1"/>
          <p:nvPr/>
        </p:nvSpPr>
        <p:spPr>
          <a:xfrm>
            <a:off x="7236000" y="5040000"/>
            <a:ext cx="2844000" cy="3564000"/>
          </a:xfrm>
          <a:prstGeom prst="rect">
            <a:avLst/>
          </a:prstGeom>
          <a:solidFill>
            <a:schemeClr val="bg1">
              <a:lumMod val="95000"/>
            </a:schemeClr>
          </a:solidFill>
          <a:ln>
            <a:solidFill>
              <a:srgbClr val="AED633"/>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2000" dirty="0" err="1">
                <a:solidFill>
                  <a:srgbClr val="4D94B7"/>
                </a:solidFill>
                <a:latin typeface="Helvetica Neue" panose="020B0604020202020204" charset="0"/>
                <a:ea typeface="Helvetica Neue"/>
                <a:cs typeface="Helvetica Neue"/>
                <a:sym typeface="Helvetica Neue"/>
              </a:rPr>
              <a:t>Uppgift</a:t>
            </a:r>
            <a:r>
              <a:rPr lang="en-US" sz="2000" b="0" i="0" u="none" strike="noStrike" cap="none" dirty="0">
                <a:solidFill>
                  <a:srgbClr val="4D94B7"/>
                </a:solidFill>
                <a:latin typeface="Helvetica Neue" panose="020B0604020202020204" charset="0"/>
                <a:ea typeface="Helvetica Neue"/>
                <a:cs typeface="Helvetica Neue"/>
                <a:sym typeface="Helvetica Neue"/>
              </a:rPr>
              <a:t> 3:</a:t>
            </a:r>
          </a:p>
          <a:p>
            <a:pPr marL="0" marR="0" lvl="0" indent="0" algn="ctr" rtl="0">
              <a:lnSpc>
                <a:spcPct val="100000"/>
              </a:lnSpc>
              <a:spcBef>
                <a:spcPts val="0"/>
              </a:spcBef>
              <a:spcAft>
                <a:spcPts val="0"/>
              </a:spcAft>
              <a:buNone/>
            </a:pPr>
            <a:endParaRPr lang="en-US" sz="2000" b="0" i="0" u="none" strike="noStrike" cap="none" dirty="0">
              <a:solidFill>
                <a:srgbClr val="4D94B7"/>
              </a:solidFill>
              <a:latin typeface="Helvetica Neue" panose="020B0604020202020204" charset="0"/>
              <a:ea typeface="Helvetica Neue"/>
              <a:cs typeface="Helvetica Neue"/>
              <a:sym typeface="Helvetica Neue"/>
            </a:endParaRPr>
          </a:p>
          <a:p>
            <a:pPr lvl="0" algn="ctr"/>
            <a:r>
              <a:rPr lang="sv-SE" sz="2000" dirty="0">
                <a:latin typeface="Helvetica Neue" panose="020B0604020202020204" charset="0"/>
                <a:ea typeface="Helvetica Neue"/>
                <a:cs typeface="Helvetica Neue"/>
                <a:sym typeface="Helvetica Neue"/>
              </a:rPr>
              <a:t>Innan du höll en pitch eller presenterar något, le och bli mer positiv. 
</a:t>
            </a:r>
            <a:endParaRPr lang="en-US" sz="2000" dirty="0">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None/>
            </a:pPr>
            <a:endParaRPr lang="en-US" sz="2000" dirty="0">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None/>
            </a:pPr>
            <a:endParaRPr lang="en-US" sz="2000" b="0" i="0" u="none" strike="noStrike" cap="none" dirty="0">
              <a:solidFill>
                <a:srgbClr val="000000"/>
              </a:solidFill>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None/>
            </a:pPr>
            <a:endParaRPr lang="en-US" sz="2000" dirty="0">
              <a:latin typeface="Helvetica Neue" panose="020B0604020202020204" charset="0"/>
              <a:ea typeface="Helvetica Neue"/>
              <a:cs typeface="Helvetica Neue"/>
              <a:sym typeface="Helvetica Neue"/>
            </a:endParaRPr>
          </a:p>
          <a:p>
            <a:pPr lvl="0" algn="ctr"/>
            <a:r>
              <a:rPr lang="en-US" sz="2000" dirty="0" err="1">
                <a:latin typeface="Helvetica Neue" panose="020B0604020202020204" charset="0"/>
                <a:ea typeface="Helvetica Neue"/>
                <a:cs typeface="Helvetica Neue"/>
                <a:sym typeface="Helvetica Neue"/>
              </a:rPr>
              <a:t>Prova</a:t>
            </a:r>
            <a:r>
              <a:rPr lang="en-US" sz="2000" dirty="0">
                <a:latin typeface="Helvetica Neue" panose="020B0604020202020204" charset="0"/>
                <a:ea typeface="Helvetica Neue"/>
                <a:cs typeface="Helvetica Neue"/>
                <a:sym typeface="Helvetica Neue"/>
              </a:rPr>
              <a:t> det!
</a:t>
            </a:r>
            <a:endParaRPr lang="en-US" sz="2000" dirty="0">
              <a:latin typeface="Helvetica Neue" panose="020B0604020202020204" charset="0"/>
            </a:endParaRPr>
          </a:p>
        </p:txBody>
      </p:sp>
      <p:pic>
        <p:nvPicPr>
          <p:cNvPr id="16" name="Google Shape;453;p38" descr="Lächelnde alte Frau jubelt mit beiden Händen">
            <a:extLst>
              <a:ext uri="{FF2B5EF4-FFF2-40B4-BE49-F238E27FC236}">
                <a16:creationId xmlns:a16="http://schemas.microsoft.com/office/drawing/2014/main" id="{692A227A-4A03-057D-58AC-D86C57730A1F}"/>
              </a:ext>
            </a:extLst>
          </p:cNvPr>
          <p:cNvPicPr preferRelativeResize="0">
            <a:picLocks noChangeAspect="1"/>
          </p:cNvPicPr>
          <p:nvPr/>
        </p:nvPicPr>
        <p:blipFill rotWithShape="1">
          <a:blip r:embed="rId3">
            <a:alphaModFix/>
          </a:blip>
          <a:stretch/>
        </p:blipFill>
        <p:spPr>
          <a:xfrm>
            <a:off x="10836000" y="6300000"/>
            <a:ext cx="671672" cy="1656000"/>
          </a:xfrm>
          <a:prstGeom prst="rect">
            <a:avLst/>
          </a:prstGeom>
          <a:noFill/>
          <a:ln>
            <a:noFill/>
          </a:ln>
        </p:spPr>
      </p:pic>
      <p:pic>
        <p:nvPicPr>
          <p:cNvPr id="17" name="Google Shape;454;p38" descr="Geschäftsmann mit Händen auf den Hüften">
            <a:extLst>
              <a:ext uri="{FF2B5EF4-FFF2-40B4-BE49-F238E27FC236}">
                <a16:creationId xmlns:a16="http://schemas.microsoft.com/office/drawing/2014/main" id="{B039F1A8-A767-2972-746A-0B394D00B5C5}"/>
              </a:ext>
            </a:extLst>
          </p:cNvPr>
          <p:cNvPicPr preferRelativeResize="0">
            <a:picLocks noChangeAspect="1"/>
          </p:cNvPicPr>
          <p:nvPr/>
        </p:nvPicPr>
        <p:blipFill rotWithShape="1">
          <a:blip r:embed="rId4">
            <a:alphaModFix/>
          </a:blip>
          <a:stretch/>
        </p:blipFill>
        <p:spPr>
          <a:xfrm>
            <a:off x="12204000" y="6300000"/>
            <a:ext cx="790313" cy="1656000"/>
          </a:xfrm>
          <a:prstGeom prst="rect">
            <a:avLst/>
          </a:prstGeom>
          <a:noFill/>
          <a:ln>
            <a:noFill/>
          </a:ln>
        </p:spPr>
      </p:pic>
      <p:pic>
        <p:nvPicPr>
          <p:cNvPr id="18" name="Google Shape;455;p38" descr="Junger Geschäftsmann mit Hand auf dem Kopf">
            <a:extLst>
              <a:ext uri="{FF2B5EF4-FFF2-40B4-BE49-F238E27FC236}">
                <a16:creationId xmlns:a16="http://schemas.microsoft.com/office/drawing/2014/main" id="{DE4BC45C-F7E1-1700-440E-79B34C39AA1F}"/>
              </a:ext>
            </a:extLst>
          </p:cNvPr>
          <p:cNvPicPr preferRelativeResize="0">
            <a:picLocks noChangeAspect="1"/>
          </p:cNvPicPr>
          <p:nvPr/>
        </p:nvPicPr>
        <p:blipFill rotWithShape="1">
          <a:blip r:embed="rId5">
            <a:alphaModFix/>
          </a:blip>
          <a:stretch/>
        </p:blipFill>
        <p:spPr>
          <a:xfrm>
            <a:off x="13644000" y="5868000"/>
            <a:ext cx="696191" cy="1656000"/>
          </a:xfrm>
          <a:prstGeom prst="rect">
            <a:avLst/>
          </a:prstGeom>
          <a:noFill/>
          <a:ln>
            <a:noFill/>
          </a:ln>
        </p:spPr>
      </p:pic>
      <p:pic>
        <p:nvPicPr>
          <p:cNvPr id="19" name="Google Shape;456;p38" descr="Geschäftsfrau mit Händen auf der Hüfte">
            <a:extLst>
              <a:ext uri="{FF2B5EF4-FFF2-40B4-BE49-F238E27FC236}">
                <a16:creationId xmlns:a16="http://schemas.microsoft.com/office/drawing/2014/main" id="{44B3C64B-5CE8-5F8A-9D4D-E360924FE64B}"/>
              </a:ext>
            </a:extLst>
          </p:cNvPr>
          <p:cNvPicPr preferRelativeResize="0">
            <a:picLocks noChangeAspect="1"/>
          </p:cNvPicPr>
          <p:nvPr/>
        </p:nvPicPr>
        <p:blipFill rotWithShape="1">
          <a:blip r:embed="rId6">
            <a:alphaModFix/>
          </a:blip>
          <a:stretch/>
        </p:blipFill>
        <p:spPr>
          <a:xfrm>
            <a:off x="16092000" y="5868000"/>
            <a:ext cx="788571" cy="1656000"/>
          </a:xfrm>
          <a:prstGeom prst="rect">
            <a:avLst/>
          </a:prstGeom>
          <a:noFill/>
          <a:ln>
            <a:noFill/>
          </a:ln>
        </p:spPr>
      </p:pic>
      <p:pic>
        <p:nvPicPr>
          <p:cNvPr id="41" name="Grafik 40" descr="Lächelndes Gesicht mit Zähnen">
            <a:extLst>
              <a:ext uri="{FF2B5EF4-FFF2-40B4-BE49-F238E27FC236}">
                <a16:creationId xmlns:a16="http://schemas.microsoft.com/office/drawing/2014/main" id="{22A7055E-95D6-25A4-552D-CE040ECC523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400000" y="6660000"/>
            <a:ext cx="855772" cy="936000"/>
          </a:xfrm>
          <a:prstGeom prst="rect">
            <a:avLst/>
          </a:prstGeom>
        </p:spPr>
      </p:pic>
      <p:pic>
        <p:nvPicPr>
          <p:cNvPr id="47" name="Grafik 46" descr="Weinende Gesichtskontur mit einfarbiger Füllung">
            <a:extLst>
              <a:ext uri="{FF2B5EF4-FFF2-40B4-BE49-F238E27FC236}">
                <a16:creationId xmlns:a16="http://schemas.microsoft.com/office/drawing/2014/main" id="{A88B5006-601B-6719-CC07-BBBA4FAF3CA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448000" y="6840000"/>
            <a:ext cx="720000" cy="720000"/>
          </a:xfrm>
          <a:prstGeom prst="rect">
            <a:avLst/>
          </a:prstGeom>
        </p:spPr>
      </p:pic>
      <p:pic>
        <p:nvPicPr>
          <p:cNvPr id="53" name="Grafik 52" descr="Lustige Gesichtskontur mit einfarbiger Füllung">
            <a:extLst>
              <a:ext uri="{FF2B5EF4-FFF2-40B4-BE49-F238E27FC236}">
                <a16:creationId xmlns:a16="http://schemas.microsoft.com/office/drawing/2014/main" id="{B05A5472-A362-8451-8EA5-2D72F41992A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608619" y="6840000"/>
            <a:ext cx="720000" cy="720000"/>
          </a:xfrm>
          <a:prstGeom prst="rect">
            <a:avLst/>
          </a:prstGeom>
        </p:spPr>
      </p:pic>
      <p:pic>
        <p:nvPicPr>
          <p:cNvPr id="387" name="Grafik 386" descr="Dozent Silhouette">
            <a:extLst>
              <a:ext uri="{FF2B5EF4-FFF2-40B4-BE49-F238E27FC236}">
                <a16:creationId xmlns:a16="http://schemas.microsoft.com/office/drawing/2014/main" id="{FD648661-3DD5-F87F-57E5-BEE6DD365213}"/>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8280000" y="7092000"/>
            <a:ext cx="828000" cy="828000"/>
          </a:xfrm>
          <a:prstGeom prst="rect">
            <a:avLst/>
          </a:prstGeom>
        </p:spPr>
      </p:pic>
      <p:pic>
        <p:nvPicPr>
          <p:cNvPr id="393" name="Grafik 392" descr="Wütende Gesichtskontur mit einfarbiger Füllung">
            <a:extLst>
              <a:ext uri="{FF2B5EF4-FFF2-40B4-BE49-F238E27FC236}">
                <a16:creationId xmlns:a16="http://schemas.microsoft.com/office/drawing/2014/main" id="{720A34EA-141A-6CCC-F487-EAC2A489FC02}"/>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3348000" y="6840000"/>
            <a:ext cx="720000" cy="720000"/>
          </a:xfrm>
          <a:prstGeom prst="rect">
            <a:avLst/>
          </a:prstGeom>
        </p:spPr>
      </p:pic>
      <p:sp>
        <p:nvSpPr>
          <p:cNvPr id="4" name="Google Shape;308;p31">
            <a:extLst>
              <a:ext uri="{FF2B5EF4-FFF2-40B4-BE49-F238E27FC236}">
                <a16:creationId xmlns:a16="http://schemas.microsoft.com/office/drawing/2014/main" id="{A5A80178-041E-5F96-8511-A2883A5BC889}"/>
              </a:ext>
            </a:extLst>
          </p:cNvPr>
          <p:cNvSpPr txBox="1"/>
          <p:nvPr/>
        </p:nvSpPr>
        <p:spPr>
          <a:xfrm>
            <a:off x="1296000" y="1548000"/>
            <a:ext cx="6408000" cy="830956"/>
          </a:xfrm>
          <a:prstGeom prst="rect">
            <a:avLst/>
          </a:prstGeom>
          <a:noFill/>
          <a:ln>
            <a:noFill/>
          </a:ln>
        </p:spPr>
        <p:txBody>
          <a:bodyPr spcFirstLastPara="1" wrap="square" lIns="91425" tIns="45700" rIns="91425" bIns="45700" anchor="t" anchorCtr="0">
            <a:noAutofit/>
          </a:bodyPr>
          <a:lstStyle/>
          <a:p>
            <a:pPr lvl="0">
              <a:buSzPts val="4800"/>
            </a:pPr>
            <a:r>
              <a:rPr lang="en-US" sz="4800" b="1">
                <a:solidFill>
                  <a:srgbClr val="4D94B7"/>
                </a:solidFill>
                <a:latin typeface="Helvetica Neue" panose="020B0604020202020204" charset="0"/>
                <a:ea typeface="Helvetica Neue"/>
                <a:cs typeface="Helvetica Neue"/>
                <a:sym typeface="Helvetica Neue"/>
              </a:rPr>
              <a:t>3. Självmedvetenhet
</a:t>
            </a:r>
            <a:endParaRPr lang="en-US" sz="1400" b="0" i="0" u="none" strike="noStrike" cap="none" dirty="0">
              <a:solidFill>
                <a:srgbClr val="000000"/>
              </a:solidFill>
              <a:latin typeface="Helvetica Neue" panose="020B0604020202020204" charset="0"/>
              <a:ea typeface="Helvetica Neue"/>
              <a:cs typeface="Helvetica Neue"/>
              <a:sym typeface="Helvetica Neue"/>
            </a:endParaRPr>
          </a:p>
        </p:txBody>
      </p:sp>
      <p:sp>
        <p:nvSpPr>
          <p:cNvPr id="5" name="Google Shape;394;p35">
            <a:extLst>
              <a:ext uri="{FF2B5EF4-FFF2-40B4-BE49-F238E27FC236}">
                <a16:creationId xmlns:a16="http://schemas.microsoft.com/office/drawing/2014/main" id="{1F4D263E-FCCD-3147-1159-BE6C5E18C483}"/>
              </a:ext>
            </a:extLst>
          </p:cNvPr>
          <p:cNvSpPr txBox="1"/>
          <p:nvPr/>
        </p:nvSpPr>
        <p:spPr>
          <a:xfrm>
            <a:off x="1295400" y="2304000"/>
            <a:ext cx="5616000" cy="523180"/>
          </a:xfrm>
          <a:prstGeom prst="rect">
            <a:avLst/>
          </a:prstGeom>
          <a:noFill/>
          <a:ln>
            <a:noFill/>
          </a:ln>
        </p:spPr>
        <p:txBody>
          <a:bodyPr spcFirstLastPara="1" wrap="square" lIns="91425" tIns="45700" rIns="91425" bIns="45700" anchor="t" anchorCtr="0">
            <a:noAutofit/>
          </a:bodyPr>
          <a:lstStyle/>
          <a:p>
            <a:pPr lvl="0">
              <a:buSzPts val="2800"/>
            </a:pPr>
            <a:r>
              <a:rPr lang="en-US" sz="2800" b="1">
                <a:solidFill>
                  <a:srgbClr val="AED633"/>
                </a:solidFill>
                <a:latin typeface="Helvetica Neue" panose="020B0604020202020204" charset="0"/>
                <a:ea typeface="Helvetica Neue"/>
                <a:cs typeface="Helvetica Neue"/>
                <a:sym typeface="Helvetica Neue"/>
              </a:rPr>
              <a:t>3.2 Utvecklingsfaser
</a:t>
            </a:r>
            <a:endParaRPr lang="en-US" sz="1400" b="0" i="0" u="none" strike="noStrike" cap="none" dirty="0">
              <a:solidFill>
                <a:srgbClr val="000000"/>
              </a:solidFill>
              <a:latin typeface="Helvetica Neue" panose="020B0604020202020204" charset="0"/>
              <a:ea typeface="Helvetica Neue"/>
              <a:cs typeface="Helvetica Neue"/>
              <a:sym typeface="Helvetica Neue"/>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87" name="Google Shape;487;p39"/>
          <p:cNvSpPr/>
          <p:nvPr/>
        </p:nvSpPr>
        <p:spPr>
          <a:xfrm>
            <a:off x="11106123" y="780673"/>
            <a:ext cx="6325369" cy="2556000"/>
          </a:xfrm>
          <a:prstGeom prst="rightArrow">
            <a:avLst>
              <a:gd name="adj1" fmla="val 50000"/>
              <a:gd name="adj2" fmla="val 50000"/>
            </a:avLst>
          </a:prstGeom>
          <a:solidFill>
            <a:srgbClr val="D8D8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lang="en-US" sz="2400" b="1" i="0" u="none" strike="noStrike" cap="none" dirty="0">
              <a:solidFill>
                <a:srgbClr val="000000"/>
              </a:solidFill>
              <a:latin typeface="Helvetica Neue" panose="020B0604020202020204" charset="0"/>
              <a:ea typeface="Helvetica Neue"/>
              <a:cs typeface="Helvetica Neue"/>
              <a:sym typeface="Helvetica Neue"/>
            </a:endParaRPr>
          </a:p>
        </p:txBody>
      </p:sp>
      <p:sp>
        <p:nvSpPr>
          <p:cNvPr id="488" name="Google Shape;488;p39"/>
          <p:cNvSpPr/>
          <p:nvPr/>
        </p:nvSpPr>
        <p:spPr>
          <a:xfrm>
            <a:off x="10548002" y="1547472"/>
            <a:ext cx="2232483" cy="1022400"/>
          </a:xfrm>
          <a:prstGeom prst="roundRect">
            <a:avLst>
              <a:gd name="adj" fmla="val 16667"/>
            </a:avLst>
          </a:prstGeom>
          <a:solidFill>
            <a:srgbClr val="F2F2F2"/>
          </a:solidFill>
          <a:ln>
            <a:noFill/>
          </a:ln>
          <a:effectLst>
            <a:outerShdw blurRad="149987" dist="250190" dir="8460000" algn="ctr">
              <a:srgbClr val="000000">
                <a:alpha val="2784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lang="en-US" sz="2400" b="0" i="0" u="none" strike="noStrike" cap="none" dirty="0">
              <a:solidFill>
                <a:srgbClr val="000000"/>
              </a:solidFill>
              <a:latin typeface="Helvetica Neue" panose="020B0604020202020204" charset="0"/>
              <a:ea typeface="Helvetica Neue"/>
              <a:cs typeface="Helvetica Neue"/>
              <a:sym typeface="Helvetica Neue"/>
            </a:endParaRPr>
          </a:p>
        </p:txBody>
      </p:sp>
      <p:sp>
        <p:nvSpPr>
          <p:cNvPr id="489" name="Google Shape;489;p39"/>
          <p:cNvSpPr txBox="1"/>
          <p:nvPr/>
        </p:nvSpPr>
        <p:spPr>
          <a:xfrm>
            <a:off x="10597912" y="1597382"/>
            <a:ext cx="2132664" cy="922581"/>
          </a:xfrm>
          <a:prstGeom prst="rect">
            <a:avLst/>
          </a:prstGeom>
          <a:noFill/>
          <a:ln>
            <a:noFill/>
          </a:ln>
        </p:spPr>
        <p:txBody>
          <a:bodyPr spcFirstLastPara="1" wrap="square" lIns="91425" tIns="91425" rIns="91425" bIns="91425" anchor="ctr" anchorCtr="0">
            <a:noAutofit/>
          </a:bodyPr>
          <a:lstStyle/>
          <a:p>
            <a:pPr lvl="0" algn="ctr">
              <a:lnSpc>
                <a:spcPct val="90000"/>
              </a:lnSpc>
              <a:buClr>
                <a:schemeClr val="lt1"/>
              </a:buClr>
              <a:buSzPts val="2400"/>
            </a:pPr>
            <a:r>
              <a:rPr lang="en-US" sz="2400" dirty="0" err="1">
                <a:solidFill>
                  <a:schemeClr val="bg1"/>
                </a:solidFill>
                <a:latin typeface="Helvetica Neue" panose="020B0604020202020204" charset="0"/>
                <a:ea typeface="Helvetica Neue"/>
                <a:cs typeface="Helvetica Neue"/>
                <a:sym typeface="Helvetica Neue"/>
              </a:rPr>
              <a:t>Fas</a:t>
            </a:r>
            <a:r>
              <a:rPr lang="en-US" sz="2400" dirty="0">
                <a:solidFill>
                  <a:schemeClr val="bg1"/>
                </a:solidFill>
                <a:latin typeface="Helvetica Neue" panose="020B0604020202020204" charset="0"/>
                <a:ea typeface="Helvetica Neue"/>
                <a:cs typeface="Helvetica Neue"/>
                <a:sym typeface="Helvetica Neue"/>
              </a:rPr>
              <a:t> av </a:t>
            </a:r>
            <a:r>
              <a:rPr lang="en-US" sz="2400" dirty="0" err="1">
                <a:solidFill>
                  <a:schemeClr val="bg1"/>
                </a:solidFill>
                <a:latin typeface="Helvetica Neue" panose="020B0604020202020204" charset="0"/>
                <a:ea typeface="Helvetica Neue"/>
                <a:cs typeface="Helvetica Neue"/>
                <a:sym typeface="Helvetica Neue"/>
              </a:rPr>
              <a:t>reflektion</a:t>
            </a:r>
            <a:endParaRPr lang="en-US" sz="2400" i="0" u="none" strike="noStrike" cap="none" dirty="0">
              <a:solidFill>
                <a:schemeClr val="bg1"/>
              </a:solidFill>
              <a:latin typeface="Helvetica Neue" panose="020B0604020202020204" charset="0"/>
              <a:ea typeface="Helvetica Neue"/>
              <a:cs typeface="Helvetica Neue"/>
              <a:sym typeface="Helvetica Neue"/>
            </a:endParaRPr>
          </a:p>
        </p:txBody>
      </p:sp>
      <p:sp>
        <p:nvSpPr>
          <p:cNvPr id="490" name="Google Shape;490;p39"/>
          <p:cNvSpPr/>
          <p:nvPr/>
        </p:nvSpPr>
        <p:spPr>
          <a:xfrm>
            <a:off x="13152565" y="1547472"/>
            <a:ext cx="2232483" cy="1022400"/>
          </a:xfrm>
          <a:prstGeom prst="roundRect">
            <a:avLst>
              <a:gd name="adj" fmla="val 16667"/>
            </a:avLst>
          </a:prstGeom>
          <a:solidFill>
            <a:srgbClr val="F2F2F2"/>
          </a:solidFill>
          <a:ln>
            <a:noFill/>
          </a:ln>
          <a:effectLst>
            <a:outerShdw blurRad="149987" dist="250190" dir="8460000" algn="ctr">
              <a:srgbClr val="000000">
                <a:alpha val="2784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lang="en-US" sz="2400" b="0" i="0" u="none" strike="noStrike" cap="none" dirty="0">
              <a:solidFill>
                <a:srgbClr val="000000"/>
              </a:solidFill>
              <a:latin typeface="Helvetica Neue" panose="020B0604020202020204" charset="0"/>
              <a:ea typeface="Helvetica Neue"/>
              <a:cs typeface="Helvetica Neue"/>
              <a:sym typeface="Helvetica Neue"/>
            </a:endParaRPr>
          </a:p>
        </p:txBody>
      </p:sp>
      <p:sp>
        <p:nvSpPr>
          <p:cNvPr id="491" name="Google Shape;491;p39"/>
          <p:cNvSpPr txBox="1"/>
          <p:nvPr/>
        </p:nvSpPr>
        <p:spPr>
          <a:xfrm>
            <a:off x="13202475" y="1597382"/>
            <a:ext cx="2132664" cy="922581"/>
          </a:xfrm>
          <a:prstGeom prst="rect">
            <a:avLst/>
          </a:prstGeom>
          <a:noFill/>
          <a:ln>
            <a:noFill/>
          </a:ln>
        </p:spPr>
        <p:txBody>
          <a:bodyPr spcFirstLastPara="1" wrap="square" lIns="91425" tIns="91425" rIns="91425" bIns="91425" anchor="ctr" anchorCtr="0">
            <a:noAutofit/>
          </a:bodyPr>
          <a:lstStyle/>
          <a:p>
            <a:pPr lvl="0" algn="ctr">
              <a:lnSpc>
                <a:spcPct val="90000"/>
              </a:lnSpc>
              <a:buClr>
                <a:schemeClr val="lt1"/>
              </a:buClr>
              <a:buSzPts val="2400"/>
            </a:pPr>
            <a:r>
              <a:rPr lang="en-US" sz="2400" dirty="0" err="1">
                <a:solidFill>
                  <a:schemeClr val="bg1"/>
                </a:solidFill>
                <a:latin typeface="Helvetica Neue" panose="020B0604020202020204" charset="0"/>
                <a:ea typeface="Helvetica Neue"/>
                <a:cs typeface="Helvetica Neue"/>
                <a:sym typeface="Helvetica Neue"/>
              </a:rPr>
              <a:t>Särskilda</a:t>
            </a:r>
            <a:r>
              <a:rPr lang="en-US" sz="2400" dirty="0">
                <a:solidFill>
                  <a:schemeClr val="bg1"/>
                </a:solidFill>
                <a:latin typeface="Helvetica Neue" panose="020B0604020202020204" charset="0"/>
                <a:ea typeface="Helvetica Neue"/>
                <a:cs typeface="Helvetica Neue"/>
                <a:sym typeface="Helvetica Neue"/>
              </a:rPr>
              <a:t> </a:t>
            </a:r>
            <a:r>
              <a:rPr lang="en-US" sz="2400" dirty="0" err="1">
                <a:solidFill>
                  <a:schemeClr val="bg1"/>
                </a:solidFill>
                <a:latin typeface="Helvetica Neue" panose="020B0604020202020204" charset="0"/>
                <a:ea typeface="Helvetica Neue"/>
                <a:cs typeface="Helvetica Neue"/>
                <a:sym typeface="Helvetica Neue"/>
              </a:rPr>
              <a:t>situationer</a:t>
            </a:r>
            <a:endParaRPr lang="en-US" sz="2400" i="0" u="none" strike="noStrike" cap="none" dirty="0">
              <a:solidFill>
                <a:schemeClr val="bg1"/>
              </a:solidFill>
              <a:latin typeface="Helvetica Neue" panose="020B0604020202020204" charset="0"/>
              <a:ea typeface="Helvetica Neue"/>
              <a:cs typeface="Helvetica Neue"/>
              <a:sym typeface="Helvetica Neue"/>
            </a:endParaRPr>
          </a:p>
        </p:txBody>
      </p:sp>
      <p:sp>
        <p:nvSpPr>
          <p:cNvPr id="492" name="Google Shape;492;p39"/>
          <p:cNvSpPr/>
          <p:nvPr/>
        </p:nvSpPr>
        <p:spPr>
          <a:xfrm>
            <a:off x="15757129" y="1547472"/>
            <a:ext cx="2232483" cy="1022400"/>
          </a:xfrm>
          <a:prstGeom prst="roundRect">
            <a:avLst>
              <a:gd name="adj" fmla="val 16667"/>
            </a:avLst>
          </a:prstGeom>
          <a:solidFill>
            <a:srgbClr val="AED633"/>
          </a:solidFill>
          <a:ln>
            <a:noFill/>
          </a:ln>
          <a:effectLst>
            <a:outerShdw blurRad="149987" dist="250190" dir="8460000" algn="ctr">
              <a:srgbClr val="000000">
                <a:alpha val="2784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lang="en-US" sz="2400" b="1" i="0" u="none" strike="noStrike" cap="none" dirty="0">
              <a:solidFill>
                <a:srgbClr val="000000"/>
              </a:solidFill>
              <a:latin typeface="Helvetica Neue" panose="020B0604020202020204" charset="0"/>
              <a:ea typeface="Helvetica Neue"/>
              <a:cs typeface="Helvetica Neue"/>
              <a:sym typeface="Helvetica Neue"/>
            </a:endParaRPr>
          </a:p>
        </p:txBody>
      </p:sp>
      <p:sp>
        <p:nvSpPr>
          <p:cNvPr id="493" name="Google Shape;493;p39"/>
          <p:cNvSpPr txBox="1"/>
          <p:nvPr/>
        </p:nvSpPr>
        <p:spPr>
          <a:xfrm>
            <a:off x="15807038" y="1597382"/>
            <a:ext cx="2420001" cy="922581"/>
          </a:xfrm>
          <a:prstGeom prst="rect">
            <a:avLst/>
          </a:prstGeom>
          <a:noFill/>
          <a:ln>
            <a:noFill/>
          </a:ln>
        </p:spPr>
        <p:txBody>
          <a:bodyPr spcFirstLastPara="1" wrap="square" lIns="91425" tIns="91425" rIns="91425" bIns="91425" anchor="ctr" anchorCtr="0">
            <a:noAutofit/>
          </a:bodyPr>
          <a:lstStyle/>
          <a:p>
            <a:pPr lvl="0" algn="ctr">
              <a:lnSpc>
                <a:spcPct val="90000"/>
              </a:lnSpc>
            </a:pPr>
            <a:r>
              <a:rPr lang="en-US" sz="2400" b="1" dirty="0" err="1">
                <a:solidFill>
                  <a:schemeClr val="bg1"/>
                </a:solidFill>
                <a:latin typeface="Helvetica Neue" panose="020B0604020202020204" charset="0"/>
                <a:ea typeface="Helvetica Neue"/>
                <a:cs typeface="Helvetica Neue"/>
                <a:sym typeface="Helvetica Neue"/>
              </a:rPr>
              <a:t>Få</a:t>
            </a:r>
            <a:r>
              <a:rPr lang="en-US" sz="2400" b="1" dirty="0">
                <a:solidFill>
                  <a:schemeClr val="bg1"/>
                </a:solidFill>
                <a:latin typeface="Helvetica Neue" panose="020B0604020202020204" charset="0"/>
                <a:ea typeface="Helvetica Neue"/>
                <a:cs typeface="Helvetica Neue"/>
                <a:sym typeface="Helvetica Neue"/>
              </a:rPr>
              <a:t> </a:t>
            </a:r>
            <a:r>
              <a:rPr lang="en-US" sz="2400" b="1" dirty="0" err="1">
                <a:solidFill>
                  <a:schemeClr val="bg1"/>
                </a:solidFill>
                <a:latin typeface="Helvetica Neue" panose="020B0604020202020204" charset="0"/>
                <a:ea typeface="Helvetica Neue"/>
                <a:cs typeface="Helvetica Neue"/>
                <a:sym typeface="Helvetica Neue"/>
              </a:rPr>
              <a:t>mer</a:t>
            </a:r>
            <a:r>
              <a:rPr lang="en-US" sz="2400" b="1" dirty="0">
                <a:solidFill>
                  <a:schemeClr val="bg1"/>
                </a:solidFill>
                <a:latin typeface="Helvetica Neue" panose="020B0604020202020204" charset="0"/>
                <a:ea typeface="Helvetica Neue"/>
                <a:cs typeface="Helvetica Neue"/>
                <a:sym typeface="Helvetica Neue"/>
              </a:rPr>
              <a:t> </a:t>
            </a:r>
            <a:r>
              <a:rPr lang="en-US" sz="2400" b="1" dirty="0" err="1">
                <a:solidFill>
                  <a:schemeClr val="bg1"/>
                </a:solidFill>
                <a:latin typeface="Helvetica Neue" panose="020B0604020202020204" charset="0"/>
                <a:ea typeface="Helvetica Neue"/>
                <a:cs typeface="Helvetica Neue"/>
                <a:sym typeface="Helvetica Neue"/>
              </a:rPr>
              <a:t>självmedvetenhet</a:t>
            </a:r>
            <a:endParaRPr lang="en-US" sz="2400" b="1" i="0" u="none" strike="noStrike" cap="none" dirty="0">
              <a:solidFill>
                <a:schemeClr val="bg1"/>
              </a:solidFill>
              <a:latin typeface="Helvetica Neue" panose="020B0604020202020204" charset="0"/>
              <a:ea typeface="Helvetica Neue"/>
              <a:cs typeface="Helvetica Neue"/>
              <a:sym typeface="Helvetica Neue"/>
            </a:endParaRPr>
          </a:p>
        </p:txBody>
      </p:sp>
      <p:sp>
        <p:nvSpPr>
          <p:cNvPr id="494" name="Google Shape;494;p39"/>
          <p:cNvSpPr/>
          <p:nvPr/>
        </p:nvSpPr>
        <p:spPr>
          <a:xfrm>
            <a:off x="12518319" y="1695487"/>
            <a:ext cx="770377" cy="770376"/>
          </a:xfrm>
          <a:prstGeom prst="mathPlus">
            <a:avLst>
              <a:gd name="adj1" fmla="val 23520"/>
            </a:avLst>
          </a:prstGeom>
          <a:solidFill>
            <a:srgbClr val="A5A5A5"/>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lang="en-US" sz="2400" b="0" i="0" u="none" strike="noStrike" cap="none" dirty="0">
              <a:solidFill>
                <a:schemeClr val="lt1"/>
              </a:solidFill>
              <a:latin typeface="Helvetica Neue" panose="020B0604020202020204" charset="0"/>
              <a:sym typeface="Arial"/>
            </a:endParaRPr>
          </a:p>
        </p:txBody>
      </p:sp>
      <p:sp>
        <p:nvSpPr>
          <p:cNvPr id="495" name="Google Shape;495;p39"/>
          <p:cNvSpPr/>
          <p:nvPr/>
        </p:nvSpPr>
        <p:spPr>
          <a:xfrm>
            <a:off x="15185900" y="1695487"/>
            <a:ext cx="770377" cy="770376"/>
          </a:xfrm>
          <a:prstGeom prst="mathEqual">
            <a:avLst>
              <a:gd name="adj1" fmla="val 23520"/>
              <a:gd name="adj2" fmla="val 11760"/>
            </a:avLst>
          </a:prstGeom>
          <a:solidFill>
            <a:srgbClr val="A5A5A5"/>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lang="en-US" sz="2400" b="0" i="0" u="none" strike="noStrike" cap="none" dirty="0">
              <a:solidFill>
                <a:schemeClr val="dk1"/>
              </a:solidFill>
              <a:latin typeface="Helvetica Neue" panose="020B0604020202020204" charset="0"/>
              <a:sym typeface="Arial"/>
            </a:endParaRPr>
          </a:p>
        </p:txBody>
      </p:sp>
      <p:graphicFrame>
        <p:nvGraphicFramePr>
          <p:cNvPr id="2" name="Diagramm 1">
            <a:extLst>
              <a:ext uri="{FF2B5EF4-FFF2-40B4-BE49-F238E27FC236}">
                <a16:creationId xmlns:a16="http://schemas.microsoft.com/office/drawing/2014/main" id="{0C3DFB74-4658-EBD3-F0E4-2FE3116230E4}"/>
              </a:ext>
            </a:extLst>
          </p:cNvPr>
          <p:cNvGraphicFramePr/>
          <p:nvPr>
            <p:extLst>
              <p:ext uri="{D42A27DB-BD31-4B8C-83A1-F6EECF244321}">
                <p14:modId xmlns:p14="http://schemas.microsoft.com/office/powerpoint/2010/main" val="2495359885"/>
              </p:ext>
            </p:extLst>
          </p:nvPr>
        </p:nvGraphicFramePr>
        <p:xfrm>
          <a:off x="3143139" y="3384000"/>
          <a:ext cx="12192000" cy="475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Google Shape;481;p39">
            <a:extLst>
              <a:ext uri="{FF2B5EF4-FFF2-40B4-BE49-F238E27FC236}">
                <a16:creationId xmlns:a16="http://schemas.microsoft.com/office/drawing/2014/main" id="{90753AD8-769B-1644-0AA7-4516F4B6D69E}"/>
              </a:ext>
            </a:extLst>
          </p:cNvPr>
          <p:cNvSpPr txBox="1"/>
          <p:nvPr/>
        </p:nvSpPr>
        <p:spPr>
          <a:xfrm>
            <a:off x="7141777" y="7668000"/>
            <a:ext cx="4194723" cy="1224000"/>
          </a:xfrm>
          <a:prstGeom prst="rect">
            <a:avLst/>
          </a:prstGeom>
          <a:solidFill>
            <a:srgbClr val="AED63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spcFirstLastPara="1" wrap="square" lIns="90000" tIns="46800" rIns="90000" bIns="46800" anchor="ctr" anchorCtr="0">
            <a:noAutofit/>
          </a:bodyPr>
          <a:lstStyle/>
          <a:p>
            <a:pPr lvl="0" algn="ctr">
              <a:lnSpc>
                <a:spcPct val="90000"/>
              </a:lnSpc>
            </a:pPr>
            <a:r>
              <a:rPr lang="en-US" sz="2400" b="1" dirty="0" err="1">
                <a:solidFill>
                  <a:schemeClr val="tx1"/>
                </a:solidFill>
                <a:latin typeface="Helvetica Neue" panose="020B0604020202020204" charset="0"/>
                <a:ea typeface="Helvetica Neue"/>
                <a:cs typeface="Helvetica Neue"/>
                <a:sym typeface="Helvetica Neue"/>
              </a:rPr>
              <a:t>Få</a:t>
            </a:r>
            <a:r>
              <a:rPr lang="en-US" sz="2400" b="1" dirty="0">
                <a:solidFill>
                  <a:schemeClr val="tx1"/>
                </a:solidFill>
                <a:latin typeface="Helvetica Neue" panose="020B0604020202020204" charset="0"/>
                <a:ea typeface="Helvetica Neue"/>
                <a:cs typeface="Helvetica Neue"/>
                <a:sym typeface="Helvetica Neue"/>
              </a:rPr>
              <a:t> </a:t>
            </a:r>
            <a:r>
              <a:rPr lang="en-US" sz="2400" b="1" dirty="0" err="1">
                <a:solidFill>
                  <a:schemeClr val="tx1"/>
                </a:solidFill>
                <a:latin typeface="Helvetica Neue" panose="020B0604020202020204" charset="0"/>
                <a:ea typeface="Helvetica Neue"/>
                <a:cs typeface="Helvetica Neue"/>
                <a:sym typeface="Helvetica Neue"/>
              </a:rPr>
              <a:t>mer</a:t>
            </a:r>
            <a:r>
              <a:rPr lang="en-US" sz="2400" b="1" dirty="0">
                <a:solidFill>
                  <a:schemeClr val="tx1"/>
                </a:solidFill>
                <a:latin typeface="Helvetica Neue" panose="020B0604020202020204" charset="0"/>
                <a:ea typeface="Helvetica Neue"/>
                <a:cs typeface="Helvetica Neue"/>
                <a:sym typeface="Helvetica Neue"/>
              </a:rPr>
              <a:t> </a:t>
            </a:r>
            <a:r>
              <a:rPr lang="en-US" sz="2400" b="1" dirty="0" err="1">
                <a:solidFill>
                  <a:schemeClr val="tx1"/>
                </a:solidFill>
                <a:latin typeface="Helvetica Neue" panose="020B0604020202020204" charset="0"/>
                <a:ea typeface="Helvetica Neue"/>
                <a:cs typeface="Helvetica Neue"/>
                <a:sym typeface="Helvetica Neue"/>
              </a:rPr>
              <a:t>självmedvetenhet</a:t>
            </a:r>
            <a:endParaRPr lang="en-US" sz="2400" b="1" i="0" u="none" strike="noStrike" cap="none" dirty="0">
              <a:solidFill>
                <a:schemeClr val="tx1"/>
              </a:solidFill>
              <a:latin typeface="Helvetica Neue" panose="020B0604020202020204" charset="0"/>
              <a:ea typeface="Helvetica Neue"/>
              <a:cs typeface="Helvetica Neue"/>
              <a:sym typeface="Helvetica Neue"/>
            </a:endParaRPr>
          </a:p>
        </p:txBody>
      </p:sp>
      <p:sp>
        <p:nvSpPr>
          <p:cNvPr id="15" name="Pfeil: nach unten gekrümmt 14">
            <a:extLst>
              <a:ext uri="{FF2B5EF4-FFF2-40B4-BE49-F238E27FC236}">
                <a16:creationId xmlns:a16="http://schemas.microsoft.com/office/drawing/2014/main" id="{60196B58-3BCF-27E5-F5D2-8E157651155B}"/>
              </a:ext>
            </a:extLst>
          </p:cNvPr>
          <p:cNvSpPr/>
          <p:nvPr/>
        </p:nvSpPr>
        <p:spPr>
          <a:xfrm>
            <a:off x="5962650" y="3528000"/>
            <a:ext cx="2880000" cy="1044000"/>
          </a:xfrm>
          <a:prstGeom prst="curvedDownArrow">
            <a:avLst>
              <a:gd name="adj1" fmla="val 25000"/>
              <a:gd name="adj2" fmla="val 105179"/>
              <a:gd name="adj3" fmla="val 25000"/>
            </a:avLst>
          </a:prstGeom>
          <a:solidFill>
            <a:srgbClr val="AED63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Helvetica Neue" panose="020B0604020202020204" charset="0"/>
            </a:endParaRPr>
          </a:p>
        </p:txBody>
      </p:sp>
      <p:sp>
        <p:nvSpPr>
          <p:cNvPr id="16" name="Pfeil: nach unten gekrümmt 15">
            <a:extLst>
              <a:ext uri="{FF2B5EF4-FFF2-40B4-BE49-F238E27FC236}">
                <a16:creationId xmlns:a16="http://schemas.microsoft.com/office/drawing/2014/main" id="{34BFB28C-E8EE-BD3F-C0FE-598BB4CE5C6E}"/>
              </a:ext>
            </a:extLst>
          </p:cNvPr>
          <p:cNvSpPr/>
          <p:nvPr/>
        </p:nvSpPr>
        <p:spPr>
          <a:xfrm>
            <a:off x="9900485" y="3528000"/>
            <a:ext cx="2880000" cy="1044000"/>
          </a:xfrm>
          <a:prstGeom prst="curvedDownArrow">
            <a:avLst>
              <a:gd name="adj1" fmla="val 25000"/>
              <a:gd name="adj2" fmla="val 105179"/>
              <a:gd name="adj3" fmla="val 25000"/>
            </a:avLst>
          </a:prstGeom>
          <a:solidFill>
            <a:srgbClr val="AED633"/>
          </a:solidFill>
          <a:ln>
            <a:solidFill>
              <a:schemeClr val="bg1"/>
            </a:solidFill>
          </a:ln>
          <a:scene3d>
            <a:camera prst="orthographicFront">
              <a:rot lat="0" lon="10799999"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Helvetica Neue" panose="020B0604020202020204" charset="0"/>
            </a:endParaRPr>
          </a:p>
        </p:txBody>
      </p:sp>
      <p:sp>
        <p:nvSpPr>
          <p:cNvPr id="25" name="Google Shape;482;p39">
            <a:extLst>
              <a:ext uri="{FF2B5EF4-FFF2-40B4-BE49-F238E27FC236}">
                <a16:creationId xmlns:a16="http://schemas.microsoft.com/office/drawing/2014/main" id="{EEF5EFC6-FD5D-BDB1-2067-28EC1A21AC97}"/>
              </a:ext>
            </a:extLst>
          </p:cNvPr>
          <p:cNvSpPr/>
          <p:nvPr/>
        </p:nvSpPr>
        <p:spPr>
          <a:xfrm>
            <a:off x="1440000" y="5184000"/>
            <a:ext cx="5328000" cy="1728000"/>
          </a:xfrm>
          <a:prstGeom prst="rect">
            <a:avLst/>
          </a:prstGeom>
          <a:solidFill>
            <a:schemeClr val="lt1">
              <a:alpha val="49803"/>
            </a:schemeClr>
          </a:solidFill>
          <a:ln w="22225" cap="flat" cmpd="sng">
            <a:solidFill>
              <a:srgbClr val="AED633"/>
            </a:solidFill>
            <a:prstDash val="solid"/>
            <a:round/>
            <a:headEnd type="none" w="sm" len="sm"/>
            <a:tailEnd type="none" w="sm" len="sm"/>
          </a:ln>
        </p:spPr>
        <p:txBody>
          <a:bodyPr spcFirstLastPara="1" wrap="square" lIns="90000" tIns="180000" rIns="90000" bIns="46800" anchor="t" anchorCtr="0">
            <a:noAutofit/>
          </a:bodyPr>
          <a:lstStyle/>
          <a:p>
            <a:pPr marL="457200" lvl="0" indent="-457200">
              <a:buSzPts val="2500"/>
              <a:buFont typeface="Arial"/>
              <a:buChar char="•"/>
            </a:pPr>
            <a:r>
              <a:rPr lang="sv-SE" sz="2400" dirty="0">
                <a:solidFill>
                  <a:schemeClr val="dk1"/>
                </a:solidFill>
                <a:latin typeface="Helvetica Neue" panose="020B0604020202020204" charset="0"/>
                <a:ea typeface="Helvetica Neue"/>
                <a:cs typeface="Helvetica Neue"/>
                <a:sym typeface="Helvetica Neue"/>
              </a:rPr>
              <a:t>Tänk på vad du är stolt över
Fundera på vad du är bra på
Reflektera dina tankar om dig själv </a:t>
            </a:r>
            <a:endParaRPr lang="en-US" sz="2400" i="0" u="none" strike="noStrike" cap="none" dirty="0">
              <a:solidFill>
                <a:schemeClr val="dk1"/>
              </a:solidFill>
              <a:latin typeface="Helvetica Neue" panose="020B0604020202020204" charset="0"/>
              <a:ea typeface="Helvetica Neue"/>
              <a:cs typeface="Helvetica Neue"/>
              <a:sym typeface="Helvetica Neue"/>
            </a:endParaRPr>
          </a:p>
        </p:txBody>
      </p:sp>
      <p:sp>
        <p:nvSpPr>
          <p:cNvPr id="26" name="Google Shape;483;p39">
            <a:extLst>
              <a:ext uri="{FF2B5EF4-FFF2-40B4-BE49-F238E27FC236}">
                <a16:creationId xmlns:a16="http://schemas.microsoft.com/office/drawing/2014/main" id="{9C97A0BE-E7AF-7D04-A746-A3F58F58B035}"/>
              </a:ext>
            </a:extLst>
          </p:cNvPr>
          <p:cNvSpPr/>
          <p:nvPr/>
        </p:nvSpPr>
        <p:spPr>
          <a:xfrm>
            <a:off x="11643179" y="5184000"/>
            <a:ext cx="5328000" cy="1260000"/>
          </a:xfrm>
          <a:prstGeom prst="rect">
            <a:avLst/>
          </a:prstGeom>
          <a:solidFill>
            <a:schemeClr val="lt1">
              <a:alpha val="49803"/>
            </a:schemeClr>
          </a:solidFill>
          <a:ln w="22225" cap="flat" cmpd="sng">
            <a:solidFill>
              <a:srgbClr val="AED633"/>
            </a:solidFill>
            <a:prstDash val="solid"/>
            <a:round/>
            <a:headEnd type="none" w="sm" len="sm"/>
            <a:tailEnd type="none" w="sm" len="sm"/>
          </a:ln>
        </p:spPr>
        <p:txBody>
          <a:bodyPr spcFirstLastPara="1" wrap="square" lIns="90000" tIns="180000" rIns="90000" bIns="46800" anchor="t" anchorCtr="0">
            <a:noAutofit/>
          </a:bodyPr>
          <a:lstStyle/>
          <a:p>
            <a:pPr marL="457200" lvl="0" indent="-457200">
              <a:buSzPts val="2500"/>
              <a:buFont typeface="Arial"/>
              <a:buChar char="•"/>
            </a:pPr>
            <a:r>
              <a:rPr lang="sv-SE" sz="2400" dirty="0">
                <a:solidFill>
                  <a:schemeClr val="dk1"/>
                </a:solidFill>
                <a:latin typeface="Helvetica Neue" panose="020B0604020202020204" charset="0"/>
                <a:ea typeface="Helvetica Neue"/>
                <a:cs typeface="Helvetica Neue"/>
                <a:sym typeface="Helvetica Neue"/>
              </a:rPr>
              <a:t>Uppgifter för förberedelse i okända situationer</a:t>
            </a:r>
            <a:endParaRPr lang="en-US" sz="2400" i="0" u="none" strike="noStrike" cap="none" dirty="0">
              <a:solidFill>
                <a:schemeClr val="dk1"/>
              </a:solidFill>
              <a:latin typeface="Helvetica Neue" panose="020B0604020202020204" charset="0"/>
              <a:ea typeface="Helvetica Neue"/>
              <a:cs typeface="Helvetica Neue"/>
              <a:sym typeface="Helvetica Neue"/>
            </a:endParaRPr>
          </a:p>
        </p:txBody>
      </p:sp>
      <p:sp>
        <p:nvSpPr>
          <p:cNvPr id="27" name="Google Shape;479;p39">
            <a:extLst>
              <a:ext uri="{FF2B5EF4-FFF2-40B4-BE49-F238E27FC236}">
                <a16:creationId xmlns:a16="http://schemas.microsoft.com/office/drawing/2014/main" id="{1EEF5ED9-79E5-A766-1329-9E777867E4AF}"/>
              </a:ext>
            </a:extLst>
          </p:cNvPr>
          <p:cNvSpPr txBox="1"/>
          <p:nvPr/>
        </p:nvSpPr>
        <p:spPr>
          <a:xfrm>
            <a:off x="11628000" y="4536000"/>
            <a:ext cx="5364000" cy="720000"/>
          </a:xfrm>
          <a:prstGeom prst="roundRect">
            <a:avLst/>
          </a:prstGeom>
          <a:solidFill>
            <a:srgbClr val="4D94B7"/>
          </a:solidFill>
          <a:ln>
            <a:noFill/>
          </a:ln>
        </p:spPr>
        <p:txBody>
          <a:bodyPr spcFirstLastPara="1" wrap="square" lIns="90000" tIns="46800" rIns="90000" bIns="46800" anchor="ctr" anchorCtr="0">
            <a:noAutofit/>
          </a:bodyPr>
          <a:lstStyle/>
          <a:p>
            <a:pPr lvl="0" algn="ctr">
              <a:lnSpc>
                <a:spcPct val="90000"/>
              </a:lnSpc>
              <a:buClr>
                <a:schemeClr val="lt1"/>
              </a:buClr>
              <a:buSzPts val="2400"/>
            </a:pPr>
            <a:r>
              <a:rPr lang="en-US" sz="2400" b="1" dirty="0" err="1">
                <a:solidFill>
                  <a:schemeClr val="tx1"/>
                </a:solidFill>
                <a:latin typeface="Helvetica Neue" panose="020B0604020202020204" charset="0"/>
                <a:ea typeface="Helvetica Neue"/>
                <a:cs typeface="Helvetica Neue"/>
                <a:sym typeface="Helvetica Neue"/>
              </a:rPr>
              <a:t>Särskilda</a:t>
            </a:r>
            <a:r>
              <a:rPr lang="en-US" sz="2400" b="1" dirty="0">
                <a:solidFill>
                  <a:schemeClr val="tx1"/>
                </a:solidFill>
                <a:latin typeface="Helvetica Neue" panose="020B0604020202020204" charset="0"/>
                <a:ea typeface="Helvetica Neue"/>
                <a:cs typeface="Helvetica Neue"/>
                <a:sym typeface="Helvetica Neue"/>
              </a:rPr>
              <a:t> </a:t>
            </a:r>
            <a:r>
              <a:rPr lang="en-US" sz="2400" b="1" dirty="0" err="1">
                <a:solidFill>
                  <a:schemeClr val="tx1"/>
                </a:solidFill>
                <a:latin typeface="Helvetica Neue" panose="020B0604020202020204" charset="0"/>
                <a:ea typeface="Helvetica Neue"/>
                <a:cs typeface="Helvetica Neue"/>
                <a:sym typeface="Helvetica Neue"/>
              </a:rPr>
              <a:t>situationer</a:t>
            </a:r>
            <a:endParaRPr lang="en-US" sz="2400" b="1" i="0" u="none" strike="noStrike" cap="none" dirty="0">
              <a:solidFill>
                <a:schemeClr val="tx1"/>
              </a:solidFill>
              <a:latin typeface="Helvetica Neue" panose="020B0604020202020204" charset="0"/>
              <a:ea typeface="Helvetica Neue"/>
              <a:cs typeface="Helvetica Neue"/>
              <a:sym typeface="Helvetica Neue"/>
            </a:endParaRPr>
          </a:p>
        </p:txBody>
      </p:sp>
      <p:sp>
        <p:nvSpPr>
          <p:cNvPr id="28" name="Google Shape;477;p39">
            <a:extLst>
              <a:ext uri="{FF2B5EF4-FFF2-40B4-BE49-F238E27FC236}">
                <a16:creationId xmlns:a16="http://schemas.microsoft.com/office/drawing/2014/main" id="{311561B1-E5AA-E83F-2BB7-BC8FFFF5AF56}"/>
              </a:ext>
            </a:extLst>
          </p:cNvPr>
          <p:cNvSpPr txBox="1"/>
          <p:nvPr/>
        </p:nvSpPr>
        <p:spPr>
          <a:xfrm>
            <a:off x="1440000" y="4536000"/>
            <a:ext cx="5364000" cy="720000"/>
          </a:xfrm>
          <a:prstGeom prst="roundRect">
            <a:avLst/>
          </a:prstGeom>
          <a:solidFill>
            <a:srgbClr val="4D94B7"/>
          </a:solidFill>
          <a:ln>
            <a:noFill/>
          </a:ln>
        </p:spPr>
        <p:txBody>
          <a:bodyPr spcFirstLastPara="1" wrap="square" lIns="90000" tIns="46800" rIns="90000" bIns="46800" anchor="ctr" anchorCtr="0">
            <a:noAutofit/>
          </a:bodyPr>
          <a:lstStyle/>
          <a:p>
            <a:pPr lvl="0" algn="ctr">
              <a:lnSpc>
                <a:spcPct val="90000"/>
              </a:lnSpc>
              <a:buClr>
                <a:schemeClr val="lt1"/>
              </a:buClr>
              <a:buSzPts val="2400"/>
            </a:pPr>
            <a:r>
              <a:rPr lang="en-US" sz="2400" b="1" dirty="0" err="1">
                <a:solidFill>
                  <a:schemeClr val="tx1"/>
                </a:solidFill>
                <a:latin typeface="Helvetica Neue" panose="020B0604020202020204" charset="0"/>
                <a:ea typeface="Helvetica Neue"/>
                <a:cs typeface="Helvetica Neue"/>
                <a:sym typeface="Helvetica Neue"/>
              </a:rPr>
              <a:t>Fas</a:t>
            </a:r>
            <a:r>
              <a:rPr lang="en-US" sz="2400" b="1" dirty="0">
                <a:solidFill>
                  <a:schemeClr val="tx1"/>
                </a:solidFill>
                <a:latin typeface="Helvetica Neue" panose="020B0604020202020204" charset="0"/>
                <a:ea typeface="Helvetica Neue"/>
                <a:cs typeface="Helvetica Neue"/>
                <a:sym typeface="Helvetica Neue"/>
              </a:rPr>
              <a:t> av </a:t>
            </a:r>
            <a:r>
              <a:rPr lang="en-US" sz="2400" b="1" dirty="0" err="1">
                <a:solidFill>
                  <a:schemeClr val="tx1"/>
                </a:solidFill>
                <a:latin typeface="Helvetica Neue" panose="020B0604020202020204" charset="0"/>
                <a:ea typeface="Helvetica Neue"/>
                <a:cs typeface="Helvetica Neue"/>
                <a:sym typeface="Helvetica Neue"/>
              </a:rPr>
              <a:t>reflektion</a:t>
            </a:r>
            <a:endParaRPr lang="en-US" sz="2400" b="1" i="0" u="none" strike="noStrike" cap="none" dirty="0">
              <a:solidFill>
                <a:schemeClr val="tx1"/>
              </a:solidFill>
              <a:latin typeface="Helvetica Neue" panose="020B0604020202020204" charset="0"/>
              <a:ea typeface="Helvetica Neue"/>
              <a:cs typeface="Helvetica Neue"/>
              <a:sym typeface="Helvetica Neue"/>
            </a:endParaRPr>
          </a:p>
        </p:txBody>
      </p:sp>
      <p:sp>
        <p:nvSpPr>
          <p:cNvPr id="3" name="Google Shape;308;p31">
            <a:extLst>
              <a:ext uri="{FF2B5EF4-FFF2-40B4-BE49-F238E27FC236}">
                <a16:creationId xmlns:a16="http://schemas.microsoft.com/office/drawing/2014/main" id="{1F40245C-D7EA-F885-0847-707EC2A73572}"/>
              </a:ext>
            </a:extLst>
          </p:cNvPr>
          <p:cNvSpPr txBox="1"/>
          <p:nvPr/>
        </p:nvSpPr>
        <p:spPr>
          <a:xfrm>
            <a:off x="1296000" y="1548000"/>
            <a:ext cx="6408000" cy="830956"/>
          </a:xfrm>
          <a:prstGeom prst="rect">
            <a:avLst/>
          </a:prstGeom>
          <a:noFill/>
          <a:ln>
            <a:noFill/>
          </a:ln>
        </p:spPr>
        <p:txBody>
          <a:bodyPr spcFirstLastPara="1" wrap="square" lIns="91425" tIns="45700" rIns="91425" bIns="45700" anchor="t" anchorCtr="0">
            <a:noAutofit/>
          </a:bodyPr>
          <a:lstStyle/>
          <a:p>
            <a:pPr lvl="0">
              <a:buSzPts val="4800"/>
            </a:pPr>
            <a:r>
              <a:rPr lang="en-US" sz="4800" b="1">
                <a:solidFill>
                  <a:srgbClr val="4D94B7"/>
                </a:solidFill>
                <a:latin typeface="Helvetica Neue" panose="020B0604020202020204" charset="0"/>
                <a:ea typeface="Helvetica Neue"/>
                <a:cs typeface="Helvetica Neue"/>
                <a:sym typeface="Helvetica Neue"/>
              </a:rPr>
              <a:t>3. Självmedvetenhet
</a:t>
            </a:r>
            <a:endParaRPr lang="en-US" sz="1400" b="0" i="0" u="none" strike="noStrike" cap="none" dirty="0">
              <a:solidFill>
                <a:srgbClr val="000000"/>
              </a:solidFill>
              <a:latin typeface="Helvetica Neue" panose="020B0604020202020204" charset="0"/>
              <a:ea typeface="Helvetica Neue"/>
              <a:cs typeface="Helvetica Neue"/>
              <a:sym typeface="Helvetica Neue"/>
            </a:endParaRPr>
          </a:p>
        </p:txBody>
      </p:sp>
      <p:sp>
        <p:nvSpPr>
          <p:cNvPr id="4" name="Google Shape;394;p35">
            <a:extLst>
              <a:ext uri="{FF2B5EF4-FFF2-40B4-BE49-F238E27FC236}">
                <a16:creationId xmlns:a16="http://schemas.microsoft.com/office/drawing/2014/main" id="{29F5E766-E745-D4F5-6F09-C5DF5E2F3791}"/>
              </a:ext>
            </a:extLst>
          </p:cNvPr>
          <p:cNvSpPr txBox="1"/>
          <p:nvPr/>
        </p:nvSpPr>
        <p:spPr>
          <a:xfrm>
            <a:off x="1295400" y="2304000"/>
            <a:ext cx="5616000" cy="523180"/>
          </a:xfrm>
          <a:prstGeom prst="rect">
            <a:avLst/>
          </a:prstGeom>
          <a:noFill/>
          <a:ln>
            <a:noFill/>
          </a:ln>
        </p:spPr>
        <p:txBody>
          <a:bodyPr spcFirstLastPara="1" wrap="square" lIns="91425" tIns="45700" rIns="91425" bIns="45700" anchor="t" anchorCtr="0">
            <a:noAutofit/>
          </a:bodyPr>
          <a:lstStyle/>
          <a:p>
            <a:pPr lvl="0">
              <a:buSzPts val="2800"/>
            </a:pPr>
            <a:r>
              <a:rPr lang="en-US" sz="2800" b="1">
                <a:solidFill>
                  <a:srgbClr val="AED633"/>
                </a:solidFill>
                <a:latin typeface="Helvetica Neue" panose="020B0604020202020204" charset="0"/>
                <a:ea typeface="Helvetica Neue"/>
                <a:cs typeface="Helvetica Neue"/>
                <a:sym typeface="Helvetica Neue"/>
              </a:rPr>
              <a:t>3.2 Utvecklingsfaser
</a:t>
            </a:r>
            <a:endParaRPr lang="en-US" sz="1400" b="0" i="0" u="none" strike="noStrike" cap="none" dirty="0">
              <a:solidFill>
                <a:srgbClr val="000000"/>
              </a:solidFill>
              <a:latin typeface="Helvetica Neue" panose="020B0604020202020204" charset="0"/>
              <a:ea typeface="Helvetica Neue"/>
              <a:cs typeface="Helvetica Neue"/>
              <a:sym typeface="Helvetica Neue"/>
            </a:endParaRPr>
          </a:p>
        </p:txBody>
      </p:sp>
    </p:spTree>
    <p:extLst>
      <p:ext uri="{BB962C8B-B14F-4D97-AF65-F5344CB8AC3E}">
        <p14:creationId xmlns:p14="http://schemas.microsoft.com/office/powerpoint/2010/main" val="15917021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par>
                          <p:cTn id="9" fill="hold">
                            <p:stCondLst>
                              <p:cond delay="0"/>
                            </p:stCondLst>
                            <p:childTnLst>
                              <p:par>
                                <p:cTn id="10" presetID="22" presetClass="entr" presetSubtype="8"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par>
                          <p:cTn id="19" fill="hold">
                            <p:stCondLst>
                              <p:cond delay="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Effect transition="in" filter="fade">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P spid="16" grpId="0" animBg="1"/>
      <p:bldP spid="25" grpId="0" animBg="1"/>
      <p:bldP spid="26" grpId="0" animBg="1"/>
      <p:bldP spid="27" grpId="0" animBg="1"/>
      <p:bldP spid="2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3"/>
          <p:cNvSpPr/>
          <p:nvPr/>
        </p:nvSpPr>
        <p:spPr>
          <a:xfrm>
            <a:off x="1296000" y="4032000"/>
            <a:ext cx="15840000" cy="1080000"/>
          </a:xfrm>
          <a:prstGeom prst="roundRect">
            <a:avLst/>
          </a:prstGeom>
          <a:solidFill>
            <a:srgbClr val="4D94B7">
              <a:alpha val="77647"/>
            </a:srgbClr>
          </a:solidFill>
          <a:ln w="25400" cap="flat" cmpd="sng">
            <a:solidFill>
              <a:schemeClr val="lt1"/>
            </a:solidFill>
            <a:prstDash val="solid"/>
            <a:round/>
            <a:headEnd type="none" w="sm" len="sm"/>
            <a:tailEnd type="none" w="sm" len="sm"/>
          </a:ln>
        </p:spPr>
        <p:txBody>
          <a:bodyPr spcFirstLastPara="1" wrap="square" lIns="663325" tIns="652775" rIns="663325" bIns="652775" anchor="ctr" anchorCtr="0">
            <a:noAutofit/>
          </a:bodyPr>
          <a:lstStyle/>
          <a:p>
            <a:pPr lvl="0" algn="ctr">
              <a:lnSpc>
                <a:spcPct val="90000"/>
              </a:lnSpc>
              <a:buSzPts val="4800"/>
            </a:pPr>
            <a:r>
              <a:rPr lang="sv-SE" sz="2800" b="1" dirty="0">
                <a:solidFill>
                  <a:schemeClr val="dk1"/>
                </a:solidFill>
                <a:latin typeface="Helvetica Neue" panose="020B0604020202020204" charset="0"/>
              </a:rPr>
              <a:t>Har du idéer hur man integrerar självmedvetenhet i det dagliga livet och arbetet?</a:t>
            </a:r>
            <a:endParaRPr lang="en-US" sz="2800" b="1" dirty="0">
              <a:solidFill>
                <a:schemeClr val="dk1"/>
              </a:solidFill>
              <a:latin typeface="Helvetica Neue" panose="020B0604020202020204" charset="0"/>
            </a:endParaRPr>
          </a:p>
        </p:txBody>
      </p:sp>
      <p:sp>
        <p:nvSpPr>
          <p:cNvPr id="177" name="Google Shape;177;p23"/>
          <p:cNvSpPr/>
          <p:nvPr/>
        </p:nvSpPr>
        <p:spPr>
          <a:xfrm>
            <a:off x="1476000" y="6012000"/>
            <a:ext cx="5040000" cy="1080000"/>
          </a:xfrm>
          <a:prstGeom prst="rect">
            <a:avLst/>
          </a:prstGeom>
          <a:solidFill>
            <a:srgbClr val="AED633">
              <a:alpha val="49803"/>
            </a:srgbClr>
          </a:solidFill>
          <a:ln w="25400" cap="flat" cmpd="sng">
            <a:solidFill>
              <a:schemeClr val="lt1"/>
            </a:solidFill>
            <a:prstDash val="solid"/>
            <a:round/>
            <a:headEnd type="none" w="sm" len="sm"/>
            <a:tailEnd type="none" w="sm" len="sm"/>
          </a:ln>
        </p:spPr>
        <p:txBody>
          <a:bodyPr spcFirstLastPara="1" wrap="square" lIns="534275" tIns="504700" rIns="534275" bIns="504700" anchor="ctr" anchorCtr="0">
            <a:noAutofit/>
          </a:bodyPr>
          <a:lstStyle/>
          <a:p>
            <a:pPr lvl="0" algn="ctr">
              <a:lnSpc>
                <a:spcPct val="90000"/>
              </a:lnSpc>
              <a:buSzPts val="3200"/>
            </a:pPr>
            <a:r>
              <a:rPr lang="sv-SE" sz="2400" dirty="0">
                <a:solidFill>
                  <a:schemeClr val="dk1"/>
                </a:solidFill>
                <a:latin typeface="Helvetica Neue" panose="020B0604020202020204" charset="0"/>
                <a:sym typeface="Helvetica Neue"/>
              </a:rPr>
              <a:t>Jag vet mina styrkor och svagheter. </a:t>
            </a:r>
            <a:endParaRPr lang="en-US" sz="2400" dirty="0">
              <a:solidFill>
                <a:schemeClr val="dk1"/>
              </a:solidFill>
              <a:latin typeface="Helvetica Neue" panose="020B0604020202020204" charset="0"/>
              <a:sym typeface="Helvetica Neue"/>
            </a:endParaRPr>
          </a:p>
        </p:txBody>
      </p:sp>
      <p:sp>
        <p:nvSpPr>
          <p:cNvPr id="178" name="Google Shape;178;p23"/>
          <p:cNvSpPr/>
          <p:nvPr/>
        </p:nvSpPr>
        <p:spPr>
          <a:xfrm>
            <a:off x="6696000" y="6012000"/>
            <a:ext cx="5040000" cy="1080000"/>
          </a:xfrm>
          <a:prstGeom prst="rect">
            <a:avLst/>
          </a:prstGeom>
          <a:solidFill>
            <a:srgbClr val="AED633">
              <a:alpha val="49803"/>
            </a:srgbClr>
          </a:solidFill>
          <a:ln w="25400" cap="flat" cmpd="sng">
            <a:solidFill>
              <a:schemeClr val="lt1"/>
            </a:solidFill>
            <a:prstDash val="solid"/>
            <a:round/>
            <a:headEnd type="none" w="sm" len="sm"/>
            <a:tailEnd type="none" w="sm" len="sm"/>
          </a:ln>
        </p:spPr>
        <p:txBody>
          <a:bodyPr spcFirstLastPara="1" wrap="square" lIns="534275" tIns="504700" rIns="534275" bIns="504700" anchor="ctr" anchorCtr="0">
            <a:noAutofit/>
          </a:bodyPr>
          <a:lstStyle/>
          <a:p>
            <a:pPr lvl="0" algn="ctr">
              <a:lnSpc>
                <a:spcPct val="90000"/>
              </a:lnSpc>
              <a:buSzPts val="3200"/>
            </a:pPr>
            <a:r>
              <a:rPr lang="sv-SE" sz="2400" dirty="0">
                <a:solidFill>
                  <a:schemeClr val="dk1"/>
                </a:solidFill>
                <a:latin typeface="Helvetica Neue" panose="020B0604020202020204" charset="0"/>
                <a:ea typeface="Helvetica Neue"/>
                <a:cs typeface="Helvetica Neue"/>
                <a:sym typeface="Helvetica Neue"/>
              </a:rPr>
              <a:t>Jag är stolt över mina prestationer.</a:t>
            </a:r>
            <a:endParaRPr lang="en-US" sz="2400" dirty="0">
              <a:solidFill>
                <a:schemeClr val="dk1"/>
              </a:solidFill>
              <a:latin typeface="Helvetica Neue" panose="020B0604020202020204" charset="0"/>
              <a:ea typeface="Helvetica Neue"/>
              <a:cs typeface="Helvetica Neue"/>
              <a:sym typeface="Helvetica Neue"/>
            </a:endParaRPr>
          </a:p>
        </p:txBody>
      </p:sp>
      <p:sp>
        <p:nvSpPr>
          <p:cNvPr id="180" name="Google Shape;180;p23"/>
          <p:cNvSpPr/>
          <p:nvPr/>
        </p:nvSpPr>
        <p:spPr>
          <a:xfrm>
            <a:off x="11916000" y="6012000"/>
            <a:ext cx="5040000" cy="1080000"/>
          </a:xfrm>
          <a:prstGeom prst="rect">
            <a:avLst/>
          </a:prstGeom>
          <a:solidFill>
            <a:srgbClr val="AED633">
              <a:alpha val="49803"/>
            </a:srgbClr>
          </a:solidFill>
          <a:ln w="25400" cap="flat" cmpd="sng">
            <a:solidFill>
              <a:schemeClr val="lt1"/>
            </a:solidFill>
            <a:prstDash val="solid"/>
            <a:round/>
            <a:headEnd type="none" w="sm" len="sm"/>
            <a:tailEnd type="none" w="sm" len="sm"/>
          </a:ln>
        </p:spPr>
        <p:txBody>
          <a:bodyPr spcFirstLastPara="1" wrap="square" lIns="534275" tIns="504700" rIns="534275" bIns="504700" anchor="ctr" anchorCtr="0">
            <a:noAutofit/>
          </a:bodyPr>
          <a:lstStyle/>
          <a:p>
            <a:pPr lvl="0" algn="ctr">
              <a:lnSpc>
                <a:spcPct val="90000"/>
              </a:lnSpc>
              <a:buSzPts val="3200"/>
            </a:pPr>
            <a:r>
              <a:rPr lang="sv-SE" sz="2400" dirty="0">
                <a:solidFill>
                  <a:schemeClr val="dk1"/>
                </a:solidFill>
                <a:latin typeface="Helvetica Neue" panose="020B0604020202020204" charset="0"/>
                <a:sym typeface="Helvetica Neue"/>
              </a:rPr>
              <a:t>Jag är övertygad om mina handlingar.</a:t>
            </a:r>
            <a:endParaRPr lang="en-US" sz="2400" dirty="0">
              <a:solidFill>
                <a:schemeClr val="dk1"/>
              </a:solidFill>
              <a:latin typeface="Helvetica Neue" panose="020B0604020202020204" charset="0"/>
              <a:sym typeface="Helvetica Neue"/>
            </a:endParaRPr>
          </a:p>
        </p:txBody>
      </p:sp>
      <p:sp>
        <p:nvSpPr>
          <p:cNvPr id="9" name="Ellipse 8">
            <a:extLst>
              <a:ext uri="{FF2B5EF4-FFF2-40B4-BE49-F238E27FC236}">
                <a16:creationId xmlns:a16="http://schemas.microsoft.com/office/drawing/2014/main" id="{69B169E6-3361-4AAF-368F-AA6A1B4B093C}"/>
              </a:ext>
            </a:extLst>
          </p:cNvPr>
          <p:cNvSpPr/>
          <p:nvPr/>
        </p:nvSpPr>
        <p:spPr>
          <a:xfrm>
            <a:off x="6732000" y="5004000"/>
            <a:ext cx="5040000" cy="936000"/>
          </a:xfrm>
          <a:prstGeom prst="ellips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2400" dirty="0">
                <a:latin typeface="Helvetica Neue" panose="020B0604020202020204" charset="0"/>
              </a:rPr>
              <a:t>till </a:t>
            </a:r>
            <a:r>
              <a:rPr lang="en-US" sz="2400" dirty="0" err="1">
                <a:latin typeface="Helvetica Neue" panose="020B0604020202020204" charset="0"/>
              </a:rPr>
              <a:t>exempel</a:t>
            </a:r>
            <a:r>
              <a:rPr lang="en-US" sz="2400" dirty="0">
                <a:latin typeface="Helvetica Neue" panose="020B0604020202020204" charset="0"/>
              </a:rPr>
              <a:t>:</a:t>
            </a:r>
          </a:p>
        </p:txBody>
      </p:sp>
      <p:sp>
        <p:nvSpPr>
          <p:cNvPr id="2" name="Google Shape;275;p29">
            <a:extLst>
              <a:ext uri="{FF2B5EF4-FFF2-40B4-BE49-F238E27FC236}">
                <a16:creationId xmlns:a16="http://schemas.microsoft.com/office/drawing/2014/main" id="{81660607-BC1E-3EF2-C806-13652E135A84}"/>
              </a:ext>
            </a:extLst>
          </p:cNvPr>
          <p:cNvSpPr txBox="1"/>
          <p:nvPr/>
        </p:nvSpPr>
        <p:spPr>
          <a:xfrm>
            <a:off x="1296000" y="2304000"/>
            <a:ext cx="7954680" cy="523180"/>
          </a:xfrm>
          <a:prstGeom prst="rect">
            <a:avLst/>
          </a:prstGeom>
          <a:noFill/>
          <a:ln>
            <a:noFill/>
          </a:ln>
        </p:spPr>
        <p:txBody>
          <a:bodyPr spcFirstLastPara="1" wrap="square" lIns="91425" tIns="45700" rIns="91425" bIns="45700" anchor="t" anchorCtr="0">
            <a:noAutofit/>
          </a:bodyPr>
          <a:lstStyle/>
          <a:p>
            <a:pPr lvl="0">
              <a:buSzPts val="2800"/>
            </a:pPr>
            <a:r>
              <a:rPr lang="sv-SE" sz="2800" b="1">
                <a:solidFill>
                  <a:srgbClr val="AED633"/>
                </a:solidFill>
                <a:latin typeface="Helvetica Neue" panose="020B0604020202020204" charset="0"/>
                <a:ea typeface="Helvetica Neue"/>
                <a:cs typeface="Helvetica Neue"/>
                <a:sym typeface="Helvetica Neue"/>
              </a:rPr>
              <a:t>3.3 Integration i det dagliga livet och arbetet
</a:t>
            </a:r>
            <a:endParaRPr lang="en-US" sz="1400" b="0" i="0" u="none" strike="noStrike" cap="none" dirty="0">
              <a:solidFill>
                <a:srgbClr val="000000"/>
              </a:solidFill>
              <a:latin typeface="Helvetica Neue" panose="020B0604020202020204" charset="0"/>
              <a:ea typeface="Helvetica Neue"/>
              <a:cs typeface="Helvetica Neue"/>
              <a:sym typeface="Helvetica Neue"/>
            </a:endParaRPr>
          </a:p>
        </p:txBody>
      </p:sp>
      <p:sp>
        <p:nvSpPr>
          <p:cNvPr id="4" name="Google Shape;308;p31">
            <a:extLst>
              <a:ext uri="{FF2B5EF4-FFF2-40B4-BE49-F238E27FC236}">
                <a16:creationId xmlns:a16="http://schemas.microsoft.com/office/drawing/2014/main" id="{DA233BB7-DAB3-DAF1-2706-3D1FA0E7F68E}"/>
              </a:ext>
            </a:extLst>
          </p:cNvPr>
          <p:cNvSpPr txBox="1"/>
          <p:nvPr/>
        </p:nvSpPr>
        <p:spPr>
          <a:xfrm>
            <a:off x="1296000" y="1548000"/>
            <a:ext cx="6408000" cy="830956"/>
          </a:xfrm>
          <a:prstGeom prst="rect">
            <a:avLst/>
          </a:prstGeom>
          <a:noFill/>
          <a:ln>
            <a:noFill/>
          </a:ln>
        </p:spPr>
        <p:txBody>
          <a:bodyPr spcFirstLastPara="1" wrap="square" lIns="91425" tIns="45700" rIns="91425" bIns="45700" anchor="t" anchorCtr="0">
            <a:noAutofit/>
          </a:bodyPr>
          <a:lstStyle/>
          <a:p>
            <a:pPr lvl="0">
              <a:buSzPts val="4800"/>
            </a:pPr>
            <a:r>
              <a:rPr lang="en-US" sz="4800" b="1" dirty="0">
                <a:solidFill>
                  <a:srgbClr val="4D94B7"/>
                </a:solidFill>
                <a:latin typeface="Helvetica Neue" panose="020B0604020202020204" charset="0"/>
                <a:ea typeface="Helvetica Neue"/>
                <a:cs typeface="Helvetica Neue"/>
                <a:sym typeface="Helvetica Neue"/>
              </a:rPr>
              <a:t>3. </a:t>
            </a:r>
            <a:r>
              <a:rPr lang="en-US" sz="4800" b="1" dirty="0" err="1">
                <a:solidFill>
                  <a:srgbClr val="4D94B7"/>
                </a:solidFill>
                <a:latin typeface="Helvetica Neue" panose="020B0604020202020204" charset="0"/>
                <a:ea typeface="Helvetica Neue"/>
                <a:cs typeface="Helvetica Neue"/>
                <a:sym typeface="Helvetica Neue"/>
              </a:rPr>
              <a:t>Självmedvetenhet</a:t>
            </a:r>
            <a:r>
              <a:rPr lang="en-US" sz="4800" b="1" dirty="0">
                <a:solidFill>
                  <a:srgbClr val="4D94B7"/>
                </a:solidFill>
                <a:latin typeface="Helvetica Neue" panose="020B0604020202020204" charset="0"/>
                <a:ea typeface="Helvetica Neue"/>
                <a:cs typeface="Helvetica Neue"/>
                <a:sym typeface="Helvetica Neue"/>
              </a:rPr>
              <a:t>
</a:t>
            </a:r>
            <a:endParaRPr lang="en-US" sz="1400" b="0" i="0" u="none" strike="noStrike" cap="none" dirty="0">
              <a:solidFill>
                <a:srgbClr val="000000"/>
              </a:solidFill>
              <a:latin typeface="Helvetica Neue" panose="020B0604020202020204" charset="0"/>
              <a:ea typeface="Helvetica Neue"/>
              <a:cs typeface="Helvetica Neue"/>
              <a:sym typeface="Helvetica Neue"/>
            </a:endParaRPr>
          </a:p>
        </p:txBody>
      </p:sp>
    </p:spTree>
    <p:extLst>
      <p:ext uri="{BB962C8B-B14F-4D97-AF65-F5344CB8AC3E}">
        <p14:creationId xmlns:p14="http://schemas.microsoft.com/office/powerpoint/2010/main" val="237715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177"/>
                                        </p:tgtEl>
                                        <p:attrNameLst>
                                          <p:attrName>style.visibility</p:attrName>
                                        </p:attrNameLst>
                                      </p:cBhvr>
                                      <p:to>
                                        <p:strVal val="visible"/>
                                      </p:to>
                                    </p:set>
                                    <p:animEffect transition="in" filter="box(in)">
                                      <p:cBhvr>
                                        <p:cTn id="11" dur="1500"/>
                                        <p:tgtEl>
                                          <p:spTgt spid="177"/>
                                        </p:tgtEl>
                                      </p:cBhvr>
                                    </p:animEffect>
                                  </p:childTnLst>
                                </p:cTn>
                              </p:par>
                              <p:par>
                                <p:cTn id="12" presetID="4" presetClass="entr" presetSubtype="16" fill="hold" grpId="0" nodeType="withEffect">
                                  <p:stCondLst>
                                    <p:cond delay="0"/>
                                  </p:stCondLst>
                                  <p:childTnLst>
                                    <p:set>
                                      <p:cBhvr>
                                        <p:cTn id="13" dur="1" fill="hold">
                                          <p:stCondLst>
                                            <p:cond delay="0"/>
                                          </p:stCondLst>
                                        </p:cTn>
                                        <p:tgtEl>
                                          <p:spTgt spid="178"/>
                                        </p:tgtEl>
                                        <p:attrNameLst>
                                          <p:attrName>style.visibility</p:attrName>
                                        </p:attrNameLst>
                                      </p:cBhvr>
                                      <p:to>
                                        <p:strVal val="visible"/>
                                      </p:to>
                                    </p:set>
                                    <p:animEffect transition="in" filter="box(in)">
                                      <p:cBhvr>
                                        <p:cTn id="14" dur="1500"/>
                                        <p:tgtEl>
                                          <p:spTgt spid="178"/>
                                        </p:tgtEl>
                                      </p:cBhvr>
                                    </p:animEffect>
                                  </p:childTnLst>
                                </p:cTn>
                              </p:par>
                              <p:par>
                                <p:cTn id="15" presetID="4" presetClass="entr" presetSubtype="16" fill="hold" grpId="0" nodeType="withEffect">
                                  <p:stCondLst>
                                    <p:cond delay="0"/>
                                  </p:stCondLst>
                                  <p:childTnLst>
                                    <p:set>
                                      <p:cBhvr>
                                        <p:cTn id="16" dur="1" fill="hold">
                                          <p:stCondLst>
                                            <p:cond delay="0"/>
                                          </p:stCondLst>
                                        </p:cTn>
                                        <p:tgtEl>
                                          <p:spTgt spid="180"/>
                                        </p:tgtEl>
                                        <p:attrNameLst>
                                          <p:attrName>style.visibility</p:attrName>
                                        </p:attrNameLst>
                                      </p:cBhvr>
                                      <p:to>
                                        <p:strVal val="visible"/>
                                      </p:to>
                                    </p:set>
                                    <p:animEffect transition="in" filter="box(in)">
                                      <p:cBhvr>
                                        <p:cTn id="17" dur="1500"/>
                                        <p:tgtEl>
                                          <p:spTgt spid="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 grpId="0" animBg="1"/>
      <p:bldP spid="178" grpId="0" animBg="1"/>
      <p:bldP spid="180"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8" name="Google Shape;528;p11"/>
          <p:cNvSpPr/>
          <p:nvPr/>
        </p:nvSpPr>
        <p:spPr>
          <a:xfrm>
            <a:off x="9396000" y="1368000"/>
            <a:ext cx="7740000" cy="2448000"/>
          </a:xfrm>
          <a:prstGeom prst="snip2DiagRect">
            <a:avLst/>
          </a:prstGeom>
          <a:noFill/>
          <a:ln w="28575">
            <a:solidFill>
              <a:srgbClr val="4D94B7"/>
            </a:solidFill>
          </a:ln>
        </p:spPr>
        <p:txBody>
          <a:bodyPr spcFirstLastPara="1" wrap="square" lIns="91425" tIns="0" rIns="91425" bIns="0" anchor="t" anchorCtr="0">
            <a:noAutofit/>
          </a:bodyPr>
          <a:lstStyle/>
          <a:p>
            <a:pPr marL="450850" lvl="0" indent="-450850">
              <a:buSzPts val="2400"/>
              <a:buFont typeface="+mj-lt"/>
              <a:buAutoNum type="arabicPeriod" startAt="3"/>
              <a:tabLst>
                <a:tab pos="357188" algn="l"/>
              </a:tabLst>
            </a:pPr>
            <a:r>
              <a:rPr lang="sv-SE" sz="2400" b="1" dirty="0">
                <a:latin typeface="Helvetica Neue" panose="020B0604020202020204" charset="0"/>
                <a:ea typeface="Helvetica Neue"/>
                <a:cs typeface="Helvetica Neue"/>
                <a:sym typeface="Helvetica Neue"/>
              </a:rPr>
              <a:t>I vilka situationer och var kan du träna </a:t>
            </a:r>
            <a:r>
              <a:rPr lang="sv-SE" sz="2400" b="1" dirty="0" err="1">
                <a:latin typeface="Helvetica Neue" panose="020B0604020202020204" charset="0"/>
                <a:ea typeface="Helvetica Neue"/>
                <a:cs typeface="Helvetica Neue"/>
                <a:sym typeface="Helvetica Neue"/>
              </a:rPr>
              <a:t>mindfulness</a:t>
            </a:r>
            <a:r>
              <a:rPr lang="en-US" sz="2400" b="1" i="0" u="none" strike="noStrike" cap="none" dirty="0">
                <a:solidFill>
                  <a:srgbClr val="000000"/>
                </a:solidFill>
                <a:latin typeface="Helvetica Neue" panose="020B0604020202020204" charset="0"/>
                <a:ea typeface="Helvetica Neue"/>
                <a:cs typeface="Helvetica Neue"/>
                <a:sym typeface="Helvetica Neue"/>
              </a:rPr>
              <a:t>?</a:t>
            </a:r>
          </a:p>
          <a:p>
            <a:pPr marL="342900" marR="0" lvl="0" indent="-254000" algn="l" rtl="0">
              <a:lnSpc>
                <a:spcPct val="100000"/>
              </a:lnSpc>
              <a:spcBef>
                <a:spcPts val="0"/>
              </a:spcBef>
              <a:spcAft>
                <a:spcPts val="0"/>
              </a:spcAft>
              <a:buClr>
                <a:srgbClr val="000000"/>
              </a:buClr>
              <a:buSzPts val="1400"/>
              <a:buFont typeface="Arial"/>
              <a:buNone/>
            </a:pPr>
            <a:endParaRPr lang="en-US" sz="2200" b="0" i="0" u="none" strike="noStrike" cap="none" dirty="0">
              <a:solidFill>
                <a:srgbClr val="000000"/>
              </a:solidFill>
              <a:latin typeface="Helvetica Neue" panose="020B0604020202020204" charset="0"/>
              <a:ea typeface="Helvetica Neue"/>
              <a:cs typeface="Helvetica Neue"/>
              <a:sym typeface="Helvetica Neue"/>
            </a:endParaRPr>
          </a:p>
          <a:p>
            <a:pPr marL="342900" lvl="0" indent="-342900">
              <a:buSzPct val="100000"/>
              <a:buBlip>
                <a:blip r:embed="rId3"/>
              </a:buBlip>
            </a:pPr>
            <a:r>
              <a:rPr lang="sv-SE" sz="2200" dirty="0">
                <a:latin typeface="Helvetica Neue" panose="020B0604020202020204" charset="0"/>
                <a:ea typeface="Helvetica Neue"/>
                <a:cs typeface="Helvetica Neue"/>
                <a:sym typeface="Helvetica Neue"/>
              </a:rPr>
              <a:t>På jobbet
På fritiden
Överallt</a:t>
            </a:r>
            <a:endParaRPr lang="en-US" sz="2200" i="0" u="none" strike="noStrike" cap="none" dirty="0">
              <a:solidFill>
                <a:srgbClr val="000000"/>
              </a:solidFill>
              <a:latin typeface="Helvetica Neue" panose="020B0604020202020204" charset="0"/>
              <a:ea typeface="Helvetica Neue"/>
              <a:cs typeface="Helvetica Neue"/>
              <a:sym typeface="Helvetica Neue"/>
            </a:endParaRPr>
          </a:p>
        </p:txBody>
      </p:sp>
      <p:sp>
        <p:nvSpPr>
          <p:cNvPr id="529" name="Google Shape;529;p11"/>
          <p:cNvSpPr/>
          <p:nvPr/>
        </p:nvSpPr>
        <p:spPr>
          <a:xfrm>
            <a:off x="9396000" y="3996000"/>
            <a:ext cx="7740000" cy="2448000"/>
          </a:xfrm>
          <a:prstGeom prst="snip2DiagRect">
            <a:avLst/>
          </a:prstGeom>
          <a:noFill/>
          <a:ln w="28575">
            <a:solidFill>
              <a:srgbClr val="4D94B7"/>
            </a:solidFill>
          </a:ln>
        </p:spPr>
        <p:txBody>
          <a:bodyPr spcFirstLastPara="1" wrap="square" lIns="91425" tIns="0" rIns="91425" bIns="0" anchor="t" anchorCtr="0">
            <a:noAutofit/>
          </a:bodyPr>
          <a:lstStyle/>
          <a:p>
            <a:pPr marL="457200" lvl="0" indent="-457200">
              <a:buSzPts val="2400"/>
              <a:buFont typeface="+mj-lt"/>
              <a:buAutoNum type="arabicPeriod" startAt="4"/>
              <a:tabLst>
                <a:tab pos="357188" algn="l"/>
              </a:tabLst>
            </a:pPr>
            <a:r>
              <a:rPr lang="sv-SE" sz="2400" b="1" dirty="0">
                <a:latin typeface="Helvetica Neue" panose="020B0604020202020204" charset="0"/>
                <a:ea typeface="Helvetica Neue"/>
                <a:cs typeface="Helvetica Neue"/>
                <a:sym typeface="Helvetica Neue"/>
              </a:rPr>
              <a:t>Vad är viktigt för att få en högre grad av självmedvetenhet</a:t>
            </a:r>
            <a:r>
              <a:rPr lang="en-US" sz="2400" b="1" i="0" u="none" strike="noStrike" cap="none" dirty="0">
                <a:solidFill>
                  <a:srgbClr val="000000"/>
                </a:solidFill>
                <a:latin typeface="Helvetica Neue" panose="020B0604020202020204" charset="0"/>
                <a:ea typeface="Helvetica Neue"/>
                <a:cs typeface="Helvetica Neue"/>
                <a:sym typeface="Helvetica Neue"/>
              </a:rPr>
              <a:t>? </a:t>
            </a:r>
          </a:p>
          <a:p>
            <a:pPr marL="342900" marR="0" lvl="0" indent="-241300" algn="l" rtl="0">
              <a:lnSpc>
                <a:spcPct val="100000"/>
              </a:lnSpc>
              <a:spcBef>
                <a:spcPts val="0"/>
              </a:spcBef>
              <a:spcAft>
                <a:spcPts val="0"/>
              </a:spcAft>
              <a:buClr>
                <a:srgbClr val="000000"/>
              </a:buClr>
              <a:buSzPts val="1600"/>
              <a:buFont typeface="Arial"/>
              <a:buNone/>
            </a:pPr>
            <a:endParaRPr lang="en-US" sz="2200" b="0" i="0" u="none" strike="noStrike" cap="none" dirty="0">
              <a:solidFill>
                <a:srgbClr val="000000"/>
              </a:solidFill>
              <a:latin typeface="Helvetica Neue" panose="020B0604020202020204" charset="0"/>
              <a:ea typeface="Helvetica Neue"/>
              <a:cs typeface="Helvetica Neue"/>
              <a:sym typeface="Helvetica Neue"/>
            </a:endParaRPr>
          </a:p>
          <a:p>
            <a:pPr marL="342900" lvl="0" indent="-342900">
              <a:buSzPct val="100000"/>
              <a:buBlip>
                <a:blip r:embed="rId3"/>
              </a:buBlip>
            </a:pPr>
            <a:r>
              <a:rPr lang="sv-SE" sz="2200" dirty="0">
                <a:latin typeface="Helvetica Neue" panose="020B0604020202020204" charset="0"/>
                <a:ea typeface="Helvetica Neue"/>
                <a:cs typeface="Helvetica Neue"/>
                <a:sym typeface="Helvetica Neue"/>
              </a:rPr>
              <a:t>Fokusera på det egna jobbet och arbeta ensam
Medvetenhet om egna styrkor och svagheter
Inte villig att ta risker för något nytt</a:t>
            </a:r>
            <a:endParaRPr lang="en-US" sz="2200" b="0" i="0" u="none" strike="noStrike" cap="none" dirty="0">
              <a:solidFill>
                <a:srgbClr val="000000"/>
              </a:solidFill>
              <a:latin typeface="Helvetica Neue" panose="020B0604020202020204" charset="0"/>
              <a:ea typeface="Helvetica Neue"/>
              <a:cs typeface="Helvetica Neue"/>
              <a:sym typeface="Helvetica Neue"/>
            </a:endParaRPr>
          </a:p>
        </p:txBody>
      </p:sp>
      <p:sp>
        <p:nvSpPr>
          <p:cNvPr id="530" name="Google Shape;530;p11"/>
          <p:cNvSpPr txBox="1"/>
          <p:nvPr/>
        </p:nvSpPr>
        <p:spPr>
          <a:xfrm>
            <a:off x="1296000" y="1548000"/>
            <a:ext cx="7535580" cy="830997"/>
          </a:xfrm>
          <a:prstGeom prst="rect">
            <a:avLst/>
          </a:prstGeom>
          <a:noFill/>
          <a:ln>
            <a:noFill/>
          </a:ln>
        </p:spPr>
        <p:txBody>
          <a:bodyPr spcFirstLastPara="1" wrap="square" lIns="91425" tIns="45700" rIns="91425" bIns="45700" anchor="t" anchorCtr="0">
            <a:noAutofit/>
          </a:bodyPr>
          <a:lstStyle/>
          <a:p>
            <a:pPr lvl="0">
              <a:buSzPts val="4800"/>
            </a:pPr>
            <a:r>
              <a:rPr lang="en-US" sz="4800" b="1">
                <a:solidFill>
                  <a:srgbClr val="4D94B7"/>
                </a:solidFill>
                <a:latin typeface="Helvetica Neue" panose="020B0604020202020204" charset="0"/>
                <a:ea typeface="Helvetica Neue"/>
                <a:cs typeface="Helvetica Neue"/>
                <a:sym typeface="Helvetica Neue"/>
              </a:rPr>
              <a:t>Testa dina kunskaper!
</a:t>
            </a:r>
            <a:endParaRPr lang="en-US" sz="1400" b="0" i="0" u="none" strike="noStrike" cap="none" dirty="0">
              <a:solidFill>
                <a:srgbClr val="000000"/>
              </a:solidFill>
              <a:latin typeface="Helvetica Neue" panose="020B0604020202020204" charset="0"/>
              <a:sym typeface="Arial"/>
            </a:endParaRPr>
          </a:p>
        </p:txBody>
      </p:sp>
      <p:sp>
        <p:nvSpPr>
          <p:cNvPr id="531" name="Google Shape;531;p11"/>
          <p:cNvSpPr txBox="1"/>
          <p:nvPr/>
        </p:nvSpPr>
        <p:spPr>
          <a:xfrm>
            <a:off x="1296000" y="2304000"/>
            <a:ext cx="7328100" cy="523200"/>
          </a:xfrm>
          <a:prstGeom prst="rect">
            <a:avLst/>
          </a:prstGeom>
          <a:noFill/>
          <a:ln>
            <a:noFill/>
          </a:ln>
        </p:spPr>
        <p:txBody>
          <a:bodyPr spcFirstLastPara="1" wrap="square" lIns="91425" tIns="45700" rIns="91425" bIns="45700" anchor="t" anchorCtr="0">
            <a:noAutofit/>
          </a:bodyPr>
          <a:lstStyle/>
          <a:p>
            <a:pPr lvl="0">
              <a:buSzPts val="2800"/>
            </a:pPr>
            <a:r>
              <a:rPr lang="en-US" sz="2800" b="1">
                <a:solidFill>
                  <a:srgbClr val="AED633"/>
                </a:solidFill>
                <a:latin typeface="Helvetica Neue" panose="020B0604020202020204" charset="0"/>
                <a:ea typeface="Helvetica Neue"/>
                <a:cs typeface="Helvetica Neue"/>
                <a:sym typeface="Helvetica Neue"/>
              </a:rPr>
              <a:t>Svara på följande frågor:
</a:t>
            </a:r>
            <a:endParaRPr lang="en-US" sz="1400" b="0" i="0" u="none" strike="noStrike" cap="none" dirty="0">
              <a:solidFill>
                <a:srgbClr val="000000"/>
              </a:solidFill>
              <a:latin typeface="Helvetica Neue" panose="020B0604020202020204" charset="0"/>
              <a:sym typeface="Arial"/>
            </a:endParaRPr>
          </a:p>
        </p:txBody>
      </p:sp>
      <p:sp>
        <p:nvSpPr>
          <p:cNvPr id="534" name="Google Shape;534;p11"/>
          <p:cNvSpPr/>
          <p:nvPr/>
        </p:nvSpPr>
        <p:spPr>
          <a:xfrm>
            <a:off x="1296000" y="3384000"/>
            <a:ext cx="7740000" cy="2448000"/>
          </a:xfrm>
          <a:prstGeom prst="snip2DiagRect">
            <a:avLst/>
          </a:prstGeom>
          <a:noFill/>
          <a:ln w="28575">
            <a:solidFill>
              <a:srgbClr val="4D94B7"/>
            </a:solidFill>
          </a:ln>
        </p:spPr>
        <p:txBody>
          <a:bodyPr spcFirstLastPara="1" wrap="square" lIns="91425" tIns="0" rIns="91425" bIns="0" anchor="t" anchorCtr="0">
            <a:noAutofit/>
          </a:bodyPr>
          <a:lstStyle/>
          <a:p>
            <a:pPr marL="457200" lvl="0" indent="-457200">
              <a:buSzPts val="2400"/>
              <a:buFont typeface="+mj-lt"/>
              <a:buAutoNum type="arabicPeriod"/>
              <a:tabLst>
                <a:tab pos="357188" algn="l"/>
              </a:tabLst>
            </a:pPr>
            <a:r>
              <a:rPr lang="sv-SE" sz="2400" b="1" dirty="0">
                <a:latin typeface="Helvetica Neue" panose="020B0604020202020204" charset="0"/>
                <a:ea typeface="Helvetica Neue"/>
                <a:cs typeface="Helvetica Neue"/>
                <a:sym typeface="Helvetica Neue"/>
              </a:rPr>
              <a:t>Vilken av följande egenskaper är inte en egenskap hos en intraprenör</a:t>
            </a:r>
            <a:r>
              <a:rPr lang="en-US" sz="2400" b="1" u="none" strike="noStrike" cap="none" dirty="0">
                <a:solidFill>
                  <a:srgbClr val="000000"/>
                </a:solidFill>
                <a:latin typeface="Helvetica Neue" panose="020B0604020202020204" charset="0"/>
                <a:ea typeface="Helvetica Neue"/>
                <a:cs typeface="Helvetica Neue"/>
                <a:sym typeface="Helvetica Neue"/>
              </a:rPr>
              <a:t>?</a:t>
            </a:r>
            <a:endParaRPr lang="en-US" b="1" dirty="0">
              <a:latin typeface="Helvetica Neue" panose="020B0604020202020204" charset="0"/>
            </a:endParaRPr>
          </a:p>
          <a:p>
            <a:pPr marL="342900" marR="0" lvl="0" indent="-190500" algn="l" rtl="0">
              <a:lnSpc>
                <a:spcPct val="100000"/>
              </a:lnSpc>
              <a:spcBef>
                <a:spcPts val="0"/>
              </a:spcBef>
              <a:spcAft>
                <a:spcPts val="0"/>
              </a:spcAft>
              <a:buClr>
                <a:srgbClr val="000000"/>
              </a:buClr>
              <a:buSzPts val="2400"/>
              <a:buFont typeface="Arial"/>
              <a:buNone/>
            </a:pPr>
            <a:endParaRPr lang="en-US" sz="2200" b="0" i="0" u="none" strike="noStrike" cap="none" dirty="0">
              <a:solidFill>
                <a:srgbClr val="000000"/>
              </a:solidFill>
              <a:latin typeface="Helvetica Neue" panose="020B0604020202020204" charset="0"/>
              <a:ea typeface="Helvetica Neue"/>
              <a:cs typeface="Helvetica Neue"/>
              <a:sym typeface="Helvetica Neue"/>
            </a:endParaRPr>
          </a:p>
          <a:p>
            <a:pPr marL="342900" lvl="0" indent="-342900">
              <a:buSzPct val="100000"/>
              <a:buBlip>
                <a:blip r:embed="rId3"/>
              </a:buBlip>
            </a:pPr>
            <a:r>
              <a:rPr lang="sv-SE" sz="2200" dirty="0">
                <a:latin typeface="Helvetica Neue" panose="020B0604020202020204" charset="0"/>
                <a:ea typeface="Helvetica Neue"/>
                <a:cs typeface="Helvetica Neue"/>
                <a:sym typeface="Helvetica Neue"/>
              </a:rPr>
              <a:t>Teamorientering och öppenhet för diskussioner
Flexibel och visionsorienterad 
Att arbeta ensam</a:t>
            </a:r>
            <a:endParaRPr lang="en-US" sz="2200" i="0" u="none" strike="noStrike" cap="none" dirty="0">
              <a:solidFill>
                <a:srgbClr val="000000"/>
              </a:solidFill>
              <a:latin typeface="Helvetica Neue" panose="020B0604020202020204" charset="0"/>
              <a:ea typeface="Helvetica Neue"/>
              <a:cs typeface="Helvetica Neue"/>
              <a:sym typeface="Helvetica Neue"/>
            </a:endParaRPr>
          </a:p>
        </p:txBody>
      </p:sp>
      <p:sp>
        <p:nvSpPr>
          <p:cNvPr id="537" name="Google Shape;537;p11"/>
          <p:cNvSpPr/>
          <p:nvPr/>
        </p:nvSpPr>
        <p:spPr>
          <a:xfrm>
            <a:off x="9396000" y="6624000"/>
            <a:ext cx="7740000" cy="2448000"/>
          </a:xfrm>
          <a:prstGeom prst="snip2DiagRect">
            <a:avLst/>
          </a:prstGeom>
          <a:noFill/>
          <a:ln w="28575">
            <a:solidFill>
              <a:srgbClr val="4D94B7"/>
            </a:solidFill>
          </a:ln>
        </p:spPr>
        <p:txBody>
          <a:bodyPr spcFirstLastPara="1" wrap="square" lIns="91425" tIns="0" rIns="91425" bIns="0" anchor="t" anchorCtr="0">
            <a:noAutofit/>
          </a:bodyPr>
          <a:lstStyle/>
          <a:p>
            <a:pPr marL="457200" lvl="0" indent="-457200">
              <a:buSzPts val="2400"/>
              <a:buFont typeface="+mj-lt"/>
              <a:buAutoNum type="arabicPeriod" startAt="5"/>
              <a:tabLst>
                <a:tab pos="357188" algn="l"/>
              </a:tabLst>
            </a:pPr>
            <a:r>
              <a:rPr lang="sv-SE" sz="2400" b="1" dirty="0">
                <a:latin typeface="Helvetica Neue" panose="020B0604020202020204" charset="0"/>
                <a:ea typeface="Helvetica Neue"/>
                <a:cs typeface="Helvetica Neue"/>
                <a:sym typeface="Helvetica Neue"/>
              </a:rPr>
              <a:t>Hur kan du integrera </a:t>
            </a:r>
            <a:r>
              <a:rPr lang="sv-SE" sz="2400" b="1" dirty="0" err="1">
                <a:latin typeface="Helvetica Neue" panose="020B0604020202020204" charset="0"/>
                <a:ea typeface="Helvetica Neue"/>
                <a:cs typeface="Helvetica Neue"/>
                <a:sym typeface="Helvetica Neue"/>
              </a:rPr>
              <a:t>mindfulness</a:t>
            </a:r>
            <a:r>
              <a:rPr lang="sv-SE" sz="2400" b="1" dirty="0">
                <a:latin typeface="Helvetica Neue" panose="020B0604020202020204" charset="0"/>
                <a:ea typeface="Helvetica Neue"/>
                <a:cs typeface="Helvetica Neue"/>
                <a:sym typeface="Helvetica Neue"/>
              </a:rPr>
              <a:t> i det dagliga livet och arbetet</a:t>
            </a:r>
            <a:r>
              <a:rPr lang="en-US" sz="2400" b="1" i="0" u="none" strike="noStrike" cap="none" dirty="0">
                <a:solidFill>
                  <a:srgbClr val="000000"/>
                </a:solidFill>
                <a:latin typeface="Helvetica Neue" panose="020B0604020202020204" charset="0"/>
                <a:ea typeface="Helvetica Neue"/>
                <a:cs typeface="Helvetica Neue"/>
                <a:sym typeface="Helvetica Neue"/>
              </a:rPr>
              <a:t>?</a:t>
            </a:r>
          </a:p>
          <a:p>
            <a:pPr marL="0" marR="0" lvl="0" indent="0" algn="l" rtl="0">
              <a:lnSpc>
                <a:spcPct val="100000"/>
              </a:lnSpc>
              <a:spcBef>
                <a:spcPts val="0"/>
              </a:spcBef>
              <a:spcAft>
                <a:spcPts val="0"/>
              </a:spcAft>
              <a:buNone/>
            </a:pPr>
            <a:endParaRPr lang="en-US" sz="2200" b="0" i="0" u="none" strike="noStrike" cap="none" dirty="0">
              <a:solidFill>
                <a:srgbClr val="000000"/>
              </a:solidFill>
              <a:latin typeface="Helvetica Neue" panose="020B0604020202020204" charset="0"/>
              <a:ea typeface="Helvetica Neue"/>
              <a:cs typeface="Helvetica Neue"/>
              <a:sym typeface="Helvetica Neue"/>
            </a:endParaRPr>
          </a:p>
          <a:p>
            <a:pPr marL="342900" lvl="0" indent="-342900">
              <a:buSzPct val="100000"/>
              <a:buBlip>
                <a:blip r:embed="rId3"/>
              </a:buBlip>
            </a:pPr>
            <a:r>
              <a:rPr lang="sv-SE" sz="2200" dirty="0">
                <a:latin typeface="Helvetica Neue" panose="020B0604020202020204" charset="0"/>
                <a:ea typeface="Helvetica Neue"/>
                <a:cs typeface="Helvetica Neue"/>
                <a:sym typeface="Helvetica Neue"/>
              </a:rPr>
              <a:t>Varje gång tillgänglig via telefon
Arbeta utan pauser
Planera pauser för träning av </a:t>
            </a:r>
            <a:r>
              <a:rPr lang="sv-SE" sz="2200" dirty="0" err="1">
                <a:latin typeface="Helvetica Neue" panose="020B0604020202020204" charset="0"/>
                <a:ea typeface="Helvetica Neue"/>
                <a:cs typeface="Helvetica Neue"/>
                <a:sym typeface="Helvetica Neue"/>
              </a:rPr>
              <a:t>mindfulness</a:t>
            </a:r>
            <a:endParaRPr lang="en-US" sz="2200" i="0" u="none" strike="noStrike" cap="none" dirty="0">
              <a:solidFill>
                <a:srgbClr val="000000"/>
              </a:solidFill>
              <a:latin typeface="Helvetica Neue" panose="020B0604020202020204" charset="0"/>
              <a:ea typeface="Helvetica Neue"/>
              <a:cs typeface="Helvetica Neue"/>
              <a:sym typeface="Helvetica Neue"/>
            </a:endParaRPr>
          </a:p>
        </p:txBody>
      </p:sp>
      <p:sp>
        <p:nvSpPr>
          <p:cNvPr id="4" name="Google Shape;534;p11">
            <a:extLst>
              <a:ext uri="{FF2B5EF4-FFF2-40B4-BE49-F238E27FC236}">
                <a16:creationId xmlns:a16="http://schemas.microsoft.com/office/drawing/2014/main" id="{EC483D98-4F80-1E59-4E33-755B55E496D3}"/>
              </a:ext>
            </a:extLst>
          </p:cNvPr>
          <p:cNvSpPr/>
          <p:nvPr/>
        </p:nvSpPr>
        <p:spPr>
          <a:xfrm>
            <a:off x="1296000" y="6012000"/>
            <a:ext cx="7740000" cy="2448000"/>
          </a:xfrm>
          <a:prstGeom prst="snip2DiagRect">
            <a:avLst/>
          </a:prstGeom>
          <a:noFill/>
          <a:ln w="28575">
            <a:solidFill>
              <a:srgbClr val="4D94B7"/>
            </a:solidFill>
          </a:ln>
        </p:spPr>
        <p:txBody>
          <a:bodyPr spcFirstLastPara="1" wrap="square" lIns="91425" tIns="0" rIns="91425" bIns="0" anchor="t" anchorCtr="0">
            <a:noAutofit/>
          </a:bodyPr>
          <a:lstStyle/>
          <a:p>
            <a:pPr marL="457200" lvl="0" indent="-457200">
              <a:buSzPts val="2400"/>
              <a:buFont typeface="+mj-lt"/>
              <a:buAutoNum type="arabicPeriod" startAt="2"/>
              <a:tabLst>
                <a:tab pos="357188" algn="l"/>
              </a:tabLst>
            </a:pPr>
            <a:r>
              <a:rPr lang="sv-SE" sz="2400" b="1" dirty="0">
                <a:latin typeface="Helvetica Neue" panose="020B0604020202020204" charset="0"/>
                <a:ea typeface="Helvetica Neue"/>
                <a:cs typeface="Helvetica Neue"/>
                <a:sym typeface="Helvetica Neue"/>
              </a:rPr>
              <a:t>Vilket av följande beteenden bidrar inte till </a:t>
            </a:r>
            <a:r>
              <a:rPr lang="sv-SE" sz="2400" b="1" dirty="0" err="1">
                <a:latin typeface="Helvetica Neue" panose="020B0604020202020204" charset="0"/>
                <a:ea typeface="Helvetica Neue"/>
                <a:cs typeface="Helvetica Neue"/>
                <a:sym typeface="Helvetica Neue"/>
              </a:rPr>
              <a:t>intraprenöriellt</a:t>
            </a:r>
            <a:r>
              <a:rPr lang="sv-SE" sz="2400" b="1" dirty="0">
                <a:latin typeface="Helvetica Neue" panose="020B0604020202020204" charset="0"/>
                <a:ea typeface="Helvetica Neue"/>
                <a:cs typeface="Helvetica Neue"/>
                <a:sym typeface="Helvetica Neue"/>
              </a:rPr>
              <a:t> beteende</a:t>
            </a:r>
            <a:r>
              <a:rPr lang="en-US" sz="2400" b="1" dirty="0">
                <a:latin typeface="Helvetica Neue" panose="020B0604020202020204" charset="0"/>
                <a:ea typeface="Helvetica Neue"/>
                <a:cs typeface="Helvetica Neue"/>
                <a:sym typeface="Helvetica Neue"/>
              </a:rPr>
              <a:t>?</a:t>
            </a:r>
            <a:endParaRPr lang="en-US" b="1" dirty="0">
              <a:latin typeface="Helvetica Neue" panose="020B0604020202020204" charset="0"/>
            </a:endParaRPr>
          </a:p>
          <a:p>
            <a:pPr marL="342900" marR="0" lvl="0" indent="-190500" algn="l" rtl="0">
              <a:lnSpc>
                <a:spcPct val="100000"/>
              </a:lnSpc>
              <a:spcBef>
                <a:spcPts val="0"/>
              </a:spcBef>
              <a:spcAft>
                <a:spcPts val="0"/>
              </a:spcAft>
              <a:buClr>
                <a:srgbClr val="000000"/>
              </a:buClr>
              <a:buSzPts val="2400"/>
              <a:buFont typeface="Arial"/>
              <a:buNone/>
            </a:pPr>
            <a:endParaRPr lang="en-US" sz="2200" b="0" i="0" u="none" strike="noStrike" cap="none" dirty="0">
              <a:solidFill>
                <a:srgbClr val="000000"/>
              </a:solidFill>
              <a:latin typeface="Helvetica Neue" panose="020B0604020202020204" charset="0"/>
              <a:ea typeface="Helvetica Neue"/>
              <a:cs typeface="Helvetica Neue"/>
              <a:sym typeface="Helvetica Neue"/>
            </a:endParaRPr>
          </a:p>
          <a:p>
            <a:pPr marL="342900" lvl="0" indent="-342900">
              <a:buSzPct val="100000"/>
              <a:buBlip>
                <a:blip r:embed="rId3"/>
              </a:buBlip>
            </a:pPr>
            <a:r>
              <a:rPr lang="sv-SE" sz="2200" dirty="0">
                <a:latin typeface="Helvetica Neue" panose="020B0604020202020204" charset="0"/>
                <a:ea typeface="Helvetica Neue"/>
                <a:cs typeface="Helvetica Neue"/>
                <a:sym typeface="Helvetica Neue"/>
              </a:rPr>
              <a:t>Öppenhet i samtal
Medvetenhet om egna styrkor och svagheter 
Insisterande på traditionellt beteende</a:t>
            </a:r>
            <a:endParaRPr lang="en-US" sz="2200" dirty="0">
              <a:latin typeface="Helvetica Neue" panose="020B0604020202020204" charset="0"/>
              <a:ea typeface="Helvetica Neue"/>
              <a:cs typeface="Helvetica Neue"/>
              <a:sym typeface="Helvetica Neue"/>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8" name="Google Shape;528;p11"/>
          <p:cNvSpPr/>
          <p:nvPr/>
        </p:nvSpPr>
        <p:spPr>
          <a:xfrm>
            <a:off x="9396000" y="1368000"/>
            <a:ext cx="7740000" cy="2448000"/>
          </a:xfrm>
          <a:prstGeom prst="snip2DiagRect">
            <a:avLst/>
          </a:prstGeom>
          <a:noFill/>
          <a:ln w="28575">
            <a:solidFill>
              <a:srgbClr val="4D94B7"/>
            </a:solidFill>
          </a:ln>
        </p:spPr>
        <p:txBody>
          <a:bodyPr spcFirstLastPara="1" wrap="square" lIns="91425" tIns="0" rIns="91425" bIns="0" anchor="t" anchorCtr="0">
            <a:noAutofit/>
          </a:bodyPr>
          <a:lstStyle/>
          <a:p>
            <a:pPr marL="450850" lvl="0" indent="-450850">
              <a:buSzPts val="2400"/>
              <a:buFont typeface="+mj-lt"/>
              <a:buAutoNum type="arabicPeriod" startAt="3"/>
              <a:tabLst>
                <a:tab pos="357188" algn="l"/>
              </a:tabLst>
            </a:pPr>
            <a:r>
              <a:rPr lang="sv-SE" sz="2400" b="1" dirty="0">
                <a:latin typeface="Helvetica Neue" panose="020B0604020202020204" charset="0"/>
                <a:ea typeface="Helvetica Neue"/>
                <a:cs typeface="Helvetica Neue"/>
                <a:sym typeface="Helvetica Neue"/>
              </a:rPr>
              <a:t>I vilka situationer och var kan du träna </a:t>
            </a:r>
            <a:r>
              <a:rPr lang="sv-SE" sz="2400" b="1" dirty="0" err="1">
                <a:latin typeface="Helvetica Neue" panose="020B0604020202020204" charset="0"/>
                <a:ea typeface="Helvetica Neue"/>
                <a:cs typeface="Helvetica Neue"/>
                <a:sym typeface="Helvetica Neue"/>
              </a:rPr>
              <a:t>mindfulness</a:t>
            </a:r>
            <a:r>
              <a:rPr lang="en-US" sz="2400" b="1" i="0" u="none" strike="noStrike" cap="none" dirty="0">
                <a:solidFill>
                  <a:srgbClr val="000000"/>
                </a:solidFill>
                <a:latin typeface="Helvetica Neue" panose="020B0604020202020204" charset="0"/>
                <a:ea typeface="Helvetica Neue"/>
                <a:cs typeface="Helvetica Neue"/>
                <a:sym typeface="Helvetica Neue"/>
              </a:rPr>
              <a:t>?</a:t>
            </a:r>
          </a:p>
          <a:p>
            <a:pPr marL="342900" marR="0" lvl="0" indent="-254000" algn="l" rtl="0">
              <a:lnSpc>
                <a:spcPct val="100000"/>
              </a:lnSpc>
              <a:spcBef>
                <a:spcPts val="0"/>
              </a:spcBef>
              <a:spcAft>
                <a:spcPts val="0"/>
              </a:spcAft>
              <a:buClr>
                <a:srgbClr val="000000"/>
              </a:buClr>
              <a:buSzPts val="1400"/>
              <a:buFont typeface="Arial"/>
              <a:buNone/>
            </a:pPr>
            <a:endParaRPr lang="en-US" sz="2200" b="0" i="0" u="none" strike="noStrike" cap="none" dirty="0">
              <a:solidFill>
                <a:srgbClr val="000000"/>
              </a:solidFill>
              <a:latin typeface="Helvetica Neue" panose="020B0604020202020204" charset="0"/>
              <a:ea typeface="Helvetica Neue"/>
              <a:cs typeface="Helvetica Neue"/>
              <a:sym typeface="Helvetica Neue"/>
            </a:endParaRPr>
          </a:p>
          <a:p>
            <a:pPr marL="342900" lvl="0" indent="-342900">
              <a:buSzPct val="100000"/>
              <a:buBlip>
                <a:blip r:embed="rId3"/>
              </a:buBlip>
            </a:pPr>
            <a:r>
              <a:rPr lang="sv-SE" sz="2200" dirty="0">
                <a:latin typeface="Helvetica Neue" panose="020B0604020202020204" charset="0"/>
                <a:ea typeface="Helvetica Neue"/>
                <a:cs typeface="Helvetica Neue"/>
                <a:sym typeface="Helvetica Neue"/>
              </a:rPr>
              <a:t>På jobbet
På fritiden
</a:t>
            </a:r>
            <a:r>
              <a:rPr lang="sv-SE" sz="2200" b="1" dirty="0">
                <a:latin typeface="Helvetica Neue" panose="020B0604020202020204" charset="0"/>
                <a:ea typeface="Helvetica Neue"/>
                <a:cs typeface="Helvetica Neue"/>
                <a:sym typeface="Helvetica Neue"/>
              </a:rPr>
              <a:t>Överallt</a:t>
            </a:r>
            <a:endParaRPr lang="en-US" sz="2200" b="1" i="0" u="none" strike="noStrike" cap="none" dirty="0">
              <a:solidFill>
                <a:srgbClr val="000000"/>
              </a:solidFill>
              <a:latin typeface="Helvetica Neue" panose="020B0604020202020204" charset="0"/>
              <a:ea typeface="Helvetica Neue"/>
              <a:cs typeface="Helvetica Neue"/>
              <a:sym typeface="Helvetica Neue"/>
            </a:endParaRPr>
          </a:p>
        </p:txBody>
      </p:sp>
      <p:sp>
        <p:nvSpPr>
          <p:cNvPr id="529" name="Google Shape;529;p11"/>
          <p:cNvSpPr/>
          <p:nvPr/>
        </p:nvSpPr>
        <p:spPr>
          <a:xfrm>
            <a:off x="9396000" y="3996000"/>
            <a:ext cx="7740000" cy="2448000"/>
          </a:xfrm>
          <a:prstGeom prst="snip2DiagRect">
            <a:avLst/>
          </a:prstGeom>
          <a:noFill/>
          <a:ln w="28575">
            <a:solidFill>
              <a:srgbClr val="4D94B7"/>
            </a:solidFill>
          </a:ln>
        </p:spPr>
        <p:txBody>
          <a:bodyPr spcFirstLastPara="1" wrap="square" lIns="91425" tIns="0" rIns="91425" bIns="0" anchor="t" anchorCtr="0">
            <a:noAutofit/>
          </a:bodyPr>
          <a:lstStyle/>
          <a:p>
            <a:pPr marL="457200" lvl="0" indent="-457200">
              <a:buSzPts val="2400"/>
              <a:buFont typeface="+mj-lt"/>
              <a:buAutoNum type="arabicPeriod" startAt="4"/>
              <a:tabLst>
                <a:tab pos="357188" algn="l"/>
              </a:tabLst>
            </a:pPr>
            <a:r>
              <a:rPr lang="sv-SE" sz="2400" b="1" dirty="0">
                <a:latin typeface="Helvetica Neue" panose="020B0604020202020204" charset="0"/>
                <a:ea typeface="Helvetica Neue"/>
                <a:cs typeface="Helvetica Neue"/>
                <a:sym typeface="Helvetica Neue"/>
              </a:rPr>
              <a:t>Vad är viktigt för att få en högre grad av självmedvetenhet</a:t>
            </a:r>
            <a:r>
              <a:rPr lang="en-US" sz="2400" b="1" i="0" u="none" strike="noStrike" cap="none" dirty="0">
                <a:solidFill>
                  <a:srgbClr val="000000"/>
                </a:solidFill>
                <a:latin typeface="Helvetica Neue" panose="020B0604020202020204" charset="0"/>
                <a:ea typeface="Helvetica Neue"/>
                <a:cs typeface="Helvetica Neue"/>
                <a:sym typeface="Helvetica Neue"/>
              </a:rPr>
              <a:t>? </a:t>
            </a:r>
          </a:p>
          <a:p>
            <a:pPr marL="342900" marR="0" lvl="0" indent="-241300" algn="l" rtl="0">
              <a:lnSpc>
                <a:spcPct val="100000"/>
              </a:lnSpc>
              <a:spcBef>
                <a:spcPts val="0"/>
              </a:spcBef>
              <a:spcAft>
                <a:spcPts val="0"/>
              </a:spcAft>
              <a:buClr>
                <a:srgbClr val="000000"/>
              </a:buClr>
              <a:buSzPts val="1600"/>
              <a:buFont typeface="Arial"/>
              <a:buNone/>
            </a:pPr>
            <a:endParaRPr lang="en-US" sz="2200" b="0" i="0" u="none" strike="noStrike" cap="none" dirty="0">
              <a:solidFill>
                <a:srgbClr val="000000"/>
              </a:solidFill>
              <a:latin typeface="Helvetica Neue" panose="020B0604020202020204" charset="0"/>
              <a:ea typeface="Helvetica Neue"/>
              <a:cs typeface="Helvetica Neue"/>
              <a:sym typeface="Helvetica Neue"/>
            </a:endParaRPr>
          </a:p>
          <a:p>
            <a:pPr marL="342900" lvl="0" indent="-342900">
              <a:buSzPct val="100000"/>
              <a:buBlip>
                <a:blip r:embed="rId3"/>
              </a:buBlip>
            </a:pPr>
            <a:r>
              <a:rPr lang="sv-SE" sz="2200" dirty="0">
                <a:latin typeface="Helvetica Neue" panose="020B0604020202020204" charset="0"/>
                <a:ea typeface="Helvetica Neue"/>
                <a:cs typeface="Helvetica Neue"/>
                <a:sym typeface="Helvetica Neue"/>
              </a:rPr>
              <a:t>Fokusera på det egna jobbet och arbeta ensam
</a:t>
            </a:r>
            <a:r>
              <a:rPr lang="sv-SE" sz="2200" b="1" dirty="0">
                <a:latin typeface="Helvetica Neue" panose="020B0604020202020204" charset="0"/>
                <a:ea typeface="Helvetica Neue"/>
                <a:cs typeface="Helvetica Neue"/>
                <a:sym typeface="Helvetica Neue"/>
              </a:rPr>
              <a:t>Medvetenhet om egna styrkor och svagheter</a:t>
            </a:r>
            <a:r>
              <a:rPr lang="sv-SE" sz="2200" dirty="0">
                <a:latin typeface="Helvetica Neue" panose="020B0604020202020204" charset="0"/>
                <a:ea typeface="Helvetica Neue"/>
                <a:cs typeface="Helvetica Neue"/>
                <a:sym typeface="Helvetica Neue"/>
              </a:rPr>
              <a:t>
Inte villig att ta risker för något nytt</a:t>
            </a:r>
            <a:endParaRPr lang="en-US" sz="2200" b="0" i="0" u="none" strike="noStrike" cap="none" dirty="0">
              <a:solidFill>
                <a:srgbClr val="000000"/>
              </a:solidFill>
              <a:latin typeface="Helvetica Neue" panose="020B0604020202020204" charset="0"/>
              <a:ea typeface="Helvetica Neue"/>
              <a:cs typeface="Helvetica Neue"/>
              <a:sym typeface="Helvetica Neue"/>
            </a:endParaRPr>
          </a:p>
        </p:txBody>
      </p:sp>
      <p:sp>
        <p:nvSpPr>
          <p:cNvPr id="530" name="Google Shape;530;p11"/>
          <p:cNvSpPr txBox="1"/>
          <p:nvPr/>
        </p:nvSpPr>
        <p:spPr>
          <a:xfrm>
            <a:off x="1296000" y="1548000"/>
            <a:ext cx="7535580" cy="830997"/>
          </a:xfrm>
          <a:prstGeom prst="rect">
            <a:avLst/>
          </a:prstGeom>
          <a:noFill/>
          <a:ln>
            <a:noFill/>
          </a:ln>
        </p:spPr>
        <p:txBody>
          <a:bodyPr spcFirstLastPara="1" wrap="square" lIns="91425" tIns="45700" rIns="91425" bIns="45700" anchor="t" anchorCtr="0">
            <a:noAutofit/>
          </a:bodyPr>
          <a:lstStyle/>
          <a:p>
            <a:pPr lvl="0">
              <a:buSzPts val="4800"/>
            </a:pPr>
            <a:r>
              <a:rPr lang="en-US" sz="4800" b="1">
                <a:solidFill>
                  <a:srgbClr val="4D94B7"/>
                </a:solidFill>
                <a:latin typeface="Helvetica Neue" panose="020B0604020202020204" charset="0"/>
                <a:ea typeface="Helvetica Neue"/>
                <a:cs typeface="Helvetica Neue"/>
                <a:sym typeface="Helvetica Neue"/>
              </a:rPr>
              <a:t>Testa dina kunskaper!
</a:t>
            </a:r>
            <a:endParaRPr lang="en-US" sz="1400" b="0" i="0" u="none" strike="noStrike" cap="none" dirty="0">
              <a:solidFill>
                <a:srgbClr val="000000"/>
              </a:solidFill>
              <a:latin typeface="Helvetica Neue" panose="020B0604020202020204" charset="0"/>
              <a:sym typeface="Arial"/>
            </a:endParaRPr>
          </a:p>
        </p:txBody>
      </p:sp>
      <p:sp>
        <p:nvSpPr>
          <p:cNvPr id="531" name="Google Shape;531;p11"/>
          <p:cNvSpPr txBox="1"/>
          <p:nvPr/>
        </p:nvSpPr>
        <p:spPr>
          <a:xfrm>
            <a:off x="1296000" y="2304000"/>
            <a:ext cx="7328100" cy="523200"/>
          </a:xfrm>
          <a:prstGeom prst="rect">
            <a:avLst/>
          </a:prstGeom>
          <a:noFill/>
          <a:ln>
            <a:noFill/>
          </a:ln>
        </p:spPr>
        <p:txBody>
          <a:bodyPr spcFirstLastPara="1" wrap="square" lIns="91425" tIns="45700" rIns="91425" bIns="45700" anchor="t" anchorCtr="0">
            <a:noAutofit/>
          </a:bodyPr>
          <a:lstStyle/>
          <a:p>
            <a:pPr lvl="0">
              <a:buSzPts val="2800"/>
            </a:pPr>
            <a:r>
              <a:rPr lang="en-US" sz="2800" b="1" dirty="0" err="1">
                <a:solidFill>
                  <a:srgbClr val="AED633"/>
                </a:solidFill>
                <a:latin typeface="Helvetica Neue" panose="020B0604020202020204" charset="0"/>
                <a:ea typeface="Helvetica Neue"/>
                <a:cs typeface="Helvetica Neue"/>
                <a:sym typeface="Helvetica Neue"/>
              </a:rPr>
              <a:t>Lösning</a:t>
            </a:r>
            <a:r>
              <a:rPr lang="en-US" sz="2800" b="1" dirty="0">
                <a:solidFill>
                  <a:srgbClr val="AED633"/>
                </a:solidFill>
                <a:latin typeface="Helvetica Neue" panose="020B0604020202020204" charset="0"/>
                <a:ea typeface="Helvetica Neue"/>
                <a:cs typeface="Helvetica Neue"/>
                <a:sym typeface="Helvetica Neue"/>
              </a:rPr>
              <a:t>:</a:t>
            </a:r>
            <a:endParaRPr lang="en-US" sz="1400" b="0" i="0" u="none" strike="noStrike" cap="none" dirty="0">
              <a:solidFill>
                <a:srgbClr val="000000"/>
              </a:solidFill>
              <a:latin typeface="Helvetica Neue" panose="020B0604020202020204" charset="0"/>
              <a:sym typeface="Arial"/>
            </a:endParaRPr>
          </a:p>
        </p:txBody>
      </p:sp>
      <p:sp>
        <p:nvSpPr>
          <p:cNvPr id="534" name="Google Shape;534;p11"/>
          <p:cNvSpPr/>
          <p:nvPr/>
        </p:nvSpPr>
        <p:spPr>
          <a:xfrm>
            <a:off x="1296000" y="3384000"/>
            <a:ext cx="7740000" cy="2448000"/>
          </a:xfrm>
          <a:prstGeom prst="snip2DiagRect">
            <a:avLst/>
          </a:prstGeom>
          <a:noFill/>
          <a:ln w="28575">
            <a:solidFill>
              <a:srgbClr val="4D94B7"/>
            </a:solidFill>
          </a:ln>
        </p:spPr>
        <p:txBody>
          <a:bodyPr spcFirstLastPara="1" wrap="square" lIns="91425" tIns="0" rIns="91425" bIns="0" anchor="t" anchorCtr="0">
            <a:noAutofit/>
          </a:bodyPr>
          <a:lstStyle/>
          <a:p>
            <a:pPr marL="457200" lvl="0" indent="-457200">
              <a:buSzPts val="2400"/>
              <a:buFont typeface="+mj-lt"/>
              <a:buAutoNum type="arabicPeriod"/>
              <a:tabLst>
                <a:tab pos="357188" algn="l"/>
              </a:tabLst>
            </a:pPr>
            <a:r>
              <a:rPr lang="sv-SE" sz="2400" b="1" dirty="0">
                <a:latin typeface="Helvetica Neue" panose="020B0604020202020204" charset="0"/>
                <a:ea typeface="Helvetica Neue"/>
                <a:cs typeface="Helvetica Neue"/>
                <a:sym typeface="Helvetica Neue"/>
              </a:rPr>
              <a:t>Vilken av följande egenskaper är inte en egenskap hos en intraprenör</a:t>
            </a:r>
            <a:r>
              <a:rPr lang="en-US" sz="2400" b="1" u="none" strike="noStrike" cap="none" dirty="0">
                <a:solidFill>
                  <a:srgbClr val="000000"/>
                </a:solidFill>
                <a:latin typeface="Helvetica Neue" panose="020B0604020202020204" charset="0"/>
                <a:ea typeface="Helvetica Neue"/>
                <a:cs typeface="Helvetica Neue"/>
                <a:sym typeface="Helvetica Neue"/>
              </a:rPr>
              <a:t>?</a:t>
            </a:r>
            <a:endParaRPr lang="en-US" b="1" dirty="0">
              <a:latin typeface="Helvetica Neue" panose="020B0604020202020204" charset="0"/>
            </a:endParaRPr>
          </a:p>
          <a:p>
            <a:pPr marL="342900" marR="0" lvl="0" indent="-190500" algn="l" rtl="0">
              <a:lnSpc>
                <a:spcPct val="100000"/>
              </a:lnSpc>
              <a:spcBef>
                <a:spcPts val="0"/>
              </a:spcBef>
              <a:spcAft>
                <a:spcPts val="0"/>
              </a:spcAft>
              <a:buClr>
                <a:srgbClr val="000000"/>
              </a:buClr>
              <a:buSzPts val="2400"/>
              <a:buFont typeface="Arial"/>
              <a:buNone/>
            </a:pPr>
            <a:endParaRPr lang="en-US" sz="2200" b="0" i="0" u="none" strike="noStrike" cap="none" dirty="0">
              <a:solidFill>
                <a:srgbClr val="000000"/>
              </a:solidFill>
              <a:latin typeface="Helvetica Neue" panose="020B0604020202020204" charset="0"/>
              <a:ea typeface="Helvetica Neue"/>
              <a:cs typeface="Helvetica Neue"/>
              <a:sym typeface="Helvetica Neue"/>
            </a:endParaRPr>
          </a:p>
          <a:p>
            <a:pPr marL="342900" lvl="0" indent="-342900">
              <a:buSzPct val="100000"/>
              <a:buBlip>
                <a:blip r:embed="rId3"/>
              </a:buBlip>
            </a:pPr>
            <a:r>
              <a:rPr lang="sv-SE" sz="2200" dirty="0">
                <a:latin typeface="Helvetica Neue" panose="020B0604020202020204" charset="0"/>
                <a:ea typeface="Helvetica Neue"/>
                <a:cs typeface="Helvetica Neue"/>
                <a:sym typeface="Helvetica Neue"/>
              </a:rPr>
              <a:t>Teamorientering och öppenhet för diskussioner
Flexibel och visionsorienterad 
</a:t>
            </a:r>
            <a:r>
              <a:rPr lang="sv-SE" sz="2200" b="1" dirty="0">
                <a:latin typeface="Helvetica Neue" panose="020B0604020202020204" charset="0"/>
                <a:ea typeface="Helvetica Neue"/>
                <a:cs typeface="Helvetica Neue"/>
                <a:sym typeface="Helvetica Neue"/>
              </a:rPr>
              <a:t>Att arbeta ensam</a:t>
            </a:r>
            <a:endParaRPr lang="en-US" sz="2200" b="1" i="0" u="none" strike="noStrike" cap="none" dirty="0">
              <a:solidFill>
                <a:srgbClr val="000000"/>
              </a:solidFill>
              <a:latin typeface="Helvetica Neue" panose="020B0604020202020204" charset="0"/>
              <a:ea typeface="Helvetica Neue"/>
              <a:cs typeface="Helvetica Neue"/>
              <a:sym typeface="Helvetica Neue"/>
            </a:endParaRPr>
          </a:p>
        </p:txBody>
      </p:sp>
      <p:sp>
        <p:nvSpPr>
          <p:cNvPr id="537" name="Google Shape;537;p11"/>
          <p:cNvSpPr/>
          <p:nvPr/>
        </p:nvSpPr>
        <p:spPr>
          <a:xfrm>
            <a:off x="9396000" y="6624000"/>
            <a:ext cx="7740000" cy="2448000"/>
          </a:xfrm>
          <a:prstGeom prst="snip2DiagRect">
            <a:avLst/>
          </a:prstGeom>
          <a:noFill/>
          <a:ln w="28575">
            <a:solidFill>
              <a:srgbClr val="4D94B7"/>
            </a:solidFill>
          </a:ln>
        </p:spPr>
        <p:txBody>
          <a:bodyPr spcFirstLastPara="1" wrap="square" lIns="91425" tIns="0" rIns="91425" bIns="0" anchor="t" anchorCtr="0">
            <a:noAutofit/>
          </a:bodyPr>
          <a:lstStyle/>
          <a:p>
            <a:pPr marL="457200" lvl="0" indent="-457200">
              <a:buSzPts val="2400"/>
              <a:buFont typeface="+mj-lt"/>
              <a:buAutoNum type="arabicPeriod" startAt="5"/>
              <a:tabLst>
                <a:tab pos="357188" algn="l"/>
              </a:tabLst>
            </a:pPr>
            <a:r>
              <a:rPr lang="sv-SE" sz="2400" b="1" dirty="0">
                <a:latin typeface="Helvetica Neue" panose="020B0604020202020204" charset="0"/>
                <a:ea typeface="Helvetica Neue"/>
                <a:cs typeface="Helvetica Neue"/>
                <a:sym typeface="Helvetica Neue"/>
              </a:rPr>
              <a:t>Hur kan du integrera </a:t>
            </a:r>
            <a:r>
              <a:rPr lang="sv-SE" sz="2400" b="1" dirty="0" err="1">
                <a:latin typeface="Helvetica Neue" panose="020B0604020202020204" charset="0"/>
                <a:ea typeface="Helvetica Neue"/>
                <a:cs typeface="Helvetica Neue"/>
                <a:sym typeface="Helvetica Neue"/>
              </a:rPr>
              <a:t>mindfulness</a:t>
            </a:r>
            <a:r>
              <a:rPr lang="sv-SE" sz="2400" b="1" dirty="0">
                <a:latin typeface="Helvetica Neue" panose="020B0604020202020204" charset="0"/>
                <a:ea typeface="Helvetica Neue"/>
                <a:cs typeface="Helvetica Neue"/>
                <a:sym typeface="Helvetica Neue"/>
              </a:rPr>
              <a:t> i det dagliga livet och arbetet</a:t>
            </a:r>
            <a:r>
              <a:rPr lang="en-US" sz="2400" b="1" i="0" u="none" strike="noStrike" cap="none" dirty="0">
                <a:solidFill>
                  <a:srgbClr val="000000"/>
                </a:solidFill>
                <a:latin typeface="Helvetica Neue" panose="020B0604020202020204" charset="0"/>
                <a:ea typeface="Helvetica Neue"/>
                <a:cs typeface="Helvetica Neue"/>
                <a:sym typeface="Helvetica Neue"/>
              </a:rPr>
              <a:t>?</a:t>
            </a:r>
          </a:p>
          <a:p>
            <a:pPr marL="0" marR="0" lvl="0" indent="0" algn="l" rtl="0">
              <a:lnSpc>
                <a:spcPct val="100000"/>
              </a:lnSpc>
              <a:spcBef>
                <a:spcPts val="0"/>
              </a:spcBef>
              <a:spcAft>
                <a:spcPts val="0"/>
              </a:spcAft>
              <a:buNone/>
            </a:pPr>
            <a:endParaRPr lang="en-US" sz="2200" b="0" i="0" u="none" strike="noStrike" cap="none" dirty="0">
              <a:solidFill>
                <a:srgbClr val="000000"/>
              </a:solidFill>
              <a:latin typeface="Helvetica Neue" panose="020B0604020202020204" charset="0"/>
              <a:ea typeface="Helvetica Neue"/>
              <a:cs typeface="Helvetica Neue"/>
              <a:sym typeface="Helvetica Neue"/>
            </a:endParaRPr>
          </a:p>
          <a:p>
            <a:pPr marL="342900" lvl="0" indent="-342900">
              <a:buSzPct val="100000"/>
              <a:buBlip>
                <a:blip r:embed="rId3"/>
              </a:buBlip>
            </a:pPr>
            <a:r>
              <a:rPr lang="sv-SE" sz="2200" dirty="0">
                <a:latin typeface="Helvetica Neue" panose="020B0604020202020204" charset="0"/>
                <a:ea typeface="Helvetica Neue"/>
                <a:cs typeface="Helvetica Neue"/>
                <a:sym typeface="Helvetica Neue"/>
              </a:rPr>
              <a:t>Varje gång tillgänglig via telefon
Arbeta utan pauser
</a:t>
            </a:r>
            <a:r>
              <a:rPr lang="sv-SE" sz="2200" b="1" dirty="0">
                <a:latin typeface="Helvetica Neue" panose="020B0604020202020204" charset="0"/>
                <a:ea typeface="Helvetica Neue"/>
                <a:cs typeface="Helvetica Neue"/>
                <a:sym typeface="Helvetica Neue"/>
              </a:rPr>
              <a:t>Planera pauser för träning av </a:t>
            </a:r>
            <a:r>
              <a:rPr lang="sv-SE" sz="2200" b="1" dirty="0" err="1">
                <a:latin typeface="Helvetica Neue" panose="020B0604020202020204" charset="0"/>
                <a:ea typeface="Helvetica Neue"/>
                <a:cs typeface="Helvetica Neue"/>
                <a:sym typeface="Helvetica Neue"/>
              </a:rPr>
              <a:t>mindfulness</a:t>
            </a:r>
            <a:endParaRPr lang="en-US" sz="2200" b="1" i="0" u="none" strike="noStrike" cap="none" dirty="0">
              <a:solidFill>
                <a:srgbClr val="000000"/>
              </a:solidFill>
              <a:latin typeface="Helvetica Neue" panose="020B0604020202020204" charset="0"/>
              <a:ea typeface="Helvetica Neue"/>
              <a:cs typeface="Helvetica Neue"/>
              <a:sym typeface="Helvetica Neue"/>
            </a:endParaRPr>
          </a:p>
        </p:txBody>
      </p:sp>
      <p:sp>
        <p:nvSpPr>
          <p:cNvPr id="4" name="Google Shape;534;p11">
            <a:extLst>
              <a:ext uri="{FF2B5EF4-FFF2-40B4-BE49-F238E27FC236}">
                <a16:creationId xmlns:a16="http://schemas.microsoft.com/office/drawing/2014/main" id="{EC483D98-4F80-1E59-4E33-755B55E496D3}"/>
              </a:ext>
            </a:extLst>
          </p:cNvPr>
          <p:cNvSpPr/>
          <p:nvPr/>
        </p:nvSpPr>
        <p:spPr>
          <a:xfrm>
            <a:off x="1296000" y="6012000"/>
            <a:ext cx="7740000" cy="2448000"/>
          </a:xfrm>
          <a:prstGeom prst="snip2DiagRect">
            <a:avLst/>
          </a:prstGeom>
          <a:noFill/>
          <a:ln w="28575">
            <a:solidFill>
              <a:srgbClr val="4D94B7"/>
            </a:solidFill>
          </a:ln>
        </p:spPr>
        <p:txBody>
          <a:bodyPr spcFirstLastPara="1" wrap="square" lIns="91425" tIns="0" rIns="91425" bIns="0" anchor="t" anchorCtr="0">
            <a:noAutofit/>
          </a:bodyPr>
          <a:lstStyle/>
          <a:p>
            <a:pPr marL="457200" lvl="0" indent="-457200">
              <a:buSzPts val="2400"/>
              <a:buFont typeface="+mj-lt"/>
              <a:buAutoNum type="arabicPeriod" startAt="2"/>
              <a:tabLst>
                <a:tab pos="357188" algn="l"/>
              </a:tabLst>
            </a:pPr>
            <a:r>
              <a:rPr lang="sv-SE" sz="2400" b="1" dirty="0">
                <a:latin typeface="Helvetica Neue" panose="020B0604020202020204" charset="0"/>
                <a:ea typeface="Helvetica Neue"/>
                <a:cs typeface="Helvetica Neue"/>
                <a:sym typeface="Helvetica Neue"/>
              </a:rPr>
              <a:t>Vilket av följande beteenden bidrar inte till </a:t>
            </a:r>
            <a:r>
              <a:rPr lang="sv-SE" sz="2400" b="1" dirty="0" err="1">
                <a:latin typeface="Helvetica Neue" panose="020B0604020202020204" charset="0"/>
                <a:ea typeface="Helvetica Neue"/>
                <a:cs typeface="Helvetica Neue"/>
                <a:sym typeface="Helvetica Neue"/>
              </a:rPr>
              <a:t>intraprenöriellt</a:t>
            </a:r>
            <a:r>
              <a:rPr lang="sv-SE" sz="2400" b="1" dirty="0">
                <a:latin typeface="Helvetica Neue" panose="020B0604020202020204" charset="0"/>
                <a:ea typeface="Helvetica Neue"/>
                <a:cs typeface="Helvetica Neue"/>
                <a:sym typeface="Helvetica Neue"/>
              </a:rPr>
              <a:t> beteende</a:t>
            </a:r>
            <a:r>
              <a:rPr lang="en-US" sz="2400" b="1" dirty="0">
                <a:latin typeface="Helvetica Neue" panose="020B0604020202020204" charset="0"/>
                <a:ea typeface="Helvetica Neue"/>
                <a:cs typeface="Helvetica Neue"/>
                <a:sym typeface="Helvetica Neue"/>
              </a:rPr>
              <a:t>?</a:t>
            </a:r>
            <a:endParaRPr lang="en-US" b="1" dirty="0">
              <a:latin typeface="Helvetica Neue" panose="020B0604020202020204" charset="0"/>
            </a:endParaRPr>
          </a:p>
          <a:p>
            <a:pPr marL="342900" marR="0" lvl="0" indent="-190500" algn="l" rtl="0">
              <a:lnSpc>
                <a:spcPct val="100000"/>
              </a:lnSpc>
              <a:spcBef>
                <a:spcPts val="0"/>
              </a:spcBef>
              <a:spcAft>
                <a:spcPts val="0"/>
              </a:spcAft>
              <a:buClr>
                <a:srgbClr val="000000"/>
              </a:buClr>
              <a:buSzPts val="2400"/>
              <a:buFont typeface="Arial"/>
              <a:buNone/>
            </a:pPr>
            <a:endParaRPr lang="en-US" sz="2200" b="0" i="0" u="none" strike="noStrike" cap="none" dirty="0">
              <a:solidFill>
                <a:srgbClr val="000000"/>
              </a:solidFill>
              <a:latin typeface="Helvetica Neue" panose="020B0604020202020204" charset="0"/>
              <a:ea typeface="Helvetica Neue"/>
              <a:cs typeface="Helvetica Neue"/>
              <a:sym typeface="Helvetica Neue"/>
            </a:endParaRPr>
          </a:p>
          <a:p>
            <a:pPr marL="342900" lvl="0" indent="-342900">
              <a:buSzPct val="100000"/>
              <a:buBlip>
                <a:blip r:embed="rId3"/>
              </a:buBlip>
            </a:pPr>
            <a:r>
              <a:rPr lang="sv-SE" sz="2200" dirty="0">
                <a:latin typeface="Helvetica Neue" panose="020B0604020202020204" charset="0"/>
                <a:ea typeface="Helvetica Neue"/>
                <a:cs typeface="Helvetica Neue"/>
                <a:sym typeface="Helvetica Neue"/>
              </a:rPr>
              <a:t>Öppenhet i samtal
Medvetenhet om egna styrkor och svagheter 
</a:t>
            </a:r>
            <a:r>
              <a:rPr lang="sv-SE" sz="2200" b="1" dirty="0">
                <a:latin typeface="Helvetica Neue" panose="020B0604020202020204" charset="0"/>
                <a:ea typeface="Helvetica Neue"/>
                <a:cs typeface="Helvetica Neue"/>
                <a:sym typeface="Helvetica Neue"/>
              </a:rPr>
              <a:t>Insisterande på traditionellt beteende</a:t>
            </a:r>
            <a:endParaRPr lang="en-US" sz="2200" b="1" dirty="0">
              <a:latin typeface="Helvetica Neue" panose="020B0604020202020204" charset="0"/>
              <a:ea typeface="Helvetica Neue"/>
              <a:cs typeface="Helvetica Neue"/>
              <a:sym typeface="Helvetica Neue"/>
            </a:endParaRPr>
          </a:p>
        </p:txBody>
      </p:sp>
    </p:spTree>
    <p:extLst>
      <p:ext uri="{BB962C8B-B14F-4D97-AF65-F5344CB8AC3E}">
        <p14:creationId xmlns:p14="http://schemas.microsoft.com/office/powerpoint/2010/main" val="36581916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8" name="Google Shape;568;p12"/>
          <p:cNvSpPr txBox="1"/>
          <p:nvPr/>
        </p:nvSpPr>
        <p:spPr>
          <a:xfrm>
            <a:off x="1296000" y="1548000"/>
            <a:ext cx="9219600" cy="830997"/>
          </a:xfrm>
          <a:prstGeom prst="rect">
            <a:avLst/>
          </a:prstGeom>
          <a:noFill/>
          <a:ln>
            <a:noFill/>
          </a:ln>
        </p:spPr>
        <p:txBody>
          <a:bodyPr spcFirstLastPara="1" wrap="square" lIns="91425" tIns="45700" rIns="91425" bIns="45700" anchor="t" anchorCtr="0">
            <a:noAutofit/>
          </a:bodyPr>
          <a:lstStyle/>
          <a:p>
            <a:pPr lvl="0">
              <a:buSzPts val="4800"/>
            </a:pPr>
            <a:r>
              <a:rPr lang="en-US" sz="4800" b="1" dirty="0" err="1">
                <a:solidFill>
                  <a:srgbClr val="4D94B7"/>
                </a:solidFill>
                <a:latin typeface="Helvetica Neue" panose="020B0604020202020204" charset="0"/>
                <a:ea typeface="Helvetica Neue"/>
                <a:cs typeface="Helvetica Neue"/>
                <a:sym typeface="Helvetica Neue"/>
              </a:rPr>
              <a:t>Sammanfattningsvis</a:t>
            </a:r>
            <a:r>
              <a:rPr lang="en-US" sz="4800" b="1" dirty="0">
                <a:solidFill>
                  <a:srgbClr val="4D94B7"/>
                </a:solidFill>
                <a:latin typeface="Helvetica Neue" panose="020B0604020202020204" charset="0"/>
                <a:ea typeface="Helvetica Neue"/>
                <a:cs typeface="Helvetica Neue"/>
                <a:sym typeface="Helvetica Neue"/>
              </a:rPr>
              <a:t>
</a:t>
            </a:r>
            <a:endParaRPr lang="en-US" sz="1400" b="0" i="0" u="none" strike="noStrike" cap="none" dirty="0">
              <a:solidFill>
                <a:srgbClr val="000000"/>
              </a:solidFill>
              <a:latin typeface="Helvetica Neue" panose="020B0604020202020204" charset="0"/>
              <a:ea typeface="Helvetica Neue"/>
              <a:cs typeface="Helvetica Neue"/>
              <a:sym typeface="Helvetica Neue"/>
            </a:endParaRPr>
          </a:p>
        </p:txBody>
      </p:sp>
      <p:sp>
        <p:nvSpPr>
          <p:cNvPr id="569" name="Google Shape;569;p12"/>
          <p:cNvSpPr txBox="1"/>
          <p:nvPr/>
        </p:nvSpPr>
        <p:spPr>
          <a:xfrm>
            <a:off x="1296000" y="2304000"/>
            <a:ext cx="7032600" cy="523200"/>
          </a:xfrm>
          <a:prstGeom prst="rect">
            <a:avLst/>
          </a:prstGeom>
          <a:noFill/>
          <a:ln>
            <a:noFill/>
          </a:ln>
        </p:spPr>
        <p:txBody>
          <a:bodyPr spcFirstLastPara="1" wrap="square" lIns="91425" tIns="45700" rIns="91425" bIns="45700" anchor="t" anchorCtr="0">
            <a:noAutofit/>
          </a:bodyPr>
          <a:lstStyle/>
          <a:p>
            <a:pPr lvl="0" algn="just">
              <a:buSzPts val="2800"/>
            </a:pPr>
            <a:r>
              <a:rPr lang="sv-SE" sz="2800" b="1">
                <a:solidFill>
                  <a:srgbClr val="AED633"/>
                </a:solidFill>
                <a:latin typeface="Helvetica Neue" panose="020B0604020202020204" charset="0"/>
                <a:ea typeface="Helvetica Neue"/>
                <a:cs typeface="Helvetica Neue"/>
                <a:sym typeface="Helvetica Neue"/>
              </a:rPr>
              <a:t>Bra gjort! Nu vet du mer om:
</a:t>
            </a:r>
            <a:endParaRPr lang="en-US" sz="1400" b="0" i="0" u="none" strike="noStrike" cap="none" dirty="0">
              <a:solidFill>
                <a:srgbClr val="000000"/>
              </a:solidFill>
              <a:latin typeface="Helvetica Neue" panose="020B0604020202020204" charset="0"/>
              <a:ea typeface="Helvetica Neue"/>
              <a:cs typeface="Helvetica Neue"/>
              <a:sym typeface="Helvetica Neue"/>
            </a:endParaRPr>
          </a:p>
        </p:txBody>
      </p:sp>
      <p:pic>
        <p:nvPicPr>
          <p:cNvPr id="570" name="Google Shape;570;p12"/>
          <p:cNvPicPr preferRelativeResize="0"/>
          <p:nvPr/>
        </p:nvPicPr>
        <p:blipFill rotWithShape="1">
          <a:blip r:embed="rId3">
            <a:alphaModFix/>
          </a:blip>
          <a:srcRect/>
          <a:stretch/>
        </p:blipFill>
        <p:spPr>
          <a:xfrm>
            <a:off x="10972800" y="3372231"/>
            <a:ext cx="5601396" cy="5601396"/>
          </a:xfrm>
          <a:prstGeom prst="rect">
            <a:avLst/>
          </a:prstGeom>
          <a:noFill/>
          <a:ln>
            <a:noFill/>
          </a:ln>
        </p:spPr>
      </p:pic>
      <p:sp>
        <p:nvSpPr>
          <p:cNvPr id="3" name="Google Shape;98;p4">
            <a:extLst>
              <a:ext uri="{FF2B5EF4-FFF2-40B4-BE49-F238E27FC236}">
                <a16:creationId xmlns:a16="http://schemas.microsoft.com/office/drawing/2014/main" id="{1A1B7B9D-9023-239C-34E7-12FF2965B3C1}"/>
              </a:ext>
            </a:extLst>
          </p:cNvPr>
          <p:cNvSpPr txBox="1"/>
          <p:nvPr/>
        </p:nvSpPr>
        <p:spPr>
          <a:xfrm>
            <a:off x="1296000" y="3383999"/>
            <a:ext cx="9775274" cy="5364000"/>
          </a:xfrm>
          <a:prstGeom prst="rect">
            <a:avLst/>
          </a:prstGeom>
          <a:noFill/>
          <a:ln>
            <a:noFill/>
          </a:ln>
        </p:spPr>
        <p:txBody>
          <a:bodyPr spcFirstLastPara="1" wrap="square" lIns="91425" tIns="45700" rIns="91425" bIns="45700" anchor="t" anchorCtr="0">
            <a:noAutofit/>
          </a:bodyPr>
          <a:lstStyle/>
          <a:p>
            <a:pPr marL="628650" lvl="0" indent="-628650">
              <a:spcAft>
                <a:spcPts val="1000"/>
              </a:spcAft>
              <a:buSzPct val="100000"/>
              <a:buBlip>
                <a:blip r:embed="rId4"/>
              </a:buBlip>
            </a:pPr>
            <a:r>
              <a:rPr lang="sv-SE" sz="2400" dirty="0">
                <a:solidFill>
                  <a:schemeClr val="dk1"/>
                </a:solidFill>
                <a:latin typeface="Helvetica Neue" panose="020B0604020202020204" charset="0"/>
                <a:ea typeface="Helvetica Neue"/>
                <a:cs typeface="Helvetica Neue"/>
                <a:sym typeface="Helvetica Neue"/>
              </a:rPr>
              <a:t>Egenskaperna hos en intraprenör
Mervärdet av att tänka och agera som en intraprenör
Personlig utveckling som förutsättning för </a:t>
            </a:r>
            <a:r>
              <a:rPr lang="sv-SE" sz="2400" dirty="0" err="1">
                <a:solidFill>
                  <a:schemeClr val="dk1"/>
                </a:solidFill>
                <a:latin typeface="Helvetica Neue" panose="020B0604020202020204" charset="0"/>
                <a:ea typeface="Helvetica Neue"/>
                <a:cs typeface="Helvetica Neue"/>
                <a:sym typeface="Helvetica Neue"/>
              </a:rPr>
              <a:t>intraprenöriellt</a:t>
            </a:r>
            <a:r>
              <a:rPr lang="sv-SE" sz="2400" dirty="0">
                <a:solidFill>
                  <a:schemeClr val="dk1"/>
                </a:solidFill>
                <a:latin typeface="Helvetica Neue" panose="020B0604020202020204" charset="0"/>
                <a:ea typeface="Helvetica Neue"/>
                <a:cs typeface="Helvetica Neue"/>
                <a:sym typeface="Helvetica Neue"/>
              </a:rPr>
              <a:t> beteende
Betydelsen och de viktigaste dimensionerna av </a:t>
            </a:r>
            <a:r>
              <a:rPr lang="sv-SE" sz="2400" dirty="0" err="1">
                <a:solidFill>
                  <a:schemeClr val="dk1"/>
                </a:solidFill>
                <a:latin typeface="Helvetica Neue" panose="020B0604020202020204" charset="0"/>
                <a:ea typeface="Helvetica Neue"/>
                <a:cs typeface="Helvetica Neue"/>
                <a:sym typeface="Helvetica Neue"/>
              </a:rPr>
              <a:t>mindfulness</a:t>
            </a:r>
            <a:r>
              <a:rPr lang="sv-SE" sz="2400" dirty="0">
                <a:solidFill>
                  <a:schemeClr val="dk1"/>
                </a:solidFill>
                <a:latin typeface="Helvetica Neue" panose="020B0604020202020204" charset="0"/>
                <a:ea typeface="Helvetica Neue"/>
                <a:cs typeface="Helvetica Neue"/>
                <a:sym typeface="Helvetica Neue"/>
              </a:rPr>
              <a:t>
De positiva effekterna av </a:t>
            </a:r>
            <a:r>
              <a:rPr lang="sv-SE" sz="2400" dirty="0" err="1">
                <a:solidFill>
                  <a:schemeClr val="dk1"/>
                </a:solidFill>
                <a:latin typeface="Helvetica Neue" panose="020B0604020202020204" charset="0"/>
                <a:ea typeface="Helvetica Neue"/>
                <a:cs typeface="Helvetica Neue"/>
                <a:sym typeface="Helvetica Neue"/>
              </a:rPr>
              <a:t>mindfulness</a:t>
            </a:r>
            <a:r>
              <a:rPr lang="sv-SE" sz="2400" dirty="0">
                <a:solidFill>
                  <a:schemeClr val="dk1"/>
                </a:solidFill>
                <a:latin typeface="Helvetica Neue" panose="020B0604020202020204" charset="0"/>
                <a:ea typeface="Helvetica Neue"/>
                <a:cs typeface="Helvetica Neue"/>
                <a:sym typeface="Helvetica Neue"/>
              </a:rPr>
              <a:t>
Betydelsen och de viktigaste dimensionerna av självmedvetenhet
Faserna av utveckling av självmedvetenhet
Framgångsrik övning och användning för att utnyttja </a:t>
            </a:r>
            <a:r>
              <a:rPr lang="sv-SE" sz="2400" dirty="0" err="1">
                <a:solidFill>
                  <a:schemeClr val="dk1"/>
                </a:solidFill>
                <a:latin typeface="Helvetica Neue" panose="020B0604020202020204" charset="0"/>
                <a:ea typeface="Helvetica Neue"/>
                <a:cs typeface="Helvetica Neue"/>
                <a:sym typeface="Helvetica Neue"/>
              </a:rPr>
              <a:t>mindfulness</a:t>
            </a:r>
            <a:r>
              <a:rPr lang="sv-SE" sz="2400" dirty="0">
                <a:solidFill>
                  <a:schemeClr val="dk1"/>
                </a:solidFill>
                <a:latin typeface="Helvetica Neue" panose="020B0604020202020204" charset="0"/>
                <a:ea typeface="Helvetica Neue"/>
                <a:cs typeface="Helvetica Neue"/>
                <a:sym typeface="Helvetica Neue"/>
              </a:rPr>
              <a:t> i det dagliga livet och arbetet
Framgångsrik övning och användning för att utnyttja självmedvetenhet i det dagliga livet och arbetet</a:t>
            </a:r>
            <a:endParaRPr lang="en-US" sz="2400" b="0" i="0" u="none" strike="noStrike" cap="none" dirty="0">
              <a:solidFill>
                <a:schemeClr val="dk1"/>
              </a:solidFill>
              <a:latin typeface="Helvetica Neue" panose="020B0604020202020204" charset="0"/>
              <a:ea typeface="Helvetica Neue"/>
              <a:cs typeface="Helvetica Neue"/>
              <a:sym typeface="Helvetica Neue"/>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583" name="Google Shape;583;p43"/>
          <p:cNvSpPr txBox="1"/>
          <p:nvPr/>
        </p:nvSpPr>
        <p:spPr>
          <a:xfrm>
            <a:off x="1296000" y="1548000"/>
            <a:ext cx="8571931" cy="830956"/>
          </a:xfrm>
          <a:prstGeom prst="rect">
            <a:avLst/>
          </a:prstGeom>
          <a:noFill/>
          <a:ln>
            <a:noFill/>
          </a:ln>
        </p:spPr>
        <p:txBody>
          <a:bodyPr spcFirstLastPara="1" wrap="square" lIns="91425" tIns="45700" rIns="91425" bIns="45700" anchor="t" anchorCtr="0">
            <a:noAutofit/>
          </a:bodyPr>
          <a:lstStyle/>
          <a:p>
            <a:pPr lvl="0">
              <a:buSzPts val="4800"/>
            </a:pPr>
            <a:r>
              <a:rPr lang="en-US" sz="4800" b="1" dirty="0" err="1">
                <a:solidFill>
                  <a:srgbClr val="4D94B7"/>
                </a:solidFill>
                <a:latin typeface="Helvetica Neue" panose="020B0604020202020204" charset="0"/>
                <a:ea typeface="Helvetica Neue"/>
                <a:cs typeface="Helvetica Neue"/>
                <a:sym typeface="Helvetica Neue"/>
              </a:rPr>
              <a:t>Bibliografi</a:t>
            </a:r>
            <a:r>
              <a:rPr lang="en-US" sz="4800" b="1" dirty="0">
                <a:solidFill>
                  <a:srgbClr val="4D94B7"/>
                </a:solidFill>
                <a:latin typeface="Helvetica Neue" panose="020B0604020202020204" charset="0"/>
                <a:ea typeface="Helvetica Neue"/>
                <a:cs typeface="Helvetica Neue"/>
                <a:sym typeface="Helvetica Neue"/>
              </a:rPr>
              <a:t> </a:t>
            </a:r>
            <a:r>
              <a:rPr lang="en-US" sz="4800" b="1" i="0" u="none" strike="noStrike" cap="none" dirty="0">
                <a:solidFill>
                  <a:srgbClr val="4D94B7"/>
                </a:solidFill>
                <a:latin typeface="Helvetica Neue" panose="020B0604020202020204" charset="0"/>
                <a:ea typeface="Helvetica Neue"/>
                <a:cs typeface="Helvetica Neue"/>
                <a:sym typeface="Helvetica Neue"/>
              </a:rPr>
              <a:t>(1)</a:t>
            </a:r>
            <a:endParaRPr lang="en-US" sz="1400" b="0" i="0" u="none" strike="noStrike" cap="none" dirty="0">
              <a:solidFill>
                <a:srgbClr val="000000"/>
              </a:solidFill>
              <a:latin typeface="Helvetica Neue" panose="020B0604020202020204" charset="0"/>
              <a:ea typeface="Helvetica Neue"/>
              <a:cs typeface="Helvetica Neue"/>
              <a:sym typeface="Helvetica Neue"/>
            </a:endParaRPr>
          </a:p>
        </p:txBody>
      </p:sp>
      <p:sp>
        <p:nvSpPr>
          <p:cNvPr id="584" name="Google Shape;584;p43"/>
          <p:cNvSpPr/>
          <p:nvPr/>
        </p:nvSpPr>
        <p:spPr>
          <a:xfrm>
            <a:off x="1296000" y="3384000"/>
            <a:ext cx="15840000" cy="6063158"/>
          </a:xfrm>
          <a:prstGeom prst="rect">
            <a:avLst/>
          </a:prstGeom>
          <a:noFill/>
          <a:ln>
            <a:noFill/>
          </a:ln>
        </p:spPr>
        <p:txBody>
          <a:bodyPr spcFirstLastPara="1" wrap="square" lIns="91425" tIns="45700" rIns="91425" bIns="45700" anchor="t" anchorCtr="0">
            <a:noAutofit/>
          </a:bodyPr>
          <a:lstStyle/>
          <a:p>
            <a:pPr marL="534988" marR="0" lvl="0" indent="-534988" algn="l" rtl="0">
              <a:lnSpc>
                <a:spcPct val="100000"/>
              </a:lnSpc>
              <a:spcAft>
                <a:spcPts val="2400"/>
              </a:spcAft>
              <a:buClr>
                <a:srgbClr val="4D94B7"/>
              </a:buClr>
              <a:buSzPct val="105000"/>
              <a:buFont typeface="+mj-lt"/>
              <a:buAutoNum type="arabicParenBoth"/>
            </a:pPr>
            <a:r>
              <a:rPr lang="en-US" sz="2400" b="0" i="0" u="none" strike="noStrike" cap="none" dirty="0">
                <a:solidFill>
                  <a:srgbClr val="000000"/>
                </a:solidFill>
                <a:latin typeface="Helvetica Neue" panose="020B0604020202020204" charset="0"/>
                <a:ea typeface="Helvetica Neue"/>
                <a:cs typeface="Helvetica Neue"/>
                <a:sym typeface="Helvetica Neue"/>
              </a:rPr>
              <a:t>AOK Gesundheitsmagazin (2021). </a:t>
            </a:r>
            <a:r>
              <a:rPr lang="en-US" sz="2400" b="0" i="1" u="none" strike="noStrike" cap="none" dirty="0">
                <a:solidFill>
                  <a:srgbClr val="000000"/>
                </a:solidFill>
                <a:latin typeface="Helvetica Neue" panose="020B0604020202020204" charset="0"/>
                <a:ea typeface="Helvetica Neue"/>
                <a:cs typeface="Helvetica Neue"/>
                <a:sym typeface="Helvetica Neue"/>
              </a:rPr>
              <a:t>Selbstbewusstsein stärken – die besten Tipps. </a:t>
            </a:r>
            <a:r>
              <a:rPr lang="en-US" sz="2400" b="0" i="0" u="none" strike="noStrike" cap="none" dirty="0">
                <a:solidFill>
                  <a:srgbClr val="000000"/>
                </a:solidFill>
                <a:latin typeface="Helvetica Neue" panose="020B0604020202020204" charset="0"/>
                <a:ea typeface="Helvetica Neue"/>
                <a:cs typeface="Helvetica Neue"/>
                <a:sym typeface="Helvetica Neue"/>
              </a:rPr>
              <a:t>https://www.aok.de/pk/magazin/wohlbefinden/selbstbewusstsein/selbstbewusstsein-staerken-die-besten-tipps/.</a:t>
            </a:r>
          </a:p>
          <a:p>
            <a:pPr marL="534988" indent="-534988">
              <a:spcAft>
                <a:spcPts val="2400"/>
              </a:spcAft>
              <a:buClr>
                <a:srgbClr val="4D94B7"/>
              </a:buClr>
              <a:buSzPct val="105000"/>
              <a:buFont typeface="+mj-lt"/>
              <a:buAutoNum type="arabicParenBoth"/>
            </a:pPr>
            <a:r>
              <a:rPr lang="en-US" sz="2400" b="0" i="0" dirty="0">
                <a:solidFill>
                  <a:srgbClr val="000000"/>
                </a:solidFill>
                <a:effectLst/>
                <a:latin typeface="Helvetica Neue" panose="020B0604020202020204" charset="0"/>
              </a:rPr>
              <a:t>Bacigalupo, M., Kampylis, P., Punie, Y. and Van Den Brande, L. (2016). </a:t>
            </a:r>
            <a:r>
              <a:rPr lang="en-US" sz="2400" b="0" i="1" dirty="0">
                <a:solidFill>
                  <a:srgbClr val="000000"/>
                </a:solidFill>
                <a:effectLst/>
                <a:latin typeface="Helvetica Neue" panose="020B0604020202020204" charset="0"/>
              </a:rPr>
              <a:t>EntreComp: The Entrepreneurship Competence Framework</a:t>
            </a:r>
            <a:r>
              <a:rPr lang="en-US" sz="2400" b="0" i="0" dirty="0">
                <a:solidFill>
                  <a:srgbClr val="000000"/>
                </a:solidFill>
                <a:effectLst/>
                <a:latin typeface="Helvetica Neue" panose="020B0604020202020204" charset="0"/>
              </a:rPr>
              <a:t>. EUR 27939 EN. Luxembourg (Luxembourg): Publications Office of the European Union; 2016. JRC101581. https://publications.jrc.ec.europa.eu/repository/handle/JRC101581.</a:t>
            </a:r>
            <a:endParaRPr lang="en-US" sz="2400" b="0" i="0" u="none" strike="noStrike" cap="none" dirty="0">
              <a:solidFill>
                <a:srgbClr val="000000"/>
              </a:solidFill>
              <a:latin typeface="Helvetica Neue" panose="020B0604020202020204" charset="0"/>
              <a:ea typeface="Helvetica Neue"/>
              <a:cs typeface="Helvetica Neue"/>
              <a:sym typeface="Helvetica Neue"/>
            </a:endParaRPr>
          </a:p>
          <a:p>
            <a:pPr marL="534988" marR="0" lvl="0" indent="-534988" algn="l" rtl="0">
              <a:lnSpc>
                <a:spcPct val="100000"/>
              </a:lnSpc>
              <a:spcAft>
                <a:spcPts val="2400"/>
              </a:spcAft>
              <a:buClr>
                <a:srgbClr val="4D94B7"/>
              </a:buClr>
              <a:buSzPct val="105000"/>
              <a:buFont typeface="+mj-lt"/>
              <a:buAutoNum type="arabicParenBoth"/>
            </a:pPr>
            <a:r>
              <a:rPr lang="en-US" sz="2400" b="0" i="0" u="none" strike="noStrike" cap="none" dirty="0">
                <a:solidFill>
                  <a:srgbClr val="000000"/>
                </a:solidFill>
                <a:latin typeface="Helvetica Neue" panose="020B0604020202020204" charset="0"/>
                <a:ea typeface="Helvetica Neue"/>
                <a:cs typeface="Helvetica Neue"/>
                <a:sym typeface="Helvetica Neue"/>
              </a:rPr>
              <a:t>Coles, N. A., Larsen, J. T., &amp; Lench, H. C. (2019). A meta-analysis of the facial feedback literature: Effects of facial feedback on emotional experience are small and variable. </a:t>
            </a:r>
            <a:r>
              <a:rPr lang="en-US" sz="2400" b="0" i="1" u="none" strike="noStrike" cap="none" dirty="0">
                <a:solidFill>
                  <a:srgbClr val="000000"/>
                </a:solidFill>
                <a:latin typeface="Helvetica Neue" panose="020B0604020202020204" charset="0"/>
                <a:ea typeface="Helvetica Neue"/>
                <a:cs typeface="Helvetica Neue"/>
                <a:sym typeface="Helvetica Neue"/>
              </a:rPr>
              <a:t>Psychological Bulletin</a:t>
            </a:r>
            <a:r>
              <a:rPr lang="en-US" sz="2400" b="0" i="0" u="none" strike="noStrike" cap="none" dirty="0">
                <a:solidFill>
                  <a:srgbClr val="000000"/>
                </a:solidFill>
                <a:latin typeface="Helvetica Neue" panose="020B0604020202020204" charset="0"/>
                <a:ea typeface="Helvetica Neue"/>
                <a:cs typeface="Helvetica Neue"/>
                <a:sym typeface="Helvetica Neue"/>
              </a:rPr>
              <a:t>, 145(6), pp. 610–651. https://doi.org/10.1037/bul0000194.</a:t>
            </a:r>
            <a:endParaRPr lang="en-US" sz="2400" dirty="0">
              <a:latin typeface="Helvetica Neue" panose="020B0604020202020204" charset="0"/>
            </a:endParaRPr>
          </a:p>
          <a:p>
            <a:pPr marL="534988" marR="0" lvl="0" indent="-534988" algn="l" rtl="0">
              <a:lnSpc>
                <a:spcPct val="100000"/>
              </a:lnSpc>
              <a:spcAft>
                <a:spcPts val="2400"/>
              </a:spcAft>
              <a:buClr>
                <a:srgbClr val="4D94B7"/>
              </a:buClr>
              <a:buSzPct val="105000"/>
              <a:buFont typeface="+mj-lt"/>
              <a:buAutoNum type="arabicParenBoth"/>
            </a:pPr>
            <a:r>
              <a:rPr lang="en-US" sz="2400" b="0" i="0" u="none" strike="noStrike" cap="none" dirty="0">
                <a:solidFill>
                  <a:srgbClr val="000000"/>
                </a:solidFill>
                <a:latin typeface="Helvetica Neue" panose="020B0604020202020204" charset="0"/>
                <a:ea typeface="Helvetica Neue"/>
                <a:cs typeface="Helvetica Neue"/>
                <a:sym typeface="Helvetica Neue"/>
              </a:rPr>
              <a:t>Hisrich, R. D. (1990). Entrepreneurship/intrapreneurship</a:t>
            </a:r>
            <a:r>
              <a:rPr lang="en-US" sz="2400" b="0" i="1" u="none" strike="noStrike" cap="none" dirty="0">
                <a:solidFill>
                  <a:srgbClr val="000000"/>
                </a:solidFill>
                <a:latin typeface="Helvetica Neue" panose="020B0604020202020204" charset="0"/>
                <a:ea typeface="Helvetica Neue"/>
                <a:cs typeface="Helvetica Neue"/>
                <a:sym typeface="Helvetica Neue"/>
              </a:rPr>
              <a:t>. American Psychologist</a:t>
            </a:r>
            <a:r>
              <a:rPr lang="en-US" sz="2400" b="0" i="0" u="none" strike="noStrike" cap="none" dirty="0">
                <a:solidFill>
                  <a:srgbClr val="000000"/>
                </a:solidFill>
                <a:latin typeface="Helvetica Neue" panose="020B0604020202020204" charset="0"/>
                <a:ea typeface="Helvetica Neue"/>
                <a:cs typeface="Helvetica Neue"/>
                <a:sym typeface="Helvetica Neue"/>
              </a:rPr>
              <a:t>, 45(2), pp. 209–222.</a:t>
            </a:r>
            <a:endParaRPr lang="en-US" sz="2400" dirty="0">
              <a:latin typeface="Helvetica Neue" panose="020B0604020202020204" charset="0"/>
            </a:endParaRPr>
          </a:p>
          <a:p>
            <a:pPr marL="534988" marR="0" lvl="0" indent="-534988" algn="l" rtl="0">
              <a:lnSpc>
                <a:spcPct val="100000"/>
              </a:lnSpc>
              <a:spcAft>
                <a:spcPts val="2400"/>
              </a:spcAft>
              <a:buClr>
                <a:srgbClr val="4D94B7"/>
              </a:buClr>
              <a:buSzPct val="105000"/>
              <a:buFont typeface="+mj-lt"/>
              <a:buAutoNum type="arabicParenBoth"/>
            </a:pPr>
            <a:r>
              <a:rPr lang="en-US" sz="2400" b="0" i="0" u="none" strike="noStrike" cap="none" dirty="0">
                <a:solidFill>
                  <a:srgbClr val="000000"/>
                </a:solidFill>
                <a:latin typeface="Helvetica Neue" panose="020B0604020202020204" charset="0"/>
                <a:ea typeface="Helvetica Neue"/>
                <a:cs typeface="Helvetica Neue"/>
                <a:sym typeface="Helvetica Neue"/>
              </a:rPr>
              <a:t>Keng, S.-L.; Smoski, M. J.; Robins, C. J. (2011). Effects of Mindfulness on Psychological Health: A Review of Empirical Studies. </a:t>
            </a:r>
            <a:r>
              <a:rPr lang="en-US" sz="2400" b="0" i="1" u="none" strike="noStrike" cap="none" dirty="0">
                <a:solidFill>
                  <a:srgbClr val="000000"/>
                </a:solidFill>
                <a:latin typeface="Helvetica Neue" panose="020B0604020202020204" charset="0"/>
                <a:ea typeface="Helvetica Neue"/>
                <a:cs typeface="Helvetica Neue"/>
                <a:sym typeface="Helvetica Neue"/>
              </a:rPr>
              <a:t>Clinical Psychology Review</a:t>
            </a:r>
            <a:r>
              <a:rPr lang="en-US" sz="2400" b="0" i="0" u="none" strike="noStrike" cap="none" dirty="0">
                <a:solidFill>
                  <a:srgbClr val="000000"/>
                </a:solidFill>
                <a:latin typeface="Helvetica Neue" panose="020B0604020202020204" charset="0"/>
                <a:ea typeface="Helvetica Neue"/>
                <a:cs typeface="Helvetica Neue"/>
                <a:sym typeface="Helvetica Neue"/>
              </a:rPr>
              <a:t>, 31(6), pp. 1041–1056.</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4"/>
          <p:cNvSpPr txBox="1"/>
          <p:nvPr/>
        </p:nvSpPr>
        <p:spPr>
          <a:xfrm>
            <a:off x="1295400" y="1548000"/>
            <a:ext cx="3361031" cy="830997"/>
          </a:xfrm>
          <a:prstGeom prst="rect">
            <a:avLst/>
          </a:prstGeom>
          <a:noFill/>
          <a:ln>
            <a:noFill/>
          </a:ln>
        </p:spPr>
        <p:txBody>
          <a:bodyPr spcFirstLastPara="1" wrap="square" lIns="91425" tIns="45700" rIns="91425" bIns="45700" anchor="t" anchorCtr="0">
            <a:noAutofit/>
          </a:bodyPr>
          <a:lstStyle/>
          <a:p>
            <a:pPr lvl="0">
              <a:buSzPts val="4800"/>
            </a:pPr>
            <a:r>
              <a:rPr lang="en-US" sz="4800" b="1" dirty="0" err="1">
                <a:solidFill>
                  <a:srgbClr val="4D94B7"/>
                </a:solidFill>
                <a:latin typeface="Helvetica Neue"/>
                <a:ea typeface="Helvetica Neue"/>
                <a:cs typeface="Helvetica Neue"/>
                <a:sym typeface="Helvetica Neue"/>
              </a:rPr>
              <a:t>Mål</a:t>
            </a:r>
            <a:r>
              <a:rPr lang="en-US" sz="4800" b="1" dirty="0">
                <a:solidFill>
                  <a:srgbClr val="4D94B7"/>
                </a:solidFill>
                <a:latin typeface="Helvetica Neue"/>
                <a:ea typeface="Helvetica Neue"/>
                <a:cs typeface="Helvetica Neue"/>
                <a:sym typeface="Helvetica Neue"/>
              </a:rPr>
              <a:t>
</a:t>
            </a:r>
            <a:endParaRPr lang="en-US" sz="4800" b="1" i="0" u="none" strike="noStrike" cap="none" dirty="0">
              <a:solidFill>
                <a:srgbClr val="AED633"/>
              </a:solidFill>
              <a:latin typeface="Helvetica Neue"/>
              <a:ea typeface="Helvetica Neue"/>
              <a:cs typeface="Helvetica Neue"/>
              <a:sym typeface="Helvetica Neue"/>
            </a:endParaRPr>
          </a:p>
        </p:txBody>
      </p:sp>
      <p:sp>
        <p:nvSpPr>
          <p:cNvPr id="98" name="Google Shape;98;p4"/>
          <p:cNvSpPr txBox="1"/>
          <p:nvPr/>
        </p:nvSpPr>
        <p:spPr>
          <a:xfrm>
            <a:off x="1296000" y="4104000"/>
            <a:ext cx="9360000" cy="461624"/>
          </a:xfrm>
          <a:prstGeom prst="rect">
            <a:avLst/>
          </a:prstGeom>
          <a:noFill/>
          <a:ln>
            <a:noFill/>
          </a:ln>
        </p:spPr>
        <p:txBody>
          <a:bodyPr spcFirstLastPara="1" wrap="square" lIns="91425" tIns="45700" rIns="91425" bIns="45700" anchor="t" anchorCtr="0">
            <a:noAutofit/>
          </a:bodyPr>
          <a:lstStyle/>
          <a:p>
            <a:pPr marL="542925" lvl="0" indent="-542925">
              <a:spcAft>
                <a:spcPts val="1800"/>
              </a:spcAft>
              <a:buBlip>
                <a:blip r:embed="rId3"/>
              </a:buBlip>
            </a:pPr>
            <a:r>
              <a:rPr lang="sv-SE" sz="2400" dirty="0">
                <a:latin typeface="Helvetica Neue" panose="020B0604020202020204" charset="0"/>
                <a:ea typeface="Calibri" panose="020F0502020204030204" pitchFamily="34" charset="0"/>
                <a:cs typeface="Times New Roman" panose="02020603050405020304" pitchFamily="18" charset="0"/>
              </a:rPr>
              <a:t>Identifiera egenskaperna hos en intraprenör
Inse mervärdet av att tänka och agera som en intraprenör
Att känna till betydelsen och de viktigaste dimensionerna av </a:t>
            </a:r>
            <a:r>
              <a:rPr lang="sv-SE" sz="2400" dirty="0" err="1">
                <a:latin typeface="Helvetica Neue" panose="020B0604020202020204" charset="0"/>
                <a:ea typeface="Calibri" panose="020F0502020204030204" pitchFamily="34" charset="0"/>
                <a:cs typeface="Times New Roman" panose="02020603050405020304" pitchFamily="18" charset="0"/>
              </a:rPr>
              <a:t>mindfulness</a:t>
            </a:r>
            <a:r>
              <a:rPr lang="sv-SE" sz="2400" dirty="0">
                <a:latin typeface="Helvetica Neue" panose="020B0604020202020204" charset="0"/>
                <a:ea typeface="Calibri" panose="020F0502020204030204" pitchFamily="34" charset="0"/>
                <a:cs typeface="Times New Roman" panose="02020603050405020304" pitchFamily="18" charset="0"/>
              </a:rPr>
              <a:t> och självmedvetenhet i samband med </a:t>
            </a:r>
            <a:r>
              <a:rPr lang="sv-SE" sz="2400" dirty="0" err="1">
                <a:latin typeface="Helvetica Neue" panose="020B0604020202020204" charset="0"/>
                <a:ea typeface="Calibri" panose="020F0502020204030204" pitchFamily="34" charset="0"/>
                <a:cs typeface="Times New Roman" panose="02020603050405020304" pitchFamily="18" charset="0"/>
              </a:rPr>
              <a:t>intraprenöriell</a:t>
            </a:r>
            <a:r>
              <a:rPr lang="sv-SE" sz="2400" dirty="0">
                <a:latin typeface="Helvetica Neue" panose="020B0604020202020204" charset="0"/>
                <a:ea typeface="Calibri" panose="020F0502020204030204" pitchFamily="34" charset="0"/>
                <a:cs typeface="Times New Roman" panose="02020603050405020304" pitchFamily="18" charset="0"/>
              </a:rPr>
              <a:t> handling
Framgångsrik övning och användning, baserat på modulens insikter, för att utnyttja självmedvetenhet och </a:t>
            </a:r>
            <a:r>
              <a:rPr lang="sv-SE" sz="2400" dirty="0" err="1">
                <a:latin typeface="Helvetica Neue" panose="020B0604020202020204" charset="0"/>
                <a:ea typeface="Calibri" panose="020F0502020204030204" pitchFamily="34" charset="0"/>
                <a:cs typeface="Times New Roman" panose="02020603050405020304" pitchFamily="18" charset="0"/>
              </a:rPr>
              <a:t>mindfulness</a:t>
            </a:r>
            <a:r>
              <a:rPr lang="sv-SE" sz="2400" dirty="0">
                <a:latin typeface="Helvetica Neue" panose="020B0604020202020204" charset="0"/>
                <a:ea typeface="Calibri" panose="020F0502020204030204" pitchFamily="34" charset="0"/>
                <a:cs typeface="Times New Roman" panose="02020603050405020304" pitchFamily="18" charset="0"/>
              </a:rPr>
              <a:t> i det dagliga livet och arbetet</a:t>
            </a:r>
            <a:endParaRPr lang="en-US" sz="2400" dirty="0">
              <a:effectLst/>
              <a:latin typeface="Helvetica Neue" panose="020B0604020202020204" charset="0"/>
              <a:ea typeface="Calibri" panose="020F0502020204030204" pitchFamily="34" charset="0"/>
              <a:cs typeface="Times New Roman" panose="02020603050405020304" pitchFamily="18" charset="0"/>
            </a:endParaRPr>
          </a:p>
        </p:txBody>
      </p:sp>
      <p:sp>
        <p:nvSpPr>
          <p:cNvPr id="104" name="Google Shape;104;p4"/>
          <p:cNvSpPr txBox="1"/>
          <p:nvPr/>
        </p:nvSpPr>
        <p:spPr>
          <a:xfrm>
            <a:off x="1296000" y="3384000"/>
            <a:ext cx="9144000" cy="461665"/>
          </a:xfrm>
          <a:prstGeom prst="rect">
            <a:avLst/>
          </a:prstGeom>
          <a:noFill/>
          <a:ln>
            <a:noFill/>
          </a:ln>
        </p:spPr>
        <p:txBody>
          <a:bodyPr spcFirstLastPara="1" wrap="square" lIns="91425" tIns="45700" rIns="91425" bIns="45700" anchor="t" anchorCtr="0">
            <a:noAutofit/>
          </a:bodyPr>
          <a:lstStyle/>
          <a:p>
            <a:pPr lvl="0" algn="just">
              <a:buSzPts val="2400"/>
            </a:pPr>
            <a:r>
              <a:rPr lang="sv-SE" sz="2400" b="1" dirty="0">
                <a:solidFill>
                  <a:srgbClr val="AED633"/>
                </a:solidFill>
                <a:latin typeface="Helvetica Neue"/>
                <a:ea typeface="Helvetica Neue"/>
                <a:cs typeface="Helvetica Neue"/>
                <a:sym typeface="Helvetica Neue"/>
              </a:rPr>
              <a:t>I slutet av denna modul kommer du att kunna:
</a:t>
            </a:r>
            <a:endParaRPr lang="en-US" sz="1400" b="1" i="0" u="none" strike="noStrike" cap="none" dirty="0">
              <a:solidFill>
                <a:srgbClr val="AED633"/>
              </a:solidFill>
              <a:latin typeface="Helvetica Neue"/>
              <a:ea typeface="Helvetica Neue"/>
              <a:cs typeface="Helvetica Neue"/>
              <a:sym typeface="Helvetica Neue"/>
            </a:endParaRPr>
          </a:p>
        </p:txBody>
      </p:sp>
      <p:pic>
        <p:nvPicPr>
          <p:cNvPr id="105" name="Google Shape;105;p4"/>
          <p:cNvPicPr preferRelativeResize="0"/>
          <p:nvPr/>
        </p:nvPicPr>
        <p:blipFill rotWithShape="1">
          <a:blip r:embed="rId4">
            <a:alphaModFix/>
          </a:blip>
          <a:srcRect/>
          <a:stretch/>
        </p:blipFill>
        <p:spPr>
          <a:xfrm>
            <a:off x="10439400" y="2740507"/>
            <a:ext cx="6060593" cy="6060593"/>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583" name="Google Shape;583;p43"/>
          <p:cNvSpPr txBox="1"/>
          <p:nvPr/>
        </p:nvSpPr>
        <p:spPr>
          <a:xfrm>
            <a:off x="1296000" y="1548000"/>
            <a:ext cx="10155072" cy="830956"/>
          </a:xfrm>
          <a:prstGeom prst="rect">
            <a:avLst/>
          </a:prstGeom>
          <a:noFill/>
          <a:ln>
            <a:noFill/>
          </a:ln>
        </p:spPr>
        <p:txBody>
          <a:bodyPr spcFirstLastPara="1" wrap="square" lIns="91425" tIns="45700" rIns="91425" bIns="45700" anchor="t" anchorCtr="0">
            <a:noAutofit/>
          </a:bodyPr>
          <a:lstStyle/>
          <a:p>
            <a:pPr lvl="0">
              <a:buSzPts val="4800"/>
            </a:pPr>
            <a:r>
              <a:rPr lang="en-US" sz="4800" b="1" dirty="0" err="1">
                <a:solidFill>
                  <a:srgbClr val="4D94B7"/>
                </a:solidFill>
                <a:latin typeface="Helvetica Neue" panose="020B0604020202020204" charset="0"/>
                <a:ea typeface="Helvetica Neue"/>
                <a:cs typeface="Helvetica Neue"/>
                <a:sym typeface="Helvetica Neue"/>
              </a:rPr>
              <a:t>Bibliografi</a:t>
            </a:r>
            <a:r>
              <a:rPr lang="en-US" sz="4800" b="1" dirty="0">
                <a:solidFill>
                  <a:srgbClr val="4D94B7"/>
                </a:solidFill>
                <a:latin typeface="Helvetica Neue" panose="020B0604020202020204" charset="0"/>
                <a:ea typeface="Helvetica Neue"/>
                <a:cs typeface="Helvetica Neue"/>
                <a:sym typeface="Helvetica Neue"/>
              </a:rPr>
              <a:t> </a:t>
            </a:r>
            <a:r>
              <a:rPr lang="en-US" sz="4800" b="1" i="0" u="none" strike="noStrike" cap="none" dirty="0">
                <a:solidFill>
                  <a:srgbClr val="4D94B7"/>
                </a:solidFill>
                <a:latin typeface="Helvetica Neue" panose="020B0604020202020204" charset="0"/>
                <a:ea typeface="Helvetica Neue"/>
                <a:cs typeface="Helvetica Neue"/>
                <a:sym typeface="Helvetica Neue"/>
              </a:rPr>
              <a:t>(2)</a:t>
            </a:r>
            <a:endParaRPr lang="en-US" sz="1400" b="0" i="0" u="none" strike="noStrike" cap="none" dirty="0">
              <a:solidFill>
                <a:srgbClr val="000000"/>
              </a:solidFill>
              <a:latin typeface="Helvetica Neue" panose="020B0604020202020204" charset="0"/>
              <a:ea typeface="Helvetica Neue"/>
              <a:cs typeface="Helvetica Neue"/>
              <a:sym typeface="Helvetica Neue"/>
            </a:endParaRPr>
          </a:p>
        </p:txBody>
      </p:sp>
      <p:sp>
        <p:nvSpPr>
          <p:cNvPr id="584" name="Google Shape;584;p43"/>
          <p:cNvSpPr/>
          <p:nvPr/>
        </p:nvSpPr>
        <p:spPr>
          <a:xfrm>
            <a:off x="1296000" y="3384000"/>
            <a:ext cx="15840000" cy="3600945"/>
          </a:xfrm>
          <a:prstGeom prst="rect">
            <a:avLst/>
          </a:prstGeom>
          <a:noFill/>
          <a:ln>
            <a:noFill/>
          </a:ln>
        </p:spPr>
        <p:txBody>
          <a:bodyPr spcFirstLastPara="1" wrap="square" lIns="91425" tIns="45700" rIns="91425" bIns="45700" anchor="t" anchorCtr="0">
            <a:noAutofit/>
          </a:bodyPr>
          <a:lstStyle/>
          <a:p>
            <a:pPr marL="534988" marR="0" lvl="0" indent="-534988" algn="l" rtl="0">
              <a:lnSpc>
                <a:spcPct val="100000"/>
              </a:lnSpc>
              <a:spcAft>
                <a:spcPts val="2400"/>
              </a:spcAft>
              <a:buClr>
                <a:srgbClr val="4D94B7"/>
              </a:buClr>
              <a:buSzPct val="105000"/>
              <a:buFont typeface="+mj-lt"/>
              <a:buAutoNum type="arabicParenBoth" startAt="6"/>
            </a:pPr>
            <a:r>
              <a:rPr lang="en-US" sz="2400" dirty="0">
                <a:latin typeface="Helvetica Neue" panose="020B0604020202020204" charset="0"/>
              </a:rPr>
              <a:t>Sala, A., Punie, Y., Garkov, V. and Cabrera Giraldez, M. (2020). </a:t>
            </a:r>
            <a:r>
              <a:rPr lang="en-US" sz="2400" i="1" dirty="0">
                <a:latin typeface="Helvetica Neue" panose="020B0604020202020204" charset="0"/>
              </a:rPr>
              <a:t>LifeComp: The European Framework for Personal, Social and Learning to Learn Key Competenc</a:t>
            </a:r>
            <a:r>
              <a:rPr lang="en-US" sz="2400" dirty="0">
                <a:latin typeface="Helvetica Neue" panose="020B0604020202020204" charset="0"/>
              </a:rPr>
              <a:t>e, EUR 30246 EN, Publications Office of the European Union. ISBN 978-92-76-19417-0, doi:10.2760/922681, JRC120911. https://publications.jrc.ec.europa.eu/repository/handle/JRC120911.</a:t>
            </a:r>
          </a:p>
          <a:p>
            <a:pPr marL="534988" marR="0" lvl="0" indent="-534988" algn="l" rtl="0">
              <a:lnSpc>
                <a:spcPct val="100000"/>
              </a:lnSpc>
              <a:spcAft>
                <a:spcPts val="2400"/>
              </a:spcAft>
              <a:buClr>
                <a:srgbClr val="4D94B7"/>
              </a:buClr>
              <a:buSzPct val="105000"/>
              <a:buFont typeface="+mj-lt"/>
              <a:buAutoNum type="arabicParenBoth" startAt="6"/>
            </a:pPr>
            <a:r>
              <a:rPr lang="en-US" sz="2400" b="0" u="none" strike="noStrike" cap="none" dirty="0">
                <a:solidFill>
                  <a:schemeClr val="dk1"/>
                </a:solidFill>
                <a:latin typeface="Helvetica Neue" panose="020B0604020202020204" charset="0"/>
                <a:ea typeface="Helvetica Neue"/>
                <a:cs typeface="Helvetica Neue"/>
                <a:sym typeface="Helvetica Neue"/>
              </a:rPr>
              <a:t> </a:t>
            </a:r>
            <a:r>
              <a:rPr lang="en-US" sz="2400" b="0" i="1" u="none" strike="noStrike" cap="none" dirty="0">
                <a:solidFill>
                  <a:schemeClr val="dk1"/>
                </a:solidFill>
                <a:latin typeface="Helvetica Neue" panose="020B0604020202020204" charset="0"/>
                <a:ea typeface="Helvetica Neue"/>
                <a:cs typeface="Helvetica Neue"/>
                <a:sym typeface="Helvetica Neue"/>
              </a:rPr>
              <a:t>Mindfulness</a:t>
            </a:r>
            <a:r>
              <a:rPr lang="en-US" sz="2400" b="0" i="0" u="none" strike="noStrike" cap="none" dirty="0">
                <a:solidFill>
                  <a:schemeClr val="dk1"/>
                </a:solidFill>
                <a:latin typeface="Helvetica Neue" panose="020B0604020202020204" charset="0"/>
                <a:ea typeface="Helvetica Neue"/>
                <a:cs typeface="Helvetica Neue"/>
                <a:sym typeface="Helvetica Neue"/>
              </a:rPr>
              <a:t> (n. d.). In: </a:t>
            </a:r>
            <a:r>
              <a:rPr lang="en-US" sz="2400" b="0" i="1" u="none" strike="noStrike" cap="none" dirty="0">
                <a:solidFill>
                  <a:schemeClr val="dk1"/>
                </a:solidFill>
                <a:latin typeface="Helvetica Neue" panose="020B0604020202020204" charset="0"/>
                <a:ea typeface="Helvetica Neue"/>
                <a:cs typeface="Helvetica Neue"/>
                <a:sym typeface="Helvetica Neue"/>
              </a:rPr>
              <a:t>Cambridge Dictionary</a:t>
            </a:r>
            <a:r>
              <a:rPr lang="en-US" sz="2400" b="0" i="0" u="none" strike="noStrike" cap="none" dirty="0">
                <a:solidFill>
                  <a:schemeClr val="dk1"/>
                </a:solidFill>
                <a:latin typeface="Helvetica Neue" panose="020B0604020202020204" charset="0"/>
                <a:ea typeface="Helvetica Neue"/>
                <a:cs typeface="Helvetica Neue"/>
                <a:sym typeface="Helvetica Neue"/>
              </a:rPr>
              <a:t>. Retrieved from: https://dictionary.cambridge.org/.</a:t>
            </a:r>
            <a:endParaRPr lang="en-US" sz="2400" b="0" i="0" u="none" strike="noStrike" cap="none" dirty="0">
              <a:solidFill>
                <a:srgbClr val="000000"/>
              </a:solidFill>
              <a:latin typeface="Helvetica Neue" panose="020B0604020202020204" charset="0"/>
              <a:ea typeface="Helvetica Neue"/>
              <a:cs typeface="Helvetica Neue"/>
              <a:sym typeface="Helvetica Neue"/>
            </a:endParaRPr>
          </a:p>
          <a:p>
            <a:pPr marL="534988" marR="0" lvl="0" indent="-534988" algn="l" rtl="0">
              <a:lnSpc>
                <a:spcPct val="100000"/>
              </a:lnSpc>
              <a:spcAft>
                <a:spcPts val="2400"/>
              </a:spcAft>
              <a:buClr>
                <a:srgbClr val="4D94B7"/>
              </a:buClr>
              <a:buSzPct val="105000"/>
              <a:buFont typeface="+mj-lt"/>
              <a:buAutoNum type="arabicParenBoth" startAt="6"/>
            </a:pPr>
            <a:r>
              <a:rPr lang="en-US" sz="2400" b="0" i="0" u="none" strike="noStrike" cap="none" dirty="0">
                <a:solidFill>
                  <a:srgbClr val="000000"/>
                </a:solidFill>
                <a:latin typeface="Helvetica Neue" panose="020B0604020202020204" charset="0"/>
                <a:ea typeface="Helvetica Neue"/>
                <a:cs typeface="Helvetica Neue"/>
                <a:sym typeface="Helvetica Neue"/>
              </a:rPr>
              <a:t>Yela Aránega, Y., Del Val Núñez, M. T., Castaño Sánchez, R. (2020). Mindfulness as an intrapreneurship tool for improving the working environment and self-awareness. </a:t>
            </a:r>
            <a:r>
              <a:rPr lang="en-US" sz="2400" b="0" i="1" u="none" strike="noStrike" cap="none" dirty="0">
                <a:solidFill>
                  <a:srgbClr val="000000"/>
                </a:solidFill>
                <a:latin typeface="Helvetica Neue" panose="020B0604020202020204" charset="0"/>
                <a:ea typeface="Helvetica Neue"/>
                <a:cs typeface="Helvetica Neue"/>
                <a:sym typeface="Helvetica Neue"/>
              </a:rPr>
              <a:t>Journal of Business Research</a:t>
            </a:r>
            <a:r>
              <a:rPr lang="en-US" sz="2400" b="0" i="0" u="none" strike="noStrike" cap="none" dirty="0">
                <a:solidFill>
                  <a:srgbClr val="000000"/>
                </a:solidFill>
                <a:latin typeface="Helvetica Neue" panose="020B0604020202020204" charset="0"/>
                <a:ea typeface="Helvetica Neue"/>
                <a:cs typeface="Helvetica Neue"/>
                <a:sym typeface="Helvetica Neue"/>
              </a:rPr>
              <a:t>, </a:t>
            </a:r>
            <a:r>
              <a:rPr lang="en-US" sz="2400" b="0" i="0" u="none" strike="noStrike" cap="none" dirty="0">
                <a:solidFill>
                  <a:schemeClr val="dk1"/>
                </a:solidFill>
                <a:latin typeface="Helvetica Neue" panose="020B0604020202020204" charset="0"/>
                <a:ea typeface="Helvetica Neue"/>
                <a:cs typeface="Helvetica Neue"/>
                <a:sym typeface="Helvetica Neue"/>
              </a:rPr>
              <a:t>115</a:t>
            </a:r>
            <a:r>
              <a:rPr lang="en-US" sz="2400" b="0" i="0" u="none" strike="noStrike" cap="none" dirty="0">
                <a:solidFill>
                  <a:srgbClr val="000000"/>
                </a:solidFill>
                <a:latin typeface="Helvetica Neue" panose="020B0604020202020204" charset="0"/>
                <a:ea typeface="Helvetica Neue"/>
                <a:cs typeface="Helvetica Neue"/>
                <a:sym typeface="Helvetica Neue"/>
              </a:rPr>
              <a:t>, pp. 186-193.</a:t>
            </a:r>
          </a:p>
        </p:txBody>
      </p:sp>
    </p:spTree>
    <p:extLst>
      <p:ext uri="{BB962C8B-B14F-4D97-AF65-F5344CB8AC3E}">
        <p14:creationId xmlns:p14="http://schemas.microsoft.com/office/powerpoint/2010/main" val="15516311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pic>
        <p:nvPicPr>
          <p:cNvPr id="590" name="Google Shape;590;p14"/>
          <p:cNvPicPr preferRelativeResize="0"/>
          <p:nvPr/>
        </p:nvPicPr>
        <p:blipFill rotWithShape="1">
          <a:blip r:embed="rId3">
            <a:alphaModFix/>
          </a:blip>
          <a:srcRect/>
          <a:stretch/>
        </p:blipFill>
        <p:spPr>
          <a:xfrm>
            <a:off x="5901586" y="2458739"/>
            <a:ext cx="6484828" cy="3042465"/>
          </a:xfrm>
          <a:prstGeom prst="rect">
            <a:avLst/>
          </a:prstGeom>
          <a:noFill/>
          <a:ln>
            <a:noFill/>
          </a:ln>
        </p:spPr>
      </p:pic>
      <p:sp>
        <p:nvSpPr>
          <p:cNvPr id="591" name="Google Shape;591;p14"/>
          <p:cNvSpPr txBox="1"/>
          <p:nvPr/>
        </p:nvSpPr>
        <p:spPr>
          <a:xfrm>
            <a:off x="4572000" y="6724601"/>
            <a:ext cx="9144000" cy="1200329"/>
          </a:xfrm>
          <a:prstGeom prst="rect">
            <a:avLst/>
          </a:prstGeom>
          <a:noFill/>
          <a:ln>
            <a:noFill/>
          </a:ln>
        </p:spPr>
        <p:txBody>
          <a:bodyPr spcFirstLastPara="1" wrap="square" lIns="91425" tIns="45700" rIns="91425" bIns="45700" anchor="t" anchorCtr="0">
            <a:noAutofit/>
          </a:bodyPr>
          <a:lstStyle/>
          <a:p>
            <a:pPr lvl="0" algn="ctr">
              <a:buClr>
                <a:srgbClr val="4D94B7"/>
              </a:buClr>
              <a:buSzPts val="7200"/>
            </a:pPr>
            <a:r>
              <a:rPr lang="en-US" sz="7200" b="1" dirty="0">
                <a:solidFill>
                  <a:srgbClr val="4D94B7"/>
                </a:solidFill>
                <a:latin typeface="Helvetica Neue" panose="020B0604020202020204" charset="0"/>
                <a:ea typeface="Helvetica Neue"/>
                <a:cs typeface="Helvetica Neue"/>
                <a:sym typeface="Helvetica Neue"/>
              </a:rPr>
              <a:t>Tack!
</a:t>
            </a:r>
            <a:endParaRPr lang="en-US" sz="7200" b="1" i="0" u="none" strike="noStrike" cap="none" dirty="0">
              <a:solidFill>
                <a:srgbClr val="4D94B7"/>
              </a:solidFill>
              <a:latin typeface="Helvetica Neue" panose="020B0604020202020204" charset="0"/>
              <a:ea typeface="Helvetica Neue"/>
              <a:cs typeface="Helvetica Neue"/>
              <a:sym typeface="Helvetica Neue"/>
            </a:endParaRPr>
          </a:p>
        </p:txBody>
      </p:sp>
      <p:sp>
        <p:nvSpPr>
          <p:cNvPr id="592" name="Google Shape;592;p14"/>
          <p:cNvSpPr txBox="1"/>
          <p:nvPr/>
        </p:nvSpPr>
        <p:spPr>
          <a:xfrm>
            <a:off x="7812000" y="5652000"/>
            <a:ext cx="2628000" cy="828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dirty="0">
                <a:solidFill>
                  <a:srgbClr val="AED633"/>
                </a:solidFill>
                <a:latin typeface="Helvetica Neue" panose="020B0604020202020204" charset="0"/>
                <a:ea typeface="Helvetica Neue"/>
                <a:cs typeface="Helvetica Neue"/>
                <a:sym typeface="Helvetica Neue"/>
              </a:rPr>
              <a:t>genieproject.eu</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111" name="Google Shape;111;p5"/>
          <p:cNvPicPr preferRelativeResize="0"/>
          <p:nvPr/>
        </p:nvPicPr>
        <p:blipFill rotWithShape="1">
          <a:blip r:embed="rId3">
            <a:alphaModFix/>
          </a:blip>
          <a:srcRect/>
          <a:stretch/>
        </p:blipFill>
        <p:spPr>
          <a:xfrm>
            <a:off x="12344400" y="4921071"/>
            <a:ext cx="3907362" cy="3907362"/>
          </a:xfrm>
          <a:prstGeom prst="rect">
            <a:avLst/>
          </a:prstGeom>
          <a:noFill/>
          <a:ln>
            <a:noFill/>
          </a:ln>
        </p:spPr>
      </p:pic>
      <p:sp>
        <p:nvSpPr>
          <p:cNvPr id="112" name="Google Shape;112;p5"/>
          <p:cNvSpPr txBox="1"/>
          <p:nvPr/>
        </p:nvSpPr>
        <p:spPr>
          <a:xfrm>
            <a:off x="4572000" y="3888000"/>
            <a:ext cx="9144000" cy="831600"/>
          </a:xfrm>
          <a:prstGeom prst="rect">
            <a:avLst/>
          </a:prstGeom>
          <a:noFill/>
          <a:ln>
            <a:noFill/>
          </a:ln>
        </p:spPr>
        <p:txBody>
          <a:bodyPr spcFirstLastPara="1" wrap="square" lIns="91425" tIns="45700" rIns="91425" bIns="45700" anchor="t" anchorCtr="0">
            <a:noAutofit/>
          </a:bodyPr>
          <a:lstStyle/>
          <a:p>
            <a:pPr lvl="0" algn="ctr">
              <a:buClr>
                <a:srgbClr val="4D94B7"/>
              </a:buClr>
              <a:buSzPts val="4800"/>
            </a:pPr>
            <a:r>
              <a:rPr lang="sv-SE" sz="4800" b="1" dirty="0">
                <a:solidFill>
                  <a:srgbClr val="4D94B7"/>
                </a:solidFill>
                <a:latin typeface="Helvetica Neue" panose="020B0604020202020204" charset="0"/>
                <a:ea typeface="Helvetica Neue"/>
                <a:cs typeface="Helvetica Neue"/>
                <a:sym typeface="Helvetica Neue"/>
              </a:rPr>
              <a:t>Egenskaper och fördelar med intraprenörer
</a:t>
            </a:r>
            <a:endParaRPr lang="en-US" sz="4800" b="1" i="0" u="none" strike="noStrike" cap="none" dirty="0">
              <a:solidFill>
                <a:srgbClr val="4D94B7"/>
              </a:solidFill>
              <a:latin typeface="Helvetica Neue" panose="020B0604020202020204" charset="0"/>
              <a:ea typeface="Helvetica Neue"/>
              <a:cs typeface="Helvetica Neue"/>
              <a:sym typeface="Helvetica Neue"/>
            </a:endParaRPr>
          </a:p>
        </p:txBody>
      </p:sp>
      <p:sp>
        <p:nvSpPr>
          <p:cNvPr id="113" name="Google Shape;113;p5"/>
          <p:cNvSpPr txBox="1"/>
          <p:nvPr/>
        </p:nvSpPr>
        <p:spPr>
          <a:xfrm>
            <a:off x="1296000" y="2592000"/>
            <a:ext cx="15732000" cy="1015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AED633"/>
              </a:buClr>
              <a:buSzPts val="6000"/>
              <a:buFont typeface="Helvetica Neue"/>
              <a:buNone/>
            </a:pPr>
            <a:r>
              <a:rPr lang="en-US" sz="6000" b="1" i="0" u="none" strike="noStrike" cap="none" dirty="0">
                <a:solidFill>
                  <a:srgbClr val="AED633"/>
                </a:solidFill>
                <a:latin typeface="Helvetica Neue" panose="020B0604020202020204" charset="0"/>
                <a:ea typeface="Helvetica Neue"/>
                <a:cs typeface="Helvetica Neue"/>
                <a:sym typeface="Helvetica Neue"/>
              </a:rPr>
              <a:t>Unit 1</a:t>
            </a:r>
          </a:p>
        </p:txBody>
      </p:sp>
      <p:sp>
        <p:nvSpPr>
          <p:cNvPr id="114" name="Google Shape;114;p5"/>
          <p:cNvSpPr txBox="1"/>
          <p:nvPr/>
        </p:nvSpPr>
        <p:spPr>
          <a:xfrm>
            <a:off x="1296000" y="5544000"/>
            <a:ext cx="10980000" cy="2677616"/>
          </a:xfrm>
          <a:prstGeom prst="rect">
            <a:avLst/>
          </a:prstGeom>
          <a:noFill/>
          <a:ln>
            <a:noFill/>
          </a:ln>
        </p:spPr>
        <p:txBody>
          <a:bodyPr spcFirstLastPara="1" wrap="square" lIns="91425" tIns="45700" rIns="91425" bIns="45700" anchor="t" anchorCtr="0">
            <a:noAutofit/>
          </a:bodyPr>
          <a:lstStyle/>
          <a:p>
            <a:pPr lvl="0">
              <a:lnSpc>
                <a:spcPct val="200000"/>
              </a:lnSpc>
              <a:buSzPts val="2800"/>
            </a:pPr>
            <a:r>
              <a:rPr lang="sv-SE" sz="2800" b="1" dirty="0">
                <a:solidFill>
                  <a:srgbClr val="AED633"/>
                </a:solidFill>
                <a:latin typeface="Helvetica Neue" panose="020B0604020202020204" charset="0"/>
                <a:ea typeface="Helvetica Neue"/>
                <a:cs typeface="Helvetica Neue"/>
                <a:sym typeface="Helvetica Neue"/>
              </a:rPr>
              <a:t>1.1 Individuella egenskaper hos en intraprenör
1.2 Personlig utveckling som förutsättning   
1.3 Fördelar med </a:t>
            </a:r>
            <a:r>
              <a:rPr lang="sv-SE" sz="2800" b="1" dirty="0" err="1">
                <a:solidFill>
                  <a:srgbClr val="AED633"/>
                </a:solidFill>
                <a:latin typeface="Helvetica Neue" panose="020B0604020202020204" charset="0"/>
                <a:ea typeface="Helvetica Neue"/>
                <a:cs typeface="Helvetica Neue"/>
                <a:sym typeface="Helvetica Neue"/>
              </a:rPr>
              <a:t>intraprenöriellt</a:t>
            </a:r>
            <a:r>
              <a:rPr lang="sv-SE" sz="2800" b="1" dirty="0">
                <a:solidFill>
                  <a:srgbClr val="AED633"/>
                </a:solidFill>
                <a:latin typeface="Helvetica Neue" panose="020B0604020202020204" charset="0"/>
                <a:ea typeface="Helvetica Neue"/>
                <a:cs typeface="Helvetica Neue"/>
                <a:sym typeface="Helvetica Neue"/>
              </a:rPr>
              <a:t> beteende för anställda
</a:t>
            </a:r>
            <a:endParaRPr lang="en-US" dirty="0">
              <a:latin typeface="Helvetica Neue" panose="020B060402020202020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24" name="Google Shape;124;p6"/>
          <p:cNvSpPr txBox="1"/>
          <p:nvPr/>
        </p:nvSpPr>
        <p:spPr>
          <a:xfrm>
            <a:off x="1296000" y="1548000"/>
            <a:ext cx="12751981" cy="830956"/>
          </a:xfrm>
          <a:prstGeom prst="rect">
            <a:avLst/>
          </a:prstGeom>
          <a:noFill/>
          <a:ln>
            <a:noFill/>
          </a:ln>
        </p:spPr>
        <p:txBody>
          <a:bodyPr spcFirstLastPara="1" wrap="square" lIns="91425" tIns="45700" rIns="91425" bIns="45700" anchor="t" anchorCtr="0">
            <a:noAutofit/>
          </a:bodyPr>
          <a:lstStyle/>
          <a:p>
            <a:pPr lvl="0">
              <a:buSzPts val="4800"/>
            </a:pPr>
            <a:r>
              <a:rPr lang="en-US" sz="4800" b="1" dirty="0">
                <a:solidFill>
                  <a:srgbClr val="4D94B7"/>
                </a:solidFill>
                <a:latin typeface="Helvetica Neue" panose="020B0604020202020204" charset="0"/>
                <a:ea typeface="Helvetica Neue"/>
                <a:cs typeface="Helvetica Neue"/>
                <a:sym typeface="Helvetica Neue"/>
              </a:rPr>
              <a:t>1. </a:t>
            </a:r>
            <a:r>
              <a:rPr lang="en-US" sz="4800" b="1" dirty="0" err="1">
                <a:solidFill>
                  <a:srgbClr val="4D94B7"/>
                </a:solidFill>
                <a:latin typeface="Helvetica Neue" panose="020B0604020202020204" charset="0"/>
                <a:ea typeface="Helvetica Neue"/>
                <a:cs typeface="Helvetica Neue"/>
                <a:sym typeface="Helvetica Neue"/>
              </a:rPr>
              <a:t>Egenskaper</a:t>
            </a:r>
            <a:r>
              <a:rPr lang="en-US" sz="4800" b="1" dirty="0">
                <a:solidFill>
                  <a:srgbClr val="4D94B7"/>
                </a:solidFill>
                <a:latin typeface="Helvetica Neue" panose="020B0604020202020204" charset="0"/>
                <a:ea typeface="Helvetica Neue"/>
                <a:cs typeface="Helvetica Neue"/>
                <a:sym typeface="Helvetica Neue"/>
              </a:rPr>
              <a:t> </a:t>
            </a:r>
            <a:r>
              <a:rPr lang="en-US" sz="4800" b="1" dirty="0" err="1">
                <a:solidFill>
                  <a:srgbClr val="4D94B7"/>
                </a:solidFill>
                <a:latin typeface="Helvetica Neue" panose="020B0604020202020204" charset="0"/>
                <a:ea typeface="Helvetica Neue"/>
                <a:cs typeface="Helvetica Neue"/>
                <a:sym typeface="Helvetica Neue"/>
              </a:rPr>
              <a:t>och</a:t>
            </a:r>
            <a:r>
              <a:rPr lang="en-US" sz="4800" b="1" dirty="0">
                <a:solidFill>
                  <a:srgbClr val="4D94B7"/>
                </a:solidFill>
                <a:latin typeface="Helvetica Neue" panose="020B0604020202020204" charset="0"/>
                <a:ea typeface="Helvetica Neue"/>
                <a:cs typeface="Helvetica Neue"/>
                <a:sym typeface="Helvetica Neue"/>
              </a:rPr>
              <a:t> </a:t>
            </a:r>
            <a:r>
              <a:rPr lang="en-US" sz="4800" b="1" dirty="0" err="1">
                <a:solidFill>
                  <a:srgbClr val="4D94B7"/>
                </a:solidFill>
                <a:latin typeface="Helvetica Neue" panose="020B0604020202020204" charset="0"/>
                <a:ea typeface="Helvetica Neue"/>
                <a:cs typeface="Helvetica Neue"/>
                <a:sym typeface="Helvetica Neue"/>
              </a:rPr>
              <a:t>fördelar</a:t>
            </a:r>
            <a:r>
              <a:rPr lang="en-US" sz="4800" b="1" dirty="0">
                <a:solidFill>
                  <a:srgbClr val="4D94B7"/>
                </a:solidFill>
                <a:latin typeface="Helvetica Neue" panose="020B0604020202020204" charset="0"/>
                <a:ea typeface="Helvetica Neue"/>
                <a:cs typeface="Helvetica Neue"/>
                <a:sym typeface="Helvetica Neue"/>
              </a:rPr>
              <a:t>
</a:t>
            </a:r>
            <a:endParaRPr lang="en-US" sz="1400" b="0" i="0" u="none" strike="noStrike" cap="none" dirty="0">
              <a:solidFill>
                <a:srgbClr val="000000"/>
              </a:solidFill>
              <a:latin typeface="Helvetica Neue" panose="020B0604020202020204" charset="0"/>
              <a:ea typeface="Helvetica Neue"/>
              <a:cs typeface="Helvetica Neue"/>
              <a:sym typeface="Helvetica Neue"/>
            </a:endParaRPr>
          </a:p>
        </p:txBody>
      </p:sp>
      <p:sp>
        <p:nvSpPr>
          <p:cNvPr id="125" name="Google Shape;125;p6"/>
          <p:cNvSpPr txBox="1"/>
          <p:nvPr/>
        </p:nvSpPr>
        <p:spPr>
          <a:xfrm>
            <a:off x="1295399" y="2304000"/>
            <a:ext cx="12207949" cy="523180"/>
          </a:xfrm>
          <a:prstGeom prst="rect">
            <a:avLst/>
          </a:prstGeom>
          <a:noFill/>
          <a:ln>
            <a:noFill/>
          </a:ln>
        </p:spPr>
        <p:txBody>
          <a:bodyPr spcFirstLastPara="1" wrap="square" lIns="91425" tIns="45700" rIns="91425" bIns="45700" anchor="t" anchorCtr="0">
            <a:noAutofit/>
          </a:bodyPr>
          <a:lstStyle/>
          <a:p>
            <a:pPr lvl="0">
              <a:buSzPts val="2800"/>
            </a:pPr>
            <a:r>
              <a:rPr lang="sv-SE" sz="2800" b="1" dirty="0">
                <a:solidFill>
                  <a:srgbClr val="AED633"/>
                </a:solidFill>
                <a:latin typeface="Helvetica Neue" panose="020B0604020202020204" charset="0"/>
                <a:ea typeface="Helvetica Neue"/>
                <a:cs typeface="Helvetica Neue"/>
                <a:sym typeface="Helvetica Neue"/>
              </a:rPr>
              <a:t>1.1 Individuella egenskaper hos en intraprenör
</a:t>
            </a:r>
            <a:endParaRPr lang="en-US" dirty="0">
              <a:latin typeface="Helvetica Neue" panose="020B0604020202020204" charset="0"/>
            </a:endParaRPr>
          </a:p>
        </p:txBody>
      </p:sp>
      <p:sp>
        <p:nvSpPr>
          <p:cNvPr id="126" name="Google Shape;126;p6"/>
          <p:cNvSpPr txBox="1"/>
          <p:nvPr/>
        </p:nvSpPr>
        <p:spPr>
          <a:xfrm>
            <a:off x="1296000" y="8928000"/>
            <a:ext cx="1677600" cy="27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chemeClr val="dk1"/>
                </a:solidFill>
                <a:latin typeface="Helvetica Neue" panose="020B0604020202020204" charset="0"/>
                <a:ea typeface="Helvetica Neue"/>
                <a:cs typeface="Helvetica Neue"/>
                <a:sym typeface="Helvetica Neue"/>
              </a:rPr>
              <a:t>Source no.: 4</a:t>
            </a:r>
            <a:endParaRPr lang="en-US" sz="1200" b="0" i="0" u="none" strike="noStrike" cap="none" dirty="0">
              <a:solidFill>
                <a:srgbClr val="000000"/>
              </a:solidFill>
              <a:latin typeface="Helvetica Neue" panose="020B0604020202020204" charset="0"/>
              <a:ea typeface="Helvetica Neue"/>
              <a:cs typeface="Helvetica Neue"/>
              <a:sym typeface="Helvetica Neue"/>
            </a:endParaRPr>
          </a:p>
        </p:txBody>
      </p:sp>
      <p:grpSp>
        <p:nvGrpSpPr>
          <p:cNvPr id="35" name="Gruppieren 34">
            <a:extLst>
              <a:ext uri="{FF2B5EF4-FFF2-40B4-BE49-F238E27FC236}">
                <a16:creationId xmlns:a16="http://schemas.microsoft.com/office/drawing/2014/main" id="{C3C8F4A6-848C-2F62-4EBF-F50F409D9098}"/>
              </a:ext>
            </a:extLst>
          </p:cNvPr>
          <p:cNvGrpSpPr/>
          <p:nvPr/>
        </p:nvGrpSpPr>
        <p:grpSpPr>
          <a:xfrm>
            <a:off x="9576000" y="6696000"/>
            <a:ext cx="7452000" cy="1224000"/>
            <a:chOff x="9576000" y="7056000"/>
            <a:chExt cx="7452000" cy="1224000"/>
          </a:xfrm>
        </p:grpSpPr>
        <p:sp>
          <p:nvSpPr>
            <p:cNvPr id="6" name="Rechteck: diagonal liegende Ecken abgerundet 5">
              <a:extLst>
                <a:ext uri="{FF2B5EF4-FFF2-40B4-BE49-F238E27FC236}">
                  <a16:creationId xmlns:a16="http://schemas.microsoft.com/office/drawing/2014/main" id="{A98745D2-EAC7-F4FD-7CF6-45A7AADCB347}"/>
                </a:ext>
              </a:extLst>
            </p:cNvPr>
            <p:cNvSpPr/>
            <p:nvPr/>
          </p:nvSpPr>
          <p:spPr>
            <a:xfrm rot="20040000">
              <a:off x="9576000" y="7632000"/>
              <a:ext cx="2718720" cy="648000"/>
            </a:xfrm>
            <a:prstGeom prst="round2DiagRect">
              <a:avLst/>
            </a:prstGeom>
            <a:solidFill>
              <a:srgbClr val="4D94B7"/>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Neue" panose="020B0604020202020204" charset="0"/>
              </a:endParaRPr>
            </a:p>
          </p:txBody>
        </p:sp>
        <p:sp>
          <p:nvSpPr>
            <p:cNvPr id="119" name="Google Shape;119;p6"/>
            <p:cNvSpPr/>
            <p:nvPr/>
          </p:nvSpPr>
          <p:spPr>
            <a:xfrm>
              <a:off x="11988000" y="7056000"/>
              <a:ext cx="5040000" cy="720000"/>
            </a:xfrm>
            <a:prstGeom prst="rect">
              <a:avLst/>
            </a:prstGeom>
            <a:solidFill>
              <a:srgbClr val="4D94B7"/>
            </a:solidFill>
            <a:ln w="25400" cap="flat" cmpd="sng">
              <a:noFill/>
              <a:prstDash val="solid"/>
              <a:round/>
              <a:headEnd type="none" w="sm" len="sm"/>
              <a:tailEnd type="none" w="sm" len="sm"/>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spcFirstLastPara="1" wrap="square" lIns="91425" tIns="45700" rIns="91425" bIns="45700" anchor="ctr" anchorCtr="0">
              <a:noAutofit/>
            </a:bodyPr>
            <a:lstStyle/>
            <a:p>
              <a:pPr lvl="0" algn="ctr"/>
              <a:r>
                <a:rPr lang="en-US" sz="2400" dirty="0" err="1">
                  <a:solidFill>
                    <a:schemeClr val="dk1"/>
                  </a:solidFill>
                  <a:latin typeface="Helvetica Neue" panose="020B0604020202020204" charset="0"/>
                  <a:ea typeface="Helvetica Neue"/>
                  <a:cs typeface="Helvetica Neue"/>
                  <a:sym typeface="Helvetica Neue"/>
                </a:rPr>
                <a:t>Kreativitet</a:t>
              </a:r>
              <a:endParaRPr lang="en-US" dirty="0">
                <a:latin typeface="Helvetica Neue" panose="020B0604020202020204" charset="0"/>
              </a:endParaRPr>
            </a:p>
          </p:txBody>
        </p:sp>
      </p:grpSp>
      <p:grpSp>
        <p:nvGrpSpPr>
          <p:cNvPr id="34" name="Gruppieren 33">
            <a:extLst>
              <a:ext uri="{FF2B5EF4-FFF2-40B4-BE49-F238E27FC236}">
                <a16:creationId xmlns:a16="http://schemas.microsoft.com/office/drawing/2014/main" id="{0F60086C-3D4B-344E-7D88-24885C079AF8}"/>
              </a:ext>
            </a:extLst>
          </p:cNvPr>
          <p:cNvGrpSpPr/>
          <p:nvPr/>
        </p:nvGrpSpPr>
        <p:grpSpPr>
          <a:xfrm>
            <a:off x="9576000" y="5904000"/>
            <a:ext cx="7452000" cy="1224000"/>
            <a:chOff x="9576000" y="6264000"/>
            <a:chExt cx="7452000" cy="1224000"/>
          </a:xfrm>
        </p:grpSpPr>
        <p:sp>
          <p:nvSpPr>
            <p:cNvPr id="5" name="Rechteck: diagonal liegende Ecken abgerundet 4">
              <a:extLst>
                <a:ext uri="{FF2B5EF4-FFF2-40B4-BE49-F238E27FC236}">
                  <a16:creationId xmlns:a16="http://schemas.microsoft.com/office/drawing/2014/main" id="{6B5A6888-867C-45E5-19C5-B94DCAEDA6F2}"/>
                </a:ext>
              </a:extLst>
            </p:cNvPr>
            <p:cNvSpPr/>
            <p:nvPr/>
          </p:nvSpPr>
          <p:spPr>
            <a:xfrm rot="20040000">
              <a:off x="9576000" y="6840000"/>
              <a:ext cx="2718720" cy="648000"/>
            </a:xfrm>
            <a:prstGeom prst="round2DiagRect">
              <a:avLst/>
            </a:prstGeom>
            <a:solidFill>
              <a:srgbClr val="4D94B7"/>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Neue" panose="020B0604020202020204" charset="0"/>
              </a:endParaRPr>
            </a:p>
          </p:txBody>
        </p:sp>
        <p:sp>
          <p:nvSpPr>
            <p:cNvPr id="120" name="Google Shape;120;p6"/>
            <p:cNvSpPr/>
            <p:nvPr/>
          </p:nvSpPr>
          <p:spPr>
            <a:xfrm>
              <a:off x="11988000" y="6264000"/>
              <a:ext cx="5040000" cy="720000"/>
            </a:xfrm>
            <a:prstGeom prst="rect">
              <a:avLst/>
            </a:prstGeom>
            <a:solidFill>
              <a:srgbClr val="4D94B7"/>
            </a:solidFill>
            <a:ln w="25400" cap="flat" cmpd="sng">
              <a:noFill/>
              <a:prstDash val="solid"/>
              <a:round/>
              <a:headEnd type="none" w="sm" len="sm"/>
              <a:tailEnd type="none" w="sm" len="sm"/>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spcFirstLastPara="1" wrap="square" lIns="91425" tIns="45700" rIns="91425" bIns="45700" anchor="ctr" anchorCtr="0">
              <a:noAutofit/>
            </a:bodyPr>
            <a:lstStyle/>
            <a:p>
              <a:pPr lvl="0" algn="ctr"/>
              <a:r>
                <a:rPr lang="en-US" sz="2400" dirty="0" err="1">
                  <a:solidFill>
                    <a:schemeClr val="dk1"/>
                  </a:solidFill>
                  <a:latin typeface="Helvetica Neue" panose="020B0604020202020204" charset="0"/>
                  <a:ea typeface="Helvetica Neue"/>
                  <a:cs typeface="Helvetica Neue"/>
                  <a:sym typeface="Helvetica Neue"/>
                </a:rPr>
                <a:t>Orientering</a:t>
              </a:r>
              <a:r>
                <a:rPr lang="en-US" sz="2400" dirty="0">
                  <a:solidFill>
                    <a:schemeClr val="dk1"/>
                  </a:solidFill>
                  <a:latin typeface="Helvetica Neue" panose="020B0604020202020204" charset="0"/>
                  <a:ea typeface="Helvetica Neue"/>
                  <a:cs typeface="Helvetica Neue"/>
                  <a:sym typeface="Helvetica Neue"/>
                </a:rPr>
                <a:t> om </a:t>
              </a:r>
              <a:r>
                <a:rPr lang="en-US" sz="2400" dirty="0" err="1">
                  <a:solidFill>
                    <a:schemeClr val="dk1"/>
                  </a:solidFill>
                  <a:latin typeface="Helvetica Neue" panose="020B0604020202020204" charset="0"/>
                  <a:ea typeface="Helvetica Neue"/>
                  <a:cs typeface="Helvetica Neue"/>
                  <a:sym typeface="Helvetica Neue"/>
                </a:rPr>
                <a:t>lagarbete</a:t>
              </a:r>
              <a:endParaRPr lang="en-US" dirty="0">
                <a:latin typeface="Helvetica Neue" panose="020B0604020202020204" charset="0"/>
              </a:endParaRPr>
            </a:p>
          </p:txBody>
        </p:sp>
      </p:grpSp>
      <p:grpSp>
        <p:nvGrpSpPr>
          <p:cNvPr id="33" name="Gruppieren 32">
            <a:extLst>
              <a:ext uri="{FF2B5EF4-FFF2-40B4-BE49-F238E27FC236}">
                <a16:creationId xmlns:a16="http://schemas.microsoft.com/office/drawing/2014/main" id="{8880E425-3BA3-B44E-C4CA-29D00B2D8BFB}"/>
              </a:ext>
            </a:extLst>
          </p:cNvPr>
          <p:cNvGrpSpPr/>
          <p:nvPr/>
        </p:nvGrpSpPr>
        <p:grpSpPr>
          <a:xfrm>
            <a:off x="9540000" y="5112000"/>
            <a:ext cx="7488000" cy="1224000"/>
            <a:chOff x="9540000" y="5472000"/>
            <a:chExt cx="7488000" cy="1224000"/>
          </a:xfrm>
        </p:grpSpPr>
        <p:sp>
          <p:nvSpPr>
            <p:cNvPr id="4" name="Rechteck: diagonal liegende Ecken abgerundet 3">
              <a:extLst>
                <a:ext uri="{FF2B5EF4-FFF2-40B4-BE49-F238E27FC236}">
                  <a16:creationId xmlns:a16="http://schemas.microsoft.com/office/drawing/2014/main" id="{2BDC2781-EC83-C0FF-3D49-5F2948754271}"/>
                </a:ext>
              </a:extLst>
            </p:cNvPr>
            <p:cNvSpPr/>
            <p:nvPr/>
          </p:nvSpPr>
          <p:spPr>
            <a:xfrm rot="20040000">
              <a:off x="9540000" y="6048000"/>
              <a:ext cx="2718720" cy="648000"/>
            </a:xfrm>
            <a:prstGeom prst="round2DiagRect">
              <a:avLst/>
            </a:prstGeom>
            <a:solidFill>
              <a:srgbClr val="4D94B7"/>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Neue" panose="020B0604020202020204" charset="0"/>
              </a:endParaRPr>
            </a:p>
          </p:txBody>
        </p:sp>
        <p:sp>
          <p:nvSpPr>
            <p:cNvPr id="121" name="Google Shape;121;p6"/>
            <p:cNvSpPr/>
            <p:nvPr/>
          </p:nvSpPr>
          <p:spPr>
            <a:xfrm>
              <a:off x="11988000" y="5472000"/>
              <a:ext cx="5040000" cy="720000"/>
            </a:xfrm>
            <a:prstGeom prst="rect">
              <a:avLst/>
            </a:prstGeom>
            <a:solidFill>
              <a:srgbClr val="4D94B7"/>
            </a:solidFill>
            <a:ln w="25400" cap="flat" cmpd="sng">
              <a:noFill/>
              <a:prstDash val="solid"/>
              <a:round/>
              <a:headEnd type="none" w="sm" len="sm"/>
              <a:tailEnd type="none" w="sm" len="sm"/>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spcFirstLastPara="1" wrap="square" lIns="91425" tIns="45700" rIns="91425" bIns="45700" anchor="ctr" anchorCtr="0">
              <a:noAutofit/>
            </a:bodyPr>
            <a:lstStyle/>
            <a:p>
              <a:pPr lvl="0" algn="ctr"/>
              <a:r>
                <a:rPr lang="en-US" sz="2400" dirty="0" err="1">
                  <a:solidFill>
                    <a:schemeClr val="dk1"/>
                  </a:solidFill>
                  <a:latin typeface="Helvetica Neue" panose="020B0604020202020204" charset="0"/>
                  <a:ea typeface="Helvetica Neue"/>
                  <a:cs typeface="Helvetica Neue"/>
                  <a:sym typeface="Helvetica Neue"/>
                </a:rPr>
                <a:t>Uthållighet</a:t>
              </a:r>
              <a:r>
                <a:rPr lang="en-US" sz="2400" dirty="0">
                  <a:solidFill>
                    <a:schemeClr val="dk1"/>
                  </a:solidFill>
                  <a:latin typeface="Helvetica Neue" panose="020B0604020202020204" charset="0"/>
                  <a:ea typeface="Helvetica Neue"/>
                  <a:cs typeface="Helvetica Neue"/>
                  <a:sym typeface="Helvetica Neue"/>
                </a:rPr>
                <a:t> + </a:t>
              </a:r>
              <a:r>
                <a:rPr lang="en-US" sz="2400" dirty="0" err="1">
                  <a:solidFill>
                    <a:schemeClr val="dk1"/>
                  </a:solidFill>
                  <a:latin typeface="Helvetica Neue" panose="020B0604020202020204" charset="0"/>
                  <a:ea typeface="Helvetica Neue"/>
                  <a:cs typeface="Helvetica Neue"/>
                  <a:sym typeface="Helvetica Neue"/>
                </a:rPr>
                <a:t>motståndskraft</a:t>
              </a:r>
              <a:endParaRPr lang="en-US" dirty="0">
                <a:latin typeface="Helvetica Neue" panose="020B0604020202020204" charset="0"/>
              </a:endParaRPr>
            </a:p>
          </p:txBody>
        </p:sp>
      </p:grpSp>
      <p:grpSp>
        <p:nvGrpSpPr>
          <p:cNvPr id="31" name="Gruppieren 30">
            <a:extLst>
              <a:ext uri="{FF2B5EF4-FFF2-40B4-BE49-F238E27FC236}">
                <a16:creationId xmlns:a16="http://schemas.microsoft.com/office/drawing/2014/main" id="{E492F0FE-289E-7E1E-3037-5BFEA76A61B6}"/>
              </a:ext>
            </a:extLst>
          </p:cNvPr>
          <p:cNvGrpSpPr/>
          <p:nvPr/>
        </p:nvGrpSpPr>
        <p:grpSpPr>
          <a:xfrm>
            <a:off x="1296000" y="6696000"/>
            <a:ext cx="7398720" cy="1188000"/>
            <a:chOff x="1296000" y="7056000"/>
            <a:chExt cx="7398720" cy="1188000"/>
          </a:xfrm>
        </p:grpSpPr>
        <p:sp>
          <p:nvSpPr>
            <p:cNvPr id="11" name="Rechteck: diagonal liegende Ecken abgerundet 10">
              <a:extLst>
                <a:ext uri="{FF2B5EF4-FFF2-40B4-BE49-F238E27FC236}">
                  <a16:creationId xmlns:a16="http://schemas.microsoft.com/office/drawing/2014/main" id="{17AA52DD-C953-BF7D-B871-25C22D1D22CB}"/>
                </a:ext>
              </a:extLst>
            </p:cNvPr>
            <p:cNvSpPr/>
            <p:nvPr/>
          </p:nvSpPr>
          <p:spPr>
            <a:xfrm rot="1560000">
              <a:off x="5976000" y="7596000"/>
              <a:ext cx="2718720" cy="648000"/>
            </a:xfrm>
            <a:prstGeom prst="round2DiagRect">
              <a:avLst/>
            </a:prstGeom>
            <a:solidFill>
              <a:srgbClr val="4D94B7"/>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Neue" panose="020B0604020202020204" charset="0"/>
              </a:endParaRPr>
            </a:p>
          </p:txBody>
        </p:sp>
        <p:sp>
          <p:nvSpPr>
            <p:cNvPr id="122" name="Google Shape;122;p6"/>
            <p:cNvSpPr/>
            <p:nvPr/>
          </p:nvSpPr>
          <p:spPr>
            <a:xfrm>
              <a:off x="1296000" y="7056000"/>
              <a:ext cx="5040000" cy="720000"/>
            </a:xfrm>
            <a:prstGeom prst="rect">
              <a:avLst/>
            </a:prstGeom>
            <a:solidFill>
              <a:srgbClr val="4D94B7"/>
            </a:solidFill>
            <a:ln w="25400" cap="flat" cmpd="sng">
              <a:noFill/>
              <a:prstDash val="solid"/>
              <a:round/>
              <a:headEnd type="none" w="sm" len="sm"/>
              <a:tailEnd type="none" w="sm" len="sm"/>
            </a:ln>
            <a:effectLst>
              <a:outerShdw blurRad="50800" dist="38100" dir="8100000" algn="t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spcFirstLastPara="1" wrap="square" lIns="91425" tIns="45700" rIns="91425" bIns="45700" anchor="ctr" anchorCtr="0">
              <a:noAutofit/>
            </a:bodyPr>
            <a:lstStyle/>
            <a:p>
              <a:pPr lvl="0" algn="ctr"/>
              <a:r>
                <a:rPr lang="en-US" sz="2400" dirty="0" err="1">
                  <a:solidFill>
                    <a:schemeClr val="dk1"/>
                  </a:solidFill>
                  <a:latin typeface="Helvetica Neue" panose="020B0604020202020204" charset="0"/>
                  <a:ea typeface="Helvetica Neue"/>
                  <a:cs typeface="Helvetica Neue"/>
                  <a:sym typeface="Helvetica Neue"/>
                </a:rPr>
                <a:t>Tvärvetenskaplig</a:t>
              </a:r>
              <a:endParaRPr lang="en-US" sz="2400" b="0" i="0" u="none" strike="noStrike" cap="none" dirty="0">
                <a:solidFill>
                  <a:schemeClr val="dk1"/>
                </a:solidFill>
                <a:latin typeface="Helvetica Neue" panose="020B0604020202020204" charset="0"/>
                <a:ea typeface="Helvetica Neue"/>
                <a:cs typeface="Helvetica Neue"/>
                <a:sym typeface="Helvetica Neue"/>
              </a:endParaRPr>
            </a:p>
          </p:txBody>
        </p:sp>
      </p:grpSp>
      <p:grpSp>
        <p:nvGrpSpPr>
          <p:cNvPr id="30" name="Gruppieren 29">
            <a:extLst>
              <a:ext uri="{FF2B5EF4-FFF2-40B4-BE49-F238E27FC236}">
                <a16:creationId xmlns:a16="http://schemas.microsoft.com/office/drawing/2014/main" id="{68BC867D-761D-EA13-B7A6-F8B702025F86}"/>
              </a:ext>
            </a:extLst>
          </p:cNvPr>
          <p:cNvGrpSpPr/>
          <p:nvPr/>
        </p:nvGrpSpPr>
        <p:grpSpPr>
          <a:xfrm>
            <a:off x="1296000" y="5904000"/>
            <a:ext cx="7398720" cy="1188000"/>
            <a:chOff x="1296000" y="6264000"/>
            <a:chExt cx="7398720" cy="1188000"/>
          </a:xfrm>
        </p:grpSpPr>
        <p:sp>
          <p:nvSpPr>
            <p:cNvPr id="8" name="Rechteck: diagonal liegende Ecken abgerundet 7">
              <a:extLst>
                <a:ext uri="{FF2B5EF4-FFF2-40B4-BE49-F238E27FC236}">
                  <a16:creationId xmlns:a16="http://schemas.microsoft.com/office/drawing/2014/main" id="{634C425E-742C-FEC1-459F-C6EE174558D2}"/>
                </a:ext>
              </a:extLst>
            </p:cNvPr>
            <p:cNvSpPr/>
            <p:nvPr/>
          </p:nvSpPr>
          <p:spPr>
            <a:xfrm rot="1560000">
              <a:off x="5976000" y="6804000"/>
              <a:ext cx="2718720" cy="648000"/>
            </a:xfrm>
            <a:prstGeom prst="round2DiagRect">
              <a:avLst/>
            </a:prstGeom>
            <a:solidFill>
              <a:srgbClr val="4D94B7"/>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Neue" panose="020B0604020202020204" charset="0"/>
              </a:endParaRPr>
            </a:p>
          </p:txBody>
        </p:sp>
        <p:sp>
          <p:nvSpPr>
            <p:cNvPr id="123" name="Google Shape;123;p6"/>
            <p:cNvSpPr/>
            <p:nvPr/>
          </p:nvSpPr>
          <p:spPr>
            <a:xfrm>
              <a:off x="1296000" y="6264000"/>
              <a:ext cx="5040000" cy="720000"/>
            </a:xfrm>
            <a:prstGeom prst="rect">
              <a:avLst/>
            </a:prstGeom>
            <a:solidFill>
              <a:srgbClr val="4D94B7"/>
            </a:solidFill>
            <a:ln w="25400" cap="flat" cmpd="sng">
              <a:noFill/>
              <a:prstDash val="solid"/>
              <a:round/>
              <a:headEnd type="none" w="sm" len="sm"/>
              <a:tailEnd type="none" w="sm" len="sm"/>
            </a:ln>
            <a:effectLst>
              <a:outerShdw blurRad="50800" dist="38100" dir="8100000" algn="t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spcFirstLastPara="1" wrap="square" lIns="91425" tIns="45700" rIns="91425" bIns="45700" anchor="ctr" anchorCtr="0">
              <a:noAutofit/>
            </a:bodyPr>
            <a:lstStyle/>
            <a:p>
              <a:pPr lvl="0" algn="ctr"/>
              <a:r>
                <a:rPr lang="en-US" sz="2400" dirty="0" err="1">
                  <a:solidFill>
                    <a:schemeClr val="dk1"/>
                  </a:solidFill>
                  <a:latin typeface="Helvetica Neue" panose="020B0604020202020204" charset="0"/>
                  <a:ea typeface="Helvetica Neue"/>
                  <a:cs typeface="Helvetica Neue"/>
                  <a:sym typeface="Helvetica Neue"/>
                </a:rPr>
                <a:t>Koalitionsbyggande</a:t>
              </a:r>
              <a:endParaRPr lang="en-US" dirty="0">
                <a:latin typeface="Helvetica Neue" panose="020B0604020202020204" charset="0"/>
              </a:endParaRPr>
            </a:p>
          </p:txBody>
        </p:sp>
      </p:grpSp>
      <p:grpSp>
        <p:nvGrpSpPr>
          <p:cNvPr id="32" name="Gruppieren 31">
            <a:extLst>
              <a:ext uri="{FF2B5EF4-FFF2-40B4-BE49-F238E27FC236}">
                <a16:creationId xmlns:a16="http://schemas.microsoft.com/office/drawing/2014/main" id="{5FBAEFA3-AF37-7BA5-7336-BEE673E1C50B}"/>
              </a:ext>
            </a:extLst>
          </p:cNvPr>
          <p:cNvGrpSpPr/>
          <p:nvPr/>
        </p:nvGrpSpPr>
        <p:grpSpPr>
          <a:xfrm>
            <a:off x="9540000" y="4320000"/>
            <a:ext cx="7488000" cy="1224000"/>
            <a:chOff x="9540000" y="4680000"/>
            <a:chExt cx="7488000" cy="1224000"/>
          </a:xfrm>
        </p:grpSpPr>
        <p:sp>
          <p:nvSpPr>
            <p:cNvPr id="3" name="Rechteck: diagonal liegende Ecken abgerundet 2">
              <a:extLst>
                <a:ext uri="{FF2B5EF4-FFF2-40B4-BE49-F238E27FC236}">
                  <a16:creationId xmlns:a16="http://schemas.microsoft.com/office/drawing/2014/main" id="{97893C26-7A84-5C7D-846A-BDF02A4F052E}"/>
                </a:ext>
              </a:extLst>
            </p:cNvPr>
            <p:cNvSpPr/>
            <p:nvPr/>
          </p:nvSpPr>
          <p:spPr>
            <a:xfrm rot="20040000">
              <a:off x="9540000" y="5256000"/>
              <a:ext cx="2718720" cy="648000"/>
            </a:xfrm>
            <a:prstGeom prst="round2DiagRect">
              <a:avLst/>
            </a:prstGeom>
            <a:solidFill>
              <a:srgbClr val="4D94B7"/>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Neue" panose="020B0604020202020204" charset="0"/>
              </a:endParaRPr>
            </a:p>
          </p:txBody>
        </p:sp>
        <p:sp>
          <p:nvSpPr>
            <p:cNvPr id="127" name="Google Shape;127;p6"/>
            <p:cNvSpPr/>
            <p:nvPr/>
          </p:nvSpPr>
          <p:spPr>
            <a:xfrm>
              <a:off x="11988000" y="4680000"/>
              <a:ext cx="5040000" cy="720000"/>
            </a:xfrm>
            <a:prstGeom prst="rect">
              <a:avLst/>
            </a:prstGeom>
            <a:solidFill>
              <a:srgbClr val="4D94B7"/>
            </a:solidFill>
            <a:ln w="25400" cap="flat" cmpd="sng">
              <a:noFill/>
              <a:prstDash val="solid"/>
              <a:round/>
              <a:headEnd type="none" w="sm" len="sm"/>
              <a:tailEnd type="none" w="sm" len="sm"/>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spcFirstLastPara="1" wrap="square" lIns="91425" tIns="45700" rIns="91425" bIns="45700" anchor="ctr" anchorCtr="0">
              <a:noAutofit/>
            </a:bodyPr>
            <a:lstStyle/>
            <a:p>
              <a:pPr lvl="0" algn="ctr"/>
              <a:r>
                <a:rPr lang="sv-SE" sz="2400" dirty="0">
                  <a:solidFill>
                    <a:schemeClr val="dk1"/>
                  </a:solidFill>
                  <a:latin typeface="Helvetica Neue" panose="020B0604020202020204" charset="0"/>
                  <a:ea typeface="Helvetica Neue"/>
                  <a:cs typeface="Helvetica Neue"/>
                  <a:sym typeface="Helvetica Neue"/>
                </a:rPr>
                <a:t>Omfattande förståelse för intern och extern miljö</a:t>
              </a:r>
              <a:endParaRPr lang="en-US" dirty="0">
                <a:latin typeface="Helvetica Neue" panose="020B0604020202020204" charset="0"/>
              </a:endParaRPr>
            </a:p>
          </p:txBody>
        </p:sp>
      </p:grpSp>
      <p:grpSp>
        <p:nvGrpSpPr>
          <p:cNvPr id="29" name="Gruppieren 28">
            <a:extLst>
              <a:ext uri="{FF2B5EF4-FFF2-40B4-BE49-F238E27FC236}">
                <a16:creationId xmlns:a16="http://schemas.microsoft.com/office/drawing/2014/main" id="{B6BE3E38-0CBA-7904-17E8-209ECBB934B6}"/>
              </a:ext>
            </a:extLst>
          </p:cNvPr>
          <p:cNvGrpSpPr/>
          <p:nvPr/>
        </p:nvGrpSpPr>
        <p:grpSpPr>
          <a:xfrm>
            <a:off x="1296000" y="5112000"/>
            <a:ext cx="7398720" cy="1186178"/>
            <a:chOff x="1296000" y="5472000"/>
            <a:chExt cx="7398720" cy="1186178"/>
          </a:xfrm>
        </p:grpSpPr>
        <p:sp>
          <p:nvSpPr>
            <p:cNvPr id="9" name="Rechteck: diagonal liegende Ecken abgerundet 8">
              <a:extLst>
                <a:ext uri="{FF2B5EF4-FFF2-40B4-BE49-F238E27FC236}">
                  <a16:creationId xmlns:a16="http://schemas.microsoft.com/office/drawing/2014/main" id="{F51CD76E-0FD8-7B2A-9501-DFB2DFA07AB2}"/>
                </a:ext>
              </a:extLst>
            </p:cNvPr>
            <p:cNvSpPr/>
            <p:nvPr/>
          </p:nvSpPr>
          <p:spPr>
            <a:xfrm rot="1560000">
              <a:off x="5976000" y="6010178"/>
              <a:ext cx="2718720" cy="648000"/>
            </a:xfrm>
            <a:prstGeom prst="round2DiagRect">
              <a:avLst/>
            </a:prstGeom>
            <a:solidFill>
              <a:srgbClr val="4D94B7"/>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Neue" panose="020B0604020202020204" charset="0"/>
              </a:endParaRPr>
            </a:p>
          </p:txBody>
        </p:sp>
        <p:sp>
          <p:nvSpPr>
            <p:cNvPr id="128" name="Google Shape;128;p6"/>
            <p:cNvSpPr/>
            <p:nvPr/>
          </p:nvSpPr>
          <p:spPr>
            <a:xfrm>
              <a:off x="1296000" y="5472000"/>
              <a:ext cx="5040000" cy="720000"/>
            </a:xfrm>
            <a:prstGeom prst="rect">
              <a:avLst/>
            </a:prstGeom>
            <a:solidFill>
              <a:srgbClr val="4D94B7"/>
            </a:solidFill>
            <a:ln w="25400" cap="flat" cmpd="sng">
              <a:noFill/>
              <a:prstDash val="solid"/>
              <a:round/>
              <a:headEnd type="none" w="sm" len="sm"/>
              <a:tailEnd type="none" w="sm" len="sm"/>
            </a:ln>
            <a:effectLst>
              <a:outerShdw blurRad="50800" dist="38100" dir="8100000" algn="t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spcFirstLastPara="1" wrap="square" lIns="91425" tIns="45700" rIns="91425" bIns="45700" anchor="ctr" anchorCtr="0">
              <a:noAutofit/>
            </a:bodyPr>
            <a:lstStyle/>
            <a:p>
              <a:pPr lvl="0" algn="ctr"/>
              <a:r>
                <a:rPr lang="en-US" sz="2400" dirty="0">
                  <a:solidFill>
                    <a:schemeClr val="dk1"/>
                  </a:solidFill>
                  <a:latin typeface="Helvetica Neue" panose="020B0604020202020204" charset="0"/>
                  <a:ea typeface="Helvetica Neue"/>
                  <a:cs typeface="Helvetica Neue"/>
                  <a:sym typeface="Helvetica Neue"/>
                </a:rPr>
                <a:t>Vision </a:t>
              </a:r>
              <a:r>
                <a:rPr lang="en-US" sz="2400" dirty="0" err="1">
                  <a:solidFill>
                    <a:schemeClr val="dk1"/>
                  </a:solidFill>
                  <a:latin typeface="Helvetica Neue" panose="020B0604020202020204" charset="0"/>
                  <a:ea typeface="Helvetica Neue"/>
                  <a:cs typeface="Helvetica Neue"/>
                  <a:sym typeface="Helvetica Neue"/>
                </a:rPr>
                <a:t>och</a:t>
              </a:r>
              <a:r>
                <a:rPr lang="en-US" sz="2400" dirty="0">
                  <a:solidFill>
                    <a:schemeClr val="dk1"/>
                  </a:solidFill>
                  <a:latin typeface="Helvetica Neue" panose="020B0604020202020204" charset="0"/>
                  <a:ea typeface="Helvetica Neue"/>
                  <a:cs typeface="Helvetica Neue"/>
                  <a:sym typeface="Helvetica Neue"/>
                </a:rPr>
                <a:t> </a:t>
              </a:r>
              <a:r>
                <a:rPr lang="en-US" sz="2400" dirty="0" err="1">
                  <a:solidFill>
                    <a:schemeClr val="dk1"/>
                  </a:solidFill>
                  <a:latin typeface="Helvetica Neue" panose="020B0604020202020204" charset="0"/>
                  <a:ea typeface="Helvetica Neue"/>
                  <a:cs typeface="Helvetica Neue"/>
                  <a:sym typeface="Helvetica Neue"/>
                </a:rPr>
                <a:t>flexibilitet</a:t>
              </a:r>
              <a:endParaRPr lang="en-US" dirty="0">
                <a:latin typeface="Helvetica Neue" panose="020B0604020202020204" charset="0"/>
              </a:endParaRPr>
            </a:p>
          </p:txBody>
        </p:sp>
      </p:grpSp>
      <p:grpSp>
        <p:nvGrpSpPr>
          <p:cNvPr id="28" name="Gruppieren 27">
            <a:extLst>
              <a:ext uri="{FF2B5EF4-FFF2-40B4-BE49-F238E27FC236}">
                <a16:creationId xmlns:a16="http://schemas.microsoft.com/office/drawing/2014/main" id="{27A1BD62-83F8-A2A2-FF1E-12936AD6C81C}"/>
              </a:ext>
            </a:extLst>
          </p:cNvPr>
          <p:cNvGrpSpPr/>
          <p:nvPr/>
        </p:nvGrpSpPr>
        <p:grpSpPr>
          <a:xfrm>
            <a:off x="1296000" y="4320000"/>
            <a:ext cx="7398720" cy="1186178"/>
            <a:chOff x="1296000" y="4680000"/>
            <a:chExt cx="7398720" cy="1186178"/>
          </a:xfrm>
        </p:grpSpPr>
        <p:sp>
          <p:nvSpPr>
            <p:cNvPr id="10" name="Rechteck: diagonal liegende Ecken abgerundet 9">
              <a:extLst>
                <a:ext uri="{FF2B5EF4-FFF2-40B4-BE49-F238E27FC236}">
                  <a16:creationId xmlns:a16="http://schemas.microsoft.com/office/drawing/2014/main" id="{4F9B2046-CF9C-E750-57B4-2F0AAB83FAD6}"/>
                </a:ext>
              </a:extLst>
            </p:cNvPr>
            <p:cNvSpPr/>
            <p:nvPr/>
          </p:nvSpPr>
          <p:spPr>
            <a:xfrm rot="1560000">
              <a:off x="5976000" y="5218178"/>
              <a:ext cx="2718720" cy="648000"/>
            </a:xfrm>
            <a:prstGeom prst="round2DiagRect">
              <a:avLst/>
            </a:prstGeom>
            <a:solidFill>
              <a:srgbClr val="4D94B7"/>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Neue" panose="020B0604020202020204" charset="0"/>
              </a:endParaRPr>
            </a:p>
          </p:txBody>
        </p:sp>
        <p:sp>
          <p:nvSpPr>
            <p:cNvPr id="129" name="Google Shape;129;p6"/>
            <p:cNvSpPr/>
            <p:nvPr/>
          </p:nvSpPr>
          <p:spPr>
            <a:xfrm>
              <a:off x="1296000" y="4680000"/>
              <a:ext cx="5040000" cy="720000"/>
            </a:xfrm>
            <a:prstGeom prst="rect">
              <a:avLst/>
            </a:prstGeom>
            <a:solidFill>
              <a:srgbClr val="4D94B7"/>
            </a:solidFill>
            <a:ln w="25400" cap="flat" cmpd="sng">
              <a:noFill/>
              <a:prstDash val="solid"/>
              <a:round/>
              <a:headEnd type="none" w="sm" len="sm"/>
              <a:tailEnd type="none" w="sm" len="sm"/>
            </a:ln>
            <a:effectLst>
              <a:outerShdw blurRad="50800" dist="38100" dir="8100000" algn="t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spcFirstLastPara="1" wrap="square" lIns="91425" tIns="45700" rIns="91425" bIns="45700" anchor="ctr" anchorCtr="0">
              <a:noAutofit/>
            </a:bodyPr>
            <a:lstStyle/>
            <a:p>
              <a:pPr lvl="0" algn="ctr"/>
              <a:r>
                <a:rPr lang="en-US" sz="2400" dirty="0" err="1">
                  <a:solidFill>
                    <a:schemeClr val="dk1"/>
                  </a:solidFill>
                  <a:latin typeface="Helvetica Neue" panose="020B0604020202020204" charset="0"/>
                  <a:ea typeface="Helvetica Neue"/>
                  <a:cs typeface="Helvetica Neue"/>
                  <a:sym typeface="Helvetica Neue"/>
                </a:rPr>
                <a:t>Öppenhet</a:t>
              </a:r>
              <a:r>
                <a:rPr lang="en-US" sz="2400" dirty="0">
                  <a:solidFill>
                    <a:schemeClr val="dk1"/>
                  </a:solidFill>
                  <a:latin typeface="Helvetica Neue" panose="020B0604020202020204" charset="0"/>
                  <a:ea typeface="Helvetica Neue"/>
                  <a:cs typeface="Helvetica Neue"/>
                  <a:sym typeface="Helvetica Neue"/>
                </a:rPr>
                <a:t> för </a:t>
              </a:r>
              <a:r>
                <a:rPr lang="en-US" sz="2400" dirty="0" err="1">
                  <a:solidFill>
                    <a:schemeClr val="dk1"/>
                  </a:solidFill>
                  <a:latin typeface="Helvetica Neue" panose="020B0604020202020204" charset="0"/>
                  <a:ea typeface="Helvetica Neue"/>
                  <a:cs typeface="Helvetica Neue"/>
                  <a:sym typeface="Helvetica Neue"/>
                </a:rPr>
                <a:t>diskussion</a:t>
              </a:r>
              <a:endParaRPr lang="en-US" dirty="0">
                <a:latin typeface="Helvetica Neue" panose="020B0604020202020204" charset="0"/>
              </a:endParaRPr>
            </a:p>
          </p:txBody>
        </p:sp>
      </p:grpSp>
      <p:sp>
        <p:nvSpPr>
          <p:cNvPr id="2" name="Ellipse 1">
            <a:extLst>
              <a:ext uri="{FF2B5EF4-FFF2-40B4-BE49-F238E27FC236}">
                <a16:creationId xmlns:a16="http://schemas.microsoft.com/office/drawing/2014/main" id="{3BA1DF75-65FF-9FEF-E0ED-DC887C1D7DD1}"/>
              </a:ext>
            </a:extLst>
          </p:cNvPr>
          <p:cNvSpPr/>
          <p:nvPr/>
        </p:nvSpPr>
        <p:spPr>
          <a:xfrm>
            <a:off x="7239433" y="4931748"/>
            <a:ext cx="3780000" cy="3816504"/>
          </a:xfrm>
          <a:prstGeom prst="ellipse">
            <a:avLst/>
          </a:prstGeom>
          <a:solidFill>
            <a:srgbClr val="4D94B7"/>
          </a:solidFill>
          <a:ln>
            <a:solidFill>
              <a:schemeClr val="bg1"/>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latin typeface="Helvetica Neue" panose="020B0604020202020204" charset="0"/>
              </a:rPr>
              <a:t>Intraprenör</a:t>
            </a:r>
            <a:endParaRPr lang="en-US" sz="2400" b="1" dirty="0">
              <a:latin typeface="Helvetica Neue" panose="020B0604020202020204" charset="0"/>
            </a:endParaRPr>
          </a:p>
          <a:p>
            <a:pPr algn="ctr"/>
            <a:endParaRPr lang="en-US" sz="2400" b="1" dirty="0">
              <a:latin typeface="Helvetica Neue" panose="020B0604020202020204" charset="0"/>
            </a:endParaRPr>
          </a:p>
          <a:p>
            <a:pPr algn="ctr"/>
            <a:endParaRPr lang="en-US" sz="2400" b="1" dirty="0">
              <a:latin typeface="Helvetica Neue" panose="020B0604020202020204" charset="0"/>
            </a:endParaRPr>
          </a:p>
          <a:p>
            <a:pPr algn="ctr"/>
            <a:endParaRPr lang="en-US" sz="2400" b="1" dirty="0">
              <a:latin typeface="Helvetica Neue" panose="020B0604020202020204" charset="0"/>
            </a:endParaRPr>
          </a:p>
          <a:p>
            <a:pPr algn="ctr"/>
            <a:endParaRPr lang="en-US" sz="2400" b="1" dirty="0">
              <a:latin typeface="Helvetica Neue" panose="020B0604020202020204" charset="0"/>
            </a:endParaRPr>
          </a:p>
          <a:p>
            <a:pPr algn="ctr"/>
            <a:endParaRPr lang="en-US" sz="2400" b="1" dirty="0">
              <a:latin typeface="Helvetica Neue" panose="020B0604020202020204" charset="0"/>
            </a:endParaRPr>
          </a:p>
          <a:p>
            <a:pPr algn="ctr"/>
            <a:endParaRPr lang="en-US" sz="2400" b="1" dirty="0">
              <a:latin typeface="Helvetica Neue" panose="020B0604020202020204" charset="0"/>
            </a:endParaRPr>
          </a:p>
        </p:txBody>
      </p:sp>
      <p:pic>
        <p:nvPicPr>
          <p:cNvPr id="23" name="Picture 4" descr="Image">
            <a:extLst>
              <a:ext uri="{FF2B5EF4-FFF2-40B4-BE49-F238E27FC236}">
                <a16:creationId xmlns:a16="http://schemas.microsoft.com/office/drawing/2014/main" id="{EE7F4680-8F3B-9B20-65C9-4695EDBB6343}"/>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528964" y="5974178"/>
            <a:ext cx="3140793" cy="1962996"/>
          </a:xfrm>
          <a:prstGeom prst="rect">
            <a:avLst/>
          </a:prstGeom>
          <a:noFill/>
          <a:extLst>
            <a:ext uri="{909E8E84-426E-40DD-AFC4-6F175D3DCCD1}">
              <a14:hiddenFill xmlns:a14="http://schemas.microsoft.com/office/drawing/2010/main">
                <a:solidFill>
                  <a:srgbClr val="FFFFFF"/>
                </a:solidFill>
              </a14:hiddenFill>
            </a:ext>
          </a:extLst>
        </p:spPr>
      </p:pic>
      <p:pic>
        <p:nvPicPr>
          <p:cNvPr id="24" name="Grafik 23">
            <a:extLst>
              <a:ext uri="{FF2B5EF4-FFF2-40B4-BE49-F238E27FC236}">
                <a16:creationId xmlns:a16="http://schemas.microsoft.com/office/drawing/2014/main" id="{D7965482-582D-8B5E-A63B-2E022A4457FC}"/>
              </a:ext>
            </a:extLst>
          </p:cNvPr>
          <p:cNvPicPr>
            <a:picLocks noChangeAspect="1"/>
          </p:cNvPicPr>
          <p:nvPr/>
        </p:nvPicPr>
        <p:blipFill>
          <a:blip r:embed="rId4"/>
          <a:stretch>
            <a:fillRect/>
          </a:stretch>
        </p:blipFill>
        <p:spPr>
          <a:xfrm>
            <a:off x="10730921" y="1366762"/>
            <a:ext cx="2433562" cy="1881540"/>
          </a:xfrm>
          <a:prstGeom prst="rect">
            <a:avLst/>
          </a:prstGeom>
        </p:spPr>
      </p:pic>
      <p:pic>
        <p:nvPicPr>
          <p:cNvPr id="25" name="Grafik 24" descr="Wolken-Gedankenblase">
            <a:extLst>
              <a:ext uri="{FF2B5EF4-FFF2-40B4-BE49-F238E27FC236}">
                <a16:creationId xmlns:a16="http://schemas.microsoft.com/office/drawing/2014/main" id="{FF639EF9-A036-8C55-FC8B-D67D3CC63923}"/>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b="28115"/>
          <a:stretch/>
        </p:blipFill>
        <p:spPr>
          <a:xfrm>
            <a:off x="12537116" y="60266"/>
            <a:ext cx="5040000" cy="2890769"/>
          </a:xfrm>
          <a:prstGeom prst="rect">
            <a:avLst/>
          </a:prstGeom>
        </p:spPr>
      </p:pic>
      <p:pic>
        <p:nvPicPr>
          <p:cNvPr id="26" name="Grafik 25" descr="Unterschrift Silhouette">
            <a:extLst>
              <a:ext uri="{FF2B5EF4-FFF2-40B4-BE49-F238E27FC236}">
                <a16:creationId xmlns:a16="http://schemas.microsoft.com/office/drawing/2014/main" id="{351C4A29-A339-EBBB-CE75-59A162A3713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4387704" y="468761"/>
            <a:ext cx="914400" cy="914400"/>
          </a:xfrm>
          <a:prstGeom prst="rect">
            <a:avLst/>
          </a:prstGeom>
        </p:spPr>
      </p:pic>
      <p:sp>
        <p:nvSpPr>
          <p:cNvPr id="27" name="Google Shape;185;p23">
            <a:extLst>
              <a:ext uri="{FF2B5EF4-FFF2-40B4-BE49-F238E27FC236}">
                <a16:creationId xmlns:a16="http://schemas.microsoft.com/office/drawing/2014/main" id="{29902CC9-52F2-03FC-0E85-25B9B5DEE5FC}"/>
              </a:ext>
            </a:extLst>
          </p:cNvPr>
          <p:cNvSpPr txBox="1"/>
          <p:nvPr/>
        </p:nvSpPr>
        <p:spPr>
          <a:xfrm>
            <a:off x="12705347" y="1383161"/>
            <a:ext cx="4250653" cy="1551422"/>
          </a:xfrm>
          <a:prstGeom prst="rect">
            <a:avLst/>
          </a:prstGeom>
          <a:noFill/>
          <a:ln>
            <a:noFill/>
          </a:ln>
        </p:spPr>
        <p:txBody>
          <a:bodyPr spcFirstLastPara="1" wrap="square" lIns="91425" tIns="45700" rIns="91425" bIns="45700" anchor="t" anchorCtr="0">
            <a:noAutofit/>
          </a:bodyPr>
          <a:lstStyle/>
          <a:p>
            <a:pPr lvl="0" algn="ctr"/>
            <a:r>
              <a:rPr lang="sv-SE" sz="2400" b="1" dirty="0">
                <a:solidFill>
                  <a:schemeClr val="tx1"/>
                </a:solidFill>
                <a:latin typeface="Helvetica Neue" panose="020B0604020202020204" charset="0"/>
                <a:ea typeface="Helvetica Neue"/>
                <a:cs typeface="Helvetica Neue"/>
                <a:sym typeface="Helvetica Neue"/>
              </a:rPr>
              <a:t>Men hur kan jag utveckla dessa egenskaper?
</a:t>
            </a:r>
            <a:endParaRPr lang="en-US" sz="2400" b="1" dirty="0">
              <a:solidFill>
                <a:schemeClr val="tx1"/>
              </a:solidFill>
              <a:latin typeface="Helvetica Neue" panose="020B0604020202020204" charset="0"/>
              <a:ea typeface="Helvetica Neue"/>
              <a:cs typeface="Helvetica Neue"/>
              <a:sym typeface="Helvetica Neue"/>
            </a:endParaRPr>
          </a:p>
        </p:txBody>
      </p:sp>
    </p:spTree>
    <p:extLst>
      <p:ext uri="{BB962C8B-B14F-4D97-AF65-F5344CB8AC3E}">
        <p14:creationId xmlns:p14="http://schemas.microsoft.com/office/powerpoint/2010/main" val="1610729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500"/>
                                        <p:tgtEl>
                                          <p:spTgt spid="25"/>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wipe(left)">
                                      <p:cBhvr>
                                        <p:cTn id="14" dur="500"/>
                                        <p:tgtEl>
                                          <p:spTgt spid="27"/>
                                        </p:tgtEl>
                                      </p:cBhvr>
                                    </p:animEffect>
                                  </p:childTnLst>
                                </p:cTn>
                              </p:par>
                              <p:par>
                                <p:cTn id="15" presetID="22" presetClass="entr" presetSubtype="8" fill="hold" nodeType="with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left)">
                                      <p:cBhvr>
                                        <p:cTn id="1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grpSp>
        <p:nvGrpSpPr>
          <p:cNvPr id="138" name="Google Shape;138;p8"/>
          <p:cNvGrpSpPr/>
          <p:nvPr/>
        </p:nvGrpSpPr>
        <p:grpSpPr>
          <a:xfrm>
            <a:off x="1439999" y="3708000"/>
            <a:ext cx="15408000" cy="4777720"/>
            <a:chOff x="0" y="0"/>
            <a:chExt cx="13909963" cy="4777720"/>
          </a:xfrm>
        </p:grpSpPr>
        <p:sp>
          <p:nvSpPr>
            <p:cNvPr id="139" name="Google Shape;139;p8"/>
            <p:cNvSpPr/>
            <p:nvPr/>
          </p:nvSpPr>
          <p:spPr>
            <a:xfrm>
              <a:off x="1043247" y="0"/>
              <a:ext cx="11823469" cy="4777720"/>
            </a:xfrm>
            <a:prstGeom prst="rightArrow">
              <a:avLst>
                <a:gd name="adj1" fmla="val 50000"/>
                <a:gd name="adj2" fmla="val 50000"/>
              </a:avLst>
            </a:prstGeom>
            <a:solidFill>
              <a:srgbClr val="4D94B7">
                <a:alpha val="6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US" sz="1400" b="0" i="0" u="none" strike="noStrike" cap="none" dirty="0">
                <a:solidFill>
                  <a:srgbClr val="000000"/>
                </a:solidFill>
                <a:latin typeface="Helvetica Neue" panose="020B0604020202020204" charset="0"/>
                <a:ea typeface="Helvetica Neue"/>
                <a:cs typeface="Helvetica Neue"/>
                <a:sym typeface="Helvetica Neue"/>
              </a:endParaRPr>
            </a:p>
          </p:txBody>
        </p:sp>
        <p:sp>
          <p:nvSpPr>
            <p:cNvPr id="140" name="Google Shape;140;p8"/>
            <p:cNvSpPr/>
            <p:nvPr/>
          </p:nvSpPr>
          <p:spPr>
            <a:xfrm>
              <a:off x="0" y="1433315"/>
              <a:ext cx="4172989" cy="1911088"/>
            </a:xfrm>
            <a:prstGeom prst="roundRect">
              <a:avLst>
                <a:gd name="adj" fmla="val 16667"/>
              </a:avLst>
            </a:prstGeom>
            <a:solidFill>
              <a:srgbClr val="AED63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US" sz="1400" b="0" i="0" u="none" strike="noStrike" cap="none" dirty="0">
                <a:solidFill>
                  <a:srgbClr val="000000"/>
                </a:solidFill>
                <a:latin typeface="Helvetica Neue" panose="020B0604020202020204" charset="0"/>
                <a:ea typeface="Helvetica Neue"/>
                <a:cs typeface="Helvetica Neue"/>
                <a:sym typeface="Helvetica Neue"/>
              </a:endParaRPr>
            </a:p>
          </p:txBody>
        </p:sp>
        <p:sp>
          <p:nvSpPr>
            <p:cNvPr id="141" name="Google Shape;141;p8"/>
            <p:cNvSpPr txBox="1"/>
            <p:nvPr/>
          </p:nvSpPr>
          <p:spPr>
            <a:xfrm>
              <a:off x="93292" y="1526607"/>
              <a:ext cx="3986405" cy="1724504"/>
            </a:xfrm>
            <a:prstGeom prst="rect">
              <a:avLst/>
            </a:prstGeom>
            <a:noFill/>
            <a:ln>
              <a:noFill/>
            </a:ln>
            <a:effectLst>
              <a:outerShdw blurRad="190500" dist="228600" dir="2700000" algn="ctr">
                <a:srgbClr val="000000">
                  <a:alpha val="29803"/>
                </a:srgbClr>
              </a:outerShdw>
            </a:effectLst>
          </p:spPr>
          <p:txBody>
            <a:bodyPr spcFirstLastPara="1" wrap="square" lIns="91425" tIns="91425" rIns="91425" bIns="91425" anchor="ctr" anchorCtr="0">
              <a:noAutofit/>
            </a:bodyPr>
            <a:lstStyle/>
            <a:p>
              <a:pPr lvl="0" algn="ctr">
                <a:lnSpc>
                  <a:spcPct val="90000"/>
                </a:lnSpc>
                <a:buClr>
                  <a:schemeClr val="lt1"/>
                </a:buClr>
                <a:buSzPts val="2400"/>
              </a:pPr>
              <a:r>
                <a:rPr lang="en-US" sz="2800" dirty="0" err="1">
                  <a:solidFill>
                    <a:schemeClr val="lt1"/>
                  </a:solidFill>
                  <a:latin typeface="Helvetica Neue" panose="020B0604020202020204" charset="0"/>
                  <a:ea typeface="Helvetica Neue"/>
                  <a:cs typeface="Helvetica Neue"/>
                  <a:sym typeface="Helvetica Neue"/>
                </a:rPr>
                <a:t>Utveckla</a:t>
              </a:r>
              <a:r>
                <a:rPr lang="en-US" sz="2800" dirty="0">
                  <a:solidFill>
                    <a:schemeClr val="lt1"/>
                  </a:solidFill>
                  <a:latin typeface="Helvetica Neue" panose="020B0604020202020204" charset="0"/>
                  <a:ea typeface="Helvetica Neue"/>
                  <a:cs typeface="Helvetica Neue"/>
                  <a:sym typeface="Helvetica Neue"/>
                </a:rPr>
                <a:t> mindfulness</a:t>
              </a:r>
              <a:endParaRPr lang="en-US" sz="2800" dirty="0">
                <a:latin typeface="Helvetica Neue" panose="020B0604020202020204" charset="0"/>
              </a:endParaRPr>
            </a:p>
          </p:txBody>
        </p:sp>
        <p:sp>
          <p:nvSpPr>
            <p:cNvPr id="142" name="Google Shape;142;p8"/>
            <p:cNvSpPr/>
            <p:nvPr/>
          </p:nvSpPr>
          <p:spPr>
            <a:xfrm>
              <a:off x="4868487" y="1433315"/>
              <a:ext cx="4172989" cy="1911088"/>
            </a:xfrm>
            <a:prstGeom prst="roundRect">
              <a:avLst>
                <a:gd name="adj" fmla="val 16667"/>
              </a:avLst>
            </a:prstGeom>
            <a:solidFill>
              <a:srgbClr val="AED63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US" sz="1400" b="0" i="0" u="none" strike="noStrike" cap="none" dirty="0">
                <a:solidFill>
                  <a:srgbClr val="000000"/>
                </a:solidFill>
                <a:latin typeface="Helvetica Neue" panose="020B0604020202020204" charset="0"/>
                <a:ea typeface="Helvetica Neue"/>
                <a:cs typeface="Helvetica Neue"/>
                <a:sym typeface="Helvetica Neue"/>
              </a:endParaRPr>
            </a:p>
          </p:txBody>
        </p:sp>
        <p:sp>
          <p:nvSpPr>
            <p:cNvPr id="143" name="Google Shape;143;p8"/>
            <p:cNvSpPr txBox="1"/>
            <p:nvPr/>
          </p:nvSpPr>
          <p:spPr>
            <a:xfrm>
              <a:off x="4961779" y="1526607"/>
              <a:ext cx="3986405" cy="1724504"/>
            </a:xfrm>
            <a:prstGeom prst="rect">
              <a:avLst/>
            </a:prstGeom>
            <a:noFill/>
            <a:ln>
              <a:noFill/>
            </a:ln>
            <a:effectLst>
              <a:outerShdw blurRad="190500" dist="228600" dir="2700000" algn="ctr">
                <a:srgbClr val="000000">
                  <a:alpha val="29803"/>
                </a:srgbClr>
              </a:outerShdw>
            </a:effectLst>
          </p:spPr>
          <p:txBody>
            <a:bodyPr spcFirstLastPara="1" wrap="square" lIns="91425" tIns="91425" rIns="91425" bIns="91425" anchor="ctr" anchorCtr="0">
              <a:noAutofit/>
            </a:bodyPr>
            <a:lstStyle/>
            <a:p>
              <a:pPr lvl="0" algn="ctr">
                <a:lnSpc>
                  <a:spcPct val="90000"/>
                </a:lnSpc>
                <a:buClr>
                  <a:schemeClr val="lt1"/>
                </a:buClr>
                <a:buSzPts val="2400"/>
              </a:pPr>
              <a:r>
                <a:rPr lang="en-US" sz="2800" dirty="0" err="1">
                  <a:solidFill>
                    <a:schemeClr val="lt1"/>
                  </a:solidFill>
                  <a:latin typeface="Helvetica Neue" panose="020B0604020202020204" charset="0"/>
                  <a:ea typeface="Helvetica Neue"/>
                  <a:cs typeface="Helvetica Neue"/>
                  <a:sym typeface="Helvetica Neue"/>
                </a:rPr>
                <a:t>Utveckla</a:t>
              </a:r>
              <a:r>
                <a:rPr lang="en-US" sz="2800" dirty="0">
                  <a:solidFill>
                    <a:schemeClr val="lt1"/>
                  </a:solidFill>
                  <a:latin typeface="Helvetica Neue" panose="020B0604020202020204" charset="0"/>
                  <a:ea typeface="Helvetica Neue"/>
                  <a:cs typeface="Helvetica Neue"/>
                  <a:sym typeface="Helvetica Neue"/>
                </a:rPr>
                <a:t> </a:t>
              </a:r>
              <a:r>
                <a:rPr lang="en-US" sz="2800" dirty="0" err="1">
                  <a:solidFill>
                    <a:schemeClr val="lt1"/>
                  </a:solidFill>
                  <a:latin typeface="Helvetica Neue" panose="020B0604020202020204" charset="0"/>
                  <a:ea typeface="Helvetica Neue"/>
                  <a:cs typeface="Helvetica Neue"/>
                  <a:sym typeface="Helvetica Neue"/>
                </a:rPr>
                <a:t>självmedvetenhet</a:t>
              </a:r>
              <a:endParaRPr lang="en-US" sz="2800" dirty="0">
                <a:latin typeface="Helvetica Neue" panose="020B0604020202020204" charset="0"/>
              </a:endParaRPr>
            </a:p>
          </p:txBody>
        </p:sp>
        <p:sp>
          <p:nvSpPr>
            <p:cNvPr id="144" name="Google Shape;144;p8"/>
            <p:cNvSpPr/>
            <p:nvPr/>
          </p:nvSpPr>
          <p:spPr>
            <a:xfrm>
              <a:off x="9736974" y="1433315"/>
              <a:ext cx="4172989" cy="1911088"/>
            </a:xfrm>
            <a:prstGeom prst="roundRect">
              <a:avLst>
                <a:gd name="adj" fmla="val 16667"/>
              </a:avLst>
            </a:prstGeom>
            <a:solidFill>
              <a:srgbClr val="AED63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US" sz="1400" b="0" i="0" u="none" strike="noStrike" cap="none" dirty="0">
                <a:solidFill>
                  <a:srgbClr val="000000"/>
                </a:solidFill>
                <a:latin typeface="Helvetica Neue" panose="020B0604020202020204" charset="0"/>
                <a:ea typeface="Helvetica Neue"/>
                <a:cs typeface="Helvetica Neue"/>
                <a:sym typeface="Helvetica Neue"/>
              </a:endParaRPr>
            </a:p>
          </p:txBody>
        </p:sp>
        <p:sp>
          <p:nvSpPr>
            <p:cNvPr id="145" name="Google Shape;145;p8"/>
            <p:cNvSpPr txBox="1"/>
            <p:nvPr/>
          </p:nvSpPr>
          <p:spPr>
            <a:xfrm>
              <a:off x="9830266" y="1526607"/>
              <a:ext cx="3986405" cy="1724504"/>
            </a:xfrm>
            <a:prstGeom prst="rect">
              <a:avLst/>
            </a:prstGeom>
            <a:noFill/>
            <a:ln>
              <a:noFill/>
            </a:ln>
            <a:effectLst>
              <a:outerShdw blurRad="190500" dist="228600" dir="2700000" algn="ctr">
                <a:srgbClr val="000000">
                  <a:alpha val="29803"/>
                </a:srgbClr>
              </a:outerShdw>
            </a:effectLst>
          </p:spPr>
          <p:txBody>
            <a:bodyPr spcFirstLastPara="1" wrap="square" lIns="91425" tIns="91425" rIns="91425" bIns="91425" anchor="ctr" anchorCtr="0">
              <a:noAutofit/>
            </a:bodyPr>
            <a:lstStyle/>
            <a:p>
              <a:pPr lvl="0" algn="ctr">
                <a:lnSpc>
                  <a:spcPct val="90000"/>
                </a:lnSpc>
                <a:buClr>
                  <a:schemeClr val="lt1"/>
                </a:buClr>
                <a:buSzPts val="2400"/>
              </a:pPr>
              <a:r>
                <a:rPr lang="en-US" sz="2800" dirty="0" err="1">
                  <a:solidFill>
                    <a:schemeClr val="lt1"/>
                  </a:solidFill>
                  <a:latin typeface="Helvetica Neue" panose="020B0604020202020204" charset="0"/>
                  <a:ea typeface="Helvetica Neue"/>
                  <a:cs typeface="Helvetica Neue"/>
                  <a:sym typeface="Helvetica Neue"/>
                </a:rPr>
                <a:t>Bli</a:t>
              </a:r>
              <a:r>
                <a:rPr lang="en-US" sz="2800" dirty="0">
                  <a:solidFill>
                    <a:schemeClr val="lt1"/>
                  </a:solidFill>
                  <a:latin typeface="Helvetica Neue" panose="020B0604020202020204" charset="0"/>
                  <a:ea typeface="Helvetica Neue"/>
                  <a:cs typeface="Helvetica Neue"/>
                  <a:sym typeface="Helvetica Neue"/>
                </a:rPr>
                <a:t> </a:t>
              </a:r>
              <a:r>
                <a:rPr lang="en-US" sz="2800" dirty="0" err="1">
                  <a:solidFill>
                    <a:schemeClr val="lt1"/>
                  </a:solidFill>
                  <a:latin typeface="Helvetica Neue" panose="020B0604020202020204" charset="0"/>
                  <a:ea typeface="Helvetica Neue"/>
                  <a:cs typeface="Helvetica Neue"/>
                  <a:sym typeface="Helvetica Neue"/>
                </a:rPr>
                <a:t>en</a:t>
              </a:r>
              <a:r>
                <a:rPr lang="en-US" sz="2800" dirty="0">
                  <a:solidFill>
                    <a:schemeClr val="lt1"/>
                  </a:solidFill>
                  <a:latin typeface="Helvetica Neue" panose="020B0604020202020204" charset="0"/>
                  <a:ea typeface="Helvetica Neue"/>
                  <a:cs typeface="Helvetica Neue"/>
                  <a:sym typeface="Helvetica Neue"/>
                </a:rPr>
                <a:t> </a:t>
              </a:r>
              <a:r>
                <a:rPr lang="en-US" sz="2800" dirty="0" err="1">
                  <a:solidFill>
                    <a:schemeClr val="lt1"/>
                  </a:solidFill>
                  <a:latin typeface="Helvetica Neue" panose="020B0604020202020204" charset="0"/>
                  <a:ea typeface="Helvetica Neue"/>
                  <a:cs typeface="Helvetica Neue"/>
                  <a:sym typeface="Helvetica Neue"/>
                </a:rPr>
                <a:t>intraprenör</a:t>
              </a:r>
              <a:endParaRPr lang="en-US" sz="2800" dirty="0">
                <a:latin typeface="Helvetica Neue" panose="020B0604020202020204" charset="0"/>
              </a:endParaRPr>
            </a:p>
          </p:txBody>
        </p:sp>
      </p:grpSp>
      <p:sp>
        <p:nvSpPr>
          <p:cNvPr id="146" name="Google Shape;146;p8"/>
          <p:cNvSpPr txBox="1"/>
          <p:nvPr/>
        </p:nvSpPr>
        <p:spPr>
          <a:xfrm>
            <a:off x="1296000" y="8928000"/>
            <a:ext cx="2880000" cy="27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chemeClr val="dk1"/>
                </a:solidFill>
                <a:latin typeface="Helvetica Neue" panose="020B0604020202020204" charset="0"/>
                <a:ea typeface="Helvetica Neue"/>
                <a:cs typeface="Helvetica Neue"/>
                <a:sym typeface="Helvetica Neue"/>
              </a:rPr>
              <a:t>Source no.: 8</a:t>
            </a:r>
            <a:endParaRPr lang="en-US" sz="1200" b="0" i="0" u="none" strike="noStrike" cap="none" dirty="0">
              <a:solidFill>
                <a:srgbClr val="000000"/>
              </a:solidFill>
              <a:latin typeface="Helvetica Neue" panose="020B0604020202020204" charset="0"/>
              <a:ea typeface="Helvetica Neue"/>
              <a:cs typeface="Helvetica Neue"/>
              <a:sym typeface="Helvetica Neue"/>
            </a:endParaRPr>
          </a:p>
        </p:txBody>
      </p:sp>
      <p:sp>
        <p:nvSpPr>
          <p:cNvPr id="147" name="Google Shape;147;p8"/>
          <p:cNvSpPr txBox="1"/>
          <p:nvPr/>
        </p:nvSpPr>
        <p:spPr>
          <a:xfrm>
            <a:off x="1295399" y="2304000"/>
            <a:ext cx="12207949" cy="523180"/>
          </a:xfrm>
          <a:prstGeom prst="rect">
            <a:avLst/>
          </a:prstGeom>
          <a:noFill/>
          <a:ln>
            <a:noFill/>
          </a:ln>
        </p:spPr>
        <p:txBody>
          <a:bodyPr spcFirstLastPara="1" wrap="square" lIns="91425" tIns="45700" rIns="91425" bIns="45700" anchor="t" anchorCtr="0">
            <a:noAutofit/>
          </a:bodyPr>
          <a:lstStyle/>
          <a:p>
            <a:pPr lvl="0">
              <a:buSzPts val="2800"/>
            </a:pPr>
            <a:r>
              <a:rPr lang="sv-SE" sz="2800" b="1">
                <a:solidFill>
                  <a:srgbClr val="AED633"/>
                </a:solidFill>
                <a:latin typeface="Helvetica Neue" panose="020B0604020202020204" charset="0"/>
                <a:ea typeface="Helvetica Neue"/>
                <a:cs typeface="Helvetica Neue"/>
                <a:sym typeface="Helvetica Neue"/>
              </a:rPr>
              <a:t>1.2 Personlig utveckling som förutsättning
</a:t>
            </a:r>
            <a:endParaRPr lang="en-US" dirty="0">
              <a:latin typeface="Helvetica Neue" panose="020B0604020202020204" charset="0"/>
            </a:endParaRPr>
          </a:p>
        </p:txBody>
      </p:sp>
      <p:sp>
        <p:nvSpPr>
          <p:cNvPr id="149" name="Google Shape;149;p8"/>
          <p:cNvSpPr/>
          <p:nvPr/>
        </p:nvSpPr>
        <p:spPr>
          <a:xfrm>
            <a:off x="5724000" y="5472000"/>
            <a:ext cx="1440000" cy="1440000"/>
          </a:xfrm>
          <a:prstGeom prst="mathPlus">
            <a:avLst>
              <a:gd name="adj1" fmla="val 23520"/>
            </a:avLst>
          </a:prstGeom>
          <a:solidFill>
            <a:srgbClr val="A5A5A5"/>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lang="en-US" sz="1400" b="0" i="0" u="none" strike="noStrike" cap="none" dirty="0">
              <a:solidFill>
                <a:schemeClr val="lt1"/>
              </a:solidFill>
              <a:latin typeface="Helvetica Neue" panose="020B0604020202020204" charset="0"/>
              <a:sym typeface="Arial"/>
            </a:endParaRPr>
          </a:p>
        </p:txBody>
      </p:sp>
      <p:sp>
        <p:nvSpPr>
          <p:cNvPr id="150" name="Google Shape;150;p8"/>
          <p:cNvSpPr/>
          <p:nvPr/>
        </p:nvSpPr>
        <p:spPr>
          <a:xfrm>
            <a:off x="11120399" y="5472000"/>
            <a:ext cx="1440000" cy="1440000"/>
          </a:xfrm>
          <a:prstGeom prst="mathEqual">
            <a:avLst>
              <a:gd name="adj1" fmla="val 23520"/>
              <a:gd name="adj2" fmla="val 11760"/>
            </a:avLst>
          </a:prstGeom>
          <a:solidFill>
            <a:srgbClr val="A5A5A5"/>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lang="en-US" sz="1400" b="0" i="0" u="none" strike="noStrike" cap="none" dirty="0">
              <a:solidFill>
                <a:schemeClr val="dk1"/>
              </a:solidFill>
              <a:latin typeface="Helvetica Neue" panose="020B0604020202020204" charset="0"/>
              <a:sym typeface="Arial"/>
            </a:endParaRPr>
          </a:p>
        </p:txBody>
      </p:sp>
      <p:sp>
        <p:nvSpPr>
          <p:cNvPr id="2" name="Google Shape;124;p6">
            <a:extLst>
              <a:ext uri="{FF2B5EF4-FFF2-40B4-BE49-F238E27FC236}">
                <a16:creationId xmlns:a16="http://schemas.microsoft.com/office/drawing/2014/main" id="{2DEB70B3-91EA-169B-BE42-2E4938DF8AC8}"/>
              </a:ext>
            </a:extLst>
          </p:cNvPr>
          <p:cNvSpPr txBox="1"/>
          <p:nvPr/>
        </p:nvSpPr>
        <p:spPr>
          <a:xfrm>
            <a:off x="1296000" y="1548000"/>
            <a:ext cx="12751981" cy="830956"/>
          </a:xfrm>
          <a:prstGeom prst="rect">
            <a:avLst/>
          </a:prstGeom>
          <a:noFill/>
          <a:ln>
            <a:noFill/>
          </a:ln>
        </p:spPr>
        <p:txBody>
          <a:bodyPr spcFirstLastPara="1" wrap="square" lIns="91425" tIns="45700" rIns="91425" bIns="45700" anchor="t" anchorCtr="0">
            <a:noAutofit/>
          </a:bodyPr>
          <a:lstStyle/>
          <a:p>
            <a:pPr lvl="0">
              <a:buSzPts val="4800"/>
            </a:pPr>
            <a:r>
              <a:rPr lang="en-US" sz="4800" b="1" dirty="0">
                <a:solidFill>
                  <a:srgbClr val="4D94B7"/>
                </a:solidFill>
                <a:latin typeface="Helvetica Neue" panose="020B0604020202020204" charset="0"/>
                <a:ea typeface="Helvetica Neue"/>
                <a:cs typeface="Helvetica Neue"/>
                <a:sym typeface="Helvetica Neue"/>
              </a:rPr>
              <a:t>1. </a:t>
            </a:r>
            <a:r>
              <a:rPr lang="en-US" sz="4800" b="1" dirty="0" err="1">
                <a:solidFill>
                  <a:srgbClr val="4D94B7"/>
                </a:solidFill>
                <a:latin typeface="Helvetica Neue" panose="020B0604020202020204" charset="0"/>
                <a:ea typeface="Helvetica Neue"/>
                <a:cs typeface="Helvetica Neue"/>
                <a:sym typeface="Helvetica Neue"/>
              </a:rPr>
              <a:t>Egenskaper</a:t>
            </a:r>
            <a:r>
              <a:rPr lang="en-US" sz="4800" b="1" dirty="0">
                <a:solidFill>
                  <a:srgbClr val="4D94B7"/>
                </a:solidFill>
                <a:latin typeface="Helvetica Neue" panose="020B0604020202020204" charset="0"/>
                <a:ea typeface="Helvetica Neue"/>
                <a:cs typeface="Helvetica Neue"/>
                <a:sym typeface="Helvetica Neue"/>
              </a:rPr>
              <a:t> </a:t>
            </a:r>
            <a:r>
              <a:rPr lang="en-US" sz="4800" b="1" dirty="0" err="1">
                <a:solidFill>
                  <a:srgbClr val="4D94B7"/>
                </a:solidFill>
                <a:latin typeface="Helvetica Neue" panose="020B0604020202020204" charset="0"/>
                <a:ea typeface="Helvetica Neue"/>
                <a:cs typeface="Helvetica Neue"/>
                <a:sym typeface="Helvetica Neue"/>
              </a:rPr>
              <a:t>och</a:t>
            </a:r>
            <a:r>
              <a:rPr lang="en-US" sz="4800" b="1" dirty="0">
                <a:solidFill>
                  <a:srgbClr val="4D94B7"/>
                </a:solidFill>
                <a:latin typeface="Helvetica Neue" panose="020B0604020202020204" charset="0"/>
                <a:ea typeface="Helvetica Neue"/>
                <a:cs typeface="Helvetica Neue"/>
                <a:sym typeface="Helvetica Neue"/>
              </a:rPr>
              <a:t> </a:t>
            </a:r>
            <a:r>
              <a:rPr lang="en-US" sz="4800" b="1" dirty="0" err="1">
                <a:solidFill>
                  <a:srgbClr val="4D94B7"/>
                </a:solidFill>
                <a:latin typeface="Helvetica Neue" panose="020B0604020202020204" charset="0"/>
                <a:ea typeface="Helvetica Neue"/>
                <a:cs typeface="Helvetica Neue"/>
                <a:sym typeface="Helvetica Neue"/>
              </a:rPr>
              <a:t>fördelar</a:t>
            </a:r>
            <a:r>
              <a:rPr lang="en-US" sz="4800" b="1" dirty="0">
                <a:solidFill>
                  <a:srgbClr val="4D94B7"/>
                </a:solidFill>
                <a:latin typeface="Helvetica Neue" panose="020B0604020202020204" charset="0"/>
                <a:ea typeface="Helvetica Neue"/>
                <a:cs typeface="Helvetica Neue"/>
                <a:sym typeface="Helvetica Neue"/>
              </a:rPr>
              <a:t>
</a:t>
            </a:r>
            <a:endParaRPr lang="en-US" sz="1400" b="0" i="0" u="none" strike="noStrike" cap="none" dirty="0">
              <a:solidFill>
                <a:srgbClr val="000000"/>
              </a:solidFill>
              <a:latin typeface="Helvetica Neue" panose="020B0604020202020204" charset="0"/>
              <a:ea typeface="Helvetica Neue"/>
              <a:cs typeface="Helvetica Neue"/>
              <a:sym typeface="Helvetica Neue"/>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1"/>
          <p:cNvSpPr txBox="1"/>
          <p:nvPr/>
        </p:nvSpPr>
        <p:spPr>
          <a:xfrm>
            <a:off x="1296000" y="3384000"/>
            <a:ext cx="15624000" cy="461624"/>
          </a:xfrm>
          <a:prstGeom prst="rect">
            <a:avLst/>
          </a:prstGeom>
          <a:noFill/>
          <a:ln>
            <a:noFill/>
          </a:ln>
        </p:spPr>
        <p:txBody>
          <a:bodyPr spcFirstLastPara="1" wrap="square" lIns="91425" tIns="45700" rIns="91425" bIns="45700" anchor="t" anchorCtr="0">
            <a:noAutofit/>
          </a:bodyPr>
          <a:lstStyle/>
          <a:p>
            <a:pPr lvl="0">
              <a:buSzPts val="2400"/>
            </a:pPr>
            <a:r>
              <a:rPr lang="sv-SE" sz="2400">
                <a:solidFill>
                  <a:schemeClr val="tx1"/>
                </a:solidFill>
                <a:latin typeface="Helvetica Neue" panose="020B0604020202020204" charset="0"/>
                <a:ea typeface="Helvetica Neue"/>
                <a:cs typeface="Helvetica Neue"/>
                <a:sym typeface="Helvetica Neue"/>
              </a:rPr>
              <a:t>Med bättre självinsikt och mindfulness
</a:t>
            </a:r>
            <a:endParaRPr lang="en-US" sz="2400" b="0" i="0" u="none" strike="noStrike" cap="none" dirty="0">
              <a:solidFill>
                <a:schemeClr val="tx1"/>
              </a:solidFill>
              <a:latin typeface="Helvetica Neue" panose="020B0604020202020204" charset="0"/>
              <a:ea typeface="Helvetica Neue"/>
              <a:cs typeface="Helvetica Neue"/>
              <a:sym typeface="Helvetica Neue"/>
            </a:endParaRPr>
          </a:p>
        </p:txBody>
      </p:sp>
      <p:sp>
        <p:nvSpPr>
          <p:cNvPr id="158" name="Google Shape;158;p21"/>
          <p:cNvSpPr txBox="1"/>
          <p:nvPr/>
        </p:nvSpPr>
        <p:spPr>
          <a:xfrm>
            <a:off x="1295399" y="2304000"/>
            <a:ext cx="12207949" cy="523180"/>
          </a:xfrm>
          <a:prstGeom prst="rect">
            <a:avLst/>
          </a:prstGeom>
          <a:noFill/>
          <a:ln>
            <a:noFill/>
          </a:ln>
        </p:spPr>
        <p:txBody>
          <a:bodyPr spcFirstLastPara="1" wrap="square" lIns="91425" tIns="45700" rIns="91425" bIns="45700" anchor="t" anchorCtr="0">
            <a:noAutofit/>
          </a:bodyPr>
          <a:lstStyle/>
          <a:p>
            <a:pPr lvl="0">
              <a:buSzPts val="2800"/>
            </a:pPr>
            <a:r>
              <a:rPr lang="sv-SE" sz="2800" b="1" dirty="0">
                <a:solidFill>
                  <a:srgbClr val="AED633"/>
                </a:solidFill>
                <a:latin typeface="Helvetica Neue" panose="020B0604020202020204" charset="0"/>
                <a:ea typeface="Helvetica Neue"/>
                <a:cs typeface="Helvetica Neue"/>
                <a:sym typeface="Helvetica Neue"/>
              </a:rPr>
              <a:t>1.3 Fördelar med intraprenöriellt beteende för anställda
</a:t>
            </a:r>
            <a:endParaRPr lang="en-US" dirty="0">
              <a:latin typeface="Helvetica Neue" panose="020B0604020202020204" charset="0"/>
            </a:endParaRPr>
          </a:p>
        </p:txBody>
      </p:sp>
      <p:sp>
        <p:nvSpPr>
          <p:cNvPr id="159" name="Google Shape;159;p21"/>
          <p:cNvSpPr/>
          <p:nvPr/>
        </p:nvSpPr>
        <p:spPr>
          <a:xfrm>
            <a:off x="6042480" y="4536000"/>
            <a:ext cx="8352000" cy="900000"/>
          </a:xfrm>
          <a:prstGeom prst="roundRect">
            <a:avLst>
              <a:gd name="adj" fmla="val 16667"/>
            </a:avLst>
          </a:prstGeom>
          <a:solidFill>
            <a:srgbClr val="AED633"/>
          </a:solidFill>
          <a:ln w="9525" cap="flat" cmpd="sng">
            <a:solidFill>
              <a:schemeClr val="lt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288000" tIns="46800" rIns="90000" bIns="46800" anchor="ctr" anchorCtr="0">
            <a:noAutofit/>
          </a:bodyPr>
          <a:lstStyle/>
          <a:p>
            <a:pPr marL="546100" lvl="0" indent="-476250">
              <a:buFont typeface="Helvetica Neue" panose="020B0604020202020204" charset="0"/>
              <a:buChar char="…"/>
            </a:pPr>
            <a:r>
              <a:rPr lang="en-US" sz="2400" dirty="0" err="1">
                <a:solidFill>
                  <a:schemeClr val="dk1"/>
                </a:solidFill>
                <a:latin typeface="Helvetica Neue" panose="020B0604020202020204" charset="0"/>
                <a:ea typeface="Helvetica Neue"/>
                <a:cs typeface="Helvetica Neue"/>
                <a:sym typeface="Helvetica Neue"/>
              </a:rPr>
              <a:t>bättre</a:t>
            </a:r>
            <a:r>
              <a:rPr lang="en-US" sz="2400" dirty="0">
                <a:solidFill>
                  <a:schemeClr val="dk1"/>
                </a:solidFill>
                <a:latin typeface="Helvetica Neue" panose="020B0604020202020204" charset="0"/>
                <a:ea typeface="Helvetica Neue"/>
                <a:cs typeface="Helvetica Neue"/>
                <a:sym typeface="Helvetica Neue"/>
              </a:rPr>
              <a:t> </a:t>
            </a:r>
            <a:r>
              <a:rPr lang="en-US" sz="2400" dirty="0" err="1">
                <a:solidFill>
                  <a:schemeClr val="dk1"/>
                </a:solidFill>
                <a:latin typeface="Helvetica Neue" panose="020B0604020202020204" charset="0"/>
                <a:ea typeface="Helvetica Neue"/>
                <a:cs typeface="Helvetica Neue"/>
                <a:sym typeface="Helvetica Neue"/>
              </a:rPr>
              <a:t>osäkerhet</a:t>
            </a:r>
            <a:r>
              <a:rPr lang="en-US" sz="2400" dirty="0">
                <a:solidFill>
                  <a:schemeClr val="dk1"/>
                </a:solidFill>
                <a:latin typeface="Helvetica Neue" panose="020B0604020202020204" charset="0"/>
                <a:ea typeface="Helvetica Neue"/>
                <a:cs typeface="Helvetica Neue"/>
                <a:sym typeface="Helvetica Neue"/>
              </a:rPr>
              <a:t> </a:t>
            </a:r>
            <a:r>
              <a:rPr lang="en-US" sz="2400" dirty="0" err="1">
                <a:solidFill>
                  <a:schemeClr val="dk1"/>
                </a:solidFill>
                <a:latin typeface="Helvetica Neue" panose="020B0604020202020204" charset="0"/>
                <a:ea typeface="Helvetica Neue"/>
                <a:cs typeface="Helvetica Neue"/>
                <a:sym typeface="Helvetica Neue"/>
              </a:rPr>
              <a:t>i</a:t>
            </a:r>
            <a:r>
              <a:rPr lang="en-US" sz="2400" dirty="0">
                <a:solidFill>
                  <a:schemeClr val="dk1"/>
                </a:solidFill>
                <a:latin typeface="Helvetica Neue" panose="020B0604020202020204" charset="0"/>
                <a:ea typeface="Helvetica Neue"/>
                <a:cs typeface="Helvetica Neue"/>
                <a:sym typeface="Helvetica Neue"/>
              </a:rPr>
              <a:t> </a:t>
            </a:r>
            <a:r>
              <a:rPr lang="en-US" sz="2400" dirty="0" err="1">
                <a:solidFill>
                  <a:schemeClr val="dk1"/>
                </a:solidFill>
                <a:latin typeface="Helvetica Neue" panose="020B0604020202020204" charset="0"/>
                <a:ea typeface="Helvetica Neue"/>
                <a:cs typeface="Helvetica Neue"/>
                <a:sym typeface="Helvetica Neue"/>
              </a:rPr>
              <a:t>affären</a:t>
            </a:r>
            <a:r>
              <a:rPr lang="en-US" sz="2400" dirty="0">
                <a:solidFill>
                  <a:schemeClr val="dk1"/>
                </a:solidFill>
                <a:latin typeface="Helvetica Neue" panose="020B0604020202020204" charset="0"/>
                <a:ea typeface="Helvetica Neue"/>
                <a:cs typeface="Helvetica Neue"/>
                <a:sym typeface="Helvetica Neue"/>
              </a:rPr>
              <a:t>.</a:t>
            </a:r>
            <a:endParaRPr lang="en-US" sz="2400" b="0" i="0" u="none" strike="noStrike" cap="none" dirty="0">
              <a:solidFill>
                <a:schemeClr val="dk1"/>
              </a:solidFill>
              <a:latin typeface="Helvetica Neue" panose="020B0604020202020204" charset="0"/>
              <a:ea typeface="Helvetica Neue"/>
              <a:cs typeface="Helvetica Neue"/>
              <a:sym typeface="Helvetica Neue"/>
            </a:endParaRPr>
          </a:p>
        </p:txBody>
      </p:sp>
      <p:sp>
        <p:nvSpPr>
          <p:cNvPr id="160" name="Google Shape;160;p21"/>
          <p:cNvSpPr/>
          <p:nvPr/>
        </p:nvSpPr>
        <p:spPr>
          <a:xfrm>
            <a:off x="6042480" y="5472000"/>
            <a:ext cx="8352000" cy="900000"/>
          </a:xfrm>
          <a:prstGeom prst="roundRect">
            <a:avLst>
              <a:gd name="adj" fmla="val 16667"/>
            </a:avLst>
          </a:prstGeom>
          <a:solidFill>
            <a:srgbClr val="AED633"/>
          </a:solidFill>
          <a:ln w="9525" cap="flat" cmpd="sng">
            <a:solidFill>
              <a:schemeClr val="lt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288000" tIns="46800" rIns="90000" bIns="46800" anchor="ctr" anchorCtr="0">
            <a:noAutofit/>
          </a:bodyPr>
          <a:lstStyle/>
          <a:p>
            <a:pPr marL="546100" lvl="0" indent="-476250">
              <a:buFont typeface="Helvetica Neue" panose="020B0604020202020204" charset="0"/>
              <a:buChar char="…"/>
            </a:pPr>
            <a:r>
              <a:rPr lang="en-US" sz="2400" dirty="0" err="1">
                <a:solidFill>
                  <a:schemeClr val="dk1"/>
                </a:solidFill>
                <a:latin typeface="Helvetica Neue" panose="020B0604020202020204" charset="0"/>
                <a:ea typeface="Helvetica Neue"/>
                <a:cs typeface="Helvetica Neue"/>
                <a:sym typeface="Helvetica Neue"/>
              </a:rPr>
              <a:t>bättre</a:t>
            </a:r>
            <a:r>
              <a:rPr lang="en-US" sz="2400" dirty="0">
                <a:solidFill>
                  <a:schemeClr val="dk1"/>
                </a:solidFill>
                <a:latin typeface="Helvetica Neue" panose="020B0604020202020204" charset="0"/>
                <a:ea typeface="Helvetica Neue"/>
                <a:cs typeface="Helvetica Neue"/>
                <a:sym typeface="Helvetica Neue"/>
              </a:rPr>
              <a:t> </a:t>
            </a:r>
            <a:r>
              <a:rPr lang="en-US" sz="2400" dirty="0" err="1">
                <a:solidFill>
                  <a:schemeClr val="dk1"/>
                </a:solidFill>
                <a:latin typeface="Helvetica Neue" panose="020B0604020202020204" charset="0"/>
                <a:ea typeface="Helvetica Neue"/>
                <a:cs typeface="Helvetica Neue"/>
                <a:sym typeface="Helvetica Neue"/>
              </a:rPr>
              <a:t>hantera</a:t>
            </a:r>
            <a:r>
              <a:rPr lang="en-US" sz="2400" dirty="0">
                <a:solidFill>
                  <a:schemeClr val="dk1"/>
                </a:solidFill>
                <a:latin typeface="Helvetica Neue" panose="020B0604020202020204" charset="0"/>
                <a:ea typeface="Helvetica Neue"/>
                <a:cs typeface="Helvetica Neue"/>
                <a:sym typeface="Helvetica Neue"/>
              </a:rPr>
              <a:t> </a:t>
            </a:r>
            <a:r>
              <a:rPr lang="en-US" sz="2400" dirty="0" err="1">
                <a:solidFill>
                  <a:schemeClr val="dk1"/>
                </a:solidFill>
                <a:latin typeface="Helvetica Neue" panose="020B0604020202020204" charset="0"/>
                <a:ea typeface="Helvetica Neue"/>
                <a:cs typeface="Helvetica Neue"/>
                <a:sym typeface="Helvetica Neue"/>
              </a:rPr>
              <a:t>karriärövergångar</a:t>
            </a:r>
            <a:r>
              <a:rPr lang="en-US" sz="2400" dirty="0">
                <a:solidFill>
                  <a:schemeClr val="dk1"/>
                </a:solidFill>
                <a:latin typeface="Helvetica Neue" panose="020B0604020202020204" charset="0"/>
                <a:ea typeface="Helvetica Neue"/>
                <a:cs typeface="Helvetica Neue"/>
                <a:sym typeface="Helvetica Neue"/>
              </a:rPr>
              <a:t>.</a:t>
            </a:r>
            <a:endParaRPr lang="en-US" sz="2400" b="0" i="0" u="none" strike="noStrike" cap="none" dirty="0">
              <a:solidFill>
                <a:schemeClr val="dk1"/>
              </a:solidFill>
              <a:latin typeface="Helvetica Neue" panose="020B0604020202020204" charset="0"/>
              <a:ea typeface="Helvetica Neue"/>
              <a:cs typeface="Helvetica Neue"/>
              <a:sym typeface="Helvetica Neue"/>
            </a:endParaRPr>
          </a:p>
        </p:txBody>
      </p:sp>
      <p:sp>
        <p:nvSpPr>
          <p:cNvPr id="161" name="Google Shape;161;p21"/>
          <p:cNvSpPr/>
          <p:nvPr/>
        </p:nvSpPr>
        <p:spPr>
          <a:xfrm>
            <a:off x="6042480" y="6408000"/>
            <a:ext cx="8352000" cy="900000"/>
          </a:xfrm>
          <a:prstGeom prst="roundRect">
            <a:avLst>
              <a:gd name="adj" fmla="val 16667"/>
            </a:avLst>
          </a:prstGeom>
          <a:solidFill>
            <a:srgbClr val="AED633"/>
          </a:solidFill>
          <a:ln w="9525" cap="flat" cmpd="sng">
            <a:solidFill>
              <a:schemeClr val="lt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288000" tIns="46800" rIns="90000" bIns="46800" anchor="ctr" anchorCtr="0">
            <a:noAutofit/>
          </a:bodyPr>
          <a:lstStyle/>
          <a:p>
            <a:pPr marL="546100" lvl="0" indent="-476250">
              <a:buFont typeface="Helvetica Neue" panose="020B0604020202020204" charset="0"/>
              <a:buChar char="…"/>
            </a:pPr>
            <a:r>
              <a:rPr lang="sv-SE" sz="2400" dirty="0">
                <a:solidFill>
                  <a:schemeClr val="dk1"/>
                </a:solidFill>
                <a:latin typeface="Helvetica Neue" panose="020B0604020202020204" charset="0"/>
                <a:ea typeface="Helvetica Neue"/>
                <a:cs typeface="Helvetica Neue"/>
                <a:sym typeface="Helvetica Neue"/>
              </a:rPr>
              <a:t>uppdatera sin kompetens och öka sitt arbetsmarknadsvärde</a:t>
            </a:r>
            <a:r>
              <a:rPr lang="en-US" sz="2400" b="0" i="0" u="none" strike="noStrike" cap="none" dirty="0">
                <a:solidFill>
                  <a:schemeClr val="dk1"/>
                </a:solidFill>
                <a:latin typeface="Helvetica Neue" panose="020B0604020202020204" charset="0"/>
                <a:ea typeface="Helvetica Neue"/>
                <a:cs typeface="Helvetica Neue"/>
                <a:sym typeface="Helvetica Neue"/>
              </a:rPr>
              <a:t>.</a:t>
            </a:r>
          </a:p>
        </p:txBody>
      </p:sp>
      <p:sp>
        <p:nvSpPr>
          <p:cNvPr id="162" name="Google Shape;162;p21"/>
          <p:cNvSpPr/>
          <p:nvPr/>
        </p:nvSpPr>
        <p:spPr>
          <a:xfrm>
            <a:off x="6042480" y="7344000"/>
            <a:ext cx="8352000" cy="900000"/>
          </a:xfrm>
          <a:prstGeom prst="roundRect">
            <a:avLst>
              <a:gd name="adj" fmla="val 16667"/>
            </a:avLst>
          </a:prstGeom>
          <a:solidFill>
            <a:srgbClr val="AED633"/>
          </a:solidFill>
          <a:ln w="9525" cap="flat" cmpd="sng">
            <a:solidFill>
              <a:schemeClr val="lt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288000" tIns="46800" rIns="90000" bIns="46800" anchor="ctr" anchorCtr="0">
            <a:noAutofit/>
          </a:bodyPr>
          <a:lstStyle/>
          <a:p>
            <a:pPr marL="546100" lvl="0" indent="-476250">
              <a:buFont typeface="Helvetica Neue" panose="020B0604020202020204" charset="0"/>
              <a:buChar char="…"/>
            </a:pPr>
            <a:r>
              <a:rPr lang="sv-SE" sz="2400" dirty="0">
                <a:solidFill>
                  <a:schemeClr val="dk1"/>
                </a:solidFill>
                <a:latin typeface="Helvetica Neue" panose="020B0604020202020204" charset="0"/>
                <a:ea typeface="Helvetica Neue"/>
                <a:cs typeface="Helvetica Neue"/>
                <a:sym typeface="Helvetica Neue"/>
              </a:rPr>
              <a:t>bättre hantera snabbt föränderliga miljöer.</a:t>
            </a:r>
            <a:endParaRPr lang="en-US" sz="2400" b="0" i="0" u="none" strike="noStrike" cap="none" dirty="0">
              <a:solidFill>
                <a:schemeClr val="dk1"/>
              </a:solidFill>
              <a:latin typeface="Helvetica Neue" panose="020B0604020202020204" charset="0"/>
              <a:ea typeface="Helvetica Neue"/>
              <a:cs typeface="Helvetica Neue"/>
              <a:sym typeface="Helvetica Neue"/>
            </a:endParaRPr>
          </a:p>
        </p:txBody>
      </p:sp>
      <p:sp>
        <p:nvSpPr>
          <p:cNvPr id="163" name="Google Shape;163;p21"/>
          <p:cNvSpPr/>
          <p:nvPr/>
        </p:nvSpPr>
        <p:spPr>
          <a:xfrm>
            <a:off x="3240000" y="4356000"/>
            <a:ext cx="2880000" cy="4068000"/>
          </a:xfrm>
          <a:prstGeom prst="roundRect">
            <a:avLst>
              <a:gd name="adj" fmla="val 16667"/>
            </a:avLst>
          </a:prstGeom>
          <a:solidFill>
            <a:srgbClr val="4D94B7"/>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69850" lvl="0" algn="ctr"/>
            <a:r>
              <a:rPr lang="en-US" sz="2400" b="1" dirty="0" err="1">
                <a:solidFill>
                  <a:schemeClr val="lt1"/>
                </a:solidFill>
                <a:latin typeface="Helvetica Neue" panose="020B0604020202020204" charset="0"/>
                <a:ea typeface="Helvetica Neue"/>
                <a:cs typeface="Helvetica Neue"/>
                <a:sym typeface="Helvetica Neue"/>
              </a:rPr>
              <a:t>Anställda</a:t>
            </a:r>
            <a:r>
              <a:rPr lang="en-US" sz="2400" b="1" dirty="0">
                <a:solidFill>
                  <a:schemeClr val="lt1"/>
                </a:solidFill>
                <a:latin typeface="Helvetica Neue" panose="020B0604020202020204" charset="0"/>
                <a:ea typeface="Helvetica Neue"/>
                <a:cs typeface="Helvetica Neue"/>
                <a:sym typeface="Helvetica Neue"/>
              </a:rPr>
              <a:t> </a:t>
            </a:r>
            <a:r>
              <a:rPr lang="en-US" sz="2400" b="1" dirty="0" err="1">
                <a:solidFill>
                  <a:schemeClr val="lt1"/>
                </a:solidFill>
                <a:latin typeface="Helvetica Neue" panose="020B0604020202020204" charset="0"/>
                <a:ea typeface="Helvetica Neue"/>
                <a:cs typeface="Helvetica Neue"/>
                <a:sym typeface="Helvetica Neue"/>
              </a:rPr>
              <a:t>kan.</a:t>
            </a:r>
            <a:r>
              <a:rPr lang="en-US" sz="2400" b="1" dirty="0">
                <a:solidFill>
                  <a:schemeClr val="lt1"/>
                </a:solidFill>
                <a:latin typeface="Helvetica Neue" panose="020B0604020202020204" charset="0"/>
                <a:ea typeface="Helvetica Neue"/>
                <a:cs typeface="Helvetica Neue"/>
                <a:sym typeface="Helvetica Neue"/>
              </a:rPr>
              <a:t>..</a:t>
            </a:r>
            <a:endParaRPr lang="en-US" sz="2400" b="1" i="0" u="none" strike="noStrike" cap="none" dirty="0">
              <a:solidFill>
                <a:schemeClr val="lt1"/>
              </a:solidFill>
              <a:latin typeface="Helvetica Neue" panose="020B0604020202020204" charset="0"/>
              <a:ea typeface="Helvetica Neue"/>
              <a:cs typeface="Helvetica Neue"/>
              <a:sym typeface="Helvetica Neue"/>
            </a:endParaRPr>
          </a:p>
        </p:txBody>
      </p:sp>
      <p:sp>
        <p:nvSpPr>
          <p:cNvPr id="2" name="Google Shape;124;p6">
            <a:extLst>
              <a:ext uri="{FF2B5EF4-FFF2-40B4-BE49-F238E27FC236}">
                <a16:creationId xmlns:a16="http://schemas.microsoft.com/office/drawing/2014/main" id="{8AC483A1-7821-D7FE-949A-630FA751A8E5}"/>
              </a:ext>
            </a:extLst>
          </p:cNvPr>
          <p:cNvSpPr txBox="1"/>
          <p:nvPr/>
        </p:nvSpPr>
        <p:spPr>
          <a:xfrm>
            <a:off x="1296000" y="1548000"/>
            <a:ext cx="12751981" cy="830956"/>
          </a:xfrm>
          <a:prstGeom prst="rect">
            <a:avLst/>
          </a:prstGeom>
          <a:noFill/>
          <a:ln>
            <a:noFill/>
          </a:ln>
        </p:spPr>
        <p:txBody>
          <a:bodyPr spcFirstLastPara="1" wrap="square" lIns="91425" tIns="45700" rIns="91425" bIns="45700" anchor="t" anchorCtr="0">
            <a:noAutofit/>
          </a:bodyPr>
          <a:lstStyle/>
          <a:p>
            <a:pPr lvl="0">
              <a:buSzPts val="4800"/>
            </a:pPr>
            <a:r>
              <a:rPr lang="en-US" sz="4800" b="1" dirty="0">
                <a:solidFill>
                  <a:srgbClr val="4D94B7"/>
                </a:solidFill>
                <a:latin typeface="Helvetica Neue" panose="020B0604020202020204" charset="0"/>
                <a:ea typeface="Helvetica Neue"/>
                <a:cs typeface="Helvetica Neue"/>
                <a:sym typeface="Helvetica Neue"/>
              </a:rPr>
              <a:t>1. </a:t>
            </a:r>
            <a:r>
              <a:rPr lang="en-US" sz="4800" b="1" dirty="0" err="1">
                <a:solidFill>
                  <a:srgbClr val="4D94B7"/>
                </a:solidFill>
                <a:latin typeface="Helvetica Neue" panose="020B0604020202020204" charset="0"/>
                <a:ea typeface="Helvetica Neue"/>
                <a:cs typeface="Helvetica Neue"/>
                <a:sym typeface="Helvetica Neue"/>
              </a:rPr>
              <a:t>Egenskaper</a:t>
            </a:r>
            <a:r>
              <a:rPr lang="en-US" sz="4800" b="1" dirty="0">
                <a:solidFill>
                  <a:srgbClr val="4D94B7"/>
                </a:solidFill>
                <a:latin typeface="Helvetica Neue" panose="020B0604020202020204" charset="0"/>
                <a:ea typeface="Helvetica Neue"/>
                <a:cs typeface="Helvetica Neue"/>
                <a:sym typeface="Helvetica Neue"/>
              </a:rPr>
              <a:t> </a:t>
            </a:r>
            <a:r>
              <a:rPr lang="en-US" sz="4800" b="1" dirty="0" err="1">
                <a:solidFill>
                  <a:srgbClr val="4D94B7"/>
                </a:solidFill>
                <a:latin typeface="Helvetica Neue" panose="020B0604020202020204" charset="0"/>
                <a:ea typeface="Helvetica Neue"/>
                <a:cs typeface="Helvetica Neue"/>
                <a:sym typeface="Helvetica Neue"/>
              </a:rPr>
              <a:t>och</a:t>
            </a:r>
            <a:r>
              <a:rPr lang="en-US" sz="4800" b="1" dirty="0">
                <a:solidFill>
                  <a:srgbClr val="4D94B7"/>
                </a:solidFill>
                <a:latin typeface="Helvetica Neue" panose="020B0604020202020204" charset="0"/>
                <a:ea typeface="Helvetica Neue"/>
                <a:cs typeface="Helvetica Neue"/>
                <a:sym typeface="Helvetica Neue"/>
              </a:rPr>
              <a:t> </a:t>
            </a:r>
            <a:r>
              <a:rPr lang="en-US" sz="4800" b="1" dirty="0" err="1">
                <a:solidFill>
                  <a:srgbClr val="4D94B7"/>
                </a:solidFill>
                <a:latin typeface="Helvetica Neue" panose="020B0604020202020204" charset="0"/>
                <a:ea typeface="Helvetica Neue"/>
                <a:cs typeface="Helvetica Neue"/>
                <a:sym typeface="Helvetica Neue"/>
              </a:rPr>
              <a:t>fördelar</a:t>
            </a:r>
            <a:endParaRPr lang="en-US" sz="1400" b="0" i="0" u="none" strike="noStrike" cap="none" dirty="0">
              <a:solidFill>
                <a:srgbClr val="000000"/>
              </a:solidFill>
              <a:latin typeface="Helvetica Neue" panose="020B0604020202020204" charset="0"/>
              <a:ea typeface="Helvetica Neue"/>
              <a:cs typeface="Helvetica Neue"/>
              <a:sym typeface="Helvetica Neue"/>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pic>
        <p:nvPicPr>
          <p:cNvPr id="168" name="Google Shape;168;p22"/>
          <p:cNvPicPr preferRelativeResize="0"/>
          <p:nvPr/>
        </p:nvPicPr>
        <p:blipFill rotWithShape="1">
          <a:blip r:embed="rId3">
            <a:alphaModFix/>
          </a:blip>
          <a:srcRect/>
          <a:stretch/>
        </p:blipFill>
        <p:spPr>
          <a:xfrm>
            <a:off x="12344400" y="4921071"/>
            <a:ext cx="3907362" cy="3907362"/>
          </a:xfrm>
          <a:prstGeom prst="rect">
            <a:avLst/>
          </a:prstGeom>
          <a:noFill/>
          <a:ln>
            <a:noFill/>
          </a:ln>
        </p:spPr>
      </p:pic>
      <p:sp>
        <p:nvSpPr>
          <p:cNvPr id="169" name="Google Shape;169;p22"/>
          <p:cNvSpPr txBox="1"/>
          <p:nvPr/>
        </p:nvSpPr>
        <p:spPr>
          <a:xfrm>
            <a:off x="4572000" y="3888000"/>
            <a:ext cx="9144000" cy="1569620"/>
          </a:xfrm>
          <a:prstGeom prst="rect">
            <a:avLst/>
          </a:prstGeom>
          <a:noFill/>
          <a:ln>
            <a:noFill/>
          </a:ln>
        </p:spPr>
        <p:txBody>
          <a:bodyPr spcFirstLastPara="1" wrap="square" lIns="91425" tIns="45700" rIns="91425" bIns="45700" anchor="t" anchorCtr="0">
            <a:noAutofit/>
          </a:bodyPr>
          <a:lstStyle/>
          <a:p>
            <a:pPr lvl="0" algn="ctr">
              <a:buClr>
                <a:srgbClr val="4D94B7"/>
              </a:buClr>
              <a:buSzPts val="4800"/>
            </a:pPr>
            <a:r>
              <a:rPr lang="sv-SE" sz="4800" b="1" dirty="0">
                <a:solidFill>
                  <a:srgbClr val="4D94B7"/>
                </a:solidFill>
                <a:latin typeface="Helvetica Neue" panose="020B0604020202020204" charset="0"/>
                <a:ea typeface="Helvetica Neue"/>
                <a:cs typeface="Helvetica Neue"/>
                <a:sym typeface="Helvetica Neue"/>
              </a:rPr>
              <a:t>Stärk för </a:t>
            </a:r>
            <a:r>
              <a:rPr lang="sv-SE" sz="4800" b="1" dirty="0" err="1">
                <a:solidFill>
                  <a:srgbClr val="4D94B7"/>
                </a:solidFill>
                <a:latin typeface="Helvetica Neue" panose="020B0604020202020204" charset="0"/>
                <a:ea typeface="Helvetica Neue"/>
                <a:cs typeface="Helvetica Neue"/>
                <a:sym typeface="Helvetica Neue"/>
              </a:rPr>
              <a:t>mindfulness</a:t>
            </a:r>
            <a:r>
              <a:rPr lang="sv-SE" sz="4800" b="1" dirty="0">
                <a:solidFill>
                  <a:srgbClr val="4D94B7"/>
                </a:solidFill>
                <a:latin typeface="Helvetica Neue" panose="020B0604020202020204" charset="0"/>
                <a:ea typeface="Helvetica Neue"/>
                <a:cs typeface="Helvetica Neue"/>
                <a:sym typeface="Helvetica Neue"/>
              </a:rPr>
              <a:t> för att utveckla intraprenörer
</a:t>
            </a:r>
            <a:endParaRPr lang="en-US" dirty="0">
              <a:latin typeface="Helvetica Neue" panose="020B0604020202020204" charset="0"/>
            </a:endParaRPr>
          </a:p>
        </p:txBody>
      </p:sp>
      <p:sp>
        <p:nvSpPr>
          <p:cNvPr id="170" name="Google Shape;170;p22"/>
          <p:cNvSpPr txBox="1"/>
          <p:nvPr/>
        </p:nvSpPr>
        <p:spPr>
          <a:xfrm>
            <a:off x="1296000" y="2592000"/>
            <a:ext cx="15732000" cy="1015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AED633"/>
              </a:buClr>
              <a:buSzPts val="6000"/>
              <a:buFont typeface="Helvetica Neue"/>
              <a:buNone/>
            </a:pPr>
            <a:r>
              <a:rPr lang="en-US" sz="6000" b="1" i="0" u="none" strike="noStrike" cap="none" dirty="0">
                <a:solidFill>
                  <a:srgbClr val="AED633"/>
                </a:solidFill>
                <a:latin typeface="Helvetica Neue" panose="020B0604020202020204" charset="0"/>
                <a:ea typeface="Helvetica Neue"/>
                <a:cs typeface="Helvetica Neue"/>
                <a:sym typeface="Helvetica Neue"/>
              </a:rPr>
              <a:t>Unit 2</a:t>
            </a:r>
          </a:p>
        </p:txBody>
      </p:sp>
      <p:sp>
        <p:nvSpPr>
          <p:cNvPr id="171" name="Google Shape;171;p22"/>
          <p:cNvSpPr txBox="1"/>
          <p:nvPr/>
        </p:nvSpPr>
        <p:spPr>
          <a:xfrm>
            <a:off x="1296000" y="5544000"/>
            <a:ext cx="10980000" cy="3539390"/>
          </a:xfrm>
          <a:prstGeom prst="rect">
            <a:avLst/>
          </a:prstGeom>
          <a:noFill/>
          <a:ln>
            <a:noFill/>
          </a:ln>
        </p:spPr>
        <p:txBody>
          <a:bodyPr spcFirstLastPara="1" wrap="square" lIns="91425" tIns="45700" rIns="91425" bIns="45700" anchor="t" anchorCtr="0">
            <a:noAutofit/>
          </a:bodyPr>
          <a:lstStyle/>
          <a:p>
            <a:pPr lvl="0">
              <a:lnSpc>
                <a:spcPct val="200000"/>
              </a:lnSpc>
              <a:buSzPts val="2800"/>
            </a:pPr>
            <a:r>
              <a:rPr lang="sv-SE" sz="2800" b="1">
                <a:solidFill>
                  <a:srgbClr val="AED633"/>
                </a:solidFill>
                <a:latin typeface="Helvetica Neue" panose="020B0604020202020204" charset="0"/>
                <a:ea typeface="Helvetica Neue"/>
                <a:cs typeface="Helvetica Neue"/>
                <a:sym typeface="Helvetica Neue"/>
              </a:rPr>
              <a:t>2.1 Definition
2.2 Effekter
2.3 Utveckling och praktik
2.4 Integration i det dagliga livet och arbetet
</a:t>
            </a:r>
            <a:endParaRPr lang="en-US" sz="1400" b="0" i="0" u="none" strike="noStrike" cap="none" dirty="0">
              <a:solidFill>
                <a:srgbClr val="000000"/>
              </a:solidFill>
              <a:latin typeface="Helvetica Neue" panose="020B0604020202020204" charset="0"/>
              <a:ea typeface="Helvetica Neue"/>
              <a:cs typeface="Helvetica Neue"/>
              <a:sym typeface="Helvetica Neue"/>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pic>
        <p:nvPicPr>
          <p:cNvPr id="7" name="Grafik 6">
            <a:extLst>
              <a:ext uri="{FF2B5EF4-FFF2-40B4-BE49-F238E27FC236}">
                <a16:creationId xmlns:a16="http://schemas.microsoft.com/office/drawing/2014/main" id="{E260F2D9-D433-7076-1A6F-AF6939770B9D}"/>
              </a:ext>
            </a:extLst>
          </p:cNvPr>
          <p:cNvPicPr>
            <a:picLocks noChangeAspect="1"/>
          </p:cNvPicPr>
          <p:nvPr/>
        </p:nvPicPr>
        <p:blipFill>
          <a:blip r:embed="rId3"/>
          <a:stretch>
            <a:fillRect/>
          </a:stretch>
        </p:blipFill>
        <p:spPr>
          <a:xfrm>
            <a:off x="10730921" y="1366762"/>
            <a:ext cx="2433562" cy="1881540"/>
          </a:xfrm>
          <a:prstGeom prst="rect">
            <a:avLst/>
          </a:prstGeom>
        </p:spPr>
      </p:pic>
      <p:sp>
        <p:nvSpPr>
          <p:cNvPr id="176" name="Google Shape;176;p23"/>
          <p:cNvSpPr/>
          <p:nvPr/>
        </p:nvSpPr>
        <p:spPr>
          <a:xfrm>
            <a:off x="1296000" y="4032000"/>
            <a:ext cx="15840000" cy="1080000"/>
          </a:xfrm>
          <a:prstGeom prst="roundRect">
            <a:avLst/>
          </a:prstGeom>
          <a:solidFill>
            <a:srgbClr val="4D94B7">
              <a:alpha val="77647"/>
            </a:srgbClr>
          </a:solidFill>
          <a:ln w="25400" cap="flat" cmpd="sng">
            <a:solidFill>
              <a:schemeClr val="lt1"/>
            </a:solidFill>
            <a:prstDash val="solid"/>
            <a:round/>
            <a:headEnd type="none" w="sm" len="sm"/>
            <a:tailEnd type="none" w="sm" len="sm"/>
          </a:ln>
        </p:spPr>
        <p:txBody>
          <a:bodyPr spcFirstLastPara="1" wrap="square" lIns="663325" tIns="652775" rIns="663325" bIns="652775" anchor="ctr" anchorCtr="0">
            <a:noAutofit/>
          </a:bodyPr>
          <a:lstStyle/>
          <a:p>
            <a:pPr lvl="0" algn="ctr">
              <a:lnSpc>
                <a:spcPct val="90000"/>
              </a:lnSpc>
              <a:buSzPts val="4800"/>
            </a:pPr>
            <a:r>
              <a:rPr lang="sv-SE" sz="2800" b="1" dirty="0">
                <a:solidFill>
                  <a:schemeClr val="dk1"/>
                </a:solidFill>
                <a:latin typeface="Helvetica Neue" panose="020B0604020202020204" charset="0"/>
              </a:rPr>
              <a:t>Hur skulle du definiera det?</a:t>
            </a:r>
            <a:endParaRPr lang="en-US" sz="2800" b="1" dirty="0">
              <a:latin typeface="Helvetica Neue" panose="020B0604020202020204" charset="0"/>
            </a:endParaRPr>
          </a:p>
        </p:txBody>
      </p:sp>
      <p:sp>
        <p:nvSpPr>
          <p:cNvPr id="177" name="Google Shape;177;p23"/>
          <p:cNvSpPr/>
          <p:nvPr/>
        </p:nvSpPr>
        <p:spPr>
          <a:xfrm>
            <a:off x="1476000" y="5904000"/>
            <a:ext cx="5040000" cy="1080000"/>
          </a:xfrm>
          <a:prstGeom prst="rect">
            <a:avLst/>
          </a:prstGeom>
          <a:solidFill>
            <a:srgbClr val="AED633">
              <a:alpha val="49803"/>
            </a:srgbClr>
          </a:solidFill>
          <a:ln w="25400" cap="flat" cmpd="sng">
            <a:solidFill>
              <a:schemeClr val="lt1"/>
            </a:solidFill>
            <a:prstDash val="solid"/>
            <a:round/>
            <a:headEnd type="none" w="sm" len="sm"/>
            <a:tailEnd type="none" w="sm" len="sm"/>
          </a:ln>
        </p:spPr>
        <p:txBody>
          <a:bodyPr spcFirstLastPara="1" wrap="square" lIns="534275" tIns="504700" rIns="534275" bIns="504700" anchor="ctr" anchorCtr="0">
            <a:noAutofit/>
          </a:bodyPr>
          <a:lstStyle/>
          <a:p>
            <a:pPr lvl="0" algn="ctr">
              <a:lnSpc>
                <a:spcPct val="90000"/>
              </a:lnSpc>
              <a:buSzPts val="3200"/>
            </a:pPr>
            <a:r>
              <a:rPr lang="en-US" sz="2400" dirty="0" err="1">
                <a:solidFill>
                  <a:schemeClr val="dk1"/>
                </a:solidFill>
                <a:latin typeface="Helvetica Neue" panose="020B0604020202020204" charset="0"/>
                <a:ea typeface="Helvetica Neue"/>
                <a:cs typeface="Helvetica Neue"/>
                <a:sym typeface="Helvetica Neue"/>
              </a:rPr>
              <a:t>Respektfull</a:t>
            </a:r>
            <a:r>
              <a:rPr lang="en-US" sz="2400" dirty="0">
                <a:solidFill>
                  <a:schemeClr val="dk1"/>
                </a:solidFill>
                <a:latin typeface="Helvetica Neue" panose="020B0604020202020204" charset="0"/>
                <a:ea typeface="Helvetica Neue"/>
                <a:cs typeface="Helvetica Neue"/>
                <a:sym typeface="Helvetica Neue"/>
              </a:rPr>
              <a:t> </a:t>
            </a:r>
            <a:r>
              <a:rPr lang="en-US" sz="2400" dirty="0" err="1">
                <a:solidFill>
                  <a:schemeClr val="dk1"/>
                </a:solidFill>
                <a:latin typeface="Helvetica Neue" panose="020B0604020202020204" charset="0"/>
                <a:ea typeface="Helvetica Neue"/>
                <a:cs typeface="Helvetica Neue"/>
                <a:sym typeface="Helvetica Neue"/>
              </a:rPr>
              <a:t>interaktion</a:t>
            </a:r>
            <a:endParaRPr lang="en-US" sz="2400" b="0" i="0" u="none" strike="noStrike" cap="none" dirty="0">
              <a:solidFill>
                <a:schemeClr val="dk1"/>
              </a:solidFill>
              <a:latin typeface="Helvetica Neue" panose="020B0604020202020204" charset="0"/>
              <a:sym typeface="Arial"/>
            </a:endParaRPr>
          </a:p>
        </p:txBody>
      </p:sp>
      <p:sp>
        <p:nvSpPr>
          <p:cNvPr id="178" name="Google Shape;178;p23"/>
          <p:cNvSpPr/>
          <p:nvPr/>
        </p:nvSpPr>
        <p:spPr>
          <a:xfrm>
            <a:off x="6696000" y="5904000"/>
            <a:ext cx="5040000" cy="1080000"/>
          </a:xfrm>
          <a:prstGeom prst="rect">
            <a:avLst/>
          </a:prstGeom>
          <a:solidFill>
            <a:srgbClr val="AED633">
              <a:alpha val="49803"/>
            </a:srgbClr>
          </a:solidFill>
          <a:ln w="25400" cap="flat" cmpd="sng">
            <a:solidFill>
              <a:schemeClr val="lt1"/>
            </a:solidFill>
            <a:prstDash val="solid"/>
            <a:round/>
            <a:headEnd type="none" w="sm" len="sm"/>
            <a:tailEnd type="none" w="sm" len="sm"/>
          </a:ln>
        </p:spPr>
        <p:txBody>
          <a:bodyPr spcFirstLastPara="1" wrap="square" lIns="534275" tIns="504700" rIns="534275" bIns="504700" anchor="ctr" anchorCtr="0">
            <a:noAutofit/>
          </a:bodyPr>
          <a:lstStyle/>
          <a:p>
            <a:pPr lvl="0" algn="ctr">
              <a:lnSpc>
                <a:spcPct val="90000"/>
              </a:lnSpc>
              <a:buSzPts val="3200"/>
            </a:pPr>
            <a:r>
              <a:rPr lang="en-US" sz="2400" dirty="0" err="1">
                <a:solidFill>
                  <a:schemeClr val="dk1"/>
                </a:solidFill>
                <a:latin typeface="Helvetica Neue" panose="020B0604020202020204" charset="0"/>
                <a:ea typeface="Helvetica Neue"/>
                <a:cs typeface="Helvetica Neue"/>
                <a:sym typeface="Helvetica Neue"/>
              </a:rPr>
              <a:t>Uppskattning</a:t>
            </a:r>
            <a:r>
              <a:rPr lang="en-US" sz="2400" dirty="0">
                <a:solidFill>
                  <a:schemeClr val="dk1"/>
                </a:solidFill>
                <a:latin typeface="Helvetica Neue" panose="020B0604020202020204" charset="0"/>
                <a:ea typeface="Helvetica Neue"/>
                <a:cs typeface="Helvetica Neue"/>
                <a:sym typeface="Helvetica Neue"/>
              </a:rPr>
              <a:t> av </a:t>
            </a:r>
            <a:r>
              <a:rPr lang="en-US" sz="2400" dirty="0" err="1">
                <a:solidFill>
                  <a:schemeClr val="dk1"/>
                </a:solidFill>
                <a:latin typeface="Helvetica Neue" panose="020B0604020202020204" charset="0"/>
                <a:ea typeface="Helvetica Neue"/>
                <a:cs typeface="Helvetica Neue"/>
                <a:sym typeface="Helvetica Neue"/>
              </a:rPr>
              <a:t>resursanvändningen</a:t>
            </a:r>
            <a:endParaRPr lang="en-US" sz="2400" b="0" i="0" u="none" strike="noStrike" cap="none" dirty="0">
              <a:solidFill>
                <a:schemeClr val="dk1"/>
              </a:solidFill>
              <a:latin typeface="Helvetica Neue" panose="020B0604020202020204" charset="0"/>
              <a:sym typeface="Arial"/>
            </a:endParaRPr>
          </a:p>
        </p:txBody>
      </p:sp>
      <p:sp>
        <p:nvSpPr>
          <p:cNvPr id="179" name="Google Shape;179;p23"/>
          <p:cNvSpPr/>
          <p:nvPr/>
        </p:nvSpPr>
        <p:spPr>
          <a:xfrm>
            <a:off x="11916000" y="7344000"/>
            <a:ext cx="5040000" cy="1080000"/>
          </a:xfrm>
          <a:prstGeom prst="rect">
            <a:avLst/>
          </a:prstGeom>
          <a:solidFill>
            <a:srgbClr val="AED633">
              <a:alpha val="49803"/>
            </a:srgbClr>
          </a:solidFill>
          <a:ln w="25400" cap="flat" cmpd="sng">
            <a:solidFill>
              <a:schemeClr val="lt1"/>
            </a:solidFill>
            <a:prstDash val="solid"/>
            <a:round/>
            <a:headEnd type="none" w="sm" len="sm"/>
            <a:tailEnd type="none" w="sm" len="sm"/>
          </a:ln>
        </p:spPr>
        <p:txBody>
          <a:bodyPr spcFirstLastPara="1" wrap="square" lIns="534275" tIns="504700" rIns="534275" bIns="504700" anchor="ctr" anchorCtr="0">
            <a:noAutofit/>
          </a:bodyPr>
          <a:lstStyle/>
          <a:p>
            <a:pPr lvl="0" algn="ctr">
              <a:lnSpc>
                <a:spcPct val="90000"/>
              </a:lnSpc>
              <a:buSzPts val="3200"/>
            </a:pPr>
            <a:r>
              <a:rPr lang="sv-SE" sz="2400" dirty="0">
                <a:solidFill>
                  <a:schemeClr val="dk1"/>
                </a:solidFill>
                <a:latin typeface="Helvetica Neue" panose="020B0604020202020204" charset="0"/>
                <a:ea typeface="Helvetica Neue"/>
                <a:cs typeface="Helvetica Neue"/>
                <a:sym typeface="Helvetica Neue"/>
              </a:rPr>
              <a:t>Var uppmärksam på dina egna tankar och idéer</a:t>
            </a:r>
            <a:endParaRPr lang="en-US" sz="2400" b="0" i="0" u="none" strike="noStrike" cap="none" dirty="0">
              <a:solidFill>
                <a:schemeClr val="dk1"/>
              </a:solidFill>
              <a:latin typeface="Helvetica Neue" panose="020B0604020202020204" charset="0"/>
              <a:sym typeface="Arial"/>
            </a:endParaRPr>
          </a:p>
        </p:txBody>
      </p:sp>
      <p:sp>
        <p:nvSpPr>
          <p:cNvPr id="180" name="Google Shape;180;p23"/>
          <p:cNvSpPr/>
          <p:nvPr/>
        </p:nvSpPr>
        <p:spPr>
          <a:xfrm>
            <a:off x="11916000" y="5904000"/>
            <a:ext cx="5040000" cy="1080000"/>
          </a:xfrm>
          <a:prstGeom prst="rect">
            <a:avLst/>
          </a:prstGeom>
          <a:solidFill>
            <a:srgbClr val="AED633">
              <a:alpha val="49803"/>
            </a:srgbClr>
          </a:solidFill>
          <a:ln w="25400" cap="flat" cmpd="sng">
            <a:solidFill>
              <a:schemeClr val="lt1"/>
            </a:solidFill>
            <a:prstDash val="solid"/>
            <a:round/>
            <a:headEnd type="none" w="sm" len="sm"/>
            <a:tailEnd type="none" w="sm" len="sm"/>
          </a:ln>
        </p:spPr>
        <p:txBody>
          <a:bodyPr spcFirstLastPara="1" wrap="square" lIns="534275" tIns="504700" rIns="534275" bIns="504700" anchor="ctr" anchorCtr="0">
            <a:noAutofit/>
          </a:bodyPr>
          <a:lstStyle/>
          <a:p>
            <a:pPr lvl="0" algn="ctr">
              <a:lnSpc>
                <a:spcPct val="90000"/>
              </a:lnSpc>
              <a:buSzPts val="3200"/>
            </a:pPr>
            <a:r>
              <a:rPr lang="en-US" sz="2400" dirty="0" err="1">
                <a:solidFill>
                  <a:schemeClr val="dk1"/>
                </a:solidFill>
                <a:latin typeface="Helvetica Neue" panose="020B0604020202020204" charset="0"/>
                <a:ea typeface="Helvetica Neue"/>
                <a:cs typeface="Helvetica Neue"/>
                <a:sym typeface="Helvetica Neue"/>
              </a:rPr>
              <a:t>Uppskattning</a:t>
            </a:r>
            <a:r>
              <a:rPr lang="en-US" sz="2400" dirty="0">
                <a:solidFill>
                  <a:schemeClr val="dk1"/>
                </a:solidFill>
                <a:latin typeface="Helvetica Neue" panose="020B0604020202020204" charset="0"/>
                <a:ea typeface="Helvetica Neue"/>
                <a:cs typeface="Helvetica Neue"/>
                <a:sym typeface="Helvetica Neue"/>
              </a:rPr>
              <a:t> för </a:t>
            </a:r>
            <a:r>
              <a:rPr lang="en-US" sz="2400" dirty="0" err="1">
                <a:solidFill>
                  <a:schemeClr val="dk1"/>
                </a:solidFill>
                <a:latin typeface="Helvetica Neue" panose="020B0604020202020204" charset="0"/>
                <a:ea typeface="Helvetica Neue"/>
                <a:cs typeface="Helvetica Neue"/>
                <a:sym typeface="Helvetica Neue"/>
              </a:rPr>
              <a:t>andra</a:t>
            </a:r>
            <a:endParaRPr lang="en-US" sz="2400" b="0" i="0" u="none" strike="noStrike" cap="none" dirty="0">
              <a:solidFill>
                <a:schemeClr val="dk1"/>
              </a:solidFill>
              <a:latin typeface="Helvetica Neue" panose="020B0604020202020204" charset="0"/>
              <a:sym typeface="Arial"/>
            </a:endParaRPr>
          </a:p>
        </p:txBody>
      </p:sp>
      <p:sp>
        <p:nvSpPr>
          <p:cNvPr id="181" name="Google Shape;181;p23"/>
          <p:cNvSpPr/>
          <p:nvPr/>
        </p:nvSpPr>
        <p:spPr>
          <a:xfrm>
            <a:off x="6696000" y="7344000"/>
            <a:ext cx="5040000" cy="1080000"/>
          </a:xfrm>
          <a:prstGeom prst="rect">
            <a:avLst/>
          </a:prstGeom>
          <a:solidFill>
            <a:srgbClr val="AED633">
              <a:alpha val="49803"/>
            </a:srgbClr>
          </a:solidFill>
          <a:ln w="25400" cap="flat" cmpd="sng">
            <a:solidFill>
              <a:schemeClr val="lt1"/>
            </a:solidFill>
            <a:prstDash val="solid"/>
            <a:round/>
            <a:headEnd type="none" w="sm" len="sm"/>
            <a:tailEnd type="none" w="sm" len="sm"/>
          </a:ln>
        </p:spPr>
        <p:txBody>
          <a:bodyPr spcFirstLastPara="1" wrap="square" lIns="534275" tIns="504700" rIns="534275" bIns="504700" anchor="ctr" anchorCtr="0">
            <a:noAutofit/>
          </a:bodyPr>
          <a:lstStyle/>
          <a:p>
            <a:pPr marL="0" marR="0" lvl="0" indent="0" algn="ctr" rtl="0">
              <a:lnSpc>
                <a:spcPct val="100000"/>
              </a:lnSpc>
              <a:spcBef>
                <a:spcPts val="0"/>
              </a:spcBef>
              <a:spcAft>
                <a:spcPts val="0"/>
              </a:spcAft>
              <a:buNone/>
            </a:pPr>
            <a:r>
              <a:rPr lang="en-US" sz="2400" b="0" i="0" u="none" strike="noStrike" cap="none" dirty="0" err="1">
                <a:solidFill>
                  <a:schemeClr val="dk1"/>
                </a:solidFill>
                <a:latin typeface="Helvetica Neue" panose="020B0604020202020204" charset="0"/>
                <a:ea typeface="Helvetica Neue"/>
                <a:cs typeface="Helvetica Neue"/>
                <a:sym typeface="Helvetica Neue"/>
              </a:rPr>
              <a:t>Resiliens</a:t>
            </a:r>
            <a:endParaRPr lang="en-US" sz="2400" dirty="0">
              <a:latin typeface="Helvetica Neue" panose="020B0604020202020204" charset="0"/>
            </a:endParaRPr>
          </a:p>
        </p:txBody>
      </p:sp>
      <p:sp>
        <p:nvSpPr>
          <p:cNvPr id="182" name="Google Shape;182;p23"/>
          <p:cNvSpPr/>
          <p:nvPr/>
        </p:nvSpPr>
        <p:spPr>
          <a:xfrm>
            <a:off x="1476000" y="7344000"/>
            <a:ext cx="5040000" cy="1080000"/>
          </a:xfrm>
          <a:prstGeom prst="rect">
            <a:avLst/>
          </a:prstGeom>
          <a:solidFill>
            <a:srgbClr val="AED633">
              <a:alpha val="49803"/>
            </a:srgbClr>
          </a:solidFill>
          <a:ln w="25400" cap="flat" cmpd="sng">
            <a:solidFill>
              <a:schemeClr val="lt1"/>
            </a:solidFill>
            <a:prstDash val="solid"/>
            <a:round/>
            <a:headEnd type="none" w="sm" len="sm"/>
            <a:tailEnd type="none" w="sm" len="sm"/>
          </a:ln>
        </p:spPr>
        <p:txBody>
          <a:bodyPr spcFirstLastPara="1" wrap="square" lIns="534275" tIns="504700" rIns="534275" bIns="504700" anchor="ctr" anchorCtr="0">
            <a:noAutofit/>
          </a:bodyPr>
          <a:lstStyle/>
          <a:p>
            <a:pPr lvl="0" algn="ctr"/>
            <a:r>
              <a:rPr lang="sv-SE" sz="2400" dirty="0">
                <a:solidFill>
                  <a:schemeClr val="dk1"/>
                </a:solidFill>
                <a:latin typeface="Helvetica Neue" panose="020B0604020202020204" charset="0"/>
                <a:ea typeface="Helvetica Neue"/>
                <a:cs typeface="Helvetica Neue"/>
                <a:sym typeface="Helvetica Neue"/>
              </a:rPr>
              <a:t>Uppskattning av användningen av dina egna medel</a:t>
            </a:r>
            <a:endParaRPr lang="en-US" sz="2400" dirty="0">
              <a:latin typeface="Helvetica Neue" panose="020B0604020202020204" charset="0"/>
            </a:endParaRPr>
          </a:p>
        </p:txBody>
      </p:sp>
      <p:sp>
        <p:nvSpPr>
          <p:cNvPr id="183" name="Google Shape;183;p23"/>
          <p:cNvSpPr txBox="1"/>
          <p:nvPr/>
        </p:nvSpPr>
        <p:spPr>
          <a:xfrm>
            <a:off x="1296000" y="2304000"/>
            <a:ext cx="5472000" cy="52318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dirty="0">
                <a:solidFill>
                  <a:srgbClr val="AED633"/>
                </a:solidFill>
                <a:latin typeface="Helvetica Neue" panose="020B0604020202020204" charset="0"/>
                <a:ea typeface="Helvetica Neue"/>
                <a:cs typeface="Helvetica Neue"/>
                <a:sym typeface="Helvetica Neue"/>
              </a:rPr>
              <a:t>2.1 Definition</a:t>
            </a:r>
            <a:endParaRPr lang="en-US" sz="1400" b="0" i="0" u="none" strike="noStrike" cap="none" dirty="0">
              <a:solidFill>
                <a:srgbClr val="000000"/>
              </a:solidFill>
              <a:latin typeface="Helvetica Neue" panose="020B0604020202020204" charset="0"/>
              <a:ea typeface="Helvetica Neue"/>
              <a:cs typeface="Helvetica Neue"/>
              <a:sym typeface="Helvetica Neue"/>
            </a:endParaRPr>
          </a:p>
        </p:txBody>
      </p:sp>
      <p:sp>
        <p:nvSpPr>
          <p:cNvPr id="186" name="Google Shape;186;p23"/>
          <p:cNvSpPr txBox="1"/>
          <p:nvPr/>
        </p:nvSpPr>
        <p:spPr>
          <a:xfrm>
            <a:off x="1296000" y="1548000"/>
            <a:ext cx="6408000" cy="83095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800"/>
              <a:buFont typeface="Arial"/>
              <a:buNone/>
            </a:pPr>
            <a:r>
              <a:rPr lang="en-US" sz="4800" b="1" i="0" u="none" strike="noStrike" cap="none" dirty="0">
                <a:solidFill>
                  <a:srgbClr val="4D94B7"/>
                </a:solidFill>
                <a:latin typeface="Helvetica Neue" panose="020B0604020202020204" charset="0"/>
                <a:ea typeface="Helvetica Neue"/>
                <a:cs typeface="Helvetica Neue"/>
                <a:sym typeface="Helvetica Neue"/>
              </a:rPr>
              <a:t>2. Mindfulness</a:t>
            </a:r>
            <a:endParaRPr lang="en-US" sz="1400" b="0" i="0" u="none" strike="noStrike" cap="none" dirty="0">
              <a:solidFill>
                <a:srgbClr val="000000"/>
              </a:solidFill>
              <a:latin typeface="Helvetica Neue" panose="020B0604020202020204" charset="0"/>
              <a:ea typeface="Helvetica Neue"/>
              <a:cs typeface="Helvetica Neue"/>
              <a:sym typeface="Helvetica Neue"/>
            </a:endParaRPr>
          </a:p>
        </p:txBody>
      </p:sp>
      <p:sp>
        <p:nvSpPr>
          <p:cNvPr id="9" name="Ellipse 8">
            <a:extLst>
              <a:ext uri="{FF2B5EF4-FFF2-40B4-BE49-F238E27FC236}">
                <a16:creationId xmlns:a16="http://schemas.microsoft.com/office/drawing/2014/main" id="{69B169E6-3361-4AAF-368F-AA6A1B4B093C}"/>
              </a:ext>
            </a:extLst>
          </p:cNvPr>
          <p:cNvSpPr/>
          <p:nvPr/>
        </p:nvSpPr>
        <p:spPr>
          <a:xfrm>
            <a:off x="6732000" y="4896000"/>
            <a:ext cx="5040000" cy="936000"/>
          </a:xfrm>
          <a:prstGeom prst="ellips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2400" dirty="0">
                <a:latin typeface="Helvetica Neue" panose="020B0604020202020204" charset="0"/>
              </a:rPr>
              <a:t>till </a:t>
            </a:r>
            <a:r>
              <a:rPr lang="en-US" sz="2400" dirty="0" err="1">
                <a:latin typeface="Helvetica Neue" panose="020B0604020202020204" charset="0"/>
              </a:rPr>
              <a:t>exempel</a:t>
            </a:r>
            <a:r>
              <a:rPr lang="en-US" sz="2400" dirty="0">
                <a:latin typeface="Helvetica Neue" panose="020B0604020202020204" charset="0"/>
              </a:rPr>
              <a:t>:</a:t>
            </a:r>
          </a:p>
        </p:txBody>
      </p:sp>
      <p:grpSp>
        <p:nvGrpSpPr>
          <p:cNvPr id="8" name="Gruppieren 7">
            <a:extLst>
              <a:ext uri="{FF2B5EF4-FFF2-40B4-BE49-F238E27FC236}">
                <a16:creationId xmlns:a16="http://schemas.microsoft.com/office/drawing/2014/main" id="{CD7620F5-4A3E-E9BC-8B8C-85405F98E4BF}"/>
              </a:ext>
            </a:extLst>
          </p:cNvPr>
          <p:cNvGrpSpPr/>
          <p:nvPr/>
        </p:nvGrpSpPr>
        <p:grpSpPr>
          <a:xfrm>
            <a:off x="12537116" y="60266"/>
            <a:ext cx="5040000" cy="2890769"/>
            <a:chOff x="12537116" y="60266"/>
            <a:chExt cx="5040000" cy="2890769"/>
          </a:xfrm>
        </p:grpSpPr>
        <p:pic>
          <p:nvPicPr>
            <p:cNvPr id="59" name="Grafik 58" descr="Wolken-Gedankenblase">
              <a:extLst>
                <a:ext uri="{FF2B5EF4-FFF2-40B4-BE49-F238E27FC236}">
                  <a16:creationId xmlns:a16="http://schemas.microsoft.com/office/drawing/2014/main" id="{86C7DC70-CB2C-F0ED-6908-2C06D9FE3221}"/>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b="28115"/>
            <a:stretch/>
          </p:blipFill>
          <p:spPr>
            <a:xfrm>
              <a:off x="12537116" y="60266"/>
              <a:ext cx="5040000" cy="2890769"/>
            </a:xfrm>
            <a:prstGeom prst="rect">
              <a:avLst/>
            </a:prstGeom>
          </p:spPr>
        </p:pic>
        <p:pic>
          <p:nvPicPr>
            <p:cNvPr id="51" name="Grafik 50" descr="Unterschrift Silhouette">
              <a:extLst>
                <a:ext uri="{FF2B5EF4-FFF2-40B4-BE49-F238E27FC236}">
                  <a16:creationId xmlns:a16="http://schemas.microsoft.com/office/drawing/2014/main" id="{88AB0F1C-24C8-62B4-7648-A4A87C66D02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4387704" y="468761"/>
              <a:ext cx="914400" cy="914400"/>
            </a:xfrm>
            <a:prstGeom prst="rect">
              <a:avLst/>
            </a:prstGeom>
          </p:spPr>
        </p:pic>
        <p:sp>
          <p:nvSpPr>
            <p:cNvPr id="185" name="Google Shape;185;p23"/>
            <p:cNvSpPr txBox="1"/>
            <p:nvPr/>
          </p:nvSpPr>
          <p:spPr>
            <a:xfrm>
              <a:off x="12988004" y="1383161"/>
              <a:ext cx="3967996" cy="1551422"/>
            </a:xfrm>
            <a:prstGeom prst="rect">
              <a:avLst/>
            </a:prstGeom>
            <a:noFill/>
            <a:ln>
              <a:noFill/>
            </a:ln>
          </p:spPr>
          <p:txBody>
            <a:bodyPr spcFirstLastPara="1" wrap="square" lIns="91425" tIns="45700" rIns="91425" bIns="45700" anchor="t" anchorCtr="0">
              <a:noAutofit/>
            </a:bodyPr>
            <a:lstStyle/>
            <a:p>
              <a:pPr lvl="0" algn="ctr"/>
              <a:r>
                <a:rPr lang="sv-SE" sz="2400" b="1" dirty="0">
                  <a:solidFill>
                    <a:schemeClr val="tx1"/>
                  </a:solidFill>
                  <a:latin typeface="Helvetica Neue" panose="020B0604020202020204" charset="0"/>
                  <a:ea typeface="Helvetica Neue"/>
                  <a:cs typeface="Helvetica Neue"/>
                  <a:sym typeface="Helvetica Neue"/>
                </a:rPr>
                <a:t>Kan vi hitta en rubrik för alla dessa artiklar?
</a:t>
              </a:r>
              <a:endParaRPr sz="2400" b="1" dirty="0">
                <a:solidFill>
                  <a:schemeClr val="tx1"/>
                </a:solidFill>
                <a:latin typeface="Helvetica Neue" panose="020B060402020202020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177"/>
                                        </p:tgtEl>
                                        <p:attrNameLst>
                                          <p:attrName>style.visibility</p:attrName>
                                        </p:attrNameLst>
                                      </p:cBhvr>
                                      <p:to>
                                        <p:strVal val="visible"/>
                                      </p:to>
                                    </p:set>
                                    <p:animEffect transition="in" filter="box(in)">
                                      <p:cBhvr>
                                        <p:cTn id="11" dur="1500"/>
                                        <p:tgtEl>
                                          <p:spTgt spid="177"/>
                                        </p:tgtEl>
                                      </p:cBhvr>
                                    </p:animEffect>
                                  </p:childTnLst>
                                </p:cTn>
                              </p:par>
                              <p:par>
                                <p:cTn id="12" presetID="4" presetClass="entr" presetSubtype="16" fill="hold" grpId="0" nodeType="withEffect">
                                  <p:stCondLst>
                                    <p:cond delay="0"/>
                                  </p:stCondLst>
                                  <p:childTnLst>
                                    <p:set>
                                      <p:cBhvr>
                                        <p:cTn id="13" dur="1" fill="hold">
                                          <p:stCondLst>
                                            <p:cond delay="0"/>
                                          </p:stCondLst>
                                        </p:cTn>
                                        <p:tgtEl>
                                          <p:spTgt spid="178"/>
                                        </p:tgtEl>
                                        <p:attrNameLst>
                                          <p:attrName>style.visibility</p:attrName>
                                        </p:attrNameLst>
                                      </p:cBhvr>
                                      <p:to>
                                        <p:strVal val="visible"/>
                                      </p:to>
                                    </p:set>
                                    <p:animEffect transition="in" filter="box(in)">
                                      <p:cBhvr>
                                        <p:cTn id="14" dur="1500"/>
                                        <p:tgtEl>
                                          <p:spTgt spid="178"/>
                                        </p:tgtEl>
                                      </p:cBhvr>
                                    </p:animEffect>
                                  </p:childTnLst>
                                </p:cTn>
                              </p:par>
                              <p:par>
                                <p:cTn id="15" presetID="4" presetClass="entr" presetSubtype="16" fill="hold" grpId="0" nodeType="withEffect">
                                  <p:stCondLst>
                                    <p:cond delay="0"/>
                                  </p:stCondLst>
                                  <p:childTnLst>
                                    <p:set>
                                      <p:cBhvr>
                                        <p:cTn id="16" dur="1" fill="hold">
                                          <p:stCondLst>
                                            <p:cond delay="0"/>
                                          </p:stCondLst>
                                        </p:cTn>
                                        <p:tgtEl>
                                          <p:spTgt spid="180"/>
                                        </p:tgtEl>
                                        <p:attrNameLst>
                                          <p:attrName>style.visibility</p:attrName>
                                        </p:attrNameLst>
                                      </p:cBhvr>
                                      <p:to>
                                        <p:strVal val="visible"/>
                                      </p:to>
                                    </p:set>
                                    <p:animEffect transition="in" filter="box(in)">
                                      <p:cBhvr>
                                        <p:cTn id="17" dur="1500"/>
                                        <p:tgtEl>
                                          <p:spTgt spid="180"/>
                                        </p:tgtEl>
                                      </p:cBhvr>
                                    </p:animEffect>
                                  </p:childTnLst>
                                </p:cTn>
                              </p:par>
                              <p:par>
                                <p:cTn id="18" presetID="4" presetClass="entr" presetSubtype="16" fill="hold" grpId="0" nodeType="withEffect">
                                  <p:stCondLst>
                                    <p:cond delay="0"/>
                                  </p:stCondLst>
                                  <p:childTnLst>
                                    <p:set>
                                      <p:cBhvr>
                                        <p:cTn id="19" dur="1" fill="hold">
                                          <p:stCondLst>
                                            <p:cond delay="0"/>
                                          </p:stCondLst>
                                        </p:cTn>
                                        <p:tgtEl>
                                          <p:spTgt spid="182"/>
                                        </p:tgtEl>
                                        <p:attrNameLst>
                                          <p:attrName>style.visibility</p:attrName>
                                        </p:attrNameLst>
                                      </p:cBhvr>
                                      <p:to>
                                        <p:strVal val="visible"/>
                                      </p:to>
                                    </p:set>
                                    <p:animEffect transition="in" filter="box(in)">
                                      <p:cBhvr>
                                        <p:cTn id="20" dur="1500"/>
                                        <p:tgtEl>
                                          <p:spTgt spid="182"/>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181"/>
                                        </p:tgtEl>
                                        <p:attrNameLst>
                                          <p:attrName>style.visibility</p:attrName>
                                        </p:attrNameLst>
                                      </p:cBhvr>
                                      <p:to>
                                        <p:strVal val="visible"/>
                                      </p:to>
                                    </p:set>
                                    <p:animEffect transition="in" filter="box(in)">
                                      <p:cBhvr>
                                        <p:cTn id="23" dur="1500"/>
                                        <p:tgtEl>
                                          <p:spTgt spid="181"/>
                                        </p:tgtEl>
                                      </p:cBhvr>
                                    </p:animEffect>
                                  </p:childTnLst>
                                </p:cTn>
                              </p:par>
                              <p:par>
                                <p:cTn id="24" presetID="4" presetClass="entr" presetSubtype="16" fill="hold" grpId="0" nodeType="withEffect">
                                  <p:stCondLst>
                                    <p:cond delay="0"/>
                                  </p:stCondLst>
                                  <p:childTnLst>
                                    <p:set>
                                      <p:cBhvr>
                                        <p:cTn id="25" dur="1" fill="hold">
                                          <p:stCondLst>
                                            <p:cond delay="0"/>
                                          </p:stCondLst>
                                        </p:cTn>
                                        <p:tgtEl>
                                          <p:spTgt spid="179"/>
                                        </p:tgtEl>
                                        <p:attrNameLst>
                                          <p:attrName>style.visibility</p:attrName>
                                        </p:attrNameLst>
                                      </p:cBhvr>
                                      <p:to>
                                        <p:strVal val="visible"/>
                                      </p:to>
                                    </p:set>
                                    <p:animEffect transition="in" filter="box(in)">
                                      <p:cBhvr>
                                        <p:cTn id="26" dur="1500"/>
                                        <p:tgtEl>
                                          <p:spTgt spid="179"/>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left)">
                                      <p:cBhvr>
                                        <p:cTn id="3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 grpId="0" animBg="1"/>
      <p:bldP spid="178" grpId="0" animBg="1"/>
      <p:bldP spid="179" grpId="0" animBg="1"/>
      <p:bldP spid="180" grpId="0" animBg="1"/>
      <p:bldP spid="181" grpId="0" animBg="1"/>
      <p:bldP spid="182" grpId="0" animBg="1"/>
      <p:bldP spid="9" grpId="0" animBg="1"/>
    </p:bldLst>
  </p:timing>
</p:sld>
</file>

<file path=ppt/theme/theme1.xml><?xml version="1.0" encoding="utf-8"?>
<a:theme xmlns:a="http://schemas.openxmlformats.org/drawingml/2006/main" name="Diseño personalizado">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ln>
          <a:noFill/>
        </a:ln>
      </a:spPr>
      <a:bodyPr spcFirstLastPara="1" wrap="square" lIns="91425" tIns="45700" rIns="91425" bIns="45700" anchor="t" anchorCtr="0">
        <a:spAutoFit/>
      </a:bodyPr>
      <a:lstStyle>
        <a:defPPr marL="0" marR="0" indent="0" algn="l" rtl="0">
          <a:lnSpc>
            <a:spcPct val="100000"/>
          </a:lnSpc>
          <a:spcBef>
            <a:spcPts val="0"/>
          </a:spcBef>
          <a:spcAft>
            <a:spcPts val="0"/>
          </a:spcAft>
          <a:buClr>
            <a:srgbClr val="000000"/>
          </a:buClr>
          <a:buSzPts val="2800"/>
          <a:buFont typeface="Arial"/>
          <a:buNone/>
          <a:defRPr sz="2800" b="1" i="0" u="none" strike="noStrike" cap="none" dirty="0">
            <a:solidFill>
              <a:srgbClr val="AED633"/>
            </a:solidFill>
            <a:latin typeface="Helvetica Neue" panose="020B0604020202020204" charset="0"/>
            <a:ea typeface="Helvetica Neue"/>
            <a:cs typeface="Helvetica Neue"/>
            <a:sym typeface="Helvetica Neue"/>
          </a:defRPr>
        </a:defPPr>
      </a:lstStyle>
    </a:txDef>
  </a:objectDefaults>
  <a:extraClrSchemeLst/>
</a:theme>
</file>

<file path=ppt/theme/theme3.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5e4f25f3-ae99-423f-9fae-d4f11a58cf43" xsi:nil="true"/>
    <lcf76f155ced4ddcb4097134ff3c332f xmlns="f6553746-0384-4618-9962-7a6484f5408d">
      <Terms xmlns="http://schemas.microsoft.com/office/infopath/2007/PartnerControls"/>
    </lcf76f155ced4ddcb4097134ff3c332f>
    <_dlc_ExpireDateSaved xmlns="http://schemas.microsoft.com/sharepoint/v3" xsi:nil="true"/>
    <_dlc_ExpireDate xmlns="http://schemas.microsoft.com/sharepoint/v3">2027-12-16T11:31:51+00:00</_dlc_ExpireDate>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0EF0B05C24659849954D56DEC08069FD" ma:contentTypeVersion="21" ma:contentTypeDescription="Skapa ett nytt dokument." ma:contentTypeScope="" ma:versionID="15938920fd11a15b20a4ec01fd239d70">
  <xsd:schema xmlns:xsd="http://www.w3.org/2001/XMLSchema" xmlns:xs="http://www.w3.org/2001/XMLSchema" xmlns:p="http://schemas.microsoft.com/office/2006/metadata/properties" xmlns:ns1="http://schemas.microsoft.com/sharepoint/v3" xmlns:ns2="f6553746-0384-4618-9962-7a6484f5408d" xmlns:ns3="5e4f25f3-ae99-423f-9fae-d4f11a58cf43" targetNamespace="http://schemas.microsoft.com/office/2006/metadata/properties" ma:root="true" ma:fieldsID="32b6f933b8e1f6dcac1529711787f093" ns1:_="" ns2:_="" ns3:_="">
    <xsd:import namespace="http://schemas.microsoft.com/sharepoint/v3"/>
    <xsd:import namespace="f6553746-0384-4618-9962-7a6484f5408d"/>
    <xsd:import namespace="5e4f25f3-ae99-423f-9fae-d4f11a58cf4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1:_dlc_Exempt" minOccurs="0"/>
                <xsd:element ref="ns1:_dlc_ExpireDateSaved" minOccurs="0"/>
                <xsd:element ref="ns1:_dlc_ExpireDate"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empt" ma:index="15" nillable="true" ma:displayName="Undanta från princip" ma:hidden="true" ma:internalName="_dlc_Exempt" ma:readOnly="true">
      <xsd:simpleType>
        <xsd:restriction base="dms:Unknown"/>
      </xsd:simpleType>
    </xsd:element>
    <xsd:element name="_dlc_ExpireDateSaved" ma:index="16" nillable="true" ma:displayName="Originalförfallodag" ma:hidden="true" ma:internalName="_dlc_ExpireDateSaved" ma:readOnly="true">
      <xsd:simpleType>
        <xsd:restriction base="dms:DateTime"/>
      </xsd:simpleType>
    </xsd:element>
    <xsd:element name="_dlc_ExpireDate" ma:index="17" nillable="true" ma:displayName="Förfallodatum" ma:hidden="true" ma:internalName="_dlc_ExpireDat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f6553746-0384-4618-9962-7a6484f5408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Bildmarkeringar" ma:readOnly="false" ma:fieldId="{5cf76f15-5ced-4ddc-b409-7134ff3c332f}" ma:taxonomyMulti="true" ma:sspId="19d4c047-6b36-4fa7-b9a8-e8d476ae0fa7"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e4f25f3-ae99-423f-9fae-d4f11a58cf43" elementFormDefault="qualified">
    <xsd:import namespace="http://schemas.microsoft.com/office/2006/documentManagement/types"/>
    <xsd:import namespace="http://schemas.microsoft.com/office/infopath/2007/PartnerControls"/>
    <xsd:element name="SharedWithUsers" ma:index="10"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at med information" ma:internalName="SharedWithDetails" ma:readOnly="true">
      <xsd:simpleType>
        <xsd:restriction base="dms:Note">
          <xsd:maxLength value="255"/>
        </xsd:restriction>
      </xsd:simpleType>
    </xsd:element>
    <xsd:element name="TaxCatchAll" ma:index="26" nillable="true" ma:displayName="Taxonomy Catch All Column" ma:hidden="true" ma:list="{bb7f6521-95e7-4e53-83de-3456b496cd35}" ma:internalName="TaxCatchAll" ma:showField="CatchAllData" ma:web="5e4f25f3-ae99-423f-9fae-d4f11a58cf4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p:Policy xmlns:p="office.server.policy" id="" local="true">
  <p:Name>dokument</p:Name>
  <p:Description/>
  <p:Statement/>
  <p:PolicyItems>
    <p:PolicyItem featureId="Microsoft.Office.RecordsManagement.PolicyFeatures.Expiration" staticId="0x0101000EF0B05C24659849954D56DEC08069FD|1641654227" UniqueId="132f4d7b-0655-4107-abe2-768974fa023b">
      <p:Name>Bevarande</p:Name>
      <p:Description>Automatisk schemaläggning av innehåll som ska bearbetas, och utföra en kvarhållnings åtgärd på innehåll som har nått sitt förfallodatum.</p:Description>
      <p:CustomData>
        <Schedules nextStageId="2">
          <Schedule type="Default">
            <stages>
              <data stageId="1">
                <formula id="Microsoft.Office.RecordsManagement.PolicyFeatures.Expiration.Formula.BuiltIn">
                  <number>5</number>
                  <property>Created</property>
                  <propertyId>8c06beca-0777-48f7-91c7-6da68bc07b69</propertyId>
                  <period>years</period>
                </formula>
                <action type="action" id="Microsoft.Office.RecordsManagement.PolicyFeatures.Expiration.Action.DeletePreviousDrafts"/>
              </data>
            </stages>
          </Schedule>
        </Schedules>
      </p:CustomData>
    </p:PolicyItem>
  </p:PolicyItems>
</p:Policy>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B5E73D3-DBAB-4F01-BA73-D1FBAD4CE951}">
  <ds:schemaRefs>
    <ds:schemaRef ds:uri="http://schemas.microsoft.com/office/2006/metadata/properties"/>
    <ds:schemaRef ds:uri="http://schemas.microsoft.com/office/infopath/2007/PartnerControls"/>
    <ds:schemaRef ds:uri="5e4f25f3-ae99-423f-9fae-d4f11a58cf43"/>
    <ds:schemaRef ds:uri="f6553746-0384-4618-9962-7a6484f5408d"/>
    <ds:schemaRef ds:uri="http://schemas.microsoft.com/sharepoint/v3"/>
  </ds:schemaRefs>
</ds:datastoreItem>
</file>

<file path=customXml/itemProps2.xml><?xml version="1.0" encoding="utf-8"?>
<ds:datastoreItem xmlns:ds="http://schemas.openxmlformats.org/officeDocument/2006/customXml" ds:itemID="{7B367FAE-D5ED-4EEE-AB48-E5D94BFBFBE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6553746-0384-4618-9962-7a6484f5408d"/>
    <ds:schemaRef ds:uri="5e4f25f3-ae99-423f-9fae-d4f11a58cf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39748BE-1A98-4D1D-8E74-BC7EA4D85791}">
  <ds:schemaRefs>
    <ds:schemaRef ds:uri="office.server.policy"/>
  </ds:schemaRefs>
</ds:datastoreItem>
</file>

<file path=customXml/itemProps4.xml><?xml version="1.0" encoding="utf-8"?>
<ds:datastoreItem xmlns:ds="http://schemas.openxmlformats.org/officeDocument/2006/customXml" ds:itemID="{76A8E4AD-B2EE-4D45-8EC4-93F92C18F53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2402</Words>
  <Application>Microsoft Office PowerPoint</Application>
  <PresentationFormat>Benutzerdefiniert</PresentationFormat>
  <Paragraphs>330</Paragraphs>
  <Slides>31</Slides>
  <Notes>30</Notes>
  <HiddenSlides>0</HiddenSlides>
  <MMClips>0</MMClips>
  <ScaleCrop>false</ScaleCrop>
  <HeadingPairs>
    <vt:vector size="6" baseType="variant">
      <vt:variant>
        <vt:lpstr>Verwendete Schriftarten</vt:lpstr>
      </vt:variant>
      <vt:variant>
        <vt:i4>4</vt:i4>
      </vt:variant>
      <vt:variant>
        <vt:lpstr>Design</vt:lpstr>
      </vt:variant>
      <vt:variant>
        <vt:i4>3</vt:i4>
      </vt:variant>
      <vt:variant>
        <vt:lpstr>Folientitel</vt:lpstr>
      </vt:variant>
      <vt:variant>
        <vt:i4>31</vt:i4>
      </vt:variant>
    </vt:vector>
  </HeadingPairs>
  <TitlesOfParts>
    <vt:vector size="38" baseType="lpstr">
      <vt:lpstr>Helvetica Neue</vt:lpstr>
      <vt:lpstr>Calibri</vt:lpstr>
      <vt:lpstr>Arial</vt:lpstr>
      <vt:lpstr>Wingdings</vt:lpstr>
      <vt:lpstr>Diseño personalizado</vt:lpstr>
      <vt:lpstr>Office Theme</vt:lpstr>
      <vt:lpstr>1_Office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Monia Coppola</dc:creator>
  <cp:lastModifiedBy>Jennifer Voepel</cp:lastModifiedBy>
  <cp:revision>72</cp:revision>
  <dcterms:created xsi:type="dcterms:W3CDTF">2022-01-27T16:04:38Z</dcterms:created>
  <dcterms:modified xsi:type="dcterms:W3CDTF">2024-02-05T00:25:31Z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2022-01-27T00:00:00Z</vt:filetime>
  </property>
  <property fmtid="{D5CDD505-2E9C-101B-9397-08002B2CF9AE}" pid="3" name="Creator">
    <vt:lpwstr>Canva</vt:lpwstr>
  </property>
  <property fmtid="{D5CDD505-2E9C-101B-9397-08002B2CF9AE}" pid="4" name="LastSaved">
    <vt:filetime>2022-01-27T00:00:00Z</vt:filetime>
  </property>
  <property fmtid="{D5CDD505-2E9C-101B-9397-08002B2CF9AE}" pid="5" name="ContentTypeId">
    <vt:lpwstr>0x0101000EF0B05C24659849954D56DEC08069FD</vt:lpwstr>
  </property>
  <property fmtid="{D5CDD505-2E9C-101B-9397-08002B2CF9AE}" pid="6" name="_dlc_policyId">
    <vt:lpwstr>0x0101000EF0B05C24659849954D56DEC08069FD|1641654227</vt:lpwstr>
  </property>
  <property fmtid="{D5CDD505-2E9C-101B-9397-08002B2CF9AE}" pid="7" name="ItemRetentionFormula">
    <vt:lpwstr>&lt;formula id="Microsoft.Office.RecordsManagement.PolicyFeatures.Expiration.Formula.BuiltIn"&gt;&lt;number&gt;5&lt;/number&gt;&lt;property&gt;Created&lt;/property&gt;&lt;propertyId&gt;8c06beca-0777-48f7-91c7-6da68bc07b69&lt;/propertyId&gt;&lt;period&gt;years&lt;/period&gt;&lt;/formula&gt;</vt:lpwstr>
  </property>
  <property fmtid="{D5CDD505-2E9C-101B-9397-08002B2CF9AE}" pid="8" name="MediaServiceImageTags">
    <vt:lpwstr/>
  </property>
</Properties>
</file>