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53" r:id="rId3"/>
  </p:sldMasterIdLst>
  <p:notesMasterIdLst>
    <p:notesMasterId r:id="rId3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7" r:id="rId30"/>
    <p:sldId id="283" r:id="rId31"/>
    <p:sldId id="284" r:id="rId32"/>
    <p:sldId id="285" r:id="rId33"/>
    <p:sldId id="286" r:id="rId34"/>
  </p:sldIdLst>
  <p:sldSz cx="18288000" cy="10287000"/>
  <p:notesSz cx="18288000" cy="10287000"/>
  <p:embeddedFontLst>
    <p:embeddedFont>
      <p:font typeface="Helvetica Neue"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g7VhlIAVRKs6BApT0YyW807vAq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6" y="8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s-ES" sz="1200" b="0" i="0" u="none" strike="noStrike" cap="none">
                <a:solidFill>
                  <a:schemeClr val="dk1"/>
                </a:solidFill>
                <a:latin typeface="Helvetica Neue"/>
                <a:ea typeface="Helvetica Neue"/>
                <a:cs typeface="Helvetica Neue"/>
                <a:sym typeface="Helvetica Neue"/>
              </a:rPr>
              <a:t>‹Nr.›</a:t>
            </a:fld>
            <a:endParaRPr sz="1200"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7654684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67" name="Google Shape;67;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201" name="Google Shape;201;p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212" name="Google Shape;212;p2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224" name="Google Shape;224;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242" name="Google Shape;242;p2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260" name="Google Shape;260;p2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273" name="Google Shape;273;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290" name="Google Shape;290;p3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298" name="Google Shape;298;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317" name="Google Shape;317;p3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330" name="Google Shape;330;p3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74" name="Google Shape;74;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346" name="Google Shape;346;p3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378" name="Google Shape;378;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438" name="Google Shape;438;p3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472" name="Google Shape;472;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500" name="Google Shape;500;p4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511" name="Google Shape;511;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511" name="Google Shape;511;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533" name="Google Shape;533;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4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542" name="Google Shape;542;p4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latin typeface="Helvetica Neue"/>
                <a:ea typeface="Helvetica Neue"/>
                <a:cs typeface="Helvetica Neue"/>
                <a:sym typeface="Helvetica Neue"/>
              </a:rPr>
              <a:t>29</a:t>
            </a:fld>
            <a:endParaRPr>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91" name="Google Shape;91;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49: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549" name="Google Shape;549;p49: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latin typeface="Helvetica Neue"/>
                <a:ea typeface="Helvetica Neue"/>
                <a:cs typeface="Helvetica Neue"/>
                <a:sym typeface="Helvetica Neue"/>
              </a:rPr>
              <a:t>30</a:t>
            </a:fld>
            <a:endParaRPr>
              <a:latin typeface="Helvetica Neue"/>
              <a:ea typeface="Helvetica Neue"/>
              <a:cs typeface="Helvetica Neue"/>
              <a:sym typeface="Helvetica Neue"/>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1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555" name="Google Shape;555;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99" name="Google Shape;9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107" name="Google Shape;107;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144" name="Google Shape;144;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2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162" name="Google Shape;162;p2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rPr>
              <a:t>7</a:t>
            </a:fld>
            <a:endParaRPr sz="1200" b="0" i="0" u="none" strike="noStrike" cap="none">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174" name="Google Shape;174;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182" name="Google Shape;182;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39"/>
        <p:cNvGrpSpPr/>
        <p:nvPr/>
      </p:nvGrpSpPr>
      <p:grpSpPr>
        <a:xfrm>
          <a:off x="0" y="0"/>
          <a:ext cx="0" cy="0"/>
          <a:chOff x="0" y="0"/>
          <a:chExt cx="0" cy="0"/>
        </a:xfrm>
      </p:grpSpPr>
      <p:pic>
        <p:nvPicPr>
          <p:cNvPr id="40" name="Google Shape;40;p18"/>
          <p:cNvPicPr preferRelativeResize="0"/>
          <p:nvPr/>
        </p:nvPicPr>
        <p:blipFill rotWithShape="1">
          <a:blip r:embed="rId2">
            <a:alphaModFix/>
          </a:blip>
          <a:srcRect/>
          <a:stretch/>
        </p:blipFill>
        <p:spPr>
          <a:xfrm>
            <a:off x="1295400" y="324000"/>
            <a:ext cx="1596494" cy="749022"/>
          </a:xfrm>
          <a:prstGeom prst="rect">
            <a:avLst/>
          </a:prstGeom>
          <a:noFill/>
          <a:ln>
            <a:noFill/>
          </a:ln>
        </p:spPr>
      </p:pic>
      <p:pic>
        <p:nvPicPr>
          <p:cNvPr id="41" name="Google Shape;41;p18"/>
          <p:cNvPicPr preferRelativeResize="0"/>
          <p:nvPr/>
        </p:nvPicPr>
        <p:blipFill rotWithShape="1">
          <a:blip r:embed="rId3">
            <a:alphaModFix/>
          </a:blip>
          <a:srcRect/>
          <a:stretch/>
        </p:blipFill>
        <p:spPr>
          <a:xfrm>
            <a:off x="17131569" y="1028701"/>
            <a:ext cx="276224" cy="276224"/>
          </a:xfrm>
          <a:prstGeom prst="rect">
            <a:avLst/>
          </a:prstGeom>
          <a:noFill/>
          <a:ln>
            <a:noFill/>
          </a:ln>
        </p:spPr>
      </p:pic>
      <p:pic>
        <p:nvPicPr>
          <p:cNvPr id="42" name="Google Shape;42;p18"/>
          <p:cNvPicPr preferRelativeResize="0"/>
          <p:nvPr/>
        </p:nvPicPr>
        <p:blipFill rotWithShape="1">
          <a:blip r:embed="rId4">
            <a:alphaModFix/>
          </a:blip>
          <a:srcRect/>
          <a:stretch/>
        </p:blipFill>
        <p:spPr>
          <a:xfrm>
            <a:off x="880560" y="1117481"/>
            <a:ext cx="388731" cy="123825"/>
          </a:xfrm>
          <a:prstGeom prst="rect">
            <a:avLst/>
          </a:prstGeom>
          <a:noFill/>
          <a:ln>
            <a:noFill/>
          </a:ln>
        </p:spPr>
      </p:pic>
      <p:pic>
        <p:nvPicPr>
          <p:cNvPr id="43" name="Google Shape;43;p18"/>
          <p:cNvPicPr preferRelativeResize="0"/>
          <p:nvPr/>
        </p:nvPicPr>
        <p:blipFill rotWithShape="1">
          <a:blip r:embed="rId5">
            <a:alphaModFix/>
          </a:blip>
          <a:srcRect/>
          <a:stretch/>
        </p:blipFill>
        <p:spPr>
          <a:xfrm>
            <a:off x="16936029" y="9135565"/>
            <a:ext cx="388731" cy="123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6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61"/>
        <p:cNvGrpSpPr/>
        <p:nvPr/>
      </p:nvGrpSpPr>
      <p:grpSpPr>
        <a:xfrm>
          <a:off x="0" y="0"/>
          <a:ext cx="0" cy="0"/>
          <a:chOff x="0" y="0"/>
          <a:chExt cx="0" cy="0"/>
        </a:xfrm>
      </p:grpSpPr>
      <p:pic>
        <p:nvPicPr>
          <p:cNvPr id="62" name="Google Shape;62;p46"/>
          <p:cNvPicPr preferRelativeResize="0"/>
          <p:nvPr/>
        </p:nvPicPr>
        <p:blipFill rotWithShape="1">
          <a:blip r:embed="rId2">
            <a:alphaModFix/>
          </a:blip>
          <a:srcRect/>
          <a:stretch/>
        </p:blipFill>
        <p:spPr>
          <a:xfrm>
            <a:off x="17131569" y="1028701"/>
            <a:ext cx="276224" cy="276224"/>
          </a:xfrm>
          <a:prstGeom prst="rect">
            <a:avLst/>
          </a:prstGeom>
          <a:noFill/>
          <a:ln>
            <a:noFill/>
          </a:ln>
        </p:spPr>
      </p:pic>
      <p:pic>
        <p:nvPicPr>
          <p:cNvPr id="63" name="Google Shape;63;p46"/>
          <p:cNvPicPr preferRelativeResize="0"/>
          <p:nvPr/>
        </p:nvPicPr>
        <p:blipFill rotWithShape="1">
          <a:blip r:embed="rId3">
            <a:alphaModFix/>
          </a:blip>
          <a:srcRect/>
          <a:stretch/>
        </p:blipFill>
        <p:spPr>
          <a:xfrm>
            <a:off x="880560" y="1117481"/>
            <a:ext cx="388731" cy="123825"/>
          </a:xfrm>
          <a:prstGeom prst="rect">
            <a:avLst/>
          </a:prstGeom>
          <a:noFill/>
          <a:ln>
            <a:noFill/>
          </a:ln>
        </p:spPr>
      </p:pic>
      <p:pic>
        <p:nvPicPr>
          <p:cNvPr id="64" name="Google Shape;64;p46"/>
          <p:cNvPicPr preferRelativeResize="0"/>
          <p:nvPr/>
        </p:nvPicPr>
        <p:blipFill rotWithShape="1">
          <a:blip r:embed="rId4">
            <a:alphaModFix/>
          </a:blip>
          <a:srcRect/>
          <a:stretch/>
        </p:blipFill>
        <p:spPr>
          <a:xfrm>
            <a:off x="16936029" y="9135565"/>
            <a:ext cx="388731" cy="123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heme" Target="../theme/theme2.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jpeg"/><Relationship Id="rId4" Type="http://schemas.openxmlformats.org/officeDocument/2006/relationships/image" Target="../media/image7.png"/><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heme" Target="../theme/theme3.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jpeg"/><Relationship Id="rId4" Type="http://schemas.openxmlformats.org/officeDocument/2006/relationships/image" Target="../media/image7.png"/><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a:off x="1542056" y="1245596"/>
            <a:ext cx="14968219" cy="0"/>
          </a:xfrm>
          <a:custGeom>
            <a:avLst/>
            <a:gdLst/>
            <a:ahLst/>
            <a:cxnLst/>
            <a:rect l="l" t="t" r="r" b="b"/>
            <a:pathLst>
              <a:path w="14968219" h="120000" extrusionOk="0">
                <a:moveTo>
                  <a:pt x="0" y="0"/>
                </a:moveTo>
                <a:lnTo>
                  <a:pt x="14967781"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11" name="Google Shape;11;p15"/>
          <p:cNvSpPr/>
          <p:nvPr/>
        </p:nvSpPr>
        <p:spPr>
          <a:xfrm>
            <a:off x="1970110" y="9032117"/>
            <a:ext cx="14615794" cy="0"/>
          </a:xfrm>
          <a:custGeom>
            <a:avLst/>
            <a:gdLst/>
            <a:ahLst/>
            <a:cxnLst/>
            <a:rect l="l" t="t" r="r" b="b"/>
            <a:pathLst>
              <a:path w="14615794" h="120000" extrusionOk="0">
                <a:moveTo>
                  <a:pt x="0" y="0"/>
                </a:moveTo>
                <a:lnTo>
                  <a:pt x="14615238"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12" name="Google Shape;12;p15"/>
          <p:cNvSpPr/>
          <p:nvPr/>
        </p:nvSpPr>
        <p:spPr>
          <a:xfrm>
            <a:off x="1274106" y="1627368"/>
            <a:ext cx="0" cy="6497320"/>
          </a:xfrm>
          <a:custGeom>
            <a:avLst/>
            <a:gdLst/>
            <a:ahLst/>
            <a:cxnLst/>
            <a:rect l="l" t="t" r="r" b="b"/>
            <a:pathLst>
              <a:path w="120000" h="6497320" extrusionOk="0">
                <a:moveTo>
                  <a:pt x="0" y="0"/>
                </a:moveTo>
                <a:lnTo>
                  <a:pt x="0" y="6497271"/>
                </a:lnTo>
              </a:path>
            </a:pathLst>
          </a:custGeom>
          <a:noFill/>
          <a:ln w="37075" cap="flat" cmpd="sng">
            <a:solidFill>
              <a:srgbClr val="4D94B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13" name="Google Shape;13;p15"/>
          <p:cNvSpPr/>
          <p:nvPr/>
        </p:nvSpPr>
        <p:spPr>
          <a:xfrm>
            <a:off x="17073948" y="1809750"/>
            <a:ext cx="0" cy="6832600"/>
          </a:xfrm>
          <a:custGeom>
            <a:avLst/>
            <a:gdLst/>
            <a:ahLst/>
            <a:cxnLst/>
            <a:rect l="l" t="t" r="r" b="b"/>
            <a:pathLst>
              <a:path w="120000" h="6832600" extrusionOk="0">
                <a:moveTo>
                  <a:pt x="0" y="0"/>
                </a:moveTo>
                <a:lnTo>
                  <a:pt x="0" y="6832555"/>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pic>
        <p:nvPicPr>
          <p:cNvPr id="14" name="Google Shape;14;p15"/>
          <p:cNvPicPr preferRelativeResize="0"/>
          <p:nvPr/>
        </p:nvPicPr>
        <p:blipFill rotWithShape="1">
          <a:blip r:embed="rId3">
            <a:alphaModFix/>
          </a:blip>
          <a:srcRect/>
          <a:stretch/>
        </p:blipFill>
        <p:spPr>
          <a:xfrm>
            <a:off x="16512506" y="8916083"/>
            <a:ext cx="720646" cy="228599"/>
          </a:xfrm>
          <a:prstGeom prst="rect">
            <a:avLst/>
          </a:prstGeom>
          <a:noFill/>
          <a:ln>
            <a:noFill/>
          </a:ln>
        </p:spPr>
      </p:pic>
      <p:pic>
        <p:nvPicPr>
          <p:cNvPr id="15" name="Google Shape;15;p15"/>
          <p:cNvPicPr preferRelativeResize="0"/>
          <p:nvPr/>
        </p:nvPicPr>
        <p:blipFill rotWithShape="1">
          <a:blip r:embed="rId4">
            <a:alphaModFix/>
          </a:blip>
          <a:srcRect/>
          <a:stretch/>
        </p:blipFill>
        <p:spPr>
          <a:xfrm>
            <a:off x="16509838" y="723900"/>
            <a:ext cx="1085850" cy="1085850"/>
          </a:xfrm>
          <a:prstGeom prst="rect">
            <a:avLst/>
          </a:prstGeom>
          <a:noFill/>
          <a:ln>
            <a:noFill/>
          </a:ln>
        </p:spPr>
      </p:pic>
      <p:pic>
        <p:nvPicPr>
          <p:cNvPr id="16" name="Google Shape;16;p15"/>
          <p:cNvPicPr preferRelativeResize="0"/>
          <p:nvPr/>
        </p:nvPicPr>
        <p:blipFill rotWithShape="1">
          <a:blip r:embed="rId5">
            <a:alphaModFix/>
          </a:blip>
          <a:srcRect/>
          <a:stretch/>
        </p:blipFill>
        <p:spPr>
          <a:xfrm>
            <a:off x="693760" y="8124640"/>
            <a:ext cx="1276349" cy="1276349"/>
          </a:xfrm>
          <a:prstGeom prst="rect">
            <a:avLst/>
          </a:prstGeom>
          <a:noFill/>
          <a:ln>
            <a:noFill/>
          </a:ln>
        </p:spPr>
      </p:pic>
      <p:pic>
        <p:nvPicPr>
          <p:cNvPr id="17" name="Google Shape;17;p15"/>
          <p:cNvPicPr preferRelativeResize="0"/>
          <p:nvPr/>
        </p:nvPicPr>
        <p:blipFill rotWithShape="1">
          <a:blip r:embed="rId6">
            <a:alphaModFix/>
          </a:blip>
          <a:srcRect/>
          <a:stretch/>
        </p:blipFill>
        <p:spPr>
          <a:xfrm>
            <a:off x="1162547" y="1151436"/>
            <a:ext cx="720646" cy="228599"/>
          </a:xfrm>
          <a:prstGeom prst="rect">
            <a:avLst/>
          </a:prstGeom>
          <a:noFill/>
          <a:ln>
            <a:noFill/>
          </a:ln>
        </p:spPr>
      </p:pic>
      <p:sp>
        <p:nvSpPr>
          <p:cNvPr id="22" name="Google Shape;22;p15"/>
          <p:cNvSpPr txBox="1"/>
          <p:nvPr/>
        </p:nvSpPr>
        <p:spPr>
          <a:xfrm>
            <a:off x="16403212" y="8451621"/>
            <a:ext cx="676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Calibri"/>
                <a:ea typeface="Calibri"/>
                <a:cs typeface="Calibri"/>
                <a:sym typeface="Calibri"/>
              </a:rPr>
              <a:t>‹Nr.›</a:t>
            </a:fld>
            <a:endParaRPr sz="1800" b="0" i="0" u="none" strike="noStrike" cap="none">
              <a:solidFill>
                <a:schemeClr val="dk1"/>
              </a:solidFill>
              <a:latin typeface="Calibri"/>
              <a:ea typeface="Calibri"/>
              <a:cs typeface="Calibri"/>
              <a:sym typeface="Calibri"/>
            </a:endParaRPr>
          </a:p>
        </p:txBody>
      </p:sp>
      <p:sp>
        <p:nvSpPr>
          <p:cNvPr id="5" name="CuadroTexto 27">
            <a:extLst>
              <a:ext uri="{FF2B5EF4-FFF2-40B4-BE49-F238E27FC236}">
                <a16:creationId xmlns:a16="http://schemas.microsoft.com/office/drawing/2014/main" id="{2932FA9A-06A5-B243-D660-372EE977365D}"/>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6" name="Grafik 5" descr="Ein Bild, das Symbol, Schrift, Grafiken, Logo enthält.&#10;&#10;Automatisch generierte Beschreibung">
            <a:extLst>
              <a:ext uri="{FF2B5EF4-FFF2-40B4-BE49-F238E27FC236}">
                <a16:creationId xmlns:a16="http://schemas.microsoft.com/office/drawing/2014/main" id="{1F2BA659-4C54-7E89-F685-E0B97772622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7" name="Grafik 6" descr="Ein Bild, das Text, Schrift, Electric Blue (Farbe), Screenshot enthält.&#10;&#10;Automatisch generierte Beschreibung">
            <a:extLst>
              <a:ext uri="{FF2B5EF4-FFF2-40B4-BE49-F238E27FC236}">
                <a16:creationId xmlns:a16="http://schemas.microsoft.com/office/drawing/2014/main" id="{D7B13809-B5DF-C372-3736-1D06E08E054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17"/>
          <p:cNvPicPr preferRelativeResize="0"/>
          <p:nvPr/>
        </p:nvPicPr>
        <p:blipFill rotWithShape="1">
          <a:blip r:embed="rId4">
            <a:alphaModFix/>
          </a:blip>
          <a:srcRect/>
          <a:stretch/>
        </p:blipFill>
        <p:spPr>
          <a:xfrm>
            <a:off x="881449" y="9069571"/>
            <a:ext cx="276224" cy="276224"/>
          </a:xfrm>
          <a:prstGeom prst="rect">
            <a:avLst/>
          </a:prstGeom>
          <a:noFill/>
          <a:ln>
            <a:noFill/>
          </a:ln>
        </p:spPr>
      </p:pic>
      <p:sp>
        <p:nvSpPr>
          <p:cNvPr id="26" name="Google Shape;26;p17"/>
          <p:cNvSpPr/>
          <p:nvPr/>
        </p:nvSpPr>
        <p:spPr>
          <a:xfrm>
            <a:off x="1222551" y="1174148"/>
            <a:ext cx="15678785" cy="0"/>
          </a:xfrm>
          <a:custGeom>
            <a:avLst/>
            <a:gdLst/>
            <a:ahLst/>
            <a:cxnLst/>
            <a:rect l="l" t="t" r="r" b="b"/>
            <a:pathLst>
              <a:path w="15678785" h="120000" extrusionOk="0">
                <a:moveTo>
                  <a:pt x="0" y="0"/>
                </a:moveTo>
                <a:lnTo>
                  <a:pt x="15678235" y="0"/>
                </a:lnTo>
              </a:path>
            </a:pathLst>
          </a:custGeom>
          <a:noFill/>
          <a:ln w="13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27" name="Google Shape;27;p17"/>
          <p:cNvSpPr/>
          <p:nvPr/>
        </p:nvSpPr>
        <p:spPr>
          <a:xfrm>
            <a:off x="1275071" y="9210240"/>
            <a:ext cx="15850235" cy="5080"/>
          </a:xfrm>
          <a:custGeom>
            <a:avLst/>
            <a:gdLst/>
            <a:ahLst/>
            <a:cxnLst/>
            <a:rect l="l" t="t" r="r" b="b"/>
            <a:pathLst>
              <a:path w="15850235" h="5079" extrusionOk="0">
                <a:moveTo>
                  <a:pt x="0" y="0"/>
                </a:moveTo>
                <a:lnTo>
                  <a:pt x="15849653" y="4759"/>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28" name="Google Shape;28;p17"/>
          <p:cNvSpPr/>
          <p:nvPr/>
        </p:nvSpPr>
        <p:spPr>
          <a:xfrm>
            <a:off x="1023876" y="1409545"/>
            <a:ext cx="0" cy="7525384"/>
          </a:xfrm>
          <a:custGeom>
            <a:avLst/>
            <a:gdLst/>
            <a:ahLst/>
            <a:cxnLst/>
            <a:rect l="l" t="t" r="r" b="b"/>
            <a:pathLst>
              <a:path w="120000" h="7525384" extrusionOk="0">
                <a:moveTo>
                  <a:pt x="0" y="0"/>
                </a:moveTo>
                <a:lnTo>
                  <a:pt x="0" y="7524868"/>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29" name="Google Shape;29;p17"/>
          <p:cNvSpPr/>
          <p:nvPr/>
        </p:nvSpPr>
        <p:spPr>
          <a:xfrm>
            <a:off x="17270841" y="1409546"/>
            <a:ext cx="5080" cy="7525384"/>
          </a:xfrm>
          <a:custGeom>
            <a:avLst/>
            <a:gdLst/>
            <a:ahLst/>
            <a:cxnLst/>
            <a:rect l="l" t="t" r="r" b="b"/>
            <a:pathLst>
              <a:path w="5080" h="7525384" extrusionOk="0">
                <a:moveTo>
                  <a:pt x="0" y="0"/>
                </a:moveTo>
                <a:lnTo>
                  <a:pt x="4758" y="7524867"/>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pic>
        <p:nvPicPr>
          <p:cNvPr id="31" name="Google Shape;31;p17"/>
          <p:cNvPicPr preferRelativeResize="0"/>
          <p:nvPr/>
        </p:nvPicPr>
        <p:blipFill rotWithShape="1">
          <a:blip r:embed="rId5">
            <a:alphaModFix/>
          </a:blip>
          <a:srcRect/>
          <a:stretch/>
        </p:blipFill>
        <p:spPr>
          <a:xfrm>
            <a:off x="17131569" y="1028701"/>
            <a:ext cx="276224" cy="276224"/>
          </a:xfrm>
          <a:prstGeom prst="rect">
            <a:avLst/>
          </a:prstGeom>
          <a:noFill/>
          <a:ln>
            <a:noFill/>
          </a:ln>
        </p:spPr>
      </p:pic>
      <p:pic>
        <p:nvPicPr>
          <p:cNvPr id="32" name="Google Shape;32;p17"/>
          <p:cNvPicPr preferRelativeResize="0"/>
          <p:nvPr/>
        </p:nvPicPr>
        <p:blipFill rotWithShape="1">
          <a:blip r:embed="rId6">
            <a:alphaModFix/>
          </a:blip>
          <a:srcRect/>
          <a:stretch/>
        </p:blipFill>
        <p:spPr>
          <a:xfrm>
            <a:off x="880560" y="1117481"/>
            <a:ext cx="388731" cy="123825"/>
          </a:xfrm>
          <a:prstGeom prst="rect">
            <a:avLst/>
          </a:prstGeom>
          <a:noFill/>
          <a:ln>
            <a:noFill/>
          </a:ln>
        </p:spPr>
      </p:pic>
      <p:pic>
        <p:nvPicPr>
          <p:cNvPr id="33" name="Google Shape;33;p17"/>
          <p:cNvPicPr preferRelativeResize="0"/>
          <p:nvPr/>
        </p:nvPicPr>
        <p:blipFill rotWithShape="1">
          <a:blip r:embed="rId7">
            <a:alphaModFix/>
          </a:blip>
          <a:srcRect/>
          <a:stretch/>
        </p:blipFill>
        <p:spPr>
          <a:xfrm>
            <a:off x="16936029" y="9135565"/>
            <a:ext cx="388731" cy="123825"/>
          </a:xfrm>
          <a:prstGeom prst="rect">
            <a:avLst/>
          </a:prstGeom>
          <a:noFill/>
          <a:ln>
            <a:noFill/>
          </a:ln>
        </p:spPr>
      </p:pic>
      <p:pic>
        <p:nvPicPr>
          <p:cNvPr id="34" name="Google Shape;34;p17"/>
          <p:cNvPicPr preferRelativeResize="0"/>
          <p:nvPr/>
        </p:nvPicPr>
        <p:blipFill rotWithShape="1">
          <a:blip r:embed="rId8">
            <a:alphaModFix/>
          </a:blip>
          <a:srcRect/>
          <a:stretch/>
        </p:blipFill>
        <p:spPr>
          <a:xfrm>
            <a:off x="1295400" y="324000"/>
            <a:ext cx="1596494" cy="749022"/>
          </a:xfrm>
          <a:prstGeom prst="rect">
            <a:avLst/>
          </a:prstGeom>
          <a:noFill/>
          <a:ln>
            <a:noFill/>
          </a:ln>
        </p:spPr>
      </p:pic>
      <p:sp>
        <p:nvSpPr>
          <p:cNvPr id="38" name="Google Shape;38;p17"/>
          <p:cNvSpPr txBox="1"/>
          <p:nvPr/>
        </p:nvSpPr>
        <p:spPr>
          <a:xfrm>
            <a:off x="16565968" y="8575280"/>
            <a:ext cx="6707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Calibri"/>
                <a:ea typeface="Calibri"/>
                <a:cs typeface="Calibri"/>
                <a:sym typeface="Calibri"/>
              </a:rPr>
              <a:t>‹Nr.›</a:t>
            </a:fld>
            <a:endParaRPr sz="1800" b="0" i="0" u="none" strike="noStrike" cap="none">
              <a:solidFill>
                <a:schemeClr val="dk1"/>
              </a:solidFill>
              <a:latin typeface="Calibri"/>
              <a:ea typeface="Calibri"/>
              <a:cs typeface="Calibri"/>
              <a:sym typeface="Calibri"/>
            </a:endParaRPr>
          </a:p>
        </p:txBody>
      </p:sp>
      <p:sp>
        <p:nvSpPr>
          <p:cNvPr id="5" name="CuadroTexto 27">
            <a:extLst>
              <a:ext uri="{FF2B5EF4-FFF2-40B4-BE49-F238E27FC236}">
                <a16:creationId xmlns:a16="http://schemas.microsoft.com/office/drawing/2014/main" id="{D7ADF389-612E-0C7A-D0A1-D2096C00758B}"/>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6" name="Grafik 5" descr="Ein Bild, das Symbol, Schrift, Grafiken, Logo enthält.&#10;&#10;Automatisch generierte Beschreibung">
            <a:extLst>
              <a:ext uri="{FF2B5EF4-FFF2-40B4-BE49-F238E27FC236}">
                <a16:creationId xmlns:a16="http://schemas.microsoft.com/office/drawing/2014/main" id="{F9BAE71D-252D-FC34-1F37-18A96156302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7" name="Grafik 6" descr="Ein Bild, das Text, Schrift, Electric Blue (Farbe), Screenshot enthält.&#10;&#10;Automatisch generierte Beschreibung">
            <a:extLst>
              <a:ext uri="{FF2B5EF4-FFF2-40B4-BE49-F238E27FC236}">
                <a16:creationId xmlns:a16="http://schemas.microsoft.com/office/drawing/2014/main" id="{5469737C-7D62-946D-59F2-B3D3C3B5937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51"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pic>
        <p:nvPicPr>
          <p:cNvPr id="46" name="Google Shape;46;p44"/>
          <p:cNvPicPr preferRelativeResize="0"/>
          <p:nvPr/>
        </p:nvPicPr>
        <p:blipFill rotWithShape="1">
          <a:blip r:embed="rId4">
            <a:alphaModFix/>
          </a:blip>
          <a:srcRect/>
          <a:stretch/>
        </p:blipFill>
        <p:spPr>
          <a:xfrm>
            <a:off x="881449" y="9069571"/>
            <a:ext cx="276224" cy="276224"/>
          </a:xfrm>
          <a:prstGeom prst="rect">
            <a:avLst/>
          </a:prstGeom>
          <a:noFill/>
          <a:ln>
            <a:noFill/>
          </a:ln>
        </p:spPr>
      </p:pic>
      <p:sp>
        <p:nvSpPr>
          <p:cNvPr id="47" name="Google Shape;47;p44"/>
          <p:cNvSpPr/>
          <p:nvPr/>
        </p:nvSpPr>
        <p:spPr>
          <a:xfrm>
            <a:off x="1222551" y="1174148"/>
            <a:ext cx="15678785" cy="0"/>
          </a:xfrm>
          <a:custGeom>
            <a:avLst/>
            <a:gdLst/>
            <a:ahLst/>
            <a:cxnLst/>
            <a:rect l="l" t="t" r="r" b="b"/>
            <a:pathLst>
              <a:path w="15678785" h="120000" extrusionOk="0">
                <a:moveTo>
                  <a:pt x="0" y="0"/>
                </a:moveTo>
                <a:lnTo>
                  <a:pt x="15678235" y="0"/>
                </a:lnTo>
              </a:path>
            </a:pathLst>
          </a:custGeom>
          <a:noFill/>
          <a:ln w="13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48" name="Google Shape;48;p44"/>
          <p:cNvSpPr/>
          <p:nvPr/>
        </p:nvSpPr>
        <p:spPr>
          <a:xfrm>
            <a:off x="1275071" y="9210240"/>
            <a:ext cx="15850235" cy="5080"/>
          </a:xfrm>
          <a:custGeom>
            <a:avLst/>
            <a:gdLst/>
            <a:ahLst/>
            <a:cxnLst/>
            <a:rect l="l" t="t" r="r" b="b"/>
            <a:pathLst>
              <a:path w="15850235" h="5079" extrusionOk="0">
                <a:moveTo>
                  <a:pt x="0" y="0"/>
                </a:moveTo>
                <a:lnTo>
                  <a:pt x="15849653" y="4759"/>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49" name="Google Shape;49;p44"/>
          <p:cNvSpPr/>
          <p:nvPr/>
        </p:nvSpPr>
        <p:spPr>
          <a:xfrm>
            <a:off x="1023876" y="1409545"/>
            <a:ext cx="0" cy="7525384"/>
          </a:xfrm>
          <a:custGeom>
            <a:avLst/>
            <a:gdLst/>
            <a:ahLst/>
            <a:cxnLst/>
            <a:rect l="l" t="t" r="r" b="b"/>
            <a:pathLst>
              <a:path w="120000" h="7525384" extrusionOk="0">
                <a:moveTo>
                  <a:pt x="0" y="0"/>
                </a:moveTo>
                <a:lnTo>
                  <a:pt x="0" y="7524868"/>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50" name="Google Shape;50;p44"/>
          <p:cNvSpPr/>
          <p:nvPr/>
        </p:nvSpPr>
        <p:spPr>
          <a:xfrm>
            <a:off x="17270841" y="1409546"/>
            <a:ext cx="5080" cy="7525384"/>
          </a:xfrm>
          <a:custGeom>
            <a:avLst/>
            <a:gdLst/>
            <a:ahLst/>
            <a:cxnLst/>
            <a:rect l="l" t="t" r="r" b="b"/>
            <a:pathLst>
              <a:path w="5080" h="7525384" extrusionOk="0">
                <a:moveTo>
                  <a:pt x="0" y="0"/>
                </a:moveTo>
                <a:lnTo>
                  <a:pt x="4758" y="7524867"/>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pic>
        <p:nvPicPr>
          <p:cNvPr id="52" name="Google Shape;52;p44"/>
          <p:cNvPicPr preferRelativeResize="0"/>
          <p:nvPr/>
        </p:nvPicPr>
        <p:blipFill rotWithShape="1">
          <a:blip r:embed="rId5">
            <a:alphaModFix/>
          </a:blip>
          <a:srcRect/>
          <a:stretch/>
        </p:blipFill>
        <p:spPr>
          <a:xfrm>
            <a:off x="17131569" y="1028701"/>
            <a:ext cx="276224" cy="276224"/>
          </a:xfrm>
          <a:prstGeom prst="rect">
            <a:avLst/>
          </a:prstGeom>
          <a:noFill/>
          <a:ln>
            <a:noFill/>
          </a:ln>
        </p:spPr>
      </p:pic>
      <p:pic>
        <p:nvPicPr>
          <p:cNvPr id="53" name="Google Shape;53;p44"/>
          <p:cNvPicPr preferRelativeResize="0"/>
          <p:nvPr/>
        </p:nvPicPr>
        <p:blipFill rotWithShape="1">
          <a:blip r:embed="rId6">
            <a:alphaModFix/>
          </a:blip>
          <a:srcRect/>
          <a:stretch/>
        </p:blipFill>
        <p:spPr>
          <a:xfrm>
            <a:off x="880560" y="1117481"/>
            <a:ext cx="388731" cy="123825"/>
          </a:xfrm>
          <a:prstGeom prst="rect">
            <a:avLst/>
          </a:prstGeom>
          <a:noFill/>
          <a:ln>
            <a:noFill/>
          </a:ln>
        </p:spPr>
      </p:pic>
      <p:pic>
        <p:nvPicPr>
          <p:cNvPr id="54" name="Google Shape;54;p44"/>
          <p:cNvPicPr preferRelativeResize="0"/>
          <p:nvPr/>
        </p:nvPicPr>
        <p:blipFill rotWithShape="1">
          <a:blip r:embed="rId7">
            <a:alphaModFix/>
          </a:blip>
          <a:srcRect/>
          <a:stretch/>
        </p:blipFill>
        <p:spPr>
          <a:xfrm>
            <a:off x="16936029" y="9135565"/>
            <a:ext cx="388731" cy="123825"/>
          </a:xfrm>
          <a:prstGeom prst="rect">
            <a:avLst/>
          </a:prstGeom>
          <a:noFill/>
          <a:ln>
            <a:noFill/>
          </a:ln>
        </p:spPr>
      </p:pic>
      <p:pic>
        <p:nvPicPr>
          <p:cNvPr id="55" name="Google Shape;55;p44"/>
          <p:cNvPicPr preferRelativeResize="0"/>
          <p:nvPr/>
        </p:nvPicPr>
        <p:blipFill rotWithShape="1">
          <a:blip r:embed="rId8">
            <a:alphaModFix/>
          </a:blip>
          <a:srcRect/>
          <a:stretch/>
        </p:blipFill>
        <p:spPr>
          <a:xfrm>
            <a:off x="1295400" y="324000"/>
            <a:ext cx="1596494" cy="749022"/>
          </a:xfrm>
          <a:prstGeom prst="rect">
            <a:avLst/>
          </a:prstGeom>
          <a:noFill/>
          <a:ln>
            <a:noFill/>
          </a:ln>
        </p:spPr>
      </p:pic>
      <p:sp>
        <p:nvSpPr>
          <p:cNvPr id="59" name="Google Shape;59;p44"/>
          <p:cNvSpPr txBox="1"/>
          <p:nvPr/>
        </p:nvSpPr>
        <p:spPr>
          <a:xfrm>
            <a:off x="16565968" y="8575280"/>
            <a:ext cx="6707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Calibri"/>
                <a:ea typeface="Calibri"/>
                <a:cs typeface="Calibri"/>
                <a:sym typeface="Calibri"/>
              </a:rPr>
              <a:t>‹Nr.›</a:t>
            </a:fld>
            <a:endParaRPr sz="1800" b="0" i="0" u="none" strike="noStrike" cap="none">
              <a:solidFill>
                <a:schemeClr val="dk1"/>
              </a:solidFill>
              <a:latin typeface="Calibri"/>
              <a:ea typeface="Calibri"/>
              <a:cs typeface="Calibri"/>
              <a:sym typeface="Calibri"/>
            </a:endParaRPr>
          </a:p>
        </p:txBody>
      </p:sp>
      <p:sp>
        <p:nvSpPr>
          <p:cNvPr id="8" name="CuadroTexto 27">
            <a:extLst>
              <a:ext uri="{FF2B5EF4-FFF2-40B4-BE49-F238E27FC236}">
                <a16:creationId xmlns:a16="http://schemas.microsoft.com/office/drawing/2014/main" id="{5C2023B2-B063-9A8E-2B63-2871C7D072F4}"/>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9" name="Grafik 8" descr="Ein Bild, das Symbol, Schrift, Grafiken, Logo enthält.&#10;&#10;Automatisch generierte Beschreibung">
            <a:extLst>
              <a:ext uri="{FF2B5EF4-FFF2-40B4-BE49-F238E27FC236}">
                <a16:creationId xmlns:a16="http://schemas.microsoft.com/office/drawing/2014/main" id="{91E9AF52-0B76-E732-9B35-F9F1F2E5969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0" name="Grafik 9" descr="Ein Bild, das Text, Schrift, Electric Blue (Farbe), Screenshot enthält.&#10;&#10;Automatisch generierte Beschreibung">
            <a:extLst>
              <a:ext uri="{FF2B5EF4-FFF2-40B4-BE49-F238E27FC236}">
                <a16:creationId xmlns:a16="http://schemas.microsoft.com/office/drawing/2014/main" id="{8CB6AA86-D979-DED6-23EB-10D936F782C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54"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70" name="Google Shape;70;p1"/>
          <p:cNvSpPr txBox="1"/>
          <p:nvPr/>
        </p:nvSpPr>
        <p:spPr>
          <a:xfrm>
            <a:off x="3420000" y="6696000"/>
            <a:ext cx="11448000" cy="1800000"/>
          </a:xfrm>
          <a:prstGeom prst="rect">
            <a:avLst/>
          </a:prstGeom>
          <a:noFill/>
          <a:ln>
            <a:noFill/>
          </a:ln>
        </p:spPr>
        <p:txBody>
          <a:bodyPr spcFirstLastPara="1" wrap="square" lIns="91425" tIns="45700" rIns="91425" bIns="45700" anchor="t" anchorCtr="0">
            <a:noAutofit/>
          </a:bodyPr>
          <a:lstStyle/>
          <a:p>
            <a:pPr lvl="0" algn="ctr">
              <a:spcBef>
                <a:spcPts val="5"/>
              </a:spcBef>
              <a:buClr>
                <a:srgbClr val="4D94B7"/>
              </a:buClr>
              <a:buSzPts val="3600"/>
            </a:pPr>
            <a:r>
              <a:rPr lang="hr-HR" sz="3600" b="1" dirty="0">
                <a:solidFill>
                  <a:srgbClr val="4D94B7"/>
                </a:solidFill>
                <a:latin typeface="Helvetica Neue"/>
                <a:ea typeface="Helvetica Neue"/>
                <a:cs typeface="Helvetica Neue"/>
                <a:sym typeface="Helvetica Neue"/>
              </a:rPr>
              <a:t>Osobni razvoj i </a:t>
            </a:r>
            <a:r>
              <a:rPr lang="hr-HR" sz="3600" b="1" dirty="0" err="1">
                <a:solidFill>
                  <a:srgbClr val="4D94B7"/>
                </a:solidFill>
                <a:latin typeface="Helvetica Neue"/>
                <a:ea typeface="Helvetica Neue"/>
                <a:cs typeface="Helvetica Neue"/>
                <a:sym typeface="Helvetica Neue"/>
              </a:rPr>
              <a:t>intrapoduzetništvo</a:t>
            </a:r>
            <a:r>
              <a:rPr lang="hr-HR" sz="3600" b="1" dirty="0">
                <a:solidFill>
                  <a:srgbClr val="4D94B7"/>
                </a:solidFill>
                <a:latin typeface="Helvetica Neue"/>
                <a:ea typeface="Helvetica Neue"/>
                <a:cs typeface="Helvetica Neue"/>
                <a:sym typeface="Helvetica Neue"/>
              </a:rPr>
              <a:t>: rastuća samosvijest i svjesnost</a:t>
            </a:r>
            <a:endParaRPr lang="hr-HR" dirty="0"/>
          </a:p>
        </p:txBody>
      </p:sp>
      <p:sp>
        <p:nvSpPr>
          <p:cNvPr id="71" name="Google Shape;71;p1"/>
          <p:cNvSpPr txBox="1"/>
          <p:nvPr/>
        </p:nvSpPr>
        <p:spPr>
          <a:xfrm>
            <a:off x="5901586" y="5629475"/>
            <a:ext cx="6484828" cy="47024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a:solidFill>
                  <a:srgbClr val="AED633"/>
                </a:solidFill>
                <a:latin typeface="Helvetica Neue"/>
                <a:ea typeface="Helvetica Neue"/>
                <a:cs typeface="Helvetica Neue"/>
                <a:sym typeface="Helvetica Neue"/>
              </a:rPr>
              <a:t>genieproject.eu</a:t>
            </a:r>
            <a:endParaRPr sz="2400" b="1" i="0" u="none" strike="noStrike" cap="none">
              <a:solidFill>
                <a:srgbClr val="AED633"/>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p:nvPr/>
        </p:nvSpPr>
        <p:spPr>
          <a:xfrm rot="-469433">
            <a:off x="3175527" y="3925842"/>
            <a:ext cx="5759414" cy="3465330"/>
          </a:xfrm>
          <a:prstGeom prst="foldedCorner">
            <a:avLst>
              <a:gd name="adj" fmla="val 22613"/>
            </a:avLst>
          </a:prstGeom>
          <a:solidFill>
            <a:srgbClr val="D8D8D8"/>
          </a:solidFill>
          <a:ln w="22225" cap="flat" cmpd="sng">
            <a:solidFill>
              <a:schemeClr val="lt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chemeClr val="dk1"/>
              </a:solidFill>
              <a:latin typeface="Helvetica Neue"/>
              <a:ea typeface="Helvetica Neue"/>
              <a:cs typeface="Helvetica Neue"/>
              <a:sym typeface="Helvetica Neue"/>
            </a:endParaRPr>
          </a:p>
          <a:p>
            <a:pPr lvl="0" algn="ctr">
              <a:buSzPts val="2400"/>
            </a:pPr>
            <a:r>
              <a:rPr lang="hr-HR" sz="2400" dirty="0">
                <a:solidFill>
                  <a:schemeClr val="dk1"/>
                </a:solidFill>
                <a:latin typeface="Helvetica Neue"/>
                <a:ea typeface="Helvetica Neue"/>
                <a:cs typeface="Helvetica Neue"/>
                <a:sym typeface="Helvetica Neue"/>
              </a:rPr>
              <a:t>Praksa svjesnosti svog tijela, uma i osjećaja u sadašnjem trenutku, za koju se smatra da stvara osjećaj smirenosti.</a:t>
            </a:r>
          </a:p>
          <a:p>
            <a:pPr lvl="0" algn="ctr">
              <a:buSzPts val="2400"/>
            </a:pPr>
            <a:endParaRPr lang="hr-HR" sz="2400" dirty="0">
              <a:solidFill>
                <a:schemeClr val="dk1"/>
              </a:solidFill>
              <a:latin typeface="Helvetica Neue"/>
              <a:ea typeface="Helvetica Neue"/>
              <a:cs typeface="Helvetica Neue"/>
              <a:sym typeface="Helvetica Neue"/>
            </a:endParaRPr>
          </a:p>
          <a:p>
            <a:pPr lvl="0" algn="ctr">
              <a:buSzPts val="2400"/>
            </a:pPr>
            <a:r>
              <a:rPr lang="hr-HR" sz="2400" dirty="0">
                <a:solidFill>
                  <a:schemeClr val="dk1"/>
                </a:solidFill>
                <a:latin typeface="Helvetica Neue"/>
                <a:ea typeface="Helvetica Neue"/>
                <a:cs typeface="Helvetica Neue"/>
                <a:sym typeface="Helvetica Neue"/>
              </a:rPr>
              <a:t>Liječite niz psiholoških i psihosomatskih stanja.</a:t>
            </a:r>
            <a:endParaRPr lang="hr-HR" sz="1400" b="0" i="0" u="none" strike="noStrike" cap="none" dirty="0">
              <a:solidFill>
                <a:schemeClr val="dk1"/>
              </a:solidFill>
              <a:latin typeface="Helvetica Neue"/>
              <a:ea typeface="Helvetica Neue"/>
              <a:cs typeface="Helvetica Neue"/>
              <a:sym typeface="Helvetica Neue"/>
            </a:endParaRPr>
          </a:p>
        </p:txBody>
      </p:sp>
      <p:sp>
        <p:nvSpPr>
          <p:cNvPr id="204" name="Google Shape;204;p24"/>
          <p:cNvSpPr txBox="1"/>
          <p:nvPr/>
        </p:nvSpPr>
        <p:spPr>
          <a:xfrm>
            <a:off x="1296000" y="8927999"/>
            <a:ext cx="8584979" cy="297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chemeClr val="dk1"/>
                </a:solidFill>
                <a:latin typeface="Helvetica Neue"/>
                <a:ea typeface="Helvetica Neue"/>
                <a:cs typeface="Helvetica Neue"/>
                <a:sym typeface="Helvetica Neue"/>
              </a:rPr>
              <a:t>Izvor </a:t>
            </a:r>
            <a:r>
              <a:rPr lang="de-DE" sz="1200" b="0" i="0" u="none" strike="noStrike" cap="none" dirty="0" err="1">
                <a:solidFill>
                  <a:schemeClr val="dk1"/>
                </a:solidFill>
                <a:latin typeface="Helvetica Neue"/>
                <a:ea typeface="Helvetica Neue"/>
                <a:cs typeface="Helvetica Neue"/>
                <a:sym typeface="Helvetica Neue"/>
              </a:rPr>
              <a:t>br</a:t>
            </a:r>
            <a:r>
              <a:rPr lang="hr-HR" sz="1200" b="0" i="0" u="none" strike="noStrike" cap="none" dirty="0">
                <a:solidFill>
                  <a:schemeClr val="dk1"/>
                </a:solidFill>
                <a:latin typeface="Helvetica Neue"/>
                <a:ea typeface="Helvetica Neue"/>
                <a:cs typeface="Helvetica Neue"/>
                <a:sym typeface="Helvetica Neue"/>
              </a:rPr>
              <a:t>.: 7, 8</a:t>
            </a:r>
            <a:endParaRPr lang="hr-HR" sz="14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200"/>
              <a:buFont typeface="Arial"/>
              <a:buNone/>
            </a:pPr>
            <a:endParaRPr lang="hr-HR" sz="1200" b="0" i="0" u="none" strike="noStrike" cap="none" dirty="0">
              <a:solidFill>
                <a:srgbClr val="000000"/>
              </a:solidFill>
              <a:latin typeface="Helvetica Neue"/>
              <a:ea typeface="Helvetica Neue"/>
              <a:cs typeface="Helvetica Neue"/>
              <a:sym typeface="Helvetica Neue"/>
            </a:endParaRPr>
          </a:p>
        </p:txBody>
      </p:sp>
      <p:sp>
        <p:nvSpPr>
          <p:cNvPr id="205" name="Google Shape;205;p24"/>
          <p:cNvSpPr/>
          <p:nvPr/>
        </p:nvSpPr>
        <p:spPr>
          <a:xfrm rot="381472">
            <a:off x="10363515" y="3914380"/>
            <a:ext cx="5760000" cy="2520000"/>
          </a:xfrm>
          <a:prstGeom prst="foldedCorner">
            <a:avLst>
              <a:gd name="adj" fmla="val 16667"/>
            </a:avLst>
          </a:prstGeom>
          <a:solidFill>
            <a:srgbClr val="D8D8D8"/>
          </a:solidFill>
          <a:ln w="22225" cap="flat" cmpd="sng">
            <a:solidFill>
              <a:schemeClr val="lt1"/>
            </a:solidFill>
            <a:prstDash val="solid"/>
            <a:round/>
            <a:headEnd type="none" w="sm" len="sm"/>
            <a:tailEnd type="none" w="sm" len="sm"/>
          </a:ln>
        </p:spPr>
        <p:txBody>
          <a:bodyPr spcFirstLastPara="1" wrap="square" lIns="90000" tIns="46800" rIns="90000" bIns="46800" anchor="ctr" anchorCtr="0">
            <a:noAutofit/>
          </a:bodyPr>
          <a:lstStyle/>
          <a:p>
            <a:pPr lvl="0" algn="ctr">
              <a:buSzPts val="2400"/>
            </a:pPr>
            <a:r>
              <a:rPr lang="hr-HR" sz="2400">
                <a:solidFill>
                  <a:schemeClr val="dk1"/>
                </a:solidFill>
                <a:latin typeface="Helvetica Neue"/>
                <a:ea typeface="Helvetica Neue"/>
                <a:cs typeface="Helvetica Neue"/>
                <a:sym typeface="Helvetica Neue"/>
              </a:rPr>
              <a:t>Svjesnost je još jedan alat za razvoj samosvijesti, suočavanje s emocijama i poboljšanje radnog okruženja.</a:t>
            </a:r>
            <a:endParaRPr lang="hr-HR" sz="1400" b="0" i="0" u="none" strike="noStrike" cap="none">
              <a:solidFill>
                <a:schemeClr val="dk1"/>
              </a:solidFill>
              <a:latin typeface="Helvetica Neue"/>
              <a:ea typeface="Helvetica Neue"/>
              <a:cs typeface="Helvetica Neue"/>
              <a:sym typeface="Helvetica Neue"/>
            </a:endParaRPr>
          </a:p>
        </p:txBody>
      </p:sp>
      <p:pic>
        <p:nvPicPr>
          <p:cNvPr id="206" name="Google Shape;206;p24" descr="Anheften mit einfarbiger Füllung"/>
          <p:cNvPicPr preferRelativeResize="0"/>
          <p:nvPr/>
        </p:nvPicPr>
        <p:blipFill rotWithShape="1">
          <a:blip r:embed="rId3">
            <a:alphaModFix/>
          </a:blip>
          <a:srcRect/>
          <a:stretch/>
        </p:blipFill>
        <p:spPr>
          <a:xfrm rot="4518548">
            <a:off x="5649970" y="3421894"/>
            <a:ext cx="914400" cy="914400"/>
          </a:xfrm>
          <a:prstGeom prst="rect">
            <a:avLst/>
          </a:prstGeom>
          <a:noFill/>
          <a:ln>
            <a:noFill/>
          </a:ln>
          <a:effectLst>
            <a:outerShdw blurRad="149987" dist="250190" dir="8460000" algn="ctr">
              <a:srgbClr val="000000">
                <a:alpha val="27450"/>
              </a:srgbClr>
            </a:outerShdw>
          </a:effectLst>
        </p:spPr>
      </p:pic>
      <p:pic>
        <p:nvPicPr>
          <p:cNvPr id="207" name="Google Shape;207;p24" descr="Anheften mit einfarbiger Füllung"/>
          <p:cNvPicPr preferRelativeResize="0"/>
          <p:nvPr/>
        </p:nvPicPr>
        <p:blipFill rotWithShape="1">
          <a:blip r:embed="rId3">
            <a:alphaModFix/>
          </a:blip>
          <a:srcRect/>
          <a:stretch/>
        </p:blipFill>
        <p:spPr>
          <a:xfrm rot="4456725">
            <a:off x="13350294" y="3427672"/>
            <a:ext cx="914400" cy="914400"/>
          </a:xfrm>
          <a:prstGeom prst="rect">
            <a:avLst/>
          </a:prstGeom>
          <a:noFill/>
          <a:ln>
            <a:noFill/>
          </a:ln>
          <a:effectLst>
            <a:outerShdw blurRad="149987" dist="250190" dir="8460000" algn="ctr">
              <a:srgbClr val="000000">
                <a:alpha val="27450"/>
              </a:srgbClr>
            </a:outerShdw>
          </a:effectLst>
        </p:spPr>
      </p:pic>
      <p:sp>
        <p:nvSpPr>
          <p:cNvPr id="208" name="Google Shape;208;p24"/>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a:ea typeface="Helvetica Neue"/>
                <a:cs typeface="Helvetica Neue"/>
                <a:sym typeface="Helvetica Neue"/>
              </a:rPr>
              <a:t>2. Svjesnost</a:t>
            </a:r>
            <a:endParaRPr lang="hr-HR" sz="1400" b="0" i="0" u="none" strike="noStrike" cap="none">
              <a:solidFill>
                <a:srgbClr val="000000"/>
              </a:solidFill>
              <a:latin typeface="Helvetica Neue"/>
              <a:ea typeface="Helvetica Neue"/>
              <a:cs typeface="Helvetica Neue"/>
              <a:sym typeface="Helvetica Neue"/>
            </a:endParaRPr>
          </a:p>
        </p:txBody>
      </p:sp>
      <p:sp>
        <p:nvSpPr>
          <p:cNvPr id="209" name="Google Shape;209;p24"/>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hr-HR" sz="2800" b="1" i="0" u="none" strike="noStrike" cap="none">
                <a:solidFill>
                  <a:srgbClr val="AED633"/>
                </a:solidFill>
                <a:latin typeface="Helvetica Neue"/>
                <a:ea typeface="Helvetica Neue"/>
                <a:cs typeface="Helvetica Neue"/>
                <a:sym typeface="Helvetica Neue"/>
              </a:rPr>
              <a:t>2.1 Definicija</a:t>
            </a:r>
            <a:endParaRPr lang="hr-HR" sz="14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p:nvPr/>
        </p:nvSpPr>
        <p:spPr>
          <a:xfrm>
            <a:off x="1296000" y="8928000"/>
            <a:ext cx="2808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chemeClr val="dk1"/>
                </a:solidFill>
                <a:latin typeface="Helvetica Neue"/>
                <a:ea typeface="Helvetica Neue"/>
                <a:cs typeface="Helvetica Neue"/>
                <a:sym typeface="Helvetica Neue"/>
              </a:rPr>
              <a:t>Izvor </a:t>
            </a:r>
            <a:r>
              <a:rPr lang="de-DE" sz="1200" b="0" i="0" u="none" strike="noStrike" cap="none" dirty="0" err="1">
                <a:solidFill>
                  <a:schemeClr val="dk1"/>
                </a:solidFill>
                <a:latin typeface="Helvetica Neue"/>
                <a:ea typeface="Helvetica Neue"/>
                <a:cs typeface="Helvetica Neue"/>
                <a:sym typeface="Helvetica Neue"/>
              </a:rPr>
              <a:t>br</a:t>
            </a:r>
            <a:r>
              <a:rPr lang="hr-HR" sz="1200" b="0" i="0" u="none" strike="noStrike" cap="none" dirty="0">
                <a:solidFill>
                  <a:schemeClr val="dk1"/>
                </a:solidFill>
                <a:latin typeface="Helvetica Neue"/>
                <a:ea typeface="Helvetica Neue"/>
                <a:cs typeface="Helvetica Neue"/>
                <a:sym typeface="Helvetica Neue"/>
              </a:rPr>
              <a:t>.: 5</a:t>
            </a:r>
            <a:endParaRPr lang="hr-HR" sz="14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200"/>
              <a:buFont typeface="Arial"/>
              <a:buNone/>
            </a:pPr>
            <a:endParaRPr lang="hr-HR" sz="1200" b="0" i="0" u="none" strike="noStrike" cap="none" dirty="0">
              <a:solidFill>
                <a:srgbClr val="000000"/>
              </a:solidFill>
              <a:latin typeface="Helvetica Neue"/>
              <a:ea typeface="Helvetica Neue"/>
              <a:cs typeface="Helvetica Neue"/>
              <a:sym typeface="Helvetica Neue"/>
            </a:endParaRPr>
          </a:p>
        </p:txBody>
      </p:sp>
      <p:sp>
        <p:nvSpPr>
          <p:cNvPr id="215" name="Google Shape;215;p25"/>
          <p:cNvSpPr/>
          <p:nvPr/>
        </p:nvSpPr>
        <p:spPr>
          <a:xfrm>
            <a:off x="3384000" y="6192000"/>
            <a:ext cx="5760000" cy="2160000"/>
          </a:xfrm>
          <a:prstGeom prst="round2SameRect">
            <a:avLst>
              <a:gd name="adj1" fmla="val 0"/>
              <a:gd name="adj2" fmla="val 17496"/>
            </a:avLst>
          </a:prstGeom>
          <a:solidFill>
            <a:srgbClr val="F2F2F2">
              <a:alpha val="89411"/>
            </a:srgbClr>
          </a:solidFill>
          <a:ln w="25400" cap="flat" cmpd="sng">
            <a:solidFill>
              <a:srgbClr val="CFD7E7">
                <a:alpha val="89411"/>
              </a:srgbClr>
            </a:solidFill>
            <a:prstDash val="solid"/>
            <a:round/>
            <a:headEnd type="none" w="sm" len="sm"/>
            <a:tailEnd type="none" w="sm" len="sm"/>
          </a:ln>
        </p:spPr>
        <p:txBody>
          <a:bodyPr spcFirstLastPara="1" wrap="square" lIns="133350" tIns="133350" rIns="177800" bIns="200025" anchor="b" anchorCtr="0">
            <a:noAutofit/>
          </a:bodyPr>
          <a:lstStyle/>
          <a:p>
            <a:pPr marL="280988" lvl="0" algn="ctr"/>
            <a:r>
              <a:rPr lang="hr-HR" sz="2400" dirty="0">
                <a:latin typeface="Helvetica Neue"/>
                <a:ea typeface="Helvetica Neue"/>
                <a:cs typeface="Helvetica Neue"/>
                <a:sym typeface="Helvetica Neue"/>
              </a:rPr>
              <a:t>… poboljšava regulaciju ponašanja</a:t>
            </a:r>
            <a:endParaRPr lang="hr-HR" sz="2400" b="0" i="0" u="none" strike="noStrike" cap="none" dirty="0">
              <a:solidFill>
                <a:srgbClr val="000000"/>
              </a:solidFill>
              <a:latin typeface="Helvetica Neue"/>
              <a:ea typeface="Helvetica Neue"/>
              <a:cs typeface="Helvetica Neue"/>
              <a:sym typeface="Helvetica Neue"/>
            </a:endParaRPr>
          </a:p>
        </p:txBody>
      </p:sp>
      <p:sp>
        <p:nvSpPr>
          <p:cNvPr id="216" name="Google Shape;216;p25"/>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hr-HR" sz="2800" b="1" i="0" u="none" strike="noStrike" cap="none" dirty="0">
                <a:solidFill>
                  <a:srgbClr val="AED633"/>
                </a:solidFill>
                <a:latin typeface="Helvetica Neue"/>
                <a:ea typeface="Helvetica Neue"/>
                <a:cs typeface="Helvetica Neue"/>
                <a:sym typeface="Helvetica Neue"/>
              </a:rPr>
              <a:t>2.2 Učinci</a:t>
            </a:r>
            <a:endParaRPr lang="hr-HR" sz="1400" b="0" i="0" u="none" strike="noStrike" cap="none" dirty="0">
              <a:solidFill>
                <a:srgbClr val="000000"/>
              </a:solidFill>
              <a:latin typeface="Helvetica Neue"/>
              <a:ea typeface="Helvetica Neue"/>
              <a:cs typeface="Helvetica Neue"/>
              <a:sym typeface="Helvetica Neue"/>
            </a:endParaRPr>
          </a:p>
        </p:txBody>
      </p:sp>
      <p:sp>
        <p:nvSpPr>
          <p:cNvPr id="217" name="Google Shape;217;p25"/>
          <p:cNvSpPr/>
          <p:nvPr/>
        </p:nvSpPr>
        <p:spPr>
          <a:xfrm>
            <a:off x="9180000" y="6192000"/>
            <a:ext cx="5760000" cy="2160000"/>
          </a:xfrm>
          <a:prstGeom prst="round2SameRect">
            <a:avLst>
              <a:gd name="adj1" fmla="val 0"/>
              <a:gd name="adj2" fmla="val 17496"/>
            </a:avLst>
          </a:prstGeom>
          <a:solidFill>
            <a:srgbClr val="F2F2F2">
              <a:alpha val="89411"/>
            </a:srgbClr>
          </a:solidFill>
          <a:ln w="25400" cap="flat" cmpd="sng">
            <a:solidFill>
              <a:srgbClr val="CFD7E7">
                <a:alpha val="89411"/>
              </a:srgbClr>
            </a:solidFill>
            <a:prstDash val="solid"/>
            <a:round/>
            <a:headEnd type="none" w="sm" len="sm"/>
            <a:tailEnd type="none" w="sm" len="sm"/>
          </a:ln>
        </p:spPr>
        <p:txBody>
          <a:bodyPr spcFirstLastPara="1" wrap="square" lIns="133350" tIns="133350" rIns="177800" bIns="200025" anchor="b" anchorCtr="0">
            <a:noAutofit/>
          </a:bodyPr>
          <a:lstStyle/>
          <a:p>
            <a:pPr marL="280988" marR="0" lvl="0" indent="0" algn="ctr" rtl="0">
              <a:lnSpc>
                <a:spcPct val="100000"/>
              </a:lnSpc>
              <a:spcBef>
                <a:spcPts val="0"/>
              </a:spcBef>
              <a:spcAft>
                <a:spcPts val="0"/>
              </a:spcAft>
              <a:buNone/>
            </a:pPr>
            <a:r>
              <a:rPr lang="hr-HR" sz="2400" b="0" i="0" u="none" strike="noStrike" cap="none">
                <a:solidFill>
                  <a:srgbClr val="000000"/>
                </a:solidFill>
                <a:latin typeface="Helvetica Neue"/>
                <a:ea typeface="Helvetica Neue"/>
                <a:cs typeface="Helvetica Neue"/>
                <a:sym typeface="Helvetica Neue"/>
              </a:rPr>
              <a:t>… smanjuje stres</a:t>
            </a:r>
            <a:endParaRPr lang="hr-HR"/>
          </a:p>
        </p:txBody>
      </p:sp>
      <p:sp>
        <p:nvSpPr>
          <p:cNvPr id="218" name="Google Shape;218;p25"/>
          <p:cNvSpPr/>
          <p:nvPr/>
        </p:nvSpPr>
        <p:spPr>
          <a:xfrm>
            <a:off x="3384000" y="3996000"/>
            <a:ext cx="5760000" cy="2160000"/>
          </a:xfrm>
          <a:prstGeom prst="round2SameRect">
            <a:avLst>
              <a:gd name="adj1" fmla="val 10622"/>
              <a:gd name="adj2" fmla="val 0"/>
            </a:avLst>
          </a:prstGeom>
          <a:solidFill>
            <a:srgbClr val="F2F2F2">
              <a:alpha val="89411"/>
            </a:srgbClr>
          </a:solidFill>
          <a:ln w="25400" cap="flat" cmpd="sng">
            <a:solidFill>
              <a:srgbClr val="CFD7E7">
                <a:alpha val="89411"/>
              </a:srgbClr>
            </a:solidFill>
            <a:prstDash val="solid"/>
            <a:round/>
            <a:headEnd type="none" w="sm" len="sm"/>
            <a:tailEnd type="none" w="sm" len="sm"/>
          </a:ln>
        </p:spPr>
        <p:txBody>
          <a:bodyPr spcFirstLastPara="1" wrap="square" lIns="133350" tIns="133350" rIns="177800" bIns="200025" anchor="t" anchorCtr="0">
            <a:noAutofit/>
          </a:bodyPr>
          <a:lstStyle/>
          <a:p>
            <a:pPr marL="280988" lvl="0" algn="ctr">
              <a:spcBef>
                <a:spcPts val="405"/>
              </a:spcBef>
            </a:pPr>
            <a:r>
              <a:rPr lang="hr-HR" sz="2400">
                <a:latin typeface="Helvetica Neue"/>
                <a:ea typeface="Helvetica Neue"/>
                <a:cs typeface="Helvetica Neue"/>
                <a:sym typeface="Helvetica Neue"/>
              </a:rPr>
              <a:t>… povećava subjektivno blagostanje, empatiju i nadu</a:t>
            </a:r>
            <a:endParaRPr lang="hr-HR"/>
          </a:p>
        </p:txBody>
      </p:sp>
      <p:sp>
        <p:nvSpPr>
          <p:cNvPr id="219" name="Google Shape;219;p25"/>
          <p:cNvSpPr/>
          <p:nvPr/>
        </p:nvSpPr>
        <p:spPr>
          <a:xfrm>
            <a:off x="9180000" y="3996000"/>
            <a:ext cx="5760000" cy="2160000"/>
          </a:xfrm>
          <a:prstGeom prst="round2SameRect">
            <a:avLst>
              <a:gd name="adj1" fmla="val 10622"/>
              <a:gd name="adj2" fmla="val 0"/>
            </a:avLst>
          </a:prstGeom>
          <a:solidFill>
            <a:srgbClr val="F2F2F2">
              <a:alpha val="89411"/>
            </a:srgbClr>
          </a:solidFill>
          <a:ln w="25400" cap="flat" cmpd="sng">
            <a:solidFill>
              <a:srgbClr val="CFD7E7">
                <a:alpha val="89411"/>
              </a:srgbClr>
            </a:solidFill>
            <a:prstDash val="solid"/>
            <a:round/>
            <a:headEnd type="none" w="sm" len="sm"/>
            <a:tailEnd type="none" w="sm" len="sm"/>
          </a:ln>
        </p:spPr>
        <p:txBody>
          <a:bodyPr spcFirstLastPara="1" wrap="square" lIns="133350" tIns="133350" rIns="177800" bIns="200025" anchor="t" anchorCtr="0">
            <a:noAutofit/>
          </a:bodyPr>
          <a:lstStyle/>
          <a:p>
            <a:pPr marL="280988" lvl="0" algn="ctr"/>
            <a:r>
              <a:rPr lang="hr-HR" sz="2400">
                <a:latin typeface="Helvetica Neue"/>
                <a:ea typeface="Helvetica Neue"/>
                <a:cs typeface="Helvetica Neue"/>
                <a:sym typeface="Helvetica Neue"/>
              </a:rPr>
              <a:t>… smanjuje psihološke simptome i emocionalnu reaktivnost</a:t>
            </a:r>
            <a:endParaRPr lang="hr-HR" sz="2400" b="0" i="0" u="none" strike="noStrike" cap="none">
              <a:solidFill>
                <a:srgbClr val="000000"/>
              </a:solidFill>
              <a:latin typeface="Helvetica Neue"/>
              <a:ea typeface="Helvetica Neue"/>
              <a:cs typeface="Helvetica Neue"/>
              <a:sym typeface="Helvetica Neue"/>
            </a:endParaRPr>
          </a:p>
        </p:txBody>
      </p:sp>
      <p:sp>
        <p:nvSpPr>
          <p:cNvPr id="220" name="Google Shape;220;p25"/>
          <p:cNvSpPr/>
          <p:nvPr/>
        </p:nvSpPr>
        <p:spPr>
          <a:xfrm>
            <a:off x="6084000" y="5076000"/>
            <a:ext cx="6120000" cy="2160000"/>
          </a:xfrm>
          <a:prstGeom prst="roundRect">
            <a:avLst>
              <a:gd name="adj" fmla="val 16667"/>
            </a:avLst>
          </a:prstGeom>
          <a:solidFill>
            <a:srgbClr val="4D94B7"/>
          </a:solidFill>
          <a:ln w="25400" cap="flat" cmpd="sng">
            <a:solidFill>
              <a:schemeClr val="accent1"/>
            </a:solidFill>
            <a:prstDash val="solid"/>
            <a:round/>
            <a:headEnd type="none" w="sm" len="sm"/>
            <a:tailEnd type="none" w="sm" len="sm"/>
          </a:ln>
        </p:spPr>
        <p:txBody>
          <a:bodyPr spcFirstLastPara="1" wrap="square" lIns="177800" tIns="101600" rIns="177800" bIns="101600" anchor="ctr" anchorCtr="0">
            <a:noAutofit/>
          </a:bodyPr>
          <a:lstStyle/>
          <a:p>
            <a:pPr lvl="0" algn="ctr">
              <a:lnSpc>
                <a:spcPct val="90000"/>
              </a:lnSpc>
              <a:buSzPts val="3600"/>
            </a:pPr>
            <a:r>
              <a:rPr lang="hr-HR" sz="2800" b="1" dirty="0">
                <a:solidFill>
                  <a:schemeClr val="lt1"/>
                </a:solidFill>
                <a:latin typeface="Helvetica Neue"/>
                <a:ea typeface="Helvetica Neue"/>
                <a:cs typeface="Helvetica Neue"/>
                <a:sym typeface="Helvetica Neue"/>
              </a:rPr>
              <a:t>Učinci svjesnosti</a:t>
            </a:r>
          </a:p>
          <a:p>
            <a:pPr lvl="0" algn="ctr">
              <a:lnSpc>
                <a:spcPct val="90000"/>
              </a:lnSpc>
              <a:buSzPts val="3600"/>
            </a:pPr>
            <a:endParaRPr lang="hr-HR" sz="2800" b="1" dirty="0">
              <a:solidFill>
                <a:schemeClr val="lt1"/>
              </a:solidFill>
              <a:latin typeface="Helvetica Neue"/>
              <a:ea typeface="Helvetica Neue"/>
              <a:cs typeface="Helvetica Neue"/>
              <a:sym typeface="Helvetica Neue"/>
            </a:endParaRPr>
          </a:p>
          <a:p>
            <a:pPr lvl="0" algn="ctr">
              <a:lnSpc>
                <a:spcPct val="90000"/>
              </a:lnSpc>
              <a:buSzPts val="3600"/>
            </a:pPr>
            <a:r>
              <a:rPr lang="hr-HR" sz="2800" b="1" dirty="0">
                <a:solidFill>
                  <a:schemeClr val="lt1"/>
                </a:solidFill>
                <a:latin typeface="Helvetica Neue"/>
                <a:ea typeface="Helvetica Neue"/>
                <a:cs typeface="Helvetica Neue"/>
                <a:sym typeface="Helvetica Neue"/>
              </a:rPr>
              <a:t>Svjesnost je pozitivno povezana s psihološkim zdravljem...</a:t>
            </a:r>
            <a:endParaRPr lang="hr-HR" sz="2400" b="1" i="0" u="none" strike="noStrike" cap="none" dirty="0">
              <a:solidFill>
                <a:schemeClr val="lt1"/>
              </a:solidFill>
              <a:latin typeface="Helvetica Neue"/>
              <a:ea typeface="Helvetica Neue"/>
              <a:cs typeface="Helvetica Neue"/>
              <a:sym typeface="Helvetica Neue"/>
            </a:endParaRPr>
          </a:p>
        </p:txBody>
      </p:sp>
      <p:sp>
        <p:nvSpPr>
          <p:cNvPr id="221" name="Google Shape;221;p25"/>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a:ea typeface="Helvetica Neue"/>
                <a:cs typeface="Helvetica Neue"/>
                <a:sym typeface="Helvetica Neue"/>
              </a:rPr>
              <a:t>2. Svjesnost</a:t>
            </a:r>
            <a:endParaRPr lang="hr-HR" sz="14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5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fade">
                                      <p:cBhvr>
                                        <p:cTn id="12" dur="250"/>
                                        <p:tgtEl>
                                          <p:spTgt spid="2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gtEl>
                                        <p:attrNameLst>
                                          <p:attrName>style.visibility</p:attrName>
                                        </p:attrNameLst>
                                      </p:cBhvr>
                                      <p:to>
                                        <p:strVal val="visible"/>
                                      </p:to>
                                    </p:set>
                                    <p:animEffect transition="in" filter="fade">
                                      <p:cBhvr>
                                        <p:cTn id="17" dur="250"/>
                                        <p:tgtEl>
                                          <p:spTgt spid="2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6"/>
                                        </p:tgtEl>
                                        <p:attrNameLst>
                                          <p:attrName>style.visibility</p:attrName>
                                        </p:attrNameLst>
                                      </p:cBhvr>
                                      <p:to>
                                        <p:strVal val="visible"/>
                                      </p:to>
                                    </p:set>
                                    <p:animEffect transition="in" filter="fade">
                                      <p:cBhvr>
                                        <p:cTn id="22" dur="25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hr-HR" sz="2400" b="0" i="0" u="none" strike="noStrike" cap="none">
                <a:solidFill>
                  <a:schemeClr val="dk1"/>
                </a:solidFill>
                <a:latin typeface="Helvetica Neue"/>
                <a:ea typeface="Helvetica Neue"/>
                <a:cs typeface="Helvetica Neue"/>
                <a:sym typeface="Helvetica Neue"/>
              </a:rPr>
              <a:t>Cilj razvijanja svjesnosti</a:t>
            </a:r>
            <a:endParaRPr lang="hr-HR" sz="2800" b="0" i="0" u="none" strike="noStrike" cap="none">
              <a:solidFill>
                <a:schemeClr val="dk1"/>
              </a:solidFill>
              <a:latin typeface="Helvetica Neue"/>
              <a:ea typeface="Helvetica Neue"/>
              <a:cs typeface="Helvetica Neue"/>
              <a:sym typeface="Helvetica Neue"/>
            </a:endParaRPr>
          </a:p>
        </p:txBody>
      </p:sp>
      <p:sp>
        <p:nvSpPr>
          <p:cNvPr id="227" name="Google Shape;227;p26"/>
          <p:cNvSpPr/>
          <p:nvPr/>
        </p:nvSpPr>
        <p:spPr>
          <a:xfrm>
            <a:off x="1944000" y="7740000"/>
            <a:ext cx="14400000" cy="720000"/>
          </a:xfrm>
          <a:prstGeom prst="rect">
            <a:avLst/>
          </a:prstGeom>
          <a:solidFill>
            <a:srgbClr val="AED63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2400"/>
            </a:pPr>
            <a:r>
              <a:rPr lang="hr-HR" sz="2400" b="1" dirty="0">
                <a:latin typeface="Helvetica Neue"/>
                <a:ea typeface="Helvetica Neue"/>
                <a:cs typeface="Helvetica Neue"/>
                <a:sym typeface="Helvetica Neue"/>
              </a:rPr>
              <a:t>Na taj način možete smanjiti stres, biti više koncentrirani i ostvariti bolje rezultate.</a:t>
            </a:r>
            <a:endParaRPr lang="hr-HR" sz="2400" b="0" i="0" u="none" strike="noStrike" cap="none" dirty="0">
              <a:solidFill>
                <a:schemeClr val="lt1"/>
              </a:solidFill>
              <a:latin typeface="Helvetica Neue"/>
              <a:ea typeface="Helvetica Neue"/>
              <a:cs typeface="Helvetica Neue"/>
              <a:sym typeface="Helvetica Neue"/>
            </a:endParaRPr>
          </a:p>
        </p:txBody>
      </p:sp>
      <p:sp>
        <p:nvSpPr>
          <p:cNvPr id="228" name="Google Shape;228;p26"/>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lvl="0">
              <a:buSzPts val="2800"/>
            </a:pPr>
            <a:r>
              <a:rPr lang="hr-HR" sz="2800" b="1" i="0" u="none" strike="noStrike" cap="none">
                <a:solidFill>
                  <a:srgbClr val="AED633"/>
                </a:solidFill>
                <a:latin typeface="Helvetica Neue"/>
                <a:ea typeface="Helvetica Neue"/>
                <a:cs typeface="Helvetica Neue"/>
                <a:sym typeface="Helvetica Neue"/>
              </a:rPr>
              <a:t>2.3 </a:t>
            </a:r>
            <a:r>
              <a:rPr lang="hr-HR" sz="2800" b="1">
                <a:solidFill>
                  <a:srgbClr val="AED633"/>
                </a:solidFill>
                <a:latin typeface="Helvetica Neue"/>
                <a:ea typeface="Helvetica Neue"/>
                <a:cs typeface="Helvetica Neue"/>
                <a:sym typeface="Helvetica Neue"/>
              </a:rPr>
              <a:t>Razvoj i praksa</a:t>
            </a:r>
          </a:p>
        </p:txBody>
      </p:sp>
      <p:grpSp>
        <p:nvGrpSpPr>
          <p:cNvPr id="229" name="Google Shape;229;p26"/>
          <p:cNvGrpSpPr/>
          <p:nvPr/>
        </p:nvGrpSpPr>
        <p:grpSpPr>
          <a:xfrm>
            <a:off x="1958118" y="4212000"/>
            <a:ext cx="14362824" cy="2193339"/>
            <a:chOff x="14118" y="1330"/>
            <a:chExt cx="14362824" cy="2193339"/>
          </a:xfrm>
        </p:grpSpPr>
        <p:sp>
          <p:nvSpPr>
            <p:cNvPr id="230" name="Google Shape;230;p26"/>
            <p:cNvSpPr/>
            <p:nvPr/>
          </p:nvSpPr>
          <p:spPr>
            <a:xfrm>
              <a:off x="14118" y="1330"/>
              <a:ext cx="4024967" cy="2193339"/>
            </a:xfrm>
            <a:prstGeom prst="ellipse">
              <a:avLst/>
            </a:prstGeom>
            <a:solidFill>
              <a:srgbClr val="4D94B7">
                <a:alpha val="49411"/>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hr-HR" sz="1400" b="0" i="0" u="none" strike="noStrike" cap="none">
                <a:solidFill>
                  <a:srgbClr val="000000"/>
                </a:solidFill>
                <a:latin typeface="Helvetica Neue"/>
                <a:ea typeface="Helvetica Neue"/>
                <a:cs typeface="Helvetica Neue"/>
                <a:sym typeface="Helvetica Neue"/>
              </a:endParaRPr>
            </a:p>
          </p:txBody>
        </p:sp>
        <p:sp>
          <p:nvSpPr>
            <p:cNvPr id="231" name="Google Shape;231;p26"/>
            <p:cNvSpPr txBox="1"/>
            <p:nvPr/>
          </p:nvSpPr>
          <p:spPr>
            <a:xfrm>
              <a:off x="603561" y="322537"/>
              <a:ext cx="2846081" cy="1550925"/>
            </a:xfrm>
            <a:prstGeom prst="rect">
              <a:avLst/>
            </a:prstGeom>
            <a:noFill/>
            <a:ln>
              <a:noFill/>
            </a:ln>
          </p:spPr>
          <p:txBody>
            <a:bodyPr spcFirstLastPara="1" wrap="square" lIns="159325" tIns="30475" rIns="159325" bIns="30475" anchor="ctr" anchorCtr="0">
              <a:noAutofit/>
            </a:bodyPr>
            <a:lstStyle/>
            <a:p>
              <a:pPr lvl="0" algn="ctr">
                <a:lnSpc>
                  <a:spcPct val="90000"/>
                </a:lnSpc>
                <a:buSzPts val="2400"/>
              </a:pPr>
              <a:r>
                <a:rPr lang="hr-HR" sz="2400" dirty="0">
                  <a:solidFill>
                    <a:schemeClr val="dk1"/>
                  </a:solidFill>
                  <a:latin typeface="Helvetica Neue"/>
                  <a:ea typeface="Helvetica Neue"/>
                  <a:cs typeface="Helvetica Neue"/>
                  <a:sym typeface="Helvetica Neue"/>
                </a:rPr>
                <a:t>Koncentrirajte se na ono što trenutno radite</a:t>
              </a:r>
              <a:endParaRPr lang="hr-HR" sz="2400" b="0" i="0" u="none" strike="noStrike" cap="none" dirty="0">
                <a:solidFill>
                  <a:schemeClr val="dk1"/>
                </a:solidFill>
                <a:latin typeface="Helvetica Neue"/>
                <a:ea typeface="Helvetica Neue"/>
                <a:cs typeface="Helvetica Neue"/>
                <a:sym typeface="Helvetica Neue"/>
              </a:endParaRPr>
            </a:p>
          </p:txBody>
        </p:sp>
        <p:sp>
          <p:nvSpPr>
            <p:cNvPr id="232" name="Google Shape;232;p26"/>
            <p:cNvSpPr/>
            <p:nvPr/>
          </p:nvSpPr>
          <p:spPr>
            <a:xfrm>
              <a:off x="3460071" y="1330"/>
              <a:ext cx="4024967" cy="2193339"/>
            </a:xfrm>
            <a:prstGeom prst="ellipse">
              <a:avLst/>
            </a:prstGeom>
            <a:solidFill>
              <a:srgbClr val="4D94B7">
                <a:alpha val="49411"/>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hr-HR" sz="1400" b="0" i="0" u="none" strike="noStrike" cap="none">
                <a:solidFill>
                  <a:srgbClr val="000000"/>
                </a:solidFill>
                <a:latin typeface="Helvetica Neue"/>
                <a:ea typeface="Helvetica Neue"/>
                <a:cs typeface="Helvetica Neue"/>
                <a:sym typeface="Helvetica Neue"/>
              </a:endParaRPr>
            </a:p>
          </p:txBody>
        </p:sp>
        <p:sp>
          <p:nvSpPr>
            <p:cNvPr id="233" name="Google Shape;233;p26"/>
            <p:cNvSpPr txBox="1"/>
            <p:nvPr/>
          </p:nvSpPr>
          <p:spPr>
            <a:xfrm>
              <a:off x="4049514" y="322537"/>
              <a:ext cx="2846081" cy="1550925"/>
            </a:xfrm>
            <a:prstGeom prst="rect">
              <a:avLst/>
            </a:prstGeom>
            <a:noFill/>
            <a:ln>
              <a:noFill/>
            </a:ln>
          </p:spPr>
          <p:txBody>
            <a:bodyPr spcFirstLastPara="1" wrap="square" lIns="159325" tIns="30475" rIns="159325" bIns="30475" anchor="ctr" anchorCtr="0">
              <a:noAutofit/>
            </a:bodyPr>
            <a:lstStyle/>
            <a:p>
              <a:pPr lvl="0" algn="ctr">
                <a:lnSpc>
                  <a:spcPct val="90000"/>
                </a:lnSpc>
                <a:buSzPts val="2400"/>
              </a:pPr>
              <a:r>
                <a:rPr lang="hr-HR" sz="2400" dirty="0">
                  <a:solidFill>
                    <a:schemeClr val="dk1"/>
                  </a:solidFill>
                  <a:latin typeface="Helvetica Neue"/>
                  <a:ea typeface="Helvetica Neue"/>
                  <a:cs typeface="Helvetica Neue"/>
                  <a:sym typeface="Helvetica Neue"/>
                </a:rPr>
                <a:t>Ne razmišljajte o drugim zadacima, rokovima, popisu za kupovinu ili bilo čemu drugom</a:t>
              </a:r>
              <a:endParaRPr lang="hr-HR" sz="2400" b="0" i="0" u="none" strike="noStrike" cap="none" dirty="0">
                <a:solidFill>
                  <a:schemeClr val="dk1"/>
                </a:solidFill>
                <a:latin typeface="Helvetica Neue"/>
                <a:ea typeface="Helvetica Neue"/>
                <a:cs typeface="Helvetica Neue"/>
                <a:sym typeface="Helvetica Neue"/>
              </a:endParaRPr>
            </a:p>
          </p:txBody>
        </p:sp>
        <p:sp>
          <p:nvSpPr>
            <p:cNvPr id="234" name="Google Shape;234;p26"/>
            <p:cNvSpPr/>
            <p:nvPr/>
          </p:nvSpPr>
          <p:spPr>
            <a:xfrm>
              <a:off x="6906023" y="1330"/>
              <a:ext cx="4024967" cy="2193339"/>
            </a:xfrm>
            <a:prstGeom prst="ellipse">
              <a:avLst/>
            </a:prstGeom>
            <a:solidFill>
              <a:srgbClr val="4D94B7">
                <a:alpha val="49411"/>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hr-HR" sz="1400" b="0" i="0" u="none" strike="noStrike" cap="none">
                <a:solidFill>
                  <a:srgbClr val="000000"/>
                </a:solidFill>
                <a:latin typeface="Helvetica Neue"/>
                <a:ea typeface="Helvetica Neue"/>
                <a:cs typeface="Helvetica Neue"/>
                <a:sym typeface="Helvetica Neue"/>
              </a:endParaRPr>
            </a:p>
          </p:txBody>
        </p:sp>
        <p:sp>
          <p:nvSpPr>
            <p:cNvPr id="235" name="Google Shape;235;p26"/>
            <p:cNvSpPr txBox="1"/>
            <p:nvPr/>
          </p:nvSpPr>
          <p:spPr>
            <a:xfrm>
              <a:off x="7495466" y="322537"/>
              <a:ext cx="2846081" cy="1550925"/>
            </a:xfrm>
            <a:prstGeom prst="rect">
              <a:avLst/>
            </a:prstGeom>
            <a:noFill/>
            <a:ln>
              <a:noFill/>
            </a:ln>
          </p:spPr>
          <p:txBody>
            <a:bodyPr spcFirstLastPara="1" wrap="square" lIns="159325" tIns="30475" rIns="159325" bIns="30475" anchor="ctr" anchorCtr="0">
              <a:noAutofit/>
            </a:bodyPr>
            <a:lstStyle/>
            <a:p>
              <a:pPr lvl="0" algn="ctr">
                <a:lnSpc>
                  <a:spcPct val="90000"/>
                </a:lnSpc>
                <a:buSzPts val="2400"/>
              </a:pPr>
              <a:r>
                <a:rPr lang="hr-HR" sz="2400">
                  <a:solidFill>
                    <a:schemeClr val="dk1"/>
                  </a:solidFill>
                  <a:latin typeface="Helvetica Neue"/>
                  <a:ea typeface="Helvetica Neue"/>
                  <a:cs typeface="Helvetica Neue"/>
                  <a:sym typeface="Helvetica Neue"/>
                </a:rPr>
                <a:t>Budite ovdje i sada</a:t>
              </a:r>
              <a:endParaRPr lang="hr-HR" sz="2400" b="0" i="0" u="none" strike="noStrike" cap="none">
                <a:solidFill>
                  <a:schemeClr val="dk1"/>
                </a:solidFill>
                <a:latin typeface="Helvetica Neue"/>
                <a:ea typeface="Helvetica Neue"/>
                <a:cs typeface="Helvetica Neue"/>
                <a:sym typeface="Helvetica Neue"/>
              </a:endParaRPr>
            </a:p>
          </p:txBody>
        </p:sp>
        <p:sp>
          <p:nvSpPr>
            <p:cNvPr id="236" name="Google Shape;236;p26"/>
            <p:cNvSpPr/>
            <p:nvPr/>
          </p:nvSpPr>
          <p:spPr>
            <a:xfrm>
              <a:off x="10351975" y="1330"/>
              <a:ext cx="4024967" cy="2193339"/>
            </a:xfrm>
            <a:prstGeom prst="ellipse">
              <a:avLst/>
            </a:prstGeom>
            <a:solidFill>
              <a:srgbClr val="4D94B7">
                <a:alpha val="49411"/>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hr-HR" sz="1400" b="0" i="0" u="none" strike="noStrike" cap="none">
                <a:solidFill>
                  <a:srgbClr val="000000"/>
                </a:solidFill>
                <a:latin typeface="Helvetica Neue"/>
                <a:ea typeface="Helvetica Neue"/>
                <a:cs typeface="Helvetica Neue"/>
                <a:sym typeface="Helvetica Neue"/>
              </a:endParaRPr>
            </a:p>
          </p:txBody>
        </p:sp>
        <p:sp>
          <p:nvSpPr>
            <p:cNvPr id="237" name="Google Shape;237;p26"/>
            <p:cNvSpPr txBox="1"/>
            <p:nvPr/>
          </p:nvSpPr>
          <p:spPr>
            <a:xfrm>
              <a:off x="10941418" y="322537"/>
              <a:ext cx="2846081" cy="1550925"/>
            </a:xfrm>
            <a:prstGeom prst="rect">
              <a:avLst/>
            </a:prstGeom>
            <a:noFill/>
            <a:ln>
              <a:noFill/>
            </a:ln>
          </p:spPr>
          <p:txBody>
            <a:bodyPr spcFirstLastPara="1" wrap="square" lIns="159325" tIns="30475" rIns="159325" bIns="30475" anchor="ctr" anchorCtr="0">
              <a:noAutofit/>
            </a:bodyPr>
            <a:lstStyle/>
            <a:p>
              <a:pPr lvl="0" algn="ctr">
                <a:lnSpc>
                  <a:spcPct val="90000"/>
                </a:lnSpc>
                <a:buSzPts val="2400"/>
              </a:pPr>
              <a:r>
                <a:rPr lang="hr-HR" sz="2400">
                  <a:solidFill>
                    <a:schemeClr val="dk1"/>
                  </a:solidFill>
                  <a:latin typeface="Helvetica Neue"/>
                  <a:ea typeface="Helvetica Neue"/>
                  <a:cs typeface="Helvetica Neue"/>
                  <a:sym typeface="Helvetica Neue"/>
                </a:rPr>
                <a:t>Blijeđenje svega ostalog</a:t>
              </a:r>
              <a:endParaRPr lang="hr-HR" sz="1400" b="0" i="0" u="none" strike="noStrike" cap="none">
                <a:solidFill>
                  <a:srgbClr val="000000"/>
                </a:solidFill>
                <a:latin typeface="Helvetica Neue"/>
                <a:ea typeface="Helvetica Neue"/>
                <a:cs typeface="Helvetica Neue"/>
                <a:sym typeface="Helvetica Neue"/>
              </a:endParaRPr>
            </a:p>
          </p:txBody>
        </p:sp>
      </p:grpSp>
      <p:sp>
        <p:nvSpPr>
          <p:cNvPr id="238" name="Google Shape;238;p26"/>
          <p:cNvSpPr/>
          <p:nvPr/>
        </p:nvSpPr>
        <p:spPr>
          <a:xfrm>
            <a:off x="7420937" y="6552000"/>
            <a:ext cx="3048000" cy="978408"/>
          </a:xfrm>
          <a:prstGeom prst="downArrow">
            <a:avLst>
              <a:gd name="adj1" fmla="val 50000"/>
              <a:gd name="adj2" fmla="val 50000"/>
            </a:avLst>
          </a:prstGeom>
          <a:solidFill>
            <a:srgbClr val="4D94B7"/>
          </a:solidFill>
          <a:ln>
            <a:noFill/>
          </a:ln>
          <a:effectLst>
            <a:outerShdw blurRad="149987" dist="250190" dir="8460000" algn="ctr">
              <a:srgbClr val="000000">
                <a:alpha val="274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hr-HR" sz="1400" b="0" i="0" u="none" strike="noStrike" cap="none">
              <a:solidFill>
                <a:schemeClr val="lt1"/>
              </a:solidFill>
              <a:latin typeface="Helvetica Neue"/>
              <a:ea typeface="Helvetica Neue"/>
              <a:cs typeface="Helvetica Neue"/>
              <a:sym typeface="Helvetica Neue"/>
            </a:endParaRPr>
          </a:p>
        </p:txBody>
      </p:sp>
      <p:sp>
        <p:nvSpPr>
          <p:cNvPr id="239" name="Google Shape;239;p26"/>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a:ea typeface="Helvetica Neue"/>
                <a:cs typeface="Helvetica Neue"/>
                <a:sym typeface="Helvetica Neue"/>
              </a:rPr>
              <a:t>2. Svjesnost</a:t>
            </a:r>
            <a:endParaRPr lang="hr-HR" sz="14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7"/>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lvl="0">
              <a:buSzPts val="2400"/>
            </a:pPr>
            <a:r>
              <a:rPr lang="hr-HR" sz="2400">
                <a:solidFill>
                  <a:schemeClr val="dk1"/>
                </a:solidFill>
                <a:latin typeface="Helvetica Neue"/>
                <a:ea typeface="Helvetica Neue"/>
                <a:cs typeface="Helvetica Neue"/>
                <a:sym typeface="Helvetica Neue"/>
              </a:rPr>
              <a:t>Da biste to trenirali, postoje neke vježbe</a:t>
            </a:r>
            <a:endParaRPr lang="hr-HR" sz="1400" b="0" i="0" u="none" strike="noStrike" cap="none">
              <a:solidFill>
                <a:schemeClr val="dk1"/>
              </a:solidFill>
              <a:latin typeface="Helvetica Neue"/>
              <a:ea typeface="Helvetica Neue"/>
              <a:cs typeface="Helvetica Neue"/>
              <a:sym typeface="Helvetica Neue"/>
            </a:endParaRPr>
          </a:p>
        </p:txBody>
      </p:sp>
      <p:grpSp>
        <p:nvGrpSpPr>
          <p:cNvPr id="245" name="Google Shape;245;p27"/>
          <p:cNvGrpSpPr/>
          <p:nvPr/>
        </p:nvGrpSpPr>
        <p:grpSpPr>
          <a:xfrm>
            <a:off x="6588000" y="4176000"/>
            <a:ext cx="5112000" cy="4320000"/>
            <a:chOff x="6588000" y="4572000"/>
            <a:chExt cx="5112000" cy="4320000"/>
          </a:xfrm>
        </p:grpSpPr>
        <p:sp>
          <p:nvSpPr>
            <p:cNvPr id="246" name="Google Shape;246;p27"/>
            <p:cNvSpPr txBox="1"/>
            <p:nvPr/>
          </p:nvSpPr>
          <p:spPr>
            <a:xfrm>
              <a:off x="6588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hr-HR" sz="2400" b="0" i="0" u="none" strike="noStrike" cap="none" dirty="0">
                  <a:solidFill>
                    <a:srgbClr val="AED633"/>
                  </a:solidFill>
                  <a:latin typeface="Helvetica Neue"/>
                  <a:ea typeface="Helvetica Neue"/>
                  <a:cs typeface="Helvetica Neue"/>
                  <a:sym typeface="Helvetica Neue"/>
                </a:rPr>
                <a:t>Zadatak 2:</a:t>
              </a:r>
              <a:endParaRPr lang="hr-HR" sz="1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lvl="0" algn="ctr">
                <a:buSzPts val="2400"/>
              </a:pPr>
              <a:r>
                <a:rPr lang="hr-HR" sz="2400" dirty="0">
                  <a:latin typeface="Helvetica Neue"/>
                  <a:ea typeface="Helvetica Neue"/>
                  <a:cs typeface="Helvetica Neue"/>
                  <a:sym typeface="Helvetica Neue"/>
                </a:rPr>
                <a:t>Što sada osjećate?</a:t>
              </a:r>
            </a:p>
            <a:p>
              <a:pPr lvl="0" algn="ctr">
                <a:buSzPts val="2400"/>
              </a:pPr>
              <a:r>
                <a:rPr lang="hr-HR" sz="2400" dirty="0">
                  <a:latin typeface="Helvetica Neue"/>
                  <a:ea typeface="Helvetica Neue"/>
                  <a:cs typeface="Helvetica Neue"/>
                  <a:sym typeface="Helvetica Neue"/>
                </a:rPr>
                <a:t>Samo opišite, nemojte  procjenjivati.</a:t>
              </a:r>
              <a:endParaRPr lang="hr-HR" sz="1400" b="0" i="0" u="none" strike="noStrike" cap="none" dirty="0">
                <a:solidFill>
                  <a:srgbClr val="000000"/>
                </a:solidFill>
                <a:latin typeface="Helvetica Neue"/>
                <a:ea typeface="Helvetica Neue"/>
                <a:cs typeface="Helvetica Neue"/>
                <a:sym typeface="Helvetica Neue"/>
              </a:endParaRPr>
            </a:p>
          </p:txBody>
        </p:sp>
        <p:pic>
          <p:nvPicPr>
            <p:cNvPr id="247" name="Google Shape;247;p27" descr="Weinende Gesichtskontur mit einfarbiger Füllung"/>
            <p:cNvPicPr preferRelativeResize="0"/>
            <p:nvPr/>
          </p:nvPicPr>
          <p:blipFill rotWithShape="1">
            <a:blip r:embed="rId3">
              <a:alphaModFix/>
            </a:blip>
            <a:srcRect/>
            <a:stretch/>
          </p:blipFill>
          <p:spPr>
            <a:xfrm>
              <a:off x="9108000" y="5004000"/>
              <a:ext cx="914400" cy="914400"/>
            </a:xfrm>
            <a:prstGeom prst="rect">
              <a:avLst/>
            </a:prstGeom>
            <a:noFill/>
            <a:ln>
              <a:noFill/>
            </a:ln>
          </p:spPr>
        </p:pic>
        <p:pic>
          <p:nvPicPr>
            <p:cNvPr id="248" name="Google Shape;248;p27" descr="Grinsende Gesichtskontur Silhouette"/>
            <p:cNvPicPr preferRelativeResize="0"/>
            <p:nvPr/>
          </p:nvPicPr>
          <p:blipFill rotWithShape="1">
            <a:blip r:embed="rId4">
              <a:alphaModFix/>
            </a:blip>
            <a:srcRect/>
            <a:stretch/>
          </p:blipFill>
          <p:spPr>
            <a:xfrm>
              <a:off x="8244000" y="5004000"/>
              <a:ext cx="914400" cy="914400"/>
            </a:xfrm>
            <a:prstGeom prst="rect">
              <a:avLst/>
            </a:prstGeom>
            <a:noFill/>
            <a:ln>
              <a:noFill/>
            </a:ln>
          </p:spPr>
        </p:pic>
      </p:grpSp>
      <p:grpSp>
        <p:nvGrpSpPr>
          <p:cNvPr id="249" name="Google Shape;249;p27"/>
          <p:cNvGrpSpPr/>
          <p:nvPr/>
        </p:nvGrpSpPr>
        <p:grpSpPr>
          <a:xfrm>
            <a:off x="1296000" y="4176000"/>
            <a:ext cx="5112000" cy="4320000"/>
            <a:chOff x="1296000" y="4572000"/>
            <a:chExt cx="5112000" cy="4320000"/>
          </a:xfrm>
        </p:grpSpPr>
        <p:sp>
          <p:nvSpPr>
            <p:cNvPr id="250" name="Google Shape;250;p27"/>
            <p:cNvSpPr txBox="1"/>
            <p:nvPr/>
          </p:nvSpPr>
          <p:spPr>
            <a:xfrm>
              <a:off x="1296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hr-HR" sz="2400" b="0" i="0" u="none" strike="noStrike" cap="none" dirty="0">
                  <a:solidFill>
                    <a:srgbClr val="AED633"/>
                  </a:solidFill>
                  <a:latin typeface="Helvetica Neue"/>
                  <a:ea typeface="Helvetica Neue"/>
                  <a:cs typeface="Helvetica Neue"/>
                  <a:sym typeface="Helvetica Neue"/>
                </a:rPr>
                <a:t>Zadatak 1:</a:t>
              </a:r>
              <a:endParaRPr lang="hr-HR" sz="1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lvl="0" algn="ctr">
                <a:buSzPts val="2400"/>
              </a:pPr>
              <a:r>
                <a:rPr lang="hr-HR" sz="2400" dirty="0">
                  <a:latin typeface="Helvetica Neue"/>
                  <a:ea typeface="Helvetica Neue"/>
                  <a:cs typeface="Helvetica Neue"/>
                  <a:sym typeface="Helvetica Neue"/>
                </a:rPr>
                <a:t>Zauzmite opuštajući položaj i počnite disati polako i mirno.</a:t>
              </a:r>
            </a:p>
            <a:p>
              <a:pPr lvl="0" algn="ctr">
                <a:buSzPts val="2400"/>
              </a:pPr>
              <a:r>
                <a:rPr lang="hr-HR" sz="2400" dirty="0">
                  <a:latin typeface="Helvetica Neue"/>
                  <a:ea typeface="Helvetica Neue"/>
                  <a:cs typeface="Helvetica Neue"/>
                  <a:sym typeface="Helvetica Neue"/>
                </a:rPr>
                <a:t>Kada se misli pojave, samo ih pustite i koncentrirajte se na svoje disanje. Koncentrirajte se na ovdje i sada, samo budite.</a:t>
              </a:r>
              <a:endParaRPr lang="hr-HR" sz="1400" b="0" i="0" u="none" strike="noStrike" cap="none" dirty="0">
                <a:solidFill>
                  <a:srgbClr val="000000"/>
                </a:solidFill>
                <a:latin typeface="Helvetica Neue"/>
                <a:ea typeface="Helvetica Neue"/>
                <a:cs typeface="Helvetica Neue"/>
                <a:sym typeface="Helvetica Neue"/>
              </a:endParaRPr>
            </a:p>
          </p:txBody>
        </p:sp>
        <p:pic>
          <p:nvPicPr>
            <p:cNvPr id="251" name="Google Shape;251;p27" descr="Regisseurstuhl Silhouette"/>
            <p:cNvPicPr preferRelativeResize="0"/>
            <p:nvPr/>
          </p:nvPicPr>
          <p:blipFill rotWithShape="1">
            <a:blip r:embed="rId5">
              <a:alphaModFix/>
            </a:blip>
            <a:srcRect/>
            <a:stretch/>
          </p:blipFill>
          <p:spPr>
            <a:xfrm>
              <a:off x="3384000" y="5004426"/>
              <a:ext cx="914400" cy="914400"/>
            </a:xfrm>
            <a:prstGeom prst="rect">
              <a:avLst/>
            </a:prstGeom>
            <a:noFill/>
            <a:ln>
              <a:noFill/>
            </a:ln>
          </p:spPr>
        </p:pic>
      </p:grpSp>
      <p:grpSp>
        <p:nvGrpSpPr>
          <p:cNvPr id="252" name="Google Shape;252;p27"/>
          <p:cNvGrpSpPr/>
          <p:nvPr/>
        </p:nvGrpSpPr>
        <p:grpSpPr>
          <a:xfrm>
            <a:off x="11880000" y="4176000"/>
            <a:ext cx="5112000" cy="4320000"/>
            <a:chOff x="11880000" y="4572000"/>
            <a:chExt cx="5112000" cy="4320000"/>
          </a:xfrm>
        </p:grpSpPr>
        <p:sp>
          <p:nvSpPr>
            <p:cNvPr id="253" name="Google Shape;253;p27"/>
            <p:cNvSpPr txBox="1"/>
            <p:nvPr/>
          </p:nvSpPr>
          <p:spPr>
            <a:xfrm>
              <a:off x="11880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hr-HR" sz="2400" b="0" i="0" u="none" strike="noStrike" cap="none" dirty="0">
                  <a:solidFill>
                    <a:srgbClr val="AED633"/>
                  </a:solidFill>
                  <a:latin typeface="Helvetica Neue"/>
                  <a:ea typeface="Helvetica Neue"/>
                  <a:cs typeface="Helvetica Neue"/>
                  <a:sym typeface="Helvetica Neue"/>
                </a:rPr>
                <a:t>Zadatak 3:</a:t>
              </a:r>
              <a:endParaRPr lang="hr-HR" sz="1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lvl="0" algn="ctr">
                <a:buSzPts val="2400"/>
              </a:pPr>
              <a:r>
                <a:rPr lang="hr-HR" sz="2400" dirty="0">
                  <a:latin typeface="Helvetica Neue"/>
                  <a:ea typeface="Helvetica Neue"/>
                  <a:cs typeface="Helvetica Neue"/>
                  <a:sym typeface="Helvetica Neue"/>
                </a:rPr>
                <a:t>Što vidiš?</a:t>
              </a:r>
            </a:p>
            <a:p>
              <a:pPr lvl="0" algn="ctr">
                <a:buSzPts val="2400"/>
              </a:pPr>
              <a:r>
                <a:rPr lang="hr-HR" sz="2400" dirty="0">
                  <a:latin typeface="Helvetica Neue"/>
                  <a:ea typeface="Helvetica Neue"/>
                  <a:cs typeface="Helvetica Neue"/>
                  <a:sym typeface="Helvetica Neue"/>
                </a:rPr>
                <a:t>Možete li primijetiti sobu oko sebe, samo ostanite u ovom području i opišite što vidite.</a:t>
              </a:r>
            </a:p>
            <a:p>
              <a:pPr lvl="0" algn="ctr">
                <a:buSzPts val="2400"/>
              </a:pPr>
              <a:r>
                <a:rPr lang="hr-HR" sz="2400" dirty="0">
                  <a:latin typeface="Helvetica Neue"/>
                  <a:ea typeface="Helvetica Neue"/>
                  <a:cs typeface="Helvetica Neue"/>
                  <a:sym typeface="Helvetica Neue"/>
                </a:rPr>
                <a:t>Još jednom, nemojte procjenjivati.</a:t>
              </a:r>
              <a:endParaRPr lang="hr-HR" sz="2400" b="0" i="0" u="none" strike="noStrike" cap="none" dirty="0">
                <a:solidFill>
                  <a:srgbClr val="4D94B7"/>
                </a:solidFill>
                <a:latin typeface="Helvetica Neue"/>
                <a:ea typeface="Helvetica Neue"/>
                <a:cs typeface="Helvetica Neue"/>
                <a:sym typeface="Helvetica Neue"/>
              </a:endParaRPr>
            </a:p>
          </p:txBody>
        </p:sp>
        <p:pic>
          <p:nvPicPr>
            <p:cNvPr id="254" name="Google Shape;254;p27" descr="Augen Silhouette"/>
            <p:cNvPicPr preferRelativeResize="0"/>
            <p:nvPr/>
          </p:nvPicPr>
          <p:blipFill rotWithShape="1">
            <a:blip r:embed="rId6">
              <a:alphaModFix/>
            </a:blip>
            <a:srcRect/>
            <a:stretch/>
          </p:blipFill>
          <p:spPr>
            <a:xfrm>
              <a:off x="13824000" y="4824000"/>
              <a:ext cx="1185844" cy="1185844"/>
            </a:xfrm>
            <a:prstGeom prst="rect">
              <a:avLst/>
            </a:prstGeom>
            <a:noFill/>
            <a:ln>
              <a:noFill/>
            </a:ln>
          </p:spPr>
        </p:pic>
      </p:grpSp>
      <p:sp>
        <p:nvSpPr>
          <p:cNvPr id="255" name="Google Shape;255;p27"/>
          <p:cNvSpPr txBox="1"/>
          <p:nvPr/>
        </p:nvSpPr>
        <p:spPr>
          <a:xfrm>
            <a:off x="1295398" y="8928000"/>
            <a:ext cx="37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chemeClr val="dk1"/>
                </a:solidFill>
                <a:latin typeface="Helvetica Neue"/>
                <a:ea typeface="Helvetica Neue"/>
                <a:cs typeface="Helvetica Neue"/>
                <a:sym typeface="Helvetica Neue"/>
              </a:rPr>
              <a:t>Izvor </a:t>
            </a:r>
            <a:r>
              <a:rPr lang="de-DE" sz="1200" b="0" i="0" u="none" strike="noStrike" cap="none" dirty="0" err="1">
                <a:solidFill>
                  <a:schemeClr val="dk1"/>
                </a:solidFill>
                <a:latin typeface="Helvetica Neue"/>
                <a:ea typeface="Helvetica Neue"/>
                <a:cs typeface="Helvetica Neue"/>
                <a:sym typeface="Helvetica Neue"/>
              </a:rPr>
              <a:t>br</a:t>
            </a:r>
            <a:r>
              <a:rPr lang="hr-HR" sz="1200" b="0" i="0" u="none" strike="noStrike" cap="none" dirty="0">
                <a:solidFill>
                  <a:schemeClr val="dk1"/>
                </a:solidFill>
                <a:latin typeface="Helvetica Neue"/>
                <a:ea typeface="Helvetica Neue"/>
                <a:cs typeface="Helvetica Neue"/>
                <a:sym typeface="Helvetica Neue"/>
              </a:rPr>
              <a:t>.: 1</a:t>
            </a:r>
            <a:endParaRPr lang="hr-HR" sz="1200" b="0" i="0" u="none" strike="noStrike" cap="none" dirty="0">
              <a:solidFill>
                <a:srgbClr val="000000"/>
              </a:solidFill>
              <a:latin typeface="Helvetica Neue"/>
              <a:ea typeface="Helvetica Neue"/>
              <a:cs typeface="Helvetica Neue"/>
              <a:sym typeface="Helvetica Neue"/>
            </a:endParaRPr>
          </a:p>
        </p:txBody>
      </p:sp>
      <p:sp>
        <p:nvSpPr>
          <p:cNvPr id="256" name="Google Shape;256;p27"/>
          <p:cNvSpPr txBox="1"/>
          <p:nvPr/>
        </p:nvSpPr>
        <p:spPr>
          <a:xfrm>
            <a:off x="1296000" y="2304000"/>
            <a:ext cx="583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hr-HR" sz="2800" b="1" i="0" u="none" strike="noStrike" cap="none">
                <a:solidFill>
                  <a:srgbClr val="AED633"/>
                </a:solidFill>
                <a:latin typeface="Helvetica Neue"/>
                <a:ea typeface="Helvetica Neue"/>
                <a:cs typeface="Helvetica Neue"/>
                <a:sym typeface="Helvetica Neue"/>
              </a:rPr>
              <a:t>2.3 Razvoj i praksa(1)</a:t>
            </a:r>
            <a:endParaRPr lang="hr-HR" sz="1400" b="0" i="0" u="none" strike="noStrike" cap="none">
              <a:solidFill>
                <a:srgbClr val="000000"/>
              </a:solidFill>
              <a:latin typeface="Helvetica Neue"/>
              <a:ea typeface="Helvetica Neue"/>
              <a:cs typeface="Helvetica Neue"/>
              <a:sym typeface="Helvetica Neue"/>
            </a:endParaRPr>
          </a:p>
        </p:txBody>
      </p:sp>
      <p:sp>
        <p:nvSpPr>
          <p:cNvPr id="257" name="Google Shape;257;p27"/>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a:ea typeface="Helvetica Neue"/>
                <a:cs typeface="Helvetica Neue"/>
                <a:sym typeface="Helvetica Neue"/>
              </a:rPr>
              <a:t>2. Svjesnost</a:t>
            </a:r>
            <a:endParaRPr lang="hr-HR" sz="14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ppt_w</p:attrName>
                                        </p:attrNameLst>
                                      </p:cBhvr>
                                      <p:tavLst>
                                        <p:tav tm="0">
                                          <p:val>
                                            <p:strVal val="0"/>
                                          </p:val>
                                        </p:tav>
                                        <p:tav tm="100000">
                                          <p:val>
                                            <p:strVal val="#ppt_w"/>
                                          </p:val>
                                        </p:tav>
                                      </p:tavLst>
                                    </p:anim>
                                    <p:anim calcmode="lin" valueType="num">
                                      <p:cBhvr additive="base">
                                        <p:cTn id="8" dur="500"/>
                                        <p:tgtEl>
                                          <p:spTgt spid="24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52"/>
                                        </p:tgtEl>
                                        <p:attrNameLst>
                                          <p:attrName>style.visibility</p:attrName>
                                        </p:attrNameLst>
                                      </p:cBhvr>
                                      <p:to>
                                        <p:strVal val="visible"/>
                                      </p:to>
                                    </p:set>
                                    <p:anim calcmode="lin" valueType="num">
                                      <p:cBhvr additive="base">
                                        <p:cTn id="13" dur="500"/>
                                        <p:tgtEl>
                                          <p:spTgt spid="252"/>
                                        </p:tgtEl>
                                        <p:attrNameLst>
                                          <p:attrName>ppt_w</p:attrName>
                                        </p:attrNameLst>
                                      </p:cBhvr>
                                      <p:tavLst>
                                        <p:tav tm="0">
                                          <p:val>
                                            <p:strVal val="0"/>
                                          </p:val>
                                        </p:tav>
                                        <p:tav tm="100000">
                                          <p:val>
                                            <p:strVal val="#ppt_w"/>
                                          </p:val>
                                        </p:tav>
                                      </p:tavLst>
                                    </p:anim>
                                    <p:anim calcmode="lin" valueType="num">
                                      <p:cBhvr additive="base">
                                        <p:cTn id="14" dur="500"/>
                                        <p:tgtEl>
                                          <p:spTgt spid="25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2" name="Google Shape;262;p28"/>
          <p:cNvGrpSpPr/>
          <p:nvPr/>
        </p:nvGrpSpPr>
        <p:grpSpPr>
          <a:xfrm>
            <a:off x="1296000" y="4176000"/>
            <a:ext cx="5112000" cy="4320000"/>
            <a:chOff x="1296000" y="4572000"/>
            <a:chExt cx="5112000" cy="3996000"/>
          </a:xfrm>
        </p:grpSpPr>
        <p:sp>
          <p:nvSpPr>
            <p:cNvPr id="263" name="Google Shape;263;p28"/>
            <p:cNvSpPr txBox="1"/>
            <p:nvPr/>
          </p:nvSpPr>
          <p:spPr>
            <a:xfrm>
              <a:off x="1296000" y="4572000"/>
              <a:ext cx="5112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hr-HR" sz="2400" dirty="0">
                  <a:solidFill>
                    <a:srgbClr val="AED633"/>
                  </a:solidFill>
                  <a:latin typeface="Helvetica Neue"/>
                  <a:ea typeface="Helvetica Neue"/>
                  <a:cs typeface="Helvetica Neue"/>
                  <a:sym typeface="Helvetica Neue"/>
                </a:rPr>
                <a:t>Zadatak</a:t>
              </a:r>
              <a:r>
                <a:rPr lang="hr-HR" sz="2400" b="0" i="0" u="none" strike="noStrike" cap="none" dirty="0">
                  <a:solidFill>
                    <a:srgbClr val="AED633"/>
                  </a:solidFill>
                  <a:latin typeface="Helvetica Neue"/>
                  <a:ea typeface="Helvetica Neue"/>
                  <a:cs typeface="Helvetica Neue"/>
                  <a:sym typeface="Helvetica Neue"/>
                </a:rPr>
                <a:t> 4:</a:t>
              </a:r>
              <a:endParaRPr lang="hr-HR" sz="1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lvl="0" algn="ctr">
                <a:buSzPts val="2400"/>
              </a:pPr>
              <a:r>
                <a:rPr lang="hr-HR" sz="2400" dirty="0">
                  <a:latin typeface="Helvetica Neue"/>
                  <a:ea typeface="Helvetica Neue"/>
                  <a:cs typeface="Helvetica Neue"/>
                  <a:sym typeface="Helvetica Neue"/>
                </a:rPr>
                <a:t>Možeš li nesšto namirisati?</a:t>
              </a:r>
            </a:p>
            <a:p>
              <a:pPr lvl="0" algn="ctr">
                <a:buSzPts val="2400"/>
              </a:pPr>
              <a:r>
                <a:rPr lang="hr-HR" sz="2400" dirty="0">
                  <a:latin typeface="Helvetica Neue"/>
                  <a:ea typeface="Helvetica Neue"/>
                  <a:cs typeface="Helvetica Neue"/>
                  <a:sym typeface="Helvetica Neue"/>
                </a:rPr>
                <a:t>Što mirišeš?</a:t>
              </a:r>
            </a:p>
            <a:p>
              <a:pPr lvl="0" algn="ctr">
                <a:buSzPts val="2400"/>
              </a:pPr>
              <a:r>
                <a:rPr lang="hr-HR" sz="2400" dirty="0">
                  <a:latin typeface="Helvetica Neue"/>
                  <a:ea typeface="Helvetica Neue"/>
                  <a:cs typeface="Helvetica Neue"/>
                  <a:sym typeface="Helvetica Neue"/>
                </a:rPr>
                <a:t>Pokušajte to u svom vrtu ili u šetnji. Samo se koncentriraj na ono što mirišeš, neka ti misli dolaze i odlaze.</a:t>
              </a:r>
              <a:endParaRPr lang="hr-HR" sz="1400" b="0" i="0" u="none" strike="noStrike" cap="none" dirty="0">
                <a:solidFill>
                  <a:srgbClr val="000000"/>
                </a:solidFill>
                <a:latin typeface="Helvetica Neue"/>
                <a:ea typeface="Helvetica Neue"/>
                <a:cs typeface="Helvetica Neue"/>
                <a:sym typeface="Helvetica Neue"/>
              </a:endParaRPr>
            </a:p>
          </p:txBody>
        </p:sp>
        <p:pic>
          <p:nvPicPr>
            <p:cNvPr id="264" name="Google Shape;264;p28" descr="Nase Silhouette"/>
            <p:cNvPicPr preferRelativeResize="0"/>
            <p:nvPr/>
          </p:nvPicPr>
          <p:blipFill rotWithShape="1">
            <a:blip r:embed="rId3">
              <a:alphaModFix/>
            </a:blip>
            <a:srcRect/>
            <a:stretch/>
          </p:blipFill>
          <p:spPr>
            <a:xfrm>
              <a:off x="3420000" y="5004000"/>
              <a:ext cx="914400" cy="914400"/>
            </a:xfrm>
            <a:prstGeom prst="rect">
              <a:avLst/>
            </a:prstGeom>
            <a:noFill/>
            <a:ln>
              <a:noFill/>
            </a:ln>
          </p:spPr>
        </p:pic>
      </p:grpSp>
      <p:grpSp>
        <p:nvGrpSpPr>
          <p:cNvPr id="265" name="Google Shape;265;p28"/>
          <p:cNvGrpSpPr/>
          <p:nvPr/>
        </p:nvGrpSpPr>
        <p:grpSpPr>
          <a:xfrm>
            <a:off x="6588000" y="4176000"/>
            <a:ext cx="5112000" cy="4320000"/>
            <a:chOff x="6588000" y="4572000"/>
            <a:chExt cx="5112000" cy="4320000"/>
          </a:xfrm>
        </p:grpSpPr>
        <p:sp>
          <p:nvSpPr>
            <p:cNvPr id="266" name="Google Shape;266;p28"/>
            <p:cNvSpPr txBox="1"/>
            <p:nvPr/>
          </p:nvSpPr>
          <p:spPr>
            <a:xfrm>
              <a:off x="6588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hr-HR" sz="2400" b="0" i="0" u="none" strike="noStrike" cap="none" dirty="0">
                  <a:solidFill>
                    <a:srgbClr val="AED633"/>
                  </a:solidFill>
                  <a:latin typeface="Helvetica Neue"/>
                  <a:ea typeface="Helvetica Neue"/>
                  <a:cs typeface="Helvetica Neue"/>
                  <a:sym typeface="Helvetica Neue"/>
                </a:rPr>
                <a:t>Zadatak 5:</a:t>
              </a:r>
              <a:endParaRPr lang="hr-HR" sz="1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dirty="0">
                <a:solidFill>
                  <a:srgbClr val="AED633"/>
                </a:solidFill>
                <a:latin typeface="Helvetica Neue"/>
                <a:ea typeface="Helvetica Neue"/>
                <a:cs typeface="Helvetica Neue"/>
                <a:sym typeface="Helvetica Neue"/>
              </a:endParaRPr>
            </a:p>
            <a:p>
              <a:pPr lvl="0" algn="ctr">
                <a:buSzPts val="2400"/>
              </a:pPr>
              <a:r>
                <a:rPr lang="hr-HR" sz="2400" dirty="0">
                  <a:latin typeface="Helvetica Neue"/>
                  <a:ea typeface="Helvetica Neue"/>
                  <a:cs typeface="Helvetica Neue"/>
                  <a:sym typeface="Helvetica Neue"/>
                </a:rPr>
                <a:t>Čuješ li nešto i što čuješ?</a:t>
              </a:r>
            </a:p>
            <a:p>
              <a:pPr lvl="0" algn="ctr">
                <a:buSzPts val="2400"/>
              </a:pPr>
              <a:r>
                <a:rPr lang="hr-HR" sz="2400" dirty="0">
                  <a:latin typeface="Helvetica Neue"/>
                  <a:ea typeface="Helvetica Neue"/>
                  <a:cs typeface="Helvetica Neue"/>
                  <a:sym typeface="Helvetica Neue"/>
                </a:rPr>
                <a:t>Ne razmišljajte ni o čemu, samo se koncentrirajte na ono što čujete. Ima li ptica ili se čuje da vjetar puše?</a:t>
              </a:r>
              <a:endParaRPr lang="hr-HR" sz="1400" b="0" i="0" u="none" strike="noStrike" cap="none" dirty="0">
                <a:solidFill>
                  <a:srgbClr val="000000"/>
                </a:solidFill>
                <a:latin typeface="Helvetica Neue"/>
                <a:ea typeface="Helvetica Neue"/>
                <a:cs typeface="Helvetica Neue"/>
                <a:sym typeface="Helvetica Neue"/>
              </a:endParaRPr>
            </a:p>
          </p:txBody>
        </p:sp>
        <p:pic>
          <p:nvPicPr>
            <p:cNvPr id="267" name="Google Shape;267;p28" descr="Ohr Silhouette"/>
            <p:cNvPicPr preferRelativeResize="0"/>
            <p:nvPr/>
          </p:nvPicPr>
          <p:blipFill rotWithShape="1">
            <a:blip r:embed="rId4">
              <a:alphaModFix/>
            </a:blip>
            <a:srcRect/>
            <a:stretch/>
          </p:blipFill>
          <p:spPr>
            <a:xfrm>
              <a:off x="8712000" y="5004000"/>
              <a:ext cx="914400" cy="914400"/>
            </a:xfrm>
            <a:prstGeom prst="rect">
              <a:avLst/>
            </a:prstGeom>
            <a:noFill/>
            <a:ln>
              <a:noFill/>
            </a:ln>
          </p:spPr>
        </p:pic>
      </p:grpSp>
      <p:sp>
        <p:nvSpPr>
          <p:cNvPr id="268" name="Google Shape;268;p28"/>
          <p:cNvSpPr txBox="1"/>
          <p:nvPr/>
        </p:nvSpPr>
        <p:spPr>
          <a:xfrm>
            <a:off x="1295398" y="8928000"/>
            <a:ext cx="4212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chemeClr val="dk1"/>
                </a:solidFill>
                <a:latin typeface="Helvetica Neue"/>
                <a:ea typeface="Helvetica Neue"/>
                <a:cs typeface="Helvetica Neue"/>
                <a:sym typeface="Helvetica Neue"/>
              </a:rPr>
              <a:t>Izvor </a:t>
            </a:r>
            <a:r>
              <a:rPr lang="de-DE" sz="1200" b="0" i="0" u="none" strike="noStrike" cap="none" dirty="0" err="1">
                <a:solidFill>
                  <a:schemeClr val="dk1"/>
                </a:solidFill>
                <a:latin typeface="Helvetica Neue"/>
                <a:ea typeface="Helvetica Neue"/>
                <a:cs typeface="Helvetica Neue"/>
                <a:sym typeface="Helvetica Neue"/>
              </a:rPr>
              <a:t>br</a:t>
            </a:r>
            <a:r>
              <a:rPr lang="hr-HR" sz="1200" b="0" i="0" u="none" strike="noStrike" cap="none" dirty="0">
                <a:solidFill>
                  <a:schemeClr val="dk1"/>
                </a:solidFill>
                <a:latin typeface="Helvetica Neue"/>
                <a:ea typeface="Helvetica Neue"/>
                <a:cs typeface="Helvetica Neue"/>
                <a:sym typeface="Helvetica Neue"/>
              </a:rPr>
              <a:t>.: 1</a:t>
            </a:r>
            <a:endParaRPr lang="hr-HR" sz="1200" b="0" i="0" u="none" strike="noStrike" cap="none" dirty="0">
              <a:solidFill>
                <a:srgbClr val="000000"/>
              </a:solidFill>
              <a:latin typeface="Helvetica Neue"/>
              <a:ea typeface="Helvetica Neue"/>
              <a:cs typeface="Helvetica Neue"/>
              <a:sym typeface="Helvetica Neue"/>
            </a:endParaRPr>
          </a:p>
        </p:txBody>
      </p:sp>
      <p:sp>
        <p:nvSpPr>
          <p:cNvPr id="269" name="Google Shape;269;p28"/>
          <p:cNvSpPr txBox="1"/>
          <p:nvPr/>
        </p:nvSpPr>
        <p:spPr>
          <a:xfrm>
            <a:off x="1296000" y="2304000"/>
            <a:ext cx="583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hr-HR" sz="2800" b="1" i="0" u="none" strike="noStrike" cap="none">
                <a:solidFill>
                  <a:srgbClr val="AED633"/>
                </a:solidFill>
                <a:latin typeface="Helvetica Neue"/>
                <a:ea typeface="Helvetica Neue"/>
                <a:cs typeface="Helvetica Neue"/>
                <a:sym typeface="Helvetica Neue"/>
              </a:rPr>
              <a:t>2.3 Razvoj i praksa (2)</a:t>
            </a:r>
            <a:endParaRPr lang="hr-HR" sz="1400" b="0" i="0" u="none" strike="noStrike" cap="none">
              <a:solidFill>
                <a:srgbClr val="000000"/>
              </a:solidFill>
              <a:latin typeface="Helvetica Neue"/>
              <a:ea typeface="Helvetica Neue"/>
              <a:cs typeface="Helvetica Neue"/>
              <a:sym typeface="Helvetica Neue"/>
            </a:endParaRPr>
          </a:p>
        </p:txBody>
      </p:sp>
      <p:sp>
        <p:nvSpPr>
          <p:cNvPr id="270" name="Google Shape;270;p28"/>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a:ea typeface="Helvetica Neue"/>
                <a:cs typeface="Helvetica Neue"/>
                <a:sym typeface="Helvetica Neue"/>
              </a:rPr>
              <a:t>2. Svjesnost</a:t>
            </a:r>
            <a:endParaRPr lang="hr-HR" sz="14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9"/>
          <p:cNvSpPr/>
          <p:nvPr/>
        </p:nvSpPr>
        <p:spPr>
          <a:xfrm>
            <a:off x="1296000" y="4032000"/>
            <a:ext cx="15840000" cy="1080000"/>
          </a:xfrm>
          <a:prstGeom prst="roundRect">
            <a:avLst>
              <a:gd name="adj" fmla="val 16667"/>
            </a:avLst>
          </a:prstGeom>
          <a:solidFill>
            <a:srgbClr val="4D94B7">
              <a:alpha val="77254"/>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lvl="0" algn="ctr">
              <a:lnSpc>
                <a:spcPct val="90000"/>
              </a:lnSpc>
            </a:pPr>
            <a:r>
              <a:rPr lang="hr-HR" sz="2800" b="1" dirty="0">
                <a:solidFill>
                  <a:schemeClr val="dk1"/>
                </a:solidFill>
                <a:latin typeface="Helvetica Neue"/>
                <a:ea typeface="Helvetica Neue"/>
                <a:cs typeface="Helvetica Neue"/>
                <a:sym typeface="Helvetica Neue"/>
              </a:rPr>
              <a:t>Kako možete integrirati svjesnost u svakodnevni rad?</a:t>
            </a:r>
            <a:endParaRPr lang="hr-HR" dirty="0"/>
          </a:p>
        </p:txBody>
      </p:sp>
      <p:sp>
        <p:nvSpPr>
          <p:cNvPr id="276" name="Google Shape;276;p9"/>
          <p:cNvSpPr/>
          <p:nvPr/>
        </p:nvSpPr>
        <p:spPr>
          <a:xfrm>
            <a:off x="1476000" y="5904000"/>
            <a:ext cx="7632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pPr>
            <a:r>
              <a:rPr lang="hr-HR" sz="2400">
                <a:solidFill>
                  <a:schemeClr val="dk1"/>
                </a:solidFill>
                <a:latin typeface="Helvetica Neue"/>
                <a:ea typeface="Helvetica Neue"/>
                <a:cs typeface="Helvetica Neue"/>
                <a:sym typeface="Helvetica Neue"/>
              </a:rPr>
              <a:t>Započnite svoj poslovni dan vježbom disanja</a:t>
            </a:r>
            <a:endParaRPr lang="hr-HR"/>
          </a:p>
        </p:txBody>
      </p:sp>
      <p:sp>
        <p:nvSpPr>
          <p:cNvPr id="277" name="Google Shape;277;p9"/>
          <p:cNvSpPr/>
          <p:nvPr/>
        </p:nvSpPr>
        <p:spPr>
          <a:xfrm>
            <a:off x="9288000" y="5904000"/>
            <a:ext cx="7632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pPr>
            <a:r>
              <a:rPr lang="hr-HR" sz="2400">
                <a:solidFill>
                  <a:schemeClr val="dk1"/>
                </a:solidFill>
                <a:latin typeface="Helvetica Neue"/>
                <a:ea typeface="Helvetica Neue"/>
                <a:cs typeface="Helvetica Neue"/>
                <a:sym typeface="Helvetica Neue"/>
              </a:rPr>
              <a:t>Naznačite pauze za svjesnost u svom kalendaru</a:t>
            </a:r>
            <a:endParaRPr lang="hr-HR"/>
          </a:p>
        </p:txBody>
      </p:sp>
      <p:sp>
        <p:nvSpPr>
          <p:cNvPr id="278" name="Google Shape;278;p9"/>
          <p:cNvSpPr/>
          <p:nvPr/>
        </p:nvSpPr>
        <p:spPr>
          <a:xfrm>
            <a:off x="9288000" y="7344000"/>
            <a:ext cx="7632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hr-HR" sz="2400">
                <a:solidFill>
                  <a:schemeClr val="dk1"/>
                </a:solidFill>
                <a:latin typeface="Helvetica Neue"/>
                <a:ea typeface="Helvetica Neue"/>
                <a:cs typeface="Helvetica Neue"/>
                <a:sym typeface="Helvetica Neue"/>
              </a:rPr>
              <a:t>Kako možete bolje organizirati svakodnevni posao i smanjiti stres?</a:t>
            </a:r>
            <a:endParaRPr lang="hr-HR"/>
          </a:p>
        </p:txBody>
      </p:sp>
      <p:sp>
        <p:nvSpPr>
          <p:cNvPr id="279" name="Google Shape;279;p9"/>
          <p:cNvSpPr/>
          <p:nvPr/>
        </p:nvSpPr>
        <p:spPr>
          <a:xfrm>
            <a:off x="1476000" y="7344000"/>
            <a:ext cx="7632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hr-HR" sz="2400">
                <a:solidFill>
                  <a:schemeClr val="dk1"/>
                </a:solidFill>
                <a:latin typeface="Helvetica Neue"/>
                <a:ea typeface="Helvetica Neue"/>
                <a:cs typeface="Helvetica Neue"/>
                <a:sym typeface="Helvetica Neue"/>
              </a:rPr>
              <a:t>Imate li uredsko vrijeme/konzultacije ili ste svaki put dostupni putem telefona?</a:t>
            </a:r>
            <a:endParaRPr lang="hr-HR"/>
          </a:p>
        </p:txBody>
      </p:sp>
      <p:sp>
        <p:nvSpPr>
          <p:cNvPr id="280" name="Google Shape;280;p9"/>
          <p:cNvSpPr/>
          <p:nvPr/>
        </p:nvSpPr>
        <p:spPr>
          <a:xfrm>
            <a:off x="6732000" y="4896000"/>
            <a:ext cx="5040000" cy="936000"/>
          </a:xfrm>
          <a:prstGeom prst="ellipse">
            <a:avLst/>
          </a:prstGeom>
          <a:solidFill>
            <a:srgbClr val="BFBFB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r-HR" sz="2400" b="0" i="0" u="none" strike="noStrike" cap="none">
                <a:solidFill>
                  <a:schemeClr val="lt1"/>
                </a:solidFill>
                <a:latin typeface="Helvetica Neue"/>
                <a:ea typeface="Helvetica Neue"/>
                <a:cs typeface="Helvetica Neue"/>
                <a:sym typeface="Helvetica Neue"/>
              </a:rPr>
              <a:t>na primjer:</a:t>
            </a:r>
            <a:endParaRPr lang="hr-HR"/>
          </a:p>
        </p:txBody>
      </p:sp>
      <p:sp>
        <p:nvSpPr>
          <p:cNvPr id="281" name="Google Shape;281;p9"/>
          <p:cNvSpPr txBox="1"/>
          <p:nvPr/>
        </p:nvSpPr>
        <p:spPr>
          <a:xfrm>
            <a:off x="1296000" y="2304000"/>
            <a:ext cx="7124986" cy="523180"/>
          </a:xfrm>
          <a:prstGeom prst="rect">
            <a:avLst/>
          </a:prstGeom>
          <a:noFill/>
          <a:ln>
            <a:noFill/>
          </a:ln>
        </p:spPr>
        <p:txBody>
          <a:bodyPr spcFirstLastPara="1" wrap="square" lIns="91425" tIns="45700" rIns="91425" bIns="45700" anchor="t" anchorCtr="0">
            <a:noAutofit/>
          </a:bodyPr>
          <a:lstStyle/>
          <a:p>
            <a:pPr lvl="0">
              <a:buSzPts val="2800"/>
            </a:pPr>
            <a:r>
              <a:rPr lang="hr-HR" sz="2800" b="1">
                <a:solidFill>
                  <a:srgbClr val="AED633"/>
                </a:solidFill>
                <a:latin typeface="Helvetica Neue"/>
                <a:ea typeface="Helvetica Neue"/>
                <a:cs typeface="Helvetica Neue"/>
                <a:sym typeface="Helvetica Neue"/>
              </a:rPr>
              <a:t>2.4 Integracija u svakodnevni život i rad</a:t>
            </a:r>
          </a:p>
        </p:txBody>
      </p:sp>
      <p:pic>
        <p:nvPicPr>
          <p:cNvPr id="282" name="Google Shape;282;p9"/>
          <p:cNvPicPr preferRelativeResize="0"/>
          <p:nvPr/>
        </p:nvPicPr>
        <p:blipFill rotWithShape="1">
          <a:blip r:embed="rId3">
            <a:alphaModFix/>
          </a:blip>
          <a:srcRect/>
          <a:stretch/>
        </p:blipFill>
        <p:spPr>
          <a:xfrm>
            <a:off x="10730921" y="1366762"/>
            <a:ext cx="2433562" cy="1881540"/>
          </a:xfrm>
          <a:prstGeom prst="rect">
            <a:avLst/>
          </a:prstGeom>
          <a:noFill/>
          <a:ln>
            <a:noFill/>
          </a:ln>
        </p:spPr>
      </p:pic>
      <p:grpSp>
        <p:nvGrpSpPr>
          <p:cNvPr id="283" name="Google Shape;283;p9"/>
          <p:cNvGrpSpPr/>
          <p:nvPr/>
        </p:nvGrpSpPr>
        <p:grpSpPr>
          <a:xfrm>
            <a:off x="12537116" y="60266"/>
            <a:ext cx="5040000" cy="2890769"/>
            <a:chOff x="12537116" y="60266"/>
            <a:chExt cx="5040000" cy="2890769"/>
          </a:xfrm>
        </p:grpSpPr>
        <p:pic>
          <p:nvPicPr>
            <p:cNvPr id="284" name="Google Shape;284;p9" descr="Wolken-Gedankenblase"/>
            <p:cNvPicPr preferRelativeResize="0"/>
            <p:nvPr/>
          </p:nvPicPr>
          <p:blipFill rotWithShape="1">
            <a:blip r:embed="rId4">
              <a:alphaModFix/>
            </a:blip>
            <a:srcRect b="28114"/>
            <a:stretch/>
          </p:blipFill>
          <p:spPr>
            <a:xfrm>
              <a:off x="12537116" y="60266"/>
              <a:ext cx="5040000" cy="2890769"/>
            </a:xfrm>
            <a:prstGeom prst="rect">
              <a:avLst/>
            </a:prstGeom>
            <a:noFill/>
            <a:ln>
              <a:noFill/>
            </a:ln>
          </p:spPr>
        </p:pic>
        <p:pic>
          <p:nvPicPr>
            <p:cNvPr id="285" name="Google Shape;285;p9" descr="Unterschrift Silhouette"/>
            <p:cNvPicPr preferRelativeResize="0"/>
            <p:nvPr/>
          </p:nvPicPr>
          <p:blipFill rotWithShape="1">
            <a:blip r:embed="rId5">
              <a:alphaModFix/>
            </a:blip>
            <a:srcRect/>
            <a:stretch/>
          </p:blipFill>
          <p:spPr>
            <a:xfrm>
              <a:off x="14387704" y="468761"/>
              <a:ext cx="914400" cy="914400"/>
            </a:xfrm>
            <a:prstGeom prst="rect">
              <a:avLst/>
            </a:prstGeom>
            <a:noFill/>
            <a:ln>
              <a:noFill/>
            </a:ln>
          </p:spPr>
        </p:pic>
        <p:sp>
          <p:nvSpPr>
            <p:cNvPr id="286" name="Google Shape;286;p9"/>
            <p:cNvSpPr txBox="1"/>
            <p:nvPr/>
          </p:nvSpPr>
          <p:spPr>
            <a:xfrm>
              <a:off x="12847674" y="1138235"/>
              <a:ext cx="4288326" cy="1551422"/>
            </a:xfrm>
            <a:prstGeom prst="rect">
              <a:avLst/>
            </a:prstGeom>
            <a:noFill/>
            <a:ln>
              <a:noFill/>
            </a:ln>
          </p:spPr>
          <p:txBody>
            <a:bodyPr spcFirstLastPara="1" wrap="square" lIns="91425" tIns="45700" rIns="91425" bIns="45700" anchor="t" anchorCtr="0">
              <a:noAutofit/>
            </a:bodyPr>
            <a:lstStyle/>
            <a:p>
              <a:pPr lvl="0" algn="ctr"/>
              <a:r>
                <a:rPr lang="hr-HR" sz="2400" b="1">
                  <a:solidFill>
                    <a:schemeClr val="dk1"/>
                  </a:solidFill>
                  <a:latin typeface="Helvetica Neue"/>
                  <a:ea typeface="Helvetica Neue"/>
                  <a:cs typeface="Helvetica Neue"/>
                  <a:sym typeface="Helvetica Neue"/>
                </a:rPr>
                <a:t>Imate li daljnjih ideja kako svjesnost integrirati u svakodnevni život i posao?</a:t>
              </a:r>
              <a:endParaRPr lang="hr-HR"/>
            </a:p>
          </p:txBody>
        </p:sp>
      </p:grpSp>
      <p:sp>
        <p:nvSpPr>
          <p:cNvPr id="287" name="Google Shape;287;p9"/>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a:ea typeface="Helvetica Neue"/>
                <a:cs typeface="Helvetica Neue"/>
                <a:sym typeface="Helvetica Neue"/>
              </a:rPr>
              <a:t>2. Svjesnost</a:t>
            </a:r>
            <a:endParaRPr lang="hr-HR" sz="14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500"/>
                                        <p:tgtEl>
                                          <p:spTgt spid="28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6"/>
                                        </p:tgtEl>
                                        <p:attrNameLst>
                                          <p:attrName>style.visibility</p:attrName>
                                        </p:attrNameLst>
                                      </p:cBhvr>
                                      <p:to>
                                        <p:strVal val="visible"/>
                                      </p:to>
                                    </p:set>
                                    <p:animEffect transition="in" filter="fade">
                                      <p:cBhvr>
                                        <p:cTn id="11" dur="1500"/>
                                        <p:tgtEl>
                                          <p:spTgt spid="276"/>
                                        </p:tgtEl>
                                      </p:cBhvr>
                                    </p:animEffect>
                                  </p:childTnLst>
                                </p:cTn>
                              </p:par>
                              <p:par>
                                <p:cTn id="12" presetID="10" presetClass="entr" presetSubtype="0" fill="hold" nodeType="withEffect">
                                  <p:stCondLst>
                                    <p:cond delay="0"/>
                                  </p:stCondLst>
                                  <p:childTnLst>
                                    <p:set>
                                      <p:cBhvr>
                                        <p:cTn id="13" dur="1" fill="hold">
                                          <p:stCondLst>
                                            <p:cond delay="0"/>
                                          </p:stCondLst>
                                        </p:cTn>
                                        <p:tgtEl>
                                          <p:spTgt spid="277"/>
                                        </p:tgtEl>
                                        <p:attrNameLst>
                                          <p:attrName>style.visibility</p:attrName>
                                        </p:attrNameLst>
                                      </p:cBhvr>
                                      <p:to>
                                        <p:strVal val="visible"/>
                                      </p:to>
                                    </p:set>
                                    <p:animEffect transition="in" filter="fade">
                                      <p:cBhvr>
                                        <p:cTn id="14" dur="1500"/>
                                        <p:tgtEl>
                                          <p:spTgt spid="277"/>
                                        </p:tgtEl>
                                      </p:cBhvr>
                                    </p:animEffect>
                                  </p:childTnLst>
                                </p:cTn>
                              </p:par>
                              <p:par>
                                <p:cTn id="15" presetID="10" presetClass="entr" presetSubtype="0" fill="hold" nodeType="withEffect">
                                  <p:stCondLst>
                                    <p:cond delay="0"/>
                                  </p:stCondLst>
                                  <p:childTnLst>
                                    <p:set>
                                      <p:cBhvr>
                                        <p:cTn id="16" dur="1" fill="hold">
                                          <p:stCondLst>
                                            <p:cond delay="0"/>
                                          </p:stCondLst>
                                        </p:cTn>
                                        <p:tgtEl>
                                          <p:spTgt spid="279"/>
                                        </p:tgtEl>
                                        <p:attrNameLst>
                                          <p:attrName>style.visibility</p:attrName>
                                        </p:attrNameLst>
                                      </p:cBhvr>
                                      <p:to>
                                        <p:strVal val="visible"/>
                                      </p:to>
                                    </p:set>
                                    <p:animEffect transition="in" filter="fade">
                                      <p:cBhvr>
                                        <p:cTn id="17" dur="1500"/>
                                        <p:tgtEl>
                                          <p:spTgt spid="279"/>
                                        </p:tgtEl>
                                      </p:cBhvr>
                                    </p:animEffect>
                                  </p:childTnLst>
                                </p:cTn>
                              </p:par>
                              <p:par>
                                <p:cTn id="18" presetID="10" presetClass="entr" presetSubtype="0" fill="hold" nodeType="withEffect">
                                  <p:stCondLst>
                                    <p:cond delay="0"/>
                                  </p:stCondLst>
                                  <p:childTnLst>
                                    <p:set>
                                      <p:cBhvr>
                                        <p:cTn id="19" dur="1" fill="hold">
                                          <p:stCondLst>
                                            <p:cond delay="0"/>
                                          </p:stCondLst>
                                        </p:cTn>
                                        <p:tgtEl>
                                          <p:spTgt spid="278"/>
                                        </p:tgtEl>
                                        <p:attrNameLst>
                                          <p:attrName>style.visibility</p:attrName>
                                        </p:attrNameLst>
                                      </p:cBhvr>
                                      <p:to>
                                        <p:strVal val="visible"/>
                                      </p:to>
                                    </p:set>
                                    <p:animEffect transition="in" filter="fade">
                                      <p:cBhvr>
                                        <p:cTn id="20" dur="1500"/>
                                        <p:tgtEl>
                                          <p:spTgt spid="27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3"/>
                                        </p:tgtEl>
                                        <p:attrNameLst>
                                          <p:attrName>style.visibility</p:attrName>
                                        </p:attrNameLst>
                                      </p:cBhvr>
                                      <p:to>
                                        <p:strVal val="visible"/>
                                      </p:to>
                                    </p:set>
                                    <p:animEffect transition="in" filter="fade">
                                      <p:cBhvr>
                                        <p:cTn id="29"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30"/>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293" name="Google Shape;293;p30"/>
          <p:cNvSpPr txBox="1"/>
          <p:nvPr/>
        </p:nvSpPr>
        <p:spPr>
          <a:xfrm>
            <a:off x="4572000" y="3888000"/>
            <a:ext cx="9144000" cy="2308284"/>
          </a:xfrm>
          <a:prstGeom prst="rect">
            <a:avLst/>
          </a:prstGeom>
          <a:noFill/>
          <a:ln>
            <a:noFill/>
          </a:ln>
        </p:spPr>
        <p:txBody>
          <a:bodyPr spcFirstLastPara="1" wrap="square" lIns="91425" tIns="45700" rIns="91425" bIns="45700" anchor="t" anchorCtr="0">
            <a:noAutofit/>
          </a:bodyPr>
          <a:lstStyle/>
          <a:p>
            <a:pPr lvl="0" algn="ctr">
              <a:buClr>
                <a:srgbClr val="4D94B7"/>
              </a:buClr>
              <a:buSzPts val="4800"/>
            </a:pPr>
            <a:r>
              <a:rPr lang="hr-HR" sz="4800" b="1">
                <a:solidFill>
                  <a:srgbClr val="4D94B7"/>
                </a:solidFill>
                <a:latin typeface="Helvetica Neue"/>
                <a:ea typeface="Helvetica Neue"/>
                <a:cs typeface="Helvetica Neue"/>
                <a:sym typeface="Helvetica Neue"/>
              </a:rPr>
              <a:t>Ojačati samosvijest za razvoj intrapoduzetničkog ponašanja</a:t>
            </a:r>
          </a:p>
        </p:txBody>
      </p:sp>
      <p:sp>
        <p:nvSpPr>
          <p:cNvPr id="294" name="Google Shape;294;p30"/>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hr-HR" sz="6000" b="1" i="0" u="none" strike="noStrike" cap="none">
                <a:solidFill>
                  <a:srgbClr val="AED633"/>
                </a:solidFill>
                <a:latin typeface="Helvetica Neue"/>
                <a:ea typeface="Helvetica Neue"/>
                <a:cs typeface="Helvetica Neue"/>
                <a:sym typeface="Helvetica Neue"/>
              </a:rPr>
              <a:t>Cjelina 3</a:t>
            </a:r>
          </a:p>
        </p:txBody>
      </p:sp>
      <p:sp>
        <p:nvSpPr>
          <p:cNvPr id="295" name="Google Shape;295;p30"/>
          <p:cNvSpPr txBox="1"/>
          <p:nvPr/>
        </p:nvSpPr>
        <p:spPr>
          <a:xfrm>
            <a:off x="1296000" y="6264000"/>
            <a:ext cx="10980000" cy="2677616"/>
          </a:xfrm>
          <a:prstGeom prst="rect">
            <a:avLst/>
          </a:prstGeom>
          <a:noFill/>
          <a:ln>
            <a:noFill/>
          </a:ln>
        </p:spPr>
        <p:txBody>
          <a:bodyPr spcFirstLastPara="1" wrap="square" lIns="91425" tIns="45700" rIns="91425" bIns="45700" anchor="t" anchorCtr="0">
            <a:noAutofit/>
          </a:bodyPr>
          <a:lstStyle/>
          <a:p>
            <a:pPr lvl="0">
              <a:lnSpc>
                <a:spcPct val="200000"/>
              </a:lnSpc>
              <a:buSzPts val="2800"/>
            </a:pPr>
            <a:r>
              <a:rPr lang="hr-HR" sz="2800" b="1" dirty="0">
                <a:solidFill>
                  <a:srgbClr val="AED633"/>
                </a:solidFill>
                <a:latin typeface="Helvetica Neue"/>
                <a:ea typeface="Helvetica Neue"/>
                <a:cs typeface="Helvetica Neue"/>
                <a:sym typeface="Helvetica Neue"/>
              </a:rPr>
              <a:t>3.1 Definicije i karakteristike</a:t>
            </a:r>
          </a:p>
          <a:p>
            <a:pPr lvl="0">
              <a:lnSpc>
                <a:spcPct val="200000"/>
              </a:lnSpc>
              <a:buSzPts val="2800"/>
            </a:pPr>
            <a:r>
              <a:rPr lang="hr-HR" sz="2800" b="1" dirty="0">
                <a:solidFill>
                  <a:srgbClr val="AED633"/>
                </a:solidFill>
                <a:latin typeface="Helvetica Neue"/>
                <a:ea typeface="Helvetica Neue"/>
                <a:cs typeface="Helvetica Neue"/>
                <a:sym typeface="Helvetica Neue"/>
              </a:rPr>
              <a:t>3.2 Faze razvoja</a:t>
            </a:r>
          </a:p>
          <a:p>
            <a:pPr lvl="0">
              <a:lnSpc>
                <a:spcPct val="200000"/>
              </a:lnSpc>
              <a:buSzPts val="2800"/>
            </a:pPr>
            <a:r>
              <a:rPr lang="hr-HR" sz="2800" b="1" dirty="0">
                <a:solidFill>
                  <a:srgbClr val="AED633"/>
                </a:solidFill>
                <a:latin typeface="Helvetica Neue"/>
                <a:ea typeface="Helvetica Neue"/>
                <a:cs typeface="Helvetica Neue"/>
                <a:sym typeface="Helvetica Neue"/>
              </a:rPr>
              <a:t>3.3 Integracija u svakodnevni život i rad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0"/>
          <p:cNvSpPr/>
          <p:nvPr/>
        </p:nvSpPr>
        <p:spPr>
          <a:xfrm>
            <a:off x="1296000" y="4032000"/>
            <a:ext cx="15840000" cy="1080000"/>
          </a:xfrm>
          <a:prstGeom prst="roundRect">
            <a:avLst>
              <a:gd name="adj" fmla="val 16667"/>
            </a:avLst>
          </a:prstGeom>
          <a:solidFill>
            <a:srgbClr val="4D94B7">
              <a:alpha val="77254"/>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lvl="0" algn="ctr">
              <a:lnSpc>
                <a:spcPct val="90000"/>
              </a:lnSpc>
            </a:pPr>
            <a:r>
              <a:rPr lang="hr-HR" sz="2800" b="1">
                <a:solidFill>
                  <a:schemeClr val="dk1"/>
                </a:solidFill>
                <a:latin typeface="Helvetica Neue"/>
                <a:ea typeface="Helvetica Neue"/>
                <a:cs typeface="Helvetica Neue"/>
                <a:sym typeface="Helvetica Neue"/>
              </a:rPr>
              <a:t>Kako biste to definirali?</a:t>
            </a:r>
            <a:endParaRPr lang="hr-HR"/>
          </a:p>
        </p:txBody>
      </p:sp>
      <p:sp>
        <p:nvSpPr>
          <p:cNvPr id="301" name="Google Shape;301;p10"/>
          <p:cNvSpPr/>
          <p:nvPr/>
        </p:nvSpPr>
        <p:spPr>
          <a:xfrm>
            <a:off x="1476000" y="590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pPr>
            <a:r>
              <a:rPr lang="hr-HR" sz="2400">
                <a:solidFill>
                  <a:schemeClr val="dk1"/>
                </a:solidFill>
                <a:latin typeface="Helvetica Neue"/>
                <a:ea typeface="Helvetica Neue"/>
                <a:cs typeface="Helvetica Neue"/>
                <a:sym typeface="Helvetica Neue"/>
              </a:rPr>
              <a:t>Otvorenost u raspravi</a:t>
            </a:r>
            <a:endParaRPr lang="hr-HR"/>
          </a:p>
        </p:txBody>
      </p:sp>
      <p:sp>
        <p:nvSpPr>
          <p:cNvPr id="302" name="Google Shape;302;p10"/>
          <p:cNvSpPr/>
          <p:nvPr/>
        </p:nvSpPr>
        <p:spPr>
          <a:xfrm>
            <a:off x="6696000" y="590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None/>
            </a:pPr>
            <a:r>
              <a:rPr lang="hr-HR" sz="2400" b="0" i="0" u="none" strike="noStrike" cap="none">
                <a:solidFill>
                  <a:schemeClr val="dk1"/>
                </a:solidFill>
                <a:latin typeface="Helvetica Neue"/>
                <a:ea typeface="Helvetica Neue"/>
                <a:cs typeface="Helvetica Neue"/>
                <a:sym typeface="Helvetica Neue"/>
              </a:rPr>
              <a:t>Osiguranje</a:t>
            </a:r>
            <a:endParaRPr lang="hr-HR"/>
          </a:p>
        </p:txBody>
      </p:sp>
      <p:sp>
        <p:nvSpPr>
          <p:cNvPr id="303" name="Google Shape;303;p10"/>
          <p:cNvSpPr/>
          <p:nvPr/>
        </p:nvSpPr>
        <p:spPr>
          <a:xfrm>
            <a:off x="11916000" y="734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pPr>
            <a:r>
              <a:rPr lang="hr-HR" sz="2400">
                <a:solidFill>
                  <a:schemeClr val="dk1"/>
                </a:solidFill>
                <a:latin typeface="Helvetica Neue"/>
                <a:ea typeface="Helvetica Neue"/>
                <a:cs typeface="Helvetica Neue"/>
                <a:sym typeface="Helvetica Neue"/>
              </a:rPr>
              <a:t>Otvorenost prema novim stvarima, pristupima, idejama i sl.</a:t>
            </a:r>
            <a:endParaRPr lang="hr-HR"/>
          </a:p>
        </p:txBody>
      </p:sp>
      <p:sp>
        <p:nvSpPr>
          <p:cNvPr id="304" name="Google Shape;304;p10"/>
          <p:cNvSpPr/>
          <p:nvPr/>
        </p:nvSpPr>
        <p:spPr>
          <a:xfrm>
            <a:off x="11916000" y="590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None/>
            </a:pPr>
            <a:r>
              <a:rPr lang="hr-HR" sz="2400" b="0" i="0" u="none" strike="noStrike" cap="none">
                <a:solidFill>
                  <a:schemeClr val="dk1"/>
                </a:solidFill>
                <a:latin typeface="Helvetica Neue"/>
                <a:ea typeface="Helvetica Neue"/>
                <a:cs typeface="Helvetica Neue"/>
                <a:sym typeface="Helvetica Neue"/>
              </a:rPr>
              <a:t>Vjerujte svojim postupcima</a:t>
            </a:r>
            <a:endParaRPr lang="hr-HR"/>
          </a:p>
        </p:txBody>
      </p:sp>
      <p:sp>
        <p:nvSpPr>
          <p:cNvPr id="305" name="Google Shape;305;p10"/>
          <p:cNvSpPr/>
          <p:nvPr/>
        </p:nvSpPr>
        <p:spPr>
          <a:xfrm>
            <a:off x="6696000" y="734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hr-HR" sz="2400">
                <a:solidFill>
                  <a:schemeClr val="dk1"/>
                </a:solidFill>
                <a:latin typeface="Helvetica Neue"/>
                <a:ea typeface="Helvetica Neue"/>
                <a:cs typeface="Helvetica Neue"/>
                <a:sym typeface="Helvetica Neue"/>
              </a:rPr>
              <a:t>Svijest o vlastitim snagama i slabostima</a:t>
            </a:r>
            <a:endParaRPr lang="hr-HR"/>
          </a:p>
        </p:txBody>
      </p:sp>
      <p:sp>
        <p:nvSpPr>
          <p:cNvPr id="306" name="Google Shape;306;p10"/>
          <p:cNvSpPr/>
          <p:nvPr/>
        </p:nvSpPr>
        <p:spPr>
          <a:xfrm>
            <a:off x="1476000" y="734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100000"/>
              </a:lnSpc>
              <a:spcBef>
                <a:spcPts val="0"/>
              </a:spcBef>
              <a:spcAft>
                <a:spcPts val="0"/>
              </a:spcAft>
              <a:buNone/>
            </a:pPr>
            <a:r>
              <a:rPr lang="hr-HR" sz="2400" b="0" i="0" u="none" strike="noStrike" cap="none">
                <a:solidFill>
                  <a:schemeClr val="dk1"/>
                </a:solidFill>
                <a:latin typeface="Helvetica Neue"/>
                <a:ea typeface="Helvetica Neue"/>
                <a:cs typeface="Helvetica Neue"/>
                <a:sym typeface="Helvetica Neue"/>
              </a:rPr>
              <a:t>Samouvjeren izgled</a:t>
            </a:r>
            <a:endParaRPr lang="hr-HR"/>
          </a:p>
        </p:txBody>
      </p:sp>
      <p:sp>
        <p:nvSpPr>
          <p:cNvPr id="307" name="Google Shape;307;p10"/>
          <p:cNvSpPr/>
          <p:nvPr/>
        </p:nvSpPr>
        <p:spPr>
          <a:xfrm>
            <a:off x="6732000" y="4896000"/>
            <a:ext cx="5040000" cy="936000"/>
          </a:xfrm>
          <a:prstGeom prst="ellipse">
            <a:avLst/>
          </a:prstGeom>
          <a:solidFill>
            <a:srgbClr val="BFBFB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r-HR" sz="2400" b="0" i="0" u="none" strike="noStrike" cap="none">
                <a:solidFill>
                  <a:schemeClr val="lt1"/>
                </a:solidFill>
                <a:latin typeface="Helvetica Neue"/>
                <a:ea typeface="Helvetica Neue"/>
                <a:cs typeface="Helvetica Neue"/>
                <a:sym typeface="Helvetica Neue"/>
              </a:rPr>
              <a:t>na primjer:</a:t>
            </a:r>
            <a:endParaRPr lang="hr-HR"/>
          </a:p>
        </p:txBody>
      </p:sp>
      <p:sp>
        <p:nvSpPr>
          <p:cNvPr id="308" name="Google Shape;308;p10"/>
          <p:cNvSpPr txBox="1"/>
          <p:nvPr/>
        </p:nvSpPr>
        <p:spPr>
          <a:xfrm>
            <a:off x="1295400" y="2304000"/>
            <a:ext cx="619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hr-HR" sz="2800" b="1" i="0" u="none" strike="noStrike" cap="none" dirty="0">
                <a:solidFill>
                  <a:srgbClr val="AED633"/>
                </a:solidFill>
                <a:latin typeface="Helvetica Neue"/>
                <a:ea typeface="Helvetica Neue"/>
                <a:cs typeface="Helvetica Neue"/>
                <a:sym typeface="Helvetica Neue"/>
              </a:rPr>
              <a:t>3.1 Definicije i karakteristike</a:t>
            </a:r>
            <a:endParaRPr lang="hr-HR" sz="1400" b="0" i="0" u="none" strike="noStrike" cap="none" dirty="0">
              <a:solidFill>
                <a:srgbClr val="000000"/>
              </a:solidFill>
              <a:latin typeface="Helvetica Neue"/>
              <a:ea typeface="Helvetica Neue"/>
              <a:cs typeface="Helvetica Neue"/>
              <a:sym typeface="Helvetica Neue"/>
            </a:endParaRPr>
          </a:p>
        </p:txBody>
      </p:sp>
      <p:pic>
        <p:nvPicPr>
          <p:cNvPr id="309" name="Google Shape;309;p10"/>
          <p:cNvPicPr preferRelativeResize="0"/>
          <p:nvPr/>
        </p:nvPicPr>
        <p:blipFill rotWithShape="1">
          <a:blip r:embed="rId3">
            <a:alphaModFix/>
          </a:blip>
          <a:srcRect/>
          <a:stretch/>
        </p:blipFill>
        <p:spPr>
          <a:xfrm>
            <a:off x="10730921" y="1366762"/>
            <a:ext cx="2433562" cy="1881540"/>
          </a:xfrm>
          <a:prstGeom prst="rect">
            <a:avLst/>
          </a:prstGeom>
          <a:noFill/>
          <a:ln>
            <a:noFill/>
          </a:ln>
        </p:spPr>
      </p:pic>
      <p:grpSp>
        <p:nvGrpSpPr>
          <p:cNvPr id="310" name="Google Shape;310;p10"/>
          <p:cNvGrpSpPr/>
          <p:nvPr/>
        </p:nvGrpSpPr>
        <p:grpSpPr>
          <a:xfrm>
            <a:off x="12537116" y="60266"/>
            <a:ext cx="5040000" cy="2890769"/>
            <a:chOff x="12537116" y="60266"/>
            <a:chExt cx="5040000" cy="2890769"/>
          </a:xfrm>
        </p:grpSpPr>
        <p:pic>
          <p:nvPicPr>
            <p:cNvPr id="311" name="Google Shape;311;p10" descr="Wolken-Gedankenblase"/>
            <p:cNvPicPr preferRelativeResize="0"/>
            <p:nvPr/>
          </p:nvPicPr>
          <p:blipFill rotWithShape="1">
            <a:blip r:embed="rId4">
              <a:alphaModFix/>
            </a:blip>
            <a:srcRect b="28114"/>
            <a:stretch/>
          </p:blipFill>
          <p:spPr>
            <a:xfrm>
              <a:off x="12537116" y="60266"/>
              <a:ext cx="5040000" cy="2890769"/>
            </a:xfrm>
            <a:prstGeom prst="rect">
              <a:avLst/>
            </a:prstGeom>
            <a:noFill/>
            <a:ln>
              <a:noFill/>
            </a:ln>
          </p:spPr>
        </p:pic>
        <p:pic>
          <p:nvPicPr>
            <p:cNvPr id="312" name="Google Shape;312;p10" descr="Unterschrift Silhouette"/>
            <p:cNvPicPr preferRelativeResize="0"/>
            <p:nvPr/>
          </p:nvPicPr>
          <p:blipFill rotWithShape="1">
            <a:blip r:embed="rId5">
              <a:alphaModFix/>
            </a:blip>
            <a:srcRect/>
            <a:stretch/>
          </p:blipFill>
          <p:spPr>
            <a:xfrm>
              <a:off x="14387704" y="468761"/>
              <a:ext cx="914400" cy="914400"/>
            </a:xfrm>
            <a:prstGeom prst="rect">
              <a:avLst/>
            </a:prstGeom>
            <a:noFill/>
            <a:ln>
              <a:noFill/>
            </a:ln>
          </p:spPr>
        </p:pic>
        <p:sp>
          <p:nvSpPr>
            <p:cNvPr id="313" name="Google Shape;313;p10"/>
            <p:cNvSpPr txBox="1"/>
            <p:nvPr/>
          </p:nvSpPr>
          <p:spPr>
            <a:xfrm>
              <a:off x="12988004" y="1383161"/>
              <a:ext cx="3967996" cy="1551422"/>
            </a:xfrm>
            <a:prstGeom prst="rect">
              <a:avLst/>
            </a:prstGeom>
            <a:noFill/>
            <a:ln>
              <a:noFill/>
            </a:ln>
          </p:spPr>
          <p:txBody>
            <a:bodyPr spcFirstLastPara="1" wrap="square" lIns="91425" tIns="45700" rIns="91425" bIns="45700" anchor="t" anchorCtr="0">
              <a:noAutofit/>
            </a:bodyPr>
            <a:lstStyle/>
            <a:p>
              <a:pPr lvl="0" algn="ctr"/>
              <a:r>
                <a:rPr lang="hr-HR" sz="2400" b="1">
                  <a:solidFill>
                    <a:schemeClr val="dk1"/>
                  </a:solidFill>
                  <a:latin typeface="Helvetica Neue"/>
                  <a:ea typeface="Helvetica Neue"/>
                  <a:cs typeface="Helvetica Neue"/>
                  <a:sym typeface="Helvetica Neue"/>
                </a:rPr>
                <a:t>Možemo li pronaći naziv za sve ove stavke?</a:t>
              </a:r>
              <a:endParaRPr lang="hr-HR"/>
            </a:p>
          </p:txBody>
        </p:sp>
      </p:grpSp>
      <p:sp>
        <p:nvSpPr>
          <p:cNvPr id="314" name="Google Shape;314;p10"/>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dirty="0">
                <a:solidFill>
                  <a:srgbClr val="4D94B7"/>
                </a:solidFill>
                <a:latin typeface="Helvetica Neue"/>
                <a:ea typeface="Helvetica Neue"/>
                <a:cs typeface="Helvetica Neue"/>
                <a:sym typeface="Helvetica Neue"/>
              </a:rPr>
              <a:t>3. Samosvijest</a:t>
            </a:r>
            <a:endParaRPr lang="hr-H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1"/>
                                        </p:tgtEl>
                                        <p:attrNameLst>
                                          <p:attrName>style.visibility</p:attrName>
                                        </p:attrNameLst>
                                      </p:cBhvr>
                                      <p:to>
                                        <p:strVal val="visible"/>
                                      </p:to>
                                    </p:set>
                                    <p:animEffect transition="in" filter="fade">
                                      <p:cBhvr>
                                        <p:cTn id="11" dur="1500"/>
                                        <p:tgtEl>
                                          <p:spTgt spid="301"/>
                                        </p:tgtEl>
                                      </p:cBhvr>
                                    </p:animEffect>
                                  </p:childTnLst>
                                </p:cTn>
                              </p:par>
                              <p:par>
                                <p:cTn id="12" presetID="10" presetClass="entr" presetSubtype="0" fill="hold" nodeType="withEffect">
                                  <p:stCondLst>
                                    <p:cond delay="0"/>
                                  </p:stCondLst>
                                  <p:childTnLst>
                                    <p:set>
                                      <p:cBhvr>
                                        <p:cTn id="13" dur="1" fill="hold">
                                          <p:stCondLst>
                                            <p:cond delay="0"/>
                                          </p:stCondLst>
                                        </p:cTn>
                                        <p:tgtEl>
                                          <p:spTgt spid="302"/>
                                        </p:tgtEl>
                                        <p:attrNameLst>
                                          <p:attrName>style.visibility</p:attrName>
                                        </p:attrNameLst>
                                      </p:cBhvr>
                                      <p:to>
                                        <p:strVal val="visible"/>
                                      </p:to>
                                    </p:set>
                                    <p:animEffect transition="in" filter="fade">
                                      <p:cBhvr>
                                        <p:cTn id="14" dur="1500"/>
                                        <p:tgtEl>
                                          <p:spTgt spid="302"/>
                                        </p:tgtEl>
                                      </p:cBhvr>
                                    </p:animEffect>
                                  </p:childTnLst>
                                </p:cTn>
                              </p:par>
                              <p:par>
                                <p:cTn id="15" presetID="10" presetClass="entr" presetSubtype="0" fill="hold" nodeType="withEffect">
                                  <p:stCondLst>
                                    <p:cond delay="0"/>
                                  </p:stCondLst>
                                  <p:childTnLst>
                                    <p:set>
                                      <p:cBhvr>
                                        <p:cTn id="16" dur="1" fill="hold">
                                          <p:stCondLst>
                                            <p:cond delay="0"/>
                                          </p:stCondLst>
                                        </p:cTn>
                                        <p:tgtEl>
                                          <p:spTgt spid="304"/>
                                        </p:tgtEl>
                                        <p:attrNameLst>
                                          <p:attrName>style.visibility</p:attrName>
                                        </p:attrNameLst>
                                      </p:cBhvr>
                                      <p:to>
                                        <p:strVal val="visible"/>
                                      </p:to>
                                    </p:set>
                                    <p:animEffect transition="in" filter="fade">
                                      <p:cBhvr>
                                        <p:cTn id="17" dur="1500"/>
                                        <p:tgtEl>
                                          <p:spTgt spid="304"/>
                                        </p:tgtEl>
                                      </p:cBhvr>
                                    </p:animEffect>
                                  </p:childTnLst>
                                </p:cTn>
                              </p:par>
                              <p:par>
                                <p:cTn id="18" presetID="10" presetClass="entr" presetSubtype="0" fill="hold" nodeType="withEffect">
                                  <p:stCondLst>
                                    <p:cond delay="0"/>
                                  </p:stCondLst>
                                  <p:childTnLst>
                                    <p:set>
                                      <p:cBhvr>
                                        <p:cTn id="19" dur="1" fill="hold">
                                          <p:stCondLst>
                                            <p:cond delay="0"/>
                                          </p:stCondLst>
                                        </p:cTn>
                                        <p:tgtEl>
                                          <p:spTgt spid="306"/>
                                        </p:tgtEl>
                                        <p:attrNameLst>
                                          <p:attrName>style.visibility</p:attrName>
                                        </p:attrNameLst>
                                      </p:cBhvr>
                                      <p:to>
                                        <p:strVal val="visible"/>
                                      </p:to>
                                    </p:set>
                                    <p:animEffect transition="in" filter="fade">
                                      <p:cBhvr>
                                        <p:cTn id="20" dur="1500"/>
                                        <p:tgtEl>
                                          <p:spTgt spid="306"/>
                                        </p:tgtEl>
                                      </p:cBhvr>
                                    </p:animEffect>
                                  </p:childTnLst>
                                </p:cTn>
                              </p:par>
                              <p:par>
                                <p:cTn id="21" presetID="10" presetClass="entr" presetSubtype="0" fill="hold" nodeType="withEffect">
                                  <p:stCondLst>
                                    <p:cond delay="0"/>
                                  </p:stCondLst>
                                  <p:childTnLst>
                                    <p:set>
                                      <p:cBhvr>
                                        <p:cTn id="22" dur="1" fill="hold">
                                          <p:stCondLst>
                                            <p:cond delay="0"/>
                                          </p:stCondLst>
                                        </p:cTn>
                                        <p:tgtEl>
                                          <p:spTgt spid="305"/>
                                        </p:tgtEl>
                                        <p:attrNameLst>
                                          <p:attrName>style.visibility</p:attrName>
                                        </p:attrNameLst>
                                      </p:cBhvr>
                                      <p:to>
                                        <p:strVal val="visible"/>
                                      </p:to>
                                    </p:set>
                                    <p:animEffect transition="in" filter="fade">
                                      <p:cBhvr>
                                        <p:cTn id="23" dur="1500"/>
                                        <p:tgtEl>
                                          <p:spTgt spid="305"/>
                                        </p:tgtEl>
                                      </p:cBhvr>
                                    </p:animEffect>
                                  </p:childTnLst>
                                </p:cTn>
                              </p:par>
                              <p:par>
                                <p:cTn id="24" presetID="10" presetClass="entr" presetSubtype="0" fill="hold" nodeType="withEffect">
                                  <p:stCondLst>
                                    <p:cond delay="0"/>
                                  </p:stCondLst>
                                  <p:childTnLst>
                                    <p:set>
                                      <p:cBhvr>
                                        <p:cTn id="25" dur="1" fill="hold">
                                          <p:stCondLst>
                                            <p:cond delay="0"/>
                                          </p:stCondLst>
                                        </p:cTn>
                                        <p:tgtEl>
                                          <p:spTgt spid="303"/>
                                        </p:tgtEl>
                                        <p:attrNameLst>
                                          <p:attrName>style.visibility</p:attrName>
                                        </p:attrNameLst>
                                      </p:cBhvr>
                                      <p:to>
                                        <p:strVal val="visible"/>
                                      </p:to>
                                    </p:set>
                                    <p:animEffect transition="in" filter="fade">
                                      <p:cBhvr>
                                        <p:cTn id="26" dur="1500"/>
                                        <p:tgtEl>
                                          <p:spTgt spid="30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0"/>
                                        </p:tgtEl>
                                        <p:attrNameLst>
                                          <p:attrName>style.visibility</p:attrName>
                                        </p:attrNameLst>
                                      </p:cBhvr>
                                      <p:to>
                                        <p:strVal val="visible"/>
                                      </p:to>
                                    </p:set>
                                    <p:animEffect transition="in" filter="fade">
                                      <p:cBhvr>
                                        <p:cTn id="35"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1"/>
          <p:cNvSpPr/>
          <p:nvPr/>
        </p:nvSpPr>
        <p:spPr>
          <a:xfrm>
            <a:off x="9144000" y="3600000"/>
            <a:ext cx="7200000" cy="4896000"/>
          </a:xfrm>
          <a:prstGeom prst="rect">
            <a:avLst/>
          </a:prstGeom>
          <a:solidFill>
            <a:srgbClr val="4D94B7">
              <a:alpha val="49411"/>
            </a:srgbClr>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a:solidFill>
                <a:schemeClr val="dk1"/>
              </a:solidFill>
              <a:latin typeface="Helvetica Neue"/>
              <a:ea typeface="Helvetica Neue"/>
              <a:cs typeface="Helvetica Neue"/>
              <a:sym typeface="Helvetica Neue"/>
            </a:endParaRPr>
          </a:p>
          <a:p>
            <a:pPr lvl="0" algn="ctr">
              <a:buSzPts val="2400"/>
            </a:pPr>
            <a:r>
              <a:rPr lang="hr-HR" sz="2400">
                <a:solidFill>
                  <a:schemeClr val="dk1"/>
                </a:solidFill>
                <a:latin typeface="Helvetica Neue"/>
                <a:ea typeface="Helvetica Neue"/>
                <a:cs typeface="Helvetica Neue"/>
                <a:sym typeface="Helvetica Neue"/>
              </a:rPr>
              <a:t>Nastavite se razvijati</a:t>
            </a:r>
          </a:p>
        </p:txBody>
      </p:sp>
      <p:sp>
        <p:nvSpPr>
          <p:cNvPr id="320" name="Google Shape;320;p31"/>
          <p:cNvSpPr/>
          <p:nvPr/>
        </p:nvSpPr>
        <p:spPr>
          <a:xfrm>
            <a:off x="1944000" y="3600000"/>
            <a:ext cx="7200000" cy="4896000"/>
          </a:xfrm>
          <a:prstGeom prst="rect">
            <a:avLst/>
          </a:prstGeom>
          <a:solidFill>
            <a:srgbClr val="AED633">
              <a:alpha val="49411"/>
            </a:srgbClr>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hr-HR" sz="2400" b="0" i="0" u="none" strike="noStrike" cap="none">
                <a:solidFill>
                  <a:schemeClr val="dk1"/>
                </a:solidFill>
                <a:latin typeface="Helvetica Neue"/>
                <a:ea typeface="Helvetica Neue"/>
                <a:cs typeface="Helvetica Neue"/>
                <a:sym typeface="Helvetica Neue"/>
              </a:rPr>
              <a:t>Vjerovanje u sebe</a:t>
            </a:r>
            <a:endParaRPr lang="hr-HR"/>
          </a:p>
        </p:txBody>
      </p:sp>
      <p:sp>
        <p:nvSpPr>
          <p:cNvPr id="321" name="Google Shape;321;p31"/>
          <p:cNvSpPr txBox="1"/>
          <p:nvPr/>
        </p:nvSpPr>
        <p:spPr>
          <a:xfrm>
            <a:off x="1296000" y="8928000"/>
            <a:ext cx="360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chemeClr val="dk1"/>
                </a:solidFill>
                <a:latin typeface="Helvetica Neue"/>
                <a:ea typeface="Helvetica Neue"/>
                <a:cs typeface="Helvetica Neue"/>
                <a:sym typeface="Helvetica Neue"/>
              </a:rPr>
              <a:t>Izvor </a:t>
            </a:r>
            <a:r>
              <a:rPr lang="de-DE" sz="1200" b="0" i="0" u="none" strike="noStrike" cap="none" dirty="0" err="1">
                <a:solidFill>
                  <a:schemeClr val="dk1"/>
                </a:solidFill>
                <a:latin typeface="Helvetica Neue"/>
                <a:ea typeface="Helvetica Neue"/>
                <a:cs typeface="Helvetica Neue"/>
                <a:sym typeface="Helvetica Neue"/>
              </a:rPr>
              <a:t>br</a:t>
            </a:r>
            <a:r>
              <a:rPr lang="hr-HR" sz="1200" b="0" i="0" u="none" strike="noStrike" cap="none" dirty="0">
                <a:solidFill>
                  <a:schemeClr val="dk1"/>
                </a:solidFill>
                <a:latin typeface="Helvetica Neue"/>
                <a:ea typeface="Helvetica Neue"/>
                <a:cs typeface="Helvetica Neue"/>
                <a:sym typeface="Helvetica Neue"/>
              </a:rPr>
              <a:t>.: 2, 6</a:t>
            </a:r>
            <a:endParaRPr lang="hr-HR" sz="1200" b="0" i="0" u="none" strike="noStrike" cap="none" dirty="0">
              <a:solidFill>
                <a:srgbClr val="000000"/>
              </a:solidFill>
              <a:latin typeface="Helvetica Neue"/>
              <a:ea typeface="Helvetica Neue"/>
              <a:cs typeface="Helvetica Neue"/>
              <a:sym typeface="Helvetica Neue"/>
            </a:endParaRPr>
          </a:p>
        </p:txBody>
      </p:sp>
      <p:sp>
        <p:nvSpPr>
          <p:cNvPr id="322" name="Google Shape;322;p31"/>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a:ea typeface="Helvetica Neue"/>
                <a:cs typeface="Helvetica Neue"/>
                <a:sym typeface="Helvetica Neue"/>
              </a:rPr>
              <a:t>3. Samosvijest</a:t>
            </a:r>
            <a:endParaRPr lang="hr-HR" sz="1400" b="0" i="0" u="none" strike="noStrike" cap="none">
              <a:solidFill>
                <a:srgbClr val="000000"/>
              </a:solidFill>
              <a:latin typeface="Helvetica Neue"/>
              <a:ea typeface="Helvetica Neue"/>
              <a:cs typeface="Helvetica Neue"/>
              <a:sym typeface="Helvetica Neue"/>
            </a:endParaRPr>
          </a:p>
        </p:txBody>
      </p:sp>
      <p:sp>
        <p:nvSpPr>
          <p:cNvPr id="323" name="Google Shape;323;p31"/>
          <p:cNvSpPr txBox="1"/>
          <p:nvPr/>
        </p:nvSpPr>
        <p:spPr>
          <a:xfrm>
            <a:off x="1295400" y="2304000"/>
            <a:ext cx="619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hr-HR" sz="2800" b="1" i="0" u="none" strike="noStrike" cap="none">
                <a:solidFill>
                  <a:srgbClr val="AED633"/>
                </a:solidFill>
                <a:latin typeface="Helvetica Neue"/>
                <a:ea typeface="Helvetica Neue"/>
                <a:cs typeface="Helvetica Neue"/>
                <a:sym typeface="Helvetica Neue"/>
              </a:rPr>
              <a:t>3.1 Definicije i karakteristike</a:t>
            </a:r>
            <a:endParaRPr lang="hr-HR" sz="1400" b="0" i="0" u="none" strike="noStrike" cap="none">
              <a:solidFill>
                <a:srgbClr val="000000"/>
              </a:solidFill>
              <a:latin typeface="Helvetica Neue"/>
              <a:ea typeface="Helvetica Neue"/>
              <a:cs typeface="Helvetica Neue"/>
              <a:sym typeface="Helvetica Neue"/>
            </a:endParaRPr>
          </a:p>
        </p:txBody>
      </p:sp>
      <p:sp>
        <p:nvSpPr>
          <p:cNvPr id="324" name="Google Shape;324;p31"/>
          <p:cNvSpPr/>
          <p:nvPr/>
        </p:nvSpPr>
        <p:spPr>
          <a:xfrm rot="-469433">
            <a:off x="2470432" y="5241470"/>
            <a:ext cx="5759414" cy="2520000"/>
          </a:xfrm>
          <a:prstGeom prst="foldedCorner">
            <a:avLst>
              <a:gd name="adj" fmla="val 22613"/>
            </a:avLst>
          </a:prstGeom>
          <a:solidFill>
            <a:srgbClr val="D8D8D8"/>
          </a:solidFill>
          <a:ln w="22225" cap="flat" cmpd="sng">
            <a:solidFill>
              <a:srgbClr val="A5A5A5"/>
            </a:solidFill>
            <a:prstDash val="solid"/>
            <a:round/>
            <a:headEnd type="none" w="sm" len="sm"/>
            <a:tailEnd type="none" w="sm" len="sm"/>
          </a:ln>
        </p:spPr>
        <p:txBody>
          <a:bodyPr spcFirstLastPara="1" wrap="square" lIns="90000" tIns="46800" rIns="90000" bIns="46800" anchor="ctr" anchorCtr="0">
            <a:noAutofit/>
          </a:bodyPr>
          <a:lstStyle/>
          <a:p>
            <a:pPr marL="342900" marR="0" lvl="0" indent="-190500" algn="ctr" rtl="0">
              <a:lnSpc>
                <a:spcPct val="100000"/>
              </a:lnSpc>
              <a:spcBef>
                <a:spcPts val="0"/>
              </a:spcBef>
              <a:spcAft>
                <a:spcPts val="0"/>
              </a:spcAft>
              <a:buClr>
                <a:srgbClr val="000000"/>
              </a:buClr>
              <a:buSzPts val="2400"/>
              <a:buFont typeface="Arial"/>
              <a:buNone/>
            </a:pPr>
            <a:endParaRPr lang="hr-HR" sz="2400" b="0" i="0" u="none" strike="noStrike" cap="none">
              <a:solidFill>
                <a:schemeClr val="dk1"/>
              </a:solidFill>
              <a:latin typeface="Helvetica Neue"/>
              <a:ea typeface="Helvetica Neue"/>
              <a:cs typeface="Helvetica Neue"/>
              <a:sym typeface="Helvetica Neue"/>
            </a:endParaRPr>
          </a:p>
          <a:p>
            <a:pPr marL="342900" lvl="0" indent="-342900" algn="ctr">
              <a:buSzPts val="2400"/>
              <a:buFont typeface="Arial"/>
              <a:buChar char="•"/>
            </a:pPr>
            <a:r>
              <a:rPr lang="hr-HR" sz="2400">
                <a:solidFill>
                  <a:schemeClr val="dk1"/>
                </a:solidFill>
                <a:latin typeface="Helvetica Neue"/>
                <a:ea typeface="Helvetica Neue"/>
                <a:cs typeface="Helvetica Neue"/>
                <a:sym typeface="Helvetica Neue"/>
              </a:rPr>
              <a:t>Vjerujte u svoju sposobnost da utječete na tijek događaja, unatoč neizvjesnosti, nazadovanju i privremenim neuspjesima</a:t>
            </a:r>
          </a:p>
          <a:p>
            <a:pPr marL="342900" lvl="0" indent="-342900" algn="ctr">
              <a:buSzPts val="2400"/>
              <a:buFont typeface="Arial"/>
              <a:buChar char="•"/>
            </a:pPr>
            <a:r>
              <a:rPr lang="hr-HR" sz="2400">
                <a:solidFill>
                  <a:schemeClr val="dk1"/>
                </a:solidFill>
                <a:latin typeface="Helvetica Neue"/>
                <a:ea typeface="Helvetica Neue"/>
                <a:cs typeface="Helvetica Neue"/>
                <a:sym typeface="Helvetica Neue"/>
              </a:rPr>
              <a:t>Identificirajte i procijenite svoje individualne i grupne snage i slabosti</a:t>
            </a:r>
            <a:endParaRPr lang="hr-HR" sz="1400" b="0" i="0" u="none" strike="noStrike" cap="none">
              <a:solidFill>
                <a:srgbClr val="000000"/>
              </a:solidFill>
              <a:latin typeface="Helvetica Neue"/>
              <a:ea typeface="Helvetica Neue"/>
              <a:cs typeface="Helvetica Neue"/>
              <a:sym typeface="Helvetica Neue"/>
            </a:endParaRPr>
          </a:p>
        </p:txBody>
      </p:sp>
      <p:sp>
        <p:nvSpPr>
          <p:cNvPr id="325" name="Google Shape;325;p31"/>
          <p:cNvSpPr/>
          <p:nvPr/>
        </p:nvSpPr>
        <p:spPr>
          <a:xfrm rot="381472">
            <a:off x="10080467" y="5172365"/>
            <a:ext cx="5760000" cy="2520000"/>
          </a:xfrm>
          <a:prstGeom prst="foldedCorner">
            <a:avLst>
              <a:gd name="adj" fmla="val 16667"/>
            </a:avLst>
          </a:prstGeom>
          <a:solidFill>
            <a:srgbClr val="D8D8D8"/>
          </a:solidFill>
          <a:ln w="22225" cap="flat" cmpd="sng">
            <a:solidFill>
              <a:srgbClr val="A5A5A5"/>
            </a:solidFill>
            <a:prstDash val="solid"/>
            <a:round/>
            <a:headEnd type="none" w="sm" len="sm"/>
            <a:tailEnd type="none" w="sm" len="sm"/>
          </a:ln>
        </p:spPr>
        <p:txBody>
          <a:bodyPr spcFirstLastPara="1" wrap="square" lIns="90000" tIns="46800" rIns="90000" bIns="46800" anchor="ctr" anchorCtr="0">
            <a:noAutofit/>
          </a:bodyPr>
          <a:lstStyle/>
          <a:p>
            <a:pPr lvl="0" algn="ctr">
              <a:buSzPts val="2400"/>
            </a:pPr>
            <a:r>
              <a:rPr lang="hr-HR" sz="2400">
                <a:solidFill>
                  <a:schemeClr val="dk1"/>
                </a:solidFill>
                <a:latin typeface="Helvetica Neue"/>
                <a:ea typeface="Helvetica Neue"/>
                <a:cs typeface="Helvetica Neue"/>
                <a:sym typeface="Helvetica Neue"/>
              </a:rPr>
              <a:t>Odrazite svoje potrebe, težnje i želje u kratkom, srednjem i dugom roku</a:t>
            </a:r>
            <a:endParaRPr lang="hr-HR" sz="1400" b="0" i="0" u="none" strike="noStrike" cap="none">
              <a:solidFill>
                <a:srgbClr val="000000"/>
              </a:solidFill>
              <a:latin typeface="Helvetica Neue"/>
              <a:ea typeface="Helvetica Neue"/>
              <a:cs typeface="Helvetica Neue"/>
              <a:sym typeface="Helvetica Neue"/>
            </a:endParaRPr>
          </a:p>
        </p:txBody>
      </p:sp>
      <p:pic>
        <p:nvPicPr>
          <p:cNvPr id="326" name="Google Shape;326;p31" descr="Anheften mit einfarbiger Füllung"/>
          <p:cNvPicPr preferRelativeResize="0"/>
          <p:nvPr/>
        </p:nvPicPr>
        <p:blipFill rotWithShape="1">
          <a:blip r:embed="rId3">
            <a:alphaModFix/>
          </a:blip>
          <a:srcRect/>
          <a:stretch/>
        </p:blipFill>
        <p:spPr>
          <a:xfrm rot="4518548">
            <a:off x="5089549" y="4515270"/>
            <a:ext cx="914400" cy="914400"/>
          </a:xfrm>
          <a:prstGeom prst="rect">
            <a:avLst/>
          </a:prstGeom>
          <a:noFill/>
          <a:ln>
            <a:noFill/>
          </a:ln>
          <a:effectLst>
            <a:outerShdw blurRad="149987" dist="250190" dir="8460000" algn="ctr">
              <a:srgbClr val="000000">
                <a:alpha val="27450"/>
              </a:srgbClr>
            </a:outerShdw>
          </a:effectLst>
        </p:spPr>
      </p:pic>
      <p:pic>
        <p:nvPicPr>
          <p:cNvPr id="327" name="Google Shape;327;p31" descr="Anheften mit einfarbiger Füllung"/>
          <p:cNvPicPr preferRelativeResize="0"/>
          <p:nvPr/>
        </p:nvPicPr>
        <p:blipFill rotWithShape="1">
          <a:blip r:embed="rId3">
            <a:alphaModFix/>
          </a:blip>
          <a:srcRect/>
          <a:stretch/>
        </p:blipFill>
        <p:spPr>
          <a:xfrm rot="4456725">
            <a:off x="13067246" y="4685657"/>
            <a:ext cx="914400" cy="914400"/>
          </a:xfrm>
          <a:prstGeom prst="rect">
            <a:avLst/>
          </a:prstGeom>
          <a:noFill/>
          <a:ln>
            <a:noFill/>
          </a:ln>
          <a:effectLst>
            <a:outerShdw blurRad="149987" dist="250190" dir="8460000" algn="ctr">
              <a:srgbClr val="000000">
                <a:alpha val="2745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2"/>
          <p:cNvSpPr/>
          <p:nvPr/>
        </p:nvSpPr>
        <p:spPr>
          <a:xfrm>
            <a:off x="3232265" y="3600000"/>
            <a:ext cx="11823469" cy="4777720"/>
          </a:xfrm>
          <a:prstGeom prst="rightArrow">
            <a:avLst>
              <a:gd name="adj1" fmla="val 50000"/>
              <a:gd name="adj2" fmla="val 50000"/>
            </a:avLst>
          </a:prstGeom>
          <a:solidFill>
            <a:srgbClr val="4D94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lang="hr-HR" sz="2800" b="1" i="0" u="none" strike="noStrike" cap="none">
              <a:solidFill>
                <a:srgbClr val="000000"/>
              </a:solidFill>
              <a:latin typeface="Helvetica Neue"/>
              <a:ea typeface="Helvetica Neue"/>
              <a:cs typeface="Helvetica Neue"/>
              <a:sym typeface="Helvetica Neue"/>
            </a:endParaRPr>
          </a:p>
        </p:txBody>
      </p:sp>
      <p:sp>
        <p:nvSpPr>
          <p:cNvPr id="333" name="Google Shape;333;p32"/>
          <p:cNvSpPr/>
          <p:nvPr/>
        </p:nvSpPr>
        <p:spPr>
          <a:xfrm>
            <a:off x="2189018" y="5285315"/>
            <a:ext cx="4172989" cy="1911088"/>
          </a:xfrm>
          <a:prstGeom prst="roundRect">
            <a:avLst>
              <a:gd name="adj" fmla="val 16667"/>
            </a:avLst>
          </a:prstGeom>
          <a:solidFill>
            <a:srgbClr val="AED633"/>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lang="hr-HR" sz="2800" b="1" i="0" u="none" strike="noStrike" cap="none">
              <a:solidFill>
                <a:srgbClr val="000000"/>
              </a:solidFill>
              <a:latin typeface="Helvetica Neue"/>
              <a:ea typeface="Helvetica Neue"/>
              <a:cs typeface="Helvetica Neue"/>
              <a:sym typeface="Helvetica Neue"/>
            </a:endParaRPr>
          </a:p>
        </p:txBody>
      </p:sp>
      <p:sp>
        <p:nvSpPr>
          <p:cNvPr id="334" name="Google Shape;334;p32"/>
          <p:cNvSpPr txBox="1"/>
          <p:nvPr/>
        </p:nvSpPr>
        <p:spPr>
          <a:xfrm>
            <a:off x="2282310" y="5378607"/>
            <a:ext cx="3986405" cy="172450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hr-HR" sz="2800" b="1" i="0" u="none" strike="noStrike" cap="none">
                <a:solidFill>
                  <a:schemeClr val="lt1"/>
                </a:solidFill>
                <a:latin typeface="Helvetica Neue"/>
                <a:ea typeface="Helvetica Neue"/>
                <a:cs typeface="Helvetica Neue"/>
                <a:sym typeface="Helvetica Neue"/>
              </a:rPr>
              <a:t>Faza refleksije</a:t>
            </a:r>
            <a:endParaRPr lang="hr-HR"/>
          </a:p>
        </p:txBody>
      </p:sp>
      <p:sp>
        <p:nvSpPr>
          <p:cNvPr id="335" name="Google Shape;335;p32"/>
          <p:cNvSpPr/>
          <p:nvPr/>
        </p:nvSpPr>
        <p:spPr>
          <a:xfrm>
            <a:off x="7057505" y="5285315"/>
            <a:ext cx="4172989" cy="1911088"/>
          </a:xfrm>
          <a:prstGeom prst="roundRect">
            <a:avLst>
              <a:gd name="adj" fmla="val 16667"/>
            </a:avLst>
          </a:prstGeom>
          <a:solidFill>
            <a:srgbClr val="AED633"/>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lang="hr-HR" sz="2800" b="1" i="0" u="none" strike="noStrike" cap="none">
              <a:solidFill>
                <a:srgbClr val="000000"/>
              </a:solidFill>
              <a:latin typeface="Helvetica Neue"/>
              <a:ea typeface="Helvetica Neue"/>
              <a:cs typeface="Helvetica Neue"/>
              <a:sym typeface="Helvetica Neue"/>
            </a:endParaRPr>
          </a:p>
        </p:txBody>
      </p:sp>
      <p:sp>
        <p:nvSpPr>
          <p:cNvPr id="336" name="Google Shape;336;p32"/>
          <p:cNvSpPr txBox="1"/>
          <p:nvPr/>
        </p:nvSpPr>
        <p:spPr>
          <a:xfrm>
            <a:off x="7150797" y="5378607"/>
            <a:ext cx="3986405" cy="172450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hr-HR" sz="2800" b="1" i="0" u="none" strike="noStrike" cap="none">
                <a:solidFill>
                  <a:schemeClr val="lt1"/>
                </a:solidFill>
                <a:latin typeface="Helvetica Neue"/>
                <a:ea typeface="Helvetica Neue"/>
                <a:cs typeface="Helvetica Neue"/>
                <a:sym typeface="Helvetica Neue"/>
              </a:rPr>
              <a:t>Specifične situacije</a:t>
            </a:r>
            <a:endParaRPr lang="hr-HR"/>
          </a:p>
        </p:txBody>
      </p:sp>
      <p:sp>
        <p:nvSpPr>
          <p:cNvPr id="337" name="Google Shape;337;p32"/>
          <p:cNvSpPr/>
          <p:nvPr/>
        </p:nvSpPr>
        <p:spPr>
          <a:xfrm>
            <a:off x="11925992" y="5285315"/>
            <a:ext cx="4172989" cy="1911088"/>
          </a:xfrm>
          <a:prstGeom prst="roundRect">
            <a:avLst>
              <a:gd name="adj" fmla="val 16667"/>
            </a:avLst>
          </a:prstGeom>
          <a:solidFill>
            <a:srgbClr val="AED633"/>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lang="hr-HR" sz="2800" b="1" i="0" u="none" strike="noStrike" cap="none">
              <a:solidFill>
                <a:srgbClr val="000000"/>
              </a:solidFill>
              <a:latin typeface="Helvetica Neue"/>
              <a:ea typeface="Helvetica Neue"/>
              <a:cs typeface="Helvetica Neue"/>
              <a:sym typeface="Helvetica Neue"/>
            </a:endParaRPr>
          </a:p>
        </p:txBody>
      </p:sp>
      <p:sp>
        <p:nvSpPr>
          <p:cNvPr id="338" name="Google Shape;338;p32"/>
          <p:cNvSpPr txBox="1"/>
          <p:nvPr/>
        </p:nvSpPr>
        <p:spPr>
          <a:xfrm>
            <a:off x="12019284" y="5378607"/>
            <a:ext cx="3986405" cy="1724504"/>
          </a:xfrm>
          <a:prstGeom prst="rect">
            <a:avLst/>
          </a:prstGeom>
          <a:noFill/>
          <a:ln>
            <a:noFill/>
          </a:ln>
        </p:spPr>
        <p:txBody>
          <a:bodyPr spcFirstLastPara="1" wrap="square" lIns="91425" tIns="91425" rIns="91425" bIns="91425" anchor="ctr" anchorCtr="0">
            <a:noAutofit/>
          </a:bodyPr>
          <a:lstStyle/>
          <a:p>
            <a:pPr lvl="0" algn="ctr">
              <a:lnSpc>
                <a:spcPct val="90000"/>
              </a:lnSpc>
              <a:buSzPts val="2800"/>
            </a:pPr>
            <a:r>
              <a:rPr lang="hr-HR" sz="2800" b="1" dirty="0">
                <a:solidFill>
                  <a:schemeClr val="lt1"/>
                </a:solidFill>
                <a:latin typeface="Helvetica Neue"/>
                <a:ea typeface="Helvetica Neue"/>
                <a:cs typeface="Helvetica Neue"/>
                <a:sym typeface="Helvetica Neue"/>
              </a:rPr>
              <a:t>Steknite više samosvijesti</a:t>
            </a:r>
          </a:p>
        </p:txBody>
      </p:sp>
      <p:sp>
        <p:nvSpPr>
          <p:cNvPr id="339" name="Google Shape;339;p32"/>
          <p:cNvSpPr txBox="1"/>
          <p:nvPr/>
        </p:nvSpPr>
        <p:spPr>
          <a:xfrm>
            <a:off x="1296000" y="8928000"/>
            <a:ext cx="16776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chemeClr val="dk1"/>
                </a:solidFill>
                <a:latin typeface="Helvetica Neue"/>
                <a:ea typeface="Helvetica Neue"/>
                <a:cs typeface="Helvetica Neue"/>
                <a:sym typeface="Helvetica Neue"/>
              </a:rPr>
              <a:t>Izvor </a:t>
            </a:r>
            <a:r>
              <a:rPr lang="de-DE" sz="1200" b="0" i="0" u="none" strike="noStrike" cap="none" dirty="0" err="1">
                <a:solidFill>
                  <a:schemeClr val="dk1"/>
                </a:solidFill>
                <a:latin typeface="Helvetica Neue"/>
                <a:ea typeface="Helvetica Neue"/>
                <a:cs typeface="Helvetica Neue"/>
                <a:sym typeface="Helvetica Neue"/>
              </a:rPr>
              <a:t>br</a:t>
            </a:r>
            <a:r>
              <a:rPr lang="hr-HR" sz="1200" b="0" i="0" u="none" strike="noStrike" cap="none" dirty="0">
                <a:solidFill>
                  <a:schemeClr val="dk1"/>
                </a:solidFill>
                <a:latin typeface="Helvetica Neue"/>
                <a:ea typeface="Helvetica Neue"/>
                <a:cs typeface="Helvetica Neue"/>
                <a:sym typeface="Helvetica Neue"/>
              </a:rPr>
              <a:t>.: 1 </a:t>
            </a:r>
            <a:endParaRPr lang="hr-HR" sz="1200" b="0" i="0" u="none" strike="noStrike" cap="none" dirty="0">
              <a:solidFill>
                <a:srgbClr val="000000"/>
              </a:solidFill>
              <a:latin typeface="Helvetica Neue"/>
              <a:ea typeface="Helvetica Neue"/>
              <a:cs typeface="Helvetica Neue"/>
              <a:sym typeface="Helvetica Neue"/>
            </a:endParaRPr>
          </a:p>
        </p:txBody>
      </p:sp>
      <p:sp>
        <p:nvSpPr>
          <p:cNvPr id="340" name="Google Shape;340;p32"/>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hr-HR" sz="2800" b="1" i="0" u="none" strike="noStrike" cap="none">
                <a:solidFill>
                  <a:srgbClr val="AED633"/>
                </a:solidFill>
                <a:latin typeface="Helvetica Neue"/>
                <a:ea typeface="Helvetica Neue"/>
                <a:cs typeface="Helvetica Neue"/>
                <a:sym typeface="Helvetica Neue"/>
              </a:rPr>
              <a:t>3.2 Faze razvoja</a:t>
            </a:r>
            <a:endParaRPr lang="hr-HR" sz="1400" b="0" i="0" u="none" strike="noStrike" cap="none">
              <a:solidFill>
                <a:srgbClr val="000000"/>
              </a:solidFill>
              <a:latin typeface="Helvetica Neue"/>
              <a:ea typeface="Helvetica Neue"/>
              <a:cs typeface="Helvetica Neue"/>
              <a:sym typeface="Helvetica Neue"/>
            </a:endParaRPr>
          </a:p>
        </p:txBody>
      </p:sp>
      <p:sp>
        <p:nvSpPr>
          <p:cNvPr id="341" name="Google Shape;341;p32"/>
          <p:cNvSpPr/>
          <p:nvPr/>
        </p:nvSpPr>
        <p:spPr>
          <a:xfrm>
            <a:off x="5871962" y="5472000"/>
            <a:ext cx="1440000" cy="1440000"/>
          </a:xfrm>
          <a:prstGeom prst="mathPlus">
            <a:avLst>
              <a:gd name="adj1" fmla="val 2352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hr-HR" sz="1400" b="0" i="0" u="none" strike="noStrike" cap="none">
              <a:solidFill>
                <a:schemeClr val="lt1"/>
              </a:solidFill>
              <a:latin typeface="Helvetica Neue"/>
              <a:ea typeface="Helvetica Neue"/>
              <a:cs typeface="Helvetica Neue"/>
              <a:sym typeface="Helvetica Neue"/>
            </a:endParaRPr>
          </a:p>
        </p:txBody>
      </p:sp>
      <p:sp>
        <p:nvSpPr>
          <p:cNvPr id="342" name="Google Shape;342;p32"/>
          <p:cNvSpPr/>
          <p:nvPr/>
        </p:nvSpPr>
        <p:spPr>
          <a:xfrm>
            <a:off x="10858243" y="5472000"/>
            <a:ext cx="1440000" cy="1440000"/>
          </a:xfrm>
          <a:prstGeom prst="mathEqual">
            <a:avLst>
              <a:gd name="adj1" fmla="val 23520"/>
              <a:gd name="adj2" fmla="val 1176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hr-HR" sz="1400" b="0" i="0" u="none" strike="noStrike" cap="none">
              <a:solidFill>
                <a:schemeClr val="dk1"/>
              </a:solidFill>
              <a:latin typeface="Helvetica Neue"/>
              <a:ea typeface="Helvetica Neue"/>
              <a:cs typeface="Helvetica Neue"/>
              <a:sym typeface="Helvetica Neue"/>
            </a:endParaRPr>
          </a:p>
        </p:txBody>
      </p:sp>
      <p:sp>
        <p:nvSpPr>
          <p:cNvPr id="343" name="Google Shape;343;p32"/>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dirty="0">
                <a:solidFill>
                  <a:srgbClr val="4D94B7"/>
                </a:solidFill>
                <a:latin typeface="Helvetica Neue"/>
                <a:ea typeface="Helvetica Neue"/>
                <a:cs typeface="Helvetica Neue"/>
                <a:sym typeface="Helvetica Neue"/>
              </a:rPr>
              <a:t>3. Sa</a:t>
            </a:r>
            <a:r>
              <a:rPr lang="de-DE" sz="4800" b="1" i="0" u="none" strike="noStrike" cap="none" dirty="0">
                <a:solidFill>
                  <a:srgbClr val="4D94B7"/>
                </a:solidFill>
                <a:latin typeface="Helvetica Neue"/>
                <a:ea typeface="Helvetica Neue"/>
                <a:cs typeface="Helvetica Neue"/>
                <a:sym typeface="Helvetica Neue"/>
              </a:rPr>
              <a:t>m</a:t>
            </a:r>
            <a:r>
              <a:rPr lang="hr-HR" sz="4800" b="1" i="0" u="none" strike="noStrike" cap="none" dirty="0">
                <a:solidFill>
                  <a:srgbClr val="4D94B7"/>
                </a:solidFill>
                <a:latin typeface="Helvetica Neue"/>
                <a:ea typeface="Helvetica Neue"/>
                <a:cs typeface="Helvetica Neue"/>
                <a:sym typeface="Helvetica Neue"/>
              </a:rPr>
              <a:t>osvijest</a:t>
            </a:r>
            <a:endParaRPr lang="hr-H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a:ea typeface="Helvetica Neue"/>
                <a:cs typeface="Helvetica Neue"/>
                <a:sym typeface="Helvetica Neue"/>
              </a:rPr>
              <a:t>Sadržaj</a:t>
            </a:r>
            <a:endParaRPr lang="hr-HR" sz="1400" b="0" i="0" u="none" strike="noStrike" cap="none">
              <a:solidFill>
                <a:srgbClr val="000000"/>
              </a:solidFill>
              <a:latin typeface="Helvetica Neue"/>
              <a:ea typeface="Helvetica Neue"/>
              <a:cs typeface="Helvetica Neue"/>
              <a:sym typeface="Helvetica Neue"/>
            </a:endParaRPr>
          </a:p>
        </p:txBody>
      </p:sp>
      <p:sp>
        <p:nvSpPr>
          <p:cNvPr id="77" name="Google Shape;77;p2"/>
          <p:cNvSpPr txBox="1"/>
          <p:nvPr/>
        </p:nvSpPr>
        <p:spPr>
          <a:xfrm>
            <a:off x="1296000" y="3383999"/>
            <a:ext cx="72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a:ea typeface="Helvetica Neue"/>
                <a:cs typeface="Helvetica Neue"/>
                <a:sym typeface="Helvetica Neue"/>
              </a:rPr>
              <a:t>1</a:t>
            </a:r>
            <a:endParaRPr lang="hr-HR" sz="1400" b="0" i="0" u="none" strike="noStrike" cap="none">
              <a:solidFill>
                <a:srgbClr val="000000"/>
              </a:solidFill>
              <a:latin typeface="Helvetica Neue"/>
              <a:ea typeface="Helvetica Neue"/>
              <a:cs typeface="Helvetica Neue"/>
              <a:sym typeface="Helvetica Neue"/>
            </a:endParaRPr>
          </a:p>
        </p:txBody>
      </p:sp>
      <p:sp>
        <p:nvSpPr>
          <p:cNvPr id="78" name="Google Shape;78;p2"/>
          <p:cNvSpPr txBox="1"/>
          <p:nvPr/>
        </p:nvSpPr>
        <p:spPr>
          <a:xfrm>
            <a:off x="1296000" y="7451999"/>
            <a:ext cx="72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78B17A"/>
                </a:solidFill>
                <a:latin typeface="Helvetica Neue"/>
                <a:ea typeface="Helvetica Neue"/>
                <a:cs typeface="Helvetica Neue"/>
                <a:sym typeface="Helvetica Neue"/>
              </a:rPr>
              <a:t>3</a:t>
            </a:r>
            <a:endParaRPr lang="hr-HR" sz="1400" b="0" i="0" u="none" strike="noStrike" cap="none">
              <a:solidFill>
                <a:srgbClr val="000000"/>
              </a:solidFill>
              <a:latin typeface="Helvetica Neue"/>
              <a:ea typeface="Helvetica Neue"/>
              <a:cs typeface="Helvetica Neue"/>
              <a:sym typeface="Helvetica Neue"/>
            </a:endParaRPr>
          </a:p>
        </p:txBody>
      </p:sp>
      <p:sp>
        <p:nvSpPr>
          <p:cNvPr id="79" name="Google Shape;79;p2"/>
          <p:cNvSpPr txBox="1"/>
          <p:nvPr/>
        </p:nvSpPr>
        <p:spPr>
          <a:xfrm>
            <a:off x="1296000" y="5184000"/>
            <a:ext cx="720000" cy="190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AED633"/>
                </a:solidFill>
                <a:latin typeface="Helvetica Neue"/>
                <a:ea typeface="Helvetica Neue"/>
                <a:cs typeface="Helvetica Neue"/>
                <a:sym typeface="Helvetica Neue"/>
              </a:rPr>
              <a:t>2</a:t>
            </a:r>
            <a:endParaRPr lang="hr-HR" sz="1400" b="0" i="0" u="none" strike="noStrike" cap="none">
              <a:solidFill>
                <a:srgbClr val="000000"/>
              </a:solidFill>
              <a:latin typeface="Helvetica Neue"/>
              <a:ea typeface="Helvetica Neue"/>
              <a:cs typeface="Helvetica Neue"/>
              <a:sym typeface="Helvetica Neue"/>
            </a:endParaRPr>
          </a:p>
        </p:txBody>
      </p:sp>
      <p:sp>
        <p:nvSpPr>
          <p:cNvPr id="80" name="Google Shape;80;p2"/>
          <p:cNvSpPr txBox="1"/>
          <p:nvPr/>
        </p:nvSpPr>
        <p:spPr>
          <a:xfrm>
            <a:off x="1944000" y="3384000"/>
            <a:ext cx="5580000" cy="1440000"/>
          </a:xfrm>
          <a:prstGeom prst="rect">
            <a:avLst/>
          </a:prstGeom>
          <a:noFill/>
          <a:ln>
            <a:noFill/>
          </a:ln>
        </p:spPr>
        <p:txBody>
          <a:bodyPr spcFirstLastPara="1" wrap="square" lIns="91425" tIns="45700" rIns="91425" bIns="45700" anchor="ctr" anchorCtr="0">
            <a:noAutofit/>
          </a:bodyPr>
          <a:lstStyle/>
          <a:p>
            <a:pPr lvl="0">
              <a:buSzPts val="2400"/>
            </a:pPr>
            <a:r>
              <a:rPr lang="hr-HR" sz="2400" b="1" dirty="0">
                <a:solidFill>
                  <a:schemeClr val="dk1"/>
                </a:solidFill>
                <a:latin typeface="Helvetica Neue"/>
                <a:ea typeface="Helvetica Neue"/>
                <a:cs typeface="Helvetica Neue"/>
                <a:sym typeface="Helvetica Neue"/>
              </a:rPr>
              <a:t>Obilježja i prednosti </a:t>
            </a:r>
            <a:r>
              <a:rPr lang="hr-HR" sz="2400" b="1" dirty="0" err="1">
                <a:solidFill>
                  <a:schemeClr val="dk1"/>
                </a:solidFill>
                <a:latin typeface="Helvetica Neue"/>
                <a:ea typeface="Helvetica Neue"/>
                <a:cs typeface="Helvetica Neue"/>
                <a:sym typeface="Helvetica Neue"/>
              </a:rPr>
              <a:t>intrapoduzetnika</a:t>
            </a:r>
            <a:endParaRPr lang="hr-HR" sz="1400" b="1" i="0" u="none" strike="noStrike" cap="none" dirty="0">
              <a:solidFill>
                <a:srgbClr val="000000"/>
              </a:solidFill>
              <a:latin typeface="Helvetica Neue"/>
              <a:ea typeface="Helvetica Neue"/>
              <a:cs typeface="Helvetica Neue"/>
              <a:sym typeface="Helvetica Neue"/>
            </a:endParaRPr>
          </a:p>
        </p:txBody>
      </p:sp>
      <p:sp>
        <p:nvSpPr>
          <p:cNvPr id="81" name="Google Shape;81;p2"/>
          <p:cNvSpPr txBox="1"/>
          <p:nvPr/>
        </p:nvSpPr>
        <p:spPr>
          <a:xfrm>
            <a:off x="1944000" y="7452000"/>
            <a:ext cx="5580000" cy="1440000"/>
          </a:xfrm>
          <a:prstGeom prst="rect">
            <a:avLst/>
          </a:prstGeom>
          <a:noFill/>
          <a:ln>
            <a:noFill/>
          </a:ln>
        </p:spPr>
        <p:txBody>
          <a:bodyPr spcFirstLastPara="1" wrap="square" lIns="91425" tIns="45700" rIns="91425" bIns="45700" anchor="ctr" anchorCtr="0">
            <a:noAutofit/>
          </a:bodyPr>
          <a:lstStyle/>
          <a:p>
            <a:pPr lvl="0">
              <a:buSzPts val="2400"/>
            </a:pPr>
            <a:r>
              <a:rPr lang="hr-HR" sz="2400" b="1" dirty="0">
                <a:solidFill>
                  <a:schemeClr val="dk1"/>
                </a:solidFill>
                <a:latin typeface="Helvetica Neue"/>
                <a:ea typeface="Helvetica Neue"/>
                <a:cs typeface="Helvetica Neue"/>
                <a:sym typeface="Helvetica Neue"/>
              </a:rPr>
              <a:t>Ojačati samosvijest za razvoj </a:t>
            </a:r>
            <a:r>
              <a:rPr lang="hr-HR" sz="2400" b="1" dirty="0" err="1">
                <a:solidFill>
                  <a:schemeClr val="dk1"/>
                </a:solidFill>
                <a:latin typeface="Helvetica Neue"/>
                <a:ea typeface="Helvetica Neue"/>
                <a:cs typeface="Helvetica Neue"/>
                <a:sym typeface="Helvetica Neue"/>
              </a:rPr>
              <a:t>intrapoduzetničkog</a:t>
            </a:r>
            <a:r>
              <a:rPr lang="hr-HR" sz="2400" b="1" dirty="0">
                <a:solidFill>
                  <a:schemeClr val="dk1"/>
                </a:solidFill>
                <a:latin typeface="Helvetica Neue"/>
                <a:ea typeface="Helvetica Neue"/>
                <a:cs typeface="Helvetica Neue"/>
                <a:sym typeface="Helvetica Neue"/>
              </a:rPr>
              <a:t> ponašanja</a:t>
            </a:r>
            <a:endParaRPr lang="hr-HR" sz="1400" b="1" i="0" u="none" strike="noStrike" cap="none" dirty="0">
              <a:solidFill>
                <a:srgbClr val="000000"/>
              </a:solidFill>
              <a:latin typeface="Helvetica Neue"/>
              <a:ea typeface="Helvetica Neue"/>
              <a:cs typeface="Helvetica Neue"/>
              <a:sym typeface="Helvetica Neue"/>
            </a:endParaRPr>
          </a:p>
        </p:txBody>
      </p:sp>
      <p:sp>
        <p:nvSpPr>
          <p:cNvPr id="82" name="Google Shape;82;p2"/>
          <p:cNvSpPr txBox="1"/>
          <p:nvPr/>
        </p:nvSpPr>
        <p:spPr>
          <a:xfrm>
            <a:off x="1944000" y="5184000"/>
            <a:ext cx="5580000" cy="1908000"/>
          </a:xfrm>
          <a:prstGeom prst="rect">
            <a:avLst/>
          </a:prstGeom>
          <a:noFill/>
          <a:ln>
            <a:noFill/>
          </a:ln>
        </p:spPr>
        <p:txBody>
          <a:bodyPr spcFirstLastPara="1" wrap="square" lIns="91425" tIns="45700" rIns="91425" bIns="45700" anchor="ctr" anchorCtr="0">
            <a:noAutofit/>
          </a:bodyPr>
          <a:lstStyle/>
          <a:p>
            <a:pPr lvl="0">
              <a:buSzPts val="2400"/>
            </a:pPr>
            <a:r>
              <a:rPr lang="hr-HR" sz="2400" b="1" dirty="0">
                <a:solidFill>
                  <a:schemeClr val="dk1"/>
                </a:solidFill>
                <a:latin typeface="Helvetica Neue"/>
                <a:ea typeface="Helvetica Neue"/>
                <a:cs typeface="Helvetica Neue"/>
                <a:sym typeface="Helvetica Neue"/>
              </a:rPr>
              <a:t>Ojačati svjesnost za razvoj </a:t>
            </a:r>
            <a:r>
              <a:rPr lang="hr-HR" sz="2400" b="1" dirty="0" err="1">
                <a:solidFill>
                  <a:schemeClr val="dk1"/>
                </a:solidFill>
                <a:latin typeface="Helvetica Neue"/>
                <a:ea typeface="Helvetica Neue"/>
                <a:cs typeface="Helvetica Neue"/>
                <a:sym typeface="Helvetica Neue"/>
              </a:rPr>
              <a:t>intrapoduzetnika</a:t>
            </a:r>
            <a:endParaRPr lang="hr-HR" sz="1400" b="1" i="0" u="none" strike="noStrike" cap="none" dirty="0">
              <a:solidFill>
                <a:srgbClr val="000000"/>
              </a:solidFill>
              <a:latin typeface="Helvetica Neue"/>
              <a:ea typeface="Helvetica Neue"/>
              <a:cs typeface="Helvetica Neue"/>
              <a:sym typeface="Helvetica Neue"/>
            </a:endParaRPr>
          </a:p>
        </p:txBody>
      </p:sp>
      <p:sp>
        <p:nvSpPr>
          <p:cNvPr id="83" name="Google Shape;83;p2"/>
          <p:cNvSpPr txBox="1"/>
          <p:nvPr/>
        </p:nvSpPr>
        <p:spPr>
          <a:xfrm>
            <a:off x="8028000" y="3383999"/>
            <a:ext cx="8640000" cy="1440000"/>
          </a:xfrm>
          <a:prstGeom prst="rect">
            <a:avLst/>
          </a:prstGeom>
          <a:noFill/>
          <a:ln>
            <a:noFill/>
          </a:ln>
        </p:spPr>
        <p:txBody>
          <a:bodyPr spcFirstLastPara="1" wrap="square" lIns="91425" tIns="0" rIns="91425" bIns="0" anchor="ctr" anchorCtr="0">
            <a:noAutofit/>
          </a:bodyPr>
          <a:lstStyle/>
          <a:p>
            <a:pPr lvl="0">
              <a:lnSpc>
                <a:spcPct val="125000"/>
              </a:lnSpc>
              <a:buSzPts val="2400"/>
            </a:pPr>
            <a:r>
              <a:rPr lang="hr-HR" sz="2400" dirty="0">
                <a:latin typeface="Helvetica Neue"/>
                <a:ea typeface="Helvetica Neue"/>
                <a:cs typeface="Helvetica Neue"/>
                <a:sym typeface="Helvetica Neue"/>
              </a:rPr>
              <a:t>1.1 Individualne karakteristike </a:t>
            </a:r>
            <a:r>
              <a:rPr lang="hr-HR" sz="2400" dirty="0" err="1">
                <a:latin typeface="Helvetica Neue"/>
                <a:ea typeface="Helvetica Neue"/>
                <a:cs typeface="Helvetica Neue"/>
                <a:sym typeface="Helvetica Neue"/>
              </a:rPr>
              <a:t>intrapoduzetnika</a:t>
            </a:r>
            <a:endParaRPr lang="hr-HR" sz="2400" dirty="0">
              <a:latin typeface="Helvetica Neue"/>
              <a:ea typeface="Helvetica Neue"/>
              <a:cs typeface="Helvetica Neue"/>
              <a:sym typeface="Helvetica Neue"/>
            </a:endParaRPr>
          </a:p>
          <a:p>
            <a:pPr lvl="0">
              <a:lnSpc>
                <a:spcPct val="125000"/>
              </a:lnSpc>
              <a:buSzPts val="2400"/>
            </a:pPr>
            <a:r>
              <a:rPr lang="hr-HR" sz="2400" dirty="0">
                <a:latin typeface="Helvetica Neue"/>
                <a:ea typeface="Helvetica Neue"/>
                <a:cs typeface="Helvetica Neue"/>
                <a:sym typeface="Helvetica Neue"/>
              </a:rPr>
              <a:t>1.2 Osobni razvoj kao preduvjet</a:t>
            </a:r>
          </a:p>
          <a:p>
            <a:pPr lvl="0">
              <a:lnSpc>
                <a:spcPct val="125000"/>
              </a:lnSpc>
              <a:buSzPts val="2400"/>
            </a:pPr>
            <a:r>
              <a:rPr lang="hr-HR" sz="2400" dirty="0">
                <a:latin typeface="Helvetica Neue"/>
                <a:ea typeface="Helvetica Neue"/>
                <a:cs typeface="Helvetica Neue"/>
                <a:sym typeface="Helvetica Neue"/>
              </a:rPr>
              <a:t>1.3 Prednosti </a:t>
            </a:r>
            <a:r>
              <a:rPr lang="hr-HR" sz="2400" dirty="0" err="1">
                <a:latin typeface="Helvetica Neue"/>
                <a:ea typeface="Helvetica Neue"/>
                <a:cs typeface="Helvetica Neue"/>
                <a:sym typeface="Helvetica Neue"/>
              </a:rPr>
              <a:t>intrapoduzetničkog</a:t>
            </a:r>
            <a:r>
              <a:rPr lang="hr-HR" sz="2400" dirty="0">
                <a:latin typeface="Helvetica Neue"/>
                <a:ea typeface="Helvetica Neue"/>
                <a:cs typeface="Helvetica Neue"/>
                <a:sym typeface="Helvetica Neue"/>
              </a:rPr>
              <a:t> ponašanja za zaposlenike</a:t>
            </a:r>
            <a:endParaRPr lang="hr-HR" sz="1400" b="0" i="0" u="none" strike="noStrike" cap="none" dirty="0">
              <a:solidFill>
                <a:srgbClr val="000000"/>
              </a:solidFill>
              <a:latin typeface="Helvetica Neue"/>
              <a:ea typeface="Helvetica Neue"/>
              <a:cs typeface="Helvetica Neue"/>
              <a:sym typeface="Helvetica Neue"/>
            </a:endParaRPr>
          </a:p>
        </p:txBody>
      </p:sp>
      <p:sp>
        <p:nvSpPr>
          <p:cNvPr id="84" name="Google Shape;84;p2"/>
          <p:cNvSpPr/>
          <p:nvPr/>
        </p:nvSpPr>
        <p:spPr>
          <a:xfrm>
            <a:off x="7668000" y="3384000"/>
            <a:ext cx="180000" cy="14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hr-HR" sz="1800" b="0" i="0" u="none" strike="noStrike" cap="none">
              <a:solidFill>
                <a:schemeClr val="dk1"/>
              </a:solidFill>
              <a:latin typeface="Helvetica Neue"/>
              <a:ea typeface="Helvetica Neue"/>
              <a:cs typeface="Helvetica Neue"/>
              <a:sym typeface="Helvetica Neue"/>
            </a:endParaRPr>
          </a:p>
        </p:txBody>
      </p:sp>
      <p:sp>
        <p:nvSpPr>
          <p:cNvPr id="85" name="Google Shape;85;p2"/>
          <p:cNvSpPr/>
          <p:nvPr/>
        </p:nvSpPr>
        <p:spPr>
          <a:xfrm>
            <a:off x="7668000" y="5184000"/>
            <a:ext cx="180000" cy="190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hr-HR" sz="1800" b="0" i="0" u="none" strike="noStrike" cap="none">
              <a:solidFill>
                <a:schemeClr val="dk1"/>
              </a:solidFill>
              <a:latin typeface="Helvetica Neue"/>
              <a:ea typeface="Helvetica Neue"/>
              <a:cs typeface="Helvetica Neue"/>
              <a:sym typeface="Helvetica Neue"/>
            </a:endParaRPr>
          </a:p>
        </p:txBody>
      </p:sp>
      <p:sp>
        <p:nvSpPr>
          <p:cNvPr id="86" name="Google Shape;86;p2"/>
          <p:cNvSpPr/>
          <p:nvPr/>
        </p:nvSpPr>
        <p:spPr>
          <a:xfrm>
            <a:off x="7668000" y="7452000"/>
            <a:ext cx="180000" cy="14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hr-HR" sz="1800" b="0" i="0" u="none" strike="noStrike" cap="none">
              <a:solidFill>
                <a:schemeClr val="dk1"/>
              </a:solidFill>
              <a:latin typeface="Helvetica Neue"/>
              <a:ea typeface="Helvetica Neue"/>
              <a:cs typeface="Helvetica Neue"/>
              <a:sym typeface="Helvetica Neue"/>
            </a:endParaRPr>
          </a:p>
        </p:txBody>
      </p:sp>
      <p:sp>
        <p:nvSpPr>
          <p:cNvPr id="87" name="Google Shape;87;p2"/>
          <p:cNvSpPr txBox="1"/>
          <p:nvPr/>
        </p:nvSpPr>
        <p:spPr>
          <a:xfrm>
            <a:off x="8028000" y="7451999"/>
            <a:ext cx="8640000" cy="1440000"/>
          </a:xfrm>
          <a:prstGeom prst="rect">
            <a:avLst/>
          </a:prstGeom>
          <a:noFill/>
          <a:ln>
            <a:noFill/>
          </a:ln>
        </p:spPr>
        <p:txBody>
          <a:bodyPr spcFirstLastPara="1" wrap="square" lIns="91425" tIns="0" rIns="91425" bIns="0" anchor="ctr" anchorCtr="0">
            <a:noAutofit/>
          </a:bodyPr>
          <a:lstStyle/>
          <a:p>
            <a:pPr lvl="0">
              <a:lnSpc>
                <a:spcPct val="125000"/>
              </a:lnSpc>
              <a:buSzPts val="2400"/>
            </a:pPr>
            <a:r>
              <a:rPr lang="hr-HR" sz="2400" dirty="0">
                <a:solidFill>
                  <a:schemeClr val="dk1"/>
                </a:solidFill>
                <a:latin typeface="Helvetica Neue"/>
                <a:ea typeface="Helvetica Neue"/>
                <a:cs typeface="Helvetica Neue"/>
                <a:sym typeface="Helvetica Neue"/>
              </a:rPr>
              <a:t>3.1 Definicije i karakteristike</a:t>
            </a:r>
          </a:p>
          <a:p>
            <a:pPr lvl="0">
              <a:lnSpc>
                <a:spcPct val="125000"/>
              </a:lnSpc>
              <a:buSzPts val="2400"/>
            </a:pPr>
            <a:r>
              <a:rPr lang="hr-HR" sz="2400" dirty="0">
                <a:solidFill>
                  <a:schemeClr val="dk1"/>
                </a:solidFill>
                <a:latin typeface="Helvetica Neue"/>
                <a:ea typeface="Helvetica Neue"/>
                <a:cs typeface="Helvetica Neue"/>
                <a:sym typeface="Helvetica Neue"/>
              </a:rPr>
              <a:t>3.2 Faze razvoja</a:t>
            </a:r>
          </a:p>
          <a:p>
            <a:pPr lvl="0">
              <a:lnSpc>
                <a:spcPct val="125000"/>
              </a:lnSpc>
              <a:buSzPts val="2400"/>
            </a:pPr>
            <a:r>
              <a:rPr lang="hr-HR" sz="2400" dirty="0">
                <a:solidFill>
                  <a:schemeClr val="dk1"/>
                </a:solidFill>
                <a:latin typeface="Helvetica Neue"/>
                <a:ea typeface="Helvetica Neue"/>
                <a:cs typeface="Helvetica Neue"/>
                <a:sym typeface="Helvetica Neue"/>
              </a:rPr>
              <a:t>3.3 Integracija u svakodnevni život i rad</a:t>
            </a:r>
            <a:endParaRPr lang="hr-HR" sz="1400" b="0" i="0" u="none" strike="noStrike" cap="none" dirty="0">
              <a:solidFill>
                <a:srgbClr val="000000"/>
              </a:solidFill>
              <a:latin typeface="Helvetica Neue"/>
              <a:ea typeface="Helvetica Neue"/>
              <a:cs typeface="Helvetica Neue"/>
              <a:sym typeface="Helvetica Neue"/>
            </a:endParaRPr>
          </a:p>
        </p:txBody>
      </p:sp>
      <p:sp>
        <p:nvSpPr>
          <p:cNvPr id="88" name="Google Shape;88;p2"/>
          <p:cNvSpPr txBox="1"/>
          <p:nvPr/>
        </p:nvSpPr>
        <p:spPr>
          <a:xfrm>
            <a:off x="8028000" y="5183999"/>
            <a:ext cx="8640000" cy="1908000"/>
          </a:xfrm>
          <a:prstGeom prst="rect">
            <a:avLst/>
          </a:prstGeom>
          <a:noFill/>
          <a:ln>
            <a:noFill/>
          </a:ln>
        </p:spPr>
        <p:txBody>
          <a:bodyPr spcFirstLastPara="1" wrap="square" lIns="91425" tIns="0" rIns="91425" bIns="0" anchor="ctr" anchorCtr="0">
            <a:noAutofit/>
          </a:bodyPr>
          <a:lstStyle/>
          <a:p>
            <a:pPr lvl="0">
              <a:lnSpc>
                <a:spcPct val="125000"/>
              </a:lnSpc>
              <a:buSzPts val="2400"/>
            </a:pPr>
            <a:r>
              <a:rPr lang="hr-HR" sz="2400" dirty="0">
                <a:solidFill>
                  <a:schemeClr val="dk1"/>
                </a:solidFill>
                <a:latin typeface="Helvetica Neue"/>
                <a:ea typeface="Helvetica Neue"/>
                <a:cs typeface="Helvetica Neue"/>
                <a:sym typeface="Helvetica Neue"/>
              </a:rPr>
              <a:t>2.1 Definicija</a:t>
            </a:r>
          </a:p>
          <a:p>
            <a:pPr lvl="0">
              <a:lnSpc>
                <a:spcPct val="125000"/>
              </a:lnSpc>
              <a:buSzPts val="2400"/>
            </a:pPr>
            <a:r>
              <a:rPr lang="hr-HR" sz="2400" dirty="0">
                <a:solidFill>
                  <a:schemeClr val="dk1"/>
                </a:solidFill>
                <a:latin typeface="Helvetica Neue"/>
                <a:ea typeface="Helvetica Neue"/>
                <a:cs typeface="Helvetica Neue"/>
                <a:sym typeface="Helvetica Neue"/>
              </a:rPr>
              <a:t>2.2 Učinci</a:t>
            </a:r>
          </a:p>
          <a:p>
            <a:pPr lvl="0">
              <a:lnSpc>
                <a:spcPct val="125000"/>
              </a:lnSpc>
              <a:buSzPts val="2400"/>
            </a:pPr>
            <a:r>
              <a:rPr lang="hr-HR" sz="2400" dirty="0">
                <a:solidFill>
                  <a:schemeClr val="dk1"/>
                </a:solidFill>
                <a:latin typeface="Helvetica Neue"/>
                <a:ea typeface="Helvetica Neue"/>
                <a:cs typeface="Helvetica Neue"/>
                <a:sym typeface="Helvetica Neue"/>
              </a:rPr>
              <a:t>2.3 Razvoj i praksa</a:t>
            </a:r>
          </a:p>
          <a:p>
            <a:pPr lvl="0">
              <a:lnSpc>
                <a:spcPct val="125000"/>
              </a:lnSpc>
              <a:buSzPts val="2400"/>
            </a:pPr>
            <a:r>
              <a:rPr lang="hr-HR" sz="2400" dirty="0">
                <a:solidFill>
                  <a:schemeClr val="dk1"/>
                </a:solidFill>
                <a:latin typeface="Helvetica Neue"/>
                <a:ea typeface="Helvetica Neue"/>
                <a:cs typeface="Helvetica Neue"/>
                <a:sym typeface="Helvetica Neue"/>
              </a:rPr>
              <a:t>2.4 Integracija u svakodnevni život i rad</a:t>
            </a:r>
            <a:endParaRPr lang="hr-H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3"/>
          <p:cNvSpPr txBox="1"/>
          <p:nvPr/>
        </p:nvSpPr>
        <p:spPr>
          <a:xfrm>
            <a:off x="14040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lvl="0" algn="ctr">
              <a:buSzPts val="2400"/>
            </a:pPr>
            <a:r>
              <a:rPr lang="hr-HR" sz="2400" dirty="0">
                <a:latin typeface="Helvetica Neue"/>
                <a:ea typeface="Helvetica Neue"/>
                <a:cs typeface="Helvetica Neue"/>
                <a:sym typeface="Helvetica Neue"/>
              </a:rPr>
              <a:t>O kojim temama vas kolege često pitaju za savjet?</a:t>
            </a:r>
            <a:endParaRPr lang="hr-HR" sz="1400" b="0" i="0" u="none" strike="noStrike" cap="none" dirty="0">
              <a:solidFill>
                <a:srgbClr val="000000"/>
              </a:solidFill>
              <a:latin typeface="Helvetica Neue"/>
              <a:ea typeface="Helvetica Neue"/>
              <a:cs typeface="Helvetica Neue"/>
              <a:sym typeface="Helvetica Neue"/>
            </a:endParaRPr>
          </a:p>
        </p:txBody>
      </p:sp>
      <p:sp>
        <p:nvSpPr>
          <p:cNvPr id="349" name="Google Shape;349;p33"/>
          <p:cNvSpPr txBox="1"/>
          <p:nvPr/>
        </p:nvSpPr>
        <p:spPr>
          <a:xfrm>
            <a:off x="10872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lvl="0" algn="ctr">
              <a:buSzPts val="2400"/>
            </a:pPr>
            <a:r>
              <a:rPr lang="hr-HR" sz="2400" dirty="0">
                <a:latin typeface="Helvetica Neue"/>
                <a:ea typeface="Helvetica Neue"/>
                <a:cs typeface="Helvetica Neue"/>
                <a:sym typeface="Helvetica Neue"/>
              </a:rPr>
              <a:t>U kojim ste trenucima bili posebno ponosni na sebe i zašto?</a:t>
            </a:r>
            <a:endParaRPr lang="hr-HR" sz="1400" b="0" i="0" u="none" strike="noStrike" cap="none" dirty="0">
              <a:solidFill>
                <a:srgbClr val="000000"/>
              </a:solidFill>
              <a:latin typeface="Helvetica Neue"/>
              <a:ea typeface="Helvetica Neue"/>
              <a:cs typeface="Helvetica Neue"/>
              <a:sym typeface="Helvetica Neue"/>
            </a:endParaRPr>
          </a:p>
        </p:txBody>
      </p:sp>
      <p:sp>
        <p:nvSpPr>
          <p:cNvPr id="350" name="Google Shape;350;p33"/>
          <p:cNvSpPr txBox="1"/>
          <p:nvPr/>
        </p:nvSpPr>
        <p:spPr>
          <a:xfrm>
            <a:off x="7704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lvl="0" algn="ctr">
              <a:buSzPts val="2400"/>
            </a:pPr>
            <a:r>
              <a:rPr lang="hr-HR" sz="2400" dirty="0">
                <a:latin typeface="Helvetica Neue"/>
                <a:ea typeface="Helvetica Neue"/>
                <a:cs typeface="Helvetica Neue"/>
                <a:sym typeface="Helvetica Neue"/>
              </a:rPr>
              <a:t>Sjetite se događaja u kojima ste utjecali na tijek događaja, unatoč neizvjesnosti, padovima i privremenim neuspjesima</a:t>
            </a:r>
            <a:r>
              <a:rPr lang="hr-HR" sz="2400" b="0" i="0" u="none" strike="noStrike" cap="none" dirty="0">
                <a:solidFill>
                  <a:srgbClr val="000000"/>
                </a:solidFill>
                <a:latin typeface="Helvetica Neue"/>
                <a:ea typeface="Helvetica Neue"/>
                <a:cs typeface="Helvetica Neue"/>
                <a:sym typeface="Helvetica Neue"/>
              </a:rPr>
              <a:t>.</a:t>
            </a:r>
            <a:endParaRPr lang="hr-HR" sz="1400" b="0" i="0" u="none" strike="noStrike" cap="none" dirty="0">
              <a:solidFill>
                <a:srgbClr val="000000"/>
              </a:solidFill>
              <a:latin typeface="Helvetica Neue"/>
              <a:ea typeface="Helvetica Neue"/>
              <a:cs typeface="Helvetica Neue"/>
              <a:sym typeface="Helvetica Neue"/>
            </a:endParaRPr>
          </a:p>
        </p:txBody>
      </p:sp>
      <p:sp>
        <p:nvSpPr>
          <p:cNvPr id="351" name="Google Shape;351;p33"/>
          <p:cNvSpPr/>
          <p:nvPr/>
        </p:nvSpPr>
        <p:spPr>
          <a:xfrm>
            <a:off x="14004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hr-HR" sz="2400" b="1" i="0" u="none" strike="noStrike" cap="none">
                <a:solidFill>
                  <a:schemeClr val="lt1"/>
                </a:solidFill>
                <a:latin typeface="Helvetica Neue"/>
                <a:ea typeface="Helvetica Neue"/>
                <a:cs typeface="Helvetica Neue"/>
                <a:sym typeface="Helvetica Neue"/>
              </a:rPr>
              <a:t>5.</a:t>
            </a:r>
            <a:endParaRPr lang="hr-HR" sz="1400" b="0" i="0" u="none" strike="noStrike" cap="none">
              <a:solidFill>
                <a:srgbClr val="000000"/>
              </a:solidFill>
              <a:latin typeface="Helvetica Neue"/>
              <a:ea typeface="Helvetica Neue"/>
              <a:cs typeface="Helvetica Neue"/>
              <a:sym typeface="Helvetica Neue"/>
            </a:endParaRPr>
          </a:p>
        </p:txBody>
      </p:sp>
      <p:sp>
        <p:nvSpPr>
          <p:cNvPr id="352" name="Google Shape;352;p33"/>
          <p:cNvSpPr/>
          <p:nvPr/>
        </p:nvSpPr>
        <p:spPr>
          <a:xfrm>
            <a:off x="10836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hr-HR" sz="2400" b="1" i="0" u="none" strike="noStrike" cap="none">
                <a:solidFill>
                  <a:schemeClr val="lt1"/>
                </a:solidFill>
                <a:latin typeface="Helvetica Neue"/>
                <a:ea typeface="Helvetica Neue"/>
                <a:cs typeface="Helvetica Neue"/>
                <a:sym typeface="Helvetica Neue"/>
              </a:rPr>
              <a:t>4.</a:t>
            </a:r>
            <a:endParaRPr lang="hr-HR" sz="1400" b="0" i="0" u="none" strike="noStrike" cap="none">
              <a:solidFill>
                <a:srgbClr val="000000"/>
              </a:solidFill>
              <a:latin typeface="Helvetica Neue"/>
              <a:ea typeface="Helvetica Neue"/>
              <a:cs typeface="Helvetica Neue"/>
              <a:sym typeface="Helvetica Neue"/>
            </a:endParaRPr>
          </a:p>
        </p:txBody>
      </p:sp>
      <p:sp>
        <p:nvSpPr>
          <p:cNvPr id="353" name="Google Shape;353;p33"/>
          <p:cNvSpPr/>
          <p:nvPr/>
        </p:nvSpPr>
        <p:spPr>
          <a:xfrm>
            <a:off x="7668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hr-HR" sz="2400" b="1" i="0" u="none" strike="noStrike" cap="none">
                <a:solidFill>
                  <a:schemeClr val="lt1"/>
                </a:solidFill>
                <a:latin typeface="Helvetica Neue"/>
                <a:ea typeface="Helvetica Neue"/>
                <a:cs typeface="Helvetica Neue"/>
                <a:sym typeface="Helvetica Neue"/>
              </a:rPr>
              <a:t>3.</a:t>
            </a:r>
            <a:endParaRPr lang="hr-HR" sz="1400" b="0" i="0" u="none" strike="noStrike" cap="none">
              <a:solidFill>
                <a:srgbClr val="000000"/>
              </a:solidFill>
              <a:latin typeface="Helvetica Neue"/>
              <a:ea typeface="Helvetica Neue"/>
              <a:cs typeface="Helvetica Neue"/>
              <a:sym typeface="Helvetica Neue"/>
            </a:endParaRPr>
          </a:p>
        </p:txBody>
      </p:sp>
      <p:sp>
        <p:nvSpPr>
          <p:cNvPr id="354" name="Google Shape;354;p33"/>
          <p:cNvSpPr txBox="1"/>
          <p:nvPr/>
        </p:nvSpPr>
        <p:spPr>
          <a:xfrm>
            <a:off x="4536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lvl="0" algn="ctr">
              <a:buSzPts val="2400"/>
            </a:pPr>
            <a:r>
              <a:rPr lang="hr-HR" sz="2400" dirty="0">
                <a:latin typeface="Helvetica Neue"/>
                <a:ea typeface="Helvetica Neue"/>
                <a:cs typeface="Helvetica Neue"/>
                <a:sym typeface="Helvetica Neue"/>
              </a:rPr>
              <a:t>Koje individualne i grupne snage i slabosti imate?</a:t>
            </a:r>
            <a:endParaRPr lang="hr-HR" sz="1400" b="0" i="0" u="none" strike="noStrike" cap="none" dirty="0">
              <a:solidFill>
                <a:srgbClr val="000000"/>
              </a:solidFill>
              <a:latin typeface="Helvetica Neue"/>
              <a:ea typeface="Helvetica Neue"/>
              <a:cs typeface="Helvetica Neue"/>
              <a:sym typeface="Helvetica Neue"/>
            </a:endParaRPr>
          </a:p>
        </p:txBody>
      </p:sp>
      <p:sp>
        <p:nvSpPr>
          <p:cNvPr id="355" name="Google Shape;355;p33"/>
          <p:cNvSpPr/>
          <p:nvPr/>
        </p:nvSpPr>
        <p:spPr>
          <a:xfrm>
            <a:off x="4500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hr-HR" sz="2400" b="1" i="0" u="none" strike="noStrike" cap="none">
                <a:solidFill>
                  <a:schemeClr val="lt1"/>
                </a:solidFill>
                <a:latin typeface="Helvetica Neue"/>
                <a:ea typeface="Helvetica Neue"/>
                <a:cs typeface="Helvetica Neue"/>
                <a:sym typeface="Helvetica Neue"/>
              </a:rPr>
              <a:t>2.</a:t>
            </a:r>
            <a:endParaRPr lang="hr-HR" sz="1400" b="0" i="0" u="none" strike="noStrike" cap="none">
              <a:solidFill>
                <a:srgbClr val="000000"/>
              </a:solidFill>
              <a:latin typeface="Helvetica Neue"/>
              <a:ea typeface="Helvetica Neue"/>
              <a:cs typeface="Helvetica Neue"/>
              <a:sym typeface="Helvetica Neue"/>
            </a:endParaRPr>
          </a:p>
        </p:txBody>
      </p:sp>
      <p:sp>
        <p:nvSpPr>
          <p:cNvPr id="356" name="Google Shape;356;p33"/>
          <p:cNvSpPr txBox="1"/>
          <p:nvPr/>
        </p:nvSpPr>
        <p:spPr>
          <a:xfrm>
            <a:off x="1368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lvl="0" algn="ctr">
              <a:buSzPts val="2400"/>
            </a:pPr>
            <a:r>
              <a:rPr lang="hr-HR" sz="2400" dirty="0">
                <a:latin typeface="Helvetica Neue"/>
                <a:ea typeface="Helvetica Neue"/>
                <a:cs typeface="Helvetica Neue"/>
                <a:sym typeface="Helvetica Neue"/>
              </a:rPr>
              <a:t>Koje potrebe, aspiracije i želje imate kratkoročno, srednjoročno i dugoročno?</a:t>
            </a:r>
            <a:endParaRPr lang="hr-HR" sz="1400" b="0" i="0" u="none" strike="noStrike" cap="none" dirty="0">
              <a:solidFill>
                <a:srgbClr val="000000"/>
              </a:solidFill>
              <a:latin typeface="Helvetica Neue"/>
              <a:ea typeface="Helvetica Neue"/>
              <a:cs typeface="Helvetica Neue"/>
              <a:sym typeface="Helvetica Neue"/>
            </a:endParaRPr>
          </a:p>
        </p:txBody>
      </p:sp>
      <p:sp>
        <p:nvSpPr>
          <p:cNvPr id="357" name="Google Shape;357;p33"/>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hr-HR" sz="2400" b="0" i="0" u="none" strike="noStrike" cap="none">
                <a:solidFill>
                  <a:schemeClr val="dk1"/>
                </a:solidFill>
                <a:latin typeface="Helvetica Neue"/>
                <a:ea typeface="Helvetica Neue"/>
                <a:cs typeface="Helvetica Neue"/>
                <a:sym typeface="Helvetica Neue"/>
              </a:rPr>
              <a:t>Reflection of your strength and weaknesses</a:t>
            </a:r>
            <a:endParaRPr lang="hr-HR"/>
          </a:p>
        </p:txBody>
      </p:sp>
      <p:sp>
        <p:nvSpPr>
          <p:cNvPr id="358" name="Google Shape;358;p33"/>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hr-HR" sz="2800" b="1" i="0" u="none" strike="noStrike" cap="none">
                <a:solidFill>
                  <a:srgbClr val="AED633"/>
                </a:solidFill>
                <a:latin typeface="Helvetica Neue"/>
                <a:ea typeface="Helvetica Neue"/>
                <a:cs typeface="Helvetica Neue"/>
                <a:sym typeface="Helvetica Neue"/>
              </a:rPr>
              <a:t>3.2 Faze razvoja(1)</a:t>
            </a:r>
            <a:endParaRPr lang="hr-HR" sz="1400" b="0" i="0" u="none" strike="noStrike" cap="none">
              <a:solidFill>
                <a:srgbClr val="000000"/>
              </a:solidFill>
              <a:latin typeface="Helvetica Neue"/>
              <a:ea typeface="Helvetica Neue"/>
              <a:cs typeface="Helvetica Neue"/>
              <a:sym typeface="Helvetica Neue"/>
            </a:endParaRPr>
          </a:p>
        </p:txBody>
      </p:sp>
      <p:sp>
        <p:nvSpPr>
          <p:cNvPr id="359" name="Google Shape;359;p33"/>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1" i="0" u="none" strike="noStrike" cap="none">
              <a:solidFill>
                <a:srgbClr val="000000"/>
              </a:solidFill>
              <a:latin typeface="Helvetica Neue"/>
              <a:ea typeface="Helvetica Neue"/>
              <a:cs typeface="Helvetica Neue"/>
              <a:sym typeface="Helvetica Neue"/>
            </a:endParaRPr>
          </a:p>
        </p:txBody>
      </p:sp>
      <p:sp>
        <p:nvSpPr>
          <p:cNvPr id="360" name="Google Shape;360;p33"/>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1" i="0" u="none" strike="noStrike" cap="none">
              <a:solidFill>
                <a:srgbClr val="000000"/>
              </a:solidFill>
              <a:latin typeface="Helvetica Neue"/>
              <a:ea typeface="Helvetica Neue"/>
              <a:cs typeface="Helvetica Neue"/>
              <a:sym typeface="Helvetica Neue"/>
            </a:endParaRPr>
          </a:p>
        </p:txBody>
      </p:sp>
      <p:sp>
        <p:nvSpPr>
          <p:cNvPr id="361" name="Google Shape;361;p33"/>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hr-HR" sz="2400" b="1" i="0" u="none" strike="noStrike" cap="none" dirty="0">
                <a:solidFill>
                  <a:schemeClr val="lt1"/>
                </a:solidFill>
                <a:latin typeface="Helvetica Neue"/>
                <a:ea typeface="Helvetica Neue"/>
                <a:cs typeface="Helvetica Neue"/>
                <a:sym typeface="Helvetica Neue"/>
              </a:rPr>
              <a:t>Faza refleksije</a:t>
            </a:r>
            <a:endParaRPr lang="hr-HR" dirty="0"/>
          </a:p>
        </p:txBody>
      </p:sp>
      <p:sp>
        <p:nvSpPr>
          <p:cNvPr id="362" name="Google Shape;362;p33"/>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1" i="0" u="none" strike="noStrike" cap="none">
              <a:solidFill>
                <a:srgbClr val="000000"/>
              </a:solidFill>
              <a:latin typeface="Helvetica Neue"/>
              <a:ea typeface="Helvetica Neue"/>
              <a:cs typeface="Helvetica Neue"/>
              <a:sym typeface="Helvetica Neue"/>
            </a:endParaRPr>
          </a:p>
        </p:txBody>
      </p:sp>
      <p:sp>
        <p:nvSpPr>
          <p:cNvPr id="363" name="Google Shape;363;p33"/>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hr-HR" sz="2400" b="0" i="0" u="none" strike="noStrike" cap="none">
                <a:solidFill>
                  <a:schemeClr val="lt1"/>
                </a:solidFill>
                <a:latin typeface="Helvetica Neue"/>
                <a:ea typeface="Helvetica Neue"/>
                <a:cs typeface="Helvetica Neue"/>
                <a:sym typeface="Helvetica Neue"/>
              </a:rPr>
              <a:t>Specific</a:t>
            </a:r>
            <a:r>
              <a:rPr lang="hr-HR" sz="2400" b="0" i="0" u="none" strike="noStrike" cap="none">
                <a:solidFill>
                  <a:srgbClr val="000000"/>
                </a:solidFill>
                <a:latin typeface="Helvetica Neue"/>
                <a:ea typeface="Helvetica Neue"/>
                <a:cs typeface="Helvetica Neue"/>
                <a:sym typeface="Helvetica Neue"/>
              </a:rPr>
              <a:t> </a:t>
            </a:r>
            <a:br>
              <a:rPr lang="hr-HR" sz="2400" b="0" i="0" u="none" strike="noStrike" cap="none">
                <a:solidFill>
                  <a:srgbClr val="000000"/>
                </a:solidFill>
                <a:latin typeface="Helvetica Neue"/>
                <a:ea typeface="Helvetica Neue"/>
                <a:cs typeface="Helvetica Neue"/>
                <a:sym typeface="Helvetica Neue"/>
              </a:rPr>
            </a:br>
            <a:r>
              <a:rPr lang="hr-HR" sz="2400" b="0" i="0" u="none" strike="noStrike" cap="none">
                <a:solidFill>
                  <a:schemeClr val="lt1"/>
                </a:solidFill>
                <a:latin typeface="Helvetica Neue"/>
                <a:ea typeface="Helvetica Neue"/>
                <a:cs typeface="Helvetica Neue"/>
                <a:sym typeface="Helvetica Neue"/>
              </a:rPr>
              <a:t>situations</a:t>
            </a:r>
            <a:endParaRPr lang="hr-HR"/>
          </a:p>
        </p:txBody>
      </p:sp>
      <p:sp>
        <p:nvSpPr>
          <p:cNvPr id="364" name="Google Shape;364;p33"/>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1" i="0" u="none" strike="noStrike" cap="none">
              <a:solidFill>
                <a:srgbClr val="000000"/>
              </a:solidFill>
              <a:latin typeface="Helvetica Neue"/>
              <a:ea typeface="Helvetica Neue"/>
              <a:cs typeface="Helvetica Neue"/>
              <a:sym typeface="Helvetica Neue"/>
            </a:endParaRPr>
          </a:p>
        </p:txBody>
      </p:sp>
      <p:sp>
        <p:nvSpPr>
          <p:cNvPr id="365" name="Google Shape;365;p33"/>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hr-HR" sz="2400" b="0" i="0" u="none" strike="noStrike" cap="none" dirty="0">
                <a:solidFill>
                  <a:schemeClr val="lt1"/>
                </a:solidFill>
                <a:latin typeface="Helvetica Neue"/>
                <a:ea typeface="Helvetica Neue"/>
                <a:cs typeface="Helvetica Neue"/>
                <a:sym typeface="Helvetica Neue"/>
              </a:rPr>
              <a:t>Gain more </a:t>
            </a:r>
            <a:br>
              <a:rPr lang="hr-HR" sz="2400" b="0" i="0" u="none" strike="noStrike" cap="none" dirty="0">
                <a:solidFill>
                  <a:schemeClr val="lt1"/>
                </a:solidFill>
                <a:latin typeface="Helvetica Neue"/>
                <a:ea typeface="Helvetica Neue"/>
                <a:cs typeface="Helvetica Neue"/>
                <a:sym typeface="Helvetica Neue"/>
              </a:rPr>
            </a:br>
            <a:r>
              <a:rPr lang="hr-HR" sz="2400" b="0" i="0" u="none" strike="noStrike" cap="none" dirty="0">
                <a:solidFill>
                  <a:schemeClr val="lt1"/>
                </a:solidFill>
                <a:latin typeface="Helvetica Neue"/>
                <a:ea typeface="Helvetica Neue"/>
                <a:cs typeface="Helvetica Neue"/>
                <a:sym typeface="Helvetica Neue"/>
              </a:rPr>
              <a:t>self-awareness</a:t>
            </a:r>
            <a:endParaRPr lang="hr-HR" dirty="0"/>
          </a:p>
        </p:txBody>
      </p:sp>
      <p:sp>
        <p:nvSpPr>
          <p:cNvPr id="366" name="Google Shape;366;p33"/>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a:solidFill>
                <a:schemeClr val="lt1"/>
              </a:solidFill>
              <a:latin typeface="Helvetica Neue"/>
              <a:ea typeface="Helvetica Neue"/>
              <a:cs typeface="Helvetica Neue"/>
              <a:sym typeface="Helvetica Neue"/>
            </a:endParaRPr>
          </a:p>
        </p:txBody>
      </p:sp>
      <p:sp>
        <p:nvSpPr>
          <p:cNvPr id="367" name="Google Shape;367;p33"/>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a:solidFill>
                <a:schemeClr val="dk1"/>
              </a:solidFill>
              <a:latin typeface="Helvetica Neue"/>
              <a:ea typeface="Helvetica Neue"/>
              <a:cs typeface="Helvetica Neue"/>
              <a:sym typeface="Helvetica Neue"/>
            </a:endParaRPr>
          </a:p>
        </p:txBody>
      </p:sp>
      <p:sp>
        <p:nvSpPr>
          <p:cNvPr id="368" name="Google Shape;368;p33"/>
          <p:cNvSpPr/>
          <p:nvPr/>
        </p:nvSpPr>
        <p:spPr>
          <a:xfrm>
            <a:off x="1331999"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hr-HR" sz="2400" b="1" i="0" u="none" strike="noStrike" cap="none">
                <a:solidFill>
                  <a:schemeClr val="lt1"/>
                </a:solidFill>
                <a:latin typeface="Helvetica Neue"/>
                <a:ea typeface="Helvetica Neue"/>
                <a:cs typeface="Helvetica Neue"/>
                <a:sym typeface="Helvetica Neue"/>
              </a:rPr>
              <a:t>1.</a:t>
            </a:r>
            <a:endParaRPr lang="hr-HR" sz="1400" b="0" i="0" u="none" strike="noStrike" cap="none">
              <a:solidFill>
                <a:srgbClr val="000000"/>
              </a:solidFill>
              <a:latin typeface="Helvetica Neue"/>
              <a:ea typeface="Helvetica Neue"/>
              <a:cs typeface="Helvetica Neue"/>
              <a:sym typeface="Helvetica Neue"/>
            </a:endParaRPr>
          </a:p>
        </p:txBody>
      </p:sp>
      <p:pic>
        <p:nvPicPr>
          <p:cNvPr id="369" name="Google Shape;369;p33" descr="Volltreffer Silhouette"/>
          <p:cNvPicPr preferRelativeResize="0"/>
          <p:nvPr/>
        </p:nvPicPr>
        <p:blipFill rotWithShape="1">
          <a:blip r:embed="rId3">
            <a:alphaModFix/>
          </a:blip>
          <a:srcRect/>
          <a:stretch/>
        </p:blipFill>
        <p:spPr>
          <a:xfrm>
            <a:off x="2448000" y="4356000"/>
            <a:ext cx="914400" cy="914400"/>
          </a:xfrm>
          <a:prstGeom prst="rect">
            <a:avLst/>
          </a:prstGeom>
          <a:noFill/>
          <a:ln>
            <a:noFill/>
          </a:ln>
        </p:spPr>
      </p:pic>
      <p:pic>
        <p:nvPicPr>
          <p:cNvPr id="370" name="Google Shape;370;p33" descr="Bodybuilder Silhouette"/>
          <p:cNvPicPr preferRelativeResize="0"/>
          <p:nvPr/>
        </p:nvPicPr>
        <p:blipFill rotWithShape="1">
          <a:blip r:embed="rId4">
            <a:alphaModFix/>
          </a:blip>
          <a:srcRect/>
          <a:stretch/>
        </p:blipFill>
        <p:spPr>
          <a:xfrm>
            <a:off x="5544000" y="4356000"/>
            <a:ext cx="914400" cy="914400"/>
          </a:xfrm>
          <a:prstGeom prst="rect">
            <a:avLst/>
          </a:prstGeom>
          <a:noFill/>
          <a:ln>
            <a:noFill/>
          </a:ln>
        </p:spPr>
      </p:pic>
      <p:pic>
        <p:nvPicPr>
          <p:cNvPr id="371" name="Google Shape;371;p33" descr="Ambition Silhouette"/>
          <p:cNvPicPr preferRelativeResize="0"/>
          <p:nvPr/>
        </p:nvPicPr>
        <p:blipFill rotWithShape="1">
          <a:blip r:embed="rId5">
            <a:alphaModFix/>
          </a:blip>
          <a:srcRect/>
          <a:stretch/>
        </p:blipFill>
        <p:spPr>
          <a:xfrm>
            <a:off x="8712000" y="4356000"/>
            <a:ext cx="914400" cy="914400"/>
          </a:xfrm>
          <a:prstGeom prst="rect">
            <a:avLst/>
          </a:prstGeom>
          <a:noFill/>
          <a:ln>
            <a:noFill/>
          </a:ln>
        </p:spPr>
      </p:pic>
      <p:pic>
        <p:nvPicPr>
          <p:cNvPr id="372" name="Google Shape;372;p33" descr="Sanduhr 30% Silhouette"/>
          <p:cNvPicPr preferRelativeResize="0"/>
          <p:nvPr/>
        </p:nvPicPr>
        <p:blipFill rotWithShape="1">
          <a:blip r:embed="rId6">
            <a:alphaModFix/>
          </a:blip>
          <a:srcRect/>
          <a:stretch/>
        </p:blipFill>
        <p:spPr>
          <a:xfrm>
            <a:off x="12024000" y="4464000"/>
            <a:ext cx="645999" cy="645999"/>
          </a:xfrm>
          <a:prstGeom prst="rect">
            <a:avLst/>
          </a:prstGeom>
          <a:noFill/>
          <a:ln>
            <a:noFill/>
          </a:ln>
        </p:spPr>
      </p:pic>
      <p:pic>
        <p:nvPicPr>
          <p:cNvPr id="373" name="Google Shape;373;p33" descr="Fragen Silhouette"/>
          <p:cNvPicPr preferRelativeResize="0"/>
          <p:nvPr/>
        </p:nvPicPr>
        <p:blipFill rotWithShape="1">
          <a:blip r:embed="rId7">
            <a:alphaModFix/>
          </a:blip>
          <a:srcRect/>
          <a:stretch/>
        </p:blipFill>
        <p:spPr>
          <a:xfrm>
            <a:off x="15120000" y="4356000"/>
            <a:ext cx="914400" cy="914400"/>
          </a:xfrm>
          <a:prstGeom prst="rect">
            <a:avLst/>
          </a:prstGeom>
          <a:noFill/>
          <a:ln>
            <a:noFill/>
          </a:ln>
        </p:spPr>
      </p:pic>
      <p:sp>
        <p:nvSpPr>
          <p:cNvPr id="374" name="Google Shape;374;p33"/>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chemeClr val="dk1"/>
                </a:solidFill>
                <a:latin typeface="Helvetica Neue"/>
                <a:ea typeface="Helvetica Neue"/>
                <a:cs typeface="Helvetica Neue"/>
                <a:sym typeface="Helvetica Neue"/>
              </a:rPr>
              <a:t>Izvor </a:t>
            </a:r>
            <a:r>
              <a:rPr lang="de-DE" sz="1200" b="0" i="0" u="none" strike="noStrike" cap="none" dirty="0" err="1">
                <a:solidFill>
                  <a:schemeClr val="dk1"/>
                </a:solidFill>
                <a:latin typeface="Helvetica Neue"/>
                <a:ea typeface="Helvetica Neue"/>
                <a:cs typeface="Helvetica Neue"/>
                <a:sym typeface="Helvetica Neue"/>
              </a:rPr>
              <a:t>br</a:t>
            </a:r>
            <a:r>
              <a:rPr lang="hr-HR" sz="1200" b="0" i="0" u="none" strike="noStrike" cap="none" dirty="0">
                <a:solidFill>
                  <a:schemeClr val="dk1"/>
                </a:solidFill>
                <a:latin typeface="Helvetica Neue"/>
                <a:ea typeface="Helvetica Neue"/>
                <a:cs typeface="Helvetica Neue"/>
                <a:sym typeface="Helvetica Neue"/>
              </a:rPr>
              <a:t>.: 2</a:t>
            </a:r>
            <a:endParaRPr lang="hr-HR" sz="1200" b="0" i="0" u="none" strike="noStrike" cap="none" dirty="0">
              <a:solidFill>
                <a:srgbClr val="000000"/>
              </a:solidFill>
              <a:latin typeface="Helvetica Neue"/>
              <a:ea typeface="Helvetica Neue"/>
              <a:cs typeface="Helvetica Neue"/>
              <a:sym typeface="Helvetica Neue"/>
            </a:endParaRPr>
          </a:p>
        </p:txBody>
      </p:sp>
      <p:sp>
        <p:nvSpPr>
          <p:cNvPr id="375" name="Google Shape;375;p33"/>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a:ea typeface="Helvetica Neue"/>
                <a:cs typeface="Helvetica Neue"/>
                <a:sym typeface="Helvetica Neue"/>
              </a:rPr>
              <a:t>3. Samosvijest</a:t>
            </a:r>
            <a:endParaRPr lang="hr-HR" sz="14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4"/>
          <p:cNvSpPr txBox="1"/>
          <p:nvPr/>
        </p:nvSpPr>
        <p:spPr>
          <a:xfrm>
            <a:off x="7704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lvl="0" algn="ctr">
              <a:buSzPts val="2400"/>
            </a:pPr>
            <a:r>
              <a:rPr lang="hr-HR" sz="2400">
                <a:latin typeface="Helvetica Neue"/>
                <a:ea typeface="Helvetica Neue"/>
                <a:cs typeface="Helvetica Neue"/>
                <a:sym typeface="Helvetica Neue"/>
              </a:rPr>
              <a:t>O kojoj temi možete govoriti 30 minuta bez ikakve pripreme?</a:t>
            </a:r>
            <a:endParaRPr lang="hr-HR" sz="2400" b="0" i="0" u="none" strike="noStrike" cap="none">
              <a:solidFill>
                <a:srgbClr val="000000"/>
              </a:solidFill>
              <a:latin typeface="Helvetica Neue"/>
              <a:ea typeface="Helvetica Neue"/>
              <a:cs typeface="Helvetica Neue"/>
              <a:sym typeface="Helvetica Neue"/>
            </a:endParaRPr>
          </a:p>
        </p:txBody>
      </p:sp>
      <p:sp>
        <p:nvSpPr>
          <p:cNvPr id="381" name="Google Shape;381;p34"/>
          <p:cNvSpPr/>
          <p:nvPr/>
        </p:nvSpPr>
        <p:spPr>
          <a:xfrm>
            <a:off x="7668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hr-HR" sz="2400" b="1" i="0" u="none" strike="noStrike" cap="none">
                <a:solidFill>
                  <a:schemeClr val="lt1"/>
                </a:solidFill>
                <a:latin typeface="Helvetica Neue"/>
                <a:ea typeface="Helvetica Neue"/>
                <a:cs typeface="Helvetica Neue"/>
                <a:sym typeface="Helvetica Neue"/>
              </a:rPr>
              <a:t>8.</a:t>
            </a:r>
            <a:endParaRPr lang="hr-HR" sz="1400" b="0" i="0" u="none" strike="noStrike" cap="none">
              <a:solidFill>
                <a:srgbClr val="000000"/>
              </a:solidFill>
              <a:latin typeface="Helvetica Neue"/>
              <a:ea typeface="Helvetica Neue"/>
              <a:cs typeface="Helvetica Neue"/>
              <a:sym typeface="Helvetica Neue"/>
            </a:endParaRPr>
          </a:p>
        </p:txBody>
      </p:sp>
      <p:sp>
        <p:nvSpPr>
          <p:cNvPr id="382" name="Google Shape;382;p34"/>
          <p:cNvSpPr txBox="1"/>
          <p:nvPr/>
        </p:nvSpPr>
        <p:spPr>
          <a:xfrm>
            <a:off x="4536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lvl="0" algn="ctr">
              <a:buSzPts val="2400"/>
            </a:pPr>
            <a:r>
              <a:rPr lang="hr-HR" sz="2400">
                <a:latin typeface="Helvetica Neue"/>
                <a:ea typeface="Helvetica Neue"/>
                <a:cs typeface="Helvetica Neue"/>
                <a:sym typeface="Helvetica Neue"/>
              </a:rPr>
              <a:t>Što prijatelji cijene kod tebe?</a:t>
            </a:r>
            <a:endParaRPr lang="hr-HR" sz="1400" b="0" i="0" u="none" strike="noStrike" cap="none">
              <a:solidFill>
                <a:srgbClr val="000000"/>
              </a:solidFill>
              <a:latin typeface="Helvetica Neue"/>
              <a:ea typeface="Helvetica Neue"/>
              <a:cs typeface="Helvetica Neue"/>
              <a:sym typeface="Helvetica Neue"/>
            </a:endParaRPr>
          </a:p>
        </p:txBody>
      </p:sp>
      <p:sp>
        <p:nvSpPr>
          <p:cNvPr id="383" name="Google Shape;383;p34"/>
          <p:cNvSpPr/>
          <p:nvPr/>
        </p:nvSpPr>
        <p:spPr>
          <a:xfrm>
            <a:off x="4500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hr-HR" sz="2400" b="1" i="0" u="none" strike="noStrike" cap="none">
                <a:solidFill>
                  <a:schemeClr val="lt1"/>
                </a:solidFill>
                <a:latin typeface="Helvetica Neue"/>
                <a:ea typeface="Helvetica Neue"/>
                <a:cs typeface="Helvetica Neue"/>
                <a:sym typeface="Helvetica Neue"/>
              </a:rPr>
              <a:t>7.</a:t>
            </a:r>
            <a:endParaRPr lang="hr-HR" sz="1400" b="0" i="0" u="none" strike="noStrike" cap="none">
              <a:solidFill>
                <a:srgbClr val="000000"/>
              </a:solidFill>
              <a:latin typeface="Helvetica Neue"/>
              <a:ea typeface="Helvetica Neue"/>
              <a:cs typeface="Helvetica Neue"/>
              <a:sym typeface="Helvetica Neue"/>
            </a:endParaRPr>
          </a:p>
        </p:txBody>
      </p:sp>
      <p:sp>
        <p:nvSpPr>
          <p:cNvPr id="384" name="Google Shape;384;p34"/>
          <p:cNvSpPr txBox="1"/>
          <p:nvPr/>
        </p:nvSpPr>
        <p:spPr>
          <a:xfrm>
            <a:off x="1368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lvl="0" algn="ctr">
              <a:buSzPts val="2400"/>
            </a:pPr>
            <a:r>
              <a:rPr lang="hr-HR" sz="2400">
                <a:latin typeface="Helvetica Neue"/>
                <a:ea typeface="Helvetica Neue"/>
                <a:cs typeface="Helvetica Neue"/>
                <a:sym typeface="Helvetica Neue"/>
              </a:rPr>
              <a:t>Na što ste u životu ponosni?</a:t>
            </a:r>
            <a:endParaRPr lang="hr-HR" sz="1400" b="0" i="0" u="none" strike="noStrike" cap="none">
              <a:solidFill>
                <a:srgbClr val="000000"/>
              </a:solidFill>
              <a:latin typeface="Helvetica Neue"/>
              <a:ea typeface="Helvetica Neue"/>
              <a:cs typeface="Helvetica Neue"/>
              <a:sym typeface="Helvetica Neue"/>
            </a:endParaRPr>
          </a:p>
        </p:txBody>
      </p:sp>
      <p:sp>
        <p:nvSpPr>
          <p:cNvPr id="385" name="Google Shape;385;p34"/>
          <p:cNvSpPr/>
          <p:nvPr/>
        </p:nvSpPr>
        <p:spPr>
          <a:xfrm>
            <a:off x="1331999"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hr-HR" sz="2400" b="1" i="0" u="none" strike="noStrike" cap="none">
                <a:solidFill>
                  <a:schemeClr val="lt1"/>
                </a:solidFill>
                <a:latin typeface="Helvetica Neue"/>
                <a:ea typeface="Helvetica Neue"/>
                <a:cs typeface="Helvetica Neue"/>
                <a:sym typeface="Helvetica Neue"/>
              </a:rPr>
              <a:t>6.</a:t>
            </a:r>
            <a:endParaRPr lang="hr-HR" sz="1400" b="0" i="0" u="none" strike="noStrike" cap="none">
              <a:solidFill>
                <a:srgbClr val="000000"/>
              </a:solidFill>
              <a:latin typeface="Helvetica Neue"/>
              <a:ea typeface="Helvetica Neue"/>
              <a:cs typeface="Helvetica Neue"/>
              <a:sym typeface="Helvetica Neue"/>
            </a:endParaRPr>
          </a:p>
        </p:txBody>
      </p:sp>
      <p:sp>
        <p:nvSpPr>
          <p:cNvPr id="386" name="Google Shape;386;p34"/>
          <p:cNvSpPr/>
          <p:nvPr/>
        </p:nvSpPr>
        <p:spPr>
          <a:xfrm>
            <a:off x="10984202" y="5689178"/>
            <a:ext cx="6447289" cy="3420000"/>
          </a:xfrm>
          <a:prstGeom prst="cloudCallout">
            <a:avLst>
              <a:gd name="adj1" fmla="val -50717"/>
              <a:gd name="adj2" fmla="val -67427"/>
            </a:avLst>
          </a:prstGeom>
          <a:solidFill>
            <a:srgbClr val="AED633">
              <a:alpha val="29803"/>
            </a:srgbClr>
          </a:solidFill>
          <a:ln w="9525" cap="flat" cmpd="sng">
            <a:solidFill>
              <a:srgbClr val="AED633"/>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0" i="0" u="none" strike="noStrike" cap="none">
              <a:solidFill>
                <a:srgbClr val="000000"/>
              </a:solidFill>
              <a:latin typeface="Helvetica Neue"/>
              <a:ea typeface="Helvetica Neue"/>
              <a:cs typeface="Helvetica Neue"/>
              <a:sym typeface="Helvetica Neue"/>
            </a:endParaRPr>
          </a:p>
        </p:txBody>
      </p:sp>
      <p:pic>
        <p:nvPicPr>
          <p:cNvPr id="387" name="Google Shape;387;p34" descr="Folgen Silhouette"/>
          <p:cNvPicPr preferRelativeResize="0"/>
          <p:nvPr/>
        </p:nvPicPr>
        <p:blipFill rotWithShape="1">
          <a:blip r:embed="rId3">
            <a:alphaModFix/>
          </a:blip>
          <a:srcRect/>
          <a:stretch/>
        </p:blipFill>
        <p:spPr>
          <a:xfrm>
            <a:off x="5616000" y="4356000"/>
            <a:ext cx="838200" cy="838200"/>
          </a:xfrm>
          <a:prstGeom prst="rect">
            <a:avLst/>
          </a:prstGeom>
          <a:noFill/>
          <a:ln>
            <a:noFill/>
          </a:ln>
        </p:spPr>
      </p:pic>
      <p:pic>
        <p:nvPicPr>
          <p:cNvPr id="388" name="Google Shape;388;p34" descr="Dozent Silhouette"/>
          <p:cNvPicPr preferRelativeResize="0"/>
          <p:nvPr/>
        </p:nvPicPr>
        <p:blipFill rotWithShape="1">
          <a:blip r:embed="rId4">
            <a:alphaModFix/>
          </a:blip>
          <a:srcRect/>
          <a:stretch/>
        </p:blipFill>
        <p:spPr>
          <a:xfrm>
            <a:off x="8748000" y="4356000"/>
            <a:ext cx="767648" cy="767648"/>
          </a:xfrm>
          <a:prstGeom prst="rect">
            <a:avLst/>
          </a:prstGeom>
          <a:noFill/>
          <a:ln>
            <a:noFill/>
          </a:ln>
        </p:spPr>
      </p:pic>
      <p:pic>
        <p:nvPicPr>
          <p:cNvPr id="389" name="Google Shape;389;p34" descr="Abgeschlossen Silhouette"/>
          <p:cNvPicPr preferRelativeResize="0"/>
          <p:nvPr/>
        </p:nvPicPr>
        <p:blipFill rotWithShape="1">
          <a:blip r:embed="rId5">
            <a:alphaModFix/>
          </a:blip>
          <a:srcRect/>
          <a:stretch/>
        </p:blipFill>
        <p:spPr>
          <a:xfrm>
            <a:off x="2412000" y="4356000"/>
            <a:ext cx="914400" cy="914400"/>
          </a:xfrm>
          <a:prstGeom prst="rect">
            <a:avLst/>
          </a:prstGeom>
          <a:noFill/>
          <a:ln>
            <a:noFill/>
          </a:ln>
        </p:spPr>
      </p:pic>
      <p:sp>
        <p:nvSpPr>
          <p:cNvPr id="390" name="Google Shape;390;p34"/>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hr-HR" sz="2800" b="1" i="0" u="none" strike="noStrike" cap="none">
                <a:solidFill>
                  <a:srgbClr val="AED633"/>
                </a:solidFill>
                <a:latin typeface="Helvetica Neue"/>
                <a:ea typeface="Helvetica Neue"/>
                <a:cs typeface="Helvetica Neue"/>
                <a:sym typeface="Helvetica Neue"/>
              </a:rPr>
              <a:t>3.2 Faze razvoja (2)</a:t>
            </a:r>
            <a:endParaRPr lang="hr-HR" sz="1400" b="0" i="0" u="none" strike="noStrike" cap="none">
              <a:solidFill>
                <a:srgbClr val="000000"/>
              </a:solidFill>
              <a:latin typeface="Helvetica Neue"/>
              <a:ea typeface="Helvetica Neue"/>
              <a:cs typeface="Helvetica Neue"/>
              <a:sym typeface="Helvetica Neue"/>
            </a:endParaRPr>
          </a:p>
        </p:txBody>
      </p:sp>
      <p:sp>
        <p:nvSpPr>
          <p:cNvPr id="391" name="Google Shape;391;p34"/>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1" i="0" u="none" strike="noStrike" cap="none">
              <a:solidFill>
                <a:srgbClr val="000000"/>
              </a:solidFill>
              <a:latin typeface="Helvetica Neue"/>
              <a:ea typeface="Helvetica Neue"/>
              <a:cs typeface="Helvetica Neue"/>
              <a:sym typeface="Helvetica Neue"/>
            </a:endParaRPr>
          </a:p>
        </p:txBody>
      </p:sp>
      <p:sp>
        <p:nvSpPr>
          <p:cNvPr id="392" name="Google Shape;392;p34"/>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1" i="0" u="none" strike="noStrike" cap="none">
              <a:solidFill>
                <a:srgbClr val="000000"/>
              </a:solidFill>
              <a:latin typeface="Helvetica Neue"/>
              <a:ea typeface="Helvetica Neue"/>
              <a:cs typeface="Helvetica Neue"/>
              <a:sym typeface="Helvetica Neue"/>
            </a:endParaRPr>
          </a:p>
        </p:txBody>
      </p:sp>
      <p:sp>
        <p:nvSpPr>
          <p:cNvPr id="393" name="Google Shape;393;p34"/>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hr-HR" sz="2400" b="1" i="0" u="none" strike="noStrike" cap="none">
                <a:solidFill>
                  <a:schemeClr val="lt1"/>
                </a:solidFill>
                <a:latin typeface="Helvetica Neue"/>
                <a:ea typeface="Helvetica Neue"/>
                <a:cs typeface="Helvetica Neue"/>
                <a:sym typeface="Helvetica Neue"/>
              </a:rPr>
              <a:t>Faza refeleksije</a:t>
            </a:r>
            <a:endParaRPr lang="hr-HR"/>
          </a:p>
        </p:txBody>
      </p:sp>
      <p:sp>
        <p:nvSpPr>
          <p:cNvPr id="394" name="Google Shape;394;p34"/>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1" i="0" u="none" strike="noStrike" cap="none">
              <a:solidFill>
                <a:srgbClr val="000000"/>
              </a:solidFill>
              <a:latin typeface="Helvetica Neue"/>
              <a:ea typeface="Helvetica Neue"/>
              <a:cs typeface="Helvetica Neue"/>
              <a:sym typeface="Helvetica Neue"/>
            </a:endParaRPr>
          </a:p>
        </p:txBody>
      </p:sp>
      <p:sp>
        <p:nvSpPr>
          <p:cNvPr id="395" name="Google Shape;395;p34"/>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hr-HR" sz="2400" b="0" i="0" u="none" strike="noStrike" cap="none">
                <a:solidFill>
                  <a:schemeClr val="lt1"/>
                </a:solidFill>
                <a:latin typeface="Helvetica Neue"/>
                <a:ea typeface="Helvetica Neue"/>
                <a:cs typeface="Helvetica Neue"/>
                <a:sym typeface="Helvetica Neue"/>
              </a:rPr>
              <a:t>Specific</a:t>
            </a:r>
            <a:r>
              <a:rPr lang="hr-HR" sz="2400" b="0" i="0" u="none" strike="noStrike" cap="none">
                <a:solidFill>
                  <a:srgbClr val="000000"/>
                </a:solidFill>
                <a:latin typeface="Helvetica Neue"/>
                <a:ea typeface="Helvetica Neue"/>
                <a:cs typeface="Helvetica Neue"/>
                <a:sym typeface="Helvetica Neue"/>
              </a:rPr>
              <a:t> </a:t>
            </a:r>
            <a:br>
              <a:rPr lang="hr-HR" sz="2400" b="0" i="0" u="none" strike="noStrike" cap="none">
                <a:solidFill>
                  <a:srgbClr val="000000"/>
                </a:solidFill>
                <a:latin typeface="Helvetica Neue"/>
                <a:ea typeface="Helvetica Neue"/>
                <a:cs typeface="Helvetica Neue"/>
                <a:sym typeface="Helvetica Neue"/>
              </a:rPr>
            </a:br>
            <a:r>
              <a:rPr lang="hr-HR" sz="2400" b="0" i="0" u="none" strike="noStrike" cap="none">
                <a:solidFill>
                  <a:schemeClr val="lt1"/>
                </a:solidFill>
                <a:latin typeface="Helvetica Neue"/>
                <a:ea typeface="Helvetica Neue"/>
                <a:cs typeface="Helvetica Neue"/>
                <a:sym typeface="Helvetica Neue"/>
              </a:rPr>
              <a:t>situations</a:t>
            </a:r>
            <a:endParaRPr lang="hr-HR"/>
          </a:p>
        </p:txBody>
      </p:sp>
      <p:sp>
        <p:nvSpPr>
          <p:cNvPr id="396" name="Google Shape;396;p34"/>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1" i="0" u="none" strike="noStrike" cap="none">
              <a:solidFill>
                <a:srgbClr val="000000"/>
              </a:solidFill>
              <a:latin typeface="Helvetica Neue"/>
              <a:ea typeface="Helvetica Neue"/>
              <a:cs typeface="Helvetica Neue"/>
              <a:sym typeface="Helvetica Neue"/>
            </a:endParaRPr>
          </a:p>
        </p:txBody>
      </p:sp>
      <p:sp>
        <p:nvSpPr>
          <p:cNvPr id="397" name="Google Shape;397;p34"/>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hr-HR" sz="2400" b="0" i="0" u="none" strike="noStrike" cap="none">
                <a:solidFill>
                  <a:schemeClr val="lt1"/>
                </a:solidFill>
                <a:latin typeface="Helvetica Neue"/>
                <a:ea typeface="Helvetica Neue"/>
                <a:cs typeface="Helvetica Neue"/>
                <a:sym typeface="Helvetica Neue"/>
              </a:rPr>
              <a:t>Gain more </a:t>
            </a:r>
            <a:br>
              <a:rPr lang="hr-HR" sz="2400" b="0" i="0" u="none" strike="noStrike" cap="none">
                <a:solidFill>
                  <a:schemeClr val="lt1"/>
                </a:solidFill>
                <a:latin typeface="Helvetica Neue"/>
                <a:ea typeface="Helvetica Neue"/>
                <a:cs typeface="Helvetica Neue"/>
                <a:sym typeface="Helvetica Neue"/>
              </a:rPr>
            </a:br>
            <a:r>
              <a:rPr lang="hr-HR" sz="2400" b="0" i="0" u="none" strike="noStrike" cap="none">
                <a:solidFill>
                  <a:schemeClr val="lt1"/>
                </a:solidFill>
                <a:latin typeface="Helvetica Neue"/>
                <a:ea typeface="Helvetica Neue"/>
                <a:cs typeface="Helvetica Neue"/>
                <a:sym typeface="Helvetica Neue"/>
              </a:rPr>
              <a:t>self-awareness</a:t>
            </a:r>
            <a:endParaRPr lang="hr-HR"/>
          </a:p>
        </p:txBody>
      </p:sp>
      <p:sp>
        <p:nvSpPr>
          <p:cNvPr id="398" name="Google Shape;398;p34"/>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a:solidFill>
                <a:schemeClr val="lt1"/>
              </a:solidFill>
              <a:latin typeface="Helvetica Neue"/>
              <a:ea typeface="Helvetica Neue"/>
              <a:cs typeface="Helvetica Neue"/>
              <a:sym typeface="Helvetica Neue"/>
            </a:endParaRPr>
          </a:p>
        </p:txBody>
      </p:sp>
      <p:sp>
        <p:nvSpPr>
          <p:cNvPr id="399" name="Google Shape;399;p34"/>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a:solidFill>
                <a:schemeClr val="dk1"/>
              </a:solidFill>
              <a:latin typeface="Helvetica Neue"/>
              <a:ea typeface="Helvetica Neue"/>
              <a:cs typeface="Helvetica Neue"/>
              <a:sym typeface="Helvetica Neue"/>
            </a:endParaRPr>
          </a:p>
        </p:txBody>
      </p:sp>
      <p:sp>
        <p:nvSpPr>
          <p:cNvPr id="400" name="Google Shape;400;p34"/>
          <p:cNvSpPr txBox="1"/>
          <p:nvPr/>
        </p:nvSpPr>
        <p:spPr>
          <a:xfrm>
            <a:off x="11714570" y="6455979"/>
            <a:ext cx="5158800" cy="1938992"/>
          </a:xfrm>
          <a:prstGeom prst="rect">
            <a:avLst/>
          </a:prstGeom>
          <a:noFill/>
          <a:ln>
            <a:noFill/>
          </a:ln>
        </p:spPr>
        <p:txBody>
          <a:bodyPr spcFirstLastPara="1" wrap="square" lIns="91425" tIns="45700" rIns="91425" bIns="45700" anchor="t" anchorCtr="0">
            <a:noAutofit/>
          </a:bodyPr>
          <a:lstStyle/>
          <a:p>
            <a:pPr lvl="0" algn="ctr">
              <a:buSzPts val="2000"/>
            </a:pPr>
            <a:r>
              <a:rPr lang="hr-HR" sz="2000">
                <a:latin typeface="Helvetica Neue"/>
                <a:ea typeface="Helvetica Neue"/>
                <a:cs typeface="Helvetica Neue"/>
                <a:sym typeface="Helvetica Neue"/>
              </a:rPr>
              <a:t>Ako se ne možete sjetiti što biste rekli, a dobro poznajete ostale članove tima, vježbu možete napraviti dodatno i za jednog člana tima. Koje su posebne osobine te osobe, što on ili ona može učiniti posebno dobro, itd.?</a:t>
            </a:r>
            <a:endParaRPr lang="hr-HR" sz="1400" b="0" i="0" u="none" strike="noStrike" cap="none">
              <a:solidFill>
                <a:srgbClr val="000000"/>
              </a:solidFill>
              <a:latin typeface="Helvetica Neue"/>
              <a:ea typeface="Helvetica Neue"/>
              <a:cs typeface="Helvetica Neue"/>
              <a:sym typeface="Helvetica Neue"/>
            </a:endParaRPr>
          </a:p>
        </p:txBody>
      </p:sp>
      <p:sp>
        <p:nvSpPr>
          <p:cNvPr id="401" name="Google Shape;401;p34"/>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chemeClr val="dk1"/>
                </a:solidFill>
                <a:latin typeface="Helvetica Neue"/>
                <a:ea typeface="Helvetica Neue"/>
                <a:cs typeface="Helvetica Neue"/>
                <a:sym typeface="Helvetica Neue"/>
              </a:rPr>
              <a:t>Izvor </a:t>
            </a:r>
            <a:r>
              <a:rPr lang="de-DE" sz="1200" b="0" i="0" u="none" strike="noStrike" cap="none" dirty="0" err="1">
                <a:solidFill>
                  <a:schemeClr val="dk1"/>
                </a:solidFill>
                <a:latin typeface="Helvetica Neue"/>
                <a:ea typeface="Helvetica Neue"/>
                <a:cs typeface="Helvetica Neue"/>
                <a:sym typeface="Helvetica Neue"/>
              </a:rPr>
              <a:t>br</a:t>
            </a:r>
            <a:r>
              <a:rPr lang="hr-HR" sz="1200" b="0" i="0" u="none" strike="noStrike" cap="none" dirty="0">
                <a:solidFill>
                  <a:schemeClr val="dk1"/>
                </a:solidFill>
                <a:latin typeface="Helvetica Neue"/>
                <a:ea typeface="Helvetica Neue"/>
                <a:cs typeface="Helvetica Neue"/>
                <a:sym typeface="Helvetica Neue"/>
              </a:rPr>
              <a:t>.: 2</a:t>
            </a:r>
            <a:endParaRPr lang="hr-HR" sz="1200" b="0" i="0" u="none" strike="noStrike" cap="none" dirty="0">
              <a:solidFill>
                <a:srgbClr val="000000"/>
              </a:solidFill>
              <a:latin typeface="Helvetica Neue"/>
              <a:ea typeface="Helvetica Neue"/>
              <a:cs typeface="Helvetica Neue"/>
              <a:sym typeface="Helvetica Neue"/>
            </a:endParaRPr>
          </a:p>
        </p:txBody>
      </p:sp>
      <p:sp>
        <p:nvSpPr>
          <p:cNvPr id="402" name="Google Shape;402;p34"/>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a:ea typeface="Helvetica Neue"/>
                <a:cs typeface="Helvetica Neue"/>
                <a:sym typeface="Helvetica Neue"/>
              </a:rPr>
              <a:t>3. Samosvijest</a:t>
            </a:r>
            <a:endParaRPr lang="hr-HR" sz="14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3"/>
          <p:cNvSpPr txBox="1"/>
          <p:nvPr/>
        </p:nvSpPr>
        <p:spPr>
          <a:xfrm>
            <a:off x="1295398" y="8928000"/>
            <a:ext cx="4068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chemeClr val="dk1"/>
                </a:solidFill>
                <a:latin typeface="Helvetica Neue"/>
                <a:ea typeface="Helvetica Neue"/>
                <a:cs typeface="Helvetica Neue"/>
                <a:sym typeface="Helvetica Neue"/>
              </a:rPr>
              <a:t>Izvor </a:t>
            </a:r>
            <a:r>
              <a:rPr lang="de-DE" sz="1200" b="0" i="0" u="none" strike="noStrike" cap="none" dirty="0" err="1">
                <a:solidFill>
                  <a:schemeClr val="dk1"/>
                </a:solidFill>
                <a:latin typeface="Helvetica Neue"/>
                <a:ea typeface="Helvetica Neue"/>
                <a:cs typeface="Helvetica Neue"/>
                <a:sym typeface="Helvetica Neue"/>
              </a:rPr>
              <a:t>br</a:t>
            </a:r>
            <a:r>
              <a:rPr lang="hr-HR" sz="1200" b="0" i="0" u="none" strike="noStrike" cap="none" dirty="0">
                <a:solidFill>
                  <a:schemeClr val="dk1"/>
                </a:solidFill>
                <a:latin typeface="Helvetica Neue"/>
                <a:ea typeface="Helvetica Neue"/>
                <a:cs typeface="Helvetica Neue"/>
                <a:sym typeface="Helvetica Neue"/>
              </a:rPr>
              <a:t>.: 1</a:t>
            </a:r>
            <a:endParaRPr lang="hr-HR" sz="1200" b="0" i="0" u="none" strike="noStrike" cap="none" dirty="0">
              <a:solidFill>
                <a:srgbClr val="000000"/>
              </a:solidFill>
              <a:latin typeface="Helvetica Neue"/>
              <a:ea typeface="Helvetica Neue"/>
              <a:cs typeface="Helvetica Neue"/>
              <a:sym typeface="Helvetica Neue"/>
            </a:endParaRPr>
          </a:p>
        </p:txBody>
      </p:sp>
      <p:sp>
        <p:nvSpPr>
          <p:cNvPr id="408" name="Google Shape;408;p13"/>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hr-HR" sz="2800" b="1" i="0" u="none" strike="noStrike" cap="none">
                <a:solidFill>
                  <a:srgbClr val="AED633"/>
                </a:solidFill>
                <a:latin typeface="Helvetica Neue"/>
                <a:ea typeface="Helvetica Neue"/>
                <a:cs typeface="Helvetica Neue"/>
                <a:sym typeface="Helvetica Neue"/>
              </a:rPr>
              <a:t>3.2 Faze razvoja</a:t>
            </a:r>
            <a:endParaRPr lang="hr-HR" sz="1400" b="0" i="0" u="none" strike="noStrike" cap="none">
              <a:solidFill>
                <a:srgbClr val="000000"/>
              </a:solidFill>
              <a:latin typeface="Helvetica Neue"/>
              <a:ea typeface="Helvetica Neue"/>
              <a:cs typeface="Helvetica Neue"/>
              <a:sym typeface="Helvetica Neue"/>
            </a:endParaRPr>
          </a:p>
        </p:txBody>
      </p:sp>
      <p:sp>
        <p:nvSpPr>
          <p:cNvPr id="409" name="Google Shape;409;p13"/>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1" i="0" u="none" strike="noStrike" cap="none">
              <a:solidFill>
                <a:srgbClr val="000000"/>
              </a:solidFill>
              <a:latin typeface="Helvetica Neue"/>
              <a:ea typeface="Helvetica Neue"/>
              <a:cs typeface="Helvetica Neue"/>
              <a:sym typeface="Helvetica Neue"/>
            </a:endParaRPr>
          </a:p>
        </p:txBody>
      </p:sp>
      <p:sp>
        <p:nvSpPr>
          <p:cNvPr id="410" name="Google Shape;410;p13"/>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1" i="0" u="none" strike="noStrike" cap="none">
              <a:solidFill>
                <a:srgbClr val="000000"/>
              </a:solidFill>
              <a:latin typeface="Helvetica Neue"/>
              <a:ea typeface="Helvetica Neue"/>
              <a:cs typeface="Helvetica Neue"/>
              <a:sym typeface="Helvetica Neue"/>
            </a:endParaRPr>
          </a:p>
        </p:txBody>
      </p:sp>
      <p:sp>
        <p:nvSpPr>
          <p:cNvPr id="411" name="Google Shape;411;p13"/>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hr-HR" sz="2400" b="1" i="0" u="none" strike="noStrike" cap="none">
                <a:solidFill>
                  <a:schemeClr val="lt1"/>
                </a:solidFill>
                <a:latin typeface="Helvetica Neue"/>
                <a:ea typeface="Helvetica Neue"/>
                <a:cs typeface="Helvetica Neue"/>
                <a:sym typeface="Helvetica Neue"/>
              </a:rPr>
              <a:t>Faza refleksije</a:t>
            </a:r>
            <a:endParaRPr lang="hr-HR"/>
          </a:p>
        </p:txBody>
      </p:sp>
      <p:sp>
        <p:nvSpPr>
          <p:cNvPr id="412" name="Google Shape;412;p13"/>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1" i="0" u="none" strike="noStrike" cap="none">
              <a:solidFill>
                <a:srgbClr val="000000"/>
              </a:solidFill>
              <a:latin typeface="Helvetica Neue"/>
              <a:ea typeface="Helvetica Neue"/>
              <a:cs typeface="Helvetica Neue"/>
              <a:sym typeface="Helvetica Neue"/>
            </a:endParaRPr>
          </a:p>
        </p:txBody>
      </p:sp>
      <p:sp>
        <p:nvSpPr>
          <p:cNvPr id="413" name="Google Shape;413;p13"/>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hr-HR" sz="2400" b="0" i="0" u="none" strike="noStrike" cap="none">
                <a:solidFill>
                  <a:schemeClr val="lt1"/>
                </a:solidFill>
                <a:latin typeface="Helvetica Neue"/>
                <a:ea typeface="Helvetica Neue"/>
                <a:cs typeface="Helvetica Neue"/>
                <a:sym typeface="Helvetica Neue"/>
              </a:rPr>
              <a:t>Specific</a:t>
            </a:r>
            <a:r>
              <a:rPr lang="hr-HR" sz="2400" b="0" i="0" u="none" strike="noStrike" cap="none">
                <a:solidFill>
                  <a:srgbClr val="000000"/>
                </a:solidFill>
                <a:latin typeface="Helvetica Neue"/>
                <a:ea typeface="Helvetica Neue"/>
                <a:cs typeface="Helvetica Neue"/>
                <a:sym typeface="Helvetica Neue"/>
              </a:rPr>
              <a:t> </a:t>
            </a:r>
            <a:br>
              <a:rPr lang="hr-HR" sz="2400" b="0" i="0" u="none" strike="noStrike" cap="none">
                <a:solidFill>
                  <a:srgbClr val="000000"/>
                </a:solidFill>
                <a:latin typeface="Helvetica Neue"/>
                <a:ea typeface="Helvetica Neue"/>
                <a:cs typeface="Helvetica Neue"/>
                <a:sym typeface="Helvetica Neue"/>
              </a:rPr>
            </a:br>
            <a:r>
              <a:rPr lang="hr-HR" sz="2400" b="0" i="0" u="none" strike="noStrike" cap="none">
                <a:solidFill>
                  <a:schemeClr val="lt1"/>
                </a:solidFill>
                <a:latin typeface="Helvetica Neue"/>
                <a:ea typeface="Helvetica Neue"/>
                <a:cs typeface="Helvetica Neue"/>
                <a:sym typeface="Helvetica Neue"/>
              </a:rPr>
              <a:t>situations</a:t>
            </a:r>
            <a:endParaRPr lang="hr-HR"/>
          </a:p>
        </p:txBody>
      </p:sp>
      <p:sp>
        <p:nvSpPr>
          <p:cNvPr id="414" name="Google Shape;414;p13"/>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1" i="0" u="none" strike="noStrike" cap="none">
              <a:solidFill>
                <a:srgbClr val="000000"/>
              </a:solidFill>
              <a:latin typeface="Helvetica Neue"/>
              <a:ea typeface="Helvetica Neue"/>
              <a:cs typeface="Helvetica Neue"/>
              <a:sym typeface="Helvetica Neue"/>
            </a:endParaRPr>
          </a:p>
        </p:txBody>
      </p:sp>
      <p:sp>
        <p:nvSpPr>
          <p:cNvPr id="415" name="Google Shape;415;p13"/>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hr-HR" sz="2400" b="0" i="0" u="none" strike="noStrike" cap="none">
                <a:solidFill>
                  <a:schemeClr val="lt1"/>
                </a:solidFill>
                <a:latin typeface="Helvetica Neue"/>
                <a:ea typeface="Helvetica Neue"/>
                <a:cs typeface="Helvetica Neue"/>
                <a:sym typeface="Helvetica Neue"/>
              </a:rPr>
              <a:t>Gain more </a:t>
            </a:r>
            <a:br>
              <a:rPr lang="hr-HR" sz="2400" b="0" i="0" u="none" strike="noStrike" cap="none">
                <a:solidFill>
                  <a:schemeClr val="lt1"/>
                </a:solidFill>
                <a:latin typeface="Helvetica Neue"/>
                <a:ea typeface="Helvetica Neue"/>
                <a:cs typeface="Helvetica Neue"/>
                <a:sym typeface="Helvetica Neue"/>
              </a:rPr>
            </a:br>
            <a:r>
              <a:rPr lang="hr-HR" sz="2400" b="0" i="0" u="none" strike="noStrike" cap="none">
                <a:solidFill>
                  <a:schemeClr val="lt1"/>
                </a:solidFill>
                <a:latin typeface="Helvetica Neue"/>
                <a:ea typeface="Helvetica Neue"/>
                <a:cs typeface="Helvetica Neue"/>
                <a:sym typeface="Helvetica Neue"/>
              </a:rPr>
              <a:t>self-awareness</a:t>
            </a:r>
            <a:endParaRPr lang="hr-HR"/>
          </a:p>
        </p:txBody>
      </p:sp>
      <p:sp>
        <p:nvSpPr>
          <p:cNvPr id="416" name="Google Shape;416;p13"/>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a:solidFill>
                <a:schemeClr val="lt1"/>
              </a:solidFill>
              <a:latin typeface="Helvetica Neue"/>
              <a:ea typeface="Helvetica Neue"/>
              <a:cs typeface="Helvetica Neue"/>
              <a:sym typeface="Helvetica Neue"/>
            </a:endParaRPr>
          </a:p>
        </p:txBody>
      </p:sp>
      <p:sp>
        <p:nvSpPr>
          <p:cNvPr id="417" name="Google Shape;417;p13"/>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a:solidFill>
                <a:schemeClr val="dk1"/>
              </a:solidFill>
              <a:latin typeface="Helvetica Neue"/>
              <a:ea typeface="Helvetica Neue"/>
              <a:cs typeface="Helvetica Neue"/>
              <a:sym typeface="Helvetica Neue"/>
            </a:endParaRPr>
          </a:p>
        </p:txBody>
      </p:sp>
      <p:sp>
        <p:nvSpPr>
          <p:cNvPr id="418" name="Google Shape;418;p13"/>
          <p:cNvSpPr txBox="1"/>
          <p:nvPr/>
        </p:nvSpPr>
        <p:spPr>
          <a:xfrm>
            <a:off x="1296000" y="3384000"/>
            <a:ext cx="15624000" cy="461624"/>
          </a:xfrm>
          <a:prstGeom prst="rect">
            <a:avLst/>
          </a:prstGeom>
          <a:noFill/>
          <a:ln>
            <a:noFill/>
          </a:ln>
        </p:spPr>
        <p:txBody>
          <a:bodyPr spcFirstLastPara="1" wrap="square" lIns="91425" tIns="45700" rIns="91425" bIns="45700" anchor="t" anchorCtr="0">
            <a:noAutofit/>
          </a:bodyPr>
          <a:lstStyle/>
          <a:p>
            <a:pPr lvl="0">
              <a:buSzPts val="2400"/>
            </a:pPr>
            <a:r>
              <a:rPr lang="hr-HR" sz="2400">
                <a:solidFill>
                  <a:schemeClr val="dk1"/>
                </a:solidFill>
                <a:latin typeface="Helvetica Neue"/>
                <a:ea typeface="Helvetica Neue"/>
                <a:cs typeface="Helvetica Neue"/>
                <a:sym typeface="Helvetica Neue"/>
              </a:rPr>
              <a:t>Refleksija obrasca razmišljanja</a:t>
            </a:r>
            <a:endParaRPr lang="hr-HR"/>
          </a:p>
        </p:txBody>
      </p:sp>
      <p:sp>
        <p:nvSpPr>
          <p:cNvPr id="419" name="Google Shape;419;p13"/>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a:ea typeface="Helvetica Neue"/>
                <a:cs typeface="Helvetica Neue"/>
                <a:sym typeface="Helvetica Neue"/>
              </a:rPr>
              <a:t>3. Samosvijest</a:t>
            </a:r>
            <a:endParaRPr lang="hr-HR" sz="1400" b="0" i="0" u="none" strike="noStrike" cap="none">
              <a:solidFill>
                <a:srgbClr val="000000"/>
              </a:solidFill>
              <a:latin typeface="Helvetica Neue"/>
              <a:ea typeface="Helvetica Neue"/>
              <a:cs typeface="Helvetica Neue"/>
              <a:sym typeface="Helvetica Neue"/>
            </a:endParaRPr>
          </a:p>
        </p:txBody>
      </p:sp>
      <p:grpSp>
        <p:nvGrpSpPr>
          <p:cNvPr id="420" name="Google Shape;420;p13"/>
          <p:cNvGrpSpPr/>
          <p:nvPr/>
        </p:nvGrpSpPr>
        <p:grpSpPr>
          <a:xfrm>
            <a:off x="1980000" y="3996000"/>
            <a:ext cx="15084000" cy="1116000"/>
            <a:chOff x="1980000" y="3996000"/>
            <a:chExt cx="15084000" cy="1116000"/>
          </a:xfrm>
        </p:grpSpPr>
        <p:sp>
          <p:nvSpPr>
            <p:cNvPr id="421" name="Google Shape;421;p13"/>
            <p:cNvSpPr txBox="1"/>
            <p:nvPr/>
          </p:nvSpPr>
          <p:spPr>
            <a:xfrm>
              <a:off x="8028000" y="3996000"/>
              <a:ext cx="9036000" cy="1116000"/>
            </a:xfrm>
            <a:prstGeom prst="rect">
              <a:avLst/>
            </a:prstGeom>
            <a:noFill/>
            <a:ln w="28575" cap="flat" cmpd="sng">
              <a:solidFill>
                <a:srgbClr val="AED633"/>
              </a:solidFill>
              <a:prstDash val="solid"/>
              <a:round/>
              <a:headEnd type="none" w="sm" len="sm"/>
              <a:tailEnd type="none" w="sm" len="sm"/>
            </a:ln>
          </p:spPr>
          <p:txBody>
            <a:bodyPr spcFirstLastPara="1" wrap="square" lIns="468000" tIns="45700" rIns="91425" bIns="45700" anchor="ctr" anchorCtr="0">
              <a:noAutofit/>
            </a:bodyPr>
            <a:lstStyle/>
            <a:p>
              <a:pPr marL="342900" lvl="0" indent="-342900">
                <a:buSzPts val="2400"/>
                <a:buFont typeface="Noto Sans Symbols"/>
                <a:buChar char="⮚"/>
              </a:pPr>
              <a:r>
                <a:rPr lang="hr-HR" sz="2400" dirty="0">
                  <a:latin typeface="Helvetica Neue"/>
                  <a:ea typeface="Helvetica Neue"/>
                  <a:cs typeface="Helvetica Neue"/>
                  <a:sym typeface="Helvetica Neue"/>
                </a:rPr>
                <a:t>Umjesto da o sebi mislite loše, možete li nešto naučiti iz svojih pogrešaka?</a:t>
              </a:r>
              <a:endParaRPr lang="hr-HR" dirty="0"/>
            </a:p>
          </p:txBody>
        </p:sp>
        <p:sp>
          <p:nvSpPr>
            <p:cNvPr id="422" name="Google Shape;422;p13"/>
            <p:cNvSpPr/>
            <p:nvPr/>
          </p:nvSpPr>
          <p:spPr>
            <a:xfrm>
              <a:off x="1980000" y="3996000"/>
              <a:ext cx="6336000" cy="1116000"/>
            </a:xfrm>
            <a:prstGeom prst="roundRect">
              <a:avLst>
                <a:gd name="adj" fmla="val 16667"/>
              </a:avLst>
            </a:prstGeom>
            <a:solidFill>
              <a:schemeClr val="lt1"/>
            </a:solidFill>
            <a:ln w="28575" cap="flat" cmpd="sng">
              <a:solidFill>
                <a:srgbClr val="4D94B7"/>
              </a:solidFill>
              <a:prstDash val="solid"/>
              <a:round/>
              <a:headEnd type="none" w="sm" len="sm"/>
              <a:tailEnd type="none" w="sm" len="sm"/>
            </a:ln>
          </p:spPr>
          <p:txBody>
            <a:bodyPr spcFirstLastPara="1" wrap="square" lIns="360000" tIns="45700" rIns="91425" bIns="45700" anchor="ctr" anchorCtr="0">
              <a:noAutofit/>
            </a:bodyPr>
            <a:lstStyle/>
            <a:p>
              <a:pPr lvl="0"/>
              <a:r>
                <a:rPr lang="hr-HR" sz="2400" dirty="0">
                  <a:latin typeface="Helvetica Neue"/>
                  <a:ea typeface="Helvetica Neue"/>
                  <a:cs typeface="Helvetica Neue"/>
                  <a:sym typeface="Helvetica Neue"/>
                </a:rPr>
                <a:t>U kojim trenucima mislite loše o sebi i zašto?</a:t>
              </a:r>
              <a:endParaRPr lang="hr-HR" dirty="0"/>
            </a:p>
          </p:txBody>
        </p:sp>
      </p:grpSp>
      <p:grpSp>
        <p:nvGrpSpPr>
          <p:cNvPr id="423" name="Google Shape;423;p13"/>
          <p:cNvGrpSpPr/>
          <p:nvPr/>
        </p:nvGrpSpPr>
        <p:grpSpPr>
          <a:xfrm>
            <a:off x="2090197" y="7560000"/>
            <a:ext cx="14973803" cy="1116000"/>
            <a:chOff x="2090197" y="7560000"/>
            <a:chExt cx="14973803" cy="1116000"/>
          </a:xfrm>
        </p:grpSpPr>
        <p:sp>
          <p:nvSpPr>
            <p:cNvPr id="424" name="Google Shape;424;p13"/>
            <p:cNvSpPr txBox="1"/>
            <p:nvPr/>
          </p:nvSpPr>
          <p:spPr>
            <a:xfrm>
              <a:off x="8028000" y="7560000"/>
              <a:ext cx="9036000" cy="1116000"/>
            </a:xfrm>
            <a:prstGeom prst="rect">
              <a:avLst/>
            </a:prstGeom>
            <a:noFill/>
            <a:ln w="28575" cap="flat" cmpd="sng">
              <a:solidFill>
                <a:srgbClr val="AED633"/>
              </a:solidFill>
              <a:prstDash val="solid"/>
              <a:round/>
              <a:headEnd type="none" w="sm" len="sm"/>
              <a:tailEnd type="none" w="sm" len="sm"/>
            </a:ln>
          </p:spPr>
          <p:txBody>
            <a:bodyPr spcFirstLastPara="1" wrap="square" lIns="468000" tIns="45700" rIns="91425" bIns="45700" anchor="ctr" anchorCtr="0">
              <a:noAutofit/>
            </a:bodyPr>
            <a:lstStyle/>
            <a:p>
              <a:pPr marL="342900" lvl="0" indent="-342900">
                <a:buSzPts val="2400"/>
                <a:buFont typeface="Noto Sans Symbols"/>
                <a:buChar char="⮚"/>
              </a:pPr>
              <a:r>
                <a:rPr lang="hr-HR" sz="2400">
                  <a:latin typeface="Helvetica Neue"/>
                  <a:ea typeface="Helvetica Neue"/>
                  <a:cs typeface="Helvetica Neue"/>
                  <a:sym typeface="Helvetica Neue"/>
                </a:rPr>
                <a:t>Bi li stvarno bilo tako loše?</a:t>
              </a:r>
            </a:p>
            <a:p>
              <a:pPr marL="342900" lvl="0" indent="-342900">
                <a:buSzPts val="2400"/>
                <a:buFont typeface="Noto Sans Symbols"/>
                <a:buChar char="⮚"/>
              </a:pPr>
              <a:r>
                <a:rPr lang="hr-HR" sz="2400">
                  <a:latin typeface="Helvetica Neue"/>
                  <a:ea typeface="Helvetica Neue"/>
                  <a:cs typeface="Helvetica Neue"/>
                  <a:sym typeface="Helvetica Neue"/>
                </a:rPr>
                <a:t>Možete li doista izgubiti ili gubite samo ako ne pokušate?</a:t>
              </a:r>
              <a:endParaRPr lang="hr-HR"/>
            </a:p>
          </p:txBody>
        </p:sp>
        <p:sp>
          <p:nvSpPr>
            <p:cNvPr id="425" name="Google Shape;425;p13"/>
            <p:cNvSpPr/>
            <p:nvPr/>
          </p:nvSpPr>
          <p:spPr>
            <a:xfrm>
              <a:off x="2090197" y="7560000"/>
              <a:ext cx="6336000" cy="1116000"/>
            </a:xfrm>
            <a:prstGeom prst="roundRect">
              <a:avLst>
                <a:gd name="adj" fmla="val 16667"/>
              </a:avLst>
            </a:prstGeom>
            <a:solidFill>
              <a:schemeClr val="lt1"/>
            </a:solidFill>
            <a:ln w="28575" cap="flat" cmpd="sng">
              <a:solidFill>
                <a:srgbClr val="4D94B7"/>
              </a:solidFill>
              <a:prstDash val="solid"/>
              <a:round/>
              <a:headEnd type="none" w="sm" len="sm"/>
              <a:tailEnd type="none" w="sm" len="sm"/>
            </a:ln>
          </p:spPr>
          <p:txBody>
            <a:bodyPr spcFirstLastPara="1" wrap="square" lIns="360000" tIns="45700" rIns="91425" bIns="45700" anchor="ctr" anchorCtr="0">
              <a:noAutofit/>
            </a:bodyPr>
            <a:lstStyle/>
            <a:p>
              <a:pPr lvl="0"/>
              <a:r>
                <a:rPr lang="hr-HR" sz="2400">
                  <a:latin typeface="Helvetica Neue"/>
                  <a:ea typeface="Helvetica Neue"/>
                  <a:cs typeface="Helvetica Neue"/>
                  <a:sym typeface="Helvetica Neue"/>
                </a:rPr>
                <a:t>Ako ste uzbuđeni i nervozni prije određenog zadatka/situacije, razmislite što bi se moglo dogoditi u najgorem slučaju?</a:t>
              </a:r>
              <a:endParaRPr lang="hr-HR"/>
            </a:p>
          </p:txBody>
        </p:sp>
      </p:grpSp>
      <p:grpSp>
        <p:nvGrpSpPr>
          <p:cNvPr id="426" name="Google Shape;426;p13"/>
          <p:cNvGrpSpPr/>
          <p:nvPr/>
        </p:nvGrpSpPr>
        <p:grpSpPr>
          <a:xfrm>
            <a:off x="1980000" y="5184000"/>
            <a:ext cx="15084000" cy="1116000"/>
            <a:chOff x="1980000" y="5184000"/>
            <a:chExt cx="15084000" cy="1116000"/>
          </a:xfrm>
        </p:grpSpPr>
        <p:sp>
          <p:nvSpPr>
            <p:cNvPr id="427" name="Google Shape;427;p13"/>
            <p:cNvSpPr txBox="1"/>
            <p:nvPr/>
          </p:nvSpPr>
          <p:spPr>
            <a:xfrm>
              <a:off x="8028000" y="5184000"/>
              <a:ext cx="9036000" cy="1116000"/>
            </a:xfrm>
            <a:prstGeom prst="rect">
              <a:avLst/>
            </a:prstGeom>
            <a:noFill/>
            <a:ln w="28575" cap="flat" cmpd="sng">
              <a:solidFill>
                <a:srgbClr val="AED633"/>
              </a:solidFill>
              <a:prstDash val="solid"/>
              <a:round/>
              <a:headEnd type="none" w="sm" len="sm"/>
              <a:tailEnd type="none" w="sm" len="sm"/>
            </a:ln>
          </p:spPr>
          <p:txBody>
            <a:bodyPr spcFirstLastPara="1" wrap="square" lIns="468000" tIns="45700" rIns="91425" bIns="45700" anchor="ctr" anchorCtr="0">
              <a:noAutofit/>
            </a:bodyPr>
            <a:lstStyle/>
            <a:p>
              <a:pPr marL="342900" lvl="0" indent="-342900">
                <a:buSzPts val="2400"/>
                <a:buFont typeface="Noto Sans Symbols"/>
                <a:buChar char="⮚"/>
              </a:pPr>
              <a:r>
                <a:rPr lang="hr-HR" sz="2400">
                  <a:latin typeface="Helvetica Neue"/>
                  <a:ea typeface="Helvetica Neue"/>
                  <a:cs typeface="Helvetica Neue"/>
                  <a:sym typeface="Helvetica Neue"/>
                </a:rPr>
                <a:t>npr. umjesto razmišljanja: Danas je sve pošlo po zlu; misli pozitivnije: U redu, iako je bio stresan dan, uspio sam izvršiti najvažnije zadatke.</a:t>
              </a:r>
              <a:endParaRPr lang="hr-HR"/>
            </a:p>
          </p:txBody>
        </p:sp>
        <p:sp>
          <p:nvSpPr>
            <p:cNvPr id="428" name="Google Shape;428;p13"/>
            <p:cNvSpPr/>
            <p:nvPr/>
          </p:nvSpPr>
          <p:spPr>
            <a:xfrm>
              <a:off x="1980000" y="5184000"/>
              <a:ext cx="6336000" cy="1116000"/>
            </a:xfrm>
            <a:prstGeom prst="roundRect">
              <a:avLst>
                <a:gd name="adj" fmla="val 16667"/>
              </a:avLst>
            </a:prstGeom>
            <a:solidFill>
              <a:schemeClr val="lt1"/>
            </a:solidFill>
            <a:ln w="28575" cap="flat" cmpd="sng">
              <a:solidFill>
                <a:srgbClr val="4D94B7"/>
              </a:solidFill>
              <a:prstDash val="solid"/>
              <a:round/>
              <a:headEnd type="none" w="sm" len="sm"/>
              <a:tailEnd type="none" w="sm" len="sm"/>
            </a:ln>
          </p:spPr>
          <p:txBody>
            <a:bodyPr spcFirstLastPara="1" wrap="square" lIns="360000" tIns="45700" rIns="91425" bIns="45700" anchor="ctr" anchorCtr="0">
              <a:noAutofit/>
            </a:bodyPr>
            <a:lstStyle/>
            <a:p>
              <a:pPr lvl="0"/>
              <a:r>
                <a:rPr lang="hr-HR" sz="2400">
                  <a:latin typeface="Helvetica Neue"/>
                  <a:ea typeface="Helvetica Neue"/>
                  <a:cs typeface="Helvetica Neue"/>
                  <a:sym typeface="Helvetica Neue"/>
                </a:rPr>
                <a:t>Molimo preformulirajte svoje loše misli u pozitivno razmišljanje.</a:t>
              </a:r>
              <a:endParaRPr lang="hr-HR"/>
            </a:p>
          </p:txBody>
        </p:sp>
      </p:grpSp>
      <p:grpSp>
        <p:nvGrpSpPr>
          <p:cNvPr id="429" name="Google Shape;429;p13"/>
          <p:cNvGrpSpPr/>
          <p:nvPr/>
        </p:nvGrpSpPr>
        <p:grpSpPr>
          <a:xfrm>
            <a:off x="1980000" y="6372000"/>
            <a:ext cx="15084000" cy="1116000"/>
            <a:chOff x="1980000" y="6372000"/>
            <a:chExt cx="15084000" cy="1116000"/>
          </a:xfrm>
        </p:grpSpPr>
        <p:sp>
          <p:nvSpPr>
            <p:cNvPr id="430" name="Google Shape;430;p13"/>
            <p:cNvSpPr txBox="1"/>
            <p:nvPr/>
          </p:nvSpPr>
          <p:spPr>
            <a:xfrm>
              <a:off x="8028000" y="6372000"/>
              <a:ext cx="9036000" cy="1116000"/>
            </a:xfrm>
            <a:prstGeom prst="rect">
              <a:avLst/>
            </a:prstGeom>
            <a:noFill/>
            <a:ln w="28575" cap="flat" cmpd="sng">
              <a:solidFill>
                <a:srgbClr val="AED633"/>
              </a:solidFill>
              <a:prstDash val="solid"/>
              <a:round/>
              <a:headEnd type="none" w="sm" len="sm"/>
              <a:tailEnd type="none" w="sm" len="sm"/>
            </a:ln>
          </p:spPr>
          <p:txBody>
            <a:bodyPr spcFirstLastPara="1" wrap="square" lIns="468000" tIns="45700" rIns="91425" bIns="45700" anchor="ctr" anchorCtr="0">
              <a:noAutofit/>
            </a:bodyPr>
            <a:lstStyle/>
            <a:p>
              <a:pPr marL="342900" lvl="0" indent="-342900">
                <a:buSzPts val="2400"/>
                <a:buFont typeface="Noto Sans Symbols"/>
                <a:buChar char="⮚"/>
              </a:pPr>
              <a:r>
                <a:rPr lang="hr-HR" sz="2400">
                  <a:latin typeface="Helvetica Neue"/>
                  <a:ea typeface="Helvetica Neue"/>
                  <a:cs typeface="Helvetica Neue"/>
                  <a:sym typeface="Helvetica Neue"/>
                </a:rPr>
                <a:t>npr. ja to ionako ne mogu; misli pozitivnije: probat ću to i ako mi treba pomoć pitat ću kolegu.</a:t>
              </a:r>
              <a:endParaRPr lang="hr-HR"/>
            </a:p>
          </p:txBody>
        </p:sp>
        <p:sp>
          <p:nvSpPr>
            <p:cNvPr id="431" name="Google Shape;431;p13"/>
            <p:cNvSpPr/>
            <p:nvPr/>
          </p:nvSpPr>
          <p:spPr>
            <a:xfrm>
              <a:off x="1980000" y="6372000"/>
              <a:ext cx="6336000" cy="1116000"/>
            </a:xfrm>
            <a:prstGeom prst="roundRect">
              <a:avLst>
                <a:gd name="adj" fmla="val 16667"/>
              </a:avLst>
            </a:prstGeom>
            <a:solidFill>
              <a:schemeClr val="lt1"/>
            </a:solidFill>
            <a:ln w="28575" cap="flat" cmpd="sng">
              <a:solidFill>
                <a:srgbClr val="4D94B7"/>
              </a:solidFill>
              <a:prstDash val="solid"/>
              <a:round/>
              <a:headEnd type="none" w="sm" len="sm"/>
              <a:tailEnd type="none" w="sm" len="sm"/>
            </a:ln>
          </p:spPr>
          <p:txBody>
            <a:bodyPr spcFirstLastPara="1" wrap="square" lIns="360000" tIns="45700" rIns="91425" bIns="45700" anchor="ctr" anchorCtr="0">
              <a:noAutofit/>
            </a:bodyPr>
            <a:lstStyle/>
            <a:p>
              <a:pPr lvl="0"/>
              <a:r>
                <a:rPr lang="hr-HR" sz="2400">
                  <a:latin typeface="Helvetica Neue"/>
                  <a:ea typeface="Helvetica Neue"/>
                  <a:cs typeface="Helvetica Neue"/>
                  <a:sym typeface="Helvetica Neue"/>
                </a:rPr>
                <a:t>Učinite isto sa svojim obrascem razmišljanja</a:t>
              </a:r>
              <a:endParaRPr lang="hr-HR"/>
            </a:p>
          </p:txBody>
        </p:sp>
      </p:grpSp>
      <p:sp>
        <p:nvSpPr>
          <p:cNvPr id="432" name="Google Shape;432;p13"/>
          <p:cNvSpPr/>
          <p:nvPr/>
        </p:nvSpPr>
        <p:spPr>
          <a:xfrm>
            <a:off x="1296000" y="4086000"/>
            <a:ext cx="936000" cy="936000"/>
          </a:xfrm>
          <a:prstGeom prst="ellipse">
            <a:avLst/>
          </a:prstGeom>
          <a:solidFill>
            <a:srgbClr val="4D94B7"/>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r-HR" sz="2400" b="1" i="0" u="none" strike="noStrike" cap="none">
                <a:solidFill>
                  <a:schemeClr val="lt1"/>
                </a:solidFill>
                <a:latin typeface="Helvetica Neue"/>
                <a:ea typeface="Helvetica Neue"/>
                <a:cs typeface="Helvetica Neue"/>
                <a:sym typeface="Helvetica Neue"/>
              </a:rPr>
              <a:t>1.</a:t>
            </a:r>
            <a:endParaRPr lang="hr-HR"/>
          </a:p>
        </p:txBody>
      </p:sp>
      <p:sp>
        <p:nvSpPr>
          <p:cNvPr id="433" name="Google Shape;433;p13"/>
          <p:cNvSpPr/>
          <p:nvPr/>
        </p:nvSpPr>
        <p:spPr>
          <a:xfrm>
            <a:off x="1296000" y="5274000"/>
            <a:ext cx="936000" cy="936000"/>
          </a:xfrm>
          <a:prstGeom prst="ellipse">
            <a:avLst/>
          </a:prstGeom>
          <a:solidFill>
            <a:srgbClr val="4D94B7"/>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r-HR" sz="2400" b="1" i="0" u="none" strike="noStrike" cap="none">
                <a:solidFill>
                  <a:schemeClr val="lt1"/>
                </a:solidFill>
                <a:latin typeface="Helvetica Neue"/>
                <a:ea typeface="Helvetica Neue"/>
                <a:cs typeface="Helvetica Neue"/>
                <a:sym typeface="Helvetica Neue"/>
              </a:rPr>
              <a:t>2.</a:t>
            </a:r>
            <a:endParaRPr lang="hr-HR"/>
          </a:p>
        </p:txBody>
      </p:sp>
      <p:sp>
        <p:nvSpPr>
          <p:cNvPr id="434" name="Google Shape;434;p13"/>
          <p:cNvSpPr/>
          <p:nvPr/>
        </p:nvSpPr>
        <p:spPr>
          <a:xfrm>
            <a:off x="1296000" y="6462000"/>
            <a:ext cx="936000" cy="936000"/>
          </a:xfrm>
          <a:prstGeom prst="ellipse">
            <a:avLst/>
          </a:prstGeom>
          <a:solidFill>
            <a:srgbClr val="4D94B7"/>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r-HR" sz="2400" b="1" i="0" u="none" strike="noStrike" cap="none">
                <a:solidFill>
                  <a:schemeClr val="lt1"/>
                </a:solidFill>
                <a:latin typeface="Helvetica Neue"/>
                <a:ea typeface="Helvetica Neue"/>
                <a:cs typeface="Helvetica Neue"/>
                <a:sym typeface="Helvetica Neue"/>
              </a:rPr>
              <a:t>3.</a:t>
            </a:r>
            <a:endParaRPr lang="hr-HR"/>
          </a:p>
        </p:txBody>
      </p:sp>
      <p:sp>
        <p:nvSpPr>
          <p:cNvPr id="435" name="Google Shape;435;p13"/>
          <p:cNvSpPr/>
          <p:nvPr/>
        </p:nvSpPr>
        <p:spPr>
          <a:xfrm>
            <a:off x="1296000" y="7650000"/>
            <a:ext cx="936000" cy="936000"/>
          </a:xfrm>
          <a:prstGeom prst="ellipse">
            <a:avLst/>
          </a:prstGeom>
          <a:solidFill>
            <a:srgbClr val="4D94B7"/>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r-HR" sz="2400" b="1" i="0" u="none" strike="noStrike" cap="none">
                <a:solidFill>
                  <a:schemeClr val="lt1"/>
                </a:solidFill>
                <a:latin typeface="Helvetica Neue"/>
                <a:ea typeface="Helvetica Neue"/>
                <a:cs typeface="Helvetica Neue"/>
                <a:sym typeface="Helvetica Neue"/>
              </a:rPr>
              <a:t>4.</a:t>
            </a:r>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250"/>
                                        <p:tgtEl>
                                          <p:spTgt spid="4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gtEl>
                                        <p:attrNameLst>
                                          <p:attrName>style.visibility</p:attrName>
                                        </p:attrNameLst>
                                      </p:cBhvr>
                                      <p:to>
                                        <p:strVal val="visible"/>
                                      </p:to>
                                    </p:set>
                                    <p:animEffect transition="in" filter="fade">
                                      <p:cBhvr>
                                        <p:cTn id="12" dur="250"/>
                                        <p:tgtEl>
                                          <p:spTgt spid="4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9"/>
                                        </p:tgtEl>
                                        <p:attrNameLst>
                                          <p:attrName>style.visibility</p:attrName>
                                        </p:attrNameLst>
                                      </p:cBhvr>
                                      <p:to>
                                        <p:strVal val="visible"/>
                                      </p:to>
                                    </p:set>
                                    <p:animEffect transition="in" filter="fade">
                                      <p:cBhvr>
                                        <p:cTn id="17" dur="250"/>
                                        <p:tgtEl>
                                          <p:spTgt spid="4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3"/>
                                        </p:tgtEl>
                                        <p:attrNameLst>
                                          <p:attrName>style.visibility</p:attrName>
                                        </p:attrNameLst>
                                      </p:cBhvr>
                                      <p:to>
                                        <p:strVal val="visible"/>
                                      </p:to>
                                    </p:set>
                                    <p:animEffect transition="in" filter="fade">
                                      <p:cBhvr>
                                        <p:cTn id="22" dur="25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6"/>
          <p:cNvSpPr/>
          <p:nvPr/>
        </p:nvSpPr>
        <p:spPr>
          <a:xfrm>
            <a:off x="10188000" y="3852000"/>
            <a:ext cx="6948000" cy="5004000"/>
          </a:xfrm>
          <a:custGeom>
            <a:avLst/>
            <a:gdLst/>
            <a:ahLst/>
            <a:cxnLst/>
            <a:rect l="l" t="t" r="r" b="b"/>
            <a:pathLst>
              <a:path w="6622415" h="3861434" extrusionOk="0">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rgbClr val="4D94B7">
              <a:alpha val="49411"/>
            </a:srgbClr>
          </a:solidFill>
          <a:ln w="22225" cap="flat" cmpd="sng">
            <a:solidFill>
              <a:schemeClr val="lt1"/>
            </a:solidFill>
            <a:prstDash val="solid"/>
            <a:round/>
            <a:headEnd type="none" w="sm" len="sm"/>
            <a:tailEnd type="none" w="sm" len="sm"/>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hr-HR" sz="2400" b="1" i="0" u="none" strike="noStrike" cap="none">
                <a:solidFill>
                  <a:srgbClr val="4D94B7"/>
                </a:solidFill>
                <a:latin typeface="Helvetica Neue"/>
                <a:ea typeface="Helvetica Neue"/>
                <a:cs typeface="Helvetica Neue"/>
                <a:sym typeface="Helvetica Neue"/>
              </a:rPr>
              <a:t>posture</a:t>
            </a:r>
            <a:endParaRPr lang="hr-HR"/>
          </a:p>
        </p:txBody>
      </p:sp>
      <p:sp>
        <p:nvSpPr>
          <p:cNvPr id="441" name="Google Shape;441;p36"/>
          <p:cNvSpPr/>
          <p:nvPr/>
        </p:nvSpPr>
        <p:spPr>
          <a:xfrm>
            <a:off x="1296000" y="3852000"/>
            <a:ext cx="8892000" cy="5004000"/>
          </a:xfrm>
          <a:custGeom>
            <a:avLst/>
            <a:gdLst/>
            <a:ahLst/>
            <a:cxnLst/>
            <a:rect l="l" t="t" r="r" b="b"/>
            <a:pathLst>
              <a:path w="6622415" h="3861434" extrusionOk="0">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rgbClr val="AED633">
              <a:alpha val="49411"/>
            </a:srgbClr>
          </a:solidFill>
          <a:ln w="22225" cap="flat" cmpd="sng">
            <a:solidFill>
              <a:schemeClr val="lt1"/>
            </a:solidFill>
            <a:prstDash val="solid"/>
            <a:round/>
            <a:headEnd type="none" w="sm" len="sm"/>
            <a:tailEnd type="none" w="sm" len="sm"/>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hr-HR" sz="2400" b="1" i="0" u="none" strike="noStrike" cap="none">
                <a:solidFill>
                  <a:srgbClr val="4D94B7"/>
                </a:solidFill>
                <a:latin typeface="Helvetica Neue"/>
                <a:ea typeface="Helvetica Neue"/>
                <a:cs typeface="Helvetica Neue"/>
                <a:sym typeface="Helvetica Neue"/>
              </a:rPr>
              <a:t>pokret lica</a:t>
            </a:r>
            <a:endParaRPr lang="hr-HR"/>
          </a:p>
        </p:txBody>
      </p:sp>
      <p:sp>
        <p:nvSpPr>
          <p:cNvPr id="442" name="Google Shape;442;p36"/>
          <p:cNvSpPr txBox="1"/>
          <p:nvPr/>
        </p:nvSpPr>
        <p:spPr>
          <a:xfrm>
            <a:off x="1295400" y="4320000"/>
            <a:ext cx="8784000" cy="648000"/>
          </a:xfrm>
          <a:prstGeom prst="rect">
            <a:avLst/>
          </a:prstGeom>
          <a:noFill/>
          <a:ln>
            <a:noFill/>
          </a:ln>
        </p:spPr>
        <p:txBody>
          <a:bodyPr spcFirstLastPara="1" wrap="square" lIns="91425" tIns="45700" rIns="91425" bIns="45700" anchor="t" anchorCtr="0">
            <a:noAutofit/>
          </a:bodyPr>
          <a:lstStyle/>
          <a:p>
            <a:pPr lvl="0" algn="ctr">
              <a:buSzPts val="2000"/>
            </a:pPr>
            <a:r>
              <a:rPr lang="hr-HR" sz="2000" dirty="0">
                <a:latin typeface="Helvetica Neue"/>
                <a:ea typeface="Helvetica Neue"/>
                <a:cs typeface="Helvetica Neue"/>
                <a:sym typeface="Helvetica Neue"/>
              </a:rPr>
              <a:t>Hipoteza o facijalnim povratnim informacijama sugerira da je pojedinčevo iskustvo emocija pod utjecajem povratnih informacija iz pokreta lica.</a:t>
            </a:r>
            <a:endParaRPr lang="hr-HR" sz="2000" b="0" i="0" u="none" strike="noStrike" cap="none" dirty="0">
              <a:solidFill>
                <a:srgbClr val="000000"/>
              </a:solidFill>
              <a:latin typeface="Helvetica Neue"/>
              <a:ea typeface="Helvetica Neue"/>
              <a:cs typeface="Helvetica Neue"/>
              <a:sym typeface="Helvetica Neue"/>
            </a:endParaRPr>
          </a:p>
        </p:txBody>
      </p:sp>
      <p:sp>
        <p:nvSpPr>
          <p:cNvPr id="443" name="Google Shape;443;p36"/>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chemeClr val="dk1"/>
                </a:solidFill>
                <a:latin typeface="Helvetica Neue"/>
                <a:ea typeface="Helvetica Neue"/>
                <a:cs typeface="Helvetica Neue"/>
                <a:sym typeface="Helvetica Neue"/>
              </a:rPr>
              <a:t>Izvor </a:t>
            </a:r>
            <a:r>
              <a:rPr lang="de-DE" sz="1200" b="0" i="0" u="none" strike="noStrike" cap="none" dirty="0" err="1">
                <a:solidFill>
                  <a:schemeClr val="dk1"/>
                </a:solidFill>
                <a:latin typeface="Helvetica Neue"/>
                <a:ea typeface="Helvetica Neue"/>
                <a:cs typeface="Helvetica Neue"/>
                <a:sym typeface="Helvetica Neue"/>
              </a:rPr>
              <a:t>br</a:t>
            </a:r>
            <a:r>
              <a:rPr lang="hr-HR" sz="1200" b="0" i="0" u="none" strike="noStrike" cap="none" dirty="0">
                <a:solidFill>
                  <a:schemeClr val="dk1"/>
                </a:solidFill>
                <a:latin typeface="Helvetica Neue"/>
                <a:ea typeface="Helvetica Neue"/>
                <a:cs typeface="Helvetica Neue"/>
                <a:sym typeface="Helvetica Neue"/>
              </a:rPr>
              <a:t>.: 1, 3</a:t>
            </a:r>
            <a:endParaRPr lang="hr-HR" sz="1200" b="0" i="0" u="none" strike="noStrike" cap="none" dirty="0">
              <a:solidFill>
                <a:srgbClr val="000000"/>
              </a:solidFill>
              <a:latin typeface="Helvetica Neue"/>
              <a:ea typeface="Helvetica Neue"/>
              <a:cs typeface="Helvetica Neue"/>
              <a:sym typeface="Helvetica Neue"/>
            </a:endParaRPr>
          </a:p>
        </p:txBody>
      </p:sp>
      <p:sp>
        <p:nvSpPr>
          <p:cNvPr id="444" name="Google Shape;444;p36"/>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1" i="0" u="none" strike="noStrike" cap="none">
              <a:solidFill>
                <a:srgbClr val="000000"/>
              </a:solidFill>
              <a:latin typeface="Helvetica Neue"/>
              <a:ea typeface="Helvetica Neue"/>
              <a:cs typeface="Helvetica Neue"/>
              <a:sym typeface="Helvetica Neue"/>
            </a:endParaRPr>
          </a:p>
        </p:txBody>
      </p:sp>
      <p:sp>
        <p:nvSpPr>
          <p:cNvPr id="445" name="Google Shape;445;p36"/>
          <p:cNvSpPr/>
          <p:nvPr/>
        </p:nvSpPr>
        <p:spPr>
          <a:xfrm>
            <a:off x="10548002"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0" i="0" u="none" strike="noStrike" cap="none">
              <a:solidFill>
                <a:srgbClr val="000000"/>
              </a:solidFill>
              <a:latin typeface="Helvetica Neue"/>
              <a:ea typeface="Helvetica Neue"/>
              <a:cs typeface="Helvetica Neue"/>
              <a:sym typeface="Helvetica Neue"/>
            </a:endParaRPr>
          </a:p>
        </p:txBody>
      </p:sp>
      <p:sp>
        <p:nvSpPr>
          <p:cNvPr id="446" name="Google Shape;446;p36"/>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hr-HR" sz="2400" b="0" i="0" u="none" strike="noStrike" cap="none">
                <a:solidFill>
                  <a:schemeClr val="lt1"/>
                </a:solidFill>
                <a:latin typeface="Helvetica Neue"/>
                <a:ea typeface="Helvetica Neue"/>
                <a:cs typeface="Helvetica Neue"/>
                <a:sym typeface="Helvetica Neue"/>
              </a:rPr>
              <a:t>Phase of </a:t>
            </a:r>
            <a:br>
              <a:rPr lang="hr-HR" sz="2400" b="0" i="0" u="none" strike="noStrike" cap="none">
                <a:solidFill>
                  <a:schemeClr val="lt1"/>
                </a:solidFill>
                <a:latin typeface="Helvetica Neue"/>
                <a:ea typeface="Helvetica Neue"/>
                <a:cs typeface="Helvetica Neue"/>
                <a:sym typeface="Helvetica Neue"/>
              </a:rPr>
            </a:br>
            <a:r>
              <a:rPr lang="hr-HR" sz="2400" b="0" i="0" u="none" strike="noStrike" cap="none">
                <a:solidFill>
                  <a:schemeClr val="lt1"/>
                </a:solidFill>
                <a:latin typeface="Helvetica Neue"/>
                <a:ea typeface="Helvetica Neue"/>
                <a:cs typeface="Helvetica Neue"/>
                <a:sym typeface="Helvetica Neue"/>
              </a:rPr>
              <a:t>reflection</a:t>
            </a:r>
            <a:endParaRPr lang="hr-HR"/>
          </a:p>
        </p:txBody>
      </p:sp>
      <p:sp>
        <p:nvSpPr>
          <p:cNvPr id="447" name="Google Shape;447;p36"/>
          <p:cNvSpPr/>
          <p:nvPr/>
        </p:nvSpPr>
        <p:spPr>
          <a:xfrm>
            <a:off x="13152565" y="1547472"/>
            <a:ext cx="2232483" cy="1022400"/>
          </a:xfrm>
          <a:prstGeom prst="roundRect">
            <a:avLst>
              <a:gd name="adj" fmla="val 16667"/>
            </a:avLst>
          </a:prstGeom>
          <a:solidFill>
            <a:srgbClr val="AED633"/>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0" i="0" u="none" strike="noStrike" cap="none">
              <a:solidFill>
                <a:srgbClr val="000000"/>
              </a:solidFill>
              <a:latin typeface="Helvetica Neue"/>
              <a:ea typeface="Helvetica Neue"/>
              <a:cs typeface="Helvetica Neue"/>
              <a:sym typeface="Helvetica Neue"/>
            </a:endParaRPr>
          </a:p>
        </p:txBody>
      </p:sp>
      <p:sp>
        <p:nvSpPr>
          <p:cNvPr id="448" name="Google Shape;448;p36"/>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hr-HR" sz="2400" b="1" i="0" u="none" strike="noStrike" cap="none">
                <a:solidFill>
                  <a:schemeClr val="lt1"/>
                </a:solidFill>
                <a:latin typeface="Helvetica Neue"/>
                <a:ea typeface="Helvetica Neue"/>
                <a:cs typeface="Helvetica Neue"/>
                <a:sym typeface="Helvetica Neue"/>
              </a:rPr>
              <a:t>Specifične situacije</a:t>
            </a:r>
            <a:endParaRPr lang="hr-HR"/>
          </a:p>
        </p:txBody>
      </p:sp>
      <p:sp>
        <p:nvSpPr>
          <p:cNvPr id="449" name="Google Shape;449;p36"/>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1" i="0" u="none" strike="noStrike" cap="none">
              <a:solidFill>
                <a:srgbClr val="000000"/>
              </a:solidFill>
              <a:latin typeface="Helvetica Neue"/>
              <a:ea typeface="Helvetica Neue"/>
              <a:cs typeface="Helvetica Neue"/>
              <a:sym typeface="Helvetica Neue"/>
            </a:endParaRPr>
          </a:p>
        </p:txBody>
      </p:sp>
      <p:sp>
        <p:nvSpPr>
          <p:cNvPr id="450" name="Google Shape;450;p36"/>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hr-HR" sz="2400" b="0" i="0" u="none" strike="noStrike" cap="none">
                <a:solidFill>
                  <a:schemeClr val="lt1"/>
                </a:solidFill>
                <a:latin typeface="Helvetica Neue"/>
                <a:ea typeface="Helvetica Neue"/>
                <a:cs typeface="Helvetica Neue"/>
                <a:sym typeface="Helvetica Neue"/>
              </a:rPr>
              <a:t>Gain more </a:t>
            </a:r>
            <a:br>
              <a:rPr lang="hr-HR" sz="2400" b="0" i="0" u="none" strike="noStrike" cap="none">
                <a:solidFill>
                  <a:schemeClr val="lt1"/>
                </a:solidFill>
                <a:latin typeface="Helvetica Neue"/>
                <a:ea typeface="Helvetica Neue"/>
                <a:cs typeface="Helvetica Neue"/>
                <a:sym typeface="Helvetica Neue"/>
              </a:rPr>
            </a:br>
            <a:r>
              <a:rPr lang="hr-HR" sz="2400" b="0" i="0" u="none" strike="noStrike" cap="none">
                <a:solidFill>
                  <a:schemeClr val="lt1"/>
                </a:solidFill>
                <a:latin typeface="Helvetica Neue"/>
                <a:ea typeface="Helvetica Neue"/>
                <a:cs typeface="Helvetica Neue"/>
                <a:sym typeface="Helvetica Neue"/>
              </a:rPr>
              <a:t>self-awareness</a:t>
            </a:r>
            <a:endParaRPr lang="hr-HR"/>
          </a:p>
        </p:txBody>
      </p:sp>
      <p:sp>
        <p:nvSpPr>
          <p:cNvPr id="451" name="Google Shape;451;p36"/>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a:solidFill>
                <a:schemeClr val="lt1"/>
              </a:solidFill>
              <a:latin typeface="Helvetica Neue"/>
              <a:ea typeface="Helvetica Neue"/>
              <a:cs typeface="Helvetica Neue"/>
              <a:sym typeface="Helvetica Neue"/>
            </a:endParaRPr>
          </a:p>
        </p:txBody>
      </p:sp>
      <p:sp>
        <p:nvSpPr>
          <p:cNvPr id="452" name="Google Shape;452;p36"/>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a:solidFill>
                <a:schemeClr val="dk1"/>
              </a:solidFill>
              <a:latin typeface="Helvetica Neue"/>
              <a:ea typeface="Helvetica Neue"/>
              <a:cs typeface="Helvetica Neue"/>
              <a:sym typeface="Helvetica Neue"/>
            </a:endParaRPr>
          </a:p>
        </p:txBody>
      </p:sp>
      <p:sp>
        <p:nvSpPr>
          <p:cNvPr id="453" name="Google Shape;453;p36"/>
          <p:cNvSpPr txBox="1"/>
          <p:nvPr/>
        </p:nvSpPr>
        <p:spPr>
          <a:xfrm>
            <a:off x="1296000" y="3384000"/>
            <a:ext cx="15768000" cy="461624"/>
          </a:xfrm>
          <a:prstGeom prst="rect">
            <a:avLst/>
          </a:prstGeom>
          <a:noFill/>
          <a:ln>
            <a:noFill/>
          </a:ln>
        </p:spPr>
        <p:txBody>
          <a:bodyPr spcFirstLastPara="1" wrap="square" lIns="91425" tIns="45700" rIns="91425" bIns="45700" anchor="t" anchorCtr="0">
            <a:noAutofit/>
          </a:bodyPr>
          <a:lstStyle/>
          <a:p>
            <a:pPr lvl="0">
              <a:buSzPts val="2400"/>
            </a:pPr>
            <a:r>
              <a:rPr lang="hr-HR" sz="2400">
                <a:solidFill>
                  <a:schemeClr val="dk1"/>
                </a:solidFill>
                <a:latin typeface="Helvetica Neue"/>
                <a:ea typeface="Helvetica Neue"/>
                <a:cs typeface="Helvetica Neue"/>
                <a:sym typeface="Helvetica Neue"/>
              </a:rPr>
              <a:t>Vježba za konkretnu situaciju:</a:t>
            </a:r>
            <a:endParaRPr lang="hr-HR"/>
          </a:p>
        </p:txBody>
      </p:sp>
      <p:sp>
        <p:nvSpPr>
          <p:cNvPr id="454" name="Google Shape;454;p36"/>
          <p:cNvSpPr txBox="1"/>
          <p:nvPr/>
        </p:nvSpPr>
        <p:spPr>
          <a:xfrm>
            <a:off x="10296000" y="5040000"/>
            <a:ext cx="3060000" cy="3564000"/>
          </a:xfrm>
          <a:prstGeom prst="rect">
            <a:avLst/>
          </a:prstGeom>
          <a:solidFill>
            <a:srgbClr val="F2F2F2"/>
          </a:solidFill>
          <a:ln w="9525"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buSzPts val="2000"/>
            </a:pPr>
            <a:r>
              <a:rPr lang="hr-HR" sz="2000">
                <a:solidFill>
                  <a:srgbClr val="4D94B7"/>
                </a:solidFill>
                <a:latin typeface="Helvetica Neue"/>
                <a:ea typeface="Helvetica Neue"/>
                <a:cs typeface="Helvetica Neue"/>
                <a:sym typeface="Helvetica Neue"/>
              </a:rPr>
              <a:t>Zadata </a:t>
            </a:r>
            <a:r>
              <a:rPr lang="hr-HR" sz="2000" b="0" i="0" u="none" strike="noStrike" cap="none">
                <a:solidFill>
                  <a:srgbClr val="4D94B7"/>
                </a:solidFill>
                <a:latin typeface="Helvetica Neue"/>
                <a:ea typeface="Helvetica Neue"/>
                <a:cs typeface="Helvetica Neue"/>
                <a:sym typeface="Helvetica Neue"/>
              </a:rPr>
              <a:t>1:</a:t>
            </a:r>
            <a:endParaRPr lang="hr-HR"/>
          </a:p>
          <a:p>
            <a:pPr marL="0" marR="0" lvl="0" indent="0" algn="ctr" rtl="0">
              <a:lnSpc>
                <a:spcPct val="100000"/>
              </a:lnSpc>
              <a:spcBef>
                <a:spcPts val="0"/>
              </a:spcBef>
              <a:spcAft>
                <a:spcPts val="0"/>
              </a:spcAft>
              <a:buClr>
                <a:srgbClr val="000000"/>
              </a:buClr>
              <a:buSzPts val="2000"/>
              <a:buFont typeface="Arial"/>
              <a:buNone/>
            </a:pPr>
            <a:endParaRPr lang="hr-HR" sz="2000" b="0" i="0" u="none" strike="noStrike" cap="none">
              <a:solidFill>
                <a:srgbClr val="000000"/>
              </a:solidFill>
              <a:latin typeface="Helvetica Neue"/>
              <a:ea typeface="Helvetica Neue"/>
              <a:cs typeface="Helvetica Neue"/>
              <a:sym typeface="Helvetica Neue"/>
            </a:endParaRPr>
          </a:p>
          <a:p>
            <a:pPr lvl="0" algn="ctr">
              <a:buSzPts val="2000"/>
            </a:pPr>
            <a:r>
              <a:rPr lang="hr-HR" sz="2000">
                <a:latin typeface="Helvetica Neue"/>
                <a:ea typeface="Helvetica Neue"/>
                <a:cs typeface="Helvetica Neue"/>
                <a:sym typeface="Helvetica Neue"/>
              </a:rPr>
              <a:t>Pokažite pobjedničku pozu.</a:t>
            </a:r>
            <a:endParaRPr lang="hr-HR" sz="2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lang="hr-HR" sz="2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lang="hr-HR" sz="2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endParaRPr lang="hr-HR" sz="2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endParaRPr lang="hr-HR" sz="2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endParaRPr lang="hr-HR" sz="2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endParaRPr lang="hr-HR" sz="2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r>
              <a:rPr lang="hr-HR" sz="2000" b="0" i="0" u="none" strike="noStrike" cap="none">
                <a:solidFill>
                  <a:srgbClr val="000000"/>
                </a:solidFill>
                <a:latin typeface="Helvetica Neue"/>
                <a:ea typeface="Helvetica Neue"/>
                <a:cs typeface="Helvetica Neue"/>
                <a:sym typeface="Helvetica Neue"/>
              </a:rPr>
              <a:t>Kako se osječate?</a:t>
            </a:r>
          </a:p>
        </p:txBody>
      </p:sp>
      <p:sp>
        <p:nvSpPr>
          <p:cNvPr id="455" name="Google Shape;455;p36"/>
          <p:cNvSpPr txBox="1"/>
          <p:nvPr/>
        </p:nvSpPr>
        <p:spPr>
          <a:xfrm>
            <a:off x="13428000" y="5040000"/>
            <a:ext cx="3600000" cy="3564000"/>
          </a:xfrm>
          <a:prstGeom prst="rect">
            <a:avLst/>
          </a:prstGeom>
          <a:solidFill>
            <a:srgbClr val="F2F2F2"/>
          </a:solidFill>
          <a:ln w="9525"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r>
              <a:rPr lang="hr-HR" sz="2000" dirty="0">
                <a:solidFill>
                  <a:srgbClr val="4D94B7"/>
                </a:solidFill>
                <a:latin typeface="Helvetica Neue"/>
                <a:ea typeface="Helvetica Neue"/>
                <a:cs typeface="Helvetica Neue"/>
                <a:sym typeface="Helvetica Neue"/>
              </a:rPr>
              <a:t>Zadata </a:t>
            </a:r>
            <a:r>
              <a:rPr lang="hr-HR" sz="2000" b="0" i="0" u="none" strike="noStrike" cap="none" dirty="0">
                <a:solidFill>
                  <a:srgbClr val="4D94B7"/>
                </a:solidFill>
                <a:latin typeface="Helvetica Neue"/>
                <a:ea typeface="Helvetica Neue"/>
                <a:cs typeface="Helvetica Neue"/>
                <a:sym typeface="Helvetica Neue"/>
              </a:rPr>
              <a:t>2:</a:t>
            </a:r>
            <a:endParaRPr lang="hr-HR" dirty="0"/>
          </a:p>
          <a:p>
            <a:pPr marL="0" marR="0" lvl="0" indent="0" algn="ctr" rtl="0">
              <a:lnSpc>
                <a:spcPct val="100000"/>
              </a:lnSpc>
              <a:spcBef>
                <a:spcPts val="0"/>
              </a:spcBef>
              <a:spcAft>
                <a:spcPts val="0"/>
              </a:spcAft>
              <a:buNone/>
            </a:pPr>
            <a:endParaRPr lang="hr-HR" sz="20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r>
              <a:rPr lang="hr-HR" sz="2000" b="0" i="0" u="none" strike="noStrike" cap="none" dirty="0">
                <a:solidFill>
                  <a:srgbClr val="000000"/>
                </a:solidFill>
                <a:latin typeface="Helvetica Neue"/>
                <a:ea typeface="Helvetica Neue"/>
                <a:cs typeface="Helvetica Neue"/>
                <a:sym typeface="Helvetica Neue"/>
              </a:rPr>
              <a:t>Pokažite gubitničku </a:t>
            </a:r>
          </a:p>
          <a:p>
            <a:pPr marL="0" marR="0" lvl="0" indent="0" algn="ctr" rtl="0">
              <a:lnSpc>
                <a:spcPct val="100000"/>
              </a:lnSpc>
              <a:spcBef>
                <a:spcPts val="0"/>
              </a:spcBef>
              <a:spcAft>
                <a:spcPts val="0"/>
              </a:spcAft>
              <a:buClr>
                <a:srgbClr val="000000"/>
              </a:buClr>
              <a:buSzPts val="2000"/>
              <a:buFont typeface="Arial"/>
              <a:buNone/>
            </a:pPr>
            <a:r>
              <a:rPr lang="hr-HR" sz="2000" b="0" i="0" u="none" strike="noStrike" cap="none" dirty="0">
                <a:solidFill>
                  <a:srgbClr val="000000"/>
                </a:solidFill>
                <a:latin typeface="Helvetica Neue"/>
                <a:ea typeface="Helvetica Neue"/>
                <a:cs typeface="Helvetica Neue"/>
                <a:sym typeface="Helvetica Neue"/>
              </a:rPr>
              <a:t>pozu.</a:t>
            </a:r>
          </a:p>
          <a:p>
            <a:pPr marL="0" marR="0" lvl="0" indent="0" algn="ctr" rtl="0">
              <a:lnSpc>
                <a:spcPct val="100000"/>
              </a:lnSpc>
              <a:spcBef>
                <a:spcPts val="0"/>
              </a:spcBef>
              <a:spcAft>
                <a:spcPts val="0"/>
              </a:spcAft>
              <a:buNone/>
            </a:pPr>
            <a:endParaRPr lang="hr-HR" sz="20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endParaRPr lang="hr-HR" sz="20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endParaRPr lang="hr-HR" sz="20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endParaRPr lang="hr-HR" sz="2000" b="0" i="0" u="none" strike="noStrike" cap="none" dirty="0">
              <a:solidFill>
                <a:srgbClr val="000000"/>
              </a:solidFill>
              <a:latin typeface="Helvetica Neue"/>
              <a:ea typeface="Helvetica Neue"/>
              <a:cs typeface="Helvetica Neue"/>
              <a:sym typeface="Helvetica Neue"/>
            </a:endParaRPr>
          </a:p>
          <a:p>
            <a:pPr lvl="0" algn="ctr"/>
            <a:r>
              <a:rPr lang="hr-HR" sz="2000" dirty="0">
                <a:latin typeface="Helvetica Neue"/>
                <a:ea typeface="Helvetica Neue"/>
                <a:cs typeface="Helvetica Neue"/>
                <a:sym typeface="Helvetica Neue"/>
              </a:rPr>
              <a:t>Usporedite svoje osjećaje s onima kada demonstrirate pobjedničku pozu.</a:t>
            </a:r>
            <a:endParaRPr lang="hr-HR" dirty="0"/>
          </a:p>
        </p:txBody>
      </p:sp>
      <p:sp>
        <p:nvSpPr>
          <p:cNvPr id="456" name="Google Shape;456;p36"/>
          <p:cNvSpPr txBox="1"/>
          <p:nvPr/>
        </p:nvSpPr>
        <p:spPr>
          <a:xfrm>
            <a:off x="1404000" y="5040000"/>
            <a:ext cx="2844000" cy="3564000"/>
          </a:xfrm>
          <a:prstGeom prst="rect">
            <a:avLst/>
          </a:prstGeom>
          <a:solidFill>
            <a:srgbClr val="F2F2F2"/>
          </a:solidFill>
          <a:ln w="9525" cap="flat" cmpd="sng">
            <a:solidFill>
              <a:srgbClr val="AED633"/>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hr-HR" sz="2000" b="0" i="0" u="none" strike="noStrike" cap="none">
                <a:solidFill>
                  <a:srgbClr val="4D94B7"/>
                </a:solidFill>
                <a:latin typeface="Helvetica Neue"/>
                <a:ea typeface="Helvetica Neue"/>
                <a:cs typeface="Helvetica Neue"/>
                <a:sym typeface="Helvetica Neue"/>
              </a:rPr>
              <a:t>Zadatak 1:</a:t>
            </a:r>
            <a:endParaRPr lang="hr-HR"/>
          </a:p>
          <a:p>
            <a:pPr marL="0" marR="0" lvl="0" indent="0" algn="ctr" rtl="0">
              <a:lnSpc>
                <a:spcPct val="100000"/>
              </a:lnSpc>
              <a:spcBef>
                <a:spcPts val="0"/>
              </a:spcBef>
              <a:spcAft>
                <a:spcPts val="0"/>
              </a:spcAft>
              <a:buClr>
                <a:srgbClr val="000000"/>
              </a:buClr>
              <a:buSzPts val="2000"/>
              <a:buFont typeface="Arial"/>
              <a:buNone/>
            </a:pPr>
            <a:endParaRPr lang="hr-HR" sz="2000" b="0" i="0" u="none" strike="noStrike" cap="none">
              <a:solidFill>
                <a:srgbClr val="4D94B7"/>
              </a:solidFill>
              <a:latin typeface="Helvetica Neue"/>
              <a:ea typeface="Helvetica Neue"/>
              <a:cs typeface="Helvetica Neue"/>
              <a:sym typeface="Helvetica Neue"/>
            </a:endParaRPr>
          </a:p>
          <a:p>
            <a:pPr lvl="0" algn="ctr">
              <a:buSzPts val="2000"/>
            </a:pPr>
            <a:r>
              <a:rPr lang="hr-HR" sz="2000">
                <a:latin typeface="Helvetica Neue"/>
                <a:ea typeface="Helvetica Neue"/>
                <a:cs typeface="Helvetica Neue"/>
                <a:sym typeface="Helvetica Neue"/>
              </a:rPr>
              <a:t>Nasmiješite se i što  osjećate, jeste li sretni?</a:t>
            </a:r>
            <a:endParaRPr lang="hr-HR" sz="2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lang="hr-HR" sz="2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lang="hr-HR" sz="2000" b="0" i="0" u="none" strike="noStrike" cap="none">
              <a:solidFill>
                <a:srgbClr val="000000"/>
              </a:solidFill>
              <a:latin typeface="Helvetica Neue"/>
              <a:ea typeface="Helvetica Neue"/>
              <a:cs typeface="Helvetica Neue"/>
              <a:sym typeface="Helvetica Neue"/>
            </a:endParaRPr>
          </a:p>
          <a:p>
            <a:pPr lvl="0" algn="ctr">
              <a:buSzPts val="2000"/>
            </a:pPr>
            <a:endParaRPr lang="hr-HR" sz="2000">
              <a:latin typeface="Helvetica Neue"/>
              <a:ea typeface="Helvetica Neue"/>
              <a:cs typeface="Helvetica Neue"/>
              <a:sym typeface="Helvetica Neue"/>
            </a:endParaRPr>
          </a:p>
          <a:p>
            <a:pPr lvl="0" algn="ctr">
              <a:buSzPts val="2000"/>
            </a:pPr>
            <a:r>
              <a:rPr lang="hr-HR" sz="2000">
                <a:latin typeface="Helvetica Neue"/>
                <a:ea typeface="Helvetica Neue"/>
                <a:cs typeface="Helvetica Neue"/>
                <a:sym typeface="Helvetica Neue"/>
              </a:rPr>
              <a:t>Isprobajte ovu metodu kada ste tužni</a:t>
            </a:r>
            <a:r>
              <a:rPr lang="hr-HR" sz="2000" b="0" i="0" u="none" strike="noStrike" cap="none">
                <a:solidFill>
                  <a:srgbClr val="000000"/>
                </a:solidFill>
                <a:latin typeface="Helvetica Neue"/>
                <a:ea typeface="Helvetica Neue"/>
                <a:cs typeface="Helvetica Neue"/>
                <a:sym typeface="Helvetica Neue"/>
              </a:rPr>
              <a:t>.</a:t>
            </a:r>
          </a:p>
        </p:txBody>
      </p:sp>
      <p:sp>
        <p:nvSpPr>
          <p:cNvPr id="457" name="Google Shape;457;p36"/>
          <p:cNvSpPr txBox="1"/>
          <p:nvPr/>
        </p:nvSpPr>
        <p:spPr>
          <a:xfrm>
            <a:off x="4320000" y="5040000"/>
            <a:ext cx="2844000" cy="3564000"/>
          </a:xfrm>
          <a:prstGeom prst="rect">
            <a:avLst/>
          </a:prstGeom>
          <a:solidFill>
            <a:srgbClr val="F2F2F2"/>
          </a:solidFill>
          <a:ln w="9525" cap="flat" cmpd="sng">
            <a:solidFill>
              <a:srgbClr val="AED633"/>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hr-HR" sz="2000" b="0" i="0" u="none" strike="noStrike" cap="none" dirty="0">
                <a:solidFill>
                  <a:srgbClr val="4D94B7"/>
                </a:solidFill>
                <a:latin typeface="Helvetica Neue"/>
                <a:ea typeface="Helvetica Neue"/>
                <a:cs typeface="Helvetica Neue"/>
                <a:sym typeface="Helvetica Neue"/>
              </a:rPr>
              <a:t>Zadatak 2:</a:t>
            </a:r>
            <a:endParaRPr lang="hr-HR" dirty="0"/>
          </a:p>
          <a:p>
            <a:pPr marL="0" marR="0" lvl="0" indent="0" algn="ctr" rtl="0">
              <a:lnSpc>
                <a:spcPct val="100000"/>
              </a:lnSpc>
              <a:spcBef>
                <a:spcPts val="0"/>
              </a:spcBef>
              <a:spcAft>
                <a:spcPts val="0"/>
              </a:spcAft>
              <a:buClr>
                <a:srgbClr val="000000"/>
              </a:buClr>
              <a:buSzPts val="2000"/>
              <a:buFont typeface="Arial"/>
              <a:buNone/>
            </a:pPr>
            <a:endParaRPr lang="hr-HR" sz="2000" b="0" i="0" u="none" strike="noStrike" cap="none" dirty="0">
              <a:solidFill>
                <a:srgbClr val="4D94B7"/>
              </a:solidFill>
              <a:latin typeface="Helvetica Neue"/>
              <a:ea typeface="Helvetica Neue"/>
              <a:cs typeface="Helvetica Neue"/>
              <a:sym typeface="Helvetica Neue"/>
            </a:endParaRPr>
          </a:p>
          <a:p>
            <a:pPr lvl="0" algn="ctr">
              <a:buSzPts val="2000"/>
            </a:pPr>
            <a:r>
              <a:rPr lang="hr-HR" sz="2000" dirty="0">
                <a:latin typeface="Helvetica Neue"/>
                <a:ea typeface="Helvetica Neue"/>
                <a:cs typeface="Helvetica Neue"/>
                <a:sym typeface="Helvetica Neue"/>
              </a:rPr>
              <a:t>Nasmiješi se nekome tko se ne smije.</a:t>
            </a:r>
            <a:endParaRPr lang="hr-HR" sz="20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lang="hr-HR" sz="20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lang="hr-HR" sz="20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lang="hr-HR" sz="20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lang="hr-HR" sz="2000" b="0" i="0" u="none" strike="noStrike" cap="none" dirty="0">
              <a:solidFill>
                <a:srgbClr val="000000"/>
              </a:solidFill>
              <a:latin typeface="Helvetica Neue"/>
              <a:ea typeface="Helvetica Neue"/>
              <a:cs typeface="Helvetica Neue"/>
              <a:sym typeface="Helvetica Neue"/>
            </a:endParaRPr>
          </a:p>
          <a:p>
            <a:pPr lvl="0" algn="ctr">
              <a:buSzPts val="2000"/>
            </a:pPr>
            <a:endParaRPr lang="hr-HR" sz="2000" dirty="0">
              <a:latin typeface="Helvetica Neue"/>
              <a:ea typeface="Helvetica Neue"/>
              <a:cs typeface="Helvetica Neue"/>
              <a:sym typeface="Helvetica Neue"/>
            </a:endParaRPr>
          </a:p>
          <a:p>
            <a:pPr lvl="0" algn="ctr">
              <a:buSzPts val="2000"/>
            </a:pPr>
            <a:r>
              <a:rPr lang="hr-HR" sz="2000" dirty="0">
                <a:latin typeface="Helvetica Neue"/>
                <a:ea typeface="Helvetica Neue"/>
                <a:cs typeface="Helvetica Neue"/>
                <a:sym typeface="Helvetica Neue"/>
              </a:rPr>
              <a:t>Uzvraća li on/ona osmijeh?</a:t>
            </a:r>
            <a:endParaRPr lang="hr-HR" sz="2000" b="0" i="0" u="none" strike="noStrike" cap="none" dirty="0">
              <a:solidFill>
                <a:srgbClr val="000000"/>
              </a:solidFill>
              <a:latin typeface="Helvetica Neue"/>
              <a:ea typeface="Helvetica Neue"/>
              <a:cs typeface="Helvetica Neue"/>
              <a:sym typeface="Helvetica Neue"/>
            </a:endParaRPr>
          </a:p>
        </p:txBody>
      </p:sp>
      <p:sp>
        <p:nvSpPr>
          <p:cNvPr id="458" name="Google Shape;458;p36"/>
          <p:cNvSpPr txBox="1"/>
          <p:nvPr/>
        </p:nvSpPr>
        <p:spPr>
          <a:xfrm>
            <a:off x="7236000" y="5040000"/>
            <a:ext cx="2844000" cy="3564000"/>
          </a:xfrm>
          <a:prstGeom prst="rect">
            <a:avLst/>
          </a:prstGeom>
          <a:solidFill>
            <a:srgbClr val="F2F2F2"/>
          </a:solidFill>
          <a:ln w="9525" cap="flat" cmpd="sng">
            <a:solidFill>
              <a:srgbClr val="AED633"/>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buSzPts val="2000"/>
            </a:pPr>
            <a:r>
              <a:rPr lang="hr-HR" sz="2000" dirty="0">
                <a:solidFill>
                  <a:srgbClr val="4D94B7"/>
                </a:solidFill>
                <a:latin typeface="Helvetica Neue"/>
                <a:ea typeface="Helvetica Neue"/>
                <a:cs typeface="Helvetica Neue"/>
                <a:sym typeface="Helvetica Neue"/>
              </a:rPr>
              <a:t>Zadata </a:t>
            </a:r>
            <a:r>
              <a:rPr lang="hr-HR" sz="2000" b="0" i="0" u="none" strike="noStrike" cap="none" dirty="0">
                <a:solidFill>
                  <a:srgbClr val="4D94B7"/>
                </a:solidFill>
                <a:latin typeface="Helvetica Neue"/>
                <a:ea typeface="Helvetica Neue"/>
                <a:cs typeface="Helvetica Neue"/>
                <a:sym typeface="Helvetica Neue"/>
              </a:rPr>
              <a:t>3:</a:t>
            </a:r>
            <a:endParaRPr lang="hr-HR" dirty="0"/>
          </a:p>
          <a:p>
            <a:pPr lvl="0" algn="ctr">
              <a:buSzPts val="2000"/>
            </a:pPr>
            <a:r>
              <a:rPr lang="hr-HR" sz="2000" dirty="0">
                <a:latin typeface="Helvetica Neue"/>
                <a:ea typeface="Helvetica Neue"/>
                <a:cs typeface="Helvetica Neue"/>
                <a:sym typeface="Helvetica Neue"/>
              </a:rPr>
              <a:t>Prije nego što ste održali pitch ili nešto prezentirali, nasmijte se i postanite pozitivniji.</a:t>
            </a:r>
            <a:endParaRPr lang="hr-HR" sz="20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lang="hr-HR" sz="20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lang="hr-HR" sz="2000" b="0" i="0" u="none" strike="noStrike" cap="none" dirty="0">
              <a:solidFill>
                <a:srgbClr val="000000"/>
              </a:solidFill>
              <a:latin typeface="Helvetica Neue"/>
              <a:ea typeface="Helvetica Neue"/>
              <a:cs typeface="Helvetica Neue"/>
              <a:sym typeface="Helvetica Neue"/>
            </a:endParaRPr>
          </a:p>
          <a:p>
            <a:pPr lvl="0" algn="ctr">
              <a:buSzPts val="2000"/>
            </a:pPr>
            <a:endParaRPr lang="hr-HR" sz="2000" dirty="0">
              <a:latin typeface="Helvetica Neue"/>
              <a:ea typeface="Helvetica Neue"/>
              <a:cs typeface="Helvetica Neue"/>
              <a:sym typeface="Helvetica Neue"/>
            </a:endParaRPr>
          </a:p>
          <a:p>
            <a:pPr lvl="0" algn="ctr">
              <a:buSzPts val="2000"/>
            </a:pPr>
            <a:endParaRPr lang="hr-HR" sz="2000" dirty="0">
              <a:latin typeface="Helvetica Neue"/>
              <a:ea typeface="Helvetica Neue"/>
              <a:cs typeface="Helvetica Neue"/>
              <a:sym typeface="Helvetica Neue"/>
            </a:endParaRPr>
          </a:p>
          <a:p>
            <a:pPr lvl="0" algn="ctr">
              <a:buSzPts val="2000"/>
            </a:pPr>
            <a:r>
              <a:rPr lang="hr-HR" sz="2000" dirty="0">
                <a:latin typeface="Helvetica Neue"/>
                <a:ea typeface="Helvetica Neue"/>
                <a:cs typeface="Helvetica Neue"/>
                <a:sym typeface="Helvetica Neue"/>
              </a:rPr>
              <a:t>Isprobajte to!</a:t>
            </a:r>
          </a:p>
        </p:txBody>
      </p:sp>
      <p:pic>
        <p:nvPicPr>
          <p:cNvPr id="459" name="Google Shape;459;p36" descr="Lächelnde alte Frau jubelt mit beiden Händen"/>
          <p:cNvPicPr preferRelativeResize="0"/>
          <p:nvPr/>
        </p:nvPicPr>
        <p:blipFill rotWithShape="1">
          <a:blip r:embed="rId3">
            <a:alphaModFix/>
          </a:blip>
          <a:srcRect/>
          <a:stretch/>
        </p:blipFill>
        <p:spPr>
          <a:xfrm>
            <a:off x="10836000" y="6300000"/>
            <a:ext cx="671672" cy="1656000"/>
          </a:xfrm>
          <a:prstGeom prst="rect">
            <a:avLst/>
          </a:prstGeom>
          <a:noFill/>
          <a:ln>
            <a:noFill/>
          </a:ln>
        </p:spPr>
      </p:pic>
      <p:pic>
        <p:nvPicPr>
          <p:cNvPr id="460" name="Google Shape;460;p36" descr="Geschäftsmann mit Händen auf den Hüften"/>
          <p:cNvPicPr preferRelativeResize="0"/>
          <p:nvPr/>
        </p:nvPicPr>
        <p:blipFill rotWithShape="1">
          <a:blip r:embed="rId4">
            <a:alphaModFix/>
          </a:blip>
          <a:srcRect/>
          <a:stretch/>
        </p:blipFill>
        <p:spPr>
          <a:xfrm>
            <a:off x="12204000" y="6300000"/>
            <a:ext cx="790313" cy="1656000"/>
          </a:xfrm>
          <a:prstGeom prst="rect">
            <a:avLst/>
          </a:prstGeom>
          <a:noFill/>
          <a:ln>
            <a:noFill/>
          </a:ln>
        </p:spPr>
      </p:pic>
      <p:pic>
        <p:nvPicPr>
          <p:cNvPr id="461" name="Google Shape;461;p36" descr="Junger Geschäftsmann mit Hand auf dem Kopf"/>
          <p:cNvPicPr preferRelativeResize="0"/>
          <p:nvPr/>
        </p:nvPicPr>
        <p:blipFill rotWithShape="1">
          <a:blip r:embed="rId5">
            <a:alphaModFix/>
          </a:blip>
          <a:srcRect/>
          <a:stretch/>
        </p:blipFill>
        <p:spPr>
          <a:xfrm>
            <a:off x="13644000" y="5868000"/>
            <a:ext cx="696191" cy="1656000"/>
          </a:xfrm>
          <a:prstGeom prst="rect">
            <a:avLst/>
          </a:prstGeom>
          <a:noFill/>
          <a:ln>
            <a:noFill/>
          </a:ln>
        </p:spPr>
      </p:pic>
      <p:pic>
        <p:nvPicPr>
          <p:cNvPr id="462" name="Google Shape;462;p36" descr="Geschäftsfrau mit Händen auf der Hüfte"/>
          <p:cNvPicPr preferRelativeResize="0"/>
          <p:nvPr/>
        </p:nvPicPr>
        <p:blipFill rotWithShape="1">
          <a:blip r:embed="rId6">
            <a:alphaModFix/>
          </a:blip>
          <a:srcRect/>
          <a:stretch/>
        </p:blipFill>
        <p:spPr>
          <a:xfrm>
            <a:off x="16092000" y="5868000"/>
            <a:ext cx="788571" cy="1656000"/>
          </a:xfrm>
          <a:prstGeom prst="rect">
            <a:avLst/>
          </a:prstGeom>
          <a:noFill/>
          <a:ln>
            <a:noFill/>
          </a:ln>
        </p:spPr>
      </p:pic>
      <p:pic>
        <p:nvPicPr>
          <p:cNvPr id="463" name="Google Shape;463;p36" descr="Lächelndes Gesicht mit Zähnen"/>
          <p:cNvPicPr preferRelativeResize="0"/>
          <p:nvPr/>
        </p:nvPicPr>
        <p:blipFill rotWithShape="1">
          <a:blip r:embed="rId7">
            <a:alphaModFix/>
          </a:blip>
          <a:srcRect/>
          <a:stretch/>
        </p:blipFill>
        <p:spPr>
          <a:xfrm>
            <a:off x="5400000" y="6660000"/>
            <a:ext cx="855772" cy="936000"/>
          </a:xfrm>
          <a:prstGeom prst="rect">
            <a:avLst/>
          </a:prstGeom>
          <a:noFill/>
          <a:ln>
            <a:noFill/>
          </a:ln>
        </p:spPr>
      </p:pic>
      <p:pic>
        <p:nvPicPr>
          <p:cNvPr id="464" name="Google Shape;464;p36" descr="Weinende Gesichtskontur mit einfarbiger Füllung"/>
          <p:cNvPicPr preferRelativeResize="0"/>
          <p:nvPr/>
        </p:nvPicPr>
        <p:blipFill rotWithShape="1">
          <a:blip r:embed="rId8">
            <a:alphaModFix/>
          </a:blip>
          <a:srcRect/>
          <a:stretch/>
        </p:blipFill>
        <p:spPr>
          <a:xfrm>
            <a:off x="2448000" y="6469200"/>
            <a:ext cx="720000" cy="720000"/>
          </a:xfrm>
          <a:prstGeom prst="rect">
            <a:avLst/>
          </a:prstGeom>
          <a:noFill/>
          <a:ln>
            <a:noFill/>
          </a:ln>
        </p:spPr>
      </p:pic>
      <p:pic>
        <p:nvPicPr>
          <p:cNvPr id="465" name="Google Shape;465;p36" descr="Lustige Gesichtskontur mit einfarbiger Füllung"/>
          <p:cNvPicPr preferRelativeResize="0"/>
          <p:nvPr/>
        </p:nvPicPr>
        <p:blipFill rotWithShape="1">
          <a:blip r:embed="rId9">
            <a:alphaModFix/>
          </a:blip>
          <a:srcRect/>
          <a:stretch/>
        </p:blipFill>
        <p:spPr>
          <a:xfrm>
            <a:off x="1608619" y="6462000"/>
            <a:ext cx="720000" cy="720000"/>
          </a:xfrm>
          <a:prstGeom prst="rect">
            <a:avLst/>
          </a:prstGeom>
          <a:noFill/>
          <a:ln>
            <a:noFill/>
          </a:ln>
        </p:spPr>
      </p:pic>
      <p:pic>
        <p:nvPicPr>
          <p:cNvPr id="466" name="Google Shape;466;p36" descr="Dozent Silhouette"/>
          <p:cNvPicPr preferRelativeResize="0"/>
          <p:nvPr/>
        </p:nvPicPr>
        <p:blipFill rotWithShape="1">
          <a:blip r:embed="rId10">
            <a:alphaModFix/>
          </a:blip>
          <a:srcRect/>
          <a:stretch/>
        </p:blipFill>
        <p:spPr>
          <a:xfrm>
            <a:off x="8280000" y="7092000"/>
            <a:ext cx="828000" cy="828000"/>
          </a:xfrm>
          <a:prstGeom prst="rect">
            <a:avLst/>
          </a:prstGeom>
          <a:noFill/>
          <a:ln>
            <a:noFill/>
          </a:ln>
        </p:spPr>
      </p:pic>
      <p:pic>
        <p:nvPicPr>
          <p:cNvPr id="467" name="Google Shape;467;p36" descr="Wütende Gesichtskontur mit einfarbiger Füllung"/>
          <p:cNvPicPr preferRelativeResize="0"/>
          <p:nvPr/>
        </p:nvPicPr>
        <p:blipFill rotWithShape="1">
          <a:blip r:embed="rId11">
            <a:alphaModFix/>
          </a:blip>
          <a:srcRect/>
          <a:stretch/>
        </p:blipFill>
        <p:spPr>
          <a:xfrm>
            <a:off x="3348000" y="6462000"/>
            <a:ext cx="720000" cy="720000"/>
          </a:xfrm>
          <a:prstGeom prst="rect">
            <a:avLst/>
          </a:prstGeom>
          <a:noFill/>
          <a:ln>
            <a:noFill/>
          </a:ln>
        </p:spPr>
      </p:pic>
      <p:sp>
        <p:nvSpPr>
          <p:cNvPr id="468" name="Google Shape;468;p36"/>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a:ea typeface="Helvetica Neue"/>
                <a:cs typeface="Helvetica Neue"/>
                <a:sym typeface="Helvetica Neue"/>
              </a:rPr>
              <a:t>3. Samosvijest</a:t>
            </a:r>
            <a:endParaRPr lang="hr-HR" sz="1400" b="0" i="0" u="none" strike="noStrike" cap="none">
              <a:solidFill>
                <a:srgbClr val="000000"/>
              </a:solidFill>
              <a:latin typeface="Helvetica Neue"/>
              <a:ea typeface="Helvetica Neue"/>
              <a:cs typeface="Helvetica Neue"/>
              <a:sym typeface="Helvetica Neue"/>
            </a:endParaRPr>
          </a:p>
        </p:txBody>
      </p:sp>
      <p:sp>
        <p:nvSpPr>
          <p:cNvPr id="469" name="Google Shape;469;p36"/>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hr-HR" sz="2800" b="1" i="0" u="none" strike="noStrike" cap="none">
                <a:solidFill>
                  <a:srgbClr val="AED633"/>
                </a:solidFill>
                <a:latin typeface="Helvetica Neue"/>
                <a:ea typeface="Helvetica Neue"/>
                <a:cs typeface="Helvetica Neue"/>
                <a:sym typeface="Helvetica Neue"/>
              </a:rPr>
              <a:t>3.2 Faze razvoja</a:t>
            </a:r>
            <a:endParaRPr lang="hr-HR" sz="14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0"/>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1" i="0" u="none" strike="noStrike" cap="none">
              <a:solidFill>
                <a:srgbClr val="000000"/>
              </a:solidFill>
              <a:latin typeface="Helvetica Neue"/>
              <a:ea typeface="Helvetica Neue"/>
              <a:cs typeface="Helvetica Neue"/>
              <a:sym typeface="Helvetica Neue"/>
            </a:endParaRPr>
          </a:p>
        </p:txBody>
      </p:sp>
      <p:sp>
        <p:nvSpPr>
          <p:cNvPr id="475" name="Google Shape;475;p20"/>
          <p:cNvSpPr/>
          <p:nvPr/>
        </p:nvSpPr>
        <p:spPr>
          <a:xfrm>
            <a:off x="10548002"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0" i="0" u="none" strike="noStrike" cap="none">
              <a:solidFill>
                <a:srgbClr val="000000"/>
              </a:solidFill>
              <a:latin typeface="Helvetica Neue"/>
              <a:ea typeface="Helvetica Neue"/>
              <a:cs typeface="Helvetica Neue"/>
              <a:sym typeface="Helvetica Neue"/>
            </a:endParaRPr>
          </a:p>
        </p:txBody>
      </p:sp>
      <p:sp>
        <p:nvSpPr>
          <p:cNvPr id="476" name="Google Shape;476;p20"/>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hr-HR" sz="2400" b="0" i="0" u="none" strike="noStrike" cap="none">
                <a:solidFill>
                  <a:schemeClr val="lt1"/>
                </a:solidFill>
                <a:latin typeface="Helvetica Neue"/>
                <a:ea typeface="Helvetica Neue"/>
                <a:cs typeface="Helvetica Neue"/>
                <a:sym typeface="Helvetica Neue"/>
              </a:rPr>
              <a:t>Phase of </a:t>
            </a:r>
            <a:br>
              <a:rPr lang="hr-HR" sz="2400" b="0" i="0" u="none" strike="noStrike" cap="none">
                <a:solidFill>
                  <a:schemeClr val="lt1"/>
                </a:solidFill>
                <a:latin typeface="Helvetica Neue"/>
                <a:ea typeface="Helvetica Neue"/>
                <a:cs typeface="Helvetica Neue"/>
                <a:sym typeface="Helvetica Neue"/>
              </a:rPr>
            </a:br>
            <a:r>
              <a:rPr lang="hr-HR" sz="2400" b="0" i="0" u="none" strike="noStrike" cap="none">
                <a:solidFill>
                  <a:schemeClr val="lt1"/>
                </a:solidFill>
                <a:latin typeface="Helvetica Neue"/>
                <a:ea typeface="Helvetica Neue"/>
                <a:cs typeface="Helvetica Neue"/>
                <a:sym typeface="Helvetica Neue"/>
              </a:rPr>
              <a:t>reflection</a:t>
            </a:r>
            <a:endParaRPr lang="hr-HR"/>
          </a:p>
        </p:txBody>
      </p:sp>
      <p:sp>
        <p:nvSpPr>
          <p:cNvPr id="477" name="Google Shape;477;p20"/>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0" i="0" u="none" strike="noStrike" cap="none">
              <a:solidFill>
                <a:srgbClr val="000000"/>
              </a:solidFill>
              <a:latin typeface="Helvetica Neue"/>
              <a:ea typeface="Helvetica Neue"/>
              <a:cs typeface="Helvetica Neue"/>
              <a:sym typeface="Helvetica Neue"/>
            </a:endParaRPr>
          </a:p>
        </p:txBody>
      </p:sp>
      <p:sp>
        <p:nvSpPr>
          <p:cNvPr id="478" name="Google Shape;478;p20"/>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hr-HR" sz="2400" b="0" i="0" u="none" strike="noStrike" cap="none">
                <a:solidFill>
                  <a:schemeClr val="lt1"/>
                </a:solidFill>
                <a:latin typeface="Helvetica Neue"/>
                <a:ea typeface="Helvetica Neue"/>
                <a:cs typeface="Helvetica Neue"/>
                <a:sym typeface="Helvetica Neue"/>
              </a:rPr>
              <a:t>Specific</a:t>
            </a:r>
            <a:r>
              <a:rPr lang="hr-HR" sz="2400" b="0" i="0" u="none" strike="noStrike" cap="none">
                <a:solidFill>
                  <a:srgbClr val="000000"/>
                </a:solidFill>
                <a:latin typeface="Helvetica Neue"/>
                <a:ea typeface="Helvetica Neue"/>
                <a:cs typeface="Helvetica Neue"/>
                <a:sym typeface="Helvetica Neue"/>
              </a:rPr>
              <a:t> </a:t>
            </a:r>
            <a:br>
              <a:rPr lang="hr-HR" sz="2400" b="0" i="0" u="none" strike="noStrike" cap="none">
                <a:solidFill>
                  <a:srgbClr val="000000"/>
                </a:solidFill>
                <a:latin typeface="Helvetica Neue"/>
                <a:ea typeface="Helvetica Neue"/>
                <a:cs typeface="Helvetica Neue"/>
                <a:sym typeface="Helvetica Neue"/>
              </a:rPr>
            </a:br>
            <a:r>
              <a:rPr lang="hr-HR" sz="2400" b="0" i="0" u="none" strike="noStrike" cap="none">
                <a:solidFill>
                  <a:schemeClr val="lt1"/>
                </a:solidFill>
                <a:latin typeface="Helvetica Neue"/>
                <a:ea typeface="Helvetica Neue"/>
                <a:cs typeface="Helvetica Neue"/>
                <a:sym typeface="Helvetica Neue"/>
              </a:rPr>
              <a:t>situations</a:t>
            </a:r>
            <a:endParaRPr lang="hr-HR"/>
          </a:p>
        </p:txBody>
      </p:sp>
      <p:sp>
        <p:nvSpPr>
          <p:cNvPr id="479" name="Google Shape;479;p20"/>
          <p:cNvSpPr/>
          <p:nvPr/>
        </p:nvSpPr>
        <p:spPr>
          <a:xfrm>
            <a:off x="15757129" y="1547472"/>
            <a:ext cx="2232483" cy="1022400"/>
          </a:xfrm>
          <a:prstGeom prst="roundRect">
            <a:avLst>
              <a:gd name="adj" fmla="val 16667"/>
            </a:avLst>
          </a:prstGeom>
          <a:solidFill>
            <a:srgbClr val="AED633"/>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hr-HR" sz="2400" b="1" i="0" u="none" strike="noStrike" cap="none">
              <a:solidFill>
                <a:srgbClr val="000000"/>
              </a:solidFill>
              <a:latin typeface="Helvetica Neue"/>
              <a:ea typeface="Helvetica Neue"/>
              <a:cs typeface="Helvetica Neue"/>
              <a:sym typeface="Helvetica Neue"/>
            </a:endParaRPr>
          </a:p>
        </p:txBody>
      </p:sp>
      <p:sp>
        <p:nvSpPr>
          <p:cNvPr id="480" name="Google Shape;480;p20"/>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hr-HR" sz="2400" b="1" i="0" u="none" strike="noStrike" cap="none">
                <a:solidFill>
                  <a:schemeClr val="lt1"/>
                </a:solidFill>
                <a:latin typeface="Helvetica Neue"/>
                <a:ea typeface="Helvetica Neue"/>
                <a:cs typeface="Helvetica Neue"/>
                <a:sym typeface="Helvetica Neue"/>
              </a:rPr>
              <a:t>Steknite više samosvijesti</a:t>
            </a:r>
            <a:endParaRPr lang="hr-HR"/>
          </a:p>
        </p:txBody>
      </p:sp>
      <p:sp>
        <p:nvSpPr>
          <p:cNvPr id="481" name="Google Shape;481;p20"/>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a:solidFill>
                <a:schemeClr val="lt1"/>
              </a:solidFill>
              <a:latin typeface="Helvetica Neue"/>
              <a:ea typeface="Helvetica Neue"/>
              <a:cs typeface="Helvetica Neue"/>
              <a:sym typeface="Helvetica Neue"/>
            </a:endParaRPr>
          </a:p>
        </p:txBody>
      </p:sp>
      <p:sp>
        <p:nvSpPr>
          <p:cNvPr id="482" name="Google Shape;482;p20"/>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hr-HR" sz="2400" b="0" i="0" u="none" strike="noStrike" cap="none">
              <a:solidFill>
                <a:schemeClr val="dk1"/>
              </a:solidFill>
              <a:latin typeface="Helvetica Neue"/>
              <a:ea typeface="Helvetica Neue"/>
              <a:cs typeface="Helvetica Neue"/>
              <a:sym typeface="Helvetica Neue"/>
            </a:endParaRPr>
          </a:p>
        </p:txBody>
      </p:sp>
      <p:grpSp>
        <p:nvGrpSpPr>
          <p:cNvPr id="483" name="Google Shape;483;p20"/>
          <p:cNvGrpSpPr/>
          <p:nvPr/>
        </p:nvGrpSpPr>
        <p:grpSpPr>
          <a:xfrm>
            <a:off x="7160139" y="3629767"/>
            <a:ext cx="4158000" cy="4260465"/>
            <a:chOff x="4017000" y="245767"/>
            <a:chExt cx="4158000" cy="4260465"/>
          </a:xfrm>
        </p:grpSpPr>
        <p:sp>
          <p:nvSpPr>
            <p:cNvPr id="484" name="Google Shape;484;p20"/>
            <p:cNvSpPr/>
            <p:nvPr/>
          </p:nvSpPr>
          <p:spPr>
            <a:xfrm>
              <a:off x="4174410" y="409117"/>
              <a:ext cx="3831300" cy="1330560"/>
            </a:xfrm>
            <a:prstGeom prst="ellipse">
              <a:avLst/>
            </a:prstGeom>
            <a:solidFill>
              <a:srgbClr val="C0CCE1">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hr-HR"/>
            </a:p>
          </p:txBody>
        </p:sp>
        <p:sp>
          <p:nvSpPr>
            <p:cNvPr id="485" name="Google Shape;485;p20"/>
            <p:cNvSpPr/>
            <p:nvPr/>
          </p:nvSpPr>
          <p:spPr>
            <a:xfrm>
              <a:off x="5724750" y="3667207"/>
              <a:ext cx="742500" cy="475200"/>
            </a:xfrm>
            <a:prstGeom prst="downArrow">
              <a:avLst>
                <a:gd name="adj1" fmla="val 50000"/>
                <a:gd name="adj2" fmla="val 50000"/>
              </a:avLst>
            </a:prstGeom>
            <a:solidFill>
              <a:srgbClr val="B1C0D7"/>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hr-HR"/>
            </a:p>
          </p:txBody>
        </p:sp>
        <p:sp>
          <p:nvSpPr>
            <p:cNvPr id="486" name="Google Shape;486;p20"/>
            <p:cNvSpPr/>
            <p:nvPr/>
          </p:nvSpPr>
          <p:spPr>
            <a:xfrm>
              <a:off x="4314000" y="4479502"/>
              <a:ext cx="3564000" cy="267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hr-HR"/>
            </a:p>
          </p:txBody>
        </p:sp>
        <p:sp>
          <p:nvSpPr>
            <p:cNvPr id="487" name="Google Shape;487;p20"/>
            <p:cNvSpPr txBox="1"/>
            <p:nvPr/>
          </p:nvSpPr>
          <p:spPr>
            <a:xfrm>
              <a:off x="4314000" y="4479502"/>
              <a:ext cx="3564000" cy="26730"/>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000000"/>
                </a:buClr>
                <a:buSzPts val="500"/>
                <a:buFont typeface="Arial"/>
                <a:buNone/>
              </a:pPr>
              <a:r>
                <a:rPr lang="hr-HR" sz="500" b="0" i="0" u="none" strike="noStrike" cap="none">
                  <a:solidFill>
                    <a:srgbClr val="000000"/>
                  </a:solidFill>
                  <a:latin typeface="Helvetica Neue"/>
                  <a:ea typeface="Helvetica Neue"/>
                  <a:cs typeface="Helvetica Neue"/>
                  <a:sym typeface="Helvetica Neue"/>
                </a:rPr>
                <a:t> </a:t>
              </a:r>
              <a:endParaRPr lang="hr-HR"/>
            </a:p>
          </p:txBody>
        </p:sp>
        <p:sp>
          <p:nvSpPr>
            <p:cNvPr id="488" name="Google Shape;488;p20"/>
            <p:cNvSpPr/>
            <p:nvPr/>
          </p:nvSpPr>
          <p:spPr>
            <a:xfrm>
              <a:off x="4017000" y="245767"/>
              <a:ext cx="4158000" cy="3326400"/>
            </a:xfrm>
            <a:custGeom>
              <a:avLst/>
              <a:gdLst/>
              <a:ahLst/>
              <a:cxnLst/>
              <a:rect l="l" t="t" r="r" b="b"/>
              <a:pathLst>
                <a:path w="120000" h="120000" extrusionOk="0">
                  <a:moveTo>
                    <a:pt x="584" y="34175"/>
                  </a:moveTo>
                  <a:lnTo>
                    <a:pt x="584" y="34175"/>
                  </a:lnTo>
                  <a:cubicBezTo>
                    <a:pt x="-2679" y="22567"/>
                    <a:pt x="7879" y="11072"/>
                    <a:pt x="27615" y="4745"/>
                  </a:cubicBezTo>
                  <a:cubicBezTo>
                    <a:pt x="47351" y="-1582"/>
                    <a:pt x="72649" y="-1582"/>
                    <a:pt x="92385" y="4745"/>
                  </a:cubicBezTo>
                  <a:cubicBezTo>
                    <a:pt x="112121" y="11072"/>
                    <a:pt x="122679" y="22567"/>
                    <a:pt x="119416" y="34175"/>
                  </a:cubicBezTo>
                  <a:lnTo>
                    <a:pt x="74854" y="113544"/>
                  </a:lnTo>
                  <a:cubicBezTo>
                    <a:pt x="73813" y="117246"/>
                    <a:pt x="67478" y="120000"/>
                    <a:pt x="60000" y="120000"/>
                  </a:cubicBezTo>
                  <a:cubicBezTo>
                    <a:pt x="52522" y="120000"/>
                    <a:pt x="46187" y="117246"/>
                    <a:pt x="45146" y="113544"/>
                  </a:cubicBezTo>
                  <a:close/>
                  <a:moveTo>
                    <a:pt x="4800" y="30000"/>
                  </a:moveTo>
                  <a:lnTo>
                    <a:pt x="4800" y="30000"/>
                  </a:lnTo>
                  <a:cubicBezTo>
                    <a:pt x="4800" y="43255"/>
                    <a:pt x="29514" y="54000"/>
                    <a:pt x="60000" y="54000"/>
                  </a:cubicBezTo>
                  <a:cubicBezTo>
                    <a:pt x="90486" y="54000"/>
                    <a:pt x="115200" y="43255"/>
                    <a:pt x="115200" y="30000"/>
                  </a:cubicBezTo>
                  <a:cubicBezTo>
                    <a:pt x="115200" y="16745"/>
                    <a:pt x="90486" y="6000"/>
                    <a:pt x="60000" y="6000"/>
                  </a:cubicBezTo>
                  <a:cubicBezTo>
                    <a:pt x="29514" y="6000"/>
                    <a:pt x="4800" y="16745"/>
                    <a:pt x="4800" y="30000"/>
                  </a:cubicBezTo>
                  <a:close/>
                </a:path>
              </a:pathLst>
            </a:custGeom>
            <a:solidFill>
              <a:srgbClr val="4D94B7">
                <a:alpha val="40000"/>
              </a:srgbClr>
            </a:solidFill>
            <a:ln w="9525" cap="flat" cmpd="sng">
              <a:solidFill>
                <a:srgbClr val="4D94B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hr-HR"/>
            </a:p>
          </p:txBody>
        </p:sp>
      </p:grpSp>
      <p:sp>
        <p:nvSpPr>
          <p:cNvPr id="489" name="Google Shape;489;p20"/>
          <p:cNvSpPr txBox="1"/>
          <p:nvPr/>
        </p:nvSpPr>
        <p:spPr>
          <a:xfrm>
            <a:off x="7141777" y="7668000"/>
            <a:ext cx="4194723" cy="1224000"/>
          </a:xfrm>
          <a:prstGeom prst="rect">
            <a:avLst/>
          </a:prstGeom>
          <a:solidFill>
            <a:srgbClr val="AED633"/>
          </a:solidFill>
          <a:ln>
            <a:noFill/>
          </a:ln>
          <a:effectLst>
            <a:outerShdw blurRad="149987" dist="250190" dir="8460000" algn="ctr">
              <a:srgbClr val="000000">
                <a:alpha val="27843"/>
              </a:srgbClr>
            </a:outerShdw>
          </a:effectLst>
        </p:spPr>
        <p:txBody>
          <a:bodyPr spcFirstLastPara="1" wrap="square" lIns="90000" tIns="46800" rIns="90000" bIns="46800" anchor="ctr" anchorCtr="0">
            <a:noAutofit/>
          </a:bodyPr>
          <a:lstStyle/>
          <a:p>
            <a:pPr lvl="0" algn="ctr">
              <a:lnSpc>
                <a:spcPct val="90000"/>
              </a:lnSpc>
              <a:buSzPts val="2400"/>
            </a:pPr>
            <a:r>
              <a:rPr lang="hr-HR" sz="2400" b="1">
                <a:solidFill>
                  <a:schemeClr val="dk1"/>
                </a:solidFill>
                <a:latin typeface="Helvetica Neue"/>
                <a:ea typeface="Helvetica Neue"/>
                <a:cs typeface="Helvetica Neue"/>
                <a:sym typeface="Helvetica Neue"/>
              </a:rPr>
              <a:t>Steknite više samosvijesti</a:t>
            </a:r>
          </a:p>
        </p:txBody>
      </p:sp>
      <p:sp>
        <p:nvSpPr>
          <p:cNvPr id="490" name="Google Shape;490;p20"/>
          <p:cNvSpPr/>
          <p:nvPr/>
        </p:nvSpPr>
        <p:spPr>
          <a:xfrm>
            <a:off x="5962650" y="3528000"/>
            <a:ext cx="2880000" cy="1044000"/>
          </a:xfrm>
          <a:prstGeom prst="curvedDownArrow">
            <a:avLst>
              <a:gd name="adj1" fmla="val 25000"/>
              <a:gd name="adj2" fmla="val 105179"/>
              <a:gd name="adj3" fmla="val 25000"/>
            </a:avLst>
          </a:prstGeom>
          <a:solidFill>
            <a:srgbClr val="AED63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hr-HR" sz="1400" b="0" i="0" u="none" strike="noStrike" cap="none">
              <a:solidFill>
                <a:schemeClr val="dk1"/>
              </a:solidFill>
              <a:latin typeface="Helvetica Neue"/>
              <a:ea typeface="Helvetica Neue"/>
              <a:cs typeface="Helvetica Neue"/>
              <a:sym typeface="Helvetica Neue"/>
            </a:endParaRPr>
          </a:p>
        </p:txBody>
      </p:sp>
      <p:sp>
        <p:nvSpPr>
          <p:cNvPr id="491" name="Google Shape;491;p20"/>
          <p:cNvSpPr/>
          <p:nvPr/>
        </p:nvSpPr>
        <p:spPr>
          <a:xfrm>
            <a:off x="9900485" y="3528000"/>
            <a:ext cx="2880000" cy="1044000"/>
          </a:xfrm>
          <a:prstGeom prst="curvedDownArrow">
            <a:avLst>
              <a:gd name="adj1" fmla="val 25000"/>
              <a:gd name="adj2" fmla="val 105179"/>
              <a:gd name="adj3" fmla="val 25000"/>
            </a:avLst>
          </a:prstGeom>
          <a:solidFill>
            <a:srgbClr val="AED633"/>
          </a:solidFill>
          <a:ln w="25400" cap="flat" cmpd="sng">
            <a:solidFill>
              <a:schemeClr val="lt1"/>
            </a:solidFill>
            <a:prstDash val="solid"/>
            <a:round/>
            <a:headEnd type="none" w="sm" len="sm"/>
            <a:tailEnd type="none" w="sm" len="sm"/>
          </a:ln>
          <a:scene3d>
            <a:camera prst="orthographicFront">
              <a:rot lat="0" lon="10799999" rev="0"/>
            </a:camera>
            <a:lightRig rig="threePt" dir="t"/>
          </a:scene3d>
        </p:spPr>
        <p:txBody>
          <a:bodyPr spcFirstLastPara="1" wrap="square" lIns="91425" tIns="45700" rIns="91425" bIns="45700" anchor="ctr" anchorCtr="0">
            <a:noAutofit/>
            <a:scene3d>
              <a:camera prst="orthographicFront">
                <a:rot lat="0" lon="0" rev="0"/>
              </a:camera>
              <a:lightRig rig="threePt" dir="t"/>
            </a:scene3d>
          </a:bodyPr>
          <a:lstStyle/>
          <a:p>
            <a:pPr marL="0" marR="0" lvl="0" indent="0" algn="ctr" rtl="0">
              <a:lnSpc>
                <a:spcPct val="100000"/>
              </a:lnSpc>
              <a:spcBef>
                <a:spcPts val="0"/>
              </a:spcBef>
              <a:spcAft>
                <a:spcPts val="0"/>
              </a:spcAft>
              <a:buNone/>
            </a:pPr>
            <a:endParaRPr lang="hr-HR" sz="1400" b="0" i="0" u="none" strike="noStrike" cap="none">
              <a:solidFill>
                <a:schemeClr val="dk1"/>
              </a:solidFill>
              <a:latin typeface="Helvetica Neue"/>
              <a:ea typeface="Helvetica Neue"/>
              <a:cs typeface="Helvetica Neue"/>
              <a:sym typeface="Helvetica Neue"/>
            </a:endParaRPr>
          </a:p>
        </p:txBody>
      </p:sp>
      <p:sp>
        <p:nvSpPr>
          <p:cNvPr id="492" name="Google Shape;492;p20"/>
          <p:cNvSpPr/>
          <p:nvPr/>
        </p:nvSpPr>
        <p:spPr>
          <a:xfrm>
            <a:off x="1440000" y="5184000"/>
            <a:ext cx="5328000" cy="1728000"/>
          </a:xfrm>
          <a:prstGeom prst="rect">
            <a:avLst/>
          </a:prstGeom>
          <a:solidFill>
            <a:schemeClr val="lt1">
              <a:alpha val="49411"/>
            </a:schemeClr>
          </a:solidFill>
          <a:ln w="22225" cap="flat" cmpd="sng">
            <a:solidFill>
              <a:srgbClr val="AED633"/>
            </a:solidFill>
            <a:prstDash val="solid"/>
            <a:round/>
            <a:headEnd type="none" w="sm" len="sm"/>
            <a:tailEnd type="none" w="sm" len="sm"/>
          </a:ln>
        </p:spPr>
        <p:txBody>
          <a:bodyPr spcFirstLastPara="1" wrap="square" lIns="90000" tIns="180000" rIns="90000" bIns="46800" anchor="t" anchorCtr="0">
            <a:noAutofit/>
          </a:bodyPr>
          <a:lstStyle/>
          <a:p>
            <a:pPr marL="457200" lvl="0" indent="-457200">
              <a:buSzPts val="2500"/>
              <a:buFont typeface="Arial"/>
              <a:buChar char="•"/>
            </a:pPr>
            <a:r>
              <a:rPr lang="hr-HR" sz="2400" dirty="0">
                <a:solidFill>
                  <a:schemeClr val="dk1"/>
                </a:solidFill>
                <a:latin typeface="Helvetica Neue"/>
                <a:ea typeface="Helvetica Neue"/>
                <a:cs typeface="Helvetica Neue"/>
                <a:sym typeface="Helvetica Neue"/>
              </a:rPr>
              <a:t>Razmislite na što ste ponosni</a:t>
            </a:r>
          </a:p>
          <a:p>
            <a:pPr marL="457200" lvl="0" indent="-457200">
              <a:buSzPts val="2500"/>
              <a:buFont typeface="Arial"/>
              <a:buChar char="•"/>
            </a:pPr>
            <a:r>
              <a:rPr lang="hr-HR" sz="2400" dirty="0">
                <a:solidFill>
                  <a:schemeClr val="dk1"/>
                </a:solidFill>
                <a:latin typeface="Helvetica Neue"/>
                <a:ea typeface="Helvetica Neue"/>
                <a:cs typeface="Helvetica Neue"/>
                <a:sym typeface="Helvetica Neue"/>
              </a:rPr>
              <a:t>Razmislite u čemu ste dobri</a:t>
            </a:r>
          </a:p>
          <a:p>
            <a:pPr marL="457200" lvl="0" indent="-457200">
              <a:buSzPts val="2500"/>
              <a:buFont typeface="Arial"/>
              <a:buChar char="•"/>
            </a:pPr>
            <a:r>
              <a:rPr lang="hr-HR" sz="2400" dirty="0">
                <a:solidFill>
                  <a:schemeClr val="dk1"/>
                </a:solidFill>
                <a:latin typeface="Helvetica Neue"/>
                <a:ea typeface="Helvetica Neue"/>
                <a:cs typeface="Helvetica Neue"/>
                <a:sym typeface="Helvetica Neue"/>
              </a:rPr>
              <a:t>Odrazite svoje misli o sebi</a:t>
            </a:r>
            <a:endParaRPr lang="hr-HR" sz="2400" b="0" i="0" u="none" strike="noStrike" cap="none" dirty="0">
              <a:solidFill>
                <a:schemeClr val="dk1"/>
              </a:solidFill>
              <a:latin typeface="Helvetica Neue"/>
              <a:ea typeface="Helvetica Neue"/>
              <a:cs typeface="Helvetica Neue"/>
              <a:sym typeface="Helvetica Neue"/>
            </a:endParaRPr>
          </a:p>
        </p:txBody>
      </p:sp>
      <p:sp>
        <p:nvSpPr>
          <p:cNvPr id="493" name="Google Shape;493;p20"/>
          <p:cNvSpPr/>
          <p:nvPr/>
        </p:nvSpPr>
        <p:spPr>
          <a:xfrm>
            <a:off x="11643179" y="5184000"/>
            <a:ext cx="5328000" cy="1260000"/>
          </a:xfrm>
          <a:prstGeom prst="rect">
            <a:avLst/>
          </a:prstGeom>
          <a:solidFill>
            <a:schemeClr val="lt1">
              <a:alpha val="49411"/>
            </a:schemeClr>
          </a:solidFill>
          <a:ln w="22225" cap="flat" cmpd="sng">
            <a:solidFill>
              <a:srgbClr val="AED633"/>
            </a:solidFill>
            <a:prstDash val="solid"/>
            <a:round/>
            <a:headEnd type="none" w="sm" len="sm"/>
            <a:tailEnd type="none" w="sm" len="sm"/>
          </a:ln>
        </p:spPr>
        <p:txBody>
          <a:bodyPr spcFirstLastPara="1" wrap="square" lIns="90000" tIns="180000" rIns="90000" bIns="46800" anchor="t" anchorCtr="0">
            <a:noAutofit/>
          </a:bodyPr>
          <a:lstStyle/>
          <a:p>
            <a:pPr marL="457200" lvl="0" indent="-457200">
              <a:buSzPts val="2500"/>
              <a:buFont typeface="Arial"/>
              <a:buChar char="•"/>
            </a:pPr>
            <a:r>
              <a:rPr lang="hr-HR" sz="2400">
                <a:solidFill>
                  <a:schemeClr val="dk1"/>
                </a:solidFill>
                <a:latin typeface="Helvetica Neue"/>
                <a:ea typeface="Helvetica Neue"/>
                <a:cs typeface="Helvetica Neue"/>
                <a:sym typeface="Helvetica Neue"/>
              </a:rPr>
              <a:t>Zadaci za pripremu u nepoznatim situacijama</a:t>
            </a:r>
            <a:endParaRPr lang="hr-HR"/>
          </a:p>
        </p:txBody>
      </p:sp>
      <p:sp>
        <p:nvSpPr>
          <p:cNvPr id="494" name="Google Shape;494;p20"/>
          <p:cNvSpPr/>
          <p:nvPr/>
        </p:nvSpPr>
        <p:spPr>
          <a:xfrm>
            <a:off x="11628000" y="4536000"/>
            <a:ext cx="5364000" cy="720000"/>
          </a:xfrm>
          <a:prstGeom prst="roundRect">
            <a:avLst>
              <a:gd name="adj" fmla="val 16667"/>
            </a:avLst>
          </a:prstGeom>
          <a:solidFill>
            <a:srgbClr val="4D94B7"/>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hr-HR" sz="2400" b="1" i="0" u="none" strike="noStrike" cap="none">
                <a:solidFill>
                  <a:schemeClr val="dk1"/>
                </a:solidFill>
                <a:latin typeface="Helvetica Neue"/>
                <a:ea typeface="Helvetica Neue"/>
                <a:cs typeface="Helvetica Neue"/>
                <a:sym typeface="Helvetica Neue"/>
              </a:rPr>
              <a:t>Specifične situacije</a:t>
            </a:r>
            <a:endParaRPr lang="hr-HR"/>
          </a:p>
        </p:txBody>
      </p:sp>
      <p:sp>
        <p:nvSpPr>
          <p:cNvPr id="495" name="Google Shape;495;p20"/>
          <p:cNvSpPr/>
          <p:nvPr/>
        </p:nvSpPr>
        <p:spPr>
          <a:xfrm>
            <a:off x="1440000" y="4536000"/>
            <a:ext cx="5364000" cy="720000"/>
          </a:xfrm>
          <a:prstGeom prst="roundRect">
            <a:avLst>
              <a:gd name="adj" fmla="val 16667"/>
            </a:avLst>
          </a:prstGeom>
          <a:solidFill>
            <a:srgbClr val="4D94B7"/>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hr-HR" sz="2400" b="1" i="0" u="none" strike="noStrike" cap="none">
                <a:solidFill>
                  <a:schemeClr val="dk1"/>
                </a:solidFill>
                <a:latin typeface="Helvetica Neue"/>
                <a:ea typeface="Helvetica Neue"/>
                <a:cs typeface="Helvetica Neue"/>
                <a:sym typeface="Helvetica Neue"/>
              </a:rPr>
              <a:t>Faza refleksije</a:t>
            </a:r>
            <a:endParaRPr lang="hr-HR"/>
          </a:p>
        </p:txBody>
      </p:sp>
      <p:sp>
        <p:nvSpPr>
          <p:cNvPr id="496" name="Google Shape;496;p20"/>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a:ea typeface="Helvetica Neue"/>
                <a:cs typeface="Helvetica Neue"/>
                <a:sym typeface="Helvetica Neue"/>
              </a:rPr>
              <a:t>3. Samosvijest</a:t>
            </a:r>
            <a:endParaRPr lang="hr-HR" sz="1400" b="0" i="0" u="none" strike="noStrike" cap="none">
              <a:solidFill>
                <a:srgbClr val="000000"/>
              </a:solidFill>
              <a:latin typeface="Helvetica Neue"/>
              <a:ea typeface="Helvetica Neue"/>
              <a:cs typeface="Helvetica Neue"/>
              <a:sym typeface="Helvetica Neue"/>
            </a:endParaRPr>
          </a:p>
        </p:txBody>
      </p:sp>
      <p:sp>
        <p:nvSpPr>
          <p:cNvPr id="497" name="Google Shape;497;p20"/>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hr-HR" sz="2800" b="1" i="0" u="none" strike="noStrike" cap="none">
                <a:solidFill>
                  <a:srgbClr val="AED633"/>
                </a:solidFill>
                <a:latin typeface="Helvetica Neue"/>
                <a:ea typeface="Helvetica Neue"/>
                <a:cs typeface="Helvetica Neue"/>
                <a:sym typeface="Helvetica Neue"/>
              </a:rPr>
              <a:t>3.2 Faze razvoja</a:t>
            </a:r>
            <a:endParaRPr lang="hr-HR" sz="14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2"/>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490"/>
                                        </p:tgtEl>
                                        <p:attrNameLst>
                                          <p:attrName>style.visibility</p:attrName>
                                        </p:attrNameLst>
                                      </p:cBhvr>
                                      <p:to>
                                        <p:strVal val="visible"/>
                                      </p:to>
                                    </p:set>
                                    <p:animEffect transition="in" filter="fade">
                                      <p:cBhvr>
                                        <p:cTn id="11" dur="500"/>
                                        <p:tgtEl>
                                          <p:spTgt spid="49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9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94"/>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491"/>
                                        </p:tgtEl>
                                        <p:attrNameLst>
                                          <p:attrName>style.visibility</p:attrName>
                                        </p:attrNameLst>
                                      </p:cBhvr>
                                      <p:to>
                                        <p:strVal val="visible"/>
                                      </p:to>
                                    </p:set>
                                    <p:animEffect transition="in" filter="fade">
                                      <p:cBhvr>
                                        <p:cTn id="20" dur="500"/>
                                        <p:tgtEl>
                                          <p:spTgt spid="491"/>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89"/>
                                        </p:tgtEl>
                                        <p:attrNameLst>
                                          <p:attrName>style.visibility</p:attrName>
                                        </p:attrNameLst>
                                      </p:cBhvr>
                                      <p:to>
                                        <p:strVal val="visible"/>
                                      </p:to>
                                    </p:set>
                                    <p:anim calcmode="lin" valueType="num">
                                      <p:cBhvr additive="base">
                                        <p:cTn id="25" dur="500"/>
                                        <p:tgtEl>
                                          <p:spTgt spid="489"/>
                                        </p:tgtEl>
                                        <p:attrNameLst>
                                          <p:attrName>ppt_w</p:attrName>
                                        </p:attrNameLst>
                                      </p:cBhvr>
                                      <p:tavLst>
                                        <p:tav tm="0">
                                          <p:val>
                                            <p:strVal val="0"/>
                                          </p:val>
                                        </p:tav>
                                        <p:tav tm="100000">
                                          <p:val>
                                            <p:strVal val="#ppt_w"/>
                                          </p:val>
                                        </p:tav>
                                      </p:tavLst>
                                    </p:anim>
                                    <p:anim calcmode="lin" valueType="num">
                                      <p:cBhvr additive="base">
                                        <p:cTn id="26" dur="500"/>
                                        <p:tgtEl>
                                          <p:spTgt spid="48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7"/>
          <p:cNvSpPr/>
          <p:nvPr/>
        </p:nvSpPr>
        <p:spPr>
          <a:xfrm>
            <a:off x="1296000" y="4032000"/>
            <a:ext cx="15840000" cy="1080000"/>
          </a:xfrm>
          <a:prstGeom prst="roundRect">
            <a:avLst>
              <a:gd name="adj" fmla="val 16667"/>
            </a:avLst>
          </a:prstGeom>
          <a:solidFill>
            <a:srgbClr val="4D94B7">
              <a:alpha val="77254"/>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lvl="0" algn="ctr">
              <a:lnSpc>
                <a:spcPct val="90000"/>
              </a:lnSpc>
            </a:pPr>
            <a:r>
              <a:rPr lang="hr-HR" sz="2800" b="1">
                <a:solidFill>
                  <a:schemeClr val="dk1"/>
                </a:solidFill>
                <a:latin typeface="Helvetica Neue"/>
                <a:ea typeface="Helvetica Neue"/>
                <a:cs typeface="Helvetica Neue"/>
                <a:sym typeface="Helvetica Neue"/>
              </a:rPr>
              <a:t>Imate li ideje kako integrirati samosvijest u svakodnevni život i posao?</a:t>
            </a:r>
            <a:endParaRPr lang="hr-HR"/>
          </a:p>
        </p:txBody>
      </p:sp>
      <p:sp>
        <p:nvSpPr>
          <p:cNvPr id="503" name="Google Shape;503;p47"/>
          <p:cNvSpPr/>
          <p:nvPr/>
        </p:nvSpPr>
        <p:spPr>
          <a:xfrm>
            <a:off x="1476000" y="6012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pPr>
            <a:r>
              <a:rPr lang="hr-HR" sz="2400">
                <a:solidFill>
                  <a:schemeClr val="dk1"/>
                </a:solidFill>
                <a:latin typeface="Helvetica Neue"/>
                <a:ea typeface="Helvetica Neue"/>
                <a:cs typeface="Helvetica Neue"/>
                <a:sym typeface="Helvetica Neue"/>
              </a:rPr>
              <a:t>Znam svoje snage i slabosti.</a:t>
            </a:r>
            <a:endParaRPr lang="hr-HR"/>
          </a:p>
        </p:txBody>
      </p:sp>
      <p:sp>
        <p:nvSpPr>
          <p:cNvPr id="504" name="Google Shape;504;p47"/>
          <p:cNvSpPr/>
          <p:nvPr/>
        </p:nvSpPr>
        <p:spPr>
          <a:xfrm>
            <a:off x="6696000" y="6012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pPr>
            <a:r>
              <a:rPr lang="hr-HR" sz="2400">
                <a:solidFill>
                  <a:schemeClr val="dk1"/>
                </a:solidFill>
                <a:latin typeface="Helvetica Neue"/>
                <a:ea typeface="Helvetica Neue"/>
                <a:cs typeface="Helvetica Neue"/>
                <a:sym typeface="Helvetica Neue"/>
              </a:rPr>
              <a:t>Ponosan sam na svoja postignuća.</a:t>
            </a:r>
            <a:endParaRPr lang="hr-HR"/>
          </a:p>
        </p:txBody>
      </p:sp>
      <p:sp>
        <p:nvSpPr>
          <p:cNvPr id="505" name="Google Shape;505;p47"/>
          <p:cNvSpPr/>
          <p:nvPr/>
        </p:nvSpPr>
        <p:spPr>
          <a:xfrm>
            <a:off x="11916000" y="6012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pPr>
            <a:r>
              <a:rPr lang="hr-HR" sz="2400">
                <a:solidFill>
                  <a:schemeClr val="dk1"/>
                </a:solidFill>
                <a:latin typeface="Helvetica Neue"/>
                <a:ea typeface="Helvetica Neue"/>
                <a:cs typeface="Helvetica Neue"/>
                <a:sym typeface="Helvetica Neue"/>
              </a:rPr>
              <a:t>Uvjeren sam u svoje postupke.</a:t>
            </a:r>
            <a:endParaRPr lang="hr-HR"/>
          </a:p>
        </p:txBody>
      </p:sp>
      <p:sp>
        <p:nvSpPr>
          <p:cNvPr id="506" name="Google Shape;506;p47"/>
          <p:cNvSpPr/>
          <p:nvPr/>
        </p:nvSpPr>
        <p:spPr>
          <a:xfrm>
            <a:off x="6732000" y="5004000"/>
            <a:ext cx="5040000" cy="936000"/>
          </a:xfrm>
          <a:prstGeom prst="ellipse">
            <a:avLst/>
          </a:prstGeom>
          <a:solidFill>
            <a:srgbClr val="BFBFB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r-HR" sz="2400" b="0" i="0" u="none" strike="noStrike" cap="none">
                <a:solidFill>
                  <a:schemeClr val="lt1"/>
                </a:solidFill>
                <a:latin typeface="Helvetica Neue"/>
                <a:ea typeface="Helvetica Neue"/>
                <a:cs typeface="Helvetica Neue"/>
                <a:sym typeface="Helvetica Neue"/>
              </a:rPr>
              <a:t>na primjer:</a:t>
            </a:r>
            <a:endParaRPr lang="hr-HR"/>
          </a:p>
        </p:txBody>
      </p:sp>
      <p:sp>
        <p:nvSpPr>
          <p:cNvPr id="507" name="Google Shape;507;p47"/>
          <p:cNvSpPr txBox="1"/>
          <p:nvPr/>
        </p:nvSpPr>
        <p:spPr>
          <a:xfrm>
            <a:off x="1296000" y="2304000"/>
            <a:ext cx="7380000" cy="523180"/>
          </a:xfrm>
          <a:prstGeom prst="rect">
            <a:avLst/>
          </a:prstGeom>
          <a:noFill/>
          <a:ln>
            <a:noFill/>
          </a:ln>
        </p:spPr>
        <p:txBody>
          <a:bodyPr spcFirstLastPara="1" wrap="square" lIns="91425" tIns="45700" rIns="91425" bIns="45700" anchor="t" anchorCtr="0">
            <a:noAutofit/>
          </a:bodyPr>
          <a:lstStyle/>
          <a:p>
            <a:pPr lvl="0">
              <a:buSzPts val="2800"/>
            </a:pPr>
            <a:r>
              <a:rPr lang="hr-HR" sz="2800" b="1" i="0" u="none" strike="noStrike" cap="none" dirty="0">
                <a:solidFill>
                  <a:srgbClr val="AED633"/>
                </a:solidFill>
                <a:latin typeface="Helvetica Neue"/>
                <a:ea typeface="Helvetica Neue"/>
                <a:cs typeface="Helvetica Neue"/>
                <a:sym typeface="Helvetica Neue"/>
              </a:rPr>
              <a:t>3.3 </a:t>
            </a:r>
            <a:r>
              <a:rPr lang="hr-HR" sz="2800" b="1" dirty="0">
                <a:solidFill>
                  <a:srgbClr val="AED633"/>
                </a:solidFill>
                <a:latin typeface="Helvetica Neue"/>
                <a:ea typeface="Helvetica Neue"/>
                <a:cs typeface="Helvetica Neue"/>
                <a:sym typeface="Helvetica Neue"/>
              </a:rPr>
              <a:t>Integracija u svakodnevni život i rad</a:t>
            </a:r>
          </a:p>
        </p:txBody>
      </p:sp>
      <p:sp>
        <p:nvSpPr>
          <p:cNvPr id="508" name="Google Shape;508;p47"/>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a:ea typeface="Helvetica Neue"/>
                <a:cs typeface="Helvetica Neue"/>
                <a:sym typeface="Helvetica Neue"/>
              </a:rPr>
              <a:t>3. Samosvijest</a:t>
            </a:r>
            <a:endParaRPr lang="hr-HR" sz="14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fade">
                                      <p:cBhvr>
                                        <p:cTn id="7" dur="500"/>
                                        <p:tgtEl>
                                          <p:spTgt spid="5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3"/>
                                        </p:tgtEl>
                                        <p:attrNameLst>
                                          <p:attrName>style.visibility</p:attrName>
                                        </p:attrNameLst>
                                      </p:cBhvr>
                                      <p:to>
                                        <p:strVal val="visible"/>
                                      </p:to>
                                    </p:set>
                                    <p:animEffect transition="in" filter="fade">
                                      <p:cBhvr>
                                        <p:cTn id="11" dur="1500"/>
                                        <p:tgtEl>
                                          <p:spTgt spid="503"/>
                                        </p:tgtEl>
                                      </p:cBhvr>
                                    </p:animEffect>
                                  </p:childTnLst>
                                </p:cTn>
                              </p:par>
                              <p:par>
                                <p:cTn id="12" presetID="10" presetClass="entr" presetSubtype="0" fill="hold" nodeType="withEffect">
                                  <p:stCondLst>
                                    <p:cond delay="0"/>
                                  </p:stCondLst>
                                  <p:childTnLst>
                                    <p:set>
                                      <p:cBhvr>
                                        <p:cTn id="13" dur="1" fill="hold">
                                          <p:stCondLst>
                                            <p:cond delay="0"/>
                                          </p:stCondLst>
                                        </p:cTn>
                                        <p:tgtEl>
                                          <p:spTgt spid="504"/>
                                        </p:tgtEl>
                                        <p:attrNameLst>
                                          <p:attrName>style.visibility</p:attrName>
                                        </p:attrNameLst>
                                      </p:cBhvr>
                                      <p:to>
                                        <p:strVal val="visible"/>
                                      </p:to>
                                    </p:set>
                                    <p:animEffect transition="in" filter="fade">
                                      <p:cBhvr>
                                        <p:cTn id="14" dur="1500"/>
                                        <p:tgtEl>
                                          <p:spTgt spid="504"/>
                                        </p:tgtEl>
                                      </p:cBhvr>
                                    </p:animEffect>
                                  </p:childTnLst>
                                </p:cTn>
                              </p:par>
                              <p:par>
                                <p:cTn id="15" presetID="10" presetClass="entr" presetSubtype="0" fill="hold" nodeType="withEffect">
                                  <p:stCondLst>
                                    <p:cond delay="0"/>
                                  </p:stCondLst>
                                  <p:childTnLst>
                                    <p:set>
                                      <p:cBhvr>
                                        <p:cTn id="16" dur="1" fill="hold">
                                          <p:stCondLst>
                                            <p:cond delay="0"/>
                                          </p:stCondLst>
                                        </p:cTn>
                                        <p:tgtEl>
                                          <p:spTgt spid="505"/>
                                        </p:tgtEl>
                                        <p:attrNameLst>
                                          <p:attrName>style.visibility</p:attrName>
                                        </p:attrNameLst>
                                      </p:cBhvr>
                                      <p:to>
                                        <p:strVal val="visible"/>
                                      </p:to>
                                    </p:set>
                                    <p:animEffect transition="in" filter="fade">
                                      <p:cBhvr>
                                        <p:cTn id="17" dur="1500"/>
                                        <p:tgtEl>
                                          <p:spTgt spid="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1"/>
          <p:cNvSpPr/>
          <p:nvPr/>
        </p:nvSpPr>
        <p:spPr>
          <a:xfrm>
            <a:off x="9396000" y="1368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0850" lvl="0" indent="-450850">
              <a:buSzPts val="2400"/>
              <a:buFont typeface="Arial"/>
              <a:buAutoNum type="arabicPeriod" startAt="3"/>
            </a:pPr>
            <a:r>
              <a:rPr lang="hr-HR" sz="2400" b="1" dirty="0">
                <a:latin typeface="Helvetica Neue"/>
                <a:ea typeface="Helvetica Neue"/>
                <a:cs typeface="Helvetica Neue"/>
                <a:sym typeface="Helvetica Neue"/>
              </a:rPr>
              <a:t>U kojim situacijama i gdje možete trenirati svjesnost?</a:t>
            </a:r>
          </a:p>
          <a:p>
            <a:pPr marL="450850" lvl="0" indent="-450850">
              <a:buSzPts val="2400"/>
              <a:buFont typeface="Arial"/>
              <a:buAutoNum type="arabicPeriod" startAt="3"/>
            </a:pPr>
            <a:endParaRPr lang="hr-HR" sz="2200" b="0" i="0" u="none" strike="noStrike" cap="none" dirty="0">
              <a:solidFill>
                <a:srgbClr val="000000"/>
              </a:solidFill>
              <a:latin typeface="Helvetica Neue"/>
              <a:ea typeface="Helvetica Neue"/>
              <a:cs typeface="Helvetica Neue"/>
              <a:sym typeface="Helvetica Neue"/>
            </a:endParaRPr>
          </a:p>
          <a:p>
            <a:pPr marL="342900" lvl="0" indent="-342900">
              <a:buSzPts val="2200"/>
              <a:buBlip>
                <a:blip r:embed="rId3"/>
              </a:buBlip>
            </a:pPr>
            <a:r>
              <a:rPr lang="hr-HR" sz="2200" dirty="0">
                <a:latin typeface="Helvetica Neue"/>
                <a:ea typeface="Helvetica Neue"/>
                <a:cs typeface="Helvetica Neue"/>
                <a:sym typeface="Helvetica Neue"/>
              </a:rPr>
              <a:t>Na poslu</a:t>
            </a:r>
          </a:p>
          <a:p>
            <a:pPr marL="342900" lvl="0" indent="-342900">
              <a:buSzPts val="2200"/>
              <a:buBlip>
                <a:blip r:embed="rId3"/>
              </a:buBlip>
            </a:pPr>
            <a:r>
              <a:rPr lang="hr-HR" sz="2200" dirty="0">
                <a:latin typeface="Helvetica Neue"/>
                <a:ea typeface="Helvetica Neue"/>
                <a:cs typeface="Helvetica Neue"/>
                <a:sym typeface="Helvetica Neue"/>
              </a:rPr>
              <a:t>U slobodno vrijeme</a:t>
            </a:r>
          </a:p>
          <a:p>
            <a:pPr marL="342900" lvl="0" indent="-342900">
              <a:buSzPts val="2200"/>
              <a:buBlip>
                <a:blip r:embed="rId3"/>
              </a:buBlip>
            </a:pPr>
            <a:r>
              <a:rPr lang="hr-HR" sz="2200" dirty="0">
                <a:latin typeface="Helvetica Neue"/>
                <a:ea typeface="Helvetica Neue"/>
                <a:cs typeface="Helvetica Neue"/>
                <a:sym typeface="Helvetica Neue"/>
              </a:rPr>
              <a:t>Svugdje</a:t>
            </a:r>
            <a:endParaRPr lang="hr-HR" dirty="0"/>
          </a:p>
        </p:txBody>
      </p:sp>
      <p:sp>
        <p:nvSpPr>
          <p:cNvPr id="514" name="Google Shape;514;p11"/>
          <p:cNvSpPr/>
          <p:nvPr/>
        </p:nvSpPr>
        <p:spPr>
          <a:xfrm>
            <a:off x="9396000" y="3996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lvl="0" indent="-457200">
              <a:buSzPts val="2400"/>
              <a:buFont typeface="Arial"/>
              <a:buAutoNum type="arabicPeriod" startAt="4"/>
            </a:pPr>
            <a:r>
              <a:rPr lang="hr-HR" sz="2400" b="1" dirty="0">
                <a:latin typeface="Helvetica Neue"/>
                <a:ea typeface="Helvetica Neue"/>
                <a:cs typeface="Helvetica Neue"/>
                <a:sym typeface="Helvetica Neue"/>
              </a:rPr>
              <a:t>Što je važno za viši stupanj samosvijesti?</a:t>
            </a:r>
          </a:p>
          <a:p>
            <a:pPr marL="457200" lvl="0" indent="-457200">
              <a:buSzPts val="2400"/>
              <a:buFont typeface="Arial"/>
              <a:buAutoNum type="arabicPeriod" startAt="4"/>
            </a:pPr>
            <a:endParaRPr lang="hr-HR" sz="2200" b="0" i="0" u="none" strike="noStrike" cap="none" dirty="0">
              <a:solidFill>
                <a:srgbClr val="000000"/>
              </a:solidFill>
              <a:latin typeface="Helvetica Neue"/>
              <a:ea typeface="Helvetica Neue"/>
              <a:cs typeface="Helvetica Neue"/>
              <a:sym typeface="Helvetica Neue"/>
            </a:endParaRPr>
          </a:p>
          <a:p>
            <a:pPr marL="342900" lvl="0" indent="-342900">
              <a:buSzPts val="2200"/>
              <a:buBlip>
                <a:blip r:embed="rId3"/>
              </a:buBlip>
            </a:pPr>
            <a:r>
              <a:rPr lang="hr-HR" sz="2200" dirty="0">
                <a:latin typeface="Helvetica Neue"/>
                <a:ea typeface="Helvetica Neue"/>
                <a:cs typeface="Helvetica Neue"/>
                <a:sym typeface="Helvetica Neue"/>
              </a:rPr>
              <a:t>Fokusiranje na vlastiti posao i rad sam</a:t>
            </a:r>
          </a:p>
          <a:p>
            <a:pPr marL="342900" lvl="0" indent="-342900">
              <a:buSzPts val="2200"/>
              <a:buBlip>
                <a:blip r:embed="rId3"/>
              </a:buBlip>
            </a:pPr>
            <a:r>
              <a:rPr lang="hr-HR" sz="2200" dirty="0">
                <a:latin typeface="Helvetica Neue"/>
                <a:ea typeface="Helvetica Neue"/>
                <a:cs typeface="Helvetica Neue"/>
                <a:sym typeface="Helvetica Neue"/>
              </a:rPr>
              <a:t>Svijest o vlastitim snagama i slabostima</a:t>
            </a:r>
          </a:p>
          <a:p>
            <a:pPr marL="342900" lvl="0" indent="-342900">
              <a:buSzPts val="2200"/>
              <a:buBlip>
                <a:blip r:embed="rId3"/>
              </a:buBlip>
            </a:pPr>
            <a:r>
              <a:rPr lang="hr-HR" sz="2200" dirty="0">
                <a:latin typeface="Helvetica Neue"/>
                <a:ea typeface="Helvetica Neue"/>
                <a:cs typeface="Helvetica Neue"/>
                <a:sym typeface="Helvetica Neue"/>
              </a:rPr>
              <a:t>Ne biti voljan riskirati za nešto novo</a:t>
            </a:r>
            <a:endParaRPr lang="hr-HR" dirty="0"/>
          </a:p>
        </p:txBody>
      </p:sp>
      <p:sp>
        <p:nvSpPr>
          <p:cNvPr id="515" name="Google Shape;515;p11"/>
          <p:cNvSpPr txBox="1"/>
          <p:nvPr/>
        </p:nvSpPr>
        <p:spPr>
          <a:xfrm>
            <a:off x="1296000" y="1548000"/>
            <a:ext cx="6516165"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a:ea typeface="Helvetica Neue"/>
                <a:cs typeface="Helvetica Neue"/>
                <a:sym typeface="Helvetica Neue"/>
              </a:rPr>
              <a:t>Testiraj svoje znanje!</a:t>
            </a:r>
            <a:endParaRPr lang="hr-HR" sz="1400" b="0" i="0" u="none" strike="noStrike" cap="none">
              <a:solidFill>
                <a:srgbClr val="000000"/>
              </a:solidFill>
              <a:latin typeface="Helvetica Neue"/>
              <a:ea typeface="Helvetica Neue"/>
              <a:cs typeface="Helvetica Neue"/>
              <a:sym typeface="Helvetica Neue"/>
            </a:endParaRPr>
          </a:p>
        </p:txBody>
      </p:sp>
      <p:sp>
        <p:nvSpPr>
          <p:cNvPr id="516" name="Google Shape;516;p11"/>
          <p:cNvSpPr txBox="1"/>
          <p:nvPr/>
        </p:nvSpPr>
        <p:spPr>
          <a:xfrm>
            <a:off x="1296000" y="2304000"/>
            <a:ext cx="7328100" cy="523200"/>
          </a:xfrm>
          <a:prstGeom prst="rect">
            <a:avLst/>
          </a:prstGeom>
          <a:noFill/>
          <a:ln>
            <a:noFill/>
          </a:ln>
        </p:spPr>
        <p:txBody>
          <a:bodyPr spcFirstLastPara="1" wrap="square" lIns="91425" tIns="45700" rIns="91425" bIns="45700" anchor="t" anchorCtr="0">
            <a:noAutofit/>
          </a:bodyPr>
          <a:lstStyle/>
          <a:p>
            <a:pPr lvl="0">
              <a:buSzPts val="2800"/>
            </a:pPr>
            <a:r>
              <a:rPr lang="hr-HR" sz="2800" b="1">
                <a:solidFill>
                  <a:srgbClr val="AED633"/>
                </a:solidFill>
                <a:latin typeface="Helvetica Neue"/>
                <a:ea typeface="Helvetica Neue"/>
                <a:cs typeface="Helvetica Neue"/>
                <a:sym typeface="Helvetica Neue"/>
              </a:rPr>
              <a:t>Molimo odgovorite na sljedeća pitanja:</a:t>
            </a:r>
            <a:endParaRPr lang="hr-HR" sz="1400" b="0" i="0" u="none" strike="noStrike" cap="none">
              <a:solidFill>
                <a:srgbClr val="000000"/>
              </a:solidFill>
              <a:latin typeface="Helvetica Neue"/>
              <a:ea typeface="Helvetica Neue"/>
              <a:cs typeface="Helvetica Neue"/>
              <a:sym typeface="Helvetica Neue"/>
            </a:endParaRPr>
          </a:p>
        </p:txBody>
      </p:sp>
      <p:sp>
        <p:nvSpPr>
          <p:cNvPr id="517" name="Google Shape;517;p11"/>
          <p:cNvSpPr/>
          <p:nvPr/>
        </p:nvSpPr>
        <p:spPr>
          <a:xfrm>
            <a:off x="1296000" y="3384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lvl="0" indent="-457200">
              <a:buSzPts val="2400"/>
              <a:buFont typeface="Arial"/>
              <a:buAutoNum type="arabicPeriod"/>
            </a:pPr>
            <a:r>
              <a:rPr lang="hr-HR" sz="2400" b="1" dirty="0">
                <a:latin typeface="Helvetica Neue"/>
                <a:ea typeface="Helvetica Neue"/>
                <a:cs typeface="Helvetica Neue"/>
                <a:sym typeface="Helvetica Neue"/>
              </a:rPr>
              <a:t>Koja od sljedećih karakteristika nije karakteristika intrapoduzetnika?</a:t>
            </a:r>
          </a:p>
          <a:p>
            <a:pPr lvl="0">
              <a:buSzPts val="2400"/>
            </a:pPr>
            <a:endParaRPr lang="hr-HR" sz="2200" b="0" i="0" u="none" strike="noStrike" cap="none" dirty="0">
              <a:solidFill>
                <a:srgbClr val="000000"/>
              </a:solidFill>
              <a:latin typeface="Helvetica Neue"/>
              <a:ea typeface="Helvetica Neue"/>
              <a:cs typeface="Helvetica Neue"/>
              <a:sym typeface="Helvetica Neue"/>
            </a:endParaRPr>
          </a:p>
          <a:p>
            <a:pPr marL="342900" lvl="0" indent="-342900">
              <a:buSzPts val="2200"/>
              <a:buBlip>
                <a:blip r:embed="rId3"/>
              </a:buBlip>
            </a:pPr>
            <a:r>
              <a:rPr lang="hr-HR" sz="2200" dirty="0">
                <a:latin typeface="Helvetica Neue"/>
                <a:ea typeface="Helvetica Neue"/>
                <a:cs typeface="Helvetica Neue"/>
                <a:sym typeface="Helvetica Neue"/>
              </a:rPr>
              <a:t>Timska usmjerenost i otvorenost za raspravu</a:t>
            </a:r>
          </a:p>
          <a:p>
            <a:pPr marL="342900" lvl="0" indent="-342900">
              <a:buSzPts val="2200"/>
              <a:buBlip>
                <a:blip r:embed="rId3"/>
              </a:buBlip>
            </a:pPr>
            <a:r>
              <a:rPr lang="hr-HR" sz="2200" dirty="0">
                <a:latin typeface="Helvetica Neue"/>
                <a:ea typeface="Helvetica Neue"/>
                <a:cs typeface="Helvetica Neue"/>
                <a:sym typeface="Helvetica Neue"/>
              </a:rPr>
              <a:t>Fleksibilan i orijentiran na viziju</a:t>
            </a:r>
          </a:p>
          <a:p>
            <a:pPr marL="342900" lvl="0" indent="-342900">
              <a:buSzPts val="2200"/>
              <a:buBlip>
                <a:blip r:embed="rId3"/>
              </a:buBlip>
            </a:pPr>
            <a:r>
              <a:rPr lang="hr-HR" sz="2200" dirty="0">
                <a:latin typeface="Helvetica Neue"/>
                <a:ea typeface="Helvetica Neue"/>
                <a:cs typeface="Helvetica Neue"/>
                <a:sym typeface="Helvetica Neue"/>
              </a:rPr>
              <a:t>Raditi sam</a:t>
            </a:r>
            <a:endParaRPr lang="hr-HR" dirty="0"/>
          </a:p>
        </p:txBody>
      </p:sp>
      <p:sp>
        <p:nvSpPr>
          <p:cNvPr id="518" name="Google Shape;518;p11"/>
          <p:cNvSpPr/>
          <p:nvPr/>
        </p:nvSpPr>
        <p:spPr>
          <a:xfrm>
            <a:off x="9396000" y="6624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lvl="0" indent="-457200">
              <a:buSzPts val="2400"/>
              <a:buFont typeface="Arial"/>
              <a:buAutoNum type="arabicPeriod" startAt="5"/>
            </a:pPr>
            <a:r>
              <a:rPr lang="hr-HR" sz="2400" b="1" dirty="0">
                <a:latin typeface="Helvetica Neue"/>
                <a:ea typeface="Helvetica Neue"/>
                <a:cs typeface="Helvetica Neue"/>
                <a:sym typeface="Helvetica Neue"/>
              </a:rPr>
              <a:t>Kako možete integrirati svjesnost u svakodnevni život i posao?</a:t>
            </a:r>
          </a:p>
          <a:p>
            <a:pPr marL="457200" lvl="0" indent="-457200">
              <a:buSzPts val="2400"/>
              <a:buBlip>
                <a:blip r:embed="rId3"/>
              </a:buBlip>
            </a:pPr>
            <a:endParaRPr lang="hr-HR" sz="2200" b="0" i="0" u="none" strike="noStrike" cap="none" dirty="0">
              <a:solidFill>
                <a:srgbClr val="000000"/>
              </a:solidFill>
              <a:latin typeface="Helvetica Neue"/>
              <a:ea typeface="Helvetica Neue"/>
              <a:cs typeface="Helvetica Neue"/>
              <a:sym typeface="Helvetica Neue"/>
            </a:endParaRPr>
          </a:p>
          <a:p>
            <a:pPr marL="342900" lvl="0" indent="-342900">
              <a:buSzPts val="2200"/>
              <a:buBlip>
                <a:blip r:embed="rId3"/>
              </a:buBlip>
            </a:pPr>
            <a:r>
              <a:rPr lang="hr-HR" sz="2200" dirty="0">
                <a:latin typeface="Helvetica Neue"/>
                <a:ea typeface="Helvetica Neue"/>
                <a:cs typeface="Helvetica Neue"/>
                <a:sym typeface="Helvetica Neue"/>
              </a:rPr>
              <a:t>Svaki put biti dostupan na telefon</a:t>
            </a:r>
          </a:p>
          <a:p>
            <a:pPr marL="342900" lvl="0" indent="-342900">
              <a:buSzPts val="2200"/>
              <a:buBlip>
                <a:blip r:embed="rId3"/>
              </a:buBlip>
            </a:pPr>
            <a:r>
              <a:rPr lang="hr-HR" sz="2200" dirty="0">
                <a:latin typeface="Helvetica Neue"/>
                <a:ea typeface="Helvetica Neue"/>
                <a:cs typeface="Helvetica Neue"/>
                <a:sym typeface="Helvetica Neue"/>
              </a:rPr>
              <a:t>Rad bez pauze</a:t>
            </a:r>
          </a:p>
          <a:p>
            <a:pPr marL="342900" lvl="0" indent="-342900">
              <a:buSzPts val="2200"/>
              <a:buBlip>
                <a:blip r:embed="rId3"/>
              </a:buBlip>
            </a:pPr>
            <a:r>
              <a:rPr lang="hr-HR" sz="2200" dirty="0">
                <a:latin typeface="Helvetica Neue"/>
                <a:ea typeface="Helvetica Neue"/>
                <a:cs typeface="Helvetica Neue"/>
                <a:sym typeface="Helvetica Neue"/>
              </a:rPr>
              <a:t>Planiranje pauza za trening svjesnosti</a:t>
            </a:r>
            <a:endParaRPr lang="hr-HR" dirty="0"/>
          </a:p>
        </p:txBody>
      </p:sp>
      <p:sp>
        <p:nvSpPr>
          <p:cNvPr id="519" name="Google Shape;519;p11"/>
          <p:cNvSpPr/>
          <p:nvPr/>
        </p:nvSpPr>
        <p:spPr>
          <a:xfrm>
            <a:off x="1296000" y="6012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lvl="0" indent="-457200">
              <a:buSzPts val="2400"/>
              <a:buFont typeface="Arial"/>
              <a:buAutoNum type="arabicPeriod" startAt="2"/>
            </a:pPr>
            <a:r>
              <a:rPr lang="hr-HR" sz="2400" b="1" dirty="0">
                <a:latin typeface="Helvetica Neue"/>
                <a:ea typeface="Helvetica Neue"/>
                <a:cs typeface="Helvetica Neue"/>
                <a:sym typeface="Helvetica Neue"/>
              </a:rPr>
              <a:t>Koje od sljedećih ponašanja ne pridonosi intraproduzetničkom ponašanju?</a:t>
            </a:r>
          </a:p>
          <a:p>
            <a:pPr marL="457200" lvl="0" indent="-457200">
              <a:buSzPts val="2400"/>
              <a:buFont typeface="Arial"/>
              <a:buAutoNum type="arabicPeriod" startAt="2"/>
            </a:pPr>
            <a:endParaRPr lang="hr-HR" sz="2200" b="0" i="0" u="none" strike="noStrike" cap="none" dirty="0">
              <a:solidFill>
                <a:srgbClr val="000000"/>
              </a:solidFill>
              <a:latin typeface="Helvetica Neue"/>
              <a:ea typeface="Helvetica Neue"/>
              <a:cs typeface="Helvetica Neue"/>
              <a:sym typeface="Helvetica Neue"/>
            </a:endParaRPr>
          </a:p>
          <a:p>
            <a:pPr marL="342900" lvl="0" indent="-342900">
              <a:buSzPts val="2200"/>
              <a:buBlip>
                <a:blip r:embed="rId3"/>
              </a:buBlip>
            </a:pPr>
            <a:r>
              <a:rPr lang="hr-HR" sz="2200" dirty="0">
                <a:latin typeface="Helvetica Neue"/>
                <a:ea typeface="Helvetica Neue"/>
                <a:cs typeface="Helvetica Neue"/>
                <a:sym typeface="Helvetica Neue"/>
              </a:rPr>
              <a:t>Otvorenost u razgovorima</a:t>
            </a:r>
          </a:p>
          <a:p>
            <a:pPr marL="342900" lvl="0" indent="-342900">
              <a:buSzPts val="2200"/>
              <a:buBlip>
                <a:blip r:embed="rId3"/>
              </a:buBlip>
            </a:pPr>
            <a:r>
              <a:rPr lang="hr-HR" sz="2200" dirty="0">
                <a:latin typeface="Helvetica Neue"/>
                <a:ea typeface="Helvetica Neue"/>
                <a:cs typeface="Helvetica Neue"/>
                <a:sym typeface="Helvetica Neue"/>
              </a:rPr>
              <a:t>Svijest o vlastitim snagama i slabostima</a:t>
            </a:r>
          </a:p>
          <a:p>
            <a:pPr marL="342900" lvl="0" indent="-342900">
              <a:buSzPts val="2200"/>
              <a:buBlip>
                <a:blip r:embed="rId3"/>
              </a:buBlip>
            </a:pPr>
            <a:r>
              <a:rPr lang="hr-HR" sz="2200" dirty="0">
                <a:latin typeface="Helvetica Neue"/>
                <a:ea typeface="Helvetica Neue"/>
                <a:cs typeface="Helvetica Neue"/>
                <a:sym typeface="Helvetica Neue"/>
              </a:rPr>
              <a:t>Inzistiranje na tradicionalnom ponašanju</a:t>
            </a:r>
            <a:endParaRPr lang="hr-H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1"/>
          <p:cNvSpPr/>
          <p:nvPr/>
        </p:nvSpPr>
        <p:spPr>
          <a:xfrm>
            <a:off x="9396000" y="1368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0850" indent="-450850">
              <a:buSzPts val="2400"/>
              <a:buFont typeface="Arial"/>
              <a:buAutoNum type="arabicPeriod" startAt="3"/>
            </a:pPr>
            <a:r>
              <a:rPr lang="hr-HR" sz="2400" b="1" dirty="0">
                <a:latin typeface="Helvetica Neue"/>
                <a:ea typeface="Helvetica Neue"/>
                <a:cs typeface="Helvetica Neue"/>
                <a:sym typeface="Helvetica Neue"/>
              </a:rPr>
              <a:t>U kojim situacijama i gdje možete trenirati svjesnost?</a:t>
            </a:r>
          </a:p>
          <a:p>
            <a:pPr marL="450850" indent="-450850">
              <a:buSzPts val="2400"/>
              <a:buFont typeface="Arial"/>
              <a:buAutoNum type="arabicPeriod" startAt="3"/>
            </a:pPr>
            <a:endParaRPr lang="hr-HR" sz="2200" dirty="0">
              <a:latin typeface="Helvetica Neue"/>
              <a:ea typeface="Helvetica Neue"/>
              <a:cs typeface="Helvetica Neue"/>
              <a:sym typeface="Helvetica Neue"/>
            </a:endParaRPr>
          </a:p>
          <a:p>
            <a:pPr marL="342900" indent="-342900">
              <a:buSzPts val="2200"/>
              <a:buBlip>
                <a:blip r:embed="rId3"/>
              </a:buBlip>
            </a:pPr>
            <a:r>
              <a:rPr lang="hr-HR" sz="2200" dirty="0">
                <a:latin typeface="Helvetica Neue"/>
                <a:ea typeface="Helvetica Neue"/>
                <a:cs typeface="Helvetica Neue"/>
                <a:sym typeface="Helvetica Neue"/>
              </a:rPr>
              <a:t>Na poslu</a:t>
            </a:r>
          </a:p>
          <a:p>
            <a:pPr marL="342900" indent="-342900">
              <a:buSzPts val="2200"/>
              <a:buBlip>
                <a:blip r:embed="rId3"/>
              </a:buBlip>
            </a:pPr>
            <a:r>
              <a:rPr lang="hr-HR" sz="2200" dirty="0">
                <a:latin typeface="Helvetica Neue"/>
                <a:ea typeface="Helvetica Neue"/>
                <a:cs typeface="Helvetica Neue"/>
                <a:sym typeface="Helvetica Neue"/>
              </a:rPr>
              <a:t>U slobodno vrijeme</a:t>
            </a:r>
          </a:p>
          <a:p>
            <a:pPr marL="342900" indent="-342900">
              <a:buSzPts val="2200"/>
              <a:buBlip>
                <a:blip r:embed="rId3"/>
              </a:buBlip>
            </a:pPr>
            <a:r>
              <a:rPr lang="hr-HR" sz="2200" b="1" dirty="0">
                <a:latin typeface="Helvetica Neue"/>
                <a:ea typeface="Helvetica Neue"/>
                <a:cs typeface="Helvetica Neue"/>
                <a:sym typeface="Helvetica Neue"/>
              </a:rPr>
              <a:t>Svugdje</a:t>
            </a:r>
            <a:endParaRPr lang="hr-HR" b="1" dirty="0"/>
          </a:p>
        </p:txBody>
      </p:sp>
      <p:sp>
        <p:nvSpPr>
          <p:cNvPr id="514" name="Google Shape;514;p11"/>
          <p:cNvSpPr/>
          <p:nvPr/>
        </p:nvSpPr>
        <p:spPr>
          <a:xfrm>
            <a:off x="9396000" y="3996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indent="-457200">
              <a:buSzPts val="2400"/>
              <a:buFont typeface="Arial"/>
              <a:buAutoNum type="arabicPeriod" startAt="4"/>
            </a:pPr>
            <a:r>
              <a:rPr lang="hr-HR" sz="2400" b="1" dirty="0">
                <a:latin typeface="Helvetica Neue"/>
                <a:ea typeface="Helvetica Neue"/>
                <a:cs typeface="Helvetica Neue"/>
                <a:sym typeface="Helvetica Neue"/>
              </a:rPr>
              <a:t>Što je važno za viši stupanj samosvijesti?</a:t>
            </a:r>
          </a:p>
          <a:p>
            <a:pPr marL="457200" indent="-457200">
              <a:buSzPts val="2400"/>
              <a:buFont typeface="Arial"/>
              <a:buAutoNum type="arabicPeriod" startAt="4"/>
            </a:pPr>
            <a:endParaRPr lang="hr-HR" sz="2200" dirty="0">
              <a:latin typeface="Helvetica Neue"/>
              <a:ea typeface="Helvetica Neue"/>
              <a:cs typeface="Helvetica Neue"/>
              <a:sym typeface="Helvetica Neue"/>
            </a:endParaRPr>
          </a:p>
          <a:p>
            <a:pPr marL="342900" indent="-342900">
              <a:buSzPts val="2200"/>
              <a:buBlip>
                <a:blip r:embed="rId3"/>
              </a:buBlip>
            </a:pPr>
            <a:r>
              <a:rPr lang="hr-HR" sz="2200" dirty="0">
                <a:latin typeface="Helvetica Neue"/>
                <a:ea typeface="Helvetica Neue"/>
                <a:cs typeface="Helvetica Neue"/>
                <a:sym typeface="Helvetica Neue"/>
              </a:rPr>
              <a:t>Fokusiranje na vlastiti posao i rad sam</a:t>
            </a:r>
          </a:p>
          <a:p>
            <a:pPr marL="342900" indent="-342900">
              <a:buSzPts val="2200"/>
              <a:buBlip>
                <a:blip r:embed="rId3"/>
              </a:buBlip>
            </a:pPr>
            <a:r>
              <a:rPr lang="hr-HR" sz="2200" b="1" dirty="0">
                <a:latin typeface="Helvetica Neue"/>
                <a:ea typeface="Helvetica Neue"/>
                <a:cs typeface="Helvetica Neue"/>
                <a:sym typeface="Helvetica Neue"/>
              </a:rPr>
              <a:t>Svijest o vlastitim snagama i slabostima</a:t>
            </a:r>
          </a:p>
          <a:p>
            <a:pPr marL="342900" indent="-342900">
              <a:buSzPts val="2200"/>
              <a:buBlip>
                <a:blip r:embed="rId3"/>
              </a:buBlip>
            </a:pPr>
            <a:r>
              <a:rPr lang="hr-HR" sz="2200" dirty="0">
                <a:latin typeface="Helvetica Neue"/>
                <a:ea typeface="Helvetica Neue"/>
                <a:cs typeface="Helvetica Neue"/>
                <a:sym typeface="Helvetica Neue"/>
              </a:rPr>
              <a:t>Ne biti voljan riskirati za nešto novo</a:t>
            </a:r>
            <a:endParaRPr lang="hr-HR" dirty="0"/>
          </a:p>
        </p:txBody>
      </p:sp>
      <p:sp>
        <p:nvSpPr>
          <p:cNvPr id="515" name="Google Shape;515;p11"/>
          <p:cNvSpPr txBox="1"/>
          <p:nvPr/>
        </p:nvSpPr>
        <p:spPr>
          <a:xfrm>
            <a:off x="1296000" y="1548000"/>
            <a:ext cx="6516165" cy="830997"/>
          </a:xfrm>
          <a:prstGeom prst="rect">
            <a:avLst/>
          </a:prstGeom>
          <a:noFill/>
          <a:ln>
            <a:noFill/>
          </a:ln>
        </p:spPr>
        <p:txBody>
          <a:bodyPr spcFirstLastPara="1" wrap="square" lIns="91425" tIns="45700" rIns="91425" bIns="45700" anchor="t" anchorCtr="0">
            <a:noAutofit/>
          </a:bodyPr>
          <a:lstStyle/>
          <a:p>
            <a:pPr>
              <a:buSzPts val="4800"/>
            </a:pPr>
            <a:r>
              <a:rPr lang="hr-HR" sz="4800" b="1">
                <a:solidFill>
                  <a:srgbClr val="4D94B7"/>
                </a:solidFill>
                <a:latin typeface="Helvetica Neue"/>
                <a:ea typeface="Helvetica Neue"/>
                <a:cs typeface="Helvetica Neue"/>
                <a:sym typeface="Helvetica Neue"/>
              </a:rPr>
              <a:t>Testiraj svoje znanje!</a:t>
            </a:r>
            <a:endParaRPr lang="hr-HR">
              <a:latin typeface="Helvetica Neue"/>
              <a:ea typeface="Helvetica Neue"/>
              <a:cs typeface="Helvetica Neue"/>
              <a:sym typeface="Helvetica Neue"/>
            </a:endParaRPr>
          </a:p>
        </p:txBody>
      </p:sp>
      <p:sp>
        <p:nvSpPr>
          <p:cNvPr id="516" name="Google Shape;516;p11"/>
          <p:cNvSpPr txBox="1"/>
          <p:nvPr/>
        </p:nvSpPr>
        <p:spPr>
          <a:xfrm>
            <a:off x="1296000" y="2304000"/>
            <a:ext cx="7328100" cy="523200"/>
          </a:xfrm>
          <a:prstGeom prst="rect">
            <a:avLst/>
          </a:prstGeom>
          <a:noFill/>
          <a:ln>
            <a:noFill/>
          </a:ln>
        </p:spPr>
        <p:txBody>
          <a:bodyPr spcFirstLastPara="1" wrap="square" lIns="91425" tIns="45700" rIns="91425" bIns="45700" anchor="t" anchorCtr="0">
            <a:noAutofit/>
          </a:bodyPr>
          <a:lstStyle/>
          <a:p>
            <a:pPr>
              <a:buSzPts val="2800"/>
            </a:pPr>
            <a:r>
              <a:rPr lang="hr-HR" sz="2800" b="1">
                <a:solidFill>
                  <a:srgbClr val="AED633"/>
                </a:solidFill>
                <a:latin typeface="Helvetica Neue"/>
                <a:ea typeface="Helvetica Neue"/>
                <a:cs typeface="Helvetica Neue"/>
                <a:sym typeface="Helvetica Neue"/>
              </a:rPr>
              <a:t>Rješenja:</a:t>
            </a:r>
            <a:endParaRPr lang="hr-HR" dirty="0">
              <a:latin typeface="Helvetica Neue"/>
              <a:ea typeface="Helvetica Neue"/>
              <a:cs typeface="Helvetica Neue"/>
              <a:sym typeface="Helvetica Neue"/>
            </a:endParaRPr>
          </a:p>
        </p:txBody>
      </p:sp>
      <p:sp>
        <p:nvSpPr>
          <p:cNvPr id="517" name="Google Shape;517;p11"/>
          <p:cNvSpPr/>
          <p:nvPr/>
        </p:nvSpPr>
        <p:spPr>
          <a:xfrm>
            <a:off x="1296000" y="3384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indent="-457200">
              <a:buSzPts val="2400"/>
              <a:buFont typeface="Arial"/>
              <a:buAutoNum type="arabicPeriod"/>
            </a:pPr>
            <a:r>
              <a:rPr lang="hr-HR" sz="2400" b="1" dirty="0">
                <a:latin typeface="Helvetica Neue"/>
                <a:ea typeface="Helvetica Neue"/>
                <a:cs typeface="Helvetica Neue"/>
                <a:sym typeface="Helvetica Neue"/>
              </a:rPr>
              <a:t>Koja od sljedećih karakteristika nije karakteristika </a:t>
            </a:r>
            <a:r>
              <a:rPr lang="hr-HR" sz="2400" b="1" dirty="0" err="1">
                <a:latin typeface="Helvetica Neue"/>
                <a:ea typeface="Helvetica Neue"/>
                <a:cs typeface="Helvetica Neue"/>
                <a:sym typeface="Helvetica Neue"/>
              </a:rPr>
              <a:t>intrapoduzetnika</a:t>
            </a:r>
            <a:r>
              <a:rPr lang="hr-HR" sz="2400" b="1" dirty="0">
                <a:latin typeface="Helvetica Neue"/>
                <a:ea typeface="Helvetica Neue"/>
                <a:cs typeface="Helvetica Neue"/>
                <a:sym typeface="Helvetica Neue"/>
              </a:rPr>
              <a:t>?</a:t>
            </a:r>
          </a:p>
          <a:p>
            <a:pPr>
              <a:buSzPts val="2400"/>
            </a:pPr>
            <a:endParaRPr lang="hr-HR" sz="2200" dirty="0">
              <a:latin typeface="Helvetica Neue"/>
              <a:ea typeface="Helvetica Neue"/>
              <a:cs typeface="Helvetica Neue"/>
              <a:sym typeface="Helvetica Neue"/>
            </a:endParaRPr>
          </a:p>
          <a:p>
            <a:pPr marL="342900" indent="-342900">
              <a:buSzPts val="2200"/>
              <a:buBlip>
                <a:blip r:embed="rId3"/>
              </a:buBlip>
            </a:pPr>
            <a:r>
              <a:rPr lang="hr-HR" sz="2200" dirty="0">
                <a:latin typeface="Helvetica Neue"/>
                <a:ea typeface="Helvetica Neue"/>
                <a:cs typeface="Helvetica Neue"/>
                <a:sym typeface="Helvetica Neue"/>
              </a:rPr>
              <a:t>Timska usmjerenost i otvorenost za raspravu</a:t>
            </a:r>
          </a:p>
          <a:p>
            <a:pPr marL="342900" indent="-342900">
              <a:buSzPts val="2200"/>
              <a:buBlip>
                <a:blip r:embed="rId3"/>
              </a:buBlip>
            </a:pPr>
            <a:r>
              <a:rPr lang="hr-HR" sz="2200" dirty="0">
                <a:latin typeface="Helvetica Neue"/>
                <a:ea typeface="Helvetica Neue"/>
                <a:cs typeface="Helvetica Neue"/>
                <a:sym typeface="Helvetica Neue"/>
              </a:rPr>
              <a:t>Fleksibilan i orijentiran na viziju</a:t>
            </a:r>
          </a:p>
          <a:p>
            <a:pPr marL="342900" indent="-342900">
              <a:buSzPts val="2200"/>
              <a:buBlip>
                <a:blip r:embed="rId3"/>
              </a:buBlip>
            </a:pPr>
            <a:r>
              <a:rPr lang="hr-HR" sz="2200" b="1" dirty="0">
                <a:latin typeface="Helvetica Neue"/>
                <a:ea typeface="Helvetica Neue"/>
                <a:cs typeface="Helvetica Neue"/>
                <a:sym typeface="Helvetica Neue"/>
              </a:rPr>
              <a:t>Raditi sam</a:t>
            </a:r>
            <a:endParaRPr lang="hr-HR" b="1" dirty="0"/>
          </a:p>
        </p:txBody>
      </p:sp>
      <p:sp>
        <p:nvSpPr>
          <p:cNvPr id="518" name="Google Shape;518;p11"/>
          <p:cNvSpPr/>
          <p:nvPr/>
        </p:nvSpPr>
        <p:spPr>
          <a:xfrm>
            <a:off x="9396000" y="6624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indent="-457200">
              <a:buSzPts val="2400"/>
              <a:buFont typeface="Arial"/>
              <a:buAutoNum type="arabicPeriod" startAt="5"/>
            </a:pPr>
            <a:r>
              <a:rPr lang="hr-HR" sz="2400" b="1" dirty="0">
                <a:latin typeface="Helvetica Neue"/>
                <a:ea typeface="Helvetica Neue"/>
                <a:cs typeface="Helvetica Neue"/>
                <a:sym typeface="Helvetica Neue"/>
              </a:rPr>
              <a:t>Kako možete integrirati svjesnost u svakodnevni život i posao?</a:t>
            </a:r>
          </a:p>
          <a:p>
            <a:pPr marL="457200" indent="-457200">
              <a:buSzPts val="2400"/>
              <a:buFont typeface="Arial"/>
              <a:buAutoNum type="arabicPeriod" startAt="5"/>
            </a:pPr>
            <a:endParaRPr lang="hr-HR" sz="2200" dirty="0">
              <a:latin typeface="Helvetica Neue"/>
              <a:ea typeface="Helvetica Neue"/>
              <a:cs typeface="Helvetica Neue"/>
              <a:sym typeface="Helvetica Neue"/>
            </a:endParaRPr>
          </a:p>
          <a:p>
            <a:pPr marL="342900" indent="-342900">
              <a:buSzPts val="2200"/>
              <a:buBlip>
                <a:blip r:embed="rId3"/>
              </a:buBlip>
            </a:pPr>
            <a:r>
              <a:rPr lang="hr-HR" sz="2200" dirty="0">
                <a:latin typeface="Helvetica Neue"/>
                <a:ea typeface="Helvetica Neue"/>
                <a:cs typeface="Helvetica Neue"/>
                <a:sym typeface="Helvetica Neue"/>
              </a:rPr>
              <a:t>Svaki put biti dostupan na telefon</a:t>
            </a:r>
          </a:p>
          <a:p>
            <a:pPr marL="342900" indent="-342900">
              <a:buSzPts val="2200"/>
              <a:buBlip>
                <a:blip r:embed="rId3"/>
              </a:buBlip>
            </a:pPr>
            <a:r>
              <a:rPr lang="hr-HR" sz="2200" dirty="0">
                <a:latin typeface="Helvetica Neue"/>
                <a:ea typeface="Helvetica Neue"/>
                <a:cs typeface="Helvetica Neue"/>
                <a:sym typeface="Helvetica Neue"/>
              </a:rPr>
              <a:t>Rad bez pauze</a:t>
            </a:r>
          </a:p>
          <a:p>
            <a:pPr marL="342900" indent="-342900">
              <a:buSzPts val="2200"/>
              <a:buBlip>
                <a:blip r:embed="rId3"/>
              </a:buBlip>
            </a:pPr>
            <a:r>
              <a:rPr lang="hr-HR" sz="2200" b="1" dirty="0">
                <a:latin typeface="Helvetica Neue"/>
                <a:ea typeface="Helvetica Neue"/>
                <a:cs typeface="Helvetica Neue"/>
                <a:sym typeface="Helvetica Neue"/>
              </a:rPr>
              <a:t>Planiranje pauza za trening svjesnosti</a:t>
            </a:r>
            <a:endParaRPr lang="hr-HR" b="1" dirty="0"/>
          </a:p>
        </p:txBody>
      </p:sp>
      <p:sp>
        <p:nvSpPr>
          <p:cNvPr id="519" name="Google Shape;519;p11"/>
          <p:cNvSpPr/>
          <p:nvPr/>
        </p:nvSpPr>
        <p:spPr>
          <a:xfrm>
            <a:off x="1296000" y="6012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indent="-457200">
              <a:buSzPts val="2400"/>
              <a:buFont typeface="Arial"/>
              <a:buAutoNum type="arabicPeriod" startAt="2"/>
            </a:pPr>
            <a:r>
              <a:rPr lang="hr-HR" sz="2400" b="1" dirty="0">
                <a:latin typeface="Helvetica Neue"/>
                <a:ea typeface="Helvetica Neue"/>
                <a:cs typeface="Helvetica Neue"/>
                <a:sym typeface="Helvetica Neue"/>
              </a:rPr>
              <a:t>Koje od sljedećih ponašanja ne pridonosi </a:t>
            </a:r>
            <a:r>
              <a:rPr lang="hr-HR" sz="2400" b="1" dirty="0" err="1">
                <a:latin typeface="Helvetica Neue"/>
                <a:ea typeface="Helvetica Neue"/>
                <a:cs typeface="Helvetica Neue"/>
                <a:sym typeface="Helvetica Neue"/>
              </a:rPr>
              <a:t>intraproduzetničkom</a:t>
            </a:r>
            <a:r>
              <a:rPr lang="hr-HR" sz="2400" b="1" dirty="0">
                <a:latin typeface="Helvetica Neue"/>
                <a:ea typeface="Helvetica Neue"/>
                <a:cs typeface="Helvetica Neue"/>
                <a:sym typeface="Helvetica Neue"/>
              </a:rPr>
              <a:t> ponašanju?</a:t>
            </a:r>
          </a:p>
          <a:p>
            <a:pPr marL="457200" indent="-457200">
              <a:buSzPts val="2400"/>
              <a:buFont typeface="Arial"/>
              <a:buAutoNum type="arabicPeriod" startAt="2"/>
            </a:pPr>
            <a:endParaRPr lang="hr-HR" sz="2200" dirty="0">
              <a:latin typeface="Helvetica Neue"/>
              <a:ea typeface="Helvetica Neue"/>
              <a:cs typeface="Helvetica Neue"/>
              <a:sym typeface="Helvetica Neue"/>
            </a:endParaRPr>
          </a:p>
          <a:p>
            <a:pPr marL="342900" indent="-342900">
              <a:buSzPts val="2200"/>
              <a:buBlip>
                <a:blip r:embed="rId3"/>
              </a:buBlip>
            </a:pPr>
            <a:r>
              <a:rPr lang="hr-HR" sz="2200" dirty="0">
                <a:latin typeface="Helvetica Neue"/>
                <a:ea typeface="Helvetica Neue"/>
                <a:cs typeface="Helvetica Neue"/>
                <a:sym typeface="Helvetica Neue"/>
              </a:rPr>
              <a:t>Otvorenost u razgovorima</a:t>
            </a:r>
          </a:p>
          <a:p>
            <a:pPr marL="342900" indent="-342900">
              <a:buSzPts val="2200"/>
              <a:buBlip>
                <a:blip r:embed="rId3"/>
              </a:buBlip>
            </a:pPr>
            <a:r>
              <a:rPr lang="hr-HR" sz="2200" dirty="0">
                <a:latin typeface="Helvetica Neue"/>
                <a:ea typeface="Helvetica Neue"/>
                <a:cs typeface="Helvetica Neue"/>
                <a:sym typeface="Helvetica Neue"/>
              </a:rPr>
              <a:t>Svijest o vlastitim snagama i slabostima</a:t>
            </a:r>
          </a:p>
          <a:p>
            <a:pPr marL="342900" indent="-342900">
              <a:buSzPts val="2200"/>
              <a:buBlip>
                <a:blip r:embed="rId3"/>
              </a:buBlip>
            </a:pPr>
            <a:r>
              <a:rPr lang="hr-HR" sz="2200" b="1" dirty="0">
                <a:latin typeface="Helvetica Neue"/>
                <a:ea typeface="Helvetica Neue"/>
                <a:cs typeface="Helvetica Neue"/>
                <a:sym typeface="Helvetica Neue"/>
              </a:rPr>
              <a:t>Inzistiranje na tradicionalnom ponašanju</a:t>
            </a:r>
            <a:endParaRPr lang="hr-HR" b="1" dirty="0"/>
          </a:p>
        </p:txBody>
      </p:sp>
    </p:spTree>
    <p:extLst>
      <p:ext uri="{BB962C8B-B14F-4D97-AF65-F5344CB8AC3E}">
        <p14:creationId xmlns:p14="http://schemas.microsoft.com/office/powerpoint/2010/main" val="3700847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12"/>
          <p:cNvSpPr txBox="1"/>
          <p:nvPr/>
        </p:nvSpPr>
        <p:spPr>
          <a:xfrm>
            <a:off x="1296000" y="1548000"/>
            <a:ext cx="38944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a:ea typeface="Helvetica Neue"/>
                <a:cs typeface="Helvetica Neue"/>
                <a:sym typeface="Helvetica Neue"/>
              </a:rPr>
              <a:t>Sažetak</a:t>
            </a:r>
            <a:endParaRPr lang="hr-HR" sz="1400" b="0" i="0" u="none" strike="noStrike" cap="none">
              <a:solidFill>
                <a:srgbClr val="000000"/>
              </a:solidFill>
              <a:latin typeface="Helvetica Neue"/>
              <a:ea typeface="Helvetica Neue"/>
              <a:cs typeface="Helvetica Neue"/>
              <a:sym typeface="Helvetica Neue"/>
            </a:endParaRPr>
          </a:p>
        </p:txBody>
      </p:sp>
      <p:sp>
        <p:nvSpPr>
          <p:cNvPr id="536" name="Google Shape;536;p12"/>
          <p:cNvSpPr txBox="1"/>
          <p:nvPr/>
        </p:nvSpPr>
        <p:spPr>
          <a:xfrm>
            <a:off x="1296000" y="2304000"/>
            <a:ext cx="7032600" cy="523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800"/>
              <a:buFont typeface="Arial"/>
              <a:buNone/>
            </a:pPr>
            <a:r>
              <a:rPr lang="hr-HR" sz="2800" b="1" i="0" u="none" strike="noStrike" cap="none">
                <a:solidFill>
                  <a:srgbClr val="AED633"/>
                </a:solidFill>
                <a:latin typeface="Helvetica Neue"/>
                <a:ea typeface="Helvetica Neue"/>
                <a:cs typeface="Helvetica Neue"/>
                <a:sym typeface="Helvetica Neue"/>
              </a:rPr>
              <a:t>Dobro obavljeno! Sada znate više o:</a:t>
            </a:r>
            <a:endParaRPr lang="hr-HR" sz="1400" b="0" i="0" u="none" strike="noStrike" cap="none">
              <a:solidFill>
                <a:srgbClr val="000000"/>
              </a:solidFill>
              <a:latin typeface="Helvetica Neue"/>
              <a:ea typeface="Helvetica Neue"/>
              <a:cs typeface="Helvetica Neue"/>
              <a:sym typeface="Helvetica Neue"/>
            </a:endParaRPr>
          </a:p>
        </p:txBody>
      </p:sp>
      <p:pic>
        <p:nvPicPr>
          <p:cNvPr id="537" name="Google Shape;537;p12"/>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538" name="Google Shape;538;p12"/>
          <p:cNvSpPr txBox="1"/>
          <p:nvPr/>
        </p:nvSpPr>
        <p:spPr>
          <a:xfrm>
            <a:off x="1296000" y="3383999"/>
            <a:ext cx="9576000" cy="5364000"/>
          </a:xfrm>
          <a:prstGeom prst="rect">
            <a:avLst/>
          </a:prstGeom>
          <a:noFill/>
          <a:ln>
            <a:noFill/>
          </a:ln>
        </p:spPr>
        <p:txBody>
          <a:bodyPr spcFirstLastPara="1" wrap="square" lIns="91425" tIns="45700" rIns="91425" bIns="45700" anchor="t" anchorCtr="0">
            <a:noAutofit/>
          </a:bodyPr>
          <a:lstStyle/>
          <a:p>
            <a:pPr marL="628650" lvl="0" indent="-628650">
              <a:lnSpc>
                <a:spcPct val="150000"/>
              </a:lnSpc>
              <a:buSzPts val="2400"/>
              <a:buBlip>
                <a:blip r:embed="rId4"/>
              </a:buBlip>
            </a:pPr>
            <a:r>
              <a:rPr lang="hr-HR" sz="2400" dirty="0">
                <a:solidFill>
                  <a:schemeClr val="dk1"/>
                </a:solidFill>
                <a:latin typeface="Helvetica Neue"/>
                <a:ea typeface="Helvetica Neue"/>
                <a:cs typeface="Helvetica Neue"/>
                <a:sym typeface="Helvetica Neue"/>
              </a:rPr>
              <a:t>Karakteristikama intrapoduzetnika</a:t>
            </a:r>
          </a:p>
          <a:p>
            <a:pPr marL="628650" lvl="0" indent="-628650">
              <a:lnSpc>
                <a:spcPct val="150000"/>
              </a:lnSpc>
              <a:buSzPts val="2400"/>
              <a:buBlip>
                <a:blip r:embed="rId4"/>
              </a:buBlip>
            </a:pPr>
            <a:r>
              <a:rPr lang="hr-HR" sz="2400" dirty="0">
                <a:solidFill>
                  <a:schemeClr val="dk1"/>
                </a:solidFill>
                <a:latin typeface="Helvetica Neue"/>
                <a:ea typeface="Helvetica Neue"/>
                <a:cs typeface="Helvetica Neue"/>
                <a:sym typeface="Helvetica Neue"/>
              </a:rPr>
              <a:t>Dodanoj vrijednost razmišljanja i djelovanja kao intrapoduzetnik</a:t>
            </a:r>
          </a:p>
          <a:p>
            <a:pPr marL="628650" lvl="0" indent="-628650">
              <a:lnSpc>
                <a:spcPct val="150000"/>
              </a:lnSpc>
              <a:buSzPts val="2400"/>
              <a:buBlip>
                <a:blip r:embed="rId4"/>
              </a:buBlip>
            </a:pPr>
            <a:r>
              <a:rPr lang="hr-HR" sz="2400" dirty="0">
                <a:solidFill>
                  <a:schemeClr val="dk1"/>
                </a:solidFill>
                <a:latin typeface="Helvetica Neue"/>
                <a:ea typeface="Helvetica Neue"/>
                <a:cs typeface="Helvetica Neue"/>
                <a:sym typeface="Helvetica Neue"/>
              </a:rPr>
              <a:t>Osobnom razvoju kao preduvjetu intrapoduzetničkog ponašanja</a:t>
            </a:r>
          </a:p>
          <a:p>
            <a:pPr marL="628650" lvl="0" indent="-628650">
              <a:lnSpc>
                <a:spcPct val="150000"/>
              </a:lnSpc>
              <a:buSzPts val="2400"/>
              <a:buBlip>
                <a:blip r:embed="rId4"/>
              </a:buBlip>
            </a:pPr>
            <a:r>
              <a:rPr lang="hr-HR" sz="2400" dirty="0">
                <a:solidFill>
                  <a:schemeClr val="dk1"/>
                </a:solidFill>
                <a:latin typeface="Helvetica Neue"/>
                <a:ea typeface="Helvetica Neue"/>
                <a:cs typeface="Helvetica Neue"/>
                <a:sym typeface="Helvetica Neue"/>
              </a:rPr>
              <a:t>Značenju i najvažnijim dimenzijama svjesnosti</a:t>
            </a:r>
          </a:p>
          <a:p>
            <a:pPr marL="628650" lvl="0" indent="-628650">
              <a:lnSpc>
                <a:spcPct val="150000"/>
              </a:lnSpc>
              <a:buSzPts val="2400"/>
              <a:buBlip>
                <a:blip r:embed="rId4"/>
              </a:buBlip>
            </a:pPr>
            <a:r>
              <a:rPr lang="hr-HR" sz="2400" dirty="0">
                <a:solidFill>
                  <a:schemeClr val="dk1"/>
                </a:solidFill>
                <a:latin typeface="Helvetica Neue"/>
                <a:ea typeface="Helvetica Neue"/>
                <a:cs typeface="Helvetica Neue"/>
                <a:sym typeface="Helvetica Neue"/>
              </a:rPr>
              <a:t>Pozitivnim učincima svjesnosti</a:t>
            </a:r>
          </a:p>
          <a:p>
            <a:pPr marL="628650" lvl="0" indent="-628650">
              <a:lnSpc>
                <a:spcPct val="150000"/>
              </a:lnSpc>
              <a:buSzPts val="2400"/>
              <a:buBlip>
                <a:blip r:embed="rId4"/>
              </a:buBlip>
            </a:pPr>
            <a:r>
              <a:rPr lang="hr-HR" sz="2400" dirty="0">
                <a:solidFill>
                  <a:schemeClr val="dk1"/>
                </a:solidFill>
                <a:latin typeface="Helvetica Neue"/>
                <a:ea typeface="Helvetica Neue"/>
                <a:cs typeface="Helvetica Neue"/>
                <a:sym typeface="Helvetica Neue"/>
              </a:rPr>
              <a:t>Značenju i najvažnijim dimenzijama samosvijesti</a:t>
            </a:r>
          </a:p>
          <a:p>
            <a:pPr marL="628650" lvl="0" indent="-628650">
              <a:lnSpc>
                <a:spcPct val="150000"/>
              </a:lnSpc>
              <a:buSzPts val="2400"/>
              <a:buBlip>
                <a:blip r:embed="rId4"/>
              </a:buBlip>
            </a:pPr>
            <a:r>
              <a:rPr lang="hr-HR" sz="2400" dirty="0">
                <a:solidFill>
                  <a:schemeClr val="dk1"/>
                </a:solidFill>
                <a:latin typeface="Helvetica Neue"/>
                <a:ea typeface="Helvetica Neue"/>
                <a:cs typeface="Helvetica Neue"/>
                <a:sym typeface="Helvetica Neue"/>
              </a:rPr>
              <a:t>Fazama razvoja samosvijesti</a:t>
            </a:r>
          </a:p>
          <a:p>
            <a:pPr marL="628650" lvl="0" indent="-628650">
              <a:lnSpc>
                <a:spcPct val="150000"/>
              </a:lnSpc>
              <a:buSzPts val="2400"/>
              <a:buBlip>
                <a:blip r:embed="rId4"/>
              </a:buBlip>
            </a:pPr>
            <a:r>
              <a:rPr lang="hr-HR" sz="2400" dirty="0">
                <a:solidFill>
                  <a:schemeClr val="dk1"/>
                </a:solidFill>
                <a:latin typeface="Helvetica Neue"/>
                <a:ea typeface="Helvetica Neue"/>
                <a:cs typeface="Helvetica Neue"/>
                <a:sym typeface="Helvetica Neue"/>
              </a:rPr>
              <a:t>Uspješnoj praksi i korištenju za iskorištavanje svjesnosti u svakodnevnom životu i radu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3"/>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dirty="0">
                <a:solidFill>
                  <a:srgbClr val="4D94B7"/>
                </a:solidFill>
                <a:latin typeface="Helvetica Neue"/>
                <a:ea typeface="Helvetica Neue"/>
                <a:cs typeface="Helvetica Neue"/>
                <a:sym typeface="Helvetica Neue"/>
              </a:rPr>
              <a:t>Bibliografija</a:t>
            </a:r>
            <a:r>
              <a:rPr lang="es-ES" sz="4800" b="1" i="0" u="none" strike="noStrike" cap="none" dirty="0">
                <a:solidFill>
                  <a:srgbClr val="4D94B7"/>
                </a:solidFill>
                <a:latin typeface="Helvetica Neue"/>
                <a:ea typeface="Helvetica Neue"/>
                <a:cs typeface="Helvetica Neue"/>
                <a:sym typeface="Helvetica Neue"/>
              </a:rPr>
              <a:t> (1)</a:t>
            </a:r>
            <a:endParaRPr sz="1400" b="0" i="0" u="none" strike="noStrike" cap="none" dirty="0">
              <a:solidFill>
                <a:srgbClr val="000000"/>
              </a:solidFill>
              <a:latin typeface="Helvetica Neue"/>
              <a:ea typeface="Helvetica Neue"/>
              <a:cs typeface="Helvetica Neue"/>
              <a:sym typeface="Helvetica Neue"/>
            </a:endParaRPr>
          </a:p>
        </p:txBody>
      </p:sp>
      <p:sp>
        <p:nvSpPr>
          <p:cNvPr id="545" name="Google Shape;545;p43"/>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534988" marR="0" lvl="0" indent="-534988" algn="l" rtl="0">
              <a:lnSpc>
                <a:spcPct val="100000"/>
              </a:lnSpc>
              <a:spcBef>
                <a:spcPts val="0"/>
              </a:spcBef>
              <a:spcAft>
                <a:spcPts val="0"/>
              </a:spcAft>
              <a:buClr>
                <a:srgbClr val="4D94B7"/>
              </a:buClr>
              <a:buSzPts val="2520"/>
              <a:buFont typeface="Arial"/>
              <a:buAutoNum type="arabicParenBoth"/>
            </a:pPr>
            <a:r>
              <a:rPr lang="es-ES" sz="2400" b="0" i="0" u="none" strike="noStrike" cap="none">
                <a:solidFill>
                  <a:srgbClr val="000000"/>
                </a:solidFill>
                <a:latin typeface="Helvetica Neue"/>
                <a:ea typeface="Helvetica Neue"/>
                <a:cs typeface="Helvetica Neue"/>
                <a:sym typeface="Helvetica Neue"/>
              </a:rPr>
              <a:t>AOK Gesundheitsmagazin (2021). </a:t>
            </a:r>
            <a:r>
              <a:rPr lang="es-ES" sz="2400" b="0" i="1" u="none" strike="noStrike" cap="none">
                <a:solidFill>
                  <a:srgbClr val="000000"/>
                </a:solidFill>
                <a:latin typeface="Helvetica Neue"/>
                <a:ea typeface="Helvetica Neue"/>
                <a:cs typeface="Helvetica Neue"/>
                <a:sym typeface="Helvetica Neue"/>
              </a:rPr>
              <a:t>Selbstbewusstsein stärken – die besten Tipps. </a:t>
            </a:r>
            <a:r>
              <a:rPr lang="es-ES" sz="2400" b="0" i="0" u="none" strike="noStrike" cap="none">
                <a:solidFill>
                  <a:srgbClr val="000000"/>
                </a:solidFill>
                <a:latin typeface="Helvetica Neue"/>
                <a:ea typeface="Helvetica Neue"/>
                <a:cs typeface="Helvetica Neue"/>
                <a:sym typeface="Helvetica Neue"/>
              </a:rPr>
              <a:t>https://www.aok.de/pk/magazin/wohlbefinden/selbstbewusstsein/selbstbewusstsein-staerken-die-besten-tipps/.</a:t>
            </a:r>
            <a:endParaRPr/>
          </a:p>
          <a:p>
            <a:pPr marL="534988" marR="0" lvl="0" indent="-534988" algn="l" rtl="0">
              <a:lnSpc>
                <a:spcPct val="100000"/>
              </a:lnSpc>
              <a:spcBef>
                <a:spcPts val="2400"/>
              </a:spcBef>
              <a:spcAft>
                <a:spcPts val="0"/>
              </a:spcAft>
              <a:buClr>
                <a:srgbClr val="4D94B7"/>
              </a:buClr>
              <a:buSzPts val="2520"/>
              <a:buFont typeface="Arial"/>
              <a:buAutoNum type="arabicParenBoth"/>
            </a:pPr>
            <a:r>
              <a:rPr lang="es-ES" sz="2400" b="0" i="0" u="none" strike="noStrike" cap="none">
                <a:solidFill>
                  <a:srgbClr val="000000"/>
                </a:solidFill>
                <a:latin typeface="Helvetica Neue"/>
                <a:ea typeface="Helvetica Neue"/>
                <a:cs typeface="Helvetica Neue"/>
                <a:sym typeface="Helvetica Neue"/>
              </a:rPr>
              <a:t>Bacigalupo, M., Kampylis, P., Punie, Y. and Van Den Brande, L. (2016). </a:t>
            </a:r>
            <a:r>
              <a:rPr lang="es-ES" sz="2400" b="0" i="1" u="none" strike="noStrike" cap="none">
                <a:solidFill>
                  <a:srgbClr val="000000"/>
                </a:solidFill>
                <a:latin typeface="Helvetica Neue"/>
                <a:ea typeface="Helvetica Neue"/>
                <a:cs typeface="Helvetica Neue"/>
                <a:sym typeface="Helvetica Neue"/>
              </a:rPr>
              <a:t>EntreComp: The Entrepreneurship Competence Framework</a:t>
            </a:r>
            <a:r>
              <a:rPr lang="es-ES" sz="2400" b="0" i="0" u="none" strike="noStrike" cap="none">
                <a:solidFill>
                  <a:srgbClr val="000000"/>
                </a:solidFill>
                <a:latin typeface="Helvetica Neue"/>
                <a:ea typeface="Helvetica Neue"/>
                <a:cs typeface="Helvetica Neue"/>
                <a:sym typeface="Helvetica Neue"/>
              </a:rPr>
              <a:t>. EUR 27939 EN. Luxembourg (Luxembourg): Publications Office of the European Union; 2016. JRC101581. https://publications.jrc.ec.europa.eu/repository/handle/JRC101581.</a:t>
            </a:r>
            <a:endParaRPr sz="2400" b="0" i="0" u="none" strike="noStrike" cap="none">
              <a:solidFill>
                <a:srgbClr val="000000"/>
              </a:solidFill>
              <a:latin typeface="Helvetica Neue"/>
              <a:ea typeface="Helvetica Neue"/>
              <a:cs typeface="Helvetica Neue"/>
              <a:sym typeface="Helvetica Neue"/>
            </a:endParaRPr>
          </a:p>
          <a:p>
            <a:pPr marL="534988" marR="0" lvl="0" indent="-534988" algn="l" rtl="0">
              <a:lnSpc>
                <a:spcPct val="100000"/>
              </a:lnSpc>
              <a:spcBef>
                <a:spcPts val="2400"/>
              </a:spcBef>
              <a:spcAft>
                <a:spcPts val="0"/>
              </a:spcAft>
              <a:buClr>
                <a:srgbClr val="4D94B7"/>
              </a:buClr>
              <a:buSzPts val="2520"/>
              <a:buFont typeface="Arial"/>
              <a:buAutoNum type="arabicParenBoth"/>
            </a:pPr>
            <a:r>
              <a:rPr lang="es-ES" sz="2400" b="0" i="0" u="none" strike="noStrike" cap="none">
                <a:solidFill>
                  <a:srgbClr val="000000"/>
                </a:solidFill>
                <a:latin typeface="Helvetica Neue"/>
                <a:ea typeface="Helvetica Neue"/>
                <a:cs typeface="Helvetica Neue"/>
                <a:sym typeface="Helvetica Neue"/>
              </a:rPr>
              <a:t>Coles, N. A., Larsen, J. T., &amp; Lench, H. C. (2019). A meta-analysis of the facial feedback literature: Effects of facial feedback on emotional experience are small and variable. </a:t>
            </a:r>
            <a:r>
              <a:rPr lang="es-ES" sz="2400" b="0" i="1" u="none" strike="noStrike" cap="none">
                <a:solidFill>
                  <a:srgbClr val="000000"/>
                </a:solidFill>
                <a:latin typeface="Helvetica Neue"/>
                <a:ea typeface="Helvetica Neue"/>
                <a:cs typeface="Helvetica Neue"/>
                <a:sym typeface="Helvetica Neue"/>
              </a:rPr>
              <a:t>Psychological Bulletin</a:t>
            </a:r>
            <a:r>
              <a:rPr lang="es-ES" sz="2400" b="0" i="0" u="none" strike="noStrike" cap="none">
                <a:solidFill>
                  <a:srgbClr val="000000"/>
                </a:solidFill>
                <a:latin typeface="Helvetica Neue"/>
                <a:ea typeface="Helvetica Neue"/>
                <a:cs typeface="Helvetica Neue"/>
                <a:sym typeface="Helvetica Neue"/>
              </a:rPr>
              <a:t>, 145(6), pp. 610–651. https://doi.org/10.1037/bul0000194.</a:t>
            </a:r>
            <a:endParaRPr sz="2400" b="0" i="0" u="none" strike="noStrike" cap="none">
              <a:solidFill>
                <a:srgbClr val="000000"/>
              </a:solidFill>
              <a:latin typeface="Helvetica Neue"/>
              <a:ea typeface="Helvetica Neue"/>
              <a:cs typeface="Helvetica Neue"/>
              <a:sym typeface="Helvetica Neue"/>
            </a:endParaRPr>
          </a:p>
          <a:p>
            <a:pPr marL="534988" marR="0" lvl="0" indent="-534988" algn="l" rtl="0">
              <a:lnSpc>
                <a:spcPct val="100000"/>
              </a:lnSpc>
              <a:spcBef>
                <a:spcPts val="2400"/>
              </a:spcBef>
              <a:spcAft>
                <a:spcPts val="0"/>
              </a:spcAft>
              <a:buClr>
                <a:srgbClr val="4D94B7"/>
              </a:buClr>
              <a:buSzPts val="2520"/>
              <a:buFont typeface="Arial"/>
              <a:buAutoNum type="arabicParenBoth"/>
            </a:pPr>
            <a:r>
              <a:rPr lang="es-ES" sz="2400" b="0" i="0" u="none" strike="noStrike" cap="none">
                <a:solidFill>
                  <a:srgbClr val="000000"/>
                </a:solidFill>
                <a:latin typeface="Helvetica Neue"/>
                <a:ea typeface="Helvetica Neue"/>
                <a:cs typeface="Helvetica Neue"/>
                <a:sym typeface="Helvetica Neue"/>
              </a:rPr>
              <a:t>Hisrich, R. D. (1990). Entrepreneurship/intrapreneurship</a:t>
            </a:r>
            <a:r>
              <a:rPr lang="es-ES" sz="2400" b="0" i="1" u="none" strike="noStrike" cap="none">
                <a:solidFill>
                  <a:srgbClr val="000000"/>
                </a:solidFill>
                <a:latin typeface="Helvetica Neue"/>
                <a:ea typeface="Helvetica Neue"/>
                <a:cs typeface="Helvetica Neue"/>
                <a:sym typeface="Helvetica Neue"/>
              </a:rPr>
              <a:t>. American Psychologist</a:t>
            </a:r>
            <a:r>
              <a:rPr lang="es-ES" sz="2400" b="0" i="0" u="none" strike="noStrike" cap="none">
                <a:solidFill>
                  <a:srgbClr val="000000"/>
                </a:solidFill>
                <a:latin typeface="Helvetica Neue"/>
                <a:ea typeface="Helvetica Neue"/>
                <a:cs typeface="Helvetica Neue"/>
                <a:sym typeface="Helvetica Neue"/>
              </a:rPr>
              <a:t>, 45(2), pp. 209–222.</a:t>
            </a:r>
            <a:endParaRPr sz="2400" b="0" i="0" u="none" strike="noStrike" cap="none">
              <a:solidFill>
                <a:srgbClr val="000000"/>
              </a:solidFill>
              <a:latin typeface="Helvetica Neue"/>
              <a:ea typeface="Helvetica Neue"/>
              <a:cs typeface="Helvetica Neue"/>
              <a:sym typeface="Helvetica Neue"/>
            </a:endParaRPr>
          </a:p>
          <a:p>
            <a:pPr marL="534988" marR="0" lvl="0" indent="-534988" algn="l" rtl="0">
              <a:lnSpc>
                <a:spcPct val="100000"/>
              </a:lnSpc>
              <a:spcBef>
                <a:spcPts val="2400"/>
              </a:spcBef>
              <a:spcAft>
                <a:spcPts val="2400"/>
              </a:spcAft>
              <a:buClr>
                <a:srgbClr val="4D94B7"/>
              </a:buClr>
              <a:buSzPts val="2520"/>
              <a:buFont typeface="Arial"/>
              <a:buAutoNum type="arabicParenBoth"/>
            </a:pPr>
            <a:r>
              <a:rPr lang="es-ES" sz="2400" b="0" i="0" u="none" strike="noStrike" cap="none">
                <a:solidFill>
                  <a:srgbClr val="000000"/>
                </a:solidFill>
                <a:latin typeface="Helvetica Neue"/>
                <a:ea typeface="Helvetica Neue"/>
                <a:cs typeface="Helvetica Neue"/>
                <a:sym typeface="Helvetica Neue"/>
              </a:rPr>
              <a:t>Keng, S.-L.; Smoski, M. J.; Robins, C. J. (2011). Effects of Mindfulness on Psychological Health: A Review of Empirical Studies. </a:t>
            </a:r>
            <a:r>
              <a:rPr lang="es-ES" sz="2400" b="0" i="1" u="none" strike="noStrike" cap="none">
                <a:solidFill>
                  <a:srgbClr val="000000"/>
                </a:solidFill>
                <a:latin typeface="Helvetica Neue"/>
                <a:ea typeface="Helvetica Neue"/>
                <a:cs typeface="Helvetica Neue"/>
                <a:sym typeface="Helvetica Neue"/>
              </a:rPr>
              <a:t>Clinical Psychology Review</a:t>
            </a:r>
            <a:r>
              <a:rPr lang="es-ES" sz="2400" b="0" i="0" u="none" strike="noStrike" cap="none">
                <a:solidFill>
                  <a:srgbClr val="000000"/>
                </a:solidFill>
                <a:latin typeface="Helvetica Neue"/>
                <a:ea typeface="Helvetica Neue"/>
                <a:cs typeface="Helvetica Neue"/>
                <a:sym typeface="Helvetica Neue"/>
              </a:rPr>
              <a:t>, 31(6), pp. 1041–1056.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
          <p:cNvSpPr txBox="1"/>
          <p:nvPr/>
        </p:nvSpPr>
        <p:spPr>
          <a:xfrm>
            <a:off x="12954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dirty="0">
                <a:solidFill>
                  <a:srgbClr val="4D94B7"/>
                </a:solidFill>
                <a:latin typeface="Helvetica Neue"/>
                <a:ea typeface="Helvetica Neue"/>
                <a:cs typeface="Helvetica Neue"/>
                <a:sym typeface="Helvetica Neue"/>
              </a:rPr>
              <a:t>Ciljevi</a:t>
            </a:r>
            <a:endParaRPr lang="hr-HR" sz="4800" b="1" i="0" u="none" strike="noStrike" cap="none" dirty="0">
              <a:solidFill>
                <a:srgbClr val="AED633"/>
              </a:solidFill>
              <a:latin typeface="Helvetica Neue"/>
              <a:ea typeface="Helvetica Neue"/>
              <a:cs typeface="Helvetica Neue"/>
              <a:sym typeface="Helvetica Neue"/>
            </a:endParaRPr>
          </a:p>
        </p:txBody>
      </p:sp>
      <p:sp>
        <p:nvSpPr>
          <p:cNvPr id="94" name="Google Shape;94;p4"/>
          <p:cNvSpPr txBox="1"/>
          <p:nvPr/>
        </p:nvSpPr>
        <p:spPr>
          <a:xfrm>
            <a:off x="1296000" y="4104000"/>
            <a:ext cx="9360000" cy="461624"/>
          </a:xfrm>
          <a:prstGeom prst="rect">
            <a:avLst/>
          </a:prstGeom>
          <a:noFill/>
          <a:ln>
            <a:noFill/>
          </a:ln>
        </p:spPr>
        <p:txBody>
          <a:bodyPr spcFirstLastPara="1" wrap="square" lIns="91425" tIns="45700" rIns="91425" bIns="45700" anchor="t" anchorCtr="0">
            <a:noAutofit/>
          </a:bodyPr>
          <a:lstStyle/>
          <a:p>
            <a:pPr marL="542925" lvl="0" indent="-542925">
              <a:buSzPts val="2400"/>
              <a:buBlip>
                <a:blip r:embed="rId3"/>
              </a:buBlip>
            </a:pPr>
            <a:r>
              <a:rPr lang="hr-HR" sz="2400" dirty="0">
                <a:latin typeface="Helvetica Neue"/>
                <a:ea typeface="Helvetica Neue"/>
                <a:cs typeface="Helvetica Neue"/>
                <a:sym typeface="Helvetica Neue"/>
              </a:rPr>
              <a:t>Identificirati karakteristike </a:t>
            </a:r>
            <a:r>
              <a:rPr lang="hr-HR" sz="2400" dirty="0" err="1">
                <a:latin typeface="Helvetica Neue"/>
                <a:ea typeface="Helvetica Neue"/>
                <a:cs typeface="Helvetica Neue"/>
                <a:sym typeface="Helvetica Neue"/>
              </a:rPr>
              <a:t>intrapoduzetnika</a:t>
            </a:r>
            <a:endParaRPr lang="hr-HR" sz="2400" dirty="0">
              <a:latin typeface="Helvetica Neue"/>
              <a:ea typeface="Helvetica Neue"/>
              <a:cs typeface="Helvetica Neue"/>
              <a:sym typeface="Helvetica Neue"/>
            </a:endParaRPr>
          </a:p>
          <a:p>
            <a:pPr marL="542925" lvl="0" indent="-542925">
              <a:buSzPts val="2400"/>
              <a:buBlip>
                <a:blip r:embed="rId3"/>
              </a:buBlip>
            </a:pPr>
            <a:endParaRPr lang="hr-HR" sz="2400" dirty="0">
              <a:latin typeface="Helvetica Neue"/>
              <a:ea typeface="Helvetica Neue"/>
              <a:cs typeface="Helvetica Neue"/>
              <a:sym typeface="Helvetica Neue"/>
            </a:endParaRPr>
          </a:p>
          <a:p>
            <a:pPr marL="542925" lvl="0" indent="-542925">
              <a:buSzPts val="2400"/>
              <a:buBlip>
                <a:blip r:embed="rId3"/>
              </a:buBlip>
            </a:pPr>
            <a:r>
              <a:rPr lang="hr-HR" sz="2400" dirty="0">
                <a:latin typeface="Helvetica Neue"/>
                <a:ea typeface="Helvetica Neue"/>
                <a:cs typeface="Helvetica Neue"/>
                <a:sym typeface="Helvetica Neue"/>
              </a:rPr>
              <a:t>Prepoznati dodanu vrijednost razmišljanja i djelovanja </a:t>
            </a:r>
            <a:r>
              <a:rPr lang="hr-HR" sz="2400" dirty="0" err="1">
                <a:latin typeface="Helvetica Neue"/>
                <a:ea typeface="Helvetica Neue"/>
                <a:cs typeface="Helvetica Neue"/>
                <a:sym typeface="Helvetica Neue"/>
              </a:rPr>
              <a:t>intrapoduzetnika</a:t>
            </a:r>
            <a:endParaRPr lang="hr-HR" sz="2400" dirty="0">
              <a:latin typeface="Helvetica Neue"/>
              <a:ea typeface="Helvetica Neue"/>
              <a:cs typeface="Helvetica Neue"/>
              <a:sym typeface="Helvetica Neue"/>
            </a:endParaRPr>
          </a:p>
          <a:p>
            <a:pPr marL="542925" lvl="0" indent="-542925">
              <a:buSzPts val="2400"/>
              <a:buBlip>
                <a:blip r:embed="rId3"/>
              </a:buBlip>
            </a:pPr>
            <a:endParaRPr lang="hr-HR" sz="2400" dirty="0">
              <a:latin typeface="Helvetica Neue"/>
              <a:ea typeface="Helvetica Neue"/>
              <a:cs typeface="Helvetica Neue"/>
              <a:sym typeface="Helvetica Neue"/>
            </a:endParaRPr>
          </a:p>
          <a:p>
            <a:pPr marL="542925" lvl="0" indent="-542925">
              <a:buSzPts val="2400"/>
              <a:buBlip>
                <a:blip r:embed="rId3"/>
              </a:buBlip>
            </a:pPr>
            <a:r>
              <a:rPr lang="hr-HR" sz="2400" dirty="0">
                <a:latin typeface="Helvetica Neue"/>
                <a:ea typeface="Helvetica Neue"/>
                <a:cs typeface="Helvetica Neue"/>
                <a:sym typeface="Helvetica Neue"/>
              </a:rPr>
              <a:t>Upoznati značenje i najvažnije dimenzije svjesnosti i samosvijesti u kontekstu </a:t>
            </a:r>
            <a:r>
              <a:rPr lang="hr-HR" sz="2400" dirty="0" err="1">
                <a:latin typeface="Helvetica Neue"/>
                <a:ea typeface="Helvetica Neue"/>
                <a:cs typeface="Helvetica Neue"/>
                <a:sym typeface="Helvetica Neue"/>
              </a:rPr>
              <a:t>intrapoduzetničkog</a:t>
            </a:r>
            <a:r>
              <a:rPr lang="hr-HR" sz="2400" dirty="0">
                <a:latin typeface="Helvetica Neue"/>
                <a:ea typeface="Helvetica Neue"/>
                <a:cs typeface="Helvetica Neue"/>
                <a:sym typeface="Helvetica Neue"/>
              </a:rPr>
              <a:t> djelovanja</a:t>
            </a:r>
          </a:p>
          <a:p>
            <a:pPr marL="542925" lvl="0" indent="-542925">
              <a:buSzPts val="2400"/>
              <a:buBlip>
                <a:blip r:embed="rId3"/>
              </a:buBlip>
            </a:pPr>
            <a:endParaRPr lang="hr-HR" sz="2400" dirty="0">
              <a:latin typeface="Helvetica Neue"/>
              <a:ea typeface="Helvetica Neue"/>
              <a:cs typeface="Helvetica Neue"/>
              <a:sym typeface="Helvetica Neue"/>
            </a:endParaRPr>
          </a:p>
          <a:p>
            <a:pPr marL="542925" lvl="0" indent="-542925">
              <a:buSzPts val="2400"/>
              <a:buBlip>
                <a:blip r:embed="rId3"/>
              </a:buBlip>
            </a:pPr>
            <a:r>
              <a:rPr lang="hr-HR" sz="2400" dirty="0">
                <a:latin typeface="Helvetica Neue"/>
                <a:ea typeface="Helvetica Neue"/>
                <a:cs typeface="Helvetica Neue"/>
                <a:sym typeface="Helvetica Neue"/>
              </a:rPr>
              <a:t>Uspješna praksa i korištenje, na temelju uvida u modul, za iskorištavanje samosvijesti i pažnje u svakodnevnom životu i radu</a:t>
            </a:r>
            <a:endParaRPr lang="hr-HR" dirty="0"/>
          </a:p>
        </p:txBody>
      </p:sp>
      <p:sp>
        <p:nvSpPr>
          <p:cNvPr id="95" name="Google Shape;95;p4"/>
          <p:cNvSpPr txBox="1"/>
          <p:nvPr/>
        </p:nvSpPr>
        <p:spPr>
          <a:xfrm>
            <a:off x="1296000" y="3384000"/>
            <a:ext cx="9144000" cy="46166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hr-HR" sz="2400" b="1" i="0" u="none" strike="noStrike" cap="none" dirty="0">
                <a:solidFill>
                  <a:srgbClr val="AED633"/>
                </a:solidFill>
                <a:latin typeface="Helvetica Neue"/>
                <a:ea typeface="Helvetica Neue"/>
                <a:cs typeface="Helvetica Neue"/>
                <a:sym typeface="Helvetica Neue"/>
              </a:rPr>
              <a:t>Nakon ovog modula moći ćete:</a:t>
            </a:r>
            <a:endParaRPr lang="hr-HR" sz="1400" b="1" i="0" u="none" strike="noStrike" cap="none" dirty="0">
              <a:solidFill>
                <a:srgbClr val="AED633"/>
              </a:solidFill>
              <a:latin typeface="Helvetica Neue"/>
              <a:ea typeface="Helvetica Neue"/>
              <a:cs typeface="Helvetica Neue"/>
              <a:sym typeface="Helvetica Neue"/>
            </a:endParaRPr>
          </a:p>
        </p:txBody>
      </p:sp>
      <p:pic>
        <p:nvPicPr>
          <p:cNvPr id="96" name="Google Shape;96;p4"/>
          <p:cNvPicPr preferRelativeResize="0"/>
          <p:nvPr/>
        </p:nvPicPr>
        <p:blipFill rotWithShape="1">
          <a:blip r:embed="rId4">
            <a:alphaModFix/>
          </a:blip>
          <a:srcRect/>
          <a:stretch/>
        </p:blipFill>
        <p:spPr>
          <a:xfrm>
            <a:off x="10439400" y="2740507"/>
            <a:ext cx="6060593" cy="606059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9"/>
          <p:cNvSpPr txBox="1"/>
          <p:nvPr/>
        </p:nvSpPr>
        <p:spPr>
          <a:xfrm>
            <a:off x="1296000" y="1548000"/>
            <a:ext cx="10155072"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dirty="0">
                <a:solidFill>
                  <a:srgbClr val="4D94B7"/>
                </a:solidFill>
                <a:latin typeface="Helvetica Neue"/>
                <a:ea typeface="Helvetica Neue"/>
                <a:cs typeface="Helvetica Neue"/>
                <a:sym typeface="Helvetica Neue"/>
              </a:rPr>
              <a:t>Bibliografija</a:t>
            </a:r>
            <a:r>
              <a:rPr lang="es-ES" sz="4800" b="1" i="0" u="none" strike="noStrike" cap="none" dirty="0">
                <a:solidFill>
                  <a:srgbClr val="4D94B7"/>
                </a:solidFill>
                <a:latin typeface="Helvetica Neue"/>
                <a:ea typeface="Helvetica Neue"/>
                <a:cs typeface="Helvetica Neue"/>
                <a:sym typeface="Helvetica Neue"/>
              </a:rPr>
              <a:t> (2)</a:t>
            </a:r>
            <a:endParaRPr sz="1400" b="0" i="0" u="none" strike="noStrike" cap="none" dirty="0">
              <a:solidFill>
                <a:srgbClr val="000000"/>
              </a:solidFill>
              <a:latin typeface="Helvetica Neue"/>
              <a:ea typeface="Helvetica Neue"/>
              <a:cs typeface="Helvetica Neue"/>
              <a:sym typeface="Helvetica Neue"/>
            </a:endParaRPr>
          </a:p>
        </p:txBody>
      </p:sp>
      <p:sp>
        <p:nvSpPr>
          <p:cNvPr id="552" name="Google Shape;552;p49"/>
          <p:cNvSpPr/>
          <p:nvPr/>
        </p:nvSpPr>
        <p:spPr>
          <a:xfrm>
            <a:off x="1296000" y="3384000"/>
            <a:ext cx="15840000" cy="3600945"/>
          </a:xfrm>
          <a:prstGeom prst="rect">
            <a:avLst/>
          </a:prstGeom>
          <a:noFill/>
          <a:ln>
            <a:noFill/>
          </a:ln>
        </p:spPr>
        <p:txBody>
          <a:bodyPr spcFirstLastPara="1" wrap="square" lIns="91425" tIns="45700" rIns="91425" bIns="45700" anchor="t" anchorCtr="0">
            <a:noAutofit/>
          </a:bodyPr>
          <a:lstStyle/>
          <a:p>
            <a:pPr marL="534988" marR="0" lvl="0" indent="-534988" algn="l" rtl="0">
              <a:lnSpc>
                <a:spcPct val="100000"/>
              </a:lnSpc>
              <a:spcBef>
                <a:spcPts val="0"/>
              </a:spcBef>
              <a:spcAft>
                <a:spcPts val="0"/>
              </a:spcAft>
              <a:buClr>
                <a:srgbClr val="4D94B7"/>
              </a:buClr>
              <a:buSzPts val="2520"/>
              <a:buFont typeface="Arial"/>
              <a:buAutoNum type="arabicParenBoth" startAt="6"/>
            </a:pPr>
            <a:r>
              <a:rPr lang="es-ES" sz="2400" b="0" i="0" u="none" strike="noStrike" cap="none">
                <a:solidFill>
                  <a:srgbClr val="000000"/>
                </a:solidFill>
                <a:latin typeface="Helvetica Neue"/>
                <a:ea typeface="Helvetica Neue"/>
                <a:cs typeface="Helvetica Neue"/>
                <a:sym typeface="Helvetica Neue"/>
              </a:rPr>
              <a:t>Sala, A., Punie, Y., Garkov, V. and Cabrera Giraldez, M. (2020). </a:t>
            </a:r>
            <a:r>
              <a:rPr lang="es-ES" sz="2400" b="0" i="1" u="none" strike="noStrike" cap="none">
                <a:solidFill>
                  <a:srgbClr val="000000"/>
                </a:solidFill>
                <a:latin typeface="Helvetica Neue"/>
                <a:ea typeface="Helvetica Neue"/>
                <a:cs typeface="Helvetica Neue"/>
                <a:sym typeface="Helvetica Neue"/>
              </a:rPr>
              <a:t>LifeComp: The European Framework for Personal, Social and Learning to Learn Key Competenc</a:t>
            </a:r>
            <a:r>
              <a:rPr lang="es-ES" sz="2400" b="0" i="0" u="none" strike="noStrike" cap="none">
                <a:solidFill>
                  <a:srgbClr val="000000"/>
                </a:solidFill>
                <a:latin typeface="Helvetica Neue"/>
                <a:ea typeface="Helvetica Neue"/>
                <a:cs typeface="Helvetica Neue"/>
                <a:sym typeface="Helvetica Neue"/>
              </a:rPr>
              <a:t>e, EUR 30246 EN, Publications Office of the European Union. ISBN 978-92-76-19417-0, doi:10.2760/922681, JRC120911. https://publications.jrc.ec.europa.eu/repository/handle/JRC120911.</a:t>
            </a:r>
            <a:endParaRPr/>
          </a:p>
          <a:p>
            <a:pPr marL="534988" marR="0" lvl="0" indent="-534988" algn="l" rtl="0">
              <a:lnSpc>
                <a:spcPct val="100000"/>
              </a:lnSpc>
              <a:spcBef>
                <a:spcPts val="2400"/>
              </a:spcBef>
              <a:spcAft>
                <a:spcPts val="0"/>
              </a:spcAft>
              <a:buClr>
                <a:srgbClr val="4D94B7"/>
              </a:buClr>
              <a:buSzPts val="2520"/>
              <a:buFont typeface="Arial"/>
              <a:buAutoNum type="arabicParenBoth" startAt="6"/>
            </a:pPr>
            <a:r>
              <a:rPr lang="es-ES" sz="2400" b="0" i="0" u="none" strike="noStrike" cap="none">
                <a:solidFill>
                  <a:schemeClr val="dk1"/>
                </a:solidFill>
                <a:latin typeface="Helvetica Neue"/>
                <a:ea typeface="Helvetica Neue"/>
                <a:cs typeface="Helvetica Neue"/>
                <a:sym typeface="Helvetica Neue"/>
              </a:rPr>
              <a:t> </a:t>
            </a:r>
            <a:r>
              <a:rPr lang="es-ES" sz="2400" b="0" i="1" u="none" strike="noStrike" cap="none">
                <a:solidFill>
                  <a:schemeClr val="dk1"/>
                </a:solidFill>
                <a:latin typeface="Helvetica Neue"/>
                <a:ea typeface="Helvetica Neue"/>
                <a:cs typeface="Helvetica Neue"/>
                <a:sym typeface="Helvetica Neue"/>
              </a:rPr>
              <a:t>Mindfulness</a:t>
            </a:r>
            <a:r>
              <a:rPr lang="es-ES" sz="2400" b="0" i="0" u="none" strike="noStrike" cap="none">
                <a:solidFill>
                  <a:schemeClr val="dk1"/>
                </a:solidFill>
                <a:latin typeface="Helvetica Neue"/>
                <a:ea typeface="Helvetica Neue"/>
                <a:cs typeface="Helvetica Neue"/>
                <a:sym typeface="Helvetica Neue"/>
              </a:rPr>
              <a:t> (n. d.). In: </a:t>
            </a:r>
            <a:r>
              <a:rPr lang="es-ES" sz="2400" b="0" i="1" u="none" strike="noStrike" cap="none">
                <a:solidFill>
                  <a:schemeClr val="dk1"/>
                </a:solidFill>
                <a:latin typeface="Helvetica Neue"/>
                <a:ea typeface="Helvetica Neue"/>
                <a:cs typeface="Helvetica Neue"/>
                <a:sym typeface="Helvetica Neue"/>
              </a:rPr>
              <a:t>Cambridge Dictionary</a:t>
            </a:r>
            <a:r>
              <a:rPr lang="es-ES" sz="2400" b="0" i="0" u="none" strike="noStrike" cap="none">
                <a:solidFill>
                  <a:schemeClr val="dk1"/>
                </a:solidFill>
                <a:latin typeface="Helvetica Neue"/>
                <a:ea typeface="Helvetica Neue"/>
                <a:cs typeface="Helvetica Neue"/>
                <a:sym typeface="Helvetica Neue"/>
              </a:rPr>
              <a:t>. Retrieved from: https://dictionary.cambridge.org/.</a:t>
            </a:r>
            <a:endParaRPr sz="2400" b="0" i="0" u="none" strike="noStrike" cap="none">
              <a:solidFill>
                <a:srgbClr val="000000"/>
              </a:solidFill>
              <a:latin typeface="Helvetica Neue"/>
              <a:ea typeface="Helvetica Neue"/>
              <a:cs typeface="Helvetica Neue"/>
              <a:sym typeface="Helvetica Neue"/>
            </a:endParaRPr>
          </a:p>
          <a:p>
            <a:pPr marL="534988" marR="0" lvl="0" indent="-534988" algn="l" rtl="0">
              <a:lnSpc>
                <a:spcPct val="100000"/>
              </a:lnSpc>
              <a:spcBef>
                <a:spcPts val="2400"/>
              </a:spcBef>
              <a:spcAft>
                <a:spcPts val="2400"/>
              </a:spcAft>
              <a:buClr>
                <a:srgbClr val="4D94B7"/>
              </a:buClr>
              <a:buSzPts val="2520"/>
              <a:buFont typeface="Arial"/>
              <a:buAutoNum type="arabicParenBoth" startAt="6"/>
            </a:pPr>
            <a:r>
              <a:rPr lang="es-ES" sz="2400" b="0" i="0" u="none" strike="noStrike" cap="none">
                <a:solidFill>
                  <a:srgbClr val="000000"/>
                </a:solidFill>
                <a:latin typeface="Helvetica Neue"/>
                <a:ea typeface="Helvetica Neue"/>
                <a:cs typeface="Helvetica Neue"/>
                <a:sym typeface="Helvetica Neue"/>
              </a:rPr>
              <a:t>Yela Aránega, Y., Del Val Núñez, M. T., Castaño Sánchez, R. (2020). Mindfulness as an intrapreneurship tool for improving the working environment and self-awareness. </a:t>
            </a:r>
            <a:r>
              <a:rPr lang="es-ES" sz="2400" b="0" i="1" u="none" strike="noStrike" cap="none">
                <a:solidFill>
                  <a:srgbClr val="000000"/>
                </a:solidFill>
                <a:latin typeface="Helvetica Neue"/>
                <a:ea typeface="Helvetica Neue"/>
                <a:cs typeface="Helvetica Neue"/>
                <a:sym typeface="Helvetica Neue"/>
              </a:rPr>
              <a:t>Journal of Business Research</a:t>
            </a:r>
            <a:r>
              <a:rPr lang="es-ES" sz="2400" b="0" i="0" u="none" strike="noStrike" cap="none">
                <a:solidFill>
                  <a:srgbClr val="000000"/>
                </a:solidFill>
                <a:latin typeface="Helvetica Neue"/>
                <a:ea typeface="Helvetica Neue"/>
                <a:cs typeface="Helvetica Neue"/>
                <a:sym typeface="Helvetica Neue"/>
              </a:rPr>
              <a:t>, </a:t>
            </a:r>
            <a:r>
              <a:rPr lang="es-ES" sz="2400" b="0" i="0" u="none" strike="noStrike" cap="none">
                <a:solidFill>
                  <a:schemeClr val="dk1"/>
                </a:solidFill>
                <a:latin typeface="Helvetica Neue"/>
                <a:ea typeface="Helvetica Neue"/>
                <a:cs typeface="Helvetica Neue"/>
                <a:sym typeface="Helvetica Neue"/>
              </a:rPr>
              <a:t>115</a:t>
            </a:r>
            <a:r>
              <a:rPr lang="es-ES" sz="2400" b="0" i="0" u="none" strike="noStrike" cap="none">
                <a:solidFill>
                  <a:srgbClr val="000000"/>
                </a:solidFill>
                <a:latin typeface="Helvetica Neue"/>
                <a:ea typeface="Helvetica Neue"/>
                <a:cs typeface="Helvetica Neue"/>
                <a:sym typeface="Helvetica Neue"/>
              </a:rPr>
              <a:t>, pp. 186-193.</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14"/>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558" name="Google Shape;558;p14"/>
          <p:cNvSpPr txBox="1"/>
          <p:nvPr/>
        </p:nvSpPr>
        <p:spPr>
          <a:xfrm>
            <a:off x="4572000" y="6724601"/>
            <a:ext cx="914400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7200"/>
              <a:buFont typeface="Helvetica Neue"/>
              <a:buNone/>
            </a:pPr>
            <a:r>
              <a:rPr lang="hr-HR" sz="7200" b="1" i="0" u="none" strike="noStrike" cap="none" dirty="0">
                <a:solidFill>
                  <a:srgbClr val="4D94B7"/>
                </a:solidFill>
                <a:latin typeface="Helvetica Neue"/>
                <a:ea typeface="Helvetica Neue"/>
                <a:cs typeface="Helvetica Neue"/>
                <a:sym typeface="Helvetica Neue"/>
              </a:rPr>
              <a:t>Hvala</a:t>
            </a:r>
            <a:r>
              <a:rPr lang="es-ES" sz="7200" b="1" i="0" u="none" strike="noStrike" cap="none" dirty="0">
                <a:solidFill>
                  <a:srgbClr val="4D94B7"/>
                </a:solidFill>
                <a:latin typeface="Helvetica Neue"/>
                <a:ea typeface="Helvetica Neue"/>
                <a:cs typeface="Helvetica Neue"/>
                <a:sym typeface="Helvetica Neue"/>
              </a:rPr>
              <a:t>!</a:t>
            </a:r>
            <a:endParaRPr dirty="0"/>
          </a:p>
        </p:txBody>
      </p:sp>
      <p:sp>
        <p:nvSpPr>
          <p:cNvPr id="559" name="Google Shape;559;p14"/>
          <p:cNvSpPr txBox="1"/>
          <p:nvPr/>
        </p:nvSpPr>
        <p:spPr>
          <a:xfrm>
            <a:off x="7812000" y="5652000"/>
            <a:ext cx="2628000" cy="82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a:solidFill>
                  <a:srgbClr val="AED633"/>
                </a:solidFill>
                <a:latin typeface="Helvetica Neue"/>
                <a:ea typeface="Helvetica Neue"/>
                <a:cs typeface="Helvetica Neue"/>
                <a:sym typeface="Helvetica Neue"/>
              </a:rPr>
              <a:t>genieproject.eu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5"/>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102" name="Google Shape;102;p5"/>
          <p:cNvSpPr txBox="1"/>
          <p:nvPr/>
        </p:nvSpPr>
        <p:spPr>
          <a:xfrm>
            <a:off x="4572000" y="3888000"/>
            <a:ext cx="9144000" cy="831600"/>
          </a:xfrm>
          <a:prstGeom prst="rect">
            <a:avLst/>
          </a:prstGeom>
          <a:noFill/>
          <a:ln>
            <a:noFill/>
          </a:ln>
        </p:spPr>
        <p:txBody>
          <a:bodyPr spcFirstLastPara="1" wrap="square" lIns="91425" tIns="45700" rIns="91425" bIns="45700" anchor="t" anchorCtr="0">
            <a:noAutofit/>
          </a:bodyPr>
          <a:lstStyle/>
          <a:p>
            <a:pPr lvl="0" algn="ctr">
              <a:buClr>
                <a:srgbClr val="4D94B7"/>
              </a:buClr>
              <a:buSzPts val="4800"/>
            </a:pPr>
            <a:r>
              <a:rPr lang="hr-HR" sz="4800" b="1">
                <a:solidFill>
                  <a:srgbClr val="4D94B7"/>
                </a:solidFill>
                <a:latin typeface="Helvetica Neue"/>
                <a:ea typeface="Helvetica Neue"/>
                <a:cs typeface="Helvetica Neue"/>
                <a:sym typeface="Helvetica Neue"/>
              </a:rPr>
              <a:t>Obilježja i prednosti intrapoduzetnika</a:t>
            </a:r>
          </a:p>
        </p:txBody>
      </p:sp>
      <p:sp>
        <p:nvSpPr>
          <p:cNvPr id="103" name="Google Shape;103;p5"/>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hr-HR" sz="6000" b="1" i="0" u="none" strike="noStrike" cap="none">
                <a:solidFill>
                  <a:srgbClr val="AED633"/>
                </a:solidFill>
                <a:latin typeface="Helvetica Neue"/>
                <a:ea typeface="Helvetica Neue"/>
                <a:cs typeface="Helvetica Neue"/>
                <a:sym typeface="Helvetica Neue"/>
              </a:rPr>
              <a:t>Cjelina 1</a:t>
            </a:r>
            <a:endParaRPr lang="hr-HR"/>
          </a:p>
        </p:txBody>
      </p:sp>
      <p:sp>
        <p:nvSpPr>
          <p:cNvPr id="104" name="Google Shape;104;p5"/>
          <p:cNvSpPr txBox="1"/>
          <p:nvPr/>
        </p:nvSpPr>
        <p:spPr>
          <a:xfrm>
            <a:off x="1296000" y="5544000"/>
            <a:ext cx="10980000" cy="2677616"/>
          </a:xfrm>
          <a:prstGeom prst="rect">
            <a:avLst/>
          </a:prstGeom>
          <a:noFill/>
          <a:ln>
            <a:noFill/>
          </a:ln>
        </p:spPr>
        <p:txBody>
          <a:bodyPr spcFirstLastPara="1" wrap="square" lIns="91425" tIns="45700" rIns="91425" bIns="45700" anchor="t" anchorCtr="0">
            <a:noAutofit/>
          </a:bodyPr>
          <a:lstStyle/>
          <a:p>
            <a:pPr lvl="0">
              <a:lnSpc>
                <a:spcPct val="200000"/>
              </a:lnSpc>
              <a:buSzPts val="2800"/>
            </a:pPr>
            <a:r>
              <a:rPr lang="hr-HR" sz="2800" b="1">
                <a:solidFill>
                  <a:srgbClr val="AED633"/>
                </a:solidFill>
                <a:latin typeface="Helvetica Neue"/>
                <a:ea typeface="Helvetica Neue"/>
                <a:cs typeface="Helvetica Neue"/>
                <a:sym typeface="Helvetica Neue"/>
              </a:rPr>
              <a:t>1.1 Individualne karakteristike intrapoduzetnika</a:t>
            </a:r>
          </a:p>
          <a:p>
            <a:pPr lvl="0">
              <a:lnSpc>
                <a:spcPct val="200000"/>
              </a:lnSpc>
              <a:buSzPts val="2800"/>
            </a:pPr>
            <a:r>
              <a:rPr lang="hr-HR" sz="2800" b="1">
                <a:solidFill>
                  <a:srgbClr val="AED633"/>
                </a:solidFill>
                <a:latin typeface="Helvetica Neue"/>
                <a:ea typeface="Helvetica Neue"/>
                <a:cs typeface="Helvetica Neue"/>
                <a:sym typeface="Helvetica Neue"/>
              </a:rPr>
              <a:t>1.2 Osobni razvoj kao preduvjet</a:t>
            </a:r>
          </a:p>
          <a:p>
            <a:pPr lvl="0">
              <a:lnSpc>
                <a:spcPct val="200000"/>
              </a:lnSpc>
              <a:buSzPts val="2800"/>
            </a:pPr>
            <a:r>
              <a:rPr lang="hr-HR" sz="2800" b="1">
                <a:solidFill>
                  <a:srgbClr val="AED633"/>
                </a:solidFill>
                <a:latin typeface="Helvetica Neue"/>
                <a:ea typeface="Helvetica Neue"/>
                <a:cs typeface="Helvetica Neue"/>
                <a:sym typeface="Helvetica Neue"/>
              </a:rPr>
              <a:t>1.3 Prednosti intrapoduzetničkog ponašanja za zaposlenike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dirty="0">
                <a:solidFill>
                  <a:srgbClr val="4D94B7"/>
                </a:solidFill>
                <a:latin typeface="Helvetica Neue"/>
                <a:ea typeface="Helvetica Neue"/>
                <a:cs typeface="Helvetica Neue"/>
                <a:sym typeface="Helvetica Neue"/>
              </a:rPr>
              <a:t>1. Obilježja i prednosti</a:t>
            </a:r>
            <a:endParaRPr lang="hr-HR" sz="1400" b="0" i="0" u="none" strike="noStrike" cap="none" dirty="0">
              <a:solidFill>
                <a:srgbClr val="000000"/>
              </a:solidFill>
              <a:latin typeface="Helvetica Neue"/>
              <a:ea typeface="Helvetica Neue"/>
              <a:cs typeface="Helvetica Neue"/>
              <a:sym typeface="Helvetica Neue"/>
            </a:endParaRPr>
          </a:p>
        </p:txBody>
      </p:sp>
      <p:sp>
        <p:nvSpPr>
          <p:cNvPr id="110" name="Google Shape;110;p3"/>
          <p:cNvSpPr txBox="1"/>
          <p:nvPr/>
        </p:nvSpPr>
        <p:spPr>
          <a:xfrm>
            <a:off x="1295399" y="2304000"/>
            <a:ext cx="12207949" cy="523180"/>
          </a:xfrm>
          <a:prstGeom prst="rect">
            <a:avLst/>
          </a:prstGeom>
          <a:noFill/>
          <a:ln>
            <a:noFill/>
          </a:ln>
        </p:spPr>
        <p:txBody>
          <a:bodyPr spcFirstLastPara="1" wrap="square" lIns="91425" tIns="45700" rIns="91425" bIns="45700" anchor="t" anchorCtr="0">
            <a:noAutofit/>
          </a:bodyPr>
          <a:lstStyle/>
          <a:p>
            <a:pPr lvl="0">
              <a:buSzPts val="2800"/>
            </a:pPr>
            <a:r>
              <a:rPr lang="hr-HR" sz="2800" b="1" i="0" u="none" strike="noStrike" cap="none" dirty="0">
                <a:solidFill>
                  <a:srgbClr val="AED633"/>
                </a:solidFill>
                <a:latin typeface="Helvetica Neue"/>
                <a:ea typeface="Helvetica Neue"/>
                <a:cs typeface="Helvetica Neue"/>
                <a:sym typeface="Helvetica Neue"/>
              </a:rPr>
              <a:t>1.1 </a:t>
            </a:r>
            <a:r>
              <a:rPr lang="hr-HR" sz="2800" b="1" dirty="0">
                <a:solidFill>
                  <a:srgbClr val="AED633"/>
                </a:solidFill>
                <a:latin typeface="Helvetica Neue"/>
                <a:ea typeface="Helvetica Neue"/>
                <a:cs typeface="Helvetica Neue"/>
                <a:sym typeface="Helvetica Neue"/>
              </a:rPr>
              <a:t>Individualne karakteristike </a:t>
            </a:r>
            <a:r>
              <a:rPr lang="hr-HR" sz="2800" b="1" dirty="0" err="1">
                <a:solidFill>
                  <a:srgbClr val="AED633"/>
                </a:solidFill>
                <a:latin typeface="Helvetica Neue"/>
                <a:ea typeface="Helvetica Neue"/>
                <a:cs typeface="Helvetica Neue"/>
                <a:sym typeface="Helvetica Neue"/>
              </a:rPr>
              <a:t>intrapoduzetnika</a:t>
            </a:r>
            <a:endParaRPr lang="hr-HR" sz="2800" b="1" dirty="0">
              <a:solidFill>
                <a:srgbClr val="AED633"/>
              </a:solidFill>
              <a:latin typeface="Helvetica Neue"/>
              <a:ea typeface="Helvetica Neue"/>
              <a:cs typeface="Helvetica Neue"/>
              <a:sym typeface="Helvetica Neue"/>
            </a:endParaRPr>
          </a:p>
        </p:txBody>
      </p:sp>
      <p:sp>
        <p:nvSpPr>
          <p:cNvPr id="111" name="Google Shape;111;p3"/>
          <p:cNvSpPr txBox="1"/>
          <p:nvPr/>
        </p:nvSpPr>
        <p:spPr>
          <a:xfrm>
            <a:off x="1296000" y="8928000"/>
            <a:ext cx="1677600" cy="2300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chemeClr val="dk1"/>
                </a:solidFill>
                <a:latin typeface="Helvetica Neue"/>
                <a:ea typeface="Helvetica Neue"/>
                <a:cs typeface="Helvetica Neue"/>
                <a:sym typeface="Helvetica Neue"/>
              </a:rPr>
              <a:t>Izvor </a:t>
            </a:r>
            <a:r>
              <a:rPr lang="de-DE" sz="1200" b="0" i="0" u="none" strike="noStrike" cap="none" dirty="0" err="1">
                <a:solidFill>
                  <a:schemeClr val="dk1"/>
                </a:solidFill>
                <a:latin typeface="Helvetica Neue"/>
                <a:ea typeface="Helvetica Neue"/>
                <a:cs typeface="Helvetica Neue"/>
                <a:sym typeface="Helvetica Neue"/>
              </a:rPr>
              <a:t>br</a:t>
            </a:r>
            <a:r>
              <a:rPr lang="hr-HR" sz="1200" b="0" i="0" u="none" strike="noStrike" cap="none" dirty="0">
                <a:solidFill>
                  <a:schemeClr val="dk1"/>
                </a:solidFill>
                <a:latin typeface="Helvetica Neue"/>
                <a:ea typeface="Helvetica Neue"/>
                <a:cs typeface="Helvetica Neue"/>
                <a:sym typeface="Helvetica Neue"/>
              </a:rPr>
              <a:t>.: 4</a:t>
            </a:r>
            <a:endParaRPr lang="hr-HR" sz="1200" b="0" i="0" u="none" strike="noStrike" cap="none" dirty="0">
              <a:solidFill>
                <a:srgbClr val="000000"/>
              </a:solidFill>
              <a:latin typeface="Helvetica Neue"/>
              <a:ea typeface="Helvetica Neue"/>
              <a:cs typeface="Helvetica Neue"/>
              <a:sym typeface="Helvetica Neue"/>
            </a:endParaRPr>
          </a:p>
        </p:txBody>
      </p:sp>
      <p:grpSp>
        <p:nvGrpSpPr>
          <p:cNvPr id="112" name="Google Shape;112;p3"/>
          <p:cNvGrpSpPr/>
          <p:nvPr/>
        </p:nvGrpSpPr>
        <p:grpSpPr>
          <a:xfrm>
            <a:off x="9576000" y="6696000"/>
            <a:ext cx="7452000" cy="1224000"/>
            <a:chOff x="9576000" y="7056000"/>
            <a:chExt cx="7452000" cy="1224000"/>
          </a:xfrm>
        </p:grpSpPr>
        <p:sp>
          <p:nvSpPr>
            <p:cNvPr id="113" name="Google Shape;113;p3"/>
            <p:cNvSpPr/>
            <p:nvPr/>
          </p:nvSpPr>
          <p:spPr>
            <a:xfrm rot="-1560000">
              <a:off x="9576000" y="7632000"/>
              <a:ext cx="2718720" cy="648000"/>
            </a:xfrm>
            <a:prstGeom prst="round2DiagRect">
              <a:avLst>
                <a:gd name="adj1" fmla="val 16667"/>
                <a:gd name="adj2" fmla="val 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hr-HR" sz="1400" b="0" i="0" u="none" strike="noStrike" cap="none">
                <a:solidFill>
                  <a:schemeClr val="lt1"/>
                </a:solidFill>
                <a:latin typeface="Helvetica Neue"/>
                <a:ea typeface="Helvetica Neue"/>
                <a:cs typeface="Helvetica Neue"/>
                <a:sym typeface="Helvetica Neue"/>
              </a:endParaRPr>
            </a:p>
          </p:txBody>
        </p:sp>
        <p:sp>
          <p:nvSpPr>
            <p:cNvPr id="114" name="Google Shape;114;p3"/>
            <p:cNvSpPr/>
            <p:nvPr/>
          </p:nvSpPr>
          <p:spPr>
            <a:xfrm>
              <a:off x="11988000" y="7056000"/>
              <a:ext cx="5040000" cy="720000"/>
            </a:xfrm>
            <a:prstGeom prst="rect">
              <a:avLst/>
            </a:prstGeom>
            <a:solidFill>
              <a:srgbClr val="4D94B7"/>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hr-HR" sz="2400" b="0" i="0" u="none" strike="noStrike" cap="none">
                  <a:solidFill>
                    <a:schemeClr val="dk1"/>
                  </a:solidFill>
                  <a:latin typeface="Helvetica Neue"/>
                  <a:ea typeface="Helvetica Neue"/>
                  <a:cs typeface="Helvetica Neue"/>
                  <a:sym typeface="Helvetica Neue"/>
                </a:rPr>
                <a:t>Kreativnost</a:t>
              </a:r>
              <a:endParaRPr lang="hr-HR" sz="1400" b="0" i="0" u="none" strike="noStrike" cap="none">
                <a:solidFill>
                  <a:srgbClr val="000000"/>
                </a:solidFill>
                <a:latin typeface="Helvetica Neue"/>
                <a:ea typeface="Helvetica Neue"/>
                <a:cs typeface="Helvetica Neue"/>
                <a:sym typeface="Helvetica Neue"/>
              </a:endParaRPr>
            </a:p>
          </p:txBody>
        </p:sp>
      </p:grpSp>
      <p:grpSp>
        <p:nvGrpSpPr>
          <p:cNvPr id="115" name="Google Shape;115;p3"/>
          <p:cNvGrpSpPr/>
          <p:nvPr/>
        </p:nvGrpSpPr>
        <p:grpSpPr>
          <a:xfrm>
            <a:off x="9571543" y="5904000"/>
            <a:ext cx="7456457" cy="1787113"/>
            <a:chOff x="9571543" y="6264000"/>
            <a:chExt cx="7456457" cy="1787113"/>
          </a:xfrm>
        </p:grpSpPr>
        <p:sp>
          <p:nvSpPr>
            <p:cNvPr id="116" name="Google Shape;116;p3"/>
            <p:cNvSpPr/>
            <p:nvPr/>
          </p:nvSpPr>
          <p:spPr>
            <a:xfrm rot="-1560000">
              <a:off x="9576000" y="6840000"/>
              <a:ext cx="2718720" cy="648000"/>
            </a:xfrm>
            <a:prstGeom prst="round2DiagRect">
              <a:avLst>
                <a:gd name="adj1" fmla="val 16667"/>
                <a:gd name="adj2" fmla="val 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hr-HR" sz="1400" b="0" i="0" u="none" strike="noStrike" cap="none">
                <a:solidFill>
                  <a:schemeClr val="lt1"/>
                </a:solidFill>
                <a:latin typeface="Helvetica Neue"/>
                <a:ea typeface="Helvetica Neue"/>
                <a:cs typeface="Helvetica Neue"/>
                <a:sym typeface="Helvetica Neue"/>
              </a:endParaRPr>
            </a:p>
          </p:txBody>
        </p:sp>
        <p:sp>
          <p:nvSpPr>
            <p:cNvPr id="117" name="Google Shape;117;p3"/>
            <p:cNvSpPr/>
            <p:nvPr/>
          </p:nvSpPr>
          <p:spPr>
            <a:xfrm>
              <a:off x="11988000" y="6264000"/>
              <a:ext cx="5040000" cy="720000"/>
            </a:xfrm>
            <a:prstGeom prst="rect">
              <a:avLst/>
            </a:prstGeom>
            <a:solidFill>
              <a:srgbClr val="4D94B7"/>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algn="ctr">
                <a:buSzPts val="2400"/>
              </a:pPr>
              <a:r>
                <a:rPr lang="hr-HR" sz="2400">
                  <a:solidFill>
                    <a:schemeClr val="dk1"/>
                  </a:solidFill>
                  <a:latin typeface="Helvetica Neue"/>
                  <a:ea typeface="Helvetica Neue"/>
                  <a:cs typeface="Helvetica Neue"/>
                  <a:sym typeface="Helvetica Neue"/>
                </a:rPr>
                <a:t>Orijentacija na timski rad</a:t>
              </a:r>
              <a:endParaRPr lang="hr-HR" sz="1400" b="0" i="0" u="none" strike="noStrike" cap="none">
                <a:solidFill>
                  <a:srgbClr val="000000"/>
                </a:solidFill>
                <a:latin typeface="Helvetica Neue"/>
                <a:ea typeface="Helvetica Neue"/>
                <a:cs typeface="Helvetica Neue"/>
                <a:sym typeface="Helvetica Neue"/>
              </a:endParaRPr>
            </a:p>
          </p:txBody>
        </p:sp>
      </p:grpSp>
      <p:grpSp>
        <p:nvGrpSpPr>
          <p:cNvPr id="118" name="Google Shape;118;p3"/>
          <p:cNvGrpSpPr/>
          <p:nvPr/>
        </p:nvGrpSpPr>
        <p:grpSpPr>
          <a:xfrm>
            <a:off x="9535543" y="5112000"/>
            <a:ext cx="7492457" cy="1787113"/>
            <a:chOff x="9535543" y="5472000"/>
            <a:chExt cx="7492457" cy="1787113"/>
          </a:xfrm>
        </p:grpSpPr>
        <p:sp>
          <p:nvSpPr>
            <p:cNvPr id="119" name="Google Shape;119;p3"/>
            <p:cNvSpPr/>
            <p:nvPr/>
          </p:nvSpPr>
          <p:spPr>
            <a:xfrm rot="-1560000">
              <a:off x="9540000" y="6048000"/>
              <a:ext cx="2718720" cy="648000"/>
            </a:xfrm>
            <a:prstGeom prst="round2DiagRect">
              <a:avLst>
                <a:gd name="adj1" fmla="val 16667"/>
                <a:gd name="adj2" fmla="val 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hr-HR" sz="1400" b="0" i="0" u="none" strike="noStrike" cap="none">
                <a:solidFill>
                  <a:schemeClr val="lt1"/>
                </a:solidFill>
                <a:latin typeface="Helvetica Neue"/>
                <a:ea typeface="Helvetica Neue"/>
                <a:cs typeface="Helvetica Neue"/>
                <a:sym typeface="Helvetica Neue"/>
              </a:endParaRPr>
            </a:p>
          </p:txBody>
        </p:sp>
        <p:sp>
          <p:nvSpPr>
            <p:cNvPr id="120" name="Google Shape;120;p3"/>
            <p:cNvSpPr/>
            <p:nvPr/>
          </p:nvSpPr>
          <p:spPr>
            <a:xfrm>
              <a:off x="11988000" y="5472000"/>
              <a:ext cx="5040000" cy="720000"/>
            </a:xfrm>
            <a:prstGeom prst="rect">
              <a:avLst/>
            </a:prstGeom>
            <a:solidFill>
              <a:srgbClr val="4D94B7"/>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algn="ctr">
                <a:buSzPts val="2400"/>
              </a:pPr>
              <a:r>
                <a:rPr lang="hr-HR" sz="2400">
                  <a:solidFill>
                    <a:schemeClr val="dk1"/>
                  </a:solidFill>
                  <a:latin typeface="Helvetica Neue"/>
                  <a:ea typeface="Helvetica Neue"/>
                  <a:cs typeface="Helvetica Neue"/>
                  <a:sym typeface="Helvetica Neue"/>
                </a:rPr>
                <a:t>Ustrajnost + otpornost</a:t>
              </a:r>
              <a:endParaRPr lang="hr-HR" sz="1400" b="0" i="0" u="none" strike="noStrike" cap="none">
                <a:solidFill>
                  <a:srgbClr val="000000"/>
                </a:solidFill>
                <a:latin typeface="Helvetica Neue"/>
                <a:ea typeface="Helvetica Neue"/>
                <a:cs typeface="Helvetica Neue"/>
                <a:sym typeface="Helvetica Neue"/>
              </a:endParaRPr>
            </a:p>
          </p:txBody>
        </p:sp>
      </p:grpSp>
      <p:grpSp>
        <p:nvGrpSpPr>
          <p:cNvPr id="121" name="Google Shape;121;p3"/>
          <p:cNvGrpSpPr/>
          <p:nvPr/>
        </p:nvGrpSpPr>
        <p:grpSpPr>
          <a:xfrm>
            <a:off x="1296000" y="6672887"/>
            <a:ext cx="7403177" cy="1774227"/>
            <a:chOff x="1296000" y="7032887"/>
            <a:chExt cx="7403177" cy="1774227"/>
          </a:xfrm>
        </p:grpSpPr>
        <p:sp>
          <p:nvSpPr>
            <p:cNvPr id="122" name="Google Shape;122;p3"/>
            <p:cNvSpPr/>
            <p:nvPr/>
          </p:nvSpPr>
          <p:spPr>
            <a:xfrm rot="1560000">
              <a:off x="5976000" y="7596000"/>
              <a:ext cx="2718720" cy="648000"/>
            </a:xfrm>
            <a:prstGeom prst="round2DiagRect">
              <a:avLst>
                <a:gd name="adj1" fmla="val 16667"/>
                <a:gd name="adj2" fmla="val 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hr-HR" sz="1400" b="0" i="0" u="none" strike="noStrike" cap="none">
                <a:solidFill>
                  <a:schemeClr val="lt1"/>
                </a:solidFill>
                <a:latin typeface="Helvetica Neue"/>
                <a:ea typeface="Helvetica Neue"/>
                <a:cs typeface="Helvetica Neue"/>
                <a:sym typeface="Helvetica Neue"/>
              </a:endParaRPr>
            </a:p>
          </p:txBody>
        </p:sp>
        <p:sp>
          <p:nvSpPr>
            <p:cNvPr id="123" name="Google Shape;123;p3"/>
            <p:cNvSpPr/>
            <p:nvPr/>
          </p:nvSpPr>
          <p:spPr>
            <a:xfrm>
              <a:off x="1296000" y="7056000"/>
              <a:ext cx="5040000" cy="720000"/>
            </a:xfrm>
            <a:prstGeom prst="rect">
              <a:avLst/>
            </a:prstGeom>
            <a:solidFill>
              <a:srgbClr val="4D94B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hr-HR" sz="2400" b="0" i="0" u="none" strike="noStrike" cap="none">
                  <a:solidFill>
                    <a:schemeClr val="dk1"/>
                  </a:solidFill>
                  <a:latin typeface="Helvetica Neue"/>
                  <a:ea typeface="Helvetica Neue"/>
                  <a:cs typeface="Helvetica Neue"/>
                  <a:sym typeface="Helvetica Neue"/>
                </a:rPr>
                <a:t>Multidisciplinarnost</a:t>
              </a:r>
              <a:endParaRPr lang="hr-HR"/>
            </a:p>
          </p:txBody>
        </p:sp>
      </p:grpSp>
      <p:grpSp>
        <p:nvGrpSpPr>
          <p:cNvPr id="124" name="Google Shape;124;p3"/>
          <p:cNvGrpSpPr/>
          <p:nvPr/>
        </p:nvGrpSpPr>
        <p:grpSpPr>
          <a:xfrm>
            <a:off x="1296000" y="5880887"/>
            <a:ext cx="7403177" cy="1774227"/>
            <a:chOff x="1296000" y="6240887"/>
            <a:chExt cx="7403177" cy="1774227"/>
          </a:xfrm>
        </p:grpSpPr>
        <p:sp>
          <p:nvSpPr>
            <p:cNvPr id="125" name="Google Shape;125;p3"/>
            <p:cNvSpPr/>
            <p:nvPr/>
          </p:nvSpPr>
          <p:spPr>
            <a:xfrm rot="1560000">
              <a:off x="5976000" y="6804000"/>
              <a:ext cx="2718720" cy="648000"/>
            </a:xfrm>
            <a:prstGeom prst="round2DiagRect">
              <a:avLst>
                <a:gd name="adj1" fmla="val 16667"/>
                <a:gd name="adj2" fmla="val 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hr-HR" sz="1400" b="0" i="0" u="none" strike="noStrike" cap="none">
                <a:solidFill>
                  <a:schemeClr val="lt1"/>
                </a:solidFill>
                <a:latin typeface="Helvetica Neue"/>
                <a:ea typeface="Helvetica Neue"/>
                <a:cs typeface="Helvetica Neue"/>
                <a:sym typeface="Helvetica Neue"/>
              </a:endParaRPr>
            </a:p>
          </p:txBody>
        </p:sp>
        <p:sp>
          <p:nvSpPr>
            <p:cNvPr id="126" name="Google Shape;126;p3"/>
            <p:cNvSpPr/>
            <p:nvPr/>
          </p:nvSpPr>
          <p:spPr>
            <a:xfrm>
              <a:off x="1296000" y="6264000"/>
              <a:ext cx="5040000" cy="720000"/>
            </a:xfrm>
            <a:prstGeom prst="rect">
              <a:avLst/>
            </a:prstGeom>
            <a:solidFill>
              <a:srgbClr val="4D94B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hr-HR" sz="2400" b="0" i="0" u="none" strike="noStrike" cap="none">
                  <a:solidFill>
                    <a:schemeClr val="dk1"/>
                  </a:solidFill>
                  <a:latin typeface="Helvetica Neue"/>
                  <a:ea typeface="Helvetica Neue"/>
                  <a:cs typeface="Helvetica Neue"/>
                  <a:sym typeface="Helvetica Neue"/>
                </a:rPr>
                <a:t>Izgradnja koalicije</a:t>
              </a:r>
              <a:endParaRPr lang="hr-HR" sz="1400" b="0" i="0" u="none" strike="noStrike" cap="none">
                <a:solidFill>
                  <a:srgbClr val="000000"/>
                </a:solidFill>
                <a:latin typeface="Helvetica Neue"/>
                <a:ea typeface="Helvetica Neue"/>
                <a:cs typeface="Helvetica Neue"/>
                <a:sym typeface="Helvetica Neue"/>
              </a:endParaRPr>
            </a:p>
          </p:txBody>
        </p:sp>
      </p:grpSp>
      <p:grpSp>
        <p:nvGrpSpPr>
          <p:cNvPr id="127" name="Google Shape;127;p3"/>
          <p:cNvGrpSpPr/>
          <p:nvPr/>
        </p:nvGrpSpPr>
        <p:grpSpPr>
          <a:xfrm>
            <a:off x="9535543" y="4320000"/>
            <a:ext cx="7492457" cy="1787113"/>
            <a:chOff x="9535543" y="4680000"/>
            <a:chExt cx="7492457" cy="1787113"/>
          </a:xfrm>
        </p:grpSpPr>
        <p:sp>
          <p:nvSpPr>
            <p:cNvPr id="128" name="Google Shape;128;p3"/>
            <p:cNvSpPr/>
            <p:nvPr/>
          </p:nvSpPr>
          <p:spPr>
            <a:xfrm rot="-1560000">
              <a:off x="9540000" y="5256000"/>
              <a:ext cx="2718720" cy="648000"/>
            </a:xfrm>
            <a:prstGeom prst="round2DiagRect">
              <a:avLst>
                <a:gd name="adj1" fmla="val 16667"/>
                <a:gd name="adj2" fmla="val 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hr-HR" sz="1400" b="0" i="0" u="none" strike="noStrike" cap="none">
                <a:solidFill>
                  <a:schemeClr val="lt1"/>
                </a:solidFill>
                <a:latin typeface="Helvetica Neue"/>
                <a:ea typeface="Helvetica Neue"/>
                <a:cs typeface="Helvetica Neue"/>
                <a:sym typeface="Helvetica Neue"/>
              </a:endParaRPr>
            </a:p>
          </p:txBody>
        </p:sp>
        <p:sp>
          <p:nvSpPr>
            <p:cNvPr id="129" name="Google Shape;129;p3"/>
            <p:cNvSpPr/>
            <p:nvPr/>
          </p:nvSpPr>
          <p:spPr>
            <a:xfrm>
              <a:off x="11988000" y="4680000"/>
              <a:ext cx="5040000" cy="720000"/>
            </a:xfrm>
            <a:prstGeom prst="rect">
              <a:avLst/>
            </a:prstGeom>
            <a:solidFill>
              <a:srgbClr val="4D94B7"/>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algn="ctr">
                <a:buSzPts val="2400"/>
              </a:pPr>
              <a:r>
                <a:rPr lang="hr-HR" sz="2400">
                  <a:solidFill>
                    <a:schemeClr val="dk1"/>
                  </a:solidFill>
                  <a:latin typeface="Helvetica Neue"/>
                  <a:ea typeface="Helvetica Neue"/>
                  <a:cs typeface="Helvetica Neue"/>
                  <a:sym typeface="Helvetica Neue"/>
                </a:rPr>
                <a:t>Sveobuhvatno razumijevanje unutarnjeg i vanjskog okruženja</a:t>
              </a:r>
              <a:endParaRPr lang="hr-HR" sz="1400" b="0" i="0" u="none" strike="noStrike" cap="none">
                <a:solidFill>
                  <a:srgbClr val="000000"/>
                </a:solidFill>
                <a:latin typeface="Helvetica Neue"/>
                <a:ea typeface="Helvetica Neue"/>
                <a:cs typeface="Helvetica Neue"/>
                <a:sym typeface="Helvetica Neue"/>
              </a:endParaRPr>
            </a:p>
          </p:txBody>
        </p:sp>
      </p:grpSp>
      <p:grpSp>
        <p:nvGrpSpPr>
          <p:cNvPr id="130" name="Google Shape;130;p3"/>
          <p:cNvGrpSpPr/>
          <p:nvPr/>
        </p:nvGrpSpPr>
        <p:grpSpPr>
          <a:xfrm>
            <a:off x="1296000" y="5087065"/>
            <a:ext cx="7403177" cy="1774227"/>
            <a:chOff x="1296000" y="5447065"/>
            <a:chExt cx="7403177" cy="1774227"/>
          </a:xfrm>
        </p:grpSpPr>
        <p:sp>
          <p:nvSpPr>
            <p:cNvPr id="131" name="Google Shape;131;p3"/>
            <p:cNvSpPr/>
            <p:nvPr/>
          </p:nvSpPr>
          <p:spPr>
            <a:xfrm rot="1560000">
              <a:off x="5976000" y="6010178"/>
              <a:ext cx="2718720" cy="648000"/>
            </a:xfrm>
            <a:prstGeom prst="round2DiagRect">
              <a:avLst>
                <a:gd name="adj1" fmla="val 16667"/>
                <a:gd name="adj2" fmla="val 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hr-HR" sz="1400" b="0" i="0" u="none" strike="noStrike" cap="none">
                <a:solidFill>
                  <a:schemeClr val="lt1"/>
                </a:solidFill>
                <a:latin typeface="Helvetica Neue"/>
                <a:ea typeface="Helvetica Neue"/>
                <a:cs typeface="Helvetica Neue"/>
                <a:sym typeface="Helvetica Neue"/>
              </a:endParaRPr>
            </a:p>
          </p:txBody>
        </p:sp>
        <p:sp>
          <p:nvSpPr>
            <p:cNvPr id="132" name="Google Shape;132;p3"/>
            <p:cNvSpPr/>
            <p:nvPr/>
          </p:nvSpPr>
          <p:spPr>
            <a:xfrm>
              <a:off x="1296000" y="5472000"/>
              <a:ext cx="5040000" cy="720000"/>
            </a:xfrm>
            <a:prstGeom prst="rect">
              <a:avLst/>
            </a:prstGeom>
            <a:solidFill>
              <a:srgbClr val="4D94B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hr-HR" sz="2400" b="0" i="0" u="none" strike="noStrike" cap="none" dirty="0">
                  <a:solidFill>
                    <a:schemeClr val="dk1"/>
                  </a:solidFill>
                  <a:latin typeface="Helvetica Neue"/>
                  <a:ea typeface="Helvetica Neue"/>
                  <a:cs typeface="Helvetica Neue"/>
                  <a:sym typeface="Helvetica Neue"/>
                </a:rPr>
                <a:t>Vizija i fleksibilnost</a:t>
              </a:r>
              <a:endParaRPr lang="hr-HR" sz="1400" b="0" i="0" u="none" strike="noStrike" cap="none" dirty="0">
                <a:solidFill>
                  <a:srgbClr val="000000"/>
                </a:solidFill>
                <a:latin typeface="Helvetica Neue"/>
                <a:ea typeface="Helvetica Neue"/>
                <a:cs typeface="Helvetica Neue"/>
                <a:sym typeface="Helvetica Neue"/>
              </a:endParaRPr>
            </a:p>
          </p:txBody>
        </p:sp>
      </p:grpSp>
      <p:grpSp>
        <p:nvGrpSpPr>
          <p:cNvPr id="133" name="Google Shape;133;p3"/>
          <p:cNvGrpSpPr/>
          <p:nvPr/>
        </p:nvGrpSpPr>
        <p:grpSpPr>
          <a:xfrm>
            <a:off x="1296000" y="4295065"/>
            <a:ext cx="7403177" cy="1774227"/>
            <a:chOff x="1296000" y="4655065"/>
            <a:chExt cx="7403177" cy="1774227"/>
          </a:xfrm>
        </p:grpSpPr>
        <p:sp>
          <p:nvSpPr>
            <p:cNvPr id="134" name="Google Shape;134;p3"/>
            <p:cNvSpPr/>
            <p:nvPr/>
          </p:nvSpPr>
          <p:spPr>
            <a:xfrm rot="1560000">
              <a:off x="5976000" y="5218178"/>
              <a:ext cx="2718720" cy="648000"/>
            </a:xfrm>
            <a:prstGeom prst="round2DiagRect">
              <a:avLst>
                <a:gd name="adj1" fmla="val 16667"/>
                <a:gd name="adj2" fmla="val 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hr-HR" sz="1400" b="0" i="0" u="none" strike="noStrike" cap="none">
                <a:solidFill>
                  <a:schemeClr val="lt1"/>
                </a:solidFill>
                <a:latin typeface="Helvetica Neue"/>
                <a:ea typeface="Helvetica Neue"/>
                <a:cs typeface="Helvetica Neue"/>
                <a:sym typeface="Helvetica Neue"/>
              </a:endParaRPr>
            </a:p>
          </p:txBody>
        </p:sp>
        <p:sp>
          <p:nvSpPr>
            <p:cNvPr id="135" name="Google Shape;135;p3"/>
            <p:cNvSpPr/>
            <p:nvPr/>
          </p:nvSpPr>
          <p:spPr>
            <a:xfrm>
              <a:off x="1296000" y="4680000"/>
              <a:ext cx="5040000" cy="720000"/>
            </a:xfrm>
            <a:prstGeom prst="rect">
              <a:avLst/>
            </a:prstGeom>
            <a:solidFill>
              <a:srgbClr val="4D94B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hr-HR" sz="2400" b="0" i="0" u="none" strike="noStrike" cap="none" dirty="0">
                  <a:solidFill>
                    <a:schemeClr val="dk1"/>
                  </a:solidFill>
                  <a:latin typeface="Helvetica Neue"/>
                  <a:ea typeface="Helvetica Neue"/>
                  <a:cs typeface="Helvetica Neue"/>
                  <a:sym typeface="Helvetica Neue"/>
                </a:rPr>
                <a:t>Otvorenost za raspravu</a:t>
              </a:r>
              <a:endParaRPr lang="hr-HR" sz="1400" b="0" i="0" u="none" strike="noStrike" cap="none" dirty="0">
                <a:solidFill>
                  <a:srgbClr val="000000"/>
                </a:solidFill>
                <a:latin typeface="Helvetica Neue"/>
                <a:ea typeface="Helvetica Neue"/>
                <a:cs typeface="Helvetica Neue"/>
                <a:sym typeface="Helvetica Neue"/>
              </a:endParaRPr>
            </a:p>
          </p:txBody>
        </p:sp>
      </p:grpSp>
      <p:sp>
        <p:nvSpPr>
          <p:cNvPr id="136" name="Google Shape;136;p3"/>
          <p:cNvSpPr/>
          <p:nvPr/>
        </p:nvSpPr>
        <p:spPr>
          <a:xfrm>
            <a:off x="7239433" y="4931748"/>
            <a:ext cx="3780000" cy="3816504"/>
          </a:xfrm>
          <a:prstGeom prst="ellipse">
            <a:avLst/>
          </a:prstGeom>
          <a:solidFill>
            <a:srgbClr val="4D94B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r-HR" sz="2400" b="1" i="0" u="none" strike="noStrike" cap="none">
                <a:solidFill>
                  <a:schemeClr val="lt1"/>
                </a:solidFill>
                <a:latin typeface="Helvetica Neue"/>
                <a:ea typeface="Helvetica Neue"/>
                <a:cs typeface="Helvetica Neue"/>
                <a:sym typeface="Helvetica Neue"/>
              </a:rPr>
              <a:t>Intrapoduzetnik</a:t>
            </a:r>
            <a:endParaRPr lang="hr-HR"/>
          </a:p>
          <a:p>
            <a:pPr marL="0" marR="0" lvl="0" indent="0" algn="ctr" rtl="0">
              <a:lnSpc>
                <a:spcPct val="100000"/>
              </a:lnSpc>
              <a:spcBef>
                <a:spcPts val="0"/>
              </a:spcBef>
              <a:spcAft>
                <a:spcPts val="0"/>
              </a:spcAft>
              <a:buNone/>
            </a:pPr>
            <a:endParaRPr lang="hr-HR" sz="24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endParaRPr lang="hr-HR" sz="24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endParaRPr lang="hr-HR" sz="24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endParaRPr lang="hr-HR" sz="24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endParaRPr lang="hr-HR" sz="24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endParaRPr lang="hr-HR" sz="2400" b="1" i="0" u="none" strike="noStrike" cap="none">
              <a:solidFill>
                <a:schemeClr val="lt1"/>
              </a:solidFill>
              <a:latin typeface="Helvetica Neue"/>
              <a:ea typeface="Helvetica Neue"/>
              <a:cs typeface="Helvetica Neue"/>
              <a:sym typeface="Helvetica Neue"/>
            </a:endParaRPr>
          </a:p>
        </p:txBody>
      </p:sp>
      <p:pic>
        <p:nvPicPr>
          <p:cNvPr id="137" name="Google Shape;137;p3" descr="Image"/>
          <p:cNvPicPr preferRelativeResize="0"/>
          <p:nvPr/>
        </p:nvPicPr>
        <p:blipFill rotWithShape="1">
          <a:blip r:embed="rId3">
            <a:alphaModFix/>
          </a:blip>
          <a:srcRect/>
          <a:stretch/>
        </p:blipFill>
        <p:spPr>
          <a:xfrm>
            <a:off x="7528964" y="5974178"/>
            <a:ext cx="3140793" cy="1962996"/>
          </a:xfrm>
          <a:prstGeom prst="rect">
            <a:avLst/>
          </a:prstGeom>
          <a:noFill/>
          <a:ln>
            <a:noFill/>
          </a:ln>
        </p:spPr>
      </p:pic>
      <p:pic>
        <p:nvPicPr>
          <p:cNvPr id="138" name="Google Shape;138;p3"/>
          <p:cNvPicPr preferRelativeResize="0"/>
          <p:nvPr/>
        </p:nvPicPr>
        <p:blipFill rotWithShape="1">
          <a:blip r:embed="rId4">
            <a:alphaModFix/>
          </a:blip>
          <a:srcRect/>
          <a:stretch/>
        </p:blipFill>
        <p:spPr>
          <a:xfrm>
            <a:off x="10730921" y="1366762"/>
            <a:ext cx="2433562" cy="1881540"/>
          </a:xfrm>
          <a:prstGeom prst="rect">
            <a:avLst/>
          </a:prstGeom>
          <a:noFill/>
          <a:ln>
            <a:noFill/>
          </a:ln>
        </p:spPr>
      </p:pic>
      <p:pic>
        <p:nvPicPr>
          <p:cNvPr id="139" name="Google Shape;139;p3" descr="Wolken-Gedankenblase"/>
          <p:cNvPicPr preferRelativeResize="0"/>
          <p:nvPr/>
        </p:nvPicPr>
        <p:blipFill rotWithShape="1">
          <a:blip r:embed="rId5">
            <a:alphaModFix/>
          </a:blip>
          <a:srcRect b="28114"/>
          <a:stretch/>
        </p:blipFill>
        <p:spPr>
          <a:xfrm>
            <a:off x="12537116" y="60266"/>
            <a:ext cx="5040000" cy="2890769"/>
          </a:xfrm>
          <a:prstGeom prst="rect">
            <a:avLst/>
          </a:prstGeom>
          <a:noFill/>
          <a:ln>
            <a:noFill/>
          </a:ln>
        </p:spPr>
      </p:pic>
      <p:pic>
        <p:nvPicPr>
          <p:cNvPr id="140" name="Google Shape;140;p3" descr="Unterschrift Silhouette"/>
          <p:cNvPicPr preferRelativeResize="0"/>
          <p:nvPr/>
        </p:nvPicPr>
        <p:blipFill rotWithShape="1">
          <a:blip r:embed="rId6">
            <a:alphaModFix/>
          </a:blip>
          <a:srcRect/>
          <a:stretch/>
        </p:blipFill>
        <p:spPr>
          <a:xfrm>
            <a:off x="14387704" y="468761"/>
            <a:ext cx="914400" cy="914400"/>
          </a:xfrm>
          <a:prstGeom prst="rect">
            <a:avLst/>
          </a:prstGeom>
          <a:noFill/>
          <a:ln>
            <a:noFill/>
          </a:ln>
        </p:spPr>
      </p:pic>
      <p:sp>
        <p:nvSpPr>
          <p:cNvPr id="141" name="Google Shape;141;p3"/>
          <p:cNvSpPr txBox="1"/>
          <p:nvPr/>
        </p:nvSpPr>
        <p:spPr>
          <a:xfrm>
            <a:off x="12705347" y="1383161"/>
            <a:ext cx="4250653" cy="1551422"/>
          </a:xfrm>
          <a:prstGeom prst="rect">
            <a:avLst/>
          </a:prstGeom>
          <a:noFill/>
          <a:ln>
            <a:noFill/>
          </a:ln>
        </p:spPr>
        <p:txBody>
          <a:bodyPr spcFirstLastPara="1" wrap="square" lIns="91425" tIns="45700" rIns="91425" bIns="45700" anchor="t" anchorCtr="0">
            <a:noAutofit/>
          </a:bodyPr>
          <a:lstStyle/>
          <a:p>
            <a:pPr lvl="0" algn="ctr"/>
            <a:r>
              <a:rPr lang="hr-HR" sz="2400" b="1" dirty="0">
                <a:solidFill>
                  <a:schemeClr val="dk1"/>
                </a:solidFill>
                <a:latin typeface="Helvetica Neue"/>
                <a:ea typeface="Helvetica Neue"/>
                <a:cs typeface="Helvetica Neue"/>
                <a:sym typeface="Helvetica Neue"/>
              </a:rPr>
              <a:t>Ali kako mogu razviti te karakteristike?</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500"/>
                                        <p:tgtEl>
                                          <p:spTgt spid="139"/>
                                        </p:tgtEl>
                                      </p:cBhvr>
                                    </p:animEffect>
                                  </p:childTnLst>
                                </p:cTn>
                              </p:par>
                              <p:par>
                                <p:cTn id="12" presetID="10" presetClass="entr" presetSubtype="0" fill="hold" nodeType="withEffect">
                                  <p:stCondLst>
                                    <p:cond delay="0"/>
                                  </p:stCondLst>
                                  <p:childTnLst>
                                    <p:set>
                                      <p:cBhvr>
                                        <p:cTn id="13" dur="1" fill="hold">
                                          <p:stCondLst>
                                            <p:cond delay="0"/>
                                          </p:stCondLst>
                                        </p:cTn>
                                        <p:tgtEl>
                                          <p:spTgt spid="141"/>
                                        </p:tgtEl>
                                        <p:attrNameLst>
                                          <p:attrName>style.visibility</p:attrName>
                                        </p:attrNameLst>
                                      </p:cBhvr>
                                      <p:to>
                                        <p:strVal val="visible"/>
                                      </p:to>
                                    </p:set>
                                    <p:animEffect transition="in" filter="fade">
                                      <p:cBhvr>
                                        <p:cTn id="14" dur="500"/>
                                        <p:tgtEl>
                                          <p:spTgt spid="141"/>
                                        </p:tgtEl>
                                      </p:cBhvr>
                                    </p:animEffect>
                                  </p:childTnLst>
                                </p:cTn>
                              </p:par>
                              <p:par>
                                <p:cTn id="15" presetID="10" presetClass="entr" presetSubtype="0" fill="hold" nodeType="with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8"/>
          <p:cNvGrpSpPr/>
          <p:nvPr/>
        </p:nvGrpSpPr>
        <p:grpSpPr>
          <a:xfrm>
            <a:off x="1439999" y="3708000"/>
            <a:ext cx="15408000" cy="4777720"/>
            <a:chOff x="0" y="0"/>
            <a:chExt cx="13909963" cy="4777720"/>
          </a:xfrm>
        </p:grpSpPr>
        <p:sp>
          <p:nvSpPr>
            <p:cNvPr id="147" name="Google Shape;147;p8"/>
            <p:cNvSpPr/>
            <p:nvPr/>
          </p:nvSpPr>
          <p:spPr>
            <a:xfrm>
              <a:off x="1043247" y="0"/>
              <a:ext cx="11823469" cy="4777720"/>
            </a:xfrm>
            <a:prstGeom prst="rightArrow">
              <a:avLst>
                <a:gd name="adj1" fmla="val 50000"/>
                <a:gd name="adj2" fmla="val 50000"/>
              </a:avLst>
            </a:prstGeom>
            <a:solidFill>
              <a:srgbClr val="4D94B7">
                <a:alpha val="6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48" name="Google Shape;148;p8"/>
            <p:cNvSpPr/>
            <p:nvPr/>
          </p:nvSpPr>
          <p:spPr>
            <a:xfrm>
              <a:off x="0"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49" name="Google Shape;149;p8"/>
            <p:cNvSpPr txBox="1"/>
            <p:nvPr/>
          </p:nvSpPr>
          <p:spPr>
            <a:xfrm>
              <a:off x="93292" y="1526607"/>
              <a:ext cx="3986405" cy="1724504"/>
            </a:xfrm>
            <a:prstGeom prst="rect">
              <a:avLst/>
            </a:prstGeom>
            <a:noFill/>
            <a:ln>
              <a:noFill/>
            </a:ln>
            <a:effectLst>
              <a:outerShdw blurRad="190500" dist="228600" dir="2700000" algn="ctr">
                <a:srgbClr val="000000">
                  <a:alpha val="29411"/>
                </a:srgbClr>
              </a:outerShdw>
            </a:effectLst>
          </p:spPr>
          <p:txBody>
            <a:bodyPr spcFirstLastPara="1" wrap="square" lIns="91425" tIns="91425" rIns="91425" bIns="91425" anchor="ctr" anchorCtr="0">
              <a:noAutofit/>
            </a:bodyPr>
            <a:lstStyle/>
            <a:p>
              <a:pPr lvl="0" algn="ctr">
                <a:lnSpc>
                  <a:spcPct val="90000"/>
                </a:lnSpc>
                <a:buClr>
                  <a:schemeClr val="lt1"/>
                </a:buClr>
                <a:buSzPts val="2400"/>
              </a:pPr>
              <a:r>
                <a:rPr lang="es-ES" sz="2800" dirty="0" err="1">
                  <a:solidFill>
                    <a:schemeClr val="lt1"/>
                  </a:solidFill>
                  <a:latin typeface="Helvetica Neue"/>
                  <a:ea typeface="Helvetica Neue"/>
                  <a:cs typeface="Helvetica Neue"/>
                  <a:sym typeface="Helvetica Neue"/>
                </a:rPr>
                <a:t>Razvijanje</a:t>
              </a:r>
              <a:r>
                <a:rPr lang="es-ES" sz="2800" dirty="0">
                  <a:solidFill>
                    <a:schemeClr val="lt1"/>
                  </a:solidFill>
                  <a:latin typeface="Helvetica Neue"/>
                  <a:ea typeface="Helvetica Neue"/>
                  <a:cs typeface="Helvetica Neue"/>
                  <a:sym typeface="Helvetica Neue"/>
                </a:rPr>
                <a:t> </a:t>
              </a:r>
              <a:r>
                <a:rPr lang="es-ES" sz="2800" dirty="0" err="1">
                  <a:solidFill>
                    <a:schemeClr val="lt1"/>
                  </a:solidFill>
                  <a:latin typeface="Helvetica Neue"/>
                  <a:ea typeface="Helvetica Neue"/>
                  <a:cs typeface="Helvetica Neue"/>
                  <a:sym typeface="Helvetica Neue"/>
                </a:rPr>
                <a:t>pažnje</a:t>
              </a:r>
              <a:endParaRPr sz="2800" b="0" i="0" u="none" strike="noStrike" cap="none" dirty="0">
                <a:solidFill>
                  <a:srgbClr val="000000"/>
                </a:solidFill>
                <a:latin typeface="Helvetica Neue"/>
                <a:ea typeface="Helvetica Neue"/>
                <a:cs typeface="Helvetica Neue"/>
                <a:sym typeface="Helvetica Neue"/>
              </a:endParaRPr>
            </a:p>
          </p:txBody>
        </p:sp>
        <p:sp>
          <p:nvSpPr>
            <p:cNvPr id="150" name="Google Shape;150;p8"/>
            <p:cNvSpPr/>
            <p:nvPr/>
          </p:nvSpPr>
          <p:spPr>
            <a:xfrm>
              <a:off x="4868487"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51" name="Google Shape;151;p8"/>
            <p:cNvSpPr txBox="1"/>
            <p:nvPr/>
          </p:nvSpPr>
          <p:spPr>
            <a:xfrm>
              <a:off x="4961779" y="1526607"/>
              <a:ext cx="3986405" cy="1724504"/>
            </a:xfrm>
            <a:prstGeom prst="rect">
              <a:avLst/>
            </a:prstGeom>
            <a:noFill/>
            <a:ln>
              <a:noFill/>
            </a:ln>
            <a:effectLst>
              <a:outerShdw blurRad="190500" dist="228600" dir="2700000" algn="ctr">
                <a:srgbClr val="000000">
                  <a:alpha val="29411"/>
                </a:srgbClr>
              </a:outerShdw>
            </a:effectLst>
          </p:spPr>
          <p:txBody>
            <a:bodyPr spcFirstLastPara="1" wrap="square" lIns="91425" tIns="91425" rIns="91425" bIns="91425" anchor="ctr" anchorCtr="0">
              <a:noAutofit/>
            </a:bodyPr>
            <a:lstStyle/>
            <a:p>
              <a:pPr lvl="0" algn="ctr">
                <a:lnSpc>
                  <a:spcPct val="90000"/>
                </a:lnSpc>
                <a:buClr>
                  <a:schemeClr val="lt1"/>
                </a:buClr>
                <a:buSzPts val="2400"/>
              </a:pPr>
              <a:r>
                <a:rPr lang="es-ES" sz="2800" dirty="0" err="1">
                  <a:solidFill>
                    <a:schemeClr val="lt1"/>
                  </a:solidFill>
                  <a:latin typeface="Helvetica Neue"/>
                  <a:ea typeface="Helvetica Neue"/>
                  <a:cs typeface="Helvetica Neue"/>
                  <a:sym typeface="Helvetica Neue"/>
                </a:rPr>
                <a:t>Razvijanje</a:t>
              </a:r>
              <a:r>
                <a:rPr lang="es-ES" sz="2800" dirty="0">
                  <a:solidFill>
                    <a:schemeClr val="lt1"/>
                  </a:solidFill>
                  <a:latin typeface="Helvetica Neue"/>
                  <a:ea typeface="Helvetica Neue"/>
                  <a:cs typeface="Helvetica Neue"/>
                  <a:sym typeface="Helvetica Neue"/>
                </a:rPr>
                <a:t> </a:t>
              </a:r>
              <a:r>
                <a:rPr lang="es-ES" sz="2800" dirty="0" err="1">
                  <a:solidFill>
                    <a:schemeClr val="lt1"/>
                  </a:solidFill>
                  <a:latin typeface="Helvetica Neue"/>
                  <a:ea typeface="Helvetica Neue"/>
                  <a:cs typeface="Helvetica Neue"/>
                  <a:sym typeface="Helvetica Neue"/>
                </a:rPr>
                <a:t>samosvijesti</a:t>
              </a:r>
              <a:endParaRPr sz="2800" b="0" i="0" u="none" strike="noStrike" cap="none" dirty="0">
                <a:solidFill>
                  <a:srgbClr val="000000"/>
                </a:solidFill>
                <a:latin typeface="Helvetica Neue"/>
                <a:ea typeface="Helvetica Neue"/>
                <a:cs typeface="Helvetica Neue"/>
                <a:sym typeface="Helvetica Neue"/>
              </a:endParaRPr>
            </a:p>
          </p:txBody>
        </p:sp>
        <p:sp>
          <p:nvSpPr>
            <p:cNvPr id="152" name="Google Shape;152;p8"/>
            <p:cNvSpPr/>
            <p:nvPr/>
          </p:nvSpPr>
          <p:spPr>
            <a:xfrm>
              <a:off x="9736974"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53" name="Google Shape;153;p8"/>
            <p:cNvSpPr txBox="1"/>
            <p:nvPr/>
          </p:nvSpPr>
          <p:spPr>
            <a:xfrm>
              <a:off x="9830266" y="1526607"/>
              <a:ext cx="3986405" cy="1724504"/>
            </a:xfrm>
            <a:prstGeom prst="rect">
              <a:avLst/>
            </a:prstGeom>
            <a:noFill/>
            <a:ln>
              <a:noFill/>
            </a:ln>
            <a:effectLst>
              <a:outerShdw blurRad="190500" dist="228600" dir="2700000" algn="ctr">
                <a:srgbClr val="000000">
                  <a:alpha val="29411"/>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hr-HR" sz="2800" b="0" i="0" u="none" strike="noStrike" cap="none" dirty="0">
                  <a:solidFill>
                    <a:schemeClr val="lt1"/>
                  </a:solidFill>
                  <a:latin typeface="Helvetica Neue"/>
                  <a:ea typeface="Helvetica Neue"/>
                  <a:cs typeface="Helvetica Neue"/>
                  <a:sym typeface="Helvetica Neue"/>
                </a:rPr>
                <a:t>Postati </a:t>
              </a:r>
              <a:r>
                <a:rPr lang="hr-HR" sz="2800" b="0" i="0" u="none" strike="noStrike" cap="none" dirty="0" err="1">
                  <a:solidFill>
                    <a:schemeClr val="lt1"/>
                  </a:solidFill>
                  <a:latin typeface="Helvetica Neue"/>
                  <a:ea typeface="Helvetica Neue"/>
                  <a:cs typeface="Helvetica Neue"/>
                  <a:sym typeface="Helvetica Neue"/>
                </a:rPr>
                <a:t>intrapoduzetnik</a:t>
              </a:r>
              <a:endParaRPr sz="2800" b="0" i="0" u="none" strike="noStrike" cap="none" dirty="0">
                <a:solidFill>
                  <a:srgbClr val="000000"/>
                </a:solidFill>
                <a:latin typeface="Helvetica Neue"/>
                <a:ea typeface="Helvetica Neue"/>
                <a:cs typeface="Helvetica Neue"/>
                <a:sym typeface="Helvetica Neue"/>
              </a:endParaRPr>
            </a:p>
          </p:txBody>
        </p:sp>
      </p:grpSp>
      <p:sp>
        <p:nvSpPr>
          <p:cNvPr id="154" name="Google Shape;154;p8"/>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dirty="0">
                <a:solidFill>
                  <a:schemeClr val="dk1"/>
                </a:solidFill>
                <a:latin typeface="Helvetica Neue"/>
                <a:ea typeface="Helvetica Neue"/>
                <a:cs typeface="Helvetica Neue"/>
                <a:sym typeface="Helvetica Neue"/>
              </a:rPr>
              <a:t>Izvor br.: 8</a:t>
            </a:r>
            <a:endParaRPr sz="1200" b="0" i="0" u="none" strike="noStrike" cap="none" dirty="0">
              <a:solidFill>
                <a:srgbClr val="000000"/>
              </a:solidFill>
              <a:latin typeface="Helvetica Neue"/>
              <a:ea typeface="Helvetica Neue"/>
              <a:cs typeface="Helvetica Neue"/>
              <a:sym typeface="Helvetica Neue"/>
            </a:endParaRPr>
          </a:p>
        </p:txBody>
      </p:sp>
      <p:sp>
        <p:nvSpPr>
          <p:cNvPr id="155" name="Google Shape;155;p8"/>
          <p:cNvSpPr txBox="1"/>
          <p:nvPr/>
        </p:nvSpPr>
        <p:spPr>
          <a:xfrm>
            <a:off x="1295399" y="2304000"/>
            <a:ext cx="12207949"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1.2 </a:t>
            </a:r>
            <a:r>
              <a:rPr lang="hr-HR" sz="2800" b="1" i="0" u="none" strike="noStrike" cap="none" dirty="0">
                <a:solidFill>
                  <a:srgbClr val="AED633"/>
                </a:solidFill>
                <a:latin typeface="Helvetica Neue"/>
                <a:ea typeface="Helvetica Neue"/>
                <a:cs typeface="Helvetica Neue"/>
                <a:sym typeface="Helvetica Neue"/>
              </a:rPr>
              <a:t>Osobni razvoj kao preduvjet</a:t>
            </a:r>
            <a:endParaRPr sz="1400" b="0" i="0" u="none" strike="noStrike" cap="none" dirty="0">
              <a:solidFill>
                <a:srgbClr val="000000"/>
              </a:solidFill>
              <a:latin typeface="Helvetica Neue"/>
              <a:ea typeface="Helvetica Neue"/>
              <a:cs typeface="Helvetica Neue"/>
              <a:sym typeface="Helvetica Neue"/>
            </a:endParaRPr>
          </a:p>
        </p:txBody>
      </p:sp>
      <p:sp>
        <p:nvSpPr>
          <p:cNvPr id="156" name="Google Shape;156;p8"/>
          <p:cNvSpPr/>
          <p:nvPr/>
        </p:nvSpPr>
        <p:spPr>
          <a:xfrm>
            <a:off x="5724000" y="5472000"/>
            <a:ext cx="1440000" cy="1440000"/>
          </a:xfrm>
          <a:prstGeom prst="mathPlus">
            <a:avLst>
              <a:gd name="adj1" fmla="val 2352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Helvetica Neue"/>
              <a:ea typeface="Helvetica Neue"/>
              <a:cs typeface="Helvetica Neue"/>
              <a:sym typeface="Helvetica Neue"/>
            </a:endParaRPr>
          </a:p>
        </p:txBody>
      </p:sp>
      <p:sp>
        <p:nvSpPr>
          <p:cNvPr id="157" name="Google Shape;157;p8"/>
          <p:cNvSpPr/>
          <p:nvPr/>
        </p:nvSpPr>
        <p:spPr>
          <a:xfrm>
            <a:off x="11120399" y="5472000"/>
            <a:ext cx="1440000" cy="1440000"/>
          </a:xfrm>
          <a:prstGeom prst="mathEqual">
            <a:avLst>
              <a:gd name="adj1" fmla="val 23520"/>
              <a:gd name="adj2" fmla="val 1176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Helvetica Neue"/>
              <a:ea typeface="Helvetica Neue"/>
              <a:cs typeface="Helvetica Neue"/>
              <a:sym typeface="Helvetica Neue"/>
            </a:endParaRPr>
          </a:p>
        </p:txBody>
      </p:sp>
      <p:sp>
        <p:nvSpPr>
          <p:cNvPr id="158" name="Google Shape;158;p8"/>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a:ea typeface="Helvetica Neue"/>
                <a:cs typeface="Helvetica Neue"/>
                <a:sym typeface="Helvetica Neue"/>
              </a:rPr>
              <a:t>1. </a:t>
            </a:r>
            <a:r>
              <a:rPr lang="hr-HR" sz="4800" b="1" i="0" u="none" strike="noStrike" cap="none" dirty="0">
                <a:solidFill>
                  <a:srgbClr val="4D94B7"/>
                </a:solidFill>
                <a:latin typeface="Helvetica Neue"/>
                <a:ea typeface="Helvetica Neue"/>
                <a:cs typeface="Helvetica Neue"/>
                <a:sym typeface="Helvetica Neue"/>
              </a:rPr>
              <a:t>Obilježja i prednosti</a:t>
            </a:r>
            <a:endParaRP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p:nvPr/>
        </p:nvSpPr>
        <p:spPr>
          <a:xfrm>
            <a:off x="1296000" y="3384000"/>
            <a:ext cx="15624000" cy="461624"/>
          </a:xfrm>
          <a:prstGeom prst="rect">
            <a:avLst/>
          </a:prstGeom>
          <a:noFill/>
          <a:ln>
            <a:noFill/>
          </a:ln>
        </p:spPr>
        <p:txBody>
          <a:bodyPr spcFirstLastPara="1" wrap="square" lIns="91425" tIns="45700" rIns="91425" bIns="45700" anchor="t" anchorCtr="0">
            <a:noAutofit/>
          </a:bodyPr>
          <a:lstStyle/>
          <a:p>
            <a:pPr lvl="0">
              <a:buSzPts val="2400"/>
            </a:pPr>
            <a:r>
              <a:rPr lang="pl-PL" sz="2400" dirty="0">
                <a:solidFill>
                  <a:schemeClr val="dk1"/>
                </a:solidFill>
                <a:latin typeface="Helvetica Neue"/>
                <a:ea typeface="Helvetica Neue"/>
                <a:cs typeface="Helvetica Neue"/>
                <a:sym typeface="Helvetica Neue"/>
              </a:rPr>
              <a:t>Uz bolju samosvijest i sabranost</a:t>
            </a:r>
            <a:endParaRPr dirty="0"/>
          </a:p>
        </p:txBody>
      </p:sp>
      <p:sp>
        <p:nvSpPr>
          <p:cNvPr id="165" name="Google Shape;165;p21"/>
          <p:cNvSpPr txBox="1"/>
          <p:nvPr/>
        </p:nvSpPr>
        <p:spPr>
          <a:xfrm>
            <a:off x="1295399" y="2304000"/>
            <a:ext cx="12207949" cy="523180"/>
          </a:xfrm>
          <a:prstGeom prst="rect">
            <a:avLst/>
          </a:prstGeom>
          <a:noFill/>
          <a:ln>
            <a:noFill/>
          </a:ln>
        </p:spPr>
        <p:txBody>
          <a:bodyPr spcFirstLastPara="1" wrap="square" lIns="91425" tIns="45700" rIns="91425" bIns="45700" anchor="t" anchorCtr="0">
            <a:noAutofit/>
          </a:bodyPr>
          <a:lstStyle/>
          <a:p>
            <a:pPr lvl="0">
              <a:buSzPts val="2800"/>
            </a:pPr>
            <a:r>
              <a:rPr lang="es-ES" sz="2800" b="1" i="0" u="none" strike="noStrike" cap="none" dirty="0">
                <a:solidFill>
                  <a:srgbClr val="AED633"/>
                </a:solidFill>
                <a:latin typeface="Helvetica Neue"/>
                <a:ea typeface="Helvetica Neue"/>
                <a:cs typeface="Helvetica Neue"/>
                <a:sym typeface="Helvetica Neue"/>
              </a:rPr>
              <a:t>1.3 </a:t>
            </a:r>
            <a:r>
              <a:rPr lang="es-ES" sz="2800" b="1" dirty="0" err="1">
                <a:solidFill>
                  <a:srgbClr val="AED633"/>
                </a:solidFill>
                <a:latin typeface="Helvetica Neue"/>
                <a:ea typeface="Helvetica Neue"/>
                <a:cs typeface="Helvetica Neue"/>
                <a:sym typeface="Helvetica Neue"/>
              </a:rPr>
              <a:t>Prednosti</a:t>
            </a:r>
            <a:r>
              <a:rPr lang="es-ES" sz="2800" b="1" dirty="0">
                <a:solidFill>
                  <a:srgbClr val="AED633"/>
                </a:solidFill>
                <a:latin typeface="Helvetica Neue"/>
                <a:ea typeface="Helvetica Neue"/>
                <a:cs typeface="Helvetica Neue"/>
                <a:sym typeface="Helvetica Neue"/>
              </a:rPr>
              <a:t> </a:t>
            </a:r>
            <a:r>
              <a:rPr lang="es-ES" sz="2800" b="1" dirty="0" err="1">
                <a:solidFill>
                  <a:srgbClr val="AED633"/>
                </a:solidFill>
                <a:latin typeface="Helvetica Neue"/>
                <a:ea typeface="Helvetica Neue"/>
                <a:cs typeface="Helvetica Neue"/>
                <a:sym typeface="Helvetica Neue"/>
              </a:rPr>
              <a:t>intrapoduzetničkog</a:t>
            </a:r>
            <a:r>
              <a:rPr lang="es-ES" sz="2800" b="1" dirty="0">
                <a:solidFill>
                  <a:srgbClr val="AED633"/>
                </a:solidFill>
                <a:latin typeface="Helvetica Neue"/>
                <a:ea typeface="Helvetica Neue"/>
                <a:cs typeface="Helvetica Neue"/>
                <a:sym typeface="Helvetica Neue"/>
              </a:rPr>
              <a:t> </a:t>
            </a:r>
            <a:r>
              <a:rPr lang="es-ES" sz="2800" b="1" dirty="0" err="1">
                <a:solidFill>
                  <a:srgbClr val="AED633"/>
                </a:solidFill>
                <a:latin typeface="Helvetica Neue"/>
                <a:ea typeface="Helvetica Neue"/>
                <a:cs typeface="Helvetica Neue"/>
                <a:sym typeface="Helvetica Neue"/>
              </a:rPr>
              <a:t>ponašanja</a:t>
            </a:r>
            <a:r>
              <a:rPr lang="es-ES" sz="2800" b="1" dirty="0">
                <a:solidFill>
                  <a:srgbClr val="AED633"/>
                </a:solidFill>
                <a:latin typeface="Helvetica Neue"/>
                <a:ea typeface="Helvetica Neue"/>
                <a:cs typeface="Helvetica Neue"/>
                <a:sym typeface="Helvetica Neue"/>
              </a:rPr>
              <a:t> </a:t>
            </a:r>
            <a:r>
              <a:rPr lang="es-ES" sz="2800" b="1" dirty="0" err="1">
                <a:solidFill>
                  <a:srgbClr val="AED633"/>
                </a:solidFill>
                <a:latin typeface="Helvetica Neue"/>
                <a:ea typeface="Helvetica Neue"/>
                <a:cs typeface="Helvetica Neue"/>
                <a:sym typeface="Helvetica Neue"/>
              </a:rPr>
              <a:t>za</a:t>
            </a:r>
            <a:r>
              <a:rPr lang="es-ES" sz="2800" b="1" dirty="0">
                <a:solidFill>
                  <a:srgbClr val="AED633"/>
                </a:solidFill>
                <a:latin typeface="Helvetica Neue"/>
                <a:ea typeface="Helvetica Neue"/>
                <a:cs typeface="Helvetica Neue"/>
                <a:sym typeface="Helvetica Neue"/>
              </a:rPr>
              <a:t> </a:t>
            </a:r>
            <a:r>
              <a:rPr lang="es-ES" sz="2800" b="1" dirty="0" err="1">
                <a:solidFill>
                  <a:srgbClr val="AED633"/>
                </a:solidFill>
                <a:latin typeface="Helvetica Neue"/>
                <a:ea typeface="Helvetica Neue"/>
                <a:cs typeface="Helvetica Neue"/>
                <a:sym typeface="Helvetica Neue"/>
              </a:rPr>
              <a:t>zaposlenike</a:t>
            </a:r>
            <a:endParaRPr sz="1400" b="0" i="0" u="none" strike="noStrike" cap="none" dirty="0">
              <a:solidFill>
                <a:srgbClr val="000000"/>
              </a:solidFill>
              <a:latin typeface="Helvetica Neue"/>
              <a:ea typeface="Helvetica Neue"/>
              <a:cs typeface="Helvetica Neue"/>
              <a:sym typeface="Helvetica Neue"/>
            </a:endParaRPr>
          </a:p>
        </p:txBody>
      </p:sp>
      <p:sp>
        <p:nvSpPr>
          <p:cNvPr id="166" name="Google Shape;166;p21"/>
          <p:cNvSpPr/>
          <p:nvPr/>
        </p:nvSpPr>
        <p:spPr>
          <a:xfrm>
            <a:off x="6042480" y="4536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288000" tIns="46800" rIns="90000" bIns="46800" anchor="ctr" anchorCtr="0">
            <a:noAutofit/>
          </a:bodyPr>
          <a:lstStyle/>
          <a:p>
            <a:pPr marL="546100" marR="0" lvl="0" indent="-476250" algn="l" rtl="0">
              <a:lnSpc>
                <a:spcPct val="100000"/>
              </a:lnSpc>
              <a:spcBef>
                <a:spcPts val="0"/>
              </a:spcBef>
              <a:spcAft>
                <a:spcPts val="0"/>
              </a:spcAft>
              <a:buClr>
                <a:srgbClr val="000000"/>
              </a:buClr>
              <a:buSzPts val="2400"/>
              <a:buFont typeface="Helvetica Neue"/>
              <a:buChar char="…"/>
            </a:pPr>
            <a:r>
              <a:rPr lang="hr-HR" sz="2400" b="0" i="0" u="none" strike="noStrike" cap="none" dirty="0">
                <a:solidFill>
                  <a:schemeClr val="dk1"/>
                </a:solidFill>
                <a:latin typeface="Helvetica Neue"/>
                <a:ea typeface="Helvetica Neue"/>
                <a:cs typeface="Helvetica Neue"/>
                <a:sym typeface="Helvetica Neue"/>
              </a:rPr>
              <a:t>Bolje nositi s neizvjesnošću</a:t>
            </a:r>
            <a:r>
              <a:rPr lang="es-ES" sz="2400" b="0" i="0" u="none" strike="noStrike" cap="none" dirty="0">
                <a:solidFill>
                  <a:schemeClr val="dk1"/>
                </a:solidFill>
                <a:latin typeface="Helvetica Neue"/>
                <a:ea typeface="Helvetica Neue"/>
                <a:cs typeface="Helvetica Neue"/>
                <a:sym typeface="Helvetica Neue"/>
              </a:rPr>
              <a:t>.</a:t>
            </a:r>
            <a:endParaRPr dirty="0"/>
          </a:p>
        </p:txBody>
      </p:sp>
      <p:sp>
        <p:nvSpPr>
          <p:cNvPr id="167" name="Google Shape;167;p21"/>
          <p:cNvSpPr/>
          <p:nvPr/>
        </p:nvSpPr>
        <p:spPr>
          <a:xfrm>
            <a:off x="6042480" y="5472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288000" tIns="46800" rIns="90000" bIns="46800" anchor="ctr" anchorCtr="0">
            <a:noAutofit/>
          </a:bodyPr>
          <a:lstStyle/>
          <a:p>
            <a:pPr marL="546100" lvl="0" indent="-476250">
              <a:buSzPts val="2400"/>
              <a:buFont typeface="Helvetica Neue"/>
              <a:buChar char="…"/>
            </a:pPr>
            <a:r>
              <a:rPr lang="es-ES" sz="2400" dirty="0" err="1">
                <a:solidFill>
                  <a:schemeClr val="dk1"/>
                </a:solidFill>
                <a:latin typeface="Helvetica Neue"/>
                <a:ea typeface="Helvetica Neue"/>
                <a:cs typeface="Helvetica Neue"/>
                <a:sym typeface="Helvetica Neue"/>
              </a:rPr>
              <a:t>bolje</a:t>
            </a:r>
            <a:r>
              <a:rPr lang="es-ES" sz="2400" dirty="0">
                <a:solidFill>
                  <a:schemeClr val="dk1"/>
                </a:solidFill>
                <a:latin typeface="Helvetica Neue"/>
                <a:ea typeface="Helvetica Neue"/>
                <a:cs typeface="Helvetica Neue"/>
                <a:sym typeface="Helvetica Neue"/>
              </a:rPr>
              <a:t> </a:t>
            </a:r>
            <a:r>
              <a:rPr lang="es-ES" sz="2400" dirty="0" err="1">
                <a:solidFill>
                  <a:schemeClr val="dk1"/>
                </a:solidFill>
                <a:latin typeface="Helvetica Neue"/>
                <a:ea typeface="Helvetica Neue"/>
                <a:cs typeface="Helvetica Neue"/>
                <a:sym typeface="Helvetica Neue"/>
              </a:rPr>
              <a:t>nositi</a:t>
            </a:r>
            <a:r>
              <a:rPr lang="es-ES" sz="2400" dirty="0">
                <a:solidFill>
                  <a:schemeClr val="dk1"/>
                </a:solidFill>
                <a:latin typeface="Helvetica Neue"/>
                <a:ea typeface="Helvetica Neue"/>
                <a:cs typeface="Helvetica Neue"/>
                <a:sym typeface="Helvetica Neue"/>
              </a:rPr>
              <a:t> s </a:t>
            </a:r>
            <a:r>
              <a:rPr lang="es-ES" sz="2400" dirty="0" err="1">
                <a:solidFill>
                  <a:schemeClr val="dk1"/>
                </a:solidFill>
                <a:latin typeface="Helvetica Neue"/>
                <a:ea typeface="Helvetica Neue"/>
                <a:cs typeface="Helvetica Neue"/>
                <a:sym typeface="Helvetica Neue"/>
              </a:rPr>
              <a:t>prijelazima</a:t>
            </a:r>
            <a:r>
              <a:rPr lang="es-ES" sz="2400" dirty="0">
                <a:solidFill>
                  <a:schemeClr val="dk1"/>
                </a:solidFill>
                <a:latin typeface="Helvetica Neue"/>
                <a:ea typeface="Helvetica Neue"/>
                <a:cs typeface="Helvetica Neue"/>
                <a:sym typeface="Helvetica Neue"/>
              </a:rPr>
              <a:t> u </a:t>
            </a:r>
            <a:r>
              <a:rPr lang="es-ES" sz="2400" dirty="0" err="1">
                <a:solidFill>
                  <a:schemeClr val="dk1"/>
                </a:solidFill>
                <a:latin typeface="Helvetica Neue"/>
                <a:ea typeface="Helvetica Neue"/>
                <a:cs typeface="Helvetica Neue"/>
                <a:sym typeface="Helvetica Neue"/>
              </a:rPr>
              <a:t>karijeri</a:t>
            </a:r>
            <a:r>
              <a:rPr lang="es-ES" sz="2400" dirty="0">
                <a:solidFill>
                  <a:schemeClr val="dk1"/>
                </a:solidFill>
                <a:latin typeface="Helvetica Neue"/>
                <a:ea typeface="Helvetica Neue"/>
                <a:cs typeface="Helvetica Neue"/>
                <a:sym typeface="Helvetica Neue"/>
              </a:rPr>
              <a:t>.</a:t>
            </a:r>
            <a:endParaRPr dirty="0"/>
          </a:p>
        </p:txBody>
      </p:sp>
      <p:sp>
        <p:nvSpPr>
          <p:cNvPr id="168" name="Google Shape;168;p21"/>
          <p:cNvSpPr/>
          <p:nvPr/>
        </p:nvSpPr>
        <p:spPr>
          <a:xfrm>
            <a:off x="6042480" y="6408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288000" tIns="46800" rIns="90000" bIns="46800" anchor="ctr" anchorCtr="0">
            <a:noAutofit/>
          </a:bodyPr>
          <a:lstStyle/>
          <a:p>
            <a:pPr marL="546100" lvl="0" indent="-476250">
              <a:buSzPts val="2400"/>
              <a:buFont typeface="Helvetica Neue"/>
              <a:buChar char="…"/>
            </a:pPr>
            <a:r>
              <a:rPr lang="es-ES" sz="2400" dirty="0" err="1">
                <a:solidFill>
                  <a:schemeClr val="dk1"/>
                </a:solidFill>
                <a:latin typeface="Helvetica Neue"/>
                <a:ea typeface="Helvetica Neue"/>
                <a:cs typeface="Helvetica Neue"/>
                <a:sym typeface="Helvetica Neue"/>
              </a:rPr>
              <a:t>ažurirati</a:t>
            </a:r>
            <a:r>
              <a:rPr lang="es-ES" sz="2400" dirty="0">
                <a:solidFill>
                  <a:schemeClr val="dk1"/>
                </a:solidFill>
                <a:latin typeface="Helvetica Neue"/>
                <a:ea typeface="Helvetica Neue"/>
                <a:cs typeface="Helvetica Neue"/>
                <a:sym typeface="Helvetica Neue"/>
              </a:rPr>
              <a:t> </a:t>
            </a:r>
            <a:r>
              <a:rPr lang="es-ES" sz="2400" dirty="0" err="1">
                <a:solidFill>
                  <a:schemeClr val="dk1"/>
                </a:solidFill>
                <a:latin typeface="Helvetica Neue"/>
                <a:ea typeface="Helvetica Neue"/>
                <a:cs typeface="Helvetica Neue"/>
                <a:sym typeface="Helvetica Neue"/>
              </a:rPr>
              <a:t>svoje</a:t>
            </a:r>
            <a:r>
              <a:rPr lang="es-ES" sz="2400" dirty="0">
                <a:solidFill>
                  <a:schemeClr val="dk1"/>
                </a:solidFill>
                <a:latin typeface="Helvetica Neue"/>
                <a:ea typeface="Helvetica Neue"/>
                <a:cs typeface="Helvetica Neue"/>
                <a:sym typeface="Helvetica Neue"/>
              </a:rPr>
              <a:t> </a:t>
            </a:r>
            <a:r>
              <a:rPr lang="es-ES" sz="2400" dirty="0" err="1">
                <a:solidFill>
                  <a:schemeClr val="dk1"/>
                </a:solidFill>
                <a:latin typeface="Helvetica Neue"/>
                <a:ea typeface="Helvetica Neue"/>
                <a:cs typeface="Helvetica Neue"/>
                <a:sym typeface="Helvetica Neue"/>
              </a:rPr>
              <a:t>vještine</a:t>
            </a:r>
            <a:r>
              <a:rPr lang="es-ES" sz="2400" dirty="0">
                <a:solidFill>
                  <a:schemeClr val="dk1"/>
                </a:solidFill>
                <a:latin typeface="Helvetica Neue"/>
                <a:ea typeface="Helvetica Neue"/>
                <a:cs typeface="Helvetica Neue"/>
                <a:sym typeface="Helvetica Neue"/>
              </a:rPr>
              <a:t> i </a:t>
            </a:r>
            <a:r>
              <a:rPr lang="es-ES" sz="2400" dirty="0" err="1">
                <a:solidFill>
                  <a:schemeClr val="dk1"/>
                </a:solidFill>
                <a:latin typeface="Helvetica Neue"/>
                <a:ea typeface="Helvetica Neue"/>
                <a:cs typeface="Helvetica Neue"/>
                <a:sym typeface="Helvetica Neue"/>
              </a:rPr>
              <a:t>povećati</a:t>
            </a:r>
            <a:r>
              <a:rPr lang="es-ES" sz="2400" dirty="0">
                <a:solidFill>
                  <a:schemeClr val="dk1"/>
                </a:solidFill>
                <a:latin typeface="Helvetica Neue"/>
                <a:ea typeface="Helvetica Neue"/>
                <a:cs typeface="Helvetica Neue"/>
                <a:sym typeface="Helvetica Neue"/>
              </a:rPr>
              <a:t> </a:t>
            </a:r>
            <a:r>
              <a:rPr lang="es-ES" sz="2400" dirty="0" err="1">
                <a:solidFill>
                  <a:schemeClr val="dk1"/>
                </a:solidFill>
                <a:latin typeface="Helvetica Neue"/>
                <a:ea typeface="Helvetica Neue"/>
                <a:cs typeface="Helvetica Neue"/>
                <a:sym typeface="Helvetica Neue"/>
              </a:rPr>
              <a:t>svoju</a:t>
            </a:r>
            <a:r>
              <a:rPr lang="es-ES" sz="2400" dirty="0">
                <a:solidFill>
                  <a:schemeClr val="dk1"/>
                </a:solidFill>
                <a:latin typeface="Helvetica Neue"/>
                <a:ea typeface="Helvetica Neue"/>
                <a:cs typeface="Helvetica Neue"/>
                <a:sym typeface="Helvetica Neue"/>
              </a:rPr>
              <a:t> </a:t>
            </a:r>
            <a:r>
              <a:rPr lang="es-ES" sz="2400" dirty="0" err="1">
                <a:solidFill>
                  <a:schemeClr val="dk1"/>
                </a:solidFill>
                <a:latin typeface="Helvetica Neue"/>
                <a:ea typeface="Helvetica Neue"/>
                <a:cs typeface="Helvetica Neue"/>
                <a:sym typeface="Helvetica Neue"/>
              </a:rPr>
              <a:t>vrijednost</a:t>
            </a:r>
            <a:r>
              <a:rPr lang="es-ES" sz="2400" dirty="0">
                <a:solidFill>
                  <a:schemeClr val="dk1"/>
                </a:solidFill>
                <a:latin typeface="Helvetica Neue"/>
                <a:ea typeface="Helvetica Neue"/>
                <a:cs typeface="Helvetica Neue"/>
                <a:sym typeface="Helvetica Neue"/>
              </a:rPr>
              <a:t> na </a:t>
            </a:r>
            <a:r>
              <a:rPr lang="es-ES" sz="2400" dirty="0" err="1">
                <a:solidFill>
                  <a:schemeClr val="dk1"/>
                </a:solidFill>
                <a:latin typeface="Helvetica Neue"/>
                <a:ea typeface="Helvetica Neue"/>
                <a:cs typeface="Helvetica Neue"/>
                <a:sym typeface="Helvetica Neue"/>
              </a:rPr>
              <a:t>tržištu</a:t>
            </a:r>
            <a:r>
              <a:rPr lang="es-ES" sz="2400" dirty="0">
                <a:solidFill>
                  <a:schemeClr val="dk1"/>
                </a:solidFill>
                <a:latin typeface="Helvetica Neue"/>
                <a:ea typeface="Helvetica Neue"/>
                <a:cs typeface="Helvetica Neue"/>
                <a:sym typeface="Helvetica Neue"/>
              </a:rPr>
              <a:t> rada.</a:t>
            </a:r>
            <a:endParaRPr dirty="0"/>
          </a:p>
        </p:txBody>
      </p:sp>
      <p:sp>
        <p:nvSpPr>
          <p:cNvPr id="169" name="Google Shape;169;p21"/>
          <p:cNvSpPr/>
          <p:nvPr/>
        </p:nvSpPr>
        <p:spPr>
          <a:xfrm>
            <a:off x="6042480" y="7344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288000" tIns="46800" rIns="90000" bIns="46800" anchor="ctr" anchorCtr="0">
            <a:noAutofit/>
          </a:bodyPr>
          <a:lstStyle/>
          <a:p>
            <a:pPr marL="546100" lvl="0" indent="-476250">
              <a:buSzPts val="2400"/>
              <a:buFont typeface="Helvetica Neue"/>
              <a:buChar char="…"/>
            </a:pPr>
            <a:r>
              <a:rPr lang="es-ES" sz="2400" dirty="0" err="1">
                <a:solidFill>
                  <a:schemeClr val="dk1"/>
                </a:solidFill>
                <a:latin typeface="Helvetica Neue"/>
                <a:ea typeface="Helvetica Neue"/>
                <a:cs typeface="Helvetica Neue"/>
                <a:sym typeface="Helvetica Neue"/>
              </a:rPr>
              <a:t>bolje</a:t>
            </a:r>
            <a:r>
              <a:rPr lang="es-ES" sz="2400" dirty="0">
                <a:solidFill>
                  <a:schemeClr val="dk1"/>
                </a:solidFill>
                <a:latin typeface="Helvetica Neue"/>
                <a:ea typeface="Helvetica Neue"/>
                <a:cs typeface="Helvetica Neue"/>
                <a:sym typeface="Helvetica Neue"/>
              </a:rPr>
              <a:t> </a:t>
            </a:r>
            <a:r>
              <a:rPr lang="es-ES" sz="2400" dirty="0" err="1">
                <a:solidFill>
                  <a:schemeClr val="dk1"/>
                </a:solidFill>
                <a:latin typeface="Helvetica Neue"/>
                <a:ea typeface="Helvetica Neue"/>
                <a:cs typeface="Helvetica Neue"/>
                <a:sym typeface="Helvetica Neue"/>
              </a:rPr>
              <a:t>upravljati</a:t>
            </a:r>
            <a:r>
              <a:rPr lang="es-ES" sz="2400" dirty="0">
                <a:solidFill>
                  <a:schemeClr val="dk1"/>
                </a:solidFill>
                <a:latin typeface="Helvetica Neue"/>
                <a:ea typeface="Helvetica Neue"/>
                <a:cs typeface="Helvetica Neue"/>
                <a:sym typeface="Helvetica Neue"/>
              </a:rPr>
              <a:t> </a:t>
            </a:r>
            <a:r>
              <a:rPr lang="es-ES" sz="2400" dirty="0" err="1">
                <a:solidFill>
                  <a:schemeClr val="dk1"/>
                </a:solidFill>
                <a:latin typeface="Helvetica Neue"/>
                <a:ea typeface="Helvetica Neue"/>
                <a:cs typeface="Helvetica Neue"/>
                <a:sym typeface="Helvetica Neue"/>
              </a:rPr>
              <a:t>okruženjima</a:t>
            </a:r>
            <a:r>
              <a:rPr lang="es-ES" sz="2400" dirty="0">
                <a:solidFill>
                  <a:schemeClr val="dk1"/>
                </a:solidFill>
                <a:latin typeface="Helvetica Neue"/>
                <a:ea typeface="Helvetica Neue"/>
                <a:cs typeface="Helvetica Neue"/>
                <a:sym typeface="Helvetica Neue"/>
              </a:rPr>
              <a:t> </a:t>
            </a:r>
            <a:r>
              <a:rPr lang="es-ES" sz="2400" dirty="0" err="1">
                <a:solidFill>
                  <a:schemeClr val="dk1"/>
                </a:solidFill>
                <a:latin typeface="Helvetica Neue"/>
                <a:ea typeface="Helvetica Neue"/>
                <a:cs typeface="Helvetica Neue"/>
                <a:sym typeface="Helvetica Neue"/>
              </a:rPr>
              <a:t>koja</a:t>
            </a:r>
            <a:r>
              <a:rPr lang="es-ES" sz="2400" dirty="0">
                <a:solidFill>
                  <a:schemeClr val="dk1"/>
                </a:solidFill>
                <a:latin typeface="Helvetica Neue"/>
                <a:ea typeface="Helvetica Neue"/>
                <a:cs typeface="Helvetica Neue"/>
                <a:sym typeface="Helvetica Neue"/>
              </a:rPr>
              <a:t> se </a:t>
            </a:r>
            <a:r>
              <a:rPr lang="es-ES" sz="2400" dirty="0" err="1">
                <a:solidFill>
                  <a:schemeClr val="dk1"/>
                </a:solidFill>
                <a:latin typeface="Helvetica Neue"/>
                <a:ea typeface="Helvetica Neue"/>
                <a:cs typeface="Helvetica Neue"/>
                <a:sym typeface="Helvetica Neue"/>
              </a:rPr>
              <a:t>brzo</a:t>
            </a:r>
            <a:r>
              <a:rPr lang="es-ES" sz="2400" dirty="0">
                <a:solidFill>
                  <a:schemeClr val="dk1"/>
                </a:solidFill>
                <a:latin typeface="Helvetica Neue"/>
                <a:ea typeface="Helvetica Neue"/>
                <a:cs typeface="Helvetica Neue"/>
                <a:sym typeface="Helvetica Neue"/>
              </a:rPr>
              <a:t> </a:t>
            </a:r>
            <a:r>
              <a:rPr lang="es-ES" sz="2400" dirty="0" err="1">
                <a:solidFill>
                  <a:schemeClr val="dk1"/>
                </a:solidFill>
                <a:latin typeface="Helvetica Neue"/>
                <a:ea typeface="Helvetica Neue"/>
                <a:cs typeface="Helvetica Neue"/>
                <a:sym typeface="Helvetica Neue"/>
              </a:rPr>
              <a:t>mijenjaju</a:t>
            </a:r>
            <a:r>
              <a:rPr lang="es-ES" sz="2400" dirty="0">
                <a:solidFill>
                  <a:schemeClr val="dk1"/>
                </a:solidFill>
                <a:latin typeface="Helvetica Neue"/>
                <a:ea typeface="Helvetica Neue"/>
                <a:cs typeface="Helvetica Neue"/>
                <a:sym typeface="Helvetica Neue"/>
              </a:rPr>
              <a:t>.</a:t>
            </a:r>
            <a:endParaRPr dirty="0"/>
          </a:p>
        </p:txBody>
      </p:sp>
      <p:sp>
        <p:nvSpPr>
          <p:cNvPr id="170" name="Google Shape;170;p21"/>
          <p:cNvSpPr/>
          <p:nvPr/>
        </p:nvSpPr>
        <p:spPr>
          <a:xfrm>
            <a:off x="3240000" y="4356000"/>
            <a:ext cx="2880000" cy="4068000"/>
          </a:xfrm>
          <a:prstGeom prst="roundRect">
            <a:avLst>
              <a:gd name="adj" fmla="val 16667"/>
            </a:avLst>
          </a:prstGeom>
          <a:solidFill>
            <a:srgbClr val="4D94B7"/>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69850" marR="0" lvl="0" indent="0" algn="ctr" rtl="0">
              <a:lnSpc>
                <a:spcPct val="100000"/>
              </a:lnSpc>
              <a:spcBef>
                <a:spcPts val="0"/>
              </a:spcBef>
              <a:spcAft>
                <a:spcPts val="0"/>
              </a:spcAft>
              <a:buClr>
                <a:srgbClr val="000000"/>
              </a:buClr>
              <a:buSzPts val="2400"/>
              <a:buFont typeface="Arial"/>
              <a:buNone/>
            </a:pPr>
            <a:r>
              <a:rPr lang="hr-HR" sz="2400" b="1" i="0" u="none" strike="noStrike" cap="none" dirty="0">
                <a:solidFill>
                  <a:schemeClr val="lt1"/>
                </a:solidFill>
                <a:latin typeface="Helvetica Neue"/>
                <a:ea typeface="Helvetica Neue"/>
                <a:cs typeface="Helvetica Neue"/>
                <a:sym typeface="Helvetica Neue"/>
              </a:rPr>
              <a:t>Zaposlenici se mogu</a:t>
            </a:r>
            <a:r>
              <a:rPr lang="es-ES" sz="2400" b="1" i="0" u="none" strike="noStrike" cap="none" dirty="0">
                <a:solidFill>
                  <a:schemeClr val="lt1"/>
                </a:solidFill>
                <a:latin typeface="Helvetica Neue"/>
                <a:ea typeface="Helvetica Neue"/>
                <a:cs typeface="Helvetica Neue"/>
                <a:sym typeface="Helvetica Neue"/>
              </a:rPr>
              <a:t>…</a:t>
            </a:r>
            <a:endParaRPr dirty="0"/>
          </a:p>
        </p:txBody>
      </p:sp>
      <p:sp>
        <p:nvSpPr>
          <p:cNvPr id="171" name="Google Shape;171;p21"/>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a:ea typeface="Helvetica Neue"/>
                <a:cs typeface="Helvetica Neue"/>
                <a:sym typeface="Helvetica Neue"/>
              </a:rPr>
              <a:t>1. </a:t>
            </a:r>
            <a:r>
              <a:rPr lang="hr-HR" sz="4800" b="1" i="0" u="none" strike="noStrike" cap="none" dirty="0">
                <a:solidFill>
                  <a:srgbClr val="4D94B7"/>
                </a:solidFill>
                <a:latin typeface="Helvetica Neue"/>
                <a:ea typeface="Helvetica Neue"/>
                <a:cs typeface="Helvetica Neue"/>
                <a:sym typeface="Helvetica Neue"/>
              </a:rPr>
              <a:t>Obilježja i prednosti</a:t>
            </a:r>
            <a:endParaRP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2"/>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177" name="Google Shape;177;p22"/>
          <p:cNvSpPr txBox="1"/>
          <p:nvPr/>
        </p:nvSpPr>
        <p:spPr>
          <a:xfrm>
            <a:off x="4572000" y="3888000"/>
            <a:ext cx="9144000" cy="1569620"/>
          </a:xfrm>
          <a:prstGeom prst="rect">
            <a:avLst/>
          </a:prstGeom>
          <a:noFill/>
          <a:ln>
            <a:noFill/>
          </a:ln>
        </p:spPr>
        <p:txBody>
          <a:bodyPr spcFirstLastPara="1" wrap="square" lIns="91425" tIns="45700" rIns="91425" bIns="45700" anchor="t" anchorCtr="0">
            <a:noAutofit/>
          </a:bodyPr>
          <a:lstStyle/>
          <a:p>
            <a:pPr lvl="0" algn="ctr">
              <a:buClr>
                <a:srgbClr val="4D94B7"/>
              </a:buClr>
              <a:buSzPts val="4800"/>
            </a:pPr>
            <a:r>
              <a:rPr lang="pl-PL" sz="4800" b="1" dirty="0">
                <a:solidFill>
                  <a:srgbClr val="4D94B7"/>
                </a:solidFill>
                <a:latin typeface="Helvetica Neue"/>
                <a:ea typeface="Helvetica Neue"/>
                <a:cs typeface="Helvetica Neue"/>
                <a:sym typeface="Helvetica Neue"/>
              </a:rPr>
              <a:t>Ojačati svjesnost za razvoj intrapoduzetnika</a:t>
            </a:r>
          </a:p>
        </p:txBody>
      </p:sp>
      <p:sp>
        <p:nvSpPr>
          <p:cNvPr id="178" name="Google Shape;178;p22"/>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hr-HR" sz="6000" b="1" i="0" u="none" strike="noStrike" cap="none" dirty="0">
                <a:solidFill>
                  <a:srgbClr val="AED633"/>
                </a:solidFill>
                <a:latin typeface="Helvetica Neue"/>
                <a:ea typeface="Helvetica Neue"/>
                <a:cs typeface="Helvetica Neue"/>
                <a:sym typeface="Helvetica Neue"/>
              </a:rPr>
              <a:t>Cjelina</a:t>
            </a:r>
            <a:r>
              <a:rPr lang="es-ES" sz="6000" b="1" i="0" u="none" strike="noStrike" cap="none" dirty="0">
                <a:solidFill>
                  <a:srgbClr val="AED633"/>
                </a:solidFill>
                <a:latin typeface="Helvetica Neue"/>
                <a:ea typeface="Helvetica Neue"/>
                <a:cs typeface="Helvetica Neue"/>
                <a:sym typeface="Helvetica Neue"/>
              </a:rPr>
              <a:t> 2</a:t>
            </a:r>
            <a:endParaRPr dirty="0"/>
          </a:p>
        </p:txBody>
      </p:sp>
      <p:sp>
        <p:nvSpPr>
          <p:cNvPr id="179" name="Google Shape;179;p22"/>
          <p:cNvSpPr txBox="1"/>
          <p:nvPr/>
        </p:nvSpPr>
        <p:spPr>
          <a:xfrm>
            <a:off x="1296000" y="5544000"/>
            <a:ext cx="10980000" cy="3539390"/>
          </a:xfrm>
          <a:prstGeom prst="rect">
            <a:avLst/>
          </a:prstGeom>
          <a:noFill/>
          <a:ln>
            <a:noFill/>
          </a:ln>
        </p:spPr>
        <p:txBody>
          <a:bodyPr spcFirstLastPara="1" wrap="square" lIns="91425" tIns="45700" rIns="91425" bIns="45700" anchor="t" anchorCtr="0">
            <a:noAutofit/>
          </a:bodyPr>
          <a:lstStyle/>
          <a:p>
            <a:pPr lvl="0">
              <a:lnSpc>
                <a:spcPct val="200000"/>
              </a:lnSpc>
              <a:buSzPts val="2800"/>
            </a:pPr>
            <a:r>
              <a:rPr lang="es-ES" sz="2800" b="1" dirty="0">
                <a:solidFill>
                  <a:srgbClr val="AED633"/>
                </a:solidFill>
                <a:latin typeface="Helvetica Neue"/>
                <a:ea typeface="Helvetica Neue"/>
                <a:cs typeface="Helvetica Neue"/>
                <a:sym typeface="Helvetica Neue"/>
              </a:rPr>
              <a:t>2.1 </a:t>
            </a:r>
            <a:r>
              <a:rPr lang="es-ES" sz="2800" b="1" dirty="0" err="1">
                <a:solidFill>
                  <a:srgbClr val="AED633"/>
                </a:solidFill>
                <a:latin typeface="Helvetica Neue"/>
                <a:ea typeface="Helvetica Neue"/>
                <a:cs typeface="Helvetica Neue"/>
                <a:sym typeface="Helvetica Neue"/>
              </a:rPr>
              <a:t>Definicija</a:t>
            </a:r>
            <a:endParaRPr lang="es-ES" sz="2800" b="1" dirty="0">
              <a:solidFill>
                <a:srgbClr val="AED633"/>
              </a:solidFill>
              <a:latin typeface="Helvetica Neue"/>
              <a:ea typeface="Helvetica Neue"/>
              <a:cs typeface="Helvetica Neue"/>
              <a:sym typeface="Helvetica Neue"/>
            </a:endParaRPr>
          </a:p>
          <a:p>
            <a:pPr lvl="0">
              <a:lnSpc>
                <a:spcPct val="200000"/>
              </a:lnSpc>
              <a:buSzPts val="2800"/>
            </a:pPr>
            <a:r>
              <a:rPr lang="es-ES" sz="2800" b="1" dirty="0">
                <a:solidFill>
                  <a:srgbClr val="AED633"/>
                </a:solidFill>
                <a:latin typeface="Helvetica Neue"/>
                <a:ea typeface="Helvetica Neue"/>
                <a:cs typeface="Helvetica Neue"/>
                <a:sym typeface="Helvetica Neue"/>
              </a:rPr>
              <a:t>2.2 </a:t>
            </a:r>
            <a:r>
              <a:rPr lang="es-ES" sz="2800" b="1" dirty="0" err="1">
                <a:solidFill>
                  <a:srgbClr val="AED633"/>
                </a:solidFill>
                <a:latin typeface="Helvetica Neue"/>
                <a:ea typeface="Helvetica Neue"/>
                <a:cs typeface="Helvetica Neue"/>
                <a:sym typeface="Helvetica Neue"/>
              </a:rPr>
              <a:t>Učinci</a:t>
            </a:r>
            <a:endParaRPr lang="es-ES" sz="2800" b="1" dirty="0">
              <a:solidFill>
                <a:srgbClr val="AED633"/>
              </a:solidFill>
              <a:latin typeface="Helvetica Neue"/>
              <a:ea typeface="Helvetica Neue"/>
              <a:cs typeface="Helvetica Neue"/>
              <a:sym typeface="Helvetica Neue"/>
            </a:endParaRPr>
          </a:p>
          <a:p>
            <a:pPr lvl="0">
              <a:lnSpc>
                <a:spcPct val="200000"/>
              </a:lnSpc>
              <a:buSzPts val="2800"/>
            </a:pPr>
            <a:r>
              <a:rPr lang="es-ES" sz="2800" b="1" dirty="0">
                <a:solidFill>
                  <a:srgbClr val="AED633"/>
                </a:solidFill>
                <a:latin typeface="Helvetica Neue"/>
                <a:ea typeface="Helvetica Neue"/>
                <a:cs typeface="Helvetica Neue"/>
                <a:sym typeface="Helvetica Neue"/>
              </a:rPr>
              <a:t>2.3 </a:t>
            </a:r>
            <a:r>
              <a:rPr lang="es-ES" sz="2800" b="1" dirty="0" err="1">
                <a:solidFill>
                  <a:srgbClr val="AED633"/>
                </a:solidFill>
                <a:latin typeface="Helvetica Neue"/>
                <a:ea typeface="Helvetica Neue"/>
                <a:cs typeface="Helvetica Neue"/>
                <a:sym typeface="Helvetica Neue"/>
              </a:rPr>
              <a:t>Razvoj</a:t>
            </a:r>
            <a:r>
              <a:rPr lang="es-ES" sz="2800" b="1" dirty="0">
                <a:solidFill>
                  <a:srgbClr val="AED633"/>
                </a:solidFill>
                <a:latin typeface="Helvetica Neue"/>
                <a:ea typeface="Helvetica Neue"/>
                <a:cs typeface="Helvetica Neue"/>
                <a:sym typeface="Helvetica Neue"/>
              </a:rPr>
              <a:t> i </a:t>
            </a:r>
            <a:r>
              <a:rPr lang="es-ES" sz="2800" b="1" dirty="0" err="1">
                <a:solidFill>
                  <a:srgbClr val="AED633"/>
                </a:solidFill>
                <a:latin typeface="Helvetica Neue"/>
                <a:ea typeface="Helvetica Neue"/>
                <a:cs typeface="Helvetica Neue"/>
                <a:sym typeface="Helvetica Neue"/>
              </a:rPr>
              <a:t>praksa</a:t>
            </a:r>
            <a:endParaRPr lang="es-ES" sz="2800" b="1" dirty="0">
              <a:solidFill>
                <a:srgbClr val="AED633"/>
              </a:solidFill>
              <a:latin typeface="Helvetica Neue"/>
              <a:ea typeface="Helvetica Neue"/>
              <a:cs typeface="Helvetica Neue"/>
              <a:sym typeface="Helvetica Neue"/>
            </a:endParaRPr>
          </a:p>
          <a:p>
            <a:pPr lvl="0">
              <a:lnSpc>
                <a:spcPct val="200000"/>
              </a:lnSpc>
              <a:buSzPts val="2800"/>
            </a:pPr>
            <a:r>
              <a:rPr lang="es-ES" sz="2800" b="1" dirty="0">
                <a:solidFill>
                  <a:srgbClr val="AED633"/>
                </a:solidFill>
                <a:latin typeface="Helvetica Neue"/>
                <a:ea typeface="Helvetica Neue"/>
                <a:cs typeface="Helvetica Neue"/>
                <a:sym typeface="Helvetica Neue"/>
              </a:rPr>
              <a:t>2.4 </a:t>
            </a:r>
            <a:r>
              <a:rPr lang="es-ES" sz="2800" b="1" dirty="0" err="1">
                <a:solidFill>
                  <a:srgbClr val="AED633"/>
                </a:solidFill>
                <a:latin typeface="Helvetica Neue"/>
                <a:ea typeface="Helvetica Neue"/>
                <a:cs typeface="Helvetica Neue"/>
                <a:sym typeface="Helvetica Neue"/>
              </a:rPr>
              <a:t>Integracija</a:t>
            </a:r>
            <a:r>
              <a:rPr lang="es-ES" sz="2800" b="1" dirty="0">
                <a:solidFill>
                  <a:srgbClr val="AED633"/>
                </a:solidFill>
                <a:latin typeface="Helvetica Neue"/>
                <a:ea typeface="Helvetica Neue"/>
                <a:cs typeface="Helvetica Neue"/>
                <a:sym typeface="Helvetica Neue"/>
              </a:rPr>
              <a:t> u </a:t>
            </a:r>
            <a:r>
              <a:rPr lang="es-ES" sz="2800" b="1" dirty="0" err="1">
                <a:solidFill>
                  <a:srgbClr val="AED633"/>
                </a:solidFill>
                <a:latin typeface="Helvetica Neue"/>
                <a:ea typeface="Helvetica Neue"/>
                <a:cs typeface="Helvetica Neue"/>
                <a:sym typeface="Helvetica Neue"/>
              </a:rPr>
              <a:t>svakodnevni</a:t>
            </a:r>
            <a:r>
              <a:rPr lang="es-ES" sz="2800" b="1" dirty="0">
                <a:solidFill>
                  <a:srgbClr val="AED633"/>
                </a:solidFill>
                <a:latin typeface="Helvetica Neue"/>
                <a:ea typeface="Helvetica Neue"/>
                <a:cs typeface="Helvetica Neue"/>
                <a:sym typeface="Helvetica Neue"/>
              </a:rPr>
              <a:t> </a:t>
            </a:r>
            <a:r>
              <a:rPr lang="es-ES" sz="2800" b="1" dirty="0" err="1">
                <a:solidFill>
                  <a:srgbClr val="AED633"/>
                </a:solidFill>
                <a:latin typeface="Helvetica Neue"/>
                <a:ea typeface="Helvetica Neue"/>
                <a:cs typeface="Helvetica Neue"/>
                <a:sym typeface="Helvetica Neue"/>
              </a:rPr>
              <a:t>život</a:t>
            </a:r>
            <a:r>
              <a:rPr lang="es-ES" sz="2800" b="1" dirty="0">
                <a:solidFill>
                  <a:srgbClr val="AED633"/>
                </a:solidFill>
                <a:latin typeface="Helvetica Neue"/>
                <a:ea typeface="Helvetica Neue"/>
                <a:cs typeface="Helvetica Neue"/>
                <a:sym typeface="Helvetica Neue"/>
              </a:rPr>
              <a:t> i rad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3"/>
          <p:cNvPicPr preferRelativeResize="0"/>
          <p:nvPr/>
        </p:nvPicPr>
        <p:blipFill rotWithShape="1">
          <a:blip r:embed="rId3">
            <a:alphaModFix/>
          </a:blip>
          <a:srcRect/>
          <a:stretch/>
        </p:blipFill>
        <p:spPr>
          <a:xfrm>
            <a:off x="10730921" y="1366762"/>
            <a:ext cx="2433562" cy="1881540"/>
          </a:xfrm>
          <a:prstGeom prst="rect">
            <a:avLst/>
          </a:prstGeom>
          <a:noFill/>
          <a:ln>
            <a:noFill/>
          </a:ln>
        </p:spPr>
      </p:pic>
      <p:sp>
        <p:nvSpPr>
          <p:cNvPr id="185" name="Google Shape;185;p23"/>
          <p:cNvSpPr/>
          <p:nvPr/>
        </p:nvSpPr>
        <p:spPr>
          <a:xfrm>
            <a:off x="1296000" y="4032000"/>
            <a:ext cx="15840000" cy="1080000"/>
          </a:xfrm>
          <a:prstGeom prst="roundRect">
            <a:avLst>
              <a:gd name="adj" fmla="val 16667"/>
            </a:avLst>
          </a:prstGeom>
          <a:solidFill>
            <a:srgbClr val="4D94B7">
              <a:alpha val="77254"/>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lvl="0" algn="ctr">
              <a:lnSpc>
                <a:spcPct val="90000"/>
              </a:lnSpc>
              <a:buSzPts val="4800"/>
            </a:pPr>
            <a:r>
              <a:rPr lang="hr-HR" sz="2800" b="1" dirty="0">
                <a:solidFill>
                  <a:schemeClr val="dk1"/>
                </a:solidFill>
                <a:latin typeface="Helvetica Neue"/>
                <a:ea typeface="Helvetica Neue"/>
                <a:cs typeface="Helvetica Neue"/>
                <a:sym typeface="Helvetica Neue"/>
              </a:rPr>
              <a:t>Kako biste to definirali?</a:t>
            </a:r>
            <a:endParaRPr lang="hr-HR" sz="2800" b="1" i="0" u="none" strike="noStrike" cap="none" dirty="0">
              <a:solidFill>
                <a:srgbClr val="000000"/>
              </a:solidFill>
              <a:latin typeface="Helvetica Neue"/>
              <a:ea typeface="Helvetica Neue"/>
              <a:cs typeface="Helvetica Neue"/>
              <a:sym typeface="Helvetica Neue"/>
            </a:endParaRPr>
          </a:p>
        </p:txBody>
      </p:sp>
      <p:sp>
        <p:nvSpPr>
          <p:cNvPr id="186" name="Google Shape;186;p23"/>
          <p:cNvSpPr/>
          <p:nvPr/>
        </p:nvSpPr>
        <p:spPr>
          <a:xfrm>
            <a:off x="1476000" y="590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hr-HR" sz="2400">
                <a:solidFill>
                  <a:schemeClr val="dk1"/>
                </a:solidFill>
                <a:latin typeface="Helvetica Neue"/>
                <a:ea typeface="Helvetica Neue"/>
                <a:cs typeface="Helvetica Neue"/>
                <a:sym typeface="Helvetica Neue"/>
              </a:rPr>
              <a:t>Interakcija puna poštovanja</a:t>
            </a:r>
            <a:endParaRPr lang="hr-HR" sz="2400" b="0" i="0" u="none" strike="noStrike" cap="none">
              <a:solidFill>
                <a:schemeClr val="dk1"/>
              </a:solidFill>
              <a:latin typeface="Helvetica Neue"/>
              <a:ea typeface="Helvetica Neue"/>
              <a:cs typeface="Helvetica Neue"/>
              <a:sym typeface="Helvetica Neue"/>
            </a:endParaRPr>
          </a:p>
        </p:txBody>
      </p:sp>
      <p:sp>
        <p:nvSpPr>
          <p:cNvPr id="187" name="Google Shape;187;p23"/>
          <p:cNvSpPr/>
          <p:nvPr/>
        </p:nvSpPr>
        <p:spPr>
          <a:xfrm>
            <a:off x="6696000" y="590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hr-HR" sz="2400">
                <a:solidFill>
                  <a:schemeClr val="dk1"/>
                </a:solidFill>
                <a:latin typeface="Helvetica Neue"/>
                <a:ea typeface="Helvetica Neue"/>
                <a:cs typeface="Helvetica Neue"/>
                <a:sym typeface="Helvetica Neue"/>
              </a:rPr>
              <a:t>Zahvalnost u korištenju resursa</a:t>
            </a:r>
            <a:endParaRPr lang="hr-HR" sz="2400" b="0" i="0" u="none" strike="noStrike" cap="none">
              <a:solidFill>
                <a:schemeClr val="dk1"/>
              </a:solidFill>
              <a:latin typeface="Helvetica Neue"/>
              <a:ea typeface="Helvetica Neue"/>
              <a:cs typeface="Helvetica Neue"/>
              <a:sym typeface="Helvetica Neue"/>
            </a:endParaRPr>
          </a:p>
        </p:txBody>
      </p:sp>
      <p:sp>
        <p:nvSpPr>
          <p:cNvPr id="188" name="Google Shape;188;p23"/>
          <p:cNvSpPr/>
          <p:nvPr/>
        </p:nvSpPr>
        <p:spPr>
          <a:xfrm>
            <a:off x="11916000" y="734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hr-HR" sz="2400">
                <a:solidFill>
                  <a:schemeClr val="dk1"/>
                </a:solidFill>
                <a:latin typeface="Helvetica Neue"/>
                <a:ea typeface="Helvetica Neue"/>
                <a:cs typeface="Helvetica Neue"/>
                <a:sym typeface="Helvetica Neue"/>
              </a:rPr>
              <a:t>Budite svjesni vlastitih misli i ideja</a:t>
            </a:r>
            <a:endParaRPr lang="hr-HR" sz="2400" b="0" i="0" u="none" strike="noStrike" cap="none">
              <a:solidFill>
                <a:schemeClr val="dk1"/>
              </a:solidFill>
              <a:latin typeface="Helvetica Neue"/>
              <a:ea typeface="Helvetica Neue"/>
              <a:cs typeface="Helvetica Neue"/>
              <a:sym typeface="Helvetica Neue"/>
            </a:endParaRPr>
          </a:p>
        </p:txBody>
      </p:sp>
      <p:sp>
        <p:nvSpPr>
          <p:cNvPr id="189" name="Google Shape;189;p23"/>
          <p:cNvSpPr/>
          <p:nvPr/>
        </p:nvSpPr>
        <p:spPr>
          <a:xfrm>
            <a:off x="11916000" y="590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hr-HR" sz="2400">
                <a:solidFill>
                  <a:schemeClr val="dk1"/>
                </a:solidFill>
                <a:latin typeface="Helvetica Neue"/>
                <a:ea typeface="Helvetica Neue"/>
                <a:cs typeface="Helvetica Neue"/>
                <a:sym typeface="Helvetica Neue"/>
              </a:rPr>
              <a:t>Uvažavanje drugih</a:t>
            </a:r>
          </a:p>
        </p:txBody>
      </p:sp>
      <p:sp>
        <p:nvSpPr>
          <p:cNvPr id="190" name="Google Shape;190;p23"/>
          <p:cNvSpPr/>
          <p:nvPr/>
        </p:nvSpPr>
        <p:spPr>
          <a:xfrm>
            <a:off x="6696000" y="734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hr-HR" sz="2400" b="0" i="0" u="none" strike="noStrike" cap="none">
                <a:solidFill>
                  <a:schemeClr val="dk1"/>
                </a:solidFill>
                <a:latin typeface="Helvetica Neue"/>
                <a:ea typeface="Helvetica Neue"/>
                <a:cs typeface="Helvetica Neue"/>
                <a:sym typeface="Helvetica Neue"/>
              </a:rPr>
              <a:t>Otpornost</a:t>
            </a:r>
            <a:endParaRPr lang="hr-HR" sz="2400" b="0" i="0" u="none" strike="noStrike" cap="none">
              <a:solidFill>
                <a:srgbClr val="000000"/>
              </a:solidFill>
              <a:latin typeface="Helvetica Neue"/>
              <a:ea typeface="Helvetica Neue"/>
              <a:cs typeface="Helvetica Neue"/>
              <a:sym typeface="Helvetica Neue"/>
            </a:endParaRPr>
          </a:p>
        </p:txBody>
      </p:sp>
      <p:sp>
        <p:nvSpPr>
          <p:cNvPr id="191" name="Google Shape;191;p23"/>
          <p:cNvSpPr/>
          <p:nvPr/>
        </p:nvSpPr>
        <p:spPr>
          <a:xfrm>
            <a:off x="1476000" y="734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buSzPts val="2400"/>
            </a:pPr>
            <a:r>
              <a:rPr lang="hr-HR" sz="2400">
                <a:solidFill>
                  <a:schemeClr val="dk1"/>
                </a:solidFill>
                <a:latin typeface="Helvetica Neue"/>
                <a:ea typeface="Helvetica Neue"/>
                <a:cs typeface="Helvetica Neue"/>
                <a:sym typeface="Helvetica Neue"/>
              </a:rPr>
              <a:t>Zahvalnost u korištenju vlastitih resursa</a:t>
            </a:r>
            <a:endParaRPr lang="hr-HR" sz="2400" b="0" i="0" u="none" strike="noStrike" cap="none">
              <a:solidFill>
                <a:srgbClr val="000000"/>
              </a:solidFill>
              <a:latin typeface="Helvetica Neue"/>
              <a:ea typeface="Helvetica Neue"/>
              <a:cs typeface="Helvetica Neue"/>
              <a:sym typeface="Helvetica Neue"/>
            </a:endParaRPr>
          </a:p>
        </p:txBody>
      </p:sp>
      <p:sp>
        <p:nvSpPr>
          <p:cNvPr id="192" name="Google Shape;192;p23"/>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hr-HR" sz="2800" b="1" i="0" u="none" strike="noStrike" cap="none">
                <a:solidFill>
                  <a:srgbClr val="AED633"/>
                </a:solidFill>
                <a:latin typeface="Helvetica Neue"/>
                <a:ea typeface="Helvetica Neue"/>
                <a:cs typeface="Helvetica Neue"/>
                <a:sym typeface="Helvetica Neue"/>
              </a:rPr>
              <a:t>2.1 Definicija</a:t>
            </a:r>
            <a:endParaRPr lang="hr-HR" sz="1400" b="0" i="0" u="none" strike="noStrike" cap="none">
              <a:solidFill>
                <a:srgbClr val="000000"/>
              </a:solidFill>
              <a:latin typeface="Helvetica Neue"/>
              <a:ea typeface="Helvetica Neue"/>
              <a:cs typeface="Helvetica Neue"/>
              <a:sym typeface="Helvetica Neue"/>
            </a:endParaRPr>
          </a:p>
        </p:txBody>
      </p:sp>
      <p:sp>
        <p:nvSpPr>
          <p:cNvPr id="193" name="Google Shape;193;p23"/>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dirty="0">
                <a:solidFill>
                  <a:srgbClr val="4D94B7"/>
                </a:solidFill>
                <a:latin typeface="Helvetica Neue"/>
                <a:ea typeface="Helvetica Neue"/>
                <a:cs typeface="Helvetica Neue"/>
                <a:sym typeface="Helvetica Neue"/>
              </a:rPr>
              <a:t>2. Svjesnost</a:t>
            </a:r>
            <a:endParaRPr lang="hr-HR" sz="1400" b="0" i="0" u="none" strike="noStrike" cap="none" dirty="0">
              <a:solidFill>
                <a:srgbClr val="000000"/>
              </a:solidFill>
              <a:latin typeface="Helvetica Neue"/>
              <a:ea typeface="Helvetica Neue"/>
              <a:cs typeface="Helvetica Neue"/>
              <a:sym typeface="Helvetica Neue"/>
            </a:endParaRPr>
          </a:p>
        </p:txBody>
      </p:sp>
      <p:sp>
        <p:nvSpPr>
          <p:cNvPr id="194" name="Google Shape;194;p23"/>
          <p:cNvSpPr/>
          <p:nvPr/>
        </p:nvSpPr>
        <p:spPr>
          <a:xfrm>
            <a:off x="6732000" y="4896000"/>
            <a:ext cx="5040000" cy="936000"/>
          </a:xfrm>
          <a:prstGeom prst="ellipse">
            <a:avLst/>
          </a:prstGeom>
          <a:solidFill>
            <a:srgbClr val="BFBFB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r-HR" sz="2400" b="0" i="0" u="none" strike="noStrike" cap="none" dirty="0">
                <a:solidFill>
                  <a:schemeClr val="lt1"/>
                </a:solidFill>
                <a:latin typeface="Helvetica Neue"/>
                <a:ea typeface="Helvetica Neue"/>
                <a:cs typeface="Helvetica Neue"/>
                <a:sym typeface="Helvetica Neue"/>
              </a:rPr>
              <a:t>Na primjer:</a:t>
            </a:r>
            <a:endParaRPr lang="hr-HR" dirty="0"/>
          </a:p>
        </p:txBody>
      </p:sp>
      <p:grpSp>
        <p:nvGrpSpPr>
          <p:cNvPr id="195" name="Google Shape;195;p23"/>
          <p:cNvGrpSpPr/>
          <p:nvPr/>
        </p:nvGrpSpPr>
        <p:grpSpPr>
          <a:xfrm>
            <a:off x="12537116" y="60266"/>
            <a:ext cx="5040000" cy="2890769"/>
            <a:chOff x="12537116" y="60266"/>
            <a:chExt cx="5040000" cy="2890769"/>
          </a:xfrm>
        </p:grpSpPr>
        <p:pic>
          <p:nvPicPr>
            <p:cNvPr id="196" name="Google Shape;196;p23" descr="Wolken-Gedankenblase"/>
            <p:cNvPicPr preferRelativeResize="0"/>
            <p:nvPr/>
          </p:nvPicPr>
          <p:blipFill rotWithShape="1">
            <a:blip r:embed="rId4">
              <a:alphaModFix/>
            </a:blip>
            <a:srcRect b="28114"/>
            <a:stretch/>
          </p:blipFill>
          <p:spPr>
            <a:xfrm>
              <a:off x="12537116" y="60266"/>
              <a:ext cx="5040000" cy="2890769"/>
            </a:xfrm>
            <a:prstGeom prst="rect">
              <a:avLst/>
            </a:prstGeom>
            <a:noFill/>
            <a:ln>
              <a:noFill/>
            </a:ln>
          </p:spPr>
        </p:pic>
        <p:pic>
          <p:nvPicPr>
            <p:cNvPr id="197" name="Google Shape;197;p23" descr="Unterschrift Silhouette"/>
            <p:cNvPicPr preferRelativeResize="0"/>
            <p:nvPr/>
          </p:nvPicPr>
          <p:blipFill rotWithShape="1">
            <a:blip r:embed="rId5">
              <a:alphaModFix/>
            </a:blip>
            <a:srcRect/>
            <a:stretch/>
          </p:blipFill>
          <p:spPr>
            <a:xfrm>
              <a:off x="14387704" y="468761"/>
              <a:ext cx="914400" cy="914400"/>
            </a:xfrm>
            <a:prstGeom prst="rect">
              <a:avLst/>
            </a:prstGeom>
            <a:noFill/>
            <a:ln>
              <a:noFill/>
            </a:ln>
          </p:spPr>
        </p:pic>
        <p:sp>
          <p:nvSpPr>
            <p:cNvPr id="198" name="Google Shape;198;p23"/>
            <p:cNvSpPr txBox="1"/>
            <p:nvPr/>
          </p:nvSpPr>
          <p:spPr>
            <a:xfrm>
              <a:off x="12988004" y="1383161"/>
              <a:ext cx="3967996" cy="1551422"/>
            </a:xfrm>
            <a:prstGeom prst="rect">
              <a:avLst/>
            </a:prstGeom>
            <a:noFill/>
            <a:ln>
              <a:noFill/>
            </a:ln>
          </p:spPr>
          <p:txBody>
            <a:bodyPr spcFirstLastPara="1" wrap="square" lIns="91425" tIns="45700" rIns="91425" bIns="45700" anchor="t" anchorCtr="0">
              <a:noAutofit/>
            </a:bodyPr>
            <a:lstStyle/>
            <a:p>
              <a:pPr lvl="0" algn="ctr">
                <a:buSzPts val="2400"/>
              </a:pPr>
              <a:r>
                <a:rPr lang="hr-HR" sz="2400" b="1">
                  <a:solidFill>
                    <a:schemeClr val="dk1"/>
                  </a:solidFill>
                  <a:latin typeface="Helvetica Neue"/>
                  <a:ea typeface="Helvetica Neue"/>
                  <a:cs typeface="Helvetica Neue"/>
                  <a:sym typeface="Helvetica Neue"/>
                </a:rPr>
                <a:t>Možemo li pronaći naslov za sve ove stavke?</a:t>
              </a:r>
              <a:endParaRPr lang="hr-HR" sz="2400" b="1" i="0" u="none" strike="noStrike" cap="none">
                <a:solidFill>
                  <a:schemeClr val="dk1"/>
                </a:solidFill>
                <a:latin typeface="Helvetica Neue"/>
                <a:ea typeface="Helvetica Neue"/>
                <a:cs typeface="Helvetica Neue"/>
                <a:sym typeface="Helvetica Neue"/>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6"/>
                                        </p:tgtEl>
                                        <p:attrNameLst>
                                          <p:attrName>style.visibility</p:attrName>
                                        </p:attrNameLst>
                                      </p:cBhvr>
                                      <p:to>
                                        <p:strVal val="visible"/>
                                      </p:to>
                                    </p:set>
                                    <p:animEffect transition="in" filter="fade">
                                      <p:cBhvr>
                                        <p:cTn id="11" dur="1500"/>
                                        <p:tgtEl>
                                          <p:spTgt spid="186"/>
                                        </p:tgtEl>
                                      </p:cBhvr>
                                    </p:animEffect>
                                  </p:childTnLst>
                                </p:cTn>
                              </p:par>
                              <p:par>
                                <p:cTn id="12" presetID="10" presetClass="entr" presetSubtype="0" fill="hold" nodeType="withEffect">
                                  <p:stCondLst>
                                    <p:cond delay="0"/>
                                  </p:stCondLst>
                                  <p:childTnLst>
                                    <p:set>
                                      <p:cBhvr>
                                        <p:cTn id="13" dur="1" fill="hold">
                                          <p:stCondLst>
                                            <p:cond delay="0"/>
                                          </p:stCondLst>
                                        </p:cTn>
                                        <p:tgtEl>
                                          <p:spTgt spid="187"/>
                                        </p:tgtEl>
                                        <p:attrNameLst>
                                          <p:attrName>style.visibility</p:attrName>
                                        </p:attrNameLst>
                                      </p:cBhvr>
                                      <p:to>
                                        <p:strVal val="visible"/>
                                      </p:to>
                                    </p:set>
                                    <p:animEffect transition="in" filter="fade">
                                      <p:cBhvr>
                                        <p:cTn id="14" dur="1500"/>
                                        <p:tgtEl>
                                          <p:spTgt spid="187"/>
                                        </p:tgtEl>
                                      </p:cBhvr>
                                    </p:animEffect>
                                  </p:childTnLst>
                                </p:cTn>
                              </p:par>
                              <p:par>
                                <p:cTn id="15" presetID="10" presetClass="entr" presetSubtype="0" fill="hold" nodeType="with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fade">
                                      <p:cBhvr>
                                        <p:cTn id="17" dur="1500"/>
                                        <p:tgtEl>
                                          <p:spTgt spid="189"/>
                                        </p:tgtEl>
                                      </p:cBhvr>
                                    </p:animEffect>
                                  </p:childTnLst>
                                </p:cTn>
                              </p:par>
                              <p:par>
                                <p:cTn id="18" presetID="10" presetClass="entr" presetSubtype="0" fill="hold" nodeType="withEffect">
                                  <p:stCondLst>
                                    <p:cond delay="0"/>
                                  </p:stCondLst>
                                  <p:childTnLst>
                                    <p:set>
                                      <p:cBhvr>
                                        <p:cTn id="19" dur="1" fill="hold">
                                          <p:stCondLst>
                                            <p:cond delay="0"/>
                                          </p:stCondLst>
                                        </p:cTn>
                                        <p:tgtEl>
                                          <p:spTgt spid="191"/>
                                        </p:tgtEl>
                                        <p:attrNameLst>
                                          <p:attrName>style.visibility</p:attrName>
                                        </p:attrNameLst>
                                      </p:cBhvr>
                                      <p:to>
                                        <p:strVal val="visible"/>
                                      </p:to>
                                    </p:set>
                                    <p:animEffect transition="in" filter="fade">
                                      <p:cBhvr>
                                        <p:cTn id="20" dur="1500"/>
                                        <p:tgtEl>
                                          <p:spTgt spid="191"/>
                                        </p:tgtEl>
                                      </p:cBhvr>
                                    </p:animEffect>
                                  </p:childTnLst>
                                </p:cTn>
                              </p:par>
                              <p:par>
                                <p:cTn id="21" presetID="10" presetClass="entr" presetSubtype="0" fill="hold" nodeType="withEffect">
                                  <p:stCondLst>
                                    <p:cond delay="0"/>
                                  </p:stCondLst>
                                  <p:childTnLst>
                                    <p:set>
                                      <p:cBhvr>
                                        <p:cTn id="22" dur="1" fill="hold">
                                          <p:stCondLst>
                                            <p:cond delay="0"/>
                                          </p:stCondLst>
                                        </p:cTn>
                                        <p:tgtEl>
                                          <p:spTgt spid="190"/>
                                        </p:tgtEl>
                                        <p:attrNameLst>
                                          <p:attrName>style.visibility</p:attrName>
                                        </p:attrNameLst>
                                      </p:cBhvr>
                                      <p:to>
                                        <p:strVal val="visible"/>
                                      </p:to>
                                    </p:set>
                                    <p:animEffect transition="in" filter="fade">
                                      <p:cBhvr>
                                        <p:cTn id="23" dur="1500"/>
                                        <p:tgtEl>
                                          <p:spTgt spid="190"/>
                                        </p:tgtEl>
                                      </p:cBhvr>
                                    </p:animEffect>
                                  </p:childTnLst>
                                </p:cTn>
                              </p:par>
                              <p:par>
                                <p:cTn id="24" presetID="10" presetClass="entr" presetSubtype="0" fill="hold" nodeType="withEffect">
                                  <p:stCondLst>
                                    <p:cond delay="0"/>
                                  </p:stCondLst>
                                  <p:childTnLst>
                                    <p:set>
                                      <p:cBhvr>
                                        <p:cTn id="25" dur="1" fill="hold">
                                          <p:stCondLst>
                                            <p:cond delay="0"/>
                                          </p:stCondLst>
                                        </p:cTn>
                                        <p:tgtEl>
                                          <p:spTgt spid="188"/>
                                        </p:tgtEl>
                                        <p:attrNameLst>
                                          <p:attrName>style.visibility</p:attrName>
                                        </p:attrNameLst>
                                      </p:cBhvr>
                                      <p:to>
                                        <p:strVal val="visible"/>
                                      </p:to>
                                    </p:set>
                                    <p:animEffect transition="in" filter="fade">
                                      <p:cBhvr>
                                        <p:cTn id="26" dur="1500"/>
                                        <p:tgtEl>
                                          <p:spTgt spid="18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5"/>
                                        </p:tgtEl>
                                        <p:attrNameLst>
                                          <p:attrName>style.visibility</p:attrName>
                                        </p:attrNameLst>
                                      </p:cBhvr>
                                      <p:to>
                                        <p:strVal val="visible"/>
                                      </p:to>
                                    </p:set>
                                    <p:animEffect transition="in" filter="fade">
                                      <p:cBhvr>
                                        <p:cTn id="3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2138</Words>
  <Application>Microsoft Office PowerPoint</Application>
  <PresentationFormat>Benutzerdefiniert</PresentationFormat>
  <Paragraphs>395</Paragraphs>
  <Slides>31</Slides>
  <Notes>31</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31</vt:i4>
      </vt:variant>
    </vt:vector>
  </HeadingPairs>
  <TitlesOfParts>
    <vt:vector size="38" baseType="lpstr">
      <vt:lpstr>Helvetica Neue</vt:lpstr>
      <vt:lpstr>Calibri</vt:lpstr>
      <vt:lpstr>Arial</vt:lpstr>
      <vt:lpstr>Noto Sans Symbols</vt:lpstr>
      <vt:lpstr>Diseño personalizado</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Jennifer Voepel</cp:lastModifiedBy>
  <cp:revision>14</cp:revision>
  <dcterms:created xsi:type="dcterms:W3CDTF">2022-01-27T16:04:38Z</dcterms:created>
  <dcterms:modified xsi:type="dcterms:W3CDTF">2024-02-05T00:26:15Z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