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3" r:id="rId3"/>
  </p:sldMasterIdLst>
  <p:notesMasterIdLst>
    <p:notesMasterId r:id="rId35"/>
  </p:notesMasterIdLst>
  <p:handoutMasterIdLst>
    <p:handoutMasterId r:id="rId36"/>
  </p:handoutMasterIdLst>
  <p:sldIdLst>
    <p:sldId id="256" r:id="rId4"/>
    <p:sldId id="257" r:id="rId5"/>
    <p:sldId id="258" r:id="rId6"/>
    <p:sldId id="259" r:id="rId7"/>
    <p:sldId id="293" r:id="rId8"/>
    <p:sldId id="261" r:id="rId9"/>
    <p:sldId id="262" r:id="rId10"/>
    <p:sldId id="263" r:id="rId11"/>
    <p:sldId id="264" r:id="rId12"/>
    <p:sldId id="265" r:id="rId13"/>
    <p:sldId id="266" r:id="rId14"/>
    <p:sldId id="267" r:id="rId15"/>
    <p:sldId id="268" r:id="rId16"/>
    <p:sldId id="269" r:id="rId17"/>
    <p:sldId id="290" r:id="rId18"/>
    <p:sldId id="271" r:id="rId19"/>
    <p:sldId id="291" r:id="rId20"/>
    <p:sldId id="273" r:id="rId21"/>
    <p:sldId id="274" r:id="rId22"/>
    <p:sldId id="275" r:id="rId23"/>
    <p:sldId id="276" r:id="rId24"/>
    <p:sldId id="298" r:id="rId25"/>
    <p:sldId id="278" r:id="rId26"/>
    <p:sldId id="289" r:id="rId27"/>
    <p:sldId id="292" r:id="rId28"/>
    <p:sldId id="284" r:id="rId29"/>
    <p:sldId id="296" r:id="rId30"/>
    <p:sldId id="286" r:id="rId31"/>
    <p:sldId id="287" r:id="rId32"/>
    <p:sldId id="294" r:id="rId33"/>
    <p:sldId id="288" r:id="rId34"/>
  </p:sldIdLst>
  <p:sldSz cx="18288000" cy="10287000"/>
  <p:notesSz cx="18288000" cy="10287000"/>
  <p:embeddedFontLst>
    <p:embeddedFont>
      <p:font typeface="Helvetica Neue"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FkifIhWJYAN4mtAopQbX3pWRa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712" autoAdjust="0"/>
  </p:normalViewPr>
  <p:slideViewPr>
    <p:cSldViewPr snapToGrid="0">
      <p:cViewPr varScale="1">
        <p:scale>
          <a:sx n="59" d="100"/>
          <a:sy n="59" d="100"/>
        </p:scale>
        <p:origin x="96" y="244"/>
      </p:cViewPr>
      <p:guideLst>
        <p:guide orient="horz" pos="2880"/>
        <p:guide pos="2160"/>
      </p:guideLst>
    </p:cSldViewPr>
  </p:slideViewPr>
  <p:outlineViewPr>
    <p:cViewPr>
      <p:scale>
        <a:sx n="100" d="100"/>
        <a:sy n="100" d="100"/>
      </p:scale>
      <p:origin x="0" y="-2720"/>
    </p:cViewPr>
  </p:outlineViewPr>
  <p:notesTextViewPr>
    <p:cViewPr>
      <p:scale>
        <a:sx n="1" d="1"/>
        <a:sy n="1" d="1"/>
      </p:scale>
      <p:origin x="0" y="0"/>
    </p:cViewPr>
  </p:notesTextViewPr>
  <p:sorterViewPr>
    <p:cViewPr>
      <p:scale>
        <a:sx n="100" d="100"/>
        <a:sy n="100" d="100"/>
      </p:scale>
      <p:origin x="0" y="-9412"/>
    </p:cViewPr>
  </p:sorterViewPr>
  <p:notesViewPr>
    <p:cSldViewPr snapToGrid="0">
      <p:cViewPr varScale="1">
        <p:scale>
          <a:sx n="65" d="100"/>
          <a:sy n="65" d="100"/>
        </p:scale>
        <p:origin x="480"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20" Type="http://schemas.openxmlformats.org/officeDocument/2006/relationships/slide" Target="slides/slide17.xml"/><Relationship Id="rId5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A0DDE-181C-4911-AC6B-44EAFAE58F2C}"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a:p>
      </dgm:t>
    </dgm:pt>
    <dgm:pt modelId="{F5F6A12E-9DAD-4C45-935E-3DE66086DA90}">
      <dgm:prSet phldrT="[Text]"/>
      <dgm:spPr/>
      <dgm:t>
        <a:bodyPr/>
        <a:lstStyle/>
        <a:p>
          <a:pPr>
            <a:defRPr>
              <a:latin typeface="Helvetica Neue" panose="020B0604020202020204" charset="0"/>
            </a:defRPr>
          </a:pPr>
          <a:r>
            <a:t> </a:t>
          </a:r>
        </a:p>
      </dgm:t>
    </dgm:pt>
    <dgm:pt modelId="{C7175300-535E-41AD-9D73-5FA0A268981D}" type="sibTrans" cxnId="{6DA634A4-688B-40B6-AEC0-0670DACE2CFF}">
      <dgm:prSet/>
      <dgm:spPr/>
      <dgm:t>
        <a:bodyPr/>
        <a:lstStyle/>
        <a:p>
          <a:endParaRPr>
            <a:latin typeface="Helvetica Neue" panose="020B0604020202020204" charset="0"/>
          </a:endParaRPr>
        </a:p>
      </dgm:t>
    </dgm:pt>
    <dgm:pt modelId="{0C52D2A2-657D-4A0C-A532-44B795BD1EA0}" type="parTrans" cxnId="{6DA634A4-688B-40B6-AEC0-0670DACE2CFF}">
      <dgm:prSet/>
      <dgm:spPr/>
      <dgm:t>
        <a:bodyPr/>
        <a:lstStyle/>
        <a:p>
          <a:endParaRPr>
            <a:latin typeface="Helvetica Neue" panose="020B0604020202020204" charset="0"/>
          </a:endParaRPr>
        </a:p>
      </dgm:t>
    </dgm:pt>
    <dgm:pt modelId="{36ACB54E-942F-4C1D-8899-912DF9145210}" type="pres">
      <dgm:prSet presAssocID="{B05A0DDE-181C-4911-AC6B-44EAFAE58F2C}" presName="Name0" presStyleCnt="0">
        <dgm:presLayoutVars>
          <dgm:chMax val="4"/>
          <dgm:resizeHandles val="exact"/>
        </dgm:presLayoutVars>
      </dgm:prSet>
      <dgm:spPr/>
    </dgm:pt>
    <dgm:pt modelId="{8BC16806-ECBE-4F1D-B734-E192684F1710}" type="pres">
      <dgm:prSet presAssocID="{B05A0DDE-181C-4911-AC6B-44EAFAE58F2C}" presName="ellipse" presStyleLbl="trBgShp" presStyleIdx="0" presStyleCnt="1"/>
      <dgm:spPr/>
    </dgm:pt>
    <dgm:pt modelId="{F53B6B00-6649-4C5C-8ADD-C3156B88F4F7}" type="pres">
      <dgm:prSet presAssocID="{B05A0DDE-181C-4911-AC6B-44EAFAE58F2C}" presName="arrow1" presStyleLbl="fgShp" presStyleIdx="0" presStyleCnt="1"/>
      <dgm:spPr/>
    </dgm:pt>
    <dgm:pt modelId="{BE2BAD76-CA5F-48B9-8633-21E7324664E0}" type="pres">
      <dgm:prSet presAssocID="{B05A0DDE-181C-4911-AC6B-44EAFAE58F2C}" presName="rectangle" presStyleLbl="revTx" presStyleIdx="0" presStyleCnt="1" custScaleY="3000">
        <dgm:presLayoutVars>
          <dgm:bulletEnabled val="1"/>
        </dgm:presLayoutVars>
      </dgm:prSet>
      <dgm:spPr/>
    </dgm:pt>
    <dgm:pt modelId="{AC4789E8-BEF4-43E5-8774-F42035D394A3}" type="pres">
      <dgm:prSet presAssocID="{B05A0DDE-181C-4911-AC6B-44EAFAE58F2C}" presName="funnel" presStyleLbl="trAlignAcc1" presStyleIdx="0" presStyleCnt="1"/>
      <dgm:spPr>
        <a:solidFill>
          <a:srgbClr val="4D94B7">
            <a:alpha val="40000"/>
          </a:srgbClr>
        </a:solidFill>
        <a:ln>
          <a:solidFill>
            <a:srgbClr val="4D94B7"/>
          </a:solidFill>
        </a:ln>
      </dgm:spPr>
    </dgm:pt>
  </dgm:ptLst>
  <dgm:cxnLst>
    <dgm:cxn modelId="{1AB96D14-98B9-4068-94A8-1D13D4F9A1C7}" type="presOf" srcId="{B05A0DDE-181C-4911-AC6B-44EAFAE58F2C}" destId="{36ACB54E-942F-4C1D-8899-912DF9145210}" srcOrd="0" destOrd="0" presId="urn:microsoft.com/office/officeart/2005/8/layout/funnel1"/>
    <dgm:cxn modelId="{6DA634A4-688B-40B6-AEC0-0670DACE2CFF}" srcId="{B05A0DDE-181C-4911-AC6B-44EAFAE58F2C}" destId="{F5F6A12E-9DAD-4C45-935E-3DE66086DA90}" srcOrd="0" destOrd="0" parTransId="{0C52D2A2-657D-4A0C-A532-44B795BD1EA0}" sibTransId="{C7175300-535E-41AD-9D73-5FA0A268981D}"/>
    <dgm:cxn modelId="{8B066FE9-3EC3-48AF-8F12-1B8DFD05A874}" type="presOf" srcId="{F5F6A12E-9DAD-4C45-935E-3DE66086DA90}" destId="{BE2BAD76-CA5F-48B9-8633-21E7324664E0}" srcOrd="0" destOrd="0" presId="urn:microsoft.com/office/officeart/2005/8/layout/funnel1"/>
    <dgm:cxn modelId="{48664D4C-36CB-4192-AE1B-68F85FB8924C}" type="presParOf" srcId="{36ACB54E-942F-4C1D-8899-912DF9145210}" destId="{8BC16806-ECBE-4F1D-B734-E192684F1710}" srcOrd="0" destOrd="0" presId="urn:microsoft.com/office/officeart/2005/8/layout/funnel1"/>
    <dgm:cxn modelId="{E665FF1D-CA31-4824-A59A-0050CA8CB19D}" type="presParOf" srcId="{36ACB54E-942F-4C1D-8899-912DF9145210}" destId="{F53B6B00-6649-4C5C-8ADD-C3156B88F4F7}" srcOrd="1" destOrd="0" presId="urn:microsoft.com/office/officeart/2005/8/layout/funnel1"/>
    <dgm:cxn modelId="{1E36F30C-55A6-4D40-B634-4302CD7DCB59}" type="presParOf" srcId="{36ACB54E-942F-4C1D-8899-912DF9145210}" destId="{BE2BAD76-CA5F-48B9-8633-21E7324664E0}" srcOrd="2" destOrd="0" presId="urn:microsoft.com/office/officeart/2005/8/layout/funnel1"/>
    <dgm:cxn modelId="{2B6AE3E3-A178-48F6-84E8-E16E201A5041}" type="presParOf" srcId="{36ACB54E-942F-4C1D-8899-912DF9145210}" destId="{AC4789E8-BEF4-43E5-8774-F42035D394A3}" srcOrd="3"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16806-ECBE-4F1D-B734-E192684F1710}">
      <dsp:nvSpPr>
        <dsp:cNvPr id="0" name=""/>
        <dsp:cNvSpPr/>
      </dsp:nvSpPr>
      <dsp:spPr>
        <a:xfrm>
          <a:off x="4174410" y="409117"/>
          <a:ext cx="3831300" cy="133056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F53B6B00-6649-4C5C-8ADD-C3156B88F4F7}">
      <dsp:nvSpPr>
        <dsp:cNvPr id="0" name=""/>
        <dsp:cNvSpPr/>
      </dsp:nvSpPr>
      <dsp:spPr>
        <a:xfrm>
          <a:off x="5724750" y="3667207"/>
          <a:ext cx="742500" cy="475200"/>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BE2BAD76-CA5F-48B9-8633-21E7324664E0}">
      <dsp:nvSpPr>
        <dsp:cNvPr id="0" name=""/>
        <dsp:cNvSpPr/>
      </dsp:nvSpPr>
      <dsp:spPr>
        <a:xfrm>
          <a:off x="4314000" y="4479502"/>
          <a:ext cx="3564000" cy="2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defRPr>
              <a:latin typeface="Helvetica Neue" panose="020B0604020202020204" charset="0"/>
            </a:defRPr>
          </a:pPr>
          <a:r>
            <a:rPr sz="500" kern="1200"/>
            <a:t> </a:t>
          </a:r>
        </a:p>
      </dsp:txBody>
      <dsp:txXfrm>
        <a:off x="4314000" y="4479502"/>
        <a:ext cx="3564000" cy="26730"/>
      </dsp:txXfrm>
    </dsp:sp>
    <dsp:sp modelId="{AC4789E8-BEF4-43E5-8774-F42035D394A3}">
      <dsp:nvSpPr>
        <dsp:cNvPr id="0" name=""/>
        <dsp:cNvSpPr/>
      </dsp:nvSpPr>
      <dsp:spPr>
        <a:xfrm>
          <a:off x="4017000" y="245767"/>
          <a:ext cx="4158000" cy="3326400"/>
        </a:xfrm>
        <a:prstGeom prst="funnel">
          <a:avLst/>
        </a:prstGeom>
        <a:solidFill>
          <a:srgbClr val="4D94B7">
            <a:alpha val="40000"/>
          </a:srgbClr>
        </a:solidFill>
        <a:ln w="9525" cap="flat" cmpd="sng" algn="ctr">
          <a:solidFill>
            <a:srgbClr val="4D94B7"/>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0AE847F-80DB-814B-5D23-758D564E6235}"/>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de-DE" dirty="0">
              <a:latin typeface="Helvetica Neue" panose="020B0604020202020204" charset="0"/>
            </a:endParaRPr>
          </a:p>
        </p:txBody>
      </p:sp>
      <p:sp>
        <p:nvSpPr>
          <p:cNvPr id="3" name="Datumsplatzhalter 2">
            <a:extLst>
              <a:ext uri="{FF2B5EF4-FFF2-40B4-BE49-F238E27FC236}">
                <a16:creationId xmlns:a16="http://schemas.microsoft.com/office/drawing/2014/main" id="{806672ED-80C6-8B89-F3EB-2FE1753FAC3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84F13536-A9C4-4EDD-B67A-6C7BD277E36B}" type="datetimeFigureOut">
              <a:rPr lang="de-DE" smtClean="0">
                <a:latin typeface="Helvetica Neue" panose="020B0604020202020204" charset="0"/>
              </a:rPr>
              <a:t>05.02.2024</a:t>
            </a:fld>
            <a:endParaRPr lang="de-DE" dirty="0">
              <a:latin typeface="Helvetica Neue" panose="020B0604020202020204" charset="0"/>
            </a:endParaRPr>
          </a:p>
        </p:txBody>
      </p:sp>
      <p:sp>
        <p:nvSpPr>
          <p:cNvPr id="4" name="Fußzeilenplatzhalter 3">
            <a:extLst>
              <a:ext uri="{FF2B5EF4-FFF2-40B4-BE49-F238E27FC236}">
                <a16:creationId xmlns:a16="http://schemas.microsoft.com/office/drawing/2014/main" id="{F352A7F9-67E9-BFA6-6351-35393333AA45}"/>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de-DE" dirty="0">
              <a:latin typeface="Helvetica Neue" panose="020B0604020202020204" charset="0"/>
            </a:endParaRPr>
          </a:p>
        </p:txBody>
      </p:sp>
      <p:sp>
        <p:nvSpPr>
          <p:cNvPr id="5" name="Foliennummernplatzhalter 4">
            <a:extLst>
              <a:ext uri="{FF2B5EF4-FFF2-40B4-BE49-F238E27FC236}">
                <a16:creationId xmlns:a16="http://schemas.microsoft.com/office/drawing/2014/main" id="{D5468A27-BA00-CC64-5EC7-9038C930D922}"/>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B3F32184-D2A2-43D3-8810-3F00BBEFE108}" type="slidenum">
              <a:rPr lang="de-DE" smtClean="0">
                <a:latin typeface="Helvetica Neue" panose="020B0604020202020204" charset="0"/>
              </a:rPr>
              <a:t>‹Nr.›</a:t>
            </a:fld>
            <a:endParaRPr lang="de-DE" dirty="0">
              <a:latin typeface="Helvetica Neue" panose="020B0604020202020204" charset="0"/>
            </a:endParaRPr>
          </a:p>
        </p:txBody>
      </p:sp>
    </p:spTree>
    <p:extLst>
      <p:ext uri="{BB962C8B-B14F-4D97-AF65-F5344CB8AC3E}">
        <p14:creationId xmlns:p14="http://schemas.microsoft.com/office/powerpoint/2010/main" val="1881131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panose="020B0604020202020204" charset="0"/>
                <a:ea typeface="Helvetica Neue" panose="020B060402020202020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panose="020B0604020202020204" charset="0"/>
                <a:ea typeface="Helvetica Neue" panose="020B060402020202020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panose="020B0604020202020204" charset="0"/>
                <a:ea typeface="Helvetica Neue" panose="020B060402020202020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lvl1pPr>
              <a:defRPr>
                <a:latin typeface="Helvetica Neue" panose="020B0604020202020204" charset="0"/>
              </a:defRPr>
            </a:lvl1pPr>
          </a:lstStyle>
          <a:p>
            <a:pPr algn="r">
              <a:buSzPts val="1200"/>
            </a:pPr>
            <a:fld id="{00000000-1234-1234-1234-123412341234}" type="slidenum">
              <a:rPr lang="es-ES" sz="1200" smtClean="0">
                <a:solidFill>
                  <a:schemeClr val="dk1"/>
                </a:solidFill>
                <a:ea typeface="Calibri"/>
                <a:cs typeface="Calibri"/>
                <a:sym typeface="Calibri"/>
              </a:rPr>
              <a:pPr algn="r">
                <a:buSzPts val="1200"/>
              </a:pPr>
              <a:t>‹Nr.›</a:t>
            </a:fld>
            <a:endParaRPr sz="120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Neue" panose="020B0604020202020204" charset="0"/>
        <a:ea typeface="Helvetica Neue" panose="020B060402020202020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68" name="Google Shape;6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panose="020B0604020202020204" charset="0"/>
            </a:endParaRPr>
          </a:p>
        </p:txBody>
      </p:sp>
      <p:sp>
        <p:nvSpPr>
          <p:cNvPr id="190" name="Google Shape;190;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panose="020B0604020202020204" charset="0"/>
            </a:endParaRPr>
          </a:p>
        </p:txBody>
      </p:sp>
      <p:sp>
        <p:nvSpPr>
          <p:cNvPr id="202" name="Google Shape;202;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panose="020B0604020202020204" charset="0"/>
            </a:endParaRPr>
          </a:p>
        </p:txBody>
      </p:sp>
      <p:sp>
        <p:nvSpPr>
          <p:cNvPr id="214" name="Google Shape;214;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panose="020B0604020202020204" charset="0"/>
            </a:endParaRPr>
          </a:p>
        </p:txBody>
      </p:sp>
      <p:sp>
        <p:nvSpPr>
          <p:cNvPr id="232" name="Google Shape;232;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panose="020B0604020202020204" charset="0"/>
            </a:endParaRPr>
          </a:p>
        </p:txBody>
      </p:sp>
      <p:sp>
        <p:nvSpPr>
          <p:cNvPr id="247" name="Google Shape;247;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490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279" name="Google Shape;279;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342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303" name="Google Shape;303;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316" name="Google Shape;316;p3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75" name="Google Shape;7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panose="020B0604020202020204" charset="0"/>
            </a:endParaRPr>
          </a:p>
        </p:txBody>
      </p:sp>
      <p:sp>
        <p:nvSpPr>
          <p:cNvPr id="332" name="Google Shape;332;p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panose="020B0604020202020204" charset="0"/>
            </a:endParaRPr>
          </a:p>
        </p:txBody>
      </p:sp>
      <p:sp>
        <p:nvSpPr>
          <p:cNvPr id="363" name="Google Shape;363;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panose="020B0604020202020204" charset="0"/>
            </a:endParaRPr>
          </a:p>
        </p:txBody>
      </p:sp>
      <p:sp>
        <p:nvSpPr>
          <p:cNvPr id="407" name="Google Shape;407;p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472" name="Google Shape;472;p3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4112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987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523" name="Google Shape;523;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523" name="Google Shape;523;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3903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566" name="Google Shape;566;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581" name="Google Shape;581;p4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latin typeface="Helvetica Neue" panose="020B0604020202020204" charset="0"/>
              </a:rPr>
              <a:t>29</a:t>
            </a:fld>
            <a:endParaRPr>
              <a:latin typeface="Helvetica Neue" panose="020B060402020202020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581" name="Google Shape;581;p4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latin typeface="Helvetica Neue" panose="020B0604020202020204" charset="0"/>
              </a:rPr>
              <a:t>30</a:t>
            </a:fld>
            <a:endParaRPr>
              <a:latin typeface="Helvetica Neue" panose="020B0604020202020204" charset="0"/>
            </a:endParaRPr>
          </a:p>
        </p:txBody>
      </p:sp>
    </p:spTree>
    <p:extLst>
      <p:ext uri="{BB962C8B-B14F-4D97-AF65-F5344CB8AC3E}">
        <p14:creationId xmlns:p14="http://schemas.microsoft.com/office/powerpoint/2010/main" val="105964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95" name="Google Shape;95;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588" name="Google Shape;588;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117" name="Google Shape;11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180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136" name="Google Shape;136;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latin typeface="Helvetica Neue" panose="020B0604020202020204" charset="0"/>
            </a:endParaRPr>
          </a:p>
        </p:txBody>
      </p:sp>
      <p:sp>
        <p:nvSpPr>
          <p:cNvPr id="154" name="Google Shape;154;p2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ea typeface="Calibri"/>
                <a:cs typeface="Calibri"/>
                <a:sym typeface="Calibri"/>
              </a:rPr>
              <a:t>7</a:t>
            </a:fld>
            <a:endParaRPr sz="1200" b="0" i="0" u="none" strike="noStrike" cap="none">
              <a:solidFill>
                <a:srgbClr val="000000"/>
              </a:solidFill>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panose="020B0604020202020204" charset="0"/>
            </a:endParaRPr>
          </a:p>
        </p:txBody>
      </p:sp>
      <p:sp>
        <p:nvSpPr>
          <p:cNvPr id="166" name="Google Shape;16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9"/>
        <p:cNvGrpSpPr/>
        <p:nvPr/>
      </p:nvGrpSpPr>
      <p:grpSpPr>
        <a:xfrm>
          <a:off x="0" y="0"/>
          <a:ext cx="0" cy="0"/>
          <a:chOff x="0" y="0"/>
          <a:chExt cx="0" cy="0"/>
        </a:xfrm>
      </p:grpSpPr>
      <p:pic>
        <p:nvPicPr>
          <p:cNvPr id="40" name="Google Shape;40;p18"/>
          <p:cNvPicPr preferRelativeResize="0"/>
          <p:nvPr/>
        </p:nvPicPr>
        <p:blipFill rotWithShape="1">
          <a:blip r:embed="rId2">
            <a:alphaModFix/>
          </a:blip>
          <a:srcRect/>
          <a:stretch/>
        </p:blipFill>
        <p:spPr>
          <a:xfrm>
            <a:off x="1295400" y="324000"/>
            <a:ext cx="1596494" cy="749022"/>
          </a:xfrm>
          <a:prstGeom prst="rect">
            <a:avLst/>
          </a:prstGeom>
          <a:noFill/>
          <a:ln>
            <a:noFill/>
          </a:ln>
        </p:spPr>
      </p:pic>
      <p:pic>
        <p:nvPicPr>
          <p:cNvPr id="41" name="Google Shape;41;p18"/>
          <p:cNvPicPr preferRelativeResize="0"/>
          <p:nvPr/>
        </p:nvPicPr>
        <p:blipFill rotWithShape="1">
          <a:blip r:embed="rId3">
            <a:alphaModFix/>
          </a:blip>
          <a:srcRect/>
          <a:stretch/>
        </p:blipFill>
        <p:spPr>
          <a:xfrm>
            <a:off x="17131569" y="1028701"/>
            <a:ext cx="276224" cy="276224"/>
          </a:xfrm>
          <a:prstGeom prst="rect">
            <a:avLst/>
          </a:prstGeom>
          <a:noFill/>
          <a:ln>
            <a:noFill/>
          </a:ln>
        </p:spPr>
      </p:pic>
      <p:pic>
        <p:nvPicPr>
          <p:cNvPr id="42" name="Google Shape;42;p18"/>
          <p:cNvPicPr preferRelativeResize="0"/>
          <p:nvPr/>
        </p:nvPicPr>
        <p:blipFill rotWithShape="1">
          <a:blip r:embed="rId4">
            <a:alphaModFix/>
          </a:blip>
          <a:srcRect/>
          <a:stretch/>
        </p:blipFill>
        <p:spPr>
          <a:xfrm>
            <a:off x="880560" y="1117481"/>
            <a:ext cx="388731" cy="123825"/>
          </a:xfrm>
          <a:prstGeom prst="rect">
            <a:avLst/>
          </a:prstGeom>
          <a:noFill/>
          <a:ln>
            <a:noFill/>
          </a:ln>
        </p:spPr>
      </p:pic>
      <p:pic>
        <p:nvPicPr>
          <p:cNvPr id="43" name="Google Shape;43;p18"/>
          <p:cNvPicPr preferRelativeResize="0"/>
          <p:nvPr/>
        </p:nvPicPr>
        <p:blipFill rotWithShape="1">
          <a:blip r:embed="rId5">
            <a:alphaModFix/>
          </a:blip>
          <a:srcRect/>
          <a:stretch/>
        </p:blipFill>
        <p:spPr>
          <a:xfrm>
            <a:off x="16936029" y="9135565"/>
            <a:ext cx="388731" cy="123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61"/>
        <p:cNvGrpSpPr/>
        <p:nvPr/>
      </p:nvGrpSpPr>
      <p:grpSpPr>
        <a:xfrm>
          <a:off x="0" y="0"/>
          <a:ext cx="0" cy="0"/>
          <a:chOff x="0" y="0"/>
          <a:chExt cx="0" cy="0"/>
        </a:xfrm>
      </p:grpSpPr>
      <p:pic>
        <p:nvPicPr>
          <p:cNvPr id="63" name="Google Shape;63;p46"/>
          <p:cNvPicPr preferRelativeResize="0"/>
          <p:nvPr/>
        </p:nvPicPr>
        <p:blipFill rotWithShape="1">
          <a:blip r:embed="rId2">
            <a:alphaModFix/>
          </a:blip>
          <a:srcRect/>
          <a:stretch/>
        </p:blipFill>
        <p:spPr>
          <a:xfrm>
            <a:off x="17131569" y="1028701"/>
            <a:ext cx="276224" cy="276224"/>
          </a:xfrm>
          <a:prstGeom prst="rect">
            <a:avLst/>
          </a:prstGeom>
          <a:noFill/>
          <a:ln>
            <a:noFill/>
          </a:ln>
        </p:spPr>
      </p:pic>
      <p:pic>
        <p:nvPicPr>
          <p:cNvPr id="64" name="Google Shape;64;p46"/>
          <p:cNvPicPr preferRelativeResize="0"/>
          <p:nvPr/>
        </p:nvPicPr>
        <p:blipFill rotWithShape="1">
          <a:blip r:embed="rId3">
            <a:alphaModFix/>
          </a:blip>
          <a:srcRect/>
          <a:stretch/>
        </p:blipFill>
        <p:spPr>
          <a:xfrm>
            <a:off x="880560" y="1117481"/>
            <a:ext cx="388731" cy="123825"/>
          </a:xfrm>
          <a:prstGeom prst="rect">
            <a:avLst/>
          </a:prstGeom>
          <a:noFill/>
          <a:ln>
            <a:noFill/>
          </a:ln>
        </p:spPr>
      </p:pic>
      <p:pic>
        <p:nvPicPr>
          <p:cNvPr id="65" name="Google Shape;65;p46"/>
          <p:cNvPicPr preferRelativeResize="0"/>
          <p:nvPr/>
        </p:nvPicPr>
        <p:blipFill rotWithShape="1">
          <a:blip r:embed="rId4">
            <a:alphaModFix/>
          </a:blip>
          <a:srcRect/>
          <a:stretch/>
        </p:blipFill>
        <p:spPr>
          <a:xfrm>
            <a:off x="16936029" y="9135565"/>
            <a:ext cx="388731" cy="123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heme" Target="../theme/theme2.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image" Target="../media/image7.png"/><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heme" Target="../theme/theme3.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image" Target="../media/image7.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1542056" y="1245596"/>
            <a:ext cx="14968219" cy="0"/>
          </a:xfrm>
          <a:custGeom>
            <a:avLst/>
            <a:gdLst/>
            <a:ahLst/>
            <a:cxnLst/>
            <a:rect l="l" t="t" r="r" b="b"/>
            <a:pathLst>
              <a:path w="14968219" h="120000" extrusionOk="0">
                <a:moveTo>
                  <a:pt x="0" y="0"/>
                </a:moveTo>
                <a:lnTo>
                  <a:pt x="14967781"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sp>
        <p:nvSpPr>
          <p:cNvPr id="11" name="Google Shape;11;p15"/>
          <p:cNvSpPr/>
          <p:nvPr/>
        </p:nvSpPr>
        <p:spPr>
          <a:xfrm>
            <a:off x="1970110" y="9032117"/>
            <a:ext cx="14615794" cy="0"/>
          </a:xfrm>
          <a:custGeom>
            <a:avLst/>
            <a:gdLst/>
            <a:ahLst/>
            <a:cxnLst/>
            <a:rect l="l" t="t" r="r" b="b"/>
            <a:pathLst>
              <a:path w="14615794" h="120000" extrusionOk="0">
                <a:moveTo>
                  <a:pt x="0" y="0"/>
                </a:moveTo>
                <a:lnTo>
                  <a:pt x="14615238"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sp>
        <p:nvSpPr>
          <p:cNvPr id="12" name="Google Shape;12;p15"/>
          <p:cNvSpPr/>
          <p:nvPr/>
        </p:nvSpPr>
        <p:spPr>
          <a:xfrm>
            <a:off x="1274106" y="1627368"/>
            <a:ext cx="0" cy="6497320"/>
          </a:xfrm>
          <a:custGeom>
            <a:avLst/>
            <a:gdLst/>
            <a:ahLst/>
            <a:cxnLst/>
            <a:rect l="l" t="t" r="r" b="b"/>
            <a:pathLst>
              <a:path w="120000" h="6497320" extrusionOk="0">
                <a:moveTo>
                  <a:pt x="0" y="0"/>
                </a:moveTo>
                <a:lnTo>
                  <a:pt x="0" y="6497271"/>
                </a:lnTo>
              </a:path>
            </a:pathLst>
          </a:custGeom>
          <a:noFill/>
          <a:ln w="37075" cap="flat" cmpd="sng">
            <a:solidFill>
              <a:srgbClr val="4D94B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sp>
        <p:nvSpPr>
          <p:cNvPr id="13" name="Google Shape;13;p15"/>
          <p:cNvSpPr/>
          <p:nvPr/>
        </p:nvSpPr>
        <p:spPr>
          <a:xfrm>
            <a:off x="17073948" y="1809750"/>
            <a:ext cx="0" cy="6832600"/>
          </a:xfrm>
          <a:custGeom>
            <a:avLst/>
            <a:gdLst/>
            <a:ahLst/>
            <a:cxnLst/>
            <a:rect l="l" t="t" r="r" b="b"/>
            <a:pathLst>
              <a:path w="120000" h="6832600" extrusionOk="0">
                <a:moveTo>
                  <a:pt x="0" y="0"/>
                </a:moveTo>
                <a:lnTo>
                  <a:pt x="0" y="6832555"/>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pic>
        <p:nvPicPr>
          <p:cNvPr id="14" name="Google Shape;14;p15"/>
          <p:cNvPicPr preferRelativeResize="0"/>
          <p:nvPr/>
        </p:nvPicPr>
        <p:blipFill rotWithShape="1">
          <a:blip r:embed="rId3">
            <a:alphaModFix/>
          </a:blip>
          <a:srcRect/>
          <a:stretch/>
        </p:blipFill>
        <p:spPr>
          <a:xfrm>
            <a:off x="16512506" y="8916083"/>
            <a:ext cx="720646" cy="228599"/>
          </a:xfrm>
          <a:prstGeom prst="rect">
            <a:avLst/>
          </a:prstGeom>
          <a:noFill/>
          <a:ln>
            <a:noFill/>
          </a:ln>
        </p:spPr>
      </p:pic>
      <p:pic>
        <p:nvPicPr>
          <p:cNvPr id="15" name="Google Shape;15;p15"/>
          <p:cNvPicPr preferRelativeResize="0"/>
          <p:nvPr/>
        </p:nvPicPr>
        <p:blipFill rotWithShape="1">
          <a:blip r:embed="rId4">
            <a:alphaModFix/>
          </a:blip>
          <a:srcRect/>
          <a:stretch/>
        </p:blipFill>
        <p:spPr>
          <a:xfrm>
            <a:off x="16509838" y="723900"/>
            <a:ext cx="1085850" cy="1085850"/>
          </a:xfrm>
          <a:prstGeom prst="rect">
            <a:avLst/>
          </a:prstGeom>
          <a:noFill/>
          <a:ln>
            <a:noFill/>
          </a:ln>
        </p:spPr>
      </p:pic>
      <p:pic>
        <p:nvPicPr>
          <p:cNvPr id="16" name="Google Shape;16;p15"/>
          <p:cNvPicPr preferRelativeResize="0"/>
          <p:nvPr/>
        </p:nvPicPr>
        <p:blipFill rotWithShape="1">
          <a:blip r:embed="rId5">
            <a:alphaModFix/>
          </a:blip>
          <a:srcRect/>
          <a:stretch/>
        </p:blipFill>
        <p:spPr>
          <a:xfrm>
            <a:off x="693760" y="8124640"/>
            <a:ext cx="1276349" cy="1276349"/>
          </a:xfrm>
          <a:prstGeom prst="rect">
            <a:avLst/>
          </a:prstGeom>
          <a:noFill/>
          <a:ln>
            <a:noFill/>
          </a:ln>
        </p:spPr>
      </p:pic>
      <p:pic>
        <p:nvPicPr>
          <p:cNvPr id="17" name="Google Shape;17;p15"/>
          <p:cNvPicPr preferRelativeResize="0"/>
          <p:nvPr/>
        </p:nvPicPr>
        <p:blipFill rotWithShape="1">
          <a:blip r:embed="rId6">
            <a:alphaModFix/>
          </a:blip>
          <a:srcRect/>
          <a:stretch/>
        </p:blipFill>
        <p:spPr>
          <a:xfrm>
            <a:off x="1162547" y="1151436"/>
            <a:ext cx="720646" cy="228599"/>
          </a:xfrm>
          <a:prstGeom prst="rect">
            <a:avLst/>
          </a:prstGeom>
          <a:noFill/>
          <a:ln>
            <a:noFill/>
          </a:ln>
        </p:spPr>
      </p:pic>
      <p:sp>
        <p:nvSpPr>
          <p:cNvPr id="22" name="Google Shape;22;p15"/>
          <p:cNvSpPr txBox="1"/>
          <p:nvPr/>
        </p:nvSpPr>
        <p:spPr>
          <a:xfrm>
            <a:off x="16403212" y="8451621"/>
            <a:ext cx="676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panose="020F0502020204030204" pitchFamily="34" charset="0"/>
                <a:ea typeface="Calibri"/>
                <a:cs typeface="Calibri" panose="020F0502020204030204" pitchFamily="34" charset="0"/>
                <a:sym typeface="Calibri"/>
              </a:rPr>
              <a:t>‹Nr.›</a:t>
            </a:fld>
            <a:endParaRPr sz="18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 name="CuadroTexto 27">
            <a:extLst>
              <a:ext uri="{FF2B5EF4-FFF2-40B4-BE49-F238E27FC236}">
                <a16:creationId xmlns:a16="http://schemas.microsoft.com/office/drawing/2014/main" id="{36905CCC-74B4-7CA4-AF54-9ADA8ED0323A}"/>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0F6F7118-6FE3-E603-1D65-6822A19D25D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A2BE72F6-F448-F9D1-B546-EE700449EF6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17"/>
          <p:cNvPicPr preferRelativeResize="0"/>
          <p:nvPr/>
        </p:nvPicPr>
        <p:blipFill rotWithShape="1">
          <a:blip r:embed="rId4">
            <a:alphaModFix/>
          </a:blip>
          <a:srcRect/>
          <a:stretch/>
        </p:blipFill>
        <p:spPr>
          <a:xfrm>
            <a:off x="881449" y="9069571"/>
            <a:ext cx="276224" cy="276224"/>
          </a:xfrm>
          <a:prstGeom prst="rect">
            <a:avLst/>
          </a:prstGeom>
          <a:noFill/>
          <a:ln>
            <a:noFill/>
          </a:ln>
        </p:spPr>
      </p:pic>
      <p:sp>
        <p:nvSpPr>
          <p:cNvPr id="26" name="Google Shape;26;p17"/>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sp>
        <p:nvSpPr>
          <p:cNvPr id="27" name="Google Shape;27;p17"/>
          <p:cNvSpPr/>
          <p:nvPr/>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sp>
        <p:nvSpPr>
          <p:cNvPr id="28" name="Google Shape;28;p17"/>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sp>
        <p:nvSpPr>
          <p:cNvPr id="29" name="Google Shape;29;p17"/>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pic>
        <p:nvPicPr>
          <p:cNvPr id="31" name="Google Shape;31;p17"/>
          <p:cNvPicPr preferRelativeResize="0"/>
          <p:nvPr/>
        </p:nvPicPr>
        <p:blipFill rotWithShape="1">
          <a:blip r:embed="rId5">
            <a:alphaModFix/>
          </a:blip>
          <a:srcRect/>
          <a:stretch/>
        </p:blipFill>
        <p:spPr>
          <a:xfrm>
            <a:off x="17131569" y="1028701"/>
            <a:ext cx="276224" cy="276224"/>
          </a:xfrm>
          <a:prstGeom prst="rect">
            <a:avLst/>
          </a:prstGeom>
          <a:noFill/>
          <a:ln>
            <a:noFill/>
          </a:ln>
        </p:spPr>
      </p:pic>
      <p:pic>
        <p:nvPicPr>
          <p:cNvPr id="32" name="Google Shape;32;p17"/>
          <p:cNvPicPr preferRelativeResize="0"/>
          <p:nvPr/>
        </p:nvPicPr>
        <p:blipFill rotWithShape="1">
          <a:blip r:embed="rId6">
            <a:alphaModFix/>
          </a:blip>
          <a:srcRect/>
          <a:stretch/>
        </p:blipFill>
        <p:spPr>
          <a:xfrm>
            <a:off x="880560" y="1117481"/>
            <a:ext cx="388731" cy="123825"/>
          </a:xfrm>
          <a:prstGeom prst="rect">
            <a:avLst/>
          </a:prstGeom>
          <a:noFill/>
          <a:ln>
            <a:noFill/>
          </a:ln>
        </p:spPr>
      </p:pic>
      <p:pic>
        <p:nvPicPr>
          <p:cNvPr id="33" name="Google Shape;33;p17"/>
          <p:cNvPicPr preferRelativeResize="0"/>
          <p:nvPr/>
        </p:nvPicPr>
        <p:blipFill rotWithShape="1">
          <a:blip r:embed="rId7">
            <a:alphaModFix/>
          </a:blip>
          <a:srcRect/>
          <a:stretch/>
        </p:blipFill>
        <p:spPr>
          <a:xfrm>
            <a:off x="16936029" y="9135565"/>
            <a:ext cx="388731" cy="123825"/>
          </a:xfrm>
          <a:prstGeom prst="rect">
            <a:avLst/>
          </a:prstGeom>
          <a:noFill/>
          <a:ln>
            <a:noFill/>
          </a:ln>
        </p:spPr>
      </p:pic>
      <p:pic>
        <p:nvPicPr>
          <p:cNvPr id="34" name="Google Shape;34;p17"/>
          <p:cNvPicPr preferRelativeResize="0"/>
          <p:nvPr/>
        </p:nvPicPr>
        <p:blipFill rotWithShape="1">
          <a:blip r:embed="rId8">
            <a:alphaModFix/>
          </a:blip>
          <a:srcRect/>
          <a:stretch/>
        </p:blipFill>
        <p:spPr>
          <a:xfrm>
            <a:off x="1295400" y="324000"/>
            <a:ext cx="1596494" cy="749022"/>
          </a:xfrm>
          <a:prstGeom prst="rect">
            <a:avLst/>
          </a:prstGeom>
          <a:noFill/>
          <a:ln>
            <a:noFill/>
          </a:ln>
        </p:spPr>
      </p:pic>
      <p:sp>
        <p:nvSpPr>
          <p:cNvPr id="38" name="Google Shape;38;p17"/>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panose="020F0502020204030204" pitchFamily="34" charset="0"/>
                <a:ea typeface="Calibri"/>
                <a:cs typeface="Calibri" panose="020F0502020204030204" pitchFamily="34" charset="0"/>
                <a:sym typeface="Calibri"/>
              </a:rPr>
              <a:t>‹Nr.›</a:t>
            </a:fld>
            <a:endParaRPr sz="18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 name="CuadroTexto 27">
            <a:extLst>
              <a:ext uri="{FF2B5EF4-FFF2-40B4-BE49-F238E27FC236}">
                <a16:creationId xmlns:a16="http://schemas.microsoft.com/office/drawing/2014/main" id="{753540A5-5180-EF54-FDEB-BEE9908DECE5}"/>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2394CBAC-EC39-987F-F499-23DA344971B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6670687E-7F67-3997-3EAE-AB760577DDC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p44"/>
          <p:cNvPicPr preferRelativeResize="0"/>
          <p:nvPr/>
        </p:nvPicPr>
        <p:blipFill rotWithShape="1">
          <a:blip r:embed="rId4">
            <a:alphaModFix/>
          </a:blip>
          <a:srcRect/>
          <a:stretch/>
        </p:blipFill>
        <p:spPr>
          <a:xfrm>
            <a:off x="881449" y="9069571"/>
            <a:ext cx="276224" cy="276224"/>
          </a:xfrm>
          <a:prstGeom prst="rect">
            <a:avLst/>
          </a:prstGeom>
          <a:noFill/>
          <a:ln>
            <a:noFill/>
          </a:ln>
        </p:spPr>
      </p:pic>
      <p:sp>
        <p:nvSpPr>
          <p:cNvPr id="47" name="Google Shape;47;p44"/>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sp>
        <p:nvSpPr>
          <p:cNvPr id="48" name="Google Shape;48;p44"/>
          <p:cNvSpPr/>
          <p:nvPr/>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sp>
        <p:nvSpPr>
          <p:cNvPr id="49" name="Google Shape;49;p44"/>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sp>
        <p:nvSpPr>
          <p:cNvPr id="50" name="Google Shape;50;p44"/>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pic>
        <p:nvPicPr>
          <p:cNvPr id="52" name="Google Shape;52;p44"/>
          <p:cNvPicPr preferRelativeResize="0"/>
          <p:nvPr/>
        </p:nvPicPr>
        <p:blipFill rotWithShape="1">
          <a:blip r:embed="rId5">
            <a:alphaModFix/>
          </a:blip>
          <a:srcRect/>
          <a:stretch/>
        </p:blipFill>
        <p:spPr>
          <a:xfrm>
            <a:off x="17131569" y="1028701"/>
            <a:ext cx="276224" cy="276224"/>
          </a:xfrm>
          <a:prstGeom prst="rect">
            <a:avLst/>
          </a:prstGeom>
          <a:noFill/>
          <a:ln>
            <a:noFill/>
          </a:ln>
        </p:spPr>
      </p:pic>
      <p:pic>
        <p:nvPicPr>
          <p:cNvPr id="53" name="Google Shape;53;p44"/>
          <p:cNvPicPr preferRelativeResize="0"/>
          <p:nvPr/>
        </p:nvPicPr>
        <p:blipFill rotWithShape="1">
          <a:blip r:embed="rId6">
            <a:alphaModFix/>
          </a:blip>
          <a:srcRect/>
          <a:stretch/>
        </p:blipFill>
        <p:spPr>
          <a:xfrm>
            <a:off x="880560" y="1117481"/>
            <a:ext cx="388731" cy="123825"/>
          </a:xfrm>
          <a:prstGeom prst="rect">
            <a:avLst/>
          </a:prstGeom>
          <a:noFill/>
          <a:ln>
            <a:noFill/>
          </a:ln>
        </p:spPr>
      </p:pic>
      <p:pic>
        <p:nvPicPr>
          <p:cNvPr id="54" name="Google Shape;54;p44"/>
          <p:cNvPicPr preferRelativeResize="0"/>
          <p:nvPr/>
        </p:nvPicPr>
        <p:blipFill rotWithShape="1">
          <a:blip r:embed="rId7">
            <a:alphaModFix/>
          </a:blip>
          <a:srcRect/>
          <a:stretch/>
        </p:blipFill>
        <p:spPr>
          <a:xfrm>
            <a:off x="16936029" y="9135565"/>
            <a:ext cx="388731" cy="123825"/>
          </a:xfrm>
          <a:prstGeom prst="rect">
            <a:avLst/>
          </a:prstGeom>
          <a:noFill/>
          <a:ln>
            <a:noFill/>
          </a:ln>
        </p:spPr>
      </p:pic>
      <p:pic>
        <p:nvPicPr>
          <p:cNvPr id="55" name="Google Shape;55;p44"/>
          <p:cNvPicPr preferRelativeResize="0"/>
          <p:nvPr/>
        </p:nvPicPr>
        <p:blipFill rotWithShape="1">
          <a:blip r:embed="rId8">
            <a:alphaModFix/>
          </a:blip>
          <a:srcRect/>
          <a:stretch/>
        </p:blipFill>
        <p:spPr>
          <a:xfrm>
            <a:off x="1295400" y="324000"/>
            <a:ext cx="1596494" cy="749022"/>
          </a:xfrm>
          <a:prstGeom prst="rect">
            <a:avLst/>
          </a:prstGeom>
          <a:noFill/>
          <a:ln>
            <a:noFill/>
          </a:ln>
        </p:spPr>
      </p:pic>
      <p:sp>
        <p:nvSpPr>
          <p:cNvPr id="59" name="Google Shape;59;p44"/>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panose="020F0502020204030204" pitchFamily="34" charset="0"/>
                <a:ea typeface="Calibri"/>
                <a:cs typeface="Calibri" panose="020F0502020204030204" pitchFamily="34" charset="0"/>
                <a:sym typeface="Calibri"/>
              </a:rPr>
              <a:t>‹Nr.›</a:t>
            </a:fld>
            <a:endParaRPr sz="18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 name="CuadroTexto 27">
            <a:extLst>
              <a:ext uri="{FF2B5EF4-FFF2-40B4-BE49-F238E27FC236}">
                <a16:creationId xmlns:a16="http://schemas.microsoft.com/office/drawing/2014/main" id="{87880CA6-A83D-4D45-4EDA-468FE81DDB46}"/>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FBD53669-869C-0627-3B87-F81F12E9DDA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44288B8E-E1C3-FF62-9B8A-E441BC53B6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4"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svg"/><Relationship Id="rId2" Type="http://schemas.openxmlformats.org/officeDocument/2006/relationships/notesSlide" Target="../notesSlides/notesSlide22.xml"/><Relationship Id="rId16" Type="http://schemas.openxmlformats.org/officeDocument/2006/relationships/image" Target="../media/image48.sv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37.png"/><Relationship Id="rId9" Type="http://schemas.openxmlformats.org/officeDocument/2006/relationships/image" Target="../media/image22.png"/><Relationship Id="rId14" Type="http://schemas.openxmlformats.org/officeDocument/2006/relationships/image" Target="../media/image46.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71" name="Google Shape;71;p1"/>
          <p:cNvSpPr txBox="1"/>
          <p:nvPr/>
        </p:nvSpPr>
        <p:spPr>
          <a:xfrm>
            <a:off x="3420000" y="6696000"/>
            <a:ext cx="11448000" cy="18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5"/>
              </a:spcBef>
              <a:spcAft>
                <a:spcPts val="0"/>
              </a:spcAft>
              <a:buClr>
                <a:srgbClr val="4D94B7"/>
              </a:buClr>
              <a:buSzPts val="3600"/>
              <a:buFont typeface="Arial"/>
              <a:buNone/>
              <a:defRPr sz="3600" b="1">
                <a:solidFill>
                  <a:srgbClr val="4D94B7"/>
                </a:solidFill>
                <a:latin typeface="Helvetica Neue"/>
                <a:ea typeface="Helvetica Neue"/>
                <a:cs typeface="Helvetica Neue"/>
                <a:sym typeface="Helvetica Neue"/>
              </a:defRPr>
            </a:pPr>
            <a:r>
              <a:rPr dirty="0"/>
              <a:t>Desarrollo personal e </a:t>
            </a:r>
            <a:r>
              <a:rPr dirty="0" err="1"/>
              <a:t>intraemprendimiento</a:t>
            </a:r>
            <a:r>
              <a:rPr dirty="0"/>
              <a:t>: </a:t>
            </a:r>
            <a:r>
              <a:rPr dirty="0" err="1"/>
              <a:t>crecimiento</a:t>
            </a:r>
            <a:r>
              <a:rPr dirty="0"/>
              <a:t> de la </a:t>
            </a:r>
            <a:r>
              <a:rPr dirty="0" err="1"/>
              <a:t>autoconciencia</a:t>
            </a:r>
            <a:r>
              <a:rPr dirty="0"/>
              <a:t> y la </a:t>
            </a:r>
            <a:r>
              <a:rPr dirty="0" err="1"/>
              <a:t>atención</a:t>
            </a:r>
            <a:r>
              <a:rPr dirty="0"/>
              <a:t> plena</a:t>
            </a:r>
          </a:p>
        </p:txBody>
      </p:sp>
      <p:sp>
        <p:nvSpPr>
          <p:cNvPr id="72" name="Google Shape;72;p1"/>
          <p:cNvSpPr txBox="1"/>
          <p:nvPr/>
        </p:nvSpPr>
        <p:spPr>
          <a:xfrm>
            <a:off x="5901586" y="5629475"/>
            <a:ext cx="6484828" cy="47024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defRPr sz="2400" b="1">
                <a:solidFill>
                  <a:srgbClr val="AED633"/>
                </a:solidFill>
                <a:latin typeface="Helvetica Neue"/>
                <a:ea typeface="Helvetica Neue"/>
                <a:cs typeface="Helvetica Neue"/>
                <a:sym typeface="Helvetica Neue"/>
              </a:defRPr>
            </a:pPr>
            <a:r>
              <a:rPr lang="de-DE" dirty="0"/>
              <a:t>g</a:t>
            </a:r>
            <a:r>
              <a:rPr dirty="0"/>
              <a:t>enieproject.eu</a:t>
            </a:r>
            <a:endParaRPr sz="2400" b="1" i="0" u="none" strike="noStrike" cap="none" dirty="0">
              <a:solidFill>
                <a:srgbClr val="AED633"/>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p:nvPr/>
        </p:nvSpPr>
        <p:spPr>
          <a:xfrm rot="-469433">
            <a:off x="3175527" y="3925842"/>
            <a:ext cx="5759414" cy="3465330"/>
          </a:xfrm>
          <a:prstGeom prst="foldedCorner">
            <a:avLst>
              <a:gd name="adj" fmla="val 22613"/>
            </a:avLst>
          </a:prstGeom>
          <a:solidFill>
            <a:schemeClr val="bg1">
              <a:lumMod val="85000"/>
            </a:schemeClr>
          </a:solidFill>
          <a:ln w="22225" cap="flat" cmpd="sng">
            <a:solidFill>
              <a:schemeClr val="lt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endParaRPr sz="2400" b="0" i="0" u="none" strike="noStrike" cap="none" dirty="0">
              <a:solidFill>
                <a:schemeClr val="tx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chemeClr val="tx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400">
                <a:solidFill>
                  <a:schemeClr val="tx1"/>
                </a:solidFill>
                <a:latin typeface="Helvetica Neue" panose="020B0604020202020204" charset="0"/>
                <a:ea typeface="Helvetica Neue"/>
                <a:cs typeface="Helvetica Neue"/>
                <a:sym typeface="Helvetica Neue"/>
              </a:defRPr>
            </a:pPr>
            <a:r>
              <a:rPr dirty="0"/>
              <a:t>La </a:t>
            </a:r>
            <a:r>
              <a:rPr dirty="0" err="1"/>
              <a:t>práctica</a:t>
            </a:r>
            <a:r>
              <a:rPr dirty="0"/>
              <a:t> de </a:t>
            </a:r>
            <a:r>
              <a:rPr b="1" dirty="0"/>
              <a:t>ser </a:t>
            </a:r>
            <a:r>
              <a:rPr b="1" dirty="0" err="1"/>
              <a:t>consciente</a:t>
            </a:r>
            <a:r>
              <a:rPr b="1" dirty="0"/>
              <a:t> </a:t>
            </a:r>
            <a:r>
              <a:rPr dirty="0"/>
              <a:t>de </a:t>
            </a:r>
            <a:r>
              <a:rPr lang="es-ES" dirty="0"/>
              <a:t>t</a:t>
            </a:r>
            <a:r>
              <a:rPr dirty="0"/>
              <a:t>u </a:t>
            </a:r>
            <a:r>
              <a:rPr dirty="0" err="1"/>
              <a:t>cuerpo</a:t>
            </a:r>
            <a:r>
              <a:rPr dirty="0"/>
              <a:t>, </a:t>
            </a:r>
            <a:r>
              <a:rPr dirty="0" err="1"/>
              <a:t>mente</a:t>
            </a:r>
            <a:r>
              <a:rPr dirty="0"/>
              <a:t> y </a:t>
            </a:r>
            <a:r>
              <a:rPr dirty="0" err="1"/>
              <a:t>sentimientos</a:t>
            </a:r>
            <a:r>
              <a:rPr dirty="0"/>
              <a:t> </a:t>
            </a:r>
            <a:r>
              <a:rPr b="1" dirty="0" err="1"/>
              <a:t>en</a:t>
            </a:r>
            <a:r>
              <a:rPr b="1" dirty="0"/>
              <a:t> </a:t>
            </a:r>
            <a:r>
              <a:rPr b="1" dirty="0" err="1"/>
              <a:t>el</a:t>
            </a:r>
            <a:r>
              <a:rPr b="1" dirty="0"/>
              <a:t> </a:t>
            </a:r>
            <a:r>
              <a:rPr b="1" dirty="0" err="1"/>
              <a:t>momento</a:t>
            </a:r>
            <a:r>
              <a:rPr b="1" dirty="0"/>
              <a:t> </a:t>
            </a:r>
            <a:r>
              <a:rPr b="1" dirty="0" err="1"/>
              <a:t>presente</a:t>
            </a:r>
            <a:r>
              <a:rPr dirty="0"/>
              <a:t>, </a:t>
            </a:r>
            <a:r>
              <a:rPr dirty="0" err="1"/>
              <a:t>pensado</a:t>
            </a:r>
            <a:r>
              <a:rPr dirty="0"/>
              <a:t> para </a:t>
            </a:r>
            <a:r>
              <a:rPr dirty="0" err="1"/>
              <a:t>crear</a:t>
            </a:r>
            <a:r>
              <a:rPr dirty="0"/>
              <a:t> una </a:t>
            </a:r>
            <a:r>
              <a:rPr dirty="0" err="1"/>
              <a:t>sensación</a:t>
            </a:r>
            <a:r>
              <a:rPr dirty="0"/>
              <a:t> de </a:t>
            </a:r>
            <a:r>
              <a:rPr dirty="0" err="1"/>
              <a:t>calma</a:t>
            </a:r>
            <a:r>
              <a:rPr dirty="0"/>
              <a:t>.</a:t>
            </a:r>
            <a:endParaRPr dirty="0">
              <a:solidFill>
                <a:schemeClr val="tx1"/>
              </a:solidFill>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chemeClr val="tx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400">
                <a:solidFill>
                  <a:schemeClr val="tx1"/>
                </a:solidFill>
                <a:latin typeface="Helvetica Neue" panose="020B0604020202020204" charset="0"/>
                <a:ea typeface="Helvetica Neue"/>
                <a:cs typeface="Helvetica Neue"/>
                <a:sym typeface="Helvetica Neue"/>
              </a:defRPr>
            </a:pPr>
            <a:r>
              <a:rPr dirty="0" err="1"/>
              <a:t>Tratar</a:t>
            </a:r>
            <a:r>
              <a:rPr dirty="0"/>
              <a:t> una </a:t>
            </a:r>
            <a:r>
              <a:rPr dirty="0" err="1"/>
              <a:t>variedad</a:t>
            </a:r>
            <a:r>
              <a:rPr dirty="0"/>
              <a:t> de </a:t>
            </a:r>
            <a:r>
              <a:rPr dirty="0" err="1"/>
              <a:t>condiciones</a:t>
            </a:r>
            <a:r>
              <a:rPr dirty="0"/>
              <a:t> </a:t>
            </a:r>
            <a:r>
              <a:rPr dirty="0" err="1"/>
              <a:t>psicológicas</a:t>
            </a:r>
            <a:r>
              <a:rPr dirty="0"/>
              <a:t> y </a:t>
            </a:r>
            <a:r>
              <a:rPr dirty="0" err="1"/>
              <a:t>psicosomáticas</a:t>
            </a:r>
            <a:r>
              <a:rPr dirty="0"/>
              <a:t>.</a:t>
            </a:r>
            <a:endParaRPr dirty="0">
              <a:solidFill>
                <a:schemeClr val="tx1"/>
              </a:solidFill>
              <a:latin typeface="Helvetica Neue" panose="020B0604020202020204" charset="0"/>
            </a:endParaRPr>
          </a:p>
        </p:txBody>
      </p:sp>
      <p:sp>
        <p:nvSpPr>
          <p:cNvPr id="193" name="Google Shape;193;p24"/>
          <p:cNvSpPr txBox="1"/>
          <p:nvPr/>
        </p:nvSpPr>
        <p:spPr>
          <a:xfrm>
            <a:off x="1296000" y="8927999"/>
            <a:ext cx="8584979" cy="297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defRPr sz="1200">
                <a:solidFill>
                  <a:schemeClr val="dk1"/>
                </a:solidFill>
                <a:latin typeface="Helvetica Neue" panose="020B0604020202020204" charset="0"/>
                <a:ea typeface="Helvetica Neue"/>
                <a:cs typeface="Helvetica Neue"/>
                <a:sym typeface="Helvetica Neue"/>
              </a:defRPr>
            </a:pPr>
            <a:r>
              <a:rPr dirty="0"/>
              <a:t>Fuente n.º: 7, 8</a:t>
            </a:r>
            <a:endParaRPr dirty="0">
              <a:latin typeface="Helvetica Neue" panose="020B060402020202020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94" name="Google Shape;194;p24"/>
          <p:cNvSpPr/>
          <p:nvPr/>
        </p:nvSpPr>
        <p:spPr>
          <a:xfrm rot="381472">
            <a:off x="10363515" y="3914380"/>
            <a:ext cx="5760000" cy="2520000"/>
          </a:xfrm>
          <a:prstGeom prst="foldedCorner">
            <a:avLst>
              <a:gd name="adj" fmla="val 16667"/>
            </a:avLst>
          </a:prstGeom>
          <a:solidFill>
            <a:schemeClr val="bg1">
              <a:lumMod val="85000"/>
            </a:schemeClr>
          </a:solidFill>
          <a:ln w="22225" cap="flat" cmpd="sng">
            <a:solidFill>
              <a:schemeClr val="lt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defRPr sz="2400">
                <a:solidFill>
                  <a:schemeClr val="tx1"/>
                </a:solidFill>
                <a:latin typeface="Helvetica Neue" panose="020B0604020202020204" charset="0"/>
                <a:ea typeface="Helvetica Neue"/>
                <a:cs typeface="Helvetica Neue"/>
                <a:sym typeface="Helvetica Neue"/>
              </a:defRPr>
            </a:pPr>
            <a:r>
              <a:rPr lang="es-ES" dirty="0"/>
              <a:t>El m</a:t>
            </a:r>
            <a:r>
              <a:rPr dirty="0" err="1"/>
              <a:t>indfulness</a:t>
            </a:r>
            <a:r>
              <a:rPr dirty="0"/>
              <a:t> es </a:t>
            </a:r>
            <a:r>
              <a:rPr dirty="0" err="1"/>
              <a:t>otra</a:t>
            </a:r>
            <a:r>
              <a:rPr dirty="0"/>
              <a:t> </a:t>
            </a:r>
            <a:r>
              <a:rPr dirty="0" err="1"/>
              <a:t>herramienta</a:t>
            </a:r>
            <a:r>
              <a:rPr dirty="0"/>
              <a:t> para </a:t>
            </a:r>
            <a:r>
              <a:rPr dirty="0" err="1"/>
              <a:t>desarrollar</a:t>
            </a:r>
            <a:r>
              <a:rPr dirty="0"/>
              <a:t> la </a:t>
            </a:r>
            <a:r>
              <a:rPr dirty="0" err="1"/>
              <a:t>autoconciencia</a:t>
            </a:r>
            <a:r>
              <a:rPr dirty="0"/>
              <a:t>, </a:t>
            </a:r>
            <a:r>
              <a:rPr dirty="0" err="1"/>
              <a:t>hacer</a:t>
            </a:r>
            <a:r>
              <a:rPr dirty="0"/>
              <a:t> </a:t>
            </a:r>
            <a:r>
              <a:rPr dirty="0" err="1"/>
              <a:t>frente</a:t>
            </a:r>
            <a:r>
              <a:rPr dirty="0"/>
              <a:t> a las </a:t>
            </a:r>
            <a:r>
              <a:rPr dirty="0" err="1"/>
              <a:t>emociones</a:t>
            </a:r>
            <a:r>
              <a:rPr dirty="0"/>
              <a:t> y </a:t>
            </a:r>
            <a:r>
              <a:rPr dirty="0" err="1"/>
              <a:t>mejorar</a:t>
            </a:r>
            <a:r>
              <a:rPr dirty="0"/>
              <a:t> </a:t>
            </a:r>
            <a:r>
              <a:rPr dirty="0" err="1"/>
              <a:t>el</a:t>
            </a:r>
            <a:r>
              <a:rPr dirty="0"/>
              <a:t> </a:t>
            </a:r>
            <a:r>
              <a:rPr dirty="0" err="1"/>
              <a:t>entorno</a:t>
            </a:r>
            <a:r>
              <a:rPr dirty="0"/>
              <a:t> de </a:t>
            </a:r>
            <a:r>
              <a:rPr dirty="0" err="1"/>
              <a:t>trabajo</a:t>
            </a:r>
            <a:r>
              <a:rPr dirty="0"/>
              <a:t>. </a:t>
            </a:r>
            <a:endParaRPr dirty="0">
              <a:solidFill>
                <a:schemeClr val="tx1"/>
              </a:solidFill>
              <a:latin typeface="Helvetica Neue" panose="020B0604020202020204" charset="0"/>
            </a:endParaRPr>
          </a:p>
        </p:txBody>
      </p:sp>
      <p:pic>
        <p:nvPicPr>
          <p:cNvPr id="195" name="Google Shape;195;p24" descr="Anheften mit einfarbiger Füllung"/>
          <p:cNvPicPr preferRelativeResize="0"/>
          <p:nvPr/>
        </p:nvPicPr>
        <p:blipFill rotWithShape="1">
          <a:blip r:embed="rId3">
            <a:alphaModFix/>
          </a:blip>
          <a:srcRect/>
          <a:stretch/>
        </p:blipFill>
        <p:spPr>
          <a:xfrm rot="4518548">
            <a:off x="5649970" y="3421894"/>
            <a:ext cx="914400" cy="914400"/>
          </a:xfrm>
          <a:prstGeom prst="rect">
            <a:avLst/>
          </a:prstGeom>
          <a:noFill/>
          <a:ln>
            <a:noFill/>
          </a:ln>
          <a:effectLst>
            <a:outerShdw blurRad="149987" dist="250190" dir="8460000" algn="ctr">
              <a:srgbClr val="000000">
                <a:alpha val="27843"/>
              </a:srgbClr>
            </a:outerShdw>
          </a:effectLst>
        </p:spPr>
      </p:pic>
      <p:pic>
        <p:nvPicPr>
          <p:cNvPr id="199" name="Google Shape;199;p24" descr="Anheften mit einfarbiger Füllung"/>
          <p:cNvPicPr preferRelativeResize="0"/>
          <p:nvPr/>
        </p:nvPicPr>
        <p:blipFill rotWithShape="1">
          <a:blip r:embed="rId3">
            <a:alphaModFix/>
          </a:blip>
          <a:srcRect/>
          <a:stretch/>
        </p:blipFill>
        <p:spPr>
          <a:xfrm rot="4456725">
            <a:off x="13350294" y="3427672"/>
            <a:ext cx="914400" cy="914400"/>
          </a:xfrm>
          <a:prstGeom prst="rect">
            <a:avLst/>
          </a:prstGeom>
          <a:noFill/>
          <a:ln>
            <a:noFill/>
          </a:ln>
          <a:effectLst>
            <a:outerShdw blurRad="149987" dist="250190" dir="8460000" algn="ctr">
              <a:srgbClr val="000000">
                <a:alpha val="27843"/>
              </a:srgbClr>
            </a:outerShdw>
          </a:effectLst>
        </p:spPr>
      </p:pic>
      <p:sp>
        <p:nvSpPr>
          <p:cNvPr id="2" name="Google Shape;186;p23">
            <a:extLst>
              <a:ext uri="{FF2B5EF4-FFF2-40B4-BE49-F238E27FC236}">
                <a16:creationId xmlns:a16="http://schemas.microsoft.com/office/drawing/2014/main" id="{3628C4C5-E559-E6CF-17DF-D72689E5EDA5}"/>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2. </a:t>
            </a:r>
            <a:r>
              <a:rPr dirty="0" err="1"/>
              <a:t>Atención</a:t>
            </a:r>
            <a:r>
              <a:rPr dirty="0"/>
              <a:t> plena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183;p23">
            <a:extLst>
              <a:ext uri="{FF2B5EF4-FFF2-40B4-BE49-F238E27FC236}">
                <a16:creationId xmlns:a16="http://schemas.microsoft.com/office/drawing/2014/main" id="{F5F7587D-A494-7437-0CD5-BB3EDDA46558}"/>
              </a:ext>
            </a:extLst>
          </p:cNvPr>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2.1 </a:t>
            </a:r>
            <a:r>
              <a:rPr dirty="0" err="1"/>
              <a:t>Definición</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p:nvPr/>
        </p:nvSpPr>
        <p:spPr>
          <a:xfrm>
            <a:off x="1296000" y="8928000"/>
            <a:ext cx="2808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defRPr sz="1200">
                <a:solidFill>
                  <a:schemeClr val="dk1"/>
                </a:solidFill>
                <a:latin typeface="Helvetica Neue" panose="020B0604020202020204" charset="0"/>
                <a:ea typeface="Helvetica Neue"/>
                <a:cs typeface="Helvetica Neue"/>
                <a:sym typeface="Helvetica Neue"/>
              </a:defRPr>
            </a:pPr>
            <a:r>
              <a:rPr dirty="0"/>
              <a:t>Fuente n.º: 5</a:t>
            </a:r>
            <a:endParaRPr dirty="0">
              <a:latin typeface="Helvetica Neue" panose="020B060402020202020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208" name="Google Shape;208;p25"/>
          <p:cNvSpPr/>
          <p:nvPr/>
        </p:nvSpPr>
        <p:spPr>
          <a:xfrm>
            <a:off x="3384000" y="6192000"/>
            <a:ext cx="5760000" cy="2160000"/>
          </a:xfrm>
          <a:prstGeom prst="round2SameRect">
            <a:avLst>
              <a:gd name="adj1" fmla="val 0"/>
              <a:gd name="adj2" fmla="val 17496"/>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b" anchorCtr="0">
            <a:noAutofit/>
          </a:bodyPr>
          <a:lstStyle/>
          <a:p>
            <a:pPr marL="280988" marR="0" lvl="0" algn="ctr" rtl="0">
              <a:lnSpc>
                <a:spcPct val="100000"/>
              </a:lnSpc>
              <a:spcBef>
                <a:spcPts val="0"/>
              </a:spcBef>
              <a:spcAft>
                <a:spcPts val="0"/>
              </a:spcAft>
              <a:buClr>
                <a:srgbClr val="000000"/>
              </a:buClr>
              <a:buSzPts val="2700"/>
              <a:defRPr sz="2400">
                <a:latin typeface="Helvetica Neue" panose="020B0604020202020204" charset="0"/>
                <a:ea typeface="Helvetica Neue"/>
                <a:cs typeface="Helvetica Neue"/>
                <a:sym typeface="Helvetica Neue"/>
              </a:defRPr>
            </a:pPr>
            <a:r>
              <a:rPr dirty="0"/>
              <a:t>... </a:t>
            </a:r>
            <a:r>
              <a:rPr dirty="0" err="1">
                <a:solidFill>
                  <a:srgbClr val="000000"/>
                </a:solidFill>
              </a:rPr>
              <a:t>mejora</a:t>
            </a:r>
            <a:r>
              <a:rPr dirty="0">
                <a:solidFill>
                  <a:srgbClr val="000000"/>
                </a:solidFill>
              </a:rPr>
              <a:t> la </a:t>
            </a:r>
            <a:r>
              <a:rPr dirty="0" err="1">
                <a:solidFill>
                  <a:srgbClr val="000000"/>
                </a:solidFill>
              </a:rPr>
              <a:t>regulación</a:t>
            </a:r>
            <a:r>
              <a:rPr dirty="0">
                <a:solidFill>
                  <a:srgbClr val="000000"/>
                </a:solidFill>
              </a:rPr>
              <a:t> del </a:t>
            </a:r>
            <a:r>
              <a:rPr dirty="0" err="1">
                <a:solidFill>
                  <a:srgbClr val="000000"/>
                </a:solidFill>
              </a:rPr>
              <a:t>comportamiento</a:t>
            </a:r>
            <a:endParaRPr sz="2400" dirty="0">
              <a:latin typeface="Helvetica Neue" panose="020B0604020202020204" charset="0"/>
            </a:endParaRPr>
          </a:p>
        </p:txBody>
      </p:sp>
      <p:sp>
        <p:nvSpPr>
          <p:cNvPr id="210" name="Google Shape;210;p25"/>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2.2 </a:t>
            </a:r>
            <a:r>
              <a:rPr dirty="0" err="1"/>
              <a:t>Efectos</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208;p25">
            <a:extLst>
              <a:ext uri="{FF2B5EF4-FFF2-40B4-BE49-F238E27FC236}">
                <a16:creationId xmlns:a16="http://schemas.microsoft.com/office/drawing/2014/main" id="{93FFC219-563A-6D4D-FC53-2E1105594D0F}"/>
              </a:ext>
            </a:extLst>
          </p:cNvPr>
          <p:cNvSpPr/>
          <p:nvPr/>
        </p:nvSpPr>
        <p:spPr>
          <a:xfrm>
            <a:off x="9180000" y="6192000"/>
            <a:ext cx="5760000" cy="2160000"/>
          </a:xfrm>
          <a:prstGeom prst="round2SameRect">
            <a:avLst>
              <a:gd name="adj1" fmla="val 0"/>
              <a:gd name="adj2" fmla="val 17496"/>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b" anchorCtr="0">
            <a:noAutofit/>
          </a:bodyPr>
          <a:lstStyle/>
          <a:p>
            <a:pPr marL="280988" marR="0" lvl="0" algn="ctr" rtl="0">
              <a:lnSpc>
                <a:spcPct val="100000"/>
              </a:lnSpc>
              <a:spcBef>
                <a:spcPts val="0"/>
              </a:spcBef>
              <a:spcAft>
                <a:spcPts val="0"/>
              </a:spcAft>
              <a:buClr>
                <a:srgbClr val="000000"/>
              </a:buClr>
              <a:buSzPts val="2700"/>
              <a:defRPr sz="2400">
                <a:solidFill>
                  <a:srgbClr val="000000"/>
                </a:solidFill>
                <a:latin typeface="Helvetica Neue" panose="020B0604020202020204" charset="0"/>
                <a:ea typeface="Helvetica Neue"/>
                <a:cs typeface="Helvetica Neue"/>
                <a:sym typeface="Helvetica Neue"/>
              </a:defRPr>
            </a:pPr>
            <a:r>
              <a:rPr dirty="0"/>
              <a:t>... </a:t>
            </a:r>
            <a:r>
              <a:rPr dirty="0" err="1"/>
              <a:t>reduc</a:t>
            </a:r>
            <a:r>
              <a:rPr lang="es-ES" dirty="0"/>
              <a:t>e</a:t>
            </a:r>
            <a:r>
              <a:rPr dirty="0"/>
              <a:t> del </a:t>
            </a:r>
            <a:r>
              <a:rPr dirty="0" err="1"/>
              <a:t>estrés</a:t>
            </a:r>
            <a:endParaRPr dirty="0"/>
          </a:p>
        </p:txBody>
      </p:sp>
      <p:sp>
        <p:nvSpPr>
          <p:cNvPr id="4" name="Google Shape;208;p25">
            <a:extLst>
              <a:ext uri="{FF2B5EF4-FFF2-40B4-BE49-F238E27FC236}">
                <a16:creationId xmlns:a16="http://schemas.microsoft.com/office/drawing/2014/main" id="{92C114FB-6BD9-BACF-EEFD-7E6FEE7A29F2}"/>
              </a:ext>
            </a:extLst>
          </p:cNvPr>
          <p:cNvSpPr/>
          <p:nvPr/>
        </p:nvSpPr>
        <p:spPr>
          <a:xfrm>
            <a:off x="3384000" y="3996000"/>
            <a:ext cx="5760000" cy="2160000"/>
          </a:xfrm>
          <a:prstGeom prst="round2SameRect">
            <a:avLst>
              <a:gd name="adj1" fmla="val 10622"/>
              <a:gd name="adj2" fmla="val 0"/>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t" anchorCtr="0">
            <a:noAutofit/>
          </a:bodyPr>
          <a:lstStyle/>
          <a:p>
            <a:pPr marL="280988" marR="0" lvl="0" algn="ctr" rtl="0">
              <a:lnSpc>
                <a:spcPct val="100000"/>
              </a:lnSpc>
              <a:spcBef>
                <a:spcPts val="405"/>
              </a:spcBef>
              <a:spcAft>
                <a:spcPts val="0"/>
              </a:spcAft>
              <a:buClr>
                <a:srgbClr val="000000"/>
              </a:buClr>
              <a:buSzPts val="2700"/>
              <a:defRPr sz="2400">
                <a:solidFill>
                  <a:srgbClr val="000000"/>
                </a:solidFill>
                <a:latin typeface="Helvetica Neue" panose="020B0604020202020204" charset="0"/>
                <a:ea typeface="Helvetica Neue"/>
                <a:cs typeface="Helvetica Neue"/>
                <a:sym typeface="Helvetica Neue"/>
              </a:defRPr>
            </a:pPr>
            <a:r>
              <a:rPr dirty="0"/>
              <a:t>... </a:t>
            </a:r>
            <a:r>
              <a:rPr dirty="0" err="1"/>
              <a:t>aumenta</a:t>
            </a:r>
            <a:r>
              <a:rPr dirty="0"/>
              <a:t> </a:t>
            </a:r>
            <a:r>
              <a:rPr dirty="0" err="1"/>
              <a:t>el</a:t>
            </a:r>
            <a:r>
              <a:rPr dirty="0"/>
              <a:t> </a:t>
            </a:r>
            <a:r>
              <a:rPr dirty="0" err="1"/>
              <a:t>bienestar</a:t>
            </a:r>
            <a:r>
              <a:rPr dirty="0"/>
              <a:t> </a:t>
            </a:r>
            <a:r>
              <a:rPr dirty="0" err="1"/>
              <a:t>subjetivo</a:t>
            </a:r>
            <a:r>
              <a:rPr dirty="0"/>
              <a:t>, la </a:t>
            </a:r>
            <a:r>
              <a:rPr dirty="0" err="1"/>
              <a:t>empatía</a:t>
            </a:r>
            <a:r>
              <a:rPr dirty="0"/>
              <a:t> y la </a:t>
            </a:r>
            <a:r>
              <a:rPr dirty="0" err="1"/>
              <a:t>esperanza</a:t>
            </a:r>
            <a:endParaRPr dirty="0"/>
          </a:p>
        </p:txBody>
      </p:sp>
      <p:sp>
        <p:nvSpPr>
          <p:cNvPr id="5" name="Google Shape;208;p25">
            <a:extLst>
              <a:ext uri="{FF2B5EF4-FFF2-40B4-BE49-F238E27FC236}">
                <a16:creationId xmlns:a16="http://schemas.microsoft.com/office/drawing/2014/main" id="{80AA5A25-69A2-77F5-32BC-C696F44ACE2D}"/>
              </a:ext>
            </a:extLst>
          </p:cNvPr>
          <p:cNvSpPr/>
          <p:nvPr/>
        </p:nvSpPr>
        <p:spPr>
          <a:xfrm>
            <a:off x="9180000" y="3996000"/>
            <a:ext cx="5760000" cy="2160000"/>
          </a:xfrm>
          <a:prstGeom prst="round2SameRect">
            <a:avLst>
              <a:gd name="adj1" fmla="val 10622"/>
              <a:gd name="adj2" fmla="val 0"/>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t" anchorCtr="0">
            <a:noAutofit/>
          </a:bodyPr>
          <a:lstStyle/>
          <a:p>
            <a:pPr marL="280988" marR="0" lvl="0" algn="ctr" rtl="0">
              <a:lnSpc>
                <a:spcPct val="100000"/>
              </a:lnSpc>
              <a:spcBef>
                <a:spcPts val="0"/>
              </a:spcBef>
              <a:spcAft>
                <a:spcPts val="0"/>
              </a:spcAft>
              <a:buClr>
                <a:srgbClr val="000000"/>
              </a:buClr>
              <a:buSzPts val="2700"/>
              <a:defRPr sz="2400">
                <a:solidFill>
                  <a:srgbClr val="000000"/>
                </a:solidFill>
                <a:latin typeface="Helvetica Neue" panose="020B0604020202020204" charset="0"/>
                <a:ea typeface="Helvetica Neue"/>
                <a:cs typeface="Helvetica Neue"/>
                <a:sym typeface="Helvetica Neue"/>
              </a:defRPr>
            </a:pPr>
            <a:r>
              <a:rPr dirty="0"/>
              <a:t>... reduce los </a:t>
            </a:r>
            <a:r>
              <a:rPr dirty="0" err="1"/>
              <a:t>síntomas</a:t>
            </a:r>
            <a:r>
              <a:rPr dirty="0"/>
              <a:t> </a:t>
            </a:r>
            <a:r>
              <a:rPr dirty="0" err="1"/>
              <a:t>psicológicos</a:t>
            </a:r>
            <a:r>
              <a:rPr dirty="0"/>
              <a:t> y la </a:t>
            </a:r>
            <a:r>
              <a:rPr dirty="0" err="1"/>
              <a:t>reactividad</a:t>
            </a:r>
            <a:r>
              <a:rPr dirty="0"/>
              <a:t> </a:t>
            </a:r>
            <a:r>
              <a:rPr dirty="0" err="1"/>
              <a:t>emocional</a:t>
            </a:r>
            <a:endParaRPr sz="2400" dirty="0">
              <a:latin typeface="Helvetica Neue" panose="020B0604020202020204" charset="0"/>
            </a:endParaRPr>
          </a:p>
        </p:txBody>
      </p:sp>
      <p:sp>
        <p:nvSpPr>
          <p:cNvPr id="207" name="Google Shape;207;p25"/>
          <p:cNvSpPr>
            <a:spLocks/>
          </p:cNvSpPr>
          <p:nvPr/>
        </p:nvSpPr>
        <p:spPr>
          <a:xfrm>
            <a:off x="6084000" y="5076000"/>
            <a:ext cx="6120000" cy="2160000"/>
          </a:xfrm>
          <a:prstGeom prst="roundRect">
            <a:avLst/>
          </a:prstGeom>
          <a:solidFill>
            <a:srgbClr val="4D94B7"/>
          </a:solidFill>
          <a:ln w="25400" cap="flat" cmpd="sng">
            <a:solidFill>
              <a:schemeClr val="accent1"/>
            </a:solidFill>
            <a:prstDash val="solid"/>
            <a:round/>
            <a:headEnd type="none" w="sm" len="sm"/>
            <a:tailEnd type="none" w="sm" len="sm"/>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Clr>
                <a:srgbClr val="000000"/>
              </a:buClr>
              <a:buSzPts val="3600"/>
              <a:buFont typeface="Arial"/>
              <a:buNone/>
              <a:defRPr sz="2800" b="1">
                <a:solidFill>
                  <a:schemeClr val="lt1"/>
                </a:solidFill>
                <a:latin typeface="Helvetica Neue" panose="020B0604020202020204" charset="0"/>
                <a:ea typeface="Helvetica Neue"/>
                <a:cs typeface="Helvetica Neue"/>
                <a:sym typeface="Helvetica Neue"/>
              </a:defRPr>
            </a:pPr>
            <a:r>
              <a:rPr dirty="0" err="1"/>
              <a:t>Efectos</a:t>
            </a:r>
            <a:r>
              <a:rPr dirty="0"/>
              <a:t> de la </a:t>
            </a:r>
            <a:r>
              <a:rPr dirty="0" err="1"/>
              <a:t>atención</a:t>
            </a:r>
            <a:r>
              <a:rPr dirty="0"/>
              <a:t> plena</a:t>
            </a:r>
            <a:endParaRPr lang="es-ES" dirty="0"/>
          </a:p>
          <a:p>
            <a:pPr marL="0" marR="0" lvl="0" indent="0" algn="ctr" rtl="0">
              <a:lnSpc>
                <a:spcPct val="90000"/>
              </a:lnSpc>
              <a:spcBef>
                <a:spcPts val="0"/>
              </a:spcBef>
              <a:spcAft>
                <a:spcPts val="0"/>
              </a:spcAft>
              <a:buClr>
                <a:srgbClr val="000000"/>
              </a:buClr>
              <a:buSzPts val="3600"/>
              <a:buFont typeface="Arial"/>
              <a:buNone/>
              <a:defRPr sz="2800" b="1">
                <a:solidFill>
                  <a:schemeClr val="lt1"/>
                </a:solidFill>
                <a:latin typeface="Helvetica Neue" panose="020B0604020202020204" charset="0"/>
                <a:ea typeface="Helvetica Neue"/>
                <a:cs typeface="Helvetica Neue"/>
                <a:sym typeface="Helvetica Neue"/>
              </a:defRPr>
            </a:pPr>
            <a:endParaRPr sz="2400" b="1" i="0" u="none" strike="noStrike" cap="none" dirty="0">
              <a:solidFill>
                <a:schemeClr val="lt1"/>
              </a:solidFill>
              <a:latin typeface="Helvetica Neue" panose="020B0604020202020204" charset="0"/>
              <a:ea typeface="Helvetica Neue"/>
              <a:cs typeface="Helvetica Neue"/>
              <a:sym typeface="Helvetica Neue"/>
            </a:endParaRPr>
          </a:p>
          <a:p>
            <a:pPr marL="0" marR="0" lvl="0" indent="0" algn="ctr" rtl="0">
              <a:lnSpc>
                <a:spcPct val="90000"/>
              </a:lnSpc>
              <a:spcBef>
                <a:spcPts val="0"/>
              </a:spcBef>
              <a:spcAft>
                <a:spcPts val="0"/>
              </a:spcAft>
              <a:buClr>
                <a:srgbClr val="000000"/>
              </a:buClr>
              <a:buSzPts val="3600"/>
              <a:buFont typeface="Arial"/>
              <a:buNone/>
              <a:defRPr sz="2400">
                <a:solidFill>
                  <a:schemeClr val="lt1"/>
                </a:solidFill>
                <a:latin typeface="Helvetica Neue" panose="020B0604020202020204" charset="0"/>
                <a:ea typeface="Helvetica Neue"/>
                <a:cs typeface="Helvetica Neue"/>
                <a:sym typeface="Helvetica Neue"/>
              </a:defRPr>
            </a:pPr>
            <a:r>
              <a:rPr lang="es-ES" dirty="0"/>
              <a:t>El m</a:t>
            </a:r>
            <a:r>
              <a:rPr dirty="0" err="1"/>
              <a:t>indfulness</a:t>
            </a:r>
            <a:r>
              <a:rPr dirty="0"/>
              <a:t> se </a:t>
            </a:r>
            <a:r>
              <a:rPr dirty="0" err="1"/>
              <a:t>asocia</a:t>
            </a:r>
            <a:r>
              <a:rPr dirty="0"/>
              <a:t> </a:t>
            </a:r>
            <a:r>
              <a:rPr dirty="0" err="1"/>
              <a:t>positivamente</a:t>
            </a:r>
            <a:r>
              <a:rPr dirty="0"/>
              <a:t> con la </a:t>
            </a:r>
            <a:r>
              <a:rPr dirty="0" err="1"/>
              <a:t>salud</a:t>
            </a:r>
            <a:r>
              <a:rPr dirty="0"/>
              <a:t> </a:t>
            </a:r>
            <a:r>
              <a:rPr dirty="0" err="1"/>
              <a:t>psicológica</a:t>
            </a:r>
            <a:r>
              <a:rPr dirty="0"/>
              <a:t>... </a:t>
            </a:r>
            <a:endParaRPr sz="24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2" name="Google Shape;186;p23">
            <a:extLst>
              <a:ext uri="{FF2B5EF4-FFF2-40B4-BE49-F238E27FC236}">
                <a16:creationId xmlns:a16="http://schemas.microsoft.com/office/drawing/2014/main" id="{7BC41128-E4EB-9699-2D64-0E8EA5079B14}"/>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2. </a:t>
            </a:r>
            <a:r>
              <a:rPr dirty="0" err="1"/>
              <a:t>Atención</a:t>
            </a:r>
            <a:r>
              <a:rPr dirty="0"/>
              <a:t> plena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anim calcmode="lin" valueType="num">
                                      <p:cBhvr>
                                        <p:cTn id="15" dur="250" fill="hold"/>
                                        <p:tgtEl>
                                          <p:spTgt spid="5"/>
                                        </p:tgtEl>
                                        <p:attrNameLst>
                                          <p:attrName>ppt_x</p:attrName>
                                        </p:attrNameLst>
                                      </p:cBhvr>
                                      <p:tavLst>
                                        <p:tav tm="0">
                                          <p:val>
                                            <p:strVal val="#ppt_x"/>
                                          </p:val>
                                        </p:tav>
                                        <p:tav tm="100000">
                                          <p:val>
                                            <p:strVal val="#ppt_x"/>
                                          </p:val>
                                        </p:tav>
                                      </p:tavLst>
                                    </p:anim>
                                    <p:anim calcmode="lin" valueType="num">
                                      <p:cBhvr>
                                        <p:cTn id="16"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Effect transition="in" filter="fade">
                                      <p:cBhvr>
                                        <p:cTn id="21" dur="250"/>
                                        <p:tgtEl>
                                          <p:spTgt spid="208"/>
                                        </p:tgtEl>
                                      </p:cBhvr>
                                    </p:animEffect>
                                    <p:anim calcmode="lin" valueType="num">
                                      <p:cBhvr>
                                        <p:cTn id="22" dur="250" fill="hold"/>
                                        <p:tgtEl>
                                          <p:spTgt spid="208"/>
                                        </p:tgtEl>
                                        <p:attrNameLst>
                                          <p:attrName>ppt_x</p:attrName>
                                        </p:attrNameLst>
                                      </p:cBhvr>
                                      <p:tavLst>
                                        <p:tav tm="0">
                                          <p:val>
                                            <p:strVal val="#ppt_x"/>
                                          </p:val>
                                        </p:tav>
                                        <p:tav tm="100000">
                                          <p:val>
                                            <p:strVal val="#ppt_x"/>
                                          </p:val>
                                        </p:tav>
                                      </p:tavLst>
                                    </p:anim>
                                    <p:anim calcmode="lin" valueType="num">
                                      <p:cBhvr>
                                        <p:cTn id="23" dur="25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50"/>
                                        <p:tgtEl>
                                          <p:spTgt spid="3"/>
                                        </p:tgtEl>
                                      </p:cBhvr>
                                    </p:animEffect>
                                    <p:anim calcmode="lin" valueType="num">
                                      <p:cBhvr>
                                        <p:cTn id="29" dur="250" fill="hold"/>
                                        <p:tgtEl>
                                          <p:spTgt spid="3"/>
                                        </p:tgtEl>
                                        <p:attrNameLst>
                                          <p:attrName>ppt_x</p:attrName>
                                        </p:attrNameLst>
                                      </p:cBhvr>
                                      <p:tavLst>
                                        <p:tav tm="0">
                                          <p:val>
                                            <p:strVal val="#ppt_x"/>
                                          </p:val>
                                        </p:tav>
                                        <p:tav tm="100000">
                                          <p:val>
                                            <p:strVal val="#ppt_x"/>
                                          </p:val>
                                        </p:tav>
                                      </p:tavLst>
                                    </p:anim>
                                    <p:anim calcmode="lin" valueType="num">
                                      <p:cBhvr>
                                        <p:cTn id="30"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defRPr sz="2400">
                <a:solidFill>
                  <a:schemeClr val="tx1"/>
                </a:solidFill>
                <a:latin typeface="Helvetica Neue" panose="020B0604020202020204" charset="0"/>
                <a:ea typeface="Helvetica Neue"/>
                <a:cs typeface="Helvetica Neue"/>
                <a:sym typeface="Helvetica Neue"/>
              </a:defRPr>
            </a:pPr>
            <a:r>
              <a:rPr dirty="0" err="1"/>
              <a:t>Objetivo</a:t>
            </a:r>
            <a:r>
              <a:rPr dirty="0"/>
              <a:t> de </a:t>
            </a:r>
            <a:r>
              <a:rPr dirty="0" err="1"/>
              <a:t>desarrollar</a:t>
            </a:r>
            <a:r>
              <a:rPr dirty="0"/>
              <a:t> mindfulness</a:t>
            </a:r>
            <a:endParaRPr sz="2800" b="0" i="0" u="none" strike="noStrike" cap="none" dirty="0">
              <a:solidFill>
                <a:schemeClr val="tx1"/>
              </a:solidFill>
              <a:latin typeface="Helvetica Neue" panose="020B0604020202020204" charset="0"/>
              <a:ea typeface="Helvetica Neue"/>
              <a:cs typeface="Helvetica Neue"/>
              <a:sym typeface="Helvetica Neue"/>
            </a:endParaRPr>
          </a:p>
        </p:txBody>
      </p:sp>
      <p:sp>
        <p:nvSpPr>
          <p:cNvPr id="217" name="Google Shape;217;p26"/>
          <p:cNvSpPr/>
          <p:nvPr/>
        </p:nvSpPr>
        <p:spPr>
          <a:xfrm>
            <a:off x="1944000" y="7740000"/>
            <a:ext cx="14400000" cy="720000"/>
          </a:xfrm>
          <a:prstGeom prst="rect">
            <a:avLst/>
          </a:prstGeom>
          <a:solidFill>
            <a:srgbClr val="AED63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defRPr sz="2400" b="1">
                <a:solidFill>
                  <a:srgbClr val="000000"/>
                </a:solidFill>
                <a:latin typeface="Helvetica Neue" panose="020B0604020202020204" charset="0"/>
                <a:ea typeface="Helvetica Neue"/>
                <a:cs typeface="Helvetica Neue"/>
                <a:sym typeface="Helvetica Neue"/>
              </a:defRPr>
            </a:pPr>
            <a:r>
              <a:rPr dirty="0"/>
              <a:t>De </a:t>
            </a:r>
            <a:r>
              <a:rPr dirty="0" err="1"/>
              <a:t>esta</a:t>
            </a:r>
            <a:r>
              <a:rPr dirty="0"/>
              <a:t> </a:t>
            </a:r>
            <a:r>
              <a:rPr dirty="0" err="1"/>
              <a:t>manera</a:t>
            </a:r>
            <a:r>
              <a:rPr dirty="0"/>
              <a:t> se </a:t>
            </a:r>
            <a:r>
              <a:rPr dirty="0" err="1"/>
              <a:t>puede</a:t>
            </a:r>
            <a:r>
              <a:rPr dirty="0"/>
              <a:t> </a:t>
            </a:r>
            <a:r>
              <a:rPr dirty="0" err="1"/>
              <a:t>reducir</a:t>
            </a:r>
            <a:r>
              <a:rPr dirty="0"/>
              <a:t> </a:t>
            </a:r>
            <a:r>
              <a:rPr dirty="0" err="1"/>
              <a:t>el</a:t>
            </a:r>
            <a:r>
              <a:rPr dirty="0"/>
              <a:t> </a:t>
            </a:r>
            <a:r>
              <a:rPr dirty="0" err="1"/>
              <a:t>estrés</a:t>
            </a:r>
            <a:r>
              <a:rPr dirty="0"/>
              <a:t>, </a:t>
            </a:r>
            <a:r>
              <a:rPr dirty="0" err="1"/>
              <a:t>estar</a:t>
            </a:r>
            <a:r>
              <a:rPr dirty="0"/>
              <a:t> </a:t>
            </a:r>
            <a:r>
              <a:rPr dirty="0" err="1"/>
              <a:t>más</a:t>
            </a:r>
            <a:r>
              <a:rPr dirty="0"/>
              <a:t> </a:t>
            </a:r>
            <a:r>
              <a:rPr dirty="0" err="1"/>
              <a:t>concentrado</a:t>
            </a:r>
            <a:r>
              <a:rPr dirty="0"/>
              <a:t> y </a:t>
            </a:r>
            <a:r>
              <a:rPr dirty="0" err="1"/>
              <a:t>obtener</a:t>
            </a:r>
            <a:r>
              <a:rPr dirty="0"/>
              <a:t> </a:t>
            </a:r>
            <a:r>
              <a:rPr dirty="0" err="1"/>
              <a:t>mejores</a:t>
            </a:r>
            <a:r>
              <a:rPr dirty="0"/>
              <a:t> </a:t>
            </a:r>
            <a:r>
              <a:rPr dirty="0" err="1"/>
              <a:t>resultados</a:t>
            </a:r>
            <a:r>
              <a:rPr dirty="0"/>
              <a:t>.</a:t>
            </a:r>
            <a:endParaRPr sz="2400" b="0" i="0" u="none" strike="noStrike" cap="none" dirty="0">
              <a:solidFill>
                <a:schemeClr val="lt1"/>
              </a:solidFill>
              <a:latin typeface="Helvetica Neue" panose="020B0604020202020204" charset="0"/>
              <a:sym typeface="Arial"/>
            </a:endParaRPr>
          </a:p>
        </p:txBody>
      </p:sp>
      <p:sp>
        <p:nvSpPr>
          <p:cNvPr id="219" name="Google Shape;219;p26"/>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2.3 Desarrollo y </a:t>
            </a:r>
            <a:r>
              <a:rPr dirty="0" err="1"/>
              <a:t>práctica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grpSp>
        <p:nvGrpSpPr>
          <p:cNvPr id="220" name="Google Shape;220;p26"/>
          <p:cNvGrpSpPr/>
          <p:nvPr/>
        </p:nvGrpSpPr>
        <p:grpSpPr>
          <a:xfrm>
            <a:off x="1958118" y="4212000"/>
            <a:ext cx="14362824" cy="2193339"/>
            <a:chOff x="14118" y="1330"/>
            <a:chExt cx="14362824" cy="2193339"/>
          </a:xfrm>
        </p:grpSpPr>
        <p:sp>
          <p:nvSpPr>
            <p:cNvPr id="221" name="Google Shape;221;p26"/>
            <p:cNvSpPr/>
            <p:nvPr/>
          </p:nvSpPr>
          <p:spPr>
            <a:xfrm>
              <a:off x="14118"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222" name="Google Shape;222;p26"/>
            <p:cNvSpPr txBox="1"/>
            <p:nvPr/>
          </p:nvSpPr>
          <p:spPr>
            <a:xfrm>
              <a:off x="603561"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defRPr sz="2400">
                  <a:solidFill>
                    <a:schemeClr val="dk1"/>
                  </a:solidFill>
                  <a:latin typeface="Helvetica Neue" panose="020B0604020202020204" charset="0"/>
                  <a:ea typeface="Helvetica Neue"/>
                  <a:cs typeface="Helvetica Neue"/>
                  <a:sym typeface="Helvetica Neue"/>
                </a:defRPr>
              </a:pPr>
              <a:r>
                <a:rPr dirty="0" err="1"/>
                <a:t>Concéntrate</a:t>
              </a:r>
              <a:r>
                <a:rPr dirty="0"/>
                <a:t> </a:t>
              </a:r>
              <a:r>
                <a:rPr dirty="0" err="1"/>
                <a:t>en</a:t>
              </a:r>
              <a:r>
                <a:rPr dirty="0"/>
                <a:t> lo que </a:t>
              </a:r>
              <a:r>
                <a:rPr dirty="0" err="1"/>
                <a:t>estás</a:t>
              </a:r>
              <a:r>
                <a:rPr dirty="0"/>
                <a:t> </a:t>
              </a:r>
              <a:r>
                <a:rPr dirty="0" err="1"/>
                <a:t>haciendo</a:t>
              </a:r>
              <a:r>
                <a:rPr dirty="0"/>
                <a:t> </a:t>
              </a:r>
              <a:r>
                <a:rPr dirty="0" err="1"/>
                <a:t>en</a:t>
              </a:r>
              <a:r>
                <a:rPr dirty="0"/>
                <a:t> </a:t>
              </a:r>
              <a:r>
                <a:rPr dirty="0" err="1"/>
                <a:t>este</a:t>
              </a:r>
              <a:r>
                <a:rPr dirty="0"/>
                <a:t> </a:t>
              </a:r>
              <a:r>
                <a:rPr dirty="0" err="1"/>
                <a:t>momento</a:t>
              </a: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223" name="Google Shape;223;p26"/>
            <p:cNvSpPr/>
            <p:nvPr/>
          </p:nvSpPr>
          <p:spPr>
            <a:xfrm>
              <a:off x="3460071"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224" name="Google Shape;224;p26"/>
            <p:cNvSpPr txBox="1"/>
            <p:nvPr/>
          </p:nvSpPr>
          <p:spPr>
            <a:xfrm>
              <a:off x="4049514"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defRPr sz="2400">
                  <a:solidFill>
                    <a:schemeClr val="dk1"/>
                  </a:solidFill>
                  <a:latin typeface="Helvetica Neue" panose="020B0604020202020204" charset="0"/>
                  <a:ea typeface="Helvetica Neue"/>
                  <a:cs typeface="Helvetica Neue"/>
                  <a:sym typeface="Helvetica Neue"/>
                </a:defRPr>
              </a:pPr>
              <a:r>
                <a:rPr dirty="0"/>
                <a:t>No </a:t>
              </a:r>
              <a:r>
                <a:rPr dirty="0" err="1"/>
                <a:t>piense</a:t>
              </a:r>
              <a:r>
                <a:rPr lang="es-ES" dirty="0"/>
                <a:t>s</a:t>
              </a:r>
              <a:r>
                <a:rPr dirty="0"/>
                <a:t> </a:t>
              </a:r>
              <a:r>
                <a:rPr dirty="0" err="1"/>
                <a:t>en</a:t>
              </a:r>
              <a:r>
                <a:rPr dirty="0"/>
                <a:t> </a:t>
              </a:r>
              <a:r>
                <a:rPr dirty="0" err="1"/>
                <a:t>otras</a:t>
              </a:r>
              <a:r>
                <a:rPr dirty="0"/>
                <a:t> </a:t>
              </a:r>
              <a:r>
                <a:rPr dirty="0" err="1"/>
                <a:t>tareas</a:t>
              </a:r>
              <a:r>
                <a:rPr dirty="0"/>
                <a:t>, </a:t>
              </a:r>
              <a:r>
                <a:rPr dirty="0" err="1"/>
                <a:t>plazos</a:t>
              </a:r>
              <a:r>
                <a:rPr dirty="0"/>
                <a:t>, </a:t>
              </a:r>
              <a:r>
                <a:rPr lang="es-ES" dirty="0"/>
                <a:t>la </a:t>
              </a:r>
              <a:r>
                <a:rPr dirty="0" err="1"/>
                <a:t>lista</a:t>
              </a:r>
              <a:r>
                <a:rPr dirty="0"/>
                <a:t> de</a:t>
              </a:r>
              <a:r>
                <a:rPr lang="es-ES" dirty="0"/>
                <a:t> la</a:t>
              </a:r>
              <a:r>
                <a:rPr dirty="0"/>
                <a:t> </a:t>
              </a:r>
              <a:r>
                <a:rPr dirty="0" err="1"/>
                <a:t>compra</a:t>
              </a:r>
              <a:r>
                <a:rPr dirty="0"/>
                <a:t> o lo que sea</a:t>
              </a: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225" name="Google Shape;225;p26"/>
            <p:cNvSpPr/>
            <p:nvPr/>
          </p:nvSpPr>
          <p:spPr>
            <a:xfrm>
              <a:off x="6906023"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226" name="Google Shape;226;p26"/>
            <p:cNvSpPr txBox="1"/>
            <p:nvPr/>
          </p:nvSpPr>
          <p:spPr>
            <a:xfrm>
              <a:off x="7495466"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defRPr sz="2400">
                  <a:solidFill>
                    <a:schemeClr val="dk1"/>
                  </a:solidFill>
                  <a:latin typeface="Helvetica Neue" panose="020B0604020202020204" charset="0"/>
                  <a:ea typeface="Helvetica Neue"/>
                  <a:cs typeface="Helvetica Neue"/>
                  <a:sym typeface="Helvetica Neue"/>
                </a:defRPr>
              </a:pPr>
              <a:r>
                <a:rPr dirty="0" err="1"/>
                <a:t>Estar</a:t>
              </a:r>
              <a:r>
                <a:rPr dirty="0"/>
                <a:t> </a:t>
              </a:r>
              <a:r>
                <a:rPr dirty="0" err="1"/>
                <a:t>en</a:t>
              </a:r>
              <a:r>
                <a:rPr dirty="0"/>
                <a:t> </a:t>
              </a:r>
              <a:r>
                <a:rPr dirty="0" err="1"/>
                <a:t>el</a:t>
              </a:r>
              <a:r>
                <a:rPr dirty="0"/>
                <a:t> </a:t>
              </a:r>
              <a:r>
                <a:rPr dirty="0" err="1"/>
                <a:t>aquí</a:t>
              </a:r>
              <a:r>
                <a:rPr dirty="0"/>
                <a:t> y </a:t>
              </a:r>
              <a:r>
                <a:rPr dirty="0" err="1"/>
                <a:t>ahora</a:t>
              </a:r>
              <a:r>
                <a:rPr dirty="0"/>
                <a:t> </a:t>
              </a: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227" name="Google Shape;227;p26"/>
            <p:cNvSpPr/>
            <p:nvPr/>
          </p:nvSpPr>
          <p:spPr>
            <a:xfrm>
              <a:off x="10351975"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panose="020B0604020202020204" charset="0"/>
              </a:endParaRPr>
            </a:p>
          </p:txBody>
        </p:sp>
        <p:sp>
          <p:nvSpPr>
            <p:cNvPr id="228" name="Google Shape;228;p26"/>
            <p:cNvSpPr txBox="1"/>
            <p:nvPr/>
          </p:nvSpPr>
          <p:spPr>
            <a:xfrm>
              <a:off x="10941418"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defRPr sz="2400">
                  <a:solidFill>
                    <a:schemeClr val="dk1"/>
                  </a:solidFill>
                  <a:latin typeface="Helvetica Neue" panose="020B0604020202020204" charset="0"/>
                  <a:ea typeface="Helvetica Neue"/>
                  <a:cs typeface="Helvetica Neue"/>
                  <a:sym typeface="Helvetica Neue"/>
                </a:defRPr>
              </a:pPr>
              <a:r>
                <a:rPr lang="es-ES" dirty="0"/>
                <a:t>Silenciar</a:t>
              </a:r>
              <a:r>
                <a:rPr dirty="0"/>
                <a:t> </a:t>
              </a:r>
              <a:r>
                <a:rPr dirty="0" err="1"/>
                <a:t>todo</a:t>
              </a:r>
              <a:r>
                <a:rPr dirty="0"/>
                <a:t> lo </a:t>
              </a:r>
              <a:r>
                <a:rPr dirty="0" err="1"/>
                <a:t>demás</a:t>
              </a:r>
              <a:endParaRPr dirty="0">
                <a:latin typeface="Helvetica Neue" panose="020B0604020202020204" charset="0"/>
              </a:endParaRPr>
            </a:p>
          </p:txBody>
        </p:sp>
      </p:grpSp>
      <p:sp>
        <p:nvSpPr>
          <p:cNvPr id="229" name="Google Shape;229;p26"/>
          <p:cNvSpPr/>
          <p:nvPr/>
        </p:nvSpPr>
        <p:spPr>
          <a:xfrm>
            <a:off x="7420937" y="6552000"/>
            <a:ext cx="3048000" cy="978408"/>
          </a:xfrm>
          <a:prstGeom prst="downArrow">
            <a:avLst>
              <a:gd name="adj1" fmla="val 50000"/>
              <a:gd name="adj2" fmla="val 5000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Helvetica Neue" panose="020B0604020202020204" charset="0"/>
              <a:sym typeface="Arial"/>
            </a:endParaRPr>
          </a:p>
        </p:txBody>
      </p:sp>
      <p:sp>
        <p:nvSpPr>
          <p:cNvPr id="2" name="Google Shape;186;p23">
            <a:extLst>
              <a:ext uri="{FF2B5EF4-FFF2-40B4-BE49-F238E27FC236}">
                <a16:creationId xmlns:a16="http://schemas.microsoft.com/office/drawing/2014/main" id="{17DB54BD-8EBA-CDDA-74D3-68CD38CCD511}"/>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2. </a:t>
            </a:r>
            <a:r>
              <a:rPr dirty="0" err="1"/>
              <a:t>Atención</a:t>
            </a:r>
            <a:r>
              <a:rPr dirty="0"/>
              <a:t> plena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7" name="Google Shape;237;p27"/>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defRPr sz="2400">
                <a:solidFill>
                  <a:schemeClr val="tx1"/>
                </a:solidFill>
                <a:latin typeface="Helvetica Neue" panose="020B0604020202020204" charset="0"/>
                <a:ea typeface="Helvetica Neue"/>
                <a:cs typeface="Helvetica Neue"/>
                <a:sym typeface="Helvetica Neue"/>
              </a:defRPr>
            </a:pPr>
            <a:r>
              <a:t>Para entrenar esto, hay algunos ejercicios</a:t>
            </a:r>
            <a:endParaRPr>
              <a:solidFill>
                <a:schemeClr val="tx1"/>
              </a:solidFill>
              <a:latin typeface="Helvetica Neue" panose="020B0604020202020204" charset="0"/>
            </a:endParaRPr>
          </a:p>
        </p:txBody>
      </p:sp>
      <p:grpSp>
        <p:nvGrpSpPr>
          <p:cNvPr id="2" name="Gruppieren 1">
            <a:extLst>
              <a:ext uri="{FF2B5EF4-FFF2-40B4-BE49-F238E27FC236}">
                <a16:creationId xmlns:a16="http://schemas.microsoft.com/office/drawing/2014/main" id="{C761D514-F17A-0ADF-3DAF-32D93422FC66}"/>
              </a:ext>
            </a:extLst>
          </p:cNvPr>
          <p:cNvGrpSpPr/>
          <p:nvPr/>
        </p:nvGrpSpPr>
        <p:grpSpPr>
          <a:xfrm>
            <a:off x="6588000" y="4176000"/>
            <a:ext cx="5112000" cy="4320000"/>
            <a:chOff x="6588000" y="4572000"/>
            <a:chExt cx="5112000" cy="4320000"/>
          </a:xfrm>
        </p:grpSpPr>
        <p:sp>
          <p:nvSpPr>
            <p:cNvPr id="235" name="Google Shape;235;p27"/>
            <p:cNvSpPr txBox="1"/>
            <p:nvPr/>
          </p:nvSpPr>
          <p:spPr>
            <a:xfrm>
              <a:off x="6588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charset="0"/>
                  <a:ea typeface="Helvetica Neue"/>
                  <a:cs typeface="Helvetica Neue"/>
                  <a:sym typeface="Helvetica Neue"/>
                </a:defRPr>
              </a:pPr>
              <a:r>
                <a:rPr dirty="0" err="1"/>
                <a:t>Tarea</a:t>
              </a:r>
              <a:r>
                <a:rPr dirty="0"/>
                <a:t> 2:</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dirty="0"/>
                <a:t>¿</a:t>
              </a:r>
              <a:r>
                <a:rPr dirty="0" err="1"/>
                <a:t>Qué</a:t>
              </a:r>
              <a:r>
                <a:rPr dirty="0"/>
                <a:t> </a:t>
              </a:r>
              <a:r>
                <a:rPr dirty="0" err="1"/>
                <a:t>sientes</a:t>
              </a:r>
              <a:r>
                <a:rPr dirty="0"/>
                <a:t> </a:t>
              </a:r>
              <a:r>
                <a:rPr dirty="0" err="1"/>
                <a:t>ahora</a:t>
              </a:r>
              <a:r>
                <a:rPr dirty="0"/>
                <a:t>? </a:t>
              </a:r>
              <a:endParaRPr dirty="0">
                <a:latin typeface="Helvetica Neue" panose="020B0604020202020204" charset="0"/>
              </a:endParaRPr>
            </a:p>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dirty="0"/>
                <a:t>Solo </a:t>
              </a:r>
              <a:r>
                <a:rPr dirty="0" err="1"/>
                <a:t>descríbelo</a:t>
              </a:r>
              <a:r>
                <a:rPr dirty="0"/>
                <a:t>, no lo </a:t>
              </a:r>
              <a:r>
                <a:rPr dirty="0" err="1"/>
                <a:t>evalúes</a:t>
              </a:r>
              <a:r>
                <a:rPr dirty="0"/>
                <a:t>.</a:t>
              </a:r>
              <a:endParaRPr dirty="0">
                <a:latin typeface="Helvetica Neue" panose="020B0604020202020204" charset="0"/>
              </a:endParaRPr>
            </a:p>
          </p:txBody>
        </p:sp>
        <p:pic>
          <p:nvPicPr>
            <p:cNvPr id="238" name="Google Shape;238;p27" descr="Weinende Gesichtskontur mit einfarbiger Füllung"/>
            <p:cNvPicPr preferRelativeResize="0"/>
            <p:nvPr/>
          </p:nvPicPr>
          <p:blipFill rotWithShape="1">
            <a:blip r:embed="rId3">
              <a:alphaModFix/>
            </a:blip>
            <a:srcRect/>
            <a:stretch/>
          </p:blipFill>
          <p:spPr>
            <a:xfrm>
              <a:off x="9108000" y="5004000"/>
              <a:ext cx="914400" cy="914400"/>
            </a:xfrm>
            <a:prstGeom prst="rect">
              <a:avLst/>
            </a:prstGeom>
            <a:noFill/>
            <a:ln>
              <a:noFill/>
            </a:ln>
          </p:spPr>
        </p:pic>
        <p:pic>
          <p:nvPicPr>
            <p:cNvPr id="239" name="Google Shape;239;p27" descr="Grinsende Gesichtskontur Silhouette"/>
            <p:cNvPicPr preferRelativeResize="0"/>
            <p:nvPr/>
          </p:nvPicPr>
          <p:blipFill rotWithShape="1">
            <a:blip r:embed="rId4">
              <a:alphaModFix/>
            </a:blip>
            <a:srcRect/>
            <a:stretch/>
          </p:blipFill>
          <p:spPr>
            <a:xfrm>
              <a:off x="8244000" y="5004000"/>
              <a:ext cx="914400" cy="914400"/>
            </a:xfrm>
            <a:prstGeom prst="rect">
              <a:avLst/>
            </a:prstGeom>
            <a:noFill/>
            <a:ln>
              <a:noFill/>
            </a:ln>
          </p:spPr>
        </p:pic>
      </p:grpSp>
      <p:grpSp>
        <p:nvGrpSpPr>
          <p:cNvPr id="5" name="Gruppieren 4">
            <a:extLst>
              <a:ext uri="{FF2B5EF4-FFF2-40B4-BE49-F238E27FC236}">
                <a16:creationId xmlns:a16="http://schemas.microsoft.com/office/drawing/2014/main" id="{1E5DA584-F47B-FC57-D23C-8C44B26238EA}"/>
              </a:ext>
            </a:extLst>
          </p:cNvPr>
          <p:cNvGrpSpPr/>
          <p:nvPr/>
        </p:nvGrpSpPr>
        <p:grpSpPr>
          <a:xfrm>
            <a:off x="1296000" y="4176000"/>
            <a:ext cx="5112000" cy="4320000"/>
            <a:chOff x="1296000" y="4572000"/>
            <a:chExt cx="5112000" cy="4320000"/>
          </a:xfrm>
        </p:grpSpPr>
        <p:sp>
          <p:nvSpPr>
            <p:cNvPr id="236" name="Google Shape;236;p27"/>
            <p:cNvSpPr txBox="1"/>
            <p:nvPr/>
          </p:nvSpPr>
          <p:spPr>
            <a:xfrm>
              <a:off x="1296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charset="0"/>
                  <a:ea typeface="Helvetica Neue"/>
                  <a:cs typeface="Helvetica Neue"/>
                  <a:sym typeface="Helvetica Neue"/>
                </a:defRPr>
              </a:pPr>
              <a:r>
                <a:rPr dirty="0" err="1"/>
                <a:t>Tarea</a:t>
              </a:r>
              <a:r>
                <a:rPr dirty="0"/>
                <a:t> 1:</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lang="es-ES" dirty="0"/>
                <a:t>Coge una </a:t>
              </a:r>
              <a:r>
                <a:rPr dirty="0" err="1"/>
                <a:t>posición</a:t>
              </a:r>
              <a:r>
                <a:rPr dirty="0"/>
                <a:t> </a:t>
              </a:r>
              <a:r>
                <a:rPr dirty="0" err="1"/>
                <a:t>relajante</a:t>
              </a:r>
              <a:r>
                <a:rPr dirty="0"/>
                <a:t> y </a:t>
              </a:r>
              <a:r>
                <a:rPr dirty="0" err="1"/>
                <a:t>comien</a:t>
              </a:r>
              <a:r>
                <a:rPr lang="es-ES" dirty="0" err="1"/>
                <a:t>za</a:t>
              </a:r>
              <a:r>
                <a:rPr dirty="0"/>
                <a:t> a </a:t>
              </a:r>
              <a:r>
                <a:rPr dirty="0" err="1"/>
                <a:t>respirar</a:t>
              </a:r>
              <a:r>
                <a:rPr dirty="0"/>
                <a:t> </a:t>
              </a:r>
              <a:r>
                <a:rPr dirty="0" err="1"/>
                <a:t>lenta</a:t>
              </a:r>
              <a:r>
                <a:rPr dirty="0"/>
                <a:t> y tranquil</a:t>
              </a:r>
              <a:r>
                <a:rPr lang="es-ES" dirty="0" err="1"/>
                <a:t>amente</a:t>
              </a:r>
              <a:r>
                <a:rPr dirty="0"/>
                <a:t>. </a:t>
              </a:r>
              <a:endParaRPr dirty="0">
                <a:latin typeface="Helvetica Neue" panose="020B0604020202020204" charset="0"/>
              </a:endParaRPr>
            </a:p>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dirty="0" err="1"/>
                <a:t>Cuando</a:t>
              </a:r>
              <a:r>
                <a:rPr dirty="0"/>
                <a:t> </a:t>
              </a:r>
              <a:r>
                <a:rPr dirty="0" err="1"/>
                <a:t>surjan</a:t>
              </a:r>
              <a:r>
                <a:rPr dirty="0"/>
                <a:t> </a:t>
              </a:r>
              <a:r>
                <a:rPr dirty="0" err="1"/>
                <a:t>pensamientos</a:t>
              </a:r>
              <a:r>
                <a:rPr dirty="0"/>
                <a:t>, </a:t>
              </a:r>
              <a:r>
                <a:rPr dirty="0" err="1"/>
                <a:t>déjalos</a:t>
              </a:r>
              <a:r>
                <a:rPr dirty="0"/>
                <a:t> </a:t>
              </a:r>
              <a:r>
                <a:rPr dirty="0" err="1"/>
                <a:t>ir</a:t>
              </a:r>
              <a:r>
                <a:rPr dirty="0"/>
                <a:t> y </a:t>
              </a:r>
              <a:r>
                <a:rPr dirty="0" err="1"/>
                <a:t>concéntrate</a:t>
              </a:r>
              <a:r>
                <a:rPr dirty="0"/>
                <a:t> </a:t>
              </a:r>
              <a:r>
                <a:rPr dirty="0" err="1"/>
                <a:t>en</a:t>
              </a:r>
              <a:r>
                <a:rPr dirty="0"/>
                <a:t> </a:t>
              </a:r>
              <a:r>
                <a:rPr dirty="0" err="1"/>
                <a:t>tu</a:t>
              </a:r>
              <a:r>
                <a:rPr dirty="0"/>
                <a:t> </a:t>
              </a:r>
              <a:r>
                <a:rPr dirty="0" err="1"/>
                <a:t>respiración</a:t>
              </a:r>
              <a:r>
                <a:rPr dirty="0"/>
                <a:t>. </a:t>
              </a:r>
              <a:r>
                <a:rPr dirty="0" err="1"/>
                <a:t>Concéntrate</a:t>
              </a:r>
              <a:r>
                <a:rPr dirty="0"/>
                <a:t> </a:t>
              </a:r>
              <a:r>
                <a:rPr dirty="0" err="1"/>
                <a:t>en</a:t>
              </a:r>
              <a:r>
                <a:rPr dirty="0"/>
                <a:t> </a:t>
              </a:r>
              <a:r>
                <a:rPr dirty="0" err="1"/>
                <a:t>el</a:t>
              </a:r>
              <a:r>
                <a:rPr dirty="0"/>
                <a:t> </a:t>
              </a:r>
              <a:r>
                <a:rPr dirty="0" err="1"/>
                <a:t>aquí</a:t>
              </a:r>
              <a:r>
                <a:rPr dirty="0"/>
                <a:t> y </a:t>
              </a:r>
              <a:r>
                <a:rPr dirty="0" err="1"/>
                <a:t>ahora</a:t>
              </a:r>
              <a:r>
                <a:rPr lang="es-ES" dirty="0"/>
                <a:t>, </a:t>
              </a:r>
              <a:r>
                <a:rPr dirty="0"/>
                <a:t>solo </a:t>
              </a:r>
              <a:r>
                <a:rPr dirty="0" err="1"/>
                <a:t>sé</a:t>
              </a:r>
              <a:r>
                <a:rPr dirty="0"/>
                <a:t>.</a:t>
              </a:r>
              <a:endParaRPr dirty="0">
                <a:latin typeface="Helvetica Neue" panose="020B0604020202020204" charset="0"/>
              </a:endParaRPr>
            </a:p>
          </p:txBody>
        </p:sp>
        <p:pic>
          <p:nvPicPr>
            <p:cNvPr id="240" name="Google Shape;240;p27" descr="Regisseurstuhl Silhouette"/>
            <p:cNvPicPr preferRelativeResize="0"/>
            <p:nvPr/>
          </p:nvPicPr>
          <p:blipFill rotWithShape="1">
            <a:blip r:embed="rId5">
              <a:alphaModFix/>
            </a:blip>
            <a:srcRect/>
            <a:stretch/>
          </p:blipFill>
          <p:spPr>
            <a:xfrm>
              <a:off x="3384000" y="5004426"/>
              <a:ext cx="914400" cy="914400"/>
            </a:xfrm>
            <a:prstGeom prst="rect">
              <a:avLst/>
            </a:prstGeom>
            <a:noFill/>
            <a:ln>
              <a:noFill/>
            </a:ln>
          </p:spPr>
        </p:pic>
      </p:grpSp>
      <p:grpSp>
        <p:nvGrpSpPr>
          <p:cNvPr id="3" name="Gruppieren 2">
            <a:extLst>
              <a:ext uri="{FF2B5EF4-FFF2-40B4-BE49-F238E27FC236}">
                <a16:creationId xmlns:a16="http://schemas.microsoft.com/office/drawing/2014/main" id="{12BF9719-179C-7937-34AF-B5ECEEE3B50C}"/>
              </a:ext>
            </a:extLst>
          </p:cNvPr>
          <p:cNvGrpSpPr/>
          <p:nvPr/>
        </p:nvGrpSpPr>
        <p:grpSpPr>
          <a:xfrm>
            <a:off x="11880000" y="4176000"/>
            <a:ext cx="5112000" cy="4320000"/>
            <a:chOff x="11880000" y="4572000"/>
            <a:chExt cx="5112000" cy="4320000"/>
          </a:xfrm>
        </p:grpSpPr>
        <p:sp>
          <p:nvSpPr>
            <p:cNvPr id="234" name="Google Shape;234;p27"/>
            <p:cNvSpPr txBox="1"/>
            <p:nvPr/>
          </p:nvSpPr>
          <p:spPr>
            <a:xfrm>
              <a:off x="11880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charset="0"/>
                  <a:ea typeface="Helvetica Neue"/>
                  <a:cs typeface="Helvetica Neue"/>
                  <a:sym typeface="Helvetica Neue"/>
                </a:defRPr>
              </a:pPr>
              <a:r>
                <a:rPr dirty="0" err="1"/>
                <a:t>Tarea</a:t>
              </a:r>
              <a:r>
                <a:rPr dirty="0"/>
                <a:t> 3:</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dirty="0"/>
                <a:t>¿</a:t>
              </a:r>
              <a:r>
                <a:rPr dirty="0" err="1"/>
                <a:t>Qué</a:t>
              </a:r>
              <a:r>
                <a:rPr dirty="0"/>
                <a:t> </a:t>
              </a:r>
              <a:r>
                <a:rPr dirty="0" err="1"/>
                <a:t>ves</a:t>
              </a:r>
              <a:r>
                <a:rPr dirty="0"/>
                <a:t>? </a:t>
              </a:r>
              <a:endParaRPr dirty="0">
                <a:latin typeface="Helvetica Neue" panose="020B0604020202020204" charset="0"/>
              </a:endParaRPr>
            </a:p>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dirty="0"/>
                <a:t>¿</a:t>
              </a:r>
              <a:r>
                <a:rPr dirty="0" err="1"/>
                <a:t>Puedes</a:t>
              </a:r>
              <a:r>
                <a:rPr dirty="0"/>
                <a:t> </a:t>
              </a:r>
              <a:r>
                <a:rPr dirty="0" err="1"/>
                <a:t>notar</a:t>
              </a:r>
              <a:r>
                <a:rPr dirty="0"/>
                <a:t> la </a:t>
              </a:r>
              <a:r>
                <a:rPr dirty="0" err="1"/>
                <a:t>habitación</a:t>
              </a:r>
              <a:r>
                <a:rPr dirty="0"/>
                <a:t> a </a:t>
              </a:r>
              <a:r>
                <a:rPr dirty="0" err="1"/>
                <a:t>tu</a:t>
              </a:r>
              <a:r>
                <a:rPr dirty="0"/>
                <a:t> </a:t>
              </a:r>
              <a:r>
                <a:rPr dirty="0" err="1"/>
                <a:t>alrededor</a:t>
              </a:r>
              <a:r>
                <a:rPr lang="es-ES" dirty="0"/>
                <a:t>?</a:t>
              </a:r>
              <a:r>
                <a:rPr dirty="0"/>
                <a:t>, solo </a:t>
              </a:r>
              <a:r>
                <a:rPr dirty="0" err="1"/>
                <a:t>quédate</a:t>
              </a:r>
              <a:r>
                <a:rPr dirty="0"/>
                <a:t> </a:t>
              </a:r>
              <a:r>
                <a:rPr dirty="0" err="1"/>
                <a:t>en</a:t>
              </a:r>
              <a:r>
                <a:rPr dirty="0"/>
                <a:t> </a:t>
              </a:r>
              <a:r>
                <a:rPr dirty="0" err="1"/>
                <a:t>esta</a:t>
              </a:r>
              <a:r>
                <a:rPr dirty="0"/>
                <a:t> </a:t>
              </a:r>
              <a:r>
                <a:rPr dirty="0" err="1"/>
                <a:t>área</a:t>
              </a:r>
              <a:r>
                <a:rPr dirty="0"/>
                <a:t> y describe lo que </a:t>
              </a:r>
              <a:r>
                <a:rPr dirty="0" err="1"/>
                <a:t>ves</a:t>
              </a:r>
              <a:r>
                <a:rPr lang="es-ES" dirty="0"/>
                <a:t>.</a:t>
              </a:r>
              <a:r>
                <a:rPr dirty="0"/>
                <a:t> </a:t>
              </a:r>
              <a:endParaRPr dirty="0">
                <a:latin typeface="Helvetica Neue" panose="020B0604020202020204" charset="0"/>
              </a:endParaRPr>
            </a:p>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dirty="0"/>
                <a:t>Una </a:t>
              </a:r>
              <a:r>
                <a:rPr dirty="0" err="1"/>
                <a:t>vez</a:t>
              </a:r>
              <a:r>
                <a:rPr dirty="0"/>
                <a:t> </a:t>
              </a:r>
              <a:r>
                <a:rPr dirty="0" err="1"/>
                <a:t>más</a:t>
              </a:r>
              <a:r>
                <a:rPr dirty="0"/>
                <a:t>, no lo </a:t>
              </a:r>
              <a:r>
                <a:rPr dirty="0" err="1"/>
                <a:t>evalúes</a:t>
              </a:r>
              <a:r>
                <a:rPr dirty="0"/>
                <a:t>. </a:t>
              </a:r>
              <a:endParaRPr sz="2400" b="0" i="0" u="none" strike="noStrike" cap="none" dirty="0">
                <a:solidFill>
                  <a:srgbClr val="4D94B7"/>
                </a:solidFill>
                <a:latin typeface="Helvetica Neue" panose="020B0604020202020204" charset="0"/>
                <a:ea typeface="Helvetica Neue"/>
                <a:cs typeface="Helvetica Neue"/>
                <a:sym typeface="Helvetica Neue"/>
              </a:endParaRPr>
            </a:p>
          </p:txBody>
        </p:sp>
        <p:pic>
          <p:nvPicPr>
            <p:cNvPr id="241" name="Google Shape;241;p27" descr="Augen Silhouette"/>
            <p:cNvPicPr preferRelativeResize="0"/>
            <p:nvPr/>
          </p:nvPicPr>
          <p:blipFill rotWithShape="1">
            <a:blip r:embed="rId6">
              <a:alphaModFix/>
            </a:blip>
            <a:srcRect/>
            <a:stretch/>
          </p:blipFill>
          <p:spPr>
            <a:xfrm>
              <a:off x="13824000" y="4824000"/>
              <a:ext cx="1185844" cy="1185844"/>
            </a:xfrm>
            <a:prstGeom prst="rect">
              <a:avLst/>
            </a:prstGeom>
            <a:noFill/>
            <a:ln>
              <a:noFill/>
            </a:ln>
          </p:spPr>
        </p:pic>
      </p:grpSp>
      <p:sp>
        <p:nvSpPr>
          <p:cNvPr id="242" name="Google Shape;242;p27"/>
          <p:cNvSpPr txBox="1"/>
          <p:nvPr/>
        </p:nvSpPr>
        <p:spPr>
          <a:xfrm>
            <a:off x="1295398" y="8928000"/>
            <a:ext cx="37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defRPr sz="1200">
                <a:solidFill>
                  <a:schemeClr val="dk1"/>
                </a:solidFill>
                <a:latin typeface="Helvetica Neue" panose="020B0604020202020204" charset="0"/>
                <a:ea typeface="Helvetica Neue"/>
                <a:cs typeface="Helvetica Neue"/>
                <a:sym typeface="Helvetica Neue"/>
              </a:defRPr>
            </a:pPr>
            <a:r>
              <a:t>Fuente n.º: 1</a:t>
            </a:r>
            <a:endParaRPr sz="1200" b="0" i="0" u="none" strike="noStrike" cap="none">
              <a:solidFill>
                <a:srgbClr val="000000"/>
              </a:solidFill>
              <a:latin typeface="Helvetica Neue" panose="020B0604020202020204" charset="0"/>
              <a:ea typeface="Helvetica Neue"/>
              <a:cs typeface="Helvetica Neue"/>
              <a:sym typeface="Helvetica Neue"/>
            </a:endParaRPr>
          </a:p>
        </p:txBody>
      </p:sp>
      <p:sp>
        <p:nvSpPr>
          <p:cNvPr id="244" name="Google Shape;244;p27"/>
          <p:cNvSpPr txBox="1"/>
          <p:nvPr/>
        </p:nvSpPr>
        <p:spPr>
          <a:xfrm>
            <a:off x="1296000" y="2304000"/>
            <a:ext cx="583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2.3 Desarrollo y práctica (1)</a:t>
            </a: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4" name="Google Shape;186;p23">
            <a:extLst>
              <a:ext uri="{FF2B5EF4-FFF2-40B4-BE49-F238E27FC236}">
                <a16:creationId xmlns:a16="http://schemas.microsoft.com/office/drawing/2014/main" id="{68CB56AA-1069-6A4B-FE2A-9C1C29EE03DA}"/>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2. </a:t>
            </a:r>
            <a:r>
              <a:rPr dirty="0" err="1"/>
              <a:t>Atención</a:t>
            </a:r>
            <a:r>
              <a:rPr dirty="0"/>
              <a:t> plena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pSp>
        <p:nvGrpSpPr>
          <p:cNvPr id="2" name="Gruppieren 1">
            <a:extLst>
              <a:ext uri="{FF2B5EF4-FFF2-40B4-BE49-F238E27FC236}">
                <a16:creationId xmlns:a16="http://schemas.microsoft.com/office/drawing/2014/main" id="{A7B3D207-0AC7-2E63-D028-85B0CE5E5FFF}"/>
              </a:ext>
            </a:extLst>
          </p:cNvPr>
          <p:cNvGrpSpPr/>
          <p:nvPr/>
        </p:nvGrpSpPr>
        <p:grpSpPr>
          <a:xfrm>
            <a:off x="1296000" y="4176000"/>
            <a:ext cx="5112000" cy="4320000"/>
            <a:chOff x="1296000" y="4572000"/>
            <a:chExt cx="5112000" cy="3996000"/>
          </a:xfrm>
        </p:grpSpPr>
        <p:sp>
          <p:nvSpPr>
            <p:cNvPr id="250" name="Google Shape;250;p28"/>
            <p:cNvSpPr txBox="1"/>
            <p:nvPr/>
          </p:nvSpPr>
          <p:spPr>
            <a:xfrm>
              <a:off x="1296000" y="4572000"/>
              <a:ext cx="5112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charset="0"/>
                  <a:ea typeface="Helvetica Neue"/>
                  <a:cs typeface="Helvetica Neue"/>
                  <a:sym typeface="Helvetica Neue"/>
                </a:defRPr>
              </a:pPr>
              <a:r>
                <a:rPr dirty="0" err="1"/>
                <a:t>Tarea</a:t>
              </a:r>
              <a:r>
                <a:rPr dirty="0"/>
                <a:t> 4:</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dirty="0"/>
                <a:t>¿</a:t>
              </a:r>
              <a:r>
                <a:rPr dirty="0" err="1"/>
                <a:t>Puedes</a:t>
              </a:r>
              <a:r>
                <a:rPr dirty="0"/>
                <a:t> </a:t>
              </a:r>
              <a:r>
                <a:rPr dirty="0" err="1"/>
                <a:t>oler</a:t>
              </a:r>
              <a:r>
                <a:rPr dirty="0"/>
                <a:t> algo? </a:t>
              </a:r>
              <a:endParaRPr dirty="0">
                <a:latin typeface="Helvetica Neue" panose="020B0604020202020204" charset="0"/>
              </a:endParaRPr>
            </a:p>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dirty="0"/>
                <a:t>¿</a:t>
              </a:r>
              <a:r>
                <a:rPr dirty="0" err="1"/>
                <a:t>Qué</a:t>
              </a:r>
              <a:r>
                <a:rPr dirty="0"/>
                <a:t> </a:t>
              </a:r>
              <a:r>
                <a:rPr dirty="0" err="1"/>
                <a:t>hueles</a:t>
              </a:r>
              <a:r>
                <a:rPr dirty="0"/>
                <a:t>? </a:t>
              </a:r>
              <a:endParaRPr dirty="0">
                <a:latin typeface="Helvetica Neue" panose="020B0604020202020204" charset="0"/>
              </a:endParaRPr>
            </a:p>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dirty="0" err="1"/>
                <a:t>Pru</a:t>
              </a:r>
              <a:r>
                <a:rPr lang="es-ES" dirty="0"/>
                <a:t>é</a:t>
              </a:r>
              <a:r>
                <a:rPr dirty="0"/>
                <a:t>b</a:t>
              </a:r>
              <a:r>
                <a:rPr lang="es-ES" dirty="0" err="1"/>
                <a:t>alo</a:t>
              </a:r>
              <a:r>
                <a:rPr lang="es-ES" dirty="0"/>
                <a:t> </a:t>
              </a:r>
              <a:r>
                <a:rPr dirty="0" err="1"/>
                <a:t>en</a:t>
              </a:r>
              <a:r>
                <a:rPr dirty="0"/>
                <a:t> </a:t>
              </a:r>
              <a:r>
                <a:rPr lang="es-ES" dirty="0"/>
                <a:t>t</a:t>
              </a:r>
              <a:r>
                <a:rPr dirty="0"/>
                <a:t>u </a:t>
              </a:r>
              <a:r>
                <a:rPr dirty="0" err="1"/>
                <a:t>jardín</a:t>
              </a:r>
              <a:r>
                <a:rPr dirty="0"/>
                <a:t> o </a:t>
              </a:r>
              <a:r>
                <a:rPr dirty="0" err="1"/>
                <a:t>durante</a:t>
              </a:r>
              <a:r>
                <a:rPr dirty="0"/>
                <a:t> un paseo. </a:t>
              </a:r>
              <a:r>
                <a:rPr dirty="0" err="1"/>
                <a:t>Concéntrate</a:t>
              </a:r>
              <a:r>
                <a:rPr dirty="0"/>
                <a:t> </a:t>
              </a:r>
              <a:r>
                <a:rPr dirty="0" err="1"/>
                <a:t>en</a:t>
              </a:r>
              <a:r>
                <a:rPr dirty="0"/>
                <a:t> lo que </a:t>
              </a:r>
              <a:r>
                <a:rPr dirty="0" err="1"/>
                <a:t>hueles</a:t>
              </a:r>
              <a:r>
                <a:rPr dirty="0"/>
                <a:t>, </a:t>
              </a:r>
              <a:r>
                <a:rPr dirty="0" err="1"/>
                <a:t>deja</a:t>
              </a:r>
              <a:r>
                <a:rPr dirty="0"/>
                <a:t> que </a:t>
              </a:r>
              <a:r>
                <a:rPr dirty="0" err="1"/>
                <a:t>tus</a:t>
              </a:r>
              <a:r>
                <a:rPr dirty="0"/>
                <a:t> </a:t>
              </a:r>
              <a:r>
                <a:rPr dirty="0" err="1"/>
                <a:t>pensamientos</a:t>
              </a:r>
              <a:r>
                <a:rPr dirty="0"/>
                <a:t> </a:t>
              </a:r>
              <a:r>
                <a:rPr dirty="0" err="1"/>
                <a:t>vayan</a:t>
              </a:r>
              <a:r>
                <a:rPr dirty="0"/>
                <a:t> y </a:t>
              </a:r>
              <a:r>
                <a:rPr dirty="0" err="1"/>
                <a:t>vengan</a:t>
              </a:r>
              <a:r>
                <a:rPr dirty="0"/>
                <a:t>.</a:t>
              </a:r>
              <a:endParaRPr dirty="0">
                <a:latin typeface="Helvetica Neue" panose="020B0604020202020204" charset="0"/>
              </a:endParaRPr>
            </a:p>
          </p:txBody>
        </p:sp>
        <p:pic>
          <p:nvPicPr>
            <p:cNvPr id="251" name="Google Shape;251;p28" descr="Nase Silhouette"/>
            <p:cNvPicPr preferRelativeResize="0"/>
            <p:nvPr/>
          </p:nvPicPr>
          <p:blipFill rotWithShape="1">
            <a:blip r:embed="rId3">
              <a:alphaModFix/>
            </a:blip>
            <a:srcRect/>
            <a:stretch/>
          </p:blipFill>
          <p:spPr>
            <a:xfrm>
              <a:off x="3420000" y="5004000"/>
              <a:ext cx="914400" cy="914400"/>
            </a:xfrm>
            <a:prstGeom prst="rect">
              <a:avLst/>
            </a:prstGeom>
            <a:noFill/>
            <a:ln>
              <a:noFill/>
            </a:ln>
          </p:spPr>
        </p:pic>
      </p:grpSp>
      <p:grpSp>
        <p:nvGrpSpPr>
          <p:cNvPr id="3" name="Gruppieren 2">
            <a:extLst>
              <a:ext uri="{FF2B5EF4-FFF2-40B4-BE49-F238E27FC236}">
                <a16:creationId xmlns:a16="http://schemas.microsoft.com/office/drawing/2014/main" id="{23BA8D96-9F2B-EF47-9173-0B50FDF3A0F1}"/>
              </a:ext>
            </a:extLst>
          </p:cNvPr>
          <p:cNvGrpSpPr/>
          <p:nvPr/>
        </p:nvGrpSpPr>
        <p:grpSpPr>
          <a:xfrm>
            <a:off x="6588000" y="4176000"/>
            <a:ext cx="5112000" cy="4320000"/>
            <a:chOff x="6588000" y="4572000"/>
            <a:chExt cx="5112000" cy="4320000"/>
          </a:xfrm>
        </p:grpSpPr>
        <p:sp>
          <p:nvSpPr>
            <p:cNvPr id="249" name="Google Shape;249;p28"/>
            <p:cNvSpPr txBox="1"/>
            <p:nvPr/>
          </p:nvSpPr>
          <p:spPr>
            <a:xfrm>
              <a:off x="6588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charset="0"/>
                  <a:ea typeface="Helvetica Neue"/>
                  <a:cs typeface="Helvetica Neue"/>
                  <a:sym typeface="Helvetica Neue"/>
                </a:defRPr>
              </a:pPr>
              <a:r>
                <a:t>Tarea 5:</a:t>
              </a:r>
              <a:endParaRPr>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t>¿Puedes oír algo y qué oyes? </a:t>
              </a:r>
              <a:endParaRPr>
                <a:latin typeface="Helvetica Neue" panose="020B0604020202020204" charset="0"/>
              </a:endParaRPr>
            </a:p>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t>No pienses en nada, solo concéntrate en lo que puedes escuchar. ¿Hay pájaros o puedes oír que el viento está soplando? </a:t>
              </a:r>
              <a:endParaRPr>
                <a:latin typeface="Helvetica Neue" panose="020B0604020202020204" charset="0"/>
              </a:endParaRPr>
            </a:p>
          </p:txBody>
        </p:sp>
        <p:pic>
          <p:nvPicPr>
            <p:cNvPr id="252" name="Google Shape;252;p28" descr="Ohr Silhouette"/>
            <p:cNvPicPr preferRelativeResize="0"/>
            <p:nvPr/>
          </p:nvPicPr>
          <p:blipFill rotWithShape="1">
            <a:blip r:embed="rId4">
              <a:alphaModFix/>
            </a:blip>
            <a:srcRect/>
            <a:stretch/>
          </p:blipFill>
          <p:spPr>
            <a:xfrm>
              <a:off x="8712000" y="5004000"/>
              <a:ext cx="914400" cy="914400"/>
            </a:xfrm>
            <a:prstGeom prst="rect">
              <a:avLst/>
            </a:prstGeom>
            <a:noFill/>
            <a:ln>
              <a:noFill/>
            </a:ln>
          </p:spPr>
        </p:pic>
      </p:grpSp>
      <p:sp>
        <p:nvSpPr>
          <p:cNvPr id="253" name="Google Shape;253;p28"/>
          <p:cNvSpPr txBox="1"/>
          <p:nvPr/>
        </p:nvSpPr>
        <p:spPr>
          <a:xfrm>
            <a:off x="1295398" y="8928000"/>
            <a:ext cx="4212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defRPr sz="1200">
                <a:solidFill>
                  <a:schemeClr val="dk1"/>
                </a:solidFill>
                <a:latin typeface="Helvetica Neue" panose="020B0604020202020204" charset="0"/>
                <a:ea typeface="Helvetica Neue"/>
                <a:cs typeface="Helvetica Neue"/>
                <a:sym typeface="Helvetica Neue"/>
              </a:defRPr>
            </a:pPr>
            <a:r>
              <a:t>Fuente n.º: 1</a:t>
            </a:r>
            <a:endParaRPr sz="1200" b="0" i="0" u="none" strike="noStrike" cap="none">
              <a:solidFill>
                <a:srgbClr val="000000"/>
              </a:solidFill>
              <a:latin typeface="Helvetica Neue" panose="020B0604020202020204" charset="0"/>
              <a:ea typeface="Helvetica Neue"/>
              <a:cs typeface="Helvetica Neue"/>
              <a:sym typeface="Helvetica Neue"/>
            </a:endParaRPr>
          </a:p>
        </p:txBody>
      </p:sp>
      <p:sp>
        <p:nvSpPr>
          <p:cNvPr id="255" name="Google Shape;255;p28"/>
          <p:cNvSpPr txBox="1"/>
          <p:nvPr/>
        </p:nvSpPr>
        <p:spPr>
          <a:xfrm>
            <a:off x="1296000" y="2304000"/>
            <a:ext cx="583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2.3 Desarrollo y práctica (2)</a:t>
            </a: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4" name="Google Shape;186;p23">
            <a:extLst>
              <a:ext uri="{FF2B5EF4-FFF2-40B4-BE49-F238E27FC236}">
                <a16:creationId xmlns:a16="http://schemas.microsoft.com/office/drawing/2014/main" id="{38E810C8-6E4B-CA0D-BBEE-66A7998D4F5D}"/>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t>2. Atención plena</a:t>
            </a:r>
            <a:endParaRPr sz="1400" b="0" i="0" u="none" strike="noStrike" cap="none">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defRPr sz="2800" b="1">
                <a:solidFill>
                  <a:schemeClr val="dk1"/>
                </a:solidFill>
                <a:latin typeface="Helvetica Neue" panose="020B0604020202020204" charset="0"/>
              </a:defRPr>
            </a:pPr>
            <a:r>
              <a:rPr dirty="0"/>
              <a:t>¿</a:t>
            </a:r>
            <a:r>
              <a:rPr dirty="0" err="1"/>
              <a:t>Cómo</a:t>
            </a:r>
            <a:r>
              <a:rPr dirty="0"/>
              <a:t> </a:t>
            </a:r>
            <a:r>
              <a:rPr dirty="0" err="1"/>
              <a:t>puedes</a:t>
            </a:r>
            <a:r>
              <a:rPr dirty="0"/>
              <a:t> </a:t>
            </a:r>
            <a:r>
              <a:rPr dirty="0" err="1"/>
              <a:t>integrar</a:t>
            </a:r>
            <a:r>
              <a:rPr dirty="0"/>
              <a:t> </a:t>
            </a:r>
            <a:r>
              <a:rPr lang="es-ES" dirty="0"/>
              <a:t>el </a:t>
            </a:r>
            <a:r>
              <a:rPr i="1" dirty="0"/>
              <a:t>mindfulness</a:t>
            </a:r>
            <a:r>
              <a:rPr dirty="0"/>
              <a:t> </a:t>
            </a:r>
            <a:r>
              <a:rPr dirty="0" err="1"/>
              <a:t>en</a:t>
            </a:r>
            <a:r>
              <a:rPr dirty="0"/>
              <a:t> </a:t>
            </a:r>
            <a:r>
              <a:rPr dirty="0" err="1"/>
              <a:t>el</a:t>
            </a:r>
            <a:r>
              <a:rPr dirty="0"/>
              <a:t> </a:t>
            </a:r>
            <a:r>
              <a:rPr dirty="0" err="1"/>
              <a:t>trabajo</a:t>
            </a:r>
            <a:r>
              <a:rPr dirty="0"/>
              <a:t> </a:t>
            </a:r>
            <a:r>
              <a:rPr dirty="0" err="1"/>
              <a:t>diario</a:t>
            </a:r>
            <a:r>
              <a:rPr dirty="0"/>
              <a:t>?</a:t>
            </a:r>
          </a:p>
        </p:txBody>
      </p:sp>
      <p:sp>
        <p:nvSpPr>
          <p:cNvPr id="177" name="Google Shape;177;p23"/>
          <p:cNvSpPr/>
          <p:nvPr/>
        </p:nvSpPr>
        <p:spPr>
          <a:xfrm>
            <a:off x="1476000" y="590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defRPr sz="2400">
                <a:solidFill>
                  <a:schemeClr val="dk1"/>
                </a:solidFill>
                <a:latin typeface="Helvetica Neue" panose="020B0604020202020204" charset="0"/>
                <a:ea typeface="Helvetica Neue"/>
                <a:cs typeface="Helvetica Neue"/>
                <a:sym typeface="Helvetica Neue"/>
              </a:defRPr>
            </a:pPr>
            <a:r>
              <a:rPr dirty="0" err="1"/>
              <a:t>Comien</a:t>
            </a:r>
            <a:r>
              <a:rPr lang="es-ES" dirty="0" err="1"/>
              <a:t>za</a:t>
            </a:r>
            <a:r>
              <a:rPr dirty="0"/>
              <a:t> </a:t>
            </a:r>
            <a:r>
              <a:rPr dirty="0" err="1"/>
              <a:t>su</a:t>
            </a:r>
            <a:r>
              <a:rPr dirty="0"/>
              <a:t> día </a:t>
            </a:r>
            <a:r>
              <a:rPr dirty="0" err="1"/>
              <a:t>laboral</a:t>
            </a:r>
            <a:r>
              <a:rPr dirty="0"/>
              <a:t> con un </a:t>
            </a:r>
            <a:r>
              <a:rPr dirty="0" err="1"/>
              <a:t>ejercicio</a:t>
            </a:r>
            <a:r>
              <a:rPr dirty="0"/>
              <a:t> de </a:t>
            </a:r>
            <a:r>
              <a:rPr dirty="0" err="1"/>
              <a:t>respiración</a:t>
            </a:r>
            <a:endParaRPr dirty="0"/>
          </a:p>
        </p:txBody>
      </p:sp>
      <p:sp>
        <p:nvSpPr>
          <p:cNvPr id="178" name="Google Shape;178;p23"/>
          <p:cNvSpPr/>
          <p:nvPr/>
        </p:nvSpPr>
        <p:spPr>
          <a:xfrm>
            <a:off x="9288000" y="590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defRPr sz="2400">
                <a:solidFill>
                  <a:schemeClr val="dk1"/>
                </a:solidFill>
                <a:latin typeface="Helvetica Neue" panose="020B0604020202020204" charset="0"/>
                <a:ea typeface="Helvetica Neue"/>
                <a:cs typeface="Helvetica Neue"/>
                <a:sym typeface="Helvetica Neue"/>
              </a:defRPr>
            </a:pPr>
            <a:r>
              <a:rPr lang="es-ES" dirty="0"/>
              <a:t>Toma</a:t>
            </a:r>
            <a:r>
              <a:rPr dirty="0"/>
              <a:t> </a:t>
            </a:r>
            <a:r>
              <a:rPr dirty="0" err="1"/>
              <a:t>pausas</a:t>
            </a:r>
            <a:r>
              <a:rPr dirty="0"/>
              <a:t> </a:t>
            </a:r>
            <a:r>
              <a:rPr lang="es-ES" dirty="0"/>
              <a:t>de </a:t>
            </a:r>
            <a:r>
              <a:rPr i="1" dirty="0"/>
              <a:t>mindfulness</a:t>
            </a:r>
            <a:r>
              <a:rPr dirty="0"/>
              <a:t> </a:t>
            </a:r>
            <a:r>
              <a:rPr dirty="0" err="1"/>
              <a:t>en</a:t>
            </a:r>
            <a:r>
              <a:rPr dirty="0"/>
              <a:t> </a:t>
            </a:r>
            <a:r>
              <a:rPr dirty="0" err="1"/>
              <a:t>tu</a:t>
            </a:r>
            <a:r>
              <a:rPr dirty="0"/>
              <a:t> </a:t>
            </a:r>
            <a:r>
              <a:rPr lang="es-ES" dirty="0"/>
              <a:t>agenda</a:t>
            </a:r>
            <a:endParaRPr dirty="0"/>
          </a:p>
        </p:txBody>
      </p:sp>
      <p:sp>
        <p:nvSpPr>
          <p:cNvPr id="181" name="Google Shape;181;p23"/>
          <p:cNvSpPr/>
          <p:nvPr/>
        </p:nvSpPr>
        <p:spPr>
          <a:xfrm>
            <a:off x="9288000" y="734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defRPr sz="2400">
                <a:solidFill>
                  <a:schemeClr val="dk1"/>
                </a:solidFill>
                <a:latin typeface="Helvetica Neue" panose="020B0604020202020204" charset="0"/>
                <a:ea typeface="Helvetica Neue"/>
                <a:cs typeface="Helvetica Neue"/>
                <a:sym typeface="Helvetica Neue"/>
              </a:defRPr>
            </a:pPr>
            <a:r>
              <a:rPr dirty="0"/>
              <a:t>¿</a:t>
            </a:r>
            <a:r>
              <a:rPr dirty="0" err="1"/>
              <a:t>Cómo</a:t>
            </a:r>
            <a:r>
              <a:rPr dirty="0"/>
              <a:t> </a:t>
            </a:r>
            <a:r>
              <a:rPr dirty="0" err="1"/>
              <a:t>puedes</a:t>
            </a:r>
            <a:r>
              <a:rPr dirty="0"/>
              <a:t> </a:t>
            </a:r>
            <a:r>
              <a:rPr dirty="0" err="1"/>
              <a:t>organizar</a:t>
            </a:r>
            <a:r>
              <a:rPr dirty="0"/>
              <a:t> </a:t>
            </a:r>
            <a:r>
              <a:rPr dirty="0" err="1"/>
              <a:t>mejor</a:t>
            </a:r>
            <a:r>
              <a:rPr dirty="0"/>
              <a:t> </a:t>
            </a:r>
            <a:r>
              <a:rPr dirty="0" err="1"/>
              <a:t>el</a:t>
            </a:r>
            <a:r>
              <a:rPr dirty="0"/>
              <a:t> </a:t>
            </a:r>
            <a:r>
              <a:rPr dirty="0" err="1"/>
              <a:t>trabajo</a:t>
            </a:r>
            <a:r>
              <a:rPr dirty="0"/>
              <a:t> </a:t>
            </a:r>
            <a:r>
              <a:rPr dirty="0" err="1"/>
              <a:t>diario</a:t>
            </a:r>
            <a:r>
              <a:rPr dirty="0"/>
              <a:t> y </a:t>
            </a:r>
            <a:r>
              <a:rPr dirty="0" err="1"/>
              <a:t>reducir</a:t>
            </a:r>
            <a:r>
              <a:rPr dirty="0"/>
              <a:t> </a:t>
            </a:r>
            <a:r>
              <a:rPr dirty="0" err="1"/>
              <a:t>el</a:t>
            </a:r>
            <a:r>
              <a:rPr dirty="0"/>
              <a:t> </a:t>
            </a:r>
            <a:r>
              <a:rPr dirty="0" err="1"/>
              <a:t>estrés</a:t>
            </a:r>
            <a:r>
              <a:rPr dirty="0"/>
              <a:t>?</a:t>
            </a:r>
          </a:p>
        </p:txBody>
      </p:sp>
      <p:sp>
        <p:nvSpPr>
          <p:cNvPr id="182" name="Google Shape;182;p23"/>
          <p:cNvSpPr/>
          <p:nvPr/>
        </p:nvSpPr>
        <p:spPr>
          <a:xfrm>
            <a:off x="1476000" y="734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defRPr sz="2400">
                <a:solidFill>
                  <a:schemeClr val="dk1"/>
                </a:solidFill>
                <a:latin typeface="Helvetica Neue" panose="020B0604020202020204" charset="0"/>
                <a:ea typeface="Helvetica Neue"/>
                <a:cs typeface="Helvetica Neue"/>
                <a:sym typeface="Helvetica Neue"/>
              </a:defRPr>
            </a:pPr>
            <a:r>
              <a:rPr dirty="0"/>
              <a:t>¿Tiene</a:t>
            </a:r>
            <a:r>
              <a:rPr lang="es-ES" dirty="0"/>
              <a:t>s</a:t>
            </a:r>
            <a:r>
              <a:rPr dirty="0"/>
              <a:t> horas de </a:t>
            </a:r>
            <a:r>
              <a:rPr dirty="0" err="1"/>
              <a:t>oficina</a:t>
            </a:r>
            <a:r>
              <a:rPr dirty="0"/>
              <a:t>/consulta o </a:t>
            </a:r>
            <a:r>
              <a:rPr dirty="0" err="1"/>
              <a:t>está</a:t>
            </a:r>
            <a:r>
              <a:rPr lang="es-ES" dirty="0"/>
              <a:t>s siempre </a:t>
            </a:r>
            <a:r>
              <a:rPr dirty="0"/>
              <a:t>disponible por </a:t>
            </a:r>
            <a:r>
              <a:rPr dirty="0" err="1"/>
              <a:t>teléfono</a:t>
            </a:r>
            <a:r>
              <a:rPr dirty="0"/>
              <a:t>?</a:t>
            </a:r>
          </a:p>
        </p:txBody>
      </p:sp>
      <p:sp>
        <p:nvSpPr>
          <p:cNvPr id="9" name="Ellipse 8">
            <a:extLst>
              <a:ext uri="{FF2B5EF4-FFF2-40B4-BE49-F238E27FC236}">
                <a16:creationId xmlns:a16="http://schemas.microsoft.com/office/drawing/2014/main" id="{69B169E6-3361-4AAF-368F-AA6A1B4B093C}"/>
              </a:ext>
            </a:extLst>
          </p:cNvPr>
          <p:cNvSpPr/>
          <p:nvPr/>
        </p:nvSpPr>
        <p:spPr>
          <a:xfrm>
            <a:off x="6732000" y="4896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sz="2400">
                <a:latin typeface="Helvetica Neue" panose="020B0604020202020204" charset="0"/>
              </a:defRPr>
            </a:pPr>
            <a:r>
              <a:rPr dirty="0" err="1"/>
              <a:t>por</a:t>
            </a:r>
            <a:r>
              <a:rPr dirty="0"/>
              <a:t> </a:t>
            </a:r>
            <a:r>
              <a:rPr dirty="0" err="1"/>
              <a:t>ejemplo</a:t>
            </a:r>
            <a:r>
              <a:rPr dirty="0"/>
              <a:t>:</a:t>
            </a:r>
          </a:p>
        </p:txBody>
      </p:sp>
      <p:sp>
        <p:nvSpPr>
          <p:cNvPr id="2" name="Google Shape;275;p29">
            <a:extLst>
              <a:ext uri="{FF2B5EF4-FFF2-40B4-BE49-F238E27FC236}">
                <a16:creationId xmlns:a16="http://schemas.microsoft.com/office/drawing/2014/main" id="{81660607-BC1E-3EF2-C806-13652E135A84}"/>
              </a:ext>
            </a:extLst>
          </p:cNvPr>
          <p:cNvSpPr txBox="1"/>
          <p:nvPr/>
        </p:nvSpPr>
        <p:spPr>
          <a:xfrm>
            <a:off x="1296000" y="2304000"/>
            <a:ext cx="7740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2.4 </a:t>
            </a:r>
            <a:r>
              <a:rPr dirty="0" err="1"/>
              <a:t>Integración</a:t>
            </a:r>
            <a:r>
              <a:rPr dirty="0"/>
              <a:t> </a:t>
            </a:r>
            <a:r>
              <a:rPr dirty="0" err="1"/>
              <a:t>en</a:t>
            </a:r>
            <a:r>
              <a:rPr dirty="0"/>
              <a:t> la </a:t>
            </a:r>
            <a:r>
              <a:rPr dirty="0" err="1"/>
              <a:t>vida</a:t>
            </a:r>
            <a:r>
              <a:rPr dirty="0"/>
              <a:t> </a:t>
            </a:r>
            <a:r>
              <a:rPr dirty="0" err="1"/>
              <a:t>diaria</a:t>
            </a:r>
            <a:r>
              <a:rPr dirty="0"/>
              <a:t> y </a:t>
            </a:r>
            <a:r>
              <a:rPr dirty="0" err="1"/>
              <a:t>el</a:t>
            </a:r>
            <a:r>
              <a:rPr dirty="0"/>
              <a:t> </a:t>
            </a:r>
            <a:r>
              <a:rPr dirty="0" err="1"/>
              <a:t>trabajo</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8" name="Grafik 7">
            <a:extLst>
              <a:ext uri="{FF2B5EF4-FFF2-40B4-BE49-F238E27FC236}">
                <a16:creationId xmlns:a16="http://schemas.microsoft.com/office/drawing/2014/main" id="{DDCE49FA-10E9-9CFF-E055-ED1D99C2B3D4}"/>
              </a:ext>
            </a:extLst>
          </p:cNvPr>
          <p:cNvPicPr>
            <a:picLocks noChangeAspect="1"/>
          </p:cNvPicPr>
          <p:nvPr/>
        </p:nvPicPr>
        <p:blipFill>
          <a:blip r:embed="rId3"/>
          <a:stretch>
            <a:fillRect/>
          </a:stretch>
        </p:blipFill>
        <p:spPr>
          <a:xfrm>
            <a:off x="10730921" y="1366762"/>
            <a:ext cx="2433562" cy="1881540"/>
          </a:xfrm>
          <a:prstGeom prst="rect">
            <a:avLst/>
          </a:prstGeom>
        </p:spPr>
      </p:pic>
      <p:grpSp>
        <p:nvGrpSpPr>
          <p:cNvPr id="13" name="Gruppieren 12">
            <a:extLst>
              <a:ext uri="{FF2B5EF4-FFF2-40B4-BE49-F238E27FC236}">
                <a16:creationId xmlns:a16="http://schemas.microsoft.com/office/drawing/2014/main" id="{2F37D35A-145A-F935-9B85-D5E0DA71AE54}"/>
              </a:ext>
            </a:extLst>
          </p:cNvPr>
          <p:cNvGrpSpPr/>
          <p:nvPr/>
        </p:nvGrpSpPr>
        <p:grpSpPr>
          <a:xfrm>
            <a:off x="12537116" y="60266"/>
            <a:ext cx="5040000" cy="2890769"/>
            <a:chOff x="12537116" y="60266"/>
            <a:chExt cx="5040000" cy="2890769"/>
          </a:xfrm>
        </p:grpSpPr>
        <p:pic>
          <p:nvPicPr>
            <p:cNvPr id="10" name="Grafik 9" descr="Wolken-Gedankenblase">
              <a:extLst>
                <a:ext uri="{FF2B5EF4-FFF2-40B4-BE49-F238E27FC236}">
                  <a16:creationId xmlns:a16="http://schemas.microsoft.com/office/drawing/2014/main" id="{12F44310-A8C2-0D2E-AD3D-E02D5CEB596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8115"/>
            <a:stretch/>
          </p:blipFill>
          <p:spPr>
            <a:xfrm>
              <a:off x="12537116" y="60266"/>
              <a:ext cx="5040000" cy="2890769"/>
            </a:xfrm>
            <a:prstGeom prst="rect">
              <a:avLst/>
            </a:prstGeom>
          </p:spPr>
        </p:pic>
        <p:pic>
          <p:nvPicPr>
            <p:cNvPr id="11" name="Grafik 10" descr="Unterschrift Silhouette">
              <a:extLst>
                <a:ext uri="{FF2B5EF4-FFF2-40B4-BE49-F238E27FC236}">
                  <a16:creationId xmlns:a16="http://schemas.microsoft.com/office/drawing/2014/main" id="{7DBB0057-7088-B7D6-755E-778AA24C5B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7704" y="468761"/>
              <a:ext cx="914400" cy="914400"/>
            </a:xfrm>
            <a:prstGeom prst="rect">
              <a:avLst/>
            </a:prstGeom>
          </p:spPr>
        </p:pic>
        <p:sp>
          <p:nvSpPr>
            <p:cNvPr id="12" name="Google Shape;185;p23">
              <a:extLst>
                <a:ext uri="{FF2B5EF4-FFF2-40B4-BE49-F238E27FC236}">
                  <a16:creationId xmlns:a16="http://schemas.microsoft.com/office/drawing/2014/main" id="{868C0537-4BD4-9780-D4AF-ABC053ABBC5C}"/>
                </a:ext>
              </a:extLst>
            </p:cNvPr>
            <p:cNvSpPr txBox="1"/>
            <p:nvPr/>
          </p:nvSpPr>
          <p:spPr>
            <a:xfrm>
              <a:off x="12847674" y="1138235"/>
              <a:ext cx="4288326" cy="1551422"/>
            </a:xfrm>
            <a:prstGeom prst="rect">
              <a:avLst/>
            </a:prstGeom>
            <a:noFill/>
            <a:ln>
              <a:noFill/>
            </a:ln>
          </p:spPr>
          <p:txBody>
            <a:bodyPr spcFirstLastPara="1" wrap="square" lIns="91425" tIns="45700" rIns="91425" bIns="45700" anchor="t" anchorCtr="0">
              <a:noAutofit/>
            </a:bodyPr>
            <a:lstStyle/>
            <a:p>
              <a:pPr lvl="0" algn="ctr">
                <a:defRPr sz="2400" b="1">
                  <a:solidFill>
                    <a:schemeClr val="tx1"/>
                  </a:solidFill>
                  <a:latin typeface="Helvetica Neue" panose="020B0604020202020204" charset="0"/>
                  <a:ea typeface="Helvetica Neue"/>
                  <a:cs typeface="Helvetica Neue"/>
                  <a:sym typeface="Helvetica Neue"/>
                </a:defRPr>
              </a:pPr>
              <a:r>
                <a:t>¿Tienes más ideas sobre cómo integrar la atención plena en la vida diaria y en el trabajo?</a:t>
              </a:r>
            </a:p>
          </p:txBody>
        </p:sp>
      </p:grpSp>
      <p:sp>
        <p:nvSpPr>
          <p:cNvPr id="3" name="Google Shape;186;p23">
            <a:extLst>
              <a:ext uri="{FF2B5EF4-FFF2-40B4-BE49-F238E27FC236}">
                <a16:creationId xmlns:a16="http://schemas.microsoft.com/office/drawing/2014/main" id="{9D0088DE-2B32-340B-BFFD-E00C9BD5F467}"/>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2. </a:t>
            </a:r>
            <a:r>
              <a:rPr dirty="0" err="1"/>
              <a:t>Atención</a:t>
            </a:r>
            <a:r>
              <a:rPr dirty="0"/>
              <a:t> plena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190201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box(in)">
                                      <p:cBhvr>
                                        <p:cTn id="17" dur="1500"/>
                                        <p:tgtEl>
                                          <p:spTgt spid="18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box(in)">
                                      <p:cBhvr>
                                        <p:cTn id="20" dur="1500"/>
                                        <p:tgtEl>
                                          <p:spTgt spid="18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81" grpId="0" animBg="1"/>
      <p:bldP spid="18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0"/>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282" name="Google Shape;282;p30"/>
          <p:cNvSpPr txBox="1"/>
          <p:nvPr/>
        </p:nvSpPr>
        <p:spPr>
          <a:xfrm>
            <a:off x="3604591" y="3888000"/>
            <a:ext cx="10694505" cy="23082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defRPr sz="4800" b="1">
                <a:solidFill>
                  <a:srgbClr val="4D94B7"/>
                </a:solidFill>
                <a:latin typeface="Helvetica Neue" panose="020B0604020202020204" charset="0"/>
                <a:ea typeface="Helvetica Neue"/>
                <a:cs typeface="Helvetica Neue"/>
                <a:sym typeface="Helvetica Neue"/>
              </a:defRPr>
            </a:pPr>
            <a:r>
              <a:rPr dirty="0" err="1"/>
              <a:t>Fortalecer</a:t>
            </a:r>
            <a:r>
              <a:rPr dirty="0"/>
              <a:t> la </a:t>
            </a:r>
            <a:r>
              <a:rPr dirty="0" err="1"/>
              <a:t>autoconciencia</a:t>
            </a:r>
            <a:r>
              <a:rPr dirty="0"/>
              <a:t> para </a:t>
            </a:r>
            <a:r>
              <a:rPr dirty="0" err="1"/>
              <a:t>desarrollar</a:t>
            </a:r>
            <a:r>
              <a:rPr dirty="0"/>
              <a:t> </a:t>
            </a:r>
            <a:r>
              <a:rPr dirty="0" err="1"/>
              <a:t>el</a:t>
            </a:r>
            <a:r>
              <a:rPr dirty="0"/>
              <a:t> </a:t>
            </a:r>
            <a:r>
              <a:rPr dirty="0" err="1"/>
              <a:t>comportamiento</a:t>
            </a:r>
            <a:r>
              <a:rPr dirty="0"/>
              <a:t> </a:t>
            </a:r>
            <a:r>
              <a:rPr lang="es-ES" dirty="0"/>
              <a:t>intraemprendedor</a:t>
            </a:r>
            <a:endParaRPr dirty="0">
              <a:latin typeface="Helvetica Neue" panose="020B0604020202020204" charset="0"/>
            </a:endParaRPr>
          </a:p>
        </p:txBody>
      </p:sp>
      <p:sp>
        <p:nvSpPr>
          <p:cNvPr id="283" name="Google Shape;283;p30"/>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defRPr sz="6000" b="1">
                <a:solidFill>
                  <a:srgbClr val="AED633"/>
                </a:solidFill>
                <a:latin typeface="Helvetica Neue" panose="020B0604020202020204" charset="0"/>
                <a:ea typeface="Helvetica Neue"/>
                <a:cs typeface="Helvetica Neue"/>
                <a:sym typeface="Helvetica Neue"/>
              </a:defRPr>
            </a:pPr>
            <a:r>
              <a:t>Unidad 3</a:t>
            </a:r>
            <a:endParaRPr sz="6000" b="1" i="0" u="none" strike="noStrike" cap="none">
              <a:solidFill>
                <a:srgbClr val="AED633"/>
              </a:solidFill>
              <a:latin typeface="Helvetica Neue" panose="020B0604020202020204" charset="0"/>
              <a:ea typeface="Helvetica Neue"/>
              <a:cs typeface="Helvetica Neue"/>
              <a:sym typeface="Helvetica Neue"/>
            </a:endParaRPr>
          </a:p>
        </p:txBody>
      </p:sp>
      <p:sp>
        <p:nvSpPr>
          <p:cNvPr id="284" name="Google Shape;284;p30"/>
          <p:cNvSpPr txBox="1"/>
          <p:nvPr/>
        </p:nvSpPr>
        <p:spPr>
          <a:xfrm>
            <a:off x="1296000" y="6264000"/>
            <a:ext cx="10980000" cy="2677616"/>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3.1 Definiciones y características</a:t>
            </a:r>
            <a:endParaRPr>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3.2 Fases de desarrollo</a:t>
            </a:r>
            <a:endParaRPr>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3.3 Integración en la vida diaria y el trabajo</a:t>
            </a:r>
            <a:endParaRPr sz="1400" b="0" i="0" u="none" strike="noStrike" cap="none">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defRPr sz="2800" b="1">
                <a:solidFill>
                  <a:schemeClr val="dk1"/>
                </a:solidFill>
                <a:latin typeface="Helvetica Neue" panose="020B0604020202020204" charset="0"/>
              </a:defRPr>
            </a:pPr>
            <a:r>
              <a:rPr dirty="0"/>
              <a:t>¿</a:t>
            </a:r>
            <a:r>
              <a:rPr dirty="0" err="1"/>
              <a:t>Cómo</a:t>
            </a:r>
            <a:r>
              <a:rPr dirty="0"/>
              <a:t> lo </a:t>
            </a:r>
            <a:r>
              <a:rPr lang="es-ES" dirty="0"/>
              <a:t>definirías</a:t>
            </a:r>
            <a:r>
              <a:rPr dirty="0"/>
              <a:t>?</a:t>
            </a:r>
          </a:p>
        </p:txBody>
      </p:sp>
      <p:sp>
        <p:nvSpPr>
          <p:cNvPr id="177" name="Google Shape;177;p23"/>
          <p:cNvSpPr/>
          <p:nvPr/>
        </p:nvSpPr>
        <p:spPr>
          <a:xfrm>
            <a:off x="147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defRPr sz="2400">
                <a:solidFill>
                  <a:schemeClr val="dk1"/>
                </a:solidFill>
                <a:latin typeface="Helvetica Neue" panose="020B0604020202020204" charset="0"/>
                <a:ea typeface="Helvetica Neue"/>
                <a:cs typeface="Helvetica Neue"/>
                <a:sym typeface="Helvetica Neue"/>
              </a:defRPr>
            </a:pPr>
            <a:r>
              <a:t>Apertura en los diálogos</a:t>
            </a:r>
          </a:p>
        </p:txBody>
      </p:sp>
      <p:sp>
        <p:nvSpPr>
          <p:cNvPr id="178" name="Google Shape;178;p23"/>
          <p:cNvSpPr/>
          <p:nvPr/>
        </p:nvSpPr>
        <p:spPr>
          <a:xfrm>
            <a:off x="669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defRPr sz="2400">
                <a:solidFill>
                  <a:schemeClr val="dk1"/>
                </a:solidFill>
                <a:latin typeface="Helvetica Neue" panose="020B0604020202020204" charset="0"/>
                <a:ea typeface="Helvetica Neue"/>
                <a:cs typeface="Helvetica Neue"/>
                <a:sym typeface="Helvetica Neue"/>
              </a:defRPr>
            </a:pPr>
            <a:r>
              <a:rPr dirty="0" err="1"/>
              <a:t>Garantía</a:t>
            </a:r>
            <a:r>
              <a:rPr lang="es-ES" dirty="0"/>
              <a:t>s</a:t>
            </a:r>
            <a:endParaRPr dirty="0"/>
          </a:p>
        </p:txBody>
      </p:sp>
      <p:sp>
        <p:nvSpPr>
          <p:cNvPr id="179" name="Google Shape;179;p23"/>
          <p:cNvSpPr/>
          <p:nvPr/>
        </p:nvSpPr>
        <p:spPr>
          <a:xfrm>
            <a:off x="1191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defRPr sz="2400">
                <a:solidFill>
                  <a:schemeClr val="dk1"/>
                </a:solidFill>
                <a:latin typeface="Helvetica Neue" panose="020B0604020202020204" charset="0"/>
                <a:ea typeface="Helvetica Neue"/>
                <a:cs typeface="Helvetica Neue"/>
                <a:sym typeface="Helvetica Neue"/>
              </a:defRPr>
            </a:pPr>
            <a:r>
              <a:rPr dirty="0"/>
              <a:t>Apertura </a:t>
            </a:r>
            <a:r>
              <a:rPr dirty="0" err="1"/>
              <a:t>hacia</a:t>
            </a:r>
            <a:r>
              <a:rPr dirty="0"/>
              <a:t> </a:t>
            </a:r>
            <a:r>
              <a:rPr dirty="0" err="1"/>
              <a:t>cosas</a:t>
            </a:r>
            <a:r>
              <a:rPr dirty="0"/>
              <a:t> </a:t>
            </a:r>
            <a:r>
              <a:rPr dirty="0" err="1"/>
              <a:t>nuevas</a:t>
            </a:r>
            <a:r>
              <a:rPr dirty="0"/>
              <a:t>, </a:t>
            </a:r>
            <a:r>
              <a:rPr dirty="0" err="1"/>
              <a:t>enfoques</a:t>
            </a:r>
            <a:r>
              <a:rPr dirty="0"/>
              <a:t>, ideas</a:t>
            </a:r>
            <a:r>
              <a:rPr lang="es-ES" dirty="0"/>
              <a:t>…</a:t>
            </a:r>
            <a:endParaRPr dirty="0"/>
          </a:p>
        </p:txBody>
      </p:sp>
      <p:sp>
        <p:nvSpPr>
          <p:cNvPr id="180" name="Google Shape;180;p23"/>
          <p:cNvSpPr/>
          <p:nvPr/>
        </p:nvSpPr>
        <p:spPr>
          <a:xfrm>
            <a:off x="1191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defRPr sz="2400">
                <a:solidFill>
                  <a:schemeClr val="dk1"/>
                </a:solidFill>
                <a:latin typeface="Helvetica Neue" panose="020B0604020202020204" charset="0"/>
                <a:ea typeface="Helvetica Neue"/>
                <a:cs typeface="Helvetica Neue"/>
                <a:sym typeface="Helvetica Neue"/>
              </a:defRPr>
            </a:pPr>
            <a:r>
              <a:rPr dirty="0" err="1"/>
              <a:t>Confía</a:t>
            </a:r>
            <a:r>
              <a:rPr dirty="0"/>
              <a:t> </a:t>
            </a:r>
            <a:r>
              <a:rPr dirty="0" err="1"/>
              <a:t>en</a:t>
            </a:r>
            <a:r>
              <a:rPr dirty="0"/>
              <a:t> </a:t>
            </a:r>
            <a:r>
              <a:rPr dirty="0" err="1"/>
              <a:t>tus</a:t>
            </a:r>
            <a:r>
              <a:rPr dirty="0"/>
              <a:t> </a:t>
            </a:r>
            <a:r>
              <a:rPr dirty="0" err="1"/>
              <a:t>propias</a:t>
            </a:r>
            <a:r>
              <a:rPr dirty="0"/>
              <a:t> </a:t>
            </a:r>
            <a:r>
              <a:rPr dirty="0" err="1"/>
              <a:t>acciones</a:t>
            </a:r>
            <a:endParaRPr dirty="0"/>
          </a:p>
        </p:txBody>
      </p:sp>
      <p:sp>
        <p:nvSpPr>
          <p:cNvPr id="181" name="Google Shape;181;p23"/>
          <p:cNvSpPr/>
          <p:nvPr/>
        </p:nvSpPr>
        <p:spPr>
          <a:xfrm>
            <a:off x="669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defRPr sz="2400">
                <a:solidFill>
                  <a:schemeClr val="dk1"/>
                </a:solidFill>
                <a:latin typeface="Helvetica Neue" panose="020B0604020202020204" charset="0"/>
                <a:ea typeface="Helvetica Neue"/>
                <a:cs typeface="Helvetica Neue"/>
                <a:sym typeface="Helvetica Neue"/>
              </a:defRPr>
            </a:pPr>
            <a:r>
              <a:rPr dirty="0" err="1"/>
              <a:t>Conciencia</a:t>
            </a:r>
            <a:r>
              <a:rPr dirty="0"/>
              <a:t> de </a:t>
            </a:r>
            <a:r>
              <a:rPr lang="es-ES" dirty="0"/>
              <a:t>las</a:t>
            </a:r>
            <a:r>
              <a:rPr dirty="0"/>
              <a:t> </a:t>
            </a:r>
            <a:r>
              <a:rPr dirty="0" err="1"/>
              <a:t>propias</a:t>
            </a:r>
            <a:r>
              <a:rPr dirty="0"/>
              <a:t> </a:t>
            </a:r>
            <a:r>
              <a:rPr dirty="0" err="1"/>
              <a:t>fortalezas</a:t>
            </a:r>
            <a:r>
              <a:rPr dirty="0"/>
              <a:t> y </a:t>
            </a:r>
            <a:r>
              <a:rPr dirty="0" err="1"/>
              <a:t>debilidades</a:t>
            </a:r>
            <a:endParaRPr dirty="0"/>
          </a:p>
        </p:txBody>
      </p:sp>
      <p:sp>
        <p:nvSpPr>
          <p:cNvPr id="182" name="Google Shape;182;p23"/>
          <p:cNvSpPr/>
          <p:nvPr/>
        </p:nvSpPr>
        <p:spPr>
          <a:xfrm>
            <a:off x="147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defRPr sz="2400">
                <a:solidFill>
                  <a:schemeClr val="dk1"/>
                </a:solidFill>
                <a:latin typeface="Helvetica Neue" panose="020B0604020202020204" charset="0"/>
                <a:ea typeface="Helvetica Neue"/>
                <a:cs typeface="Helvetica Neue"/>
                <a:sym typeface="Helvetica Neue"/>
              </a:defRPr>
            </a:pPr>
            <a:r>
              <a:rPr lang="es-ES" dirty="0"/>
              <a:t>Pose de autoconfianza</a:t>
            </a:r>
            <a:endParaRPr dirty="0"/>
          </a:p>
        </p:txBody>
      </p:sp>
      <p:sp>
        <p:nvSpPr>
          <p:cNvPr id="9" name="Ellipse 8">
            <a:extLst>
              <a:ext uri="{FF2B5EF4-FFF2-40B4-BE49-F238E27FC236}">
                <a16:creationId xmlns:a16="http://schemas.microsoft.com/office/drawing/2014/main" id="{69B169E6-3361-4AAF-368F-AA6A1B4B093C}"/>
              </a:ext>
            </a:extLst>
          </p:cNvPr>
          <p:cNvSpPr/>
          <p:nvPr/>
        </p:nvSpPr>
        <p:spPr>
          <a:xfrm>
            <a:off x="6732000" y="4896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sz="2400">
                <a:latin typeface="Helvetica Neue" panose="020B0604020202020204" charset="0"/>
              </a:defRPr>
            </a:pPr>
            <a:r>
              <a:rPr dirty="0" err="1"/>
              <a:t>por</a:t>
            </a:r>
            <a:r>
              <a:rPr dirty="0"/>
              <a:t> </a:t>
            </a:r>
            <a:r>
              <a:rPr dirty="0" err="1"/>
              <a:t>ejemplo</a:t>
            </a:r>
            <a:r>
              <a:rPr dirty="0"/>
              <a:t>:</a:t>
            </a:r>
          </a:p>
        </p:txBody>
      </p:sp>
      <p:sp>
        <p:nvSpPr>
          <p:cNvPr id="3" name="Google Shape;289;p7">
            <a:extLst>
              <a:ext uri="{FF2B5EF4-FFF2-40B4-BE49-F238E27FC236}">
                <a16:creationId xmlns:a16="http://schemas.microsoft.com/office/drawing/2014/main" id="{EC7D9744-09D2-CA3B-7C56-E0A73F1EB5CD}"/>
              </a:ext>
            </a:extLst>
          </p:cNvPr>
          <p:cNvSpPr txBox="1"/>
          <p:nvPr/>
        </p:nvSpPr>
        <p:spPr>
          <a:xfrm>
            <a:off x="1295400" y="2304000"/>
            <a:ext cx="619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3.1 </a:t>
            </a:r>
            <a:r>
              <a:rPr dirty="0" err="1"/>
              <a:t>Definiciones</a:t>
            </a:r>
            <a:r>
              <a:rPr dirty="0"/>
              <a:t> y </a:t>
            </a:r>
            <a:r>
              <a:rPr dirty="0" err="1"/>
              <a:t>características</a:t>
            </a:r>
            <a:endParaRPr dirty="0">
              <a:latin typeface="Helvetica Neue" panose="020B0604020202020204" charset="0"/>
            </a:endParaRPr>
          </a:p>
        </p:txBody>
      </p:sp>
      <p:pic>
        <p:nvPicPr>
          <p:cNvPr id="2" name="Grafik 1">
            <a:extLst>
              <a:ext uri="{FF2B5EF4-FFF2-40B4-BE49-F238E27FC236}">
                <a16:creationId xmlns:a16="http://schemas.microsoft.com/office/drawing/2014/main" id="{4B7BA3AD-62A2-8E90-2E59-B3F834B81850}"/>
              </a:ext>
            </a:extLst>
          </p:cNvPr>
          <p:cNvPicPr>
            <a:picLocks noChangeAspect="1"/>
          </p:cNvPicPr>
          <p:nvPr/>
        </p:nvPicPr>
        <p:blipFill>
          <a:blip r:embed="rId3"/>
          <a:stretch>
            <a:fillRect/>
          </a:stretch>
        </p:blipFill>
        <p:spPr>
          <a:xfrm>
            <a:off x="10730921" y="1366762"/>
            <a:ext cx="2433562" cy="1881540"/>
          </a:xfrm>
          <a:prstGeom prst="rect">
            <a:avLst/>
          </a:prstGeom>
        </p:spPr>
      </p:pic>
      <p:grpSp>
        <p:nvGrpSpPr>
          <p:cNvPr id="11" name="Gruppieren 10">
            <a:extLst>
              <a:ext uri="{FF2B5EF4-FFF2-40B4-BE49-F238E27FC236}">
                <a16:creationId xmlns:a16="http://schemas.microsoft.com/office/drawing/2014/main" id="{1B98A517-6067-9331-2F3A-5A36568CDCE0}"/>
              </a:ext>
            </a:extLst>
          </p:cNvPr>
          <p:cNvGrpSpPr/>
          <p:nvPr/>
        </p:nvGrpSpPr>
        <p:grpSpPr>
          <a:xfrm>
            <a:off x="12537116" y="60266"/>
            <a:ext cx="5040000" cy="2890769"/>
            <a:chOff x="12537116" y="60266"/>
            <a:chExt cx="5040000" cy="2890769"/>
          </a:xfrm>
        </p:grpSpPr>
        <p:pic>
          <p:nvPicPr>
            <p:cNvPr id="7" name="Grafik 6" descr="Wolken-Gedankenblase">
              <a:extLst>
                <a:ext uri="{FF2B5EF4-FFF2-40B4-BE49-F238E27FC236}">
                  <a16:creationId xmlns:a16="http://schemas.microsoft.com/office/drawing/2014/main" id="{E022584E-503A-3B90-7453-DDD424586F0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8115"/>
            <a:stretch/>
          </p:blipFill>
          <p:spPr>
            <a:xfrm>
              <a:off x="12537116" y="60266"/>
              <a:ext cx="5040000" cy="2890769"/>
            </a:xfrm>
            <a:prstGeom prst="rect">
              <a:avLst/>
            </a:prstGeom>
          </p:spPr>
        </p:pic>
        <p:pic>
          <p:nvPicPr>
            <p:cNvPr id="8" name="Grafik 7" descr="Unterschrift Silhouette">
              <a:extLst>
                <a:ext uri="{FF2B5EF4-FFF2-40B4-BE49-F238E27FC236}">
                  <a16:creationId xmlns:a16="http://schemas.microsoft.com/office/drawing/2014/main" id="{AC941F81-A27F-BD7E-EB87-EBF2000E95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7704" y="468761"/>
              <a:ext cx="914400" cy="914400"/>
            </a:xfrm>
            <a:prstGeom prst="rect">
              <a:avLst/>
            </a:prstGeom>
          </p:spPr>
        </p:pic>
        <p:sp>
          <p:nvSpPr>
            <p:cNvPr id="10" name="Google Shape;185;p23">
              <a:extLst>
                <a:ext uri="{FF2B5EF4-FFF2-40B4-BE49-F238E27FC236}">
                  <a16:creationId xmlns:a16="http://schemas.microsoft.com/office/drawing/2014/main" id="{5AA63D03-A813-C312-D9EA-4E57F4468B16}"/>
                </a:ext>
              </a:extLst>
            </p:cNvPr>
            <p:cNvSpPr txBox="1"/>
            <p:nvPr/>
          </p:nvSpPr>
          <p:spPr>
            <a:xfrm>
              <a:off x="12669078" y="1383161"/>
              <a:ext cx="4286922" cy="1551422"/>
            </a:xfrm>
            <a:prstGeom prst="rect">
              <a:avLst/>
            </a:prstGeom>
            <a:noFill/>
            <a:ln>
              <a:noFill/>
            </a:ln>
          </p:spPr>
          <p:txBody>
            <a:bodyPr spcFirstLastPara="1" wrap="square" lIns="91425" tIns="45700" rIns="91425" bIns="45700" anchor="t" anchorCtr="0">
              <a:noAutofit/>
            </a:bodyPr>
            <a:lstStyle/>
            <a:p>
              <a:pPr lvl="0" algn="ctr">
                <a:defRPr sz="2400" b="1">
                  <a:solidFill>
                    <a:schemeClr val="tx1"/>
                  </a:solidFill>
                  <a:latin typeface="Helvetica Neue" panose="020B0604020202020204" charset="0"/>
                  <a:ea typeface="Helvetica Neue"/>
                  <a:cs typeface="Helvetica Neue"/>
                  <a:sym typeface="Helvetica Neue"/>
                </a:defRPr>
              </a:pPr>
              <a:r>
                <a:rPr lang="es-ES" dirty="0"/>
                <a:t>¿Podríamos encontrar un título para todo esto?</a:t>
              </a:r>
              <a:endParaRPr dirty="0"/>
            </a:p>
          </p:txBody>
        </p:sp>
      </p:grpSp>
      <p:sp>
        <p:nvSpPr>
          <p:cNvPr id="4" name="Google Shape;308;p31">
            <a:extLst>
              <a:ext uri="{FF2B5EF4-FFF2-40B4-BE49-F238E27FC236}">
                <a16:creationId xmlns:a16="http://schemas.microsoft.com/office/drawing/2014/main" id="{B1DB8B1F-7759-4B11-E304-C81A37100201}"/>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3. </a:t>
            </a:r>
            <a:r>
              <a:rPr dirty="0" err="1"/>
              <a:t>Autoconciencia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07411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ox(in)">
                                      <p:cBhvr>
                                        <p:cTn id="17" dur="1500"/>
                                        <p:tgtEl>
                                          <p:spTgt spid="18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2"/>
                                        </p:tgtEl>
                                        <p:attrNameLst>
                                          <p:attrName>style.visibility</p:attrName>
                                        </p:attrNameLst>
                                      </p:cBhvr>
                                      <p:to>
                                        <p:strVal val="visible"/>
                                      </p:to>
                                    </p:set>
                                    <p:animEffect transition="in" filter="box(in)">
                                      <p:cBhvr>
                                        <p:cTn id="20" dur="1500"/>
                                        <p:tgtEl>
                                          <p:spTgt spid="18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ox(in)">
                                      <p:cBhvr>
                                        <p:cTn id="23" dur="1500"/>
                                        <p:tgtEl>
                                          <p:spTgt spid="18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box(in)">
                                      <p:cBhvr>
                                        <p:cTn id="26" dur="1500"/>
                                        <p:tgtEl>
                                          <p:spTgt spid="17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79" grpId="0" animBg="1"/>
      <p:bldP spid="180" grpId="0" animBg="1"/>
      <p:bldP spid="181" grpId="0" animBg="1"/>
      <p:bldP spid="18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p:nvPr/>
        </p:nvSpPr>
        <p:spPr>
          <a:xfrm>
            <a:off x="9144000" y="3600000"/>
            <a:ext cx="7200000" cy="4896000"/>
          </a:xfrm>
          <a:prstGeom prst="rect">
            <a:avLst/>
          </a:prstGeom>
          <a:solidFill>
            <a:srgbClr val="4D94B7">
              <a:alpha val="49803"/>
            </a:srgb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2400" b="0" i="0" u="none" strike="noStrike" cap="none">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t>Seguir desarrollándose</a:t>
            </a:r>
          </a:p>
        </p:txBody>
      </p:sp>
      <p:sp>
        <p:nvSpPr>
          <p:cNvPr id="306" name="Google Shape;306;p31"/>
          <p:cNvSpPr/>
          <p:nvPr/>
        </p:nvSpPr>
        <p:spPr>
          <a:xfrm>
            <a:off x="1944000" y="3600000"/>
            <a:ext cx="7200000" cy="4896000"/>
          </a:xfrm>
          <a:prstGeom prst="rect">
            <a:avLst/>
          </a:prstGeom>
          <a:solidFill>
            <a:srgbClr val="AED633">
              <a:alpha val="49803"/>
            </a:srgb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2400" b="0" i="0" u="none" strike="noStrike" cap="none">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t>Creer en ti mismo</a:t>
            </a:r>
          </a:p>
        </p:txBody>
      </p:sp>
      <p:sp>
        <p:nvSpPr>
          <p:cNvPr id="307" name="Google Shape;307;p31"/>
          <p:cNvSpPr txBox="1"/>
          <p:nvPr/>
        </p:nvSpPr>
        <p:spPr>
          <a:xfrm>
            <a:off x="1296000" y="8928000"/>
            <a:ext cx="360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defRPr sz="1200">
                <a:solidFill>
                  <a:schemeClr val="dk1"/>
                </a:solidFill>
                <a:latin typeface="Helvetica Neue" panose="020B0604020202020204" charset="0"/>
                <a:ea typeface="Helvetica Neue"/>
                <a:cs typeface="Helvetica Neue"/>
                <a:sym typeface="Helvetica Neue"/>
              </a:defRPr>
            </a:pPr>
            <a:r>
              <a:t>Fuente n.º: 2, 6</a:t>
            </a:r>
            <a:endParaRPr sz="1200" b="0" i="0" u="none" strike="noStrike" cap="none">
              <a:solidFill>
                <a:srgbClr val="000000"/>
              </a:solidFill>
              <a:latin typeface="Helvetica Neue" panose="020B0604020202020204" charset="0"/>
              <a:ea typeface="Helvetica Neue"/>
              <a:cs typeface="Helvetica Neue"/>
              <a:sym typeface="Helvetica Neue"/>
            </a:endParaRPr>
          </a:p>
        </p:txBody>
      </p:sp>
      <p:sp>
        <p:nvSpPr>
          <p:cNvPr id="308" name="Google Shape;308;p31"/>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3. </a:t>
            </a:r>
            <a:r>
              <a:rPr dirty="0" err="1"/>
              <a:t>Autoconciencia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09" name="Google Shape;309;p31"/>
          <p:cNvSpPr txBox="1"/>
          <p:nvPr/>
        </p:nvSpPr>
        <p:spPr>
          <a:xfrm>
            <a:off x="1295400" y="2304000"/>
            <a:ext cx="619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3.1 </a:t>
            </a:r>
            <a:r>
              <a:rPr dirty="0" err="1"/>
              <a:t>Definiciones</a:t>
            </a:r>
            <a:r>
              <a:rPr dirty="0"/>
              <a:t> y </a:t>
            </a:r>
            <a:r>
              <a:rPr dirty="0" err="1"/>
              <a:t>características</a:t>
            </a:r>
            <a:endParaRPr dirty="0">
              <a:latin typeface="Helvetica Neue" panose="020B0604020202020204" charset="0"/>
            </a:endParaRPr>
          </a:p>
        </p:txBody>
      </p:sp>
      <p:sp>
        <p:nvSpPr>
          <p:cNvPr id="310" name="Google Shape;310;p31"/>
          <p:cNvSpPr/>
          <p:nvPr/>
        </p:nvSpPr>
        <p:spPr>
          <a:xfrm rot="-469433">
            <a:off x="2550203" y="5176054"/>
            <a:ext cx="5987594" cy="2909724"/>
          </a:xfrm>
          <a:prstGeom prst="foldedCorner">
            <a:avLst>
              <a:gd name="adj" fmla="val 22613"/>
            </a:avLst>
          </a:prstGeom>
          <a:solidFill>
            <a:schemeClr val="bg1">
              <a:lumMod val="85000"/>
            </a:schemeClr>
          </a:solidFill>
          <a:ln w="22225" cap="flat" cmpd="sng">
            <a:solidFill>
              <a:srgbClr val="A5A5A5"/>
            </a:solidFill>
            <a:prstDash val="solid"/>
            <a:round/>
            <a:headEnd type="none" w="sm" len="sm"/>
            <a:tailEnd type="none" w="sm" len="sm"/>
          </a:ln>
        </p:spPr>
        <p:txBody>
          <a:bodyPr spcFirstLastPara="1" wrap="square" lIns="90000" tIns="46800" rIns="90000" bIns="46800" anchor="ctr" anchorCtr="0">
            <a:noAutofit/>
          </a:bodyPr>
          <a:lstStyle/>
          <a:p>
            <a:pPr marL="342900" marR="0" lvl="0" indent="-19050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panose="020B0604020202020204" charset="0"/>
              <a:ea typeface="Helvetica Neue"/>
              <a:cs typeface="Helvetica Neue"/>
              <a:sym typeface="Helvetica Neue"/>
            </a:endParaRPr>
          </a:p>
          <a:p>
            <a:pPr marL="342900" marR="0" lvl="0" indent="-342900" algn="ctr" rtl="0">
              <a:lnSpc>
                <a:spcPct val="100000"/>
              </a:lnSpc>
              <a:spcBef>
                <a:spcPts val="0"/>
              </a:spcBef>
              <a:spcAft>
                <a:spcPts val="0"/>
              </a:spcAft>
              <a:buClr>
                <a:srgbClr val="000000"/>
              </a:buClr>
              <a:buSzPts val="2400"/>
              <a:buFont typeface="Arial"/>
              <a:buChar char="•"/>
              <a:defRPr sz="2400">
                <a:solidFill>
                  <a:schemeClr val="dk1"/>
                </a:solidFill>
                <a:latin typeface="Helvetica Neue" panose="020B0604020202020204" charset="0"/>
                <a:ea typeface="Helvetica Neue"/>
                <a:cs typeface="Helvetica Neue"/>
                <a:sym typeface="Helvetica Neue"/>
              </a:defRPr>
            </a:pPr>
            <a:r>
              <a:rPr dirty="0"/>
              <a:t>Cre</a:t>
            </a:r>
            <a:r>
              <a:rPr lang="es-ES" dirty="0"/>
              <a:t>e</a:t>
            </a:r>
            <a:r>
              <a:rPr dirty="0"/>
              <a:t> </a:t>
            </a:r>
            <a:r>
              <a:rPr dirty="0" err="1"/>
              <a:t>en</a:t>
            </a:r>
            <a:r>
              <a:rPr dirty="0"/>
              <a:t> </a:t>
            </a:r>
            <a:r>
              <a:rPr dirty="0" err="1"/>
              <a:t>tu</a:t>
            </a:r>
            <a:r>
              <a:rPr dirty="0"/>
              <a:t> </a:t>
            </a:r>
            <a:r>
              <a:rPr dirty="0" err="1"/>
              <a:t>capacidad</a:t>
            </a:r>
            <a:r>
              <a:rPr dirty="0"/>
              <a:t> para </a:t>
            </a:r>
            <a:r>
              <a:rPr dirty="0" err="1"/>
              <a:t>influir</a:t>
            </a:r>
            <a:r>
              <a:rPr dirty="0"/>
              <a:t> </a:t>
            </a:r>
            <a:r>
              <a:rPr dirty="0" err="1"/>
              <a:t>en</a:t>
            </a:r>
            <a:r>
              <a:rPr dirty="0"/>
              <a:t> </a:t>
            </a:r>
            <a:r>
              <a:rPr dirty="0" err="1"/>
              <a:t>el</a:t>
            </a:r>
            <a:r>
              <a:rPr dirty="0"/>
              <a:t> </a:t>
            </a:r>
            <a:r>
              <a:rPr dirty="0" err="1"/>
              <a:t>curso</a:t>
            </a:r>
            <a:r>
              <a:rPr dirty="0"/>
              <a:t> de los </a:t>
            </a:r>
            <a:r>
              <a:rPr dirty="0" err="1"/>
              <a:t>acontecimientos</a:t>
            </a:r>
            <a:r>
              <a:rPr dirty="0"/>
              <a:t>, a </a:t>
            </a:r>
            <a:r>
              <a:rPr dirty="0" err="1"/>
              <a:t>pesar</a:t>
            </a:r>
            <a:r>
              <a:rPr dirty="0"/>
              <a:t> de la </a:t>
            </a:r>
            <a:r>
              <a:rPr dirty="0" err="1"/>
              <a:t>incertidumbre</a:t>
            </a:r>
            <a:r>
              <a:rPr dirty="0"/>
              <a:t>, los </a:t>
            </a:r>
            <a:r>
              <a:rPr dirty="0" err="1"/>
              <a:t>contratiempos</a:t>
            </a:r>
            <a:r>
              <a:rPr dirty="0"/>
              <a:t> y los </a:t>
            </a:r>
            <a:r>
              <a:rPr dirty="0" err="1"/>
              <a:t>fracasos</a:t>
            </a:r>
            <a:r>
              <a:rPr dirty="0"/>
              <a:t> </a:t>
            </a:r>
            <a:r>
              <a:rPr dirty="0" err="1"/>
              <a:t>temporales</a:t>
            </a:r>
            <a:endParaRPr dirty="0">
              <a:latin typeface="Helvetica Neue" panose="020B0604020202020204" charset="0"/>
            </a:endParaRPr>
          </a:p>
          <a:p>
            <a:pPr marL="342900" marR="0" lvl="0" indent="-342900" algn="ctr" rtl="0">
              <a:lnSpc>
                <a:spcPct val="100000"/>
              </a:lnSpc>
              <a:spcBef>
                <a:spcPts val="0"/>
              </a:spcBef>
              <a:spcAft>
                <a:spcPts val="0"/>
              </a:spcAft>
              <a:buClr>
                <a:srgbClr val="000000"/>
              </a:buClr>
              <a:buSzPts val="2400"/>
              <a:buFont typeface="Arial"/>
              <a:buChar char="•"/>
              <a:defRPr sz="2400">
                <a:solidFill>
                  <a:schemeClr val="dk1"/>
                </a:solidFill>
                <a:latin typeface="Helvetica Neue" panose="020B0604020202020204" charset="0"/>
                <a:ea typeface="Helvetica Neue"/>
                <a:cs typeface="Helvetica Neue"/>
                <a:sym typeface="Helvetica Neue"/>
              </a:defRPr>
            </a:pPr>
            <a:r>
              <a:rPr dirty="0" err="1"/>
              <a:t>Identifi</a:t>
            </a:r>
            <a:r>
              <a:rPr lang="es-ES" dirty="0"/>
              <a:t>ca</a:t>
            </a:r>
            <a:r>
              <a:rPr dirty="0"/>
              <a:t> y </a:t>
            </a:r>
            <a:r>
              <a:rPr dirty="0" err="1"/>
              <a:t>evalú</a:t>
            </a:r>
            <a:r>
              <a:rPr lang="es-ES" dirty="0"/>
              <a:t>a</a:t>
            </a:r>
            <a:r>
              <a:rPr dirty="0"/>
              <a:t> </a:t>
            </a:r>
            <a:r>
              <a:rPr lang="es-ES" dirty="0"/>
              <a:t>t</a:t>
            </a:r>
            <a:r>
              <a:rPr dirty="0"/>
              <a:t>us </a:t>
            </a:r>
            <a:r>
              <a:rPr dirty="0" err="1"/>
              <a:t>fortalezas</a:t>
            </a:r>
            <a:r>
              <a:rPr dirty="0"/>
              <a:t> y </a:t>
            </a:r>
            <a:r>
              <a:rPr dirty="0" err="1"/>
              <a:t>debilidades</a:t>
            </a:r>
            <a:r>
              <a:rPr dirty="0"/>
              <a:t> </a:t>
            </a:r>
            <a:r>
              <a:rPr dirty="0" err="1"/>
              <a:t>individuales</a:t>
            </a:r>
            <a:r>
              <a:rPr dirty="0"/>
              <a:t> y </a:t>
            </a:r>
            <a:r>
              <a:rPr dirty="0" err="1"/>
              <a:t>grupales</a:t>
            </a:r>
            <a:endParaRPr dirty="0">
              <a:latin typeface="Helvetica Neue" panose="020B0604020202020204" charset="0"/>
            </a:endParaRPr>
          </a:p>
        </p:txBody>
      </p:sp>
      <p:sp>
        <p:nvSpPr>
          <p:cNvPr id="311" name="Google Shape;311;p31"/>
          <p:cNvSpPr/>
          <p:nvPr/>
        </p:nvSpPr>
        <p:spPr>
          <a:xfrm rot="381472">
            <a:off x="10080467" y="5172365"/>
            <a:ext cx="5760000" cy="2520000"/>
          </a:xfrm>
          <a:prstGeom prst="foldedCorner">
            <a:avLst>
              <a:gd name="adj" fmla="val 16667"/>
            </a:avLst>
          </a:prstGeom>
          <a:solidFill>
            <a:schemeClr val="bg1">
              <a:lumMod val="85000"/>
            </a:schemeClr>
          </a:solidFill>
          <a:ln w="22225" cap="flat" cmpd="sng">
            <a:solidFill>
              <a:srgbClr val="A5A5A5"/>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rPr dirty="0" err="1"/>
              <a:t>Reflej</a:t>
            </a:r>
            <a:r>
              <a:rPr lang="es-ES" dirty="0"/>
              <a:t>a</a:t>
            </a:r>
            <a:r>
              <a:rPr dirty="0"/>
              <a:t> </a:t>
            </a:r>
            <a:r>
              <a:rPr lang="es-ES" dirty="0"/>
              <a:t>t</a:t>
            </a:r>
            <a:r>
              <a:rPr dirty="0"/>
              <a:t>us </a:t>
            </a:r>
            <a:r>
              <a:rPr dirty="0" err="1"/>
              <a:t>propias</a:t>
            </a:r>
            <a:r>
              <a:rPr dirty="0"/>
              <a:t> </a:t>
            </a:r>
            <a:r>
              <a:rPr dirty="0" err="1"/>
              <a:t>necesidades</a:t>
            </a:r>
            <a:r>
              <a:rPr dirty="0"/>
              <a:t>, </a:t>
            </a:r>
            <a:r>
              <a:rPr dirty="0" err="1"/>
              <a:t>aspiraciones</a:t>
            </a:r>
            <a:r>
              <a:rPr dirty="0"/>
              <a:t> y </a:t>
            </a:r>
            <a:r>
              <a:rPr dirty="0" err="1"/>
              <a:t>deseos</a:t>
            </a:r>
            <a:r>
              <a:rPr dirty="0"/>
              <a:t> a </a:t>
            </a:r>
            <a:r>
              <a:rPr dirty="0" err="1"/>
              <a:t>corto</a:t>
            </a:r>
            <a:r>
              <a:rPr dirty="0"/>
              <a:t>, </a:t>
            </a:r>
            <a:r>
              <a:rPr dirty="0" err="1"/>
              <a:t>medi</a:t>
            </a:r>
            <a:r>
              <a:rPr lang="es-ES" dirty="0"/>
              <a:t>o</a:t>
            </a:r>
            <a:r>
              <a:rPr dirty="0"/>
              <a:t> y largo </a:t>
            </a:r>
            <a:r>
              <a:rPr dirty="0" err="1"/>
              <a:t>plazo</a:t>
            </a:r>
            <a:endParaRPr dirty="0">
              <a:latin typeface="Helvetica Neue" panose="020B0604020202020204" charset="0"/>
            </a:endParaRPr>
          </a:p>
        </p:txBody>
      </p:sp>
      <p:pic>
        <p:nvPicPr>
          <p:cNvPr id="312" name="Google Shape;312;p31" descr="Anheften mit einfarbiger Füllung"/>
          <p:cNvPicPr preferRelativeResize="0"/>
          <p:nvPr/>
        </p:nvPicPr>
        <p:blipFill rotWithShape="1">
          <a:blip r:embed="rId3">
            <a:alphaModFix/>
          </a:blip>
          <a:srcRect/>
          <a:stretch/>
        </p:blipFill>
        <p:spPr>
          <a:xfrm rot="4518548">
            <a:off x="5089549" y="4515270"/>
            <a:ext cx="914400" cy="914400"/>
          </a:xfrm>
          <a:prstGeom prst="rect">
            <a:avLst/>
          </a:prstGeom>
          <a:noFill/>
          <a:ln>
            <a:noFill/>
          </a:ln>
          <a:effectLst>
            <a:outerShdw blurRad="149987" dist="250190" dir="8460000" algn="ctr">
              <a:srgbClr val="000000">
                <a:alpha val="27843"/>
              </a:srgbClr>
            </a:outerShdw>
          </a:effectLst>
        </p:spPr>
      </p:pic>
      <p:pic>
        <p:nvPicPr>
          <p:cNvPr id="313" name="Google Shape;313;p31" descr="Anheften mit einfarbiger Füllung"/>
          <p:cNvPicPr preferRelativeResize="0"/>
          <p:nvPr/>
        </p:nvPicPr>
        <p:blipFill rotWithShape="1">
          <a:blip r:embed="rId3">
            <a:alphaModFix/>
          </a:blip>
          <a:srcRect/>
          <a:stretch/>
        </p:blipFill>
        <p:spPr>
          <a:xfrm rot="4456725">
            <a:off x="13067246" y="4685657"/>
            <a:ext cx="914400" cy="914400"/>
          </a:xfrm>
          <a:prstGeom prst="rect">
            <a:avLst/>
          </a:prstGeom>
          <a:noFill/>
          <a:ln>
            <a:noFill/>
          </a:ln>
          <a:effectLst>
            <a:outerShdw blurRad="149987" dist="250190" dir="8460000" algn="ctr">
              <a:srgbClr val="000000">
                <a:alpha val="27843"/>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2"/>
          <p:cNvSpPr/>
          <p:nvPr/>
        </p:nvSpPr>
        <p:spPr>
          <a:xfrm>
            <a:off x="3232265" y="3600000"/>
            <a:ext cx="11823469" cy="4777720"/>
          </a:xfrm>
          <a:prstGeom prst="rightArrow">
            <a:avLst>
              <a:gd name="adj1" fmla="val 50000"/>
              <a:gd name="adj2" fmla="val 50000"/>
            </a:avLst>
          </a:prstGeom>
          <a:solidFill>
            <a:srgbClr val="4D94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Helvetica Neue" panose="020B0604020202020204" charset="0"/>
              <a:ea typeface="Helvetica Neue"/>
              <a:cs typeface="Helvetica Neue"/>
              <a:sym typeface="Helvetica Neue"/>
            </a:endParaRPr>
          </a:p>
        </p:txBody>
      </p:sp>
      <p:sp>
        <p:nvSpPr>
          <p:cNvPr id="319" name="Google Shape;319;p32"/>
          <p:cNvSpPr/>
          <p:nvPr/>
        </p:nvSpPr>
        <p:spPr>
          <a:xfrm>
            <a:off x="2189018" y="5285315"/>
            <a:ext cx="4172989" cy="1911088"/>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Helvetica Neue" panose="020B0604020202020204" charset="0"/>
              <a:ea typeface="Helvetica Neue"/>
              <a:cs typeface="Helvetica Neue"/>
              <a:sym typeface="Helvetica Neue"/>
            </a:endParaRPr>
          </a:p>
        </p:txBody>
      </p:sp>
      <p:sp>
        <p:nvSpPr>
          <p:cNvPr id="320" name="Google Shape;320;p32"/>
          <p:cNvSpPr txBox="1"/>
          <p:nvPr/>
        </p:nvSpPr>
        <p:spPr>
          <a:xfrm>
            <a:off x="2282310"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800" b="1">
                <a:solidFill>
                  <a:schemeClr val="lt1"/>
                </a:solidFill>
                <a:latin typeface="Helvetica Neue" panose="020B0604020202020204" charset="0"/>
                <a:ea typeface="Helvetica Neue"/>
                <a:cs typeface="Helvetica Neue"/>
                <a:sym typeface="Helvetica Neue"/>
              </a:defRPr>
            </a:pPr>
            <a:r>
              <a:rPr dirty="0" err="1"/>
              <a:t>Fase</a:t>
            </a:r>
            <a:r>
              <a:rPr dirty="0"/>
              <a:t> de </a:t>
            </a:r>
            <a:r>
              <a:rPr dirty="0" err="1"/>
              <a:t>reflexión</a:t>
            </a:r>
            <a:endParaRPr dirty="0"/>
          </a:p>
        </p:txBody>
      </p:sp>
      <p:sp>
        <p:nvSpPr>
          <p:cNvPr id="321" name="Google Shape;321;p32"/>
          <p:cNvSpPr/>
          <p:nvPr/>
        </p:nvSpPr>
        <p:spPr>
          <a:xfrm>
            <a:off x="7057505" y="5285315"/>
            <a:ext cx="4172989" cy="1911088"/>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Helvetica Neue" panose="020B0604020202020204" charset="0"/>
              <a:ea typeface="Helvetica Neue"/>
              <a:cs typeface="Helvetica Neue"/>
              <a:sym typeface="Helvetica Neue"/>
            </a:endParaRPr>
          </a:p>
        </p:txBody>
      </p:sp>
      <p:sp>
        <p:nvSpPr>
          <p:cNvPr id="322" name="Google Shape;322;p32"/>
          <p:cNvSpPr txBox="1"/>
          <p:nvPr/>
        </p:nvSpPr>
        <p:spPr>
          <a:xfrm>
            <a:off x="7150797"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800" b="1">
                <a:latin typeface="Helvetica Neue" panose="020B0604020202020204" charset="0"/>
                <a:ea typeface="Helvetica Neue"/>
                <a:cs typeface="Helvetica Neue"/>
                <a:sym typeface="Helvetica Neue"/>
              </a:defRPr>
            </a:pPr>
            <a:r>
              <a:rPr lang="es-ES" dirty="0">
                <a:solidFill>
                  <a:schemeClr val="lt1"/>
                </a:solidFill>
              </a:rPr>
              <a:t>Situaciones específicas</a:t>
            </a:r>
            <a:endParaRPr dirty="0">
              <a:solidFill>
                <a:srgbClr val="000000"/>
              </a:solidFill>
            </a:endParaRPr>
          </a:p>
        </p:txBody>
      </p:sp>
      <p:sp>
        <p:nvSpPr>
          <p:cNvPr id="323" name="Google Shape;323;p32"/>
          <p:cNvSpPr/>
          <p:nvPr/>
        </p:nvSpPr>
        <p:spPr>
          <a:xfrm>
            <a:off x="11925992" y="5285315"/>
            <a:ext cx="4172989" cy="1911088"/>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Helvetica Neue" panose="020B0604020202020204" charset="0"/>
              <a:ea typeface="Helvetica Neue"/>
              <a:cs typeface="Helvetica Neue"/>
              <a:sym typeface="Helvetica Neue"/>
            </a:endParaRPr>
          </a:p>
        </p:txBody>
      </p:sp>
      <p:sp>
        <p:nvSpPr>
          <p:cNvPr id="324" name="Google Shape;324;p32"/>
          <p:cNvSpPr txBox="1"/>
          <p:nvPr/>
        </p:nvSpPr>
        <p:spPr>
          <a:xfrm>
            <a:off x="12019284"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defRPr sz="2800" b="1">
                <a:solidFill>
                  <a:schemeClr val="lt1"/>
                </a:solidFill>
                <a:latin typeface="Helvetica Neue" panose="020B0604020202020204" charset="0"/>
                <a:ea typeface="Helvetica Neue"/>
                <a:cs typeface="Helvetica Neue"/>
                <a:sym typeface="Helvetica Neue"/>
              </a:defRPr>
            </a:pPr>
            <a:r>
              <a:t>Gana más autoconciencia</a:t>
            </a:r>
          </a:p>
        </p:txBody>
      </p:sp>
      <p:sp>
        <p:nvSpPr>
          <p:cNvPr id="325" name="Google Shape;325;p32"/>
          <p:cNvSpPr txBox="1"/>
          <p:nvPr/>
        </p:nvSpPr>
        <p:spPr>
          <a:xfrm>
            <a:off x="1296000" y="8928000"/>
            <a:ext cx="16776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defRPr sz="1200">
                <a:solidFill>
                  <a:schemeClr val="dk1"/>
                </a:solidFill>
                <a:latin typeface="Helvetica Neue" panose="020B0604020202020204" charset="0"/>
                <a:ea typeface="Helvetica Neue"/>
                <a:cs typeface="Helvetica Neue"/>
                <a:sym typeface="Helvetica Neue"/>
              </a:defRPr>
            </a:pPr>
            <a:r>
              <a:t>Fuente n.º: 1 </a:t>
            </a:r>
            <a:endParaRPr sz="1200" b="0" i="0" u="none" strike="noStrike" cap="none">
              <a:solidFill>
                <a:srgbClr val="000000"/>
              </a:solidFill>
              <a:latin typeface="Helvetica Neue" panose="020B0604020202020204" charset="0"/>
              <a:ea typeface="Helvetica Neue"/>
              <a:cs typeface="Helvetica Neue"/>
              <a:sym typeface="Helvetica Neue"/>
            </a:endParaRPr>
          </a:p>
        </p:txBody>
      </p:sp>
      <p:sp>
        <p:nvSpPr>
          <p:cNvPr id="327" name="Google Shape;327;p32"/>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3.2 </a:t>
            </a:r>
            <a:r>
              <a:rPr dirty="0" err="1"/>
              <a:t>Fases</a:t>
            </a:r>
            <a:r>
              <a:rPr dirty="0"/>
              <a:t> de </a:t>
            </a:r>
            <a:r>
              <a:rPr dirty="0" err="1"/>
              <a:t>desarrollo</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28" name="Google Shape;328;p32"/>
          <p:cNvSpPr/>
          <p:nvPr/>
        </p:nvSpPr>
        <p:spPr>
          <a:xfrm>
            <a:off x="5871962" y="5472000"/>
            <a:ext cx="1440000" cy="1440000"/>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Helvetica Neue" panose="020B0604020202020204" charset="0"/>
              <a:sym typeface="Arial"/>
            </a:endParaRPr>
          </a:p>
        </p:txBody>
      </p:sp>
      <p:sp>
        <p:nvSpPr>
          <p:cNvPr id="329" name="Google Shape;329;p32"/>
          <p:cNvSpPr/>
          <p:nvPr/>
        </p:nvSpPr>
        <p:spPr>
          <a:xfrm>
            <a:off x="10858243" y="5472000"/>
            <a:ext cx="1440000" cy="1440000"/>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Helvetica Neue" panose="020B0604020202020204" charset="0"/>
              <a:sym typeface="Arial"/>
            </a:endParaRPr>
          </a:p>
        </p:txBody>
      </p:sp>
      <p:sp>
        <p:nvSpPr>
          <p:cNvPr id="2" name="Google Shape;308;p31">
            <a:extLst>
              <a:ext uri="{FF2B5EF4-FFF2-40B4-BE49-F238E27FC236}">
                <a16:creationId xmlns:a16="http://schemas.microsoft.com/office/drawing/2014/main" id="{CB6AD3E3-F4BE-2AAC-BC41-2D645A345C45}"/>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3. </a:t>
            </a:r>
            <a:r>
              <a:rPr dirty="0" err="1"/>
              <a:t>Autoconciencia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a:ea typeface="Helvetica Neue"/>
                <a:cs typeface="Helvetica Neue"/>
                <a:sym typeface="Helvetica Neue"/>
              </a:defRPr>
            </a:pPr>
            <a:r>
              <a:rPr dirty="0" err="1"/>
              <a:t>Índice</a:t>
            </a:r>
            <a:endParaRPr sz="1400" b="0" i="0" u="none" strike="noStrike" cap="none" dirty="0">
              <a:solidFill>
                <a:srgbClr val="000000"/>
              </a:solidFill>
              <a:latin typeface="Helvetica Neue"/>
              <a:ea typeface="Helvetica Neue"/>
              <a:cs typeface="Helvetica Neue"/>
              <a:sym typeface="Helvetica Neue"/>
            </a:endParaRPr>
          </a:p>
        </p:txBody>
      </p:sp>
      <p:sp>
        <p:nvSpPr>
          <p:cNvPr id="78" name="Google Shape;78;p2"/>
          <p:cNvSpPr txBox="1"/>
          <p:nvPr/>
        </p:nvSpPr>
        <p:spPr>
          <a:xfrm>
            <a:off x="1296000" y="3383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a:ea typeface="Helvetica Neue"/>
                <a:cs typeface="Helvetica Neue"/>
                <a:sym typeface="Helvetica Neue"/>
              </a:defRPr>
            </a:pPr>
            <a:r>
              <a:t>1</a:t>
            </a:r>
            <a:endParaRPr sz="1400" b="0" i="0" u="none" strike="noStrike" cap="none">
              <a:solidFill>
                <a:srgbClr val="000000"/>
              </a:solidFill>
              <a:latin typeface="Helvetica Neue"/>
              <a:ea typeface="Helvetica Neue"/>
              <a:cs typeface="Helvetica Neue"/>
              <a:sym typeface="Helvetica Neue"/>
            </a:endParaRPr>
          </a:p>
        </p:txBody>
      </p:sp>
      <p:sp>
        <p:nvSpPr>
          <p:cNvPr id="79" name="Google Shape;79;p2"/>
          <p:cNvSpPr txBox="1"/>
          <p:nvPr/>
        </p:nvSpPr>
        <p:spPr>
          <a:xfrm>
            <a:off x="1296000" y="7451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78B17A"/>
                </a:solidFill>
                <a:latin typeface="Helvetica Neue"/>
                <a:ea typeface="Helvetica Neue"/>
                <a:cs typeface="Helvetica Neue"/>
                <a:sym typeface="Helvetica Neue"/>
              </a:defRPr>
            </a:pPr>
            <a:r>
              <a:t>3</a:t>
            </a:r>
            <a:endParaRPr sz="1400" b="0" i="0" u="none" strike="noStrike" cap="none">
              <a:solidFill>
                <a:srgbClr val="000000"/>
              </a:solidFill>
              <a:latin typeface="Helvetica Neue"/>
              <a:ea typeface="Helvetica Neue"/>
              <a:cs typeface="Helvetica Neue"/>
              <a:sym typeface="Helvetica Neue"/>
            </a:endParaRPr>
          </a:p>
        </p:txBody>
      </p:sp>
      <p:sp>
        <p:nvSpPr>
          <p:cNvPr id="80" name="Google Shape;80;p2"/>
          <p:cNvSpPr txBox="1"/>
          <p:nvPr/>
        </p:nvSpPr>
        <p:spPr>
          <a:xfrm>
            <a:off x="1296000" y="5184000"/>
            <a:ext cx="720000" cy="190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AED633"/>
                </a:solidFill>
                <a:latin typeface="Helvetica Neue"/>
                <a:ea typeface="Helvetica Neue"/>
                <a:cs typeface="Helvetica Neue"/>
                <a:sym typeface="Helvetica Neue"/>
              </a:defRPr>
            </a:pPr>
            <a:r>
              <a:t>2</a:t>
            </a:r>
            <a:endParaRPr sz="1400" b="0" i="0" u="none" strike="noStrike" cap="none">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3384000"/>
            <a:ext cx="558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defRPr sz="2400" b="1">
                <a:solidFill>
                  <a:schemeClr val="dk1"/>
                </a:solidFill>
                <a:latin typeface="Helvetica Neue"/>
                <a:ea typeface="Helvetica Neue"/>
                <a:cs typeface="Helvetica Neue"/>
                <a:sym typeface="Helvetica Neue"/>
              </a:defRPr>
            </a:pPr>
            <a:r>
              <a:rPr dirty="0" err="1"/>
              <a:t>Características</a:t>
            </a:r>
            <a:r>
              <a:rPr dirty="0"/>
              <a:t> y </a:t>
            </a:r>
            <a:r>
              <a:rPr dirty="0" err="1"/>
              <a:t>beneficios</a:t>
            </a:r>
            <a:r>
              <a:rPr dirty="0"/>
              <a:t> de </a:t>
            </a:r>
            <a:r>
              <a:rPr dirty="0" err="1"/>
              <a:t>los</a:t>
            </a:r>
            <a:r>
              <a:rPr dirty="0"/>
              <a:t> </a:t>
            </a:r>
            <a:r>
              <a:rPr dirty="0" err="1"/>
              <a:t>intraemprendedores</a:t>
            </a:r>
            <a:endParaRPr sz="1400" b="1" i="0" u="none" strike="noStrike" cap="none" dirty="0">
              <a:solidFill>
                <a:srgbClr val="000000"/>
              </a:solidFill>
              <a:latin typeface="Helvetica Neue"/>
              <a:ea typeface="Helvetica Neue"/>
              <a:cs typeface="Helvetica Neue"/>
              <a:sym typeface="Helvetica Neue"/>
            </a:endParaRPr>
          </a:p>
        </p:txBody>
      </p:sp>
      <p:sp>
        <p:nvSpPr>
          <p:cNvPr id="82" name="Google Shape;82;p2"/>
          <p:cNvSpPr txBox="1"/>
          <p:nvPr/>
        </p:nvSpPr>
        <p:spPr>
          <a:xfrm>
            <a:off x="1944000" y="7452000"/>
            <a:ext cx="558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defRPr sz="2400" b="1">
                <a:solidFill>
                  <a:schemeClr val="dk1"/>
                </a:solidFill>
                <a:latin typeface="Helvetica Neue"/>
                <a:ea typeface="Helvetica Neue"/>
                <a:cs typeface="Helvetica Neue"/>
                <a:sym typeface="Helvetica Neue"/>
              </a:defRPr>
            </a:pPr>
            <a:r>
              <a:rPr dirty="0" err="1"/>
              <a:t>Fortalecer</a:t>
            </a:r>
            <a:r>
              <a:rPr dirty="0"/>
              <a:t> la </a:t>
            </a:r>
            <a:r>
              <a:rPr dirty="0" err="1"/>
              <a:t>autoconciencia</a:t>
            </a:r>
            <a:r>
              <a:rPr dirty="0"/>
              <a:t> para </a:t>
            </a:r>
            <a:r>
              <a:rPr dirty="0" err="1"/>
              <a:t>desarrollar</a:t>
            </a:r>
            <a:r>
              <a:rPr dirty="0"/>
              <a:t> </a:t>
            </a:r>
            <a:r>
              <a:rPr lang="es-ES" dirty="0"/>
              <a:t>el comportamiento intraemprendedor</a:t>
            </a:r>
            <a:endParaRPr sz="1400" b="1" i="0" u="none" strike="noStrike" cap="none" dirty="0">
              <a:solidFill>
                <a:srgbClr val="000000"/>
              </a:solidFill>
              <a:latin typeface="Helvetica Neue"/>
              <a:ea typeface="Helvetica Neue"/>
              <a:cs typeface="Helvetica Neue"/>
              <a:sym typeface="Helvetica Neue"/>
            </a:endParaRPr>
          </a:p>
        </p:txBody>
      </p:sp>
      <p:sp>
        <p:nvSpPr>
          <p:cNvPr id="83" name="Google Shape;83;p2"/>
          <p:cNvSpPr txBox="1"/>
          <p:nvPr/>
        </p:nvSpPr>
        <p:spPr>
          <a:xfrm>
            <a:off x="1944000" y="5184000"/>
            <a:ext cx="5580000" cy="190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defRPr sz="2400" b="1">
                <a:solidFill>
                  <a:schemeClr val="dk1"/>
                </a:solidFill>
                <a:latin typeface="Helvetica Neue"/>
                <a:ea typeface="Helvetica Neue"/>
                <a:cs typeface="Helvetica Neue"/>
                <a:sym typeface="Helvetica Neue"/>
              </a:defRPr>
            </a:pPr>
            <a:r>
              <a:t>Fortalecer la atención plena para el desarrollo de intraemprendedores</a:t>
            </a:r>
            <a:endParaRPr sz="1400" b="1" i="0" u="none" strike="noStrike" cap="none">
              <a:solidFill>
                <a:srgbClr val="000000"/>
              </a:solidFill>
              <a:latin typeface="Helvetica Neue"/>
              <a:ea typeface="Helvetica Neue"/>
              <a:cs typeface="Helvetica Neue"/>
              <a:sym typeface="Helvetica Neue"/>
            </a:endParaRPr>
          </a:p>
        </p:txBody>
      </p:sp>
      <p:sp>
        <p:nvSpPr>
          <p:cNvPr id="87" name="Google Shape;87;p2"/>
          <p:cNvSpPr txBox="1"/>
          <p:nvPr/>
        </p:nvSpPr>
        <p:spPr>
          <a:xfrm>
            <a:off x="8028000" y="3383999"/>
            <a:ext cx="8640000" cy="1440000"/>
          </a:xfrm>
          <a:prstGeom prst="rect">
            <a:avLst/>
          </a:prstGeom>
          <a:noFill/>
          <a:ln>
            <a:noFill/>
          </a:ln>
        </p:spPr>
        <p:txBody>
          <a:bodyPr spcFirstLastPara="1" wrap="square" lIns="91425" tIns="0" rIns="91425" bIns="0" anchor="ctr" anchorCtr="0">
            <a:noAutofit/>
          </a:bodyPr>
          <a:lstStyle/>
          <a:p>
            <a:pPr marL="542925" marR="0" lvl="0" indent="-542925" algn="l" rtl="0">
              <a:lnSpc>
                <a:spcPct val="125000"/>
              </a:lnSpc>
              <a:spcBef>
                <a:spcPts val="0"/>
              </a:spcBef>
              <a:spcAft>
                <a:spcPts val="0"/>
              </a:spcAft>
              <a:buNone/>
              <a:defRPr sz="2400">
                <a:solidFill>
                  <a:srgbClr val="000000"/>
                </a:solidFill>
                <a:latin typeface="Helvetica Neue"/>
                <a:ea typeface="Helvetica Neue"/>
                <a:cs typeface="Helvetica Neue"/>
                <a:sym typeface="Helvetica Neue"/>
              </a:defRPr>
            </a:pPr>
            <a:r>
              <a:rPr dirty="0"/>
              <a:t>1.1 </a:t>
            </a:r>
            <a:r>
              <a:rPr dirty="0" err="1"/>
              <a:t>Características</a:t>
            </a:r>
            <a:r>
              <a:rPr dirty="0"/>
              <a:t> </a:t>
            </a:r>
            <a:r>
              <a:rPr dirty="0" err="1"/>
              <a:t>individuales</a:t>
            </a:r>
            <a:r>
              <a:rPr dirty="0"/>
              <a:t> de</a:t>
            </a:r>
            <a:r>
              <a:rPr lang="es-ES" dirty="0"/>
              <a:t>l </a:t>
            </a:r>
            <a:r>
              <a:rPr dirty="0" err="1"/>
              <a:t>intraemprendedor</a:t>
            </a:r>
            <a:endParaRPr dirty="0">
              <a:latin typeface="Helvetica Neue" panose="020B0604020202020204" charset="0"/>
            </a:endParaRPr>
          </a:p>
          <a:p>
            <a:pPr marL="542925" marR="0" lvl="0" indent="-542925" algn="l" rtl="0">
              <a:lnSpc>
                <a:spcPct val="125000"/>
              </a:lnSpc>
              <a:spcBef>
                <a:spcPts val="0"/>
              </a:spcBef>
              <a:spcAft>
                <a:spcPts val="0"/>
              </a:spcAft>
              <a:buNone/>
              <a:defRPr sz="2400">
                <a:solidFill>
                  <a:srgbClr val="000000"/>
                </a:solidFill>
                <a:latin typeface="Helvetica Neue"/>
                <a:ea typeface="Helvetica Neue"/>
                <a:cs typeface="Helvetica Neue"/>
                <a:sym typeface="Helvetica Neue"/>
              </a:defRPr>
            </a:pPr>
            <a:r>
              <a:rPr dirty="0"/>
              <a:t>1.2 El </a:t>
            </a:r>
            <a:r>
              <a:rPr dirty="0" err="1"/>
              <a:t>desarrollo</a:t>
            </a:r>
            <a:r>
              <a:rPr dirty="0"/>
              <a:t> personal </a:t>
            </a:r>
            <a:r>
              <a:rPr dirty="0" err="1"/>
              <a:t>como</a:t>
            </a:r>
            <a:r>
              <a:rPr dirty="0"/>
              <a:t> </a:t>
            </a:r>
            <a:r>
              <a:rPr dirty="0" err="1"/>
              <a:t>condición</a:t>
            </a:r>
            <a:r>
              <a:rPr dirty="0"/>
              <a:t> previa   </a:t>
            </a:r>
            <a:endParaRPr dirty="0">
              <a:latin typeface="Helvetica Neue" panose="020B0604020202020204" charset="0"/>
            </a:endParaRPr>
          </a:p>
          <a:p>
            <a:pPr marL="542925" marR="0" lvl="0" indent="-542925" algn="l" rtl="0">
              <a:lnSpc>
                <a:spcPct val="125000"/>
              </a:lnSpc>
              <a:spcBef>
                <a:spcPts val="0"/>
              </a:spcBef>
              <a:spcAft>
                <a:spcPts val="0"/>
              </a:spcAft>
              <a:buNone/>
              <a:defRPr sz="2400">
                <a:solidFill>
                  <a:srgbClr val="000000"/>
                </a:solidFill>
                <a:latin typeface="Helvetica Neue"/>
                <a:ea typeface="Helvetica Neue"/>
                <a:cs typeface="Helvetica Neue"/>
                <a:sym typeface="Helvetica Neue"/>
              </a:defRPr>
            </a:pPr>
            <a:r>
              <a:rPr dirty="0"/>
              <a:t>1.3 </a:t>
            </a:r>
            <a:r>
              <a:rPr dirty="0" err="1"/>
              <a:t>Beneficios</a:t>
            </a:r>
            <a:r>
              <a:rPr dirty="0"/>
              <a:t> del </a:t>
            </a:r>
            <a:r>
              <a:rPr dirty="0" err="1"/>
              <a:t>comportamiento</a:t>
            </a:r>
            <a:r>
              <a:rPr dirty="0"/>
              <a:t> </a:t>
            </a:r>
            <a:r>
              <a:rPr dirty="0" err="1"/>
              <a:t>intraemprendedor</a:t>
            </a:r>
            <a:r>
              <a:rPr dirty="0"/>
              <a:t> para los </a:t>
            </a:r>
            <a:r>
              <a:rPr dirty="0" err="1"/>
              <a:t>empleados</a:t>
            </a:r>
            <a:endParaRPr dirty="0">
              <a:latin typeface="Helvetica Neue" panose="020B0604020202020204" charset="0"/>
            </a:endParaRPr>
          </a:p>
        </p:txBody>
      </p:sp>
      <p:sp>
        <p:nvSpPr>
          <p:cNvPr id="88" name="Google Shape;88;p2"/>
          <p:cNvSpPr/>
          <p:nvPr/>
        </p:nvSpPr>
        <p:spPr>
          <a:xfrm>
            <a:off x="7668000" y="3384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89" name="Google Shape;89;p2"/>
          <p:cNvSpPr/>
          <p:nvPr/>
        </p:nvSpPr>
        <p:spPr>
          <a:xfrm>
            <a:off x="7668000" y="5184000"/>
            <a:ext cx="180000" cy="190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sp>
        <p:nvSpPr>
          <p:cNvPr id="90" name="Google Shape;90;p2"/>
          <p:cNvSpPr/>
          <p:nvPr/>
        </p:nvSpPr>
        <p:spPr>
          <a:xfrm>
            <a:off x="7668000" y="7452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91" name="Google Shape;91;p2"/>
          <p:cNvSpPr txBox="1"/>
          <p:nvPr/>
        </p:nvSpPr>
        <p:spPr>
          <a:xfrm>
            <a:off x="8028000" y="7451999"/>
            <a:ext cx="8640000" cy="1440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defRPr sz="2400">
                <a:solidFill>
                  <a:schemeClr val="dk1"/>
                </a:solidFill>
                <a:latin typeface="Helvetica Neue"/>
                <a:ea typeface="Helvetica Neue"/>
                <a:cs typeface="Helvetica Neue"/>
                <a:sym typeface="Helvetica Neue"/>
              </a:defRPr>
            </a:pPr>
            <a:r>
              <a:t>3.1 Definiciones y características</a:t>
            </a:r>
            <a:endParaRPr>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Arial"/>
              <a:buNone/>
              <a:defRPr sz="2400">
                <a:solidFill>
                  <a:schemeClr val="dk1"/>
                </a:solidFill>
                <a:latin typeface="Helvetica Neue"/>
                <a:ea typeface="Helvetica Neue"/>
                <a:cs typeface="Helvetica Neue"/>
                <a:sym typeface="Helvetica Neue"/>
              </a:defRPr>
            </a:pPr>
            <a:r>
              <a:t>3.2 Fases de desarrollo</a:t>
            </a:r>
            <a:endParaRPr>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Arial"/>
              <a:buNone/>
              <a:defRPr sz="2400">
                <a:solidFill>
                  <a:schemeClr val="dk1"/>
                </a:solidFill>
                <a:latin typeface="Helvetica Neue"/>
                <a:ea typeface="Helvetica Neue"/>
                <a:cs typeface="Helvetica Neue"/>
                <a:sym typeface="Helvetica Neue"/>
              </a:defRPr>
            </a:pPr>
            <a:r>
              <a:t>3.3 Integración en la vida diaria y el trabajo</a:t>
            </a:r>
            <a:endParaRPr>
              <a:latin typeface="Helvetica Neue" panose="020B0604020202020204" charset="0"/>
            </a:endParaRPr>
          </a:p>
        </p:txBody>
      </p:sp>
      <p:sp>
        <p:nvSpPr>
          <p:cNvPr id="92" name="Google Shape;92;p2"/>
          <p:cNvSpPr txBox="1"/>
          <p:nvPr/>
        </p:nvSpPr>
        <p:spPr>
          <a:xfrm>
            <a:off x="8028000" y="5183999"/>
            <a:ext cx="8640000" cy="1908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defRPr sz="2400">
                <a:solidFill>
                  <a:schemeClr val="dk1"/>
                </a:solidFill>
                <a:latin typeface="Helvetica Neue"/>
                <a:ea typeface="Helvetica Neue"/>
                <a:cs typeface="Helvetica Neue"/>
                <a:sym typeface="Helvetica Neue"/>
              </a:defRPr>
            </a:pPr>
            <a:r>
              <a:rPr dirty="0"/>
              <a:t>2.1 </a:t>
            </a:r>
            <a:r>
              <a:rPr dirty="0" err="1"/>
              <a:t>Definición</a:t>
            </a:r>
            <a:endParaRPr dirty="0">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Arial"/>
              <a:buNone/>
              <a:defRPr sz="2400">
                <a:solidFill>
                  <a:schemeClr val="dk1"/>
                </a:solidFill>
                <a:latin typeface="Helvetica Neue"/>
                <a:ea typeface="Helvetica Neue"/>
                <a:cs typeface="Helvetica Neue"/>
                <a:sym typeface="Helvetica Neue"/>
              </a:defRPr>
            </a:pPr>
            <a:r>
              <a:rPr dirty="0"/>
              <a:t>2.2 </a:t>
            </a:r>
            <a:r>
              <a:rPr dirty="0" err="1"/>
              <a:t>Efectos</a:t>
            </a:r>
            <a:endParaRPr dirty="0">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Arial"/>
              <a:buNone/>
              <a:defRPr sz="2400">
                <a:solidFill>
                  <a:schemeClr val="dk1"/>
                </a:solidFill>
                <a:latin typeface="Helvetica Neue"/>
                <a:ea typeface="Helvetica Neue"/>
                <a:cs typeface="Helvetica Neue"/>
                <a:sym typeface="Helvetica Neue"/>
              </a:defRPr>
            </a:pPr>
            <a:r>
              <a:rPr dirty="0"/>
              <a:t>2.3 Desarrollo y </a:t>
            </a:r>
            <a:r>
              <a:rPr dirty="0" err="1"/>
              <a:t>práctica</a:t>
            </a:r>
            <a:endParaRPr dirty="0">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Arial"/>
              <a:buNone/>
              <a:defRPr sz="2400">
                <a:solidFill>
                  <a:schemeClr val="dk1"/>
                </a:solidFill>
                <a:latin typeface="Helvetica Neue"/>
                <a:ea typeface="Helvetica Neue"/>
                <a:cs typeface="Helvetica Neue"/>
                <a:sym typeface="Helvetica Neue"/>
              </a:defRPr>
            </a:pPr>
            <a:r>
              <a:rPr dirty="0"/>
              <a:t>2.4 </a:t>
            </a:r>
            <a:r>
              <a:rPr dirty="0" err="1"/>
              <a:t>Integración</a:t>
            </a:r>
            <a:r>
              <a:rPr dirty="0"/>
              <a:t> </a:t>
            </a:r>
            <a:r>
              <a:rPr dirty="0" err="1"/>
              <a:t>en</a:t>
            </a:r>
            <a:r>
              <a:rPr dirty="0"/>
              <a:t> la </a:t>
            </a:r>
            <a:r>
              <a:rPr dirty="0" err="1"/>
              <a:t>vida</a:t>
            </a:r>
            <a:r>
              <a:rPr dirty="0"/>
              <a:t> </a:t>
            </a:r>
            <a:r>
              <a:rPr dirty="0" err="1"/>
              <a:t>diaria</a:t>
            </a:r>
            <a:r>
              <a:rPr dirty="0"/>
              <a:t> y </a:t>
            </a:r>
            <a:r>
              <a:rPr dirty="0" err="1"/>
              <a:t>el</a:t>
            </a:r>
            <a:r>
              <a:rPr dirty="0"/>
              <a:t> </a:t>
            </a:r>
            <a:r>
              <a:rPr dirty="0" err="1"/>
              <a:t>trabajo</a:t>
            </a:r>
            <a:endParaRPr dirty="0">
              <a:latin typeface="Helvetica Neue"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3"/>
          <p:cNvSpPr txBox="1"/>
          <p:nvPr/>
        </p:nvSpPr>
        <p:spPr>
          <a:xfrm>
            <a:off x="14040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dirty="0"/>
              <a:t>¿</a:t>
            </a:r>
            <a:r>
              <a:rPr dirty="0" err="1"/>
              <a:t>En</a:t>
            </a:r>
            <a:r>
              <a:rPr dirty="0"/>
              <a:t> </a:t>
            </a:r>
            <a:r>
              <a:rPr dirty="0" err="1"/>
              <a:t>qué</a:t>
            </a:r>
            <a:r>
              <a:rPr dirty="0"/>
              <a:t> </a:t>
            </a:r>
            <a:r>
              <a:rPr dirty="0" err="1"/>
              <a:t>temas</a:t>
            </a:r>
            <a:r>
              <a:rPr dirty="0"/>
              <a:t> a menudo se </a:t>
            </a:r>
            <a:r>
              <a:rPr lang="es-ES" dirty="0"/>
              <a:t>t</a:t>
            </a:r>
            <a:r>
              <a:rPr dirty="0"/>
              <a:t>e </a:t>
            </a:r>
            <a:r>
              <a:rPr dirty="0" err="1"/>
              <a:t>pide</a:t>
            </a:r>
            <a:r>
              <a:rPr dirty="0"/>
              <a:t> </a:t>
            </a:r>
            <a:r>
              <a:rPr dirty="0" err="1"/>
              <a:t>consejo</a:t>
            </a:r>
            <a:r>
              <a:rPr dirty="0"/>
              <a:t> por </a:t>
            </a:r>
            <a:r>
              <a:rPr dirty="0" err="1"/>
              <a:t>parte</a:t>
            </a:r>
            <a:r>
              <a:rPr dirty="0"/>
              <a:t> de </a:t>
            </a:r>
            <a:r>
              <a:rPr lang="es-ES" dirty="0"/>
              <a:t>t</a:t>
            </a:r>
            <a:r>
              <a:rPr dirty="0"/>
              <a:t>us </a:t>
            </a:r>
            <a:r>
              <a:rPr dirty="0" err="1"/>
              <a:t>colegas</a:t>
            </a:r>
            <a:r>
              <a:rPr dirty="0"/>
              <a:t>?</a:t>
            </a:r>
            <a:endParaRPr dirty="0">
              <a:latin typeface="Helvetica Neue" panose="020B0604020202020204" charset="0"/>
            </a:endParaRPr>
          </a:p>
        </p:txBody>
      </p:sp>
      <p:sp>
        <p:nvSpPr>
          <p:cNvPr id="335" name="Google Shape;335;p33"/>
          <p:cNvSpPr txBox="1"/>
          <p:nvPr/>
        </p:nvSpPr>
        <p:spPr>
          <a:xfrm>
            <a:off x="10872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t>¿En qué momentos estabas particularmente orgulloso de ti mismo y por qué?</a:t>
            </a:r>
            <a:endParaRPr>
              <a:latin typeface="Helvetica Neue" panose="020B0604020202020204" charset="0"/>
            </a:endParaRPr>
          </a:p>
        </p:txBody>
      </p:sp>
      <p:sp>
        <p:nvSpPr>
          <p:cNvPr id="336" name="Google Shape;336;p33"/>
          <p:cNvSpPr txBox="1"/>
          <p:nvPr/>
        </p:nvSpPr>
        <p:spPr>
          <a:xfrm>
            <a:off x="7704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sz="2300" dirty="0" err="1"/>
              <a:t>Recuerd</a:t>
            </a:r>
            <a:r>
              <a:rPr lang="es-ES" sz="2300" dirty="0"/>
              <a:t>a</a:t>
            </a:r>
            <a:r>
              <a:rPr sz="2300" dirty="0"/>
              <a:t> los </a:t>
            </a:r>
            <a:r>
              <a:rPr sz="2300" dirty="0" err="1"/>
              <a:t>eventos</a:t>
            </a:r>
            <a:r>
              <a:rPr sz="2300" dirty="0"/>
              <a:t> </a:t>
            </a:r>
            <a:r>
              <a:rPr sz="2300" dirty="0" err="1"/>
              <a:t>en</a:t>
            </a:r>
            <a:r>
              <a:rPr sz="2300" dirty="0"/>
              <a:t> los que </a:t>
            </a:r>
            <a:r>
              <a:rPr sz="2300" dirty="0" err="1"/>
              <a:t>influ</a:t>
            </a:r>
            <a:r>
              <a:rPr lang="es-ES" sz="2300" dirty="0"/>
              <a:t>iste</a:t>
            </a:r>
            <a:r>
              <a:rPr sz="2300" dirty="0"/>
              <a:t> </a:t>
            </a:r>
            <a:r>
              <a:rPr sz="2300" dirty="0" err="1"/>
              <a:t>en</a:t>
            </a:r>
            <a:r>
              <a:rPr sz="2300" dirty="0"/>
              <a:t> </a:t>
            </a:r>
            <a:r>
              <a:rPr sz="2300" dirty="0" err="1"/>
              <a:t>el</a:t>
            </a:r>
            <a:r>
              <a:rPr sz="2300" dirty="0"/>
              <a:t> </a:t>
            </a:r>
            <a:r>
              <a:rPr sz="2300" dirty="0" err="1"/>
              <a:t>curso</a:t>
            </a:r>
            <a:r>
              <a:rPr sz="2300" dirty="0"/>
              <a:t> de los </a:t>
            </a:r>
            <a:r>
              <a:rPr sz="2300" dirty="0" err="1"/>
              <a:t>eventos</a:t>
            </a:r>
            <a:r>
              <a:rPr sz="2300" dirty="0"/>
              <a:t>, a </a:t>
            </a:r>
            <a:r>
              <a:rPr sz="2300" dirty="0" err="1"/>
              <a:t>pesar</a:t>
            </a:r>
            <a:r>
              <a:rPr sz="2300" dirty="0"/>
              <a:t> de la </a:t>
            </a:r>
            <a:r>
              <a:rPr sz="2300" dirty="0" err="1"/>
              <a:t>incertidumbre</a:t>
            </a:r>
            <a:r>
              <a:rPr sz="2300" dirty="0"/>
              <a:t>, los </a:t>
            </a:r>
            <a:r>
              <a:rPr sz="2300" dirty="0" err="1"/>
              <a:t>reveses</a:t>
            </a:r>
            <a:r>
              <a:rPr sz="2300" dirty="0"/>
              <a:t> y los </a:t>
            </a:r>
            <a:r>
              <a:rPr sz="2300" dirty="0" err="1"/>
              <a:t>fracasos</a:t>
            </a:r>
            <a:r>
              <a:rPr sz="2300" dirty="0"/>
              <a:t> </a:t>
            </a:r>
            <a:r>
              <a:rPr sz="2300" dirty="0" err="1"/>
              <a:t>temporales</a:t>
            </a:r>
            <a:r>
              <a:rPr sz="2300" dirty="0"/>
              <a:t>.</a:t>
            </a:r>
            <a:endParaRPr sz="2300" dirty="0">
              <a:latin typeface="Helvetica Neue" panose="020B0604020202020204" charset="0"/>
            </a:endParaRPr>
          </a:p>
        </p:txBody>
      </p:sp>
      <p:sp>
        <p:nvSpPr>
          <p:cNvPr id="337" name="Google Shape;337;p33"/>
          <p:cNvSpPr/>
          <p:nvPr/>
        </p:nvSpPr>
        <p:spPr>
          <a:xfrm>
            <a:off x="14004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defRPr sz="2400" b="1">
                <a:solidFill>
                  <a:schemeClr val="lt1"/>
                </a:solidFill>
                <a:latin typeface="Helvetica Neue" panose="020B0604020202020204" charset="0"/>
                <a:ea typeface="Helvetica Neue"/>
                <a:cs typeface="Helvetica Neue"/>
                <a:sym typeface="Helvetica Neue"/>
              </a:defRPr>
            </a:pPr>
            <a:r>
              <a:t>5.</a:t>
            </a:r>
            <a:endParaRPr>
              <a:latin typeface="Helvetica Neue" panose="020B0604020202020204" charset="0"/>
            </a:endParaRPr>
          </a:p>
        </p:txBody>
      </p:sp>
      <p:sp>
        <p:nvSpPr>
          <p:cNvPr id="338" name="Google Shape;338;p33"/>
          <p:cNvSpPr/>
          <p:nvPr/>
        </p:nvSpPr>
        <p:spPr>
          <a:xfrm>
            <a:off x="10836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defRPr sz="2400" b="1">
                <a:solidFill>
                  <a:schemeClr val="lt1"/>
                </a:solidFill>
                <a:latin typeface="Helvetica Neue" panose="020B0604020202020204" charset="0"/>
                <a:ea typeface="Helvetica Neue"/>
                <a:cs typeface="Helvetica Neue"/>
                <a:sym typeface="Helvetica Neue"/>
              </a:defRPr>
            </a:pPr>
            <a:r>
              <a:t>4.</a:t>
            </a:r>
            <a:endParaRPr>
              <a:latin typeface="Helvetica Neue" panose="020B0604020202020204" charset="0"/>
            </a:endParaRPr>
          </a:p>
        </p:txBody>
      </p:sp>
      <p:sp>
        <p:nvSpPr>
          <p:cNvPr id="339" name="Google Shape;339;p33"/>
          <p:cNvSpPr/>
          <p:nvPr/>
        </p:nvSpPr>
        <p:spPr>
          <a:xfrm>
            <a:off x="7668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defRPr sz="2400" b="1">
                <a:solidFill>
                  <a:schemeClr val="lt1"/>
                </a:solidFill>
                <a:latin typeface="Helvetica Neue" panose="020B0604020202020204" charset="0"/>
                <a:ea typeface="Helvetica Neue"/>
                <a:cs typeface="Helvetica Neue"/>
                <a:sym typeface="Helvetica Neue"/>
              </a:defRPr>
            </a:pPr>
            <a:r>
              <a:t>3.</a:t>
            </a:r>
            <a:endParaRPr>
              <a:latin typeface="Helvetica Neue" panose="020B0604020202020204" charset="0"/>
            </a:endParaRPr>
          </a:p>
        </p:txBody>
      </p:sp>
      <p:sp>
        <p:nvSpPr>
          <p:cNvPr id="340" name="Google Shape;340;p33"/>
          <p:cNvSpPr txBox="1"/>
          <p:nvPr/>
        </p:nvSpPr>
        <p:spPr>
          <a:xfrm>
            <a:off x="4536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t>¿Qué fortalezas y debilidades individuales y grupales tienes?</a:t>
            </a:r>
            <a:endParaRPr>
              <a:latin typeface="Helvetica Neue" panose="020B0604020202020204" charset="0"/>
            </a:endParaRPr>
          </a:p>
        </p:txBody>
      </p:sp>
      <p:sp>
        <p:nvSpPr>
          <p:cNvPr id="341" name="Google Shape;341;p33"/>
          <p:cNvSpPr/>
          <p:nvPr/>
        </p:nvSpPr>
        <p:spPr>
          <a:xfrm>
            <a:off x="4500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defRPr sz="2400" b="1">
                <a:solidFill>
                  <a:schemeClr val="lt1"/>
                </a:solidFill>
                <a:latin typeface="Helvetica Neue" panose="020B0604020202020204" charset="0"/>
                <a:ea typeface="Helvetica Neue"/>
                <a:cs typeface="Helvetica Neue"/>
                <a:sym typeface="Helvetica Neue"/>
              </a:defRPr>
            </a:pPr>
            <a:r>
              <a:t>2.</a:t>
            </a:r>
            <a:endParaRPr>
              <a:latin typeface="Helvetica Neue" panose="020B0604020202020204" charset="0"/>
            </a:endParaRPr>
          </a:p>
        </p:txBody>
      </p:sp>
      <p:sp>
        <p:nvSpPr>
          <p:cNvPr id="342" name="Google Shape;342;p33"/>
          <p:cNvSpPr txBox="1"/>
          <p:nvPr/>
        </p:nvSpPr>
        <p:spPr>
          <a:xfrm>
            <a:off x="1368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dirty="0"/>
              <a:t>¿</a:t>
            </a:r>
            <a:r>
              <a:rPr dirty="0" err="1"/>
              <a:t>Qué</a:t>
            </a:r>
            <a:r>
              <a:rPr dirty="0"/>
              <a:t> </a:t>
            </a:r>
            <a:r>
              <a:rPr dirty="0" err="1"/>
              <a:t>necesidades</a:t>
            </a:r>
            <a:r>
              <a:rPr dirty="0"/>
              <a:t>, </a:t>
            </a:r>
            <a:r>
              <a:rPr dirty="0" err="1"/>
              <a:t>aspiraciones</a:t>
            </a:r>
            <a:r>
              <a:rPr dirty="0"/>
              <a:t> y </a:t>
            </a:r>
            <a:r>
              <a:rPr dirty="0" err="1"/>
              <a:t>deseos</a:t>
            </a:r>
            <a:r>
              <a:rPr dirty="0"/>
              <a:t> a </a:t>
            </a:r>
            <a:r>
              <a:rPr dirty="0" err="1"/>
              <a:t>corto</a:t>
            </a:r>
            <a:r>
              <a:rPr dirty="0"/>
              <a:t>, medio y largo </a:t>
            </a:r>
            <a:r>
              <a:rPr dirty="0" err="1"/>
              <a:t>plazo</a:t>
            </a:r>
            <a:r>
              <a:rPr dirty="0"/>
              <a:t> </a:t>
            </a:r>
            <a:r>
              <a:rPr dirty="0" err="1"/>
              <a:t>tiene</a:t>
            </a:r>
            <a:r>
              <a:rPr lang="es-ES" dirty="0"/>
              <a:t>s</a:t>
            </a:r>
            <a:r>
              <a:rPr dirty="0"/>
              <a:t>?</a:t>
            </a:r>
            <a:endParaRPr dirty="0">
              <a:latin typeface="Helvetica Neue" panose="020B0604020202020204" charset="0"/>
            </a:endParaRPr>
          </a:p>
        </p:txBody>
      </p:sp>
      <p:sp>
        <p:nvSpPr>
          <p:cNvPr id="343" name="Google Shape;343;p33"/>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defRPr sz="2400">
                <a:solidFill>
                  <a:schemeClr val="tx1"/>
                </a:solidFill>
                <a:latin typeface="Helvetica Neue" panose="020B0604020202020204" charset="0"/>
                <a:ea typeface="Helvetica Neue"/>
                <a:cs typeface="Helvetica Neue"/>
                <a:sym typeface="Helvetica Neue"/>
              </a:defRPr>
            </a:pPr>
            <a:r>
              <a:rPr dirty="0" err="1"/>
              <a:t>Reflejo</a:t>
            </a:r>
            <a:r>
              <a:rPr dirty="0"/>
              <a:t> de </a:t>
            </a:r>
            <a:r>
              <a:rPr dirty="0" err="1"/>
              <a:t>tu</a:t>
            </a:r>
            <a:r>
              <a:rPr dirty="0"/>
              <a:t> </a:t>
            </a:r>
            <a:r>
              <a:rPr dirty="0" err="1"/>
              <a:t>fuerza</a:t>
            </a:r>
            <a:r>
              <a:rPr dirty="0"/>
              <a:t> y </a:t>
            </a:r>
            <a:r>
              <a:rPr dirty="0" err="1"/>
              <a:t>debilidades</a:t>
            </a:r>
            <a:endParaRPr dirty="0"/>
          </a:p>
        </p:txBody>
      </p:sp>
      <p:sp>
        <p:nvSpPr>
          <p:cNvPr id="345" name="Google Shape;345;p33"/>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3.2 </a:t>
            </a:r>
            <a:r>
              <a:rPr dirty="0" err="1"/>
              <a:t>Fases</a:t>
            </a:r>
            <a:r>
              <a:rPr dirty="0"/>
              <a:t> de </a:t>
            </a:r>
            <a:r>
              <a:rPr dirty="0" err="1"/>
              <a:t>desarrollo</a:t>
            </a:r>
            <a:r>
              <a:rPr dirty="0"/>
              <a:t> (1)</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46" name="Google Shape;346;p33"/>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347" name="Google Shape;347;p33"/>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2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48" name="Google Shape;348;p33"/>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400" b="1">
                <a:solidFill>
                  <a:schemeClr val="lt1"/>
                </a:solidFill>
                <a:latin typeface="Helvetica Neue" panose="020B0604020202020204" charset="0"/>
                <a:ea typeface="Helvetica Neue"/>
                <a:cs typeface="Helvetica Neue"/>
                <a:sym typeface="Helvetica Neue"/>
              </a:defRPr>
            </a:pPr>
            <a:r>
              <a:rPr sz="2200" dirty="0" err="1"/>
              <a:t>Fase</a:t>
            </a:r>
            <a:r>
              <a:rPr sz="2200" dirty="0"/>
              <a:t> de </a:t>
            </a:r>
            <a:r>
              <a:rPr sz="2200" dirty="0" err="1"/>
              <a:t>reflexión</a:t>
            </a:r>
            <a:endParaRPr sz="2200" dirty="0"/>
          </a:p>
        </p:txBody>
      </p:sp>
      <p:sp>
        <p:nvSpPr>
          <p:cNvPr id="349" name="Google Shape;349;p33"/>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350" name="Google Shape;350;p33"/>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400">
                <a:latin typeface="Helvetica Neue" panose="020B0604020202020204" charset="0"/>
                <a:ea typeface="Helvetica Neue"/>
                <a:cs typeface="Helvetica Neue"/>
                <a:sym typeface="Helvetica Neue"/>
              </a:defRPr>
            </a:pPr>
            <a:r>
              <a:rPr sz="2200" dirty="0" err="1">
                <a:solidFill>
                  <a:schemeClr val="lt1"/>
                </a:solidFill>
              </a:rPr>
              <a:t>Específico</a:t>
            </a:r>
            <a:r>
              <a:rPr sz="2200" dirty="0">
                <a:solidFill>
                  <a:srgbClr val="000000"/>
                </a:solidFill>
              </a:rPr>
              <a:t> </a:t>
            </a:r>
          </a:p>
        </p:txBody>
      </p:sp>
      <p:sp>
        <p:nvSpPr>
          <p:cNvPr id="351" name="Google Shape;351;p33"/>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352" name="Google Shape;352;p33"/>
          <p:cNvSpPr txBox="1"/>
          <p:nvPr/>
        </p:nvSpPr>
        <p:spPr>
          <a:xfrm>
            <a:off x="15732000" y="1597382"/>
            <a:ext cx="2268000"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defRPr sz="2400">
                <a:solidFill>
                  <a:schemeClr val="lt1"/>
                </a:solidFill>
                <a:latin typeface="Helvetica Neue" panose="020B0604020202020204" charset="0"/>
                <a:ea typeface="Helvetica Neue"/>
                <a:cs typeface="Helvetica Neue"/>
                <a:sym typeface="Helvetica Neue"/>
              </a:defRPr>
            </a:pPr>
            <a:r>
              <a:rPr sz="2200" dirty="0" err="1"/>
              <a:t>Gana</a:t>
            </a:r>
            <a:r>
              <a:rPr sz="2200" dirty="0"/>
              <a:t> </a:t>
            </a:r>
            <a:r>
              <a:rPr sz="2200" dirty="0" err="1"/>
              <a:t>más</a:t>
            </a:r>
            <a:r>
              <a:rPr sz="2200" dirty="0"/>
              <a:t> </a:t>
            </a:r>
            <a:r>
              <a:rPr sz="2200" dirty="0" err="1"/>
              <a:t>autoconciencia</a:t>
            </a:r>
            <a:endParaRPr sz="2200" dirty="0"/>
          </a:p>
        </p:txBody>
      </p:sp>
      <p:sp>
        <p:nvSpPr>
          <p:cNvPr id="353" name="Google Shape;353;p33"/>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sym typeface="Arial"/>
            </a:endParaRPr>
          </a:p>
        </p:txBody>
      </p:sp>
      <p:sp>
        <p:nvSpPr>
          <p:cNvPr id="354" name="Google Shape;354;p33"/>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dk1"/>
              </a:solidFill>
              <a:latin typeface="Helvetica Neue" panose="020B0604020202020204" charset="0"/>
              <a:sym typeface="Arial"/>
            </a:endParaRPr>
          </a:p>
        </p:txBody>
      </p:sp>
      <p:sp>
        <p:nvSpPr>
          <p:cNvPr id="355" name="Google Shape;355;p33"/>
          <p:cNvSpPr/>
          <p:nvPr/>
        </p:nvSpPr>
        <p:spPr>
          <a:xfrm>
            <a:off x="1331999"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defRPr sz="2400" b="1">
                <a:solidFill>
                  <a:schemeClr val="lt1"/>
                </a:solidFill>
                <a:latin typeface="Helvetica Neue" panose="020B0604020202020204" charset="0"/>
                <a:ea typeface="Helvetica Neue"/>
                <a:cs typeface="Helvetica Neue"/>
                <a:sym typeface="Helvetica Neue"/>
              </a:defRPr>
            </a:pPr>
            <a:r>
              <a:t>1.</a:t>
            </a:r>
            <a:endParaRPr>
              <a:latin typeface="Helvetica Neue" panose="020B0604020202020204" charset="0"/>
            </a:endParaRPr>
          </a:p>
        </p:txBody>
      </p:sp>
      <p:pic>
        <p:nvPicPr>
          <p:cNvPr id="356" name="Google Shape;356;p33" descr="Volltreffer Silhouette"/>
          <p:cNvPicPr preferRelativeResize="0"/>
          <p:nvPr/>
        </p:nvPicPr>
        <p:blipFill rotWithShape="1">
          <a:blip r:embed="rId3">
            <a:alphaModFix/>
          </a:blip>
          <a:srcRect/>
          <a:stretch/>
        </p:blipFill>
        <p:spPr>
          <a:xfrm>
            <a:off x="2448000" y="4356000"/>
            <a:ext cx="914400" cy="914400"/>
          </a:xfrm>
          <a:prstGeom prst="rect">
            <a:avLst/>
          </a:prstGeom>
          <a:noFill/>
          <a:ln>
            <a:noFill/>
          </a:ln>
        </p:spPr>
      </p:pic>
      <p:pic>
        <p:nvPicPr>
          <p:cNvPr id="357" name="Google Shape;357;p33" descr="Bodybuilder Silhouette"/>
          <p:cNvPicPr preferRelativeResize="0"/>
          <p:nvPr/>
        </p:nvPicPr>
        <p:blipFill rotWithShape="1">
          <a:blip r:embed="rId4">
            <a:alphaModFix/>
          </a:blip>
          <a:srcRect/>
          <a:stretch/>
        </p:blipFill>
        <p:spPr>
          <a:xfrm>
            <a:off x="5544000" y="4356000"/>
            <a:ext cx="914400" cy="914400"/>
          </a:xfrm>
          <a:prstGeom prst="rect">
            <a:avLst/>
          </a:prstGeom>
          <a:noFill/>
          <a:ln>
            <a:noFill/>
          </a:ln>
        </p:spPr>
      </p:pic>
      <p:pic>
        <p:nvPicPr>
          <p:cNvPr id="358" name="Google Shape;358;p33" descr="Ambition Silhouette"/>
          <p:cNvPicPr preferRelativeResize="0"/>
          <p:nvPr/>
        </p:nvPicPr>
        <p:blipFill rotWithShape="1">
          <a:blip r:embed="rId5">
            <a:alphaModFix/>
          </a:blip>
          <a:srcRect/>
          <a:stretch/>
        </p:blipFill>
        <p:spPr>
          <a:xfrm>
            <a:off x="8712000" y="4356000"/>
            <a:ext cx="914400" cy="914400"/>
          </a:xfrm>
          <a:prstGeom prst="rect">
            <a:avLst/>
          </a:prstGeom>
          <a:noFill/>
          <a:ln>
            <a:noFill/>
          </a:ln>
        </p:spPr>
      </p:pic>
      <p:pic>
        <p:nvPicPr>
          <p:cNvPr id="359" name="Google Shape;359;p33" descr="Sanduhr 30% Silhouette"/>
          <p:cNvPicPr preferRelativeResize="0"/>
          <p:nvPr/>
        </p:nvPicPr>
        <p:blipFill rotWithShape="1">
          <a:blip r:embed="rId6">
            <a:alphaModFix/>
          </a:blip>
          <a:srcRect/>
          <a:stretch/>
        </p:blipFill>
        <p:spPr>
          <a:xfrm>
            <a:off x="12024000" y="4464000"/>
            <a:ext cx="645999" cy="645999"/>
          </a:xfrm>
          <a:prstGeom prst="rect">
            <a:avLst/>
          </a:prstGeom>
          <a:noFill/>
          <a:ln>
            <a:noFill/>
          </a:ln>
        </p:spPr>
      </p:pic>
      <p:pic>
        <p:nvPicPr>
          <p:cNvPr id="360" name="Google Shape;360;p33" descr="Fragen Silhouette"/>
          <p:cNvPicPr preferRelativeResize="0"/>
          <p:nvPr/>
        </p:nvPicPr>
        <p:blipFill rotWithShape="1">
          <a:blip r:embed="rId7">
            <a:alphaModFix/>
          </a:blip>
          <a:srcRect/>
          <a:stretch/>
        </p:blipFill>
        <p:spPr>
          <a:xfrm>
            <a:off x="15120000" y="4356000"/>
            <a:ext cx="914400" cy="914400"/>
          </a:xfrm>
          <a:prstGeom prst="rect">
            <a:avLst/>
          </a:prstGeom>
          <a:noFill/>
          <a:ln>
            <a:noFill/>
          </a:ln>
        </p:spPr>
      </p:pic>
      <p:sp>
        <p:nvSpPr>
          <p:cNvPr id="2" name="Google Shape;411;p36">
            <a:extLst>
              <a:ext uri="{FF2B5EF4-FFF2-40B4-BE49-F238E27FC236}">
                <a16:creationId xmlns:a16="http://schemas.microsoft.com/office/drawing/2014/main" id="{A28AB79B-E25B-4820-60C2-0B24275C0DFF}"/>
              </a:ext>
            </a:extLst>
          </p:cNvPr>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defRPr sz="1200">
                <a:solidFill>
                  <a:schemeClr val="dk1"/>
                </a:solidFill>
                <a:latin typeface="Helvetica Neue" panose="020B0604020202020204" charset="0"/>
                <a:ea typeface="Helvetica Neue"/>
                <a:cs typeface="Helvetica Neue"/>
                <a:sym typeface="Helvetica Neue"/>
              </a:defRPr>
            </a:pPr>
            <a:r>
              <a:t>Fuente n.º: 2</a:t>
            </a:r>
            <a:endParaRPr sz="1200" b="0" i="0" u="none" strike="noStrike" cap="none">
              <a:solidFill>
                <a:srgbClr val="000000"/>
              </a:solidFill>
              <a:latin typeface="Helvetica Neue" panose="020B0604020202020204" charset="0"/>
              <a:ea typeface="Helvetica Neue"/>
              <a:cs typeface="Helvetica Neue"/>
              <a:sym typeface="Helvetica Neue"/>
            </a:endParaRPr>
          </a:p>
        </p:txBody>
      </p:sp>
      <p:sp>
        <p:nvSpPr>
          <p:cNvPr id="3" name="Google Shape;308;p31">
            <a:extLst>
              <a:ext uri="{FF2B5EF4-FFF2-40B4-BE49-F238E27FC236}">
                <a16:creationId xmlns:a16="http://schemas.microsoft.com/office/drawing/2014/main" id="{801D554C-A335-AAD3-60C2-0C6FF3BCA3B1}"/>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3. </a:t>
            </a:r>
            <a:r>
              <a:rPr dirty="0" err="1"/>
              <a:t>Autoconciencia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4"/>
          <p:cNvSpPr txBox="1"/>
          <p:nvPr/>
        </p:nvSpPr>
        <p:spPr>
          <a:xfrm>
            <a:off x="7704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t>¿Sobre qué tema puede hablar durante 30 minutos sin ninguna preparación?</a:t>
            </a:r>
            <a:endParaRPr>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a:solidFill>
                <a:srgbClr val="000000"/>
              </a:solidFill>
              <a:latin typeface="Helvetica Neue" panose="020B0604020202020204" charset="0"/>
              <a:ea typeface="Helvetica Neue"/>
              <a:cs typeface="Helvetica Neue"/>
              <a:sym typeface="Helvetica Neue"/>
            </a:endParaRPr>
          </a:p>
        </p:txBody>
      </p:sp>
      <p:sp>
        <p:nvSpPr>
          <p:cNvPr id="366" name="Google Shape;366;p34"/>
          <p:cNvSpPr/>
          <p:nvPr/>
        </p:nvSpPr>
        <p:spPr>
          <a:xfrm>
            <a:off x="7668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defRPr sz="2400" b="1">
                <a:solidFill>
                  <a:schemeClr val="lt1"/>
                </a:solidFill>
                <a:latin typeface="Helvetica Neue" panose="020B0604020202020204" charset="0"/>
                <a:ea typeface="Helvetica Neue"/>
                <a:cs typeface="Helvetica Neue"/>
                <a:sym typeface="Helvetica Neue"/>
              </a:defRPr>
            </a:pPr>
            <a:r>
              <a:t>8.</a:t>
            </a:r>
            <a:endParaRPr>
              <a:latin typeface="Helvetica Neue" panose="020B0604020202020204" charset="0"/>
            </a:endParaRPr>
          </a:p>
        </p:txBody>
      </p:sp>
      <p:sp>
        <p:nvSpPr>
          <p:cNvPr id="367" name="Google Shape;367;p34"/>
          <p:cNvSpPr txBox="1"/>
          <p:nvPr/>
        </p:nvSpPr>
        <p:spPr>
          <a:xfrm>
            <a:off x="4536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rPr dirty="0"/>
              <a:t>¿</a:t>
            </a:r>
            <a:r>
              <a:rPr dirty="0" err="1"/>
              <a:t>Qué</a:t>
            </a:r>
            <a:r>
              <a:rPr dirty="0"/>
              <a:t> </a:t>
            </a:r>
            <a:r>
              <a:rPr dirty="0" err="1"/>
              <a:t>aprecian</a:t>
            </a:r>
            <a:r>
              <a:rPr dirty="0"/>
              <a:t> </a:t>
            </a:r>
            <a:r>
              <a:rPr lang="es-ES" dirty="0"/>
              <a:t>tu</a:t>
            </a:r>
            <a:r>
              <a:rPr dirty="0"/>
              <a:t>s amigos de </a:t>
            </a:r>
            <a:r>
              <a:rPr dirty="0" err="1"/>
              <a:t>ti</a:t>
            </a:r>
            <a:r>
              <a:rPr dirty="0"/>
              <a:t>?</a:t>
            </a:r>
            <a:endParaRPr dirty="0">
              <a:latin typeface="Helvetica Neue" panose="020B0604020202020204" charset="0"/>
            </a:endParaRPr>
          </a:p>
        </p:txBody>
      </p:sp>
      <p:sp>
        <p:nvSpPr>
          <p:cNvPr id="368" name="Google Shape;368;p34"/>
          <p:cNvSpPr/>
          <p:nvPr/>
        </p:nvSpPr>
        <p:spPr>
          <a:xfrm>
            <a:off x="4500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defRPr sz="2400" b="1">
                <a:solidFill>
                  <a:schemeClr val="lt1"/>
                </a:solidFill>
                <a:latin typeface="Helvetica Neue" panose="020B0604020202020204" charset="0"/>
                <a:ea typeface="Helvetica Neue"/>
                <a:cs typeface="Helvetica Neue"/>
                <a:sym typeface="Helvetica Neue"/>
              </a:defRPr>
            </a:pPr>
            <a:r>
              <a:t>7.</a:t>
            </a:r>
            <a:endParaRPr>
              <a:latin typeface="Helvetica Neue" panose="020B0604020202020204" charset="0"/>
            </a:endParaRPr>
          </a:p>
        </p:txBody>
      </p:sp>
      <p:sp>
        <p:nvSpPr>
          <p:cNvPr id="369" name="Google Shape;369;p34"/>
          <p:cNvSpPr txBox="1"/>
          <p:nvPr/>
        </p:nvSpPr>
        <p:spPr>
          <a:xfrm>
            <a:off x="1368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defRPr sz="2400">
                <a:solidFill>
                  <a:srgbClr val="000000"/>
                </a:solidFill>
                <a:latin typeface="Helvetica Neue" panose="020B0604020202020204" charset="0"/>
                <a:ea typeface="Helvetica Neue"/>
                <a:cs typeface="Helvetica Neue"/>
                <a:sym typeface="Helvetica Neue"/>
              </a:defRPr>
            </a:pPr>
            <a:r>
              <a:t>En tu vida, ¿de qué estás orgulloso? </a:t>
            </a:r>
            <a:endParaRPr>
              <a:latin typeface="Helvetica Neue" panose="020B0604020202020204" charset="0"/>
            </a:endParaRPr>
          </a:p>
        </p:txBody>
      </p:sp>
      <p:sp>
        <p:nvSpPr>
          <p:cNvPr id="370" name="Google Shape;370;p34"/>
          <p:cNvSpPr/>
          <p:nvPr/>
        </p:nvSpPr>
        <p:spPr>
          <a:xfrm>
            <a:off x="1331999"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defRPr sz="2400" b="1">
                <a:solidFill>
                  <a:schemeClr val="lt1"/>
                </a:solidFill>
                <a:latin typeface="Helvetica Neue" panose="020B0604020202020204" charset="0"/>
                <a:ea typeface="Helvetica Neue"/>
                <a:cs typeface="Helvetica Neue"/>
                <a:sym typeface="Helvetica Neue"/>
              </a:defRPr>
            </a:pPr>
            <a:r>
              <a:t>6.</a:t>
            </a:r>
            <a:endParaRPr>
              <a:latin typeface="Helvetica Neue" panose="020B0604020202020204" charset="0"/>
            </a:endParaRPr>
          </a:p>
        </p:txBody>
      </p:sp>
      <p:sp>
        <p:nvSpPr>
          <p:cNvPr id="371" name="Google Shape;371;p34"/>
          <p:cNvSpPr/>
          <p:nvPr/>
        </p:nvSpPr>
        <p:spPr>
          <a:xfrm>
            <a:off x="10984202" y="5689178"/>
            <a:ext cx="6447289" cy="3420000"/>
          </a:xfrm>
          <a:prstGeom prst="cloudCallout">
            <a:avLst>
              <a:gd name="adj1" fmla="val -50717"/>
              <a:gd name="adj2" fmla="val -67427"/>
            </a:avLst>
          </a:prstGeom>
          <a:solidFill>
            <a:srgbClr val="AED633">
              <a:alpha val="30000"/>
            </a:srgbClr>
          </a:solidFill>
          <a:ln w="9525" cap="flat" cmpd="sng">
            <a:solidFill>
              <a:srgbClr val="AED633"/>
            </a:solid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Helvetica Neue" panose="020B0604020202020204" charset="0"/>
              <a:ea typeface="Helvetica Neue"/>
              <a:cs typeface="Helvetica Neue"/>
              <a:sym typeface="Helvetica Neue"/>
            </a:endParaRPr>
          </a:p>
        </p:txBody>
      </p:sp>
      <p:pic>
        <p:nvPicPr>
          <p:cNvPr id="372" name="Google Shape;372;p34" descr="Folgen Silhouette"/>
          <p:cNvPicPr preferRelativeResize="0"/>
          <p:nvPr/>
        </p:nvPicPr>
        <p:blipFill rotWithShape="1">
          <a:blip r:embed="rId3">
            <a:alphaModFix/>
          </a:blip>
          <a:srcRect/>
          <a:stretch/>
        </p:blipFill>
        <p:spPr>
          <a:xfrm>
            <a:off x="5616000" y="4356000"/>
            <a:ext cx="838200" cy="838200"/>
          </a:xfrm>
          <a:prstGeom prst="rect">
            <a:avLst/>
          </a:prstGeom>
          <a:noFill/>
          <a:ln>
            <a:noFill/>
          </a:ln>
        </p:spPr>
      </p:pic>
      <p:pic>
        <p:nvPicPr>
          <p:cNvPr id="373" name="Google Shape;373;p34" descr="Dozent Silhouette"/>
          <p:cNvPicPr preferRelativeResize="0"/>
          <p:nvPr/>
        </p:nvPicPr>
        <p:blipFill rotWithShape="1">
          <a:blip r:embed="rId4">
            <a:alphaModFix/>
          </a:blip>
          <a:srcRect/>
          <a:stretch/>
        </p:blipFill>
        <p:spPr>
          <a:xfrm>
            <a:off x="8748000" y="4356000"/>
            <a:ext cx="767648" cy="767648"/>
          </a:xfrm>
          <a:prstGeom prst="rect">
            <a:avLst/>
          </a:prstGeom>
          <a:noFill/>
          <a:ln>
            <a:noFill/>
          </a:ln>
        </p:spPr>
      </p:pic>
      <p:pic>
        <p:nvPicPr>
          <p:cNvPr id="374" name="Google Shape;374;p34" descr="Abgeschlossen Silhouette"/>
          <p:cNvPicPr preferRelativeResize="0"/>
          <p:nvPr/>
        </p:nvPicPr>
        <p:blipFill rotWithShape="1">
          <a:blip r:embed="rId5">
            <a:alphaModFix/>
          </a:blip>
          <a:srcRect/>
          <a:stretch/>
        </p:blipFill>
        <p:spPr>
          <a:xfrm>
            <a:off x="2412000" y="4356000"/>
            <a:ext cx="914400" cy="914400"/>
          </a:xfrm>
          <a:prstGeom prst="rect">
            <a:avLst/>
          </a:prstGeom>
          <a:noFill/>
          <a:ln>
            <a:noFill/>
          </a:ln>
        </p:spPr>
      </p:pic>
      <p:sp>
        <p:nvSpPr>
          <p:cNvPr id="376" name="Google Shape;376;p34"/>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3.2 </a:t>
            </a:r>
            <a:r>
              <a:rPr dirty="0" err="1"/>
              <a:t>Fases</a:t>
            </a:r>
            <a:r>
              <a:rPr dirty="0"/>
              <a:t> de </a:t>
            </a:r>
            <a:r>
              <a:rPr dirty="0" err="1"/>
              <a:t>desarrollo</a:t>
            </a:r>
            <a:r>
              <a:rPr dirty="0"/>
              <a:t> (2)</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77" name="Google Shape;377;p34"/>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378" name="Google Shape;378;p34"/>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379" name="Google Shape;379;p34"/>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400" b="1">
                <a:solidFill>
                  <a:schemeClr val="lt1"/>
                </a:solidFill>
                <a:latin typeface="Helvetica Neue" panose="020B0604020202020204" charset="0"/>
                <a:ea typeface="Helvetica Neue"/>
                <a:cs typeface="Helvetica Neue"/>
                <a:sym typeface="Helvetica Neue"/>
              </a:defRPr>
            </a:pPr>
            <a:r>
              <a:rPr sz="2200" dirty="0" err="1"/>
              <a:t>Fase</a:t>
            </a:r>
            <a:r>
              <a:rPr sz="2200" dirty="0"/>
              <a:t> de </a:t>
            </a:r>
            <a:r>
              <a:rPr sz="2200" dirty="0" err="1"/>
              <a:t>reflexión</a:t>
            </a:r>
            <a:endParaRPr sz="2200" dirty="0"/>
          </a:p>
        </p:txBody>
      </p:sp>
      <p:sp>
        <p:nvSpPr>
          <p:cNvPr id="380" name="Google Shape;380;p34"/>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381" name="Google Shape;381;p34"/>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400">
                <a:latin typeface="Helvetica Neue" panose="020B0604020202020204" charset="0"/>
                <a:ea typeface="Helvetica Neue"/>
                <a:cs typeface="Helvetica Neue"/>
                <a:sym typeface="Helvetica Neue"/>
              </a:defRPr>
            </a:pPr>
            <a:r>
              <a:rPr sz="2200" dirty="0" err="1">
                <a:solidFill>
                  <a:schemeClr val="lt1"/>
                </a:solidFill>
              </a:rPr>
              <a:t>Específico</a:t>
            </a:r>
            <a:r>
              <a:rPr sz="2200" dirty="0">
                <a:solidFill>
                  <a:srgbClr val="000000"/>
                </a:solidFill>
              </a:rPr>
              <a:t> </a:t>
            </a:r>
          </a:p>
        </p:txBody>
      </p:sp>
      <p:sp>
        <p:nvSpPr>
          <p:cNvPr id="382" name="Google Shape;382;p34"/>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383" name="Google Shape;383;p34"/>
          <p:cNvSpPr txBox="1"/>
          <p:nvPr/>
        </p:nvSpPr>
        <p:spPr>
          <a:xfrm>
            <a:off x="15732000" y="1597382"/>
            <a:ext cx="2268000"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defRPr sz="2400">
                <a:solidFill>
                  <a:schemeClr val="lt1"/>
                </a:solidFill>
                <a:latin typeface="Helvetica Neue" panose="020B0604020202020204" charset="0"/>
                <a:ea typeface="Helvetica Neue"/>
                <a:cs typeface="Helvetica Neue"/>
                <a:sym typeface="Helvetica Neue"/>
              </a:defRPr>
            </a:pPr>
            <a:r>
              <a:rPr sz="2200" dirty="0" err="1"/>
              <a:t>Gana</a:t>
            </a:r>
            <a:r>
              <a:rPr sz="2200" dirty="0"/>
              <a:t> </a:t>
            </a:r>
            <a:r>
              <a:rPr sz="2200" dirty="0" err="1"/>
              <a:t>más</a:t>
            </a:r>
            <a:r>
              <a:rPr sz="2200" dirty="0"/>
              <a:t> </a:t>
            </a:r>
            <a:r>
              <a:rPr sz="2200" dirty="0" err="1"/>
              <a:t>autoconciencia</a:t>
            </a:r>
            <a:endParaRPr sz="2200" dirty="0"/>
          </a:p>
        </p:txBody>
      </p:sp>
      <p:sp>
        <p:nvSpPr>
          <p:cNvPr id="384" name="Google Shape;384;p34"/>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sym typeface="Arial"/>
            </a:endParaRPr>
          </a:p>
        </p:txBody>
      </p:sp>
      <p:sp>
        <p:nvSpPr>
          <p:cNvPr id="385" name="Google Shape;385;p34"/>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dk1"/>
              </a:solidFill>
              <a:latin typeface="Helvetica Neue" panose="020B0604020202020204" charset="0"/>
              <a:sym typeface="Arial"/>
            </a:endParaRPr>
          </a:p>
        </p:txBody>
      </p:sp>
      <p:sp>
        <p:nvSpPr>
          <p:cNvPr id="386" name="Google Shape;386;p34"/>
          <p:cNvSpPr txBox="1"/>
          <p:nvPr/>
        </p:nvSpPr>
        <p:spPr>
          <a:xfrm>
            <a:off x="11714570" y="6455979"/>
            <a:ext cx="5158800" cy="1938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000">
                <a:solidFill>
                  <a:srgbClr val="000000"/>
                </a:solidFill>
                <a:latin typeface="Helvetica Neue" panose="020B0604020202020204" charset="0"/>
                <a:ea typeface="Helvetica Neue"/>
                <a:cs typeface="Helvetica Neue"/>
                <a:sym typeface="Helvetica Neue"/>
              </a:defRPr>
            </a:pPr>
            <a:r>
              <a:rPr dirty="0"/>
              <a:t>Si no </a:t>
            </a:r>
            <a:r>
              <a:rPr dirty="0" err="1"/>
              <a:t>puedes</a:t>
            </a:r>
            <a:r>
              <a:rPr dirty="0"/>
              <a:t> </a:t>
            </a:r>
            <a:r>
              <a:rPr dirty="0" err="1"/>
              <a:t>pensar</a:t>
            </a:r>
            <a:r>
              <a:rPr dirty="0"/>
              <a:t> </a:t>
            </a:r>
            <a:r>
              <a:rPr dirty="0" err="1"/>
              <a:t>en</a:t>
            </a:r>
            <a:r>
              <a:rPr dirty="0"/>
              <a:t> nada que </a:t>
            </a:r>
            <a:r>
              <a:rPr dirty="0" err="1"/>
              <a:t>decir</a:t>
            </a:r>
            <a:r>
              <a:rPr dirty="0"/>
              <a:t> y </a:t>
            </a:r>
            <a:r>
              <a:rPr dirty="0" err="1"/>
              <a:t>conoces</a:t>
            </a:r>
            <a:r>
              <a:rPr dirty="0"/>
              <a:t> bien a los </a:t>
            </a:r>
            <a:r>
              <a:rPr dirty="0" err="1"/>
              <a:t>otros</a:t>
            </a:r>
            <a:r>
              <a:rPr dirty="0"/>
              <a:t> </a:t>
            </a:r>
            <a:r>
              <a:rPr dirty="0" err="1"/>
              <a:t>miembros</a:t>
            </a:r>
            <a:r>
              <a:rPr dirty="0"/>
              <a:t> del </a:t>
            </a:r>
            <a:r>
              <a:rPr dirty="0" err="1"/>
              <a:t>equipo</a:t>
            </a:r>
            <a:r>
              <a:rPr dirty="0"/>
              <a:t>, </a:t>
            </a:r>
            <a:r>
              <a:rPr dirty="0" err="1"/>
              <a:t>también</a:t>
            </a:r>
            <a:r>
              <a:rPr dirty="0"/>
              <a:t> </a:t>
            </a:r>
            <a:r>
              <a:rPr dirty="0" err="1"/>
              <a:t>puedes</a:t>
            </a:r>
            <a:r>
              <a:rPr dirty="0"/>
              <a:t> </a:t>
            </a:r>
            <a:r>
              <a:rPr dirty="0" err="1"/>
              <a:t>hacer</a:t>
            </a:r>
            <a:r>
              <a:rPr dirty="0"/>
              <a:t> </a:t>
            </a:r>
            <a:r>
              <a:rPr dirty="0" err="1"/>
              <a:t>el</a:t>
            </a:r>
            <a:r>
              <a:rPr dirty="0"/>
              <a:t> </a:t>
            </a:r>
            <a:r>
              <a:rPr dirty="0" err="1"/>
              <a:t>ejercicio</a:t>
            </a:r>
            <a:r>
              <a:rPr dirty="0"/>
              <a:t> para </a:t>
            </a:r>
            <a:r>
              <a:rPr lang="es-ES" dirty="0"/>
              <a:t>otro</a:t>
            </a:r>
            <a:r>
              <a:rPr dirty="0"/>
              <a:t> </a:t>
            </a:r>
            <a:r>
              <a:rPr dirty="0" err="1"/>
              <a:t>miembro</a:t>
            </a:r>
            <a:r>
              <a:rPr dirty="0"/>
              <a:t> del </a:t>
            </a:r>
            <a:r>
              <a:rPr dirty="0" err="1"/>
              <a:t>equipo</a:t>
            </a:r>
            <a:r>
              <a:rPr dirty="0"/>
              <a:t>. ¿</a:t>
            </a:r>
            <a:r>
              <a:rPr dirty="0" err="1"/>
              <a:t>Cuáles</a:t>
            </a:r>
            <a:r>
              <a:rPr dirty="0"/>
              <a:t> son las </a:t>
            </a:r>
            <a:r>
              <a:rPr dirty="0" err="1"/>
              <a:t>características</a:t>
            </a:r>
            <a:r>
              <a:rPr dirty="0"/>
              <a:t> </a:t>
            </a:r>
            <a:r>
              <a:rPr dirty="0" err="1"/>
              <a:t>especiales</a:t>
            </a:r>
            <a:r>
              <a:rPr dirty="0"/>
              <a:t> de la persona, </a:t>
            </a:r>
            <a:r>
              <a:rPr dirty="0" err="1"/>
              <a:t>qué</a:t>
            </a:r>
            <a:r>
              <a:rPr dirty="0"/>
              <a:t> </a:t>
            </a:r>
            <a:r>
              <a:rPr dirty="0" err="1"/>
              <a:t>puede</a:t>
            </a:r>
            <a:r>
              <a:rPr dirty="0"/>
              <a:t> </a:t>
            </a:r>
            <a:r>
              <a:rPr dirty="0" err="1"/>
              <a:t>hacer</a:t>
            </a:r>
            <a:r>
              <a:rPr dirty="0"/>
              <a:t> </a:t>
            </a:r>
            <a:r>
              <a:rPr dirty="0" err="1"/>
              <a:t>particularmente</a:t>
            </a:r>
            <a:r>
              <a:rPr dirty="0"/>
              <a:t> bien, etc.?</a:t>
            </a:r>
            <a:endParaRPr dirty="0">
              <a:latin typeface="Helvetica Neue" panose="020B0604020202020204" charset="0"/>
            </a:endParaRPr>
          </a:p>
        </p:txBody>
      </p:sp>
      <p:sp>
        <p:nvSpPr>
          <p:cNvPr id="2" name="Google Shape;411;p36">
            <a:extLst>
              <a:ext uri="{FF2B5EF4-FFF2-40B4-BE49-F238E27FC236}">
                <a16:creationId xmlns:a16="http://schemas.microsoft.com/office/drawing/2014/main" id="{07714437-F04F-238F-C8F9-65271AC1571E}"/>
              </a:ext>
            </a:extLst>
          </p:cNvPr>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defRPr sz="1200">
                <a:solidFill>
                  <a:schemeClr val="dk1"/>
                </a:solidFill>
                <a:latin typeface="Helvetica Neue" panose="020B0604020202020204" charset="0"/>
                <a:ea typeface="Helvetica Neue"/>
                <a:cs typeface="Helvetica Neue"/>
                <a:sym typeface="Helvetica Neue"/>
              </a:defRPr>
            </a:pPr>
            <a:r>
              <a:t>Fuente n.º: 2</a:t>
            </a:r>
            <a:endParaRPr sz="1200" b="0" i="0" u="none" strike="noStrike" cap="none">
              <a:solidFill>
                <a:srgbClr val="000000"/>
              </a:solidFill>
              <a:latin typeface="Helvetica Neue" panose="020B0604020202020204" charset="0"/>
              <a:ea typeface="Helvetica Neue"/>
              <a:cs typeface="Helvetica Neue"/>
              <a:sym typeface="Helvetica Neue"/>
            </a:endParaRPr>
          </a:p>
        </p:txBody>
      </p:sp>
      <p:sp>
        <p:nvSpPr>
          <p:cNvPr id="3" name="Google Shape;308;p31">
            <a:extLst>
              <a:ext uri="{FF2B5EF4-FFF2-40B4-BE49-F238E27FC236}">
                <a16:creationId xmlns:a16="http://schemas.microsoft.com/office/drawing/2014/main" id="{387422CF-E5EE-19EA-D2ED-28B37BF5F817}"/>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3. </a:t>
            </a:r>
            <a:r>
              <a:rPr dirty="0" err="1"/>
              <a:t>Autoconciencia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92;p35">
            <a:extLst>
              <a:ext uri="{FF2B5EF4-FFF2-40B4-BE49-F238E27FC236}">
                <a16:creationId xmlns:a16="http://schemas.microsoft.com/office/drawing/2014/main" id="{356FA192-718A-433F-63AE-251ECD352969}"/>
              </a:ext>
            </a:extLst>
          </p:cNvPr>
          <p:cNvSpPr txBox="1"/>
          <p:nvPr/>
        </p:nvSpPr>
        <p:spPr>
          <a:xfrm>
            <a:off x="1295398" y="8928000"/>
            <a:ext cx="4068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defRPr sz="1200">
                <a:solidFill>
                  <a:schemeClr val="dk1"/>
                </a:solidFill>
                <a:latin typeface="Helvetica Neue" panose="020B0604020202020204" charset="0"/>
                <a:ea typeface="Helvetica Neue"/>
                <a:cs typeface="Helvetica Neue"/>
                <a:sym typeface="Helvetica Neue"/>
              </a:defRPr>
            </a:pPr>
            <a:r>
              <a:t>Fuente n.º: 1</a:t>
            </a:r>
            <a:endParaRPr sz="1200" b="0" i="0" u="none" strike="noStrike" cap="none">
              <a:solidFill>
                <a:srgbClr val="000000"/>
              </a:solidFill>
              <a:latin typeface="Helvetica Neue" panose="020B0604020202020204" charset="0"/>
              <a:ea typeface="Helvetica Neue"/>
              <a:cs typeface="Helvetica Neue"/>
              <a:sym typeface="Helvetica Neue"/>
            </a:endParaRPr>
          </a:p>
        </p:txBody>
      </p:sp>
      <p:sp>
        <p:nvSpPr>
          <p:cNvPr id="12" name="Google Shape;394;p35">
            <a:extLst>
              <a:ext uri="{FF2B5EF4-FFF2-40B4-BE49-F238E27FC236}">
                <a16:creationId xmlns:a16="http://schemas.microsoft.com/office/drawing/2014/main" id="{B02B8FD9-C6B3-2226-84DE-5AF881C1463D}"/>
              </a:ext>
            </a:extLst>
          </p:cNvPr>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3.2 </a:t>
            </a:r>
            <a:r>
              <a:rPr dirty="0" err="1"/>
              <a:t>Fases</a:t>
            </a:r>
            <a:r>
              <a:rPr dirty="0"/>
              <a:t> de </a:t>
            </a:r>
            <a:r>
              <a:rPr dirty="0" err="1"/>
              <a:t>desarrollo</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3" name="Google Shape;396;p35">
            <a:extLst>
              <a:ext uri="{FF2B5EF4-FFF2-40B4-BE49-F238E27FC236}">
                <a16:creationId xmlns:a16="http://schemas.microsoft.com/office/drawing/2014/main" id="{B3CF1D08-536E-7181-E598-8C2B674C5A0B}"/>
              </a:ext>
            </a:extLst>
          </p:cNvPr>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14" name="Google Shape;397;p35">
            <a:extLst>
              <a:ext uri="{FF2B5EF4-FFF2-40B4-BE49-F238E27FC236}">
                <a16:creationId xmlns:a16="http://schemas.microsoft.com/office/drawing/2014/main" id="{66CA86B9-8A62-B0EA-3C00-0F08DD2C5912}"/>
              </a:ext>
            </a:extLst>
          </p:cNvPr>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15" name="Google Shape;398;p35">
            <a:extLst>
              <a:ext uri="{FF2B5EF4-FFF2-40B4-BE49-F238E27FC236}">
                <a16:creationId xmlns:a16="http://schemas.microsoft.com/office/drawing/2014/main" id="{FFAC8748-3FE5-71E9-B1DA-282BE2543C2D}"/>
              </a:ext>
            </a:extLst>
          </p:cNvPr>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400" b="1">
                <a:solidFill>
                  <a:schemeClr val="lt1"/>
                </a:solidFill>
                <a:latin typeface="Helvetica Neue" panose="020B0604020202020204" charset="0"/>
                <a:ea typeface="Helvetica Neue"/>
                <a:cs typeface="Helvetica Neue"/>
                <a:sym typeface="Helvetica Neue"/>
              </a:defRPr>
            </a:pPr>
            <a:r>
              <a:rPr sz="2200" dirty="0" err="1"/>
              <a:t>Fase</a:t>
            </a:r>
            <a:r>
              <a:rPr sz="2200" dirty="0"/>
              <a:t> de </a:t>
            </a:r>
            <a:r>
              <a:rPr sz="2200" dirty="0" err="1"/>
              <a:t>reflexión</a:t>
            </a:r>
            <a:endParaRPr sz="2200" dirty="0"/>
          </a:p>
        </p:txBody>
      </p:sp>
      <p:sp>
        <p:nvSpPr>
          <p:cNvPr id="16" name="Google Shape;399;p35">
            <a:extLst>
              <a:ext uri="{FF2B5EF4-FFF2-40B4-BE49-F238E27FC236}">
                <a16:creationId xmlns:a16="http://schemas.microsoft.com/office/drawing/2014/main" id="{BF8604B4-92FC-4C65-4A75-8E524DEC91F6}"/>
              </a:ext>
            </a:extLst>
          </p:cNvPr>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17" name="Google Shape;400;p35">
            <a:extLst>
              <a:ext uri="{FF2B5EF4-FFF2-40B4-BE49-F238E27FC236}">
                <a16:creationId xmlns:a16="http://schemas.microsoft.com/office/drawing/2014/main" id="{F949447F-25FA-BA02-4BC7-0DBF2B6539E1}"/>
              </a:ext>
            </a:extLst>
          </p:cNvPr>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400">
                <a:latin typeface="Helvetica Neue" panose="020B0604020202020204" charset="0"/>
                <a:ea typeface="Helvetica Neue"/>
                <a:cs typeface="Helvetica Neue"/>
                <a:sym typeface="Helvetica Neue"/>
              </a:defRPr>
            </a:pPr>
            <a:r>
              <a:rPr sz="2200" dirty="0" err="1">
                <a:solidFill>
                  <a:schemeClr val="lt1"/>
                </a:solidFill>
              </a:rPr>
              <a:t>Específico</a:t>
            </a:r>
            <a:r>
              <a:rPr sz="2200" dirty="0">
                <a:solidFill>
                  <a:srgbClr val="000000"/>
                </a:solidFill>
              </a:rPr>
              <a:t> </a:t>
            </a:r>
          </a:p>
        </p:txBody>
      </p:sp>
      <p:sp>
        <p:nvSpPr>
          <p:cNvPr id="18" name="Google Shape;401;p35">
            <a:extLst>
              <a:ext uri="{FF2B5EF4-FFF2-40B4-BE49-F238E27FC236}">
                <a16:creationId xmlns:a16="http://schemas.microsoft.com/office/drawing/2014/main" id="{8DE9CC61-506B-3A21-453B-1CB4F7476065}"/>
              </a:ext>
            </a:extLst>
          </p:cNvPr>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19" name="Google Shape;402;p35">
            <a:extLst>
              <a:ext uri="{FF2B5EF4-FFF2-40B4-BE49-F238E27FC236}">
                <a16:creationId xmlns:a16="http://schemas.microsoft.com/office/drawing/2014/main" id="{7CE03B75-F110-B41F-DD9F-F26A955D4AED}"/>
              </a:ext>
            </a:extLst>
          </p:cNvPr>
          <p:cNvSpPr txBox="1"/>
          <p:nvPr/>
        </p:nvSpPr>
        <p:spPr>
          <a:xfrm>
            <a:off x="15732000" y="1597382"/>
            <a:ext cx="2268000"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defRPr sz="2400">
                <a:solidFill>
                  <a:schemeClr val="lt1"/>
                </a:solidFill>
                <a:latin typeface="Helvetica Neue" panose="020B0604020202020204" charset="0"/>
                <a:ea typeface="Helvetica Neue"/>
                <a:cs typeface="Helvetica Neue"/>
                <a:sym typeface="Helvetica Neue"/>
              </a:defRPr>
            </a:pPr>
            <a:r>
              <a:rPr sz="2200" dirty="0" err="1"/>
              <a:t>Gana</a:t>
            </a:r>
            <a:r>
              <a:rPr sz="2200" dirty="0"/>
              <a:t> </a:t>
            </a:r>
            <a:r>
              <a:rPr sz="2200" dirty="0" err="1"/>
              <a:t>más</a:t>
            </a:r>
            <a:r>
              <a:rPr sz="2200" dirty="0"/>
              <a:t> </a:t>
            </a:r>
            <a:r>
              <a:rPr sz="2200" dirty="0" err="1"/>
              <a:t>autoconciencia</a:t>
            </a:r>
            <a:endParaRPr sz="2200" dirty="0"/>
          </a:p>
        </p:txBody>
      </p:sp>
      <p:sp>
        <p:nvSpPr>
          <p:cNvPr id="20" name="Google Shape;403;p35">
            <a:extLst>
              <a:ext uri="{FF2B5EF4-FFF2-40B4-BE49-F238E27FC236}">
                <a16:creationId xmlns:a16="http://schemas.microsoft.com/office/drawing/2014/main" id="{B4A63F07-75A3-73E1-0A77-C07131B0CDDB}"/>
              </a:ext>
            </a:extLst>
          </p:cNvPr>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sym typeface="Arial"/>
            </a:endParaRPr>
          </a:p>
        </p:txBody>
      </p:sp>
      <p:sp>
        <p:nvSpPr>
          <p:cNvPr id="21" name="Google Shape;404;p35">
            <a:extLst>
              <a:ext uri="{FF2B5EF4-FFF2-40B4-BE49-F238E27FC236}">
                <a16:creationId xmlns:a16="http://schemas.microsoft.com/office/drawing/2014/main" id="{9BBB687C-5C2A-C0B5-B825-2406B52F28E0}"/>
              </a:ext>
            </a:extLst>
          </p:cNvPr>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dk1"/>
              </a:solidFill>
              <a:latin typeface="Helvetica Neue" panose="020B0604020202020204" charset="0"/>
              <a:sym typeface="Arial"/>
            </a:endParaRPr>
          </a:p>
        </p:txBody>
      </p:sp>
      <p:sp>
        <p:nvSpPr>
          <p:cNvPr id="28" name="Google Shape;156;p21">
            <a:extLst>
              <a:ext uri="{FF2B5EF4-FFF2-40B4-BE49-F238E27FC236}">
                <a16:creationId xmlns:a16="http://schemas.microsoft.com/office/drawing/2014/main" id="{5005297D-EA8F-3965-0869-90EF5EBE93AC}"/>
              </a:ext>
            </a:extLst>
          </p:cNvPr>
          <p:cNvSpPr txBox="1"/>
          <p:nvPr/>
        </p:nvSpPr>
        <p:spPr>
          <a:xfrm>
            <a:off x="1296000" y="3384000"/>
            <a:ext cx="15624000" cy="461624"/>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defRPr sz="2400">
                <a:solidFill>
                  <a:schemeClr val="tx1"/>
                </a:solidFill>
                <a:latin typeface="Helvetica Neue" panose="020B0604020202020204" charset="0"/>
                <a:ea typeface="Helvetica Neue"/>
                <a:cs typeface="Helvetica Neue"/>
                <a:sym typeface="Helvetica Neue"/>
              </a:defRPr>
            </a:pPr>
            <a:r>
              <a:t>Reflejo del patrón de pensamiento</a:t>
            </a:r>
          </a:p>
        </p:txBody>
      </p:sp>
      <p:sp>
        <p:nvSpPr>
          <p:cNvPr id="29" name="Google Shape;308;p31">
            <a:extLst>
              <a:ext uri="{FF2B5EF4-FFF2-40B4-BE49-F238E27FC236}">
                <a16:creationId xmlns:a16="http://schemas.microsoft.com/office/drawing/2014/main" id="{0CFF9446-4F20-57AC-6E8A-AA523AB2725D}"/>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3. </a:t>
            </a:r>
            <a:r>
              <a:rPr dirty="0" err="1"/>
              <a:t>Autoconciencia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grpSp>
        <p:nvGrpSpPr>
          <p:cNvPr id="43" name="Gruppieren 42">
            <a:extLst>
              <a:ext uri="{FF2B5EF4-FFF2-40B4-BE49-F238E27FC236}">
                <a16:creationId xmlns:a16="http://schemas.microsoft.com/office/drawing/2014/main" id="{5BA9442F-0EF5-6140-D04A-D74A3B63AC8C}"/>
              </a:ext>
            </a:extLst>
          </p:cNvPr>
          <p:cNvGrpSpPr/>
          <p:nvPr/>
        </p:nvGrpSpPr>
        <p:grpSpPr>
          <a:xfrm>
            <a:off x="1980000" y="3996000"/>
            <a:ext cx="15084000" cy="1116000"/>
            <a:chOff x="1980000" y="3996000"/>
            <a:chExt cx="15084000" cy="1116000"/>
          </a:xfrm>
        </p:grpSpPr>
        <p:sp>
          <p:nvSpPr>
            <p:cNvPr id="35" name="Textfeld 34">
              <a:extLst>
                <a:ext uri="{FF2B5EF4-FFF2-40B4-BE49-F238E27FC236}">
                  <a16:creationId xmlns:a16="http://schemas.microsoft.com/office/drawing/2014/main" id="{6507ED4B-9B55-374B-C7EB-7FB0009605D3}"/>
                </a:ext>
              </a:extLst>
            </p:cNvPr>
            <p:cNvSpPr txBox="1"/>
            <p:nvPr/>
          </p:nvSpPr>
          <p:spPr>
            <a:xfrm>
              <a:off x="8028000" y="3996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defRPr sz="2400">
                  <a:latin typeface="Helvetica Neue" panose="020B0604020202020204" charset="0"/>
                </a:defRPr>
              </a:pPr>
              <a:r>
                <a:rPr dirty="0" err="1"/>
                <a:t>En</a:t>
              </a:r>
              <a:r>
                <a:rPr dirty="0"/>
                <a:t> </a:t>
              </a:r>
              <a:r>
                <a:rPr dirty="0" err="1"/>
                <a:t>lugar</a:t>
              </a:r>
              <a:r>
                <a:rPr dirty="0"/>
                <a:t> de </a:t>
              </a:r>
              <a:r>
                <a:rPr dirty="0" err="1"/>
                <a:t>pensar</a:t>
              </a:r>
              <a:r>
                <a:rPr dirty="0"/>
                <a:t> mal </a:t>
              </a:r>
              <a:r>
                <a:rPr lang="es-ES" dirty="0"/>
                <a:t>sobre ti</a:t>
              </a:r>
              <a:r>
                <a:rPr dirty="0"/>
                <a:t>, ¿</a:t>
              </a:r>
              <a:r>
                <a:rPr dirty="0" err="1"/>
                <a:t>podrías</a:t>
              </a:r>
              <a:r>
                <a:rPr dirty="0"/>
                <a:t> </a:t>
              </a:r>
              <a:r>
                <a:rPr dirty="0" err="1"/>
                <a:t>aprender</a:t>
              </a:r>
              <a:r>
                <a:rPr dirty="0"/>
                <a:t> algo de </a:t>
              </a:r>
              <a:r>
                <a:rPr dirty="0" err="1"/>
                <a:t>tus</a:t>
              </a:r>
              <a:r>
                <a:rPr dirty="0"/>
                <a:t> </a:t>
              </a:r>
              <a:r>
                <a:rPr dirty="0" err="1"/>
                <a:t>errores</a:t>
              </a:r>
              <a:r>
                <a:rPr dirty="0"/>
                <a:t>?</a:t>
              </a:r>
            </a:p>
          </p:txBody>
        </p:sp>
        <p:sp>
          <p:nvSpPr>
            <p:cNvPr id="31" name="Textfeld 30">
              <a:extLst>
                <a:ext uri="{FF2B5EF4-FFF2-40B4-BE49-F238E27FC236}">
                  <a16:creationId xmlns:a16="http://schemas.microsoft.com/office/drawing/2014/main" id="{7CB2E001-FB53-121D-E50E-CC1F0961EAEF}"/>
                </a:ext>
              </a:extLst>
            </p:cNvPr>
            <p:cNvSpPr txBox="1"/>
            <p:nvPr/>
          </p:nvSpPr>
          <p:spPr>
            <a:xfrm>
              <a:off x="1980000" y="3996000"/>
              <a:ext cx="6336000" cy="1116000"/>
            </a:xfrm>
            <a:prstGeom prst="roundRect">
              <a:avLst/>
            </a:prstGeom>
            <a:solidFill>
              <a:schemeClr val="bg1"/>
            </a:solidFill>
            <a:ln w="28575">
              <a:solidFill>
                <a:srgbClr val="4D94B7"/>
              </a:solidFill>
            </a:ln>
          </p:spPr>
          <p:txBody>
            <a:bodyPr wrap="square" lIns="360000" anchor="ctr">
              <a:noAutofit/>
            </a:bodyPr>
            <a:lstStyle/>
            <a:p>
              <a:pPr>
                <a:defRPr sz="2400">
                  <a:latin typeface="Helvetica Neue" panose="020B0604020202020204" charset="0"/>
                </a:defRPr>
              </a:pPr>
              <a:r>
                <a:rPr dirty="0"/>
                <a:t>¿</a:t>
              </a:r>
              <a:r>
                <a:rPr dirty="0" err="1"/>
                <a:t>En</a:t>
              </a:r>
              <a:r>
                <a:rPr dirty="0"/>
                <a:t> </a:t>
              </a:r>
              <a:r>
                <a:rPr dirty="0" err="1"/>
                <a:t>qué</a:t>
              </a:r>
              <a:r>
                <a:rPr dirty="0"/>
                <a:t> </a:t>
              </a:r>
              <a:r>
                <a:rPr dirty="0" err="1"/>
                <a:t>momentos</a:t>
              </a:r>
              <a:r>
                <a:rPr dirty="0"/>
                <a:t> </a:t>
              </a:r>
              <a:r>
                <a:rPr dirty="0" err="1"/>
                <a:t>piensas</a:t>
              </a:r>
              <a:r>
                <a:rPr dirty="0"/>
                <a:t> mal de </a:t>
              </a:r>
              <a:r>
                <a:rPr dirty="0" err="1"/>
                <a:t>ti</a:t>
              </a:r>
              <a:r>
                <a:rPr dirty="0"/>
                <a:t> </a:t>
              </a:r>
              <a:r>
                <a:rPr dirty="0" err="1"/>
                <a:t>mismo</a:t>
              </a:r>
              <a:r>
                <a:rPr dirty="0"/>
                <a:t> y </a:t>
              </a:r>
              <a:r>
                <a:rPr dirty="0" err="1"/>
                <a:t>por</a:t>
              </a:r>
              <a:r>
                <a:rPr dirty="0"/>
                <a:t> </a:t>
              </a:r>
              <a:r>
                <a:rPr dirty="0" err="1"/>
                <a:t>qué</a:t>
              </a:r>
              <a:r>
                <a:rPr dirty="0"/>
                <a:t>?</a:t>
              </a:r>
            </a:p>
          </p:txBody>
        </p:sp>
      </p:grpSp>
      <p:grpSp>
        <p:nvGrpSpPr>
          <p:cNvPr id="46" name="Gruppieren 45">
            <a:extLst>
              <a:ext uri="{FF2B5EF4-FFF2-40B4-BE49-F238E27FC236}">
                <a16:creationId xmlns:a16="http://schemas.microsoft.com/office/drawing/2014/main" id="{4697B3EF-F8A6-A9C9-2438-FE99C0513BF4}"/>
              </a:ext>
            </a:extLst>
          </p:cNvPr>
          <p:cNvGrpSpPr/>
          <p:nvPr/>
        </p:nvGrpSpPr>
        <p:grpSpPr>
          <a:xfrm>
            <a:off x="2090197" y="7560000"/>
            <a:ext cx="14973803" cy="1116000"/>
            <a:chOff x="2090197" y="7560000"/>
            <a:chExt cx="14973803" cy="1116000"/>
          </a:xfrm>
        </p:grpSpPr>
        <p:sp>
          <p:nvSpPr>
            <p:cNvPr id="38" name="Textfeld 37">
              <a:extLst>
                <a:ext uri="{FF2B5EF4-FFF2-40B4-BE49-F238E27FC236}">
                  <a16:creationId xmlns:a16="http://schemas.microsoft.com/office/drawing/2014/main" id="{945033A4-3A1C-7D03-1124-A15C35426CB9}"/>
                </a:ext>
              </a:extLst>
            </p:cNvPr>
            <p:cNvSpPr txBox="1"/>
            <p:nvPr/>
          </p:nvSpPr>
          <p:spPr>
            <a:xfrm>
              <a:off x="8028000" y="7560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defRPr sz="2400">
                  <a:latin typeface="Helvetica Neue" panose="020B0604020202020204" charset="0"/>
                </a:defRPr>
              </a:pPr>
              <a:r>
                <a:t>¿Sería realmente tan malo?</a:t>
              </a:r>
            </a:p>
            <a:p>
              <a:pPr marL="342900" indent="-342900">
                <a:buFont typeface="Wingdings" panose="05000000000000000000" pitchFamily="2" charset="2"/>
                <a:buChar char="Ø"/>
                <a:defRPr sz="2400">
                  <a:latin typeface="Helvetica Neue" panose="020B0604020202020204" charset="0"/>
                </a:defRPr>
              </a:pPr>
              <a:r>
                <a:t>¿Realmente puedes perder, o solo pierdes si no lo intentas?</a:t>
              </a:r>
            </a:p>
          </p:txBody>
        </p:sp>
        <p:sp>
          <p:nvSpPr>
            <p:cNvPr id="32" name="Textfeld 31">
              <a:extLst>
                <a:ext uri="{FF2B5EF4-FFF2-40B4-BE49-F238E27FC236}">
                  <a16:creationId xmlns:a16="http://schemas.microsoft.com/office/drawing/2014/main" id="{D01CB2E5-1A51-EFFD-ACDA-D8EAFDB10A9C}"/>
                </a:ext>
              </a:extLst>
            </p:cNvPr>
            <p:cNvSpPr txBox="1"/>
            <p:nvPr/>
          </p:nvSpPr>
          <p:spPr>
            <a:xfrm>
              <a:off x="2090197" y="7560000"/>
              <a:ext cx="6336000" cy="1116000"/>
            </a:xfrm>
            <a:prstGeom prst="roundRect">
              <a:avLst/>
            </a:prstGeom>
            <a:solidFill>
              <a:schemeClr val="bg1"/>
            </a:solidFill>
            <a:ln w="28575">
              <a:solidFill>
                <a:srgbClr val="4D94B7"/>
              </a:solidFill>
            </a:ln>
          </p:spPr>
          <p:txBody>
            <a:bodyPr wrap="square" lIns="360000" anchor="ctr">
              <a:noAutofit/>
            </a:bodyPr>
            <a:lstStyle/>
            <a:p>
              <a:pPr>
                <a:defRPr sz="2400">
                  <a:latin typeface="Helvetica Neue" panose="020B0604020202020204" charset="0"/>
                </a:defRPr>
              </a:pPr>
              <a:r>
                <a:rPr dirty="0"/>
                <a:t>Si </a:t>
              </a:r>
              <a:r>
                <a:rPr lang="es-ES" dirty="0"/>
                <a:t>estás </a:t>
              </a:r>
              <a:r>
                <a:rPr dirty="0" err="1"/>
                <a:t>emocionado</a:t>
              </a:r>
              <a:r>
                <a:rPr dirty="0"/>
                <a:t> y </a:t>
              </a:r>
              <a:r>
                <a:rPr dirty="0" err="1"/>
                <a:t>nervioso</a:t>
              </a:r>
              <a:r>
                <a:rPr dirty="0"/>
                <a:t> antes de una </a:t>
              </a:r>
              <a:r>
                <a:rPr dirty="0" err="1"/>
                <a:t>tarea</a:t>
              </a:r>
              <a:r>
                <a:rPr dirty="0"/>
                <a:t>/</a:t>
              </a:r>
              <a:r>
                <a:rPr dirty="0" err="1"/>
                <a:t>situación</a:t>
              </a:r>
              <a:r>
                <a:rPr dirty="0"/>
                <a:t> </a:t>
              </a:r>
              <a:r>
                <a:rPr dirty="0" err="1"/>
                <a:t>específica</a:t>
              </a:r>
              <a:r>
                <a:rPr dirty="0"/>
                <a:t>, </a:t>
              </a:r>
              <a:r>
                <a:rPr dirty="0" err="1"/>
                <a:t>piens</a:t>
              </a:r>
              <a:r>
                <a:rPr lang="es-ES" dirty="0"/>
                <a:t>a</a:t>
              </a:r>
              <a:r>
                <a:rPr dirty="0"/>
                <a:t> </a:t>
              </a:r>
              <a:r>
                <a:rPr dirty="0" err="1"/>
                <a:t>en</a:t>
              </a:r>
              <a:r>
                <a:rPr dirty="0"/>
                <a:t> </a:t>
              </a:r>
              <a:r>
                <a:rPr lang="es-ES" dirty="0"/>
                <a:t>lo peor que podría pasar</a:t>
              </a:r>
              <a:endParaRPr dirty="0"/>
            </a:p>
          </p:txBody>
        </p:sp>
      </p:grpSp>
      <p:grpSp>
        <p:nvGrpSpPr>
          <p:cNvPr id="44" name="Gruppieren 43">
            <a:extLst>
              <a:ext uri="{FF2B5EF4-FFF2-40B4-BE49-F238E27FC236}">
                <a16:creationId xmlns:a16="http://schemas.microsoft.com/office/drawing/2014/main" id="{7784A2D9-3985-2DE0-7AA5-D93EA050E045}"/>
              </a:ext>
            </a:extLst>
          </p:cNvPr>
          <p:cNvGrpSpPr/>
          <p:nvPr/>
        </p:nvGrpSpPr>
        <p:grpSpPr>
          <a:xfrm>
            <a:off x="1980000" y="5184000"/>
            <a:ext cx="15084000" cy="1116000"/>
            <a:chOff x="1980000" y="5184000"/>
            <a:chExt cx="15084000" cy="1116000"/>
          </a:xfrm>
        </p:grpSpPr>
        <p:sp>
          <p:nvSpPr>
            <p:cNvPr id="36" name="Textfeld 35">
              <a:extLst>
                <a:ext uri="{FF2B5EF4-FFF2-40B4-BE49-F238E27FC236}">
                  <a16:creationId xmlns:a16="http://schemas.microsoft.com/office/drawing/2014/main" id="{7D2F6C93-A8B5-3B19-9394-6F29231A6C81}"/>
                </a:ext>
              </a:extLst>
            </p:cNvPr>
            <p:cNvSpPr txBox="1"/>
            <p:nvPr/>
          </p:nvSpPr>
          <p:spPr>
            <a:xfrm>
              <a:off x="8028000" y="5184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defRPr sz="2400">
                  <a:latin typeface="Helvetica Neue" panose="020B0604020202020204" charset="0"/>
                </a:defRPr>
              </a:pPr>
              <a:r>
                <a:rPr dirty="0"/>
                <a:t>Por </a:t>
              </a:r>
              <a:r>
                <a:rPr dirty="0" err="1"/>
                <a:t>ejemplo</a:t>
              </a:r>
              <a:r>
                <a:rPr dirty="0"/>
                <a:t>, </a:t>
              </a:r>
              <a:r>
                <a:rPr dirty="0" err="1"/>
                <a:t>en</a:t>
              </a:r>
              <a:r>
                <a:rPr dirty="0"/>
                <a:t> </a:t>
              </a:r>
              <a:r>
                <a:rPr dirty="0" err="1"/>
                <a:t>lugar</a:t>
              </a:r>
              <a:r>
                <a:rPr dirty="0"/>
                <a:t> de </a:t>
              </a:r>
              <a:r>
                <a:rPr dirty="0" err="1"/>
                <a:t>pensar</a:t>
              </a:r>
              <a:r>
                <a:rPr dirty="0"/>
                <a:t>: </a:t>
              </a:r>
              <a:r>
                <a:rPr dirty="0" err="1"/>
                <a:t>Todo</a:t>
              </a:r>
              <a:r>
                <a:rPr dirty="0"/>
                <a:t> </a:t>
              </a:r>
              <a:r>
                <a:rPr dirty="0" err="1"/>
                <a:t>salió</a:t>
              </a:r>
              <a:r>
                <a:rPr dirty="0"/>
                <a:t> mal hoy; </a:t>
              </a:r>
              <a:r>
                <a:rPr dirty="0" err="1"/>
                <a:t>piensa</a:t>
              </a:r>
              <a:r>
                <a:rPr dirty="0"/>
                <a:t> </a:t>
              </a:r>
              <a:r>
                <a:rPr lang="es-ES" dirty="0"/>
                <a:t>en</a:t>
              </a:r>
              <a:r>
                <a:rPr dirty="0"/>
                <a:t> </a:t>
              </a:r>
              <a:r>
                <a:rPr dirty="0" err="1"/>
                <a:t>positivo</a:t>
              </a:r>
              <a:r>
                <a:rPr dirty="0"/>
                <a:t>: Vale, </a:t>
              </a:r>
              <a:r>
                <a:rPr dirty="0" err="1"/>
                <a:t>aunque</a:t>
              </a:r>
              <a:r>
                <a:rPr dirty="0"/>
                <a:t> </a:t>
              </a:r>
              <a:r>
                <a:rPr dirty="0" err="1"/>
                <a:t>fue</a:t>
              </a:r>
              <a:r>
                <a:rPr dirty="0"/>
                <a:t> un día </a:t>
              </a:r>
              <a:r>
                <a:rPr dirty="0" err="1"/>
                <a:t>estresante</a:t>
              </a:r>
              <a:r>
                <a:rPr dirty="0"/>
                <a:t>, </a:t>
              </a:r>
              <a:r>
                <a:rPr lang="es-ES" dirty="0"/>
                <a:t>gestioné</a:t>
              </a:r>
              <a:r>
                <a:rPr dirty="0"/>
                <a:t> las </a:t>
              </a:r>
              <a:r>
                <a:rPr dirty="0" err="1"/>
                <a:t>tareas</a:t>
              </a:r>
              <a:r>
                <a:rPr dirty="0"/>
                <a:t> </a:t>
              </a:r>
              <a:r>
                <a:rPr dirty="0" err="1"/>
                <a:t>más</a:t>
              </a:r>
              <a:r>
                <a:rPr dirty="0"/>
                <a:t> </a:t>
              </a:r>
              <a:r>
                <a:rPr dirty="0" err="1"/>
                <a:t>importantes</a:t>
              </a:r>
              <a:r>
                <a:rPr dirty="0"/>
                <a:t>.</a:t>
              </a:r>
            </a:p>
          </p:txBody>
        </p:sp>
        <p:sp>
          <p:nvSpPr>
            <p:cNvPr id="33" name="Textfeld 32">
              <a:extLst>
                <a:ext uri="{FF2B5EF4-FFF2-40B4-BE49-F238E27FC236}">
                  <a16:creationId xmlns:a16="http://schemas.microsoft.com/office/drawing/2014/main" id="{F5296752-93E5-0BB4-9393-45FBCB6FB7FE}"/>
                </a:ext>
              </a:extLst>
            </p:cNvPr>
            <p:cNvSpPr txBox="1"/>
            <p:nvPr/>
          </p:nvSpPr>
          <p:spPr>
            <a:xfrm>
              <a:off x="1980000" y="5184000"/>
              <a:ext cx="6336000" cy="1116000"/>
            </a:xfrm>
            <a:prstGeom prst="roundRect">
              <a:avLst/>
            </a:prstGeom>
            <a:solidFill>
              <a:schemeClr val="bg1"/>
            </a:solidFill>
            <a:ln w="28575">
              <a:solidFill>
                <a:srgbClr val="4D94B7"/>
              </a:solidFill>
            </a:ln>
          </p:spPr>
          <p:txBody>
            <a:bodyPr wrap="square" lIns="360000" anchor="ctr">
              <a:noAutofit/>
            </a:bodyPr>
            <a:lstStyle/>
            <a:p>
              <a:pPr>
                <a:defRPr sz="2400">
                  <a:latin typeface="Helvetica Neue" panose="020B0604020202020204" charset="0"/>
                </a:defRPr>
              </a:pPr>
              <a:r>
                <a:rPr dirty="0"/>
                <a:t>Por favor </a:t>
              </a:r>
              <a:r>
                <a:rPr dirty="0" err="1"/>
                <a:t>reformul</a:t>
              </a:r>
              <a:r>
                <a:rPr lang="es-ES" dirty="0"/>
                <a:t>a</a:t>
              </a:r>
              <a:r>
                <a:rPr dirty="0"/>
                <a:t> </a:t>
              </a:r>
              <a:r>
                <a:rPr lang="es-ES" dirty="0"/>
                <a:t>t</a:t>
              </a:r>
              <a:r>
                <a:rPr dirty="0"/>
                <a:t>us </a:t>
              </a:r>
              <a:r>
                <a:rPr dirty="0" err="1"/>
                <a:t>malos</a:t>
              </a:r>
              <a:r>
                <a:rPr dirty="0"/>
                <a:t> </a:t>
              </a:r>
              <a:r>
                <a:rPr dirty="0" err="1"/>
                <a:t>pensamientos</a:t>
              </a:r>
              <a:r>
                <a:rPr dirty="0"/>
                <a:t> </a:t>
              </a:r>
              <a:r>
                <a:rPr dirty="0" err="1"/>
                <a:t>en</a:t>
              </a:r>
              <a:r>
                <a:rPr dirty="0"/>
                <a:t> una </a:t>
              </a:r>
              <a:r>
                <a:rPr dirty="0" err="1"/>
                <a:t>mentalidad</a:t>
              </a:r>
              <a:r>
                <a:rPr dirty="0"/>
                <a:t> </a:t>
              </a:r>
              <a:r>
                <a:rPr dirty="0" err="1"/>
                <a:t>positiva</a:t>
              </a:r>
              <a:r>
                <a:rPr dirty="0"/>
                <a:t>. </a:t>
              </a:r>
            </a:p>
          </p:txBody>
        </p:sp>
      </p:grpSp>
      <p:grpSp>
        <p:nvGrpSpPr>
          <p:cNvPr id="45" name="Gruppieren 44">
            <a:extLst>
              <a:ext uri="{FF2B5EF4-FFF2-40B4-BE49-F238E27FC236}">
                <a16:creationId xmlns:a16="http://schemas.microsoft.com/office/drawing/2014/main" id="{ACD0216E-35FA-A24D-5D7F-0D150387896A}"/>
              </a:ext>
            </a:extLst>
          </p:cNvPr>
          <p:cNvGrpSpPr/>
          <p:nvPr/>
        </p:nvGrpSpPr>
        <p:grpSpPr>
          <a:xfrm>
            <a:off x="1980000" y="6372000"/>
            <a:ext cx="15084000" cy="1116000"/>
            <a:chOff x="1980000" y="6372000"/>
            <a:chExt cx="15084000" cy="1116000"/>
          </a:xfrm>
        </p:grpSpPr>
        <p:sp>
          <p:nvSpPr>
            <p:cNvPr id="37" name="Textfeld 36">
              <a:extLst>
                <a:ext uri="{FF2B5EF4-FFF2-40B4-BE49-F238E27FC236}">
                  <a16:creationId xmlns:a16="http://schemas.microsoft.com/office/drawing/2014/main" id="{4912F356-534D-DFBE-408D-569AAB52AB31}"/>
                </a:ext>
              </a:extLst>
            </p:cNvPr>
            <p:cNvSpPr txBox="1"/>
            <p:nvPr/>
          </p:nvSpPr>
          <p:spPr>
            <a:xfrm>
              <a:off x="8028000" y="6372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defRPr sz="2400">
                  <a:latin typeface="Helvetica Neue" panose="020B0604020202020204" charset="0"/>
                </a:defRPr>
              </a:pPr>
              <a:r>
                <a:rPr dirty="0"/>
                <a:t>Por </a:t>
              </a:r>
              <a:r>
                <a:rPr dirty="0" err="1"/>
                <a:t>ejemplo</a:t>
              </a:r>
              <a:r>
                <a:rPr dirty="0"/>
                <a:t>, </a:t>
              </a:r>
              <a:r>
                <a:rPr dirty="0" err="1"/>
                <a:t>puedo</a:t>
              </a:r>
              <a:r>
                <a:rPr dirty="0"/>
                <a:t> </a:t>
              </a:r>
              <a:r>
                <a:rPr lang="es-ES" dirty="0"/>
                <a:t>hacerlo </a:t>
              </a:r>
              <a:r>
                <a:rPr dirty="0"/>
                <a:t>de </a:t>
              </a:r>
              <a:r>
                <a:rPr dirty="0" err="1"/>
                <a:t>todos</a:t>
              </a:r>
              <a:r>
                <a:rPr dirty="0"/>
                <a:t> </a:t>
              </a:r>
              <a:r>
                <a:rPr dirty="0" err="1"/>
                <a:t>modos</a:t>
              </a:r>
              <a:r>
                <a:rPr dirty="0"/>
                <a:t>; </a:t>
              </a:r>
              <a:r>
                <a:rPr dirty="0" err="1"/>
                <a:t>piensa</a:t>
              </a:r>
              <a:r>
                <a:rPr dirty="0"/>
                <a:t> </a:t>
              </a:r>
              <a:r>
                <a:rPr lang="es-ES" dirty="0"/>
                <a:t>en </a:t>
              </a:r>
              <a:r>
                <a:rPr dirty="0" err="1"/>
                <a:t>positivo</a:t>
              </a:r>
              <a:r>
                <a:rPr dirty="0"/>
                <a:t>: Lo </a:t>
              </a:r>
              <a:r>
                <a:rPr dirty="0" err="1"/>
                <a:t>intentaré</a:t>
              </a:r>
              <a:r>
                <a:rPr dirty="0"/>
                <a:t> y </a:t>
              </a:r>
              <a:r>
                <a:rPr dirty="0" err="1"/>
                <a:t>si</a:t>
              </a:r>
              <a:r>
                <a:rPr dirty="0"/>
                <a:t> </a:t>
              </a:r>
              <a:r>
                <a:rPr dirty="0" err="1"/>
                <a:t>necesito</a:t>
              </a:r>
              <a:r>
                <a:rPr dirty="0"/>
                <a:t> </a:t>
              </a:r>
              <a:r>
                <a:rPr dirty="0" err="1"/>
                <a:t>ayuda</a:t>
              </a:r>
              <a:r>
                <a:rPr dirty="0"/>
                <a:t> </a:t>
              </a:r>
              <a:r>
                <a:rPr lang="es-ES" dirty="0"/>
                <a:t>la pediré</a:t>
              </a:r>
              <a:endParaRPr dirty="0"/>
            </a:p>
          </p:txBody>
        </p:sp>
        <p:sp>
          <p:nvSpPr>
            <p:cNvPr id="34" name="Textfeld 33">
              <a:extLst>
                <a:ext uri="{FF2B5EF4-FFF2-40B4-BE49-F238E27FC236}">
                  <a16:creationId xmlns:a16="http://schemas.microsoft.com/office/drawing/2014/main" id="{A02859EF-09EE-E677-4E64-057498C6770B}"/>
                </a:ext>
              </a:extLst>
            </p:cNvPr>
            <p:cNvSpPr txBox="1"/>
            <p:nvPr/>
          </p:nvSpPr>
          <p:spPr>
            <a:xfrm>
              <a:off x="1980000" y="6372000"/>
              <a:ext cx="6336000" cy="1116000"/>
            </a:xfrm>
            <a:prstGeom prst="roundRect">
              <a:avLst/>
            </a:prstGeom>
            <a:solidFill>
              <a:schemeClr val="bg1"/>
            </a:solidFill>
            <a:ln w="28575">
              <a:solidFill>
                <a:srgbClr val="4D94B7"/>
              </a:solidFill>
            </a:ln>
          </p:spPr>
          <p:txBody>
            <a:bodyPr wrap="square" lIns="360000" anchor="ctr">
              <a:noAutofit/>
            </a:bodyPr>
            <a:lstStyle/>
            <a:p>
              <a:pPr>
                <a:defRPr sz="2400">
                  <a:latin typeface="Helvetica Neue" panose="020B0604020202020204" charset="0"/>
                </a:defRPr>
              </a:pPr>
              <a:r>
                <a:t>Haz lo mismo con tu patrón de pensamiento</a:t>
              </a:r>
            </a:p>
          </p:txBody>
        </p:sp>
      </p:grpSp>
      <p:sp>
        <p:nvSpPr>
          <p:cNvPr id="39" name="Ellipse 38">
            <a:extLst>
              <a:ext uri="{FF2B5EF4-FFF2-40B4-BE49-F238E27FC236}">
                <a16:creationId xmlns:a16="http://schemas.microsoft.com/office/drawing/2014/main" id="{0796F90A-0B3C-0964-AA2A-95CA74A3635F}"/>
              </a:ext>
            </a:extLst>
          </p:cNvPr>
          <p:cNvSpPr>
            <a:spLocks noChangeAspect="1"/>
          </p:cNvSpPr>
          <p:nvPr/>
        </p:nvSpPr>
        <p:spPr>
          <a:xfrm>
            <a:off x="1296000" y="4086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b="1">
                <a:latin typeface="Helvetica Neue" panose="020B0604020202020204" charset="0"/>
              </a:defRPr>
            </a:pPr>
            <a:r>
              <a:t>1.</a:t>
            </a:r>
          </a:p>
        </p:txBody>
      </p:sp>
      <p:sp>
        <p:nvSpPr>
          <p:cNvPr id="40" name="Ellipse 39">
            <a:extLst>
              <a:ext uri="{FF2B5EF4-FFF2-40B4-BE49-F238E27FC236}">
                <a16:creationId xmlns:a16="http://schemas.microsoft.com/office/drawing/2014/main" id="{02CE97C7-BC83-CC36-1A6B-4A6EBEAA6959}"/>
              </a:ext>
            </a:extLst>
          </p:cNvPr>
          <p:cNvSpPr>
            <a:spLocks noChangeAspect="1"/>
          </p:cNvSpPr>
          <p:nvPr/>
        </p:nvSpPr>
        <p:spPr>
          <a:xfrm>
            <a:off x="1296000" y="5274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b="1">
                <a:latin typeface="Helvetica Neue" panose="020B0604020202020204" charset="0"/>
              </a:defRPr>
            </a:pPr>
            <a:r>
              <a:t>2.</a:t>
            </a:r>
          </a:p>
        </p:txBody>
      </p:sp>
      <p:sp>
        <p:nvSpPr>
          <p:cNvPr id="41" name="Ellipse 40">
            <a:extLst>
              <a:ext uri="{FF2B5EF4-FFF2-40B4-BE49-F238E27FC236}">
                <a16:creationId xmlns:a16="http://schemas.microsoft.com/office/drawing/2014/main" id="{B87E5E5D-F64E-CCEC-E02F-E97A9196C534}"/>
              </a:ext>
            </a:extLst>
          </p:cNvPr>
          <p:cNvSpPr>
            <a:spLocks noChangeAspect="1"/>
          </p:cNvSpPr>
          <p:nvPr/>
        </p:nvSpPr>
        <p:spPr>
          <a:xfrm>
            <a:off x="1296000" y="6462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b="1">
                <a:latin typeface="Helvetica Neue" panose="020B0604020202020204" charset="0"/>
              </a:defRPr>
            </a:pPr>
            <a:r>
              <a:t>3.</a:t>
            </a:r>
          </a:p>
        </p:txBody>
      </p:sp>
      <p:sp>
        <p:nvSpPr>
          <p:cNvPr id="42" name="Ellipse 41">
            <a:extLst>
              <a:ext uri="{FF2B5EF4-FFF2-40B4-BE49-F238E27FC236}">
                <a16:creationId xmlns:a16="http://schemas.microsoft.com/office/drawing/2014/main" id="{1EA9AFF3-0A21-FCCB-B607-DB7A3886F524}"/>
              </a:ext>
            </a:extLst>
          </p:cNvPr>
          <p:cNvSpPr>
            <a:spLocks noChangeAspect="1"/>
          </p:cNvSpPr>
          <p:nvPr/>
        </p:nvSpPr>
        <p:spPr>
          <a:xfrm>
            <a:off x="1296000" y="7650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b="1">
                <a:latin typeface="Helvetica Neue" panose="020B0604020202020204" charset="0"/>
              </a:defRPr>
            </a:pPr>
            <a:r>
              <a:t>4.</a:t>
            </a:r>
          </a:p>
        </p:txBody>
      </p:sp>
    </p:spTree>
    <p:extLst>
      <p:ext uri="{BB962C8B-B14F-4D97-AF65-F5344CB8AC3E}">
        <p14:creationId xmlns:p14="http://schemas.microsoft.com/office/powerpoint/2010/main" val="11801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25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25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25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3" name="Google Shape;412;p36">
            <a:extLst>
              <a:ext uri="{FF2B5EF4-FFF2-40B4-BE49-F238E27FC236}">
                <a16:creationId xmlns:a16="http://schemas.microsoft.com/office/drawing/2014/main" id="{FE396AE1-B45E-22DF-9050-ADEF2C1AD295}"/>
              </a:ext>
            </a:extLst>
          </p:cNvPr>
          <p:cNvSpPr/>
          <p:nvPr/>
        </p:nvSpPr>
        <p:spPr>
          <a:xfrm>
            <a:off x="10188000" y="3852000"/>
            <a:ext cx="6948000" cy="5004000"/>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rgbClr val="4D94B7">
              <a:alpha val="49803"/>
            </a:srgbClr>
          </a:solidFill>
          <a:ln w="22225" cap="flat" cmpd="sng">
            <a:solidFill>
              <a:schemeClr val="bg1"/>
            </a:solidFill>
            <a:prstDash val="solid"/>
            <a:round/>
            <a:headEnd type="none" w="sm" len="sm"/>
            <a:tailEnd type="none" w="sm" len="sm"/>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None/>
              <a:defRPr sz="2400" b="1">
                <a:solidFill>
                  <a:srgbClr val="4D94B7"/>
                </a:solidFill>
                <a:latin typeface="Helvetica Neue" panose="020B0604020202020204" charset="0"/>
                <a:ea typeface="Helvetica Neue"/>
                <a:cs typeface="Helvetica Neue"/>
                <a:sym typeface="Helvetica Neue"/>
              </a:defRPr>
            </a:pPr>
            <a:r>
              <a:rPr dirty="0" err="1"/>
              <a:t>postura</a:t>
            </a:r>
            <a:endParaRPr dirty="0"/>
          </a:p>
        </p:txBody>
      </p:sp>
      <p:sp>
        <p:nvSpPr>
          <p:cNvPr id="412" name="Google Shape;412;p36"/>
          <p:cNvSpPr/>
          <p:nvPr/>
        </p:nvSpPr>
        <p:spPr>
          <a:xfrm>
            <a:off x="1296000" y="3852000"/>
            <a:ext cx="8892000" cy="5004000"/>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rgbClr val="AED633">
              <a:alpha val="49803"/>
            </a:srgbClr>
          </a:solidFill>
          <a:ln w="22225" cap="flat" cmpd="sng">
            <a:solidFill>
              <a:schemeClr val="bg1"/>
            </a:solidFill>
            <a:prstDash val="solid"/>
            <a:round/>
            <a:headEnd type="none" w="sm" len="sm"/>
            <a:tailEnd type="none" w="sm" len="sm"/>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None/>
              <a:defRPr sz="2400" b="1">
                <a:solidFill>
                  <a:srgbClr val="4D94B7"/>
                </a:solidFill>
                <a:latin typeface="Helvetica Neue" panose="020B0604020202020204" charset="0"/>
                <a:ea typeface="Helvetica Neue"/>
                <a:cs typeface="Helvetica Neue"/>
                <a:sym typeface="Helvetica Neue"/>
              </a:defRPr>
            </a:pPr>
            <a:r>
              <a:t>movimiento facial</a:t>
            </a:r>
          </a:p>
        </p:txBody>
      </p:sp>
      <p:sp>
        <p:nvSpPr>
          <p:cNvPr id="409" name="Google Shape;409;p36"/>
          <p:cNvSpPr txBox="1"/>
          <p:nvPr/>
        </p:nvSpPr>
        <p:spPr>
          <a:xfrm>
            <a:off x="1295400" y="4320000"/>
            <a:ext cx="8784000" cy="6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000">
                <a:solidFill>
                  <a:srgbClr val="000000"/>
                </a:solidFill>
                <a:latin typeface="Helvetica Neue" panose="020B0604020202020204" charset="0"/>
                <a:ea typeface="Helvetica Neue"/>
                <a:cs typeface="Helvetica Neue"/>
                <a:sym typeface="Helvetica Neue"/>
              </a:defRPr>
            </a:pPr>
            <a:r>
              <a:rPr dirty="0"/>
              <a:t>La </a:t>
            </a:r>
            <a:r>
              <a:rPr dirty="0" err="1"/>
              <a:t>hipótesis</a:t>
            </a:r>
            <a:r>
              <a:rPr dirty="0"/>
              <a:t> d</a:t>
            </a:r>
            <a:r>
              <a:rPr lang="es-ES" dirty="0"/>
              <a:t>el </a:t>
            </a:r>
            <a:r>
              <a:rPr lang="es-ES" dirty="0" err="1"/>
              <a:t>feedback</a:t>
            </a:r>
            <a:r>
              <a:rPr lang="es-ES" dirty="0"/>
              <a:t> facial </a:t>
            </a:r>
            <a:r>
              <a:rPr dirty="0" err="1"/>
              <a:t>sugiere</a:t>
            </a:r>
            <a:r>
              <a:rPr dirty="0"/>
              <a:t> que la </a:t>
            </a:r>
            <a:r>
              <a:rPr dirty="0" err="1"/>
              <a:t>experiencia</a:t>
            </a:r>
            <a:r>
              <a:rPr dirty="0"/>
              <a:t> </a:t>
            </a:r>
            <a:r>
              <a:rPr lang="es-ES" dirty="0"/>
              <a:t>emocional </a:t>
            </a:r>
            <a:r>
              <a:rPr dirty="0"/>
              <a:t>de un </a:t>
            </a:r>
            <a:r>
              <a:rPr dirty="0" err="1"/>
              <a:t>individuo</a:t>
            </a:r>
            <a:r>
              <a:rPr dirty="0"/>
              <a:t> </a:t>
            </a:r>
            <a:r>
              <a:rPr dirty="0" err="1"/>
              <a:t>está</a:t>
            </a:r>
            <a:r>
              <a:rPr dirty="0"/>
              <a:t> </a:t>
            </a:r>
            <a:r>
              <a:rPr dirty="0" err="1"/>
              <a:t>influenciada</a:t>
            </a:r>
            <a:r>
              <a:rPr dirty="0"/>
              <a:t> sus </a:t>
            </a:r>
            <a:r>
              <a:rPr dirty="0" err="1"/>
              <a:t>movimientos</a:t>
            </a:r>
            <a:r>
              <a:rPr dirty="0"/>
              <a:t> </a:t>
            </a:r>
            <a:r>
              <a:rPr dirty="0" err="1"/>
              <a:t>faciales</a:t>
            </a:r>
            <a:r>
              <a:rPr dirty="0"/>
              <a:t>. </a:t>
            </a:r>
            <a:endParaRPr sz="2000" dirty="0">
              <a:latin typeface="Helvetica Neue" panose="020B0604020202020204" charset="0"/>
            </a:endParaRPr>
          </a:p>
        </p:txBody>
      </p:sp>
      <p:sp>
        <p:nvSpPr>
          <p:cNvPr id="411" name="Google Shape;411;p36"/>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defRPr sz="1200">
                <a:solidFill>
                  <a:schemeClr val="dk1"/>
                </a:solidFill>
                <a:latin typeface="Helvetica Neue" panose="020B0604020202020204" charset="0"/>
                <a:ea typeface="Helvetica Neue"/>
                <a:cs typeface="Helvetica Neue"/>
                <a:sym typeface="Helvetica Neue"/>
              </a:defRPr>
            </a:pPr>
            <a:r>
              <a:t>Fuente n.º: 1, 3</a:t>
            </a:r>
            <a:endParaRPr sz="1200" b="0" i="0" u="none" strike="noStrike" cap="none">
              <a:solidFill>
                <a:srgbClr val="000000"/>
              </a:solidFill>
              <a:latin typeface="Helvetica Neue" panose="020B0604020202020204" charset="0"/>
              <a:ea typeface="Helvetica Neue"/>
              <a:cs typeface="Helvetica Neue"/>
              <a:sym typeface="Helvetica Neue"/>
            </a:endParaRPr>
          </a:p>
        </p:txBody>
      </p:sp>
      <p:sp>
        <p:nvSpPr>
          <p:cNvPr id="417" name="Google Shape;417;p36"/>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418" name="Google Shape;418;p36"/>
          <p:cNvSpPr/>
          <p:nvPr/>
        </p:nvSpPr>
        <p:spPr>
          <a:xfrm>
            <a:off x="10548002"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panose="020B0604020202020204" charset="0"/>
              <a:ea typeface="Helvetica Neue"/>
              <a:cs typeface="Helvetica Neue"/>
              <a:sym typeface="Helvetica Neue"/>
            </a:endParaRPr>
          </a:p>
        </p:txBody>
      </p:sp>
      <p:sp>
        <p:nvSpPr>
          <p:cNvPr id="419" name="Google Shape;419;p36"/>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400">
                <a:solidFill>
                  <a:schemeClr val="lt1"/>
                </a:solidFill>
                <a:latin typeface="Helvetica Neue" panose="020B0604020202020204" charset="0"/>
                <a:ea typeface="Helvetica Neue"/>
                <a:cs typeface="Helvetica Neue"/>
                <a:sym typeface="Helvetica Neue"/>
              </a:defRPr>
            </a:pPr>
            <a:r>
              <a:rPr sz="2200" dirty="0" err="1"/>
              <a:t>Fase</a:t>
            </a:r>
            <a:r>
              <a:rPr sz="2200" dirty="0"/>
              <a:t> de </a:t>
            </a:r>
            <a:r>
              <a:rPr sz="2200" dirty="0" err="1"/>
              <a:t>reflexión</a:t>
            </a:r>
            <a:endParaRPr sz="2200" dirty="0"/>
          </a:p>
        </p:txBody>
      </p:sp>
      <p:sp>
        <p:nvSpPr>
          <p:cNvPr id="420" name="Google Shape;420;p36"/>
          <p:cNvSpPr/>
          <p:nvPr/>
        </p:nvSpPr>
        <p:spPr>
          <a:xfrm>
            <a:off x="13152565"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panose="020B0604020202020204" charset="0"/>
              <a:ea typeface="Helvetica Neue"/>
              <a:cs typeface="Helvetica Neue"/>
              <a:sym typeface="Helvetica Neue"/>
            </a:endParaRPr>
          </a:p>
        </p:txBody>
      </p:sp>
      <p:sp>
        <p:nvSpPr>
          <p:cNvPr id="421" name="Google Shape;421;p36"/>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400" b="1">
                <a:latin typeface="Helvetica Neue" panose="020B0604020202020204" charset="0"/>
                <a:ea typeface="Helvetica Neue"/>
                <a:cs typeface="Helvetica Neue"/>
                <a:sym typeface="Helvetica Neue"/>
              </a:defRPr>
            </a:pPr>
            <a:r>
              <a:rPr sz="2200" dirty="0" err="1">
                <a:solidFill>
                  <a:schemeClr val="lt1"/>
                </a:solidFill>
              </a:rPr>
              <a:t>Específico</a:t>
            </a:r>
            <a:r>
              <a:rPr sz="2200" dirty="0">
                <a:solidFill>
                  <a:srgbClr val="000000"/>
                </a:solidFill>
              </a:rPr>
              <a:t> </a:t>
            </a:r>
          </a:p>
        </p:txBody>
      </p:sp>
      <p:sp>
        <p:nvSpPr>
          <p:cNvPr id="422" name="Google Shape;422;p36"/>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423" name="Google Shape;423;p36"/>
          <p:cNvSpPr txBox="1"/>
          <p:nvPr/>
        </p:nvSpPr>
        <p:spPr>
          <a:xfrm>
            <a:off x="15732000" y="1597382"/>
            <a:ext cx="2268000"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defRPr sz="2400">
                <a:solidFill>
                  <a:schemeClr val="lt1"/>
                </a:solidFill>
                <a:latin typeface="Helvetica Neue" panose="020B0604020202020204" charset="0"/>
                <a:ea typeface="Helvetica Neue"/>
                <a:cs typeface="Helvetica Neue"/>
                <a:sym typeface="Helvetica Neue"/>
              </a:defRPr>
            </a:pPr>
            <a:r>
              <a:rPr sz="2200" dirty="0" err="1"/>
              <a:t>Gana</a:t>
            </a:r>
            <a:r>
              <a:rPr sz="2200" dirty="0"/>
              <a:t> </a:t>
            </a:r>
            <a:r>
              <a:rPr sz="2200" dirty="0" err="1"/>
              <a:t>más</a:t>
            </a:r>
            <a:r>
              <a:rPr sz="2200" dirty="0"/>
              <a:t> </a:t>
            </a:r>
            <a:r>
              <a:rPr sz="2200" dirty="0" err="1"/>
              <a:t>autoconciencia</a:t>
            </a:r>
            <a:endParaRPr sz="2200" dirty="0"/>
          </a:p>
        </p:txBody>
      </p:sp>
      <p:sp>
        <p:nvSpPr>
          <p:cNvPr id="424" name="Google Shape;424;p36"/>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sym typeface="Arial"/>
            </a:endParaRPr>
          </a:p>
        </p:txBody>
      </p:sp>
      <p:sp>
        <p:nvSpPr>
          <p:cNvPr id="425" name="Google Shape;425;p36"/>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dk1"/>
              </a:solidFill>
              <a:latin typeface="Helvetica Neue" panose="020B0604020202020204" charset="0"/>
              <a:sym typeface="Arial"/>
            </a:endParaRPr>
          </a:p>
        </p:txBody>
      </p:sp>
      <p:sp>
        <p:nvSpPr>
          <p:cNvPr id="2" name="Google Shape;156;p21">
            <a:extLst>
              <a:ext uri="{FF2B5EF4-FFF2-40B4-BE49-F238E27FC236}">
                <a16:creationId xmlns:a16="http://schemas.microsoft.com/office/drawing/2014/main" id="{22BA48B5-BB86-CB36-498D-A82191FC5470}"/>
              </a:ext>
            </a:extLst>
          </p:cNvPr>
          <p:cNvSpPr txBox="1"/>
          <p:nvPr/>
        </p:nvSpPr>
        <p:spPr>
          <a:xfrm>
            <a:off x="1296000" y="3384000"/>
            <a:ext cx="15768000" cy="461624"/>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defRPr sz="2400">
                <a:solidFill>
                  <a:schemeClr val="tx1"/>
                </a:solidFill>
                <a:latin typeface="Helvetica Neue" panose="020B0604020202020204" charset="0"/>
                <a:ea typeface="Helvetica Neue"/>
                <a:cs typeface="Helvetica Neue"/>
                <a:sym typeface="Helvetica Neue"/>
              </a:defRPr>
            </a:pPr>
            <a:r>
              <a:rPr dirty="0" err="1"/>
              <a:t>Ejercicio</a:t>
            </a:r>
            <a:r>
              <a:rPr dirty="0"/>
              <a:t> para </a:t>
            </a:r>
            <a:r>
              <a:rPr dirty="0" err="1"/>
              <a:t>situaciones</a:t>
            </a:r>
            <a:r>
              <a:rPr dirty="0"/>
              <a:t> </a:t>
            </a:r>
            <a:r>
              <a:rPr dirty="0" err="1"/>
              <a:t>específicas</a:t>
            </a:r>
            <a:r>
              <a:rPr dirty="0"/>
              <a:t>:</a:t>
            </a:r>
          </a:p>
        </p:txBody>
      </p:sp>
      <p:sp>
        <p:nvSpPr>
          <p:cNvPr id="6" name="Google Shape;452;p38">
            <a:extLst>
              <a:ext uri="{FF2B5EF4-FFF2-40B4-BE49-F238E27FC236}">
                <a16:creationId xmlns:a16="http://schemas.microsoft.com/office/drawing/2014/main" id="{8A5CEFFE-EECC-D505-A42F-8E0B7019AF19}"/>
              </a:ext>
            </a:extLst>
          </p:cNvPr>
          <p:cNvSpPr txBox="1"/>
          <p:nvPr/>
        </p:nvSpPr>
        <p:spPr>
          <a:xfrm>
            <a:off x="10296000" y="5040000"/>
            <a:ext cx="3060000" cy="3564000"/>
          </a:xfrm>
          <a:prstGeom prst="rect">
            <a:avLst/>
          </a:prstGeom>
          <a:solidFill>
            <a:schemeClr val="bg1">
              <a:lumMod val="95000"/>
            </a:schemeClr>
          </a:solidFill>
          <a:ln>
            <a:solidFill>
              <a:srgbClr val="4D94B7"/>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000">
                <a:solidFill>
                  <a:srgbClr val="4D94B7"/>
                </a:solidFill>
                <a:latin typeface="Helvetica Neue" panose="020B0604020202020204" charset="0"/>
                <a:ea typeface="Helvetica Neue"/>
                <a:cs typeface="Helvetica Neue"/>
                <a:sym typeface="Helvetica Neue"/>
              </a:defRPr>
            </a:pPr>
            <a:r>
              <a:rPr dirty="0" err="1"/>
              <a:t>Tarea</a:t>
            </a:r>
            <a:r>
              <a:rPr dirty="0"/>
              <a:t> 1:</a:t>
            </a:r>
          </a:p>
          <a:p>
            <a:pPr marL="0" marR="0" lvl="0" indent="0" algn="ctr" rtl="0">
              <a:lnSpc>
                <a:spcPct val="100000"/>
              </a:lnSpc>
              <a:spcBef>
                <a:spcPts val="0"/>
              </a:spcBef>
              <a:spcAft>
                <a:spcPts val="0"/>
              </a:spcAft>
              <a:buNone/>
            </a:pPr>
            <a:endParaRPr sz="2000" dirty="0">
              <a:latin typeface="Helvetica Neue" panose="020B0604020202020204" charset="0"/>
            </a:endParaRPr>
          </a:p>
          <a:p>
            <a:pPr marL="0" marR="0" lvl="0" indent="0" algn="ctr" rtl="0">
              <a:lnSpc>
                <a:spcPct val="100000"/>
              </a:lnSpc>
              <a:spcBef>
                <a:spcPts val="0"/>
              </a:spcBef>
              <a:spcAft>
                <a:spcPts val="0"/>
              </a:spcAft>
              <a:buNone/>
              <a:defRPr sz="2000">
                <a:solidFill>
                  <a:srgbClr val="000000"/>
                </a:solidFill>
                <a:latin typeface="Helvetica Neue" panose="020B0604020202020204" charset="0"/>
                <a:ea typeface="Helvetica Neue"/>
                <a:cs typeface="Helvetica Neue"/>
                <a:sym typeface="Helvetica Neue"/>
              </a:defRPr>
            </a:pPr>
            <a:r>
              <a:rPr lang="es-ES" dirty="0"/>
              <a:t>Tener</a:t>
            </a:r>
            <a:r>
              <a:rPr dirty="0"/>
              <a:t> una </a:t>
            </a:r>
            <a:r>
              <a:rPr dirty="0" err="1"/>
              <a:t>postura</a:t>
            </a:r>
            <a:r>
              <a:rPr dirty="0"/>
              <a:t> </a:t>
            </a:r>
            <a:r>
              <a:rPr lang="es-ES" dirty="0"/>
              <a:t>victoriosa</a:t>
            </a:r>
            <a:endParaRPr dirty="0"/>
          </a:p>
          <a:p>
            <a:pPr marL="0" marR="0" lvl="0" indent="0" algn="ctr" rtl="0">
              <a:lnSpc>
                <a:spcPct val="100000"/>
              </a:lnSpc>
              <a:spcBef>
                <a:spcPts val="0"/>
              </a:spcBef>
              <a:spcAft>
                <a:spcPts val="0"/>
              </a:spcAft>
              <a:buNone/>
            </a:pPr>
            <a:endParaRPr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sz="2000" dirty="0">
              <a:latin typeface="Helvetica Neue" panose="020B0604020202020204" charset="0"/>
            </a:endParaRPr>
          </a:p>
          <a:p>
            <a:pPr marL="0" marR="0" lvl="0" indent="0" algn="ctr" rtl="0">
              <a:lnSpc>
                <a:spcPct val="100000"/>
              </a:lnSpc>
              <a:spcBef>
                <a:spcPts val="0"/>
              </a:spcBef>
              <a:spcAft>
                <a:spcPts val="0"/>
              </a:spcAft>
              <a:buNone/>
            </a:pPr>
            <a:endParaRPr sz="2000" dirty="0">
              <a:latin typeface="Helvetica Neue" panose="020B0604020202020204" charset="0"/>
            </a:endParaRPr>
          </a:p>
          <a:p>
            <a:pPr marR="0" lvl="0" algn="ctr" rtl="0">
              <a:lnSpc>
                <a:spcPct val="100000"/>
              </a:lnSpc>
              <a:spcBef>
                <a:spcPts val="0"/>
              </a:spcBef>
              <a:spcAft>
                <a:spcPts val="0"/>
              </a:spcAft>
              <a:buClr>
                <a:srgbClr val="000000"/>
              </a:buClr>
              <a:buSzPts val="2500"/>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sz="2000" dirty="0">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defRPr sz="2000">
                <a:solidFill>
                  <a:srgbClr val="000000"/>
                </a:solidFill>
                <a:latin typeface="Helvetica Neue" panose="020B0604020202020204" charset="0"/>
                <a:ea typeface="Helvetica Neue"/>
                <a:cs typeface="Helvetica Neue"/>
                <a:sym typeface="Helvetica Neue"/>
              </a:defRPr>
            </a:pPr>
            <a:r>
              <a:rPr dirty="0"/>
              <a:t>¿</a:t>
            </a:r>
            <a:r>
              <a:rPr dirty="0" err="1"/>
              <a:t>Cómo</a:t>
            </a:r>
            <a:r>
              <a:rPr dirty="0"/>
              <a:t> </a:t>
            </a:r>
            <a:r>
              <a:rPr dirty="0" err="1"/>
              <a:t>te</a:t>
            </a:r>
            <a:r>
              <a:rPr dirty="0"/>
              <a:t> </a:t>
            </a:r>
            <a:r>
              <a:rPr dirty="0" err="1"/>
              <a:t>sientes</a:t>
            </a:r>
            <a:r>
              <a:rPr dirty="0"/>
              <a:t>?</a:t>
            </a:r>
            <a:endParaRPr sz="2000" dirty="0">
              <a:latin typeface="Helvetica Neue" panose="020B0604020202020204" charset="0"/>
            </a:endParaRPr>
          </a:p>
        </p:txBody>
      </p:sp>
      <p:sp>
        <p:nvSpPr>
          <p:cNvPr id="7" name="Google Shape;452;p38">
            <a:extLst>
              <a:ext uri="{FF2B5EF4-FFF2-40B4-BE49-F238E27FC236}">
                <a16:creationId xmlns:a16="http://schemas.microsoft.com/office/drawing/2014/main" id="{E46F437F-8910-1DD5-566F-E32DAA2DAFCF}"/>
              </a:ext>
            </a:extLst>
          </p:cNvPr>
          <p:cNvSpPr txBox="1"/>
          <p:nvPr/>
        </p:nvSpPr>
        <p:spPr>
          <a:xfrm>
            <a:off x="13428000" y="5040000"/>
            <a:ext cx="3600000" cy="3564000"/>
          </a:xfrm>
          <a:prstGeom prst="rect">
            <a:avLst/>
          </a:prstGeom>
          <a:solidFill>
            <a:schemeClr val="bg1">
              <a:lumMod val="95000"/>
            </a:schemeClr>
          </a:solidFill>
          <a:ln>
            <a:solidFill>
              <a:srgbClr val="4D94B7"/>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algn="ctr">
              <a:defRPr sz="2000">
                <a:solidFill>
                  <a:srgbClr val="4D94B7"/>
                </a:solidFill>
                <a:latin typeface="Helvetica Neue" panose="020B0604020202020204" charset="0"/>
                <a:ea typeface="Helvetica Neue"/>
                <a:cs typeface="Helvetica Neue"/>
                <a:sym typeface="Helvetica Neue"/>
              </a:defRPr>
            </a:pPr>
            <a:r>
              <a:rPr dirty="0" err="1"/>
              <a:t>Tarea</a:t>
            </a:r>
            <a:r>
              <a:rPr dirty="0"/>
              <a:t> 2:</a:t>
            </a:r>
          </a:p>
          <a:p>
            <a:pPr algn="ctr"/>
            <a:endParaRPr sz="2000" dirty="0">
              <a:latin typeface="Helvetica Neue" panose="020B0604020202020204" charset="0"/>
            </a:endParaRPr>
          </a:p>
          <a:p>
            <a:pPr marL="0" marR="0" lvl="0" indent="0" algn="ctr" rtl="0">
              <a:lnSpc>
                <a:spcPct val="100000"/>
              </a:lnSpc>
              <a:spcBef>
                <a:spcPts val="0"/>
              </a:spcBef>
              <a:spcAft>
                <a:spcPts val="0"/>
              </a:spcAft>
              <a:buNone/>
              <a:defRPr sz="2000">
                <a:solidFill>
                  <a:srgbClr val="000000"/>
                </a:solidFill>
                <a:latin typeface="Helvetica Neue" panose="020B0604020202020204" charset="0"/>
                <a:ea typeface="Helvetica Neue"/>
                <a:cs typeface="Helvetica Neue"/>
                <a:sym typeface="Helvetica Neue"/>
              </a:defRPr>
            </a:pPr>
            <a:r>
              <a:rPr lang="es-ES" dirty="0"/>
              <a:t>Tener</a:t>
            </a:r>
            <a:r>
              <a:rPr dirty="0"/>
              <a:t> </a:t>
            </a:r>
          </a:p>
          <a:p>
            <a:pPr marL="0" marR="0" lvl="0" indent="0" algn="ctr" rtl="0">
              <a:lnSpc>
                <a:spcPct val="100000"/>
              </a:lnSpc>
              <a:spcBef>
                <a:spcPts val="0"/>
              </a:spcBef>
              <a:spcAft>
                <a:spcPts val="0"/>
              </a:spcAft>
              <a:buNone/>
              <a:defRPr sz="2000">
                <a:solidFill>
                  <a:srgbClr val="000000"/>
                </a:solidFill>
                <a:latin typeface="Helvetica Neue" panose="020B0604020202020204" charset="0"/>
                <a:ea typeface="Helvetica Neue"/>
                <a:cs typeface="Helvetica Neue"/>
                <a:sym typeface="Helvetica Neue"/>
              </a:defRPr>
            </a:pPr>
            <a:r>
              <a:rPr dirty="0"/>
              <a:t>una pose </a:t>
            </a:r>
            <a:endParaRPr lang="de-DE" dirty="0"/>
          </a:p>
          <a:p>
            <a:pPr marL="0" marR="0" lvl="0" indent="0" algn="ctr" rtl="0">
              <a:lnSpc>
                <a:spcPct val="100000"/>
              </a:lnSpc>
              <a:spcBef>
                <a:spcPts val="0"/>
              </a:spcBef>
              <a:spcAft>
                <a:spcPts val="0"/>
              </a:spcAft>
              <a:buNone/>
              <a:defRPr sz="2000">
                <a:solidFill>
                  <a:srgbClr val="000000"/>
                </a:solidFill>
                <a:latin typeface="Helvetica Neue" panose="020B0604020202020204" charset="0"/>
                <a:ea typeface="Helvetica Neue"/>
                <a:cs typeface="Helvetica Neue"/>
                <a:sym typeface="Helvetica Neue"/>
              </a:defRPr>
            </a:pPr>
            <a:r>
              <a:rPr dirty="0" err="1"/>
              <a:t>perdedora</a:t>
            </a:r>
            <a:r>
              <a:rPr dirty="0"/>
              <a:t>.</a:t>
            </a:r>
            <a:endParaRPr sz="2000" dirty="0">
              <a:latin typeface="Helvetica Neue" panose="020B0604020202020204" charset="0"/>
            </a:endParaRPr>
          </a:p>
          <a:p>
            <a:pPr marR="0" lvl="0" algn="ctr" rtl="0">
              <a:lnSpc>
                <a:spcPct val="100000"/>
              </a:lnSpc>
              <a:spcBef>
                <a:spcPts val="0"/>
              </a:spcBef>
              <a:spcAft>
                <a:spcPts val="0"/>
              </a:spcAft>
              <a:buClr>
                <a:srgbClr val="000000"/>
              </a:buClr>
              <a:buSzPts val="2500"/>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defRPr sz="2000">
                <a:solidFill>
                  <a:srgbClr val="000000"/>
                </a:solidFill>
                <a:latin typeface="Helvetica Neue" panose="020B0604020202020204" charset="0"/>
                <a:ea typeface="Helvetica Neue"/>
                <a:cs typeface="Helvetica Neue"/>
                <a:sym typeface="Helvetica Neue"/>
              </a:defRPr>
            </a:pPr>
            <a:r>
              <a:rPr dirty="0" err="1"/>
              <a:t>Compar</a:t>
            </a:r>
            <a:r>
              <a:rPr lang="es-ES" dirty="0"/>
              <a:t>a</a:t>
            </a:r>
            <a:r>
              <a:rPr dirty="0"/>
              <a:t> </a:t>
            </a:r>
            <a:r>
              <a:rPr lang="es-ES" dirty="0"/>
              <a:t>t</a:t>
            </a:r>
            <a:r>
              <a:rPr dirty="0"/>
              <a:t>us </a:t>
            </a:r>
            <a:r>
              <a:rPr dirty="0" err="1"/>
              <a:t>sentimientos</a:t>
            </a:r>
            <a:r>
              <a:rPr dirty="0"/>
              <a:t> con </a:t>
            </a:r>
            <a:r>
              <a:rPr dirty="0" err="1"/>
              <a:t>aquellos</a:t>
            </a:r>
            <a:r>
              <a:rPr dirty="0"/>
              <a:t> </a:t>
            </a:r>
            <a:r>
              <a:rPr dirty="0" err="1"/>
              <a:t>cuando</a:t>
            </a:r>
            <a:r>
              <a:rPr dirty="0"/>
              <a:t> </a:t>
            </a:r>
            <a:r>
              <a:rPr lang="es-ES" dirty="0"/>
              <a:t>pongas</a:t>
            </a:r>
            <a:r>
              <a:rPr dirty="0"/>
              <a:t> una </a:t>
            </a:r>
            <a:r>
              <a:rPr dirty="0" err="1"/>
              <a:t>postura</a:t>
            </a:r>
            <a:r>
              <a:rPr dirty="0"/>
              <a:t> </a:t>
            </a:r>
            <a:r>
              <a:rPr lang="es-ES" dirty="0"/>
              <a:t>victoriosa</a:t>
            </a:r>
            <a:r>
              <a:rPr dirty="0"/>
              <a:t>.</a:t>
            </a:r>
          </a:p>
        </p:txBody>
      </p:sp>
      <p:sp>
        <p:nvSpPr>
          <p:cNvPr id="8" name="Google Shape;430;p37">
            <a:extLst>
              <a:ext uri="{FF2B5EF4-FFF2-40B4-BE49-F238E27FC236}">
                <a16:creationId xmlns:a16="http://schemas.microsoft.com/office/drawing/2014/main" id="{D69E8005-781E-3049-5E63-5763EA13DDC7}"/>
              </a:ext>
            </a:extLst>
          </p:cNvPr>
          <p:cNvSpPr txBox="1"/>
          <p:nvPr/>
        </p:nvSpPr>
        <p:spPr>
          <a:xfrm>
            <a:off x="1404000" y="5040000"/>
            <a:ext cx="2844000" cy="3564000"/>
          </a:xfrm>
          <a:prstGeom prst="rect">
            <a:avLst/>
          </a:prstGeom>
          <a:solidFill>
            <a:schemeClr val="bg1">
              <a:lumMod val="95000"/>
            </a:schemeClr>
          </a:solidFill>
          <a:ln>
            <a:solidFill>
              <a:srgbClr val="AED6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000">
                <a:solidFill>
                  <a:srgbClr val="4D94B7"/>
                </a:solidFill>
                <a:latin typeface="Helvetica Neue" panose="020B0604020202020204" charset="0"/>
                <a:ea typeface="Helvetica Neue"/>
                <a:cs typeface="Helvetica Neue"/>
                <a:sym typeface="Helvetica Neue"/>
              </a:defRPr>
            </a:pPr>
            <a:r>
              <a:rPr dirty="0" err="1"/>
              <a:t>Tarea</a:t>
            </a:r>
            <a:r>
              <a:rPr dirty="0"/>
              <a:t> 1:</a:t>
            </a:r>
          </a:p>
          <a:p>
            <a:pPr marL="0" marR="0" lvl="0" indent="0" algn="ctr" rtl="0">
              <a:lnSpc>
                <a:spcPct val="100000"/>
              </a:lnSpc>
              <a:spcBef>
                <a:spcPts val="0"/>
              </a:spcBef>
              <a:spcAft>
                <a:spcPts val="0"/>
              </a:spcAft>
              <a:buNone/>
            </a:pPr>
            <a:endParaRPr sz="20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000">
                <a:solidFill>
                  <a:srgbClr val="000000"/>
                </a:solidFill>
                <a:latin typeface="Helvetica Neue" panose="020B0604020202020204" charset="0"/>
                <a:ea typeface="Helvetica Neue"/>
                <a:cs typeface="Helvetica Neue"/>
                <a:sym typeface="Helvetica Neue"/>
              </a:defRPr>
            </a:pPr>
            <a:r>
              <a:rPr dirty="0" err="1"/>
              <a:t>Sonríe</a:t>
            </a:r>
            <a:r>
              <a:rPr lang="es-ES" dirty="0"/>
              <a:t>: </a:t>
            </a:r>
            <a:r>
              <a:rPr dirty="0" err="1"/>
              <a:t>qué</a:t>
            </a:r>
            <a:r>
              <a:rPr dirty="0"/>
              <a:t> </a:t>
            </a:r>
            <a:r>
              <a:rPr dirty="0" err="1"/>
              <a:t>sentimientos</a:t>
            </a:r>
            <a:r>
              <a:rPr dirty="0"/>
              <a:t> </a:t>
            </a:r>
            <a:r>
              <a:rPr dirty="0" err="1"/>
              <a:t>sientes</a:t>
            </a:r>
            <a:r>
              <a:rPr dirty="0"/>
              <a:t>, ¿</a:t>
            </a:r>
            <a:r>
              <a:rPr dirty="0" err="1"/>
              <a:t>eres</a:t>
            </a:r>
            <a:r>
              <a:rPr dirty="0"/>
              <a:t> </a:t>
            </a:r>
            <a:r>
              <a:rPr dirty="0" err="1"/>
              <a:t>feliz</a:t>
            </a:r>
            <a:r>
              <a:rPr dirty="0"/>
              <a:t>?</a:t>
            </a:r>
          </a:p>
          <a:p>
            <a:pPr marL="0" marR="0" lvl="0" indent="0" algn="ctr" rtl="0">
              <a:lnSpc>
                <a:spcPct val="100000"/>
              </a:lnSpc>
              <a:spcBef>
                <a:spcPts val="0"/>
              </a:spcBef>
              <a:spcAft>
                <a:spcPts val="0"/>
              </a:spcAft>
              <a:buNone/>
            </a:pPr>
            <a:endParaRPr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sz="2000" dirty="0">
              <a:latin typeface="Helvetica Neue" panose="020B0604020202020204" charset="0"/>
            </a:endParaRPr>
          </a:p>
          <a:p>
            <a:pPr marL="0" marR="0" lvl="0" indent="0" algn="ctr" rtl="0">
              <a:lnSpc>
                <a:spcPct val="100000"/>
              </a:lnSpc>
              <a:spcBef>
                <a:spcPts val="0"/>
              </a:spcBef>
              <a:spcAft>
                <a:spcPts val="0"/>
              </a:spcAft>
              <a:buNone/>
              <a:defRPr sz="2000">
                <a:solidFill>
                  <a:srgbClr val="000000"/>
                </a:solidFill>
                <a:latin typeface="Helvetica Neue" panose="020B0604020202020204" charset="0"/>
                <a:ea typeface="Helvetica Neue"/>
                <a:cs typeface="Helvetica Neue"/>
                <a:sym typeface="Helvetica Neue"/>
              </a:defRPr>
            </a:pPr>
            <a:r>
              <a:rPr dirty="0" err="1"/>
              <a:t>Prueba</a:t>
            </a:r>
            <a:r>
              <a:rPr dirty="0"/>
              <a:t> </a:t>
            </a:r>
            <a:r>
              <a:rPr dirty="0" err="1"/>
              <a:t>este</a:t>
            </a:r>
            <a:r>
              <a:rPr dirty="0"/>
              <a:t> </a:t>
            </a:r>
            <a:r>
              <a:rPr dirty="0" err="1"/>
              <a:t>método</a:t>
            </a:r>
            <a:r>
              <a:rPr dirty="0"/>
              <a:t> </a:t>
            </a:r>
            <a:r>
              <a:rPr dirty="0" err="1"/>
              <a:t>cuando</a:t>
            </a:r>
            <a:r>
              <a:rPr dirty="0"/>
              <a:t> </a:t>
            </a:r>
            <a:r>
              <a:rPr dirty="0" err="1"/>
              <a:t>estés</a:t>
            </a:r>
            <a:r>
              <a:rPr dirty="0"/>
              <a:t> triste.</a:t>
            </a:r>
            <a:endParaRPr sz="2000" dirty="0">
              <a:latin typeface="Helvetica Neue" panose="020B0604020202020204" charset="0"/>
            </a:endParaRPr>
          </a:p>
        </p:txBody>
      </p:sp>
      <p:sp>
        <p:nvSpPr>
          <p:cNvPr id="9" name="Google Shape;430;p37">
            <a:extLst>
              <a:ext uri="{FF2B5EF4-FFF2-40B4-BE49-F238E27FC236}">
                <a16:creationId xmlns:a16="http://schemas.microsoft.com/office/drawing/2014/main" id="{E28F84BD-A055-6FA5-850A-5EBCA2D1736E}"/>
              </a:ext>
            </a:extLst>
          </p:cNvPr>
          <p:cNvSpPr txBox="1"/>
          <p:nvPr/>
        </p:nvSpPr>
        <p:spPr>
          <a:xfrm>
            <a:off x="4320000" y="5040000"/>
            <a:ext cx="2844000" cy="3564000"/>
          </a:xfrm>
          <a:prstGeom prst="rect">
            <a:avLst/>
          </a:prstGeom>
          <a:solidFill>
            <a:schemeClr val="bg1">
              <a:lumMod val="95000"/>
            </a:schemeClr>
          </a:solidFill>
          <a:ln>
            <a:solidFill>
              <a:srgbClr val="AED6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000">
                <a:solidFill>
                  <a:srgbClr val="4D94B7"/>
                </a:solidFill>
                <a:latin typeface="Helvetica Neue" panose="020B0604020202020204" charset="0"/>
                <a:ea typeface="Helvetica Neue"/>
                <a:cs typeface="Helvetica Neue"/>
                <a:sym typeface="Helvetica Neue"/>
              </a:defRPr>
            </a:pPr>
            <a:r>
              <a:rPr dirty="0" err="1"/>
              <a:t>Tarea</a:t>
            </a:r>
            <a:r>
              <a:rPr dirty="0"/>
              <a:t> 2:</a:t>
            </a:r>
          </a:p>
          <a:p>
            <a:pPr marL="0" marR="0" lvl="0" indent="0" algn="ctr" rtl="0">
              <a:lnSpc>
                <a:spcPct val="100000"/>
              </a:lnSpc>
              <a:spcBef>
                <a:spcPts val="0"/>
              </a:spcBef>
              <a:spcAft>
                <a:spcPts val="0"/>
              </a:spcAft>
              <a:buNone/>
            </a:pPr>
            <a:endParaRPr sz="20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000">
                <a:solidFill>
                  <a:srgbClr val="000000"/>
                </a:solidFill>
                <a:latin typeface="Helvetica Neue" panose="020B0604020202020204" charset="0"/>
                <a:ea typeface="Helvetica Neue"/>
                <a:cs typeface="Helvetica Neue"/>
                <a:sym typeface="Helvetica Neue"/>
              </a:defRPr>
            </a:pPr>
            <a:r>
              <a:rPr dirty="0" err="1"/>
              <a:t>Sonríe</a:t>
            </a:r>
            <a:r>
              <a:rPr dirty="0"/>
              <a:t> a </a:t>
            </a:r>
            <a:r>
              <a:rPr dirty="0" err="1"/>
              <a:t>alguien</a:t>
            </a:r>
            <a:r>
              <a:rPr dirty="0"/>
              <a:t> que no </a:t>
            </a:r>
            <a:r>
              <a:rPr dirty="0" err="1"/>
              <a:t>sonríe</a:t>
            </a:r>
            <a:r>
              <a:rPr dirty="0"/>
              <a:t>. </a:t>
            </a:r>
          </a:p>
          <a:p>
            <a:pPr marL="0" marR="0" lvl="0" indent="0" algn="ctr" rtl="0">
              <a:lnSpc>
                <a:spcPct val="100000"/>
              </a:lnSpc>
              <a:spcBef>
                <a:spcPts val="0"/>
              </a:spcBef>
              <a:spcAft>
                <a:spcPts val="0"/>
              </a:spcAft>
              <a:buNone/>
            </a:pPr>
            <a:endParaRPr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000">
                <a:solidFill>
                  <a:srgbClr val="000000"/>
                </a:solidFill>
                <a:latin typeface="Helvetica Neue" panose="020B0604020202020204" charset="0"/>
                <a:ea typeface="Helvetica Neue"/>
                <a:cs typeface="Helvetica Neue"/>
                <a:sym typeface="Helvetica Neue"/>
              </a:defRPr>
            </a:pPr>
            <a:r>
              <a:rPr dirty="0"/>
              <a:t>¿</a:t>
            </a:r>
            <a:r>
              <a:rPr lang="es-ES" dirty="0"/>
              <a:t>Te devuelve la sonrisa</a:t>
            </a:r>
            <a:r>
              <a:rPr dirty="0"/>
              <a:t>?</a:t>
            </a:r>
            <a:endParaRPr sz="2000" dirty="0">
              <a:latin typeface="Helvetica Neue" panose="020B0604020202020204" charset="0"/>
            </a:endParaRPr>
          </a:p>
        </p:txBody>
      </p:sp>
      <p:sp>
        <p:nvSpPr>
          <p:cNvPr id="10" name="Google Shape;430;p37">
            <a:extLst>
              <a:ext uri="{FF2B5EF4-FFF2-40B4-BE49-F238E27FC236}">
                <a16:creationId xmlns:a16="http://schemas.microsoft.com/office/drawing/2014/main" id="{B3AC81F0-F9FA-C8FD-E68B-CD68BFF1A14D}"/>
              </a:ext>
            </a:extLst>
          </p:cNvPr>
          <p:cNvSpPr txBox="1"/>
          <p:nvPr/>
        </p:nvSpPr>
        <p:spPr>
          <a:xfrm>
            <a:off x="7236000" y="5040000"/>
            <a:ext cx="2844000" cy="3564000"/>
          </a:xfrm>
          <a:prstGeom prst="rect">
            <a:avLst/>
          </a:prstGeom>
          <a:solidFill>
            <a:schemeClr val="bg1">
              <a:lumMod val="95000"/>
            </a:schemeClr>
          </a:solidFill>
          <a:ln>
            <a:solidFill>
              <a:srgbClr val="AED6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000">
                <a:solidFill>
                  <a:srgbClr val="4D94B7"/>
                </a:solidFill>
                <a:latin typeface="Helvetica Neue" panose="020B0604020202020204" charset="0"/>
                <a:ea typeface="Helvetica Neue"/>
                <a:cs typeface="Helvetica Neue"/>
                <a:sym typeface="Helvetica Neue"/>
              </a:defRPr>
            </a:pPr>
            <a:r>
              <a:rPr dirty="0" err="1"/>
              <a:t>Tarea</a:t>
            </a:r>
            <a:r>
              <a:rPr dirty="0"/>
              <a:t> 3:</a:t>
            </a:r>
          </a:p>
          <a:p>
            <a:pPr marL="0" marR="0" lvl="0" indent="0" algn="ctr" rtl="0">
              <a:lnSpc>
                <a:spcPct val="100000"/>
              </a:lnSpc>
              <a:spcBef>
                <a:spcPts val="0"/>
              </a:spcBef>
              <a:spcAft>
                <a:spcPts val="0"/>
              </a:spcAft>
              <a:buNone/>
            </a:pPr>
            <a:endParaRPr sz="20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000">
                <a:solidFill>
                  <a:srgbClr val="000000"/>
                </a:solidFill>
                <a:latin typeface="Helvetica Neue" panose="020B0604020202020204" charset="0"/>
                <a:ea typeface="Helvetica Neue"/>
                <a:cs typeface="Helvetica Neue"/>
                <a:sym typeface="Helvetica Neue"/>
              </a:defRPr>
            </a:pPr>
            <a:r>
              <a:rPr dirty="0"/>
              <a:t>Antes de </a:t>
            </a:r>
            <a:r>
              <a:rPr dirty="0" err="1"/>
              <a:t>realizar</a:t>
            </a:r>
            <a:r>
              <a:rPr dirty="0"/>
              <a:t> un </a:t>
            </a:r>
            <a:r>
              <a:rPr dirty="0" err="1"/>
              <a:t>lanzamiento</a:t>
            </a:r>
            <a:r>
              <a:rPr dirty="0"/>
              <a:t> o </a:t>
            </a:r>
            <a:r>
              <a:rPr dirty="0" err="1"/>
              <a:t>presentar</a:t>
            </a:r>
            <a:r>
              <a:rPr dirty="0"/>
              <a:t> algo, </a:t>
            </a:r>
            <a:r>
              <a:rPr dirty="0" err="1"/>
              <a:t>sonríe</a:t>
            </a:r>
            <a:r>
              <a:rPr dirty="0"/>
              <a:t> y se v</a:t>
            </a:r>
            <a:r>
              <a:rPr lang="es-ES" dirty="0" err="1"/>
              <a:t>olverá</a:t>
            </a:r>
            <a:r>
              <a:rPr dirty="0"/>
              <a:t> </a:t>
            </a:r>
            <a:r>
              <a:rPr dirty="0" err="1"/>
              <a:t>más</a:t>
            </a:r>
            <a:r>
              <a:rPr dirty="0"/>
              <a:t> </a:t>
            </a:r>
            <a:r>
              <a:rPr dirty="0" err="1"/>
              <a:t>positivo</a:t>
            </a:r>
            <a:r>
              <a:rPr dirty="0"/>
              <a:t>. </a:t>
            </a:r>
          </a:p>
          <a:p>
            <a:pPr marL="0" marR="0" lvl="0" indent="0" algn="ctr" rtl="0">
              <a:lnSpc>
                <a:spcPct val="100000"/>
              </a:lnSpc>
              <a:spcBef>
                <a:spcPts val="0"/>
              </a:spcBef>
              <a:spcAft>
                <a:spcPts val="0"/>
              </a:spcAft>
              <a:buNone/>
            </a:pPr>
            <a:endParaRPr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defRPr sz="2000">
                <a:solidFill>
                  <a:srgbClr val="000000"/>
                </a:solidFill>
                <a:latin typeface="Helvetica Neue" panose="020B0604020202020204" charset="0"/>
                <a:ea typeface="Helvetica Neue"/>
                <a:cs typeface="Helvetica Neue"/>
                <a:sym typeface="Helvetica Neue"/>
              </a:defRPr>
            </a:pPr>
            <a:r>
              <a:rPr dirty="0"/>
              <a:t>¡</a:t>
            </a:r>
            <a:r>
              <a:rPr dirty="0" err="1"/>
              <a:t>Pru</a:t>
            </a:r>
            <a:r>
              <a:rPr lang="es-ES" dirty="0"/>
              <a:t>é</a:t>
            </a:r>
            <a:r>
              <a:rPr dirty="0" err="1"/>
              <a:t>ba</a:t>
            </a:r>
            <a:r>
              <a:rPr lang="es-ES" dirty="0"/>
              <a:t>l</a:t>
            </a:r>
            <a:r>
              <a:rPr dirty="0"/>
              <a:t>o!</a:t>
            </a:r>
            <a:endParaRPr sz="2000" dirty="0">
              <a:latin typeface="Helvetica Neue" panose="020B0604020202020204" charset="0"/>
            </a:endParaRPr>
          </a:p>
        </p:txBody>
      </p:sp>
      <p:pic>
        <p:nvPicPr>
          <p:cNvPr id="16" name="Google Shape;453;p38" descr="Lächelnde alte Frau jubelt mit beiden Händen">
            <a:extLst>
              <a:ext uri="{FF2B5EF4-FFF2-40B4-BE49-F238E27FC236}">
                <a16:creationId xmlns:a16="http://schemas.microsoft.com/office/drawing/2014/main" id="{692A227A-4A03-057D-58AC-D86C57730A1F}"/>
              </a:ext>
            </a:extLst>
          </p:cNvPr>
          <p:cNvPicPr preferRelativeResize="0">
            <a:picLocks noChangeAspect="1"/>
          </p:cNvPicPr>
          <p:nvPr/>
        </p:nvPicPr>
        <p:blipFill rotWithShape="1">
          <a:blip r:embed="rId3">
            <a:alphaModFix/>
          </a:blip>
          <a:stretch/>
        </p:blipFill>
        <p:spPr>
          <a:xfrm>
            <a:off x="10836000" y="6300000"/>
            <a:ext cx="671672" cy="1656000"/>
          </a:xfrm>
          <a:prstGeom prst="rect">
            <a:avLst/>
          </a:prstGeom>
          <a:noFill/>
          <a:ln>
            <a:noFill/>
          </a:ln>
        </p:spPr>
      </p:pic>
      <p:pic>
        <p:nvPicPr>
          <p:cNvPr id="17" name="Google Shape;454;p38" descr="Geschäftsmann mit Händen auf den Hüften">
            <a:extLst>
              <a:ext uri="{FF2B5EF4-FFF2-40B4-BE49-F238E27FC236}">
                <a16:creationId xmlns:a16="http://schemas.microsoft.com/office/drawing/2014/main" id="{B039F1A8-A767-2972-746A-0B394D00B5C5}"/>
              </a:ext>
            </a:extLst>
          </p:cNvPr>
          <p:cNvPicPr preferRelativeResize="0">
            <a:picLocks noChangeAspect="1"/>
          </p:cNvPicPr>
          <p:nvPr/>
        </p:nvPicPr>
        <p:blipFill rotWithShape="1">
          <a:blip r:embed="rId4">
            <a:alphaModFix/>
          </a:blip>
          <a:stretch/>
        </p:blipFill>
        <p:spPr>
          <a:xfrm>
            <a:off x="12204000" y="6300000"/>
            <a:ext cx="790313" cy="1656000"/>
          </a:xfrm>
          <a:prstGeom prst="rect">
            <a:avLst/>
          </a:prstGeom>
          <a:noFill/>
          <a:ln>
            <a:noFill/>
          </a:ln>
        </p:spPr>
      </p:pic>
      <p:pic>
        <p:nvPicPr>
          <p:cNvPr id="18" name="Google Shape;455;p38" descr="Junger Geschäftsmann mit Hand auf dem Kopf">
            <a:extLst>
              <a:ext uri="{FF2B5EF4-FFF2-40B4-BE49-F238E27FC236}">
                <a16:creationId xmlns:a16="http://schemas.microsoft.com/office/drawing/2014/main" id="{DE4BC45C-F7E1-1700-440E-79B34C39AA1F}"/>
              </a:ext>
            </a:extLst>
          </p:cNvPr>
          <p:cNvPicPr preferRelativeResize="0">
            <a:picLocks noChangeAspect="1"/>
          </p:cNvPicPr>
          <p:nvPr/>
        </p:nvPicPr>
        <p:blipFill rotWithShape="1">
          <a:blip r:embed="rId5">
            <a:alphaModFix/>
          </a:blip>
          <a:stretch/>
        </p:blipFill>
        <p:spPr>
          <a:xfrm>
            <a:off x="13644000" y="5868000"/>
            <a:ext cx="696191" cy="1656000"/>
          </a:xfrm>
          <a:prstGeom prst="rect">
            <a:avLst/>
          </a:prstGeom>
          <a:noFill/>
          <a:ln>
            <a:noFill/>
          </a:ln>
        </p:spPr>
      </p:pic>
      <p:pic>
        <p:nvPicPr>
          <p:cNvPr id="19" name="Google Shape;456;p38" descr="Geschäftsfrau mit Händen auf der Hüfte">
            <a:extLst>
              <a:ext uri="{FF2B5EF4-FFF2-40B4-BE49-F238E27FC236}">
                <a16:creationId xmlns:a16="http://schemas.microsoft.com/office/drawing/2014/main" id="{44B3C64B-5CE8-5F8A-9D4D-E360924FE64B}"/>
              </a:ext>
            </a:extLst>
          </p:cNvPr>
          <p:cNvPicPr preferRelativeResize="0">
            <a:picLocks noChangeAspect="1"/>
          </p:cNvPicPr>
          <p:nvPr/>
        </p:nvPicPr>
        <p:blipFill rotWithShape="1">
          <a:blip r:embed="rId6">
            <a:alphaModFix/>
          </a:blip>
          <a:stretch/>
        </p:blipFill>
        <p:spPr>
          <a:xfrm>
            <a:off x="16092000" y="5868000"/>
            <a:ext cx="788571" cy="1656000"/>
          </a:xfrm>
          <a:prstGeom prst="rect">
            <a:avLst/>
          </a:prstGeom>
          <a:noFill/>
          <a:ln>
            <a:noFill/>
          </a:ln>
        </p:spPr>
      </p:pic>
      <p:pic>
        <p:nvPicPr>
          <p:cNvPr id="41" name="Grafik 40" descr="Lächelndes Gesicht mit Zähnen">
            <a:extLst>
              <a:ext uri="{FF2B5EF4-FFF2-40B4-BE49-F238E27FC236}">
                <a16:creationId xmlns:a16="http://schemas.microsoft.com/office/drawing/2014/main" id="{22A7055E-95D6-25A4-552D-CE040ECC52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9514" y="6572812"/>
            <a:ext cx="855772" cy="936000"/>
          </a:xfrm>
          <a:prstGeom prst="rect">
            <a:avLst/>
          </a:prstGeom>
        </p:spPr>
      </p:pic>
      <p:pic>
        <p:nvPicPr>
          <p:cNvPr id="47" name="Grafik 46" descr="Weinende Gesichtskontur mit einfarbiger Füllung">
            <a:extLst>
              <a:ext uri="{FF2B5EF4-FFF2-40B4-BE49-F238E27FC236}">
                <a16:creationId xmlns:a16="http://schemas.microsoft.com/office/drawing/2014/main" id="{A88B5006-601B-6719-CC07-BBBA4FAF3C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48000" y="6840000"/>
            <a:ext cx="720000" cy="720000"/>
          </a:xfrm>
          <a:prstGeom prst="rect">
            <a:avLst/>
          </a:prstGeom>
        </p:spPr>
      </p:pic>
      <p:pic>
        <p:nvPicPr>
          <p:cNvPr id="53" name="Grafik 52" descr="Lustige Gesichtskontur mit einfarbiger Füllung">
            <a:extLst>
              <a:ext uri="{FF2B5EF4-FFF2-40B4-BE49-F238E27FC236}">
                <a16:creationId xmlns:a16="http://schemas.microsoft.com/office/drawing/2014/main" id="{B05A5472-A362-8451-8EA5-2D72F41992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08619" y="6840000"/>
            <a:ext cx="720000" cy="720000"/>
          </a:xfrm>
          <a:prstGeom prst="rect">
            <a:avLst/>
          </a:prstGeom>
        </p:spPr>
      </p:pic>
      <p:pic>
        <p:nvPicPr>
          <p:cNvPr id="387" name="Grafik 386" descr="Dozent Silhouette">
            <a:extLst>
              <a:ext uri="{FF2B5EF4-FFF2-40B4-BE49-F238E27FC236}">
                <a16:creationId xmlns:a16="http://schemas.microsoft.com/office/drawing/2014/main" id="{FD648661-3DD5-F87F-57E5-BEE6DD3652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68619" y="7398000"/>
            <a:ext cx="828000" cy="828000"/>
          </a:xfrm>
          <a:prstGeom prst="rect">
            <a:avLst/>
          </a:prstGeom>
        </p:spPr>
      </p:pic>
      <p:pic>
        <p:nvPicPr>
          <p:cNvPr id="393" name="Grafik 392" descr="Wütende Gesichtskontur mit einfarbiger Füllung">
            <a:extLst>
              <a:ext uri="{FF2B5EF4-FFF2-40B4-BE49-F238E27FC236}">
                <a16:creationId xmlns:a16="http://schemas.microsoft.com/office/drawing/2014/main" id="{720A34EA-141A-6CCC-F487-EAC2A489FC0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48000" y="6840000"/>
            <a:ext cx="720000" cy="720000"/>
          </a:xfrm>
          <a:prstGeom prst="rect">
            <a:avLst/>
          </a:prstGeom>
        </p:spPr>
      </p:pic>
      <p:sp>
        <p:nvSpPr>
          <p:cNvPr id="4" name="Google Shape;308;p31">
            <a:extLst>
              <a:ext uri="{FF2B5EF4-FFF2-40B4-BE49-F238E27FC236}">
                <a16:creationId xmlns:a16="http://schemas.microsoft.com/office/drawing/2014/main" id="{A5A80178-041E-5F96-8511-A2883A5BC889}"/>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3. </a:t>
            </a:r>
            <a:r>
              <a:rPr dirty="0" err="1"/>
              <a:t>Autoconciencia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 name="Google Shape;394;p35">
            <a:extLst>
              <a:ext uri="{FF2B5EF4-FFF2-40B4-BE49-F238E27FC236}">
                <a16:creationId xmlns:a16="http://schemas.microsoft.com/office/drawing/2014/main" id="{1F4D263E-FCCD-3147-1159-BE6C5E18C483}"/>
              </a:ext>
            </a:extLst>
          </p:cNvPr>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3.2 </a:t>
            </a:r>
            <a:r>
              <a:rPr dirty="0" err="1"/>
              <a:t>Fases</a:t>
            </a:r>
            <a:r>
              <a:rPr dirty="0"/>
              <a:t> de </a:t>
            </a:r>
            <a:r>
              <a:rPr dirty="0" err="1"/>
              <a:t>desarrollo</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87" name="Google Shape;487;p39"/>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488" name="Google Shape;488;p39"/>
          <p:cNvSpPr/>
          <p:nvPr/>
        </p:nvSpPr>
        <p:spPr>
          <a:xfrm>
            <a:off x="10548002"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panose="020B0604020202020204" charset="0"/>
              <a:ea typeface="Helvetica Neue"/>
              <a:cs typeface="Helvetica Neue"/>
              <a:sym typeface="Helvetica Neue"/>
            </a:endParaRPr>
          </a:p>
        </p:txBody>
      </p:sp>
      <p:sp>
        <p:nvSpPr>
          <p:cNvPr id="489" name="Google Shape;489;p39"/>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400">
                <a:solidFill>
                  <a:schemeClr val="lt1"/>
                </a:solidFill>
                <a:latin typeface="Helvetica Neue" panose="020B0604020202020204" charset="0"/>
                <a:ea typeface="Helvetica Neue"/>
                <a:cs typeface="Helvetica Neue"/>
                <a:sym typeface="Helvetica Neue"/>
              </a:defRPr>
            </a:pPr>
            <a:r>
              <a:rPr sz="2200" dirty="0" err="1"/>
              <a:t>Fase</a:t>
            </a:r>
            <a:r>
              <a:rPr sz="2200" dirty="0"/>
              <a:t> de </a:t>
            </a:r>
            <a:r>
              <a:rPr sz="2200" dirty="0" err="1"/>
              <a:t>reflexión</a:t>
            </a:r>
            <a:endParaRPr sz="2200" dirty="0"/>
          </a:p>
        </p:txBody>
      </p:sp>
      <p:sp>
        <p:nvSpPr>
          <p:cNvPr id="490" name="Google Shape;490;p39"/>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panose="020B0604020202020204" charset="0"/>
              <a:ea typeface="Helvetica Neue"/>
              <a:cs typeface="Helvetica Neue"/>
              <a:sym typeface="Helvetica Neue"/>
            </a:endParaRPr>
          </a:p>
        </p:txBody>
      </p:sp>
      <p:sp>
        <p:nvSpPr>
          <p:cNvPr id="491" name="Google Shape;491;p39"/>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400">
                <a:latin typeface="Helvetica Neue" panose="020B0604020202020204" charset="0"/>
                <a:ea typeface="Helvetica Neue"/>
                <a:cs typeface="Helvetica Neue"/>
                <a:sym typeface="Helvetica Neue"/>
              </a:defRPr>
            </a:pPr>
            <a:r>
              <a:rPr sz="2200" dirty="0" err="1">
                <a:solidFill>
                  <a:schemeClr val="lt1"/>
                </a:solidFill>
              </a:rPr>
              <a:t>Específico</a:t>
            </a:r>
            <a:r>
              <a:rPr sz="2200" dirty="0">
                <a:solidFill>
                  <a:srgbClr val="000000"/>
                </a:solidFill>
              </a:rPr>
              <a:t> </a:t>
            </a:r>
          </a:p>
        </p:txBody>
      </p:sp>
      <p:sp>
        <p:nvSpPr>
          <p:cNvPr id="492" name="Google Shape;492;p39"/>
          <p:cNvSpPr/>
          <p:nvPr/>
        </p:nvSpPr>
        <p:spPr>
          <a:xfrm>
            <a:off x="15757129"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493" name="Google Shape;493;p39"/>
          <p:cNvSpPr txBox="1"/>
          <p:nvPr/>
        </p:nvSpPr>
        <p:spPr>
          <a:xfrm>
            <a:off x="15732000" y="1597382"/>
            <a:ext cx="2412000"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defRPr sz="2400" b="1">
                <a:solidFill>
                  <a:schemeClr val="lt1"/>
                </a:solidFill>
                <a:latin typeface="Helvetica Neue" panose="020B0604020202020204" charset="0"/>
                <a:ea typeface="Helvetica Neue"/>
                <a:cs typeface="Helvetica Neue"/>
                <a:sym typeface="Helvetica Neue"/>
              </a:defRPr>
            </a:pPr>
            <a:r>
              <a:rPr sz="2200" dirty="0" err="1"/>
              <a:t>Gana</a:t>
            </a:r>
            <a:r>
              <a:rPr sz="2200" dirty="0"/>
              <a:t> </a:t>
            </a:r>
            <a:r>
              <a:rPr sz="2200" dirty="0" err="1"/>
              <a:t>más</a:t>
            </a:r>
            <a:r>
              <a:rPr sz="2200" dirty="0"/>
              <a:t> </a:t>
            </a:r>
            <a:r>
              <a:rPr sz="2200" dirty="0" err="1"/>
              <a:t>autoconciencia</a:t>
            </a:r>
            <a:endParaRPr sz="2200" dirty="0"/>
          </a:p>
        </p:txBody>
      </p:sp>
      <p:sp>
        <p:nvSpPr>
          <p:cNvPr id="494" name="Google Shape;494;p39"/>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sym typeface="Arial"/>
            </a:endParaRPr>
          </a:p>
        </p:txBody>
      </p:sp>
      <p:sp>
        <p:nvSpPr>
          <p:cNvPr id="495" name="Google Shape;495;p39"/>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dk1"/>
              </a:solidFill>
              <a:latin typeface="Helvetica Neue" panose="020B0604020202020204" charset="0"/>
              <a:sym typeface="Arial"/>
            </a:endParaRPr>
          </a:p>
        </p:txBody>
      </p:sp>
      <p:graphicFrame>
        <p:nvGraphicFramePr>
          <p:cNvPr id="2" name="Diagramm 1">
            <a:extLst>
              <a:ext uri="{FF2B5EF4-FFF2-40B4-BE49-F238E27FC236}">
                <a16:creationId xmlns:a16="http://schemas.microsoft.com/office/drawing/2014/main" id="{0C3DFB74-4658-EBD3-F0E4-2FE3116230E4}"/>
              </a:ext>
            </a:extLst>
          </p:cNvPr>
          <p:cNvGraphicFramePr/>
          <p:nvPr>
            <p:extLst>
              <p:ext uri="{D42A27DB-BD31-4B8C-83A1-F6EECF244321}">
                <p14:modId xmlns:p14="http://schemas.microsoft.com/office/powerpoint/2010/main" val="2495359885"/>
              </p:ext>
            </p:extLst>
          </p:nvPr>
        </p:nvGraphicFramePr>
        <p:xfrm>
          <a:off x="3143139" y="3384000"/>
          <a:ext cx="12192000" cy="475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Google Shape;481;p39">
            <a:extLst>
              <a:ext uri="{FF2B5EF4-FFF2-40B4-BE49-F238E27FC236}">
                <a16:creationId xmlns:a16="http://schemas.microsoft.com/office/drawing/2014/main" id="{90753AD8-769B-1644-0AA7-4516F4B6D69E}"/>
              </a:ext>
            </a:extLst>
          </p:cNvPr>
          <p:cNvSpPr txBox="1"/>
          <p:nvPr/>
        </p:nvSpPr>
        <p:spPr>
          <a:xfrm>
            <a:off x="7141777" y="7668000"/>
            <a:ext cx="4194723" cy="1224000"/>
          </a:xfrm>
          <a:prstGeom prst="rect">
            <a:avLst/>
          </a:prstGeom>
          <a:solidFill>
            <a:srgbClr val="AED6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None/>
              <a:defRPr sz="2400" b="1">
                <a:solidFill>
                  <a:schemeClr val="tx1"/>
                </a:solidFill>
                <a:latin typeface="Helvetica Neue" panose="020B0604020202020204" charset="0"/>
                <a:ea typeface="Helvetica Neue"/>
                <a:cs typeface="Helvetica Neue"/>
                <a:sym typeface="Helvetica Neue"/>
              </a:defRPr>
            </a:pPr>
            <a:r>
              <a:t>Gana más autoconciencia</a:t>
            </a:r>
          </a:p>
        </p:txBody>
      </p:sp>
      <p:sp>
        <p:nvSpPr>
          <p:cNvPr id="15" name="Pfeil: nach unten gekrümmt 14">
            <a:extLst>
              <a:ext uri="{FF2B5EF4-FFF2-40B4-BE49-F238E27FC236}">
                <a16:creationId xmlns:a16="http://schemas.microsoft.com/office/drawing/2014/main" id="{60196B58-3BCF-27E5-F5D2-8E157651155B}"/>
              </a:ext>
            </a:extLst>
          </p:cNvPr>
          <p:cNvSpPr/>
          <p:nvPr/>
        </p:nvSpPr>
        <p:spPr>
          <a:xfrm>
            <a:off x="5962650" y="3528000"/>
            <a:ext cx="2880000" cy="1044000"/>
          </a:xfrm>
          <a:prstGeom prst="curvedDownArrow">
            <a:avLst>
              <a:gd name="adj1" fmla="val 25000"/>
              <a:gd name="adj2" fmla="val 105179"/>
              <a:gd name="adj3" fmla="val 25000"/>
            </a:avLst>
          </a:prstGeom>
          <a:solidFill>
            <a:srgbClr val="AED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Helvetica Neue" panose="020B0604020202020204" charset="0"/>
            </a:endParaRPr>
          </a:p>
        </p:txBody>
      </p:sp>
      <p:sp>
        <p:nvSpPr>
          <p:cNvPr id="16" name="Pfeil: nach unten gekrümmt 15">
            <a:extLst>
              <a:ext uri="{FF2B5EF4-FFF2-40B4-BE49-F238E27FC236}">
                <a16:creationId xmlns:a16="http://schemas.microsoft.com/office/drawing/2014/main" id="{34BFB28C-E8EE-BD3F-C0FE-598BB4CE5C6E}"/>
              </a:ext>
            </a:extLst>
          </p:cNvPr>
          <p:cNvSpPr/>
          <p:nvPr/>
        </p:nvSpPr>
        <p:spPr>
          <a:xfrm>
            <a:off x="9900485" y="3528000"/>
            <a:ext cx="2880000" cy="1044000"/>
          </a:xfrm>
          <a:prstGeom prst="curvedDownArrow">
            <a:avLst>
              <a:gd name="adj1" fmla="val 25000"/>
              <a:gd name="adj2" fmla="val 105179"/>
              <a:gd name="adj3" fmla="val 25000"/>
            </a:avLst>
          </a:prstGeom>
          <a:solidFill>
            <a:srgbClr val="AED633"/>
          </a:solidFill>
          <a:ln>
            <a:solidFill>
              <a:schemeClr val="bg1"/>
            </a:solidFill>
          </a:ln>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Helvetica Neue" panose="020B0604020202020204" charset="0"/>
            </a:endParaRPr>
          </a:p>
        </p:txBody>
      </p:sp>
      <p:sp>
        <p:nvSpPr>
          <p:cNvPr id="25" name="Google Shape;482;p39">
            <a:extLst>
              <a:ext uri="{FF2B5EF4-FFF2-40B4-BE49-F238E27FC236}">
                <a16:creationId xmlns:a16="http://schemas.microsoft.com/office/drawing/2014/main" id="{EEF5EFC6-FD5D-BDB1-2067-28EC1A21AC97}"/>
              </a:ext>
            </a:extLst>
          </p:cNvPr>
          <p:cNvSpPr/>
          <p:nvPr/>
        </p:nvSpPr>
        <p:spPr>
          <a:xfrm>
            <a:off x="1440000" y="5184000"/>
            <a:ext cx="5328000" cy="1728000"/>
          </a:xfrm>
          <a:prstGeom prst="rect">
            <a:avLst/>
          </a:prstGeom>
          <a:solidFill>
            <a:schemeClr val="lt1">
              <a:alpha val="49803"/>
            </a:schemeClr>
          </a:solidFill>
          <a:ln w="22225" cap="flat" cmpd="sng">
            <a:solidFill>
              <a:srgbClr val="AED633"/>
            </a:solidFill>
            <a:prstDash val="solid"/>
            <a:round/>
            <a:headEnd type="none" w="sm" len="sm"/>
            <a:tailEnd type="none" w="sm" len="sm"/>
          </a:ln>
        </p:spPr>
        <p:txBody>
          <a:bodyPr spcFirstLastPara="1" wrap="square" lIns="90000" tIns="180000" rIns="90000" bIns="46800" anchor="t" anchorCtr="0">
            <a:noAutofit/>
          </a:bodyPr>
          <a:lstStyle/>
          <a:p>
            <a:pPr marL="457200" marR="0" lvl="0" indent="-457200" algn="l" rtl="0">
              <a:lnSpc>
                <a:spcPct val="100000"/>
              </a:lnSpc>
              <a:spcBef>
                <a:spcPts val="0"/>
              </a:spcBef>
              <a:spcAft>
                <a:spcPts val="0"/>
              </a:spcAft>
              <a:buClr>
                <a:srgbClr val="000000"/>
              </a:buClr>
              <a:buSzPts val="2500"/>
              <a:buFont typeface="Arial"/>
              <a:buChar char="•"/>
              <a:defRPr sz="2400">
                <a:solidFill>
                  <a:schemeClr val="dk1"/>
                </a:solidFill>
                <a:latin typeface="Helvetica Neue" panose="020B0604020202020204" charset="0"/>
                <a:ea typeface="Helvetica Neue"/>
                <a:cs typeface="Helvetica Neue"/>
                <a:sym typeface="Helvetica Neue"/>
              </a:defRPr>
            </a:pPr>
            <a:r>
              <a:rPr dirty="0" err="1"/>
              <a:t>Piensa</a:t>
            </a:r>
            <a:r>
              <a:rPr dirty="0"/>
              <a:t> </a:t>
            </a:r>
            <a:r>
              <a:rPr dirty="0" err="1"/>
              <a:t>en</a:t>
            </a:r>
            <a:r>
              <a:rPr dirty="0"/>
              <a:t> lo que </a:t>
            </a:r>
            <a:r>
              <a:rPr dirty="0" err="1"/>
              <a:t>estás</a:t>
            </a:r>
            <a:r>
              <a:rPr dirty="0"/>
              <a:t> </a:t>
            </a:r>
            <a:r>
              <a:rPr dirty="0" err="1"/>
              <a:t>orgulloso</a:t>
            </a:r>
            <a:endParaRPr sz="2400" dirty="0">
              <a:latin typeface="Helvetica Neue" panose="020B0604020202020204" charset="0"/>
            </a:endParaRPr>
          </a:p>
          <a:p>
            <a:pPr marL="457200" marR="0" lvl="0" indent="-457200" algn="l" rtl="0">
              <a:lnSpc>
                <a:spcPct val="100000"/>
              </a:lnSpc>
              <a:spcBef>
                <a:spcPts val="0"/>
              </a:spcBef>
              <a:spcAft>
                <a:spcPts val="0"/>
              </a:spcAft>
              <a:buClr>
                <a:srgbClr val="000000"/>
              </a:buClr>
              <a:buSzPts val="2500"/>
              <a:buFont typeface="Arial"/>
              <a:buChar char="•"/>
              <a:defRPr sz="2400">
                <a:solidFill>
                  <a:schemeClr val="dk1"/>
                </a:solidFill>
                <a:latin typeface="Helvetica Neue" panose="020B0604020202020204" charset="0"/>
                <a:ea typeface="Helvetica Neue"/>
                <a:cs typeface="Helvetica Neue"/>
                <a:sym typeface="Helvetica Neue"/>
              </a:defRPr>
            </a:pPr>
            <a:r>
              <a:rPr dirty="0" err="1"/>
              <a:t>Piensa</a:t>
            </a:r>
            <a:r>
              <a:rPr dirty="0"/>
              <a:t> </a:t>
            </a:r>
            <a:r>
              <a:rPr dirty="0" err="1"/>
              <a:t>en</a:t>
            </a:r>
            <a:r>
              <a:rPr dirty="0"/>
              <a:t> lo que </a:t>
            </a:r>
            <a:r>
              <a:rPr dirty="0" err="1"/>
              <a:t>eres</a:t>
            </a:r>
            <a:r>
              <a:rPr dirty="0"/>
              <a:t> </a:t>
            </a:r>
            <a:r>
              <a:rPr dirty="0" err="1"/>
              <a:t>bueno</a:t>
            </a:r>
            <a:r>
              <a:rPr dirty="0"/>
              <a:t> </a:t>
            </a:r>
            <a:r>
              <a:rPr dirty="0" err="1"/>
              <a:t>en</a:t>
            </a:r>
            <a:endParaRPr sz="2400" dirty="0">
              <a:latin typeface="Helvetica Neue" panose="020B0604020202020204" charset="0"/>
            </a:endParaRPr>
          </a:p>
          <a:p>
            <a:pPr marL="457200" lvl="0" indent="-457200">
              <a:buSzPts val="2500"/>
              <a:buFont typeface="Arial"/>
              <a:buChar char="•"/>
              <a:defRPr sz="2400">
                <a:solidFill>
                  <a:schemeClr val="dk1"/>
                </a:solidFill>
                <a:latin typeface="Helvetica Neue" panose="020B0604020202020204" charset="0"/>
                <a:ea typeface="Helvetica Neue"/>
                <a:cs typeface="Helvetica Neue"/>
                <a:sym typeface="Helvetica Neue"/>
              </a:defRPr>
            </a:pPr>
            <a:r>
              <a:rPr dirty="0" err="1"/>
              <a:t>Refleja</a:t>
            </a:r>
            <a:r>
              <a:rPr dirty="0"/>
              <a:t> </a:t>
            </a:r>
            <a:r>
              <a:rPr dirty="0" err="1"/>
              <a:t>tus</a:t>
            </a:r>
            <a:r>
              <a:rPr dirty="0"/>
              <a:t> </a:t>
            </a:r>
            <a:r>
              <a:rPr dirty="0" err="1"/>
              <a:t>pensamientos</a:t>
            </a:r>
            <a:r>
              <a:rPr dirty="0"/>
              <a:t> </a:t>
            </a:r>
            <a:r>
              <a:rPr dirty="0" err="1"/>
              <a:t>sobre</a:t>
            </a:r>
            <a:r>
              <a:rPr dirty="0"/>
              <a:t> </a:t>
            </a:r>
            <a:r>
              <a:rPr dirty="0" err="1"/>
              <a:t>ti</a:t>
            </a:r>
            <a:r>
              <a:rPr dirty="0"/>
              <a:t> </a:t>
            </a:r>
            <a:r>
              <a:rPr dirty="0" err="1"/>
              <a:t>mismo</a:t>
            </a:r>
            <a:r>
              <a:rPr dirty="0"/>
              <a:t> </a:t>
            </a:r>
            <a:endParaRPr sz="2400" i="0" u="none" strike="noStrike" cap="none" dirty="0">
              <a:solidFill>
                <a:schemeClr val="dk1"/>
              </a:solidFill>
              <a:latin typeface="Helvetica Neue" panose="020B0604020202020204" charset="0"/>
              <a:ea typeface="Helvetica Neue"/>
              <a:cs typeface="Helvetica Neue"/>
              <a:sym typeface="Helvetica Neue"/>
            </a:endParaRPr>
          </a:p>
        </p:txBody>
      </p:sp>
      <p:sp>
        <p:nvSpPr>
          <p:cNvPr id="26" name="Google Shape;483;p39">
            <a:extLst>
              <a:ext uri="{FF2B5EF4-FFF2-40B4-BE49-F238E27FC236}">
                <a16:creationId xmlns:a16="http://schemas.microsoft.com/office/drawing/2014/main" id="{9C97A0BE-E7AF-7D04-A746-A3F58F58B035}"/>
              </a:ext>
            </a:extLst>
          </p:cNvPr>
          <p:cNvSpPr/>
          <p:nvPr/>
        </p:nvSpPr>
        <p:spPr>
          <a:xfrm>
            <a:off x="11643179" y="5184000"/>
            <a:ext cx="5328000" cy="1260000"/>
          </a:xfrm>
          <a:prstGeom prst="rect">
            <a:avLst/>
          </a:prstGeom>
          <a:solidFill>
            <a:schemeClr val="lt1">
              <a:alpha val="49803"/>
            </a:schemeClr>
          </a:solidFill>
          <a:ln w="22225" cap="flat" cmpd="sng">
            <a:solidFill>
              <a:srgbClr val="AED633"/>
            </a:solidFill>
            <a:prstDash val="solid"/>
            <a:round/>
            <a:headEnd type="none" w="sm" len="sm"/>
            <a:tailEnd type="none" w="sm" len="sm"/>
          </a:ln>
        </p:spPr>
        <p:txBody>
          <a:bodyPr spcFirstLastPara="1" wrap="square" lIns="90000" tIns="180000" rIns="90000" bIns="46800" anchor="t" anchorCtr="0">
            <a:noAutofit/>
          </a:bodyPr>
          <a:lstStyle/>
          <a:p>
            <a:pPr marL="457200" marR="0" lvl="0" indent="-457200" algn="l" rtl="0">
              <a:lnSpc>
                <a:spcPct val="100000"/>
              </a:lnSpc>
              <a:spcBef>
                <a:spcPts val="0"/>
              </a:spcBef>
              <a:spcAft>
                <a:spcPts val="0"/>
              </a:spcAft>
              <a:buClr>
                <a:srgbClr val="000000"/>
              </a:buClr>
              <a:buSzPts val="2500"/>
              <a:buFont typeface="Arial"/>
              <a:buChar char="•"/>
              <a:defRPr sz="2400">
                <a:solidFill>
                  <a:schemeClr val="dk1"/>
                </a:solidFill>
                <a:latin typeface="Helvetica Neue" panose="020B0604020202020204" charset="0"/>
                <a:ea typeface="Helvetica Neue"/>
                <a:cs typeface="Helvetica Neue"/>
                <a:sym typeface="Helvetica Neue"/>
              </a:defRPr>
            </a:pPr>
            <a:r>
              <a:t>Tareas de preparación en situaciones desconocidas</a:t>
            </a:r>
          </a:p>
        </p:txBody>
      </p:sp>
      <p:sp>
        <p:nvSpPr>
          <p:cNvPr id="27" name="Google Shape;479;p39">
            <a:extLst>
              <a:ext uri="{FF2B5EF4-FFF2-40B4-BE49-F238E27FC236}">
                <a16:creationId xmlns:a16="http://schemas.microsoft.com/office/drawing/2014/main" id="{1EEF5ED9-79E5-A766-1329-9E777867E4AF}"/>
              </a:ext>
            </a:extLst>
          </p:cNvPr>
          <p:cNvSpPr txBox="1"/>
          <p:nvPr/>
        </p:nvSpPr>
        <p:spPr>
          <a:xfrm>
            <a:off x="11628000" y="4536000"/>
            <a:ext cx="5364000" cy="720000"/>
          </a:xfrm>
          <a:prstGeom prst="roundRect">
            <a:avLst/>
          </a:prstGeom>
          <a:solidFill>
            <a:srgbClr val="4D94B7"/>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chemeClr val="lt1"/>
              </a:buClr>
              <a:buSzPts val="2400"/>
              <a:buFont typeface="Calibri"/>
              <a:buNone/>
              <a:defRPr sz="2400" b="1">
                <a:solidFill>
                  <a:schemeClr val="tx1"/>
                </a:solidFill>
                <a:latin typeface="Helvetica Neue" panose="020B0604020202020204" charset="0"/>
                <a:ea typeface="Helvetica Neue"/>
                <a:cs typeface="Helvetica Neue"/>
                <a:sym typeface="Helvetica Neue"/>
              </a:defRPr>
            </a:pPr>
            <a:r>
              <a:t>Situaciones específicas</a:t>
            </a:r>
          </a:p>
        </p:txBody>
      </p:sp>
      <p:sp>
        <p:nvSpPr>
          <p:cNvPr id="28" name="Google Shape;477;p39">
            <a:extLst>
              <a:ext uri="{FF2B5EF4-FFF2-40B4-BE49-F238E27FC236}">
                <a16:creationId xmlns:a16="http://schemas.microsoft.com/office/drawing/2014/main" id="{311561B1-E5AA-E83F-2BB7-BC8FFFF5AF56}"/>
              </a:ext>
            </a:extLst>
          </p:cNvPr>
          <p:cNvSpPr txBox="1"/>
          <p:nvPr/>
        </p:nvSpPr>
        <p:spPr>
          <a:xfrm>
            <a:off x="1440000" y="4536000"/>
            <a:ext cx="5364000" cy="720000"/>
          </a:xfrm>
          <a:prstGeom prst="roundRect">
            <a:avLst/>
          </a:prstGeom>
          <a:solidFill>
            <a:srgbClr val="4D94B7"/>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chemeClr val="lt1"/>
              </a:buClr>
              <a:buSzPts val="2400"/>
              <a:buFont typeface="Calibri"/>
              <a:buNone/>
              <a:defRPr sz="2400" b="1">
                <a:solidFill>
                  <a:schemeClr val="tx1"/>
                </a:solidFill>
                <a:latin typeface="Helvetica Neue" panose="020B0604020202020204" charset="0"/>
                <a:ea typeface="Helvetica Neue"/>
                <a:cs typeface="Helvetica Neue"/>
                <a:sym typeface="Helvetica Neue"/>
              </a:defRPr>
            </a:pPr>
            <a:r>
              <a:t>Fase de reflexión</a:t>
            </a:r>
          </a:p>
        </p:txBody>
      </p:sp>
      <p:sp>
        <p:nvSpPr>
          <p:cNvPr id="3" name="Google Shape;308;p31">
            <a:extLst>
              <a:ext uri="{FF2B5EF4-FFF2-40B4-BE49-F238E27FC236}">
                <a16:creationId xmlns:a16="http://schemas.microsoft.com/office/drawing/2014/main" id="{1F40245C-D7EA-F885-0847-707EC2A73572}"/>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3. </a:t>
            </a:r>
            <a:r>
              <a:rPr dirty="0" err="1"/>
              <a:t>Autoconciencia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394;p35">
            <a:extLst>
              <a:ext uri="{FF2B5EF4-FFF2-40B4-BE49-F238E27FC236}">
                <a16:creationId xmlns:a16="http://schemas.microsoft.com/office/drawing/2014/main" id="{29F5E766-E745-D4F5-6F09-C5DF5E2F3791}"/>
              </a:ext>
            </a:extLst>
          </p:cNvPr>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3.2 Fases de desarrollo</a:t>
            </a:r>
            <a:endParaRPr sz="1400" b="0" i="0" u="none" strike="noStrike" cap="none">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1591702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defRPr sz="2800" b="1">
                <a:solidFill>
                  <a:schemeClr val="dk1"/>
                </a:solidFill>
                <a:latin typeface="Helvetica Neue" panose="020B0604020202020204" charset="0"/>
              </a:defRPr>
            </a:pPr>
            <a:r>
              <a:rPr dirty="0"/>
              <a:t>¿</a:t>
            </a:r>
            <a:r>
              <a:rPr dirty="0" err="1"/>
              <a:t>Tienes</a:t>
            </a:r>
            <a:r>
              <a:rPr dirty="0"/>
              <a:t> ideas de </a:t>
            </a:r>
            <a:r>
              <a:rPr dirty="0" err="1"/>
              <a:t>cómo</a:t>
            </a:r>
            <a:r>
              <a:rPr dirty="0"/>
              <a:t> </a:t>
            </a:r>
            <a:r>
              <a:rPr dirty="0" err="1"/>
              <a:t>integrar</a:t>
            </a:r>
            <a:r>
              <a:rPr dirty="0"/>
              <a:t> la </a:t>
            </a:r>
            <a:r>
              <a:rPr dirty="0" err="1"/>
              <a:t>autoconciencia</a:t>
            </a:r>
            <a:r>
              <a:rPr dirty="0"/>
              <a:t> </a:t>
            </a:r>
            <a:r>
              <a:rPr dirty="0" err="1"/>
              <a:t>en</a:t>
            </a:r>
            <a:r>
              <a:rPr dirty="0"/>
              <a:t> la </a:t>
            </a:r>
            <a:r>
              <a:rPr dirty="0" err="1"/>
              <a:t>vida</a:t>
            </a:r>
            <a:r>
              <a:rPr dirty="0"/>
              <a:t> </a:t>
            </a:r>
            <a:r>
              <a:rPr dirty="0" err="1"/>
              <a:t>diaria</a:t>
            </a:r>
            <a:r>
              <a:rPr dirty="0"/>
              <a:t> y </a:t>
            </a:r>
            <a:r>
              <a:rPr dirty="0" err="1"/>
              <a:t>en</a:t>
            </a:r>
            <a:r>
              <a:rPr dirty="0"/>
              <a:t> </a:t>
            </a:r>
            <a:r>
              <a:rPr dirty="0" err="1"/>
              <a:t>el</a:t>
            </a:r>
            <a:r>
              <a:rPr dirty="0"/>
              <a:t> </a:t>
            </a:r>
            <a:r>
              <a:rPr dirty="0" err="1"/>
              <a:t>trabajo</a:t>
            </a:r>
            <a:r>
              <a:rPr dirty="0"/>
              <a:t>?</a:t>
            </a:r>
          </a:p>
        </p:txBody>
      </p:sp>
      <p:sp>
        <p:nvSpPr>
          <p:cNvPr id="177" name="Google Shape;177;p23"/>
          <p:cNvSpPr/>
          <p:nvPr/>
        </p:nvSpPr>
        <p:spPr>
          <a:xfrm>
            <a:off x="1476000" y="6012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defRPr sz="2400">
                <a:solidFill>
                  <a:schemeClr val="dk1"/>
                </a:solidFill>
                <a:latin typeface="Helvetica Neue" panose="020B0604020202020204" charset="0"/>
                <a:sym typeface="Helvetica Neue"/>
              </a:defRPr>
            </a:pPr>
            <a:r>
              <a:t>Conozco mis fortalezas y debilidades. </a:t>
            </a:r>
          </a:p>
        </p:txBody>
      </p:sp>
      <p:sp>
        <p:nvSpPr>
          <p:cNvPr id="178" name="Google Shape;178;p23"/>
          <p:cNvSpPr/>
          <p:nvPr/>
        </p:nvSpPr>
        <p:spPr>
          <a:xfrm>
            <a:off x="6696000" y="6012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defRPr sz="2400">
                <a:solidFill>
                  <a:schemeClr val="dk1"/>
                </a:solidFill>
                <a:latin typeface="Helvetica Neue" panose="020B0604020202020204" charset="0"/>
                <a:ea typeface="Helvetica Neue"/>
                <a:cs typeface="Helvetica Neue"/>
                <a:sym typeface="Helvetica Neue"/>
              </a:defRPr>
            </a:pPr>
            <a:r>
              <a:t>Estoy orgulloso de mis logros.</a:t>
            </a:r>
          </a:p>
        </p:txBody>
      </p:sp>
      <p:sp>
        <p:nvSpPr>
          <p:cNvPr id="180" name="Google Shape;180;p23"/>
          <p:cNvSpPr/>
          <p:nvPr/>
        </p:nvSpPr>
        <p:spPr>
          <a:xfrm>
            <a:off x="11916000" y="6012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defRPr sz="2400">
                <a:solidFill>
                  <a:schemeClr val="dk1"/>
                </a:solidFill>
                <a:latin typeface="Helvetica Neue" panose="020B0604020202020204" charset="0"/>
                <a:sym typeface="Helvetica Neue"/>
              </a:defRPr>
            </a:pPr>
            <a:r>
              <a:t>Estoy convencido de mis acciones.</a:t>
            </a:r>
          </a:p>
        </p:txBody>
      </p:sp>
      <p:sp>
        <p:nvSpPr>
          <p:cNvPr id="9" name="Ellipse 8">
            <a:extLst>
              <a:ext uri="{FF2B5EF4-FFF2-40B4-BE49-F238E27FC236}">
                <a16:creationId xmlns:a16="http://schemas.microsoft.com/office/drawing/2014/main" id="{69B169E6-3361-4AAF-368F-AA6A1B4B093C}"/>
              </a:ext>
            </a:extLst>
          </p:cNvPr>
          <p:cNvSpPr/>
          <p:nvPr/>
        </p:nvSpPr>
        <p:spPr>
          <a:xfrm>
            <a:off x="6732000" y="5004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sz="2400">
                <a:latin typeface="Helvetica Neue" panose="020B0604020202020204" charset="0"/>
              </a:defRPr>
            </a:pPr>
            <a:r>
              <a:t>por ejemplo:</a:t>
            </a:r>
          </a:p>
        </p:txBody>
      </p:sp>
      <p:sp>
        <p:nvSpPr>
          <p:cNvPr id="2" name="Google Shape;275;p29">
            <a:extLst>
              <a:ext uri="{FF2B5EF4-FFF2-40B4-BE49-F238E27FC236}">
                <a16:creationId xmlns:a16="http://schemas.microsoft.com/office/drawing/2014/main" id="{81660607-BC1E-3EF2-C806-13652E135A84}"/>
              </a:ext>
            </a:extLst>
          </p:cNvPr>
          <p:cNvSpPr txBox="1"/>
          <p:nvPr/>
        </p:nvSpPr>
        <p:spPr>
          <a:xfrm>
            <a:off x="1296000" y="2304000"/>
            <a:ext cx="7668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3.3 </a:t>
            </a:r>
            <a:r>
              <a:rPr dirty="0" err="1"/>
              <a:t>Integración</a:t>
            </a:r>
            <a:r>
              <a:rPr dirty="0"/>
              <a:t> </a:t>
            </a:r>
            <a:r>
              <a:rPr dirty="0" err="1"/>
              <a:t>en</a:t>
            </a:r>
            <a:r>
              <a:rPr dirty="0"/>
              <a:t> la </a:t>
            </a:r>
            <a:r>
              <a:rPr dirty="0" err="1"/>
              <a:t>vida</a:t>
            </a:r>
            <a:r>
              <a:rPr dirty="0"/>
              <a:t> </a:t>
            </a:r>
            <a:r>
              <a:rPr dirty="0" err="1"/>
              <a:t>diaria</a:t>
            </a:r>
            <a:r>
              <a:rPr dirty="0"/>
              <a:t> y </a:t>
            </a:r>
            <a:r>
              <a:rPr dirty="0" err="1"/>
              <a:t>el</a:t>
            </a:r>
            <a:r>
              <a:rPr dirty="0"/>
              <a:t> </a:t>
            </a:r>
            <a:r>
              <a:rPr dirty="0" err="1"/>
              <a:t>trabajo</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308;p31">
            <a:extLst>
              <a:ext uri="{FF2B5EF4-FFF2-40B4-BE49-F238E27FC236}">
                <a16:creationId xmlns:a16="http://schemas.microsoft.com/office/drawing/2014/main" id="{DA233BB7-DAB3-DAF1-2706-3D1FA0E7F68E}"/>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3. </a:t>
            </a:r>
            <a:r>
              <a:rPr dirty="0" err="1"/>
              <a:t>Autoconciencia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377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ox(in)">
                                      <p:cBhvr>
                                        <p:cTn id="17" dur="1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80"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8" name="Google Shape;528;p11"/>
          <p:cNvSpPr/>
          <p:nvPr/>
        </p:nvSpPr>
        <p:spPr>
          <a:xfrm>
            <a:off x="9396000" y="1368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0850" marR="0" lvl="0" indent="-450850" algn="l" rtl="0">
              <a:lnSpc>
                <a:spcPct val="100000"/>
              </a:lnSpc>
              <a:spcBef>
                <a:spcPts val="0"/>
              </a:spcBef>
              <a:spcAft>
                <a:spcPts val="0"/>
              </a:spcAft>
              <a:buClr>
                <a:srgbClr val="000000"/>
              </a:buClr>
              <a:buSzPts val="2400"/>
              <a:buFont typeface="+mj-lt"/>
              <a:buAutoNum type="arabicPeriod" startAt="3"/>
              <a:tabLst>
                <a:tab pos="357188" algn="l"/>
              </a:tabLst>
              <a:defRPr sz="2400" b="1">
                <a:latin typeface="Helvetica Neue" panose="020B0604020202020204" charset="0"/>
                <a:ea typeface="Helvetica Neue"/>
                <a:cs typeface="Helvetica Neue"/>
                <a:sym typeface="Helvetica Neue"/>
              </a:defRPr>
            </a:pPr>
            <a:r>
              <a:rPr dirty="0"/>
              <a:t>¿</a:t>
            </a:r>
            <a:r>
              <a:rPr dirty="0" err="1">
                <a:solidFill>
                  <a:srgbClr val="000000"/>
                </a:solidFill>
              </a:rPr>
              <a:t>En</a:t>
            </a:r>
            <a:r>
              <a:rPr dirty="0">
                <a:solidFill>
                  <a:srgbClr val="000000"/>
                </a:solidFill>
              </a:rPr>
              <a:t> </a:t>
            </a:r>
            <a:r>
              <a:rPr dirty="0" err="1">
                <a:solidFill>
                  <a:srgbClr val="000000"/>
                </a:solidFill>
              </a:rPr>
              <a:t>qué</a:t>
            </a:r>
            <a:r>
              <a:rPr dirty="0">
                <a:solidFill>
                  <a:srgbClr val="000000"/>
                </a:solidFill>
              </a:rPr>
              <a:t> </a:t>
            </a:r>
            <a:r>
              <a:rPr dirty="0" err="1">
                <a:solidFill>
                  <a:srgbClr val="000000"/>
                </a:solidFill>
              </a:rPr>
              <a:t>situaciones</a:t>
            </a:r>
            <a:r>
              <a:rPr dirty="0">
                <a:solidFill>
                  <a:srgbClr val="000000"/>
                </a:solidFill>
              </a:rPr>
              <a:t> y </a:t>
            </a:r>
            <a:r>
              <a:rPr dirty="0" err="1">
                <a:solidFill>
                  <a:srgbClr val="000000"/>
                </a:solidFill>
              </a:rPr>
              <a:t>dónde</a:t>
            </a:r>
            <a:r>
              <a:rPr dirty="0">
                <a:solidFill>
                  <a:srgbClr val="000000"/>
                </a:solidFill>
              </a:rPr>
              <a:t> </a:t>
            </a:r>
            <a:r>
              <a:rPr dirty="0" err="1">
                <a:solidFill>
                  <a:srgbClr val="000000"/>
                </a:solidFill>
              </a:rPr>
              <a:t>puedes</a:t>
            </a:r>
            <a:r>
              <a:rPr dirty="0">
                <a:solidFill>
                  <a:srgbClr val="000000"/>
                </a:solidFill>
              </a:rPr>
              <a:t> </a:t>
            </a:r>
            <a:r>
              <a:rPr dirty="0" err="1">
                <a:solidFill>
                  <a:srgbClr val="000000"/>
                </a:solidFill>
              </a:rPr>
              <a:t>entrenar</a:t>
            </a:r>
            <a:r>
              <a:rPr dirty="0">
                <a:solidFill>
                  <a:srgbClr val="000000"/>
                </a:solidFill>
              </a:rPr>
              <a:t> la </a:t>
            </a:r>
            <a:r>
              <a:rPr dirty="0" err="1">
                <a:solidFill>
                  <a:srgbClr val="000000"/>
                </a:solidFill>
              </a:rPr>
              <a:t>atención</a:t>
            </a:r>
            <a:r>
              <a:rPr dirty="0"/>
              <a:t> </a:t>
            </a:r>
            <a:r>
              <a:rPr dirty="0">
                <a:solidFill>
                  <a:srgbClr val="000000"/>
                </a:solidFill>
              </a:rPr>
              <a:t>plena?</a:t>
            </a:r>
          </a:p>
          <a:p>
            <a:pPr marL="342900" marR="0" lvl="0" indent="-254000" algn="l" rtl="0">
              <a:lnSpc>
                <a:spcPct val="100000"/>
              </a:lnSpc>
              <a:spcBef>
                <a:spcPts val="0"/>
              </a:spcBef>
              <a:spcAft>
                <a:spcPts val="0"/>
              </a:spcAft>
              <a:buClr>
                <a:srgbClr val="000000"/>
              </a:buClr>
              <a:buSzPts val="1400"/>
              <a:buFont typeface="Arial"/>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ct val="100000"/>
              <a:buBlip>
                <a:blip r:embed="rId3"/>
              </a:buBlip>
              <a:defRPr sz="2200">
                <a:solidFill>
                  <a:srgbClr val="000000"/>
                </a:solidFill>
                <a:latin typeface="Helvetica Neue" panose="020B0604020202020204" charset="0"/>
                <a:ea typeface="Helvetica Neue"/>
                <a:cs typeface="Helvetica Neue"/>
                <a:sym typeface="Helvetica Neue"/>
              </a:defRPr>
            </a:pPr>
            <a:r>
              <a:rPr dirty="0" err="1"/>
              <a:t>En</a:t>
            </a:r>
            <a:r>
              <a:rPr dirty="0"/>
              <a:t> </a:t>
            </a:r>
            <a:r>
              <a:rPr dirty="0" err="1"/>
              <a:t>el</a:t>
            </a:r>
            <a:r>
              <a:rPr dirty="0"/>
              <a:t> </a:t>
            </a:r>
            <a:r>
              <a:rPr dirty="0" err="1"/>
              <a:t>trabajo</a:t>
            </a:r>
            <a:endParaRPr dirty="0"/>
          </a:p>
          <a:p>
            <a:pPr marL="342900" marR="0" lvl="0" indent="-342900" algn="l" rtl="0">
              <a:lnSpc>
                <a:spcPct val="100000"/>
              </a:lnSpc>
              <a:spcBef>
                <a:spcPts val="0"/>
              </a:spcBef>
              <a:spcAft>
                <a:spcPts val="0"/>
              </a:spcAft>
              <a:buClr>
                <a:srgbClr val="000000"/>
              </a:buClr>
              <a:buSzPct val="100000"/>
              <a:buBlip>
                <a:blip r:embed="rId3"/>
              </a:buBlip>
              <a:defRPr sz="2200">
                <a:solidFill>
                  <a:srgbClr val="000000"/>
                </a:solidFill>
                <a:latin typeface="Helvetica Neue" panose="020B0604020202020204" charset="0"/>
                <a:ea typeface="Helvetica Neue"/>
                <a:cs typeface="Helvetica Neue"/>
                <a:sym typeface="Helvetica Neue"/>
              </a:defRPr>
            </a:pPr>
            <a:r>
              <a:rPr dirty="0" err="1"/>
              <a:t>En</a:t>
            </a:r>
            <a:r>
              <a:rPr dirty="0"/>
              <a:t> </a:t>
            </a:r>
            <a:r>
              <a:rPr dirty="0" err="1"/>
              <a:t>tu</a:t>
            </a:r>
            <a:r>
              <a:rPr dirty="0"/>
              <a:t> </a:t>
            </a:r>
            <a:r>
              <a:rPr dirty="0" err="1"/>
              <a:t>tiempo</a:t>
            </a:r>
            <a:r>
              <a:rPr dirty="0"/>
              <a:t> libre</a:t>
            </a:r>
          </a:p>
          <a:p>
            <a:pPr marL="342900" marR="0" lvl="0" indent="-342900" algn="l" rtl="0">
              <a:lnSpc>
                <a:spcPct val="100000"/>
              </a:lnSpc>
              <a:spcBef>
                <a:spcPts val="0"/>
              </a:spcBef>
              <a:spcAft>
                <a:spcPts val="0"/>
              </a:spcAft>
              <a:buClr>
                <a:srgbClr val="000000"/>
              </a:buClr>
              <a:buSzPct val="100000"/>
              <a:buBlip>
                <a:blip r:embed="rId3"/>
              </a:buBlip>
              <a:defRPr sz="2200">
                <a:latin typeface="Helvetica Neue" panose="020B0604020202020204" charset="0"/>
                <a:ea typeface="Helvetica Neue"/>
                <a:cs typeface="Helvetica Neue"/>
                <a:sym typeface="Helvetica Neue"/>
              </a:defRPr>
            </a:pPr>
            <a:r>
              <a:rPr dirty="0" err="1"/>
              <a:t>En</a:t>
            </a:r>
            <a:r>
              <a:rPr dirty="0"/>
              <a:t> </a:t>
            </a:r>
            <a:r>
              <a:rPr dirty="0" err="1"/>
              <a:t>todas</a:t>
            </a:r>
            <a:r>
              <a:rPr lang="es-ES" dirty="0"/>
              <a:t> </a:t>
            </a:r>
            <a:r>
              <a:rPr dirty="0" err="1">
                <a:solidFill>
                  <a:srgbClr val="000000"/>
                </a:solidFill>
              </a:rPr>
              <a:t>partes</a:t>
            </a:r>
            <a:endParaRPr dirty="0">
              <a:solidFill>
                <a:srgbClr val="000000"/>
              </a:solidFill>
            </a:endParaRPr>
          </a:p>
        </p:txBody>
      </p:sp>
      <p:sp>
        <p:nvSpPr>
          <p:cNvPr id="529" name="Google Shape;529;p11"/>
          <p:cNvSpPr/>
          <p:nvPr/>
        </p:nvSpPr>
        <p:spPr>
          <a:xfrm>
            <a:off x="9396000" y="3996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mj-lt"/>
              <a:buAutoNum type="arabicPeriod" startAt="4"/>
              <a:tabLst>
                <a:tab pos="357188" algn="l"/>
              </a:tabLst>
              <a:defRPr sz="2400" b="1">
                <a:latin typeface="Helvetica Neue" panose="020B0604020202020204" charset="0"/>
                <a:ea typeface="Helvetica Neue"/>
                <a:cs typeface="Helvetica Neue"/>
                <a:sym typeface="Helvetica Neue"/>
              </a:defRPr>
            </a:pPr>
            <a:r>
              <a:rPr>
                <a:solidFill>
                  <a:srgbClr val="000000"/>
                </a:solidFill>
              </a:rPr>
              <a:t>¿Qué es importante para obtener un mayor grado de</a:t>
            </a:r>
            <a:r>
              <a:t> </a:t>
            </a:r>
            <a:r>
              <a:rPr>
                <a:solidFill>
                  <a:srgbClr val="000000"/>
                </a:solidFill>
              </a:rPr>
              <a:t>autoconciencia? </a:t>
            </a:r>
          </a:p>
          <a:p>
            <a:pPr marL="342900" marR="0" lvl="0" indent="-241300" algn="l" rtl="0">
              <a:lnSpc>
                <a:spcPct val="100000"/>
              </a:lnSpc>
              <a:spcBef>
                <a:spcPts val="0"/>
              </a:spcBef>
              <a:spcAft>
                <a:spcPts val="0"/>
              </a:spcAft>
              <a:buClr>
                <a:srgbClr val="000000"/>
              </a:buClr>
              <a:buSzPts val="1600"/>
              <a:buFont typeface="Arial"/>
              <a:buNone/>
            </a:pPr>
            <a:endParaRPr sz="2200" b="0" i="0" u="none" strike="noStrike" cap="none">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ct val="100000"/>
              <a:buBlip>
                <a:blip r:embed="rId3"/>
              </a:buBlip>
              <a:defRPr sz="2200">
                <a:solidFill>
                  <a:srgbClr val="000000"/>
                </a:solidFill>
                <a:latin typeface="Helvetica Neue" panose="020B0604020202020204" charset="0"/>
                <a:ea typeface="Helvetica Neue"/>
                <a:cs typeface="Helvetica Neue"/>
                <a:sym typeface="Helvetica Neue"/>
              </a:defRPr>
            </a:pPr>
            <a:r>
              <a:t>Centrarse en el propio trabajo y trabajar solo</a:t>
            </a:r>
          </a:p>
          <a:p>
            <a:pPr marL="342900" marR="0" lvl="0" indent="-342900" algn="l" rtl="0">
              <a:lnSpc>
                <a:spcPct val="100000"/>
              </a:lnSpc>
              <a:spcBef>
                <a:spcPts val="0"/>
              </a:spcBef>
              <a:spcAft>
                <a:spcPts val="0"/>
              </a:spcAft>
              <a:buClr>
                <a:srgbClr val="000000"/>
              </a:buClr>
              <a:buSzPct val="100000"/>
              <a:buBlip>
                <a:blip r:embed="rId3"/>
              </a:buBlip>
              <a:defRPr sz="2200">
                <a:solidFill>
                  <a:srgbClr val="000000"/>
                </a:solidFill>
                <a:latin typeface="Helvetica Neue" panose="020B0604020202020204" charset="0"/>
                <a:ea typeface="Helvetica Neue"/>
                <a:cs typeface="Helvetica Neue"/>
                <a:sym typeface="Helvetica Neue"/>
              </a:defRPr>
            </a:pPr>
            <a:r>
              <a:t>Conciencia de las propias fortalezas y debilidades</a:t>
            </a:r>
          </a:p>
          <a:p>
            <a:pPr marL="342900" marR="0" lvl="0" indent="-342900" algn="l" rtl="0">
              <a:lnSpc>
                <a:spcPct val="100000"/>
              </a:lnSpc>
              <a:spcBef>
                <a:spcPts val="0"/>
              </a:spcBef>
              <a:spcAft>
                <a:spcPts val="0"/>
              </a:spcAft>
              <a:buClr>
                <a:srgbClr val="000000"/>
              </a:buClr>
              <a:buSzPct val="100000"/>
              <a:buBlip>
                <a:blip r:embed="rId3"/>
              </a:buBlip>
              <a:defRPr sz="2200">
                <a:solidFill>
                  <a:srgbClr val="000000"/>
                </a:solidFill>
                <a:latin typeface="Helvetica Neue" panose="020B0604020202020204" charset="0"/>
                <a:ea typeface="Helvetica Neue"/>
                <a:cs typeface="Helvetica Neue"/>
                <a:sym typeface="Helvetica Neue"/>
              </a:defRPr>
            </a:pPr>
            <a:r>
              <a:t>No estar dispuesto a correr riesgos por algo nuevo</a:t>
            </a:r>
          </a:p>
        </p:txBody>
      </p:sp>
      <p:sp>
        <p:nvSpPr>
          <p:cNvPr id="530" name="Google Shape;530;p11"/>
          <p:cNvSpPr txBox="1"/>
          <p:nvPr/>
        </p:nvSpPr>
        <p:spPr>
          <a:xfrm>
            <a:off x="1296000" y="1548000"/>
            <a:ext cx="6516165"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a:t>
            </a:r>
            <a:r>
              <a:rPr lang="es-ES" dirty="0"/>
              <a:t>Ponte a prueba</a:t>
            </a:r>
            <a:r>
              <a:rPr dirty="0"/>
              <a:t>!</a:t>
            </a:r>
            <a:endParaRPr sz="1400" b="0" i="0" u="none" strike="noStrike" cap="none" dirty="0">
              <a:solidFill>
                <a:srgbClr val="000000"/>
              </a:solidFill>
              <a:latin typeface="Helvetica Neue" panose="020B0604020202020204" charset="0"/>
              <a:sym typeface="Arial"/>
            </a:endParaRPr>
          </a:p>
        </p:txBody>
      </p:sp>
      <p:sp>
        <p:nvSpPr>
          <p:cNvPr id="531" name="Google Shape;531;p11"/>
          <p:cNvSpPr txBox="1"/>
          <p:nvPr/>
        </p:nvSpPr>
        <p:spPr>
          <a:xfrm>
            <a:off x="1296000" y="2304000"/>
            <a:ext cx="7328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lang="es-ES" dirty="0"/>
              <a:t>R</a:t>
            </a:r>
            <a:r>
              <a:rPr dirty="0" err="1"/>
              <a:t>espond</a:t>
            </a:r>
            <a:r>
              <a:rPr lang="es-ES" dirty="0"/>
              <a:t>e</a:t>
            </a:r>
            <a:r>
              <a:rPr dirty="0"/>
              <a:t> a las </a:t>
            </a:r>
            <a:r>
              <a:rPr dirty="0" err="1"/>
              <a:t>siguientes</a:t>
            </a:r>
            <a:r>
              <a:rPr dirty="0"/>
              <a:t> </a:t>
            </a:r>
            <a:r>
              <a:rPr dirty="0" err="1"/>
              <a:t>preguntas</a:t>
            </a:r>
            <a:r>
              <a:rPr dirty="0"/>
              <a:t>:</a:t>
            </a:r>
            <a:endParaRPr sz="1400" b="0" i="0" u="none" strike="noStrike" cap="none" dirty="0">
              <a:solidFill>
                <a:srgbClr val="000000"/>
              </a:solidFill>
              <a:latin typeface="Helvetica Neue" panose="020B0604020202020204" charset="0"/>
              <a:sym typeface="Arial"/>
            </a:endParaRPr>
          </a:p>
        </p:txBody>
      </p:sp>
      <p:sp>
        <p:nvSpPr>
          <p:cNvPr id="534" name="Google Shape;534;p11"/>
          <p:cNvSpPr/>
          <p:nvPr/>
        </p:nvSpPr>
        <p:spPr>
          <a:xfrm>
            <a:off x="1296000" y="338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mj-lt"/>
              <a:buAutoNum type="arabicPeriod"/>
              <a:tabLst>
                <a:tab pos="357188" algn="l"/>
              </a:tabLst>
              <a:defRPr sz="2400" b="1">
                <a:latin typeface="Helvetica Neue" panose="020B0604020202020204" charset="0"/>
                <a:ea typeface="Helvetica Neue"/>
                <a:cs typeface="Helvetica Neue"/>
                <a:sym typeface="Helvetica Neue"/>
              </a:defRPr>
            </a:pPr>
            <a:r>
              <a:rPr dirty="0">
                <a:solidFill>
                  <a:srgbClr val="000000"/>
                </a:solidFill>
              </a:rPr>
              <a:t>¿</a:t>
            </a:r>
            <a:r>
              <a:rPr dirty="0" err="1">
                <a:solidFill>
                  <a:srgbClr val="000000"/>
                </a:solidFill>
              </a:rPr>
              <a:t>Cuál</a:t>
            </a:r>
            <a:r>
              <a:rPr dirty="0">
                <a:solidFill>
                  <a:srgbClr val="000000"/>
                </a:solidFill>
              </a:rPr>
              <a:t> de las </a:t>
            </a:r>
            <a:r>
              <a:rPr dirty="0" err="1">
                <a:solidFill>
                  <a:srgbClr val="000000"/>
                </a:solidFill>
              </a:rPr>
              <a:t>siguientes</a:t>
            </a:r>
            <a:r>
              <a:rPr dirty="0">
                <a:solidFill>
                  <a:srgbClr val="000000"/>
                </a:solidFill>
              </a:rPr>
              <a:t> </a:t>
            </a:r>
            <a:r>
              <a:rPr dirty="0" err="1">
                <a:solidFill>
                  <a:srgbClr val="000000"/>
                </a:solidFill>
              </a:rPr>
              <a:t>características</a:t>
            </a:r>
            <a:r>
              <a:rPr dirty="0">
                <a:solidFill>
                  <a:srgbClr val="000000"/>
                </a:solidFill>
              </a:rPr>
              <a:t> no es una</a:t>
            </a:r>
            <a:r>
              <a:rPr dirty="0"/>
              <a:t> </a:t>
            </a:r>
            <a:r>
              <a:rPr dirty="0" err="1">
                <a:solidFill>
                  <a:srgbClr val="000000"/>
                </a:solidFill>
              </a:rPr>
              <a:t>característica</a:t>
            </a:r>
            <a:r>
              <a:rPr dirty="0">
                <a:solidFill>
                  <a:srgbClr val="000000"/>
                </a:solidFill>
              </a:rPr>
              <a:t> de un </a:t>
            </a:r>
            <a:r>
              <a:rPr dirty="0" err="1">
                <a:solidFill>
                  <a:srgbClr val="000000"/>
                </a:solidFill>
              </a:rPr>
              <a:t>intraemprendedor</a:t>
            </a:r>
            <a:r>
              <a:rPr dirty="0">
                <a:solidFill>
                  <a:srgbClr val="000000"/>
                </a:solidFill>
              </a:rPr>
              <a:t>?</a:t>
            </a:r>
            <a:endParaRPr b="1" dirty="0">
              <a:latin typeface="Helvetica Neue" panose="020B0604020202020204" charset="0"/>
            </a:endParaRPr>
          </a:p>
          <a:p>
            <a:pPr marL="342900" marR="0" lvl="0" indent="-190500" algn="l" rtl="0">
              <a:lnSpc>
                <a:spcPct val="100000"/>
              </a:lnSpc>
              <a:spcBef>
                <a:spcPts val="0"/>
              </a:spcBef>
              <a:spcAft>
                <a:spcPts val="0"/>
              </a:spcAft>
              <a:buClr>
                <a:srgbClr val="000000"/>
              </a:buClr>
              <a:buSzPts val="2400"/>
              <a:buFont typeface="Arial"/>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ct val="100000"/>
              <a:buBlip>
                <a:blip r:embed="rId3"/>
              </a:buBlip>
              <a:defRPr sz="2200">
                <a:solidFill>
                  <a:srgbClr val="000000"/>
                </a:solidFill>
                <a:latin typeface="Helvetica Neue" panose="020B0604020202020204" charset="0"/>
                <a:ea typeface="Helvetica Neue"/>
                <a:cs typeface="Helvetica Neue"/>
                <a:sym typeface="Helvetica Neue"/>
              </a:defRPr>
            </a:pPr>
            <a:r>
              <a:rPr dirty="0" err="1"/>
              <a:t>Orientación</a:t>
            </a:r>
            <a:r>
              <a:rPr dirty="0"/>
              <a:t> del </a:t>
            </a:r>
            <a:r>
              <a:rPr dirty="0" err="1"/>
              <a:t>equipo</a:t>
            </a:r>
            <a:r>
              <a:rPr dirty="0"/>
              <a:t> y </a:t>
            </a:r>
            <a:r>
              <a:rPr dirty="0" err="1"/>
              <a:t>apertura</a:t>
            </a:r>
            <a:r>
              <a:rPr dirty="0"/>
              <a:t> a los debates</a:t>
            </a:r>
          </a:p>
          <a:p>
            <a:pPr marL="342900" marR="0" lvl="0" indent="-342900" algn="l" rtl="0">
              <a:lnSpc>
                <a:spcPct val="100000"/>
              </a:lnSpc>
              <a:spcBef>
                <a:spcPts val="0"/>
              </a:spcBef>
              <a:spcAft>
                <a:spcPts val="0"/>
              </a:spcAft>
              <a:buClr>
                <a:srgbClr val="000000"/>
              </a:buClr>
              <a:buSzPct val="100000"/>
              <a:buBlip>
                <a:blip r:embed="rId3"/>
              </a:buBlip>
              <a:defRPr sz="2200">
                <a:solidFill>
                  <a:srgbClr val="000000"/>
                </a:solidFill>
                <a:latin typeface="Helvetica Neue" panose="020B0604020202020204" charset="0"/>
                <a:ea typeface="Helvetica Neue"/>
                <a:cs typeface="Helvetica Neue"/>
                <a:sym typeface="Helvetica Neue"/>
              </a:defRPr>
            </a:pPr>
            <a:r>
              <a:rPr dirty="0"/>
              <a:t>Flexible y </a:t>
            </a:r>
            <a:r>
              <a:rPr dirty="0" err="1"/>
              <a:t>orientado</a:t>
            </a:r>
            <a:r>
              <a:rPr dirty="0"/>
              <a:t> a la </a:t>
            </a:r>
            <a:r>
              <a:rPr dirty="0" err="1"/>
              <a:t>visión</a:t>
            </a:r>
            <a:r>
              <a:rPr dirty="0"/>
              <a:t> </a:t>
            </a:r>
          </a:p>
          <a:p>
            <a:pPr marL="342900" marR="0" lvl="0" indent="-342900" algn="l" rtl="0">
              <a:lnSpc>
                <a:spcPct val="100000"/>
              </a:lnSpc>
              <a:spcBef>
                <a:spcPts val="0"/>
              </a:spcBef>
              <a:spcAft>
                <a:spcPts val="0"/>
              </a:spcAft>
              <a:buClr>
                <a:srgbClr val="000000"/>
              </a:buClr>
              <a:buSzPct val="100000"/>
              <a:buBlip>
                <a:blip r:embed="rId3"/>
              </a:buBlip>
              <a:defRPr sz="2200">
                <a:solidFill>
                  <a:srgbClr val="000000"/>
                </a:solidFill>
                <a:latin typeface="Helvetica Neue" panose="020B0604020202020204" charset="0"/>
                <a:ea typeface="Helvetica Neue"/>
                <a:cs typeface="Helvetica Neue"/>
                <a:sym typeface="Helvetica Neue"/>
              </a:defRPr>
            </a:pPr>
            <a:r>
              <a:rPr dirty="0" err="1"/>
              <a:t>Trabaja</a:t>
            </a:r>
            <a:r>
              <a:rPr dirty="0"/>
              <a:t> solo</a:t>
            </a:r>
          </a:p>
        </p:txBody>
      </p:sp>
      <p:sp>
        <p:nvSpPr>
          <p:cNvPr id="537" name="Google Shape;537;p11"/>
          <p:cNvSpPr/>
          <p:nvPr/>
        </p:nvSpPr>
        <p:spPr>
          <a:xfrm>
            <a:off x="9396000" y="662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mj-lt"/>
              <a:buAutoNum type="arabicPeriod" startAt="5"/>
              <a:tabLst>
                <a:tab pos="357188" algn="l"/>
              </a:tabLst>
              <a:defRPr sz="2400" b="1">
                <a:solidFill>
                  <a:srgbClr val="000000"/>
                </a:solidFill>
                <a:latin typeface="Helvetica Neue" panose="020B0604020202020204" charset="0"/>
                <a:ea typeface="Helvetica Neue"/>
                <a:cs typeface="Helvetica Neue"/>
                <a:sym typeface="Helvetica Neue"/>
              </a:defRPr>
            </a:pPr>
            <a:r>
              <a:rPr dirty="0"/>
              <a:t>¿</a:t>
            </a:r>
            <a:r>
              <a:rPr dirty="0" err="1"/>
              <a:t>Cómo</a:t>
            </a:r>
            <a:r>
              <a:rPr dirty="0"/>
              <a:t> </a:t>
            </a:r>
            <a:r>
              <a:rPr dirty="0" err="1"/>
              <a:t>puedes</a:t>
            </a:r>
            <a:r>
              <a:rPr dirty="0"/>
              <a:t> </a:t>
            </a:r>
            <a:r>
              <a:rPr dirty="0" err="1"/>
              <a:t>integrar</a:t>
            </a:r>
            <a:r>
              <a:rPr dirty="0"/>
              <a:t> la </a:t>
            </a:r>
            <a:r>
              <a:rPr dirty="0" err="1"/>
              <a:t>atención</a:t>
            </a:r>
            <a:r>
              <a:rPr dirty="0"/>
              <a:t> plena </a:t>
            </a:r>
            <a:r>
              <a:rPr dirty="0" err="1"/>
              <a:t>en</a:t>
            </a:r>
            <a:r>
              <a:rPr dirty="0"/>
              <a:t> la </a:t>
            </a:r>
            <a:r>
              <a:rPr dirty="0" err="1"/>
              <a:t>vida</a:t>
            </a:r>
            <a:r>
              <a:rPr dirty="0"/>
              <a:t> </a:t>
            </a:r>
            <a:r>
              <a:rPr dirty="0" err="1"/>
              <a:t>diaria</a:t>
            </a:r>
            <a:r>
              <a:rPr dirty="0"/>
              <a:t> y </a:t>
            </a:r>
            <a:r>
              <a:rPr dirty="0" err="1"/>
              <a:t>en</a:t>
            </a:r>
            <a:r>
              <a:rPr dirty="0"/>
              <a:t> </a:t>
            </a:r>
            <a:r>
              <a:rPr dirty="0" err="1"/>
              <a:t>el</a:t>
            </a:r>
            <a:r>
              <a:rPr dirty="0"/>
              <a:t> </a:t>
            </a:r>
            <a:r>
              <a:rPr dirty="0" err="1"/>
              <a:t>trabajo</a:t>
            </a:r>
            <a:r>
              <a:rPr dirty="0"/>
              <a:t>?</a:t>
            </a:r>
          </a:p>
          <a:p>
            <a:pPr marL="0" marR="0" lvl="0" indent="0" algn="l" rtl="0">
              <a:lnSpc>
                <a:spcPct val="100000"/>
              </a:lnSpc>
              <a:spcBef>
                <a:spcPts val="0"/>
              </a:spcBef>
              <a:spcAft>
                <a:spcPts val="0"/>
              </a:spcAft>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ct val="100000"/>
              <a:buBlip>
                <a:blip r:embed="rId3"/>
              </a:buBlip>
              <a:defRPr sz="2200">
                <a:solidFill>
                  <a:srgbClr val="000000"/>
                </a:solidFill>
                <a:latin typeface="Helvetica Neue" panose="020B0604020202020204" charset="0"/>
                <a:ea typeface="Helvetica Neue"/>
                <a:cs typeface="Helvetica Neue"/>
                <a:sym typeface="Helvetica Neue"/>
              </a:defRPr>
            </a:pPr>
            <a:r>
              <a:rPr lang="es-ES" dirty="0"/>
              <a:t>Estar siempre </a:t>
            </a:r>
            <a:r>
              <a:rPr dirty="0"/>
              <a:t>disponible por </a:t>
            </a:r>
            <a:r>
              <a:rPr dirty="0" err="1"/>
              <a:t>teléfono</a:t>
            </a:r>
            <a:endParaRPr dirty="0"/>
          </a:p>
          <a:p>
            <a:pPr marL="342900" marR="0" lvl="0" indent="-342900" algn="l" rtl="0">
              <a:lnSpc>
                <a:spcPct val="100000"/>
              </a:lnSpc>
              <a:spcBef>
                <a:spcPts val="0"/>
              </a:spcBef>
              <a:spcAft>
                <a:spcPts val="0"/>
              </a:spcAft>
              <a:buClr>
                <a:srgbClr val="000000"/>
              </a:buClr>
              <a:buSzPct val="100000"/>
              <a:buBlip>
                <a:blip r:embed="rId3"/>
              </a:buBlip>
              <a:defRPr sz="2200">
                <a:solidFill>
                  <a:srgbClr val="000000"/>
                </a:solidFill>
                <a:latin typeface="Helvetica Neue" panose="020B0604020202020204" charset="0"/>
                <a:ea typeface="Helvetica Neue"/>
                <a:cs typeface="Helvetica Neue"/>
                <a:sym typeface="Helvetica Neue"/>
              </a:defRPr>
            </a:pPr>
            <a:r>
              <a:rPr dirty="0" err="1"/>
              <a:t>Trabajar</a:t>
            </a:r>
            <a:r>
              <a:rPr dirty="0"/>
              <a:t> sin </a:t>
            </a:r>
            <a:r>
              <a:rPr dirty="0" err="1"/>
              <a:t>descansos</a:t>
            </a:r>
            <a:endParaRPr dirty="0"/>
          </a:p>
          <a:p>
            <a:pPr marL="342900" marR="0" lvl="0" indent="-342900" algn="l" rtl="0">
              <a:lnSpc>
                <a:spcPct val="100000"/>
              </a:lnSpc>
              <a:spcBef>
                <a:spcPts val="0"/>
              </a:spcBef>
              <a:spcAft>
                <a:spcPts val="0"/>
              </a:spcAft>
              <a:buClr>
                <a:srgbClr val="000000"/>
              </a:buClr>
              <a:buSzPct val="100000"/>
              <a:buBlip>
                <a:blip r:embed="rId3"/>
              </a:buBlip>
              <a:defRPr sz="2200">
                <a:solidFill>
                  <a:srgbClr val="000000"/>
                </a:solidFill>
                <a:latin typeface="Helvetica Neue" panose="020B0604020202020204" charset="0"/>
                <a:ea typeface="Helvetica Neue"/>
                <a:cs typeface="Helvetica Neue"/>
                <a:sym typeface="Helvetica Neue"/>
              </a:defRPr>
            </a:pPr>
            <a:r>
              <a:rPr dirty="0" err="1"/>
              <a:t>Planifica</a:t>
            </a:r>
            <a:r>
              <a:rPr lang="es-ES" dirty="0"/>
              <a:t>r</a:t>
            </a:r>
            <a:r>
              <a:rPr dirty="0"/>
              <a:t> </a:t>
            </a:r>
            <a:r>
              <a:rPr dirty="0" err="1"/>
              <a:t>descansos</a:t>
            </a:r>
            <a:r>
              <a:rPr dirty="0"/>
              <a:t> para </a:t>
            </a:r>
            <a:r>
              <a:rPr dirty="0" err="1"/>
              <a:t>entrenar</a:t>
            </a:r>
            <a:r>
              <a:rPr lang="es-ES" dirty="0"/>
              <a:t> el</a:t>
            </a:r>
            <a:r>
              <a:rPr dirty="0"/>
              <a:t> mindfulness</a:t>
            </a:r>
          </a:p>
        </p:txBody>
      </p:sp>
      <p:sp>
        <p:nvSpPr>
          <p:cNvPr id="4" name="Google Shape;534;p11">
            <a:extLst>
              <a:ext uri="{FF2B5EF4-FFF2-40B4-BE49-F238E27FC236}">
                <a16:creationId xmlns:a16="http://schemas.microsoft.com/office/drawing/2014/main" id="{EC483D98-4F80-1E59-4E33-755B55E496D3}"/>
              </a:ext>
            </a:extLst>
          </p:cNvPr>
          <p:cNvSpPr/>
          <p:nvPr/>
        </p:nvSpPr>
        <p:spPr>
          <a:xfrm>
            <a:off x="1296000" y="6012000"/>
            <a:ext cx="7740000" cy="2736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startAt="2"/>
              <a:tabLst>
                <a:tab pos="357188" algn="l"/>
              </a:tabLst>
              <a:defRPr sz="2400" b="1">
                <a:latin typeface="Helvetica Neue" panose="020B0604020202020204" charset="0"/>
                <a:ea typeface="Helvetica Neue"/>
                <a:cs typeface="Helvetica Neue"/>
                <a:sym typeface="Helvetica Neue"/>
              </a:defRPr>
            </a:pPr>
            <a:r>
              <a:rPr dirty="0"/>
              <a:t>¿</a:t>
            </a:r>
            <a:r>
              <a:rPr dirty="0" err="1"/>
              <a:t>Cuál</a:t>
            </a:r>
            <a:r>
              <a:rPr dirty="0"/>
              <a:t> de </a:t>
            </a:r>
            <a:r>
              <a:rPr dirty="0" err="1"/>
              <a:t>los</a:t>
            </a:r>
            <a:r>
              <a:rPr dirty="0"/>
              <a:t> </a:t>
            </a:r>
            <a:r>
              <a:rPr dirty="0" err="1"/>
              <a:t>siguientes</a:t>
            </a:r>
            <a:r>
              <a:rPr dirty="0"/>
              <a:t> </a:t>
            </a:r>
            <a:r>
              <a:rPr dirty="0" err="1"/>
              <a:t>comportamientos</a:t>
            </a:r>
            <a:r>
              <a:rPr dirty="0"/>
              <a:t> no </a:t>
            </a:r>
            <a:r>
              <a:rPr dirty="0" err="1"/>
              <a:t>contribuye</a:t>
            </a:r>
            <a:r>
              <a:rPr dirty="0"/>
              <a:t> al </a:t>
            </a:r>
            <a:r>
              <a:rPr dirty="0" err="1"/>
              <a:t>comportamiento</a:t>
            </a:r>
            <a:r>
              <a:rPr dirty="0"/>
              <a:t> intra</a:t>
            </a:r>
            <a:r>
              <a:rPr lang="de-DE" dirty="0" err="1"/>
              <a:t>emprendedor</a:t>
            </a:r>
            <a:r>
              <a:rPr dirty="0"/>
              <a:t>?</a:t>
            </a:r>
            <a:endParaRPr b="1" dirty="0">
              <a:latin typeface="Helvetica Neue" panose="020B0604020202020204" charset="0"/>
            </a:endParaRPr>
          </a:p>
          <a:p>
            <a:pPr marL="342900" marR="0" lvl="0" indent="-190500" algn="l" rtl="0">
              <a:lnSpc>
                <a:spcPct val="100000"/>
              </a:lnSpc>
              <a:spcBef>
                <a:spcPts val="0"/>
              </a:spcBef>
              <a:spcAft>
                <a:spcPts val="0"/>
              </a:spcAft>
              <a:buClr>
                <a:srgbClr val="000000"/>
              </a:buClr>
              <a:buSzPts val="2400"/>
              <a:buFont typeface="Arial"/>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defRPr sz="2200">
                <a:latin typeface="Helvetica Neue" panose="020B0604020202020204" charset="0"/>
                <a:ea typeface="Helvetica Neue"/>
                <a:cs typeface="Helvetica Neue"/>
                <a:sym typeface="Helvetica Neue"/>
              </a:defRPr>
            </a:pPr>
            <a:r>
              <a:rPr dirty="0"/>
              <a:t>Apertura </a:t>
            </a:r>
            <a:r>
              <a:rPr dirty="0" err="1"/>
              <a:t>en</a:t>
            </a:r>
            <a:r>
              <a:rPr dirty="0"/>
              <a:t> las </a:t>
            </a:r>
            <a:r>
              <a:rPr dirty="0" err="1"/>
              <a:t>conversaciones</a:t>
            </a: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defRPr sz="2200">
                <a:latin typeface="Helvetica Neue" panose="020B0604020202020204" charset="0"/>
                <a:ea typeface="Helvetica Neue"/>
                <a:cs typeface="Helvetica Neue"/>
                <a:sym typeface="Helvetica Neue"/>
              </a:defRPr>
            </a:pPr>
            <a:r>
              <a:rPr dirty="0" err="1"/>
              <a:t>Conciencia</a:t>
            </a:r>
            <a:r>
              <a:rPr dirty="0"/>
              <a:t> de sus </a:t>
            </a:r>
            <a:r>
              <a:rPr dirty="0" err="1"/>
              <a:t>propias</a:t>
            </a:r>
            <a:r>
              <a:rPr dirty="0"/>
              <a:t> </a:t>
            </a:r>
            <a:r>
              <a:rPr dirty="0" err="1"/>
              <a:t>fortalezas</a:t>
            </a:r>
            <a:r>
              <a:rPr dirty="0"/>
              <a:t> y </a:t>
            </a:r>
            <a:r>
              <a:rPr dirty="0" err="1"/>
              <a:t>debilidades</a:t>
            </a:r>
            <a:r>
              <a:rPr dirty="0">
                <a:solidFill>
                  <a:srgbClr val="000000"/>
                </a:solidFill>
              </a:rPr>
              <a:t> </a:t>
            </a:r>
          </a:p>
          <a:p>
            <a:pPr marL="342900" lvl="0" indent="-342900">
              <a:buSzPct val="100000"/>
              <a:buBlip>
                <a:blip r:embed="rId3"/>
              </a:buBlip>
              <a:defRPr sz="2200">
                <a:latin typeface="Helvetica Neue" panose="020B0604020202020204" charset="0"/>
                <a:ea typeface="Helvetica Neue"/>
                <a:cs typeface="Helvetica Neue"/>
                <a:sym typeface="Helvetica Neue"/>
              </a:defRPr>
            </a:pPr>
            <a:r>
              <a:rPr dirty="0" err="1"/>
              <a:t>Insistencia</a:t>
            </a:r>
            <a:r>
              <a:rPr dirty="0"/>
              <a:t> </a:t>
            </a:r>
            <a:r>
              <a:rPr dirty="0" err="1"/>
              <a:t>en</a:t>
            </a:r>
            <a:r>
              <a:rPr dirty="0"/>
              <a:t> </a:t>
            </a:r>
            <a:r>
              <a:rPr dirty="0" err="1"/>
              <a:t>el</a:t>
            </a:r>
            <a:r>
              <a:rPr dirty="0"/>
              <a:t> </a:t>
            </a:r>
            <a:r>
              <a:rPr dirty="0" err="1"/>
              <a:t>comportamiento</a:t>
            </a:r>
            <a:r>
              <a:rPr dirty="0"/>
              <a:t> </a:t>
            </a:r>
            <a:r>
              <a:rPr dirty="0" err="1"/>
              <a:t>tradicional</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8" name="Google Shape;528;p11"/>
          <p:cNvSpPr/>
          <p:nvPr/>
        </p:nvSpPr>
        <p:spPr>
          <a:xfrm>
            <a:off x="9396000" y="1368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400"/>
              <a:buFont typeface="+mj-lt"/>
              <a:buAutoNum type="arabicPeriod" startAt="3"/>
              <a:tabLst>
                <a:tab pos="357188" algn="l"/>
              </a:tabLst>
              <a:defRPr sz="2400" b="1">
                <a:latin typeface="Helvetica Neue" panose="020B0604020202020204" charset="0"/>
                <a:ea typeface="Helvetica Neue"/>
                <a:cs typeface="Helvetica Neue"/>
                <a:sym typeface="Helvetica Neue"/>
              </a:defRPr>
            </a:pPr>
            <a:r>
              <a:rPr dirty="0"/>
              <a:t>¿</a:t>
            </a:r>
            <a:r>
              <a:rPr dirty="0" err="1">
                <a:ln>
                  <a:noFill/>
                </a:ln>
                <a:solidFill>
                  <a:srgbClr val="000000"/>
                </a:solidFill>
                <a:effectLst/>
                <a:uLnTx/>
                <a:uFillTx/>
              </a:rPr>
              <a:t>En</a:t>
            </a:r>
            <a:r>
              <a:rPr dirty="0">
                <a:ln>
                  <a:noFill/>
                </a:ln>
                <a:solidFill>
                  <a:srgbClr val="000000"/>
                </a:solidFill>
                <a:effectLst/>
                <a:uLnTx/>
                <a:uFillTx/>
              </a:rPr>
              <a:t> </a:t>
            </a:r>
            <a:r>
              <a:rPr dirty="0" err="1">
                <a:ln>
                  <a:noFill/>
                </a:ln>
                <a:solidFill>
                  <a:srgbClr val="000000"/>
                </a:solidFill>
                <a:effectLst/>
                <a:uLnTx/>
                <a:uFillTx/>
              </a:rPr>
              <a:t>qué</a:t>
            </a:r>
            <a:r>
              <a:rPr dirty="0">
                <a:ln>
                  <a:noFill/>
                </a:ln>
                <a:solidFill>
                  <a:srgbClr val="000000"/>
                </a:solidFill>
                <a:effectLst/>
                <a:uLnTx/>
                <a:uFillTx/>
              </a:rPr>
              <a:t> </a:t>
            </a:r>
            <a:r>
              <a:rPr dirty="0" err="1">
                <a:ln>
                  <a:noFill/>
                </a:ln>
                <a:solidFill>
                  <a:srgbClr val="000000"/>
                </a:solidFill>
                <a:effectLst/>
                <a:uLnTx/>
                <a:uFillTx/>
              </a:rPr>
              <a:t>situaciones</a:t>
            </a:r>
            <a:r>
              <a:rPr dirty="0">
                <a:ln>
                  <a:noFill/>
                </a:ln>
                <a:solidFill>
                  <a:srgbClr val="000000"/>
                </a:solidFill>
                <a:effectLst/>
                <a:uLnTx/>
                <a:uFillTx/>
              </a:rPr>
              <a:t> y </a:t>
            </a:r>
            <a:r>
              <a:rPr dirty="0" err="1">
                <a:ln>
                  <a:noFill/>
                </a:ln>
                <a:solidFill>
                  <a:srgbClr val="000000"/>
                </a:solidFill>
                <a:effectLst/>
                <a:uLnTx/>
                <a:uFillTx/>
              </a:rPr>
              <a:t>dónde</a:t>
            </a:r>
            <a:r>
              <a:rPr dirty="0">
                <a:ln>
                  <a:noFill/>
                </a:ln>
                <a:solidFill>
                  <a:srgbClr val="000000"/>
                </a:solidFill>
                <a:effectLst/>
                <a:uLnTx/>
                <a:uFillTx/>
              </a:rPr>
              <a:t> </a:t>
            </a:r>
            <a:r>
              <a:rPr dirty="0" err="1">
                <a:ln>
                  <a:noFill/>
                </a:ln>
                <a:solidFill>
                  <a:srgbClr val="000000"/>
                </a:solidFill>
                <a:effectLst/>
                <a:uLnTx/>
                <a:uFillTx/>
              </a:rPr>
              <a:t>puedes</a:t>
            </a:r>
            <a:r>
              <a:rPr dirty="0">
                <a:ln>
                  <a:noFill/>
                </a:ln>
                <a:solidFill>
                  <a:srgbClr val="000000"/>
                </a:solidFill>
                <a:effectLst/>
                <a:uLnTx/>
                <a:uFillTx/>
              </a:rPr>
              <a:t> </a:t>
            </a:r>
            <a:r>
              <a:rPr dirty="0" err="1">
                <a:ln>
                  <a:noFill/>
                </a:ln>
                <a:solidFill>
                  <a:srgbClr val="000000"/>
                </a:solidFill>
                <a:effectLst/>
                <a:uLnTx/>
                <a:uFillTx/>
              </a:rPr>
              <a:t>entrenar</a:t>
            </a:r>
            <a:r>
              <a:rPr dirty="0">
                <a:ln>
                  <a:noFill/>
                </a:ln>
                <a:solidFill>
                  <a:srgbClr val="000000"/>
                </a:solidFill>
                <a:effectLst/>
                <a:uLnTx/>
                <a:uFillTx/>
              </a:rPr>
              <a:t> la </a:t>
            </a:r>
            <a:r>
              <a:rPr dirty="0" err="1">
                <a:ln>
                  <a:noFill/>
                </a:ln>
                <a:solidFill>
                  <a:srgbClr val="000000"/>
                </a:solidFill>
                <a:effectLst/>
                <a:uLnTx/>
                <a:uFillTx/>
              </a:rPr>
              <a:t>atención</a:t>
            </a:r>
            <a:r>
              <a:rPr dirty="0"/>
              <a:t> </a:t>
            </a:r>
            <a:r>
              <a:rPr dirty="0">
                <a:ln>
                  <a:noFill/>
                </a:ln>
                <a:solidFill>
                  <a:srgbClr val="000000"/>
                </a:solidFill>
                <a:effectLst/>
                <a:uLnTx/>
                <a:uFillTx/>
              </a:rPr>
              <a:t>plena?</a:t>
            </a:r>
          </a:p>
          <a:p>
            <a:pPr marL="342900" marR="0" lvl="0" indent="-254000" algn="l" defTabSz="914400" rtl="0" eaLnBrk="1" fontAlgn="auto" latinLnBrk="0" hangingPunct="1">
              <a:lnSpc>
                <a:spcPct val="100000"/>
              </a:lnSpc>
              <a:spcBef>
                <a:spcPts val="0"/>
              </a:spcBef>
              <a:spcAft>
                <a:spcPts val="0"/>
              </a:spcAft>
              <a:buClr>
                <a:srgbClr val="000000"/>
              </a:buClr>
              <a:buSzPts val="1400"/>
              <a:buFont typeface="Arial"/>
              <a:buNone/>
              <a:tabLst/>
            </a:pPr>
            <a:endParaRPr kumimoji="0" sz="2200" b="0" i="0" u="none" strike="noStrike" kern="0" cap="none" normalizeH="0" baseline="0" dirty="0">
              <a:ln>
                <a:noFill/>
              </a:ln>
              <a:solidFill>
                <a:srgbClr val="000000"/>
              </a:solidFill>
              <a:effectLst/>
              <a:uLnTx/>
              <a:uFillTx/>
              <a:latin typeface="Helvetica Neue" panose="020B0604020202020204" charset="0"/>
              <a:ea typeface="Helvetica Neue"/>
              <a:cs typeface="Helvetica Neue"/>
              <a:sym typeface="Helvetica Neue"/>
            </a:endParaRP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sz="2200">
                <a:ln>
                  <a:noFill/>
                </a:ln>
                <a:solidFill>
                  <a:srgbClr val="000000"/>
                </a:solidFill>
                <a:effectLst/>
                <a:uLnTx/>
                <a:uFillTx/>
                <a:latin typeface="Helvetica Neue" panose="020B0604020202020204" charset="0"/>
                <a:ea typeface="Helvetica Neue"/>
                <a:cs typeface="Helvetica Neue"/>
                <a:sym typeface="Helvetica Neue"/>
              </a:defRPr>
            </a:pPr>
            <a:r>
              <a:rPr dirty="0" err="1"/>
              <a:t>En</a:t>
            </a:r>
            <a:r>
              <a:rPr dirty="0"/>
              <a:t> </a:t>
            </a:r>
            <a:r>
              <a:rPr dirty="0" err="1"/>
              <a:t>el</a:t>
            </a:r>
            <a:r>
              <a:rPr dirty="0"/>
              <a:t> </a:t>
            </a:r>
            <a:r>
              <a:rPr dirty="0" err="1"/>
              <a:t>trabajo</a:t>
            </a:r>
            <a:endParaRPr dirty="0"/>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sz="2200">
                <a:ln>
                  <a:noFill/>
                </a:ln>
                <a:solidFill>
                  <a:srgbClr val="000000"/>
                </a:solidFill>
                <a:effectLst/>
                <a:uLnTx/>
                <a:uFillTx/>
                <a:latin typeface="Helvetica Neue" panose="020B0604020202020204" charset="0"/>
                <a:ea typeface="Helvetica Neue"/>
                <a:cs typeface="Helvetica Neue"/>
                <a:sym typeface="Helvetica Neue"/>
              </a:defRPr>
            </a:pPr>
            <a:r>
              <a:rPr dirty="0" err="1"/>
              <a:t>En</a:t>
            </a:r>
            <a:r>
              <a:rPr dirty="0"/>
              <a:t> </a:t>
            </a:r>
            <a:r>
              <a:rPr dirty="0" err="1"/>
              <a:t>tu</a:t>
            </a:r>
            <a:r>
              <a:rPr dirty="0"/>
              <a:t> </a:t>
            </a:r>
            <a:r>
              <a:rPr dirty="0" err="1"/>
              <a:t>tiempo</a:t>
            </a:r>
            <a:r>
              <a:rPr dirty="0"/>
              <a:t> libre</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sz="2200" b="1">
                <a:latin typeface="Helvetica Neue" panose="020B0604020202020204" charset="0"/>
                <a:ea typeface="Helvetica Neue"/>
                <a:cs typeface="Helvetica Neue"/>
                <a:sym typeface="Helvetica Neue"/>
              </a:defRPr>
            </a:pPr>
            <a:r>
              <a:rPr dirty="0" err="1"/>
              <a:t>En</a:t>
            </a:r>
            <a:r>
              <a:rPr dirty="0"/>
              <a:t> </a:t>
            </a:r>
            <a:r>
              <a:rPr dirty="0" err="1"/>
              <a:t>todas</a:t>
            </a:r>
            <a:r>
              <a:rPr lang="es-ES" dirty="0"/>
              <a:t> </a:t>
            </a:r>
            <a:r>
              <a:rPr dirty="0" err="1">
                <a:ln>
                  <a:noFill/>
                </a:ln>
                <a:solidFill>
                  <a:srgbClr val="000000"/>
                </a:solidFill>
                <a:effectLst/>
                <a:uLnTx/>
                <a:uFillTx/>
              </a:rPr>
              <a:t>partes</a:t>
            </a:r>
            <a:endParaRPr dirty="0">
              <a:ln>
                <a:noFill/>
              </a:ln>
              <a:solidFill>
                <a:srgbClr val="000000"/>
              </a:solidFill>
              <a:effectLst/>
              <a:uLnTx/>
              <a:uFillTx/>
            </a:endParaRPr>
          </a:p>
        </p:txBody>
      </p:sp>
      <p:sp>
        <p:nvSpPr>
          <p:cNvPr id="529" name="Google Shape;529;p11"/>
          <p:cNvSpPr/>
          <p:nvPr/>
        </p:nvSpPr>
        <p:spPr>
          <a:xfrm>
            <a:off x="9396000" y="3996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400"/>
              <a:buFont typeface="+mj-lt"/>
              <a:buAutoNum type="arabicPeriod" startAt="4"/>
              <a:tabLst>
                <a:tab pos="357188" algn="l"/>
              </a:tabLst>
              <a:defRPr sz="2400" b="1">
                <a:latin typeface="Helvetica Neue" panose="020B0604020202020204" charset="0"/>
                <a:ea typeface="Helvetica Neue"/>
                <a:cs typeface="Helvetica Neue"/>
                <a:sym typeface="Helvetica Neue"/>
              </a:defRPr>
            </a:pPr>
            <a:r>
              <a:rPr>
                <a:ln>
                  <a:noFill/>
                </a:ln>
                <a:solidFill>
                  <a:srgbClr val="000000"/>
                </a:solidFill>
                <a:effectLst/>
                <a:uLnTx/>
                <a:uFillTx/>
              </a:rPr>
              <a:t>¿Qué es importante para obtener un mayor grado de</a:t>
            </a:r>
            <a:r>
              <a:t> </a:t>
            </a:r>
            <a:r>
              <a:rPr>
                <a:ln>
                  <a:noFill/>
                </a:ln>
                <a:solidFill>
                  <a:srgbClr val="000000"/>
                </a:solidFill>
                <a:effectLst/>
                <a:uLnTx/>
                <a:uFillTx/>
              </a:rPr>
              <a:t>autoconciencia? </a:t>
            </a:r>
          </a:p>
          <a:p>
            <a:pPr marL="342900" marR="0" lvl="0" indent="-241300" algn="l" defTabSz="914400" rtl="0" eaLnBrk="1" fontAlgn="auto" latinLnBrk="0" hangingPunct="1">
              <a:lnSpc>
                <a:spcPct val="100000"/>
              </a:lnSpc>
              <a:spcBef>
                <a:spcPts val="0"/>
              </a:spcBef>
              <a:spcAft>
                <a:spcPts val="0"/>
              </a:spcAft>
              <a:buClr>
                <a:srgbClr val="000000"/>
              </a:buClr>
              <a:buSzPts val="1600"/>
              <a:buFont typeface="Arial"/>
              <a:buNone/>
              <a:tabLst/>
            </a:pPr>
            <a:endParaRPr kumimoji="0" sz="2200" b="0" i="0" u="none" strike="noStrike" kern="0" cap="none" normalizeH="0" baseline="0">
              <a:ln>
                <a:noFill/>
              </a:ln>
              <a:solidFill>
                <a:srgbClr val="000000"/>
              </a:solidFill>
              <a:effectLst/>
              <a:uLnTx/>
              <a:uFillTx/>
              <a:latin typeface="Helvetica Neue" panose="020B0604020202020204" charset="0"/>
              <a:ea typeface="Helvetica Neue"/>
              <a:cs typeface="Helvetica Neue"/>
              <a:sym typeface="Helvetica Neue"/>
            </a:endParaRP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sz="2200">
                <a:ln>
                  <a:noFill/>
                </a:ln>
                <a:solidFill>
                  <a:srgbClr val="000000"/>
                </a:solidFill>
                <a:effectLst/>
                <a:uLnTx/>
                <a:uFillTx/>
                <a:latin typeface="Helvetica Neue" panose="020B0604020202020204" charset="0"/>
                <a:ea typeface="Helvetica Neue"/>
                <a:cs typeface="Helvetica Neue"/>
                <a:sym typeface="Helvetica Neue"/>
              </a:defRPr>
            </a:pPr>
            <a:r>
              <a:t>Centrarse en el propio trabajo y trabajar solo</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sz="2200" b="1">
                <a:ln>
                  <a:noFill/>
                </a:ln>
                <a:solidFill>
                  <a:srgbClr val="000000"/>
                </a:solidFill>
                <a:effectLst/>
                <a:uLnTx/>
                <a:uFillTx/>
                <a:latin typeface="Helvetica Neue" panose="020B0604020202020204" charset="0"/>
                <a:ea typeface="Helvetica Neue"/>
                <a:cs typeface="Helvetica Neue"/>
                <a:sym typeface="Helvetica Neue"/>
              </a:defRPr>
            </a:pPr>
            <a:r>
              <a:t>Conciencia de las propias fortalezas y debilidades</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sz="2200">
                <a:ln>
                  <a:noFill/>
                </a:ln>
                <a:solidFill>
                  <a:srgbClr val="000000"/>
                </a:solidFill>
                <a:effectLst/>
                <a:uLnTx/>
                <a:uFillTx/>
                <a:latin typeface="Helvetica Neue" panose="020B0604020202020204" charset="0"/>
                <a:ea typeface="Helvetica Neue"/>
                <a:cs typeface="Helvetica Neue"/>
                <a:sym typeface="Helvetica Neue"/>
              </a:defRPr>
            </a:pPr>
            <a:r>
              <a:t>No estar dispuesto a correr riesgos por algo nuevo</a:t>
            </a:r>
          </a:p>
        </p:txBody>
      </p:sp>
      <p:sp>
        <p:nvSpPr>
          <p:cNvPr id="530" name="Google Shape;530;p11"/>
          <p:cNvSpPr txBox="1"/>
          <p:nvPr/>
        </p:nvSpPr>
        <p:spPr>
          <a:xfrm>
            <a:off x="1296000" y="1548000"/>
            <a:ext cx="6516165" cy="83099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sz="4800" b="1">
                <a:ln>
                  <a:noFill/>
                </a:ln>
                <a:solidFill>
                  <a:srgbClr val="4D94B7"/>
                </a:solidFill>
                <a:effectLst/>
                <a:uLnTx/>
                <a:uFillTx/>
                <a:latin typeface="Helvetica Neue" panose="020B0604020202020204" charset="0"/>
                <a:ea typeface="Helvetica Neue"/>
                <a:cs typeface="Helvetica Neue"/>
                <a:sym typeface="Helvetica Neue"/>
              </a:defRPr>
            </a:pPr>
            <a:r>
              <a:rPr dirty="0"/>
              <a:t>¡</a:t>
            </a:r>
            <a:r>
              <a:rPr lang="es-ES" dirty="0"/>
              <a:t>Ponte a prueba</a:t>
            </a:r>
            <a:r>
              <a:rPr dirty="0"/>
              <a:t>!</a:t>
            </a:r>
            <a:endParaRPr kumimoji="0" sz="1400" b="0" i="0" u="none" strike="noStrike" kern="0" cap="none" normalizeH="0" baseline="0" dirty="0">
              <a:ln>
                <a:noFill/>
              </a:ln>
              <a:solidFill>
                <a:srgbClr val="000000"/>
              </a:solidFill>
              <a:effectLst/>
              <a:uLnTx/>
              <a:uFillTx/>
              <a:latin typeface="Helvetica Neue" panose="020B0604020202020204" charset="0"/>
              <a:sym typeface="Arial"/>
            </a:endParaRPr>
          </a:p>
        </p:txBody>
      </p:sp>
      <p:sp>
        <p:nvSpPr>
          <p:cNvPr id="531" name="Google Shape;531;p11"/>
          <p:cNvSpPr txBox="1"/>
          <p:nvPr/>
        </p:nvSpPr>
        <p:spPr>
          <a:xfrm>
            <a:off x="1296000" y="2297397"/>
            <a:ext cx="7328100" cy="523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sz="2800" b="1">
                <a:ln>
                  <a:noFill/>
                </a:ln>
                <a:solidFill>
                  <a:srgbClr val="AED633"/>
                </a:solidFill>
                <a:effectLst/>
                <a:uLnTx/>
                <a:uFillTx/>
                <a:latin typeface="Helvetica Neue" panose="020B0604020202020204" charset="0"/>
                <a:ea typeface="Helvetica Neue"/>
                <a:cs typeface="Helvetica Neue"/>
                <a:sym typeface="Helvetica Neue"/>
              </a:defRPr>
            </a:pPr>
            <a:r>
              <a:t>Solución:</a:t>
            </a:r>
            <a:endParaRPr kumimoji="0" sz="1400" b="0" i="0" u="none" strike="noStrike" kern="0" cap="none" normalizeH="0" baseline="0">
              <a:ln>
                <a:noFill/>
              </a:ln>
              <a:solidFill>
                <a:srgbClr val="000000"/>
              </a:solidFill>
              <a:effectLst/>
              <a:uLnTx/>
              <a:uFillTx/>
              <a:latin typeface="Helvetica Neue" panose="020B0604020202020204" charset="0"/>
              <a:sym typeface="Arial"/>
            </a:endParaRPr>
          </a:p>
        </p:txBody>
      </p:sp>
      <p:sp>
        <p:nvSpPr>
          <p:cNvPr id="534" name="Google Shape;534;p11"/>
          <p:cNvSpPr/>
          <p:nvPr/>
        </p:nvSpPr>
        <p:spPr>
          <a:xfrm>
            <a:off x="1296000" y="338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400"/>
              <a:buFont typeface="+mj-lt"/>
              <a:buAutoNum type="arabicPeriod"/>
              <a:tabLst/>
              <a:defRPr sz="2400" b="1">
                <a:ln>
                  <a:noFill/>
                </a:ln>
                <a:solidFill>
                  <a:srgbClr val="000000"/>
                </a:solidFill>
                <a:effectLst/>
                <a:uLnTx/>
                <a:uFillTx/>
                <a:latin typeface="Helvetica Neue" panose="020B0604020202020204" charset="0"/>
                <a:ea typeface="Helvetica Neue"/>
                <a:cs typeface="Helvetica Neue"/>
                <a:sym typeface="Helvetica Neue"/>
              </a:defRPr>
            </a:pPr>
            <a:r>
              <a:rPr dirty="0"/>
              <a:t>¿</a:t>
            </a:r>
            <a:r>
              <a:rPr dirty="0" err="1"/>
              <a:t>Cuál</a:t>
            </a:r>
            <a:r>
              <a:rPr dirty="0"/>
              <a:t> de las </a:t>
            </a:r>
            <a:r>
              <a:rPr dirty="0" err="1"/>
              <a:t>siguientes</a:t>
            </a:r>
            <a:r>
              <a:rPr dirty="0"/>
              <a:t> </a:t>
            </a:r>
            <a:r>
              <a:rPr dirty="0" err="1"/>
              <a:t>características</a:t>
            </a:r>
            <a:r>
              <a:rPr dirty="0"/>
              <a:t> no es una </a:t>
            </a:r>
            <a:r>
              <a:rPr dirty="0" err="1"/>
              <a:t>característica</a:t>
            </a:r>
            <a:r>
              <a:rPr dirty="0"/>
              <a:t> de un </a:t>
            </a:r>
            <a:r>
              <a:rPr dirty="0" err="1"/>
              <a:t>intraemprendedor</a:t>
            </a:r>
            <a:r>
              <a:rPr dirty="0"/>
              <a:t>?</a:t>
            </a:r>
            <a:endParaRPr kumimoji="0" sz="1400" b="1" i="0" u="none" strike="noStrike" kern="0" cap="none" normalizeH="0" baseline="0" dirty="0">
              <a:ln>
                <a:noFill/>
              </a:ln>
              <a:solidFill>
                <a:srgbClr val="000000"/>
              </a:solidFill>
              <a:effectLst/>
              <a:uLnTx/>
              <a:uFillTx/>
              <a:latin typeface="Helvetica Neue" panose="020B0604020202020204" charset="0"/>
              <a:sym typeface="Arial"/>
            </a:endParaRPr>
          </a:p>
          <a:p>
            <a:pPr marL="342900" marR="0" lvl="0" indent="-190500" algn="l" defTabSz="914400" rtl="0" eaLnBrk="1" fontAlgn="auto" latinLnBrk="0" hangingPunct="1">
              <a:lnSpc>
                <a:spcPct val="100000"/>
              </a:lnSpc>
              <a:spcBef>
                <a:spcPts val="0"/>
              </a:spcBef>
              <a:spcAft>
                <a:spcPts val="0"/>
              </a:spcAft>
              <a:buClr>
                <a:srgbClr val="000000"/>
              </a:buClr>
              <a:buSzPts val="2400"/>
              <a:buFont typeface="Arial"/>
              <a:buNone/>
              <a:tabLst/>
            </a:pPr>
            <a:endParaRPr kumimoji="0" sz="2200" b="0" i="0" u="none" strike="noStrike" kern="0" cap="none" normalizeH="0" baseline="0" dirty="0">
              <a:ln>
                <a:noFill/>
              </a:ln>
              <a:solidFill>
                <a:srgbClr val="000000"/>
              </a:solidFill>
              <a:effectLst/>
              <a:uLnTx/>
              <a:uFillTx/>
              <a:latin typeface="Helvetica Neue" panose="020B0604020202020204" charset="0"/>
              <a:ea typeface="Helvetica Neue"/>
              <a:cs typeface="Helvetica Neue"/>
              <a:sym typeface="Helvetica Neue"/>
            </a:endParaRP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sz="2200">
                <a:ln>
                  <a:noFill/>
                </a:ln>
                <a:solidFill>
                  <a:srgbClr val="000000"/>
                </a:solidFill>
                <a:effectLst/>
                <a:uLnTx/>
                <a:uFillTx/>
                <a:latin typeface="Helvetica Neue" panose="020B0604020202020204" charset="0"/>
                <a:ea typeface="Helvetica Neue"/>
                <a:cs typeface="Helvetica Neue"/>
                <a:sym typeface="Helvetica Neue"/>
              </a:defRPr>
            </a:pPr>
            <a:r>
              <a:rPr dirty="0" err="1"/>
              <a:t>Orientación</a:t>
            </a:r>
            <a:r>
              <a:rPr dirty="0"/>
              <a:t> del </a:t>
            </a:r>
            <a:r>
              <a:rPr dirty="0" err="1"/>
              <a:t>equipo</a:t>
            </a:r>
            <a:r>
              <a:rPr dirty="0"/>
              <a:t> y </a:t>
            </a:r>
            <a:r>
              <a:rPr dirty="0" err="1"/>
              <a:t>apertura</a:t>
            </a:r>
            <a:r>
              <a:rPr dirty="0"/>
              <a:t> a los debates</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sz="2200">
                <a:ln>
                  <a:noFill/>
                </a:ln>
                <a:solidFill>
                  <a:srgbClr val="000000"/>
                </a:solidFill>
                <a:effectLst/>
                <a:uLnTx/>
                <a:uFillTx/>
                <a:latin typeface="Helvetica Neue" panose="020B0604020202020204" charset="0"/>
                <a:ea typeface="Helvetica Neue"/>
                <a:cs typeface="Helvetica Neue"/>
                <a:sym typeface="Helvetica Neue"/>
              </a:defRPr>
            </a:pPr>
            <a:r>
              <a:rPr dirty="0"/>
              <a:t>Flexible y </a:t>
            </a:r>
            <a:r>
              <a:rPr dirty="0" err="1"/>
              <a:t>orientado</a:t>
            </a:r>
            <a:r>
              <a:rPr dirty="0"/>
              <a:t> a la </a:t>
            </a:r>
            <a:r>
              <a:rPr dirty="0" err="1"/>
              <a:t>visión</a:t>
            </a:r>
            <a:r>
              <a:rPr dirty="0"/>
              <a:t> </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sz="2200" b="1">
                <a:ln>
                  <a:noFill/>
                </a:ln>
                <a:solidFill>
                  <a:srgbClr val="000000"/>
                </a:solidFill>
                <a:effectLst/>
                <a:uLnTx/>
                <a:uFillTx/>
                <a:latin typeface="Helvetica Neue" panose="020B0604020202020204" charset="0"/>
                <a:ea typeface="Helvetica Neue"/>
                <a:cs typeface="Helvetica Neue"/>
                <a:sym typeface="Helvetica Neue"/>
              </a:defRPr>
            </a:pPr>
            <a:r>
              <a:rPr dirty="0" err="1"/>
              <a:t>Trabaja</a:t>
            </a:r>
            <a:r>
              <a:rPr dirty="0"/>
              <a:t> solo</a:t>
            </a:r>
          </a:p>
        </p:txBody>
      </p:sp>
      <p:sp>
        <p:nvSpPr>
          <p:cNvPr id="537" name="Google Shape;537;p11"/>
          <p:cNvSpPr/>
          <p:nvPr/>
        </p:nvSpPr>
        <p:spPr>
          <a:xfrm>
            <a:off x="9396000" y="662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400"/>
              <a:buFont typeface="+mj-lt"/>
              <a:buAutoNum type="arabicPeriod" startAt="5"/>
              <a:tabLst>
                <a:tab pos="357188" algn="l"/>
              </a:tabLst>
              <a:defRPr sz="2400" b="1">
                <a:latin typeface="Helvetica Neue" panose="020B0604020202020204" charset="0"/>
                <a:ea typeface="Helvetica Neue"/>
                <a:cs typeface="Helvetica Neue"/>
                <a:sym typeface="Helvetica Neue"/>
              </a:defRPr>
            </a:pPr>
            <a:r>
              <a:rPr dirty="0">
                <a:ln>
                  <a:noFill/>
                </a:ln>
                <a:solidFill>
                  <a:srgbClr val="000000"/>
                </a:solidFill>
                <a:effectLst/>
                <a:uLnTx/>
                <a:uFillTx/>
              </a:rPr>
              <a:t>¿</a:t>
            </a:r>
            <a:r>
              <a:rPr dirty="0" err="1">
                <a:ln>
                  <a:noFill/>
                </a:ln>
                <a:solidFill>
                  <a:srgbClr val="000000"/>
                </a:solidFill>
                <a:effectLst/>
                <a:uLnTx/>
                <a:uFillTx/>
              </a:rPr>
              <a:t>Cómo</a:t>
            </a:r>
            <a:r>
              <a:rPr dirty="0">
                <a:ln>
                  <a:noFill/>
                </a:ln>
                <a:solidFill>
                  <a:srgbClr val="000000"/>
                </a:solidFill>
                <a:effectLst/>
                <a:uLnTx/>
                <a:uFillTx/>
              </a:rPr>
              <a:t> </a:t>
            </a:r>
            <a:r>
              <a:rPr dirty="0" err="1">
                <a:ln>
                  <a:noFill/>
                </a:ln>
                <a:solidFill>
                  <a:srgbClr val="000000"/>
                </a:solidFill>
                <a:effectLst/>
                <a:uLnTx/>
                <a:uFillTx/>
              </a:rPr>
              <a:t>puedes</a:t>
            </a:r>
            <a:r>
              <a:rPr dirty="0">
                <a:ln>
                  <a:noFill/>
                </a:ln>
                <a:solidFill>
                  <a:srgbClr val="000000"/>
                </a:solidFill>
                <a:effectLst/>
                <a:uLnTx/>
                <a:uFillTx/>
              </a:rPr>
              <a:t> </a:t>
            </a:r>
            <a:r>
              <a:rPr dirty="0" err="1">
                <a:ln>
                  <a:noFill/>
                </a:ln>
                <a:solidFill>
                  <a:srgbClr val="000000"/>
                </a:solidFill>
                <a:effectLst/>
                <a:uLnTx/>
                <a:uFillTx/>
              </a:rPr>
              <a:t>integrar</a:t>
            </a:r>
            <a:r>
              <a:rPr dirty="0">
                <a:ln>
                  <a:noFill/>
                </a:ln>
                <a:solidFill>
                  <a:srgbClr val="000000"/>
                </a:solidFill>
                <a:effectLst/>
                <a:uLnTx/>
                <a:uFillTx/>
              </a:rPr>
              <a:t> la </a:t>
            </a:r>
            <a:r>
              <a:rPr dirty="0" err="1">
                <a:ln>
                  <a:noFill/>
                </a:ln>
                <a:solidFill>
                  <a:srgbClr val="000000"/>
                </a:solidFill>
                <a:effectLst/>
                <a:uLnTx/>
                <a:uFillTx/>
              </a:rPr>
              <a:t>atención</a:t>
            </a:r>
            <a:r>
              <a:rPr dirty="0">
                <a:ln>
                  <a:noFill/>
                </a:ln>
                <a:solidFill>
                  <a:srgbClr val="000000"/>
                </a:solidFill>
                <a:effectLst/>
                <a:uLnTx/>
                <a:uFillTx/>
              </a:rPr>
              <a:t> plena </a:t>
            </a:r>
            <a:r>
              <a:rPr dirty="0" err="1">
                <a:ln>
                  <a:noFill/>
                </a:ln>
                <a:solidFill>
                  <a:srgbClr val="000000"/>
                </a:solidFill>
                <a:effectLst/>
                <a:uLnTx/>
                <a:uFillTx/>
              </a:rPr>
              <a:t>en</a:t>
            </a:r>
            <a:r>
              <a:rPr dirty="0">
                <a:ln>
                  <a:noFill/>
                </a:ln>
                <a:solidFill>
                  <a:srgbClr val="000000"/>
                </a:solidFill>
                <a:effectLst/>
                <a:uLnTx/>
                <a:uFillTx/>
              </a:rPr>
              <a:t> la</a:t>
            </a:r>
            <a:r>
              <a:rPr dirty="0"/>
              <a:t> </a:t>
            </a:r>
            <a:r>
              <a:rPr dirty="0" err="1">
                <a:ln>
                  <a:noFill/>
                </a:ln>
                <a:solidFill>
                  <a:srgbClr val="000000"/>
                </a:solidFill>
                <a:effectLst/>
                <a:uLnTx/>
                <a:uFillTx/>
              </a:rPr>
              <a:t>vida</a:t>
            </a:r>
            <a:r>
              <a:rPr dirty="0">
                <a:ln>
                  <a:noFill/>
                </a:ln>
                <a:solidFill>
                  <a:srgbClr val="000000"/>
                </a:solidFill>
                <a:effectLst/>
                <a:uLnTx/>
                <a:uFillTx/>
              </a:rPr>
              <a:t> </a:t>
            </a:r>
            <a:r>
              <a:rPr dirty="0" err="1">
                <a:ln>
                  <a:noFill/>
                </a:ln>
                <a:solidFill>
                  <a:srgbClr val="000000"/>
                </a:solidFill>
                <a:effectLst/>
                <a:uLnTx/>
                <a:uFillTx/>
              </a:rPr>
              <a:t>diaria</a:t>
            </a:r>
            <a:r>
              <a:rPr dirty="0">
                <a:ln>
                  <a:noFill/>
                </a:ln>
                <a:solidFill>
                  <a:srgbClr val="000000"/>
                </a:solidFill>
                <a:effectLst/>
                <a:uLnTx/>
                <a:uFillTx/>
              </a:rPr>
              <a:t> y </a:t>
            </a:r>
            <a:r>
              <a:rPr dirty="0" err="1">
                <a:ln>
                  <a:noFill/>
                </a:ln>
                <a:solidFill>
                  <a:srgbClr val="000000"/>
                </a:solidFill>
                <a:effectLst/>
                <a:uLnTx/>
                <a:uFillTx/>
              </a:rPr>
              <a:t>en</a:t>
            </a:r>
            <a:r>
              <a:rPr dirty="0">
                <a:ln>
                  <a:noFill/>
                </a:ln>
                <a:solidFill>
                  <a:srgbClr val="000000"/>
                </a:solidFill>
                <a:effectLst/>
                <a:uLnTx/>
                <a:uFillTx/>
              </a:rPr>
              <a:t> </a:t>
            </a:r>
            <a:r>
              <a:rPr dirty="0" err="1">
                <a:ln>
                  <a:noFill/>
                </a:ln>
                <a:solidFill>
                  <a:srgbClr val="000000"/>
                </a:solidFill>
                <a:effectLst/>
                <a:uLnTx/>
                <a:uFillTx/>
              </a:rPr>
              <a:t>el</a:t>
            </a:r>
            <a:r>
              <a:rPr dirty="0">
                <a:ln>
                  <a:noFill/>
                </a:ln>
                <a:solidFill>
                  <a:srgbClr val="000000"/>
                </a:solidFill>
                <a:effectLst/>
                <a:uLnTx/>
                <a:uFillTx/>
              </a:rPr>
              <a:t> </a:t>
            </a:r>
            <a:r>
              <a:rPr dirty="0" err="1">
                <a:ln>
                  <a:noFill/>
                </a:ln>
                <a:solidFill>
                  <a:srgbClr val="000000"/>
                </a:solidFill>
                <a:effectLst/>
                <a:uLnTx/>
                <a:uFillTx/>
              </a:rPr>
              <a:t>trabajo</a:t>
            </a:r>
            <a:r>
              <a:rPr dirty="0">
                <a:ln>
                  <a:noFill/>
                </a:ln>
                <a:solidFill>
                  <a:srgbClr val="000000"/>
                </a:solidFill>
                <a:effectLst/>
                <a:uLnTx/>
                <a:uFillTx/>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pPr>
            <a:endParaRPr kumimoji="0" sz="2200" b="0" i="0" u="none" strike="noStrike" kern="0" cap="none" normalizeH="0" baseline="0" dirty="0">
              <a:ln>
                <a:noFill/>
              </a:ln>
              <a:solidFill>
                <a:srgbClr val="000000"/>
              </a:solidFill>
              <a:effectLst/>
              <a:uLnTx/>
              <a:uFillTx/>
              <a:latin typeface="Helvetica Neue" panose="020B0604020202020204" charset="0"/>
              <a:ea typeface="Helvetica Neue"/>
              <a:cs typeface="Helvetica Neue"/>
              <a:sym typeface="Helvetica Neue"/>
            </a:endParaRP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sz="2200">
                <a:ln>
                  <a:noFill/>
                </a:ln>
                <a:solidFill>
                  <a:srgbClr val="000000"/>
                </a:solidFill>
                <a:effectLst/>
                <a:uLnTx/>
                <a:uFillTx/>
                <a:latin typeface="Helvetica Neue" panose="020B0604020202020204" charset="0"/>
                <a:ea typeface="Helvetica Neue"/>
                <a:cs typeface="Helvetica Neue"/>
                <a:sym typeface="Helvetica Neue"/>
              </a:defRPr>
            </a:pPr>
            <a:r>
              <a:rPr lang="es-ES" dirty="0"/>
              <a:t>Estar siempre </a:t>
            </a:r>
            <a:r>
              <a:rPr dirty="0"/>
              <a:t>disponible por </a:t>
            </a:r>
            <a:r>
              <a:rPr dirty="0" err="1"/>
              <a:t>teléfono</a:t>
            </a:r>
            <a:endParaRPr dirty="0"/>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sz="2200">
                <a:ln>
                  <a:noFill/>
                </a:ln>
                <a:solidFill>
                  <a:srgbClr val="000000"/>
                </a:solidFill>
                <a:effectLst/>
                <a:uLnTx/>
                <a:uFillTx/>
                <a:latin typeface="Helvetica Neue" panose="020B0604020202020204" charset="0"/>
                <a:ea typeface="Helvetica Neue"/>
                <a:cs typeface="Helvetica Neue"/>
                <a:sym typeface="Helvetica Neue"/>
              </a:defRPr>
            </a:pPr>
            <a:r>
              <a:rPr dirty="0" err="1"/>
              <a:t>Trabajar</a:t>
            </a:r>
            <a:r>
              <a:rPr dirty="0"/>
              <a:t> sin </a:t>
            </a:r>
            <a:r>
              <a:rPr dirty="0" err="1"/>
              <a:t>descansos</a:t>
            </a:r>
            <a:endParaRPr dirty="0"/>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sz="2200" b="1">
                <a:ln>
                  <a:noFill/>
                </a:ln>
                <a:solidFill>
                  <a:srgbClr val="000000"/>
                </a:solidFill>
                <a:effectLst/>
                <a:uLnTx/>
                <a:uFillTx/>
                <a:latin typeface="Helvetica Neue" panose="020B0604020202020204" charset="0"/>
                <a:ea typeface="Helvetica Neue"/>
                <a:cs typeface="Helvetica Neue"/>
                <a:sym typeface="Helvetica Neue"/>
              </a:defRPr>
            </a:pPr>
            <a:r>
              <a:rPr dirty="0" err="1"/>
              <a:t>Planifica</a:t>
            </a:r>
            <a:r>
              <a:rPr lang="es-ES" dirty="0"/>
              <a:t>r </a:t>
            </a:r>
            <a:r>
              <a:rPr dirty="0" err="1"/>
              <a:t>descansos</a:t>
            </a:r>
            <a:r>
              <a:rPr dirty="0"/>
              <a:t> para </a:t>
            </a:r>
            <a:r>
              <a:rPr dirty="0" err="1"/>
              <a:t>entrenar</a:t>
            </a:r>
            <a:r>
              <a:rPr dirty="0"/>
              <a:t> </a:t>
            </a:r>
            <a:r>
              <a:rPr lang="es-ES" dirty="0"/>
              <a:t>el </a:t>
            </a:r>
            <a:r>
              <a:rPr dirty="0"/>
              <a:t>mindfulness</a:t>
            </a:r>
          </a:p>
        </p:txBody>
      </p:sp>
      <p:sp>
        <p:nvSpPr>
          <p:cNvPr id="2" name="Google Shape;534;p11">
            <a:extLst>
              <a:ext uri="{FF2B5EF4-FFF2-40B4-BE49-F238E27FC236}">
                <a16:creationId xmlns:a16="http://schemas.microsoft.com/office/drawing/2014/main" id="{5811333A-5C1A-859E-BCB5-788B4EE7B4FB}"/>
              </a:ext>
            </a:extLst>
          </p:cNvPr>
          <p:cNvSpPr/>
          <p:nvPr/>
        </p:nvSpPr>
        <p:spPr>
          <a:xfrm>
            <a:off x="1296000" y="6012000"/>
            <a:ext cx="7740000" cy="2736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startAt="2"/>
              <a:tabLst>
                <a:tab pos="357188" algn="l"/>
              </a:tabLst>
              <a:defRPr sz="2400" b="1">
                <a:latin typeface="Helvetica Neue" panose="020B0604020202020204" charset="0"/>
                <a:ea typeface="Helvetica Neue"/>
                <a:cs typeface="Helvetica Neue"/>
                <a:sym typeface="Helvetica Neue"/>
              </a:defRPr>
            </a:pPr>
            <a:r>
              <a:rPr dirty="0"/>
              <a:t>¿</a:t>
            </a:r>
            <a:r>
              <a:rPr dirty="0" err="1"/>
              <a:t>Cuál</a:t>
            </a:r>
            <a:r>
              <a:rPr dirty="0"/>
              <a:t> de los </a:t>
            </a:r>
            <a:r>
              <a:rPr dirty="0" err="1"/>
              <a:t>siguientes</a:t>
            </a:r>
            <a:r>
              <a:rPr dirty="0"/>
              <a:t> </a:t>
            </a:r>
            <a:r>
              <a:rPr dirty="0" err="1"/>
              <a:t>comportamientos</a:t>
            </a:r>
            <a:r>
              <a:rPr dirty="0"/>
              <a:t> no </a:t>
            </a:r>
            <a:r>
              <a:rPr dirty="0" err="1"/>
              <a:t>contribuye</a:t>
            </a:r>
            <a:r>
              <a:rPr dirty="0"/>
              <a:t> al </a:t>
            </a:r>
            <a:r>
              <a:rPr dirty="0" err="1"/>
              <a:t>comportamiento</a:t>
            </a:r>
            <a:r>
              <a:rPr dirty="0"/>
              <a:t> </a:t>
            </a:r>
            <a:r>
              <a:rPr lang="es-ES" dirty="0"/>
              <a:t>intraemprendedor</a:t>
            </a:r>
            <a:r>
              <a:rPr dirty="0"/>
              <a:t>?</a:t>
            </a:r>
            <a:endParaRPr b="1" dirty="0">
              <a:latin typeface="Helvetica Neue" panose="020B0604020202020204" charset="0"/>
            </a:endParaRPr>
          </a:p>
          <a:p>
            <a:pPr marL="342900" marR="0" lvl="0" indent="-190500" algn="l" rtl="0">
              <a:lnSpc>
                <a:spcPct val="100000"/>
              </a:lnSpc>
              <a:spcBef>
                <a:spcPts val="0"/>
              </a:spcBef>
              <a:spcAft>
                <a:spcPts val="0"/>
              </a:spcAft>
              <a:buClr>
                <a:srgbClr val="000000"/>
              </a:buClr>
              <a:buSzPts val="2400"/>
              <a:buFont typeface="Arial"/>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defRPr sz="2200">
                <a:latin typeface="Helvetica Neue" panose="020B0604020202020204" charset="0"/>
                <a:ea typeface="Helvetica Neue"/>
                <a:cs typeface="Helvetica Neue"/>
                <a:sym typeface="Helvetica Neue"/>
              </a:defRPr>
            </a:pPr>
            <a:r>
              <a:rPr dirty="0"/>
              <a:t>Apertura </a:t>
            </a:r>
            <a:r>
              <a:rPr dirty="0" err="1"/>
              <a:t>en</a:t>
            </a:r>
            <a:r>
              <a:rPr dirty="0"/>
              <a:t> las </a:t>
            </a:r>
            <a:r>
              <a:rPr dirty="0" err="1"/>
              <a:t>conversaciones</a:t>
            </a: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defRPr sz="2200">
                <a:latin typeface="Helvetica Neue" panose="020B0604020202020204" charset="0"/>
                <a:ea typeface="Helvetica Neue"/>
                <a:cs typeface="Helvetica Neue"/>
                <a:sym typeface="Helvetica Neue"/>
              </a:defRPr>
            </a:pPr>
            <a:r>
              <a:rPr dirty="0" err="1"/>
              <a:t>Conciencia</a:t>
            </a:r>
            <a:r>
              <a:rPr dirty="0"/>
              <a:t> de sus </a:t>
            </a:r>
            <a:r>
              <a:rPr dirty="0" err="1"/>
              <a:t>propias</a:t>
            </a:r>
            <a:r>
              <a:rPr dirty="0"/>
              <a:t> </a:t>
            </a:r>
            <a:r>
              <a:rPr dirty="0" err="1"/>
              <a:t>fortalezas</a:t>
            </a:r>
            <a:r>
              <a:rPr dirty="0"/>
              <a:t> y </a:t>
            </a:r>
            <a:r>
              <a:rPr dirty="0" err="1"/>
              <a:t>debilidades</a:t>
            </a:r>
            <a:r>
              <a:rPr dirty="0">
                <a:solidFill>
                  <a:srgbClr val="000000"/>
                </a:solidFill>
              </a:rPr>
              <a:t> </a:t>
            </a:r>
          </a:p>
          <a:p>
            <a:pPr marL="342900" lvl="0" indent="-342900">
              <a:buSzPct val="100000"/>
              <a:buBlip>
                <a:blip r:embed="rId3"/>
              </a:buBlip>
              <a:defRPr sz="2200" b="1">
                <a:latin typeface="Helvetica Neue" panose="020B0604020202020204" charset="0"/>
                <a:ea typeface="Helvetica Neue"/>
                <a:cs typeface="Helvetica Neue"/>
                <a:sym typeface="Helvetica Neue"/>
              </a:defRPr>
            </a:pPr>
            <a:r>
              <a:rPr dirty="0" err="1"/>
              <a:t>Insistencia</a:t>
            </a:r>
            <a:r>
              <a:rPr dirty="0"/>
              <a:t> </a:t>
            </a:r>
            <a:r>
              <a:rPr dirty="0" err="1"/>
              <a:t>en</a:t>
            </a:r>
            <a:r>
              <a:rPr dirty="0"/>
              <a:t> </a:t>
            </a:r>
            <a:r>
              <a:rPr dirty="0" err="1"/>
              <a:t>el</a:t>
            </a:r>
            <a:r>
              <a:rPr dirty="0"/>
              <a:t> </a:t>
            </a:r>
            <a:r>
              <a:rPr dirty="0" err="1"/>
              <a:t>comportamiento</a:t>
            </a:r>
            <a:r>
              <a:rPr dirty="0"/>
              <a:t> </a:t>
            </a:r>
            <a:r>
              <a:rPr dirty="0" err="1"/>
              <a:t>tradicional</a:t>
            </a:r>
            <a:endParaRPr dirty="0"/>
          </a:p>
        </p:txBody>
      </p:sp>
    </p:spTree>
    <p:extLst>
      <p:ext uri="{BB962C8B-B14F-4D97-AF65-F5344CB8AC3E}">
        <p14:creationId xmlns:p14="http://schemas.microsoft.com/office/powerpoint/2010/main" val="2570406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2"/>
          <p:cNvSpPr txBox="1"/>
          <p:nvPr/>
        </p:nvSpPr>
        <p:spPr>
          <a:xfrm>
            <a:off x="1296000" y="1548000"/>
            <a:ext cx="38944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err="1"/>
              <a:t>Resum</a:t>
            </a:r>
            <a:r>
              <a:rPr lang="es-ES" dirty="0"/>
              <a:t>iendo</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69" name="Google Shape;569;p12"/>
          <p:cNvSpPr txBox="1"/>
          <p:nvPr/>
        </p:nvSpPr>
        <p:spPr>
          <a:xfrm>
            <a:off x="1296000" y="2304000"/>
            <a:ext cx="7032600" cy="523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¡Bien </a:t>
            </a:r>
            <a:r>
              <a:rPr dirty="0" err="1"/>
              <a:t>hecho</a:t>
            </a:r>
            <a:r>
              <a:rPr dirty="0"/>
              <a:t>! </a:t>
            </a:r>
            <a:r>
              <a:rPr dirty="0" err="1"/>
              <a:t>Ahora</a:t>
            </a:r>
            <a:r>
              <a:rPr dirty="0"/>
              <a:t> sabes </a:t>
            </a:r>
            <a:r>
              <a:rPr dirty="0" err="1"/>
              <a:t>más</a:t>
            </a:r>
            <a:r>
              <a:rPr dirty="0"/>
              <a:t> </a:t>
            </a:r>
            <a:r>
              <a:rPr dirty="0" err="1"/>
              <a:t>sobre</a:t>
            </a:r>
            <a:r>
              <a:rPr dirty="0"/>
              <a:t>:</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570" name="Google Shape;570;p12"/>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3" name="Google Shape;98;p4">
            <a:extLst>
              <a:ext uri="{FF2B5EF4-FFF2-40B4-BE49-F238E27FC236}">
                <a16:creationId xmlns:a16="http://schemas.microsoft.com/office/drawing/2014/main" id="{1A1B7B9D-9023-239C-34E7-12FF2965B3C1}"/>
              </a:ext>
            </a:extLst>
          </p:cNvPr>
          <p:cNvSpPr txBox="1"/>
          <p:nvPr/>
        </p:nvSpPr>
        <p:spPr>
          <a:xfrm>
            <a:off x="1296000" y="3384000"/>
            <a:ext cx="9576000" cy="53640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00000"/>
              </a:lnSpc>
              <a:spcBef>
                <a:spcPts val="0"/>
              </a:spcBef>
              <a:spcAft>
                <a:spcPts val="1000"/>
              </a:spcAft>
              <a:buClr>
                <a:srgbClr val="000000"/>
              </a:buClr>
              <a:buSzPct val="100000"/>
              <a:buBlip>
                <a:blip r:embed="rId4"/>
              </a:buBlip>
              <a:defRPr sz="2400">
                <a:solidFill>
                  <a:schemeClr val="dk1"/>
                </a:solidFill>
                <a:latin typeface="Helvetica Neue" panose="020B0604020202020204" charset="0"/>
                <a:ea typeface="Helvetica Neue"/>
                <a:cs typeface="Helvetica Neue"/>
                <a:sym typeface="Helvetica Neue"/>
              </a:defRPr>
            </a:pPr>
            <a:r>
              <a:rPr dirty="0"/>
              <a:t>Las </a:t>
            </a:r>
            <a:r>
              <a:rPr dirty="0" err="1"/>
              <a:t>características</a:t>
            </a:r>
            <a:r>
              <a:rPr dirty="0"/>
              <a:t> de un </a:t>
            </a:r>
            <a:r>
              <a:rPr dirty="0" err="1"/>
              <a:t>intraemprendedor</a:t>
            </a:r>
            <a:endParaRPr dirty="0"/>
          </a:p>
          <a:p>
            <a:pPr marL="628650" marR="0" lvl="0" indent="-628650" algn="l" rtl="0">
              <a:lnSpc>
                <a:spcPct val="100000"/>
              </a:lnSpc>
              <a:spcBef>
                <a:spcPts val="0"/>
              </a:spcBef>
              <a:spcAft>
                <a:spcPts val="1000"/>
              </a:spcAft>
              <a:buClr>
                <a:srgbClr val="000000"/>
              </a:buClr>
              <a:buSzPct val="100000"/>
              <a:buBlip>
                <a:blip r:embed="rId4"/>
              </a:buBlip>
              <a:defRPr sz="2400">
                <a:solidFill>
                  <a:schemeClr val="dk1"/>
                </a:solidFill>
                <a:latin typeface="Helvetica Neue" panose="020B0604020202020204" charset="0"/>
                <a:ea typeface="Helvetica Neue"/>
                <a:cs typeface="Helvetica Neue"/>
                <a:sym typeface="Helvetica Neue"/>
              </a:defRPr>
            </a:pPr>
            <a:r>
              <a:rPr dirty="0"/>
              <a:t>El valor </a:t>
            </a:r>
            <a:r>
              <a:rPr dirty="0" err="1"/>
              <a:t>añadido</a:t>
            </a:r>
            <a:r>
              <a:rPr dirty="0"/>
              <a:t> de </a:t>
            </a:r>
            <a:r>
              <a:rPr dirty="0" err="1"/>
              <a:t>pensar</a:t>
            </a:r>
            <a:r>
              <a:rPr dirty="0"/>
              <a:t> y </a:t>
            </a:r>
            <a:r>
              <a:rPr dirty="0" err="1"/>
              <a:t>actuar</a:t>
            </a:r>
            <a:r>
              <a:rPr dirty="0"/>
              <a:t> </a:t>
            </a:r>
            <a:r>
              <a:rPr dirty="0" err="1"/>
              <a:t>como</a:t>
            </a:r>
            <a:r>
              <a:rPr dirty="0"/>
              <a:t> </a:t>
            </a:r>
            <a:r>
              <a:rPr lang="es-ES" dirty="0"/>
              <a:t>un </a:t>
            </a:r>
            <a:r>
              <a:rPr dirty="0" err="1"/>
              <a:t>intraemprendedor</a:t>
            </a:r>
            <a:endParaRPr dirty="0"/>
          </a:p>
          <a:p>
            <a:pPr marL="628650" indent="-628650">
              <a:spcAft>
                <a:spcPts val="1000"/>
              </a:spcAft>
              <a:buSzPct val="100000"/>
              <a:buBlip>
                <a:blip r:embed="rId4"/>
              </a:buBlip>
              <a:defRPr sz="2400">
                <a:latin typeface="Helvetica Neue" panose="020B0604020202020204" charset="0"/>
                <a:ea typeface="Helvetica Neue"/>
                <a:cs typeface="Helvetica Neue"/>
                <a:sym typeface="Helvetica Neue"/>
              </a:defRPr>
            </a:pPr>
            <a:r>
              <a:rPr lang="es-ES" dirty="0"/>
              <a:t>El desarrollo p</a:t>
            </a:r>
            <a:r>
              <a:rPr dirty="0" err="1">
                <a:solidFill>
                  <a:srgbClr val="000000"/>
                </a:solidFill>
              </a:rPr>
              <a:t>ersonal</a:t>
            </a:r>
            <a:r>
              <a:rPr dirty="0">
                <a:solidFill>
                  <a:srgbClr val="000000"/>
                </a:solidFill>
              </a:rPr>
              <a:t> </a:t>
            </a:r>
            <a:r>
              <a:rPr dirty="0" err="1">
                <a:solidFill>
                  <a:srgbClr val="000000"/>
                </a:solidFill>
              </a:rPr>
              <a:t>como</a:t>
            </a:r>
            <a:r>
              <a:rPr dirty="0">
                <a:solidFill>
                  <a:srgbClr val="000000"/>
                </a:solidFill>
              </a:rPr>
              <a:t> </a:t>
            </a:r>
            <a:r>
              <a:rPr dirty="0" err="1">
                <a:solidFill>
                  <a:srgbClr val="000000"/>
                </a:solidFill>
              </a:rPr>
              <a:t>condición</a:t>
            </a:r>
            <a:r>
              <a:rPr dirty="0">
                <a:solidFill>
                  <a:srgbClr val="000000"/>
                </a:solidFill>
              </a:rPr>
              <a:t> previa</a:t>
            </a:r>
            <a:r>
              <a:rPr dirty="0">
                <a:solidFill>
                  <a:schemeClr val="dk1"/>
                </a:solidFill>
              </a:rPr>
              <a:t> para </a:t>
            </a:r>
            <a:r>
              <a:rPr dirty="0" err="1">
                <a:solidFill>
                  <a:schemeClr val="dk1"/>
                </a:solidFill>
              </a:rPr>
              <a:t>el</a:t>
            </a:r>
            <a:r>
              <a:rPr dirty="0">
                <a:solidFill>
                  <a:schemeClr val="dk1"/>
                </a:solidFill>
              </a:rPr>
              <a:t> </a:t>
            </a:r>
            <a:r>
              <a:rPr dirty="0" err="1">
                <a:solidFill>
                  <a:schemeClr val="dk1"/>
                </a:solidFill>
              </a:rPr>
              <a:t>comportamiento</a:t>
            </a:r>
            <a:r>
              <a:rPr dirty="0">
                <a:solidFill>
                  <a:schemeClr val="dk1"/>
                </a:solidFill>
              </a:rPr>
              <a:t> intrapreneurial</a:t>
            </a:r>
          </a:p>
          <a:p>
            <a:pPr marL="628650" marR="0" lvl="0" indent="-628650" algn="l" rtl="0">
              <a:lnSpc>
                <a:spcPct val="100000"/>
              </a:lnSpc>
              <a:spcBef>
                <a:spcPts val="0"/>
              </a:spcBef>
              <a:spcAft>
                <a:spcPts val="1000"/>
              </a:spcAft>
              <a:buClr>
                <a:srgbClr val="000000"/>
              </a:buClr>
              <a:buSzPct val="100000"/>
              <a:buBlip>
                <a:blip r:embed="rId4"/>
              </a:buBlip>
              <a:defRPr sz="2400">
                <a:solidFill>
                  <a:schemeClr val="dk1"/>
                </a:solidFill>
                <a:latin typeface="Helvetica Neue" panose="020B0604020202020204" charset="0"/>
                <a:ea typeface="Helvetica Neue"/>
                <a:cs typeface="Helvetica Neue"/>
                <a:sym typeface="Helvetica Neue"/>
              </a:defRPr>
            </a:pPr>
            <a:r>
              <a:rPr dirty="0"/>
              <a:t>El </a:t>
            </a:r>
            <a:r>
              <a:rPr dirty="0" err="1"/>
              <a:t>significado</a:t>
            </a:r>
            <a:r>
              <a:rPr dirty="0"/>
              <a:t> y las </a:t>
            </a:r>
            <a:r>
              <a:rPr dirty="0" err="1"/>
              <a:t>dimensiones</a:t>
            </a:r>
            <a:r>
              <a:rPr dirty="0"/>
              <a:t> </a:t>
            </a:r>
            <a:r>
              <a:rPr dirty="0" err="1"/>
              <a:t>más</a:t>
            </a:r>
            <a:r>
              <a:rPr dirty="0"/>
              <a:t> </a:t>
            </a:r>
            <a:r>
              <a:rPr dirty="0" err="1"/>
              <a:t>importantes</a:t>
            </a:r>
            <a:r>
              <a:rPr dirty="0"/>
              <a:t> de la </a:t>
            </a:r>
            <a:r>
              <a:rPr dirty="0" err="1"/>
              <a:t>atención</a:t>
            </a:r>
            <a:r>
              <a:rPr dirty="0"/>
              <a:t> plena</a:t>
            </a:r>
          </a:p>
          <a:p>
            <a:pPr marL="628650" marR="0" lvl="0" indent="-628650" algn="l" rtl="0">
              <a:lnSpc>
                <a:spcPct val="100000"/>
              </a:lnSpc>
              <a:spcBef>
                <a:spcPts val="0"/>
              </a:spcBef>
              <a:spcAft>
                <a:spcPts val="1000"/>
              </a:spcAft>
              <a:buClr>
                <a:srgbClr val="000000"/>
              </a:buClr>
              <a:buSzPct val="100000"/>
              <a:buBlip>
                <a:blip r:embed="rId4"/>
              </a:buBlip>
              <a:defRPr sz="2400">
                <a:solidFill>
                  <a:schemeClr val="dk1"/>
                </a:solidFill>
                <a:latin typeface="Helvetica Neue" panose="020B0604020202020204" charset="0"/>
                <a:ea typeface="Helvetica Neue"/>
                <a:cs typeface="Helvetica Neue"/>
                <a:sym typeface="Helvetica Neue"/>
              </a:defRPr>
            </a:pPr>
            <a:r>
              <a:rPr dirty="0"/>
              <a:t>Los </a:t>
            </a:r>
            <a:r>
              <a:rPr dirty="0" err="1"/>
              <a:t>efectos</a:t>
            </a:r>
            <a:r>
              <a:rPr dirty="0"/>
              <a:t> </a:t>
            </a:r>
            <a:r>
              <a:rPr dirty="0" err="1"/>
              <a:t>positivos</a:t>
            </a:r>
            <a:r>
              <a:rPr dirty="0"/>
              <a:t> de la </a:t>
            </a:r>
            <a:r>
              <a:rPr dirty="0" err="1"/>
              <a:t>atención</a:t>
            </a:r>
            <a:r>
              <a:rPr dirty="0"/>
              <a:t> plena</a:t>
            </a:r>
            <a:endParaRPr sz="2400" b="0" i="0" u="none" strike="noStrike" cap="none" dirty="0">
              <a:solidFill>
                <a:schemeClr val="dk1"/>
              </a:solidFill>
              <a:latin typeface="Helvetica Neue" panose="020B0604020202020204" charset="0"/>
              <a:ea typeface="Helvetica Neue"/>
              <a:cs typeface="Helvetica Neue"/>
              <a:sym typeface="Helvetica Neue"/>
            </a:endParaRPr>
          </a:p>
          <a:p>
            <a:pPr marL="628650" marR="0" lvl="0" indent="-628650" algn="l" rtl="0">
              <a:lnSpc>
                <a:spcPct val="100000"/>
              </a:lnSpc>
              <a:spcBef>
                <a:spcPts val="0"/>
              </a:spcBef>
              <a:spcAft>
                <a:spcPts val="1000"/>
              </a:spcAft>
              <a:buClr>
                <a:srgbClr val="000000"/>
              </a:buClr>
              <a:buSzPct val="100000"/>
              <a:buBlip>
                <a:blip r:embed="rId4"/>
              </a:buBlip>
              <a:defRPr sz="2400">
                <a:solidFill>
                  <a:schemeClr val="dk1"/>
                </a:solidFill>
                <a:latin typeface="Helvetica Neue" panose="020B0604020202020204" charset="0"/>
                <a:ea typeface="Helvetica Neue"/>
                <a:cs typeface="Helvetica Neue"/>
                <a:sym typeface="Helvetica Neue"/>
              </a:defRPr>
            </a:pPr>
            <a:r>
              <a:rPr dirty="0"/>
              <a:t>El </a:t>
            </a:r>
            <a:r>
              <a:rPr dirty="0" err="1"/>
              <a:t>significado</a:t>
            </a:r>
            <a:r>
              <a:rPr dirty="0"/>
              <a:t> y las </a:t>
            </a:r>
            <a:r>
              <a:rPr dirty="0" err="1"/>
              <a:t>dimensiones</a:t>
            </a:r>
            <a:r>
              <a:rPr dirty="0"/>
              <a:t> </a:t>
            </a:r>
            <a:r>
              <a:rPr dirty="0" err="1"/>
              <a:t>más</a:t>
            </a:r>
            <a:r>
              <a:rPr dirty="0"/>
              <a:t> </a:t>
            </a:r>
            <a:r>
              <a:rPr dirty="0" err="1"/>
              <a:t>importantes</a:t>
            </a:r>
            <a:r>
              <a:rPr dirty="0"/>
              <a:t> de la </a:t>
            </a:r>
            <a:r>
              <a:rPr dirty="0" err="1"/>
              <a:t>autoconciencia</a:t>
            </a:r>
            <a:endParaRPr dirty="0"/>
          </a:p>
          <a:p>
            <a:pPr marL="628650" marR="0" lvl="0" indent="-628650" algn="l" rtl="0">
              <a:lnSpc>
                <a:spcPct val="100000"/>
              </a:lnSpc>
              <a:spcBef>
                <a:spcPts val="0"/>
              </a:spcBef>
              <a:spcAft>
                <a:spcPts val="1000"/>
              </a:spcAft>
              <a:buClr>
                <a:srgbClr val="000000"/>
              </a:buClr>
              <a:buSzPct val="100000"/>
              <a:buBlip>
                <a:blip r:embed="rId4"/>
              </a:buBlip>
              <a:defRPr sz="2400">
                <a:solidFill>
                  <a:schemeClr val="dk1"/>
                </a:solidFill>
                <a:latin typeface="Helvetica Neue" panose="020B0604020202020204" charset="0"/>
                <a:ea typeface="Helvetica Neue"/>
                <a:cs typeface="Helvetica Neue"/>
                <a:sym typeface="Helvetica Neue"/>
              </a:defRPr>
            </a:pPr>
            <a:r>
              <a:rPr dirty="0"/>
              <a:t>Las </a:t>
            </a:r>
            <a:r>
              <a:rPr dirty="0" err="1"/>
              <a:t>fases</a:t>
            </a:r>
            <a:r>
              <a:rPr dirty="0"/>
              <a:t> del </a:t>
            </a:r>
            <a:r>
              <a:rPr dirty="0" err="1"/>
              <a:t>desarrollo</a:t>
            </a:r>
            <a:r>
              <a:rPr dirty="0"/>
              <a:t> de la </a:t>
            </a:r>
            <a:r>
              <a:rPr dirty="0" err="1"/>
              <a:t>autoconciencia</a:t>
            </a:r>
            <a:endParaRPr sz="2400" b="0" i="0" u="none" strike="noStrike" cap="none" dirty="0">
              <a:solidFill>
                <a:schemeClr val="dk1"/>
              </a:solidFill>
              <a:latin typeface="Helvetica Neue" panose="020B0604020202020204" charset="0"/>
              <a:ea typeface="Helvetica Neue"/>
              <a:cs typeface="Helvetica Neue"/>
              <a:sym typeface="Helvetica Neue"/>
            </a:endParaRPr>
          </a:p>
          <a:p>
            <a:pPr marL="628650" marR="0" lvl="0" indent="-628650" algn="l" rtl="0">
              <a:lnSpc>
                <a:spcPct val="100000"/>
              </a:lnSpc>
              <a:spcBef>
                <a:spcPts val="0"/>
              </a:spcBef>
              <a:spcAft>
                <a:spcPts val="1000"/>
              </a:spcAft>
              <a:buClr>
                <a:srgbClr val="000000"/>
              </a:buClr>
              <a:buSzPct val="100000"/>
              <a:buBlip>
                <a:blip r:embed="rId4"/>
              </a:buBlip>
              <a:defRPr sz="2400">
                <a:solidFill>
                  <a:schemeClr val="dk1"/>
                </a:solidFill>
                <a:latin typeface="Helvetica Neue" panose="020B0604020202020204" charset="0"/>
                <a:ea typeface="Helvetica Neue"/>
                <a:cs typeface="Helvetica Neue"/>
                <a:sym typeface="Helvetica Neue"/>
              </a:defRPr>
            </a:pPr>
            <a:r>
              <a:rPr lang="es-ES" dirty="0"/>
              <a:t>Cómo </a:t>
            </a:r>
            <a:r>
              <a:rPr dirty="0" err="1"/>
              <a:t>explotar</a:t>
            </a:r>
            <a:r>
              <a:rPr dirty="0"/>
              <a:t> la </a:t>
            </a:r>
            <a:r>
              <a:rPr dirty="0" err="1"/>
              <a:t>atención</a:t>
            </a:r>
            <a:r>
              <a:rPr dirty="0"/>
              <a:t> plena </a:t>
            </a:r>
            <a:r>
              <a:rPr dirty="0" err="1"/>
              <a:t>en</a:t>
            </a:r>
            <a:r>
              <a:rPr dirty="0"/>
              <a:t> la </a:t>
            </a:r>
            <a:r>
              <a:rPr dirty="0" err="1"/>
              <a:t>vida</a:t>
            </a:r>
            <a:r>
              <a:rPr dirty="0"/>
              <a:t> </a:t>
            </a:r>
            <a:r>
              <a:rPr dirty="0" err="1"/>
              <a:t>diaria</a:t>
            </a:r>
            <a:r>
              <a:rPr dirty="0"/>
              <a:t> y </a:t>
            </a:r>
            <a:r>
              <a:rPr dirty="0" err="1"/>
              <a:t>el</a:t>
            </a:r>
            <a:r>
              <a:rPr dirty="0"/>
              <a:t> </a:t>
            </a:r>
            <a:r>
              <a:rPr dirty="0" err="1"/>
              <a:t>trabajo</a:t>
            </a:r>
            <a:endParaRPr dirty="0"/>
          </a:p>
          <a:p>
            <a:pPr marL="628650" indent="-628650">
              <a:spcAft>
                <a:spcPts val="1000"/>
              </a:spcAft>
              <a:buSzPct val="100000"/>
              <a:buBlip>
                <a:blip r:embed="rId4"/>
              </a:buBlip>
              <a:defRPr sz="2400">
                <a:solidFill>
                  <a:schemeClr val="dk1"/>
                </a:solidFill>
                <a:latin typeface="Helvetica Neue" panose="020B0604020202020204" charset="0"/>
                <a:ea typeface="Helvetica Neue"/>
                <a:cs typeface="Helvetica Neue"/>
                <a:sym typeface="Helvetica Neue"/>
              </a:defRPr>
            </a:pPr>
            <a:r>
              <a:rPr lang="es-ES" dirty="0"/>
              <a:t>Cómo </a:t>
            </a:r>
            <a:r>
              <a:rPr dirty="0" err="1"/>
              <a:t>explotar</a:t>
            </a:r>
            <a:r>
              <a:rPr dirty="0"/>
              <a:t> la </a:t>
            </a:r>
            <a:r>
              <a:rPr dirty="0" err="1"/>
              <a:t>autoconciencia</a:t>
            </a:r>
            <a:r>
              <a:rPr dirty="0"/>
              <a:t> </a:t>
            </a:r>
            <a:r>
              <a:rPr dirty="0" err="1"/>
              <a:t>en</a:t>
            </a:r>
            <a:r>
              <a:rPr dirty="0"/>
              <a:t> la </a:t>
            </a:r>
            <a:r>
              <a:rPr dirty="0" err="1"/>
              <a:t>vida</a:t>
            </a:r>
            <a:r>
              <a:rPr dirty="0"/>
              <a:t> </a:t>
            </a:r>
            <a:r>
              <a:rPr dirty="0" err="1"/>
              <a:t>diaria</a:t>
            </a:r>
            <a:r>
              <a:rPr dirty="0"/>
              <a:t> y </a:t>
            </a:r>
            <a:r>
              <a:rPr dirty="0" err="1"/>
              <a:t>el</a:t>
            </a:r>
            <a:r>
              <a:rPr dirty="0"/>
              <a:t> </a:t>
            </a:r>
            <a:r>
              <a:rPr dirty="0" err="1"/>
              <a:t>trabajo</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t>Bibliografía (1)</a:t>
            </a: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534988" marR="0" lvl="0" indent="-534988" algn="l" rtl="0">
              <a:lnSpc>
                <a:spcPct val="100000"/>
              </a:lnSpc>
              <a:spcAft>
                <a:spcPts val="2400"/>
              </a:spcAft>
              <a:buClr>
                <a:srgbClr val="4D94B7"/>
              </a:buClr>
              <a:buSzPct val="105000"/>
              <a:buFont typeface="+mj-lt"/>
              <a:buAutoNum type="arabicParenBoth"/>
              <a:defRPr sz="2400">
                <a:solidFill>
                  <a:srgbClr val="000000"/>
                </a:solidFill>
                <a:latin typeface="Helvetica Neue" panose="020B0604020202020204" charset="0"/>
                <a:ea typeface="Helvetica Neue"/>
                <a:cs typeface="Helvetica Neue"/>
                <a:sym typeface="Helvetica Neue"/>
              </a:defRPr>
            </a:pPr>
            <a:r>
              <a:rPr lang="de-DE" dirty="0"/>
              <a:t>AOK Gesundheitsmagazin (2021). Selbstbewusstsein stärken – die besten Tipps. https://www.aok.de/pk/magazin/wohlbefinden/selbstbewusstsein/selbstbewusstsein-staerken-die-besten-tipps/.</a:t>
            </a:r>
          </a:p>
          <a:p>
            <a:pPr marL="534988" marR="0" lvl="0" indent="-534988" algn="l" rtl="0">
              <a:lnSpc>
                <a:spcPct val="100000"/>
              </a:lnSpc>
              <a:spcAft>
                <a:spcPts val="2400"/>
              </a:spcAft>
              <a:buClr>
                <a:srgbClr val="4D94B7"/>
              </a:buClr>
              <a:buSzPct val="105000"/>
              <a:buFont typeface="+mj-lt"/>
              <a:buAutoNum type="arabicParenBoth"/>
              <a:defRPr sz="2400">
                <a:solidFill>
                  <a:srgbClr val="000000"/>
                </a:solidFill>
                <a:latin typeface="Helvetica Neue" panose="020B0604020202020204" charset="0"/>
                <a:ea typeface="Helvetica Neue"/>
                <a:cs typeface="Helvetica Neue"/>
                <a:sym typeface="Helvetica Neue"/>
              </a:defRPr>
            </a:pPr>
            <a:r>
              <a:rPr lang="de-DE" dirty="0"/>
              <a:t>Bacigalupo, M., </a:t>
            </a:r>
            <a:r>
              <a:rPr lang="de-DE" dirty="0" err="1"/>
              <a:t>Kampylis</a:t>
            </a:r>
            <a:r>
              <a:rPr lang="de-DE" dirty="0"/>
              <a:t>, P., </a:t>
            </a:r>
            <a:r>
              <a:rPr lang="de-DE" dirty="0" err="1"/>
              <a:t>Punie</a:t>
            </a:r>
            <a:r>
              <a:rPr lang="de-DE" dirty="0"/>
              <a:t>, Y. and Van Den Brande, L. (2016). </a:t>
            </a:r>
            <a:r>
              <a:rPr lang="de-DE" dirty="0" err="1"/>
              <a:t>EntreComp</a:t>
            </a:r>
            <a:r>
              <a:rPr lang="de-DE" dirty="0"/>
              <a:t>: The Entrepreneurship Competence Framework. EUR 27939 EN. Luxembourg (Luxembourg): Publications Office </a:t>
            </a:r>
            <a:r>
              <a:rPr lang="de-DE" dirty="0" err="1"/>
              <a:t>of</a:t>
            </a:r>
            <a:r>
              <a:rPr lang="de-DE" dirty="0"/>
              <a:t> </a:t>
            </a:r>
            <a:r>
              <a:rPr lang="de-DE" dirty="0" err="1"/>
              <a:t>the</a:t>
            </a:r>
            <a:r>
              <a:rPr lang="de-DE" dirty="0"/>
              <a:t> European Union; 2016. JRC101581. https://publications.jrc.ec.europa.eu/repository/handle/JRC101581.</a:t>
            </a:r>
          </a:p>
          <a:p>
            <a:pPr marL="534988" marR="0" lvl="0" indent="-534988" algn="l" rtl="0">
              <a:lnSpc>
                <a:spcPct val="100000"/>
              </a:lnSpc>
              <a:spcAft>
                <a:spcPts val="2400"/>
              </a:spcAft>
              <a:buClr>
                <a:srgbClr val="4D94B7"/>
              </a:buClr>
              <a:buSzPct val="105000"/>
              <a:buFont typeface="+mj-lt"/>
              <a:buAutoNum type="arabicParenBoth"/>
              <a:defRPr sz="2400">
                <a:solidFill>
                  <a:srgbClr val="000000"/>
                </a:solidFill>
                <a:latin typeface="Helvetica Neue" panose="020B0604020202020204" charset="0"/>
                <a:ea typeface="Helvetica Neue"/>
                <a:cs typeface="Helvetica Neue"/>
                <a:sym typeface="Helvetica Neue"/>
              </a:defRPr>
            </a:pPr>
            <a:r>
              <a:rPr lang="de-DE" dirty="0"/>
              <a:t>Coles, N. A., Larsen, J. T., &amp; </a:t>
            </a:r>
            <a:r>
              <a:rPr lang="de-DE" dirty="0" err="1"/>
              <a:t>Lench</a:t>
            </a:r>
            <a:r>
              <a:rPr lang="de-DE" dirty="0"/>
              <a:t>, H. C. (2019). A meta-analysis </a:t>
            </a:r>
            <a:r>
              <a:rPr lang="de-DE" dirty="0" err="1"/>
              <a:t>of</a:t>
            </a:r>
            <a:r>
              <a:rPr lang="de-DE" dirty="0"/>
              <a:t> </a:t>
            </a:r>
            <a:r>
              <a:rPr lang="de-DE" dirty="0" err="1"/>
              <a:t>the</a:t>
            </a:r>
            <a:r>
              <a:rPr lang="de-DE" dirty="0"/>
              <a:t> </a:t>
            </a:r>
            <a:r>
              <a:rPr lang="de-DE" dirty="0" err="1"/>
              <a:t>facial</a:t>
            </a:r>
            <a:r>
              <a:rPr lang="de-DE" dirty="0"/>
              <a:t> </a:t>
            </a:r>
            <a:r>
              <a:rPr lang="de-DE" dirty="0" err="1"/>
              <a:t>feedback</a:t>
            </a:r>
            <a:r>
              <a:rPr lang="de-DE" dirty="0"/>
              <a:t> </a:t>
            </a:r>
            <a:r>
              <a:rPr lang="de-DE" dirty="0" err="1"/>
              <a:t>literature</a:t>
            </a:r>
            <a:r>
              <a:rPr lang="de-DE" dirty="0"/>
              <a:t>: </a:t>
            </a:r>
            <a:r>
              <a:rPr lang="de-DE" dirty="0" err="1"/>
              <a:t>Effects</a:t>
            </a:r>
            <a:r>
              <a:rPr lang="de-DE" dirty="0"/>
              <a:t> </a:t>
            </a:r>
            <a:r>
              <a:rPr lang="de-DE" dirty="0" err="1"/>
              <a:t>of</a:t>
            </a:r>
            <a:r>
              <a:rPr lang="de-DE" dirty="0"/>
              <a:t> </a:t>
            </a:r>
            <a:r>
              <a:rPr lang="de-DE" dirty="0" err="1"/>
              <a:t>facial</a:t>
            </a:r>
            <a:r>
              <a:rPr lang="de-DE" dirty="0"/>
              <a:t> </a:t>
            </a:r>
            <a:r>
              <a:rPr lang="de-DE" dirty="0" err="1"/>
              <a:t>feedback</a:t>
            </a:r>
            <a:r>
              <a:rPr lang="de-DE" dirty="0"/>
              <a:t> on emotional </a:t>
            </a:r>
            <a:r>
              <a:rPr lang="de-DE" dirty="0" err="1"/>
              <a:t>experience</a:t>
            </a:r>
            <a:r>
              <a:rPr lang="de-DE" dirty="0"/>
              <a:t> </a:t>
            </a:r>
            <a:r>
              <a:rPr lang="de-DE" dirty="0" err="1"/>
              <a:t>are</a:t>
            </a:r>
            <a:r>
              <a:rPr lang="de-DE" dirty="0"/>
              <a:t> </a:t>
            </a:r>
            <a:r>
              <a:rPr lang="de-DE" dirty="0" err="1"/>
              <a:t>small</a:t>
            </a:r>
            <a:r>
              <a:rPr lang="de-DE" dirty="0"/>
              <a:t> and variable. Psychological Bulletin, 145(6), pp. 610–651. https://doi.org/10.1037/bul0000194.</a:t>
            </a:r>
          </a:p>
          <a:p>
            <a:pPr marL="534988" marR="0" lvl="0" indent="-534988" algn="l" rtl="0">
              <a:lnSpc>
                <a:spcPct val="100000"/>
              </a:lnSpc>
              <a:spcAft>
                <a:spcPts val="2400"/>
              </a:spcAft>
              <a:buClr>
                <a:srgbClr val="4D94B7"/>
              </a:buClr>
              <a:buSzPct val="105000"/>
              <a:buFont typeface="+mj-lt"/>
              <a:buAutoNum type="arabicParenBoth"/>
              <a:defRPr sz="2400">
                <a:solidFill>
                  <a:srgbClr val="000000"/>
                </a:solidFill>
                <a:latin typeface="Helvetica Neue" panose="020B0604020202020204" charset="0"/>
                <a:ea typeface="Helvetica Neue"/>
                <a:cs typeface="Helvetica Neue"/>
                <a:sym typeface="Helvetica Neue"/>
              </a:defRPr>
            </a:pPr>
            <a:r>
              <a:rPr lang="de-DE" dirty="0" err="1"/>
              <a:t>Hisrich</a:t>
            </a:r>
            <a:r>
              <a:rPr lang="de-DE" dirty="0"/>
              <a:t>, R. D. (1990). Entrepreneurship/</a:t>
            </a:r>
            <a:r>
              <a:rPr lang="de-DE" dirty="0" err="1"/>
              <a:t>intrapreneurship</a:t>
            </a:r>
            <a:r>
              <a:rPr lang="de-DE" dirty="0"/>
              <a:t>. American </a:t>
            </a:r>
            <a:r>
              <a:rPr lang="de-DE" dirty="0" err="1"/>
              <a:t>Psychologist</a:t>
            </a:r>
            <a:r>
              <a:rPr lang="de-DE" dirty="0"/>
              <a:t>, 45(2), pp. 209–222.</a:t>
            </a:r>
          </a:p>
          <a:p>
            <a:pPr marL="534988" marR="0" lvl="0" indent="-534988" algn="l" rtl="0">
              <a:lnSpc>
                <a:spcPct val="100000"/>
              </a:lnSpc>
              <a:spcAft>
                <a:spcPts val="2400"/>
              </a:spcAft>
              <a:buClr>
                <a:srgbClr val="4D94B7"/>
              </a:buClr>
              <a:buSzPct val="105000"/>
              <a:buFont typeface="+mj-lt"/>
              <a:buAutoNum type="arabicParenBoth"/>
              <a:defRPr sz="2400">
                <a:solidFill>
                  <a:srgbClr val="000000"/>
                </a:solidFill>
                <a:latin typeface="Helvetica Neue" panose="020B0604020202020204" charset="0"/>
                <a:ea typeface="Helvetica Neue"/>
                <a:cs typeface="Helvetica Neue"/>
                <a:sym typeface="Helvetica Neue"/>
              </a:defRPr>
            </a:pPr>
            <a:r>
              <a:rPr lang="de-DE" dirty="0"/>
              <a:t>Keng, S.-L.; </a:t>
            </a:r>
            <a:r>
              <a:rPr lang="de-DE" dirty="0" err="1"/>
              <a:t>Smoski</a:t>
            </a:r>
            <a:r>
              <a:rPr lang="de-DE" dirty="0"/>
              <a:t>, M. J.; Robins, C. J. (2011). </a:t>
            </a:r>
            <a:r>
              <a:rPr lang="de-DE" dirty="0" err="1"/>
              <a:t>Effects</a:t>
            </a:r>
            <a:r>
              <a:rPr lang="de-DE" dirty="0"/>
              <a:t> </a:t>
            </a:r>
            <a:r>
              <a:rPr lang="de-DE" dirty="0" err="1"/>
              <a:t>of</a:t>
            </a:r>
            <a:r>
              <a:rPr lang="de-DE" dirty="0"/>
              <a:t> </a:t>
            </a:r>
            <a:r>
              <a:rPr lang="de-DE" dirty="0" err="1"/>
              <a:t>Mindfulness</a:t>
            </a:r>
            <a:r>
              <a:rPr lang="de-DE" dirty="0"/>
              <a:t> on Psychological Health: A Review </a:t>
            </a:r>
            <a:r>
              <a:rPr lang="de-DE" dirty="0" err="1"/>
              <a:t>of</a:t>
            </a:r>
            <a:r>
              <a:rPr lang="de-DE" dirty="0"/>
              <a:t> </a:t>
            </a:r>
            <a:r>
              <a:rPr lang="de-DE" dirty="0" err="1"/>
              <a:t>Empirical</a:t>
            </a:r>
            <a:r>
              <a:rPr lang="de-DE" dirty="0"/>
              <a:t> Studies. Clinical </a:t>
            </a:r>
            <a:r>
              <a:rPr lang="de-DE" dirty="0" err="1"/>
              <a:t>Psychology</a:t>
            </a:r>
            <a:r>
              <a:rPr lang="de-DE" dirty="0"/>
              <a:t> Review, 31(6), pp. 1041–1056.</a:t>
            </a:r>
          </a:p>
          <a:p>
            <a:pPr marL="534988" marR="0" lvl="0" indent="-534988" algn="l" rtl="0">
              <a:lnSpc>
                <a:spcPct val="100000"/>
              </a:lnSpc>
              <a:spcAft>
                <a:spcPts val="2400"/>
              </a:spcAft>
              <a:buClr>
                <a:srgbClr val="4D94B7"/>
              </a:buClr>
              <a:buSzPct val="105000"/>
              <a:buFont typeface="+mj-lt"/>
              <a:buAutoNum type="arabicParenBoth"/>
              <a:defRPr sz="2400">
                <a:solidFill>
                  <a:srgbClr val="000000"/>
                </a:solidFill>
                <a:latin typeface="Helvetica Neue" panose="020B0604020202020204" charset="0"/>
                <a:ea typeface="Helvetica Neue"/>
                <a:cs typeface="Helvetica Neue"/>
                <a:sym typeface="Helvetica Neue"/>
              </a:defRPr>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p:nvPr/>
        </p:nvSpPr>
        <p:spPr>
          <a:xfrm>
            <a:off x="12954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a:ea typeface="Helvetica Neue"/>
                <a:cs typeface="Helvetica Neue"/>
                <a:sym typeface="Helvetica Neue"/>
              </a:defRPr>
            </a:pPr>
            <a:r>
              <a:rPr dirty="0" err="1"/>
              <a:t>Objetivos</a:t>
            </a:r>
            <a:endParaRPr sz="4800" b="1" i="0" u="none" strike="noStrike" cap="none" dirty="0">
              <a:solidFill>
                <a:srgbClr val="AED633"/>
              </a:solidFill>
              <a:latin typeface="Helvetica Neue"/>
              <a:ea typeface="Helvetica Neue"/>
              <a:cs typeface="Helvetica Neue"/>
              <a:sym typeface="Helvetica Neue"/>
            </a:endParaRPr>
          </a:p>
        </p:txBody>
      </p:sp>
      <p:sp>
        <p:nvSpPr>
          <p:cNvPr id="98" name="Google Shape;98;p4"/>
          <p:cNvSpPr txBox="1"/>
          <p:nvPr/>
        </p:nvSpPr>
        <p:spPr>
          <a:xfrm>
            <a:off x="1296000" y="4104000"/>
            <a:ext cx="9000939" cy="461624"/>
          </a:xfrm>
          <a:prstGeom prst="rect">
            <a:avLst/>
          </a:prstGeom>
          <a:noFill/>
          <a:ln>
            <a:noFill/>
          </a:ln>
        </p:spPr>
        <p:txBody>
          <a:bodyPr spcFirstLastPara="1" wrap="square" lIns="91425" tIns="45700" rIns="91425" bIns="45700" anchor="t" anchorCtr="0">
            <a:noAutofit/>
          </a:bodyPr>
          <a:lstStyle/>
          <a:p>
            <a:pPr marL="542925" lvl="0" indent="-542925">
              <a:spcAft>
                <a:spcPts val="1800"/>
              </a:spcAft>
              <a:buBlip>
                <a:blip r:embed="rId3"/>
              </a:buBlip>
              <a:defRPr sz="2400">
                <a:latin typeface="Helvetica Neue" panose="020B0604020202020204" charset="0"/>
                <a:ea typeface="Calibri" panose="020F0502020204030204" pitchFamily="34" charset="0"/>
                <a:cs typeface="Times New Roman" panose="02020603050405020304" pitchFamily="18" charset="0"/>
              </a:defRPr>
            </a:pPr>
            <a:r>
              <a:rPr lang="es-ES" dirty="0"/>
              <a:t>Identificar las</a:t>
            </a:r>
            <a:r>
              <a:rPr dirty="0">
                <a:effectLst/>
              </a:rPr>
              <a:t> </a:t>
            </a:r>
            <a:r>
              <a:rPr dirty="0" err="1">
                <a:effectLst/>
              </a:rPr>
              <a:t>características</a:t>
            </a:r>
            <a:r>
              <a:rPr dirty="0">
                <a:effectLst/>
              </a:rPr>
              <a:t> de un </a:t>
            </a:r>
            <a:r>
              <a:rPr dirty="0" err="1">
                <a:effectLst/>
              </a:rPr>
              <a:t>intraemprendedor</a:t>
            </a:r>
            <a:endParaRPr dirty="0">
              <a:effectLst/>
            </a:endParaRPr>
          </a:p>
          <a:p>
            <a:pPr marL="542925" lvl="0" indent="-542925">
              <a:spcAft>
                <a:spcPts val="1800"/>
              </a:spcAft>
              <a:buBlip>
                <a:blip r:embed="rId3"/>
              </a:buBlip>
              <a:defRPr sz="2400">
                <a:latin typeface="Helvetica Neue" panose="020B0604020202020204" charset="0"/>
                <a:ea typeface="Calibri" panose="020F0502020204030204" pitchFamily="34" charset="0"/>
                <a:cs typeface="Times New Roman" panose="02020603050405020304" pitchFamily="18" charset="0"/>
              </a:defRPr>
            </a:pPr>
            <a:r>
              <a:rPr dirty="0"/>
              <a:t>R</a:t>
            </a:r>
            <a:r>
              <a:rPr dirty="0">
                <a:effectLst/>
              </a:rPr>
              <a:t>econ</a:t>
            </a:r>
            <a:r>
              <a:rPr lang="es-ES" dirty="0" err="1">
                <a:effectLst/>
              </a:rPr>
              <a:t>oce</a:t>
            </a:r>
            <a:r>
              <a:rPr dirty="0">
                <a:effectLst/>
              </a:rPr>
              <a:t>r </a:t>
            </a:r>
            <a:r>
              <a:rPr dirty="0" err="1">
                <a:effectLst/>
              </a:rPr>
              <a:t>el</a:t>
            </a:r>
            <a:r>
              <a:rPr dirty="0">
                <a:effectLst/>
              </a:rPr>
              <a:t> valor </a:t>
            </a:r>
            <a:r>
              <a:rPr dirty="0" err="1">
                <a:effectLst/>
              </a:rPr>
              <a:t>añadido</a:t>
            </a:r>
            <a:r>
              <a:rPr dirty="0">
                <a:effectLst/>
              </a:rPr>
              <a:t> de </a:t>
            </a:r>
            <a:r>
              <a:rPr dirty="0" err="1">
                <a:effectLst/>
              </a:rPr>
              <a:t>pensar</a:t>
            </a:r>
            <a:r>
              <a:rPr dirty="0">
                <a:effectLst/>
              </a:rPr>
              <a:t> y </a:t>
            </a:r>
            <a:r>
              <a:rPr dirty="0" err="1">
                <a:effectLst/>
              </a:rPr>
              <a:t>actuar</a:t>
            </a:r>
            <a:r>
              <a:rPr dirty="0">
                <a:effectLst/>
              </a:rPr>
              <a:t> </a:t>
            </a:r>
            <a:r>
              <a:rPr dirty="0" err="1">
                <a:effectLst/>
              </a:rPr>
              <a:t>como</a:t>
            </a:r>
            <a:r>
              <a:rPr lang="es-ES" dirty="0">
                <a:effectLst/>
              </a:rPr>
              <a:t> un</a:t>
            </a:r>
            <a:r>
              <a:rPr dirty="0">
                <a:effectLst/>
              </a:rPr>
              <a:t> </a:t>
            </a:r>
            <a:r>
              <a:rPr dirty="0" err="1">
                <a:effectLst/>
              </a:rPr>
              <a:t>intraemprendedor</a:t>
            </a:r>
            <a:endParaRPr dirty="0">
              <a:effectLst/>
            </a:endParaRPr>
          </a:p>
          <a:p>
            <a:pPr marL="542925" lvl="0" indent="-542925">
              <a:spcAft>
                <a:spcPts val="1800"/>
              </a:spcAft>
              <a:buBlip>
                <a:blip r:embed="rId3"/>
              </a:buBlip>
              <a:defRPr sz="2400">
                <a:latin typeface="Helvetica Neue" panose="020B0604020202020204" charset="0"/>
                <a:ea typeface="Calibri" panose="020F0502020204030204" pitchFamily="34" charset="0"/>
                <a:cs typeface="Times New Roman" panose="02020603050405020304" pitchFamily="18" charset="0"/>
              </a:defRPr>
            </a:pPr>
            <a:r>
              <a:rPr dirty="0" err="1">
                <a:effectLst/>
              </a:rPr>
              <a:t>Conocer</a:t>
            </a:r>
            <a:r>
              <a:rPr dirty="0">
                <a:effectLst/>
              </a:rPr>
              <a:t> </a:t>
            </a:r>
            <a:r>
              <a:rPr dirty="0" err="1">
                <a:effectLst/>
              </a:rPr>
              <a:t>el</a:t>
            </a:r>
            <a:r>
              <a:rPr dirty="0">
                <a:effectLst/>
              </a:rPr>
              <a:t> </a:t>
            </a:r>
            <a:r>
              <a:rPr dirty="0" err="1">
                <a:effectLst/>
              </a:rPr>
              <a:t>significado</a:t>
            </a:r>
            <a:r>
              <a:rPr dirty="0">
                <a:effectLst/>
              </a:rPr>
              <a:t> y las </a:t>
            </a:r>
            <a:r>
              <a:rPr dirty="0" err="1">
                <a:effectLst/>
              </a:rPr>
              <a:t>dimensiones</a:t>
            </a:r>
            <a:r>
              <a:rPr dirty="0">
                <a:effectLst/>
              </a:rPr>
              <a:t> </a:t>
            </a:r>
            <a:r>
              <a:rPr dirty="0" err="1">
                <a:effectLst/>
              </a:rPr>
              <a:t>más</a:t>
            </a:r>
            <a:r>
              <a:rPr dirty="0">
                <a:effectLst/>
              </a:rPr>
              <a:t> </a:t>
            </a:r>
            <a:r>
              <a:rPr dirty="0" err="1">
                <a:effectLst/>
              </a:rPr>
              <a:t>importantes</a:t>
            </a:r>
            <a:r>
              <a:rPr dirty="0">
                <a:effectLst/>
              </a:rPr>
              <a:t> de la </a:t>
            </a:r>
            <a:r>
              <a:rPr dirty="0" err="1">
                <a:effectLst/>
              </a:rPr>
              <a:t>atención</a:t>
            </a:r>
            <a:r>
              <a:rPr dirty="0">
                <a:effectLst/>
              </a:rPr>
              <a:t> plena y la </a:t>
            </a:r>
            <a:r>
              <a:rPr dirty="0" err="1">
                <a:effectLst/>
              </a:rPr>
              <a:t>autoconciencia</a:t>
            </a:r>
            <a:r>
              <a:rPr dirty="0">
                <a:effectLst/>
              </a:rPr>
              <a:t> </a:t>
            </a:r>
            <a:r>
              <a:rPr dirty="0" err="1">
                <a:effectLst/>
              </a:rPr>
              <a:t>en</a:t>
            </a:r>
            <a:r>
              <a:rPr dirty="0">
                <a:effectLst/>
              </a:rPr>
              <a:t> </a:t>
            </a:r>
            <a:r>
              <a:rPr dirty="0" err="1">
                <a:effectLst/>
              </a:rPr>
              <a:t>el</a:t>
            </a:r>
            <a:r>
              <a:rPr dirty="0">
                <a:effectLst/>
              </a:rPr>
              <a:t> </a:t>
            </a:r>
            <a:r>
              <a:rPr dirty="0" err="1">
                <a:effectLst/>
              </a:rPr>
              <a:t>contexto</a:t>
            </a:r>
            <a:r>
              <a:rPr dirty="0">
                <a:effectLst/>
              </a:rPr>
              <a:t> de la </a:t>
            </a:r>
            <a:r>
              <a:rPr dirty="0" err="1">
                <a:effectLst/>
              </a:rPr>
              <a:t>actuación</a:t>
            </a:r>
            <a:r>
              <a:rPr dirty="0">
                <a:effectLst/>
              </a:rPr>
              <a:t> </a:t>
            </a:r>
            <a:r>
              <a:rPr dirty="0" err="1">
                <a:effectLst/>
              </a:rPr>
              <a:t>intraempresarial</a:t>
            </a:r>
            <a:endParaRPr dirty="0">
              <a:effectLst/>
            </a:endParaRPr>
          </a:p>
          <a:p>
            <a:pPr marL="542925" lvl="0" indent="-542925">
              <a:spcAft>
                <a:spcPts val="1800"/>
              </a:spcAft>
              <a:buBlip>
                <a:blip r:embed="rId3"/>
              </a:buBlip>
              <a:defRPr sz="2400">
                <a:effectLst/>
                <a:latin typeface="Helvetica Neue" panose="020B0604020202020204" charset="0"/>
                <a:ea typeface="Calibri" panose="020F0502020204030204" pitchFamily="34" charset="0"/>
                <a:cs typeface="Times New Roman" panose="02020603050405020304" pitchFamily="18" charset="0"/>
              </a:defRPr>
            </a:pPr>
            <a:r>
              <a:rPr dirty="0" err="1"/>
              <a:t>Práctica</a:t>
            </a:r>
            <a:r>
              <a:rPr lang="es-ES" dirty="0"/>
              <a:t>s</a:t>
            </a:r>
            <a:r>
              <a:rPr dirty="0"/>
              <a:t> y </a:t>
            </a:r>
            <a:r>
              <a:rPr dirty="0" err="1"/>
              <a:t>uso</a:t>
            </a:r>
            <a:r>
              <a:rPr lang="es-ES" dirty="0"/>
              <a:t>s</a:t>
            </a:r>
            <a:r>
              <a:rPr dirty="0"/>
              <a:t> </a:t>
            </a:r>
            <a:r>
              <a:rPr dirty="0" err="1"/>
              <a:t>exitosos</a:t>
            </a:r>
            <a:r>
              <a:rPr dirty="0"/>
              <a:t>, </a:t>
            </a:r>
            <a:r>
              <a:rPr dirty="0" err="1"/>
              <a:t>basados</a:t>
            </a:r>
            <a:r>
              <a:rPr dirty="0"/>
              <a:t> </a:t>
            </a:r>
            <a:r>
              <a:rPr dirty="0" err="1"/>
              <a:t>en</a:t>
            </a:r>
            <a:r>
              <a:rPr dirty="0"/>
              <a:t> los </a:t>
            </a:r>
            <a:r>
              <a:rPr dirty="0" err="1"/>
              <a:t>conocimientos</a:t>
            </a:r>
            <a:r>
              <a:rPr dirty="0"/>
              <a:t> del </a:t>
            </a:r>
            <a:r>
              <a:rPr dirty="0" err="1"/>
              <a:t>módulo</a:t>
            </a:r>
            <a:r>
              <a:rPr dirty="0"/>
              <a:t>, para </a:t>
            </a:r>
            <a:r>
              <a:rPr dirty="0" err="1"/>
              <a:t>explotar</a:t>
            </a:r>
            <a:r>
              <a:rPr dirty="0"/>
              <a:t> la </a:t>
            </a:r>
            <a:r>
              <a:rPr dirty="0" err="1"/>
              <a:t>autoconciencia</a:t>
            </a:r>
            <a:r>
              <a:rPr dirty="0"/>
              <a:t> y la </a:t>
            </a:r>
            <a:r>
              <a:rPr dirty="0" err="1"/>
              <a:t>atención</a:t>
            </a:r>
            <a:r>
              <a:rPr dirty="0"/>
              <a:t> plena </a:t>
            </a:r>
            <a:r>
              <a:rPr dirty="0" err="1"/>
              <a:t>en</a:t>
            </a:r>
            <a:r>
              <a:rPr dirty="0"/>
              <a:t> la </a:t>
            </a:r>
            <a:r>
              <a:rPr dirty="0" err="1"/>
              <a:t>vida</a:t>
            </a:r>
            <a:r>
              <a:rPr dirty="0"/>
              <a:t> </a:t>
            </a:r>
            <a:r>
              <a:rPr dirty="0" err="1"/>
              <a:t>diaria</a:t>
            </a:r>
            <a:r>
              <a:rPr dirty="0"/>
              <a:t> y </a:t>
            </a:r>
            <a:r>
              <a:rPr dirty="0" err="1"/>
              <a:t>el</a:t>
            </a:r>
            <a:r>
              <a:rPr dirty="0"/>
              <a:t> </a:t>
            </a:r>
            <a:r>
              <a:rPr dirty="0" err="1"/>
              <a:t>trabajo</a:t>
            </a:r>
            <a:r>
              <a:rPr dirty="0"/>
              <a:t>.</a:t>
            </a:r>
          </a:p>
        </p:txBody>
      </p:sp>
      <p:sp>
        <p:nvSpPr>
          <p:cNvPr id="104" name="Google Shape;104;p4"/>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defRPr sz="2400" b="1">
                <a:solidFill>
                  <a:srgbClr val="AED633"/>
                </a:solidFill>
                <a:latin typeface="Helvetica Neue"/>
                <a:ea typeface="Helvetica Neue"/>
                <a:cs typeface="Helvetica Neue"/>
                <a:sym typeface="Helvetica Neue"/>
              </a:defRPr>
            </a:pPr>
            <a:r>
              <a:rPr dirty="0"/>
              <a:t>Al final de </a:t>
            </a:r>
            <a:r>
              <a:rPr dirty="0" err="1"/>
              <a:t>este</a:t>
            </a:r>
            <a:r>
              <a:rPr dirty="0"/>
              <a:t> </a:t>
            </a:r>
            <a:r>
              <a:rPr dirty="0" err="1"/>
              <a:t>módulo</a:t>
            </a:r>
            <a:r>
              <a:rPr dirty="0"/>
              <a:t> </a:t>
            </a:r>
            <a:r>
              <a:rPr dirty="0" err="1"/>
              <a:t>podrás</a:t>
            </a:r>
            <a:r>
              <a:rPr dirty="0"/>
              <a:t>:</a:t>
            </a:r>
            <a:endParaRPr sz="1400" b="1" i="0" u="none" strike="noStrike" cap="none" dirty="0">
              <a:solidFill>
                <a:srgbClr val="AED633"/>
              </a:solidFill>
              <a:latin typeface="Helvetica Neue"/>
              <a:ea typeface="Helvetica Neue"/>
              <a:cs typeface="Helvetica Neue"/>
              <a:sym typeface="Helvetica Neue"/>
            </a:endParaRPr>
          </a:p>
        </p:txBody>
      </p:sp>
      <p:pic>
        <p:nvPicPr>
          <p:cNvPr id="105" name="Google Shape;105;p4"/>
          <p:cNvPicPr preferRelativeResize="0"/>
          <p:nvPr/>
        </p:nvPicPr>
        <p:blipFill rotWithShape="1">
          <a:blip r:embed="rId4">
            <a:alphaModFix/>
          </a:blip>
          <a:srcRect/>
          <a:stretch/>
        </p:blipFill>
        <p:spPr>
          <a:xfrm>
            <a:off x="10439400" y="2740507"/>
            <a:ext cx="6060593" cy="60605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10155072"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t>Bibliografía (2)</a:t>
            </a: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3600945"/>
          </a:xfrm>
          <a:prstGeom prst="rect">
            <a:avLst/>
          </a:prstGeom>
          <a:noFill/>
          <a:ln>
            <a:noFill/>
          </a:ln>
        </p:spPr>
        <p:txBody>
          <a:bodyPr spcFirstLastPara="1" wrap="square" lIns="91425" tIns="45700" rIns="91425" bIns="45700" anchor="t" anchorCtr="0">
            <a:noAutofit/>
          </a:bodyPr>
          <a:lstStyle/>
          <a:p>
            <a:pPr marL="534988" marR="0" lvl="0" indent="-534988" algn="l" rtl="0">
              <a:lnSpc>
                <a:spcPct val="100000"/>
              </a:lnSpc>
              <a:spcAft>
                <a:spcPts val="2400"/>
              </a:spcAft>
              <a:buClr>
                <a:srgbClr val="4D94B7"/>
              </a:buClr>
              <a:buSzPct val="105000"/>
              <a:buFont typeface="+mj-lt"/>
              <a:buAutoNum type="arabicParenBoth" startAt="6"/>
              <a:defRPr sz="2400">
                <a:latin typeface="Helvetica Neue" panose="020B0604020202020204" charset="0"/>
              </a:defRPr>
            </a:pPr>
            <a:r>
              <a:rPr lang="de-DE" dirty="0"/>
              <a:t>Sala, A., </a:t>
            </a:r>
            <a:r>
              <a:rPr lang="de-DE" dirty="0" err="1"/>
              <a:t>Punie</a:t>
            </a:r>
            <a:r>
              <a:rPr lang="de-DE" dirty="0"/>
              <a:t>, Y., </a:t>
            </a:r>
            <a:r>
              <a:rPr lang="de-DE" dirty="0" err="1"/>
              <a:t>Garkov</a:t>
            </a:r>
            <a:r>
              <a:rPr lang="de-DE" dirty="0"/>
              <a:t>, V. and Cabrera </a:t>
            </a:r>
            <a:r>
              <a:rPr lang="de-DE" dirty="0" err="1"/>
              <a:t>Giraldez</a:t>
            </a:r>
            <a:r>
              <a:rPr lang="de-DE" dirty="0"/>
              <a:t>, M. (2020). </a:t>
            </a:r>
            <a:r>
              <a:rPr lang="de-DE" dirty="0" err="1"/>
              <a:t>LifeComp</a:t>
            </a:r>
            <a:r>
              <a:rPr lang="de-DE" dirty="0"/>
              <a:t>: The European Framework </a:t>
            </a:r>
            <a:r>
              <a:rPr lang="de-DE" dirty="0" err="1"/>
              <a:t>for</a:t>
            </a:r>
            <a:r>
              <a:rPr lang="de-DE" dirty="0"/>
              <a:t> Personal, </a:t>
            </a:r>
            <a:r>
              <a:rPr lang="de-DE" dirty="0" err="1"/>
              <a:t>Social</a:t>
            </a:r>
            <a:r>
              <a:rPr lang="de-DE" dirty="0"/>
              <a:t> and Learning </a:t>
            </a:r>
            <a:r>
              <a:rPr lang="de-DE" dirty="0" err="1"/>
              <a:t>to</a:t>
            </a:r>
            <a:r>
              <a:rPr lang="de-DE" dirty="0"/>
              <a:t> </a:t>
            </a:r>
            <a:r>
              <a:rPr lang="de-DE" dirty="0" err="1"/>
              <a:t>Learn</a:t>
            </a:r>
            <a:r>
              <a:rPr lang="de-DE" dirty="0"/>
              <a:t> Key Competence, EUR 30246 EN, Publications Office </a:t>
            </a:r>
            <a:r>
              <a:rPr lang="de-DE" dirty="0" err="1"/>
              <a:t>of</a:t>
            </a:r>
            <a:r>
              <a:rPr lang="de-DE" dirty="0"/>
              <a:t> </a:t>
            </a:r>
            <a:r>
              <a:rPr lang="de-DE" dirty="0" err="1"/>
              <a:t>the</a:t>
            </a:r>
            <a:r>
              <a:rPr lang="de-DE" dirty="0"/>
              <a:t> European Union. ISBN 978-92-76-19417-0, doi:10.2760/922681, JRC120911. https://publications.jrc.ec.europa.eu/repository/handle/JRC120911.</a:t>
            </a:r>
          </a:p>
          <a:p>
            <a:pPr marL="534988" marR="0" lvl="0" indent="-534988" algn="l" rtl="0">
              <a:lnSpc>
                <a:spcPct val="100000"/>
              </a:lnSpc>
              <a:spcAft>
                <a:spcPts val="2400"/>
              </a:spcAft>
              <a:buClr>
                <a:srgbClr val="4D94B7"/>
              </a:buClr>
              <a:buSzPct val="105000"/>
              <a:buFont typeface="+mj-lt"/>
              <a:buAutoNum type="arabicParenBoth" startAt="6"/>
              <a:defRPr sz="2400">
                <a:latin typeface="Helvetica Neue" panose="020B0604020202020204" charset="0"/>
              </a:defRPr>
            </a:pPr>
            <a:r>
              <a:rPr lang="de-DE" dirty="0"/>
              <a:t> </a:t>
            </a:r>
            <a:r>
              <a:rPr lang="de-DE" dirty="0" err="1"/>
              <a:t>Mindfulness</a:t>
            </a:r>
            <a:r>
              <a:rPr lang="de-DE" dirty="0"/>
              <a:t> (n. d.). In: Cambridge Dictionary. </a:t>
            </a:r>
            <a:r>
              <a:rPr lang="de-DE" dirty="0" err="1"/>
              <a:t>Retrieved</a:t>
            </a:r>
            <a:r>
              <a:rPr lang="de-DE" dirty="0"/>
              <a:t> </a:t>
            </a:r>
            <a:r>
              <a:rPr lang="de-DE" dirty="0" err="1"/>
              <a:t>from</a:t>
            </a:r>
            <a:r>
              <a:rPr lang="de-DE" dirty="0"/>
              <a:t>: https://dictionary.cambridge.org/.</a:t>
            </a:r>
          </a:p>
          <a:p>
            <a:pPr marL="534988" marR="0" lvl="0" indent="-534988" algn="l" rtl="0">
              <a:lnSpc>
                <a:spcPct val="100000"/>
              </a:lnSpc>
              <a:spcAft>
                <a:spcPts val="2400"/>
              </a:spcAft>
              <a:buClr>
                <a:srgbClr val="4D94B7"/>
              </a:buClr>
              <a:buSzPct val="105000"/>
              <a:buFont typeface="+mj-lt"/>
              <a:buAutoNum type="arabicParenBoth" startAt="6"/>
              <a:defRPr sz="2400">
                <a:latin typeface="Helvetica Neue" panose="020B0604020202020204" charset="0"/>
              </a:defRPr>
            </a:pPr>
            <a:r>
              <a:rPr lang="de-DE" dirty="0" err="1"/>
              <a:t>Yela</a:t>
            </a:r>
            <a:r>
              <a:rPr lang="de-DE" dirty="0"/>
              <a:t> </a:t>
            </a:r>
            <a:r>
              <a:rPr lang="de-DE" dirty="0" err="1"/>
              <a:t>Aránega</a:t>
            </a:r>
            <a:r>
              <a:rPr lang="de-DE" dirty="0"/>
              <a:t>, Y., Del Val Núñez, M. T., </a:t>
            </a:r>
            <a:r>
              <a:rPr lang="de-DE" dirty="0" err="1"/>
              <a:t>Castaño</a:t>
            </a:r>
            <a:r>
              <a:rPr lang="de-DE" dirty="0"/>
              <a:t> Sánchez, R. (2020). </a:t>
            </a:r>
            <a:r>
              <a:rPr lang="de-DE" dirty="0" err="1"/>
              <a:t>Mindfulness</a:t>
            </a:r>
            <a:r>
              <a:rPr lang="de-DE" dirty="0"/>
              <a:t> </a:t>
            </a:r>
            <a:r>
              <a:rPr lang="de-DE" dirty="0" err="1"/>
              <a:t>as</a:t>
            </a:r>
            <a:r>
              <a:rPr lang="de-DE" dirty="0"/>
              <a:t> an </a:t>
            </a:r>
            <a:r>
              <a:rPr lang="de-DE" dirty="0" err="1"/>
              <a:t>intrapreneurship</a:t>
            </a:r>
            <a:r>
              <a:rPr lang="de-DE" dirty="0"/>
              <a:t> </a:t>
            </a:r>
            <a:r>
              <a:rPr lang="de-DE" dirty="0" err="1"/>
              <a:t>tool</a:t>
            </a:r>
            <a:r>
              <a:rPr lang="de-DE" dirty="0"/>
              <a:t> </a:t>
            </a:r>
            <a:r>
              <a:rPr lang="de-DE" dirty="0" err="1"/>
              <a:t>for</a:t>
            </a:r>
            <a:r>
              <a:rPr lang="de-DE" dirty="0"/>
              <a:t> </a:t>
            </a:r>
            <a:r>
              <a:rPr lang="de-DE" dirty="0" err="1"/>
              <a:t>improving</a:t>
            </a:r>
            <a:r>
              <a:rPr lang="de-DE" dirty="0"/>
              <a:t> </a:t>
            </a:r>
            <a:r>
              <a:rPr lang="de-DE" dirty="0" err="1"/>
              <a:t>the</a:t>
            </a:r>
            <a:r>
              <a:rPr lang="de-DE" dirty="0"/>
              <a:t> </a:t>
            </a:r>
            <a:r>
              <a:rPr lang="de-DE" dirty="0" err="1"/>
              <a:t>working</a:t>
            </a:r>
            <a:r>
              <a:rPr lang="de-DE" dirty="0"/>
              <a:t> </a:t>
            </a:r>
            <a:r>
              <a:rPr lang="de-DE" dirty="0" err="1"/>
              <a:t>environment</a:t>
            </a:r>
            <a:r>
              <a:rPr lang="de-DE" dirty="0"/>
              <a:t> and </a:t>
            </a:r>
            <a:r>
              <a:rPr lang="de-DE" dirty="0" err="1"/>
              <a:t>self-awareness</a:t>
            </a:r>
            <a:r>
              <a:rPr lang="de-DE" dirty="0"/>
              <a:t>. Journal </a:t>
            </a:r>
            <a:r>
              <a:rPr lang="de-DE" dirty="0" err="1"/>
              <a:t>of</a:t>
            </a:r>
            <a:r>
              <a:rPr lang="de-DE" dirty="0"/>
              <a:t> Business Research, 115, pp. 186-193.</a:t>
            </a:r>
          </a:p>
        </p:txBody>
      </p:sp>
    </p:spTree>
    <p:extLst>
      <p:ext uri="{BB962C8B-B14F-4D97-AF65-F5344CB8AC3E}">
        <p14:creationId xmlns:p14="http://schemas.microsoft.com/office/powerpoint/2010/main" val="1551631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14"/>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591" name="Google Shape;591;p14"/>
          <p:cNvSpPr txBox="1"/>
          <p:nvPr/>
        </p:nvSpPr>
        <p:spPr>
          <a:xfrm>
            <a:off x="4572000" y="6724601"/>
            <a:ext cx="914400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7200"/>
              <a:buFont typeface="Helvetica Neue"/>
              <a:buNone/>
              <a:defRPr sz="7200" b="1">
                <a:solidFill>
                  <a:srgbClr val="4D94B7"/>
                </a:solidFill>
                <a:latin typeface="Helvetica Neue" panose="020B0604020202020204" charset="0"/>
                <a:ea typeface="Helvetica Neue"/>
                <a:cs typeface="Helvetica Neue"/>
                <a:sym typeface="Helvetica Neue"/>
              </a:defRPr>
            </a:pPr>
            <a:r>
              <a:rPr dirty="0"/>
              <a:t>¡</a:t>
            </a:r>
            <a:r>
              <a:rPr dirty="0" err="1"/>
              <a:t>Muchas</a:t>
            </a:r>
            <a:r>
              <a:rPr dirty="0"/>
              <a:t> gracias!</a:t>
            </a:r>
          </a:p>
        </p:txBody>
      </p:sp>
      <p:sp>
        <p:nvSpPr>
          <p:cNvPr id="592" name="Google Shape;592;p14"/>
          <p:cNvSpPr txBox="1"/>
          <p:nvPr/>
        </p:nvSpPr>
        <p:spPr>
          <a:xfrm>
            <a:off x="7812000" y="5652000"/>
            <a:ext cx="2628000" cy="82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defRPr sz="2400" b="1">
                <a:solidFill>
                  <a:srgbClr val="AED633"/>
                </a:solidFill>
                <a:latin typeface="Helvetica Neue" panose="020B0604020202020204" charset="0"/>
                <a:ea typeface="Helvetica Neue"/>
                <a:cs typeface="Helvetica Neue"/>
                <a:sym typeface="Helvetica Neue"/>
              </a:defRPr>
            </a:pPr>
            <a:r>
              <a:rPr lang="de-DE" dirty="0"/>
              <a:t>g</a:t>
            </a:r>
            <a:r>
              <a:rPr dirty="0"/>
              <a:t>enieproject.eu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5"/>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112" name="Google Shape;112;p5"/>
          <p:cNvSpPr txBox="1"/>
          <p:nvPr/>
        </p:nvSpPr>
        <p:spPr>
          <a:xfrm>
            <a:off x="4572000" y="3888000"/>
            <a:ext cx="9144000" cy="83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defRPr sz="4800" b="1">
                <a:solidFill>
                  <a:srgbClr val="4D94B7"/>
                </a:solidFill>
                <a:latin typeface="Helvetica Neue" panose="020B0604020202020204" charset="0"/>
                <a:ea typeface="Helvetica Neue"/>
                <a:cs typeface="Helvetica Neue"/>
                <a:sym typeface="Helvetica Neue"/>
              </a:defRPr>
            </a:pPr>
            <a:r>
              <a:rPr dirty="0" err="1"/>
              <a:t>Características</a:t>
            </a:r>
            <a:r>
              <a:rPr dirty="0"/>
              <a:t> y </a:t>
            </a:r>
            <a:r>
              <a:rPr dirty="0" err="1"/>
              <a:t>beneficios</a:t>
            </a:r>
            <a:r>
              <a:rPr dirty="0"/>
              <a:t> de </a:t>
            </a:r>
            <a:r>
              <a:rPr dirty="0" err="1"/>
              <a:t>los</a:t>
            </a:r>
            <a:r>
              <a:rPr dirty="0"/>
              <a:t> </a:t>
            </a:r>
            <a:r>
              <a:rPr dirty="0" err="1"/>
              <a:t>intraemprendedores</a:t>
            </a:r>
            <a:endParaRPr dirty="0"/>
          </a:p>
        </p:txBody>
      </p:sp>
      <p:sp>
        <p:nvSpPr>
          <p:cNvPr id="113" name="Google Shape;113;p5"/>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defRPr sz="6000" b="1">
                <a:solidFill>
                  <a:srgbClr val="AED633"/>
                </a:solidFill>
                <a:latin typeface="Helvetica Neue" panose="020B0604020202020204" charset="0"/>
                <a:ea typeface="Helvetica Neue"/>
                <a:cs typeface="Helvetica Neue"/>
                <a:sym typeface="Helvetica Neue"/>
              </a:defRPr>
            </a:pPr>
            <a:r>
              <a:t>Unidad 1</a:t>
            </a:r>
          </a:p>
        </p:txBody>
      </p:sp>
      <p:sp>
        <p:nvSpPr>
          <p:cNvPr id="114" name="Google Shape;114;p5"/>
          <p:cNvSpPr txBox="1"/>
          <p:nvPr/>
        </p:nvSpPr>
        <p:spPr>
          <a:xfrm>
            <a:off x="1296000" y="5544000"/>
            <a:ext cx="10980000" cy="2677616"/>
          </a:xfrm>
          <a:prstGeom prst="rect">
            <a:avLst/>
          </a:prstGeom>
          <a:noFill/>
          <a:ln>
            <a:noFill/>
          </a:ln>
        </p:spPr>
        <p:txBody>
          <a:bodyPr spcFirstLastPara="1" wrap="square" lIns="91425" tIns="45700" rIns="91425" bIns="45700" anchor="t" anchorCtr="0">
            <a:noAutofit/>
          </a:bodyPr>
          <a:lstStyle/>
          <a:p>
            <a:pPr marL="542925" marR="0" lvl="0" indent="-542925"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lang="es-ES" dirty="0"/>
              <a:t>1.1 Características individuales del intraemprendedor</a:t>
            </a:r>
          </a:p>
          <a:p>
            <a:pPr marL="542925" marR="0" lvl="0" indent="-542925"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1.2 El </a:t>
            </a:r>
            <a:r>
              <a:rPr dirty="0" err="1"/>
              <a:t>desarrollo</a:t>
            </a:r>
            <a:r>
              <a:rPr dirty="0"/>
              <a:t> personal </a:t>
            </a:r>
            <a:r>
              <a:rPr dirty="0" err="1"/>
              <a:t>como</a:t>
            </a:r>
            <a:r>
              <a:rPr dirty="0"/>
              <a:t> </a:t>
            </a:r>
            <a:r>
              <a:rPr dirty="0" err="1"/>
              <a:t>condición</a:t>
            </a:r>
            <a:r>
              <a:rPr dirty="0"/>
              <a:t> previa   </a:t>
            </a:r>
            <a:endParaRPr dirty="0">
              <a:latin typeface="Helvetica Neue" panose="020B0604020202020204" charset="0"/>
            </a:endParaRPr>
          </a:p>
          <a:p>
            <a:pPr marL="542925" marR="0" lvl="0" indent="-542925"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1.3 </a:t>
            </a:r>
            <a:r>
              <a:rPr dirty="0" err="1"/>
              <a:t>Beneficios</a:t>
            </a:r>
            <a:r>
              <a:rPr dirty="0"/>
              <a:t> del </a:t>
            </a:r>
            <a:r>
              <a:rPr dirty="0" err="1"/>
              <a:t>comportamiento</a:t>
            </a:r>
            <a:r>
              <a:rPr dirty="0"/>
              <a:t> </a:t>
            </a:r>
            <a:r>
              <a:rPr dirty="0" err="1"/>
              <a:t>intraemprendedor</a:t>
            </a:r>
            <a:r>
              <a:rPr dirty="0"/>
              <a:t> para los </a:t>
            </a:r>
            <a:r>
              <a:rPr dirty="0" err="1"/>
              <a:t>empleados</a:t>
            </a:r>
            <a:endParaRPr dirty="0">
              <a:latin typeface="Helvetica Neue"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4" name="Google Shape;124;p6"/>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1. </a:t>
            </a:r>
            <a:r>
              <a:rPr dirty="0" err="1"/>
              <a:t>Características</a:t>
            </a:r>
            <a:r>
              <a:rPr dirty="0"/>
              <a:t> y </a:t>
            </a:r>
            <a:r>
              <a:rPr dirty="0" err="1"/>
              <a:t>beneficios</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25" name="Google Shape;125;p6"/>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1.1 </a:t>
            </a:r>
            <a:r>
              <a:rPr dirty="0" err="1"/>
              <a:t>Características</a:t>
            </a:r>
            <a:r>
              <a:rPr dirty="0"/>
              <a:t> </a:t>
            </a:r>
            <a:r>
              <a:rPr dirty="0" err="1"/>
              <a:t>individuales</a:t>
            </a:r>
            <a:r>
              <a:rPr dirty="0"/>
              <a:t> </a:t>
            </a:r>
            <a:r>
              <a:rPr lang="es-ES" dirty="0"/>
              <a:t>del </a:t>
            </a:r>
            <a:r>
              <a:rPr dirty="0" err="1"/>
              <a:t>intraemprendedor</a:t>
            </a:r>
            <a:endParaRPr dirty="0">
              <a:latin typeface="Helvetica Neue" panose="020B0604020202020204" charset="0"/>
            </a:endParaRPr>
          </a:p>
        </p:txBody>
      </p:sp>
      <p:sp>
        <p:nvSpPr>
          <p:cNvPr id="126" name="Google Shape;126;p6"/>
          <p:cNvSpPr txBox="1"/>
          <p:nvPr/>
        </p:nvSpPr>
        <p:spPr>
          <a:xfrm>
            <a:off x="1296000" y="8928000"/>
            <a:ext cx="16776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defRPr sz="1200">
                <a:solidFill>
                  <a:schemeClr val="dk1"/>
                </a:solidFill>
                <a:latin typeface="Helvetica Neue" panose="020B0604020202020204" charset="0"/>
                <a:ea typeface="Helvetica Neue"/>
                <a:cs typeface="Helvetica Neue"/>
                <a:sym typeface="Helvetica Neue"/>
              </a:defRPr>
            </a:pPr>
            <a:r>
              <a:t>Fuente n.º: 4</a:t>
            </a:r>
            <a:endParaRPr sz="1200" b="0" i="0" u="none" strike="noStrike" cap="none">
              <a:solidFill>
                <a:srgbClr val="000000"/>
              </a:solidFill>
              <a:latin typeface="Helvetica Neue" panose="020B0604020202020204" charset="0"/>
              <a:ea typeface="Helvetica Neue"/>
              <a:cs typeface="Helvetica Neue"/>
              <a:sym typeface="Helvetica Neue"/>
            </a:endParaRPr>
          </a:p>
        </p:txBody>
      </p:sp>
      <p:grpSp>
        <p:nvGrpSpPr>
          <p:cNvPr id="35" name="Gruppieren 34">
            <a:extLst>
              <a:ext uri="{FF2B5EF4-FFF2-40B4-BE49-F238E27FC236}">
                <a16:creationId xmlns:a16="http://schemas.microsoft.com/office/drawing/2014/main" id="{C3C8F4A6-848C-2F62-4EBF-F50F409D9098}"/>
              </a:ext>
            </a:extLst>
          </p:cNvPr>
          <p:cNvGrpSpPr/>
          <p:nvPr/>
        </p:nvGrpSpPr>
        <p:grpSpPr>
          <a:xfrm>
            <a:off x="9576000" y="6696000"/>
            <a:ext cx="7452000" cy="1224000"/>
            <a:chOff x="9576000" y="7056000"/>
            <a:chExt cx="7452000" cy="1224000"/>
          </a:xfrm>
        </p:grpSpPr>
        <p:sp>
          <p:nvSpPr>
            <p:cNvPr id="6" name="Rechteck: diagonal liegende Ecken abgerundet 5">
              <a:extLst>
                <a:ext uri="{FF2B5EF4-FFF2-40B4-BE49-F238E27FC236}">
                  <a16:creationId xmlns:a16="http://schemas.microsoft.com/office/drawing/2014/main" id="{A98745D2-EAC7-F4FD-7CF6-45A7AADCB347}"/>
                </a:ext>
              </a:extLst>
            </p:cNvPr>
            <p:cNvSpPr/>
            <p:nvPr/>
          </p:nvSpPr>
          <p:spPr>
            <a:xfrm rot="20040000">
              <a:off x="9576000" y="7632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charset="0"/>
              </a:endParaRPr>
            </a:p>
          </p:txBody>
        </p:sp>
        <p:sp>
          <p:nvSpPr>
            <p:cNvPr id="119" name="Google Shape;119;p6"/>
            <p:cNvSpPr/>
            <p:nvPr/>
          </p:nvSpPr>
          <p:spPr>
            <a:xfrm>
              <a:off x="11988000" y="7056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t>Creatividad</a:t>
              </a:r>
              <a:endParaRPr>
                <a:latin typeface="Helvetica Neue" panose="020B0604020202020204" charset="0"/>
              </a:endParaRPr>
            </a:p>
          </p:txBody>
        </p:sp>
      </p:grpSp>
      <p:grpSp>
        <p:nvGrpSpPr>
          <p:cNvPr id="34" name="Gruppieren 33">
            <a:extLst>
              <a:ext uri="{FF2B5EF4-FFF2-40B4-BE49-F238E27FC236}">
                <a16:creationId xmlns:a16="http://schemas.microsoft.com/office/drawing/2014/main" id="{0F60086C-3D4B-344E-7D88-24885C079AF8}"/>
              </a:ext>
            </a:extLst>
          </p:cNvPr>
          <p:cNvGrpSpPr/>
          <p:nvPr/>
        </p:nvGrpSpPr>
        <p:grpSpPr>
          <a:xfrm>
            <a:off x="9576000" y="5904000"/>
            <a:ext cx="7452000" cy="1224000"/>
            <a:chOff x="9576000" y="6264000"/>
            <a:chExt cx="7452000" cy="1224000"/>
          </a:xfrm>
        </p:grpSpPr>
        <p:sp>
          <p:nvSpPr>
            <p:cNvPr id="5" name="Rechteck: diagonal liegende Ecken abgerundet 4">
              <a:extLst>
                <a:ext uri="{FF2B5EF4-FFF2-40B4-BE49-F238E27FC236}">
                  <a16:creationId xmlns:a16="http://schemas.microsoft.com/office/drawing/2014/main" id="{6B5A6888-867C-45E5-19C5-B94DCAEDA6F2}"/>
                </a:ext>
              </a:extLst>
            </p:cNvPr>
            <p:cNvSpPr/>
            <p:nvPr/>
          </p:nvSpPr>
          <p:spPr>
            <a:xfrm rot="20040000">
              <a:off x="9576000" y="6840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charset="0"/>
              </a:endParaRPr>
            </a:p>
          </p:txBody>
        </p:sp>
        <p:sp>
          <p:nvSpPr>
            <p:cNvPr id="120" name="Google Shape;120;p6"/>
            <p:cNvSpPr/>
            <p:nvPr/>
          </p:nvSpPr>
          <p:spPr>
            <a:xfrm>
              <a:off x="11988000" y="6264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t>Orientación al trabajo en equipo</a:t>
              </a:r>
              <a:endParaRPr>
                <a:latin typeface="Helvetica Neue" panose="020B0604020202020204" charset="0"/>
              </a:endParaRPr>
            </a:p>
          </p:txBody>
        </p:sp>
      </p:grpSp>
      <p:grpSp>
        <p:nvGrpSpPr>
          <p:cNvPr id="33" name="Gruppieren 32">
            <a:extLst>
              <a:ext uri="{FF2B5EF4-FFF2-40B4-BE49-F238E27FC236}">
                <a16:creationId xmlns:a16="http://schemas.microsoft.com/office/drawing/2014/main" id="{8880E425-3BA3-B44E-C4CA-29D00B2D8BFB}"/>
              </a:ext>
            </a:extLst>
          </p:cNvPr>
          <p:cNvGrpSpPr/>
          <p:nvPr/>
        </p:nvGrpSpPr>
        <p:grpSpPr>
          <a:xfrm>
            <a:off x="9540000" y="5112000"/>
            <a:ext cx="7488000" cy="1224000"/>
            <a:chOff x="9540000" y="5472000"/>
            <a:chExt cx="7488000" cy="1224000"/>
          </a:xfrm>
        </p:grpSpPr>
        <p:sp>
          <p:nvSpPr>
            <p:cNvPr id="4" name="Rechteck: diagonal liegende Ecken abgerundet 3">
              <a:extLst>
                <a:ext uri="{FF2B5EF4-FFF2-40B4-BE49-F238E27FC236}">
                  <a16:creationId xmlns:a16="http://schemas.microsoft.com/office/drawing/2014/main" id="{2BDC2781-EC83-C0FF-3D49-5F2948754271}"/>
                </a:ext>
              </a:extLst>
            </p:cNvPr>
            <p:cNvSpPr/>
            <p:nvPr/>
          </p:nvSpPr>
          <p:spPr>
            <a:xfrm rot="20040000">
              <a:off x="9540000" y="6048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charset="0"/>
              </a:endParaRPr>
            </a:p>
          </p:txBody>
        </p:sp>
        <p:sp>
          <p:nvSpPr>
            <p:cNvPr id="121" name="Google Shape;121;p6"/>
            <p:cNvSpPr/>
            <p:nvPr/>
          </p:nvSpPr>
          <p:spPr>
            <a:xfrm>
              <a:off x="11988000" y="5472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t>Perseverancia + Resiliencia</a:t>
              </a:r>
              <a:endParaRPr>
                <a:latin typeface="Helvetica Neue" panose="020B0604020202020204" charset="0"/>
              </a:endParaRPr>
            </a:p>
          </p:txBody>
        </p:sp>
      </p:grpSp>
      <p:grpSp>
        <p:nvGrpSpPr>
          <p:cNvPr id="31" name="Gruppieren 30">
            <a:extLst>
              <a:ext uri="{FF2B5EF4-FFF2-40B4-BE49-F238E27FC236}">
                <a16:creationId xmlns:a16="http://schemas.microsoft.com/office/drawing/2014/main" id="{E492F0FE-289E-7E1E-3037-5BFEA76A61B6}"/>
              </a:ext>
            </a:extLst>
          </p:cNvPr>
          <p:cNvGrpSpPr/>
          <p:nvPr/>
        </p:nvGrpSpPr>
        <p:grpSpPr>
          <a:xfrm>
            <a:off x="1296000" y="6696000"/>
            <a:ext cx="7398720" cy="1188000"/>
            <a:chOff x="1296000" y="7056000"/>
            <a:chExt cx="7398720" cy="1188000"/>
          </a:xfrm>
        </p:grpSpPr>
        <p:sp>
          <p:nvSpPr>
            <p:cNvPr id="11" name="Rechteck: diagonal liegende Ecken abgerundet 10">
              <a:extLst>
                <a:ext uri="{FF2B5EF4-FFF2-40B4-BE49-F238E27FC236}">
                  <a16:creationId xmlns:a16="http://schemas.microsoft.com/office/drawing/2014/main" id="{17AA52DD-C953-BF7D-B871-25C22D1D22CB}"/>
                </a:ext>
              </a:extLst>
            </p:cNvPr>
            <p:cNvSpPr/>
            <p:nvPr/>
          </p:nvSpPr>
          <p:spPr>
            <a:xfrm rot="1560000">
              <a:off x="5976000" y="7596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charset="0"/>
              </a:endParaRPr>
            </a:p>
          </p:txBody>
        </p:sp>
        <p:sp>
          <p:nvSpPr>
            <p:cNvPr id="122" name="Google Shape;122;p6"/>
            <p:cNvSpPr/>
            <p:nvPr/>
          </p:nvSpPr>
          <p:spPr>
            <a:xfrm>
              <a:off x="1296000" y="7056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t>Multidisciplinar</a:t>
              </a:r>
            </a:p>
          </p:txBody>
        </p:sp>
      </p:grpSp>
      <p:grpSp>
        <p:nvGrpSpPr>
          <p:cNvPr id="30" name="Gruppieren 29">
            <a:extLst>
              <a:ext uri="{FF2B5EF4-FFF2-40B4-BE49-F238E27FC236}">
                <a16:creationId xmlns:a16="http://schemas.microsoft.com/office/drawing/2014/main" id="{68BC867D-761D-EA13-B7A6-F8B702025F86}"/>
              </a:ext>
            </a:extLst>
          </p:cNvPr>
          <p:cNvGrpSpPr/>
          <p:nvPr/>
        </p:nvGrpSpPr>
        <p:grpSpPr>
          <a:xfrm>
            <a:off x="1296000" y="5904000"/>
            <a:ext cx="7398720" cy="1188000"/>
            <a:chOff x="1296000" y="6264000"/>
            <a:chExt cx="7398720" cy="1188000"/>
          </a:xfrm>
        </p:grpSpPr>
        <p:sp>
          <p:nvSpPr>
            <p:cNvPr id="8" name="Rechteck: diagonal liegende Ecken abgerundet 7">
              <a:extLst>
                <a:ext uri="{FF2B5EF4-FFF2-40B4-BE49-F238E27FC236}">
                  <a16:creationId xmlns:a16="http://schemas.microsoft.com/office/drawing/2014/main" id="{634C425E-742C-FEC1-459F-C6EE174558D2}"/>
                </a:ext>
              </a:extLst>
            </p:cNvPr>
            <p:cNvSpPr/>
            <p:nvPr/>
          </p:nvSpPr>
          <p:spPr>
            <a:xfrm rot="1560000">
              <a:off x="5976000" y="6804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charset="0"/>
              </a:endParaRPr>
            </a:p>
          </p:txBody>
        </p:sp>
        <p:sp>
          <p:nvSpPr>
            <p:cNvPr id="123" name="Google Shape;123;p6"/>
            <p:cNvSpPr/>
            <p:nvPr/>
          </p:nvSpPr>
          <p:spPr>
            <a:xfrm>
              <a:off x="1296000" y="6264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rPr dirty="0" err="1"/>
                <a:t>Construcción</a:t>
              </a:r>
              <a:r>
                <a:rPr dirty="0"/>
                <a:t> de </a:t>
              </a:r>
              <a:r>
                <a:rPr dirty="0" err="1"/>
                <a:t>coaliciones</a:t>
              </a:r>
              <a:endParaRPr dirty="0">
                <a:latin typeface="Helvetica Neue" panose="020B0604020202020204" charset="0"/>
              </a:endParaRPr>
            </a:p>
          </p:txBody>
        </p:sp>
      </p:grpSp>
      <p:grpSp>
        <p:nvGrpSpPr>
          <p:cNvPr id="32" name="Gruppieren 31">
            <a:extLst>
              <a:ext uri="{FF2B5EF4-FFF2-40B4-BE49-F238E27FC236}">
                <a16:creationId xmlns:a16="http://schemas.microsoft.com/office/drawing/2014/main" id="{5FBAEFA3-AF37-7BA5-7336-BEE673E1C50B}"/>
              </a:ext>
            </a:extLst>
          </p:cNvPr>
          <p:cNvGrpSpPr/>
          <p:nvPr/>
        </p:nvGrpSpPr>
        <p:grpSpPr>
          <a:xfrm>
            <a:off x="9540000" y="4320000"/>
            <a:ext cx="7488000" cy="1224000"/>
            <a:chOff x="9540000" y="4680000"/>
            <a:chExt cx="7488000" cy="1224000"/>
          </a:xfrm>
        </p:grpSpPr>
        <p:sp>
          <p:nvSpPr>
            <p:cNvPr id="3" name="Rechteck: diagonal liegende Ecken abgerundet 2">
              <a:extLst>
                <a:ext uri="{FF2B5EF4-FFF2-40B4-BE49-F238E27FC236}">
                  <a16:creationId xmlns:a16="http://schemas.microsoft.com/office/drawing/2014/main" id="{97893C26-7A84-5C7D-846A-BDF02A4F052E}"/>
                </a:ext>
              </a:extLst>
            </p:cNvPr>
            <p:cNvSpPr/>
            <p:nvPr/>
          </p:nvSpPr>
          <p:spPr>
            <a:xfrm rot="20040000">
              <a:off x="9540000" y="5256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charset="0"/>
              </a:endParaRPr>
            </a:p>
          </p:txBody>
        </p:sp>
        <p:sp>
          <p:nvSpPr>
            <p:cNvPr id="127" name="Google Shape;127;p6"/>
            <p:cNvSpPr/>
            <p:nvPr/>
          </p:nvSpPr>
          <p:spPr>
            <a:xfrm>
              <a:off x="11988000" y="4680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t>Comprensión integral del entorno interno y externo</a:t>
              </a:r>
              <a:endParaRPr>
                <a:latin typeface="Helvetica Neue" panose="020B0604020202020204" charset="0"/>
              </a:endParaRPr>
            </a:p>
          </p:txBody>
        </p:sp>
      </p:grpSp>
      <p:grpSp>
        <p:nvGrpSpPr>
          <p:cNvPr id="29" name="Gruppieren 28">
            <a:extLst>
              <a:ext uri="{FF2B5EF4-FFF2-40B4-BE49-F238E27FC236}">
                <a16:creationId xmlns:a16="http://schemas.microsoft.com/office/drawing/2014/main" id="{B6BE3E38-0CBA-7904-17E8-209ECBB934B6}"/>
              </a:ext>
            </a:extLst>
          </p:cNvPr>
          <p:cNvGrpSpPr/>
          <p:nvPr/>
        </p:nvGrpSpPr>
        <p:grpSpPr>
          <a:xfrm>
            <a:off x="1296000" y="5112000"/>
            <a:ext cx="7398720" cy="1186178"/>
            <a:chOff x="1296000" y="5472000"/>
            <a:chExt cx="7398720" cy="1186178"/>
          </a:xfrm>
        </p:grpSpPr>
        <p:sp>
          <p:nvSpPr>
            <p:cNvPr id="9" name="Rechteck: diagonal liegende Ecken abgerundet 8">
              <a:extLst>
                <a:ext uri="{FF2B5EF4-FFF2-40B4-BE49-F238E27FC236}">
                  <a16:creationId xmlns:a16="http://schemas.microsoft.com/office/drawing/2014/main" id="{F51CD76E-0FD8-7B2A-9501-DFB2DFA07AB2}"/>
                </a:ext>
              </a:extLst>
            </p:cNvPr>
            <p:cNvSpPr/>
            <p:nvPr/>
          </p:nvSpPr>
          <p:spPr>
            <a:xfrm rot="1560000">
              <a:off x="5976000" y="6010178"/>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charset="0"/>
              </a:endParaRPr>
            </a:p>
          </p:txBody>
        </p:sp>
        <p:sp>
          <p:nvSpPr>
            <p:cNvPr id="128" name="Google Shape;128;p6"/>
            <p:cNvSpPr/>
            <p:nvPr/>
          </p:nvSpPr>
          <p:spPr>
            <a:xfrm>
              <a:off x="1296000" y="5472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rPr dirty="0" err="1"/>
                <a:t>Visión</a:t>
              </a:r>
              <a:r>
                <a:rPr dirty="0"/>
                <a:t> y </a:t>
              </a:r>
              <a:r>
                <a:rPr dirty="0" err="1"/>
                <a:t>flexibilidad</a:t>
              </a:r>
              <a:endParaRPr dirty="0">
                <a:latin typeface="Helvetica Neue" panose="020B0604020202020204" charset="0"/>
              </a:endParaRPr>
            </a:p>
          </p:txBody>
        </p:sp>
      </p:grpSp>
      <p:grpSp>
        <p:nvGrpSpPr>
          <p:cNvPr id="28" name="Gruppieren 27">
            <a:extLst>
              <a:ext uri="{FF2B5EF4-FFF2-40B4-BE49-F238E27FC236}">
                <a16:creationId xmlns:a16="http://schemas.microsoft.com/office/drawing/2014/main" id="{27A1BD62-83F8-A2A2-FF1E-12936AD6C81C}"/>
              </a:ext>
            </a:extLst>
          </p:cNvPr>
          <p:cNvGrpSpPr/>
          <p:nvPr/>
        </p:nvGrpSpPr>
        <p:grpSpPr>
          <a:xfrm>
            <a:off x="1296000" y="4320000"/>
            <a:ext cx="7398720" cy="1186178"/>
            <a:chOff x="1296000" y="4680000"/>
            <a:chExt cx="7398720" cy="1186178"/>
          </a:xfrm>
        </p:grpSpPr>
        <p:sp>
          <p:nvSpPr>
            <p:cNvPr id="10" name="Rechteck: diagonal liegende Ecken abgerundet 9">
              <a:extLst>
                <a:ext uri="{FF2B5EF4-FFF2-40B4-BE49-F238E27FC236}">
                  <a16:creationId xmlns:a16="http://schemas.microsoft.com/office/drawing/2014/main" id="{4F9B2046-CF9C-E750-57B4-2F0AAB83FAD6}"/>
                </a:ext>
              </a:extLst>
            </p:cNvPr>
            <p:cNvSpPr/>
            <p:nvPr/>
          </p:nvSpPr>
          <p:spPr>
            <a:xfrm rot="1560000">
              <a:off x="5976000" y="5218178"/>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charset="0"/>
              </a:endParaRPr>
            </a:p>
          </p:txBody>
        </p:sp>
        <p:sp>
          <p:nvSpPr>
            <p:cNvPr id="129" name="Google Shape;129;p6"/>
            <p:cNvSpPr/>
            <p:nvPr/>
          </p:nvSpPr>
          <p:spPr>
            <a:xfrm>
              <a:off x="1296000" y="4680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rPr dirty="0"/>
                <a:t>Apertura al debate</a:t>
              </a:r>
              <a:endParaRPr dirty="0">
                <a:latin typeface="Helvetica Neue" panose="020B0604020202020204" charset="0"/>
              </a:endParaRPr>
            </a:p>
          </p:txBody>
        </p:sp>
      </p:grpSp>
      <p:sp>
        <p:nvSpPr>
          <p:cNvPr id="2" name="Ellipse 1">
            <a:extLst>
              <a:ext uri="{FF2B5EF4-FFF2-40B4-BE49-F238E27FC236}">
                <a16:creationId xmlns:a16="http://schemas.microsoft.com/office/drawing/2014/main" id="{3BA1DF75-65FF-9FEF-E0ED-DC887C1D7DD1}"/>
              </a:ext>
            </a:extLst>
          </p:cNvPr>
          <p:cNvSpPr/>
          <p:nvPr/>
        </p:nvSpPr>
        <p:spPr>
          <a:xfrm>
            <a:off x="6957390" y="4754008"/>
            <a:ext cx="4194243" cy="3994244"/>
          </a:xfrm>
          <a:prstGeom prst="ellipse">
            <a:avLst/>
          </a:prstGeom>
          <a:solidFill>
            <a:srgbClr val="4D94B7"/>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b="1">
                <a:latin typeface="Helvetica Neue" panose="020B0604020202020204" charset="0"/>
              </a:defRPr>
            </a:pPr>
            <a:r>
              <a:rPr sz="2400" dirty="0" err="1"/>
              <a:t>Intraemprendedor</a:t>
            </a:r>
            <a:endParaRPr sz="2400" dirty="0"/>
          </a:p>
          <a:p>
            <a:pPr algn="ctr"/>
            <a:endParaRPr sz="2400" b="1" dirty="0">
              <a:latin typeface="Helvetica Neue" panose="020B0604020202020204" charset="0"/>
            </a:endParaRPr>
          </a:p>
          <a:p>
            <a:pPr algn="ctr"/>
            <a:endParaRPr sz="2400" b="1" dirty="0">
              <a:latin typeface="Helvetica Neue" panose="020B0604020202020204" charset="0"/>
            </a:endParaRPr>
          </a:p>
          <a:p>
            <a:pPr algn="ctr"/>
            <a:endParaRPr sz="2400" b="1" dirty="0">
              <a:latin typeface="Helvetica Neue" panose="020B0604020202020204" charset="0"/>
            </a:endParaRPr>
          </a:p>
          <a:p>
            <a:pPr algn="ctr"/>
            <a:endParaRPr sz="2400" b="1" dirty="0">
              <a:latin typeface="Helvetica Neue" panose="020B0604020202020204" charset="0"/>
            </a:endParaRPr>
          </a:p>
          <a:p>
            <a:pPr algn="ctr"/>
            <a:endParaRPr sz="2400" b="1" dirty="0">
              <a:latin typeface="Helvetica Neue" panose="020B0604020202020204" charset="0"/>
            </a:endParaRPr>
          </a:p>
          <a:p>
            <a:pPr algn="ctr"/>
            <a:endParaRPr sz="2400" b="1" dirty="0">
              <a:latin typeface="Helvetica Neue" panose="020B0604020202020204" charset="0"/>
            </a:endParaRPr>
          </a:p>
        </p:txBody>
      </p:sp>
      <p:pic>
        <p:nvPicPr>
          <p:cNvPr id="23" name="Picture 4" descr="Image">
            <a:extLst>
              <a:ext uri="{FF2B5EF4-FFF2-40B4-BE49-F238E27FC236}">
                <a16:creationId xmlns:a16="http://schemas.microsoft.com/office/drawing/2014/main" id="{EE7F4680-8F3B-9B20-65C9-4695EDBB63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8964" y="5974178"/>
            <a:ext cx="3140793" cy="1962996"/>
          </a:xfrm>
          <a:prstGeom prst="rect">
            <a:avLst/>
          </a:prstGeom>
          <a:noFill/>
          <a:extLst>
            <a:ext uri="{909E8E84-426E-40DD-AFC4-6F175D3DCCD1}">
              <a14:hiddenFill xmlns:a14="http://schemas.microsoft.com/office/drawing/2010/main">
                <a:solidFill>
                  <a:srgbClr val="FFFFFF"/>
                </a:solidFill>
              </a14:hiddenFill>
            </a:ext>
          </a:extLst>
        </p:spPr>
      </p:pic>
      <p:pic>
        <p:nvPicPr>
          <p:cNvPr id="24" name="Grafik 23">
            <a:extLst>
              <a:ext uri="{FF2B5EF4-FFF2-40B4-BE49-F238E27FC236}">
                <a16:creationId xmlns:a16="http://schemas.microsoft.com/office/drawing/2014/main" id="{D7965482-582D-8B5E-A63B-2E022A4457FC}"/>
              </a:ext>
            </a:extLst>
          </p:cNvPr>
          <p:cNvPicPr>
            <a:picLocks noChangeAspect="1"/>
          </p:cNvPicPr>
          <p:nvPr/>
        </p:nvPicPr>
        <p:blipFill>
          <a:blip r:embed="rId4"/>
          <a:stretch>
            <a:fillRect/>
          </a:stretch>
        </p:blipFill>
        <p:spPr>
          <a:xfrm>
            <a:off x="10730921" y="1366762"/>
            <a:ext cx="2433562" cy="1881540"/>
          </a:xfrm>
          <a:prstGeom prst="rect">
            <a:avLst/>
          </a:prstGeom>
        </p:spPr>
      </p:pic>
      <p:pic>
        <p:nvPicPr>
          <p:cNvPr id="25" name="Grafik 24" descr="Wolken-Gedankenblase">
            <a:extLst>
              <a:ext uri="{FF2B5EF4-FFF2-40B4-BE49-F238E27FC236}">
                <a16:creationId xmlns:a16="http://schemas.microsoft.com/office/drawing/2014/main" id="{FF639EF9-A036-8C55-FC8B-D67D3CC6392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28115"/>
          <a:stretch/>
        </p:blipFill>
        <p:spPr>
          <a:xfrm>
            <a:off x="12537116" y="60266"/>
            <a:ext cx="5040000" cy="2890769"/>
          </a:xfrm>
          <a:prstGeom prst="rect">
            <a:avLst/>
          </a:prstGeom>
        </p:spPr>
      </p:pic>
      <p:pic>
        <p:nvPicPr>
          <p:cNvPr id="26" name="Grafik 25" descr="Unterschrift Silhouette">
            <a:extLst>
              <a:ext uri="{FF2B5EF4-FFF2-40B4-BE49-F238E27FC236}">
                <a16:creationId xmlns:a16="http://schemas.microsoft.com/office/drawing/2014/main" id="{351C4A29-A339-EBBB-CE75-59A162A371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87704" y="468761"/>
            <a:ext cx="914400" cy="914400"/>
          </a:xfrm>
          <a:prstGeom prst="rect">
            <a:avLst/>
          </a:prstGeom>
        </p:spPr>
      </p:pic>
      <p:sp>
        <p:nvSpPr>
          <p:cNvPr id="27" name="Google Shape;185;p23">
            <a:extLst>
              <a:ext uri="{FF2B5EF4-FFF2-40B4-BE49-F238E27FC236}">
                <a16:creationId xmlns:a16="http://schemas.microsoft.com/office/drawing/2014/main" id="{29902CC9-52F2-03FC-0E85-25B9B5DEE5FC}"/>
              </a:ext>
            </a:extLst>
          </p:cNvPr>
          <p:cNvSpPr txBox="1"/>
          <p:nvPr/>
        </p:nvSpPr>
        <p:spPr>
          <a:xfrm>
            <a:off x="12705347" y="1383161"/>
            <a:ext cx="4250653" cy="1551422"/>
          </a:xfrm>
          <a:prstGeom prst="rect">
            <a:avLst/>
          </a:prstGeom>
          <a:noFill/>
          <a:ln>
            <a:noFill/>
          </a:ln>
        </p:spPr>
        <p:txBody>
          <a:bodyPr spcFirstLastPara="1" wrap="square" lIns="91425" tIns="45700" rIns="91425" bIns="45700" anchor="t" anchorCtr="0">
            <a:noAutofit/>
          </a:bodyPr>
          <a:lstStyle/>
          <a:p>
            <a:pPr lvl="0" algn="ctr">
              <a:defRPr sz="2400" b="1">
                <a:solidFill>
                  <a:schemeClr val="tx1"/>
                </a:solidFill>
                <a:latin typeface="Helvetica Neue" panose="020B0604020202020204" charset="0"/>
                <a:ea typeface="Helvetica Neue"/>
                <a:cs typeface="Helvetica Neue"/>
                <a:sym typeface="Helvetica Neue"/>
              </a:defRPr>
            </a:pPr>
            <a:r>
              <a:t>Pero, ¿cómo puedo desarrollar estas características?</a:t>
            </a:r>
          </a:p>
        </p:txBody>
      </p:sp>
    </p:spTree>
    <p:extLst>
      <p:ext uri="{BB962C8B-B14F-4D97-AF65-F5344CB8AC3E}">
        <p14:creationId xmlns:p14="http://schemas.microsoft.com/office/powerpoint/2010/main" val="16107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8"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8"/>
          <p:cNvGrpSpPr/>
          <p:nvPr/>
        </p:nvGrpSpPr>
        <p:grpSpPr>
          <a:xfrm>
            <a:off x="1439999" y="3708000"/>
            <a:ext cx="15408000" cy="4777720"/>
            <a:chOff x="0" y="0"/>
            <a:chExt cx="13909963" cy="4777720"/>
          </a:xfrm>
        </p:grpSpPr>
        <p:sp>
          <p:nvSpPr>
            <p:cNvPr id="139" name="Google Shape;139;p8"/>
            <p:cNvSpPr/>
            <p:nvPr/>
          </p:nvSpPr>
          <p:spPr>
            <a:xfrm>
              <a:off x="1043247" y="0"/>
              <a:ext cx="11823469" cy="4777720"/>
            </a:xfrm>
            <a:prstGeom prst="rightArrow">
              <a:avLst>
                <a:gd name="adj1" fmla="val 50000"/>
                <a:gd name="adj2" fmla="val 50000"/>
              </a:avLst>
            </a:prstGeom>
            <a:solidFill>
              <a:srgbClr val="4D94B7">
                <a:alpha val="6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140" name="Google Shape;140;p8"/>
            <p:cNvSpPr/>
            <p:nvPr/>
          </p:nvSpPr>
          <p:spPr>
            <a:xfrm>
              <a:off x="0"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141" name="Google Shape;141;p8"/>
            <p:cNvSpPr txBox="1"/>
            <p:nvPr/>
          </p:nvSpPr>
          <p:spPr>
            <a:xfrm>
              <a:off x="93292" y="1526607"/>
              <a:ext cx="3986405" cy="1724504"/>
            </a:xfrm>
            <a:prstGeom prst="rect">
              <a:avLst/>
            </a:prstGeom>
            <a:noFill/>
            <a:ln>
              <a:noFill/>
            </a:ln>
            <a:effectLst>
              <a:outerShdw blurRad="190500" dist="228600" dir="2700000" algn="ctr">
                <a:srgbClr val="000000">
                  <a:alpha val="29803"/>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800">
                  <a:solidFill>
                    <a:schemeClr val="lt1"/>
                  </a:solidFill>
                  <a:latin typeface="Helvetica Neue" panose="020B0604020202020204" charset="0"/>
                  <a:ea typeface="Helvetica Neue"/>
                  <a:cs typeface="Helvetica Neue"/>
                  <a:sym typeface="Helvetica Neue"/>
                </a:defRPr>
              </a:pPr>
              <a:r>
                <a:rPr dirty="0"/>
                <a:t>Desarrollo </a:t>
              </a:r>
              <a:r>
                <a:rPr dirty="0" err="1"/>
                <a:t>atención</a:t>
              </a:r>
              <a:r>
                <a:rPr dirty="0"/>
                <a:t> plena</a:t>
              </a:r>
              <a:endParaRPr sz="2800" dirty="0">
                <a:latin typeface="Helvetica Neue" panose="020B0604020202020204" charset="0"/>
              </a:endParaRPr>
            </a:p>
          </p:txBody>
        </p:sp>
        <p:sp>
          <p:nvSpPr>
            <p:cNvPr id="142" name="Google Shape;142;p8"/>
            <p:cNvSpPr/>
            <p:nvPr/>
          </p:nvSpPr>
          <p:spPr>
            <a:xfrm>
              <a:off x="4868487"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143" name="Google Shape;143;p8"/>
            <p:cNvSpPr txBox="1"/>
            <p:nvPr/>
          </p:nvSpPr>
          <p:spPr>
            <a:xfrm>
              <a:off x="4961779" y="1526607"/>
              <a:ext cx="3986405" cy="1724504"/>
            </a:xfrm>
            <a:prstGeom prst="rect">
              <a:avLst/>
            </a:prstGeom>
            <a:noFill/>
            <a:ln>
              <a:noFill/>
            </a:ln>
            <a:effectLst>
              <a:outerShdw blurRad="190500" dist="228600" dir="2700000" algn="ctr">
                <a:srgbClr val="000000">
                  <a:alpha val="29803"/>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800">
                  <a:solidFill>
                    <a:schemeClr val="lt1"/>
                  </a:solidFill>
                  <a:latin typeface="Helvetica Neue" panose="020B0604020202020204" charset="0"/>
                  <a:ea typeface="Helvetica Neue"/>
                  <a:cs typeface="Helvetica Neue"/>
                  <a:sym typeface="Helvetica Neue"/>
                </a:defRPr>
              </a:pPr>
              <a:r>
                <a:rPr dirty="0"/>
                <a:t>Desarrollo  </a:t>
              </a:r>
              <a:r>
                <a:rPr dirty="0" err="1"/>
                <a:t>autoconciencia</a:t>
              </a:r>
              <a:endParaRPr sz="2800" dirty="0">
                <a:latin typeface="Helvetica Neue" panose="020B0604020202020204" charset="0"/>
              </a:endParaRPr>
            </a:p>
          </p:txBody>
        </p:sp>
        <p:sp>
          <p:nvSpPr>
            <p:cNvPr id="144" name="Google Shape;144;p8"/>
            <p:cNvSpPr/>
            <p:nvPr/>
          </p:nvSpPr>
          <p:spPr>
            <a:xfrm>
              <a:off x="9736974"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145" name="Google Shape;145;p8"/>
            <p:cNvSpPr txBox="1"/>
            <p:nvPr/>
          </p:nvSpPr>
          <p:spPr>
            <a:xfrm>
              <a:off x="9830266" y="1526607"/>
              <a:ext cx="3986405" cy="1724504"/>
            </a:xfrm>
            <a:prstGeom prst="rect">
              <a:avLst/>
            </a:prstGeom>
            <a:noFill/>
            <a:ln>
              <a:noFill/>
            </a:ln>
            <a:effectLst>
              <a:outerShdw blurRad="190500" dist="228600" dir="2700000" algn="ctr">
                <a:srgbClr val="000000">
                  <a:alpha val="29803"/>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defRPr sz="2800">
                  <a:solidFill>
                    <a:schemeClr val="lt1"/>
                  </a:solidFill>
                  <a:latin typeface="Helvetica Neue" panose="020B0604020202020204" charset="0"/>
                  <a:ea typeface="Helvetica Neue"/>
                  <a:cs typeface="Helvetica Neue"/>
                  <a:sym typeface="Helvetica Neue"/>
                </a:defRPr>
              </a:pPr>
              <a:r>
                <a:rPr lang="es-ES" dirty="0"/>
                <a:t>Convertirse en</a:t>
              </a:r>
              <a:r>
                <a:rPr dirty="0"/>
                <a:t> un </a:t>
              </a:r>
              <a:r>
                <a:rPr dirty="0" err="1"/>
                <a:t>intraemprendedor</a:t>
              </a:r>
              <a:endParaRPr sz="2800" dirty="0">
                <a:latin typeface="Helvetica Neue" panose="020B0604020202020204" charset="0"/>
              </a:endParaRPr>
            </a:p>
          </p:txBody>
        </p:sp>
      </p:grpSp>
      <p:sp>
        <p:nvSpPr>
          <p:cNvPr id="146" name="Google Shape;146;p8"/>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defRPr sz="1200">
                <a:solidFill>
                  <a:schemeClr val="dk1"/>
                </a:solidFill>
                <a:latin typeface="Helvetica Neue" panose="020B0604020202020204" charset="0"/>
                <a:ea typeface="Helvetica Neue"/>
                <a:cs typeface="Helvetica Neue"/>
                <a:sym typeface="Helvetica Neue"/>
              </a:defRPr>
            </a:pPr>
            <a:r>
              <a:t>Fuente n.º: 8</a:t>
            </a:r>
            <a:endParaRPr sz="1200" b="0" i="0" u="none" strike="noStrike" cap="none">
              <a:solidFill>
                <a:srgbClr val="000000"/>
              </a:solidFill>
              <a:latin typeface="Helvetica Neue" panose="020B0604020202020204" charset="0"/>
              <a:ea typeface="Helvetica Neue"/>
              <a:cs typeface="Helvetica Neue"/>
              <a:sym typeface="Helvetica Neue"/>
            </a:endParaRPr>
          </a:p>
        </p:txBody>
      </p:sp>
      <p:sp>
        <p:nvSpPr>
          <p:cNvPr id="147" name="Google Shape;147;p8"/>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1.2 El </a:t>
            </a:r>
            <a:r>
              <a:rPr dirty="0" err="1"/>
              <a:t>desarrollo</a:t>
            </a:r>
            <a:r>
              <a:rPr dirty="0"/>
              <a:t> personal </a:t>
            </a:r>
            <a:r>
              <a:rPr dirty="0" err="1"/>
              <a:t>como</a:t>
            </a:r>
            <a:r>
              <a:rPr dirty="0"/>
              <a:t> </a:t>
            </a:r>
            <a:r>
              <a:rPr dirty="0" err="1"/>
              <a:t>condición</a:t>
            </a:r>
            <a:r>
              <a:rPr dirty="0"/>
              <a:t> previa</a:t>
            </a:r>
            <a:endParaRPr dirty="0">
              <a:latin typeface="Helvetica Neue" panose="020B0604020202020204" charset="0"/>
            </a:endParaRPr>
          </a:p>
        </p:txBody>
      </p:sp>
      <p:sp>
        <p:nvSpPr>
          <p:cNvPr id="149" name="Google Shape;149;p8"/>
          <p:cNvSpPr/>
          <p:nvPr/>
        </p:nvSpPr>
        <p:spPr>
          <a:xfrm>
            <a:off x="5724000" y="5472000"/>
            <a:ext cx="1440000" cy="1440000"/>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Helvetica Neue" panose="020B0604020202020204" charset="0"/>
              <a:sym typeface="Arial"/>
            </a:endParaRPr>
          </a:p>
        </p:txBody>
      </p:sp>
      <p:sp>
        <p:nvSpPr>
          <p:cNvPr id="150" name="Google Shape;150;p8"/>
          <p:cNvSpPr/>
          <p:nvPr/>
        </p:nvSpPr>
        <p:spPr>
          <a:xfrm>
            <a:off x="11120399" y="5472000"/>
            <a:ext cx="1440000" cy="1440000"/>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Helvetica Neue" panose="020B0604020202020204" charset="0"/>
              <a:sym typeface="Arial"/>
            </a:endParaRPr>
          </a:p>
        </p:txBody>
      </p:sp>
      <p:sp>
        <p:nvSpPr>
          <p:cNvPr id="2" name="Google Shape;124;p6">
            <a:extLst>
              <a:ext uri="{FF2B5EF4-FFF2-40B4-BE49-F238E27FC236}">
                <a16:creationId xmlns:a16="http://schemas.microsoft.com/office/drawing/2014/main" id="{2DEB70B3-91EA-169B-BE42-2E4938DF8AC8}"/>
              </a:ext>
            </a:extLst>
          </p:cNvPr>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1. </a:t>
            </a:r>
            <a:r>
              <a:rPr dirty="0" err="1"/>
              <a:t>Características</a:t>
            </a:r>
            <a:r>
              <a:rPr dirty="0"/>
              <a:t> y </a:t>
            </a:r>
            <a:r>
              <a:rPr dirty="0" err="1"/>
              <a:t>beneficios</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p:nvPr/>
        </p:nvSpPr>
        <p:spPr>
          <a:xfrm>
            <a:off x="1296000" y="3384000"/>
            <a:ext cx="15624000" cy="4616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tx1"/>
                </a:solidFill>
                <a:latin typeface="Helvetica Neue" panose="020B0604020202020204" charset="0"/>
                <a:ea typeface="Helvetica Neue"/>
                <a:cs typeface="Helvetica Neue"/>
                <a:sym typeface="Helvetica Neue"/>
              </a:defRPr>
            </a:pPr>
            <a:r>
              <a:rPr dirty="0"/>
              <a:t>Con una </a:t>
            </a:r>
            <a:r>
              <a:rPr dirty="0" err="1"/>
              <a:t>mejor</a:t>
            </a:r>
            <a:r>
              <a:rPr dirty="0"/>
              <a:t> </a:t>
            </a:r>
            <a:r>
              <a:rPr dirty="0" err="1"/>
              <a:t>autoconciencia</a:t>
            </a:r>
            <a:r>
              <a:rPr dirty="0"/>
              <a:t> y </a:t>
            </a:r>
            <a:r>
              <a:rPr i="1" dirty="0"/>
              <a:t>mindfulness</a:t>
            </a:r>
          </a:p>
        </p:txBody>
      </p:sp>
      <p:sp>
        <p:nvSpPr>
          <p:cNvPr id="158" name="Google Shape;158;p21"/>
          <p:cNvSpPr txBox="1"/>
          <p:nvPr/>
        </p:nvSpPr>
        <p:spPr>
          <a:xfrm>
            <a:off x="1295398" y="2304000"/>
            <a:ext cx="1317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1.3 </a:t>
            </a:r>
            <a:r>
              <a:rPr dirty="0" err="1"/>
              <a:t>Beneficios</a:t>
            </a:r>
            <a:r>
              <a:rPr dirty="0"/>
              <a:t> del </a:t>
            </a:r>
            <a:r>
              <a:rPr dirty="0" err="1"/>
              <a:t>comportamiento</a:t>
            </a:r>
            <a:r>
              <a:rPr dirty="0"/>
              <a:t> </a:t>
            </a:r>
            <a:r>
              <a:rPr dirty="0" err="1"/>
              <a:t>intraemprendedor</a:t>
            </a:r>
            <a:r>
              <a:rPr dirty="0"/>
              <a:t> para </a:t>
            </a:r>
            <a:r>
              <a:rPr dirty="0" err="1"/>
              <a:t>los</a:t>
            </a:r>
            <a:r>
              <a:rPr dirty="0"/>
              <a:t> </a:t>
            </a:r>
            <a:r>
              <a:rPr dirty="0" err="1"/>
              <a:t>empleados</a:t>
            </a:r>
            <a:endParaRPr dirty="0">
              <a:latin typeface="Helvetica Neue" panose="020B0604020202020204" charset="0"/>
            </a:endParaRPr>
          </a:p>
        </p:txBody>
      </p:sp>
      <p:sp>
        <p:nvSpPr>
          <p:cNvPr id="159" name="Google Shape;159;p21"/>
          <p:cNvSpPr/>
          <p:nvPr/>
        </p:nvSpPr>
        <p:spPr>
          <a:xfrm>
            <a:off x="6042480" y="4536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Font typeface="Helvetica Neue" panose="020B0604020202020204" charset="0"/>
              <a:buChar char="…"/>
              <a:defRPr sz="2400">
                <a:solidFill>
                  <a:schemeClr val="dk1"/>
                </a:solidFill>
                <a:latin typeface="Helvetica Neue" panose="020B0604020202020204" charset="0"/>
                <a:ea typeface="Helvetica Neue"/>
                <a:cs typeface="Helvetica Neue"/>
                <a:sym typeface="Helvetica Neue"/>
              </a:defRPr>
            </a:pPr>
            <a:r>
              <a:rPr dirty="0" err="1"/>
              <a:t>hacer</a:t>
            </a:r>
            <a:r>
              <a:rPr dirty="0"/>
              <a:t> </a:t>
            </a:r>
            <a:r>
              <a:rPr dirty="0" err="1"/>
              <a:t>frente</a:t>
            </a:r>
            <a:r>
              <a:rPr lang="es-ES" dirty="0"/>
              <a:t> mejor</a:t>
            </a:r>
            <a:r>
              <a:rPr dirty="0"/>
              <a:t> a la </a:t>
            </a:r>
            <a:r>
              <a:rPr dirty="0" err="1"/>
              <a:t>incertidumbre</a:t>
            </a:r>
            <a:r>
              <a:rPr dirty="0"/>
              <a:t>.</a:t>
            </a:r>
          </a:p>
        </p:txBody>
      </p:sp>
      <p:sp>
        <p:nvSpPr>
          <p:cNvPr id="160" name="Google Shape;160;p21"/>
          <p:cNvSpPr/>
          <p:nvPr/>
        </p:nvSpPr>
        <p:spPr>
          <a:xfrm>
            <a:off x="6042480" y="5472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Font typeface="Helvetica Neue" panose="020B0604020202020204" charset="0"/>
              <a:buChar char="…"/>
              <a:defRPr sz="2400">
                <a:solidFill>
                  <a:schemeClr val="dk1"/>
                </a:solidFill>
                <a:latin typeface="Helvetica Neue" panose="020B0604020202020204" charset="0"/>
                <a:ea typeface="Helvetica Neue"/>
                <a:cs typeface="Helvetica Neue"/>
                <a:sym typeface="Helvetica Neue"/>
              </a:defRPr>
            </a:pPr>
            <a:r>
              <a:t>manejar mejor las transiciones profesionales.</a:t>
            </a:r>
          </a:p>
        </p:txBody>
      </p:sp>
      <p:sp>
        <p:nvSpPr>
          <p:cNvPr id="161" name="Google Shape;161;p21"/>
          <p:cNvSpPr/>
          <p:nvPr/>
        </p:nvSpPr>
        <p:spPr>
          <a:xfrm>
            <a:off x="6042480" y="6408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Font typeface="Helvetica Neue" panose="020B0604020202020204" charset="0"/>
              <a:buChar char="…"/>
              <a:defRPr sz="2400">
                <a:solidFill>
                  <a:schemeClr val="dk1"/>
                </a:solidFill>
                <a:latin typeface="Helvetica Neue" panose="020B0604020202020204" charset="0"/>
                <a:ea typeface="Helvetica Neue"/>
                <a:cs typeface="Helvetica Neue"/>
                <a:sym typeface="Helvetica Neue"/>
              </a:defRPr>
            </a:pPr>
            <a:r>
              <a:rPr dirty="0" err="1"/>
              <a:t>actualizar</a:t>
            </a:r>
            <a:r>
              <a:rPr dirty="0"/>
              <a:t> sus </a:t>
            </a:r>
            <a:r>
              <a:rPr dirty="0" err="1"/>
              <a:t>habilidades</a:t>
            </a:r>
            <a:r>
              <a:rPr dirty="0"/>
              <a:t> y </a:t>
            </a:r>
            <a:r>
              <a:rPr dirty="0" err="1"/>
              <a:t>aumentar</a:t>
            </a:r>
            <a:r>
              <a:rPr dirty="0"/>
              <a:t> </a:t>
            </a:r>
            <a:r>
              <a:rPr dirty="0" err="1"/>
              <a:t>su</a:t>
            </a:r>
            <a:r>
              <a:rPr dirty="0"/>
              <a:t> valor </a:t>
            </a:r>
            <a:r>
              <a:rPr dirty="0" err="1"/>
              <a:t>en</a:t>
            </a:r>
            <a:r>
              <a:rPr dirty="0"/>
              <a:t> </a:t>
            </a:r>
            <a:r>
              <a:rPr dirty="0" err="1"/>
              <a:t>el</a:t>
            </a:r>
            <a:r>
              <a:rPr dirty="0"/>
              <a:t> mercado </a:t>
            </a:r>
            <a:r>
              <a:rPr dirty="0" err="1"/>
              <a:t>laboral</a:t>
            </a:r>
            <a:r>
              <a:rPr dirty="0"/>
              <a:t>.</a:t>
            </a:r>
          </a:p>
        </p:txBody>
      </p:sp>
      <p:sp>
        <p:nvSpPr>
          <p:cNvPr id="162" name="Google Shape;162;p21"/>
          <p:cNvSpPr/>
          <p:nvPr/>
        </p:nvSpPr>
        <p:spPr>
          <a:xfrm>
            <a:off x="6042480" y="7344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Font typeface="Helvetica Neue" panose="020B0604020202020204" charset="0"/>
              <a:buChar char="…"/>
              <a:defRPr sz="2400">
                <a:solidFill>
                  <a:schemeClr val="dk1"/>
                </a:solidFill>
                <a:latin typeface="Helvetica Neue" panose="020B0604020202020204" charset="0"/>
                <a:ea typeface="Helvetica Neue"/>
                <a:cs typeface="Helvetica Neue"/>
                <a:sym typeface="Helvetica Neue"/>
              </a:defRPr>
            </a:pPr>
            <a:r>
              <a:rPr dirty="0"/>
              <a:t>gestion</a:t>
            </a:r>
            <a:r>
              <a:rPr lang="es-ES" dirty="0"/>
              <a:t>ar</a:t>
            </a:r>
            <a:r>
              <a:rPr dirty="0"/>
              <a:t> </a:t>
            </a:r>
            <a:r>
              <a:rPr dirty="0" err="1"/>
              <a:t>mejor</a:t>
            </a:r>
            <a:r>
              <a:rPr dirty="0"/>
              <a:t> los </a:t>
            </a:r>
            <a:r>
              <a:rPr dirty="0" err="1"/>
              <a:t>entornos</a:t>
            </a:r>
            <a:r>
              <a:rPr dirty="0"/>
              <a:t> </a:t>
            </a:r>
            <a:r>
              <a:rPr lang="es-ES" dirty="0"/>
              <a:t>que cambian rápidamente.</a:t>
            </a:r>
            <a:endParaRPr dirty="0"/>
          </a:p>
        </p:txBody>
      </p:sp>
      <p:sp>
        <p:nvSpPr>
          <p:cNvPr id="163" name="Google Shape;163;p21"/>
          <p:cNvSpPr/>
          <p:nvPr/>
        </p:nvSpPr>
        <p:spPr>
          <a:xfrm>
            <a:off x="3240000" y="4356000"/>
            <a:ext cx="2880000" cy="4068000"/>
          </a:xfrm>
          <a:prstGeom prst="roundRect">
            <a:avLst>
              <a:gd name="adj" fmla="val 16667"/>
            </a:avLst>
          </a:prstGeom>
          <a:solidFill>
            <a:srgbClr val="4D94B7"/>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69850" marR="0" lvl="0" indent="0" algn="ctr" rtl="0">
              <a:lnSpc>
                <a:spcPct val="100000"/>
              </a:lnSpc>
              <a:spcBef>
                <a:spcPts val="0"/>
              </a:spcBef>
              <a:spcAft>
                <a:spcPts val="0"/>
              </a:spcAft>
              <a:buNone/>
              <a:defRPr sz="2400" b="1">
                <a:solidFill>
                  <a:schemeClr val="lt1"/>
                </a:solidFill>
                <a:latin typeface="Helvetica Neue" panose="020B0604020202020204" charset="0"/>
                <a:ea typeface="Helvetica Neue"/>
                <a:cs typeface="Helvetica Neue"/>
                <a:sym typeface="Helvetica Neue"/>
              </a:defRPr>
            </a:pPr>
            <a:r>
              <a:t>Los empleados pueden...</a:t>
            </a:r>
          </a:p>
        </p:txBody>
      </p:sp>
      <p:sp>
        <p:nvSpPr>
          <p:cNvPr id="2" name="Google Shape;124;p6">
            <a:extLst>
              <a:ext uri="{FF2B5EF4-FFF2-40B4-BE49-F238E27FC236}">
                <a16:creationId xmlns:a16="http://schemas.microsoft.com/office/drawing/2014/main" id="{8AC483A1-7821-D7FE-949A-630FA751A8E5}"/>
              </a:ext>
            </a:extLst>
          </p:cNvPr>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1. </a:t>
            </a:r>
            <a:r>
              <a:rPr dirty="0" err="1"/>
              <a:t>Características</a:t>
            </a:r>
            <a:r>
              <a:rPr dirty="0"/>
              <a:t> y </a:t>
            </a:r>
            <a:r>
              <a:rPr dirty="0" err="1"/>
              <a:t>beneficios</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2"/>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169" name="Google Shape;169;p22"/>
          <p:cNvSpPr txBox="1"/>
          <p:nvPr/>
        </p:nvSpPr>
        <p:spPr>
          <a:xfrm>
            <a:off x="4572000" y="3888000"/>
            <a:ext cx="9144000" cy="15696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defRPr sz="4800" b="1">
                <a:solidFill>
                  <a:srgbClr val="4D94B7"/>
                </a:solidFill>
                <a:latin typeface="Helvetica Neue" panose="020B0604020202020204" charset="0"/>
                <a:ea typeface="Helvetica Neue"/>
                <a:cs typeface="Helvetica Neue"/>
                <a:sym typeface="Helvetica Neue"/>
              </a:defRPr>
            </a:pPr>
            <a:r>
              <a:rPr dirty="0" err="1"/>
              <a:t>Fortalecer</a:t>
            </a:r>
            <a:r>
              <a:rPr dirty="0"/>
              <a:t> la </a:t>
            </a:r>
            <a:r>
              <a:rPr dirty="0" err="1"/>
              <a:t>atención</a:t>
            </a:r>
            <a:r>
              <a:rPr dirty="0"/>
              <a:t> plena para </a:t>
            </a:r>
            <a:r>
              <a:rPr dirty="0" err="1"/>
              <a:t>el</a:t>
            </a:r>
            <a:r>
              <a:rPr dirty="0"/>
              <a:t> </a:t>
            </a:r>
            <a:r>
              <a:rPr dirty="0" err="1"/>
              <a:t>desarrollo</a:t>
            </a:r>
            <a:r>
              <a:rPr dirty="0"/>
              <a:t> de </a:t>
            </a:r>
            <a:r>
              <a:rPr dirty="0" err="1"/>
              <a:t>intraemprendedores</a:t>
            </a:r>
            <a:endParaRPr dirty="0">
              <a:latin typeface="Helvetica Neue" panose="020B0604020202020204" charset="0"/>
            </a:endParaRPr>
          </a:p>
        </p:txBody>
      </p:sp>
      <p:sp>
        <p:nvSpPr>
          <p:cNvPr id="170" name="Google Shape;170;p22"/>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defRPr sz="6000" b="1">
                <a:solidFill>
                  <a:srgbClr val="AED633"/>
                </a:solidFill>
                <a:latin typeface="Helvetica Neue" panose="020B0604020202020204" charset="0"/>
                <a:ea typeface="Helvetica Neue"/>
                <a:cs typeface="Helvetica Neue"/>
                <a:sym typeface="Helvetica Neue"/>
              </a:defRPr>
            </a:pPr>
            <a:r>
              <a:t>Unidad 2</a:t>
            </a:r>
          </a:p>
        </p:txBody>
      </p:sp>
      <p:sp>
        <p:nvSpPr>
          <p:cNvPr id="171" name="Google Shape;171;p22"/>
          <p:cNvSpPr txBox="1"/>
          <p:nvPr/>
        </p:nvSpPr>
        <p:spPr>
          <a:xfrm>
            <a:off x="1296000" y="5544000"/>
            <a:ext cx="10980000" cy="353939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2.1 Definición</a:t>
            </a:r>
            <a:endParaRPr>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2.2 Efectos</a:t>
            </a:r>
            <a:endParaRPr>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2.3 Desarrollo y práctica</a:t>
            </a:r>
            <a:endParaRPr>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2.4 Integración en la vida diaria y el trabajo</a:t>
            </a:r>
            <a:endParaRPr sz="1400" b="0" i="0" u="none" strike="noStrike" cap="none">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7" name="Grafik 6">
            <a:extLst>
              <a:ext uri="{FF2B5EF4-FFF2-40B4-BE49-F238E27FC236}">
                <a16:creationId xmlns:a16="http://schemas.microsoft.com/office/drawing/2014/main" id="{E260F2D9-D433-7076-1A6F-AF6939770B9D}"/>
              </a:ext>
            </a:extLst>
          </p:cNvPr>
          <p:cNvPicPr>
            <a:picLocks noChangeAspect="1"/>
          </p:cNvPicPr>
          <p:nvPr/>
        </p:nvPicPr>
        <p:blipFill>
          <a:blip r:embed="rId3"/>
          <a:stretch>
            <a:fillRect/>
          </a:stretch>
        </p:blipFill>
        <p:spPr>
          <a:xfrm>
            <a:off x="10730921" y="1366762"/>
            <a:ext cx="2433562" cy="1881540"/>
          </a:xfrm>
          <a:prstGeom prst="rect">
            <a:avLst/>
          </a:prstGeom>
        </p:spPr>
      </p:pic>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marL="0" marR="0" lvl="0" indent="0" algn="ctr" rtl="0">
              <a:lnSpc>
                <a:spcPct val="90000"/>
              </a:lnSpc>
              <a:spcBef>
                <a:spcPts val="0"/>
              </a:spcBef>
              <a:spcAft>
                <a:spcPts val="0"/>
              </a:spcAft>
              <a:buClr>
                <a:srgbClr val="000000"/>
              </a:buClr>
              <a:buSzPts val="4800"/>
              <a:buFont typeface="Arial"/>
              <a:buNone/>
              <a:defRPr sz="2800" b="1">
                <a:solidFill>
                  <a:schemeClr val="dk1"/>
                </a:solidFill>
                <a:latin typeface="Helvetica Neue" panose="020B0604020202020204" charset="0"/>
                <a:sym typeface="Arial"/>
              </a:defRPr>
            </a:pPr>
            <a:r>
              <a:rPr dirty="0"/>
              <a:t>¿</a:t>
            </a:r>
            <a:r>
              <a:rPr dirty="0" err="1"/>
              <a:t>Cómo</a:t>
            </a:r>
            <a:r>
              <a:rPr dirty="0"/>
              <a:t> lo </a:t>
            </a:r>
            <a:r>
              <a:rPr dirty="0" err="1"/>
              <a:t>definirías</a:t>
            </a:r>
            <a:r>
              <a:rPr dirty="0"/>
              <a:t>?</a:t>
            </a:r>
            <a:endParaRPr sz="2800" b="1" dirty="0">
              <a:latin typeface="Helvetica Neue" panose="020B0604020202020204" charset="0"/>
            </a:endParaRPr>
          </a:p>
        </p:txBody>
      </p:sp>
      <p:sp>
        <p:nvSpPr>
          <p:cNvPr id="177" name="Google Shape;177;p23"/>
          <p:cNvSpPr/>
          <p:nvPr/>
        </p:nvSpPr>
        <p:spPr>
          <a:xfrm>
            <a:off x="147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Clr>
                <a:srgbClr val="000000"/>
              </a:buClr>
              <a:buSzPts val="3200"/>
              <a:buFont typeface="Arial"/>
              <a:buNone/>
              <a:defRPr sz="2400">
                <a:solidFill>
                  <a:schemeClr val="dk1"/>
                </a:solidFill>
                <a:latin typeface="Helvetica Neue" panose="020B0604020202020204" charset="0"/>
                <a:ea typeface="Helvetica Neue"/>
                <a:cs typeface="Helvetica Neue"/>
                <a:sym typeface="Helvetica Neue"/>
              </a:defRPr>
            </a:pPr>
            <a:r>
              <a:rPr dirty="0" err="1"/>
              <a:t>Interacción</a:t>
            </a:r>
            <a:r>
              <a:rPr dirty="0"/>
              <a:t> </a:t>
            </a:r>
            <a:r>
              <a:rPr dirty="0" err="1"/>
              <a:t>respetuosa</a:t>
            </a:r>
            <a:endParaRPr sz="2400" b="0" i="0" u="none" strike="noStrike" cap="none" dirty="0">
              <a:solidFill>
                <a:schemeClr val="dk1"/>
              </a:solidFill>
              <a:latin typeface="Helvetica Neue" panose="020B0604020202020204" charset="0"/>
              <a:sym typeface="Arial"/>
            </a:endParaRPr>
          </a:p>
        </p:txBody>
      </p:sp>
      <p:sp>
        <p:nvSpPr>
          <p:cNvPr id="178" name="Google Shape;178;p23"/>
          <p:cNvSpPr/>
          <p:nvPr/>
        </p:nvSpPr>
        <p:spPr>
          <a:xfrm>
            <a:off x="669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Clr>
                <a:srgbClr val="000000"/>
              </a:buClr>
              <a:buSzPts val="3200"/>
              <a:buFont typeface="Arial"/>
              <a:buNone/>
              <a:defRPr sz="2400">
                <a:solidFill>
                  <a:schemeClr val="dk1"/>
                </a:solidFill>
                <a:latin typeface="Helvetica Neue" panose="020B0604020202020204" charset="0"/>
                <a:ea typeface="Helvetica Neue"/>
                <a:cs typeface="Helvetica Neue"/>
                <a:sym typeface="Helvetica Neue"/>
              </a:defRPr>
            </a:pPr>
            <a:r>
              <a:rPr dirty="0" err="1"/>
              <a:t>Apreciación</a:t>
            </a:r>
            <a:r>
              <a:rPr dirty="0"/>
              <a:t> </a:t>
            </a:r>
            <a:r>
              <a:rPr dirty="0" err="1"/>
              <a:t>en</a:t>
            </a:r>
            <a:r>
              <a:rPr dirty="0"/>
              <a:t> la </a:t>
            </a:r>
            <a:r>
              <a:rPr dirty="0" err="1"/>
              <a:t>utilización</a:t>
            </a:r>
            <a:r>
              <a:rPr dirty="0"/>
              <a:t> de </a:t>
            </a:r>
            <a:r>
              <a:rPr dirty="0" err="1"/>
              <a:t>los</a:t>
            </a:r>
            <a:r>
              <a:rPr dirty="0"/>
              <a:t> </a:t>
            </a:r>
            <a:r>
              <a:rPr dirty="0" err="1"/>
              <a:t>recursos</a:t>
            </a:r>
            <a:endParaRPr sz="2400" b="0" i="0" u="none" strike="noStrike" cap="none" dirty="0">
              <a:solidFill>
                <a:schemeClr val="dk1"/>
              </a:solidFill>
              <a:latin typeface="Helvetica Neue" panose="020B0604020202020204" charset="0"/>
              <a:sym typeface="Arial"/>
            </a:endParaRPr>
          </a:p>
        </p:txBody>
      </p:sp>
      <p:sp>
        <p:nvSpPr>
          <p:cNvPr id="179" name="Google Shape;179;p23"/>
          <p:cNvSpPr/>
          <p:nvPr/>
        </p:nvSpPr>
        <p:spPr>
          <a:xfrm>
            <a:off x="1191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Clr>
                <a:srgbClr val="000000"/>
              </a:buClr>
              <a:buSzPts val="3200"/>
              <a:buFont typeface="Arial"/>
              <a:buNone/>
              <a:defRPr sz="2400">
                <a:solidFill>
                  <a:schemeClr val="dk1"/>
                </a:solidFill>
                <a:latin typeface="Helvetica Neue" panose="020B0604020202020204" charset="0"/>
                <a:ea typeface="Helvetica Neue"/>
                <a:cs typeface="Helvetica Neue"/>
                <a:sym typeface="Helvetica Neue"/>
              </a:defRPr>
            </a:pPr>
            <a:r>
              <a:rPr dirty="0"/>
              <a:t>Ser </a:t>
            </a:r>
            <a:r>
              <a:rPr dirty="0" err="1"/>
              <a:t>consciente</a:t>
            </a:r>
            <a:r>
              <a:rPr dirty="0"/>
              <a:t> de </a:t>
            </a:r>
            <a:r>
              <a:rPr dirty="0" err="1"/>
              <a:t>tus</a:t>
            </a:r>
            <a:r>
              <a:rPr dirty="0"/>
              <a:t> </a:t>
            </a:r>
            <a:r>
              <a:rPr dirty="0" err="1"/>
              <a:t>propios</a:t>
            </a:r>
            <a:r>
              <a:rPr dirty="0"/>
              <a:t> </a:t>
            </a:r>
            <a:r>
              <a:rPr dirty="0" err="1"/>
              <a:t>pensamientos</a:t>
            </a:r>
            <a:r>
              <a:rPr dirty="0"/>
              <a:t> e ideas </a:t>
            </a:r>
            <a:endParaRPr sz="2400" b="0" i="0" u="none" strike="noStrike" cap="none" dirty="0">
              <a:solidFill>
                <a:schemeClr val="dk1"/>
              </a:solidFill>
              <a:latin typeface="Helvetica Neue" panose="020B0604020202020204" charset="0"/>
              <a:sym typeface="Arial"/>
            </a:endParaRPr>
          </a:p>
        </p:txBody>
      </p:sp>
      <p:sp>
        <p:nvSpPr>
          <p:cNvPr id="180" name="Google Shape;180;p23"/>
          <p:cNvSpPr/>
          <p:nvPr/>
        </p:nvSpPr>
        <p:spPr>
          <a:xfrm>
            <a:off x="1191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Clr>
                <a:srgbClr val="000000"/>
              </a:buClr>
              <a:buSzPts val="3200"/>
              <a:buFont typeface="Arial"/>
              <a:buNone/>
              <a:defRPr sz="2400">
                <a:solidFill>
                  <a:schemeClr val="dk1"/>
                </a:solidFill>
                <a:latin typeface="Helvetica Neue" panose="020B0604020202020204" charset="0"/>
                <a:ea typeface="Helvetica Neue"/>
                <a:cs typeface="Helvetica Neue"/>
                <a:sym typeface="Helvetica Neue"/>
              </a:defRPr>
            </a:pPr>
            <a:r>
              <a:t>Aprecio por los demás</a:t>
            </a:r>
            <a:endParaRPr sz="2400" b="0" i="0" u="none" strike="noStrike" cap="none">
              <a:solidFill>
                <a:schemeClr val="dk1"/>
              </a:solidFill>
              <a:latin typeface="Helvetica Neue" panose="020B0604020202020204" charset="0"/>
              <a:sym typeface="Arial"/>
            </a:endParaRPr>
          </a:p>
        </p:txBody>
      </p:sp>
      <p:sp>
        <p:nvSpPr>
          <p:cNvPr id="181" name="Google Shape;181;p23"/>
          <p:cNvSpPr/>
          <p:nvPr/>
        </p:nvSpPr>
        <p:spPr>
          <a:xfrm>
            <a:off x="669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t>Resiliencia</a:t>
            </a:r>
            <a:endParaRPr sz="2400">
              <a:latin typeface="Helvetica Neue" panose="020B0604020202020204" charset="0"/>
            </a:endParaRPr>
          </a:p>
        </p:txBody>
      </p:sp>
      <p:sp>
        <p:nvSpPr>
          <p:cNvPr id="182" name="Google Shape;182;p23"/>
          <p:cNvSpPr/>
          <p:nvPr/>
        </p:nvSpPr>
        <p:spPr>
          <a:xfrm>
            <a:off x="147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None/>
              <a:defRPr sz="2400">
                <a:solidFill>
                  <a:schemeClr val="dk1"/>
                </a:solidFill>
                <a:latin typeface="Helvetica Neue" panose="020B0604020202020204" charset="0"/>
                <a:ea typeface="Helvetica Neue"/>
                <a:cs typeface="Helvetica Neue"/>
                <a:sym typeface="Helvetica Neue"/>
              </a:defRPr>
            </a:pPr>
            <a:r>
              <a:rPr dirty="0" err="1"/>
              <a:t>Apreciación</a:t>
            </a:r>
            <a:r>
              <a:rPr dirty="0"/>
              <a:t> </a:t>
            </a:r>
            <a:r>
              <a:rPr dirty="0" err="1"/>
              <a:t>en</a:t>
            </a:r>
            <a:r>
              <a:rPr dirty="0"/>
              <a:t> </a:t>
            </a:r>
            <a:r>
              <a:rPr dirty="0" err="1"/>
              <a:t>el</a:t>
            </a:r>
            <a:r>
              <a:rPr dirty="0"/>
              <a:t> </a:t>
            </a:r>
            <a:r>
              <a:rPr dirty="0" err="1"/>
              <a:t>uso</a:t>
            </a:r>
            <a:r>
              <a:rPr dirty="0"/>
              <a:t> de </a:t>
            </a:r>
            <a:r>
              <a:rPr lang="es-ES" dirty="0"/>
              <a:t>t</a:t>
            </a:r>
            <a:r>
              <a:rPr dirty="0"/>
              <a:t>us </a:t>
            </a:r>
            <a:r>
              <a:rPr dirty="0" err="1"/>
              <a:t>propios</a:t>
            </a:r>
            <a:r>
              <a:rPr dirty="0"/>
              <a:t> </a:t>
            </a:r>
            <a:r>
              <a:rPr dirty="0" err="1"/>
              <a:t>recursos</a:t>
            </a:r>
            <a:endParaRPr sz="2400" dirty="0">
              <a:latin typeface="Helvetica Neue" panose="020B0604020202020204" charset="0"/>
            </a:endParaRPr>
          </a:p>
        </p:txBody>
      </p:sp>
      <p:sp>
        <p:nvSpPr>
          <p:cNvPr id="183" name="Google Shape;183;p23"/>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2.1 </a:t>
            </a:r>
            <a:r>
              <a:rPr dirty="0" err="1"/>
              <a:t>Definición</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86" name="Google Shape;186;p23"/>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a:t>2. </a:t>
            </a:r>
            <a:r>
              <a:rPr dirty="0" err="1"/>
              <a:t>Atención</a:t>
            </a:r>
            <a:r>
              <a:rPr dirty="0"/>
              <a:t> plena</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9" name="Ellipse 8">
            <a:extLst>
              <a:ext uri="{FF2B5EF4-FFF2-40B4-BE49-F238E27FC236}">
                <a16:creationId xmlns:a16="http://schemas.microsoft.com/office/drawing/2014/main" id="{69B169E6-3361-4AAF-368F-AA6A1B4B093C}"/>
              </a:ext>
            </a:extLst>
          </p:cNvPr>
          <p:cNvSpPr/>
          <p:nvPr/>
        </p:nvSpPr>
        <p:spPr>
          <a:xfrm>
            <a:off x="6732000" y="4896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sz="2400">
                <a:latin typeface="Helvetica Neue" panose="020B0604020202020204" charset="0"/>
              </a:defRPr>
            </a:pPr>
            <a:r>
              <a:rPr dirty="0" err="1"/>
              <a:t>por</a:t>
            </a:r>
            <a:r>
              <a:rPr dirty="0"/>
              <a:t> </a:t>
            </a:r>
            <a:r>
              <a:rPr dirty="0" err="1"/>
              <a:t>ejemplo</a:t>
            </a:r>
            <a:r>
              <a:rPr dirty="0"/>
              <a:t>:</a:t>
            </a:r>
          </a:p>
        </p:txBody>
      </p:sp>
      <p:grpSp>
        <p:nvGrpSpPr>
          <p:cNvPr id="8" name="Gruppieren 7">
            <a:extLst>
              <a:ext uri="{FF2B5EF4-FFF2-40B4-BE49-F238E27FC236}">
                <a16:creationId xmlns:a16="http://schemas.microsoft.com/office/drawing/2014/main" id="{CD7620F5-4A3E-E9BC-8B8C-85405F98E4BF}"/>
              </a:ext>
            </a:extLst>
          </p:cNvPr>
          <p:cNvGrpSpPr/>
          <p:nvPr/>
        </p:nvGrpSpPr>
        <p:grpSpPr>
          <a:xfrm>
            <a:off x="12537116" y="60266"/>
            <a:ext cx="5040000" cy="2890769"/>
            <a:chOff x="12537116" y="60266"/>
            <a:chExt cx="5040000" cy="2890769"/>
          </a:xfrm>
        </p:grpSpPr>
        <p:pic>
          <p:nvPicPr>
            <p:cNvPr id="59" name="Grafik 58" descr="Wolken-Gedankenblase">
              <a:extLst>
                <a:ext uri="{FF2B5EF4-FFF2-40B4-BE49-F238E27FC236}">
                  <a16:creationId xmlns:a16="http://schemas.microsoft.com/office/drawing/2014/main" id="{86C7DC70-CB2C-F0ED-6908-2C06D9FE322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8115"/>
            <a:stretch/>
          </p:blipFill>
          <p:spPr>
            <a:xfrm>
              <a:off x="12537116" y="60266"/>
              <a:ext cx="5040000" cy="2890769"/>
            </a:xfrm>
            <a:prstGeom prst="rect">
              <a:avLst/>
            </a:prstGeom>
          </p:spPr>
        </p:pic>
        <p:pic>
          <p:nvPicPr>
            <p:cNvPr id="51" name="Grafik 50" descr="Unterschrift Silhouette">
              <a:extLst>
                <a:ext uri="{FF2B5EF4-FFF2-40B4-BE49-F238E27FC236}">
                  <a16:creationId xmlns:a16="http://schemas.microsoft.com/office/drawing/2014/main" id="{88AB0F1C-24C8-62B4-7648-A4A87C66D0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7704" y="468761"/>
              <a:ext cx="914400" cy="914400"/>
            </a:xfrm>
            <a:prstGeom prst="rect">
              <a:avLst/>
            </a:prstGeom>
          </p:spPr>
        </p:pic>
        <p:sp>
          <p:nvSpPr>
            <p:cNvPr id="185" name="Google Shape;185;p23"/>
            <p:cNvSpPr txBox="1"/>
            <p:nvPr/>
          </p:nvSpPr>
          <p:spPr>
            <a:xfrm>
              <a:off x="12988004" y="1383161"/>
              <a:ext cx="3967996" cy="15514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b="1">
                  <a:solidFill>
                    <a:schemeClr val="tx1"/>
                  </a:solidFill>
                  <a:latin typeface="Helvetica Neue" panose="020B0604020202020204" charset="0"/>
                  <a:ea typeface="Helvetica Neue"/>
                  <a:cs typeface="Helvetica Neue"/>
                  <a:sym typeface="Helvetica Neue"/>
                </a:defRPr>
              </a:pPr>
              <a:r>
                <a:rPr dirty="0"/>
                <a:t>¿</a:t>
              </a:r>
              <a:r>
                <a:rPr dirty="0" err="1"/>
                <a:t>Podríamos</a:t>
              </a:r>
              <a:r>
                <a:rPr dirty="0"/>
                <a:t> </a:t>
              </a:r>
              <a:r>
                <a:rPr dirty="0" err="1"/>
                <a:t>encontrar</a:t>
              </a:r>
              <a:r>
                <a:rPr dirty="0"/>
                <a:t> un </a:t>
              </a:r>
              <a:r>
                <a:rPr lang="es-ES" dirty="0"/>
                <a:t>título</a:t>
              </a:r>
              <a:r>
                <a:rPr dirty="0"/>
                <a:t> para </a:t>
              </a:r>
              <a:r>
                <a:rPr dirty="0" err="1"/>
                <a:t>todo</a:t>
              </a:r>
              <a:r>
                <a:rPr dirty="0"/>
                <a:t> </a:t>
              </a:r>
              <a:r>
                <a:rPr dirty="0" err="1"/>
                <a:t>esto</a:t>
              </a:r>
              <a:r>
                <a:rPr dirty="0"/>
                <a:t>?</a:t>
              </a:r>
              <a:endParaRPr sz="2400" b="1" dirty="0">
                <a:solidFill>
                  <a:schemeClr val="tx1"/>
                </a:solidFill>
                <a:latin typeface="Helvetica Neue" panose="020B060402020202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ox(in)">
                                      <p:cBhvr>
                                        <p:cTn id="17" dur="1500"/>
                                        <p:tgtEl>
                                          <p:spTgt spid="18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2"/>
                                        </p:tgtEl>
                                        <p:attrNameLst>
                                          <p:attrName>style.visibility</p:attrName>
                                        </p:attrNameLst>
                                      </p:cBhvr>
                                      <p:to>
                                        <p:strVal val="visible"/>
                                      </p:to>
                                    </p:set>
                                    <p:animEffect transition="in" filter="box(in)">
                                      <p:cBhvr>
                                        <p:cTn id="20" dur="1500"/>
                                        <p:tgtEl>
                                          <p:spTgt spid="18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ox(in)">
                                      <p:cBhvr>
                                        <p:cTn id="23" dur="1500"/>
                                        <p:tgtEl>
                                          <p:spTgt spid="18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box(in)">
                                      <p:cBhvr>
                                        <p:cTn id="26" dur="1500"/>
                                        <p:tgtEl>
                                          <p:spTgt spid="17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79" grpId="0" animBg="1"/>
      <p:bldP spid="180" grpId="0" animBg="1"/>
      <p:bldP spid="181" grpId="0" animBg="1"/>
      <p:bldP spid="182" grpId="0" animBg="1"/>
      <p:bldP spid="9" grpId="0" animBg="1"/>
    </p:bldLst>
  </p:timing>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45700" rIns="91425" bIns="45700" anchor="t" anchorCtr="0">
        <a:spAutoFit/>
      </a:bodyPr>
      <a:lstStyle>
        <a:defPPr marL="0" marR="0" indent="0" algn="l" rtl="0">
          <a:lnSpc>
            <a:spcPct val="100000"/>
          </a:lnSpc>
          <a:spcBef>
            <a:spcPts val="0"/>
          </a:spcBef>
          <a:spcAft>
            <a:spcPts val="0"/>
          </a:spcAft>
          <a:buClr>
            <a:srgbClr val="000000"/>
          </a:buClr>
          <a:buSzPts val="2800"/>
          <a:buFont typeface="Arial"/>
          <a:buNone/>
          <a:defRPr sz="2800" b="1" i="0" u="none" strike="noStrike" cap="none">
            <a:solidFill>
              <a:srgbClr val="AED633"/>
            </a:solidFill>
            <a:latin typeface="Helvetica Neue" panose="020B0604020202020204" charset="0"/>
            <a:ea typeface="Helvetica Neue"/>
            <a:cs typeface="Helvetica Neue"/>
            <a:sym typeface="Helvetica Neue"/>
          </a:defRPr>
        </a:defPPr>
      </a:lstStyle>
    </a:txDef>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2548</Words>
  <Application>Microsoft Office PowerPoint</Application>
  <PresentationFormat>Benutzerdefiniert</PresentationFormat>
  <Paragraphs>393</Paragraphs>
  <Slides>31</Slides>
  <Notes>30</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31</vt:i4>
      </vt:variant>
    </vt:vector>
  </HeadingPairs>
  <TitlesOfParts>
    <vt:vector size="38" baseType="lpstr">
      <vt:lpstr>Helvetica Neue</vt:lpstr>
      <vt:lpstr>Calibri</vt:lpstr>
      <vt:lpstr>Arial</vt:lpstr>
      <vt:lpstr>Wingdings</vt:lpstr>
      <vt:lpstr>Diseño personalizado</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Monia Coppola</dc:creator>
  <cp:lastModifiedBy>Jennifer Voepel</cp:lastModifiedBy>
  <cp:revision>81</cp:revision>
  <dcterms:created xsi:type="dcterms:W3CDTF">2022-01-27T16:04:38Z</dcterms:created>
  <dcterms:modified xsi:type="dcterms:W3CDTF">2024-02-05T00:28:02Z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