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3" r:id="rId3"/>
  </p:sldMasterIdLst>
  <p:notesMasterIdLst>
    <p:notesMasterId r:id="rId35"/>
  </p:notesMasterIdLst>
  <p:handoutMasterIdLst>
    <p:handoutMasterId r:id="rId36"/>
  </p:handoutMasterIdLst>
  <p:sldIdLst>
    <p:sldId id="256" r:id="rId4"/>
    <p:sldId id="257" r:id="rId5"/>
    <p:sldId id="258" r:id="rId6"/>
    <p:sldId id="259" r:id="rId7"/>
    <p:sldId id="293" r:id="rId8"/>
    <p:sldId id="261" r:id="rId9"/>
    <p:sldId id="262" r:id="rId10"/>
    <p:sldId id="263" r:id="rId11"/>
    <p:sldId id="264" r:id="rId12"/>
    <p:sldId id="265" r:id="rId13"/>
    <p:sldId id="266" r:id="rId14"/>
    <p:sldId id="267" r:id="rId15"/>
    <p:sldId id="268" r:id="rId16"/>
    <p:sldId id="269" r:id="rId17"/>
    <p:sldId id="290" r:id="rId18"/>
    <p:sldId id="271" r:id="rId19"/>
    <p:sldId id="291" r:id="rId20"/>
    <p:sldId id="273" r:id="rId21"/>
    <p:sldId id="274" r:id="rId22"/>
    <p:sldId id="275" r:id="rId23"/>
    <p:sldId id="276" r:id="rId24"/>
    <p:sldId id="298" r:id="rId25"/>
    <p:sldId id="278" r:id="rId26"/>
    <p:sldId id="289" r:id="rId27"/>
    <p:sldId id="292" r:id="rId28"/>
    <p:sldId id="284" r:id="rId29"/>
    <p:sldId id="296" r:id="rId30"/>
    <p:sldId id="286" r:id="rId31"/>
    <p:sldId id="287" r:id="rId32"/>
    <p:sldId id="294" r:id="rId33"/>
    <p:sldId id="288" r:id="rId34"/>
  </p:sldIdLst>
  <p:sldSz cx="18288000" cy="10287000"/>
  <p:notesSz cx="18288000" cy="10287000"/>
  <p:embeddedFontLs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FkifIhWJYAN4mtAopQbX3pWRa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12" autoAdjust="0"/>
  </p:normalViewPr>
  <p:slideViewPr>
    <p:cSldViewPr snapToGrid="0">
      <p:cViewPr varScale="1">
        <p:scale>
          <a:sx n="60" d="100"/>
          <a:sy n="60" d="100"/>
        </p:scale>
        <p:origin x="76" y="80"/>
      </p:cViewPr>
      <p:guideLst>
        <p:guide orient="horz" pos="2880"/>
        <p:guide pos="2160"/>
      </p:guideLst>
    </p:cSldViewPr>
  </p:slideViewPr>
  <p:outlineViewPr>
    <p:cViewPr>
      <p:scale>
        <a:sx n="100" d="100"/>
        <a:sy n="100" d="100"/>
      </p:scale>
      <p:origin x="0" y="-2720"/>
    </p:cViewPr>
  </p:outlineViewPr>
  <p:notesTextViewPr>
    <p:cViewPr>
      <p:scale>
        <a:sx n="1" d="1"/>
        <a:sy n="1" d="1"/>
      </p:scale>
      <p:origin x="0" y="0"/>
    </p:cViewPr>
  </p:notesTextViewPr>
  <p:sorterViewPr>
    <p:cViewPr>
      <p:scale>
        <a:sx n="100" d="100"/>
        <a:sy n="100" d="100"/>
      </p:scale>
      <p:origin x="0" y="-9412"/>
    </p:cViewPr>
  </p:sorterViewPr>
  <p:notesViewPr>
    <p:cSldViewPr snapToGrid="0">
      <p:cViewPr varScale="1">
        <p:scale>
          <a:sx n="65" d="100"/>
          <a:sy n="65" d="100"/>
        </p:scale>
        <p:origin x="480"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20" Type="http://schemas.openxmlformats.org/officeDocument/2006/relationships/slide" Target="slides/slide17.xml"/><Relationship Id="rId5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A0DDE-181C-4911-AC6B-44EAFAE58F2C}"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de-DE"/>
        </a:p>
      </dgm:t>
    </dgm:pt>
    <dgm:pt modelId="{F5F6A12E-9DAD-4C45-935E-3DE66086DA90}">
      <dgm:prSet phldrT="[Text]"/>
      <dgm:spPr/>
      <dgm:t>
        <a:bodyPr/>
        <a:lstStyle/>
        <a:p>
          <a:r>
            <a:rPr lang="de-DE" dirty="0">
              <a:latin typeface="Helvetica Neue" panose="020B0604020202020204" charset="0"/>
            </a:rPr>
            <a:t> </a:t>
          </a:r>
        </a:p>
      </dgm:t>
    </dgm:pt>
    <dgm:pt modelId="{C7175300-535E-41AD-9D73-5FA0A268981D}" type="sibTrans" cxnId="{6DA634A4-688B-40B6-AEC0-0670DACE2CFF}">
      <dgm:prSet/>
      <dgm:spPr/>
      <dgm:t>
        <a:bodyPr/>
        <a:lstStyle/>
        <a:p>
          <a:endParaRPr lang="de-DE">
            <a:latin typeface="Helvetica Neue" panose="020B0604020202020204" charset="0"/>
          </a:endParaRPr>
        </a:p>
      </dgm:t>
    </dgm:pt>
    <dgm:pt modelId="{0C52D2A2-657D-4A0C-A532-44B795BD1EA0}" type="parTrans" cxnId="{6DA634A4-688B-40B6-AEC0-0670DACE2CFF}">
      <dgm:prSet/>
      <dgm:spPr/>
      <dgm:t>
        <a:bodyPr/>
        <a:lstStyle/>
        <a:p>
          <a:endParaRPr lang="de-DE">
            <a:latin typeface="Helvetica Neue" panose="020B0604020202020204" charset="0"/>
          </a:endParaRPr>
        </a:p>
      </dgm:t>
    </dgm:pt>
    <dgm:pt modelId="{36ACB54E-942F-4C1D-8899-912DF9145210}" type="pres">
      <dgm:prSet presAssocID="{B05A0DDE-181C-4911-AC6B-44EAFAE58F2C}" presName="Name0" presStyleCnt="0">
        <dgm:presLayoutVars>
          <dgm:chMax val="4"/>
          <dgm:resizeHandles val="exact"/>
        </dgm:presLayoutVars>
      </dgm:prSet>
      <dgm:spPr/>
    </dgm:pt>
    <dgm:pt modelId="{8BC16806-ECBE-4F1D-B734-E192684F1710}" type="pres">
      <dgm:prSet presAssocID="{B05A0DDE-181C-4911-AC6B-44EAFAE58F2C}" presName="ellipse" presStyleLbl="trBgShp" presStyleIdx="0" presStyleCnt="1"/>
      <dgm:spPr/>
    </dgm:pt>
    <dgm:pt modelId="{F53B6B00-6649-4C5C-8ADD-C3156B88F4F7}" type="pres">
      <dgm:prSet presAssocID="{B05A0DDE-181C-4911-AC6B-44EAFAE58F2C}" presName="arrow1" presStyleLbl="fgShp" presStyleIdx="0" presStyleCnt="1"/>
      <dgm:spPr/>
    </dgm:pt>
    <dgm:pt modelId="{BE2BAD76-CA5F-48B9-8633-21E7324664E0}" type="pres">
      <dgm:prSet presAssocID="{B05A0DDE-181C-4911-AC6B-44EAFAE58F2C}" presName="rectangle" presStyleLbl="revTx" presStyleIdx="0" presStyleCnt="1" custScaleY="3000">
        <dgm:presLayoutVars>
          <dgm:bulletEnabled val="1"/>
        </dgm:presLayoutVars>
      </dgm:prSet>
      <dgm:spPr/>
    </dgm:pt>
    <dgm:pt modelId="{AC4789E8-BEF4-43E5-8774-F42035D394A3}" type="pres">
      <dgm:prSet presAssocID="{B05A0DDE-181C-4911-AC6B-44EAFAE58F2C}" presName="funnel" presStyleLbl="trAlignAcc1" presStyleIdx="0" presStyleCnt="1"/>
      <dgm:spPr>
        <a:solidFill>
          <a:srgbClr val="4D94B7">
            <a:alpha val="40000"/>
          </a:srgbClr>
        </a:solidFill>
        <a:ln>
          <a:solidFill>
            <a:srgbClr val="4D94B7"/>
          </a:solidFill>
        </a:ln>
      </dgm:spPr>
    </dgm:pt>
  </dgm:ptLst>
  <dgm:cxnLst>
    <dgm:cxn modelId="{1AB96D14-98B9-4068-94A8-1D13D4F9A1C7}" type="presOf" srcId="{B05A0DDE-181C-4911-AC6B-44EAFAE58F2C}" destId="{36ACB54E-942F-4C1D-8899-912DF9145210}" srcOrd="0" destOrd="0" presId="urn:microsoft.com/office/officeart/2005/8/layout/funnel1"/>
    <dgm:cxn modelId="{6DA634A4-688B-40B6-AEC0-0670DACE2CFF}" srcId="{B05A0DDE-181C-4911-AC6B-44EAFAE58F2C}" destId="{F5F6A12E-9DAD-4C45-935E-3DE66086DA90}" srcOrd="0" destOrd="0" parTransId="{0C52D2A2-657D-4A0C-A532-44B795BD1EA0}" sibTransId="{C7175300-535E-41AD-9D73-5FA0A268981D}"/>
    <dgm:cxn modelId="{8B066FE9-3EC3-48AF-8F12-1B8DFD05A874}" type="presOf" srcId="{F5F6A12E-9DAD-4C45-935E-3DE66086DA90}" destId="{BE2BAD76-CA5F-48B9-8633-21E7324664E0}" srcOrd="0" destOrd="0" presId="urn:microsoft.com/office/officeart/2005/8/layout/funnel1"/>
    <dgm:cxn modelId="{48664D4C-36CB-4192-AE1B-68F85FB8924C}" type="presParOf" srcId="{36ACB54E-942F-4C1D-8899-912DF9145210}" destId="{8BC16806-ECBE-4F1D-B734-E192684F1710}" srcOrd="0" destOrd="0" presId="urn:microsoft.com/office/officeart/2005/8/layout/funnel1"/>
    <dgm:cxn modelId="{E665FF1D-CA31-4824-A59A-0050CA8CB19D}" type="presParOf" srcId="{36ACB54E-942F-4C1D-8899-912DF9145210}" destId="{F53B6B00-6649-4C5C-8ADD-C3156B88F4F7}" srcOrd="1" destOrd="0" presId="urn:microsoft.com/office/officeart/2005/8/layout/funnel1"/>
    <dgm:cxn modelId="{1E36F30C-55A6-4D40-B634-4302CD7DCB59}" type="presParOf" srcId="{36ACB54E-942F-4C1D-8899-912DF9145210}" destId="{BE2BAD76-CA5F-48B9-8633-21E7324664E0}" srcOrd="2" destOrd="0" presId="urn:microsoft.com/office/officeart/2005/8/layout/funnel1"/>
    <dgm:cxn modelId="{2B6AE3E3-A178-48F6-84E8-E16E201A5041}" type="presParOf" srcId="{36ACB54E-942F-4C1D-8899-912DF9145210}" destId="{AC4789E8-BEF4-43E5-8774-F42035D394A3}"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6806-ECBE-4F1D-B734-E192684F1710}">
      <dsp:nvSpPr>
        <dsp:cNvPr id="0" name=""/>
        <dsp:cNvSpPr/>
      </dsp:nvSpPr>
      <dsp:spPr>
        <a:xfrm>
          <a:off x="4174410" y="409117"/>
          <a:ext cx="3831300" cy="133056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F53B6B00-6649-4C5C-8ADD-C3156B88F4F7}">
      <dsp:nvSpPr>
        <dsp:cNvPr id="0" name=""/>
        <dsp:cNvSpPr/>
      </dsp:nvSpPr>
      <dsp:spPr>
        <a:xfrm>
          <a:off x="5724750" y="3667207"/>
          <a:ext cx="742500" cy="475200"/>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E2BAD76-CA5F-48B9-8633-21E7324664E0}">
      <dsp:nvSpPr>
        <dsp:cNvPr id="0" name=""/>
        <dsp:cNvSpPr/>
      </dsp:nvSpPr>
      <dsp:spPr>
        <a:xfrm>
          <a:off x="4314000" y="4479502"/>
          <a:ext cx="3564000" cy="2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de-DE" sz="500" kern="1200" dirty="0">
              <a:latin typeface="Helvetica Neue" panose="020B0604020202020204" charset="0"/>
            </a:rPr>
            <a:t> </a:t>
          </a:r>
        </a:p>
      </dsp:txBody>
      <dsp:txXfrm>
        <a:off x="4314000" y="4479502"/>
        <a:ext cx="3564000" cy="26730"/>
      </dsp:txXfrm>
    </dsp:sp>
    <dsp:sp modelId="{AC4789E8-BEF4-43E5-8774-F42035D394A3}">
      <dsp:nvSpPr>
        <dsp:cNvPr id="0" name=""/>
        <dsp:cNvSpPr/>
      </dsp:nvSpPr>
      <dsp:spPr>
        <a:xfrm>
          <a:off x="4017000" y="245767"/>
          <a:ext cx="4158000" cy="3326400"/>
        </a:xfrm>
        <a:prstGeom prst="funnel">
          <a:avLst/>
        </a:prstGeom>
        <a:solidFill>
          <a:srgbClr val="4D94B7">
            <a:alpha val="40000"/>
          </a:srgbClr>
        </a:solidFill>
        <a:ln w="9525" cap="flat" cmpd="sng" algn="ctr">
          <a:solidFill>
            <a:srgbClr val="4D94B7"/>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0AE847F-80DB-814B-5D23-758D564E6235}"/>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dirty="0">
              <a:latin typeface="Helvetica Neue" panose="020B0604020202020204" charset="0"/>
            </a:endParaRPr>
          </a:p>
        </p:txBody>
      </p:sp>
      <p:sp>
        <p:nvSpPr>
          <p:cNvPr id="3" name="Datumsplatzhalter 2">
            <a:extLst>
              <a:ext uri="{FF2B5EF4-FFF2-40B4-BE49-F238E27FC236}">
                <a16:creationId xmlns:a16="http://schemas.microsoft.com/office/drawing/2014/main" id="{806672ED-80C6-8B89-F3EB-2FE1753FAC3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84F13536-A9C4-4EDD-B67A-6C7BD277E36B}" type="datetimeFigureOut">
              <a:rPr lang="de-DE" smtClean="0">
                <a:latin typeface="Helvetica Neue" panose="020B0604020202020204" charset="0"/>
              </a:rPr>
              <a:t>05.02.2024</a:t>
            </a:fld>
            <a:endParaRPr lang="de-DE" dirty="0">
              <a:latin typeface="Helvetica Neue" panose="020B0604020202020204" charset="0"/>
            </a:endParaRPr>
          </a:p>
        </p:txBody>
      </p:sp>
      <p:sp>
        <p:nvSpPr>
          <p:cNvPr id="4" name="Fußzeilenplatzhalter 3">
            <a:extLst>
              <a:ext uri="{FF2B5EF4-FFF2-40B4-BE49-F238E27FC236}">
                <a16:creationId xmlns:a16="http://schemas.microsoft.com/office/drawing/2014/main" id="{F352A7F9-67E9-BFA6-6351-35393333AA45}"/>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dirty="0">
              <a:latin typeface="Helvetica Neue" panose="020B0604020202020204" charset="0"/>
            </a:endParaRPr>
          </a:p>
        </p:txBody>
      </p:sp>
      <p:sp>
        <p:nvSpPr>
          <p:cNvPr id="5" name="Foliennummernplatzhalter 4">
            <a:extLst>
              <a:ext uri="{FF2B5EF4-FFF2-40B4-BE49-F238E27FC236}">
                <a16:creationId xmlns:a16="http://schemas.microsoft.com/office/drawing/2014/main" id="{D5468A27-BA00-CC64-5EC7-9038C930D922}"/>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B3F32184-D2A2-43D3-8810-3F00BBEFE108}" type="slidenum">
              <a:rPr lang="de-DE" smtClean="0">
                <a:latin typeface="Helvetica Neue" panose="020B0604020202020204" charset="0"/>
              </a:rPr>
              <a:t>‹Nr.›</a:t>
            </a:fld>
            <a:endParaRPr lang="de-DE" dirty="0">
              <a:latin typeface="Helvetica Neue" panose="020B0604020202020204" charset="0"/>
            </a:endParaRPr>
          </a:p>
        </p:txBody>
      </p:sp>
    </p:spTree>
    <p:extLst>
      <p:ext uri="{BB962C8B-B14F-4D97-AF65-F5344CB8AC3E}">
        <p14:creationId xmlns:p14="http://schemas.microsoft.com/office/powerpoint/2010/main" val="188113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panose="020B0604020202020204" charset="0"/>
                <a:ea typeface="Helvetica Neue" panose="020B060402020202020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de-DE"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lvl1pPr>
              <a:defRPr>
                <a:latin typeface="Helvetica Neue" panose="020B0604020202020204" charset="0"/>
              </a:defRPr>
            </a:lvl1pPr>
          </a:lstStyle>
          <a:p>
            <a:pPr algn="r">
              <a:buSzPts val="1200"/>
            </a:pPr>
            <a:fld id="{00000000-1234-1234-1234-123412341234}" type="slidenum">
              <a:rPr lang="es-ES" sz="1200" smtClean="0">
                <a:solidFill>
                  <a:schemeClr val="dk1"/>
                </a:solidFill>
                <a:ea typeface="Calibri"/>
                <a:cs typeface="Calibri"/>
                <a:sym typeface="Calibri"/>
              </a:rPr>
              <a:pPr algn="r">
                <a:buSzPts val="1200"/>
              </a:pPr>
              <a:t>‹Nr.›</a:t>
            </a:fld>
            <a:endParaRPr lang="es-E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B0604020202020204" charset="0"/>
        <a:ea typeface="Helvetica Neue"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68" name="Google Shape;6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90" name="Google Shape;19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02" name="Google Shape;202;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14" name="Google Shape;214;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32" name="Google Shape;232;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47" name="Google Shape;247;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49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279" name="Google Shape;279;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34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03" name="Google Shape;303;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316" name="Google Shape;316;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32" name="Google Shape;332;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363" name="Google Shape;363;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07" name="Google Shape;407;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472" name="Google Shape;472;p3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11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98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23" name="Google Shape;52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903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66" name="Google Shape;56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29</a:t>
            </a:fld>
            <a:endParaRPr dirty="0">
              <a:latin typeface="Helvetica Neue" panose="020B060402020202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1" name="Google Shape;581;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panose="020B0604020202020204" charset="0"/>
              </a:rPr>
              <a:t>30</a:t>
            </a:fld>
            <a:endParaRPr dirty="0">
              <a:latin typeface="Helvetica Neue" panose="020B0604020202020204" charset="0"/>
            </a:endParaRPr>
          </a:p>
        </p:txBody>
      </p:sp>
    </p:spTree>
    <p:extLst>
      <p:ext uri="{BB962C8B-B14F-4D97-AF65-F5344CB8AC3E}">
        <p14:creationId xmlns:p14="http://schemas.microsoft.com/office/powerpoint/2010/main" val="105964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95" name="Google Shape;95;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588" name="Google Shape;588;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17" name="Google Shape;11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18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36" name="Google Shape;13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latin typeface="Helvetica Neue" panose="020B0604020202020204" charset="0"/>
            </a:endParaRPr>
          </a:p>
        </p:txBody>
      </p:sp>
      <p:sp>
        <p:nvSpPr>
          <p:cNvPr id="154" name="Google Shape;154;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ea typeface="Calibri"/>
                <a:cs typeface="Calibri"/>
                <a:sym typeface="Calibri"/>
              </a:rPr>
              <a:t>7</a:t>
            </a:fld>
            <a:endParaRPr sz="1200" b="0" i="0" u="none" strike="noStrike" cap="none" dirty="0">
              <a:solidFill>
                <a:srgbClr val="000000"/>
              </a:solidFill>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166" name="Google Shape;16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174" name="Google Shape;17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3" name="Google Shape;63;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4" name="Google Shape;64;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5" name="Google Shape;65;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3.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6.jpeg"/><Relationship Id="rId4" Type="http://schemas.openxmlformats.org/officeDocument/2006/relationships/image" Target="../media/image10.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7EC4C94C-FAD1-BBCA-7B43-F0EEE124B9C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5947B107-12FC-DD92-4BFE-3276EDE6890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6EF3F588-13DB-3D51-251D-9CB133F1FD1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31" name="Google Shape;31;p17"/>
          <p:cNvPicPr preferRelativeResize="0"/>
          <p:nvPr/>
        </p:nvPicPr>
        <p:blipFill rotWithShape="1">
          <a:blip r:embed="rId4">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5">
            <a:alphaModFix/>
          </a:blip>
          <a:srcRect/>
          <a:stretch/>
        </p:blipFill>
        <p:spPr>
          <a:xfrm>
            <a:off x="880560" y="1117481"/>
            <a:ext cx="388731" cy="123825"/>
          </a:xfrm>
          <a:prstGeom prst="rect">
            <a:avLst/>
          </a:prstGeom>
          <a:noFill/>
          <a:ln>
            <a:noFill/>
          </a:ln>
        </p:spPr>
      </p:pic>
      <p:pic>
        <p:nvPicPr>
          <p:cNvPr id="34" name="Google Shape;34;p17"/>
          <p:cNvPicPr preferRelativeResize="0"/>
          <p:nvPr/>
        </p:nvPicPr>
        <p:blipFill rotWithShape="1">
          <a:blip r:embed="rId6">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E05BD027-5EF2-DD8F-190A-A809D9ED5CC2}"/>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AFCD18B6-69E8-53C2-703C-D027C516DD7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FC63B6E2-23EB-BBEF-9424-2D8D78BBD0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pic>
        <p:nvPicPr>
          <p:cNvPr id="5" name="Google Shape;25;p17">
            <a:extLst>
              <a:ext uri="{FF2B5EF4-FFF2-40B4-BE49-F238E27FC236}">
                <a16:creationId xmlns:a16="http://schemas.microsoft.com/office/drawing/2014/main" id="{4D5F8397-969E-4CA2-102D-1D7822A8E174}"/>
              </a:ext>
            </a:extLst>
          </p:cNvPr>
          <p:cNvPicPr preferRelativeResize="0"/>
          <p:nvPr userDrawn="1"/>
        </p:nvPicPr>
        <p:blipFill rotWithShape="1">
          <a:blip r:embed="rId9">
            <a:alphaModFix/>
          </a:blip>
          <a:srcRect/>
          <a:stretch/>
        </p:blipFill>
        <p:spPr>
          <a:xfrm>
            <a:off x="881449" y="9069571"/>
            <a:ext cx="276224" cy="276224"/>
          </a:xfrm>
          <a:prstGeom prst="rect">
            <a:avLst/>
          </a:prstGeom>
          <a:noFill/>
          <a:ln>
            <a:noFill/>
          </a:ln>
        </p:spPr>
      </p:pic>
      <p:sp>
        <p:nvSpPr>
          <p:cNvPr id="6" name="Google Shape;27;p17">
            <a:extLst>
              <a:ext uri="{FF2B5EF4-FFF2-40B4-BE49-F238E27FC236}">
                <a16:creationId xmlns:a16="http://schemas.microsoft.com/office/drawing/2014/main" id="{F4EC039A-2025-97F9-3841-19AB749ACFB2}"/>
              </a:ext>
            </a:extLst>
          </p:cNvPr>
          <p:cNvSpPr/>
          <p:nvPr userDrawn="1"/>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Calibri"/>
              <a:cs typeface="Calibri"/>
              <a:sym typeface="Calibri"/>
            </a:endParaRPr>
          </a:p>
        </p:txBody>
      </p:sp>
      <p:pic>
        <p:nvPicPr>
          <p:cNvPr id="7" name="Google Shape;33;p17">
            <a:extLst>
              <a:ext uri="{FF2B5EF4-FFF2-40B4-BE49-F238E27FC236}">
                <a16:creationId xmlns:a16="http://schemas.microsoft.com/office/drawing/2014/main" id="{52F1E358-9ECE-686C-6686-56CEB538CB7E}"/>
              </a:ext>
            </a:extLst>
          </p:cNvPr>
          <p:cNvPicPr preferRelativeResize="0"/>
          <p:nvPr userDrawn="1"/>
        </p:nvPicPr>
        <p:blipFill rotWithShape="1">
          <a:blip r:embed="rId10">
            <a:alphaModFix/>
          </a:blip>
          <a:srcRect/>
          <a:stretch/>
        </p:blipFill>
        <p:spPr>
          <a:xfrm>
            <a:off x="16936029" y="9135565"/>
            <a:ext cx="388731" cy="123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8" name="Google Shape;48;p44"/>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panose="020B0604020202020204" charset="0"/>
              <a:ea typeface="Calibri"/>
              <a:cs typeface="Calibri"/>
              <a:sym typeface="Calibri"/>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Calibri" panose="020F0502020204030204" pitchFamily="34" charset="0"/>
                <a:ea typeface="Calibri"/>
                <a:cs typeface="Calibri" panose="020F0502020204030204" pitchFamily="34" charset="0"/>
                <a:sym typeface="Calibri"/>
              </a:rPr>
              <a:t>‹Nr.›</a:t>
            </a:fld>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 name="CuadroTexto 27">
            <a:extLst>
              <a:ext uri="{FF2B5EF4-FFF2-40B4-BE49-F238E27FC236}">
                <a16:creationId xmlns:a16="http://schemas.microsoft.com/office/drawing/2014/main" id="{0895BB04-7BF0-8A15-824A-50B92282181A}"/>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5536CDF1-40FB-D5A2-2DEE-D90A3AE922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59D927B3-EF18-2E56-BBB5-06C7D8239EA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22.xml"/><Relationship Id="rId16" Type="http://schemas.openxmlformats.org/officeDocument/2006/relationships/image" Target="../media/image48.sv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22.png"/><Relationship Id="rId1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1" name="Google Shape;71;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
              </a:spcBef>
              <a:spcAft>
                <a:spcPts val="0"/>
              </a:spcAft>
              <a:buClr>
                <a:srgbClr val="4D94B7"/>
              </a:buClr>
              <a:buSzPts val="3600"/>
              <a:buFont typeface="Arial"/>
              <a:buNone/>
            </a:pPr>
            <a:r>
              <a:rPr lang="en-US" sz="3600" b="1" i="0" u="none" strike="noStrike" cap="none" dirty="0">
                <a:solidFill>
                  <a:srgbClr val="4D94B7"/>
                </a:solidFill>
                <a:latin typeface="Helvetica Neue"/>
                <a:ea typeface="Helvetica Neue"/>
                <a:cs typeface="Helvetica Neue"/>
                <a:sym typeface="Helvetica Neue"/>
              </a:rPr>
              <a:t>Personal development and intrapreneurship: growing self-awareness and mindfulness</a:t>
            </a:r>
          </a:p>
        </p:txBody>
      </p:sp>
      <p:sp>
        <p:nvSpPr>
          <p:cNvPr id="72" name="Google Shape;72;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a:ea typeface="Helvetica Neue"/>
                <a:cs typeface="Helvetica Neue"/>
                <a:sym typeface="Helvetica Neue"/>
              </a:rPr>
              <a:t>genieproject.eu</a:t>
            </a:r>
            <a:endParaRPr sz="24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p:nvPr/>
        </p:nvSpPr>
        <p:spPr>
          <a:xfrm rot="-469433">
            <a:off x="3175527" y="3925842"/>
            <a:ext cx="5759414" cy="3465330"/>
          </a:xfrm>
          <a:prstGeom prst="foldedCorner">
            <a:avLst>
              <a:gd name="adj" fmla="val 22613"/>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The practice of </a:t>
            </a:r>
            <a:r>
              <a:rPr lang="en-US" sz="2400" b="1" i="0" u="none" strike="noStrike" cap="none" dirty="0">
                <a:solidFill>
                  <a:schemeClr val="tx1"/>
                </a:solidFill>
                <a:latin typeface="Helvetica Neue" panose="020B0604020202020204" charset="0"/>
                <a:ea typeface="Helvetica Neue"/>
                <a:cs typeface="Helvetica Neue"/>
                <a:sym typeface="Helvetica Neue"/>
              </a:rPr>
              <a:t>being aware </a:t>
            </a:r>
            <a:r>
              <a:rPr lang="en-US" sz="2400" b="0" i="0" u="none" strike="noStrike" cap="none" dirty="0">
                <a:solidFill>
                  <a:schemeClr val="tx1"/>
                </a:solidFill>
                <a:latin typeface="Helvetica Neue" panose="020B0604020202020204" charset="0"/>
                <a:ea typeface="Helvetica Neue"/>
                <a:cs typeface="Helvetica Neue"/>
                <a:sym typeface="Helvetica Neue"/>
              </a:rPr>
              <a:t>of your body, mind, and feelings </a:t>
            </a:r>
            <a:r>
              <a:rPr lang="en-US" sz="2400" b="1" i="0" u="none" strike="noStrike" cap="none" dirty="0">
                <a:solidFill>
                  <a:schemeClr val="tx1"/>
                </a:solidFill>
                <a:latin typeface="Helvetica Neue" panose="020B0604020202020204" charset="0"/>
                <a:ea typeface="Helvetica Neue"/>
                <a:cs typeface="Helvetica Neue"/>
                <a:sym typeface="Helvetica Neue"/>
              </a:rPr>
              <a:t>in the present moment</a:t>
            </a:r>
            <a:r>
              <a:rPr lang="en-US" sz="2400" b="0" i="0" u="none" strike="noStrike" cap="none" dirty="0">
                <a:solidFill>
                  <a:schemeClr val="tx1"/>
                </a:solidFill>
                <a:latin typeface="Helvetica Neue" panose="020B0604020202020204" charset="0"/>
                <a:ea typeface="Helvetica Neue"/>
                <a:cs typeface="Helvetica Neue"/>
                <a:sym typeface="Helvetica Neue"/>
              </a:rPr>
              <a:t>, thought to create a feeling of calm.</a:t>
            </a:r>
            <a:endParaRPr lang="en-US" dirty="0">
              <a:solidFill>
                <a:schemeClr val="tx1"/>
              </a:solidFill>
              <a:latin typeface="Helvetica Neue" panose="020B0604020202020204" charset="0"/>
            </a:endParaRPr>
          </a:p>
          <a:p>
            <a:pPr marL="0" marR="0" lvl="0" indent="0" algn="ctr" rtl="0">
              <a:lnSpc>
                <a:spcPct val="100000"/>
              </a:lnSpc>
              <a:spcBef>
                <a:spcPts val="0"/>
              </a:spcBef>
              <a:spcAft>
                <a:spcPts val="0"/>
              </a:spcAft>
              <a:buNone/>
            </a:pPr>
            <a:endParaRPr lang="en-US" sz="2400" b="0" i="0" u="none" strike="noStrike" cap="none" dirty="0">
              <a:solidFill>
                <a:schemeClr val="tx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Treat a range of psychological and psychosomatic conditions.</a:t>
            </a:r>
            <a:endParaRPr lang="en-US" dirty="0">
              <a:solidFill>
                <a:schemeClr val="tx1"/>
              </a:solidFill>
              <a:latin typeface="Helvetica Neue" panose="020B0604020202020204" charset="0"/>
            </a:endParaRPr>
          </a:p>
        </p:txBody>
      </p:sp>
      <p:sp>
        <p:nvSpPr>
          <p:cNvPr id="193" name="Google Shape;193;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7, 8</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94" name="Google Shape;194;p24"/>
          <p:cNvSpPr/>
          <p:nvPr/>
        </p:nvSpPr>
        <p:spPr>
          <a:xfrm rot="381472">
            <a:off x="10363515" y="3914380"/>
            <a:ext cx="5760000" cy="2520000"/>
          </a:xfrm>
          <a:prstGeom prst="foldedCorner">
            <a:avLst>
              <a:gd name="adj" fmla="val 16667"/>
            </a:avLst>
          </a:prstGeom>
          <a:solidFill>
            <a:schemeClr val="bg1">
              <a:lumMod val="85000"/>
            </a:schemeClr>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Mindfulness is another tool to develop self-awareness, cope with emotions and improve the work environment. </a:t>
            </a:r>
            <a:endParaRPr lang="en-US" dirty="0">
              <a:solidFill>
                <a:schemeClr val="tx1"/>
              </a:solidFill>
              <a:latin typeface="Helvetica Neue" panose="020B0604020202020204" charset="0"/>
            </a:endParaRPr>
          </a:p>
        </p:txBody>
      </p:sp>
      <p:pic>
        <p:nvPicPr>
          <p:cNvPr id="195" name="Google Shape;195;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843"/>
              </a:srgbClr>
            </a:outerShdw>
          </a:effectLst>
        </p:spPr>
      </p:pic>
      <p:pic>
        <p:nvPicPr>
          <p:cNvPr id="199" name="Google Shape;199;p24" descr="Anheften mit einfarbiger Füllung"/>
          <p:cNvPicPr preferRelativeResize="0"/>
          <p:nvPr/>
        </p:nvPicPr>
        <p:blipFill rotWithShape="1">
          <a:blip r:embed="rId3">
            <a:alphaModFix/>
          </a:blip>
          <a:srcRect/>
          <a:stretch/>
        </p:blipFill>
        <p:spPr>
          <a:xfrm rot="4456725">
            <a:off x="13350294" y="3427672"/>
            <a:ext cx="914400" cy="914400"/>
          </a:xfrm>
          <a:prstGeom prst="rect">
            <a:avLst/>
          </a:prstGeom>
          <a:noFill/>
          <a:ln>
            <a:noFill/>
          </a:ln>
          <a:effectLst>
            <a:outerShdw blurRad="149987" dist="250190" dir="8460000" algn="ctr">
              <a:srgbClr val="000000">
                <a:alpha val="27843"/>
              </a:srgbClr>
            </a:outerShdw>
          </a:effectLst>
        </p:spPr>
      </p:pic>
      <p:sp>
        <p:nvSpPr>
          <p:cNvPr id="2" name="Google Shape;186;p23">
            <a:extLst>
              <a:ext uri="{FF2B5EF4-FFF2-40B4-BE49-F238E27FC236}">
                <a16:creationId xmlns:a16="http://schemas.microsoft.com/office/drawing/2014/main" id="{3628C4C5-E559-E6CF-17DF-D72689E5EDA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3;p23">
            <a:extLst>
              <a:ext uri="{FF2B5EF4-FFF2-40B4-BE49-F238E27FC236}">
                <a16:creationId xmlns:a16="http://schemas.microsoft.com/office/drawing/2014/main" id="{F5F7587D-A494-7437-0CD5-BB3EDDA46558}"/>
              </a:ext>
            </a:extLst>
          </p:cNvPr>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5</a:t>
            </a:r>
            <a:endParaRPr lang="en-US" dirty="0">
              <a:latin typeface="Helvetica Neue" panose="020B0604020202020204" charset="0"/>
            </a:endParaRPr>
          </a:p>
          <a:p>
            <a:pPr marL="0" marR="0" lvl="0" indent="0" algn="l" rtl="0">
              <a:lnSpc>
                <a:spcPct val="100000"/>
              </a:lnSpc>
              <a:spcBef>
                <a:spcPts val="0"/>
              </a:spcBef>
              <a:spcAft>
                <a:spcPts val="0"/>
              </a:spcAft>
              <a:buClr>
                <a:srgbClr val="000000"/>
              </a:buClr>
              <a:buSzPts val="1200"/>
              <a:buFont typeface="Arial"/>
              <a:buNone/>
            </a:pP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08" name="Google Shape;208;p25"/>
          <p:cNvSpPr/>
          <p:nvPr/>
        </p:nvSpPr>
        <p:spPr>
          <a:xfrm>
            <a:off x="3384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algn="ctr" rtl="0">
              <a:lnSpc>
                <a:spcPct val="100000"/>
              </a:lnSpc>
              <a:spcBef>
                <a:spcPts val="0"/>
              </a:spcBef>
              <a:spcAft>
                <a:spcPts val="0"/>
              </a:spcAft>
              <a:buClr>
                <a:srgbClr val="000000"/>
              </a:buClr>
              <a:buSzPts val="2700"/>
            </a:pPr>
            <a:r>
              <a:rPr lang="en-US" sz="2400" dirty="0">
                <a:latin typeface="Helvetica Neue" panose="020B0604020202020204" charset="0"/>
                <a:ea typeface="Helvetica Neue"/>
                <a:cs typeface="Helvetica Neue"/>
                <a:sym typeface="Helvetica Neue"/>
              </a:rPr>
              <a:t>… </a:t>
            </a:r>
            <a:r>
              <a:rPr lang="en-US" sz="2400" b="0" i="0" u="none" strike="noStrike" cap="none" dirty="0">
                <a:solidFill>
                  <a:srgbClr val="000000"/>
                </a:solidFill>
                <a:latin typeface="Helvetica Neue" panose="020B0604020202020204" charset="0"/>
                <a:ea typeface="Helvetica Neue"/>
                <a:cs typeface="Helvetica Neue"/>
                <a:sym typeface="Helvetica Neue"/>
              </a:rPr>
              <a:t>improves regulation of behavior</a:t>
            </a:r>
            <a:endParaRPr lang="en-US" sz="2400" dirty="0">
              <a:latin typeface="Helvetica Neue" panose="020B0604020202020204" charset="0"/>
            </a:endParaRPr>
          </a:p>
        </p:txBody>
      </p:sp>
      <p:sp>
        <p:nvSpPr>
          <p:cNvPr id="210" name="Google Shape;210;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Effects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208;p25">
            <a:extLst>
              <a:ext uri="{FF2B5EF4-FFF2-40B4-BE49-F238E27FC236}">
                <a16:creationId xmlns:a16="http://schemas.microsoft.com/office/drawing/2014/main" id="{93FFC219-563A-6D4D-FC53-2E1105594D0F}"/>
              </a:ext>
            </a:extLst>
          </p:cNvPr>
          <p:cNvSpPr/>
          <p:nvPr/>
        </p:nvSpPr>
        <p:spPr>
          <a:xfrm>
            <a:off x="9180000" y="6192000"/>
            <a:ext cx="5760000" cy="2160000"/>
          </a:xfrm>
          <a:prstGeom prst="round2SameRect">
            <a:avLst>
              <a:gd name="adj1" fmla="val 0"/>
              <a:gd name="adj2" fmla="val 17496"/>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algn="ctr" rtl="0">
              <a:lnSpc>
                <a:spcPct val="100000"/>
              </a:lnSpc>
              <a:spcBef>
                <a:spcPts val="0"/>
              </a:spcBef>
              <a:spcAft>
                <a:spcPts val="0"/>
              </a:spcAft>
              <a:buClr>
                <a:srgbClr val="000000"/>
              </a:buClr>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reduction of stress</a:t>
            </a:r>
          </a:p>
        </p:txBody>
      </p:sp>
      <p:sp>
        <p:nvSpPr>
          <p:cNvPr id="4" name="Google Shape;208;p25">
            <a:extLst>
              <a:ext uri="{FF2B5EF4-FFF2-40B4-BE49-F238E27FC236}">
                <a16:creationId xmlns:a16="http://schemas.microsoft.com/office/drawing/2014/main" id="{92C114FB-6BD9-BACF-EEFD-7E6FEE7A29F2}"/>
              </a:ext>
            </a:extLst>
          </p:cNvPr>
          <p:cNvSpPr/>
          <p:nvPr/>
        </p:nvSpPr>
        <p:spPr>
          <a:xfrm>
            <a:off x="3384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algn="ctr" rtl="0">
              <a:lnSpc>
                <a:spcPct val="100000"/>
              </a:lnSpc>
              <a:spcBef>
                <a:spcPts val="405"/>
              </a:spcBef>
              <a:spcAft>
                <a:spcPts val="0"/>
              </a:spcAft>
              <a:buClr>
                <a:srgbClr val="000000"/>
              </a:buClr>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increases subjective well-being, empathy and hope</a:t>
            </a:r>
          </a:p>
        </p:txBody>
      </p:sp>
      <p:sp>
        <p:nvSpPr>
          <p:cNvPr id="5" name="Google Shape;208;p25">
            <a:extLst>
              <a:ext uri="{FF2B5EF4-FFF2-40B4-BE49-F238E27FC236}">
                <a16:creationId xmlns:a16="http://schemas.microsoft.com/office/drawing/2014/main" id="{80AA5A25-69A2-77F5-32BC-C696F44ACE2D}"/>
              </a:ext>
            </a:extLst>
          </p:cNvPr>
          <p:cNvSpPr/>
          <p:nvPr/>
        </p:nvSpPr>
        <p:spPr>
          <a:xfrm>
            <a:off x="9180000" y="3996000"/>
            <a:ext cx="5760000" cy="2160000"/>
          </a:xfrm>
          <a:prstGeom prst="round2SameRect">
            <a:avLst>
              <a:gd name="adj1" fmla="val 10622"/>
              <a:gd name="adj2" fmla="val 0"/>
            </a:avLst>
          </a:prstGeom>
          <a:solidFill>
            <a:srgbClr val="F2F2F2">
              <a:alpha val="89803"/>
            </a:srgbClr>
          </a:solidFill>
          <a:ln w="25400" cap="flat" cmpd="sng">
            <a:solidFill>
              <a:srgbClr val="CFD7E7">
                <a:alpha val="89803"/>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algn="ctr" rtl="0">
              <a:lnSpc>
                <a:spcPct val="100000"/>
              </a:lnSpc>
              <a:spcBef>
                <a:spcPts val="0"/>
              </a:spcBef>
              <a:spcAft>
                <a:spcPts val="0"/>
              </a:spcAft>
              <a:buClr>
                <a:srgbClr val="000000"/>
              </a:buClr>
              <a:buSzPts val="2700"/>
            </a:pPr>
            <a:r>
              <a:rPr lang="en-US" sz="2400" b="0" i="0" u="none" strike="noStrike" cap="none" dirty="0">
                <a:solidFill>
                  <a:srgbClr val="000000"/>
                </a:solidFill>
                <a:latin typeface="Helvetica Neue" panose="020B0604020202020204" charset="0"/>
                <a:ea typeface="Helvetica Neue"/>
                <a:cs typeface="Helvetica Neue"/>
                <a:sym typeface="Helvetica Neue"/>
              </a:rPr>
              <a:t>… reduces psychological symptoms and emotional reactivity</a:t>
            </a:r>
            <a:endParaRPr lang="en-US" sz="2400" dirty="0">
              <a:latin typeface="Helvetica Neue" panose="020B0604020202020204" charset="0"/>
            </a:endParaRPr>
          </a:p>
        </p:txBody>
      </p:sp>
      <p:sp>
        <p:nvSpPr>
          <p:cNvPr id="207" name="Google Shape;207;p25"/>
          <p:cNvSpPr>
            <a:spLocks/>
          </p:cNvSpPr>
          <p:nvPr/>
        </p:nvSpPr>
        <p:spPr>
          <a:xfrm>
            <a:off x="6084000" y="5076000"/>
            <a:ext cx="6120000" cy="2160000"/>
          </a:xfrm>
          <a:prstGeom prst="roundRect">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2800" b="1" i="0" u="none" strike="noStrike" cap="none" dirty="0">
                <a:solidFill>
                  <a:schemeClr val="lt1"/>
                </a:solidFill>
                <a:latin typeface="Helvetica Neue" panose="020B0604020202020204" charset="0"/>
                <a:ea typeface="Helvetica Neue"/>
                <a:cs typeface="Helvetica Neue"/>
                <a:sym typeface="Helvetica Neue"/>
              </a:rPr>
              <a:t>Effects of mindfulness</a:t>
            </a:r>
          </a:p>
          <a:p>
            <a:pPr marL="0" marR="0" lvl="0" indent="0" algn="ctr" rtl="0">
              <a:lnSpc>
                <a:spcPct val="90000"/>
              </a:lnSpc>
              <a:spcBef>
                <a:spcPts val="0"/>
              </a:spcBef>
              <a:spcAft>
                <a:spcPts val="0"/>
              </a:spcAft>
              <a:buClr>
                <a:srgbClr val="000000"/>
              </a:buClr>
              <a:buSzPts val="3600"/>
              <a:buFont typeface="Arial"/>
              <a:buNone/>
            </a:pPr>
            <a:endParaRPr lang="en-US"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90000"/>
              </a:lnSpc>
              <a:spcBef>
                <a:spcPts val="0"/>
              </a:spcBef>
              <a:spcAft>
                <a:spcPts val="0"/>
              </a:spcAft>
              <a:buClr>
                <a:srgbClr val="000000"/>
              </a:buClr>
              <a:buSzPts val="3600"/>
              <a:buFont typeface="Arial"/>
              <a:buNone/>
            </a:pPr>
            <a:r>
              <a:rPr lang="en-US" sz="2400" i="0" u="none" strike="noStrike" cap="none" dirty="0">
                <a:solidFill>
                  <a:schemeClr val="lt1"/>
                </a:solidFill>
                <a:latin typeface="Helvetica Neue" panose="020B0604020202020204" charset="0"/>
                <a:ea typeface="Helvetica Neue"/>
                <a:cs typeface="Helvetica Neue"/>
                <a:sym typeface="Helvetica Neue"/>
              </a:rPr>
              <a:t>Mindfulness is positively associated with psychological health … </a:t>
            </a:r>
            <a:endParaRPr lang="en-US" sz="2400" b="1" i="0" u="none" strike="noStrike" cap="none" dirty="0">
              <a:solidFill>
                <a:schemeClr val="lt1"/>
              </a:solidFill>
              <a:latin typeface="Helvetica Neue" panose="020B0604020202020204" charset="0"/>
              <a:ea typeface="Helvetica Neue"/>
              <a:cs typeface="Helvetica Neue"/>
              <a:sym typeface="Helvetica Neue"/>
            </a:endParaRPr>
          </a:p>
        </p:txBody>
      </p:sp>
      <p:sp>
        <p:nvSpPr>
          <p:cNvPr id="2" name="Google Shape;186;p23">
            <a:extLst>
              <a:ext uri="{FF2B5EF4-FFF2-40B4-BE49-F238E27FC236}">
                <a16:creationId xmlns:a16="http://schemas.microsoft.com/office/drawing/2014/main" id="{7BC41128-E4EB-9699-2D64-0E8EA5079B14}"/>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250"/>
                                        <p:tgtEl>
                                          <p:spTgt spid="208"/>
                                        </p:tgtEl>
                                      </p:cBhvr>
                                    </p:animEffect>
                                    <p:anim calcmode="lin" valueType="num">
                                      <p:cBhvr>
                                        <p:cTn id="22" dur="250" fill="hold"/>
                                        <p:tgtEl>
                                          <p:spTgt spid="208"/>
                                        </p:tgtEl>
                                        <p:attrNameLst>
                                          <p:attrName>ppt_x</p:attrName>
                                        </p:attrNameLst>
                                      </p:cBhvr>
                                      <p:tavLst>
                                        <p:tav tm="0">
                                          <p:val>
                                            <p:strVal val="#ppt_x"/>
                                          </p:val>
                                        </p:tav>
                                        <p:tav tm="100000">
                                          <p:val>
                                            <p:strVal val="#ppt_x"/>
                                          </p:val>
                                        </p:tav>
                                      </p:tavLst>
                                    </p:anim>
                                    <p:anim calcmode="lin" valueType="num">
                                      <p:cBhvr>
                                        <p:cTn id="23" dur="25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anim calcmode="lin" valueType="num">
                                      <p:cBhvr>
                                        <p:cTn id="29" dur="250" fill="hold"/>
                                        <p:tgtEl>
                                          <p:spTgt spid="3"/>
                                        </p:tgtEl>
                                        <p:attrNameLst>
                                          <p:attrName>ppt_x</p:attrName>
                                        </p:attrNameLst>
                                      </p:cBhvr>
                                      <p:tavLst>
                                        <p:tav tm="0">
                                          <p:val>
                                            <p:strVal val="#ppt_x"/>
                                          </p:val>
                                        </p:tav>
                                        <p:tav tm="100000">
                                          <p:val>
                                            <p:strVal val="#ppt_x"/>
                                          </p:val>
                                        </p:tav>
                                      </p:tavLst>
                                    </p:anim>
                                    <p:anim calcmode="lin" valueType="num">
                                      <p:cBhvr>
                                        <p:cTn id="3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2400" b="0" i="0" u="none" strike="noStrike" cap="none" dirty="0">
                <a:solidFill>
                  <a:schemeClr val="tx1"/>
                </a:solidFill>
                <a:latin typeface="Helvetica Neue" panose="020B0604020202020204" charset="0"/>
                <a:ea typeface="Helvetica Neue"/>
                <a:cs typeface="Helvetica Neue"/>
                <a:sym typeface="Helvetica Neue"/>
              </a:rPr>
              <a:t>Goal of developing mindfulness</a:t>
            </a:r>
            <a:endParaRPr sz="2800" b="0" i="0" u="none" strike="noStrike" cap="none" dirty="0">
              <a:solidFill>
                <a:schemeClr val="tx1"/>
              </a:solidFill>
              <a:latin typeface="Helvetica Neue" panose="020B0604020202020204" charset="0"/>
              <a:ea typeface="Helvetica Neue"/>
              <a:cs typeface="Helvetica Neue"/>
              <a:sym typeface="Helvetica Neue"/>
            </a:endParaRPr>
          </a:p>
        </p:txBody>
      </p:sp>
      <p:sp>
        <p:nvSpPr>
          <p:cNvPr id="217" name="Google Shape;217;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000000"/>
                </a:solidFill>
                <a:latin typeface="Helvetica Neue" panose="020B0604020202020204" charset="0"/>
                <a:ea typeface="Helvetica Neue"/>
                <a:cs typeface="Helvetica Neue"/>
                <a:sym typeface="Helvetica Neue"/>
              </a:rPr>
              <a:t>In this way you can reduce stress, being more concentrate and realizing better results.</a:t>
            </a:r>
            <a:endParaRPr sz="2400" b="0" i="0" u="none" strike="noStrike" cap="none" dirty="0">
              <a:solidFill>
                <a:schemeClr val="lt1"/>
              </a:solidFill>
              <a:latin typeface="Helvetica Neue" panose="020B0604020202020204" charset="0"/>
              <a:sym typeface="Arial"/>
            </a:endParaRPr>
          </a:p>
        </p:txBody>
      </p:sp>
      <p:sp>
        <p:nvSpPr>
          <p:cNvPr id="219" name="Google Shape;219;p26"/>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Development and practice</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220" name="Google Shape;220;p26"/>
          <p:cNvGrpSpPr/>
          <p:nvPr/>
        </p:nvGrpSpPr>
        <p:grpSpPr>
          <a:xfrm>
            <a:off x="1958118" y="4212000"/>
            <a:ext cx="14362824" cy="2193339"/>
            <a:chOff x="14118" y="1330"/>
            <a:chExt cx="14362824" cy="2193339"/>
          </a:xfrm>
        </p:grpSpPr>
        <p:sp>
          <p:nvSpPr>
            <p:cNvPr id="221" name="Google Shape;221;p26"/>
            <p:cNvSpPr/>
            <p:nvPr/>
          </p:nvSpPr>
          <p:spPr>
            <a:xfrm>
              <a:off x="14118"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2" name="Google Shape;222;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Concentrate on what you are doing at the moment</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3" name="Google Shape;223;p26"/>
            <p:cNvSpPr/>
            <p:nvPr/>
          </p:nvSpPr>
          <p:spPr>
            <a:xfrm>
              <a:off x="3460071"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4" name="Google Shape;224;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Don´t think about other tasks, deadlines, shopping list or whatever</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5" name="Google Shape;225;p26"/>
            <p:cNvSpPr/>
            <p:nvPr/>
          </p:nvSpPr>
          <p:spPr>
            <a:xfrm>
              <a:off x="6906023"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6" name="Google Shape;226;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Be in the here and now </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227" name="Google Shape;227;p26"/>
            <p:cNvSpPr/>
            <p:nvPr/>
          </p:nvSpPr>
          <p:spPr>
            <a:xfrm>
              <a:off x="10351975" y="1330"/>
              <a:ext cx="4024967" cy="2193339"/>
            </a:xfrm>
            <a:prstGeom prst="ellipse">
              <a:avLst/>
            </a:prstGeom>
            <a:solidFill>
              <a:srgbClr val="4D94B7">
                <a:alpha val="49803"/>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228" name="Google Shape;228;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Fading out everything else</a:t>
              </a:r>
              <a:endParaRPr dirty="0">
                <a:latin typeface="Helvetica Neue" panose="020B0604020202020204" charset="0"/>
              </a:endParaRPr>
            </a:p>
          </p:txBody>
        </p:sp>
      </p:grpSp>
      <p:sp>
        <p:nvSpPr>
          <p:cNvPr id="229" name="Google Shape;229;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Helvetica Neue" panose="020B0604020202020204" charset="0"/>
              <a:sym typeface="Arial"/>
            </a:endParaRPr>
          </a:p>
        </p:txBody>
      </p:sp>
      <p:sp>
        <p:nvSpPr>
          <p:cNvPr id="2" name="Google Shape;186;p23">
            <a:extLst>
              <a:ext uri="{FF2B5EF4-FFF2-40B4-BE49-F238E27FC236}">
                <a16:creationId xmlns:a16="http://schemas.microsoft.com/office/drawing/2014/main" id="{17DB54BD-8EBA-CDDA-74D3-68CD38CCD51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2400" b="0" i="0" u="none" strike="noStrike" cap="none" dirty="0">
                <a:solidFill>
                  <a:schemeClr val="tx1"/>
                </a:solidFill>
                <a:latin typeface="Helvetica Neue" panose="020B0604020202020204" charset="0"/>
                <a:ea typeface="Helvetica Neue"/>
                <a:cs typeface="Helvetica Neue"/>
                <a:sym typeface="Helvetica Neue"/>
              </a:rPr>
              <a:t>To train this, there are some exercises</a:t>
            </a:r>
            <a:endParaRPr dirty="0">
              <a:solidFill>
                <a:schemeClr val="tx1"/>
              </a:solidFill>
              <a:latin typeface="Helvetica Neue" panose="020B0604020202020204" charset="0"/>
            </a:endParaRPr>
          </a:p>
        </p:txBody>
      </p:sp>
      <p:grpSp>
        <p:nvGrpSpPr>
          <p:cNvPr id="2" name="Gruppieren 1">
            <a:extLst>
              <a:ext uri="{FF2B5EF4-FFF2-40B4-BE49-F238E27FC236}">
                <a16:creationId xmlns:a16="http://schemas.microsoft.com/office/drawing/2014/main" id="{C761D514-F17A-0ADF-3DAF-32D93422FC66}"/>
              </a:ext>
            </a:extLst>
          </p:cNvPr>
          <p:cNvGrpSpPr/>
          <p:nvPr/>
        </p:nvGrpSpPr>
        <p:grpSpPr>
          <a:xfrm>
            <a:off x="6588000" y="4176000"/>
            <a:ext cx="5112000" cy="4320000"/>
            <a:chOff x="6588000" y="4572000"/>
            <a:chExt cx="5112000" cy="4320000"/>
          </a:xfrm>
        </p:grpSpPr>
        <p:sp>
          <p:nvSpPr>
            <p:cNvPr id="235" name="Google Shape;235;p27"/>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2:</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What do you feel now?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Just describe it for yourself, don´t evaluate them.</a:t>
              </a:r>
              <a:endParaRPr dirty="0">
                <a:latin typeface="Helvetica Neue" panose="020B0604020202020204" charset="0"/>
              </a:endParaRPr>
            </a:p>
          </p:txBody>
        </p:sp>
        <p:pic>
          <p:nvPicPr>
            <p:cNvPr id="238" name="Google Shape;238;p27" descr="Weinende Gesichtskontur mit einfarbiger Füllung"/>
            <p:cNvPicPr preferRelativeResize="0"/>
            <p:nvPr/>
          </p:nvPicPr>
          <p:blipFill rotWithShape="1">
            <a:blip r:embed="rId3">
              <a:alphaModFix/>
            </a:blip>
            <a:srcRect/>
            <a:stretch/>
          </p:blipFill>
          <p:spPr>
            <a:xfrm>
              <a:off x="9108000" y="5004000"/>
              <a:ext cx="914400" cy="914400"/>
            </a:xfrm>
            <a:prstGeom prst="rect">
              <a:avLst/>
            </a:prstGeom>
            <a:noFill/>
            <a:ln>
              <a:noFill/>
            </a:ln>
          </p:spPr>
        </p:pic>
        <p:pic>
          <p:nvPicPr>
            <p:cNvPr id="239" name="Google Shape;239;p27" descr="Grinsende Gesichtskontur Silhouette"/>
            <p:cNvPicPr preferRelativeResize="0"/>
            <p:nvPr/>
          </p:nvPicPr>
          <p:blipFill rotWithShape="1">
            <a:blip r:embed="rId4">
              <a:alphaModFix/>
            </a:blip>
            <a:srcRect/>
            <a:stretch/>
          </p:blipFill>
          <p:spPr>
            <a:xfrm>
              <a:off x="8244000" y="5004000"/>
              <a:ext cx="914400" cy="914400"/>
            </a:xfrm>
            <a:prstGeom prst="rect">
              <a:avLst/>
            </a:prstGeom>
            <a:noFill/>
            <a:ln>
              <a:noFill/>
            </a:ln>
          </p:spPr>
        </p:pic>
      </p:grpSp>
      <p:grpSp>
        <p:nvGrpSpPr>
          <p:cNvPr id="5" name="Gruppieren 4">
            <a:extLst>
              <a:ext uri="{FF2B5EF4-FFF2-40B4-BE49-F238E27FC236}">
                <a16:creationId xmlns:a16="http://schemas.microsoft.com/office/drawing/2014/main" id="{1E5DA584-F47B-FC57-D23C-8C44B26238EA}"/>
              </a:ext>
            </a:extLst>
          </p:cNvPr>
          <p:cNvGrpSpPr/>
          <p:nvPr/>
        </p:nvGrpSpPr>
        <p:grpSpPr>
          <a:xfrm>
            <a:off x="1296000" y="4176000"/>
            <a:ext cx="5112000" cy="4320000"/>
            <a:chOff x="1296000" y="4572000"/>
            <a:chExt cx="5112000" cy="4320000"/>
          </a:xfrm>
        </p:grpSpPr>
        <p:sp>
          <p:nvSpPr>
            <p:cNvPr id="236" name="Google Shape;236;p27"/>
            <p:cNvSpPr txBox="1"/>
            <p:nvPr/>
          </p:nvSpPr>
          <p:spPr>
            <a:xfrm>
              <a:off x="1296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1:</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Take a relaxing position and start to breath slowly and calm.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When thoughts come up just let them go and concentrate on your breathing. Concentrate on the here and now, just be.</a:t>
              </a:r>
              <a:endParaRPr dirty="0">
                <a:latin typeface="Helvetica Neue" panose="020B0604020202020204" charset="0"/>
              </a:endParaRPr>
            </a:p>
          </p:txBody>
        </p:sp>
        <p:pic>
          <p:nvPicPr>
            <p:cNvPr id="240" name="Google Shape;240;p27" descr="Regisseurstuhl Silhouette"/>
            <p:cNvPicPr preferRelativeResize="0"/>
            <p:nvPr/>
          </p:nvPicPr>
          <p:blipFill rotWithShape="1">
            <a:blip r:embed="rId5">
              <a:alphaModFix/>
            </a:blip>
            <a:srcRect/>
            <a:stretch/>
          </p:blipFill>
          <p:spPr>
            <a:xfrm>
              <a:off x="3384000" y="5004426"/>
              <a:ext cx="914400" cy="914400"/>
            </a:xfrm>
            <a:prstGeom prst="rect">
              <a:avLst/>
            </a:prstGeom>
            <a:noFill/>
            <a:ln>
              <a:noFill/>
            </a:ln>
          </p:spPr>
        </p:pic>
      </p:grpSp>
      <p:grpSp>
        <p:nvGrpSpPr>
          <p:cNvPr id="3" name="Gruppieren 2">
            <a:extLst>
              <a:ext uri="{FF2B5EF4-FFF2-40B4-BE49-F238E27FC236}">
                <a16:creationId xmlns:a16="http://schemas.microsoft.com/office/drawing/2014/main" id="{12BF9719-179C-7937-34AF-B5ECEEE3B50C}"/>
              </a:ext>
            </a:extLst>
          </p:cNvPr>
          <p:cNvGrpSpPr/>
          <p:nvPr/>
        </p:nvGrpSpPr>
        <p:grpSpPr>
          <a:xfrm>
            <a:off x="11880000" y="4176000"/>
            <a:ext cx="5112000" cy="4320000"/>
            <a:chOff x="11880000" y="4572000"/>
            <a:chExt cx="5112000" cy="4320000"/>
          </a:xfrm>
        </p:grpSpPr>
        <p:sp>
          <p:nvSpPr>
            <p:cNvPr id="234" name="Google Shape;234;p27"/>
            <p:cNvSpPr txBox="1"/>
            <p:nvPr/>
          </p:nvSpPr>
          <p:spPr>
            <a:xfrm>
              <a:off x="11880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3:</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What do you see?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Can you notice the room around you, just stay in this area and describe what you see.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Once again, don´t evaluate them. </a:t>
              </a:r>
              <a:endParaRPr sz="2400" b="0" i="0" u="none" strike="noStrike" cap="none" dirty="0">
                <a:solidFill>
                  <a:srgbClr val="4D94B7"/>
                </a:solidFill>
                <a:latin typeface="Helvetica Neue" panose="020B0604020202020204" charset="0"/>
                <a:ea typeface="Helvetica Neue"/>
                <a:cs typeface="Helvetica Neue"/>
                <a:sym typeface="Helvetica Neue"/>
              </a:endParaRPr>
            </a:p>
          </p:txBody>
        </p:sp>
        <p:pic>
          <p:nvPicPr>
            <p:cNvPr id="241" name="Google Shape;241;p27" descr="Augen Silhouette"/>
            <p:cNvPicPr preferRelativeResize="0"/>
            <p:nvPr/>
          </p:nvPicPr>
          <p:blipFill rotWithShape="1">
            <a:blip r:embed="rId6">
              <a:alphaModFix/>
            </a:blip>
            <a:srcRect/>
            <a:stretch/>
          </p:blipFill>
          <p:spPr>
            <a:xfrm>
              <a:off x="13824000" y="4824000"/>
              <a:ext cx="1185844" cy="1185844"/>
            </a:xfrm>
            <a:prstGeom prst="rect">
              <a:avLst/>
            </a:prstGeom>
            <a:noFill/>
            <a:ln>
              <a:noFill/>
            </a:ln>
          </p:spPr>
        </p:pic>
      </p:grpSp>
      <p:sp>
        <p:nvSpPr>
          <p:cNvPr id="242" name="Google Shape;242;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44" name="Google Shape;244;p27"/>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Development and practice (1)</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68CB56AA-1069-6A4B-FE2A-9C1C29EE03DA}"/>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 name="Gruppieren 1">
            <a:extLst>
              <a:ext uri="{FF2B5EF4-FFF2-40B4-BE49-F238E27FC236}">
                <a16:creationId xmlns:a16="http://schemas.microsoft.com/office/drawing/2014/main" id="{A7B3D207-0AC7-2E63-D028-85B0CE5E5FFF}"/>
              </a:ext>
            </a:extLst>
          </p:cNvPr>
          <p:cNvGrpSpPr/>
          <p:nvPr/>
        </p:nvGrpSpPr>
        <p:grpSpPr>
          <a:xfrm>
            <a:off x="1296000" y="4176000"/>
            <a:ext cx="5112000" cy="4320000"/>
            <a:chOff x="1296000" y="4572000"/>
            <a:chExt cx="5112000" cy="3996000"/>
          </a:xfrm>
        </p:grpSpPr>
        <p:sp>
          <p:nvSpPr>
            <p:cNvPr id="250" name="Google Shape;250;p28"/>
            <p:cNvSpPr txBox="1"/>
            <p:nvPr/>
          </p:nvSpPr>
          <p:spPr>
            <a:xfrm>
              <a:off x="1296000" y="4572000"/>
              <a:ext cx="5112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4:</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Can you smell something?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What do you smell?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Try that in your garden or during </a:t>
              </a:r>
              <a:br>
                <a:rPr lang="es-ES" sz="2400" b="0" i="0" u="none" strike="noStrike" cap="none" dirty="0">
                  <a:solidFill>
                    <a:srgbClr val="000000"/>
                  </a:solidFill>
                  <a:latin typeface="Helvetica Neue" panose="020B0604020202020204" charset="0"/>
                  <a:ea typeface="Helvetica Neue"/>
                  <a:cs typeface="Helvetica Neue"/>
                  <a:sym typeface="Helvetica Neue"/>
                </a:rPr>
              </a:br>
              <a:r>
                <a:rPr lang="es-ES" sz="2400" b="0" i="0" u="none" strike="noStrike" cap="none" dirty="0">
                  <a:solidFill>
                    <a:srgbClr val="000000"/>
                  </a:solidFill>
                  <a:latin typeface="Helvetica Neue" panose="020B0604020202020204" charset="0"/>
                  <a:ea typeface="Helvetica Neue"/>
                  <a:cs typeface="Helvetica Neue"/>
                  <a:sym typeface="Helvetica Neue"/>
                </a:rPr>
                <a:t>a walk. Just concentrate on what you smell, let your thoughts come and go.</a:t>
              </a:r>
              <a:endParaRPr dirty="0">
                <a:latin typeface="Helvetica Neue" panose="020B0604020202020204" charset="0"/>
              </a:endParaRPr>
            </a:p>
          </p:txBody>
        </p:sp>
        <p:pic>
          <p:nvPicPr>
            <p:cNvPr id="251" name="Google Shape;251;p28" descr="Nase Silhouette"/>
            <p:cNvPicPr preferRelativeResize="0"/>
            <p:nvPr/>
          </p:nvPicPr>
          <p:blipFill rotWithShape="1">
            <a:blip r:embed="rId3">
              <a:alphaModFix/>
            </a:blip>
            <a:srcRect/>
            <a:stretch/>
          </p:blipFill>
          <p:spPr>
            <a:xfrm>
              <a:off x="3420000" y="5004000"/>
              <a:ext cx="914400" cy="914400"/>
            </a:xfrm>
            <a:prstGeom prst="rect">
              <a:avLst/>
            </a:prstGeom>
            <a:noFill/>
            <a:ln>
              <a:noFill/>
            </a:ln>
          </p:spPr>
        </p:pic>
      </p:grpSp>
      <p:grpSp>
        <p:nvGrpSpPr>
          <p:cNvPr id="3" name="Gruppieren 2">
            <a:extLst>
              <a:ext uri="{FF2B5EF4-FFF2-40B4-BE49-F238E27FC236}">
                <a16:creationId xmlns:a16="http://schemas.microsoft.com/office/drawing/2014/main" id="{23BA8D96-9F2B-EF47-9173-0B50FDF3A0F1}"/>
              </a:ext>
            </a:extLst>
          </p:cNvPr>
          <p:cNvGrpSpPr/>
          <p:nvPr/>
        </p:nvGrpSpPr>
        <p:grpSpPr>
          <a:xfrm>
            <a:off x="6588000" y="4176000"/>
            <a:ext cx="5112000" cy="4320000"/>
            <a:chOff x="6588000" y="4572000"/>
            <a:chExt cx="5112000" cy="4320000"/>
          </a:xfrm>
        </p:grpSpPr>
        <p:sp>
          <p:nvSpPr>
            <p:cNvPr id="249" name="Google Shape;249;p28"/>
            <p:cNvSpPr txBox="1"/>
            <p:nvPr/>
          </p:nvSpPr>
          <p:spPr>
            <a:xfrm>
              <a:off x="6588000" y="4572000"/>
              <a:ext cx="5112000" cy="432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0" i="0" u="none" strike="noStrike" cap="none" dirty="0">
                  <a:solidFill>
                    <a:srgbClr val="AED633"/>
                  </a:solidFill>
                  <a:latin typeface="Helvetica Neue" panose="020B0604020202020204" charset="0"/>
                  <a:ea typeface="Helvetica Neue"/>
                  <a:cs typeface="Helvetica Neue"/>
                  <a:sym typeface="Helvetica Neue"/>
                </a:rPr>
                <a:t>Task 5:</a:t>
              </a:r>
              <a:endParaRPr dirty="0">
                <a:latin typeface="Helvetica Neue" panose="020B060402020202020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Can your hear something and what do you hear? </a:t>
              </a:r>
              <a:endParaRPr dirty="0">
                <a:latin typeface="Helvetica Neue" panose="020B0604020202020204" charset="0"/>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panose="020B0604020202020204" charset="0"/>
                  <a:ea typeface="Helvetica Neue"/>
                  <a:cs typeface="Helvetica Neue"/>
                  <a:sym typeface="Helvetica Neue"/>
                </a:rPr>
                <a:t>Don´t think about anything, just concentrate on what you can hear. Are there birds or can you hear that the wind is blowing? </a:t>
              </a:r>
              <a:endParaRPr dirty="0">
                <a:latin typeface="Helvetica Neue" panose="020B0604020202020204" charset="0"/>
              </a:endParaRPr>
            </a:p>
          </p:txBody>
        </p:sp>
        <p:pic>
          <p:nvPicPr>
            <p:cNvPr id="252" name="Google Shape;252;p28" descr="Ohr Silhouette"/>
            <p:cNvPicPr preferRelativeResize="0"/>
            <p:nvPr/>
          </p:nvPicPr>
          <p:blipFill rotWithShape="1">
            <a:blip r:embed="rId4">
              <a:alphaModFix/>
            </a:blip>
            <a:srcRect/>
            <a:stretch/>
          </p:blipFill>
          <p:spPr>
            <a:xfrm>
              <a:off x="8712000" y="5004000"/>
              <a:ext cx="914400" cy="914400"/>
            </a:xfrm>
            <a:prstGeom prst="rect">
              <a:avLst/>
            </a:prstGeom>
            <a:noFill/>
            <a:ln>
              <a:noFill/>
            </a:ln>
          </p:spPr>
        </p:pic>
      </p:grpSp>
      <p:sp>
        <p:nvSpPr>
          <p:cNvPr id="253" name="Google Shape;253;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dirty="0">
                <a:solidFill>
                  <a:schemeClr val="dk1"/>
                </a:solidFill>
                <a:latin typeface="Helvetica Neue" panose="020B0604020202020204" charset="0"/>
                <a:ea typeface="Helvetica Neue"/>
                <a:cs typeface="Helvetica Neue"/>
                <a:sym typeface="Helvetica Neue"/>
              </a:rPr>
              <a:t>Source</a:t>
            </a:r>
            <a:r>
              <a:rPr lang="es-ES" sz="1200" dirty="0">
                <a:solidFill>
                  <a:schemeClr val="dk1"/>
                </a:solidFill>
                <a:latin typeface="Helvetica Neue" panose="020B0604020202020204" charset="0"/>
                <a:ea typeface="Helvetica Neue"/>
                <a:cs typeface="Helvetica Neue"/>
                <a:sym typeface="Helvetica Neue"/>
              </a:rPr>
              <a:t> no.: 1</a:t>
            </a:r>
            <a:endParaRPr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55" name="Google Shape;255;p28"/>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Development and practice (2)</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186;p23">
            <a:extLst>
              <a:ext uri="{FF2B5EF4-FFF2-40B4-BE49-F238E27FC236}">
                <a16:creationId xmlns:a16="http://schemas.microsoft.com/office/drawing/2014/main" id="{38E810C8-6E4B-CA0D-BBEE-66A7998D4F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en-US" sz="2800" b="1" dirty="0">
                <a:solidFill>
                  <a:schemeClr val="dk1"/>
                </a:solidFill>
                <a:latin typeface="Helvetica Neue" panose="020B0604020202020204" charset="0"/>
              </a:rPr>
              <a:t>How can you integrate mindfulness in daily work?</a:t>
            </a:r>
          </a:p>
        </p:txBody>
      </p:sp>
      <p:sp>
        <p:nvSpPr>
          <p:cNvPr id="177" name="Google Shape;177;p23"/>
          <p:cNvSpPr/>
          <p:nvPr/>
        </p:nvSpPr>
        <p:spPr>
          <a:xfrm>
            <a:off x="1476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Start your business day with a breathing exercise</a:t>
            </a:r>
          </a:p>
        </p:txBody>
      </p:sp>
      <p:sp>
        <p:nvSpPr>
          <p:cNvPr id="178" name="Google Shape;178;p23"/>
          <p:cNvSpPr/>
          <p:nvPr/>
        </p:nvSpPr>
        <p:spPr>
          <a:xfrm>
            <a:off x="9288000" y="590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Block pauses for your mindfulness in your calendar</a:t>
            </a:r>
          </a:p>
        </p:txBody>
      </p:sp>
      <p:sp>
        <p:nvSpPr>
          <p:cNvPr id="181" name="Google Shape;181;p23"/>
          <p:cNvSpPr/>
          <p:nvPr/>
        </p:nvSpPr>
        <p:spPr>
          <a:xfrm>
            <a:off x="9288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a:solidFill>
                  <a:schemeClr val="dk1"/>
                </a:solidFill>
                <a:latin typeface="Helvetica Neue" panose="020B0604020202020204" charset="0"/>
                <a:ea typeface="Helvetica Neue"/>
                <a:cs typeface="Helvetica Neue"/>
                <a:sym typeface="Helvetica Neue"/>
              </a:rPr>
              <a:t>How can you better organize daily work and reducing stress?</a:t>
            </a:r>
          </a:p>
        </p:txBody>
      </p:sp>
      <p:sp>
        <p:nvSpPr>
          <p:cNvPr id="182" name="Google Shape;182;p23"/>
          <p:cNvSpPr/>
          <p:nvPr/>
        </p:nvSpPr>
        <p:spPr>
          <a:xfrm>
            <a:off x="1476000" y="7344000"/>
            <a:ext cx="7632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a:solidFill>
                  <a:schemeClr val="dk1"/>
                </a:solidFill>
                <a:latin typeface="Helvetica Neue" panose="020B0604020202020204" charset="0"/>
                <a:ea typeface="Helvetica Neue"/>
                <a:cs typeface="Helvetica Neue"/>
                <a:sym typeface="Helvetica Neue"/>
              </a:rPr>
              <a:t>Do you have office/consultation hours or are you every time available by phone?</a:t>
            </a: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for</a:t>
            </a:r>
            <a:r>
              <a:rPr lang="de-DE" sz="2400" dirty="0">
                <a:latin typeface="Helvetica Neue" panose="020B0604020202020204" charset="0"/>
              </a:rPr>
              <a:t> </a:t>
            </a:r>
            <a:r>
              <a:rPr lang="en-US" sz="2400" dirty="0">
                <a:latin typeface="Helvetica Neue" panose="020B0604020202020204" charset="0"/>
              </a:rPr>
              <a:t>example</a:t>
            </a:r>
            <a:r>
              <a:rPr lang="de-DE" sz="2400" dirty="0">
                <a:latin typeface="Helvetica Neue" panose="020B0604020202020204" charset="0"/>
              </a:rPr>
              <a:t>:</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2.4 Integration in daily life &amp; work</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8" name="Grafik 7">
            <a:extLst>
              <a:ext uri="{FF2B5EF4-FFF2-40B4-BE49-F238E27FC236}">
                <a16:creationId xmlns:a16="http://schemas.microsoft.com/office/drawing/2014/main" id="{DDCE49FA-10E9-9CFF-E055-ED1D99C2B3D4}"/>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3" name="Gruppieren 12">
            <a:extLst>
              <a:ext uri="{FF2B5EF4-FFF2-40B4-BE49-F238E27FC236}">
                <a16:creationId xmlns:a16="http://schemas.microsoft.com/office/drawing/2014/main" id="{2F37D35A-145A-F935-9B85-D5E0DA71AE54}"/>
              </a:ext>
            </a:extLst>
          </p:cNvPr>
          <p:cNvGrpSpPr/>
          <p:nvPr/>
        </p:nvGrpSpPr>
        <p:grpSpPr>
          <a:xfrm>
            <a:off x="12537116" y="60266"/>
            <a:ext cx="5040000" cy="2890769"/>
            <a:chOff x="12537116" y="60266"/>
            <a:chExt cx="5040000" cy="2890769"/>
          </a:xfrm>
        </p:grpSpPr>
        <p:pic>
          <p:nvPicPr>
            <p:cNvPr id="10" name="Grafik 9" descr="Wolken-Gedankenblase">
              <a:extLst>
                <a:ext uri="{FF2B5EF4-FFF2-40B4-BE49-F238E27FC236}">
                  <a16:creationId xmlns:a16="http://schemas.microsoft.com/office/drawing/2014/main" id="{12F44310-A8C2-0D2E-AD3D-E02D5CEB59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11" name="Grafik 10" descr="Unterschrift Silhouette">
              <a:extLst>
                <a:ext uri="{FF2B5EF4-FFF2-40B4-BE49-F238E27FC236}">
                  <a16:creationId xmlns:a16="http://schemas.microsoft.com/office/drawing/2014/main" id="{7DBB0057-7088-B7D6-755E-778AA24C5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2" name="Google Shape;185;p23">
              <a:extLst>
                <a:ext uri="{FF2B5EF4-FFF2-40B4-BE49-F238E27FC236}">
                  <a16:creationId xmlns:a16="http://schemas.microsoft.com/office/drawing/2014/main" id="{868C0537-4BD4-9780-D4AF-ABC053ABBC5C}"/>
                </a:ext>
              </a:extLst>
            </p:cNvPr>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lvl="0" algn="ctr"/>
              <a:r>
                <a:rPr lang="en-US" sz="2400" b="1" dirty="0">
                  <a:solidFill>
                    <a:schemeClr val="tx1"/>
                  </a:solidFill>
                  <a:latin typeface="Helvetica Neue" panose="020B0604020202020204" charset="0"/>
                  <a:ea typeface="Helvetica Neue"/>
                  <a:cs typeface="Helvetica Neue"/>
                  <a:sym typeface="Helvetica Neue"/>
                </a:rPr>
                <a:t>Do you have further ideas how to integrate mindfulness in daily life and work?</a:t>
              </a:r>
            </a:p>
          </p:txBody>
        </p:sp>
      </p:grpSp>
      <p:sp>
        <p:nvSpPr>
          <p:cNvPr id="3" name="Google Shape;186;p23">
            <a:extLst>
              <a:ext uri="{FF2B5EF4-FFF2-40B4-BE49-F238E27FC236}">
                <a16:creationId xmlns:a16="http://schemas.microsoft.com/office/drawing/2014/main" id="{9D0088DE-2B32-340B-BFFD-E00C9BD5F46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902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box(in)">
                                      <p:cBhvr>
                                        <p:cTn id="17" dur="1500"/>
                                        <p:tgtEl>
                                          <p:spTgt spid="18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box(in)">
                                      <p:cBhvr>
                                        <p:cTn id="20" dur="1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1" grpId="0" animBg="1"/>
      <p:bldP spid="18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82" name="Google Shape;282;p30"/>
          <p:cNvSpPr txBox="1"/>
          <p:nvPr/>
        </p:nvSpPr>
        <p:spPr>
          <a:xfrm>
            <a:off x="4572000" y="3888000"/>
            <a:ext cx="9144000"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i="0" u="none" strike="noStrike" cap="none" dirty="0">
                <a:solidFill>
                  <a:srgbClr val="4D94B7"/>
                </a:solidFill>
                <a:latin typeface="Helvetica Neue" panose="020B0604020202020204" charset="0"/>
                <a:ea typeface="Helvetica Neue"/>
                <a:cs typeface="Helvetica Neue"/>
                <a:sym typeface="Helvetica Neue"/>
              </a:rPr>
              <a:t>Strengthen self-awareness for developing intrapreneurial behavior</a:t>
            </a:r>
            <a:endParaRPr dirty="0">
              <a:latin typeface="Helvetica Neue" panose="020B0604020202020204" charset="0"/>
            </a:endParaRPr>
          </a:p>
        </p:txBody>
      </p:sp>
      <p:sp>
        <p:nvSpPr>
          <p:cNvPr id="283" name="Google Shape;283;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i="0" u="none" strike="noStrike" cap="none" dirty="0">
                <a:solidFill>
                  <a:srgbClr val="AED633"/>
                </a:solidFill>
                <a:latin typeface="Helvetica Neue" panose="020B0604020202020204" charset="0"/>
                <a:ea typeface="Helvetica Neue"/>
                <a:cs typeface="Helvetica Neue"/>
                <a:sym typeface="Helvetica Neue"/>
              </a:rPr>
              <a:t>Unit 3</a:t>
            </a:r>
            <a:endParaRPr sz="60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284" name="Google Shape;284;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3.1 Definitions and characteristics</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3.2 Phases of development</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3.3 Integration in daily life &amp; work</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en-US" sz="2800" b="1" dirty="0">
                <a:solidFill>
                  <a:schemeClr val="dk1"/>
                </a:solidFill>
                <a:latin typeface="Helvetica Neue" panose="020B0604020202020204" charset="0"/>
              </a:rPr>
              <a:t>How would you define it?</a:t>
            </a: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Openness in dialogues</a:t>
            </a: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Assurance</a:t>
            </a: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Openness towards new things, approaches, ideas etc. </a:t>
            </a: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Trust in your own actions</a:t>
            </a: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a:solidFill>
                  <a:schemeClr val="dk1"/>
                </a:solidFill>
                <a:latin typeface="Helvetica Neue" panose="020B0604020202020204" charset="0"/>
                <a:ea typeface="Helvetica Neue"/>
                <a:cs typeface="Helvetica Neue"/>
                <a:sym typeface="Helvetica Neue"/>
              </a:rPr>
              <a:t>Awareness of own strengths and weaknesses</a:t>
            </a: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r>
              <a:rPr lang="en-US" sz="2400" dirty="0">
                <a:solidFill>
                  <a:schemeClr val="dk1"/>
                </a:solidFill>
                <a:latin typeface="Helvetica Neue" panose="020B0604020202020204" charset="0"/>
                <a:ea typeface="Helvetica Neue"/>
                <a:cs typeface="Helvetica Neue"/>
                <a:sym typeface="Helvetica Neue"/>
              </a:rPr>
              <a:t>Self-confident appearance</a:t>
            </a: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for example:</a:t>
            </a:r>
          </a:p>
        </p:txBody>
      </p:sp>
      <p:sp>
        <p:nvSpPr>
          <p:cNvPr id="3" name="Google Shape;289;p7">
            <a:extLst>
              <a:ext uri="{FF2B5EF4-FFF2-40B4-BE49-F238E27FC236}">
                <a16:creationId xmlns:a16="http://schemas.microsoft.com/office/drawing/2014/main" id="{EC7D9744-09D2-CA3B-7C56-E0A73F1EB5CD}"/>
              </a:ext>
            </a:extLst>
          </p:cNvPr>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3.1 Definitions and characteristics</a:t>
            </a:r>
            <a:endParaRPr lang="en-US" dirty="0">
              <a:latin typeface="Helvetica Neue" panose="020B0604020202020204" charset="0"/>
            </a:endParaRPr>
          </a:p>
        </p:txBody>
      </p:sp>
      <p:pic>
        <p:nvPicPr>
          <p:cNvPr id="2" name="Grafik 1">
            <a:extLst>
              <a:ext uri="{FF2B5EF4-FFF2-40B4-BE49-F238E27FC236}">
                <a16:creationId xmlns:a16="http://schemas.microsoft.com/office/drawing/2014/main" id="{4B7BA3AD-62A2-8E90-2E59-B3F834B81850}"/>
              </a:ext>
            </a:extLst>
          </p:cNvPr>
          <p:cNvPicPr>
            <a:picLocks noChangeAspect="1"/>
          </p:cNvPicPr>
          <p:nvPr/>
        </p:nvPicPr>
        <p:blipFill>
          <a:blip r:embed="rId3"/>
          <a:stretch>
            <a:fillRect/>
          </a:stretch>
        </p:blipFill>
        <p:spPr>
          <a:xfrm>
            <a:off x="10730921" y="1366762"/>
            <a:ext cx="2433562" cy="1881540"/>
          </a:xfrm>
          <a:prstGeom prst="rect">
            <a:avLst/>
          </a:prstGeom>
        </p:spPr>
      </p:pic>
      <p:grpSp>
        <p:nvGrpSpPr>
          <p:cNvPr id="11" name="Gruppieren 10">
            <a:extLst>
              <a:ext uri="{FF2B5EF4-FFF2-40B4-BE49-F238E27FC236}">
                <a16:creationId xmlns:a16="http://schemas.microsoft.com/office/drawing/2014/main" id="{1B98A517-6067-9331-2F3A-5A36568CDCE0}"/>
              </a:ext>
            </a:extLst>
          </p:cNvPr>
          <p:cNvGrpSpPr/>
          <p:nvPr/>
        </p:nvGrpSpPr>
        <p:grpSpPr>
          <a:xfrm>
            <a:off x="12537116" y="60266"/>
            <a:ext cx="5040000" cy="2890769"/>
            <a:chOff x="12537116" y="60266"/>
            <a:chExt cx="5040000" cy="2890769"/>
          </a:xfrm>
        </p:grpSpPr>
        <p:pic>
          <p:nvPicPr>
            <p:cNvPr id="7" name="Grafik 6" descr="Wolken-Gedankenblase">
              <a:extLst>
                <a:ext uri="{FF2B5EF4-FFF2-40B4-BE49-F238E27FC236}">
                  <a16:creationId xmlns:a16="http://schemas.microsoft.com/office/drawing/2014/main" id="{E022584E-503A-3B90-7453-DDD424586F0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8" name="Grafik 7" descr="Unterschrift Silhouette">
              <a:extLst>
                <a:ext uri="{FF2B5EF4-FFF2-40B4-BE49-F238E27FC236}">
                  <a16:creationId xmlns:a16="http://schemas.microsoft.com/office/drawing/2014/main" id="{AC941F81-A27F-BD7E-EB87-EBF2000E95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0" name="Google Shape;185;p23">
              <a:extLst>
                <a:ext uri="{FF2B5EF4-FFF2-40B4-BE49-F238E27FC236}">
                  <a16:creationId xmlns:a16="http://schemas.microsoft.com/office/drawing/2014/main" id="{5AA63D03-A813-C312-D9EA-4E57F4468B16}"/>
                </a:ext>
              </a:extLst>
            </p:cNvPr>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lvl="0" algn="ctr"/>
              <a:r>
                <a:rPr lang="en-US" sz="2400" b="1" dirty="0">
                  <a:solidFill>
                    <a:schemeClr val="tx1"/>
                  </a:solidFill>
                  <a:latin typeface="Helvetica Neue" panose="020B0604020202020204" charset="0"/>
                  <a:ea typeface="Helvetica Neue"/>
                  <a:cs typeface="Helvetica Neue"/>
                  <a:sym typeface="Helvetica Neue"/>
                </a:rPr>
                <a:t>Could we find</a:t>
              </a:r>
              <a:br>
                <a:rPr lang="en-US" sz="2400" b="1" dirty="0">
                  <a:solidFill>
                    <a:schemeClr val="tx1"/>
                  </a:solidFill>
                  <a:latin typeface="Helvetica Neue" panose="020B0604020202020204" charset="0"/>
                  <a:ea typeface="Helvetica Neue"/>
                  <a:cs typeface="Helvetica Neue"/>
                  <a:sym typeface="Helvetica Neue"/>
                </a:rPr>
              </a:br>
              <a:r>
                <a:rPr lang="en-US" sz="2400" b="1" dirty="0">
                  <a:solidFill>
                    <a:schemeClr val="tx1"/>
                  </a:solidFill>
                  <a:latin typeface="Helvetica Neue" panose="020B0604020202020204" charset="0"/>
                  <a:ea typeface="Helvetica Neue"/>
                  <a:cs typeface="Helvetica Neue"/>
                  <a:sym typeface="Helvetica Neue"/>
                </a:rPr>
                <a:t>a heading for all</a:t>
              </a:r>
              <a:br>
                <a:rPr lang="en-US" sz="2400" b="1" dirty="0">
                  <a:solidFill>
                    <a:schemeClr val="tx1"/>
                  </a:solidFill>
                  <a:latin typeface="Helvetica Neue" panose="020B0604020202020204" charset="0"/>
                  <a:ea typeface="Helvetica Neue"/>
                  <a:cs typeface="Helvetica Neue"/>
                  <a:sym typeface="Helvetica Neue"/>
                </a:rPr>
              </a:br>
              <a:r>
                <a:rPr lang="en-US" sz="2400" b="1" dirty="0">
                  <a:solidFill>
                    <a:schemeClr val="tx1"/>
                  </a:solidFill>
                  <a:latin typeface="Helvetica Neue" panose="020B0604020202020204" charset="0"/>
                  <a:ea typeface="Helvetica Neue"/>
                  <a:cs typeface="Helvetica Neue"/>
                  <a:sym typeface="Helvetica Neue"/>
                </a:rPr>
                <a:t>these items?</a:t>
              </a:r>
            </a:p>
          </p:txBody>
        </p:sp>
      </p:grpSp>
      <p:sp>
        <p:nvSpPr>
          <p:cNvPr id="4" name="Google Shape;308;p31">
            <a:extLst>
              <a:ext uri="{FF2B5EF4-FFF2-40B4-BE49-F238E27FC236}">
                <a16:creationId xmlns:a16="http://schemas.microsoft.com/office/drawing/2014/main" id="{B1DB8B1F-7759-4B11-E304-C81A3710020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0741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9144000" y="3600000"/>
            <a:ext cx="7200000" cy="4896000"/>
          </a:xfrm>
          <a:prstGeom prst="rect">
            <a:avLst/>
          </a:prstGeom>
          <a:solidFill>
            <a:srgbClr val="4D94B7">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Keep developing</a:t>
            </a:r>
          </a:p>
        </p:txBody>
      </p:sp>
      <p:sp>
        <p:nvSpPr>
          <p:cNvPr id="306" name="Google Shape;306;p31"/>
          <p:cNvSpPr/>
          <p:nvPr/>
        </p:nvSpPr>
        <p:spPr>
          <a:xfrm>
            <a:off x="1944000" y="3600000"/>
            <a:ext cx="7200000" cy="4896000"/>
          </a:xfrm>
          <a:prstGeom prst="rect">
            <a:avLst/>
          </a:prstGeom>
          <a:solidFill>
            <a:srgbClr val="AED633">
              <a:alpha val="49803"/>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Believing in yourself</a:t>
            </a:r>
          </a:p>
        </p:txBody>
      </p:sp>
      <p:sp>
        <p:nvSpPr>
          <p:cNvPr id="307" name="Google Shape;307;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 6</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8" name="Google Shape;308;p31"/>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09" name="Google Shape;309;p31"/>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3.1 Definitions and characteristics</a:t>
            </a:r>
            <a:endParaRPr lang="en-US" dirty="0">
              <a:latin typeface="Helvetica Neue" panose="020B0604020202020204" charset="0"/>
            </a:endParaRPr>
          </a:p>
        </p:txBody>
      </p:sp>
      <p:sp>
        <p:nvSpPr>
          <p:cNvPr id="310" name="Google Shape;310;p31"/>
          <p:cNvSpPr/>
          <p:nvPr/>
        </p:nvSpPr>
        <p:spPr>
          <a:xfrm rot="-469433">
            <a:off x="2470432" y="5241470"/>
            <a:ext cx="5759414" cy="2520000"/>
          </a:xfrm>
          <a:prstGeom prst="foldedCorner">
            <a:avLst>
              <a:gd name="adj" fmla="val 22613"/>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marR="0" lvl="0" indent="-190500" algn="ctr" rtl="0">
              <a:lnSpc>
                <a:spcPct val="100000"/>
              </a:lnSpc>
              <a:spcBef>
                <a:spcPts val="0"/>
              </a:spcBef>
              <a:spcAft>
                <a:spcPts val="0"/>
              </a:spcAft>
              <a:buClr>
                <a:srgbClr val="000000"/>
              </a:buClr>
              <a:buSzPts val="2400"/>
              <a:buFont typeface="Arial"/>
              <a:buNone/>
            </a:pP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342900" marR="0" lvl="0" indent="-342900" algn="ctr"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Believe in your ability to influence the course of events, despite uncertainty, setbacks and temporary failures</a:t>
            </a:r>
            <a:endParaRPr lang="en-US" dirty="0">
              <a:latin typeface="Helvetica Neue" panose="020B0604020202020204" charset="0"/>
            </a:endParaRPr>
          </a:p>
          <a:p>
            <a:pPr marL="342900" marR="0" lvl="0" indent="-342900" algn="ctr"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Identify and assess your individual and group strengths and weaknesses</a:t>
            </a:r>
            <a:endParaRPr lang="en-US" dirty="0">
              <a:latin typeface="Helvetica Neue" panose="020B0604020202020204" charset="0"/>
            </a:endParaRPr>
          </a:p>
        </p:txBody>
      </p:sp>
      <p:sp>
        <p:nvSpPr>
          <p:cNvPr id="311" name="Google Shape;311;p31"/>
          <p:cNvSpPr/>
          <p:nvPr/>
        </p:nvSpPr>
        <p:spPr>
          <a:xfrm rot="381472">
            <a:off x="10080467" y="5172365"/>
            <a:ext cx="5760000" cy="2520000"/>
          </a:xfrm>
          <a:prstGeom prst="foldedCorner">
            <a:avLst>
              <a:gd name="adj" fmla="val 16667"/>
            </a:avLst>
          </a:prstGeom>
          <a:solidFill>
            <a:schemeClr val="bg1">
              <a:lumMod val="85000"/>
            </a:schemeClr>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Reflect your own needs, aspirations and wants in the short, medium &amp; long-term</a:t>
            </a:r>
            <a:endParaRPr lang="en-US" dirty="0">
              <a:latin typeface="Helvetica Neue" panose="020B0604020202020204" charset="0"/>
            </a:endParaRPr>
          </a:p>
        </p:txBody>
      </p:sp>
      <p:pic>
        <p:nvPicPr>
          <p:cNvPr id="312" name="Google Shape;312;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843"/>
              </a:srgbClr>
            </a:outerShdw>
          </a:effectLst>
        </p:spPr>
      </p:pic>
      <p:pic>
        <p:nvPicPr>
          <p:cNvPr id="313" name="Google Shape;313;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84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19" name="Google Shape;319;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0" name="Google Shape;320;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1" i="0" u="none" strike="noStrike" cap="none" dirty="0">
                <a:solidFill>
                  <a:schemeClr val="lt1"/>
                </a:solidFill>
                <a:latin typeface="Helvetica Neue" panose="020B0604020202020204" charset="0"/>
                <a:ea typeface="Helvetica Neue"/>
                <a:cs typeface="Helvetica Neue"/>
                <a:sym typeface="Helvetica Neue"/>
              </a:rPr>
              <a:t>Phase of </a:t>
            </a:r>
            <a:br>
              <a:rPr lang="en-US" sz="2800" b="1" i="0" u="none" strike="noStrike" cap="none" dirty="0">
                <a:solidFill>
                  <a:schemeClr val="lt1"/>
                </a:solidFill>
                <a:latin typeface="Helvetica Neue" panose="020B0604020202020204" charset="0"/>
                <a:ea typeface="Helvetica Neue"/>
                <a:cs typeface="Helvetica Neue"/>
                <a:sym typeface="Helvetica Neue"/>
              </a:rPr>
            </a:br>
            <a:r>
              <a:rPr lang="en-US" sz="2800" b="1"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321" name="Google Shape;321;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2" name="Google Shape;322;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1" i="0" u="none" strike="noStrike" cap="none" dirty="0">
                <a:solidFill>
                  <a:schemeClr val="lt1"/>
                </a:solidFill>
                <a:latin typeface="Helvetica Neue" panose="020B0604020202020204" charset="0"/>
                <a:ea typeface="Helvetica Neue"/>
                <a:cs typeface="Helvetica Neue"/>
                <a:sym typeface="Helvetica Neue"/>
              </a:rPr>
              <a:t>Specific</a:t>
            </a:r>
            <a:r>
              <a:rPr lang="en-US" sz="2800" b="1" i="0" u="none" strike="noStrike" cap="none" dirty="0">
                <a:solidFill>
                  <a:srgbClr val="000000"/>
                </a:solidFill>
                <a:latin typeface="Helvetica Neue" panose="020B0604020202020204" charset="0"/>
                <a:ea typeface="Helvetica Neue"/>
                <a:cs typeface="Helvetica Neue"/>
                <a:sym typeface="Helvetica Neue"/>
              </a:rPr>
              <a:t> </a:t>
            </a:r>
            <a:br>
              <a:rPr lang="en-US" sz="2800" b="1" i="0" u="none" strike="noStrike" cap="none" dirty="0">
                <a:solidFill>
                  <a:srgbClr val="000000"/>
                </a:solidFill>
                <a:latin typeface="Helvetica Neue" panose="020B0604020202020204" charset="0"/>
                <a:ea typeface="Helvetica Neue"/>
                <a:cs typeface="Helvetica Neue"/>
                <a:sym typeface="Helvetica Neue"/>
              </a:rPr>
            </a:br>
            <a:r>
              <a:rPr lang="en-US" sz="2800" b="1"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323" name="Google Shape;323;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lang="en-US" sz="28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24" name="Google Shape;324;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800" b="1" i="0" u="none" strike="noStrike" cap="none" dirty="0">
                <a:solidFill>
                  <a:schemeClr val="lt1"/>
                </a:solidFill>
                <a:latin typeface="Helvetica Neue" panose="020B0604020202020204" charset="0"/>
                <a:ea typeface="Helvetica Neue"/>
                <a:cs typeface="Helvetica Neue"/>
                <a:sym typeface="Helvetica Neue"/>
              </a:rPr>
              <a:t>Gain more </a:t>
            </a:r>
            <a:br>
              <a:rPr lang="en-US" sz="2800" b="1" i="0" u="none" strike="noStrike" cap="none" dirty="0">
                <a:solidFill>
                  <a:schemeClr val="lt1"/>
                </a:solidFill>
                <a:latin typeface="Helvetica Neue" panose="020B0604020202020204" charset="0"/>
                <a:ea typeface="Helvetica Neue"/>
                <a:cs typeface="Helvetica Neue"/>
                <a:sym typeface="Helvetica Neue"/>
              </a:rPr>
            </a:br>
            <a:r>
              <a:rPr lang="en-US" sz="2800" b="1"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325" name="Google Shape;325;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7" name="Google Shape;327;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28" name="Google Shape;328;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329" name="Google Shape;329;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2" name="Google Shape;308;p31">
            <a:extLst>
              <a:ext uri="{FF2B5EF4-FFF2-40B4-BE49-F238E27FC236}">
                <a16:creationId xmlns:a16="http://schemas.microsoft.com/office/drawing/2014/main" id="{CB6AD3E3-F4BE-2AAC-BC41-2D645A345C45}"/>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Index</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Characteristics and benefits of intrapreneurs</a:t>
            </a:r>
            <a:endParaRPr lang="en-US" sz="1400" b="1" i="0" u="none" strike="noStrike" cap="none" dirty="0">
              <a:solidFill>
                <a:srgbClr val="000000"/>
              </a:solidFill>
              <a:latin typeface="Helvetica Neue"/>
              <a:ea typeface="Helvetica Neue"/>
              <a:cs typeface="Helvetica Neue"/>
              <a:sym typeface="Helvetica Neue"/>
            </a:endParaRPr>
          </a:p>
        </p:txBody>
      </p:sp>
      <p:sp>
        <p:nvSpPr>
          <p:cNvPr id="82" name="Google Shape;82;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Strengthen self-awareness for developing intrapreneurial </a:t>
            </a:r>
            <a:br>
              <a:rPr lang="en-US" sz="2400" b="1" i="0" u="none" strike="noStrike" cap="none" dirty="0">
                <a:solidFill>
                  <a:schemeClr val="dk1"/>
                </a:solidFill>
                <a:latin typeface="Helvetica Neue"/>
                <a:ea typeface="Helvetica Neue"/>
                <a:cs typeface="Helvetica Neue"/>
                <a:sym typeface="Helvetica Neue"/>
              </a:rPr>
            </a:br>
            <a:r>
              <a:rPr lang="en-US" sz="2400" b="1" i="0" u="none" strike="noStrike" cap="none" dirty="0">
                <a:solidFill>
                  <a:schemeClr val="dk1"/>
                </a:solidFill>
                <a:latin typeface="Helvetica Neue"/>
                <a:ea typeface="Helvetica Neue"/>
                <a:cs typeface="Helvetica Neue"/>
                <a:sym typeface="Helvetica Neue"/>
              </a:rPr>
              <a:t>behavior</a:t>
            </a:r>
            <a:endParaRPr lang="en-US" sz="1400" b="1" i="0" u="none" strike="noStrike" cap="none" dirty="0">
              <a:solidFill>
                <a:srgbClr val="000000"/>
              </a:solidFill>
              <a:latin typeface="Helvetica Neue"/>
              <a:ea typeface="Helvetica Neue"/>
              <a:cs typeface="Helvetica Neue"/>
              <a:sym typeface="Helvetica Neue"/>
            </a:endParaRPr>
          </a:p>
        </p:txBody>
      </p:sp>
      <p:sp>
        <p:nvSpPr>
          <p:cNvPr id="83" name="Google Shape;83;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Helvetica Neue"/>
                <a:ea typeface="Helvetica Neue"/>
                <a:cs typeface="Helvetica Neue"/>
                <a:sym typeface="Helvetica Neue"/>
              </a:rPr>
              <a:t>Strengthen for mindfulness for developing intrapreneurs</a:t>
            </a:r>
            <a:endParaRPr lang="en-US" sz="1400" b="1" i="0" u="none" strike="noStrike" cap="none" dirty="0">
              <a:solidFill>
                <a:srgbClr val="000000"/>
              </a:solidFill>
              <a:latin typeface="Helvetica Neue"/>
              <a:ea typeface="Helvetica Neue"/>
              <a:cs typeface="Helvetica Neue"/>
              <a:sym typeface="Helvetica Neue"/>
            </a:endParaRPr>
          </a:p>
        </p:txBody>
      </p:sp>
      <p:sp>
        <p:nvSpPr>
          <p:cNvPr id="87" name="Google Shape;87;p2"/>
          <p:cNvSpPr txBox="1"/>
          <p:nvPr/>
        </p:nvSpPr>
        <p:spPr>
          <a:xfrm>
            <a:off x="8028000" y="3383999"/>
            <a:ext cx="8640000"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1.1 Individual characteristics of an intrapreneur</a:t>
            </a:r>
            <a:endParaRPr lang="en-US" dirty="0">
              <a:latin typeface="Helvetica Neue" panose="020B0604020202020204" charset="0"/>
            </a:endParaRP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1.2 Personal development as a precondition   </a:t>
            </a:r>
            <a:endParaRPr lang="en-US" dirty="0">
              <a:latin typeface="Helvetica Neue" panose="020B0604020202020204" charset="0"/>
            </a:endParaRP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1.3 Benefits of intrapreneurial behavior for employees</a:t>
            </a:r>
            <a:endParaRPr lang="en-US" dirty="0">
              <a:latin typeface="Helvetica Neue" panose="020B0604020202020204" charset="0"/>
            </a:endParaRPr>
          </a:p>
        </p:txBody>
      </p:sp>
      <p:sp>
        <p:nvSpPr>
          <p:cNvPr id="88" name="Google Shape;88;p2"/>
          <p:cNvSpPr/>
          <p:nvPr/>
        </p:nvSpPr>
        <p:spPr>
          <a:xfrm>
            <a:off x="7668000" y="33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3.1 Definitions and characteristics</a:t>
            </a:r>
            <a:endParaRPr lang="en-US"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3.2 Phases of development</a:t>
            </a:r>
            <a:endParaRPr lang="en-US"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3.3 Integration in daily life &amp; work</a:t>
            </a:r>
            <a:endParaRPr lang="en-US" dirty="0">
              <a:latin typeface="Helvetica Neue" panose="020B0604020202020204" charset="0"/>
            </a:endParaRPr>
          </a:p>
        </p:txBody>
      </p:sp>
      <p:sp>
        <p:nvSpPr>
          <p:cNvPr id="92" name="Google Shape;92;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2.1 Definition</a:t>
            </a:r>
            <a:endParaRPr lang="en-US"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2.2 Effects</a:t>
            </a:r>
            <a:endParaRPr lang="en-US"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2.3 Development and practice</a:t>
            </a:r>
            <a:endParaRPr lang="en-US" dirty="0">
              <a:latin typeface="Helvetica Neue" panose="020B0604020202020204" charset="0"/>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2.4 Integration in daily life &amp; work</a:t>
            </a:r>
            <a:endParaRPr lang="en-US" dirty="0">
              <a:latin typeface="Helvetica Neue"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On which topics are you often asked for advice by colleagues?</a:t>
            </a:r>
            <a:endParaRPr lang="en-US" dirty="0">
              <a:latin typeface="Helvetica Neue" panose="020B0604020202020204" charset="0"/>
            </a:endParaRPr>
          </a:p>
        </p:txBody>
      </p:sp>
      <p:sp>
        <p:nvSpPr>
          <p:cNvPr id="335" name="Google Shape;335;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In which moments were you particularly proud of yourself and why?</a:t>
            </a:r>
            <a:endParaRPr lang="en-US" dirty="0">
              <a:latin typeface="Helvetica Neue" panose="020B0604020202020204" charset="0"/>
            </a:endParaRPr>
          </a:p>
        </p:txBody>
      </p:sp>
      <p:sp>
        <p:nvSpPr>
          <p:cNvPr id="336" name="Google Shape;336;p33"/>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Remember on events in which you influenced the course of events, despite uncertainty, setbacks and temporary failures.</a:t>
            </a:r>
            <a:endParaRPr lang="en-US" dirty="0">
              <a:latin typeface="Helvetica Neue" panose="020B0604020202020204" charset="0"/>
            </a:endParaRPr>
          </a:p>
        </p:txBody>
      </p:sp>
      <p:sp>
        <p:nvSpPr>
          <p:cNvPr id="337" name="Google Shape;337;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5.</a:t>
            </a:r>
            <a:endParaRPr lang="en-US" dirty="0">
              <a:latin typeface="Helvetica Neue" panose="020B0604020202020204" charset="0"/>
            </a:endParaRPr>
          </a:p>
        </p:txBody>
      </p:sp>
      <p:sp>
        <p:nvSpPr>
          <p:cNvPr id="338" name="Google Shape;338;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4.</a:t>
            </a:r>
            <a:endParaRPr lang="en-US" dirty="0">
              <a:latin typeface="Helvetica Neue" panose="020B0604020202020204" charset="0"/>
            </a:endParaRPr>
          </a:p>
        </p:txBody>
      </p:sp>
      <p:sp>
        <p:nvSpPr>
          <p:cNvPr id="339" name="Google Shape;339;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3.</a:t>
            </a:r>
            <a:endParaRPr lang="en-US" dirty="0">
              <a:latin typeface="Helvetica Neue" panose="020B0604020202020204" charset="0"/>
            </a:endParaRPr>
          </a:p>
        </p:txBody>
      </p:sp>
      <p:sp>
        <p:nvSpPr>
          <p:cNvPr id="340" name="Google Shape;340;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Which individual and group strengths and weaknesses do you have?</a:t>
            </a:r>
            <a:endParaRPr lang="en-US" dirty="0">
              <a:latin typeface="Helvetica Neue" panose="020B0604020202020204" charset="0"/>
            </a:endParaRPr>
          </a:p>
        </p:txBody>
      </p:sp>
      <p:sp>
        <p:nvSpPr>
          <p:cNvPr id="341" name="Google Shape;341;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2.</a:t>
            </a:r>
            <a:endParaRPr lang="en-US" dirty="0">
              <a:latin typeface="Helvetica Neue" panose="020B0604020202020204" charset="0"/>
            </a:endParaRPr>
          </a:p>
        </p:txBody>
      </p:sp>
      <p:sp>
        <p:nvSpPr>
          <p:cNvPr id="342" name="Google Shape;342;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Which needs, aspirations and wants in the short, medium &amp; long-term do you have?</a:t>
            </a:r>
            <a:endParaRPr lang="en-US" dirty="0">
              <a:latin typeface="Helvetica Neue" panose="020B0604020202020204" charset="0"/>
            </a:endParaRPr>
          </a:p>
        </p:txBody>
      </p:sp>
      <p:sp>
        <p:nvSpPr>
          <p:cNvPr id="343" name="Google Shape;343;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0" i="0" u="none" strike="noStrike" cap="none" dirty="0">
                <a:solidFill>
                  <a:schemeClr val="tx1"/>
                </a:solidFill>
                <a:latin typeface="Helvetica Neue" panose="020B0604020202020204" charset="0"/>
                <a:ea typeface="Helvetica Neue"/>
                <a:cs typeface="Helvetica Neue"/>
                <a:sym typeface="Helvetica Neue"/>
              </a:rPr>
              <a:t>Reflection of your strength and weaknesses</a:t>
            </a:r>
          </a:p>
        </p:txBody>
      </p:sp>
      <p:sp>
        <p:nvSpPr>
          <p:cNvPr id="345" name="Google Shape;345;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46" name="Google Shape;346;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7" name="Google Shape;347;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48" name="Google Shape;348;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Phase of </a:t>
            </a:r>
            <a:br>
              <a:rPr lang="en-US" sz="2400" b="1" i="0" u="none" strike="noStrike" cap="none" dirty="0">
                <a:solidFill>
                  <a:schemeClr val="lt1"/>
                </a:solidFill>
                <a:latin typeface="Helvetica Neue" panose="020B0604020202020204" charset="0"/>
                <a:ea typeface="Helvetica Neue"/>
                <a:cs typeface="Helvetica Neue"/>
                <a:sym typeface="Helvetica Neue"/>
              </a:rPr>
            </a:br>
            <a:r>
              <a:rPr lang="en-US" sz="2400" b="1"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349" name="Google Shape;349;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0" name="Google Shape;350;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Specific</a:t>
            </a:r>
            <a:r>
              <a:rPr lang="en-US" sz="2400" b="0" i="0" u="none" strike="noStrike" cap="none" dirty="0">
                <a:solidFill>
                  <a:srgbClr val="000000"/>
                </a:solidFill>
                <a:latin typeface="Helvetica Neue" panose="020B0604020202020204" charset="0"/>
                <a:ea typeface="Helvetica Neue"/>
                <a:cs typeface="Helvetica Neue"/>
                <a:sym typeface="Helvetica Neue"/>
              </a:rPr>
              <a:t> </a:t>
            </a:r>
            <a:br>
              <a:rPr lang="en-US" sz="2400" b="0" i="0" u="none" strike="noStrike" cap="none" dirty="0">
                <a:solidFill>
                  <a:srgbClr val="000000"/>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351" name="Google Shape;351;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52" name="Google Shape;352;p33"/>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Helvetica Neue" panose="020B0604020202020204" charset="0"/>
                <a:ea typeface="Helvetica Neue"/>
                <a:cs typeface="Helvetica Neue"/>
                <a:sym typeface="Helvetica Neue"/>
              </a:rPr>
              <a:t>Gain more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353" name="Google Shape;353;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354" name="Google Shape;354;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355" name="Google Shape;355;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1.</a:t>
            </a:r>
            <a:endParaRPr lang="en-US" dirty="0">
              <a:latin typeface="Helvetica Neue" panose="020B0604020202020204" charset="0"/>
            </a:endParaRPr>
          </a:p>
        </p:txBody>
      </p:sp>
      <p:pic>
        <p:nvPicPr>
          <p:cNvPr id="356" name="Google Shape;356;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57" name="Google Shape;357;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58" name="Google Shape;358;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59" name="Google Shape;359;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60" name="Google Shape;360;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2" name="Google Shape;411;p36">
            <a:extLst>
              <a:ext uri="{FF2B5EF4-FFF2-40B4-BE49-F238E27FC236}">
                <a16:creationId xmlns:a16="http://schemas.microsoft.com/office/drawing/2014/main" id="{A28AB79B-E25B-4820-60C2-0B24275C0DFF}"/>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801D554C-A335-AAD3-60C2-0C6FF3BCA3B1}"/>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About which topic can you speak for 30 minutes without any preparation?</a:t>
            </a:r>
            <a:endParaRPr lang="en-US" dirty="0">
              <a:latin typeface="Helvetica Neue" panose="020B0604020202020204" charset="0"/>
            </a:endParaRPr>
          </a:p>
          <a:p>
            <a:pPr marL="0" marR="0" lvl="0" indent="0" algn="ctr"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66" name="Google Shape;366;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8.</a:t>
            </a:r>
            <a:endParaRPr lang="en-US" dirty="0">
              <a:latin typeface="Helvetica Neue" panose="020B0604020202020204" charset="0"/>
            </a:endParaRPr>
          </a:p>
        </p:txBody>
      </p:sp>
      <p:sp>
        <p:nvSpPr>
          <p:cNvPr id="367" name="Google Shape;367;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What do friends appreciate about you?</a:t>
            </a:r>
            <a:endParaRPr lang="en-US" dirty="0">
              <a:latin typeface="Helvetica Neue" panose="020B0604020202020204" charset="0"/>
            </a:endParaRPr>
          </a:p>
        </p:txBody>
      </p:sp>
      <p:sp>
        <p:nvSpPr>
          <p:cNvPr id="368" name="Google Shape;368;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7.</a:t>
            </a:r>
            <a:endParaRPr lang="en-US" dirty="0">
              <a:latin typeface="Helvetica Neue" panose="020B0604020202020204" charset="0"/>
            </a:endParaRPr>
          </a:p>
        </p:txBody>
      </p:sp>
      <p:sp>
        <p:nvSpPr>
          <p:cNvPr id="369" name="Google Shape;369;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5040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Helvetica Neue" panose="020B0604020202020204" charset="0"/>
                <a:ea typeface="Helvetica Neue"/>
                <a:cs typeface="Helvetica Neue"/>
                <a:sym typeface="Helvetica Neue"/>
              </a:rPr>
              <a:t>In your life, what are you proud of? </a:t>
            </a:r>
            <a:endParaRPr lang="en-US" dirty="0">
              <a:latin typeface="Helvetica Neue" panose="020B0604020202020204" charset="0"/>
            </a:endParaRPr>
          </a:p>
        </p:txBody>
      </p:sp>
      <p:sp>
        <p:nvSpPr>
          <p:cNvPr id="370" name="Google Shape;370;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6.</a:t>
            </a:r>
            <a:endParaRPr lang="en-US" dirty="0">
              <a:latin typeface="Helvetica Neue" panose="020B0604020202020204" charset="0"/>
            </a:endParaRPr>
          </a:p>
        </p:txBody>
      </p:sp>
      <p:sp>
        <p:nvSpPr>
          <p:cNvPr id="371" name="Google Shape;371;p34"/>
          <p:cNvSpPr/>
          <p:nvPr/>
        </p:nvSpPr>
        <p:spPr>
          <a:xfrm>
            <a:off x="10984202" y="5689178"/>
            <a:ext cx="6447289" cy="3420000"/>
          </a:xfrm>
          <a:prstGeom prst="cloudCallout">
            <a:avLst>
              <a:gd name="adj1" fmla="val -50717"/>
              <a:gd name="adj2" fmla="val -67427"/>
            </a:avLst>
          </a:prstGeom>
          <a:solidFill>
            <a:srgbClr val="AED633">
              <a:alpha val="30000"/>
            </a:srgbClr>
          </a:solidFill>
          <a:ln w="9525" cap="flat" cmpd="sng">
            <a:solidFill>
              <a:srgbClr val="AED633"/>
            </a:solid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372" name="Google Shape;372;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73" name="Google Shape;373;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74" name="Google Shape;374;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76" name="Google Shape;376;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 (2)</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77" name="Google Shape;377;p34"/>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78" name="Google Shape;378;p34"/>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79" name="Google Shape;379;p34"/>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Phase of </a:t>
            </a:r>
            <a:br>
              <a:rPr lang="en-US" sz="2400" b="1" i="0" u="none" strike="noStrike" cap="none" dirty="0">
                <a:solidFill>
                  <a:schemeClr val="lt1"/>
                </a:solidFill>
                <a:latin typeface="Helvetica Neue" panose="020B0604020202020204" charset="0"/>
                <a:ea typeface="Helvetica Neue"/>
                <a:cs typeface="Helvetica Neue"/>
                <a:sym typeface="Helvetica Neue"/>
              </a:rPr>
            </a:br>
            <a:r>
              <a:rPr lang="en-US" sz="2400" b="1"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380" name="Google Shape;380;p34"/>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81" name="Google Shape;381;p34"/>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Specific</a:t>
            </a:r>
            <a:r>
              <a:rPr lang="en-US" sz="2400" b="0" i="0" u="none" strike="noStrike" cap="none" dirty="0">
                <a:solidFill>
                  <a:srgbClr val="000000"/>
                </a:solidFill>
                <a:latin typeface="Helvetica Neue" panose="020B0604020202020204" charset="0"/>
                <a:ea typeface="Helvetica Neue"/>
                <a:cs typeface="Helvetica Neue"/>
                <a:sym typeface="Helvetica Neue"/>
              </a:rPr>
              <a:t> </a:t>
            </a:r>
            <a:br>
              <a:rPr lang="en-US" sz="2400" b="0" i="0" u="none" strike="noStrike" cap="none" dirty="0">
                <a:solidFill>
                  <a:srgbClr val="000000"/>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382" name="Google Shape;382;p34"/>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383" name="Google Shape;383;p34"/>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Helvetica Neue" panose="020B0604020202020204" charset="0"/>
                <a:ea typeface="Helvetica Neue"/>
                <a:cs typeface="Helvetica Neue"/>
                <a:sym typeface="Helvetica Neue"/>
              </a:rPr>
              <a:t>Gain more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384" name="Google Shape;384;p34"/>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385" name="Google Shape;385;p34"/>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386" name="Google Shape;386;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If you can't think of anything to say and you know the other team members well, you can also do the exercise for one team member in addition. What are the person's special characteristics, what can he or she do particularly well, etc.?</a:t>
            </a:r>
            <a:endParaRPr lang="en-US" dirty="0">
              <a:latin typeface="Helvetica Neue" panose="020B0604020202020204" charset="0"/>
            </a:endParaRPr>
          </a:p>
        </p:txBody>
      </p:sp>
      <p:sp>
        <p:nvSpPr>
          <p:cNvPr id="2" name="Google Shape;411;p36">
            <a:extLst>
              <a:ext uri="{FF2B5EF4-FFF2-40B4-BE49-F238E27FC236}">
                <a16:creationId xmlns:a16="http://schemas.microsoft.com/office/drawing/2014/main" id="{07714437-F04F-238F-C8F9-65271AC1571E}"/>
              </a:ext>
            </a:extLst>
          </p:cNvPr>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2</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308;p31">
            <a:extLst>
              <a:ext uri="{FF2B5EF4-FFF2-40B4-BE49-F238E27FC236}">
                <a16:creationId xmlns:a16="http://schemas.microsoft.com/office/drawing/2014/main" id="{387422CF-E5EE-19EA-D2ED-28B37BF5F817}"/>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92;p35">
            <a:extLst>
              <a:ext uri="{FF2B5EF4-FFF2-40B4-BE49-F238E27FC236}">
                <a16:creationId xmlns:a16="http://schemas.microsoft.com/office/drawing/2014/main" id="{356FA192-718A-433F-63AE-251ECD352969}"/>
              </a:ext>
            </a:extLst>
          </p:cNvPr>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a:t>
            </a:r>
            <a:r>
              <a:rPr lang="en-US" sz="1200" dirty="0">
                <a:solidFill>
                  <a:schemeClr val="dk1"/>
                </a:solidFill>
                <a:latin typeface="Helvetica Neue" panose="020B0604020202020204" charset="0"/>
                <a:ea typeface="Helvetica Neue"/>
                <a:cs typeface="Helvetica Neue"/>
                <a:sym typeface="Helvetica Neue"/>
              </a:rPr>
              <a:t> no.: 1</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 name="Google Shape;394;p35">
            <a:extLst>
              <a:ext uri="{FF2B5EF4-FFF2-40B4-BE49-F238E27FC236}">
                <a16:creationId xmlns:a16="http://schemas.microsoft.com/office/drawing/2014/main" id="{B02B8FD9-C6B3-2226-84DE-5AF881C1463D}"/>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3" name="Google Shape;396;p35">
            <a:extLst>
              <a:ext uri="{FF2B5EF4-FFF2-40B4-BE49-F238E27FC236}">
                <a16:creationId xmlns:a16="http://schemas.microsoft.com/office/drawing/2014/main" id="{B3CF1D08-536E-7181-E598-8C2B674C5A0B}"/>
              </a:ext>
            </a:extLst>
          </p:cNvPr>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4" name="Google Shape;397;p35">
            <a:extLst>
              <a:ext uri="{FF2B5EF4-FFF2-40B4-BE49-F238E27FC236}">
                <a16:creationId xmlns:a16="http://schemas.microsoft.com/office/drawing/2014/main" id="{66CA86B9-8A62-B0EA-3C00-0F08DD2C5912}"/>
              </a:ext>
            </a:extLst>
          </p:cNvPr>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5" name="Google Shape;398;p35">
            <a:extLst>
              <a:ext uri="{FF2B5EF4-FFF2-40B4-BE49-F238E27FC236}">
                <a16:creationId xmlns:a16="http://schemas.microsoft.com/office/drawing/2014/main" id="{FFAC8748-3FE5-71E9-B1DA-282BE2543C2D}"/>
              </a:ext>
            </a:extLst>
          </p:cNvPr>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Phase of </a:t>
            </a:r>
            <a:br>
              <a:rPr lang="en-US" sz="2400" b="1" i="0" u="none" strike="noStrike" cap="none" dirty="0">
                <a:solidFill>
                  <a:schemeClr val="lt1"/>
                </a:solidFill>
                <a:latin typeface="Helvetica Neue" panose="020B0604020202020204" charset="0"/>
                <a:ea typeface="Helvetica Neue"/>
                <a:cs typeface="Helvetica Neue"/>
                <a:sym typeface="Helvetica Neue"/>
              </a:rPr>
            </a:br>
            <a:r>
              <a:rPr lang="en-US" sz="2400" b="1"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16" name="Google Shape;399;p35">
            <a:extLst>
              <a:ext uri="{FF2B5EF4-FFF2-40B4-BE49-F238E27FC236}">
                <a16:creationId xmlns:a16="http://schemas.microsoft.com/office/drawing/2014/main" id="{BF8604B4-92FC-4C65-4A75-8E524DEC91F6}"/>
              </a:ext>
            </a:extLst>
          </p:cNvPr>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7" name="Google Shape;400;p35">
            <a:extLst>
              <a:ext uri="{FF2B5EF4-FFF2-40B4-BE49-F238E27FC236}">
                <a16:creationId xmlns:a16="http://schemas.microsoft.com/office/drawing/2014/main" id="{F949447F-25FA-BA02-4BC7-0DBF2B6539E1}"/>
              </a:ext>
            </a:extLst>
          </p:cNvPr>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Specific</a:t>
            </a:r>
            <a:r>
              <a:rPr lang="en-US" sz="2400" b="0" i="0" u="none" strike="noStrike" cap="none" dirty="0">
                <a:solidFill>
                  <a:srgbClr val="000000"/>
                </a:solidFill>
                <a:latin typeface="Helvetica Neue" panose="020B0604020202020204" charset="0"/>
                <a:ea typeface="Helvetica Neue"/>
                <a:cs typeface="Helvetica Neue"/>
                <a:sym typeface="Helvetica Neue"/>
              </a:rPr>
              <a:t> </a:t>
            </a:r>
            <a:br>
              <a:rPr lang="en-US" sz="2400" b="0" i="0" u="none" strike="noStrike" cap="none" dirty="0">
                <a:solidFill>
                  <a:srgbClr val="000000"/>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18" name="Google Shape;401;p35">
            <a:extLst>
              <a:ext uri="{FF2B5EF4-FFF2-40B4-BE49-F238E27FC236}">
                <a16:creationId xmlns:a16="http://schemas.microsoft.com/office/drawing/2014/main" id="{8DE9CC61-506B-3A21-453B-1CB4F7476065}"/>
              </a:ext>
            </a:extLst>
          </p:cNvPr>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19" name="Google Shape;402;p35">
            <a:extLst>
              <a:ext uri="{FF2B5EF4-FFF2-40B4-BE49-F238E27FC236}">
                <a16:creationId xmlns:a16="http://schemas.microsoft.com/office/drawing/2014/main" id="{7CE03B75-F110-B41F-DD9F-F26A955D4AED}"/>
              </a:ext>
            </a:extLst>
          </p:cNvPr>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Helvetica Neue" panose="020B0604020202020204" charset="0"/>
                <a:ea typeface="Helvetica Neue"/>
                <a:cs typeface="Helvetica Neue"/>
                <a:sym typeface="Helvetica Neue"/>
              </a:rPr>
              <a:t>Gain more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20" name="Google Shape;403;p35">
            <a:extLst>
              <a:ext uri="{FF2B5EF4-FFF2-40B4-BE49-F238E27FC236}">
                <a16:creationId xmlns:a16="http://schemas.microsoft.com/office/drawing/2014/main" id="{B4A63F07-75A3-73E1-0A77-C07131B0CDDB}"/>
              </a:ext>
            </a:extLst>
          </p:cNvPr>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21" name="Google Shape;404;p35">
            <a:extLst>
              <a:ext uri="{FF2B5EF4-FFF2-40B4-BE49-F238E27FC236}">
                <a16:creationId xmlns:a16="http://schemas.microsoft.com/office/drawing/2014/main" id="{9BBB687C-5C2A-C0B5-B825-2406B52F28E0}"/>
              </a:ext>
            </a:extLst>
          </p:cNvPr>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28" name="Google Shape;156;p21">
            <a:extLst>
              <a:ext uri="{FF2B5EF4-FFF2-40B4-BE49-F238E27FC236}">
                <a16:creationId xmlns:a16="http://schemas.microsoft.com/office/drawing/2014/main" id="{5005297D-EA8F-3965-0869-90EF5EBE93AC}"/>
              </a:ext>
            </a:extLst>
          </p:cNvPr>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Helvetica Neue" panose="020B0604020202020204" charset="0"/>
                <a:ea typeface="Helvetica Neue"/>
                <a:cs typeface="Helvetica Neue"/>
                <a:sym typeface="Helvetica Neue"/>
              </a:rPr>
              <a:t>Reflection of pattern of thinking</a:t>
            </a:r>
          </a:p>
        </p:txBody>
      </p:sp>
      <p:sp>
        <p:nvSpPr>
          <p:cNvPr id="29" name="Google Shape;308;p31">
            <a:extLst>
              <a:ext uri="{FF2B5EF4-FFF2-40B4-BE49-F238E27FC236}">
                <a16:creationId xmlns:a16="http://schemas.microsoft.com/office/drawing/2014/main" id="{0CFF9446-4F20-57AC-6E8A-AA523AB2725D}"/>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43" name="Gruppieren 42">
            <a:extLst>
              <a:ext uri="{FF2B5EF4-FFF2-40B4-BE49-F238E27FC236}">
                <a16:creationId xmlns:a16="http://schemas.microsoft.com/office/drawing/2014/main" id="{5BA9442F-0EF5-6140-D04A-D74A3B63AC8C}"/>
              </a:ext>
            </a:extLst>
          </p:cNvPr>
          <p:cNvGrpSpPr/>
          <p:nvPr/>
        </p:nvGrpSpPr>
        <p:grpSpPr>
          <a:xfrm>
            <a:off x="1980000" y="3996000"/>
            <a:ext cx="15084000" cy="1116000"/>
            <a:chOff x="1980000" y="3996000"/>
            <a:chExt cx="15084000" cy="1116000"/>
          </a:xfrm>
        </p:grpSpPr>
        <p:sp>
          <p:nvSpPr>
            <p:cNvPr id="35" name="Textfeld 34">
              <a:extLst>
                <a:ext uri="{FF2B5EF4-FFF2-40B4-BE49-F238E27FC236}">
                  <a16:creationId xmlns:a16="http://schemas.microsoft.com/office/drawing/2014/main" id="{6507ED4B-9B55-374B-C7EB-7FB0009605D3}"/>
                </a:ext>
              </a:extLst>
            </p:cNvPr>
            <p:cNvSpPr txBox="1"/>
            <p:nvPr/>
          </p:nvSpPr>
          <p:spPr>
            <a:xfrm>
              <a:off x="8028000" y="3996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en-US" sz="2400" dirty="0">
                  <a:latin typeface="Helvetica Neue" panose="020B0604020202020204" charset="0"/>
                </a:rPr>
                <a:t>Instead of thinking badly about yourself, could you learn something from your mistakes?</a:t>
              </a:r>
            </a:p>
          </p:txBody>
        </p:sp>
        <p:sp>
          <p:nvSpPr>
            <p:cNvPr id="31" name="Textfeld 30">
              <a:extLst>
                <a:ext uri="{FF2B5EF4-FFF2-40B4-BE49-F238E27FC236}">
                  <a16:creationId xmlns:a16="http://schemas.microsoft.com/office/drawing/2014/main" id="{7CB2E001-FB53-121D-E50E-CC1F0961EAEF}"/>
                </a:ext>
              </a:extLst>
            </p:cNvPr>
            <p:cNvSpPr txBox="1"/>
            <p:nvPr/>
          </p:nvSpPr>
          <p:spPr>
            <a:xfrm>
              <a:off x="1980000" y="3996000"/>
              <a:ext cx="6336000" cy="1116000"/>
            </a:xfrm>
            <a:prstGeom prst="roundRect">
              <a:avLst/>
            </a:prstGeom>
            <a:solidFill>
              <a:schemeClr val="bg1"/>
            </a:solidFill>
            <a:ln w="28575">
              <a:solidFill>
                <a:srgbClr val="4D94B7"/>
              </a:solidFill>
            </a:ln>
          </p:spPr>
          <p:txBody>
            <a:bodyPr wrap="square" lIns="360000" anchor="ctr">
              <a:noAutofit/>
            </a:bodyPr>
            <a:lstStyle/>
            <a:p>
              <a:r>
                <a:rPr lang="en-US" sz="2400" dirty="0">
                  <a:latin typeface="Helvetica Neue" panose="020B0604020202020204" charset="0"/>
                </a:rPr>
                <a:t>In which moments do you think bad about yourself and why?</a:t>
              </a:r>
            </a:p>
          </p:txBody>
        </p:sp>
      </p:grpSp>
      <p:grpSp>
        <p:nvGrpSpPr>
          <p:cNvPr id="46" name="Gruppieren 45">
            <a:extLst>
              <a:ext uri="{FF2B5EF4-FFF2-40B4-BE49-F238E27FC236}">
                <a16:creationId xmlns:a16="http://schemas.microsoft.com/office/drawing/2014/main" id="{4697B3EF-F8A6-A9C9-2438-FE99C0513BF4}"/>
              </a:ext>
            </a:extLst>
          </p:cNvPr>
          <p:cNvGrpSpPr/>
          <p:nvPr/>
        </p:nvGrpSpPr>
        <p:grpSpPr>
          <a:xfrm>
            <a:off x="2090197" y="7560000"/>
            <a:ext cx="14973803" cy="1116000"/>
            <a:chOff x="2090197" y="7560000"/>
            <a:chExt cx="14973803" cy="1116000"/>
          </a:xfrm>
        </p:grpSpPr>
        <p:sp>
          <p:nvSpPr>
            <p:cNvPr id="38" name="Textfeld 37">
              <a:extLst>
                <a:ext uri="{FF2B5EF4-FFF2-40B4-BE49-F238E27FC236}">
                  <a16:creationId xmlns:a16="http://schemas.microsoft.com/office/drawing/2014/main" id="{945033A4-3A1C-7D03-1124-A15C35426CB9}"/>
                </a:ext>
              </a:extLst>
            </p:cNvPr>
            <p:cNvSpPr txBox="1"/>
            <p:nvPr/>
          </p:nvSpPr>
          <p:spPr>
            <a:xfrm>
              <a:off x="8028000" y="7560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en-US" sz="2400" dirty="0">
                  <a:latin typeface="Helvetica Neue" panose="020B0604020202020204" charset="0"/>
                </a:rPr>
                <a:t>Would it be really that bad?</a:t>
              </a:r>
            </a:p>
            <a:p>
              <a:pPr marL="342900" indent="-342900">
                <a:buFont typeface="Wingdings" panose="05000000000000000000" pitchFamily="2" charset="2"/>
                <a:buChar char="Ø"/>
              </a:pPr>
              <a:r>
                <a:rPr lang="en-US" sz="2400" dirty="0">
                  <a:latin typeface="Helvetica Neue" panose="020B0604020202020204" charset="0"/>
                </a:rPr>
                <a:t>Can you really lose, or do you only lose if you don't try?</a:t>
              </a:r>
            </a:p>
          </p:txBody>
        </p:sp>
        <p:sp>
          <p:nvSpPr>
            <p:cNvPr id="32" name="Textfeld 31">
              <a:extLst>
                <a:ext uri="{FF2B5EF4-FFF2-40B4-BE49-F238E27FC236}">
                  <a16:creationId xmlns:a16="http://schemas.microsoft.com/office/drawing/2014/main" id="{D01CB2E5-1A51-EFFD-ACDA-D8EAFDB10A9C}"/>
                </a:ext>
              </a:extLst>
            </p:cNvPr>
            <p:cNvSpPr txBox="1"/>
            <p:nvPr/>
          </p:nvSpPr>
          <p:spPr>
            <a:xfrm>
              <a:off x="2090197" y="7560000"/>
              <a:ext cx="6336000" cy="1116000"/>
            </a:xfrm>
            <a:prstGeom prst="roundRect">
              <a:avLst/>
            </a:prstGeom>
            <a:solidFill>
              <a:schemeClr val="bg1"/>
            </a:solidFill>
            <a:ln w="28575">
              <a:solidFill>
                <a:srgbClr val="4D94B7"/>
              </a:solidFill>
            </a:ln>
          </p:spPr>
          <p:txBody>
            <a:bodyPr wrap="square" lIns="360000" anchor="ctr">
              <a:noAutofit/>
            </a:bodyPr>
            <a:lstStyle/>
            <a:p>
              <a:r>
                <a:rPr lang="en-US" sz="2400" dirty="0">
                  <a:latin typeface="Helvetica Neue" panose="020B0604020202020204" charset="0"/>
                </a:rPr>
                <a:t>If you are excited and nervous before a specific task/situation, think about what could happen in the worth case?</a:t>
              </a:r>
            </a:p>
          </p:txBody>
        </p:sp>
      </p:grpSp>
      <p:grpSp>
        <p:nvGrpSpPr>
          <p:cNvPr id="44" name="Gruppieren 43">
            <a:extLst>
              <a:ext uri="{FF2B5EF4-FFF2-40B4-BE49-F238E27FC236}">
                <a16:creationId xmlns:a16="http://schemas.microsoft.com/office/drawing/2014/main" id="{7784A2D9-3985-2DE0-7AA5-D93EA050E045}"/>
              </a:ext>
            </a:extLst>
          </p:cNvPr>
          <p:cNvGrpSpPr/>
          <p:nvPr/>
        </p:nvGrpSpPr>
        <p:grpSpPr>
          <a:xfrm>
            <a:off x="1980000" y="5184000"/>
            <a:ext cx="15084000" cy="1116000"/>
            <a:chOff x="1980000" y="5184000"/>
            <a:chExt cx="15084000" cy="1116000"/>
          </a:xfrm>
        </p:grpSpPr>
        <p:sp>
          <p:nvSpPr>
            <p:cNvPr id="36" name="Textfeld 35">
              <a:extLst>
                <a:ext uri="{FF2B5EF4-FFF2-40B4-BE49-F238E27FC236}">
                  <a16:creationId xmlns:a16="http://schemas.microsoft.com/office/drawing/2014/main" id="{7D2F6C93-A8B5-3B19-9394-6F29231A6C81}"/>
                </a:ext>
              </a:extLst>
            </p:cNvPr>
            <p:cNvSpPr txBox="1"/>
            <p:nvPr/>
          </p:nvSpPr>
          <p:spPr>
            <a:xfrm>
              <a:off x="8028000" y="5184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en-US" sz="2400" dirty="0">
                  <a:latin typeface="Helvetica Neue" panose="020B0604020202020204" charset="0"/>
                </a:rPr>
                <a:t>E.g. Instead of thinking: Everything went wrong today; think more positive: Okay, although it was a stressful day, I managed the most important tasks.</a:t>
              </a:r>
            </a:p>
          </p:txBody>
        </p:sp>
        <p:sp>
          <p:nvSpPr>
            <p:cNvPr id="33" name="Textfeld 32">
              <a:extLst>
                <a:ext uri="{FF2B5EF4-FFF2-40B4-BE49-F238E27FC236}">
                  <a16:creationId xmlns:a16="http://schemas.microsoft.com/office/drawing/2014/main" id="{F5296752-93E5-0BB4-9393-45FBCB6FB7FE}"/>
                </a:ext>
              </a:extLst>
            </p:cNvPr>
            <p:cNvSpPr txBox="1"/>
            <p:nvPr/>
          </p:nvSpPr>
          <p:spPr>
            <a:xfrm>
              <a:off x="1980000" y="5184000"/>
              <a:ext cx="6336000" cy="1116000"/>
            </a:xfrm>
            <a:prstGeom prst="roundRect">
              <a:avLst/>
            </a:prstGeom>
            <a:solidFill>
              <a:schemeClr val="bg1"/>
            </a:solidFill>
            <a:ln w="28575">
              <a:solidFill>
                <a:srgbClr val="4D94B7"/>
              </a:solidFill>
            </a:ln>
          </p:spPr>
          <p:txBody>
            <a:bodyPr wrap="square" lIns="360000" anchor="ctr">
              <a:noAutofit/>
            </a:bodyPr>
            <a:lstStyle/>
            <a:p>
              <a:r>
                <a:rPr lang="en-US" sz="2400" dirty="0">
                  <a:latin typeface="Helvetica Neue" panose="020B0604020202020204" charset="0"/>
                </a:rPr>
                <a:t>Please reformulate your bad thoughts into a positive mindset. </a:t>
              </a:r>
            </a:p>
          </p:txBody>
        </p:sp>
      </p:grpSp>
      <p:grpSp>
        <p:nvGrpSpPr>
          <p:cNvPr id="45" name="Gruppieren 44">
            <a:extLst>
              <a:ext uri="{FF2B5EF4-FFF2-40B4-BE49-F238E27FC236}">
                <a16:creationId xmlns:a16="http://schemas.microsoft.com/office/drawing/2014/main" id="{ACD0216E-35FA-A24D-5D7F-0D150387896A}"/>
              </a:ext>
            </a:extLst>
          </p:cNvPr>
          <p:cNvGrpSpPr/>
          <p:nvPr/>
        </p:nvGrpSpPr>
        <p:grpSpPr>
          <a:xfrm>
            <a:off x="1980000" y="6372000"/>
            <a:ext cx="15084000" cy="1116000"/>
            <a:chOff x="1980000" y="6372000"/>
            <a:chExt cx="15084000" cy="1116000"/>
          </a:xfrm>
        </p:grpSpPr>
        <p:sp>
          <p:nvSpPr>
            <p:cNvPr id="37" name="Textfeld 36">
              <a:extLst>
                <a:ext uri="{FF2B5EF4-FFF2-40B4-BE49-F238E27FC236}">
                  <a16:creationId xmlns:a16="http://schemas.microsoft.com/office/drawing/2014/main" id="{4912F356-534D-DFBE-408D-569AAB52AB31}"/>
                </a:ext>
              </a:extLst>
            </p:cNvPr>
            <p:cNvSpPr txBox="1"/>
            <p:nvPr/>
          </p:nvSpPr>
          <p:spPr>
            <a:xfrm>
              <a:off x="8028000" y="6372000"/>
              <a:ext cx="9036000" cy="1116000"/>
            </a:xfrm>
            <a:prstGeom prst="rect">
              <a:avLst/>
            </a:prstGeom>
            <a:noFill/>
            <a:ln w="28575">
              <a:solidFill>
                <a:srgbClr val="AED633"/>
              </a:solidFill>
            </a:ln>
          </p:spPr>
          <p:txBody>
            <a:bodyPr wrap="square" lIns="468000" anchor="ctr">
              <a:noAutofit/>
            </a:bodyPr>
            <a:lstStyle/>
            <a:p>
              <a:pPr marL="342900" indent="-342900">
                <a:buFont typeface="Wingdings" panose="05000000000000000000" pitchFamily="2" charset="2"/>
                <a:buChar char="Ø"/>
              </a:pPr>
              <a:r>
                <a:rPr lang="en-US" sz="2400" dirty="0">
                  <a:latin typeface="Helvetica Neue" panose="020B0604020202020204" charset="0"/>
                </a:rPr>
                <a:t>E.g. I can´t do that anyway; think more positive: I´ll try that and if I need assistance I´ll ask my colleague.</a:t>
              </a:r>
            </a:p>
          </p:txBody>
        </p:sp>
        <p:sp>
          <p:nvSpPr>
            <p:cNvPr id="34" name="Textfeld 33">
              <a:extLst>
                <a:ext uri="{FF2B5EF4-FFF2-40B4-BE49-F238E27FC236}">
                  <a16:creationId xmlns:a16="http://schemas.microsoft.com/office/drawing/2014/main" id="{A02859EF-09EE-E677-4E64-057498C6770B}"/>
                </a:ext>
              </a:extLst>
            </p:cNvPr>
            <p:cNvSpPr txBox="1"/>
            <p:nvPr/>
          </p:nvSpPr>
          <p:spPr>
            <a:xfrm>
              <a:off x="1980000" y="6372000"/>
              <a:ext cx="6336000" cy="1116000"/>
            </a:xfrm>
            <a:prstGeom prst="roundRect">
              <a:avLst/>
            </a:prstGeom>
            <a:solidFill>
              <a:schemeClr val="bg1"/>
            </a:solidFill>
            <a:ln w="28575">
              <a:solidFill>
                <a:srgbClr val="4D94B7"/>
              </a:solidFill>
            </a:ln>
          </p:spPr>
          <p:txBody>
            <a:bodyPr wrap="square" lIns="360000" anchor="ctr">
              <a:noAutofit/>
            </a:bodyPr>
            <a:lstStyle/>
            <a:p>
              <a:r>
                <a:rPr lang="en-US" sz="2400" dirty="0">
                  <a:latin typeface="Helvetica Neue" panose="020B0604020202020204" charset="0"/>
                </a:rPr>
                <a:t>Do the same with your pattern of thinking</a:t>
              </a:r>
            </a:p>
          </p:txBody>
        </p:sp>
      </p:grpSp>
      <p:sp>
        <p:nvSpPr>
          <p:cNvPr id="39" name="Ellipse 38">
            <a:extLst>
              <a:ext uri="{FF2B5EF4-FFF2-40B4-BE49-F238E27FC236}">
                <a16:creationId xmlns:a16="http://schemas.microsoft.com/office/drawing/2014/main" id="{0796F90A-0B3C-0964-AA2A-95CA74A3635F}"/>
              </a:ext>
            </a:extLst>
          </p:cNvPr>
          <p:cNvSpPr>
            <a:spLocks noChangeAspect="1"/>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1.</a:t>
            </a:r>
          </a:p>
        </p:txBody>
      </p:sp>
      <p:sp>
        <p:nvSpPr>
          <p:cNvPr id="40" name="Ellipse 39">
            <a:extLst>
              <a:ext uri="{FF2B5EF4-FFF2-40B4-BE49-F238E27FC236}">
                <a16:creationId xmlns:a16="http://schemas.microsoft.com/office/drawing/2014/main" id="{02CE97C7-BC83-CC36-1A6B-4A6EBEAA6959}"/>
              </a:ext>
            </a:extLst>
          </p:cNvPr>
          <p:cNvSpPr>
            <a:spLocks noChangeAspect="1"/>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2.</a:t>
            </a:r>
          </a:p>
        </p:txBody>
      </p:sp>
      <p:sp>
        <p:nvSpPr>
          <p:cNvPr id="41" name="Ellipse 40">
            <a:extLst>
              <a:ext uri="{FF2B5EF4-FFF2-40B4-BE49-F238E27FC236}">
                <a16:creationId xmlns:a16="http://schemas.microsoft.com/office/drawing/2014/main" id="{B87E5E5D-F64E-CCEC-E02F-E97A9196C534}"/>
              </a:ext>
            </a:extLst>
          </p:cNvPr>
          <p:cNvSpPr>
            <a:spLocks noChangeAspect="1"/>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3.</a:t>
            </a:r>
          </a:p>
        </p:txBody>
      </p:sp>
      <p:sp>
        <p:nvSpPr>
          <p:cNvPr id="42" name="Ellipse 41">
            <a:extLst>
              <a:ext uri="{FF2B5EF4-FFF2-40B4-BE49-F238E27FC236}">
                <a16:creationId xmlns:a16="http://schemas.microsoft.com/office/drawing/2014/main" id="{1EA9AFF3-0A21-FCCB-B607-DB7A3886F524}"/>
              </a:ext>
            </a:extLst>
          </p:cNvPr>
          <p:cNvSpPr>
            <a:spLocks noChangeAspect="1"/>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latin typeface="Helvetica Neue" panose="020B0604020202020204" charset="0"/>
              </a:rPr>
              <a:t>4.</a:t>
            </a:r>
          </a:p>
        </p:txBody>
      </p:sp>
    </p:spTree>
    <p:extLst>
      <p:ext uri="{BB962C8B-B14F-4D97-AF65-F5344CB8AC3E}">
        <p14:creationId xmlns:p14="http://schemas.microsoft.com/office/powerpoint/2010/main" val="11801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5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5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3" name="Google Shape;412;p36">
            <a:extLst>
              <a:ext uri="{FF2B5EF4-FFF2-40B4-BE49-F238E27FC236}">
                <a16:creationId xmlns:a16="http://schemas.microsoft.com/office/drawing/2014/main" id="{FE396AE1-B45E-22DF-9050-ADEF2C1AD295}"/>
              </a:ext>
            </a:extLst>
          </p:cNvPr>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en-US" sz="2400" b="1" i="0" u="none" strike="noStrike" cap="none" dirty="0">
                <a:solidFill>
                  <a:srgbClr val="4D94B7"/>
                </a:solidFill>
                <a:latin typeface="Helvetica Neue" panose="020B0604020202020204" charset="0"/>
                <a:ea typeface="Helvetica Neue"/>
                <a:cs typeface="Helvetica Neue"/>
                <a:sym typeface="Helvetica Neue"/>
              </a:rPr>
              <a:t>posture</a:t>
            </a:r>
          </a:p>
        </p:txBody>
      </p:sp>
      <p:sp>
        <p:nvSpPr>
          <p:cNvPr id="412" name="Google Shape;412;p36"/>
          <p:cNvSpPr/>
          <p:nvPr/>
        </p:nvSpPr>
        <p:spPr>
          <a:xfrm>
            <a:off x="1296000" y="3852000"/>
            <a:ext cx="8892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803"/>
            </a:srgbClr>
          </a:solidFill>
          <a:ln w="22225" cap="flat" cmpd="sng">
            <a:solidFill>
              <a:schemeClr val="bg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en-US" sz="2400" b="1" i="0" u="none" strike="noStrike" cap="none" dirty="0">
                <a:solidFill>
                  <a:srgbClr val="4D94B7"/>
                </a:solidFill>
                <a:latin typeface="Helvetica Neue" panose="020B0604020202020204" charset="0"/>
                <a:ea typeface="Helvetica Neue"/>
                <a:cs typeface="Helvetica Neue"/>
                <a:sym typeface="Helvetica Neue"/>
              </a:rPr>
              <a:t>facial movement</a:t>
            </a:r>
          </a:p>
        </p:txBody>
      </p:sp>
      <p:sp>
        <p:nvSpPr>
          <p:cNvPr id="409" name="Google Shape;409;p36"/>
          <p:cNvSpPr txBox="1"/>
          <p:nvPr/>
        </p:nvSpPr>
        <p:spPr>
          <a:xfrm>
            <a:off x="1295400" y="4320000"/>
            <a:ext cx="8784000" cy="6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The facial feedback hypothesis suggests that an individual’s experience of emotion is influenced by feedback from their facial movements. </a:t>
            </a:r>
            <a:endParaRPr lang="en-US" sz="2000" dirty="0">
              <a:latin typeface="Helvetica Neue" panose="020B0604020202020204" charset="0"/>
            </a:endParaRPr>
          </a:p>
        </p:txBody>
      </p:sp>
      <p:sp>
        <p:nvSpPr>
          <p:cNvPr id="411" name="Google Shape;411;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1, 3</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7" name="Google Shape;417;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18" name="Google Shape;418;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9" name="Google Shape;419;p36"/>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Phase of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420" name="Google Shape;420;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21" name="Google Shape;421;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lt1"/>
                </a:solidFill>
                <a:latin typeface="Helvetica Neue" panose="020B0604020202020204" charset="0"/>
                <a:ea typeface="Helvetica Neue"/>
                <a:cs typeface="Helvetica Neue"/>
                <a:sym typeface="Helvetica Neue"/>
              </a:rPr>
              <a:t>Specific</a:t>
            </a:r>
            <a:r>
              <a:rPr lang="en-US" sz="2400" b="1" i="0" u="none" strike="noStrike" cap="none" dirty="0">
                <a:solidFill>
                  <a:srgbClr val="000000"/>
                </a:solidFill>
                <a:latin typeface="Helvetica Neue" panose="020B0604020202020204" charset="0"/>
                <a:ea typeface="Helvetica Neue"/>
                <a:cs typeface="Helvetica Neue"/>
                <a:sym typeface="Helvetica Neue"/>
              </a:rPr>
              <a:t> </a:t>
            </a:r>
            <a:br>
              <a:rPr lang="en-US" sz="2400" b="1" i="0" u="none" strike="noStrike" cap="none" dirty="0">
                <a:solidFill>
                  <a:srgbClr val="000000"/>
                </a:solidFill>
                <a:latin typeface="Helvetica Neue" panose="020B0604020202020204" charset="0"/>
                <a:ea typeface="Helvetica Neue"/>
                <a:cs typeface="Helvetica Neue"/>
                <a:sym typeface="Helvetica Neue"/>
              </a:rPr>
            </a:br>
            <a:r>
              <a:rPr lang="en-US" sz="2400" b="1"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422" name="Google Shape;422;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23" name="Google Shape;423;p36"/>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Helvetica Neue" panose="020B0604020202020204" charset="0"/>
                <a:ea typeface="Helvetica Neue"/>
                <a:cs typeface="Helvetica Neue"/>
                <a:sym typeface="Helvetica Neue"/>
              </a:rPr>
              <a:t>Gain more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424" name="Google Shape;424;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25" name="Google Shape;425;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sp>
        <p:nvSpPr>
          <p:cNvPr id="2" name="Google Shape;156;p21">
            <a:extLst>
              <a:ext uri="{FF2B5EF4-FFF2-40B4-BE49-F238E27FC236}">
                <a16:creationId xmlns:a16="http://schemas.microsoft.com/office/drawing/2014/main" id="{22BA48B5-BB86-CB36-498D-A82191FC5470}"/>
              </a:ext>
            </a:extLst>
          </p:cNvPr>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en-US" sz="2400" i="0" u="none" strike="noStrike" cap="none" dirty="0">
                <a:solidFill>
                  <a:schemeClr val="tx1"/>
                </a:solidFill>
                <a:latin typeface="Helvetica Neue" panose="020B0604020202020204" charset="0"/>
                <a:ea typeface="Helvetica Neue"/>
                <a:cs typeface="Helvetica Neue"/>
                <a:sym typeface="Helvetica Neue"/>
              </a:rPr>
              <a:t>Exercise for specific situation:</a:t>
            </a:r>
          </a:p>
        </p:txBody>
      </p:sp>
      <p:sp>
        <p:nvSpPr>
          <p:cNvPr id="6" name="Google Shape;452;p38">
            <a:extLst>
              <a:ext uri="{FF2B5EF4-FFF2-40B4-BE49-F238E27FC236}">
                <a16:creationId xmlns:a16="http://schemas.microsoft.com/office/drawing/2014/main" id="{8A5CEFFE-EECC-D505-A42F-8E0B7019AF19}"/>
              </a:ext>
            </a:extLst>
          </p:cNvPr>
          <p:cNvSpPr txBox="1"/>
          <p:nvPr/>
        </p:nvSpPr>
        <p:spPr>
          <a:xfrm>
            <a:off x="10296000" y="5040000"/>
            <a:ext cx="306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1:</a:t>
            </a: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Demonstrate a victory pose.</a:t>
            </a: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dirty="0">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r>
              <a:rPr lang="en-US" sz="2000" b="0" i="0" u="none" strike="noStrike" cap="none" dirty="0">
                <a:solidFill>
                  <a:srgbClr val="000000"/>
                </a:solidFill>
                <a:latin typeface="Helvetica Neue" panose="020B0604020202020204" charset="0"/>
                <a:ea typeface="Helvetica Neue"/>
                <a:cs typeface="Helvetica Neue"/>
                <a:sym typeface="Helvetica Neue"/>
              </a:rPr>
              <a:t>How do you feel?</a:t>
            </a:r>
            <a:endParaRPr lang="en-US" sz="2000" dirty="0">
              <a:latin typeface="Helvetica Neue" panose="020B0604020202020204" charset="0"/>
            </a:endParaRPr>
          </a:p>
        </p:txBody>
      </p:sp>
      <p:sp>
        <p:nvSpPr>
          <p:cNvPr id="7" name="Google Shape;452;p38">
            <a:extLst>
              <a:ext uri="{FF2B5EF4-FFF2-40B4-BE49-F238E27FC236}">
                <a16:creationId xmlns:a16="http://schemas.microsoft.com/office/drawing/2014/main" id="{E46F437F-8910-1DD5-566F-E32DAA2DAFCF}"/>
              </a:ext>
            </a:extLst>
          </p:cNvPr>
          <p:cNvSpPr txBox="1"/>
          <p:nvPr/>
        </p:nvSpPr>
        <p:spPr>
          <a:xfrm>
            <a:off x="13428000" y="5040000"/>
            <a:ext cx="3600000" cy="3564000"/>
          </a:xfrm>
          <a:prstGeom prst="rect">
            <a:avLst/>
          </a:prstGeom>
          <a:solidFill>
            <a:schemeClr val="bg1">
              <a:lumMod val="95000"/>
            </a:schemeClr>
          </a:solidFill>
          <a:ln>
            <a:solidFill>
              <a:srgbClr val="4D94B7"/>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algn="ctr"/>
            <a:r>
              <a:rPr lang="en-US" sz="2000" b="0" i="0" u="none" strike="noStrike" cap="none" dirty="0">
                <a:solidFill>
                  <a:srgbClr val="4D94B7"/>
                </a:solidFill>
                <a:latin typeface="Helvetica Neue" panose="020B0604020202020204" charset="0"/>
                <a:ea typeface="Helvetica Neue"/>
                <a:cs typeface="Helvetica Neue"/>
                <a:sym typeface="Helvetica Neue"/>
              </a:rPr>
              <a:t>Task 2:</a:t>
            </a:r>
          </a:p>
          <a:p>
            <a:pPr algn="ctr"/>
            <a:endParaRPr lang="en-US" sz="2000" dirty="0">
              <a:latin typeface="Helvetica Neue" panose="020B060402020202020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Demonstrate </a:t>
            </a: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a loser pose.</a:t>
            </a:r>
            <a:endParaRPr lang="en-US" sz="2000" dirty="0">
              <a:latin typeface="Helvetica Neue" panose="020B0604020202020204" charset="0"/>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R="0" lvl="0" algn="ctr" rtl="0">
              <a:lnSpc>
                <a:spcPct val="100000"/>
              </a:lnSpc>
              <a:spcBef>
                <a:spcPts val="0"/>
              </a:spcBef>
              <a:spcAft>
                <a:spcPts val="0"/>
              </a:spcAft>
              <a:buClr>
                <a:srgbClr val="000000"/>
              </a:buClr>
              <a:buSzPts val="2500"/>
            </a:pPr>
            <a:r>
              <a:rPr lang="en-US" sz="2000" b="0" i="0" u="none" strike="noStrike" cap="none" dirty="0">
                <a:solidFill>
                  <a:srgbClr val="000000"/>
                </a:solidFill>
                <a:latin typeface="Helvetica Neue" panose="020B0604020202020204" charset="0"/>
                <a:ea typeface="Helvetica Neue"/>
                <a:cs typeface="Helvetica Neue"/>
                <a:sym typeface="Helvetica Neue"/>
              </a:rPr>
              <a:t>Compare your feelings with those when you demonstrate a victory pose.</a:t>
            </a:r>
          </a:p>
        </p:txBody>
      </p:sp>
      <p:sp>
        <p:nvSpPr>
          <p:cNvPr id="8" name="Google Shape;430;p37">
            <a:extLst>
              <a:ext uri="{FF2B5EF4-FFF2-40B4-BE49-F238E27FC236}">
                <a16:creationId xmlns:a16="http://schemas.microsoft.com/office/drawing/2014/main" id="{D69E8005-781E-3049-5E63-5763EA13DDC7}"/>
              </a:ext>
            </a:extLst>
          </p:cNvPr>
          <p:cNvSpPr txBox="1"/>
          <p:nvPr/>
        </p:nvSpPr>
        <p:spPr>
          <a:xfrm>
            <a:off x="1404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1:</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Smile and which feelings do you feel, are you happy?</a:t>
            </a: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Try this method when you are sad.</a:t>
            </a:r>
            <a:endParaRPr lang="en-US" sz="2000" dirty="0">
              <a:latin typeface="Helvetica Neue" panose="020B0604020202020204" charset="0"/>
            </a:endParaRPr>
          </a:p>
        </p:txBody>
      </p:sp>
      <p:sp>
        <p:nvSpPr>
          <p:cNvPr id="9" name="Google Shape;430;p37">
            <a:extLst>
              <a:ext uri="{FF2B5EF4-FFF2-40B4-BE49-F238E27FC236}">
                <a16:creationId xmlns:a16="http://schemas.microsoft.com/office/drawing/2014/main" id="{E28F84BD-A055-6FA5-850A-5EBCA2D1736E}"/>
              </a:ext>
            </a:extLst>
          </p:cNvPr>
          <p:cNvSpPr txBox="1"/>
          <p:nvPr/>
        </p:nvSpPr>
        <p:spPr>
          <a:xfrm>
            <a:off x="4320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2:</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Smile at someone who doesn´t smile. </a:t>
            </a: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Does he/she smile back?</a:t>
            </a:r>
            <a:endParaRPr lang="en-US" sz="2000" dirty="0">
              <a:latin typeface="Helvetica Neue" panose="020B0604020202020204" charset="0"/>
            </a:endParaRPr>
          </a:p>
        </p:txBody>
      </p:sp>
      <p:sp>
        <p:nvSpPr>
          <p:cNvPr id="10" name="Google Shape;430;p37">
            <a:extLst>
              <a:ext uri="{FF2B5EF4-FFF2-40B4-BE49-F238E27FC236}">
                <a16:creationId xmlns:a16="http://schemas.microsoft.com/office/drawing/2014/main" id="{B3AC81F0-F9FA-C8FD-E68B-CD68BFF1A14D}"/>
              </a:ext>
            </a:extLst>
          </p:cNvPr>
          <p:cNvSpPr txBox="1"/>
          <p:nvPr/>
        </p:nvSpPr>
        <p:spPr>
          <a:xfrm>
            <a:off x="7236000" y="5040000"/>
            <a:ext cx="2844000" cy="3564000"/>
          </a:xfrm>
          <a:prstGeom prst="rect">
            <a:avLst/>
          </a:prstGeom>
          <a:solidFill>
            <a:schemeClr val="bg1">
              <a:lumMod val="95000"/>
            </a:schemeClr>
          </a:solidFill>
          <a:ln>
            <a:solidFill>
              <a:srgbClr val="AED633"/>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4D94B7"/>
                </a:solidFill>
                <a:latin typeface="Helvetica Neue" panose="020B0604020202020204" charset="0"/>
                <a:ea typeface="Helvetica Neue"/>
                <a:cs typeface="Helvetica Neue"/>
                <a:sym typeface="Helvetica Neue"/>
              </a:rPr>
              <a:t>Task 3:</a:t>
            </a:r>
          </a:p>
          <a:p>
            <a:pPr marL="0" marR="0" lvl="0" indent="0" algn="ctr" rtl="0">
              <a:lnSpc>
                <a:spcPct val="100000"/>
              </a:lnSpc>
              <a:spcBef>
                <a:spcPts val="0"/>
              </a:spcBef>
              <a:spcAft>
                <a:spcPts val="0"/>
              </a:spcAft>
              <a:buNone/>
            </a:pPr>
            <a:endParaRPr lang="en-US"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Before you held a pitch or present something, smile and become more positive. </a:t>
            </a: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lang="en-US" sz="2000" dirty="0">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Helvetica Neue" panose="020B0604020202020204" charset="0"/>
                <a:ea typeface="Helvetica Neue"/>
                <a:cs typeface="Helvetica Neue"/>
                <a:sym typeface="Helvetica Neue"/>
              </a:rPr>
              <a:t>Try that out!</a:t>
            </a:r>
            <a:endParaRPr lang="en-US" sz="2000" dirty="0">
              <a:latin typeface="Helvetica Neue" panose="020B0604020202020204" charset="0"/>
            </a:endParaRPr>
          </a:p>
        </p:txBody>
      </p:sp>
      <p:pic>
        <p:nvPicPr>
          <p:cNvPr id="16" name="Google Shape;453;p38" descr="Lächelnde alte Frau jubelt mit beiden Händen">
            <a:extLst>
              <a:ext uri="{FF2B5EF4-FFF2-40B4-BE49-F238E27FC236}">
                <a16:creationId xmlns:a16="http://schemas.microsoft.com/office/drawing/2014/main" id="{692A227A-4A03-057D-58AC-D86C57730A1F}"/>
              </a:ext>
            </a:extLst>
          </p:cNvPr>
          <p:cNvPicPr preferRelativeResize="0">
            <a:picLocks noChangeAspect="1"/>
          </p:cNvPicPr>
          <p:nvPr/>
        </p:nvPicPr>
        <p:blipFill rotWithShape="1">
          <a:blip r:embed="rId3">
            <a:alphaModFix/>
          </a:blip>
          <a:stretch/>
        </p:blipFill>
        <p:spPr>
          <a:xfrm>
            <a:off x="10836000" y="6300000"/>
            <a:ext cx="671672" cy="1656000"/>
          </a:xfrm>
          <a:prstGeom prst="rect">
            <a:avLst/>
          </a:prstGeom>
          <a:noFill/>
          <a:ln>
            <a:noFill/>
          </a:ln>
        </p:spPr>
      </p:pic>
      <p:pic>
        <p:nvPicPr>
          <p:cNvPr id="17" name="Google Shape;454;p38" descr="Geschäftsmann mit Händen auf den Hüften">
            <a:extLst>
              <a:ext uri="{FF2B5EF4-FFF2-40B4-BE49-F238E27FC236}">
                <a16:creationId xmlns:a16="http://schemas.microsoft.com/office/drawing/2014/main" id="{B039F1A8-A767-2972-746A-0B394D00B5C5}"/>
              </a:ext>
            </a:extLst>
          </p:cNvPr>
          <p:cNvPicPr preferRelativeResize="0">
            <a:picLocks noChangeAspect="1"/>
          </p:cNvPicPr>
          <p:nvPr/>
        </p:nvPicPr>
        <p:blipFill rotWithShape="1">
          <a:blip r:embed="rId4">
            <a:alphaModFix/>
          </a:blip>
          <a:stretch/>
        </p:blipFill>
        <p:spPr>
          <a:xfrm>
            <a:off x="12204000" y="6300000"/>
            <a:ext cx="790313" cy="1656000"/>
          </a:xfrm>
          <a:prstGeom prst="rect">
            <a:avLst/>
          </a:prstGeom>
          <a:noFill/>
          <a:ln>
            <a:noFill/>
          </a:ln>
        </p:spPr>
      </p:pic>
      <p:pic>
        <p:nvPicPr>
          <p:cNvPr id="18" name="Google Shape;455;p38" descr="Junger Geschäftsmann mit Hand auf dem Kopf">
            <a:extLst>
              <a:ext uri="{FF2B5EF4-FFF2-40B4-BE49-F238E27FC236}">
                <a16:creationId xmlns:a16="http://schemas.microsoft.com/office/drawing/2014/main" id="{DE4BC45C-F7E1-1700-440E-79B34C39AA1F}"/>
              </a:ext>
            </a:extLst>
          </p:cNvPr>
          <p:cNvPicPr preferRelativeResize="0">
            <a:picLocks noChangeAspect="1"/>
          </p:cNvPicPr>
          <p:nvPr/>
        </p:nvPicPr>
        <p:blipFill rotWithShape="1">
          <a:blip r:embed="rId5">
            <a:alphaModFix/>
          </a:blip>
          <a:stretch/>
        </p:blipFill>
        <p:spPr>
          <a:xfrm>
            <a:off x="13644000" y="5868000"/>
            <a:ext cx="696191" cy="1656000"/>
          </a:xfrm>
          <a:prstGeom prst="rect">
            <a:avLst/>
          </a:prstGeom>
          <a:noFill/>
          <a:ln>
            <a:noFill/>
          </a:ln>
        </p:spPr>
      </p:pic>
      <p:pic>
        <p:nvPicPr>
          <p:cNvPr id="19" name="Google Shape;456;p38" descr="Geschäftsfrau mit Händen auf der Hüfte">
            <a:extLst>
              <a:ext uri="{FF2B5EF4-FFF2-40B4-BE49-F238E27FC236}">
                <a16:creationId xmlns:a16="http://schemas.microsoft.com/office/drawing/2014/main" id="{44B3C64B-5CE8-5F8A-9D4D-E360924FE64B}"/>
              </a:ext>
            </a:extLst>
          </p:cNvPr>
          <p:cNvPicPr preferRelativeResize="0">
            <a:picLocks noChangeAspect="1"/>
          </p:cNvPicPr>
          <p:nvPr/>
        </p:nvPicPr>
        <p:blipFill rotWithShape="1">
          <a:blip r:embed="rId6">
            <a:alphaModFix/>
          </a:blip>
          <a:stretch/>
        </p:blipFill>
        <p:spPr>
          <a:xfrm>
            <a:off x="16092000" y="5868000"/>
            <a:ext cx="788571" cy="1656000"/>
          </a:xfrm>
          <a:prstGeom prst="rect">
            <a:avLst/>
          </a:prstGeom>
          <a:noFill/>
          <a:ln>
            <a:noFill/>
          </a:ln>
        </p:spPr>
      </p:pic>
      <p:pic>
        <p:nvPicPr>
          <p:cNvPr id="41" name="Grafik 40" descr="Lächelndes Gesicht mit Zähnen">
            <a:extLst>
              <a:ext uri="{FF2B5EF4-FFF2-40B4-BE49-F238E27FC236}">
                <a16:creationId xmlns:a16="http://schemas.microsoft.com/office/drawing/2014/main" id="{22A7055E-95D6-25A4-552D-CE040ECC52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0000" y="6660000"/>
            <a:ext cx="855772" cy="936000"/>
          </a:xfrm>
          <a:prstGeom prst="rect">
            <a:avLst/>
          </a:prstGeom>
        </p:spPr>
      </p:pic>
      <p:pic>
        <p:nvPicPr>
          <p:cNvPr id="47" name="Grafik 46" descr="Weinende Gesichtskontur mit einfarbiger Füllung">
            <a:extLst>
              <a:ext uri="{FF2B5EF4-FFF2-40B4-BE49-F238E27FC236}">
                <a16:creationId xmlns:a16="http://schemas.microsoft.com/office/drawing/2014/main" id="{A88B5006-601B-6719-CC07-BBBA4FAF3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8000" y="6840000"/>
            <a:ext cx="720000" cy="720000"/>
          </a:xfrm>
          <a:prstGeom prst="rect">
            <a:avLst/>
          </a:prstGeom>
        </p:spPr>
      </p:pic>
      <p:pic>
        <p:nvPicPr>
          <p:cNvPr id="53" name="Grafik 52" descr="Lustige Gesichtskontur mit einfarbiger Füllung">
            <a:extLst>
              <a:ext uri="{FF2B5EF4-FFF2-40B4-BE49-F238E27FC236}">
                <a16:creationId xmlns:a16="http://schemas.microsoft.com/office/drawing/2014/main" id="{B05A5472-A362-8451-8EA5-2D72F41992A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08619" y="6840000"/>
            <a:ext cx="720000" cy="720000"/>
          </a:xfrm>
          <a:prstGeom prst="rect">
            <a:avLst/>
          </a:prstGeom>
        </p:spPr>
      </p:pic>
      <p:pic>
        <p:nvPicPr>
          <p:cNvPr id="387" name="Grafik 386" descr="Dozent Silhouette">
            <a:extLst>
              <a:ext uri="{FF2B5EF4-FFF2-40B4-BE49-F238E27FC236}">
                <a16:creationId xmlns:a16="http://schemas.microsoft.com/office/drawing/2014/main" id="{FD648661-3DD5-F87F-57E5-BEE6DD3652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0000" y="7092000"/>
            <a:ext cx="828000" cy="828000"/>
          </a:xfrm>
          <a:prstGeom prst="rect">
            <a:avLst/>
          </a:prstGeom>
        </p:spPr>
      </p:pic>
      <p:pic>
        <p:nvPicPr>
          <p:cNvPr id="393" name="Grafik 392" descr="Wütende Gesichtskontur mit einfarbiger Füllung">
            <a:extLst>
              <a:ext uri="{FF2B5EF4-FFF2-40B4-BE49-F238E27FC236}">
                <a16:creationId xmlns:a16="http://schemas.microsoft.com/office/drawing/2014/main" id="{720A34EA-141A-6CCC-F487-EAC2A489FC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48000" y="6840000"/>
            <a:ext cx="720000" cy="720000"/>
          </a:xfrm>
          <a:prstGeom prst="rect">
            <a:avLst/>
          </a:prstGeom>
        </p:spPr>
      </p:pic>
      <p:sp>
        <p:nvSpPr>
          <p:cNvPr id="4" name="Google Shape;308;p31">
            <a:extLst>
              <a:ext uri="{FF2B5EF4-FFF2-40B4-BE49-F238E27FC236}">
                <a16:creationId xmlns:a16="http://schemas.microsoft.com/office/drawing/2014/main" id="{A5A80178-041E-5F96-8511-A2883A5BC889}"/>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 name="Google Shape;394;p35">
            <a:extLst>
              <a:ext uri="{FF2B5EF4-FFF2-40B4-BE49-F238E27FC236}">
                <a16:creationId xmlns:a16="http://schemas.microsoft.com/office/drawing/2014/main" id="{1F4D263E-FCCD-3147-1159-BE6C5E18C483}"/>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87" name="Google Shape;487;p39"/>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88" name="Google Shape;488;p39"/>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89" name="Google Shape;489;p39"/>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Phase of </a:t>
            </a:r>
            <a:br>
              <a:rPr lang="en-US" sz="2400" b="0" i="0" u="none" strike="noStrike" cap="none" dirty="0">
                <a:solidFill>
                  <a:schemeClr val="lt1"/>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reflection</a:t>
            </a:r>
          </a:p>
        </p:txBody>
      </p:sp>
      <p:sp>
        <p:nvSpPr>
          <p:cNvPr id="490" name="Google Shape;490;p39"/>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91" name="Google Shape;491;p39"/>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Helvetica Neue" panose="020B0604020202020204" charset="0"/>
                <a:ea typeface="Helvetica Neue"/>
                <a:cs typeface="Helvetica Neue"/>
                <a:sym typeface="Helvetica Neue"/>
              </a:rPr>
              <a:t>Specific</a:t>
            </a:r>
            <a:r>
              <a:rPr lang="en-US" sz="2400" b="0" i="0" u="none" strike="noStrike" cap="none" dirty="0">
                <a:solidFill>
                  <a:srgbClr val="000000"/>
                </a:solidFill>
                <a:latin typeface="Helvetica Neue" panose="020B0604020202020204" charset="0"/>
                <a:ea typeface="Helvetica Neue"/>
                <a:cs typeface="Helvetica Neue"/>
                <a:sym typeface="Helvetica Neue"/>
              </a:rPr>
              <a:t> </a:t>
            </a:r>
            <a:br>
              <a:rPr lang="en-US" sz="2400" b="0" i="0" u="none" strike="noStrike" cap="none" dirty="0">
                <a:solidFill>
                  <a:srgbClr val="000000"/>
                </a:solidFill>
                <a:latin typeface="Helvetica Neue" panose="020B0604020202020204" charset="0"/>
                <a:ea typeface="Helvetica Neue"/>
                <a:cs typeface="Helvetica Neue"/>
                <a:sym typeface="Helvetica Neue"/>
              </a:rPr>
            </a:br>
            <a:r>
              <a:rPr lang="en-US" sz="2400" b="0" i="0" u="none" strike="noStrike" cap="none" dirty="0">
                <a:solidFill>
                  <a:schemeClr val="lt1"/>
                </a:solidFill>
                <a:latin typeface="Helvetica Neue" panose="020B0604020202020204" charset="0"/>
                <a:ea typeface="Helvetica Neue"/>
                <a:cs typeface="Helvetica Neue"/>
                <a:sym typeface="Helvetica Neue"/>
              </a:rPr>
              <a:t>situations</a:t>
            </a:r>
          </a:p>
        </p:txBody>
      </p:sp>
      <p:sp>
        <p:nvSpPr>
          <p:cNvPr id="492" name="Google Shape;492;p39"/>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493" name="Google Shape;493;p39"/>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Gain more </a:t>
            </a:r>
            <a:br>
              <a:rPr lang="en-US" sz="2400" b="1" i="0" u="none" strike="noStrike" cap="none" dirty="0">
                <a:solidFill>
                  <a:schemeClr val="lt1"/>
                </a:solidFill>
                <a:latin typeface="Helvetica Neue" panose="020B0604020202020204" charset="0"/>
                <a:ea typeface="Helvetica Neue"/>
                <a:cs typeface="Helvetica Neue"/>
                <a:sym typeface="Helvetica Neue"/>
              </a:rPr>
            </a:br>
            <a:r>
              <a:rPr lang="en-US" sz="2400" b="1" i="0" u="none" strike="noStrike" cap="none" dirty="0">
                <a:solidFill>
                  <a:schemeClr val="lt1"/>
                </a:solidFill>
                <a:latin typeface="Helvetica Neue" panose="020B0604020202020204" charset="0"/>
                <a:ea typeface="Helvetica Neue"/>
                <a:cs typeface="Helvetica Neue"/>
                <a:sym typeface="Helvetica Neue"/>
              </a:rPr>
              <a:t>self-awareness</a:t>
            </a:r>
          </a:p>
        </p:txBody>
      </p:sp>
      <p:sp>
        <p:nvSpPr>
          <p:cNvPr id="494" name="Google Shape;494;p39"/>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Helvetica Neue" panose="020B0604020202020204" charset="0"/>
              <a:sym typeface="Arial"/>
            </a:endParaRPr>
          </a:p>
        </p:txBody>
      </p:sp>
      <p:sp>
        <p:nvSpPr>
          <p:cNvPr id="495" name="Google Shape;495;p39"/>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dk1"/>
              </a:solidFill>
              <a:latin typeface="Helvetica Neue" panose="020B0604020202020204" charset="0"/>
              <a:sym typeface="Arial"/>
            </a:endParaRPr>
          </a:p>
        </p:txBody>
      </p:sp>
      <p:graphicFrame>
        <p:nvGraphicFramePr>
          <p:cNvPr id="2" name="Diagramm 1">
            <a:extLst>
              <a:ext uri="{FF2B5EF4-FFF2-40B4-BE49-F238E27FC236}">
                <a16:creationId xmlns:a16="http://schemas.microsoft.com/office/drawing/2014/main" id="{0C3DFB74-4658-EBD3-F0E4-2FE3116230E4}"/>
              </a:ext>
            </a:extLst>
          </p:cNvPr>
          <p:cNvGraphicFramePr/>
          <p:nvPr>
            <p:extLst>
              <p:ext uri="{D42A27DB-BD31-4B8C-83A1-F6EECF244321}">
                <p14:modId xmlns:p14="http://schemas.microsoft.com/office/powerpoint/2010/main" val="2495359885"/>
              </p:ext>
            </p:extLst>
          </p:nvPr>
        </p:nvGraphicFramePr>
        <p:xfrm>
          <a:off x="3143139" y="3384000"/>
          <a:ext cx="12192000" cy="47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481;p39">
            <a:extLst>
              <a:ext uri="{FF2B5EF4-FFF2-40B4-BE49-F238E27FC236}">
                <a16:creationId xmlns:a16="http://schemas.microsoft.com/office/drawing/2014/main" id="{90753AD8-769B-1644-0AA7-4516F4B6D69E}"/>
              </a:ext>
            </a:extLst>
          </p:cNvPr>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r>
              <a:rPr lang="en-US" sz="2400" b="1" i="0" u="none" strike="noStrike" cap="none" dirty="0">
                <a:solidFill>
                  <a:schemeClr val="tx1"/>
                </a:solidFill>
                <a:latin typeface="Helvetica Neue" panose="020B0604020202020204" charset="0"/>
                <a:ea typeface="Helvetica Neue"/>
                <a:cs typeface="Helvetica Neue"/>
                <a:sym typeface="Helvetica Neue"/>
              </a:rPr>
              <a:t>Gain more </a:t>
            </a:r>
            <a:br>
              <a:rPr lang="en-US" sz="2400" b="1" i="0" u="none" strike="noStrike" cap="none" dirty="0">
                <a:solidFill>
                  <a:schemeClr val="tx1"/>
                </a:solidFill>
                <a:latin typeface="Helvetica Neue" panose="020B0604020202020204" charset="0"/>
                <a:ea typeface="Helvetica Neue"/>
                <a:cs typeface="Helvetica Neue"/>
                <a:sym typeface="Helvetica Neue"/>
              </a:rPr>
            </a:br>
            <a:r>
              <a:rPr lang="en-US" sz="2400" b="1" i="0" u="none" strike="noStrike" cap="none" dirty="0">
                <a:solidFill>
                  <a:schemeClr val="tx1"/>
                </a:solidFill>
                <a:latin typeface="Helvetica Neue" panose="020B0604020202020204" charset="0"/>
                <a:ea typeface="Helvetica Neue"/>
                <a:cs typeface="Helvetica Neue"/>
                <a:sym typeface="Helvetica Neue"/>
              </a:rPr>
              <a:t>self-awareness</a:t>
            </a:r>
          </a:p>
        </p:txBody>
      </p:sp>
      <p:sp>
        <p:nvSpPr>
          <p:cNvPr id="15" name="Pfeil: nach unten gekrümmt 14">
            <a:extLst>
              <a:ext uri="{FF2B5EF4-FFF2-40B4-BE49-F238E27FC236}">
                <a16:creationId xmlns:a16="http://schemas.microsoft.com/office/drawing/2014/main" id="{60196B58-3BCF-27E5-F5D2-8E157651155B}"/>
              </a:ext>
            </a:extLst>
          </p:cNvPr>
          <p:cNvSpPr/>
          <p:nvPr/>
        </p:nvSpPr>
        <p:spPr>
          <a:xfrm>
            <a:off x="5962650" y="3528000"/>
            <a:ext cx="2880000" cy="1044000"/>
          </a:xfrm>
          <a:prstGeom prst="curvedDownArrow">
            <a:avLst>
              <a:gd name="adj1" fmla="val 25000"/>
              <a:gd name="adj2" fmla="val 105179"/>
              <a:gd name="adj3" fmla="val 25000"/>
            </a:avLst>
          </a:prstGeom>
          <a:solidFill>
            <a:srgbClr val="AED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16" name="Pfeil: nach unten gekrümmt 15">
            <a:extLst>
              <a:ext uri="{FF2B5EF4-FFF2-40B4-BE49-F238E27FC236}">
                <a16:creationId xmlns:a16="http://schemas.microsoft.com/office/drawing/2014/main" id="{34BFB28C-E8EE-BD3F-C0FE-598BB4CE5C6E}"/>
              </a:ext>
            </a:extLst>
          </p:cNvPr>
          <p:cNvSpPr/>
          <p:nvPr/>
        </p:nvSpPr>
        <p:spPr>
          <a:xfrm>
            <a:off x="9900485" y="3528000"/>
            <a:ext cx="2880000" cy="1044000"/>
          </a:xfrm>
          <a:prstGeom prst="curvedDownArrow">
            <a:avLst>
              <a:gd name="adj1" fmla="val 25000"/>
              <a:gd name="adj2" fmla="val 105179"/>
              <a:gd name="adj3" fmla="val 25000"/>
            </a:avLst>
          </a:prstGeom>
          <a:solidFill>
            <a:srgbClr val="AED633"/>
          </a:solidFill>
          <a:ln>
            <a:solidFill>
              <a:schemeClr val="bg1"/>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Neue" panose="020B0604020202020204" charset="0"/>
            </a:endParaRPr>
          </a:p>
        </p:txBody>
      </p:sp>
      <p:sp>
        <p:nvSpPr>
          <p:cNvPr id="25" name="Google Shape;482;p39">
            <a:extLst>
              <a:ext uri="{FF2B5EF4-FFF2-40B4-BE49-F238E27FC236}">
                <a16:creationId xmlns:a16="http://schemas.microsoft.com/office/drawing/2014/main" id="{EEF5EFC6-FD5D-BDB1-2067-28EC1A21AC97}"/>
              </a:ext>
            </a:extLst>
          </p:cNvPr>
          <p:cNvSpPr/>
          <p:nvPr/>
        </p:nvSpPr>
        <p:spPr>
          <a:xfrm>
            <a:off x="1440000" y="5184000"/>
            <a:ext cx="5328000" cy="1728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pPr>
            <a:r>
              <a:rPr lang="en-US" sz="2400" i="0" u="none" strike="noStrike" cap="none" dirty="0">
                <a:solidFill>
                  <a:schemeClr val="dk1"/>
                </a:solidFill>
                <a:latin typeface="Helvetica Neue" panose="020B0604020202020204" charset="0"/>
                <a:ea typeface="Helvetica Neue"/>
                <a:cs typeface="Helvetica Neue"/>
                <a:sym typeface="Helvetica Neue"/>
              </a:rPr>
              <a:t>Think about what you are proud of</a:t>
            </a:r>
            <a:endParaRPr lang="en-US" sz="2400" dirty="0">
              <a:latin typeface="Helvetica Neue" panose="020B0604020202020204" charset="0"/>
            </a:endParaRPr>
          </a:p>
          <a:p>
            <a:pPr marL="457200" marR="0" lvl="0" indent="-457200" algn="l" rtl="0">
              <a:lnSpc>
                <a:spcPct val="100000"/>
              </a:lnSpc>
              <a:spcBef>
                <a:spcPts val="0"/>
              </a:spcBef>
              <a:spcAft>
                <a:spcPts val="0"/>
              </a:spcAft>
              <a:buClr>
                <a:srgbClr val="000000"/>
              </a:buClr>
              <a:buSzPts val="2500"/>
              <a:buFont typeface="Arial"/>
              <a:buChar char="•"/>
            </a:pPr>
            <a:r>
              <a:rPr lang="en-US" sz="2400" i="0" u="none" strike="noStrike" cap="none" dirty="0">
                <a:solidFill>
                  <a:schemeClr val="dk1"/>
                </a:solidFill>
                <a:latin typeface="Helvetica Neue" panose="020B0604020202020204" charset="0"/>
                <a:ea typeface="Helvetica Neue"/>
                <a:cs typeface="Helvetica Neue"/>
                <a:sym typeface="Helvetica Neue"/>
              </a:rPr>
              <a:t>Think about what are you good at</a:t>
            </a:r>
            <a:endParaRPr lang="en-US" sz="2400" dirty="0">
              <a:latin typeface="Helvetica Neue" panose="020B0604020202020204" charset="0"/>
            </a:endParaRPr>
          </a:p>
          <a:p>
            <a:pPr marL="457200" lvl="0" indent="-457200">
              <a:buSzPts val="2500"/>
              <a:buFont typeface="Arial"/>
              <a:buChar char="•"/>
            </a:pPr>
            <a:r>
              <a:rPr lang="en-US" sz="2400" dirty="0">
                <a:solidFill>
                  <a:schemeClr val="dk1"/>
                </a:solidFill>
                <a:latin typeface="Helvetica Neue" panose="020B0604020202020204" charset="0"/>
                <a:ea typeface="Helvetica Neue"/>
                <a:cs typeface="Helvetica Neue"/>
                <a:sym typeface="Helvetica Neue"/>
              </a:rPr>
              <a:t>Reflect your thoughts about yourself </a:t>
            </a:r>
            <a:endParaRPr lang="en-US" sz="2400" i="0" u="none" strike="noStrike" cap="none" dirty="0">
              <a:solidFill>
                <a:schemeClr val="dk1"/>
              </a:solidFill>
              <a:latin typeface="Helvetica Neue" panose="020B0604020202020204" charset="0"/>
              <a:ea typeface="Helvetica Neue"/>
              <a:cs typeface="Helvetica Neue"/>
              <a:sym typeface="Helvetica Neue"/>
            </a:endParaRPr>
          </a:p>
        </p:txBody>
      </p:sp>
      <p:sp>
        <p:nvSpPr>
          <p:cNvPr id="26" name="Google Shape;483;p39">
            <a:extLst>
              <a:ext uri="{FF2B5EF4-FFF2-40B4-BE49-F238E27FC236}">
                <a16:creationId xmlns:a16="http://schemas.microsoft.com/office/drawing/2014/main" id="{9C97A0BE-E7AF-7D04-A746-A3F58F58B035}"/>
              </a:ext>
            </a:extLst>
          </p:cNvPr>
          <p:cNvSpPr/>
          <p:nvPr/>
        </p:nvSpPr>
        <p:spPr>
          <a:xfrm>
            <a:off x="11643179" y="5184000"/>
            <a:ext cx="5328000" cy="1260000"/>
          </a:xfrm>
          <a:prstGeom prst="rect">
            <a:avLst/>
          </a:prstGeom>
          <a:solidFill>
            <a:schemeClr val="lt1">
              <a:alpha val="49803"/>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pPr>
            <a:r>
              <a:rPr lang="en-US" sz="2400" i="0" u="none" strike="noStrike" cap="none" dirty="0">
                <a:solidFill>
                  <a:schemeClr val="dk1"/>
                </a:solidFill>
                <a:latin typeface="Helvetica Neue" panose="020B0604020202020204" charset="0"/>
                <a:ea typeface="Helvetica Neue"/>
                <a:cs typeface="Helvetica Neue"/>
                <a:sym typeface="Helvetica Neue"/>
              </a:rPr>
              <a:t>Tasks for preparation in unknown situations</a:t>
            </a:r>
          </a:p>
        </p:txBody>
      </p:sp>
      <p:sp>
        <p:nvSpPr>
          <p:cNvPr id="27" name="Google Shape;479;p39">
            <a:extLst>
              <a:ext uri="{FF2B5EF4-FFF2-40B4-BE49-F238E27FC236}">
                <a16:creationId xmlns:a16="http://schemas.microsoft.com/office/drawing/2014/main" id="{1EEF5ED9-79E5-A766-1329-9E777867E4AF}"/>
              </a:ext>
            </a:extLst>
          </p:cNvPr>
          <p:cNvSpPr txBox="1"/>
          <p:nvPr/>
        </p:nvSpPr>
        <p:spPr>
          <a:xfrm>
            <a:off x="11628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tx1"/>
                </a:solidFill>
                <a:latin typeface="Helvetica Neue" panose="020B0604020202020204" charset="0"/>
                <a:ea typeface="Helvetica Neue"/>
                <a:cs typeface="Helvetica Neue"/>
                <a:sym typeface="Helvetica Neue"/>
              </a:rPr>
              <a:t>Specific situations</a:t>
            </a:r>
          </a:p>
        </p:txBody>
      </p:sp>
      <p:sp>
        <p:nvSpPr>
          <p:cNvPr id="28" name="Google Shape;477;p39">
            <a:extLst>
              <a:ext uri="{FF2B5EF4-FFF2-40B4-BE49-F238E27FC236}">
                <a16:creationId xmlns:a16="http://schemas.microsoft.com/office/drawing/2014/main" id="{311561B1-E5AA-E83F-2BB7-BC8FFFF5AF56}"/>
              </a:ext>
            </a:extLst>
          </p:cNvPr>
          <p:cNvSpPr txBox="1"/>
          <p:nvPr/>
        </p:nvSpPr>
        <p:spPr>
          <a:xfrm>
            <a:off x="1440000" y="4536000"/>
            <a:ext cx="5364000" cy="720000"/>
          </a:xfrm>
          <a:prstGeom prst="roundRect">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1" i="0" u="none" strike="noStrike" cap="none" dirty="0">
                <a:solidFill>
                  <a:schemeClr val="tx1"/>
                </a:solidFill>
                <a:latin typeface="Helvetica Neue" panose="020B0604020202020204" charset="0"/>
                <a:ea typeface="Helvetica Neue"/>
                <a:cs typeface="Helvetica Neue"/>
                <a:sym typeface="Helvetica Neue"/>
              </a:rPr>
              <a:t>Phase of reflection</a:t>
            </a:r>
          </a:p>
        </p:txBody>
      </p:sp>
      <p:sp>
        <p:nvSpPr>
          <p:cNvPr id="3" name="Google Shape;308;p31">
            <a:extLst>
              <a:ext uri="{FF2B5EF4-FFF2-40B4-BE49-F238E27FC236}">
                <a16:creationId xmlns:a16="http://schemas.microsoft.com/office/drawing/2014/main" id="{1F40245C-D7EA-F885-0847-707EC2A73572}"/>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94;p35">
            <a:extLst>
              <a:ext uri="{FF2B5EF4-FFF2-40B4-BE49-F238E27FC236}">
                <a16:creationId xmlns:a16="http://schemas.microsoft.com/office/drawing/2014/main" id="{29F5E766-E745-D4F5-6F09-C5DF5E2F3791}"/>
              </a:ext>
            </a:extLst>
          </p:cNvPr>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3.2 Phases of development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159170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lvl="0" algn="ctr">
              <a:lnSpc>
                <a:spcPct val="90000"/>
              </a:lnSpc>
              <a:buSzPts val="4800"/>
            </a:pPr>
            <a:r>
              <a:rPr lang="en-US" sz="2800" b="1" dirty="0">
                <a:solidFill>
                  <a:schemeClr val="dk1"/>
                </a:solidFill>
                <a:latin typeface="Helvetica Neue" panose="020B0604020202020204" charset="0"/>
              </a:rPr>
              <a:t>Do you have ideas how to integrate self-awareness in daily life and work?</a:t>
            </a:r>
          </a:p>
        </p:txBody>
      </p:sp>
      <p:sp>
        <p:nvSpPr>
          <p:cNvPr id="177" name="Google Shape;177;p23"/>
          <p:cNvSpPr/>
          <p:nvPr/>
        </p:nvSpPr>
        <p:spPr>
          <a:xfrm>
            <a:off x="147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sym typeface="Helvetica Neue"/>
              </a:rPr>
              <a:t>I know my strengths and weaknesses. </a:t>
            </a:r>
          </a:p>
        </p:txBody>
      </p:sp>
      <p:sp>
        <p:nvSpPr>
          <p:cNvPr id="178" name="Google Shape;178;p23"/>
          <p:cNvSpPr/>
          <p:nvPr/>
        </p:nvSpPr>
        <p:spPr>
          <a:xfrm>
            <a:off x="669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ea typeface="Helvetica Neue"/>
                <a:cs typeface="Helvetica Neue"/>
                <a:sym typeface="Helvetica Neue"/>
              </a:rPr>
              <a:t>I am proud of my achievements.</a:t>
            </a:r>
          </a:p>
        </p:txBody>
      </p:sp>
      <p:sp>
        <p:nvSpPr>
          <p:cNvPr id="180" name="Google Shape;180;p23"/>
          <p:cNvSpPr/>
          <p:nvPr/>
        </p:nvSpPr>
        <p:spPr>
          <a:xfrm>
            <a:off x="11916000" y="6012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lvl="0" algn="ctr">
              <a:lnSpc>
                <a:spcPct val="90000"/>
              </a:lnSpc>
              <a:buSzPts val="3200"/>
            </a:pPr>
            <a:r>
              <a:rPr lang="en-US" sz="2400" dirty="0">
                <a:solidFill>
                  <a:schemeClr val="dk1"/>
                </a:solidFill>
                <a:latin typeface="Helvetica Neue" panose="020B0604020202020204" charset="0"/>
                <a:sym typeface="Helvetica Neue"/>
              </a:rPr>
              <a:t>I am convinced of my actions.</a:t>
            </a:r>
          </a:p>
        </p:txBody>
      </p:sp>
      <p:sp>
        <p:nvSpPr>
          <p:cNvPr id="9" name="Ellipse 8">
            <a:extLst>
              <a:ext uri="{FF2B5EF4-FFF2-40B4-BE49-F238E27FC236}">
                <a16:creationId xmlns:a16="http://schemas.microsoft.com/office/drawing/2014/main" id="{69B169E6-3361-4AAF-368F-AA6A1B4B093C}"/>
              </a:ext>
            </a:extLst>
          </p:cNvPr>
          <p:cNvSpPr/>
          <p:nvPr/>
        </p:nvSpPr>
        <p:spPr>
          <a:xfrm>
            <a:off x="6732000" y="5004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for example:</a:t>
            </a:r>
          </a:p>
        </p:txBody>
      </p:sp>
      <p:sp>
        <p:nvSpPr>
          <p:cNvPr id="2" name="Google Shape;275;p29">
            <a:extLst>
              <a:ext uri="{FF2B5EF4-FFF2-40B4-BE49-F238E27FC236}">
                <a16:creationId xmlns:a16="http://schemas.microsoft.com/office/drawing/2014/main" id="{81660607-BC1E-3EF2-C806-13652E135A84}"/>
              </a:ext>
            </a:extLst>
          </p:cNvPr>
          <p:cNvSpPr txBox="1"/>
          <p:nvPr/>
        </p:nvSpPr>
        <p:spPr>
          <a:xfrm>
            <a:off x="1296000" y="2304000"/>
            <a:ext cx="583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rgbClr val="AED633"/>
                </a:solidFill>
                <a:latin typeface="Helvetica Neue" panose="020B0604020202020204" charset="0"/>
                <a:ea typeface="Helvetica Neue"/>
                <a:cs typeface="Helvetica Neue"/>
                <a:sym typeface="Helvetica Neue"/>
              </a:rPr>
              <a:t>3.3 </a:t>
            </a:r>
            <a:r>
              <a:rPr lang="en-US" sz="2800" b="1" i="0" u="none" strike="noStrike" cap="none" dirty="0">
                <a:solidFill>
                  <a:srgbClr val="AED633"/>
                </a:solidFill>
                <a:latin typeface="Helvetica Neue" panose="020B0604020202020204" charset="0"/>
                <a:ea typeface="Helvetica Neue"/>
                <a:cs typeface="Helvetica Neue"/>
                <a:sym typeface="Helvetica Neue"/>
              </a:rPr>
              <a:t>Integration in daily life &amp; work</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 name="Google Shape;308;p31">
            <a:extLst>
              <a:ext uri="{FF2B5EF4-FFF2-40B4-BE49-F238E27FC236}">
                <a16:creationId xmlns:a16="http://schemas.microsoft.com/office/drawing/2014/main" id="{DA233BB7-DAB3-DAF1-2706-3D1FA0E7F68E}"/>
              </a:ext>
            </a:extLst>
          </p:cNvPr>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3. Self-awareness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377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80"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0850" marR="0" lvl="0" indent="-450850" algn="l" rtl="0">
              <a:lnSpc>
                <a:spcPct val="100000"/>
              </a:lnSpc>
              <a:spcBef>
                <a:spcPts val="0"/>
              </a:spcBef>
              <a:spcAft>
                <a:spcPts val="0"/>
              </a:spcAft>
              <a:buClr>
                <a:srgbClr val="000000"/>
              </a:buClr>
              <a:buSzPts val="2400"/>
              <a:buFont typeface="+mj-lt"/>
              <a:buAutoNum type="arabicPeriod" startAt="3"/>
              <a:tabLst>
                <a:tab pos="357188" algn="l"/>
              </a:tabLst>
            </a:pPr>
            <a:r>
              <a:rPr lang="en-US" sz="2400" b="1" i="0" u="none" strike="noStrike" cap="none" dirty="0">
                <a:solidFill>
                  <a:srgbClr val="000000"/>
                </a:solidFill>
                <a:latin typeface="Helvetica Neue" panose="020B0604020202020204" charset="0"/>
                <a:ea typeface="Helvetica Neue"/>
                <a:cs typeface="Helvetica Neue"/>
                <a:sym typeface="Helvetica Neue"/>
              </a:rPr>
              <a:t>In which situations and where can you train</a:t>
            </a:r>
            <a:r>
              <a:rPr lang="en-US" sz="2400" b="1" dirty="0">
                <a:latin typeface="Helvetica Neue" panose="020B0604020202020204" charset="0"/>
                <a:ea typeface="Helvetica Neue"/>
                <a:cs typeface="Helvetica Neue"/>
                <a:sym typeface="Helvetica Neue"/>
              </a:rPr>
              <a:t> </a:t>
            </a:r>
            <a:r>
              <a:rPr lang="en-US" sz="2400" b="1" i="0" u="none" strike="noStrike" cap="none" dirty="0">
                <a:solidFill>
                  <a:srgbClr val="000000"/>
                </a:solidFill>
                <a:latin typeface="Helvetica Neue" panose="020B0604020202020204" charset="0"/>
                <a:ea typeface="Helvetica Neue"/>
                <a:cs typeface="Helvetica Neue"/>
                <a:sym typeface="Helvetica Neue"/>
              </a:rPr>
              <a:t>mindfulness?</a:t>
            </a:r>
          </a:p>
          <a:p>
            <a:pPr marL="342900" marR="0" lvl="0" indent="-254000" algn="l" rtl="0">
              <a:lnSpc>
                <a:spcPct val="100000"/>
              </a:lnSpc>
              <a:spcBef>
                <a:spcPts val="0"/>
              </a:spcBef>
              <a:spcAft>
                <a:spcPts val="0"/>
              </a:spcAft>
              <a:buClr>
                <a:srgbClr val="000000"/>
              </a:buClr>
              <a:buSzPts val="1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At work</a:t>
            </a: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In your free time</a:t>
            </a:r>
          </a:p>
          <a:p>
            <a:pPr marL="342900" marR="0" lvl="0" indent="-342900" algn="l" rtl="0">
              <a:lnSpc>
                <a:spcPct val="100000"/>
              </a:lnSpc>
              <a:spcBef>
                <a:spcPts val="0"/>
              </a:spcBef>
              <a:spcAft>
                <a:spcPts val="0"/>
              </a:spcAft>
              <a:buClr>
                <a:srgbClr val="000000"/>
              </a:buClr>
              <a:buSzPct val="100000"/>
              <a:buBlip>
                <a:blip r:embed="rId3"/>
              </a:buBlip>
            </a:pPr>
            <a:r>
              <a:rPr lang="en-US" sz="2200" dirty="0">
                <a:latin typeface="Helvetica Neue" panose="020B0604020202020204" charset="0"/>
                <a:ea typeface="Helvetica Neue"/>
                <a:cs typeface="Helvetica Neue"/>
                <a:sym typeface="Helvetica Neue"/>
              </a:rPr>
              <a:t>E</a:t>
            </a:r>
            <a:r>
              <a:rPr lang="en-US" sz="2200" i="0" u="none" strike="noStrike" cap="none" dirty="0">
                <a:solidFill>
                  <a:srgbClr val="000000"/>
                </a:solidFill>
                <a:latin typeface="Helvetica Neue" panose="020B0604020202020204" charset="0"/>
                <a:ea typeface="Helvetica Neue"/>
                <a:cs typeface="Helvetica Neue"/>
                <a:sym typeface="Helvetica Neue"/>
              </a:rPr>
              <a:t>verywhere</a:t>
            </a: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4"/>
              <a:tabLst>
                <a:tab pos="357188" algn="l"/>
              </a:tabLst>
            </a:pPr>
            <a:r>
              <a:rPr lang="en-US" sz="2400" b="1" i="0" u="none" strike="noStrike" cap="none" dirty="0">
                <a:solidFill>
                  <a:srgbClr val="000000"/>
                </a:solidFill>
                <a:latin typeface="Helvetica Neue" panose="020B0604020202020204" charset="0"/>
                <a:ea typeface="Helvetica Neue"/>
                <a:cs typeface="Helvetica Neue"/>
                <a:sym typeface="Helvetica Neue"/>
              </a:rPr>
              <a:t>What is important to get a higher degree of</a:t>
            </a:r>
            <a:r>
              <a:rPr lang="en-US" sz="2400" b="1" dirty="0">
                <a:latin typeface="Helvetica Neue" panose="020B0604020202020204" charset="0"/>
                <a:ea typeface="Helvetica Neue"/>
                <a:cs typeface="Helvetica Neue"/>
                <a:sym typeface="Helvetica Neue"/>
              </a:rPr>
              <a:t> </a:t>
            </a:r>
            <a:r>
              <a:rPr lang="en-US" sz="2400" b="1" i="0" u="none" strike="noStrike" cap="none" dirty="0">
                <a:solidFill>
                  <a:srgbClr val="000000"/>
                </a:solidFill>
                <a:latin typeface="Helvetica Neue" panose="020B0604020202020204" charset="0"/>
                <a:ea typeface="Helvetica Neue"/>
                <a:cs typeface="Helvetica Neue"/>
                <a:sym typeface="Helvetica Neue"/>
              </a:rPr>
              <a:t>self-awareness? </a:t>
            </a:r>
          </a:p>
          <a:p>
            <a:pPr marL="342900" marR="0" lvl="0" indent="-241300" algn="l" rtl="0">
              <a:lnSpc>
                <a:spcPct val="100000"/>
              </a:lnSpc>
              <a:spcBef>
                <a:spcPts val="0"/>
              </a:spcBef>
              <a:spcAft>
                <a:spcPts val="0"/>
              </a:spcAft>
              <a:buClr>
                <a:srgbClr val="000000"/>
              </a:buClr>
              <a:buSzPts val="16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Focusing on the own job and working alone</a:t>
            </a:r>
          </a:p>
          <a:p>
            <a:pPr marL="342900" marR="0" lvl="0" indent="-342900" algn="l" rtl="0">
              <a:lnSpc>
                <a:spcPct val="100000"/>
              </a:lnSpc>
              <a:spcBef>
                <a:spcPts val="0"/>
              </a:spcBef>
              <a:spcAft>
                <a:spcPts val="0"/>
              </a:spcAft>
              <a:buClr>
                <a:srgbClr val="000000"/>
              </a:buClr>
              <a:buSzPct val="100000"/>
              <a:buBlip>
                <a:blip r:embed="rId3"/>
              </a:buBlip>
            </a:pPr>
            <a:r>
              <a:rPr lang="en-US" sz="2200" i="0" u="none" strike="noStrike" cap="none" dirty="0">
                <a:solidFill>
                  <a:srgbClr val="000000"/>
                </a:solidFill>
                <a:latin typeface="Helvetica Neue" panose="020B0604020202020204" charset="0"/>
                <a:ea typeface="Helvetica Neue"/>
                <a:cs typeface="Helvetica Neue"/>
                <a:sym typeface="Helvetica Neue"/>
              </a:rPr>
              <a:t>Awareness of the own strengths and weaknesses</a:t>
            </a: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Not willing to take risks for something new</a:t>
            </a:r>
          </a:p>
        </p:txBody>
      </p:sp>
      <p:sp>
        <p:nvSpPr>
          <p:cNvPr id="530" name="Google Shape;530;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Test your knowledge!</a:t>
            </a:r>
            <a:endParaRPr lang="en-US" sz="1400" b="0" i="0" u="none" strike="noStrike" cap="none" dirty="0">
              <a:solidFill>
                <a:srgbClr val="000000"/>
              </a:solidFill>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Please answer the following questions:</a:t>
            </a:r>
            <a:endParaRPr lang="en-US" sz="1400" b="0" i="0" u="none" strike="noStrike" cap="none" dirty="0">
              <a:solidFill>
                <a:srgbClr val="000000"/>
              </a:solidFill>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a:tabLst>
                <a:tab pos="357188" algn="l"/>
              </a:tabLst>
            </a:pPr>
            <a:r>
              <a:rPr lang="en-US" sz="2400" b="1" u="none" strike="noStrike" cap="none" dirty="0">
                <a:solidFill>
                  <a:srgbClr val="000000"/>
                </a:solidFill>
                <a:latin typeface="Helvetica Neue" panose="020B0604020202020204" charset="0"/>
                <a:ea typeface="Helvetica Neue"/>
                <a:cs typeface="Helvetica Neue"/>
                <a:sym typeface="Helvetica Neue"/>
              </a:rPr>
              <a:t>Which of the following characteristics is not a</a:t>
            </a:r>
            <a:r>
              <a:rPr lang="en-US" sz="2400" b="1" dirty="0">
                <a:latin typeface="Helvetica Neue" panose="020B0604020202020204" charset="0"/>
                <a:ea typeface="Helvetica Neue"/>
                <a:cs typeface="Helvetica Neue"/>
                <a:sym typeface="Helvetica Neue"/>
              </a:rPr>
              <a:t> </a:t>
            </a:r>
            <a:r>
              <a:rPr lang="en-US" sz="2400" b="1" u="none" strike="noStrike" cap="none" dirty="0">
                <a:solidFill>
                  <a:srgbClr val="000000"/>
                </a:solidFill>
                <a:latin typeface="Helvetica Neue" panose="020B0604020202020204" charset="0"/>
                <a:ea typeface="Helvetica Neue"/>
                <a:cs typeface="Helvetica Neue"/>
                <a:sym typeface="Helvetica Neue"/>
              </a:rPr>
              <a:t>characteristic of an intrapreneur?</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Team orientation and openness to discussions</a:t>
            </a: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Flexible and vision oriented </a:t>
            </a:r>
          </a:p>
          <a:p>
            <a:pPr marL="342900" marR="0" lvl="0" indent="-342900" algn="l" rtl="0">
              <a:lnSpc>
                <a:spcPct val="100000"/>
              </a:lnSpc>
              <a:spcBef>
                <a:spcPts val="0"/>
              </a:spcBef>
              <a:spcAft>
                <a:spcPts val="0"/>
              </a:spcAft>
              <a:buClr>
                <a:srgbClr val="000000"/>
              </a:buClr>
              <a:buSzPct val="100000"/>
              <a:buBlip>
                <a:blip r:embed="rId3"/>
              </a:buBlip>
            </a:pPr>
            <a:r>
              <a:rPr lang="en-US" sz="2200" i="0" u="none" strike="noStrike" cap="none" dirty="0">
                <a:solidFill>
                  <a:srgbClr val="000000"/>
                </a:solidFill>
                <a:latin typeface="Helvetica Neue" panose="020B0604020202020204" charset="0"/>
                <a:ea typeface="Helvetica Neue"/>
                <a:cs typeface="Helvetica Neue"/>
                <a:sym typeface="Helvetica Neue"/>
              </a:rPr>
              <a:t>Working alone</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mj-lt"/>
              <a:buAutoNum type="arabicPeriod" startAt="5"/>
              <a:tabLst>
                <a:tab pos="357188" algn="l"/>
              </a:tabLst>
            </a:pPr>
            <a:r>
              <a:rPr lang="en-US" sz="2400" b="1" i="0" u="none" strike="noStrike" cap="none" dirty="0">
                <a:solidFill>
                  <a:srgbClr val="000000"/>
                </a:solidFill>
                <a:latin typeface="Helvetica Neue" panose="020B0604020202020204" charset="0"/>
                <a:ea typeface="Helvetica Neue"/>
                <a:cs typeface="Helvetica Neue"/>
                <a:sym typeface="Helvetica Neue"/>
              </a:rPr>
              <a:t>How can you integrate mindfulness in daily life and work?</a:t>
            </a:r>
          </a:p>
          <a:p>
            <a:pPr marL="0" marR="0" lvl="0" indent="0" algn="l" rtl="0">
              <a:lnSpc>
                <a:spcPct val="100000"/>
              </a:lnSpc>
              <a:spcBef>
                <a:spcPts val="0"/>
              </a:spcBef>
              <a:spcAft>
                <a:spcPts val="0"/>
              </a:spcAft>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Every time available by phone</a:t>
            </a:r>
          </a:p>
          <a:p>
            <a:pPr marL="342900" marR="0" lvl="0" indent="-342900" algn="l" rtl="0">
              <a:lnSpc>
                <a:spcPct val="100000"/>
              </a:lnSpc>
              <a:spcBef>
                <a:spcPts val="0"/>
              </a:spcBef>
              <a:spcAft>
                <a:spcPts val="0"/>
              </a:spcAft>
              <a:buClr>
                <a:srgbClr val="000000"/>
              </a:buClr>
              <a:buSzPct val="100000"/>
              <a:buBlip>
                <a:blip r:embed="rId3"/>
              </a:buBlip>
            </a:pPr>
            <a:r>
              <a:rPr lang="en-US" sz="2200" b="0" i="0" u="none" strike="noStrike" cap="none" dirty="0">
                <a:solidFill>
                  <a:srgbClr val="000000"/>
                </a:solidFill>
                <a:latin typeface="Helvetica Neue" panose="020B0604020202020204" charset="0"/>
                <a:ea typeface="Helvetica Neue"/>
                <a:cs typeface="Helvetica Neue"/>
                <a:sym typeface="Helvetica Neue"/>
              </a:rPr>
              <a:t>Working without breaks</a:t>
            </a:r>
          </a:p>
          <a:p>
            <a:pPr marL="342900" marR="0" lvl="0" indent="-342900" algn="l" rtl="0">
              <a:lnSpc>
                <a:spcPct val="100000"/>
              </a:lnSpc>
              <a:spcBef>
                <a:spcPts val="0"/>
              </a:spcBef>
              <a:spcAft>
                <a:spcPts val="0"/>
              </a:spcAft>
              <a:buClr>
                <a:srgbClr val="000000"/>
              </a:buClr>
              <a:buSzPct val="100000"/>
              <a:buBlip>
                <a:blip r:embed="rId3"/>
              </a:buBlip>
            </a:pPr>
            <a:r>
              <a:rPr lang="en-US" sz="2200" i="0" u="none" strike="noStrike" cap="none" dirty="0">
                <a:solidFill>
                  <a:srgbClr val="000000"/>
                </a:solidFill>
                <a:latin typeface="Helvetica Neue" panose="020B0604020202020204" charset="0"/>
                <a:ea typeface="Helvetica Neue"/>
                <a:cs typeface="Helvetica Neue"/>
                <a:sym typeface="Helvetica Neue"/>
              </a:rPr>
              <a:t>Planning breaks for training mindfulness</a:t>
            </a:r>
          </a:p>
        </p:txBody>
      </p:sp>
      <p:sp>
        <p:nvSpPr>
          <p:cNvPr id="4" name="Google Shape;534;p11">
            <a:extLst>
              <a:ext uri="{FF2B5EF4-FFF2-40B4-BE49-F238E27FC236}">
                <a16:creationId xmlns:a16="http://schemas.microsoft.com/office/drawing/2014/main" id="{EC483D98-4F80-1E59-4E33-755B55E496D3}"/>
              </a:ext>
            </a:extLst>
          </p:cNvPr>
          <p:cNvSpPr/>
          <p:nvPr/>
        </p:nvSpPr>
        <p:spPr>
          <a:xfrm>
            <a:off x="1296000" y="6012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en-US" sz="2400" b="1" dirty="0">
                <a:latin typeface="Helvetica Neue" panose="020B0604020202020204" charset="0"/>
                <a:ea typeface="Helvetica Neue"/>
                <a:cs typeface="Helvetica Neue"/>
                <a:sym typeface="Helvetica Neue"/>
              </a:rPr>
              <a:t>Which of the following behaviors does not contribute to intrapreneurial behavior?</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en-US" sz="2200" dirty="0">
                <a:latin typeface="Helvetica Neue" panose="020B0604020202020204" charset="0"/>
                <a:ea typeface="Helvetica Neue"/>
                <a:cs typeface="Helvetica Neue"/>
                <a:sym typeface="Helvetica Neue"/>
              </a:rPr>
              <a:t>Openness in conversations</a:t>
            </a: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en-US" sz="2200" dirty="0">
                <a:latin typeface="Helvetica Neue" panose="020B0604020202020204" charset="0"/>
                <a:ea typeface="Helvetica Neue"/>
                <a:cs typeface="Helvetica Neue"/>
                <a:sym typeface="Helvetica Neue"/>
              </a:rPr>
              <a:t>Awareness of own strengths and weaknesses</a:t>
            </a:r>
            <a:r>
              <a:rPr lang="en-US" sz="2200" b="0" i="0" u="none" strike="noStrike" cap="none" dirty="0">
                <a:solidFill>
                  <a:srgbClr val="000000"/>
                </a:solidFill>
                <a:latin typeface="Helvetica Neue" panose="020B0604020202020204" charset="0"/>
                <a:ea typeface="Helvetica Neue"/>
                <a:cs typeface="Helvetica Neue"/>
                <a:sym typeface="Helvetica Neue"/>
              </a:rPr>
              <a:t> </a:t>
            </a:r>
          </a:p>
          <a:p>
            <a:pPr marL="342900" lvl="0" indent="-342900">
              <a:buSzPct val="100000"/>
              <a:buBlip>
                <a:blip r:embed="rId3"/>
              </a:buBlip>
            </a:pPr>
            <a:r>
              <a:rPr lang="en-US" sz="2200" dirty="0">
                <a:latin typeface="Helvetica Neue" panose="020B0604020202020204" charset="0"/>
                <a:ea typeface="Helvetica Neue"/>
                <a:cs typeface="Helvetica Neue"/>
                <a:sym typeface="Helvetica Neue"/>
              </a:rPr>
              <a:t>Insistence on traditional behavior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8" name="Google Shape;528;p11"/>
          <p:cNvSpPr/>
          <p:nvPr/>
        </p:nvSpPr>
        <p:spPr>
          <a:xfrm>
            <a:off x="9396000" y="1368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3"/>
              <a:tabLst>
                <a:tab pos="357188" algn="l"/>
              </a:tabLst>
              <a:defRPr/>
            </a:pP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In which situations and where can you train</a:t>
            </a:r>
            <a:r>
              <a:rPr lang="en-US" sz="2400" b="1" dirty="0">
                <a:latin typeface="Helvetica Neue" panose="020B0604020202020204" charset="0"/>
                <a:ea typeface="Helvetica Neue"/>
                <a:cs typeface="Helvetica Neue"/>
                <a:sym typeface="Helvetica Neue"/>
              </a:rPr>
              <a:t> </a:t>
            </a: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mindfulness?</a:t>
            </a:r>
          </a:p>
          <a:p>
            <a:pPr marL="342900" marR="0" lvl="0" indent="-254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At work</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In your free time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lang="en-US" sz="2200" b="1" dirty="0">
                <a:latin typeface="Helvetica Neue" panose="020B0604020202020204" charset="0"/>
                <a:ea typeface="Helvetica Neue"/>
                <a:cs typeface="Helvetica Neue"/>
                <a:sym typeface="Helvetica Neue"/>
              </a:rPr>
              <a:t>E</a:t>
            </a:r>
            <a:r>
              <a:rPr kumimoji="0" lang="en-US"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verywhere</a:t>
            </a:r>
          </a:p>
        </p:txBody>
      </p:sp>
      <p:sp>
        <p:nvSpPr>
          <p:cNvPr id="529" name="Google Shape;529;p11"/>
          <p:cNvSpPr/>
          <p:nvPr/>
        </p:nvSpPr>
        <p:spPr>
          <a:xfrm>
            <a:off x="9396000" y="3996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4"/>
              <a:tabLst>
                <a:tab pos="357188" algn="l"/>
              </a:tabLst>
              <a:defRPr/>
            </a:pP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What is important to get a higher degree of</a:t>
            </a:r>
            <a:r>
              <a:rPr lang="en-US" sz="2400" b="1" dirty="0">
                <a:latin typeface="Helvetica Neue" panose="020B0604020202020204" charset="0"/>
                <a:ea typeface="Helvetica Neue"/>
                <a:cs typeface="Helvetica Neue"/>
                <a:sym typeface="Helvetica Neue"/>
              </a:rPr>
              <a:t> </a:t>
            </a: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self-awareness? </a:t>
            </a:r>
          </a:p>
          <a:p>
            <a:pPr marL="342900" marR="0" lvl="0" indent="-24130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Focusing on the own job and working alone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Awareness of the own strengths and weaknesses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Not willing to take risks for something new</a:t>
            </a:r>
          </a:p>
        </p:txBody>
      </p:sp>
      <p:sp>
        <p:nvSpPr>
          <p:cNvPr id="530" name="Google Shape;530;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4800" b="1" i="0" u="none" strike="noStrike" kern="0" cap="none" spc="0" normalizeH="0" baseline="0" dirty="0">
                <a:ln>
                  <a:noFill/>
                </a:ln>
                <a:solidFill>
                  <a:srgbClr val="4D94B7"/>
                </a:solidFill>
                <a:effectLst/>
                <a:uLnTx/>
                <a:uFillTx/>
                <a:latin typeface="Helvetica Neue" panose="020B0604020202020204" charset="0"/>
                <a:ea typeface="Helvetica Neue"/>
                <a:cs typeface="Helvetica Neue"/>
                <a:sym typeface="Helvetica Neue"/>
              </a:rPr>
              <a:t>Test your knowledge!</a:t>
            </a:r>
            <a:endParaRPr kumimoji="0" lang="en-US" sz="1400" b="0" i="0" u="none" strike="noStrike" kern="0" cap="none" spc="0" normalizeH="0" baseline="0" dirty="0">
              <a:ln>
                <a:noFill/>
              </a:ln>
              <a:solidFill>
                <a:srgbClr val="000000"/>
              </a:solidFill>
              <a:effectLst/>
              <a:uLnTx/>
              <a:uFillTx/>
              <a:latin typeface="Helvetica Neue" panose="020B0604020202020204" charset="0"/>
              <a:sym typeface="Arial"/>
            </a:endParaRPr>
          </a:p>
        </p:txBody>
      </p:sp>
      <p:sp>
        <p:nvSpPr>
          <p:cNvPr id="531" name="Google Shape;531;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Solution:</a:t>
            </a:r>
            <a:endParaRPr kumimoji="0" lang="en-US" sz="1400" b="0" i="0" u="none" strike="noStrike" kern="0" cap="none" spc="0" normalizeH="0" baseline="0" dirty="0">
              <a:ln>
                <a:noFill/>
              </a:ln>
              <a:solidFill>
                <a:srgbClr val="000000"/>
              </a:solidFill>
              <a:effectLst/>
              <a:uLnTx/>
              <a:uFillTx/>
              <a:latin typeface="Helvetica Neue" panose="020B0604020202020204" charset="0"/>
              <a:sym typeface="Arial"/>
            </a:endParaRPr>
          </a:p>
        </p:txBody>
      </p:sp>
      <p:sp>
        <p:nvSpPr>
          <p:cNvPr id="534" name="Google Shape;534;p11"/>
          <p:cNvSpPr/>
          <p:nvPr/>
        </p:nvSpPr>
        <p:spPr>
          <a:xfrm>
            <a:off x="1296000" y="338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a:tabLst/>
              <a:defRPr/>
            </a:pP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Which of the following characteristics is not a characteristic of an intrapreneur?</a:t>
            </a:r>
            <a:endParaRPr kumimoji="0" lang="en-US" sz="1400" b="1" i="0" u="none" strike="noStrike" kern="0" cap="none" spc="0" normalizeH="0" baseline="0" dirty="0">
              <a:ln>
                <a:noFill/>
              </a:ln>
              <a:solidFill>
                <a:srgbClr val="000000"/>
              </a:solidFill>
              <a:effectLst/>
              <a:uLnTx/>
              <a:uFillTx/>
              <a:latin typeface="Helvetica Neue" panose="020B0604020202020204" charset="0"/>
              <a:sym typeface="Arial"/>
            </a:endParaRPr>
          </a:p>
          <a:p>
            <a:pPr marL="342900" marR="0" lvl="0" indent="-19050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Team orientation and openness to discussions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Flexible and vision oriented </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Working alone</a:t>
            </a:r>
          </a:p>
        </p:txBody>
      </p:sp>
      <p:sp>
        <p:nvSpPr>
          <p:cNvPr id="537" name="Google Shape;537;p11"/>
          <p:cNvSpPr/>
          <p:nvPr/>
        </p:nvSpPr>
        <p:spPr>
          <a:xfrm>
            <a:off x="9396000" y="6624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marR="0" lvl="0" indent="-457200" algn="l" defTabSz="914400" rtl="0" eaLnBrk="1" fontAlgn="auto" latinLnBrk="0" hangingPunct="1">
              <a:lnSpc>
                <a:spcPct val="100000"/>
              </a:lnSpc>
              <a:spcBef>
                <a:spcPts val="0"/>
              </a:spcBef>
              <a:spcAft>
                <a:spcPts val="0"/>
              </a:spcAft>
              <a:buClr>
                <a:srgbClr val="000000"/>
              </a:buClr>
              <a:buSzPts val="2400"/>
              <a:buFont typeface="+mj-lt"/>
              <a:buAutoNum type="arabicPeriod" startAt="5"/>
              <a:tabLst>
                <a:tab pos="357188" algn="l"/>
              </a:tabLst>
              <a:defRPr/>
            </a:pP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How can you integrate mindfulness in</a:t>
            </a:r>
            <a:r>
              <a:rPr lang="en-US" sz="2400" b="1" dirty="0">
                <a:latin typeface="Helvetica Neue" panose="020B0604020202020204" charset="0"/>
                <a:ea typeface="Helvetica Neue"/>
                <a:cs typeface="Helvetica Neue"/>
                <a:sym typeface="Helvetica Neue"/>
              </a:rPr>
              <a:t> </a:t>
            </a:r>
            <a:r>
              <a:rPr kumimoji="0" lang="en-US" sz="24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daily life and work?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endParaRP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Every time available by phone</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0"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Working without breaks</a:t>
            </a:r>
          </a:p>
          <a:p>
            <a:pPr marL="342900" marR="0" lvl="0" indent="-342900" algn="l" defTabSz="914400" rtl="0" eaLnBrk="1" fontAlgn="auto" latinLnBrk="0" hangingPunct="1">
              <a:lnSpc>
                <a:spcPct val="100000"/>
              </a:lnSpc>
              <a:spcBef>
                <a:spcPts val="0"/>
              </a:spcBef>
              <a:spcAft>
                <a:spcPts val="0"/>
              </a:spcAft>
              <a:buClr>
                <a:srgbClr val="000000"/>
              </a:buClr>
              <a:buSzPct val="100000"/>
              <a:buFont typeface="Arial"/>
              <a:buBlip>
                <a:blip r:embed="rId3"/>
              </a:buBlip>
              <a:tabLst/>
              <a:defRPr/>
            </a:pPr>
            <a:r>
              <a:rPr kumimoji="0" lang="en-US" sz="2200" b="1" i="0" u="none" strike="noStrike" kern="0" cap="none" spc="0" normalizeH="0" baseline="0" dirty="0">
                <a:ln>
                  <a:noFill/>
                </a:ln>
                <a:solidFill>
                  <a:srgbClr val="000000"/>
                </a:solidFill>
                <a:effectLst/>
                <a:uLnTx/>
                <a:uFillTx/>
                <a:latin typeface="Helvetica Neue" panose="020B0604020202020204" charset="0"/>
                <a:ea typeface="Helvetica Neue"/>
                <a:cs typeface="Helvetica Neue"/>
                <a:sym typeface="Helvetica Neue"/>
              </a:rPr>
              <a:t>Planning breaks for training mindfulness</a:t>
            </a:r>
          </a:p>
        </p:txBody>
      </p:sp>
      <p:sp>
        <p:nvSpPr>
          <p:cNvPr id="2" name="Google Shape;534;p11">
            <a:extLst>
              <a:ext uri="{FF2B5EF4-FFF2-40B4-BE49-F238E27FC236}">
                <a16:creationId xmlns:a16="http://schemas.microsoft.com/office/drawing/2014/main" id="{5811333A-5C1A-859E-BCB5-788B4EE7B4FB}"/>
              </a:ext>
            </a:extLst>
          </p:cNvPr>
          <p:cNvSpPr/>
          <p:nvPr/>
        </p:nvSpPr>
        <p:spPr>
          <a:xfrm>
            <a:off x="1296000" y="6012000"/>
            <a:ext cx="7740000" cy="2448000"/>
          </a:xfrm>
          <a:prstGeom prst="snip2DiagRect">
            <a:avLst/>
          </a:prstGeom>
          <a:noFill/>
          <a:ln w="28575">
            <a:solidFill>
              <a:srgbClr val="4D94B7"/>
            </a:solidFill>
          </a:ln>
        </p:spPr>
        <p:txBody>
          <a:bodyPr spcFirstLastPara="1" wrap="square" lIns="91425" tIns="0" rIns="91425" bIns="0" anchor="t" anchorCtr="0">
            <a:noAutofit/>
          </a:bodyPr>
          <a:lstStyle/>
          <a:p>
            <a:pPr marL="457200" lvl="0" indent="-457200">
              <a:buSzPts val="2400"/>
              <a:buFont typeface="+mj-lt"/>
              <a:buAutoNum type="arabicPeriod" startAt="2"/>
              <a:tabLst>
                <a:tab pos="357188" algn="l"/>
              </a:tabLst>
            </a:pPr>
            <a:r>
              <a:rPr lang="en-US" sz="2400" b="1" dirty="0">
                <a:latin typeface="Helvetica Neue" panose="020B0604020202020204" charset="0"/>
                <a:ea typeface="Helvetica Neue"/>
                <a:cs typeface="Helvetica Neue"/>
                <a:sym typeface="Helvetica Neue"/>
              </a:rPr>
              <a:t>Which of the following behaviors does not contribute to intrapreneurial behavior?</a:t>
            </a:r>
            <a:endParaRPr lang="en-US" b="1" dirty="0">
              <a:latin typeface="Helvetica Neue" panose="020B0604020202020204" charset="0"/>
            </a:endParaRPr>
          </a:p>
          <a:p>
            <a:pPr marL="342900" marR="0" lvl="0" indent="-190500" algn="l" rtl="0">
              <a:lnSpc>
                <a:spcPct val="100000"/>
              </a:lnSpc>
              <a:spcBef>
                <a:spcPts val="0"/>
              </a:spcBef>
              <a:spcAft>
                <a:spcPts val="0"/>
              </a:spcAft>
              <a:buClr>
                <a:srgbClr val="000000"/>
              </a:buClr>
              <a:buSzPts val="2400"/>
              <a:buFont typeface="Arial"/>
              <a:buNone/>
            </a:pP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en-US" sz="2200" dirty="0">
                <a:latin typeface="Helvetica Neue" panose="020B0604020202020204" charset="0"/>
                <a:ea typeface="Helvetica Neue"/>
                <a:cs typeface="Helvetica Neue"/>
                <a:sym typeface="Helvetica Neue"/>
              </a:rPr>
              <a:t>Openness in conversations</a:t>
            </a:r>
            <a:endParaRPr lang="en-US" sz="2200" b="0" i="0" u="none" strike="noStrike" cap="none" dirty="0">
              <a:solidFill>
                <a:srgbClr val="000000"/>
              </a:solidFill>
              <a:latin typeface="Helvetica Neue" panose="020B0604020202020204" charset="0"/>
              <a:ea typeface="Helvetica Neue"/>
              <a:cs typeface="Helvetica Neue"/>
              <a:sym typeface="Helvetica Neue"/>
            </a:endParaRPr>
          </a:p>
          <a:p>
            <a:pPr marL="342900" lvl="0" indent="-342900">
              <a:buSzPct val="100000"/>
              <a:buBlip>
                <a:blip r:embed="rId3"/>
              </a:buBlip>
            </a:pPr>
            <a:r>
              <a:rPr lang="en-US" sz="2200" dirty="0">
                <a:latin typeface="Helvetica Neue" panose="020B0604020202020204" charset="0"/>
                <a:ea typeface="Helvetica Neue"/>
                <a:cs typeface="Helvetica Neue"/>
                <a:sym typeface="Helvetica Neue"/>
              </a:rPr>
              <a:t>Awareness of own strengths and weaknesses</a:t>
            </a:r>
            <a:r>
              <a:rPr lang="en-US" sz="2200" b="0" i="0" u="none" strike="noStrike" cap="none" dirty="0">
                <a:solidFill>
                  <a:srgbClr val="000000"/>
                </a:solidFill>
                <a:latin typeface="Helvetica Neue" panose="020B0604020202020204" charset="0"/>
                <a:ea typeface="Helvetica Neue"/>
                <a:cs typeface="Helvetica Neue"/>
                <a:sym typeface="Helvetica Neue"/>
              </a:rPr>
              <a:t> </a:t>
            </a:r>
          </a:p>
          <a:p>
            <a:pPr marL="342900" lvl="0" indent="-342900">
              <a:buSzPct val="100000"/>
              <a:buBlip>
                <a:blip r:embed="rId3"/>
              </a:buBlip>
            </a:pPr>
            <a:r>
              <a:rPr lang="en-US" sz="2200" b="1" dirty="0">
                <a:latin typeface="Helvetica Neue" panose="020B0604020202020204" charset="0"/>
                <a:ea typeface="Helvetica Neue"/>
                <a:cs typeface="Helvetica Neue"/>
                <a:sym typeface="Helvetica Neue"/>
              </a:rPr>
              <a:t>Insistence on traditional behavior</a:t>
            </a:r>
          </a:p>
        </p:txBody>
      </p:sp>
    </p:spTree>
    <p:extLst>
      <p:ext uri="{BB962C8B-B14F-4D97-AF65-F5344CB8AC3E}">
        <p14:creationId xmlns:p14="http://schemas.microsoft.com/office/powerpoint/2010/main" val="257040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2"/>
          <p:cNvSpPr txBox="1"/>
          <p:nvPr/>
        </p:nvSpPr>
        <p:spPr>
          <a:xfrm>
            <a:off x="1296000" y="1548000"/>
            <a:ext cx="38944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Summing up</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69" name="Google Shape;569;p12"/>
          <p:cNvSpPr txBox="1"/>
          <p:nvPr/>
        </p:nvSpPr>
        <p:spPr>
          <a:xfrm>
            <a:off x="1296000" y="2304000"/>
            <a:ext cx="7032600" cy="52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Well done! Now you know more about:</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570" name="Google Shape;570;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3" name="Google Shape;98;p4">
            <a:extLst>
              <a:ext uri="{FF2B5EF4-FFF2-40B4-BE49-F238E27FC236}">
                <a16:creationId xmlns:a16="http://schemas.microsoft.com/office/drawing/2014/main" id="{1A1B7B9D-9023-239C-34E7-12FF2965B3C1}"/>
              </a:ext>
            </a:extLst>
          </p:cNvPr>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4"/>
              </a:buBlip>
            </a:pPr>
            <a:r>
              <a:rPr lang="en-US" sz="2400" b="0" i="0" u="none" strike="noStrike" cap="none" dirty="0">
                <a:solidFill>
                  <a:schemeClr val="dk1"/>
                </a:solidFill>
                <a:latin typeface="Helvetica Neue" panose="020B0604020202020204" charset="0"/>
                <a:ea typeface="Helvetica Neue"/>
                <a:cs typeface="Helvetica Neue"/>
                <a:sym typeface="Helvetica Neue"/>
              </a:rPr>
              <a:t>The characterizes of an intrapreneur</a:t>
            </a:r>
          </a:p>
          <a:p>
            <a:pPr marL="628650" marR="0" lvl="0" indent="-628650" algn="l" rtl="0">
              <a:lnSpc>
                <a:spcPct val="100000"/>
              </a:lnSpc>
              <a:spcBef>
                <a:spcPts val="0"/>
              </a:spcBef>
              <a:spcAft>
                <a:spcPts val="1000"/>
              </a:spcAft>
              <a:buClr>
                <a:srgbClr val="000000"/>
              </a:buClr>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The added value of thinking and acting as an intrapreneur</a:t>
            </a:r>
          </a:p>
          <a:p>
            <a:pPr marL="628650" indent="-628650">
              <a:spcAft>
                <a:spcPts val="1000"/>
              </a:spcAft>
              <a:buSzPct val="100000"/>
              <a:buBlip>
                <a:blip r:embed="rId4"/>
              </a:buBlip>
            </a:pPr>
            <a:r>
              <a:rPr lang="en-US" sz="2400" dirty="0">
                <a:latin typeface="Helvetica Neue" panose="020B0604020202020204" charset="0"/>
                <a:ea typeface="Helvetica Neue"/>
                <a:cs typeface="Helvetica Neue"/>
                <a:sym typeface="Helvetica Neue"/>
              </a:rPr>
              <a:t>p</a:t>
            </a:r>
            <a:r>
              <a:rPr lang="en-US" sz="2400" b="0" i="0" u="none" strike="noStrike" cap="none" dirty="0">
                <a:solidFill>
                  <a:srgbClr val="000000"/>
                </a:solidFill>
                <a:latin typeface="Helvetica Neue" panose="020B0604020202020204" charset="0"/>
                <a:ea typeface="Helvetica Neue"/>
                <a:cs typeface="Helvetica Neue"/>
                <a:sym typeface="Helvetica Neue"/>
              </a:rPr>
              <a:t>ersonal development as a precondition</a:t>
            </a:r>
            <a:r>
              <a:rPr lang="en-US" sz="2400" dirty="0">
                <a:solidFill>
                  <a:schemeClr val="dk1"/>
                </a:solidFill>
                <a:latin typeface="Helvetica Neue" panose="020B0604020202020204" charset="0"/>
                <a:ea typeface="Helvetica Neue"/>
                <a:cs typeface="Helvetica Neue"/>
                <a:sym typeface="Helvetica Neue"/>
              </a:rPr>
              <a:t> for intrapreneurial behavior</a:t>
            </a:r>
          </a:p>
          <a:p>
            <a:pPr marL="628650" marR="0" lvl="0" indent="-628650" algn="l" rtl="0">
              <a:lnSpc>
                <a:spcPct val="100000"/>
              </a:lnSpc>
              <a:spcBef>
                <a:spcPts val="0"/>
              </a:spcBef>
              <a:spcAft>
                <a:spcPts val="1000"/>
              </a:spcAft>
              <a:buClr>
                <a:srgbClr val="000000"/>
              </a:buClr>
              <a:buSzPct val="100000"/>
              <a:buBlip>
                <a:blip r:embed="rId4"/>
              </a:buBlip>
            </a:pPr>
            <a:r>
              <a:rPr lang="en-US" sz="2400" b="0" i="0" u="none" strike="noStrike" cap="none" dirty="0">
                <a:solidFill>
                  <a:schemeClr val="dk1"/>
                </a:solidFill>
                <a:latin typeface="Helvetica Neue" panose="020B0604020202020204" charset="0"/>
                <a:ea typeface="Helvetica Neue"/>
                <a:cs typeface="Helvetica Neue"/>
                <a:sym typeface="Helvetica Neue"/>
              </a:rPr>
              <a:t>The meaning and most important dimensions of mindfulness</a:t>
            </a:r>
          </a:p>
          <a:p>
            <a:pPr marL="628650" marR="0" lvl="0" indent="-628650" algn="l" rtl="0">
              <a:lnSpc>
                <a:spcPct val="100000"/>
              </a:lnSpc>
              <a:spcBef>
                <a:spcPts val="0"/>
              </a:spcBef>
              <a:spcAft>
                <a:spcPts val="1000"/>
              </a:spcAft>
              <a:buClr>
                <a:srgbClr val="000000"/>
              </a:buClr>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The positive effects of mindfulness</a:t>
            </a: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0"/>
              </a:spcBef>
              <a:spcAft>
                <a:spcPts val="1000"/>
              </a:spcAft>
              <a:buClr>
                <a:srgbClr val="000000"/>
              </a:buClr>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T</a:t>
            </a:r>
            <a:r>
              <a:rPr lang="en-US" sz="2400" b="0" i="0" u="none" strike="noStrike" cap="none" dirty="0">
                <a:solidFill>
                  <a:schemeClr val="dk1"/>
                </a:solidFill>
                <a:latin typeface="Helvetica Neue" panose="020B0604020202020204" charset="0"/>
                <a:ea typeface="Helvetica Neue"/>
                <a:cs typeface="Helvetica Neue"/>
                <a:sym typeface="Helvetica Neue"/>
              </a:rPr>
              <a:t>he meaning and most important dimensions of self-awareness</a:t>
            </a:r>
          </a:p>
          <a:p>
            <a:pPr marL="628650" marR="0" lvl="0" indent="-628650" algn="l" rtl="0">
              <a:lnSpc>
                <a:spcPct val="100000"/>
              </a:lnSpc>
              <a:spcBef>
                <a:spcPts val="0"/>
              </a:spcBef>
              <a:spcAft>
                <a:spcPts val="1000"/>
              </a:spcAft>
              <a:buClr>
                <a:srgbClr val="000000"/>
              </a:buClr>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The phases of development of self-awareness</a:t>
            </a:r>
            <a:endParaRPr lang="en-US"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0"/>
              </a:spcBef>
              <a:spcAft>
                <a:spcPts val="1000"/>
              </a:spcAft>
              <a:buClr>
                <a:srgbClr val="000000"/>
              </a:buClr>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S</a:t>
            </a:r>
            <a:r>
              <a:rPr lang="en-US" sz="2400" b="0" i="0" u="none" strike="noStrike" cap="none" dirty="0">
                <a:solidFill>
                  <a:schemeClr val="dk1"/>
                </a:solidFill>
                <a:latin typeface="Helvetica Neue" panose="020B0604020202020204" charset="0"/>
                <a:ea typeface="Helvetica Neue"/>
                <a:cs typeface="Helvetica Neue"/>
                <a:sym typeface="Helvetica Neue"/>
              </a:rPr>
              <a:t>uccessful practice and utilize for exploiting mindfulness in daily life and work</a:t>
            </a:r>
          </a:p>
          <a:p>
            <a:pPr marL="628650" indent="-628650">
              <a:spcAft>
                <a:spcPts val="1000"/>
              </a:spcAft>
              <a:buSzPct val="100000"/>
              <a:buBlip>
                <a:blip r:embed="rId4"/>
              </a:buBlip>
            </a:pPr>
            <a:r>
              <a:rPr lang="en-US" sz="2400" dirty="0">
                <a:solidFill>
                  <a:schemeClr val="dk1"/>
                </a:solidFill>
                <a:latin typeface="Helvetica Neue" panose="020B0604020202020204" charset="0"/>
                <a:ea typeface="Helvetica Neue"/>
                <a:cs typeface="Helvetica Neue"/>
                <a:sym typeface="Helvetica Neue"/>
              </a:rPr>
              <a:t>S</a:t>
            </a:r>
            <a:r>
              <a:rPr lang="en-US" sz="2400" b="0" i="0" u="none" strike="noStrike" cap="none" dirty="0">
                <a:solidFill>
                  <a:schemeClr val="dk1"/>
                </a:solidFill>
                <a:latin typeface="Helvetica Neue" panose="020B0604020202020204" charset="0"/>
                <a:ea typeface="Helvetica Neue"/>
                <a:cs typeface="Helvetica Neue"/>
                <a:sym typeface="Helvetica Neue"/>
              </a:rPr>
              <a:t>uccessful practice and utilize for exploiting self-awareness in daily life and work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AOK Gesundheitsmagazin (2021). </a:t>
            </a:r>
            <a:r>
              <a:rPr lang="en-US" sz="2400" b="0" i="1" u="none" strike="noStrike" cap="none" dirty="0">
                <a:solidFill>
                  <a:srgbClr val="000000"/>
                </a:solidFill>
                <a:latin typeface="Helvetica Neue" panose="020B0604020202020204" charset="0"/>
                <a:ea typeface="Helvetica Neue"/>
                <a:cs typeface="Helvetica Neue"/>
                <a:sym typeface="Helvetica Neue"/>
              </a:rPr>
              <a:t>Selbstbewusstsein stärken – die besten Tipps. </a:t>
            </a:r>
            <a:r>
              <a:rPr lang="en-US" sz="2400" b="0" i="0" u="none" strike="noStrike" cap="none" dirty="0">
                <a:solidFill>
                  <a:srgbClr val="000000"/>
                </a:solidFill>
                <a:latin typeface="Helvetica Neue" panose="020B0604020202020204" charset="0"/>
                <a:ea typeface="Helvetica Neue"/>
                <a:cs typeface="Helvetica Neue"/>
                <a:sym typeface="Helvetica Neue"/>
              </a:rPr>
              <a:t>https://www.aok.de/pk/magazin/wohlbefinden/selbstbewusstsein/selbstbewusstsein-staerken-die-besten-tipps/.</a:t>
            </a:r>
          </a:p>
          <a:p>
            <a:pPr marL="534988" indent="-534988">
              <a:spcAft>
                <a:spcPts val="2400"/>
              </a:spcAft>
              <a:buClr>
                <a:srgbClr val="4D94B7"/>
              </a:buClr>
              <a:buSzPct val="105000"/>
              <a:buFont typeface="+mj-lt"/>
              <a:buAutoNum type="arabicParenBoth"/>
            </a:pPr>
            <a:r>
              <a:rPr lang="en-US" sz="2400" b="0" i="0" dirty="0">
                <a:solidFill>
                  <a:srgbClr val="000000"/>
                </a:solidFill>
                <a:effectLst/>
                <a:latin typeface="Helvetica Neue" panose="020B0604020202020204" charset="0"/>
              </a:rPr>
              <a:t>Bacigalupo, M., Kampylis, P., Punie, Y. and Van Den Brande, L. (2016). </a:t>
            </a:r>
            <a:r>
              <a:rPr lang="en-US" sz="2400" b="0" i="1" dirty="0">
                <a:solidFill>
                  <a:srgbClr val="000000"/>
                </a:solidFill>
                <a:effectLst/>
                <a:latin typeface="Helvetica Neue" panose="020B0604020202020204" charset="0"/>
              </a:rPr>
              <a:t>EntreComp: The Entrepreneurship Competence Framework</a:t>
            </a:r>
            <a:r>
              <a:rPr lang="en-US" sz="2400" b="0" i="0" dirty="0">
                <a:solidFill>
                  <a:srgbClr val="000000"/>
                </a:solidFill>
                <a:effectLst/>
                <a:latin typeface="Helvetica Neue" panose="020B0604020202020204" charset="0"/>
              </a:rPr>
              <a:t>. EUR 27939 EN. Luxembourg (Luxembourg): Publications Office of the European Union; 2016. JRC101581. https://publications.jrc.ec.europa.eu/repository/handle/JRC101581.</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Coles, N. A., Larsen, J. T., &amp; Lench, H. C. (2019). A meta-analysis of the facial feedback literature: Effects of facial feedback on emotional experience are small and variable. </a:t>
            </a:r>
            <a:r>
              <a:rPr lang="en-US" sz="2400" b="0" i="1" u="none" strike="noStrike" cap="none" dirty="0">
                <a:solidFill>
                  <a:srgbClr val="000000"/>
                </a:solidFill>
                <a:latin typeface="Helvetica Neue" panose="020B0604020202020204" charset="0"/>
                <a:ea typeface="Helvetica Neue"/>
                <a:cs typeface="Helvetica Neue"/>
                <a:sym typeface="Helvetica Neue"/>
              </a:rPr>
              <a:t>Psychological Bulletin</a:t>
            </a:r>
            <a:r>
              <a:rPr lang="en-US" sz="2400" b="0" i="0" u="none" strike="noStrike" cap="none" dirty="0">
                <a:solidFill>
                  <a:srgbClr val="000000"/>
                </a:solidFill>
                <a:latin typeface="Helvetica Neue" panose="020B0604020202020204" charset="0"/>
                <a:ea typeface="Helvetica Neue"/>
                <a:cs typeface="Helvetica Neue"/>
                <a:sym typeface="Helvetica Neue"/>
              </a:rPr>
              <a:t>, 145(6), pp. 610–651. https://doi.org/10.1037/bul0000194.</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Hisrich, R. D. (1990). Entrepreneurship/intrapreneurship</a:t>
            </a:r>
            <a:r>
              <a:rPr lang="en-US" sz="2400" b="0" i="1" u="none" strike="noStrike" cap="none" dirty="0">
                <a:solidFill>
                  <a:srgbClr val="000000"/>
                </a:solidFill>
                <a:latin typeface="Helvetica Neue" panose="020B0604020202020204" charset="0"/>
                <a:ea typeface="Helvetica Neue"/>
                <a:cs typeface="Helvetica Neue"/>
                <a:sym typeface="Helvetica Neue"/>
              </a:rPr>
              <a:t>. American Psychologist</a:t>
            </a:r>
            <a:r>
              <a:rPr lang="en-US" sz="2400" b="0" i="0" u="none" strike="noStrike" cap="none" dirty="0">
                <a:solidFill>
                  <a:srgbClr val="000000"/>
                </a:solidFill>
                <a:latin typeface="Helvetica Neue" panose="020B0604020202020204" charset="0"/>
                <a:ea typeface="Helvetica Neue"/>
                <a:cs typeface="Helvetica Neue"/>
                <a:sym typeface="Helvetica Neue"/>
              </a:rPr>
              <a:t>, 45(2), pp. 209–222.</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Keng, S.-L.; Smoski, M. J.; Robins, C. J. (2011). Effects of Mindfulness on Psychological Health: A Review of Empirical Studies. </a:t>
            </a:r>
            <a:r>
              <a:rPr lang="en-US" sz="2400" b="0" i="1" u="none" strike="noStrike" cap="none" dirty="0">
                <a:solidFill>
                  <a:srgbClr val="000000"/>
                </a:solidFill>
                <a:latin typeface="Helvetica Neue" panose="020B0604020202020204" charset="0"/>
                <a:ea typeface="Helvetica Neue"/>
                <a:cs typeface="Helvetica Neue"/>
                <a:sym typeface="Helvetica Neue"/>
              </a:rPr>
              <a:t>Clinical Psychology Review</a:t>
            </a:r>
            <a:r>
              <a:rPr lang="en-US" sz="2400" b="0" i="0" u="none" strike="noStrike" cap="none" dirty="0">
                <a:solidFill>
                  <a:srgbClr val="000000"/>
                </a:solidFill>
                <a:latin typeface="Helvetica Neue" panose="020B0604020202020204" charset="0"/>
                <a:ea typeface="Helvetica Neue"/>
                <a:cs typeface="Helvetica Neue"/>
                <a:sym typeface="Helvetica Neue"/>
              </a:rPr>
              <a:t>, 31(6), pp. 1041–1056.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Objectives</a:t>
            </a:r>
            <a:endParaRPr lang="en-US" sz="4800" b="1" i="0" u="none" strike="noStrike" cap="none" dirty="0">
              <a:solidFill>
                <a:srgbClr val="AED633"/>
              </a:solidFill>
              <a:latin typeface="Helvetica Neue"/>
              <a:ea typeface="Helvetica Neue"/>
              <a:cs typeface="Helvetica Neue"/>
              <a:sym typeface="Helvetica Neue"/>
            </a:endParaRPr>
          </a:p>
        </p:txBody>
      </p:sp>
      <p:sp>
        <p:nvSpPr>
          <p:cNvPr id="98" name="Google Shape;98;p4"/>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lvl="0" indent="-542925">
              <a:spcAft>
                <a:spcPts val="1800"/>
              </a:spcAft>
              <a:buBlip>
                <a:blip r:embed="rId3"/>
              </a:buBlip>
            </a:pPr>
            <a:r>
              <a:rPr lang="en-US" sz="2400" dirty="0">
                <a:latin typeface="Helvetica Neue" panose="020B0604020202020204" charset="0"/>
                <a:ea typeface="Calibri" panose="020F0502020204030204" pitchFamily="34" charset="0"/>
                <a:cs typeface="Times New Roman" panose="02020603050405020304" pitchFamily="18" charset="0"/>
              </a:rPr>
              <a:t>I</a:t>
            </a:r>
            <a:r>
              <a:rPr lang="en-US" sz="2400" dirty="0">
                <a:effectLst/>
                <a:latin typeface="Helvetica Neue" panose="020B0604020202020204" charset="0"/>
                <a:ea typeface="Calibri" panose="020F0502020204030204" pitchFamily="34" charset="0"/>
                <a:cs typeface="Times New Roman" panose="02020603050405020304" pitchFamily="18" charset="0"/>
              </a:rPr>
              <a:t>dentify the characteristics of an intrapreneur</a:t>
            </a:r>
          </a:p>
          <a:p>
            <a:pPr marL="542925" lvl="0" indent="-542925">
              <a:spcAft>
                <a:spcPts val="1800"/>
              </a:spcAft>
              <a:buBlip>
                <a:blip r:embed="rId3"/>
              </a:buBlip>
            </a:pPr>
            <a:r>
              <a:rPr lang="en-US" sz="2400" dirty="0">
                <a:latin typeface="Helvetica Neue" panose="020B0604020202020204" charset="0"/>
                <a:ea typeface="Calibri" panose="020F0502020204030204" pitchFamily="34" charset="0"/>
                <a:cs typeface="Times New Roman" panose="02020603050405020304" pitchFamily="18" charset="0"/>
              </a:rPr>
              <a:t>R</a:t>
            </a:r>
            <a:r>
              <a:rPr lang="en-US" sz="2400" dirty="0">
                <a:effectLst/>
                <a:latin typeface="Helvetica Neue" panose="020B0604020202020204" charset="0"/>
                <a:ea typeface="Calibri" panose="020F0502020204030204" pitchFamily="34" charset="0"/>
                <a:cs typeface="Times New Roman" panose="02020603050405020304" pitchFamily="18" charset="0"/>
              </a:rPr>
              <a:t>ecognize the added value of thinking and acting as an intrapreneur</a:t>
            </a:r>
          </a:p>
          <a:p>
            <a:pPr marL="542925" lvl="0" indent="-542925">
              <a:spcAft>
                <a:spcPts val="1800"/>
              </a:spcAft>
              <a:buBlip>
                <a:blip r:embed="rId3"/>
              </a:buBlip>
            </a:pPr>
            <a:r>
              <a:rPr lang="en-US" sz="2400" dirty="0">
                <a:latin typeface="Helvetica Neue" panose="020B0604020202020204" charset="0"/>
                <a:ea typeface="Calibri" panose="020F0502020204030204" pitchFamily="34" charset="0"/>
                <a:cs typeface="Times New Roman" panose="02020603050405020304" pitchFamily="18" charset="0"/>
              </a:rPr>
              <a:t>T</a:t>
            </a:r>
            <a:r>
              <a:rPr lang="en-US" sz="2400" dirty="0">
                <a:effectLst/>
                <a:latin typeface="Helvetica Neue" panose="020B0604020202020204" charset="0"/>
                <a:ea typeface="Calibri" panose="020F0502020204030204" pitchFamily="34" charset="0"/>
                <a:cs typeface="Times New Roman" panose="02020603050405020304" pitchFamily="18" charset="0"/>
              </a:rPr>
              <a:t>o know the meaning and the most important dimensions of mindfulness and self-awareness in the context of intrapreneurial acting</a:t>
            </a:r>
          </a:p>
          <a:p>
            <a:pPr marL="542925" lvl="0" indent="-542925">
              <a:spcAft>
                <a:spcPts val="1800"/>
              </a:spcAft>
              <a:buBlip>
                <a:blip r:embed="rId3"/>
              </a:buBlip>
            </a:pPr>
            <a:r>
              <a:rPr lang="en-US" sz="2400" dirty="0">
                <a:effectLst/>
                <a:latin typeface="Helvetica Neue" panose="020B0604020202020204" charset="0"/>
                <a:ea typeface="Calibri" panose="020F0502020204030204" pitchFamily="34" charset="0"/>
                <a:cs typeface="Times New Roman" panose="02020603050405020304" pitchFamily="18" charset="0"/>
              </a:rPr>
              <a:t>Successful practice and utilize, based on the module's insights, for exploiting self-awareness and mindfulness in daily life and work</a:t>
            </a:r>
          </a:p>
        </p:txBody>
      </p:sp>
      <p:sp>
        <p:nvSpPr>
          <p:cNvPr id="104" name="Google Shape;104;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a:ea typeface="Helvetica Neue"/>
                <a:cs typeface="Helvetica Neue"/>
                <a:sym typeface="Helvetica Neue"/>
              </a:rPr>
              <a:t>At the end of this module you will be able to:</a:t>
            </a:r>
            <a:endParaRPr lang="en-US" sz="1400" b="1" i="0" u="none" strike="noStrike" cap="none" dirty="0">
              <a:solidFill>
                <a:srgbClr val="AED633"/>
              </a:solidFill>
              <a:latin typeface="Helvetica Neue"/>
              <a:ea typeface="Helvetica Neue"/>
              <a:cs typeface="Helvetica Neue"/>
              <a:sym typeface="Helvetica Neue"/>
            </a:endParaRPr>
          </a:p>
        </p:txBody>
      </p:sp>
      <p:pic>
        <p:nvPicPr>
          <p:cNvPr id="105" name="Google Shape;105;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Bibliography (2)</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startAt="6"/>
            </a:pPr>
            <a:r>
              <a:rPr lang="en-US" sz="2400" dirty="0">
                <a:latin typeface="Helvetica Neue" panose="020B0604020202020204" charset="0"/>
              </a:rPr>
              <a:t>Sala, A., Punie, Y., Garkov, V. and Cabrera Giraldez, M. (2020). </a:t>
            </a:r>
            <a:r>
              <a:rPr lang="en-US" sz="2400" i="1" dirty="0">
                <a:latin typeface="Helvetica Neue" panose="020B0604020202020204" charset="0"/>
              </a:rPr>
              <a:t>LifeComp: The European Framework for Personal, Social and Learning to Learn Key Competenc</a:t>
            </a:r>
            <a:r>
              <a:rPr lang="en-US" sz="2400" dirty="0">
                <a:latin typeface="Helvetica Neue" panose="020B0604020202020204" charset="0"/>
              </a:rPr>
              <a:t>e, EUR 30246 EN, Publications Office of the European Union. ISBN 978-92-76-19417-0, doi:10.2760/922681, JRC120911. https://publications.jrc.ec.europa.eu/repository/handle/JRC120911.</a:t>
            </a:r>
          </a:p>
          <a:p>
            <a:pPr marL="534988" marR="0" lvl="0" indent="-534988" algn="l" rtl="0">
              <a:lnSpc>
                <a:spcPct val="100000"/>
              </a:lnSpc>
              <a:spcAft>
                <a:spcPts val="2400"/>
              </a:spcAft>
              <a:buClr>
                <a:srgbClr val="4D94B7"/>
              </a:buClr>
              <a:buSzPct val="105000"/>
              <a:buFont typeface="+mj-lt"/>
              <a:buAutoNum type="arabicParenBoth" startAt="6"/>
            </a:pPr>
            <a:r>
              <a:rPr lang="en-US" sz="2400" b="0" u="none" strike="noStrike" cap="none" dirty="0">
                <a:solidFill>
                  <a:schemeClr val="dk1"/>
                </a:solidFill>
                <a:latin typeface="Helvetica Neue" panose="020B0604020202020204" charset="0"/>
                <a:ea typeface="Helvetica Neue"/>
                <a:cs typeface="Helvetica Neue"/>
                <a:sym typeface="Helvetica Neue"/>
              </a:rPr>
              <a:t> </a:t>
            </a:r>
            <a:r>
              <a:rPr lang="en-US" sz="2400" b="0" i="1" u="none" strike="noStrike" cap="none" dirty="0">
                <a:solidFill>
                  <a:schemeClr val="dk1"/>
                </a:solidFill>
                <a:latin typeface="Helvetica Neue" panose="020B0604020202020204" charset="0"/>
                <a:ea typeface="Helvetica Neue"/>
                <a:cs typeface="Helvetica Neue"/>
                <a:sym typeface="Helvetica Neue"/>
              </a:rPr>
              <a:t>Mindfulness</a:t>
            </a:r>
            <a:r>
              <a:rPr lang="en-US" sz="2400" b="0" i="0" u="none" strike="noStrike" cap="none" dirty="0">
                <a:solidFill>
                  <a:schemeClr val="dk1"/>
                </a:solidFill>
                <a:latin typeface="Helvetica Neue" panose="020B0604020202020204" charset="0"/>
                <a:ea typeface="Helvetica Neue"/>
                <a:cs typeface="Helvetica Neue"/>
                <a:sym typeface="Helvetica Neue"/>
              </a:rPr>
              <a:t> (n. d.). In: </a:t>
            </a:r>
            <a:r>
              <a:rPr lang="en-US" sz="2400" b="0" i="1" u="none" strike="noStrike" cap="none" dirty="0">
                <a:solidFill>
                  <a:schemeClr val="dk1"/>
                </a:solidFill>
                <a:latin typeface="Helvetica Neue" panose="020B0604020202020204" charset="0"/>
                <a:ea typeface="Helvetica Neue"/>
                <a:cs typeface="Helvetica Neue"/>
                <a:sym typeface="Helvetica Neue"/>
              </a:rPr>
              <a:t>Cambridge Dictionary</a:t>
            </a:r>
            <a:r>
              <a:rPr lang="en-US" sz="2400" b="0" i="0" u="none" strike="noStrike" cap="none" dirty="0">
                <a:solidFill>
                  <a:schemeClr val="dk1"/>
                </a:solidFill>
                <a:latin typeface="Helvetica Neue" panose="020B0604020202020204" charset="0"/>
                <a:ea typeface="Helvetica Neue"/>
                <a:cs typeface="Helvetica Neue"/>
                <a:sym typeface="Helvetica Neue"/>
              </a:rPr>
              <a:t>. Retrieved from: https://dictionary.cambridge.org/.</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startAt="6"/>
            </a:pPr>
            <a:r>
              <a:rPr lang="en-US" sz="2400" b="0" i="0" u="none" strike="noStrike" cap="none" dirty="0">
                <a:solidFill>
                  <a:srgbClr val="000000"/>
                </a:solidFill>
                <a:latin typeface="Helvetica Neue" panose="020B0604020202020204" charset="0"/>
                <a:ea typeface="Helvetica Neue"/>
                <a:cs typeface="Helvetica Neue"/>
                <a:sym typeface="Helvetica Neue"/>
              </a:rPr>
              <a:t>Yela Aránega, Y., Del Val Núñez, M. T., Castaño Sánchez, R. (2020). Mindfulness as an intrapreneurship tool for improving the working environment and self-awareness. </a:t>
            </a:r>
            <a:r>
              <a:rPr lang="en-US" sz="2400" b="0" i="1" u="none" strike="noStrike" cap="none" dirty="0">
                <a:solidFill>
                  <a:srgbClr val="000000"/>
                </a:solidFill>
                <a:latin typeface="Helvetica Neue" panose="020B0604020202020204" charset="0"/>
                <a:ea typeface="Helvetica Neue"/>
                <a:cs typeface="Helvetica Neue"/>
                <a:sym typeface="Helvetica Neue"/>
              </a:rPr>
              <a:t>Journal of Business Research</a:t>
            </a:r>
            <a:r>
              <a:rPr lang="en-US" sz="2400" b="0" i="0" u="none" strike="noStrike" cap="none" dirty="0">
                <a:solidFill>
                  <a:srgbClr val="000000"/>
                </a:solidFill>
                <a:latin typeface="Helvetica Neue" panose="020B0604020202020204" charset="0"/>
                <a:ea typeface="Helvetica Neue"/>
                <a:cs typeface="Helvetica Neue"/>
                <a:sym typeface="Helvetica Neue"/>
              </a:rPr>
              <a:t>, </a:t>
            </a:r>
            <a:r>
              <a:rPr lang="en-US" sz="2400" b="0" i="0" u="none" strike="noStrike" cap="none" dirty="0">
                <a:solidFill>
                  <a:schemeClr val="dk1"/>
                </a:solidFill>
                <a:latin typeface="Helvetica Neue" panose="020B0604020202020204" charset="0"/>
                <a:ea typeface="Helvetica Neue"/>
                <a:cs typeface="Helvetica Neue"/>
                <a:sym typeface="Helvetica Neue"/>
              </a:rPr>
              <a:t>115</a:t>
            </a:r>
            <a:r>
              <a:rPr lang="en-US" sz="2400" b="0" i="0" u="none" strike="noStrike" cap="none" dirty="0">
                <a:solidFill>
                  <a:srgbClr val="000000"/>
                </a:solidFill>
                <a:latin typeface="Helvetica Neue" panose="020B0604020202020204" charset="0"/>
                <a:ea typeface="Helvetica Neue"/>
                <a:cs typeface="Helvetica Neue"/>
                <a:sym typeface="Helvetica Neue"/>
              </a:rPr>
              <a:t>, pp. 186-193.</a:t>
            </a:r>
          </a:p>
        </p:txBody>
      </p:sp>
    </p:spTree>
    <p:extLst>
      <p:ext uri="{BB962C8B-B14F-4D97-AF65-F5344CB8AC3E}">
        <p14:creationId xmlns:p14="http://schemas.microsoft.com/office/powerpoint/2010/main" val="1551631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91" name="Google Shape;591;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en-US" sz="7200" b="1" i="0" u="none" strike="noStrike" cap="none" dirty="0">
                <a:solidFill>
                  <a:srgbClr val="4D94B7"/>
                </a:solidFill>
                <a:latin typeface="Helvetica Neue" panose="020B0604020202020204" charset="0"/>
                <a:ea typeface="Helvetica Neue"/>
                <a:cs typeface="Helvetica Neue"/>
                <a:sym typeface="Helvetica Neue"/>
              </a:rPr>
              <a:t>Thank you!</a:t>
            </a:r>
          </a:p>
        </p:txBody>
      </p:sp>
      <p:sp>
        <p:nvSpPr>
          <p:cNvPr id="592" name="Google Shape;592;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AED633"/>
                </a:solidFill>
                <a:latin typeface="Helvetica Neue" panose="020B0604020202020204" charset="0"/>
                <a:ea typeface="Helvetica Neue"/>
                <a:cs typeface="Helvetica Neue"/>
                <a:sym typeface="Helvetica Neue"/>
              </a:rPr>
              <a:t>genieproject.eu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12" name="Google Shape;112;p5"/>
          <p:cNvSpPr txBox="1"/>
          <p:nvPr/>
        </p:nvSpPr>
        <p:spPr>
          <a:xfrm>
            <a:off x="4572000" y="3888000"/>
            <a:ext cx="9144000" cy="83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i="0" u="none" strike="noStrike" cap="none" dirty="0">
                <a:solidFill>
                  <a:srgbClr val="4D94B7"/>
                </a:solidFill>
                <a:latin typeface="Helvetica Neue" panose="020B0604020202020204" charset="0"/>
                <a:ea typeface="Helvetica Neue"/>
                <a:cs typeface="Helvetica Neue"/>
                <a:sym typeface="Helvetica Neue"/>
              </a:rPr>
              <a:t>Characteristics and benefits of intrapreneurs</a:t>
            </a:r>
          </a:p>
        </p:txBody>
      </p:sp>
      <p:sp>
        <p:nvSpPr>
          <p:cNvPr id="113" name="Google Shape;113;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 1</a:t>
            </a:r>
          </a:p>
        </p:txBody>
      </p:sp>
      <p:sp>
        <p:nvSpPr>
          <p:cNvPr id="114" name="Google Shape;114;p5"/>
          <p:cNvSpPr txBox="1"/>
          <p:nvPr/>
        </p:nvSpPr>
        <p:spPr>
          <a:xfrm>
            <a:off x="1296000" y="554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Individual characteristics of an intrapreneur</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Personal development as a precondition   </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Benefits of intrapreneurial behavior for employees</a:t>
            </a:r>
            <a:endParaRPr lang="en-US"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4" name="Google Shape;124;p6"/>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1. Characteristics and benefits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25" name="Google Shape;125;p6"/>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Individual characteristics of an intrapreneur</a:t>
            </a:r>
            <a:endParaRPr lang="en-US" dirty="0">
              <a:latin typeface="Helvetica Neue" panose="020B0604020202020204" charset="0"/>
            </a:endParaRPr>
          </a:p>
        </p:txBody>
      </p:sp>
      <p:sp>
        <p:nvSpPr>
          <p:cNvPr id="126" name="Google Shape;126;p6"/>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4</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35" name="Gruppieren 34">
            <a:extLst>
              <a:ext uri="{FF2B5EF4-FFF2-40B4-BE49-F238E27FC236}">
                <a16:creationId xmlns:a16="http://schemas.microsoft.com/office/drawing/2014/main" id="{C3C8F4A6-848C-2F62-4EBF-F50F409D9098}"/>
              </a:ext>
            </a:extLst>
          </p:cNvPr>
          <p:cNvGrpSpPr/>
          <p:nvPr/>
        </p:nvGrpSpPr>
        <p:grpSpPr>
          <a:xfrm>
            <a:off x="9576000" y="6696000"/>
            <a:ext cx="7452000" cy="1224000"/>
            <a:chOff x="9576000" y="7056000"/>
            <a:chExt cx="7452000" cy="1224000"/>
          </a:xfrm>
        </p:grpSpPr>
        <p:sp>
          <p:nvSpPr>
            <p:cNvPr id="6" name="Rechteck: diagonal liegende Ecken abgerundet 5">
              <a:extLst>
                <a:ext uri="{FF2B5EF4-FFF2-40B4-BE49-F238E27FC236}">
                  <a16:creationId xmlns:a16="http://schemas.microsoft.com/office/drawing/2014/main" id="{A98745D2-EAC7-F4FD-7CF6-45A7AADCB347}"/>
                </a:ext>
              </a:extLst>
            </p:cNvPr>
            <p:cNvSpPr/>
            <p:nvPr/>
          </p:nvSpPr>
          <p:spPr>
            <a:xfrm rot="20040000">
              <a:off x="9576000" y="7632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19" name="Google Shape;119;p6"/>
            <p:cNvSpPr/>
            <p:nvPr/>
          </p:nvSpPr>
          <p:spPr>
            <a:xfrm>
              <a:off x="11988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Creativity</a:t>
              </a:r>
              <a:endParaRPr lang="en-US" dirty="0">
                <a:latin typeface="Helvetica Neue" panose="020B0604020202020204" charset="0"/>
              </a:endParaRPr>
            </a:p>
          </p:txBody>
        </p:sp>
      </p:grpSp>
      <p:grpSp>
        <p:nvGrpSpPr>
          <p:cNvPr id="34" name="Gruppieren 33">
            <a:extLst>
              <a:ext uri="{FF2B5EF4-FFF2-40B4-BE49-F238E27FC236}">
                <a16:creationId xmlns:a16="http://schemas.microsoft.com/office/drawing/2014/main" id="{0F60086C-3D4B-344E-7D88-24885C079AF8}"/>
              </a:ext>
            </a:extLst>
          </p:cNvPr>
          <p:cNvGrpSpPr/>
          <p:nvPr/>
        </p:nvGrpSpPr>
        <p:grpSpPr>
          <a:xfrm>
            <a:off x="9576000" y="5904000"/>
            <a:ext cx="7452000" cy="1224000"/>
            <a:chOff x="9576000" y="6264000"/>
            <a:chExt cx="7452000" cy="1224000"/>
          </a:xfrm>
        </p:grpSpPr>
        <p:sp>
          <p:nvSpPr>
            <p:cNvPr id="5" name="Rechteck: diagonal liegende Ecken abgerundet 4">
              <a:extLst>
                <a:ext uri="{FF2B5EF4-FFF2-40B4-BE49-F238E27FC236}">
                  <a16:creationId xmlns:a16="http://schemas.microsoft.com/office/drawing/2014/main" id="{6B5A6888-867C-45E5-19C5-B94DCAEDA6F2}"/>
                </a:ext>
              </a:extLst>
            </p:cNvPr>
            <p:cNvSpPr/>
            <p:nvPr/>
          </p:nvSpPr>
          <p:spPr>
            <a:xfrm rot="20040000">
              <a:off x="9576000" y="6840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0" name="Google Shape;120;p6"/>
            <p:cNvSpPr/>
            <p:nvPr/>
          </p:nvSpPr>
          <p:spPr>
            <a:xfrm>
              <a:off x="11988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Teamwork orientation</a:t>
              </a:r>
              <a:endParaRPr lang="en-US" dirty="0">
                <a:latin typeface="Helvetica Neue" panose="020B0604020202020204" charset="0"/>
              </a:endParaRPr>
            </a:p>
          </p:txBody>
        </p:sp>
      </p:grpSp>
      <p:grpSp>
        <p:nvGrpSpPr>
          <p:cNvPr id="33" name="Gruppieren 32">
            <a:extLst>
              <a:ext uri="{FF2B5EF4-FFF2-40B4-BE49-F238E27FC236}">
                <a16:creationId xmlns:a16="http://schemas.microsoft.com/office/drawing/2014/main" id="{8880E425-3BA3-B44E-C4CA-29D00B2D8BFB}"/>
              </a:ext>
            </a:extLst>
          </p:cNvPr>
          <p:cNvGrpSpPr/>
          <p:nvPr/>
        </p:nvGrpSpPr>
        <p:grpSpPr>
          <a:xfrm>
            <a:off x="9540000" y="5112000"/>
            <a:ext cx="7488000" cy="1224000"/>
            <a:chOff x="9540000" y="5472000"/>
            <a:chExt cx="7488000" cy="1224000"/>
          </a:xfrm>
        </p:grpSpPr>
        <p:sp>
          <p:nvSpPr>
            <p:cNvPr id="4" name="Rechteck: diagonal liegende Ecken abgerundet 3">
              <a:extLst>
                <a:ext uri="{FF2B5EF4-FFF2-40B4-BE49-F238E27FC236}">
                  <a16:creationId xmlns:a16="http://schemas.microsoft.com/office/drawing/2014/main" id="{2BDC2781-EC83-C0FF-3D49-5F2948754271}"/>
                </a:ext>
              </a:extLst>
            </p:cNvPr>
            <p:cNvSpPr/>
            <p:nvPr/>
          </p:nvSpPr>
          <p:spPr>
            <a:xfrm rot="20040000">
              <a:off x="9540000" y="6048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1" name="Google Shape;121;p6"/>
            <p:cNvSpPr/>
            <p:nvPr/>
          </p:nvSpPr>
          <p:spPr>
            <a:xfrm>
              <a:off x="11988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Perseverance + Resilience</a:t>
              </a:r>
              <a:endParaRPr lang="en-US" dirty="0">
                <a:latin typeface="Helvetica Neue" panose="020B0604020202020204" charset="0"/>
              </a:endParaRPr>
            </a:p>
          </p:txBody>
        </p:sp>
      </p:grpSp>
      <p:grpSp>
        <p:nvGrpSpPr>
          <p:cNvPr id="31" name="Gruppieren 30">
            <a:extLst>
              <a:ext uri="{FF2B5EF4-FFF2-40B4-BE49-F238E27FC236}">
                <a16:creationId xmlns:a16="http://schemas.microsoft.com/office/drawing/2014/main" id="{E492F0FE-289E-7E1E-3037-5BFEA76A61B6}"/>
              </a:ext>
            </a:extLst>
          </p:cNvPr>
          <p:cNvGrpSpPr/>
          <p:nvPr/>
        </p:nvGrpSpPr>
        <p:grpSpPr>
          <a:xfrm>
            <a:off x="1296000" y="6696000"/>
            <a:ext cx="7398720" cy="1188000"/>
            <a:chOff x="1296000" y="7056000"/>
            <a:chExt cx="7398720" cy="1188000"/>
          </a:xfrm>
        </p:grpSpPr>
        <p:sp>
          <p:nvSpPr>
            <p:cNvPr id="11" name="Rechteck: diagonal liegende Ecken abgerundet 10">
              <a:extLst>
                <a:ext uri="{FF2B5EF4-FFF2-40B4-BE49-F238E27FC236}">
                  <a16:creationId xmlns:a16="http://schemas.microsoft.com/office/drawing/2014/main" id="{17AA52DD-C953-BF7D-B871-25C22D1D22CB}"/>
                </a:ext>
              </a:extLst>
            </p:cNvPr>
            <p:cNvSpPr/>
            <p:nvPr/>
          </p:nvSpPr>
          <p:spPr>
            <a:xfrm rot="1560000">
              <a:off x="5976000" y="759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2" name="Google Shape;122;p6"/>
            <p:cNvSpPr/>
            <p:nvPr/>
          </p:nvSpPr>
          <p:spPr>
            <a:xfrm>
              <a:off x="1296000" y="7056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Multidisciplinary</a:t>
              </a:r>
            </a:p>
          </p:txBody>
        </p:sp>
      </p:grpSp>
      <p:grpSp>
        <p:nvGrpSpPr>
          <p:cNvPr id="30" name="Gruppieren 29">
            <a:extLst>
              <a:ext uri="{FF2B5EF4-FFF2-40B4-BE49-F238E27FC236}">
                <a16:creationId xmlns:a16="http://schemas.microsoft.com/office/drawing/2014/main" id="{68BC867D-761D-EA13-B7A6-F8B702025F86}"/>
              </a:ext>
            </a:extLst>
          </p:cNvPr>
          <p:cNvGrpSpPr/>
          <p:nvPr/>
        </p:nvGrpSpPr>
        <p:grpSpPr>
          <a:xfrm>
            <a:off x="1296000" y="5904000"/>
            <a:ext cx="7398720" cy="1188000"/>
            <a:chOff x="1296000" y="6264000"/>
            <a:chExt cx="7398720" cy="1188000"/>
          </a:xfrm>
        </p:grpSpPr>
        <p:sp>
          <p:nvSpPr>
            <p:cNvPr id="8" name="Rechteck: diagonal liegende Ecken abgerundet 7">
              <a:extLst>
                <a:ext uri="{FF2B5EF4-FFF2-40B4-BE49-F238E27FC236}">
                  <a16:creationId xmlns:a16="http://schemas.microsoft.com/office/drawing/2014/main" id="{634C425E-742C-FEC1-459F-C6EE174558D2}"/>
                </a:ext>
              </a:extLst>
            </p:cNvPr>
            <p:cNvSpPr/>
            <p:nvPr/>
          </p:nvSpPr>
          <p:spPr>
            <a:xfrm rot="1560000">
              <a:off x="5976000" y="6804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3" name="Google Shape;123;p6"/>
            <p:cNvSpPr/>
            <p:nvPr/>
          </p:nvSpPr>
          <p:spPr>
            <a:xfrm>
              <a:off x="1296000" y="6264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Coalition building</a:t>
              </a:r>
              <a:endParaRPr lang="en-US" dirty="0">
                <a:latin typeface="Helvetica Neue" panose="020B0604020202020204" charset="0"/>
              </a:endParaRPr>
            </a:p>
          </p:txBody>
        </p:sp>
      </p:grpSp>
      <p:grpSp>
        <p:nvGrpSpPr>
          <p:cNvPr id="32" name="Gruppieren 31">
            <a:extLst>
              <a:ext uri="{FF2B5EF4-FFF2-40B4-BE49-F238E27FC236}">
                <a16:creationId xmlns:a16="http://schemas.microsoft.com/office/drawing/2014/main" id="{5FBAEFA3-AF37-7BA5-7336-BEE673E1C50B}"/>
              </a:ext>
            </a:extLst>
          </p:cNvPr>
          <p:cNvGrpSpPr/>
          <p:nvPr/>
        </p:nvGrpSpPr>
        <p:grpSpPr>
          <a:xfrm>
            <a:off x="9540000" y="4320000"/>
            <a:ext cx="7488000" cy="1224000"/>
            <a:chOff x="9540000" y="4680000"/>
            <a:chExt cx="7488000" cy="1224000"/>
          </a:xfrm>
        </p:grpSpPr>
        <p:sp>
          <p:nvSpPr>
            <p:cNvPr id="3" name="Rechteck: diagonal liegende Ecken abgerundet 2">
              <a:extLst>
                <a:ext uri="{FF2B5EF4-FFF2-40B4-BE49-F238E27FC236}">
                  <a16:creationId xmlns:a16="http://schemas.microsoft.com/office/drawing/2014/main" id="{97893C26-7A84-5C7D-846A-BDF02A4F052E}"/>
                </a:ext>
              </a:extLst>
            </p:cNvPr>
            <p:cNvSpPr/>
            <p:nvPr/>
          </p:nvSpPr>
          <p:spPr>
            <a:xfrm rot="20040000">
              <a:off x="9540000" y="5256000"/>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7" name="Google Shape;127;p6"/>
            <p:cNvSpPr/>
            <p:nvPr/>
          </p:nvSpPr>
          <p:spPr>
            <a:xfrm>
              <a:off x="11988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Comprehensive understanding of internal and external environment</a:t>
              </a:r>
              <a:endParaRPr lang="en-US" dirty="0">
                <a:latin typeface="Helvetica Neue" panose="020B0604020202020204" charset="0"/>
              </a:endParaRPr>
            </a:p>
          </p:txBody>
        </p:sp>
      </p:grpSp>
      <p:grpSp>
        <p:nvGrpSpPr>
          <p:cNvPr id="29" name="Gruppieren 28">
            <a:extLst>
              <a:ext uri="{FF2B5EF4-FFF2-40B4-BE49-F238E27FC236}">
                <a16:creationId xmlns:a16="http://schemas.microsoft.com/office/drawing/2014/main" id="{B6BE3E38-0CBA-7904-17E8-209ECBB934B6}"/>
              </a:ext>
            </a:extLst>
          </p:cNvPr>
          <p:cNvGrpSpPr/>
          <p:nvPr/>
        </p:nvGrpSpPr>
        <p:grpSpPr>
          <a:xfrm>
            <a:off x="1296000" y="5112000"/>
            <a:ext cx="7398720" cy="1186178"/>
            <a:chOff x="1296000" y="5472000"/>
            <a:chExt cx="7398720" cy="1186178"/>
          </a:xfrm>
        </p:grpSpPr>
        <p:sp>
          <p:nvSpPr>
            <p:cNvPr id="9" name="Rechteck: diagonal liegende Ecken abgerundet 8">
              <a:extLst>
                <a:ext uri="{FF2B5EF4-FFF2-40B4-BE49-F238E27FC236}">
                  <a16:creationId xmlns:a16="http://schemas.microsoft.com/office/drawing/2014/main" id="{F51CD76E-0FD8-7B2A-9501-DFB2DFA07AB2}"/>
                </a:ext>
              </a:extLst>
            </p:cNvPr>
            <p:cNvSpPr/>
            <p:nvPr/>
          </p:nvSpPr>
          <p:spPr>
            <a:xfrm rot="1560000">
              <a:off x="5976000" y="6010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8" name="Google Shape;128;p6"/>
            <p:cNvSpPr/>
            <p:nvPr/>
          </p:nvSpPr>
          <p:spPr>
            <a:xfrm>
              <a:off x="1296000" y="5472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Vision and flexibility</a:t>
              </a:r>
              <a:endParaRPr lang="en-US" dirty="0">
                <a:latin typeface="Helvetica Neue" panose="020B0604020202020204" charset="0"/>
              </a:endParaRPr>
            </a:p>
          </p:txBody>
        </p:sp>
      </p:grpSp>
      <p:grpSp>
        <p:nvGrpSpPr>
          <p:cNvPr id="28" name="Gruppieren 27">
            <a:extLst>
              <a:ext uri="{FF2B5EF4-FFF2-40B4-BE49-F238E27FC236}">
                <a16:creationId xmlns:a16="http://schemas.microsoft.com/office/drawing/2014/main" id="{27A1BD62-83F8-A2A2-FF1E-12936AD6C81C}"/>
              </a:ext>
            </a:extLst>
          </p:cNvPr>
          <p:cNvGrpSpPr/>
          <p:nvPr/>
        </p:nvGrpSpPr>
        <p:grpSpPr>
          <a:xfrm>
            <a:off x="1296000" y="4320000"/>
            <a:ext cx="7398720" cy="1186178"/>
            <a:chOff x="1296000" y="4680000"/>
            <a:chExt cx="7398720" cy="1186178"/>
          </a:xfrm>
        </p:grpSpPr>
        <p:sp>
          <p:nvSpPr>
            <p:cNvPr id="10" name="Rechteck: diagonal liegende Ecken abgerundet 9">
              <a:extLst>
                <a:ext uri="{FF2B5EF4-FFF2-40B4-BE49-F238E27FC236}">
                  <a16:creationId xmlns:a16="http://schemas.microsoft.com/office/drawing/2014/main" id="{4F9B2046-CF9C-E750-57B4-2F0AAB83FAD6}"/>
                </a:ext>
              </a:extLst>
            </p:cNvPr>
            <p:cNvSpPr/>
            <p:nvPr/>
          </p:nvSpPr>
          <p:spPr>
            <a:xfrm rot="1560000">
              <a:off x="5976000" y="5218178"/>
              <a:ext cx="2718720" cy="648000"/>
            </a:xfrm>
            <a:prstGeom prst="round2DiagRect">
              <a:avLst/>
            </a:prstGeom>
            <a:solidFill>
              <a:srgbClr val="4D94B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charset="0"/>
              </a:endParaRPr>
            </a:p>
          </p:txBody>
        </p:sp>
        <p:sp>
          <p:nvSpPr>
            <p:cNvPr id="129" name="Google Shape;129;p6"/>
            <p:cNvSpPr/>
            <p:nvPr/>
          </p:nvSpPr>
          <p:spPr>
            <a:xfrm>
              <a:off x="1296000" y="4680000"/>
              <a:ext cx="5040000" cy="720000"/>
            </a:xfrm>
            <a:prstGeom prst="rect">
              <a:avLst/>
            </a:prstGeom>
            <a:solidFill>
              <a:srgbClr val="4D94B7"/>
            </a:solidFill>
            <a:ln w="25400" cap="flat" cmpd="sng">
              <a:noFill/>
              <a:prstDash val="solid"/>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Openness to discussion</a:t>
              </a:r>
              <a:endParaRPr lang="en-US" dirty="0">
                <a:latin typeface="Helvetica Neue" panose="020B0604020202020204" charset="0"/>
              </a:endParaRPr>
            </a:p>
          </p:txBody>
        </p:sp>
      </p:grpSp>
      <p:sp>
        <p:nvSpPr>
          <p:cNvPr id="2" name="Ellipse 1">
            <a:extLst>
              <a:ext uri="{FF2B5EF4-FFF2-40B4-BE49-F238E27FC236}">
                <a16:creationId xmlns:a16="http://schemas.microsoft.com/office/drawing/2014/main" id="{3BA1DF75-65FF-9FEF-E0ED-DC887C1D7DD1}"/>
              </a:ext>
            </a:extLst>
          </p:cNvPr>
          <p:cNvSpPr/>
          <p:nvPr/>
        </p:nvSpPr>
        <p:spPr>
          <a:xfrm>
            <a:off x="7239433" y="4931748"/>
            <a:ext cx="3780000" cy="3816504"/>
          </a:xfrm>
          <a:prstGeom prst="ellipse">
            <a:avLst/>
          </a:prstGeom>
          <a:solidFill>
            <a:srgbClr val="4D94B7"/>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Helvetica Neue" panose="020B0604020202020204" charset="0"/>
              </a:rPr>
              <a:t>Intrapreneur</a:t>
            </a: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a:p>
            <a:pPr algn="ctr"/>
            <a:endParaRPr lang="en-US" sz="2400" b="1" dirty="0">
              <a:latin typeface="Helvetica Neue" panose="020B0604020202020204" charset="0"/>
            </a:endParaRPr>
          </a:p>
        </p:txBody>
      </p:sp>
      <p:pic>
        <p:nvPicPr>
          <p:cNvPr id="23" name="Picture 4" descr="Image">
            <a:extLst>
              <a:ext uri="{FF2B5EF4-FFF2-40B4-BE49-F238E27FC236}">
                <a16:creationId xmlns:a16="http://schemas.microsoft.com/office/drawing/2014/main" id="{EE7F4680-8F3B-9B20-65C9-4695EDBB63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8964" y="5974178"/>
            <a:ext cx="3140793" cy="196299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a:extLst>
              <a:ext uri="{FF2B5EF4-FFF2-40B4-BE49-F238E27FC236}">
                <a16:creationId xmlns:a16="http://schemas.microsoft.com/office/drawing/2014/main" id="{D7965482-582D-8B5E-A63B-2E022A4457FC}"/>
              </a:ext>
            </a:extLst>
          </p:cNvPr>
          <p:cNvPicPr>
            <a:picLocks noChangeAspect="1"/>
          </p:cNvPicPr>
          <p:nvPr/>
        </p:nvPicPr>
        <p:blipFill>
          <a:blip r:embed="rId4"/>
          <a:stretch>
            <a:fillRect/>
          </a:stretch>
        </p:blipFill>
        <p:spPr>
          <a:xfrm>
            <a:off x="10730921" y="1366762"/>
            <a:ext cx="2433562" cy="1881540"/>
          </a:xfrm>
          <a:prstGeom prst="rect">
            <a:avLst/>
          </a:prstGeom>
        </p:spPr>
      </p:pic>
      <p:pic>
        <p:nvPicPr>
          <p:cNvPr id="25" name="Grafik 24" descr="Wolken-Gedankenblase">
            <a:extLst>
              <a:ext uri="{FF2B5EF4-FFF2-40B4-BE49-F238E27FC236}">
                <a16:creationId xmlns:a16="http://schemas.microsoft.com/office/drawing/2014/main" id="{FF639EF9-A036-8C55-FC8B-D67D3CC6392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8115"/>
          <a:stretch/>
        </p:blipFill>
        <p:spPr>
          <a:xfrm>
            <a:off x="12537116" y="60266"/>
            <a:ext cx="5040000" cy="2890769"/>
          </a:xfrm>
          <a:prstGeom prst="rect">
            <a:avLst/>
          </a:prstGeom>
        </p:spPr>
      </p:pic>
      <p:pic>
        <p:nvPicPr>
          <p:cNvPr id="26" name="Grafik 25" descr="Unterschrift Silhouette">
            <a:extLst>
              <a:ext uri="{FF2B5EF4-FFF2-40B4-BE49-F238E27FC236}">
                <a16:creationId xmlns:a16="http://schemas.microsoft.com/office/drawing/2014/main" id="{351C4A29-A339-EBBB-CE75-59A162A37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87704" y="468761"/>
            <a:ext cx="914400" cy="914400"/>
          </a:xfrm>
          <a:prstGeom prst="rect">
            <a:avLst/>
          </a:prstGeom>
        </p:spPr>
      </p:pic>
      <p:sp>
        <p:nvSpPr>
          <p:cNvPr id="27" name="Google Shape;185;p23">
            <a:extLst>
              <a:ext uri="{FF2B5EF4-FFF2-40B4-BE49-F238E27FC236}">
                <a16:creationId xmlns:a16="http://schemas.microsoft.com/office/drawing/2014/main" id="{29902CC9-52F2-03FC-0E85-25B9B5DEE5FC}"/>
              </a:ext>
            </a:extLst>
          </p:cNvPr>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lvl="0" algn="ctr"/>
            <a:r>
              <a:rPr lang="en-US" sz="2400" b="1" dirty="0">
                <a:solidFill>
                  <a:schemeClr val="tx1"/>
                </a:solidFill>
                <a:latin typeface="Helvetica Neue" panose="020B0604020202020204" charset="0"/>
                <a:ea typeface="Helvetica Neue"/>
                <a:cs typeface="Helvetica Neue"/>
                <a:sym typeface="Helvetica Neue"/>
              </a:rPr>
              <a:t>But how can I develop these characteristics?</a:t>
            </a:r>
          </a:p>
        </p:txBody>
      </p:sp>
    </p:spTree>
    <p:extLst>
      <p:ext uri="{BB962C8B-B14F-4D97-AF65-F5344CB8AC3E}">
        <p14:creationId xmlns:p14="http://schemas.microsoft.com/office/powerpoint/2010/main" val="16107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8"/>
          <p:cNvGrpSpPr/>
          <p:nvPr/>
        </p:nvGrpSpPr>
        <p:grpSpPr>
          <a:xfrm>
            <a:off x="1439999" y="3708000"/>
            <a:ext cx="15408000" cy="4777720"/>
            <a:chOff x="0" y="0"/>
            <a:chExt cx="13909963" cy="4777720"/>
          </a:xfrm>
        </p:grpSpPr>
        <p:sp>
          <p:nvSpPr>
            <p:cNvPr id="139" name="Google Shape;139;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0" name="Google Shape;140;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1" name="Google Shape;141;p8"/>
            <p:cNvSpPr txBox="1"/>
            <p:nvPr/>
          </p:nvSpPr>
          <p:spPr>
            <a:xfrm>
              <a:off x="93292"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0" i="0" u="none" strike="noStrike" cap="none" dirty="0">
                  <a:solidFill>
                    <a:schemeClr val="lt1"/>
                  </a:solidFill>
                  <a:latin typeface="Helvetica Neue" panose="020B0604020202020204" charset="0"/>
                  <a:ea typeface="Helvetica Neue"/>
                  <a:cs typeface="Helvetica Neue"/>
                  <a:sym typeface="Helvetica Neue"/>
                </a:rPr>
                <a:t>Developing </a:t>
              </a:r>
              <a:br>
                <a:rPr lang="en-US" sz="2800" b="0" i="0" u="none" strike="noStrike" cap="none" dirty="0">
                  <a:solidFill>
                    <a:schemeClr val="lt1"/>
                  </a:solidFill>
                  <a:latin typeface="Helvetica Neue" panose="020B0604020202020204" charset="0"/>
                  <a:ea typeface="Helvetica Neue"/>
                  <a:cs typeface="Helvetica Neue"/>
                  <a:sym typeface="Helvetica Neue"/>
                </a:rPr>
              </a:br>
              <a:r>
                <a:rPr lang="en-US" sz="2800" b="0" i="0" u="none" strike="noStrike" cap="none" dirty="0">
                  <a:solidFill>
                    <a:schemeClr val="lt1"/>
                  </a:solidFill>
                  <a:latin typeface="Helvetica Neue" panose="020B0604020202020204" charset="0"/>
                  <a:ea typeface="Helvetica Neue"/>
                  <a:cs typeface="Helvetica Neue"/>
                  <a:sym typeface="Helvetica Neue"/>
                </a:rPr>
                <a:t>mindfulness</a:t>
              </a:r>
              <a:endParaRPr lang="en-US" sz="2800" dirty="0">
                <a:latin typeface="Helvetica Neue" panose="020B0604020202020204" charset="0"/>
              </a:endParaRPr>
            </a:p>
          </p:txBody>
        </p:sp>
        <p:sp>
          <p:nvSpPr>
            <p:cNvPr id="142" name="Google Shape;142;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3" name="Google Shape;143;p8"/>
            <p:cNvSpPr txBox="1"/>
            <p:nvPr/>
          </p:nvSpPr>
          <p:spPr>
            <a:xfrm>
              <a:off x="4961779"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0" i="0" u="none" strike="noStrike" cap="none" dirty="0">
                  <a:solidFill>
                    <a:schemeClr val="lt1"/>
                  </a:solidFill>
                  <a:latin typeface="Helvetica Neue" panose="020B0604020202020204" charset="0"/>
                  <a:ea typeface="Helvetica Neue"/>
                  <a:cs typeface="Helvetica Neue"/>
                  <a:sym typeface="Helvetica Neue"/>
                </a:rPr>
                <a:t>Developing  </a:t>
              </a:r>
              <a:br>
                <a:rPr lang="en-US" sz="2800" b="0" i="0" u="none" strike="noStrike" cap="none" dirty="0">
                  <a:solidFill>
                    <a:schemeClr val="lt1"/>
                  </a:solidFill>
                  <a:latin typeface="Helvetica Neue" panose="020B0604020202020204" charset="0"/>
                  <a:ea typeface="Helvetica Neue"/>
                  <a:cs typeface="Helvetica Neue"/>
                  <a:sym typeface="Helvetica Neue"/>
                </a:rPr>
              </a:br>
              <a:r>
                <a:rPr lang="en-US" sz="2800" b="0" i="0" u="none" strike="noStrike" cap="none" dirty="0">
                  <a:solidFill>
                    <a:schemeClr val="lt1"/>
                  </a:solidFill>
                  <a:latin typeface="Helvetica Neue" panose="020B0604020202020204" charset="0"/>
                  <a:ea typeface="Helvetica Neue"/>
                  <a:cs typeface="Helvetica Neue"/>
                  <a:sym typeface="Helvetica Neue"/>
                </a:rPr>
                <a:t>self-awareness</a:t>
              </a:r>
              <a:endParaRPr lang="en-US" sz="2800" dirty="0">
                <a:latin typeface="Helvetica Neue" panose="020B0604020202020204" charset="0"/>
              </a:endParaRPr>
            </a:p>
          </p:txBody>
        </p:sp>
        <p:sp>
          <p:nvSpPr>
            <p:cNvPr id="144" name="Google Shape;144;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5" name="Google Shape;145;p8"/>
            <p:cNvSpPr txBox="1"/>
            <p:nvPr/>
          </p:nvSpPr>
          <p:spPr>
            <a:xfrm>
              <a:off x="9830266" y="1526607"/>
              <a:ext cx="3986405" cy="1724504"/>
            </a:xfrm>
            <a:prstGeom prst="rect">
              <a:avLst/>
            </a:prstGeom>
            <a:noFill/>
            <a:ln>
              <a:noFill/>
            </a:ln>
            <a:effectLst>
              <a:outerShdw blurRad="190500" dist="228600" dir="2700000" algn="ctr">
                <a:srgbClr val="000000">
                  <a:alpha val="29803"/>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800" b="0" i="0" u="none" strike="noStrike" cap="none" dirty="0">
                  <a:solidFill>
                    <a:schemeClr val="lt1"/>
                  </a:solidFill>
                  <a:latin typeface="Helvetica Neue" panose="020B0604020202020204" charset="0"/>
                  <a:ea typeface="Helvetica Neue"/>
                  <a:cs typeface="Helvetica Neue"/>
                  <a:sym typeface="Helvetica Neue"/>
                </a:rPr>
                <a:t>Becoming </a:t>
              </a:r>
              <a:br>
                <a:rPr lang="en-US" sz="2800" b="0" i="0" u="none" strike="noStrike" cap="none" dirty="0">
                  <a:solidFill>
                    <a:schemeClr val="lt1"/>
                  </a:solidFill>
                  <a:latin typeface="Helvetica Neue" panose="020B0604020202020204" charset="0"/>
                  <a:ea typeface="Helvetica Neue"/>
                  <a:cs typeface="Helvetica Neue"/>
                  <a:sym typeface="Helvetica Neue"/>
                </a:rPr>
              </a:br>
              <a:r>
                <a:rPr lang="en-US" sz="2800" b="0" i="0" u="none" strike="noStrike" cap="none" dirty="0">
                  <a:solidFill>
                    <a:schemeClr val="lt1"/>
                  </a:solidFill>
                  <a:latin typeface="Helvetica Neue" panose="020B0604020202020204" charset="0"/>
                  <a:ea typeface="Helvetica Neue"/>
                  <a:cs typeface="Helvetica Neue"/>
                  <a:sym typeface="Helvetica Neue"/>
                </a:rPr>
                <a:t>an intrapreneur</a:t>
              </a:r>
              <a:endParaRPr lang="en-US" sz="2800" dirty="0">
                <a:latin typeface="Helvetica Neue" panose="020B0604020202020204" charset="0"/>
              </a:endParaRPr>
            </a:p>
          </p:txBody>
        </p:sp>
      </p:grpSp>
      <p:sp>
        <p:nvSpPr>
          <p:cNvPr id="146" name="Google Shape;146;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Helvetica Neue" panose="020B0604020202020204" charset="0"/>
                <a:ea typeface="Helvetica Neue"/>
                <a:cs typeface="Helvetica Neue"/>
                <a:sym typeface="Helvetica Neue"/>
              </a:rPr>
              <a:t>Source no.: 8</a:t>
            </a:r>
            <a:endParaRPr lang="en-US" sz="1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47" name="Google Shape;147;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Personal development as a precondition</a:t>
            </a:r>
            <a:endParaRPr lang="en-US" dirty="0">
              <a:latin typeface="Helvetica Neue" panose="020B0604020202020204" charset="0"/>
            </a:endParaRPr>
          </a:p>
        </p:txBody>
      </p:sp>
      <p:sp>
        <p:nvSpPr>
          <p:cNvPr id="149" name="Google Shape;149;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lt1"/>
              </a:solidFill>
              <a:latin typeface="Helvetica Neue" panose="020B0604020202020204" charset="0"/>
              <a:sym typeface="Arial"/>
            </a:endParaRPr>
          </a:p>
        </p:txBody>
      </p:sp>
      <p:sp>
        <p:nvSpPr>
          <p:cNvPr id="150" name="Google Shape;150;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1400" b="0" i="0" u="none" strike="noStrike" cap="none" dirty="0">
              <a:solidFill>
                <a:schemeClr val="dk1"/>
              </a:solidFill>
              <a:latin typeface="Helvetica Neue" panose="020B0604020202020204" charset="0"/>
              <a:sym typeface="Arial"/>
            </a:endParaRPr>
          </a:p>
        </p:txBody>
      </p:sp>
      <p:sp>
        <p:nvSpPr>
          <p:cNvPr id="2" name="Google Shape;124;p6">
            <a:extLst>
              <a:ext uri="{FF2B5EF4-FFF2-40B4-BE49-F238E27FC236}">
                <a16:creationId xmlns:a16="http://schemas.microsoft.com/office/drawing/2014/main" id="{2DEB70B3-91EA-169B-BE42-2E4938DF8AC8}"/>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1. Characteristics and benefits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Helvetica Neue" panose="020B0604020202020204" charset="0"/>
                <a:ea typeface="Helvetica Neue"/>
                <a:cs typeface="Helvetica Neue"/>
                <a:sym typeface="Helvetica Neue"/>
              </a:rPr>
              <a:t>With better self-awareness and mindfulness</a:t>
            </a:r>
          </a:p>
        </p:txBody>
      </p:sp>
      <p:sp>
        <p:nvSpPr>
          <p:cNvPr id="158" name="Google Shape;158;p21"/>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Benefits of intrapreneurial behavior for employees</a:t>
            </a:r>
            <a:endParaRPr lang="en-US" dirty="0">
              <a:latin typeface="Helvetica Neue" panose="020B0604020202020204" charset="0"/>
            </a:endParaRPr>
          </a:p>
        </p:txBody>
      </p:sp>
      <p:sp>
        <p:nvSpPr>
          <p:cNvPr id="159" name="Google Shape;159;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better deal uncertainty.</a:t>
            </a:r>
          </a:p>
        </p:txBody>
      </p:sp>
      <p:sp>
        <p:nvSpPr>
          <p:cNvPr id="160" name="Google Shape;160;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better handle career transitions.</a:t>
            </a:r>
          </a:p>
        </p:txBody>
      </p:sp>
      <p:sp>
        <p:nvSpPr>
          <p:cNvPr id="161" name="Google Shape;161;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update their skills and increase their labor market value.</a:t>
            </a:r>
          </a:p>
        </p:txBody>
      </p:sp>
      <p:sp>
        <p:nvSpPr>
          <p:cNvPr id="162" name="Google Shape;162;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Font typeface="Helvetica Neue" panose="020B0604020202020204" charset="0"/>
              <a:buChar char="…"/>
            </a:pPr>
            <a:r>
              <a:rPr lang="en-US" sz="2400" b="0" i="0" u="none" strike="noStrike" cap="none" dirty="0">
                <a:solidFill>
                  <a:schemeClr val="dk1"/>
                </a:solidFill>
                <a:latin typeface="Helvetica Neue" panose="020B0604020202020204" charset="0"/>
                <a:ea typeface="Helvetica Neue"/>
                <a:cs typeface="Helvetica Neue"/>
                <a:sym typeface="Helvetica Neue"/>
              </a:rPr>
              <a:t>better manage fast changing environments.</a:t>
            </a:r>
          </a:p>
        </p:txBody>
      </p:sp>
      <p:sp>
        <p:nvSpPr>
          <p:cNvPr id="163" name="Google Shape;163;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69850" marR="0" lvl="0" indent="0" algn="ctr" rtl="0">
              <a:lnSpc>
                <a:spcPct val="100000"/>
              </a:lnSpc>
              <a:spcBef>
                <a:spcPts val="0"/>
              </a:spcBef>
              <a:spcAft>
                <a:spcPts val="0"/>
              </a:spcAft>
              <a:buNone/>
            </a:pPr>
            <a:r>
              <a:rPr lang="en-US" sz="2400" b="1" i="0" u="none" strike="noStrike" cap="none" dirty="0">
                <a:solidFill>
                  <a:schemeClr val="lt1"/>
                </a:solidFill>
                <a:latin typeface="Helvetica Neue" panose="020B0604020202020204" charset="0"/>
                <a:ea typeface="Helvetica Neue"/>
                <a:cs typeface="Helvetica Neue"/>
                <a:sym typeface="Helvetica Neue"/>
              </a:rPr>
              <a:t>Employees can…</a:t>
            </a:r>
          </a:p>
        </p:txBody>
      </p:sp>
      <p:sp>
        <p:nvSpPr>
          <p:cNvPr id="2" name="Google Shape;124;p6">
            <a:extLst>
              <a:ext uri="{FF2B5EF4-FFF2-40B4-BE49-F238E27FC236}">
                <a16:creationId xmlns:a16="http://schemas.microsoft.com/office/drawing/2014/main" id="{8AC483A1-7821-D7FE-949A-630FA751A8E5}"/>
              </a:ext>
            </a:extLst>
          </p:cNvPr>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1. Characteristics and benefits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2"/>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169" name="Google Shape;169;p22"/>
          <p:cNvSpPr txBox="1"/>
          <p:nvPr/>
        </p:nvSpPr>
        <p:spPr>
          <a:xfrm>
            <a:off x="4572000" y="3888000"/>
            <a:ext cx="9144000" cy="15696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i="0" u="none" strike="noStrike" cap="none" dirty="0">
                <a:solidFill>
                  <a:srgbClr val="4D94B7"/>
                </a:solidFill>
                <a:latin typeface="Helvetica Neue" panose="020B0604020202020204" charset="0"/>
                <a:ea typeface="Helvetica Neue"/>
                <a:cs typeface="Helvetica Neue"/>
                <a:sym typeface="Helvetica Neue"/>
              </a:rPr>
              <a:t>Strengthen for mindfulness for developing intrapreneurs</a:t>
            </a:r>
            <a:endParaRPr lang="en-US" dirty="0">
              <a:latin typeface="Helvetica Neue" panose="020B0604020202020204" charset="0"/>
            </a:endParaRPr>
          </a:p>
        </p:txBody>
      </p:sp>
      <p:sp>
        <p:nvSpPr>
          <p:cNvPr id="170" name="Google Shape;170;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n-US" sz="6000" b="1" i="0" u="none" strike="noStrike" cap="none" dirty="0">
                <a:solidFill>
                  <a:srgbClr val="AED633"/>
                </a:solidFill>
                <a:latin typeface="Helvetica Neue" panose="020B0604020202020204" charset="0"/>
                <a:ea typeface="Helvetica Neue"/>
                <a:cs typeface="Helvetica Neue"/>
                <a:sym typeface="Helvetica Neue"/>
              </a:rPr>
              <a:t>Unit 2</a:t>
            </a:r>
          </a:p>
        </p:txBody>
      </p:sp>
      <p:sp>
        <p:nvSpPr>
          <p:cNvPr id="171" name="Google Shape;171;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2.2 Effects</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2.3 Development and practice</a:t>
            </a:r>
            <a:endParaRPr lang="en-US"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2.4 Integration in daily life &amp; work</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7" name="Grafik 6">
            <a:extLst>
              <a:ext uri="{FF2B5EF4-FFF2-40B4-BE49-F238E27FC236}">
                <a16:creationId xmlns:a16="http://schemas.microsoft.com/office/drawing/2014/main" id="{E260F2D9-D433-7076-1A6F-AF6939770B9D}"/>
              </a:ext>
            </a:extLst>
          </p:cNvPr>
          <p:cNvPicPr>
            <a:picLocks noChangeAspect="1"/>
          </p:cNvPicPr>
          <p:nvPr/>
        </p:nvPicPr>
        <p:blipFill>
          <a:blip r:embed="rId3"/>
          <a:stretch>
            <a:fillRect/>
          </a:stretch>
        </p:blipFill>
        <p:spPr>
          <a:xfrm>
            <a:off x="10730921" y="1366762"/>
            <a:ext cx="2433562" cy="1881540"/>
          </a:xfrm>
          <a:prstGeom prst="rect">
            <a:avLst/>
          </a:prstGeom>
        </p:spPr>
      </p:pic>
      <p:sp>
        <p:nvSpPr>
          <p:cNvPr id="176" name="Google Shape;176;p23"/>
          <p:cNvSpPr/>
          <p:nvPr/>
        </p:nvSpPr>
        <p:spPr>
          <a:xfrm>
            <a:off x="1296000" y="4032000"/>
            <a:ext cx="15840000" cy="1080000"/>
          </a:xfrm>
          <a:prstGeom prst="roundRect">
            <a:avLst/>
          </a:prstGeom>
          <a:solidFill>
            <a:srgbClr val="4D94B7">
              <a:alpha val="77647"/>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n-US" sz="2800" b="1" i="0" u="none" strike="noStrike" cap="none" dirty="0">
                <a:solidFill>
                  <a:schemeClr val="dk1"/>
                </a:solidFill>
                <a:latin typeface="Helvetica Neue" panose="020B0604020202020204" charset="0"/>
                <a:sym typeface="Arial"/>
              </a:rPr>
              <a:t>How would you define it?</a:t>
            </a:r>
            <a:endParaRPr lang="en-US" sz="2800" b="1" dirty="0">
              <a:latin typeface="Helvetica Neue" panose="020B0604020202020204" charset="0"/>
            </a:endParaRPr>
          </a:p>
        </p:txBody>
      </p:sp>
      <p:sp>
        <p:nvSpPr>
          <p:cNvPr id="177" name="Google Shape;177;p23"/>
          <p:cNvSpPr/>
          <p:nvPr/>
        </p:nvSpPr>
        <p:spPr>
          <a:xfrm>
            <a:off x="147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400" b="0" i="0" u="none" strike="noStrike" cap="none" dirty="0">
                <a:solidFill>
                  <a:schemeClr val="dk1"/>
                </a:solidFill>
                <a:latin typeface="Helvetica Neue" panose="020B0604020202020204" charset="0"/>
                <a:ea typeface="Helvetica Neue"/>
                <a:cs typeface="Helvetica Neue"/>
                <a:sym typeface="Helvetica Neue"/>
              </a:rPr>
              <a:t>Respectful interaction</a:t>
            </a:r>
            <a:endParaRPr lang="en-US" sz="2400" b="0" i="0" u="none" strike="noStrike" cap="none" dirty="0">
              <a:solidFill>
                <a:schemeClr val="dk1"/>
              </a:solidFill>
              <a:latin typeface="Helvetica Neue" panose="020B0604020202020204" charset="0"/>
              <a:sym typeface="Arial"/>
            </a:endParaRPr>
          </a:p>
        </p:txBody>
      </p:sp>
      <p:sp>
        <p:nvSpPr>
          <p:cNvPr id="178" name="Google Shape;178;p23"/>
          <p:cNvSpPr/>
          <p:nvPr/>
        </p:nvSpPr>
        <p:spPr>
          <a:xfrm>
            <a:off x="669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400" b="0" i="0" u="none" strike="noStrike" cap="none" dirty="0">
                <a:solidFill>
                  <a:schemeClr val="dk1"/>
                </a:solidFill>
                <a:latin typeface="Helvetica Neue" panose="020B0604020202020204" charset="0"/>
                <a:ea typeface="Helvetica Neue"/>
                <a:cs typeface="Helvetica Neue"/>
                <a:sym typeface="Helvetica Neue"/>
              </a:rPr>
              <a:t>Appreciation in the use of resources</a:t>
            </a:r>
            <a:endParaRPr lang="en-US" sz="2400" b="0" i="0" u="none" strike="noStrike" cap="none" dirty="0">
              <a:solidFill>
                <a:schemeClr val="dk1"/>
              </a:solidFill>
              <a:latin typeface="Helvetica Neue" panose="020B0604020202020204" charset="0"/>
              <a:sym typeface="Arial"/>
            </a:endParaRPr>
          </a:p>
        </p:txBody>
      </p:sp>
      <p:sp>
        <p:nvSpPr>
          <p:cNvPr id="179" name="Google Shape;179;p23"/>
          <p:cNvSpPr/>
          <p:nvPr/>
        </p:nvSpPr>
        <p:spPr>
          <a:xfrm>
            <a:off x="1191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400" b="0" i="0" u="none" strike="noStrike" cap="none" dirty="0">
                <a:solidFill>
                  <a:schemeClr val="dk1"/>
                </a:solidFill>
                <a:latin typeface="Helvetica Neue" panose="020B0604020202020204" charset="0"/>
                <a:ea typeface="Helvetica Neue"/>
                <a:cs typeface="Helvetica Neue"/>
                <a:sym typeface="Helvetica Neue"/>
              </a:rPr>
              <a:t>Being mindful with your own thoughts and ideas </a:t>
            </a:r>
            <a:endParaRPr lang="en-US" sz="2400" b="0" i="0" u="none" strike="noStrike" cap="none" dirty="0">
              <a:solidFill>
                <a:schemeClr val="dk1"/>
              </a:solidFill>
              <a:latin typeface="Helvetica Neue" panose="020B0604020202020204" charset="0"/>
              <a:sym typeface="Arial"/>
            </a:endParaRPr>
          </a:p>
        </p:txBody>
      </p:sp>
      <p:sp>
        <p:nvSpPr>
          <p:cNvPr id="180" name="Google Shape;180;p23"/>
          <p:cNvSpPr/>
          <p:nvPr/>
        </p:nvSpPr>
        <p:spPr>
          <a:xfrm>
            <a:off x="11916000" y="590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400" b="0" i="0" u="none" strike="noStrike" cap="none" dirty="0">
                <a:solidFill>
                  <a:schemeClr val="dk1"/>
                </a:solidFill>
                <a:latin typeface="Helvetica Neue" panose="020B0604020202020204" charset="0"/>
                <a:ea typeface="Helvetica Neue"/>
                <a:cs typeface="Helvetica Neue"/>
                <a:sym typeface="Helvetica Neue"/>
              </a:rPr>
              <a:t>Appreciation for others</a:t>
            </a:r>
            <a:endParaRPr lang="en-US" sz="2400" b="0" i="0" u="none" strike="noStrike" cap="none" dirty="0">
              <a:solidFill>
                <a:schemeClr val="dk1"/>
              </a:solidFill>
              <a:latin typeface="Helvetica Neue" panose="020B0604020202020204" charset="0"/>
              <a:sym typeface="Arial"/>
            </a:endParaRPr>
          </a:p>
        </p:txBody>
      </p:sp>
      <p:sp>
        <p:nvSpPr>
          <p:cNvPr id="181" name="Google Shape;181;p23"/>
          <p:cNvSpPr/>
          <p:nvPr/>
        </p:nvSpPr>
        <p:spPr>
          <a:xfrm>
            <a:off x="669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Resilience</a:t>
            </a:r>
            <a:endParaRPr lang="en-US" sz="2400" dirty="0">
              <a:latin typeface="Helvetica Neue" panose="020B0604020202020204" charset="0"/>
            </a:endParaRPr>
          </a:p>
        </p:txBody>
      </p:sp>
      <p:sp>
        <p:nvSpPr>
          <p:cNvPr id="182" name="Google Shape;182;p23"/>
          <p:cNvSpPr/>
          <p:nvPr/>
        </p:nvSpPr>
        <p:spPr>
          <a:xfrm>
            <a:off x="1476000" y="7344000"/>
            <a:ext cx="5040000" cy="1080000"/>
          </a:xfrm>
          <a:prstGeom prst="rect">
            <a:avLst/>
          </a:prstGeom>
          <a:solidFill>
            <a:srgbClr val="AED633">
              <a:alpha val="49803"/>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Helvetica Neue" panose="020B0604020202020204" charset="0"/>
                <a:ea typeface="Helvetica Neue"/>
                <a:cs typeface="Helvetica Neue"/>
                <a:sym typeface="Helvetica Neue"/>
              </a:rPr>
              <a:t>Appreciation in the use of your own resources</a:t>
            </a:r>
            <a:endParaRPr lang="en-US" sz="2400" dirty="0">
              <a:latin typeface="Helvetica Neue" panose="020B0604020202020204" charset="0"/>
            </a:endParaRPr>
          </a:p>
        </p:txBody>
      </p:sp>
      <p:sp>
        <p:nvSpPr>
          <p:cNvPr id="183" name="Google Shape;183;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86" name="Google Shape;186;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2. Mindfulness</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9" name="Ellipse 8">
            <a:extLst>
              <a:ext uri="{FF2B5EF4-FFF2-40B4-BE49-F238E27FC236}">
                <a16:creationId xmlns:a16="http://schemas.microsoft.com/office/drawing/2014/main" id="{69B169E6-3361-4AAF-368F-AA6A1B4B093C}"/>
              </a:ext>
            </a:extLst>
          </p:cNvPr>
          <p:cNvSpPr/>
          <p:nvPr/>
        </p:nvSpPr>
        <p:spPr>
          <a:xfrm>
            <a:off x="6732000" y="4896000"/>
            <a:ext cx="5040000" cy="936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400" dirty="0">
                <a:latin typeface="Helvetica Neue" panose="020B0604020202020204" charset="0"/>
              </a:rPr>
              <a:t>for example:</a:t>
            </a:r>
          </a:p>
        </p:txBody>
      </p:sp>
      <p:grpSp>
        <p:nvGrpSpPr>
          <p:cNvPr id="8" name="Gruppieren 7">
            <a:extLst>
              <a:ext uri="{FF2B5EF4-FFF2-40B4-BE49-F238E27FC236}">
                <a16:creationId xmlns:a16="http://schemas.microsoft.com/office/drawing/2014/main" id="{CD7620F5-4A3E-E9BC-8B8C-85405F98E4BF}"/>
              </a:ext>
            </a:extLst>
          </p:cNvPr>
          <p:cNvGrpSpPr/>
          <p:nvPr/>
        </p:nvGrpSpPr>
        <p:grpSpPr>
          <a:xfrm>
            <a:off x="12537116" y="60266"/>
            <a:ext cx="5040000" cy="2890769"/>
            <a:chOff x="12537116" y="60266"/>
            <a:chExt cx="5040000" cy="2890769"/>
          </a:xfrm>
        </p:grpSpPr>
        <p:pic>
          <p:nvPicPr>
            <p:cNvPr id="59" name="Grafik 58" descr="Wolken-Gedankenblase">
              <a:extLst>
                <a:ext uri="{FF2B5EF4-FFF2-40B4-BE49-F238E27FC236}">
                  <a16:creationId xmlns:a16="http://schemas.microsoft.com/office/drawing/2014/main" id="{86C7DC70-CB2C-F0ED-6908-2C06D9FE322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8115"/>
            <a:stretch/>
          </p:blipFill>
          <p:spPr>
            <a:xfrm>
              <a:off x="12537116" y="60266"/>
              <a:ext cx="5040000" cy="2890769"/>
            </a:xfrm>
            <a:prstGeom prst="rect">
              <a:avLst/>
            </a:prstGeom>
          </p:spPr>
        </p:pic>
        <p:pic>
          <p:nvPicPr>
            <p:cNvPr id="51" name="Grafik 50" descr="Unterschrift Silhouette">
              <a:extLst>
                <a:ext uri="{FF2B5EF4-FFF2-40B4-BE49-F238E27FC236}">
                  <a16:creationId xmlns:a16="http://schemas.microsoft.com/office/drawing/2014/main" id="{88AB0F1C-24C8-62B4-7648-A4A87C66D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87704" y="468761"/>
              <a:ext cx="914400" cy="914400"/>
            </a:xfrm>
            <a:prstGeom prst="rect">
              <a:avLst/>
            </a:prstGeom>
          </p:spPr>
        </p:pic>
        <p:sp>
          <p:nvSpPr>
            <p:cNvPr id="185" name="Google Shape;185;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tx1"/>
                  </a:solidFill>
                  <a:latin typeface="Helvetica Neue" panose="020B0604020202020204" charset="0"/>
                  <a:ea typeface="Helvetica Neue"/>
                  <a:cs typeface="Helvetica Neue"/>
                  <a:sym typeface="Helvetica Neue"/>
                </a:rPr>
                <a:t>Could we find a heading for all these items?</a:t>
              </a:r>
              <a:endParaRPr sz="2400" b="1" dirty="0">
                <a:solidFill>
                  <a:schemeClr val="tx1"/>
                </a:solidFill>
                <a:latin typeface="Helvetica Neue" panose="020B060402020202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box(in)">
                                      <p:cBhvr>
                                        <p:cTn id="11" dur="1500"/>
                                        <p:tgtEl>
                                          <p:spTgt spid="17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8"/>
                                        </p:tgtEl>
                                        <p:attrNameLst>
                                          <p:attrName>style.visibility</p:attrName>
                                        </p:attrNameLst>
                                      </p:cBhvr>
                                      <p:to>
                                        <p:strVal val="visible"/>
                                      </p:to>
                                    </p:set>
                                    <p:animEffect transition="in" filter="box(in)">
                                      <p:cBhvr>
                                        <p:cTn id="14" dur="1500"/>
                                        <p:tgtEl>
                                          <p:spTgt spid="17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box(in)">
                                      <p:cBhvr>
                                        <p:cTn id="17" dur="1500"/>
                                        <p:tgtEl>
                                          <p:spTgt spid="18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2"/>
                                        </p:tgtEl>
                                        <p:attrNameLst>
                                          <p:attrName>style.visibility</p:attrName>
                                        </p:attrNameLst>
                                      </p:cBhvr>
                                      <p:to>
                                        <p:strVal val="visible"/>
                                      </p:to>
                                    </p:set>
                                    <p:animEffect transition="in" filter="box(in)">
                                      <p:cBhvr>
                                        <p:cTn id="20" dur="1500"/>
                                        <p:tgtEl>
                                          <p:spTgt spid="18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ox(in)">
                                      <p:cBhvr>
                                        <p:cTn id="23" dur="1500"/>
                                        <p:tgtEl>
                                          <p:spTgt spid="18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box(in)">
                                      <p:cBhvr>
                                        <p:cTn id="26" dur="1500"/>
                                        <p:tgtEl>
                                          <p:spTgt spid="17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P spid="180" grpId="0" animBg="1"/>
      <p:bldP spid="181" grpId="0" animBg="1"/>
      <p:bldP spid="182" grpId="0" animBg="1"/>
      <p:bldP spid="9" grpId="0" animBg="1"/>
    </p:bld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t" anchorCtr="0">
        <a:spAutoFit/>
      </a:bodyPr>
      <a:lstStyle>
        <a:defPPr marL="0" marR="0" indent="0" algn="l" rtl="0">
          <a:lnSpc>
            <a:spcPct val="100000"/>
          </a:lnSpc>
          <a:spcBef>
            <a:spcPts val="0"/>
          </a:spcBef>
          <a:spcAft>
            <a:spcPts val="0"/>
          </a:spcAft>
          <a:buClr>
            <a:srgbClr val="000000"/>
          </a:buClr>
          <a:buSzPts val="2800"/>
          <a:buFont typeface="Arial"/>
          <a:buNone/>
          <a:defRPr sz="2800" b="1" i="0" u="none" strike="noStrike" cap="none" dirty="0">
            <a:solidFill>
              <a:srgbClr val="AED633"/>
            </a:solidFill>
            <a:latin typeface="Helvetica Neue" panose="020B0604020202020204" charset="0"/>
            <a:ea typeface="Helvetica Neue"/>
            <a:cs typeface="Helvetica Neue"/>
            <a:sym typeface="Helvetica Neue"/>
          </a:defRPr>
        </a:defPPr>
      </a:lstStyle>
    </a:txDef>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2386</Words>
  <Application>Microsoft Office PowerPoint</Application>
  <PresentationFormat>Benutzerdefiniert</PresentationFormat>
  <Paragraphs>395</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Helvetica Neue</vt:lpstr>
      <vt:lpstr>Calibri</vt:lpstr>
      <vt:lpstr>Arial</vt:lpstr>
      <vt:lpstr>Wingdings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Jennifer Voepel</cp:lastModifiedBy>
  <cp:revision>56</cp:revision>
  <dcterms:created xsi:type="dcterms:W3CDTF">2022-01-27T16:04:38Z</dcterms:created>
  <dcterms:modified xsi:type="dcterms:W3CDTF">2024-02-05T00:28:36Z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